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836" r:id="rId5"/>
    <p:sldId id="664" r:id="rId6"/>
    <p:sldId id="755" r:id="rId7"/>
    <p:sldId id="756" r:id="rId8"/>
    <p:sldId id="665" r:id="rId9"/>
    <p:sldId id="621" r:id="rId10"/>
    <p:sldId id="620" r:id="rId11"/>
    <p:sldId id="757" r:id="rId12"/>
    <p:sldId id="336" r:id="rId13"/>
    <p:sldId id="761" r:id="rId14"/>
    <p:sldId id="732" r:id="rId15"/>
    <p:sldId id="290" r:id="rId16"/>
    <p:sldId id="496" r:id="rId17"/>
    <p:sldId id="283" r:id="rId18"/>
    <p:sldId id="758" r:id="rId19"/>
    <p:sldId id="270" r:id="rId20"/>
    <p:sldId id="759" r:id="rId21"/>
    <p:sldId id="274" r:id="rId22"/>
    <p:sldId id="7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B428DA-180D-6E02-0124-09178F32F89C}" name="Md Jakaria Hossain" initials="MH" userId="S::hossainj@ipas.org::37750f9d-282b-4a56-b24d-b553fa00cc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D7D"/>
    <a:srgbClr val="2E3856"/>
    <a:srgbClr val="F15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05" autoAdjust="0"/>
    <p:restoredTop sz="59320" autoAdjust="0"/>
  </p:normalViewPr>
  <p:slideViewPr>
    <p:cSldViewPr snapToGrid="0" snapToObjects="1">
      <p:cViewPr varScale="1">
        <p:scale>
          <a:sx n="68" d="100"/>
          <a:sy n="68" d="100"/>
        </p:scale>
        <p:origin x="1184" y="208"/>
      </p:cViewPr>
      <p:guideLst/>
    </p:cSldViewPr>
  </p:slideViewPr>
  <p:outlineViewPr>
    <p:cViewPr>
      <p:scale>
        <a:sx n="33" d="100"/>
        <a:sy n="33" d="100"/>
      </p:scale>
      <p:origin x="0" y="-1080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244"/>
    </p:cViewPr>
  </p:sorterViewPr>
  <p:notesViewPr>
    <p:cSldViewPr snapToGrid="0" snapToObjects="1">
      <p:cViewPr varScale="1">
        <p:scale>
          <a:sx n="58" d="100"/>
          <a:sy n="58" d="100"/>
        </p:scale>
        <p:origin x="1616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855438-2BA4-F4AF-319C-9D28B1B446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76CBE3-19F5-EA28-5FD0-E71A82D513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75D06-122C-47B8-86F7-41960A737737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994F9-554B-87C3-123F-2E4F9D1E7A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C7D20-7348-A1D6-3CDE-AEA6C1E0D9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82344-9E60-49B3-90B0-6CE914F0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2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90D21-2E9D-4209-9496-7E204145570E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F5F01-ABF6-49BC-8F4E-0B5C4D9C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2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Vamos começar com uma visão geral do aborto a nível mundial</a:t>
            </a:r>
            <a:r>
              <a:rPr lang="en-US" dirty="0"/>
              <a:t>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São realizados 73 milhões de abortos por ano em todo o mundo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Cerca de 1 em cada 2 abortos são inseguros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1 em cada 3 abortos inseguros ocorre nas piores condições</a:t>
            </a:r>
            <a:r>
              <a:rPr lang="en-US" dirty="0"/>
              <a:t>—</a:t>
            </a:r>
            <a:r>
              <a:rPr lang="pt-PT" dirty="0"/>
              <a:t>pessoas sem formação e usando métodos perigosos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maioria dos abortos inseguros ocorre em países de baixo rendimento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394F2-C29D-4F2C-923E-C633A7BCED6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341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i="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As complicações ocorrem, mas são raras. Estes números provêm de grandes séries de casos em centros experientes, </a:t>
            </a:r>
            <a:r>
              <a:rPr lang="pt-PT" sz="1200" i="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pelo</a:t>
            </a:r>
            <a:r>
              <a:rPr lang="pt-PT" sz="1200" i="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que as taxas de complicações podem ser mais elevadas em centros com menos experiência ou menor volume de casos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i="0" kern="1200" dirty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i="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Estes números são publicados nas Actualizações Clínicas em Saúde Reprodutiva do </a:t>
            </a:r>
            <a:r>
              <a:rPr lang="pt-PT" sz="1200" i="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Ipas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i="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Como em qualquer procedimento médico, as complicações acontecem, mas são muito raras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i="0" kern="1200" dirty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i="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Mais taxas de eventos adversos</a:t>
            </a:r>
            <a:endParaRPr lang="en-US" sz="1200" i="0" kern="1200" dirty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200" i="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Qualquer evento adverso com </a:t>
            </a:r>
            <a:r>
              <a:rPr lang="pt-PT" sz="1200" i="1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mifepristone</a:t>
            </a:r>
            <a:r>
              <a:rPr lang="pt-PT" sz="1200" i="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e </a:t>
            </a:r>
            <a:r>
              <a:rPr lang="pt-PT" sz="1200" i="1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misoprostol</a:t>
            </a:r>
            <a:r>
              <a:rPr lang="pt-PT" sz="1200" i="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até 10 semanas de gestação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-  &lt;1%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200" i="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Infecção ou hemorragia que requer aspiração com </a:t>
            </a:r>
            <a:r>
              <a:rPr lang="pt-PT" sz="1200" i="1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misoprostol</a:t>
            </a:r>
            <a:r>
              <a:rPr lang="pt-PT" sz="1200" i="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isolado até 13 semanas de gestação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-  1-4%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200" i="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Qualquer evento adverso decorrente do aborto por aspiração intra-uterina no primeiro trimestre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- &lt;1%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sz="1200" i="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Aborto medicamentoso no segundo trimestre com necessidade de esvaziamento cirúrgico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-  8%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i="0" kern="1200" dirty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i="0" kern="1200" dirty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22E162-0A57-43B2-BD51-0D1E805B55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500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Quando falamos com as mulheres sobre o facto de o esvaziamento intra-uterino no primeiro trimestre ser um procedimento seguro e eficaz e de as complicações serem muito raras, muitas mulheres querem saber quais são os efeitos a longo prazo. Os grupos que são contra o aborto têm disseminado muita desinformação sobre os seus efeitos a longo prazo, num esforço de restringir o acesso das mulheres ao aborto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Os factos são que o aborto não causa infertilidade futura, cancro da mama ou reacções psicológicas graves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2E162-0A57-43B2-BD51-0D1E805B55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774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>
                <a:latin typeface="Calibri" pitchFamily="34" charset="0"/>
              </a:rPr>
              <a:t>Por último, vamos abordar a percepção errada de que o aborto é ilegal em muitos países</a:t>
            </a:r>
            <a:r>
              <a:rPr lang="en-US" dirty="0">
                <a:latin typeface="Calibri" pitchFamily="34" charset="0"/>
              </a:rPr>
              <a:t>. 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pt-PT" dirty="0">
                <a:latin typeface="Calibri" pitchFamily="34" charset="0"/>
              </a:rPr>
              <a:t>Apenas um pequeno número de países proíbe totalmente o aborto: alguns são: República Dominicana, El Salvador, Malta, Nicarágua e o Vaticano, apenas para citar alguns.</a:t>
            </a:r>
            <a:endParaRPr lang="en-US" dirty="0">
              <a:latin typeface="Calibri" pitchFamily="34" charset="0"/>
            </a:endParaRPr>
          </a:p>
          <a:p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95% </a:t>
            </a:r>
            <a:r>
              <a:rPr lang="pt-PT" dirty="0">
                <a:latin typeface="Calibri" pitchFamily="34" charset="0"/>
              </a:rPr>
              <a:t>da população mundial vive num país onde o aborto seguro é legalmente permitido em algumas circunstâncias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(</a:t>
            </a:r>
            <a:r>
              <a:rPr lang="en-US" b="1" dirty="0">
                <a:latin typeface="Calibri" pitchFamily="34" charset="0"/>
              </a:rPr>
              <a:t>Nota: </a:t>
            </a:r>
            <a:r>
              <a:rPr lang="pt-PT" dirty="0">
                <a:latin typeface="Calibri" pitchFamily="34" charset="0"/>
              </a:rPr>
              <a:t>Esta tabela é aditiva. Isto significa que todos os países listados “para proteger a saúde física da mulher” também permitem o aborto para salvar a vida da mulher, </a:t>
            </a:r>
            <a:r>
              <a:rPr lang="pt-PT" dirty="0" err="1">
                <a:latin typeface="Calibri" pitchFamily="34" charset="0"/>
              </a:rPr>
              <a:t>etc</a:t>
            </a:r>
            <a:r>
              <a:rPr lang="en-US" dirty="0">
                <a:latin typeface="Calibri" pitchFamily="34" charset="0"/>
              </a:rPr>
              <a:t>.)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pt-PT" dirty="0">
                <a:latin typeface="Calibri" pitchFamily="34" charset="0"/>
              </a:rPr>
              <a:t>Há também uma série de acordos internacionais e regionais, como os indicados no </a:t>
            </a:r>
            <a:r>
              <a:rPr lang="pt-PT" i="1" dirty="0">
                <a:latin typeface="Calibri" pitchFamily="34" charset="0"/>
              </a:rPr>
              <a:t>slide</a:t>
            </a:r>
            <a:r>
              <a:rPr lang="pt-PT" dirty="0">
                <a:latin typeface="Calibri" pitchFamily="34" charset="0"/>
              </a:rPr>
              <a:t>, que apoiam o imperativo de proporcionar um aborto seguro em contextos de crise para sobreviventes de violação</a:t>
            </a:r>
            <a:r>
              <a:rPr lang="en-US" dirty="0">
                <a:latin typeface="Calibri" pitchFamily="34" charset="0"/>
              </a:rPr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2E162-0A57-43B2-BD51-0D1E805B55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169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Pontos</a:t>
            </a:r>
            <a:r>
              <a:rPr lang="en-US" dirty="0"/>
              <a:t> 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As evidências mostram que as leis que restringem ou criminalizam o aborto não reduzem o número de abortos realizados, </a:t>
            </a:r>
            <a:r>
              <a:rPr lang="pt-PT" dirty="0" err="1"/>
              <a:t>pelo</a:t>
            </a:r>
            <a:r>
              <a:rPr lang="pt-PT" dirty="0"/>
              <a:t> contrário, conduzem-nos para a clandestinidade e aumentam a mortalidade e a invalidez causadas </a:t>
            </a:r>
            <a:r>
              <a:rPr lang="pt-PT" dirty="0" err="1"/>
              <a:t>pelo</a:t>
            </a:r>
            <a:r>
              <a:rPr lang="pt-PT" dirty="0"/>
              <a:t> aborto INSEGURO. Independentemente do contexto legal, as mulheres que desejam fazer um aborto encontrarão uma forma de o fazer e, muitas vezes, arriscarão as suas vidas para o conseguir</a:t>
            </a:r>
            <a:r>
              <a:rPr lang="en-US" dirty="0"/>
              <a:t>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accent6"/>
                </a:solidFill>
              </a:rPr>
              <a:t>Em muitos países, existem diferenças entre o que a lei estabelece e a forma como a lei é aplicada na prática</a:t>
            </a:r>
            <a:r>
              <a:rPr lang="en-US" dirty="0">
                <a:solidFill>
                  <a:schemeClr val="accent6"/>
                </a:solidFill>
              </a:rPr>
              <a:t>.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accent6"/>
                </a:solidFill>
              </a:rPr>
              <a:t>Em alguns contextos, embora a lei possa parecer restritiva, na prática pode ser interpretada de forma liberal e, portanto, é relativamente fácil para as pessoas acederem a serviços de aborto seguro.  No entanto, noutros contextos, a lei pode permitir a realização de um aborto numa série de circunstâncias diferentes, mas isso pode não ser uma realidade para as mulheres na prática</a:t>
            </a:r>
            <a:r>
              <a:rPr lang="en-US" dirty="0">
                <a:solidFill>
                  <a:schemeClr val="accent6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http://worldabortionlaws.com/map/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7F7D-836D-4C06-B979-1D42DB4E8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00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As leis restritivas não impedem as pessoas de fazer abortos. De facto, as taxas de aborto tendem a ser mais elevadas em países com leis de aborto restritivas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2E162-0A57-43B2-BD51-0D1E805B55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889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A taxa de abortos inseguros é muito mais elevada nos países onde as leis são mais restritivas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2E162-0A57-43B2-BD51-0D1E805B55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936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dirty="0"/>
              <a:t>Quando o aborto seguro não está disponível, as mulheres</a:t>
            </a:r>
            <a:r>
              <a:rPr lang="en-US" sz="1200" dirty="0"/>
              <a:t>: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/>
              <a:t>Enfrentam atrasos no acesso a serviços seguros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/>
              <a:t>Optam por recorrer a abortos de alto risco e inseguros</a:t>
            </a:r>
            <a:r>
              <a:rPr lang="en-US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/>
              <a:t>Demoram a procurar cuidados para as complicações de um aborto inseguro</a:t>
            </a:r>
            <a:r>
              <a:rPr lang="en-US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/>
              <a:t>São forçadas a arriscar a sua vida e saúde para interromper uma gravidez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/>
              <a:t>São forçadas a tornar-se mães contra a sua vontade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2E162-0A57-43B2-BD51-0D1E805B55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862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Existem razões reconhecidas de saúde pública e de direitos humanos para prevenir o aborto inseguro.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Embora ambos sejam importantes, um ou outro pode ter mais impacto junto de públicos diferentes. É importante estar ciente de ambos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lógica da saúde pública é clara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dirty="0"/>
              <a:t>A morbilidade e a mortalidade substanciais decorrentes de aborto inseguro são inteiramente evitáveis com o acesso ao aborto seguro e à contracepção</a:t>
            </a:r>
            <a:r>
              <a:rPr lang="en-US" dirty="0"/>
              <a:t>—</a:t>
            </a:r>
            <a:r>
              <a:rPr lang="pt-PT" dirty="0"/>
              <a:t>e, claro, com a prestação de cuidados pós-aborto para tratar as complicações do aborto inseguro, sempre que necessário, independentemente das leis sobre o aborto.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Do ponto de vista dos direitos humanos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dirty="0"/>
              <a:t>A legislação internacional em matéria de direitos humanos refere que a criminalização do aborto e as elevadas taxas de aborto em condições de risco violam o direito das mulheres à saúde.</a:t>
            </a:r>
            <a:r>
              <a:rPr lang="en-US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dirty="0"/>
              <a:t>Os comités da ONU também associaram o aborto aos direitos humanos à vida, à igualdade e à não discriminação, à autodeterminação e à determinação do número de filhos e do intervalo entre os nascimentos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2E162-0A57-43B2-BD51-0D1E805B55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768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OMS publicou a nova </a:t>
            </a:r>
            <a:r>
              <a:rPr lang="pt-PT" i="1" dirty="0"/>
              <a:t>Directriz sobre Cuidados de Aborto </a:t>
            </a:r>
            <a:r>
              <a:rPr lang="pt-PT" dirty="0"/>
              <a:t>em 2022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directriz inclui 54 recomendações baseadas em provas e duas declarações de boas práticas centradas na legislação e nas políticas, nos serviços clínicos e na prestação de serviços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As directrizes anteriores centravam-se nos cuidados de aborto seguro e a nova directriz também incluem um enfoque na qualidade dos cuidados de aborto seguro e na atenção à forma como as mulheres são tratadas ao longo do processo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Usando esta abordagem holística para a prestação de cuidados de aborto de qualidade, a </a:t>
            </a:r>
            <a:r>
              <a:rPr lang="pt-PT" i="1" dirty="0"/>
              <a:t>Directriz sobre Cuidados de Aborto </a:t>
            </a:r>
            <a:r>
              <a:rPr lang="pt-PT" dirty="0"/>
              <a:t>transmite uma mensagem consistente: o acesso a cuidados de aborto de qualidade é tanto uma questão de saúde como de direitos humanos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 dirty="0"/>
              <a:t>Esta nova directriz destaca a centralização nas necessidades das mulheres. Isto aplica-se aos </a:t>
            </a:r>
            <a:r>
              <a:rPr lang="pt-PT" dirty="0" err="1"/>
              <a:t>auto-cuidados</a:t>
            </a:r>
            <a:r>
              <a:rPr lang="pt-PT" dirty="0"/>
              <a:t> de aborto, na medida em que é a preferência da mulher optar por cuidados de saúde prestados em unidades sanitárias, </a:t>
            </a:r>
            <a:r>
              <a:rPr lang="pt-PT" dirty="0" err="1"/>
              <a:t>auto-cuidados</a:t>
            </a:r>
            <a:r>
              <a:rPr lang="pt-PT" dirty="0"/>
              <a:t> ou uma combinação de ambos</a:t>
            </a:r>
            <a:r>
              <a:rPr lang="en-US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PT"/>
              <a:t>A directriz também destaca </a:t>
            </a:r>
            <a:r>
              <a:rPr lang="pt-PT" dirty="0"/>
              <a:t>a eliminação de barreiras políticas desnecessárias do ponto de vista médico que podem limitar o acesso aos cuidados</a:t>
            </a:r>
            <a:r>
              <a:rPr lang="en-US" dirty="0"/>
              <a:t>. 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29313-61AD-466B-802E-DA635B9799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94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97% </a:t>
            </a:r>
            <a:r>
              <a:rPr lang="pt-PT" dirty="0"/>
              <a:t>dos abortos inseguros ocorrem em países de baixo rendimento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Algumas mulheres nunca procuram cuidados e outras sofrem, depois de os procurarem ou não, com consequências a longo prazo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Quase todas as mortes globais relacionadas com o aborto inseguro ocorrem em países de baixo rendimento, principalmente em África e </a:t>
            </a:r>
            <a:r>
              <a:rPr lang="pt-PT" dirty="0">
                <a:latin typeface="+mn-lt"/>
              </a:rPr>
              <a:t>no Centro-Sul da Ásia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2E162-0A57-43B2-BD51-0D1E805B55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7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/>
              <a:t>Os dados globais indicam claramente que o aborto inseguro ocorre em todos os países, independentemente do contexto legal ou social, porque em todo o lado as mulheres têm gravidezes indesejadas e muitas mulheres estão determinadas a interrompê-las</a:t>
            </a:r>
            <a:r>
              <a:rPr lang="en-US" baseline="0" dirty="0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Pelas</a:t>
            </a:r>
            <a:r>
              <a:rPr lang="pt-PT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razões listadas na tela, a necessidade de serviços de aborto seguro </a:t>
            </a:r>
            <a:r>
              <a:rPr lang="pt-PT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provavelmente aumenta </a:t>
            </a:r>
            <a:r>
              <a:rPr lang="pt-PT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em contextos humanitários</a:t>
            </a:r>
            <a:r>
              <a:rPr lang="en-US" baseline="0" dirty="0"/>
              <a:t>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Fotografia</a:t>
            </a:r>
            <a:r>
              <a:rPr lang="en-US" b="1" dirty="0"/>
              <a:t>: </a:t>
            </a:r>
            <a:r>
              <a:rPr lang="en-US" dirty="0"/>
              <a:t>Sushavan Nandy/NurPhoto/Getty Images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2E162-0A57-43B2-BD51-0D1E805B55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57228cea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057228cea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8% a 18% das mortes relacionadas com a gravidez em todo o mundo devem-se ao aborto inseguro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Não conhecemos a magnitude das mortes relacionadas com a gravidez devido ao aborto inseguro em contextos humanitários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Aft>
                <a:spcPts val="989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sz="2800" dirty="0"/>
              <a:t>Os cuidados pós-aborto (CPA) são uma série de intervenções médicas e afins concebidas para tratar as complicações dos abortos espontâneos e induzidos, tanto seguros como inseguros, e responder às necessidades de cuidados de saúde conexas</a:t>
            </a:r>
            <a:r>
              <a:rPr lang="en-US" sz="2800" dirty="0"/>
              <a:t>.</a:t>
            </a:r>
          </a:p>
          <a:p>
            <a:pPr marL="457200" indent="-457200">
              <a:spcAft>
                <a:spcPts val="989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sz="2800" b="0" dirty="0"/>
              <a:t>Os cuidados pós-aborto são legais em toda a parte</a:t>
            </a:r>
            <a:r>
              <a:rPr lang="en-US" sz="2800" b="0" dirty="0"/>
              <a:t>.</a:t>
            </a:r>
            <a:endParaRPr lang="en-US" sz="2800" dirty="0"/>
          </a:p>
          <a:p>
            <a:pPr marL="457200" indent="-457200">
              <a:spcAft>
                <a:spcPts val="989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sz="2800" b="0" dirty="0"/>
              <a:t>Os cuidados pós-aborto e as pessoas que os procuram ainda podem ser julgados e subestimados</a:t>
            </a:r>
            <a:r>
              <a:rPr lang="en-US" sz="2800" b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2E162-0A57-43B2-BD51-0D1E805B55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747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Os cuidados completos de aborto (CCA) centrados na mulher são um modelo holístico de cuidados que inclui uma série de serviços médicos, adaptados às circunstâncias e às necessidades de saúde física e emocional de cada mulher</a:t>
            </a:r>
            <a:r>
              <a:rPr lang="en-US" dirty="0"/>
              <a:t>.</a:t>
            </a:r>
            <a:endParaRPr lang="en-US" sz="12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958" dirty="0" err="1">
                <a:latin typeface="+mn-lt"/>
              </a:rPr>
              <a:t>Inclui</a:t>
            </a:r>
            <a:r>
              <a:rPr lang="en-US" sz="3958" dirty="0">
                <a:latin typeface="+mn-lt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958" dirty="0">
              <a:latin typeface="+mn-lt"/>
            </a:endParaRPr>
          </a:p>
          <a:p>
            <a:pPr marL="1028700" lvl="1" indent="-571500">
              <a:lnSpc>
                <a:spcPct val="100000"/>
              </a:lnSpc>
              <a:spcAft>
                <a:spcPts val="330"/>
              </a:spcAft>
              <a:buFontTx/>
              <a:buChar char="-"/>
            </a:pPr>
            <a:r>
              <a:rPr lang="en-US" sz="3958" dirty="0" err="1">
                <a:latin typeface="+mn-lt"/>
              </a:rPr>
              <a:t>aborto</a:t>
            </a:r>
            <a:r>
              <a:rPr lang="en-US" sz="3958" dirty="0">
                <a:latin typeface="+mn-lt"/>
              </a:rPr>
              <a:t> </a:t>
            </a:r>
            <a:r>
              <a:rPr lang="en-US" sz="3958" dirty="0" err="1">
                <a:latin typeface="+mn-lt"/>
              </a:rPr>
              <a:t>induzido</a:t>
            </a:r>
            <a:r>
              <a:rPr lang="en-US" sz="3958" dirty="0">
                <a:latin typeface="+mn-lt"/>
              </a:rPr>
              <a:t>; </a:t>
            </a:r>
          </a:p>
          <a:p>
            <a:pPr marL="1028700" lvl="1" indent="-571500">
              <a:lnSpc>
                <a:spcPct val="100000"/>
              </a:lnSpc>
              <a:spcAft>
                <a:spcPts val="330"/>
              </a:spcAft>
              <a:buFontTx/>
              <a:buChar char="-"/>
            </a:pPr>
            <a:r>
              <a:rPr lang="pt-PT" sz="3958" dirty="0">
                <a:latin typeface="+mn-lt"/>
              </a:rPr>
              <a:t>tratamento de aborto incompleto, retido ou inseguro;</a:t>
            </a:r>
            <a:endParaRPr lang="en-US" sz="3958" dirty="0">
              <a:latin typeface="+mn-lt"/>
            </a:endParaRPr>
          </a:p>
          <a:p>
            <a:pPr marL="1028700" lvl="1" indent="-571500">
              <a:lnSpc>
                <a:spcPct val="100000"/>
              </a:lnSpc>
              <a:spcAft>
                <a:spcPts val="330"/>
              </a:spcAft>
              <a:buFontTx/>
              <a:buChar char="-"/>
            </a:pPr>
            <a:r>
              <a:rPr lang="en-US" sz="3958" dirty="0" err="1">
                <a:latin typeface="+mn-lt"/>
              </a:rPr>
              <a:t>aconselhamento</a:t>
            </a:r>
            <a:r>
              <a:rPr lang="en-US" sz="3958" dirty="0">
                <a:latin typeface="+mn-lt"/>
              </a:rPr>
              <a:t> </a:t>
            </a:r>
            <a:r>
              <a:rPr lang="en-US" sz="3958" dirty="0" err="1">
                <a:latin typeface="+mn-lt"/>
              </a:rPr>
              <a:t>compassivo</a:t>
            </a:r>
            <a:r>
              <a:rPr lang="en-US" sz="3958" dirty="0">
                <a:latin typeface="+mn-lt"/>
              </a:rPr>
              <a:t>; </a:t>
            </a:r>
          </a:p>
          <a:p>
            <a:pPr marL="1028700" lvl="1" indent="-571500">
              <a:lnSpc>
                <a:spcPct val="100000"/>
              </a:lnSpc>
              <a:spcAft>
                <a:spcPts val="330"/>
              </a:spcAft>
              <a:buFontTx/>
              <a:buChar char="-"/>
            </a:pPr>
            <a:r>
              <a:rPr lang="en-US" sz="3958" dirty="0" err="1">
                <a:latin typeface="+mn-lt"/>
              </a:rPr>
              <a:t>serviços</a:t>
            </a:r>
            <a:r>
              <a:rPr lang="en-US" sz="3958" dirty="0">
                <a:latin typeface="+mn-lt"/>
              </a:rPr>
              <a:t> </a:t>
            </a:r>
            <a:r>
              <a:rPr lang="en-US" sz="3958" dirty="0" err="1">
                <a:latin typeface="+mn-lt"/>
              </a:rPr>
              <a:t>contraceptivos</a:t>
            </a:r>
            <a:r>
              <a:rPr lang="en-US" sz="3958" dirty="0">
                <a:latin typeface="+mn-lt"/>
              </a:rPr>
              <a:t>; </a:t>
            </a:r>
            <a:r>
              <a:rPr lang="pt-PT" sz="3958" dirty="0">
                <a:latin typeface="+mn-lt"/>
              </a:rPr>
              <a:t>serviços de saúde sexual e reprodutiva conexos prestados no local ou através de referências a unidades sanitárias acessíveis, e parcerias entre provedores de serviços comunitários.</a:t>
            </a:r>
            <a:endParaRPr lang="en-US" sz="3958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2E162-0A57-43B2-BD51-0D1E805B55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607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en-US" dirty="0">
                <a:ea typeface="ヒラギノ角ゴ Pro W3"/>
                <a:cs typeface="ヒラギノ角ゴ Pro W3"/>
              </a:rPr>
              <a:t>Vamos debater a percepção errada de que o aborto é muito complicado de realizar</a:t>
            </a:r>
            <a:r>
              <a:rPr lang="en-US" altLang="en-US" sz="1200" dirty="0">
                <a:latin typeface="+mn-lt"/>
                <a:ea typeface="ヒラギノ角ゴ Pro W3"/>
                <a:cs typeface="ヒラギノ角ゴ Pro W3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1200" dirty="0">
              <a:latin typeface="+mn-lt"/>
              <a:ea typeface="ヒラギノ角ゴ Pro W3"/>
              <a:cs typeface="ヒラギノ角ゴ Pro W3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en-US" sz="1200" dirty="0">
                <a:latin typeface="+mn-lt"/>
                <a:ea typeface="ヒラギノ角ゴ Pro W3"/>
                <a:cs typeface="ヒラギノ角ゴ Pro W3"/>
              </a:rPr>
              <a:t>De facto, com formação adequada, o aborto precoce é um dos procedimentos médicos mais seguros e mais simples</a:t>
            </a:r>
            <a:r>
              <a:rPr lang="en-US" altLang="en-US" sz="1200" dirty="0">
                <a:latin typeface="+mn-lt"/>
                <a:ea typeface="ヒラギノ角ゴ Pro W3"/>
                <a:cs typeface="ヒラギノ角ゴ Pro W3"/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1200" dirty="0">
              <a:latin typeface="+mn-lt"/>
              <a:ea typeface="ヒラギノ角ゴ Pro W3"/>
              <a:cs typeface="ヒラギノ角ゴ Pro W3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en-US" sz="1200" dirty="0">
                <a:latin typeface="+mn-lt"/>
                <a:ea typeface="ヒラギノ角ゴ Pro W3"/>
                <a:cs typeface="ヒラギノ角ゴ Pro W3"/>
              </a:rPr>
              <a:t>A aspiração manual intra-uterina e o aborto medicamentoso são os métodos de aborto recomendados </a:t>
            </a:r>
            <a:r>
              <a:rPr lang="pt-PT" altLang="en-US" sz="1200" dirty="0" err="1">
                <a:latin typeface="+mn-lt"/>
                <a:ea typeface="ヒラギノ角ゴ Pro W3"/>
                <a:cs typeface="ヒラギノ角ゴ Pro W3"/>
              </a:rPr>
              <a:t>pela</a:t>
            </a:r>
            <a:r>
              <a:rPr lang="pt-PT" altLang="en-US" sz="1200" dirty="0">
                <a:latin typeface="+mn-lt"/>
                <a:ea typeface="ヒラギノ角ゴ Pro W3"/>
                <a:cs typeface="ヒラギノ角ゴ Pro W3"/>
              </a:rPr>
              <a:t> Organização Mundial da Saúde. Esses métodos podem ser realizados com segurança e eficácia antes de 13 semanas de gestação por profissionais de nível médio formados no nível de cuidados primários de saúde. Nenhum deles requer energia eléctrica, água corrente ou equipamentos sofisticados</a:t>
            </a:r>
            <a:r>
              <a:rPr lang="en-US" altLang="en-US" sz="1200" baseline="0" dirty="0">
                <a:latin typeface="+mn-lt"/>
                <a:ea typeface="ヒラギノ角ゴ Pro W3"/>
                <a:cs typeface="ヒラギノ角ゴ Pro W3"/>
              </a:rPr>
              <a:t>.  </a:t>
            </a:r>
            <a:br>
              <a:rPr lang="en-US" altLang="en-US" sz="1200" baseline="0" dirty="0">
                <a:latin typeface="+mn-lt"/>
                <a:ea typeface="ヒラギノ角ゴ Pro W3"/>
                <a:cs typeface="ヒラギノ角ゴ Pro W3"/>
              </a:rPr>
            </a:br>
            <a:endParaRPr lang="en-US" altLang="en-US" sz="1200" baseline="0" dirty="0">
              <a:latin typeface="+mn-lt"/>
              <a:ea typeface="ヒラギノ角ゴ Pro W3"/>
              <a:cs typeface="ヒラギノ角ゴ Pro W3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en-US" sz="1200" baseline="0" dirty="0">
                <a:latin typeface="+mn-lt"/>
                <a:ea typeface="ヒラギノ角ゴ Pro W3"/>
                <a:cs typeface="ヒラギノ角ゴ Pro W3"/>
              </a:rPr>
              <a:t>Além disso, a maioria dos equipamentos, medicamentos e procedimentos de prevenção de infecções necessários para os serviços de aborto seguro são os mesmos que os necessários para os cuidados obstétricos de emergência básicos e outros serviços de ginecologia. O procedimento é muito semelhante aos cuidados pós-aborto</a:t>
            </a:r>
            <a:r>
              <a:rPr lang="en-US" altLang="en-US" sz="1200" baseline="0" dirty="0">
                <a:latin typeface="+mn-lt"/>
                <a:ea typeface="ヒラギノ角ゴ Pro W3"/>
                <a:cs typeface="ヒラギノ角ゴ Pro W3"/>
              </a:rPr>
              <a:t>—</a:t>
            </a:r>
            <a:r>
              <a:rPr lang="pt-PT" altLang="en-US" sz="1200" baseline="0" dirty="0">
                <a:latin typeface="+mn-lt"/>
                <a:ea typeface="ヒラギノ角ゴ Pro W3"/>
                <a:cs typeface="ヒラギノ角ゴ Pro W3"/>
              </a:rPr>
              <a:t>isto é, o tratamento das complicações do aborto inseguro. Portanto, uma organização que apoia serviços de saúde primários poderia oferecer serviços de aborto seguro com poucos recursos adicionais</a:t>
            </a:r>
            <a:r>
              <a:rPr lang="en-US" altLang="en-US" sz="1200" baseline="0" dirty="0">
                <a:latin typeface="+mn-lt"/>
                <a:ea typeface="ヒラギノ角ゴ Pro W3"/>
                <a:cs typeface="ヒラギノ角ゴ Pro W3"/>
              </a:rPr>
              <a:t>. </a:t>
            </a:r>
            <a:endParaRPr lang="en-US" altLang="en-US" sz="1200" dirty="0">
              <a:latin typeface="+mn-lt"/>
              <a:ea typeface="ヒラギノ角ゴ Pro W3"/>
              <a:cs typeface="ヒラギノ角ゴ Pro W3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2E162-0A57-43B2-BD51-0D1E805B55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88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dirty="0"/>
              <a:t>Hoje dispomos de excelentes tecnologias que são acessíveis, eficazes, seguras e com abundante evidência de que podem ser oferecidas de forma segura e eficaz em locais com poucos recursos ao nível dos cuidados primários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pt-PT" sz="1200" dirty="0"/>
              <a:t>A Organização Mundial da Saúde recomenda a aspiração manual intra-uterina e o aborto auto-administrado com pílulas (usando </a:t>
            </a:r>
            <a:r>
              <a:rPr lang="pt-PT" sz="1200" i="1" dirty="0" err="1"/>
              <a:t>mifepristone</a:t>
            </a:r>
            <a:r>
              <a:rPr lang="pt-PT" sz="1200" dirty="0"/>
              <a:t> + </a:t>
            </a:r>
            <a:r>
              <a:rPr lang="pt-PT" sz="1200" i="1" dirty="0" err="1"/>
              <a:t>misoprostol</a:t>
            </a:r>
            <a:r>
              <a:rPr lang="pt-PT" sz="1200" dirty="0"/>
              <a:t>) como métodos primários antes de 13 semanas (no primeiro trimestre)</a:t>
            </a:r>
            <a:r>
              <a:rPr lang="en-US" sz="1200" dirty="0"/>
              <a:t>.  </a:t>
            </a:r>
          </a:p>
          <a:p>
            <a:endParaRPr lang="en-US" sz="1200" dirty="0"/>
          </a:p>
          <a:p>
            <a:r>
              <a:rPr lang="pt-PT" sz="1200" dirty="0"/>
              <a:t>Quando </a:t>
            </a:r>
            <a:r>
              <a:rPr lang="pt-PT" sz="1200" i="1" dirty="0" err="1"/>
              <a:t>mifepristone</a:t>
            </a:r>
            <a:r>
              <a:rPr lang="pt-PT" sz="1200" dirty="0"/>
              <a:t> não estiver disponível, </a:t>
            </a:r>
            <a:r>
              <a:rPr lang="pt-PT" sz="1200" i="1" dirty="0" err="1"/>
              <a:t>misoprostol</a:t>
            </a:r>
            <a:r>
              <a:rPr lang="pt-PT" sz="1200" dirty="0"/>
              <a:t> também pode ser usado isoladamente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[</a:t>
            </a:r>
            <a:r>
              <a:rPr lang="pt-PT" sz="1200" dirty="0"/>
              <a:t>APONTAR A EFICÁCIA DOS MÉTODOS LISTADOS NO </a:t>
            </a:r>
            <a:r>
              <a:rPr lang="pt-PT" sz="1200" i="1" dirty="0"/>
              <a:t>SLIDE</a:t>
            </a:r>
            <a:r>
              <a:rPr lang="en-US" sz="1200" dirty="0"/>
              <a:t>]</a:t>
            </a:r>
          </a:p>
          <a:p>
            <a:endParaRPr lang="en-US" sz="1200" dirty="0"/>
          </a:p>
          <a:p>
            <a:r>
              <a:rPr lang="pt-PT" sz="1200" dirty="0"/>
              <a:t>Todos esses métodos são apropriados em situações de crise </a:t>
            </a:r>
            <a:r>
              <a:rPr lang="pt-PT" sz="1200" dirty="0" err="1"/>
              <a:t>pelas</a:t>
            </a:r>
            <a:r>
              <a:rPr lang="pt-PT" sz="1200" dirty="0"/>
              <a:t> razões que você vê aqui</a:t>
            </a:r>
            <a:r>
              <a:rPr lang="en-US" sz="1200" dirty="0"/>
              <a:t>. </a:t>
            </a:r>
          </a:p>
          <a:p>
            <a:endParaRPr lang="en-US" sz="1200" dirty="0"/>
          </a:p>
          <a:p>
            <a:r>
              <a:rPr lang="pt-PT" sz="1200" dirty="0"/>
              <a:t>Aspiração Manual Intra-Uterina (</a:t>
            </a:r>
            <a:r>
              <a:rPr lang="pt-PT" sz="1200" dirty="0" err="1"/>
              <a:t>AMIU</a:t>
            </a:r>
            <a:r>
              <a:rPr lang="pt-PT" sz="1200" dirty="0"/>
              <a:t>) e o aborto medicamentoso não são complicados de realizar. Não requerem água corrente. Não requerem energia eléctrica ou equipamento sofisticado. E podem ser realizados por muitos profissionais de saúde, nomeadamente enfermeiros, parteiras e pessoal clínico, sem qualquer diferença na eficácia e nas taxas de complicações em comparação com os médicos</a:t>
            </a:r>
            <a:r>
              <a:rPr lang="en-US" sz="1200" dirty="0"/>
              <a:t>. </a:t>
            </a:r>
          </a:p>
          <a:p>
            <a:endParaRPr lang="en-US" sz="1200" dirty="0"/>
          </a:p>
          <a:p>
            <a:r>
              <a:rPr lang="pt-PT" sz="1200" dirty="0" err="1"/>
              <a:t>AMIU</a:t>
            </a:r>
            <a:r>
              <a:rPr lang="pt-PT" sz="1200" dirty="0"/>
              <a:t> e o aborto medicamentoso podem ser realizados num centro de saúde, em qualquer unidade sanitária que ofereça Cuidados Obstétricos de Emergência Básicos e Cuidados Neonatais ou outros serviços semelhantes, e certamente em hospitais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pt-PT" sz="1200" dirty="0" err="1"/>
              <a:t>AMIU</a:t>
            </a:r>
            <a:r>
              <a:rPr lang="pt-PT" sz="1200" dirty="0"/>
              <a:t> e </a:t>
            </a:r>
            <a:r>
              <a:rPr lang="pt-PT" sz="1200" i="1" dirty="0" err="1"/>
              <a:t>misoprostol</a:t>
            </a:r>
            <a:r>
              <a:rPr lang="pt-PT" sz="1200" dirty="0"/>
              <a:t> já estão, neste momento, disponíveis no </a:t>
            </a:r>
            <a:r>
              <a:rPr lang="pt-PT" sz="1200" i="1" dirty="0"/>
              <a:t>Kit</a:t>
            </a:r>
            <a:r>
              <a:rPr lang="pt-PT" sz="1200" dirty="0"/>
              <a:t> de Saúde Reprodutiva identificado para o tratamento do aborto espontâneo e das complicações do aborto</a:t>
            </a:r>
            <a:r>
              <a:rPr lang="en-US" sz="1200" dirty="0"/>
              <a:t>. </a:t>
            </a:r>
          </a:p>
          <a:p>
            <a:endParaRPr lang="en-US" sz="1200" dirty="0"/>
          </a:p>
          <a:p>
            <a:r>
              <a:rPr lang="pt-PT" sz="1200" i="0" dirty="0"/>
              <a:t>Pode encomendar-se </a:t>
            </a:r>
            <a:r>
              <a:rPr lang="pt-PT" sz="1200" i="1" dirty="0" err="1"/>
              <a:t>mifepristone</a:t>
            </a:r>
            <a:r>
              <a:rPr lang="pt-PT" sz="1200" dirty="0"/>
              <a:t> através do sistema de </a:t>
            </a:r>
            <a:r>
              <a:rPr lang="pt-PT" sz="1200" i="1" dirty="0"/>
              <a:t>kit </a:t>
            </a:r>
            <a:r>
              <a:rPr lang="pt-PT" sz="1200" dirty="0"/>
              <a:t>de saúde reprodutiva do </a:t>
            </a:r>
            <a:r>
              <a:rPr lang="pt-PT" sz="1200" dirty="0" err="1"/>
              <a:t>FNUAP</a:t>
            </a:r>
            <a:r>
              <a:rPr lang="pt-PT" sz="1200" dirty="0"/>
              <a:t> como um produto adicional, sempre que seja aprovado no país</a:t>
            </a:r>
            <a:r>
              <a:rPr lang="en-US" sz="120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2E162-0A57-43B2-BD51-0D1E805B55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877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50" dirty="0"/>
              <a:t>O aborto é um procedimento médico muito seguro. Nas suas directrizes sobre o aborto de 2022, a Organização Mundial de Saúde refere que</a:t>
            </a:r>
            <a:r>
              <a:rPr lang="en-US" sz="1050" dirty="0"/>
              <a:t>: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/>
              <a:t>“</a:t>
            </a:r>
            <a:r>
              <a:rPr lang="pt-PT" sz="1050" b="0" i="0" dirty="0">
                <a:solidFill>
                  <a:srgbClr val="202423"/>
                </a:solidFill>
                <a:effectLst/>
                <a:latin typeface="proxima-nova-condensed"/>
              </a:rPr>
              <a:t>O aborto, usando medicamentos ou um simples procedimento cirúrgico em regime ambulatório, é uma intervenção de saúde segura, quando realizado com um método adequado à idade gestacional da gravidez e</a:t>
            </a:r>
            <a:r>
              <a:rPr lang="en-US" sz="1050" b="0" i="0" dirty="0">
                <a:solidFill>
                  <a:srgbClr val="202423"/>
                </a:solidFill>
                <a:effectLst/>
                <a:latin typeface="proxima-nova-condensed"/>
              </a:rPr>
              <a:t> – </a:t>
            </a:r>
            <a:r>
              <a:rPr lang="pt-PT" sz="1050" b="0" i="0" dirty="0">
                <a:solidFill>
                  <a:srgbClr val="202423"/>
                </a:solidFill>
                <a:effectLst/>
                <a:latin typeface="proxima-nova-condensed"/>
              </a:rPr>
              <a:t>no caso de um procedimento realizado em unidade sanitária</a:t>
            </a:r>
            <a:r>
              <a:rPr lang="en-US" sz="1050" b="0" i="0" dirty="0">
                <a:solidFill>
                  <a:srgbClr val="202423"/>
                </a:solidFill>
                <a:effectLst/>
                <a:latin typeface="proxima-nova-condensed"/>
              </a:rPr>
              <a:t>. </a:t>
            </a:r>
            <a:r>
              <a:rPr lang="pt-PT" sz="1050" b="0" i="0" dirty="0">
                <a:solidFill>
                  <a:srgbClr val="202423"/>
                </a:solidFill>
                <a:effectLst/>
                <a:latin typeface="proxima-nova-condensed"/>
              </a:rPr>
              <a:t>Nestas circunstâncias, as complicações ou efeitos adversos graves são raros</a:t>
            </a:r>
            <a:r>
              <a:rPr lang="en-US" sz="1050" b="0" i="0" dirty="0">
                <a:solidFill>
                  <a:srgbClr val="202423"/>
                </a:solidFill>
                <a:effectLst/>
                <a:latin typeface="proxima-nova-condensed"/>
              </a:rPr>
              <a:t>.”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b="0" i="0" dirty="0">
              <a:solidFill>
                <a:srgbClr val="202423"/>
              </a:solidFill>
              <a:effectLst/>
              <a:latin typeface="proxima-nova-condensed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050" dirty="0"/>
              <a:t>É mais seguro do que o parto</a:t>
            </a:r>
            <a:r>
              <a:rPr lang="en-US" sz="1050" dirty="0"/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050" dirty="0"/>
              <a:t>O aborto induzido legal é nitidamente mais seguro do que o parto. O risco de morte associado ao parto é cerca de 14 vezes superior ao do aborto. Do mesmo modo, a morbilidade global associada ao parto é superior à do aborto</a:t>
            </a:r>
            <a:r>
              <a:rPr lang="en-US" sz="1050" dirty="0"/>
              <a:t>.  [Fonte: Raymond, E., &amp; Grimes, D. (2012). </a:t>
            </a:r>
            <a:r>
              <a:rPr lang="en-US" sz="1050" i="1" dirty="0"/>
              <a:t>The comparative safety of legal induced abortion and childbirth in the United States. Obstetrics &amp; Gynecology</a:t>
            </a:r>
            <a:r>
              <a:rPr lang="en-US" sz="1050" dirty="0"/>
              <a:t>, 119, 215–219.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1126E-755E-4890-ACD6-01D3A1DF2B0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B7BE88-37BF-1266-A92C-57E76E67561E}"/>
              </a:ext>
            </a:extLst>
          </p:cNvPr>
          <p:cNvSpPr/>
          <p:nvPr userDrawn="1"/>
        </p:nvSpPr>
        <p:spPr>
          <a:xfrm>
            <a:off x="0" y="0"/>
            <a:ext cx="12192000" cy="57174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9" y="669975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" y="31496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oogle Shape;12;p2">
            <a:extLst>
              <a:ext uri="{FF2B5EF4-FFF2-40B4-BE49-F238E27FC236}">
                <a16:creationId xmlns:a16="http://schemas.microsoft.com/office/drawing/2014/main" id="{CEFD86CC-25E2-21E0-B4E7-93779631501A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7797994" y="3063575"/>
            <a:ext cx="6470863" cy="73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5;p10">
            <a:extLst>
              <a:ext uri="{FF2B5EF4-FFF2-40B4-BE49-F238E27FC236}">
                <a16:creationId xmlns:a16="http://schemas.microsoft.com/office/drawing/2014/main" id="{09A70224-11EC-DD3D-22F7-990A952F17C9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205248" y="611051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74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DF7AAF-0409-9C31-F8A2-951320D2AC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466" y="228600"/>
            <a:ext cx="11835069" cy="640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086" y="1391870"/>
            <a:ext cx="9383829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086" y="3871545"/>
            <a:ext cx="938382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3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BD94-23E4-58EA-12D5-9C3EF196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1704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3D40C-54D3-E73B-EC29-F3318B8C1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17042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oogle Shape;35;p10">
            <a:extLst>
              <a:ext uri="{FF2B5EF4-FFF2-40B4-BE49-F238E27FC236}">
                <a16:creationId xmlns:a16="http://schemas.microsoft.com/office/drawing/2014/main" id="{C01C3BBB-BDAF-9F96-7D60-A261925796BC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237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144-EEE1-250B-3533-6668D3C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A594-8AB4-D538-7622-F108B6555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oogle Shape;35;p10">
            <a:extLst>
              <a:ext uri="{FF2B5EF4-FFF2-40B4-BE49-F238E27FC236}">
                <a16:creationId xmlns:a16="http://schemas.microsoft.com/office/drawing/2014/main" id="{8BA55FF2-C9A2-9639-71E5-FDD38D40B73C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879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144-EEE1-250B-3533-6668D3C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6762483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13643A-E0A5-6955-A415-4A6BEBD2D718}"/>
              </a:ext>
            </a:extLst>
          </p:cNvPr>
          <p:cNvGrpSpPr/>
          <p:nvPr userDrawn="1"/>
        </p:nvGrpSpPr>
        <p:grpSpPr>
          <a:xfrm>
            <a:off x="11047259" y="351864"/>
            <a:ext cx="1032128" cy="6154273"/>
            <a:chOff x="11047259" y="486311"/>
            <a:chExt cx="1032128" cy="6154273"/>
          </a:xfrm>
        </p:grpSpPr>
        <p:pic>
          <p:nvPicPr>
            <p:cNvPr id="7" name="Google Shape;35;p10">
              <a:extLst>
                <a:ext uri="{FF2B5EF4-FFF2-40B4-BE49-F238E27FC236}">
                  <a16:creationId xmlns:a16="http://schemas.microsoft.com/office/drawing/2014/main" id="{8BA55FF2-C9A2-9639-71E5-FDD38D40B73C}"/>
                </a:ext>
              </a:extLst>
            </p:cNvPr>
            <p:cNvPicPr preferRelativeResize="0"/>
            <p:nvPr userDrawn="1"/>
          </p:nvPicPr>
          <p:blipFill>
            <a:blip r:embed="rId2"/>
            <a:srcRect/>
            <a:stretch/>
          </p:blipFill>
          <p:spPr>
            <a:xfrm>
              <a:off x="11047259" y="6128193"/>
              <a:ext cx="1032128" cy="512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72BD11-CD12-8F3A-26BA-24EB7EAE7A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8890681" y="2706389"/>
              <a:ext cx="5303520" cy="863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513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144-EEE1-250B-3533-6668D3C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6762483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DAB1B-7ACD-16E3-89A5-FC2507792F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994355" y="2908005"/>
            <a:ext cx="6400800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08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144-EEE1-250B-3533-6668D3C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6762483" cy="2852737"/>
          </a:xfrm>
        </p:spPr>
        <p:txBody>
          <a:bodyPr anchor="t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Google Shape;12;p2">
            <a:extLst>
              <a:ext uri="{FF2B5EF4-FFF2-40B4-BE49-F238E27FC236}">
                <a16:creationId xmlns:a16="http://schemas.microsoft.com/office/drawing/2014/main" id="{3601B5A0-955A-FC3D-B36D-5FE1E36A301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8293294" y="3063575"/>
            <a:ext cx="6470863" cy="73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5;p10">
            <a:extLst>
              <a:ext uri="{FF2B5EF4-FFF2-40B4-BE49-F238E27FC236}">
                <a16:creationId xmlns:a16="http://schemas.microsoft.com/office/drawing/2014/main" id="{6DDDD69F-164D-2AEB-F77A-814D4E4E22AF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205248" y="611051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168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580F0-07B8-1160-A887-1F6138D1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1704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AA59D-F1F1-24BD-7B89-26235634B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0FC48-9899-A6F1-7453-77E05BC98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9042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Google Shape;35;p10">
            <a:extLst>
              <a:ext uri="{FF2B5EF4-FFF2-40B4-BE49-F238E27FC236}">
                <a16:creationId xmlns:a16="http://schemas.microsoft.com/office/drawing/2014/main" id="{6D50D850-E49B-DAE2-5A40-4938DC9B6F6F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60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1738A-43FC-BD2A-5C64-12B6D221E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513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485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B08B-6323-ABD1-B1FA-CDC3FAFF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978" y="2766219"/>
            <a:ext cx="7551821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FF94C-2CB7-D174-9BAA-632ADBF1F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3343" y="2030079"/>
            <a:ext cx="2333625" cy="27978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369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9" y="669975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" y="31496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9A83C4-8F32-5746-AAB8-95905D4CFE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1877" y="289995"/>
            <a:ext cx="1627632" cy="6278010"/>
          </a:xfrm>
          <a:prstGeom prst="rect">
            <a:avLst/>
          </a:prstGeom>
        </p:spPr>
      </p:pic>
      <p:pic>
        <p:nvPicPr>
          <p:cNvPr id="9" name="Google Shape;11;p2">
            <a:extLst>
              <a:ext uri="{FF2B5EF4-FFF2-40B4-BE49-F238E27FC236}">
                <a16:creationId xmlns:a16="http://schemas.microsoft.com/office/drawing/2014/main" id="{2C3B3D79-8F05-F3A4-D003-93AD1FEACC9F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590349" y="6107597"/>
            <a:ext cx="3019125" cy="501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823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2E3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F8FE-3A61-8E1F-EFD1-282114F4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09" y="2750778"/>
            <a:ext cx="3932237" cy="1356443"/>
          </a:xfrm>
        </p:spPr>
        <p:txBody>
          <a:bodyPr anchor="ctr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oogle Shape;12;p2">
            <a:extLst>
              <a:ext uri="{FF2B5EF4-FFF2-40B4-BE49-F238E27FC236}">
                <a16:creationId xmlns:a16="http://schemas.microsoft.com/office/drawing/2014/main" id="{E4B0144D-C21C-6EA9-E697-75AAEB9EE57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2117659" y="2943786"/>
            <a:ext cx="5624278" cy="63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5;p10">
            <a:extLst>
              <a:ext uri="{FF2B5EF4-FFF2-40B4-BE49-F238E27FC236}">
                <a16:creationId xmlns:a16="http://schemas.microsoft.com/office/drawing/2014/main" id="{A983F7AC-31CF-EFD7-2B42-49E11308A922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779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B5793D-01B3-2D7D-0700-792351D17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93019"/>
            <a:ext cx="6172200" cy="51680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Google Shape;12;p2">
            <a:extLst>
              <a:ext uri="{FF2B5EF4-FFF2-40B4-BE49-F238E27FC236}">
                <a16:creationId xmlns:a16="http://schemas.microsoft.com/office/drawing/2014/main" id="{FB951E2A-2EAE-4628-3D99-748A9F9437D9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2117659" y="2943786"/>
            <a:ext cx="5624278" cy="6352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839F395-52E2-629A-348F-0950F340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44" y="693018"/>
            <a:ext cx="3932237" cy="135644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0C00D7-1614-F1AA-BBE0-7C78179DD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94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oogle Shape;35;p10">
            <a:extLst>
              <a:ext uri="{FF2B5EF4-FFF2-40B4-BE49-F238E27FC236}">
                <a16:creationId xmlns:a16="http://schemas.microsoft.com/office/drawing/2014/main" id="{66D193AF-1435-6060-E07E-2B2DA6DD9E2A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492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351833" y="940734"/>
            <a:ext cx="9334000" cy="1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1" i="0">
                <a:solidFill>
                  <a:srgbClr val="F15A2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351833" y="2265800"/>
            <a:ext cx="8978800" cy="34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57" lvl="0" indent="-45716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defRPr b="0" i="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Medium"/>
              </a:defRPr>
            </a:lvl1pPr>
            <a:lvl2pPr marL="1219113" lvl="1" indent="-423304" rtl="0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Yrsa Light"/>
              <a:buChar char="○"/>
              <a:defRPr>
                <a:solidFill>
                  <a:srgbClr val="666666"/>
                </a:solidFill>
                <a:latin typeface="Yrsa Light"/>
                <a:ea typeface="Yrsa Light"/>
                <a:cs typeface="Yrsa Light"/>
                <a:sym typeface="Yrsa Light"/>
              </a:defRPr>
            </a:lvl2pPr>
            <a:lvl3pPr marL="1828669" lvl="2" indent="-423304" rtl="0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■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3pPr>
            <a:lvl4pPr marL="2438226" lvl="3" indent="-423304" rtl="0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●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4pPr>
            <a:lvl5pPr marL="3047783" lvl="4" indent="-423304" rtl="0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○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5pPr>
            <a:lvl6pPr marL="3657339" lvl="5" indent="-423304" rtl="0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■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6pPr>
            <a:lvl7pPr marL="4266895" lvl="6" indent="-423304" rtl="0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●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7pPr>
            <a:lvl8pPr marL="4876452" lvl="7" indent="-423304" rtl="0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○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8pPr>
            <a:lvl9pPr marL="5486009" lvl="8" indent="-423304" rtl="0">
              <a:lnSpc>
                <a:spcPct val="110000"/>
              </a:lnSpc>
              <a:spcBef>
                <a:spcPts val="667"/>
              </a:spcBef>
              <a:spcAft>
                <a:spcPts val="667"/>
              </a:spcAft>
              <a:buClr>
                <a:srgbClr val="000000"/>
              </a:buClr>
              <a:buSzPts val="1400"/>
              <a:buFont typeface="Yrsa Light"/>
              <a:buChar char="■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9" name="Google Shape;3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1833" y="6051067"/>
            <a:ext cx="1026936" cy="52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241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marL="0" lvl="0" indent="0" algn="l" defTabSz="914358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5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with copy" userDrawn="1">
  <p:cSld name="Section with copy">
    <p:bg>
      <p:bgPr>
        <a:solidFill>
          <a:srgbClr val="D8B49C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51837" y="940733"/>
            <a:ext cx="8415600" cy="2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400" b="1" i="0">
                <a:solidFill>
                  <a:srgbClr val="2E385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351837" y="3179519"/>
            <a:ext cx="8415600" cy="33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 b="0" i="0">
                <a:solidFill>
                  <a:srgbClr val="2E385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Google Shape;35;p10">
            <a:extLst>
              <a:ext uri="{FF2B5EF4-FFF2-40B4-BE49-F238E27FC236}">
                <a16:creationId xmlns:a16="http://schemas.microsoft.com/office/drawing/2014/main" id="{7F9F4E76-D90B-B1F9-F360-3BD49BA3E992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605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" userDrawn="1">
  <p:cSld name="Lis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351833" y="940734"/>
            <a:ext cx="9351600" cy="1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 b="1" i="0">
                <a:solidFill>
                  <a:srgbClr val="F15A2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351833" y="2265800"/>
            <a:ext cx="6855200" cy="3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57" lvl="0" indent="-45716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defRPr b="0" i="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Medium"/>
              </a:defRPr>
            </a:lvl1pPr>
            <a:lvl2pPr marL="1219113" lvl="1" indent="-423304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Yrsa Light"/>
              <a:buChar char="○"/>
              <a:defRPr>
                <a:solidFill>
                  <a:srgbClr val="666666"/>
                </a:solidFill>
                <a:latin typeface="Yrsa Light"/>
                <a:ea typeface="Yrsa Light"/>
                <a:cs typeface="Yrsa Light"/>
                <a:sym typeface="Yrsa Light"/>
              </a:defRPr>
            </a:lvl2pPr>
            <a:lvl3pPr marL="1828669" lvl="2" indent="-423304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■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3pPr>
            <a:lvl4pPr marL="2438226" lvl="3" indent="-423304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●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4pPr>
            <a:lvl5pPr marL="3047783" lvl="4" indent="-423304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○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5pPr>
            <a:lvl6pPr marL="3657339" lvl="5" indent="-423304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■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6pPr>
            <a:lvl7pPr marL="4266895" lvl="6" indent="-423304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●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7pPr>
            <a:lvl8pPr marL="4876452" lvl="7" indent="-423304">
              <a:lnSpc>
                <a:spcPct val="11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○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8pPr>
            <a:lvl9pPr marL="5486009" lvl="8" indent="-423304">
              <a:spcBef>
                <a:spcPts val="667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Yrsa Light"/>
              <a:buChar char="■"/>
              <a:defRPr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oogle Shape;35;p10">
            <a:extLst>
              <a:ext uri="{FF2B5EF4-FFF2-40B4-BE49-F238E27FC236}">
                <a16:creationId xmlns:a16="http://schemas.microsoft.com/office/drawing/2014/main" id="{98E321DA-786D-2AE5-F9DB-47CE4AF24066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48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9" y="669975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" y="31496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oogle Shape;11;p2">
            <a:extLst>
              <a:ext uri="{FF2B5EF4-FFF2-40B4-BE49-F238E27FC236}">
                <a16:creationId xmlns:a16="http://schemas.microsoft.com/office/drawing/2014/main" id="{9D89E5D4-1130-CCF2-1036-734E89DD0797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069" y="6080910"/>
            <a:ext cx="3025244" cy="50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9A83C4-8F32-5746-AAB8-95905D4CFE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1877" y="289995"/>
            <a:ext cx="1627632" cy="627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9" y="669975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" y="31496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oogle Shape;11;p2">
            <a:extLst>
              <a:ext uri="{FF2B5EF4-FFF2-40B4-BE49-F238E27FC236}">
                <a16:creationId xmlns:a16="http://schemas.microsoft.com/office/drawing/2014/main" id="{9D89E5D4-1130-CCF2-1036-734E89DD0797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276115" y="6045883"/>
            <a:ext cx="987995" cy="50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1B96A1-604A-D28D-F653-DF1B034C5F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1877" y="288950"/>
            <a:ext cx="1628174" cy="62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3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383" y="669975"/>
            <a:ext cx="10476470" cy="2387600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383" y="3149650"/>
            <a:ext cx="104764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5CDB7E-01C9-34DF-A6CB-6C0D8F6469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74" y="5777026"/>
            <a:ext cx="11284853" cy="8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655574-206F-32BC-CC65-A94701A68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718" y="1391870"/>
            <a:ext cx="6729262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718" y="3871545"/>
            <a:ext cx="672926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7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C715D6-F6C0-5266-72F1-890C97774C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718" y="1391870"/>
            <a:ext cx="6729262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718" y="3871545"/>
            <a:ext cx="672926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0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C715D6-F6C0-5266-72F1-890C97774C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718" y="1391870"/>
            <a:ext cx="6729262" cy="2387600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718" y="3871545"/>
            <a:ext cx="672926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6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1A3DAF-606C-8625-5DAC-9216A64F1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466" y="228600"/>
            <a:ext cx="11835069" cy="640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086" y="1391870"/>
            <a:ext cx="9383829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086" y="3871545"/>
            <a:ext cx="938382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7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38DD7-8EF6-2F0D-FEFC-0B418DDA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82F7C-9885-3FBC-47BD-4E9D315E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94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0" r:id="rId4"/>
    <p:sldLayoutId id="2147483668" r:id="rId5"/>
    <p:sldLayoutId id="2147483665" r:id="rId6"/>
    <p:sldLayoutId id="2147483666" r:id="rId7"/>
    <p:sldLayoutId id="2147483667" r:id="rId8"/>
    <p:sldLayoutId id="2147483663" r:id="rId9"/>
    <p:sldLayoutId id="2147483664" r:id="rId10"/>
    <p:sldLayoutId id="2147483650" r:id="rId11"/>
    <p:sldLayoutId id="2147483651" r:id="rId12"/>
    <p:sldLayoutId id="2147483669" r:id="rId13"/>
    <p:sldLayoutId id="2147483670" r:id="rId14"/>
    <p:sldLayoutId id="2147483671" r:id="rId15"/>
    <p:sldLayoutId id="2147483652" r:id="rId16"/>
    <p:sldLayoutId id="2147483654" r:id="rId17"/>
    <p:sldLayoutId id="2147483655" r:id="rId18"/>
    <p:sldLayoutId id="2147483658" r:id="rId19"/>
    <p:sldLayoutId id="2147483656" r:id="rId20"/>
    <p:sldLayoutId id="2147483657" r:id="rId21"/>
    <p:sldLayoutId id="2147483677" r:id="rId22"/>
    <p:sldLayoutId id="2147483680" r:id="rId23"/>
    <p:sldLayoutId id="2147483686" r:id="rId24"/>
    <p:sldLayoutId id="2147483687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rhr.org/abortioncar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abortionlaws.com/map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una.ipas.org/Communications/center/Image%20Library/US_woman_hugging_teen_girl_Ipas_08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E5E93-B640-B661-784F-AFCFE2A41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8" y="669975"/>
            <a:ext cx="9759881" cy="2387600"/>
          </a:xfrm>
        </p:spPr>
        <p:txBody>
          <a:bodyPr>
            <a:normAutofit/>
          </a:bodyPr>
          <a:lstStyle/>
          <a:p>
            <a:r>
              <a:rPr lang="en-US" dirty="0" err="1"/>
              <a:t>Aborto</a:t>
            </a:r>
            <a:r>
              <a:rPr lang="en-US" dirty="0"/>
              <a:t> 101: </a:t>
            </a:r>
            <a:r>
              <a:rPr lang="pt-PT" dirty="0"/>
              <a:t>Visão Geral do Aborto a Nível Mundial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6394C2A-CE2A-2B7B-3B5C-72720A810D80}"/>
              </a:ext>
            </a:extLst>
          </p:cNvPr>
          <p:cNvSpPr txBox="1"/>
          <p:nvPr/>
        </p:nvSpPr>
        <p:spPr>
          <a:xfrm>
            <a:off x="476250" y="-818026"/>
            <a:ext cx="3669374" cy="5478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998" b="1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Google Shape;199;p33">
            <a:extLst>
              <a:ext uri="{FF2B5EF4-FFF2-40B4-BE49-F238E27FC236}">
                <a16:creationId xmlns:a16="http://schemas.microsoft.com/office/drawing/2014/main" id="{6CB35DAC-230C-AD6C-F648-434AD4EFFB4F}"/>
              </a:ext>
            </a:extLst>
          </p:cNvPr>
          <p:cNvSpPr txBox="1">
            <a:spLocks/>
          </p:cNvSpPr>
          <p:nvPr/>
        </p:nvSpPr>
        <p:spPr>
          <a:xfrm>
            <a:off x="1116112" y="2980282"/>
            <a:ext cx="9959777" cy="2045458"/>
          </a:xfrm>
          <a:prstGeom prst="rect">
            <a:avLst/>
          </a:prstGeom>
        </p:spPr>
        <p:txBody>
          <a:bodyPr spcFirstLastPara="1" wrap="square" lIns="91419" tIns="91419" rIns="91419" bIns="9141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br>
              <a:rPr lang="en-US" sz="3200" b="0" dirty="0">
                <a:solidFill>
                  <a:schemeClr val="tx1"/>
                </a:solidFill>
              </a:rPr>
            </a:br>
            <a:br>
              <a:rPr lang="en-US" sz="3200" b="0" dirty="0"/>
            </a:br>
            <a:endParaRPr lang="en-US" sz="3200" b="0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FA045-AFB8-D23E-804E-F8FB33D51221}"/>
              </a:ext>
            </a:extLst>
          </p:cNvPr>
          <p:cNvSpPr txBox="1"/>
          <p:nvPr/>
        </p:nvSpPr>
        <p:spPr>
          <a:xfrm>
            <a:off x="739030" y="2041563"/>
            <a:ext cx="107139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600" b="1" dirty="0"/>
              <a:t>O aborto, usando medicamentos ou um simples procedimento cirúrgico em regime ambulatório, é uma intervenção de saúde segura... Nestas circunstâncias, as complicações ou efeitos adversos graves são raros.</a:t>
            </a:r>
            <a:r>
              <a:rPr lang="pt-PT" sz="3600" b="1" dirty="0">
                <a:solidFill>
                  <a:schemeClr val="accent1"/>
                </a:solidFill>
              </a:rPr>
              <a:t>”</a:t>
            </a:r>
            <a:r>
              <a:rPr lang="pt-PT" sz="3600" b="1" dirty="0"/>
              <a:t> </a:t>
            </a:r>
          </a:p>
          <a:p>
            <a:pPr algn="r"/>
            <a:r>
              <a:rPr lang="en" sz="3600" dirty="0"/>
              <a:t>—</a:t>
            </a:r>
            <a:r>
              <a:rPr lang="en-US" sz="3600" dirty="0"/>
              <a:t>OMS,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1C468E-D0F2-0BFA-C299-DAAE7C098CF1}"/>
              </a:ext>
            </a:extLst>
          </p:cNvPr>
          <p:cNvSpPr txBox="1"/>
          <p:nvPr/>
        </p:nvSpPr>
        <p:spPr>
          <a:xfrm>
            <a:off x="833939" y="5842604"/>
            <a:ext cx="10524122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 defTabSz="914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latin typeface="Arial" panose="020B0604020202020204"/>
              </a:rPr>
              <a:t>World Health Organization. (2022). </a:t>
            </a:r>
            <a:r>
              <a:rPr lang="en-US" sz="1600" i="1" dirty="0">
                <a:latin typeface="Arial" panose="020B0604020202020204"/>
              </a:rPr>
              <a:t>Abortion care guideline</a:t>
            </a:r>
            <a:r>
              <a:rPr lang="en-US" sz="1600" dirty="0">
                <a:latin typeface="Arial" panose="020B0604020202020204"/>
              </a:rPr>
              <a:t>. </a:t>
            </a:r>
            <a:r>
              <a:rPr lang="en-US" sz="1600" dirty="0">
                <a:latin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https://srhr.org/abortioncare/</a:t>
            </a:r>
            <a:r>
              <a:rPr lang="en-US" sz="1600" dirty="0">
                <a:latin typeface="Arial" panose="020B0604020202020204"/>
              </a:rPr>
              <a:t> </a:t>
            </a:r>
          </a:p>
        </p:txBody>
      </p:sp>
      <p:pic>
        <p:nvPicPr>
          <p:cNvPr id="13" name="Google Shape;35;p10">
            <a:extLst>
              <a:ext uri="{FF2B5EF4-FFF2-40B4-BE49-F238E27FC236}">
                <a16:creationId xmlns:a16="http://schemas.microsoft.com/office/drawing/2014/main" id="{790ABDE2-DCCF-777E-D043-4E89E3112789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39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4CC6DA-5B1E-41F7-ACD3-8DAAB4EB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4282" cy="1325563"/>
          </a:xfrm>
        </p:spPr>
        <p:txBody>
          <a:bodyPr anchor="t">
            <a:normAutofit/>
          </a:bodyPr>
          <a:lstStyle/>
          <a:p>
            <a:r>
              <a:rPr lang="pt-PT" sz="4200" dirty="0">
                <a:solidFill>
                  <a:srgbClr val="F15928"/>
                </a:solidFill>
              </a:rPr>
              <a:t>Frequência de Eventos Adversos Graves</a:t>
            </a:r>
            <a:endParaRPr lang="en-US" sz="4200" dirty="0">
              <a:solidFill>
                <a:srgbClr val="F15928"/>
              </a:solidFill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7391C2FE-6ED1-4F37-9B3E-6785BAB5B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426977"/>
              </p:ext>
            </p:extLst>
          </p:nvPr>
        </p:nvGraphicFramePr>
        <p:xfrm>
          <a:off x="838200" y="1133386"/>
          <a:ext cx="10764282" cy="517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1915">
                  <a:extLst>
                    <a:ext uri="{9D8B030D-6E8A-4147-A177-3AD203B41FA5}">
                      <a16:colId xmlns:a16="http://schemas.microsoft.com/office/drawing/2014/main" val="1231243300"/>
                    </a:ext>
                  </a:extLst>
                </a:gridCol>
                <a:gridCol w="1742367">
                  <a:extLst>
                    <a:ext uri="{9D8B030D-6E8A-4147-A177-3AD203B41FA5}">
                      <a16:colId xmlns:a16="http://schemas.microsoft.com/office/drawing/2014/main" val="2345923690"/>
                    </a:ext>
                  </a:extLst>
                </a:gridCol>
              </a:tblGrid>
              <a:tr h="377914">
                <a:tc>
                  <a:txBody>
                    <a:bodyPr/>
                    <a:lstStyle/>
                    <a:p>
                      <a:r>
                        <a:rPr lang="pt-PT" sz="1800" dirty="0">
                          <a:solidFill>
                            <a:schemeClr val="bg1"/>
                          </a:solidFill>
                        </a:rPr>
                        <a:t>Eventos Adversos Graves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bg1"/>
                          </a:solidFill>
                        </a:rPr>
                        <a:t>Frequência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2869734380"/>
                  </a:ext>
                </a:extLst>
              </a:tr>
              <a:tr h="66440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Eventos adversos graves após </a:t>
                      </a:r>
                      <a:r>
                        <a:rPr lang="pt-PT" sz="1800" i="1" dirty="0" err="1">
                          <a:solidFill>
                            <a:schemeClr val="tx1"/>
                          </a:solidFill>
                        </a:rPr>
                        <a:t>mifepristone</a:t>
                      </a: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 e </a:t>
                      </a:r>
                      <a:r>
                        <a:rPr lang="pt-PT" sz="1800" i="1" dirty="0" err="1">
                          <a:solidFill>
                            <a:schemeClr val="tx1"/>
                          </a:solidFill>
                        </a:rPr>
                        <a:t>misoprostol</a:t>
                      </a: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 antes de 13 semanas de gestação ( que requer internamento hospitalar, cirurgia ou transfusão de sangue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GCNCLB+TimesNewRomanPS"/>
                      </a:endParaRP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0.3%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2794500940"/>
                  </a:ext>
                </a:extLst>
              </a:tr>
              <a:tr h="377914"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Transfusão necessária com </a:t>
                      </a:r>
                      <a:r>
                        <a:rPr lang="pt-PT" sz="1800" i="1" dirty="0" err="1">
                          <a:solidFill>
                            <a:schemeClr val="tx1"/>
                          </a:solidFill>
                        </a:rPr>
                        <a:t>misoprostol</a:t>
                      </a: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 isolado antes de 13 semanas de gestação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&lt;1%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525482126"/>
                  </a:ext>
                </a:extLst>
              </a:tr>
              <a:tr h="377914">
                <a:tc>
                  <a:txBody>
                    <a:bodyPr/>
                    <a:lstStyle/>
                    <a:p>
                      <a:pPr algn="just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Evento adverso grave decorrente de aborto por aspiração intra-uterina antes de 13 semanas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3" marB="4571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&lt;0.1%</a:t>
                      </a:r>
                    </a:p>
                  </a:txBody>
                  <a:tcPr marL="91427" marR="91427" marT="45713" marB="4571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751782"/>
                  </a:ext>
                </a:extLst>
              </a:tr>
              <a:tr h="5729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Eventos adversos graves decorrentes de aborto auto-administrado com pílulas após 13 semanas (transfusão, hemorragia, laparotomia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GCNCLB+TimesNewRomanPS"/>
                      </a:endParaRPr>
                    </a:p>
                  </a:txBody>
                  <a:tcPr marL="53392" marR="5339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91427" marR="91427" marT="45713" marB="4571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67553546"/>
                  </a:ext>
                </a:extLst>
              </a:tr>
              <a:tr h="7461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Eventos adversos graves decorrentes de dilatação e esvaziamento após 13 semanas (hemorragia que requer transfusão, necessidade de cirurgia de emergência ou infecção grave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GCNCLB+TimesNewRomanPS"/>
                      </a:endParaRPr>
                    </a:p>
                  </a:txBody>
                  <a:tcPr marL="53392" marR="5339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&lt;1%</a:t>
                      </a:r>
                    </a:p>
                  </a:txBody>
                  <a:tcPr marL="91427" marR="91427" marT="45713" marB="4571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381563"/>
                  </a:ext>
                </a:extLst>
              </a:tr>
              <a:tr h="572976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Morte relacionada com o aborto por aspiração intra-uterina antes de 13 semanas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GCNCLB+TimesNewRomanPS"/>
                      </a:endParaRPr>
                    </a:p>
                  </a:txBody>
                  <a:tcPr marL="53392" marR="5339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1/1,000,000     (0.0001%)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GCNCLB+TimesNewRomanPS"/>
                      </a:endParaRPr>
                    </a:p>
                  </a:txBody>
                  <a:tcPr marL="53392" marR="5339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93046718"/>
                  </a:ext>
                </a:extLst>
              </a:tr>
              <a:tr h="5729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Morte relacionada com o aborto auto-administrado com pílulas antes de 13 semanas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GCNCLB+TimesNewRomanPS"/>
                      </a:endParaRPr>
                    </a:p>
                  </a:txBody>
                  <a:tcPr marL="62373" marR="623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1/100,000        (0.001%)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GCNCLB+TimesNewRomanPS"/>
                      </a:endParaRPr>
                    </a:p>
                  </a:txBody>
                  <a:tcPr marL="62373" marR="62373" marT="0" marB="0" anchor="ctr"/>
                </a:tc>
                <a:extLst>
                  <a:ext uri="{0D108BD9-81ED-4DB2-BD59-A6C34878D82A}">
                    <a16:rowId xmlns:a16="http://schemas.microsoft.com/office/drawing/2014/main" val="2774944848"/>
                  </a:ext>
                </a:extLst>
              </a:tr>
              <a:tr h="5729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Morte relacionada com a dilatação e esvaziamento após 13 semanas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GCNCLB+TimesNewRomanPS"/>
                      </a:endParaRPr>
                    </a:p>
                  </a:txBody>
                  <a:tcPr marL="62373" marR="623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3.3/100,000     (0.0033%)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GCNCLB+TimesNewRomanPS"/>
                      </a:endParaRPr>
                    </a:p>
                  </a:txBody>
                  <a:tcPr marL="62373" marR="62373" marT="0" marB="0" anchor="ctr"/>
                </a:tc>
                <a:extLst>
                  <a:ext uri="{0D108BD9-81ED-4DB2-BD59-A6C34878D82A}">
                    <a16:rowId xmlns:a16="http://schemas.microsoft.com/office/drawing/2014/main" val="3969273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3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8E1FEB-24B8-4623-9498-DBD6A397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8071"/>
            <a:ext cx="9350944" cy="932069"/>
          </a:xfrm>
        </p:spPr>
        <p:txBody>
          <a:bodyPr/>
          <a:lstStyle/>
          <a:p>
            <a:r>
              <a:rPr lang="en-US" dirty="0" err="1">
                <a:solidFill>
                  <a:srgbClr val="F15928"/>
                </a:solidFill>
              </a:rPr>
              <a:t>Segurança</a:t>
            </a:r>
            <a:r>
              <a:rPr lang="en-US" dirty="0">
                <a:solidFill>
                  <a:srgbClr val="F15928"/>
                </a:solidFill>
              </a:rPr>
              <a:t> a Longo </a:t>
            </a:r>
            <a:r>
              <a:rPr lang="en-US" dirty="0" err="1">
                <a:solidFill>
                  <a:srgbClr val="F15928"/>
                </a:solidFill>
              </a:rPr>
              <a:t>Prazo</a:t>
            </a:r>
            <a:endParaRPr lang="en-US" dirty="0">
              <a:solidFill>
                <a:srgbClr val="F15928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AE7F76-83BF-4F8B-A59E-EAC930997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1630623"/>
            <a:ext cx="9166352" cy="4035170"/>
          </a:xfrm>
        </p:spPr>
        <p:txBody>
          <a:bodyPr/>
          <a:lstStyle/>
          <a:p>
            <a:pPr marL="152389" indent="0">
              <a:buNone/>
            </a:pPr>
            <a:r>
              <a:rPr lang="pt-PT" sz="3600" dirty="0">
                <a:solidFill>
                  <a:schemeClr val="tx1"/>
                </a:solidFill>
              </a:rPr>
              <a:t>O aborto seguro e induzido </a:t>
            </a:r>
            <a:r>
              <a:rPr lang="pt-PT" sz="3600" u="sng" dirty="0">
                <a:solidFill>
                  <a:schemeClr val="tx1"/>
                </a:solidFill>
              </a:rPr>
              <a:t>não</a:t>
            </a:r>
            <a:r>
              <a:rPr lang="pt-PT" sz="3600" dirty="0">
                <a:solidFill>
                  <a:schemeClr val="tx1"/>
                </a:solidFill>
              </a:rPr>
              <a:t> provoca</a:t>
            </a:r>
            <a:r>
              <a:rPr lang="en-US" sz="3600" dirty="0">
                <a:solidFill>
                  <a:schemeClr val="tx1"/>
                </a:solidFill>
              </a:rPr>
              <a:t>: </a:t>
            </a:r>
          </a:p>
          <a:p>
            <a:pPr marL="1066735" lvl="1" indent="-457179">
              <a:buSzPct val="75000"/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Infertilidade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futura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735" lvl="1" indent="-457179">
              <a:buSzPct val="75000"/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Cancro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mama</a:t>
            </a:r>
          </a:p>
          <a:p>
            <a:pPr marL="1066735" lvl="1" indent="-457179">
              <a:buSzPct val="75000"/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Reacções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psicológicas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graves</a:t>
            </a:r>
          </a:p>
        </p:txBody>
      </p:sp>
    </p:spTree>
    <p:extLst>
      <p:ext uri="{BB962C8B-B14F-4D97-AF65-F5344CB8AC3E}">
        <p14:creationId xmlns:p14="http://schemas.microsoft.com/office/powerpoint/2010/main" val="699051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D63364-6B66-422D-ADEF-C9A0CC3F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20" y="356248"/>
            <a:ext cx="9143537" cy="964173"/>
          </a:xfrm>
        </p:spPr>
        <p:txBody>
          <a:bodyPr/>
          <a:lstStyle/>
          <a:p>
            <a:r>
              <a:rPr lang="pt-PT" sz="4200" dirty="0"/>
              <a:t>Mito: O Aborto É Ilegal</a:t>
            </a:r>
            <a:endParaRPr lang="en-US" sz="4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E50EF6-B2ED-4781-84B0-F66A9CDA9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45" y="1300141"/>
            <a:ext cx="10934703" cy="5221893"/>
          </a:xfrm>
        </p:spPr>
        <p:txBody>
          <a:bodyPr/>
          <a:lstStyle/>
          <a:p>
            <a:pPr marL="0" indent="0"/>
            <a:r>
              <a:rPr lang="en-US" altLang="en-US" sz="4200" b="1" dirty="0">
                <a:solidFill>
                  <a:srgbClr val="F15928"/>
                </a:solidFill>
              </a:rPr>
              <a:t>Facto: </a:t>
            </a:r>
            <a:r>
              <a:rPr lang="pt-PT" altLang="en-US" sz="4200" b="1" dirty="0">
                <a:solidFill>
                  <a:srgbClr val="F15928"/>
                </a:solidFill>
              </a:rPr>
              <a:t>O Aborto É Legal em Algumas Circunstâncias na Maioria dos Países</a:t>
            </a:r>
            <a:endParaRPr lang="en-US" sz="4200" b="1" dirty="0">
              <a:solidFill>
                <a:srgbClr val="F15928"/>
              </a:solidFill>
            </a:endParaRPr>
          </a:p>
          <a:p>
            <a:pPr algn="ctr">
              <a:spcBef>
                <a:spcPts val="546"/>
              </a:spcBef>
            </a:pPr>
            <a:endParaRPr lang="en-US" sz="4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spcBef>
                <a:spcPts val="546"/>
              </a:spcBef>
            </a:pPr>
            <a:endParaRPr lang="en-US" sz="2789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spcBef>
                <a:spcPts val="546"/>
              </a:spcBef>
            </a:pPr>
            <a:br>
              <a:rPr lang="en-US" sz="2789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789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546"/>
              </a:spcBef>
            </a:pPr>
            <a:br>
              <a:rPr lang="en-US" sz="2183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183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spcBef>
                <a:spcPts val="546"/>
              </a:spcBef>
            </a:pPr>
            <a:r>
              <a:rPr lang="pt-PT" sz="2183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Os acordos internacionais apoiam o acesso ao aborto seguro para sobreviventes de violação. Tais acordos incluem a Convenção de Genebra, Artigo 3; as Resoluções de Segurança da ONU 2106 e 2122; e o Protocolo de Maputo</a:t>
            </a:r>
            <a:r>
              <a:rPr lang="en-US" sz="2183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en-US" sz="2183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C62033-E4DC-4519-A9A0-D32449FE1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787439"/>
              </p:ext>
            </p:extLst>
          </p:nvPr>
        </p:nvGraphicFramePr>
        <p:xfrm>
          <a:off x="415635" y="3028506"/>
          <a:ext cx="11346872" cy="194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359">
                  <a:extLst>
                    <a:ext uri="{9D8B030D-6E8A-4147-A177-3AD203B41FA5}">
                      <a16:colId xmlns:a16="http://schemas.microsoft.com/office/drawing/2014/main" val="4168483699"/>
                    </a:ext>
                  </a:extLst>
                </a:gridCol>
                <a:gridCol w="1418359">
                  <a:extLst>
                    <a:ext uri="{9D8B030D-6E8A-4147-A177-3AD203B41FA5}">
                      <a16:colId xmlns:a16="http://schemas.microsoft.com/office/drawing/2014/main" val="1554427437"/>
                    </a:ext>
                  </a:extLst>
                </a:gridCol>
                <a:gridCol w="1418359">
                  <a:extLst>
                    <a:ext uri="{9D8B030D-6E8A-4147-A177-3AD203B41FA5}">
                      <a16:colId xmlns:a16="http://schemas.microsoft.com/office/drawing/2014/main" val="3472442189"/>
                    </a:ext>
                  </a:extLst>
                </a:gridCol>
                <a:gridCol w="1418359">
                  <a:extLst>
                    <a:ext uri="{9D8B030D-6E8A-4147-A177-3AD203B41FA5}">
                      <a16:colId xmlns:a16="http://schemas.microsoft.com/office/drawing/2014/main" val="4017394209"/>
                    </a:ext>
                  </a:extLst>
                </a:gridCol>
                <a:gridCol w="1418359">
                  <a:extLst>
                    <a:ext uri="{9D8B030D-6E8A-4147-A177-3AD203B41FA5}">
                      <a16:colId xmlns:a16="http://schemas.microsoft.com/office/drawing/2014/main" val="604206981"/>
                    </a:ext>
                  </a:extLst>
                </a:gridCol>
                <a:gridCol w="1418359">
                  <a:extLst>
                    <a:ext uri="{9D8B030D-6E8A-4147-A177-3AD203B41FA5}">
                      <a16:colId xmlns:a16="http://schemas.microsoft.com/office/drawing/2014/main" val="1655693824"/>
                    </a:ext>
                  </a:extLst>
                </a:gridCol>
                <a:gridCol w="1418359">
                  <a:extLst>
                    <a:ext uri="{9D8B030D-6E8A-4147-A177-3AD203B41FA5}">
                      <a16:colId xmlns:a16="http://schemas.microsoft.com/office/drawing/2014/main" val="3880773374"/>
                    </a:ext>
                  </a:extLst>
                </a:gridCol>
                <a:gridCol w="1418359">
                  <a:extLst>
                    <a:ext uri="{9D8B030D-6E8A-4147-A177-3AD203B41FA5}">
                      <a16:colId xmlns:a16="http://schemas.microsoft.com/office/drawing/2014/main" val="852698826"/>
                    </a:ext>
                  </a:extLst>
                </a:gridCol>
              </a:tblGrid>
              <a:tr h="863136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Indicações para o aborto legal</a:t>
                      </a:r>
                      <a:endParaRPr lang="en-US" sz="1600" dirty="0"/>
                    </a:p>
                  </a:txBody>
                  <a:tcPr marL="81329" marR="81329" marT="40665" marB="40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Para salvar a vida de uma mulher</a:t>
                      </a:r>
                      <a:endParaRPr lang="en-US" sz="1600" dirty="0"/>
                    </a:p>
                  </a:txBody>
                  <a:tcPr marL="81329" marR="81329" marT="40665" marB="40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Para proteger a saúde física da mulher</a:t>
                      </a:r>
                      <a:endParaRPr lang="en-US" sz="1600" dirty="0"/>
                    </a:p>
                  </a:txBody>
                  <a:tcPr marL="81329" marR="81329" marT="40665" marB="40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Para proteger a saúde mental da mulher</a:t>
                      </a:r>
                      <a:endParaRPr lang="en-US" sz="1600" dirty="0"/>
                    </a:p>
                  </a:txBody>
                  <a:tcPr marL="81329" marR="81329" marT="40665" marB="40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Casos de violação ou incesto</a:t>
                      </a:r>
                      <a:endParaRPr lang="en-US" sz="1600" dirty="0"/>
                    </a:p>
                  </a:txBody>
                  <a:tcPr marL="81329" marR="81329" marT="40665" marB="40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Casos de </a:t>
                      </a:r>
                      <a:r>
                        <a:rPr lang="en-US" sz="1600" dirty="0" err="1"/>
                        <a:t>deficiência</a:t>
                      </a:r>
                      <a:r>
                        <a:rPr lang="en-US" sz="1600" dirty="0"/>
                        <a:t> fetal</a:t>
                      </a:r>
                    </a:p>
                  </a:txBody>
                  <a:tcPr marL="81329" marR="81329" marT="40665" marB="40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Factores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económicos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sociais</a:t>
                      </a:r>
                      <a:endParaRPr lang="en-US" sz="1600" dirty="0"/>
                    </a:p>
                  </a:txBody>
                  <a:tcPr marL="81329" marR="81329" marT="40665" marB="40665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A </a:t>
                      </a:r>
                      <a:r>
                        <a:rPr lang="en-US" sz="1600" dirty="0" err="1"/>
                        <a:t>pedido</a:t>
                      </a:r>
                      <a:endParaRPr lang="en-US" sz="1600" dirty="0"/>
                    </a:p>
                  </a:txBody>
                  <a:tcPr marL="81329" marR="81329" marT="40665" marB="40665"/>
                </a:tc>
                <a:extLst>
                  <a:ext uri="{0D108BD9-81ED-4DB2-BD59-A6C34878D82A}">
                    <a16:rowId xmlns:a16="http://schemas.microsoft.com/office/drawing/2014/main" val="3039116813"/>
                  </a:ext>
                </a:extLst>
              </a:tr>
              <a:tr h="578758"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  <a:p>
                      <a:pPr algn="ctr"/>
                      <a:r>
                        <a:rPr lang="en-US" sz="1600" dirty="0" err="1"/>
                        <a:t>Número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Países</a:t>
                      </a:r>
                      <a:endParaRPr lang="en-US" sz="1600" dirty="0"/>
                    </a:p>
                  </a:txBody>
                  <a:tcPr marL="81329" marR="81329" marT="40665" marB="40665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190</a:t>
                      </a:r>
                    </a:p>
                  </a:txBody>
                  <a:tcPr marL="81329" marR="81329" marT="40665" marB="40665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132</a:t>
                      </a:r>
                    </a:p>
                  </a:txBody>
                  <a:tcPr marL="81329" marR="81329" marT="40665" marB="40665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126</a:t>
                      </a:r>
                    </a:p>
                  </a:txBody>
                  <a:tcPr marL="81329" marR="81329" marT="40665" marB="40665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99</a:t>
                      </a:r>
                    </a:p>
                  </a:txBody>
                  <a:tcPr marL="81329" marR="81329" marT="40665" marB="40665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91</a:t>
                      </a:r>
                    </a:p>
                  </a:txBody>
                  <a:tcPr marL="81329" marR="81329" marT="40665" marB="40665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69</a:t>
                      </a:r>
                    </a:p>
                  </a:txBody>
                  <a:tcPr marL="81329" marR="81329" marT="40665" marB="40665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58</a:t>
                      </a:r>
                    </a:p>
                  </a:txBody>
                  <a:tcPr marL="81329" marR="81329" marT="40665" marB="40665"/>
                </a:tc>
                <a:extLst>
                  <a:ext uri="{0D108BD9-81ED-4DB2-BD59-A6C34878D82A}">
                    <a16:rowId xmlns:a16="http://schemas.microsoft.com/office/drawing/2014/main" val="832890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96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8707F4-52F2-408B-88C8-322082237582}"/>
              </a:ext>
            </a:extLst>
          </p:cNvPr>
          <p:cNvSpPr/>
          <p:nvPr/>
        </p:nvSpPr>
        <p:spPr>
          <a:xfrm>
            <a:off x="841248" y="6070600"/>
            <a:ext cx="8963140" cy="61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66">
              <a:defRPr/>
            </a:pPr>
            <a:r>
              <a:rPr lang="pt-PT" sz="1698" dirty="0">
                <a:solidFill>
                  <a:srgbClr val="414041"/>
                </a:solidFill>
                <a:latin typeface="Calibri"/>
              </a:rPr>
              <a:t>Mapa actualizado em 3 de Janeiro de 2023; o </a:t>
            </a:r>
            <a:r>
              <a:rPr lang="pt-PT" sz="1698" i="1" dirty="0" err="1">
                <a:solidFill>
                  <a:srgbClr val="414041"/>
                </a:solidFill>
                <a:latin typeface="Calibri"/>
              </a:rPr>
              <a:t>Center</a:t>
            </a:r>
            <a:r>
              <a:rPr lang="pt-PT" sz="1698" i="1" dirty="0">
                <a:solidFill>
                  <a:srgbClr val="414041"/>
                </a:solidFill>
                <a:latin typeface="Calibri"/>
              </a:rPr>
              <a:t> for </a:t>
            </a:r>
            <a:r>
              <a:rPr lang="pt-PT" sz="1698" i="1" dirty="0" err="1">
                <a:solidFill>
                  <a:srgbClr val="414041"/>
                </a:solidFill>
                <a:latin typeface="Calibri"/>
              </a:rPr>
              <a:t>Reproductive</a:t>
            </a:r>
            <a:r>
              <a:rPr lang="pt-PT" sz="1698" i="1" dirty="0">
                <a:solidFill>
                  <a:srgbClr val="414041"/>
                </a:solidFill>
                <a:latin typeface="Calibri"/>
              </a:rPr>
              <a:t> </a:t>
            </a:r>
            <a:r>
              <a:rPr lang="pt-PT" sz="1698" i="1" dirty="0" err="1">
                <a:solidFill>
                  <a:srgbClr val="414041"/>
                </a:solidFill>
                <a:latin typeface="Calibri"/>
              </a:rPr>
              <a:t>Rights</a:t>
            </a:r>
            <a:r>
              <a:rPr lang="pt-PT" sz="1698" dirty="0">
                <a:solidFill>
                  <a:srgbClr val="414041"/>
                </a:solidFill>
                <a:latin typeface="Calibri"/>
              </a:rPr>
              <a:t> tem uma versão </a:t>
            </a:r>
            <a:r>
              <a:rPr lang="pt-PT" sz="1698" i="1" dirty="0">
                <a:solidFill>
                  <a:srgbClr val="414041"/>
                </a:solidFill>
                <a:latin typeface="Calibri"/>
              </a:rPr>
              <a:t>online</a:t>
            </a:r>
            <a:r>
              <a:rPr lang="pt-PT" sz="1698" dirty="0">
                <a:solidFill>
                  <a:srgbClr val="414041"/>
                </a:solidFill>
                <a:latin typeface="Calibri"/>
              </a:rPr>
              <a:t> actualizada em tempo real aqui </a:t>
            </a:r>
            <a:r>
              <a:rPr lang="en-US" sz="1698" dirty="0">
                <a:solidFill>
                  <a:srgbClr val="414041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en-US" sz="1698" dirty="0">
                <a:solidFill>
                  <a:srgbClr val="414041"/>
                </a:solidFill>
                <a:latin typeface="Calibri"/>
              </a:rPr>
              <a:t>  </a:t>
            </a:r>
            <a:r>
              <a:rPr lang="en-US" sz="1698" dirty="0">
                <a:solidFill>
                  <a:srgbClr val="414041"/>
                </a:solidFill>
                <a:latin typeface="Calibri"/>
                <a:hlinkClick r:id="rId3"/>
              </a:rPr>
              <a:t>http://worldabortionlaws.com/map/</a:t>
            </a:r>
            <a:r>
              <a:rPr lang="en-US" sz="1698" dirty="0">
                <a:solidFill>
                  <a:srgbClr val="414041"/>
                </a:solidFill>
                <a:latin typeface="Calibri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D62B9-0DCF-2C76-F1DD-108BCFC58354}"/>
              </a:ext>
            </a:extLst>
          </p:cNvPr>
          <p:cNvSpPr txBox="1"/>
          <p:nvPr/>
        </p:nvSpPr>
        <p:spPr>
          <a:xfrm>
            <a:off x="841248" y="1220703"/>
            <a:ext cx="10791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Nas últimas décadas, quase 50 países liberalizaram as suas leis sobre o aborto</a:t>
            </a:r>
            <a:endParaRPr lang="en-US" sz="2000" b="1" dirty="0"/>
          </a:p>
        </p:txBody>
      </p:sp>
      <p:pic>
        <p:nvPicPr>
          <p:cNvPr id="9" name="Google Shape;35;p10">
            <a:extLst>
              <a:ext uri="{FF2B5EF4-FFF2-40B4-BE49-F238E27FC236}">
                <a16:creationId xmlns:a16="http://schemas.microsoft.com/office/drawing/2014/main" id="{074F29A7-9830-FDAF-AA94-AAB143DFD567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AE0B81F6-8726-095F-75FB-5C27C27EDAB3}"/>
              </a:ext>
            </a:extLst>
          </p:cNvPr>
          <p:cNvSpPr txBox="1">
            <a:spLocks/>
          </p:cNvSpPr>
          <p:nvPr/>
        </p:nvSpPr>
        <p:spPr>
          <a:xfrm>
            <a:off x="679551" y="334533"/>
            <a:ext cx="9350944" cy="9320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err="1">
                <a:solidFill>
                  <a:srgbClr val="F15928"/>
                </a:solidFill>
              </a:rPr>
              <a:t>Tendências</a:t>
            </a:r>
            <a:r>
              <a:rPr lang="en-US" sz="4200" dirty="0">
                <a:solidFill>
                  <a:srgbClr val="F15928"/>
                </a:solidFill>
              </a:rPr>
              <a:t> a </a:t>
            </a:r>
            <a:r>
              <a:rPr lang="en-US" sz="4200" dirty="0" err="1">
                <a:solidFill>
                  <a:srgbClr val="F15928"/>
                </a:solidFill>
              </a:rPr>
              <a:t>Nível</a:t>
            </a:r>
            <a:r>
              <a:rPr lang="en-US" sz="4200" dirty="0">
                <a:solidFill>
                  <a:srgbClr val="F15928"/>
                </a:solidFill>
              </a:rPr>
              <a:t> Mundial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D6D60-A99B-B6FC-A42E-2FD4B89199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59" r="3893"/>
          <a:stretch/>
        </p:blipFill>
        <p:spPr>
          <a:xfrm>
            <a:off x="841248" y="1708611"/>
            <a:ext cx="7466904" cy="424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95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6C7D5-2B42-4A0C-89C3-4B3F92D2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1360003" cy="1531237"/>
          </a:xfrm>
        </p:spPr>
        <p:txBody>
          <a:bodyPr>
            <a:normAutofit/>
          </a:bodyPr>
          <a:lstStyle/>
          <a:p>
            <a:r>
              <a:rPr lang="pt-PT" sz="4200" dirty="0">
                <a:solidFill>
                  <a:srgbClr val="F15928"/>
                </a:solidFill>
              </a:rPr>
              <a:t>As Restrições ao Aborto </a:t>
            </a:r>
            <a:r>
              <a:rPr lang="pt-PT" sz="4200" u="sng" dirty="0">
                <a:solidFill>
                  <a:srgbClr val="F15928"/>
                </a:solidFill>
              </a:rPr>
              <a:t>Não</a:t>
            </a:r>
            <a:r>
              <a:rPr lang="pt-PT" sz="4200" dirty="0">
                <a:solidFill>
                  <a:srgbClr val="F15928"/>
                </a:solidFill>
              </a:rPr>
              <a:t> Reduzem a Incidência do Aborto</a:t>
            </a:r>
            <a:endParaRPr lang="en-US" sz="4200" dirty="0">
              <a:solidFill>
                <a:srgbClr val="F15928"/>
              </a:solidFill>
            </a:endParaRPr>
          </a:p>
        </p:txBody>
      </p:sp>
      <p:pic>
        <p:nvPicPr>
          <p:cNvPr id="4" name="Content Placeholder 3" descr="worldwideincidencerestrictive.pdf">
            <a:extLst>
              <a:ext uri="{FF2B5EF4-FFF2-40B4-BE49-F238E27FC236}">
                <a16:creationId xmlns:a16="http://schemas.microsoft.com/office/drawing/2014/main" id="{6E1F004A-8149-4FFA-BA35-DB3123715D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5"/>
          <a:stretch/>
        </p:blipFill>
        <p:spPr>
          <a:xfrm>
            <a:off x="2110597" y="1981010"/>
            <a:ext cx="7970806" cy="451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C75883-076B-4455-B7BA-9F1B44B9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2000" cy="1325563"/>
          </a:xfrm>
        </p:spPr>
        <p:txBody>
          <a:bodyPr>
            <a:noAutofit/>
          </a:bodyPr>
          <a:lstStyle/>
          <a:p>
            <a:r>
              <a:rPr lang="pt-PT" sz="4200" dirty="0">
                <a:solidFill>
                  <a:srgbClr val="F15928"/>
                </a:solidFill>
              </a:rPr>
              <a:t>As Restrições ao Aborto </a:t>
            </a:r>
            <a:r>
              <a:rPr lang="pt-PT" sz="4200" u="sng" dirty="0">
                <a:solidFill>
                  <a:srgbClr val="F15928"/>
                </a:solidFill>
              </a:rPr>
              <a:t>Aumentam</a:t>
            </a:r>
            <a:r>
              <a:rPr lang="pt-PT" sz="4200" dirty="0">
                <a:solidFill>
                  <a:srgbClr val="F15928"/>
                </a:solidFill>
              </a:rPr>
              <a:t> Significativamente a Taxa de Abortos que não são Seguros</a:t>
            </a:r>
            <a:endParaRPr lang="en-US" sz="4200" dirty="0">
              <a:solidFill>
                <a:srgbClr val="F15928"/>
              </a:solidFill>
            </a:endParaRPr>
          </a:p>
        </p:txBody>
      </p:sp>
      <p:pic>
        <p:nvPicPr>
          <p:cNvPr id="4" name="Picture 3" descr="440.aww_1.pdf">
            <a:extLst>
              <a:ext uri="{FF2B5EF4-FFF2-40B4-BE49-F238E27FC236}">
                <a16:creationId xmlns:a16="http://schemas.microsoft.com/office/drawing/2014/main" id="{423DC0EE-AE1D-436F-A312-9DDBE136E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4"/>
          <a:stretch/>
        </p:blipFill>
        <p:spPr>
          <a:xfrm>
            <a:off x="2429054" y="1830388"/>
            <a:ext cx="7740292" cy="4423459"/>
          </a:xfrm>
          <a:prstGeom prst="rect">
            <a:avLst/>
          </a:prstGeom>
        </p:spPr>
      </p:pic>
      <p:pic>
        <p:nvPicPr>
          <p:cNvPr id="9" name="Google Shape;35;p10">
            <a:extLst>
              <a:ext uri="{FF2B5EF4-FFF2-40B4-BE49-F238E27FC236}">
                <a16:creationId xmlns:a16="http://schemas.microsoft.com/office/drawing/2014/main" id="{66C7EBCC-D456-140D-987D-001F2FFFD392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40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6D93A5-B60C-4D8C-B225-BAB38812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67900" cy="1325563"/>
          </a:xfrm>
        </p:spPr>
        <p:txBody>
          <a:bodyPr>
            <a:normAutofit/>
          </a:bodyPr>
          <a:lstStyle/>
          <a:p>
            <a:r>
              <a:rPr lang="pt-PT" sz="4200" dirty="0">
                <a:solidFill>
                  <a:srgbClr val="F15928"/>
                </a:solidFill>
              </a:rPr>
              <a:t>Quando o aborto seguro não está disponível, as mulheres</a:t>
            </a:r>
            <a:r>
              <a:rPr lang="en-US" sz="4200" dirty="0">
                <a:solidFill>
                  <a:srgbClr val="F15928"/>
                </a:solidFill>
              </a:rPr>
              <a:t>: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0B23F8-BF29-4C2D-8373-35B9D412A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875"/>
            <a:ext cx="6680200" cy="4118828"/>
          </a:xfrm>
        </p:spPr>
        <p:txBody>
          <a:bodyPr/>
          <a:lstStyle/>
          <a:p>
            <a:r>
              <a:rPr lang="pt-PT" sz="2400" dirty="0"/>
              <a:t>Enfrentam atrasos no acesso a serviços seguros</a:t>
            </a:r>
            <a:endParaRPr lang="en-US" sz="2400" dirty="0"/>
          </a:p>
          <a:p>
            <a:r>
              <a:rPr lang="pt-PT" sz="2400" dirty="0"/>
              <a:t>Optam por recorrer a abortos de alto risco e inseguros</a:t>
            </a:r>
            <a:r>
              <a:rPr lang="en-US" sz="2400" dirty="0"/>
              <a:t> </a:t>
            </a:r>
          </a:p>
          <a:p>
            <a:r>
              <a:rPr lang="pt-PT" sz="2400" dirty="0"/>
              <a:t>Demoram a procurar cuidados para as complicações de um aborto inseguro</a:t>
            </a:r>
            <a:r>
              <a:rPr lang="en-US" sz="2400" dirty="0"/>
              <a:t> </a:t>
            </a:r>
          </a:p>
          <a:p>
            <a:r>
              <a:rPr lang="pt-PT" sz="2400" dirty="0"/>
              <a:t>São forçadas a arriscar a sua vida e saúde para interromper uma gravidez</a:t>
            </a:r>
          </a:p>
          <a:p>
            <a:r>
              <a:rPr lang="pt-PT" sz="2400" dirty="0"/>
              <a:t>São forçadas a tornar-se mães contra a sua vontade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Content Placeholder 7" descr="Latina woman hugging teen, for screen or web use.">
            <a:hlinkClick r:id="rId3"/>
            <a:extLst>
              <a:ext uri="{FF2B5EF4-FFF2-40B4-BE49-F238E27FC236}">
                <a16:creationId xmlns:a16="http://schemas.microsoft.com/office/drawing/2014/main" id="{20ED2B6C-2D3B-46A1-B6DD-384AE04111A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6603" y="1690688"/>
            <a:ext cx="2795497" cy="43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35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C23F08-0262-4CF5-BF26-5E2C90DA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9700" cy="1325563"/>
          </a:xfrm>
        </p:spPr>
        <p:txBody>
          <a:bodyPr>
            <a:normAutofit fontScale="90000"/>
          </a:bodyPr>
          <a:lstStyle/>
          <a:p>
            <a:r>
              <a:rPr lang="pt-PT" sz="4200" dirty="0">
                <a:solidFill>
                  <a:srgbClr val="F15928"/>
                </a:solidFill>
              </a:rPr>
              <a:t>Razões para Prevenir o Aborto Inseguro e Proporcionar um Aborto Seguro</a:t>
            </a:r>
            <a:endParaRPr lang="en-US" sz="4200" dirty="0">
              <a:solidFill>
                <a:srgbClr val="F15928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91C00BF-965E-46CB-B5E0-E6492E163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1537"/>
            <a:ext cx="4889500" cy="4351338"/>
          </a:xfrm>
        </p:spPr>
        <p:txBody>
          <a:bodyPr/>
          <a:lstStyle/>
          <a:p>
            <a:pPr marL="152389" indent="0">
              <a:buNone/>
            </a:pPr>
            <a:r>
              <a:rPr lang="en-US" b="1" dirty="0" err="1">
                <a:solidFill>
                  <a:schemeClr val="accent1"/>
                </a:solidFill>
                <a:latin typeface="+mn-lt"/>
              </a:rPr>
              <a:t>Saúde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ública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pt-PT" sz="2400" dirty="0">
                <a:latin typeface="+mn-lt"/>
              </a:rPr>
              <a:t>O aborto inseguro é uma das principais causas de mortalidade relacionada com a gravidez nos países de baixo rendimento em todo o mundo</a:t>
            </a:r>
            <a:endParaRPr lang="en-US" sz="24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pt-PT" sz="2400" dirty="0">
                <a:latin typeface="+mn-lt"/>
              </a:rPr>
              <a:t>As mortes e lesões resultantes são totalmente evitáveis</a:t>
            </a:r>
            <a:endParaRPr lang="en-US" sz="24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07A390A9-0529-48D5-A447-26EC4B833AD6}"/>
              </a:ext>
            </a:extLst>
          </p:cNvPr>
          <p:cNvSpPr txBox="1">
            <a:spLocks/>
          </p:cNvSpPr>
          <p:nvPr/>
        </p:nvSpPr>
        <p:spPr>
          <a:xfrm>
            <a:off x="6007099" y="2101214"/>
            <a:ext cx="5776192" cy="4062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spcAft>
                <a:spcPts val="3600"/>
              </a:spcAft>
              <a:defRPr sz="4800" b="0" i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685800">
              <a:spcAft>
                <a:spcPts val="3600"/>
              </a:spcAft>
              <a:buClr>
                <a:schemeClr val="accent2"/>
              </a:buClr>
              <a:buFont typeface="Arial" charset="0"/>
              <a:buChar char="•"/>
              <a:defRPr sz="4800">
                <a:latin typeface="Helvetica" charset="0"/>
                <a:ea typeface="Helvetica" charset="0"/>
                <a:cs typeface="Helvetica" charset="0"/>
              </a:defRPr>
            </a:lvl2pPr>
            <a:lvl3pPr marL="1371600" indent="-685800">
              <a:spcAft>
                <a:spcPts val="3600"/>
              </a:spcAft>
              <a:buClr>
                <a:schemeClr val="accent2"/>
              </a:buClr>
              <a:buFont typeface="Wingdings" charset="2"/>
              <a:buChar char="§"/>
              <a:defRPr sz="4800">
                <a:latin typeface="Helvetica" charset="0"/>
                <a:ea typeface="Helvetica" charset="0"/>
                <a:cs typeface="Helvetica" charset="0"/>
              </a:defRPr>
            </a:lvl3pPr>
            <a:lvl4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4pPr>
            <a:lvl5pPr marL="0">
              <a:spcAft>
                <a:spcPts val="1200"/>
              </a:spcAft>
              <a:defRPr sz="4800">
                <a:latin typeface="Helvetica" charset="0"/>
                <a:ea typeface="Helvetica" charset="0"/>
                <a:cs typeface="Helvetica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554466">
              <a:spcAft>
                <a:spcPts val="0"/>
              </a:spcAft>
              <a:defRPr/>
            </a:pPr>
            <a:r>
              <a:rPr lang="en-US" sz="2800" b="1" kern="0" dirty="0" err="1">
                <a:solidFill>
                  <a:srgbClr val="F15928"/>
                </a:solidFill>
                <a:latin typeface="Arial" panose="020B0604020202020204"/>
                <a:ea typeface="+mn-ea"/>
              </a:rPr>
              <a:t>Direitos</a:t>
            </a:r>
            <a:r>
              <a:rPr lang="en-US" sz="2800" b="1" kern="0" dirty="0">
                <a:solidFill>
                  <a:srgbClr val="F15928"/>
                </a:solidFill>
                <a:latin typeface="Arial" panose="020B0604020202020204"/>
                <a:ea typeface="+mn-ea"/>
              </a:rPr>
              <a:t> Humanos</a:t>
            </a:r>
          </a:p>
          <a:p>
            <a:pPr marL="342884" indent="-342884" defTabSz="554466"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pt-PT" sz="2400" dirty="0">
                <a:latin typeface="Arial" panose="020B0604020202020204"/>
              </a:rPr>
              <a:t>A criminalização do aborto e as elevadas taxas de aborto em condições de risco violam o direito das mulheres à saúde, incluindo o seu direito à vida</a:t>
            </a:r>
            <a:r>
              <a:rPr lang="en-US" sz="2400" dirty="0">
                <a:latin typeface="Arial" panose="020B0604020202020204"/>
              </a:rPr>
              <a:t>:</a:t>
            </a:r>
          </a:p>
          <a:p>
            <a:pPr marL="1028652" lvl="1" indent="-342884" defTabSz="554466">
              <a:spcAft>
                <a:spcPts val="1200"/>
              </a:spcAft>
              <a:buClr>
                <a:srgbClr val="000000"/>
              </a:buClr>
              <a:buSzPct val="58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" panose="020B0604020202020204"/>
              </a:rPr>
              <a:t>Vida</a:t>
            </a:r>
          </a:p>
          <a:p>
            <a:pPr marL="1028652" lvl="1" indent="-342884" defTabSz="554466">
              <a:spcAft>
                <a:spcPts val="1200"/>
              </a:spcAft>
              <a:buClr>
                <a:srgbClr val="000000"/>
              </a:buClr>
              <a:buSzPct val="58000"/>
              <a:buFont typeface="Courier New" panose="02070309020205020404" pitchFamily="49" charset="0"/>
              <a:buChar char="o"/>
              <a:defRPr/>
            </a:pPr>
            <a:r>
              <a:rPr lang="en-US" sz="2000" dirty="0" err="1">
                <a:latin typeface="Arial" panose="020B0604020202020204"/>
              </a:rPr>
              <a:t>Igualdade</a:t>
            </a:r>
            <a:r>
              <a:rPr lang="en-US" sz="2000" dirty="0">
                <a:latin typeface="Arial" panose="020B0604020202020204"/>
              </a:rPr>
              <a:t> e </a:t>
            </a:r>
            <a:r>
              <a:rPr lang="en-US" sz="2000" dirty="0" err="1">
                <a:latin typeface="Arial" panose="020B0604020202020204"/>
              </a:rPr>
              <a:t>não</a:t>
            </a:r>
            <a:r>
              <a:rPr lang="en-US" sz="2000" dirty="0">
                <a:latin typeface="Arial" panose="020B0604020202020204"/>
              </a:rPr>
              <a:t> </a:t>
            </a:r>
            <a:r>
              <a:rPr lang="en-US" sz="2000" dirty="0" err="1">
                <a:latin typeface="Arial" panose="020B0604020202020204"/>
              </a:rPr>
              <a:t>discriminação</a:t>
            </a:r>
            <a:endParaRPr lang="en-US" sz="2000" dirty="0">
              <a:latin typeface="Arial" panose="020B0604020202020204"/>
            </a:endParaRPr>
          </a:p>
          <a:p>
            <a:pPr marL="1028652" lvl="1" indent="-342884" defTabSz="554466">
              <a:spcAft>
                <a:spcPts val="1200"/>
              </a:spcAft>
              <a:buClr>
                <a:srgbClr val="000000"/>
              </a:buClr>
              <a:buSzPct val="58000"/>
              <a:buFont typeface="Courier New" panose="02070309020205020404" pitchFamily="49" charset="0"/>
              <a:buChar char="o"/>
              <a:defRPr/>
            </a:pPr>
            <a:r>
              <a:rPr lang="pt-PT" sz="2000" dirty="0" err="1">
                <a:latin typeface="Arial" panose="020B0604020202020204"/>
              </a:rPr>
              <a:t>Auto-determinação</a:t>
            </a:r>
            <a:r>
              <a:rPr lang="pt-PT" sz="2000" dirty="0">
                <a:latin typeface="Arial" panose="020B0604020202020204"/>
              </a:rPr>
              <a:t> e determinação do número e espaçamento dos filhos</a:t>
            </a:r>
            <a:endParaRPr lang="en-US" sz="2000" dirty="0">
              <a:latin typeface="Arial" panose="020B0604020202020204"/>
            </a:endParaRPr>
          </a:p>
          <a:p>
            <a:pPr marL="1028652" lvl="1" indent="-342884" defTabSz="554466">
              <a:spcAft>
                <a:spcPts val="1200"/>
              </a:spcAft>
              <a:buClr>
                <a:srgbClr val="000000"/>
              </a:buClr>
              <a:buSzPct val="58000"/>
              <a:buFont typeface="Courier New" panose="02070309020205020404" pitchFamily="49" charset="0"/>
              <a:buChar char="o"/>
              <a:defRPr/>
            </a:pPr>
            <a:r>
              <a:rPr lang="pt-PT" sz="2000" dirty="0">
                <a:latin typeface="Arial" panose="020B0604020202020204"/>
              </a:rPr>
              <a:t>Os benefícios do progresso científico</a:t>
            </a:r>
            <a:endParaRPr lang="en-US" sz="2000" dirty="0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37386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E0842-579D-403A-A53E-0BF526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9782" cy="1325563"/>
          </a:xfrm>
        </p:spPr>
        <p:txBody>
          <a:bodyPr>
            <a:normAutofit/>
          </a:bodyPr>
          <a:lstStyle/>
          <a:p>
            <a:r>
              <a:rPr lang="pt-PT" sz="4200" dirty="0">
                <a:solidFill>
                  <a:srgbClr val="F15928"/>
                </a:solidFill>
              </a:rPr>
              <a:t>Uma Directriz Mais Holística para o Aborto</a:t>
            </a:r>
            <a:endParaRPr lang="en-US" sz="4200" dirty="0">
              <a:solidFill>
                <a:srgbClr val="F1592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F6B84-78D9-44A6-9161-C3B3A3AE2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829" y="1568584"/>
            <a:ext cx="7620989" cy="2661786"/>
          </a:xfrm>
        </p:spPr>
        <p:txBody>
          <a:bodyPr>
            <a:normAutofit/>
          </a:bodyPr>
          <a:lstStyle/>
          <a:p>
            <a:pPr marL="114295" indent="0">
              <a:buNone/>
            </a:pPr>
            <a:r>
              <a:rPr lang="pt-PT" sz="2200" dirty="0"/>
              <a:t>A OMS publicou a nova </a:t>
            </a:r>
            <a:r>
              <a:rPr lang="pt-PT" sz="2200" i="1" dirty="0"/>
              <a:t>Directriz Sobre Cuidados de Aborto</a:t>
            </a:r>
            <a:r>
              <a:rPr lang="pt-PT" sz="2200" dirty="0"/>
              <a:t> em 2022. Esta Directriz actualiza e substitui</a:t>
            </a:r>
            <a:r>
              <a:rPr lang="en-US" sz="2200" dirty="0"/>
              <a:t>:</a:t>
            </a:r>
          </a:p>
          <a:p>
            <a:pPr lvl="1">
              <a:buClr>
                <a:srgbClr val="595959"/>
              </a:buClr>
              <a:buSzPct val="75000"/>
            </a:pPr>
            <a:r>
              <a:rPr lang="pt-PT" sz="2000" i="1" dirty="0"/>
              <a:t>Aborto seguro: Orientações técnicas e políticas para os sistemas de saúde, segunda edição</a:t>
            </a:r>
            <a:r>
              <a:rPr lang="en-US" sz="2000" i="1" dirty="0"/>
              <a:t> </a:t>
            </a:r>
            <a:r>
              <a:rPr lang="en-US" sz="2000" dirty="0"/>
              <a:t>(2012)</a:t>
            </a:r>
          </a:p>
          <a:p>
            <a:pPr lvl="1">
              <a:buClr>
                <a:srgbClr val="595959"/>
              </a:buClr>
              <a:buSzPct val="75000"/>
            </a:pPr>
            <a:r>
              <a:rPr lang="pt-PT" sz="2000" i="1" dirty="0"/>
              <a:t>Papéis dos profissionais de saúde na prestação de cuidados de aborto seguro e contracepção pós-aborto </a:t>
            </a:r>
            <a:r>
              <a:rPr lang="en-US" sz="2000" dirty="0"/>
              <a:t>(2015)</a:t>
            </a:r>
          </a:p>
          <a:p>
            <a:pPr lvl="1">
              <a:buClr>
                <a:srgbClr val="595959"/>
              </a:buClr>
              <a:buSzPct val="75000"/>
            </a:pPr>
            <a:r>
              <a:rPr lang="en-US" sz="2000" i="1" dirty="0" err="1"/>
              <a:t>Tratamento</a:t>
            </a:r>
            <a:r>
              <a:rPr lang="en-US" sz="2000" i="1" dirty="0"/>
              <a:t> </a:t>
            </a:r>
            <a:r>
              <a:rPr lang="en-US" sz="2000" i="1" dirty="0" err="1"/>
              <a:t>médico</a:t>
            </a:r>
            <a:r>
              <a:rPr lang="en-US" sz="2000" i="1" dirty="0"/>
              <a:t> do </a:t>
            </a:r>
            <a:r>
              <a:rPr lang="en-US" sz="2000" i="1" dirty="0" err="1"/>
              <a:t>aborto</a:t>
            </a:r>
            <a:r>
              <a:rPr lang="en-US" sz="2000" i="1" dirty="0"/>
              <a:t> </a:t>
            </a:r>
            <a:r>
              <a:rPr lang="en-US" sz="2000" dirty="0"/>
              <a:t>(2018)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CF3F9-C86E-40CE-9CD9-D16768CD0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41" y="1597092"/>
            <a:ext cx="2924629" cy="416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60917F1B-1D72-E3C8-D182-F37718ECF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67390">
            <a:off x="5562783" y="4375786"/>
            <a:ext cx="1452562" cy="197167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pic>
        <p:nvPicPr>
          <p:cNvPr id="16" name="Picture 15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6F82097D-9A78-736F-01D3-F46E4D849D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16" r="5907" b="7955"/>
          <a:stretch/>
        </p:blipFill>
        <p:spPr>
          <a:xfrm rot="701345">
            <a:off x="8771984" y="4303577"/>
            <a:ext cx="1452562" cy="1971676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pic>
        <p:nvPicPr>
          <p:cNvPr id="9" name="Picture 8" descr="Chart, diagram, PowerPoint&#10;&#10;Description automatically generated">
            <a:extLst>
              <a:ext uri="{FF2B5EF4-FFF2-40B4-BE49-F238E27FC236}">
                <a16:creationId xmlns:a16="http://schemas.microsoft.com/office/drawing/2014/main" id="{4ACCFE04-BDA9-5683-41CF-BCDAD85C12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809" t="5190" r="27998" b="10381"/>
          <a:stretch/>
        </p:blipFill>
        <p:spPr>
          <a:xfrm>
            <a:off x="7000329" y="4521200"/>
            <a:ext cx="1689100" cy="197167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35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48774CB4-4F62-4AD4-9E06-577BC9CB8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08"/>
          <a:stretch/>
        </p:blipFill>
        <p:spPr>
          <a:xfrm>
            <a:off x="2606206" y="1269477"/>
            <a:ext cx="6979588" cy="488571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885BEE-466E-3D1B-6208-2899D36BEB0D}"/>
              </a:ext>
            </a:extLst>
          </p:cNvPr>
          <p:cNvSpPr txBox="1"/>
          <p:nvPr/>
        </p:nvSpPr>
        <p:spPr>
          <a:xfrm>
            <a:off x="841248" y="365760"/>
            <a:ext cx="105687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1" dirty="0" err="1">
                <a:solidFill>
                  <a:srgbClr val="F15928"/>
                </a:solidFill>
                <a:latin typeface="Arial"/>
                <a:cs typeface="Arial"/>
              </a:rPr>
              <a:t>Aborto</a:t>
            </a:r>
            <a:r>
              <a:rPr lang="en-US" sz="4200" b="1" dirty="0">
                <a:solidFill>
                  <a:srgbClr val="F15928"/>
                </a:solidFill>
                <a:latin typeface="Arial"/>
                <a:cs typeface="Arial"/>
              </a:rPr>
              <a:t> no Mundo</a:t>
            </a:r>
          </a:p>
        </p:txBody>
      </p:sp>
    </p:spTree>
    <p:extLst>
      <p:ext uri="{BB962C8B-B14F-4D97-AF65-F5344CB8AC3E}">
        <p14:creationId xmlns:p14="http://schemas.microsoft.com/office/powerpoint/2010/main" val="12184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B2982-7A3C-4D82-9068-791060023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051"/>
            <a:ext cx="6418634" cy="4909920"/>
          </a:xfrm>
        </p:spPr>
        <p:txBody>
          <a:bodyPr>
            <a:noAutofit/>
          </a:bodyPr>
          <a:lstStyle/>
          <a:p>
            <a:pPr marL="152389" indent="0">
              <a:buNone/>
            </a:pPr>
            <a:r>
              <a:rPr lang="pt-PT" dirty="0">
                <a:latin typeface="+mn-lt"/>
              </a:rPr>
              <a:t>Dos ~ 33 milhões de mulheres que fazem abortos inseguros anualmente</a:t>
            </a:r>
            <a:r>
              <a:rPr lang="en-US" dirty="0">
                <a:latin typeface="+mn-lt"/>
              </a:rPr>
              <a:t>:</a:t>
            </a:r>
            <a:br>
              <a:rPr lang="en-US" sz="2600" dirty="0">
                <a:latin typeface="+mn-lt"/>
              </a:rPr>
            </a:br>
            <a:endParaRPr lang="en-US" sz="2600" dirty="0">
              <a:latin typeface="+mn-lt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97% </a:t>
            </a:r>
            <a:r>
              <a:rPr lang="pt-PT" dirty="0">
                <a:latin typeface="+mn-lt"/>
              </a:rPr>
              <a:t>são em países de baixo rendimento</a:t>
            </a:r>
            <a:endParaRPr lang="en-US" dirty="0">
              <a:latin typeface="+mn-lt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~7 </a:t>
            </a:r>
            <a:r>
              <a:rPr lang="pt-PT" dirty="0">
                <a:latin typeface="+mn-lt"/>
              </a:rPr>
              <a:t>milhões são tratadas por complicações</a:t>
            </a:r>
            <a:endParaRPr lang="en-US" dirty="0">
              <a:latin typeface="+mn-lt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40% </a:t>
            </a:r>
            <a:r>
              <a:rPr lang="en-US" dirty="0" err="1">
                <a:latin typeface="+mn-lt"/>
              </a:rPr>
              <a:t>nunca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recebem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tratamento</a:t>
            </a:r>
            <a:r>
              <a:rPr lang="en-US" dirty="0">
                <a:latin typeface="+mn-lt"/>
              </a:rPr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~7 </a:t>
            </a:r>
            <a:r>
              <a:rPr lang="pt-PT" dirty="0">
                <a:latin typeface="+mn-lt"/>
              </a:rPr>
              <a:t>milhões sofrem de deficiência a longo prazo</a:t>
            </a:r>
            <a:endParaRPr lang="en-US" dirty="0">
              <a:latin typeface="+mn-lt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~44,000 </a:t>
            </a:r>
            <a:r>
              <a:rPr lang="en-US" dirty="0" err="1">
                <a:latin typeface="+mn-lt"/>
              </a:rPr>
              <a:t>morrem</a:t>
            </a:r>
            <a:r>
              <a:rPr lang="en-US" dirty="0">
                <a:latin typeface="+mn-lt"/>
              </a:rPr>
              <a:t>—91% </a:t>
            </a:r>
            <a:r>
              <a:rPr lang="pt-PT" dirty="0">
                <a:latin typeface="+mn-lt"/>
              </a:rPr>
              <a:t>dessas mortes ocorrem em África e no Centro-Sul da Ásia</a:t>
            </a:r>
            <a:endParaRPr lang="en-US" dirty="0">
              <a:latin typeface="+mn-lt"/>
            </a:endParaRPr>
          </a:p>
          <a:p>
            <a:endParaRPr lang="en-US" sz="2600" dirty="0">
              <a:latin typeface="+mn-lt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226A50A-37C9-4443-8486-01D079ABA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127" y="1980708"/>
            <a:ext cx="3910519" cy="3126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D8EA4-DD07-212C-0DAA-98A9A8EB5095}"/>
              </a:ext>
            </a:extLst>
          </p:cNvPr>
          <p:cNvSpPr txBox="1"/>
          <p:nvPr/>
        </p:nvSpPr>
        <p:spPr>
          <a:xfrm>
            <a:off x="841248" y="365760"/>
            <a:ext cx="103169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200" b="1" dirty="0">
                <a:solidFill>
                  <a:srgbClr val="F15928"/>
                </a:solidFill>
                <a:latin typeface="Arial"/>
                <a:cs typeface="Arial"/>
              </a:rPr>
              <a:t>Aborto em Países de Baixo Rendimento</a:t>
            </a:r>
            <a:endParaRPr lang="en-US" sz="4200" b="1" dirty="0">
              <a:solidFill>
                <a:srgbClr val="F1592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151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E50EF6-B2ED-4781-84B0-F66A9CDA9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3371"/>
            <a:ext cx="6270172" cy="48223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600" dirty="0">
                <a:latin typeface="+mn-lt"/>
              </a:rPr>
              <a:t>O colapso dos sistemas de saúde significa um acesso reduzido a</a:t>
            </a:r>
            <a:r>
              <a:rPr lang="en-US" sz="2600" dirty="0">
                <a:latin typeface="+mn-lt"/>
              </a:rPr>
              <a:t>:</a:t>
            </a:r>
          </a:p>
          <a:p>
            <a:pPr lvl="1"/>
            <a:r>
              <a:rPr lang="en-US" sz="2200" dirty="0" err="1">
                <a:latin typeface="+mn-lt"/>
              </a:rPr>
              <a:t>Cuidados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obstétricos</a:t>
            </a:r>
            <a:r>
              <a:rPr lang="en-US" sz="2200" dirty="0">
                <a:latin typeface="+mn-lt"/>
              </a:rPr>
              <a:t> de </a:t>
            </a:r>
            <a:r>
              <a:rPr lang="en-US" sz="2200" dirty="0" err="1">
                <a:latin typeface="+mn-lt"/>
              </a:rPr>
              <a:t>emergência</a:t>
            </a:r>
            <a:endParaRPr lang="en-US" sz="2200" dirty="0">
              <a:latin typeface="+mn-lt"/>
            </a:endParaRPr>
          </a:p>
          <a:p>
            <a:pPr lvl="1"/>
            <a:r>
              <a:rPr lang="en-US" sz="2200" dirty="0" err="1">
                <a:latin typeface="+mn-lt"/>
              </a:rPr>
              <a:t>Planeamento</a:t>
            </a:r>
            <a:r>
              <a:rPr lang="en-US" sz="2200" dirty="0">
                <a:latin typeface="+mn-lt"/>
              </a:rPr>
              <a:t> familiar</a:t>
            </a:r>
          </a:p>
          <a:p>
            <a:pPr lvl="1"/>
            <a:r>
              <a:rPr lang="pt-PT" sz="2200" dirty="0">
                <a:latin typeface="+mn-lt"/>
              </a:rPr>
              <a:t>Cuidados pós-aborto (tratamento de complicações de abortos inseguros</a:t>
            </a:r>
            <a:r>
              <a:rPr lang="en-US" sz="2200" dirty="0">
                <a:latin typeface="+mn-lt"/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t-PT" sz="2600" dirty="0">
                <a:latin typeface="+mn-lt"/>
              </a:rPr>
              <a:t>As mulheres correm maior risco de violência sexual, o que pode levar a mais</a:t>
            </a:r>
            <a:r>
              <a:rPr lang="en-US" sz="2600" dirty="0">
                <a:latin typeface="+mn-lt"/>
              </a:rPr>
              <a:t>:</a:t>
            </a:r>
          </a:p>
          <a:p>
            <a:pPr lvl="1"/>
            <a:r>
              <a:rPr lang="en-US" sz="2200" dirty="0" err="1">
                <a:latin typeface="+mn-lt"/>
              </a:rPr>
              <a:t>Gravidezes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indesejadas</a:t>
            </a:r>
            <a:r>
              <a:rPr lang="en-US" sz="2200" dirty="0">
                <a:latin typeface="+mn-lt"/>
              </a:rPr>
              <a:t> </a:t>
            </a:r>
          </a:p>
          <a:p>
            <a:pPr lvl="1"/>
            <a:r>
              <a:rPr lang="en-US" sz="2200" dirty="0" err="1">
                <a:latin typeface="+mn-lt"/>
              </a:rPr>
              <a:t>Abortos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inseguros</a:t>
            </a:r>
            <a:endParaRPr lang="en-US" sz="2200" dirty="0">
              <a:latin typeface="+mn-lt"/>
            </a:endParaRPr>
          </a:p>
        </p:txBody>
      </p:sp>
      <p:pic>
        <p:nvPicPr>
          <p:cNvPr id="6" name="Picture Placeholder 3">
            <a:extLst>
              <a:ext uri="{FF2B5EF4-FFF2-40B4-BE49-F238E27FC236}">
                <a16:creationId xmlns:a16="http://schemas.microsoft.com/office/drawing/2014/main" id="{ABA51E3D-745E-4696-B908-1100F2C08F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8" t="15663"/>
          <a:stretch/>
        </p:blipFill>
        <p:spPr>
          <a:xfrm>
            <a:off x="7466361" y="2271028"/>
            <a:ext cx="3551044" cy="334552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31C890C-9B65-E054-9B8D-13AC8703FE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568543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dirty="0" err="1">
                <a:solidFill>
                  <a:srgbClr val="F15928"/>
                </a:solidFill>
                <a:latin typeface="Arial"/>
                <a:cs typeface="Arial"/>
              </a:rPr>
              <a:t>Aborto</a:t>
            </a:r>
            <a:r>
              <a:rPr lang="en-US" sz="4200" dirty="0">
                <a:solidFill>
                  <a:srgbClr val="F15928"/>
                </a:solidFill>
                <a:latin typeface="Arial"/>
                <a:cs typeface="Arial"/>
              </a:rPr>
              <a:t> </a:t>
            </a:r>
            <a:r>
              <a:rPr lang="en-US" sz="4200" dirty="0" err="1">
                <a:solidFill>
                  <a:srgbClr val="F15928"/>
                </a:solidFill>
                <a:latin typeface="Arial"/>
                <a:cs typeface="Arial"/>
              </a:rPr>
              <a:t>em</a:t>
            </a:r>
            <a:r>
              <a:rPr lang="en-US" sz="4200" dirty="0">
                <a:solidFill>
                  <a:srgbClr val="F15928"/>
                </a:solidFill>
                <a:latin typeface="Arial"/>
                <a:cs typeface="Arial"/>
              </a:rPr>
              <a:t> </a:t>
            </a:r>
            <a:r>
              <a:rPr lang="en-US" sz="4200" dirty="0" err="1">
                <a:solidFill>
                  <a:srgbClr val="F15928"/>
                </a:solidFill>
                <a:latin typeface="Arial"/>
                <a:cs typeface="Arial"/>
              </a:rPr>
              <a:t>Contextos</a:t>
            </a:r>
            <a:r>
              <a:rPr lang="en-US" sz="4200" dirty="0">
                <a:solidFill>
                  <a:srgbClr val="F15928"/>
                </a:solidFill>
                <a:latin typeface="Arial"/>
                <a:cs typeface="Arial"/>
              </a:rPr>
              <a:t> </a:t>
            </a:r>
            <a:r>
              <a:rPr lang="en-US" sz="4200" dirty="0" err="1">
                <a:solidFill>
                  <a:srgbClr val="F15928"/>
                </a:solidFill>
                <a:latin typeface="Arial"/>
                <a:cs typeface="Arial"/>
              </a:rPr>
              <a:t>Humanitários</a:t>
            </a:r>
            <a:endParaRPr lang="en-US" sz="4200" dirty="0">
              <a:solidFill>
                <a:srgbClr val="F1592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39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>
            <a:spLocks noGrp="1"/>
          </p:cNvSpPr>
          <p:nvPr>
            <p:ph type="body" sz="quarter" idx="10"/>
          </p:nvPr>
        </p:nvSpPr>
        <p:spPr>
          <a:xfrm>
            <a:off x="368300" y="2556472"/>
            <a:ext cx="5436727" cy="2126165"/>
          </a:xfrm>
          <a:prstGeom prst="rect">
            <a:avLst/>
          </a:prstGeom>
        </p:spPr>
        <p:txBody>
          <a:bodyPr spcFirstLastPara="1" vert="horz" wrap="square" lIns="121891" tIns="121891" rIns="121891" bIns="121891" rtlCol="0" anchor="ctr" anchorCtr="0">
            <a:spAutoFit/>
          </a:bodyPr>
          <a:lstStyle/>
          <a:p>
            <a:pPr marL="0" indent="0" algn="l">
              <a:spcAft>
                <a:spcPts val="667"/>
              </a:spcAft>
              <a:buNone/>
            </a:pPr>
            <a:r>
              <a:rPr lang="en-US" sz="12000" b="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8</a:t>
            </a:r>
            <a:r>
              <a:rPr lang="en-US" sz="12000" b="0" dirty="0">
                <a:latin typeface="Montserrat ExtraBold"/>
                <a:ea typeface="Montserrat ExtraBold"/>
                <a:cs typeface="Montserrat ExtraBold"/>
                <a:sym typeface="Symbol" panose="05050102010706020507" pitchFamily="18" charset="2"/>
              </a:rPr>
              <a:t>-1</a:t>
            </a:r>
            <a:r>
              <a:rPr lang="en-US" sz="12000" b="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8%</a:t>
            </a:r>
            <a:endParaRPr sz="12000" b="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93" name="Google Shape;193;p32"/>
          <p:cNvSpPr txBox="1">
            <a:spLocks noGrp="1"/>
          </p:cNvSpPr>
          <p:nvPr>
            <p:ph type="body" idx="4294967295"/>
          </p:nvPr>
        </p:nvSpPr>
        <p:spPr>
          <a:xfrm>
            <a:off x="368300" y="4268787"/>
            <a:ext cx="11908465" cy="2589213"/>
          </a:xfrm>
          <a:prstGeom prst="rect">
            <a:avLst/>
          </a:prstGeom>
        </p:spPr>
        <p:txBody>
          <a:bodyPr spcFirstLastPara="1" vert="horz" wrap="square" lIns="121891" tIns="121891" rIns="121891" bIns="121891" rtlCol="0" anchor="ctr" anchorCtr="0">
            <a:noAutofit/>
          </a:bodyPr>
          <a:lstStyle/>
          <a:p>
            <a:pPr marL="0" indent="0">
              <a:spcAft>
                <a:spcPts val="667"/>
              </a:spcAft>
              <a:buNone/>
            </a:pPr>
            <a:r>
              <a:rPr lang="pt-PT" sz="6400" dirty="0">
                <a:solidFill>
                  <a:srgbClr val="2E3856"/>
                </a:solidFill>
              </a:rPr>
              <a:t>de mortes relacionadas com a gravidez a nível mundial</a:t>
            </a:r>
          </a:p>
        </p:txBody>
      </p:sp>
      <p:sp>
        <p:nvSpPr>
          <p:cNvPr id="5" name="Google Shape;193;p32">
            <a:extLst>
              <a:ext uri="{FF2B5EF4-FFF2-40B4-BE49-F238E27FC236}">
                <a16:creationId xmlns:a16="http://schemas.microsoft.com/office/drawing/2014/main" id="{69BD54E7-4683-4A1F-948D-E29E2B60412D}"/>
              </a:ext>
            </a:extLst>
          </p:cNvPr>
          <p:cNvSpPr txBox="1">
            <a:spLocks/>
          </p:cNvSpPr>
          <p:nvPr/>
        </p:nvSpPr>
        <p:spPr>
          <a:xfrm>
            <a:off x="368300" y="366964"/>
            <a:ext cx="11908465" cy="2031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Medium"/>
              </a:defRPr>
            </a:lvl1pPr>
            <a:lvl2pPr marL="914400" marR="0" lvl="1" indent="-317500" algn="l" rtl="0" eaLnBrk="1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Yrsa Light"/>
              <a:buChar char="○"/>
              <a:defRPr sz="1400" b="0" i="0" u="none" strike="noStrike" cap="none">
                <a:solidFill>
                  <a:srgbClr val="666666"/>
                </a:solidFill>
                <a:latin typeface="Yrsa Light"/>
                <a:ea typeface="Yrsa Light"/>
                <a:cs typeface="Yrsa Light"/>
                <a:sym typeface="Yrsa Light"/>
              </a:defRPr>
            </a:lvl2pPr>
            <a:lvl3pPr marL="1371600" marR="0" lvl="2" indent="-317500" algn="l" rtl="0" eaLnBrk="1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■"/>
              <a:defRPr sz="1400" b="0" i="0" u="none" strike="noStrike" cap="none"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3pPr>
            <a:lvl4pPr marL="1828800" marR="0" lvl="3" indent="-317500" algn="l" rtl="0" eaLnBrk="1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●"/>
              <a:defRPr sz="1400" b="0" i="0" u="none" strike="noStrike" cap="none"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4pPr>
            <a:lvl5pPr marL="2286000" marR="0" lvl="4" indent="-317500" algn="l" rtl="0" eaLnBrk="1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○"/>
              <a:defRPr sz="1400" b="0" i="0" u="none" strike="noStrike" cap="none"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5pPr>
            <a:lvl6pPr marL="2743200" marR="0" lvl="5" indent="-317500" algn="l" rtl="0" eaLnBrk="1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■"/>
              <a:defRPr sz="1400" b="0" i="0" u="none" strike="noStrike" cap="none"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6pPr>
            <a:lvl7pPr marL="3200400" marR="0" lvl="6" indent="-317500" algn="l" rtl="0" eaLnBrk="1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●"/>
              <a:defRPr sz="1400" b="0" i="0" u="none" strike="noStrike" cap="none"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7pPr>
            <a:lvl8pPr marL="3657600" marR="0" lvl="7" indent="-317500" algn="l" rtl="0" eaLnBrk="1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Yrsa Light"/>
              <a:buChar char="○"/>
              <a:defRPr sz="1400" b="0" i="0" u="none" strike="noStrike" cap="none"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8pPr>
            <a:lvl9pPr marL="4114800" marR="0" lvl="8" indent="-317500" algn="l" rtl="0" eaLnBrk="1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400"/>
              <a:buFont typeface="Yrsa Light"/>
              <a:buChar char="■"/>
              <a:defRPr sz="1400" b="0" i="0" u="none" strike="noStrike" cap="none">
                <a:solidFill>
                  <a:srgbClr val="000000"/>
                </a:solidFill>
                <a:latin typeface="Yrsa Light"/>
                <a:ea typeface="Yrsa Light"/>
                <a:cs typeface="Yrsa Light"/>
                <a:sym typeface="Yrsa Light"/>
              </a:defRPr>
            </a:lvl9pPr>
          </a:lstStyle>
          <a:p>
            <a:pPr marL="0" indent="0" defTabSz="1219113">
              <a:spcAft>
                <a:spcPts val="667"/>
              </a:spcAft>
              <a:buNone/>
            </a:pPr>
            <a:r>
              <a:rPr lang="pt-PT" sz="6400" kern="0" dirty="0">
                <a:solidFill>
                  <a:srgbClr val="2E3856"/>
                </a:solidFill>
              </a:rPr>
              <a:t>As complicações do </a:t>
            </a:r>
            <a:r>
              <a:rPr lang="pt-PT" sz="6400" b="1" kern="0" dirty="0">
                <a:solidFill>
                  <a:srgbClr val="2E3856"/>
                </a:solidFill>
              </a:rPr>
              <a:t>aborto inseguro </a:t>
            </a:r>
            <a:r>
              <a:rPr lang="pt-PT" sz="6400" kern="0" dirty="0">
                <a:solidFill>
                  <a:srgbClr val="2E3856"/>
                </a:solidFill>
              </a:rPr>
              <a:t>são responsáveis por</a:t>
            </a:r>
            <a:endParaRPr lang="en-US" sz="6400" kern="0" dirty="0">
              <a:solidFill>
                <a:srgbClr val="2E3856"/>
              </a:solidFill>
            </a:endParaRPr>
          </a:p>
        </p:txBody>
      </p:sp>
      <p:pic>
        <p:nvPicPr>
          <p:cNvPr id="3" name="Google Shape;35;p10">
            <a:extLst>
              <a:ext uri="{FF2B5EF4-FFF2-40B4-BE49-F238E27FC236}">
                <a16:creationId xmlns:a16="http://schemas.microsoft.com/office/drawing/2014/main" id="{1D1FA733-EDCC-6CC1-1AD4-A31046379A2C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D63364-6B66-422D-ADEF-C9A0CC3F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017042" cy="832304"/>
          </a:xfrm>
        </p:spPr>
        <p:txBody>
          <a:bodyPr wrap="square" anchor="t">
            <a:normAutofit/>
          </a:bodyPr>
          <a:lstStyle/>
          <a:p>
            <a:r>
              <a:rPr lang="en-US" sz="4200" dirty="0" err="1">
                <a:solidFill>
                  <a:srgbClr val="F15928"/>
                </a:solidFill>
              </a:rPr>
              <a:t>Cuidados</a:t>
            </a:r>
            <a:r>
              <a:rPr lang="en-US" sz="4200" dirty="0">
                <a:solidFill>
                  <a:srgbClr val="F15928"/>
                </a:solidFill>
              </a:rPr>
              <a:t> </a:t>
            </a:r>
            <a:r>
              <a:rPr lang="en-US" sz="4200" dirty="0" err="1">
                <a:solidFill>
                  <a:srgbClr val="F15928"/>
                </a:solidFill>
              </a:rPr>
              <a:t>Pós-aborto</a:t>
            </a:r>
            <a:endParaRPr lang="en-US" sz="4200" dirty="0">
              <a:solidFill>
                <a:srgbClr val="F15928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E50EF6-B2ED-4781-84B0-F66A9CDA9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888"/>
            <a:ext cx="9867900" cy="4667250"/>
          </a:xfrm>
        </p:spPr>
        <p:txBody>
          <a:bodyPr wrap="square" anchor="t">
            <a:noAutofit/>
          </a:bodyPr>
          <a:lstStyle/>
          <a:p>
            <a:pPr marL="152389" indent="0">
              <a:spcAft>
                <a:spcPts val="600"/>
              </a:spcAft>
              <a:buSzPct val="100000"/>
              <a:buNone/>
            </a:pPr>
            <a:r>
              <a:rPr lang="pt-PT" sz="3200" dirty="0">
                <a:latin typeface="+mn-lt"/>
              </a:rPr>
              <a:t>Os cuidados pós-aborto são uma série de intervenções médicas e afins concebidas para tratar as complicações dos abortos espontâneos e induzidos, tanto seguros como inseguros, e responder às necessidades de cuidados de saúde conexas.</a:t>
            </a:r>
            <a:endParaRPr lang="en-US" sz="3200" dirty="0">
              <a:latin typeface="+mn-lt"/>
            </a:endParaRP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sz="800" dirty="0">
              <a:latin typeface="+mn-lt"/>
            </a:endParaRP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sz="2800" b="1" dirty="0">
                <a:latin typeface="+mn-lt"/>
              </a:rPr>
              <a:t>Os cuidados pós-aborto são legais em toda a parte</a:t>
            </a:r>
            <a:endParaRPr lang="en-US" sz="2800" b="1" dirty="0">
              <a:latin typeface="+mn-lt"/>
            </a:endParaRPr>
          </a:p>
          <a:p>
            <a:pPr lvl="1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t-PT" sz="2800" dirty="0">
                <a:latin typeface="+mn-lt"/>
              </a:rPr>
              <a:t>Os cuidados pós-aborto e as pessoas que os procuram ainda podem ser julgados e subestimados</a:t>
            </a:r>
            <a:endParaRPr lang="en-US" sz="2800" dirty="0">
              <a:latin typeface="+mn-lt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3200" dirty="0">
              <a:latin typeface="+mn-lt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3200" dirty="0">
              <a:latin typeface="+mn-lt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3200" dirty="0">
              <a:latin typeface="+mn-lt"/>
            </a:endParaRPr>
          </a:p>
          <a:p>
            <a:pPr>
              <a:spcAft>
                <a:spcPts val="600"/>
              </a:spcAft>
            </a:pP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441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D63364-6B66-422D-ADEF-C9A0CC3F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56700" cy="1325563"/>
          </a:xfrm>
        </p:spPr>
        <p:txBody>
          <a:bodyPr>
            <a:normAutofit/>
          </a:bodyPr>
          <a:lstStyle/>
          <a:p>
            <a:r>
              <a:rPr lang="pt-PT" sz="4200" dirty="0">
                <a:solidFill>
                  <a:srgbClr val="F15928"/>
                </a:solidFill>
              </a:rPr>
              <a:t>Cuidados Completos de Aborto Centrados na Mulher</a:t>
            </a:r>
            <a:endParaRPr lang="en-US" sz="4200" dirty="0">
              <a:solidFill>
                <a:srgbClr val="F15928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E50EF6-B2ED-4781-84B0-F66A9CDA9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150"/>
            <a:ext cx="11074400" cy="4667250"/>
          </a:xfrm>
        </p:spPr>
        <p:txBody>
          <a:bodyPr>
            <a:normAutofit/>
          </a:bodyPr>
          <a:lstStyle/>
          <a:p>
            <a:r>
              <a:rPr lang="pt-PT" dirty="0">
                <a:latin typeface="+mn-lt"/>
              </a:rPr>
              <a:t>Tem em conta as necessidades individuais de saúde física e emocional das mulheres, as circunstâncias e a capacidade de acesso aos cuidados</a:t>
            </a: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dirty="0" err="1">
                <a:latin typeface="+mn-lt"/>
              </a:rPr>
              <a:t>Inclui</a:t>
            </a:r>
            <a:r>
              <a:rPr lang="en-US" dirty="0">
                <a:latin typeface="+mn-lt"/>
              </a:rPr>
              <a:t>: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en-US" dirty="0" err="1">
                <a:latin typeface="+mn-lt"/>
              </a:rPr>
              <a:t>Aborto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induzido</a:t>
            </a:r>
            <a:endParaRPr lang="en-US" dirty="0">
              <a:latin typeface="+mn-lt"/>
            </a:endParaRP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pt-PT" dirty="0">
                <a:latin typeface="+mn-lt"/>
              </a:rPr>
              <a:t>Tratamento de aborto incompleto, retido ou inseguro</a:t>
            </a:r>
            <a:endParaRPr lang="en-US" dirty="0">
              <a:latin typeface="+mn-lt"/>
            </a:endParaRP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en-US" dirty="0" err="1">
                <a:latin typeface="+mn-lt"/>
              </a:rPr>
              <a:t>Aconselhamento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compassivo</a:t>
            </a:r>
            <a:endParaRPr lang="en-US" dirty="0">
              <a:latin typeface="+mn-lt"/>
            </a:endParaRP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en-US" dirty="0" err="1">
                <a:latin typeface="+mn-lt"/>
              </a:rPr>
              <a:t>Serviços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contraceptivos</a:t>
            </a:r>
            <a:endParaRPr lang="en-US" dirty="0">
              <a:latin typeface="+mn-lt"/>
            </a:endParaRP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pt-PT" dirty="0">
                <a:latin typeface="+mn-lt"/>
              </a:rPr>
              <a:t>Serviços de saúde sexual e reprodutiva conexos prestados no local ou através de referências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45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D63364-6B66-422D-ADEF-C9A0CC3F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36" y="497166"/>
            <a:ext cx="10633663" cy="2238800"/>
          </a:xfrm>
        </p:spPr>
        <p:txBody>
          <a:bodyPr wrap="square" anchor="t">
            <a:normAutofit/>
          </a:bodyPr>
          <a:lstStyle/>
          <a:p>
            <a:r>
              <a:rPr lang="pt-PT" sz="4200" dirty="0"/>
              <a:t>Mito: O Aborto É Muito Complicado</a:t>
            </a:r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E50EF6-B2ED-4781-84B0-F66A9CDA9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635" y="1208400"/>
            <a:ext cx="11241914" cy="4619034"/>
          </a:xfrm>
        </p:spPr>
        <p:txBody>
          <a:bodyPr wrap="square" anchor="t">
            <a:normAutofit fontScale="85000" lnSpcReduction="10000"/>
          </a:bodyPr>
          <a:lstStyle/>
          <a:p>
            <a:pPr marL="152389" indent="0">
              <a:spcBef>
                <a:spcPts val="546"/>
              </a:spcBef>
            </a:pPr>
            <a:r>
              <a:rPr lang="en-US" altLang="en-US" sz="4500" b="1" dirty="0">
                <a:solidFill>
                  <a:srgbClr val="F15928"/>
                </a:solidFill>
              </a:rPr>
              <a:t>Facto: </a:t>
            </a:r>
            <a:r>
              <a:rPr lang="pt-PT" altLang="en-US" sz="4500" b="1" dirty="0">
                <a:solidFill>
                  <a:srgbClr val="F15928"/>
                </a:solidFill>
              </a:rPr>
              <a:t>Os Cuidados de Aborto São Simples</a:t>
            </a:r>
            <a:br>
              <a:rPr lang="en-US" altLang="en-US" sz="4200" dirty="0">
                <a:solidFill>
                  <a:srgbClr val="F15928"/>
                </a:solidFill>
              </a:rPr>
            </a:br>
            <a:endParaRPr lang="en-US" altLang="en-US" sz="4200" dirty="0">
              <a:solidFill>
                <a:srgbClr val="F15928"/>
              </a:solidFill>
            </a:endParaRPr>
          </a:p>
          <a:p>
            <a:pPr marL="873050" lvl="1" indent="-4158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3333" dirty="0"/>
              <a:t>O aborto induzido é um procedimento médico seguro e simples</a:t>
            </a:r>
            <a:endParaRPr lang="en-US" sz="3333" dirty="0"/>
          </a:p>
          <a:p>
            <a:pPr marL="873050" lvl="1" indent="-4158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3333" dirty="0"/>
              <a:t>Os profissionais de nível médio podem realizar com segurança a aspiração manual intra-uterina e o aborto medicamentoso </a:t>
            </a:r>
            <a:r>
              <a:rPr lang="en-US" sz="3333" dirty="0"/>
              <a:t> </a:t>
            </a:r>
          </a:p>
          <a:p>
            <a:pPr marL="873050" lvl="1" indent="-4158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3333" dirty="0"/>
              <a:t>A aspiração manual intra-uterina e </a:t>
            </a:r>
            <a:r>
              <a:rPr lang="pt-PT" sz="3333" i="1" dirty="0" err="1"/>
              <a:t>misoprostol</a:t>
            </a:r>
            <a:r>
              <a:rPr lang="pt-PT" sz="3333" dirty="0"/>
              <a:t> estão amplamente disponíveis e a disponibilidade de </a:t>
            </a:r>
            <a:r>
              <a:rPr lang="pt-PT" sz="3333" i="1" dirty="0" err="1"/>
              <a:t>mifepristone</a:t>
            </a:r>
            <a:r>
              <a:rPr lang="pt-PT" sz="3333" dirty="0"/>
              <a:t> está a aumentar</a:t>
            </a:r>
            <a:endParaRPr lang="en-US" sz="3333" dirty="0"/>
          </a:p>
        </p:txBody>
      </p:sp>
    </p:spTree>
    <p:extLst>
      <p:ext uri="{BB962C8B-B14F-4D97-AF65-F5344CB8AC3E}">
        <p14:creationId xmlns:p14="http://schemas.microsoft.com/office/powerpoint/2010/main" val="426726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F11C01-F04B-4C6B-9616-9F5247E3D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2568" cy="927795"/>
          </a:xfrm>
        </p:spPr>
        <p:txBody>
          <a:bodyPr>
            <a:normAutofit fontScale="90000"/>
          </a:bodyPr>
          <a:lstStyle/>
          <a:p>
            <a:r>
              <a:rPr lang="pt-PT" sz="4200" dirty="0">
                <a:solidFill>
                  <a:srgbClr val="F15928"/>
                </a:solidFill>
              </a:rPr>
              <a:t>Os Métodos de Aborto São Seguros e Eficazes</a:t>
            </a:r>
            <a:endParaRPr lang="en-US" sz="4200" dirty="0">
              <a:solidFill>
                <a:srgbClr val="F15928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E7D0F9-3B27-4EB8-BF19-2C8C28E0A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3150" cy="4667250"/>
          </a:xfrm>
        </p:spPr>
        <p:txBody>
          <a:bodyPr/>
          <a:lstStyle/>
          <a:p>
            <a:pPr marL="415850" indent="-415850"/>
            <a:r>
              <a:rPr lang="pt-PT" sz="2400" dirty="0"/>
              <a:t>A OMS recomenda ambos os métodos</a:t>
            </a:r>
            <a:endParaRPr lang="en-US" sz="2400" dirty="0"/>
          </a:p>
          <a:p>
            <a:pPr marL="415850" indent="-415850"/>
            <a:r>
              <a:rPr lang="en-US" sz="2400" dirty="0"/>
              <a:t>Ambos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tecnologias</a:t>
            </a:r>
            <a:r>
              <a:rPr lang="en-US" sz="2400" dirty="0"/>
              <a:t> </a:t>
            </a:r>
            <a:r>
              <a:rPr lang="en-US" sz="2400" dirty="0" err="1"/>
              <a:t>apropriadas</a:t>
            </a:r>
            <a:endParaRPr lang="en-US" sz="2400" dirty="0"/>
          </a:p>
          <a:p>
            <a:pPr marL="415850" indent="-415850"/>
            <a:r>
              <a:rPr lang="pt-PT" sz="2400" dirty="0"/>
              <a:t>Podem ser realizados por muitos profissionais de saúde</a:t>
            </a:r>
            <a:endParaRPr lang="en-US" sz="2400" dirty="0"/>
          </a:p>
          <a:p>
            <a:pPr marL="415850" indent="-415850"/>
            <a:r>
              <a:rPr lang="pt-PT" sz="2400" dirty="0"/>
              <a:t>Aspirador manual intra-uterino = fácil de usar, limpar e processar; não requer energia eléctrica</a:t>
            </a:r>
            <a:endParaRPr lang="en-US" sz="2400" dirty="0"/>
          </a:p>
          <a:p>
            <a:pPr marL="415850" indent="-415850"/>
            <a:r>
              <a:rPr lang="pt-PT" sz="2400" i="1" dirty="0" err="1"/>
              <a:t>Misoprostol</a:t>
            </a:r>
            <a:r>
              <a:rPr lang="pt-PT" sz="2400" dirty="0"/>
              <a:t> = por vezes menos dispendioso; muitas vezes disponível para múltiplas indicações</a:t>
            </a:r>
            <a:endParaRPr lang="en-US" sz="24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98CA6CE-4527-4432-B520-568D6BC053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562" y="1687852"/>
            <a:ext cx="2923894" cy="2190982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88E1896-C544-4DF7-9C02-8B8E16158BF4}"/>
              </a:ext>
            </a:extLst>
          </p:cNvPr>
          <p:cNvSpPr txBox="1">
            <a:spLocks/>
          </p:cNvSpPr>
          <p:nvPr/>
        </p:nvSpPr>
        <p:spPr>
          <a:xfrm>
            <a:off x="8285479" y="3834357"/>
            <a:ext cx="2923894" cy="399468"/>
          </a:xfrm>
          <a:prstGeom prst="rect">
            <a:avLst/>
          </a:prstGeom>
          <a:solidFill>
            <a:srgbClr val="FFC000"/>
          </a:solidFill>
          <a:ln w="44450" cap="flat" cmpd="sng" algn="ctr">
            <a:noFill/>
            <a:prstDash val="solid"/>
          </a:ln>
          <a:effectLst/>
        </p:spPr>
        <p:txBody>
          <a:bodyPr vert="horz" lIns="41584" tIns="20792" rIns="41584" bIns="20792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66">
              <a:buClr>
                <a:srgbClr val="00AFDB"/>
              </a:buClr>
              <a:defRPr/>
            </a:pPr>
            <a:r>
              <a:rPr lang="en-US" sz="1698" dirty="0">
                <a:solidFill>
                  <a:srgbClr val="000000"/>
                </a:solidFill>
                <a:latin typeface="Arial"/>
                <a:cs typeface="Arial"/>
              </a:rPr>
              <a:t>97%-99.5% </a:t>
            </a:r>
            <a:r>
              <a:rPr lang="en-US" sz="1698" dirty="0" err="1">
                <a:solidFill>
                  <a:srgbClr val="000000"/>
                </a:solidFill>
                <a:latin typeface="Arial"/>
                <a:cs typeface="Arial"/>
              </a:rPr>
              <a:t>eficaz</a:t>
            </a:r>
            <a:endParaRPr lang="en-US" sz="1698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5E5FEE-AA7D-4833-A507-F60B1A928E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496" y="4411539"/>
            <a:ext cx="2420513" cy="156349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3AA4CC1-5104-46FC-B92A-9B26F95553E9}"/>
              </a:ext>
            </a:extLst>
          </p:cNvPr>
          <p:cNvSpPr txBox="1">
            <a:spLocks/>
          </p:cNvSpPr>
          <p:nvPr/>
        </p:nvSpPr>
        <p:spPr>
          <a:xfrm>
            <a:off x="6668496" y="5925068"/>
            <a:ext cx="2420513" cy="419375"/>
          </a:xfrm>
          <a:prstGeom prst="rect">
            <a:avLst/>
          </a:prstGeom>
          <a:solidFill>
            <a:srgbClr val="FFC000"/>
          </a:solidFill>
          <a:ln w="44450" cap="flat" cmpd="sng" algn="ctr">
            <a:noFill/>
            <a:prstDash val="solid"/>
          </a:ln>
          <a:effectLst/>
        </p:spPr>
        <p:txBody>
          <a:bodyPr vert="horz" lIns="41584" tIns="20792" rIns="41584" bIns="20792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2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66">
              <a:buClr>
                <a:srgbClr val="00AFDB"/>
              </a:buClr>
              <a:defRPr/>
            </a:pPr>
            <a:r>
              <a:rPr lang="en-US" sz="1698" dirty="0">
                <a:solidFill>
                  <a:srgbClr val="000000"/>
                </a:solidFill>
                <a:latin typeface="Arial"/>
                <a:cs typeface="Arial"/>
              </a:rPr>
              <a:t>95%-98% </a:t>
            </a:r>
            <a:r>
              <a:rPr lang="en-US" sz="1698" dirty="0" err="1">
                <a:solidFill>
                  <a:srgbClr val="000000"/>
                </a:solidFill>
                <a:latin typeface="Arial"/>
                <a:cs typeface="Arial"/>
              </a:rPr>
              <a:t>eficaz</a:t>
            </a:r>
            <a:endParaRPr lang="en-US" sz="1698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822FF-DD47-406C-816A-E0B6117CE4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811" y="4588817"/>
            <a:ext cx="1040090" cy="156349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B548C4F-D735-4DF9-AF1A-926135667568}"/>
              </a:ext>
            </a:extLst>
          </p:cNvPr>
          <p:cNvSpPr txBox="1">
            <a:spLocks/>
          </p:cNvSpPr>
          <p:nvPr/>
        </p:nvSpPr>
        <p:spPr>
          <a:xfrm>
            <a:off x="9415849" y="5925068"/>
            <a:ext cx="1937951" cy="419375"/>
          </a:xfrm>
          <a:prstGeom prst="rect">
            <a:avLst/>
          </a:prstGeom>
          <a:solidFill>
            <a:srgbClr val="FFC000"/>
          </a:solidFill>
          <a:ln w="44450" cap="flat" cmpd="sng" algn="ctr">
            <a:noFill/>
            <a:prstDash val="solid"/>
          </a:ln>
          <a:effectLst/>
        </p:spPr>
        <p:txBody>
          <a:bodyPr vert="horz" lIns="41584" tIns="20792" rIns="41584" bIns="20792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2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66">
              <a:buClr>
                <a:srgbClr val="00AFDB"/>
              </a:buClr>
              <a:defRPr/>
            </a:pPr>
            <a:r>
              <a:rPr lang="en-US" sz="1698" dirty="0">
                <a:solidFill>
                  <a:schemeClr val="tx1"/>
                </a:solidFill>
                <a:latin typeface="Arial"/>
                <a:cs typeface="Arial"/>
              </a:rPr>
              <a:t>85+% </a:t>
            </a:r>
            <a:r>
              <a:rPr lang="en-US" sz="1698" dirty="0" err="1">
                <a:solidFill>
                  <a:schemeClr val="tx1"/>
                </a:solidFill>
                <a:latin typeface="Arial"/>
                <a:cs typeface="Arial"/>
              </a:rPr>
              <a:t>eficaz</a:t>
            </a:r>
            <a:endParaRPr lang="en-US" sz="1698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77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as brand refresh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5928"/>
      </a:accent1>
      <a:accent2>
        <a:srgbClr val="F9ED7D"/>
      </a:accent2>
      <a:accent3>
        <a:srgbClr val="2E3856"/>
      </a:accent3>
      <a:accent4>
        <a:srgbClr val="D8B39C"/>
      </a:accent4>
      <a:accent5>
        <a:srgbClr val="C0CEC8"/>
      </a:accent5>
      <a:accent6>
        <a:srgbClr val="F79C7F"/>
      </a:accent6>
      <a:hlink>
        <a:srgbClr val="2E3856"/>
      </a:hlink>
      <a:folHlink>
        <a:srgbClr val="5860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as_Presentation_Template_Arial_04-22" id="{A1032BA9-1957-764D-ABBB-8FC102768BEF}" vid="{2162889E-2EB7-8E4F-87C7-AA2E60D312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B50D5B38FCC840A7CF1B7A46A9DA5F" ma:contentTypeVersion="27" ma:contentTypeDescription="Create a new document." ma:contentTypeScope="" ma:versionID="45a72581db765199942b98e67e2541bb">
  <xsd:schema xmlns:xsd="http://www.w3.org/2001/XMLSchema" xmlns:xs="http://www.w3.org/2001/XMLSchema" xmlns:p="http://schemas.microsoft.com/office/2006/metadata/properties" xmlns:ns2="c99d05fb-4e8f-4b87-8e2d-ae28f7e395a8" xmlns:ns3="bde3d734-8288-46d8-8b17-572cb4539444" xmlns:ns4="02b24a34-9e38-4e17-9560-6771ab36bb8c" targetNamespace="http://schemas.microsoft.com/office/2006/metadata/properties" ma:root="true" ma:fieldsID="79c9f5b7d2d0889c32cceeefd57ebd9a" ns2:_="" ns3:_="" ns4:_="">
    <xsd:import namespace="c99d05fb-4e8f-4b87-8e2d-ae28f7e395a8"/>
    <xsd:import namespace="bde3d734-8288-46d8-8b17-572cb4539444"/>
    <xsd:import namespace="02b24a34-9e38-4e17-9560-6771ab36bb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d05fb-4e8f-4b87-8e2d-ae28f7e395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3d734-8288-46d8-8b17-572cb4539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da535f-24d9-4300-95d3-734107741f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24a34-9e38-4e17-9560-6771ab36bb8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a4f375-dbce-4801-a5bc-1ad66078b488}" ma:internalName="TaxCatchAll" ma:showField="CatchAllData" ma:web="02b24a34-9e38-4e17-9560-6771ab36bb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e3d734-8288-46d8-8b17-572cb4539444">
      <Terms xmlns="http://schemas.microsoft.com/office/infopath/2007/PartnerControls"/>
    </lcf76f155ced4ddcb4097134ff3c332f>
    <TaxCatchAll xmlns="02b24a34-9e38-4e17-9560-6771ab36bb8c" xsi:nil="true"/>
  </documentManagement>
</p:properties>
</file>

<file path=customXml/itemProps1.xml><?xml version="1.0" encoding="utf-8"?>
<ds:datastoreItem xmlns:ds="http://schemas.openxmlformats.org/officeDocument/2006/customXml" ds:itemID="{00B708E5-9DBC-42C2-8BAC-9DDD2EEB60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C6D5D2-5DE2-4BE8-901B-8F0ADEB4D2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9d05fb-4e8f-4b87-8e2d-ae28f7e395a8"/>
    <ds:schemaRef ds:uri="bde3d734-8288-46d8-8b17-572cb4539444"/>
    <ds:schemaRef ds:uri="02b24a34-9e38-4e17-9560-6771ab36bb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7E5143-3FFF-4BD3-8CEC-3A49E884073F}">
  <ds:schemaRefs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a0a77274-5071-4e8d-8122-caa3a776cd05"/>
    <ds:schemaRef ds:uri="http://schemas.microsoft.com/office/infopath/2007/PartnerControls"/>
    <ds:schemaRef ds:uri="http://schemas.openxmlformats.org/package/2006/metadata/core-properties"/>
    <ds:schemaRef ds:uri="eaabc42c-abff-4e10-a1d4-30dd7a9c0116"/>
    <ds:schemaRef ds:uri="http://schemas.microsoft.com/sharepoint/v4"/>
    <ds:schemaRef ds:uri="http://purl.org/dc/dcmitype/"/>
    <ds:schemaRef ds:uri="bde3d734-8288-46d8-8b17-572cb4539444"/>
    <ds:schemaRef ds:uri="02b24a34-9e38-4e17-9560-6771ab36bb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Ipas_Presentation_Template_Arial_04-22 (9)</Template>
  <TotalTime>7119</TotalTime>
  <Words>3092</Words>
  <Application>Microsoft Macintosh PowerPoint</Application>
  <PresentationFormat>Widescreen</PresentationFormat>
  <Paragraphs>265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Courier New</vt:lpstr>
      <vt:lpstr>Helvetica</vt:lpstr>
      <vt:lpstr>Montserrat ExtraBold</vt:lpstr>
      <vt:lpstr>proxima-nova-condensed</vt:lpstr>
      <vt:lpstr>Roboto</vt:lpstr>
      <vt:lpstr>Wingdings</vt:lpstr>
      <vt:lpstr>Yrsa Light</vt:lpstr>
      <vt:lpstr>Office Theme</vt:lpstr>
      <vt:lpstr>Aborto 101: Visão Geral do Aborto a Nível Mundial</vt:lpstr>
      <vt:lpstr>PowerPoint Presentation</vt:lpstr>
      <vt:lpstr>PowerPoint Presentation</vt:lpstr>
      <vt:lpstr>Aborto em Contextos Humanitários</vt:lpstr>
      <vt:lpstr>PowerPoint Presentation</vt:lpstr>
      <vt:lpstr>Cuidados Pós-aborto</vt:lpstr>
      <vt:lpstr>Cuidados Completos de Aborto Centrados na Mulher</vt:lpstr>
      <vt:lpstr>Mito: O Aborto É Muito Complicado</vt:lpstr>
      <vt:lpstr>Os Métodos de Aborto São Seguros e Eficazes</vt:lpstr>
      <vt:lpstr>PowerPoint Presentation</vt:lpstr>
      <vt:lpstr>Frequência de Eventos Adversos Graves</vt:lpstr>
      <vt:lpstr>Segurança a Longo Prazo</vt:lpstr>
      <vt:lpstr>Mito: O Aborto É Ilegal</vt:lpstr>
      <vt:lpstr>PowerPoint Presentation</vt:lpstr>
      <vt:lpstr>As Restrições ao Aborto Não Reduzem a Incidência do Aborto</vt:lpstr>
      <vt:lpstr>As Restrições ao Aborto Aumentam Significativamente a Taxa de Abortos que não são Seguros</vt:lpstr>
      <vt:lpstr>Quando o aborto seguro não está disponível, as mulheres: </vt:lpstr>
      <vt:lpstr>Razões para Prevenir o Aborto Inseguro e Proporcionar um Aborto Seguro</vt:lpstr>
      <vt:lpstr>Uma Directriz Mais Holística para o Aborto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</dc:title>
  <dc:creator>Melissa Werner</dc:creator>
  <cp:lastModifiedBy>Kristin Swanson</cp:lastModifiedBy>
  <cp:revision>99</cp:revision>
  <dcterms:created xsi:type="dcterms:W3CDTF">2022-09-14T15:09:03Z</dcterms:created>
  <dcterms:modified xsi:type="dcterms:W3CDTF">2023-09-25T14:54:23Z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0x01010079B50D5B38FCC840A7CF1B7A46A9DA5F</vt:lpwstr>
  </property>
  <property fmtid="{D5CDD505-2E9C-101B-9397-08002B2CF9AE}" pid="3" name="MediaServiceImageTags">
    <vt:lpwstr/>
  </property>
</Properties>
</file>