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836" r:id="rId5"/>
    <p:sldId id="664" r:id="rId6"/>
    <p:sldId id="755" r:id="rId7"/>
    <p:sldId id="756" r:id="rId8"/>
    <p:sldId id="665" r:id="rId9"/>
    <p:sldId id="621" r:id="rId10"/>
    <p:sldId id="620" r:id="rId11"/>
    <p:sldId id="757" r:id="rId12"/>
    <p:sldId id="336" r:id="rId13"/>
    <p:sldId id="761" r:id="rId14"/>
    <p:sldId id="732" r:id="rId15"/>
    <p:sldId id="290" r:id="rId16"/>
    <p:sldId id="496" r:id="rId17"/>
    <p:sldId id="283" r:id="rId18"/>
    <p:sldId id="758" r:id="rId19"/>
    <p:sldId id="270" r:id="rId20"/>
    <p:sldId id="759" r:id="rId21"/>
    <p:sldId id="274" r:id="rId22"/>
    <p:sldId id="760" r:id="rId23"/>
    <p:sldId id="83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B428DA-180D-6E02-0124-09178F32F89C}" name="Md Jakaria Hossain" initials="MH" userId="S::hossainj@ipas.org::37750f9d-282b-4a56-b24d-b553fa00cc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AFC"/>
    <a:srgbClr val="BCE1FB"/>
    <a:srgbClr val="E2D5DD"/>
    <a:srgbClr val="F9ED7D"/>
    <a:srgbClr val="2E3856"/>
    <a:srgbClr val="F15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59" autoAdjust="0"/>
    <p:restoredTop sz="64150" autoAdjust="0"/>
  </p:normalViewPr>
  <p:slideViewPr>
    <p:cSldViewPr snapToGrid="0" snapToObjects="1">
      <p:cViewPr varScale="1">
        <p:scale>
          <a:sx n="75" d="100"/>
          <a:sy n="75" d="100"/>
        </p:scale>
        <p:origin x="864" y="168"/>
      </p:cViewPr>
      <p:guideLst/>
    </p:cSldViewPr>
  </p:slideViewPr>
  <p:outlineViewPr>
    <p:cViewPr>
      <p:scale>
        <a:sx n="33" d="100"/>
        <a:sy n="33" d="100"/>
      </p:scale>
      <p:origin x="0" y="-108018"/>
    </p:cViewPr>
  </p:outlineViewPr>
  <p:notesTextViewPr>
    <p:cViewPr>
      <p:scale>
        <a:sx n="1" d="1"/>
        <a:sy n="1" d="1"/>
      </p:scale>
      <p:origin x="0" y="0"/>
    </p:cViewPr>
  </p:notesTextViewPr>
  <p:sorterViewPr>
    <p:cViewPr>
      <p:scale>
        <a:sx n="100" d="100"/>
        <a:sy n="100" d="100"/>
      </p:scale>
      <p:origin x="0" y="-36244"/>
    </p:cViewPr>
  </p:sorterViewPr>
  <p:notesViewPr>
    <p:cSldViewPr snapToGrid="0" snapToObjects="1">
      <p:cViewPr varScale="1">
        <p:scale>
          <a:sx n="58" d="100"/>
          <a:sy n="58" d="100"/>
        </p:scale>
        <p:origin x="1616"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855438-2BA4-F4AF-319C-9D28B1B446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76CBE3-19F5-EA28-5FD0-E71A82D513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775D06-122C-47B8-86F7-41960A737737}" type="datetimeFigureOut">
              <a:rPr lang="en-US" smtClean="0"/>
              <a:t>8/21/23</a:t>
            </a:fld>
            <a:endParaRPr lang="en-US"/>
          </a:p>
        </p:txBody>
      </p:sp>
      <p:sp>
        <p:nvSpPr>
          <p:cNvPr id="4" name="Footer Placeholder 3">
            <a:extLst>
              <a:ext uri="{FF2B5EF4-FFF2-40B4-BE49-F238E27FC236}">
                <a16:creationId xmlns:a16="http://schemas.microsoft.com/office/drawing/2014/main" id="{8F8994F9-554B-87C3-123F-2E4F9D1E7A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2C7D20-7348-A1D6-3CDE-AEA6C1E0D9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B82344-9E60-49B3-90B0-6CE914F03B4E}" type="slidenum">
              <a:rPr lang="en-US" smtClean="0"/>
              <a:t>‹#›</a:t>
            </a:fld>
            <a:endParaRPr lang="en-US"/>
          </a:p>
        </p:txBody>
      </p:sp>
    </p:spTree>
    <p:extLst>
      <p:ext uri="{BB962C8B-B14F-4D97-AF65-F5344CB8AC3E}">
        <p14:creationId xmlns:p14="http://schemas.microsoft.com/office/powerpoint/2010/main" val="272622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90D21-2E9D-4209-9496-7E204145570E}" type="datetimeFigureOut">
              <a:rPr lang="en-US" smtClean="0"/>
              <a:t>8/21/23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F5F01-ABF6-49BC-8F4E-0B5C4D9C2CA8}" type="slidenum">
              <a:rPr lang="en-US" smtClean="0"/>
              <a:t>‹#›</a:t>
            </a:fld>
            <a:endParaRPr lang="en-US"/>
          </a:p>
        </p:txBody>
      </p:sp>
    </p:spTree>
    <p:extLst>
      <p:ext uri="{BB962C8B-B14F-4D97-AF65-F5344CB8AC3E}">
        <p14:creationId xmlns:p14="http://schemas.microsoft.com/office/powerpoint/2010/main" val="203132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Empecemos con una visión general del aborto a nivel mundial:</a:t>
            </a:r>
          </a:p>
          <a:p>
            <a:endParaRPr lang="es-419" noProof="0" dirty="0"/>
          </a:p>
          <a:p>
            <a:pPr marL="171450" indent="-171450">
              <a:buFont typeface="Arial" panose="020B0604020202020204" pitchFamily="34" charset="0"/>
              <a:buChar char="•"/>
            </a:pPr>
            <a:r>
              <a:rPr lang="es-419" noProof="0" dirty="0"/>
              <a:t>Cada año ocurren 73 millones de abortos a nivel mundial.</a:t>
            </a:r>
          </a:p>
          <a:p>
            <a:pPr marL="171450" indent="-171450">
              <a:buFont typeface="Arial" panose="020B0604020202020204" pitchFamily="34" charset="0"/>
              <a:buChar char="•"/>
            </a:pPr>
            <a:r>
              <a:rPr lang="es-419" noProof="0" dirty="0"/>
              <a:t>Casi 1 de cada 2 abortos es inseguro.</a:t>
            </a:r>
          </a:p>
          <a:p>
            <a:pPr marL="171450" indent="-171450">
              <a:buFont typeface="Arial" panose="020B0604020202020204" pitchFamily="34" charset="0"/>
              <a:buChar char="•"/>
            </a:pPr>
            <a:r>
              <a:rPr lang="es-419" noProof="0" dirty="0"/>
              <a:t>1 de cada 3 abortos inseguros ocurre en las peores condiciones: personas no capacitadas utilizando métodos peligrosos.</a:t>
            </a:r>
          </a:p>
          <a:p>
            <a:pPr marL="171450" indent="-171450">
              <a:buFont typeface="Arial" panose="020B0604020202020204" pitchFamily="34" charset="0"/>
              <a:buChar char="•"/>
            </a:pPr>
            <a:r>
              <a:rPr lang="es-419" noProof="0" dirty="0"/>
              <a:t>La mayoría de los abortos inseguros ocurren en países de bajos ingresos.</a:t>
            </a:r>
          </a:p>
          <a:p>
            <a:endParaRPr lang="en-US" dirty="0"/>
          </a:p>
        </p:txBody>
      </p:sp>
      <p:sp>
        <p:nvSpPr>
          <p:cNvPr id="4" name="Slide Number Placeholder 3"/>
          <p:cNvSpPr>
            <a:spLocks noGrp="1"/>
          </p:cNvSpPr>
          <p:nvPr>
            <p:ph type="sldNum" sz="quarter" idx="5"/>
          </p:nvPr>
        </p:nvSpPr>
        <p:spPr/>
        <p:txBody>
          <a:bodyPr/>
          <a:lstStyle/>
          <a:p>
            <a:fld id="{4A6394F2-C29D-4F2C-923E-C633A7BCED63}" type="slidenum">
              <a:rPr lang="en-GB" smtClean="0"/>
              <a:t>2</a:t>
            </a:fld>
            <a:endParaRPr lang="en-GB" dirty="0"/>
          </a:p>
        </p:txBody>
      </p:sp>
    </p:spTree>
    <p:extLst>
      <p:ext uri="{BB962C8B-B14F-4D97-AF65-F5344CB8AC3E}">
        <p14:creationId xmlns:p14="http://schemas.microsoft.com/office/powerpoint/2010/main" val="1899341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419" sz="1200" i="0" kern="1200" noProof="0" dirty="0">
                <a:solidFill>
                  <a:schemeClr val="tx1"/>
                </a:solidFill>
                <a:latin typeface="+mn-lt"/>
                <a:ea typeface="ＭＳ Ｐゴシック" charset="-128"/>
                <a:cs typeface="ＭＳ Ｐゴシック" charset="-128"/>
              </a:rPr>
              <a:t>Las c</a:t>
            </a:r>
            <a:r>
              <a:rPr lang="es-419" sz="1200" kern="1200" noProof="0" dirty="0">
                <a:solidFill>
                  <a:schemeClr val="tx1"/>
                </a:solidFill>
                <a:latin typeface="+mn-lt"/>
                <a:ea typeface="ＭＳ Ｐゴシック" charset="-128"/>
                <a:cs typeface="ＭＳ Ｐゴシック" charset="-128"/>
              </a:rPr>
              <a:t>omplicaciones ocurren, pero son poco frecuentes. Estas cifras provienen de series de casos grandes en centros experimentados, por lo cual las tasas de complicaciones podrían ser más altas en centros con menos experiencia o con menor casuística.</a:t>
            </a:r>
          </a:p>
          <a:p>
            <a:pPr marL="0" indent="0">
              <a:buFont typeface="Arial" panose="020B0604020202020204" pitchFamily="34" charset="0"/>
              <a:buNone/>
            </a:pPr>
            <a:endParaRPr lang="es-419" sz="1200" i="0" kern="1200" noProof="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s-419" sz="1200" i="0" kern="1200" noProof="0" dirty="0">
                <a:solidFill>
                  <a:schemeClr val="tx1"/>
                </a:solidFill>
                <a:latin typeface="+mn-lt"/>
                <a:ea typeface="ＭＳ Ｐゴシック" charset="-128"/>
                <a:cs typeface="ＭＳ Ｐゴシック" charset="-128"/>
              </a:rPr>
              <a:t>Estas cifras están publicadas en el recurso de </a:t>
            </a:r>
            <a:r>
              <a:rPr lang="es-419" sz="1200" i="0" kern="1200" noProof="0" dirty="0" err="1">
                <a:solidFill>
                  <a:schemeClr val="tx1"/>
                </a:solidFill>
                <a:latin typeface="+mn-lt"/>
                <a:ea typeface="ＭＳ Ｐゴシック" charset="-128"/>
                <a:cs typeface="ＭＳ Ｐゴシック" charset="-128"/>
              </a:rPr>
              <a:t>Ipas</a:t>
            </a:r>
            <a:r>
              <a:rPr lang="es-419" sz="1200" i="0" kern="1200" noProof="0" dirty="0">
                <a:solidFill>
                  <a:schemeClr val="tx1"/>
                </a:solidFill>
                <a:latin typeface="+mn-lt"/>
                <a:ea typeface="ＭＳ Ｐゴシック" charset="-128"/>
                <a:cs typeface="ＭＳ Ｐゴシック" charset="-128"/>
              </a:rPr>
              <a:t> titulado </a:t>
            </a:r>
            <a:r>
              <a:rPr lang="es-419" sz="1200" i="1" kern="1200" noProof="0" dirty="0">
                <a:solidFill>
                  <a:schemeClr val="tx1"/>
                </a:solidFill>
                <a:latin typeface="+mn-lt"/>
                <a:ea typeface="ＭＳ Ｐゴシック" charset="-128"/>
                <a:cs typeface="ＭＳ Ｐゴシック" charset="-128"/>
              </a:rPr>
              <a:t>Actualizaciones clínicas en salud reproductiva</a:t>
            </a:r>
            <a:r>
              <a:rPr lang="es-419" sz="1200" i="0" kern="1200" noProof="0" dirty="0">
                <a:solidFill>
                  <a:schemeClr val="tx1"/>
                </a:solidFill>
                <a:latin typeface="+mn-lt"/>
                <a:ea typeface="ＭＳ Ｐゴシック" charset="-128"/>
                <a:cs typeface="ＭＳ Ｐゴシック" charset="-128"/>
              </a:rPr>
              <a:t>.</a:t>
            </a:r>
          </a:p>
          <a:p>
            <a:pPr marL="171450" indent="-171450">
              <a:buFont typeface="Arial" panose="020B0604020202020204" pitchFamily="34" charset="0"/>
              <a:buChar char="•"/>
            </a:pPr>
            <a:r>
              <a:rPr lang="es-419" sz="1200" i="0" kern="1200" noProof="0" dirty="0">
                <a:solidFill>
                  <a:schemeClr val="tx1"/>
                </a:solidFill>
                <a:latin typeface="+mn-lt"/>
                <a:ea typeface="ＭＳ Ｐゴシック" charset="-128"/>
                <a:cs typeface="ＭＳ Ｐゴシック" charset="-128"/>
              </a:rPr>
              <a:t>Al igual que con todo procedimiento médico, las complicaciones ocurren, pero con muy poca frecuencia.</a:t>
            </a:r>
          </a:p>
          <a:p>
            <a:pPr marL="171450" indent="-171450">
              <a:buFont typeface="Arial" panose="020B0604020202020204" pitchFamily="34" charset="0"/>
              <a:buChar char="•"/>
            </a:pPr>
            <a:endParaRPr lang="es-419" sz="1200" i="0" kern="1200" noProof="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s-419" sz="1200" i="0" kern="1200" noProof="0" dirty="0">
                <a:solidFill>
                  <a:schemeClr val="tx1"/>
                </a:solidFill>
                <a:latin typeface="+mn-lt"/>
                <a:ea typeface="ＭＳ Ｐゴシック" charset="-128"/>
                <a:cs typeface="ＭＳ Ｐゴシック" charset="-128"/>
              </a:rPr>
              <a:t>Más tasas de eventos adversos:</a:t>
            </a:r>
          </a:p>
          <a:p>
            <a:pPr marL="628650" lvl="1" indent="-171450">
              <a:buFont typeface="Arial" panose="020B0604020202020204" pitchFamily="34" charset="0"/>
              <a:buChar char="•"/>
            </a:pPr>
            <a:r>
              <a:rPr lang="es-419" sz="1200" i="0" kern="1200" noProof="0" dirty="0">
                <a:solidFill>
                  <a:schemeClr val="tx1"/>
                </a:solidFill>
                <a:latin typeface="+mn-lt"/>
                <a:ea typeface="ＭＳ Ｐゴシック" charset="-128"/>
                <a:cs typeface="ＭＳ Ｐゴシック" charset="-128"/>
              </a:rPr>
              <a:t>Cualquier evento adverso con mifepristona y misoprostol hasta 10 semanas de gestación -  &lt;1%</a:t>
            </a:r>
          </a:p>
          <a:p>
            <a:pPr marL="628650" lvl="1" indent="-171450">
              <a:buFont typeface="Arial" panose="020B0604020202020204" pitchFamily="34" charset="0"/>
              <a:buChar char="•"/>
            </a:pPr>
            <a:r>
              <a:rPr lang="es-419" sz="1200" i="0" kern="1200" noProof="0" dirty="0">
                <a:solidFill>
                  <a:schemeClr val="tx1"/>
                </a:solidFill>
                <a:latin typeface="+mn-lt"/>
                <a:ea typeface="ＭＳ Ｐゴシック" charset="-128"/>
                <a:cs typeface="ＭＳ Ｐゴシック" charset="-128"/>
              </a:rPr>
              <a:t>Infección o sangrado que requiere aspiración con misoprostol solo hasta 13 semanas de gestación -  1-4%</a:t>
            </a:r>
          </a:p>
          <a:p>
            <a:pPr marL="628650" lvl="1" indent="-171450">
              <a:buFont typeface="Arial" panose="020B0604020202020204" pitchFamily="34" charset="0"/>
              <a:buChar char="•"/>
            </a:pPr>
            <a:r>
              <a:rPr lang="es-419" sz="1200" i="0" kern="1200" noProof="0" dirty="0">
                <a:solidFill>
                  <a:schemeClr val="tx1"/>
                </a:solidFill>
                <a:latin typeface="+mn-lt"/>
                <a:ea typeface="ＭＳ Ｐゴシック" charset="-128"/>
                <a:cs typeface="ＭＳ Ｐゴシック" charset="-128"/>
              </a:rPr>
              <a:t>Cualquier evento adverso del aborto con aspiración por vacío en el primer trimestre - &lt;1%</a:t>
            </a:r>
          </a:p>
          <a:p>
            <a:pPr marL="628650" lvl="1" indent="-171450">
              <a:buFont typeface="Arial" panose="020B0604020202020204" pitchFamily="34" charset="0"/>
              <a:buChar char="•"/>
            </a:pPr>
            <a:r>
              <a:rPr lang="es-419" sz="1200" i="0" kern="1200" noProof="0" dirty="0">
                <a:solidFill>
                  <a:schemeClr val="tx1"/>
                </a:solidFill>
                <a:latin typeface="+mn-lt"/>
                <a:ea typeface="ＭＳ Ｐゴシック" charset="-128"/>
                <a:cs typeface="ＭＳ Ｐゴシック" charset="-128"/>
              </a:rPr>
              <a:t>Aborto con medicamentos en el segundo trimestre que necesita evacuación quirúrgica -  8%</a:t>
            </a:r>
          </a:p>
          <a:p>
            <a:pPr marL="171450" indent="-171450">
              <a:buFont typeface="Arial" panose="020B0604020202020204" pitchFamily="34" charset="0"/>
              <a:buChar char="•"/>
            </a:pPr>
            <a:endParaRPr lang="es-419" sz="1200" i="0" kern="1200" noProof="0" dirty="0">
              <a:solidFill>
                <a:schemeClr val="tx1"/>
              </a:solidFill>
              <a:latin typeface="+mn-lt"/>
              <a:ea typeface="ＭＳ Ｐゴシック" charset="-128"/>
              <a:cs typeface="ＭＳ Ｐゴシック" charset="-128"/>
            </a:endParaRPr>
          </a:p>
          <a:p>
            <a:pPr marL="0" indent="0">
              <a:buFont typeface="Arial" panose="020B0604020202020204" pitchFamily="34" charset="0"/>
              <a:buNone/>
            </a:pPr>
            <a:endParaRPr lang="en-US" sz="1200" i="0" kern="1200" dirty="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22E162-0A57-43B2-BD51-0D1E805B55DC}"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Tree>
    <p:extLst>
      <p:ext uri="{BB962C8B-B14F-4D97-AF65-F5344CB8AC3E}">
        <p14:creationId xmlns:p14="http://schemas.microsoft.com/office/powerpoint/2010/main" val="3804500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noProof="0" dirty="0"/>
              <a:t>Cuando hablamos con las mujeres y les informamos que la evacuación endouterina en el primer trimestre es un procedimiento seguro y eficaz y que las complicaciones ocurren con muy poca frecuencia, muchas mujeres desean saber cuáles son los efectos a largo plazo. Los grupos en contra del aborto han difundido mucha información errónea sobre sus efectos a largo plazo, en un esfuerzo por restringir el acceso de las mujeres al aborto.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419" noProof="0" dirty="0"/>
              <a:t>Los hechos son que el aborto no causa futura infertilidad, ni cáncer de mama ni graves reacciones psicológicas.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77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latin typeface="Calibri" pitchFamily="34" charset="0"/>
              </a:rPr>
              <a:t>Por último, abordemos la idea errónea de que el aborto es ilegal en muchos contextos.  </a:t>
            </a:r>
          </a:p>
          <a:p>
            <a:endParaRPr lang="es-419" noProof="0" dirty="0">
              <a:latin typeface="Calibri" pitchFamily="34" charset="0"/>
            </a:endParaRPr>
          </a:p>
          <a:p>
            <a:r>
              <a:rPr lang="es-419" noProof="0" dirty="0">
                <a:latin typeface="Calibri" pitchFamily="34" charset="0"/>
              </a:rPr>
              <a:t>La penalización absoluta del aborto existe en unos pocos países, entre ellos la República Dominicana, El Salvador, Malta, Nicaragua y el Vaticano.</a:t>
            </a:r>
          </a:p>
          <a:p>
            <a:br>
              <a:rPr lang="es-419" noProof="0" dirty="0">
                <a:latin typeface="Calibri" pitchFamily="34" charset="0"/>
              </a:rPr>
            </a:br>
            <a:r>
              <a:rPr lang="es-419" noProof="0" dirty="0">
                <a:latin typeface="Calibri" pitchFamily="34" charset="0"/>
              </a:rPr>
              <a:t>El 95% de la población mundial vive en un país donde el aborto seguro es permitido por la ley bajo ciertas circunstancias.</a:t>
            </a:r>
          </a:p>
          <a:p>
            <a:endParaRPr lang="es-419" noProof="0" dirty="0">
              <a:latin typeface="Calibri" pitchFamily="34" charset="0"/>
            </a:endParaRPr>
          </a:p>
          <a:p>
            <a:r>
              <a:rPr lang="es-419" noProof="0" dirty="0">
                <a:latin typeface="Calibri" pitchFamily="34" charset="0"/>
              </a:rPr>
              <a:t>(</a:t>
            </a:r>
            <a:r>
              <a:rPr lang="es-419" b="1" noProof="0" dirty="0">
                <a:latin typeface="Calibri" pitchFamily="34" charset="0"/>
              </a:rPr>
              <a:t>Nota: </a:t>
            </a:r>
            <a:r>
              <a:rPr lang="es-419" noProof="0" dirty="0">
                <a:latin typeface="Calibri" pitchFamily="34" charset="0"/>
              </a:rPr>
              <a:t>Esta tabla es aditiva, lo cual significa que en todos los países donde el aborto se permite “para proteger la salud física de la mujer”, también se permite para salvar la vida de la mujer, etc.)</a:t>
            </a:r>
          </a:p>
          <a:p>
            <a:endParaRPr lang="es-419" noProof="0" dirty="0">
              <a:latin typeface="Calibri" pitchFamily="34" charset="0"/>
            </a:endParaRPr>
          </a:p>
          <a:p>
            <a:r>
              <a:rPr lang="es-419" noProof="0" dirty="0">
                <a:latin typeface="Calibri" pitchFamily="34" charset="0"/>
              </a:rPr>
              <a:t>Además, hay varios acuerdos internacionales y regionales, como los que se indican en la diapositiva, que apoyan el imperativo de proporcionar servicios de aborto seguro en contextos de crisis para sobrevivientes de violación.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169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s-419" noProof="0" dirty="0"/>
              <a:t>Puntos clave:</a:t>
            </a:r>
          </a:p>
          <a:p>
            <a:endParaRPr lang="es-419" noProof="0" dirty="0"/>
          </a:p>
          <a:p>
            <a:pPr marL="171450" indent="-171450">
              <a:buFont typeface="Arial" panose="020B0604020202020204" pitchFamily="34" charset="0"/>
              <a:buChar char="•"/>
            </a:pPr>
            <a:r>
              <a:rPr lang="es-419" noProof="0" dirty="0"/>
              <a:t>La evidencia muestra que las leyes que restringen o penalizan el aborto no reducen el número de abortos que ocurren, sino que causan que las personas se vean obligadas a recurrir a abortos clandestinos y aumentan las tasas de muertes y discapacidad a causa del aborto INSEGURO. Independientemente del contexto legislativo, las mujeres que quieren un aborto encontrarán la manera de obtenerlo y, a menudo, pondrán su vida en riesgo para hacerlo.</a:t>
            </a:r>
          </a:p>
          <a:p>
            <a:endParaRPr lang="es-419" noProof="0" dirty="0"/>
          </a:p>
          <a:p>
            <a:pPr marL="171450" indent="-171450">
              <a:buFont typeface="Arial" panose="020B0604020202020204" pitchFamily="34" charset="0"/>
              <a:buChar char="•"/>
            </a:pPr>
            <a:r>
              <a:rPr lang="es-419" noProof="0" dirty="0">
                <a:solidFill>
                  <a:schemeClr val="accent6"/>
                </a:solidFill>
              </a:rPr>
              <a:t>En muchos países, existen diferencias entre lo que dicta la ley y cómo ésta se aplica en la práctica.</a:t>
            </a:r>
          </a:p>
          <a:p>
            <a:endParaRPr lang="es-419" noProof="0" dirty="0">
              <a:solidFill>
                <a:schemeClr val="accent6"/>
              </a:solidFill>
            </a:endParaRPr>
          </a:p>
          <a:p>
            <a:pPr marL="171450" indent="-171450">
              <a:buFont typeface="Arial" panose="020B0604020202020204" pitchFamily="34" charset="0"/>
              <a:buChar char="•"/>
            </a:pPr>
            <a:r>
              <a:rPr lang="es-419" noProof="0" dirty="0">
                <a:solidFill>
                  <a:schemeClr val="accent6"/>
                </a:solidFill>
              </a:rPr>
              <a:t>En algunos contextos, aunque la ley parezca ser restrictiva, en la práctica la ley podría interpretarse de manera liberal y, por ende, sería relativamente fácil para las personas tener acceso a servicios de aborto seguro.  Sin embargo, en otros contextos la ley posiblemente permita la prestación de servicios de aborto bajo una variedad de circunstancias, pero en la práctica esto quizás no sea una realidad para las mujeres.</a:t>
            </a:r>
          </a:p>
          <a:p>
            <a:pPr marL="171450" indent="-171450">
              <a:buFont typeface="Arial" panose="020B0604020202020204" pitchFamily="34" charset="0"/>
              <a:buChar char="•"/>
            </a:pPr>
            <a:endParaRPr lang="es-419" noProof="0" dirty="0">
              <a:solidFill>
                <a:schemeClr val="accent6"/>
              </a:solidFill>
            </a:endParaRPr>
          </a:p>
          <a:p>
            <a:pPr marL="171450" indent="-171450">
              <a:buFont typeface="Arial" panose="020B0604020202020204" pitchFamily="34" charset="0"/>
              <a:buChar char="•"/>
            </a:pPr>
            <a:r>
              <a:rPr lang="es-419" noProof="0" dirty="0"/>
              <a:t>http://worldabortionlaws.com/map/</a:t>
            </a:r>
          </a:p>
          <a:p>
            <a:endParaRPr lang="es-419" noProof="0" dirty="0"/>
          </a:p>
          <a:p>
            <a:endParaRPr lang="en-US" dirty="0"/>
          </a:p>
        </p:txBody>
      </p:sp>
      <p:sp>
        <p:nvSpPr>
          <p:cNvPr id="4" name="Slide Number Placeholder 3"/>
          <p:cNvSpPr>
            <a:spLocks noGrp="1"/>
          </p:cNvSpPr>
          <p:nvPr>
            <p:ph type="sldNum" sz="quarter" idx="10"/>
          </p:nvPr>
        </p:nvSpPr>
        <p:spPr/>
        <p:txBody>
          <a:bodyPr numCol="1"/>
          <a:lstStyle/>
          <a:p>
            <a:pPr marL="0" marR="0" lvl="0" indent="0" algn="r" defTabSz="914400" rtl="0" eaLnBrk="1" fontAlgn="auto" latinLnBrk="0" hangingPunct="1">
              <a:lnSpc>
                <a:spcPct val="100000"/>
              </a:lnSpc>
              <a:spcBef>
                <a:spcPts val="0"/>
              </a:spcBef>
              <a:spcAft>
                <a:spcPts val="0"/>
              </a:spcAft>
              <a:buClrTx/>
              <a:buSzTx/>
              <a:buFontTx/>
              <a:buNone/>
              <a:tabLst/>
              <a:defRPr/>
            </a:pPr>
            <a:fld id="{DFEB7F7D-836D-4C06-B979-1D42DB4E82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00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noProof="0" dirty="0"/>
              <a:t>Las leyes restrictivas no impiden que las personas tengan abortos. De hecho, las tasas de aborto tienden a ser más altas en países con leyes restrictivas relativas al aborto.</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889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noProof="0" dirty="0"/>
              <a:t>El porcentaje de abortos que son inseguros es mucho más alto en países don las leyes son más restrictivas.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93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noProof="0" dirty="0"/>
              <a:t>Cuando el aborto seguro no está disponible, las mujeres:</a:t>
            </a:r>
          </a:p>
          <a:p>
            <a:endParaRPr lang="es-419" sz="1200" noProof="0" dirty="0"/>
          </a:p>
          <a:p>
            <a:pPr marL="171450" indent="-171450">
              <a:buFont typeface="Arial" panose="020B0604020202020204" pitchFamily="34" charset="0"/>
              <a:buChar char="•"/>
            </a:pPr>
            <a:r>
              <a:rPr lang="es-419" sz="1200" dirty="0"/>
              <a:t>Enfrentan retrasos para acceder a los servicios seguros</a:t>
            </a:r>
          </a:p>
          <a:p>
            <a:pPr marL="171450" indent="-171450">
              <a:buFont typeface="Arial" panose="020B0604020202020204" pitchFamily="34" charset="0"/>
              <a:buChar char="•"/>
            </a:pPr>
            <a:r>
              <a:rPr lang="es-419" sz="1200" dirty="0"/>
              <a:t>Recurren a buscar abortos inseguros de alto riesgo </a:t>
            </a:r>
          </a:p>
          <a:p>
            <a:pPr marL="171450" indent="-171450">
              <a:buFont typeface="Arial" panose="020B0604020202020204" pitchFamily="34" charset="0"/>
              <a:buChar char="•"/>
            </a:pPr>
            <a:r>
              <a:rPr lang="es-419" sz="1200" dirty="0"/>
              <a:t>Retrasan la búsqueda de atención médica para las complicaciones del aborto inseguro </a:t>
            </a:r>
          </a:p>
          <a:p>
            <a:pPr marL="171450" indent="-171450">
              <a:buFont typeface="Arial" panose="020B0604020202020204" pitchFamily="34" charset="0"/>
              <a:buChar char="•"/>
            </a:pPr>
            <a:r>
              <a:rPr lang="es-419" sz="1200" dirty="0"/>
              <a:t>Se ven obligadas a poner en riesgo su vida y su salud para interrumpir el embarazo</a:t>
            </a:r>
          </a:p>
          <a:p>
            <a:pPr marL="171450" indent="-171450">
              <a:buFont typeface="Arial" panose="020B0604020202020204" pitchFamily="34" charset="0"/>
              <a:buChar char="•"/>
            </a:pPr>
            <a:r>
              <a:rPr lang="es-419" sz="1200" dirty="0"/>
              <a:t>Se ven obligadas a ser madres en contra de su voluntad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862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419" noProof="0" dirty="0"/>
              <a:t>Existen justificaciones reconocidas de salud pública y de derechos humanos para evitar el aborto inseguro.</a:t>
            </a:r>
          </a:p>
          <a:p>
            <a:pPr marL="171450" indent="-171450">
              <a:buFont typeface="Arial" panose="020B0604020202020204" pitchFamily="34" charset="0"/>
              <a:buChar char="•"/>
            </a:pPr>
            <a:r>
              <a:rPr lang="es-419" noProof="0" dirty="0"/>
              <a:t>Aunque ambas son importantes, una o la otra podría resonar mejor con diferentes públicos. Es importante ser consciente de ambas.</a:t>
            </a:r>
          </a:p>
          <a:p>
            <a:pPr marL="171450" indent="-171450">
              <a:buFont typeface="Arial" panose="020B0604020202020204" pitchFamily="34" charset="0"/>
              <a:buChar char="•"/>
            </a:pPr>
            <a:r>
              <a:rPr lang="es-419" noProof="0" dirty="0"/>
              <a:t>La justificación de salud pública es clara:</a:t>
            </a:r>
          </a:p>
          <a:p>
            <a:pPr marL="171450" indent="-171450">
              <a:buFont typeface="Arial" panose="020B0604020202020204" pitchFamily="34" charset="0"/>
              <a:buChar char="•"/>
            </a:pPr>
            <a:endParaRPr lang="es-419" noProof="0" dirty="0"/>
          </a:p>
          <a:p>
            <a:pPr marL="628650" lvl="1" indent="-171450">
              <a:buFont typeface="Arial" panose="020B0604020202020204" pitchFamily="34" charset="0"/>
              <a:buChar char="•"/>
            </a:pPr>
            <a:r>
              <a:rPr lang="es-419" noProof="0" dirty="0"/>
              <a:t>La tasa sustancial de morbimortalidad a causa del aborto inseguro es totalmente evitable con acceso a servicios de aborto seguro y de anticoncepción y, por supuesto, con la prestación de servicios de atención postaborto para el tratamiento de las complicaciones del aborto inseguro siempre que sea necesario, independientemente de las leyes sobre aborto.</a:t>
            </a:r>
          </a:p>
          <a:p>
            <a:pPr marL="628650" lvl="1" indent="-171450">
              <a:buFont typeface="Arial" panose="020B0604020202020204" pitchFamily="34" charset="0"/>
              <a:buChar char="•"/>
            </a:pPr>
            <a:endParaRPr lang="es-419" noProof="0" dirty="0"/>
          </a:p>
          <a:p>
            <a:pPr marL="171450" indent="-171450">
              <a:buFont typeface="Arial" panose="020B0604020202020204" pitchFamily="34" charset="0"/>
              <a:buChar char="•"/>
            </a:pPr>
            <a:r>
              <a:rPr lang="es-419" noProof="0" dirty="0"/>
              <a:t>Desde la perspectiva de derechos humanos:</a:t>
            </a:r>
          </a:p>
          <a:p>
            <a:pPr marL="171450" indent="-171450">
              <a:buFont typeface="Arial" panose="020B0604020202020204" pitchFamily="34" charset="0"/>
              <a:buChar char="•"/>
            </a:pPr>
            <a:endParaRPr lang="es-419" noProof="0" dirty="0"/>
          </a:p>
          <a:p>
            <a:pPr marL="628650" lvl="1" indent="-171450">
              <a:buFont typeface="Arial" panose="020B0604020202020204" pitchFamily="34" charset="0"/>
              <a:buChar char="•"/>
            </a:pPr>
            <a:r>
              <a:rPr lang="es-419" noProof="0" dirty="0"/>
              <a:t>El derecho internacional de derechos humanos establece que la penalización del aborto y las altas tasas de aborto inseguro violan el derecho de las mujeres a la salud. </a:t>
            </a:r>
          </a:p>
          <a:p>
            <a:pPr marL="628650" lvl="1" indent="-171450">
              <a:buFont typeface="Arial" panose="020B0604020202020204" pitchFamily="34" charset="0"/>
              <a:buChar char="•"/>
            </a:pPr>
            <a:r>
              <a:rPr lang="es-419" noProof="0" dirty="0"/>
              <a:t>Los comités de la ONU han vinculado el aborto con los derechos humanos a la vida, a la igualdad y la no  discriminación y a la autodeterminación, así como el derecho a determinar el número y espaciamiento de los hijos.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76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419" noProof="0" dirty="0"/>
              <a:t>En 2022, la OMS publicó sus nuevas </a:t>
            </a:r>
            <a:r>
              <a:rPr lang="es-419" i="1" noProof="0" dirty="0"/>
              <a:t>Directrices sobre la atención para el aborto.</a:t>
            </a:r>
            <a:endParaRPr lang="es-419" noProof="0" dirty="0"/>
          </a:p>
          <a:p>
            <a:pPr marL="171450" indent="-171450">
              <a:buFont typeface="Arial" panose="020B0604020202020204" pitchFamily="34" charset="0"/>
              <a:buChar char="•"/>
            </a:pPr>
            <a:r>
              <a:rPr lang="es-419" noProof="0" dirty="0"/>
              <a:t>Las directrices contienen 54 recomendaciones con base científica y dos declaraciones de prácticas óptimas que se enfocan en las leyes y políticas, en los servicios clínicos y en la prestación de servicios.</a:t>
            </a:r>
          </a:p>
          <a:p>
            <a:pPr marL="171450" indent="-171450">
              <a:buFont typeface="Arial" panose="020B0604020202020204" pitchFamily="34" charset="0"/>
              <a:buChar char="•"/>
            </a:pPr>
            <a:r>
              <a:rPr lang="es-419" noProof="0" dirty="0"/>
              <a:t>Las directrices anteriores se enfocaban en la seguridad de los servicios de aborto y las nuevas directrices también se centran en la calidad de los servicios de aborto seguro y en ser conscientes de cómo las mujeres son tratadas durante este proceso.</a:t>
            </a:r>
          </a:p>
          <a:p>
            <a:pPr marL="171450" indent="-171450">
              <a:buFont typeface="Arial" panose="020B0604020202020204" pitchFamily="34" charset="0"/>
              <a:buChar char="•"/>
            </a:pPr>
            <a:r>
              <a:rPr lang="es-419" noProof="0" dirty="0"/>
              <a:t>Utilizando este enfoque holístico para la prestación de servicios de aborto de calidad, las </a:t>
            </a:r>
            <a:r>
              <a:rPr lang="es-419" i="1" noProof="0" dirty="0"/>
              <a:t>Directrices sobre la atención para el aborto </a:t>
            </a:r>
            <a:r>
              <a:rPr lang="es-419" noProof="0" dirty="0"/>
              <a:t>transmiten el mismo mensaje: el acceso a los servicios de aborto de calidad es un asunto tanto de salud pública como de derechos humanos.</a:t>
            </a:r>
          </a:p>
          <a:p>
            <a:pPr marL="171450" indent="-171450">
              <a:buFont typeface="Arial" panose="020B0604020202020204" pitchFamily="34" charset="0"/>
              <a:buChar char="•"/>
            </a:pPr>
            <a:endParaRPr lang="es-419" noProof="0" dirty="0"/>
          </a:p>
          <a:p>
            <a:pPr marL="628650" lvl="1" indent="-171450">
              <a:buFont typeface="Arial" panose="020B0604020202020204" pitchFamily="34" charset="0"/>
              <a:buChar char="•"/>
            </a:pPr>
            <a:r>
              <a:rPr lang="es-419" noProof="0" dirty="0"/>
              <a:t>Estas nuevas directrices ponen de relieve centrarse en las necesidades de las mujeres. Esto es aplicable a la autogestión del aborto en el sentido de que es la preferencia de la mujer en lo que respecta a optar por servicios proporcionados en un establecimiento de salud, por la autogestión o por una combinación de ambos.</a:t>
            </a:r>
          </a:p>
          <a:p>
            <a:pPr marL="628650" lvl="1" indent="-171450">
              <a:buFont typeface="Arial" panose="020B0604020202020204" pitchFamily="34" charset="0"/>
              <a:buChar char="•"/>
            </a:pPr>
            <a:r>
              <a:rPr lang="es-419" noProof="0" dirty="0"/>
              <a:t>Además, las directrices resaltan la eliminación de barreras políticas médicamente innecesarias que pueden limitar el acceso a los servicios.</a:t>
            </a:r>
            <a:endParaRPr lang="es-419" noProof="0" dirty="0">
              <a:cs typeface="Calibri"/>
            </a:endParaRPr>
          </a:p>
          <a:p>
            <a:endParaRPr lang="es-419" noProof="0" dirty="0">
              <a:cs typeface="Calibri"/>
            </a:endParaRPr>
          </a:p>
          <a:p>
            <a:r>
              <a:rPr lang="es-419" noProof="0" dirty="0"/>
              <a:t> </a:t>
            </a:r>
            <a:endParaRPr lang="es-419" noProof="0"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B29313-61AD-466B-802E-DA635B9799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94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419" noProof="0" dirty="0"/>
              <a:t>97% de los abortos inseguros ocurren en países de bajos ingresos</a:t>
            </a:r>
          </a:p>
          <a:p>
            <a:pPr marL="171450" indent="-171450">
              <a:buFont typeface="Arial" panose="020B0604020202020204" pitchFamily="34" charset="0"/>
              <a:buChar char="•"/>
            </a:pPr>
            <a:r>
              <a:rPr lang="es-419" noProof="0" dirty="0"/>
              <a:t>Algunas mujeres nunca buscan atención médica; otras sufren consecuencias a largo plazo, tras buscar atención médica o no.</a:t>
            </a:r>
          </a:p>
          <a:p>
            <a:pPr marL="171450" indent="-171450">
              <a:buFont typeface="Arial" panose="020B0604020202020204" pitchFamily="34" charset="0"/>
              <a:buChar char="•"/>
            </a:pPr>
            <a:r>
              <a:rPr lang="es-419" noProof="0" dirty="0"/>
              <a:t>Casi todas las muertes mundiales relacionadas con el aborto inseguro ocurren en países de bajos ingresos, la mayoría en África y Asia central y meridional.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77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noProof="0" dirty="0"/>
              <a:t>Los</a:t>
            </a:r>
            <a:r>
              <a:rPr lang="es-419" baseline="0" noProof="0" dirty="0"/>
              <a:t> datos mundiales indican claramente que en todos los países ocurren abortos inseguros, independientemente del contexto legislativo</a:t>
            </a:r>
            <a:r>
              <a:rPr lang="es-419" noProof="0" dirty="0"/>
              <a:t> o social, porque en todas partes las mujeres tienen embarazos no deseados y muchas mujeres están determinadas a interrumpirlos.</a:t>
            </a:r>
            <a:endParaRPr lang="es-419"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baseline="0" noProof="0" dirty="0"/>
              <a:t>Por las razones mencionadas en la pantalla, la necesidad de servicios de aborto seguro </a:t>
            </a:r>
            <a:r>
              <a:rPr lang="es-419" b="1" baseline="0" noProof="0" dirty="0"/>
              <a:t>probablemente aumenta</a:t>
            </a:r>
            <a:r>
              <a:rPr lang="es-419" baseline="0" noProof="0" dirty="0"/>
              <a:t> en contextos humanitarios.</a:t>
            </a:r>
          </a:p>
          <a:p>
            <a:endParaRPr lang="es-419"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419" b="1" noProof="0" dirty="0"/>
              <a:t>Foto: </a:t>
            </a:r>
            <a:r>
              <a:rPr lang="es-419" noProof="0" dirty="0" err="1"/>
              <a:t>Sushavan</a:t>
            </a:r>
            <a:r>
              <a:rPr lang="es-419" noProof="0" dirty="0"/>
              <a:t> </a:t>
            </a:r>
            <a:r>
              <a:rPr lang="es-419" noProof="0" dirty="0" err="1"/>
              <a:t>Nandy</a:t>
            </a:r>
            <a:r>
              <a:rPr lang="es-419" noProof="0" dirty="0"/>
              <a:t>/</a:t>
            </a:r>
            <a:r>
              <a:rPr lang="es-419" noProof="0" dirty="0" err="1"/>
              <a:t>NurPhoto</a:t>
            </a:r>
            <a:r>
              <a:rPr lang="es-419" noProof="0" dirty="0"/>
              <a:t>/Getty </a:t>
            </a:r>
            <a:r>
              <a:rPr lang="es-419" noProof="0" dirty="0" err="1"/>
              <a:t>Images</a:t>
            </a:r>
            <a:endParaRPr lang="es-419" noProof="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57228cea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057228cea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s-419" sz="1200" b="0" i="0" kern="1200" noProof="0" dirty="0">
                <a:solidFill>
                  <a:schemeClr val="tx1"/>
                </a:solidFill>
                <a:effectLst/>
                <a:latin typeface="+mn-lt"/>
                <a:ea typeface="+mn-ea"/>
                <a:cs typeface="+mn-cs"/>
              </a:rPr>
              <a:t>Entre el 8% y el 18% de las muertes relacionadas con el embarazo a nivel mundial son atribuibles al aborto inseguro.</a:t>
            </a:r>
          </a:p>
          <a:p>
            <a:pPr marL="171450" indent="-171450">
              <a:buFont typeface="Arial" panose="020B0604020202020204" pitchFamily="34" charset="0"/>
              <a:buChar char="•"/>
            </a:pPr>
            <a:r>
              <a:rPr lang="es-419" noProof="0" dirty="0"/>
              <a:t>No sabemos la magnitud de las muertes relacionadas con el embarazo atribuibles al aborto inseguro en contextos humanitarios. </a:t>
            </a:r>
          </a:p>
          <a:p>
            <a:pPr marL="171450" indent="-171450">
              <a:buFont typeface="Arial" panose="020B0604020202020204" pitchFamily="34" charset="0"/>
              <a:buChar char="•"/>
            </a:pPr>
            <a:endParaRPr lang="es-419" noProof="0" dirty="0"/>
          </a:p>
          <a:p>
            <a:pPr marL="171450" indent="-171450">
              <a:buFont typeface="Arial" panose="020B0604020202020204" pitchFamily="34" charset="0"/>
              <a:buChar char="•"/>
            </a:pPr>
            <a:endParaRPr lang="es-419" noProof="0"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989"/>
              </a:spcAft>
              <a:buSzPct val="100000"/>
              <a:buFont typeface="Arial" panose="020B0604020202020204" pitchFamily="34" charset="0"/>
              <a:buChar char="•"/>
            </a:pPr>
            <a:r>
              <a:rPr lang="es-419" sz="2800" noProof="0" dirty="0"/>
              <a:t>La atención postaborto (APA) es una serie de intervenciones médicas y afines destinadas a manejar las complicaciones del aborto espontáneo y del aborto inducido, tanto seguro como inseguro, y atender las necesidades de recibir servicios de salud.</a:t>
            </a:r>
          </a:p>
          <a:p>
            <a:pPr marL="457200" indent="-457200">
              <a:spcAft>
                <a:spcPts val="989"/>
              </a:spcAft>
              <a:buSzPct val="100000"/>
              <a:buFont typeface="Arial" panose="020B0604020202020204" pitchFamily="34" charset="0"/>
              <a:buChar char="•"/>
            </a:pPr>
            <a:r>
              <a:rPr lang="es-419" sz="2800" b="0" noProof="0" dirty="0"/>
              <a:t>La atención postaborto es legal en todas partes.</a:t>
            </a:r>
            <a:endParaRPr lang="es-419" sz="2800" noProof="0" dirty="0"/>
          </a:p>
          <a:p>
            <a:pPr marL="457200" indent="-457200">
              <a:spcAft>
                <a:spcPts val="989"/>
              </a:spcAft>
              <a:buSzPct val="100000"/>
              <a:buFont typeface="Arial" panose="020B0604020202020204" pitchFamily="34" charset="0"/>
              <a:buChar char="•"/>
            </a:pPr>
            <a:r>
              <a:rPr lang="es-419" sz="2800" b="0" noProof="0" dirty="0"/>
              <a:t>No obstante, la atención postaborto y las personas que la buscan pueden ser juzgadas y </a:t>
            </a:r>
            <a:r>
              <a:rPr lang="es-419" sz="2800" b="0" noProof="0" dirty="0" err="1"/>
              <a:t>subpriorizadas</a:t>
            </a:r>
            <a:r>
              <a:rPr lang="es-419" sz="2800" b="0" noProof="0"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74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419" noProof="0" dirty="0"/>
              <a:t>La atención integral del aborto (AIA) centrada en la mujer es un modelo holístico de atención que abarca una variedad de servicios médicos, personalizados según las circunstancias y necesidades de salud física y emocional de cada mujer.</a:t>
            </a:r>
            <a:endParaRPr lang="es-419" sz="1200" noProof="0" dirty="0">
              <a:latin typeface="+mn-lt"/>
            </a:endParaRPr>
          </a:p>
          <a:p>
            <a:pPr marL="171450" indent="-171450">
              <a:buFont typeface="Arial" panose="020B0604020202020204" pitchFamily="34" charset="0"/>
              <a:buChar char="•"/>
            </a:pPr>
            <a:r>
              <a:rPr lang="es-419" sz="3958" noProof="0" dirty="0">
                <a:latin typeface="+mn-lt"/>
              </a:rPr>
              <a:t>Abarca:</a:t>
            </a:r>
          </a:p>
          <a:p>
            <a:pPr marL="171450" indent="-171450">
              <a:buFont typeface="Arial" panose="020B0604020202020204" pitchFamily="34" charset="0"/>
              <a:buChar char="•"/>
            </a:pPr>
            <a:endParaRPr lang="es-419" sz="3958" noProof="0" dirty="0">
              <a:latin typeface="+mn-lt"/>
            </a:endParaRPr>
          </a:p>
          <a:p>
            <a:pPr marL="1028700" lvl="1" indent="-571500">
              <a:lnSpc>
                <a:spcPct val="100000"/>
              </a:lnSpc>
              <a:spcAft>
                <a:spcPts val="330"/>
              </a:spcAft>
              <a:buFontTx/>
              <a:buChar char="-"/>
            </a:pPr>
            <a:r>
              <a:rPr lang="es-419" sz="3958" noProof="0" dirty="0">
                <a:latin typeface="+mn-lt"/>
              </a:rPr>
              <a:t>aborto inducido</a:t>
            </a:r>
          </a:p>
          <a:p>
            <a:pPr marL="1028700" lvl="1" indent="-571500">
              <a:lnSpc>
                <a:spcPct val="100000"/>
              </a:lnSpc>
              <a:spcAft>
                <a:spcPts val="330"/>
              </a:spcAft>
              <a:buFontTx/>
              <a:buChar char="-"/>
            </a:pPr>
            <a:r>
              <a:rPr lang="es-419" sz="3958" noProof="0" dirty="0">
                <a:latin typeface="+mn-lt"/>
              </a:rPr>
              <a:t>tratamiento del aborto incompleto, aborto diferido o aborto inseguro</a:t>
            </a:r>
          </a:p>
          <a:p>
            <a:pPr marL="1028700" lvl="1" indent="-571500">
              <a:lnSpc>
                <a:spcPct val="100000"/>
              </a:lnSpc>
              <a:spcAft>
                <a:spcPts val="330"/>
              </a:spcAft>
              <a:buFontTx/>
              <a:buChar char="-"/>
            </a:pPr>
            <a:r>
              <a:rPr lang="es-419" sz="3958" noProof="0" dirty="0">
                <a:latin typeface="+mn-lt"/>
              </a:rPr>
              <a:t>consejería comprensiva</a:t>
            </a:r>
          </a:p>
          <a:p>
            <a:pPr marL="1028700" lvl="1" indent="-571500">
              <a:lnSpc>
                <a:spcPct val="100000"/>
              </a:lnSpc>
              <a:spcAft>
                <a:spcPts val="330"/>
              </a:spcAft>
              <a:buFontTx/>
              <a:buChar char="-"/>
            </a:pPr>
            <a:r>
              <a:rPr lang="es-419" sz="3958" noProof="0" dirty="0">
                <a:latin typeface="+mn-lt"/>
              </a:rPr>
              <a:t>servicios de anticoncepción; servicios de salud sexual y reproductiva relacionados proporcionados en el mismo establecimiento de salud o por medio de referencias a establecimientos de salud accesibles y de alianzas con prestadores de servicios comunitarios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60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419" altLang="en-US" noProof="0" dirty="0">
                <a:ea typeface="ヒラギノ角ゴ Pro W3"/>
                <a:cs typeface="ヒラギノ角ゴ Pro W3"/>
              </a:rPr>
              <a:t>Hablemos sobre la idea errónea de que es muy complicado proporcionar un</a:t>
            </a:r>
            <a:r>
              <a:rPr lang="es-419" altLang="en-US" sz="1200" noProof="0" dirty="0">
                <a:latin typeface="+mn-lt"/>
                <a:ea typeface="ヒラギノ角ゴ Pro W3"/>
                <a:cs typeface="ヒラギノ角ゴ Pro W3"/>
              </a:rPr>
              <a:t> aborto. </a:t>
            </a:r>
          </a:p>
          <a:p>
            <a:pPr marL="171450" indent="-171450">
              <a:buFont typeface="Arial" panose="020B0604020202020204" pitchFamily="34" charset="0"/>
              <a:buChar char="•"/>
            </a:pPr>
            <a:endParaRPr lang="es-419" altLang="en-US" sz="1200" noProof="0" dirty="0">
              <a:latin typeface="+mn-lt"/>
              <a:ea typeface="ヒラギノ角ゴ Pro W3"/>
              <a:cs typeface="ヒラギノ角ゴ Pro W3"/>
            </a:endParaRPr>
          </a:p>
          <a:p>
            <a:pPr marL="171450" indent="-171450">
              <a:buFont typeface="Arial" panose="020B0604020202020204" pitchFamily="34" charset="0"/>
              <a:buChar char="•"/>
            </a:pPr>
            <a:r>
              <a:rPr lang="es-419" altLang="en-US" sz="1200" noProof="0" dirty="0">
                <a:latin typeface="+mn-lt"/>
                <a:ea typeface="ヒラギノ角ゴ Pro W3"/>
                <a:cs typeface="ヒラギノ角ゴ Pro W3"/>
              </a:rPr>
              <a:t>De hecho, con capacitación adecuada, el aborto temprano es uno de los procedimientos médicos más seguros y sencillos. </a:t>
            </a:r>
          </a:p>
          <a:p>
            <a:pPr marL="171450" indent="-171450">
              <a:buFont typeface="Arial" panose="020B0604020202020204" pitchFamily="34" charset="0"/>
              <a:buChar char="•"/>
            </a:pPr>
            <a:endParaRPr lang="es-419" altLang="en-US" sz="1200" noProof="0" dirty="0">
              <a:latin typeface="+mn-lt"/>
              <a:ea typeface="ヒラギノ角ゴ Pro W3"/>
              <a:cs typeface="ヒラギノ角ゴ Pro W3"/>
            </a:endParaRPr>
          </a:p>
          <a:p>
            <a:pPr marL="171450" indent="-171450">
              <a:buFont typeface="Arial" panose="020B0604020202020204" pitchFamily="34" charset="0"/>
              <a:buChar char="•"/>
            </a:pPr>
            <a:r>
              <a:rPr lang="es-419" altLang="en-US" sz="1200" noProof="0" dirty="0">
                <a:latin typeface="+mn-lt"/>
                <a:ea typeface="ヒラギノ角ゴ Pro W3"/>
                <a:cs typeface="ヒラギノ角ゴ Pro W3"/>
              </a:rPr>
              <a:t>La aspiración manual endouterina y el</a:t>
            </a:r>
            <a:r>
              <a:rPr lang="es-419" altLang="en-US" sz="1200" baseline="0" noProof="0" dirty="0">
                <a:latin typeface="+mn-lt"/>
                <a:ea typeface="ヒラギノ角ゴ Pro W3"/>
                <a:cs typeface="ヒラギノ角ゴ Pro W3"/>
              </a:rPr>
              <a:t> aborto con medicamentos son los métodos de aborto recomendados por la Organización Mundial de la Salud. Estos métodos pueden ser efectuados de manera segura y eficaz antes de las primeras 13 semanas de gestación por prestadores de servicios de salud de nivel intermedio capacitados, en el primer nivel de atención</a:t>
            </a:r>
            <a:r>
              <a:rPr lang="es-419" altLang="en-US" sz="1200" noProof="0" dirty="0">
                <a:latin typeface="+mn-lt"/>
                <a:ea typeface="ヒラギノ角ゴ Pro W3"/>
                <a:cs typeface="ヒラギノ角ゴ Pro W3"/>
              </a:rPr>
              <a:t>. Ninguno de los dos </a:t>
            </a:r>
            <a:r>
              <a:rPr lang="es-419" altLang="en-US" sz="1200" baseline="0" noProof="0" dirty="0">
                <a:latin typeface="+mn-lt"/>
                <a:ea typeface="ヒラギノ角ゴ Pro W3"/>
                <a:cs typeface="ヒラギノ角ゴ Pro W3"/>
              </a:rPr>
              <a:t>requiere electricidad, agua corriente ni equipo sofisticado.</a:t>
            </a:r>
            <a:br>
              <a:rPr lang="es-419" altLang="en-US" sz="1200" baseline="0" noProof="0" dirty="0">
                <a:latin typeface="+mn-lt"/>
                <a:ea typeface="ヒラギノ角ゴ Pro W3"/>
                <a:cs typeface="ヒラギノ角ゴ Pro W3"/>
              </a:rPr>
            </a:br>
            <a:endParaRPr lang="es-419" altLang="en-US" sz="1200" baseline="0" noProof="0" dirty="0">
              <a:latin typeface="+mn-lt"/>
              <a:ea typeface="ヒラギノ角ゴ Pro W3"/>
              <a:cs typeface="ヒラギノ角ゴ Pro W3"/>
            </a:endParaRPr>
          </a:p>
          <a:p>
            <a:pPr marL="171450" indent="-171450">
              <a:buFont typeface="Arial" panose="020B0604020202020204" pitchFamily="34" charset="0"/>
              <a:buChar char="•"/>
            </a:pPr>
            <a:r>
              <a:rPr lang="es-419" altLang="en-US" sz="1200" baseline="0" noProof="0" dirty="0">
                <a:latin typeface="+mn-lt"/>
                <a:ea typeface="ヒラギノ角ゴ Pro W3"/>
                <a:cs typeface="ヒラギノ角ゴ Pro W3"/>
              </a:rPr>
              <a:t>Además, casi todos los equipos, medicamentos y procedimientos de prevención de infecciones necesarios para la prestación de servicios de aborto seguro son los mismos que aquellos necesarios para brindar cuidados obstétricos de emergencia básicos y otros servicios ginecológicos. El procedimiento es muy similar a la atención postaborto, es decir, el tratamiento de las complicaciones del aborto inseguro. Por lo tanto, una organización que apoya servicios de atención primaria a la salud podría proporcionar servicios de aborto seguro con pocos insumos adicionales. </a:t>
            </a:r>
            <a:endParaRPr lang="es-419" altLang="en-US" sz="1200" noProof="0" dirty="0">
              <a:latin typeface="+mn-lt"/>
              <a:ea typeface="ヒラギノ角ゴ Pro W3"/>
              <a:cs typeface="ヒラギノ角ゴ Pro W3"/>
            </a:endParaRPr>
          </a:p>
          <a:p>
            <a:pPr marL="171450" indent="-171450">
              <a:buFont typeface="Arial" panose="020B0604020202020204" pitchFamily="34" charset="0"/>
              <a:buChar char="•"/>
            </a:pPr>
            <a:endParaRPr lang="es-419" sz="1200" noProof="0" dirty="0">
              <a:latin typeface="+mn-l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88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noProof="0" dirty="0"/>
              <a:t>Hoy en día tenemos tecnologías excelentes que son asequibles, eficaces y seguras, y tenemos abundante evidencia de que éstas pueden ofrecerse de manera segura y eficaz en entornos con escasos recursos en el primer nivel de atención.</a:t>
            </a:r>
          </a:p>
          <a:p>
            <a:endParaRPr lang="es-419" sz="1200" noProof="0" dirty="0"/>
          </a:p>
          <a:p>
            <a:r>
              <a:rPr lang="es-419" sz="1200" noProof="0" dirty="0"/>
              <a:t>La Organización Mundial de la Salud recomienda la aspiración manual endouterina y la autogestión del aborto con pastillas (usando mifepristona + misoprostol) como los principales métodos antes de 13 semanas de gestación (en el primer trimestre).  </a:t>
            </a:r>
          </a:p>
          <a:p>
            <a:endParaRPr lang="es-419" sz="1200" noProof="0" dirty="0"/>
          </a:p>
          <a:p>
            <a:r>
              <a:rPr lang="es-419" sz="1200" noProof="0" dirty="0"/>
              <a:t>En lugares donde no se dispone de mifepristona, se puede utilizar misoprostol solo.</a:t>
            </a:r>
          </a:p>
          <a:p>
            <a:endParaRPr lang="es-419" sz="1200" noProof="0" dirty="0"/>
          </a:p>
          <a:p>
            <a:r>
              <a:rPr lang="es-419" sz="1200" i="1" noProof="0" dirty="0"/>
              <a:t>[Señalar la eficacia de los métodos mostrados en la diapositiva.]</a:t>
            </a:r>
          </a:p>
          <a:p>
            <a:endParaRPr lang="es-419" sz="1200" noProof="0" dirty="0"/>
          </a:p>
          <a:p>
            <a:r>
              <a:rPr lang="es-419" sz="1200" noProof="0" dirty="0"/>
              <a:t>Todos estos métodos son adecuados para situaciones de crisis por las razones mostradas aquí. </a:t>
            </a:r>
          </a:p>
          <a:p>
            <a:endParaRPr lang="es-419" sz="1200" noProof="0" dirty="0"/>
          </a:p>
          <a:p>
            <a:r>
              <a:rPr lang="es-419" sz="1200" noProof="0" dirty="0"/>
              <a:t>La aspiración manual endouterina (AMEU) y el aborto con medicamentos no son complicados de proporcionar. No requieren agua corriente. No requieren electricidad ni equipos sofisticados. Y pueden ser efectuados por muchos tipos de prestadores de servicios de salud, tales como enfermeras, parteras y agentes clínicos, sin que esto produzca una diferencia en su eficacia y tasas de complicaciones en comparación con cuando son efectuados por médicos. </a:t>
            </a:r>
          </a:p>
          <a:p>
            <a:endParaRPr lang="es-419" sz="1200" noProof="0" dirty="0"/>
          </a:p>
          <a:p>
            <a:r>
              <a:rPr lang="es-419" sz="1200" noProof="0" dirty="0"/>
              <a:t>La AMEU y el aborto con medicamentos pueden proporcionarse en un centro de salud, en cualquier establecimiento de salud que proporcione Cuidados Obstétricos de Emergencia y Atención Neonatal Básicos u otros servicios similares, y por supuesto en hospitales.</a:t>
            </a:r>
          </a:p>
          <a:p>
            <a:endParaRPr lang="es-419" sz="1200" noProof="0" dirty="0"/>
          </a:p>
          <a:p>
            <a:r>
              <a:rPr lang="es-419" sz="1200" noProof="0" dirty="0"/>
              <a:t>Actualmente, la AMEU y el misoprostol están disponibles en el Kit de Salud Reproductiva etiquetado para el manejo de abortos espontáneos y de complicaciones del aborto.</a:t>
            </a:r>
          </a:p>
          <a:p>
            <a:endParaRPr lang="es-419" sz="1200" noProof="0" dirty="0"/>
          </a:p>
          <a:p>
            <a:r>
              <a:rPr lang="es-419" sz="1200" noProof="0" dirty="0"/>
              <a:t>La mifepristona está disponible para encargarse por medio del sistema del kit de SR de UNFPA como un insumo adicional donde está aprobada en el país.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87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s-419" sz="1050" noProof="0" dirty="0"/>
              <a:t>El aborto es un procedimiento médico muy seguro. En sus directrices de 2022 sobre la atención para el aborto, la Organización Mundial de la Salud afirma:  </a:t>
            </a:r>
          </a:p>
          <a:p>
            <a:pPr marL="0" lvl="0" indent="0" algn="l" rtl="0">
              <a:spcBef>
                <a:spcPts val="0"/>
              </a:spcBef>
              <a:spcAft>
                <a:spcPts val="0"/>
              </a:spcAft>
              <a:buNone/>
            </a:pPr>
            <a:endParaRPr lang="es-419" sz="1050" noProof="0" dirty="0"/>
          </a:p>
          <a:p>
            <a:pPr marL="0" lvl="0" indent="0" algn="l" rtl="0">
              <a:spcBef>
                <a:spcPts val="0"/>
              </a:spcBef>
              <a:spcAft>
                <a:spcPts val="0"/>
              </a:spcAft>
              <a:buNone/>
            </a:pPr>
            <a:r>
              <a:rPr lang="es-419" sz="1050" noProof="0" dirty="0"/>
              <a:t>“</a:t>
            </a:r>
            <a:r>
              <a:rPr lang="es-419" sz="1050" b="0" i="0" noProof="0" dirty="0">
                <a:solidFill>
                  <a:srgbClr val="202423"/>
                </a:solidFill>
                <a:effectLst/>
                <a:latin typeface="proxima-nova-condensed"/>
              </a:rPr>
              <a:t>El aborto, ya sea utilizando medicación o un simple procedimiento quirúrgico ambulatorio, es una intervención de salud segura, cuando se realiza con un método adecuado a la edad gestacional del embarazo y, en el caso de que el procedimiento se realice en un establecimiento, por una persona con los conocimientos necesarios. En estas circunstancias, las complicaciones o los efectos adversos graves son poco frecuentes”.</a:t>
            </a:r>
          </a:p>
          <a:p>
            <a:pPr marL="0" lvl="0" indent="0" algn="l" rtl="0">
              <a:spcBef>
                <a:spcPts val="0"/>
              </a:spcBef>
              <a:spcAft>
                <a:spcPts val="0"/>
              </a:spcAft>
              <a:buNone/>
            </a:pPr>
            <a:endParaRPr lang="es-419" sz="1050" b="0" i="0" noProof="0" dirty="0">
              <a:solidFill>
                <a:srgbClr val="202423"/>
              </a:solidFill>
              <a:effectLst/>
              <a:latin typeface="proxima-nova-condensed"/>
            </a:endParaRPr>
          </a:p>
          <a:p>
            <a:pPr marL="171450" lvl="0" indent="-171450" algn="l" rtl="0">
              <a:spcBef>
                <a:spcPts val="0"/>
              </a:spcBef>
              <a:spcAft>
                <a:spcPts val="0"/>
              </a:spcAft>
              <a:buFont typeface="Arial" panose="020B0604020202020204" pitchFamily="34" charset="0"/>
              <a:buChar char="•"/>
            </a:pPr>
            <a:r>
              <a:rPr lang="es-419" sz="1050" noProof="0" dirty="0"/>
              <a:t>Es más seguro que el parto.</a:t>
            </a:r>
          </a:p>
          <a:p>
            <a:pPr marL="171450" lvl="0" indent="-171450" algn="l" rtl="0">
              <a:spcBef>
                <a:spcPts val="0"/>
              </a:spcBef>
              <a:spcAft>
                <a:spcPts val="0"/>
              </a:spcAft>
              <a:buFont typeface="Arial" panose="020B0604020202020204" pitchFamily="34" charset="0"/>
              <a:buChar char="•"/>
            </a:pPr>
            <a:r>
              <a:rPr lang="es-419" sz="1050" noProof="0" dirty="0"/>
              <a:t>La interrupción legal del embarazo es marcadamente más segura que el parto. El riesgo de muerte asociado con el parto es de aproximadamente 14 veces más elevado que con el aborto. Asimismo, la tasa de morbilidad general asociada con el parto sobrepasa la del aborto.  [Fuente: Raymond, E. y </a:t>
            </a:r>
            <a:r>
              <a:rPr lang="es-419" sz="1050" noProof="0" dirty="0" err="1"/>
              <a:t>Grimes</a:t>
            </a:r>
            <a:r>
              <a:rPr lang="es-419" sz="1050" noProof="0" dirty="0"/>
              <a:t>, D. (2012). </a:t>
            </a:r>
            <a:r>
              <a:rPr lang="es-419" sz="1050" noProof="0" dirty="0" err="1"/>
              <a:t>The</a:t>
            </a:r>
            <a:r>
              <a:rPr lang="es-419" sz="1050" noProof="0" dirty="0"/>
              <a:t> comparative safety </a:t>
            </a:r>
            <a:r>
              <a:rPr lang="es-419" sz="1050" noProof="0" dirty="0" err="1"/>
              <a:t>of</a:t>
            </a:r>
            <a:r>
              <a:rPr lang="es-419" sz="1050" noProof="0" dirty="0"/>
              <a:t> legal </a:t>
            </a:r>
            <a:r>
              <a:rPr lang="es-419" sz="1050" noProof="0" dirty="0" err="1"/>
              <a:t>induced</a:t>
            </a:r>
            <a:r>
              <a:rPr lang="es-419" sz="1050" noProof="0" dirty="0"/>
              <a:t> </a:t>
            </a:r>
            <a:r>
              <a:rPr lang="es-419" sz="1050" noProof="0" dirty="0" err="1"/>
              <a:t>abortion</a:t>
            </a:r>
            <a:r>
              <a:rPr lang="es-419" sz="1050" noProof="0" dirty="0"/>
              <a:t> and </a:t>
            </a:r>
            <a:r>
              <a:rPr lang="es-419" sz="1050" noProof="0" dirty="0" err="1"/>
              <a:t>childbirth</a:t>
            </a:r>
            <a:r>
              <a:rPr lang="es-419" sz="1050" noProof="0" dirty="0"/>
              <a:t> in </a:t>
            </a:r>
            <a:r>
              <a:rPr lang="es-419" sz="1050" noProof="0" dirty="0" err="1"/>
              <a:t>the</a:t>
            </a:r>
            <a:r>
              <a:rPr lang="es-419" sz="1050" noProof="0" dirty="0"/>
              <a:t> </a:t>
            </a:r>
            <a:r>
              <a:rPr lang="es-419" sz="1050" noProof="0" dirty="0" err="1"/>
              <a:t>United</a:t>
            </a:r>
            <a:r>
              <a:rPr lang="es-419" sz="1050" noProof="0" dirty="0"/>
              <a:t> </a:t>
            </a:r>
            <a:r>
              <a:rPr lang="es-419" sz="1050" noProof="0" dirty="0" err="1"/>
              <a:t>States</a:t>
            </a:r>
            <a:r>
              <a:rPr lang="es-419" sz="1050" noProof="0" dirty="0"/>
              <a:t>. </a:t>
            </a:r>
            <a:r>
              <a:rPr lang="es-419" sz="1050" noProof="0" dirty="0" err="1"/>
              <a:t>Obstetrics</a:t>
            </a:r>
            <a:r>
              <a:rPr lang="es-419" sz="1050" noProof="0" dirty="0"/>
              <a:t> &amp; </a:t>
            </a:r>
            <a:r>
              <a:rPr lang="es-419" sz="1050" noProof="0" dirty="0" err="1"/>
              <a:t>Gynecology</a:t>
            </a:r>
            <a:r>
              <a:rPr lang="es-419" sz="1050" noProof="0" dirty="0"/>
              <a:t>, 119, 215–219.]</a:t>
            </a:r>
          </a:p>
          <a:p>
            <a:endParaRPr lang="en-US" dirty="0"/>
          </a:p>
        </p:txBody>
      </p:sp>
      <p:sp>
        <p:nvSpPr>
          <p:cNvPr id="4" name="Slide Number Placeholder 3"/>
          <p:cNvSpPr>
            <a:spLocks noGrp="1"/>
          </p:cNvSpPr>
          <p:nvPr>
            <p:ph type="sldNum" sz="quarter" idx="5"/>
          </p:nvPr>
        </p:nvSpPr>
        <p:spPr/>
        <p:txBody>
          <a:bodyPr/>
          <a:lstStyle/>
          <a:p>
            <a:fld id="{3A91126E-755E-4890-ACD6-01D3A1DF2B01}" type="slidenum">
              <a:rPr lang="en-US" smtClean="0"/>
              <a:t>10</a:t>
            </a:fld>
            <a:endParaRPr lang="en-US" dirty="0"/>
          </a:p>
        </p:txBody>
      </p:sp>
    </p:spTree>
    <p:extLst>
      <p:ext uri="{BB962C8B-B14F-4D97-AF65-F5344CB8AC3E}">
        <p14:creationId xmlns:p14="http://schemas.microsoft.com/office/powerpoint/2010/main" val="281804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B7BE88-37BF-1266-A92C-57E76E67561E}"/>
              </a:ext>
            </a:extLst>
          </p:cNvPr>
          <p:cNvSpPr/>
          <p:nvPr userDrawn="1"/>
        </p:nvSpPr>
        <p:spPr>
          <a:xfrm>
            <a:off x="0" y="0"/>
            <a:ext cx="12192000" cy="571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oogle Shape;12;p2">
            <a:extLst>
              <a:ext uri="{FF2B5EF4-FFF2-40B4-BE49-F238E27FC236}">
                <a16:creationId xmlns:a16="http://schemas.microsoft.com/office/drawing/2014/main" id="{CEFD86CC-25E2-21E0-B4E7-93779631501A}"/>
              </a:ext>
            </a:extLst>
          </p:cNvPr>
          <p:cNvPicPr preferRelativeResize="0"/>
          <p:nvPr userDrawn="1"/>
        </p:nvPicPr>
        <p:blipFill>
          <a:blip r:embed="rId2">
            <a:alphaModFix/>
          </a:blip>
          <a:stretch>
            <a:fillRect/>
          </a:stretch>
        </p:blipFill>
        <p:spPr>
          <a:xfrm rot="5400000">
            <a:off x="7797994" y="3063575"/>
            <a:ext cx="6470863" cy="730851"/>
          </a:xfrm>
          <a:prstGeom prst="rect">
            <a:avLst/>
          </a:prstGeom>
          <a:noFill/>
          <a:ln>
            <a:noFill/>
          </a:ln>
        </p:spPr>
      </p:pic>
      <p:pic>
        <p:nvPicPr>
          <p:cNvPr id="4" name="Google Shape;35;p10">
            <a:extLst>
              <a:ext uri="{FF2B5EF4-FFF2-40B4-BE49-F238E27FC236}">
                <a16:creationId xmlns:a16="http://schemas.microsoft.com/office/drawing/2014/main" id="{09A70224-11EC-DD3D-22F7-990A952F17C9}"/>
              </a:ext>
            </a:extLst>
          </p:cNvPr>
          <p:cNvPicPr preferRelativeResize="0"/>
          <p:nvPr userDrawn="1"/>
        </p:nvPicPr>
        <p:blipFill>
          <a:blip r:embed="rId3"/>
          <a:srcRect/>
          <a:stretch/>
        </p:blipFill>
        <p:spPr>
          <a:xfrm>
            <a:off x="205248" y="6110515"/>
            <a:ext cx="770202" cy="382360"/>
          </a:xfrm>
          <a:prstGeom prst="rect">
            <a:avLst/>
          </a:prstGeom>
          <a:noFill/>
          <a:ln>
            <a:noFill/>
          </a:ln>
        </p:spPr>
      </p:pic>
    </p:spTree>
    <p:extLst>
      <p:ext uri="{BB962C8B-B14F-4D97-AF65-F5344CB8AC3E}">
        <p14:creationId xmlns:p14="http://schemas.microsoft.com/office/powerpoint/2010/main" val="232174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_Title Slid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DF7AAF-0409-9C31-F8A2-951320D2ACA1}"/>
              </a:ext>
            </a:extLst>
          </p:cNvPr>
          <p:cNvPicPr>
            <a:picLocks noChangeAspect="1"/>
          </p:cNvPicPr>
          <p:nvPr userDrawn="1"/>
        </p:nvPicPr>
        <p:blipFill>
          <a:blip r:embed="rId2"/>
          <a:stretch>
            <a:fillRect/>
          </a:stretch>
        </p:blipFill>
        <p:spPr>
          <a:xfrm>
            <a:off x="178466" y="228600"/>
            <a:ext cx="11835069" cy="6400800"/>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1404086" y="1391870"/>
            <a:ext cx="9383829"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1404086" y="3871545"/>
            <a:ext cx="938382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8483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FBD94-23E4-58EA-12D5-9C3EF196884A}"/>
              </a:ext>
            </a:extLst>
          </p:cNvPr>
          <p:cNvSpPr>
            <a:spLocks noGrp="1"/>
          </p:cNvSpPr>
          <p:nvPr>
            <p:ph type="title"/>
          </p:nvPr>
        </p:nvSpPr>
        <p:spPr>
          <a:xfrm>
            <a:off x="838200" y="365125"/>
            <a:ext cx="80170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FF3D40C-54D3-E73B-EC29-F3318B8C1B9D}"/>
              </a:ext>
            </a:extLst>
          </p:cNvPr>
          <p:cNvSpPr>
            <a:spLocks noGrp="1"/>
          </p:cNvSpPr>
          <p:nvPr>
            <p:ph idx="1"/>
          </p:nvPr>
        </p:nvSpPr>
        <p:spPr>
          <a:xfrm>
            <a:off x="838200" y="1825625"/>
            <a:ext cx="8017042"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oogle Shape;35;p10">
            <a:extLst>
              <a:ext uri="{FF2B5EF4-FFF2-40B4-BE49-F238E27FC236}">
                <a16:creationId xmlns:a16="http://schemas.microsoft.com/office/drawing/2014/main" id="{C01C3BBB-BDAF-9F96-7D60-A261925796BC}"/>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248023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0DA594-8AB4-D538-7622-F108B65557A3}"/>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Google Shape;35;p10">
            <a:extLst>
              <a:ext uri="{FF2B5EF4-FFF2-40B4-BE49-F238E27FC236}">
                <a16:creationId xmlns:a16="http://schemas.microsoft.com/office/drawing/2014/main" id="{8BA55FF2-C9A2-9639-71E5-FDD38D40B73C}"/>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57787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488357"/>
            <a:ext cx="6762483" cy="2852737"/>
          </a:xfrm>
        </p:spPr>
        <p:txBody>
          <a:bodyPr anchor="t"/>
          <a:lstStyle>
            <a:lvl1pPr>
              <a:defRPr sz="6000">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6213643A-E0A5-6955-A415-4A6BEBD2D718}"/>
              </a:ext>
            </a:extLst>
          </p:cNvPr>
          <p:cNvGrpSpPr/>
          <p:nvPr userDrawn="1"/>
        </p:nvGrpSpPr>
        <p:grpSpPr>
          <a:xfrm>
            <a:off x="11047259" y="351864"/>
            <a:ext cx="1032128" cy="6154273"/>
            <a:chOff x="11047259" y="486311"/>
            <a:chExt cx="1032128" cy="6154273"/>
          </a:xfrm>
        </p:grpSpPr>
        <p:pic>
          <p:nvPicPr>
            <p:cNvPr id="7" name="Google Shape;35;p10">
              <a:extLst>
                <a:ext uri="{FF2B5EF4-FFF2-40B4-BE49-F238E27FC236}">
                  <a16:creationId xmlns:a16="http://schemas.microsoft.com/office/drawing/2014/main" id="{8BA55FF2-C9A2-9639-71E5-FDD38D40B73C}"/>
                </a:ext>
              </a:extLst>
            </p:cNvPr>
            <p:cNvPicPr preferRelativeResize="0"/>
            <p:nvPr userDrawn="1"/>
          </p:nvPicPr>
          <p:blipFill>
            <a:blip r:embed="rId2"/>
            <a:srcRect/>
            <a:stretch/>
          </p:blipFill>
          <p:spPr>
            <a:xfrm>
              <a:off x="11047259" y="6128193"/>
              <a:ext cx="1032128" cy="512391"/>
            </a:xfrm>
            <a:prstGeom prst="rect">
              <a:avLst/>
            </a:prstGeom>
            <a:noFill/>
            <a:ln>
              <a:noFill/>
            </a:ln>
          </p:spPr>
        </p:pic>
        <p:pic>
          <p:nvPicPr>
            <p:cNvPr id="4" name="Picture 3">
              <a:extLst>
                <a:ext uri="{FF2B5EF4-FFF2-40B4-BE49-F238E27FC236}">
                  <a16:creationId xmlns:a16="http://schemas.microsoft.com/office/drawing/2014/main" id="{BF72BD11-CD12-8F3A-26BA-24EB7EAE7A06}"/>
                </a:ext>
              </a:extLst>
            </p:cNvPr>
            <p:cNvPicPr>
              <a:picLocks noChangeAspect="1"/>
            </p:cNvPicPr>
            <p:nvPr userDrawn="1"/>
          </p:nvPicPr>
          <p:blipFill>
            <a:blip r:embed="rId3"/>
            <a:stretch>
              <a:fillRect/>
            </a:stretch>
          </p:blipFill>
          <p:spPr>
            <a:xfrm rot="5400000">
              <a:off x="8890681" y="2706389"/>
              <a:ext cx="5303520" cy="863364"/>
            </a:xfrm>
            <a:prstGeom prst="rect">
              <a:avLst/>
            </a:prstGeom>
          </p:spPr>
        </p:pic>
      </p:grpSp>
    </p:spTree>
    <p:extLst>
      <p:ext uri="{BB962C8B-B14F-4D97-AF65-F5344CB8AC3E}">
        <p14:creationId xmlns:p14="http://schemas.microsoft.com/office/powerpoint/2010/main" val="3645135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488357"/>
            <a:ext cx="6762483" cy="2852737"/>
          </a:xfrm>
        </p:spPr>
        <p:txBody>
          <a:bodyPr anchor="t"/>
          <a:lstStyle>
            <a:lvl1pPr>
              <a:defRPr sz="60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077DAB1B-7ACD-16E3-89A5-FC2507792F4A}"/>
              </a:ext>
            </a:extLst>
          </p:cNvPr>
          <p:cNvPicPr>
            <a:picLocks noChangeAspect="1"/>
          </p:cNvPicPr>
          <p:nvPr userDrawn="1"/>
        </p:nvPicPr>
        <p:blipFill>
          <a:blip r:embed="rId2"/>
          <a:stretch>
            <a:fillRect/>
          </a:stretch>
        </p:blipFill>
        <p:spPr>
          <a:xfrm rot="5400000">
            <a:off x="7994355" y="2908005"/>
            <a:ext cx="6400800" cy="1041991"/>
          </a:xfrm>
          <a:prstGeom prst="rect">
            <a:avLst/>
          </a:prstGeom>
        </p:spPr>
      </p:pic>
    </p:spTree>
    <p:extLst>
      <p:ext uri="{BB962C8B-B14F-4D97-AF65-F5344CB8AC3E}">
        <p14:creationId xmlns:p14="http://schemas.microsoft.com/office/powerpoint/2010/main" val="4212908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488357"/>
            <a:ext cx="6762483" cy="2852737"/>
          </a:xfrm>
        </p:spPr>
        <p:txBody>
          <a:bodyPr anchor="t"/>
          <a:lstStyle>
            <a:lvl1pPr>
              <a:defRPr sz="6000">
                <a:solidFill>
                  <a:schemeClr val="accent3"/>
                </a:solidFill>
              </a:defRPr>
            </a:lvl1pPr>
          </a:lstStyle>
          <a:p>
            <a:r>
              <a:rPr lang="en-US"/>
              <a:t>Click to edit Master title style</a:t>
            </a:r>
            <a:endParaRPr lang="en-US" dirty="0"/>
          </a:p>
        </p:txBody>
      </p:sp>
      <p:pic>
        <p:nvPicPr>
          <p:cNvPr id="4" name="Google Shape;12;p2">
            <a:extLst>
              <a:ext uri="{FF2B5EF4-FFF2-40B4-BE49-F238E27FC236}">
                <a16:creationId xmlns:a16="http://schemas.microsoft.com/office/drawing/2014/main" id="{3601B5A0-955A-FC3D-B36D-5FE1E36A3013}"/>
              </a:ext>
            </a:extLst>
          </p:cNvPr>
          <p:cNvPicPr preferRelativeResize="0"/>
          <p:nvPr userDrawn="1"/>
        </p:nvPicPr>
        <p:blipFill>
          <a:blip r:embed="rId2">
            <a:alphaModFix/>
          </a:blip>
          <a:stretch>
            <a:fillRect/>
          </a:stretch>
        </p:blipFill>
        <p:spPr>
          <a:xfrm rot="5400000">
            <a:off x="8293294" y="3063575"/>
            <a:ext cx="6470863" cy="730851"/>
          </a:xfrm>
          <a:prstGeom prst="rect">
            <a:avLst/>
          </a:prstGeom>
          <a:noFill/>
          <a:ln>
            <a:noFill/>
          </a:ln>
        </p:spPr>
      </p:pic>
      <p:pic>
        <p:nvPicPr>
          <p:cNvPr id="3" name="Google Shape;35;p10">
            <a:extLst>
              <a:ext uri="{FF2B5EF4-FFF2-40B4-BE49-F238E27FC236}">
                <a16:creationId xmlns:a16="http://schemas.microsoft.com/office/drawing/2014/main" id="{6DDDD69F-164D-2AEB-F77A-814D4E4E22AF}"/>
              </a:ext>
            </a:extLst>
          </p:cNvPr>
          <p:cNvPicPr preferRelativeResize="0"/>
          <p:nvPr userDrawn="1"/>
        </p:nvPicPr>
        <p:blipFill>
          <a:blip r:embed="rId3"/>
          <a:srcRect/>
          <a:stretch/>
        </p:blipFill>
        <p:spPr>
          <a:xfrm>
            <a:off x="205248" y="6110515"/>
            <a:ext cx="770202" cy="382360"/>
          </a:xfrm>
          <a:prstGeom prst="rect">
            <a:avLst/>
          </a:prstGeom>
          <a:noFill/>
          <a:ln>
            <a:noFill/>
          </a:ln>
        </p:spPr>
      </p:pic>
    </p:spTree>
    <p:extLst>
      <p:ext uri="{BB962C8B-B14F-4D97-AF65-F5344CB8AC3E}">
        <p14:creationId xmlns:p14="http://schemas.microsoft.com/office/powerpoint/2010/main" val="507168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80F0-07B8-1160-A887-1F6138D1AD93}"/>
              </a:ext>
            </a:extLst>
          </p:cNvPr>
          <p:cNvSpPr>
            <a:spLocks noGrp="1"/>
          </p:cNvSpPr>
          <p:nvPr>
            <p:ph type="title"/>
          </p:nvPr>
        </p:nvSpPr>
        <p:spPr>
          <a:xfrm>
            <a:off x="838200" y="365125"/>
            <a:ext cx="80170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D8AA59D-F1F1-24BD-7B89-26235634BCDB}"/>
              </a:ext>
            </a:extLst>
          </p:cNvPr>
          <p:cNvSpPr>
            <a:spLocks noGrp="1"/>
          </p:cNvSpPr>
          <p:nvPr>
            <p:ph sz="half" idx="1"/>
          </p:nvPr>
        </p:nvSpPr>
        <p:spPr>
          <a:xfrm>
            <a:off x="8382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540FC48-9899-A6F1-7453-77E05BC98840}"/>
              </a:ext>
            </a:extLst>
          </p:cNvPr>
          <p:cNvSpPr>
            <a:spLocks noGrp="1"/>
          </p:cNvSpPr>
          <p:nvPr>
            <p:ph sz="half" idx="2"/>
          </p:nvPr>
        </p:nvSpPr>
        <p:spPr>
          <a:xfrm>
            <a:off x="496904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Google Shape;35;p10">
            <a:extLst>
              <a:ext uri="{FF2B5EF4-FFF2-40B4-BE49-F238E27FC236}">
                <a16:creationId xmlns:a16="http://schemas.microsoft.com/office/drawing/2014/main" id="{6D50D850-E49B-DAE2-5A40-4938DC9B6F6F}"/>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377560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738A-43FC-BD2A-5C64-12B6D221E5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3513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48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B08B-6323-ABD1-B1FA-CDC3FAFFAD83}"/>
              </a:ext>
            </a:extLst>
          </p:cNvPr>
          <p:cNvSpPr>
            <a:spLocks noGrp="1"/>
          </p:cNvSpPr>
          <p:nvPr>
            <p:ph type="title"/>
          </p:nvPr>
        </p:nvSpPr>
        <p:spPr>
          <a:xfrm>
            <a:off x="3801978" y="2766219"/>
            <a:ext cx="7551821" cy="1325563"/>
          </a:xfrm>
        </p:spPr>
        <p:txBody>
          <a:bodyPr/>
          <a:lstStyle>
            <a:lvl1pPr>
              <a:defRPr>
                <a:solidFill>
                  <a:schemeClr val="accent3"/>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D1FF94C-2CB7-D174-9BAA-632ADBF1FB1E}"/>
              </a:ext>
            </a:extLst>
          </p:cNvPr>
          <p:cNvSpPr>
            <a:spLocks noGrp="1"/>
          </p:cNvSpPr>
          <p:nvPr>
            <p:ph type="body" sz="quarter" idx="10" hasCustomPrompt="1"/>
          </p:nvPr>
        </p:nvSpPr>
        <p:spPr>
          <a:xfrm>
            <a:off x="1083343" y="2030079"/>
            <a:ext cx="2333625" cy="2797843"/>
          </a:xfrm>
        </p:spPr>
        <p:txBody>
          <a:bodyPr anchor="ctr">
            <a:normAutofit/>
          </a:bodyPr>
          <a:lstStyle>
            <a:lvl1pPr marL="0" indent="0" algn="ctr">
              <a:buNone/>
              <a:defRPr sz="25000" b="1">
                <a:solidFill>
                  <a:schemeClr val="accent1"/>
                </a:solidFill>
              </a:defRPr>
            </a:lvl1pPr>
          </a:lstStyle>
          <a:p>
            <a:pPr lvl="0"/>
            <a:r>
              <a:rPr lang="en-US" dirty="0"/>
              <a:t>2</a:t>
            </a:r>
          </a:p>
        </p:txBody>
      </p:sp>
    </p:spTree>
    <p:extLst>
      <p:ext uri="{BB962C8B-B14F-4D97-AF65-F5344CB8AC3E}">
        <p14:creationId xmlns:p14="http://schemas.microsoft.com/office/powerpoint/2010/main" val="292369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4A9A83C4-8F32-5746-AAB8-95905D4CFE55}"/>
              </a:ext>
            </a:extLst>
          </p:cNvPr>
          <p:cNvPicPr>
            <a:picLocks noChangeAspect="1"/>
          </p:cNvPicPr>
          <p:nvPr userDrawn="1"/>
        </p:nvPicPr>
        <p:blipFill>
          <a:blip r:embed="rId2"/>
          <a:stretch>
            <a:fillRect/>
          </a:stretch>
        </p:blipFill>
        <p:spPr>
          <a:xfrm>
            <a:off x="10271877" y="289995"/>
            <a:ext cx="1627632" cy="6278010"/>
          </a:xfrm>
          <a:prstGeom prst="rect">
            <a:avLst/>
          </a:prstGeom>
        </p:spPr>
      </p:pic>
      <p:pic>
        <p:nvPicPr>
          <p:cNvPr id="9" name="Google Shape;11;p2">
            <a:extLst>
              <a:ext uri="{FF2B5EF4-FFF2-40B4-BE49-F238E27FC236}">
                <a16:creationId xmlns:a16="http://schemas.microsoft.com/office/drawing/2014/main" id="{2C3B3D79-8F05-F3A4-D003-93AD1FEACC9F}"/>
              </a:ext>
            </a:extLst>
          </p:cNvPr>
          <p:cNvPicPr preferRelativeResize="0"/>
          <p:nvPr userDrawn="1"/>
        </p:nvPicPr>
        <p:blipFill>
          <a:blip r:embed="rId3"/>
          <a:srcRect/>
          <a:stretch/>
        </p:blipFill>
        <p:spPr>
          <a:xfrm>
            <a:off x="590349" y="6107597"/>
            <a:ext cx="3019125" cy="501904"/>
          </a:xfrm>
          <a:prstGeom prst="rect">
            <a:avLst/>
          </a:prstGeom>
          <a:noFill/>
          <a:ln>
            <a:noFill/>
          </a:ln>
        </p:spPr>
      </p:pic>
    </p:spTree>
    <p:extLst>
      <p:ext uri="{BB962C8B-B14F-4D97-AF65-F5344CB8AC3E}">
        <p14:creationId xmlns:p14="http://schemas.microsoft.com/office/powerpoint/2010/main" val="1357823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rgbClr val="2E385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F8FE-3A61-8E1F-EFD1-282114F42105}"/>
              </a:ext>
            </a:extLst>
          </p:cNvPr>
          <p:cNvSpPr>
            <a:spLocks noGrp="1"/>
          </p:cNvSpPr>
          <p:nvPr>
            <p:ph type="title"/>
          </p:nvPr>
        </p:nvSpPr>
        <p:spPr>
          <a:xfrm>
            <a:off x="362909" y="2750778"/>
            <a:ext cx="3932237" cy="1356443"/>
          </a:xfrm>
        </p:spPr>
        <p:txBody>
          <a:bodyPr anchor="ctr">
            <a:noAutofit/>
          </a:bodyPr>
          <a:lstStyle>
            <a:lvl1pPr>
              <a:defRPr sz="6000">
                <a:solidFill>
                  <a:schemeClr val="bg1"/>
                </a:solidFill>
              </a:defRPr>
            </a:lvl1pPr>
          </a:lstStyle>
          <a:p>
            <a:r>
              <a:rPr lang="en-US" dirty="0"/>
              <a:t>Click to edit Master title style</a:t>
            </a:r>
          </a:p>
        </p:txBody>
      </p:sp>
      <p:pic>
        <p:nvPicPr>
          <p:cNvPr id="8" name="Google Shape;12;p2">
            <a:extLst>
              <a:ext uri="{FF2B5EF4-FFF2-40B4-BE49-F238E27FC236}">
                <a16:creationId xmlns:a16="http://schemas.microsoft.com/office/drawing/2014/main" id="{E4B0144D-C21C-6EA9-E697-75AAEB9EE573}"/>
              </a:ext>
            </a:extLst>
          </p:cNvPr>
          <p:cNvPicPr preferRelativeResize="0"/>
          <p:nvPr userDrawn="1"/>
        </p:nvPicPr>
        <p:blipFill>
          <a:blip r:embed="rId2">
            <a:alphaModFix/>
          </a:blip>
          <a:stretch>
            <a:fillRect/>
          </a:stretch>
        </p:blipFill>
        <p:spPr>
          <a:xfrm rot="5400000">
            <a:off x="2117659" y="2943786"/>
            <a:ext cx="5624278" cy="635234"/>
          </a:xfrm>
          <a:prstGeom prst="rect">
            <a:avLst/>
          </a:prstGeom>
          <a:noFill/>
          <a:ln>
            <a:noFill/>
          </a:ln>
        </p:spPr>
      </p:pic>
      <p:pic>
        <p:nvPicPr>
          <p:cNvPr id="9" name="Google Shape;35;p10">
            <a:extLst>
              <a:ext uri="{FF2B5EF4-FFF2-40B4-BE49-F238E27FC236}">
                <a16:creationId xmlns:a16="http://schemas.microsoft.com/office/drawing/2014/main" id="{A983F7AC-31CF-EFD7-2B42-49E11308A922}"/>
              </a:ext>
            </a:extLst>
          </p:cNvPr>
          <p:cNvPicPr preferRelativeResize="0"/>
          <p:nvPr userDrawn="1"/>
        </p:nvPicPr>
        <p:blipFill>
          <a:blip r:embed="rId3"/>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1636779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0B5793D-01B3-2D7D-0700-792351D17375}"/>
              </a:ext>
            </a:extLst>
          </p:cNvPr>
          <p:cNvSpPr>
            <a:spLocks noGrp="1"/>
          </p:cNvSpPr>
          <p:nvPr>
            <p:ph type="pic" idx="1"/>
          </p:nvPr>
        </p:nvSpPr>
        <p:spPr>
          <a:xfrm>
            <a:off x="5183188" y="693019"/>
            <a:ext cx="6172200" cy="51680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8" name="Google Shape;12;p2">
            <a:extLst>
              <a:ext uri="{FF2B5EF4-FFF2-40B4-BE49-F238E27FC236}">
                <a16:creationId xmlns:a16="http://schemas.microsoft.com/office/drawing/2014/main" id="{FB951E2A-2EAE-4628-3D99-748A9F9437D9}"/>
              </a:ext>
            </a:extLst>
          </p:cNvPr>
          <p:cNvPicPr preferRelativeResize="0"/>
          <p:nvPr userDrawn="1"/>
        </p:nvPicPr>
        <p:blipFill>
          <a:blip r:embed="rId2">
            <a:alphaModFix/>
          </a:blip>
          <a:stretch>
            <a:fillRect/>
          </a:stretch>
        </p:blipFill>
        <p:spPr>
          <a:xfrm rot="5400000">
            <a:off x="2117659" y="2943786"/>
            <a:ext cx="5624278" cy="635234"/>
          </a:xfrm>
          <a:prstGeom prst="rect">
            <a:avLst/>
          </a:prstGeom>
          <a:noFill/>
          <a:ln>
            <a:noFill/>
          </a:ln>
        </p:spPr>
      </p:pic>
      <p:sp>
        <p:nvSpPr>
          <p:cNvPr id="9" name="Title 1">
            <a:extLst>
              <a:ext uri="{FF2B5EF4-FFF2-40B4-BE49-F238E27FC236}">
                <a16:creationId xmlns:a16="http://schemas.microsoft.com/office/drawing/2014/main" id="{5839F395-52E2-629A-348F-0950F340BDE8}"/>
              </a:ext>
            </a:extLst>
          </p:cNvPr>
          <p:cNvSpPr>
            <a:spLocks noGrp="1"/>
          </p:cNvSpPr>
          <p:nvPr>
            <p:ph type="title"/>
          </p:nvPr>
        </p:nvSpPr>
        <p:spPr>
          <a:xfrm>
            <a:off x="679944" y="693018"/>
            <a:ext cx="3932237" cy="1356443"/>
          </a:xfrm>
        </p:spPr>
        <p:txBody>
          <a:bodyPr anchor="b"/>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A90C00D7-1614-F1AA-BBE0-7C78179DD9C6}"/>
              </a:ext>
            </a:extLst>
          </p:cNvPr>
          <p:cNvSpPr>
            <a:spLocks noGrp="1"/>
          </p:cNvSpPr>
          <p:nvPr>
            <p:ph type="body" sz="half" idx="2"/>
          </p:nvPr>
        </p:nvSpPr>
        <p:spPr>
          <a:xfrm>
            <a:off x="679944"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Google Shape;35;p10">
            <a:extLst>
              <a:ext uri="{FF2B5EF4-FFF2-40B4-BE49-F238E27FC236}">
                <a16:creationId xmlns:a16="http://schemas.microsoft.com/office/drawing/2014/main" id="{66D193AF-1435-6060-E07E-2B2DA6DD9E2A}"/>
              </a:ext>
            </a:extLst>
          </p:cNvPr>
          <p:cNvPicPr preferRelativeResize="0"/>
          <p:nvPr userDrawn="1"/>
        </p:nvPicPr>
        <p:blipFill>
          <a:blip r:embed="rId3"/>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2161492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351833" y="940734"/>
            <a:ext cx="9334000" cy="167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800"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38" name="Google Shape;38;p11"/>
          <p:cNvSpPr txBox="1">
            <a:spLocks noGrp="1"/>
          </p:cNvSpPr>
          <p:nvPr>
            <p:ph type="body" idx="1"/>
          </p:nvPr>
        </p:nvSpPr>
        <p:spPr>
          <a:xfrm>
            <a:off x="351833" y="2265800"/>
            <a:ext cx="8978800" cy="3425600"/>
          </a:xfrm>
          <a:prstGeom prst="rect">
            <a:avLst/>
          </a:prstGeom>
        </p:spPr>
        <p:txBody>
          <a:bodyPr spcFirstLastPara="1" wrap="square" lIns="91425" tIns="91425" rIns="91425" bIns="91425" anchor="t" anchorCtr="0">
            <a:noAutofit/>
          </a:bodyPr>
          <a:lstStyle>
            <a:lvl1pPr marL="609557" lvl="0" indent="-457168" rtl="0">
              <a:lnSpc>
                <a:spcPct val="110000"/>
              </a:lnSpc>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13" lvl="1" indent="-423304" rtl="0">
              <a:lnSpc>
                <a:spcPct val="110000"/>
              </a:lnSpc>
              <a:spcBef>
                <a:spcPts val="667"/>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669" lvl="2"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226" lvl="3"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783" lvl="4"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339" lvl="5"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6895" lvl="6"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452" lvl="7"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009" lvl="8" indent="-423304" rtl="0">
              <a:lnSpc>
                <a:spcPct val="110000"/>
              </a:lnSpc>
              <a:spcBef>
                <a:spcPts val="667"/>
              </a:spcBef>
              <a:spcAft>
                <a:spcPts val="667"/>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pic>
        <p:nvPicPr>
          <p:cNvPr id="39" name="Google Shape;39;p11"/>
          <p:cNvPicPr preferRelativeResize="0"/>
          <p:nvPr/>
        </p:nvPicPr>
        <p:blipFill>
          <a:blip r:embed="rId2">
            <a:alphaModFix/>
          </a:blip>
          <a:stretch>
            <a:fillRect/>
          </a:stretch>
        </p:blipFill>
        <p:spPr>
          <a:xfrm>
            <a:off x="351833" y="6051067"/>
            <a:ext cx="1026936" cy="521000"/>
          </a:xfrm>
          <a:prstGeom prst="rect">
            <a:avLst/>
          </a:prstGeom>
          <a:noFill/>
          <a:ln>
            <a:noFill/>
          </a:ln>
        </p:spPr>
      </p:pic>
    </p:spTree>
    <p:extLst>
      <p:ext uri="{BB962C8B-B14F-4D97-AF65-F5344CB8AC3E}">
        <p14:creationId xmlns:p14="http://schemas.microsoft.com/office/powerpoint/2010/main" val="4027241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marL="0" lvl="0" indent="0" algn="l" defTabSz="914358"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8/21/23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00535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with copy" userDrawn="1">
  <p:cSld name="Section with copy">
    <p:bg>
      <p:bgPr>
        <a:solidFill>
          <a:srgbClr val="D8B49C"/>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51837" y="940733"/>
            <a:ext cx="8415600" cy="223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400" b="1"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20" name="Google Shape;20;p5"/>
          <p:cNvSpPr txBox="1">
            <a:spLocks noGrp="1"/>
          </p:cNvSpPr>
          <p:nvPr>
            <p:ph type="subTitle" idx="1"/>
          </p:nvPr>
        </p:nvSpPr>
        <p:spPr>
          <a:xfrm>
            <a:off x="351837" y="3179519"/>
            <a:ext cx="8415600" cy="337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b="0"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a:p>
        </p:txBody>
      </p:sp>
      <p:pic>
        <p:nvPicPr>
          <p:cNvPr id="7" name="Google Shape;35;p10">
            <a:extLst>
              <a:ext uri="{FF2B5EF4-FFF2-40B4-BE49-F238E27FC236}">
                <a16:creationId xmlns:a16="http://schemas.microsoft.com/office/drawing/2014/main" id="{7F9F4E76-D90B-B1F9-F360-3BD49BA3E992}"/>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2210605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ist" userDrawn="1">
  <p:cSld name="List">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351833" y="940734"/>
            <a:ext cx="9351600" cy="167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200"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dirty="0"/>
              <a:t>Click to edit Master title style</a:t>
            </a:r>
            <a:endParaRPr dirty="0"/>
          </a:p>
        </p:txBody>
      </p:sp>
      <p:sp>
        <p:nvSpPr>
          <p:cNvPr id="29" name="Google Shape;29;p9"/>
          <p:cNvSpPr txBox="1">
            <a:spLocks noGrp="1"/>
          </p:cNvSpPr>
          <p:nvPr>
            <p:ph type="body" idx="1"/>
          </p:nvPr>
        </p:nvSpPr>
        <p:spPr>
          <a:xfrm>
            <a:off x="351833" y="2265800"/>
            <a:ext cx="6855200" cy="3433200"/>
          </a:xfrm>
          <a:prstGeom prst="rect">
            <a:avLst/>
          </a:prstGeom>
        </p:spPr>
        <p:txBody>
          <a:bodyPr spcFirstLastPara="1" wrap="square" lIns="91425" tIns="91425" rIns="91425" bIns="91425" anchor="t" anchorCtr="0">
            <a:noAutofit/>
          </a:bodyPr>
          <a:lstStyle>
            <a:lvl1pPr marL="609557" lvl="0" indent="-457168">
              <a:lnSpc>
                <a:spcPct val="110000"/>
              </a:lnSpc>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13" lvl="1" indent="-423304">
              <a:lnSpc>
                <a:spcPct val="110000"/>
              </a:lnSpc>
              <a:spcBef>
                <a:spcPts val="667"/>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669" lvl="2"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226" lvl="3"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783" lvl="4"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339" lvl="5"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6895" lvl="6"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452" lvl="7"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009" lvl="8" indent="-423304">
              <a:spcBef>
                <a:spcPts val="667"/>
              </a:spcBef>
              <a:spcAft>
                <a:spcPts val="2133"/>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pic>
        <p:nvPicPr>
          <p:cNvPr id="5" name="Google Shape;35;p10">
            <a:extLst>
              <a:ext uri="{FF2B5EF4-FFF2-40B4-BE49-F238E27FC236}">
                <a16:creationId xmlns:a16="http://schemas.microsoft.com/office/drawing/2014/main" id="{98E321DA-786D-2AE5-F9DB-47CE4AF24066}"/>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146848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Google Shape;11;p2">
            <a:extLst>
              <a:ext uri="{FF2B5EF4-FFF2-40B4-BE49-F238E27FC236}">
                <a16:creationId xmlns:a16="http://schemas.microsoft.com/office/drawing/2014/main" id="{9D89E5D4-1130-CCF2-1036-734E89DD0797}"/>
              </a:ext>
            </a:extLst>
          </p:cNvPr>
          <p:cNvPicPr preferRelativeResize="0">
            <a:picLocks noChangeAspect="1"/>
          </p:cNvPicPr>
          <p:nvPr userDrawn="1"/>
        </p:nvPicPr>
        <p:blipFill>
          <a:blip r:embed="rId2"/>
          <a:srcRect/>
          <a:stretch/>
        </p:blipFill>
        <p:spPr>
          <a:xfrm>
            <a:off x="576069" y="6080910"/>
            <a:ext cx="3025244" cy="502920"/>
          </a:xfrm>
          <a:prstGeom prst="rect">
            <a:avLst/>
          </a:prstGeom>
          <a:noFill/>
          <a:ln>
            <a:noFill/>
          </a:ln>
        </p:spPr>
      </p:pic>
      <p:pic>
        <p:nvPicPr>
          <p:cNvPr id="8" name="Picture 7">
            <a:extLst>
              <a:ext uri="{FF2B5EF4-FFF2-40B4-BE49-F238E27FC236}">
                <a16:creationId xmlns:a16="http://schemas.microsoft.com/office/drawing/2014/main" id="{4A9A83C4-8F32-5746-AAB8-95905D4CFE55}"/>
              </a:ext>
            </a:extLst>
          </p:cNvPr>
          <p:cNvPicPr>
            <a:picLocks noChangeAspect="1"/>
          </p:cNvPicPr>
          <p:nvPr userDrawn="1"/>
        </p:nvPicPr>
        <p:blipFill>
          <a:blip r:embed="rId3"/>
          <a:stretch>
            <a:fillRect/>
          </a:stretch>
        </p:blipFill>
        <p:spPr>
          <a:xfrm>
            <a:off x="10271877" y="289995"/>
            <a:ext cx="1627632" cy="6278010"/>
          </a:xfrm>
          <a:prstGeom prst="rect">
            <a:avLst/>
          </a:prstGeom>
        </p:spPr>
      </p:pic>
    </p:spTree>
    <p:extLst>
      <p:ext uri="{BB962C8B-B14F-4D97-AF65-F5344CB8AC3E}">
        <p14:creationId xmlns:p14="http://schemas.microsoft.com/office/powerpoint/2010/main" val="7415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Google Shape;11;p2">
            <a:extLst>
              <a:ext uri="{FF2B5EF4-FFF2-40B4-BE49-F238E27FC236}">
                <a16:creationId xmlns:a16="http://schemas.microsoft.com/office/drawing/2014/main" id="{9D89E5D4-1130-CCF2-1036-734E89DD0797}"/>
              </a:ext>
            </a:extLst>
          </p:cNvPr>
          <p:cNvPicPr preferRelativeResize="0"/>
          <p:nvPr userDrawn="1"/>
        </p:nvPicPr>
        <p:blipFill>
          <a:blip r:embed="rId2"/>
          <a:srcRect/>
          <a:stretch/>
        </p:blipFill>
        <p:spPr>
          <a:xfrm>
            <a:off x="276115" y="6045883"/>
            <a:ext cx="987995" cy="502634"/>
          </a:xfrm>
          <a:prstGeom prst="rect">
            <a:avLst/>
          </a:prstGeom>
          <a:noFill/>
          <a:ln>
            <a:noFill/>
          </a:ln>
        </p:spPr>
      </p:pic>
      <p:pic>
        <p:nvPicPr>
          <p:cNvPr id="4" name="Picture 3">
            <a:extLst>
              <a:ext uri="{FF2B5EF4-FFF2-40B4-BE49-F238E27FC236}">
                <a16:creationId xmlns:a16="http://schemas.microsoft.com/office/drawing/2014/main" id="{651B96A1-604A-D28D-F653-DF1B034C5FE3}"/>
              </a:ext>
            </a:extLst>
          </p:cNvPr>
          <p:cNvPicPr>
            <a:picLocks noChangeAspect="1"/>
          </p:cNvPicPr>
          <p:nvPr userDrawn="1"/>
        </p:nvPicPr>
        <p:blipFill>
          <a:blip r:embed="rId3"/>
          <a:stretch>
            <a:fillRect/>
          </a:stretch>
        </p:blipFill>
        <p:spPr>
          <a:xfrm>
            <a:off x="10271877" y="288950"/>
            <a:ext cx="1628174" cy="6280100"/>
          </a:xfrm>
          <a:prstGeom prst="rect">
            <a:avLst/>
          </a:prstGeom>
        </p:spPr>
      </p:pic>
    </p:spTree>
    <p:extLst>
      <p:ext uri="{BB962C8B-B14F-4D97-AF65-F5344CB8AC3E}">
        <p14:creationId xmlns:p14="http://schemas.microsoft.com/office/powerpoint/2010/main" val="319273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808383" y="669975"/>
            <a:ext cx="10476470"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808383" y="3149650"/>
            <a:ext cx="10476470"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345CDB7E-01C9-34DF-A6CB-6C0D8F6469E1}"/>
              </a:ext>
            </a:extLst>
          </p:cNvPr>
          <p:cNvPicPr>
            <a:picLocks noChangeAspect="1"/>
          </p:cNvPicPr>
          <p:nvPr userDrawn="1"/>
        </p:nvPicPr>
        <p:blipFill>
          <a:blip r:embed="rId2"/>
          <a:stretch>
            <a:fillRect/>
          </a:stretch>
        </p:blipFill>
        <p:spPr>
          <a:xfrm>
            <a:off x="453574" y="5777026"/>
            <a:ext cx="11284853" cy="821998"/>
          </a:xfrm>
          <a:prstGeom prst="rect">
            <a:avLst/>
          </a:prstGeom>
        </p:spPr>
      </p:pic>
    </p:spTree>
    <p:extLst>
      <p:ext uri="{BB962C8B-B14F-4D97-AF65-F5344CB8AC3E}">
        <p14:creationId xmlns:p14="http://schemas.microsoft.com/office/powerpoint/2010/main" val="341685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_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655574-206F-32BC-CC65-A94701A6849C}"/>
              </a:ext>
            </a:extLst>
          </p:cNvPr>
          <p:cNvPicPr>
            <a:picLocks noChangeAspect="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01718" y="1391870"/>
            <a:ext cx="6729262"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01718" y="3871545"/>
            <a:ext cx="6729262"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5327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8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715D6-F6C0-5266-72F1-890C97774C58}"/>
              </a:ext>
            </a:extLst>
          </p:cNvPr>
          <p:cNvPicPr>
            <a:picLocks noChangeAspect="1"/>
          </p:cNvPicPr>
          <p:nvPr userDrawn="1"/>
        </p:nvPicPr>
        <p:blipFill>
          <a:blip r:embed="rId2"/>
          <a:srcRect/>
          <a:stretch/>
        </p:blipFill>
        <p:spPr>
          <a:xfrm>
            <a:off x="-1" y="0"/>
            <a:ext cx="12191999" cy="6857999"/>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01718" y="1391870"/>
            <a:ext cx="6729262"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01718" y="3871545"/>
            <a:ext cx="6729262"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2130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9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715D6-F6C0-5266-72F1-890C97774C58}"/>
              </a:ext>
            </a:extLst>
          </p:cNvPr>
          <p:cNvPicPr>
            <a:picLocks noChangeAspect="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01718" y="1391870"/>
            <a:ext cx="6729262"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01718" y="3871545"/>
            <a:ext cx="6729262"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2236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1A3DAF-606C-8625-5DAC-9216A64F1B9B}"/>
              </a:ext>
            </a:extLst>
          </p:cNvPr>
          <p:cNvPicPr>
            <a:picLocks noChangeAspect="1"/>
          </p:cNvPicPr>
          <p:nvPr userDrawn="1"/>
        </p:nvPicPr>
        <p:blipFill>
          <a:blip r:embed="rId2"/>
          <a:stretch>
            <a:fillRect/>
          </a:stretch>
        </p:blipFill>
        <p:spPr>
          <a:xfrm>
            <a:off x="178466" y="228600"/>
            <a:ext cx="11835069" cy="6400800"/>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1404086" y="1391870"/>
            <a:ext cx="9383829"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1404086" y="3871545"/>
            <a:ext cx="938382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28979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C38DD7-8EF6-2F0D-FEFC-0B418DDA4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7C82F7C-9885-3FBC-47BD-4E9D315E4FF0}"/>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69488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0" r:id="rId4"/>
    <p:sldLayoutId id="2147483668" r:id="rId5"/>
    <p:sldLayoutId id="2147483665" r:id="rId6"/>
    <p:sldLayoutId id="2147483666" r:id="rId7"/>
    <p:sldLayoutId id="2147483667" r:id="rId8"/>
    <p:sldLayoutId id="2147483663" r:id="rId9"/>
    <p:sldLayoutId id="2147483664" r:id="rId10"/>
    <p:sldLayoutId id="2147483650" r:id="rId11"/>
    <p:sldLayoutId id="2147483651" r:id="rId12"/>
    <p:sldLayoutId id="2147483669" r:id="rId13"/>
    <p:sldLayoutId id="2147483670" r:id="rId14"/>
    <p:sldLayoutId id="2147483671" r:id="rId15"/>
    <p:sldLayoutId id="2147483652" r:id="rId16"/>
    <p:sldLayoutId id="2147483654" r:id="rId17"/>
    <p:sldLayoutId id="2147483655" r:id="rId18"/>
    <p:sldLayoutId id="2147483658" r:id="rId19"/>
    <p:sldLayoutId id="2147483656" r:id="rId20"/>
    <p:sldLayoutId id="2147483657" r:id="rId21"/>
    <p:sldLayoutId id="2147483677" r:id="rId22"/>
    <p:sldLayoutId id="2147483680" r:id="rId23"/>
    <p:sldLayoutId id="2147483686" r:id="rId24"/>
    <p:sldLayoutId id="2147483687" r:id="rId25"/>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hyperlink" Target="http://worldabortionlaws.com/map/"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una.ipas.org/Communications/center/Image%20Library/US_woman_hugging_teen_girl_Ipas_08.jpg"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5E93-B640-B661-784F-AFCFE2A41533}"/>
              </a:ext>
            </a:extLst>
          </p:cNvPr>
          <p:cNvSpPr>
            <a:spLocks noGrp="1"/>
          </p:cNvSpPr>
          <p:nvPr>
            <p:ph type="ctrTitle"/>
          </p:nvPr>
        </p:nvSpPr>
        <p:spPr/>
        <p:txBody>
          <a:bodyPr>
            <a:normAutofit fontScale="90000"/>
          </a:bodyPr>
          <a:lstStyle/>
          <a:p>
            <a:r>
              <a:rPr lang="es-419" dirty="0"/>
              <a:t>Introducción al aborto: visión general del aborto a nivel mundial</a:t>
            </a:r>
          </a:p>
        </p:txBody>
      </p:sp>
    </p:spTree>
    <p:extLst>
      <p:ext uri="{BB962C8B-B14F-4D97-AF65-F5344CB8AC3E}">
        <p14:creationId xmlns:p14="http://schemas.microsoft.com/office/powerpoint/2010/main" val="14419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394C2A-CE2A-2B7B-3B5C-72720A810D80}"/>
              </a:ext>
            </a:extLst>
          </p:cNvPr>
          <p:cNvSpPr txBox="1"/>
          <p:nvPr/>
        </p:nvSpPr>
        <p:spPr>
          <a:xfrm>
            <a:off x="0" y="-781532"/>
            <a:ext cx="3669374" cy="5478103"/>
          </a:xfrm>
          <a:prstGeom prst="rect">
            <a:avLst/>
          </a:prstGeom>
          <a:noFill/>
        </p:spPr>
        <p:txBody>
          <a:bodyPr wrap="square" rtlCol="0">
            <a:spAutoFit/>
          </a:bodyPr>
          <a:lstStyle/>
          <a:p>
            <a:r>
              <a:rPr lang="en-US" sz="34998" b="1" dirty="0">
                <a:solidFill>
                  <a:schemeClr val="accent1"/>
                </a:solidFill>
              </a:rPr>
              <a:t>“</a:t>
            </a:r>
          </a:p>
        </p:txBody>
      </p:sp>
      <p:sp>
        <p:nvSpPr>
          <p:cNvPr id="6" name="Google Shape;199;p33">
            <a:extLst>
              <a:ext uri="{FF2B5EF4-FFF2-40B4-BE49-F238E27FC236}">
                <a16:creationId xmlns:a16="http://schemas.microsoft.com/office/drawing/2014/main" id="{6CB35DAC-230C-AD6C-F648-434AD4EFFB4F}"/>
              </a:ext>
            </a:extLst>
          </p:cNvPr>
          <p:cNvSpPr txBox="1">
            <a:spLocks/>
          </p:cNvSpPr>
          <p:nvPr/>
        </p:nvSpPr>
        <p:spPr>
          <a:xfrm>
            <a:off x="1116112" y="2980282"/>
            <a:ext cx="9959777" cy="2045458"/>
          </a:xfrm>
          <a:prstGeom prst="rect">
            <a:avLst/>
          </a:prstGeom>
        </p:spPr>
        <p:txBody>
          <a:bodyPr spcFirstLastPara="1" wrap="square" lIns="91419" tIns="91419" rIns="91419" bIns="91419" anchor="t" anchorCtr="0">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spcBef>
                <a:spcPts val="0"/>
              </a:spcBef>
            </a:pPr>
            <a:br>
              <a:rPr lang="en-US" sz="3200" b="0" dirty="0">
                <a:solidFill>
                  <a:schemeClr val="tx1"/>
                </a:solidFill>
              </a:rPr>
            </a:br>
            <a:br>
              <a:rPr lang="en-US" sz="3200" b="0" dirty="0"/>
            </a:br>
            <a:endParaRPr lang="en-US" sz="3200" b="0" dirty="0">
              <a:solidFill>
                <a:schemeClr val="accent3"/>
              </a:solidFill>
            </a:endParaRPr>
          </a:p>
        </p:txBody>
      </p:sp>
      <p:sp>
        <p:nvSpPr>
          <p:cNvPr id="9" name="TextBox 8">
            <a:extLst>
              <a:ext uri="{FF2B5EF4-FFF2-40B4-BE49-F238E27FC236}">
                <a16:creationId xmlns:a16="http://schemas.microsoft.com/office/drawing/2014/main" id="{38FFA045-AFB8-D23E-804E-F8FB33D51221}"/>
              </a:ext>
            </a:extLst>
          </p:cNvPr>
          <p:cNvSpPr txBox="1"/>
          <p:nvPr/>
        </p:nvSpPr>
        <p:spPr>
          <a:xfrm>
            <a:off x="372533" y="1872286"/>
            <a:ext cx="11421931" cy="3416320"/>
          </a:xfrm>
          <a:prstGeom prst="rect">
            <a:avLst/>
          </a:prstGeom>
          <a:noFill/>
        </p:spPr>
        <p:txBody>
          <a:bodyPr wrap="square">
            <a:spAutoFit/>
          </a:bodyPr>
          <a:lstStyle/>
          <a:p>
            <a:r>
              <a:rPr lang="es-419" sz="3600" b="1" dirty="0"/>
              <a:t>El aborto es una intervención sanitaria segura y sin complejidad que puede gestionarse eficazmente con medicamentos o mediante un procedimiento quirúrgico... En estas circunstancias, las complicaciones o los efectos adversos graves son poco frecuentes”. —OMS, 2022</a:t>
            </a:r>
          </a:p>
        </p:txBody>
      </p:sp>
      <p:sp>
        <p:nvSpPr>
          <p:cNvPr id="11" name="TextBox 10">
            <a:extLst>
              <a:ext uri="{FF2B5EF4-FFF2-40B4-BE49-F238E27FC236}">
                <a16:creationId xmlns:a16="http://schemas.microsoft.com/office/drawing/2014/main" id="{F01C468E-D0F2-0BFA-C299-DAAE7C098CF1}"/>
              </a:ext>
            </a:extLst>
          </p:cNvPr>
          <p:cNvSpPr txBox="1"/>
          <p:nvPr/>
        </p:nvSpPr>
        <p:spPr>
          <a:xfrm>
            <a:off x="372533" y="5841348"/>
            <a:ext cx="10524122" cy="584775"/>
          </a:xfrm>
          <a:prstGeom prst="rect">
            <a:avLst/>
          </a:prstGeom>
          <a:noFill/>
          <a:ln>
            <a:solidFill>
              <a:schemeClr val="bg2"/>
            </a:solidFill>
          </a:ln>
        </p:spPr>
        <p:txBody>
          <a:bodyPr wrap="square" rtlCol="0">
            <a:spAutoFit/>
          </a:bodyPr>
          <a:lstStyle/>
          <a:p>
            <a:pPr defTabSz="914358" eaLnBrk="0" fontAlgn="base" hangingPunct="0">
              <a:spcBef>
                <a:spcPct val="0"/>
              </a:spcBef>
              <a:spcAft>
                <a:spcPct val="0"/>
              </a:spcAft>
              <a:defRPr/>
            </a:pPr>
            <a:r>
              <a:rPr lang="es-419" sz="1600" dirty="0">
                <a:latin typeface="Arial" panose="020B0604020202020204"/>
              </a:rPr>
              <a:t>Organización Mundial de la Salud. (2022). </a:t>
            </a:r>
            <a:r>
              <a:rPr lang="es-419" sz="1600" i="1" dirty="0">
                <a:latin typeface="Arial" panose="020B0604020202020204"/>
              </a:rPr>
              <a:t>Directrices sobre la atención para el aborto. </a:t>
            </a:r>
            <a:r>
              <a:rPr lang="en-US" sz="1600" dirty="0">
                <a:latin typeface="Arial" panose="020B0604020202020204"/>
              </a:rPr>
              <a:t>https://apps.who.int/iris/bitstream/handle/10665/362897/9789240057920-spa.pdf?sequence=1&amp;isAllowed=y</a:t>
            </a:r>
          </a:p>
        </p:txBody>
      </p:sp>
      <p:pic>
        <p:nvPicPr>
          <p:cNvPr id="13" name="Google Shape;35;p10">
            <a:extLst>
              <a:ext uri="{FF2B5EF4-FFF2-40B4-BE49-F238E27FC236}">
                <a16:creationId xmlns:a16="http://schemas.microsoft.com/office/drawing/2014/main" id="{790ABDE2-DCCF-777E-D043-4E89E3112789}"/>
              </a:ext>
            </a:extLst>
          </p:cNvPr>
          <p:cNvPicPr preferRelativeResize="0"/>
          <p:nvPr/>
        </p:nvPicPr>
        <p:blipFill>
          <a:blip r:embed="rId3"/>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2716394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CC6DA-5B1E-41F7-ACD3-8DAAB4EB0201}"/>
              </a:ext>
            </a:extLst>
          </p:cNvPr>
          <p:cNvSpPr>
            <a:spLocks noGrp="1"/>
          </p:cNvSpPr>
          <p:nvPr>
            <p:ph type="title"/>
          </p:nvPr>
        </p:nvSpPr>
        <p:spPr>
          <a:xfrm>
            <a:off x="838199" y="365125"/>
            <a:ext cx="10518913" cy="1325563"/>
          </a:xfrm>
        </p:spPr>
        <p:txBody>
          <a:bodyPr anchor="t">
            <a:normAutofit/>
          </a:bodyPr>
          <a:lstStyle/>
          <a:p>
            <a:r>
              <a:rPr lang="es-419" sz="4200" dirty="0">
                <a:solidFill>
                  <a:srgbClr val="F15928"/>
                </a:solidFill>
              </a:rPr>
              <a:t>Frecuencia de eventos adversos serios</a:t>
            </a:r>
          </a:p>
        </p:txBody>
      </p:sp>
      <p:sp>
        <p:nvSpPr>
          <p:cNvPr id="4" name="Rectangle 3">
            <a:extLst>
              <a:ext uri="{FF2B5EF4-FFF2-40B4-BE49-F238E27FC236}">
                <a16:creationId xmlns:a16="http://schemas.microsoft.com/office/drawing/2014/main" id="{6C4AA01D-C88F-AF41-066F-6F9A48AEDF6F}"/>
              </a:ext>
            </a:extLst>
          </p:cNvPr>
          <p:cNvSpPr/>
          <p:nvPr/>
        </p:nvSpPr>
        <p:spPr>
          <a:xfrm>
            <a:off x="10092267" y="5638800"/>
            <a:ext cx="1981200" cy="1219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4">
            <a:extLst>
              <a:ext uri="{FF2B5EF4-FFF2-40B4-BE49-F238E27FC236}">
                <a16:creationId xmlns:a16="http://schemas.microsoft.com/office/drawing/2014/main" id="{7391C2FE-6ED1-4F37-9B3E-6785BAB5B8B9}"/>
              </a:ext>
            </a:extLst>
          </p:cNvPr>
          <p:cNvGraphicFramePr>
            <a:graphicFrameLocks noGrp="1"/>
          </p:cNvGraphicFramePr>
          <p:nvPr>
            <p:extLst>
              <p:ext uri="{D42A27DB-BD31-4B8C-83A1-F6EECF244321}">
                <p14:modId xmlns:p14="http://schemas.microsoft.com/office/powerpoint/2010/main" val="3799862007"/>
              </p:ext>
            </p:extLst>
          </p:nvPr>
        </p:nvGraphicFramePr>
        <p:xfrm>
          <a:off x="838200" y="1133386"/>
          <a:ext cx="10764282" cy="5412976"/>
        </p:xfrm>
        <a:graphic>
          <a:graphicData uri="http://schemas.openxmlformats.org/drawingml/2006/table">
            <a:tbl>
              <a:tblPr firstRow="1" bandRow="1">
                <a:tableStyleId>{5C22544A-7EE6-4342-B048-85BDC9FD1C3A}</a:tableStyleId>
              </a:tblPr>
              <a:tblGrid>
                <a:gridCol w="9021915">
                  <a:extLst>
                    <a:ext uri="{9D8B030D-6E8A-4147-A177-3AD203B41FA5}">
                      <a16:colId xmlns:a16="http://schemas.microsoft.com/office/drawing/2014/main" val="1231243300"/>
                    </a:ext>
                  </a:extLst>
                </a:gridCol>
                <a:gridCol w="1742367">
                  <a:extLst>
                    <a:ext uri="{9D8B030D-6E8A-4147-A177-3AD203B41FA5}">
                      <a16:colId xmlns:a16="http://schemas.microsoft.com/office/drawing/2014/main" val="2345923690"/>
                    </a:ext>
                  </a:extLst>
                </a:gridCol>
              </a:tblGrid>
              <a:tr h="377914">
                <a:tc>
                  <a:txBody>
                    <a:bodyPr/>
                    <a:lstStyle/>
                    <a:p>
                      <a:r>
                        <a:rPr lang="es-419" sz="1800" noProof="0" dirty="0">
                          <a:solidFill>
                            <a:schemeClr val="bg1"/>
                          </a:solidFill>
                        </a:rPr>
                        <a:t>EVENTOS ADVERSOS SERIOS</a:t>
                      </a:r>
                    </a:p>
                  </a:txBody>
                  <a:tcPr marL="91427" marR="91427" marT="45713" marB="45713"/>
                </a:tc>
                <a:tc>
                  <a:txBody>
                    <a:bodyPr/>
                    <a:lstStyle/>
                    <a:p>
                      <a:pPr algn="ctr"/>
                      <a:r>
                        <a:rPr lang="es-419" sz="1800" noProof="0" dirty="0">
                          <a:solidFill>
                            <a:schemeClr val="bg1"/>
                          </a:solidFill>
                        </a:rPr>
                        <a:t>FRECUENCIA</a:t>
                      </a:r>
                    </a:p>
                  </a:txBody>
                  <a:tcPr marL="91427" marR="91427" marT="45713" marB="45713"/>
                </a:tc>
                <a:extLst>
                  <a:ext uri="{0D108BD9-81ED-4DB2-BD59-A6C34878D82A}">
                    <a16:rowId xmlns:a16="http://schemas.microsoft.com/office/drawing/2014/main" val="2869734380"/>
                  </a:ext>
                </a:extLst>
              </a:tr>
              <a:tr h="66440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419" sz="1800" noProof="0" dirty="0">
                          <a:solidFill>
                            <a:schemeClr val="tx1"/>
                          </a:solidFill>
                        </a:rPr>
                        <a:t>Eventos adversos serios después de la administración de mifepristona y misoprostol antes de 13 semanas de gestación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419" sz="1800" noProof="0" dirty="0">
                          <a:solidFill>
                            <a:schemeClr val="tx1"/>
                          </a:solidFill>
                        </a:rPr>
                        <a:t>(requieren hospitalización, cirugía o transfusión de sangre)</a:t>
                      </a:r>
                      <a:endParaRPr lang="es-419" sz="1800" i="1" noProof="0" dirty="0">
                        <a:solidFill>
                          <a:schemeClr val="tx1"/>
                        </a:solidFill>
                        <a:latin typeface="+mn-lt"/>
                        <a:ea typeface="Times New Roman"/>
                        <a:cs typeface="GCNCLB+TimesNewRomanPS"/>
                      </a:endParaRPr>
                    </a:p>
                  </a:txBody>
                  <a:tcPr marL="91427" marR="91427" marT="45713" marB="45713"/>
                </a:tc>
                <a:tc>
                  <a:txBody>
                    <a:bodyPr/>
                    <a:lstStyle/>
                    <a:p>
                      <a:pPr algn="ctr"/>
                      <a:r>
                        <a:rPr lang="es-419" sz="1800" noProof="0" dirty="0">
                          <a:solidFill>
                            <a:schemeClr val="tx1"/>
                          </a:solidFill>
                        </a:rPr>
                        <a:t>0.3%</a:t>
                      </a:r>
                    </a:p>
                  </a:txBody>
                  <a:tcPr marL="91427" marR="91427" marT="45713" marB="45713"/>
                </a:tc>
                <a:extLst>
                  <a:ext uri="{0D108BD9-81ED-4DB2-BD59-A6C34878D82A}">
                    <a16:rowId xmlns:a16="http://schemas.microsoft.com/office/drawing/2014/main" val="2794500940"/>
                  </a:ext>
                </a:extLst>
              </a:tr>
              <a:tr h="377914">
                <a:tc>
                  <a:txBody>
                    <a:bodyPr/>
                    <a:lstStyle/>
                    <a:p>
                      <a:r>
                        <a:rPr lang="es-419" sz="1800" noProof="0" dirty="0">
                          <a:solidFill>
                            <a:schemeClr val="tx1"/>
                          </a:solidFill>
                        </a:rPr>
                        <a:t>Transfusión necesaria con misoprostol solo antes de 13 semanas de gestación</a:t>
                      </a:r>
                    </a:p>
                  </a:txBody>
                  <a:tcPr marL="91427" marR="91427" marT="45713" marB="45713"/>
                </a:tc>
                <a:tc>
                  <a:txBody>
                    <a:bodyPr/>
                    <a:lstStyle/>
                    <a:p>
                      <a:pPr algn="ctr"/>
                      <a:r>
                        <a:rPr lang="es-419" sz="1800" noProof="0" dirty="0">
                          <a:solidFill>
                            <a:schemeClr val="tx1"/>
                          </a:solidFill>
                        </a:rPr>
                        <a:t>&lt;1%</a:t>
                      </a:r>
                    </a:p>
                  </a:txBody>
                  <a:tcPr marL="91427" marR="91427" marT="45713" marB="45713"/>
                </a:tc>
                <a:extLst>
                  <a:ext uri="{0D108BD9-81ED-4DB2-BD59-A6C34878D82A}">
                    <a16:rowId xmlns:a16="http://schemas.microsoft.com/office/drawing/2014/main" val="525482126"/>
                  </a:ext>
                </a:extLst>
              </a:tr>
              <a:tr h="377914">
                <a:tc>
                  <a:txBody>
                    <a:bodyPr/>
                    <a:lstStyle/>
                    <a:p>
                      <a:r>
                        <a:rPr lang="es-419" sz="1800" noProof="0" dirty="0">
                          <a:solidFill>
                            <a:schemeClr val="tx1"/>
                          </a:solidFill>
                        </a:rPr>
                        <a:t>Evento adverso serio de un aborto con aspiración por vacío antes de 13 semanas</a:t>
                      </a:r>
                    </a:p>
                  </a:txBody>
                  <a:tcPr marL="91427" marR="91427" marT="45713" marB="45713">
                    <a:lnB w="12700" cap="flat" cmpd="sng" algn="ctr">
                      <a:solidFill>
                        <a:schemeClr val="tx1"/>
                      </a:solidFill>
                      <a:prstDash val="solid"/>
                      <a:round/>
                      <a:headEnd type="none" w="med" len="med"/>
                      <a:tailEnd type="none" w="med" len="med"/>
                    </a:lnB>
                  </a:tcPr>
                </a:tc>
                <a:tc>
                  <a:txBody>
                    <a:bodyPr/>
                    <a:lstStyle/>
                    <a:p>
                      <a:pPr algn="ctr"/>
                      <a:r>
                        <a:rPr lang="es-419" sz="1800" noProof="0" dirty="0">
                          <a:solidFill>
                            <a:schemeClr val="tx1"/>
                          </a:solidFill>
                        </a:rPr>
                        <a:t>&lt;0.1%</a:t>
                      </a:r>
                    </a:p>
                  </a:txBody>
                  <a:tcPr marL="91427" marR="91427" marT="45713" marB="45713">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7751782"/>
                  </a:ext>
                </a:extLst>
              </a:tr>
              <a:tr h="572976">
                <a:tc>
                  <a:txBody>
                    <a:bodyPr/>
                    <a:lstStyle/>
                    <a:p>
                      <a:pPr marL="0" marR="0">
                        <a:spcBef>
                          <a:spcPts val="0"/>
                        </a:spcBef>
                        <a:spcAft>
                          <a:spcPts val="0"/>
                        </a:spcAft>
                      </a:pPr>
                      <a:r>
                        <a:rPr lang="es-419" sz="1800" noProof="0" dirty="0">
                          <a:solidFill>
                            <a:schemeClr val="tx1"/>
                          </a:solidFill>
                        </a:rPr>
                        <a:t>Eventos adversos serios de la autogestión del aborto con pastillas después de 13 semanas</a:t>
                      </a:r>
                    </a:p>
                    <a:p>
                      <a:pPr marL="0" marR="0">
                        <a:spcBef>
                          <a:spcPts val="0"/>
                        </a:spcBef>
                        <a:spcAft>
                          <a:spcPts val="0"/>
                        </a:spcAft>
                      </a:pPr>
                      <a:r>
                        <a:rPr lang="es-419" sz="1800" noProof="0" dirty="0">
                          <a:solidFill>
                            <a:schemeClr val="tx1"/>
                          </a:solidFill>
                        </a:rPr>
                        <a:t>(transfusión, hemorragia, laparotomía)</a:t>
                      </a:r>
                      <a:endParaRPr lang="es-419" sz="1800" i="1" noProof="0" dirty="0">
                        <a:solidFill>
                          <a:schemeClr val="tx1"/>
                        </a:solidFill>
                        <a:latin typeface="+mn-lt"/>
                        <a:ea typeface="Times New Roman"/>
                        <a:cs typeface="GCNCLB+TimesNewRomanPS"/>
                      </a:endParaRPr>
                    </a:p>
                  </a:txBody>
                  <a:tcPr marL="53392" marR="53392" marT="0" marB="0" anchor="ctr">
                    <a:lnT w="12700" cap="flat" cmpd="sng" algn="ctr">
                      <a:solidFill>
                        <a:schemeClr val="tx1"/>
                      </a:solidFill>
                      <a:prstDash val="solid"/>
                      <a:round/>
                      <a:headEnd type="none" w="med" len="med"/>
                      <a:tailEnd type="none" w="med" len="med"/>
                    </a:lnT>
                  </a:tcPr>
                </a:tc>
                <a:tc>
                  <a:txBody>
                    <a:bodyPr/>
                    <a:lstStyle/>
                    <a:p>
                      <a:pPr algn="ctr"/>
                      <a:r>
                        <a:rPr lang="es-419" sz="1800" noProof="0" dirty="0">
                          <a:solidFill>
                            <a:schemeClr val="tx1"/>
                          </a:solidFill>
                        </a:rPr>
                        <a:t>1%</a:t>
                      </a:r>
                    </a:p>
                  </a:txBody>
                  <a:tcPr marL="91427" marR="91427" marT="45713" marB="45713">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7553546"/>
                  </a:ext>
                </a:extLst>
              </a:tr>
              <a:tr h="746184">
                <a:tc>
                  <a:txBody>
                    <a:bodyPr/>
                    <a:lstStyle/>
                    <a:p>
                      <a:pPr marL="0" marR="0">
                        <a:spcBef>
                          <a:spcPts val="0"/>
                        </a:spcBef>
                        <a:spcAft>
                          <a:spcPts val="0"/>
                        </a:spcAft>
                      </a:pPr>
                      <a:r>
                        <a:rPr lang="es-419" sz="1800" noProof="0" dirty="0">
                          <a:solidFill>
                            <a:schemeClr val="tx1"/>
                          </a:solidFill>
                        </a:rPr>
                        <a:t>Eventos adversos serios de dilatación y evacuación después de 13 semanas (hemorragia que requiere transfusión, necesidad de intervención quirúrgica de emergencia, o infección grave)</a:t>
                      </a:r>
                      <a:endParaRPr lang="es-419" sz="1800" i="1" noProof="0" dirty="0">
                        <a:solidFill>
                          <a:schemeClr val="tx1"/>
                        </a:solidFill>
                        <a:latin typeface="+mn-lt"/>
                        <a:ea typeface="Times New Roman"/>
                        <a:cs typeface="GCNCLB+TimesNewRomanPS"/>
                      </a:endParaRPr>
                    </a:p>
                  </a:txBody>
                  <a:tcPr marL="53392" marR="53392" marT="0" marB="0" anchor="ctr">
                    <a:lnB w="12700" cap="flat" cmpd="sng" algn="ctr">
                      <a:solidFill>
                        <a:schemeClr val="tx1"/>
                      </a:solidFill>
                      <a:prstDash val="solid"/>
                      <a:round/>
                      <a:headEnd type="none" w="med" len="med"/>
                      <a:tailEnd type="none" w="med" len="med"/>
                    </a:lnB>
                  </a:tcPr>
                </a:tc>
                <a:tc>
                  <a:txBody>
                    <a:bodyPr/>
                    <a:lstStyle/>
                    <a:p>
                      <a:pPr algn="ctr"/>
                      <a:r>
                        <a:rPr lang="es-419" sz="1800" noProof="0" dirty="0">
                          <a:solidFill>
                            <a:schemeClr val="tx1"/>
                          </a:solidFill>
                        </a:rPr>
                        <a:t>&lt;1%</a:t>
                      </a:r>
                    </a:p>
                  </a:txBody>
                  <a:tcPr marL="91427" marR="91427" marT="45713" marB="45713">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2381563"/>
                  </a:ext>
                </a:extLst>
              </a:tr>
              <a:tr h="57297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419" sz="1800" noProof="0" dirty="0">
                          <a:solidFill>
                            <a:schemeClr val="tx1"/>
                          </a:solidFill>
                        </a:rPr>
                        <a:t>Muerte relacionada con el aborto con aspiración por vacío antes de 13 semanas</a:t>
                      </a:r>
                      <a:endParaRPr lang="es-419" sz="1800" noProof="0" dirty="0">
                        <a:solidFill>
                          <a:schemeClr val="tx1"/>
                        </a:solidFill>
                        <a:latin typeface="+mn-lt"/>
                        <a:ea typeface="Times New Roman"/>
                        <a:cs typeface="GCNCLB+TimesNewRomanPS"/>
                      </a:endParaRPr>
                    </a:p>
                  </a:txBody>
                  <a:tcPr marL="53392" marR="53392"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s-419" sz="1800" noProof="0" dirty="0">
                          <a:solidFill>
                            <a:schemeClr val="tx1"/>
                          </a:solidFill>
                        </a:rPr>
                        <a:t>1/1,000,000     (0.0001%)</a:t>
                      </a:r>
                      <a:endParaRPr lang="es-419" sz="1800" noProof="0" dirty="0">
                        <a:solidFill>
                          <a:schemeClr val="tx1"/>
                        </a:solidFill>
                        <a:latin typeface="+mn-lt"/>
                        <a:ea typeface="Times New Roman"/>
                        <a:cs typeface="GCNCLB+TimesNewRomanPS"/>
                      </a:endParaRPr>
                    </a:p>
                  </a:txBody>
                  <a:tcPr marL="53392" marR="53392"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93046718"/>
                  </a:ext>
                </a:extLst>
              </a:tr>
              <a:tr h="572976">
                <a:tc>
                  <a:txBody>
                    <a:bodyPr/>
                    <a:lstStyle/>
                    <a:p>
                      <a:pPr marL="0" marR="0">
                        <a:spcBef>
                          <a:spcPts val="0"/>
                        </a:spcBef>
                        <a:spcAft>
                          <a:spcPts val="0"/>
                        </a:spcAft>
                      </a:pPr>
                      <a:r>
                        <a:rPr lang="es-419" sz="1800" noProof="0" dirty="0">
                          <a:solidFill>
                            <a:schemeClr val="tx1"/>
                          </a:solidFill>
                        </a:rPr>
                        <a:t>Muerte relacionada con la autogestión del aborto con pastillas antes de 13 semanas</a:t>
                      </a:r>
                      <a:endParaRPr lang="es-419" sz="1800" noProof="0" dirty="0">
                        <a:solidFill>
                          <a:schemeClr val="tx1"/>
                        </a:solidFill>
                        <a:latin typeface="+mn-lt"/>
                        <a:ea typeface="Times New Roman"/>
                        <a:cs typeface="GCNCLB+TimesNewRomanPS"/>
                      </a:endParaRPr>
                    </a:p>
                  </a:txBody>
                  <a:tcPr marL="62373" marR="62373" marT="0" marB="0" anchor="ctr"/>
                </a:tc>
                <a:tc>
                  <a:txBody>
                    <a:bodyPr/>
                    <a:lstStyle/>
                    <a:p>
                      <a:pPr marL="0" marR="0" algn="ctr">
                        <a:spcBef>
                          <a:spcPts val="0"/>
                        </a:spcBef>
                        <a:spcAft>
                          <a:spcPts val="0"/>
                        </a:spcAft>
                      </a:pPr>
                      <a:r>
                        <a:rPr lang="es-419" sz="1800" noProof="0" dirty="0">
                          <a:solidFill>
                            <a:schemeClr val="tx1"/>
                          </a:solidFill>
                        </a:rPr>
                        <a:t>1/100,000        (0.001%)</a:t>
                      </a:r>
                      <a:endParaRPr lang="es-419" sz="1800" noProof="0" dirty="0">
                        <a:solidFill>
                          <a:schemeClr val="tx1"/>
                        </a:solidFill>
                        <a:latin typeface="+mn-lt"/>
                        <a:ea typeface="Times New Roman"/>
                        <a:cs typeface="GCNCLB+TimesNewRomanPS"/>
                      </a:endParaRPr>
                    </a:p>
                  </a:txBody>
                  <a:tcPr marL="62373" marR="62373" marT="0" marB="0" anchor="ctr"/>
                </a:tc>
                <a:extLst>
                  <a:ext uri="{0D108BD9-81ED-4DB2-BD59-A6C34878D82A}">
                    <a16:rowId xmlns:a16="http://schemas.microsoft.com/office/drawing/2014/main" val="2774944848"/>
                  </a:ext>
                </a:extLst>
              </a:tr>
              <a:tr h="572976">
                <a:tc>
                  <a:txBody>
                    <a:bodyPr/>
                    <a:lstStyle/>
                    <a:p>
                      <a:pPr marL="0" marR="0">
                        <a:spcBef>
                          <a:spcPts val="0"/>
                        </a:spcBef>
                        <a:spcAft>
                          <a:spcPts val="0"/>
                        </a:spcAft>
                      </a:pPr>
                      <a:r>
                        <a:rPr lang="es-419" sz="1800" noProof="0" dirty="0">
                          <a:solidFill>
                            <a:schemeClr val="tx1"/>
                          </a:solidFill>
                        </a:rPr>
                        <a:t>Muerte relacionada con la dilatación y evacuación después de 13 semanas</a:t>
                      </a:r>
                      <a:endParaRPr lang="es-419" sz="1800" noProof="0" dirty="0">
                        <a:solidFill>
                          <a:schemeClr val="tx1"/>
                        </a:solidFill>
                        <a:latin typeface="+mn-lt"/>
                        <a:ea typeface="Times New Roman"/>
                        <a:cs typeface="GCNCLB+TimesNewRomanPS"/>
                      </a:endParaRPr>
                    </a:p>
                  </a:txBody>
                  <a:tcPr marL="62373" marR="62373" marT="0" marB="0" anchor="ctr"/>
                </a:tc>
                <a:tc>
                  <a:txBody>
                    <a:bodyPr/>
                    <a:lstStyle/>
                    <a:p>
                      <a:pPr marL="0" marR="0" algn="ctr">
                        <a:spcBef>
                          <a:spcPts val="0"/>
                        </a:spcBef>
                        <a:spcAft>
                          <a:spcPts val="0"/>
                        </a:spcAft>
                      </a:pPr>
                      <a:r>
                        <a:rPr lang="es-419" sz="1800" noProof="0" dirty="0">
                          <a:solidFill>
                            <a:schemeClr val="tx1"/>
                          </a:solidFill>
                        </a:rPr>
                        <a:t>3.3/100,000     (0.0033%)</a:t>
                      </a:r>
                      <a:endParaRPr lang="es-419" sz="1800" noProof="0" dirty="0">
                        <a:solidFill>
                          <a:schemeClr val="tx1"/>
                        </a:solidFill>
                        <a:latin typeface="+mn-lt"/>
                        <a:ea typeface="Times New Roman"/>
                        <a:cs typeface="GCNCLB+TimesNewRomanPS"/>
                      </a:endParaRPr>
                    </a:p>
                  </a:txBody>
                  <a:tcPr marL="62373" marR="62373" marT="0" marB="0" anchor="ctr"/>
                </a:tc>
                <a:extLst>
                  <a:ext uri="{0D108BD9-81ED-4DB2-BD59-A6C34878D82A}">
                    <a16:rowId xmlns:a16="http://schemas.microsoft.com/office/drawing/2014/main" val="3969273086"/>
                  </a:ext>
                </a:extLst>
              </a:tr>
            </a:tbl>
          </a:graphicData>
        </a:graphic>
      </p:graphicFrame>
    </p:spTree>
    <p:extLst>
      <p:ext uri="{BB962C8B-B14F-4D97-AF65-F5344CB8AC3E}">
        <p14:creationId xmlns:p14="http://schemas.microsoft.com/office/powerpoint/2010/main" val="35623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8E1FEB-24B8-4623-9498-DBD6A397180A}"/>
              </a:ext>
            </a:extLst>
          </p:cNvPr>
          <p:cNvSpPr>
            <a:spLocks noGrp="1"/>
          </p:cNvSpPr>
          <p:nvPr>
            <p:ph type="title"/>
          </p:nvPr>
        </p:nvSpPr>
        <p:spPr>
          <a:xfrm>
            <a:off x="841248" y="368071"/>
            <a:ext cx="9350944" cy="932069"/>
          </a:xfrm>
        </p:spPr>
        <p:txBody>
          <a:bodyPr/>
          <a:lstStyle/>
          <a:p>
            <a:r>
              <a:rPr lang="es-419" dirty="0">
                <a:solidFill>
                  <a:srgbClr val="F15928"/>
                </a:solidFill>
              </a:rPr>
              <a:t>Seguridad a largo plazo</a:t>
            </a:r>
          </a:p>
        </p:txBody>
      </p:sp>
      <p:sp>
        <p:nvSpPr>
          <p:cNvPr id="2" name="Content Placeholder 1">
            <a:extLst>
              <a:ext uri="{FF2B5EF4-FFF2-40B4-BE49-F238E27FC236}">
                <a16:creationId xmlns:a16="http://schemas.microsoft.com/office/drawing/2014/main" id="{56AE7F76-83BF-4F8B-A59E-EAC930997E36}"/>
              </a:ext>
            </a:extLst>
          </p:cNvPr>
          <p:cNvSpPr>
            <a:spLocks noGrp="1"/>
          </p:cNvSpPr>
          <p:nvPr>
            <p:ph type="body" idx="1"/>
          </p:nvPr>
        </p:nvSpPr>
        <p:spPr>
          <a:xfrm>
            <a:off x="841248" y="1630623"/>
            <a:ext cx="9166352" cy="4035170"/>
          </a:xfrm>
        </p:spPr>
        <p:txBody>
          <a:bodyPr/>
          <a:lstStyle/>
          <a:p>
            <a:pPr marL="152389" indent="0">
              <a:buNone/>
            </a:pPr>
            <a:r>
              <a:rPr lang="es-419" sz="3600" dirty="0">
                <a:solidFill>
                  <a:schemeClr val="tx1"/>
                </a:solidFill>
              </a:rPr>
              <a:t>El aborto inducido seguro </a:t>
            </a:r>
            <a:r>
              <a:rPr lang="es-419" sz="3600" u="sng" dirty="0">
                <a:solidFill>
                  <a:schemeClr val="tx1"/>
                </a:solidFill>
              </a:rPr>
              <a:t>no</a:t>
            </a:r>
            <a:r>
              <a:rPr lang="es-419" sz="3600" dirty="0">
                <a:solidFill>
                  <a:schemeClr val="tx1"/>
                </a:solidFill>
              </a:rPr>
              <a:t> causa: </a:t>
            </a:r>
          </a:p>
          <a:p>
            <a:pPr marL="1066735" lvl="1" indent="-457179">
              <a:buSzPct val="75000"/>
              <a:buFont typeface="Arial" panose="020B0604020202020204" pitchFamily="34" charset="0"/>
              <a:buChar char="•"/>
            </a:pPr>
            <a:r>
              <a:rPr lang="es-419" sz="3200" dirty="0">
                <a:solidFill>
                  <a:schemeClr val="tx1"/>
                </a:solidFill>
              </a:rPr>
              <a:t>Futura infertilidad</a:t>
            </a:r>
          </a:p>
          <a:p>
            <a:pPr marL="1066735" lvl="1" indent="-457179">
              <a:buSzPct val="75000"/>
              <a:buFont typeface="Arial" panose="020B0604020202020204" pitchFamily="34" charset="0"/>
              <a:buChar char="•"/>
            </a:pPr>
            <a:r>
              <a:rPr lang="es-419" sz="3200" dirty="0">
                <a:solidFill>
                  <a:schemeClr val="tx1"/>
                </a:solidFill>
              </a:rPr>
              <a:t>Cáncer de mama</a:t>
            </a:r>
          </a:p>
          <a:p>
            <a:pPr marL="1066735" lvl="1" indent="-457179">
              <a:buSzPct val="75000"/>
              <a:buFont typeface="Arial" panose="020B0604020202020204" pitchFamily="34" charset="0"/>
              <a:buChar char="•"/>
            </a:pPr>
            <a:r>
              <a:rPr lang="es-419" sz="3200" dirty="0">
                <a:solidFill>
                  <a:schemeClr val="tx1"/>
                </a:solidFill>
              </a:rPr>
              <a:t>Graves reacciones psicológicas</a:t>
            </a:r>
          </a:p>
        </p:txBody>
      </p:sp>
    </p:spTree>
    <p:extLst>
      <p:ext uri="{BB962C8B-B14F-4D97-AF65-F5344CB8AC3E}">
        <p14:creationId xmlns:p14="http://schemas.microsoft.com/office/powerpoint/2010/main" val="699051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63364-6B66-422D-ADEF-C9A0CC3F6C30}"/>
              </a:ext>
            </a:extLst>
          </p:cNvPr>
          <p:cNvSpPr>
            <a:spLocks noGrp="1"/>
          </p:cNvSpPr>
          <p:nvPr>
            <p:ph type="title"/>
          </p:nvPr>
        </p:nvSpPr>
        <p:spPr>
          <a:xfrm>
            <a:off x="887220" y="356248"/>
            <a:ext cx="9143537" cy="964173"/>
          </a:xfrm>
        </p:spPr>
        <p:txBody>
          <a:bodyPr/>
          <a:lstStyle/>
          <a:p>
            <a:r>
              <a:rPr lang="es-419" sz="4200" dirty="0">
                <a:solidFill>
                  <a:schemeClr val="bg1"/>
                </a:solidFill>
              </a:rPr>
              <a:t>Mito: El aborto es ilegal</a:t>
            </a:r>
          </a:p>
        </p:txBody>
      </p:sp>
      <p:sp>
        <p:nvSpPr>
          <p:cNvPr id="5" name="Content Placeholder 4">
            <a:extLst>
              <a:ext uri="{FF2B5EF4-FFF2-40B4-BE49-F238E27FC236}">
                <a16:creationId xmlns:a16="http://schemas.microsoft.com/office/drawing/2014/main" id="{67E50EF6-B2ED-4781-84B0-F66A9CDA9A75}"/>
              </a:ext>
            </a:extLst>
          </p:cNvPr>
          <p:cNvSpPr>
            <a:spLocks noGrp="1"/>
          </p:cNvSpPr>
          <p:nvPr>
            <p:ph type="subTitle" idx="1"/>
          </p:nvPr>
        </p:nvSpPr>
        <p:spPr>
          <a:xfrm>
            <a:off x="887220" y="1181608"/>
            <a:ext cx="10417554" cy="1945741"/>
          </a:xfrm>
        </p:spPr>
        <p:txBody>
          <a:bodyPr/>
          <a:lstStyle/>
          <a:p>
            <a:pPr marL="0" indent="0"/>
            <a:r>
              <a:rPr lang="es-419" altLang="en-US" sz="4200" b="1" dirty="0">
                <a:solidFill>
                  <a:srgbClr val="F15928"/>
                </a:solidFill>
              </a:rPr>
              <a:t>Hecho: En la mayoría de los países, el aborto es legal bajo ciertas circunstancias.</a:t>
            </a:r>
            <a:endParaRPr lang="es-419" sz="4200" b="1" dirty="0">
              <a:solidFill>
                <a:srgbClr val="F15928"/>
              </a:solidFill>
            </a:endParaRPr>
          </a:p>
        </p:txBody>
      </p:sp>
      <p:graphicFrame>
        <p:nvGraphicFramePr>
          <p:cNvPr id="3" name="Table 2">
            <a:extLst>
              <a:ext uri="{FF2B5EF4-FFF2-40B4-BE49-F238E27FC236}">
                <a16:creationId xmlns:a16="http://schemas.microsoft.com/office/drawing/2014/main" id="{CEC62033-E4DC-4519-A9A0-D32449FE1AAA}"/>
              </a:ext>
            </a:extLst>
          </p:cNvPr>
          <p:cNvGraphicFramePr>
            <a:graphicFrameLocks noGrp="1"/>
          </p:cNvGraphicFramePr>
          <p:nvPr>
            <p:extLst>
              <p:ext uri="{D42A27DB-BD31-4B8C-83A1-F6EECF244321}">
                <p14:modId xmlns:p14="http://schemas.microsoft.com/office/powerpoint/2010/main" val="3890594245"/>
              </p:ext>
            </p:extLst>
          </p:nvPr>
        </p:nvGraphicFramePr>
        <p:xfrm>
          <a:off x="628645" y="3028506"/>
          <a:ext cx="10934704" cy="1945740"/>
        </p:xfrm>
        <a:graphic>
          <a:graphicData uri="http://schemas.openxmlformats.org/drawingml/2006/table">
            <a:tbl>
              <a:tblPr firstRow="1" bandRow="1">
                <a:tableStyleId>{5C22544A-7EE6-4342-B048-85BDC9FD1C3A}</a:tableStyleId>
              </a:tblPr>
              <a:tblGrid>
                <a:gridCol w="1366838">
                  <a:extLst>
                    <a:ext uri="{9D8B030D-6E8A-4147-A177-3AD203B41FA5}">
                      <a16:colId xmlns:a16="http://schemas.microsoft.com/office/drawing/2014/main" val="4168483699"/>
                    </a:ext>
                  </a:extLst>
                </a:gridCol>
                <a:gridCol w="1366838">
                  <a:extLst>
                    <a:ext uri="{9D8B030D-6E8A-4147-A177-3AD203B41FA5}">
                      <a16:colId xmlns:a16="http://schemas.microsoft.com/office/drawing/2014/main" val="1554427437"/>
                    </a:ext>
                  </a:extLst>
                </a:gridCol>
                <a:gridCol w="1366838">
                  <a:extLst>
                    <a:ext uri="{9D8B030D-6E8A-4147-A177-3AD203B41FA5}">
                      <a16:colId xmlns:a16="http://schemas.microsoft.com/office/drawing/2014/main" val="3472442189"/>
                    </a:ext>
                  </a:extLst>
                </a:gridCol>
                <a:gridCol w="1366838">
                  <a:extLst>
                    <a:ext uri="{9D8B030D-6E8A-4147-A177-3AD203B41FA5}">
                      <a16:colId xmlns:a16="http://schemas.microsoft.com/office/drawing/2014/main" val="4017394209"/>
                    </a:ext>
                  </a:extLst>
                </a:gridCol>
                <a:gridCol w="1366838">
                  <a:extLst>
                    <a:ext uri="{9D8B030D-6E8A-4147-A177-3AD203B41FA5}">
                      <a16:colId xmlns:a16="http://schemas.microsoft.com/office/drawing/2014/main" val="604206981"/>
                    </a:ext>
                  </a:extLst>
                </a:gridCol>
                <a:gridCol w="1366838">
                  <a:extLst>
                    <a:ext uri="{9D8B030D-6E8A-4147-A177-3AD203B41FA5}">
                      <a16:colId xmlns:a16="http://schemas.microsoft.com/office/drawing/2014/main" val="1655693824"/>
                    </a:ext>
                  </a:extLst>
                </a:gridCol>
                <a:gridCol w="1366838">
                  <a:extLst>
                    <a:ext uri="{9D8B030D-6E8A-4147-A177-3AD203B41FA5}">
                      <a16:colId xmlns:a16="http://schemas.microsoft.com/office/drawing/2014/main" val="3880773374"/>
                    </a:ext>
                  </a:extLst>
                </a:gridCol>
                <a:gridCol w="1366838">
                  <a:extLst>
                    <a:ext uri="{9D8B030D-6E8A-4147-A177-3AD203B41FA5}">
                      <a16:colId xmlns:a16="http://schemas.microsoft.com/office/drawing/2014/main" val="852698826"/>
                    </a:ext>
                  </a:extLst>
                </a:gridCol>
              </a:tblGrid>
              <a:tr h="863136">
                <a:tc>
                  <a:txBody>
                    <a:bodyPr/>
                    <a:lstStyle/>
                    <a:p>
                      <a:pPr algn="ctr"/>
                      <a:r>
                        <a:rPr lang="es-419" sz="1600" noProof="0" dirty="0"/>
                        <a:t>Causales de aborto legal</a:t>
                      </a:r>
                    </a:p>
                  </a:txBody>
                  <a:tcPr marL="81329" marR="81329" marT="40665" marB="40665"/>
                </a:tc>
                <a:tc>
                  <a:txBody>
                    <a:bodyPr/>
                    <a:lstStyle/>
                    <a:p>
                      <a:pPr algn="ctr"/>
                      <a:r>
                        <a:rPr lang="es-419" sz="1600" noProof="0" dirty="0"/>
                        <a:t>Para salvar la vida de la mujer</a:t>
                      </a:r>
                    </a:p>
                  </a:txBody>
                  <a:tcPr marL="81329" marR="81329" marT="40665" marB="40665"/>
                </a:tc>
                <a:tc>
                  <a:txBody>
                    <a:bodyPr/>
                    <a:lstStyle/>
                    <a:p>
                      <a:pPr algn="ctr"/>
                      <a:r>
                        <a:rPr lang="es-419" sz="1600" noProof="0" dirty="0"/>
                        <a:t>Para proteger la salud física de la mujer</a:t>
                      </a:r>
                    </a:p>
                  </a:txBody>
                  <a:tcPr marL="81329" marR="81329" marT="40665" marB="40665"/>
                </a:tc>
                <a:tc>
                  <a:txBody>
                    <a:bodyPr/>
                    <a:lstStyle/>
                    <a:p>
                      <a:pPr algn="ctr"/>
                      <a:r>
                        <a:rPr lang="es-419" sz="1600" noProof="0" dirty="0"/>
                        <a:t>Para proteger la salud mental de la mujer</a:t>
                      </a:r>
                    </a:p>
                  </a:txBody>
                  <a:tcPr marL="81329" marR="81329" marT="40665" marB="40665"/>
                </a:tc>
                <a:tc>
                  <a:txBody>
                    <a:bodyPr/>
                    <a:lstStyle/>
                    <a:p>
                      <a:pPr algn="ctr"/>
                      <a:r>
                        <a:rPr lang="es-419" sz="1600" noProof="0" dirty="0"/>
                        <a:t>Casos de violación o incesto</a:t>
                      </a:r>
                    </a:p>
                  </a:txBody>
                  <a:tcPr marL="81329" marR="81329" marT="40665" marB="40665"/>
                </a:tc>
                <a:tc>
                  <a:txBody>
                    <a:bodyPr/>
                    <a:lstStyle/>
                    <a:p>
                      <a:pPr algn="ctr"/>
                      <a:r>
                        <a:rPr lang="es-419" sz="1600" noProof="0" dirty="0"/>
                        <a:t>Casos de </a:t>
                      </a:r>
                      <a:r>
                        <a:rPr lang="es-419" sz="1600" noProof="0" dirty="0" err="1"/>
                        <a:t>malforma-ción</a:t>
                      </a:r>
                      <a:r>
                        <a:rPr lang="es-419" sz="1600" noProof="0" dirty="0"/>
                        <a:t> fetal</a:t>
                      </a:r>
                    </a:p>
                  </a:txBody>
                  <a:tcPr marL="81329" marR="81329" marT="40665" marB="40665"/>
                </a:tc>
                <a:tc>
                  <a:txBody>
                    <a:bodyPr/>
                    <a:lstStyle/>
                    <a:p>
                      <a:pPr algn="ctr"/>
                      <a:r>
                        <a:rPr lang="es-419" sz="1600" noProof="0" dirty="0"/>
                        <a:t>Factores </a:t>
                      </a:r>
                      <a:r>
                        <a:rPr lang="es-419" sz="1600" noProof="0" dirty="0" err="1"/>
                        <a:t>económi</a:t>
                      </a:r>
                      <a:r>
                        <a:rPr lang="es-419" sz="1600" noProof="0" dirty="0"/>
                        <a:t>-cos o sociales</a:t>
                      </a:r>
                    </a:p>
                  </a:txBody>
                  <a:tcPr marL="81329" marR="81329" marT="40665" marB="40665"/>
                </a:tc>
                <a:tc>
                  <a:txBody>
                    <a:bodyPr/>
                    <a:lstStyle/>
                    <a:p>
                      <a:pPr algn="ctr"/>
                      <a:endParaRPr lang="es-419" sz="1600" noProof="0" dirty="0"/>
                    </a:p>
                    <a:p>
                      <a:pPr algn="ctr"/>
                      <a:r>
                        <a:rPr lang="es-419" sz="1600" noProof="0" dirty="0"/>
                        <a:t>A petición</a:t>
                      </a:r>
                    </a:p>
                  </a:txBody>
                  <a:tcPr marL="81329" marR="81329" marT="40665" marB="40665"/>
                </a:tc>
                <a:extLst>
                  <a:ext uri="{0D108BD9-81ED-4DB2-BD59-A6C34878D82A}">
                    <a16:rowId xmlns:a16="http://schemas.microsoft.com/office/drawing/2014/main" val="3039116813"/>
                  </a:ext>
                </a:extLst>
              </a:tr>
              <a:tr h="578758">
                <a:tc>
                  <a:txBody>
                    <a:bodyPr/>
                    <a:lstStyle/>
                    <a:p>
                      <a:pPr algn="ctr"/>
                      <a:endParaRPr lang="es-419" sz="500" noProof="0" dirty="0"/>
                    </a:p>
                    <a:p>
                      <a:pPr algn="ctr"/>
                      <a:r>
                        <a:rPr lang="es-419" sz="1600" noProof="0" dirty="0"/>
                        <a:t>Número de países</a:t>
                      </a:r>
                    </a:p>
                  </a:txBody>
                  <a:tcPr marL="81329" marR="81329" marT="40665" marB="40665"/>
                </a:tc>
                <a:tc>
                  <a:txBody>
                    <a:bodyPr/>
                    <a:lstStyle/>
                    <a:p>
                      <a:pPr algn="ctr"/>
                      <a:endParaRPr lang="es-419" sz="1600" noProof="0" dirty="0"/>
                    </a:p>
                    <a:p>
                      <a:pPr algn="ctr"/>
                      <a:r>
                        <a:rPr lang="es-419" sz="1600" noProof="0" dirty="0"/>
                        <a:t>190</a:t>
                      </a:r>
                    </a:p>
                  </a:txBody>
                  <a:tcPr marL="81329" marR="81329" marT="40665" marB="40665"/>
                </a:tc>
                <a:tc>
                  <a:txBody>
                    <a:bodyPr/>
                    <a:lstStyle/>
                    <a:p>
                      <a:pPr algn="ctr"/>
                      <a:endParaRPr lang="es-419" sz="1600" noProof="0" dirty="0"/>
                    </a:p>
                    <a:p>
                      <a:pPr algn="ctr"/>
                      <a:r>
                        <a:rPr lang="es-419" sz="1600" noProof="0" dirty="0"/>
                        <a:t>132</a:t>
                      </a:r>
                    </a:p>
                  </a:txBody>
                  <a:tcPr marL="81329" marR="81329" marT="40665" marB="40665"/>
                </a:tc>
                <a:tc>
                  <a:txBody>
                    <a:bodyPr/>
                    <a:lstStyle/>
                    <a:p>
                      <a:pPr algn="ctr"/>
                      <a:endParaRPr lang="es-419" sz="1600" noProof="0" dirty="0"/>
                    </a:p>
                    <a:p>
                      <a:pPr algn="ctr"/>
                      <a:r>
                        <a:rPr lang="es-419" sz="1600" noProof="0" dirty="0"/>
                        <a:t>126</a:t>
                      </a:r>
                    </a:p>
                  </a:txBody>
                  <a:tcPr marL="81329" marR="81329" marT="40665" marB="40665"/>
                </a:tc>
                <a:tc>
                  <a:txBody>
                    <a:bodyPr/>
                    <a:lstStyle/>
                    <a:p>
                      <a:pPr algn="ctr"/>
                      <a:endParaRPr lang="es-419" sz="1600" noProof="0" dirty="0"/>
                    </a:p>
                    <a:p>
                      <a:pPr algn="ctr"/>
                      <a:r>
                        <a:rPr lang="es-419" sz="1600" noProof="0" dirty="0"/>
                        <a:t>99</a:t>
                      </a:r>
                    </a:p>
                  </a:txBody>
                  <a:tcPr marL="81329" marR="81329" marT="40665" marB="40665"/>
                </a:tc>
                <a:tc>
                  <a:txBody>
                    <a:bodyPr/>
                    <a:lstStyle/>
                    <a:p>
                      <a:pPr algn="ctr"/>
                      <a:endParaRPr lang="es-419" sz="1600" noProof="0" dirty="0"/>
                    </a:p>
                    <a:p>
                      <a:pPr algn="ctr"/>
                      <a:r>
                        <a:rPr lang="es-419" sz="1600" noProof="0" dirty="0"/>
                        <a:t>91</a:t>
                      </a:r>
                    </a:p>
                  </a:txBody>
                  <a:tcPr marL="81329" marR="81329" marT="40665" marB="40665"/>
                </a:tc>
                <a:tc>
                  <a:txBody>
                    <a:bodyPr/>
                    <a:lstStyle/>
                    <a:p>
                      <a:pPr algn="ctr"/>
                      <a:endParaRPr lang="es-419" sz="1600" noProof="0" dirty="0"/>
                    </a:p>
                    <a:p>
                      <a:pPr algn="ctr"/>
                      <a:r>
                        <a:rPr lang="es-419" sz="1600" noProof="0" dirty="0"/>
                        <a:t>69</a:t>
                      </a:r>
                    </a:p>
                  </a:txBody>
                  <a:tcPr marL="81329" marR="81329" marT="40665" marB="40665"/>
                </a:tc>
                <a:tc>
                  <a:txBody>
                    <a:bodyPr/>
                    <a:lstStyle/>
                    <a:p>
                      <a:pPr algn="ctr"/>
                      <a:endParaRPr lang="es-419" sz="1600" noProof="0" dirty="0"/>
                    </a:p>
                    <a:p>
                      <a:pPr algn="ctr"/>
                      <a:r>
                        <a:rPr lang="es-419" sz="1600" noProof="0" dirty="0"/>
                        <a:t>58</a:t>
                      </a:r>
                    </a:p>
                  </a:txBody>
                  <a:tcPr marL="81329" marR="81329" marT="40665" marB="40665"/>
                </a:tc>
                <a:extLst>
                  <a:ext uri="{0D108BD9-81ED-4DB2-BD59-A6C34878D82A}">
                    <a16:rowId xmlns:a16="http://schemas.microsoft.com/office/drawing/2014/main" val="832890963"/>
                  </a:ext>
                </a:extLst>
              </a:tr>
            </a:tbl>
          </a:graphicData>
        </a:graphic>
      </p:graphicFrame>
      <p:sp>
        <p:nvSpPr>
          <p:cNvPr id="2" name="TextBox 1">
            <a:extLst>
              <a:ext uri="{FF2B5EF4-FFF2-40B4-BE49-F238E27FC236}">
                <a16:creationId xmlns:a16="http://schemas.microsoft.com/office/drawing/2014/main" id="{98821EDC-D1B9-9EC6-A797-9DA12862A17C}"/>
              </a:ext>
            </a:extLst>
          </p:cNvPr>
          <p:cNvSpPr txBox="1"/>
          <p:nvPr/>
        </p:nvSpPr>
        <p:spPr>
          <a:xfrm>
            <a:off x="887220" y="5317067"/>
            <a:ext cx="9899313" cy="1015663"/>
          </a:xfrm>
          <a:prstGeom prst="rect">
            <a:avLst/>
          </a:prstGeom>
          <a:noFill/>
        </p:spPr>
        <p:txBody>
          <a:bodyPr wrap="square" rtlCol="0">
            <a:spAutoFit/>
          </a:bodyPr>
          <a:lstStyle/>
          <a:p>
            <a:r>
              <a:rPr lang="es-419" sz="2000" dirty="0">
                <a:solidFill>
                  <a:schemeClr val="bg1"/>
                </a:solidFill>
                <a:latin typeface="Arial" panose="020B0604020202020204" pitchFamily="34" charset="0"/>
                <a:cs typeface="Arial" panose="020B0604020202020204" pitchFamily="34" charset="0"/>
              </a:rPr>
              <a:t>Los acuerdos internacionales apoyan el acceso al aborto seguro para sobrevivientes de violación. Entre esos acuerdos figuran la Convención de Ginebra, Artículo 3; las Resoluciones de Seguridad 2106 y 2122 de la ONU; y el Protocolo de Maputo.</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96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5000">
              <a:srgbClr val="BCE1FB"/>
            </a:gs>
            <a:gs pos="100000">
              <a:srgbClr val="CFEAFC"/>
            </a:gs>
          </a:gsLst>
          <a:lin ang="5400000" scaled="1"/>
        </a:gradFill>
        <a:effectLst/>
      </p:bgPr>
    </p:bg>
    <p:spTree>
      <p:nvGrpSpPr>
        <p:cNvPr id="1" name=""/>
        <p:cNvGrpSpPr/>
        <p:nvPr/>
      </p:nvGrpSpPr>
      <p:grpSpPr>
        <a:xfrm>
          <a:off x="0" y="0"/>
          <a:ext cx="0" cy="0"/>
          <a:chOff x="0" y="0"/>
          <a:chExt cx="0" cy="0"/>
        </a:xfrm>
      </p:grpSpPr>
      <p:pic>
        <p:nvPicPr>
          <p:cNvPr id="9" name="Google Shape;35;p10">
            <a:extLst>
              <a:ext uri="{FF2B5EF4-FFF2-40B4-BE49-F238E27FC236}">
                <a16:creationId xmlns:a16="http://schemas.microsoft.com/office/drawing/2014/main" id="{074F29A7-9830-FDAF-AA94-AAB143DFD567}"/>
              </a:ext>
            </a:extLst>
          </p:cNvPr>
          <p:cNvPicPr preferRelativeResize="0"/>
          <p:nvPr/>
        </p:nvPicPr>
        <p:blipFill>
          <a:blip r:embed="rId3"/>
          <a:srcRect/>
          <a:stretch/>
        </p:blipFill>
        <p:spPr>
          <a:xfrm>
            <a:off x="11140422" y="6301695"/>
            <a:ext cx="770202" cy="382360"/>
          </a:xfrm>
          <a:prstGeom prst="rect">
            <a:avLst/>
          </a:prstGeom>
          <a:noFill/>
          <a:ln>
            <a:noFill/>
          </a:ln>
        </p:spPr>
      </p:pic>
      <p:sp>
        <p:nvSpPr>
          <p:cNvPr id="12" name="Title 2">
            <a:extLst>
              <a:ext uri="{FF2B5EF4-FFF2-40B4-BE49-F238E27FC236}">
                <a16:creationId xmlns:a16="http://schemas.microsoft.com/office/drawing/2014/main" id="{AE0B81F6-8726-095F-75FB-5C27C27EDAB3}"/>
              </a:ext>
            </a:extLst>
          </p:cNvPr>
          <p:cNvSpPr txBox="1">
            <a:spLocks/>
          </p:cNvSpPr>
          <p:nvPr/>
        </p:nvSpPr>
        <p:spPr>
          <a:xfrm>
            <a:off x="679551" y="334533"/>
            <a:ext cx="9350944" cy="932069"/>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s-419" sz="4200" dirty="0">
                <a:solidFill>
                  <a:srgbClr val="F15928"/>
                </a:solidFill>
              </a:rPr>
              <a:t>Tendencias mundiales</a:t>
            </a:r>
          </a:p>
        </p:txBody>
      </p:sp>
      <p:pic>
        <p:nvPicPr>
          <p:cNvPr id="4" name="Picture 3">
            <a:extLst>
              <a:ext uri="{FF2B5EF4-FFF2-40B4-BE49-F238E27FC236}">
                <a16:creationId xmlns:a16="http://schemas.microsoft.com/office/drawing/2014/main" id="{9C0D6D60-A99B-B6FC-A42E-2FD4B89199EE}"/>
              </a:ext>
            </a:extLst>
          </p:cNvPr>
          <p:cNvPicPr>
            <a:picLocks noChangeAspect="1"/>
          </p:cNvPicPr>
          <p:nvPr/>
        </p:nvPicPr>
        <p:blipFill rotWithShape="1">
          <a:blip r:embed="rId4"/>
          <a:srcRect t="3859" r="3893"/>
          <a:stretch/>
        </p:blipFill>
        <p:spPr>
          <a:xfrm>
            <a:off x="281376" y="1477130"/>
            <a:ext cx="9465682" cy="5380870"/>
          </a:xfrm>
          <a:prstGeom prst="rect">
            <a:avLst/>
          </a:prstGeom>
        </p:spPr>
      </p:pic>
      <p:sp>
        <p:nvSpPr>
          <p:cNvPr id="2" name="Rectangle 1">
            <a:extLst>
              <a:ext uri="{FF2B5EF4-FFF2-40B4-BE49-F238E27FC236}">
                <a16:creationId xmlns:a16="http://schemas.microsoft.com/office/drawing/2014/main" id="{7C2653A0-2F07-1FCD-7B9A-A29D94DC6D1E}"/>
              </a:ext>
            </a:extLst>
          </p:cNvPr>
          <p:cNvSpPr/>
          <p:nvPr/>
        </p:nvSpPr>
        <p:spPr>
          <a:xfrm>
            <a:off x="9167496" y="3904407"/>
            <a:ext cx="2872510" cy="1107996"/>
          </a:xfrm>
          <a:prstGeom prst="rect">
            <a:avLst/>
          </a:prstGeom>
          <a:solidFill>
            <a:schemeClr val="bg1">
              <a:alpha val="60000"/>
            </a:schemeClr>
          </a:solidFill>
        </p:spPr>
        <p:txBody>
          <a:bodyPr wrap="square" tIns="91440" bIns="91440">
            <a:spAutoFit/>
          </a:bodyPr>
          <a:lstStyle/>
          <a:p>
            <a:pPr defTabSz="554466">
              <a:defRPr/>
            </a:pPr>
            <a:r>
              <a:rPr lang="es-419" sz="1200" dirty="0">
                <a:solidFill>
                  <a:srgbClr val="414041"/>
                </a:solidFill>
              </a:rPr>
              <a:t>El mapa se actualizó el 3 de enero de 2023; el Centro de Derechos Reproductivos tiene una versión digital actualizada en tiempo real aquí </a:t>
            </a:r>
            <a:r>
              <a:rPr lang="es-419" sz="1200" dirty="0">
                <a:solidFill>
                  <a:srgbClr val="414041"/>
                </a:solidFill>
                <a:sym typeface="Wingdings" panose="05000000000000000000" pitchFamily="2" charset="2"/>
              </a:rPr>
              <a:t></a:t>
            </a:r>
            <a:r>
              <a:rPr lang="es-419" sz="1200" dirty="0">
                <a:solidFill>
                  <a:srgbClr val="414041"/>
                </a:solidFill>
              </a:rPr>
              <a:t>  </a:t>
            </a:r>
            <a:r>
              <a:rPr lang="es-419" sz="1200" dirty="0">
                <a:solidFill>
                  <a:srgbClr val="414041"/>
                </a:solidFill>
                <a:hlinkClick r:id="rId5"/>
              </a:rPr>
              <a:t>http://worldabortionlaws.com/map/</a:t>
            </a:r>
            <a:r>
              <a:rPr lang="es-419" sz="1200" dirty="0">
                <a:solidFill>
                  <a:srgbClr val="414041"/>
                </a:solidFill>
              </a:rPr>
              <a:t> </a:t>
            </a:r>
          </a:p>
        </p:txBody>
      </p:sp>
      <p:sp>
        <p:nvSpPr>
          <p:cNvPr id="6" name="TextBox 5">
            <a:extLst>
              <a:ext uri="{FF2B5EF4-FFF2-40B4-BE49-F238E27FC236}">
                <a16:creationId xmlns:a16="http://schemas.microsoft.com/office/drawing/2014/main" id="{CDCD62B9-0DCF-2C76-F1DD-108BCFC58354}"/>
              </a:ext>
            </a:extLst>
          </p:cNvPr>
          <p:cNvSpPr txBox="1"/>
          <p:nvPr/>
        </p:nvSpPr>
        <p:spPr>
          <a:xfrm>
            <a:off x="733571" y="1066547"/>
            <a:ext cx="10791952" cy="400110"/>
          </a:xfrm>
          <a:prstGeom prst="rect">
            <a:avLst/>
          </a:prstGeom>
          <a:noFill/>
        </p:spPr>
        <p:txBody>
          <a:bodyPr wrap="square" rtlCol="0">
            <a:spAutoFit/>
          </a:bodyPr>
          <a:lstStyle/>
          <a:p>
            <a:r>
              <a:rPr lang="es-419" sz="2000" b="1" dirty="0"/>
              <a:t>En las últimas décadas, casi 50 países han liberalizado sus leyes sobre aborto.</a:t>
            </a:r>
          </a:p>
        </p:txBody>
      </p:sp>
    </p:spTree>
    <p:extLst>
      <p:ext uri="{BB962C8B-B14F-4D97-AF65-F5344CB8AC3E}">
        <p14:creationId xmlns:p14="http://schemas.microsoft.com/office/powerpoint/2010/main" val="2851095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6C7D5-2B42-4A0C-89C3-4B3F92D2B966}"/>
              </a:ext>
            </a:extLst>
          </p:cNvPr>
          <p:cNvSpPr>
            <a:spLocks noGrp="1"/>
          </p:cNvSpPr>
          <p:nvPr>
            <p:ph type="title"/>
          </p:nvPr>
        </p:nvSpPr>
        <p:spPr>
          <a:xfrm>
            <a:off x="841248" y="365760"/>
            <a:ext cx="11360003" cy="1531237"/>
          </a:xfrm>
        </p:spPr>
        <p:txBody>
          <a:bodyPr>
            <a:normAutofit/>
          </a:bodyPr>
          <a:lstStyle/>
          <a:p>
            <a:r>
              <a:rPr lang="es-419" sz="4200" dirty="0">
                <a:solidFill>
                  <a:srgbClr val="F15928"/>
                </a:solidFill>
              </a:rPr>
              <a:t>Las restricciones al aborto </a:t>
            </a:r>
            <a:r>
              <a:rPr lang="es-419" sz="4200" u="sng" dirty="0">
                <a:solidFill>
                  <a:srgbClr val="F15928"/>
                </a:solidFill>
              </a:rPr>
              <a:t>no</a:t>
            </a:r>
            <a:r>
              <a:rPr lang="es-419" sz="4200" dirty="0">
                <a:solidFill>
                  <a:srgbClr val="F15928"/>
                </a:solidFill>
              </a:rPr>
              <a:t> reducen la incidencia del aborto</a:t>
            </a:r>
          </a:p>
        </p:txBody>
      </p:sp>
      <p:pic>
        <p:nvPicPr>
          <p:cNvPr id="4" name="Content Placeholder 3" descr="worldwideincidencerestrictive.pdf">
            <a:extLst>
              <a:ext uri="{FF2B5EF4-FFF2-40B4-BE49-F238E27FC236}">
                <a16:creationId xmlns:a16="http://schemas.microsoft.com/office/drawing/2014/main" id="{6E1F004A-8149-4FFA-BA35-DB3123715DD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9155"/>
          <a:stretch/>
        </p:blipFill>
        <p:spPr>
          <a:xfrm>
            <a:off x="841248" y="1981009"/>
            <a:ext cx="8574336" cy="4852809"/>
          </a:xfrm>
          <a:prstGeom prst="rect">
            <a:avLst/>
          </a:prstGeom>
        </p:spPr>
      </p:pic>
    </p:spTree>
    <p:extLst>
      <p:ext uri="{BB962C8B-B14F-4D97-AF65-F5344CB8AC3E}">
        <p14:creationId xmlns:p14="http://schemas.microsoft.com/office/powerpoint/2010/main" val="103727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75883-076B-4455-B7BA-9F1B44B9969C}"/>
              </a:ext>
            </a:extLst>
          </p:cNvPr>
          <p:cNvSpPr>
            <a:spLocks noGrp="1"/>
          </p:cNvSpPr>
          <p:nvPr>
            <p:ph type="title"/>
          </p:nvPr>
        </p:nvSpPr>
        <p:spPr>
          <a:xfrm>
            <a:off x="838200" y="365125"/>
            <a:ext cx="10922000" cy="1325563"/>
          </a:xfrm>
        </p:spPr>
        <p:txBody>
          <a:bodyPr>
            <a:noAutofit/>
          </a:bodyPr>
          <a:lstStyle/>
          <a:p>
            <a:r>
              <a:rPr lang="es-419" sz="4200" dirty="0">
                <a:solidFill>
                  <a:srgbClr val="F15928"/>
                </a:solidFill>
              </a:rPr>
              <a:t>Las restricciones al aborto </a:t>
            </a:r>
            <a:r>
              <a:rPr lang="es-419" sz="4200" u="sng" dirty="0">
                <a:solidFill>
                  <a:srgbClr val="F15928"/>
                </a:solidFill>
              </a:rPr>
              <a:t>sí</a:t>
            </a:r>
            <a:r>
              <a:rPr lang="es-419" sz="4200" dirty="0">
                <a:solidFill>
                  <a:srgbClr val="F15928"/>
                </a:solidFill>
              </a:rPr>
              <a:t> aumentan el porcentaje de abortos que son inseguros</a:t>
            </a:r>
          </a:p>
        </p:txBody>
      </p:sp>
      <p:pic>
        <p:nvPicPr>
          <p:cNvPr id="4" name="Picture 3" descr="440.aww_1.pdf">
            <a:extLst>
              <a:ext uri="{FF2B5EF4-FFF2-40B4-BE49-F238E27FC236}">
                <a16:creationId xmlns:a16="http://schemas.microsoft.com/office/drawing/2014/main" id="{423DC0EE-AE1D-436F-A312-9DDBE136EAA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8564"/>
          <a:stretch/>
        </p:blipFill>
        <p:spPr>
          <a:xfrm>
            <a:off x="1688661" y="1820545"/>
            <a:ext cx="8814679" cy="5037455"/>
          </a:xfrm>
          <a:prstGeom prst="rect">
            <a:avLst/>
          </a:prstGeom>
        </p:spPr>
      </p:pic>
      <p:pic>
        <p:nvPicPr>
          <p:cNvPr id="9" name="Google Shape;35;p10">
            <a:extLst>
              <a:ext uri="{FF2B5EF4-FFF2-40B4-BE49-F238E27FC236}">
                <a16:creationId xmlns:a16="http://schemas.microsoft.com/office/drawing/2014/main" id="{66C7EBCC-D456-140D-987D-001F2FFFD392}"/>
              </a:ext>
            </a:extLst>
          </p:cNvPr>
          <p:cNvPicPr preferRelativeResize="0"/>
          <p:nvPr/>
        </p:nvPicPr>
        <p:blipFill>
          <a:blip r:embed="rId4"/>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9104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6D93A5-B60C-4D8C-B225-BAB38812BD66}"/>
              </a:ext>
            </a:extLst>
          </p:cNvPr>
          <p:cNvSpPr>
            <a:spLocks noGrp="1"/>
          </p:cNvSpPr>
          <p:nvPr>
            <p:ph type="title"/>
          </p:nvPr>
        </p:nvSpPr>
        <p:spPr>
          <a:xfrm>
            <a:off x="838200" y="365125"/>
            <a:ext cx="9867900" cy="1325563"/>
          </a:xfrm>
        </p:spPr>
        <p:txBody>
          <a:bodyPr>
            <a:normAutofit/>
          </a:bodyPr>
          <a:lstStyle/>
          <a:p>
            <a:r>
              <a:rPr lang="es-419" sz="4200" dirty="0">
                <a:solidFill>
                  <a:srgbClr val="F15928"/>
                </a:solidFill>
              </a:rPr>
              <a:t>Cuando el aborto seguro no está disponible, las mujeres: </a:t>
            </a:r>
          </a:p>
        </p:txBody>
      </p:sp>
      <p:sp>
        <p:nvSpPr>
          <p:cNvPr id="2" name="Content Placeholder 1">
            <a:extLst>
              <a:ext uri="{FF2B5EF4-FFF2-40B4-BE49-F238E27FC236}">
                <a16:creationId xmlns:a16="http://schemas.microsoft.com/office/drawing/2014/main" id="{DB0B23F8-BF29-4C2D-8373-35B9D412AD1B}"/>
              </a:ext>
            </a:extLst>
          </p:cNvPr>
          <p:cNvSpPr>
            <a:spLocks noGrp="1"/>
          </p:cNvSpPr>
          <p:nvPr>
            <p:ph idx="1"/>
          </p:nvPr>
        </p:nvSpPr>
        <p:spPr>
          <a:xfrm>
            <a:off x="838200" y="2174875"/>
            <a:ext cx="6680200" cy="4118828"/>
          </a:xfrm>
        </p:spPr>
        <p:txBody>
          <a:bodyPr>
            <a:normAutofit/>
          </a:bodyPr>
          <a:lstStyle/>
          <a:p>
            <a:r>
              <a:rPr lang="es-419" sz="2400" dirty="0"/>
              <a:t>Enfrentan retrasos para acceder a los servicios seguros</a:t>
            </a:r>
          </a:p>
          <a:p>
            <a:r>
              <a:rPr lang="es-419" sz="2400" dirty="0"/>
              <a:t>Recurren a buscar abortos inseguros de alto riesgo </a:t>
            </a:r>
          </a:p>
          <a:p>
            <a:r>
              <a:rPr lang="es-419" sz="2400" dirty="0"/>
              <a:t>Retrasan la búsqueda de atención médica para las complicaciones del aborto inseguro </a:t>
            </a:r>
          </a:p>
          <a:p>
            <a:r>
              <a:rPr lang="es-419" sz="2400" dirty="0"/>
              <a:t>Se ven obligadas a poner en riesgo su vida y su salud para interrumpir el embarazo</a:t>
            </a:r>
          </a:p>
          <a:p>
            <a:r>
              <a:rPr lang="es-419" sz="2400" dirty="0"/>
              <a:t>Se ven obligadas a ser madres en contra de su voluntad</a:t>
            </a:r>
          </a:p>
          <a:p>
            <a:endParaRPr lang="en-US" sz="2400" dirty="0"/>
          </a:p>
        </p:txBody>
      </p:sp>
      <p:pic>
        <p:nvPicPr>
          <p:cNvPr id="5" name="Content Placeholder 7" descr="Latina woman hugging teen, for screen or web use.">
            <a:hlinkClick r:id="rId3"/>
            <a:extLst>
              <a:ext uri="{FF2B5EF4-FFF2-40B4-BE49-F238E27FC236}">
                <a16:creationId xmlns:a16="http://schemas.microsoft.com/office/drawing/2014/main" id="{20ED2B6C-2D3B-46A1-B6DD-384AE04111A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7656603" y="1690688"/>
            <a:ext cx="2795497" cy="4337903"/>
          </a:xfrm>
          <a:prstGeom prst="rect">
            <a:avLst/>
          </a:prstGeom>
        </p:spPr>
      </p:pic>
    </p:spTree>
    <p:extLst>
      <p:ext uri="{BB962C8B-B14F-4D97-AF65-F5344CB8AC3E}">
        <p14:creationId xmlns:p14="http://schemas.microsoft.com/office/powerpoint/2010/main" val="1099935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C23F08-0262-4CF5-BF26-5E2C90DA81BA}"/>
              </a:ext>
            </a:extLst>
          </p:cNvPr>
          <p:cNvSpPr>
            <a:spLocks noGrp="1"/>
          </p:cNvSpPr>
          <p:nvPr>
            <p:ph type="title"/>
          </p:nvPr>
        </p:nvSpPr>
        <p:spPr>
          <a:xfrm>
            <a:off x="838200" y="365125"/>
            <a:ext cx="10299700" cy="1325563"/>
          </a:xfrm>
        </p:spPr>
        <p:txBody>
          <a:bodyPr>
            <a:normAutofit/>
          </a:bodyPr>
          <a:lstStyle/>
          <a:p>
            <a:r>
              <a:rPr lang="es-419" sz="4200" dirty="0">
                <a:solidFill>
                  <a:srgbClr val="F15928"/>
                </a:solidFill>
              </a:rPr>
              <a:t>Justificación para evitar el aborto inseguro y proporcionar aborto seguro</a:t>
            </a:r>
          </a:p>
        </p:txBody>
      </p:sp>
      <p:sp>
        <p:nvSpPr>
          <p:cNvPr id="12" name="Content Placeholder 11">
            <a:extLst>
              <a:ext uri="{FF2B5EF4-FFF2-40B4-BE49-F238E27FC236}">
                <a16:creationId xmlns:a16="http://schemas.microsoft.com/office/drawing/2014/main" id="{891C00BF-965E-46CB-B5E0-E6492E1635F7}"/>
              </a:ext>
            </a:extLst>
          </p:cNvPr>
          <p:cNvSpPr>
            <a:spLocks noGrp="1"/>
          </p:cNvSpPr>
          <p:nvPr>
            <p:ph sz="half" idx="1"/>
          </p:nvPr>
        </p:nvSpPr>
        <p:spPr>
          <a:xfrm>
            <a:off x="838200" y="1938337"/>
            <a:ext cx="4889500" cy="4351338"/>
          </a:xfrm>
        </p:spPr>
        <p:txBody>
          <a:bodyPr/>
          <a:lstStyle/>
          <a:p>
            <a:pPr marL="152389" indent="0">
              <a:buNone/>
            </a:pPr>
            <a:r>
              <a:rPr lang="es-419" b="1" dirty="0">
                <a:solidFill>
                  <a:schemeClr val="accent1"/>
                </a:solidFill>
              </a:rPr>
              <a:t>Salud pú</a:t>
            </a:r>
            <a:r>
              <a:rPr lang="es-419" b="1" dirty="0">
                <a:solidFill>
                  <a:schemeClr val="accent1"/>
                </a:solidFill>
                <a:latin typeface="+mn-lt"/>
              </a:rPr>
              <a:t>blic</a:t>
            </a:r>
            <a:r>
              <a:rPr lang="es-419" b="1" dirty="0">
                <a:solidFill>
                  <a:schemeClr val="accent1"/>
                </a:solidFill>
              </a:rPr>
              <a:t>a</a:t>
            </a:r>
            <a:endParaRPr lang="es-419" b="1" dirty="0">
              <a:solidFill>
                <a:schemeClr val="accent1"/>
              </a:solidFill>
              <a:latin typeface="+mn-lt"/>
            </a:endParaRPr>
          </a:p>
          <a:p>
            <a:pPr>
              <a:spcAft>
                <a:spcPts val="1200"/>
              </a:spcAft>
            </a:pPr>
            <a:r>
              <a:rPr lang="es-419" sz="2400" dirty="0">
                <a:latin typeface="+mn-lt"/>
              </a:rPr>
              <a:t>El aborto inseguro es una de las principales causas de mortalidad relacionada con el embarazo en países de bajos ingresos a nivel mundial.</a:t>
            </a:r>
          </a:p>
          <a:p>
            <a:pPr>
              <a:spcAft>
                <a:spcPts val="1200"/>
              </a:spcAft>
            </a:pPr>
            <a:r>
              <a:rPr lang="es-419" sz="2400" dirty="0"/>
              <a:t>Las muertes y lesione</a:t>
            </a:r>
            <a:r>
              <a:rPr lang="es-419" sz="2400" dirty="0">
                <a:latin typeface="+mn-lt"/>
              </a:rPr>
              <a:t>s resultantes son totalmente evitables.</a:t>
            </a:r>
          </a:p>
          <a:p>
            <a:endParaRPr lang="en-US" dirty="0">
              <a:latin typeface="+mn-lt"/>
            </a:endParaRPr>
          </a:p>
        </p:txBody>
      </p:sp>
      <p:sp>
        <p:nvSpPr>
          <p:cNvPr id="13" name="Content Placeholder 11">
            <a:extLst>
              <a:ext uri="{FF2B5EF4-FFF2-40B4-BE49-F238E27FC236}">
                <a16:creationId xmlns:a16="http://schemas.microsoft.com/office/drawing/2014/main" id="{07A390A9-0529-48D5-A447-26EC4B833AD6}"/>
              </a:ext>
            </a:extLst>
          </p:cNvPr>
          <p:cNvSpPr txBox="1">
            <a:spLocks/>
          </p:cNvSpPr>
          <p:nvPr/>
        </p:nvSpPr>
        <p:spPr>
          <a:xfrm>
            <a:off x="6007100" y="1898014"/>
            <a:ext cx="5346700" cy="4062651"/>
          </a:xfrm>
          <a:prstGeom prst="rect">
            <a:avLst/>
          </a:prstGeom>
        </p:spPr>
        <p:txBody>
          <a:bodyPr wrap="square" lIns="0" tIns="0" rIns="0" bIns="0">
            <a:spAutoFit/>
          </a:bodyPr>
          <a:lstStyle>
            <a:lvl1pPr marL="0">
              <a:spcAft>
                <a:spcPts val="3600"/>
              </a:spcAft>
              <a:defRPr sz="4800" b="0" i="0">
                <a:solidFill>
                  <a:schemeClr val="tx1"/>
                </a:solidFill>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554466">
              <a:spcAft>
                <a:spcPts val="0"/>
              </a:spcAft>
              <a:defRPr/>
            </a:pPr>
            <a:r>
              <a:rPr lang="es-419" sz="2800" b="1" kern="0" dirty="0">
                <a:solidFill>
                  <a:srgbClr val="F15928"/>
                </a:solidFill>
                <a:latin typeface="Arial" panose="020B0604020202020204"/>
                <a:ea typeface="+mn-ea"/>
              </a:rPr>
              <a:t>Derechos humanos</a:t>
            </a:r>
          </a:p>
          <a:p>
            <a:pPr marL="342884" indent="-342884" defTabSz="554466">
              <a:spcAft>
                <a:spcPts val="1200"/>
              </a:spcAft>
              <a:buSzPct val="75000"/>
              <a:buFont typeface="Arial" panose="020B0604020202020204" pitchFamily="34" charset="0"/>
              <a:buChar char="•"/>
              <a:defRPr/>
            </a:pPr>
            <a:r>
              <a:rPr lang="es-419" sz="2400" dirty="0">
                <a:latin typeface="Arial" panose="020B0604020202020204"/>
              </a:rPr>
              <a:t>La penalización del aborto y las altas tasas de aborto inseguro violan el derecho de las mujeres a la salud, así como su derecho a:</a:t>
            </a:r>
          </a:p>
          <a:p>
            <a:pPr marL="1028652" lvl="1" indent="-342884" defTabSz="554466">
              <a:spcAft>
                <a:spcPts val="1200"/>
              </a:spcAft>
              <a:buClr>
                <a:srgbClr val="000000"/>
              </a:buClr>
              <a:buSzPct val="58000"/>
              <a:buFont typeface="Courier New" panose="02070309020205020404" pitchFamily="49" charset="0"/>
              <a:buChar char="o"/>
              <a:defRPr/>
            </a:pPr>
            <a:r>
              <a:rPr lang="es-419" sz="2000" dirty="0">
                <a:latin typeface="Arial" panose="020B0604020202020204"/>
              </a:rPr>
              <a:t>La vida</a:t>
            </a:r>
          </a:p>
          <a:p>
            <a:pPr marL="1028652" lvl="1" indent="-342884" defTabSz="554466">
              <a:spcAft>
                <a:spcPts val="1200"/>
              </a:spcAft>
              <a:buClr>
                <a:srgbClr val="000000"/>
              </a:buClr>
              <a:buSzPct val="58000"/>
              <a:buFont typeface="Courier New" panose="02070309020205020404" pitchFamily="49" charset="0"/>
              <a:buChar char="o"/>
              <a:defRPr/>
            </a:pPr>
            <a:r>
              <a:rPr lang="es-419" sz="2000" dirty="0">
                <a:latin typeface="Arial" panose="020B0604020202020204"/>
              </a:rPr>
              <a:t>Igualdad y no discriminación</a:t>
            </a:r>
          </a:p>
          <a:p>
            <a:pPr marL="1028652" lvl="1" indent="-342884" defTabSz="554466">
              <a:spcAft>
                <a:spcPts val="1200"/>
              </a:spcAft>
              <a:buClr>
                <a:srgbClr val="000000"/>
              </a:buClr>
              <a:buSzPct val="58000"/>
              <a:buFont typeface="Courier New" panose="02070309020205020404" pitchFamily="49" charset="0"/>
              <a:buChar char="o"/>
              <a:defRPr/>
            </a:pPr>
            <a:r>
              <a:rPr lang="es-419" sz="2000" dirty="0">
                <a:latin typeface="Arial" panose="020B0604020202020204"/>
              </a:rPr>
              <a:t>Autodeterminación y a determinar el número y espaciamiento de sus hijos</a:t>
            </a:r>
          </a:p>
          <a:p>
            <a:pPr marL="1028652" lvl="1" indent="-342884" defTabSz="554466">
              <a:spcAft>
                <a:spcPts val="1200"/>
              </a:spcAft>
              <a:buClr>
                <a:srgbClr val="000000"/>
              </a:buClr>
              <a:buSzPct val="58000"/>
              <a:buFont typeface="Courier New" panose="02070309020205020404" pitchFamily="49" charset="0"/>
              <a:buChar char="o"/>
              <a:defRPr/>
            </a:pPr>
            <a:r>
              <a:rPr lang="es-419" sz="2000" dirty="0">
                <a:latin typeface="Arial" panose="020B0604020202020204"/>
              </a:rPr>
              <a:t>Los beneficios del progreso científico</a:t>
            </a:r>
          </a:p>
        </p:txBody>
      </p:sp>
    </p:spTree>
    <p:extLst>
      <p:ext uri="{BB962C8B-B14F-4D97-AF65-F5344CB8AC3E}">
        <p14:creationId xmlns:p14="http://schemas.microsoft.com/office/powerpoint/2010/main" val="403738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0842-579D-403A-A53E-0BF526374762}"/>
              </a:ext>
            </a:extLst>
          </p:cNvPr>
          <p:cNvSpPr>
            <a:spLocks noGrp="1"/>
          </p:cNvSpPr>
          <p:nvPr>
            <p:ph type="title"/>
          </p:nvPr>
        </p:nvSpPr>
        <p:spPr>
          <a:xfrm>
            <a:off x="838200" y="365125"/>
            <a:ext cx="9982200" cy="1325563"/>
          </a:xfrm>
        </p:spPr>
        <p:txBody>
          <a:bodyPr>
            <a:normAutofit/>
          </a:bodyPr>
          <a:lstStyle/>
          <a:p>
            <a:r>
              <a:rPr lang="es-419" sz="4200" dirty="0">
                <a:solidFill>
                  <a:srgbClr val="F15928"/>
                </a:solidFill>
              </a:rPr>
              <a:t>Directrices de aborto más holísticas</a:t>
            </a:r>
          </a:p>
        </p:txBody>
      </p:sp>
      <p:sp>
        <p:nvSpPr>
          <p:cNvPr id="3" name="Content Placeholder 2">
            <a:extLst>
              <a:ext uri="{FF2B5EF4-FFF2-40B4-BE49-F238E27FC236}">
                <a16:creationId xmlns:a16="http://schemas.microsoft.com/office/drawing/2014/main" id="{B69F6B84-78D9-44A6-9161-C3B3A3AE2F42}"/>
              </a:ext>
            </a:extLst>
          </p:cNvPr>
          <p:cNvSpPr>
            <a:spLocks noGrp="1"/>
          </p:cNvSpPr>
          <p:nvPr>
            <p:ph idx="1"/>
          </p:nvPr>
        </p:nvSpPr>
        <p:spPr>
          <a:xfrm>
            <a:off x="4016829" y="1568583"/>
            <a:ext cx="7057571" cy="3026911"/>
          </a:xfrm>
        </p:spPr>
        <p:txBody>
          <a:bodyPr>
            <a:normAutofit fontScale="92500" lnSpcReduction="10000"/>
          </a:bodyPr>
          <a:lstStyle/>
          <a:p>
            <a:pPr marL="114295" indent="0">
              <a:lnSpc>
                <a:spcPct val="110000"/>
              </a:lnSpc>
              <a:spcAft>
                <a:spcPts val="600"/>
              </a:spcAft>
              <a:buNone/>
            </a:pPr>
            <a:r>
              <a:rPr lang="es-419" sz="2200" dirty="0"/>
              <a:t>En 2022, la OMS publicó sus nuevas </a:t>
            </a:r>
            <a:r>
              <a:rPr lang="es-419" sz="2200" i="1" dirty="0"/>
              <a:t>Directrices sobre la atención para el aborto, </a:t>
            </a:r>
            <a:r>
              <a:rPr lang="es-419" sz="2200" dirty="0"/>
              <a:t>que actualizan y sustituyen a:</a:t>
            </a:r>
          </a:p>
          <a:p>
            <a:pPr lvl="1">
              <a:lnSpc>
                <a:spcPct val="110000"/>
              </a:lnSpc>
              <a:spcAft>
                <a:spcPts val="600"/>
              </a:spcAft>
              <a:buClr>
                <a:srgbClr val="595959"/>
              </a:buClr>
              <a:buSzPct val="75000"/>
            </a:pPr>
            <a:r>
              <a:rPr lang="es-419" sz="2000" i="1" dirty="0"/>
              <a:t>Aborto sin riesgos: guía técnica y de políticas para sistemas de salud, segunda edición </a:t>
            </a:r>
            <a:r>
              <a:rPr lang="es-419" sz="2000" dirty="0"/>
              <a:t>(2012)</a:t>
            </a:r>
          </a:p>
          <a:p>
            <a:pPr lvl="1">
              <a:lnSpc>
                <a:spcPct val="110000"/>
              </a:lnSpc>
              <a:spcAft>
                <a:spcPts val="600"/>
              </a:spcAft>
              <a:buClr>
                <a:srgbClr val="595959"/>
              </a:buClr>
              <a:buSzPct val="75000"/>
            </a:pPr>
            <a:r>
              <a:rPr lang="es-419" sz="2000" i="1" dirty="0"/>
              <a:t>Funciones del personal sanitario en la atención para un aborto sin riesgos y los métodos anticonceptivos después del aborto</a:t>
            </a:r>
            <a:r>
              <a:rPr lang="es-419" sz="2000" dirty="0"/>
              <a:t> (2015)</a:t>
            </a:r>
          </a:p>
          <a:p>
            <a:pPr lvl="1">
              <a:lnSpc>
                <a:spcPct val="110000"/>
              </a:lnSpc>
              <a:spcAft>
                <a:spcPts val="600"/>
              </a:spcAft>
              <a:buClr>
                <a:srgbClr val="595959"/>
              </a:buClr>
              <a:buSzPct val="75000"/>
            </a:pPr>
            <a:r>
              <a:rPr lang="es-419" sz="2000" i="1" dirty="0"/>
              <a:t>Tratamiento médico del aborto </a:t>
            </a:r>
            <a:r>
              <a:rPr lang="es-419" sz="2000" dirty="0"/>
              <a:t>(2018)</a:t>
            </a:r>
          </a:p>
        </p:txBody>
      </p:sp>
      <p:pic>
        <p:nvPicPr>
          <p:cNvPr id="4" name="Picture 3">
            <a:extLst>
              <a:ext uri="{FF2B5EF4-FFF2-40B4-BE49-F238E27FC236}">
                <a16:creationId xmlns:a16="http://schemas.microsoft.com/office/drawing/2014/main" id="{F2FCF3F9-C86E-40CE-9CD9-D16768CD03C5}"/>
              </a:ext>
            </a:extLst>
          </p:cNvPr>
          <p:cNvPicPr>
            <a:picLocks noChangeAspect="1"/>
          </p:cNvPicPr>
          <p:nvPr/>
        </p:nvPicPr>
        <p:blipFill>
          <a:blip r:embed="rId3"/>
          <a:srcRect/>
          <a:stretch/>
        </p:blipFill>
        <p:spPr>
          <a:xfrm>
            <a:off x="820241" y="1612189"/>
            <a:ext cx="2924629" cy="4138718"/>
          </a:xfrm>
          <a:prstGeom prst="rect">
            <a:avLst/>
          </a:prstGeom>
          <a:ln>
            <a:noFill/>
          </a:ln>
          <a:effectLst>
            <a:outerShdw blurRad="292100" dist="139700" dir="2700000" algn="tl" rotWithShape="0">
              <a:srgbClr val="333333">
                <a:alpha val="65000"/>
              </a:srgbClr>
            </a:outerShdw>
          </a:effectLst>
        </p:spPr>
      </p:pic>
      <p:pic>
        <p:nvPicPr>
          <p:cNvPr id="14" name="Picture 13" descr="Diagram&#10;&#10;Description automatically generated">
            <a:extLst>
              <a:ext uri="{FF2B5EF4-FFF2-40B4-BE49-F238E27FC236}">
                <a16:creationId xmlns:a16="http://schemas.microsoft.com/office/drawing/2014/main" id="{60917F1B-1D72-E3C8-D182-F37718ECF510}"/>
              </a:ext>
            </a:extLst>
          </p:cNvPr>
          <p:cNvPicPr>
            <a:picLocks noChangeAspect="1"/>
          </p:cNvPicPr>
          <p:nvPr/>
        </p:nvPicPr>
        <p:blipFill>
          <a:blip r:embed="rId4"/>
          <a:stretch>
            <a:fillRect/>
          </a:stretch>
        </p:blipFill>
        <p:spPr>
          <a:xfrm rot="20767390">
            <a:off x="4817716" y="4740911"/>
            <a:ext cx="1452562" cy="1971675"/>
          </a:xfrm>
          <a:prstGeom prst="rect">
            <a:avLst/>
          </a:prstGeom>
          <a:effectLst>
            <a:outerShdw blurRad="50800" dist="50800" dir="5400000" algn="ctr" rotWithShape="0">
              <a:schemeClr val="bg1">
                <a:lumMod val="85000"/>
              </a:schemeClr>
            </a:outerShdw>
          </a:effectLst>
        </p:spPr>
      </p:pic>
      <p:pic>
        <p:nvPicPr>
          <p:cNvPr id="16" name="Picture 15" descr="Graphical user interface, application, PowerPoint&#10;&#10;Description automatically generated">
            <a:extLst>
              <a:ext uri="{FF2B5EF4-FFF2-40B4-BE49-F238E27FC236}">
                <a16:creationId xmlns:a16="http://schemas.microsoft.com/office/drawing/2014/main" id="{6F82097D-9A78-736F-01D3-F46E4D849D7B}"/>
              </a:ext>
            </a:extLst>
          </p:cNvPr>
          <p:cNvPicPr>
            <a:picLocks noChangeAspect="1"/>
          </p:cNvPicPr>
          <p:nvPr/>
        </p:nvPicPr>
        <p:blipFill rotWithShape="1">
          <a:blip r:embed="rId5"/>
          <a:srcRect l="6316" r="5907" b="7955"/>
          <a:stretch/>
        </p:blipFill>
        <p:spPr>
          <a:xfrm rot="701345">
            <a:off x="7934520" y="4727741"/>
            <a:ext cx="1452562" cy="1971676"/>
          </a:xfrm>
          <a:prstGeom prst="rect">
            <a:avLst/>
          </a:prstGeom>
          <a:effectLst>
            <a:outerShdw blurRad="50800" dist="50800" dir="5400000" algn="ctr" rotWithShape="0">
              <a:schemeClr val="bg1">
                <a:lumMod val="85000"/>
              </a:schemeClr>
            </a:outerShdw>
          </a:effectLst>
        </p:spPr>
      </p:pic>
      <p:pic>
        <p:nvPicPr>
          <p:cNvPr id="9" name="Picture 8" descr="Chart, diagram, PowerPoint&#10;&#10;Description automatically generated">
            <a:extLst>
              <a:ext uri="{FF2B5EF4-FFF2-40B4-BE49-F238E27FC236}">
                <a16:creationId xmlns:a16="http://schemas.microsoft.com/office/drawing/2014/main" id="{4ACCFE04-BDA9-5683-41CF-BCDAD85C1214}"/>
              </a:ext>
            </a:extLst>
          </p:cNvPr>
          <p:cNvPicPr>
            <a:picLocks noChangeAspect="1"/>
          </p:cNvPicPr>
          <p:nvPr/>
        </p:nvPicPr>
        <p:blipFill rotWithShape="1">
          <a:blip r:embed="rId6"/>
          <a:srcRect l="29809" t="5190" r="27998" b="10381"/>
          <a:stretch/>
        </p:blipFill>
        <p:spPr>
          <a:xfrm>
            <a:off x="6255262" y="4886325"/>
            <a:ext cx="1689100" cy="1971675"/>
          </a:xfrm>
          <a:prstGeom prst="rect">
            <a:avLst/>
          </a:prstGeom>
          <a:effectLst>
            <a:outerShdw blurRad="50800" dist="50800" dir="5400000" algn="ctr" rotWithShape="0">
              <a:schemeClr val="bg1">
                <a:lumMod val="85000"/>
              </a:schemeClr>
            </a:outerShdw>
          </a:effectLst>
        </p:spPr>
      </p:pic>
    </p:spTree>
    <p:extLst>
      <p:ext uri="{BB962C8B-B14F-4D97-AF65-F5344CB8AC3E}">
        <p14:creationId xmlns:p14="http://schemas.microsoft.com/office/powerpoint/2010/main" val="55335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D5DD"/>
        </a:solidFill>
        <a:effectLst/>
      </p:bgPr>
    </p:bg>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48774CB4-4F62-4AD4-9E06-577BC9CB8311}"/>
              </a:ext>
            </a:extLst>
          </p:cNvPr>
          <p:cNvPicPr>
            <a:picLocks noChangeAspect="1"/>
          </p:cNvPicPr>
          <p:nvPr/>
        </p:nvPicPr>
        <p:blipFill rotWithShape="1">
          <a:blip r:embed="rId3"/>
          <a:srcRect b="4608"/>
          <a:stretch/>
        </p:blipFill>
        <p:spPr>
          <a:xfrm>
            <a:off x="2606206" y="1269477"/>
            <a:ext cx="6979588" cy="4885711"/>
          </a:xfrm>
          <a:prstGeom prst="rect">
            <a:avLst/>
          </a:prstGeom>
          <a:noFill/>
        </p:spPr>
      </p:pic>
      <p:sp>
        <p:nvSpPr>
          <p:cNvPr id="4" name="TextBox 3">
            <a:extLst>
              <a:ext uri="{FF2B5EF4-FFF2-40B4-BE49-F238E27FC236}">
                <a16:creationId xmlns:a16="http://schemas.microsoft.com/office/drawing/2014/main" id="{4C885BEE-466E-3D1B-6208-2899D36BEB0D}"/>
              </a:ext>
            </a:extLst>
          </p:cNvPr>
          <p:cNvSpPr txBox="1"/>
          <p:nvPr/>
        </p:nvSpPr>
        <p:spPr>
          <a:xfrm>
            <a:off x="841248" y="365760"/>
            <a:ext cx="10568787" cy="738664"/>
          </a:xfrm>
          <a:prstGeom prst="rect">
            <a:avLst/>
          </a:prstGeom>
          <a:noFill/>
        </p:spPr>
        <p:txBody>
          <a:bodyPr wrap="square">
            <a:spAutoFit/>
          </a:bodyPr>
          <a:lstStyle/>
          <a:p>
            <a:r>
              <a:rPr lang="es-419" sz="4200" b="1" dirty="0">
                <a:solidFill>
                  <a:srgbClr val="F15928"/>
                </a:solidFill>
                <a:latin typeface="Arial"/>
                <a:cs typeface="Arial"/>
              </a:rPr>
              <a:t>Aborto a nivel mundial</a:t>
            </a:r>
          </a:p>
        </p:txBody>
      </p:sp>
    </p:spTree>
    <p:extLst>
      <p:ext uri="{BB962C8B-B14F-4D97-AF65-F5344CB8AC3E}">
        <p14:creationId xmlns:p14="http://schemas.microsoft.com/office/powerpoint/2010/main" val="12184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0EA697-347D-A5EB-02D9-78C62B5A53F4}"/>
              </a:ext>
            </a:extLst>
          </p:cNvPr>
          <p:cNvSpPr>
            <a:spLocks noGrp="1"/>
          </p:cNvSpPr>
          <p:nvPr>
            <p:ph type="ctrTitle"/>
          </p:nvPr>
        </p:nvSpPr>
        <p:spPr/>
        <p:txBody>
          <a:bodyPr/>
          <a:lstStyle/>
          <a:p>
            <a:pPr algn="ctr"/>
            <a:r>
              <a:rPr lang="en-US" dirty="0"/>
              <a:t>¡Gracias!</a:t>
            </a:r>
          </a:p>
        </p:txBody>
      </p:sp>
    </p:spTree>
    <p:extLst>
      <p:ext uri="{BB962C8B-B14F-4D97-AF65-F5344CB8AC3E}">
        <p14:creationId xmlns:p14="http://schemas.microsoft.com/office/powerpoint/2010/main" val="424855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0B2982-7A3C-4D82-9068-791060023F90}"/>
              </a:ext>
            </a:extLst>
          </p:cNvPr>
          <p:cNvSpPr>
            <a:spLocks noGrp="1"/>
          </p:cNvSpPr>
          <p:nvPr>
            <p:ph idx="1"/>
          </p:nvPr>
        </p:nvSpPr>
        <p:spPr>
          <a:xfrm>
            <a:off x="838200" y="1495425"/>
            <a:ext cx="6096000" cy="4698546"/>
          </a:xfrm>
        </p:spPr>
        <p:txBody>
          <a:bodyPr>
            <a:noAutofit/>
          </a:bodyPr>
          <a:lstStyle/>
          <a:p>
            <a:pPr marL="152389" indent="0">
              <a:buNone/>
            </a:pPr>
            <a:r>
              <a:rPr lang="es-419" dirty="0"/>
              <a:t>De los</a:t>
            </a:r>
            <a:r>
              <a:rPr lang="es-419" dirty="0">
                <a:latin typeface="+mn-lt"/>
              </a:rPr>
              <a:t> ~33 millones de mujeres que tienen abortos inseguros anualmente:</a:t>
            </a:r>
            <a:br>
              <a:rPr lang="es-419" sz="2600" dirty="0">
                <a:latin typeface="+mn-lt"/>
              </a:rPr>
            </a:br>
            <a:endParaRPr lang="es-419" sz="2600" dirty="0">
              <a:latin typeface="+mn-lt"/>
            </a:endParaRPr>
          </a:p>
          <a:p>
            <a:pPr lvl="1">
              <a:spcBef>
                <a:spcPts val="600"/>
              </a:spcBef>
              <a:spcAft>
                <a:spcPts val="600"/>
              </a:spcAft>
            </a:pPr>
            <a:r>
              <a:rPr lang="es-419" dirty="0">
                <a:latin typeface="+mn-lt"/>
              </a:rPr>
              <a:t>97% </a:t>
            </a:r>
            <a:r>
              <a:rPr lang="es-419" dirty="0"/>
              <a:t>vive en países de bajos ingresos</a:t>
            </a:r>
            <a:endParaRPr lang="es-419" dirty="0">
              <a:latin typeface="+mn-lt"/>
            </a:endParaRPr>
          </a:p>
          <a:p>
            <a:pPr lvl="1">
              <a:spcBef>
                <a:spcPts val="600"/>
              </a:spcBef>
              <a:spcAft>
                <a:spcPts val="600"/>
              </a:spcAft>
            </a:pPr>
            <a:r>
              <a:rPr lang="es-419" dirty="0">
                <a:latin typeface="+mn-lt"/>
              </a:rPr>
              <a:t>~7 millones son atendidas por complicaciones</a:t>
            </a:r>
          </a:p>
          <a:p>
            <a:pPr lvl="1">
              <a:spcBef>
                <a:spcPts val="600"/>
              </a:spcBef>
              <a:spcAft>
                <a:spcPts val="600"/>
              </a:spcAft>
            </a:pPr>
            <a:r>
              <a:rPr lang="es-419" dirty="0">
                <a:latin typeface="+mn-lt"/>
              </a:rPr>
              <a:t>40% nunca recibe tratamiento </a:t>
            </a:r>
          </a:p>
          <a:p>
            <a:pPr lvl="1">
              <a:spcBef>
                <a:spcPts val="600"/>
              </a:spcBef>
              <a:spcAft>
                <a:spcPts val="600"/>
              </a:spcAft>
            </a:pPr>
            <a:r>
              <a:rPr lang="es-419" dirty="0">
                <a:latin typeface="+mn-lt"/>
              </a:rPr>
              <a:t>~7 millones sufren discapacidad a largo plazo</a:t>
            </a:r>
          </a:p>
          <a:p>
            <a:pPr lvl="1">
              <a:spcBef>
                <a:spcPts val="600"/>
              </a:spcBef>
              <a:spcAft>
                <a:spcPts val="600"/>
              </a:spcAft>
            </a:pPr>
            <a:r>
              <a:rPr lang="es-419" dirty="0">
                <a:latin typeface="+mn-lt"/>
              </a:rPr>
              <a:t>~44,000 mueren, 91% de esas muertes ocurren en África y Asia central y meridional</a:t>
            </a:r>
          </a:p>
          <a:p>
            <a:endParaRPr lang="en-US" sz="2600" dirty="0">
              <a:latin typeface="+mn-lt"/>
            </a:endParaRPr>
          </a:p>
        </p:txBody>
      </p:sp>
      <p:pic>
        <p:nvPicPr>
          <p:cNvPr id="6" name="Content Placeholder 4">
            <a:extLst>
              <a:ext uri="{FF2B5EF4-FFF2-40B4-BE49-F238E27FC236}">
                <a16:creationId xmlns:a16="http://schemas.microsoft.com/office/drawing/2014/main" id="{7226A50A-37C9-4443-8486-01D079ABA8D4}"/>
              </a:ext>
            </a:extLst>
          </p:cNvPr>
          <p:cNvPicPr>
            <a:picLocks noChangeAspect="1"/>
          </p:cNvPicPr>
          <p:nvPr/>
        </p:nvPicPr>
        <p:blipFill>
          <a:blip r:embed="rId3"/>
          <a:stretch>
            <a:fillRect/>
          </a:stretch>
        </p:blipFill>
        <p:spPr>
          <a:xfrm>
            <a:off x="7481729" y="1980709"/>
            <a:ext cx="3773833" cy="2896582"/>
          </a:xfrm>
          <a:prstGeom prst="rect">
            <a:avLst/>
          </a:prstGeom>
        </p:spPr>
      </p:pic>
      <p:sp>
        <p:nvSpPr>
          <p:cNvPr id="5" name="TextBox 4">
            <a:extLst>
              <a:ext uri="{FF2B5EF4-FFF2-40B4-BE49-F238E27FC236}">
                <a16:creationId xmlns:a16="http://schemas.microsoft.com/office/drawing/2014/main" id="{7CED8EA4-DD07-212C-0DAA-98A9A8EB5095}"/>
              </a:ext>
            </a:extLst>
          </p:cNvPr>
          <p:cNvSpPr txBox="1"/>
          <p:nvPr/>
        </p:nvSpPr>
        <p:spPr>
          <a:xfrm>
            <a:off x="841248" y="365760"/>
            <a:ext cx="10316996" cy="738664"/>
          </a:xfrm>
          <a:prstGeom prst="rect">
            <a:avLst/>
          </a:prstGeom>
          <a:noFill/>
        </p:spPr>
        <p:txBody>
          <a:bodyPr wrap="square">
            <a:spAutoFit/>
          </a:bodyPr>
          <a:lstStyle/>
          <a:p>
            <a:r>
              <a:rPr lang="es-419" sz="4200" b="1" dirty="0">
                <a:solidFill>
                  <a:srgbClr val="F15928"/>
                </a:solidFill>
                <a:latin typeface="Arial"/>
                <a:cs typeface="Arial"/>
              </a:rPr>
              <a:t>Aborto en países de bajos ingresos</a:t>
            </a:r>
          </a:p>
        </p:txBody>
      </p:sp>
    </p:spTree>
    <p:extLst>
      <p:ext uri="{BB962C8B-B14F-4D97-AF65-F5344CB8AC3E}">
        <p14:creationId xmlns:p14="http://schemas.microsoft.com/office/powerpoint/2010/main" val="256151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E50EF6-B2ED-4781-84B0-F66A9CDA9A75}"/>
              </a:ext>
            </a:extLst>
          </p:cNvPr>
          <p:cNvSpPr>
            <a:spLocks noGrp="1"/>
          </p:cNvSpPr>
          <p:nvPr>
            <p:ph idx="1"/>
          </p:nvPr>
        </p:nvSpPr>
        <p:spPr>
          <a:xfrm>
            <a:off x="838199" y="1393371"/>
            <a:ext cx="6270172" cy="4822372"/>
          </a:xfrm>
        </p:spPr>
        <p:txBody>
          <a:bodyPr>
            <a:noAutofit/>
          </a:bodyPr>
          <a:lstStyle/>
          <a:p>
            <a:pPr marL="0" indent="0">
              <a:buNone/>
            </a:pPr>
            <a:r>
              <a:rPr lang="es-419" sz="2600" dirty="0"/>
              <a:t>El c</a:t>
            </a:r>
            <a:r>
              <a:rPr lang="es-419" sz="2600" dirty="0">
                <a:latin typeface="+mn-lt"/>
              </a:rPr>
              <a:t>olapso de los sistemas de salud significa acceso reducido a:</a:t>
            </a:r>
          </a:p>
          <a:p>
            <a:pPr lvl="1"/>
            <a:r>
              <a:rPr lang="es-419" sz="2200" dirty="0"/>
              <a:t>Cuidados obstétricos de e</a:t>
            </a:r>
            <a:r>
              <a:rPr lang="es-419" sz="2200" dirty="0">
                <a:latin typeface="+mn-lt"/>
              </a:rPr>
              <a:t>mergencia</a:t>
            </a:r>
          </a:p>
          <a:p>
            <a:pPr lvl="1"/>
            <a:r>
              <a:rPr lang="es-419" sz="2200" dirty="0"/>
              <a:t>Servicios de p</a:t>
            </a:r>
            <a:r>
              <a:rPr lang="es-419" sz="2200" dirty="0">
                <a:latin typeface="+mn-lt"/>
              </a:rPr>
              <a:t>lanificación familiar</a:t>
            </a:r>
          </a:p>
          <a:p>
            <a:pPr lvl="1"/>
            <a:r>
              <a:rPr lang="es-419" sz="2200" dirty="0">
                <a:latin typeface="+mn-lt"/>
              </a:rPr>
              <a:t>Atención postaborto (tratamiento por complicaciones del aborto inseguro)</a:t>
            </a:r>
          </a:p>
          <a:p>
            <a:pPr marL="0" indent="0">
              <a:spcBef>
                <a:spcPts val="1200"/>
              </a:spcBef>
              <a:buNone/>
            </a:pPr>
            <a:r>
              <a:rPr lang="es-419" sz="2600" dirty="0"/>
              <a:t>Las mujeres corr</a:t>
            </a:r>
            <a:r>
              <a:rPr lang="es-419" sz="2600" dirty="0">
                <a:latin typeface="+mn-lt"/>
              </a:rPr>
              <a:t>en mayor riesgo de violencia sexual, que puede producir más:</a:t>
            </a:r>
          </a:p>
          <a:p>
            <a:pPr lvl="1"/>
            <a:r>
              <a:rPr lang="es-419" sz="2200" dirty="0"/>
              <a:t>Embarazos </a:t>
            </a:r>
            <a:r>
              <a:rPr lang="es-419" sz="2200" dirty="0">
                <a:latin typeface="+mn-lt"/>
              </a:rPr>
              <a:t>no intencionales </a:t>
            </a:r>
          </a:p>
          <a:p>
            <a:pPr lvl="1"/>
            <a:r>
              <a:rPr lang="es-419" sz="2200" dirty="0"/>
              <a:t>A</a:t>
            </a:r>
            <a:r>
              <a:rPr lang="es-419" sz="2200" dirty="0">
                <a:latin typeface="+mn-lt"/>
              </a:rPr>
              <a:t>bortos inseguros</a:t>
            </a:r>
          </a:p>
        </p:txBody>
      </p:sp>
      <p:pic>
        <p:nvPicPr>
          <p:cNvPr id="6" name="Picture Placeholder 3">
            <a:extLst>
              <a:ext uri="{FF2B5EF4-FFF2-40B4-BE49-F238E27FC236}">
                <a16:creationId xmlns:a16="http://schemas.microsoft.com/office/drawing/2014/main" id="{ABA51E3D-745E-4696-B908-1100F2C08FC1}"/>
              </a:ext>
            </a:extLst>
          </p:cNvPr>
          <p:cNvPicPr>
            <a:picLocks noChangeAspect="1"/>
          </p:cNvPicPr>
          <p:nvPr/>
        </p:nvPicPr>
        <p:blipFill rotWithShape="1">
          <a:blip r:embed="rId3">
            <a:extLst>
              <a:ext uri="{28A0092B-C50C-407E-A947-70E740481C1C}">
                <a14:useLocalDpi xmlns:a14="http://schemas.microsoft.com/office/drawing/2010/main" val="0"/>
              </a:ext>
            </a:extLst>
          </a:blip>
          <a:srcRect l="39478" t="15663"/>
          <a:stretch/>
        </p:blipFill>
        <p:spPr>
          <a:xfrm>
            <a:off x="7466361" y="2271028"/>
            <a:ext cx="3551044" cy="3345520"/>
          </a:xfrm>
          <a:prstGeom prst="rect">
            <a:avLst/>
          </a:prstGeom>
        </p:spPr>
      </p:pic>
      <p:sp>
        <p:nvSpPr>
          <p:cNvPr id="8" name="Title 7">
            <a:extLst>
              <a:ext uri="{FF2B5EF4-FFF2-40B4-BE49-F238E27FC236}">
                <a16:creationId xmlns:a16="http://schemas.microsoft.com/office/drawing/2014/main" id="{F31C890C-9B65-E054-9B8D-13AC8703FEF1}"/>
              </a:ext>
            </a:extLst>
          </p:cNvPr>
          <p:cNvSpPr txBox="1">
            <a:spLocks noGrp="1"/>
          </p:cNvSpPr>
          <p:nvPr>
            <p:ph type="title"/>
          </p:nvPr>
        </p:nvSpPr>
        <p:spPr>
          <a:xfrm>
            <a:off x="838200" y="365125"/>
            <a:ext cx="9568543" cy="674031"/>
          </a:xfrm>
          <a:prstGeom prst="rect">
            <a:avLst/>
          </a:prstGeom>
          <a:noFill/>
        </p:spPr>
        <p:txBody>
          <a:bodyPr wrap="square">
            <a:spAutoFit/>
          </a:bodyPr>
          <a:lstStyle/>
          <a:p>
            <a:r>
              <a:rPr lang="es-419" sz="4200" dirty="0">
                <a:solidFill>
                  <a:srgbClr val="F15928"/>
                </a:solidFill>
                <a:latin typeface="Arial"/>
                <a:cs typeface="Arial"/>
              </a:rPr>
              <a:t>Aborto en contextos humanitarios</a:t>
            </a:r>
          </a:p>
        </p:txBody>
      </p:sp>
    </p:spTree>
    <p:extLst>
      <p:ext uri="{BB962C8B-B14F-4D97-AF65-F5344CB8AC3E}">
        <p14:creationId xmlns:p14="http://schemas.microsoft.com/office/powerpoint/2010/main" val="303839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body" sz="quarter" idx="10"/>
          </p:nvPr>
        </p:nvSpPr>
        <p:spPr>
          <a:xfrm>
            <a:off x="786726" y="2143851"/>
            <a:ext cx="11629248" cy="1987665"/>
          </a:xfrm>
          <a:prstGeom prst="rect">
            <a:avLst/>
          </a:prstGeom>
        </p:spPr>
        <p:txBody>
          <a:bodyPr spcFirstLastPara="1" vert="horz" wrap="square" lIns="121891" tIns="121891" rIns="121891" bIns="121891" rtlCol="0" anchor="ctr" anchorCtr="0">
            <a:spAutoFit/>
          </a:bodyPr>
          <a:lstStyle/>
          <a:p>
            <a:pPr marL="0" indent="0" algn="l">
              <a:spcAft>
                <a:spcPts val="667"/>
              </a:spcAft>
              <a:buNone/>
            </a:pPr>
            <a:r>
              <a:rPr lang="en-US" sz="11000" b="0" dirty="0">
                <a:latin typeface="Montserrat ExtraBold"/>
                <a:ea typeface="Montserrat ExtraBold"/>
                <a:cs typeface="Montserrat ExtraBold"/>
                <a:sym typeface="Montserrat ExtraBold"/>
              </a:rPr>
              <a:t>del 8% al </a:t>
            </a:r>
            <a:r>
              <a:rPr lang="en-US" sz="11000" b="0" dirty="0">
                <a:latin typeface="Montserrat ExtraBold"/>
                <a:ea typeface="Montserrat ExtraBold"/>
                <a:cs typeface="Montserrat ExtraBold"/>
                <a:sym typeface="Symbol" panose="05050102010706020507" pitchFamily="18" charset="2"/>
              </a:rPr>
              <a:t>1</a:t>
            </a:r>
            <a:r>
              <a:rPr lang="en-US" sz="11000" b="0" dirty="0">
                <a:latin typeface="Montserrat ExtraBold"/>
                <a:ea typeface="Montserrat ExtraBold"/>
                <a:cs typeface="Montserrat ExtraBold"/>
                <a:sym typeface="Montserrat ExtraBold"/>
              </a:rPr>
              <a:t>8%</a:t>
            </a:r>
            <a:endParaRPr sz="11000" b="0" dirty="0">
              <a:latin typeface="Montserrat ExtraBold"/>
              <a:ea typeface="Montserrat ExtraBold"/>
              <a:cs typeface="Montserrat ExtraBold"/>
              <a:sym typeface="Montserrat ExtraBold"/>
            </a:endParaRPr>
          </a:p>
        </p:txBody>
      </p:sp>
      <p:sp>
        <p:nvSpPr>
          <p:cNvPr id="193" name="Google Shape;193;p32"/>
          <p:cNvSpPr txBox="1">
            <a:spLocks noGrp="1"/>
          </p:cNvSpPr>
          <p:nvPr>
            <p:ph type="body" idx="4294967295"/>
          </p:nvPr>
        </p:nvSpPr>
        <p:spPr>
          <a:xfrm>
            <a:off x="786726" y="3952621"/>
            <a:ext cx="9929478" cy="2589213"/>
          </a:xfrm>
          <a:prstGeom prst="rect">
            <a:avLst/>
          </a:prstGeom>
        </p:spPr>
        <p:txBody>
          <a:bodyPr spcFirstLastPara="1" vert="horz" wrap="square" lIns="121891" tIns="121891" rIns="121891" bIns="121891" rtlCol="0" anchor="ctr" anchorCtr="0">
            <a:noAutofit/>
          </a:bodyPr>
          <a:lstStyle/>
          <a:p>
            <a:pPr marL="0" indent="0">
              <a:spcAft>
                <a:spcPts val="667"/>
              </a:spcAft>
              <a:buNone/>
            </a:pPr>
            <a:r>
              <a:rPr lang="es-419" sz="6400" dirty="0">
                <a:solidFill>
                  <a:srgbClr val="2E3856"/>
                </a:solidFill>
              </a:rPr>
              <a:t>de las muertes relacionadas con el embarazo a nivel mundial.</a:t>
            </a:r>
          </a:p>
        </p:txBody>
      </p:sp>
      <p:sp>
        <p:nvSpPr>
          <p:cNvPr id="5" name="Google Shape;193;p32">
            <a:extLst>
              <a:ext uri="{FF2B5EF4-FFF2-40B4-BE49-F238E27FC236}">
                <a16:creationId xmlns:a16="http://schemas.microsoft.com/office/drawing/2014/main" id="{69BD54E7-4683-4A1F-948D-E29E2B60412D}"/>
              </a:ext>
            </a:extLst>
          </p:cNvPr>
          <p:cNvSpPr txBox="1">
            <a:spLocks/>
          </p:cNvSpPr>
          <p:nvPr/>
        </p:nvSpPr>
        <p:spPr>
          <a:xfrm>
            <a:off x="786726" y="173945"/>
            <a:ext cx="9929479" cy="2031857"/>
          </a:xfrm>
          <a:prstGeom prst="rect">
            <a:avLst/>
          </a:prstGeom>
          <a:noFill/>
          <a:ln>
            <a:noFill/>
          </a:ln>
        </p:spPr>
        <p:txBody>
          <a:bodyPr spcFirstLastPara="1" wrap="square" lIns="121891" tIns="121891" rIns="121891" bIns="121891" anchor="ctr" anchorCtr="0">
            <a:noAutofit/>
          </a:bodyPr>
          <a:lstStyle>
            <a:defPPr marR="0" lvl="0" algn="l" rtl="0">
              <a:lnSpc>
                <a:spcPct val="100000"/>
              </a:lnSpc>
              <a:spcBef>
                <a:spcPts val="0"/>
              </a:spcBef>
              <a:spcAft>
                <a:spcPts val="0"/>
              </a:spcAft>
            </a:defPPr>
            <a:lvl1pPr marL="457200" marR="0" lvl="0" indent="-342900" algn="l" rtl="0" eaLnBrk="1" hangingPunct="1">
              <a:lnSpc>
                <a:spcPct val="110000"/>
              </a:lnSpc>
              <a:spcBef>
                <a:spcPts val="0"/>
              </a:spcBef>
              <a:spcAft>
                <a:spcPts val="0"/>
              </a:spcAft>
              <a:buClr>
                <a:srgbClr val="595959"/>
              </a:buClr>
              <a:buSzPts val="1800"/>
              <a:buFont typeface="Arial" panose="020B0604020202020204" pitchFamily="34" charset="0"/>
              <a:buChar char="•"/>
              <a:defRPr sz="1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914400" marR="0" lvl="1" indent="-317500" algn="l" rtl="0" eaLnBrk="1" hangingPunct="1">
              <a:lnSpc>
                <a:spcPct val="110000"/>
              </a:lnSpc>
              <a:spcBef>
                <a:spcPts val="500"/>
              </a:spcBef>
              <a:spcAft>
                <a:spcPts val="0"/>
              </a:spcAft>
              <a:buClr>
                <a:srgbClr val="666666"/>
              </a:buClr>
              <a:buSzPts val="1400"/>
              <a:buFont typeface="Yrsa Light"/>
              <a:buChar char="○"/>
              <a:defRPr sz="1400" b="0" i="0" u="none" strike="noStrike" cap="none">
                <a:solidFill>
                  <a:srgbClr val="666666"/>
                </a:solidFill>
                <a:latin typeface="Yrsa Light"/>
                <a:ea typeface="Yrsa Light"/>
                <a:cs typeface="Yrsa Light"/>
                <a:sym typeface="Yrsa Light"/>
              </a:defRPr>
            </a:lvl2pPr>
            <a:lvl3pPr marL="1371600" marR="0" lvl="2"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3pPr>
            <a:lvl4pPr marL="1828800" marR="0" lvl="3"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4pPr>
            <a:lvl5pPr marL="2286000" marR="0" lvl="4"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5pPr>
            <a:lvl6pPr marL="2743200" marR="0" lvl="5"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6pPr>
            <a:lvl7pPr marL="3200400" marR="0" lvl="6"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7pPr>
            <a:lvl8pPr marL="3657600" marR="0" lvl="7"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8pPr>
            <a:lvl9pPr marL="4114800" marR="0" lvl="8" indent="-317500" algn="l" rtl="0" eaLnBrk="1" hangingPunct="1">
              <a:lnSpc>
                <a:spcPct val="110000"/>
              </a:lnSpc>
              <a:spcBef>
                <a:spcPts val="500"/>
              </a:spcBef>
              <a:spcAft>
                <a:spcPts val="50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9pPr>
          </a:lstStyle>
          <a:p>
            <a:pPr marL="0" indent="0" defTabSz="1219113">
              <a:spcAft>
                <a:spcPts val="667"/>
              </a:spcAft>
              <a:buNone/>
            </a:pPr>
            <a:r>
              <a:rPr lang="es-419" sz="6400" kern="0" dirty="0">
                <a:solidFill>
                  <a:srgbClr val="2E3856"/>
                </a:solidFill>
              </a:rPr>
              <a:t>Las complicaciones del</a:t>
            </a:r>
            <a:r>
              <a:rPr lang="es-419" sz="6400" b="1" kern="0" dirty="0">
                <a:solidFill>
                  <a:srgbClr val="2E3856"/>
                </a:solidFill>
              </a:rPr>
              <a:t> aborto inseguro</a:t>
            </a:r>
            <a:r>
              <a:rPr lang="es-419" sz="6400" kern="0" dirty="0">
                <a:solidFill>
                  <a:srgbClr val="2E3856"/>
                </a:solidFill>
              </a:rPr>
              <a:t> causan</a:t>
            </a:r>
          </a:p>
        </p:txBody>
      </p:sp>
      <p:pic>
        <p:nvPicPr>
          <p:cNvPr id="3" name="Google Shape;35;p10">
            <a:extLst>
              <a:ext uri="{FF2B5EF4-FFF2-40B4-BE49-F238E27FC236}">
                <a16:creationId xmlns:a16="http://schemas.microsoft.com/office/drawing/2014/main" id="{1D1FA733-EDCC-6CC1-1AD4-A31046379A2C}"/>
              </a:ext>
            </a:extLst>
          </p:cNvPr>
          <p:cNvPicPr preferRelativeResize="0"/>
          <p:nvPr/>
        </p:nvPicPr>
        <p:blipFill>
          <a:blip r:embed="rId3"/>
          <a:srcRect/>
          <a:stretch/>
        </p:blipFill>
        <p:spPr>
          <a:xfrm>
            <a:off x="11140422" y="6301695"/>
            <a:ext cx="770202" cy="3823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63364-6B66-422D-ADEF-C9A0CC3F6C30}"/>
              </a:ext>
            </a:extLst>
          </p:cNvPr>
          <p:cNvSpPr>
            <a:spLocks noGrp="1"/>
          </p:cNvSpPr>
          <p:nvPr>
            <p:ph type="title"/>
          </p:nvPr>
        </p:nvSpPr>
        <p:spPr>
          <a:xfrm>
            <a:off x="838200" y="365126"/>
            <a:ext cx="8017042" cy="832304"/>
          </a:xfrm>
        </p:spPr>
        <p:txBody>
          <a:bodyPr wrap="square" anchor="t">
            <a:normAutofit/>
          </a:bodyPr>
          <a:lstStyle/>
          <a:p>
            <a:r>
              <a:rPr lang="es-419" sz="4200" dirty="0">
                <a:solidFill>
                  <a:srgbClr val="F15928"/>
                </a:solidFill>
              </a:rPr>
              <a:t>Atención postaborto</a:t>
            </a:r>
          </a:p>
        </p:txBody>
      </p:sp>
      <p:sp>
        <p:nvSpPr>
          <p:cNvPr id="5" name="Content Placeholder 4">
            <a:extLst>
              <a:ext uri="{FF2B5EF4-FFF2-40B4-BE49-F238E27FC236}">
                <a16:creationId xmlns:a16="http://schemas.microsoft.com/office/drawing/2014/main" id="{67E50EF6-B2ED-4781-84B0-F66A9CDA9A75}"/>
              </a:ext>
            </a:extLst>
          </p:cNvPr>
          <p:cNvSpPr>
            <a:spLocks noGrp="1"/>
          </p:cNvSpPr>
          <p:nvPr>
            <p:ph idx="1"/>
          </p:nvPr>
        </p:nvSpPr>
        <p:spPr>
          <a:xfrm>
            <a:off x="838200" y="1512888"/>
            <a:ext cx="10255624" cy="4667250"/>
          </a:xfrm>
        </p:spPr>
        <p:txBody>
          <a:bodyPr wrap="square" anchor="t">
            <a:noAutofit/>
          </a:bodyPr>
          <a:lstStyle/>
          <a:p>
            <a:pPr marL="152389" indent="0">
              <a:spcAft>
                <a:spcPts val="600"/>
              </a:spcAft>
              <a:buSzPct val="100000"/>
              <a:buNone/>
            </a:pPr>
            <a:r>
              <a:rPr lang="es-419" sz="3200" dirty="0"/>
              <a:t>La atención p</a:t>
            </a:r>
            <a:r>
              <a:rPr lang="es-419" sz="3200" dirty="0">
                <a:latin typeface="+mn-lt"/>
              </a:rPr>
              <a:t>ostaborto es una serie de intervenciones médicas y afines </a:t>
            </a:r>
            <a:r>
              <a:rPr lang="es-419" sz="3200" dirty="0"/>
              <a:t>destinadas a </a:t>
            </a:r>
            <a:r>
              <a:rPr lang="es-419" sz="3200" dirty="0">
                <a:latin typeface="+mn-lt"/>
              </a:rPr>
              <a:t>manejar las complicaciones del aborto espontáneo y del aborto inducido, tanto seguro como inseguro, y atender las necesidades de recibir servicios de salud.</a:t>
            </a:r>
          </a:p>
          <a:p>
            <a:pPr lvl="1">
              <a:spcAft>
                <a:spcPts val="600"/>
              </a:spcAft>
              <a:buSzPct val="100000"/>
              <a:buFont typeface="Arial" panose="020B0604020202020204" pitchFamily="34" charset="0"/>
              <a:buChar char="•"/>
            </a:pPr>
            <a:endParaRPr lang="es-419" sz="800" dirty="0">
              <a:latin typeface="+mn-lt"/>
            </a:endParaRPr>
          </a:p>
          <a:p>
            <a:pPr lvl="1">
              <a:spcAft>
                <a:spcPts val="600"/>
              </a:spcAft>
              <a:buSzPct val="100000"/>
              <a:buFont typeface="Arial" panose="020B0604020202020204" pitchFamily="34" charset="0"/>
              <a:buChar char="•"/>
            </a:pPr>
            <a:r>
              <a:rPr lang="es-419" sz="2800" b="1" dirty="0"/>
              <a:t>La atención p</a:t>
            </a:r>
            <a:r>
              <a:rPr lang="es-419" sz="2800" b="1" dirty="0">
                <a:latin typeface="+mn-lt"/>
              </a:rPr>
              <a:t>ostaborto es legal en todas partes.</a:t>
            </a:r>
          </a:p>
          <a:p>
            <a:pPr lvl="1">
              <a:spcAft>
                <a:spcPts val="600"/>
              </a:spcAft>
              <a:buSzPct val="100000"/>
              <a:buFont typeface="Arial" panose="020B0604020202020204" pitchFamily="34" charset="0"/>
              <a:buChar char="•"/>
            </a:pPr>
            <a:r>
              <a:rPr lang="es-419" sz="2800" dirty="0"/>
              <a:t>No obstante, la atención p</a:t>
            </a:r>
            <a:r>
              <a:rPr lang="es-419" sz="2800" dirty="0">
                <a:latin typeface="+mn-lt"/>
              </a:rPr>
              <a:t>ostaborto y las personas que la buscan pueden ser juzgadas y </a:t>
            </a:r>
            <a:r>
              <a:rPr lang="es-419" sz="2800" dirty="0" err="1">
                <a:latin typeface="+mn-lt"/>
              </a:rPr>
              <a:t>subpriorizadas</a:t>
            </a:r>
            <a:r>
              <a:rPr lang="es-419" sz="2800" dirty="0">
                <a:latin typeface="+mn-lt"/>
              </a:rPr>
              <a:t>.</a:t>
            </a:r>
          </a:p>
          <a:p>
            <a:pPr>
              <a:spcAft>
                <a:spcPts val="600"/>
              </a:spcAft>
              <a:buFont typeface="Wingdings" panose="05000000000000000000" pitchFamily="2" charset="2"/>
              <a:buChar char="ü"/>
            </a:pPr>
            <a:endParaRPr lang="en-US" sz="3200" dirty="0">
              <a:latin typeface="+mn-lt"/>
            </a:endParaRPr>
          </a:p>
          <a:p>
            <a:pPr>
              <a:spcAft>
                <a:spcPts val="600"/>
              </a:spcAft>
              <a:buFont typeface="Wingdings" panose="05000000000000000000" pitchFamily="2" charset="2"/>
              <a:buChar char="ü"/>
            </a:pPr>
            <a:endParaRPr lang="en-US" sz="3200" dirty="0">
              <a:latin typeface="+mn-lt"/>
            </a:endParaRPr>
          </a:p>
          <a:p>
            <a:pPr>
              <a:spcAft>
                <a:spcPts val="600"/>
              </a:spcAft>
              <a:buFont typeface="Wingdings" panose="05000000000000000000" pitchFamily="2" charset="2"/>
              <a:buChar char="ü"/>
            </a:pPr>
            <a:endParaRPr lang="en-US" sz="3200" dirty="0">
              <a:latin typeface="+mn-lt"/>
            </a:endParaRPr>
          </a:p>
          <a:p>
            <a:pPr>
              <a:spcAft>
                <a:spcPts val="600"/>
              </a:spcAft>
            </a:pPr>
            <a:endParaRPr lang="en-US" sz="3200" dirty="0">
              <a:latin typeface="+mn-lt"/>
            </a:endParaRPr>
          </a:p>
        </p:txBody>
      </p:sp>
    </p:spTree>
    <p:extLst>
      <p:ext uri="{BB962C8B-B14F-4D97-AF65-F5344CB8AC3E}">
        <p14:creationId xmlns:p14="http://schemas.microsoft.com/office/powerpoint/2010/main" val="417441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63364-6B66-422D-ADEF-C9A0CC3F6C30}"/>
              </a:ext>
            </a:extLst>
          </p:cNvPr>
          <p:cNvSpPr>
            <a:spLocks noGrp="1"/>
          </p:cNvSpPr>
          <p:nvPr>
            <p:ph type="title"/>
          </p:nvPr>
        </p:nvSpPr>
        <p:spPr>
          <a:xfrm>
            <a:off x="838200" y="365125"/>
            <a:ext cx="9156700" cy="1325563"/>
          </a:xfrm>
        </p:spPr>
        <p:txBody>
          <a:bodyPr>
            <a:normAutofit/>
          </a:bodyPr>
          <a:lstStyle/>
          <a:p>
            <a:r>
              <a:rPr lang="es-419" sz="4200" dirty="0">
                <a:solidFill>
                  <a:srgbClr val="F15928"/>
                </a:solidFill>
              </a:rPr>
              <a:t>La atención integral del aborto centrada en la mujer</a:t>
            </a:r>
          </a:p>
        </p:txBody>
      </p:sp>
      <p:sp>
        <p:nvSpPr>
          <p:cNvPr id="5" name="Content Placeholder 4">
            <a:extLst>
              <a:ext uri="{FF2B5EF4-FFF2-40B4-BE49-F238E27FC236}">
                <a16:creationId xmlns:a16="http://schemas.microsoft.com/office/drawing/2014/main" id="{67E50EF6-B2ED-4781-84B0-F66A9CDA9A75}"/>
              </a:ext>
            </a:extLst>
          </p:cNvPr>
          <p:cNvSpPr>
            <a:spLocks noGrp="1"/>
          </p:cNvSpPr>
          <p:nvPr>
            <p:ph idx="1"/>
          </p:nvPr>
        </p:nvSpPr>
        <p:spPr>
          <a:xfrm>
            <a:off x="838200" y="1835150"/>
            <a:ext cx="10456333" cy="4667250"/>
          </a:xfrm>
        </p:spPr>
        <p:txBody>
          <a:bodyPr>
            <a:normAutofit/>
          </a:bodyPr>
          <a:lstStyle/>
          <a:p>
            <a:r>
              <a:rPr lang="es-419" dirty="0">
                <a:latin typeface="+mn-lt"/>
              </a:rPr>
              <a:t>Toma en cuenta las necesidades de salud física y emocional de cada mujer, sus circunstancias y su capacidad para acceder a los servicios</a:t>
            </a:r>
          </a:p>
          <a:p>
            <a:pPr>
              <a:lnSpc>
                <a:spcPct val="100000"/>
              </a:lnSpc>
              <a:spcAft>
                <a:spcPts val="200"/>
              </a:spcAft>
            </a:pPr>
            <a:r>
              <a:rPr lang="es-419" dirty="0"/>
              <a:t>Abarca</a:t>
            </a:r>
            <a:r>
              <a:rPr lang="es-419" dirty="0">
                <a:latin typeface="+mn-lt"/>
              </a:rPr>
              <a:t>: </a:t>
            </a:r>
          </a:p>
          <a:p>
            <a:pPr lvl="1">
              <a:lnSpc>
                <a:spcPct val="100000"/>
              </a:lnSpc>
              <a:spcAft>
                <a:spcPts val="200"/>
              </a:spcAft>
            </a:pPr>
            <a:r>
              <a:rPr lang="es-419" dirty="0"/>
              <a:t>Aborto i</a:t>
            </a:r>
            <a:r>
              <a:rPr lang="es-419" dirty="0">
                <a:latin typeface="+mn-lt"/>
              </a:rPr>
              <a:t>nducido</a:t>
            </a:r>
          </a:p>
          <a:p>
            <a:pPr lvl="1">
              <a:lnSpc>
                <a:spcPct val="100000"/>
              </a:lnSpc>
              <a:spcAft>
                <a:spcPts val="200"/>
              </a:spcAft>
            </a:pPr>
            <a:r>
              <a:rPr lang="es-419" dirty="0">
                <a:latin typeface="+mn-lt"/>
              </a:rPr>
              <a:t>Tratamiento del aborto incompleto, aborto diferido o aborto inseguro</a:t>
            </a:r>
          </a:p>
          <a:p>
            <a:pPr lvl="1">
              <a:lnSpc>
                <a:spcPct val="100000"/>
              </a:lnSpc>
              <a:spcAft>
                <a:spcPts val="200"/>
              </a:spcAft>
            </a:pPr>
            <a:r>
              <a:rPr lang="es-419" dirty="0">
                <a:latin typeface="+mn-lt"/>
              </a:rPr>
              <a:t>Consejería comprensiva</a:t>
            </a:r>
          </a:p>
          <a:p>
            <a:pPr lvl="1">
              <a:lnSpc>
                <a:spcPct val="100000"/>
              </a:lnSpc>
              <a:spcAft>
                <a:spcPts val="200"/>
              </a:spcAft>
            </a:pPr>
            <a:r>
              <a:rPr lang="es-419" dirty="0">
                <a:latin typeface="+mn-lt"/>
              </a:rPr>
              <a:t>Servicios de anticoncepción</a:t>
            </a:r>
          </a:p>
          <a:p>
            <a:pPr lvl="1">
              <a:lnSpc>
                <a:spcPct val="100000"/>
              </a:lnSpc>
              <a:spcAft>
                <a:spcPts val="200"/>
              </a:spcAft>
            </a:pPr>
            <a:r>
              <a:rPr lang="es-419" dirty="0"/>
              <a:t>Servicios </a:t>
            </a:r>
            <a:r>
              <a:rPr lang="es-419" dirty="0">
                <a:latin typeface="+mn-lt"/>
              </a:rPr>
              <a:t>de salud sexual y reproductiva relacionados proporcionados en el mismo establecimiento de salud o por medio de referencias</a:t>
            </a:r>
          </a:p>
        </p:txBody>
      </p:sp>
    </p:spTree>
    <p:extLst>
      <p:ext uri="{BB962C8B-B14F-4D97-AF65-F5344CB8AC3E}">
        <p14:creationId xmlns:p14="http://schemas.microsoft.com/office/powerpoint/2010/main" val="14045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63364-6B66-422D-ADEF-C9A0CC3F6C30}"/>
              </a:ext>
            </a:extLst>
          </p:cNvPr>
          <p:cNvSpPr>
            <a:spLocks noGrp="1"/>
          </p:cNvSpPr>
          <p:nvPr>
            <p:ph type="title"/>
          </p:nvPr>
        </p:nvSpPr>
        <p:spPr>
          <a:xfrm>
            <a:off x="453436" y="497166"/>
            <a:ext cx="10633663" cy="2238800"/>
          </a:xfrm>
        </p:spPr>
        <p:txBody>
          <a:bodyPr wrap="square" anchor="t">
            <a:normAutofit/>
          </a:bodyPr>
          <a:lstStyle/>
          <a:p>
            <a:r>
              <a:rPr lang="es-419" sz="4200" dirty="0">
                <a:solidFill>
                  <a:schemeClr val="bg1"/>
                </a:solidFill>
              </a:rPr>
              <a:t>Mito: El aborto es muy complicado.</a:t>
            </a:r>
            <a:endParaRPr lang="es-419" sz="1600" dirty="0">
              <a:solidFill>
                <a:schemeClr val="bg1"/>
              </a:solidFill>
            </a:endParaRPr>
          </a:p>
        </p:txBody>
      </p:sp>
      <p:sp>
        <p:nvSpPr>
          <p:cNvPr id="5" name="Content Placeholder 4">
            <a:extLst>
              <a:ext uri="{FF2B5EF4-FFF2-40B4-BE49-F238E27FC236}">
                <a16:creationId xmlns:a16="http://schemas.microsoft.com/office/drawing/2014/main" id="{67E50EF6-B2ED-4781-84B0-F66A9CDA9A75}"/>
              </a:ext>
            </a:extLst>
          </p:cNvPr>
          <p:cNvSpPr>
            <a:spLocks noGrp="1"/>
          </p:cNvSpPr>
          <p:nvPr>
            <p:ph type="subTitle" idx="1"/>
          </p:nvPr>
        </p:nvSpPr>
        <p:spPr>
          <a:xfrm>
            <a:off x="309501" y="1479333"/>
            <a:ext cx="10278063" cy="4619034"/>
          </a:xfrm>
        </p:spPr>
        <p:txBody>
          <a:bodyPr wrap="square" anchor="t">
            <a:normAutofit fontScale="85000" lnSpcReduction="10000"/>
          </a:bodyPr>
          <a:lstStyle/>
          <a:p>
            <a:pPr marL="152389" indent="0">
              <a:spcBef>
                <a:spcPts val="546"/>
              </a:spcBef>
            </a:pPr>
            <a:r>
              <a:rPr lang="es-419" altLang="en-US" sz="4500" b="1" dirty="0">
                <a:solidFill>
                  <a:srgbClr val="F15928"/>
                </a:solidFill>
              </a:rPr>
              <a:t>Hecho: La atención del aborto es sencilla.</a:t>
            </a:r>
            <a:br>
              <a:rPr lang="es-419" altLang="en-US" sz="4200" dirty="0">
                <a:solidFill>
                  <a:srgbClr val="F15928"/>
                </a:solidFill>
              </a:rPr>
            </a:br>
            <a:endParaRPr lang="es-419" altLang="en-US" sz="4200" dirty="0">
              <a:solidFill>
                <a:srgbClr val="F15928"/>
              </a:solidFill>
            </a:endParaRPr>
          </a:p>
          <a:p>
            <a:pPr marL="873050" lvl="1" indent="-415850">
              <a:spcBef>
                <a:spcPts val="600"/>
              </a:spcBef>
              <a:spcAft>
                <a:spcPts val="1200"/>
              </a:spcAft>
              <a:buFont typeface="Arial" panose="020B0604020202020204" pitchFamily="34" charset="0"/>
              <a:buChar char="•"/>
            </a:pPr>
            <a:r>
              <a:rPr lang="es-419" sz="3333" dirty="0">
                <a:solidFill>
                  <a:schemeClr val="bg1"/>
                </a:solidFill>
              </a:rPr>
              <a:t>El aborto inducido es un procedimiento médico seguro y sencillo.</a:t>
            </a:r>
          </a:p>
          <a:p>
            <a:pPr marL="873050" lvl="1" indent="-415850">
              <a:spcBef>
                <a:spcPts val="600"/>
              </a:spcBef>
              <a:spcAft>
                <a:spcPts val="1200"/>
              </a:spcAft>
              <a:buFont typeface="Arial" panose="020B0604020202020204" pitchFamily="34" charset="0"/>
              <a:buChar char="•"/>
            </a:pPr>
            <a:r>
              <a:rPr lang="es-419" sz="3333" dirty="0">
                <a:solidFill>
                  <a:schemeClr val="bg1"/>
                </a:solidFill>
              </a:rPr>
              <a:t>Los prestadores de servicios de salud de nivel intermedio pueden efectuar la aspiración manual endouterina y el aborto con medicamentos de manera segura. </a:t>
            </a:r>
          </a:p>
          <a:p>
            <a:pPr marL="873050" lvl="1" indent="-415850">
              <a:spcBef>
                <a:spcPts val="600"/>
              </a:spcBef>
              <a:spcAft>
                <a:spcPts val="1200"/>
              </a:spcAft>
              <a:buFont typeface="Arial" panose="020B0604020202020204" pitchFamily="34" charset="0"/>
              <a:buChar char="•"/>
            </a:pPr>
            <a:r>
              <a:rPr lang="es-419" sz="3333" dirty="0">
                <a:solidFill>
                  <a:schemeClr val="bg1"/>
                </a:solidFill>
              </a:rPr>
              <a:t>La aspiración manual endouterina y el misoprostol están disponibles ampliamente y la disponibilidad de la mifepristona está aumentando.</a:t>
            </a:r>
          </a:p>
        </p:txBody>
      </p:sp>
    </p:spTree>
    <p:extLst>
      <p:ext uri="{BB962C8B-B14F-4D97-AF65-F5344CB8AC3E}">
        <p14:creationId xmlns:p14="http://schemas.microsoft.com/office/powerpoint/2010/main" val="4267262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11C01-F04B-4C6B-9616-9F5247E3D4DD}"/>
              </a:ext>
            </a:extLst>
          </p:cNvPr>
          <p:cNvSpPr>
            <a:spLocks noGrp="1"/>
          </p:cNvSpPr>
          <p:nvPr>
            <p:ph type="title"/>
          </p:nvPr>
        </p:nvSpPr>
        <p:spPr>
          <a:xfrm>
            <a:off x="838200" y="365125"/>
            <a:ext cx="10199914" cy="927795"/>
          </a:xfrm>
        </p:spPr>
        <p:txBody>
          <a:bodyPr>
            <a:normAutofit fontScale="90000"/>
          </a:bodyPr>
          <a:lstStyle/>
          <a:p>
            <a:r>
              <a:rPr lang="es-419" sz="4200" dirty="0">
                <a:solidFill>
                  <a:srgbClr val="F15928"/>
                </a:solidFill>
              </a:rPr>
              <a:t>Los métodos de aborto son seguros y eficaces</a:t>
            </a:r>
          </a:p>
        </p:txBody>
      </p:sp>
      <p:sp>
        <p:nvSpPr>
          <p:cNvPr id="2" name="Content Placeholder 1">
            <a:extLst>
              <a:ext uri="{FF2B5EF4-FFF2-40B4-BE49-F238E27FC236}">
                <a16:creationId xmlns:a16="http://schemas.microsoft.com/office/drawing/2014/main" id="{BAE7D0F9-3B27-4EB8-BF19-2C8C28E0A0D7}"/>
              </a:ext>
            </a:extLst>
          </p:cNvPr>
          <p:cNvSpPr>
            <a:spLocks noGrp="1"/>
          </p:cNvSpPr>
          <p:nvPr>
            <p:ph idx="1"/>
          </p:nvPr>
        </p:nvSpPr>
        <p:spPr>
          <a:xfrm>
            <a:off x="838200" y="1825625"/>
            <a:ext cx="5234179" cy="4667250"/>
          </a:xfrm>
        </p:spPr>
        <p:txBody>
          <a:bodyPr>
            <a:normAutofit/>
          </a:bodyPr>
          <a:lstStyle/>
          <a:p>
            <a:pPr marL="415850" indent="-415850"/>
            <a:r>
              <a:rPr lang="es-419" sz="2400" dirty="0"/>
              <a:t>La OMS recomienda ambos métodos</a:t>
            </a:r>
          </a:p>
          <a:p>
            <a:pPr marL="415850" indent="-415850"/>
            <a:r>
              <a:rPr lang="es-419" sz="2400" dirty="0"/>
              <a:t>Ambos son tecnología indicada</a:t>
            </a:r>
          </a:p>
          <a:p>
            <a:pPr marL="415850" indent="-415850"/>
            <a:r>
              <a:rPr lang="es-419" sz="2400" dirty="0"/>
              <a:t>Pueden ser efectuados por muchos tipos de prestadores de servicios</a:t>
            </a:r>
          </a:p>
          <a:p>
            <a:pPr marL="415850" indent="-415850"/>
            <a:r>
              <a:rPr lang="es-419" sz="2400" dirty="0"/>
              <a:t>Aspirador manual = fácil de usar, limpiar y procesar; no requiere electricidad</a:t>
            </a:r>
          </a:p>
          <a:p>
            <a:pPr marL="415850" indent="-415850"/>
            <a:r>
              <a:rPr lang="es-419" sz="2400" dirty="0"/>
              <a:t>Misoprostol = a veces es menos caro; a menudo está disponible para múltiples indicaciones</a:t>
            </a:r>
          </a:p>
        </p:txBody>
      </p:sp>
      <p:pic>
        <p:nvPicPr>
          <p:cNvPr id="4" name="Content Placeholder 4">
            <a:extLst>
              <a:ext uri="{FF2B5EF4-FFF2-40B4-BE49-F238E27FC236}">
                <a16:creationId xmlns:a16="http://schemas.microsoft.com/office/drawing/2014/main" id="{398CA6CE-4527-4432-B520-568D6BC053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7295" y="1891953"/>
            <a:ext cx="2923894" cy="2190982"/>
          </a:xfrm>
          <a:prstGeom prst="rect">
            <a:avLst/>
          </a:prstGeom>
        </p:spPr>
      </p:pic>
      <p:sp>
        <p:nvSpPr>
          <p:cNvPr id="5" name="Text Placeholder 8">
            <a:extLst>
              <a:ext uri="{FF2B5EF4-FFF2-40B4-BE49-F238E27FC236}">
                <a16:creationId xmlns:a16="http://schemas.microsoft.com/office/drawing/2014/main" id="{188E1896-C544-4DF7-9C02-8B8E16158BF4}"/>
              </a:ext>
            </a:extLst>
          </p:cNvPr>
          <p:cNvSpPr txBox="1">
            <a:spLocks/>
          </p:cNvSpPr>
          <p:nvPr/>
        </p:nvSpPr>
        <p:spPr>
          <a:xfrm>
            <a:off x="7157295" y="3777572"/>
            <a:ext cx="2923894" cy="399468"/>
          </a:xfrm>
          <a:prstGeom prst="rect">
            <a:avLst/>
          </a:prstGeom>
          <a:solidFill>
            <a:schemeClr val="accent2"/>
          </a:solidFill>
          <a:ln w="44450" cap="flat" cmpd="sng" algn="ctr">
            <a:noFill/>
            <a:prstDash val="solid"/>
          </a:ln>
          <a:effectLst/>
        </p:spPr>
        <p:txBody>
          <a:bodyPr vert="horz" lIns="41584" tIns="20792" rIns="41584" bIns="20792" rtlCol="0" anchor="ctr">
            <a:normAutofit/>
          </a:bodyPr>
          <a:lstStyle>
            <a:lvl1pPr marL="0" indent="0" algn="ctr" defTabSz="914400" rtl="0" eaLnBrk="1" latinLnBrk="0" hangingPunct="1">
              <a:spcBef>
                <a:spcPct val="20000"/>
              </a:spcBef>
              <a:buClr>
                <a:schemeClr val="accent1"/>
              </a:buClr>
              <a:buSzPct val="85000"/>
              <a:buFont typeface="Arial" pitchFamily="34" charset="0"/>
              <a:buNone/>
              <a:defRPr sz="2000" b="0" kern="120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defTabSz="554466">
              <a:buClr>
                <a:srgbClr val="00AFDB"/>
              </a:buClr>
              <a:defRPr/>
            </a:pPr>
            <a:r>
              <a:rPr lang="en-US" sz="1698" dirty="0">
                <a:solidFill>
                  <a:srgbClr val="000000"/>
                </a:solidFill>
                <a:latin typeface="Arial"/>
                <a:cs typeface="Arial"/>
              </a:rPr>
              <a:t>Del 97% al 99.5% </a:t>
            </a:r>
            <a:r>
              <a:rPr lang="en-US" sz="1698" dirty="0" err="1">
                <a:solidFill>
                  <a:srgbClr val="000000"/>
                </a:solidFill>
                <a:latin typeface="Arial"/>
                <a:cs typeface="Arial"/>
              </a:rPr>
              <a:t>eficaz</a:t>
            </a:r>
            <a:endParaRPr lang="en-US" sz="1698" dirty="0">
              <a:solidFill>
                <a:srgbClr val="000000"/>
              </a:solidFill>
              <a:latin typeface="Arial"/>
              <a:cs typeface="Arial"/>
            </a:endParaRPr>
          </a:p>
        </p:txBody>
      </p:sp>
      <p:pic>
        <p:nvPicPr>
          <p:cNvPr id="6" name="Picture 5">
            <a:extLst>
              <a:ext uri="{FF2B5EF4-FFF2-40B4-BE49-F238E27FC236}">
                <a16:creationId xmlns:a16="http://schemas.microsoft.com/office/drawing/2014/main" id="{865E5FEE-AA7D-4833-A507-F60B1A928E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3612" y="4396681"/>
            <a:ext cx="2420513" cy="1563490"/>
          </a:xfrm>
          <a:prstGeom prst="rect">
            <a:avLst/>
          </a:prstGeom>
        </p:spPr>
      </p:pic>
      <p:sp>
        <p:nvSpPr>
          <p:cNvPr id="7" name="Text Placeholder 9">
            <a:extLst>
              <a:ext uri="{FF2B5EF4-FFF2-40B4-BE49-F238E27FC236}">
                <a16:creationId xmlns:a16="http://schemas.microsoft.com/office/drawing/2014/main" id="{73AA4CC1-5104-46FC-B92A-9B26F95553E9}"/>
              </a:ext>
            </a:extLst>
          </p:cNvPr>
          <p:cNvSpPr txBox="1">
            <a:spLocks/>
          </p:cNvSpPr>
          <p:nvPr/>
        </p:nvSpPr>
        <p:spPr>
          <a:xfrm>
            <a:off x="6165653" y="5960171"/>
            <a:ext cx="2356430" cy="419375"/>
          </a:xfrm>
          <a:prstGeom prst="rect">
            <a:avLst/>
          </a:prstGeom>
          <a:solidFill>
            <a:schemeClr val="accent2"/>
          </a:solidFill>
          <a:ln w="44450" cap="flat" cmpd="sng" algn="ctr">
            <a:noFill/>
            <a:prstDash val="solid"/>
          </a:ln>
          <a:effectLst/>
        </p:spPr>
        <p:txBody>
          <a:bodyPr vert="horz" lIns="41584" tIns="20792" rIns="41584" bIns="20792" rtlCol="0" anchor="ctr">
            <a:normAutofit/>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defTabSz="554466">
              <a:buClr>
                <a:srgbClr val="00AFDB"/>
              </a:buClr>
              <a:defRPr/>
            </a:pPr>
            <a:r>
              <a:rPr lang="en-US" sz="1698" dirty="0">
                <a:solidFill>
                  <a:srgbClr val="000000"/>
                </a:solidFill>
                <a:latin typeface="Arial"/>
                <a:cs typeface="Arial"/>
              </a:rPr>
              <a:t>Del 95% al 98% </a:t>
            </a:r>
            <a:r>
              <a:rPr lang="en-US" sz="1698" dirty="0" err="1">
                <a:solidFill>
                  <a:srgbClr val="000000"/>
                </a:solidFill>
                <a:latin typeface="Arial"/>
                <a:cs typeface="Arial"/>
              </a:rPr>
              <a:t>eficaz</a:t>
            </a:r>
            <a:endParaRPr lang="en-US" sz="1698" dirty="0">
              <a:solidFill>
                <a:srgbClr val="000000"/>
              </a:solidFill>
              <a:latin typeface="Arial"/>
              <a:cs typeface="Arial"/>
            </a:endParaRPr>
          </a:p>
        </p:txBody>
      </p:sp>
      <p:pic>
        <p:nvPicPr>
          <p:cNvPr id="8" name="Picture 7">
            <a:extLst>
              <a:ext uri="{FF2B5EF4-FFF2-40B4-BE49-F238E27FC236}">
                <a16:creationId xmlns:a16="http://schemas.microsoft.com/office/drawing/2014/main" id="{CC2822FF-DD47-406C-816A-E0B6117CE4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8772" y="4307033"/>
            <a:ext cx="1040090" cy="1563490"/>
          </a:xfrm>
          <a:prstGeom prst="rect">
            <a:avLst/>
          </a:prstGeom>
        </p:spPr>
      </p:pic>
      <p:sp>
        <p:nvSpPr>
          <p:cNvPr id="9" name="Text Placeholder 9">
            <a:extLst>
              <a:ext uri="{FF2B5EF4-FFF2-40B4-BE49-F238E27FC236}">
                <a16:creationId xmlns:a16="http://schemas.microsoft.com/office/drawing/2014/main" id="{1B548C4F-D735-4DF9-AF1A-926135667568}"/>
              </a:ext>
            </a:extLst>
          </p:cNvPr>
          <p:cNvSpPr txBox="1">
            <a:spLocks/>
          </p:cNvSpPr>
          <p:nvPr/>
        </p:nvSpPr>
        <p:spPr>
          <a:xfrm>
            <a:off x="8985788" y="5678387"/>
            <a:ext cx="1866059" cy="384272"/>
          </a:xfrm>
          <a:prstGeom prst="rect">
            <a:avLst/>
          </a:prstGeom>
          <a:solidFill>
            <a:schemeClr val="accent2"/>
          </a:solidFill>
          <a:ln w="44450" cap="flat" cmpd="sng" algn="ctr">
            <a:noFill/>
            <a:prstDash val="solid"/>
          </a:ln>
          <a:effectLst/>
        </p:spPr>
        <p:txBody>
          <a:bodyPr vert="horz" lIns="41584" tIns="20792" rIns="41584" bIns="20792" rtlCol="0" anchor="ctr">
            <a:noAutofit/>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defTabSz="554466">
              <a:buClr>
                <a:srgbClr val="00AFDB"/>
              </a:buClr>
              <a:defRPr/>
            </a:pPr>
            <a:r>
              <a:rPr lang="en-US" sz="1698" dirty="0">
                <a:solidFill>
                  <a:schemeClr val="tx1"/>
                </a:solidFill>
                <a:latin typeface="Arial"/>
                <a:cs typeface="Arial"/>
              </a:rPr>
              <a:t>85+% </a:t>
            </a:r>
            <a:r>
              <a:rPr lang="en-US" sz="1698" dirty="0" err="1">
                <a:solidFill>
                  <a:schemeClr val="tx1"/>
                </a:solidFill>
                <a:latin typeface="Arial"/>
                <a:cs typeface="Arial"/>
              </a:rPr>
              <a:t>eficaz</a:t>
            </a:r>
            <a:endParaRPr lang="en-US" sz="1698" dirty="0">
              <a:solidFill>
                <a:schemeClr val="tx1"/>
              </a:solidFill>
              <a:latin typeface="Arial"/>
              <a:cs typeface="Arial"/>
            </a:endParaRPr>
          </a:p>
        </p:txBody>
      </p:sp>
    </p:spTree>
    <p:extLst>
      <p:ext uri="{BB962C8B-B14F-4D97-AF65-F5344CB8AC3E}">
        <p14:creationId xmlns:p14="http://schemas.microsoft.com/office/powerpoint/2010/main" val="35877122"/>
      </p:ext>
    </p:extLst>
  </p:cSld>
  <p:clrMapOvr>
    <a:masterClrMapping/>
  </p:clrMapOvr>
</p:sld>
</file>

<file path=ppt/theme/theme1.xml><?xml version="1.0" encoding="utf-8"?>
<a:theme xmlns:a="http://schemas.openxmlformats.org/drawingml/2006/main" name="Office Theme">
  <a:themeElements>
    <a:clrScheme name="Ipas brand refresh 2022">
      <a:dk1>
        <a:srgbClr val="000000"/>
      </a:dk1>
      <a:lt1>
        <a:srgbClr val="FFFFFF"/>
      </a:lt1>
      <a:dk2>
        <a:srgbClr val="44546A"/>
      </a:dk2>
      <a:lt2>
        <a:srgbClr val="E7E6E6"/>
      </a:lt2>
      <a:accent1>
        <a:srgbClr val="F15928"/>
      </a:accent1>
      <a:accent2>
        <a:srgbClr val="F9ED7D"/>
      </a:accent2>
      <a:accent3>
        <a:srgbClr val="2E3856"/>
      </a:accent3>
      <a:accent4>
        <a:srgbClr val="D8B39C"/>
      </a:accent4>
      <a:accent5>
        <a:srgbClr val="C0CEC8"/>
      </a:accent5>
      <a:accent6>
        <a:srgbClr val="F79C7F"/>
      </a:accent6>
      <a:hlink>
        <a:srgbClr val="2E3856"/>
      </a:hlink>
      <a:folHlink>
        <a:srgbClr val="5860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as_Presentation_Template_Arial_04-22" id="{A1032BA9-1957-764D-ABBB-8FC102768BEF}" vid="{2162889E-2EB7-8E4F-87C7-AA2E60D312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e3d734-8288-46d8-8b17-572cb4539444">
      <Terms xmlns="http://schemas.microsoft.com/office/infopath/2007/PartnerControls"/>
    </lcf76f155ced4ddcb4097134ff3c332f>
    <TaxCatchAll xmlns="02b24a34-9e38-4e17-9560-6771ab36bb8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B50D5B38FCC840A7CF1B7A46A9DA5F" ma:contentTypeVersion="27" ma:contentTypeDescription="Create a new document." ma:contentTypeScope="" ma:versionID="45a72581db765199942b98e67e2541bb">
  <xsd:schema xmlns:xsd="http://www.w3.org/2001/XMLSchema" xmlns:xs="http://www.w3.org/2001/XMLSchema" xmlns:p="http://schemas.microsoft.com/office/2006/metadata/properties" xmlns:ns2="c99d05fb-4e8f-4b87-8e2d-ae28f7e395a8" xmlns:ns3="bde3d734-8288-46d8-8b17-572cb4539444" xmlns:ns4="02b24a34-9e38-4e17-9560-6771ab36bb8c" targetNamespace="http://schemas.microsoft.com/office/2006/metadata/properties" ma:root="true" ma:fieldsID="79c9f5b7d2d0889c32cceeefd57ebd9a" ns2:_="" ns3:_="" ns4:_="">
    <xsd:import namespace="c99d05fb-4e8f-4b87-8e2d-ae28f7e395a8"/>
    <xsd:import namespace="bde3d734-8288-46d8-8b17-572cb4539444"/>
    <xsd:import namespace="02b24a34-9e38-4e17-9560-6771ab36bb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d05fb-4e8f-4b87-8e2d-ae28f7e395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e3d734-8288-46d8-8b17-572cb453944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da535f-24d9-4300-95d3-734107741f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b24a34-9e38-4e17-9560-6771ab36bb8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a4f375-dbce-4801-a5bc-1ad66078b488}" ma:internalName="TaxCatchAll" ma:showField="CatchAllData" ma:web="02b24a34-9e38-4e17-9560-6771ab36bb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7E5143-3FFF-4BD3-8CEC-3A49E884073F}">
  <ds:schemaRefs>
    <ds:schemaRef ds:uri="http://schemas.microsoft.com/office/2006/metadata/properties"/>
    <ds:schemaRef ds:uri="http://purl.org/dc/terms/"/>
    <ds:schemaRef ds:uri="http://www.w3.org/XML/1998/namespace"/>
    <ds:schemaRef ds:uri="http://purl.org/dc/elements/1.1/"/>
    <ds:schemaRef ds:uri="http://schemas.microsoft.com/office/2006/documentManagement/types"/>
    <ds:schemaRef ds:uri="a0a77274-5071-4e8d-8122-caa3a776cd05"/>
    <ds:schemaRef ds:uri="http://schemas.microsoft.com/office/infopath/2007/PartnerControls"/>
    <ds:schemaRef ds:uri="http://schemas.openxmlformats.org/package/2006/metadata/core-properties"/>
    <ds:schemaRef ds:uri="eaabc42c-abff-4e10-a1d4-30dd7a9c0116"/>
    <ds:schemaRef ds:uri="http://schemas.microsoft.com/sharepoint/v4"/>
    <ds:schemaRef ds:uri="http://purl.org/dc/dcmitype/"/>
    <ds:schemaRef ds:uri="bde3d734-8288-46d8-8b17-572cb4539444"/>
    <ds:schemaRef ds:uri="02b24a34-9e38-4e17-9560-6771ab36bb8c"/>
  </ds:schemaRefs>
</ds:datastoreItem>
</file>

<file path=customXml/itemProps2.xml><?xml version="1.0" encoding="utf-8"?>
<ds:datastoreItem xmlns:ds="http://schemas.openxmlformats.org/officeDocument/2006/customXml" ds:itemID="{4A8CDD9B-5866-489D-892F-0AE37CCAB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d05fb-4e8f-4b87-8e2d-ae28f7e395a8"/>
    <ds:schemaRef ds:uri="bde3d734-8288-46d8-8b17-572cb4539444"/>
    <ds:schemaRef ds:uri="02b24a34-9e38-4e17-9560-6771ab36bb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B708E5-9DBC-42C2-8BAC-9DDD2EEB60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Ipas_Presentation_Template_Arial_04-22 (9)</Template>
  <TotalTime>6822</TotalTime>
  <Words>3347</Words>
  <Application>Microsoft Macintosh PowerPoint</Application>
  <PresentationFormat>Widescreen</PresentationFormat>
  <Paragraphs>264</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Courier New</vt:lpstr>
      <vt:lpstr>Montserrat ExtraBold</vt:lpstr>
      <vt:lpstr>proxima-nova-condensed</vt:lpstr>
      <vt:lpstr>Wingdings</vt:lpstr>
      <vt:lpstr>Yrsa Light</vt:lpstr>
      <vt:lpstr>Office Theme</vt:lpstr>
      <vt:lpstr>Introducción al aborto: visión general del aborto a nivel mundial</vt:lpstr>
      <vt:lpstr>PowerPoint Presentation</vt:lpstr>
      <vt:lpstr>PowerPoint Presentation</vt:lpstr>
      <vt:lpstr>Aborto en contextos humanitarios</vt:lpstr>
      <vt:lpstr>PowerPoint Presentation</vt:lpstr>
      <vt:lpstr>Atención postaborto</vt:lpstr>
      <vt:lpstr>La atención integral del aborto centrada en la mujer</vt:lpstr>
      <vt:lpstr>Mito: El aborto es muy complicado.</vt:lpstr>
      <vt:lpstr>Los métodos de aborto son seguros y eficaces</vt:lpstr>
      <vt:lpstr>PowerPoint Presentation</vt:lpstr>
      <vt:lpstr>Frecuencia de eventos adversos serios</vt:lpstr>
      <vt:lpstr>Seguridad a largo plazo</vt:lpstr>
      <vt:lpstr>Mito: El aborto es ilegal</vt:lpstr>
      <vt:lpstr>PowerPoint Presentation</vt:lpstr>
      <vt:lpstr>Las restricciones al aborto no reducen la incidencia del aborto</vt:lpstr>
      <vt:lpstr>Las restricciones al aborto sí aumentan el porcentaje de abortos que son inseguros</vt:lpstr>
      <vt:lpstr>Cuando el aborto seguro no está disponible, las mujeres: </vt:lpstr>
      <vt:lpstr>Justificación para evitar el aborto inseguro y proporcionar aborto seguro</vt:lpstr>
      <vt:lpstr>Directrices de aborto más holísticas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dc:title>
  <dc:creator>Melissa Werner</dc:creator>
  <cp:lastModifiedBy>Kristin Swanson</cp:lastModifiedBy>
  <cp:revision>94</cp:revision>
  <dcterms:created xsi:type="dcterms:W3CDTF">2022-09-14T15:09:03Z</dcterms:created>
  <dcterms:modified xsi:type="dcterms:W3CDTF">2023-08-21T20:58:40Z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0x01010079B50D5B38FCC840A7CF1B7A46A9DA5F</vt:lpwstr>
  </property>
  <property fmtid="{D5CDD505-2E9C-101B-9397-08002B2CF9AE}" pid="3" name="MediaServiceImageTags">
    <vt:lpwstr/>
  </property>
</Properties>
</file>