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664" r:id="rId6"/>
    <p:sldId id="755" r:id="rId7"/>
    <p:sldId id="756" r:id="rId8"/>
    <p:sldId id="665" r:id="rId9"/>
    <p:sldId id="621" r:id="rId10"/>
    <p:sldId id="620" r:id="rId11"/>
    <p:sldId id="757" r:id="rId12"/>
    <p:sldId id="336" r:id="rId13"/>
    <p:sldId id="761" r:id="rId14"/>
    <p:sldId id="732" r:id="rId15"/>
    <p:sldId id="290" r:id="rId16"/>
    <p:sldId id="496" r:id="rId17"/>
    <p:sldId id="283" r:id="rId18"/>
    <p:sldId id="758" r:id="rId19"/>
    <p:sldId id="270" r:id="rId20"/>
    <p:sldId id="759" r:id="rId21"/>
    <p:sldId id="274" r:id="rId22"/>
    <p:sldId id="760" r:id="rId23"/>
    <p:sldId id="7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BFD"/>
    <a:srgbClr val="BCE1FB"/>
    <a:srgbClr val="CBE8FC"/>
    <a:srgbClr val="E2D5DD"/>
    <a:srgbClr val="F15928"/>
    <a:srgbClr val="F37B20"/>
    <a:srgbClr val="F9ED7D"/>
    <a:srgbClr val="2E385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6" autoAdjust="0"/>
    <p:restoredTop sz="76531" autoAdjust="0"/>
  </p:normalViewPr>
  <p:slideViewPr>
    <p:cSldViewPr snapToGrid="0" snapToObjects="1">
      <p:cViewPr varScale="1">
        <p:scale>
          <a:sx n="92" d="100"/>
          <a:sy n="92" d="100"/>
        </p:scale>
        <p:origin x="480" y="176"/>
      </p:cViewPr>
      <p:guideLst/>
    </p:cSldViewPr>
  </p:slideViewPr>
  <p:notesTextViewPr>
    <p:cViewPr>
      <p:scale>
        <a:sx n="1" d="1"/>
        <a:sy n="1" d="1"/>
      </p:scale>
      <p:origin x="0" y="0"/>
    </p:cViewPr>
  </p:notesTextViewPr>
  <p:sorterViewPr>
    <p:cViewPr>
      <p:scale>
        <a:sx n="100" d="100"/>
        <a:sy n="100" d="100"/>
      </p:scale>
      <p:origin x="0" y="-36244"/>
    </p:cViewPr>
  </p:sorterViewPr>
  <p:notesViewPr>
    <p:cSldViewPr snapToGrid="0" snapToObjects="1">
      <p:cViewPr varScale="1">
        <p:scale>
          <a:sx n="58" d="100"/>
          <a:sy n="58" d="100"/>
        </p:scale>
        <p:origin x="16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55438-2BA4-F4AF-319C-9D28B1B446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3A76CBE3-19F5-EA28-5FD0-E71A82D51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775D06-122C-47B8-86F7-41960A737737}" type="datetimeFigureOut">
              <a:rPr lang="en-US" smtClean="0">
                <a:latin typeface="Arial" panose="020B0604020202020204" pitchFamily="34" charset="0"/>
              </a:rPr>
              <a:t>6/14/23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F8994F9-554B-87C3-123F-2E4F9D1E7A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F02C7D20-7348-A1D6-3CDE-AEA6C1E0D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82344-9E60-49B3-90B0-6CE914F03B4E}"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72622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FFE90D21-2E9D-4209-9496-7E204145570E}" type="datetimeFigureOut">
              <a:rPr lang="en-US" smtClean="0"/>
              <a:pPr/>
              <a:t>6/14/23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36F5F01-ABF6-49BC-8F4E-0B5C4D9C2CA8}" type="slidenum">
              <a:rPr lang="en-US" smtClean="0"/>
              <a:pPr/>
              <a:t>‹#›</a:t>
            </a:fld>
            <a:endParaRPr lang="en-US" dirty="0"/>
          </a:p>
        </p:txBody>
      </p:sp>
    </p:spTree>
    <p:extLst>
      <p:ext uri="{BB962C8B-B14F-4D97-AF65-F5344CB8AC3E}">
        <p14:creationId xmlns:p14="http://schemas.microsoft.com/office/powerpoint/2010/main" val="203132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overview of abortion worldwide:</a:t>
            </a:r>
          </a:p>
          <a:p>
            <a:endParaRPr lang="en-US" dirty="0"/>
          </a:p>
          <a:p>
            <a:pPr marL="171450" indent="-171450">
              <a:buFont typeface="Arial" panose="020B0604020202020204" pitchFamily="34" charset="0"/>
              <a:buChar char="•"/>
            </a:pPr>
            <a:r>
              <a:rPr lang="en-US" dirty="0"/>
              <a:t>73 million abortions take place each year worldwide.</a:t>
            </a:r>
          </a:p>
          <a:p>
            <a:pPr marL="171450" indent="-171450">
              <a:buFont typeface="Arial" panose="020B0604020202020204" pitchFamily="34" charset="0"/>
              <a:buChar char="•"/>
            </a:pPr>
            <a:r>
              <a:rPr lang="en-US" dirty="0"/>
              <a:t>Nearly 1 in 2 abortions are unsafe.</a:t>
            </a:r>
          </a:p>
          <a:p>
            <a:pPr marL="171450" indent="-171450">
              <a:buFont typeface="Arial" panose="020B0604020202020204" pitchFamily="34" charset="0"/>
              <a:buChar char="•"/>
            </a:pPr>
            <a:r>
              <a:rPr lang="en-US" dirty="0"/>
              <a:t>1 in 3 unsafe abortions occur in the worst conditions—untrained persons using dangerous methods.</a:t>
            </a:r>
          </a:p>
          <a:p>
            <a:pPr marL="171450" indent="-171450">
              <a:buFont typeface="Arial" panose="020B0604020202020204" pitchFamily="34" charset="0"/>
              <a:buChar char="•"/>
            </a:pPr>
            <a:r>
              <a:rPr lang="en-US" dirty="0"/>
              <a:t>Most unsafe abortions occur in lower-income countries.</a:t>
            </a:r>
          </a:p>
          <a:p>
            <a:endParaRPr lang="en-US" dirty="0"/>
          </a:p>
        </p:txBody>
      </p:sp>
      <p:sp>
        <p:nvSpPr>
          <p:cNvPr id="4" name="Slide Number Placeholder 3"/>
          <p:cNvSpPr>
            <a:spLocks noGrp="1"/>
          </p:cNvSpPr>
          <p:nvPr>
            <p:ph type="sldNum" sz="quarter" idx="5"/>
          </p:nvPr>
        </p:nvSpPr>
        <p:spPr/>
        <p:txBody>
          <a:bodyPr/>
          <a:lstStyle/>
          <a:p>
            <a:fld id="{4A6394F2-C29D-4F2C-923E-C633A7BCED63}" type="slidenum">
              <a:rPr lang="en-GB" smtClean="0"/>
              <a:t>2</a:t>
            </a:fld>
            <a:endParaRPr lang="en-GB" dirty="0"/>
          </a:p>
        </p:txBody>
      </p:sp>
    </p:spTree>
    <p:extLst>
      <p:ext uri="{BB962C8B-B14F-4D97-AF65-F5344CB8AC3E}">
        <p14:creationId xmlns:p14="http://schemas.microsoft.com/office/powerpoint/2010/main" val="189934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a typeface="ＭＳ Ｐゴシック" charset="-128"/>
                <a:cs typeface="ＭＳ Ｐゴシック" charset="-128"/>
              </a:rPr>
              <a:t>Complications do occur, but they are rare. These numbers come from large case series in experienced centers, so complication rates may be higher in centers with less experience or lower case volume.</a:t>
            </a:r>
          </a:p>
          <a:p>
            <a:pPr marL="0" indent="0">
              <a:buFont typeface="Arial" panose="020B0604020202020204" pitchFamily="34" charset="0"/>
              <a:buNone/>
            </a:pPr>
            <a:endParaRPr lang="en-US" sz="1200" kern="1200" dirty="0">
              <a:solidFill>
                <a:schemeClr val="tx1"/>
              </a:solidFill>
              <a:ea typeface="ＭＳ Ｐゴシック" charset="-128"/>
              <a:cs typeface="ＭＳ Ｐゴシック" charset="-128"/>
            </a:endParaRPr>
          </a:p>
          <a:p>
            <a:pPr marL="171450"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These numbers are published in Ipas’s Clinical Updates in Reproductive Health.</a:t>
            </a:r>
          </a:p>
          <a:p>
            <a:pPr marL="171450"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Like every medical procedure, complications happen but are very rare.</a:t>
            </a:r>
          </a:p>
          <a:p>
            <a:pPr marL="171450" indent="-171450">
              <a:buFont typeface="Arial" panose="020B0604020202020204" pitchFamily="34" charset="0"/>
              <a:buChar char="•"/>
            </a:pPr>
            <a:endParaRPr lang="en-US" sz="1200" kern="1200" dirty="0">
              <a:solidFill>
                <a:schemeClr val="tx1"/>
              </a:solidFill>
              <a:ea typeface="ＭＳ Ｐゴシック" charset="-128"/>
              <a:cs typeface="ＭＳ Ｐゴシック" charset="-128"/>
            </a:endParaRPr>
          </a:p>
          <a:p>
            <a:pPr marL="171450"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More adverse events rates</a:t>
            </a:r>
          </a:p>
          <a:p>
            <a:pPr marL="628650" lvl="1"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Any adverse event with mifepristone and misoprostol up to 10 weeks gestation -  &lt;1%</a:t>
            </a:r>
          </a:p>
          <a:p>
            <a:pPr marL="628650" lvl="1"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Infection or bleeding requiring aspiration with misoprostol only up to 13 weeks gestation -  1-4%</a:t>
            </a:r>
          </a:p>
          <a:p>
            <a:pPr marL="628650" lvl="1"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Any adverse event from first-trimester vacuum aspiration abortion - &lt;1%</a:t>
            </a:r>
          </a:p>
          <a:p>
            <a:pPr marL="628650" lvl="1" indent="-171450">
              <a:buFont typeface="Arial" panose="020B0604020202020204" pitchFamily="34" charset="0"/>
              <a:buChar char="•"/>
            </a:pPr>
            <a:r>
              <a:rPr lang="en-US" sz="1200" kern="1200" dirty="0">
                <a:solidFill>
                  <a:schemeClr val="tx1"/>
                </a:solidFill>
                <a:ea typeface="ＭＳ Ｐゴシック" charset="-128"/>
                <a:cs typeface="ＭＳ Ｐゴシック" charset="-128"/>
              </a:rPr>
              <a:t>Second-trimester medical abortion needing surgical evacuation -  8%</a:t>
            </a:r>
          </a:p>
          <a:p>
            <a:pPr marL="171450" indent="-171450">
              <a:buFont typeface="Arial" panose="020B0604020202020204" pitchFamily="34" charset="0"/>
              <a:buChar char="•"/>
            </a:pPr>
            <a:endParaRPr lang="en-US" sz="1200" kern="1200" dirty="0">
              <a:solidFill>
                <a:schemeClr val="tx1"/>
              </a:solidFill>
              <a:ea typeface="ＭＳ Ｐゴシック" charset="-128"/>
              <a:cs typeface="ＭＳ Ｐゴシック" charset="-128"/>
            </a:endParaRPr>
          </a:p>
          <a:p>
            <a:pPr marL="0" indent="0">
              <a:buFont typeface="Arial" panose="020B0604020202020204" pitchFamily="34" charset="0"/>
              <a:buNone/>
            </a:pPr>
            <a:endParaRPr lang="en-US" sz="1200" kern="1200" dirty="0">
              <a:solidFill>
                <a:schemeClr val="tx1"/>
              </a:solidFill>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2E162-0A57-43B2-BD51-0D1E805B55D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380450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talk with women about how first-trimester uterine evacuation is a safe and effective procedure and complications are very rare, many women will want to know about the long-term effects. Groups that are against abortion have disseminated a lot of misinformation about its long-term effects in an effort to restrict women’s access to abortion.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facts are that abortion does not cause future infertility, breast cancer, or severe psychological reactions.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5577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address the misperception that abortion is illegal in many settings.  </a:t>
            </a:r>
          </a:p>
          <a:p>
            <a:endParaRPr lang="en-US" dirty="0"/>
          </a:p>
          <a:p>
            <a:r>
              <a:rPr lang="en-US" dirty="0"/>
              <a:t>Only a handful of countries ban abortion entirely: some are: Dominican Republic, El Salvador, Malta, Nicaragua and the Vatican to name a few</a:t>
            </a:r>
          </a:p>
          <a:p>
            <a:br>
              <a:rPr lang="en-US" dirty="0"/>
            </a:br>
            <a:r>
              <a:rPr lang="en-US" dirty="0"/>
              <a:t>95% of the world’s population lives in a country where safe abortion is legally permitted under some circumstances.</a:t>
            </a:r>
          </a:p>
          <a:p>
            <a:endParaRPr lang="en-US" dirty="0"/>
          </a:p>
          <a:p>
            <a:r>
              <a:rPr lang="en-US" dirty="0"/>
              <a:t>(Note: This table is additive. This means that all countries listed “to protect a woman’s physical health” also permit abortion to save the life of the woman, etc.)</a:t>
            </a:r>
          </a:p>
          <a:p>
            <a:endParaRPr lang="en-US" dirty="0"/>
          </a:p>
          <a:p>
            <a:r>
              <a:rPr lang="en-US" dirty="0"/>
              <a:t>There are also a number of international and regional agreements, such as those indicated on the slide, that support the imperative to provide safe abortion in crisis settings for survivors of rape.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6416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Key Points:</a:t>
            </a:r>
          </a:p>
          <a:p>
            <a:endParaRPr lang="en-US" dirty="0"/>
          </a:p>
          <a:p>
            <a:pPr marL="171450" indent="-171450">
              <a:buFont typeface="Arial" panose="020B0604020202020204" pitchFamily="34" charset="0"/>
              <a:buChar char="•"/>
            </a:pPr>
            <a:r>
              <a:rPr lang="en-US" dirty="0"/>
              <a:t>Evidence shows that laws restricting or criminalizing abortion do not reduce the numbers of abortions that take place, rather they drive them underground and increase death and disability from UNSAFE abortion. Regardless of the legal context, women who want an abortion will find a way to get one and oftentimes will risk their lives to do so.</a:t>
            </a:r>
          </a:p>
          <a:p>
            <a:endParaRPr lang="en-US" dirty="0"/>
          </a:p>
          <a:p>
            <a:pPr marL="171450" indent="-171450">
              <a:buFont typeface="Arial" panose="020B0604020202020204" pitchFamily="34" charset="0"/>
              <a:buChar char="•"/>
            </a:pPr>
            <a:r>
              <a:rPr lang="en-US" dirty="0">
                <a:solidFill>
                  <a:schemeClr val="accent6"/>
                </a:solidFill>
              </a:rPr>
              <a:t>In many countries there are differences between what the law states and how the law is applied in practice.</a:t>
            </a:r>
          </a:p>
          <a:p>
            <a:endParaRPr lang="en-US" dirty="0">
              <a:solidFill>
                <a:schemeClr val="accent6"/>
              </a:solidFill>
            </a:endParaRPr>
          </a:p>
          <a:p>
            <a:pPr marL="171450" indent="-171450">
              <a:buFont typeface="Arial" panose="020B0604020202020204" pitchFamily="34" charset="0"/>
              <a:buChar char="•"/>
            </a:pPr>
            <a:r>
              <a:rPr lang="en-US" dirty="0">
                <a:solidFill>
                  <a:schemeClr val="accent6"/>
                </a:solidFill>
              </a:rPr>
              <a:t>In some settings, while the law may appear to be restrictive, in practice it may be liberally interpreted and therefore relatively easy for people to access safe abortion services.  However, in other settings the law may allow for the provision of abortion under a range of different circumstances, but this may not be a reality for women in practice.</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http://worldabortionlaws.com/map/</a:t>
            </a:r>
          </a:p>
          <a:p>
            <a:endParaRPr lang="en-US" dirty="0"/>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580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Restrictive laws do not stop people from having abortions. In fact, abortion rates tend to be higher in countries with restrictive abortion laws.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4488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proportion of abortions that are unsafe is much higher in countries where laws are more restrictive.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479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safe abortion is not available, women:</a:t>
            </a:r>
          </a:p>
          <a:p>
            <a:endParaRPr lang="en-US" sz="1200" dirty="0"/>
          </a:p>
          <a:p>
            <a:pPr marL="171450" indent="-171450">
              <a:buFont typeface="Arial" panose="020B0604020202020204" pitchFamily="34" charset="0"/>
              <a:buChar char="•"/>
            </a:pPr>
            <a:r>
              <a:rPr lang="en-US" sz="1200" dirty="0"/>
              <a:t>Face delays in accessing safe services</a:t>
            </a:r>
          </a:p>
          <a:p>
            <a:pPr marL="171450" indent="-171450">
              <a:buFont typeface="Arial" panose="020B0604020202020204" pitchFamily="34" charset="0"/>
              <a:buChar char="•"/>
            </a:pPr>
            <a:r>
              <a:rPr lang="en-US" sz="1200" dirty="0"/>
              <a:t>Resort to seeking high-risk, unsafe abortions </a:t>
            </a:r>
          </a:p>
          <a:p>
            <a:pPr marL="171450" indent="-171450">
              <a:buFont typeface="Arial" panose="020B0604020202020204" pitchFamily="34" charset="0"/>
              <a:buChar char="•"/>
            </a:pPr>
            <a:r>
              <a:rPr lang="en-US" sz="1200" dirty="0"/>
              <a:t>Delay seeking care for complications of unsafe abortion </a:t>
            </a:r>
          </a:p>
          <a:p>
            <a:pPr marL="171450" indent="-171450">
              <a:buFont typeface="Arial" panose="020B0604020202020204" pitchFamily="34" charset="0"/>
              <a:buChar char="•"/>
            </a:pPr>
            <a:r>
              <a:rPr lang="en-US" sz="1200" dirty="0"/>
              <a:t>Are forced to risk their life and health to end a pregnancy</a:t>
            </a:r>
          </a:p>
          <a:p>
            <a:pPr marL="171450" indent="-171450">
              <a:buFont typeface="Arial" panose="020B0604020202020204" pitchFamily="34" charset="0"/>
              <a:buChar char="•"/>
            </a:pPr>
            <a:r>
              <a:rPr lang="en-US" sz="1200" dirty="0"/>
              <a:t>Are forced to become mothers against their will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7586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recognized public health and human rights rationales for preventing unsafe abortion. </a:t>
            </a:r>
          </a:p>
          <a:p>
            <a:pPr marL="171450" indent="-171450">
              <a:buFont typeface="Arial" panose="020B0604020202020204" pitchFamily="34" charset="0"/>
              <a:buChar char="•"/>
            </a:pPr>
            <a:r>
              <a:rPr lang="en-US" dirty="0"/>
              <a:t>While both are important, one or another may resonate better with different audiences. It is important to be aware of both.</a:t>
            </a:r>
          </a:p>
          <a:p>
            <a:pPr marL="171450" indent="-171450">
              <a:buFont typeface="Arial" panose="020B0604020202020204" pitchFamily="34" charset="0"/>
              <a:buChar char="•"/>
            </a:pPr>
            <a:r>
              <a:rPr lang="en-US" dirty="0"/>
              <a:t>The public health rationale is clear:</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From a human rights perspective: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International human rights law says that criminalization of abortion and high rates of unsafe abortion violate women’s right to health. </a:t>
            </a:r>
          </a:p>
          <a:p>
            <a:pPr marL="628650" lvl="1" indent="-171450">
              <a:buFont typeface="Arial" panose="020B0604020202020204" pitchFamily="34" charset="0"/>
              <a:buChar char="•"/>
            </a:pPr>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9376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released the new </a:t>
            </a:r>
            <a:r>
              <a:rPr lang="en-US" i="1" dirty="0"/>
              <a:t>Abortion Care Guideline </a:t>
            </a:r>
            <a:r>
              <a:rPr lang="en-US" dirty="0"/>
              <a:t>in 2022.</a:t>
            </a:r>
          </a:p>
          <a:p>
            <a:pPr marL="171450" indent="-171450">
              <a:buFont typeface="Arial" panose="020B0604020202020204" pitchFamily="34" charset="0"/>
              <a:buChar char="•"/>
            </a:pPr>
            <a:r>
              <a:rPr lang="en-US" dirty="0"/>
              <a:t>The guideline includes 54 evidence-based recommendations and two best practice statements focusing on law and policy, clinical services and service delivery.</a:t>
            </a:r>
          </a:p>
          <a:p>
            <a:pPr marL="171450" indent="-171450">
              <a:buFont typeface="Arial" panose="020B0604020202020204" pitchFamily="34" charset="0"/>
              <a:buChar char="•"/>
            </a:pPr>
            <a:r>
              <a:rPr lang="en-US" dirty="0"/>
              <a:t>The previous guidance focused on the safety abortion care and the new guidance also includes a focus on the quality of safe abortion care and being mindful of how women are treated throughout the process.</a:t>
            </a:r>
          </a:p>
          <a:p>
            <a:pPr marL="171450" indent="-171450">
              <a:buFont typeface="Arial" panose="020B0604020202020204" pitchFamily="34" charset="0"/>
              <a:buChar char="•"/>
            </a:pPr>
            <a:r>
              <a:rPr lang="en-US" dirty="0"/>
              <a:t>Using this holistic approach to the provision of quality abortion care, the </a:t>
            </a:r>
            <a:r>
              <a:rPr lang="en-US" i="1" dirty="0"/>
              <a:t>Abortion Care Guideline </a:t>
            </a:r>
            <a:r>
              <a:rPr lang="en-US" dirty="0"/>
              <a:t>carries a consistent message: access to quality abortion care is both a health and human rights issue.</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This new guidance highlights centering the needs of the women. This is applicable to abortion self-care in that it is the preference of the woman in terms of opting for facility-based care, self-care or a combination of both.</a:t>
            </a:r>
          </a:p>
          <a:p>
            <a:pPr marL="628650" lvl="1" indent="-171450">
              <a:buFont typeface="Arial" panose="020B0604020202020204" pitchFamily="34" charset="0"/>
              <a:buChar char="•"/>
            </a:pPr>
            <a:r>
              <a:rPr lang="en-US" dirty="0"/>
              <a:t>The guidance also highlights the removal of medically unnecessary policy barriers that can limit access to care.  </a:t>
            </a:r>
            <a:endParaRPr lang="en-US" dirty="0">
              <a:cs typeface="Arial" panose="020B0604020202020204" pitchFamily="34" charset="0"/>
            </a:endParaRPr>
          </a:p>
          <a:p>
            <a:endParaRPr lang="en-US" dirty="0">
              <a:cs typeface="Arial" panose="020B0604020202020204" pitchFamily="34" charset="0"/>
            </a:endParaRPr>
          </a:p>
          <a:p>
            <a:r>
              <a:rPr lang="en-US" dirty="0"/>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B29313-61AD-466B-802E-DA635B9799DB}"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7294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the following people:</a:t>
            </a:r>
          </a:p>
          <a:p>
            <a:endParaRPr lang="en-US" dirty="0"/>
          </a:p>
          <a:p>
            <a:pPr marL="171450" indent="-171450">
              <a:buFont typeface="Arial" panose="020B0604020202020204" pitchFamily="34" charset="0"/>
              <a:buChar char="•"/>
            </a:pPr>
            <a:r>
              <a:rPr lang="en-US" dirty="0"/>
              <a:t>Participants</a:t>
            </a:r>
          </a:p>
          <a:p>
            <a:pPr marL="171450" indent="-171450">
              <a:buFont typeface="Arial" panose="020B0604020202020204" pitchFamily="34" charset="0"/>
              <a:buChar char="•"/>
            </a:pPr>
            <a:r>
              <a:rPr lang="en-US" dirty="0"/>
              <a:t>Co-facilitators</a:t>
            </a:r>
          </a:p>
          <a:p>
            <a:pPr marL="171450" indent="-171450">
              <a:buFont typeface="Arial" panose="020B0604020202020204" pitchFamily="34" charset="0"/>
              <a:buChar char="•"/>
            </a:pPr>
            <a:r>
              <a:rPr lang="en-US" dirty="0"/>
              <a:t>Sponsoring/hosting organization</a:t>
            </a:r>
          </a:p>
          <a:p>
            <a:endParaRPr lang="en-US" dirty="0"/>
          </a:p>
          <a:p>
            <a:endParaRPr lang="en-US" dirty="0"/>
          </a:p>
        </p:txBody>
      </p:sp>
    </p:spTree>
    <p:extLst>
      <p:ext uri="{BB962C8B-B14F-4D97-AF65-F5344CB8AC3E}">
        <p14:creationId xmlns:p14="http://schemas.microsoft.com/office/powerpoint/2010/main" val="393381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97% of unsafe abortions happen in lower-income countries</a:t>
            </a:r>
          </a:p>
          <a:p>
            <a:pPr marL="171450" indent="-171450">
              <a:buFont typeface="Arial" panose="020B0604020202020204" pitchFamily="34" charset="0"/>
              <a:buChar char="•"/>
            </a:pPr>
            <a:r>
              <a:rPr lang="en-US" dirty="0"/>
              <a:t>Some women never seek care, and some will suffer, after seeking care or not, with long-term consequences.</a:t>
            </a:r>
          </a:p>
          <a:p>
            <a:pPr marL="171450" indent="-171450">
              <a:buFont typeface="Arial" panose="020B0604020202020204" pitchFamily="34" charset="0"/>
              <a:buChar char="•"/>
            </a:pPr>
            <a:r>
              <a:rPr lang="en-US" dirty="0"/>
              <a:t>Almost all of the global unsafe abortion-related deaths are in lower-income countries, mostly in Africa and South-Central Asia.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6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Global</a:t>
            </a:r>
            <a:r>
              <a:rPr lang="en-US" baseline="0" dirty="0"/>
              <a:t> data clearly indicate that unsafe abortion occurs in every country, regardless of legal</a:t>
            </a:r>
            <a:r>
              <a:rPr lang="en-US" dirty="0"/>
              <a:t> or social context, because women everywhere experience unwanted pregnancies and many women are determined to end them</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reasons listed on the screen, the need for safe abortion services </a:t>
            </a:r>
            <a:r>
              <a:rPr lang="en-US" b="1" baseline="0" dirty="0"/>
              <a:t>likely increases </a:t>
            </a:r>
            <a:r>
              <a:rPr lang="en-US" baseline="0" dirty="0"/>
              <a:t>in humanitarian settings.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a:t>
            </a:r>
            <a:r>
              <a:rPr lang="en-US" dirty="0"/>
              <a:t>Sushavan Nandy/NurPhoto/Getty Images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9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57228cea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57228cea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200" kern="1200" dirty="0">
                <a:solidFill>
                  <a:schemeClr val="tx1"/>
                </a:solidFill>
                <a:effectLst/>
                <a:ea typeface="+mn-ea"/>
                <a:cs typeface="+mn-cs"/>
              </a:rPr>
              <a:t>8% to 18% of pregnancy-related deaths worldwide are due to unsafe abortion.</a:t>
            </a:r>
          </a:p>
          <a:p>
            <a:pPr marL="171450" indent="-171450">
              <a:buFont typeface="Arial" panose="020B0604020202020204" pitchFamily="34" charset="0"/>
              <a:buChar char="•"/>
            </a:pPr>
            <a:r>
              <a:rPr lang="en-US" dirty="0"/>
              <a:t>We do not know the magnitude of pregnancy-related deaths due to unsafe abortion in humanitarian settings.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989"/>
              </a:spcAft>
              <a:buSzPct val="100000"/>
              <a:buFont typeface="Arial" panose="020B0604020202020204" pitchFamily="34" charset="0"/>
              <a:buChar char="•"/>
            </a:pPr>
            <a:r>
              <a:rPr lang="en-US" sz="2800" dirty="0"/>
              <a:t>Postabortion care (PAC) is a series of medical and related interventions designed to manage the complications of spontaneous and induced abortions, both safe and unsafe, and address related health-care needs.</a:t>
            </a:r>
          </a:p>
          <a:p>
            <a:pPr marL="457200" indent="-457200">
              <a:spcAft>
                <a:spcPts val="989"/>
              </a:spcAft>
              <a:buSzPct val="100000"/>
              <a:buFont typeface="Arial" panose="020B0604020202020204" pitchFamily="34" charset="0"/>
              <a:buChar char="•"/>
            </a:pPr>
            <a:r>
              <a:rPr lang="en-US" sz="2800" b="0" dirty="0"/>
              <a:t>Postabortion care is legal everywhere.</a:t>
            </a:r>
            <a:endParaRPr lang="en-US" sz="2800" dirty="0"/>
          </a:p>
          <a:p>
            <a:pPr marL="457200" indent="-457200">
              <a:spcAft>
                <a:spcPts val="989"/>
              </a:spcAft>
              <a:buSzPct val="100000"/>
              <a:buFont typeface="Arial" panose="020B0604020202020204" pitchFamily="34" charset="0"/>
              <a:buChar char="•"/>
            </a:pPr>
            <a:r>
              <a:rPr lang="en-US" sz="2800" b="0" dirty="0"/>
              <a:t>But postabortion care and people seeking it can still be judged and under-prioritized.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9774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Woman-centered comprehensive abortion care (CAC) is a holistic model of care which includes a range of medical services, tailored to each woman’s circumstances and physical and emotional health needs.</a:t>
            </a:r>
            <a:endParaRPr lang="en-US" sz="1200" dirty="0"/>
          </a:p>
          <a:p>
            <a:pPr marL="171450" indent="-171450">
              <a:buFont typeface="Arial" panose="020B0604020202020204" pitchFamily="34" charset="0"/>
              <a:buChar char="•"/>
            </a:pPr>
            <a:r>
              <a:rPr lang="en-US" sz="3958" dirty="0"/>
              <a:t>It Includes:</a:t>
            </a:r>
          </a:p>
          <a:p>
            <a:pPr marL="171450" indent="-171450">
              <a:buFont typeface="Arial" panose="020B0604020202020204" pitchFamily="34" charset="0"/>
              <a:buChar char="•"/>
            </a:pPr>
            <a:endParaRPr lang="en-US" sz="3958" dirty="0"/>
          </a:p>
          <a:p>
            <a:pPr marL="1028700" lvl="1" indent="-571500">
              <a:lnSpc>
                <a:spcPct val="100000"/>
              </a:lnSpc>
              <a:spcAft>
                <a:spcPts val="330"/>
              </a:spcAft>
              <a:buFontTx/>
              <a:buChar char="-"/>
            </a:pPr>
            <a:r>
              <a:rPr lang="en-US" sz="3958" dirty="0"/>
              <a:t>induced abortion; </a:t>
            </a:r>
          </a:p>
          <a:p>
            <a:pPr marL="1028700" lvl="1" indent="-571500">
              <a:lnSpc>
                <a:spcPct val="100000"/>
              </a:lnSpc>
              <a:spcAft>
                <a:spcPts val="330"/>
              </a:spcAft>
              <a:buFontTx/>
              <a:buChar char="-"/>
            </a:pPr>
            <a:r>
              <a:rPr lang="en-US" sz="3958" dirty="0"/>
              <a:t>treatment of incomplete, missed or unsafe abortion</a:t>
            </a:r>
          </a:p>
          <a:p>
            <a:pPr marL="1028700" lvl="1" indent="-571500">
              <a:lnSpc>
                <a:spcPct val="100000"/>
              </a:lnSpc>
              <a:spcAft>
                <a:spcPts val="330"/>
              </a:spcAft>
              <a:buFontTx/>
              <a:buChar char="-"/>
            </a:pPr>
            <a:r>
              <a:rPr lang="en-US" sz="3958" dirty="0"/>
              <a:t>compassionate counseling; </a:t>
            </a:r>
          </a:p>
          <a:p>
            <a:pPr marL="1028700" lvl="1" indent="-571500">
              <a:lnSpc>
                <a:spcPct val="100000"/>
              </a:lnSpc>
              <a:spcAft>
                <a:spcPts val="330"/>
              </a:spcAft>
              <a:buFontTx/>
              <a:buChar char="-"/>
            </a:pPr>
            <a:r>
              <a:rPr lang="en-US" sz="3958" dirty="0"/>
              <a:t>contraceptive services; related sexual and reproductive health services provided on-site or via referrals to accessible facilities, and community-service provider partnerships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360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ea typeface="ヒラギノ角ゴ Pro W3"/>
                <a:cs typeface="ヒラギノ角ゴ Pro W3"/>
              </a:rPr>
              <a:t>Let’s discuss </a:t>
            </a:r>
            <a:r>
              <a:rPr lang="en-US" altLang="en-US" sz="1200" dirty="0">
                <a:ea typeface="ヒラギノ角ゴ Pro W3"/>
                <a:cs typeface="ヒラギノ角ゴ Pro W3"/>
              </a:rPr>
              <a:t>the misperception that abortion is too complicated to provide. </a:t>
            </a:r>
          </a:p>
          <a:p>
            <a:pPr marL="171450" indent="-171450">
              <a:buFont typeface="Arial" panose="020B0604020202020204" pitchFamily="34" charset="0"/>
              <a:buChar char="•"/>
            </a:pPr>
            <a:endParaRPr lang="en-US" altLang="en-US" sz="1200" dirty="0">
              <a:ea typeface="ヒラギノ角ゴ Pro W3"/>
              <a:cs typeface="ヒラギノ角ゴ Pro W3"/>
            </a:endParaRPr>
          </a:p>
          <a:p>
            <a:pPr marL="171450" indent="-171450">
              <a:buFont typeface="Arial" panose="020B0604020202020204" pitchFamily="34" charset="0"/>
              <a:buChar char="•"/>
            </a:pPr>
            <a:r>
              <a:rPr lang="en-US" altLang="en-US" sz="1200" dirty="0">
                <a:ea typeface="ヒラギノ角ゴ Pro W3"/>
                <a:cs typeface="ヒラギノ角ゴ Pro W3"/>
              </a:rPr>
              <a:t>In fact, with proper training, early abortion is among the safest and simplest of all medical procedures: </a:t>
            </a:r>
          </a:p>
          <a:p>
            <a:pPr marL="171450" indent="-171450">
              <a:buFont typeface="Arial" panose="020B0604020202020204" pitchFamily="34" charset="0"/>
              <a:buChar char="•"/>
            </a:pPr>
            <a:endParaRPr lang="en-US" altLang="en-US" sz="1200" dirty="0">
              <a:ea typeface="ヒラギノ角ゴ Pro W3"/>
              <a:cs typeface="ヒラギノ角ゴ Pro W3"/>
            </a:endParaRPr>
          </a:p>
          <a:p>
            <a:pPr marL="171450" indent="-171450">
              <a:buFont typeface="Arial" panose="020B0604020202020204" pitchFamily="34" charset="0"/>
              <a:buChar char="•"/>
            </a:pPr>
            <a:r>
              <a:rPr lang="en-US" altLang="en-US" sz="1200" dirty="0">
                <a:ea typeface="ヒラギノ角ゴ Pro W3"/>
                <a:cs typeface="ヒラギノ角ゴ Pro W3"/>
              </a:rPr>
              <a:t>Manual vacuum aspiration and </a:t>
            </a:r>
            <a:r>
              <a:rPr lang="en-US" altLang="en-US" sz="1200" baseline="0" dirty="0">
                <a:ea typeface="ヒラギノ角ゴ Pro W3"/>
                <a:cs typeface="ヒラギノ角ゴ Pro W3"/>
              </a:rPr>
              <a:t>medication abortion are the abortion methods recommended by the World Health Organization. These methods can be safely and effectively performed before 13 weeks of pregnancy by trained midlevel providers at</a:t>
            </a:r>
            <a:r>
              <a:rPr lang="en-US" altLang="en-US" sz="1200" dirty="0">
                <a:ea typeface="ヒラギノ角ゴ Pro W3"/>
                <a:cs typeface="ヒラギノ角ゴ Pro W3"/>
              </a:rPr>
              <a:t> the primary health care level. Neither </a:t>
            </a:r>
            <a:r>
              <a:rPr lang="en-US" altLang="en-US" sz="1200" baseline="0" dirty="0">
                <a:ea typeface="ヒラギノ角ゴ Pro W3"/>
                <a:cs typeface="ヒラギノ角ゴ Pro W3"/>
              </a:rPr>
              <a:t>requires electricity, running water or sophisticated equipment.  </a:t>
            </a:r>
            <a:br>
              <a:rPr lang="en-US" altLang="en-US" sz="1200" baseline="0" dirty="0">
                <a:ea typeface="ヒラギノ角ゴ Pro W3"/>
                <a:cs typeface="ヒラギノ角ゴ Pro W3"/>
              </a:rPr>
            </a:br>
            <a:endParaRPr lang="en-US" altLang="en-US" sz="1200" baseline="0" dirty="0">
              <a:ea typeface="ヒラギノ角ゴ Pro W3"/>
              <a:cs typeface="ヒラギノ角ゴ Pro W3"/>
            </a:endParaRPr>
          </a:p>
          <a:p>
            <a:pPr marL="171450" indent="-171450">
              <a:buFont typeface="Arial" panose="020B0604020202020204" pitchFamily="34" charset="0"/>
              <a:buChar char="•"/>
            </a:pPr>
            <a:r>
              <a:rPr lang="en-US" altLang="en-US" sz="1200" baseline="0" dirty="0">
                <a:ea typeface="ヒラギノ角ゴ Pro W3"/>
                <a:cs typeface="ヒラギノ角ゴ Pro W3"/>
              </a:rPr>
              <a:t>Moreover, most of the equipment, medications and infection-prevention procedures needed for safe abortion services are the same as those needed for basic emergency obstetric care and other gynecology services. The procedure is very similar to postabortion care—that is, treatment of complications from unsafe abortion. Therefore, an organization that supports primary health-care services could provide safe abortion services with little additional input. </a:t>
            </a:r>
            <a:endParaRPr lang="en-US" altLang="en-US" sz="1200" dirty="0">
              <a:ea typeface="ヒラギノ角ゴ Pro W3"/>
              <a:cs typeface="ヒラギノ角ゴ Pro W3"/>
            </a:endParaRPr>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798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we have excellent technologies that are affordable, effective, safe and have abundant evidence that they can be offered safely and effectively in low-resource settings at the primary care level.</a:t>
            </a:r>
          </a:p>
          <a:p>
            <a:endParaRPr lang="en-US" sz="1200" dirty="0"/>
          </a:p>
          <a:p>
            <a:r>
              <a:rPr lang="en-US" sz="1200" dirty="0"/>
              <a:t>The World Health Organization recommends manual vacuum aspiration and self-managed abortion with pills (using mifepristone + misoprostol) as the primary methods before 13 weeks (in the first trimester).  </a:t>
            </a:r>
          </a:p>
          <a:p>
            <a:endParaRPr lang="en-US" sz="1200" dirty="0"/>
          </a:p>
          <a:p>
            <a:r>
              <a:rPr lang="en-US" sz="1200" dirty="0"/>
              <a:t>Where mifepristone is not available, misoprostol can also be used by itself.</a:t>
            </a:r>
          </a:p>
          <a:p>
            <a:endParaRPr lang="en-US" sz="1200" dirty="0"/>
          </a:p>
          <a:p>
            <a:r>
              <a:rPr lang="en-US" sz="1200" dirty="0"/>
              <a:t>[POINT OUT THE EFFICACIES OF THE METHODS LISTED ON THE SLIDE]</a:t>
            </a:r>
          </a:p>
          <a:p>
            <a:endParaRPr lang="en-US" sz="1200" dirty="0"/>
          </a:p>
          <a:p>
            <a:r>
              <a:rPr lang="en-US" sz="1200" dirty="0"/>
              <a:t>All of these methods are appropriate in crisis settings for the reasons you see here. </a:t>
            </a:r>
          </a:p>
          <a:p>
            <a:endParaRPr lang="en-US" sz="1200" dirty="0"/>
          </a:p>
          <a:p>
            <a:r>
              <a:rPr lang="en-US" sz="1200" dirty="0"/>
              <a:t>Manual vacuum aspiration (MVA) and medical abortion are not complicated to provide. They do not require running water. They do not require electricity or sophisticated equipment. And they can be done by many provider cadres such as nurses, midwives and clinical officers with no difference in effectiveness and complication rates compared to doctors. </a:t>
            </a:r>
          </a:p>
          <a:p>
            <a:endParaRPr lang="en-US" sz="1200" dirty="0"/>
          </a:p>
          <a:p>
            <a:r>
              <a:rPr lang="en-US" sz="1200" dirty="0"/>
              <a:t>MVA and medical abortion can be provided in a health center, in any facility that provides Basic Emergency Obstetric and Newborn Care or other similar services, and certainly in hospitals.</a:t>
            </a:r>
          </a:p>
          <a:p>
            <a:endParaRPr lang="en-US" sz="1200" dirty="0"/>
          </a:p>
          <a:p>
            <a:r>
              <a:rPr lang="en-US" sz="1200" dirty="0"/>
              <a:t>MVA and misoprostol are currently already available in the Reproductive Health Kit labeled for the management of miscarriage and complications of abortion. </a:t>
            </a:r>
          </a:p>
          <a:p>
            <a:endParaRPr lang="en-US" sz="1200" dirty="0"/>
          </a:p>
          <a:p>
            <a:r>
              <a:rPr lang="en-US" sz="1200" dirty="0"/>
              <a:t>Mifepristone is available to order through the UNFPA RH kit system as an additional commodity where it is approved in country.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7287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50" dirty="0"/>
              <a:t>Abortion is a very safe medical procedure. In their 2022 abortion guideline, the World Health Organization states:  </a:t>
            </a:r>
          </a:p>
          <a:p>
            <a:pPr marL="0" lvl="0" indent="0" algn="l" rtl="0">
              <a:spcBef>
                <a:spcPts val="0"/>
              </a:spcBef>
              <a:spcAft>
                <a:spcPts val="0"/>
              </a:spcAft>
              <a:buNone/>
            </a:pPr>
            <a:endParaRPr lang="en-US" sz="1050" dirty="0"/>
          </a:p>
          <a:p>
            <a:pPr marL="0" lvl="0" indent="0" algn="l" rtl="0">
              <a:spcBef>
                <a:spcPts val="0"/>
              </a:spcBef>
              <a:spcAft>
                <a:spcPts val="0"/>
              </a:spcAft>
              <a:buNone/>
            </a:pPr>
            <a:r>
              <a:rPr lang="en-US" sz="1050" dirty="0"/>
              <a:t>“</a:t>
            </a:r>
            <a:r>
              <a:rPr lang="en-US" sz="1050" dirty="0">
                <a:solidFill>
                  <a:srgbClr val="202423"/>
                </a:solidFill>
                <a:effectLst/>
              </a:rPr>
              <a:t>Abortion, using medication or a simple outpatient surgical procedure, is a safe health-care intervention, when carried out with a method appropriate to the gestational age of pregnancy and – in the case of a facility-based procedure – by a person with the necessary skills. In these circumstances, complications or serious adverse effects are rare.”</a:t>
            </a:r>
          </a:p>
          <a:p>
            <a:pPr marL="0" lvl="0" indent="0" algn="l" rtl="0">
              <a:spcBef>
                <a:spcPts val="0"/>
              </a:spcBef>
              <a:spcAft>
                <a:spcPts val="0"/>
              </a:spcAft>
              <a:buNone/>
            </a:pPr>
            <a:endParaRPr lang="en-US" sz="1050" dirty="0">
              <a:solidFill>
                <a:srgbClr val="202423"/>
              </a:solidFill>
              <a:effectLst/>
            </a:endParaRPr>
          </a:p>
          <a:p>
            <a:pPr marL="171450" lvl="0" indent="-171450" algn="l" rtl="0">
              <a:spcBef>
                <a:spcPts val="0"/>
              </a:spcBef>
              <a:spcAft>
                <a:spcPts val="0"/>
              </a:spcAft>
              <a:buFont typeface="Arial" panose="020B0604020202020204" pitchFamily="34" charset="0"/>
              <a:buChar char="•"/>
            </a:pPr>
            <a:r>
              <a:rPr lang="en-US" sz="1050" dirty="0"/>
              <a:t>It’s safer than childbirth.</a:t>
            </a:r>
          </a:p>
          <a:p>
            <a:pPr marL="171450" lvl="0" indent="-171450" algn="l" rtl="0">
              <a:spcBef>
                <a:spcPts val="0"/>
              </a:spcBef>
              <a:spcAft>
                <a:spcPts val="0"/>
              </a:spcAft>
              <a:buFont typeface="Arial" panose="020B0604020202020204" pitchFamily="34" charset="0"/>
              <a:buChar char="•"/>
            </a:pPr>
            <a:r>
              <a:rPr lang="en-US" sz="1050" dirty="0"/>
              <a:t>Legal induced abortion is markedly safer than childbirth. The risk of death associated with childbirth is approximately 14 times higher than that with abortion. Similarly, the overall morbidity associated with childbirth exceeds that with abortion.  [Source: Raymond, E., &amp; Grimes, D. (2012). The comparative safety of legal induced abortion and childbirth in the United States. Obstetrics &amp; Gynecology, 119, 215–219.</a:t>
            </a:r>
          </a:p>
          <a:p>
            <a:endParaRPr lang="en-US" dirty="0"/>
          </a:p>
        </p:txBody>
      </p:sp>
      <p:sp>
        <p:nvSpPr>
          <p:cNvPr id="4" name="Slide Number Placeholder 3"/>
          <p:cNvSpPr>
            <a:spLocks noGrp="1"/>
          </p:cNvSpPr>
          <p:nvPr>
            <p:ph type="sldNum" sz="quarter" idx="5"/>
          </p:nvPr>
        </p:nvSpPr>
        <p:spPr/>
        <p:txBody>
          <a:bodyPr/>
          <a:lstStyle/>
          <a:p>
            <a:fld id="{3A91126E-755E-4890-ACD6-01D3A1DF2B01}" type="slidenum">
              <a:rPr lang="en-US" smtClean="0"/>
              <a:t>10</a:t>
            </a:fld>
            <a:endParaRPr lang="en-US" dirty="0"/>
          </a:p>
        </p:txBody>
      </p:sp>
    </p:spTree>
    <p:extLst>
      <p:ext uri="{BB962C8B-B14F-4D97-AF65-F5344CB8AC3E}">
        <p14:creationId xmlns:p14="http://schemas.microsoft.com/office/powerpoint/2010/main" val="281804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7BE88-37BF-1266-A92C-57E76E67561E}"/>
              </a:ext>
            </a:extLst>
          </p:cNvPr>
          <p:cNvSpPr/>
          <p:nvPr userDrawn="1"/>
        </p:nvSpPr>
        <p:spPr>
          <a:xfrm>
            <a:off x="0" y="0"/>
            <a:ext cx="12192000" cy="571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oogle Shape;12;p2">
            <a:extLst>
              <a:ext uri="{FF2B5EF4-FFF2-40B4-BE49-F238E27FC236}">
                <a16:creationId xmlns:a16="http://schemas.microsoft.com/office/drawing/2014/main" id="{CEFD86CC-25E2-21E0-B4E7-93779631501A}"/>
              </a:ext>
            </a:extLst>
          </p:cNvPr>
          <p:cNvPicPr preferRelativeResize="0"/>
          <p:nvPr userDrawn="1"/>
        </p:nvPicPr>
        <p:blipFill>
          <a:blip r:embed="rId2">
            <a:alphaModFix/>
          </a:blip>
          <a:stretch>
            <a:fillRect/>
          </a:stretch>
        </p:blipFill>
        <p:spPr>
          <a:xfrm rot="5400000">
            <a:off x="7797994" y="3063575"/>
            <a:ext cx="6470863" cy="730851"/>
          </a:xfrm>
          <a:prstGeom prst="rect">
            <a:avLst/>
          </a:prstGeom>
          <a:noFill/>
          <a:ln>
            <a:noFill/>
          </a:ln>
        </p:spPr>
      </p:pic>
      <p:pic>
        <p:nvPicPr>
          <p:cNvPr id="10" name="Google Shape;11;p2">
            <a:extLst>
              <a:ext uri="{FF2B5EF4-FFF2-40B4-BE49-F238E27FC236}">
                <a16:creationId xmlns:a16="http://schemas.microsoft.com/office/drawing/2014/main" id="{056240E8-C2B4-422A-7757-CC617E5F14E6}"/>
              </a:ext>
            </a:extLst>
          </p:cNvPr>
          <p:cNvPicPr preferRelativeResize="0"/>
          <p:nvPr userDrawn="1"/>
        </p:nvPicPr>
        <p:blipFill>
          <a:blip r:embed="rId3"/>
          <a:srcRect/>
          <a:stretch/>
        </p:blipFill>
        <p:spPr>
          <a:xfrm>
            <a:off x="263875" y="6045883"/>
            <a:ext cx="1012475" cy="502634"/>
          </a:xfrm>
          <a:prstGeom prst="rect">
            <a:avLst/>
          </a:prstGeom>
          <a:noFill/>
          <a:ln>
            <a:noFill/>
          </a:ln>
        </p:spPr>
      </p:pic>
    </p:spTree>
    <p:extLst>
      <p:ext uri="{BB962C8B-B14F-4D97-AF65-F5344CB8AC3E}">
        <p14:creationId xmlns:p14="http://schemas.microsoft.com/office/powerpoint/2010/main" val="23217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F7AAF-0409-9C31-F8A2-951320D2ACA1}"/>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48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BD94-23E4-58EA-12D5-9C3EF196884A}"/>
              </a:ext>
            </a:extLst>
          </p:cNvPr>
          <p:cNvSpPr>
            <a:spLocks noGrp="1"/>
          </p:cNvSpPr>
          <p:nvPr>
            <p:ph type="title"/>
          </p:nvPr>
        </p:nvSpPr>
        <p:spPr>
          <a:xfrm>
            <a:off x="838200" y="365125"/>
            <a:ext cx="8017042" cy="1325563"/>
          </a:xfrm>
        </p:spPr>
        <p:txBody>
          <a:bodyPr>
            <a:normAutofit/>
          </a:bodyPr>
          <a:lstStyle>
            <a:lvl1pPr>
              <a:defRPr sz="4200" b="1">
                <a:solidFill>
                  <a:srgbClr val="F159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FF3D40C-54D3-E73B-EC29-F3318B8C1B9D}"/>
              </a:ext>
            </a:extLst>
          </p:cNvPr>
          <p:cNvSpPr>
            <a:spLocks noGrp="1"/>
          </p:cNvSpPr>
          <p:nvPr>
            <p:ph idx="1"/>
          </p:nvPr>
        </p:nvSpPr>
        <p:spPr>
          <a:xfrm>
            <a:off x="838200" y="1825625"/>
            <a:ext cx="8017042" cy="4667250"/>
          </a:xfrm>
        </p:spPr>
        <p:txBody>
          <a:bodyPr/>
          <a:lstStyle>
            <a:lvl1pPr>
              <a:spcAft>
                <a:spcPts val="600"/>
              </a:spcAft>
              <a:defRPr/>
            </a:lvl1pPr>
            <a:lvl2pPr>
              <a:spcAft>
                <a:spcPts val="600"/>
              </a:spcAf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35;p10">
            <a:extLst>
              <a:ext uri="{FF2B5EF4-FFF2-40B4-BE49-F238E27FC236}">
                <a16:creationId xmlns:a16="http://schemas.microsoft.com/office/drawing/2014/main" id="{C01C3BBB-BDAF-9F96-7D60-A261925796B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48023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DA594-8AB4-D538-7622-F108B65557A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5778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6213643A-E0A5-6955-A415-4A6BEBD2D718}"/>
              </a:ext>
            </a:extLst>
          </p:cNvPr>
          <p:cNvGrpSpPr/>
          <p:nvPr userDrawn="1"/>
        </p:nvGrpSpPr>
        <p:grpSpPr>
          <a:xfrm>
            <a:off x="11047259" y="351864"/>
            <a:ext cx="1032128" cy="6154273"/>
            <a:chOff x="11047259" y="486311"/>
            <a:chExt cx="1032128" cy="6154273"/>
          </a:xfrm>
        </p:grpSpPr>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047259" y="6128193"/>
              <a:ext cx="1032128" cy="512391"/>
            </a:xfrm>
            <a:prstGeom prst="rect">
              <a:avLst/>
            </a:prstGeom>
            <a:noFill/>
            <a:ln>
              <a:noFill/>
            </a:ln>
          </p:spPr>
        </p:pic>
        <p:pic>
          <p:nvPicPr>
            <p:cNvPr id="4" name="Picture 3">
              <a:extLst>
                <a:ext uri="{FF2B5EF4-FFF2-40B4-BE49-F238E27FC236}">
                  <a16:creationId xmlns:a16="http://schemas.microsoft.com/office/drawing/2014/main" id="{BF72BD11-CD12-8F3A-26BA-24EB7EAE7A06}"/>
                </a:ext>
              </a:extLst>
            </p:cNvPr>
            <p:cNvPicPr>
              <a:picLocks noChangeAspect="1"/>
            </p:cNvPicPr>
            <p:nvPr userDrawn="1"/>
          </p:nvPicPr>
          <p:blipFill>
            <a:blip r:embed="rId3"/>
            <a:stretch>
              <a:fillRect/>
            </a:stretch>
          </p:blipFill>
          <p:spPr>
            <a:xfrm rot="5400000">
              <a:off x="8890681" y="2706389"/>
              <a:ext cx="5303520" cy="863364"/>
            </a:xfrm>
            <a:prstGeom prst="rect">
              <a:avLst/>
            </a:prstGeom>
          </p:spPr>
        </p:pic>
      </p:grpSp>
    </p:spTree>
    <p:extLst>
      <p:ext uri="{BB962C8B-B14F-4D97-AF65-F5344CB8AC3E}">
        <p14:creationId xmlns:p14="http://schemas.microsoft.com/office/powerpoint/2010/main" val="36451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077DAB1B-7ACD-16E3-89A5-FC2507792F4A}"/>
              </a:ext>
            </a:extLst>
          </p:cNvPr>
          <p:cNvPicPr>
            <a:picLocks noChangeAspect="1"/>
          </p:cNvPicPr>
          <p:nvPr userDrawn="1"/>
        </p:nvPicPr>
        <p:blipFill>
          <a:blip r:embed="rId2"/>
          <a:stretch>
            <a:fillRect/>
          </a:stretch>
        </p:blipFill>
        <p:spPr>
          <a:xfrm rot="5400000">
            <a:off x="7994355" y="2908005"/>
            <a:ext cx="6400800" cy="1041991"/>
          </a:xfrm>
          <a:prstGeom prst="rect">
            <a:avLst/>
          </a:prstGeom>
        </p:spPr>
      </p:pic>
    </p:spTree>
    <p:extLst>
      <p:ext uri="{BB962C8B-B14F-4D97-AF65-F5344CB8AC3E}">
        <p14:creationId xmlns:p14="http://schemas.microsoft.com/office/powerpoint/2010/main" val="421290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accent3"/>
                </a:solidFill>
              </a:defRPr>
            </a:lvl1pPr>
          </a:lstStyle>
          <a:p>
            <a:r>
              <a:rPr lang="en-US"/>
              <a:t>Click to edit Master title style</a:t>
            </a:r>
            <a:endParaRPr lang="en-US" dirty="0"/>
          </a:p>
        </p:txBody>
      </p:sp>
      <p:pic>
        <p:nvPicPr>
          <p:cNvPr id="4" name="Google Shape;12;p2">
            <a:extLst>
              <a:ext uri="{FF2B5EF4-FFF2-40B4-BE49-F238E27FC236}">
                <a16:creationId xmlns:a16="http://schemas.microsoft.com/office/drawing/2014/main" id="{3601B5A0-955A-FC3D-B36D-5FE1E36A3013}"/>
              </a:ext>
            </a:extLst>
          </p:cNvPr>
          <p:cNvPicPr preferRelativeResize="0"/>
          <p:nvPr userDrawn="1"/>
        </p:nvPicPr>
        <p:blipFill>
          <a:blip r:embed="rId2">
            <a:alphaModFix/>
          </a:blip>
          <a:stretch>
            <a:fillRect/>
          </a:stretch>
        </p:blipFill>
        <p:spPr>
          <a:xfrm rot="5400000">
            <a:off x="8293294" y="3063575"/>
            <a:ext cx="6470863" cy="730851"/>
          </a:xfrm>
          <a:prstGeom prst="rect">
            <a:avLst/>
          </a:prstGeom>
          <a:noFill/>
          <a:ln>
            <a:noFill/>
          </a:ln>
        </p:spPr>
      </p:pic>
    </p:spTree>
    <p:extLst>
      <p:ext uri="{BB962C8B-B14F-4D97-AF65-F5344CB8AC3E}">
        <p14:creationId xmlns:p14="http://schemas.microsoft.com/office/powerpoint/2010/main" val="50716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0F0-07B8-1160-A887-1F6138D1AD93}"/>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8AA59D-F1F1-24BD-7B89-26235634BCDB}"/>
              </a:ext>
            </a:extLst>
          </p:cNvPr>
          <p:cNvSpPr>
            <a:spLocks noGrp="1"/>
          </p:cNvSpPr>
          <p:nvPr>
            <p:ph sz="half" idx="1"/>
          </p:nvPr>
        </p:nvSpPr>
        <p:spPr>
          <a:xfrm>
            <a:off x="838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540FC48-9899-A6F1-7453-77E05BC98840}"/>
              </a:ext>
            </a:extLst>
          </p:cNvPr>
          <p:cNvSpPr>
            <a:spLocks noGrp="1"/>
          </p:cNvSpPr>
          <p:nvPr>
            <p:ph sz="half" idx="2"/>
          </p:nvPr>
        </p:nvSpPr>
        <p:spPr>
          <a:xfrm>
            <a:off x="496904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oogle Shape;35;p10">
            <a:extLst>
              <a:ext uri="{FF2B5EF4-FFF2-40B4-BE49-F238E27FC236}">
                <a16:creationId xmlns:a16="http://schemas.microsoft.com/office/drawing/2014/main" id="{6D50D850-E49B-DAE2-5A40-4938DC9B6F6F}"/>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756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38A-43FC-BD2A-5C64-12B6D221E5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B08B-6323-ABD1-B1FA-CDC3FAFFAD83}"/>
              </a:ext>
            </a:extLst>
          </p:cNvPr>
          <p:cNvSpPr>
            <a:spLocks noGrp="1"/>
          </p:cNvSpPr>
          <p:nvPr>
            <p:ph type="title"/>
          </p:nvPr>
        </p:nvSpPr>
        <p:spPr>
          <a:xfrm>
            <a:off x="3801978" y="2766219"/>
            <a:ext cx="7551821" cy="1325563"/>
          </a:xfrm>
        </p:spPr>
        <p:txBody>
          <a:bodyPr/>
          <a:lstStyle>
            <a:lvl1pPr>
              <a:defRPr>
                <a:solidFill>
                  <a:schemeClr val="accent3"/>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D1FF94C-2CB7-D174-9BAA-632ADBF1FB1E}"/>
              </a:ext>
            </a:extLst>
          </p:cNvPr>
          <p:cNvSpPr>
            <a:spLocks noGrp="1"/>
          </p:cNvSpPr>
          <p:nvPr>
            <p:ph type="body" sz="quarter" idx="10" hasCustomPrompt="1"/>
          </p:nvPr>
        </p:nvSpPr>
        <p:spPr>
          <a:xfrm>
            <a:off x="1083343" y="2030079"/>
            <a:ext cx="2333625" cy="2797843"/>
          </a:xfrm>
        </p:spPr>
        <p:txBody>
          <a:bodyPr anchor="ctr">
            <a:normAutofit/>
          </a:bodyPr>
          <a:lstStyle>
            <a:lvl1pPr marL="0" indent="0" algn="ctr">
              <a:buNone/>
              <a:defRPr sz="25000" b="1">
                <a:solidFill>
                  <a:schemeClr val="accent1"/>
                </a:solidFill>
              </a:defRPr>
            </a:lvl1pPr>
          </a:lstStyle>
          <a:p>
            <a:pPr lvl="0"/>
            <a:r>
              <a:rPr lang="en-US" dirty="0"/>
              <a:t>2</a:t>
            </a:r>
          </a:p>
        </p:txBody>
      </p:sp>
    </p:spTree>
    <p:extLst>
      <p:ext uri="{BB962C8B-B14F-4D97-AF65-F5344CB8AC3E}">
        <p14:creationId xmlns:p14="http://schemas.microsoft.com/office/powerpoint/2010/main" val="292369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2"/>
          <a:stretch>
            <a:fillRect/>
          </a:stretch>
        </p:blipFill>
        <p:spPr>
          <a:xfrm>
            <a:off x="10271877" y="289995"/>
            <a:ext cx="1627632" cy="6278010"/>
          </a:xfrm>
          <a:prstGeom prst="rect">
            <a:avLst/>
          </a:prstGeom>
        </p:spPr>
      </p:pic>
      <p:pic>
        <p:nvPicPr>
          <p:cNvPr id="9" name="Google Shape;11;p2">
            <a:extLst>
              <a:ext uri="{FF2B5EF4-FFF2-40B4-BE49-F238E27FC236}">
                <a16:creationId xmlns:a16="http://schemas.microsoft.com/office/drawing/2014/main" id="{2C3B3D79-8F05-F3A4-D003-93AD1FEACC9F}"/>
              </a:ext>
            </a:extLst>
          </p:cNvPr>
          <p:cNvPicPr preferRelativeResize="0"/>
          <p:nvPr userDrawn="1"/>
        </p:nvPicPr>
        <p:blipFill>
          <a:blip r:embed="rId3"/>
          <a:srcRect/>
          <a:stretch/>
        </p:blipFill>
        <p:spPr>
          <a:xfrm>
            <a:off x="590349" y="6107597"/>
            <a:ext cx="3019125" cy="501904"/>
          </a:xfrm>
          <a:prstGeom prst="rect">
            <a:avLst/>
          </a:prstGeom>
          <a:noFill/>
          <a:ln>
            <a:noFill/>
          </a:ln>
        </p:spPr>
      </p:pic>
    </p:spTree>
    <p:extLst>
      <p:ext uri="{BB962C8B-B14F-4D97-AF65-F5344CB8AC3E}">
        <p14:creationId xmlns:p14="http://schemas.microsoft.com/office/powerpoint/2010/main" val="1357823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E38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F8FE-3A61-8E1F-EFD1-282114F42105}"/>
              </a:ext>
            </a:extLst>
          </p:cNvPr>
          <p:cNvSpPr>
            <a:spLocks noGrp="1"/>
          </p:cNvSpPr>
          <p:nvPr>
            <p:ph type="title"/>
          </p:nvPr>
        </p:nvSpPr>
        <p:spPr>
          <a:xfrm>
            <a:off x="362909" y="2750778"/>
            <a:ext cx="3932237" cy="1356443"/>
          </a:xfrm>
        </p:spPr>
        <p:txBody>
          <a:bodyPr anchor="ctr">
            <a:noAutofit/>
          </a:bodyPr>
          <a:lstStyle>
            <a:lvl1pPr>
              <a:defRPr sz="6000">
                <a:solidFill>
                  <a:schemeClr val="bg1"/>
                </a:solidFill>
              </a:defRPr>
            </a:lvl1pPr>
          </a:lstStyle>
          <a:p>
            <a:r>
              <a:rPr lang="en-US" dirty="0"/>
              <a:t>Click to edit Master title style</a:t>
            </a:r>
          </a:p>
        </p:txBody>
      </p:sp>
      <p:pic>
        <p:nvPicPr>
          <p:cNvPr id="8" name="Google Shape;12;p2">
            <a:extLst>
              <a:ext uri="{FF2B5EF4-FFF2-40B4-BE49-F238E27FC236}">
                <a16:creationId xmlns:a16="http://schemas.microsoft.com/office/drawing/2014/main" id="{E4B0144D-C21C-6EA9-E697-75AAEB9EE573}"/>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pic>
        <p:nvPicPr>
          <p:cNvPr id="9" name="Google Shape;35;p10">
            <a:extLst>
              <a:ext uri="{FF2B5EF4-FFF2-40B4-BE49-F238E27FC236}">
                <a16:creationId xmlns:a16="http://schemas.microsoft.com/office/drawing/2014/main" id="{A983F7AC-31CF-EFD7-2B42-49E11308A922}"/>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63677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5793D-01B3-2D7D-0700-792351D17375}"/>
              </a:ext>
            </a:extLst>
          </p:cNvPr>
          <p:cNvSpPr>
            <a:spLocks noGrp="1"/>
          </p:cNvSpPr>
          <p:nvPr>
            <p:ph type="pic" idx="1"/>
          </p:nvPr>
        </p:nvSpPr>
        <p:spPr>
          <a:xfrm>
            <a:off x="5183188" y="693019"/>
            <a:ext cx="6172200" cy="5168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Google Shape;12;p2">
            <a:extLst>
              <a:ext uri="{FF2B5EF4-FFF2-40B4-BE49-F238E27FC236}">
                <a16:creationId xmlns:a16="http://schemas.microsoft.com/office/drawing/2014/main" id="{FB951E2A-2EAE-4628-3D99-748A9F9437D9}"/>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sp>
        <p:nvSpPr>
          <p:cNvPr id="9" name="Title 1">
            <a:extLst>
              <a:ext uri="{FF2B5EF4-FFF2-40B4-BE49-F238E27FC236}">
                <a16:creationId xmlns:a16="http://schemas.microsoft.com/office/drawing/2014/main" id="{5839F395-52E2-629A-348F-0950F340BDE8}"/>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A90C00D7-1614-F1AA-BBE0-7C78179DD9C6}"/>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Google Shape;35;p10">
            <a:extLst>
              <a:ext uri="{FF2B5EF4-FFF2-40B4-BE49-F238E27FC236}">
                <a16:creationId xmlns:a16="http://schemas.microsoft.com/office/drawing/2014/main" id="{66D193AF-1435-6060-E07E-2B2DA6DD9E2A}"/>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16149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st" userDrawn="1">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51833" y="940734"/>
            <a:ext cx="93516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2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edit Master title style</a:t>
            </a:r>
            <a:endParaRPr dirty="0"/>
          </a:p>
        </p:txBody>
      </p:sp>
      <p:sp>
        <p:nvSpPr>
          <p:cNvPr id="29" name="Google Shape;29;p9"/>
          <p:cNvSpPr txBox="1">
            <a:spLocks noGrp="1"/>
          </p:cNvSpPr>
          <p:nvPr>
            <p:ph type="body" idx="1"/>
          </p:nvPr>
        </p:nvSpPr>
        <p:spPr>
          <a:xfrm>
            <a:off x="351833" y="2265800"/>
            <a:ext cx="6855200" cy="3433200"/>
          </a:xfrm>
          <a:prstGeom prst="rect">
            <a:avLst/>
          </a:prstGeom>
        </p:spPr>
        <p:txBody>
          <a:bodyPr spcFirstLastPara="1" wrap="square" lIns="91425" tIns="91425" rIns="91425" bIns="91425" anchor="t" anchorCtr="0">
            <a:noAutofit/>
          </a:bodyPr>
          <a:lstStyle>
            <a:lvl1pPr marL="609557" lvl="0" indent="-457168">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a:spcBef>
                <a:spcPts val="667"/>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5" name="Google Shape;35;p10">
            <a:extLst>
              <a:ext uri="{FF2B5EF4-FFF2-40B4-BE49-F238E27FC236}">
                <a16:creationId xmlns:a16="http://schemas.microsoft.com/office/drawing/2014/main" id="{98E321DA-786D-2AE5-F9DB-47CE4AF24066}"/>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83977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51833" y="940734"/>
            <a:ext cx="93340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8" name="Google Shape;38;p11"/>
          <p:cNvSpPr txBox="1">
            <a:spLocks noGrp="1"/>
          </p:cNvSpPr>
          <p:nvPr>
            <p:ph type="body" idx="1"/>
          </p:nvPr>
        </p:nvSpPr>
        <p:spPr>
          <a:xfrm>
            <a:off x="351833" y="2265800"/>
            <a:ext cx="8978800" cy="3425600"/>
          </a:xfrm>
          <a:prstGeom prst="rect">
            <a:avLst/>
          </a:prstGeom>
        </p:spPr>
        <p:txBody>
          <a:bodyPr spcFirstLastPara="1" wrap="square" lIns="91425" tIns="91425" rIns="91425" bIns="91425" anchor="t" anchorCtr="0">
            <a:noAutofit/>
          </a:bodyPr>
          <a:lstStyle>
            <a:lvl1pPr marL="609557" lvl="0" indent="-457168"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39" name="Google Shape;39;p11"/>
          <p:cNvPicPr preferRelativeResize="0"/>
          <p:nvPr/>
        </p:nvPicPr>
        <p:blipFill>
          <a:blip r:embed="rId2">
            <a:alphaModFix/>
          </a:blip>
          <a:stretch>
            <a:fillRect/>
          </a:stretch>
        </p:blipFill>
        <p:spPr>
          <a:xfrm>
            <a:off x="351833" y="6051067"/>
            <a:ext cx="1026936" cy="521000"/>
          </a:xfrm>
          <a:prstGeom prst="rect">
            <a:avLst/>
          </a:prstGeom>
          <a:noFill/>
          <a:ln>
            <a:noFill/>
          </a:ln>
        </p:spPr>
      </p:pic>
    </p:spTree>
    <p:extLst>
      <p:ext uri="{BB962C8B-B14F-4D97-AF65-F5344CB8AC3E}">
        <p14:creationId xmlns:p14="http://schemas.microsoft.com/office/powerpoint/2010/main" val="4027241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with copy" userDrawn="1">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0" name="Google Shape;20;p5"/>
          <p:cNvSpPr txBox="1">
            <a:spLocks noGrp="1"/>
          </p:cNvSpPr>
          <p:nvPr>
            <p:ph type="subTitle" idx="1"/>
          </p:nvPr>
        </p:nvSpPr>
        <p:spPr>
          <a:xfrm>
            <a:off x="351837" y="3179519"/>
            <a:ext cx="8415600" cy="337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pic>
        <p:nvPicPr>
          <p:cNvPr id="7" name="Google Shape;35;p10">
            <a:extLst>
              <a:ext uri="{FF2B5EF4-FFF2-40B4-BE49-F238E27FC236}">
                <a16:creationId xmlns:a16="http://schemas.microsoft.com/office/drawing/2014/main" id="{7F9F4E76-D90B-B1F9-F360-3BD49BA3E992}"/>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092658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marL="0" lvl="0" indent="0" algn="l" defTabSz="914358"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6/14/23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0053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a:picLocks noChangeAspect="1"/>
          </p:cNvPicPr>
          <p:nvPr userDrawn="1"/>
        </p:nvPicPr>
        <p:blipFill>
          <a:blip r:embed="rId2"/>
          <a:srcRect/>
          <a:stretch/>
        </p:blipFill>
        <p:spPr>
          <a:xfrm>
            <a:off x="576069" y="6080910"/>
            <a:ext cx="3025244" cy="502920"/>
          </a:xfrm>
          <a:prstGeom prst="rect">
            <a:avLst/>
          </a:prstGeom>
          <a:noFill/>
          <a:ln>
            <a:noFill/>
          </a:ln>
        </p:spPr>
      </p:pic>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3"/>
          <a:stretch>
            <a:fillRect/>
          </a:stretch>
        </p:blipFill>
        <p:spPr>
          <a:xfrm>
            <a:off x="10271877" y="289995"/>
            <a:ext cx="1627632" cy="6278010"/>
          </a:xfrm>
          <a:prstGeom prst="rect">
            <a:avLst/>
          </a:prstGeom>
        </p:spPr>
      </p:pic>
    </p:spTree>
    <p:extLst>
      <p:ext uri="{BB962C8B-B14F-4D97-AF65-F5344CB8AC3E}">
        <p14:creationId xmlns:p14="http://schemas.microsoft.com/office/powerpoint/2010/main" val="7415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p:nvPr userDrawn="1"/>
        </p:nvPicPr>
        <p:blipFill>
          <a:blip r:embed="rId2"/>
          <a:srcRect/>
          <a:stretch/>
        </p:blipFill>
        <p:spPr>
          <a:xfrm>
            <a:off x="276115" y="6045883"/>
            <a:ext cx="987995" cy="502634"/>
          </a:xfrm>
          <a:prstGeom prst="rect">
            <a:avLst/>
          </a:prstGeom>
          <a:noFill/>
          <a:ln>
            <a:noFill/>
          </a:ln>
        </p:spPr>
      </p:pic>
      <p:pic>
        <p:nvPicPr>
          <p:cNvPr id="4" name="Picture 3">
            <a:extLst>
              <a:ext uri="{FF2B5EF4-FFF2-40B4-BE49-F238E27FC236}">
                <a16:creationId xmlns:a16="http://schemas.microsoft.com/office/drawing/2014/main" id="{651B96A1-604A-D28D-F653-DF1B034C5FE3}"/>
              </a:ext>
            </a:extLst>
          </p:cNvPr>
          <p:cNvPicPr>
            <a:picLocks noChangeAspect="1"/>
          </p:cNvPicPr>
          <p:nvPr userDrawn="1"/>
        </p:nvPicPr>
        <p:blipFill>
          <a:blip r:embed="rId3"/>
          <a:stretch>
            <a:fillRect/>
          </a:stretch>
        </p:blipFill>
        <p:spPr>
          <a:xfrm>
            <a:off x="10271877" y="288950"/>
            <a:ext cx="1628174" cy="6280100"/>
          </a:xfrm>
          <a:prstGeom prst="rect">
            <a:avLst/>
          </a:prstGeom>
        </p:spPr>
      </p:pic>
    </p:spTree>
    <p:extLst>
      <p:ext uri="{BB962C8B-B14F-4D97-AF65-F5344CB8AC3E}">
        <p14:creationId xmlns:p14="http://schemas.microsoft.com/office/powerpoint/2010/main" val="319273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808383" y="669975"/>
            <a:ext cx="1047647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808383" y="3149650"/>
            <a:ext cx="1047647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345CDB7E-01C9-34DF-A6CB-6C0D8F6469E1}"/>
              </a:ext>
            </a:extLst>
          </p:cNvPr>
          <p:cNvPicPr>
            <a:picLocks noChangeAspect="1"/>
          </p:cNvPicPr>
          <p:nvPr userDrawn="1"/>
        </p:nvPicPr>
        <p:blipFill>
          <a:blip r:embed="rId2"/>
          <a:stretch>
            <a:fillRect/>
          </a:stretch>
        </p:blipFill>
        <p:spPr>
          <a:xfrm>
            <a:off x="453574" y="5777026"/>
            <a:ext cx="11284853" cy="821998"/>
          </a:xfrm>
          <a:prstGeom prst="rect">
            <a:avLst/>
          </a:prstGeom>
        </p:spPr>
      </p:pic>
    </p:spTree>
    <p:extLst>
      <p:ext uri="{BB962C8B-B14F-4D97-AF65-F5344CB8AC3E}">
        <p14:creationId xmlns:p14="http://schemas.microsoft.com/office/powerpoint/2010/main" val="34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5574-206F-32BC-CC65-A94701A6849C}"/>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2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13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23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3DAF-606C-8625-5DAC-9216A64F1B9B}"/>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8DD7-8EF6-2F0D-FEFC-0B418DDA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82F7C-9885-3FBC-47BD-4E9D315E4FF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4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8" r:id="rId5"/>
    <p:sldLayoutId id="2147483665" r:id="rId6"/>
    <p:sldLayoutId id="2147483666" r:id="rId7"/>
    <p:sldLayoutId id="2147483667" r:id="rId8"/>
    <p:sldLayoutId id="2147483663" r:id="rId9"/>
    <p:sldLayoutId id="2147483664" r:id="rId10"/>
    <p:sldLayoutId id="2147483650" r:id="rId11"/>
    <p:sldLayoutId id="2147483651" r:id="rId12"/>
    <p:sldLayoutId id="2147483669" r:id="rId13"/>
    <p:sldLayoutId id="2147483670" r:id="rId14"/>
    <p:sldLayoutId id="2147483671" r:id="rId15"/>
    <p:sldLayoutId id="2147483652" r:id="rId16"/>
    <p:sldLayoutId id="2147483654" r:id="rId17"/>
    <p:sldLayoutId id="2147483655" r:id="rId18"/>
    <p:sldLayoutId id="2147483658" r:id="rId19"/>
    <p:sldLayoutId id="2147483656" r:id="rId20"/>
    <p:sldLayoutId id="2147483657" r:id="rId21"/>
    <p:sldLayoutId id="2147483676" r:id="rId22"/>
    <p:sldLayoutId id="2147483677" r:id="rId23"/>
    <p:sldLayoutId id="2147483678" r:id="rId24"/>
    <p:sldLayoutId id="2147483680" r:id="rId25"/>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rhr.org/abortioncare/"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worldabortionlaws.com/map/"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5E93-B640-B661-784F-AFCFE2A41533}"/>
              </a:ext>
            </a:extLst>
          </p:cNvPr>
          <p:cNvSpPr>
            <a:spLocks noGrp="1"/>
          </p:cNvSpPr>
          <p:nvPr>
            <p:ph type="ctrTitle"/>
          </p:nvPr>
        </p:nvSpPr>
        <p:spPr/>
        <p:txBody>
          <a:bodyPr>
            <a:normAutofit/>
          </a:bodyPr>
          <a:lstStyle/>
          <a:p>
            <a:r>
              <a:rPr lang="en-US" dirty="0"/>
              <a:t>Abortion 101: Overview of Abortion Worldwide</a:t>
            </a:r>
          </a:p>
        </p:txBody>
      </p:sp>
    </p:spTree>
    <p:extLst>
      <p:ext uri="{BB962C8B-B14F-4D97-AF65-F5344CB8AC3E}">
        <p14:creationId xmlns:p14="http://schemas.microsoft.com/office/powerpoint/2010/main" val="162820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ED7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394C2A-CE2A-2B7B-3B5C-72720A810D80}"/>
              </a:ext>
            </a:extLst>
          </p:cNvPr>
          <p:cNvSpPr txBox="1"/>
          <p:nvPr/>
        </p:nvSpPr>
        <p:spPr>
          <a:xfrm>
            <a:off x="806488" y="-242689"/>
            <a:ext cx="3669374" cy="5478103"/>
          </a:xfrm>
          <a:prstGeom prst="rect">
            <a:avLst/>
          </a:prstGeom>
          <a:noFill/>
        </p:spPr>
        <p:txBody>
          <a:bodyPr wrap="square" rtlCol="0">
            <a:spAutoFit/>
          </a:bodyPr>
          <a:lstStyle/>
          <a:p>
            <a:r>
              <a:rPr lang="en-US" sz="34998" b="1" dirty="0">
                <a:solidFill>
                  <a:schemeClr val="accent1"/>
                </a:solidFill>
              </a:rPr>
              <a:t>“</a:t>
            </a:r>
          </a:p>
        </p:txBody>
      </p:sp>
      <p:sp>
        <p:nvSpPr>
          <p:cNvPr id="6" name="Google Shape;199;p33">
            <a:extLst>
              <a:ext uri="{FF2B5EF4-FFF2-40B4-BE49-F238E27FC236}">
                <a16:creationId xmlns:a16="http://schemas.microsoft.com/office/drawing/2014/main" id="{6CB35DAC-230C-AD6C-F648-434AD4EFFB4F}"/>
              </a:ext>
            </a:extLst>
          </p:cNvPr>
          <p:cNvSpPr txBox="1">
            <a:spLocks/>
          </p:cNvSpPr>
          <p:nvPr/>
        </p:nvSpPr>
        <p:spPr>
          <a:xfrm>
            <a:off x="1116112" y="2980282"/>
            <a:ext cx="9959777" cy="2045458"/>
          </a:xfrm>
          <a:prstGeom prst="rect">
            <a:avLst/>
          </a:prstGeom>
        </p:spPr>
        <p:txBody>
          <a:bodyPr spcFirstLastPara="1" wrap="square" lIns="91419" tIns="91419" rIns="91419" bIns="91419" anchor="t" anchorCtr="0">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spcBef>
                <a:spcPts val="0"/>
              </a:spcBef>
            </a:pPr>
            <a:br>
              <a:rPr lang="en-US" sz="3200" b="0" dirty="0">
                <a:solidFill>
                  <a:schemeClr val="tx1"/>
                </a:solidFill>
              </a:rPr>
            </a:br>
            <a:br>
              <a:rPr lang="en-US" sz="3200" b="0" dirty="0"/>
            </a:br>
            <a:endParaRPr lang="en-US" sz="3200" b="0" dirty="0">
              <a:solidFill>
                <a:schemeClr val="accent3"/>
              </a:solidFill>
            </a:endParaRPr>
          </a:p>
        </p:txBody>
      </p:sp>
      <p:sp>
        <p:nvSpPr>
          <p:cNvPr id="9" name="TextBox 8">
            <a:extLst>
              <a:ext uri="{FF2B5EF4-FFF2-40B4-BE49-F238E27FC236}">
                <a16:creationId xmlns:a16="http://schemas.microsoft.com/office/drawing/2014/main" id="{38FFA045-AFB8-D23E-804E-F8FB33D51221}"/>
              </a:ext>
            </a:extLst>
          </p:cNvPr>
          <p:cNvSpPr txBox="1"/>
          <p:nvPr/>
        </p:nvSpPr>
        <p:spPr>
          <a:xfrm>
            <a:off x="1096676" y="2398236"/>
            <a:ext cx="9959777" cy="2862322"/>
          </a:xfrm>
          <a:prstGeom prst="rect">
            <a:avLst/>
          </a:prstGeom>
          <a:noFill/>
        </p:spPr>
        <p:txBody>
          <a:bodyPr wrap="square">
            <a:spAutoFit/>
          </a:bodyPr>
          <a:lstStyle/>
          <a:p>
            <a:r>
              <a:rPr lang="en-US" sz="3600" b="1" dirty="0"/>
              <a:t>Abortion, using medication or a simple outpatient surgical procedure, is a safe health-care intervention... In these circumstances, complications or serious adverse effects are rare.</a:t>
            </a:r>
            <a:r>
              <a:rPr lang="en" sz="3600" b="1" dirty="0"/>
              <a:t>” —</a:t>
            </a:r>
            <a:r>
              <a:rPr lang="en-US" sz="3600" b="1" dirty="0"/>
              <a:t>WHO, 2022</a:t>
            </a:r>
          </a:p>
        </p:txBody>
      </p:sp>
      <p:sp>
        <p:nvSpPr>
          <p:cNvPr id="11" name="TextBox 10">
            <a:extLst>
              <a:ext uri="{FF2B5EF4-FFF2-40B4-BE49-F238E27FC236}">
                <a16:creationId xmlns:a16="http://schemas.microsoft.com/office/drawing/2014/main" id="{F01C468E-D0F2-0BFA-C299-DAAE7C098CF1}"/>
              </a:ext>
            </a:extLst>
          </p:cNvPr>
          <p:cNvSpPr txBox="1"/>
          <p:nvPr/>
        </p:nvSpPr>
        <p:spPr>
          <a:xfrm>
            <a:off x="1246909" y="5842604"/>
            <a:ext cx="10111152" cy="338554"/>
          </a:xfrm>
          <a:prstGeom prst="rect">
            <a:avLst/>
          </a:prstGeom>
          <a:noFill/>
          <a:ln>
            <a:solidFill>
              <a:schemeClr val="bg2"/>
            </a:solidFill>
          </a:ln>
        </p:spPr>
        <p:txBody>
          <a:bodyPr wrap="square" rtlCol="0">
            <a:spAutoFit/>
          </a:bodyPr>
          <a:lstStyle/>
          <a:p>
            <a:pPr defTabSz="914358" eaLnBrk="0" fontAlgn="base" hangingPunct="0">
              <a:spcBef>
                <a:spcPct val="0"/>
              </a:spcBef>
              <a:spcAft>
                <a:spcPct val="0"/>
              </a:spcAft>
              <a:defRPr/>
            </a:pPr>
            <a:r>
              <a:rPr lang="en-US" sz="1600" dirty="0">
                <a:latin typeface="Arial" panose="020B0604020202020204"/>
              </a:rPr>
              <a:t>World Health Organization. (2022). </a:t>
            </a:r>
            <a:r>
              <a:rPr lang="en-US" sz="1600" i="1" dirty="0">
                <a:latin typeface="Arial" panose="020B0604020202020204"/>
              </a:rPr>
              <a:t>Abortion care guideline</a:t>
            </a:r>
            <a:r>
              <a:rPr lang="en-US" sz="1600" dirty="0">
                <a:latin typeface="Arial" panose="020B0604020202020204"/>
              </a:rPr>
              <a:t>. </a:t>
            </a:r>
            <a:r>
              <a:rPr lang="en-US" sz="1600" dirty="0">
                <a:latin typeface="Arial" panose="020B0604020202020204"/>
                <a:hlinkClick r:id="rId3">
                  <a:extLst>
                    <a:ext uri="{A12FA001-AC4F-418D-AE19-62706E023703}">
                      <ahyp:hlinkClr xmlns:ahyp="http://schemas.microsoft.com/office/drawing/2018/hyperlinkcolor" val="tx"/>
                    </a:ext>
                  </a:extLst>
                </a:hlinkClick>
              </a:rPr>
              <a:t>https://srhr.org/abortioncare/</a:t>
            </a:r>
            <a:r>
              <a:rPr lang="en-US" sz="1600" dirty="0">
                <a:latin typeface="Arial" panose="020B0604020202020204"/>
              </a:rPr>
              <a:t> </a:t>
            </a:r>
          </a:p>
        </p:txBody>
      </p:sp>
      <p:pic>
        <p:nvPicPr>
          <p:cNvPr id="13" name="Google Shape;35;p10">
            <a:extLst>
              <a:ext uri="{FF2B5EF4-FFF2-40B4-BE49-F238E27FC236}">
                <a16:creationId xmlns:a16="http://schemas.microsoft.com/office/drawing/2014/main" id="{790ABDE2-DCCF-777E-D043-4E89E3112789}"/>
              </a:ext>
            </a:extLst>
          </p:cNvPr>
          <p:cNvPicPr preferRelativeResize="0"/>
          <p:nvPr/>
        </p:nvPicPr>
        <p:blipFill>
          <a:blip r:embed="rId4"/>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71639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title"/>
          </p:nvPr>
        </p:nvSpPr>
        <p:spPr>
          <a:xfrm>
            <a:off x="838199" y="365125"/>
            <a:ext cx="10518913" cy="1325563"/>
          </a:xfrm>
        </p:spPr>
        <p:txBody>
          <a:bodyPr anchor="t">
            <a:normAutofit/>
          </a:bodyPr>
          <a:lstStyle/>
          <a:p>
            <a:r>
              <a:rPr lang="en-US" sz="4200" dirty="0">
                <a:solidFill>
                  <a:srgbClr val="F15928"/>
                </a:solidFill>
              </a:rPr>
              <a:t>Frequency of serious adverse events</a:t>
            </a:r>
          </a:p>
        </p:txBody>
      </p:sp>
      <p:sp>
        <p:nvSpPr>
          <p:cNvPr id="4" name="Rectangle 3">
            <a:extLst>
              <a:ext uri="{FF2B5EF4-FFF2-40B4-BE49-F238E27FC236}">
                <a16:creationId xmlns:a16="http://schemas.microsoft.com/office/drawing/2014/main" id="{5A8DCE1D-3F64-B8B5-5224-B78ED98C1CBB}"/>
              </a:ext>
            </a:extLst>
          </p:cNvPr>
          <p:cNvSpPr/>
          <p:nvPr/>
        </p:nvSpPr>
        <p:spPr>
          <a:xfrm>
            <a:off x="10668000" y="6040582"/>
            <a:ext cx="1524000" cy="747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4">
            <a:extLst>
              <a:ext uri="{FF2B5EF4-FFF2-40B4-BE49-F238E27FC236}">
                <a16:creationId xmlns:a16="http://schemas.microsoft.com/office/drawing/2014/main" id="{7391C2FE-6ED1-4F37-9B3E-6785BAB5B8B9}"/>
              </a:ext>
            </a:extLst>
          </p:cNvPr>
          <p:cNvGraphicFramePr>
            <a:graphicFrameLocks noGrp="1"/>
          </p:cNvGraphicFramePr>
          <p:nvPr>
            <p:extLst>
              <p:ext uri="{D42A27DB-BD31-4B8C-83A1-F6EECF244321}">
                <p14:modId xmlns:p14="http://schemas.microsoft.com/office/powerpoint/2010/main" val="1585941196"/>
              </p:ext>
            </p:extLst>
          </p:nvPr>
        </p:nvGraphicFramePr>
        <p:xfrm>
          <a:off x="838200" y="1133386"/>
          <a:ext cx="10764282" cy="5463186"/>
        </p:xfrm>
        <a:graphic>
          <a:graphicData uri="http://schemas.openxmlformats.org/drawingml/2006/table">
            <a:tbl>
              <a:tblPr firstRow="1" bandRow="1">
                <a:tableStyleId>{5C22544A-7EE6-4342-B048-85BDC9FD1C3A}</a:tableStyleId>
              </a:tblPr>
              <a:tblGrid>
                <a:gridCol w="9021915">
                  <a:extLst>
                    <a:ext uri="{9D8B030D-6E8A-4147-A177-3AD203B41FA5}">
                      <a16:colId xmlns:a16="http://schemas.microsoft.com/office/drawing/2014/main" val="1231243300"/>
                    </a:ext>
                  </a:extLst>
                </a:gridCol>
                <a:gridCol w="1742367">
                  <a:extLst>
                    <a:ext uri="{9D8B030D-6E8A-4147-A177-3AD203B41FA5}">
                      <a16:colId xmlns:a16="http://schemas.microsoft.com/office/drawing/2014/main" val="2345923690"/>
                    </a:ext>
                  </a:extLst>
                </a:gridCol>
              </a:tblGrid>
              <a:tr h="548640">
                <a:tc>
                  <a:txBody>
                    <a:bodyPr/>
                    <a:lstStyle/>
                    <a:p>
                      <a:r>
                        <a:rPr lang="en-US" sz="1800" dirty="0">
                          <a:solidFill>
                            <a:schemeClr val="bg1"/>
                          </a:solidFill>
                        </a:rPr>
                        <a:t>SERIOUS ADVERSE EVENTS</a:t>
                      </a:r>
                    </a:p>
                  </a:txBody>
                  <a:tcPr marT="91440" marB="91440" anchor="ctr"/>
                </a:tc>
                <a:tc>
                  <a:txBody>
                    <a:bodyPr/>
                    <a:lstStyle/>
                    <a:p>
                      <a:pPr algn="ctr"/>
                      <a:r>
                        <a:rPr lang="en-US" sz="1800" dirty="0">
                          <a:solidFill>
                            <a:schemeClr val="bg1"/>
                          </a:solidFill>
                        </a:rPr>
                        <a:t>FREQUENCY</a:t>
                      </a:r>
                    </a:p>
                  </a:txBody>
                  <a:tcPr marT="91440" marB="91440" anchor="ctr"/>
                </a:tc>
                <a:extLst>
                  <a:ext uri="{0D108BD9-81ED-4DB2-BD59-A6C34878D82A}">
                    <a16:rowId xmlns:a16="http://schemas.microsoft.com/office/drawing/2014/main" val="2869734380"/>
                  </a:ext>
                </a:extLst>
              </a:tr>
              <a:tr h="6768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rPr>
                        <a:t>Serious adverse events after mifepristone and misoprostol before 13 weeks’ gestation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rPr>
                        <a:t>(requiring hospitalization, surgery or blood transfusion)</a:t>
                      </a:r>
                      <a:endParaRPr lang="en-US" sz="1600" i="1" dirty="0">
                        <a:solidFill>
                          <a:schemeClr val="tx1"/>
                        </a:solidFill>
                        <a:latin typeface="+mn-lt"/>
                        <a:ea typeface="Times New Roman"/>
                        <a:cs typeface="GCNCLB+TimesNewRomanPS"/>
                      </a:endParaRPr>
                    </a:p>
                  </a:txBody>
                  <a:tcPr marT="91440" marB="91440" anchor="ctr"/>
                </a:tc>
                <a:tc>
                  <a:txBody>
                    <a:bodyPr/>
                    <a:lstStyle/>
                    <a:p>
                      <a:pPr algn="ctr"/>
                      <a:r>
                        <a:rPr lang="en-US" sz="1600" dirty="0">
                          <a:solidFill>
                            <a:schemeClr val="tx1"/>
                          </a:solidFill>
                        </a:rPr>
                        <a:t>0.3%</a:t>
                      </a:r>
                    </a:p>
                  </a:txBody>
                  <a:tcPr marT="91440" marB="91440" anchor="ctr"/>
                </a:tc>
                <a:extLst>
                  <a:ext uri="{0D108BD9-81ED-4DB2-BD59-A6C34878D82A}">
                    <a16:rowId xmlns:a16="http://schemas.microsoft.com/office/drawing/2014/main" val="2794500940"/>
                  </a:ext>
                </a:extLst>
              </a:tr>
              <a:tr h="402452">
                <a:tc>
                  <a:txBody>
                    <a:bodyPr/>
                    <a:lstStyle/>
                    <a:p>
                      <a:r>
                        <a:rPr lang="en-US" sz="1600" dirty="0">
                          <a:solidFill>
                            <a:schemeClr val="tx1"/>
                          </a:solidFill>
                        </a:rPr>
                        <a:t>Transfusion required with misoprostol alone before 13 weeks’ gestation</a:t>
                      </a:r>
                    </a:p>
                  </a:txBody>
                  <a:tcPr marT="91440" marB="91440" anchor="ctr"/>
                </a:tc>
                <a:tc>
                  <a:txBody>
                    <a:bodyPr/>
                    <a:lstStyle/>
                    <a:p>
                      <a:pPr algn="ctr"/>
                      <a:r>
                        <a:rPr lang="en-US" sz="1600" dirty="0">
                          <a:solidFill>
                            <a:schemeClr val="tx1"/>
                          </a:solidFill>
                        </a:rPr>
                        <a:t>&lt;1%</a:t>
                      </a:r>
                    </a:p>
                  </a:txBody>
                  <a:tcPr marT="91440" marB="91440" anchor="ctr"/>
                </a:tc>
                <a:extLst>
                  <a:ext uri="{0D108BD9-81ED-4DB2-BD59-A6C34878D82A}">
                    <a16:rowId xmlns:a16="http://schemas.microsoft.com/office/drawing/2014/main" val="525482126"/>
                  </a:ext>
                </a:extLst>
              </a:tr>
              <a:tr h="402452">
                <a:tc>
                  <a:txBody>
                    <a:bodyPr/>
                    <a:lstStyle/>
                    <a:p>
                      <a:r>
                        <a:rPr lang="en-US" sz="1600" dirty="0">
                          <a:solidFill>
                            <a:schemeClr val="tx1"/>
                          </a:solidFill>
                        </a:rPr>
                        <a:t>Serious adverse event from vacuum aspiration abortion before 13 weeks</a:t>
                      </a:r>
                    </a:p>
                  </a:txBody>
                  <a:tcPr marT="91440" marB="91440" anchor="ct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&lt;0.1%</a:t>
                      </a:r>
                    </a:p>
                  </a:txBody>
                  <a:tcPr marT="91440" marB="9144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51782"/>
                  </a:ext>
                </a:extLst>
              </a:tr>
              <a:tr h="676851">
                <a:tc>
                  <a:txBody>
                    <a:bodyPr/>
                    <a:lstStyle/>
                    <a:p>
                      <a:pPr marL="0" marR="0">
                        <a:spcBef>
                          <a:spcPts val="0"/>
                        </a:spcBef>
                        <a:spcAft>
                          <a:spcPts val="0"/>
                        </a:spcAft>
                      </a:pPr>
                      <a:r>
                        <a:rPr lang="en-US" sz="1600" dirty="0">
                          <a:solidFill>
                            <a:schemeClr val="tx1"/>
                          </a:solidFill>
                        </a:rPr>
                        <a:t>Serious adverse events from self-managed abortion with pills after 13 weeks</a:t>
                      </a:r>
                    </a:p>
                    <a:p>
                      <a:pPr marL="0" marR="0">
                        <a:spcBef>
                          <a:spcPts val="0"/>
                        </a:spcBef>
                        <a:spcAft>
                          <a:spcPts val="0"/>
                        </a:spcAft>
                      </a:pPr>
                      <a:r>
                        <a:rPr lang="en-US" sz="1600" dirty="0">
                          <a:solidFill>
                            <a:schemeClr val="tx1"/>
                          </a:solidFill>
                        </a:rPr>
                        <a:t>(transfusion, hemorrhage, laparotomy)</a:t>
                      </a:r>
                      <a:endParaRPr lang="en-US" sz="1600" i="1" dirty="0">
                        <a:solidFill>
                          <a:schemeClr val="tx1"/>
                        </a:solidFill>
                        <a:latin typeface="+mn-lt"/>
                        <a:ea typeface="Times New Roman"/>
                        <a:cs typeface="GCNCLB+TimesNewRomanPS"/>
                      </a:endParaRPr>
                    </a:p>
                  </a:txBody>
                  <a:tcPr marT="91440" marB="91440" anchor="ctr">
                    <a:lnT w="12700" cap="flat" cmpd="sng" algn="ctr">
                      <a:solidFill>
                        <a:schemeClr val="tx1"/>
                      </a:solidFill>
                      <a:prstDash val="solid"/>
                      <a:round/>
                      <a:headEnd type="none" w="med" len="med"/>
                      <a:tailEnd type="none" w="med" len="med"/>
                    </a:lnT>
                  </a:tcPr>
                </a:tc>
                <a:tc>
                  <a:txBody>
                    <a:bodyPr/>
                    <a:lstStyle/>
                    <a:p>
                      <a:pPr algn="ctr"/>
                      <a:r>
                        <a:rPr lang="en-US" sz="1600" dirty="0">
                          <a:solidFill>
                            <a:schemeClr val="tx1"/>
                          </a:solidFill>
                        </a:rPr>
                        <a:t>1%</a:t>
                      </a:r>
                    </a:p>
                  </a:txBody>
                  <a:tcPr marT="91440" marB="9144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7553546"/>
                  </a:ext>
                </a:extLst>
              </a:tr>
              <a:tr h="676851">
                <a:tc>
                  <a:txBody>
                    <a:bodyPr/>
                    <a:lstStyle/>
                    <a:p>
                      <a:pPr marL="0" marR="0">
                        <a:spcBef>
                          <a:spcPts val="0"/>
                        </a:spcBef>
                        <a:spcAft>
                          <a:spcPts val="0"/>
                        </a:spcAft>
                      </a:pPr>
                      <a:r>
                        <a:rPr lang="en-US" sz="1600" dirty="0">
                          <a:solidFill>
                            <a:schemeClr val="tx1"/>
                          </a:solidFill>
                        </a:rPr>
                        <a:t>Serious adverse events from dilation and evacuation after 13 weeks (hemorrhage requiring transfusion, need for emergency surgery, or severe infection)</a:t>
                      </a:r>
                      <a:endParaRPr lang="en-US" sz="1600" i="1" dirty="0">
                        <a:solidFill>
                          <a:schemeClr val="tx1"/>
                        </a:solidFill>
                        <a:latin typeface="+mn-lt"/>
                        <a:ea typeface="Times New Roman"/>
                        <a:cs typeface="GCNCLB+TimesNewRomanPS"/>
                      </a:endParaRPr>
                    </a:p>
                  </a:txBody>
                  <a:tcPr marT="91440" marB="91440" anchor="ct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&lt;1%</a:t>
                      </a:r>
                    </a:p>
                  </a:txBody>
                  <a:tcPr marT="91440" marB="9144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1563"/>
                  </a:ext>
                </a:extLst>
              </a:tr>
              <a:tr h="67685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tx1"/>
                          </a:solidFill>
                        </a:rPr>
                        <a:t>Death related to vacuum aspiration abortion before 13 weeks</a:t>
                      </a:r>
                      <a:endParaRPr lang="en-US" sz="1600" dirty="0">
                        <a:solidFill>
                          <a:schemeClr val="tx1"/>
                        </a:solidFill>
                        <a:latin typeface="+mn-lt"/>
                        <a:ea typeface="Times New Roman"/>
                        <a:cs typeface="GCNCLB+TimesNewRomanPS"/>
                      </a:endParaRPr>
                    </a:p>
                  </a:txBody>
                  <a:tcPr marT="91440" marB="9144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solidFill>
                            <a:schemeClr val="tx1"/>
                          </a:solidFill>
                        </a:rPr>
                        <a:t>1/1,000,000     (0.0001%)</a:t>
                      </a:r>
                      <a:endParaRPr lang="en-US" sz="1600" dirty="0">
                        <a:solidFill>
                          <a:schemeClr val="tx1"/>
                        </a:solidFill>
                        <a:latin typeface="+mn-lt"/>
                        <a:ea typeface="Times New Roman"/>
                        <a:cs typeface="GCNCLB+TimesNewRomanPS"/>
                      </a:endParaRPr>
                    </a:p>
                  </a:txBody>
                  <a:tcPr marT="91440" marB="9144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3046718"/>
                  </a:ext>
                </a:extLst>
              </a:tr>
              <a:tr h="676851">
                <a:tc>
                  <a:txBody>
                    <a:bodyPr/>
                    <a:lstStyle/>
                    <a:p>
                      <a:pPr marL="0" marR="0">
                        <a:spcBef>
                          <a:spcPts val="0"/>
                        </a:spcBef>
                        <a:spcAft>
                          <a:spcPts val="0"/>
                        </a:spcAft>
                      </a:pPr>
                      <a:r>
                        <a:rPr lang="en-US" sz="1600" dirty="0">
                          <a:solidFill>
                            <a:schemeClr val="tx1"/>
                          </a:solidFill>
                        </a:rPr>
                        <a:t>Death related to self-managed abortion with pills before 13 weeks</a:t>
                      </a:r>
                      <a:endParaRPr lang="en-US" sz="1600" dirty="0">
                        <a:solidFill>
                          <a:schemeClr val="tx1"/>
                        </a:solidFill>
                        <a:latin typeface="+mn-lt"/>
                        <a:ea typeface="Times New Roman"/>
                        <a:cs typeface="GCNCLB+TimesNewRomanPS"/>
                      </a:endParaRPr>
                    </a:p>
                  </a:txBody>
                  <a:tcPr marT="91440" marB="91440" anchor="ctr"/>
                </a:tc>
                <a:tc>
                  <a:txBody>
                    <a:bodyPr/>
                    <a:lstStyle/>
                    <a:p>
                      <a:pPr marL="0" marR="0" algn="ctr">
                        <a:spcBef>
                          <a:spcPts val="0"/>
                        </a:spcBef>
                        <a:spcAft>
                          <a:spcPts val="0"/>
                        </a:spcAft>
                      </a:pPr>
                      <a:r>
                        <a:rPr lang="en-US" sz="1600" dirty="0">
                          <a:solidFill>
                            <a:schemeClr val="tx1"/>
                          </a:solidFill>
                        </a:rPr>
                        <a:t>1/100,000        (0.001%)</a:t>
                      </a:r>
                      <a:endParaRPr lang="en-US" sz="1600" dirty="0">
                        <a:solidFill>
                          <a:schemeClr val="tx1"/>
                        </a:solidFill>
                        <a:latin typeface="+mn-lt"/>
                        <a:ea typeface="Times New Roman"/>
                        <a:cs typeface="GCNCLB+TimesNewRomanPS"/>
                      </a:endParaRPr>
                    </a:p>
                  </a:txBody>
                  <a:tcPr marT="91440" marB="91440" anchor="ctr"/>
                </a:tc>
                <a:extLst>
                  <a:ext uri="{0D108BD9-81ED-4DB2-BD59-A6C34878D82A}">
                    <a16:rowId xmlns:a16="http://schemas.microsoft.com/office/drawing/2014/main" val="2774944848"/>
                  </a:ext>
                </a:extLst>
              </a:tr>
              <a:tr h="676851">
                <a:tc>
                  <a:txBody>
                    <a:bodyPr/>
                    <a:lstStyle/>
                    <a:p>
                      <a:pPr marL="0" marR="0">
                        <a:spcBef>
                          <a:spcPts val="0"/>
                        </a:spcBef>
                        <a:spcAft>
                          <a:spcPts val="0"/>
                        </a:spcAft>
                      </a:pPr>
                      <a:r>
                        <a:rPr lang="en-US" sz="1600" dirty="0">
                          <a:solidFill>
                            <a:schemeClr val="tx1"/>
                          </a:solidFill>
                        </a:rPr>
                        <a:t>Death related to dilation and evacuation after 13 weeks</a:t>
                      </a:r>
                      <a:endParaRPr lang="en-US" sz="1600" dirty="0">
                        <a:solidFill>
                          <a:schemeClr val="tx1"/>
                        </a:solidFill>
                        <a:latin typeface="+mn-lt"/>
                        <a:ea typeface="Times New Roman"/>
                        <a:cs typeface="GCNCLB+TimesNewRomanPS"/>
                      </a:endParaRPr>
                    </a:p>
                  </a:txBody>
                  <a:tcPr marT="91440" marB="91440" anchor="ctr"/>
                </a:tc>
                <a:tc>
                  <a:txBody>
                    <a:bodyPr/>
                    <a:lstStyle/>
                    <a:p>
                      <a:pPr marL="0" marR="0" algn="ctr">
                        <a:spcBef>
                          <a:spcPts val="0"/>
                        </a:spcBef>
                        <a:spcAft>
                          <a:spcPts val="0"/>
                        </a:spcAft>
                      </a:pPr>
                      <a:r>
                        <a:rPr lang="en-US" sz="1600" dirty="0">
                          <a:solidFill>
                            <a:schemeClr val="tx1"/>
                          </a:solidFill>
                        </a:rPr>
                        <a:t>3.3/100,000     (0.0033%)</a:t>
                      </a:r>
                      <a:endParaRPr lang="en-US" sz="1600" dirty="0">
                        <a:solidFill>
                          <a:schemeClr val="tx1"/>
                        </a:solidFill>
                        <a:latin typeface="+mn-lt"/>
                        <a:ea typeface="Times New Roman"/>
                        <a:cs typeface="GCNCLB+TimesNewRomanPS"/>
                      </a:endParaRPr>
                    </a:p>
                  </a:txBody>
                  <a:tcPr marT="91440" marB="91440" anchor="ctr"/>
                </a:tc>
                <a:extLst>
                  <a:ext uri="{0D108BD9-81ED-4DB2-BD59-A6C34878D82A}">
                    <a16:rowId xmlns:a16="http://schemas.microsoft.com/office/drawing/2014/main" val="3969273086"/>
                  </a:ext>
                </a:extLst>
              </a:tr>
            </a:tbl>
          </a:graphicData>
        </a:graphic>
      </p:graphicFrame>
    </p:spTree>
    <p:extLst>
      <p:ext uri="{BB962C8B-B14F-4D97-AF65-F5344CB8AC3E}">
        <p14:creationId xmlns:p14="http://schemas.microsoft.com/office/powerpoint/2010/main" val="35623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E1FEB-24B8-4623-9498-DBD6A397180A}"/>
              </a:ext>
            </a:extLst>
          </p:cNvPr>
          <p:cNvSpPr>
            <a:spLocks noGrp="1"/>
          </p:cNvSpPr>
          <p:nvPr>
            <p:ph type="title"/>
          </p:nvPr>
        </p:nvSpPr>
        <p:spPr>
          <a:xfrm>
            <a:off x="841248" y="368071"/>
            <a:ext cx="9350944" cy="932069"/>
          </a:xfrm>
        </p:spPr>
        <p:txBody>
          <a:bodyPr/>
          <a:lstStyle/>
          <a:p>
            <a:r>
              <a:rPr lang="en-US" dirty="0">
                <a:solidFill>
                  <a:srgbClr val="F15928"/>
                </a:solidFill>
              </a:rPr>
              <a:t>Long-term safety</a:t>
            </a:r>
          </a:p>
        </p:txBody>
      </p:sp>
      <p:sp>
        <p:nvSpPr>
          <p:cNvPr id="2" name="Content Placeholder 1">
            <a:extLst>
              <a:ext uri="{FF2B5EF4-FFF2-40B4-BE49-F238E27FC236}">
                <a16:creationId xmlns:a16="http://schemas.microsoft.com/office/drawing/2014/main" id="{56AE7F76-83BF-4F8B-A59E-EAC930997E36}"/>
              </a:ext>
            </a:extLst>
          </p:cNvPr>
          <p:cNvSpPr>
            <a:spLocks noGrp="1"/>
          </p:cNvSpPr>
          <p:nvPr>
            <p:ph type="body" idx="1"/>
          </p:nvPr>
        </p:nvSpPr>
        <p:spPr>
          <a:xfrm>
            <a:off x="841248" y="1630623"/>
            <a:ext cx="9166352" cy="4035170"/>
          </a:xfrm>
        </p:spPr>
        <p:txBody>
          <a:bodyPr/>
          <a:lstStyle/>
          <a:p>
            <a:pPr marL="152389" indent="0">
              <a:buNone/>
            </a:pPr>
            <a:r>
              <a:rPr lang="en-US" sz="3600" dirty="0">
                <a:solidFill>
                  <a:schemeClr val="tx1"/>
                </a:solidFill>
              </a:rPr>
              <a:t>Safe, induced abortion does </a:t>
            </a:r>
            <a:r>
              <a:rPr lang="en-US" sz="3600" u="sng" dirty="0">
                <a:solidFill>
                  <a:schemeClr val="tx1"/>
                </a:solidFill>
              </a:rPr>
              <a:t>not</a:t>
            </a:r>
            <a:r>
              <a:rPr lang="en-US" sz="3600" dirty="0">
                <a:solidFill>
                  <a:schemeClr val="tx1"/>
                </a:solidFill>
              </a:rPr>
              <a:t> cause: </a:t>
            </a:r>
          </a:p>
          <a:p>
            <a:pPr marL="1066735" lvl="1" indent="-457179">
              <a:buSzPct val="75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Future infertility</a:t>
            </a:r>
          </a:p>
          <a:p>
            <a:pPr marL="1066735" lvl="1" indent="-457179">
              <a:buSzPct val="75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Breast cancer</a:t>
            </a:r>
          </a:p>
          <a:p>
            <a:pPr marL="1066735" lvl="1" indent="-457179">
              <a:buSzPct val="75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Severe psychological reactions</a:t>
            </a:r>
          </a:p>
        </p:txBody>
      </p:sp>
    </p:spTree>
    <p:extLst>
      <p:ext uri="{BB962C8B-B14F-4D97-AF65-F5344CB8AC3E}">
        <p14:creationId xmlns:p14="http://schemas.microsoft.com/office/powerpoint/2010/main" val="69905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87220" y="356248"/>
            <a:ext cx="9143537" cy="964173"/>
          </a:xfrm>
        </p:spPr>
        <p:txBody>
          <a:bodyPr/>
          <a:lstStyle/>
          <a:p>
            <a:r>
              <a:rPr lang="en-US" sz="4200" dirty="0">
                <a:solidFill>
                  <a:schemeClr val="bg1"/>
                </a:solidFill>
              </a:rPr>
              <a:t>Myth: Abortion is illegal</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887220" y="1300141"/>
            <a:ext cx="10417554" cy="5221893"/>
          </a:xfrm>
        </p:spPr>
        <p:txBody>
          <a:bodyPr/>
          <a:lstStyle/>
          <a:p>
            <a:pPr marL="0" indent="0"/>
            <a:r>
              <a:rPr lang="en-US" altLang="en-US" sz="4200" b="1" dirty="0">
                <a:solidFill>
                  <a:srgbClr val="F15928"/>
                </a:solidFill>
              </a:rPr>
              <a:t>Fact: Abortion is legal under some circumstances in most countries </a:t>
            </a:r>
            <a:endParaRPr lang="en-US" sz="4200" b="1" dirty="0">
              <a:solidFill>
                <a:srgbClr val="F15928"/>
              </a:solidFill>
            </a:endParaRPr>
          </a:p>
          <a:p>
            <a:pPr algn="ctr">
              <a:spcBef>
                <a:spcPts val="546"/>
              </a:spcBef>
            </a:pPr>
            <a:endParaRPr lang="en-US" sz="4400" dirty="0"/>
          </a:p>
          <a:p>
            <a:pPr algn="ctr">
              <a:spcBef>
                <a:spcPts val="546"/>
              </a:spcBef>
            </a:pPr>
            <a:endParaRPr lang="en-US" sz="2789" dirty="0"/>
          </a:p>
          <a:p>
            <a:pPr algn="ctr">
              <a:spcBef>
                <a:spcPts val="546"/>
              </a:spcBef>
            </a:pPr>
            <a:br>
              <a:rPr lang="en-US" sz="2789" dirty="0"/>
            </a:br>
            <a:endParaRPr lang="en-US" sz="2789" dirty="0"/>
          </a:p>
          <a:p>
            <a:pPr>
              <a:spcBef>
                <a:spcPts val="546"/>
              </a:spcBef>
            </a:pPr>
            <a:br>
              <a:rPr lang="en-US" sz="2183" dirty="0"/>
            </a:br>
            <a:endParaRPr lang="en-US" sz="2183" dirty="0">
              <a:solidFill>
                <a:schemeClr val="bg1"/>
              </a:solidFill>
            </a:endParaRPr>
          </a:p>
          <a:p>
            <a:pPr marL="0" indent="0">
              <a:spcBef>
                <a:spcPts val="546"/>
              </a:spcBef>
            </a:pPr>
            <a:r>
              <a:rPr lang="en-US" sz="2183" dirty="0">
                <a:solidFill>
                  <a:schemeClr val="bg1"/>
                </a:solidFill>
              </a:rPr>
              <a:t>International agreements support access to safe abortion for survivors of rape. </a:t>
            </a:r>
            <a:br>
              <a:rPr lang="en-US" sz="2183" dirty="0">
                <a:solidFill>
                  <a:schemeClr val="bg1"/>
                </a:solidFill>
              </a:rPr>
            </a:br>
            <a:r>
              <a:rPr lang="en-US" sz="2183" dirty="0">
                <a:solidFill>
                  <a:schemeClr val="bg1"/>
                </a:solidFill>
              </a:rPr>
              <a:t>Such agreements include the Geneva Convention, Article 3; UN Security Resolutions 2106 and 2122; and the Maputo Protocol. </a:t>
            </a:r>
          </a:p>
        </p:txBody>
      </p:sp>
      <p:graphicFrame>
        <p:nvGraphicFramePr>
          <p:cNvPr id="3" name="Table 2">
            <a:extLst>
              <a:ext uri="{FF2B5EF4-FFF2-40B4-BE49-F238E27FC236}">
                <a16:creationId xmlns:a16="http://schemas.microsoft.com/office/drawing/2014/main" id="{CEC62033-E4DC-4519-A9A0-D32449FE1AAA}"/>
              </a:ext>
            </a:extLst>
          </p:cNvPr>
          <p:cNvGraphicFramePr>
            <a:graphicFrameLocks noGrp="1"/>
          </p:cNvGraphicFramePr>
          <p:nvPr>
            <p:extLst>
              <p:ext uri="{D42A27DB-BD31-4B8C-83A1-F6EECF244321}">
                <p14:modId xmlns:p14="http://schemas.microsoft.com/office/powerpoint/2010/main" val="4165220074"/>
              </p:ext>
            </p:extLst>
          </p:nvPr>
        </p:nvGraphicFramePr>
        <p:xfrm>
          <a:off x="628645" y="3028506"/>
          <a:ext cx="10934704" cy="1868424"/>
        </p:xfrm>
        <a:graphic>
          <a:graphicData uri="http://schemas.openxmlformats.org/drawingml/2006/table">
            <a:tbl>
              <a:tblPr firstRow="1" bandRow="1">
                <a:tableStyleId>{5C22544A-7EE6-4342-B048-85BDC9FD1C3A}</a:tableStyleId>
              </a:tblPr>
              <a:tblGrid>
                <a:gridCol w="1366838">
                  <a:extLst>
                    <a:ext uri="{9D8B030D-6E8A-4147-A177-3AD203B41FA5}">
                      <a16:colId xmlns:a16="http://schemas.microsoft.com/office/drawing/2014/main" val="4168483699"/>
                    </a:ext>
                  </a:extLst>
                </a:gridCol>
                <a:gridCol w="1366838">
                  <a:extLst>
                    <a:ext uri="{9D8B030D-6E8A-4147-A177-3AD203B41FA5}">
                      <a16:colId xmlns:a16="http://schemas.microsoft.com/office/drawing/2014/main" val="1554427437"/>
                    </a:ext>
                  </a:extLst>
                </a:gridCol>
                <a:gridCol w="1366838">
                  <a:extLst>
                    <a:ext uri="{9D8B030D-6E8A-4147-A177-3AD203B41FA5}">
                      <a16:colId xmlns:a16="http://schemas.microsoft.com/office/drawing/2014/main" val="3472442189"/>
                    </a:ext>
                  </a:extLst>
                </a:gridCol>
                <a:gridCol w="1366838">
                  <a:extLst>
                    <a:ext uri="{9D8B030D-6E8A-4147-A177-3AD203B41FA5}">
                      <a16:colId xmlns:a16="http://schemas.microsoft.com/office/drawing/2014/main" val="4017394209"/>
                    </a:ext>
                  </a:extLst>
                </a:gridCol>
                <a:gridCol w="1366838">
                  <a:extLst>
                    <a:ext uri="{9D8B030D-6E8A-4147-A177-3AD203B41FA5}">
                      <a16:colId xmlns:a16="http://schemas.microsoft.com/office/drawing/2014/main" val="604206981"/>
                    </a:ext>
                  </a:extLst>
                </a:gridCol>
                <a:gridCol w="1366838">
                  <a:extLst>
                    <a:ext uri="{9D8B030D-6E8A-4147-A177-3AD203B41FA5}">
                      <a16:colId xmlns:a16="http://schemas.microsoft.com/office/drawing/2014/main" val="1655693824"/>
                    </a:ext>
                  </a:extLst>
                </a:gridCol>
                <a:gridCol w="1366838">
                  <a:extLst>
                    <a:ext uri="{9D8B030D-6E8A-4147-A177-3AD203B41FA5}">
                      <a16:colId xmlns:a16="http://schemas.microsoft.com/office/drawing/2014/main" val="3880773374"/>
                    </a:ext>
                  </a:extLst>
                </a:gridCol>
                <a:gridCol w="1366838">
                  <a:extLst>
                    <a:ext uri="{9D8B030D-6E8A-4147-A177-3AD203B41FA5}">
                      <a16:colId xmlns:a16="http://schemas.microsoft.com/office/drawing/2014/main" val="852698826"/>
                    </a:ext>
                  </a:extLst>
                </a:gridCol>
              </a:tblGrid>
              <a:tr h="863136">
                <a:tc>
                  <a:txBody>
                    <a:bodyPr/>
                    <a:lstStyle/>
                    <a:p>
                      <a:pPr algn="ctr"/>
                      <a:r>
                        <a:rPr lang="en-US" sz="1600" dirty="0"/>
                        <a:t>Indications for legal abortion</a:t>
                      </a:r>
                    </a:p>
                  </a:txBody>
                  <a:tcPr marL="81329" marR="81329" marT="82296" marB="82296" anchor="ctr"/>
                </a:tc>
                <a:tc>
                  <a:txBody>
                    <a:bodyPr/>
                    <a:lstStyle/>
                    <a:p>
                      <a:pPr algn="ctr"/>
                      <a:r>
                        <a:rPr lang="en-US" sz="1600" dirty="0"/>
                        <a:t>To save a woman’s life</a:t>
                      </a:r>
                    </a:p>
                  </a:txBody>
                  <a:tcPr marL="81329" marR="81329" marT="82296" marB="82296" anchor="ctr"/>
                </a:tc>
                <a:tc>
                  <a:txBody>
                    <a:bodyPr/>
                    <a:lstStyle/>
                    <a:p>
                      <a:pPr algn="ctr"/>
                      <a:r>
                        <a:rPr lang="en-US" sz="1600" dirty="0"/>
                        <a:t>To protect a woman’s physical health</a:t>
                      </a:r>
                    </a:p>
                  </a:txBody>
                  <a:tcPr marL="81329" marR="81329" marT="82296" marB="82296" anchor="ctr"/>
                </a:tc>
                <a:tc>
                  <a:txBody>
                    <a:bodyPr/>
                    <a:lstStyle/>
                    <a:p>
                      <a:pPr algn="ctr"/>
                      <a:r>
                        <a:rPr lang="en-US" sz="1600" dirty="0"/>
                        <a:t>To protect a woman’s mental health</a:t>
                      </a:r>
                    </a:p>
                  </a:txBody>
                  <a:tcPr marL="81329" marR="81329" marT="82296" marB="82296" anchor="ctr"/>
                </a:tc>
                <a:tc>
                  <a:txBody>
                    <a:bodyPr/>
                    <a:lstStyle/>
                    <a:p>
                      <a:pPr algn="ctr"/>
                      <a:r>
                        <a:rPr lang="en-US" sz="1600" dirty="0"/>
                        <a:t>Cases of rape or incest</a:t>
                      </a:r>
                    </a:p>
                  </a:txBody>
                  <a:tcPr marL="81329" marR="81329" marT="82296" marB="82296" anchor="ctr"/>
                </a:tc>
                <a:tc>
                  <a:txBody>
                    <a:bodyPr/>
                    <a:lstStyle/>
                    <a:p>
                      <a:pPr algn="ctr"/>
                      <a:r>
                        <a:rPr lang="en-US" sz="1600" dirty="0"/>
                        <a:t>Cases of fetal impairment</a:t>
                      </a:r>
                    </a:p>
                  </a:txBody>
                  <a:tcPr marL="81329" marR="81329" marT="82296" marB="82296" anchor="ctr"/>
                </a:tc>
                <a:tc>
                  <a:txBody>
                    <a:bodyPr/>
                    <a:lstStyle/>
                    <a:p>
                      <a:pPr algn="ctr"/>
                      <a:r>
                        <a:rPr lang="en-US" sz="1600" dirty="0"/>
                        <a:t>Economic or social factors</a:t>
                      </a:r>
                    </a:p>
                  </a:txBody>
                  <a:tcPr marL="81329" marR="81329" marT="82296" marB="82296" anchor="ctr"/>
                </a:tc>
                <a:tc>
                  <a:txBody>
                    <a:bodyPr/>
                    <a:lstStyle/>
                    <a:p>
                      <a:pPr algn="ctr"/>
                      <a:endParaRPr lang="en-US" sz="1600" dirty="0"/>
                    </a:p>
                    <a:p>
                      <a:pPr algn="ctr"/>
                      <a:r>
                        <a:rPr lang="en-US" sz="1600" dirty="0"/>
                        <a:t>On request</a:t>
                      </a:r>
                    </a:p>
                  </a:txBody>
                  <a:tcPr marL="81329" marR="81329" marT="82296" marB="82296" anchor="ctr"/>
                </a:tc>
                <a:extLst>
                  <a:ext uri="{0D108BD9-81ED-4DB2-BD59-A6C34878D82A}">
                    <a16:rowId xmlns:a16="http://schemas.microsoft.com/office/drawing/2014/main" val="3039116813"/>
                  </a:ext>
                </a:extLst>
              </a:tr>
              <a:tr h="578758">
                <a:tc>
                  <a:txBody>
                    <a:bodyPr/>
                    <a:lstStyle/>
                    <a:p>
                      <a:pPr algn="ctr"/>
                      <a:endParaRPr lang="en-US" sz="500" dirty="0"/>
                    </a:p>
                    <a:p>
                      <a:pPr algn="ctr"/>
                      <a:r>
                        <a:rPr lang="en-US" sz="1600" dirty="0"/>
                        <a:t>Number of countries</a:t>
                      </a:r>
                    </a:p>
                  </a:txBody>
                  <a:tcPr marL="81329" marR="81329" marT="82296" marB="82296" anchor="ctr">
                    <a:solidFill>
                      <a:schemeClr val="accent1">
                        <a:lumMod val="40000"/>
                        <a:lumOff val="60000"/>
                      </a:schemeClr>
                    </a:solidFill>
                  </a:tcPr>
                </a:tc>
                <a:tc>
                  <a:txBody>
                    <a:bodyPr/>
                    <a:lstStyle/>
                    <a:p>
                      <a:pPr algn="ctr"/>
                      <a:r>
                        <a:rPr lang="en-US" sz="1600" dirty="0"/>
                        <a:t>190</a:t>
                      </a:r>
                    </a:p>
                  </a:txBody>
                  <a:tcPr marL="81329" marR="81329" marT="82296" marB="82296" anchor="ctr">
                    <a:solidFill>
                      <a:schemeClr val="accent1">
                        <a:lumMod val="40000"/>
                        <a:lumOff val="60000"/>
                      </a:schemeClr>
                    </a:solidFill>
                  </a:tcPr>
                </a:tc>
                <a:tc>
                  <a:txBody>
                    <a:bodyPr/>
                    <a:lstStyle/>
                    <a:p>
                      <a:pPr algn="ctr"/>
                      <a:r>
                        <a:rPr lang="en-US" sz="1600" dirty="0"/>
                        <a:t>132</a:t>
                      </a:r>
                    </a:p>
                  </a:txBody>
                  <a:tcPr marL="81329" marR="81329" marT="82296" marB="82296" anchor="ctr">
                    <a:solidFill>
                      <a:schemeClr val="accent1">
                        <a:lumMod val="40000"/>
                        <a:lumOff val="60000"/>
                      </a:schemeClr>
                    </a:solidFill>
                  </a:tcPr>
                </a:tc>
                <a:tc>
                  <a:txBody>
                    <a:bodyPr/>
                    <a:lstStyle/>
                    <a:p>
                      <a:pPr algn="ctr"/>
                      <a:r>
                        <a:rPr lang="en-US" sz="1600" dirty="0"/>
                        <a:t>126</a:t>
                      </a:r>
                    </a:p>
                  </a:txBody>
                  <a:tcPr marL="81329" marR="81329" marT="82296" marB="82296" anchor="ctr">
                    <a:solidFill>
                      <a:schemeClr val="accent1">
                        <a:lumMod val="40000"/>
                        <a:lumOff val="60000"/>
                      </a:schemeClr>
                    </a:solidFill>
                  </a:tcPr>
                </a:tc>
                <a:tc>
                  <a:txBody>
                    <a:bodyPr/>
                    <a:lstStyle/>
                    <a:p>
                      <a:pPr algn="ctr"/>
                      <a:r>
                        <a:rPr lang="en-US" sz="1600" dirty="0"/>
                        <a:t>99</a:t>
                      </a:r>
                    </a:p>
                  </a:txBody>
                  <a:tcPr marL="81329" marR="81329" marT="82296" marB="82296" anchor="ctr">
                    <a:solidFill>
                      <a:schemeClr val="accent1">
                        <a:lumMod val="40000"/>
                        <a:lumOff val="60000"/>
                      </a:schemeClr>
                    </a:solidFill>
                  </a:tcPr>
                </a:tc>
                <a:tc>
                  <a:txBody>
                    <a:bodyPr/>
                    <a:lstStyle/>
                    <a:p>
                      <a:pPr algn="ctr"/>
                      <a:r>
                        <a:rPr lang="en-US" sz="1600" dirty="0"/>
                        <a:t>91</a:t>
                      </a:r>
                    </a:p>
                  </a:txBody>
                  <a:tcPr marL="81329" marR="81329" marT="82296" marB="82296" anchor="ctr">
                    <a:solidFill>
                      <a:schemeClr val="accent1">
                        <a:lumMod val="40000"/>
                        <a:lumOff val="60000"/>
                      </a:schemeClr>
                    </a:solidFill>
                  </a:tcPr>
                </a:tc>
                <a:tc>
                  <a:txBody>
                    <a:bodyPr/>
                    <a:lstStyle/>
                    <a:p>
                      <a:pPr algn="ctr"/>
                      <a:r>
                        <a:rPr lang="en-US" sz="1600" dirty="0"/>
                        <a:t>69</a:t>
                      </a:r>
                    </a:p>
                  </a:txBody>
                  <a:tcPr marL="81329" marR="81329" marT="82296" marB="82296" anchor="ctr">
                    <a:solidFill>
                      <a:schemeClr val="accent1">
                        <a:lumMod val="40000"/>
                        <a:lumOff val="60000"/>
                      </a:schemeClr>
                    </a:solidFill>
                  </a:tcPr>
                </a:tc>
                <a:tc>
                  <a:txBody>
                    <a:bodyPr/>
                    <a:lstStyle/>
                    <a:p>
                      <a:pPr algn="ctr"/>
                      <a:r>
                        <a:rPr lang="en-US" sz="1600" dirty="0"/>
                        <a:t>58</a:t>
                      </a:r>
                    </a:p>
                  </a:txBody>
                  <a:tcPr marL="81329" marR="81329" marT="82296" marB="82296" anchor="ctr">
                    <a:solidFill>
                      <a:schemeClr val="accent1">
                        <a:lumMod val="40000"/>
                        <a:lumOff val="60000"/>
                      </a:schemeClr>
                    </a:solidFill>
                  </a:tcPr>
                </a:tc>
                <a:extLst>
                  <a:ext uri="{0D108BD9-81ED-4DB2-BD59-A6C34878D82A}">
                    <a16:rowId xmlns:a16="http://schemas.microsoft.com/office/drawing/2014/main" val="832890963"/>
                  </a:ext>
                </a:extLst>
              </a:tr>
            </a:tbl>
          </a:graphicData>
        </a:graphic>
      </p:graphicFrame>
    </p:spTree>
    <p:extLst>
      <p:ext uri="{BB962C8B-B14F-4D97-AF65-F5344CB8AC3E}">
        <p14:creationId xmlns:p14="http://schemas.microsoft.com/office/powerpoint/2010/main" val="156796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3000">
              <a:srgbClr val="BCE1FB"/>
            </a:gs>
            <a:gs pos="100000">
              <a:srgbClr val="D0EBFD"/>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CD62B9-0DCF-2C76-F1DD-108BCFC58354}"/>
              </a:ext>
            </a:extLst>
          </p:cNvPr>
          <p:cNvSpPr txBox="1"/>
          <p:nvPr/>
        </p:nvSpPr>
        <p:spPr>
          <a:xfrm>
            <a:off x="841248" y="1220703"/>
            <a:ext cx="10791952" cy="400110"/>
          </a:xfrm>
          <a:prstGeom prst="rect">
            <a:avLst/>
          </a:prstGeom>
          <a:noFill/>
        </p:spPr>
        <p:txBody>
          <a:bodyPr wrap="square" rtlCol="0">
            <a:spAutoFit/>
          </a:bodyPr>
          <a:lstStyle/>
          <a:p>
            <a:r>
              <a:rPr lang="en-US" sz="2000" b="1" dirty="0"/>
              <a:t>Over the past decades, nearly 50 countries have liberalized their abortion laws</a:t>
            </a:r>
          </a:p>
        </p:txBody>
      </p:sp>
      <p:pic>
        <p:nvPicPr>
          <p:cNvPr id="9" name="Google Shape;35;p10">
            <a:extLst>
              <a:ext uri="{FF2B5EF4-FFF2-40B4-BE49-F238E27FC236}">
                <a16:creationId xmlns:a16="http://schemas.microsoft.com/office/drawing/2014/main" id="{074F29A7-9830-FDAF-AA94-AAB143DFD567}"/>
              </a:ext>
            </a:extLst>
          </p:cNvPr>
          <p:cNvPicPr preferRelativeResize="0"/>
          <p:nvPr/>
        </p:nvPicPr>
        <p:blipFill>
          <a:blip r:embed="rId3"/>
          <a:srcRect/>
          <a:stretch/>
        </p:blipFill>
        <p:spPr>
          <a:xfrm>
            <a:off x="11140422" y="6301695"/>
            <a:ext cx="770202" cy="382360"/>
          </a:xfrm>
          <a:prstGeom prst="rect">
            <a:avLst/>
          </a:prstGeom>
          <a:noFill/>
          <a:ln>
            <a:noFill/>
          </a:ln>
        </p:spPr>
      </p:pic>
      <p:sp>
        <p:nvSpPr>
          <p:cNvPr id="12" name="Title 2">
            <a:extLst>
              <a:ext uri="{FF2B5EF4-FFF2-40B4-BE49-F238E27FC236}">
                <a16:creationId xmlns:a16="http://schemas.microsoft.com/office/drawing/2014/main" id="{AE0B81F6-8726-095F-75FB-5C27C27EDAB3}"/>
              </a:ext>
            </a:extLst>
          </p:cNvPr>
          <p:cNvSpPr txBox="1">
            <a:spLocks/>
          </p:cNvSpPr>
          <p:nvPr/>
        </p:nvSpPr>
        <p:spPr>
          <a:xfrm>
            <a:off x="679551" y="334533"/>
            <a:ext cx="9350944" cy="932069"/>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4200" dirty="0">
                <a:solidFill>
                  <a:srgbClr val="F15928"/>
                </a:solidFill>
              </a:rPr>
              <a:t>Worldwide trends</a:t>
            </a:r>
          </a:p>
        </p:txBody>
      </p:sp>
      <p:pic>
        <p:nvPicPr>
          <p:cNvPr id="4" name="Picture 3">
            <a:extLst>
              <a:ext uri="{FF2B5EF4-FFF2-40B4-BE49-F238E27FC236}">
                <a16:creationId xmlns:a16="http://schemas.microsoft.com/office/drawing/2014/main" id="{9C0D6D60-A99B-B6FC-A42E-2FD4B89199EE}"/>
              </a:ext>
            </a:extLst>
          </p:cNvPr>
          <p:cNvPicPr>
            <a:picLocks noChangeAspect="1"/>
          </p:cNvPicPr>
          <p:nvPr/>
        </p:nvPicPr>
        <p:blipFill rotWithShape="1">
          <a:blip r:embed="rId4"/>
          <a:srcRect t="3859" r="3893"/>
          <a:stretch/>
        </p:blipFill>
        <p:spPr>
          <a:xfrm>
            <a:off x="243978" y="1708611"/>
            <a:ext cx="9058475" cy="5149389"/>
          </a:xfrm>
          <a:prstGeom prst="rect">
            <a:avLst/>
          </a:prstGeom>
        </p:spPr>
      </p:pic>
      <p:sp>
        <p:nvSpPr>
          <p:cNvPr id="8" name="Rectangle 7">
            <a:extLst>
              <a:ext uri="{FF2B5EF4-FFF2-40B4-BE49-F238E27FC236}">
                <a16:creationId xmlns:a16="http://schemas.microsoft.com/office/drawing/2014/main" id="{0A8707F4-52F2-408B-88C8-322082237582}"/>
              </a:ext>
            </a:extLst>
          </p:cNvPr>
          <p:cNvSpPr/>
          <p:nvPr/>
        </p:nvSpPr>
        <p:spPr>
          <a:xfrm>
            <a:off x="9038114" y="4818807"/>
            <a:ext cx="2872510" cy="1261884"/>
          </a:xfrm>
          <a:prstGeom prst="rect">
            <a:avLst/>
          </a:prstGeom>
          <a:solidFill>
            <a:schemeClr val="bg1">
              <a:alpha val="60000"/>
            </a:schemeClr>
          </a:solidFill>
        </p:spPr>
        <p:txBody>
          <a:bodyPr wrap="square" tIns="91440" bIns="91440">
            <a:spAutoFit/>
          </a:bodyPr>
          <a:lstStyle/>
          <a:p>
            <a:pPr defTabSz="554466">
              <a:defRPr/>
            </a:pPr>
            <a:r>
              <a:rPr lang="en-US" sz="1400" dirty="0">
                <a:solidFill>
                  <a:srgbClr val="414041"/>
                </a:solidFill>
                <a:latin typeface="Arial" panose="020B0604020202020204" pitchFamily="34" charset="0"/>
                <a:cs typeface="Arial" panose="020B0604020202020204" pitchFamily="34" charset="0"/>
              </a:rPr>
              <a:t>Map is current as of January 3, 2023; the Center for Reproductive Rights has an online version updated in real time here </a:t>
            </a:r>
            <a:r>
              <a:rPr lang="en-US" sz="1400" dirty="0">
                <a:solidFill>
                  <a:srgbClr val="414041"/>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rgbClr val="414041"/>
                </a:solidFill>
                <a:latin typeface="Arial" panose="020B0604020202020204" pitchFamily="34" charset="0"/>
                <a:cs typeface="Arial" panose="020B0604020202020204" pitchFamily="34" charset="0"/>
              </a:rPr>
              <a:t>  </a:t>
            </a:r>
            <a:r>
              <a:rPr lang="en-US" sz="1400" dirty="0">
                <a:solidFill>
                  <a:srgbClr val="414041"/>
                </a:solidFill>
                <a:latin typeface="Arial" panose="020B0604020202020204" pitchFamily="34" charset="0"/>
                <a:cs typeface="Arial" panose="020B0604020202020204" pitchFamily="34" charset="0"/>
                <a:hlinkClick r:id="rId5"/>
              </a:rPr>
              <a:t>http://worldabortionlaws.com/map/</a:t>
            </a:r>
            <a:r>
              <a:rPr lang="en-US" sz="1400" dirty="0">
                <a:solidFill>
                  <a:srgbClr val="41404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109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6C7D5-2B42-4A0C-89C3-4B3F92D2B966}"/>
              </a:ext>
            </a:extLst>
          </p:cNvPr>
          <p:cNvSpPr>
            <a:spLocks noGrp="1"/>
          </p:cNvSpPr>
          <p:nvPr>
            <p:ph type="title"/>
          </p:nvPr>
        </p:nvSpPr>
        <p:spPr>
          <a:xfrm>
            <a:off x="841249" y="365760"/>
            <a:ext cx="9729770" cy="1531237"/>
          </a:xfrm>
        </p:spPr>
        <p:txBody>
          <a:bodyPr>
            <a:normAutofit/>
          </a:bodyPr>
          <a:lstStyle/>
          <a:p>
            <a:pPr algn="ctr"/>
            <a:r>
              <a:rPr lang="en-US" sz="4200" dirty="0">
                <a:solidFill>
                  <a:srgbClr val="F15928"/>
                </a:solidFill>
              </a:rPr>
              <a:t>Abortion restrictions </a:t>
            </a:r>
            <a:r>
              <a:rPr lang="en-US" sz="4200" u="sng" dirty="0">
                <a:solidFill>
                  <a:srgbClr val="F15928"/>
                </a:solidFill>
              </a:rPr>
              <a:t>do not</a:t>
            </a:r>
            <a:r>
              <a:rPr lang="en-US" sz="4200" dirty="0">
                <a:solidFill>
                  <a:srgbClr val="F15928"/>
                </a:solidFill>
              </a:rPr>
              <a:t> reduce the incidence of abortion</a:t>
            </a:r>
          </a:p>
        </p:txBody>
      </p:sp>
      <p:pic>
        <p:nvPicPr>
          <p:cNvPr id="4" name="Content Placeholder 3" descr="worldwideincidencerestrictive.pdf">
            <a:extLst>
              <a:ext uri="{FF2B5EF4-FFF2-40B4-BE49-F238E27FC236}">
                <a16:creationId xmlns:a16="http://schemas.microsoft.com/office/drawing/2014/main" id="{6E1F004A-8149-4FFA-BA35-DB3123715D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155"/>
          <a:stretch/>
        </p:blipFill>
        <p:spPr>
          <a:xfrm>
            <a:off x="1692608" y="1873632"/>
            <a:ext cx="8806785" cy="4984368"/>
          </a:xfrm>
          <a:prstGeom prst="rect">
            <a:avLst/>
          </a:prstGeom>
        </p:spPr>
      </p:pic>
    </p:spTree>
    <p:extLst>
      <p:ext uri="{BB962C8B-B14F-4D97-AF65-F5344CB8AC3E}">
        <p14:creationId xmlns:p14="http://schemas.microsoft.com/office/powerpoint/2010/main" val="10372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75883-076B-4455-B7BA-9F1B44B9969C}"/>
              </a:ext>
            </a:extLst>
          </p:cNvPr>
          <p:cNvSpPr>
            <a:spLocks noGrp="1"/>
          </p:cNvSpPr>
          <p:nvPr>
            <p:ph type="title"/>
          </p:nvPr>
        </p:nvSpPr>
        <p:spPr>
          <a:xfrm>
            <a:off x="838200" y="365125"/>
            <a:ext cx="10922000" cy="1325563"/>
          </a:xfrm>
        </p:spPr>
        <p:txBody>
          <a:bodyPr>
            <a:noAutofit/>
          </a:bodyPr>
          <a:lstStyle/>
          <a:p>
            <a:pPr algn="ctr"/>
            <a:r>
              <a:rPr lang="en-US" sz="4200" dirty="0">
                <a:solidFill>
                  <a:srgbClr val="F15928"/>
                </a:solidFill>
              </a:rPr>
              <a:t>Abortion restrictions </a:t>
            </a:r>
            <a:r>
              <a:rPr lang="en-US" u="sng" dirty="0">
                <a:solidFill>
                  <a:srgbClr val="F15928"/>
                </a:solidFill>
              </a:rPr>
              <a:t>do</a:t>
            </a:r>
            <a:r>
              <a:rPr lang="en-US" sz="4200" dirty="0">
                <a:solidFill>
                  <a:srgbClr val="F15928"/>
                </a:solidFill>
              </a:rPr>
              <a:t> increase the proportion of abortions that are unsafe</a:t>
            </a:r>
          </a:p>
        </p:txBody>
      </p:sp>
      <p:pic>
        <p:nvPicPr>
          <p:cNvPr id="4" name="Picture 3" descr="440.aww_1.pdf">
            <a:extLst>
              <a:ext uri="{FF2B5EF4-FFF2-40B4-BE49-F238E27FC236}">
                <a16:creationId xmlns:a16="http://schemas.microsoft.com/office/drawing/2014/main" id="{423DC0EE-AE1D-436F-A312-9DDBE136EA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8564"/>
          <a:stretch/>
        </p:blipFill>
        <p:spPr>
          <a:xfrm>
            <a:off x="1701745" y="1830388"/>
            <a:ext cx="8788510" cy="5022500"/>
          </a:xfrm>
          <a:prstGeom prst="rect">
            <a:avLst/>
          </a:prstGeom>
        </p:spPr>
      </p:pic>
      <p:pic>
        <p:nvPicPr>
          <p:cNvPr id="9" name="Google Shape;35;p10">
            <a:extLst>
              <a:ext uri="{FF2B5EF4-FFF2-40B4-BE49-F238E27FC236}">
                <a16:creationId xmlns:a16="http://schemas.microsoft.com/office/drawing/2014/main" id="{66C7EBCC-D456-140D-987D-001F2FFFD392}"/>
              </a:ext>
            </a:extLst>
          </p:cNvPr>
          <p:cNvPicPr preferRelativeResize="0"/>
          <p:nvPr/>
        </p:nvPicPr>
        <p:blipFill>
          <a:blip r:embed="rId4"/>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9104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D93A5-B60C-4D8C-B225-BAB38812BD66}"/>
              </a:ext>
            </a:extLst>
          </p:cNvPr>
          <p:cNvSpPr>
            <a:spLocks noGrp="1"/>
          </p:cNvSpPr>
          <p:nvPr>
            <p:ph type="title"/>
          </p:nvPr>
        </p:nvSpPr>
        <p:spPr>
          <a:xfrm>
            <a:off x="838200" y="365125"/>
            <a:ext cx="6818403" cy="1325563"/>
          </a:xfrm>
        </p:spPr>
        <p:txBody>
          <a:bodyPr>
            <a:normAutofit/>
          </a:bodyPr>
          <a:lstStyle/>
          <a:p>
            <a:r>
              <a:rPr lang="en-US" sz="4200" dirty="0">
                <a:solidFill>
                  <a:srgbClr val="F15928"/>
                </a:solidFill>
              </a:rPr>
              <a:t>When safe abortion is not available, women: </a:t>
            </a:r>
          </a:p>
        </p:txBody>
      </p:sp>
      <p:sp>
        <p:nvSpPr>
          <p:cNvPr id="2" name="Content Placeholder 1">
            <a:extLst>
              <a:ext uri="{FF2B5EF4-FFF2-40B4-BE49-F238E27FC236}">
                <a16:creationId xmlns:a16="http://schemas.microsoft.com/office/drawing/2014/main" id="{DB0B23F8-BF29-4C2D-8373-35B9D412AD1B}"/>
              </a:ext>
            </a:extLst>
          </p:cNvPr>
          <p:cNvSpPr>
            <a:spLocks noGrp="1"/>
          </p:cNvSpPr>
          <p:nvPr>
            <p:ph idx="1"/>
          </p:nvPr>
        </p:nvSpPr>
        <p:spPr>
          <a:xfrm>
            <a:off x="838200" y="2174875"/>
            <a:ext cx="5728855" cy="4118828"/>
          </a:xfrm>
        </p:spPr>
        <p:txBody>
          <a:bodyPr/>
          <a:lstStyle/>
          <a:p>
            <a:r>
              <a:rPr lang="en-US" sz="2400" dirty="0"/>
              <a:t>Face delays in accessing safe services</a:t>
            </a:r>
          </a:p>
          <a:p>
            <a:r>
              <a:rPr lang="en-US" sz="2400" dirty="0"/>
              <a:t>Resort to seeking high-risk, unsafe abortions </a:t>
            </a:r>
          </a:p>
          <a:p>
            <a:r>
              <a:rPr lang="en-US" sz="2400" dirty="0"/>
              <a:t>Delay seeking care for complications of unsafe abortion </a:t>
            </a:r>
          </a:p>
          <a:p>
            <a:r>
              <a:rPr lang="en-US" sz="2400" dirty="0"/>
              <a:t>Are forced to risk their life and health to end a pregnancy</a:t>
            </a:r>
          </a:p>
          <a:p>
            <a:r>
              <a:rPr lang="en-US" sz="2400" dirty="0"/>
              <a:t>Are forced to become mothers against their will</a:t>
            </a:r>
          </a:p>
          <a:p>
            <a:endParaRPr lang="en-US" sz="2400" dirty="0"/>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7656603" y="1690688"/>
            <a:ext cx="2795497" cy="4337903"/>
          </a:xfrm>
          <a:prstGeom prst="rect">
            <a:avLst/>
          </a:prstGeom>
        </p:spPr>
      </p:pic>
    </p:spTree>
    <p:extLst>
      <p:ext uri="{BB962C8B-B14F-4D97-AF65-F5344CB8AC3E}">
        <p14:creationId xmlns:p14="http://schemas.microsoft.com/office/powerpoint/2010/main" val="109993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title"/>
          </p:nvPr>
        </p:nvSpPr>
        <p:spPr>
          <a:xfrm>
            <a:off x="838200" y="365125"/>
            <a:ext cx="10299700" cy="1325563"/>
          </a:xfrm>
        </p:spPr>
        <p:txBody>
          <a:bodyPr>
            <a:normAutofit/>
          </a:bodyPr>
          <a:lstStyle/>
          <a:p>
            <a:r>
              <a:rPr lang="en-US" sz="4200" dirty="0">
                <a:solidFill>
                  <a:srgbClr val="F15928"/>
                </a:solidFill>
              </a:rPr>
              <a:t>Rationale for preventing unsafe abortion and providing safe abortion</a:t>
            </a:r>
          </a:p>
        </p:txBody>
      </p:sp>
      <p:sp>
        <p:nvSpPr>
          <p:cNvPr id="12" name="Content Placeholder 11">
            <a:extLst>
              <a:ext uri="{FF2B5EF4-FFF2-40B4-BE49-F238E27FC236}">
                <a16:creationId xmlns:a16="http://schemas.microsoft.com/office/drawing/2014/main" id="{891C00BF-965E-46CB-B5E0-E6492E1635F7}"/>
              </a:ext>
            </a:extLst>
          </p:cNvPr>
          <p:cNvSpPr>
            <a:spLocks noGrp="1"/>
          </p:cNvSpPr>
          <p:nvPr>
            <p:ph sz="half" idx="1"/>
          </p:nvPr>
        </p:nvSpPr>
        <p:spPr>
          <a:xfrm>
            <a:off x="838200" y="2141537"/>
            <a:ext cx="4889500" cy="4351338"/>
          </a:xfrm>
        </p:spPr>
        <p:txBody>
          <a:bodyPr/>
          <a:lstStyle/>
          <a:p>
            <a:pPr marL="152389" indent="0">
              <a:buNone/>
            </a:pPr>
            <a:r>
              <a:rPr lang="en-US" b="1" dirty="0">
                <a:solidFill>
                  <a:schemeClr val="accent1"/>
                </a:solidFill>
                <a:latin typeface="+mn-lt"/>
              </a:rPr>
              <a:t>Public health</a:t>
            </a:r>
          </a:p>
          <a:p>
            <a:pPr>
              <a:spcAft>
                <a:spcPts val="1200"/>
              </a:spcAft>
            </a:pPr>
            <a:r>
              <a:rPr lang="en-US" sz="2400" dirty="0">
                <a:latin typeface="+mn-lt"/>
              </a:rPr>
              <a:t>Unsafe abortion is one of the leading causes of pregnancy-related mortality in lower-income countries worldwide</a:t>
            </a:r>
          </a:p>
          <a:p>
            <a:pPr>
              <a:spcAft>
                <a:spcPts val="1200"/>
              </a:spcAft>
            </a:pPr>
            <a:r>
              <a:rPr lang="en-US" sz="2400" dirty="0">
                <a:latin typeface="+mn-lt"/>
              </a:rPr>
              <a:t>The resulting deaths and injuries are entirely preventable</a:t>
            </a:r>
          </a:p>
          <a:p>
            <a:endParaRPr lang="en-US" dirty="0">
              <a:latin typeface="+mn-lt"/>
            </a:endParaRP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6007100" y="2101214"/>
            <a:ext cx="5346700" cy="4062651"/>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66">
              <a:spcAft>
                <a:spcPts val="0"/>
              </a:spcAft>
              <a:defRPr/>
            </a:pPr>
            <a:r>
              <a:rPr lang="en-US" sz="2800" b="1" kern="0" dirty="0">
                <a:solidFill>
                  <a:srgbClr val="F15928"/>
                </a:solidFill>
                <a:latin typeface="Arial" panose="020B0604020202020204"/>
                <a:ea typeface="+mn-ea"/>
                <a:cs typeface="Arial" panose="020B0604020202020204" pitchFamily="34" charset="0"/>
              </a:rPr>
              <a:t>Human rights</a:t>
            </a:r>
          </a:p>
          <a:p>
            <a:pPr marL="342884" indent="-342884" defTabSz="554466">
              <a:spcAft>
                <a:spcPts val="1200"/>
              </a:spcAft>
              <a:buSzPct val="75000"/>
              <a:buFont typeface="Arial" panose="020B0604020202020204" pitchFamily="34" charset="0"/>
              <a:buChar char="•"/>
              <a:defRPr/>
            </a:pPr>
            <a:r>
              <a:rPr lang="en-US" sz="2400" dirty="0">
                <a:latin typeface="Arial" panose="020B0604020202020204"/>
                <a:cs typeface="Arial" panose="020B0604020202020204" pitchFamily="34" charset="0"/>
              </a:rPr>
              <a:t>Criminalization of abortion and high rates of unsafe abortion violate women’s right to health, including their right to:</a:t>
            </a:r>
          </a:p>
          <a:p>
            <a:pPr marL="1028652" lvl="1" indent="-342884" defTabSz="554466">
              <a:spcAft>
                <a:spcPts val="1200"/>
              </a:spcAft>
              <a:buClr>
                <a:srgbClr val="000000"/>
              </a:buClr>
              <a:buSzPct val="58000"/>
              <a:buFont typeface="Courier New" panose="02070309020205020404" pitchFamily="49" charset="0"/>
              <a:buChar char="o"/>
              <a:defRPr/>
            </a:pPr>
            <a:r>
              <a:rPr lang="en-US" sz="2000" dirty="0">
                <a:latin typeface="Arial" panose="020B0604020202020204"/>
                <a:cs typeface="Arial" panose="020B0604020202020204" pitchFamily="34" charset="0"/>
              </a:rPr>
              <a:t>Life</a:t>
            </a:r>
          </a:p>
          <a:p>
            <a:pPr marL="1028652" lvl="1" indent="-342884" defTabSz="554466">
              <a:spcAft>
                <a:spcPts val="1200"/>
              </a:spcAft>
              <a:buClr>
                <a:srgbClr val="000000"/>
              </a:buClr>
              <a:buSzPct val="58000"/>
              <a:buFont typeface="Courier New" panose="02070309020205020404" pitchFamily="49" charset="0"/>
              <a:buChar char="o"/>
              <a:defRPr/>
            </a:pPr>
            <a:r>
              <a:rPr lang="en-US" sz="2000" dirty="0">
                <a:latin typeface="Arial" panose="020B0604020202020204"/>
                <a:cs typeface="Arial" panose="020B0604020202020204" pitchFamily="34" charset="0"/>
              </a:rPr>
              <a:t>Equality and non-discrimination</a:t>
            </a:r>
          </a:p>
          <a:p>
            <a:pPr marL="1028652" lvl="1" indent="-342884" defTabSz="554466">
              <a:spcAft>
                <a:spcPts val="1200"/>
              </a:spcAft>
              <a:buClr>
                <a:srgbClr val="000000"/>
              </a:buClr>
              <a:buSzPct val="58000"/>
              <a:buFont typeface="Courier New" panose="02070309020205020404" pitchFamily="49" charset="0"/>
              <a:buChar char="o"/>
              <a:defRPr/>
            </a:pPr>
            <a:r>
              <a:rPr lang="en-US" sz="2000" dirty="0">
                <a:latin typeface="Arial" panose="020B0604020202020204"/>
                <a:cs typeface="Arial" panose="020B0604020202020204" pitchFamily="34" charset="0"/>
              </a:rPr>
              <a:t>Self-determination and to determine the number and spacing of children</a:t>
            </a:r>
          </a:p>
          <a:p>
            <a:pPr marL="1028652" lvl="1" indent="-342884" defTabSz="554466">
              <a:spcAft>
                <a:spcPts val="1200"/>
              </a:spcAft>
              <a:buClr>
                <a:srgbClr val="000000"/>
              </a:buClr>
              <a:buSzPct val="58000"/>
              <a:buFont typeface="Courier New" panose="02070309020205020404" pitchFamily="49" charset="0"/>
              <a:buChar char="o"/>
              <a:defRPr/>
            </a:pPr>
            <a:r>
              <a:rPr lang="en-US" sz="2000" dirty="0">
                <a:latin typeface="Arial" panose="020B0604020202020204"/>
                <a:cs typeface="Arial" panose="020B0604020202020204" pitchFamily="34" charset="0"/>
              </a:rPr>
              <a:t>The benefits of scientific progress</a:t>
            </a:r>
          </a:p>
        </p:txBody>
      </p:sp>
    </p:spTree>
    <p:extLst>
      <p:ext uri="{BB962C8B-B14F-4D97-AF65-F5344CB8AC3E}">
        <p14:creationId xmlns:p14="http://schemas.microsoft.com/office/powerpoint/2010/main" val="403738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842-579D-403A-A53E-0BF526374762}"/>
              </a:ext>
            </a:extLst>
          </p:cNvPr>
          <p:cNvSpPr>
            <a:spLocks noGrp="1"/>
          </p:cNvSpPr>
          <p:nvPr>
            <p:ph type="title"/>
          </p:nvPr>
        </p:nvSpPr>
        <p:spPr>
          <a:xfrm>
            <a:off x="838200" y="365125"/>
            <a:ext cx="9982200" cy="1325563"/>
          </a:xfrm>
        </p:spPr>
        <p:txBody>
          <a:bodyPr>
            <a:normAutofit/>
          </a:bodyPr>
          <a:lstStyle/>
          <a:p>
            <a:r>
              <a:rPr lang="en-US" sz="4200" dirty="0">
                <a:solidFill>
                  <a:srgbClr val="F15928"/>
                </a:solidFill>
              </a:rPr>
              <a:t>A more holistic abortion guideline</a:t>
            </a:r>
          </a:p>
        </p:txBody>
      </p:sp>
      <p:sp>
        <p:nvSpPr>
          <p:cNvPr id="3" name="Content Placeholder 2">
            <a:extLst>
              <a:ext uri="{FF2B5EF4-FFF2-40B4-BE49-F238E27FC236}">
                <a16:creationId xmlns:a16="http://schemas.microsoft.com/office/drawing/2014/main" id="{B69F6B84-78D9-44A6-9161-C3B3A3AE2F42}"/>
              </a:ext>
            </a:extLst>
          </p:cNvPr>
          <p:cNvSpPr>
            <a:spLocks noGrp="1"/>
          </p:cNvSpPr>
          <p:nvPr>
            <p:ph idx="1"/>
          </p:nvPr>
        </p:nvSpPr>
        <p:spPr>
          <a:xfrm>
            <a:off x="4016829" y="1568584"/>
            <a:ext cx="7057571" cy="2661786"/>
          </a:xfrm>
        </p:spPr>
        <p:txBody>
          <a:bodyPr>
            <a:normAutofit/>
          </a:bodyPr>
          <a:lstStyle/>
          <a:p>
            <a:pPr marL="114295" indent="0">
              <a:buNone/>
            </a:pPr>
            <a:r>
              <a:rPr lang="en-US" sz="2200" dirty="0"/>
              <a:t>WHO released the new </a:t>
            </a:r>
            <a:r>
              <a:rPr lang="en-US" sz="2200" i="1" dirty="0"/>
              <a:t>Abortion Care Guideline </a:t>
            </a:r>
            <a:r>
              <a:rPr lang="en-US" sz="2200" dirty="0"/>
              <a:t>in 2022. It updates and replaces:</a:t>
            </a:r>
          </a:p>
          <a:p>
            <a:pPr lvl="1">
              <a:buClr>
                <a:srgbClr val="595959"/>
              </a:buClr>
              <a:buSzPct val="75000"/>
            </a:pPr>
            <a:r>
              <a:rPr lang="en-US" sz="2000" i="1" dirty="0"/>
              <a:t>Safe abortion: technical and policy guidance for health systems, second edition </a:t>
            </a:r>
            <a:r>
              <a:rPr lang="en-US" sz="2000" dirty="0"/>
              <a:t>(2012)</a:t>
            </a:r>
          </a:p>
          <a:p>
            <a:pPr lvl="1">
              <a:buClr>
                <a:srgbClr val="595959"/>
              </a:buClr>
              <a:buSzPct val="75000"/>
            </a:pPr>
            <a:r>
              <a:rPr lang="en-US" sz="2000" i="1" dirty="0"/>
              <a:t>Health worker roles in providing safe abortion care and post-abortion contraception</a:t>
            </a:r>
            <a:r>
              <a:rPr lang="en-US" sz="2000" dirty="0"/>
              <a:t> (2015)</a:t>
            </a:r>
          </a:p>
          <a:p>
            <a:pPr lvl="1">
              <a:buClr>
                <a:srgbClr val="595959"/>
              </a:buClr>
              <a:buSzPct val="75000"/>
            </a:pPr>
            <a:r>
              <a:rPr lang="en-US" sz="2000" i="1" dirty="0"/>
              <a:t>Medical management of abortion </a:t>
            </a:r>
            <a:r>
              <a:rPr lang="en-US" sz="2000" dirty="0"/>
              <a:t>(2018)</a:t>
            </a:r>
          </a:p>
        </p:txBody>
      </p:sp>
      <p:pic>
        <p:nvPicPr>
          <p:cNvPr id="4" name="Picture 3">
            <a:extLst>
              <a:ext uri="{FF2B5EF4-FFF2-40B4-BE49-F238E27FC236}">
                <a16:creationId xmlns:a16="http://schemas.microsoft.com/office/drawing/2014/main" id="{F2FCF3F9-C86E-40CE-9CD9-D16768CD03C5}"/>
              </a:ext>
            </a:extLst>
          </p:cNvPr>
          <p:cNvPicPr>
            <a:picLocks noChangeAspect="1"/>
          </p:cNvPicPr>
          <p:nvPr/>
        </p:nvPicPr>
        <p:blipFill>
          <a:blip r:embed="rId3"/>
          <a:stretch>
            <a:fillRect/>
          </a:stretch>
        </p:blipFill>
        <p:spPr>
          <a:xfrm>
            <a:off x="820241" y="1597092"/>
            <a:ext cx="2924629" cy="4168913"/>
          </a:xfrm>
          <a:prstGeom prst="rect">
            <a:avLst/>
          </a:prstGeom>
          <a:ln>
            <a:noFill/>
          </a:ln>
          <a:effectLst>
            <a:outerShdw blurRad="292100" dist="139700" dir="2700000" algn="tl" rotWithShape="0">
              <a:srgbClr val="333333">
                <a:alpha val="65000"/>
              </a:srgbClr>
            </a:outerShdw>
          </a:effectLst>
        </p:spPr>
      </p:pic>
      <p:pic>
        <p:nvPicPr>
          <p:cNvPr id="14" name="Picture 13" descr="Diagram&#10;&#10;Description automatically generated">
            <a:extLst>
              <a:ext uri="{FF2B5EF4-FFF2-40B4-BE49-F238E27FC236}">
                <a16:creationId xmlns:a16="http://schemas.microsoft.com/office/drawing/2014/main" id="{60917F1B-1D72-E3C8-D182-F37718ECF510}"/>
              </a:ext>
            </a:extLst>
          </p:cNvPr>
          <p:cNvPicPr>
            <a:picLocks noChangeAspect="1"/>
          </p:cNvPicPr>
          <p:nvPr/>
        </p:nvPicPr>
        <p:blipFill>
          <a:blip r:embed="rId4"/>
          <a:stretch>
            <a:fillRect/>
          </a:stretch>
        </p:blipFill>
        <p:spPr>
          <a:xfrm rot="20767390">
            <a:off x="5562783" y="4375786"/>
            <a:ext cx="1452562" cy="1971675"/>
          </a:xfrm>
          <a:prstGeom prst="rect">
            <a:avLst/>
          </a:prstGeom>
          <a:effectLst>
            <a:outerShdw blurRad="50800" dist="50800" dir="5400000" algn="ctr" rotWithShape="0">
              <a:schemeClr val="bg1">
                <a:lumMod val="85000"/>
              </a:schemeClr>
            </a:outerShdw>
          </a:effectLst>
        </p:spPr>
      </p:pic>
      <p:pic>
        <p:nvPicPr>
          <p:cNvPr id="16" name="Picture 15" descr="Graphical user interface, application, PowerPoint&#10;&#10;Description automatically generated">
            <a:extLst>
              <a:ext uri="{FF2B5EF4-FFF2-40B4-BE49-F238E27FC236}">
                <a16:creationId xmlns:a16="http://schemas.microsoft.com/office/drawing/2014/main" id="{6F82097D-9A78-736F-01D3-F46E4D849D7B}"/>
              </a:ext>
            </a:extLst>
          </p:cNvPr>
          <p:cNvPicPr>
            <a:picLocks noChangeAspect="1"/>
          </p:cNvPicPr>
          <p:nvPr/>
        </p:nvPicPr>
        <p:blipFill rotWithShape="1">
          <a:blip r:embed="rId5"/>
          <a:srcRect l="6316" r="5907" b="7955"/>
          <a:stretch/>
        </p:blipFill>
        <p:spPr>
          <a:xfrm rot="701345">
            <a:off x="8679587" y="4362616"/>
            <a:ext cx="1452562" cy="1971676"/>
          </a:xfrm>
          <a:prstGeom prst="rect">
            <a:avLst/>
          </a:prstGeom>
          <a:effectLst>
            <a:outerShdw blurRad="50800" dist="50800" dir="5400000" algn="ctr" rotWithShape="0">
              <a:schemeClr val="bg1">
                <a:lumMod val="85000"/>
              </a:schemeClr>
            </a:outerShdw>
          </a:effectLst>
        </p:spPr>
      </p:pic>
      <p:pic>
        <p:nvPicPr>
          <p:cNvPr id="9" name="Picture 8" descr="Chart, diagram, PowerPoint&#10;&#10;Description automatically generated">
            <a:extLst>
              <a:ext uri="{FF2B5EF4-FFF2-40B4-BE49-F238E27FC236}">
                <a16:creationId xmlns:a16="http://schemas.microsoft.com/office/drawing/2014/main" id="{4ACCFE04-BDA9-5683-41CF-BCDAD85C1214}"/>
              </a:ext>
            </a:extLst>
          </p:cNvPr>
          <p:cNvPicPr>
            <a:picLocks noChangeAspect="1"/>
          </p:cNvPicPr>
          <p:nvPr/>
        </p:nvPicPr>
        <p:blipFill rotWithShape="1">
          <a:blip r:embed="rId6"/>
          <a:srcRect l="29809" t="5190" r="27998" b="10381"/>
          <a:stretch/>
        </p:blipFill>
        <p:spPr>
          <a:xfrm>
            <a:off x="7000329" y="4521200"/>
            <a:ext cx="1689100" cy="1971675"/>
          </a:xfrm>
          <a:prstGeom prst="rect">
            <a:avLst/>
          </a:prstGeom>
          <a:effectLst>
            <a:outerShdw blurRad="50800" dist="50800" dir="5400000" algn="ctr" rotWithShape="0">
              <a:schemeClr val="bg1">
                <a:lumMod val="85000"/>
              </a:schemeClr>
            </a:outerShdw>
          </a:effectLst>
        </p:spPr>
      </p:pic>
    </p:spTree>
    <p:extLst>
      <p:ext uri="{BB962C8B-B14F-4D97-AF65-F5344CB8AC3E}">
        <p14:creationId xmlns:p14="http://schemas.microsoft.com/office/powerpoint/2010/main" val="55335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D5DD"/>
        </a:solidFill>
        <a:effectLst/>
      </p:bgPr>
    </p:bg>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774CB4-4F62-4AD4-9E06-577BC9CB8311}"/>
              </a:ext>
            </a:extLst>
          </p:cNvPr>
          <p:cNvPicPr>
            <a:picLocks noChangeAspect="1"/>
          </p:cNvPicPr>
          <p:nvPr/>
        </p:nvPicPr>
        <p:blipFill rotWithShape="1">
          <a:blip r:embed="rId3"/>
          <a:srcRect b="4608"/>
          <a:stretch/>
        </p:blipFill>
        <p:spPr>
          <a:xfrm>
            <a:off x="2606206" y="1269477"/>
            <a:ext cx="6979588" cy="4885711"/>
          </a:xfrm>
          <a:prstGeom prst="rect">
            <a:avLst/>
          </a:prstGeom>
          <a:noFill/>
        </p:spPr>
      </p:pic>
      <p:sp>
        <p:nvSpPr>
          <p:cNvPr id="4" name="TextBox 3">
            <a:extLst>
              <a:ext uri="{FF2B5EF4-FFF2-40B4-BE49-F238E27FC236}">
                <a16:creationId xmlns:a16="http://schemas.microsoft.com/office/drawing/2014/main" id="{4C885BEE-466E-3D1B-6208-2899D36BEB0D}"/>
              </a:ext>
            </a:extLst>
          </p:cNvPr>
          <p:cNvSpPr txBox="1"/>
          <p:nvPr/>
        </p:nvSpPr>
        <p:spPr>
          <a:xfrm>
            <a:off x="841248" y="365760"/>
            <a:ext cx="10568787" cy="738664"/>
          </a:xfrm>
          <a:prstGeom prst="rect">
            <a:avLst/>
          </a:prstGeom>
          <a:noFill/>
        </p:spPr>
        <p:txBody>
          <a:bodyPr wrap="square">
            <a:spAutoFit/>
          </a:bodyPr>
          <a:lstStyle/>
          <a:p>
            <a:r>
              <a:rPr lang="en-US" sz="4200" b="1" dirty="0">
                <a:solidFill>
                  <a:srgbClr val="F15928"/>
                </a:solidFill>
                <a:latin typeface="Arial"/>
                <a:cs typeface="Arial"/>
              </a:rPr>
              <a:t>Abortion worldwide</a:t>
            </a:r>
          </a:p>
        </p:txBody>
      </p:sp>
    </p:spTree>
    <p:extLst>
      <p:ext uri="{BB962C8B-B14F-4D97-AF65-F5344CB8AC3E}">
        <p14:creationId xmlns:p14="http://schemas.microsoft.com/office/powerpoint/2010/main" val="12184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BD8136C-0A4C-E081-4EF1-0E22C0FF6DE6}"/>
              </a:ext>
            </a:extLst>
          </p:cNvPr>
          <p:cNvSpPr>
            <a:spLocks noGrp="1"/>
          </p:cNvSpPr>
          <p:nvPr>
            <p:ph type="ctrTitle"/>
          </p:nvPr>
        </p:nvSpPr>
        <p:spPr>
          <a:xfrm>
            <a:off x="3883001" y="2115362"/>
            <a:ext cx="3854482" cy="2805076"/>
          </a:xfrm>
        </p:spPr>
        <p:txBody>
          <a:bodyPr vert="horz" wrap="square" lIns="55449" tIns="27724" rIns="55449" bIns="27724" rtlCol="0" anchor="ctr">
            <a:normAutofit/>
          </a:bodyPr>
          <a:lstStyle/>
          <a:p>
            <a:pPr algn="l" rtl="0">
              <a:lnSpc>
                <a:spcPct val="90000"/>
              </a:lnSpc>
              <a:spcBef>
                <a:spcPct val="0"/>
              </a:spcBef>
            </a:pPr>
            <a:r>
              <a:rPr lang="en-US" sz="5336" dirty="0">
                <a:solidFill>
                  <a:srgbClr val="FFFFFF"/>
                </a:solidFill>
              </a:rPr>
              <a:t>Thank you!</a:t>
            </a:r>
          </a:p>
        </p:txBody>
      </p:sp>
    </p:spTree>
    <p:extLst>
      <p:ext uri="{BB962C8B-B14F-4D97-AF65-F5344CB8AC3E}">
        <p14:creationId xmlns:p14="http://schemas.microsoft.com/office/powerpoint/2010/main" val="366341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idx="1"/>
          </p:nvPr>
        </p:nvSpPr>
        <p:spPr>
          <a:xfrm>
            <a:off x="838200" y="1495425"/>
            <a:ext cx="6096000" cy="4698546"/>
          </a:xfrm>
        </p:spPr>
        <p:txBody>
          <a:bodyPr>
            <a:noAutofit/>
          </a:bodyPr>
          <a:lstStyle/>
          <a:p>
            <a:pPr marL="152389" indent="0">
              <a:buNone/>
            </a:pPr>
            <a:r>
              <a:rPr lang="en-US" dirty="0">
                <a:latin typeface="+mn-lt"/>
              </a:rPr>
              <a:t>Of the ~33 million women who have unsafe abortions annually:</a:t>
            </a:r>
            <a:br>
              <a:rPr lang="en-US" sz="2600" dirty="0">
                <a:latin typeface="+mn-lt"/>
              </a:rPr>
            </a:br>
            <a:endParaRPr lang="en-US" sz="2600" dirty="0">
              <a:latin typeface="+mn-lt"/>
            </a:endParaRPr>
          </a:p>
          <a:p>
            <a:pPr lvl="1">
              <a:spcBef>
                <a:spcPts val="600"/>
              </a:spcBef>
              <a:spcAft>
                <a:spcPts val="600"/>
              </a:spcAft>
            </a:pPr>
            <a:r>
              <a:rPr lang="en-US" dirty="0">
                <a:latin typeface="+mn-lt"/>
              </a:rPr>
              <a:t>97% are in lower-income countries</a:t>
            </a:r>
          </a:p>
          <a:p>
            <a:pPr lvl="1">
              <a:spcBef>
                <a:spcPts val="600"/>
              </a:spcBef>
              <a:spcAft>
                <a:spcPts val="600"/>
              </a:spcAft>
            </a:pPr>
            <a:r>
              <a:rPr lang="en-US" dirty="0">
                <a:latin typeface="+mn-lt"/>
              </a:rPr>
              <a:t>~7 million are treated for complications</a:t>
            </a:r>
          </a:p>
          <a:p>
            <a:pPr lvl="1">
              <a:spcBef>
                <a:spcPts val="600"/>
              </a:spcBef>
              <a:spcAft>
                <a:spcPts val="600"/>
              </a:spcAft>
            </a:pPr>
            <a:r>
              <a:rPr lang="en-US" dirty="0">
                <a:latin typeface="+mn-lt"/>
              </a:rPr>
              <a:t>40% never receive treatment </a:t>
            </a:r>
          </a:p>
          <a:p>
            <a:pPr lvl="1">
              <a:spcBef>
                <a:spcPts val="600"/>
              </a:spcBef>
              <a:spcAft>
                <a:spcPts val="600"/>
              </a:spcAft>
            </a:pPr>
            <a:r>
              <a:rPr lang="en-US" dirty="0">
                <a:latin typeface="+mn-lt"/>
              </a:rPr>
              <a:t>~7 million suffer long-term disability</a:t>
            </a:r>
          </a:p>
          <a:p>
            <a:pPr lvl="1">
              <a:spcBef>
                <a:spcPts val="600"/>
              </a:spcBef>
              <a:spcAft>
                <a:spcPts val="600"/>
              </a:spcAft>
            </a:pPr>
            <a:r>
              <a:rPr lang="en-US" dirty="0">
                <a:latin typeface="+mn-lt"/>
              </a:rPr>
              <a:t>~44,000 die—91% of those deaths are in Africa and South-Central Asia</a:t>
            </a:r>
          </a:p>
          <a:p>
            <a:endParaRPr lang="en-US" sz="2600" dirty="0">
              <a:latin typeface="+mn-lt"/>
            </a:endParaRP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7481729" y="1980709"/>
            <a:ext cx="3773833" cy="2896582"/>
          </a:xfrm>
          <a:prstGeom prst="rect">
            <a:avLst/>
          </a:prstGeom>
        </p:spPr>
      </p:pic>
      <p:sp>
        <p:nvSpPr>
          <p:cNvPr id="5" name="TextBox 4">
            <a:extLst>
              <a:ext uri="{FF2B5EF4-FFF2-40B4-BE49-F238E27FC236}">
                <a16:creationId xmlns:a16="http://schemas.microsoft.com/office/drawing/2014/main" id="{7CED8EA4-DD07-212C-0DAA-98A9A8EB5095}"/>
              </a:ext>
            </a:extLst>
          </p:cNvPr>
          <p:cNvSpPr txBox="1"/>
          <p:nvPr/>
        </p:nvSpPr>
        <p:spPr>
          <a:xfrm>
            <a:off x="841248" y="365760"/>
            <a:ext cx="10316996" cy="738664"/>
          </a:xfrm>
          <a:prstGeom prst="rect">
            <a:avLst/>
          </a:prstGeom>
          <a:noFill/>
        </p:spPr>
        <p:txBody>
          <a:bodyPr wrap="square">
            <a:spAutoFit/>
          </a:bodyPr>
          <a:lstStyle/>
          <a:p>
            <a:r>
              <a:rPr lang="en-US" sz="4200" b="1" dirty="0">
                <a:solidFill>
                  <a:srgbClr val="F15928"/>
                </a:solidFill>
                <a:latin typeface="Arial"/>
                <a:cs typeface="Arial"/>
              </a:rPr>
              <a:t>Abortion in lower-income countries</a:t>
            </a:r>
          </a:p>
        </p:txBody>
      </p:sp>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199" y="1393371"/>
            <a:ext cx="6270172" cy="4822372"/>
          </a:xfrm>
        </p:spPr>
        <p:txBody>
          <a:bodyPr>
            <a:noAutofit/>
          </a:bodyPr>
          <a:lstStyle/>
          <a:p>
            <a:pPr marL="0" indent="0">
              <a:buNone/>
            </a:pPr>
            <a:r>
              <a:rPr lang="en-US" sz="2600" dirty="0">
                <a:latin typeface="+mn-lt"/>
              </a:rPr>
              <a:t>Collapse of health systems means reduced access to:</a:t>
            </a:r>
          </a:p>
          <a:p>
            <a:pPr lvl="1"/>
            <a:r>
              <a:rPr lang="en-US" sz="2200" dirty="0">
                <a:latin typeface="+mn-lt"/>
              </a:rPr>
              <a:t>Emergency obstetric care</a:t>
            </a:r>
          </a:p>
          <a:p>
            <a:pPr lvl="1"/>
            <a:r>
              <a:rPr lang="en-US" sz="2200" dirty="0">
                <a:latin typeface="+mn-lt"/>
              </a:rPr>
              <a:t>Family planning</a:t>
            </a:r>
          </a:p>
          <a:p>
            <a:pPr lvl="1"/>
            <a:r>
              <a:rPr lang="en-US" sz="2200" dirty="0">
                <a:latin typeface="+mn-lt"/>
              </a:rPr>
              <a:t>Postabortion care (treatment for complications of unsafe abortion)</a:t>
            </a:r>
          </a:p>
          <a:p>
            <a:pPr marL="0" indent="0">
              <a:spcBef>
                <a:spcPts val="1200"/>
              </a:spcBef>
              <a:buNone/>
            </a:pPr>
            <a:r>
              <a:rPr lang="en-US" sz="2600" dirty="0">
                <a:latin typeface="+mn-lt"/>
              </a:rPr>
              <a:t>Women are at greater risk of sexual violence, which can lead to more:</a:t>
            </a:r>
          </a:p>
          <a:p>
            <a:pPr lvl="1"/>
            <a:r>
              <a:rPr lang="en-US" sz="2200" dirty="0">
                <a:latin typeface="+mn-lt"/>
              </a:rPr>
              <a:t>Unintended pregnancies </a:t>
            </a:r>
          </a:p>
          <a:p>
            <a:pPr lvl="1"/>
            <a:r>
              <a:rPr lang="en-US" sz="2200" dirty="0">
                <a:latin typeface="+mn-lt"/>
              </a:rPr>
              <a:t>Unsafe abortions</a:t>
            </a:r>
          </a:p>
        </p:txBody>
      </p:sp>
      <p:pic>
        <p:nvPicPr>
          <p:cNvPr id="6" name="Picture Placeholder 3">
            <a:extLst>
              <a:ext uri="{FF2B5EF4-FFF2-40B4-BE49-F238E27FC236}">
                <a16:creationId xmlns:a16="http://schemas.microsoft.com/office/drawing/2014/main" id="{ABA51E3D-745E-4696-B908-1100F2C08FC1}"/>
              </a:ext>
            </a:extLst>
          </p:cNvPr>
          <p:cNvPicPr>
            <a:picLocks noChangeAspect="1"/>
          </p:cNvPicPr>
          <p:nvPr/>
        </p:nvPicPr>
        <p:blipFill rotWithShape="1">
          <a:blip r:embed="rId3">
            <a:extLst>
              <a:ext uri="{28A0092B-C50C-407E-A947-70E740481C1C}">
                <a14:useLocalDpi xmlns:a14="http://schemas.microsoft.com/office/drawing/2010/main" val="0"/>
              </a:ext>
            </a:extLst>
          </a:blip>
          <a:srcRect l="39478" t="15663"/>
          <a:stretch/>
        </p:blipFill>
        <p:spPr>
          <a:xfrm>
            <a:off x="7466361" y="2271028"/>
            <a:ext cx="3551044" cy="3345520"/>
          </a:xfrm>
          <a:prstGeom prst="rect">
            <a:avLst/>
          </a:prstGeom>
        </p:spPr>
      </p:pic>
      <p:sp>
        <p:nvSpPr>
          <p:cNvPr id="8" name="Title 7">
            <a:extLst>
              <a:ext uri="{FF2B5EF4-FFF2-40B4-BE49-F238E27FC236}">
                <a16:creationId xmlns:a16="http://schemas.microsoft.com/office/drawing/2014/main" id="{F31C890C-9B65-E054-9B8D-13AC8703FEF1}"/>
              </a:ext>
            </a:extLst>
          </p:cNvPr>
          <p:cNvSpPr txBox="1">
            <a:spLocks noGrp="1"/>
          </p:cNvSpPr>
          <p:nvPr>
            <p:ph type="title"/>
          </p:nvPr>
        </p:nvSpPr>
        <p:spPr>
          <a:xfrm>
            <a:off x="838200" y="365125"/>
            <a:ext cx="9568543" cy="674031"/>
          </a:xfrm>
          <a:prstGeom prst="rect">
            <a:avLst/>
          </a:prstGeom>
          <a:noFill/>
        </p:spPr>
        <p:txBody>
          <a:bodyPr wrap="square">
            <a:spAutoFit/>
          </a:bodyPr>
          <a:lstStyle/>
          <a:p>
            <a:r>
              <a:rPr lang="en-US" sz="4200" dirty="0">
                <a:solidFill>
                  <a:srgbClr val="F15928"/>
                </a:solidFill>
                <a:latin typeface="Arial"/>
                <a:cs typeface="Arial"/>
              </a:rPr>
              <a:t>Abortion in humanitarian settings</a:t>
            </a:r>
          </a:p>
        </p:txBody>
      </p:sp>
    </p:spTree>
    <p:extLst>
      <p:ext uri="{BB962C8B-B14F-4D97-AF65-F5344CB8AC3E}">
        <p14:creationId xmlns:p14="http://schemas.microsoft.com/office/powerpoint/2010/main" val="30383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sz="quarter" idx="10"/>
          </p:nvPr>
        </p:nvSpPr>
        <p:spPr>
          <a:xfrm>
            <a:off x="499739" y="2562840"/>
            <a:ext cx="5436727" cy="2126165"/>
          </a:xfrm>
          <a:prstGeom prst="rect">
            <a:avLst/>
          </a:prstGeom>
        </p:spPr>
        <p:txBody>
          <a:bodyPr spcFirstLastPara="1" vert="horz" wrap="square" lIns="121891" tIns="121891" rIns="121891" bIns="121891" rtlCol="0" anchor="ctr" anchorCtr="0">
            <a:spAutoFit/>
          </a:bodyPr>
          <a:lstStyle/>
          <a:p>
            <a:pPr marL="0" indent="0" algn="ctr">
              <a:spcAft>
                <a:spcPts val="667"/>
              </a:spcAft>
              <a:buNone/>
            </a:pPr>
            <a:r>
              <a:rPr lang="en-US" sz="12000" dirty="0">
                <a:latin typeface="Arial Black" panose="020B0604020202020204" pitchFamily="34" charset="0"/>
                <a:ea typeface="Montserrat ExtraBold"/>
                <a:cs typeface="Arial Black" panose="020B0604020202020204" pitchFamily="34" charset="0"/>
                <a:sym typeface="Montserrat ExtraBold"/>
              </a:rPr>
              <a:t>8</a:t>
            </a:r>
            <a:r>
              <a:rPr lang="en-US" sz="12000" dirty="0">
                <a:latin typeface="Arial Black" panose="020B0604020202020204" pitchFamily="34" charset="0"/>
                <a:ea typeface="Montserrat ExtraBold"/>
                <a:cs typeface="Arial Black" panose="020B0604020202020204" pitchFamily="34" charset="0"/>
                <a:sym typeface="Symbol" panose="05050102010706020507" pitchFamily="18" charset="2"/>
              </a:rPr>
              <a:t>-1</a:t>
            </a:r>
            <a:r>
              <a:rPr lang="en-US" sz="12000" dirty="0">
                <a:latin typeface="Arial Black" panose="020B0604020202020204" pitchFamily="34" charset="0"/>
                <a:ea typeface="Montserrat ExtraBold"/>
                <a:cs typeface="Arial Black" panose="020B0604020202020204" pitchFamily="34" charset="0"/>
                <a:sym typeface="Montserrat ExtraBold"/>
              </a:rPr>
              <a:t>8%</a:t>
            </a:r>
            <a:endParaRPr sz="12000" dirty="0">
              <a:latin typeface="Arial Black" panose="020B0604020202020204" pitchFamily="34" charset="0"/>
              <a:ea typeface="Montserrat ExtraBold"/>
              <a:cs typeface="Arial Black" panose="020B0604020202020204" pitchFamily="34" charset="0"/>
              <a:sym typeface="Montserrat ExtraBold"/>
            </a:endParaRPr>
          </a:p>
        </p:txBody>
      </p:sp>
      <p:sp>
        <p:nvSpPr>
          <p:cNvPr id="193" name="Google Shape;193;p32"/>
          <p:cNvSpPr txBox="1">
            <a:spLocks noGrp="1"/>
          </p:cNvSpPr>
          <p:nvPr>
            <p:ph type="body" idx="4294967295"/>
          </p:nvPr>
        </p:nvSpPr>
        <p:spPr>
          <a:xfrm>
            <a:off x="835985" y="4094842"/>
            <a:ext cx="8603672" cy="2589213"/>
          </a:xfrm>
          <a:prstGeom prst="rect">
            <a:avLst/>
          </a:prstGeom>
        </p:spPr>
        <p:txBody>
          <a:bodyPr spcFirstLastPara="1" vert="horz" wrap="square" lIns="121891" tIns="121891" rIns="121891" bIns="121891" rtlCol="0" anchor="ctr" anchorCtr="0">
            <a:noAutofit/>
          </a:bodyPr>
          <a:lstStyle/>
          <a:p>
            <a:pPr marL="0" indent="0">
              <a:spcAft>
                <a:spcPts val="667"/>
              </a:spcAft>
              <a:buNone/>
            </a:pPr>
            <a:r>
              <a:rPr lang="en" sz="6400" dirty="0">
                <a:solidFill>
                  <a:srgbClr val="2E3856"/>
                </a:solidFill>
                <a:latin typeface="Arial" panose="020B0604020202020204" pitchFamily="34" charset="0"/>
                <a:cs typeface="Arial" panose="020B0604020202020204" pitchFamily="34" charset="0"/>
              </a:rPr>
              <a:t>of prenancy-related deaths globally</a:t>
            </a:r>
            <a:endParaRPr sz="6400" dirty="0">
              <a:solidFill>
                <a:srgbClr val="2E3856"/>
              </a:solidFill>
              <a:latin typeface="Arial" panose="020B0604020202020204" pitchFamily="34" charset="0"/>
              <a:cs typeface="Arial" panose="020B0604020202020204" pitchFamily="34" charset="0"/>
            </a:endParaRPr>
          </a:p>
        </p:txBody>
      </p:sp>
      <p:sp>
        <p:nvSpPr>
          <p:cNvPr id="5" name="Google Shape;193;p32">
            <a:extLst>
              <a:ext uri="{FF2B5EF4-FFF2-40B4-BE49-F238E27FC236}">
                <a16:creationId xmlns:a16="http://schemas.microsoft.com/office/drawing/2014/main" id="{69BD54E7-4683-4A1F-948D-E29E2B60412D}"/>
              </a:ext>
            </a:extLst>
          </p:cNvPr>
          <p:cNvSpPr txBox="1">
            <a:spLocks/>
          </p:cNvSpPr>
          <p:nvPr/>
        </p:nvSpPr>
        <p:spPr>
          <a:xfrm>
            <a:off x="835985" y="706336"/>
            <a:ext cx="9929479" cy="2031857"/>
          </a:xfrm>
          <a:prstGeom prst="rect">
            <a:avLst/>
          </a:prstGeom>
          <a:noFill/>
          <a:ln>
            <a:noFill/>
          </a:ln>
        </p:spPr>
        <p:txBody>
          <a:bodyPr spcFirstLastPara="1" wrap="square" lIns="121891" tIns="121891" rIns="121891" bIns="121891" anchor="ctr" anchorCtr="0">
            <a:noAutofit/>
          </a:bodyPr>
          <a:lstStyle>
            <a:defPPr marR="0" lvl="0" algn="l" rtl="0">
              <a:lnSpc>
                <a:spcPct val="100000"/>
              </a:lnSpc>
              <a:spcBef>
                <a:spcPts val="0"/>
              </a:spcBef>
              <a:spcAft>
                <a:spcPts val="0"/>
              </a:spcAft>
            </a:defPPr>
            <a:lvl1pPr marL="457200" marR="0" lvl="0" indent="-342900"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914400" marR="0" lvl="1" indent="-317500" algn="l" rtl="0" eaLnBrk="1" hangingPunct="1">
              <a:lnSpc>
                <a:spcPct val="110000"/>
              </a:lnSpc>
              <a:spcBef>
                <a:spcPts val="500"/>
              </a:spcBef>
              <a:spcAft>
                <a:spcPts val="0"/>
              </a:spcAft>
              <a:buClr>
                <a:srgbClr val="666666"/>
              </a:buClr>
              <a:buSzPts val="1400"/>
              <a:buFont typeface="Yrsa Light"/>
              <a:buChar char="○"/>
              <a:defRPr sz="1400" b="0" i="0" u="none" strike="noStrike" cap="none">
                <a:solidFill>
                  <a:srgbClr val="666666"/>
                </a:solidFill>
                <a:latin typeface="Yrsa Light"/>
                <a:ea typeface="Yrsa Light"/>
                <a:cs typeface="Yrsa Light"/>
                <a:sym typeface="Yrsa Light"/>
              </a:defRPr>
            </a:lvl2pPr>
            <a:lvl3pPr marL="1371600" marR="0" lvl="2"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3pPr>
            <a:lvl4pPr marL="1828800" marR="0" lvl="3"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4pPr>
            <a:lvl5pPr marL="2286000" marR="0" lvl="4"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5pPr>
            <a:lvl6pPr marL="2743200" marR="0" lvl="5"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6pPr>
            <a:lvl7pPr marL="3200400" marR="0" lvl="6"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7pPr>
            <a:lvl8pPr marL="3657600" marR="0" lvl="7"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8pPr>
            <a:lvl9pPr marL="4114800" marR="0" lvl="8" indent="-317500" algn="l" rtl="0" eaLnBrk="1" hangingPunct="1">
              <a:lnSpc>
                <a:spcPct val="110000"/>
              </a:lnSpc>
              <a:spcBef>
                <a:spcPts val="500"/>
              </a:spcBef>
              <a:spcAft>
                <a:spcPts val="50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9pPr>
          </a:lstStyle>
          <a:p>
            <a:pPr marL="0" indent="0" defTabSz="1219113">
              <a:spcAft>
                <a:spcPts val="667"/>
              </a:spcAft>
              <a:buNone/>
            </a:pPr>
            <a:r>
              <a:rPr lang="en-US" sz="6400" kern="0" dirty="0">
                <a:solidFill>
                  <a:srgbClr val="2E3856"/>
                </a:solidFill>
              </a:rPr>
              <a:t>Complications of </a:t>
            </a:r>
            <a:r>
              <a:rPr lang="en-US" sz="6400" b="1" kern="0" dirty="0">
                <a:solidFill>
                  <a:srgbClr val="2E3856"/>
                </a:solidFill>
              </a:rPr>
              <a:t>unsafe abortion</a:t>
            </a:r>
            <a:r>
              <a:rPr lang="en-US" sz="6400" kern="0" dirty="0">
                <a:solidFill>
                  <a:srgbClr val="2E3856"/>
                </a:solidFill>
              </a:rPr>
              <a:t> account for</a:t>
            </a:r>
          </a:p>
        </p:txBody>
      </p:sp>
      <p:pic>
        <p:nvPicPr>
          <p:cNvPr id="3" name="Google Shape;35;p10">
            <a:extLst>
              <a:ext uri="{FF2B5EF4-FFF2-40B4-BE49-F238E27FC236}">
                <a16:creationId xmlns:a16="http://schemas.microsoft.com/office/drawing/2014/main" id="{1D1FA733-EDCC-6CC1-1AD4-A31046379A2C}"/>
              </a:ext>
            </a:extLst>
          </p:cNvPr>
          <p:cNvPicPr preferRelativeResize="0"/>
          <p:nvPr/>
        </p:nvPicPr>
        <p:blipFill>
          <a:blip r:embed="rId3"/>
          <a:srcRect/>
          <a:stretch/>
        </p:blipFill>
        <p:spPr>
          <a:xfrm>
            <a:off x="11140422" y="6301695"/>
            <a:ext cx="770202" cy="382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6"/>
            <a:ext cx="8017042" cy="832304"/>
          </a:xfrm>
        </p:spPr>
        <p:txBody>
          <a:bodyPr wrap="square" anchor="t">
            <a:normAutofit/>
          </a:bodyPr>
          <a:lstStyle/>
          <a:p>
            <a:r>
              <a:rPr lang="en-US" sz="4200" dirty="0">
                <a:solidFill>
                  <a:srgbClr val="F15928"/>
                </a:solidFill>
              </a:rPr>
              <a:t>Postabortion care</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512888"/>
            <a:ext cx="9867900" cy="4667250"/>
          </a:xfrm>
        </p:spPr>
        <p:txBody>
          <a:bodyPr wrap="square" anchor="t">
            <a:noAutofit/>
          </a:bodyPr>
          <a:lstStyle/>
          <a:p>
            <a:pPr marL="152389" indent="0">
              <a:spcAft>
                <a:spcPts val="600"/>
              </a:spcAft>
              <a:buSzPct val="100000"/>
              <a:buNone/>
            </a:pPr>
            <a:r>
              <a:rPr lang="en-US" sz="3200" dirty="0">
                <a:latin typeface="+mn-lt"/>
              </a:rPr>
              <a:t>Postabortion care is a series of medical and related interventions designed to manage the complications of spontaneous and induced abortions, both safe and unsafe, and address related health-care needs</a:t>
            </a:r>
          </a:p>
          <a:p>
            <a:pPr lvl="1">
              <a:spcAft>
                <a:spcPts val="600"/>
              </a:spcAft>
              <a:buSzPct val="100000"/>
              <a:buFont typeface="Arial" panose="020B0604020202020204" pitchFamily="34" charset="0"/>
              <a:buChar char="•"/>
            </a:pPr>
            <a:endParaRPr lang="en-US" sz="800" dirty="0">
              <a:latin typeface="+mn-lt"/>
            </a:endParaRPr>
          </a:p>
          <a:p>
            <a:pPr lvl="1">
              <a:spcAft>
                <a:spcPts val="600"/>
              </a:spcAft>
              <a:buSzPct val="100000"/>
              <a:buFont typeface="Arial" panose="020B0604020202020204" pitchFamily="34" charset="0"/>
              <a:buChar char="•"/>
            </a:pPr>
            <a:r>
              <a:rPr lang="en-US" sz="2800" b="1" dirty="0">
                <a:latin typeface="+mn-lt"/>
              </a:rPr>
              <a:t>Postabortion care is legal everywhere</a:t>
            </a:r>
          </a:p>
          <a:p>
            <a:pPr lvl="1">
              <a:spcAft>
                <a:spcPts val="600"/>
              </a:spcAft>
              <a:buSzPct val="100000"/>
              <a:buFont typeface="Arial" panose="020B0604020202020204" pitchFamily="34" charset="0"/>
              <a:buChar char="•"/>
            </a:pPr>
            <a:r>
              <a:rPr lang="en-US" sz="2800" dirty="0">
                <a:latin typeface="+mn-lt"/>
              </a:rPr>
              <a:t>Postabortion care and people seeking it can still be judged and under-prioritized</a:t>
            </a: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pPr>
            <a:endParaRPr lang="en-US" sz="3200" dirty="0">
              <a:latin typeface="+mn-lt"/>
            </a:endParaRPr>
          </a:p>
        </p:txBody>
      </p:sp>
    </p:spTree>
    <p:extLst>
      <p:ext uri="{BB962C8B-B14F-4D97-AF65-F5344CB8AC3E}">
        <p14:creationId xmlns:p14="http://schemas.microsoft.com/office/powerpoint/2010/main" val="417441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5"/>
            <a:ext cx="9156700" cy="1325563"/>
          </a:xfrm>
        </p:spPr>
        <p:txBody>
          <a:bodyPr>
            <a:normAutofit/>
          </a:bodyPr>
          <a:lstStyle/>
          <a:p>
            <a:r>
              <a:rPr lang="en-US" sz="4200" dirty="0">
                <a:solidFill>
                  <a:srgbClr val="F15928"/>
                </a:solidFill>
              </a:rPr>
              <a:t>Woman-centered, comprehensive abortion care</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835150"/>
            <a:ext cx="8929255" cy="4667250"/>
          </a:xfrm>
        </p:spPr>
        <p:txBody>
          <a:bodyPr>
            <a:normAutofit/>
          </a:bodyPr>
          <a:lstStyle/>
          <a:p>
            <a:r>
              <a:rPr lang="en-US" dirty="0">
                <a:latin typeface="+mn-lt"/>
              </a:rPr>
              <a:t>Takes into account women’s individual physical and emotional health needs, circumstances and ability to access care</a:t>
            </a:r>
          </a:p>
          <a:p>
            <a:pPr>
              <a:lnSpc>
                <a:spcPct val="100000"/>
              </a:lnSpc>
              <a:spcAft>
                <a:spcPts val="200"/>
              </a:spcAft>
            </a:pPr>
            <a:r>
              <a:rPr lang="en-US" dirty="0">
                <a:latin typeface="+mn-lt"/>
              </a:rPr>
              <a:t>Includes: </a:t>
            </a:r>
          </a:p>
          <a:p>
            <a:pPr lvl="1">
              <a:lnSpc>
                <a:spcPct val="100000"/>
              </a:lnSpc>
              <a:spcAft>
                <a:spcPts val="200"/>
              </a:spcAft>
            </a:pPr>
            <a:r>
              <a:rPr lang="en-US" dirty="0">
                <a:latin typeface="+mn-lt"/>
              </a:rPr>
              <a:t>Induced abortion</a:t>
            </a:r>
          </a:p>
          <a:p>
            <a:pPr lvl="1">
              <a:lnSpc>
                <a:spcPct val="100000"/>
              </a:lnSpc>
              <a:spcAft>
                <a:spcPts val="200"/>
              </a:spcAft>
            </a:pPr>
            <a:r>
              <a:rPr lang="en-US" dirty="0">
                <a:latin typeface="+mn-lt"/>
              </a:rPr>
              <a:t>Treatment of incomplete, missed or unsafe abortion</a:t>
            </a:r>
          </a:p>
          <a:p>
            <a:pPr lvl="1">
              <a:lnSpc>
                <a:spcPct val="100000"/>
              </a:lnSpc>
              <a:spcAft>
                <a:spcPts val="200"/>
              </a:spcAft>
            </a:pPr>
            <a:r>
              <a:rPr lang="en-US" dirty="0">
                <a:latin typeface="+mn-lt"/>
              </a:rPr>
              <a:t>Compassionate counseling</a:t>
            </a:r>
          </a:p>
          <a:p>
            <a:pPr lvl="1">
              <a:lnSpc>
                <a:spcPct val="100000"/>
              </a:lnSpc>
              <a:spcAft>
                <a:spcPts val="200"/>
              </a:spcAft>
            </a:pPr>
            <a:r>
              <a:rPr lang="en-US" dirty="0">
                <a:latin typeface="+mn-lt"/>
              </a:rPr>
              <a:t>Contraceptive services</a:t>
            </a:r>
          </a:p>
          <a:p>
            <a:pPr lvl="1">
              <a:lnSpc>
                <a:spcPct val="100000"/>
              </a:lnSpc>
              <a:spcAft>
                <a:spcPts val="200"/>
              </a:spcAft>
            </a:pPr>
            <a:r>
              <a:rPr lang="en-US" dirty="0">
                <a:latin typeface="+mn-lt"/>
              </a:rPr>
              <a:t>Related sexual and reproductive health services provided on-site or via referrals</a:t>
            </a:r>
          </a:p>
        </p:txBody>
      </p:sp>
    </p:spTree>
    <p:extLst>
      <p:ext uri="{BB962C8B-B14F-4D97-AF65-F5344CB8AC3E}">
        <p14:creationId xmlns:p14="http://schemas.microsoft.com/office/powerpoint/2010/main" val="14045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453436" y="497166"/>
            <a:ext cx="10633663" cy="2238800"/>
          </a:xfrm>
        </p:spPr>
        <p:txBody>
          <a:bodyPr wrap="square" anchor="t">
            <a:normAutofit/>
          </a:bodyPr>
          <a:lstStyle/>
          <a:p>
            <a:r>
              <a:rPr lang="en-US" sz="4200" dirty="0">
                <a:solidFill>
                  <a:schemeClr val="bg1"/>
                </a:solidFill>
              </a:rPr>
              <a:t>Myth: Abortion is too complicated</a:t>
            </a:r>
            <a:endParaRPr lang="en-US" sz="1600" dirty="0">
              <a:solidFill>
                <a:schemeClr val="bg1"/>
              </a:solidFill>
            </a:endParaRP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275635" y="1208400"/>
            <a:ext cx="10278063" cy="4619034"/>
          </a:xfrm>
        </p:spPr>
        <p:txBody>
          <a:bodyPr wrap="square" anchor="t">
            <a:normAutofit fontScale="92500" lnSpcReduction="10000"/>
          </a:bodyPr>
          <a:lstStyle/>
          <a:p>
            <a:pPr marL="152389" indent="0">
              <a:spcBef>
                <a:spcPts val="546"/>
              </a:spcBef>
            </a:pPr>
            <a:r>
              <a:rPr lang="en-US" altLang="en-US" sz="4500" b="1" dirty="0">
                <a:solidFill>
                  <a:srgbClr val="F15928"/>
                </a:solidFill>
              </a:rPr>
              <a:t>Fact: Abortion care is simple</a:t>
            </a:r>
            <a:br>
              <a:rPr lang="en-US" altLang="en-US" sz="4200" dirty="0">
                <a:solidFill>
                  <a:srgbClr val="F15928"/>
                </a:solidFill>
              </a:rPr>
            </a:br>
            <a:endParaRPr lang="en-US" altLang="en-US" sz="4200" dirty="0">
              <a:solidFill>
                <a:srgbClr val="F15928"/>
              </a:solidFill>
            </a:endParaRPr>
          </a:p>
          <a:p>
            <a:pPr marL="873050" lvl="1" indent="-415850">
              <a:spcBef>
                <a:spcPts val="600"/>
              </a:spcBef>
              <a:spcAft>
                <a:spcPts val="1200"/>
              </a:spcAft>
              <a:buFont typeface="Arial" panose="020B0604020202020204" pitchFamily="34" charset="0"/>
              <a:buChar char="•"/>
            </a:pPr>
            <a:r>
              <a:rPr lang="en-US" sz="3333" dirty="0">
                <a:solidFill>
                  <a:schemeClr val="bg1"/>
                </a:solidFill>
              </a:rPr>
              <a:t>Induced abortion is a safe and simple medical procedure</a:t>
            </a:r>
          </a:p>
          <a:p>
            <a:pPr marL="873050" lvl="1" indent="-415850">
              <a:spcBef>
                <a:spcPts val="600"/>
              </a:spcBef>
              <a:spcAft>
                <a:spcPts val="1200"/>
              </a:spcAft>
              <a:buFont typeface="Arial" panose="020B0604020202020204" pitchFamily="34" charset="0"/>
              <a:buChar char="•"/>
            </a:pPr>
            <a:r>
              <a:rPr lang="en-US" sz="3333" dirty="0">
                <a:solidFill>
                  <a:schemeClr val="bg1"/>
                </a:solidFill>
              </a:rPr>
              <a:t>Midlevel providers can safely provide manual vacuum aspiration and medical abortion </a:t>
            </a:r>
          </a:p>
          <a:p>
            <a:pPr marL="873050" lvl="1" indent="-415850">
              <a:spcBef>
                <a:spcPts val="600"/>
              </a:spcBef>
              <a:spcAft>
                <a:spcPts val="1200"/>
              </a:spcAft>
              <a:buFont typeface="Arial" panose="020B0604020202020204" pitchFamily="34" charset="0"/>
              <a:buChar char="•"/>
            </a:pPr>
            <a:r>
              <a:rPr lang="en-US" sz="3333" dirty="0">
                <a:solidFill>
                  <a:schemeClr val="bg1"/>
                </a:solidFill>
              </a:rPr>
              <a:t>Manual vacuum aspiration and misoprostol are widely available and mifepristone availability is increasing</a:t>
            </a:r>
          </a:p>
        </p:txBody>
      </p:sp>
    </p:spTree>
    <p:extLst>
      <p:ext uri="{BB962C8B-B14F-4D97-AF65-F5344CB8AC3E}">
        <p14:creationId xmlns:p14="http://schemas.microsoft.com/office/powerpoint/2010/main" val="426726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11C01-F04B-4C6B-9616-9F5247E3D4DD}"/>
              </a:ext>
            </a:extLst>
          </p:cNvPr>
          <p:cNvSpPr>
            <a:spLocks noGrp="1"/>
          </p:cNvSpPr>
          <p:nvPr>
            <p:ph type="title"/>
          </p:nvPr>
        </p:nvSpPr>
        <p:spPr>
          <a:xfrm>
            <a:off x="838200" y="365125"/>
            <a:ext cx="10199914" cy="927795"/>
          </a:xfrm>
        </p:spPr>
        <p:txBody>
          <a:bodyPr>
            <a:normAutofit fontScale="90000"/>
          </a:bodyPr>
          <a:lstStyle/>
          <a:p>
            <a:r>
              <a:rPr lang="en-US" sz="4200" dirty="0">
                <a:solidFill>
                  <a:srgbClr val="F15928"/>
                </a:solidFill>
              </a:rPr>
              <a:t>Abortion methods are safe and effective</a:t>
            </a:r>
          </a:p>
        </p:txBody>
      </p:sp>
      <p:sp>
        <p:nvSpPr>
          <p:cNvPr id="2" name="Content Placeholder 1">
            <a:extLst>
              <a:ext uri="{FF2B5EF4-FFF2-40B4-BE49-F238E27FC236}">
                <a16:creationId xmlns:a16="http://schemas.microsoft.com/office/drawing/2014/main" id="{BAE7D0F9-3B27-4EB8-BF19-2C8C28E0A0D7}"/>
              </a:ext>
            </a:extLst>
          </p:cNvPr>
          <p:cNvSpPr>
            <a:spLocks noGrp="1"/>
          </p:cNvSpPr>
          <p:nvPr>
            <p:ph idx="1"/>
          </p:nvPr>
        </p:nvSpPr>
        <p:spPr>
          <a:xfrm>
            <a:off x="838200" y="1825625"/>
            <a:ext cx="5234179" cy="4667250"/>
          </a:xfrm>
        </p:spPr>
        <p:txBody>
          <a:bodyPr/>
          <a:lstStyle/>
          <a:p>
            <a:pPr marL="415850" indent="-415850"/>
            <a:r>
              <a:rPr lang="en-US" sz="2400" dirty="0"/>
              <a:t>WHO recommends both methods</a:t>
            </a:r>
          </a:p>
          <a:p>
            <a:pPr marL="415850" indent="-415850"/>
            <a:r>
              <a:rPr lang="en-US" sz="2400" dirty="0"/>
              <a:t>Both are appropriate technology</a:t>
            </a:r>
          </a:p>
          <a:p>
            <a:pPr marL="415850" indent="-415850"/>
            <a:r>
              <a:rPr lang="en-US" sz="2400" dirty="0"/>
              <a:t>Can be performed by many provider cadres</a:t>
            </a:r>
          </a:p>
          <a:p>
            <a:pPr marL="415850" indent="-415850"/>
            <a:r>
              <a:rPr lang="en-US" sz="2400" dirty="0"/>
              <a:t>Manual vacuum aspirator = easy to use, clean and process; requires no electricity</a:t>
            </a:r>
          </a:p>
          <a:p>
            <a:pPr marL="415850" indent="-415850"/>
            <a:r>
              <a:rPr lang="en-US" sz="2400" dirty="0"/>
              <a:t>Misoprostol = sometimes less expensive; often available for multiple indications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7295" y="1891953"/>
            <a:ext cx="2923894" cy="2190982"/>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7157295" y="3777572"/>
            <a:ext cx="2923894" cy="399468"/>
          </a:xfrm>
          <a:prstGeom prst="rect">
            <a:avLst/>
          </a:prstGeom>
          <a:solidFill>
            <a:schemeClr val="accent2"/>
          </a:solidFill>
          <a:ln w="44450" cap="flat" cmpd="sng" algn="ctr">
            <a:noFill/>
            <a:prstDash val="solid"/>
          </a:ln>
          <a:effectLst/>
        </p:spPr>
        <p:txBody>
          <a:bodyPr vert="horz" lIns="41584" tIns="20792" rIns="41584" bIns="20792"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rgbClr val="000000"/>
                </a:solidFill>
                <a:latin typeface="Arial"/>
                <a:cs typeface="Arial"/>
              </a:rPr>
              <a:t>97%-99.5% effective</a:t>
            </a: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5954" y="4396681"/>
            <a:ext cx="2420513" cy="1563490"/>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5807995" y="5960171"/>
            <a:ext cx="2356430" cy="419375"/>
          </a:xfrm>
          <a:prstGeom prst="rect">
            <a:avLst/>
          </a:prstGeom>
          <a:solidFill>
            <a:schemeClr val="accent2"/>
          </a:solidFill>
          <a:ln w="44450" cap="flat" cmpd="sng" algn="ctr">
            <a:noFill/>
            <a:prstDash val="solid"/>
          </a:ln>
          <a:effectLst/>
        </p:spPr>
        <p:txBody>
          <a:bodyPr vert="horz" lIns="41584" tIns="20792" rIns="41584" bIns="20792"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rgbClr val="000000"/>
                </a:solidFill>
                <a:latin typeface="Arial"/>
                <a:cs typeface="Arial"/>
              </a:rPr>
              <a:t>95%-98% effective</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7381" y="4588817"/>
            <a:ext cx="1040090" cy="1563490"/>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8814397" y="5960171"/>
            <a:ext cx="1866059" cy="384272"/>
          </a:xfrm>
          <a:prstGeom prst="rect">
            <a:avLst/>
          </a:prstGeom>
          <a:solidFill>
            <a:schemeClr val="accent2"/>
          </a:solidFill>
          <a:ln w="44450" cap="flat" cmpd="sng" algn="ctr">
            <a:noFill/>
            <a:prstDash val="solid"/>
          </a:ln>
          <a:effectLst/>
        </p:spPr>
        <p:txBody>
          <a:bodyPr vert="horz" lIns="41584" tIns="20792" rIns="41584" bIns="20792"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chemeClr val="tx1"/>
                </a:solidFill>
                <a:latin typeface="Arial"/>
                <a:cs typeface="Arial"/>
              </a:rPr>
              <a:t>85+% effective</a:t>
            </a:r>
          </a:p>
        </p:txBody>
      </p:sp>
    </p:spTree>
    <p:extLst>
      <p:ext uri="{BB962C8B-B14F-4D97-AF65-F5344CB8AC3E}">
        <p14:creationId xmlns:p14="http://schemas.microsoft.com/office/powerpoint/2010/main" val="35877122"/>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s_Presentation_Template_Arial_04-22" id="{A1032BA9-1957-764D-ABBB-8FC102768BEF}" vid="{2162889E-2EB7-8E4F-87C7-AA2E60D31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e3d734-8288-46d8-8b17-572cb4539444">
      <Terms xmlns="http://schemas.microsoft.com/office/infopath/2007/PartnerControls"/>
    </lcf76f155ced4ddcb4097134ff3c332f>
    <TaxCatchAll xmlns="02b24a34-9e38-4e17-9560-6771ab36bb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6" ma:contentTypeDescription="Create a new document." ma:contentTypeScope="" ma:versionID="afd7f2dca9a26365ec75b55349ce7920">
  <xsd:schema xmlns:xsd="http://www.w3.org/2001/XMLSchema" xmlns:xs="http://www.w3.org/2001/XMLSchema" xmlns:p="http://schemas.microsoft.com/office/2006/metadata/properties" xmlns:ns2="c99d05fb-4e8f-4b87-8e2d-ae28f7e395a8" xmlns:ns3="bde3d734-8288-46d8-8b17-572cb4539444" xmlns:ns4="02b24a34-9e38-4e17-9560-6771ab36bb8c" targetNamespace="http://schemas.microsoft.com/office/2006/metadata/properties" ma:root="true" ma:fieldsID="4f9b49ad8f9486ebb222e6206c84f221" ns2:_="" ns3:_="" ns4:_="">
    <xsd:import namespace="c99d05fb-4e8f-4b87-8e2d-ae28f7e395a8"/>
    <xsd:import namespace="bde3d734-8288-46d8-8b17-572cb4539444"/>
    <xsd:import namespace="02b24a34-9e38-4e17-9560-6771ab36bb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da535f-24d9-4300-95d3-734107741f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a4f375-dbce-4801-a5bc-1ad66078b488}" ma:internalName="TaxCatchAll"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CDBAA-85A8-4776-B4CC-1FD273B38D14}">
  <ds:schemaRefs>
    <ds:schemaRef ds:uri="http://schemas.microsoft.com/sharepoint/v3/contenttype/forms"/>
  </ds:schemaRefs>
</ds:datastoreItem>
</file>

<file path=customXml/itemProps2.xml><?xml version="1.0" encoding="utf-8"?>
<ds:datastoreItem xmlns:ds="http://schemas.openxmlformats.org/officeDocument/2006/customXml" ds:itemID="{032B5395-74D6-49C7-91C8-3DA2E5DEA2BA}">
  <ds:schemaRefs>
    <ds:schemaRef ds:uri="http://www.w3.org/XML/1998/namespace"/>
    <ds:schemaRef ds:uri="http://purl.org/dc/dcmitype/"/>
    <ds:schemaRef ds:uri="http://purl.org/dc/terms/"/>
    <ds:schemaRef ds:uri="http://schemas.microsoft.com/office/2006/documentManagement/types"/>
    <ds:schemaRef ds:uri="a0a77274-5071-4e8d-8122-caa3a776cd05"/>
    <ds:schemaRef ds:uri="http://purl.org/dc/elements/1.1/"/>
    <ds:schemaRef ds:uri="http://schemas.openxmlformats.org/package/2006/metadata/core-properties"/>
    <ds:schemaRef ds:uri="http://schemas.microsoft.com/office/infopath/2007/PartnerControls"/>
    <ds:schemaRef ds:uri="eaabc42c-abff-4e10-a1d4-30dd7a9c0116"/>
    <ds:schemaRef ds:uri="http://schemas.microsoft.com/sharepoint/v4"/>
    <ds:schemaRef ds:uri="http://schemas.microsoft.com/office/2006/metadata/properties"/>
    <ds:schemaRef ds:uri="bde3d734-8288-46d8-8b17-572cb4539444"/>
    <ds:schemaRef ds:uri="02b24a34-9e38-4e17-9560-6771ab36bb8c"/>
  </ds:schemaRefs>
</ds:datastoreItem>
</file>

<file path=customXml/itemProps3.xml><?xml version="1.0" encoding="utf-8"?>
<ds:datastoreItem xmlns:ds="http://schemas.openxmlformats.org/officeDocument/2006/customXml" ds:itemID="{12EFE0C3-76A8-4793-9550-395455B10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02b24a34-9e38-4e17-9560-6771ab36b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Ipas_Presentation_Template_Arial_04-22 (9)</Template>
  <TotalTime>1108</TotalTime>
  <Words>2698</Words>
  <Application>Microsoft Macintosh PowerPoint</Application>
  <PresentationFormat>Widescreen</PresentationFormat>
  <Paragraphs>265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Courier New</vt:lpstr>
      <vt:lpstr>Wingdings</vt:lpstr>
      <vt:lpstr>Yrsa Light</vt:lpstr>
      <vt:lpstr>Office Theme</vt:lpstr>
      <vt:lpstr>Abortion 101: Overview of Abortion Worldwide</vt:lpstr>
      <vt:lpstr>PowerPoint Presentation</vt:lpstr>
      <vt:lpstr>PowerPoint Presentation</vt:lpstr>
      <vt:lpstr>Abortion in humanitarian settings</vt:lpstr>
      <vt:lpstr>PowerPoint Presentation</vt:lpstr>
      <vt:lpstr>Postabortion care</vt:lpstr>
      <vt:lpstr>Woman-centered, comprehensive abortion care</vt:lpstr>
      <vt:lpstr>Myth: Abortion is too complicated</vt:lpstr>
      <vt:lpstr>Abortion methods are safe and effective</vt:lpstr>
      <vt:lpstr>PowerPoint Presentation</vt:lpstr>
      <vt:lpstr>Frequency of serious adverse events</vt:lpstr>
      <vt:lpstr>Long-term safety</vt:lpstr>
      <vt:lpstr>Myth: Abortion is illegal</vt:lpstr>
      <vt:lpstr>PowerPoint Presentation</vt:lpstr>
      <vt:lpstr>Abortion restrictions do not reduce the incidence of abortion</vt:lpstr>
      <vt:lpstr>Abortion restrictions do increase the proportion of abortions that are unsafe</vt:lpstr>
      <vt:lpstr>When safe abortion is not available, women: </vt:lpstr>
      <vt:lpstr>Rationale for preventing unsafe abortion and providing safe abortion</vt:lpstr>
      <vt:lpstr>A more holistic abortion guideline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Melissa Werner</dc:creator>
  <cp:lastModifiedBy>Kristin Swanson</cp:lastModifiedBy>
  <cp:revision>97</cp:revision>
  <dcterms:created xsi:type="dcterms:W3CDTF">2022-09-14T15:09:03Z</dcterms:created>
  <dcterms:modified xsi:type="dcterms:W3CDTF">2023-06-14T18:08:56Z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