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61" r:id="rId5"/>
    <p:sldId id="267" r:id="rId6"/>
    <p:sldId id="263" r:id="rId7"/>
    <p:sldId id="264" r:id="rId8"/>
    <p:sldId id="268" r:id="rId9"/>
    <p:sldId id="269" r:id="rId10"/>
    <p:sldId id="270" r:id="rId11"/>
    <p:sldId id="271" r:id="rId12"/>
    <p:sldId id="272" r:id="rId13"/>
    <p:sldId id="273" r:id="rId14"/>
    <p:sldId id="274" r:id="rId15"/>
    <p:sldId id="275" r:id="rId16"/>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86" autoAdjust="0"/>
    <p:restoredTop sz="81973" autoAdjust="0"/>
  </p:normalViewPr>
  <p:slideViewPr>
    <p:cSldViewPr>
      <p:cViewPr varScale="1">
        <p:scale>
          <a:sx n="60" d="100"/>
          <a:sy n="60" d="100"/>
        </p:scale>
        <p:origin x="424" y="1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025977EF-BCE4-4F1B-B1AB-552634086171}" type="datetimeFigureOut">
              <a:rPr lang="en-US" smtClean="0"/>
              <a:t>5/3/23</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AC22E162-0A57-43B2-BD51-0D1E805B55DC}" type="slidenum">
              <a:rPr lang="en-US" smtClean="0"/>
              <a:t>‹#›</a:t>
            </a:fld>
            <a:endParaRPr lang="en-US"/>
          </a:p>
        </p:txBody>
      </p:sp>
    </p:spTree>
    <p:extLst>
      <p:ext uri="{BB962C8B-B14F-4D97-AF65-F5344CB8AC3E}">
        <p14:creationId xmlns:p14="http://schemas.microsoft.com/office/powerpoint/2010/main" val="2729034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 for animation*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56 million abortions occur each year worldwide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Of those, 25 million are unsafe abortions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93EADC-4D5C-4D48-AE55-6B84D06EC2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5042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recognized public health and human rights rationales for preventing unsafe abortion. </a:t>
            </a:r>
          </a:p>
          <a:p>
            <a:endParaRPr lang="en-US" dirty="0"/>
          </a:p>
          <a:p>
            <a:r>
              <a:rPr lang="en-US" dirty="0"/>
              <a:t>While both are important, one or another may resonate better with different audiences.  It is important to be aware of both. </a:t>
            </a:r>
          </a:p>
          <a:p>
            <a:endParaRPr lang="en-US" dirty="0"/>
          </a:p>
          <a:p>
            <a:r>
              <a:rPr lang="en-US" dirty="0"/>
              <a:t>The public health rationale is clear… the substantial morbidity and mortality due to unsafe abortion is entirely preventable with access to safe abortion and contraception—and of course the provision of postabortion care services to treat complications of unsafe abortion wherever needed regardless of the abortion laws.</a:t>
            </a:r>
          </a:p>
          <a:p>
            <a:endParaRPr lang="en-US" dirty="0"/>
          </a:p>
          <a:p>
            <a:r>
              <a:rPr lang="en-US" dirty="0"/>
              <a:t>International human rights law says that criminalization of abortion and high rates of unsafe abortion violate women’s right to health. </a:t>
            </a:r>
          </a:p>
          <a:p>
            <a:endParaRPr lang="en-US" dirty="0"/>
          </a:p>
          <a:p>
            <a:r>
              <a:rPr lang="en-US" dirty="0"/>
              <a:t>UN committees have also linked abortion to the human rights to life, to equality and non-discrimination, and to self-determination and to determine the number and spacing of children.</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11</a:t>
            </a:fld>
            <a:endParaRPr lang="en-US"/>
          </a:p>
        </p:txBody>
      </p:sp>
    </p:spTree>
    <p:extLst>
      <p:ext uri="{BB962C8B-B14F-4D97-AF65-F5344CB8AC3E}">
        <p14:creationId xmlns:p14="http://schemas.microsoft.com/office/powerpoint/2010/main" val="2693768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12</a:t>
            </a:fld>
            <a:endParaRPr lang="en-US"/>
          </a:p>
        </p:txBody>
      </p:sp>
    </p:spTree>
    <p:extLst>
      <p:ext uri="{BB962C8B-B14F-4D97-AF65-F5344CB8AC3E}">
        <p14:creationId xmlns:p14="http://schemas.microsoft.com/office/powerpoint/2010/main" val="2599230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SOME OF THE STATS…</a:t>
            </a:r>
            <a:endParaRPr lang="en-US" baseline="0" dirty="0"/>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3</a:t>
            </a:fld>
            <a:endParaRPr lang="en-US"/>
          </a:p>
        </p:txBody>
      </p:sp>
    </p:spTree>
    <p:extLst>
      <p:ext uri="{BB962C8B-B14F-4D97-AF65-F5344CB8AC3E}">
        <p14:creationId xmlns:p14="http://schemas.microsoft.com/office/powerpoint/2010/main" val="4262776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Global</a:t>
            </a:r>
            <a:r>
              <a:rPr lang="en-US" baseline="0" dirty="0"/>
              <a:t> data clearly indicate that unsafe abortion occurs in every country, regardless of legal</a:t>
            </a:r>
            <a:r>
              <a:rPr lang="en-US" dirty="0"/>
              <a:t> or social context, because women everywhere experience unwanted pregnancies and many women are determined to end them</a:t>
            </a:r>
            <a:r>
              <a:rPr lang="en-US" baseline="0" dirty="0"/>
              <a:t>. For reasons listed on the screen, the need for safe abortion services </a:t>
            </a:r>
            <a:r>
              <a:rPr lang="en-US" b="1" baseline="0" dirty="0"/>
              <a:t>likely increases </a:t>
            </a:r>
            <a:r>
              <a:rPr lang="en-US" baseline="0" dirty="0"/>
              <a:t>in humanitarian settings.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Photo </a:t>
            </a:r>
            <a:r>
              <a:rPr lang="en-US" dirty="0" err="1"/>
              <a:t>Sushavan</a:t>
            </a:r>
            <a:r>
              <a:rPr lang="en-US" dirty="0"/>
              <a:t> </a:t>
            </a:r>
            <a:r>
              <a:rPr lang="en-US" dirty="0" err="1"/>
              <a:t>Nandy</a:t>
            </a:r>
            <a:r>
              <a:rPr lang="en-US" dirty="0"/>
              <a:t>/</a:t>
            </a:r>
            <a:r>
              <a:rPr lang="en-US" dirty="0" err="1"/>
              <a:t>NurPhoto</a:t>
            </a:r>
            <a:r>
              <a:rPr lang="en-US" dirty="0"/>
              <a:t>/Getty Images</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4</a:t>
            </a:fld>
            <a:endParaRPr lang="en-US"/>
          </a:p>
        </p:txBody>
      </p:sp>
    </p:spTree>
    <p:extLst>
      <p:ext uri="{BB962C8B-B14F-4D97-AF65-F5344CB8AC3E}">
        <p14:creationId xmlns:p14="http://schemas.microsoft.com/office/powerpoint/2010/main" val="2999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 for animation*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8-18% of maternal deaths worldwide are due to unsafe abortion</a:t>
            </a:r>
          </a:p>
          <a:p>
            <a:endParaRPr lang="en-US" dirty="0"/>
          </a:p>
          <a:p>
            <a:endParaRPr lang="en-US" sz="1200" b="0" i="0" kern="1200" dirty="0">
              <a:solidFill>
                <a:schemeClr val="tx1"/>
              </a:solidFill>
              <a:effectLst/>
              <a:latin typeface="+mn-lt"/>
              <a:ea typeface="+mn-ea"/>
              <a:cs typeface="+mn-cs"/>
            </a:endParaRPr>
          </a:p>
          <a:p>
            <a:r>
              <a:rPr lang="en-US" dirty="0"/>
              <a:t>We do not know the magnitude of maternal deaths due to unsafe abortion in humanitarian settings.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93EADC-4D5C-4D48-AE55-6B84D06EC2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2427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Restrictive laws do not stop women and girts from having abortions.  In fact, abortion rates tend to be higher in countries with restrictive abortion laws. </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6</a:t>
            </a:fld>
            <a:endParaRPr lang="en-US"/>
          </a:p>
        </p:txBody>
      </p:sp>
    </p:spTree>
    <p:extLst>
      <p:ext uri="{BB962C8B-B14F-4D97-AF65-F5344CB8AC3E}">
        <p14:creationId xmlns:p14="http://schemas.microsoft.com/office/powerpoint/2010/main" val="3044889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proportion of abortions that are unsafe is much higher in countries where laws are more restrictive</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7</a:t>
            </a:fld>
            <a:endParaRPr lang="en-US"/>
          </a:p>
        </p:txBody>
      </p:sp>
    </p:spTree>
    <p:extLst>
      <p:ext uri="{BB962C8B-B14F-4D97-AF65-F5344CB8AC3E}">
        <p14:creationId xmlns:p14="http://schemas.microsoft.com/office/powerpoint/2010/main" val="4047936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Barriers to care in developing countries: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Legal and policy barriers such as restrictive or vague laws</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Social and cultural barriers such as gender discrimination, poverty, abortion stigma or lack of social support</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Health system barriers such as a lack of facilities or trained providers, low-quality care or a high cost of services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8</a:t>
            </a:fld>
            <a:endParaRPr lang="en-US"/>
          </a:p>
        </p:txBody>
      </p:sp>
    </p:spTree>
    <p:extLst>
      <p:ext uri="{BB962C8B-B14F-4D97-AF65-F5344CB8AC3E}">
        <p14:creationId xmlns:p14="http://schemas.microsoft.com/office/powerpoint/2010/main" val="795671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Women in low-income countries are most likely to have an unsafe abortion and, in turn, particularly likely to experience abortion complications. Furthermore, even within low-income countries, the poorest women have the least access to safe abortion care and are more likely to die from unsafe abortion.</a:t>
            </a:r>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9</a:t>
            </a:fld>
            <a:endParaRPr lang="en-US"/>
          </a:p>
        </p:txBody>
      </p:sp>
    </p:spTree>
    <p:extLst>
      <p:ext uri="{BB962C8B-B14F-4D97-AF65-F5344CB8AC3E}">
        <p14:creationId xmlns:p14="http://schemas.microsoft.com/office/powerpoint/2010/main" val="769955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Use this slide to discuss some of the consequences when safe abortion is not accessible.</a:t>
            </a:r>
            <a:endParaRPr lang="en-US" i="1" baseline="0" dirty="0"/>
          </a:p>
          <a:p>
            <a:endParaRPr lang="en-US" dirty="0"/>
          </a:p>
        </p:txBody>
      </p:sp>
      <p:sp>
        <p:nvSpPr>
          <p:cNvPr id="4" name="Slide Number Placeholder 3"/>
          <p:cNvSpPr>
            <a:spLocks noGrp="1"/>
          </p:cNvSpPr>
          <p:nvPr>
            <p:ph type="sldNum" sz="quarter" idx="10"/>
          </p:nvPr>
        </p:nvSpPr>
        <p:spPr/>
        <p:txBody>
          <a:bodyPr/>
          <a:lstStyle/>
          <a:p>
            <a:fld id="{AC22E162-0A57-43B2-BD51-0D1E805B55DC}" type="slidenum">
              <a:rPr lang="en-US" smtClean="0"/>
              <a:t>10</a:t>
            </a:fld>
            <a:endParaRPr lang="en-US"/>
          </a:p>
        </p:txBody>
      </p:sp>
    </p:spTree>
    <p:extLst>
      <p:ext uri="{BB962C8B-B14F-4D97-AF65-F5344CB8AC3E}">
        <p14:creationId xmlns:p14="http://schemas.microsoft.com/office/powerpoint/2010/main" val="42758629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3"/>
        </a:solidFill>
        <a:effectLst/>
      </p:bgPr>
    </p:bg>
    <p:spTree>
      <p:nvGrpSpPr>
        <p:cNvPr id="1" name=""/>
        <p:cNvGrpSpPr/>
        <p:nvPr/>
      </p:nvGrpSpPr>
      <p:grpSpPr>
        <a:xfrm>
          <a:off x="0" y="0"/>
          <a:ext cx="0" cy="0"/>
          <a:chOff x="0" y="0"/>
          <a:chExt cx="0" cy="0"/>
        </a:xfrm>
      </p:grpSpPr>
      <p:sp>
        <p:nvSpPr>
          <p:cNvPr id="4" name="Holder 2">
            <a:extLst>
              <a:ext uri="{FF2B5EF4-FFF2-40B4-BE49-F238E27FC236}">
                <a16:creationId xmlns:a16="http://schemas.microsoft.com/office/drawing/2014/main" id="{D715E598-1405-A182-46EB-9224270DC084}"/>
              </a:ext>
            </a:extLst>
          </p:cNvPr>
          <p:cNvSpPr>
            <a:spLocks noGrp="1"/>
          </p:cNvSpPr>
          <p:nvPr>
            <p:ph type="ctrTitle"/>
          </p:nvPr>
        </p:nvSpPr>
        <p:spPr>
          <a:xfrm>
            <a:off x="1507807" y="5342681"/>
            <a:ext cx="17088486" cy="1384995"/>
          </a:xfrm>
          <a:prstGeom prst="rect">
            <a:avLst/>
          </a:prstGeom>
        </p:spPr>
        <p:txBody>
          <a:bodyPr wrap="square" lIns="0" tIns="0" rIns="0" bIns="0" anchor="b">
            <a:spAutoFit/>
          </a:bodyPr>
          <a:lstStyle>
            <a:lvl1pPr algn="ctr">
              <a:defRPr sz="9000">
                <a:solidFill>
                  <a:schemeClr val="bg1"/>
                </a:solidFill>
              </a:defRPr>
            </a:lvl1pPr>
          </a:lstStyle>
          <a:p>
            <a:endParaRPr dirty="0"/>
          </a:p>
        </p:txBody>
      </p:sp>
      <p:sp>
        <p:nvSpPr>
          <p:cNvPr id="5" name="Holder 3">
            <a:extLst>
              <a:ext uri="{FF2B5EF4-FFF2-40B4-BE49-F238E27FC236}">
                <a16:creationId xmlns:a16="http://schemas.microsoft.com/office/drawing/2014/main" id="{AF0583AB-32D5-9DD7-D93F-E1DF09ABD61C}"/>
              </a:ext>
            </a:extLst>
          </p:cNvPr>
          <p:cNvSpPr>
            <a:spLocks noGrp="1"/>
          </p:cNvSpPr>
          <p:nvPr>
            <p:ph type="subTitle" idx="4"/>
          </p:nvPr>
        </p:nvSpPr>
        <p:spPr>
          <a:xfrm>
            <a:off x="3015615" y="7254875"/>
            <a:ext cx="14072870" cy="553998"/>
          </a:xfrm>
          <a:prstGeom prst="rect">
            <a:avLst/>
          </a:prstGeom>
        </p:spPr>
        <p:txBody>
          <a:bodyPr wrap="square" lIns="0" tIns="0" rIns="0" bIns="0">
            <a:spAutoFit/>
          </a:bodyPr>
          <a:lstStyle>
            <a:lvl1pPr algn="ctr">
              <a:defRPr sz="3600">
                <a:solidFill>
                  <a:schemeClr val="bg1"/>
                </a:solidFill>
                <a:latin typeface="Helvetica" charset="0"/>
                <a:ea typeface="Helvetica" charset="0"/>
                <a:cs typeface="Helvetica" charset="0"/>
              </a:defRPr>
            </a:lvl1pPr>
          </a:lstStyle>
          <a:p>
            <a:endParaRPr/>
          </a:p>
        </p:txBody>
      </p:sp>
      <p:pic>
        <p:nvPicPr>
          <p:cNvPr id="6" name="Graphic 5">
            <a:extLst>
              <a:ext uri="{FF2B5EF4-FFF2-40B4-BE49-F238E27FC236}">
                <a16:creationId xmlns:a16="http://schemas.microsoft.com/office/drawing/2014/main" id="{D8C27C72-9E64-1C0F-8A3F-A1F4AD3773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567959" y="-136525"/>
            <a:ext cx="4565650" cy="4565650"/>
          </a:xfrm>
          <a:prstGeom prst="rect">
            <a:avLst/>
          </a:prstGeom>
        </p:spPr>
      </p:pic>
      <p:pic>
        <p:nvPicPr>
          <p:cNvPr id="8" name="Picture 7">
            <a:extLst>
              <a:ext uri="{FF2B5EF4-FFF2-40B4-BE49-F238E27FC236}">
                <a16:creationId xmlns:a16="http://schemas.microsoft.com/office/drawing/2014/main" id="{48D80552-C357-CC0F-DAF1-1CFC2FAFF77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507807" y="1332090"/>
            <a:ext cx="7127233" cy="1184841"/>
          </a:xfrm>
          <a:prstGeom prst="rect">
            <a:avLst/>
          </a:prstGeom>
        </p:spPr>
      </p:pic>
      <p:pic>
        <p:nvPicPr>
          <p:cNvPr id="10" name="Graphic 9">
            <a:extLst>
              <a:ext uri="{FF2B5EF4-FFF2-40B4-BE49-F238E27FC236}">
                <a16:creationId xmlns:a16="http://schemas.microsoft.com/office/drawing/2014/main" id="{9523A516-4552-0EB0-5946-663FDAFE23F5}"/>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719050" y="-691651"/>
            <a:ext cx="3424238" cy="342423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e Three">
    <p:spTree>
      <p:nvGrpSpPr>
        <p:cNvPr id="1" name=""/>
        <p:cNvGrpSpPr/>
        <p:nvPr/>
      </p:nvGrpSpPr>
      <p:grpSpPr>
        <a:xfrm>
          <a:off x="0" y="0"/>
          <a:ext cx="0" cy="0"/>
          <a:chOff x="0" y="0"/>
          <a:chExt cx="0" cy="0"/>
        </a:xfrm>
      </p:grpSpPr>
      <p:cxnSp>
        <p:nvCxnSpPr>
          <p:cNvPr id="18" name="Straight Connector 17"/>
          <p:cNvCxnSpPr/>
          <p:nvPr userDrawn="1"/>
        </p:nvCxnSpPr>
        <p:spPr>
          <a:xfrm>
            <a:off x="2133600" y="3825875"/>
            <a:ext cx="27432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8680450" y="3825875"/>
            <a:ext cx="27432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10"/>
          </p:nvPr>
        </p:nvSpPr>
        <p:spPr>
          <a:xfrm>
            <a:off x="762000" y="4206875"/>
            <a:ext cx="5486400" cy="3810000"/>
          </a:xfrm>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sp>
        <p:nvSpPr>
          <p:cNvPr id="21" name="Text Placeholder 13"/>
          <p:cNvSpPr>
            <a:spLocks noGrp="1"/>
          </p:cNvSpPr>
          <p:nvPr>
            <p:ph type="body" sz="quarter" idx="11"/>
          </p:nvPr>
        </p:nvSpPr>
        <p:spPr>
          <a:xfrm>
            <a:off x="7308850" y="4222131"/>
            <a:ext cx="5486400" cy="3794744"/>
          </a:xfrm>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cxnSp>
        <p:nvCxnSpPr>
          <p:cNvPr id="22" name="Straight Connector 21"/>
          <p:cNvCxnSpPr/>
          <p:nvPr userDrawn="1"/>
        </p:nvCxnSpPr>
        <p:spPr>
          <a:xfrm>
            <a:off x="15233650" y="3825875"/>
            <a:ext cx="2743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12"/>
          </p:nvPr>
        </p:nvSpPr>
        <p:spPr>
          <a:xfrm>
            <a:off x="13862050" y="4222131"/>
            <a:ext cx="5486400" cy="3794744"/>
          </a:xfrm>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sp>
        <p:nvSpPr>
          <p:cNvPr id="24" name="Text Placeholder 13"/>
          <p:cNvSpPr>
            <a:spLocks noGrp="1"/>
          </p:cNvSpPr>
          <p:nvPr>
            <p:ph type="body" sz="quarter" idx="16"/>
          </p:nvPr>
        </p:nvSpPr>
        <p:spPr>
          <a:xfrm>
            <a:off x="762000" y="1213629"/>
            <a:ext cx="5486400" cy="2215991"/>
          </a:xfrm>
        </p:spPr>
        <p:txBody>
          <a:bodyPr anchor="b"/>
          <a:lstStyle>
            <a:lvl1pPr algn="ctr">
              <a:defRPr sz="4800" b="1" cap="all" baseline="0">
                <a:solidFill>
                  <a:schemeClr val="accent1"/>
                </a:solidFill>
                <a:latin typeface="Helvetica" charset="0"/>
                <a:ea typeface="Helvetica" charset="0"/>
                <a:cs typeface="Helvetica" charset="0"/>
              </a:defRPr>
            </a:lvl1pPr>
          </a:lstStyle>
          <a:p>
            <a:pPr lvl="0"/>
            <a:r>
              <a:rPr lang="en-US" dirty="0"/>
              <a:t>Click to edit Master text styles</a:t>
            </a:r>
          </a:p>
        </p:txBody>
      </p:sp>
      <p:sp>
        <p:nvSpPr>
          <p:cNvPr id="25" name="Text Placeholder 13"/>
          <p:cNvSpPr>
            <a:spLocks noGrp="1"/>
          </p:cNvSpPr>
          <p:nvPr>
            <p:ph type="body" sz="quarter" idx="17"/>
          </p:nvPr>
        </p:nvSpPr>
        <p:spPr>
          <a:xfrm>
            <a:off x="7308850" y="1228885"/>
            <a:ext cx="5486400" cy="2215991"/>
          </a:xfrm>
        </p:spPr>
        <p:txBody>
          <a:bodyPr anchor="b"/>
          <a:lstStyle>
            <a:lvl1pPr algn="ctr">
              <a:defRPr sz="4800" b="1" cap="all" baseline="0">
                <a:solidFill>
                  <a:schemeClr val="accent4"/>
                </a:solidFill>
                <a:latin typeface="Helvetica" charset="0"/>
                <a:ea typeface="Helvetica" charset="0"/>
                <a:cs typeface="Helvetica" charset="0"/>
              </a:defRPr>
            </a:lvl1pPr>
          </a:lstStyle>
          <a:p>
            <a:pPr lvl="0"/>
            <a:r>
              <a:rPr lang="en-US" dirty="0"/>
              <a:t>Click to edit Master text styles</a:t>
            </a:r>
          </a:p>
        </p:txBody>
      </p:sp>
      <p:sp>
        <p:nvSpPr>
          <p:cNvPr id="26" name="Text Placeholder 13"/>
          <p:cNvSpPr>
            <a:spLocks noGrp="1"/>
          </p:cNvSpPr>
          <p:nvPr>
            <p:ph type="body" sz="quarter" idx="18"/>
          </p:nvPr>
        </p:nvSpPr>
        <p:spPr>
          <a:xfrm>
            <a:off x="13862050" y="1228885"/>
            <a:ext cx="5486400" cy="2215991"/>
          </a:xfrm>
        </p:spPr>
        <p:txBody>
          <a:bodyPr anchor="b"/>
          <a:lstStyle>
            <a:lvl1pPr algn="ctr">
              <a:defRPr sz="4800" b="1" cap="all" baseline="0">
                <a:solidFill>
                  <a:schemeClr val="tx2"/>
                </a:solidFill>
                <a:latin typeface="Helvetica" charset="0"/>
                <a:ea typeface="Helvetica" charset="0"/>
                <a:cs typeface="Helvetica" charset="0"/>
              </a:defRPr>
            </a:lvl1pPr>
          </a:lstStyle>
          <a:p>
            <a:pPr lvl="0"/>
            <a:r>
              <a:rPr lang="en-US" dirty="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ll Quote">
    <p:bg>
      <p:bgPr>
        <a:solidFill>
          <a:schemeClr val="accent3"/>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8050" y="854075"/>
            <a:ext cx="1024128" cy="682752"/>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76850" y="9693275"/>
            <a:ext cx="1024128" cy="682752"/>
          </a:xfrm>
          <a:prstGeom prst="rect">
            <a:avLst/>
          </a:prstGeom>
        </p:spPr>
      </p:pic>
      <p:sp>
        <p:nvSpPr>
          <p:cNvPr id="9" name="Text Placeholder 8"/>
          <p:cNvSpPr>
            <a:spLocks noGrp="1"/>
          </p:cNvSpPr>
          <p:nvPr>
            <p:ph type="body" sz="quarter" idx="10" hasCustomPrompt="1"/>
          </p:nvPr>
        </p:nvSpPr>
        <p:spPr>
          <a:xfrm>
            <a:off x="2393950" y="1536827"/>
            <a:ext cx="15316200" cy="8156447"/>
          </a:xfrm>
          <a:ln>
            <a:noFill/>
          </a:ln>
        </p:spPr>
        <p:txBody>
          <a:bodyPr anchor="ctr"/>
          <a:lstStyle>
            <a:lvl1pPr algn="ctr">
              <a:defRPr sz="7200" b="0" baseline="0">
                <a:solidFill>
                  <a:schemeClr val="bg1"/>
                </a:solidFill>
                <a:latin typeface="Helvetica" charset="0"/>
                <a:ea typeface="Helvetica" charset="0"/>
                <a:cs typeface="Helvetica" charset="0"/>
              </a:defRPr>
            </a:lvl1pPr>
            <a:lvl2pPr algn="ctr">
              <a:defRPr sz="4800">
                <a:solidFill>
                  <a:schemeClr val="bg1"/>
                </a:solidFill>
                <a:latin typeface="Helvetica" charset="0"/>
                <a:ea typeface="Helvetica" charset="0"/>
                <a:cs typeface="Helvetica" charset="0"/>
              </a:defRPr>
            </a:lvl2pPr>
            <a:lvl3pPr algn="ctr">
              <a:defRPr sz="4800">
                <a:solidFill>
                  <a:schemeClr val="bg1"/>
                </a:solidFill>
                <a:latin typeface="Helvetica" charset="0"/>
                <a:ea typeface="Helvetica" charset="0"/>
                <a:cs typeface="Helvetica" charset="0"/>
              </a:defRPr>
            </a:lvl3pPr>
            <a:lvl4pPr algn="ctr">
              <a:defRPr sz="4800">
                <a:solidFill>
                  <a:schemeClr val="bg1"/>
                </a:solidFill>
                <a:latin typeface="Helvetica" charset="0"/>
                <a:ea typeface="Helvetica" charset="0"/>
                <a:cs typeface="Helvetica" charset="0"/>
              </a:defRPr>
            </a:lvl4pPr>
            <a:lvl5pPr algn="ctr">
              <a:defRPr sz="4800">
                <a:solidFill>
                  <a:schemeClr val="bg1"/>
                </a:solidFill>
                <a:latin typeface="Helvetica" charset="0"/>
                <a:ea typeface="Helvetica" charset="0"/>
                <a:cs typeface="Helvetica" charset="0"/>
              </a:defRPr>
            </a:lvl5pPr>
          </a:lstStyle>
          <a:p>
            <a:pPr lvl="0"/>
            <a:r>
              <a:rPr lang="en-US" dirty="0"/>
              <a:t>Quote placeholder, align to the center and middle</a:t>
            </a:r>
          </a:p>
        </p:txBody>
      </p:sp>
    </p:spTree>
    <p:extLst>
      <p:ext uri="{BB962C8B-B14F-4D97-AF65-F5344CB8AC3E}">
        <p14:creationId xmlns:p14="http://schemas.microsoft.com/office/powerpoint/2010/main" val="750597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screen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20104100" cy="11309350"/>
          </a:xfrm>
        </p:spPr>
        <p:txBody>
          <a:bodyPr/>
          <a:lstStyle/>
          <a:p>
            <a:endParaRPr lang="en-US"/>
          </a:p>
        </p:txBody>
      </p:sp>
    </p:spTree>
    <p:extLst>
      <p:ext uri="{BB962C8B-B14F-4D97-AF65-F5344CB8AC3E}">
        <p14:creationId xmlns:p14="http://schemas.microsoft.com/office/powerpoint/2010/main" val="1289335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3"/>
        </a:solidFill>
        <a:effectLst/>
      </p:bgPr>
    </p:bg>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04418D90-DA64-6566-BD33-40771DA08F5E}"/>
              </a:ext>
            </a:extLst>
          </p:cNvPr>
          <p:cNvSpPr>
            <a:spLocks noGrp="1"/>
          </p:cNvSpPr>
          <p:nvPr>
            <p:ph type="body" sz="quarter" idx="10" hasCustomPrompt="1"/>
          </p:nvPr>
        </p:nvSpPr>
        <p:spPr>
          <a:xfrm>
            <a:off x="2393950" y="2835275"/>
            <a:ext cx="15316200" cy="1477328"/>
          </a:xfrm>
          <a:ln>
            <a:noFill/>
          </a:ln>
        </p:spPr>
        <p:txBody>
          <a:bodyPr anchor="ctr"/>
          <a:lstStyle>
            <a:lvl1pPr algn="ctr">
              <a:defRPr sz="9600" b="1" baseline="0">
                <a:solidFill>
                  <a:schemeClr val="bg1"/>
                </a:solidFill>
                <a:latin typeface="Helvetica" charset="0"/>
                <a:ea typeface="Helvetica" charset="0"/>
                <a:cs typeface="Helvetica" charset="0"/>
              </a:defRPr>
            </a:lvl1pPr>
            <a:lvl2pPr algn="ctr">
              <a:defRPr sz="4800">
                <a:solidFill>
                  <a:schemeClr val="bg1"/>
                </a:solidFill>
                <a:latin typeface="Helvetica" charset="0"/>
                <a:ea typeface="Helvetica" charset="0"/>
                <a:cs typeface="Helvetica" charset="0"/>
              </a:defRPr>
            </a:lvl2pPr>
            <a:lvl3pPr algn="ctr">
              <a:defRPr sz="4800">
                <a:solidFill>
                  <a:schemeClr val="bg1"/>
                </a:solidFill>
                <a:latin typeface="Helvetica" charset="0"/>
                <a:ea typeface="Helvetica" charset="0"/>
                <a:cs typeface="Helvetica" charset="0"/>
              </a:defRPr>
            </a:lvl3pPr>
            <a:lvl4pPr algn="ctr">
              <a:defRPr sz="4800">
                <a:solidFill>
                  <a:schemeClr val="bg1"/>
                </a:solidFill>
                <a:latin typeface="Helvetica" charset="0"/>
                <a:ea typeface="Helvetica" charset="0"/>
                <a:cs typeface="Helvetica" charset="0"/>
              </a:defRPr>
            </a:lvl4pPr>
            <a:lvl5pPr algn="ctr">
              <a:defRPr sz="4800">
                <a:solidFill>
                  <a:schemeClr val="bg1"/>
                </a:solidFill>
                <a:latin typeface="Helvetica" charset="0"/>
                <a:ea typeface="Helvetica" charset="0"/>
                <a:cs typeface="Helvetica" charset="0"/>
              </a:defRPr>
            </a:lvl5pPr>
          </a:lstStyle>
          <a:p>
            <a:pPr lvl="0"/>
            <a:r>
              <a:rPr lang="en-US" dirty="0"/>
              <a:t>Thank you!</a:t>
            </a:r>
          </a:p>
        </p:txBody>
      </p:sp>
      <p:pic>
        <p:nvPicPr>
          <p:cNvPr id="4" name="Picture 3">
            <a:extLst>
              <a:ext uri="{FF2B5EF4-FFF2-40B4-BE49-F238E27FC236}">
                <a16:creationId xmlns:a16="http://schemas.microsoft.com/office/drawing/2014/main" id="{28546954-9A58-4110-E2B1-F3BE371E299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488434" y="8397875"/>
            <a:ext cx="7127233" cy="118484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ground ima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962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7" name="Holder 2"/>
          <p:cNvSpPr>
            <a:spLocks noGrp="1"/>
          </p:cNvSpPr>
          <p:nvPr>
            <p:ph type="ctrTitle" hasCustomPrompt="1"/>
          </p:nvPr>
        </p:nvSpPr>
        <p:spPr>
          <a:xfrm>
            <a:off x="1289050" y="8397875"/>
            <a:ext cx="17088486" cy="1107996"/>
          </a:xfrm>
          <a:prstGeom prst="rect">
            <a:avLst/>
          </a:prstGeom>
        </p:spPr>
        <p:txBody>
          <a:bodyPr wrap="square" lIns="0" tIns="0" rIns="0" bIns="0" anchor="t">
            <a:spAutoFit/>
          </a:bodyPr>
          <a:lstStyle>
            <a:lvl1pPr algn="l">
              <a:defRPr sz="7200">
                <a:solidFill>
                  <a:schemeClr val="accent3"/>
                </a:solidFill>
              </a:defRPr>
            </a:lvl1pPr>
          </a:lstStyle>
          <a:p>
            <a:r>
              <a:rPr lang="en-US" dirty="0"/>
              <a:t>SECTION TITLE VERSION ONE</a:t>
            </a:r>
          </a:p>
        </p:txBody>
      </p:sp>
      <p:sp>
        <p:nvSpPr>
          <p:cNvPr id="2" name="Rectangle 1">
            <a:extLst>
              <a:ext uri="{FF2B5EF4-FFF2-40B4-BE49-F238E27FC236}">
                <a16:creationId xmlns:a16="http://schemas.microsoft.com/office/drawing/2014/main" id="{FBD94708-5844-05AD-5482-6EAF0C068169}"/>
              </a:ext>
            </a:extLst>
          </p:cNvPr>
          <p:cNvSpPr/>
          <p:nvPr userDrawn="1"/>
        </p:nvSpPr>
        <p:spPr>
          <a:xfrm>
            <a:off x="0" y="0"/>
            <a:ext cx="20104100" cy="78644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00D5A101-5532-0D09-82F1-744D380ABF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55" y="1235075"/>
            <a:ext cx="20109521" cy="5257800"/>
          </a:xfrm>
          <a:prstGeom prst="rect">
            <a:avLst/>
          </a:prstGeom>
        </p:spPr>
      </p:pic>
    </p:spTree>
    <p:extLst>
      <p:ext uri="{BB962C8B-B14F-4D97-AF65-F5344CB8AC3E}">
        <p14:creationId xmlns:p14="http://schemas.microsoft.com/office/powerpoint/2010/main" val="530511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with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FAED3C-94EC-A308-9F19-25B875DB76B4}"/>
              </a:ext>
            </a:extLst>
          </p:cNvPr>
          <p:cNvSpPr/>
          <p:nvPr userDrawn="1"/>
        </p:nvSpPr>
        <p:spPr>
          <a:xfrm>
            <a:off x="10044496" y="0"/>
            <a:ext cx="10059604" cy="11309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older 2"/>
          <p:cNvSpPr>
            <a:spLocks noGrp="1"/>
          </p:cNvSpPr>
          <p:nvPr>
            <p:ph type="ctrTitle" hasCustomPrompt="1"/>
          </p:nvPr>
        </p:nvSpPr>
        <p:spPr>
          <a:xfrm>
            <a:off x="10433050" y="3992682"/>
            <a:ext cx="9296400" cy="3323987"/>
          </a:xfrm>
          <a:prstGeom prst="rect">
            <a:avLst/>
          </a:prstGeom>
        </p:spPr>
        <p:txBody>
          <a:bodyPr wrap="square" lIns="0" tIns="0" rIns="0" bIns="0" anchor="ctr">
            <a:spAutoFit/>
          </a:bodyPr>
          <a:lstStyle>
            <a:lvl1pPr algn="ctr">
              <a:defRPr sz="7200">
                <a:solidFill>
                  <a:schemeClr val="bg1"/>
                </a:solidFill>
              </a:defRPr>
            </a:lvl1pPr>
          </a:lstStyle>
          <a:p>
            <a:r>
              <a:rPr lang="en-US" dirty="0"/>
              <a:t>SECTION TITLE VERSION TWO:</a:t>
            </a:r>
            <a:br>
              <a:rPr lang="en-US" dirty="0"/>
            </a:br>
            <a:r>
              <a:rPr lang="en-US" dirty="0"/>
              <a:t>WITH PICTURE</a:t>
            </a:r>
          </a:p>
        </p:txBody>
      </p:sp>
      <p:sp>
        <p:nvSpPr>
          <p:cNvPr id="9" name="Picture Placeholder 8"/>
          <p:cNvSpPr>
            <a:spLocks noGrp="1"/>
          </p:cNvSpPr>
          <p:nvPr>
            <p:ph type="pic" sz="quarter" idx="10"/>
          </p:nvPr>
        </p:nvSpPr>
        <p:spPr>
          <a:xfrm>
            <a:off x="0" y="0"/>
            <a:ext cx="10052050" cy="11309350"/>
          </a:xfrm>
        </p:spPr>
        <p:txBody>
          <a:bodyPr/>
          <a:lstStyle/>
          <a:p>
            <a:endParaRPr lang="en-US"/>
          </a:p>
        </p:txBody>
      </p:sp>
    </p:spTree>
    <p:extLst>
      <p:ext uri="{BB962C8B-B14F-4D97-AF65-F5344CB8AC3E}">
        <p14:creationId xmlns:p14="http://schemas.microsoft.com/office/powerpoint/2010/main" val="102592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Holder 2"/>
          <p:cNvSpPr>
            <a:spLocks noGrp="1"/>
          </p:cNvSpPr>
          <p:nvPr>
            <p:ph type="ctrTitle"/>
          </p:nvPr>
        </p:nvSpPr>
        <p:spPr>
          <a:xfrm>
            <a:off x="1507807" y="473075"/>
            <a:ext cx="17088486" cy="1384995"/>
          </a:xfrm>
          <a:prstGeom prst="rect">
            <a:avLst/>
          </a:prstGeom>
        </p:spPr>
        <p:txBody>
          <a:bodyPr wrap="square" lIns="0" tIns="0" rIns="0" bIns="0">
            <a:spAutoFit/>
          </a:bodyPr>
          <a:lstStyle>
            <a:lvl1pPr algn="ctr">
              <a:defRPr sz="9000">
                <a:solidFill>
                  <a:schemeClr val="tx1"/>
                </a:solidFill>
              </a:defRPr>
            </a:lvl1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473853-DE0F-259C-F55F-0C2A2D9B3506}"/>
              </a:ext>
            </a:extLst>
          </p:cNvPr>
          <p:cNvSpPr/>
          <p:nvPr userDrawn="1"/>
        </p:nvSpPr>
        <p:spPr>
          <a:xfrm>
            <a:off x="0" y="1"/>
            <a:ext cx="20104100" cy="25884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p:cNvSpPr>
            <a:spLocks noGrp="1"/>
          </p:cNvSpPr>
          <p:nvPr>
            <p:ph sz="quarter" idx="10"/>
          </p:nvPr>
        </p:nvSpPr>
        <p:spPr>
          <a:xfrm>
            <a:off x="2736850" y="3201154"/>
            <a:ext cx="14630400" cy="7482721"/>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p:txBody>
      </p:sp>
      <p:sp>
        <p:nvSpPr>
          <p:cNvPr id="12" name="Holder 2"/>
          <p:cNvSpPr>
            <a:spLocks noGrp="1"/>
          </p:cNvSpPr>
          <p:nvPr>
            <p:ph type="ctrTitle" hasCustomPrompt="1"/>
          </p:nvPr>
        </p:nvSpPr>
        <p:spPr>
          <a:xfrm>
            <a:off x="2736850" y="736679"/>
            <a:ext cx="14630400" cy="1107996"/>
          </a:xfrm>
          <a:prstGeom prst="rect">
            <a:avLst/>
          </a:prstGeom>
        </p:spPr>
        <p:txBody>
          <a:bodyPr wrap="square" lIns="0" tIns="0" rIns="0" bIns="0" anchor="ctr">
            <a:spAutoFit/>
          </a:bodyPr>
          <a:lstStyle>
            <a:lvl1pPr algn="ctr">
              <a:defRPr sz="7200">
                <a:solidFill>
                  <a:schemeClr val="bg1"/>
                </a:solidFill>
              </a:defRPr>
            </a:lvl1pPr>
          </a:lstStyle>
          <a:p>
            <a:r>
              <a:rPr lang="en-US" dirty="0"/>
              <a:t>Click to add a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with photo">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7CF660-DB94-D796-D3A3-F27847FE11F3}"/>
              </a:ext>
            </a:extLst>
          </p:cNvPr>
          <p:cNvSpPr/>
          <p:nvPr userDrawn="1"/>
        </p:nvSpPr>
        <p:spPr>
          <a:xfrm>
            <a:off x="0" y="1"/>
            <a:ext cx="20104100" cy="25884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10"/>
          <p:cNvSpPr>
            <a:spLocks noGrp="1"/>
          </p:cNvSpPr>
          <p:nvPr>
            <p:ph sz="quarter" idx="10"/>
          </p:nvPr>
        </p:nvSpPr>
        <p:spPr>
          <a:xfrm>
            <a:off x="831850" y="3192953"/>
            <a:ext cx="11125200" cy="6943897"/>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p:txBody>
      </p:sp>
      <p:sp>
        <p:nvSpPr>
          <p:cNvPr id="10" name="Picture Placeholder 9"/>
          <p:cNvSpPr>
            <a:spLocks noGrp="1"/>
          </p:cNvSpPr>
          <p:nvPr>
            <p:ph type="pic" sz="quarter" idx="11"/>
          </p:nvPr>
        </p:nvSpPr>
        <p:spPr>
          <a:xfrm>
            <a:off x="12321761" y="3187410"/>
            <a:ext cx="6949440" cy="6949440"/>
          </a:xfrm>
        </p:spPr>
        <p:txBody>
          <a:bodyPr/>
          <a:lstStyle/>
          <a:p>
            <a:endParaRPr lang="en-US"/>
          </a:p>
        </p:txBody>
      </p:sp>
      <p:sp>
        <p:nvSpPr>
          <p:cNvPr id="13" name="Holder 2"/>
          <p:cNvSpPr>
            <a:spLocks noGrp="1"/>
          </p:cNvSpPr>
          <p:nvPr>
            <p:ph type="ctrTitle"/>
          </p:nvPr>
        </p:nvSpPr>
        <p:spPr>
          <a:xfrm>
            <a:off x="831849" y="736679"/>
            <a:ext cx="18439351" cy="1107996"/>
          </a:xfrm>
          <a:prstGeom prst="rect">
            <a:avLst/>
          </a:prstGeom>
        </p:spPr>
        <p:txBody>
          <a:bodyPr wrap="square" lIns="0" tIns="0" rIns="0" bIns="0" anchor="t">
            <a:spAutoFit/>
          </a:bodyPr>
          <a:lstStyle>
            <a:lvl1pPr algn="ctr">
              <a:defRPr sz="7200">
                <a:solidFill>
                  <a:schemeClr val="bg1"/>
                </a:solidFill>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Content Placeholder 10"/>
          <p:cNvSpPr>
            <a:spLocks noGrp="1"/>
          </p:cNvSpPr>
          <p:nvPr>
            <p:ph sz="quarter" idx="10"/>
          </p:nvPr>
        </p:nvSpPr>
        <p:spPr>
          <a:xfrm>
            <a:off x="2736850" y="2301875"/>
            <a:ext cx="14630400" cy="8077200"/>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p:txBody>
      </p:sp>
      <p:sp>
        <p:nvSpPr>
          <p:cNvPr id="7" name="Holder 2"/>
          <p:cNvSpPr>
            <a:spLocks noGrp="1"/>
          </p:cNvSpPr>
          <p:nvPr>
            <p:ph type="ctrTitle"/>
          </p:nvPr>
        </p:nvSpPr>
        <p:spPr>
          <a:xfrm>
            <a:off x="2736850" y="584279"/>
            <a:ext cx="14630400" cy="1107996"/>
          </a:xfrm>
          <a:prstGeom prst="rect">
            <a:avLst/>
          </a:prstGeom>
        </p:spPr>
        <p:txBody>
          <a:bodyPr wrap="square" lIns="0" tIns="0" rIns="0" bIns="0" anchor="ctr">
            <a:spAutoFit/>
          </a:bodyPr>
          <a:lstStyle>
            <a:lvl1pPr algn="ctr">
              <a:defRPr sz="7200">
                <a:solidFill>
                  <a:schemeClr val="accent1"/>
                </a:solidFill>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Content with photo">
    <p:bg>
      <p:bgPr>
        <a:solidFill>
          <a:schemeClr val="bg1"/>
        </a:solidFill>
        <a:effectLst/>
      </p:bgPr>
    </p:bg>
    <p:spTree>
      <p:nvGrpSpPr>
        <p:cNvPr id="1" name=""/>
        <p:cNvGrpSpPr/>
        <p:nvPr/>
      </p:nvGrpSpPr>
      <p:grpSpPr>
        <a:xfrm>
          <a:off x="0" y="0"/>
          <a:ext cx="0" cy="0"/>
          <a:chOff x="0" y="0"/>
          <a:chExt cx="0" cy="0"/>
        </a:xfrm>
      </p:grpSpPr>
      <p:sp>
        <p:nvSpPr>
          <p:cNvPr id="6" name="Holder 2"/>
          <p:cNvSpPr>
            <a:spLocks noGrp="1"/>
          </p:cNvSpPr>
          <p:nvPr>
            <p:ph type="ctrTitle"/>
          </p:nvPr>
        </p:nvSpPr>
        <p:spPr>
          <a:xfrm>
            <a:off x="924339" y="584279"/>
            <a:ext cx="18439351" cy="1107996"/>
          </a:xfrm>
          <a:prstGeom prst="rect">
            <a:avLst/>
          </a:prstGeom>
        </p:spPr>
        <p:txBody>
          <a:bodyPr wrap="square" lIns="0" tIns="0" rIns="0" bIns="0" anchor="ctr">
            <a:spAutoFit/>
          </a:bodyPr>
          <a:lstStyle>
            <a:lvl1pPr algn="ctr">
              <a:defRPr sz="7200">
                <a:solidFill>
                  <a:schemeClr val="accent1"/>
                </a:solidFill>
              </a:defRPr>
            </a:lvl1pPr>
          </a:lstStyle>
          <a:p>
            <a:endParaRPr lang="en-US" dirty="0"/>
          </a:p>
        </p:txBody>
      </p:sp>
      <p:sp>
        <p:nvSpPr>
          <p:cNvPr id="11" name="Content Placeholder 10"/>
          <p:cNvSpPr>
            <a:spLocks noGrp="1"/>
          </p:cNvSpPr>
          <p:nvPr>
            <p:ph sz="quarter" idx="10"/>
          </p:nvPr>
        </p:nvSpPr>
        <p:spPr>
          <a:xfrm>
            <a:off x="924339" y="2530475"/>
            <a:ext cx="11125200" cy="6949440"/>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p:txBody>
      </p:sp>
      <p:sp>
        <p:nvSpPr>
          <p:cNvPr id="12" name="Picture Placeholder 9"/>
          <p:cNvSpPr>
            <a:spLocks noGrp="1"/>
          </p:cNvSpPr>
          <p:nvPr>
            <p:ph type="pic" sz="quarter" idx="11"/>
          </p:nvPr>
        </p:nvSpPr>
        <p:spPr>
          <a:xfrm>
            <a:off x="12414250" y="2530475"/>
            <a:ext cx="6949440" cy="694944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e Two">
    <p:spTree>
      <p:nvGrpSpPr>
        <p:cNvPr id="1" name=""/>
        <p:cNvGrpSpPr/>
        <p:nvPr/>
      </p:nvGrpSpPr>
      <p:grpSpPr>
        <a:xfrm>
          <a:off x="0" y="0"/>
          <a:ext cx="0" cy="0"/>
          <a:chOff x="0" y="0"/>
          <a:chExt cx="0" cy="0"/>
        </a:xfrm>
      </p:grpSpPr>
      <p:cxnSp>
        <p:nvCxnSpPr>
          <p:cNvPr id="9" name="Straight Connector 8"/>
          <p:cNvCxnSpPr/>
          <p:nvPr userDrawn="1"/>
        </p:nvCxnSpPr>
        <p:spPr>
          <a:xfrm>
            <a:off x="2585968" y="3521075"/>
            <a:ext cx="5486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2118975" y="3521075"/>
            <a:ext cx="54864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0"/>
          </p:nvPr>
        </p:nvSpPr>
        <p:spPr>
          <a:xfrm>
            <a:off x="757168" y="3902075"/>
            <a:ext cx="9144000" cy="5486400"/>
          </a:xfrm>
          <a:ln>
            <a:noFill/>
          </a:ln>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sp>
        <p:nvSpPr>
          <p:cNvPr id="13" name="Text Placeholder 13"/>
          <p:cNvSpPr>
            <a:spLocks noGrp="1"/>
          </p:cNvSpPr>
          <p:nvPr>
            <p:ph type="body" sz="quarter" idx="11"/>
          </p:nvPr>
        </p:nvSpPr>
        <p:spPr>
          <a:xfrm>
            <a:off x="10290175" y="3917331"/>
            <a:ext cx="9144000" cy="5471144"/>
          </a:xfrm>
          <a:ln>
            <a:noFill/>
          </a:ln>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sp>
        <p:nvSpPr>
          <p:cNvPr id="16" name="Text Placeholder 3"/>
          <p:cNvSpPr>
            <a:spLocks noGrp="1"/>
          </p:cNvSpPr>
          <p:nvPr>
            <p:ph type="body" sz="quarter" idx="13"/>
          </p:nvPr>
        </p:nvSpPr>
        <p:spPr>
          <a:xfrm>
            <a:off x="757238" y="1708642"/>
            <a:ext cx="9144000" cy="1477328"/>
          </a:xfrm>
        </p:spPr>
        <p:txBody>
          <a:bodyPr anchor="b"/>
          <a:lstStyle>
            <a:lvl1pPr algn="ctr">
              <a:defRPr sz="4800" b="1" cap="all" baseline="0">
                <a:solidFill>
                  <a:schemeClr val="accent1"/>
                </a:solidFill>
                <a:latin typeface="Helvetica" charset="0"/>
                <a:ea typeface="Helvetica" charset="0"/>
                <a:cs typeface="Helvetica" charset="0"/>
              </a:defRPr>
            </a:lvl1pPr>
          </a:lstStyle>
          <a:p>
            <a:pPr lvl="0"/>
            <a:r>
              <a:rPr lang="en-US" dirty="0"/>
              <a:t>Click to edit Master text styles</a:t>
            </a:r>
          </a:p>
        </p:txBody>
      </p:sp>
      <p:sp>
        <p:nvSpPr>
          <p:cNvPr id="17" name="Text Placeholder 3"/>
          <p:cNvSpPr>
            <a:spLocks noGrp="1"/>
          </p:cNvSpPr>
          <p:nvPr>
            <p:ph type="body" sz="quarter" idx="14"/>
          </p:nvPr>
        </p:nvSpPr>
        <p:spPr>
          <a:xfrm>
            <a:off x="10290175" y="1732984"/>
            <a:ext cx="9144000" cy="1477328"/>
          </a:xfrm>
        </p:spPr>
        <p:txBody>
          <a:bodyPr anchor="b"/>
          <a:lstStyle>
            <a:lvl1pPr algn="ctr">
              <a:defRPr sz="4800" b="1" cap="all" baseline="0">
                <a:solidFill>
                  <a:schemeClr val="accent4"/>
                </a:solidFill>
                <a:latin typeface="Helvetica" charset="0"/>
                <a:ea typeface="Helvetica" charset="0"/>
                <a:cs typeface="Helvetica" charset="0"/>
              </a:defRPr>
            </a:lvl1pPr>
          </a:lstStyle>
          <a:p>
            <a:pPr lvl="0"/>
            <a:r>
              <a:rPr lang="en-US" dirty="0"/>
              <a:t>Click to edit Master text styles</a:t>
            </a:r>
          </a:p>
        </p:txBody>
      </p:sp>
    </p:spTree>
    <p:extLst>
      <p:ext uri="{BB962C8B-B14F-4D97-AF65-F5344CB8AC3E}">
        <p14:creationId xmlns:p14="http://schemas.microsoft.com/office/powerpoint/2010/main" val="1815859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736850" y="845912"/>
            <a:ext cx="14630400" cy="930275"/>
          </a:xfrm>
          <a:prstGeom prst="rect">
            <a:avLst/>
          </a:prstGeom>
        </p:spPr>
        <p:txBody>
          <a:bodyPr wrap="square" lIns="0" tIns="0" rIns="0" bIns="0">
            <a:spAutoFit/>
          </a:bodyPr>
          <a:lstStyle>
            <a:lvl1pPr>
              <a:defRPr sz="5900" b="1" i="0">
                <a:solidFill>
                  <a:srgbClr val="00AFDB"/>
                </a:solidFill>
                <a:latin typeface="Helvetica"/>
                <a:cs typeface="Helvetica"/>
              </a:defRPr>
            </a:lvl1pPr>
          </a:lstStyle>
          <a:p>
            <a:endParaRPr/>
          </a:p>
        </p:txBody>
      </p:sp>
      <p:sp>
        <p:nvSpPr>
          <p:cNvPr id="3" name="Holder 3"/>
          <p:cNvSpPr>
            <a:spLocks noGrp="1"/>
          </p:cNvSpPr>
          <p:nvPr>
            <p:ph type="body" idx="1"/>
          </p:nvPr>
        </p:nvSpPr>
        <p:spPr>
          <a:xfrm>
            <a:off x="2736850" y="2632285"/>
            <a:ext cx="14630400" cy="7770324"/>
          </a:xfrm>
          <a:prstGeom prst="rect">
            <a:avLst/>
          </a:prstGeom>
        </p:spPr>
        <p:txBody>
          <a:bodyPr wrap="square" lIns="0" tIns="0" rIns="0" bIns="0">
            <a:spAutoFit/>
          </a:bodyPr>
          <a:lstStyle>
            <a:lvl1pPr>
              <a:defRPr b="0" i="0">
                <a:solidFill>
                  <a:schemeClr val="tx1"/>
                </a:solidFill>
              </a:defRPr>
            </a:lvl1p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2" r:id="rId4"/>
    <p:sldLayoutId id="2147483663" r:id="rId5"/>
    <p:sldLayoutId id="2147483664" r:id="rId6"/>
    <p:sldLayoutId id="2147483665"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una.ipas.org/Communications/center/Image%20Library/US_woman_hugging_teen_girl_Ipas_08.jpg"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ctrTitle"/>
          </p:nvPr>
        </p:nvSpPr>
        <p:spPr>
          <a:xfrm>
            <a:off x="1507807" y="4962178"/>
            <a:ext cx="17088486" cy="1384995"/>
          </a:xfrm>
        </p:spPr>
        <p:txBody>
          <a:bodyPr/>
          <a:lstStyle/>
          <a:p>
            <a:r>
              <a:rPr lang="en-US" dirty="0"/>
              <a:t>Overview of unsafe abortion</a:t>
            </a:r>
          </a:p>
        </p:txBody>
      </p:sp>
    </p:spTree>
    <p:extLst>
      <p:ext uri="{BB962C8B-B14F-4D97-AF65-F5344CB8AC3E}">
        <p14:creationId xmlns:p14="http://schemas.microsoft.com/office/powerpoint/2010/main" val="506760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0B23F8-BF29-4C2D-8373-35B9D412AD1B}"/>
              </a:ext>
            </a:extLst>
          </p:cNvPr>
          <p:cNvSpPr>
            <a:spLocks noGrp="1"/>
          </p:cNvSpPr>
          <p:nvPr>
            <p:ph sz="quarter" idx="10"/>
          </p:nvPr>
        </p:nvSpPr>
        <p:spPr>
          <a:xfrm>
            <a:off x="831850" y="3192955"/>
            <a:ext cx="11963400" cy="7462166"/>
          </a:xfrm>
        </p:spPr>
        <p:txBody>
          <a:bodyPr/>
          <a:lstStyle/>
          <a:p>
            <a:pPr marL="685800" indent="-685800">
              <a:buClr>
                <a:schemeClr val="accent2"/>
              </a:buClr>
              <a:buFont typeface="Courier New" panose="02070309020205020404" pitchFamily="49" charset="0"/>
              <a:buChar char="o"/>
            </a:pPr>
            <a:r>
              <a:rPr lang="en-US" sz="4400" dirty="0"/>
              <a:t>Face delays in accessing safe services</a:t>
            </a:r>
          </a:p>
          <a:p>
            <a:pPr marL="685800" indent="-685800">
              <a:buClr>
                <a:schemeClr val="accent2"/>
              </a:buClr>
              <a:buFont typeface="Courier New" panose="02070309020205020404" pitchFamily="49" charset="0"/>
              <a:buChar char="o"/>
            </a:pPr>
            <a:r>
              <a:rPr lang="en-US" sz="4400" dirty="0"/>
              <a:t>Resort to seeking high-risk, unsafe abortions </a:t>
            </a:r>
          </a:p>
          <a:p>
            <a:pPr marL="685800" indent="-685800">
              <a:buClr>
                <a:schemeClr val="accent2"/>
              </a:buClr>
              <a:buFont typeface="Courier New" panose="02070309020205020404" pitchFamily="49" charset="0"/>
              <a:buChar char="o"/>
            </a:pPr>
            <a:r>
              <a:rPr lang="en-US" sz="4400" dirty="0"/>
              <a:t>Delay seeking care for complications of unsafe abortion </a:t>
            </a:r>
          </a:p>
          <a:p>
            <a:pPr marL="685800" indent="-685800">
              <a:buClr>
                <a:schemeClr val="accent2"/>
              </a:buClr>
              <a:buFont typeface="Courier New" panose="02070309020205020404" pitchFamily="49" charset="0"/>
              <a:buChar char="o"/>
            </a:pPr>
            <a:r>
              <a:rPr lang="en-US" sz="4400" dirty="0"/>
              <a:t>Are forced to risk their life and health to end a pregnancy</a:t>
            </a:r>
          </a:p>
          <a:p>
            <a:pPr marL="685800" indent="-685800">
              <a:buClr>
                <a:schemeClr val="accent2"/>
              </a:buClr>
              <a:buFont typeface="Courier New" panose="02070309020205020404" pitchFamily="49" charset="0"/>
              <a:buChar char="o"/>
            </a:pPr>
            <a:r>
              <a:rPr lang="en-US" sz="4400" dirty="0"/>
              <a:t>Are forced to become mothers against their will</a:t>
            </a:r>
          </a:p>
          <a:p>
            <a:endParaRPr lang="en-US" dirty="0"/>
          </a:p>
        </p:txBody>
      </p:sp>
      <p:sp>
        <p:nvSpPr>
          <p:cNvPr id="4" name="Title 3">
            <a:extLst>
              <a:ext uri="{FF2B5EF4-FFF2-40B4-BE49-F238E27FC236}">
                <a16:creationId xmlns:a16="http://schemas.microsoft.com/office/drawing/2014/main" id="{7C6D93A5-B60C-4D8C-B225-BAB38812BD66}"/>
              </a:ext>
            </a:extLst>
          </p:cNvPr>
          <p:cNvSpPr>
            <a:spLocks noGrp="1"/>
          </p:cNvSpPr>
          <p:nvPr>
            <p:ph type="ctrTitle"/>
          </p:nvPr>
        </p:nvSpPr>
        <p:spPr>
          <a:xfrm>
            <a:off x="146051" y="736679"/>
            <a:ext cx="19812000" cy="1015663"/>
          </a:xfrm>
        </p:spPr>
        <p:txBody>
          <a:bodyPr/>
          <a:lstStyle/>
          <a:p>
            <a:r>
              <a:rPr lang="en-US" sz="6600" dirty="0"/>
              <a:t>When safe abortion is not available, women: </a:t>
            </a:r>
          </a:p>
        </p:txBody>
      </p:sp>
      <p:pic>
        <p:nvPicPr>
          <p:cNvPr id="5" name="Content Placeholder 7" descr="Latina woman hugging teen, for screen or web use.">
            <a:hlinkClick r:id="rId3"/>
            <a:extLst>
              <a:ext uri="{FF2B5EF4-FFF2-40B4-BE49-F238E27FC236}">
                <a16:creationId xmlns:a16="http://schemas.microsoft.com/office/drawing/2014/main" id="{20ED2B6C-2D3B-46A1-B6DD-384AE04111A1}"/>
              </a:ext>
            </a:extLst>
          </p:cNvPr>
          <p:cNvPicPr>
            <a:picLocks/>
          </p:cNvPicPr>
          <p:nvPr/>
        </p:nvPicPr>
        <p:blipFill rotWithShape="1">
          <a:blip r:embed="rId4">
            <a:extLst>
              <a:ext uri="{28A0092B-C50C-407E-A947-70E740481C1C}">
                <a14:useLocalDpi xmlns:a14="http://schemas.microsoft.com/office/drawing/2010/main" val="0"/>
              </a:ext>
            </a:extLst>
          </a:blip>
          <a:srcRect t="2654" r="5870" b="3216"/>
          <a:stretch/>
        </p:blipFill>
        <p:spPr>
          <a:xfrm>
            <a:off x="14547850" y="3063875"/>
            <a:ext cx="5029200" cy="7591245"/>
          </a:xfrm>
          <a:prstGeom prst="rect">
            <a:avLst/>
          </a:prstGeom>
        </p:spPr>
      </p:pic>
      <p:sp>
        <p:nvSpPr>
          <p:cNvPr id="6" name="TextBox 5">
            <a:extLst>
              <a:ext uri="{FF2B5EF4-FFF2-40B4-BE49-F238E27FC236}">
                <a16:creationId xmlns:a16="http://schemas.microsoft.com/office/drawing/2014/main" id="{3CC38877-37C1-7043-A8BE-D76981955B15}"/>
              </a:ext>
            </a:extLst>
          </p:cNvPr>
          <p:cNvSpPr txBox="1"/>
          <p:nvPr/>
        </p:nvSpPr>
        <p:spPr>
          <a:xfrm>
            <a:off x="16224250" y="10836275"/>
            <a:ext cx="3360882" cy="338554"/>
          </a:xfrm>
          <a:prstGeom prst="rect">
            <a:avLst/>
          </a:prstGeom>
          <a:noFill/>
        </p:spPr>
        <p:txBody>
          <a:bodyPr wrap="square" rtlCol="0">
            <a:spAutoFit/>
          </a:bodyPr>
          <a:lstStyle/>
          <a:p>
            <a:pPr algn="ctr"/>
            <a:r>
              <a:rPr lang="en-US" sz="1600" b="1" dirty="0">
                <a:latin typeface="Helvetica" pitchFamily="2" charset="0"/>
              </a:rPr>
              <a:t>Photo © Sara Gómez, Ipas 2008</a:t>
            </a:r>
          </a:p>
        </p:txBody>
      </p:sp>
    </p:spTree>
    <p:extLst>
      <p:ext uri="{BB962C8B-B14F-4D97-AF65-F5344CB8AC3E}">
        <p14:creationId xmlns:p14="http://schemas.microsoft.com/office/powerpoint/2010/main" val="1099935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91C00BF-965E-46CB-B5E0-E6492E1635F7}"/>
              </a:ext>
            </a:extLst>
          </p:cNvPr>
          <p:cNvSpPr>
            <a:spLocks noGrp="1"/>
          </p:cNvSpPr>
          <p:nvPr>
            <p:ph sz="quarter" idx="10"/>
          </p:nvPr>
        </p:nvSpPr>
        <p:spPr>
          <a:xfrm>
            <a:off x="1212850" y="3201154"/>
            <a:ext cx="8382000" cy="6555641"/>
          </a:xfrm>
        </p:spPr>
        <p:txBody>
          <a:bodyPr/>
          <a:lstStyle/>
          <a:p>
            <a:r>
              <a:rPr lang="en-US" b="1" dirty="0">
                <a:solidFill>
                  <a:schemeClr val="accent1"/>
                </a:solidFill>
              </a:rPr>
              <a:t>Public health</a:t>
            </a:r>
          </a:p>
          <a:p>
            <a:pPr marL="685800" indent="-685800">
              <a:buClr>
                <a:schemeClr val="accent2"/>
              </a:buClr>
              <a:buFont typeface="Courier New" panose="02070309020205020404" pitchFamily="49" charset="0"/>
              <a:buChar char="o"/>
            </a:pPr>
            <a:r>
              <a:rPr lang="en-US" sz="4000" dirty="0"/>
              <a:t>Unsafe abortion is one of the leading causes of maternal mortality in developing countries worldwide</a:t>
            </a:r>
          </a:p>
          <a:p>
            <a:pPr marL="685800" indent="-685800">
              <a:buClr>
                <a:schemeClr val="accent2"/>
              </a:buClr>
              <a:buFont typeface="Courier New" panose="02070309020205020404" pitchFamily="49" charset="0"/>
              <a:buChar char="o"/>
            </a:pPr>
            <a:r>
              <a:rPr lang="en-US" sz="4000" dirty="0"/>
              <a:t>The resulting deaths and injuries are entirely preventable</a:t>
            </a:r>
          </a:p>
          <a:p>
            <a:endParaRPr lang="en-US" dirty="0"/>
          </a:p>
        </p:txBody>
      </p:sp>
      <p:sp>
        <p:nvSpPr>
          <p:cNvPr id="6" name="Title 5">
            <a:extLst>
              <a:ext uri="{FF2B5EF4-FFF2-40B4-BE49-F238E27FC236}">
                <a16:creationId xmlns:a16="http://schemas.microsoft.com/office/drawing/2014/main" id="{F5C23F08-0262-4CF5-BF26-5E2C90DA81BA}"/>
              </a:ext>
            </a:extLst>
          </p:cNvPr>
          <p:cNvSpPr>
            <a:spLocks noGrp="1"/>
          </p:cNvSpPr>
          <p:nvPr>
            <p:ph type="ctrTitle"/>
          </p:nvPr>
        </p:nvSpPr>
        <p:spPr>
          <a:xfrm>
            <a:off x="831850" y="736679"/>
            <a:ext cx="18364200" cy="1107996"/>
          </a:xfrm>
        </p:spPr>
        <p:txBody>
          <a:bodyPr/>
          <a:lstStyle/>
          <a:p>
            <a:pPr algn="ctr"/>
            <a:r>
              <a:rPr lang="en-US" dirty="0"/>
              <a:t>Rationale for preventing unsafe abortion</a:t>
            </a:r>
          </a:p>
        </p:txBody>
      </p:sp>
      <p:sp>
        <p:nvSpPr>
          <p:cNvPr id="13" name="Content Placeholder 11">
            <a:extLst>
              <a:ext uri="{FF2B5EF4-FFF2-40B4-BE49-F238E27FC236}">
                <a16:creationId xmlns:a16="http://schemas.microsoft.com/office/drawing/2014/main" id="{07A390A9-0529-48D5-A447-26EC4B833AD6}"/>
              </a:ext>
            </a:extLst>
          </p:cNvPr>
          <p:cNvSpPr txBox="1">
            <a:spLocks/>
          </p:cNvSpPr>
          <p:nvPr/>
        </p:nvSpPr>
        <p:spPr>
          <a:xfrm>
            <a:off x="10737850" y="3201154"/>
            <a:ext cx="8305800" cy="7263527"/>
          </a:xfrm>
          <a:prstGeom prst="rect">
            <a:avLst/>
          </a:prstGeom>
        </p:spPr>
        <p:txBody>
          <a:bodyPr wrap="square" lIns="0" tIns="0" rIns="0" bIns="0">
            <a:spAutoFit/>
          </a:bodyPr>
          <a:lstStyle>
            <a:lvl1pPr marL="0">
              <a:spcAft>
                <a:spcPts val="3600"/>
              </a:spcAft>
              <a:defRPr sz="4800" b="0" i="0">
                <a:solidFill>
                  <a:schemeClr val="tx1"/>
                </a:solidFill>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b="1" kern="0" dirty="0">
                <a:solidFill>
                  <a:schemeClr val="accent1"/>
                </a:solidFill>
              </a:rPr>
              <a:t>Human rights</a:t>
            </a:r>
          </a:p>
          <a:p>
            <a:r>
              <a:rPr lang="en-US" sz="4000" dirty="0"/>
              <a:t>Criminalization of abortion and high rates of unsafe abortion violate women’s right to health. </a:t>
            </a:r>
          </a:p>
          <a:p>
            <a:pPr>
              <a:spcAft>
                <a:spcPts val="1200"/>
              </a:spcAft>
            </a:pPr>
            <a:r>
              <a:rPr lang="en-US" sz="4000" dirty="0"/>
              <a:t>Additionally, this violates women’s right to:</a:t>
            </a:r>
          </a:p>
          <a:p>
            <a:pPr lvl="1">
              <a:spcAft>
                <a:spcPts val="600"/>
              </a:spcAft>
              <a:buFont typeface="Courier New" panose="02070309020205020404" pitchFamily="49" charset="0"/>
              <a:buChar char="o"/>
            </a:pPr>
            <a:r>
              <a:rPr lang="en-US" sz="3600" dirty="0"/>
              <a:t>life</a:t>
            </a:r>
          </a:p>
          <a:p>
            <a:pPr lvl="1">
              <a:spcAft>
                <a:spcPts val="600"/>
              </a:spcAft>
              <a:buFont typeface="Courier New" panose="02070309020205020404" pitchFamily="49" charset="0"/>
              <a:buChar char="o"/>
            </a:pPr>
            <a:r>
              <a:rPr lang="en-US" sz="3600" dirty="0"/>
              <a:t>equality and non-discrimination</a:t>
            </a:r>
          </a:p>
          <a:p>
            <a:pPr lvl="1">
              <a:spcAft>
                <a:spcPts val="600"/>
              </a:spcAft>
              <a:buFont typeface="Courier New" panose="02070309020205020404" pitchFamily="49" charset="0"/>
              <a:buChar char="o"/>
            </a:pPr>
            <a:r>
              <a:rPr lang="en-US" sz="3600" dirty="0"/>
              <a:t>self-determination and to determine the number and spacing of children</a:t>
            </a:r>
          </a:p>
        </p:txBody>
      </p:sp>
    </p:spTree>
    <p:extLst>
      <p:ext uri="{BB962C8B-B14F-4D97-AF65-F5344CB8AC3E}">
        <p14:creationId xmlns:p14="http://schemas.microsoft.com/office/powerpoint/2010/main" val="4037386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811257B2-3A4E-F7ED-2B7E-961B8EF20EB8}"/>
              </a:ext>
            </a:extLst>
          </p:cNvPr>
          <p:cNvSpPr>
            <a:spLocks noGrp="1"/>
          </p:cNvSpPr>
          <p:nvPr>
            <p:ph type="body" sz="quarter" idx="10"/>
          </p:nvPr>
        </p:nvSpPr>
        <p:spPr>
          <a:xfrm>
            <a:off x="2393950" y="2835275"/>
            <a:ext cx="15316200" cy="1477328"/>
          </a:xfrm>
        </p:spPr>
        <p:txBody>
          <a:bodyPr/>
          <a:lstStyle/>
          <a:p>
            <a:r>
              <a:rPr lang="en-US" dirty="0"/>
              <a:t>Thank you!</a:t>
            </a:r>
          </a:p>
        </p:txBody>
      </p:sp>
    </p:spTree>
    <p:extLst>
      <p:ext uri="{BB962C8B-B14F-4D97-AF65-F5344CB8AC3E}">
        <p14:creationId xmlns:p14="http://schemas.microsoft.com/office/powerpoint/2010/main" val="1235149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AF331A-E94A-1C48-A697-F572EA429E90}"/>
              </a:ext>
            </a:extLst>
          </p:cNvPr>
          <p:cNvPicPr>
            <a:picLocks noChangeAspect="1"/>
          </p:cNvPicPr>
          <p:nvPr/>
        </p:nvPicPr>
        <p:blipFill>
          <a:blip r:embed="rId3"/>
          <a:stretch>
            <a:fillRect/>
          </a:stretch>
        </p:blipFill>
        <p:spPr>
          <a:xfrm>
            <a:off x="706" y="795"/>
            <a:ext cx="20102688" cy="11307763"/>
          </a:xfrm>
          <a:prstGeom prst="rect">
            <a:avLst/>
          </a:prstGeom>
        </p:spPr>
      </p:pic>
      <p:pic>
        <p:nvPicPr>
          <p:cNvPr id="4" name="Picture 3">
            <a:extLst>
              <a:ext uri="{FF2B5EF4-FFF2-40B4-BE49-F238E27FC236}">
                <a16:creationId xmlns:a16="http://schemas.microsoft.com/office/drawing/2014/main" id="{79E0E45D-9850-7E43-80D2-60246AE91580}"/>
              </a:ext>
            </a:extLst>
          </p:cNvPr>
          <p:cNvPicPr>
            <a:picLocks noChangeAspect="1"/>
          </p:cNvPicPr>
          <p:nvPr/>
        </p:nvPicPr>
        <p:blipFill>
          <a:blip r:embed="rId4"/>
          <a:stretch>
            <a:fillRect/>
          </a:stretch>
        </p:blipFill>
        <p:spPr>
          <a:xfrm>
            <a:off x="706" y="795"/>
            <a:ext cx="20102688" cy="11307763"/>
          </a:xfrm>
          <a:prstGeom prst="rect">
            <a:avLst/>
          </a:prstGeom>
        </p:spPr>
      </p:pic>
    </p:spTree>
    <p:extLst>
      <p:ext uri="{BB962C8B-B14F-4D97-AF65-F5344CB8AC3E}">
        <p14:creationId xmlns:p14="http://schemas.microsoft.com/office/powerpoint/2010/main" val="133392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80B2982-7A3C-4D82-9068-791060023F90}"/>
              </a:ext>
            </a:extLst>
          </p:cNvPr>
          <p:cNvSpPr>
            <a:spLocks noGrp="1"/>
          </p:cNvSpPr>
          <p:nvPr>
            <p:ph sz="quarter" idx="10"/>
          </p:nvPr>
        </p:nvSpPr>
        <p:spPr>
          <a:xfrm>
            <a:off x="831850" y="3192954"/>
            <a:ext cx="11125200" cy="7567122"/>
          </a:xfrm>
        </p:spPr>
        <p:txBody>
          <a:bodyPr/>
          <a:lstStyle/>
          <a:p>
            <a:pPr marL="45720" indent="0">
              <a:buNone/>
            </a:pPr>
            <a:r>
              <a:rPr lang="en-US" dirty="0"/>
              <a:t>Of the ~25 million women who have unsafe abortions annually:</a:t>
            </a:r>
          </a:p>
          <a:p>
            <a:pPr marL="685800" indent="-685800">
              <a:buClr>
                <a:schemeClr val="accent2"/>
              </a:buClr>
              <a:buFont typeface="Courier New" panose="02070309020205020404" pitchFamily="49" charset="0"/>
              <a:buChar char="o"/>
            </a:pPr>
            <a:r>
              <a:rPr lang="en-US" sz="4000" dirty="0"/>
              <a:t>98% are in the developing world</a:t>
            </a:r>
          </a:p>
          <a:p>
            <a:pPr marL="685800" indent="-685800">
              <a:buClr>
                <a:schemeClr val="accent2"/>
              </a:buClr>
              <a:buFont typeface="Courier New" panose="02070309020205020404" pitchFamily="49" charset="0"/>
              <a:buChar char="o"/>
            </a:pPr>
            <a:r>
              <a:rPr lang="en-US" sz="4000" dirty="0"/>
              <a:t>6.9 million are treated for complications</a:t>
            </a:r>
          </a:p>
          <a:p>
            <a:pPr marL="685800" indent="-685800">
              <a:buClr>
                <a:schemeClr val="accent2"/>
              </a:buClr>
              <a:buFont typeface="Courier New" panose="02070309020205020404" pitchFamily="49" charset="0"/>
              <a:buChar char="o"/>
            </a:pPr>
            <a:r>
              <a:rPr lang="en-US" sz="4000" dirty="0"/>
              <a:t>40% never receive treatment </a:t>
            </a:r>
          </a:p>
          <a:p>
            <a:pPr marL="685800" indent="-685800">
              <a:buClr>
                <a:schemeClr val="accent2"/>
              </a:buClr>
              <a:buFont typeface="Courier New" panose="02070309020205020404" pitchFamily="49" charset="0"/>
              <a:buChar char="o"/>
            </a:pPr>
            <a:r>
              <a:rPr lang="en-US" sz="4000" dirty="0"/>
              <a:t>7 million suffer long-term disability</a:t>
            </a:r>
          </a:p>
          <a:p>
            <a:pPr marL="685800" indent="-685800">
              <a:buClr>
                <a:schemeClr val="accent2"/>
              </a:buClr>
              <a:buFont typeface="Courier New" panose="02070309020205020404" pitchFamily="49" charset="0"/>
              <a:buChar char="o"/>
            </a:pPr>
            <a:r>
              <a:rPr lang="en-US" sz="4000" dirty="0"/>
              <a:t>~44,000 die—91% of those deaths are in Africa &amp; South-Central Asia</a:t>
            </a:r>
          </a:p>
          <a:p>
            <a:endParaRPr lang="en-US" dirty="0"/>
          </a:p>
        </p:txBody>
      </p:sp>
      <p:sp>
        <p:nvSpPr>
          <p:cNvPr id="3" name="Title 2">
            <a:extLst>
              <a:ext uri="{FF2B5EF4-FFF2-40B4-BE49-F238E27FC236}">
                <a16:creationId xmlns:a16="http://schemas.microsoft.com/office/drawing/2014/main" id="{7F43F73B-E8C1-4259-B4A6-6073DBD0CD64}"/>
              </a:ext>
            </a:extLst>
          </p:cNvPr>
          <p:cNvSpPr>
            <a:spLocks noGrp="1"/>
          </p:cNvSpPr>
          <p:nvPr>
            <p:ph type="ctrTitle"/>
          </p:nvPr>
        </p:nvSpPr>
        <p:spPr/>
        <p:txBody>
          <a:bodyPr/>
          <a:lstStyle/>
          <a:p>
            <a:r>
              <a:rPr lang="en-US" dirty="0"/>
              <a:t>Abortion in developing regions</a:t>
            </a:r>
          </a:p>
        </p:txBody>
      </p:sp>
      <p:pic>
        <p:nvPicPr>
          <p:cNvPr id="6" name="Content Placeholder 4">
            <a:extLst>
              <a:ext uri="{FF2B5EF4-FFF2-40B4-BE49-F238E27FC236}">
                <a16:creationId xmlns:a16="http://schemas.microsoft.com/office/drawing/2014/main" id="{7226A50A-37C9-4443-8486-01D079ABA8D4}"/>
              </a:ext>
            </a:extLst>
          </p:cNvPr>
          <p:cNvPicPr>
            <a:picLocks noChangeAspect="1"/>
          </p:cNvPicPr>
          <p:nvPr/>
        </p:nvPicPr>
        <p:blipFill rotWithShape="1">
          <a:blip r:embed="rId3"/>
          <a:srcRect l="-132" r="-208" b="6822"/>
          <a:stretch/>
        </p:blipFill>
        <p:spPr>
          <a:xfrm>
            <a:off x="11880850" y="5199097"/>
            <a:ext cx="7496918" cy="5343525"/>
          </a:xfrm>
          <a:prstGeom prst="rect">
            <a:avLst/>
          </a:prstGeom>
        </p:spPr>
      </p:pic>
      <p:sp>
        <p:nvSpPr>
          <p:cNvPr id="5" name="TextBox 4">
            <a:extLst>
              <a:ext uri="{FF2B5EF4-FFF2-40B4-BE49-F238E27FC236}">
                <a16:creationId xmlns:a16="http://schemas.microsoft.com/office/drawing/2014/main" id="{371F9C1B-217C-0048-951C-D48318E4397D}"/>
              </a:ext>
            </a:extLst>
          </p:cNvPr>
          <p:cNvSpPr txBox="1"/>
          <p:nvPr/>
        </p:nvSpPr>
        <p:spPr>
          <a:xfrm>
            <a:off x="15081250" y="10607675"/>
            <a:ext cx="4351482" cy="338554"/>
          </a:xfrm>
          <a:prstGeom prst="rect">
            <a:avLst/>
          </a:prstGeom>
          <a:noFill/>
        </p:spPr>
        <p:txBody>
          <a:bodyPr wrap="square" rtlCol="0">
            <a:spAutoFit/>
          </a:bodyPr>
          <a:lstStyle/>
          <a:p>
            <a:pPr algn="r"/>
            <a:r>
              <a:rPr lang="en-US" sz="1600" b="1" dirty="0">
                <a:latin typeface="Helvetica" pitchFamily="2" charset="0"/>
              </a:rPr>
              <a:t>Photo © Ipas</a:t>
            </a:r>
          </a:p>
        </p:txBody>
      </p:sp>
    </p:spTree>
    <p:extLst>
      <p:ext uri="{BB962C8B-B14F-4D97-AF65-F5344CB8AC3E}">
        <p14:creationId xmlns:p14="http://schemas.microsoft.com/office/powerpoint/2010/main" val="2561513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7E50EF6-B2ED-4781-84B0-F66A9CDA9A75}"/>
              </a:ext>
            </a:extLst>
          </p:cNvPr>
          <p:cNvSpPr>
            <a:spLocks noGrp="1"/>
          </p:cNvSpPr>
          <p:nvPr>
            <p:ph sz="quarter" idx="10"/>
          </p:nvPr>
        </p:nvSpPr>
        <p:spPr>
          <a:xfrm>
            <a:off x="1060450" y="3201154"/>
            <a:ext cx="10058400" cy="7635121"/>
          </a:xfrm>
        </p:spPr>
        <p:txBody>
          <a:bodyPr/>
          <a:lstStyle/>
          <a:p>
            <a:r>
              <a:rPr lang="en-US" altLang="en-US" sz="4000" dirty="0"/>
              <a:t>Collapse of health systems means reduced access to:</a:t>
            </a:r>
          </a:p>
          <a:p>
            <a:pPr lvl="1">
              <a:spcAft>
                <a:spcPts val="600"/>
              </a:spcAft>
              <a:buFont typeface="Courier New" panose="02070309020205020404" pitchFamily="49" charset="0"/>
              <a:buChar char="o"/>
            </a:pPr>
            <a:r>
              <a:rPr lang="en-US" altLang="en-US" sz="3600" dirty="0">
                <a:solidFill>
                  <a:schemeClr val="tx1"/>
                </a:solidFill>
              </a:rPr>
              <a:t>Emergency obstetric care</a:t>
            </a:r>
          </a:p>
          <a:p>
            <a:pPr lvl="1">
              <a:spcAft>
                <a:spcPts val="600"/>
              </a:spcAft>
              <a:buFont typeface="Courier New" panose="02070309020205020404" pitchFamily="49" charset="0"/>
              <a:buChar char="o"/>
            </a:pPr>
            <a:r>
              <a:rPr lang="en-US" altLang="en-US" sz="3600" dirty="0">
                <a:solidFill>
                  <a:schemeClr val="tx1"/>
                </a:solidFill>
              </a:rPr>
              <a:t>Family planning</a:t>
            </a:r>
          </a:p>
          <a:p>
            <a:pPr lvl="1">
              <a:spcAft>
                <a:spcPts val="600"/>
              </a:spcAft>
              <a:buFont typeface="Courier New" panose="02070309020205020404" pitchFamily="49" charset="0"/>
              <a:buChar char="o"/>
            </a:pPr>
            <a:r>
              <a:rPr lang="en-US" altLang="en-US" sz="3600" dirty="0">
                <a:solidFill>
                  <a:schemeClr val="tx1"/>
                </a:solidFill>
              </a:rPr>
              <a:t>Postabortion care (treatment for complications of unsafe abortion)</a:t>
            </a:r>
          </a:p>
          <a:p>
            <a:br>
              <a:rPr lang="en-US" altLang="en-US" sz="4000" dirty="0"/>
            </a:br>
            <a:r>
              <a:rPr lang="en-US" altLang="en-US" sz="4000" dirty="0"/>
              <a:t>Women are at greater risk of sexual violence, which can lead to more:</a:t>
            </a:r>
          </a:p>
          <a:p>
            <a:pPr lvl="1">
              <a:spcAft>
                <a:spcPts val="600"/>
              </a:spcAft>
              <a:buFont typeface="Courier New" panose="02070309020205020404" pitchFamily="49" charset="0"/>
              <a:buChar char="o"/>
            </a:pPr>
            <a:r>
              <a:rPr lang="en-US" altLang="en-US" sz="3600" dirty="0">
                <a:solidFill>
                  <a:schemeClr val="tx1"/>
                </a:solidFill>
              </a:rPr>
              <a:t>unintended pregnancies </a:t>
            </a:r>
          </a:p>
          <a:p>
            <a:pPr lvl="1">
              <a:spcAft>
                <a:spcPts val="600"/>
              </a:spcAft>
              <a:buFont typeface="Courier New" panose="02070309020205020404" pitchFamily="49" charset="0"/>
              <a:buChar char="o"/>
            </a:pPr>
            <a:r>
              <a:rPr lang="en-US" altLang="en-US" sz="3600" dirty="0">
                <a:solidFill>
                  <a:schemeClr val="tx1"/>
                </a:solidFill>
              </a:rPr>
              <a:t>unsafe abortions</a:t>
            </a:r>
          </a:p>
          <a:p>
            <a:endParaRPr lang="en-US" dirty="0"/>
          </a:p>
        </p:txBody>
      </p:sp>
      <p:sp>
        <p:nvSpPr>
          <p:cNvPr id="4" name="Title 3">
            <a:extLst>
              <a:ext uri="{FF2B5EF4-FFF2-40B4-BE49-F238E27FC236}">
                <a16:creationId xmlns:a16="http://schemas.microsoft.com/office/drawing/2014/main" id="{D5D63364-6B66-422D-ADEF-C9A0CC3F6C30}"/>
              </a:ext>
            </a:extLst>
          </p:cNvPr>
          <p:cNvSpPr>
            <a:spLocks noGrp="1"/>
          </p:cNvSpPr>
          <p:nvPr>
            <p:ph type="ctrTitle"/>
          </p:nvPr>
        </p:nvSpPr>
        <p:spPr/>
        <p:txBody>
          <a:bodyPr/>
          <a:lstStyle/>
          <a:p>
            <a:r>
              <a:rPr lang="en-US" dirty="0"/>
              <a:t>Abortion in humanitarian settings</a:t>
            </a:r>
          </a:p>
        </p:txBody>
      </p:sp>
      <p:pic>
        <p:nvPicPr>
          <p:cNvPr id="7" name="Picture Placeholder 3">
            <a:extLst>
              <a:ext uri="{FF2B5EF4-FFF2-40B4-BE49-F238E27FC236}">
                <a16:creationId xmlns:a16="http://schemas.microsoft.com/office/drawing/2014/main" id="{457323DC-3D76-E74D-9734-F5A3267EA5EA}"/>
              </a:ext>
            </a:extLst>
          </p:cNvPr>
          <p:cNvPicPr>
            <a:picLocks noChangeAspect="1"/>
          </p:cNvPicPr>
          <p:nvPr/>
        </p:nvPicPr>
        <p:blipFill rotWithShape="1">
          <a:blip r:embed="rId3">
            <a:extLst>
              <a:ext uri="{28A0092B-C50C-407E-A947-70E740481C1C}">
                <a14:useLocalDpi xmlns:a14="http://schemas.microsoft.com/office/drawing/2010/main" val="0"/>
              </a:ext>
            </a:extLst>
          </a:blip>
          <a:srcRect l="38249" t="19124" b="394"/>
          <a:stretch/>
        </p:blipFill>
        <p:spPr>
          <a:xfrm>
            <a:off x="11957050" y="3170085"/>
            <a:ext cx="8147050" cy="7178979"/>
          </a:xfrm>
          <a:prstGeom prst="rect">
            <a:avLst/>
          </a:prstGeom>
        </p:spPr>
      </p:pic>
      <p:sp>
        <p:nvSpPr>
          <p:cNvPr id="8" name="TextBox 7">
            <a:extLst>
              <a:ext uri="{FF2B5EF4-FFF2-40B4-BE49-F238E27FC236}">
                <a16:creationId xmlns:a16="http://schemas.microsoft.com/office/drawing/2014/main" id="{E700D14E-09DD-4A4A-8C85-EE42EB2194D2}"/>
              </a:ext>
            </a:extLst>
          </p:cNvPr>
          <p:cNvSpPr txBox="1"/>
          <p:nvPr/>
        </p:nvSpPr>
        <p:spPr>
          <a:xfrm>
            <a:off x="14928850" y="10531475"/>
            <a:ext cx="5189682" cy="338554"/>
          </a:xfrm>
          <a:prstGeom prst="rect">
            <a:avLst/>
          </a:prstGeom>
          <a:noFill/>
        </p:spPr>
        <p:txBody>
          <a:bodyPr wrap="square" rtlCol="0">
            <a:spAutoFit/>
          </a:bodyPr>
          <a:lstStyle/>
          <a:p>
            <a:pPr algn="ctr"/>
            <a:r>
              <a:rPr lang="en-US" sz="1600" b="1" dirty="0">
                <a:latin typeface="Helvetica" pitchFamily="2" charset="0"/>
              </a:rPr>
              <a:t>Photo: </a:t>
            </a:r>
            <a:r>
              <a:rPr lang="en-US" sz="1600" b="1" dirty="0" err="1">
                <a:latin typeface="Helvetica" pitchFamily="2" charset="0"/>
              </a:rPr>
              <a:t>Sushavan</a:t>
            </a:r>
            <a:r>
              <a:rPr lang="en-US" sz="1600" b="1" dirty="0">
                <a:latin typeface="Helvetica" pitchFamily="2" charset="0"/>
              </a:rPr>
              <a:t> </a:t>
            </a:r>
            <a:r>
              <a:rPr lang="en-US" sz="1600" b="1" dirty="0" err="1">
                <a:latin typeface="Helvetica" pitchFamily="2" charset="0"/>
              </a:rPr>
              <a:t>Nandy</a:t>
            </a:r>
            <a:r>
              <a:rPr lang="en-US" sz="1600" b="1" dirty="0">
                <a:latin typeface="Helvetica" pitchFamily="2" charset="0"/>
              </a:rPr>
              <a:t>/</a:t>
            </a:r>
            <a:r>
              <a:rPr lang="en-US" sz="1600" b="1" dirty="0" err="1">
                <a:latin typeface="Helvetica" pitchFamily="2" charset="0"/>
              </a:rPr>
              <a:t>NurPhoto</a:t>
            </a:r>
            <a:r>
              <a:rPr lang="en-US" sz="1600" b="1" dirty="0">
                <a:latin typeface="Helvetica" pitchFamily="2" charset="0"/>
              </a:rPr>
              <a:t>/Getty Images</a:t>
            </a:r>
          </a:p>
        </p:txBody>
      </p:sp>
    </p:spTree>
    <p:extLst>
      <p:ext uri="{BB962C8B-B14F-4D97-AF65-F5344CB8AC3E}">
        <p14:creationId xmlns:p14="http://schemas.microsoft.com/office/powerpoint/2010/main" val="3038390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6E605E1-F2C1-B048-A2F2-1F2C9BE4FA3A}"/>
              </a:ext>
            </a:extLst>
          </p:cNvPr>
          <p:cNvPicPr>
            <a:picLocks noChangeAspect="1"/>
          </p:cNvPicPr>
          <p:nvPr/>
        </p:nvPicPr>
        <p:blipFill>
          <a:blip r:embed="rId3"/>
          <a:stretch>
            <a:fillRect/>
          </a:stretch>
        </p:blipFill>
        <p:spPr>
          <a:xfrm>
            <a:off x="706" y="795"/>
            <a:ext cx="20102688" cy="11307763"/>
          </a:xfrm>
          <a:prstGeom prst="rect">
            <a:avLst/>
          </a:prstGeom>
        </p:spPr>
      </p:pic>
      <p:pic>
        <p:nvPicPr>
          <p:cNvPr id="11" name="Picture 10">
            <a:extLst>
              <a:ext uri="{FF2B5EF4-FFF2-40B4-BE49-F238E27FC236}">
                <a16:creationId xmlns:a16="http://schemas.microsoft.com/office/drawing/2014/main" id="{33061F5F-BA42-BF41-B7F2-5BFC3ED3CF20}"/>
              </a:ext>
            </a:extLst>
          </p:cNvPr>
          <p:cNvPicPr>
            <a:picLocks noChangeAspect="1"/>
          </p:cNvPicPr>
          <p:nvPr/>
        </p:nvPicPr>
        <p:blipFill>
          <a:blip r:embed="rId4"/>
          <a:stretch>
            <a:fillRect/>
          </a:stretch>
        </p:blipFill>
        <p:spPr>
          <a:xfrm>
            <a:off x="706" y="795"/>
            <a:ext cx="20102688" cy="11307763"/>
          </a:xfrm>
          <a:prstGeom prst="rect">
            <a:avLst/>
          </a:prstGeom>
        </p:spPr>
      </p:pic>
    </p:spTree>
    <p:extLst>
      <p:ext uri="{BB962C8B-B14F-4D97-AF65-F5344CB8AC3E}">
        <p14:creationId xmlns:p14="http://schemas.microsoft.com/office/powerpoint/2010/main" val="407887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B6C7D5-2B42-4A0C-89C3-4B3F92D2B966}"/>
              </a:ext>
            </a:extLst>
          </p:cNvPr>
          <p:cNvSpPr>
            <a:spLocks noGrp="1"/>
          </p:cNvSpPr>
          <p:nvPr>
            <p:ph type="ctrTitle"/>
          </p:nvPr>
        </p:nvSpPr>
        <p:spPr>
          <a:xfrm>
            <a:off x="2736850" y="182682"/>
            <a:ext cx="14630400" cy="2215991"/>
          </a:xfrm>
        </p:spPr>
        <p:txBody>
          <a:bodyPr/>
          <a:lstStyle/>
          <a:p>
            <a:r>
              <a:rPr lang="en-US" dirty="0"/>
              <a:t>Abortion restrictions DO NOT reduce the incidence of abortion</a:t>
            </a:r>
          </a:p>
        </p:txBody>
      </p:sp>
      <p:pic>
        <p:nvPicPr>
          <p:cNvPr id="4" name="Content Placeholder 3" descr="worldwideincidencerestrictive.pdf">
            <a:extLst>
              <a:ext uri="{FF2B5EF4-FFF2-40B4-BE49-F238E27FC236}">
                <a16:creationId xmlns:a16="http://schemas.microsoft.com/office/drawing/2014/main" id="{6E1F004A-8149-4FFA-BA35-DB3123715DD8}"/>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29155"/>
          <a:stretch/>
        </p:blipFill>
        <p:spPr>
          <a:xfrm>
            <a:off x="3460750" y="3216275"/>
            <a:ext cx="13182600" cy="7460943"/>
          </a:xfrm>
          <a:prstGeom prst="rect">
            <a:avLst/>
          </a:prstGeom>
        </p:spPr>
      </p:pic>
    </p:spTree>
    <p:extLst>
      <p:ext uri="{BB962C8B-B14F-4D97-AF65-F5344CB8AC3E}">
        <p14:creationId xmlns:p14="http://schemas.microsoft.com/office/powerpoint/2010/main" val="1037273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C75883-076B-4455-B7BA-9F1B44B9969C}"/>
              </a:ext>
            </a:extLst>
          </p:cNvPr>
          <p:cNvSpPr>
            <a:spLocks noGrp="1"/>
          </p:cNvSpPr>
          <p:nvPr>
            <p:ph type="ctrTitle"/>
          </p:nvPr>
        </p:nvSpPr>
        <p:spPr>
          <a:xfrm>
            <a:off x="2736850" y="373538"/>
            <a:ext cx="14630400" cy="1846659"/>
          </a:xfrm>
        </p:spPr>
        <p:txBody>
          <a:bodyPr/>
          <a:lstStyle/>
          <a:p>
            <a:r>
              <a:rPr lang="en-US" sz="6000" dirty="0"/>
              <a:t>Abortion restrictions DO increase the proportion of abortions that are unsafe</a:t>
            </a:r>
          </a:p>
        </p:txBody>
      </p:sp>
      <p:pic>
        <p:nvPicPr>
          <p:cNvPr id="4" name="Picture 3" descr="440.aww_1.pdf">
            <a:extLst>
              <a:ext uri="{FF2B5EF4-FFF2-40B4-BE49-F238E27FC236}">
                <a16:creationId xmlns:a16="http://schemas.microsoft.com/office/drawing/2014/main" id="{423DC0EE-AE1D-436F-A312-9DDBE136EAA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28564"/>
          <a:stretch/>
        </p:blipFill>
        <p:spPr>
          <a:xfrm>
            <a:off x="3422650" y="3063875"/>
            <a:ext cx="13361465" cy="7635875"/>
          </a:xfrm>
          <a:prstGeom prst="rect">
            <a:avLst/>
          </a:prstGeom>
        </p:spPr>
      </p:pic>
    </p:spTree>
    <p:extLst>
      <p:ext uri="{BB962C8B-B14F-4D97-AF65-F5344CB8AC3E}">
        <p14:creationId xmlns:p14="http://schemas.microsoft.com/office/powerpoint/2010/main" val="910406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EA760A-089A-4ACD-ABB3-7E61BC2514B6}"/>
              </a:ext>
            </a:extLst>
          </p:cNvPr>
          <p:cNvSpPr>
            <a:spLocks noGrp="1"/>
          </p:cNvSpPr>
          <p:nvPr>
            <p:ph sz="quarter" idx="10"/>
          </p:nvPr>
        </p:nvSpPr>
        <p:spPr>
          <a:xfrm>
            <a:off x="1060450" y="5273675"/>
            <a:ext cx="9753600" cy="3356037"/>
          </a:xfrm>
        </p:spPr>
        <p:txBody>
          <a:bodyPr/>
          <a:lstStyle/>
          <a:p>
            <a:r>
              <a:rPr lang="en-US" dirty="0"/>
              <a:t>Women and girls who are poor, young, rural, disabled, or living in urban slums are most likely to suffer from unsafe abortions</a:t>
            </a:r>
          </a:p>
          <a:p>
            <a:endParaRPr lang="en-US" dirty="0"/>
          </a:p>
        </p:txBody>
      </p:sp>
      <p:sp>
        <p:nvSpPr>
          <p:cNvPr id="4" name="Title 3">
            <a:extLst>
              <a:ext uri="{FF2B5EF4-FFF2-40B4-BE49-F238E27FC236}">
                <a16:creationId xmlns:a16="http://schemas.microsoft.com/office/drawing/2014/main" id="{CB7C7DC9-9A8B-411D-8F4D-EBF4C267EF40}"/>
              </a:ext>
            </a:extLst>
          </p:cNvPr>
          <p:cNvSpPr>
            <a:spLocks noGrp="1"/>
          </p:cNvSpPr>
          <p:nvPr>
            <p:ph type="ctrTitle"/>
          </p:nvPr>
        </p:nvSpPr>
        <p:spPr/>
        <p:txBody>
          <a:bodyPr/>
          <a:lstStyle/>
          <a:p>
            <a:r>
              <a:rPr lang="en-US" dirty="0"/>
              <a:t>Abortion in developing countries</a:t>
            </a:r>
          </a:p>
        </p:txBody>
      </p:sp>
      <p:pic>
        <p:nvPicPr>
          <p:cNvPr id="5" name="Picture 4">
            <a:extLst>
              <a:ext uri="{FF2B5EF4-FFF2-40B4-BE49-F238E27FC236}">
                <a16:creationId xmlns:a16="http://schemas.microsoft.com/office/drawing/2014/main" id="{4C6783A8-CF57-EF40-BB20-51C293DCDD7C}"/>
              </a:ext>
            </a:extLst>
          </p:cNvPr>
          <p:cNvPicPr>
            <a:picLocks noChangeAspect="1"/>
          </p:cNvPicPr>
          <p:nvPr/>
        </p:nvPicPr>
        <p:blipFill rotWithShape="1">
          <a:blip r:embed="rId3">
            <a:extLst>
              <a:ext uri="{28A0092B-C50C-407E-A947-70E740481C1C}">
                <a14:useLocalDpi xmlns:a14="http://schemas.microsoft.com/office/drawing/2010/main" val="0"/>
              </a:ext>
            </a:extLst>
          </a:blip>
          <a:srcRect t="29139" b="9859"/>
          <a:stretch/>
        </p:blipFill>
        <p:spPr>
          <a:xfrm>
            <a:off x="10700426" y="2568102"/>
            <a:ext cx="9403674" cy="8741247"/>
          </a:xfrm>
          <a:prstGeom prst="rect">
            <a:avLst/>
          </a:prstGeom>
        </p:spPr>
      </p:pic>
      <p:sp>
        <p:nvSpPr>
          <p:cNvPr id="9" name="TextBox 8">
            <a:extLst>
              <a:ext uri="{FF2B5EF4-FFF2-40B4-BE49-F238E27FC236}">
                <a16:creationId xmlns:a16="http://schemas.microsoft.com/office/drawing/2014/main" id="{4854E4AE-FEB6-254B-BDFB-4874E5AE4772}"/>
              </a:ext>
            </a:extLst>
          </p:cNvPr>
          <p:cNvSpPr txBox="1"/>
          <p:nvPr/>
        </p:nvSpPr>
        <p:spPr>
          <a:xfrm>
            <a:off x="17489140" y="10836275"/>
            <a:ext cx="2598882" cy="338554"/>
          </a:xfrm>
          <a:prstGeom prst="rect">
            <a:avLst/>
          </a:prstGeom>
          <a:noFill/>
        </p:spPr>
        <p:txBody>
          <a:bodyPr wrap="square" rtlCol="0">
            <a:spAutoFit/>
          </a:bodyPr>
          <a:lstStyle/>
          <a:p>
            <a:pPr algn="ctr"/>
            <a:r>
              <a:rPr lang="en-US" sz="1600" b="1" dirty="0">
                <a:latin typeface="Helvetica" pitchFamily="2" charset="0"/>
              </a:rPr>
              <a:t>Photo © Richard Lord</a:t>
            </a:r>
          </a:p>
        </p:txBody>
      </p:sp>
    </p:spTree>
    <p:extLst>
      <p:ext uri="{BB962C8B-B14F-4D97-AF65-F5344CB8AC3E}">
        <p14:creationId xmlns:p14="http://schemas.microsoft.com/office/powerpoint/2010/main" val="1759173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5FA037-D6C7-488A-A20A-9F5D170AD92C}"/>
              </a:ext>
            </a:extLst>
          </p:cNvPr>
          <p:cNvSpPr>
            <a:spLocks noGrp="1"/>
          </p:cNvSpPr>
          <p:nvPr>
            <p:ph type="ctrTitle"/>
          </p:nvPr>
        </p:nvSpPr>
        <p:spPr>
          <a:xfrm>
            <a:off x="984250" y="-94317"/>
            <a:ext cx="18135600" cy="2769989"/>
          </a:xfrm>
        </p:spPr>
        <p:txBody>
          <a:bodyPr/>
          <a:lstStyle/>
          <a:p>
            <a:r>
              <a:rPr lang="en-US" sz="6000" dirty="0"/>
              <a:t>Poor women and girls are most likely to have an unsafe abortion and experience complications</a:t>
            </a:r>
          </a:p>
        </p:txBody>
      </p:sp>
      <p:pic>
        <p:nvPicPr>
          <p:cNvPr id="4" name="Picture 3" descr="440.aww_3.pdf">
            <a:extLst>
              <a:ext uri="{FF2B5EF4-FFF2-40B4-BE49-F238E27FC236}">
                <a16:creationId xmlns:a16="http://schemas.microsoft.com/office/drawing/2014/main" id="{D30EEFDB-44D4-42C3-B3AB-D1A9B14DAAFE}"/>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24428"/>
          <a:stretch/>
        </p:blipFill>
        <p:spPr>
          <a:xfrm>
            <a:off x="3803650" y="3063875"/>
            <a:ext cx="12725400" cy="7693523"/>
          </a:xfrm>
          <a:prstGeom prst="rect">
            <a:avLst/>
          </a:prstGeom>
        </p:spPr>
      </p:pic>
    </p:spTree>
    <p:extLst>
      <p:ext uri="{BB962C8B-B14F-4D97-AF65-F5344CB8AC3E}">
        <p14:creationId xmlns:p14="http://schemas.microsoft.com/office/powerpoint/2010/main" val="935740806"/>
      </p:ext>
    </p:extLst>
  </p:cSld>
  <p:clrMapOvr>
    <a:masterClrMapping/>
  </p:clrMapOvr>
</p:sld>
</file>

<file path=ppt/theme/theme1.xml><?xml version="1.0" encoding="utf-8"?>
<a:theme xmlns:a="http://schemas.openxmlformats.org/drawingml/2006/main" name="Office Theme">
  <a:themeElements>
    <a:clrScheme name="Ipas brand refresh 2022">
      <a:dk1>
        <a:srgbClr val="000000"/>
      </a:dk1>
      <a:lt1>
        <a:srgbClr val="FFFFFF"/>
      </a:lt1>
      <a:dk2>
        <a:srgbClr val="44546A"/>
      </a:dk2>
      <a:lt2>
        <a:srgbClr val="E7E6E6"/>
      </a:lt2>
      <a:accent1>
        <a:srgbClr val="F15928"/>
      </a:accent1>
      <a:accent2>
        <a:srgbClr val="F9ED7D"/>
      </a:accent2>
      <a:accent3>
        <a:srgbClr val="2E3856"/>
      </a:accent3>
      <a:accent4>
        <a:srgbClr val="D8B39C"/>
      </a:accent4>
      <a:accent5>
        <a:srgbClr val="C0CEC8"/>
      </a:accent5>
      <a:accent6>
        <a:srgbClr val="F79C7F"/>
      </a:accent6>
      <a:hlink>
        <a:srgbClr val="2E3856"/>
      </a:hlink>
      <a:folHlink>
        <a:srgbClr val="58607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5CC06567AFF142B249F573033A2E09" ma:contentTypeVersion="10" ma:contentTypeDescription="Create a new document." ma:contentTypeScope="" ma:versionID="a715cf1df199f47329547a68d6cd0753">
  <xsd:schema xmlns:xsd="http://www.w3.org/2001/XMLSchema" xmlns:xs="http://www.w3.org/2001/XMLSchema" xmlns:p="http://schemas.microsoft.com/office/2006/metadata/properties" xmlns:ns2="eaabc42c-abff-4e10-a1d4-30dd7a9c0116" xmlns:ns3="512b72d9-5c28-4ffa-9aff-e3fde56bbcf5" targetNamespace="http://schemas.microsoft.com/office/2006/metadata/properties" ma:root="true" ma:fieldsID="4a2902fb80033fdb26066bf131e885b3" ns2:_="" ns3:_="">
    <xsd:import namespace="eaabc42c-abff-4e10-a1d4-30dd7a9c0116"/>
    <xsd:import namespace="512b72d9-5c28-4ffa-9aff-e3fde56bbc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abc42c-abff-4e10-a1d4-30dd7a9c011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12b72d9-5c28-4ffa-9aff-e3fde56bbcf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5D4C7F-FA77-4853-878B-1289C931E27E}">
  <ds:schemaRefs>
    <ds:schemaRef ds:uri="http://schemas.microsoft.com/sharepoint/v3/contenttype/forms"/>
  </ds:schemaRefs>
</ds:datastoreItem>
</file>

<file path=customXml/itemProps2.xml><?xml version="1.0" encoding="utf-8"?>
<ds:datastoreItem xmlns:ds="http://schemas.openxmlformats.org/officeDocument/2006/customXml" ds:itemID="{DB902152-29C6-41D6-8A0B-1B0553242CD2}">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41d82c2-1338-4571-9ff5-ea6242eaf7c0"/>
    <ds:schemaRef ds:uri="0270bcda-dce8-49bc-a856-119fc5aef543"/>
    <ds:schemaRef ds:uri="http://www.w3.org/XML/1998/namespace"/>
    <ds:schemaRef ds:uri="http://purl.org/dc/dcmitype/"/>
  </ds:schemaRefs>
</ds:datastoreItem>
</file>

<file path=customXml/itemProps3.xml><?xml version="1.0" encoding="utf-8"?>
<ds:datastoreItem xmlns:ds="http://schemas.openxmlformats.org/officeDocument/2006/customXml" ds:itemID="{4CF787A9-621D-4A2C-8AAA-9FE6B1A489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abc42c-abff-4e10-a1d4-30dd7a9c0116"/>
    <ds:schemaRef ds:uri="512b72d9-5c28-4ffa-9aff-e3fde56bbc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628</TotalTime>
  <Words>756</Words>
  <Application>Microsoft Macintosh PowerPoint</Application>
  <PresentationFormat>Custom</PresentationFormat>
  <Paragraphs>85</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Courier New</vt:lpstr>
      <vt:lpstr>Helvetica</vt:lpstr>
      <vt:lpstr>Wingdings</vt:lpstr>
      <vt:lpstr>Office Theme</vt:lpstr>
      <vt:lpstr>Overview of unsafe abortion</vt:lpstr>
      <vt:lpstr>PowerPoint Presentation</vt:lpstr>
      <vt:lpstr>Abortion in developing regions</vt:lpstr>
      <vt:lpstr>Abortion in humanitarian settings</vt:lpstr>
      <vt:lpstr>PowerPoint Presentation</vt:lpstr>
      <vt:lpstr>Abortion restrictions DO NOT reduce the incidence of abortion</vt:lpstr>
      <vt:lpstr>Abortion restrictions DO increase the proportion of abortions that are unsafe</vt:lpstr>
      <vt:lpstr>Abortion in developing countries</vt:lpstr>
      <vt:lpstr>Poor women and girls are most likely to have an unsafe abortion and experience complications</vt:lpstr>
      <vt:lpstr>When safe abortion is not available, women: </vt:lpstr>
      <vt:lpstr>Rationale for preventing unsafe abortion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templates</dc:title>
  <dc:creator>Jennifer Colletti</dc:creator>
  <cp:lastModifiedBy>Kristin Swanson</cp:lastModifiedBy>
  <cp:revision>67</cp:revision>
  <dcterms:created xsi:type="dcterms:W3CDTF">2017-08-10T14:53:04Z</dcterms:created>
  <dcterms:modified xsi:type="dcterms:W3CDTF">2023-05-03T21:43:35Z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2017-08-10T00:00:00Z</vt:filetime>
  </property>
  <property fmtid="{D5CDD505-2E9C-101B-9397-08002B2CF9AE}" pid="3" name="Creator">
    <vt:lpwstr>Adobe InDesign CC 2017 (Macintosh)</vt:lpwstr>
  </property>
  <property fmtid="{D5CDD505-2E9C-101B-9397-08002B2CF9AE}" pid="4" name="LastSaved">
    <vt:filetime>2017-08-10T00:00:00Z</vt:filetime>
  </property>
  <property fmtid="{D5CDD505-2E9C-101B-9397-08002B2CF9AE}" pid="5" name="ContentTypeId">
    <vt:lpwstr>0x0101008A5CC06567AFF142B249F573033A2E09</vt:lpwstr>
  </property>
</Properties>
</file>