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D3C"/>
    <a:srgbClr val="F29C35"/>
    <a:srgbClr val="41F265"/>
    <a:srgbClr val="11A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/>
    <p:restoredTop sz="71905"/>
  </p:normalViewPr>
  <p:slideViewPr>
    <p:cSldViewPr snapToGrid="0" snapToObjects="1">
      <p:cViewPr varScale="1">
        <p:scale>
          <a:sx n="85" d="100"/>
          <a:sy n="85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B538-8B7B-194F-9FAA-4CDA9C2F174C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CFEB-C336-7448-B2A5-2A9CEAB8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Por favor modifique esta diapositiva según lo que quiera que hagan las personas participantes mientras esperan que empiece el taller. Quizás utilice la evaluación pre- y </a:t>
            </a:r>
            <a:r>
              <a:rPr lang="es-419" noProof="0" dirty="0" err="1"/>
              <a:t>post-taller</a:t>
            </a:r>
            <a:r>
              <a:rPr lang="es-419" noProof="0" dirty="0"/>
              <a:t>, o quizás no; o tal vez opte por agregar instrucciones en preparación para una actividad rompehielos además del rompehielos “Esperanzas y reservas” incluido en esta agenda.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2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 esta diapositiva de actividad, por favor adapte o agregue otras diapositivas si desea incluir instrucciones específicas o preguntas para debate en conformidad con la guía de facilitación. Algunos facilitadores, y algunos grupos de participantes, prefieren y utilizan más material auxiliar visual durante las actividades que otros.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2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 esta diapositiva de actividad, por favor adapte o agregue otras diapositivas si desea incluir instrucciones específicas o preguntas para debate en conformidad con la guía de facilitación. Algunos facilitadores, y algunos grupos de participantes, prefieren y utilizan más material auxiliar visual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48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Por favor modifique esta diapositiva basándose en cómo será la sesión de cierre y si le pedirá a las personas participantes que contesten el formulario de retroalimentación sobre el taller y/o la encuesta </a:t>
            </a:r>
            <a:r>
              <a:rPr lang="es-419" noProof="0" dirty="0" err="1"/>
              <a:t>post-taller</a:t>
            </a:r>
            <a:r>
              <a:rPr lang="es-419" noProof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 esta diapositiva de actividad, por favor adapte o agregue otras diapositivas si desea incluir instrucciones específicas o preguntas para debate en conformidad con la guía de facilitación. Algunos facilitadores, y algunos grupos de participantes, prefieren y utilizan más material auxiliar visual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Por favor modifique este diapositiva según lo que quiera que hagan las personas participantes mientras esperan que empiece el taller. Quizás utilice la evaluación pre- y </a:t>
            </a:r>
            <a:r>
              <a:rPr lang="es-419" noProof="0" dirty="0" err="1"/>
              <a:t>post-taller</a:t>
            </a:r>
            <a:r>
              <a:rPr lang="es-419" noProof="0" dirty="0"/>
              <a:t>, o quizás no; o tal vez opte por agregar instrucciones en preparación para una actividad rompehielos además del rompehielos “Esperanzas y reservas” incluido en esta agenda.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Puede agregar cosas específicas que quiera que cada participante diga aquí, como experiencia anterior con servicios de aborto. También podría incluir el rompehielos recomendado (Esperanzas y reservas) en la sesión de presentaciones.</a:t>
            </a:r>
          </a:p>
          <a:p>
            <a:endParaRPr lang="es-419" noProof="0" dirty="0"/>
          </a:p>
          <a:p>
            <a:r>
              <a:rPr lang="es-419" noProof="0" dirty="0"/>
              <a:t>Además, cada facilitador/a puede incluir información personal aquí.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 esta diapositiva de actividad, por favor adapte o agregue otras diapositivas si desea incluir instrucciones específicas o preguntas para debate en conformidad con la guía de facilitación. Algunos facilitadores, y algunos grupos de participantes, prefieren y utilizan más material auxiliar visual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También podría incluir en una diapositiva adicional la declaración de la postura de su institución respecto al aborto.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1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Para esta presentación, utilice el conjunto de diapositivas titulado </a:t>
            </a:r>
            <a:r>
              <a:rPr lang="es-419" i="1" noProof="0" dirty="0"/>
              <a:t>Los fundamentos de la autogestión del aborto,</a:t>
            </a:r>
            <a:r>
              <a:rPr lang="es-419" noProof="0" dirty="0"/>
              <a:t> incluido en el juego de herramientas del taller.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1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 esta diapositiva de actividad, por favor adapte o agregue otras diapositivas si desea incluir instrucciones específicas o preguntas para debate en conformidad con la guía de facilitación. Algunos facilitadores, y algunos grupos de participantes, prefieren y utilizan más material auxiliar visual durante las actividades que otros.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 esta diapositiva de actividad, por favor adapte o agregue otras diapositivas si desea incluir instrucciones específicas o preguntas para debate en conformidad con la guía de facilitación. Algunos facilitadores, y algunos grupos de participantes, prefieren y utilizan más material auxiliar visual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Para esta diapositiva de actividad, por favor adapte o agregue otras diapositivas si desea incluir instrucciones específicas o preguntas para debate en conformidad con la guía de facilitación. Algunos facilitadores, y algunos grupos de participantes, prefieren y utilizan más material auxiliar visual durante las actividades que otros.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B7BE88-37BF-1266-A92C-57E76E67561E}"/>
              </a:ext>
            </a:extLst>
          </p:cNvPr>
          <p:cNvSpPr/>
          <p:nvPr userDrawn="1"/>
        </p:nvSpPr>
        <p:spPr>
          <a:xfrm>
            <a:off x="0" y="0"/>
            <a:ext cx="12192000" cy="5717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CEFD86CC-25E2-21E0-B4E7-93779631501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7979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;p2">
            <a:extLst>
              <a:ext uri="{FF2B5EF4-FFF2-40B4-BE49-F238E27FC236}">
                <a16:creationId xmlns:a16="http://schemas.microsoft.com/office/drawing/2014/main" id="{056240E8-C2B4-422A-7757-CC617E5F14E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63875" y="6045883"/>
            <a:ext cx="1012475" cy="50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7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DF7AAF-0409-9C31-F8A2-951320D2A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BD94-23E4-58EA-12D5-9C3EF19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D40C-54D3-E73B-EC29-F3318B8C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7042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35;p10">
            <a:extLst>
              <a:ext uri="{FF2B5EF4-FFF2-40B4-BE49-F238E27FC236}">
                <a16:creationId xmlns:a16="http://schemas.microsoft.com/office/drawing/2014/main" id="{C01C3BBB-BDAF-9F96-7D60-A261925796B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3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A594-8AB4-D538-7622-F108B655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oogle Shape;35;p10">
            <a:extLst>
              <a:ext uri="{FF2B5EF4-FFF2-40B4-BE49-F238E27FC236}">
                <a16:creationId xmlns:a16="http://schemas.microsoft.com/office/drawing/2014/main" id="{8BA55FF2-C9A2-9639-71E5-FDD38D40B73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87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13643A-E0A5-6955-A415-4A6BEBD2D718}"/>
              </a:ext>
            </a:extLst>
          </p:cNvPr>
          <p:cNvGrpSpPr/>
          <p:nvPr userDrawn="1"/>
        </p:nvGrpSpPr>
        <p:grpSpPr>
          <a:xfrm>
            <a:off x="11047259" y="351864"/>
            <a:ext cx="1032128" cy="6154273"/>
            <a:chOff x="11047259" y="486311"/>
            <a:chExt cx="1032128" cy="6154273"/>
          </a:xfrm>
        </p:grpSpPr>
        <p:pic>
          <p:nvPicPr>
            <p:cNvPr id="7" name="Google Shape;35;p10">
              <a:extLst>
                <a:ext uri="{FF2B5EF4-FFF2-40B4-BE49-F238E27FC236}">
                  <a16:creationId xmlns:a16="http://schemas.microsoft.com/office/drawing/2014/main" id="{8BA55FF2-C9A2-9639-71E5-FDD38D40B73C}"/>
                </a:ext>
              </a:extLst>
            </p:cNvPr>
            <p:cNvPicPr preferRelativeResize="0"/>
            <p:nvPr userDrawn="1"/>
          </p:nvPicPr>
          <p:blipFill>
            <a:blip r:embed="rId2"/>
            <a:srcRect/>
            <a:stretch/>
          </p:blipFill>
          <p:spPr>
            <a:xfrm>
              <a:off x="11047259" y="6128193"/>
              <a:ext cx="1032128" cy="51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72BD11-CD12-8F3A-26BA-24EB7EAE7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8890681" y="2706389"/>
              <a:ext cx="5303520" cy="863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1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DAB1B-7ACD-16E3-89A5-FC250779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994355" y="2908005"/>
            <a:ext cx="6400800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3601B5A0-955A-FC3D-B36D-5FE1E36A301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2932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16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80F0-07B8-1160-A887-1F6138D1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A59D-F1F1-24BD-7B89-26235634B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0FC48-9899-A6F1-7453-77E05BC9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04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6D50D850-E49B-DAE2-5A40-4938DC9B6F6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6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738A-43FC-BD2A-5C64-12B6D221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51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8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B08B-6323-ABD1-B1FA-CDC3FAFF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8" y="2766219"/>
            <a:ext cx="7551821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FF94C-2CB7-D174-9BAA-632ADBF1F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3343" y="2030079"/>
            <a:ext cx="2333625" cy="2797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6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  <p:pic>
        <p:nvPicPr>
          <p:cNvPr id="9" name="Google Shape;11;p2">
            <a:extLst>
              <a:ext uri="{FF2B5EF4-FFF2-40B4-BE49-F238E27FC236}">
                <a16:creationId xmlns:a16="http://schemas.microsoft.com/office/drawing/2014/main" id="{2C3B3D79-8F05-F3A4-D003-93AD1FEACC9F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590349" y="6107597"/>
            <a:ext cx="3019125" cy="501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2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F8FE-3A61-8E1F-EFD1-282114F4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7A18-0EDD-DDA7-CA07-E9D27F3B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3019"/>
            <a:ext cx="6172200" cy="51680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CF80F-82F0-70C7-F37D-99C9DADAC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E4B0144D-C21C-6EA9-E697-75AAEB9EE57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A983F7AC-31CF-EFD7-2B42-49E11308A922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7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5793D-01B3-2D7D-0700-792351D17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93334" y="693019"/>
            <a:ext cx="4462053" cy="5168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FB951E2A-2EAE-4628-3D99-748A9F9437D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3763579" y="2959418"/>
            <a:ext cx="5624278" cy="63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39F395-52E2-629A-348F-0950F340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0C00D7-1614-F1AA-BBE0-7C78179D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oogle Shape;35;p10">
            <a:extLst>
              <a:ext uri="{FF2B5EF4-FFF2-40B4-BE49-F238E27FC236}">
                <a16:creationId xmlns:a16="http://schemas.microsoft.com/office/drawing/2014/main" id="{66D193AF-1435-6060-E07E-2B2DA6DD9E2A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9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69" y="6080910"/>
            <a:ext cx="3025244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276115" y="6045883"/>
            <a:ext cx="987995" cy="50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B96A1-604A-D28D-F653-DF1B034C5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8950"/>
            <a:ext cx="1628174" cy="62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669975"/>
            <a:ext cx="1047647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3" y="3149650"/>
            <a:ext cx="10476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CDB7E-01C9-34DF-A6CB-6C0D8F646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74" y="5777026"/>
            <a:ext cx="11284853" cy="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55574-206F-32BC-CC65-A94701A68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A3DAF-606C-8625-5DAC-9216A64F1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7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38DD7-8EF6-2F0D-FEFC-0B418DDA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82F7C-9885-3FBC-47BD-4E9D315E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9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68" r:id="rId5"/>
    <p:sldLayoutId id="2147483665" r:id="rId6"/>
    <p:sldLayoutId id="2147483666" r:id="rId7"/>
    <p:sldLayoutId id="2147483667" r:id="rId8"/>
    <p:sldLayoutId id="2147483663" r:id="rId9"/>
    <p:sldLayoutId id="2147483664" r:id="rId10"/>
    <p:sldLayoutId id="2147483650" r:id="rId11"/>
    <p:sldLayoutId id="2147483651" r:id="rId12"/>
    <p:sldLayoutId id="2147483669" r:id="rId13"/>
    <p:sldLayoutId id="2147483670" r:id="rId14"/>
    <p:sldLayoutId id="2147483671" r:id="rId15"/>
    <p:sldLayoutId id="2147483652" r:id="rId16"/>
    <p:sldLayoutId id="2147483654" r:id="rId17"/>
    <p:sldLayoutId id="2147483655" r:id="rId18"/>
    <p:sldLayoutId id="2147483658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0EE2D5-1F77-FAE6-7CA2-3305D9D3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3" y="1129868"/>
            <a:ext cx="5484818" cy="459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E5E93-B640-B661-784F-AFCFE2A4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409" y="1933731"/>
            <a:ext cx="7402591" cy="3222885"/>
          </a:xfrm>
          <a:solidFill>
            <a:schemeClr val="accent5"/>
          </a:solidFill>
        </p:spPr>
        <p:txBody>
          <a:bodyPr anchor="ctr">
            <a:noAutofit/>
          </a:bodyPr>
          <a:lstStyle/>
          <a:p>
            <a:r>
              <a:rPr lang="es-419" sz="5000" dirty="0">
                <a:solidFill>
                  <a:schemeClr val="accent3"/>
                </a:solidFill>
              </a:rPr>
              <a:t>Transformación de actitudes respecto a la autogestión del aborto</a:t>
            </a:r>
            <a:br>
              <a:rPr lang="es-419" sz="5000" dirty="0">
                <a:solidFill>
                  <a:schemeClr val="accent3"/>
                </a:solidFill>
              </a:rPr>
            </a:br>
            <a:r>
              <a:rPr lang="es-419" sz="3800" b="0" dirty="0">
                <a:solidFill>
                  <a:schemeClr val="accent3"/>
                </a:solidFill>
              </a:rPr>
              <a:t>Taller de aclaración de valores</a:t>
            </a:r>
          </a:p>
        </p:txBody>
      </p:sp>
    </p:spTree>
    <p:extLst>
      <p:ext uri="{BB962C8B-B14F-4D97-AF65-F5344CB8AC3E}">
        <p14:creationId xmlns:p14="http://schemas.microsoft.com/office/powerpoint/2010/main" val="162820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384E102C-5E6F-01A4-7188-7A0B0D9DF043}"/>
              </a:ext>
            </a:extLst>
          </p:cNvPr>
          <p:cNvSpPr/>
          <p:nvPr/>
        </p:nvSpPr>
        <p:spPr>
          <a:xfrm>
            <a:off x="7079919" y="1043609"/>
            <a:ext cx="4770782" cy="4770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A9867B-AE57-CF93-ABD8-9E939970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2527145"/>
            <a:ext cx="3932237" cy="1356443"/>
          </a:xfrm>
        </p:spPr>
        <p:txBody>
          <a:bodyPr anchor="ctr">
            <a:normAutofit/>
          </a:bodyPr>
          <a:lstStyle/>
          <a:p>
            <a:r>
              <a:rPr lang="es-419" sz="8000" dirty="0"/>
              <a:t>Receso</a:t>
            </a:r>
          </a:p>
        </p:txBody>
      </p:sp>
      <p:pic>
        <p:nvPicPr>
          <p:cNvPr id="16" name="Graphic 15" descr="Coffee with solid fill">
            <a:extLst>
              <a:ext uri="{FF2B5EF4-FFF2-40B4-BE49-F238E27FC236}">
                <a16:creationId xmlns:a16="http://schemas.microsoft.com/office/drawing/2014/main" id="{BF38705E-9AE8-3500-4E4A-8DF73BD44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988" y="1818859"/>
            <a:ext cx="2773017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4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371785" cy="2852737"/>
          </a:xfrm>
        </p:spPr>
        <p:txBody>
          <a:bodyPr>
            <a:normAutofit/>
          </a:bodyPr>
          <a:lstStyle/>
          <a:p>
            <a:r>
              <a:rPr lang="es-419" dirty="0"/>
              <a:t>Cruzar la línea</a:t>
            </a:r>
          </a:p>
        </p:txBody>
      </p:sp>
    </p:spTree>
    <p:extLst>
      <p:ext uri="{BB962C8B-B14F-4D97-AF65-F5344CB8AC3E}">
        <p14:creationId xmlns:p14="http://schemas.microsoft.com/office/powerpoint/2010/main" val="192521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371785" cy="2852737"/>
          </a:xfrm>
        </p:spPr>
        <p:txBody>
          <a:bodyPr>
            <a:normAutofit/>
          </a:bodyPr>
          <a:lstStyle/>
          <a:p>
            <a:r>
              <a:rPr lang="es-419" dirty="0"/>
              <a:t>Las cuatro esquinas</a:t>
            </a:r>
          </a:p>
        </p:txBody>
      </p:sp>
    </p:spTree>
    <p:extLst>
      <p:ext uri="{BB962C8B-B14F-4D97-AF65-F5344CB8AC3E}">
        <p14:creationId xmlns:p14="http://schemas.microsoft.com/office/powerpoint/2010/main" val="47789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B9C251A-8AD5-0EB8-08C1-55FC895C2E0B}"/>
              </a:ext>
            </a:extLst>
          </p:cNvPr>
          <p:cNvSpPr/>
          <p:nvPr/>
        </p:nvSpPr>
        <p:spPr>
          <a:xfrm>
            <a:off x="7079919" y="1043609"/>
            <a:ext cx="4770782" cy="4770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Table setting with solid fill">
            <a:extLst>
              <a:ext uri="{FF2B5EF4-FFF2-40B4-BE49-F238E27FC236}">
                <a16:creationId xmlns:a16="http://schemas.microsoft.com/office/drawing/2014/main" id="{E3796066-3901-DC8A-3FB7-CA7E14085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202" y="1813891"/>
            <a:ext cx="3230217" cy="3230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8A9867B-AE57-CF93-ABD8-9E939970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750778"/>
            <a:ext cx="5453743" cy="1356443"/>
          </a:xfrm>
        </p:spPr>
        <p:txBody>
          <a:bodyPr anchor="ctr">
            <a:noAutofit/>
          </a:bodyPr>
          <a:lstStyle/>
          <a:p>
            <a:r>
              <a:rPr lang="en-US" sz="9000" dirty="0"/>
              <a:t>Almuerzo</a:t>
            </a:r>
          </a:p>
        </p:txBody>
      </p:sp>
    </p:spTree>
    <p:extLst>
      <p:ext uri="{BB962C8B-B14F-4D97-AF65-F5344CB8AC3E}">
        <p14:creationId xmlns:p14="http://schemas.microsoft.com/office/powerpoint/2010/main" val="319277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371785" cy="2852737"/>
          </a:xfrm>
        </p:spPr>
        <p:txBody>
          <a:bodyPr>
            <a:normAutofit/>
          </a:bodyPr>
          <a:lstStyle/>
          <a:p>
            <a:r>
              <a:rPr lang="es-419" dirty="0"/>
              <a:t>Continuum de comodidad</a:t>
            </a:r>
          </a:p>
        </p:txBody>
      </p:sp>
    </p:spTree>
    <p:extLst>
      <p:ext uri="{BB962C8B-B14F-4D97-AF65-F5344CB8AC3E}">
        <p14:creationId xmlns:p14="http://schemas.microsoft.com/office/powerpoint/2010/main" val="417499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371785" cy="2852737"/>
          </a:xfrm>
        </p:spPr>
        <p:txBody>
          <a:bodyPr>
            <a:normAutofit/>
          </a:bodyPr>
          <a:lstStyle/>
          <a:p>
            <a:r>
              <a:rPr lang="es-419" dirty="0"/>
              <a:t>Hablando sobre la autogestión del aborto</a:t>
            </a:r>
          </a:p>
        </p:txBody>
      </p:sp>
    </p:spTree>
    <p:extLst>
      <p:ext uri="{BB962C8B-B14F-4D97-AF65-F5344CB8AC3E}">
        <p14:creationId xmlns:p14="http://schemas.microsoft.com/office/powerpoint/2010/main" val="202815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8A6EE-B135-F7A1-21B9-1F1B05B4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Retroalimentación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6C7C5-B47F-1FD9-D4F9-F1BC7FBE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53931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419" sz="3600" dirty="0"/>
              <a:t>Por favor contesten: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s-419" sz="3600" dirty="0"/>
              <a:t>Encuesta </a:t>
            </a:r>
            <a:r>
              <a:rPr lang="es-419" sz="3600" dirty="0" err="1"/>
              <a:t>post-taller</a:t>
            </a:r>
            <a:endParaRPr lang="es-419" sz="36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s-419" sz="3600" dirty="0"/>
              <a:t>Formulario de retroalimentación sobre el taller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419" sz="3600" dirty="0"/>
              <a:t>¿Preguntas finales?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419" sz="3600" dirty="0"/>
              <a:t>Certificados de finalización para todas las personas</a:t>
            </a:r>
          </a:p>
        </p:txBody>
      </p:sp>
    </p:spTree>
    <p:extLst>
      <p:ext uri="{BB962C8B-B14F-4D97-AF65-F5344CB8AC3E}">
        <p14:creationId xmlns:p14="http://schemas.microsoft.com/office/powerpoint/2010/main" val="18202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371785" cy="2852737"/>
          </a:xfrm>
        </p:spPr>
        <p:txBody>
          <a:bodyPr>
            <a:normAutofit/>
          </a:bodyPr>
          <a:lstStyle/>
          <a:p>
            <a:r>
              <a:rPr lang="es-419" dirty="0"/>
              <a:t>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8709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AFD-07DE-4270-D016-379CE929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/>
              </a:rPr>
              <a:t>Bienvenida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960E-B237-4D06-9E1E-0DEE3227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6684"/>
            <a:ext cx="10125635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419" sz="3200" dirty="0"/>
              <a:t>Antes que comience el taller, por favor hagan lo siguiente:</a:t>
            </a:r>
          </a:p>
          <a:p>
            <a:r>
              <a:rPr lang="es-419" sz="3200" dirty="0"/>
              <a:t>Regístrense en la hoja de registro de participantes</a:t>
            </a:r>
          </a:p>
          <a:p>
            <a:r>
              <a:rPr lang="es-419" sz="3200" dirty="0"/>
              <a:t>Creen su etiqueta con su nombre</a:t>
            </a:r>
          </a:p>
          <a:p>
            <a:r>
              <a:rPr lang="es-419" sz="3200" dirty="0"/>
              <a:t>Llenen el formulario de evaluación </a:t>
            </a:r>
            <a:r>
              <a:rPr lang="es-419" sz="3200" dirty="0" err="1"/>
              <a:t>pre-taller</a:t>
            </a:r>
            <a:endParaRPr lang="es-419" sz="3200" dirty="0"/>
          </a:p>
          <a:p>
            <a:r>
              <a:rPr lang="es-419" sz="3200" dirty="0"/>
              <a:t>En tarjetas separadas, escriban </a:t>
            </a:r>
            <a:r>
              <a:rPr lang="es-419" sz="3200" b="1" dirty="0"/>
              <a:t>una esperanza </a:t>
            </a:r>
            <a:r>
              <a:rPr lang="es-419" sz="3200" dirty="0"/>
              <a:t>y </a:t>
            </a:r>
            <a:br>
              <a:rPr lang="es-419" sz="3200" dirty="0"/>
            </a:br>
            <a:r>
              <a:rPr lang="es-419" sz="3200" b="1" dirty="0"/>
              <a:t>una reserva </a:t>
            </a:r>
            <a:r>
              <a:rPr lang="es-419" sz="3200" dirty="0"/>
              <a:t>que tengan sobre participar en este taller, más </a:t>
            </a:r>
            <a:r>
              <a:rPr lang="es-419" sz="3200" b="1" dirty="0"/>
              <a:t>una motivación </a:t>
            </a:r>
            <a:r>
              <a:rPr lang="es-419" sz="3200" dirty="0"/>
              <a:t>que tengan para trabajar en su organización</a:t>
            </a:r>
          </a:p>
        </p:txBody>
      </p:sp>
    </p:spTree>
    <p:extLst>
      <p:ext uri="{BB962C8B-B14F-4D97-AF65-F5344CB8AC3E}">
        <p14:creationId xmlns:p14="http://schemas.microsoft.com/office/powerpoint/2010/main" val="131928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AFD-07DE-4270-D016-379CE929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Helvetica"/>
              </a:rPr>
              <a:t>Objetivos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960E-B237-4D06-9E1E-0DEE3227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6684"/>
            <a:ext cx="10363201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419" sz="3200" dirty="0"/>
              <a:t>Al final de este taller, cada participante podrá:</a:t>
            </a:r>
          </a:p>
          <a:p>
            <a:pPr marL="685800" indent="-685800" fontAlgn="base"/>
            <a:r>
              <a:rPr lang="es-419" sz="3200" dirty="0"/>
              <a:t>Explicar los principios fundamentales del enfoque de autogestión del aborto basado en los derechos   </a:t>
            </a:r>
          </a:p>
          <a:p>
            <a:pPr marL="685800" indent="-685800" fontAlgn="base"/>
            <a:r>
              <a:rPr lang="es-419" sz="3200" dirty="0"/>
              <a:t>Expresar sus valores, creencias y actitudes con relación a la autogestión del aborto, así como los de otras personas   </a:t>
            </a:r>
          </a:p>
          <a:p>
            <a:pPr marL="685800" indent="-685800" fontAlgn="base"/>
            <a:r>
              <a:rPr lang="es-419" sz="3200" dirty="0"/>
              <a:t>Describir su responsabilidad profesional de apoyar las necesidades de las mujeres y niñas respecto a la autogestión del aborto como parte de su rol en su organización y en su comunidad</a:t>
            </a:r>
          </a:p>
        </p:txBody>
      </p:sp>
    </p:spTree>
    <p:extLst>
      <p:ext uri="{BB962C8B-B14F-4D97-AF65-F5344CB8AC3E}">
        <p14:creationId xmlns:p14="http://schemas.microsoft.com/office/powerpoint/2010/main" val="317952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6297-BB1C-18FA-20AA-765943B7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AD4A6A-2934-A875-CFD2-2304987C5990}"/>
              </a:ext>
            </a:extLst>
          </p:cNvPr>
          <p:cNvSpPr/>
          <p:nvPr/>
        </p:nvSpPr>
        <p:spPr>
          <a:xfrm>
            <a:off x="11072191" y="6162261"/>
            <a:ext cx="1119809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5D3556-3CB5-0E8C-B87E-FACDF845C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93748"/>
              </p:ext>
            </p:extLst>
          </p:nvPr>
        </p:nvGraphicFramePr>
        <p:xfrm>
          <a:off x="3970120" y="214313"/>
          <a:ext cx="8017041" cy="64293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6065">
                  <a:extLst>
                    <a:ext uri="{9D8B030D-6E8A-4147-A177-3AD203B41FA5}">
                      <a16:colId xmlns:a16="http://schemas.microsoft.com/office/drawing/2014/main" val="583570142"/>
                    </a:ext>
                  </a:extLst>
                </a:gridCol>
                <a:gridCol w="4830976">
                  <a:extLst>
                    <a:ext uri="{9D8B030D-6E8A-4147-A177-3AD203B41FA5}">
                      <a16:colId xmlns:a16="http://schemas.microsoft.com/office/drawing/2014/main" val="3943005129"/>
                    </a:ext>
                  </a:extLst>
                </a:gridCol>
              </a:tblGrid>
              <a:tr h="279967">
                <a:tc>
                  <a:txBody>
                    <a:bodyPr/>
                    <a:lstStyle/>
                    <a:p>
                      <a:pPr algn="ctr"/>
                      <a:r>
                        <a:rPr lang="es-419" sz="2000" noProof="0"/>
                        <a:t>Hora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noProof="0"/>
                        <a:t>Actividad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843954397"/>
                  </a:ext>
                </a:extLst>
              </a:tr>
              <a:tr h="678429">
                <a:tc>
                  <a:txBody>
                    <a:bodyPr/>
                    <a:lstStyle/>
                    <a:p>
                      <a:r>
                        <a:rPr lang="es-419" sz="2000" noProof="0"/>
                        <a:t>8:30am–9:00am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/>
                        <a:t>Registro y encuesta pre-taller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3160894304"/>
                  </a:ext>
                </a:extLst>
              </a:tr>
              <a:tr h="984817">
                <a:tc>
                  <a:txBody>
                    <a:bodyPr/>
                    <a:lstStyle/>
                    <a:p>
                      <a:r>
                        <a:rPr lang="es-419" sz="2000" noProof="0"/>
                        <a:t>9:00am–9:30am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 dirty="0"/>
                        <a:t>Bienvenida: Objetivos, agenda, presentaciones </a:t>
                      </a:r>
                    </a:p>
                    <a:p>
                      <a:r>
                        <a:rPr lang="es-419" sz="2000" noProof="0" dirty="0"/>
                        <a:t>Rompehielos: Esperanzas y reservas</a:t>
                      </a:r>
                      <a:endParaRPr lang="es-419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21295297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9:30am–10:00am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/>
                        <a:t>Los fundamentos de la autogestion del aborto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3248425954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b="0" noProof="0"/>
                        <a:t>10:00am–10:45am </a:t>
                      </a:r>
                      <a:endParaRPr lang="es-419" sz="20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b="0" noProof="0"/>
                        <a:t>Motivos</a:t>
                      </a:r>
                      <a:endParaRPr lang="es-419" sz="20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1552162280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10:45am–11:00am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Receso</a:t>
                      </a: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3585063426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11:00am–12:00am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/>
                        <a:t>Cruzar la línea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2534056117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12:00am–1:00pm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cuatro esquinas</a:t>
                      </a: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549410484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1:00pm–2:00pm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Almuerzo</a:t>
                      </a: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128000676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2:00pm–3:00pm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/>
                        <a:t>Continuum de comodidad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1054596609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3:00pm–4:00pm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/>
                        <a:t>Hablando sobre la autogestión del aborto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2089362124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4:00pm–4:30pm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/>
                        <a:t>Encuesta post-taller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110600239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4:30pm–5:00pm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/>
                        <a:t>Reflexiones finales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3286899520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s-419" sz="2000" noProof="0"/>
                        <a:t>5:00pm–5:30pm</a:t>
                      </a:r>
                      <a:endParaRPr lang="es-419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tc>
                  <a:txBody>
                    <a:bodyPr/>
                    <a:lstStyle/>
                    <a:p>
                      <a:r>
                        <a:rPr lang="es-419" sz="2000" noProof="0" dirty="0"/>
                        <a:t>Sesión recapitulativa de facilitadores</a:t>
                      </a:r>
                      <a:endParaRPr lang="es-419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654" marR="65654" marT="32827" marB="32827"/>
                </a:tc>
                <a:extLst>
                  <a:ext uri="{0D108BD9-81ED-4DB2-BD59-A6C34878D82A}">
                    <a16:rowId xmlns:a16="http://schemas.microsoft.com/office/drawing/2014/main" val="7234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07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DEC1-DFE2-71E5-F8DE-2B0CD38D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1115695"/>
          </a:xfrm>
        </p:spPr>
        <p:txBody>
          <a:bodyPr/>
          <a:lstStyle/>
          <a:p>
            <a:r>
              <a:rPr lang="es-419" dirty="0"/>
              <a:t>Presentaciones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C0625-9508-7B81-4DCD-BB4FF308FF58}"/>
              </a:ext>
            </a:extLst>
          </p:cNvPr>
          <p:cNvSpPr/>
          <p:nvPr/>
        </p:nvSpPr>
        <p:spPr>
          <a:xfrm>
            <a:off x="831850" y="2623930"/>
            <a:ext cx="6565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bg1"/>
                </a:solidFill>
              </a:rPr>
              <a:t>Por favor preséntense al grupo de manera concisa.</a:t>
            </a:r>
          </a:p>
        </p:txBody>
      </p:sp>
    </p:spTree>
    <p:extLst>
      <p:ext uri="{BB962C8B-B14F-4D97-AF65-F5344CB8AC3E}">
        <p14:creationId xmlns:p14="http://schemas.microsoft.com/office/powerpoint/2010/main" val="136390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997950" cy="2852737"/>
          </a:xfrm>
        </p:spPr>
        <p:txBody>
          <a:bodyPr>
            <a:normAutofit/>
          </a:bodyPr>
          <a:lstStyle/>
          <a:p>
            <a:r>
              <a:rPr lang="es-419" dirty="0"/>
              <a:t>Rompehielos: </a:t>
            </a:r>
            <a:br>
              <a:rPr lang="es-419" dirty="0"/>
            </a:br>
            <a:r>
              <a:rPr lang="es-419" dirty="0"/>
              <a:t>Esperanzas y reservas</a:t>
            </a:r>
          </a:p>
        </p:txBody>
      </p:sp>
    </p:spTree>
    <p:extLst>
      <p:ext uri="{BB962C8B-B14F-4D97-AF65-F5344CB8AC3E}">
        <p14:creationId xmlns:p14="http://schemas.microsoft.com/office/powerpoint/2010/main" val="50803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9406432" cy="2852737"/>
          </a:xfrm>
        </p:spPr>
        <p:txBody>
          <a:bodyPr>
            <a:normAutofit/>
          </a:bodyPr>
          <a:lstStyle/>
          <a:p>
            <a:r>
              <a:rPr lang="es-419" dirty="0"/>
              <a:t>¿Por qué estamos aquí?</a:t>
            </a:r>
          </a:p>
        </p:txBody>
      </p:sp>
    </p:spTree>
    <p:extLst>
      <p:ext uri="{BB962C8B-B14F-4D97-AF65-F5344CB8AC3E}">
        <p14:creationId xmlns:p14="http://schemas.microsoft.com/office/powerpoint/2010/main" val="188507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9556334" cy="2852737"/>
          </a:xfrm>
        </p:spPr>
        <p:txBody>
          <a:bodyPr>
            <a:normAutofit/>
          </a:bodyPr>
          <a:lstStyle/>
          <a:p>
            <a:r>
              <a:rPr lang="es-419" dirty="0"/>
              <a:t>Los fundamentos de la autogestión del aborto</a:t>
            </a:r>
          </a:p>
        </p:txBody>
      </p:sp>
    </p:spTree>
    <p:extLst>
      <p:ext uri="{BB962C8B-B14F-4D97-AF65-F5344CB8AC3E}">
        <p14:creationId xmlns:p14="http://schemas.microsoft.com/office/powerpoint/2010/main" val="233125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F77-110D-EFB7-2716-8248942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371785" cy="2852737"/>
          </a:xfrm>
        </p:spPr>
        <p:txBody>
          <a:bodyPr>
            <a:normAutofit/>
          </a:bodyPr>
          <a:lstStyle/>
          <a:p>
            <a:r>
              <a:rPr lang="es-419" dirty="0"/>
              <a:t>Motivos</a:t>
            </a:r>
          </a:p>
        </p:txBody>
      </p:sp>
    </p:spTree>
    <p:extLst>
      <p:ext uri="{BB962C8B-B14F-4D97-AF65-F5344CB8AC3E}">
        <p14:creationId xmlns:p14="http://schemas.microsoft.com/office/powerpoint/2010/main" val="322704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brand refresh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5928"/>
      </a:accent1>
      <a:accent2>
        <a:srgbClr val="F9ED7D"/>
      </a:accent2>
      <a:accent3>
        <a:srgbClr val="2E3856"/>
      </a:accent3>
      <a:accent4>
        <a:srgbClr val="D8B39C"/>
      </a:accent4>
      <a:accent5>
        <a:srgbClr val="C0CEC8"/>
      </a:accent5>
      <a:accent6>
        <a:srgbClr val="F79C7F"/>
      </a:accent6>
      <a:hlink>
        <a:srgbClr val="2E3856"/>
      </a:hlink>
      <a:folHlink>
        <a:srgbClr val="5860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s_Presentation_Template_Arial_04-22" id="{A1032BA9-1957-764D-ABBB-8FC102768BEF}" vid="{2162889E-2EB7-8E4F-87C7-AA2E60D31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b24a34-9e38-4e17-9560-6771ab36bb8c" xsi:nil="true"/>
    <lcf76f155ced4ddcb4097134ff3c332f xmlns="bde3d734-8288-46d8-8b17-572cb45394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50D5B38FCC840A7CF1B7A46A9DA5F" ma:contentTypeVersion="26" ma:contentTypeDescription="Create a new document." ma:contentTypeScope="" ma:versionID="20f04cf769129c1a49e594e8c311355a">
  <xsd:schema xmlns:xsd="http://www.w3.org/2001/XMLSchema" xmlns:xs="http://www.w3.org/2001/XMLSchema" xmlns:p="http://schemas.microsoft.com/office/2006/metadata/properties" xmlns:ns2="c99d05fb-4e8f-4b87-8e2d-ae28f7e395a8" xmlns:ns3="bde3d734-8288-46d8-8b17-572cb4539444" xmlns:ns4="02b24a34-9e38-4e17-9560-6771ab36bb8c" targetNamespace="http://schemas.microsoft.com/office/2006/metadata/properties" ma:root="true" ma:fieldsID="17ecfe38e9b0685057996ea738af037b" ns2:_="" ns3:_="" ns4:_="">
    <xsd:import namespace="c99d05fb-4e8f-4b87-8e2d-ae28f7e395a8"/>
    <xsd:import namespace="bde3d734-8288-46d8-8b17-572cb4539444"/>
    <xsd:import namespace="02b24a34-9e38-4e17-9560-6771ab36bb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05fb-4e8f-4b87-8e2d-ae28f7e39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3d734-8288-46d8-8b17-572cb4539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da535f-24d9-4300-95d3-734107741f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24a34-9e38-4e17-9560-6771ab36bb8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a4f375-dbce-4801-a5bc-1ad66078b488}" ma:internalName="TaxCatchAll" ma:showField="CatchAllData" ma:web="02b24a34-9e38-4e17-9560-6771ab36bb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775280-F54D-451B-A6E3-E82753830D33}">
  <ds:schemaRefs>
    <ds:schemaRef ds:uri="http://schemas.microsoft.com/office/2006/metadata/properties"/>
    <ds:schemaRef ds:uri="http://schemas.microsoft.com/office/infopath/2007/PartnerControls"/>
    <ds:schemaRef ds:uri="02b24a34-9e38-4e17-9560-6771ab36bb8c"/>
    <ds:schemaRef ds:uri="bde3d734-8288-46d8-8b17-572cb4539444"/>
  </ds:schemaRefs>
</ds:datastoreItem>
</file>

<file path=customXml/itemProps2.xml><?xml version="1.0" encoding="utf-8"?>
<ds:datastoreItem xmlns:ds="http://schemas.openxmlformats.org/officeDocument/2006/customXml" ds:itemID="{007739EA-972F-46CE-8DE1-7C7A9D9B9D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3CB08-232A-41F7-A618-68F09E8B9D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d05fb-4e8f-4b87-8e2d-ae28f7e395a8"/>
    <ds:schemaRef ds:uri="bde3d734-8288-46d8-8b17-572cb4539444"/>
    <ds:schemaRef ds:uri="02b24a34-9e38-4e17-9560-6771ab36b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945</Words>
  <Application>Microsoft Macintosh PowerPoint</Application>
  <PresentationFormat>Widescreen</PresentationFormat>
  <Paragraphs>89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Office Theme</vt:lpstr>
      <vt:lpstr>Transformación de actitudes respecto a la autogestión del aborto Taller de aclaración de valores</vt:lpstr>
      <vt:lpstr>Bienvenida</vt:lpstr>
      <vt:lpstr>Objetivos</vt:lpstr>
      <vt:lpstr>Agenda</vt:lpstr>
      <vt:lpstr>Presentaciones</vt:lpstr>
      <vt:lpstr>Rompehielos:  Esperanzas y reservas</vt:lpstr>
      <vt:lpstr>¿Por qué estamos aquí?</vt:lpstr>
      <vt:lpstr>Los fundamentos de la autogestión del aborto</vt:lpstr>
      <vt:lpstr>Motivos</vt:lpstr>
      <vt:lpstr>Receso</vt:lpstr>
      <vt:lpstr>Cruzar la línea</vt:lpstr>
      <vt:lpstr>Las cuatro esquinas</vt:lpstr>
      <vt:lpstr>Almuerzo</vt:lpstr>
      <vt:lpstr>Continuum de comodidad</vt:lpstr>
      <vt:lpstr>Hablando sobre la autogestión del aborto</vt:lpstr>
      <vt:lpstr>Retroalimentación</vt:lpstr>
      <vt:lpstr>Reflexiones finales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abortion self-care</dc:title>
  <dc:creator>Kristin Swanson</dc:creator>
  <cp:lastModifiedBy>Kristin Swanson</cp:lastModifiedBy>
  <cp:revision>68</cp:revision>
  <dcterms:created xsi:type="dcterms:W3CDTF">2022-04-29T19:39:09Z</dcterms:created>
  <dcterms:modified xsi:type="dcterms:W3CDTF">2023-02-07T16:53:20Z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0x01010079B50D5B38FCC840A7CF1B7A46A9DA5F</vt:lpwstr>
  </property>
</Properties>
</file>