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0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D3C"/>
    <a:srgbClr val="F29C35"/>
    <a:srgbClr val="41F265"/>
    <a:srgbClr val="11A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/>
    <p:restoredTop sz="61088" autoAdjust="0"/>
  </p:normalViewPr>
  <p:slideViewPr>
    <p:cSldViewPr snapToGrid="0" snapToObjects="1">
      <p:cViewPr varScale="1">
        <p:scale>
          <a:sx n="71" d="100"/>
          <a:sy n="71" d="100"/>
        </p:scale>
        <p:origin x="2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0FAE5-58CF-477B-84AF-246E8D0252E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DA02A28-63BC-4EB2-97C4-3FC40716016B}">
      <dgm:prSet/>
      <dgm:spPr/>
      <dgm:t>
        <a:bodyPr/>
        <a:lstStyle/>
        <a:p>
          <a:r>
            <a:rPr lang="es-419" noProof="0" dirty="0"/>
            <a:t>Reducción de daños</a:t>
          </a:r>
        </a:p>
      </dgm:t>
    </dgm:pt>
    <dgm:pt modelId="{F672EF7B-9140-4BF7-BD89-BEB462A4F5F2}" type="parTrans" cxnId="{C46C8BA2-2C44-440F-A2D4-765ECBCC3B9A}">
      <dgm:prSet/>
      <dgm:spPr/>
      <dgm:t>
        <a:bodyPr/>
        <a:lstStyle/>
        <a:p>
          <a:endParaRPr lang="en-US"/>
        </a:p>
      </dgm:t>
    </dgm:pt>
    <dgm:pt modelId="{8027873C-9255-40B1-9E0F-15C1727DF54B}" type="sibTrans" cxnId="{C46C8BA2-2C44-440F-A2D4-765ECBCC3B9A}">
      <dgm:prSet/>
      <dgm:spPr/>
      <dgm:t>
        <a:bodyPr/>
        <a:lstStyle/>
        <a:p>
          <a:endParaRPr lang="en-US"/>
        </a:p>
      </dgm:t>
    </dgm:pt>
    <dgm:pt modelId="{30CDA575-4313-408E-800E-47A366A72EFA}">
      <dgm:prSet/>
      <dgm:spPr>
        <a:solidFill>
          <a:srgbClr val="11ACF2"/>
        </a:solidFill>
      </dgm:spPr>
      <dgm:t>
        <a:bodyPr/>
        <a:lstStyle/>
        <a:p>
          <a:r>
            <a:rPr lang="es-419" noProof="0" dirty="0"/>
            <a:t>Perspectiva de salud pública</a:t>
          </a:r>
        </a:p>
      </dgm:t>
    </dgm:pt>
    <dgm:pt modelId="{773D29E5-2EE2-4CD2-BA2D-513B49FBC3F7}" type="parTrans" cxnId="{EB9BA0B5-68DF-4380-9D59-7C62E2C64E67}">
      <dgm:prSet/>
      <dgm:spPr/>
      <dgm:t>
        <a:bodyPr/>
        <a:lstStyle/>
        <a:p>
          <a:endParaRPr lang="en-US"/>
        </a:p>
      </dgm:t>
    </dgm:pt>
    <dgm:pt modelId="{459C0D59-003F-42BA-B058-7F3EF780629C}" type="sibTrans" cxnId="{EB9BA0B5-68DF-4380-9D59-7C62E2C64E67}">
      <dgm:prSet/>
      <dgm:spPr/>
      <dgm:t>
        <a:bodyPr/>
        <a:lstStyle/>
        <a:p>
          <a:endParaRPr lang="en-US"/>
        </a:p>
      </dgm:t>
    </dgm:pt>
    <dgm:pt modelId="{113246DF-42FA-4A81-B971-7E27DF2A8A91}">
      <dgm:prSet/>
      <dgm:spPr>
        <a:solidFill>
          <a:srgbClr val="F21D3C"/>
        </a:solidFill>
      </dgm:spPr>
      <dgm:t>
        <a:bodyPr/>
        <a:lstStyle/>
        <a:p>
          <a:r>
            <a:rPr lang="es-419" noProof="0" dirty="0"/>
            <a:t>Perspectiva de derechos humanos</a:t>
          </a:r>
        </a:p>
      </dgm:t>
    </dgm:pt>
    <dgm:pt modelId="{ECEDA0A7-290A-4AB4-9483-0D99B7B35122}" type="parTrans" cxnId="{427F76FA-8D39-481C-91E6-CB49C39AB7B0}">
      <dgm:prSet/>
      <dgm:spPr/>
      <dgm:t>
        <a:bodyPr/>
        <a:lstStyle/>
        <a:p>
          <a:endParaRPr lang="en-US"/>
        </a:p>
      </dgm:t>
    </dgm:pt>
    <dgm:pt modelId="{6153108C-F622-48A9-BC4B-B7ACFA58BBED}" type="sibTrans" cxnId="{427F76FA-8D39-481C-91E6-CB49C39AB7B0}">
      <dgm:prSet/>
      <dgm:spPr/>
      <dgm:t>
        <a:bodyPr/>
        <a:lstStyle/>
        <a:p>
          <a:endParaRPr lang="en-US"/>
        </a:p>
      </dgm:t>
    </dgm:pt>
    <dgm:pt modelId="{19045E9E-5324-4A52-A670-86B23DE0713B}">
      <dgm:prSet/>
      <dgm:spPr/>
      <dgm:t>
        <a:bodyPr/>
        <a:lstStyle/>
        <a:p>
          <a:r>
            <a:rPr lang="es-419" noProof="0" dirty="0"/>
            <a:t>Perspectiva feminista</a:t>
          </a:r>
        </a:p>
      </dgm:t>
    </dgm:pt>
    <dgm:pt modelId="{E48390CA-F800-4584-97A2-C650ADA79128}" type="parTrans" cxnId="{881E62A9-C4E3-4F65-8C15-5CF66A43DACF}">
      <dgm:prSet/>
      <dgm:spPr/>
      <dgm:t>
        <a:bodyPr/>
        <a:lstStyle/>
        <a:p>
          <a:endParaRPr lang="en-US"/>
        </a:p>
      </dgm:t>
    </dgm:pt>
    <dgm:pt modelId="{91A09974-42C6-456F-8099-DFCAA9C09AFA}" type="sibTrans" cxnId="{881E62A9-C4E3-4F65-8C15-5CF66A43DACF}">
      <dgm:prSet/>
      <dgm:spPr/>
      <dgm:t>
        <a:bodyPr/>
        <a:lstStyle/>
        <a:p>
          <a:endParaRPr lang="en-US"/>
        </a:p>
      </dgm:t>
    </dgm:pt>
    <dgm:pt modelId="{FE8415FB-2B05-426E-B34D-F33E0A6A706A}" type="pres">
      <dgm:prSet presAssocID="{EC90FAE5-58CF-477B-84AF-246E8D0252E0}" presName="linear" presStyleCnt="0">
        <dgm:presLayoutVars>
          <dgm:animLvl val="lvl"/>
          <dgm:resizeHandles val="exact"/>
        </dgm:presLayoutVars>
      </dgm:prSet>
      <dgm:spPr/>
    </dgm:pt>
    <dgm:pt modelId="{FC4AA7D3-7CEA-4ADC-99C6-F62E984D7737}" type="pres">
      <dgm:prSet presAssocID="{8DA02A28-63BC-4EB2-97C4-3FC40716016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943FC70-2733-4DCD-9ABD-6AECBA234A63}" type="pres">
      <dgm:prSet presAssocID="{8027873C-9255-40B1-9E0F-15C1727DF54B}" presName="spacer" presStyleCnt="0"/>
      <dgm:spPr/>
    </dgm:pt>
    <dgm:pt modelId="{9FC43365-E8CC-45E6-B2DA-F0453EB4EDFA}" type="pres">
      <dgm:prSet presAssocID="{30CDA575-4313-408E-800E-47A366A72EF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1825454-1C6C-4818-A4E2-6BB6143BBFFF}" type="pres">
      <dgm:prSet presAssocID="{459C0D59-003F-42BA-B058-7F3EF780629C}" presName="spacer" presStyleCnt="0"/>
      <dgm:spPr/>
    </dgm:pt>
    <dgm:pt modelId="{23DEC639-7A18-422E-8A6D-AB80BD3E9D26}" type="pres">
      <dgm:prSet presAssocID="{113246DF-42FA-4A81-B971-7E27DF2A8A9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2AA356D-9251-4669-916E-AAE7BF181032}" type="pres">
      <dgm:prSet presAssocID="{6153108C-F622-48A9-BC4B-B7ACFA58BBED}" presName="spacer" presStyleCnt="0"/>
      <dgm:spPr/>
    </dgm:pt>
    <dgm:pt modelId="{81B321F4-4A4D-4613-A23A-F7CDD1D26E95}" type="pres">
      <dgm:prSet presAssocID="{19045E9E-5324-4A52-A670-86B23DE0713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FF9F003-81CF-4B6C-99DF-68E9921AEA4C}" type="presOf" srcId="{8DA02A28-63BC-4EB2-97C4-3FC40716016B}" destId="{FC4AA7D3-7CEA-4ADC-99C6-F62E984D7737}" srcOrd="0" destOrd="0" presId="urn:microsoft.com/office/officeart/2005/8/layout/vList2"/>
    <dgm:cxn modelId="{FF788422-77A0-4689-8A81-7459A4270CF7}" type="presOf" srcId="{19045E9E-5324-4A52-A670-86B23DE0713B}" destId="{81B321F4-4A4D-4613-A23A-F7CDD1D26E95}" srcOrd="0" destOrd="0" presId="urn:microsoft.com/office/officeart/2005/8/layout/vList2"/>
    <dgm:cxn modelId="{8354B33E-52A5-4D41-B711-A57C2F165391}" type="presOf" srcId="{30CDA575-4313-408E-800E-47A366A72EFA}" destId="{9FC43365-E8CC-45E6-B2DA-F0453EB4EDFA}" srcOrd="0" destOrd="0" presId="urn:microsoft.com/office/officeart/2005/8/layout/vList2"/>
    <dgm:cxn modelId="{7D99CE72-A7D1-4E25-A3E5-3AB7FC8AD674}" type="presOf" srcId="{113246DF-42FA-4A81-B971-7E27DF2A8A91}" destId="{23DEC639-7A18-422E-8A6D-AB80BD3E9D26}" srcOrd="0" destOrd="0" presId="urn:microsoft.com/office/officeart/2005/8/layout/vList2"/>
    <dgm:cxn modelId="{3034BB77-2224-4CDD-945B-404FED8FBADC}" type="presOf" srcId="{EC90FAE5-58CF-477B-84AF-246E8D0252E0}" destId="{FE8415FB-2B05-426E-B34D-F33E0A6A706A}" srcOrd="0" destOrd="0" presId="urn:microsoft.com/office/officeart/2005/8/layout/vList2"/>
    <dgm:cxn modelId="{C46C8BA2-2C44-440F-A2D4-765ECBCC3B9A}" srcId="{EC90FAE5-58CF-477B-84AF-246E8D0252E0}" destId="{8DA02A28-63BC-4EB2-97C4-3FC40716016B}" srcOrd="0" destOrd="0" parTransId="{F672EF7B-9140-4BF7-BD89-BEB462A4F5F2}" sibTransId="{8027873C-9255-40B1-9E0F-15C1727DF54B}"/>
    <dgm:cxn modelId="{881E62A9-C4E3-4F65-8C15-5CF66A43DACF}" srcId="{EC90FAE5-58CF-477B-84AF-246E8D0252E0}" destId="{19045E9E-5324-4A52-A670-86B23DE0713B}" srcOrd="3" destOrd="0" parTransId="{E48390CA-F800-4584-97A2-C650ADA79128}" sibTransId="{91A09974-42C6-456F-8099-DFCAA9C09AFA}"/>
    <dgm:cxn modelId="{EB9BA0B5-68DF-4380-9D59-7C62E2C64E67}" srcId="{EC90FAE5-58CF-477B-84AF-246E8D0252E0}" destId="{30CDA575-4313-408E-800E-47A366A72EFA}" srcOrd="1" destOrd="0" parTransId="{773D29E5-2EE2-4CD2-BA2D-513B49FBC3F7}" sibTransId="{459C0D59-003F-42BA-B058-7F3EF780629C}"/>
    <dgm:cxn modelId="{427F76FA-8D39-481C-91E6-CB49C39AB7B0}" srcId="{EC90FAE5-58CF-477B-84AF-246E8D0252E0}" destId="{113246DF-42FA-4A81-B971-7E27DF2A8A91}" srcOrd="2" destOrd="0" parTransId="{ECEDA0A7-290A-4AB4-9483-0D99B7B35122}" sibTransId="{6153108C-F622-48A9-BC4B-B7ACFA58BBED}"/>
    <dgm:cxn modelId="{1346F0D2-BCD9-4119-BB22-4F9195B82AD1}" type="presParOf" srcId="{FE8415FB-2B05-426E-B34D-F33E0A6A706A}" destId="{FC4AA7D3-7CEA-4ADC-99C6-F62E984D7737}" srcOrd="0" destOrd="0" presId="urn:microsoft.com/office/officeart/2005/8/layout/vList2"/>
    <dgm:cxn modelId="{52EEB727-CB5B-4F55-88CD-8E8377FC981F}" type="presParOf" srcId="{FE8415FB-2B05-426E-B34D-F33E0A6A706A}" destId="{D943FC70-2733-4DCD-9ABD-6AECBA234A63}" srcOrd="1" destOrd="0" presId="urn:microsoft.com/office/officeart/2005/8/layout/vList2"/>
    <dgm:cxn modelId="{146A33EB-DCFF-4116-A1E8-2710B9987EE1}" type="presParOf" srcId="{FE8415FB-2B05-426E-B34D-F33E0A6A706A}" destId="{9FC43365-E8CC-45E6-B2DA-F0453EB4EDFA}" srcOrd="2" destOrd="0" presId="urn:microsoft.com/office/officeart/2005/8/layout/vList2"/>
    <dgm:cxn modelId="{18B36B79-E541-43EF-9240-BEE970D1A0AA}" type="presParOf" srcId="{FE8415FB-2B05-426E-B34D-F33E0A6A706A}" destId="{A1825454-1C6C-4818-A4E2-6BB6143BBFFF}" srcOrd="3" destOrd="0" presId="urn:microsoft.com/office/officeart/2005/8/layout/vList2"/>
    <dgm:cxn modelId="{94AEA1DF-A1FA-4C4A-A78A-92E7CC52FD09}" type="presParOf" srcId="{FE8415FB-2B05-426E-B34D-F33E0A6A706A}" destId="{23DEC639-7A18-422E-8A6D-AB80BD3E9D26}" srcOrd="4" destOrd="0" presId="urn:microsoft.com/office/officeart/2005/8/layout/vList2"/>
    <dgm:cxn modelId="{624AC8BA-DF73-40CF-9F25-B53B68BBCEFC}" type="presParOf" srcId="{FE8415FB-2B05-426E-B34D-F33E0A6A706A}" destId="{32AA356D-9251-4669-916E-AAE7BF181032}" srcOrd="5" destOrd="0" presId="urn:microsoft.com/office/officeart/2005/8/layout/vList2"/>
    <dgm:cxn modelId="{0F508B9E-FB4E-4041-83AC-5B97D26C3328}" type="presParOf" srcId="{FE8415FB-2B05-426E-B34D-F33E0A6A706A}" destId="{81B321F4-4A4D-4613-A23A-F7CDD1D26E9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147BB7-AD14-4901-8E74-8FD2BA1BD09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8097876-BD04-4C14-8FA0-3BB7C3966D84}">
      <dgm:prSet/>
      <dgm:spPr/>
      <dgm:t>
        <a:bodyPr/>
        <a:lstStyle/>
        <a:p>
          <a:r>
            <a:rPr lang="es-419" noProof="0" dirty="0"/>
            <a:t>Entender el ecosistema del aborto</a:t>
          </a:r>
        </a:p>
      </dgm:t>
    </dgm:pt>
    <dgm:pt modelId="{EDE3FA5A-EF77-4239-983B-33CE21A5B613}" type="parTrans" cxnId="{D37CD48E-14C2-4044-886E-25F67873735D}">
      <dgm:prSet/>
      <dgm:spPr/>
      <dgm:t>
        <a:bodyPr/>
        <a:lstStyle/>
        <a:p>
          <a:endParaRPr lang="en-US"/>
        </a:p>
      </dgm:t>
    </dgm:pt>
    <dgm:pt modelId="{9E024AF7-1981-43AA-836A-B3195CAE0832}" type="sibTrans" cxnId="{D37CD48E-14C2-4044-886E-25F67873735D}">
      <dgm:prSet/>
      <dgm:spPr/>
      <dgm:t>
        <a:bodyPr/>
        <a:lstStyle/>
        <a:p>
          <a:endParaRPr lang="en-US"/>
        </a:p>
      </dgm:t>
    </dgm:pt>
    <dgm:pt modelId="{B2A8264B-4EC6-4C49-B806-83AA60ACDD90}">
      <dgm:prSet/>
      <dgm:spPr>
        <a:solidFill>
          <a:srgbClr val="41F265"/>
        </a:solidFill>
      </dgm:spPr>
      <dgm:t>
        <a:bodyPr/>
        <a:lstStyle/>
        <a:p>
          <a:r>
            <a:rPr lang="es-419" noProof="0" dirty="0"/>
            <a:t>Entender las necesidades y preferencias de las mujeres y de intermediarios en la comunidad </a:t>
          </a:r>
        </a:p>
      </dgm:t>
    </dgm:pt>
    <dgm:pt modelId="{62B83D37-EA25-4DBE-8B4F-A8383E381FB5}" type="parTrans" cxnId="{01A48ED7-F0DC-4B4E-90FF-619FE2A7934A}">
      <dgm:prSet/>
      <dgm:spPr/>
      <dgm:t>
        <a:bodyPr/>
        <a:lstStyle/>
        <a:p>
          <a:endParaRPr lang="en-US"/>
        </a:p>
      </dgm:t>
    </dgm:pt>
    <dgm:pt modelId="{ECD52CA5-B969-4826-B60D-FEA3EE1A8F68}" type="sibTrans" cxnId="{01A48ED7-F0DC-4B4E-90FF-619FE2A7934A}">
      <dgm:prSet/>
      <dgm:spPr/>
      <dgm:t>
        <a:bodyPr/>
        <a:lstStyle/>
        <a:p>
          <a:endParaRPr lang="en-US"/>
        </a:p>
      </dgm:t>
    </dgm:pt>
    <dgm:pt modelId="{F7A2337F-9B68-4C2D-AEB7-EFB6A2CF23EF}">
      <dgm:prSet/>
      <dgm:spPr>
        <a:solidFill>
          <a:srgbClr val="F21D3C"/>
        </a:solidFill>
      </dgm:spPr>
      <dgm:t>
        <a:bodyPr/>
        <a:lstStyle/>
        <a:p>
          <a:r>
            <a:rPr lang="es-419" noProof="0" dirty="0"/>
            <a:t>Llegar directamente a las mujeres e intermediarios/as en la comunidad</a:t>
          </a:r>
        </a:p>
      </dgm:t>
    </dgm:pt>
    <dgm:pt modelId="{F4E1F83C-5FA5-49CE-9443-4F509200EA6B}" type="parTrans" cxnId="{575F856E-43E5-4350-9A1B-FC2FD65699B8}">
      <dgm:prSet/>
      <dgm:spPr/>
      <dgm:t>
        <a:bodyPr/>
        <a:lstStyle/>
        <a:p>
          <a:endParaRPr lang="en-US"/>
        </a:p>
      </dgm:t>
    </dgm:pt>
    <dgm:pt modelId="{EC33E9D0-C472-495C-809E-9A307B0747D1}" type="sibTrans" cxnId="{575F856E-43E5-4350-9A1B-FC2FD65699B8}">
      <dgm:prSet/>
      <dgm:spPr/>
      <dgm:t>
        <a:bodyPr/>
        <a:lstStyle/>
        <a:p>
          <a:endParaRPr lang="en-US"/>
        </a:p>
      </dgm:t>
    </dgm:pt>
    <dgm:pt modelId="{F5335F0B-6B4E-4FCE-B2D7-5D66C4892A21}">
      <dgm:prSet/>
      <dgm:spPr/>
      <dgm:t>
        <a:bodyPr/>
        <a:lstStyle/>
        <a:p>
          <a:r>
            <a:rPr lang="es-419" noProof="0" dirty="0"/>
            <a:t>Interactuar con las principales partes interesadas y garantes</a:t>
          </a:r>
        </a:p>
      </dgm:t>
    </dgm:pt>
    <dgm:pt modelId="{A24E3688-9990-4085-8574-08AEEB8BBE2A}" type="parTrans" cxnId="{409E159F-01CC-4AE0-B043-93A5C2F32C62}">
      <dgm:prSet/>
      <dgm:spPr/>
      <dgm:t>
        <a:bodyPr/>
        <a:lstStyle/>
        <a:p>
          <a:endParaRPr lang="en-US"/>
        </a:p>
      </dgm:t>
    </dgm:pt>
    <dgm:pt modelId="{35ED927E-78AB-4FA2-9AB9-E208182C6B17}" type="sibTrans" cxnId="{409E159F-01CC-4AE0-B043-93A5C2F32C62}">
      <dgm:prSet/>
      <dgm:spPr/>
      <dgm:t>
        <a:bodyPr/>
        <a:lstStyle/>
        <a:p>
          <a:endParaRPr lang="en-US"/>
        </a:p>
      </dgm:t>
    </dgm:pt>
    <dgm:pt modelId="{1F80927D-CF45-4378-9D99-B169D2602228}">
      <dgm:prSet/>
      <dgm:spPr>
        <a:solidFill>
          <a:srgbClr val="11ACF2"/>
        </a:solidFill>
      </dgm:spPr>
      <dgm:t>
        <a:bodyPr/>
        <a:lstStyle/>
        <a:p>
          <a:r>
            <a:rPr lang="es-419" noProof="0" dirty="0"/>
            <a:t>Entender las políticas contextuales y nacionales para minimizar los riesgos para los prestadores de servicios y las mujeres</a:t>
          </a:r>
        </a:p>
      </dgm:t>
    </dgm:pt>
    <dgm:pt modelId="{150A698F-0A04-4587-B7E2-EBC4D0D59BCC}" type="sibTrans" cxnId="{3942E129-B725-4D14-92DB-BB330D1A5762}">
      <dgm:prSet/>
      <dgm:spPr/>
      <dgm:t>
        <a:bodyPr/>
        <a:lstStyle/>
        <a:p>
          <a:endParaRPr lang="en-US"/>
        </a:p>
      </dgm:t>
    </dgm:pt>
    <dgm:pt modelId="{0A93057D-6BB6-4594-864E-46741BF45FF1}" type="parTrans" cxnId="{3942E129-B725-4D14-92DB-BB330D1A5762}">
      <dgm:prSet/>
      <dgm:spPr/>
      <dgm:t>
        <a:bodyPr/>
        <a:lstStyle/>
        <a:p>
          <a:endParaRPr lang="en-US"/>
        </a:p>
      </dgm:t>
    </dgm:pt>
    <dgm:pt modelId="{D6833A55-5EBA-9943-86B9-847C54CCE581}" type="pres">
      <dgm:prSet presAssocID="{ED147BB7-AD14-4901-8E74-8FD2BA1BD09B}" presName="linear" presStyleCnt="0">
        <dgm:presLayoutVars>
          <dgm:animLvl val="lvl"/>
          <dgm:resizeHandles val="exact"/>
        </dgm:presLayoutVars>
      </dgm:prSet>
      <dgm:spPr/>
    </dgm:pt>
    <dgm:pt modelId="{34473BD6-1CD7-AB4B-9D9A-69DD0BC5EC29}" type="pres">
      <dgm:prSet presAssocID="{88097876-BD04-4C14-8FA0-3BB7C3966D8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6DAFC40-0623-D248-A54B-298B086ACAED}" type="pres">
      <dgm:prSet presAssocID="{9E024AF7-1981-43AA-836A-B3195CAE0832}" presName="spacer" presStyleCnt="0"/>
      <dgm:spPr/>
    </dgm:pt>
    <dgm:pt modelId="{5170953E-5503-EC42-BE62-136435D9F82D}" type="pres">
      <dgm:prSet presAssocID="{1F80927D-CF45-4378-9D99-B169D260222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E5480BF-87BF-FD4D-9D90-2D40CFA70AF2}" type="pres">
      <dgm:prSet presAssocID="{150A698F-0A04-4587-B7E2-EBC4D0D59BCC}" presName="spacer" presStyleCnt="0"/>
      <dgm:spPr/>
    </dgm:pt>
    <dgm:pt modelId="{974F2F38-656E-FF47-A1E8-00EA5117751F}" type="pres">
      <dgm:prSet presAssocID="{B2A8264B-4EC6-4C49-B806-83AA60ACDD9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18EDC86-CB56-3243-8CD2-02883886B034}" type="pres">
      <dgm:prSet presAssocID="{ECD52CA5-B969-4826-B60D-FEA3EE1A8F68}" presName="spacer" presStyleCnt="0"/>
      <dgm:spPr/>
    </dgm:pt>
    <dgm:pt modelId="{163D23EB-C377-B345-B7E5-6EB023F8A695}" type="pres">
      <dgm:prSet presAssocID="{F7A2337F-9B68-4C2D-AEB7-EFB6A2CF23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759B7AA-4D3D-684A-9836-EDF500E53DE9}" type="pres">
      <dgm:prSet presAssocID="{EC33E9D0-C472-495C-809E-9A307B0747D1}" presName="spacer" presStyleCnt="0"/>
      <dgm:spPr/>
    </dgm:pt>
    <dgm:pt modelId="{D4186D6F-7BD5-5740-B50D-61DEDD90A01C}" type="pres">
      <dgm:prSet presAssocID="{F5335F0B-6B4E-4FCE-B2D7-5D66C4892A2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8F2811F-4B58-6745-8567-B01FA121F153}" type="presOf" srcId="{1F80927D-CF45-4378-9D99-B169D2602228}" destId="{5170953E-5503-EC42-BE62-136435D9F82D}" srcOrd="0" destOrd="0" presId="urn:microsoft.com/office/officeart/2005/8/layout/vList2"/>
    <dgm:cxn modelId="{3942E129-B725-4D14-92DB-BB330D1A5762}" srcId="{ED147BB7-AD14-4901-8E74-8FD2BA1BD09B}" destId="{1F80927D-CF45-4378-9D99-B169D2602228}" srcOrd="1" destOrd="0" parTransId="{0A93057D-6BB6-4594-864E-46741BF45FF1}" sibTransId="{150A698F-0A04-4587-B7E2-EBC4D0D59BCC}"/>
    <dgm:cxn modelId="{60B01B34-A185-FC42-833C-C675AC268476}" type="presOf" srcId="{F5335F0B-6B4E-4FCE-B2D7-5D66C4892A21}" destId="{D4186D6F-7BD5-5740-B50D-61DEDD90A01C}" srcOrd="0" destOrd="0" presId="urn:microsoft.com/office/officeart/2005/8/layout/vList2"/>
    <dgm:cxn modelId="{F0B65934-07AC-ED45-8AD8-4526A3FD60FB}" type="presOf" srcId="{88097876-BD04-4C14-8FA0-3BB7C3966D84}" destId="{34473BD6-1CD7-AB4B-9D9A-69DD0BC5EC29}" srcOrd="0" destOrd="0" presId="urn:microsoft.com/office/officeart/2005/8/layout/vList2"/>
    <dgm:cxn modelId="{575F856E-43E5-4350-9A1B-FC2FD65699B8}" srcId="{ED147BB7-AD14-4901-8E74-8FD2BA1BD09B}" destId="{F7A2337F-9B68-4C2D-AEB7-EFB6A2CF23EF}" srcOrd="3" destOrd="0" parTransId="{F4E1F83C-5FA5-49CE-9443-4F509200EA6B}" sibTransId="{EC33E9D0-C472-495C-809E-9A307B0747D1}"/>
    <dgm:cxn modelId="{E2D8BB76-3089-FD42-8D4E-216223637EB8}" type="presOf" srcId="{F7A2337F-9B68-4C2D-AEB7-EFB6A2CF23EF}" destId="{163D23EB-C377-B345-B7E5-6EB023F8A695}" srcOrd="0" destOrd="0" presId="urn:microsoft.com/office/officeart/2005/8/layout/vList2"/>
    <dgm:cxn modelId="{C5D13E7A-518F-2D40-A4E4-D413E803D203}" type="presOf" srcId="{ED147BB7-AD14-4901-8E74-8FD2BA1BD09B}" destId="{D6833A55-5EBA-9943-86B9-847C54CCE581}" srcOrd="0" destOrd="0" presId="urn:microsoft.com/office/officeart/2005/8/layout/vList2"/>
    <dgm:cxn modelId="{D37CD48E-14C2-4044-886E-25F67873735D}" srcId="{ED147BB7-AD14-4901-8E74-8FD2BA1BD09B}" destId="{88097876-BD04-4C14-8FA0-3BB7C3966D84}" srcOrd="0" destOrd="0" parTransId="{EDE3FA5A-EF77-4239-983B-33CE21A5B613}" sibTransId="{9E024AF7-1981-43AA-836A-B3195CAE0832}"/>
    <dgm:cxn modelId="{409E159F-01CC-4AE0-B043-93A5C2F32C62}" srcId="{ED147BB7-AD14-4901-8E74-8FD2BA1BD09B}" destId="{F5335F0B-6B4E-4FCE-B2D7-5D66C4892A21}" srcOrd="4" destOrd="0" parTransId="{A24E3688-9990-4085-8574-08AEEB8BBE2A}" sibTransId="{35ED927E-78AB-4FA2-9AB9-E208182C6B17}"/>
    <dgm:cxn modelId="{01A48ED7-F0DC-4B4E-90FF-619FE2A7934A}" srcId="{ED147BB7-AD14-4901-8E74-8FD2BA1BD09B}" destId="{B2A8264B-4EC6-4C49-B806-83AA60ACDD90}" srcOrd="2" destOrd="0" parTransId="{62B83D37-EA25-4DBE-8B4F-A8383E381FB5}" sibTransId="{ECD52CA5-B969-4826-B60D-FEA3EE1A8F68}"/>
    <dgm:cxn modelId="{DD911AF3-68A4-6043-BD21-4EBD271D38B0}" type="presOf" srcId="{B2A8264B-4EC6-4C49-B806-83AA60ACDD90}" destId="{974F2F38-656E-FF47-A1E8-00EA5117751F}" srcOrd="0" destOrd="0" presId="urn:microsoft.com/office/officeart/2005/8/layout/vList2"/>
    <dgm:cxn modelId="{CC2EFE3E-2193-734B-A75C-599ED9A73131}" type="presParOf" srcId="{D6833A55-5EBA-9943-86B9-847C54CCE581}" destId="{34473BD6-1CD7-AB4B-9D9A-69DD0BC5EC29}" srcOrd="0" destOrd="0" presId="urn:microsoft.com/office/officeart/2005/8/layout/vList2"/>
    <dgm:cxn modelId="{D1F3ED90-2444-0848-838D-9CAB37BC8CFB}" type="presParOf" srcId="{D6833A55-5EBA-9943-86B9-847C54CCE581}" destId="{46DAFC40-0623-D248-A54B-298B086ACAED}" srcOrd="1" destOrd="0" presId="urn:microsoft.com/office/officeart/2005/8/layout/vList2"/>
    <dgm:cxn modelId="{79DD133B-B83F-D248-9D21-356A0454CF0B}" type="presParOf" srcId="{D6833A55-5EBA-9943-86B9-847C54CCE581}" destId="{5170953E-5503-EC42-BE62-136435D9F82D}" srcOrd="2" destOrd="0" presId="urn:microsoft.com/office/officeart/2005/8/layout/vList2"/>
    <dgm:cxn modelId="{10823E45-0CD0-624F-8833-C7F2EF3CC984}" type="presParOf" srcId="{D6833A55-5EBA-9943-86B9-847C54CCE581}" destId="{8E5480BF-87BF-FD4D-9D90-2D40CFA70AF2}" srcOrd="3" destOrd="0" presId="urn:microsoft.com/office/officeart/2005/8/layout/vList2"/>
    <dgm:cxn modelId="{387225E5-733B-9040-B5FE-6C2F262D5ECE}" type="presParOf" srcId="{D6833A55-5EBA-9943-86B9-847C54CCE581}" destId="{974F2F38-656E-FF47-A1E8-00EA5117751F}" srcOrd="4" destOrd="0" presId="urn:microsoft.com/office/officeart/2005/8/layout/vList2"/>
    <dgm:cxn modelId="{2BC39B8F-325A-2A4D-A93C-A1A4BF0B1B40}" type="presParOf" srcId="{D6833A55-5EBA-9943-86B9-847C54CCE581}" destId="{118EDC86-CB56-3243-8CD2-02883886B034}" srcOrd="5" destOrd="0" presId="urn:microsoft.com/office/officeart/2005/8/layout/vList2"/>
    <dgm:cxn modelId="{06C58A16-1592-4141-8EB6-B892FF367F34}" type="presParOf" srcId="{D6833A55-5EBA-9943-86B9-847C54CCE581}" destId="{163D23EB-C377-B345-B7E5-6EB023F8A695}" srcOrd="6" destOrd="0" presId="urn:microsoft.com/office/officeart/2005/8/layout/vList2"/>
    <dgm:cxn modelId="{02CD745E-2007-484E-BBFE-BE5796546350}" type="presParOf" srcId="{D6833A55-5EBA-9943-86B9-847C54CCE581}" destId="{B759B7AA-4D3D-684A-9836-EDF500E53DE9}" srcOrd="7" destOrd="0" presId="urn:microsoft.com/office/officeart/2005/8/layout/vList2"/>
    <dgm:cxn modelId="{B73DE394-4EAE-8B44-8E99-AC2953E62A75}" type="presParOf" srcId="{D6833A55-5EBA-9943-86B9-847C54CCE581}" destId="{D4186D6F-7BD5-5740-B50D-61DEDD90A01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AA7D3-7CEA-4ADC-99C6-F62E984D7737}">
      <dsp:nvSpPr>
        <dsp:cNvPr id="0" name=""/>
        <dsp:cNvSpPr/>
      </dsp:nvSpPr>
      <dsp:spPr>
        <a:xfrm>
          <a:off x="0" y="274956"/>
          <a:ext cx="9309100" cy="1053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4500" kern="1200" noProof="0" dirty="0"/>
            <a:t>Reducción de daños</a:t>
          </a:r>
        </a:p>
      </dsp:txBody>
      <dsp:txXfrm>
        <a:off x="51403" y="326359"/>
        <a:ext cx="9206294" cy="950194"/>
      </dsp:txXfrm>
    </dsp:sp>
    <dsp:sp modelId="{9FC43365-E8CC-45E6-B2DA-F0453EB4EDFA}">
      <dsp:nvSpPr>
        <dsp:cNvPr id="0" name=""/>
        <dsp:cNvSpPr/>
      </dsp:nvSpPr>
      <dsp:spPr>
        <a:xfrm>
          <a:off x="0" y="1457556"/>
          <a:ext cx="9309100" cy="1053000"/>
        </a:xfrm>
        <a:prstGeom prst="roundRect">
          <a:avLst/>
        </a:prstGeom>
        <a:solidFill>
          <a:srgbClr val="11AC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4500" kern="1200" noProof="0" dirty="0"/>
            <a:t>Perspectiva de salud pública</a:t>
          </a:r>
        </a:p>
      </dsp:txBody>
      <dsp:txXfrm>
        <a:off x="51403" y="1508959"/>
        <a:ext cx="9206294" cy="950194"/>
      </dsp:txXfrm>
    </dsp:sp>
    <dsp:sp modelId="{23DEC639-7A18-422E-8A6D-AB80BD3E9D26}">
      <dsp:nvSpPr>
        <dsp:cNvPr id="0" name=""/>
        <dsp:cNvSpPr/>
      </dsp:nvSpPr>
      <dsp:spPr>
        <a:xfrm>
          <a:off x="0" y="2640156"/>
          <a:ext cx="9309100" cy="1053000"/>
        </a:xfrm>
        <a:prstGeom prst="roundRect">
          <a:avLst/>
        </a:prstGeom>
        <a:solidFill>
          <a:srgbClr val="F21D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4500" kern="1200" noProof="0" dirty="0"/>
            <a:t>Perspectiva de derechos humanos</a:t>
          </a:r>
        </a:p>
      </dsp:txBody>
      <dsp:txXfrm>
        <a:off x="51403" y="2691559"/>
        <a:ext cx="9206294" cy="950194"/>
      </dsp:txXfrm>
    </dsp:sp>
    <dsp:sp modelId="{81B321F4-4A4D-4613-A23A-F7CDD1D26E95}">
      <dsp:nvSpPr>
        <dsp:cNvPr id="0" name=""/>
        <dsp:cNvSpPr/>
      </dsp:nvSpPr>
      <dsp:spPr>
        <a:xfrm>
          <a:off x="0" y="3822756"/>
          <a:ext cx="9309100" cy="1053000"/>
        </a:xfrm>
        <a:prstGeom prst="roundRect">
          <a:avLst/>
        </a:prstGeom>
        <a:solidFill>
          <a:schemeClr val="accent3">
            <a:hueOff val="-12119664"/>
            <a:satOff val="13175"/>
            <a:lumOff val="4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4500" kern="1200" noProof="0" dirty="0"/>
            <a:t>Perspectiva feminista</a:t>
          </a:r>
        </a:p>
      </dsp:txBody>
      <dsp:txXfrm>
        <a:off x="51403" y="3874159"/>
        <a:ext cx="9206294" cy="950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73BD6-1CD7-AB4B-9D9A-69DD0BC5EC29}">
      <dsp:nvSpPr>
        <dsp:cNvPr id="0" name=""/>
        <dsp:cNvSpPr/>
      </dsp:nvSpPr>
      <dsp:spPr>
        <a:xfrm>
          <a:off x="0" y="730276"/>
          <a:ext cx="8287026" cy="8365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200" kern="1200" noProof="0" dirty="0"/>
            <a:t>Entender el ecosistema del aborto</a:t>
          </a:r>
        </a:p>
      </dsp:txBody>
      <dsp:txXfrm>
        <a:off x="40837" y="771113"/>
        <a:ext cx="8205352" cy="754876"/>
      </dsp:txXfrm>
    </dsp:sp>
    <dsp:sp modelId="{5170953E-5503-EC42-BE62-136435D9F82D}">
      <dsp:nvSpPr>
        <dsp:cNvPr id="0" name=""/>
        <dsp:cNvSpPr/>
      </dsp:nvSpPr>
      <dsp:spPr>
        <a:xfrm>
          <a:off x="0" y="1630186"/>
          <a:ext cx="8287026" cy="836550"/>
        </a:xfrm>
        <a:prstGeom prst="roundRect">
          <a:avLst/>
        </a:prstGeom>
        <a:solidFill>
          <a:srgbClr val="11AC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200" kern="1200" noProof="0" dirty="0"/>
            <a:t>Entender las políticas contextuales y nacionales para minimizar los riesgos para los prestadores de servicios y las mujeres</a:t>
          </a:r>
        </a:p>
      </dsp:txBody>
      <dsp:txXfrm>
        <a:off x="40837" y="1671023"/>
        <a:ext cx="8205352" cy="754876"/>
      </dsp:txXfrm>
    </dsp:sp>
    <dsp:sp modelId="{974F2F38-656E-FF47-A1E8-00EA5117751F}">
      <dsp:nvSpPr>
        <dsp:cNvPr id="0" name=""/>
        <dsp:cNvSpPr/>
      </dsp:nvSpPr>
      <dsp:spPr>
        <a:xfrm>
          <a:off x="0" y="2530096"/>
          <a:ext cx="8287026" cy="836550"/>
        </a:xfrm>
        <a:prstGeom prst="roundRect">
          <a:avLst/>
        </a:prstGeom>
        <a:solidFill>
          <a:srgbClr val="41F2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200" kern="1200" noProof="0" dirty="0"/>
            <a:t>Entender las necesidades y preferencias de las mujeres y de intermediarios en la comunidad </a:t>
          </a:r>
        </a:p>
      </dsp:txBody>
      <dsp:txXfrm>
        <a:off x="40837" y="2570933"/>
        <a:ext cx="8205352" cy="754876"/>
      </dsp:txXfrm>
    </dsp:sp>
    <dsp:sp modelId="{163D23EB-C377-B345-B7E5-6EB023F8A695}">
      <dsp:nvSpPr>
        <dsp:cNvPr id="0" name=""/>
        <dsp:cNvSpPr/>
      </dsp:nvSpPr>
      <dsp:spPr>
        <a:xfrm>
          <a:off x="0" y="3430006"/>
          <a:ext cx="8287026" cy="836550"/>
        </a:xfrm>
        <a:prstGeom prst="roundRect">
          <a:avLst/>
        </a:prstGeom>
        <a:solidFill>
          <a:srgbClr val="F21D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200" kern="1200" noProof="0" dirty="0"/>
            <a:t>Llegar directamente a las mujeres e intermediarios/as en la comunidad</a:t>
          </a:r>
        </a:p>
      </dsp:txBody>
      <dsp:txXfrm>
        <a:off x="40837" y="3470843"/>
        <a:ext cx="8205352" cy="754876"/>
      </dsp:txXfrm>
    </dsp:sp>
    <dsp:sp modelId="{D4186D6F-7BD5-5740-B50D-61DEDD90A01C}">
      <dsp:nvSpPr>
        <dsp:cNvPr id="0" name=""/>
        <dsp:cNvSpPr/>
      </dsp:nvSpPr>
      <dsp:spPr>
        <a:xfrm>
          <a:off x="0" y="4329916"/>
          <a:ext cx="8287026" cy="836550"/>
        </a:xfrm>
        <a:prstGeom prst="roundRect">
          <a:avLst/>
        </a:prstGeom>
        <a:solidFill>
          <a:schemeClr val="accent3">
            <a:hueOff val="-12119664"/>
            <a:satOff val="13175"/>
            <a:lumOff val="4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200" kern="1200" noProof="0" dirty="0"/>
            <a:t>Interactuar con las principales partes interesadas y garantes</a:t>
          </a:r>
        </a:p>
      </dsp:txBody>
      <dsp:txXfrm>
        <a:off x="40837" y="4370753"/>
        <a:ext cx="8205352" cy="754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5B538-8B7B-194F-9FAA-4CDA9C2F174C}" type="datetimeFigureOut">
              <a:rPr lang="en-US" smtClean="0"/>
              <a:t>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ECFEB-C336-7448-B2A5-2A9CEAB8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7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b="1" i="1" noProof="0" dirty="0"/>
              <a:t>Nota para el/la facilitador/a: </a:t>
            </a:r>
            <a:r>
              <a:rPr lang="es-419" noProof="0" dirty="0"/>
              <a:t>Esta diapositiva debe adaptarse para su público.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3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Definición de la OMS de </a:t>
            </a:r>
            <a:r>
              <a:rPr lang="es-419" sz="1200" b="1" noProof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autoasistencia</a:t>
            </a:r>
            <a:r>
              <a:rPr lang="es-419" sz="12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la salud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s-419" sz="1200" b="1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 </a:t>
            </a:r>
            <a:r>
              <a:rPr lang="es-419" sz="1200" noProof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autoasistencia</a:t>
            </a:r>
            <a:r>
              <a:rPr lang="es-419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la capacidad de las personas, las familias y las comunidades de promover la salud, prevenir enfermedades, mantener la salud y hacer frente a enfermedades y discapacidades con o sin el apoyo de un profesional sanitario”.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s-419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Alcance de la </a:t>
            </a:r>
            <a:r>
              <a:rPr lang="es-419" sz="1200" b="1" noProof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autoasistencia</a:t>
            </a:r>
            <a:r>
              <a:rPr lang="es-419" sz="12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la salud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s-419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promoción de la salud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prevención y control de enfermedades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automedicación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prestación de servicios de atención a personas dependientes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búsqueda de atención brindada en un hospital o por un/a especialista si es necesario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rehabilitación, incluidos los cuidados paliativos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8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autocuidado es un nuevo abordaje de la atención primaria de la salud</a:t>
            </a:r>
          </a:p>
          <a:p>
            <a:endParaRPr lang="es-419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Autocuidado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419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la capacidad de las personas para promover la salud, prevenir enfermedades, mantener la salud y hacer frente a enfermedades y discapacidades con o sin el apoyo de un/a prestador/a de servicios de salud. </a:t>
            </a:r>
          </a:p>
          <a:p>
            <a:endParaRPr lang="es-419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419" sz="1200" noProof="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419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Soporte adecuado por parte de los prestadores de servicios de salud en los establecimientos de salud</a:t>
            </a:r>
          </a:p>
          <a:p>
            <a:endParaRPr lang="es-419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419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Brindado a las personas que se brindan autocuidado y sus proveedores de asistencia sanitaria</a:t>
            </a:r>
          </a:p>
          <a:p>
            <a:endParaRPr lang="es-419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419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Promovido y apoyado por agentes de salud comunitaria</a:t>
            </a:r>
          </a:p>
          <a:p>
            <a:r>
              <a:rPr lang="es-419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1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personas pueden autogestionar un aborto con medicamentos en el primer trimestre.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419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autogestión del aborto con medicamentos: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419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es invasiva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costo-eficaz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Aceptable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 la autonomía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419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Siempre debe haber disponibles enlaces a un/a profesional de salud, si es necesario.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07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49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41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b="1" i="1" noProof="0" dirty="0"/>
              <a:t>Nota para el/la facilitador/a: </a:t>
            </a:r>
            <a:r>
              <a:rPr lang="es-419" noProof="0" dirty="0"/>
              <a:t>Incluya un estudio de caso que sea pertinente a su entorno/contexto/público. Incluya información sobre el contexto, la intervención, los resultados, los desenlaces, las lecciones aprendidas.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77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6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B7BE88-37BF-1266-A92C-57E76E67561E}"/>
              </a:ext>
            </a:extLst>
          </p:cNvPr>
          <p:cNvSpPr/>
          <p:nvPr userDrawn="1"/>
        </p:nvSpPr>
        <p:spPr>
          <a:xfrm>
            <a:off x="0" y="0"/>
            <a:ext cx="12192000" cy="57174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49" y="669975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49" y="314965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oogle Shape;12;p2">
            <a:extLst>
              <a:ext uri="{FF2B5EF4-FFF2-40B4-BE49-F238E27FC236}">
                <a16:creationId xmlns:a16="http://schemas.microsoft.com/office/drawing/2014/main" id="{CEFD86CC-25E2-21E0-B4E7-93779631501A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7797994" y="3063575"/>
            <a:ext cx="6470863" cy="73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;p2">
            <a:extLst>
              <a:ext uri="{FF2B5EF4-FFF2-40B4-BE49-F238E27FC236}">
                <a16:creationId xmlns:a16="http://schemas.microsoft.com/office/drawing/2014/main" id="{056240E8-C2B4-422A-7757-CC617E5F14E6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263875" y="6045883"/>
            <a:ext cx="1012475" cy="502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74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DF7AAF-0409-9C31-F8A2-951320D2AC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466" y="228600"/>
            <a:ext cx="11835069" cy="640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086" y="1391870"/>
            <a:ext cx="9383829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086" y="3871545"/>
            <a:ext cx="938382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3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FBD94-23E4-58EA-12D5-9C3EF196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1704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3D40C-54D3-E73B-EC29-F3318B8C1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17042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oogle Shape;35;p10">
            <a:extLst>
              <a:ext uri="{FF2B5EF4-FFF2-40B4-BE49-F238E27FC236}">
                <a16:creationId xmlns:a16="http://schemas.microsoft.com/office/drawing/2014/main" id="{C01C3BBB-BDAF-9F96-7D60-A261925796BC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237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9144-EEE1-250B-3533-6668D3C5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DA594-8AB4-D538-7622-F108B6555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oogle Shape;35;p10">
            <a:extLst>
              <a:ext uri="{FF2B5EF4-FFF2-40B4-BE49-F238E27FC236}">
                <a16:creationId xmlns:a16="http://schemas.microsoft.com/office/drawing/2014/main" id="{8BA55FF2-C9A2-9639-71E5-FDD38D40B73C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879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9144-EEE1-250B-3533-6668D3C5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6762483" cy="285273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13643A-E0A5-6955-A415-4A6BEBD2D718}"/>
              </a:ext>
            </a:extLst>
          </p:cNvPr>
          <p:cNvGrpSpPr/>
          <p:nvPr userDrawn="1"/>
        </p:nvGrpSpPr>
        <p:grpSpPr>
          <a:xfrm>
            <a:off x="11047259" y="351864"/>
            <a:ext cx="1032128" cy="6154273"/>
            <a:chOff x="11047259" y="486311"/>
            <a:chExt cx="1032128" cy="6154273"/>
          </a:xfrm>
        </p:grpSpPr>
        <p:pic>
          <p:nvPicPr>
            <p:cNvPr id="7" name="Google Shape;35;p10">
              <a:extLst>
                <a:ext uri="{FF2B5EF4-FFF2-40B4-BE49-F238E27FC236}">
                  <a16:creationId xmlns:a16="http://schemas.microsoft.com/office/drawing/2014/main" id="{8BA55FF2-C9A2-9639-71E5-FDD38D40B73C}"/>
                </a:ext>
              </a:extLst>
            </p:cNvPr>
            <p:cNvPicPr preferRelativeResize="0"/>
            <p:nvPr userDrawn="1"/>
          </p:nvPicPr>
          <p:blipFill>
            <a:blip r:embed="rId2"/>
            <a:srcRect/>
            <a:stretch/>
          </p:blipFill>
          <p:spPr>
            <a:xfrm>
              <a:off x="11047259" y="6128193"/>
              <a:ext cx="1032128" cy="5123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72BD11-CD12-8F3A-26BA-24EB7EAE7A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8890681" y="2706389"/>
              <a:ext cx="5303520" cy="863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5135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9144-EEE1-250B-3533-6668D3C5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6762483" cy="285273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7DAB1B-7ACD-16E3-89A5-FC2507792F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994355" y="2908005"/>
            <a:ext cx="6400800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08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9144-EEE1-250B-3533-6668D3C5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6762483" cy="2852737"/>
          </a:xfrm>
        </p:spPr>
        <p:txBody>
          <a:bodyPr anchor="t"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Google Shape;12;p2">
            <a:extLst>
              <a:ext uri="{FF2B5EF4-FFF2-40B4-BE49-F238E27FC236}">
                <a16:creationId xmlns:a16="http://schemas.microsoft.com/office/drawing/2014/main" id="{3601B5A0-955A-FC3D-B36D-5FE1E36A3013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8293294" y="3063575"/>
            <a:ext cx="6470863" cy="730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168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580F0-07B8-1160-A887-1F6138D1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1704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AA59D-F1F1-24BD-7B89-26235634B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0FC48-9899-A6F1-7453-77E05BC98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9042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Google Shape;35;p10">
            <a:extLst>
              <a:ext uri="{FF2B5EF4-FFF2-40B4-BE49-F238E27FC236}">
                <a16:creationId xmlns:a16="http://schemas.microsoft.com/office/drawing/2014/main" id="{6D50D850-E49B-DAE2-5A40-4938DC9B6F6F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60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1738A-43FC-BD2A-5C64-12B6D221E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513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485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B08B-6323-ABD1-B1FA-CDC3FAFF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978" y="2766219"/>
            <a:ext cx="7551821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FF94C-2CB7-D174-9BAA-632ADBF1FB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3343" y="2030079"/>
            <a:ext cx="2333625" cy="27978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369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49" y="669975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49" y="314965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9A83C4-8F32-5746-AAB8-95905D4CFE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1877" y="289995"/>
            <a:ext cx="1627632" cy="6278010"/>
          </a:xfrm>
          <a:prstGeom prst="rect">
            <a:avLst/>
          </a:prstGeom>
        </p:spPr>
      </p:pic>
      <p:pic>
        <p:nvPicPr>
          <p:cNvPr id="9" name="Google Shape;11;p2">
            <a:extLst>
              <a:ext uri="{FF2B5EF4-FFF2-40B4-BE49-F238E27FC236}">
                <a16:creationId xmlns:a16="http://schemas.microsoft.com/office/drawing/2014/main" id="{2C3B3D79-8F05-F3A4-D003-93AD1FEACC9F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590349" y="6107597"/>
            <a:ext cx="3019125" cy="501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823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F8FE-3A61-8E1F-EFD1-282114F4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44" y="693018"/>
            <a:ext cx="3932237" cy="135644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7A18-0EDD-DDA7-CA07-E9D27F3BA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93019"/>
            <a:ext cx="6172200" cy="51680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CF80F-82F0-70C7-F37D-99C9DADAC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94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12;p2">
            <a:extLst>
              <a:ext uri="{FF2B5EF4-FFF2-40B4-BE49-F238E27FC236}">
                <a16:creationId xmlns:a16="http://schemas.microsoft.com/office/drawing/2014/main" id="{E4B0144D-C21C-6EA9-E697-75AAEB9EE573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2117659" y="2943786"/>
            <a:ext cx="5624278" cy="63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5;p10">
            <a:extLst>
              <a:ext uri="{FF2B5EF4-FFF2-40B4-BE49-F238E27FC236}">
                <a16:creationId xmlns:a16="http://schemas.microsoft.com/office/drawing/2014/main" id="{A983F7AC-31CF-EFD7-2B42-49E11308A922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6779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B5793D-01B3-2D7D-0700-792351D17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93019"/>
            <a:ext cx="6172200" cy="51680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Google Shape;12;p2">
            <a:extLst>
              <a:ext uri="{FF2B5EF4-FFF2-40B4-BE49-F238E27FC236}">
                <a16:creationId xmlns:a16="http://schemas.microsoft.com/office/drawing/2014/main" id="{FB951E2A-2EAE-4628-3D99-748A9F9437D9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2117659" y="2943786"/>
            <a:ext cx="5624278" cy="6352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839F395-52E2-629A-348F-0950F340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44" y="693018"/>
            <a:ext cx="3932237" cy="135644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0C00D7-1614-F1AA-BBE0-7C78179DD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94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oogle Shape;35;p10">
            <a:extLst>
              <a:ext uri="{FF2B5EF4-FFF2-40B4-BE49-F238E27FC236}">
                <a16:creationId xmlns:a16="http://schemas.microsoft.com/office/drawing/2014/main" id="{66D193AF-1435-6060-E07E-2B2DA6DD9E2A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49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49" y="669975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49" y="314965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oogle Shape;11;p2">
            <a:extLst>
              <a:ext uri="{FF2B5EF4-FFF2-40B4-BE49-F238E27FC236}">
                <a16:creationId xmlns:a16="http://schemas.microsoft.com/office/drawing/2014/main" id="{9D89E5D4-1130-CCF2-1036-734E89DD0797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6069" y="6080910"/>
            <a:ext cx="3025244" cy="50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9A83C4-8F32-5746-AAB8-95905D4CFE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1877" y="289995"/>
            <a:ext cx="1627632" cy="627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49" y="669975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49" y="314965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oogle Shape;11;p2">
            <a:extLst>
              <a:ext uri="{FF2B5EF4-FFF2-40B4-BE49-F238E27FC236}">
                <a16:creationId xmlns:a16="http://schemas.microsoft.com/office/drawing/2014/main" id="{9D89E5D4-1130-CCF2-1036-734E89DD0797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276115" y="6045883"/>
            <a:ext cx="987995" cy="50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1B96A1-604A-D28D-F653-DF1B034C5F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1877" y="288950"/>
            <a:ext cx="1628174" cy="62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3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383" y="669975"/>
            <a:ext cx="10476470" cy="2387600"/>
          </a:xfrm>
        </p:spPr>
        <p:txBody>
          <a:bodyPr anchor="b"/>
          <a:lstStyle>
            <a:lvl1pPr algn="l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383" y="3149650"/>
            <a:ext cx="104764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5CDB7E-01C9-34DF-A6CB-6C0D8F6469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74" y="5777026"/>
            <a:ext cx="11284853" cy="82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655574-206F-32BC-CC65-A94701A68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718" y="1391870"/>
            <a:ext cx="6729262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718" y="3871545"/>
            <a:ext cx="672926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7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C715D6-F6C0-5266-72F1-890C97774C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718" y="1391870"/>
            <a:ext cx="6729262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718" y="3871545"/>
            <a:ext cx="672926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0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C715D6-F6C0-5266-72F1-890C97774C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718" y="1391870"/>
            <a:ext cx="6729262" cy="2387600"/>
          </a:xfrm>
        </p:spPr>
        <p:txBody>
          <a:bodyPr anchor="b"/>
          <a:lstStyle>
            <a:lvl1pPr algn="l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718" y="3871545"/>
            <a:ext cx="672926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6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1A3DAF-606C-8625-5DAC-9216A64F1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466" y="228600"/>
            <a:ext cx="11835069" cy="640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086" y="1391870"/>
            <a:ext cx="9383829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086" y="3871545"/>
            <a:ext cx="938382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7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C38DD7-8EF6-2F0D-FEFC-0B418DDA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82F7C-9885-3FBC-47BD-4E9D315E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694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0" r:id="rId4"/>
    <p:sldLayoutId id="2147483668" r:id="rId5"/>
    <p:sldLayoutId id="2147483665" r:id="rId6"/>
    <p:sldLayoutId id="2147483666" r:id="rId7"/>
    <p:sldLayoutId id="2147483667" r:id="rId8"/>
    <p:sldLayoutId id="2147483663" r:id="rId9"/>
    <p:sldLayoutId id="2147483664" r:id="rId10"/>
    <p:sldLayoutId id="2147483650" r:id="rId11"/>
    <p:sldLayoutId id="2147483651" r:id="rId12"/>
    <p:sldLayoutId id="2147483669" r:id="rId13"/>
    <p:sldLayoutId id="2147483670" r:id="rId14"/>
    <p:sldLayoutId id="2147483671" r:id="rId15"/>
    <p:sldLayoutId id="2147483652" r:id="rId16"/>
    <p:sldLayoutId id="2147483654" r:id="rId17"/>
    <p:sldLayoutId id="2147483655" r:id="rId18"/>
    <p:sldLayoutId id="2147483658" r:id="rId19"/>
    <p:sldLayoutId id="2147483656" r:id="rId20"/>
    <p:sldLayoutId id="214748365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as.org/our-work/abortion-self-care/aborto-con-pastillas/" TargetMode="Externa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who.int/reproductivehealth/self-care-interventions/en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apps.who.int/iris/handle/10665/332334" TargetMode="External"/><Relationship Id="rId5" Type="http://schemas.openxmlformats.org/officeDocument/2006/relationships/hyperlink" Target="https://apps.who.int/iris/bitstream/handle/10665/325722/WHO-RHR-19.14-spa.pdf?ua=1" TargetMode="Externa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E5E93-B640-B661-784F-AFCFE2A41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68" y="0"/>
            <a:ext cx="6856076" cy="6858000"/>
          </a:xfrm>
        </p:spPr>
        <p:txBody>
          <a:bodyPr anchor="ctr"/>
          <a:lstStyle/>
          <a:p>
            <a:r>
              <a:rPr lang="es-419" dirty="0">
                <a:solidFill>
                  <a:schemeClr val="bg1"/>
                </a:solidFill>
              </a:rPr>
              <a:t>Los fundamentos de la autogestión del aborto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0EE2D5-1F77-FAE6-7CA2-3305D9D34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876" y="1594239"/>
            <a:ext cx="4377013" cy="366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0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con&#10;&#10;Description automatically generated">
            <a:extLst>
              <a:ext uri="{FF2B5EF4-FFF2-40B4-BE49-F238E27FC236}">
                <a16:creationId xmlns:a16="http://schemas.microsoft.com/office/drawing/2014/main" id="{C5D30A37-1B4D-BA09-5889-36A90EFCD23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/>
          <a:srcRect t="48" r="11857" b="48"/>
          <a:stretch/>
        </p:blipFill>
        <p:spPr>
          <a:xfrm>
            <a:off x="3187275" y="1143001"/>
            <a:ext cx="8964968" cy="5715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2869B78-737B-DB94-284B-57CDE15CA5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1303" y="693738"/>
            <a:ext cx="9472263" cy="1355725"/>
          </a:xfrm>
        </p:spPr>
        <p:txBody>
          <a:bodyPr>
            <a:noAutofit/>
          </a:bodyPr>
          <a:lstStyle/>
          <a:p>
            <a:r>
              <a:rPr lang="es-419" sz="6000" dirty="0">
                <a:solidFill>
                  <a:schemeClr val="bg1"/>
                </a:solidFill>
              </a:rPr>
              <a:t>¿Cómo normalizamos la autogestión del aborto?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1FD723-2297-5255-540E-E6C5C74D7C7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31303" y="2498726"/>
            <a:ext cx="5231297" cy="27865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419" sz="3600" dirty="0">
                <a:solidFill>
                  <a:schemeClr val="bg1"/>
                </a:solidFill>
              </a:rPr>
              <a:t>Enfoques y elementos de los programas de autogestión del aborto</a:t>
            </a:r>
          </a:p>
        </p:txBody>
      </p:sp>
    </p:spTree>
    <p:extLst>
      <p:ext uri="{BB962C8B-B14F-4D97-AF65-F5344CB8AC3E}">
        <p14:creationId xmlns:p14="http://schemas.microsoft.com/office/powerpoint/2010/main" val="195765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F91818-333C-1FD0-146A-FE61E46BE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456174" cy="1625600"/>
          </a:xfrm>
        </p:spPr>
        <p:txBody>
          <a:bodyPr>
            <a:noAutofit/>
          </a:bodyPr>
          <a:lstStyle/>
          <a:p>
            <a:r>
              <a:rPr lang="es-419" dirty="0"/>
              <a:t>Enfoques de los programas de autogestión del aborto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673CDF8-6040-B49B-CB12-14EF90BEDC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74671"/>
              </p:ext>
            </p:extLst>
          </p:nvPr>
        </p:nvGraphicFramePr>
        <p:xfrm>
          <a:off x="838200" y="1384299"/>
          <a:ext cx="9309100" cy="515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9166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F91818-333C-1FD0-146A-FE61E46BE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974" y="0"/>
            <a:ext cx="9070558" cy="1612899"/>
          </a:xfrm>
        </p:spPr>
        <p:txBody>
          <a:bodyPr>
            <a:noAutofit/>
          </a:bodyPr>
          <a:lstStyle/>
          <a:p>
            <a:r>
              <a:rPr lang="es-419" dirty="0"/>
              <a:t>Elementos de los programas de autogestión del aborto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439BA20-B2B5-B102-6CCD-60701D3BA0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580843"/>
              </p:ext>
            </p:extLst>
          </p:nvPr>
        </p:nvGraphicFramePr>
        <p:xfrm>
          <a:off x="983974" y="1027906"/>
          <a:ext cx="8287026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0548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F570D-7E9F-017D-55F8-7CD35F286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4799" y="1844174"/>
            <a:ext cx="7180730" cy="4351338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lnSpc>
                <a:spcPct val="110000"/>
              </a:lnSpc>
              <a:spcBef>
                <a:spcPts val="2200"/>
              </a:spcBef>
              <a:buClr>
                <a:schemeClr val="accent1"/>
              </a:buClr>
            </a:pPr>
            <a:r>
              <a:rPr lang="es-419" dirty="0"/>
              <a:t>Proporcionar información veraz para apoyar a las mujeres y niñas en su autogestión del proceso de aborto</a:t>
            </a:r>
          </a:p>
          <a:p>
            <a:pPr marL="285750" indent="-285750">
              <a:lnSpc>
                <a:spcPct val="110000"/>
              </a:lnSpc>
              <a:spcBef>
                <a:spcPts val="2200"/>
              </a:spcBef>
              <a:buClr>
                <a:schemeClr val="accent1"/>
              </a:buClr>
            </a:pPr>
            <a:r>
              <a:rPr lang="es-419" dirty="0"/>
              <a:t>Velar por la adecuada gestión de la cadena de suministro para garantizar la disponibilidad continua de insumos</a:t>
            </a:r>
          </a:p>
          <a:p>
            <a:pPr marL="285750" indent="-285750">
              <a:lnSpc>
                <a:spcPct val="110000"/>
              </a:lnSpc>
              <a:spcBef>
                <a:spcPts val="2200"/>
              </a:spcBef>
              <a:buClr>
                <a:schemeClr val="accent1"/>
              </a:buClr>
            </a:pPr>
            <a:r>
              <a:rPr lang="es-419" dirty="0"/>
              <a:t>Crear sistemas de referencia sólidos que apoyen a las personas en caso de un evento adverso o de una complicación</a:t>
            </a:r>
            <a:endParaRPr lang="es-419" sz="1600" dirty="0"/>
          </a:p>
          <a:p>
            <a:pPr marL="285750" indent="-285750">
              <a:lnSpc>
                <a:spcPct val="110000"/>
              </a:lnSpc>
              <a:spcBef>
                <a:spcPts val="2200"/>
              </a:spcBef>
              <a:buClr>
                <a:schemeClr val="accent1"/>
              </a:buClr>
            </a:pPr>
            <a:r>
              <a:rPr lang="es-419" dirty="0"/>
              <a:t>Capacitar a una variedad de “prestadores de servicios” para que proporcionen información centrada en la mujer y  acceso a los medicamentos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77E3E4B-7EE0-0865-EE9C-F6429CBC9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1" r="1711"/>
          <a:stretch/>
        </p:blipFill>
        <p:spPr>
          <a:xfrm>
            <a:off x="0" y="1181686"/>
            <a:ext cx="3658205" cy="5676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FD551-A471-9C4B-D0EA-CB070CA2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4" y="365125"/>
            <a:ext cx="9527595" cy="1325563"/>
          </a:xfrm>
        </p:spPr>
        <p:txBody>
          <a:bodyPr>
            <a:normAutofit fontScale="90000"/>
          </a:bodyPr>
          <a:lstStyle/>
          <a:p>
            <a:r>
              <a:rPr lang="es-419" dirty="0"/>
              <a:t>Normalizar la autogestión del aborto significa crear un </a:t>
            </a:r>
            <a:r>
              <a:rPr lang="es-419" i="1" dirty="0"/>
              <a:t>entorno propicio</a:t>
            </a:r>
            <a:r>
              <a:rPr lang="es-419" dirty="0"/>
              <a:t> . . .</a:t>
            </a:r>
          </a:p>
        </p:txBody>
      </p:sp>
    </p:spTree>
    <p:extLst>
      <p:ext uri="{BB962C8B-B14F-4D97-AF65-F5344CB8AC3E}">
        <p14:creationId xmlns:p14="http://schemas.microsoft.com/office/powerpoint/2010/main" val="3065224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A548C8-114E-47B5-1592-7FDF0816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37376" cy="1325563"/>
          </a:xfrm>
        </p:spPr>
        <p:txBody>
          <a:bodyPr/>
          <a:lstStyle/>
          <a:p>
            <a:r>
              <a:rPr lang="es-419" dirty="0"/>
              <a:t>Puntos de acceso a la autogestión del aborto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46D4B0-4158-7043-C266-52CA935A9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08694" cy="4667250"/>
          </a:xfrm>
        </p:spPr>
        <p:txBody>
          <a:bodyPr>
            <a:normAutofit fontScale="92500" lnSpcReduction="20000"/>
          </a:bodyPr>
          <a:lstStyle/>
          <a:p>
            <a:pPr marL="285750">
              <a:spcAft>
                <a:spcPts val="600"/>
              </a:spcAft>
            </a:pPr>
            <a:r>
              <a:rPr lang="es-419" dirty="0"/>
              <a:t>Telesalud </a:t>
            </a:r>
            <a:endParaRPr lang="es-419" dirty="0">
              <a:cs typeface="Calibri"/>
            </a:endParaRPr>
          </a:p>
          <a:p>
            <a:pPr marL="285750">
              <a:spcAft>
                <a:spcPts val="600"/>
              </a:spcAft>
            </a:pPr>
            <a:r>
              <a:rPr lang="es-419" dirty="0"/>
              <a:t>Acceso en farmacias/sin receta médica</a:t>
            </a:r>
            <a:endParaRPr lang="es-419" dirty="0">
              <a:cs typeface="Calibri"/>
            </a:endParaRPr>
          </a:p>
          <a:p>
            <a:pPr marL="742950" lvl="1">
              <a:spcAft>
                <a:spcPts val="600"/>
              </a:spcAft>
            </a:pPr>
            <a:r>
              <a:rPr lang="es-419" sz="2800" dirty="0" err="1"/>
              <a:t>Teleconsultas</a:t>
            </a:r>
            <a:endParaRPr lang="es-419" sz="2800" dirty="0">
              <a:cs typeface="Calibri"/>
            </a:endParaRPr>
          </a:p>
          <a:p>
            <a:pPr marL="742950" lvl="1">
              <a:spcAft>
                <a:spcPts val="600"/>
              </a:spcAft>
            </a:pPr>
            <a:r>
              <a:rPr lang="es-419" sz="2800" dirty="0"/>
              <a:t>Entrega a domicilio</a:t>
            </a:r>
            <a:endParaRPr lang="es-419" sz="2800" dirty="0">
              <a:cs typeface="Calibri"/>
            </a:endParaRPr>
          </a:p>
          <a:p>
            <a:pPr marL="285750">
              <a:spcAft>
                <a:spcPts val="600"/>
              </a:spcAft>
            </a:pPr>
            <a:r>
              <a:rPr lang="es-419" dirty="0"/>
              <a:t>Servicios en línea/por internet</a:t>
            </a:r>
            <a:endParaRPr lang="es-419" dirty="0">
              <a:cs typeface="Calibri"/>
            </a:endParaRPr>
          </a:p>
          <a:p>
            <a:pPr marL="285750">
              <a:spcAft>
                <a:spcPts val="600"/>
              </a:spcAft>
            </a:pPr>
            <a:r>
              <a:rPr lang="es-419" dirty="0"/>
              <a:t>Líneas de atención telefónica</a:t>
            </a:r>
          </a:p>
          <a:p>
            <a:pPr marL="285750">
              <a:spcAft>
                <a:spcPts val="600"/>
              </a:spcAft>
            </a:pPr>
            <a:r>
              <a:rPr lang="es-419" dirty="0" err="1"/>
              <a:t>Chatbots</a:t>
            </a:r>
            <a:r>
              <a:rPr lang="es-419" dirty="0"/>
              <a:t> móviles</a:t>
            </a:r>
            <a:endParaRPr lang="es-419" dirty="0">
              <a:cs typeface="Calibri"/>
            </a:endParaRPr>
          </a:p>
          <a:p>
            <a:pPr marL="285750">
              <a:spcAft>
                <a:spcPts val="600"/>
              </a:spcAft>
            </a:pPr>
            <a:r>
              <a:rPr lang="es-419" dirty="0"/>
              <a:t>Intermediarios comunitarios </a:t>
            </a:r>
          </a:p>
          <a:p>
            <a:pPr marL="285750">
              <a:spcAft>
                <a:spcPts val="600"/>
              </a:spcAft>
            </a:pPr>
            <a:r>
              <a:rPr lang="es-419" dirty="0"/>
              <a:t>Combinación de todas las opciones anteriores</a:t>
            </a:r>
            <a:endParaRPr lang="es-419" dirty="0">
              <a:cs typeface="Calibri"/>
            </a:endParaRPr>
          </a:p>
        </p:txBody>
      </p:sp>
      <p:pic>
        <p:nvPicPr>
          <p:cNvPr id="7" name="Picture 4" descr="Diagram&#10;&#10;Description automatically generated">
            <a:extLst>
              <a:ext uri="{FF2B5EF4-FFF2-40B4-BE49-F238E27FC236}">
                <a16:creationId xmlns:a16="http://schemas.microsoft.com/office/drawing/2014/main" id="{A08556FF-DA8E-6968-51CC-1D11B5C18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336" y="2035758"/>
            <a:ext cx="3845089" cy="38450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00855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B0C89-1AA3-6601-2977-9787825A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51592" cy="1325563"/>
          </a:xfrm>
        </p:spPr>
        <p:txBody>
          <a:bodyPr>
            <a:normAutofit fontScale="90000"/>
          </a:bodyPr>
          <a:lstStyle/>
          <a:p>
            <a:r>
              <a:rPr lang="es-419" dirty="0"/>
              <a:t>¿Qué se necesita para que la autogestión del aborto sea una opción segura y eficaz para las mujeres?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87D66-23EF-0935-C98C-5094B7F71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12496"/>
            <a:ext cx="8269941" cy="4667250"/>
          </a:xfrm>
        </p:spPr>
        <p:txBody>
          <a:bodyPr>
            <a:normAutofit/>
          </a:bodyPr>
          <a:lstStyle/>
          <a:p>
            <a:pPr marL="571500" indent="-571500"/>
            <a:r>
              <a:rPr lang="es-419" dirty="0"/>
              <a:t>Acceso a medicamentos de alta calidad</a:t>
            </a:r>
          </a:p>
          <a:p>
            <a:pPr marL="571500" indent="-571500"/>
            <a:endParaRPr lang="es-419" dirty="0"/>
          </a:p>
          <a:p>
            <a:pPr marL="571500" indent="-571500"/>
            <a:r>
              <a:rPr lang="es-419" dirty="0"/>
              <a:t>Información fiable y sencilla sobre cómo tomar las pastillas</a:t>
            </a:r>
          </a:p>
          <a:p>
            <a:endParaRPr lang="es-419" dirty="0"/>
          </a:p>
          <a:p>
            <a:pPr marL="571500" indent="-571500"/>
            <a:r>
              <a:rPr lang="es-419" dirty="0"/>
              <a:t>Información veraz sobre qué esperar</a:t>
            </a:r>
          </a:p>
          <a:p>
            <a:pPr marL="571500" indent="-571500"/>
            <a:endParaRPr lang="es-419" dirty="0"/>
          </a:p>
          <a:p>
            <a:pPr marL="571500" indent="-571500"/>
            <a:r>
              <a:rPr lang="es-419" dirty="0"/>
              <a:t>Acceso a apoyo/ayuda en caso de complicaciones</a:t>
            </a:r>
          </a:p>
        </p:txBody>
      </p:sp>
    </p:spTree>
    <p:extLst>
      <p:ext uri="{BB962C8B-B14F-4D97-AF65-F5344CB8AC3E}">
        <p14:creationId xmlns:p14="http://schemas.microsoft.com/office/powerpoint/2010/main" val="1807249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0CB1-C5C0-19F3-CB67-4E09447B1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110473" cy="1325563"/>
          </a:xfrm>
        </p:spPr>
        <p:txBody>
          <a:bodyPr/>
          <a:lstStyle/>
          <a:p>
            <a:r>
              <a:rPr lang="es-419" dirty="0"/>
              <a:t>Las mujeres pueden autogestionar su aborto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0999AB-20FE-EEBB-4D5E-5A8182AE250F}"/>
              </a:ext>
            </a:extLst>
          </p:cNvPr>
          <p:cNvSpPr/>
          <p:nvPr/>
        </p:nvSpPr>
        <p:spPr>
          <a:xfrm>
            <a:off x="10815484" y="6056671"/>
            <a:ext cx="1229032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04975-574F-A2DF-BCCF-D1D4E92F5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9" y="1709224"/>
            <a:ext cx="10561594" cy="51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27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E74F-59A7-1B8F-7FDF-9CE1AD4C0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533965" cy="1325563"/>
          </a:xfrm>
        </p:spPr>
        <p:txBody>
          <a:bodyPr>
            <a:normAutofit/>
          </a:bodyPr>
          <a:lstStyle/>
          <a:p>
            <a:r>
              <a:rPr lang="es-419" dirty="0"/>
              <a:t>Programas de autogestión del aborto: ¿qué se debe evitar?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5FA48-455D-FC6E-F2D1-70A012549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/>
            <a:r>
              <a:rPr lang="es-419" dirty="0"/>
              <a:t>Replicación del modelo/enfoque del sistema de salud</a:t>
            </a:r>
          </a:p>
          <a:p>
            <a:pPr marL="571500" indent="-571500"/>
            <a:endParaRPr lang="es-419" sz="1600" dirty="0"/>
          </a:p>
          <a:p>
            <a:pPr marL="571500" indent="-571500"/>
            <a:r>
              <a:rPr lang="es-419" dirty="0"/>
              <a:t>Énfasis excesivo en la elegibilidad médica</a:t>
            </a:r>
          </a:p>
          <a:p>
            <a:pPr marL="571500" indent="-571500"/>
            <a:endParaRPr lang="es-419" sz="1600" dirty="0"/>
          </a:p>
          <a:p>
            <a:pPr marL="571500" indent="-571500"/>
            <a:r>
              <a:rPr lang="es-419" dirty="0"/>
              <a:t>Sobrecarga de información</a:t>
            </a:r>
          </a:p>
          <a:p>
            <a:pPr marL="571500" indent="-571500"/>
            <a:endParaRPr lang="es-419" sz="1600" dirty="0"/>
          </a:p>
          <a:p>
            <a:pPr marL="571500" indent="-571500"/>
            <a:r>
              <a:rPr lang="es-419" dirty="0"/>
              <a:t>Otras barreras a los servicios</a:t>
            </a:r>
          </a:p>
          <a:p>
            <a:pPr marL="571500" indent="-571500"/>
            <a:endParaRPr lang="es-419" sz="1600" dirty="0"/>
          </a:p>
          <a:p>
            <a:pPr marL="571500" indent="-571500"/>
            <a:r>
              <a:rPr lang="es-419" dirty="0"/>
              <a:t>Insistencia en la anticoncepción postaborto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34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E74F-59A7-1B8F-7FDF-9CE1AD4C0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533965" cy="1325563"/>
          </a:xfrm>
        </p:spPr>
        <p:txBody>
          <a:bodyPr>
            <a:normAutofit/>
          </a:bodyPr>
          <a:lstStyle/>
          <a:p>
            <a:r>
              <a:rPr lang="es-419" dirty="0">
                <a:latin typeface="Helvetica"/>
                <a:cs typeface="Helvetica"/>
              </a:rPr>
              <a:t>Programas de autogestión del aborto: estudio de caso 1</a:t>
            </a:r>
            <a:endParaRPr lang="es-419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3253EF-B045-A8F7-267D-CB0702CBC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55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E74F-59A7-1B8F-7FDF-9CE1AD4C0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19611" cy="1325563"/>
          </a:xfrm>
        </p:spPr>
        <p:txBody>
          <a:bodyPr>
            <a:normAutofit/>
          </a:bodyPr>
          <a:lstStyle/>
          <a:p>
            <a:r>
              <a:rPr lang="es-419" dirty="0">
                <a:latin typeface="Helvetica"/>
                <a:cs typeface="Helvetica"/>
              </a:rPr>
              <a:t>Mensajes clave de la autogestión del aborto</a:t>
            </a:r>
            <a:endParaRPr lang="es-419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5FA48-455D-FC6E-F2D1-70A012549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97" y="1690688"/>
            <a:ext cx="10613036" cy="4667250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es-419" sz="2000" dirty="0"/>
              <a:t>Se trata de llegar a las mujeres y niñas donde sen encuentren</a:t>
            </a:r>
            <a:endParaRPr lang="es-419" sz="2000" dirty="0">
              <a:cs typeface="Calibri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es-419" sz="2000" dirty="0"/>
              <a:t>No hay una manera normalizada de ejecutar programas o intervenciones de autogestión del aborto</a:t>
            </a:r>
            <a:endParaRPr lang="es-419" sz="2000" dirty="0">
              <a:cs typeface="Calibri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es-419" sz="2000" dirty="0"/>
              <a:t>Las intervenciones de autogestión del aborto deben vincularse con un sistema de salud solidario</a:t>
            </a:r>
            <a:endParaRPr lang="es-419" sz="2000" dirty="0">
              <a:cs typeface="Calibri" panose="020F0502020204030204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es-419" sz="2000" dirty="0"/>
              <a:t>El rol de </a:t>
            </a:r>
            <a:r>
              <a:rPr lang="es-419" sz="2000" dirty="0" err="1"/>
              <a:t>Ipas</a:t>
            </a:r>
            <a:r>
              <a:rPr lang="es-419" sz="2000" dirty="0"/>
              <a:t> (y otras organizaciones de salud y derechos sexuales y reproductivos) es:</a:t>
            </a:r>
            <a:endParaRPr lang="es-419" sz="2000" dirty="0">
              <a:cs typeface="Calibri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s-419" sz="2000" dirty="0">
                <a:cs typeface="Calibri"/>
              </a:rPr>
              <a:t>Amplificar las voces de las mujeres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s-419" sz="2000" dirty="0">
                <a:cs typeface="Calibri"/>
              </a:rPr>
              <a:t>Apoyar las decisiones de las mujeres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s-419" sz="2000" dirty="0">
                <a:cs typeface="Calibri"/>
              </a:rPr>
              <a:t>Mejorar el acceso de las mujeres (a información, medicamentos y servicios)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s-419" sz="2000" dirty="0">
                <a:cs typeface="Calibri"/>
              </a:rPr>
              <a:t>Normalizar las experiencias de las mujeres en todo el espectro de los servicios de aborto</a:t>
            </a:r>
            <a:endParaRPr lang="es-419" sz="2000" strike="sngStrike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785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5AA226-2F80-8580-4E09-3DD1E31D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365125"/>
            <a:ext cx="8017042" cy="1325563"/>
          </a:xfrm>
        </p:spPr>
        <p:txBody>
          <a:bodyPr/>
          <a:lstStyle/>
          <a:p>
            <a:r>
              <a:rPr lang="es-419" dirty="0">
                <a:latin typeface="Helvetica"/>
                <a:cs typeface="Helvetica"/>
              </a:rPr>
              <a:t>Objetivos de la </a:t>
            </a:r>
            <a:br>
              <a:rPr lang="es-419" dirty="0">
                <a:latin typeface="Helvetica"/>
                <a:cs typeface="Helvetica"/>
              </a:rPr>
            </a:br>
            <a:r>
              <a:rPr lang="es-419" dirty="0">
                <a:latin typeface="Helvetica"/>
                <a:cs typeface="Helvetica"/>
              </a:rPr>
              <a:t>sesión </a:t>
            </a:r>
            <a:endParaRPr lang="es-419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8FD8AC-E5A0-2B05-389A-C9C5991D0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17026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419" b="1" dirty="0"/>
              <a:t>Al final de esta sesión, cada participante podrá:</a:t>
            </a:r>
          </a:p>
          <a:p>
            <a:pPr marL="571500" indent="-571500"/>
            <a:r>
              <a:rPr lang="es-419" dirty="0">
                <a:latin typeface="Helvetica"/>
                <a:cs typeface="Helvetica"/>
              </a:rPr>
              <a:t>Entender el concepto de autogestión del aborto </a:t>
            </a:r>
            <a:endParaRPr lang="es-419" dirty="0">
              <a:cs typeface="Helvetica"/>
            </a:endParaRPr>
          </a:p>
          <a:p>
            <a:pPr marL="571500" indent="-571500"/>
            <a:r>
              <a:rPr lang="es-419" dirty="0">
                <a:latin typeface="Helvetica"/>
                <a:cs typeface="Helvetica"/>
              </a:rPr>
              <a:t>Valorar el rol de la autogestión del aborto en mejorar el acceso al aborto</a:t>
            </a:r>
          </a:p>
          <a:p>
            <a:pPr marL="571500" indent="-571500"/>
            <a:r>
              <a:rPr lang="es-419" dirty="0">
                <a:latin typeface="Helvetica"/>
                <a:cs typeface="Helvetica"/>
              </a:rPr>
              <a:t>Describir los diversos enfoques para normalizar la autogestión del aborto</a:t>
            </a:r>
            <a:endParaRPr lang="es-419" dirty="0">
              <a:cs typeface="Helvetica"/>
            </a:endParaRPr>
          </a:p>
          <a:p>
            <a:endParaRPr lang="en-US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7B48136F-85FB-E1A8-D785-F6D1C779D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78" t="334" r="25425" b="33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80404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6D8DAA-3DA8-5F65-2110-AFAF0AB97E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85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8610-B42B-3168-A387-C5C53B66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latin typeface="Helvetica"/>
                <a:cs typeface="Helvetica"/>
              </a:rPr>
              <a:t>Recursos de </a:t>
            </a:r>
            <a:r>
              <a:rPr lang="es-419" dirty="0" err="1">
                <a:latin typeface="Helvetica"/>
                <a:cs typeface="Helvetica"/>
              </a:rPr>
              <a:t>Ipas</a:t>
            </a:r>
            <a:r>
              <a:rPr lang="es-419" dirty="0">
                <a:latin typeface="Helvetica"/>
                <a:cs typeface="Helvetica"/>
              </a:rPr>
              <a:t> para la autogestión del aborto</a:t>
            </a:r>
            <a:endParaRPr lang="es-419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52FB-6706-5D2C-B6D0-C74AA4ADE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77400" cy="46672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419" dirty="0"/>
              <a:t>Fuente: </a:t>
            </a:r>
            <a:r>
              <a:rPr lang="es-419" dirty="0">
                <a:solidFill>
                  <a:srgbClr val="2E3856"/>
                </a:solidFill>
                <a:hlinkClick r:id="rId2"/>
              </a:rPr>
              <a:t>www.ipas.org/</a:t>
            </a:r>
            <a:r>
              <a:rPr lang="en-US" i="0" strike="noStrike" dirty="0" err="1">
                <a:effectLst/>
                <a:hlinkClick r:id="rId2"/>
              </a:rPr>
              <a:t>AbortoConPastillas</a:t>
            </a:r>
            <a:r>
              <a:rPr lang="es-419" dirty="0"/>
              <a:t>:</a:t>
            </a:r>
            <a:endParaRPr lang="es-419" dirty="0">
              <a:cs typeface="Calibri"/>
            </a:endParaRP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</a:pPr>
            <a:r>
              <a:rPr lang="es-419" sz="2800" dirty="0">
                <a:cs typeface="Calibri"/>
              </a:rPr>
              <a:t>Video: Cómo tener un aborto con pastillas: La historia de Mina</a:t>
            </a: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</a:pPr>
            <a:r>
              <a:rPr lang="es-419" sz="2800" dirty="0">
                <a:cs typeface="Calibri"/>
              </a:rPr>
              <a:t>Guía: </a:t>
            </a:r>
            <a:r>
              <a:rPr lang="es-419" sz="2800" i="1" dirty="0">
                <a:cs typeface="Calibri"/>
              </a:rPr>
              <a:t>Cómo tener un aborto con pastillas</a:t>
            </a: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</a:pPr>
            <a:r>
              <a:rPr lang="es-419" sz="2800" dirty="0">
                <a:cs typeface="Calibri"/>
              </a:rPr>
              <a:t>Preguntas frecuentes: Cómo comprar pastillas de aborto que sean seguras y eficaces</a:t>
            </a: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</a:pPr>
            <a:r>
              <a:rPr lang="es-419" sz="2800" dirty="0">
                <a:cs typeface="Calibri"/>
              </a:rPr>
              <a:t>Guía: </a:t>
            </a:r>
            <a:r>
              <a:rPr lang="es-419" sz="2800" i="1" dirty="0">
                <a:cs typeface="Calibri"/>
              </a:rPr>
              <a:t>Autogestión del aborto: una guía de acompañamiento comunitario para apoyar a las mujeres</a:t>
            </a: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</a:pPr>
            <a:r>
              <a:rPr lang="es-419" sz="2800" dirty="0">
                <a:cs typeface="Calibri"/>
              </a:rPr>
              <a:t>Enfermera Nisa (</a:t>
            </a:r>
            <a:r>
              <a:rPr lang="es-419" sz="2800" dirty="0" err="1">
                <a:cs typeface="Calibri"/>
              </a:rPr>
              <a:t>chatbot</a:t>
            </a:r>
            <a:r>
              <a:rPr lang="es-419" sz="2800" dirty="0">
                <a:cs typeface="Calibri"/>
              </a:rPr>
              <a:t> de salud sexual y reproductiva)</a:t>
            </a: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</a:pPr>
            <a:r>
              <a:rPr lang="es-419" sz="2800" dirty="0">
                <a:cs typeface="Calibri"/>
              </a:rPr>
              <a:t>Juego de herramientas de AVTA sobre la autogestión del aborto</a:t>
            </a:r>
          </a:p>
        </p:txBody>
      </p:sp>
    </p:spTree>
    <p:extLst>
      <p:ext uri="{BB962C8B-B14F-4D97-AF65-F5344CB8AC3E}">
        <p14:creationId xmlns:p14="http://schemas.microsoft.com/office/powerpoint/2010/main" val="1737988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8610-B42B-3168-A387-C5C53B66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34797" cy="1325563"/>
          </a:xfrm>
        </p:spPr>
        <p:txBody>
          <a:bodyPr>
            <a:normAutofit fontScale="90000"/>
          </a:bodyPr>
          <a:lstStyle/>
          <a:p>
            <a:r>
              <a:rPr lang="es-419" dirty="0">
                <a:latin typeface="Helvetica"/>
                <a:cs typeface="Helvetica"/>
              </a:rPr>
              <a:t>Recursos de la OMS de </a:t>
            </a:r>
            <a:r>
              <a:rPr lang="es-419" dirty="0" err="1">
                <a:latin typeface="Helvetica"/>
                <a:cs typeface="Helvetica"/>
              </a:rPr>
              <a:t>autoasistencia</a:t>
            </a:r>
            <a:r>
              <a:rPr lang="es-419" dirty="0">
                <a:latin typeface="Helvetica"/>
                <a:cs typeface="Helvetica"/>
              </a:rPr>
              <a:t> a la salud sexual y reproductiva </a:t>
            </a:r>
            <a:endParaRPr lang="es-419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52FB-6706-5D2C-B6D0-C74AA4ADE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4555" y="5069941"/>
            <a:ext cx="9066291" cy="121316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err="1">
                <a:ea typeface="+mn-lt"/>
                <a:cs typeface="+mn-lt"/>
              </a:rPr>
              <a:t>Organización</a:t>
            </a:r>
            <a:r>
              <a:rPr lang="en-US" sz="2000" dirty="0">
                <a:ea typeface="+mn-lt"/>
                <a:cs typeface="+mn-lt"/>
              </a:rPr>
              <a:t> Mundial de la </a:t>
            </a:r>
            <a:r>
              <a:rPr lang="en-US" sz="2000" dirty="0" err="1">
                <a:ea typeface="+mn-lt"/>
                <a:cs typeface="+mn-lt"/>
              </a:rPr>
              <a:t>Salud</a:t>
            </a:r>
            <a:r>
              <a:rPr lang="en-US" sz="2000" dirty="0">
                <a:ea typeface="+mn-lt"/>
                <a:cs typeface="+mn-lt"/>
              </a:rPr>
              <a:t>. (2022). Sexual and reproductive health: Self-care interventions for health [</a:t>
            </a:r>
            <a:r>
              <a:rPr lang="en-US" sz="2000" dirty="0" err="1">
                <a:ea typeface="+mn-lt"/>
                <a:cs typeface="+mn-lt"/>
              </a:rPr>
              <a:t>página</a:t>
            </a:r>
            <a:r>
              <a:rPr lang="en-US" sz="2000" dirty="0">
                <a:ea typeface="+mn-lt"/>
                <a:cs typeface="+mn-lt"/>
              </a:rPr>
              <a:t> web]. </a:t>
            </a:r>
            <a:r>
              <a:rPr lang="en-US" sz="2000" dirty="0">
                <a:ea typeface="+mn-lt"/>
                <a:cs typeface="+mn-lt"/>
                <a:hlinkClick r:id="rId2"/>
              </a:rPr>
              <a:t>https://www.who.int/reproductivehealth/self-care-interventions/en/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 sz="2000" dirty="0">
              <a:cs typeface="Calibri"/>
            </a:endParaRPr>
          </a:p>
        </p:txBody>
      </p:sp>
      <p:pic>
        <p:nvPicPr>
          <p:cNvPr id="5" name="Picture 4" descr="Website&#10;&#10;Description automatically generated with low confidence">
            <a:extLst>
              <a:ext uri="{FF2B5EF4-FFF2-40B4-BE49-F238E27FC236}">
                <a16:creationId xmlns:a16="http://schemas.microsoft.com/office/drawing/2014/main" id="{F13BC2D2-8242-B8CE-1B7D-74C562B9A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416668"/>
            <a:ext cx="1084087" cy="15330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27A7F3-F4BE-A504-C665-F9867ACF7A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8199" y="1738738"/>
            <a:ext cx="1084087" cy="15330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0179B3-0407-2F6C-7418-1295C36E8F21}"/>
              </a:ext>
            </a:extLst>
          </p:cNvPr>
          <p:cNvSpPr/>
          <p:nvPr/>
        </p:nvSpPr>
        <p:spPr>
          <a:xfrm>
            <a:off x="2418894" y="1668059"/>
            <a:ext cx="9338849" cy="16312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err="1">
                <a:ea typeface="+mn-lt"/>
                <a:cs typeface="+mn-lt"/>
              </a:rPr>
              <a:t>Organización</a:t>
            </a:r>
            <a:r>
              <a:rPr lang="en-US" sz="2000" dirty="0">
                <a:ea typeface="+mn-lt"/>
                <a:cs typeface="+mn-lt"/>
              </a:rPr>
              <a:t> Mundial de la </a:t>
            </a:r>
            <a:r>
              <a:rPr lang="en-US" sz="2000" dirty="0" err="1">
                <a:ea typeface="+mn-lt"/>
                <a:cs typeface="+mn-lt"/>
              </a:rPr>
              <a:t>Salud</a:t>
            </a:r>
            <a:r>
              <a:rPr lang="en-US" sz="2000" dirty="0">
                <a:ea typeface="+mn-lt"/>
                <a:cs typeface="+mn-lt"/>
              </a:rPr>
              <a:t>. (2019). </a:t>
            </a:r>
            <a:r>
              <a:rPr lang="en-US" sz="2000" i="1" dirty="0">
                <a:ea typeface="+mn-lt"/>
                <a:cs typeface="+mn-lt"/>
              </a:rPr>
              <a:t>Directrices </a:t>
            </a:r>
            <a:r>
              <a:rPr lang="en-US" sz="2000" i="1" dirty="0" err="1">
                <a:ea typeface="+mn-lt"/>
                <a:cs typeface="+mn-lt"/>
              </a:rPr>
              <a:t>unificadas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sobre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intervenciones</a:t>
            </a:r>
            <a:r>
              <a:rPr lang="en-US" sz="2000" i="1" dirty="0">
                <a:ea typeface="+mn-lt"/>
                <a:cs typeface="+mn-lt"/>
              </a:rPr>
              <a:t> de </a:t>
            </a:r>
            <a:r>
              <a:rPr lang="en-US" sz="2000" i="1" dirty="0" err="1">
                <a:ea typeface="+mn-lt"/>
                <a:cs typeface="+mn-lt"/>
              </a:rPr>
              <a:t>autoasistencia</a:t>
            </a:r>
            <a:r>
              <a:rPr lang="en-US" sz="2000" i="1" dirty="0">
                <a:ea typeface="+mn-lt"/>
                <a:cs typeface="+mn-lt"/>
              </a:rPr>
              <a:t> sanitaria: </a:t>
            </a:r>
            <a:r>
              <a:rPr lang="en-US" sz="2000" i="1" dirty="0" err="1">
                <a:ea typeface="+mn-lt"/>
                <a:cs typeface="+mn-lt"/>
              </a:rPr>
              <a:t>salud</a:t>
            </a:r>
            <a:r>
              <a:rPr lang="en-US" sz="2000" i="1" dirty="0">
                <a:ea typeface="+mn-lt"/>
                <a:cs typeface="+mn-lt"/>
              </a:rPr>
              <a:t> sexual y </a:t>
            </a:r>
            <a:r>
              <a:rPr lang="en-US" sz="2000" i="1" dirty="0" err="1">
                <a:ea typeface="+mn-lt"/>
                <a:cs typeface="+mn-lt"/>
              </a:rPr>
              <a:t>reproductiva</a:t>
            </a:r>
            <a:r>
              <a:rPr lang="en-US" sz="2000" i="1" dirty="0">
                <a:ea typeface="+mn-lt"/>
                <a:cs typeface="+mn-lt"/>
              </a:rPr>
              <a:t> y derechos </a:t>
            </a:r>
            <a:r>
              <a:rPr lang="en-US" sz="2000" i="1" dirty="0" err="1">
                <a:ea typeface="+mn-lt"/>
                <a:cs typeface="+mn-lt"/>
              </a:rPr>
              <a:t>conexos</a:t>
            </a:r>
            <a:r>
              <a:rPr lang="en-US" sz="2000" i="1" dirty="0">
                <a:ea typeface="+mn-lt"/>
                <a:cs typeface="+mn-lt"/>
              </a:rPr>
              <a:t>.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s-419" sz="2000" dirty="0">
                <a:ea typeface="+mn-lt"/>
                <a:cs typeface="+mn-lt"/>
                <a:hlinkClick r:id="rId5"/>
              </a:rPr>
              <a:t>https://apps.who.int/iris/bitstream/handle/10665/325722/WHO-RHR-19.14-spa.pdf?ua=1</a:t>
            </a:r>
            <a:endParaRPr lang="es-419" sz="2000" dirty="0">
              <a:ea typeface="+mn-lt"/>
              <a:cs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C3EC71-B2F8-C631-B1A5-697E11422A28}"/>
              </a:ext>
            </a:extLst>
          </p:cNvPr>
          <p:cNvSpPr/>
          <p:nvPr/>
        </p:nvSpPr>
        <p:spPr>
          <a:xfrm>
            <a:off x="2354555" y="3513497"/>
            <a:ext cx="87359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err="1">
                <a:ea typeface="+mn-lt"/>
                <a:cs typeface="+mn-lt"/>
              </a:rPr>
              <a:t>Organización</a:t>
            </a:r>
            <a:r>
              <a:rPr lang="en-US" sz="2000" dirty="0">
                <a:ea typeface="+mn-lt"/>
                <a:cs typeface="+mn-lt"/>
              </a:rPr>
              <a:t> Mundial de la </a:t>
            </a:r>
            <a:r>
              <a:rPr lang="en-US" sz="2000" dirty="0" err="1">
                <a:ea typeface="+mn-lt"/>
                <a:cs typeface="+mn-lt"/>
              </a:rPr>
              <a:t>Salud</a:t>
            </a:r>
            <a:r>
              <a:rPr lang="en-US" sz="2000" dirty="0">
                <a:ea typeface="+mn-lt"/>
                <a:cs typeface="+mn-lt"/>
              </a:rPr>
              <a:t>. (</a:t>
            </a:r>
            <a:r>
              <a:rPr lang="ar-SA" sz="2000" dirty="0">
                <a:ea typeface="+mn-lt"/>
                <a:cs typeface="+mn-lt"/>
              </a:rPr>
              <a:t>‎</a:t>
            </a:r>
            <a:r>
              <a:rPr lang="en-US" sz="2000" dirty="0">
                <a:ea typeface="+mn-lt"/>
                <a:cs typeface="+mn-lt"/>
              </a:rPr>
              <a:t>2020)</a:t>
            </a:r>
            <a:r>
              <a:rPr lang="ar-SA" sz="2000" dirty="0">
                <a:ea typeface="+mn-lt"/>
                <a:cs typeface="+mn-lt"/>
              </a:rPr>
              <a:t>‎</a:t>
            </a:r>
            <a:r>
              <a:rPr lang="en-US" sz="2000" dirty="0">
                <a:ea typeface="+mn-lt"/>
                <a:cs typeface="+mn-lt"/>
              </a:rPr>
              <a:t>. </a:t>
            </a:r>
            <a:r>
              <a:rPr lang="en-US" sz="2000" i="1" dirty="0">
                <a:ea typeface="+mn-lt"/>
                <a:cs typeface="+mn-lt"/>
              </a:rPr>
              <a:t>WHO recommendations on self-care interventions: Self-management of medical abortion.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u="sng" dirty="0">
                <a:ea typeface="+mn-lt"/>
                <a:cs typeface="+mn-lt"/>
                <a:hlinkClick r:id="rId6"/>
              </a:rPr>
              <a:t>https://apps.who.int/iris/handle/10665/332334</a:t>
            </a:r>
            <a:endParaRPr lang="en-US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7362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1A7F1B-0C42-DE47-C1F3-0A6698EF4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426" y="273763"/>
            <a:ext cx="7527148" cy="63104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394C2A-CE2A-2B7B-3B5C-72720A810D80}"/>
              </a:ext>
            </a:extLst>
          </p:cNvPr>
          <p:cNvSpPr txBox="1"/>
          <p:nvPr/>
        </p:nvSpPr>
        <p:spPr>
          <a:xfrm>
            <a:off x="1711995" y="2331720"/>
            <a:ext cx="8768010" cy="2194560"/>
          </a:xfrm>
          <a:prstGeom prst="rect">
            <a:avLst/>
          </a:prstGeom>
          <a:solidFill>
            <a:schemeClr val="accent3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0000" b="1" dirty="0">
                <a:solidFill>
                  <a:schemeClr val="bg1"/>
                </a:solidFill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402747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EAFD-07DE-4270-D016-379CE9296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5"/>
            <a:ext cx="8017042" cy="1325563"/>
          </a:xfrm>
        </p:spPr>
        <p:txBody>
          <a:bodyPr/>
          <a:lstStyle/>
          <a:p>
            <a:r>
              <a:rPr lang="es-419" dirty="0">
                <a:latin typeface="Helvetica"/>
                <a:cs typeface="Helvetica"/>
              </a:rPr>
              <a:t>Un vistazo al aborto</a:t>
            </a:r>
            <a:endParaRPr lang="es-419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8960E-B237-4D06-9E1E-0DEE3227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02684"/>
            <a:ext cx="10280258" cy="4667250"/>
          </a:xfrm>
        </p:spPr>
        <p:txBody>
          <a:bodyPr>
            <a:noAutofit/>
          </a:bodyPr>
          <a:lstStyle/>
          <a:p>
            <a:pPr marL="342900" indent="-342900"/>
            <a:r>
              <a:rPr lang="es-419" sz="1800" dirty="0"/>
              <a:t>Cada año ocurren aproximadamente 25 millones de abortos inseguros a nivel mundial.</a:t>
            </a:r>
            <a:endParaRPr lang="es-419" sz="1800" dirty="0">
              <a:cs typeface="Calibri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419" sz="1800" dirty="0"/>
              <a:t>El 97% de todos los abortos inseguros ocurren en países en desarrollo.</a:t>
            </a:r>
          </a:p>
          <a:p>
            <a:pPr marL="342900" indent="-342900"/>
            <a:r>
              <a:rPr lang="es-419" sz="1800" dirty="0"/>
              <a:t>En África y América Latina, 3 de cada 4 abortos son categorizados como inseguros.</a:t>
            </a:r>
            <a:endParaRPr lang="es-419" sz="1800" dirty="0">
              <a:cs typeface="Calibri"/>
            </a:endParaRPr>
          </a:p>
          <a:p>
            <a:pPr marL="342900" indent="-342900"/>
            <a:r>
              <a:rPr lang="es-419" sz="1800" dirty="0"/>
              <a:t>En África subsahariana, la alta tasa de crecimiento de la población significa la tasa de aborto inmutable aún significa mayores números de abortos cada año.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419" sz="1800" dirty="0"/>
              <a:t>Entre 1995 y 1999 y entre 2015 y 2019, el número anual de abortos casi se duplicó, de 4.3 millones a 8.0 millones.</a:t>
            </a:r>
          </a:p>
          <a:p>
            <a:pPr marL="342900" indent="-342900"/>
            <a:r>
              <a:rPr lang="es-419" sz="1800" dirty="0"/>
              <a:t>Las tasas de aborto en las ciudades más pobladas generalmente son mayores que la tasa nacional. </a:t>
            </a:r>
            <a:endParaRPr lang="es-419" sz="1800" dirty="0">
              <a:cs typeface="Calibri" panose="020F0502020204030204"/>
            </a:endParaRPr>
          </a:p>
          <a:p>
            <a:pPr marL="342900" indent="-342900"/>
            <a:r>
              <a:rPr lang="es-419" sz="1800" dirty="0"/>
              <a:t>Entre las adolescentes sexualmente activas, las tasas de aborto son mucho mayores que las tasas entre todas las mujeres en edad reproductiva.</a:t>
            </a:r>
          </a:p>
          <a:p>
            <a:pPr marL="342900" indent="-342900"/>
            <a:r>
              <a:rPr lang="es-419" sz="1800" dirty="0"/>
              <a:t>Los datos mundiales muestran que restringir el aborto no afecta la frecuencia con que éste ocurre: la tasa anual de aborto es idéntica, 40 por cada 1000 mujeres, en lugares donde el aborto es restringido y donde es legal en general.</a:t>
            </a:r>
          </a:p>
          <a:p>
            <a:pPr marL="342900" indent="-342900"/>
            <a:r>
              <a:rPr lang="es-419" sz="1800" b="1" dirty="0">
                <a:solidFill>
                  <a:schemeClr val="accent1"/>
                </a:solidFill>
              </a:rPr>
              <a:t>La disponibilidad del método de aborto con medicamentos, o aborto con pastillas, ha disminuido la cantidad de complicaciones graves relacionadas con el aborto inseguro.</a:t>
            </a:r>
            <a:endParaRPr lang="es-419" sz="1800" dirty="0"/>
          </a:p>
        </p:txBody>
      </p:sp>
    </p:spTree>
    <p:extLst>
      <p:ext uri="{BB962C8B-B14F-4D97-AF65-F5344CB8AC3E}">
        <p14:creationId xmlns:p14="http://schemas.microsoft.com/office/powerpoint/2010/main" val="131928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2AF9D0-2508-33B4-399B-C060C6A4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8667750" cy="2852737"/>
          </a:xfrm>
        </p:spPr>
        <p:txBody>
          <a:bodyPr>
            <a:normAutofit fontScale="90000"/>
          </a:bodyPr>
          <a:lstStyle/>
          <a:p>
            <a:r>
              <a:rPr lang="es-419" dirty="0"/>
              <a:t>Visión general: </a:t>
            </a:r>
            <a:br>
              <a:rPr lang="es-419" dirty="0"/>
            </a:br>
            <a:r>
              <a:rPr lang="es-419" dirty="0"/>
              <a:t>principios rectores de la autogestión del aborto </a:t>
            </a:r>
          </a:p>
        </p:txBody>
      </p:sp>
    </p:spTree>
    <p:extLst>
      <p:ext uri="{BB962C8B-B14F-4D97-AF65-F5344CB8AC3E}">
        <p14:creationId xmlns:p14="http://schemas.microsoft.com/office/powerpoint/2010/main" val="280080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48855186-AFFA-5366-52A5-9A66F30EF2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4518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>
            <a:extLst>
              <a:ext uri="{FF2B5EF4-FFF2-40B4-BE49-F238E27FC236}">
                <a16:creationId xmlns:a16="http://schemas.microsoft.com/office/drawing/2014/main" id="{9D280DA9-CB79-6E28-D545-98880AA5B601}"/>
              </a:ext>
            </a:extLst>
          </p:cNvPr>
          <p:cNvSpPr/>
          <p:nvPr/>
        </p:nvSpPr>
        <p:spPr>
          <a:xfrm>
            <a:off x="491319" y="2158053"/>
            <a:ext cx="4913194" cy="2541895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503E895-235C-18C8-77B5-3A65BAD4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268" y="474546"/>
            <a:ext cx="5908908" cy="59089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E2EC9DF-8BE1-8315-C196-267EDCBCD930}"/>
              </a:ext>
            </a:extLst>
          </p:cNvPr>
          <p:cNvSpPr txBox="1">
            <a:spLocks/>
          </p:cNvSpPr>
          <p:nvPr/>
        </p:nvSpPr>
        <p:spPr>
          <a:xfrm>
            <a:off x="491320" y="2158053"/>
            <a:ext cx="3439236" cy="254189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500" dirty="0">
                <a:solidFill>
                  <a:srgbClr val="FFFFFF"/>
                </a:solidFill>
              </a:rPr>
              <a:t>¿Cuál es la intersección entre la autogestión del aborto y los sistemas y profesionales de salud? </a:t>
            </a:r>
          </a:p>
        </p:txBody>
      </p:sp>
    </p:spTree>
    <p:extLst>
      <p:ext uri="{BB962C8B-B14F-4D97-AF65-F5344CB8AC3E}">
        <p14:creationId xmlns:p14="http://schemas.microsoft.com/office/powerpoint/2010/main" val="92652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BFAAD-8CAB-0B4E-FB98-1CCAAC44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>
                <a:latin typeface="Helvetica"/>
                <a:cs typeface="Helvetica"/>
              </a:rPr>
              <a:t>¿En qué consiste la autogestión del aborto? </a:t>
            </a:r>
            <a:endParaRPr lang="es-419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2BD6D-67FC-52C0-FA9C-C54E2B498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11761" cy="4667250"/>
          </a:xfrm>
        </p:spPr>
        <p:txBody>
          <a:bodyPr/>
          <a:lstStyle/>
          <a:p>
            <a:pPr marL="0" indent="0">
              <a:buNone/>
            </a:pPr>
            <a:r>
              <a:rPr lang="es-419" dirty="0">
                <a:latin typeface="Helvetica"/>
                <a:cs typeface="Helvetica"/>
              </a:rPr>
              <a:t>La autogestión del aborto es un aborto con pastillas sin la necesidad de una receta médica. La mujer maneja el proceso por sí misma en la medida que desee, </a:t>
            </a:r>
            <a:r>
              <a:rPr lang="es-419" i="1" dirty="0">
                <a:latin typeface="Helvetica"/>
                <a:cs typeface="Helvetica"/>
              </a:rPr>
              <a:t>con o sin </a:t>
            </a:r>
            <a:r>
              <a:rPr lang="es-419" dirty="0">
                <a:latin typeface="Helvetica"/>
                <a:cs typeface="Helvetica"/>
              </a:rPr>
              <a:t>la asistencia de un/a profesional de salud.</a:t>
            </a:r>
            <a:endParaRPr lang="es-419" dirty="0"/>
          </a:p>
        </p:txBody>
      </p:sp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1AA6357F-B0B3-4BA3-619E-0CC15C886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590" y="1751223"/>
            <a:ext cx="4275952" cy="427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51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AD6C03B-5466-2CB6-59E2-D07044B9C1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313" b="17313"/>
          <a:stretch/>
        </p:blipFill>
        <p:spPr>
          <a:xfrm>
            <a:off x="0" y="1937982"/>
            <a:ext cx="12192000" cy="44832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F19C3C-08B3-E6FE-7D81-1DA66E21E3F4}"/>
              </a:ext>
            </a:extLst>
          </p:cNvPr>
          <p:cNvSpPr txBox="1"/>
          <p:nvPr/>
        </p:nvSpPr>
        <p:spPr>
          <a:xfrm>
            <a:off x="916675" y="559558"/>
            <a:ext cx="10358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6000" b="1" dirty="0">
                <a:solidFill>
                  <a:srgbClr val="FFFFFF"/>
                </a:solidFill>
              </a:rPr>
              <a:t>Aborto con pastillas</a:t>
            </a:r>
            <a:endParaRPr lang="es-419" sz="6000" b="1" dirty="0"/>
          </a:p>
        </p:txBody>
      </p:sp>
    </p:spTree>
    <p:extLst>
      <p:ext uri="{BB962C8B-B14F-4D97-AF65-F5344CB8AC3E}">
        <p14:creationId xmlns:p14="http://schemas.microsoft.com/office/powerpoint/2010/main" val="94651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E9EE-800F-16CB-0833-D9FBE7F0B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42294" cy="1325563"/>
          </a:xfrm>
        </p:spPr>
        <p:txBody>
          <a:bodyPr/>
          <a:lstStyle/>
          <a:p>
            <a:r>
              <a:rPr lang="es-419" dirty="0">
                <a:latin typeface="Helvetica"/>
                <a:cs typeface="Helvetica"/>
              </a:rPr>
              <a:t>Ventajas de la autogestión del aborto</a:t>
            </a:r>
            <a:endParaRPr lang="es-419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F5F6E-4E28-1A5F-0BB0-1D9416170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395447" cy="4667250"/>
          </a:xfrm>
        </p:spPr>
        <p:txBody>
          <a:bodyPr>
            <a:normAutofit fontScale="85000" lnSpcReduction="10000"/>
          </a:bodyPr>
          <a:lstStyle/>
          <a:p>
            <a:pPr marL="571500" indent="-571500">
              <a:lnSpc>
                <a:spcPct val="120000"/>
              </a:lnSpc>
            </a:pPr>
            <a:r>
              <a:rPr lang="es-419" sz="3200" dirty="0">
                <a:latin typeface="Helvetica"/>
                <a:cs typeface="Helvetica"/>
              </a:rPr>
              <a:t>Ofrece un método seguro y eficaz “sin contacto” </a:t>
            </a:r>
            <a:endParaRPr lang="es-419" sz="3200" dirty="0"/>
          </a:p>
          <a:p>
            <a:pPr lvl="2">
              <a:lnSpc>
                <a:spcPct val="120000"/>
              </a:lnSpc>
            </a:pPr>
            <a:r>
              <a:rPr lang="es-419" sz="2400" dirty="0">
                <a:latin typeface="Helvetica"/>
                <a:cs typeface="Helvetica"/>
              </a:rPr>
              <a:t>Mifepristona + misoprostol = muy eficaz</a:t>
            </a:r>
          </a:p>
          <a:p>
            <a:pPr lvl="2">
              <a:lnSpc>
                <a:spcPct val="120000"/>
              </a:lnSpc>
            </a:pPr>
            <a:r>
              <a:rPr lang="es-419" sz="2400" dirty="0">
                <a:latin typeface="Helvetica"/>
                <a:cs typeface="Helvetica"/>
              </a:rPr>
              <a:t>Misoprostol solo = ligeramente menos eficaz</a:t>
            </a:r>
          </a:p>
          <a:p>
            <a:pPr marL="571500" indent="-571500">
              <a:lnSpc>
                <a:spcPct val="120000"/>
              </a:lnSpc>
            </a:pPr>
            <a:r>
              <a:rPr lang="es-419" sz="3200" dirty="0">
                <a:latin typeface="Helvetica"/>
                <a:cs typeface="Helvetica"/>
              </a:rPr>
              <a:t>Ofrece mayor autonomía, privacidad y control</a:t>
            </a:r>
          </a:p>
          <a:p>
            <a:pPr lvl="2">
              <a:lnSpc>
                <a:spcPct val="120000"/>
              </a:lnSpc>
            </a:pPr>
            <a:r>
              <a:rPr lang="es-419" sz="2400" dirty="0">
                <a:latin typeface="Helvetica"/>
                <a:cs typeface="Helvetica"/>
              </a:rPr>
              <a:t>Se realiza en la casa o en otro espacio seguro</a:t>
            </a:r>
          </a:p>
          <a:p>
            <a:pPr marL="571500" indent="-571500">
              <a:lnSpc>
                <a:spcPct val="120000"/>
              </a:lnSpc>
            </a:pPr>
            <a:r>
              <a:rPr lang="es-419" sz="3200" dirty="0">
                <a:latin typeface="Helvetica"/>
                <a:cs typeface="Helvetica"/>
              </a:rPr>
              <a:t>Se realiza </a:t>
            </a:r>
            <a:r>
              <a:rPr lang="es-419" sz="3200" i="1" dirty="0">
                <a:latin typeface="Helvetica"/>
                <a:cs typeface="Helvetica"/>
              </a:rPr>
              <a:t>sin</a:t>
            </a:r>
            <a:r>
              <a:rPr lang="es-419" sz="3200" dirty="0">
                <a:latin typeface="Helvetica"/>
                <a:cs typeface="Helvetica"/>
              </a:rPr>
              <a:t> la supervisión directa de un/a profesional de salud</a:t>
            </a:r>
          </a:p>
          <a:p>
            <a:pPr marL="571500" indent="-571500">
              <a:lnSpc>
                <a:spcPct val="120000"/>
              </a:lnSpc>
            </a:pPr>
            <a:r>
              <a:rPr lang="es-419" sz="3200" dirty="0" err="1">
                <a:latin typeface="Helvetica"/>
                <a:cs typeface="Helvetica"/>
              </a:rPr>
              <a:t>Desmedicaliza</a:t>
            </a:r>
            <a:r>
              <a:rPr lang="es-419" sz="3200" dirty="0">
                <a:latin typeface="Helvetica"/>
                <a:cs typeface="Helvetica"/>
              </a:rPr>
              <a:t> el aborto aun más</a:t>
            </a:r>
            <a:endParaRPr lang="es-419" sz="3200" dirty="0">
              <a:cs typeface="Helvetica" pitchFamily="2" charset="0"/>
            </a:endParaRPr>
          </a:p>
          <a:p>
            <a:pPr marL="571500" indent="-571500">
              <a:lnSpc>
                <a:spcPct val="120000"/>
              </a:lnSpc>
            </a:pPr>
            <a:r>
              <a:rPr lang="es-419" sz="3200" dirty="0">
                <a:latin typeface="Helvetica"/>
                <a:cs typeface="Helvetica"/>
              </a:rPr>
              <a:t>Aumenta el acceso a los servicios</a:t>
            </a:r>
            <a:endParaRPr lang="es-419" sz="3200" dirty="0">
              <a:cs typeface="Helvetic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7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as brand refresh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5928"/>
      </a:accent1>
      <a:accent2>
        <a:srgbClr val="F9ED7D"/>
      </a:accent2>
      <a:accent3>
        <a:srgbClr val="2E3856"/>
      </a:accent3>
      <a:accent4>
        <a:srgbClr val="D8B39C"/>
      </a:accent4>
      <a:accent5>
        <a:srgbClr val="C0CEC8"/>
      </a:accent5>
      <a:accent6>
        <a:srgbClr val="F79C7F"/>
      </a:accent6>
      <a:hlink>
        <a:srgbClr val="2E3856"/>
      </a:hlink>
      <a:folHlink>
        <a:srgbClr val="5860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as_Presentation_Template_Arial_04-22" id="{A1032BA9-1957-764D-ABBB-8FC102768BEF}" vid="{2162889E-2EB7-8E4F-87C7-AA2E60D312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b24a34-9e38-4e17-9560-6771ab36bb8c" xsi:nil="true"/>
    <lcf76f155ced4ddcb4097134ff3c332f xmlns="bde3d734-8288-46d8-8b17-572cb453944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B50D5B38FCC840A7CF1B7A46A9DA5F" ma:contentTypeVersion="26" ma:contentTypeDescription="Create a new document." ma:contentTypeScope="" ma:versionID="20f04cf769129c1a49e594e8c311355a">
  <xsd:schema xmlns:xsd="http://www.w3.org/2001/XMLSchema" xmlns:xs="http://www.w3.org/2001/XMLSchema" xmlns:p="http://schemas.microsoft.com/office/2006/metadata/properties" xmlns:ns2="c99d05fb-4e8f-4b87-8e2d-ae28f7e395a8" xmlns:ns3="bde3d734-8288-46d8-8b17-572cb4539444" xmlns:ns4="02b24a34-9e38-4e17-9560-6771ab36bb8c" targetNamespace="http://schemas.microsoft.com/office/2006/metadata/properties" ma:root="true" ma:fieldsID="17ecfe38e9b0685057996ea738af037b" ns2:_="" ns3:_="" ns4:_="">
    <xsd:import namespace="c99d05fb-4e8f-4b87-8e2d-ae28f7e395a8"/>
    <xsd:import namespace="bde3d734-8288-46d8-8b17-572cb4539444"/>
    <xsd:import namespace="02b24a34-9e38-4e17-9560-6771ab36bb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d05fb-4e8f-4b87-8e2d-ae28f7e395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e3d734-8288-46d8-8b17-572cb45394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da535f-24d9-4300-95d3-734107741f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24a34-9e38-4e17-9560-6771ab36bb8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a4f375-dbce-4801-a5bc-1ad66078b488}" ma:internalName="TaxCatchAll" ma:showField="CatchAllData" ma:web="02b24a34-9e38-4e17-9560-6771ab36bb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C4DE59-028B-4B0E-81BB-D6FB6AC0D744}">
  <ds:schemaRefs>
    <ds:schemaRef ds:uri="http://schemas.microsoft.com/office/2006/metadata/properties"/>
    <ds:schemaRef ds:uri="http://schemas.microsoft.com/office/infopath/2007/PartnerControls"/>
    <ds:schemaRef ds:uri="02b24a34-9e38-4e17-9560-6771ab36bb8c"/>
    <ds:schemaRef ds:uri="bde3d734-8288-46d8-8b17-572cb4539444"/>
  </ds:schemaRefs>
</ds:datastoreItem>
</file>

<file path=customXml/itemProps2.xml><?xml version="1.0" encoding="utf-8"?>
<ds:datastoreItem xmlns:ds="http://schemas.openxmlformats.org/officeDocument/2006/customXml" ds:itemID="{9A4AB5CD-4364-4DBC-9BA2-7291A14B0C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9d05fb-4e8f-4b87-8e2d-ae28f7e395a8"/>
    <ds:schemaRef ds:uri="bde3d734-8288-46d8-8b17-572cb4539444"/>
    <ds:schemaRef ds:uri="02b24a34-9e38-4e17-9560-6771ab36bb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F4C019-B889-4828-85AA-CF3084BB60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</TotalTime>
  <Words>1402</Words>
  <Application>Microsoft Macintosh PowerPoint</Application>
  <PresentationFormat>Widescreen</PresentationFormat>
  <Paragraphs>145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Helvetica</vt:lpstr>
      <vt:lpstr>Wingdings</vt:lpstr>
      <vt:lpstr>Office Theme</vt:lpstr>
      <vt:lpstr>Los fundamentos de la autogestión del aborto</vt:lpstr>
      <vt:lpstr>Objetivos de la  sesión </vt:lpstr>
      <vt:lpstr>Un vistazo al aborto</vt:lpstr>
      <vt:lpstr>Visión general:  principios rectores de la autogestión del aborto </vt:lpstr>
      <vt:lpstr>PowerPoint Presentation</vt:lpstr>
      <vt:lpstr>PowerPoint Presentation</vt:lpstr>
      <vt:lpstr>¿En qué consiste la autogestión del aborto? </vt:lpstr>
      <vt:lpstr>PowerPoint Presentation</vt:lpstr>
      <vt:lpstr>Ventajas de la autogestión del aborto</vt:lpstr>
      <vt:lpstr>¿Cómo normalizamos la autogestión del aborto?</vt:lpstr>
      <vt:lpstr>Enfoques de los programas de autogestión del aborto</vt:lpstr>
      <vt:lpstr>Elementos de los programas de autogestión del aborto</vt:lpstr>
      <vt:lpstr>Normalizar la autogestión del aborto significa crear un entorno propicio . . .</vt:lpstr>
      <vt:lpstr>Puntos de acceso a la autogestión del aborto</vt:lpstr>
      <vt:lpstr>¿Qué se necesita para que la autogestión del aborto sea una opción segura y eficaz para las mujeres?</vt:lpstr>
      <vt:lpstr>Las mujeres pueden autogestionar su aborto</vt:lpstr>
      <vt:lpstr>Programas de autogestión del aborto: ¿qué se debe evitar?</vt:lpstr>
      <vt:lpstr>Programas de autogestión del aborto: estudio de caso 1</vt:lpstr>
      <vt:lpstr>Mensajes clave de la autogestión del aborto</vt:lpstr>
      <vt:lpstr>PowerPoint Presentation</vt:lpstr>
      <vt:lpstr>Recursos de Ipas para la autogestión del aborto</vt:lpstr>
      <vt:lpstr>Recursos de la OMS de autoasistencia a la salud sexual y reproductiva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abortion self-care</dc:title>
  <dc:creator>Kristin Swanson</dc:creator>
  <cp:lastModifiedBy>Kristin Swanson</cp:lastModifiedBy>
  <cp:revision>68</cp:revision>
  <dcterms:created xsi:type="dcterms:W3CDTF">2022-04-29T19:39:09Z</dcterms:created>
  <dcterms:modified xsi:type="dcterms:W3CDTF">2023-02-07T18:10:47Z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0x01010079B50D5B38FCC840A7CF1B7A46A9DA5F</vt:lpwstr>
  </property>
</Properties>
</file>