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Lst>
  <p:notesMasterIdLst>
    <p:notesMasterId r:id="rId67"/>
  </p:notesMasterIdLst>
  <p:sldIdLst>
    <p:sldId id="565" r:id="rId5"/>
    <p:sldId id="567" r:id="rId6"/>
    <p:sldId id="467" r:id="rId7"/>
    <p:sldId id="264" r:id="rId8"/>
    <p:sldId id="492" r:id="rId9"/>
    <p:sldId id="490" r:id="rId10"/>
    <p:sldId id="402" r:id="rId11"/>
    <p:sldId id="568" r:id="rId12"/>
    <p:sldId id="355" r:id="rId13"/>
    <p:sldId id="576" r:id="rId14"/>
    <p:sldId id="498" r:id="rId15"/>
    <p:sldId id="499" r:id="rId16"/>
    <p:sldId id="262" r:id="rId17"/>
    <p:sldId id="474" r:id="rId18"/>
    <p:sldId id="443" r:id="rId19"/>
    <p:sldId id="283" r:id="rId20"/>
    <p:sldId id="267" r:id="rId21"/>
    <p:sldId id="501" r:id="rId22"/>
    <p:sldId id="418" r:id="rId23"/>
    <p:sldId id="419" r:id="rId24"/>
    <p:sldId id="564" r:id="rId25"/>
    <p:sldId id="263" r:id="rId26"/>
    <p:sldId id="465" r:id="rId27"/>
    <p:sldId id="449" r:id="rId28"/>
    <p:sldId id="475" r:id="rId29"/>
    <p:sldId id="566" r:id="rId30"/>
    <p:sldId id="311" r:id="rId31"/>
    <p:sldId id="450" r:id="rId32"/>
    <p:sldId id="451" r:id="rId33"/>
    <p:sldId id="487" r:id="rId34"/>
    <p:sldId id="452" r:id="rId35"/>
    <p:sldId id="582" r:id="rId36"/>
    <p:sldId id="581" r:id="rId37"/>
    <p:sldId id="575" r:id="rId38"/>
    <p:sldId id="580" r:id="rId39"/>
    <p:sldId id="275" r:id="rId40"/>
    <p:sldId id="276" r:id="rId41"/>
    <p:sldId id="277" r:id="rId42"/>
    <p:sldId id="271" r:id="rId43"/>
    <p:sldId id="269" r:id="rId44"/>
    <p:sldId id="477" r:id="rId45"/>
    <p:sldId id="278" r:id="rId46"/>
    <p:sldId id="569" r:id="rId47"/>
    <p:sldId id="570" r:id="rId48"/>
    <p:sldId id="571" r:id="rId49"/>
    <p:sldId id="502" r:id="rId50"/>
    <p:sldId id="573" r:id="rId51"/>
    <p:sldId id="572" r:id="rId52"/>
    <p:sldId id="256" r:id="rId53"/>
    <p:sldId id="460" r:id="rId54"/>
    <p:sldId id="461" r:id="rId55"/>
    <p:sldId id="577" r:id="rId56"/>
    <p:sldId id="463" r:id="rId57"/>
    <p:sldId id="464" r:id="rId58"/>
    <p:sldId id="579" r:id="rId59"/>
    <p:sldId id="270" r:id="rId60"/>
    <p:sldId id="272" r:id="rId61"/>
    <p:sldId id="274" r:id="rId62"/>
    <p:sldId id="578" r:id="rId63"/>
    <p:sldId id="574" r:id="rId64"/>
    <p:sldId id="462" r:id="rId65"/>
    <p:sldId id="497" r:id="rId66"/>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2" userDrawn="1">
          <p15:clr>
            <a:srgbClr val="A4A3A4"/>
          </p15:clr>
        </p15:guide>
        <p15:guide id="2" pos="6332" userDrawn="1">
          <p15:clr>
            <a:srgbClr val="A4A3A4"/>
          </p15:clr>
        </p15:guide>
        <p15:guide id="3" pos="11468" userDrawn="1">
          <p15:clr>
            <a:srgbClr val="A4A3A4"/>
          </p15:clr>
        </p15:guide>
        <p15:guide id="4" pos="6044" userDrawn="1">
          <p15:clr>
            <a:srgbClr val="A4A3A4"/>
          </p15:clr>
        </p15:guide>
        <p15:guide id="5" pos="6620" userDrawn="1">
          <p15:clr>
            <a:srgbClr val="A4A3A4"/>
          </p15:clr>
        </p15:guide>
        <p15:guide id="6" pos="284" userDrawn="1">
          <p15:clr>
            <a:srgbClr val="A4A3A4"/>
          </p15:clr>
        </p15:guide>
        <p15:guide id="7" pos="12380" userDrawn="1">
          <p15:clr>
            <a:srgbClr val="A4A3A4"/>
          </p15:clr>
        </p15:guide>
        <p15:guide id="8" orient="horz" pos="6826" userDrawn="1">
          <p15:clr>
            <a:srgbClr val="A4A3A4"/>
          </p15:clr>
        </p15:guide>
        <p15:guide id="9" orient="horz" pos="356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istin Swanson" initials="KS" lastIdx="15" clrIdx="6"/>
  <p:cmAuthor id="1" name="Shadie Tofigh" initials="ST" lastIdx="7" clrIdx="0"/>
  <p:cmAuthor id="8" name="Pauli Dab" initials="PD" lastIdx="1" clrIdx="7"/>
  <p:cmAuthor id="2" name="Bill Powell" initials="BP" lastIdx="124" clrIdx="1"/>
  <p:cmAuthor id="9" name="Pauli Dab" initials="PD [2]" lastIdx="1" clrIdx="8"/>
  <p:cmAuthor id="3" name="Tamara Fetters" initials="TF" lastIdx="79" clrIdx="2"/>
  <p:cmAuthor id="4" name="Alison Edelman" initials="AE" lastIdx="16" clrIdx="3"/>
  <p:cmAuthor id="5" name="Lhamo Yangchen Sherpa" initials="LYS" lastIdx="15" clrIdx="4"/>
  <p:cmAuthor id="6" name="ghazaleh samandari" initials="gs" lastIdx="2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5543D"/>
    <a:srgbClr val="061B48"/>
    <a:srgbClr val="DBED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46989C-616D-5943-9978-056C2BAA4A9E}" v="153" dt="2022-03-14T21:14:29.87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06"/>
    <p:restoredTop sz="59775"/>
  </p:normalViewPr>
  <p:slideViewPr>
    <p:cSldViewPr snapToGrid="0">
      <p:cViewPr varScale="1">
        <p:scale>
          <a:sx n="52" d="100"/>
          <a:sy n="52" d="100"/>
        </p:scale>
        <p:origin x="1208" y="200"/>
      </p:cViewPr>
      <p:guideLst>
        <p:guide orient="horz" pos="682"/>
        <p:guide pos="6332"/>
        <p:guide pos="11468"/>
        <p:guide pos="6044"/>
        <p:guide pos="6620"/>
        <p:guide pos="284"/>
        <p:guide pos="12380"/>
        <p:guide orient="horz" pos="6826"/>
        <p:guide orient="horz" pos="356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l Powell" userId="S::powellb@ipas.org::7fb6a073-22b3-41f1-9fe6-b0469b3e2873" providerId="AD" clId="Web-{49382B3E-ED26-17C3-BB21-1212B2E856BB}"/>
    <pc:docChg chg="">
      <pc:chgData name="Bill Powell" userId="S::powellb@ipas.org::7fb6a073-22b3-41f1-9fe6-b0469b3e2873" providerId="AD" clId="Web-{49382B3E-ED26-17C3-BB21-1212B2E856BB}" dt="2022-03-09T18:14:48.713" v="5"/>
      <pc:docMkLst>
        <pc:docMk/>
      </pc:docMkLst>
      <pc:sldChg chg="addCm">
        <pc:chgData name="Bill Powell" userId="S::powellb@ipas.org::7fb6a073-22b3-41f1-9fe6-b0469b3e2873" providerId="AD" clId="Web-{49382B3E-ED26-17C3-BB21-1212B2E856BB}" dt="2022-03-09T18:12:28.663" v="4"/>
        <pc:sldMkLst>
          <pc:docMk/>
          <pc:sldMk cId="1068485749" sldId="275"/>
        </pc:sldMkLst>
      </pc:sldChg>
      <pc:sldChg chg="addCm">
        <pc:chgData name="Bill Powell" userId="S::powellb@ipas.org::7fb6a073-22b3-41f1-9fe6-b0469b3e2873" providerId="AD" clId="Web-{49382B3E-ED26-17C3-BB21-1212B2E856BB}" dt="2022-03-09T18:06:11.544" v="0"/>
        <pc:sldMkLst>
          <pc:docMk/>
          <pc:sldMk cId="3619860657" sldId="499"/>
        </pc:sldMkLst>
      </pc:sldChg>
      <pc:sldChg chg="delCm">
        <pc:chgData name="Bill Powell" userId="S::powellb@ipas.org::7fb6a073-22b3-41f1-9fe6-b0469b3e2873" providerId="AD" clId="Web-{49382B3E-ED26-17C3-BB21-1212B2E856BB}" dt="2022-03-09T18:14:48.713" v="5"/>
        <pc:sldMkLst>
          <pc:docMk/>
          <pc:sldMk cId="2672685365" sldId="571"/>
        </pc:sldMkLst>
      </pc:sldChg>
      <pc:sldChg chg="addCm">
        <pc:chgData name="Bill Powell" userId="S::powellb@ipas.org::7fb6a073-22b3-41f1-9fe6-b0469b3e2873" providerId="AD" clId="Web-{49382B3E-ED26-17C3-BB21-1212B2E856BB}" dt="2022-03-09T18:11:49.552" v="3"/>
        <pc:sldMkLst>
          <pc:docMk/>
          <pc:sldMk cId="348791480" sldId="575"/>
        </pc:sldMkLst>
      </pc:sldChg>
      <pc:sldChg chg="addCm delCm">
        <pc:chgData name="Bill Powell" userId="S::powellb@ipas.org::7fb6a073-22b3-41f1-9fe6-b0469b3e2873" providerId="AD" clId="Web-{49382B3E-ED26-17C3-BB21-1212B2E856BB}" dt="2022-03-09T18:10:33.066" v="2"/>
        <pc:sldMkLst>
          <pc:docMk/>
          <pc:sldMk cId="3974894593" sldId="581"/>
        </pc:sldMkLst>
      </pc:sldChg>
    </pc:docChg>
  </pc:docChgLst>
  <pc:docChgLst>
    <pc:chgData name="Bill Powell" userId="S::powellb@ipas.org::7fb6a073-22b3-41f1-9fe6-b0469b3e2873" providerId="AD" clId="Web-{0F0BAEAC-26D6-B16F-DB10-A12237713FA1}"/>
    <pc:docChg chg="">
      <pc:chgData name="Bill Powell" userId="S::powellb@ipas.org::7fb6a073-22b3-41f1-9fe6-b0469b3e2873" providerId="AD" clId="Web-{0F0BAEAC-26D6-B16F-DB10-A12237713FA1}" dt="2022-03-07T16:25:51.994" v="0"/>
      <pc:docMkLst>
        <pc:docMk/>
      </pc:docMkLst>
      <pc:sldChg chg="addCm">
        <pc:chgData name="Bill Powell" userId="S::powellb@ipas.org::7fb6a073-22b3-41f1-9fe6-b0469b3e2873" providerId="AD" clId="Web-{0F0BAEAC-26D6-B16F-DB10-A12237713FA1}" dt="2022-03-07T16:25:51.994" v="0"/>
        <pc:sldMkLst>
          <pc:docMk/>
          <pc:sldMk cId="1269468709" sldId="418"/>
        </pc:sldMkLst>
      </pc:sldChg>
    </pc:docChg>
  </pc:docChgLst>
  <pc:docChgLst>
    <pc:chgData name="Kristin Swanson" userId="0014c3fb-61c8-48c9-bb39-b619f67eb011" providerId="ADAL" clId="{A646989C-616D-5943-9978-056C2BAA4A9E}"/>
    <pc:docChg chg="undo custSel modSld">
      <pc:chgData name="Kristin Swanson" userId="0014c3fb-61c8-48c9-bb39-b619f67eb011" providerId="ADAL" clId="{A646989C-616D-5943-9978-056C2BAA4A9E}" dt="2022-03-14T21:14:29.876" v="210" actId="20577"/>
      <pc:docMkLst>
        <pc:docMk/>
      </pc:docMkLst>
      <pc:sldChg chg="modSp mod addCm delCm">
        <pc:chgData name="Kristin Swanson" userId="0014c3fb-61c8-48c9-bb39-b619f67eb011" providerId="ADAL" clId="{A646989C-616D-5943-9978-056C2BAA4A9E}" dt="2022-03-14T21:05:44.298" v="69" actId="1592"/>
        <pc:sldMkLst>
          <pc:docMk/>
          <pc:sldMk cId="1165494409" sldId="272"/>
        </pc:sldMkLst>
        <pc:picChg chg="mod modCrop">
          <ac:chgData name="Kristin Swanson" userId="0014c3fb-61c8-48c9-bb39-b619f67eb011" providerId="ADAL" clId="{A646989C-616D-5943-9978-056C2BAA4A9E}" dt="2022-03-14T20:38:35.984" v="54" actId="1076"/>
          <ac:picMkLst>
            <pc:docMk/>
            <pc:sldMk cId="1165494409" sldId="272"/>
            <ac:picMk id="6" creationId="{5C3B05A5-0C24-7041-9BDD-E6FFAF41B2B6}"/>
          </ac:picMkLst>
        </pc:picChg>
      </pc:sldChg>
      <pc:sldChg chg="modSp mod addCm delCm modCm">
        <pc:chgData name="Kristin Swanson" userId="0014c3fb-61c8-48c9-bb39-b619f67eb011" providerId="ADAL" clId="{A646989C-616D-5943-9978-056C2BAA4A9E}" dt="2022-03-14T21:07:16.789" v="70" actId="1592"/>
        <pc:sldMkLst>
          <pc:docMk/>
          <pc:sldMk cId="3092334580" sldId="274"/>
        </pc:sldMkLst>
        <pc:picChg chg="mod">
          <ac:chgData name="Kristin Swanson" userId="0014c3fb-61c8-48c9-bb39-b619f67eb011" providerId="ADAL" clId="{A646989C-616D-5943-9978-056C2BAA4A9E}" dt="2022-03-14T20:54:08.697" v="65" actId="1076"/>
          <ac:picMkLst>
            <pc:docMk/>
            <pc:sldMk cId="3092334580" sldId="274"/>
            <ac:picMk id="4" creationId="{F68FD52D-DBB6-D240-ADFC-AFEE288B2531}"/>
          </ac:picMkLst>
        </pc:picChg>
      </pc:sldChg>
      <pc:sldChg chg="delCm">
        <pc:chgData name="Kristin Swanson" userId="0014c3fb-61c8-48c9-bb39-b619f67eb011" providerId="ADAL" clId="{A646989C-616D-5943-9978-056C2BAA4A9E}" dt="2022-03-14T20:32:58.490" v="43" actId="1592"/>
        <pc:sldMkLst>
          <pc:docMk/>
          <pc:sldMk cId="1068485749" sldId="275"/>
        </pc:sldMkLst>
      </pc:sldChg>
      <pc:sldChg chg="delCm">
        <pc:chgData name="Kristin Swanson" userId="0014c3fb-61c8-48c9-bb39-b619f67eb011" providerId="ADAL" clId="{A646989C-616D-5943-9978-056C2BAA4A9E}" dt="2022-03-14T20:26:51.361" v="20" actId="1592"/>
        <pc:sldMkLst>
          <pc:docMk/>
          <pc:sldMk cId="1592753178" sldId="311"/>
        </pc:sldMkLst>
      </pc:sldChg>
      <pc:sldChg chg="modSp mod delCm">
        <pc:chgData name="Kristin Swanson" userId="0014c3fb-61c8-48c9-bb39-b619f67eb011" providerId="ADAL" clId="{A646989C-616D-5943-9978-056C2BAA4A9E}" dt="2022-03-14T20:25:04.439" v="19" actId="1592"/>
        <pc:sldMkLst>
          <pc:docMk/>
          <pc:sldMk cId="1269468709" sldId="418"/>
        </pc:sldMkLst>
        <pc:spChg chg="mod">
          <ac:chgData name="Kristin Swanson" userId="0014c3fb-61c8-48c9-bb39-b619f67eb011" providerId="ADAL" clId="{A646989C-616D-5943-9978-056C2BAA4A9E}" dt="2022-03-04T21:48:45.263" v="2" actId="1076"/>
          <ac:spMkLst>
            <pc:docMk/>
            <pc:sldMk cId="1269468709" sldId="418"/>
            <ac:spMk id="8" creationId="{517287A1-511E-4E69-896C-7C5DC060D84E}"/>
          </ac:spMkLst>
        </pc:spChg>
        <pc:spChg chg="mod">
          <ac:chgData name="Kristin Swanson" userId="0014c3fb-61c8-48c9-bb39-b619f67eb011" providerId="ADAL" clId="{A646989C-616D-5943-9978-056C2BAA4A9E}" dt="2022-03-04T21:48:45.263" v="2" actId="1076"/>
          <ac:spMkLst>
            <pc:docMk/>
            <pc:sldMk cId="1269468709" sldId="418"/>
            <ac:spMk id="16" creationId="{A54155EE-33C6-0A4B-8097-F99F7CA7926E}"/>
          </ac:spMkLst>
        </pc:spChg>
        <pc:picChg chg="mod">
          <ac:chgData name="Kristin Swanson" userId="0014c3fb-61c8-48c9-bb39-b619f67eb011" providerId="ADAL" clId="{A646989C-616D-5943-9978-056C2BAA4A9E}" dt="2022-03-04T21:48:45.263" v="2" actId="1076"/>
          <ac:picMkLst>
            <pc:docMk/>
            <pc:sldMk cId="1269468709" sldId="418"/>
            <ac:picMk id="6" creationId="{69D27947-DE32-45D6-BD4A-139D246EEEB4}"/>
          </ac:picMkLst>
        </pc:picChg>
        <pc:picChg chg="mod">
          <ac:chgData name="Kristin Swanson" userId="0014c3fb-61c8-48c9-bb39-b619f67eb011" providerId="ADAL" clId="{A646989C-616D-5943-9978-056C2BAA4A9E}" dt="2022-03-14T20:25:00.077" v="18" actId="14826"/>
          <ac:picMkLst>
            <pc:docMk/>
            <pc:sldMk cId="1269468709" sldId="418"/>
            <ac:picMk id="13" creationId="{9ED8ADA0-CF15-0A46-83DA-5B74FA76EC7F}"/>
          </ac:picMkLst>
        </pc:picChg>
        <pc:picChg chg="mod">
          <ac:chgData name="Kristin Swanson" userId="0014c3fb-61c8-48c9-bb39-b619f67eb011" providerId="ADAL" clId="{A646989C-616D-5943-9978-056C2BAA4A9E}" dt="2022-03-04T21:48:49.538" v="3" actId="1076"/>
          <ac:picMkLst>
            <pc:docMk/>
            <pc:sldMk cId="1269468709" sldId="418"/>
            <ac:picMk id="15" creationId="{D7199773-030D-4949-AE1A-104DAD190C4F}"/>
          </ac:picMkLst>
        </pc:picChg>
      </pc:sldChg>
      <pc:sldChg chg="delCm">
        <pc:chgData name="Kristin Swanson" userId="0014c3fb-61c8-48c9-bb39-b619f67eb011" providerId="ADAL" clId="{A646989C-616D-5943-9978-056C2BAA4A9E}" dt="2022-03-14T20:54:21.320" v="66" actId="1592"/>
        <pc:sldMkLst>
          <pc:docMk/>
          <pc:sldMk cId="3658011947" sldId="462"/>
        </pc:sldMkLst>
      </pc:sldChg>
      <pc:sldChg chg="modSp mod delCm">
        <pc:chgData name="Kristin Swanson" userId="0014c3fb-61c8-48c9-bb39-b619f67eb011" providerId="ADAL" clId="{A646989C-616D-5943-9978-056C2BAA4A9E}" dt="2022-03-14T20:14:14.653" v="17" actId="1592"/>
        <pc:sldMkLst>
          <pc:docMk/>
          <pc:sldMk cId="3619860657" sldId="499"/>
        </pc:sldMkLst>
        <pc:spChg chg="mod">
          <ac:chgData name="Kristin Swanson" userId="0014c3fb-61c8-48c9-bb39-b619f67eb011" providerId="ADAL" clId="{A646989C-616D-5943-9978-056C2BAA4A9E}" dt="2022-03-14T20:14:06.499" v="16" actId="313"/>
          <ac:spMkLst>
            <pc:docMk/>
            <pc:sldMk cId="3619860657" sldId="499"/>
            <ac:spMk id="2" creationId="{8911F2C5-7C3A-2B40-982B-6DB8BFF820BE}"/>
          </ac:spMkLst>
        </pc:spChg>
      </pc:sldChg>
      <pc:sldChg chg="delCm">
        <pc:chgData name="Kristin Swanson" userId="0014c3fb-61c8-48c9-bb39-b619f67eb011" providerId="ADAL" clId="{A646989C-616D-5943-9978-056C2BAA4A9E}" dt="2022-03-14T20:33:51.359" v="45" actId="1592"/>
        <pc:sldMkLst>
          <pc:docMk/>
          <pc:sldMk cId="413004884" sldId="502"/>
        </pc:sldMkLst>
      </pc:sldChg>
      <pc:sldChg chg="addSp delSp modSp mod addCm delCm modCm modNotesTx">
        <pc:chgData name="Kristin Swanson" userId="0014c3fb-61c8-48c9-bb39-b619f67eb011" providerId="ADAL" clId="{A646989C-616D-5943-9978-056C2BAA4A9E}" dt="2022-03-14T21:14:29.876" v="210" actId="20577"/>
        <pc:sldMkLst>
          <pc:docMk/>
          <pc:sldMk cId="2754252850" sldId="568"/>
        </pc:sldMkLst>
        <pc:spChg chg="add mod">
          <ac:chgData name="Kristin Swanson" userId="0014c3fb-61c8-48c9-bb39-b619f67eb011" providerId="ADAL" clId="{A646989C-616D-5943-9978-056C2BAA4A9E}" dt="2022-03-14T21:13:27.896" v="94" actId="1076"/>
          <ac:spMkLst>
            <pc:docMk/>
            <pc:sldMk cId="2754252850" sldId="568"/>
            <ac:spMk id="2" creationId="{4A79E6FF-C00B-8140-AD4A-56E6AB2435A3}"/>
          </ac:spMkLst>
        </pc:spChg>
        <pc:spChg chg="mod">
          <ac:chgData name="Kristin Swanson" userId="0014c3fb-61c8-48c9-bb39-b619f67eb011" providerId="ADAL" clId="{A646989C-616D-5943-9978-056C2BAA4A9E}" dt="2022-03-14T21:13:27.896" v="94" actId="1076"/>
          <ac:spMkLst>
            <pc:docMk/>
            <pc:sldMk cId="2754252850" sldId="568"/>
            <ac:spMk id="4" creationId="{E7D414CB-5DC2-42B9-BD26-63DA494DC777}"/>
          </ac:spMkLst>
        </pc:spChg>
        <pc:spChg chg="mod">
          <ac:chgData name="Kristin Swanson" userId="0014c3fb-61c8-48c9-bb39-b619f67eb011" providerId="ADAL" clId="{A646989C-616D-5943-9978-056C2BAA4A9E}" dt="2022-03-14T21:13:27.896" v="94" actId="1076"/>
          <ac:spMkLst>
            <pc:docMk/>
            <pc:sldMk cId="2754252850" sldId="568"/>
            <ac:spMk id="5" creationId="{CE963E57-BDF3-4D3F-9CA6-A4A52D330383}"/>
          </ac:spMkLst>
        </pc:spChg>
        <pc:spChg chg="del mod">
          <ac:chgData name="Kristin Swanson" userId="0014c3fb-61c8-48c9-bb39-b619f67eb011" providerId="ADAL" clId="{A646989C-616D-5943-9978-056C2BAA4A9E}" dt="2022-03-14T20:11:51.346" v="5" actId="478"/>
          <ac:spMkLst>
            <pc:docMk/>
            <pc:sldMk cId="2754252850" sldId="568"/>
            <ac:spMk id="10" creationId="{F74D89F2-E4C8-8745-BF50-3A436676A149}"/>
          </ac:spMkLst>
        </pc:spChg>
        <pc:grpChg chg="del mod">
          <ac:chgData name="Kristin Swanson" userId="0014c3fb-61c8-48c9-bb39-b619f67eb011" providerId="ADAL" clId="{A646989C-616D-5943-9978-056C2BAA4A9E}" dt="2022-03-14T20:11:49.813" v="4" actId="478"/>
          <ac:grpSpMkLst>
            <pc:docMk/>
            <pc:sldMk cId="2754252850" sldId="568"/>
            <ac:grpSpMk id="2" creationId="{FBB298A4-84DA-994F-B096-890C33CA13DF}"/>
          </ac:grpSpMkLst>
        </pc:grpChg>
        <pc:picChg chg="add mod">
          <ac:chgData name="Kristin Swanson" userId="0014c3fb-61c8-48c9-bb39-b619f67eb011" providerId="ADAL" clId="{A646989C-616D-5943-9978-056C2BAA4A9E}" dt="2022-03-14T21:13:27.896" v="94" actId="1076"/>
          <ac:picMkLst>
            <pc:docMk/>
            <pc:sldMk cId="2754252850" sldId="568"/>
            <ac:picMk id="6" creationId="{B6FB8CE6-0957-EA4D-BAE0-94D5390F843E}"/>
          </ac:picMkLst>
        </pc:picChg>
        <pc:picChg chg="mod modCrop">
          <ac:chgData name="Kristin Swanson" userId="0014c3fb-61c8-48c9-bb39-b619f67eb011" providerId="ADAL" clId="{A646989C-616D-5943-9978-056C2BAA4A9E}" dt="2022-03-14T21:13:27.896" v="94" actId="1076"/>
          <ac:picMkLst>
            <pc:docMk/>
            <pc:sldMk cId="2754252850" sldId="568"/>
            <ac:picMk id="9" creationId="{5ACC25D8-9AF8-274B-9689-FCC4D8990BC7}"/>
          </ac:picMkLst>
        </pc:picChg>
        <pc:picChg chg="del">
          <ac:chgData name="Kristin Swanson" userId="0014c3fb-61c8-48c9-bb39-b619f67eb011" providerId="ADAL" clId="{A646989C-616D-5943-9978-056C2BAA4A9E}" dt="2022-03-14T20:11:49.813" v="4" actId="478"/>
          <ac:picMkLst>
            <pc:docMk/>
            <pc:sldMk cId="2754252850" sldId="568"/>
            <ac:picMk id="1026" creationId="{71DA9DA8-31CB-46AD-BDA0-991E0FC75218}"/>
          </ac:picMkLst>
        </pc:picChg>
      </pc:sldChg>
      <pc:sldChg chg="addSp modSp mod delCm">
        <pc:chgData name="Kristin Swanson" userId="0014c3fb-61c8-48c9-bb39-b619f67eb011" providerId="ADAL" clId="{A646989C-616D-5943-9978-056C2BAA4A9E}" dt="2022-03-14T20:32:34.764" v="42" actId="1592"/>
        <pc:sldMkLst>
          <pc:docMk/>
          <pc:sldMk cId="348791480" sldId="575"/>
        </pc:sldMkLst>
        <pc:spChg chg="add mod">
          <ac:chgData name="Kristin Swanson" userId="0014c3fb-61c8-48c9-bb39-b619f67eb011" providerId="ADAL" clId="{A646989C-616D-5943-9978-056C2BAA4A9E}" dt="2022-03-14T20:32:16.331" v="37" actId="1076"/>
          <ac:spMkLst>
            <pc:docMk/>
            <pc:sldMk cId="348791480" sldId="575"/>
            <ac:spMk id="4" creationId="{869F2EB9-C9C8-DA4C-9F15-D66C4E4BC6EB}"/>
          </ac:spMkLst>
        </pc:spChg>
        <pc:spChg chg="mod">
          <ac:chgData name="Kristin Swanson" userId="0014c3fb-61c8-48c9-bb39-b619f67eb011" providerId="ADAL" clId="{A646989C-616D-5943-9978-056C2BAA4A9E}" dt="2022-03-14T20:32:28.339" v="41" actId="255"/>
          <ac:spMkLst>
            <pc:docMk/>
            <pc:sldMk cId="348791480" sldId="575"/>
            <ac:spMk id="5" creationId="{B814AAF4-E2F8-4502-B6C5-708EFAF898B4}"/>
          </ac:spMkLst>
        </pc:spChg>
      </pc:sldChg>
      <pc:sldChg chg="addSp modSp mod addCm delCm modCm">
        <pc:chgData name="Kristin Swanson" userId="0014c3fb-61c8-48c9-bb39-b619f67eb011" providerId="ADAL" clId="{A646989C-616D-5943-9978-056C2BAA4A9E}" dt="2022-03-14T21:03:29.464" v="68" actId="1592"/>
        <pc:sldMkLst>
          <pc:docMk/>
          <pc:sldMk cId="3974894593" sldId="581"/>
        </pc:sldMkLst>
        <pc:picChg chg="add mod">
          <ac:chgData name="Kristin Swanson" userId="0014c3fb-61c8-48c9-bb39-b619f67eb011" providerId="ADAL" clId="{A646989C-616D-5943-9978-056C2BAA4A9E}" dt="2022-03-14T20:30:48.313" v="27" actId="1076"/>
          <ac:picMkLst>
            <pc:docMk/>
            <pc:sldMk cId="3974894593" sldId="581"/>
            <ac:picMk id="6" creationId="{A400A5C1-AF5D-1740-A01A-3DC2E79FA136}"/>
          </ac:picMkLst>
        </pc:picChg>
      </pc:sldChg>
    </pc:docChg>
  </pc:docChgLst>
  <pc:docChgLst>
    <pc:chgData name="Bill Powell" userId="7fb6a073-22b3-41f1-9fe6-b0469b3e2873" providerId="ADAL" clId="{CF8DA5D9-F5E0-4B3D-A4B7-A03B4BCAD10E}"/>
    <pc:docChg chg="modSld">
      <pc:chgData name="Bill Powell" userId="7fb6a073-22b3-41f1-9fe6-b0469b3e2873" providerId="ADAL" clId="{CF8DA5D9-F5E0-4B3D-A4B7-A03B4BCAD10E}" dt="2022-03-07T18:34:22.510" v="0" actId="207"/>
      <pc:docMkLst>
        <pc:docMk/>
      </pc:docMkLst>
      <pc:sldChg chg="modSp mod">
        <pc:chgData name="Bill Powell" userId="7fb6a073-22b3-41f1-9fe6-b0469b3e2873" providerId="ADAL" clId="{CF8DA5D9-F5E0-4B3D-A4B7-A03B4BCAD10E}" dt="2022-03-07T18:34:22.510" v="0" actId="207"/>
        <pc:sldMkLst>
          <pc:docMk/>
          <pc:sldMk cId="1330718683" sldId="574"/>
        </pc:sldMkLst>
        <pc:spChg chg="mod">
          <ac:chgData name="Bill Powell" userId="7fb6a073-22b3-41f1-9fe6-b0469b3e2873" providerId="ADAL" clId="{CF8DA5D9-F5E0-4B3D-A4B7-A03B4BCAD10E}" dt="2022-03-07T18:34:22.510" v="0" actId="207"/>
          <ac:spMkLst>
            <pc:docMk/>
            <pc:sldMk cId="1330718683" sldId="574"/>
            <ac:spMk id="3" creationId="{CD2691C5-79C6-456B-AC2B-8ABC897C27E0}"/>
          </ac:spMkLst>
        </pc:spChg>
      </pc:sldChg>
    </pc:docChg>
  </pc:docChgLst>
  <pc:docChgLst>
    <pc:chgData name="Bill Powell" userId="S::powellb@ipas.org::7fb6a073-22b3-41f1-9fe6-b0469b3e2873" providerId="AD" clId="Web-{189B80D2-9819-86BD-5AA8-E77ADB4859B1}"/>
    <pc:docChg chg="">
      <pc:chgData name="Bill Powell" userId="S::powellb@ipas.org::7fb6a073-22b3-41f1-9fe6-b0469b3e2873" providerId="AD" clId="Web-{189B80D2-9819-86BD-5AA8-E77ADB4859B1}" dt="2022-03-07T14:54:39.231" v="6"/>
      <pc:docMkLst>
        <pc:docMk/>
      </pc:docMkLst>
      <pc:sldChg chg="addCm">
        <pc:chgData name="Bill Powell" userId="S::powellb@ipas.org::7fb6a073-22b3-41f1-9fe6-b0469b3e2873" providerId="AD" clId="Web-{189B80D2-9819-86BD-5AA8-E77ADB4859B1}" dt="2022-03-07T14:52:18.180" v="4"/>
        <pc:sldMkLst>
          <pc:docMk/>
          <pc:sldMk cId="1165494409" sldId="272"/>
        </pc:sldMkLst>
      </pc:sldChg>
      <pc:sldChg chg="addCm">
        <pc:chgData name="Bill Powell" userId="S::powellb@ipas.org::7fb6a073-22b3-41f1-9fe6-b0469b3e2873" providerId="AD" clId="Web-{189B80D2-9819-86BD-5AA8-E77ADB4859B1}" dt="2022-03-07T14:52:47.962" v="5"/>
        <pc:sldMkLst>
          <pc:docMk/>
          <pc:sldMk cId="3092334580" sldId="274"/>
        </pc:sldMkLst>
      </pc:sldChg>
      <pc:sldChg chg="addCm">
        <pc:chgData name="Bill Powell" userId="S::powellb@ipas.org::7fb6a073-22b3-41f1-9fe6-b0469b3e2873" providerId="AD" clId="Web-{189B80D2-9819-86BD-5AA8-E77ADB4859B1}" dt="2022-03-07T14:34:32.904" v="1"/>
        <pc:sldMkLst>
          <pc:docMk/>
          <pc:sldMk cId="1592753178" sldId="311"/>
        </pc:sldMkLst>
      </pc:sldChg>
      <pc:sldChg chg="addCm">
        <pc:chgData name="Bill Powell" userId="S::powellb@ipas.org::7fb6a073-22b3-41f1-9fe6-b0469b3e2873" providerId="AD" clId="Web-{189B80D2-9819-86BD-5AA8-E77ADB4859B1}" dt="2022-03-07T14:54:39.231" v="6"/>
        <pc:sldMkLst>
          <pc:docMk/>
          <pc:sldMk cId="3658011947" sldId="462"/>
        </pc:sldMkLst>
      </pc:sldChg>
      <pc:sldChg chg="addCm">
        <pc:chgData name="Bill Powell" userId="S::powellb@ipas.org::7fb6a073-22b3-41f1-9fe6-b0469b3e2873" providerId="AD" clId="Web-{189B80D2-9819-86BD-5AA8-E77ADB4859B1}" dt="2022-03-07T14:45:54.874" v="3"/>
        <pc:sldMkLst>
          <pc:docMk/>
          <pc:sldMk cId="413004884" sldId="502"/>
        </pc:sldMkLst>
      </pc:sldChg>
      <pc:sldChg chg="addCm">
        <pc:chgData name="Bill Powell" userId="S::powellb@ipas.org::7fb6a073-22b3-41f1-9fe6-b0469b3e2873" providerId="AD" clId="Web-{189B80D2-9819-86BD-5AA8-E77ADB4859B1}" dt="2022-03-07T14:32:31.791" v="0"/>
        <pc:sldMkLst>
          <pc:docMk/>
          <pc:sldMk cId="2754252850" sldId="568"/>
        </pc:sldMkLst>
      </pc:sldChg>
      <pc:sldChg chg="addCm">
        <pc:chgData name="Bill Powell" userId="S::powellb@ipas.org::7fb6a073-22b3-41f1-9fe6-b0469b3e2873" providerId="AD" clId="Web-{189B80D2-9819-86BD-5AA8-E77ADB4859B1}" dt="2022-03-07T14:42:31.103" v="2"/>
        <pc:sldMkLst>
          <pc:docMk/>
          <pc:sldMk cId="3974894593" sldId="581"/>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8" dt="2023-01-16T13:34:36.938" idx="1">
    <p:pos x="10" y="10"/>
    <p:text>À l'échelle mondiale : 
1 femme sur 3 fait l'expérience de violences physiques ou sexuelles de la part d'un partenaire.
38% des meurtres de femmes sont commis par des partenaires intimes.
Jusqu'à 45% des adolescentes à travers le monde déclarent que leur première expérience sexuelle était imposée.</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9" dt="2023-01-16T13:40:58.715" idx="1">
    <p:pos x="10" y="10"/>
    <p:text>1 femme sur 3 à travers le monde subira des violences physiques et/ou sexuelles aux mains d'un partenaire ou des violences sexuelles aux mains d'un non-partenaire</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B97880-156A-424B-8D90-F4A586325FB6}" type="doc">
      <dgm:prSet loTypeId="urn:microsoft.com/office/officeart/2005/8/layout/lProcess3" loCatId="matrix" qsTypeId="urn:microsoft.com/office/officeart/2005/8/quickstyle/simple2" qsCatId="simple" csTypeId="urn:microsoft.com/office/officeart/2005/8/colors/accent3_2" csCatId="accent3" phldr="1"/>
      <dgm:spPr/>
      <dgm:t>
        <a:bodyPr/>
        <a:lstStyle/>
        <a:p>
          <a:endParaRPr lang="en-US"/>
        </a:p>
      </dgm:t>
    </dgm:pt>
    <dgm:pt modelId="{210C97AB-87DE-41F1-B19A-36C7D267DDD9}">
      <dgm:prSet custT="1"/>
      <dgm:spPr>
        <a:ln>
          <a:noFill/>
        </a:ln>
      </dgm:spPr>
      <dgm:t>
        <a:bodyPr/>
        <a:lstStyle/>
        <a:p>
          <a:pPr rtl="0"/>
          <a:r>
            <a:rPr lang="fr-FR" sz="3600" b="1" dirty="0">
              <a:latin typeface="Arial" panose="020B0604020202020204" pitchFamily="34" charset="0"/>
              <a:cs typeface="Arial" panose="020B0604020202020204" pitchFamily="34" charset="0"/>
            </a:rPr>
            <a:t>VEF ou VEFJF</a:t>
          </a:r>
        </a:p>
      </dgm:t>
    </dgm:pt>
    <dgm:pt modelId="{BF26724C-412F-4459-A45D-3362422B3E45}" type="parTrans" cxnId="{1783CF0B-8F76-4D85-B36F-5A443E3A61CA}">
      <dgm:prSet/>
      <dgm:spPr/>
      <dgm:t>
        <a:bodyPr/>
        <a:lstStyle/>
        <a:p>
          <a:endParaRPr lang="en-US"/>
        </a:p>
      </dgm:t>
    </dgm:pt>
    <dgm:pt modelId="{B5B9E91B-3239-4DB5-9418-FA67D3B6E289}" type="sibTrans" cxnId="{1783CF0B-8F76-4D85-B36F-5A443E3A61CA}">
      <dgm:prSet/>
      <dgm:spPr/>
      <dgm:t>
        <a:bodyPr/>
        <a:lstStyle/>
        <a:p>
          <a:endParaRPr lang="en-US"/>
        </a:p>
      </dgm:t>
    </dgm:pt>
    <dgm:pt modelId="{3F747C3D-A7AA-42FE-9821-C0F97E31E057}">
      <dgm:prSet custT="1"/>
      <dgm:spPr>
        <a:solidFill>
          <a:schemeClr val="accent3"/>
        </a:solidFill>
        <a:ln>
          <a:noFill/>
        </a:ln>
      </dgm:spPr>
      <dgm:t>
        <a:bodyPr/>
        <a:lstStyle/>
        <a:p>
          <a:pPr rtl="0"/>
          <a:r>
            <a:rPr lang="fr-FR" sz="3600" b="1" dirty="0"/>
            <a:t>VSBG</a:t>
          </a:r>
        </a:p>
      </dgm:t>
    </dgm:pt>
    <dgm:pt modelId="{E0833679-984A-416A-8E8E-D882388E4A26}" type="parTrans" cxnId="{F2746652-FBCF-4764-B8C3-9FC77F62E94E}">
      <dgm:prSet/>
      <dgm:spPr/>
      <dgm:t>
        <a:bodyPr/>
        <a:lstStyle/>
        <a:p>
          <a:endParaRPr lang="en-US"/>
        </a:p>
      </dgm:t>
    </dgm:pt>
    <dgm:pt modelId="{DD80060B-6D52-4998-94A8-98B6C77030A5}" type="sibTrans" cxnId="{F2746652-FBCF-4764-B8C3-9FC77F62E94E}">
      <dgm:prSet/>
      <dgm:spPr/>
      <dgm:t>
        <a:bodyPr/>
        <a:lstStyle/>
        <a:p>
          <a:endParaRPr lang="en-US"/>
        </a:p>
      </dgm:t>
    </dgm:pt>
    <dgm:pt modelId="{E4B7D6A9-271C-494A-A96C-A744AD548922}">
      <dgm:prSet custT="1"/>
      <dgm:spPr>
        <a:solidFill>
          <a:schemeClr val="accent3"/>
        </a:solidFill>
        <a:ln>
          <a:noFill/>
        </a:ln>
      </dgm:spPr>
      <dgm:t>
        <a:bodyPr/>
        <a:lstStyle/>
        <a:p>
          <a:pPr rtl="0"/>
          <a:r>
            <a:rPr lang="fr-FR" sz="3600" b="1" dirty="0"/>
            <a:t>VS ou SVS</a:t>
          </a:r>
        </a:p>
      </dgm:t>
    </dgm:pt>
    <dgm:pt modelId="{B3501A3A-30DD-45D9-91DF-F12DF648CE84}" type="parTrans" cxnId="{06E7D508-F7E1-4092-B0F4-E25FC3995518}">
      <dgm:prSet/>
      <dgm:spPr/>
      <dgm:t>
        <a:bodyPr/>
        <a:lstStyle/>
        <a:p>
          <a:endParaRPr lang="en-US"/>
        </a:p>
      </dgm:t>
    </dgm:pt>
    <dgm:pt modelId="{4085E7F6-F225-4C46-A57E-5A6F2EB2AFEC}" type="sibTrans" cxnId="{06E7D508-F7E1-4092-B0F4-E25FC3995518}">
      <dgm:prSet/>
      <dgm:spPr/>
      <dgm:t>
        <a:bodyPr/>
        <a:lstStyle/>
        <a:p>
          <a:endParaRPr lang="en-US"/>
        </a:p>
      </dgm:t>
    </dgm:pt>
    <dgm:pt modelId="{1E7881CB-3A1A-46F6-8D6F-01BE9C9B9AB5}">
      <dgm:prSet custT="1"/>
      <dgm:spPr>
        <a:solidFill>
          <a:schemeClr val="accent3"/>
        </a:solidFill>
        <a:ln>
          <a:noFill/>
        </a:ln>
      </dgm:spPr>
      <dgm:t>
        <a:bodyPr/>
        <a:lstStyle/>
        <a:p>
          <a:pPr rtl="0"/>
          <a:r>
            <a:rPr lang="fr-FR" sz="3600" b="1" dirty="0"/>
            <a:t>VBG</a:t>
          </a:r>
        </a:p>
      </dgm:t>
    </dgm:pt>
    <dgm:pt modelId="{87732916-173F-414F-B040-BC77B38CFA0F}" type="sibTrans" cxnId="{4B2C337A-AD45-4F20-9F25-836B49006B48}">
      <dgm:prSet/>
      <dgm:spPr/>
      <dgm:t>
        <a:bodyPr/>
        <a:lstStyle/>
        <a:p>
          <a:endParaRPr lang="en-US"/>
        </a:p>
      </dgm:t>
    </dgm:pt>
    <dgm:pt modelId="{F4E2F58D-D664-4EB2-B8CA-4D52DEB16826}" type="parTrans" cxnId="{4B2C337A-AD45-4F20-9F25-836B49006B48}">
      <dgm:prSet/>
      <dgm:spPr/>
      <dgm:t>
        <a:bodyPr/>
        <a:lstStyle/>
        <a:p>
          <a:endParaRPr lang="en-US"/>
        </a:p>
      </dgm:t>
    </dgm:pt>
    <dgm:pt modelId="{B35BEB76-AFB1-F14B-85B1-3B7CF2B09024}">
      <dgm:prSet custT="1"/>
      <dgm:spPr>
        <a:solidFill>
          <a:schemeClr val="accent5"/>
        </a:solidFill>
        <a:ln>
          <a:noFill/>
        </a:ln>
      </dgm:spPr>
      <dgm:t>
        <a:bodyPr/>
        <a:lstStyle/>
        <a:p>
          <a:pPr rtl="0">
            <a:lnSpc>
              <a:spcPct val="100000"/>
            </a:lnSpc>
            <a:spcAft>
              <a:spcPts val="0"/>
            </a:spcAft>
          </a:pPr>
          <a:r>
            <a:rPr lang="fr-FR" sz="2800" dirty="0">
              <a:latin typeface="Arial" panose="020B0604020202020204" pitchFamily="34" charset="0"/>
              <a:cs typeface="Arial" panose="020B0604020202020204" pitchFamily="34" charset="0"/>
            </a:rPr>
            <a:t>Violence à l'égard des femmes ou des femmes et des jeunes filles</a:t>
          </a:r>
        </a:p>
      </dgm:t>
    </dgm:pt>
    <dgm:pt modelId="{C2DF95FF-3BCA-F942-A1C7-AA258D6875FF}" type="parTrans" cxnId="{B81AA716-72E3-D24B-9D31-EE9BEFE2226A}">
      <dgm:prSet/>
      <dgm:spPr/>
      <dgm:t>
        <a:bodyPr/>
        <a:lstStyle/>
        <a:p>
          <a:endParaRPr lang="en-US"/>
        </a:p>
      </dgm:t>
    </dgm:pt>
    <dgm:pt modelId="{0C3A3E13-6F0D-FD4B-B49D-41A30E06C6D8}" type="sibTrans" cxnId="{B81AA716-72E3-D24B-9D31-EE9BEFE2226A}">
      <dgm:prSet/>
      <dgm:spPr/>
      <dgm:t>
        <a:bodyPr/>
        <a:lstStyle/>
        <a:p>
          <a:endParaRPr lang="en-US"/>
        </a:p>
      </dgm:t>
    </dgm:pt>
    <dgm:pt modelId="{06ECB348-CC5E-4A44-A893-38CDF12CF866}">
      <dgm:prSet custT="1"/>
      <dgm:spPr>
        <a:solidFill>
          <a:schemeClr val="accent5"/>
        </a:solidFill>
        <a:ln>
          <a:noFill/>
        </a:ln>
      </dgm:spPr>
      <dgm:t>
        <a:bodyPr/>
        <a:lstStyle/>
        <a:p>
          <a:pPr rtl="0">
            <a:lnSpc>
              <a:spcPct val="100000"/>
            </a:lnSpc>
            <a:spcAft>
              <a:spcPts val="0"/>
            </a:spcAft>
          </a:pPr>
          <a:r>
            <a:rPr lang="fr-FR" sz="2800" dirty="0">
              <a:latin typeface="Arial" panose="020B0604020202020204" pitchFamily="34" charset="0"/>
              <a:cs typeface="Arial" panose="020B0604020202020204" pitchFamily="34" charset="0"/>
            </a:rPr>
            <a:t>Violence basée sur le genre</a:t>
          </a:r>
        </a:p>
      </dgm:t>
    </dgm:pt>
    <dgm:pt modelId="{946E0F7B-DAB1-A742-9C78-11EB6BEB1B76}" type="parTrans" cxnId="{AEC4C19A-5BFF-A74B-AE52-AC720ED389D2}">
      <dgm:prSet/>
      <dgm:spPr/>
      <dgm:t>
        <a:bodyPr/>
        <a:lstStyle/>
        <a:p>
          <a:endParaRPr lang="en-US"/>
        </a:p>
      </dgm:t>
    </dgm:pt>
    <dgm:pt modelId="{8B452B35-D7A3-1747-B996-7DDF47587DDD}" type="sibTrans" cxnId="{AEC4C19A-5BFF-A74B-AE52-AC720ED389D2}">
      <dgm:prSet/>
      <dgm:spPr/>
      <dgm:t>
        <a:bodyPr/>
        <a:lstStyle/>
        <a:p>
          <a:endParaRPr lang="en-US"/>
        </a:p>
      </dgm:t>
    </dgm:pt>
    <dgm:pt modelId="{8687593F-C2D7-9543-9056-317308BF2D49}">
      <dgm:prSet custT="1"/>
      <dgm:spPr>
        <a:solidFill>
          <a:schemeClr val="accent5"/>
        </a:solidFill>
        <a:ln>
          <a:noFill/>
        </a:ln>
      </dgm:spPr>
      <dgm:t>
        <a:bodyPr/>
        <a:lstStyle/>
        <a:p>
          <a:pPr rtl="0">
            <a:lnSpc>
              <a:spcPct val="100000"/>
            </a:lnSpc>
            <a:spcAft>
              <a:spcPts val="0"/>
            </a:spcAft>
          </a:pPr>
          <a:r>
            <a:rPr lang="fr-FR" sz="2800" dirty="0">
              <a:latin typeface="Arial" panose="020B0604020202020204" pitchFamily="34" charset="0"/>
              <a:cs typeface="Arial" panose="020B0604020202020204" pitchFamily="34" charset="0"/>
            </a:rPr>
            <a:t>Violence sexuelle et basée sur le genre</a:t>
          </a:r>
        </a:p>
      </dgm:t>
    </dgm:pt>
    <dgm:pt modelId="{DA94EB40-2041-5441-ABE6-87EB770AE679}" type="parTrans" cxnId="{FC16C8A6-41BE-4241-834A-A1EFA1EC5C5A}">
      <dgm:prSet/>
      <dgm:spPr/>
      <dgm:t>
        <a:bodyPr/>
        <a:lstStyle/>
        <a:p>
          <a:endParaRPr lang="en-US"/>
        </a:p>
      </dgm:t>
    </dgm:pt>
    <dgm:pt modelId="{746D630F-1C55-3540-9C3B-111871F4BB95}" type="sibTrans" cxnId="{FC16C8A6-41BE-4241-834A-A1EFA1EC5C5A}">
      <dgm:prSet/>
      <dgm:spPr/>
      <dgm:t>
        <a:bodyPr/>
        <a:lstStyle/>
        <a:p>
          <a:endParaRPr lang="en-US"/>
        </a:p>
      </dgm:t>
    </dgm:pt>
    <dgm:pt modelId="{623ED5D8-BA93-0040-AF89-43599840A85B}">
      <dgm:prSet custT="1"/>
      <dgm:spPr>
        <a:solidFill>
          <a:schemeClr val="accent5"/>
        </a:solidFill>
        <a:ln>
          <a:noFill/>
        </a:ln>
      </dgm:spPr>
      <dgm:t>
        <a:bodyPr/>
        <a:lstStyle/>
        <a:p>
          <a:pPr rtl="0">
            <a:lnSpc>
              <a:spcPct val="100000"/>
            </a:lnSpc>
            <a:spcAft>
              <a:spcPts val="0"/>
            </a:spcAft>
          </a:pPr>
          <a:r>
            <a:rPr lang="fr-FR" sz="2800" dirty="0">
              <a:latin typeface="Arial" panose="020B0604020202020204" pitchFamily="34" charset="0"/>
              <a:cs typeface="Arial" panose="020B0604020202020204" pitchFamily="34" charset="0"/>
            </a:rPr>
            <a:t>Violence sexuelle ou survivantes de violences sexuelles</a:t>
          </a:r>
        </a:p>
      </dgm:t>
    </dgm:pt>
    <dgm:pt modelId="{444F98F1-7C85-B04B-B0C8-46C3D6E101F4}" type="parTrans" cxnId="{C16CF0B4-F352-F94B-93D7-E6F4D8C53C44}">
      <dgm:prSet/>
      <dgm:spPr/>
      <dgm:t>
        <a:bodyPr/>
        <a:lstStyle/>
        <a:p>
          <a:endParaRPr lang="en-US"/>
        </a:p>
      </dgm:t>
    </dgm:pt>
    <dgm:pt modelId="{8C0C91F6-01C2-014E-AEA6-8454B32DFD83}" type="sibTrans" cxnId="{C16CF0B4-F352-F94B-93D7-E6F4D8C53C44}">
      <dgm:prSet/>
      <dgm:spPr/>
      <dgm:t>
        <a:bodyPr/>
        <a:lstStyle/>
        <a:p>
          <a:endParaRPr lang="en-US"/>
        </a:p>
      </dgm:t>
    </dgm:pt>
    <dgm:pt modelId="{50F721EF-1E13-4744-82B5-60DB45A006E8}">
      <dgm:prSet custT="1"/>
      <dgm:spPr>
        <a:solidFill>
          <a:schemeClr val="accent5">
            <a:lumMod val="40000"/>
            <a:lumOff val="60000"/>
            <a:alpha val="90000"/>
          </a:schemeClr>
        </a:solidFill>
        <a:ln>
          <a:noFill/>
        </a:ln>
      </dgm:spPr>
      <dgm:t>
        <a:bodyPr/>
        <a:lstStyle/>
        <a:p>
          <a:pPr rtl="0"/>
          <a:r>
            <a:rPr lang="fr-FR" sz="6000" b="1" dirty="0">
              <a:latin typeface="Arial" panose="020B0604020202020204" pitchFamily="34" charset="0"/>
              <a:cs typeface="Arial" panose="020B0604020202020204" pitchFamily="34" charset="0"/>
            </a:rPr>
            <a:t>=</a:t>
          </a:r>
        </a:p>
      </dgm:t>
    </dgm:pt>
    <dgm:pt modelId="{9732A45C-15D5-C64D-92D7-505858D204A2}" type="parTrans" cxnId="{9899F628-6024-6D41-981A-24E144C6F214}">
      <dgm:prSet/>
      <dgm:spPr/>
      <dgm:t>
        <a:bodyPr/>
        <a:lstStyle/>
        <a:p>
          <a:endParaRPr lang="en-US"/>
        </a:p>
      </dgm:t>
    </dgm:pt>
    <dgm:pt modelId="{2C6CFDD0-90EB-E542-820E-2410651A493C}" type="sibTrans" cxnId="{9899F628-6024-6D41-981A-24E144C6F214}">
      <dgm:prSet/>
      <dgm:spPr/>
      <dgm:t>
        <a:bodyPr/>
        <a:lstStyle/>
        <a:p>
          <a:endParaRPr lang="en-US"/>
        </a:p>
      </dgm:t>
    </dgm:pt>
    <dgm:pt modelId="{2803D7C3-BEE8-8B4C-B420-F9B1B7BF4C22}">
      <dgm:prSet custT="1"/>
      <dgm:spPr>
        <a:solidFill>
          <a:schemeClr val="accent5">
            <a:lumMod val="40000"/>
            <a:lumOff val="60000"/>
          </a:schemeClr>
        </a:solidFill>
        <a:ln>
          <a:noFill/>
        </a:ln>
      </dgm:spPr>
      <dgm:t>
        <a:bodyPr/>
        <a:lstStyle/>
        <a:p>
          <a:pPr rtl="0"/>
          <a:r>
            <a:rPr lang="fr-FR" sz="6000" b="1" dirty="0"/>
            <a:t>=</a:t>
          </a:r>
        </a:p>
      </dgm:t>
    </dgm:pt>
    <dgm:pt modelId="{5950255D-3B2C-2448-95C0-88ECE7386875}" type="parTrans" cxnId="{73BB472E-69E9-2542-B4DA-89C1271D0F18}">
      <dgm:prSet/>
      <dgm:spPr/>
      <dgm:t>
        <a:bodyPr/>
        <a:lstStyle/>
        <a:p>
          <a:endParaRPr lang="en-US"/>
        </a:p>
      </dgm:t>
    </dgm:pt>
    <dgm:pt modelId="{F02C3A3C-E1BD-914E-AEF1-7ACA9989C189}" type="sibTrans" cxnId="{73BB472E-69E9-2542-B4DA-89C1271D0F18}">
      <dgm:prSet/>
      <dgm:spPr/>
      <dgm:t>
        <a:bodyPr/>
        <a:lstStyle/>
        <a:p>
          <a:endParaRPr lang="en-US"/>
        </a:p>
      </dgm:t>
    </dgm:pt>
    <dgm:pt modelId="{41B0F56B-FFDE-094A-812E-A1AC14B1F4CA}">
      <dgm:prSet custT="1"/>
      <dgm:spPr>
        <a:solidFill>
          <a:schemeClr val="accent5">
            <a:lumMod val="40000"/>
            <a:lumOff val="60000"/>
          </a:schemeClr>
        </a:solidFill>
        <a:ln>
          <a:noFill/>
        </a:ln>
      </dgm:spPr>
      <dgm:t>
        <a:bodyPr/>
        <a:lstStyle/>
        <a:p>
          <a:pPr rtl="0"/>
          <a:r>
            <a:rPr lang="fr-FR" sz="6000" b="1" dirty="0"/>
            <a:t>=</a:t>
          </a:r>
        </a:p>
      </dgm:t>
    </dgm:pt>
    <dgm:pt modelId="{F587CD50-416C-C242-AA6A-F8D88C0063EB}" type="parTrans" cxnId="{006797DD-4109-C54B-9C86-002839D2242B}">
      <dgm:prSet/>
      <dgm:spPr/>
      <dgm:t>
        <a:bodyPr/>
        <a:lstStyle/>
        <a:p>
          <a:endParaRPr lang="en-US"/>
        </a:p>
      </dgm:t>
    </dgm:pt>
    <dgm:pt modelId="{DBDEE694-F691-224C-BDDA-59C214C39708}" type="sibTrans" cxnId="{006797DD-4109-C54B-9C86-002839D2242B}">
      <dgm:prSet/>
      <dgm:spPr/>
      <dgm:t>
        <a:bodyPr/>
        <a:lstStyle/>
        <a:p>
          <a:endParaRPr lang="en-US"/>
        </a:p>
      </dgm:t>
    </dgm:pt>
    <dgm:pt modelId="{8C9C4CA9-A0E9-8B4B-9654-69762319D934}">
      <dgm:prSet custT="1"/>
      <dgm:spPr>
        <a:solidFill>
          <a:schemeClr val="accent5">
            <a:lumMod val="40000"/>
            <a:lumOff val="60000"/>
          </a:schemeClr>
        </a:solidFill>
        <a:ln>
          <a:noFill/>
        </a:ln>
      </dgm:spPr>
      <dgm:t>
        <a:bodyPr/>
        <a:lstStyle/>
        <a:p>
          <a:pPr rtl="0"/>
          <a:r>
            <a:rPr lang="fr-FR" sz="6000" b="1" dirty="0"/>
            <a:t>=</a:t>
          </a:r>
        </a:p>
      </dgm:t>
    </dgm:pt>
    <dgm:pt modelId="{9464CAE8-4645-D141-B139-76F3734A5B4B}" type="parTrans" cxnId="{EAB1513F-1AA2-3843-B11B-B3954CAA8C37}">
      <dgm:prSet/>
      <dgm:spPr/>
      <dgm:t>
        <a:bodyPr/>
        <a:lstStyle/>
        <a:p>
          <a:endParaRPr lang="en-US"/>
        </a:p>
      </dgm:t>
    </dgm:pt>
    <dgm:pt modelId="{359EB5B4-415A-4B4C-AA88-7B81893F2795}" type="sibTrans" cxnId="{EAB1513F-1AA2-3843-B11B-B3954CAA8C37}">
      <dgm:prSet/>
      <dgm:spPr/>
      <dgm:t>
        <a:bodyPr/>
        <a:lstStyle/>
        <a:p>
          <a:endParaRPr lang="en-US"/>
        </a:p>
      </dgm:t>
    </dgm:pt>
    <dgm:pt modelId="{80802320-C7CD-214F-9482-6EDE2C783BC9}" type="pres">
      <dgm:prSet presAssocID="{5AB97880-156A-424B-8D90-F4A586325FB6}" presName="Name0" presStyleCnt="0">
        <dgm:presLayoutVars>
          <dgm:chPref val="3"/>
          <dgm:dir/>
          <dgm:animLvl val="lvl"/>
          <dgm:resizeHandles/>
        </dgm:presLayoutVars>
      </dgm:prSet>
      <dgm:spPr/>
    </dgm:pt>
    <dgm:pt modelId="{BAC157C6-9B7B-BA42-85F0-22533B0B8D22}" type="pres">
      <dgm:prSet presAssocID="{210C97AB-87DE-41F1-B19A-36C7D267DDD9}" presName="horFlow" presStyleCnt="0"/>
      <dgm:spPr/>
    </dgm:pt>
    <dgm:pt modelId="{6BDB205F-7F6D-8045-A818-8F13D6EFC629}" type="pres">
      <dgm:prSet presAssocID="{210C97AB-87DE-41F1-B19A-36C7D267DDD9}" presName="bigChev" presStyleLbl="node1" presStyleIdx="0" presStyleCnt="4"/>
      <dgm:spPr/>
    </dgm:pt>
    <dgm:pt modelId="{7BA3ABA6-B29F-1044-BA30-56F8ED16EE88}" type="pres">
      <dgm:prSet presAssocID="{9732A45C-15D5-C64D-92D7-505858D204A2}" presName="parTrans" presStyleCnt="0"/>
      <dgm:spPr/>
    </dgm:pt>
    <dgm:pt modelId="{92D8F25A-FD6E-CF4C-873F-48B7A83A9D1B}" type="pres">
      <dgm:prSet presAssocID="{50F721EF-1E13-4744-82B5-60DB45A006E8}" presName="node" presStyleLbl="alignAccFollowNode1" presStyleIdx="0" presStyleCnt="8" custScaleX="62178">
        <dgm:presLayoutVars>
          <dgm:bulletEnabled val="1"/>
        </dgm:presLayoutVars>
      </dgm:prSet>
      <dgm:spPr/>
    </dgm:pt>
    <dgm:pt modelId="{9909436E-D5B4-E047-8988-2B48AB1ABC5F}" type="pres">
      <dgm:prSet presAssocID="{2C6CFDD0-90EB-E542-820E-2410651A493C}" presName="sibTrans" presStyleCnt="0"/>
      <dgm:spPr/>
    </dgm:pt>
    <dgm:pt modelId="{AE5D11C6-E6A8-7C49-A29F-96025733B7C4}" type="pres">
      <dgm:prSet presAssocID="{B35BEB76-AFB1-F14B-85B1-3B7CF2B09024}" presName="node" presStyleLbl="alignAccFollowNode1" presStyleIdx="1" presStyleCnt="8">
        <dgm:presLayoutVars>
          <dgm:bulletEnabled val="1"/>
        </dgm:presLayoutVars>
      </dgm:prSet>
      <dgm:spPr/>
    </dgm:pt>
    <dgm:pt modelId="{F56B4D6A-F146-5E41-A82A-AB136EA842B5}" type="pres">
      <dgm:prSet presAssocID="{210C97AB-87DE-41F1-B19A-36C7D267DDD9}" presName="vSp" presStyleCnt="0"/>
      <dgm:spPr/>
    </dgm:pt>
    <dgm:pt modelId="{1E9793E4-049C-FA4C-B7FB-37B30F88B1F8}" type="pres">
      <dgm:prSet presAssocID="{1E7881CB-3A1A-46F6-8D6F-01BE9C9B9AB5}" presName="horFlow" presStyleCnt="0"/>
      <dgm:spPr/>
    </dgm:pt>
    <dgm:pt modelId="{5E52A442-96A3-F748-A601-C1B10DA263ED}" type="pres">
      <dgm:prSet presAssocID="{1E7881CB-3A1A-46F6-8D6F-01BE9C9B9AB5}" presName="bigChev" presStyleLbl="node1" presStyleIdx="1" presStyleCnt="4"/>
      <dgm:spPr/>
    </dgm:pt>
    <dgm:pt modelId="{0F957B18-781B-D041-90D9-F01AF8A8AEF2}" type="pres">
      <dgm:prSet presAssocID="{5950255D-3B2C-2448-95C0-88ECE7386875}" presName="parTrans" presStyleCnt="0"/>
      <dgm:spPr/>
    </dgm:pt>
    <dgm:pt modelId="{3F623744-8A26-3343-81EB-1AC597E5EE31}" type="pres">
      <dgm:prSet presAssocID="{2803D7C3-BEE8-8B4C-B420-F9B1B7BF4C22}" presName="node" presStyleLbl="alignAccFollowNode1" presStyleIdx="2" presStyleCnt="8" custScaleX="62178">
        <dgm:presLayoutVars>
          <dgm:bulletEnabled val="1"/>
        </dgm:presLayoutVars>
      </dgm:prSet>
      <dgm:spPr/>
    </dgm:pt>
    <dgm:pt modelId="{80BB8676-EFF5-F242-995C-C35D9106D4D4}" type="pres">
      <dgm:prSet presAssocID="{F02C3A3C-E1BD-914E-AEF1-7ACA9989C189}" presName="sibTrans" presStyleCnt="0"/>
      <dgm:spPr/>
    </dgm:pt>
    <dgm:pt modelId="{8C6CAB62-C7AA-A643-AF41-5AB255EE1F3F}" type="pres">
      <dgm:prSet presAssocID="{06ECB348-CC5E-4A44-A893-38CDF12CF866}" presName="node" presStyleLbl="alignAccFollowNode1" presStyleIdx="3" presStyleCnt="8">
        <dgm:presLayoutVars>
          <dgm:bulletEnabled val="1"/>
        </dgm:presLayoutVars>
      </dgm:prSet>
      <dgm:spPr/>
    </dgm:pt>
    <dgm:pt modelId="{A24E723B-05E5-CC4C-BC53-FA92A829AEA3}" type="pres">
      <dgm:prSet presAssocID="{1E7881CB-3A1A-46F6-8D6F-01BE9C9B9AB5}" presName="vSp" presStyleCnt="0"/>
      <dgm:spPr/>
    </dgm:pt>
    <dgm:pt modelId="{8DE36630-6AB8-FD42-9327-9A46D22F0D9E}" type="pres">
      <dgm:prSet presAssocID="{3F747C3D-A7AA-42FE-9821-C0F97E31E057}" presName="horFlow" presStyleCnt="0"/>
      <dgm:spPr/>
    </dgm:pt>
    <dgm:pt modelId="{4B9E7472-0FE4-B848-AF23-ACFE455B8250}" type="pres">
      <dgm:prSet presAssocID="{3F747C3D-A7AA-42FE-9821-C0F97E31E057}" presName="bigChev" presStyleLbl="node1" presStyleIdx="2" presStyleCnt="4"/>
      <dgm:spPr/>
    </dgm:pt>
    <dgm:pt modelId="{ECAFA52C-CB03-A845-BF08-61CF8910AC7C}" type="pres">
      <dgm:prSet presAssocID="{F587CD50-416C-C242-AA6A-F8D88C0063EB}" presName="parTrans" presStyleCnt="0"/>
      <dgm:spPr/>
    </dgm:pt>
    <dgm:pt modelId="{ED8BE6FF-0C08-4A40-8F4C-ED9B5A0DFC4F}" type="pres">
      <dgm:prSet presAssocID="{41B0F56B-FFDE-094A-812E-A1AC14B1F4CA}" presName="node" presStyleLbl="alignAccFollowNode1" presStyleIdx="4" presStyleCnt="8" custScaleX="62178">
        <dgm:presLayoutVars>
          <dgm:bulletEnabled val="1"/>
        </dgm:presLayoutVars>
      </dgm:prSet>
      <dgm:spPr/>
    </dgm:pt>
    <dgm:pt modelId="{BF16A30E-9CDA-4C4C-92ED-C125B4D4E0E4}" type="pres">
      <dgm:prSet presAssocID="{DBDEE694-F691-224C-BDDA-59C214C39708}" presName="sibTrans" presStyleCnt="0"/>
      <dgm:spPr/>
    </dgm:pt>
    <dgm:pt modelId="{F309495A-EC50-DF47-AB31-A754D8637AA8}" type="pres">
      <dgm:prSet presAssocID="{8687593F-C2D7-9543-9056-317308BF2D49}" presName="node" presStyleLbl="alignAccFollowNode1" presStyleIdx="5" presStyleCnt="8">
        <dgm:presLayoutVars>
          <dgm:bulletEnabled val="1"/>
        </dgm:presLayoutVars>
      </dgm:prSet>
      <dgm:spPr/>
    </dgm:pt>
    <dgm:pt modelId="{ADF6F89B-F3BC-4949-95F9-E02651C13C28}" type="pres">
      <dgm:prSet presAssocID="{3F747C3D-A7AA-42FE-9821-C0F97E31E057}" presName="vSp" presStyleCnt="0"/>
      <dgm:spPr/>
    </dgm:pt>
    <dgm:pt modelId="{5B12DDBB-D81C-A547-8067-A87BD151C327}" type="pres">
      <dgm:prSet presAssocID="{E4B7D6A9-271C-494A-A96C-A744AD548922}" presName="horFlow" presStyleCnt="0"/>
      <dgm:spPr/>
    </dgm:pt>
    <dgm:pt modelId="{A0DAD966-8E8E-8A40-8CC7-ADDF7FAF4432}" type="pres">
      <dgm:prSet presAssocID="{E4B7D6A9-271C-494A-A96C-A744AD548922}" presName="bigChev" presStyleLbl="node1" presStyleIdx="3" presStyleCnt="4"/>
      <dgm:spPr/>
    </dgm:pt>
    <dgm:pt modelId="{EA2DF954-D02F-BA47-B6FE-4FEEC8250B78}" type="pres">
      <dgm:prSet presAssocID="{9464CAE8-4645-D141-B139-76F3734A5B4B}" presName="parTrans" presStyleCnt="0"/>
      <dgm:spPr/>
    </dgm:pt>
    <dgm:pt modelId="{9C5E41CB-5ECC-1B4C-B5C4-44D0CECDC0C0}" type="pres">
      <dgm:prSet presAssocID="{8C9C4CA9-A0E9-8B4B-9654-69762319D934}" presName="node" presStyleLbl="alignAccFollowNode1" presStyleIdx="6" presStyleCnt="8" custScaleX="62178">
        <dgm:presLayoutVars>
          <dgm:bulletEnabled val="1"/>
        </dgm:presLayoutVars>
      </dgm:prSet>
      <dgm:spPr/>
    </dgm:pt>
    <dgm:pt modelId="{432DA8F2-FFDB-CD44-B385-A22CDA505FDB}" type="pres">
      <dgm:prSet presAssocID="{359EB5B4-415A-4B4C-AA88-7B81893F2795}" presName="sibTrans" presStyleCnt="0"/>
      <dgm:spPr/>
    </dgm:pt>
    <dgm:pt modelId="{B90A49ED-E990-5D49-AE5B-59806A431A08}" type="pres">
      <dgm:prSet presAssocID="{623ED5D8-BA93-0040-AF89-43599840A85B}" presName="node" presStyleLbl="alignAccFollowNode1" presStyleIdx="7" presStyleCnt="8">
        <dgm:presLayoutVars>
          <dgm:bulletEnabled val="1"/>
        </dgm:presLayoutVars>
      </dgm:prSet>
      <dgm:spPr/>
    </dgm:pt>
  </dgm:ptLst>
  <dgm:cxnLst>
    <dgm:cxn modelId="{B2419E05-3F28-7F4B-839D-608CCF8528C6}" type="presOf" srcId="{2803D7C3-BEE8-8B4C-B420-F9B1B7BF4C22}" destId="{3F623744-8A26-3343-81EB-1AC597E5EE31}" srcOrd="0" destOrd="0" presId="urn:microsoft.com/office/officeart/2005/8/layout/lProcess3"/>
    <dgm:cxn modelId="{06E7D508-F7E1-4092-B0F4-E25FC3995518}" srcId="{5AB97880-156A-424B-8D90-F4A586325FB6}" destId="{E4B7D6A9-271C-494A-A96C-A744AD548922}" srcOrd="3" destOrd="0" parTransId="{B3501A3A-30DD-45D9-91DF-F12DF648CE84}" sibTransId="{4085E7F6-F225-4C46-A57E-5A6F2EB2AFEC}"/>
    <dgm:cxn modelId="{1783CF0B-8F76-4D85-B36F-5A443E3A61CA}" srcId="{5AB97880-156A-424B-8D90-F4A586325FB6}" destId="{210C97AB-87DE-41F1-B19A-36C7D267DDD9}" srcOrd="0" destOrd="0" parTransId="{BF26724C-412F-4459-A45D-3362422B3E45}" sibTransId="{B5B9E91B-3239-4DB5-9418-FA67D3B6E289}"/>
    <dgm:cxn modelId="{B81AA716-72E3-D24B-9D31-EE9BEFE2226A}" srcId="{210C97AB-87DE-41F1-B19A-36C7D267DDD9}" destId="{B35BEB76-AFB1-F14B-85B1-3B7CF2B09024}" srcOrd="1" destOrd="0" parTransId="{C2DF95FF-3BCA-F942-A1C7-AA258D6875FF}" sibTransId="{0C3A3E13-6F0D-FD4B-B49D-41A30E06C6D8}"/>
    <dgm:cxn modelId="{C0D0E524-8496-F54D-AB83-64CC92A61D37}" type="presOf" srcId="{E4B7D6A9-271C-494A-A96C-A744AD548922}" destId="{A0DAD966-8E8E-8A40-8CC7-ADDF7FAF4432}" srcOrd="0" destOrd="0" presId="urn:microsoft.com/office/officeart/2005/8/layout/lProcess3"/>
    <dgm:cxn modelId="{9899F628-6024-6D41-981A-24E144C6F214}" srcId="{210C97AB-87DE-41F1-B19A-36C7D267DDD9}" destId="{50F721EF-1E13-4744-82B5-60DB45A006E8}" srcOrd="0" destOrd="0" parTransId="{9732A45C-15D5-C64D-92D7-505858D204A2}" sibTransId="{2C6CFDD0-90EB-E542-820E-2410651A493C}"/>
    <dgm:cxn modelId="{73BB472E-69E9-2542-B4DA-89C1271D0F18}" srcId="{1E7881CB-3A1A-46F6-8D6F-01BE9C9B9AB5}" destId="{2803D7C3-BEE8-8B4C-B420-F9B1B7BF4C22}" srcOrd="0" destOrd="0" parTransId="{5950255D-3B2C-2448-95C0-88ECE7386875}" sibTransId="{F02C3A3C-E1BD-914E-AEF1-7ACA9989C189}"/>
    <dgm:cxn modelId="{C34F023F-660A-4148-A252-E8DA82936497}" type="presOf" srcId="{623ED5D8-BA93-0040-AF89-43599840A85B}" destId="{B90A49ED-E990-5D49-AE5B-59806A431A08}" srcOrd="0" destOrd="0" presId="urn:microsoft.com/office/officeart/2005/8/layout/lProcess3"/>
    <dgm:cxn modelId="{EAB1513F-1AA2-3843-B11B-B3954CAA8C37}" srcId="{E4B7D6A9-271C-494A-A96C-A744AD548922}" destId="{8C9C4CA9-A0E9-8B4B-9654-69762319D934}" srcOrd="0" destOrd="0" parTransId="{9464CAE8-4645-D141-B139-76F3734A5B4B}" sibTransId="{359EB5B4-415A-4B4C-AA88-7B81893F2795}"/>
    <dgm:cxn modelId="{F2746652-FBCF-4764-B8C3-9FC77F62E94E}" srcId="{5AB97880-156A-424B-8D90-F4A586325FB6}" destId="{3F747C3D-A7AA-42FE-9821-C0F97E31E057}" srcOrd="2" destOrd="0" parTransId="{E0833679-984A-416A-8E8E-D882388E4A26}" sibTransId="{DD80060B-6D52-4998-94A8-98B6C77030A5}"/>
    <dgm:cxn modelId="{C9E1A355-E63C-9F45-9DD7-3A64E3A4EFFF}" type="presOf" srcId="{210C97AB-87DE-41F1-B19A-36C7D267DDD9}" destId="{6BDB205F-7F6D-8045-A818-8F13D6EFC629}" srcOrd="0" destOrd="0" presId="urn:microsoft.com/office/officeart/2005/8/layout/lProcess3"/>
    <dgm:cxn modelId="{0542916D-1706-3A45-B9E7-B554D732D8D7}" type="presOf" srcId="{41B0F56B-FFDE-094A-812E-A1AC14B1F4CA}" destId="{ED8BE6FF-0C08-4A40-8F4C-ED9B5A0DFC4F}" srcOrd="0" destOrd="0" presId="urn:microsoft.com/office/officeart/2005/8/layout/lProcess3"/>
    <dgm:cxn modelId="{A1F35774-CB1D-8B4C-A5E8-222ED92696C0}" type="presOf" srcId="{50F721EF-1E13-4744-82B5-60DB45A006E8}" destId="{92D8F25A-FD6E-CF4C-873F-48B7A83A9D1B}" srcOrd="0" destOrd="0" presId="urn:microsoft.com/office/officeart/2005/8/layout/lProcess3"/>
    <dgm:cxn modelId="{4B2C337A-AD45-4F20-9F25-836B49006B48}" srcId="{5AB97880-156A-424B-8D90-F4A586325FB6}" destId="{1E7881CB-3A1A-46F6-8D6F-01BE9C9B9AB5}" srcOrd="1" destOrd="0" parTransId="{F4E2F58D-D664-4EB2-B8CA-4D52DEB16826}" sibTransId="{87732916-173F-414F-B040-BC77B38CFA0F}"/>
    <dgm:cxn modelId="{AEC4C19A-5BFF-A74B-AE52-AC720ED389D2}" srcId="{1E7881CB-3A1A-46F6-8D6F-01BE9C9B9AB5}" destId="{06ECB348-CC5E-4A44-A893-38CDF12CF866}" srcOrd="1" destOrd="0" parTransId="{946E0F7B-DAB1-A742-9C78-11EB6BEB1B76}" sibTransId="{8B452B35-D7A3-1747-B996-7DDF47587DDD}"/>
    <dgm:cxn modelId="{C35AAEA2-83D9-5644-8C36-E0F3835F1F0B}" type="presOf" srcId="{B35BEB76-AFB1-F14B-85B1-3B7CF2B09024}" destId="{AE5D11C6-E6A8-7C49-A29F-96025733B7C4}" srcOrd="0" destOrd="0" presId="urn:microsoft.com/office/officeart/2005/8/layout/lProcess3"/>
    <dgm:cxn modelId="{FC16C8A6-41BE-4241-834A-A1EFA1EC5C5A}" srcId="{3F747C3D-A7AA-42FE-9821-C0F97E31E057}" destId="{8687593F-C2D7-9543-9056-317308BF2D49}" srcOrd="1" destOrd="0" parTransId="{DA94EB40-2041-5441-ABE6-87EB770AE679}" sibTransId="{746D630F-1C55-3540-9C3B-111871F4BB95}"/>
    <dgm:cxn modelId="{FBB1D6B1-EB6E-F242-BF22-5069D9D47C4C}" type="presOf" srcId="{8687593F-C2D7-9543-9056-317308BF2D49}" destId="{F309495A-EC50-DF47-AB31-A754D8637AA8}" srcOrd="0" destOrd="0" presId="urn:microsoft.com/office/officeart/2005/8/layout/lProcess3"/>
    <dgm:cxn modelId="{C16CF0B4-F352-F94B-93D7-E6F4D8C53C44}" srcId="{E4B7D6A9-271C-494A-A96C-A744AD548922}" destId="{623ED5D8-BA93-0040-AF89-43599840A85B}" srcOrd="1" destOrd="0" parTransId="{444F98F1-7C85-B04B-B0C8-46C3D6E101F4}" sibTransId="{8C0C91F6-01C2-014E-AEA6-8454B32DFD83}"/>
    <dgm:cxn modelId="{8E9A0AC4-8A90-2245-93EC-396D5A6E9F57}" type="presOf" srcId="{5AB97880-156A-424B-8D90-F4A586325FB6}" destId="{80802320-C7CD-214F-9482-6EDE2C783BC9}" srcOrd="0" destOrd="0" presId="urn:microsoft.com/office/officeart/2005/8/layout/lProcess3"/>
    <dgm:cxn modelId="{DC0DC1CA-2B22-6240-8621-A0BD471EC32E}" type="presOf" srcId="{06ECB348-CC5E-4A44-A893-38CDF12CF866}" destId="{8C6CAB62-C7AA-A643-AF41-5AB255EE1F3F}" srcOrd="0" destOrd="0" presId="urn:microsoft.com/office/officeart/2005/8/layout/lProcess3"/>
    <dgm:cxn modelId="{C21E84D2-6D77-5F4D-8234-18513FFF63E4}" type="presOf" srcId="{3F747C3D-A7AA-42FE-9821-C0F97E31E057}" destId="{4B9E7472-0FE4-B848-AF23-ACFE455B8250}" srcOrd="0" destOrd="0" presId="urn:microsoft.com/office/officeart/2005/8/layout/lProcess3"/>
    <dgm:cxn modelId="{F4831FD7-78E6-3243-9668-2A07ACCB555C}" type="presOf" srcId="{8C9C4CA9-A0E9-8B4B-9654-69762319D934}" destId="{9C5E41CB-5ECC-1B4C-B5C4-44D0CECDC0C0}" srcOrd="0" destOrd="0" presId="urn:microsoft.com/office/officeart/2005/8/layout/lProcess3"/>
    <dgm:cxn modelId="{006797DD-4109-C54B-9C86-002839D2242B}" srcId="{3F747C3D-A7AA-42FE-9821-C0F97E31E057}" destId="{41B0F56B-FFDE-094A-812E-A1AC14B1F4CA}" srcOrd="0" destOrd="0" parTransId="{F587CD50-416C-C242-AA6A-F8D88C0063EB}" sibTransId="{DBDEE694-F691-224C-BDDA-59C214C39708}"/>
    <dgm:cxn modelId="{7FC2A9DD-00AB-C443-8EE6-FDEBB3613A20}" type="presOf" srcId="{1E7881CB-3A1A-46F6-8D6F-01BE9C9B9AB5}" destId="{5E52A442-96A3-F748-A601-C1B10DA263ED}" srcOrd="0" destOrd="0" presId="urn:microsoft.com/office/officeart/2005/8/layout/lProcess3"/>
    <dgm:cxn modelId="{F7B2C74C-8B1C-B146-928D-C5CA7D61F615}" type="presParOf" srcId="{80802320-C7CD-214F-9482-6EDE2C783BC9}" destId="{BAC157C6-9B7B-BA42-85F0-22533B0B8D22}" srcOrd="0" destOrd="0" presId="urn:microsoft.com/office/officeart/2005/8/layout/lProcess3"/>
    <dgm:cxn modelId="{A5CF04C0-9D9B-8B40-8B69-71B080C7DE04}" type="presParOf" srcId="{BAC157C6-9B7B-BA42-85F0-22533B0B8D22}" destId="{6BDB205F-7F6D-8045-A818-8F13D6EFC629}" srcOrd="0" destOrd="0" presId="urn:microsoft.com/office/officeart/2005/8/layout/lProcess3"/>
    <dgm:cxn modelId="{30B6167A-2285-5840-AEA1-474515CC918E}" type="presParOf" srcId="{BAC157C6-9B7B-BA42-85F0-22533B0B8D22}" destId="{7BA3ABA6-B29F-1044-BA30-56F8ED16EE88}" srcOrd="1" destOrd="0" presId="urn:microsoft.com/office/officeart/2005/8/layout/lProcess3"/>
    <dgm:cxn modelId="{44AF38C5-3849-4645-8EA7-38F12F391B22}" type="presParOf" srcId="{BAC157C6-9B7B-BA42-85F0-22533B0B8D22}" destId="{92D8F25A-FD6E-CF4C-873F-48B7A83A9D1B}" srcOrd="2" destOrd="0" presId="urn:microsoft.com/office/officeart/2005/8/layout/lProcess3"/>
    <dgm:cxn modelId="{D31D94DF-A206-744A-AE94-A250A8218972}" type="presParOf" srcId="{BAC157C6-9B7B-BA42-85F0-22533B0B8D22}" destId="{9909436E-D5B4-E047-8988-2B48AB1ABC5F}" srcOrd="3" destOrd="0" presId="urn:microsoft.com/office/officeart/2005/8/layout/lProcess3"/>
    <dgm:cxn modelId="{D880F4E0-4622-F441-B332-A605C668A2BD}" type="presParOf" srcId="{BAC157C6-9B7B-BA42-85F0-22533B0B8D22}" destId="{AE5D11C6-E6A8-7C49-A29F-96025733B7C4}" srcOrd="4" destOrd="0" presId="urn:microsoft.com/office/officeart/2005/8/layout/lProcess3"/>
    <dgm:cxn modelId="{7EED4143-91BE-DB4C-A1B3-D94D51B8BA32}" type="presParOf" srcId="{80802320-C7CD-214F-9482-6EDE2C783BC9}" destId="{F56B4D6A-F146-5E41-A82A-AB136EA842B5}" srcOrd="1" destOrd="0" presId="urn:microsoft.com/office/officeart/2005/8/layout/lProcess3"/>
    <dgm:cxn modelId="{03E1A93A-2883-4D4B-85FB-D24C6841BEF2}" type="presParOf" srcId="{80802320-C7CD-214F-9482-6EDE2C783BC9}" destId="{1E9793E4-049C-FA4C-B7FB-37B30F88B1F8}" srcOrd="2" destOrd="0" presId="urn:microsoft.com/office/officeart/2005/8/layout/lProcess3"/>
    <dgm:cxn modelId="{93027995-9AF1-0B40-AC1F-4A17665DA625}" type="presParOf" srcId="{1E9793E4-049C-FA4C-B7FB-37B30F88B1F8}" destId="{5E52A442-96A3-F748-A601-C1B10DA263ED}" srcOrd="0" destOrd="0" presId="urn:microsoft.com/office/officeart/2005/8/layout/lProcess3"/>
    <dgm:cxn modelId="{53DC2DE4-43C7-7B41-9F17-5B4FDD594530}" type="presParOf" srcId="{1E9793E4-049C-FA4C-B7FB-37B30F88B1F8}" destId="{0F957B18-781B-D041-90D9-F01AF8A8AEF2}" srcOrd="1" destOrd="0" presId="urn:microsoft.com/office/officeart/2005/8/layout/lProcess3"/>
    <dgm:cxn modelId="{3E4B69A0-2AAB-5A4A-8FA0-53362D365535}" type="presParOf" srcId="{1E9793E4-049C-FA4C-B7FB-37B30F88B1F8}" destId="{3F623744-8A26-3343-81EB-1AC597E5EE31}" srcOrd="2" destOrd="0" presId="urn:microsoft.com/office/officeart/2005/8/layout/lProcess3"/>
    <dgm:cxn modelId="{84E61C0B-01AA-6C41-A85E-F998FF44B1EA}" type="presParOf" srcId="{1E9793E4-049C-FA4C-B7FB-37B30F88B1F8}" destId="{80BB8676-EFF5-F242-995C-C35D9106D4D4}" srcOrd="3" destOrd="0" presId="urn:microsoft.com/office/officeart/2005/8/layout/lProcess3"/>
    <dgm:cxn modelId="{775909FE-20EF-C94C-B614-E4CE5908378A}" type="presParOf" srcId="{1E9793E4-049C-FA4C-B7FB-37B30F88B1F8}" destId="{8C6CAB62-C7AA-A643-AF41-5AB255EE1F3F}" srcOrd="4" destOrd="0" presId="urn:microsoft.com/office/officeart/2005/8/layout/lProcess3"/>
    <dgm:cxn modelId="{0A8F3243-2AC3-AE47-8B86-8279C6C91501}" type="presParOf" srcId="{80802320-C7CD-214F-9482-6EDE2C783BC9}" destId="{A24E723B-05E5-CC4C-BC53-FA92A829AEA3}" srcOrd="3" destOrd="0" presId="urn:microsoft.com/office/officeart/2005/8/layout/lProcess3"/>
    <dgm:cxn modelId="{C18E9230-75E3-6343-A8F2-0369E2491643}" type="presParOf" srcId="{80802320-C7CD-214F-9482-6EDE2C783BC9}" destId="{8DE36630-6AB8-FD42-9327-9A46D22F0D9E}" srcOrd="4" destOrd="0" presId="urn:microsoft.com/office/officeart/2005/8/layout/lProcess3"/>
    <dgm:cxn modelId="{B1A83F1B-20E5-154A-9B1E-7160101FC10E}" type="presParOf" srcId="{8DE36630-6AB8-FD42-9327-9A46D22F0D9E}" destId="{4B9E7472-0FE4-B848-AF23-ACFE455B8250}" srcOrd="0" destOrd="0" presId="urn:microsoft.com/office/officeart/2005/8/layout/lProcess3"/>
    <dgm:cxn modelId="{0A22A8DE-C8DC-B945-B19C-7A8007819741}" type="presParOf" srcId="{8DE36630-6AB8-FD42-9327-9A46D22F0D9E}" destId="{ECAFA52C-CB03-A845-BF08-61CF8910AC7C}" srcOrd="1" destOrd="0" presId="urn:microsoft.com/office/officeart/2005/8/layout/lProcess3"/>
    <dgm:cxn modelId="{352123E2-4BFA-DF41-B26F-C700FA1A34E7}" type="presParOf" srcId="{8DE36630-6AB8-FD42-9327-9A46D22F0D9E}" destId="{ED8BE6FF-0C08-4A40-8F4C-ED9B5A0DFC4F}" srcOrd="2" destOrd="0" presId="urn:microsoft.com/office/officeart/2005/8/layout/lProcess3"/>
    <dgm:cxn modelId="{B8954CE3-2A74-E54A-B3D9-CF850ED71466}" type="presParOf" srcId="{8DE36630-6AB8-FD42-9327-9A46D22F0D9E}" destId="{BF16A30E-9CDA-4C4C-92ED-C125B4D4E0E4}" srcOrd="3" destOrd="0" presId="urn:microsoft.com/office/officeart/2005/8/layout/lProcess3"/>
    <dgm:cxn modelId="{9BA5FF80-6F83-DC42-B30E-685D1B182181}" type="presParOf" srcId="{8DE36630-6AB8-FD42-9327-9A46D22F0D9E}" destId="{F309495A-EC50-DF47-AB31-A754D8637AA8}" srcOrd="4" destOrd="0" presId="urn:microsoft.com/office/officeart/2005/8/layout/lProcess3"/>
    <dgm:cxn modelId="{531A4EF0-A1BC-F347-B888-B9D968255D27}" type="presParOf" srcId="{80802320-C7CD-214F-9482-6EDE2C783BC9}" destId="{ADF6F89B-F3BC-4949-95F9-E02651C13C28}" srcOrd="5" destOrd="0" presId="urn:microsoft.com/office/officeart/2005/8/layout/lProcess3"/>
    <dgm:cxn modelId="{C962D62C-2A5B-3642-A767-036D55012474}" type="presParOf" srcId="{80802320-C7CD-214F-9482-6EDE2C783BC9}" destId="{5B12DDBB-D81C-A547-8067-A87BD151C327}" srcOrd="6" destOrd="0" presId="urn:microsoft.com/office/officeart/2005/8/layout/lProcess3"/>
    <dgm:cxn modelId="{16CF0000-6BCE-3248-BE52-336FD5DF9DB3}" type="presParOf" srcId="{5B12DDBB-D81C-A547-8067-A87BD151C327}" destId="{A0DAD966-8E8E-8A40-8CC7-ADDF7FAF4432}" srcOrd="0" destOrd="0" presId="urn:microsoft.com/office/officeart/2005/8/layout/lProcess3"/>
    <dgm:cxn modelId="{05173433-F415-C14A-9562-41A028A14095}" type="presParOf" srcId="{5B12DDBB-D81C-A547-8067-A87BD151C327}" destId="{EA2DF954-D02F-BA47-B6FE-4FEEC8250B78}" srcOrd="1" destOrd="0" presId="urn:microsoft.com/office/officeart/2005/8/layout/lProcess3"/>
    <dgm:cxn modelId="{F7A6A3A8-DFD2-ED41-A3CF-79DC3AE86D32}" type="presParOf" srcId="{5B12DDBB-D81C-A547-8067-A87BD151C327}" destId="{9C5E41CB-5ECC-1B4C-B5C4-44D0CECDC0C0}" srcOrd="2" destOrd="0" presId="urn:microsoft.com/office/officeart/2005/8/layout/lProcess3"/>
    <dgm:cxn modelId="{1397D4DC-AA7F-6D47-AB02-205CB2D4F1C8}" type="presParOf" srcId="{5B12DDBB-D81C-A547-8067-A87BD151C327}" destId="{432DA8F2-FFDB-CD44-B385-A22CDA505FDB}" srcOrd="3" destOrd="0" presId="urn:microsoft.com/office/officeart/2005/8/layout/lProcess3"/>
    <dgm:cxn modelId="{28BBDFFC-9D8E-4A41-B804-D98142F79EF5}" type="presParOf" srcId="{5B12DDBB-D81C-A547-8067-A87BD151C327}" destId="{B90A49ED-E990-5D49-AE5B-59806A431A08}"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B7D83E-09AF-4AB6-BD06-5A5D5FE259A3}"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CE1B5E7A-3E5C-4CCC-9A2F-D533BB1F80C4}">
      <dgm:prSet phldrT="[Text]"/>
      <dgm:spPr/>
      <dgm:t>
        <a:bodyPr/>
        <a:lstStyle/>
        <a:p>
          <a:r>
            <a:rPr lang="fr-FR" dirty="0"/>
            <a:t>Traumatisme</a:t>
          </a:r>
        </a:p>
      </dgm:t>
    </dgm:pt>
    <dgm:pt modelId="{0AA958D1-4E4E-496E-B9EE-B2448245B34F}" type="parTrans" cxnId="{8618DF99-F4E6-47A9-86F0-BB4D0FBCD21A}">
      <dgm:prSet/>
      <dgm:spPr/>
      <dgm:t>
        <a:bodyPr/>
        <a:lstStyle/>
        <a:p>
          <a:endParaRPr lang="en-US"/>
        </a:p>
      </dgm:t>
    </dgm:pt>
    <dgm:pt modelId="{8CF6352A-EA29-4434-8BB3-C92858AF14E5}" type="sibTrans" cxnId="{8618DF99-F4E6-47A9-86F0-BB4D0FBCD21A}">
      <dgm:prSet/>
      <dgm:spPr/>
      <dgm:t>
        <a:bodyPr/>
        <a:lstStyle/>
        <a:p>
          <a:endParaRPr lang="en-US"/>
        </a:p>
      </dgm:t>
    </dgm:pt>
    <dgm:pt modelId="{89014136-637E-40E3-95DB-431A95DD0CDC}">
      <dgm:prSet phldrT="[Text]"/>
      <dgm:spPr/>
      <dgm:t>
        <a:bodyPr/>
        <a:lstStyle/>
        <a:p>
          <a:r>
            <a:rPr lang="fr-FR" b="1" dirty="0"/>
            <a:t>Traumatisme répété</a:t>
          </a:r>
          <a:endParaRPr lang="en-US" b="1" dirty="0"/>
        </a:p>
      </dgm:t>
    </dgm:pt>
    <dgm:pt modelId="{BAFB37BC-CE09-4971-AB2D-819A39F079C4}" type="parTrans" cxnId="{FBEC5923-E7ED-4379-B5FF-F27049815DE8}">
      <dgm:prSet/>
      <dgm:spPr/>
      <dgm:t>
        <a:bodyPr/>
        <a:lstStyle/>
        <a:p>
          <a:endParaRPr lang="en-US"/>
        </a:p>
      </dgm:t>
    </dgm:pt>
    <dgm:pt modelId="{BDA1C264-16AD-435B-9BAB-AE02C9D056B5}" type="sibTrans" cxnId="{FBEC5923-E7ED-4379-B5FF-F27049815DE8}">
      <dgm:prSet/>
      <dgm:spPr/>
      <dgm:t>
        <a:bodyPr/>
        <a:lstStyle/>
        <a:p>
          <a:endParaRPr lang="en-US"/>
        </a:p>
      </dgm:t>
    </dgm:pt>
    <dgm:pt modelId="{F4F433F8-E247-4E52-A479-F71471F46393}">
      <dgm:prSet phldrT="[Text]"/>
      <dgm:spPr/>
      <dgm:t>
        <a:bodyPr/>
        <a:lstStyle/>
        <a:p>
          <a:r>
            <a:rPr lang="fr-FR" dirty="0"/>
            <a:t>Réponse au traumatisme</a:t>
          </a:r>
        </a:p>
      </dgm:t>
    </dgm:pt>
    <dgm:pt modelId="{3DC9A0E7-7434-45D7-A09B-D225386B123B}" type="parTrans" cxnId="{7A6F4C6E-303B-44CA-9368-2A05B6B2693B}">
      <dgm:prSet/>
      <dgm:spPr/>
      <dgm:t>
        <a:bodyPr/>
        <a:lstStyle/>
        <a:p>
          <a:endParaRPr lang="en-US"/>
        </a:p>
      </dgm:t>
    </dgm:pt>
    <dgm:pt modelId="{84FB9B7D-3CC1-448E-B97B-17AC2C20764B}" type="sibTrans" cxnId="{7A6F4C6E-303B-44CA-9368-2A05B6B2693B}">
      <dgm:prSet/>
      <dgm:spPr/>
      <dgm:t>
        <a:bodyPr/>
        <a:lstStyle/>
        <a:p>
          <a:endParaRPr lang="en-US"/>
        </a:p>
      </dgm:t>
    </dgm:pt>
    <dgm:pt modelId="{67DA385E-517B-4358-8B15-6DF645BEE6A8}" type="pres">
      <dgm:prSet presAssocID="{3DB7D83E-09AF-4AB6-BD06-5A5D5FE259A3}" presName="Name0" presStyleCnt="0">
        <dgm:presLayoutVars>
          <dgm:chMax val="7"/>
          <dgm:chPref val="7"/>
          <dgm:dir/>
          <dgm:animLvl val="lvl"/>
        </dgm:presLayoutVars>
      </dgm:prSet>
      <dgm:spPr/>
    </dgm:pt>
    <dgm:pt modelId="{1D1F39CD-78F6-4798-9FD1-2E63E7BA1B6F}" type="pres">
      <dgm:prSet presAssocID="{CE1B5E7A-3E5C-4CCC-9A2F-D533BB1F80C4}" presName="Accent1" presStyleCnt="0"/>
      <dgm:spPr/>
    </dgm:pt>
    <dgm:pt modelId="{F80E4F33-CD46-4775-8B18-C2A31C9B5A64}" type="pres">
      <dgm:prSet presAssocID="{CE1B5E7A-3E5C-4CCC-9A2F-D533BB1F80C4}" presName="Accent" presStyleLbl="node1" presStyleIdx="0" presStyleCnt="3"/>
      <dgm:spPr/>
    </dgm:pt>
    <dgm:pt modelId="{C7235DC0-E28D-4381-AB5F-769A35CD7B08}" type="pres">
      <dgm:prSet presAssocID="{CE1B5E7A-3E5C-4CCC-9A2F-D533BB1F80C4}" presName="Parent1" presStyleLbl="revTx" presStyleIdx="0" presStyleCnt="3">
        <dgm:presLayoutVars>
          <dgm:chMax val="1"/>
          <dgm:chPref val="1"/>
          <dgm:bulletEnabled val="1"/>
        </dgm:presLayoutVars>
      </dgm:prSet>
      <dgm:spPr/>
    </dgm:pt>
    <dgm:pt modelId="{A46B9C64-C54E-43DF-AAA3-CAEE56BBD0C8}" type="pres">
      <dgm:prSet presAssocID="{89014136-637E-40E3-95DB-431A95DD0CDC}" presName="Accent2" presStyleCnt="0"/>
      <dgm:spPr/>
    </dgm:pt>
    <dgm:pt modelId="{4B954093-44F3-4E5F-8BF0-7C9433062391}" type="pres">
      <dgm:prSet presAssocID="{89014136-637E-40E3-95DB-431A95DD0CDC}" presName="Accent" presStyleLbl="node1" presStyleIdx="1" presStyleCnt="3"/>
      <dgm:spPr/>
    </dgm:pt>
    <dgm:pt modelId="{27CC283B-F3F9-429F-AB38-801CCBCA50ED}" type="pres">
      <dgm:prSet presAssocID="{89014136-637E-40E3-95DB-431A95DD0CDC}" presName="Parent2" presStyleLbl="revTx" presStyleIdx="1" presStyleCnt="3" custScaleX="232251" custScaleY="98018" custLinFactNeighborX="71962" custLinFactNeighborY="-149">
        <dgm:presLayoutVars>
          <dgm:chMax val="1"/>
          <dgm:chPref val="1"/>
          <dgm:bulletEnabled val="1"/>
        </dgm:presLayoutVars>
      </dgm:prSet>
      <dgm:spPr/>
    </dgm:pt>
    <dgm:pt modelId="{E8ED38E1-EB7D-4474-BC4E-272D5EF469BC}" type="pres">
      <dgm:prSet presAssocID="{F4F433F8-E247-4E52-A479-F71471F46393}" presName="Accent3" presStyleCnt="0"/>
      <dgm:spPr/>
    </dgm:pt>
    <dgm:pt modelId="{FC086FA7-3FF6-4924-A6C0-86707D67F169}" type="pres">
      <dgm:prSet presAssocID="{F4F433F8-E247-4E52-A479-F71471F46393}" presName="Accent" presStyleLbl="node1" presStyleIdx="2" presStyleCnt="3"/>
      <dgm:spPr/>
    </dgm:pt>
    <dgm:pt modelId="{8E4ADD15-995B-4B93-B8A2-24BF618E677A}" type="pres">
      <dgm:prSet presAssocID="{F4F433F8-E247-4E52-A479-F71471F46393}" presName="Parent3" presStyleLbl="revTx" presStyleIdx="2" presStyleCnt="3">
        <dgm:presLayoutVars>
          <dgm:chMax val="1"/>
          <dgm:chPref val="1"/>
          <dgm:bulletEnabled val="1"/>
        </dgm:presLayoutVars>
      </dgm:prSet>
      <dgm:spPr/>
    </dgm:pt>
  </dgm:ptLst>
  <dgm:cxnLst>
    <dgm:cxn modelId="{FBEC5923-E7ED-4379-B5FF-F27049815DE8}" srcId="{3DB7D83E-09AF-4AB6-BD06-5A5D5FE259A3}" destId="{89014136-637E-40E3-95DB-431A95DD0CDC}" srcOrd="1" destOrd="0" parTransId="{BAFB37BC-CE09-4971-AB2D-819A39F079C4}" sibTransId="{BDA1C264-16AD-435B-9BAB-AE02C9D056B5}"/>
    <dgm:cxn modelId="{7A6F4C6E-303B-44CA-9368-2A05B6B2693B}" srcId="{3DB7D83E-09AF-4AB6-BD06-5A5D5FE259A3}" destId="{F4F433F8-E247-4E52-A479-F71471F46393}" srcOrd="2" destOrd="0" parTransId="{3DC9A0E7-7434-45D7-A09B-D225386B123B}" sibTransId="{84FB9B7D-3CC1-448E-B97B-17AC2C20764B}"/>
    <dgm:cxn modelId="{B3823A7A-64A0-42F0-AE67-CE103CB422F1}" type="presOf" srcId="{3DB7D83E-09AF-4AB6-BD06-5A5D5FE259A3}" destId="{67DA385E-517B-4358-8B15-6DF645BEE6A8}" srcOrd="0" destOrd="0" presId="urn:microsoft.com/office/officeart/2009/layout/CircleArrowProcess"/>
    <dgm:cxn modelId="{8618DF99-F4E6-47A9-86F0-BB4D0FBCD21A}" srcId="{3DB7D83E-09AF-4AB6-BD06-5A5D5FE259A3}" destId="{CE1B5E7A-3E5C-4CCC-9A2F-D533BB1F80C4}" srcOrd="0" destOrd="0" parTransId="{0AA958D1-4E4E-496E-B9EE-B2448245B34F}" sibTransId="{8CF6352A-EA29-4434-8BB3-C92858AF14E5}"/>
    <dgm:cxn modelId="{DD3810A3-EC33-45D8-8285-176EAFA1709E}" type="presOf" srcId="{F4F433F8-E247-4E52-A479-F71471F46393}" destId="{8E4ADD15-995B-4B93-B8A2-24BF618E677A}" srcOrd="0" destOrd="0" presId="urn:microsoft.com/office/officeart/2009/layout/CircleArrowProcess"/>
    <dgm:cxn modelId="{10BB87AD-0568-41B7-BE72-01695DA4778D}" type="presOf" srcId="{CE1B5E7A-3E5C-4CCC-9A2F-D533BB1F80C4}" destId="{C7235DC0-E28D-4381-AB5F-769A35CD7B08}" srcOrd="0" destOrd="0" presId="urn:microsoft.com/office/officeart/2009/layout/CircleArrowProcess"/>
    <dgm:cxn modelId="{618D26DD-4C31-4C0B-AE78-599A14CB57AF}" type="presOf" srcId="{89014136-637E-40E3-95DB-431A95DD0CDC}" destId="{27CC283B-F3F9-429F-AB38-801CCBCA50ED}" srcOrd="0" destOrd="0" presId="urn:microsoft.com/office/officeart/2009/layout/CircleArrowProcess"/>
    <dgm:cxn modelId="{BC552A17-9885-4431-BDA8-490A5B54794A}" type="presParOf" srcId="{67DA385E-517B-4358-8B15-6DF645BEE6A8}" destId="{1D1F39CD-78F6-4798-9FD1-2E63E7BA1B6F}" srcOrd="0" destOrd="0" presId="urn:microsoft.com/office/officeart/2009/layout/CircleArrowProcess"/>
    <dgm:cxn modelId="{086A3E7D-FE01-4B04-AFD1-741F40B3CB45}" type="presParOf" srcId="{1D1F39CD-78F6-4798-9FD1-2E63E7BA1B6F}" destId="{F80E4F33-CD46-4775-8B18-C2A31C9B5A64}" srcOrd="0" destOrd="0" presId="urn:microsoft.com/office/officeart/2009/layout/CircleArrowProcess"/>
    <dgm:cxn modelId="{98949FD7-1B91-444D-A7F6-163D1F12BD8A}" type="presParOf" srcId="{67DA385E-517B-4358-8B15-6DF645BEE6A8}" destId="{C7235DC0-E28D-4381-AB5F-769A35CD7B08}" srcOrd="1" destOrd="0" presId="urn:microsoft.com/office/officeart/2009/layout/CircleArrowProcess"/>
    <dgm:cxn modelId="{5DF237DE-53BB-4FEF-A552-738893AA1553}" type="presParOf" srcId="{67DA385E-517B-4358-8B15-6DF645BEE6A8}" destId="{A46B9C64-C54E-43DF-AAA3-CAEE56BBD0C8}" srcOrd="2" destOrd="0" presId="urn:microsoft.com/office/officeart/2009/layout/CircleArrowProcess"/>
    <dgm:cxn modelId="{2E883ED0-A5DE-4DDA-BB28-317EAE1F8F4A}" type="presParOf" srcId="{A46B9C64-C54E-43DF-AAA3-CAEE56BBD0C8}" destId="{4B954093-44F3-4E5F-8BF0-7C9433062391}" srcOrd="0" destOrd="0" presId="urn:microsoft.com/office/officeart/2009/layout/CircleArrowProcess"/>
    <dgm:cxn modelId="{944CC48B-8B87-426A-8B93-12516B2658A5}" type="presParOf" srcId="{67DA385E-517B-4358-8B15-6DF645BEE6A8}" destId="{27CC283B-F3F9-429F-AB38-801CCBCA50ED}" srcOrd="3" destOrd="0" presId="urn:microsoft.com/office/officeart/2009/layout/CircleArrowProcess"/>
    <dgm:cxn modelId="{5D76CD6B-4147-40A1-A0B9-56BE0FAB1306}" type="presParOf" srcId="{67DA385E-517B-4358-8B15-6DF645BEE6A8}" destId="{E8ED38E1-EB7D-4474-BC4E-272D5EF469BC}" srcOrd="4" destOrd="0" presId="urn:microsoft.com/office/officeart/2009/layout/CircleArrowProcess"/>
    <dgm:cxn modelId="{AD9F8359-54A6-4861-9B43-A19CE3F35591}" type="presParOf" srcId="{E8ED38E1-EB7D-4474-BC4E-272D5EF469BC}" destId="{FC086FA7-3FF6-4924-A6C0-86707D67F169}" srcOrd="0" destOrd="0" presId="urn:microsoft.com/office/officeart/2009/layout/CircleArrowProcess"/>
    <dgm:cxn modelId="{52B7A91C-AC64-4661-AA9B-EBA8E1B5E2F6}" type="presParOf" srcId="{67DA385E-517B-4358-8B15-6DF645BEE6A8}" destId="{8E4ADD15-995B-4B93-B8A2-24BF618E677A}"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BEFB2B-BBC0-4EE9-8220-C7BAB5DCFD1E}"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EDF81117-C84E-478E-BECF-1180E5EB432D}">
      <dgm:prSet phldrT="[Text]" custT="1"/>
      <dgm:spPr>
        <a:solidFill>
          <a:schemeClr val="accent2"/>
        </a:solidFill>
      </dgm:spPr>
      <dgm:t>
        <a:bodyPr/>
        <a:lstStyle/>
        <a:p>
          <a:r>
            <a:rPr lang="fr-FR" sz="4000" b="1" dirty="0">
              <a:solidFill>
                <a:schemeClr val="tx1"/>
              </a:solidFill>
            </a:rPr>
            <a:t>Écouter</a:t>
          </a:r>
        </a:p>
      </dgm:t>
    </dgm:pt>
    <dgm:pt modelId="{66357811-7CE3-4992-AE15-2FA760A223A9}" type="parTrans" cxnId="{BC9CCAD0-6EEF-44CC-A1D9-FEA13CA0A2CB}">
      <dgm:prSet/>
      <dgm:spPr/>
      <dgm:t>
        <a:bodyPr/>
        <a:lstStyle/>
        <a:p>
          <a:endParaRPr lang="en-US">
            <a:solidFill>
              <a:schemeClr val="tx1"/>
            </a:solidFill>
          </a:endParaRPr>
        </a:p>
      </dgm:t>
    </dgm:pt>
    <dgm:pt modelId="{6DC7C169-2291-4D62-8231-DD866DA600D9}" type="sibTrans" cxnId="{BC9CCAD0-6EEF-44CC-A1D9-FEA13CA0A2CB}">
      <dgm:prSet/>
      <dgm:spPr>
        <a:ln w="12700"/>
      </dgm:spPr>
      <dgm:t>
        <a:bodyPr/>
        <a:lstStyle/>
        <a:p>
          <a:endParaRPr lang="en-US" dirty="0">
            <a:solidFill>
              <a:schemeClr val="tx1"/>
            </a:solidFill>
          </a:endParaRPr>
        </a:p>
      </dgm:t>
    </dgm:pt>
    <dgm:pt modelId="{1DCCB319-9B29-4F3A-887B-078C1B724C4C}">
      <dgm:prSet phldrT="[Text]" custT="1"/>
      <dgm:spPr>
        <a:solidFill>
          <a:schemeClr val="accent2"/>
        </a:solidFill>
      </dgm:spPr>
      <dgm:t>
        <a:bodyPr/>
        <a:lstStyle/>
        <a:p>
          <a:r>
            <a:rPr lang="fr-FR" sz="2800" dirty="0">
              <a:solidFill>
                <a:schemeClr val="tx1"/>
              </a:solidFill>
            </a:rPr>
            <a:t>Écoutez la femme attentivement, avec empathie et sans la juger.</a:t>
          </a:r>
        </a:p>
      </dgm:t>
    </dgm:pt>
    <dgm:pt modelId="{F2AF5D19-CEA3-49C4-9DF1-818DA722FD1A}" type="parTrans" cxnId="{8BC4359F-AE0C-4EC7-B295-8B471F3CC84B}">
      <dgm:prSet/>
      <dgm:spPr/>
      <dgm:t>
        <a:bodyPr/>
        <a:lstStyle/>
        <a:p>
          <a:endParaRPr lang="en-US">
            <a:solidFill>
              <a:schemeClr val="tx1"/>
            </a:solidFill>
          </a:endParaRPr>
        </a:p>
      </dgm:t>
    </dgm:pt>
    <dgm:pt modelId="{2E086F56-A021-4366-83A5-CCCB5A80B930}" type="sibTrans" cxnId="{8BC4359F-AE0C-4EC7-B295-8B471F3CC84B}">
      <dgm:prSet/>
      <dgm:spPr/>
      <dgm:t>
        <a:bodyPr/>
        <a:lstStyle/>
        <a:p>
          <a:endParaRPr lang="en-US">
            <a:solidFill>
              <a:schemeClr val="tx1"/>
            </a:solidFill>
          </a:endParaRPr>
        </a:p>
      </dgm:t>
    </dgm:pt>
    <dgm:pt modelId="{717FF627-4859-4963-9297-CDB79B3AE9B0}">
      <dgm:prSet phldrT="[Text]" custT="1"/>
      <dgm:spPr>
        <a:solidFill>
          <a:schemeClr val="accent5"/>
        </a:solidFill>
      </dgm:spPr>
      <dgm:t>
        <a:bodyPr/>
        <a:lstStyle/>
        <a:p>
          <a:r>
            <a:rPr lang="fr-FR" sz="4000" b="1" dirty="0">
              <a:solidFill>
                <a:schemeClr val="tx1"/>
              </a:solidFill>
            </a:rPr>
            <a:t>Poser des questions sur les besoins</a:t>
          </a:r>
        </a:p>
      </dgm:t>
    </dgm:pt>
    <dgm:pt modelId="{E808D61F-7FEC-4642-9692-BB2D672031F8}" type="parTrans" cxnId="{FAB0E34D-20C5-4F44-BC78-792E3950633E}">
      <dgm:prSet/>
      <dgm:spPr/>
      <dgm:t>
        <a:bodyPr/>
        <a:lstStyle/>
        <a:p>
          <a:endParaRPr lang="en-US">
            <a:solidFill>
              <a:schemeClr val="tx1"/>
            </a:solidFill>
          </a:endParaRPr>
        </a:p>
      </dgm:t>
    </dgm:pt>
    <dgm:pt modelId="{B8BC36E6-8A66-4437-8EEA-9C2077229395}" type="sibTrans" cxnId="{FAB0E34D-20C5-4F44-BC78-792E3950633E}">
      <dgm:prSet/>
      <dgm:spPr>
        <a:ln w="12700">
          <a:solidFill>
            <a:schemeClr val="tx1"/>
          </a:solidFill>
        </a:ln>
      </dgm:spPr>
      <dgm:t>
        <a:bodyPr/>
        <a:lstStyle/>
        <a:p>
          <a:endParaRPr lang="en-US" dirty="0">
            <a:solidFill>
              <a:schemeClr val="tx1"/>
            </a:solidFill>
          </a:endParaRPr>
        </a:p>
      </dgm:t>
    </dgm:pt>
    <dgm:pt modelId="{127AEFF2-87BA-44F8-8153-F45D4EABCF06}">
      <dgm:prSet phldrT="[Text]" custT="1"/>
      <dgm:spPr>
        <a:solidFill>
          <a:schemeClr val="accent5"/>
        </a:solidFill>
      </dgm:spPr>
      <dgm:t>
        <a:bodyPr/>
        <a:lstStyle/>
        <a:p>
          <a:r>
            <a:rPr lang="fr-FR" sz="2800" dirty="0">
              <a:solidFill>
                <a:schemeClr val="tx1"/>
              </a:solidFill>
            </a:rPr>
            <a:t>Évaluer et répondre à ses différents besoins et préoccupations - émotionnels, physiques (y compris la santé reproductive) et sociaux. </a:t>
          </a:r>
        </a:p>
      </dgm:t>
    </dgm:pt>
    <dgm:pt modelId="{EA00018D-3F79-4385-8CE5-E3933ABA0CCC}" type="parTrans" cxnId="{D75C7960-AC63-4F90-846B-EC0CC05F7379}">
      <dgm:prSet/>
      <dgm:spPr/>
      <dgm:t>
        <a:bodyPr/>
        <a:lstStyle/>
        <a:p>
          <a:endParaRPr lang="en-US">
            <a:solidFill>
              <a:schemeClr val="tx1"/>
            </a:solidFill>
          </a:endParaRPr>
        </a:p>
      </dgm:t>
    </dgm:pt>
    <dgm:pt modelId="{6979AEDB-4100-41FA-AF31-4A8E9844F14B}" type="sibTrans" cxnId="{D75C7960-AC63-4F90-846B-EC0CC05F7379}">
      <dgm:prSet/>
      <dgm:spPr/>
      <dgm:t>
        <a:bodyPr/>
        <a:lstStyle/>
        <a:p>
          <a:endParaRPr lang="en-US">
            <a:solidFill>
              <a:schemeClr val="tx1"/>
            </a:solidFill>
          </a:endParaRPr>
        </a:p>
      </dgm:t>
    </dgm:pt>
    <dgm:pt modelId="{C4711978-F900-4A55-8CB8-A2D3F660794B}">
      <dgm:prSet phldrT="[Text]" custT="1"/>
      <dgm:spPr>
        <a:solidFill>
          <a:schemeClr val="accent4"/>
        </a:solidFill>
      </dgm:spPr>
      <dgm:t>
        <a:bodyPr/>
        <a:lstStyle/>
        <a:p>
          <a:r>
            <a:rPr lang="fr-FR" sz="4000" b="1" dirty="0">
              <a:solidFill>
                <a:schemeClr val="tx1"/>
              </a:solidFill>
            </a:rPr>
            <a:t>Valider</a:t>
          </a:r>
        </a:p>
      </dgm:t>
    </dgm:pt>
    <dgm:pt modelId="{B39E25DA-5142-40C5-9176-3A43AD1CA37C}" type="parTrans" cxnId="{CABFA896-66D8-4F4A-8FA9-7C1EE056AACE}">
      <dgm:prSet/>
      <dgm:spPr/>
      <dgm:t>
        <a:bodyPr/>
        <a:lstStyle/>
        <a:p>
          <a:endParaRPr lang="en-US">
            <a:solidFill>
              <a:schemeClr val="tx1"/>
            </a:solidFill>
          </a:endParaRPr>
        </a:p>
      </dgm:t>
    </dgm:pt>
    <dgm:pt modelId="{0AC8434A-8A7E-4BAC-93F8-6AA9C1EAA33D}" type="sibTrans" cxnId="{CABFA896-66D8-4F4A-8FA9-7C1EE056AACE}">
      <dgm:prSet/>
      <dgm:spPr>
        <a:ln w="12700">
          <a:solidFill>
            <a:schemeClr val="tx1"/>
          </a:solidFill>
        </a:ln>
      </dgm:spPr>
      <dgm:t>
        <a:bodyPr/>
        <a:lstStyle/>
        <a:p>
          <a:endParaRPr lang="en-US" dirty="0">
            <a:solidFill>
              <a:schemeClr val="tx1"/>
            </a:solidFill>
          </a:endParaRPr>
        </a:p>
      </dgm:t>
    </dgm:pt>
    <dgm:pt modelId="{EFD7AEFB-3D7F-4724-8B8E-4CFE815C3951}">
      <dgm:prSet phldrT="[Text]" custT="1"/>
      <dgm:spPr>
        <a:solidFill>
          <a:schemeClr val="accent4"/>
        </a:solidFill>
      </dgm:spPr>
      <dgm:t>
        <a:bodyPr/>
        <a:lstStyle/>
        <a:p>
          <a:r>
            <a:rPr lang="fr-FR" sz="2800" dirty="0">
              <a:solidFill>
                <a:schemeClr val="tx1"/>
              </a:solidFill>
            </a:rPr>
            <a:t>Lui montrer que vous la comprenez et que vous la croyez. Lui assurer que ce n'est pas de sa faute.</a:t>
          </a:r>
        </a:p>
      </dgm:t>
    </dgm:pt>
    <dgm:pt modelId="{831101C1-DFF7-4600-ABBC-6777C23CD95C}" type="parTrans" cxnId="{167EADF3-6988-4D18-93E3-2B99F3FA3395}">
      <dgm:prSet/>
      <dgm:spPr/>
      <dgm:t>
        <a:bodyPr/>
        <a:lstStyle/>
        <a:p>
          <a:endParaRPr lang="en-US">
            <a:solidFill>
              <a:schemeClr val="tx1"/>
            </a:solidFill>
          </a:endParaRPr>
        </a:p>
      </dgm:t>
    </dgm:pt>
    <dgm:pt modelId="{3CC8AAB8-59EA-4992-8336-54A6AD88EB2A}" type="sibTrans" cxnId="{167EADF3-6988-4D18-93E3-2B99F3FA3395}">
      <dgm:prSet/>
      <dgm:spPr/>
      <dgm:t>
        <a:bodyPr/>
        <a:lstStyle/>
        <a:p>
          <a:endParaRPr lang="en-US">
            <a:solidFill>
              <a:schemeClr val="tx1"/>
            </a:solidFill>
          </a:endParaRPr>
        </a:p>
      </dgm:t>
    </dgm:pt>
    <dgm:pt modelId="{6702FD91-0053-477E-8007-F58A13B8F8FB}">
      <dgm:prSet phldrT="[Text]" custT="1"/>
      <dgm:spPr>
        <a:solidFill>
          <a:schemeClr val="accent1">
            <a:lumMod val="60000"/>
            <a:lumOff val="40000"/>
          </a:schemeClr>
        </a:solidFill>
      </dgm:spPr>
      <dgm:t>
        <a:bodyPr/>
        <a:lstStyle/>
        <a:p>
          <a:r>
            <a:rPr lang="fr-FR" sz="4000" b="1" dirty="0">
              <a:solidFill>
                <a:schemeClr val="tx1"/>
              </a:solidFill>
            </a:rPr>
            <a:t>Renforcer la sécurité</a:t>
          </a:r>
        </a:p>
      </dgm:t>
    </dgm:pt>
    <dgm:pt modelId="{26661F47-5FF5-42E1-9A94-372DC5727D68}" type="parTrans" cxnId="{ADA4E133-9588-496C-86DE-934C905C79E8}">
      <dgm:prSet/>
      <dgm:spPr/>
      <dgm:t>
        <a:bodyPr/>
        <a:lstStyle/>
        <a:p>
          <a:endParaRPr lang="en-US">
            <a:solidFill>
              <a:schemeClr val="tx1"/>
            </a:solidFill>
          </a:endParaRPr>
        </a:p>
      </dgm:t>
    </dgm:pt>
    <dgm:pt modelId="{117D4834-890E-4D0F-B24B-077276B298C2}" type="sibTrans" cxnId="{ADA4E133-9588-496C-86DE-934C905C79E8}">
      <dgm:prSet/>
      <dgm:spPr>
        <a:ln w="12700">
          <a:solidFill>
            <a:schemeClr val="tx1"/>
          </a:solidFill>
        </a:ln>
      </dgm:spPr>
      <dgm:t>
        <a:bodyPr/>
        <a:lstStyle/>
        <a:p>
          <a:endParaRPr lang="en-US" dirty="0">
            <a:solidFill>
              <a:schemeClr val="tx1"/>
            </a:solidFill>
          </a:endParaRPr>
        </a:p>
      </dgm:t>
    </dgm:pt>
    <dgm:pt modelId="{8EACE47A-73AF-48C9-8C3F-2346554C19CA}">
      <dgm:prSet phldrT="[Text]" custT="1"/>
      <dgm:spPr>
        <a:solidFill>
          <a:schemeClr val="accent5">
            <a:lumMod val="60000"/>
            <a:lumOff val="40000"/>
          </a:schemeClr>
        </a:solidFill>
      </dgm:spPr>
      <dgm:t>
        <a:bodyPr/>
        <a:lstStyle/>
        <a:p>
          <a:r>
            <a:rPr lang="fr-FR" sz="4000" b="1" dirty="0">
              <a:solidFill>
                <a:schemeClr val="tx1"/>
              </a:solidFill>
            </a:rPr>
            <a:t>Soutenir</a:t>
          </a:r>
        </a:p>
      </dgm:t>
    </dgm:pt>
    <dgm:pt modelId="{C48D8C7B-2C16-4FEB-B826-451AC23C9C7D}" type="parTrans" cxnId="{46609BE3-DD55-4DDA-AE7E-48B703A97C6C}">
      <dgm:prSet/>
      <dgm:spPr/>
      <dgm:t>
        <a:bodyPr/>
        <a:lstStyle/>
        <a:p>
          <a:endParaRPr lang="en-US">
            <a:solidFill>
              <a:schemeClr val="tx1"/>
            </a:solidFill>
          </a:endParaRPr>
        </a:p>
      </dgm:t>
    </dgm:pt>
    <dgm:pt modelId="{B64AEEF7-4D32-40E2-83A9-C496D23908C9}" type="sibTrans" cxnId="{46609BE3-DD55-4DDA-AE7E-48B703A97C6C}">
      <dgm:prSet/>
      <dgm:spPr/>
      <dgm:t>
        <a:bodyPr/>
        <a:lstStyle/>
        <a:p>
          <a:endParaRPr lang="en-US">
            <a:solidFill>
              <a:schemeClr val="tx1"/>
            </a:solidFill>
          </a:endParaRPr>
        </a:p>
      </dgm:t>
    </dgm:pt>
    <dgm:pt modelId="{23DAB46A-558D-47CE-8B2A-B890F8B6566F}">
      <dgm:prSet phldrT="[Text]" custT="1"/>
      <dgm:spPr>
        <a:solidFill>
          <a:schemeClr val="accent1">
            <a:lumMod val="60000"/>
            <a:lumOff val="40000"/>
          </a:schemeClr>
        </a:solidFill>
      </dgm:spPr>
      <dgm:t>
        <a:bodyPr/>
        <a:lstStyle/>
        <a:p>
          <a:r>
            <a:rPr lang="fr-FR" sz="2800" dirty="0">
              <a:solidFill>
                <a:schemeClr val="tx1"/>
              </a:solidFill>
            </a:rPr>
            <a:t>Discuter d'un plan pour qu'elle se protège d'autres dangers si nécessaire.</a:t>
          </a:r>
        </a:p>
      </dgm:t>
    </dgm:pt>
    <dgm:pt modelId="{103BC423-8D0D-4ECF-9228-A166E1522A4A}" type="parTrans" cxnId="{F894E5B2-63EA-4687-BCDE-FFFB55726F54}">
      <dgm:prSet/>
      <dgm:spPr/>
      <dgm:t>
        <a:bodyPr/>
        <a:lstStyle/>
        <a:p>
          <a:endParaRPr lang="en-US">
            <a:solidFill>
              <a:schemeClr val="tx1"/>
            </a:solidFill>
          </a:endParaRPr>
        </a:p>
      </dgm:t>
    </dgm:pt>
    <dgm:pt modelId="{C877DA05-94A6-47F6-802F-2A8A586B5AEC}" type="sibTrans" cxnId="{F894E5B2-63EA-4687-BCDE-FFFB55726F54}">
      <dgm:prSet/>
      <dgm:spPr/>
      <dgm:t>
        <a:bodyPr/>
        <a:lstStyle/>
        <a:p>
          <a:endParaRPr lang="en-US">
            <a:solidFill>
              <a:schemeClr val="tx1"/>
            </a:solidFill>
          </a:endParaRPr>
        </a:p>
      </dgm:t>
    </dgm:pt>
    <dgm:pt modelId="{0C09F79F-FACA-41CE-92B5-513F82F2FD53}">
      <dgm:prSet phldrT="[Text]" custT="1"/>
      <dgm:spPr>
        <a:solidFill>
          <a:schemeClr val="accent5">
            <a:lumMod val="60000"/>
            <a:lumOff val="40000"/>
          </a:schemeClr>
        </a:solidFill>
      </dgm:spPr>
      <dgm:t>
        <a:bodyPr/>
        <a:lstStyle/>
        <a:p>
          <a:r>
            <a:rPr lang="fr-FR" sz="2800" dirty="0">
              <a:solidFill>
                <a:schemeClr val="tx1"/>
              </a:solidFill>
            </a:rPr>
            <a:t>La soutenir en l'aidant à trouver des informations, des services et un soutien social. </a:t>
          </a:r>
        </a:p>
      </dgm:t>
    </dgm:pt>
    <dgm:pt modelId="{59154256-0C23-4D21-82F0-3892A8F94AEB}" type="parTrans" cxnId="{92186C5F-787E-4004-99B8-2B834261E30F}">
      <dgm:prSet/>
      <dgm:spPr/>
      <dgm:t>
        <a:bodyPr/>
        <a:lstStyle/>
        <a:p>
          <a:endParaRPr lang="en-US">
            <a:solidFill>
              <a:schemeClr val="tx1"/>
            </a:solidFill>
          </a:endParaRPr>
        </a:p>
      </dgm:t>
    </dgm:pt>
    <dgm:pt modelId="{CE35A2F6-240F-4E55-B68F-588407003665}" type="sibTrans" cxnId="{92186C5F-787E-4004-99B8-2B834261E30F}">
      <dgm:prSet/>
      <dgm:spPr/>
      <dgm:t>
        <a:bodyPr/>
        <a:lstStyle/>
        <a:p>
          <a:endParaRPr lang="en-US">
            <a:solidFill>
              <a:schemeClr val="tx1"/>
            </a:solidFill>
          </a:endParaRPr>
        </a:p>
      </dgm:t>
    </dgm:pt>
    <dgm:pt modelId="{FCD07D18-B034-C644-8A1E-49B1986BEDDA}" type="pres">
      <dgm:prSet presAssocID="{C9BEFB2B-BBC0-4EE9-8220-C7BAB5DCFD1E}" presName="Name0" presStyleCnt="0">
        <dgm:presLayoutVars>
          <dgm:dir/>
          <dgm:resizeHandles val="exact"/>
        </dgm:presLayoutVars>
      </dgm:prSet>
      <dgm:spPr/>
    </dgm:pt>
    <dgm:pt modelId="{929C0FCE-A7DC-7443-B072-8F625F4CEDBC}" type="pres">
      <dgm:prSet presAssocID="{EDF81117-C84E-478E-BECF-1180E5EB432D}" presName="node" presStyleLbl="node1" presStyleIdx="0" presStyleCnt="5" custLinFactNeighborX="-20904" custLinFactNeighborY="-29022">
        <dgm:presLayoutVars>
          <dgm:bulletEnabled val="1"/>
        </dgm:presLayoutVars>
      </dgm:prSet>
      <dgm:spPr/>
    </dgm:pt>
    <dgm:pt modelId="{14ED132D-4A77-3E42-9E42-3FEA6C7126B1}" type="pres">
      <dgm:prSet presAssocID="{6DC7C169-2291-4D62-8231-DD866DA600D9}" presName="sibTrans" presStyleLbl="sibTrans1D1" presStyleIdx="0" presStyleCnt="4"/>
      <dgm:spPr/>
    </dgm:pt>
    <dgm:pt modelId="{D01B0DF0-9FBA-0041-A9FE-95593977AD5A}" type="pres">
      <dgm:prSet presAssocID="{6DC7C169-2291-4D62-8231-DD866DA600D9}" presName="connectorText" presStyleLbl="sibTrans1D1" presStyleIdx="0" presStyleCnt="4"/>
      <dgm:spPr/>
    </dgm:pt>
    <dgm:pt modelId="{BC591A76-1CD2-914D-ABC7-B975E3F5A1F9}" type="pres">
      <dgm:prSet presAssocID="{717FF627-4859-4963-9297-CDB79B3AE9B0}" presName="node" presStyleLbl="node1" presStyleIdx="1" presStyleCnt="5" custLinFactNeighborX="-3890" custLinFactNeighborY="-28948">
        <dgm:presLayoutVars>
          <dgm:bulletEnabled val="1"/>
        </dgm:presLayoutVars>
      </dgm:prSet>
      <dgm:spPr/>
    </dgm:pt>
    <dgm:pt modelId="{E131AC1C-9600-C94B-AC90-3F3562E4516A}" type="pres">
      <dgm:prSet presAssocID="{B8BC36E6-8A66-4437-8EEA-9C2077229395}" presName="sibTrans" presStyleLbl="sibTrans1D1" presStyleIdx="1" presStyleCnt="4"/>
      <dgm:spPr/>
    </dgm:pt>
    <dgm:pt modelId="{EA551E31-676F-D84F-A172-A7BB31FD2C5B}" type="pres">
      <dgm:prSet presAssocID="{B8BC36E6-8A66-4437-8EEA-9C2077229395}" presName="connectorText" presStyleLbl="sibTrans1D1" presStyleIdx="1" presStyleCnt="4"/>
      <dgm:spPr/>
    </dgm:pt>
    <dgm:pt modelId="{F89C7F9E-891F-9A46-A8E9-A4E1A62DE0F0}" type="pres">
      <dgm:prSet presAssocID="{C4711978-F900-4A55-8CB8-A2D3F660794B}" presName="node" presStyleLbl="node1" presStyleIdx="2" presStyleCnt="5" custLinFactNeighborX="-7292" custLinFactNeighborY="-28796">
        <dgm:presLayoutVars>
          <dgm:bulletEnabled val="1"/>
        </dgm:presLayoutVars>
      </dgm:prSet>
      <dgm:spPr/>
    </dgm:pt>
    <dgm:pt modelId="{3151C72A-3419-3E40-846E-211B78D1A6F0}" type="pres">
      <dgm:prSet presAssocID="{0AC8434A-8A7E-4BAC-93F8-6AA9C1EAA33D}" presName="sibTrans" presStyleLbl="sibTrans1D1" presStyleIdx="2" presStyleCnt="4"/>
      <dgm:spPr/>
    </dgm:pt>
    <dgm:pt modelId="{38F911FC-26A8-2440-8B13-8C8B0F7CB9D1}" type="pres">
      <dgm:prSet presAssocID="{0AC8434A-8A7E-4BAC-93F8-6AA9C1EAA33D}" presName="connectorText" presStyleLbl="sibTrans1D1" presStyleIdx="2" presStyleCnt="4"/>
      <dgm:spPr/>
    </dgm:pt>
    <dgm:pt modelId="{D43D49DA-FA70-9D42-A32D-F1CB89047C06}" type="pres">
      <dgm:prSet presAssocID="{6702FD91-0053-477E-8007-F58A13B8F8FB}" presName="node" presStyleLbl="node1" presStyleIdx="3" presStyleCnt="5" custLinFactNeighborX="40026" custLinFactNeighborY="-12982">
        <dgm:presLayoutVars>
          <dgm:bulletEnabled val="1"/>
        </dgm:presLayoutVars>
      </dgm:prSet>
      <dgm:spPr/>
    </dgm:pt>
    <dgm:pt modelId="{5D7C36BE-DE37-DA48-AA54-3868A5ACC7AE}" type="pres">
      <dgm:prSet presAssocID="{117D4834-890E-4D0F-B24B-077276B298C2}" presName="sibTrans" presStyleLbl="sibTrans1D1" presStyleIdx="3" presStyleCnt="4"/>
      <dgm:spPr/>
    </dgm:pt>
    <dgm:pt modelId="{E54B64BF-EFF9-7640-9B90-3482670A9F8E}" type="pres">
      <dgm:prSet presAssocID="{117D4834-890E-4D0F-B24B-077276B298C2}" presName="connectorText" presStyleLbl="sibTrans1D1" presStyleIdx="3" presStyleCnt="4"/>
      <dgm:spPr/>
    </dgm:pt>
    <dgm:pt modelId="{4E3A809C-D2B7-7042-A494-D4237D3CF880}" type="pres">
      <dgm:prSet presAssocID="{8EACE47A-73AF-48C9-8C3F-2346554C19CA}" presName="node" presStyleLbl="node1" presStyleIdx="4" presStyleCnt="5" custLinFactNeighborX="62014" custLinFactNeighborY="-12962">
        <dgm:presLayoutVars>
          <dgm:bulletEnabled val="1"/>
        </dgm:presLayoutVars>
      </dgm:prSet>
      <dgm:spPr/>
    </dgm:pt>
  </dgm:ptLst>
  <dgm:cxnLst>
    <dgm:cxn modelId="{A348AE04-E9DD-294E-96D4-57F8E3E0768E}" type="presOf" srcId="{23DAB46A-558D-47CE-8B2A-B890F8B6566F}" destId="{D43D49DA-FA70-9D42-A32D-F1CB89047C06}" srcOrd="0" destOrd="1" presId="urn:microsoft.com/office/officeart/2016/7/layout/RepeatingBendingProcessNew"/>
    <dgm:cxn modelId="{1FB6630C-207A-824F-80EB-3106B8954D80}" type="presOf" srcId="{C9BEFB2B-BBC0-4EE9-8220-C7BAB5DCFD1E}" destId="{FCD07D18-B034-C644-8A1E-49B1986BEDDA}" srcOrd="0" destOrd="0" presId="urn:microsoft.com/office/officeart/2016/7/layout/RepeatingBendingProcessNew"/>
    <dgm:cxn modelId="{771C0C19-1C68-334D-9EAA-EC142BC7F903}" type="presOf" srcId="{127AEFF2-87BA-44F8-8153-F45D4EABCF06}" destId="{BC591A76-1CD2-914D-ABC7-B975E3F5A1F9}" srcOrd="0" destOrd="1" presId="urn:microsoft.com/office/officeart/2016/7/layout/RepeatingBendingProcessNew"/>
    <dgm:cxn modelId="{6DC3DE1B-D3D3-0744-9D64-3A06288C41E8}" type="presOf" srcId="{B8BC36E6-8A66-4437-8EEA-9C2077229395}" destId="{E131AC1C-9600-C94B-AC90-3F3562E4516A}" srcOrd="0" destOrd="0" presId="urn:microsoft.com/office/officeart/2016/7/layout/RepeatingBendingProcessNew"/>
    <dgm:cxn modelId="{2029EA20-AD25-974B-A909-AC2975EB473D}" type="presOf" srcId="{117D4834-890E-4D0F-B24B-077276B298C2}" destId="{5D7C36BE-DE37-DA48-AA54-3868A5ACC7AE}" srcOrd="0" destOrd="0" presId="urn:microsoft.com/office/officeart/2016/7/layout/RepeatingBendingProcessNew"/>
    <dgm:cxn modelId="{00936B25-2863-FF40-994D-7B41D62E0FB9}" type="presOf" srcId="{C4711978-F900-4A55-8CB8-A2D3F660794B}" destId="{F89C7F9E-891F-9A46-A8E9-A4E1A62DE0F0}" srcOrd="0" destOrd="0" presId="urn:microsoft.com/office/officeart/2016/7/layout/RepeatingBendingProcessNew"/>
    <dgm:cxn modelId="{A56DDB25-FBC8-7F45-8F06-2A3ABD62CF0A}" type="presOf" srcId="{717FF627-4859-4963-9297-CDB79B3AE9B0}" destId="{BC591A76-1CD2-914D-ABC7-B975E3F5A1F9}" srcOrd="0" destOrd="0" presId="urn:microsoft.com/office/officeart/2016/7/layout/RepeatingBendingProcessNew"/>
    <dgm:cxn modelId="{5683192B-FDCF-CE4D-BD02-BA27C20CEE04}" type="presOf" srcId="{1DCCB319-9B29-4F3A-887B-078C1B724C4C}" destId="{929C0FCE-A7DC-7443-B072-8F625F4CEDBC}" srcOrd="0" destOrd="1" presId="urn:microsoft.com/office/officeart/2016/7/layout/RepeatingBendingProcessNew"/>
    <dgm:cxn modelId="{ADA4E133-9588-496C-86DE-934C905C79E8}" srcId="{C9BEFB2B-BBC0-4EE9-8220-C7BAB5DCFD1E}" destId="{6702FD91-0053-477E-8007-F58A13B8F8FB}" srcOrd="3" destOrd="0" parTransId="{26661F47-5FF5-42E1-9A94-372DC5727D68}" sibTransId="{117D4834-890E-4D0F-B24B-077276B298C2}"/>
    <dgm:cxn modelId="{A8DEBD34-926A-624D-80B9-354A10586734}" type="presOf" srcId="{6702FD91-0053-477E-8007-F58A13B8F8FB}" destId="{D43D49DA-FA70-9D42-A32D-F1CB89047C06}" srcOrd="0" destOrd="0" presId="urn:microsoft.com/office/officeart/2016/7/layout/RepeatingBendingProcessNew"/>
    <dgm:cxn modelId="{FAB0E34D-20C5-4F44-BC78-792E3950633E}" srcId="{C9BEFB2B-BBC0-4EE9-8220-C7BAB5DCFD1E}" destId="{717FF627-4859-4963-9297-CDB79B3AE9B0}" srcOrd="1" destOrd="0" parTransId="{E808D61F-7FEC-4642-9692-BB2D672031F8}" sibTransId="{B8BC36E6-8A66-4437-8EEA-9C2077229395}"/>
    <dgm:cxn modelId="{D2D2335F-CEB9-B843-A824-1119DC3ADD5B}" type="presOf" srcId="{0AC8434A-8A7E-4BAC-93F8-6AA9C1EAA33D}" destId="{38F911FC-26A8-2440-8B13-8C8B0F7CB9D1}" srcOrd="1" destOrd="0" presId="urn:microsoft.com/office/officeart/2016/7/layout/RepeatingBendingProcessNew"/>
    <dgm:cxn modelId="{92186C5F-787E-4004-99B8-2B834261E30F}" srcId="{8EACE47A-73AF-48C9-8C3F-2346554C19CA}" destId="{0C09F79F-FACA-41CE-92B5-513F82F2FD53}" srcOrd="0" destOrd="0" parTransId="{59154256-0C23-4D21-82F0-3892A8F94AEB}" sibTransId="{CE35A2F6-240F-4E55-B68F-588407003665}"/>
    <dgm:cxn modelId="{E5BAA25F-D1EB-F941-AB2F-89FA7CF196E3}" type="presOf" srcId="{8EACE47A-73AF-48C9-8C3F-2346554C19CA}" destId="{4E3A809C-D2B7-7042-A494-D4237D3CF880}" srcOrd="0" destOrd="0" presId="urn:microsoft.com/office/officeart/2016/7/layout/RepeatingBendingProcessNew"/>
    <dgm:cxn modelId="{D75C7960-AC63-4F90-846B-EC0CC05F7379}" srcId="{717FF627-4859-4963-9297-CDB79B3AE9B0}" destId="{127AEFF2-87BA-44F8-8153-F45D4EABCF06}" srcOrd="0" destOrd="0" parTransId="{EA00018D-3F79-4385-8CE5-E3933ABA0CCC}" sibTransId="{6979AEDB-4100-41FA-AF31-4A8E9844F14B}"/>
    <dgm:cxn modelId="{8F8A647E-773F-0C4E-8F86-A25DA0E7F774}" type="presOf" srcId="{0AC8434A-8A7E-4BAC-93F8-6AA9C1EAA33D}" destId="{3151C72A-3419-3E40-846E-211B78D1A6F0}" srcOrd="0" destOrd="0" presId="urn:microsoft.com/office/officeart/2016/7/layout/RepeatingBendingProcessNew"/>
    <dgm:cxn modelId="{6DC35391-85C7-864D-B52A-0CA095A88482}" type="presOf" srcId="{EDF81117-C84E-478E-BECF-1180E5EB432D}" destId="{929C0FCE-A7DC-7443-B072-8F625F4CEDBC}" srcOrd="0" destOrd="0" presId="urn:microsoft.com/office/officeart/2016/7/layout/RepeatingBendingProcessNew"/>
    <dgm:cxn modelId="{CABFA896-66D8-4F4A-8FA9-7C1EE056AACE}" srcId="{C9BEFB2B-BBC0-4EE9-8220-C7BAB5DCFD1E}" destId="{C4711978-F900-4A55-8CB8-A2D3F660794B}" srcOrd="2" destOrd="0" parTransId="{B39E25DA-5142-40C5-9176-3A43AD1CA37C}" sibTransId="{0AC8434A-8A7E-4BAC-93F8-6AA9C1EAA33D}"/>
    <dgm:cxn modelId="{8BC4359F-AE0C-4EC7-B295-8B471F3CC84B}" srcId="{EDF81117-C84E-478E-BECF-1180E5EB432D}" destId="{1DCCB319-9B29-4F3A-887B-078C1B724C4C}" srcOrd="0" destOrd="0" parTransId="{F2AF5D19-CEA3-49C4-9DF1-818DA722FD1A}" sibTransId="{2E086F56-A021-4366-83A5-CCCB5A80B930}"/>
    <dgm:cxn modelId="{486EA2AF-B792-3040-AFD1-270F7D01CDA7}" type="presOf" srcId="{0C09F79F-FACA-41CE-92B5-513F82F2FD53}" destId="{4E3A809C-D2B7-7042-A494-D4237D3CF880}" srcOrd="0" destOrd="1" presId="urn:microsoft.com/office/officeart/2016/7/layout/RepeatingBendingProcessNew"/>
    <dgm:cxn modelId="{CB5D0AB0-37DC-D145-BBEE-AB0C1CA2C06F}" type="presOf" srcId="{B8BC36E6-8A66-4437-8EEA-9C2077229395}" destId="{EA551E31-676F-D84F-A172-A7BB31FD2C5B}" srcOrd="1" destOrd="0" presId="urn:microsoft.com/office/officeart/2016/7/layout/RepeatingBendingProcessNew"/>
    <dgm:cxn modelId="{F894E5B2-63EA-4687-BCDE-FFFB55726F54}" srcId="{6702FD91-0053-477E-8007-F58A13B8F8FB}" destId="{23DAB46A-558D-47CE-8B2A-B890F8B6566F}" srcOrd="0" destOrd="0" parTransId="{103BC423-8D0D-4ECF-9228-A166E1522A4A}" sibTransId="{C877DA05-94A6-47F6-802F-2A8A586B5AEC}"/>
    <dgm:cxn modelId="{94C677B5-8283-394D-80C3-2F18FC27088D}" type="presOf" srcId="{6DC7C169-2291-4D62-8231-DD866DA600D9}" destId="{D01B0DF0-9FBA-0041-A9FE-95593977AD5A}" srcOrd="1" destOrd="0" presId="urn:microsoft.com/office/officeart/2016/7/layout/RepeatingBendingProcessNew"/>
    <dgm:cxn modelId="{5BE77ABC-3CA6-AC45-B5B5-CAEF3F9028FF}" type="presOf" srcId="{6DC7C169-2291-4D62-8231-DD866DA600D9}" destId="{14ED132D-4A77-3E42-9E42-3FEA6C7126B1}" srcOrd="0" destOrd="0" presId="urn:microsoft.com/office/officeart/2016/7/layout/RepeatingBendingProcessNew"/>
    <dgm:cxn modelId="{BC9CCAD0-6EEF-44CC-A1D9-FEA13CA0A2CB}" srcId="{C9BEFB2B-BBC0-4EE9-8220-C7BAB5DCFD1E}" destId="{EDF81117-C84E-478E-BECF-1180E5EB432D}" srcOrd="0" destOrd="0" parTransId="{66357811-7CE3-4992-AE15-2FA760A223A9}" sibTransId="{6DC7C169-2291-4D62-8231-DD866DA600D9}"/>
    <dgm:cxn modelId="{2E64F0D8-264B-334D-AFF8-EF73424A343A}" type="presOf" srcId="{EFD7AEFB-3D7F-4724-8B8E-4CFE815C3951}" destId="{F89C7F9E-891F-9A46-A8E9-A4E1A62DE0F0}" srcOrd="0" destOrd="1" presId="urn:microsoft.com/office/officeart/2016/7/layout/RepeatingBendingProcessNew"/>
    <dgm:cxn modelId="{46609BE3-DD55-4DDA-AE7E-48B703A97C6C}" srcId="{C9BEFB2B-BBC0-4EE9-8220-C7BAB5DCFD1E}" destId="{8EACE47A-73AF-48C9-8C3F-2346554C19CA}" srcOrd="4" destOrd="0" parTransId="{C48D8C7B-2C16-4FEB-B826-451AC23C9C7D}" sibTransId="{B64AEEF7-4D32-40E2-83A9-C496D23908C9}"/>
    <dgm:cxn modelId="{167EADF3-6988-4D18-93E3-2B99F3FA3395}" srcId="{C4711978-F900-4A55-8CB8-A2D3F660794B}" destId="{EFD7AEFB-3D7F-4724-8B8E-4CFE815C3951}" srcOrd="0" destOrd="0" parTransId="{831101C1-DFF7-4600-ABBC-6777C23CD95C}" sibTransId="{3CC8AAB8-59EA-4992-8336-54A6AD88EB2A}"/>
    <dgm:cxn modelId="{F3551AFD-7F83-CE4D-8C51-FC9904DF7518}" type="presOf" srcId="{117D4834-890E-4D0F-B24B-077276B298C2}" destId="{E54B64BF-EFF9-7640-9B90-3482670A9F8E}" srcOrd="1" destOrd="0" presId="urn:microsoft.com/office/officeart/2016/7/layout/RepeatingBendingProcessNew"/>
    <dgm:cxn modelId="{CE597EEA-A903-0B48-B5F7-2EEE12A8507C}" type="presParOf" srcId="{FCD07D18-B034-C644-8A1E-49B1986BEDDA}" destId="{929C0FCE-A7DC-7443-B072-8F625F4CEDBC}" srcOrd="0" destOrd="0" presId="urn:microsoft.com/office/officeart/2016/7/layout/RepeatingBendingProcessNew"/>
    <dgm:cxn modelId="{99C5698D-2458-E04E-ACF8-1AE66B390EFB}" type="presParOf" srcId="{FCD07D18-B034-C644-8A1E-49B1986BEDDA}" destId="{14ED132D-4A77-3E42-9E42-3FEA6C7126B1}" srcOrd="1" destOrd="0" presId="urn:microsoft.com/office/officeart/2016/7/layout/RepeatingBendingProcessNew"/>
    <dgm:cxn modelId="{23012068-A642-D34C-8771-A35141D238D1}" type="presParOf" srcId="{14ED132D-4A77-3E42-9E42-3FEA6C7126B1}" destId="{D01B0DF0-9FBA-0041-A9FE-95593977AD5A}" srcOrd="0" destOrd="0" presId="urn:microsoft.com/office/officeart/2016/7/layout/RepeatingBendingProcessNew"/>
    <dgm:cxn modelId="{506453C8-AC03-3F4B-845C-838ED7F80D3D}" type="presParOf" srcId="{FCD07D18-B034-C644-8A1E-49B1986BEDDA}" destId="{BC591A76-1CD2-914D-ABC7-B975E3F5A1F9}" srcOrd="2" destOrd="0" presId="urn:microsoft.com/office/officeart/2016/7/layout/RepeatingBendingProcessNew"/>
    <dgm:cxn modelId="{3A9E9A1F-4D1A-5C4A-BDB2-EECF405FB8CD}" type="presParOf" srcId="{FCD07D18-B034-C644-8A1E-49B1986BEDDA}" destId="{E131AC1C-9600-C94B-AC90-3F3562E4516A}" srcOrd="3" destOrd="0" presId="urn:microsoft.com/office/officeart/2016/7/layout/RepeatingBendingProcessNew"/>
    <dgm:cxn modelId="{80D52770-903E-C849-8364-087F19929A3F}" type="presParOf" srcId="{E131AC1C-9600-C94B-AC90-3F3562E4516A}" destId="{EA551E31-676F-D84F-A172-A7BB31FD2C5B}" srcOrd="0" destOrd="0" presId="urn:microsoft.com/office/officeart/2016/7/layout/RepeatingBendingProcessNew"/>
    <dgm:cxn modelId="{51F5A571-7810-4646-A73C-CCA14BC83129}" type="presParOf" srcId="{FCD07D18-B034-C644-8A1E-49B1986BEDDA}" destId="{F89C7F9E-891F-9A46-A8E9-A4E1A62DE0F0}" srcOrd="4" destOrd="0" presId="urn:microsoft.com/office/officeart/2016/7/layout/RepeatingBendingProcessNew"/>
    <dgm:cxn modelId="{91233A2F-5ED7-0745-A29B-57F5E314D3F4}" type="presParOf" srcId="{FCD07D18-B034-C644-8A1E-49B1986BEDDA}" destId="{3151C72A-3419-3E40-846E-211B78D1A6F0}" srcOrd="5" destOrd="0" presId="urn:microsoft.com/office/officeart/2016/7/layout/RepeatingBendingProcessNew"/>
    <dgm:cxn modelId="{9EBF20F6-C2BF-DF45-A5BE-DB5221373E1D}" type="presParOf" srcId="{3151C72A-3419-3E40-846E-211B78D1A6F0}" destId="{38F911FC-26A8-2440-8B13-8C8B0F7CB9D1}" srcOrd="0" destOrd="0" presId="urn:microsoft.com/office/officeart/2016/7/layout/RepeatingBendingProcessNew"/>
    <dgm:cxn modelId="{6104A92C-2C85-344E-A934-BFBA2277F6F0}" type="presParOf" srcId="{FCD07D18-B034-C644-8A1E-49B1986BEDDA}" destId="{D43D49DA-FA70-9D42-A32D-F1CB89047C06}" srcOrd="6" destOrd="0" presId="urn:microsoft.com/office/officeart/2016/7/layout/RepeatingBendingProcessNew"/>
    <dgm:cxn modelId="{EF49D0CC-4DC5-9645-A790-18A31C7A32C3}" type="presParOf" srcId="{FCD07D18-B034-C644-8A1E-49B1986BEDDA}" destId="{5D7C36BE-DE37-DA48-AA54-3868A5ACC7AE}" srcOrd="7" destOrd="0" presId="urn:microsoft.com/office/officeart/2016/7/layout/RepeatingBendingProcessNew"/>
    <dgm:cxn modelId="{6F403FDA-F96E-054C-96E9-1C5293FF11B5}" type="presParOf" srcId="{5D7C36BE-DE37-DA48-AA54-3868A5ACC7AE}" destId="{E54B64BF-EFF9-7640-9B90-3482670A9F8E}" srcOrd="0" destOrd="0" presId="urn:microsoft.com/office/officeart/2016/7/layout/RepeatingBendingProcessNew"/>
    <dgm:cxn modelId="{C1F81FBF-E8E5-094B-9E33-EB061E5A0B2F}" type="presParOf" srcId="{FCD07D18-B034-C644-8A1E-49B1986BEDDA}" destId="{4E3A809C-D2B7-7042-A494-D4237D3CF880}"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6AFB34-DB95-3648-AF27-624F521A2C26}" type="doc">
      <dgm:prSet loTypeId="urn:microsoft.com/office/officeart/2005/8/layout/lProcess3" loCatId="" qsTypeId="urn:microsoft.com/office/officeart/2005/8/quickstyle/simple1" qsCatId="simple" csTypeId="urn:microsoft.com/office/officeart/2005/8/colors/accent3_2" csCatId="accent3" phldr="1"/>
      <dgm:spPr/>
      <dgm:t>
        <a:bodyPr/>
        <a:lstStyle/>
        <a:p>
          <a:endParaRPr lang="en-US"/>
        </a:p>
      </dgm:t>
    </dgm:pt>
    <dgm:pt modelId="{623A6BF9-814D-EB4F-BB9A-1936AC479126}">
      <dgm:prSet phldrT="[Text]"/>
      <dgm:spPr/>
      <dgm:t>
        <a:bodyPr/>
        <a:lstStyle/>
        <a:p>
          <a:r>
            <a:rPr lang="fr-FR" b="1" dirty="0"/>
            <a:t>1</a:t>
          </a:r>
        </a:p>
      </dgm:t>
    </dgm:pt>
    <dgm:pt modelId="{B67EC655-458F-7A43-8DB5-E0446FC4B009}" type="parTrans" cxnId="{ADFEC283-C223-524F-8169-7F9C9527772A}">
      <dgm:prSet/>
      <dgm:spPr/>
      <dgm:t>
        <a:bodyPr/>
        <a:lstStyle/>
        <a:p>
          <a:endParaRPr lang="en-US"/>
        </a:p>
      </dgm:t>
    </dgm:pt>
    <dgm:pt modelId="{A1B42F48-1203-0C4F-8320-F13574304690}" type="sibTrans" cxnId="{ADFEC283-C223-524F-8169-7F9C9527772A}">
      <dgm:prSet/>
      <dgm:spPr/>
      <dgm:t>
        <a:bodyPr/>
        <a:lstStyle/>
        <a:p>
          <a:endParaRPr lang="en-US"/>
        </a:p>
      </dgm:t>
    </dgm:pt>
    <dgm:pt modelId="{6926B14D-096D-D148-9688-3BA0F083B11D}">
      <dgm:prSet phldrT="[Text]" custT="1"/>
      <dgm:spPr/>
      <dgm:t>
        <a:bodyPr lIns="182880" tIns="182880" rIns="182880" bIns="182880"/>
        <a:lstStyle/>
        <a:p>
          <a:pPr algn="l"/>
          <a:r>
            <a:rPr lang="fr-FR" sz="3200" dirty="0"/>
            <a:t>Établir un rapport avant l'examen.</a:t>
          </a:r>
        </a:p>
      </dgm:t>
    </dgm:pt>
    <dgm:pt modelId="{7D03F43E-7FC4-2143-B7D6-DD6CB7C04B7A}" type="parTrans" cxnId="{D168DB21-0820-EE4B-B461-EEDEFF37024F}">
      <dgm:prSet/>
      <dgm:spPr/>
      <dgm:t>
        <a:bodyPr/>
        <a:lstStyle/>
        <a:p>
          <a:endParaRPr lang="en-US"/>
        </a:p>
      </dgm:t>
    </dgm:pt>
    <dgm:pt modelId="{DF92A464-B6A2-FC47-AFC7-D888474B8FA0}" type="sibTrans" cxnId="{D168DB21-0820-EE4B-B461-EEDEFF37024F}">
      <dgm:prSet/>
      <dgm:spPr/>
      <dgm:t>
        <a:bodyPr/>
        <a:lstStyle/>
        <a:p>
          <a:endParaRPr lang="en-US"/>
        </a:p>
      </dgm:t>
    </dgm:pt>
    <dgm:pt modelId="{3C96ECDD-3A43-2845-8D43-3CE9754E8CAF}">
      <dgm:prSet phldrT="[Text]"/>
      <dgm:spPr/>
      <dgm:t>
        <a:bodyPr/>
        <a:lstStyle/>
        <a:p>
          <a:r>
            <a:rPr lang="fr-FR" b="1" dirty="0"/>
            <a:t>2</a:t>
          </a:r>
        </a:p>
      </dgm:t>
    </dgm:pt>
    <dgm:pt modelId="{A2426616-0883-F74E-ACC5-7F0059F4EDE5}" type="parTrans" cxnId="{C30E742B-5E67-234A-8A3D-046F1112D6F7}">
      <dgm:prSet/>
      <dgm:spPr/>
      <dgm:t>
        <a:bodyPr/>
        <a:lstStyle/>
        <a:p>
          <a:endParaRPr lang="en-US"/>
        </a:p>
      </dgm:t>
    </dgm:pt>
    <dgm:pt modelId="{180B8D8B-A121-FF46-A9AE-DBE372D5C108}" type="sibTrans" cxnId="{C30E742B-5E67-234A-8A3D-046F1112D6F7}">
      <dgm:prSet/>
      <dgm:spPr/>
      <dgm:t>
        <a:bodyPr/>
        <a:lstStyle/>
        <a:p>
          <a:endParaRPr lang="en-US"/>
        </a:p>
      </dgm:t>
    </dgm:pt>
    <dgm:pt modelId="{F7E84150-A1B7-E54D-898A-100EE35D4832}">
      <dgm:prSet phldrT="[Text]"/>
      <dgm:spPr/>
      <dgm:t>
        <a:bodyPr/>
        <a:lstStyle/>
        <a:p>
          <a:r>
            <a:rPr lang="fr-FR" b="1" dirty="0"/>
            <a:t>3</a:t>
          </a:r>
        </a:p>
      </dgm:t>
    </dgm:pt>
    <dgm:pt modelId="{06809EC5-1DDE-1846-843E-C18597D126A9}" type="parTrans" cxnId="{7D3FD6AF-BBC8-FD47-BDF0-E60572EBAD19}">
      <dgm:prSet/>
      <dgm:spPr/>
      <dgm:t>
        <a:bodyPr/>
        <a:lstStyle/>
        <a:p>
          <a:endParaRPr lang="en-US"/>
        </a:p>
      </dgm:t>
    </dgm:pt>
    <dgm:pt modelId="{1C55DC70-07DB-9243-9912-1C4C77535092}" type="sibTrans" cxnId="{7D3FD6AF-BBC8-FD47-BDF0-E60572EBAD19}">
      <dgm:prSet/>
      <dgm:spPr/>
      <dgm:t>
        <a:bodyPr/>
        <a:lstStyle/>
        <a:p>
          <a:endParaRPr lang="en-US"/>
        </a:p>
      </dgm:t>
    </dgm:pt>
    <dgm:pt modelId="{770942C2-38E3-CF4E-A9E1-FBBDE55CCC84}">
      <dgm:prSet phldrT="[Text]" custT="1"/>
      <dgm:spPr/>
      <dgm:t>
        <a:bodyPr/>
        <a:lstStyle/>
        <a:p>
          <a:pPr algn="l"/>
          <a:r>
            <a:rPr lang="fr-FR" sz="3200" dirty="0"/>
            <a:t>Permettre à une personne de soutien d'accompagner la cliente pendant l'examen, si elle le souhaite.</a:t>
          </a:r>
        </a:p>
      </dgm:t>
    </dgm:pt>
    <dgm:pt modelId="{9FCD5AE3-A1A7-A24C-85CC-6525C2E0CA30}" type="parTrans" cxnId="{18DBC594-A815-7844-AAE0-BFA483D73C3C}">
      <dgm:prSet/>
      <dgm:spPr/>
      <dgm:t>
        <a:bodyPr/>
        <a:lstStyle/>
        <a:p>
          <a:endParaRPr lang="en-US"/>
        </a:p>
      </dgm:t>
    </dgm:pt>
    <dgm:pt modelId="{2392B5EA-FD4F-E043-A43E-720D92C35D99}" type="sibTrans" cxnId="{18DBC594-A815-7844-AAE0-BFA483D73C3C}">
      <dgm:prSet/>
      <dgm:spPr/>
      <dgm:t>
        <a:bodyPr/>
        <a:lstStyle/>
        <a:p>
          <a:endParaRPr lang="en-US"/>
        </a:p>
      </dgm:t>
    </dgm:pt>
    <dgm:pt modelId="{A2BA2E7A-78ED-AF4D-B685-B899D45EDEDD}">
      <dgm:prSet/>
      <dgm:spPr/>
      <dgm:t>
        <a:bodyPr/>
        <a:lstStyle/>
        <a:p>
          <a:r>
            <a:rPr lang="fr-FR" b="1" dirty="0"/>
            <a:t>4</a:t>
          </a:r>
        </a:p>
      </dgm:t>
    </dgm:pt>
    <dgm:pt modelId="{D024D12B-70C3-D34F-AFD3-D1386630F258}" type="parTrans" cxnId="{21912AF5-BF77-0143-9590-D06A08E95DFA}">
      <dgm:prSet/>
      <dgm:spPr/>
      <dgm:t>
        <a:bodyPr/>
        <a:lstStyle/>
        <a:p>
          <a:endParaRPr lang="en-US"/>
        </a:p>
      </dgm:t>
    </dgm:pt>
    <dgm:pt modelId="{01BE2425-47D1-1B40-BE14-51ADA1D06DF3}" type="sibTrans" cxnId="{21912AF5-BF77-0143-9590-D06A08E95DFA}">
      <dgm:prSet/>
      <dgm:spPr/>
      <dgm:t>
        <a:bodyPr/>
        <a:lstStyle/>
        <a:p>
          <a:endParaRPr lang="en-US"/>
        </a:p>
      </dgm:t>
    </dgm:pt>
    <dgm:pt modelId="{4BC7FD86-FAAD-C747-AE00-CD4AC3CCCD6C}">
      <dgm:prSet custT="1"/>
      <dgm:spPr/>
      <dgm:t>
        <a:bodyPr/>
        <a:lstStyle/>
        <a:p>
          <a:pPr algn="l">
            <a:buFont typeface="+mj-lt"/>
            <a:buNone/>
          </a:pPr>
          <a:r>
            <a:rPr lang="fr-FR" sz="3200" dirty="0"/>
            <a:t>Inviter la cliente à suggérer des mesures qui la mettront plus à l'aise avec l'examen et la procédure.</a:t>
          </a:r>
        </a:p>
      </dgm:t>
    </dgm:pt>
    <dgm:pt modelId="{F7B2C7F8-5D33-2543-B256-CE42E5E55588}" type="parTrans" cxnId="{FFC33584-74E0-D840-B4A8-509A19E3234C}">
      <dgm:prSet/>
      <dgm:spPr/>
      <dgm:t>
        <a:bodyPr/>
        <a:lstStyle/>
        <a:p>
          <a:endParaRPr lang="en-US"/>
        </a:p>
      </dgm:t>
    </dgm:pt>
    <dgm:pt modelId="{97EF2A10-CB7F-4844-9313-02185134AF94}" type="sibTrans" cxnId="{FFC33584-74E0-D840-B4A8-509A19E3234C}">
      <dgm:prSet/>
      <dgm:spPr/>
      <dgm:t>
        <a:bodyPr/>
        <a:lstStyle/>
        <a:p>
          <a:endParaRPr lang="en-US"/>
        </a:p>
      </dgm:t>
    </dgm:pt>
    <dgm:pt modelId="{4DB7CBCC-F5C0-8D4A-B898-97344DCE4B54}">
      <dgm:prSet custT="1"/>
      <dgm:spPr/>
      <dgm:t>
        <a:bodyPr/>
        <a:lstStyle/>
        <a:p>
          <a:pPr algn="l"/>
          <a:r>
            <a:rPr lang="fr-FR" sz="3200" dirty="0"/>
            <a:t>Permettre à la cliente de choisir le genre du prestataire, s'il elle a une préférence.</a:t>
          </a:r>
        </a:p>
      </dgm:t>
    </dgm:pt>
    <dgm:pt modelId="{627C6E7C-8400-3A41-8926-1F5602CFE235}" type="parTrans" cxnId="{5ED0EDD9-CDCA-7446-BD55-5D740A05E510}">
      <dgm:prSet/>
      <dgm:spPr/>
      <dgm:t>
        <a:bodyPr/>
        <a:lstStyle/>
        <a:p>
          <a:endParaRPr lang="en-US"/>
        </a:p>
      </dgm:t>
    </dgm:pt>
    <dgm:pt modelId="{698121A6-0B51-7F40-8854-A62DC4B06EFC}" type="sibTrans" cxnId="{5ED0EDD9-CDCA-7446-BD55-5D740A05E510}">
      <dgm:prSet/>
      <dgm:spPr/>
      <dgm:t>
        <a:bodyPr/>
        <a:lstStyle/>
        <a:p>
          <a:endParaRPr lang="en-US"/>
        </a:p>
      </dgm:t>
    </dgm:pt>
    <dgm:pt modelId="{60549D40-8EEB-EB43-AA16-51E4EDAA396B}" type="pres">
      <dgm:prSet presAssocID="{D36AFB34-DB95-3648-AF27-624F521A2C26}" presName="Name0" presStyleCnt="0">
        <dgm:presLayoutVars>
          <dgm:chPref val="3"/>
          <dgm:dir/>
          <dgm:animLvl val="lvl"/>
          <dgm:resizeHandles/>
        </dgm:presLayoutVars>
      </dgm:prSet>
      <dgm:spPr/>
    </dgm:pt>
    <dgm:pt modelId="{F32E8A49-A7A2-A14E-8BFA-3655F66E739D}" type="pres">
      <dgm:prSet presAssocID="{623A6BF9-814D-EB4F-BB9A-1936AC479126}" presName="horFlow" presStyleCnt="0"/>
      <dgm:spPr/>
    </dgm:pt>
    <dgm:pt modelId="{EA6F83B7-2B43-CE4C-9FD2-009CBB182C0B}" type="pres">
      <dgm:prSet presAssocID="{623A6BF9-814D-EB4F-BB9A-1936AC479126}" presName="bigChev" presStyleLbl="node1" presStyleIdx="0" presStyleCnt="4" custScaleX="81526" custScaleY="145370"/>
      <dgm:spPr/>
    </dgm:pt>
    <dgm:pt modelId="{E76AEC9D-5C25-D640-AF48-C4F40B33AE68}" type="pres">
      <dgm:prSet presAssocID="{7D03F43E-7FC4-2143-B7D6-DD6CB7C04B7A}" presName="parTrans" presStyleCnt="0"/>
      <dgm:spPr/>
    </dgm:pt>
    <dgm:pt modelId="{89FBDC23-1E1D-5044-A92B-402A30CF8D81}" type="pres">
      <dgm:prSet presAssocID="{6926B14D-096D-D148-9688-3BA0F083B11D}" presName="node" presStyleLbl="alignAccFollowNode1" presStyleIdx="0" presStyleCnt="4" custScaleX="419728" custScaleY="149369">
        <dgm:presLayoutVars>
          <dgm:bulletEnabled val="1"/>
        </dgm:presLayoutVars>
      </dgm:prSet>
      <dgm:spPr/>
    </dgm:pt>
    <dgm:pt modelId="{572B9692-1637-6047-BF97-102BBA7DAACD}" type="pres">
      <dgm:prSet presAssocID="{623A6BF9-814D-EB4F-BB9A-1936AC479126}" presName="vSp" presStyleCnt="0"/>
      <dgm:spPr/>
    </dgm:pt>
    <dgm:pt modelId="{F6139E93-5FB8-EC42-8148-545F370F5134}" type="pres">
      <dgm:prSet presAssocID="{3C96ECDD-3A43-2845-8D43-3CE9754E8CAF}" presName="horFlow" presStyleCnt="0"/>
      <dgm:spPr/>
    </dgm:pt>
    <dgm:pt modelId="{ACDE5012-67DF-014A-A49A-0D090DEBEC58}" type="pres">
      <dgm:prSet presAssocID="{3C96ECDD-3A43-2845-8D43-3CE9754E8CAF}" presName="bigChev" presStyleLbl="node1" presStyleIdx="1" presStyleCnt="4" custScaleX="81526" custScaleY="146471"/>
      <dgm:spPr/>
    </dgm:pt>
    <dgm:pt modelId="{63796DD5-F69F-BE4F-97C2-0313DE8D575F}" type="pres">
      <dgm:prSet presAssocID="{F7B2C7F8-5D33-2543-B256-CE42E5E55588}" presName="parTrans" presStyleCnt="0"/>
      <dgm:spPr/>
    </dgm:pt>
    <dgm:pt modelId="{2D396310-C7CF-F246-8BD5-1D1F28232412}" type="pres">
      <dgm:prSet presAssocID="{4BC7FD86-FAAD-C747-AE00-CD4AC3CCCD6C}" presName="node" presStyleLbl="alignAccFollowNode1" presStyleIdx="1" presStyleCnt="4" custScaleX="419728" custScaleY="149369">
        <dgm:presLayoutVars>
          <dgm:bulletEnabled val="1"/>
        </dgm:presLayoutVars>
      </dgm:prSet>
      <dgm:spPr/>
    </dgm:pt>
    <dgm:pt modelId="{EAB535CD-0089-8E43-8D6F-301B8D1A1998}" type="pres">
      <dgm:prSet presAssocID="{3C96ECDD-3A43-2845-8D43-3CE9754E8CAF}" presName="vSp" presStyleCnt="0"/>
      <dgm:spPr/>
    </dgm:pt>
    <dgm:pt modelId="{19F6B1A6-4AC1-2F44-861C-8F1465134B67}" type="pres">
      <dgm:prSet presAssocID="{F7E84150-A1B7-E54D-898A-100EE35D4832}" presName="horFlow" presStyleCnt="0"/>
      <dgm:spPr/>
    </dgm:pt>
    <dgm:pt modelId="{CB9038F1-724C-CE4E-BCC7-B38870B3B1EE}" type="pres">
      <dgm:prSet presAssocID="{F7E84150-A1B7-E54D-898A-100EE35D4832}" presName="bigChev" presStyleLbl="node1" presStyleIdx="2" presStyleCnt="4" custScaleX="81526" custScaleY="147371"/>
      <dgm:spPr/>
    </dgm:pt>
    <dgm:pt modelId="{57779786-214E-6E4B-B148-7CA586F0FE63}" type="pres">
      <dgm:prSet presAssocID="{9FCD5AE3-A1A7-A24C-85CC-6525C2E0CA30}" presName="parTrans" presStyleCnt="0"/>
      <dgm:spPr/>
    </dgm:pt>
    <dgm:pt modelId="{00E61477-8A2A-D14D-A0C9-7FCFE27B96EA}" type="pres">
      <dgm:prSet presAssocID="{770942C2-38E3-CF4E-A9E1-FBBDE55CCC84}" presName="node" presStyleLbl="alignAccFollowNode1" presStyleIdx="2" presStyleCnt="4" custScaleX="419728" custScaleY="149369">
        <dgm:presLayoutVars>
          <dgm:bulletEnabled val="1"/>
        </dgm:presLayoutVars>
      </dgm:prSet>
      <dgm:spPr/>
    </dgm:pt>
    <dgm:pt modelId="{90C69749-619F-6F41-A73A-0AA98F183843}" type="pres">
      <dgm:prSet presAssocID="{F7E84150-A1B7-E54D-898A-100EE35D4832}" presName="vSp" presStyleCnt="0"/>
      <dgm:spPr/>
    </dgm:pt>
    <dgm:pt modelId="{330CE6B3-1CC5-394C-BFC8-BEA2031D1B7E}" type="pres">
      <dgm:prSet presAssocID="{A2BA2E7A-78ED-AF4D-B685-B899D45EDEDD}" presName="horFlow" presStyleCnt="0"/>
      <dgm:spPr/>
    </dgm:pt>
    <dgm:pt modelId="{1253B2ED-C7D6-C94D-96DB-E944E6DCD1FE}" type="pres">
      <dgm:prSet presAssocID="{A2BA2E7A-78ED-AF4D-B685-B899D45EDEDD}" presName="bigChev" presStyleLbl="node1" presStyleIdx="3" presStyleCnt="4" custScaleX="81526" custScaleY="146111"/>
      <dgm:spPr/>
    </dgm:pt>
    <dgm:pt modelId="{EAF14D2F-DD1F-A34E-B32F-71DB0A531833}" type="pres">
      <dgm:prSet presAssocID="{627C6E7C-8400-3A41-8926-1F5602CFE235}" presName="parTrans" presStyleCnt="0"/>
      <dgm:spPr/>
    </dgm:pt>
    <dgm:pt modelId="{3A7D0DA5-43DD-EC41-819B-2F506173A158}" type="pres">
      <dgm:prSet presAssocID="{4DB7CBCC-F5C0-8D4A-B898-97344DCE4B54}" presName="node" presStyleLbl="alignAccFollowNode1" presStyleIdx="3" presStyleCnt="4" custScaleX="419728" custScaleY="149369">
        <dgm:presLayoutVars>
          <dgm:bulletEnabled val="1"/>
        </dgm:presLayoutVars>
      </dgm:prSet>
      <dgm:spPr/>
    </dgm:pt>
  </dgm:ptLst>
  <dgm:cxnLst>
    <dgm:cxn modelId="{2C445005-F922-8141-94D3-B077E901EFFC}" type="presOf" srcId="{F7E84150-A1B7-E54D-898A-100EE35D4832}" destId="{CB9038F1-724C-CE4E-BCC7-B38870B3B1EE}" srcOrd="0" destOrd="0" presId="urn:microsoft.com/office/officeart/2005/8/layout/lProcess3"/>
    <dgm:cxn modelId="{D168DB21-0820-EE4B-B461-EEDEFF37024F}" srcId="{623A6BF9-814D-EB4F-BB9A-1936AC479126}" destId="{6926B14D-096D-D148-9688-3BA0F083B11D}" srcOrd="0" destOrd="0" parTransId="{7D03F43E-7FC4-2143-B7D6-DD6CB7C04B7A}" sibTransId="{DF92A464-B6A2-FC47-AFC7-D888474B8FA0}"/>
    <dgm:cxn modelId="{C30E742B-5E67-234A-8A3D-046F1112D6F7}" srcId="{D36AFB34-DB95-3648-AF27-624F521A2C26}" destId="{3C96ECDD-3A43-2845-8D43-3CE9754E8CAF}" srcOrd="1" destOrd="0" parTransId="{A2426616-0883-F74E-ACC5-7F0059F4EDE5}" sibTransId="{180B8D8B-A121-FF46-A9AE-DBE372D5C108}"/>
    <dgm:cxn modelId="{33053D30-BED6-7140-9648-CD5F416BF64E}" type="presOf" srcId="{770942C2-38E3-CF4E-A9E1-FBBDE55CCC84}" destId="{00E61477-8A2A-D14D-A0C9-7FCFE27B96EA}" srcOrd="0" destOrd="0" presId="urn:microsoft.com/office/officeart/2005/8/layout/lProcess3"/>
    <dgm:cxn modelId="{8970A740-36D4-5E4C-AD12-F6DF714B1E38}" type="presOf" srcId="{3C96ECDD-3A43-2845-8D43-3CE9754E8CAF}" destId="{ACDE5012-67DF-014A-A49A-0D090DEBEC58}" srcOrd="0" destOrd="0" presId="urn:microsoft.com/office/officeart/2005/8/layout/lProcess3"/>
    <dgm:cxn modelId="{DFBD4446-643E-1F47-8BB5-51DA1FB586D4}" type="presOf" srcId="{4BC7FD86-FAAD-C747-AE00-CD4AC3CCCD6C}" destId="{2D396310-C7CF-F246-8BD5-1D1F28232412}" srcOrd="0" destOrd="0" presId="urn:microsoft.com/office/officeart/2005/8/layout/lProcess3"/>
    <dgm:cxn modelId="{551E3E80-AAFE-CD4A-BDC7-0B6FAF10E37D}" type="presOf" srcId="{D36AFB34-DB95-3648-AF27-624F521A2C26}" destId="{60549D40-8EEB-EB43-AA16-51E4EDAA396B}" srcOrd="0" destOrd="0" presId="urn:microsoft.com/office/officeart/2005/8/layout/lProcess3"/>
    <dgm:cxn modelId="{ADFEC283-C223-524F-8169-7F9C9527772A}" srcId="{D36AFB34-DB95-3648-AF27-624F521A2C26}" destId="{623A6BF9-814D-EB4F-BB9A-1936AC479126}" srcOrd="0" destOrd="0" parTransId="{B67EC655-458F-7A43-8DB5-E0446FC4B009}" sibTransId="{A1B42F48-1203-0C4F-8320-F13574304690}"/>
    <dgm:cxn modelId="{FFC33584-74E0-D840-B4A8-509A19E3234C}" srcId="{3C96ECDD-3A43-2845-8D43-3CE9754E8CAF}" destId="{4BC7FD86-FAAD-C747-AE00-CD4AC3CCCD6C}" srcOrd="0" destOrd="0" parTransId="{F7B2C7F8-5D33-2543-B256-CE42E5E55588}" sibTransId="{97EF2A10-CB7F-4844-9313-02185134AF94}"/>
    <dgm:cxn modelId="{18DBC594-A815-7844-AAE0-BFA483D73C3C}" srcId="{F7E84150-A1B7-E54D-898A-100EE35D4832}" destId="{770942C2-38E3-CF4E-A9E1-FBBDE55CCC84}" srcOrd="0" destOrd="0" parTransId="{9FCD5AE3-A1A7-A24C-85CC-6525C2E0CA30}" sibTransId="{2392B5EA-FD4F-E043-A43E-720D92C35D99}"/>
    <dgm:cxn modelId="{7D3FD6AF-BBC8-FD47-BDF0-E60572EBAD19}" srcId="{D36AFB34-DB95-3648-AF27-624F521A2C26}" destId="{F7E84150-A1B7-E54D-898A-100EE35D4832}" srcOrd="2" destOrd="0" parTransId="{06809EC5-1DDE-1846-843E-C18597D126A9}" sibTransId="{1C55DC70-07DB-9243-9912-1C4C77535092}"/>
    <dgm:cxn modelId="{5AD393C0-EC4B-A84D-AB4C-519F159F735E}" type="presOf" srcId="{623A6BF9-814D-EB4F-BB9A-1936AC479126}" destId="{EA6F83B7-2B43-CE4C-9FD2-009CBB182C0B}" srcOrd="0" destOrd="0" presId="urn:microsoft.com/office/officeart/2005/8/layout/lProcess3"/>
    <dgm:cxn modelId="{8F729ED8-8D1C-9049-8337-A7AC36705E23}" type="presOf" srcId="{6926B14D-096D-D148-9688-3BA0F083B11D}" destId="{89FBDC23-1E1D-5044-A92B-402A30CF8D81}" srcOrd="0" destOrd="0" presId="urn:microsoft.com/office/officeart/2005/8/layout/lProcess3"/>
    <dgm:cxn modelId="{5ED0EDD9-CDCA-7446-BD55-5D740A05E510}" srcId="{A2BA2E7A-78ED-AF4D-B685-B899D45EDEDD}" destId="{4DB7CBCC-F5C0-8D4A-B898-97344DCE4B54}" srcOrd="0" destOrd="0" parTransId="{627C6E7C-8400-3A41-8926-1F5602CFE235}" sibTransId="{698121A6-0B51-7F40-8854-A62DC4B06EFC}"/>
    <dgm:cxn modelId="{3BE2A3DF-407A-514C-A00D-A29CA4D2BAC3}" type="presOf" srcId="{A2BA2E7A-78ED-AF4D-B685-B899D45EDEDD}" destId="{1253B2ED-C7D6-C94D-96DB-E944E6DCD1FE}" srcOrd="0" destOrd="0" presId="urn:microsoft.com/office/officeart/2005/8/layout/lProcess3"/>
    <dgm:cxn modelId="{7314C5F1-9CBF-B94B-A8A9-7BF19C61B783}" type="presOf" srcId="{4DB7CBCC-F5C0-8D4A-B898-97344DCE4B54}" destId="{3A7D0DA5-43DD-EC41-819B-2F506173A158}" srcOrd="0" destOrd="0" presId="urn:microsoft.com/office/officeart/2005/8/layout/lProcess3"/>
    <dgm:cxn modelId="{21912AF5-BF77-0143-9590-D06A08E95DFA}" srcId="{D36AFB34-DB95-3648-AF27-624F521A2C26}" destId="{A2BA2E7A-78ED-AF4D-B685-B899D45EDEDD}" srcOrd="3" destOrd="0" parTransId="{D024D12B-70C3-D34F-AFD3-D1386630F258}" sibTransId="{01BE2425-47D1-1B40-BE14-51ADA1D06DF3}"/>
    <dgm:cxn modelId="{62A229E9-D7CA-A146-8601-31762672923A}" type="presParOf" srcId="{60549D40-8EEB-EB43-AA16-51E4EDAA396B}" destId="{F32E8A49-A7A2-A14E-8BFA-3655F66E739D}" srcOrd="0" destOrd="0" presId="urn:microsoft.com/office/officeart/2005/8/layout/lProcess3"/>
    <dgm:cxn modelId="{4DA3DEF4-F455-7C43-A9A2-2D39EE05FC31}" type="presParOf" srcId="{F32E8A49-A7A2-A14E-8BFA-3655F66E739D}" destId="{EA6F83B7-2B43-CE4C-9FD2-009CBB182C0B}" srcOrd="0" destOrd="0" presId="urn:microsoft.com/office/officeart/2005/8/layout/lProcess3"/>
    <dgm:cxn modelId="{35B7A393-D34D-EE46-B531-BC443577E0E8}" type="presParOf" srcId="{F32E8A49-A7A2-A14E-8BFA-3655F66E739D}" destId="{E76AEC9D-5C25-D640-AF48-C4F40B33AE68}" srcOrd="1" destOrd="0" presId="urn:microsoft.com/office/officeart/2005/8/layout/lProcess3"/>
    <dgm:cxn modelId="{2D694248-2B30-C541-B38D-B6CD293E5899}" type="presParOf" srcId="{F32E8A49-A7A2-A14E-8BFA-3655F66E739D}" destId="{89FBDC23-1E1D-5044-A92B-402A30CF8D81}" srcOrd="2" destOrd="0" presId="urn:microsoft.com/office/officeart/2005/8/layout/lProcess3"/>
    <dgm:cxn modelId="{48C1EFFB-1183-1241-9CD6-5C5800C25CC5}" type="presParOf" srcId="{60549D40-8EEB-EB43-AA16-51E4EDAA396B}" destId="{572B9692-1637-6047-BF97-102BBA7DAACD}" srcOrd="1" destOrd="0" presId="urn:microsoft.com/office/officeart/2005/8/layout/lProcess3"/>
    <dgm:cxn modelId="{7ABF72D0-3E19-9E40-8F5D-F0DAC40617EA}" type="presParOf" srcId="{60549D40-8EEB-EB43-AA16-51E4EDAA396B}" destId="{F6139E93-5FB8-EC42-8148-545F370F5134}" srcOrd="2" destOrd="0" presId="urn:microsoft.com/office/officeart/2005/8/layout/lProcess3"/>
    <dgm:cxn modelId="{BFCB7183-FCA5-3743-84D5-E37588E54078}" type="presParOf" srcId="{F6139E93-5FB8-EC42-8148-545F370F5134}" destId="{ACDE5012-67DF-014A-A49A-0D090DEBEC58}" srcOrd="0" destOrd="0" presId="urn:microsoft.com/office/officeart/2005/8/layout/lProcess3"/>
    <dgm:cxn modelId="{24DAD72A-C60D-794D-B1F5-1BD2420ADBE3}" type="presParOf" srcId="{F6139E93-5FB8-EC42-8148-545F370F5134}" destId="{63796DD5-F69F-BE4F-97C2-0313DE8D575F}" srcOrd="1" destOrd="0" presId="urn:microsoft.com/office/officeart/2005/8/layout/lProcess3"/>
    <dgm:cxn modelId="{BBD61115-3057-474B-A2D2-0429C4257BAF}" type="presParOf" srcId="{F6139E93-5FB8-EC42-8148-545F370F5134}" destId="{2D396310-C7CF-F246-8BD5-1D1F28232412}" srcOrd="2" destOrd="0" presId="urn:microsoft.com/office/officeart/2005/8/layout/lProcess3"/>
    <dgm:cxn modelId="{2F087420-B934-DF45-9C14-5B32320D43B6}" type="presParOf" srcId="{60549D40-8EEB-EB43-AA16-51E4EDAA396B}" destId="{EAB535CD-0089-8E43-8D6F-301B8D1A1998}" srcOrd="3" destOrd="0" presId="urn:microsoft.com/office/officeart/2005/8/layout/lProcess3"/>
    <dgm:cxn modelId="{39653092-C062-A647-B7AA-ECE861F84B8F}" type="presParOf" srcId="{60549D40-8EEB-EB43-AA16-51E4EDAA396B}" destId="{19F6B1A6-4AC1-2F44-861C-8F1465134B67}" srcOrd="4" destOrd="0" presId="urn:microsoft.com/office/officeart/2005/8/layout/lProcess3"/>
    <dgm:cxn modelId="{E4903EDB-712C-1A4C-9326-B0565812C9E2}" type="presParOf" srcId="{19F6B1A6-4AC1-2F44-861C-8F1465134B67}" destId="{CB9038F1-724C-CE4E-BCC7-B38870B3B1EE}" srcOrd="0" destOrd="0" presId="urn:microsoft.com/office/officeart/2005/8/layout/lProcess3"/>
    <dgm:cxn modelId="{F52DF03D-C2F3-0040-B08B-767C73A00E83}" type="presParOf" srcId="{19F6B1A6-4AC1-2F44-861C-8F1465134B67}" destId="{57779786-214E-6E4B-B148-7CA586F0FE63}" srcOrd="1" destOrd="0" presId="urn:microsoft.com/office/officeart/2005/8/layout/lProcess3"/>
    <dgm:cxn modelId="{DD3956CE-A7B1-C345-9271-8C34C98BB978}" type="presParOf" srcId="{19F6B1A6-4AC1-2F44-861C-8F1465134B67}" destId="{00E61477-8A2A-D14D-A0C9-7FCFE27B96EA}" srcOrd="2" destOrd="0" presId="urn:microsoft.com/office/officeart/2005/8/layout/lProcess3"/>
    <dgm:cxn modelId="{0D962175-0D23-6E49-97BD-0DF44F302F66}" type="presParOf" srcId="{60549D40-8EEB-EB43-AA16-51E4EDAA396B}" destId="{90C69749-619F-6F41-A73A-0AA98F183843}" srcOrd="5" destOrd="0" presId="urn:microsoft.com/office/officeart/2005/8/layout/lProcess3"/>
    <dgm:cxn modelId="{5E0EF029-BCD9-BE4F-8F78-468B89B055BA}" type="presParOf" srcId="{60549D40-8EEB-EB43-AA16-51E4EDAA396B}" destId="{330CE6B3-1CC5-394C-BFC8-BEA2031D1B7E}" srcOrd="6" destOrd="0" presId="urn:microsoft.com/office/officeart/2005/8/layout/lProcess3"/>
    <dgm:cxn modelId="{99C8DD88-0A67-4246-B374-59B84E068366}" type="presParOf" srcId="{330CE6B3-1CC5-394C-BFC8-BEA2031D1B7E}" destId="{1253B2ED-C7D6-C94D-96DB-E944E6DCD1FE}" srcOrd="0" destOrd="0" presId="urn:microsoft.com/office/officeart/2005/8/layout/lProcess3"/>
    <dgm:cxn modelId="{E11FC7DE-E24B-214B-AE58-D136CA430061}" type="presParOf" srcId="{330CE6B3-1CC5-394C-BFC8-BEA2031D1B7E}" destId="{EAF14D2F-DD1F-A34E-B32F-71DB0A531833}" srcOrd="1" destOrd="0" presId="urn:microsoft.com/office/officeart/2005/8/layout/lProcess3"/>
    <dgm:cxn modelId="{4B85001F-8894-A94C-BE87-9E0BDC1F5B04}" type="presParOf" srcId="{330CE6B3-1CC5-394C-BFC8-BEA2031D1B7E}" destId="{3A7D0DA5-43DD-EC41-819B-2F506173A158}"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6AFB34-DB95-3648-AF27-624F521A2C26}" type="doc">
      <dgm:prSet loTypeId="urn:microsoft.com/office/officeart/2005/8/layout/lProcess3" loCatId="" qsTypeId="urn:microsoft.com/office/officeart/2005/8/quickstyle/simple1" qsCatId="simple" csTypeId="urn:microsoft.com/office/officeart/2005/8/colors/accent0_3" csCatId="mainScheme" phldr="1"/>
      <dgm:spPr/>
      <dgm:t>
        <a:bodyPr/>
        <a:lstStyle/>
        <a:p>
          <a:endParaRPr lang="en-US"/>
        </a:p>
      </dgm:t>
    </dgm:pt>
    <dgm:pt modelId="{623A6BF9-814D-EB4F-BB9A-1936AC479126}">
      <dgm:prSet phldrT="[Text]"/>
      <dgm:spPr/>
      <dgm:t>
        <a:bodyPr/>
        <a:lstStyle/>
        <a:p>
          <a:r>
            <a:rPr lang="fr-FR" b="1"/>
            <a:t>5</a:t>
          </a:r>
        </a:p>
      </dgm:t>
    </dgm:pt>
    <dgm:pt modelId="{B67EC655-458F-7A43-8DB5-E0446FC4B009}" type="parTrans" cxnId="{ADFEC283-C223-524F-8169-7F9C9527772A}">
      <dgm:prSet/>
      <dgm:spPr/>
      <dgm:t>
        <a:bodyPr/>
        <a:lstStyle/>
        <a:p>
          <a:endParaRPr lang="en-US"/>
        </a:p>
      </dgm:t>
    </dgm:pt>
    <dgm:pt modelId="{A1B42F48-1203-0C4F-8320-F13574304690}" type="sibTrans" cxnId="{ADFEC283-C223-524F-8169-7F9C9527772A}">
      <dgm:prSet/>
      <dgm:spPr/>
      <dgm:t>
        <a:bodyPr/>
        <a:lstStyle/>
        <a:p>
          <a:endParaRPr lang="en-US"/>
        </a:p>
      </dgm:t>
    </dgm:pt>
    <dgm:pt modelId="{6926B14D-096D-D148-9688-3BA0F083B11D}">
      <dgm:prSet phldrT="[Text]"/>
      <dgm:spPr/>
      <dgm:t>
        <a:bodyPr lIns="182880" tIns="182880" rIns="182880" bIns="182880"/>
        <a:lstStyle/>
        <a:p>
          <a:pPr algn="l"/>
          <a:r>
            <a:rPr lang="fr-FR"/>
            <a:t>Avant de commencer, informer la cliente que vous arrêterez l'examen et/ou la procédure si elle se sent mal à l'aise. Confirmer à la cliente qu'elle a le contrôle sur le rythme de l'examen et/ou de la procédure.</a:t>
          </a:r>
        </a:p>
      </dgm:t>
    </dgm:pt>
    <dgm:pt modelId="{7D03F43E-7FC4-2143-B7D6-DD6CB7C04B7A}" type="parTrans" cxnId="{D168DB21-0820-EE4B-B461-EEDEFF37024F}">
      <dgm:prSet/>
      <dgm:spPr/>
      <dgm:t>
        <a:bodyPr/>
        <a:lstStyle/>
        <a:p>
          <a:endParaRPr lang="en-US"/>
        </a:p>
      </dgm:t>
    </dgm:pt>
    <dgm:pt modelId="{DF92A464-B6A2-FC47-AFC7-D888474B8FA0}" type="sibTrans" cxnId="{D168DB21-0820-EE4B-B461-EEDEFF37024F}">
      <dgm:prSet/>
      <dgm:spPr/>
      <dgm:t>
        <a:bodyPr/>
        <a:lstStyle/>
        <a:p>
          <a:endParaRPr lang="en-US"/>
        </a:p>
      </dgm:t>
    </dgm:pt>
    <dgm:pt modelId="{3C96ECDD-3A43-2845-8D43-3CE9754E8CAF}">
      <dgm:prSet phldrT="[Text]"/>
      <dgm:spPr/>
      <dgm:t>
        <a:bodyPr/>
        <a:lstStyle/>
        <a:p>
          <a:r>
            <a:rPr lang="fr-FR" b="1"/>
            <a:t>6</a:t>
          </a:r>
        </a:p>
      </dgm:t>
    </dgm:pt>
    <dgm:pt modelId="{A2426616-0883-F74E-ACC5-7F0059F4EDE5}" type="parTrans" cxnId="{C30E742B-5E67-234A-8A3D-046F1112D6F7}">
      <dgm:prSet/>
      <dgm:spPr/>
      <dgm:t>
        <a:bodyPr/>
        <a:lstStyle/>
        <a:p>
          <a:endParaRPr lang="en-US"/>
        </a:p>
      </dgm:t>
    </dgm:pt>
    <dgm:pt modelId="{180B8D8B-A121-FF46-A9AE-DBE372D5C108}" type="sibTrans" cxnId="{C30E742B-5E67-234A-8A3D-046F1112D6F7}">
      <dgm:prSet/>
      <dgm:spPr/>
      <dgm:t>
        <a:bodyPr/>
        <a:lstStyle/>
        <a:p>
          <a:endParaRPr lang="en-US"/>
        </a:p>
      </dgm:t>
    </dgm:pt>
    <dgm:pt modelId="{6129460B-30A5-DB4F-8DD2-24691F27D0D4}">
      <dgm:prSet phldrT="[Text]"/>
      <dgm:spPr/>
      <dgm:t>
        <a:bodyPr/>
        <a:lstStyle/>
        <a:p>
          <a:pPr algn="l"/>
          <a:r>
            <a:rPr lang="fr-FR"/>
            <a:t>Expliquer à la cliente chaque étape de l'examen et/ou de la procédure juste avant qu'elle ne se produise.</a:t>
          </a:r>
        </a:p>
      </dgm:t>
    </dgm:pt>
    <dgm:pt modelId="{7A7D063D-64F9-D24B-94E4-F6D1B5A148FE}" type="parTrans" cxnId="{4CA87AE2-A1DC-ED4D-A847-602CEF2A4332}">
      <dgm:prSet/>
      <dgm:spPr/>
      <dgm:t>
        <a:bodyPr/>
        <a:lstStyle/>
        <a:p>
          <a:endParaRPr lang="en-US"/>
        </a:p>
      </dgm:t>
    </dgm:pt>
    <dgm:pt modelId="{9D5C469C-6B82-2048-8650-A9514990C822}" type="sibTrans" cxnId="{4CA87AE2-A1DC-ED4D-A847-602CEF2A4332}">
      <dgm:prSet/>
      <dgm:spPr/>
      <dgm:t>
        <a:bodyPr/>
        <a:lstStyle/>
        <a:p>
          <a:endParaRPr lang="en-US"/>
        </a:p>
      </dgm:t>
    </dgm:pt>
    <dgm:pt modelId="{F7E84150-A1B7-E54D-898A-100EE35D4832}">
      <dgm:prSet phldrT="[Text]"/>
      <dgm:spPr/>
      <dgm:t>
        <a:bodyPr/>
        <a:lstStyle/>
        <a:p>
          <a:r>
            <a:rPr lang="fr-FR" b="1"/>
            <a:t>7</a:t>
          </a:r>
        </a:p>
      </dgm:t>
    </dgm:pt>
    <dgm:pt modelId="{06809EC5-1DDE-1846-843E-C18597D126A9}" type="parTrans" cxnId="{7D3FD6AF-BBC8-FD47-BDF0-E60572EBAD19}">
      <dgm:prSet/>
      <dgm:spPr/>
      <dgm:t>
        <a:bodyPr/>
        <a:lstStyle/>
        <a:p>
          <a:endParaRPr lang="en-US"/>
        </a:p>
      </dgm:t>
    </dgm:pt>
    <dgm:pt modelId="{1C55DC70-07DB-9243-9912-1C4C77535092}" type="sibTrans" cxnId="{7D3FD6AF-BBC8-FD47-BDF0-E60572EBAD19}">
      <dgm:prSet/>
      <dgm:spPr/>
      <dgm:t>
        <a:bodyPr/>
        <a:lstStyle/>
        <a:p>
          <a:endParaRPr lang="en-US"/>
        </a:p>
      </dgm:t>
    </dgm:pt>
    <dgm:pt modelId="{770942C2-38E3-CF4E-A9E1-FBBDE55CCC84}">
      <dgm:prSet phldrT="[Text]"/>
      <dgm:spPr/>
      <dgm:t>
        <a:bodyPr/>
        <a:lstStyle/>
        <a:p>
          <a:pPr algn="l"/>
          <a:r>
            <a:rPr lang="fr-FR"/>
            <a:t>Maintenir le corps de la cliente couvert, en n'exposant que les zones à examiner. </a:t>
          </a:r>
        </a:p>
      </dgm:t>
    </dgm:pt>
    <dgm:pt modelId="{9FCD5AE3-A1A7-A24C-85CC-6525C2E0CA30}" type="parTrans" cxnId="{18DBC594-A815-7844-AAE0-BFA483D73C3C}">
      <dgm:prSet/>
      <dgm:spPr/>
      <dgm:t>
        <a:bodyPr/>
        <a:lstStyle/>
        <a:p>
          <a:endParaRPr lang="en-US"/>
        </a:p>
      </dgm:t>
    </dgm:pt>
    <dgm:pt modelId="{2392B5EA-FD4F-E043-A43E-720D92C35D99}" type="sibTrans" cxnId="{18DBC594-A815-7844-AAE0-BFA483D73C3C}">
      <dgm:prSet/>
      <dgm:spPr/>
      <dgm:t>
        <a:bodyPr/>
        <a:lstStyle/>
        <a:p>
          <a:endParaRPr lang="en-US"/>
        </a:p>
      </dgm:t>
    </dgm:pt>
    <dgm:pt modelId="{60549D40-8EEB-EB43-AA16-51E4EDAA396B}" type="pres">
      <dgm:prSet presAssocID="{D36AFB34-DB95-3648-AF27-624F521A2C26}" presName="Name0" presStyleCnt="0">
        <dgm:presLayoutVars>
          <dgm:chPref val="3"/>
          <dgm:dir/>
          <dgm:animLvl val="lvl"/>
          <dgm:resizeHandles/>
        </dgm:presLayoutVars>
      </dgm:prSet>
      <dgm:spPr/>
    </dgm:pt>
    <dgm:pt modelId="{F32E8A49-A7A2-A14E-8BFA-3655F66E739D}" type="pres">
      <dgm:prSet presAssocID="{623A6BF9-814D-EB4F-BB9A-1936AC479126}" presName="horFlow" presStyleCnt="0"/>
      <dgm:spPr/>
    </dgm:pt>
    <dgm:pt modelId="{EA6F83B7-2B43-CE4C-9FD2-009CBB182C0B}" type="pres">
      <dgm:prSet presAssocID="{623A6BF9-814D-EB4F-BB9A-1936AC479126}" presName="bigChev" presStyleLbl="node1" presStyleIdx="0" presStyleCnt="3" custScaleX="63220" custScaleY="121104"/>
      <dgm:spPr/>
    </dgm:pt>
    <dgm:pt modelId="{E76AEC9D-5C25-D640-AF48-C4F40B33AE68}" type="pres">
      <dgm:prSet presAssocID="{7D03F43E-7FC4-2143-B7D6-DD6CB7C04B7A}" presName="parTrans" presStyleCnt="0"/>
      <dgm:spPr/>
    </dgm:pt>
    <dgm:pt modelId="{89FBDC23-1E1D-5044-A92B-402A30CF8D81}" type="pres">
      <dgm:prSet presAssocID="{6926B14D-096D-D148-9688-3BA0F083B11D}" presName="node" presStyleLbl="alignAccFollowNode1" presStyleIdx="0" presStyleCnt="3" custScaleX="347460" custScaleY="139441">
        <dgm:presLayoutVars>
          <dgm:bulletEnabled val="1"/>
        </dgm:presLayoutVars>
      </dgm:prSet>
      <dgm:spPr/>
    </dgm:pt>
    <dgm:pt modelId="{572B9692-1637-6047-BF97-102BBA7DAACD}" type="pres">
      <dgm:prSet presAssocID="{623A6BF9-814D-EB4F-BB9A-1936AC479126}" presName="vSp" presStyleCnt="0"/>
      <dgm:spPr/>
    </dgm:pt>
    <dgm:pt modelId="{F6139E93-5FB8-EC42-8148-545F370F5134}" type="pres">
      <dgm:prSet presAssocID="{3C96ECDD-3A43-2845-8D43-3CE9754E8CAF}" presName="horFlow" presStyleCnt="0"/>
      <dgm:spPr/>
    </dgm:pt>
    <dgm:pt modelId="{ACDE5012-67DF-014A-A49A-0D090DEBEC58}" type="pres">
      <dgm:prSet presAssocID="{3C96ECDD-3A43-2845-8D43-3CE9754E8CAF}" presName="bigChev" presStyleLbl="node1" presStyleIdx="1" presStyleCnt="3" custScaleX="63238" custScaleY="120823"/>
      <dgm:spPr/>
    </dgm:pt>
    <dgm:pt modelId="{20D9713F-E6F2-D347-8002-CC1927568D02}" type="pres">
      <dgm:prSet presAssocID="{7A7D063D-64F9-D24B-94E4-F6D1B5A148FE}" presName="parTrans" presStyleCnt="0"/>
      <dgm:spPr/>
    </dgm:pt>
    <dgm:pt modelId="{00679C8B-F1BF-E442-A47C-4B73476DCCEB}" type="pres">
      <dgm:prSet presAssocID="{6129460B-30A5-DB4F-8DD2-24691F27D0D4}" presName="node" presStyleLbl="alignAccFollowNode1" presStyleIdx="1" presStyleCnt="3" custScaleX="347440" custScaleY="139726">
        <dgm:presLayoutVars>
          <dgm:bulletEnabled val="1"/>
        </dgm:presLayoutVars>
      </dgm:prSet>
      <dgm:spPr/>
    </dgm:pt>
    <dgm:pt modelId="{EAB535CD-0089-8E43-8D6F-301B8D1A1998}" type="pres">
      <dgm:prSet presAssocID="{3C96ECDD-3A43-2845-8D43-3CE9754E8CAF}" presName="vSp" presStyleCnt="0"/>
      <dgm:spPr/>
    </dgm:pt>
    <dgm:pt modelId="{19F6B1A6-4AC1-2F44-861C-8F1465134B67}" type="pres">
      <dgm:prSet presAssocID="{F7E84150-A1B7-E54D-898A-100EE35D4832}" presName="horFlow" presStyleCnt="0"/>
      <dgm:spPr/>
    </dgm:pt>
    <dgm:pt modelId="{CB9038F1-724C-CE4E-BCC7-B38870B3B1EE}" type="pres">
      <dgm:prSet presAssocID="{F7E84150-A1B7-E54D-898A-100EE35D4832}" presName="bigChev" presStyleLbl="node1" presStyleIdx="2" presStyleCnt="3" custScaleX="63238" custScaleY="120823"/>
      <dgm:spPr/>
    </dgm:pt>
    <dgm:pt modelId="{57779786-214E-6E4B-B148-7CA586F0FE63}" type="pres">
      <dgm:prSet presAssocID="{9FCD5AE3-A1A7-A24C-85CC-6525C2E0CA30}" presName="parTrans" presStyleCnt="0"/>
      <dgm:spPr/>
    </dgm:pt>
    <dgm:pt modelId="{00E61477-8A2A-D14D-A0C9-7FCFE27B96EA}" type="pres">
      <dgm:prSet presAssocID="{770942C2-38E3-CF4E-A9E1-FBBDE55CCC84}" presName="node" presStyleLbl="alignAccFollowNode1" presStyleIdx="2" presStyleCnt="3" custScaleX="347440" custScaleY="139441">
        <dgm:presLayoutVars>
          <dgm:bulletEnabled val="1"/>
        </dgm:presLayoutVars>
      </dgm:prSet>
      <dgm:spPr/>
    </dgm:pt>
  </dgm:ptLst>
  <dgm:cxnLst>
    <dgm:cxn modelId="{2C445005-F922-8141-94D3-B077E901EFFC}" type="presOf" srcId="{F7E84150-A1B7-E54D-898A-100EE35D4832}" destId="{CB9038F1-724C-CE4E-BCC7-B38870B3B1EE}" srcOrd="0" destOrd="0" presId="urn:microsoft.com/office/officeart/2005/8/layout/lProcess3"/>
    <dgm:cxn modelId="{D168DB21-0820-EE4B-B461-EEDEFF37024F}" srcId="{623A6BF9-814D-EB4F-BB9A-1936AC479126}" destId="{6926B14D-096D-D148-9688-3BA0F083B11D}" srcOrd="0" destOrd="0" parTransId="{7D03F43E-7FC4-2143-B7D6-DD6CB7C04B7A}" sibTransId="{DF92A464-B6A2-FC47-AFC7-D888474B8FA0}"/>
    <dgm:cxn modelId="{C30E742B-5E67-234A-8A3D-046F1112D6F7}" srcId="{D36AFB34-DB95-3648-AF27-624F521A2C26}" destId="{3C96ECDD-3A43-2845-8D43-3CE9754E8CAF}" srcOrd="1" destOrd="0" parTransId="{A2426616-0883-F74E-ACC5-7F0059F4EDE5}" sibTransId="{180B8D8B-A121-FF46-A9AE-DBE372D5C108}"/>
    <dgm:cxn modelId="{A9272C2D-0BF4-8644-8564-8BBC53803529}" type="presOf" srcId="{6129460B-30A5-DB4F-8DD2-24691F27D0D4}" destId="{00679C8B-F1BF-E442-A47C-4B73476DCCEB}" srcOrd="0" destOrd="0" presId="urn:microsoft.com/office/officeart/2005/8/layout/lProcess3"/>
    <dgm:cxn modelId="{33053D30-BED6-7140-9648-CD5F416BF64E}" type="presOf" srcId="{770942C2-38E3-CF4E-A9E1-FBBDE55CCC84}" destId="{00E61477-8A2A-D14D-A0C9-7FCFE27B96EA}" srcOrd="0" destOrd="0" presId="urn:microsoft.com/office/officeart/2005/8/layout/lProcess3"/>
    <dgm:cxn modelId="{8970A740-36D4-5E4C-AD12-F6DF714B1E38}" type="presOf" srcId="{3C96ECDD-3A43-2845-8D43-3CE9754E8CAF}" destId="{ACDE5012-67DF-014A-A49A-0D090DEBEC58}" srcOrd="0" destOrd="0" presId="urn:microsoft.com/office/officeart/2005/8/layout/lProcess3"/>
    <dgm:cxn modelId="{551E3E80-AAFE-CD4A-BDC7-0B6FAF10E37D}" type="presOf" srcId="{D36AFB34-DB95-3648-AF27-624F521A2C26}" destId="{60549D40-8EEB-EB43-AA16-51E4EDAA396B}" srcOrd="0" destOrd="0" presId="urn:microsoft.com/office/officeart/2005/8/layout/lProcess3"/>
    <dgm:cxn modelId="{ADFEC283-C223-524F-8169-7F9C9527772A}" srcId="{D36AFB34-DB95-3648-AF27-624F521A2C26}" destId="{623A6BF9-814D-EB4F-BB9A-1936AC479126}" srcOrd="0" destOrd="0" parTransId="{B67EC655-458F-7A43-8DB5-E0446FC4B009}" sibTransId="{A1B42F48-1203-0C4F-8320-F13574304690}"/>
    <dgm:cxn modelId="{18DBC594-A815-7844-AAE0-BFA483D73C3C}" srcId="{F7E84150-A1B7-E54D-898A-100EE35D4832}" destId="{770942C2-38E3-CF4E-A9E1-FBBDE55CCC84}" srcOrd="0" destOrd="0" parTransId="{9FCD5AE3-A1A7-A24C-85CC-6525C2E0CA30}" sibTransId="{2392B5EA-FD4F-E043-A43E-720D92C35D99}"/>
    <dgm:cxn modelId="{7D3FD6AF-BBC8-FD47-BDF0-E60572EBAD19}" srcId="{D36AFB34-DB95-3648-AF27-624F521A2C26}" destId="{F7E84150-A1B7-E54D-898A-100EE35D4832}" srcOrd="2" destOrd="0" parTransId="{06809EC5-1DDE-1846-843E-C18597D126A9}" sibTransId="{1C55DC70-07DB-9243-9912-1C4C77535092}"/>
    <dgm:cxn modelId="{5AD393C0-EC4B-A84D-AB4C-519F159F735E}" type="presOf" srcId="{623A6BF9-814D-EB4F-BB9A-1936AC479126}" destId="{EA6F83B7-2B43-CE4C-9FD2-009CBB182C0B}" srcOrd="0" destOrd="0" presId="urn:microsoft.com/office/officeart/2005/8/layout/lProcess3"/>
    <dgm:cxn modelId="{8F729ED8-8D1C-9049-8337-A7AC36705E23}" type="presOf" srcId="{6926B14D-096D-D148-9688-3BA0F083B11D}" destId="{89FBDC23-1E1D-5044-A92B-402A30CF8D81}" srcOrd="0" destOrd="0" presId="urn:microsoft.com/office/officeart/2005/8/layout/lProcess3"/>
    <dgm:cxn modelId="{4CA87AE2-A1DC-ED4D-A847-602CEF2A4332}" srcId="{3C96ECDD-3A43-2845-8D43-3CE9754E8CAF}" destId="{6129460B-30A5-DB4F-8DD2-24691F27D0D4}" srcOrd="0" destOrd="0" parTransId="{7A7D063D-64F9-D24B-94E4-F6D1B5A148FE}" sibTransId="{9D5C469C-6B82-2048-8650-A9514990C822}"/>
    <dgm:cxn modelId="{62A229E9-D7CA-A146-8601-31762672923A}" type="presParOf" srcId="{60549D40-8EEB-EB43-AA16-51E4EDAA396B}" destId="{F32E8A49-A7A2-A14E-8BFA-3655F66E739D}" srcOrd="0" destOrd="0" presId="urn:microsoft.com/office/officeart/2005/8/layout/lProcess3"/>
    <dgm:cxn modelId="{4DA3DEF4-F455-7C43-A9A2-2D39EE05FC31}" type="presParOf" srcId="{F32E8A49-A7A2-A14E-8BFA-3655F66E739D}" destId="{EA6F83B7-2B43-CE4C-9FD2-009CBB182C0B}" srcOrd="0" destOrd="0" presId="urn:microsoft.com/office/officeart/2005/8/layout/lProcess3"/>
    <dgm:cxn modelId="{35B7A393-D34D-EE46-B531-BC443577E0E8}" type="presParOf" srcId="{F32E8A49-A7A2-A14E-8BFA-3655F66E739D}" destId="{E76AEC9D-5C25-D640-AF48-C4F40B33AE68}" srcOrd="1" destOrd="0" presId="urn:microsoft.com/office/officeart/2005/8/layout/lProcess3"/>
    <dgm:cxn modelId="{2D694248-2B30-C541-B38D-B6CD293E5899}" type="presParOf" srcId="{F32E8A49-A7A2-A14E-8BFA-3655F66E739D}" destId="{89FBDC23-1E1D-5044-A92B-402A30CF8D81}" srcOrd="2" destOrd="0" presId="urn:microsoft.com/office/officeart/2005/8/layout/lProcess3"/>
    <dgm:cxn modelId="{48C1EFFB-1183-1241-9CD6-5C5800C25CC5}" type="presParOf" srcId="{60549D40-8EEB-EB43-AA16-51E4EDAA396B}" destId="{572B9692-1637-6047-BF97-102BBA7DAACD}" srcOrd="1" destOrd="0" presId="urn:microsoft.com/office/officeart/2005/8/layout/lProcess3"/>
    <dgm:cxn modelId="{7ABF72D0-3E19-9E40-8F5D-F0DAC40617EA}" type="presParOf" srcId="{60549D40-8EEB-EB43-AA16-51E4EDAA396B}" destId="{F6139E93-5FB8-EC42-8148-545F370F5134}" srcOrd="2" destOrd="0" presId="urn:microsoft.com/office/officeart/2005/8/layout/lProcess3"/>
    <dgm:cxn modelId="{BFCB7183-FCA5-3743-84D5-E37588E54078}" type="presParOf" srcId="{F6139E93-5FB8-EC42-8148-545F370F5134}" destId="{ACDE5012-67DF-014A-A49A-0D090DEBEC58}" srcOrd="0" destOrd="0" presId="urn:microsoft.com/office/officeart/2005/8/layout/lProcess3"/>
    <dgm:cxn modelId="{17E7EFF2-0CC3-E04C-A9E4-20B3C8C87B2A}" type="presParOf" srcId="{F6139E93-5FB8-EC42-8148-545F370F5134}" destId="{20D9713F-E6F2-D347-8002-CC1927568D02}" srcOrd="1" destOrd="0" presId="urn:microsoft.com/office/officeart/2005/8/layout/lProcess3"/>
    <dgm:cxn modelId="{77D4A55A-48BF-BE4B-A9A4-AC9946FF80D8}" type="presParOf" srcId="{F6139E93-5FB8-EC42-8148-545F370F5134}" destId="{00679C8B-F1BF-E442-A47C-4B73476DCCEB}" srcOrd="2" destOrd="0" presId="urn:microsoft.com/office/officeart/2005/8/layout/lProcess3"/>
    <dgm:cxn modelId="{2F087420-B934-DF45-9C14-5B32320D43B6}" type="presParOf" srcId="{60549D40-8EEB-EB43-AA16-51E4EDAA396B}" destId="{EAB535CD-0089-8E43-8D6F-301B8D1A1998}" srcOrd="3" destOrd="0" presId="urn:microsoft.com/office/officeart/2005/8/layout/lProcess3"/>
    <dgm:cxn modelId="{39653092-C062-A647-B7AA-ECE861F84B8F}" type="presParOf" srcId="{60549D40-8EEB-EB43-AA16-51E4EDAA396B}" destId="{19F6B1A6-4AC1-2F44-861C-8F1465134B67}" srcOrd="4" destOrd="0" presId="urn:microsoft.com/office/officeart/2005/8/layout/lProcess3"/>
    <dgm:cxn modelId="{E4903EDB-712C-1A4C-9326-B0565812C9E2}" type="presParOf" srcId="{19F6B1A6-4AC1-2F44-861C-8F1465134B67}" destId="{CB9038F1-724C-CE4E-BCC7-B38870B3B1EE}" srcOrd="0" destOrd="0" presId="urn:microsoft.com/office/officeart/2005/8/layout/lProcess3"/>
    <dgm:cxn modelId="{F52DF03D-C2F3-0040-B08B-767C73A00E83}" type="presParOf" srcId="{19F6B1A6-4AC1-2F44-861C-8F1465134B67}" destId="{57779786-214E-6E4B-B148-7CA586F0FE63}" srcOrd="1" destOrd="0" presId="urn:microsoft.com/office/officeart/2005/8/layout/lProcess3"/>
    <dgm:cxn modelId="{DD3956CE-A7B1-C345-9271-8C34C98BB978}" type="presParOf" srcId="{19F6B1A6-4AC1-2F44-861C-8F1465134B67}" destId="{00E61477-8A2A-D14D-A0C9-7FCFE27B96EA}"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DC9739-FC97-6247-9C53-2FF49BDFE15E}"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n-US"/>
        </a:p>
      </dgm:t>
    </dgm:pt>
    <dgm:pt modelId="{6B7002C8-6C7D-B04C-AD24-3949B7CD3826}">
      <dgm:prSet/>
      <dgm:spPr/>
      <dgm:t>
        <a:bodyPr/>
        <a:lstStyle/>
        <a:p>
          <a:r>
            <a:rPr lang="fr-FR" b="1" i="0"/>
            <a:t>8</a:t>
          </a:r>
          <a:endParaRPr lang="en-US" b="1"/>
        </a:p>
      </dgm:t>
    </dgm:pt>
    <dgm:pt modelId="{F05F5228-A16F-D04C-85E5-3CCC3C5EE7E1}" type="parTrans" cxnId="{1C49E0D9-C5C1-7E43-B15B-1FADC3B1ACF1}">
      <dgm:prSet/>
      <dgm:spPr/>
      <dgm:t>
        <a:bodyPr/>
        <a:lstStyle/>
        <a:p>
          <a:endParaRPr lang="en-US"/>
        </a:p>
      </dgm:t>
    </dgm:pt>
    <dgm:pt modelId="{3E028D4D-8263-554A-9C0F-2E9D93607CFE}" type="sibTrans" cxnId="{1C49E0D9-C5C1-7E43-B15B-1FADC3B1ACF1}">
      <dgm:prSet/>
      <dgm:spPr/>
      <dgm:t>
        <a:bodyPr/>
        <a:lstStyle/>
        <a:p>
          <a:endParaRPr lang="en-US"/>
        </a:p>
      </dgm:t>
    </dgm:pt>
    <dgm:pt modelId="{D3727A50-6818-DD44-8531-3C666CC0BF34}">
      <dgm:prSet/>
      <dgm:spPr/>
      <dgm:t>
        <a:bodyPr/>
        <a:lstStyle/>
        <a:p>
          <a:r>
            <a:rPr lang="fr-FR" b="1" i="0"/>
            <a:t>9</a:t>
          </a:r>
          <a:endParaRPr lang="en-US" b="1"/>
        </a:p>
      </dgm:t>
    </dgm:pt>
    <dgm:pt modelId="{8657149E-475F-9149-B289-A5AE23DB322B}" type="parTrans" cxnId="{F1160931-ACAF-6244-8461-205270513C6D}">
      <dgm:prSet/>
      <dgm:spPr/>
      <dgm:t>
        <a:bodyPr/>
        <a:lstStyle/>
        <a:p>
          <a:endParaRPr lang="en-US"/>
        </a:p>
      </dgm:t>
    </dgm:pt>
    <dgm:pt modelId="{77609041-8879-784C-8395-E3FF932D23EF}" type="sibTrans" cxnId="{F1160931-ACAF-6244-8461-205270513C6D}">
      <dgm:prSet/>
      <dgm:spPr/>
      <dgm:t>
        <a:bodyPr/>
        <a:lstStyle/>
        <a:p>
          <a:endParaRPr lang="en-US"/>
        </a:p>
      </dgm:t>
    </dgm:pt>
    <dgm:pt modelId="{1FFEFABD-16CF-0741-8194-8BECE5F9BF97}">
      <dgm:prSet/>
      <dgm:spPr/>
      <dgm:t>
        <a:bodyPr/>
        <a:lstStyle/>
        <a:p>
          <a:r>
            <a:rPr lang="fr-FR" b="1" i="0"/>
            <a:t>10</a:t>
          </a:r>
          <a:endParaRPr lang="en-US" b="1"/>
        </a:p>
      </dgm:t>
    </dgm:pt>
    <dgm:pt modelId="{05450330-8BE5-FA49-AAC9-B0AE0D08E626}" type="parTrans" cxnId="{DA29B6D6-A79D-E34B-9719-34B3EDF6F708}">
      <dgm:prSet/>
      <dgm:spPr/>
      <dgm:t>
        <a:bodyPr/>
        <a:lstStyle/>
        <a:p>
          <a:endParaRPr lang="en-US"/>
        </a:p>
      </dgm:t>
    </dgm:pt>
    <dgm:pt modelId="{2E5370D4-9648-4243-A44E-70F0FF07A9AA}" type="sibTrans" cxnId="{DA29B6D6-A79D-E34B-9719-34B3EDF6F708}">
      <dgm:prSet/>
      <dgm:spPr/>
      <dgm:t>
        <a:bodyPr/>
        <a:lstStyle/>
        <a:p>
          <a:endParaRPr lang="en-US"/>
        </a:p>
      </dgm:t>
    </dgm:pt>
    <dgm:pt modelId="{C175B10F-7FD4-D84B-8273-75D6BE043BC5}">
      <dgm:prSet custT="1"/>
      <dgm:spPr/>
      <dgm:t>
        <a:bodyPr/>
        <a:lstStyle/>
        <a:p>
          <a:pPr algn="l"/>
          <a:r>
            <a:rPr lang="fr-FR" sz="3200" b="0" i="0"/>
            <a:t>Encourager la cliente à utiliser la respiration abdominale afin de détendre les muscles du plancher pelvien. </a:t>
          </a:r>
          <a:endParaRPr lang="en-US" sz="3200"/>
        </a:p>
      </dgm:t>
    </dgm:pt>
    <dgm:pt modelId="{AFA7969F-803A-7847-B7B8-7918F46C7EF2}" type="parTrans" cxnId="{B7053550-001C-C141-9455-03BAC7B6EA17}">
      <dgm:prSet/>
      <dgm:spPr/>
      <dgm:t>
        <a:bodyPr/>
        <a:lstStyle/>
        <a:p>
          <a:endParaRPr lang="en-US"/>
        </a:p>
      </dgm:t>
    </dgm:pt>
    <dgm:pt modelId="{672C981A-38AA-6B49-9770-F377FC593BAE}" type="sibTrans" cxnId="{B7053550-001C-C141-9455-03BAC7B6EA17}">
      <dgm:prSet/>
      <dgm:spPr/>
      <dgm:t>
        <a:bodyPr/>
        <a:lstStyle/>
        <a:p>
          <a:endParaRPr lang="en-US"/>
        </a:p>
      </dgm:t>
    </dgm:pt>
    <dgm:pt modelId="{62A96248-D28D-D14B-A786-7F440484C51C}">
      <dgm:prSet custT="1"/>
      <dgm:spPr/>
      <dgm:t>
        <a:bodyPr/>
        <a:lstStyle/>
        <a:p>
          <a:pPr algn="l"/>
          <a:r>
            <a:rPr lang="fr-FR" sz="3200" b="0" i="0" dirty="0"/>
            <a:t>Poser les mains pour l'examen bimanuel et le spéculum fermé contre le vagin de la cliente afin qu'elle s'habitue à la sensation avant l'insertion et l'ouverture de la main ou du spéculum. </a:t>
          </a:r>
          <a:endParaRPr lang="en-US" sz="3200" dirty="0"/>
        </a:p>
      </dgm:t>
    </dgm:pt>
    <dgm:pt modelId="{D44A0448-6189-9948-AD94-AA13AF8EC16E}" type="parTrans" cxnId="{2B89FBD7-187B-4945-8D50-5E7BC1F194C3}">
      <dgm:prSet/>
      <dgm:spPr/>
      <dgm:t>
        <a:bodyPr/>
        <a:lstStyle/>
        <a:p>
          <a:endParaRPr lang="en-US"/>
        </a:p>
      </dgm:t>
    </dgm:pt>
    <dgm:pt modelId="{DE3C8CA3-6852-AF41-AF80-923227F6F026}" type="sibTrans" cxnId="{2B89FBD7-187B-4945-8D50-5E7BC1F194C3}">
      <dgm:prSet/>
      <dgm:spPr/>
      <dgm:t>
        <a:bodyPr/>
        <a:lstStyle/>
        <a:p>
          <a:endParaRPr lang="en-US"/>
        </a:p>
      </dgm:t>
    </dgm:pt>
    <dgm:pt modelId="{69D46236-94F7-E34D-BF34-79908B5B9DF5}">
      <dgm:prSet custT="1"/>
      <dgm:spPr/>
      <dgm:t>
        <a:bodyPr/>
        <a:lstStyle/>
        <a:p>
          <a:pPr algn="l"/>
          <a:r>
            <a:rPr lang="fr-FR" sz="3200" b="0" i="0"/>
            <a:t>Si la cliente ne veut pas poursuivre l'examen ou la procédure, le prestataire doit s'arrêter, s'enquérir de ses besoins et poursuivre quand la cliente est prête, si elle est prête.</a:t>
          </a:r>
          <a:endParaRPr lang="en-US" sz="3200"/>
        </a:p>
      </dgm:t>
    </dgm:pt>
    <dgm:pt modelId="{12FEE928-D0A8-B841-AE06-08F1932FB9DD}" type="parTrans" cxnId="{FCF09135-FB27-604D-8F62-62E54001ECD5}">
      <dgm:prSet/>
      <dgm:spPr/>
      <dgm:t>
        <a:bodyPr/>
        <a:lstStyle/>
        <a:p>
          <a:endParaRPr lang="en-US"/>
        </a:p>
      </dgm:t>
    </dgm:pt>
    <dgm:pt modelId="{48990BE3-74B3-B64A-A041-FD3FA1483E70}" type="sibTrans" cxnId="{FCF09135-FB27-604D-8F62-62E54001ECD5}">
      <dgm:prSet/>
      <dgm:spPr/>
      <dgm:t>
        <a:bodyPr/>
        <a:lstStyle/>
        <a:p>
          <a:endParaRPr lang="en-US"/>
        </a:p>
      </dgm:t>
    </dgm:pt>
    <dgm:pt modelId="{B5C6EF17-410E-7D47-9006-68114E4A8CAF}" type="pres">
      <dgm:prSet presAssocID="{06DC9739-FC97-6247-9C53-2FF49BDFE15E}" presName="Name0" presStyleCnt="0">
        <dgm:presLayoutVars>
          <dgm:chPref val="3"/>
          <dgm:dir/>
          <dgm:animLvl val="lvl"/>
          <dgm:resizeHandles/>
        </dgm:presLayoutVars>
      </dgm:prSet>
      <dgm:spPr/>
    </dgm:pt>
    <dgm:pt modelId="{7272CA86-8BCD-3948-8888-C1B61D058ED9}" type="pres">
      <dgm:prSet presAssocID="{6B7002C8-6C7D-B04C-AD24-3949B7CD3826}" presName="horFlow" presStyleCnt="0"/>
      <dgm:spPr/>
    </dgm:pt>
    <dgm:pt modelId="{90617B62-96A7-2C41-AA82-C96112E6F46E}" type="pres">
      <dgm:prSet presAssocID="{6B7002C8-6C7D-B04C-AD24-3949B7CD3826}" presName="bigChev" presStyleLbl="node1" presStyleIdx="0" presStyleCnt="3" custScaleX="56771" custScaleY="101742"/>
      <dgm:spPr/>
    </dgm:pt>
    <dgm:pt modelId="{D9368CC8-E8F0-594D-98D3-7BB052DE7212}" type="pres">
      <dgm:prSet presAssocID="{AFA7969F-803A-7847-B7B8-7918F46C7EF2}" presName="parTrans" presStyleCnt="0"/>
      <dgm:spPr/>
    </dgm:pt>
    <dgm:pt modelId="{1A2D3277-B8BB-DA48-9A63-DAAB9ED48E24}" type="pres">
      <dgm:prSet presAssocID="{C175B10F-7FD4-D84B-8273-75D6BE043BC5}" presName="node" presStyleLbl="alignAccFollowNode1" presStyleIdx="0" presStyleCnt="3" custScaleX="319192" custScaleY="119893">
        <dgm:presLayoutVars>
          <dgm:bulletEnabled val="1"/>
        </dgm:presLayoutVars>
      </dgm:prSet>
      <dgm:spPr/>
    </dgm:pt>
    <dgm:pt modelId="{369080B4-511B-B24B-93BE-46182F64E085}" type="pres">
      <dgm:prSet presAssocID="{6B7002C8-6C7D-B04C-AD24-3949B7CD3826}" presName="vSp" presStyleCnt="0"/>
      <dgm:spPr/>
    </dgm:pt>
    <dgm:pt modelId="{57FA4951-4A32-FB4A-9591-FE12786B4A42}" type="pres">
      <dgm:prSet presAssocID="{D3727A50-6818-DD44-8531-3C666CC0BF34}" presName="horFlow" presStyleCnt="0"/>
      <dgm:spPr/>
    </dgm:pt>
    <dgm:pt modelId="{0418D82F-DBCF-9B43-AD0B-E4B7D2155422}" type="pres">
      <dgm:prSet presAssocID="{D3727A50-6818-DD44-8531-3C666CC0BF34}" presName="bigChev" presStyleLbl="node1" presStyleIdx="1" presStyleCnt="3" custScaleX="56771" custScaleY="102365"/>
      <dgm:spPr/>
    </dgm:pt>
    <dgm:pt modelId="{0AE28175-E7FB-C046-97CC-00615552046D}" type="pres">
      <dgm:prSet presAssocID="{D44A0448-6189-9948-AD94-AA13AF8EC16E}" presName="parTrans" presStyleCnt="0"/>
      <dgm:spPr/>
    </dgm:pt>
    <dgm:pt modelId="{84CD288B-500C-FE42-B6F3-C6827173789C}" type="pres">
      <dgm:prSet presAssocID="{62A96248-D28D-D14B-A786-7F440484C51C}" presName="node" presStyleLbl="alignAccFollowNode1" presStyleIdx="1" presStyleCnt="3" custScaleX="319192" custScaleY="119893">
        <dgm:presLayoutVars>
          <dgm:bulletEnabled val="1"/>
        </dgm:presLayoutVars>
      </dgm:prSet>
      <dgm:spPr/>
    </dgm:pt>
    <dgm:pt modelId="{3686BE29-E774-6243-909B-AE66613CE706}" type="pres">
      <dgm:prSet presAssocID="{D3727A50-6818-DD44-8531-3C666CC0BF34}" presName="vSp" presStyleCnt="0"/>
      <dgm:spPr/>
    </dgm:pt>
    <dgm:pt modelId="{744CE7BD-E63D-2C49-BC8B-C3DB1F2D506B}" type="pres">
      <dgm:prSet presAssocID="{1FFEFABD-16CF-0741-8194-8BECE5F9BF97}" presName="horFlow" presStyleCnt="0"/>
      <dgm:spPr/>
    </dgm:pt>
    <dgm:pt modelId="{380AA74D-2B17-5247-B0A5-61181842AF79}" type="pres">
      <dgm:prSet presAssocID="{1FFEFABD-16CF-0741-8194-8BECE5F9BF97}" presName="bigChev" presStyleLbl="node1" presStyleIdx="2" presStyleCnt="3" custScaleX="56771" custScaleY="103034"/>
      <dgm:spPr/>
    </dgm:pt>
    <dgm:pt modelId="{ABB47401-326D-5C48-85F4-FD3E645D6A87}" type="pres">
      <dgm:prSet presAssocID="{12FEE928-D0A8-B841-AE06-08F1932FB9DD}" presName="parTrans" presStyleCnt="0"/>
      <dgm:spPr/>
    </dgm:pt>
    <dgm:pt modelId="{909A43AC-E267-8645-AFAE-A81070DAD6ED}" type="pres">
      <dgm:prSet presAssocID="{69D46236-94F7-E34D-BF34-79908B5B9DF5}" presName="node" presStyleLbl="alignAccFollowNode1" presStyleIdx="2" presStyleCnt="3" custScaleX="319192" custScaleY="119893">
        <dgm:presLayoutVars>
          <dgm:bulletEnabled val="1"/>
        </dgm:presLayoutVars>
      </dgm:prSet>
      <dgm:spPr/>
    </dgm:pt>
  </dgm:ptLst>
  <dgm:cxnLst>
    <dgm:cxn modelId="{1267D41B-FBE3-C34B-901A-326FD46057FC}" type="presOf" srcId="{62A96248-D28D-D14B-A786-7F440484C51C}" destId="{84CD288B-500C-FE42-B6F3-C6827173789C}" srcOrd="0" destOrd="0" presId="urn:microsoft.com/office/officeart/2005/8/layout/lProcess3"/>
    <dgm:cxn modelId="{F1160931-ACAF-6244-8461-205270513C6D}" srcId="{06DC9739-FC97-6247-9C53-2FF49BDFE15E}" destId="{D3727A50-6818-DD44-8531-3C666CC0BF34}" srcOrd="1" destOrd="0" parTransId="{8657149E-475F-9149-B289-A5AE23DB322B}" sibTransId="{77609041-8879-784C-8395-E3FF932D23EF}"/>
    <dgm:cxn modelId="{FCF09135-FB27-604D-8F62-62E54001ECD5}" srcId="{1FFEFABD-16CF-0741-8194-8BECE5F9BF97}" destId="{69D46236-94F7-E34D-BF34-79908B5B9DF5}" srcOrd="0" destOrd="0" parTransId="{12FEE928-D0A8-B841-AE06-08F1932FB9DD}" sibTransId="{48990BE3-74B3-B64A-A041-FD3FA1483E70}"/>
    <dgm:cxn modelId="{2A655B48-6C9C-C14C-9045-1DD3A0E2CD55}" type="presOf" srcId="{C175B10F-7FD4-D84B-8273-75D6BE043BC5}" destId="{1A2D3277-B8BB-DA48-9A63-DAAB9ED48E24}" srcOrd="0" destOrd="0" presId="urn:microsoft.com/office/officeart/2005/8/layout/lProcess3"/>
    <dgm:cxn modelId="{16BCB44D-B8D6-BE4C-B076-E00C8A4DF57E}" type="presOf" srcId="{1FFEFABD-16CF-0741-8194-8BECE5F9BF97}" destId="{380AA74D-2B17-5247-B0A5-61181842AF79}" srcOrd="0" destOrd="0" presId="urn:microsoft.com/office/officeart/2005/8/layout/lProcess3"/>
    <dgm:cxn modelId="{B7053550-001C-C141-9455-03BAC7B6EA17}" srcId="{6B7002C8-6C7D-B04C-AD24-3949B7CD3826}" destId="{C175B10F-7FD4-D84B-8273-75D6BE043BC5}" srcOrd="0" destOrd="0" parTransId="{AFA7969F-803A-7847-B7B8-7918F46C7EF2}" sibTransId="{672C981A-38AA-6B49-9770-F377FC593BAE}"/>
    <dgm:cxn modelId="{CE59E352-2D8B-FC46-A352-901E9C3FAE23}" type="presOf" srcId="{6B7002C8-6C7D-B04C-AD24-3949B7CD3826}" destId="{90617B62-96A7-2C41-AA82-C96112E6F46E}" srcOrd="0" destOrd="0" presId="urn:microsoft.com/office/officeart/2005/8/layout/lProcess3"/>
    <dgm:cxn modelId="{BCF9ADA0-861C-8343-A2FD-A8108287002B}" type="presOf" srcId="{D3727A50-6818-DD44-8531-3C666CC0BF34}" destId="{0418D82F-DBCF-9B43-AD0B-E4B7D2155422}" srcOrd="0" destOrd="0" presId="urn:microsoft.com/office/officeart/2005/8/layout/lProcess3"/>
    <dgm:cxn modelId="{6F47F6A0-63A6-EA49-A851-E8088BB51C76}" type="presOf" srcId="{69D46236-94F7-E34D-BF34-79908B5B9DF5}" destId="{909A43AC-E267-8645-AFAE-A81070DAD6ED}" srcOrd="0" destOrd="0" presId="urn:microsoft.com/office/officeart/2005/8/layout/lProcess3"/>
    <dgm:cxn modelId="{DA29B6D6-A79D-E34B-9719-34B3EDF6F708}" srcId="{06DC9739-FC97-6247-9C53-2FF49BDFE15E}" destId="{1FFEFABD-16CF-0741-8194-8BECE5F9BF97}" srcOrd="2" destOrd="0" parTransId="{05450330-8BE5-FA49-AAC9-B0AE0D08E626}" sibTransId="{2E5370D4-9648-4243-A44E-70F0FF07A9AA}"/>
    <dgm:cxn modelId="{2B89FBD7-187B-4945-8D50-5E7BC1F194C3}" srcId="{D3727A50-6818-DD44-8531-3C666CC0BF34}" destId="{62A96248-D28D-D14B-A786-7F440484C51C}" srcOrd="0" destOrd="0" parTransId="{D44A0448-6189-9948-AD94-AA13AF8EC16E}" sibTransId="{DE3C8CA3-6852-AF41-AF80-923227F6F026}"/>
    <dgm:cxn modelId="{1C49E0D9-C5C1-7E43-B15B-1FADC3B1ACF1}" srcId="{06DC9739-FC97-6247-9C53-2FF49BDFE15E}" destId="{6B7002C8-6C7D-B04C-AD24-3949B7CD3826}" srcOrd="0" destOrd="0" parTransId="{F05F5228-A16F-D04C-85E5-3CCC3C5EE7E1}" sibTransId="{3E028D4D-8263-554A-9C0F-2E9D93607CFE}"/>
    <dgm:cxn modelId="{BF14E9E6-1B0E-8F42-B9A1-F047E7F8FAA2}" type="presOf" srcId="{06DC9739-FC97-6247-9C53-2FF49BDFE15E}" destId="{B5C6EF17-410E-7D47-9006-68114E4A8CAF}" srcOrd="0" destOrd="0" presId="urn:microsoft.com/office/officeart/2005/8/layout/lProcess3"/>
    <dgm:cxn modelId="{608AEA0B-D306-EC48-9645-B17CD66A7E03}" type="presParOf" srcId="{B5C6EF17-410E-7D47-9006-68114E4A8CAF}" destId="{7272CA86-8BCD-3948-8888-C1B61D058ED9}" srcOrd="0" destOrd="0" presId="urn:microsoft.com/office/officeart/2005/8/layout/lProcess3"/>
    <dgm:cxn modelId="{FA817388-2B59-EF4D-9C4F-55B5574B18CE}" type="presParOf" srcId="{7272CA86-8BCD-3948-8888-C1B61D058ED9}" destId="{90617B62-96A7-2C41-AA82-C96112E6F46E}" srcOrd="0" destOrd="0" presId="urn:microsoft.com/office/officeart/2005/8/layout/lProcess3"/>
    <dgm:cxn modelId="{10842125-C288-7E4A-94B9-BBA5C998520D}" type="presParOf" srcId="{7272CA86-8BCD-3948-8888-C1B61D058ED9}" destId="{D9368CC8-E8F0-594D-98D3-7BB052DE7212}" srcOrd="1" destOrd="0" presId="urn:microsoft.com/office/officeart/2005/8/layout/lProcess3"/>
    <dgm:cxn modelId="{B907B217-9171-6B47-9E58-6A66049EE81F}" type="presParOf" srcId="{7272CA86-8BCD-3948-8888-C1B61D058ED9}" destId="{1A2D3277-B8BB-DA48-9A63-DAAB9ED48E24}" srcOrd="2" destOrd="0" presId="urn:microsoft.com/office/officeart/2005/8/layout/lProcess3"/>
    <dgm:cxn modelId="{DCC21B06-CE77-6548-A1B2-B57C419254F0}" type="presParOf" srcId="{B5C6EF17-410E-7D47-9006-68114E4A8CAF}" destId="{369080B4-511B-B24B-93BE-46182F64E085}" srcOrd="1" destOrd="0" presId="urn:microsoft.com/office/officeart/2005/8/layout/lProcess3"/>
    <dgm:cxn modelId="{397EAC7B-6655-F545-8690-707083EC0A07}" type="presParOf" srcId="{B5C6EF17-410E-7D47-9006-68114E4A8CAF}" destId="{57FA4951-4A32-FB4A-9591-FE12786B4A42}" srcOrd="2" destOrd="0" presId="urn:microsoft.com/office/officeart/2005/8/layout/lProcess3"/>
    <dgm:cxn modelId="{51E7B6C4-26FC-2043-AF1F-4E1882467C62}" type="presParOf" srcId="{57FA4951-4A32-FB4A-9591-FE12786B4A42}" destId="{0418D82F-DBCF-9B43-AD0B-E4B7D2155422}" srcOrd="0" destOrd="0" presId="urn:microsoft.com/office/officeart/2005/8/layout/lProcess3"/>
    <dgm:cxn modelId="{B3DB3713-6604-004E-961A-48CC77C8CC09}" type="presParOf" srcId="{57FA4951-4A32-FB4A-9591-FE12786B4A42}" destId="{0AE28175-E7FB-C046-97CC-00615552046D}" srcOrd="1" destOrd="0" presId="urn:microsoft.com/office/officeart/2005/8/layout/lProcess3"/>
    <dgm:cxn modelId="{E6811FE9-694F-9049-A841-28EAD7B9A969}" type="presParOf" srcId="{57FA4951-4A32-FB4A-9591-FE12786B4A42}" destId="{84CD288B-500C-FE42-B6F3-C6827173789C}" srcOrd="2" destOrd="0" presId="urn:microsoft.com/office/officeart/2005/8/layout/lProcess3"/>
    <dgm:cxn modelId="{DA639447-E147-964C-97A1-2C48C9E717E2}" type="presParOf" srcId="{B5C6EF17-410E-7D47-9006-68114E4A8CAF}" destId="{3686BE29-E774-6243-909B-AE66613CE706}" srcOrd="3" destOrd="0" presId="urn:microsoft.com/office/officeart/2005/8/layout/lProcess3"/>
    <dgm:cxn modelId="{B601448F-ACAD-F749-9CC9-E6E0F70BA518}" type="presParOf" srcId="{B5C6EF17-410E-7D47-9006-68114E4A8CAF}" destId="{744CE7BD-E63D-2C49-BC8B-C3DB1F2D506B}" srcOrd="4" destOrd="0" presId="urn:microsoft.com/office/officeart/2005/8/layout/lProcess3"/>
    <dgm:cxn modelId="{5635D763-F5BA-7041-BBE3-FBDFE4F139D9}" type="presParOf" srcId="{744CE7BD-E63D-2C49-BC8B-C3DB1F2D506B}" destId="{380AA74D-2B17-5247-B0A5-61181842AF79}" srcOrd="0" destOrd="0" presId="urn:microsoft.com/office/officeart/2005/8/layout/lProcess3"/>
    <dgm:cxn modelId="{57A196ED-4470-DD48-BCE1-9C5FA91BA4CF}" type="presParOf" srcId="{744CE7BD-E63D-2C49-BC8B-C3DB1F2D506B}" destId="{ABB47401-326D-5C48-85F4-FD3E645D6A87}" srcOrd="1" destOrd="0" presId="urn:microsoft.com/office/officeart/2005/8/layout/lProcess3"/>
    <dgm:cxn modelId="{EFBF39A1-C992-DE4F-B2EB-C3996134D934}" type="presParOf" srcId="{744CE7BD-E63D-2C49-BC8B-C3DB1F2D506B}" destId="{909A43AC-E267-8645-AFAE-A81070DAD6E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37F2BB-1D34-4947-8721-ECC23818B1EE}" type="doc">
      <dgm:prSet loTypeId="urn:microsoft.com/office/officeart/2005/8/layout/cycle7" loCatId="" qsTypeId="urn:microsoft.com/office/officeart/2005/8/quickstyle/simple1" qsCatId="simple" csTypeId="urn:microsoft.com/office/officeart/2005/8/colors/colorful1" csCatId="colorful" phldr="1"/>
      <dgm:spPr/>
      <dgm:t>
        <a:bodyPr/>
        <a:lstStyle/>
        <a:p>
          <a:endParaRPr lang="en-US"/>
        </a:p>
      </dgm:t>
    </dgm:pt>
    <dgm:pt modelId="{A90F5E46-2A0B-9C4C-92B4-A22567508FC4}">
      <dgm:prSet phldrT="[Text]" custT="1"/>
      <dgm:spPr/>
      <dgm:t>
        <a:bodyPr/>
        <a:lstStyle/>
        <a:p>
          <a:r>
            <a:rPr lang="fr-FR" sz="3600" b="1">
              <a:solidFill>
                <a:schemeClr val="accent3"/>
              </a:solidFill>
            </a:rPr>
            <a:t>Santé</a:t>
          </a:r>
        </a:p>
      </dgm:t>
    </dgm:pt>
    <dgm:pt modelId="{62C8D17C-49B9-0444-9C7F-2492B88655B9}" type="parTrans" cxnId="{EC5D94EB-EFC9-3A4B-9C79-CB65F23625D1}">
      <dgm:prSet/>
      <dgm:spPr/>
      <dgm:t>
        <a:bodyPr/>
        <a:lstStyle/>
        <a:p>
          <a:endParaRPr lang="en-US"/>
        </a:p>
      </dgm:t>
    </dgm:pt>
    <dgm:pt modelId="{CCF6875B-9D2A-E048-BE2E-DBB960193B23}" type="sibTrans" cxnId="{EC5D94EB-EFC9-3A4B-9C79-CB65F23625D1}">
      <dgm:prSet/>
      <dgm:spPr/>
      <dgm:t>
        <a:bodyPr/>
        <a:lstStyle/>
        <a:p>
          <a:endParaRPr lang="en-US"/>
        </a:p>
      </dgm:t>
    </dgm:pt>
    <dgm:pt modelId="{51AC5788-9786-5F4F-A7C8-90F172A6EF9A}">
      <dgm:prSet phldrT="[Text]" custT="1"/>
      <dgm:spPr/>
      <dgm:t>
        <a:bodyPr/>
        <a:lstStyle/>
        <a:p>
          <a:r>
            <a:rPr lang="fr-FR" sz="3600" b="1"/>
            <a:t>Santé mentale</a:t>
          </a:r>
        </a:p>
      </dgm:t>
    </dgm:pt>
    <dgm:pt modelId="{74766D39-75B9-3343-A373-98486BF33F71}" type="parTrans" cxnId="{125F16DD-F872-B84E-9E09-2B567468C22C}">
      <dgm:prSet/>
      <dgm:spPr/>
      <dgm:t>
        <a:bodyPr/>
        <a:lstStyle/>
        <a:p>
          <a:endParaRPr lang="en-US"/>
        </a:p>
      </dgm:t>
    </dgm:pt>
    <dgm:pt modelId="{88E61098-E254-EA49-9017-5300B8082270}" type="sibTrans" cxnId="{125F16DD-F872-B84E-9E09-2B567468C22C}">
      <dgm:prSet/>
      <dgm:spPr/>
      <dgm:t>
        <a:bodyPr/>
        <a:lstStyle/>
        <a:p>
          <a:endParaRPr lang="en-US"/>
        </a:p>
      </dgm:t>
    </dgm:pt>
    <dgm:pt modelId="{DB4D17DE-0871-BC42-8DDB-C8EC0A656F12}">
      <dgm:prSet phldrT="[Text]" custT="1"/>
      <dgm:spPr/>
      <dgm:t>
        <a:bodyPr/>
        <a:lstStyle/>
        <a:p>
          <a:r>
            <a:rPr lang="fr-FR" sz="3600" b="1">
              <a:solidFill>
                <a:schemeClr val="accent3"/>
              </a:solidFill>
            </a:rPr>
            <a:t>Protection/</a:t>
          </a:r>
          <a:br>
            <a:rPr lang="fr-FR" sz="3600" b="1">
              <a:solidFill>
                <a:schemeClr val="accent3"/>
              </a:solidFill>
            </a:rPr>
          </a:br>
          <a:r>
            <a:rPr lang="fr-FR" sz="3600" b="1">
              <a:solidFill>
                <a:schemeClr val="accent3"/>
              </a:solidFill>
            </a:rPr>
            <a:t>sécurité</a:t>
          </a:r>
        </a:p>
      </dgm:t>
    </dgm:pt>
    <dgm:pt modelId="{37215712-BA71-0A45-8B8C-33E9B964E531}" type="parTrans" cxnId="{2DA870FA-C0C5-234D-9721-FF013302FC42}">
      <dgm:prSet/>
      <dgm:spPr/>
      <dgm:t>
        <a:bodyPr/>
        <a:lstStyle/>
        <a:p>
          <a:endParaRPr lang="en-US"/>
        </a:p>
      </dgm:t>
    </dgm:pt>
    <dgm:pt modelId="{FE69809D-90C3-C24B-A5AB-901AB5D362EE}" type="sibTrans" cxnId="{2DA870FA-C0C5-234D-9721-FF013302FC42}">
      <dgm:prSet/>
      <dgm:spPr/>
      <dgm:t>
        <a:bodyPr/>
        <a:lstStyle/>
        <a:p>
          <a:endParaRPr lang="en-US"/>
        </a:p>
      </dgm:t>
    </dgm:pt>
    <dgm:pt modelId="{21E2B366-566E-0D4C-A1E8-E85900DECFCA}" type="pres">
      <dgm:prSet presAssocID="{CD37F2BB-1D34-4947-8721-ECC23818B1EE}" presName="Name0" presStyleCnt="0">
        <dgm:presLayoutVars>
          <dgm:dir/>
          <dgm:resizeHandles val="exact"/>
        </dgm:presLayoutVars>
      </dgm:prSet>
      <dgm:spPr/>
    </dgm:pt>
    <dgm:pt modelId="{44F32E92-97D7-2841-B38D-8BE737E79770}" type="pres">
      <dgm:prSet presAssocID="{A90F5E46-2A0B-9C4C-92B4-A22567508FC4}" presName="node" presStyleLbl="node1" presStyleIdx="0" presStyleCnt="3" custRadScaleRad="103520">
        <dgm:presLayoutVars>
          <dgm:bulletEnabled val="1"/>
        </dgm:presLayoutVars>
      </dgm:prSet>
      <dgm:spPr>
        <a:prstGeom prst="rect">
          <a:avLst/>
        </a:prstGeom>
      </dgm:spPr>
    </dgm:pt>
    <dgm:pt modelId="{CD9D9859-3F27-F041-82CE-C8D0FAFA5CA4}" type="pres">
      <dgm:prSet presAssocID="{CCF6875B-9D2A-E048-BE2E-DBB960193B23}" presName="sibTrans" presStyleLbl="sibTrans2D1" presStyleIdx="0" presStyleCnt="3" custLinFactNeighborX="48619" custLinFactNeighborY="0"/>
      <dgm:spPr/>
    </dgm:pt>
    <dgm:pt modelId="{8F614F71-FE56-8749-AE55-865D03AF20B8}" type="pres">
      <dgm:prSet presAssocID="{CCF6875B-9D2A-E048-BE2E-DBB960193B23}" presName="connectorText" presStyleLbl="sibTrans2D1" presStyleIdx="0" presStyleCnt="3"/>
      <dgm:spPr/>
    </dgm:pt>
    <dgm:pt modelId="{BDD6155B-7874-3A49-A6A1-75F21CCDD4CE}" type="pres">
      <dgm:prSet presAssocID="{51AC5788-9786-5F4F-A7C8-90F172A6EF9A}" presName="node" presStyleLbl="node1" presStyleIdx="1" presStyleCnt="3">
        <dgm:presLayoutVars>
          <dgm:bulletEnabled val="1"/>
        </dgm:presLayoutVars>
      </dgm:prSet>
      <dgm:spPr>
        <a:prstGeom prst="rect">
          <a:avLst/>
        </a:prstGeom>
      </dgm:spPr>
    </dgm:pt>
    <dgm:pt modelId="{99B05585-A67E-C649-B95A-3E32ED336694}" type="pres">
      <dgm:prSet presAssocID="{88E61098-E254-EA49-9017-5300B8082270}" presName="sibTrans" presStyleLbl="sibTrans2D1" presStyleIdx="1" presStyleCnt="3"/>
      <dgm:spPr/>
    </dgm:pt>
    <dgm:pt modelId="{4851D38A-4A4C-F442-8B44-125801B15AE2}" type="pres">
      <dgm:prSet presAssocID="{88E61098-E254-EA49-9017-5300B8082270}" presName="connectorText" presStyleLbl="sibTrans2D1" presStyleIdx="1" presStyleCnt="3"/>
      <dgm:spPr/>
    </dgm:pt>
    <dgm:pt modelId="{2F5A41A9-2D28-2E44-8A26-AD4A70CEE5F3}" type="pres">
      <dgm:prSet presAssocID="{DB4D17DE-0871-BC42-8DDB-C8EC0A656F12}" presName="node" presStyleLbl="node1" presStyleIdx="2" presStyleCnt="3">
        <dgm:presLayoutVars>
          <dgm:bulletEnabled val="1"/>
        </dgm:presLayoutVars>
      </dgm:prSet>
      <dgm:spPr>
        <a:prstGeom prst="rect">
          <a:avLst/>
        </a:prstGeom>
      </dgm:spPr>
    </dgm:pt>
    <dgm:pt modelId="{B2A1574B-7391-8E45-A24F-C50D3B333479}" type="pres">
      <dgm:prSet presAssocID="{FE69809D-90C3-C24B-A5AB-901AB5D362EE}" presName="sibTrans" presStyleLbl="sibTrans2D1" presStyleIdx="2" presStyleCnt="3" custLinFactNeighborX="-55652" custLinFactNeighborY="0"/>
      <dgm:spPr/>
    </dgm:pt>
    <dgm:pt modelId="{C9D97774-5C94-A74F-AA85-AF72B08622BA}" type="pres">
      <dgm:prSet presAssocID="{FE69809D-90C3-C24B-A5AB-901AB5D362EE}" presName="connectorText" presStyleLbl="sibTrans2D1" presStyleIdx="2" presStyleCnt="3"/>
      <dgm:spPr/>
    </dgm:pt>
  </dgm:ptLst>
  <dgm:cxnLst>
    <dgm:cxn modelId="{0AA5AD0D-15C7-F340-B6A8-3A1EE6F09E24}" type="presOf" srcId="{A90F5E46-2A0B-9C4C-92B4-A22567508FC4}" destId="{44F32E92-97D7-2841-B38D-8BE737E79770}" srcOrd="0" destOrd="0" presId="urn:microsoft.com/office/officeart/2005/8/layout/cycle7"/>
    <dgm:cxn modelId="{E1859724-0B92-724E-80EB-0DCE183D1C6E}" type="presOf" srcId="{51AC5788-9786-5F4F-A7C8-90F172A6EF9A}" destId="{BDD6155B-7874-3A49-A6A1-75F21CCDD4CE}" srcOrd="0" destOrd="0" presId="urn:microsoft.com/office/officeart/2005/8/layout/cycle7"/>
    <dgm:cxn modelId="{8EFABB65-7E94-9B45-B4BF-4D980535ACCB}" type="presOf" srcId="{DB4D17DE-0871-BC42-8DDB-C8EC0A656F12}" destId="{2F5A41A9-2D28-2E44-8A26-AD4A70CEE5F3}" srcOrd="0" destOrd="0" presId="urn:microsoft.com/office/officeart/2005/8/layout/cycle7"/>
    <dgm:cxn modelId="{BFC39C6B-19F9-CB48-B0EF-612E5D96356E}" type="presOf" srcId="{FE69809D-90C3-C24B-A5AB-901AB5D362EE}" destId="{C9D97774-5C94-A74F-AA85-AF72B08622BA}" srcOrd="1" destOrd="0" presId="urn:microsoft.com/office/officeart/2005/8/layout/cycle7"/>
    <dgm:cxn modelId="{CB37F56D-C149-BF4B-86D0-618AC529A48D}" type="presOf" srcId="{FE69809D-90C3-C24B-A5AB-901AB5D362EE}" destId="{B2A1574B-7391-8E45-A24F-C50D3B333479}" srcOrd="0" destOrd="0" presId="urn:microsoft.com/office/officeart/2005/8/layout/cycle7"/>
    <dgm:cxn modelId="{C5AE0A80-FA20-0F4B-B4CE-A2BAEC1C01E0}" type="presOf" srcId="{88E61098-E254-EA49-9017-5300B8082270}" destId="{4851D38A-4A4C-F442-8B44-125801B15AE2}" srcOrd="1" destOrd="0" presId="urn:microsoft.com/office/officeart/2005/8/layout/cycle7"/>
    <dgm:cxn modelId="{640D8EA6-07A1-E84D-AB45-D9716230F9C3}" type="presOf" srcId="{88E61098-E254-EA49-9017-5300B8082270}" destId="{99B05585-A67E-C649-B95A-3E32ED336694}" srcOrd="0" destOrd="0" presId="urn:microsoft.com/office/officeart/2005/8/layout/cycle7"/>
    <dgm:cxn modelId="{DFC873A8-5E17-3943-B600-570C6F6F3591}" type="presOf" srcId="{CCF6875B-9D2A-E048-BE2E-DBB960193B23}" destId="{CD9D9859-3F27-F041-82CE-C8D0FAFA5CA4}" srcOrd="0" destOrd="0" presId="urn:microsoft.com/office/officeart/2005/8/layout/cycle7"/>
    <dgm:cxn modelId="{125F16DD-F872-B84E-9E09-2B567468C22C}" srcId="{CD37F2BB-1D34-4947-8721-ECC23818B1EE}" destId="{51AC5788-9786-5F4F-A7C8-90F172A6EF9A}" srcOrd="1" destOrd="0" parTransId="{74766D39-75B9-3343-A373-98486BF33F71}" sibTransId="{88E61098-E254-EA49-9017-5300B8082270}"/>
    <dgm:cxn modelId="{862069E4-B713-1A4A-BB13-C077BD148360}" type="presOf" srcId="{CCF6875B-9D2A-E048-BE2E-DBB960193B23}" destId="{8F614F71-FE56-8749-AE55-865D03AF20B8}" srcOrd="1" destOrd="0" presId="urn:microsoft.com/office/officeart/2005/8/layout/cycle7"/>
    <dgm:cxn modelId="{EC5D94EB-EFC9-3A4B-9C79-CB65F23625D1}" srcId="{CD37F2BB-1D34-4947-8721-ECC23818B1EE}" destId="{A90F5E46-2A0B-9C4C-92B4-A22567508FC4}" srcOrd="0" destOrd="0" parTransId="{62C8D17C-49B9-0444-9C7F-2492B88655B9}" sibTransId="{CCF6875B-9D2A-E048-BE2E-DBB960193B23}"/>
    <dgm:cxn modelId="{2DA870FA-C0C5-234D-9721-FF013302FC42}" srcId="{CD37F2BB-1D34-4947-8721-ECC23818B1EE}" destId="{DB4D17DE-0871-BC42-8DDB-C8EC0A656F12}" srcOrd="2" destOrd="0" parTransId="{37215712-BA71-0A45-8B8C-33E9B964E531}" sibTransId="{FE69809D-90C3-C24B-A5AB-901AB5D362EE}"/>
    <dgm:cxn modelId="{55B684FF-ADD8-0F4D-B8DA-95C7B6DA4CA1}" type="presOf" srcId="{CD37F2BB-1D34-4947-8721-ECC23818B1EE}" destId="{21E2B366-566E-0D4C-A1E8-E85900DECFCA}" srcOrd="0" destOrd="0" presId="urn:microsoft.com/office/officeart/2005/8/layout/cycle7"/>
    <dgm:cxn modelId="{61DE28D7-60BA-8B4D-A9E9-38385D2A2BC9}" type="presParOf" srcId="{21E2B366-566E-0D4C-A1E8-E85900DECFCA}" destId="{44F32E92-97D7-2841-B38D-8BE737E79770}" srcOrd="0" destOrd="0" presId="urn:microsoft.com/office/officeart/2005/8/layout/cycle7"/>
    <dgm:cxn modelId="{8086152D-AB61-294C-93E6-CD104FF38F93}" type="presParOf" srcId="{21E2B366-566E-0D4C-A1E8-E85900DECFCA}" destId="{CD9D9859-3F27-F041-82CE-C8D0FAFA5CA4}" srcOrd="1" destOrd="0" presId="urn:microsoft.com/office/officeart/2005/8/layout/cycle7"/>
    <dgm:cxn modelId="{51D7669A-747D-A44B-A9C4-5879D88E652A}" type="presParOf" srcId="{CD9D9859-3F27-F041-82CE-C8D0FAFA5CA4}" destId="{8F614F71-FE56-8749-AE55-865D03AF20B8}" srcOrd="0" destOrd="0" presId="urn:microsoft.com/office/officeart/2005/8/layout/cycle7"/>
    <dgm:cxn modelId="{004E708A-E72B-DE4C-95B5-23F1C71D8EB1}" type="presParOf" srcId="{21E2B366-566E-0D4C-A1E8-E85900DECFCA}" destId="{BDD6155B-7874-3A49-A6A1-75F21CCDD4CE}" srcOrd="2" destOrd="0" presId="urn:microsoft.com/office/officeart/2005/8/layout/cycle7"/>
    <dgm:cxn modelId="{0DC06EC4-07E0-424C-9D3E-18FB84CE106B}" type="presParOf" srcId="{21E2B366-566E-0D4C-A1E8-E85900DECFCA}" destId="{99B05585-A67E-C649-B95A-3E32ED336694}" srcOrd="3" destOrd="0" presId="urn:microsoft.com/office/officeart/2005/8/layout/cycle7"/>
    <dgm:cxn modelId="{15562C98-92E3-F546-AABC-DFD08F18DE93}" type="presParOf" srcId="{99B05585-A67E-C649-B95A-3E32ED336694}" destId="{4851D38A-4A4C-F442-8B44-125801B15AE2}" srcOrd="0" destOrd="0" presId="urn:microsoft.com/office/officeart/2005/8/layout/cycle7"/>
    <dgm:cxn modelId="{784AD492-472E-CA46-9551-E10DB2701530}" type="presParOf" srcId="{21E2B366-566E-0D4C-A1E8-E85900DECFCA}" destId="{2F5A41A9-2D28-2E44-8A26-AD4A70CEE5F3}" srcOrd="4" destOrd="0" presId="urn:microsoft.com/office/officeart/2005/8/layout/cycle7"/>
    <dgm:cxn modelId="{DF625DA0-7610-EF41-AFEA-82AE812BAD4E}" type="presParOf" srcId="{21E2B366-566E-0D4C-A1E8-E85900DECFCA}" destId="{B2A1574B-7391-8E45-A24F-C50D3B333479}" srcOrd="5" destOrd="0" presId="urn:microsoft.com/office/officeart/2005/8/layout/cycle7"/>
    <dgm:cxn modelId="{7D3A37DD-07E6-B94E-A271-B53CCE821451}" type="presParOf" srcId="{B2A1574B-7391-8E45-A24F-C50D3B333479}" destId="{C9D97774-5C94-A74F-AA85-AF72B08622B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37F2BB-1D34-4947-8721-ECC23818B1EE}" type="doc">
      <dgm:prSet loTypeId="urn:microsoft.com/office/officeart/2005/8/layout/cycle7" loCatId="" qsTypeId="urn:microsoft.com/office/officeart/2005/8/quickstyle/simple1" qsCatId="simple" csTypeId="urn:microsoft.com/office/officeart/2005/8/colors/colorful1" csCatId="colorful" phldr="1"/>
      <dgm:spPr/>
      <dgm:t>
        <a:bodyPr/>
        <a:lstStyle/>
        <a:p>
          <a:endParaRPr lang="en-US"/>
        </a:p>
      </dgm:t>
    </dgm:pt>
    <dgm:pt modelId="{A90F5E46-2A0B-9C4C-92B4-A22567508FC4}">
      <dgm:prSet phldrT="[Text]" custT="1"/>
      <dgm:spPr/>
      <dgm:t>
        <a:bodyPr/>
        <a:lstStyle/>
        <a:p>
          <a:r>
            <a:rPr lang="fr-FR" sz="3600" b="1">
              <a:solidFill>
                <a:schemeClr val="accent3"/>
              </a:solidFill>
            </a:rPr>
            <a:t>Santé</a:t>
          </a:r>
        </a:p>
      </dgm:t>
    </dgm:pt>
    <dgm:pt modelId="{62C8D17C-49B9-0444-9C7F-2492B88655B9}" type="parTrans" cxnId="{EC5D94EB-EFC9-3A4B-9C79-CB65F23625D1}">
      <dgm:prSet/>
      <dgm:spPr/>
      <dgm:t>
        <a:bodyPr/>
        <a:lstStyle/>
        <a:p>
          <a:endParaRPr lang="en-US"/>
        </a:p>
      </dgm:t>
    </dgm:pt>
    <dgm:pt modelId="{CCF6875B-9D2A-E048-BE2E-DBB960193B23}" type="sibTrans" cxnId="{EC5D94EB-EFC9-3A4B-9C79-CB65F23625D1}">
      <dgm:prSet/>
      <dgm:spPr/>
      <dgm:t>
        <a:bodyPr/>
        <a:lstStyle/>
        <a:p>
          <a:endParaRPr lang="en-US"/>
        </a:p>
      </dgm:t>
    </dgm:pt>
    <dgm:pt modelId="{51AC5788-9786-5F4F-A7C8-90F172A6EF9A}">
      <dgm:prSet phldrT="[Text]" custT="1"/>
      <dgm:spPr/>
      <dgm:t>
        <a:bodyPr/>
        <a:lstStyle/>
        <a:p>
          <a:r>
            <a:rPr lang="fr-FR" sz="3600" b="1"/>
            <a:t>Santé mentale</a:t>
          </a:r>
        </a:p>
      </dgm:t>
    </dgm:pt>
    <dgm:pt modelId="{74766D39-75B9-3343-A373-98486BF33F71}" type="parTrans" cxnId="{125F16DD-F872-B84E-9E09-2B567468C22C}">
      <dgm:prSet/>
      <dgm:spPr/>
      <dgm:t>
        <a:bodyPr/>
        <a:lstStyle/>
        <a:p>
          <a:endParaRPr lang="en-US"/>
        </a:p>
      </dgm:t>
    </dgm:pt>
    <dgm:pt modelId="{88E61098-E254-EA49-9017-5300B8082270}" type="sibTrans" cxnId="{125F16DD-F872-B84E-9E09-2B567468C22C}">
      <dgm:prSet/>
      <dgm:spPr/>
      <dgm:t>
        <a:bodyPr/>
        <a:lstStyle/>
        <a:p>
          <a:endParaRPr lang="en-US"/>
        </a:p>
      </dgm:t>
    </dgm:pt>
    <dgm:pt modelId="{DB4D17DE-0871-BC42-8DDB-C8EC0A656F12}">
      <dgm:prSet phldrT="[Text]" custT="1"/>
      <dgm:spPr/>
      <dgm:t>
        <a:bodyPr/>
        <a:lstStyle/>
        <a:p>
          <a:r>
            <a:rPr lang="fr-FR" sz="3600" b="1">
              <a:solidFill>
                <a:schemeClr val="accent3"/>
              </a:solidFill>
            </a:rPr>
            <a:t>Protection/</a:t>
          </a:r>
          <a:br>
            <a:rPr lang="fr-FR" sz="3600" b="1">
              <a:solidFill>
                <a:schemeClr val="accent3"/>
              </a:solidFill>
            </a:rPr>
          </a:br>
          <a:r>
            <a:rPr lang="fr-FR" sz="3600" b="1">
              <a:solidFill>
                <a:schemeClr val="accent3"/>
              </a:solidFill>
            </a:rPr>
            <a:t>sécurité</a:t>
          </a:r>
        </a:p>
      </dgm:t>
    </dgm:pt>
    <dgm:pt modelId="{37215712-BA71-0A45-8B8C-33E9B964E531}" type="parTrans" cxnId="{2DA870FA-C0C5-234D-9721-FF013302FC42}">
      <dgm:prSet/>
      <dgm:spPr/>
      <dgm:t>
        <a:bodyPr/>
        <a:lstStyle/>
        <a:p>
          <a:endParaRPr lang="en-US"/>
        </a:p>
      </dgm:t>
    </dgm:pt>
    <dgm:pt modelId="{FE69809D-90C3-C24B-A5AB-901AB5D362EE}" type="sibTrans" cxnId="{2DA870FA-C0C5-234D-9721-FF013302FC42}">
      <dgm:prSet/>
      <dgm:spPr/>
      <dgm:t>
        <a:bodyPr/>
        <a:lstStyle/>
        <a:p>
          <a:endParaRPr lang="en-US"/>
        </a:p>
      </dgm:t>
    </dgm:pt>
    <dgm:pt modelId="{21E2B366-566E-0D4C-A1E8-E85900DECFCA}" type="pres">
      <dgm:prSet presAssocID="{CD37F2BB-1D34-4947-8721-ECC23818B1EE}" presName="Name0" presStyleCnt="0">
        <dgm:presLayoutVars>
          <dgm:dir/>
          <dgm:resizeHandles val="exact"/>
        </dgm:presLayoutVars>
      </dgm:prSet>
      <dgm:spPr/>
    </dgm:pt>
    <dgm:pt modelId="{44F32E92-97D7-2841-B38D-8BE737E79770}" type="pres">
      <dgm:prSet presAssocID="{A90F5E46-2A0B-9C4C-92B4-A22567508FC4}" presName="node" presStyleLbl="node1" presStyleIdx="0" presStyleCnt="3" custRadScaleRad="103520">
        <dgm:presLayoutVars>
          <dgm:bulletEnabled val="1"/>
        </dgm:presLayoutVars>
      </dgm:prSet>
      <dgm:spPr>
        <a:prstGeom prst="rect">
          <a:avLst/>
        </a:prstGeom>
      </dgm:spPr>
    </dgm:pt>
    <dgm:pt modelId="{CD9D9859-3F27-F041-82CE-C8D0FAFA5CA4}" type="pres">
      <dgm:prSet presAssocID="{CCF6875B-9D2A-E048-BE2E-DBB960193B23}" presName="sibTrans" presStyleLbl="sibTrans2D1" presStyleIdx="0" presStyleCnt="3" custLinFactNeighborX="48619" custLinFactNeighborY="0"/>
      <dgm:spPr/>
    </dgm:pt>
    <dgm:pt modelId="{8F614F71-FE56-8749-AE55-865D03AF20B8}" type="pres">
      <dgm:prSet presAssocID="{CCF6875B-9D2A-E048-BE2E-DBB960193B23}" presName="connectorText" presStyleLbl="sibTrans2D1" presStyleIdx="0" presStyleCnt="3"/>
      <dgm:spPr/>
    </dgm:pt>
    <dgm:pt modelId="{BDD6155B-7874-3A49-A6A1-75F21CCDD4CE}" type="pres">
      <dgm:prSet presAssocID="{51AC5788-9786-5F4F-A7C8-90F172A6EF9A}" presName="node" presStyleLbl="node1" presStyleIdx="1" presStyleCnt="3">
        <dgm:presLayoutVars>
          <dgm:bulletEnabled val="1"/>
        </dgm:presLayoutVars>
      </dgm:prSet>
      <dgm:spPr>
        <a:prstGeom prst="rect">
          <a:avLst/>
        </a:prstGeom>
      </dgm:spPr>
    </dgm:pt>
    <dgm:pt modelId="{99B05585-A67E-C649-B95A-3E32ED336694}" type="pres">
      <dgm:prSet presAssocID="{88E61098-E254-EA49-9017-5300B8082270}" presName="sibTrans" presStyleLbl="sibTrans2D1" presStyleIdx="1" presStyleCnt="3"/>
      <dgm:spPr/>
    </dgm:pt>
    <dgm:pt modelId="{4851D38A-4A4C-F442-8B44-125801B15AE2}" type="pres">
      <dgm:prSet presAssocID="{88E61098-E254-EA49-9017-5300B8082270}" presName="connectorText" presStyleLbl="sibTrans2D1" presStyleIdx="1" presStyleCnt="3"/>
      <dgm:spPr/>
    </dgm:pt>
    <dgm:pt modelId="{2F5A41A9-2D28-2E44-8A26-AD4A70CEE5F3}" type="pres">
      <dgm:prSet presAssocID="{DB4D17DE-0871-BC42-8DDB-C8EC0A656F12}" presName="node" presStyleLbl="node1" presStyleIdx="2" presStyleCnt="3">
        <dgm:presLayoutVars>
          <dgm:bulletEnabled val="1"/>
        </dgm:presLayoutVars>
      </dgm:prSet>
      <dgm:spPr>
        <a:prstGeom prst="rect">
          <a:avLst/>
        </a:prstGeom>
      </dgm:spPr>
    </dgm:pt>
    <dgm:pt modelId="{B2A1574B-7391-8E45-A24F-C50D3B333479}" type="pres">
      <dgm:prSet presAssocID="{FE69809D-90C3-C24B-A5AB-901AB5D362EE}" presName="sibTrans" presStyleLbl="sibTrans2D1" presStyleIdx="2" presStyleCnt="3" custLinFactNeighborX="-55652" custLinFactNeighborY="0"/>
      <dgm:spPr/>
    </dgm:pt>
    <dgm:pt modelId="{C9D97774-5C94-A74F-AA85-AF72B08622BA}" type="pres">
      <dgm:prSet presAssocID="{FE69809D-90C3-C24B-A5AB-901AB5D362EE}" presName="connectorText" presStyleLbl="sibTrans2D1" presStyleIdx="2" presStyleCnt="3"/>
      <dgm:spPr/>
    </dgm:pt>
  </dgm:ptLst>
  <dgm:cxnLst>
    <dgm:cxn modelId="{0AA5AD0D-15C7-F340-B6A8-3A1EE6F09E24}" type="presOf" srcId="{A90F5E46-2A0B-9C4C-92B4-A22567508FC4}" destId="{44F32E92-97D7-2841-B38D-8BE737E79770}" srcOrd="0" destOrd="0" presId="urn:microsoft.com/office/officeart/2005/8/layout/cycle7"/>
    <dgm:cxn modelId="{E1859724-0B92-724E-80EB-0DCE183D1C6E}" type="presOf" srcId="{51AC5788-9786-5F4F-A7C8-90F172A6EF9A}" destId="{BDD6155B-7874-3A49-A6A1-75F21CCDD4CE}" srcOrd="0" destOrd="0" presId="urn:microsoft.com/office/officeart/2005/8/layout/cycle7"/>
    <dgm:cxn modelId="{8EFABB65-7E94-9B45-B4BF-4D980535ACCB}" type="presOf" srcId="{DB4D17DE-0871-BC42-8DDB-C8EC0A656F12}" destId="{2F5A41A9-2D28-2E44-8A26-AD4A70CEE5F3}" srcOrd="0" destOrd="0" presId="urn:microsoft.com/office/officeart/2005/8/layout/cycle7"/>
    <dgm:cxn modelId="{BFC39C6B-19F9-CB48-B0EF-612E5D96356E}" type="presOf" srcId="{FE69809D-90C3-C24B-A5AB-901AB5D362EE}" destId="{C9D97774-5C94-A74F-AA85-AF72B08622BA}" srcOrd="1" destOrd="0" presId="urn:microsoft.com/office/officeart/2005/8/layout/cycle7"/>
    <dgm:cxn modelId="{CB37F56D-C149-BF4B-86D0-618AC529A48D}" type="presOf" srcId="{FE69809D-90C3-C24B-A5AB-901AB5D362EE}" destId="{B2A1574B-7391-8E45-A24F-C50D3B333479}" srcOrd="0" destOrd="0" presId="urn:microsoft.com/office/officeart/2005/8/layout/cycle7"/>
    <dgm:cxn modelId="{C5AE0A80-FA20-0F4B-B4CE-A2BAEC1C01E0}" type="presOf" srcId="{88E61098-E254-EA49-9017-5300B8082270}" destId="{4851D38A-4A4C-F442-8B44-125801B15AE2}" srcOrd="1" destOrd="0" presId="urn:microsoft.com/office/officeart/2005/8/layout/cycle7"/>
    <dgm:cxn modelId="{640D8EA6-07A1-E84D-AB45-D9716230F9C3}" type="presOf" srcId="{88E61098-E254-EA49-9017-5300B8082270}" destId="{99B05585-A67E-C649-B95A-3E32ED336694}" srcOrd="0" destOrd="0" presId="urn:microsoft.com/office/officeart/2005/8/layout/cycle7"/>
    <dgm:cxn modelId="{DFC873A8-5E17-3943-B600-570C6F6F3591}" type="presOf" srcId="{CCF6875B-9D2A-E048-BE2E-DBB960193B23}" destId="{CD9D9859-3F27-F041-82CE-C8D0FAFA5CA4}" srcOrd="0" destOrd="0" presId="urn:microsoft.com/office/officeart/2005/8/layout/cycle7"/>
    <dgm:cxn modelId="{125F16DD-F872-B84E-9E09-2B567468C22C}" srcId="{CD37F2BB-1D34-4947-8721-ECC23818B1EE}" destId="{51AC5788-9786-5F4F-A7C8-90F172A6EF9A}" srcOrd="1" destOrd="0" parTransId="{74766D39-75B9-3343-A373-98486BF33F71}" sibTransId="{88E61098-E254-EA49-9017-5300B8082270}"/>
    <dgm:cxn modelId="{862069E4-B713-1A4A-BB13-C077BD148360}" type="presOf" srcId="{CCF6875B-9D2A-E048-BE2E-DBB960193B23}" destId="{8F614F71-FE56-8749-AE55-865D03AF20B8}" srcOrd="1" destOrd="0" presId="urn:microsoft.com/office/officeart/2005/8/layout/cycle7"/>
    <dgm:cxn modelId="{EC5D94EB-EFC9-3A4B-9C79-CB65F23625D1}" srcId="{CD37F2BB-1D34-4947-8721-ECC23818B1EE}" destId="{A90F5E46-2A0B-9C4C-92B4-A22567508FC4}" srcOrd="0" destOrd="0" parTransId="{62C8D17C-49B9-0444-9C7F-2492B88655B9}" sibTransId="{CCF6875B-9D2A-E048-BE2E-DBB960193B23}"/>
    <dgm:cxn modelId="{2DA870FA-C0C5-234D-9721-FF013302FC42}" srcId="{CD37F2BB-1D34-4947-8721-ECC23818B1EE}" destId="{DB4D17DE-0871-BC42-8DDB-C8EC0A656F12}" srcOrd="2" destOrd="0" parTransId="{37215712-BA71-0A45-8B8C-33E9B964E531}" sibTransId="{FE69809D-90C3-C24B-A5AB-901AB5D362EE}"/>
    <dgm:cxn modelId="{55B684FF-ADD8-0F4D-B8DA-95C7B6DA4CA1}" type="presOf" srcId="{CD37F2BB-1D34-4947-8721-ECC23818B1EE}" destId="{21E2B366-566E-0D4C-A1E8-E85900DECFCA}" srcOrd="0" destOrd="0" presId="urn:microsoft.com/office/officeart/2005/8/layout/cycle7"/>
    <dgm:cxn modelId="{61DE28D7-60BA-8B4D-A9E9-38385D2A2BC9}" type="presParOf" srcId="{21E2B366-566E-0D4C-A1E8-E85900DECFCA}" destId="{44F32E92-97D7-2841-B38D-8BE737E79770}" srcOrd="0" destOrd="0" presId="urn:microsoft.com/office/officeart/2005/8/layout/cycle7"/>
    <dgm:cxn modelId="{8086152D-AB61-294C-93E6-CD104FF38F93}" type="presParOf" srcId="{21E2B366-566E-0D4C-A1E8-E85900DECFCA}" destId="{CD9D9859-3F27-F041-82CE-C8D0FAFA5CA4}" srcOrd="1" destOrd="0" presId="urn:microsoft.com/office/officeart/2005/8/layout/cycle7"/>
    <dgm:cxn modelId="{51D7669A-747D-A44B-A9C4-5879D88E652A}" type="presParOf" srcId="{CD9D9859-3F27-F041-82CE-C8D0FAFA5CA4}" destId="{8F614F71-FE56-8749-AE55-865D03AF20B8}" srcOrd="0" destOrd="0" presId="urn:microsoft.com/office/officeart/2005/8/layout/cycle7"/>
    <dgm:cxn modelId="{004E708A-E72B-DE4C-95B5-23F1C71D8EB1}" type="presParOf" srcId="{21E2B366-566E-0D4C-A1E8-E85900DECFCA}" destId="{BDD6155B-7874-3A49-A6A1-75F21CCDD4CE}" srcOrd="2" destOrd="0" presId="urn:microsoft.com/office/officeart/2005/8/layout/cycle7"/>
    <dgm:cxn modelId="{0DC06EC4-07E0-424C-9D3E-18FB84CE106B}" type="presParOf" srcId="{21E2B366-566E-0D4C-A1E8-E85900DECFCA}" destId="{99B05585-A67E-C649-B95A-3E32ED336694}" srcOrd="3" destOrd="0" presId="urn:microsoft.com/office/officeart/2005/8/layout/cycle7"/>
    <dgm:cxn modelId="{15562C98-92E3-F546-AABC-DFD08F18DE93}" type="presParOf" srcId="{99B05585-A67E-C649-B95A-3E32ED336694}" destId="{4851D38A-4A4C-F442-8B44-125801B15AE2}" srcOrd="0" destOrd="0" presId="urn:microsoft.com/office/officeart/2005/8/layout/cycle7"/>
    <dgm:cxn modelId="{784AD492-472E-CA46-9551-E10DB2701530}" type="presParOf" srcId="{21E2B366-566E-0D4C-A1E8-E85900DECFCA}" destId="{2F5A41A9-2D28-2E44-8A26-AD4A70CEE5F3}" srcOrd="4" destOrd="0" presId="urn:microsoft.com/office/officeart/2005/8/layout/cycle7"/>
    <dgm:cxn modelId="{DF625DA0-7610-EF41-AFEA-82AE812BAD4E}" type="presParOf" srcId="{21E2B366-566E-0D4C-A1E8-E85900DECFCA}" destId="{B2A1574B-7391-8E45-A24F-C50D3B333479}" srcOrd="5" destOrd="0" presId="urn:microsoft.com/office/officeart/2005/8/layout/cycle7"/>
    <dgm:cxn modelId="{7D3A37DD-07E6-B94E-A271-B53CCE821451}" type="presParOf" srcId="{B2A1574B-7391-8E45-A24F-C50D3B333479}" destId="{C9D97774-5C94-A74F-AA85-AF72B08622B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B205F-7F6D-8045-A818-8F13D6EFC629}">
      <dsp:nvSpPr>
        <dsp:cNvPr id="0" name=""/>
        <dsp:cNvSpPr/>
      </dsp:nvSpPr>
      <dsp:spPr>
        <a:xfrm>
          <a:off x="645875" y="3849"/>
          <a:ext cx="5615261" cy="2246104"/>
        </a:xfrm>
        <a:prstGeom prst="chevron">
          <a:avLst/>
        </a:prstGeom>
        <a:solidFill>
          <a:schemeClr val="accent3">
            <a:hueOff val="0"/>
            <a:satOff val="0"/>
            <a:lumOff val="0"/>
            <a:alphaOff val="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rtl="0">
            <a:lnSpc>
              <a:spcPct val="90000"/>
            </a:lnSpc>
            <a:spcBef>
              <a:spcPct val="0"/>
            </a:spcBef>
            <a:spcAft>
              <a:spcPct val="35000"/>
            </a:spcAft>
            <a:buNone/>
          </a:pPr>
          <a:r>
            <a:rPr lang="fr-FR" sz="3600" b="1" kern="1200" dirty="0">
              <a:latin typeface="Arial" panose="020B0604020202020204" pitchFamily="34" charset="0"/>
              <a:cs typeface="Arial" panose="020B0604020202020204" pitchFamily="34" charset="0"/>
            </a:rPr>
            <a:t>VEF ou VEFJF</a:t>
          </a:r>
        </a:p>
      </dsp:txBody>
      <dsp:txXfrm>
        <a:off x="1768927" y="3849"/>
        <a:ext cx="3369157" cy="2246104"/>
      </dsp:txXfrm>
    </dsp:sp>
    <dsp:sp modelId="{92D8F25A-FD6E-CF4C-873F-48B7A83A9D1B}">
      <dsp:nvSpPr>
        <dsp:cNvPr id="0" name=""/>
        <dsp:cNvSpPr/>
      </dsp:nvSpPr>
      <dsp:spPr>
        <a:xfrm>
          <a:off x="5531153" y="194768"/>
          <a:ext cx="2897909" cy="1864266"/>
        </a:xfrm>
        <a:prstGeom prst="chevron">
          <a:avLst/>
        </a:prstGeom>
        <a:solidFill>
          <a:schemeClr val="accent5">
            <a:lumMod val="40000"/>
            <a:lumOff val="60000"/>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0" bIns="38100" numCol="1" spcCol="1270" anchor="ctr" anchorCtr="0">
          <a:noAutofit/>
        </a:bodyPr>
        <a:lstStyle/>
        <a:p>
          <a:pPr marL="0" lvl="0" indent="0" algn="ctr" defTabSz="2667000" rtl="0">
            <a:lnSpc>
              <a:spcPct val="90000"/>
            </a:lnSpc>
            <a:spcBef>
              <a:spcPct val="0"/>
            </a:spcBef>
            <a:spcAft>
              <a:spcPct val="35000"/>
            </a:spcAft>
            <a:buNone/>
          </a:pPr>
          <a:r>
            <a:rPr lang="fr-FR" sz="6000" b="1" kern="1200" dirty="0">
              <a:latin typeface="Arial" panose="020B0604020202020204" pitchFamily="34" charset="0"/>
              <a:cs typeface="Arial" panose="020B0604020202020204" pitchFamily="34" charset="0"/>
            </a:rPr>
            <a:t>=</a:t>
          </a:r>
        </a:p>
      </dsp:txBody>
      <dsp:txXfrm>
        <a:off x="6463286" y="194768"/>
        <a:ext cx="1033643" cy="1864266"/>
      </dsp:txXfrm>
    </dsp:sp>
    <dsp:sp modelId="{AE5D11C6-E6A8-7C49-A29F-96025733B7C4}">
      <dsp:nvSpPr>
        <dsp:cNvPr id="0" name=""/>
        <dsp:cNvSpPr/>
      </dsp:nvSpPr>
      <dsp:spPr>
        <a:xfrm>
          <a:off x="7776569" y="194768"/>
          <a:ext cx="4660667" cy="1864266"/>
        </a:xfrm>
        <a:prstGeom prst="chevron">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rtl="0">
            <a:lnSpc>
              <a:spcPct val="100000"/>
            </a:lnSpc>
            <a:spcBef>
              <a:spcPct val="0"/>
            </a:spcBef>
            <a:spcAft>
              <a:spcPts val="0"/>
            </a:spcAft>
            <a:buNone/>
          </a:pPr>
          <a:r>
            <a:rPr lang="fr-FR" sz="2800" kern="1200" dirty="0">
              <a:latin typeface="Arial" panose="020B0604020202020204" pitchFamily="34" charset="0"/>
              <a:cs typeface="Arial" panose="020B0604020202020204" pitchFamily="34" charset="0"/>
            </a:rPr>
            <a:t>Violence à l'égard des femmes ou des femmes et des jeunes filles</a:t>
          </a:r>
        </a:p>
      </dsp:txBody>
      <dsp:txXfrm>
        <a:off x="8708702" y="194768"/>
        <a:ext cx="2796401" cy="1864266"/>
      </dsp:txXfrm>
    </dsp:sp>
    <dsp:sp modelId="{5E52A442-96A3-F748-A601-C1B10DA263ED}">
      <dsp:nvSpPr>
        <dsp:cNvPr id="0" name=""/>
        <dsp:cNvSpPr/>
      </dsp:nvSpPr>
      <dsp:spPr>
        <a:xfrm>
          <a:off x="645875" y="2564409"/>
          <a:ext cx="5615261" cy="2246104"/>
        </a:xfrm>
        <a:prstGeom prst="chevron">
          <a:avLst/>
        </a:prstGeom>
        <a:solidFill>
          <a:schemeClr val="accent3"/>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rtl="0">
            <a:lnSpc>
              <a:spcPct val="90000"/>
            </a:lnSpc>
            <a:spcBef>
              <a:spcPct val="0"/>
            </a:spcBef>
            <a:spcAft>
              <a:spcPct val="35000"/>
            </a:spcAft>
            <a:buNone/>
          </a:pPr>
          <a:r>
            <a:rPr lang="fr-FR" sz="3600" b="1" kern="1200" dirty="0"/>
            <a:t>VBG</a:t>
          </a:r>
        </a:p>
      </dsp:txBody>
      <dsp:txXfrm>
        <a:off x="1768927" y="2564409"/>
        <a:ext cx="3369157" cy="2246104"/>
      </dsp:txXfrm>
    </dsp:sp>
    <dsp:sp modelId="{3F623744-8A26-3343-81EB-1AC597E5EE31}">
      <dsp:nvSpPr>
        <dsp:cNvPr id="0" name=""/>
        <dsp:cNvSpPr/>
      </dsp:nvSpPr>
      <dsp:spPr>
        <a:xfrm>
          <a:off x="5531153" y="2755327"/>
          <a:ext cx="2897909" cy="1864266"/>
        </a:xfrm>
        <a:prstGeom prst="chevron">
          <a:avLst/>
        </a:prstGeom>
        <a:solidFill>
          <a:schemeClr val="accent5">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0" bIns="38100" numCol="1" spcCol="1270" anchor="ctr" anchorCtr="0">
          <a:noAutofit/>
        </a:bodyPr>
        <a:lstStyle/>
        <a:p>
          <a:pPr marL="0" lvl="0" indent="0" algn="ctr" defTabSz="2667000" rtl="0">
            <a:lnSpc>
              <a:spcPct val="90000"/>
            </a:lnSpc>
            <a:spcBef>
              <a:spcPct val="0"/>
            </a:spcBef>
            <a:spcAft>
              <a:spcPct val="35000"/>
            </a:spcAft>
            <a:buNone/>
          </a:pPr>
          <a:r>
            <a:rPr lang="fr-FR" sz="6000" b="1" kern="1200" dirty="0"/>
            <a:t>=</a:t>
          </a:r>
        </a:p>
      </dsp:txBody>
      <dsp:txXfrm>
        <a:off x="6463286" y="2755327"/>
        <a:ext cx="1033643" cy="1864266"/>
      </dsp:txXfrm>
    </dsp:sp>
    <dsp:sp modelId="{8C6CAB62-C7AA-A643-AF41-5AB255EE1F3F}">
      <dsp:nvSpPr>
        <dsp:cNvPr id="0" name=""/>
        <dsp:cNvSpPr/>
      </dsp:nvSpPr>
      <dsp:spPr>
        <a:xfrm>
          <a:off x="7776569" y="2755327"/>
          <a:ext cx="4660667" cy="1864266"/>
        </a:xfrm>
        <a:prstGeom prst="chevron">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rtl="0">
            <a:lnSpc>
              <a:spcPct val="100000"/>
            </a:lnSpc>
            <a:spcBef>
              <a:spcPct val="0"/>
            </a:spcBef>
            <a:spcAft>
              <a:spcPts val="0"/>
            </a:spcAft>
            <a:buNone/>
          </a:pPr>
          <a:r>
            <a:rPr lang="fr-FR" sz="2800" kern="1200" dirty="0">
              <a:latin typeface="Arial" panose="020B0604020202020204" pitchFamily="34" charset="0"/>
              <a:cs typeface="Arial" panose="020B0604020202020204" pitchFamily="34" charset="0"/>
            </a:rPr>
            <a:t>Violence basée sur le genre</a:t>
          </a:r>
        </a:p>
      </dsp:txBody>
      <dsp:txXfrm>
        <a:off x="8708702" y="2755327"/>
        <a:ext cx="2796401" cy="1864266"/>
      </dsp:txXfrm>
    </dsp:sp>
    <dsp:sp modelId="{4B9E7472-0FE4-B848-AF23-ACFE455B8250}">
      <dsp:nvSpPr>
        <dsp:cNvPr id="0" name=""/>
        <dsp:cNvSpPr/>
      </dsp:nvSpPr>
      <dsp:spPr>
        <a:xfrm>
          <a:off x="645875" y="5124968"/>
          <a:ext cx="5615261" cy="2246104"/>
        </a:xfrm>
        <a:prstGeom prst="chevron">
          <a:avLst/>
        </a:prstGeom>
        <a:solidFill>
          <a:schemeClr val="accent3"/>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rtl="0">
            <a:lnSpc>
              <a:spcPct val="90000"/>
            </a:lnSpc>
            <a:spcBef>
              <a:spcPct val="0"/>
            </a:spcBef>
            <a:spcAft>
              <a:spcPct val="35000"/>
            </a:spcAft>
            <a:buNone/>
          </a:pPr>
          <a:r>
            <a:rPr lang="fr-FR" sz="3600" b="1" kern="1200" dirty="0"/>
            <a:t>VSBG</a:t>
          </a:r>
        </a:p>
      </dsp:txBody>
      <dsp:txXfrm>
        <a:off x="1768927" y="5124968"/>
        <a:ext cx="3369157" cy="2246104"/>
      </dsp:txXfrm>
    </dsp:sp>
    <dsp:sp modelId="{ED8BE6FF-0C08-4A40-8F4C-ED9B5A0DFC4F}">
      <dsp:nvSpPr>
        <dsp:cNvPr id="0" name=""/>
        <dsp:cNvSpPr/>
      </dsp:nvSpPr>
      <dsp:spPr>
        <a:xfrm>
          <a:off x="5531153" y="5315887"/>
          <a:ext cx="2897909" cy="1864266"/>
        </a:xfrm>
        <a:prstGeom prst="chevron">
          <a:avLst/>
        </a:prstGeom>
        <a:solidFill>
          <a:schemeClr val="accent5">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0" bIns="38100" numCol="1" spcCol="1270" anchor="ctr" anchorCtr="0">
          <a:noAutofit/>
        </a:bodyPr>
        <a:lstStyle/>
        <a:p>
          <a:pPr marL="0" lvl="0" indent="0" algn="ctr" defTabSz="2667000" rtl="0">
            <a:lnSpc>
              <a:spcPct val="90000"/>
            </a:lnSpc>
            <a:spcBef>
              <a:spcPct val="0"/>
            </a:spcBef>
            <a:spcAft>
              <a:spcPct val="35000"/>
            </a:spcAft>
            <a:buNone/>
          </a:pPr>
          <a:r>
            <a:rPr lang="fr-FR" sz="6000" b="1" kern="1200" dirty="0"/>
            <a:t>=</a:t>
          </a:r>
        </a:p>
      </dsp:txBody>
      <dsp:txXfrm>
        <a:off x="6463286" y="5315887"/>
        <a:ext cx="1033643" cy="1864266"/>
      </dsp:txXfrm>
    </dsp:sp>
    <dsp:sp modelId="{F309495A-EC50-DF47-AB31-A754D8637AA8}">
      <dsp:nvSpPr>
        <dsp:cNvPr id="0" name=""/>
        <dsp:cNvSpPr/>
      </dsp:nvSpPr>
      <dsp:spPr>
        <a:xfrm>
          <a:off x="7776569" y="5315887"/>
          <a:ext cx="4660667" cy="1864266"/>
        </a:xfrm>
        <a:prstGeom prst="chevron">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rtl="0">
            <a:lnSpc>
              <a:spcPct val="100000"/>
            </a:lnSpc>
            <a:spcBef>
              <a:spcPct val="0"/>
            </a:spcBef>
            <a:spcAft>
              <a:spcPts val="0"/>
            </a:spcAft>
            <a:buNone/>
          </a:pPr>
          <a:r>
            <a:rPr lang="fr-FR" sz="2800" kern="1200" dirty="0">
              <a:latin typeface="Arial" panose="020B0604020202020204" pitchFamily="34" charset="0"/>
              <a:cs typeface="Arial" panose="020B0604020202020204" pitchFamily="34" charset="0"/>
            </a:rPr>
            <a:t>Violence sexuelle et basée sur le genre</a:t>
          </a:r>
        </a:p>
      </dsp:txBody>
      <dsp:txXfrm>
        <a:off x="8708702" y="5315887"/>
        <a:ext cx="2796401" cy="1864266"/>
      </dsp:txXfrm>
    </dsp:sp>
    <dsp:sp modelId="{A0DAD966-8E8E-8A40-8CC7-ADDF7FAF4432}">
      <dsp:nvSpPr>
        <dsp:cNvPr id="0" name=""/>
        <dsp:cNvSpPr/>
      </dsp:nvSpPr>
      <dsp:spPr>
        <a:xfrm>
          <a:off x="645875" y="7685527"/>
          <a:ext cx="5615261" cy="2246104"/>
        </a:xfrm>
        <a:prstGeom prst="chevron">
          <a:avLst/>
        </a:prstGeom>
        <a:solidFill>
          <a:schemeClr val="accent3"/>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22860" rIns="0" bIns="22860" numCol="1" spcCol="1270" anchor="ctr" anchorCtr="0">
          <a:noAutofit/>
        </a:bodyPr>
        <a:lstStyle/>
        <a:p>
          <a:pPr marL="0" lvl="0" indent="0" algn="ctr" defTabSz="1600200" rtl="0">
            <a:lnSpc>
              <a:spcPct val="90000"/>
            </a:lnSpc>
            <a:spcBef>
              <a:spcPct val="0"/>
            </a:spcBef>
            <a:spcAft>
              <a:spcPct val="35000"/>
            </a:spcAft>
            <a:buNone/>
          </a:pPr>
          <a:r>
            <a:rPr lang="fr-FR" sz="3600" b="1" kern="1200" dirty="0"/>
            <a:t>VS ou SVS</a:t>
          </a:r>
        </a:p>
      </dsp:txBody>
      <dsp:txXfrm>
        <a:off x="1768927" y="7685527"/>
        <a:ext cx="3369157" cy="2246104"/>
      </dsp:txXfrm>
    </dsp:sp>
    <dsp:sp modelId="{9C5E41CB-5ECC-1B4C-B5C4-44D0CECDC0C0}">
      <dsp:nvSpPr>
        <dsp:cNvPr id="0" name=""/>
        <dsp:cNvSpPr/>
      </dsp:nvSpPr>
      <dsp:spPr>
        <a:xfrm>
          <a:off x="5531153" y="7876446"/>
          <a:ext cx="2897909" cy="1864266"/>
        </a:xfrm>
        <a:prstGeom prst="chevron">
          <a:avLst/>
        </a:prstGeom>
        <a:solidFill>
          <a:schemeClr val="accent5">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0" bIns="38100" numCol="1" spcCol="1270" anchor="ctr" anchorCtr="0">
          <a:noAutofit/>
        </a:bodyPr>
        <a:lstStyle/>
        <a:p>
          <a:pPr marL="0" lvl="0" indent="0" algn="ctr" defTabSz="2667000" rtl="0">
            <a:lnSpc>
              <a:spcPct val="90000"/>
            </a:lnSpc>
            <a:spcBef>
              <a:spcPct val="0"/>
            </a:spcBef>
            <a:spcAft>
              <a:spcPct val="35000"/>
            </a:spcAft>
            <a:buNone/>
          </a:pPr>
          <a:r>
            <a:rPr lang="fr-FR" sz="6000" b="1" kern="1200" dirty="0"/>
            <a:t>=</a:t>
          </a:r>
        </a:p>
      </dsp:txBody>
      <dsp:txXfrm>
        <a:off x="6463286" y="7876446"/>
        <a:ext cx="1033643" cy="1864266"/>
      </dsp:txXfrm>
    </dsp:sp>
    <dsp:sp modelId="{B90A49ED-E990-5D49-AE5B-59806A431A08}">
      <dsp:nvSpPr>
        <dsp:cNvPr id="0" name=""/>
        <dsp:cNvSpPr/>
      </dsp:nvSpPr>
      <dsp:spPr>
        <a:xfrm>
          <a:off x="7776569" y="7876446"/>
          <a:ext cx="4660667" cy="1864266"/>
        </a:xfrm>
        <a:prstGeom prst="chevron">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marL="0" lvl="0" indent="0" algn="ctr" defTabSz="1244600" rtl="0">
            <a:lnSpc>
              <a:spcPct val="100000"/>
            </a:lnSpc>
            <a:spcBef>
              <a:spcPct val="0"/>
            </a:spcBef>
            <a:spcAft>
              <a:spcPts val="0"/>
            </a:spcAft>
            <a:buNone/>
          </a:pPr>
          <a:r>
            <a:rPr lang="fr-FR" sz="2800" kern="1200" dirty="0">
              <a:latin typeface="Arial" panose="020B0604020202020204" pitchFamily="34" charset="0"/>
              <a:cs typeface="Arial" panose="020B0604020202020204" pitchFamily="34" charset="0"/>
            </a:rPr>
            <a:t>Violence sexuelle ou survivantes de violences sexuelles</a:t>
          </a:r>
        </a:p>
      </dsp:txBody>
      <dsp:txXfrm>
        <a:off x="8708702" y="7876446"/>
        <a:ext cx="2796401" cy="18642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E4F33-CD46-4775-8B18-C2A31C9B5A64}">
      <dsp:nvSpPr>
        <dsp:cNvPr id="0" name=""/>
        <dsp:cNvSpPr/>
      </dsp:nvSpPr>
      <dsp:spPr>
        <a:xfrm>
          <a:off x="2816708" y="0"/>
          <a:ext cx="3343840" cy="334434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35DC0-E28D-4381-AB5F-769A35CD7B08}">
      <dsp:nvSpPr>
        <dsp:cNvPr id="0" name=""/>
        <dsp:cNvSpPr/>
      </dsp:nvSpPr>
      <dsp:spPr>
        <a:xfrm>
          <a:off x="3555807" y="1207411"/>
          <a:ext cx="1858107" cy="928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Traumatisme</a:t>
          </a:r>
        </a:p>
      </dsp:txBody>
      <dsp:txXfrm>
        <a:off x="3555807" y="1207411"/>
        <a:ext cx="1858107" cy="928831"/>
      </dsp:txXfrm>
    </dsp:sp>
    <dsp:sp modelId="{4B954093-44F3-4E5F-8BF0-7C9433062391}">
      <dsp:nvSpPr>
        <dsp:cNvPr id="0" name=""/>
        <dsp:cNvSpPr/>
      </dsp:nvSpPr>
      <dsp:spPr>
        <a:xfrm>
          <a:off x="1887968" y="1921576"/>
          <a:ext cx="3343840" cy="334434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CC283B-F3F9-429F-AB38-801CCBCA50ED}">
      <dsp:nvSpPr>
        <dsp:cNvPr id="0" name=""/>
        <dsp:cNvSpPr/>
      </dsp:nvSpPr>
      <dsp:spPr>
        <a:xfrm>
          <a:off x="2739283" y="3147924"/>
          <a:ext cx="4315473" cy="910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b="1" kern="1200" dirty="0"/>
            <a:t>Traumatisme répété</a:t>
          </a:r>
          <a:endParaRPr lang="en-US" sz="2300" b="1" kern="1200" dirty="0"/>
        </a:p>
      </dsp:txBody>
      <dsp:txXfrm>
        <a:off x="2739283" y="3147924"/>
        <a:ext cx="4315473" cy="910422"/>
      </dsp:txXfrm>
    </dsp:sp>
    <dsp:sp modelId="{FC086FA7-3FF6-4924-A6C0-86707D67F169}">
      <dsp:nvSpPr>
        <dsp:cNvPr id="0" name=""/>
        <dsp:cNvSpPr/>
      </dsp:nvSpPr>
      <dsp:spPr>
        <a:xfrm>
          <a:off x="3054702" y="4073103"/>
          <a:ext cx="2872877" cy="2874028"/>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4ADD15-995B-4B93-B8A2-24BF618E677A}">
      <dsp:nvSpPr>
        <dsp:cNvPr id="0" name=""/>
        <dsp:cNvSpPr/>
      </dsp:nvSpPr>
      <dsp:spPr>
        <a:xfrm>
          <a:off x="3560202" y="5075574"/>
          <a:ext cx="1858107" cy="928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fr-FR" sz="2300" kern="1200" dirty="0"/>
            <a:t>Réponse au traumatisme</a:t>
          </a:r>
        </a:p>
      </dsp:txBody>
      <dsp:txXfrm>
        <a:off x="3560202" y="5075574"/>
        <a:ext cx="1858107" cy="9288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132D-4A77-3E42-9E42-3FEA6C7126B1}">
      <dsp:nvSpPr>
        <dsp:cNvPr id="0" name=""/>
        <dsp:cNvSpPr/>
      </dsp:nvSpPr>
      <dsp:spPr>
        <a:xfrm>
          <a:off x="5587387" y="1631036"/>
          <a:ext cx="1194824" cy="91440"/>
        </a:xfrm>
        <a:custGeom>
          <a:avLst/>
          <a:gdLst/>
          <a:ahLst/>
          <a:cxnLst/>
          <a:rect l="0" t="0" r="0" b="0"/>
          <a:pathLst>
            <a:path>
              <a:moveTo>
                <a:pt x="0" y="45720"/>
              </a:moveTo>
              <a:lnTo>
                <a:pt x="1194824" y="45720"/>
              </a:lnTo>
            </a:path>
          </a:pathLst>
        </a:custGeom>
        <a:noFill/>
        <a:ln w="12700" cap="flat" cmpd="sng" algn="ctr">
          <a:solidFill>
            <a:scrgbClr r="0" g="0" b="0">
              <a:shade val="95000"/>
              <a:satMod val="105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tx1"/>
            </a:solidFill>
          </a:endParaRPr>
        </a:p>
      </dsp:txBody>
      <dsp:txXfrm>
        <a:off x="6154164" y="1670322"/>
        <a:ext cx="61271" cy="12867"/>
      </dsp:txXfrm>
    </dsp:sp>
    <dsp:sp modelId="{929C0FCE-A7DC-7443-B072-8F625F4CEDBC}">
      <dsp:nvSpPr>
        <dsp:cNvPr id="0" name=""/>
        <dsp:cNvSpPr/>
      </dsp:nvSpPr>
      <dsp:spPr>
        <a:xfrm>
          <a:off x="0" y="0"/>
          <a:ext cx="5589187" cy="3353512"/>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875" tIns="287480" rIns="273875" bIns="287480" numCol="1" spcCol="1270" anchor="t" anchorCtr="0">
          <a:noAutofit/>
        </a:bodyPr>
        <a:lstStyle/>
        <a:p>
          <a:pPr marL="0" lvl="0" indent="0" algn="l" defTabSz="1778000">
            <a:lnSpc>
              <a:spcPct val="90000"/>
            </a:lnSpc>
            <a:spcBef>
              <a:spcPct val="0"/>
            </a:spcBef>
            <a:spcAft>
              <a:spcPct val="35000"/>
            </a:spcAft>
            <a:buNone/>
          </a:pPr>
          <a:r>
            <a:rPr lang="fr-FR" sz="4000" b="1" kern="1200" dirty="0">
              <a:solidFill>
                <a:schemeClr val="tx1"/>
              </a:solidFill>
            </a:rPr>
            <a:t>Écouter</a:t>
          </a:r>
        </a:p>
        <a:p>
          <a:pPr marL="285750" lvl="1" indent="-285750" algn="l" defTabSz="1244600">
            <a:lnSpc>
              <a:spcPct val="90000"/>
            </a:lnSpc>
            <a:spcBef>
              <a:spcPct val="0"/>
            </a:spcBef>
            <a:spcAft>
              <a:spcPct val="15000"/>
            </a:spcAft>
            <a:buChar char="•"/>
          </a:pPr>
          <a:r>
            <a:rPr lang="fr-FR" sz="2800" kern="1200" dirty="0">
              <a:solidFill>
                <a:schemeClr val="tx1"/>
              </a:solidFill>
            </a:rPr>
            <a:t>Écoutez la femme attentivement, avec empathie et sans la juger.</a:t>
          </a:r>
        </a:p>
      </dsp:txBody>
      <dsp:txXfrm>
        <a:off x="0" y="0"/>
        <a:ext cx="5589187" cy="3353512"/>
      </dsp:txXfrm>
    </dsp:sp>
    <dsp:sp modelId="{E131AC1C-9600-C94B-AC90-3F3562E4516A}">
      <dsp:nvSpPr>
        <dsp:cNvPr id="0" name=""/>
        <dsp:cNvSpPr/>
      </dsp:nvSpPr>
      <dsp:spPr>
        <a:xfrm>
          <a:off x="12401999" y="1631036"/>
          <a:ext cx="1064768" cy="91440"/>
        </a:xfrm>
        <a:custGeom>
          <a:avLst/>
          <a:gdLst/>
          <a:ahLst/>
          <a:cxnLst/>
          <a:rect l="0" t="0" r="0" b="0"/>
          <a:pathLst>
            <a:path>
              <a:moveTo>
                <a:pt x="0" y="45720"/>
              </a:moveTo>
              <a:lnTo>
                <a:pt x="1064768" y="4572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tx1"/>
            </a:solidFill>
          </a:endParaRPr>
        </a:p>
      </dsp:txBody>
      <dsp:txXfrm>
        <a:off x="12907000" y="1670322"/>
        <a:ext cx="54768" cy="12867"/>
      </dsp:txXfrm>
    </dsp:sp>
    <dsp:sp modelId="{BC591A76-1CD2-914D-ABC7-B975E3F5A1F9}">
      <dsp:nvSpPr>
        <dsp:cNvPr id="0" name=""/>
        <dsp:cNvSpPr/>
      </dsp:nvSpPr>
      <dsp:spPr>
        <a:xfrm>
          <a:off x="6814612" y="0"/>
          <a:ext cx="5589187" cy="3353512"/>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875" tIns="287480" rIns="273875" bIns="287480" numCol="1" spcCol="1270" anchor="t" anchorCtr="0">
          <a:noAutofit/>
        </a:bodyPr>
        <a:lstStyle/>
        <a:p>
          <a:pPr marL="0" lvl="0" indent="0" algn="l" defTabSz="1778000">
            <a:lnSpc>
              <a:spcPct val="90000"/>
            </a:lnSpc>
            <a:spcBef>
              <a:spcPct val="0"/>
            </a:spcBef>
            <a:spcAft>
              <a:spcPct val="35000"/>
            </a:spcAft>
            <a:buNone/>
          </a:pPr>
          <a:r>
            <a:rPr lang="fr-FR" sz="4000" b="1" kern="1200" dirty="0">
              <a:solidFill>
                <a:schemeClr val="tx1"/>
              </a:solidFill>
            </a:rPr>
            <a:t>Poser des questions sur les besoins</a:t>
          </a:r>
        </a:p>
        <a:p>
          <a:pPr marL="285750" lvl="1" indent="-285750" algn="l" defTabSz="1244600">
            <a:lnSpc>
              <a:spcPct val="90000"/>
            </a:lnSpc>
            <a:spcBef>
              <a:spcPct val="0"/>
            </a:spcBef>
            <a:spcAft>
              <a:spcPct val="15000"/>
            </a:spcAft>
            <a:buChar char="•"/>
          </a:pPr>
          <a:r>
            <a:rPr lang="fr-FR" sz="2800" kern="1200" dirty="0">
              <a:solidFill>
                <a:schemeClr val="tx1"/>
              </a:solidFill>
            </a:rPr>
            <a:t>Évaluer et répondre à ses différents besoins et préoccupations - émotionnels, physiques (y compris la santé reproductive) et sociaux. </a:t>
          </a:r>
        </a:p>
      </dsp:txBody>
      <dsp:txXfrm>
        <a:off x="6814612" y="0"/>
        <a:ext cx="5589187" cy="3353512"/>
      </dsp:txXfrm>
    </dsp:sp>
    <dsp:sp modelId="{3151C72A-3419-3E40-846E-211B78D1A6F0}">
      <dsp:nvSpPr>
        <dsp:cNvPr id="0" name=""/>
        <dsp:cNvSpPr/>
      </dsp:nvSpPr>
      <dsp:spPr>
        <a:xfrm>
          <a:off x="5189053" y="3351712"/>
          <a:ext cx="11104709" cy="823502"/>
        </a:xfrm>
        <a:custGeom>
          <a:avLst/>
          <a:gdLst/>
          <a:ahLst/>
          <a:cxnLst/>
          <a:rect l="0" t="0" r="0" b="0"/>
          <a:pathLst>
            <a:path>
              <a:moveTo>
                <a:pt x="11104709" y="0"/>
              </a:moveTo>
              <a:lnTo>
                <a:pt x="11104709" y="428851"/>
              </a:lnTo>
              <a:lnTo>
                <a:pt x="0" y="428851"/>
              </a:lnTo>
              <a:lnTo>
                <a:pt x="0" y="823502"/>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tx1"/>
            </a:solidFill>
          </a:endParaRPr>
        </a:p>
      </dsp:txBody>
      <dsp:txXfrm>
        <a:off x="10462970" y="3757029"/>
        <a:ext cx="556875" cy="12867"/>
      </dsp:txXfrm>
    </dsp:sp>
    <dsp:sp modelId="{F89C7F9E-891F-9A46-A8E9-A4E1A62DE0F0}">
      <dsp:nvSpPr>
        <dsp:cNvPr id="0" name=""/>
        <dsp:cNvSpPr/>
      </dsp:nvSpPr>
      <dsp:spPr>
        <a:xfrm>
          <a:off x="13499168" y="0"/>
          <a:ext cx="5589187" cy="3353512"/>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875" tIns="287480" rIns="273875" bIns="287480" numCol="1" spcCol="1270" anchor="t" anchorCtr="0">
          <a:noAutofit/>
        </a:bodyPr>
        <a:lstStyle/>
        <a:p>
          <a:pPr marL="0" lvl="0" indent="0" algn="l" defTabSz="1778000">
            <a:lnSpc>
              <a:spcPct val="90000"/>
            </a:lnSpc>
            <a:spcBef>
              <a:spcPct val="0"/>
            </a:spcBef>
            <a:spcAft>
              <a:spcPct val="35000"/>
            </a:spcAft>
            <a:buNone/>
          </a:pPr>
          <a:r>
            <a:rPr lang="fr-FR" sz="4000" b="1" kern="1200" dirty="0">
              <a:solidFill>
                <a:schemeClr val="tx1"/>
              </a:solidFill>
            </a:rPr>
            <a:t>Valider</a:t>
          </a:r>
        </a:p>
        <a:p>
          <a:pPr marL="285750" lvl="1" indent="-285750" algn="l" defTabSz="1244600">
            <a:lnSpc>
              <a:spcPct val="90000"/>
            </a:lnSpc>
            <a:spcBef>
              <a:spcPct val="0"/>
            </a:spcBef>
            <a:spcAft>
              <a:spcPct val="15000"/>
            </a:spcAft>
            <a:buChar char="•"/>
          </a:pPr>
          <a:r>
            <a:rPr lang="fr-FR" sz="2800" kern="1200" dirty="0">
              <a:solidFill>
                <a:schemeClr val="tx1"/>
              </a:solidFill>
            </a:rPr>
            <a:t>Lui montrer que vous la comprenez et que vous la croyez. Lui assurer que ce n'est pas de sa faute.</a:t>
          </a:r>
        </a:p>
      </dsp:txBody>
      <dsp:txXfrm>
        <a:off x="13499168" y="0"/>
        <a:ext cx="5589187" cy="3353512"/>
      </dsp:txXfrm>
    </dsp:sp>
    <dsp:sp modelId="{5D7C36BE-DE37-DA48-AA54-3868A5ACC7AE}">
      <dsp:nvSpPr>
        <dsp:cNvPr id="0" name=""/>
        <dsp:cNvSpPr/>
      </dsp:nvSpPr>
      <dsp:spPr>
        <a:xfrm>
          <a:off x="7981846" y="5838650"/>
          <a:ext cx="2483863" cy="91440"/>
        </a:xfrm>
        <a:custGeom>
          <a:avLst/>
          <a:gdLst/>
          <a:ahLst/>
          <a:cxnLst/>
          <a:rect l="0" t="0" r="0" b="0"/>
          <a:pathLst>
            <a:path>
              <a:moveTo>
                <a:pt x="0" y="45720"/>
              </a:moveTo>
              <a:lnTo>
                <a:pt x="1259031" y="45720"/>
              </a:lnTo>
              <a:lnTo>
                <a:pt x="1259031" y="46390"/>
              </a:lnTo>
              <a:lnTo>
                <a:pt x="2483863" y="46390"/>
              </a:lnTo>
            </a:path>
          </a:pathLst>
        </a:custGeom>
        <a:noFill/>
        <a:ln w="12700"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solidFill>
              <a:schemeClr val="tx1"/>
            </a:solidFill>
          </a:endParaRPr>
        </a:p>
      </dsp:txBody>
      <dsp:txXfrm>
        <a:off x="9160917" y="5877936"/>
        <a:ext cx="125723" cy="12867"/>
      </dsp:txXfrm>
    </dsp:sp>
    <dsp:sp modelId="{D43D49DA-FA70-9D42-A32D-F1CB89047C06}">
      <dsp:nvSpPr>
        <dsp:cNvPr id="0" name=""/>
        <dsp:cNvSpPr/>
      </dsp:nvSpPr>
      <dsp:spPr>
        <a:xfrm>
          <a:off x="2394459" y="4207614"/>
          <a:ext cx="5589187" cy="3353512"/>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875" tIns="287480" rIns="273875" bIns="287480" numCol="1" spcCol="1270" anchor="t" anchorCtr="0">
          <a:noAutofit/>
        </a:bodyPr>
        <a:lstStyle/>
        <a:p>
          <a:pPr marL="0" lvl="0" indent="0" algn="l" defTabSz="1778000">
            <a:lnSpc>
              <a:spcPct val="90000"/>
            </a:lnSpc>
            <a:spcBef>
              <a:spcPct val="0"/>
            </a:spcBef>
            <a:spcAft>
              <a:spcPct val="35000"/>
            </a:spcAft>
            <a:buNone/>
          </a:pPr>
          <a:r>
            <a:rPr lang="fr-FR" sz="4000" b="1" kern="1200" dirty="0">
              <a:solidFill>
                <a:schemeClr val="tx1"/>
              </a:solidFill>
            </a:rPr>
            <a:t>Renforcer la sécurité</a:t>
          </a:r>
        </a:p>
        <a:p>
          <a:pPr marL="285750" lvl="1" indent="-285750" algn="l" defTabSz="1244600">
            <a:lnSpc>
              <a:spcPct val="90000"/>
            </a:lnSpc>
            <a:spcBef>
              <a:spcPct val="0"/>
            </a:spcBef>
            <a:spcAft>
              <a:spcPct val="15000"/>
            </a:spcAft>
            <a:buChar char="•"/>
          </a:pPr>
          <a:r>
            <a:rPr lang="fr-FR" sz="2800" kern="1200" dirty="0">
              <a:solidFill>
                <a:schemeClr val="tx1"/>
              </a:solidFill>
            </a:rPr>
            <a:t>Discuter d'un plan pour qu'elle se protège d'autres dangers si nécessaire.</a:t>
          </a:r>
        </a:p>
      </dsp:txBody>
      <dsp:txXfrm>
        <a:off x="2394459" y="4207614"/>
        <a:ext cx="5589187" cy="3353512"/>
      </dsp:txXfrm>
    </dsp:sp>
    <dsp:sp modelId="{4E3A809C-D2B7-7042-A494-D4237D3CF880}">
      <dsp:nvSpPr>
        <dsp:cNvPr id="0" name=""/>
        <dsp:cNvSpPr/>
      </dsp:nvSpPr>
      <dsp:spPr>
        <a:xfrm>
          <a:off x="10498110" y="4208285"/>
          <a:ext cx="5589187" cy="3353512"/>
        </a:xfrm>
        <a:prstGeom prst="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875" tIns="287480" rIns="273875" bIns="287480" numCol="1" spcCol="1270" anchor="t" anchorCtr="0">
          <a:noAutofit/>
        </a:bodyPr>
        <a:lstStyle/>
        <a:p>
          <a:pPr marL="0" lvl="0" indent="0" algn="l" defTabSz="1778000">
            <a:lnSpc>
              <a:spcPct val="90000"/>
            </a:lnSpc>
            <a:spcBef>
              <a:spcPct val="0"/>
            </a:spcBef>
            <a:spcAft>
              <a:spcPct val="35000"/>
            </a:spcAft>
            <a:buNone/>
          </a:pPr>
          <a:r>
            <a:rPr lang="fr-FR" sz="4000" b="1" kern="1200" dirty="0">
              <a:solidFill>
                <a:schemeClr val="tx1"/>
              </a:solidFill>
            </a:rPr>
            <a:t>Soutenir</a:t>
          </a:r>
        </a:p>
        <a:p>
          <a:pPr marL="285750" lvl="1" indent="-285750" algn="l" defTabSz="1244600">
            <a:lnSpc>
              <a:spcPct val="90000"/>
            </a:lnSpc>
            <a:spcBef>
              <a:spcPct val="0"/>
            </a:spcBef>
            <a:spcAft>
              <a:spcPct val="15000"/>
            </a:spcAft>
            <a:buChar char="•"/>
          </a:pPr>
          <a:r>
            <a:rPr lang="fr-FR" sz="2800" kern="1200" dirty="0">
              <a:solidFill>
                <a:schemeClr val="tx1"/>
              </a:solidFill>
            </a:rPr>
            <a:t>La soutenir en l'aidant à trouver des informations, des services et un soutien social. </a:t>
          </a:r>
        </a:p>
      </dsp:txBody>
      <dsp:txXfrm>
        <a:off x="10498110" y="4208285"/>
        <a:ext cx="5589187" cy="3353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F83B7-2B43-CE4C-9FD2-009CBB182C0B}">
      <dsp:nvSpPr>
        <dsp:cNvPr id="0" name=""/>
        <dsp:cNvSpPr/>
      </dsp:nvSpPr>
      <dsp:spPr>
        <a:xfrm>
          <a:off x="57213" y="4143"/>
          <a:ext cx="2913144" cy="2077785"/>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fr-FR" sz="6500" b="1" kern="1200" dirty="0"/>
            <a:t>1</a:t>
          </a:r>
        </a:p>
      </dsp:txBody>
      <dsp:txXfrm>
        <a:off x="1096106" y="4143"/>
        <a:ext cx="835359" cy="2077785"/>
      </dsp:txXfrm>
    </dsp:sp>
    <dsp:sp modelId="{89FBDC23-1E1D-5044-A92B-402A30CF8D81}">
      <dsp:nvSpPr>
        <dsp:cNvPr id="0" name=""/>
        <dsp:cNvSpPr/>
      </dsp:nvSpPr>
      <dsp:spPr>
        <a:xfrm>
          <a:off x="2505833" y="157034"/>
          <a:ext cx="12448353" cy="1772002"/>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1422400">
            <a:lnSpc>
              <a:spcPct val="90000"/>
            </a:lnSpc>
            <a:spcBef>
              <a:spcPct val="0"/>
            </a:spcBef>
            <a:spcAft>
              <a:spcPct val="35000"/>
            </a:spcAft>
            <a:buNone/>
          </a:pPr>
          <a:r>
            <a:rPr lang="fr-FR" sz="3200" kern="1200" dirty="0"/>
            <a:t>Établir un rapport avant l'examen.</a:t>
          </a:r>
        </a:p>
      </dsp:txBody>
      <dsp:txXfrm>
        <a:off x="3391834" y="157034"/>
        <a:ext cx="10676351" cy="1772002"/>
      </dsp:txXfrm>
    </dsp:sp>
    <dsp:sp modelId="{ACDE5012-67DF-014A-A49A-0D090DEBEC58}">
      <dsp:nvSpPr>
        <dsp:cNvPr id="0" name=""/>
        <dsp:cNvSpPr/>
      </dsp:nvSpPr>
      <dsp:spPr>
        <a:xfrm>
          <a:off x="57213" y="2282032"/>
          <a:ext cx="2913144" cy="2093521"/>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fr-FR" sz="6500" b="1" kern="1200" dirty="0"/>
            <a:t>2</a:t>
          </a:r>
        </a:p>
      </dsp:txBody>
      <dsp:txXfrm>
        <a:off x="1103974" y="2282032"/>
        <a:ext cx="819623" cy="2093521"/>
      </dsp:txXfrm>
    </dsp:sp>
    <dsp:sp modelId="{2D396310-C7CF-F246-8BD5-1D1F28232412}">
      <dsp:nvSpPr>
        <dsp:cNvPr id="0" name=""/>
        <dsp:cNvSpPr/>
      </dsp:nvSpPr>
      <dsp:spPr>
        <a:xfrm>
          <a:off x="2505833" y="2442791"/>
          <a:ext cx="12448353" cy="1772002"/>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Font typeface="+mj-lt"/>
            <a:buNone/>
          </a:pPr>
          <a:r>
            <a:rPr lang="fr-FR" sz="3200" kern="1200" dirty="0"/>
            <a:t>Inviter la cliente à suggérer des mesures qui la mettront plus à l'aise avec l'examen et la procédure.</a:t>
          </a:r>
        </a:p>
      </dsp:txBody>
      <dsp:txXfrm>
        <a:off x="3391834" y="2442791"/>
        <a:ext cx="10676351" cy="1772002"/>
      </dsp:txXfrm>
    </dsp:sp>
    <dsp:sp modelId="{CB9038F1-724C-CE4E-BCC7-B38870B3B1EE}">
      <dsp:nvSpPr>
        <dsp:cNvPr id="0" name=""/>
        <dsp:cNvSpPr/>
      </dsp:nvSpPr>
      <dsp:spPr>
        <a:xfrm>
          <a:off x="57213" y="4575657"/>
          <a:ext cx="2913144" cy="2106385"/>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fr-FR" sz="6500" b="1" kern="1200" dirty="0"/>
            <a:t>3</a:t>
          </a:r>
        </a:p>
      </dsp:txBody>
      <dsp:txXfrm>
        <a:off x="1110406" y="4575657"/>
        <a:ext cx="806759" cy="2106385"/>
      </dsp:txXfrm>
    </dsp:sp>
    <dsp:sp modelId="{00E61477-8A2A-D14D-A0C9-7FCFE27B96EA}">
      <dsp:nvSpPr>
        <dsp:cNvPr id="0" name=""/>
        <dsp:cNvSpPr/>
      </dsp:nvSpPr>
      <dsp:spPr>
        <a:xfrm>
          <a:off x="2505833" y="4742848"/>
          <a:ext cx="12448353" cy="1772002"/>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fr-FR" sz="3200" kern="1200" dirty="0"/>
            <a:t>Permettre à une personne de soutien d'accompagner la cliente pendant l'examen, si elle le souhaite.</a:t>
          </a:r>
        </a:p>
      </dsp:txBody>
      <dsp:txXfrm>
        <a:off x="3391834" y="4742848"/>
        <a:ext cx="10676351" cy="1772002"/>
      </dsp:txXfrm>
    </dsp:sp>
    <dsp:sp modelId="{1253B2ED-C7D6-C94D-96DB-E944E6DCD1FE}">
      <dsp:nvSpPr>
        <dsp:cNvPr id="0" name=""/>
        <dsp:cNvSpPr/>
      </dsp:nvSpPr>
      <dsp:spPr>
        <a:xfrm>
          <a:off x="57213" y="6882145"/>
          <a:ext cx="2913144" cy="2088376"/>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fr-FR" sz="6500" b="1" kern="1200" dirty="0"/>
            <a:t>4</a:t>
          </a:r>
        </a:p>
      </dsp:txBody>
      <dsp:txXfrm>
        <a:off x="1101401" y="6882145"/>
        <a:ext cx="824768" cy="2088376"/>
      </dsp:txXfrm>
    </dsp:sp>
    <dsp:sp modelId="{3A7D0DA5-43DD-EC41-819B-2F506173A158}">
      <dsp:nvSpPr>
        <dsp:cNvPr id="0" name=""/>
        <dsp:cNvSpPr/>
      </dsp:nvSpPr>
      <dsp:spPr>
        <a:xfrm>
          <a:off x="2505833" y="7040332"/>
          <a:ext cx="12448353" cy="1772002"/>
        </a:xfrm>
        <a:prstGeom prst="chevron">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fr-FR" sz="3200" kern="1200" dirty="0"/>
            <a:t>Permettre à la cliente de choisir le genre du prestataire, s'il elle a une préférence.</a:t>
          </a:r>
        </a:p>
      </dsp:txBody>
      <dsp:txXfrm>
        <a:off x="3391834" y="7040332"/>
        <a:ext cx="10676351" cy="1772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F83B7-2B43-CE4C-9FD2-009CBB182C0B}">
      <dsp:nvSpPr>
        <dsp:cNvPr id="0" name=""/>
        <dsp:cNvSpPr/>
      </dsp:nvSpPr>
      <dsp:spPr>
        <a:xfrm>
          <a:off x="691874" y="2425"/>
          <a:ext cx="2816334" cy="2157984"/>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fr-FR" sz="6500" b="1" kern="1200"/>
            <a:t>5</a:t>
          </a:r>
        </a:p>
      </dsp:txBody>
      <dsp:txXfrm>
        <a:off x="1770866" y="2425"/>
        <a:ext cx="658350" cy="2157984"/>
      </dsp:txXfrm>
    </dsp:sp>
    <dsp:sp modelId="{89FBDC23-1E1D-5044-A92B-402A30CF8D81}">
      <dsp:nvSpPr>
        <dsp:cNvPr id="0" name=""/>
        <dsp:cNvSpPr/>
      </dsp:nvSpPr>
      <dsp:spPr>
        <a:xfrm>
          <a:off x="2929083" y="50252"/>
          <a:ext cx="12847323" cy="2062330"/>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1422400">
            <a:lnSpc>
              <a:spcPct val="90000"/>
            </a:lnSpc>
            <a:spcBef>
              <a:spcPct val="0"/>
            </a:spcBef>
            <a:spcAft>
              <a:spcPct val="35000"/>
            </a:spcAft>
            <a:buNone/>
          </a:pPr>
          <a:r>
            <a:rPr lang="fr-FR" sz="3200" kern="1200"/>
            <a:t>Avant de commencer, informer la cliente que vous arrêterez l'examen et/ou la procédure si elle se sent mal à l'aise. Confirmer à la cliente qu'elle a le contrôle sur le rythme de l'examen et/ou de la procédure.</a:t>
          </a:r>
        </a:p>
      </dsp:txBody>
      <dsp:txXfrm>
        <a:off x="3960248" y="50252"/>
        <a:ext cx="10784993" cy="2062330"/>
      </dsp:txXfrm>
    </dsp:sp>
    <dsp:sp modelId="{ACDE5012-67DF-014A-A49A-0D090DEBEC58}">
      <dsp:nvSpPr>
        <dsp:cNvPr id="0" name=""/>
        <dsp:cNvSpPr/>
      </dsp:nvSpPr>
      <dsp:spPr>
        <a:xfrm>
          <a:off x="691874" y="2409879"/>
          <a:ext cx="2817136" cy="2152976"/>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fr-FR" sz="6500" b="1" kern="1200"/>
            <a:t>6</a:t>
          </a:r>
        </a:p>
      </dsp:txBody>
      <dsp:txXfrm>
        <a:off x="1768362" y="2409879"/>
        <a:ext cx="664160" cy="2152976"/>
      </dsp:txXfrm>
    </dsp:sp>
    <dsp:sp modelId="{00679C8B-F1BF-E442-A47C-4B73476DCCEB}">
      <dsp:nvSpPr>
        <dsp:cNvPr id="0" name=""/>
        <dsp:cNvSpPr/>
      </dsp:nvSpPr>
      <dsp:spPr>
        <a:xfrm>
          <a:off x="2929885" y="2453094"/>
          <a:ext cx="12846583" cy="2066545"/>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fr-FR" sz="3200" kern="1200"/>
            <a:t>Expliquer à la cliente chaque étape de l'examen et/ou de la procédure juste avant qu'elle ne se produise.</a:t>
          </a:r>
        </a:p>
      </dsp:txBody>
      <dsp:txXfrm>
        <a:off x="3963158" y="2453094"/>
        <a:ext cx="10780038" cy="2066545"/>
      </dsp:txXfrm>
    </dsp:sp>
    <dsp:sp modelId="{CB9038F1-724C-CE4E-BCC7-B38870B3B1EE}">
      <dsp:nvSpPr>
        <dsp:cNvPr id="0" name=""/>
        <dsp:cNvSpPr/>
      </dsp:nvSpPr>
      <dsp:spPr>
        <a:xfrm>
          <a:off x="691874" y="4812325"/>
          <a:ext cx="2817136" cy="2152976"/>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marL="0" lvl="0" indent="0" algn="ctr" defTabSz="2889250">
            <a:lnSpc>
              <a:spcPct val="90000"/>
            </a:lnSpc>
            <a:spcBef>
              <a:spcPct val="0"/>
            </a:spcBef>
            <a:spcAft>
              <a:spcPct val="35000"/>
            </a:spcAft>
            <a:buNone/>
          </a:pPr>
          <a:r>
            <a:rPr lang="fr-FR" sz="6500" b="1" kern="1200"/>
            <a:t>7</a:t>
          </a:r>
        </a:p>
      </dsp:txBody>
      <dsp:txXfrm>
        <a:off x="1768362" y="4812325"/>
        <a:ext cx="664160" cy="2152976"/>
      </dsp:txXfrm>
    </dsp:sp>
    <dsp:sp modelId="{00E61477-8A2A-D14D-A0C9-7FCFE27B96EA}">
      <dsp:nvSpPr>
        <dsp:cNvPr id="0" name=""/>
        <dsp:cNvSpPr/>
      </dsp:nvSpPr>
      <dsp:spPr>
        <a:xfrm>
          <a:off x="2929885" y="4857648"/>
          <a:ext cx="12846583" cy="2062330"/>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fr-FR" sz="3200" kern="1200"/>
            <a:t>Maintenir le corps de la cliente couvert, en n'exposant que les zones à examiner. </a:t>
          </a:r>
        </a:p>
      </dsp:txBody>
      <dsp:txXfrm>
        <a:off x="3961050" y="4857648"/>
        <a:ext cx="10784253" cy="20623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17B62-96A7-2C41-AA82-C96112E6F46E}">
      <dsp:nvSpPr>
        <dsp:cNvPr id="0" name=""/>
        <dsp:cNvSpPr/>
      </dsp:nvSpPr>
      <dsp:spPr>
        <a:xfrm>
          <a:off x="4825" y="1001398"/>
          <a:ext cx="2758870" cy="197772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31115" rIns="0" bIns="31115" numCol="1" spcCol="1270" anchor="ctr" anchorCtr="0">
          <a:noAutofit/>
        </a:bodyPr>
        <a:lstStyle/>
        <a:p>
          <a:pPr marL="0" lvl="0" indent="0" algn="ctr" defTabSz="2178050">
            <a:lnSpc>
              <a:spcPct val="90000"/>
            </a:lnSpc>
            <a:spcBef>
              <a:spcPct val="0"/>
            </a:spcBef>
            <a:spcAft>
              <a:spcPct val="35000"/>
            </a:spcAft>
            <a:buNone/>
          </a:pPr>
          <a:r>
            <a:rPr lang="fr-FR" sz="4900" b="1" i="0" kern="1200"/>
            <a:t>8</a:t>
          </a:r>
          <a:endParaRPr lang="en-US" sz="4900" b="1" kern="1200"/>
        </a:p>
      </dsp:txBody>
      <dsp:txXfrm>
        <a:off x="993686" y="1001398"/>
        <a:ext cx="781149" cy="1977721"/>
      </dsp:txXfrm>
    </dsp:sp>
    <dsp:sp modelId="{1A2D3277-B8BB-DA48-9A63-DAAB9ED48E24}">
      <dsp:nvSpPr>
        <dsp:cNvPr id="0" name=""/>
        <dsp:cNvSpPr/>
      </dsp:nvSpPr>
      <dsp:spPr>
        <a:xfrm>
          <a:off x="2131941" y="1023080"/>
          <a:ext cx="12874633" cy="1934357"/>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fr-FR" sz="3200" b="0" i="0" kern="1200"/>
            <a:t>Encourager la cliente à utiliser la respiration abdominale afin de détendre les muscles du plancher pelvien. </a:t>
          </a:r>
          <a:endParaRPr lang="en-US" sz="3200" kern="1200"/>
        </a:p>
      </dsp:txBody>
      <dsp:txXfrm>
        <a:off x="3099120" y="1023080"/>
        <a:ext cx="10940276" cy="1934357"/>
      </dsp:txXfrm>
    </dsp:sp>
    <dsp:sp modelId="{0418D82F-DBCF-9B43-AD0B-E4B7D2155422}">
      <dsp:nvSpPr>
        <dsp:cNvPr id="0" name=""/>
        <dsp:cNvSpPr/>
      </dsp:nvSpPr>
      <dsp:spPr>
        <a:xfrm>
          <a:off x="4825" y="3251259"/>
          <a:ext cx="2758870" cy="1989831"/>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31115" rIns="0" bIns="31115" numCol="1" spcCol="1270" anchor="ctr" anchorCtr="0">
          <a:noAutofit/>
        </a:bodyPr>
        <a:lstStyle/>
        <a:p>
          <a:pPr marL="0" lvl="0" indent="0" algn="ctr" defTabSz="2178050">
            <a:lnSpc>
              <a:spcPct val="90000"/>
            </a:lnSpc>
            <a:spcBef>
              <a:spcPct val="0"/>
            </a:spcBef>
            <a:spcAft>
              <a:spcPct val="35000"/>
            </a:spcAft>
            <a:buNone/>
          </a:pPr>
          <a:r>
            <a:rPr lang="fr-FR" sz="4900" b="1" i="0" kern="1200"/>
            <a:t>9</a:t>
          </a:r>
          <a:endParaRPr lang="en-US" sz="4900" b="1" kern="1200"/>
        </a:p>
      </dsp:txBody>
      <dsp:txXfrm>
        <a:off x="999741" y="3251259"/>
        <a:ext cx="769039" cy="1989831"/>
      </dsp:txXfrm>
    </dsp:sp>
    <dsp:sp modelId="{84CD288B-500C-FE42-B6F3-C6827173789C}">
      <dsp:nvSpPr>
        <dsp:cNvPr id="0" name=""/>
        <dsp:cNvSpPr/>
      </dsp:nvSpPr>
      <dsp:spPr>
        <a:xfrm>
          <a:off x="2131941" y="3278996"/>
          <a:ext cx="12874633" cy="1934357"/>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fr-FR" sz="3200" b="0" i="0" kern="1200" dirty="0"/>
            <a:t>Poser les mains pour l'examen bimanuel et le spéculum fermé contre le vagin de la cliente afin qu'elle s'habitue à la sensation avant l'insertion et l'ouverture de la main ou du spéculum. </a:t>
          </a:r>
          <a:endParaRPr lang="en-US" sz="3200" kern="1200" dirty="0"/>
        </a:p>
      </dsp:txBody>
      <dsp:txXfrm>
        <a:off x="3099120" y="3278996"/>
        <a:ext cx="10940276" cy="1934357"/>
      </dsp:txXfrm>
    </dsp:sp>
    <dsp:sp modelId="{380AA74D-2B17-5247-B0A5-61181842AF79}">
      <dsp:nvSpPr>
        <dsp:cNvPr id="0" name=""/>
        <dsp:cNvSpPr/>
      </dsp:nvSpPr>
      <dsp:spPr>
        <a:xfrm>
          <a:off x="4825" y="5513231"/>
          <a:ext cx="2758870" cy="2002835"/>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31115" rIns="0" bIns="31115" numCol="1" spcCol="1270" anchor="ctr" anchorCtr="0">
          <a:noAutofit/>
        </a:bodyPr>
        <a:lstStyle/>
        <a:p>
          <a:pPr marL="0" lvl="0" indent="0" algn="ctr" defTabSz="2178050">
            <a:lnSpc>
              <a:spcPct val="90000"/>
            </a:lnSpc>
            <a:spcBef>
              <a:spcPct val="0"/>
            </a:spcBef>
            <a:spcAft>
              <a:spcPct val="35000"/>
            </a:spcAft>
            <a:buNone/>
          </a:pPr>
          <a:r>
            <a:rPr lang="fr-FR" sz="4900" b="1" i="0" kern="1200"/>
            <a:t>10</a:t>
          </a:r>
          <a:endParaRPr lang="en-US" sz="4900" b="1" kern="1200"/>
        </a:p>
      </dsp:txBody>
      <dsp:txXfrm>
        <a:off x="1006243" y="5513231"/>
        <a:ext cx="756035" cy="2002835"/>
      </dsp:txXfrm>
    </dsp:sp>
    <dsp:sp modelId="{909A43AC-E267-8645-AFAE-A81070DAD6ED}">
      <dsp:nvSpPr>
        <dsp:cNvPr id="0" name=""/>
        <dsp:cNvSpPr/>
      </dsp:nvSpPr>
      <dsp:spPr>
        <a:xfrm>
          <a:off x="2131941" y="5547470"/>
          <a:ext cx="12874633" cy="1934357"/>
        </a:xfrm>
        <a:prstGeom prst="chevron">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20320" rIns="0" bIns="20320" numCol="1" spcCol="1270" anchor="ctr" anchorCtr="0">
          <a:noAutofit/>
        </a:bodyPr>
        <a:lstStyle/>
        <a:p>
          <a:pPr marL="0" lvl="0" indent="0" algn="l" defTabSz="1422400">
            <a:lnSpc>
              <a:spcPct val="90000"/>
            </a:lnSpc>
            <a:spcBef>
              <a:spcPct val="0"/>
            </a:spcBef>
            <a:spcAft>
              <a:spcPct val="35000"/>
            </a:spcAft>
            <a:buNone/>
          </a:pPr>
          <a:r>
            <a:rPr lang="fr-FR" sz="3200" b="0" i="0" kern="1200"/>
            <a:t>Si la cliente ne veut pas poursuivre l'examen ou la procédure, le prestataire doit s'arrêter, s'enquérir de ses besoins et poursuivre quand la cliente est prête, si elle est prête.</a:t>
          </a:r>
          <a:endParaRPr lang="en-US" sz="3200" kern="1200"/>
        </a:p>
      </dsp:txBody>
      <dsp:txXfrm>
        <a:off x="3099120" y="5547470"/>
        <a:ext cx="10940276" cy="19343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32E92-97D7-2841-B38D-8BE737E79770}">
      <dsp:nvSpPr>
        <dsp:cNvPr id="0" name=""/>
        <dsp:cNvSpPr/>
      </dsp:nvSpPr>
      <dsp:spPr>
        <a:xfrm>
          <a:off x="2923717" y="998101"/>
          <a:ext cx="3537790" cy="176889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FR" sz="3600" b="1" kern="1200">
              <a:solidFill>
                <a:schemeClr val="accent3"/>
              </a:solidFill>
            </a:rPr>
            <a:t>Santé</a:t>
          </a:r>
        </a:p>
      </dsp:txBody>
      <dsp:txXfrm>
        <a:off x="2923717" y="998101"/>
        <a:ext cx="3537790" cy="1768895"/>
      </dsp:txXfrm>
    </dsp:sp>
    <dsp:sp modelId="{CD9D9859-3F27-F041-82CE-C8D0FAFA5CA4}">
      <dsp:nvSpPr>
        <dsp:cNvPr id="0" name=""/>
        <dsp:cNvSpPr/>
      </dsp:nvSpPr>
      <dsp:spPr>
        <a:xfrm rot="3634327">
          <a:off x="6128464" y="4163513"/>
          <a:ext cx="1846073" cy="619113"/>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14198" y="4287336"/>
        <a:ext cx="1474605" cy="371467"/>
      </dsp:txXfrm>
    </dsp:sp>
    <dsp:sp modelId="{BDD6155B-7874-3A49-A6A1-75F21CCDD4CE}">
      <dsp:nvSpPr>
        <dsp:cNvPr id="0" name=""/>
        <dsp:cNvSpPr/>
      </dsp:nvSpPr>
      <dsp:spPr>
        <a:xfrm>
          <a:off x="5846408" y="6179144"/>
          <a:ext cx="3537790" cy="176889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FR" sz="3600" b="1" kern="1200"/>
            <a:t>Santé mentale</a:t>
          </a:r>
        </a:p>
      </dsp:txBody>
      <dsp:txXfrm>
        <a:off x="5846408" y="6179144"/>
        <a:ext cx="3537790" cy="1768895"/>
      </dsp:txXfrm>
    </dsp:sp>
    <dsp:sp modelId="{99B05585-A67E-C649-B95A-3E32ED336694}">
      <dsp:nvSpPr>
        <dsp:cNvPr id="0" name=""/>
        <dsp:cNvSpPr/>
      </dsp:nvSpPr>
      <dsp:spPr>
        <a:xfrm rot="10800000">
          <a:off x="3769576" y="6754035"/>
          <a:ext cx="1846073" cy="619113"/>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3955310" y="6877858"/>
        <a:ext cx="1474605" cy="371467"/>
      </dsp:txXfrm>
    </dsp:sp>
    <dsp:sp modelId="{2F5A41A9-2D28-2E44-8A26-AD4A70CEE5F3}">
      <dsp:nvSpPr>
        <dsp:cNvPr id="0" name=""/>
        <dsp:cNvSpPr/>
      </dsp:nvSpPr>
      <dsp:spPr>
        <a:xfrm>
          <a:off x="1026" y="6179144"/>
          <a:ext cx="3537790" cy="176889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FR" sz="3600" b="1" kern="1200">
              <a:solidFill>
                <a:schemeClr val="accent3"/>
              </a:solidFill>
            </a:rPr>
            <a:t>Protection/</a:t>
          </a:r>
          <a:br>
            <a:rPr lang="fr-FR" sz="3600" b="1" kern="1200">
              <a:solidFill>
                <a:schemeClr val="accent3"/>
              </a:solidFill>
            </a:rPr>
          </a:br>
          <a:r>
            <a:rPr lang="fr-FR" sz="3600" b="1" kern="1200">
              <a:solidFill>
                <a:schemeClr val="accent3"/>
              </a:solidFill>
            </a:rPr>
            <a:t>sécurité</a:t>
          </a:r>
        </a:p>
      </dsp:txBody>
      <dsp:txXfrm>
        <a:off x="1026" y="6179144"/>
        <a:ext cx="3537790" cy="1768895"/>
      </dsp:txXfrm>
    </dsp:sp>
    <dsp:sp modelId="{B2A1574B-7391-8E45-A24F-C50D3B333479}">
      <dsp:nvSpPr>
        <dsp:cNvPr id="0" name=""/>
        <dsp:cNvSpPr/>
      </dsp:nvSpPr>
      <dsp:spPr>
        <a:xfrm rot="17965673">
          <a:off x="1280853" y="4163513"/>
          <a:ext cx="1846073" cy="619113"/>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466587" y="4287336"/>
        <a:ext cx="1474605" cy="3714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F32E92-97D7-2841-B38D-8BE737E79770}">
      <dsp:nvSpPr>
        <dsp:cNvPr id="0" name=""/>
        <dsp:cNvSpPr/>
      </dsp:nvSpPr>
      <dsp:spPr>
        <a:xfrm>
          <a:off x="2923717" y="998101"/>
          <a:ext cx="3537790" cy="176889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FR" sz="3600" b="1" kern="1200">
              <a:solidFill>
                <a:schemeClr val="accent3"/>
              </a:solidFill>
            </a:rPr>
            <a:t>Santé</a:t>
          </a:r>
        </a:p>
      </dsp:txBody>
      <dsp:txXfrm>
        <a:off x="2923717" y="998101"/>
        <a:ext cx="3537790" cy="1768895"/>
      </dsp:txXfrm>
    </dsp:sp>
    <dsp:sp modelId="{CD9D9859-3F27-F041-82CE-C8D0FAFA5CA4}">
      <dsp:nvSpPr>
        <dsp:cNvPr id="0" name=""/>
        <dsp:cNvSpPr/>
      </dsp:nvSpPr>
      <dsp:spPr>
        <a:xfrm rot="3634327">
          <a:off x="6128464" y="4163513"/>
          <a:ext cx="1846073" cy="619113"/>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14198" y="4287336"/>
        <a:ext cx="1474605" cy="371467"/>
      </dsp:txXfrm>
    </dsp:sp>
    <dsp:sp modelId="{BDD6155B-7874-3A49-A6A1-75F21CCDD4CE}">
      <dsp:nvSpPr>
        <dsp:cNvPr id="0" name=""/>
        <dsp:cNvSpPr/>
      </dsp:nvSpPr>
      <dsp:spPr>
        <a:xfrm>
          <a:off x="5846408" y="6179144"/>
          <a:ext cx="3537790" cy="176889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FR" sz="3600" b="1" kern="1200"/>
            <a:t>Santé mentale</a:t>
          </a:r>
        </a:p>
      </dsp:txBody>
      <dsp:txXfrm>
        <a:off x="5846408" y="6179144"/>
        <a:ext cx="3537790" cy="1768895"/>
      </dsp:txXfrm>
    </dsp:sp>
    <dsp:sp modelId="{99B05585-A67E-C649-B95A-3E32ED336694}">
      <dsp:nvSpPr>
        <dsp:cNvPr id="0" name=""/>
        <dsp:cNvSpPr/>
      </dsp:nvSpPr>
      <dsp:spPr>
        <a:xfrm rot="10800000">
          <a:off x="3769576" y="6754035"/>
          <a:ext cx="1846073" cy="619113"/>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3955310" y="6877858"/>
        <a:ext cx="1474605" cy="371467"/>
      </dsp:txXfrm>
    </dsp:sp>
    <dsp:sp modelId="{2F5A41A9-2D28-2E44-8A26-AD4A70CEE5F3}">
      <dsp:nvSpPr>
        <dsp:cNvPr id="0" name=""/>
        <dsp:cNvSpPr/>
      </dsp:nvSpPr>
      <dsp:spPr>
        <a:xfrm>
          <a:off x="1026" y="6179144"/>
          <a:ext cx="3537790" cy="176889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FR" sz="3600" b="1" kern="1200">
              <a:solidFill>
                <a:schemeClr val="accent3"/>
              </a:solidFill>
            </a:rPr>
            <a:t>Protection/</a:t>
          </a:r>
          <a:br>
            <a:rPr lang="fr-FR" sz="3600" b="1" kern="1200">
              <a:solidFill>
                <a:schemeClr val="accent3"/>
              </a:solidFill>
            </a:rPr>
          </a:br>
          <a:r>
            <a:rPr lang="fr-FR" sz="3600" b="1" kern="1200">
              <a:solidFill>
                <a:schemeClr val="accent3"/>
              </a:solidFill>
            </a:rPr>
            <a:t>sécurité</a:t>
          </a:r>
        </a:p>
      </dsp:txBody>
      <dsp:txXfrm>
        <a:off x="1026" y="6179144"/>
        <a:ext cx="3537790" cy="1768895"/>
      </dsp:txXfrm>
    </dsp:sp>
    <dsp:sp modelId="{B2A1574B-7391-8E45-A24F-C50D3B333479}">
      <dsp:nvSpPr>
        <dsp:cNvPr id="0" name=""/>
        <dsp:cNvSpPr/>
      </dsp:nvSpPr>
      <dsp:spPr>
        <a:xfrm rot="17965673">
          <a:off x="1280853" y="4163513"/>
          <a:ext cx="1846073" cy="619113"/>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466587" y="4287336"/>
        <a:ext cx="1474605" cy="37146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B2E39CE-4D81-6F4F-94E5-5E6542F6B85F}" type="datetimeFigureOut">
              <a:rPr lang="en-US" smtClean="0"/>
              <a:t>2/8/23</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DE75D1C-764A-E649-B63D-EDCBD3A61343}" type="slidenum">
              <a:rPr lang="en-US" smtClean="0"/>
              <a:t>‹#›</a:t>
            </a:fld>
            <a:endParaRPr lang="en-US" dirty="0"/>
          </a:p>
        </p:txBody>
      </p:sp>
    </p:spTree>
    <p:extLst>
      <p:ext uri="{BB962C8B-B14F-4D97-AF65-F5344CB8AC3E}">
        <p14:creationId xmlns:p14="http://schemas.microsoft.com/office/powerpoint/2010/main" val="413260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iawg.net/resources/clinical-management-of-sexual-violence-survivors-in-crisis-setting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who.int/reproductivehealth/publications/rape-survivors-humanitarian-settings/en/"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i.org/10.1080/15332985.2017.136948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itchFamily="2" charset="2"/>
              <a:buChar char="Ø"/>
            </a:pPr>
            <a:r>
              <a:rPr lang="fr-FR" dirty="0"/>
              <a:t>Bienvenue à tous et toutes à la formation sur l'avortement en milieu humanitaire.</a:t>
            </a:r>
          </a:p>
          <a:p>
            <a:pPr marL="171450" indent="-171450">
              <a:buFont typeface="Wingdings" pitchFamily="2" charset="2"/>
              <a:buChar char="Ø"/>
            </a:pPr>
            <a:r>
              <a:rPr lang="fr-FR" dirty="0"/>
              <a:t>Mentionnez que cette session sur les soins tenant compte des traumatismes est un nouveau module intégré aux formations sur l'avortement destinées au personnel de santé de première ligne qui fournit des soins d'avortement aux survivantes de violences sexuelles et d'autres formes de VBG dans les contextes humanitaires. </a:t>
            </a:r>
          </a:p>
          <a:p>
            <a:pPr marL="171450" indent="-171450">
              <a:buFont typeface="Wingdings" pitchFamily="2" charset="2"/>
              <a:buChar char="Ø"/>
            </a:pPr>
            <a:r>
              <a:rPr lang="fr-FR" dirty="0"/>
              <a:t>Informez les participantes de où et comment accéder au PowerPoint et aux ressources associées au pack de formation sur les soins tenant compte des traumatismes. </a:t>
            </a:r>
          </a:p>
          <a:p>
            <a:pPr marL="171450" indent="-171450">
              <a:buFont typeface="Wingdings" pitchFamily="2" charset="2"/>
              <a:buChar char="Ø"/>
            </a:pPr>
            <a:endParaRPr lang="en-US" dirty="0"/>
          </a:p>
          <a:p>
            <a:pPr marL="171450" indent="-171450">
              <a:buFont typeface="Wingdings" pitchFamily="2" charset="2"/>
              <a:buChar char="Ø"/>
            </a:pPr>
            <a:r>
              <a:rPr lang="fr-FR" dirty="0"/>
              <a:t>Dites : Cette trousse à outils vient compléter d'autres ressources de formation clés axées sur la prise en charge des survivantes de violences sexuelles, telles que </a:t>
            </a:r>
            <a:r>
              <a:rPr lang="fr-FR" i="1" dirty="0"/>
              <a:t>Clinical Management of Sexual Violence Survivors in Crisis Settings | Inter-Agency Working Group on Reproductive Health in Crises </a:t>
            </a:r>
            <a:r>
              <a:rPr lang="fr-FR" dirty="0"/>
              <a:t>(iawg.net) et le programme de l'OMS, </a:t>
            </a:r>
            <a:r>
              <a:rPr lang="fr-FR" i="1" dirty="0"/>
              <a:t>Caring for women subjected to violence : A WHO curriculum for training health-care providers</a:t>
            </a:r>
            <a:r>
              <a:rPr lang="fr-FR" dirty="0"/>
              <a:t>.</a:t>
            </a:r>
            <a:r>
              <a:rPr lang="fr-FR" baseline="0" dirty="0"/>
              <a:t> </a:t>
            </a:r>
            <a:r>
              <a:rPr lang="fr-FR" dirty="0"/>
              <a:t>Ces supports</a:t>
            </a:r>
            <a:r>
              <a:rPr lang="fr-FR" baseline="0" dirty="0"/>
              <a:t> </a:t>
            </a:r>
            <a:r>
              <a:rPr lang="fr-FR" dirty="0"/>
              <a:t>s'appuient sur ceux de l'OMS et de l'IAWG en appliquant les concepts de la méthode LIVES et en introduisant la prise en compte des traumatismes dans les soins d'avortement. Cette trousse à outils s'appuie sur des documents déjà publiés, et met l'accent sur l'intersection entre les soins tenant compte des traumatismes et les soins d'avortement pour les prestataires de soins d'avortement qui n'ont peut-être pas accès à des formations</a:t>
            </a:r>
            <a:r>
              <a:rPr lang="fr-FR" baseline="0" dirty="0"/>
              <a:t> </a:t>
            </a:r>
            <a:r>
              <a:rPr lang="fr-FR" dirty="0"/>
              <a:t>plus complètes, qui reçoivent des demandes de soins d'avortement, qui suivent une formation sur les soins d'avortement ou qui trouveront l'application du contenu utile pour leurs soins d'avortement. </a:t>
            </a:r>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75D1C-764A-E649-B63D-EDCBD3A613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994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Lisez la diapositive et discutez-en davantage si nécessaire</a:t>
            </a:r>
            <a:endParaRPr lang="en-US" sz="1200" i="0" dirty="0">
              <a:latin typeface="+mn-lt"/>
              <a:cs typeface="Calibri"/>
            </a:endParaRPr>
          </a:p>
          <a:p>
            <a:endParaRPr lang="en-US" dirty="0"/>
          </a:p>
          <a:p>
            <a:pPr marL="171450" indent="-171450">
              <a:buFont typeface="Wingdings" pitchFamily="2" charset="2"/>
              <a:buChar char="Ø"/>
            </a:pPr>
            <a:r>
              <a:rPr lang="fr-FR" sz="1200" b="0" i="0" u="none" strike="noStrike" kern="1200" dirty="0">
                <a:solidFill>
                  <a:schemeClr val="tx1"/>
                </a:solidFill>
                <a:effectLst/>
                <a:latin typeface="+mn-lt"/>
                <a:ea typeface="+mn-ea"/>
                <a:cs typeface="+mn-cs"/>
              </a:rPr>
              <a:t>Les VBG correspondent à un terme utilisé pour se concentrer sur un éventail plus large de violences genrées et sexualisées dirigées contre les femmes et les jeunes filles, les hommes et les garçons, telles que la violence sexuelle dirigée contre les hommes dans les conflits et la violence contre les gays, les lesbiennes, les transgenres et les personnes intersexuées. Elles englobent cinq types et formes différents de violence : (1) sexuelles, (2) physiques, (3) pratiques traditionnelles préjudiciables, (5) socio-économiques et (6) émotionnelles et psychologiques.</a:t>
            </a:r>
            <a:endParaRPr lang="en-US" sz="1200" b="0" i="0" u="none" strike="noStrike" kern="1200" dirty="0">
              <a:solidFill>
                <a:schemeClr val="tx1"/>
              </a:solidFill>
              <a:effectLst/>
              <a:latin typeface="+mn-lt"/>
              <a:cs typeface="Calibri"/>
            </a:endParaRPr>
          </a:p>
          <a:p>
            <a:pPr marL="171450" indent="-171450">
              <a:buFont typeface="Wingdings" pitchFamily="2" charset="2"/>
              <a:buChar char="Ø"/>
            </a:pPr>
            <a:endParaRPr lang="en-US" sz="1200" b="0" i="0" u="none" strike="noStrike" kern="1200" dirty="0">
              <a:solidFill>
                <a:schemeClr val="tx1"/>
              </a:solidFill>
              <a:effectLst/>
              <a:latin typeface="+mn-lt"/>
              <a:ea typeface="+mn-ea"/>
              <a:cs typeface="+mn-cs"/>
            </a:endParaRPr>
          </a:p>
          <a:p>
            <a:pPr marL="171450" indent="-171450">
              <a:buFont typeface="Wingdings" pitchFamily="2" charset="2"/>
              <a:buChar char="Ø"/>
            </a:pPr>
            <a:r>
              <a:rPr lang="fr-FR" sz="1200" b="0" i="0" u="none" strike="noStrike" kern="1200" dirty="0">
                <a:solidFill>
                  <a:schemeClr val="tx1"/>
                </a:solidFill>
                <a:effectLst/>
                <a:latin typeface="+mn-lt"/>
                <a:ea typeface="+mn-ea"/>
                <a:cs typeface="+mn-cs"/>
              </a:rPr>
              <a:t>Ces cinq formes de violence se produisent dans les crises humanitaires, sont souvent aggravées de manière aiguë et ont des effets à long terme</a:t>
            </a:r>
            <a:endParaRPr lang="en-US" sz="1200" b="0" i="0" u="none" strike="noStrike" kern="1200" dirty="0">
              <a:solidFill>
                <a:schemeClr val="tx1"/>
              </a:solidFill>
              <a:effectLst/>
              <a:latin typeface="+mn-lt"/>
              <a:cs typeface="Calibri"/>
            </a:endParaRPr>
          </a:p>
          <a:p>
            <a:pPr marL="628650" lvl="1" indent="-171450">
              <a:buFont typeface="Wingdings" pitchFamily="2" charset="2"/>
              <a:buChar char="Ø"/>
            </a:pPr>
            <a:r>
              <a:rPr lang="fr-FR" sz="1200" b="0" i="0" u="none" strike="noStrike" kern="1200" dirty="0">
                <a:solidFill>
                  <a:schemeClr val="tx1"/>
                </a:solidFill>
                <a:effectLst/>
                <a:latin typeface="+mn-lt"/>
                <a:ea typeface="+mn-ea"/>
                <a:cs typeface="+mn-cs"/>
              </a:rPr>
              <a:t>Source : https://www.elrha.org/wp-content/uploads/2021/02/Elrha_GapAnalysis_GBV_Accessible_PDF_2021.pdf </a:t>
            </a:r>
            <a:endParaRPr lang="en-US" sz="1200" b="0" i="0" u="none" strike="noStrike" kern="1200" dirty="0">
              <a:solidFill>
                <a:schemeClr val="tx1"/>
              </a:solidFill>
              <a:effectLst/>
              <a:latin typeface="+mn-lt"/>
              <a:cs typeface="Calibri"/>
            </a:endParaRPr>
          </a:p>
          <a:p>
            <a:pPr marL="171450" indent="-171450">
              <a:buFont typeface="Wingdings" pitchFamily="2" charset="2"/>
              <a:buChar char="Ø"/>
            </a:pPr>
            <a:endParaRPr lang="en-US" sz="1200" b="0" i="0" u="none" strike="noStrike" kern="1200" dirty="0">
              <a:solidFill>
                <a:schemeClr val="tx1"/>
              </a:solidFill>
              <a:effectLst/>
              <a:latin typeface="+mn-lt"/>
              <a:ea typeface="+mn-ea"/>
              <a:cs typeface="+mn-cs"/>
            </a:endParaRPr>
          </a:p>
          <a:p>
            <a:pPr marL="0" indent="0">
              <a:buFont typeface="Wingdings" pitchFamily="2" charset="2"/>
              <a:buNone/>
            </a:pPr>
            <a:endParaRPr lang="en-US" dirty="0"/>
          </a:p>
          <a:p>
            <a:pPr marL="171450" indent="-171450">
              <a:buFont typeface="Wingdings" pitchFamily="2" charset="2"/>
              <a:buChar char="Ø"/>
            </a:pPr>
            <a:endParaRPr lang="en-US"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dirty="0"/>
              <a:t>Source : http://gbvguidelines.org/en/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dirty="0"/>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10</a:t>
            </a:fld>
            <a:endParaRPr lang="en-US" dirty="0"/>
          </a:p>
        </p:txBody>
      </p:sp>
    </p:spTree>
    <p:extLst>
      <p:ext uri="{BB962C8B-B14F-4D97-AF65-F5344CB8AC3E}">
        <p14:creationId xmlns:p14="http://schemas.microsoft.com/office/powerpoint/2010/main" val="1429053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i="0" dirty="0">
                <a:latin typeface="+mn-lt"/>
              </a:rPr>
              <a:t>L'OMS et le IASC ont défini plus précisément la première forme de VBG, à savoir la violence sexuelle. </a:t>
            </a: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sz="1200" i="0" dirty="0">
              <a:latin typeface="+mn-lt"/>
            </a:endParaRP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i="0" dirty="0">
                <a:latin typeface="+mn-lt"/>
              </a:rPr>
              <a:t>Lisez la définition sur la diapositive et discutez-en si nécessaire.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sz="1200" i="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i="0" dirty="0">
                <a:latin typeface="+mn-lt"/>
              </a:rPr>
              <a:t>Bien que toutes les formes de VBG soient une priorité en cas de crise, dans le secteur de la SSR et en relation avec l</a:t>
            </a:r>
            <a:r>
              <a:rPr lang="fr-FR" sz="1200" dirty="0">
                <a:solidFill>
                  <a:schemeClr val="bg1"/>
                </a:solidFill>
              </a:rPr>
              <a:t>'offre de services minimaux</a:t>
            </a:r>
            <a:r>
              <a:rPr lang="fr-FR" sz="1200" baseline="0" dirty="0">
                <a:solidFill>
                  <a:schemeClr val="bg1"/>
                </a:solidFill>
              </a:rPr>
              <a:t> initiale </a:t>
            </a:r>
            <a:r>
              <a:rPr lang="fr-FR" sz="1200" dirty="0">
                <a:solidFill>
                  <a:schemeClr val="bg1"/>
                </a:solidFill>
              </a:rPr>
              <a:t>(</a:t>
            </a:r>
            <a:r>
              <a:rPr lang="fr-FR" sz="1200" i="0" dirty="0">
                <a:latin typeface="+mn-lt"/>
              </a:rPr>
              <a:t>OSMI), l'accent est mis sur la réponse et la prévention des violences sexuelles dans les crises humanitaires, considérée comme une intervention vitale.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mn-lt"/>
            </a:endParaRPr>
          </a:p>
          <a:p>
            <a:pPr>
              <a:defRPr/>
            </a:pPr>
            <a:endParaRPr lang="en-US" i="0" dirty="0"/>
          </a:p>
          <a:p>
            <a:pPr>
              <a:defRPr/>
            </a:pPr>
            <a:r>
              <a:rPr lang="fr-FR" i="0" dirty="0"/>
              <a:t>Source : </a:t>
            </a:r>
            <a:r>
              <a:rPr lang="fr-FR" i="1" dirty="0"/>
              <a:t>World Report on violence and health, WHO, 2002 . Page 8,  IASC GBV Guidelines</a:t>
            </a:r>
          </a:p>
          <a:p>
            <a:pPr>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mn-lt"/>
            </a:endParaRPr>
          </a:p>
          <a:p>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11</a:t>
            </a:fld>
            <a:endParaRPr lang="en-US" dirty="0"/>
          </a:p>
        </p:txBody>
      </p:sp>
    </p:spTree>
    <p:extLst>
      <p:ext uri="{BB962C8B-B14F-4D97-AF65-F5344CB8AC3E}">
        <p14:creationId xmlns:p14="http://schemas.microsoft.com/office/powerpoint/2010/main" val="2828660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itchFamily="2" charset="2"/>
              <a:buChar char="Ø"/>
            </a:pPr>
            <a:r>
              <a:rPr lang="fr-FR" dirty="0"/>
              <a:t>Les violences conjugales sont une forme de VS et, comme l'indiquent les statistiques présentées plus haut, ce phénomène est répandue dans le monde entier. La </a:t>
            </a:r>
            <a:r>
              <a:rPr lang="fr-FR" i="1" dirty="0"/>
              <a:t>Gap analysis of GBV in Humanitarian Settings</a:t>
            </a:r>
            <a:r>
              <a:rPr lang="fr-FR" dirty="0"/>
              <a:t>, une étude menée par elrha, indique également que les VBG, en particulier les violences conjugales et les violences sexuelles, augmente lors</a:t>
            </a:r>
            <a:r>
              <a:rPr lang="fr-FR" baseline="0" dirty="0"/>
              <a:t> d</a:t>
            </a:r>
            <a:r>
              <a:rPr lang="fr-FR" dirty="0"/>
              <a:t>es crises humanitaires. </a:t>
            </a:r>
          </a:p>
          <a:p>
            <a:pPr marL="628650" lvl="1" indent="-171450">
              <a:buFont typeface="Wingdings" pitchFamily="2" charset="2"/>
              <a:buChar char="Ø"/>
            </a:pPr>
            <a:r>
              <a:rPr lang="fr-FR" dirty="0"/>
              <a:t>Source : https://www.elrha.org/wp-content/uploads/2021/02/Elrha_GapAnalysis_GBV_Accessible_PDF_2021.pdf</a:t>
            </a:r>
          </a:p>
          <a:p>
            <a:pPr marL="171450" lvl="0" indent="-171450">
              <a:buFont typeface="Wingdings" pitchFamily="2" charset="2"/>
              <a:buChar char="Ø"/>
            </a:pPr>
            <a:endParaRPr lang="en-US" dirty="0"/>
          </a:p>
          <a:p>
            <a:pPr marL="171450" lvl="0" indent="-171450">
              <a:buFont typeface="Wingdings" pitchFamily="2" charset="2"/>
              <a:buChar char="Ø"/>
            </a:pPr>
            <a:r>
              <a:rPr lang="fr-FR" dirty="0"/>
              <a:t>Lisez la définition et discutez-en si nécessaire. </a:t>
            </a:r>
          </a:p>
          <a:p>
            <a:pPr marL="171450" lvl="0" indent="-171450">
              <a:buFont typeface="Wingdings" pitchFamily="2" charset="2"/>
              <a:buChar char="Ø"/>
            </a:pPr>
            <a:endParaRPr lang="en-US" dirty="0"/>
          </a:p>
          <a:p>
            <a:pPr marL="0" lvl="0" indent="0">
              <a:buFont typeface="Wingdings" pitchFamily="2" charset="2"/>
              <a:buNone/>
            </a:pPr>
            <a:endParaRPr lang="en-US" dirty="0"/>
          </a:p>
          <a:p>
            <a:pPr marL="0" lvl="0" indent="0">
              <a:buFont typeface="Wingdings" pitchFamily="2" charset="2"/>
              <a:buNone/>
            </a:pPr>
            <a:r>
              <a:rPr lang="fr-FR" dirty="0"/>
              <a:t>Source : </a:t>
            </a:r>
            <a:r>
              <a:rPr lang="fr-FR" i="1" dirty="0"/>
              <a:t>UN Women.( 2020).Violence Against Women:</a:t>
            </a:r>
            <a:r>
              <a:rPr lang="fr-FR" dirty="0"/>
              <a:t>  https://interactive.unwomen.org/multimedia/infographic/violenceagainstwomen/en/index.html#nav-1 </a:t>
            </a:r>
          </a:p>
          <a:p>
            <a:pPr marL="171450" lvl="0" indent="-171450">
              <a:buFont typeface="Wingdings" pitchFamily="2" charset="2"/>
              <a:buChar char="Ø"/>
            </a:pPr>
            <a:endParaRPr lang="en-US" dirty="0"/>
          </a:p>
          <a:p>
            <a:pPr marL="171450" lvl="0" indent="-171450">
              <a:buFont typeface="Wingdings" pitchFamily="2" charset="2"/>
              <a:buChar char="Ø"/>
            </a:pPr>
            <a:endParaRPr lang="en-US" dirty="0"/>
          </a:p>
          <a:p>
            <a:pPr marL="171450" lvl="0" indent="-171450">
              <a:buFont typeface="Wingdings" pitchFamily="2" charset="2"/>
              <a:buChar char="Ø"/>
            </a:pPr>
            <a:r>
              <a:rPr lang="fr-FR" dirty="0"/>
              <a:t>DEMANDEZ s'il y a d'autres questions avant de passer au module suivant.</a:t>
            </a:r>
          </a:p>
        </p:txBody>
      </p:sp>
      <p:sp>
        <p:nvSpPr>
          <p:cNvPr id="4" name="Slide Number Placeholder 3"/>
          <p:cNvSpPr>
            <a:spLocks noGrp="1"/>
          </p:cNvSpPr>
          <p:nvPr>
            <p:ph type="sldNum" sz="quarter" idx="5"/>
          </p:nvPr>
        </p:nvSpPr>
        <p:spPr/>
        <p:txBody>
          <a:bodyPr/>
          <a:lstStyle/>
          <a:p>
            <a:fld id="{BDE75D1C-764A-E649-B63D-EDCBD3A61343}" type="slidenum">
              <a:rPr lang="fr-FR" smtClean="0"/>
              <a:t>12</a:t>
            </a:fld>
            <a:endParaRPr lang="en-US" dirty="0"/>
          </a:p>
        </p:txBody>
      </p:sp>
    </p:spTree>
    <p:extLst>
      <p:ext uri="{BB962C8B-B14F-4D97-AF65-F5344CB8AC3E}">
        <p14:creationId xmlns:p14="http://schemas.microsoft.com/office/powerpoint/2010/main" val="2855976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itchFamily="2" charset="2"/>
              <a:buChar char="Ø"/>
            </a:pPr>
            <a:r>
              <a:rPr lang="fr-FR" dirty="0"/>
              <a:t>Intéressons-nous maintenant aux intersections entre les violences sexistes, les traumatismes et les soins d'avortement.</a:t>
            </a:r>
          </a:p>
        </p:txBody>
      </p:sp>
      <p:sp>
        <p:nvSpPr>
          <p:cNvPr id="4" name="Slide Number Placeholder 3"/>
          <p:cNvSpPr>
            <a:spLocks noGrp="1"/>
          </p:cNvSpPr>
          <p:nvPr>
            <p:ph type="sldNum" sz="quarter" idx="5"/>
          </p:nvPr>
        </p:nvSpPr>
        <p:spPr/>
        <p:txBody>
          <a:bodyPr/>
          <a:lstStyle/>
          <a:p>
            <a:fld id="{BDE75D1C-764A-E649-B63D-EDCBD3A61343}" type="slidenum">
              <a:rPr lang="fr-FR" smtClean="0"/>
              <a:t>13</a:t>
            </a:fld>
            <a:endParaRPr lang="en-US" dirty="0"/>
          </a:p>
        </p:txBody>
      </p:sp>
    </p:spTree>
    <p:extLst>
      <p:ext uri="{BB962C8B-B14F-4D97-AF65-F5344CB8AC3E}">
        <p14:creationId xmlns:p14="http://schemas.microsoft.com/office/powerpoint/2010/main" val="1477662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anose="05000000000000000000" pitchFamily="2" charset="2"/>
              <a:buChar char="Ø"/>
            </a:pPr>
            <a:r>
              <a:rPr lang="fr-FR" dirty="0"/>
              <a:t>J'aimerais maintenant vous entendre. Quelle est votre propre définition du traumatisme et pourquoi pensez-vous qu'il s'agit d'un aspect important à prendre en compte pour fournir des soins de santé sexuelle et reproductive de grande qualité ?</a:t>
            </a:r>
            <a:endParaRPr lang="en-US" dirty="0">
              <a:cs typeface="Calibri"/>
            </a:endParaRPr>
          </a:p>
          <a:p>
            <a:pPr marL="628650" lvl="1" indent="-171450">
              <a:buFont typeface="Wingdings" panose="05000000000000000000" pitchFamily="2" charset="2"/>
              <a:buChar char="Ø"/>
            </a:pPr>
            <a:endParaRPr lang="en-US" dirty="0">
              <a:cs typeface="Calibri"/>
            </a:endParaRPr>
          </a:p>
          <a:p>
            <a:pPr marL="628650" lvl="1" indent="-171450">
              <a:buFont typeface="Wingdings" panose="05000000000000000000" pitchFamily="2" charset="2"/>
              <a:buChar char="Ø"/>
            </a:pPr>
            <a:r>
              <a:rPr lang="fr-FR" dirty="0">
                <a:cs typeface="Calibri"/>
              </a:rPr>
              <a:t>Demandez aux participants de décrire les traumatismes et les événements traumatiques et d'examiner les raisons pour lesquelles il s'agit d'une considération importante pour le travail que nous faisons.</a:t>
            </a:r>
          </a:p>
          <a:p>
            <a:endParaRPr lang="en-US" dirty="0">
              <a:cs typeface="Calibri"/>
            </a:endParaRPr>
          </a:p>
          <a:p>
            <a:r>
              <a:rPr lang="fr-FR" dirty="0"/>
              <a:t>Définition du traumatisme par le département américain du HHS SAMSHA (si utile) :</a:t>
            </a:r>
          </a:p>
          <a:p>
            <a:pPr>
              <a:spcAft>
                <a:spcPts val="3600"/>
              </a:spcAft>
            </a:pPr>
            <a:r>
              <a:rPr lang="fr-FR" dirty="0"/>
              <a:t>«</a:t>
            </a:r>
            <a:r>
              <a:rPr lang="fr-FR" i="1" dirty="0"/>
              <a:t> Le traumatisme individuel résulte d'un événement, d'une série d'événements ou d'un ensemble de circonstances qui est vécu par une personne comme physiquement ou émotionnellement nuisible ou menaçant pour sa vie et qui a des effets négatifs durables sur son fonctionnement et</a:t>
            </a:r>
            <a:r>
              <a:rPr lang="fr-FR" i="1" baseline="0" dirty="0"/>
              <a:t> son</a:t>
            </a:r>
            <a:r>
              <a:rPr lang="fr-FR" i="1" dirty="0"/>
              <a:t> bien-être mental, physique, social, émotionnel ou spirituel</a:t>
            </a:r>
            <a:r>
              <a:rPr lang="fr-FR" dirty="0"/>
              <a:t>. »</a:t>
            </a:r>
            <a:endParaRPr lang="en-US" dirty="0">
              <a:cs typeface="Calibri"/>
            </a:endParaRPr>
          </a:p>
          <a:p>
            <a:endParaRPr lang="en-US" dirty="0">
              <a:cs typeface="Calibri"/>
            </a:endParaRPr>
          </a:p>
          <a:p>
            <a:r>
              <a:rPr lang="fr-FR" dirty="0">
                <a:cs typeface="Calibri"/>
              </a:rPr>
              <a:t>Quelques questions et incitations à la discussion supplémentaires pour votre groupe :</a:t>
            </a:r>
            <a:endParaRPr lang="en-US" dirty="0"/>
          </a:p>
          <a:p>
            <a:pPr marL="171450" indent="-171450">
              <a:buFont typeface="Wingdings" pitchFamily="2" charset="2"/>
              <a:buChar char="Ø"/>
            </a:pPr>
            <a:r>
              <a:rPr lang="fr-FR" dirty="0"/>
              <a:t>Développez en disant que les VBG sont une forme de traumatisme, et que les réfugiées et les déplacées internes subissent de multiples formes de traumatismes et de violations des droits humains.</a:t>
            </a:r>
            <a:endParaRPr lang="en-US" dirty="0">
              <a:cs typeface="Calibri"/>
            </a:endParaRPr>
          </a:p>
          <a:p>
            <a:pPr marL="171450" indent="-171450">
              <a:buFont typeface="Wingdings" pitchFamily="2" charset="2"/>
              <a:buChar char="Ø"/>
              <a:defRPr/>
            </a:pPr>
            <a:r>
              <a:rPr lang="fr-FR" dirty="0">
                <a:cs typeface="Calibri"/>
              </a:rPr>
              <a:t>Les événements, même ceux qui sont utiles, peuvent être retraumatisants. Nous essayons de minimiser le risque que cela se produise.</a:t>
            </a:r>
            <a:endParaRPr lang="en-US" dirty="0"/>
          </a:p>
          <a:p>
            <a:pPr marL="171450" indent="-171450">
              <a:buFont typeface="Wingdings" pitchFamily="2" charset="2"/>
              <a:buChar char="Ø"/>
              <a:defRPr/>
            </a:pPr>
            <a:r>
              <a:rPr lang="fr-FR" dirty="0"/>
              <a:t>Il est probable que toutes les femmes qui cherchent à se faire avorter aient subi un traumatisme tel qu'un déplacement forcé, et ces femmes sont davantage exposées aux violences sexuelles et aux violences basées sur le genre.</a:t>
            </a:r>
            <a:endParaRPr lang="en-US" dirty="0">
              <a:cs typeface="Calibri"/>
            </a:endParaRPr>
          </a:p>
          <a:p>
            <a:pPr marL="171450" indent="-171450">
              <a:buFont typeface="Wingdings" pitchFamily="2" charset="2"/>
              <a:buChar char="Ø"/>
            </a:pPr>
            <a:r>
              <a:rPr lang="fr-FR" dirty="0"/>
              <a:t>Dans les contextes humanitaires, les diverses formes de traumatismes peuvent inclure, entre autres :</a:t>
            </a:r>
            <a:endParaRPr lang="en-US" b="0" dirty="0">
              <a:effectLst/>
              <a:cs typeface="Calibri"/>
            </a:endParaRPr>
          </a:p>
          <a:p>
            <a:pPr marL="628650" lvl="1" indent="-171450">
              <a:buFont typeface="Wingdings" pitchFamily="2" charset="2"/>
              <a:buChar char="Ø"/>
            </a:pPr>
            <a:r>
              <a:rPr lang="fr-FR" b="0" i="0" dirty="0">
                <a:effectLst/>
              </a:rPr>
              <a:t>Déplacement forcé</a:t>
            </a:r>
            <a:endParaRPr lang="en-US" b="0" i="0" dirty="0">
              <a:effectLst/>
              <a:cs typeface="Calibri"/>
            </a:endParaRPr>
          </a:p>
          <a:p>
            <a:pPr marL="628650" lvl="1" indent="-171450">
              <a:buFont typeface="Wingdings" pitchFamily="2" charset="2"/>
              <a:buChar char="Ø"/>
            </a:pPr>
            <a:r>
              <a:rPr lang="fr-FR" b="0" i="0" dirty="0">
                <a:effectLst/>
              </a:rPr>
              <a:t>Guerre, terrorisme ou violences politiques</a:t>
            </a:r>
            <a:endParaRPr lang="en-US" b="0" i="0" dirty="0">
              <a:effectLst/>
              <a:cs typeface="Calibri"/>
            </a:endParaRPr>
          </a:p>
          <a:p>
            <a:pPr marL="628650" lvl="1" indent="-171450">
              <a:buFont typeface="Wingdings" pitchFamily="2" charset="2"/>
              <a:buChar char="Ø"/>
            </a:pPr>
            <a:r>
              <a:rPr lang="fr-FR" b="0" i="0" dirty="0">
                <a:effectLst/>
              </a:rPr>
              <a:t>Violences sexuelles</a:t>
            </a:r>
            <a:endParaRPr lang="en-US" b="0" i="0" dirty="0">
              <a:effectLst/>
              <a:cs typeface="Calibri"/>
            </a:endParaRPr>
          </a:p>
          <a:p>
            <a:pPr marL="628650" lvl="1" indent="-171450">
              <a:buFont typeface="Wingdings" pitchFamily="2" charset="2"/>
              <a:buChar char="Ø"/>
            </a:pPr>
            <a:r>
              <a:rPr lang="fr-FR" b="0" i="0" dirty="0">
                <a:effectLst/>
              </a:rPr>
              <a:t>Violences physiques</a:t>
            </a:r>
            <a:endParaRPr lang="en-US" b="0" i="0" dirty="0">
              <a:effectLst/>
              <a:cs typeface="Calibri"/>
            </a:endParaRPr>
          </a:p>
          <a:p>
            <a:pPr marL="628650" lvl="1" indent="-171450">
              <a:buFont typeface="Wingdings" pitchFamily="2" charset="2"/>
              <a:buChar char="Ø"/>
            </a:pPr>
            <a:r>
              <a:rPr lang="fr-FR" b="0" i="0" dirty="0">
                <a:effectLst/>
              </a:rPr>
              <a:t>Abus émotionnel ou maltraitance psychologique</a:t>
            </a:r>
            <a:endParaRPr lang="en-US" b="0" i="0" dirty="0">
              <a:cs typeface="Calibri"/>
            </a:endParaRPr>
          </a:p>
          <a:p>
            <a:pPr marL="171450" indent="-171450">
              <a:buFont typeface="Wingdings" pitchFamily="2" charset="2"/>
              <a:buChar char="Ø"/>
              <a:defRPr/>
            </a:pPr>
            <a:endParaRPr lang="en-US" sz="1200" kern="1200" dirty="0">
              <a:solidFill>
                <a:schemeClr val="tx1"/>
              </a:solidFill>
              <a:effectLst/>
              <a:latin typeface="+mn-lt"/>
              <a:ea typeface="+mn-ea"/>
              <a:cs typeface="+mn-cs"/>
            </a:endParaRPr>
          </a:p>
          <a:p>
            <a:pPr marL="171450" indent="-171450">
              <a:buFont typeface="Wingdings" pitchFamily="2" charset="2"/>
              <a:buChar char="Ø"/>
              <a:defRPr/>
            </a:pPr>
            <a:r>
              <a:rPr lang="fr-FR" sz="1200" kern="1200" dirty="0">
                <a:solidFill>
                  <a:schemeClr val="tx1"/>
                </a:solidFill>
                <a:effectLst/>
                <a:latin typeface="+mn-lt"/>
                <a:ea typeface="+mn-ea"/>
                <a:cs typeface="+mn-cs"/>
              </a:rPr>
              <a:t>Source : </a:t>
            </a:r>
            <a:r>
              <a:rPr lang="fr-FR" sz="1200" i="1" kern="1200" dirty="0">
                <a:solidFill>
                  <a:schemeClr val="tx1"/>
                </a:solidFill>
                <a:effectLst/>
                <a:latin typeface="+mn-lt"/>
                <a:ea typeface="+mn-ea"/>
                <a:cs typeface="+mn-cs"/>
              </a:rPr>
              <a:t>OMS. ( xx). Chapter 8: Collective Violence:</a:t>
            </a:r>
            <a:r>
              <a:rPr lang="fr-FR" sz="1200" kern="1200" dirty="0">
                <a:solidFill>
                  <a:schemeClr val="tx1"/>
                </a:solidFill>
                <a:effectLst/>
                <a:latin typeface="+mn-lt"/>
                <a:ea typeface="+mn-ea"/>
                <a:cs typeface="+mn-cs"/>
              </a:rPr>
              <a:t>  https://www.who.int/violence_injuryprevention/violence/global_campaign/en/chap8.pdf</a:t>
            </a:r>
            <a:endParaRPr lang="en-US" sz="12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14</a:t>
            </a:fld>
            <a:endParaRPr lang="en-US" dirty="0"/>
          </a:p>
        </p:txBody>
      </p:sp>
    </p:spTree>
    <p:extLst>
      <p:ext uri="{BB962C8B-B14F-4D97-AF65-F5344CB8AC3E}">
        <p14:creationId xmlns:p14="http://schemas.microsoft.com/office/powerpoint/2010/main" val="156914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dirty="0">
                <a:solidFill>
                  <a:srgbClr val="C00000"/>
                </a:solidFill>
              </a:rPr>
              <a:t>Notes d'animation :</a:t>
            </a:r>
            <a:endParaRPr lang="en-US" sz="1200" b="0" dirty="0">
              <a:solidFill>
                <a:srgbClr val="C00000"/>
              </a:solidFill>
              <a:cs typeface="Calibri"/>
            </a:endParaRPr>
          </a:p>
          <a:p>
            <a:pPr marL="171450" indent="-171450">
              <a:buFont typeface="Wingdings" pitchFamily="2" charset="2"/>
              <a:buChar char="Ø"/>
            </a:pPr>
            <a:r>
              <a:rPr lang="fr-FR" sz="1200" b="0" dirty="0">
                <a:solidFill>
                  <a:srgbClr val="C00000"/>
                </a:solidFill>
              </a:rPr>
              <a:t>Dans les crises humanitaires, les femmes et les jeunes filles en âge de procréer courent un risque accru de grossesse non désirée ou de complications de la grossesse à cause de violences sexuelles.</a:t>
            </a:r>
            <a:endParaRPr lang="en-US" sz="1200" b="0" dirty="0">
              <a:solidFill>
                <a:srgbClr val="C00000"/>
              </a:solidFill>
              <a:cs typeface="Calibri"/>
            </a:endParaRPr>
          </a:p>
          <a:p>
            <a:pPr marL="171450" indent="-171450">
              <a:buFont typeface="Wingdings" pitchFamily="2" charset="2"/>
              <a:buChar char="Ø"/>
            </a:pPr>
            <a:r>
              <a:rPr lang="fr-FR" sz="1200" b="0" dirty="0">
                <a:solidFill>
                  <a:srgbClr val="C00000"/>
                </a:solidFill>
              </a:rPr>
              <a:t>Ce graphique présente les parcours directs et indirects possibles entre les violences sexuelles et l'avortement, et les conséquences néfastes pour la santé si des soins d'avortement ne sont pas fournis en cas de crise. </a:t>
            </a:r>
          </a:p>
          <a:p>
            <a:pPr marL="171450" indent="-171450">
              <a:buFont typeface="Wingdings" pitchFamily="2" charset="2"/>
              <a:buChar char="Ø"/>
            </a:pPr>
            <a:r>
              <a:rPr lang="fr-FR" sz="1200" b="0" dirty="0">
                <a:solidFill>
                  <a:srgbClr val="C00000"/>
                </a:solidFill>
              </a:rPr>
              <a:t>Il est important de rester ferme dans notre travail sur la SDSR, de se rappeler que la prestation de soins d'avortement n'est pas seulement une question de santé publique, mais aussi un droit humain. </a:t>
            </a:r>
          </a:p>
          <a:p>
            <a:pPr marL="171450" indent="-171450">
              <a:buFont typeface="Wingdings" pitchFamily="2" charset="2"/>
              <a:buChar char="Ø"/>
            </a:pPr>
            <a:r>
              <a:rPr lang="fr-FR" sz="1200" b="0" dirty="0">
                <a:solidFill>
                  <a:srgbClr val="C00000"/>
                </a:solidFill>
              </a:rPr>
              <a:t>La formation des prestataires de santé reproductive de première ligne aux soins complets d'avortement avant les crises et tout au long du lien entre humanitaire et développement n'est qu'une des nombreuses étapes importantes pour garantir le respect des droits des femmes et la prestation de services de qualité.</a:t>
            </a:r>
            <a:endParaRPr lang="en-US" sz="1200" b="0" dirty="0">
              <a:solidFill>
                <a:srgbClr val="C00000"/>
              </a:solidFill>
            </a:endParaRPr>
          </a:p>
          <a:p>
            <a:endParaRPr lang="en-US" b="0" dirty="0"/>
          </a:p>
          <a:p>
            <a:r>
              <a:rPr lang="fr-FR" sz="1200" b="0" dirty="0">
                <a:solidFill>
                  <a:srgbClr val="C00000"/>
                </a:solidFill>
              </a:rPr>
              <a:t>Adapté de : https://apps.who.int/iris/bitstream/handle/10665/77431/WHO_RHR_12.43_eng.pdf;jsessionid=104CFF6DCBEC52D46B226E069147E8A2?sequence=1 </a:t>
            </a:r>
            <a:endParaRPr lang="en-US" sz="1200" b="0" dirty="0">
              <a:solidFill>
                <a:srgbClr val="C00000"/>
              </a:solidFill>
            </a:endParaRPr>
          </a:p>
          <a:p>
            <a:r>
              <a:rPr lang="fr-FR" sz="1200" b="0" dirty="0">
                <a:solidFill>
                  <a:srgbClr val="C00000"/>
                </a:solidFill>
              </a:rPr>
              <a:t>Adapté de : file:///Users/shadietofigh/Downloads/GBV_humanitarian_settings%20(1).pdf</a:t>
            </a:r>
            <a:endParaRPr lang="en-US" sz="1200" b="0" dirty="0">
              <a:solidFill>
                <a:srgbClr val="C00000"/>
              </a:solidFill>
              <a:cs typeface="Calibri"/>
            </a:endParaRPr>
          </a:p>
          <a:p>
            <a:endParaRPr lang="en-US" sz="1200" b="0" dirty="0">
              <a:solidFill>
                <a:srgbClr val="C00000"/>
              </a:solidFill>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89FD8-EA66-478D-B785-117196EA475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457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fr-FR" dirty="0"/>
              <a:t>Notes d'animation :</a:t>
            </a:r>
          </a:p>
          <a:p>
            <a:pPr marL="171450" indent="-171450">
              <a:buFont typeface="Wingdings" panose="05000000000000000000" pitchFamily="2" charset="2"/>
              <a:buChar char="Ø"/>
            </a:pPr>
            <a:r>
              <a:rPr lang="fr-FR" dirty="0"/>
              <a:t>Donnez un aperçu de la carte, en notant que les pays en rouge foncé ont les lois les plus restrictives en matière d'avortement et qu'ils se déplacent vers les pays en bleu qui ont les lois les plus permissives.</a:t>
            </a:r>
          </a:p>
          <a:p>
            <a:pPr marL="171450" indent="-171450">
              <a:buFont typeface="Wingdings" panose="05000000000000000000" pitchFamily="2" charset="2"/>
              <a:buChar char="Ø"/>
            </a:pPr>
            <a:r>
              <a:rPr lang="fr-FR" dirty="0"/>
              <a:t>Si le temps le permet et si vous disposez d'une connexion wifi, vous pouvez vous rendre sur la carte en ligne pour montrer comment vous pouvez cliquer sur un pays qui vous intéresse et voir ses lois et indications en matière d'avortement.</a:t>
            </a:r>
            <a:endParaRPr lang="en-US" dirty="0"/>
          </a:p>
          <a:p>
            <a:endParaRPr lang="en-US" dirty="0"/>
          </a:p>
          <a:p>
            <a:r>
              <a:rPr lang="fr-FR" dirty="0"/>
              <a:t>Assurez-vous de couvrir ces messages clés :</a:t>
            </a:r>
          </a:p>
          <a:p>
            <a:endParaRPr lang="en-US" dirty="0"/>
          </a:p>
          <a:p>
            <a:pPr marL="171450" indent="-171450">
              <a:buFont typeface="Arial" panose="020B0604020202020204" pitchFamily="34" charset="0"/>
              <a:buChar char="•"/>
            </a:pPr>
            <a:r>
              <a:rPr lang="fr-FR" dirty="0"/>
              <a:t>La plupart des femmes vivent dans des pays où l'avortement est autorisé pour certaines indications.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fr-FR" dirty="0"/>
              <a:t>Il est prouvé que les lois qui restreignent ou criminalisent l'avortement ne réduisent pas le nombre d'avortements qui ont lieu, mais les poussent plutôt à la clandestinité et augmentent le nombre de décès et d'invalidités dus à des avortements non sécurisés. Quel que soit le contexte juridique, les femmes qui veulent avorter trouveront un moyen de le faire et risqueront souvent leur vie pour y parvenir.</a:t>
            </a:r>
            <a:endParaRPr lang="en-US" dirty="0">
              <a:cs typeface="Calibri"/>
            </a:endParaRPr>
          </a:p>
          <a:p>
            <a:endParaRPr lang="en-US" dirty="0"/>
          </a:p>
          <a:p>
            <a:pPr marL="171450" indent="-171450">
              <a:buFont typeface="Arial" panose="020B0604020202020204" pitchFamily="34" charset="0"/>
              <a:buChar char="•"/>
            </a:pPr>
            <a:r>
              <a:rPr lang="fr-FR" dirty="0">
                <a:solidFill>
                  <a:schemeClr val="accent6"/>
                </a:solidFill>
              </a:rPr>
              <a:t>Dans de nombreux pays, il existe des différences entre ce que dit la loi et la manière dont elle est appliquée dans la pratique.</a:t>
            </a:r>
            <a:endParaRPr lang="en-US" dirty="0">
              <a:solidFill>
                <a:schemeClr val="accent6"/>
              </a:solidFill>
              <a:cs typeface="Calibri"/>
            </a:endParaRPr>
          </a:p>
          <a:p>
            <a:endParaRPr lang="en-US" dirty="0">
              <a:solidFill>
                <a:schemeClr val="accent6"/>
              </a:solidFill>
            </a:endParaRPr>
          </a:p>
          <a:p>
            <a:pPr marL="171450" indent="-171450">
              <a:buFont typeface="Arial" panose="020B0604020202020204" pitchFamily="34" charset="0"/>
              <a:buChar char="•"/>
            </a:pPr>
            <a:r>
              <a:rPr lang="fr-FR" dirty="0">
                <a:solidFill>
                  <a:schemeClr val="accent6"/>
                </a:solidFill>
              </a:rPr>
              <a:t>Dans certains contextes, si la loi peut sembler restrictive, elle peut être interprétée de manière souple dans la pratique et il est donc relativement facile d'accéder à des soins d'avortement sécurisés, sauf dans les situations où la mobilité et les moyens de subsistance sont limités, ce qui est le cas pour la plupart des réfugiés. Dans d'autres pays, la loi peut autoriser l'avortement dans toute une série de circonstances, mais cela peut ne pas être une réalité pour les femmes dans la pratique, et en particulier pour les personnes vivant dans des conditions de déplacement ou de camp.</a:t>
            </a:r>
            <a:endParaRPr lang="en-US" dirty="0">
              <a:solidFill>
                <a:schemeClr val="accent6"/>
              </a:solidFill>
              <a:cs typeface="Calibri"/>
            </a:endParaRPr>
          </a:p>
          <a:p>
            <a:pPr marL="171450" indent="-171450">
              <a:buFont typeface="Arial" panose="020B0604020202020204" pitchFamily="34" charset="0"/>
              <a:buChar char="•"/>
            </a:pPr>
            <a:endParaRPr lang="en-US" dirty="0">
              <a:solidFill>
                <a:schemeClr val="accent6"/>
              </a:solidFill>
            </a:endParaRPr>
          </a:p>
          <a:p>
            <a:pPr marL="171450" indent="-171450">
              <a:buFont typeface="Arial" panose="020B0604020202020204" pitchFamily="34" charset="0"/>
              <a:buChar char="•"/>
            </a:pPr>
            <a:endParaRPr lang="en-US" dirty="0">
              <a:cs typeface="Calibri"/>
            </a:endParaRPr>
          </a:p>
          <a:p>
            <a:r>
              <a:rPr lang="fr-FR" dirty="0"/>
              <a:t>Source : http://worldabortionlaws.com/map/ </a:t>
            </a:r>
          </a:p>
          <a:p>
            <a:endParaRPr lang="en-US" dirty="0"/>
          </a:p>
          <a:p>
            <a:endParaRPr lang="en-US" dirty="0"/>
          </a:p>
        </p:txBody>
      </p:sp>
      <p:sp>
        <p:nvSpPr>
          <p:cNvPr id="4" name="Slide Number Placeholder 3"/>
          <p:cNvSpPr>
            <a:spLocks noGrp="1"/>
          </p:cNvSpPr>
          <p:nvPr>
            <p:ph type="sldNum" sz="quarter" idx="10"/>
          </p:nvPr>
        </p:nvSpPr>
        <p:spPr/>
        <p:txBody>
          <a:bodyPr numCol="1"/>
          <a:lstStyle/>
          <a:p>
            <a:fld id="{DFEB7F7D-836D-4C06-B979-1D42DB4E8246}" type="slidenum">
              <a:rPr lang="fr-FR" smtClean="0"/>
              <a:t>16</a:t>
            </a:fld>
            <a:endParaRPr lang="en-US" dirty="0"/>
          </a:p>
        </p:txBody>
      </p:sp>
    </p:spTree>
    <p:extLst>
      <p:ext uri="{BB962C8B-B14F-4D97-AF65-F5344CB8AC3E}">
        <p14:creationId xmlns:p14="http://schemas.microsoft.com/office/powerpoint/2010/main" val="135800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latin typeface="Calibri"/>
                <a:cs typeface="Calibri"/>
              </a:rPr>
              <a:t>Notes d'animation :</a:t>
            </a:r>
            <a:endParaRPr lang="en-US" dirty="0">
              <a:latin typeface="Calibri" pitchFamily="34" charset="0"/>
              <a:cs typeface="Calibri"/>
            </a:endParaRPr>
          </a:p>
          <a:p>
            <a:pPr marL="171450" indent="-171450">
              <a:buFont typeface="Wingdings" pitchFamily="2" charset="2"/>
              <a:buChar char="Ø"/>
            </a:pPr>
            <a:r>
              <a:rPr lang="fr-FR" dirty="0">
                <a:latin typeface="Calibri"/>
                <a:cs typeface="Calibri"/>
              </a:rPr>
              <a:t>Alors que les traités relatifs aux droits humains protègent la SDSR, y compris l'avortement, certaines personnes pensent encore à tort que l'avortement est illégal. Dans la plupart des pays, l'avortement n'est pas « illégal » mais plutôt « restreint ».</a:t>
            </a:r>
            <a:endParaRPr lang="en-US" dirty="0">
              <a:latin typeface="Calibri" pitchFamily="34" charset="0"/>
              <a:cs typeface="Calibri"/>
            </a:endParaRPr>
          </a:p>
          <a:p>
            <a:pPr marL="171450" indent="-171450">
              <a:buFont typeface="Wingdings" pitchFamily="2" charset="2"/>
              <a:buChar char="Ø"/>
            </a:pPr>
            <a:r>
              <a:rPr lang="fr-FR" dirty="0">
                <a:latin typeface="Calibri"/>
                <a:cs typeface="Calibri"/>
              </a:rPr>
              <a:t>Seule une poignée de pays interdisent totalement l'avortement</a:t>
            </a:r>
          </a:p>
          <a:p>
            <a:pPr marL="171450" indent="-171450">
              <a:buFont typeface="Wingdings" pitchFamily="2" charset="2"/>
              <a:buChar char="Ø"/>
            </a:pPr>
            <a:r>
              <a:rPr lang="fr-FR" dirty="0">
                <a:latin typeface="Calibri"/>
                <a:cs typeface="Calibri"/>
              </a:rPr>
              <a:t>95% de la population mondiale vit dans un pays où l'avortement sécurisé est autorisé dans certaines circonstances.</a:t>
            </a:r>
          </a:p>
          <a:p>
            <a:pPr marL="171450" indent="-171450">
              <a:buFont typeface="Wingdings" pitchFamily="2" charset="2"/>
              <a:buChar char="Ø"/>
            </a:pPr>
            <a:r>
              <a:rPr lang="fr-FR" dirty="0"/>
              <a:t>Il existe également un certain nombre d'accords internationaux et régionaux, tels que ceux indiqués sur la diapositive, qui soutiennent l'impératif de fournir un avortement sécurisé dans les situations de crise.</a:t>
            </a:r>
            <a:endParaRPr lang="en-US" dirty="0">
              <a:cs typeface="Calibri"/>
            </a:endParaRPr>
          </a:p>
          <a:p>
            <a:pPr marL="171450" indent="-171450">
              <a:buFont typeface="Wingdings" pitchFamily="2" charset="2"/>
              <a:buChar char="Ø"/>
            </a:pPr>
            <a:r>
              <a:rPr lang="fr-FR" dirty="0">
                <a:latin typeface="Calibri"/>
                <a:cs typeface="Calibri"/>
              </a:rPr>
              <a:t>Si certaines réfugiées peuvent avoir un meilleur accès aux soins que les résidentes du pays d'accueil, la politique et les réglementations font qu'il est peu probable qu'elles aient un accès généralisé à des soins d'avortement sécurisés.</a:t>
            </a:r>
          </a:p>
          <a:p>
            <a:pPr marL="171450" indent="-171450">
              <a:buFont typeface="Wingdings" pitchFamily="2" charset="2"/>
              <a:buChar char="Ø"/>
            </a:pPr>
            <a:endParaRPr lang="en-US" dirty="0">
              <a:latin typeface="Calibri"/>
              <a:cs typeface="Calibri"/>
            </a:endParaRPr>
          </a:p>
          <a:p>
            <a:pPr marL="171450" indent="-171450">
              <a:buFont typeface="Wingdings" pitchFamily="2" charset="2"/>
              <a:buChar char="Ø"/>
            </a:pPr>
            <a:r>
              <a:rPr lang="fr-FR" dirty="0">
                <a:latin typeface="Calibri"/>
                <a:cs typeface="Calibri"/>
              </a:rPr>
              <a:t>(</a:t>
            </a:r>
            <a:r>
              <a:rPr lang="fr-FR" b="1" dirty="0">
                <a:latin typeface="Calibri"/>
                <a:cs typeface="Calibri"/>
              </a:rPr>
              <a:t>Note d'animation</a:t>
            </a:r>
            <a:r>
              <a:rPr lang="fr-FR" dirty="0">
                <a:latin typeface="Calibri"/>
                <a:cs typeface="Calibri"/>
              </a:rPr>
              <a:t> : ce tableau est cumulatif. Cela signifie que tous les pays énumérés « pour protéger la santé physique de la femme » autorisent également l'avortement pour sauver la vie de la femme, etc.)</a:t>
            </a:r>
            <a:endParaRPr lang="en-US" dirty="0">
              <a:latin typeface="Calibri" pitchFamily="34" charset="0"/>
            </a:endParaRPr>
          </a:p>
          <a:p>
            <a:endParaRPr lang="en-US" dirty="0">
              <a:latin typeface="Calibri" pitchFamily="34" charset="0"/>
            </a:endParaRPr>
          </a:p>
          <a:p>
            <a:r>
              <a:rPr lang="fr-FR" dirty="0">
                <a:latin typeface="Calibri"/>
                <a:cs typeface="Calibri"/>
              </a:rPr>
              <a:t>Source : CVAT d'Ipas pour les publics humanitaires</a:t>
            </a:r>
            <a:endParaRPr lang="en-US" dirty="0">
              <a:latin typeface="Calibri" pitchFamily="34" charset="0"/>
            </a:endParaRPr>
          </a:p>
          <a:p>
            <a:r>
              <a:rPr lang="fr-FR" dirty="0">
                <a:latin typeface="Calibri"/>
                <a:cs typeface="Calibri"/>
              </a:rPr>
              <a:t>Source : carte de la loi sur l'avortement du CCR : https://maps.reproductiverights.org/</a:t>
            </a:r>
            <a:r>
              <a:rPr lang="fr-FR" dirty="0" err="1">
                <a:latin typeface="Calibri"/>
                <a:cs typeface="Calibri"/>
              </a:rPr>
              <a:t>worldabortionlaws</a:t>
            </a:r>
            <a:endParaRPr lang="en-US" dirty="0">
              <a:latin typeface="Calibri" pitchFamily="34" charset="0"/>
              <a:cs typeface="Calibri"/>
            </a:endParaRPr>
          </a:p>
          <a:p>
            <a:endParaRPr lang="en-US" dirty="0">
              <a:latin typeface="Calibri"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AC22E162-0A57-43B2-BD51-0D1E805B55DC}" type="slidenum">
              <a:rPr lang="fr-FR" smtClean="0"/>
              <a:t>17</a:t>
            </a:fld>
            <a:endParaRPr lang="en-US" dirty="0"/>
          </a:p>
        </p:txBody>
      </p:sp>
    </p:spTree>
    <p:extLst>
      <p:ext uri="{BB962C8B-B14F-4D97-AF65-F5344CB8AC3E}">
        <p14:creationId xmlns:p14="http://schemas.microsoft.com/office/powerpoint/2010/main" val="1064169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endParaRPr lang="en-US" dirty="0">
              <a:cs typeface="Calibri"/>
            </a:endParaRPr>
          </a:p>
          <a:p>
            <a:pPr marL="171450" indent="-171450">
              <a:buFont typeface="Wingdings" pitchFamily="2" charset="2"/>
              <a:buChar char="Ø"/>
            </a:pPr>
            <a:r>
              <a:rPr lang="fr-FR" dirty="0"/>
              <a:t>Lisez la diapositive et développez-la si nécessaire.</a:t>
            </a:r>
            <a:endParaRPr lang="en-US" dirty="0">
              <a:cs typeface="Calibri"/>
            </a:endParaRPr>
          </a:p>
          <a:p>
            <a:pPr marL="171450" indent="-171450">
              <a:buFont typeface="Wingdings" pitchFamily="2" charset="2"/>
              <a:buChar char="Ø"/>
            </a:pPr>
            <a:r>
              <a:rPr lang="fr-FR" dirty="0"/>
              <a:t>Il convient de noter les nombreuses formes de violence et les risques auxquels les adolescentes sont confrontées dans les situations de crise : prostitution forcée, traite, mariage précoce forcé, abus psychologiques et viols, le tout aggravé par d'autres formes de violences tout au long de l'âge reproductif. </a:t>
            </a:r>
          </a:p>
          <a:p>
            <a:pPr marL="171450" indent="-171450">
              <a:buFont typeface="Wingdings" pitchFamily="2" charset="2"/>
              <a:buChar char="Ø"/>
            </a:pPr>
            <a:r>
              <a:rPr lang="fr-FR" dirty="0"/>
              <a:t>Il est important de rappeler que les adolescentes sont davantage exposées aux violences sexuelles pendant les crises et qu’elles ont la capacité et le droit d'accéder à l'avortement et à d'autres services de SSR dans le cadre des lois locales.</a:t>
            </a:r>
            <a:endParaRPr lang="en-US" dirty="0">
              <a:cs typeface="Calibri"/>
            </a:endParaRPr>
          </a:p>
          <a:p>
            <a:pPr marL="171450" indent="-171450">
              <a:buFont typeface="Wingdings" pitchFamily="2" charset="2"/>
              <a:buChar char="Ø"/>
            </a:pPr>
            <a:r>
              <a:rPr lang="fr-FR" dirty="0"/>
              <a:t>Selon le principe de la capacité des adolescentes, le fait de rechercher les soins dont elle a besoin suffit à confirmer la capacité d'une adolescente à déterminer ses propres désirs et besoins en matière de procréation, tels que la nécessité d'un avortement. Même dans le cas de mineures, si elles sont jugées « capables », le consentement des partenaires, des parents, des tuteurs ou des proches ne doit pas être demandé, car cela pourrait la mettre en danger.</a:t>
            </a:r>
            <a:endParaRPr lang="en-US" dirty="0">
              <a:cs typeface="Calibri"/>
            </a:endParaRPr>
          </a:p>
          <a:p>
            <a:pPr marL="628650" lvl="1" indent="-171450">
              <a:buFont typeface="Wingdings" pitchFamily="2" charset="2"/>
              <a:buChar char="Ø"/>
            </a:pPr>
            <a:r>
              <a:rPr lang="fr-FR" dirty="0"/>
              <a:t>Source : https://www.who.int/health-cluster/about/work/task-teams/GBV-webinar.pdf?ua=1</a:t>
            </a:r>
          </a:p>
          <a:p>
            <a:pPr marL="171450" lvl="0" indent="-171450">
              <a:buFont typeface="Wingdings" pitchFamily="2" charset="2"/>
              <a:buChar char="Ø"/>
            </a:pPr>
            <a:endParaRPr lang="en-US" dirty="0"/>
          </a:p>
          <a:p>
            <a:pPr marL="171450" lvl="0" indent="-171450">
              <a:buFont typeface="Wingdings" pitchFamily="2" charset="2"/>
              <a:buChar char="Ø"/>
            </a:pPr>
            <a:r>
              <a:rPr lang="fr-FR" dirty="0"/>
              <a:t>Affirmez qu'il n'est presque jamais nécessaire d'obtenir le consentement des autres.</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dirty="0"/>
              <a:t>Source : Inter-Agency Working Group (IAWG) on Reproductive Health in Crises, Sub-Working Group on Adolescent Sexual and Reproductive Health (ASRH). </a:t>
            </a:r>
            <a:r>
              <a:rPr lang="fr-FR" i="1" dirty="0"/>
              <a:t>ASRH Toolkit for Humanitarian Settings: </a:t>
            </a:r>
            <a:r>
              <a:rPr lang="fr-FR" dirty="0"/>
              <a:t>2020 Edition. New York City, 2020. </a:t>
            </a:r>
          </a:p>
          <a:p>
            <a:pPr marL="0" lvl="0" indent="0">
              <a:buFont typeface="Wingdings" pitchFamily="2" charset="2"/>
              <a:buNone/>
            </a:pPr>
            <a:endParaRPr lang="en-US" dirty="0">
              <a:cs typeface="Calibri"/>
            </a:endParaRPr>
          </a:p>
        </p:txBody>
      </p:sp>
      <p:sp>
        <p:nvSpPr>
          <p:cNvPr id="4" name="Slide Number Placeholder 3"/>
          <p:cNvSpPr>
            <a:spLocks noGrp="1"/>
          </p:cNvSpPr>
          <p:nvPr>
            <p:ph type="sldNum" sz="quarter" idx="5"/>
          </p:nvPr>
        </p:nvSpPr>
        <p:spPr/>
        <p:txBody>
          <a:bodyPr/>
          <a:lstStyle/>
          <a:p>
            <a:fld id="{BDE75D1C-764A-E649-B63D-EDCBD3A61343}" type="slidenum">
              <a:rPr lang="fr-FR" smtClean="0"/>
              <a:t>18</a:t>
            </a:fld>
            <a:endParaRPr lang="en-US" dirty="0"/>
          </a:p>
        </p:txBody>
      </p:sp>
    </p:spTree>
    <p:extLst>
      <p:ext uri="{BB962C8B-B14F-4D97-AF65-F5344CB8AC3E}">
        <p14:creationId xmlns:p14="http://schemas.microsoft.com/office/powerpoint/2010/main" val="3092679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Arial" panose="020B0604020202020204" pitchFamily="34" charset="0"/>
              <a:buChar char="•"/>
            </a:pPr>
            <a:r>
              <a:rPr lang="fr-FR" dirty="0"/>
              <a:t>Si vous êtes dans un contexte humanitaire, distribuez le document « Fiche de référence rapide d'OSMI » aux participants ; il n'est pas nécessaire de relire toutes les parties de la diapositive.</a:t>
            </a:r>
            <a:endParaRPr lang="en-US" dirty="0">
              <a:cs typeface="Calibri"/>
            </a:endParaRPr>
          </a:p>
          <a:p>
            <a:pPr marL="171450" indent="-171450">
              <a:buFont typeface="Arial" panose="020B0604020202020204" pitchFamily="34" charset="0"/>
              <a:buChar char="•"/>
            </a:pPr>
            <a:r>
              <a:rPr lang="fr-FR" dirty="0"/>
              <a:t>Si vous n'êtes pas dans un contexte humanitaire, vous pouvez supprimer cette diapositive et les deux suivantes.</a:t>
            </a:r>
            <a:endParaRPr lang="en-US" dirty="0">
              <a:cs typeface="Calibri"/>
            </a:endParaRPr>
          </a:p>
          <a:p>
            <a:endParaRPr lang="en-US" dirty="0"/>
          </a:p>
          <a:p>
            <a:r>
              <a:rPr lang="fr-FR" dirty="0"/>
              <a:t>Notes d'animation :</a:t>
            </a:r>
            <a:endParaRPr lang="en-US" dirty="0">
              <a:cs typeface="Calibri"/>
            </a:endParaRPr>
          </a:p>
          <a:p>
            <a:r>
              <a:rPr lang="fr-FR" dirty="0">
                <a:cs typeface="Calibri"/>
              </a:rPr>
              <a:t>Décrire le groupe de travail interagences et indiquer où trouver d'autres ressources sur les pages web de l'IAWG.</a:t>
            </a:r>
          </a:p>
          <a:p>
            <a:pPr marL="171450" indent="-171450">
              <a:buFont typeface="Wingdings" pitchFamily="2" charset="2"/>
              <a:buChar char="Ø"/>
            </a:pPr>
            <a:r>
              <a:rPr lang="fr-FR" sz="1200" i="1" dirty="0">
                <a:effectLst/>
                <a:latin typeface="Calibri" panose="020F0502020204030204" pitchFamily="34" charset="0"/>
                <a:ea typeface="Calibri" panose="020F0502020204030204" pitchFamily="34" charset="0"/>
                <a:cs typeface="Times New Roman" panose="02020603050405020304" pitchFamily="18" charset="0"/>
              </a:rPr>
              <a:t>L'IAWG est une coalition vaste et hautement collaborative représentant les Nations Unies, des organisations gouvernementales, non gouvernementales, de recherche et de bailleurs. Créé en 1995, ce réseau compte actuellement plus de 2 500 membres individuels issus de 450 organisations. Cette coalition internationale d'organisations et de personnes travaille en collaboration pour faire progresser la santé et les droits sexuels et reproductifs dans les contextes humanitaires. (https://iawg.net/)</a:t>
            </a:r>
            <a:endParaRPr lang="en-US" dirty="0">
              <a:cs typeface="Calibri"/>
            </a:endParaRPr>
          </a:p>
          <a:p>
            <a:pPr marL="171450" indent="-171450">
              <a:buFont typeface="Wingdings" pitchFamily="2" charset="2"/>
              <a:buChar char="Ø"/>
            </a:pPr>
            <a:r>
              <a:rPr lang="fr-FR" dirty="0"/>
              <a:t>En tant que prestataires de soins d'avortement de première ligne, vous travaillerez probablement dans des établissements qui fournissent une partie ou la totalité des services de SSR associés à chacun des objectifs</a:t>
            </a:r>
            <a:r>
              <a:rPr lang="fr-FR" baseline="0" dirty="0"/>
              <a:t> </a:t>
            </a:r>
            <a:r>
              <a:rPr lang="fr-FR" dirty="0"/>
              <a:t>d'OSMI et du manuel de terrain interagences (</a:t>
            </a:r>
            <a:r>
              <a:rPr lang="fr-FR" i="1" dirty="0"/>
              <a:t>Inter-Agency Field Manual</a:t>
            </a:r>
            <a:r>
              <a:rPr lang="fr-FR" dirty="0"/>
              <a:t>, IAFM) qui fournit des conseils cliniques et programmatiques détaillés en matière de SSR pour les interventions d'urgence et justifie la prestation de soins d'avortement sécurisé dans les situations d'urgence.</a:t>
            </a:r>
            <a:endParaRPr lang="en-US" dirty="0">
              <a:cs typeface="Calibri"/>
            </a:endParaRPr>
          </a:p>
          <a:p>
            <a:pPr marL="171450" indent="-171450">
              <a:buFont typeface="Wingdings" pitchFamily="2" charset="2"/>
              <a:buChar char="Ø"/>
            </a:pPr>
            <a:r>
              <a:rPr lang="fr-FR" dirty="0"/>
              <a:t>Expliquez brièvement le but de l'OSMI et chacun de ses objectifs.</a:t>
            </a:r>
            <a:endParaRPr lang="en-US" dirty="0"/>
          </a:p>
          <a:p>
            <a:endParaRPr lang="en-US" dirty="0"/>
          </a:p>
          <a:p>
            <a:r>
              <a:rPr lang="fr-FR" dirty="0"/>
              <a:t>Source : IAWG.(2018). Offre de service minimaux initiaux (OSMI) pour la santé sexuelle et reproductive :</a:t>
            </a:r>
          </a:p>
          <a:p>
            <a:pPr marL="171450" indent="-171450">
              <a:buFont typeface="Arial" panose="020B0604020202020204" pitchFamily="34" charset="0"/>
              <a:buChar char="•"/>
            </a:pPr>
            <a:r>
              <a:rPr lang="fr-FR" dirty="0"/>
              <a:t>Guide de référence rapide de l'OSMI :  https://iawg.net/resources/misp-reference</a:t>
            </a:r>
          </a:p>
          <a:p>
            <a:pPr marL="171450" indent="-171450">
              <a:buFont typeface="Arial" panose="020B0604020202020204" pitchFamily="34" charset="0"/>
              <a:buChar char="•"/>
            </a:pPr>
            <a:r>
              <a:rPr lang="fr-FR" dirty="0"/>
              <a:t>Module d'apprentissage à distance de l'OSMI :  https://iawg.net/resources/minimum-initial-service-package-distance-learning-module</a:t>
            </a:r>
            <a:endParaRPr lang="en-US" dirty="0"/>
          </a:p>
          <a:p>
            <a:pPr marL="171450" indent="-171450">
              <a:buFont typeface="Arial" panose="020B0604020202020204" pitchFamily="34" charset="0"/>
              <a:buChar char="•"/>
            </a:pPr>
            <a:r>
              <a:rPr lang="fr-FR" dirty="0"/>
              <a:t>https://iawg.net/resources/minimum-initial-service-package-misp-resources</a:t>
            </a:r>
          </a:p>
          <a:p>
            <a:endParaRPr lang="en-US" dirty="0"/>
          </a:p>
        </p:txBody>
      </p:sp>
      <p:sp>
        <p:nvSpPr>
          <p:cNvPr id="4" name="Slide Number Placeholder 3"/>
          <p:cNvSpPr>
            <a:spLocks noGrp="1"/>
          </p:cNvSpPr>
          <p:nvPr>
            <p:ph type="sldNum" sz="quarter" idx="5"/>
          </p:nvPr>
        </p:nvSpPr>
        <p:spPr/>
        <p:txBody>
          <a:bodyPr/>
          <a:lstStyle/>
          <a:p>
            <a:fld id="{5BF89FD8-EA66-478D-B785-117196EA4753}" type="slidenum">
              <a:rPr lang="fr-FR" smtClean="0"/>
              <a:t>19</a:t>
            </a:fld>
            <a:endParaRPr lang="en-US" dirty="0"/>
          </a:p>
        </p:txBody>
      </p:sp>
    </p:spTree>
    <p:extLst>
      <p:ext uri="{BB962C8B-B14F-4D97-AF65-F5344CB8AC3E}">
        <p14:creationId xmlns:p14="http://schemas.microsoft.com/office/powerpoint/2010/main" val="118988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Faites remplir le questionnaire avant atelier à vos participants. </a:t>
            </a:r>
          </a:p>
          <a:p>
            <a:endParaRPr lang="en-US" dirty="0"/>
          </a:p>
          <a:p>
            <a:r>
              <a:rPr lang="fr-FR" dirty="0"/>
              <a:t>Veuillez remplir ce questionnaire rapide avant atelier.  À la fin de la session, vous effectuerez à nouveau ce questionnaire pour nous aider à savoir si notre formation a été efficace.</a:t>
            </a:r>
          </a:p>
          <a:p>
            <a:r>
              <a:rPr lang="fr-FR" dirty="0"/>
              <a:t>Quelques questions sur vos sentiments et vos convictions concernant l'avortement.</a:t>
            </a:r>
          </a:p>
          <a:p>
            <a:r>
              <a:rPr lang="fr-FR" dirty="0"/>
              <a:t>Cela devrait prendre moins de 10 minutes</a:t>
            </a:r>
          </a:p>
        </p:txBody>
      </p:sp>
      <p:sp>
        <p:nvSpPr>
          <p:cNvPr id="4" name="Slide Number Placeholder 3"/>
          <p:cNvSpPr>
            <a:spLocks noGrp="1"/>
          </p:cNvSpPr>
          <p:nvPr>
            <p:ph type="sldNum" sz="quarter" idx="5"/>
          </p:nvPr>
        </p:nvSpPr>
        <p:spPr/>
        <p:txBody>
          <a:bodyPr/>
          <a:lstStyle/>
          <a:p>
            <a:fld id="{BDE75D1C-764A-E649-B63D-EDCBD3A61343}" type="slidenum">
              <a:rPr lang="fr-FR" smtClean="0"/>
              <a:t>2</a:t>
            </a:fld>
            <a:endParaRPr lang="en-US" dirty="0"/>
          </a:p>
        </p:txBody>
      </p:sp>
    </p:spTree>
    <p:extLst>
      <p:ext uri="{BB962C8B-B14F-4D97-AF65-F5344CB8AC3E}">
        <p14:creationId xmlns:p14="http://schemas.microsoft.com/office/powerpoint/2010/main" val="1917326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baseline="0" dirty="0">
                <a:solidFill>
                  <a:schemeClr val="tx1"/>
                </a:solidFill>
                <a:latin typeface="Arial"/>
                <a:cs typeface="Arial"/>
              </a:rPr>
              <a:t>Notes d'animation :</a:t>
            </a:r>
          </a:p>
          <a:p>
            <a:pPr marL="171450" indent="-171450">
              <a:buFont typeface="Wingdings" pitchFamily="2" charset="2"/>
              <a:buChar char="Ø"/>
              <a:defRPr/>
            </a:pPr>
            <a:r>
              <a:rPr lang="fr-FR" sz="1000" kern="1200" baseline="0" dirty="0">
                <a:solidFill>
                  <a:schemeClr val="tx1"/>
                </a:solidFill>
                <a:latin typeface="Arial"/>
                <a:cs typeface="Arial"/>
              </a:rPr>
              <a:t>L'OSMI 2018 et le manuel de terrain qui l'accompagne ont élargi l'accès aux soins complets d'avortement dans les situations d'urgence en tant que service prioritaire dans toute la mesure de la loi, mais ont également intégré les soins d'avortement en tant que composante essentielle de la réponse aux besoins des survivantes d'agressions sexuelles.</a:t>
            </a:r>
            <a:endParaRPr lang="en-US" sz="1000" kern="1200" baseline="0" dirty="0">
              <a:solidFill>
                <a:schemeClr val="tx1"/>
              </a:solidFill>
              <a:latin typeface="Arial" pitchFamily="34" charset="0"/>
              <a:cs typeface="Arial" pitchFamily="34" charset="0"/>
            </a:endParaRPr>
          </a:p>
          <a:p>
            <a:pPr marL="171450" indent="-171450">
              <a:buFont typeface="Wingdings" pitchFamily="2" charset="2"/>
              <a:buChar char="Ø"/>
              <a:defRPr/>
            </a:pPr>
            <a:r>
              <a:rPr lang="fr-FR" sz="1000" kern="1200" baseline="0" dirty="0">
                <a:solidFill>
                  <a:schemeClr val="tx1"/>
                </a:solidFill>
                <a:latin typeface="Arial"/>
                <a:cs typeface="Arial"/>
              </a:rPr>
              <a:t>Votre rôle, en tant que prestataires qualifiés de services reproductifs de première ligne, est de veiller à ce que les soins d'avortement sécurisé soient mis en œuvre dans les contextes humanitaires.</a:t>
            </a:r>
            <a:endParaRPr lang="en-US" sz="1000" kern="1200" baseline="0" dirty="0">
              <a:solidFill>
                <a:schemeClr val="tx1"/>
              </a:solidFill>
              <a:latin typeface="Arial" pitchFamily="34" charset="0"/>
              <a:cs typeface="Arial" pitchFamily="34" charset="0"/>
            </a:endParaRPr>
          </a:p>
          <a:p>
            <a:pPr marL="171450" indent="-171450">
              <a:buFont typeface="Wingdings" pitchFamily="2" charset="2"/>
              <a:buChar char="Ø"/>
              <a:defRPr/>
            </a:pPr>
            <a:r>
              <a:rPr lang="fr-FR" sz="1000" kern="1200" baseline="0" dirty="0">
                <a:solidFill>
                  <a:schemeClr val="tx1"/>
                </a:solidFill>
                <a:latin typeface="Arial"/>
                <a:cs typeface="Arial"/>
              </a:rPr>
              <a:t>Lisez la diapositive et développez-la si nécessaire.</a:t>
            </a:r>
            <a:endParaRPr lang="en-US" sz="1000" kern="1200" baseline="0" dirty="0">
              <a:solidFill>
                <a:schemeClr val="tx1"/>
              </a:solidFill>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latin typeface="Arial"/>
                <a:cs typeface="Arial"/>
              </a:rPr>
              <a:t>Source : IAWG Abortion Sub-Working Group:  https://iawg.net/about/sub-working-groups/safe-abortion-care </a:t>
            </a:r>
          </a:p>
          <a:p>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20</a:t>
            </a:fld>
            <a:endParaRPr lang="en-US" dirty="0"/>
          </a:p>
        </p:txBody>
      </p:sp>
    </p:spTree>
    <p:extLst>
      <p:ext uri="{BB962C8B-B14F-4D97-AF65-F5344CB8AC3E}">
        <p14:creationId xmlns:p14="http://schemas.microsoft.com/office/powerpoint/2010/main" val="22416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a:cs typeface="Arial"/>
              </a:rPr>
              <a:t>Notes d'animation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000" b="0" i="0" u="none" strike="noStrike" kern="1200" cap="none" spc="0" normalizeH="0" baseline="0" noProof="0" dirty="0">
                <a:ln>
                  <a:noFill/>
                </a:ln>
                <a:solidFill>
                  <a:prstClr val="black"/>
                </a:solidFill>
                <a:effectLst/>
                <a:uLnTx/>
                <a:uFillTx/>
                <a:latin typeface="Arial"/>
                <a:cs typeface="Arial"/>
              </a:rPr>
              <a:t>Distribuez aux participants « IAWG SAC in the MISP brief ».</a:t>
            </a:r>
            <a:endParaRPr lang="en-US" sz="10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a:cs typeface="Arial"/>
              </a:rPr>
              <a:t>Notes d'animation :</a:t>
            </a:r>
            <a:endParaRPr lang="en-US" sz="1000" b="0" i="0" u="none" strike="noStrike" kern="1200" cap="none" spc="0" normalizeH="0" baseline="0" noProof="0" dirty="0">
              <a:ln>
                <a:noFill/>
              </a:ln>
              <a:solidFill>
                <a:prstClr val="black"/>
              </a:solidFill>
              <a:effectLst/>
              <a:uLnTx/>
              <a:uFillTx/>
              <a:latin typeface="Arial"/>
              <a:cs typeface="Arial"/>
            </a:endParaRPr>
          </a:p>
          <a:p>
            <a:pPr marL="171450" indent="-171450">
              <a:buFont typeface="Wingdings" panose="05000000000000000000" pitchFamily="2" charset="2"/>
              <a:buChar char="Ø"/>
            </a:pPr>
            <a:r>
              <a:rPr lang="fr-FR" dirty="0"/>
              <a:t>Le sous-groupe de travail de l'IAWG sur les soins d’avortement sécurisé (SAS) a créé ce dossier « SAS dans l'OSMI » qui explique les changements apportés aux SAS dans l'offre de services minimum initiale (OSMI) sur la santé sexuelle et reproductive (SSR) et son impact sur le terrain, ce qui peut être une ressource utile pour le plaidoyer en faveur de l'extension des soins d'avortement dans vos contextes.</a:t>
            </a:r>
          </a:p>
          <a:p>
            <a:pPr marL="171450" indent="-171450">
              <a:buFont typeface="Wingdings" panose="05000000000000000000" pitchFamily="2" charset="2"/>
              <a:buChar char="Ø"/>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dirty="0"/>
              <a:t>Source : IAWG Abortion Sub-Working Group:  https://iawg.net/resources/safe-abortion-care-in-the-minimum-initial-service-package-misp-for-sexual-and-reproductive-health-in-humanitarian-settings </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indent="0">
              <a:buFont typeface="Wingdings" panose="05000000000000000000" pitchFamily="2" charset="2"/>
              <a:buNone/>
            </a:pPr>
            <a:endParaRPr lang="en-US" dirty="0"/>
          </a:p>
          <a:p>
            <a:pPr marL="0" indent="0">
              <a:buFont typeface="Wingdings" panose="05000000000000000000" pitchFamily="2" charset="2"/>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DEMANDEZ s'il y a d'autres questions avant de passer au module suivant.</a:t>
            </a:r>
          </a:p>
        </p:txBody>
      </p:sp>
      <p:sp>
        <p:nvSpPr>
          <p:cNvPr id="4" name="Slide Number Placeholder 3"/>
          <p:cNvSpPr>
            <a:spLocks noGrp="1"/>
          </p:cNvSpPr>
          <p:nvPr>
            <p:ph type="sldNum" sz="quarter" idx="5"/>
          </p:nvPr>
        </p:nvSpPr>
        <p:spPr/>
        <p:txBody>
          <a:bodyPr/>
          <a:lstStyle/>
          <a:p>
            <a:fld id="{BDE75D1C-764A-E649-B63D-EDCBD3A61343}" type="slidenum">
              <a:rPr lang="fr-FR" smtClean="0"/>
              <a:t>21</a:t>
            </a:fld>
            <a:endParaRPr lang="en-US" dirty="0"/>
          </a:p>
        </p:txBody>
      </p:sp>
    </p:spTree>
    <p:extLst>
      <p:ext uri="{BB962C8B-B14F-4D97-AF65-F5344CB8AC3E}">
        <p14:creationId xmlns:p14="http://schemas.microsoft.com/office/powerpoint/2010/main" val="2066326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tx1"/>
                </a:solidFill>
                <a:latin typeface="+mn-lt"/>
                <a:ea typeface="+mn-ea"/>
                <a:cs typeface="+mn-cs"/>
              </a:rPr>
              <a:t>Notes d'animation :</a:t>
            </a:r>
          </a:p>
          <a:p>
            <a:pPr marL="171450" indent="-171450">
              <a:buFont typeface="Wingdings" pitchFamily="2" charset="2"/>
              <a:buChar char="Ø"/>
            </a:pPr>
            <a:r>
              <a:rPr lang="fr-FR" sz="1200" b="0" i="0" u="none" strike="noStrike" kern="1200" baseline="0" dirty="0">
                <a:solidFill>
                  <a:schemeClr val="tx1"/>
                </a:solidFill>
                <a:latin typeface="+mn-lt"/>
                <a:ea typeface="+mn-ea"/>
                <a:cs typeface="+mn-cs"/>
              </a:rPr>
              <a:t>Les VBG sous toutes leurs formes ont d'énormes conséquences physiques, émotionnelles et sociales pour la personne qui en est victime, souvent appelée « survivante ». Les survivantes de VBG ont le droit de recevoir des soins et un soutien de qualité, plein de compassion, qui traitent les conséquences néfastes des violences afin de les aider à guérir et à se rétablir. </a:t>
            </a:r>
          </a:p>
          <a:p>
            <a:pPr marL="171450" indent="-171450">
              <a:buFont typeface="Wingdings" pitchFamily="2" charset="2"/>
              <a:buChar char="Ø"/>
            </a:pPr>
            <a:r>
              <a:rPr lang="fr-FR" sz="1200" b="0" i="0" u="none" strike="noStrike" kern="1200" baseline="0" dirty="0">
                <a:solidFill>
                  <a:schemeClr val="tx1"/>
                </a:solidFill>
                <a:latin typeface="+mn-lt"/>
                <a:ea typeface="+mn-ea"/>
                <a:cs typeface="+mn-cs"/>
              </a:rPr>
              <a:t>Ce module vise à établir des normes pour une prise en charge de qualité et compatissante des victimes de VBG dans les contextes humanitaires, avec un accent particulier sur la prise en compte des traumatismes lors de la prestation de soins d'avortement. Bien que cette session se concentre sur l'intersection entre traumatismes et avortement, les informations sur les soins tenant compte des traumatismes et les soins pelviens ne s'appliquent pas seulement aux soins d'avortement, mais aussi à la contraception, aux soins prénatals, au travail et à l'accouchement. </a:t>
            </a:r>
          </a:p>
        </p:txBody>
      </p:sp>
      <p:sp>
        <p:nvSpPr>
          <p:cNvPr id="4" name="Slide Number Placeholder 3"/>
          <p:cNvSpPr>
            <a:spLocks noGrp="1"/>
          </p:cNvSpPr>
          <p:nvPr>
            <p:ph type="sldNum" sz="quarter" idx="5"/>
          </p:nvPr>
        </p:nvSpPr>
        <p:spPr/>
        <p:txBody>
          <a:bodyPr/>
          <a:lstStyle/>
          <a:p>
            <a:fld id="{BDE75D1C-764A-E649-B63D-EDCBD3A61343}" type="slidenum">
              <a:rPr lang="fr-FR" smtClean="0"/>
              <a:t>22</a:t>
            </a:fld>
            <a:endParaRPr lang="en-US" dirty="0"/>
          </a:p>
        </p:txBody>
      </p:sp>
    </p:spTree>
    <p:extLst>
      <p:ext uri="{BB962C8B-B14F-4D97-AF65-F5344CB8AC3E}">
        <p14:creationId xmlns:p14="http://schemas.microsoft.com/office/powerpoint/2010/main" val="3514254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endParaRPr lang="en-US" dirty="0">
              <a:cs typeface="Calibri"/>
            </a:endParaRPr>
          </a:p>
          <a:p>
            <a:pPr marL="171450" indent="-171450">
              <a:buFont typeface="Wingdings" pitchFamily="2" charset="2"/>
              <a:buChar char="Ø"/>
            </a:pPr>
            <a:r>
              <a:rPr lang="fr-FR" dirty="0"/>
              <a:t>Au cœur de ces pratiques, nous pensons que soins centrés sur les survivantes = soins tenant compte des traumatismes.</a:t>
            </a:r>
            <a:endParaRPr lang="en-US"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dirty="0"/>
              <a:t>Une </a:t>
            </a:r>
            <a:r>
              <a:rPr lang="fr-FR" sz="1200" b="1" dirty="0"/>
              <a:t>approche centrée sur la survivante</a:t>
            </a:r>
            <a:r>
              <a:rPr lang="fr-FR" sz="1200" dirty="0"/>
              <a:t> vise à créer un environnement favorable dans lequel les droits de la survivante sont respectés et où elle est traitée avec dignité et respect. Cette approche contribue à promouvoir le rétablissement de la survivante et sa capacité à identifier et à exprimer ses besoins et ses souhaits, ainsi qu'à renforcer sa capacité à prendre des décisions sur les interventions possibles.</a:t>
            </a:r>
            <a:endParaRPr lang="en-US" sz="1200" b="0" i="0" u="none" strike="noStrike" kern="1200" baseline="0" dirty="0">
              <a:solidFill>
                <a:schemeClr val="tx1"/>
              </a:solidFill>
              <a:latin typeface="+mn-lt"/>
              <a:cs typeface="Calibri"/>
            </a:endParaRPr>
          </a:p>
          <a:p>
            <a:pPr marL="171450" indent="-171450">
              <a:buFont typeface="Wingdings" pitchFamily="2" charset="2"/>
              <a:buChar char="Ø"/>
            </a:pPr>
            <a:r>
              <a:rPr lang="fr-FR" sz="1200" b="0" i="0" u="none" strike="noStrike" kern="1200" baseline="0" dirty="0">
                <a:solidFill>
                  <a:schemeClr val="tx1"/>
                </a:solidFill>
                <a:latin typeface="+mn-lt"/>
                <a:ea typeface="+mn-ea"/>
                <a:cs typeface="+mn-cs"/>
              </a:rPr>
              <a:t>Il est important, en tant que prestataires de soins d'avortement, d'être informés des problèmes liés aux traumatismes chez les survivantes et d'intégrer des approches qui n'entraînent pas de mécanismes déclencheurs ni de traumatismes répétés.</a:t>
            </a:r>
            <a:endParaRPr lang="en-US" sz="1200" b="0" i="0" u="none" strike="noStrike" kern="1200" baseline="0" dirty="0">
              <a:solidFill>
                <a:schemeClr val="tx1"/>
              </a:solidFill>
              <a:latin typeface="+mn-lt"/>
              <a:cs typeface="Calibri"/>
            </a:endParaRPr>
          </a:p>
          <a:p>
            <a:pPr marL="171450" indent="-171450">
              <a:buFont typeface="Wingdings" pitchFamily="2" charset="2"/>
              <a:buChar char="Ø"/>
            </a:pPr>
            <a:r>
              <a:rPr lang="fr-FR" sz="1200" b="0" i="0" u="none" strike="noStrike" kern="1200" baseline="0" dirty="0">
                <a:solidFill>
                  <a:schemeClr val="tx1"/>
                </a:solidFill>
                <a:latin typeface="+mn-lt"/>
                <a:ea typeface="+mn-ea"/>
                <a:cs typeface="+mn-cs"/>
              </a:rPr>
              <a:t>Les facteurs contribuant aux traumatismes répétés sont les suivants : les mécanismes déclencheurs, la réponse à la révélation, le contact avec l'auteur du crime, la victimisation, le manque de contrôle, d'autonomie, de pouvoir ou d'environnement sécurisé.</a:t>
            </a:r>
            <a:endParaRPr lang="en-US" sz="1200" b="0" i="0" u="none" strike="noStrike" kern="1200" baseline="0" dirty="0">
              <a:solidFill>
                <a:schemeClr val="tx1"/>
              </a:solidFill>
              <a:latin typeface="+mn-lt"/>
              <a:cs typeface="Calibri"/>
            </a:endParaRPr>
          </a:p>
          <a:p>
            <a:pPr marL="171450" indent="-171450">
              <a:buFont typeface="Wingdings" pitchFamily="2" charset="2"/>
              <a:buChar char="Ø"/>
            </a:pPr>
            <a:r>
              <a:rPr lang="fr-FR" dirty="0">
                <a:effectLst/>
              </a:rPr>
              <a:t>En outre, les procédures médicales invasives telles que l'examen pelvien, l'examen bimanuel, la procédure d'AMIU, le DIU ou l'échographie vaginale sur une personne qui a traité ou qui est en train de traiter son traumatisme peuvent raviver des réactions traumatiques.</a:t>
            </a:r>
            <a:endParaRPr lang="en-US" dirty="0">
              <a:effectLst/>
              <a:cs typeface="Calibri"/>
            </a:endParaRPr>
          </a:p>
          <a:p>
            <a:pPr marL="171450" indent="-171450">
              <a:buFont typeface="Wingdings" pitchFamily="2" charset="2"/>
              <a:buChar char="Ø"/>
            </a:pPr>
            <a:endParaRPr lang="en-US" dirty="0">
              <a:effectLst/>
            </a:endParaRPr>
          </a:p>
          <a:p>
            <a:r>
              <a:rPr lang="fr-FR" dirty="0"/>
              <a:t>Source: NSVRC.(2017). </a:t>
            </a:r>
            <a:r>
              <a:rPr lang="fr-FR" i="1" dirty="0"/>
              <a:t>Building cultures of care: A guide for sexual assault services programs</a:t>
            </a:r>
            <a:r>
              <a:rPr lang="fr-FR" dirty="0"/>
              <a:t>: https://www.nsvrc.org/sites/default/files/publications_nsvrc_building-cultures-of-care.pdf</a:t>
            </a:r>
          </a:p>
          <a:p>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23</a:t>
            </a:fld>
            <a:endParaRPr lang="en-US" dirty="0"/>
          </a:p>
        </p:txBody>
      </p:sp>
    </p:spTree>
    <p:extLst>
      <p:ext uri="{BB962C8B-B14F-4D97-AF65-F5344CB8AC3E}">
        <p14:creationId xmlns:p14="http://schemas.microsoft.com/office/powerpoint/2010/main" val="3415878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tx1"/>
                </a:solidFill>
                <a:latin typeface="+mn-lt"/>
                <a:ea typeface="+mn-ea"/>
                <a:cs typeface="+mn-cs"/>
              </a:rPr>
              <a:t>Notes d'animation :</a:t>
            </a:r>
            <a:endParaRPr lang="en-US" sz="1200" b="0" i="0" u="none" strike="noStrike" kern="1200" baseline="0" dirty="0">
              <a:solidFill>
                <a:schemeClr val="tx1"/>
              </a:solidFill>
              <a:latin typeface="+mn-lt"/>
              <a:cs typeface="Calibri"/>
            </a:endParaRPr>
          </a:p>
          <a:p>
            <a:pPr marL="171450" indent="-171450">
              <a:buFont typeface="Wingdings" pitchFamily="2" charset="2"/>
              <a:buChar char="Ø"/>
              <a:defRPr/>
            </a:pPr>
            <a:r>
              <a:rPr lang="fr-FR" sz="1200" b="0" i="0" u="none" strike="noStrike" kern="1200" baseline="0" dirty="0">
                <a:solidFill>
                  <a:schemeClr val="tx1"/>
                </a:solidFill>
                <a:latin typeface="+mn-lt"/>
                <a:ea typeface="+mn-ea"/>
                <a:cs typeface="+mn-cs"/>
              </a:rPr>
              <a:t>Ne pas nuire :</a:t>
            </a:r>
            <a:endParaRPr lang="en-US" sz="1200" b="0" i="0" u="none" strike="noStrike" kern="1200" baseline="0" dirty="0">
              <a:solidFill>
                <a:schemeClr val="tx1"/>
              </a:solidFill>
              <a:latin typeface="+mn-lt"/>
              <a:cs typeface="Calibri"/>
            </a:endParaRPr>
          </a:p>
          <a:p>
            <a:pPr marL="628650" lvl="1" indent="-171450">
              <a:buFont typeface="Wingdings" pitchFamily="2" charset="2"/>
              <a:buChar char="Ø"/>
            </a:pPr>
            <a:r>
              <a:rPr lang="fr-FR" dirty="0"/>
              <a:t>Souvenez-vous que les femmes dans les crises humanitaires ont subi une forme de traumatisme, et nous savons qu'une femme sur cinq subit des violences sexuelles. Par conséquent, il y a une forte probabilité que les femmes qui demandent des soins d'avortement et de contraception aient subi de multiples formes de traumatismes.</a:t>
            </a:r>
            <a:endParaRPr lang="en-US" dirty="0">
              <a:cs typeface="Calibri"/>
            </a:endParaRPr>
          </a:p>
          <a:p>
            <a:pPr marL="628650" lvl="1" indent="-171450">
              <a:buFont typeface="Wingdings" pitchFamily="2" charset="2"/>
              <a:buChar char="Ø"/>
            </a:pPr>
            <a:r>
              <a:rPr lang="fr-FR" dirty="0"/>
              <a:t>Ces femmes ont des besoins différents de ceux de la plupart des autres clients des services de santé dans ces établissements.</a:t>
            </a:r>
            <a:endParaRPr lang="en-US" dirty="0">
              <a:cs typeface="Calibri"/>
            </a:endParaRPr>
          </a:p>
          <a:p>
            <a:pPr marL="1085850" lvl="2" indent="-171450">
              <a:buFont typeface="Wingdings" pitchFamily="2" charset="2"/>
              <a:buChar char="Ø"/>
              <a:defRPr/>
            </a:pPr>
            <a:r>
              <a:rPr lang="fr-FR" sz="1200" dirty="0"/>
              <a:t>Une femme qui a été victime de violences, de violences conjugales et d'autres formes de traumatismes liés aux VBG peut avoir des besoins différents de ceux de la plupart des autres clients.</a:t>
            </a:r>
            <a:endParaRPr lang="en-US" sz="1200" dirty="0">
              <a:cs typeface="Calibri"/>
            </a:endParaRPr>
          </a:p>
          <a:p>
            <a:pPr lvl="2">
              <a:buFont typeface="Wingdings" panose="05000000000000000000" pitchFamily="2" charset="2"/>
              <a:buChar char="Ø"/>
            </a:pPr>
            <a:r>
              <a:rPr lang="fr-FR" sz="1200" dirty="0"/>
              <a:t>Elle peut avoir divers besoins émotionnels qui nécessitent de l'attention</a:t>
            </a:r>
            <a:endParaRPr lang="en-US" sz="1200" dirty="0">
              <a:cs typeface="Calibri"/>
            </a:endParaRPr>
          </a:p>
          <a:p>
            <a:pPr lvl="2">
              <a:buFont typeface="Wingdings" panose="05000000000000000000" pitchFamily="2" charset="2"/>
              <a:buChar char="Ø"/>
            </a:pPr>
            <a:r>
              <a:rPr lang="fr-FR" sz="1200" dirty="0"/>
              <a:t>Elle peut être effrayée et avoir besoin d'être rassurée.</a:t>
            </a:r>
            <a:endParaRPr lang="en-US" sz="1200" dirty="0">
              <a:cs typeface="Calibri"/>
            </a:endParaRPr>
          </a:p>
          <a:p>
            <a:pPr lvl="2">
              <a:buFont typeface="Wingdings" panose="05000000000000000000" pitchFamily="2" charset="2"/>
              <a:buChar char="Ø"/>
            </a:pPr>
            <a:r>
              <a:rPr lang="fr-FR" sz="1200" dirty="0"/>
              <a:t>Sa sécurité peut être une préoccupation constante</a:t>
            </a:r>
            <a:endParaRPr lang="en-US" sz="1200" dirty="0">
              <a:cs typeface="Calibri"/>
            </a:endParaRPr>
          </a:p>
          <a:p>
            <a:pPr lvl="2">
              <a:buFont typeface="Wingdings" panose="05000000000000000000" pitchFamily="2" charset="2"/>
              <a:buChar char="Ø"/>
            </a:pPr>
            <a:r>
              <a:rPr lang="fr-FR" sz="1200" dirty="0"/>
              <a:t>Elle peut avoir besoin d'un aiguillage ou d'autres ressources</a:t>
            </a:r>
            <a:endParaRPr lang="en-US" sz="1200" dirty="0">
              <a:cs typeface="Calibri"/>
            </a:endParaRPr>
          </a:p>
          <a:p>
            <a:pPr lvl="2">
              <a:buFont typeface="Wingdings" panose="05000000000000000000" pitchFamily="2" charset="2"/>
              <a:buChar char="Ø"/>
            </a:pPr>
            <a:r>
              <a:rPr lang="fr-FR" sz="1200" dirty="0"/>
              <a:t>Elle a besoin d'aide pour se sentir plus en contrôle et capable de prendre ses propres décisions.</a:t>
            </a:r>
            <a:endParaRPr lang="en-US" dirty="0">
              <a:cs typeface="Calibri"/>
            </a:endParaRPr>
          </a:p>
          <a:p>
            <a:pPr marL="628650" lvl="1" indent="-171450">
              <a:buFont typeface="Wingdings" pitchFamily="2" charset="2"/>
              <a:buChar char="Ø"/>
            </a:pPr>
            <a:r>
              <a:rPr lang="fr-FR" dirty="0"/>
              <a:t>Rappelez que leur rôle en tant que prestataires est de « soutenir, et non de diagnostiquer », et donc de « ne pas nuire ! ».</a:t>
            </a:r>
            <a:endParaRPr lang="en-US" sz="1200" b="0" i="0" u="none" strike="noStrike" kern="1200" baseline="0" dirty="0">
              <a:solidFill>
                <a:schemeClr val="tx1"/>
              </a:solidFill>
              <a:latin typeface="+mn-lt"/>
              <a:cs typeface="Calibri"/>
            </a:endParaRPr>
          </a:p>
          <a:p>
            <a:pPr marL="171450" indent="-171450">
              <a:buFont typeface="Wingdings" pitchFamily="2" charset="2"/>
              <a:buChar char="Ø"/>
            </a:pPr>
            <a:r>
              <a:rPr lang="fr-FR" dirty="0"/>
              <a:t>Les prestataires de santé doivent, au minimum, offrir un soutien de première intention lorsque les femmes révèlent des violences, et appliquer les quatre principes : sécurité, respect, confidentialité et non-discrimination. Les compétences requises sont l'écoute empathique, l'attitude sans jugement, le respect de la vie privée, la confidentialité, le lien avec d'autres services.</a:t>
            </a:r>
            <a:endParaRPr lang="en-US" dirty="0">
              <a:cs typeface="Calibri"/>
            </a:endParaRPr>
          </a:p>
          <a:p>
            <a:pPr marL="628650" lvl="1" indent="-171450">
              <a:buFont typeface="Wingdings" pitchFamily="2" charset="2"/>
              <a:buChar char="Ø"/>
            </a:pPr>
            <a:r>
              <a:rPr lang="fr-FR" dirty="0"/>
              <a:t>Mettez en évidence les résultats de l'étude figurant sur la diapositive, en notant que les femmes privilégient la gentillesse, le traitement sans jugement, l'information individualisée et le counseling interactif comme aspects essentiels de la relation client-prestataire.</a:t>
            </a:r>
            <a:endParaRPr lang="en-US" dirty="0">
              <a:cs typeface="Calibri"/>
            </a:endParaRPr>
          </a:p>
          <a:p>
            <a:pPr marL="171450" indent="-171450">
              <a:buFont typeface="Wingdings" pitchFamily="2" charset="2"/>
              <a:buChar char="Ø"/>
            </a:pPr>
            <a:r>
              <a:rPr lang="fr-FR" dirty="0"/>
              <a:t>En tant que prestataires de première ligne, votre rôle est de veiller à ce que les protocoles d'aiguillage et de prestation de services soient conformes aux directives humanitaires. </a:t>
            </a:r>
          </a:p>
          <a:p>
            <a:pPr marL="171450" indent="-171450">
              <a:buFont typeface="Wingdings" pitchFamily="2" charset="2"/>
              <a:buChar char="Ø"/>
            </a:pPr>
            <a:r>
              <a:rPr lang="fr-FR" dirty="0"/>
              <a:t>Travaillez avec vos collègues et vos superviseurs pour vous assurer que vous disposez de ces ressources et de ces directives, si vous en avez besoin.</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tx1"/>
                </a:solidFill>
                <a:latin typeface="+mn-lt"/>
                <a:ea typeface="+mn-ea"/>
                <a:cs typeface="+mn-cs"/>
              </a:rPr>
              <a:t>Source : </a:t>
            </a:r>
            <a:r>
              <a:rPr lang="fr-FR" sz="1200" b="0" i="1" u="none" strike="noStrike" kern="1200" baseline="0" dirty="0">
                <a:solidFill>
                  <a:schemeClr val="tx1"/>
                </a:solidFill>
                <a:latin typeface="+mn-lt"/>
                <a:ea typeface="+mn-ea"/>
                <a:cs typeface="+mn-cs"/>
              </a:rPr>
              <a:t>WHO clinical Handbook for providers on Sexual Violence </a:t>
            </a:r>
            <a:r>
              <a:rPr lang="fr-FR" sz="1200" b="0" i="0" u="none" strike="noStrike" kern="1200" baseline="0" dirty="0">
                <a:solidFill>
                  <a:schemeClr val="tx1"/>
                </a:solidFill>
                <a:latin typeface="+mn-lt"/>
                <a:ea typeface="+mn-ea"/>
                <a:cs typeface="+mn-cs"/>
              </a:rPr>
              <a:t>(2013) http://www.who.int/reproductivehealth/publications/violence/9789241548595/en/</a:t>
            </a:r>
          </a:p>
          <a:p>
            <a:pPr>
              <a:defRPr/>
            </a:pPr>
            <a:r>
              <a:rPr lang="fr-FR" sz="1200" b="0" i="0" u="none" strike="noStrike" kern="1200" baseline="0" dirty="0">
                <a:solidFill>
                  <a:schemeClr val="tx1"/>
                </a:solidFill>
                <a:latin typeface="+mn-lt"/>
                <a:ea typeface="+mn-ea"/>
                <a:cs typeface="+mn-cs"/>
              </a:rPr>
              <a:t>Source : IAFM 2018 Edition </a:t>
            </a:r>
            <a:endParaRPr lang="en-US" sz="1200" b="0" i="0" u="none" strike="noStrike" kern="1200" baseline="0" dirty="0">
              <a:solidFill>
                <a:schemeClr val="tx1"/>
              </a:solidFill>
              <a:latin typeface="+mn-lt"/>
              <a:cs typeface="Calibri"/>
            </a:endParaRPr>
          </a:p>
          <a:p>
            <a:pPr>
              <a:defRPr/>
            </a:pPr>
            <a:r>
              <a:rPr lang="fr-FR" sz="1200" b="0" i="0" u="none" strike="noStrike" kern="1200" baseline="0" dirty="0">
                <a:solidFill>
                  <a:schemeClr val="tx1"/>
                </a:solidFill>
                <a:latin typeface="+mn-lt"/>
                <a:ea typeface="+mn-ea"/>
                <a:cs typeface="+mn-cs"/>
              </a:rPr>
              <a:t>Source : </a:t>
            </a:r>
            <a:r>
              <a:rPr lang="fr-FR" sz="1200" b="0" i="1" u="none" strike="noStrike" kern="1200" baseline="0" dirty="0">
                <a:solidFill>
                  <a:schemeClr val="tx1"/>
                </a:solidFill>
                <a:latin typeface="+mn-lt"/>
                <a:ea typeface="+mn-ea"/>
                <a:cs typeface="+mn-cs"/>
              </a:rPr>
              <a:t>UNFPA Surge Capacity Training</a:t>
            </a:r>
          </a:p>
          <a:p>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24</a:t>
            </a:fld>
            <a:endParaRPr lang="en-US" dirty="0"/>
          </a:p>
        </p:txBody>
      </p:sp>
    </p:spTree>
    <p:extLst>
      <p:ext uri="{BB962C8B-B14F-4D97-AF65-F5344CB8AC3E}">
        <p14:creationId xmlns:p14="http://schemas.microsoft.com/office/powerpoint/2010/main" val="1026676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endParaRPr lang="en-US" dirty="0">
              <a:cs typeface="Calibri"/>
            </a:endParaRPr>
          </a:p>
          <a:p>
            <a:pPr marL="171450" indent="-171450">
              <a:buFont typeface="Wingdings" pitchFamily="2" charset="2"/>
              <a:buChar char="Ø"/>
            </a:pPr>
            <a:r>
              <a:rPr lang="fr-FR" dirty="0"/>
              <a:t>Lisez la diapositive et développez-la si nécessaire.</a:t>
            </a:r>
            <a:endParaRPr lang="en-US" dirty="0">
              <a:cs typeface="Calibri"/>
            </a:endParaRPr>
          </a:p>
          <a:p>
            <a:pPr marL="171450" indent="-171450">
              <a:buFont typeface="Wingdings" pitchFamily="2" charset="2"/>
              <a:buChar char="Ø"/>
            </a:pPr>
            <a:r>
              <a:rPr lang="fr-FR" dirty="0"/>
              <a:t>Demandez si d'autres responsabilités doivent être incluses.</a:t>
            </a:r>
            <a:endParaRPr lang="en-US" dirty="0">
              <a:cs typeface="Calibri"/>
            </a:endParaRPr>
          </a:p>
          <a:p>
            <a:pPr marL="171450" indent="-171450">
              <a:buFont typeface="Wingdings" pitchFamily="2" charset="2"/>
              <a:buChar char="Ø"/>
            </a:pPr>
            <a:r>
              <a:rPr lang="fr-FR" dirty="0"/>
              <a:t>Notez qu'aucun équipement médical supplémentaire n'est nécessaire pour intégrer les soins tenant compte des traumatismes et les soins d'avortement.</a:t>
            </a:r>
            <a:endParaRPr lang="en-US" dirty="0">
              <a:cs typeface="Calibri" panose="020F0502020204030204"/>
            </a:endParaRPr>
          </a:p>
          <a:p>
            <a:pPr marL="171450" indent="-171450">
              <a:buFont typeface="Wingdings" pitchFamily="2" charset="2"/>
              <a:buChar char="Ø"/>
            </a:pPr>
            <a:r>
              <a:rPr lang="fr-FR" dirty="0">
                <a:cs typeface="Calibri" panose="020F0502020204030204"/>
              </a:rPr>
              <a:t>Il s'agit de responsabilités à la fois personnelles et à l'échelle du site.</a:t>
            </a:r>
          </a:p>
          <a:p>
            <a:pPr marL="171450" indent="-171450">
              <a:buFont typeface="Wingdings" pitchFamily="2" charset="2"/>
              <a:buChar char="Ø"/>
            </a:pPr>
            <a:endParaRPr lang="en-US" dirty="0">
              <a:cs typeface="Calibri" panose="020F0502020204030204"/>
            </a:endParaRPr>
          </a:p>
          <a:p>
            <a:pPr marL="0" indent="0">
              <a:buFont typeface="Wingdings" pitchFamily="2" charset="2"/>
              <a:buNone/>
            </a:pPr>
            <a:r>
              <a:rPr lang="fr-FR" dirty="0">
                <a:cs typeface="Calibri" panose="020F0502020204030204"/>
              </a:rPr>
              <a:t>Source : IAWF.2018. </a:t>
            </a:r>
            <a:r>
              <a:rPr lang="fr-FR" i="1" dirty="0">
                <a:cs typeface="Calibri" panose="020F0502020204030204"/>
              </a:rPr>
              <a:t>IAFM on Reproductive Health in Humanitarian Settings: </a:t>
            </a:r>
            <a:r>
              <a:rPr lang="fr-FR" dirty="0">
                <a:cs typeface="Calibri" panose="020F0502020204030204"/>
              </a:rPr>
              <a:t>https://iawgfieldmanual.com/manual </a:t>
            </a:r>
          </a:p>
          <a:p>
            <a:pPr marL="0" indent="0">
              <a:buFont typeface="Wingdings" pitchFamily="2" charset="2"/>
              <a:buNone/>
            </a:pPr>
            <a:r>
              <a:rPr lang="fr-FR" dirty="0">
                <a:cs typeface="Calibri" panose="020F0502020204030204"/>
              </a:rPr>
              <a:t>Source : </a:t>
            </a:r>
            <a:r>
              <a:rPr lang="fr-FR" i="1" dirty="0">
                <a:cs typeface="Calibri" panose="020F0502020204030204"/>
              </a:rPr>
              <a:t>Guidelines for integrating Gender-Based Violence Intervention in Humanitarian Action. Module 4: responding to a GBV disclosure as a non GBV specialis</a:t>
            </a:r>
            <a:r>
              <a:rPr lang="fr-FR" dirty="0">
                <a:cs typeface="Calibri" panose="020F0502020204030204"/>
              </a:rPr>
              <a:t>t.</a:t>
            </a:r>
          </a:p>
          <a:p>
            <a:pPr marL="0" indent="0">
              <a:buFont typeface="Wingdings" pitchFamily="2" charset="2"/>
              <a:buNone/>
            </a:pPr>
            <a:r>
              <a:rPr lang="fr-FR" dirty="0">
                <a:cs typeface="Calibri" panose="020F0502020204030204"/>
              </a:rPr>
              <a:t>Source : https://www.who.int/reproductivehealth/publications/violence/VAW_infographic.pdf?ua=1</a:t>
            </a:r>
          </a:p>
          <a:p>
            <a:pPr marL="0" indent="0">
              <a:buFont typeface="Wingdings" pitchFamily="2" charset="2"/>
              <a:buNone/>
            </a:pPr>
            <a:endParaRPr lang="en-US" dirty="0">
              <a:cs typeface="Calibri" panose="020F0502020204030204"/>
            </a:endParaRPr>
          </a:p>
          <a:p>
            <a:pPr marL="0" indent="0">
              <a:buFont typeface="Wingdings" pitchFamily="2" charset="2"/>
              <a:buNone/>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DE75D1C-764A-E649-B63D-EDCBD3A61343}" type="slidenum">
              <a:rPr lang="fr-FR" smtClean="0"/>
              <a:t>25</a:t>
            </a:fld>
            <a:endParaRPr lang="en-US" dirty="0"/>
          </a:p>
        </p:txBody>
      </p:sp>
    </p:spTree>
    <p:extLst>
      <p:ext uri="{BB962C8B-B14F-4D97-AF65-F5344CB8AC3E}">
        <p14:creationId xmlns:p14="http://schemas.microsoft.com/office/powerpoint/2010/main" val="2211289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anose="05000000000000000000" pitchFamily="2" charset="2"/>
              <a:buChar char="Ø"/>
            </a:pPr>
            <a:r>
              <a:rPr lang="fr-FR" dirty="0"/>
              <a:t>Utilisez cette diapositive pour mettre l'accent sur les recommandations de l'OMS concernant l'absence de déclaration obligatoire.</a:t>
            </a:r>
            <a:endParaRPr lang="en-US" dirty="0">
              <a:cs typeface="Calibri"/>
            </a:endParaRPr>
          </a:p>
          <a:p>
            <a:pPr marL="171450" indent="-171450">
              <a:buFont typeface="Wingdings" panose="05000000000000000000" pitchFamily="2" charset="2"/>
              <a:buChar char="Ø"/>
            </a:pPr>
            <a:r>
              <a:rPr lang="fr-FR" dirty="0"/>
              <a:t>Demandez à quelqu'un de lire la citation et discutez</a:t>
            </a:r>
            <a:endParaRPr lang="en-US" dirty="0">
              <a:cs typeface="Calibri"/>
            </a:endParaRPr>
          </a:p>
          <a:p>
            <a:pPr marL="171450" indent="-171450">
              <a:buFont typeface="Wingdings" panose="05000000000000000000" pitchFamily="2" charset="2"/>
              <a:buChar char="Ø"/>
            </a:pPr>
            <a:r>
              <a:rPr lang="fr-FR" dirty="0"/>
              <a:t>On peut se référer à la ressource CRR pour un résumé complet de la législation et de la politique mondiales en la matière.</a:t>
            </a:r>
            <a:endParaRPr lang="en-US" dirty="0">
              <a:cs typeface="Calibri"/>
            </a:endParaRPr>
          </a:p>
          <a:p>
            <a:pPr marL="171450" indent="-171450">
              <a:buFont typeface="Wingdings" panose="05000000000000000000" pitchFamily="2" charset="2"/>
              <a:buChar char="Ø"/>
            </a:pPr>
            <a:r>
              <a:rPr lang="fr-FR" dirty="0">
                <a:cs typeface="Calibri"/>
              </a:rPr>
              <a:t>Mentionnez que certains pays exigent le signalement obligatoire des maltraitances sexuelles commises sur des mineurs.</a:t>
            </a:r>
          </a:p>
        </p:txBody>
      </p:sp>
      <p:sp>
        <p:nvSpPr>
          <p:cNvPr id="4" name="Slide Number Placeholder 3"/>
          <p:cNvSpPr>
            <a:spLocks noGrp="1"/>
          </p:cNvSpPr>
          <p:nvPr>
            <p:ph type="sldNum" sz="quarter" idx="5"/>
          </p:nvPr>
        </p:nvSpPr>
        <p:spPr/>
        <p:txBody>
          <a:bodyPr/>
          <a:lstStyle/>
          <a:p>
            <a:fld id="{BDE75D1C-764A-E649-B63D-EDCBD3A61343}" type="slidenum">
              <a:rPr lang="fr-FR" smtClean="0"/>
              <a:t>26</a:t>
            </a:fld>
            <a:endParaRPr lang="en-US" dirty="0"/>
          </a:p>
        </p:txBody>
      </p:sp>
    </p:spTree>
    <p:extLst>
      <p:ext uri="{BB962C8B-B14F-4D97-AF65-F5344CB8AC3E}">
        <p14:creationId xmlns:p14="http://schemas.microsoft.com/office/powerpoint/2010/main" val="2406141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Notes d'animation :</a:t>
            </a:r>
          </a:p>
          <a:p>
            <a:pPr marL="171450" indent="-171450">
              <a:buFont typeface="Wingdings" pitchFamily="2" charset="2"/>
              <a:buChar char="Ø"/>
              <a:defRPr/>
            </a:pPr>
            <a:r>
              <a:rPr lang="fr-FR" sz="1200" kern="0" dirty="0">
                <a:solidFill>
                  <a:sysClr val="windowText" lastClr="000000"/>
                </a:solidFill>
              </a:rPr>
              <a:t>Pour répondre à un traumatisme lié à des VBG, il faut comprendre les </a:t>
            </a:r>
            <a:r>
              <a:rPr lang="fr-FR" sz="1200" u="sng" kern="0" dirty="0">
                <a:solidFill>
                  <a:sysClr val="windowText" lastClr="000000"/>
                </a:solidFill>
              </a:rPr>
              <a:t>conséquences</a:t>
            </a:r>
            <a:r>
              <a:rPr lang="fr-FR" sz="1200" kern="0" dirty="0">
                <a:solidFill>
                  <a:sysClr val="windowText" lastClr="000000"/>
                </a:solidFill>
              </a:rPr>
              <a:t> possibles des violences sexuelles.</a:t>
            </a:r>
            <a:endParaRPr lang="en-US" b="1" dirty="0"/>
          </a:p>
          <a:p>
            <a:pPr marL="171450" indent="-171450">
              <a:buFont typeface="Wingdings" pitchFamily="2" charset="2"/>
              <a:buChar char="Ø"/>
            </a:pPr>
            <a:r>
              <a:rPr lang="fr-FR" sz="1200" dirty="0"/>
              <a:t>Les événements traumatiques sont fréquents dans les contextes d'urgence complexes. Les violences sexuelles, et en particulier le viol, ont un impact énorme sur la santé des personnes. 
Les conséquences sociales comprennent, entre autres :</a:t>
            </a:r>
            <a:endParaRPr lang="en-GB" b="0" dirty="0">
              <a:cs typeface="Calibri"/>
            </a:endParaRPr>
          </a:p>
          <a:p>
            <a:pPr marL="1085850" lvl="2" indent="-171450">
              <a:buFont typeface="Wingdings" pitchFamily="2" charset="2"/>
              <a:buChar char="Ø"/>
            </a:pPr>
            <a:r>
              <a:rPr lang="fr-FR" b="0" dirty="0"/>
              <a:t>causes profondes : abus de pouvoir, inégalité entre les genres et inégalité des droits humains</a:t>
            </a:r>
            <a:endParaRPr lang="en-GB" b="0" dirty="0">
              <a:cs typeface="Calibri"/>
            </a:endParaRPr>
          </a:p>
          <a:p>
            <a:pPr marL="1085850" lvl="2" indent="-171450">
              <a:buFont typeface="Wingdings" pitchFamily="2" charset="2"/>
              <a:buChar char="Ø"/>
            </a:pPr>
            <a:r>
              <a:rPr lang="fr-FR" b="0" dirty="0"/>
              <a:t>Facteurs contributifs : alcoolisme/ toxicomanie, pauvreté, conflits, disponibilité de nourriture/carburant/bois/création de revenus, effondrement de la société traditionnelle et du système de soutien familial, manque de protection policière, impunité, perte de la dynamique du pouvoir masculin et de la perception des rôles de genre, représailles, stratégie/outil de guerre.</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b="0" dirty="0"/>
              <a:t>Selon l'OMS, l'impact sur la santé des femmes exposées aux violences conjugales comprend : (Source : https://www.who.int/reproductivehealth/publications/violence/VAW_infographic.pdf?ua=1)</a:t>
            </a:r>
            <a:endParaRPr lang="en-US" b="0" dirty="0"/>
          </a:p>
          <a:p>
            <a:pPr marL="628650" lvl="1" indent="-171450">
              <a:buFont typeface="Wingdings" pitchFamily="2" charset="2"/>
              <a:buChar char="q"/>
            </a:pPr>
            <a:r>
              <a:rPr lang="fr-FR" b="0" dirty="0"/>
              <a:t>Santé sexuelle et reproductive :</a:t>
            </a:r>
            <a:endParaRPr lang="en-US" b="0" dirty="0">
              <a:cs typeface="Calibri"/>
            </a:endParaRPr>
          </a:p>
          <a:p>
            <a:pPr marL="1085850" lvl="2" indent="-171450">
              <a:buFont typeface="Wingdings" pitchFamily="2" charset="2"/>
              <a:buChar char="Ø"/>
            </a:pPr>
            <a:r>
              <a:rPr lang="fr-FR" b="0" dirty="0"/>
              <a:t>16% de risques supplémentaires d'avoir un bébé de faible poids à la naissance.</a:t>
            </a:r>
            <a:endParaRPr lang="en-US" b="0" dirty="0">
              <a:cs typeface="Calibri"/>
            </a:endParaRPr>
          </a:p>
          <a:p>
            <a:pPr marL="1085850" lvl="2" indent="-171450">
              <a:buFont typeface="Wingdings" pitchFamily="2" charset="2"/>
              <a:buChar char="Ø"/>
            </a:pPr>
            <a:r>
              <a:rPr lang="fr-FR" b="0" dirty="0"/>
              <a:t>1,5 x plus de risques de contracter le VIH + 1,5 x plus de risques de contracter la syphilis, la chlamydia ou la gonorrhée.</a:t>
            </a:r>
            <a:endParaRPr lang="en-US" b="0" dirty="0">
              <a:cs typeface="Calibri"/>
            </a:endParaRPr>
          </a:p>
          <a:p>
            <a:pPr marL="628650" lvl="1" indent="-171450">
              <a:buFont typeface="Wingdings" pitchFamily="2" charset="2"/>
              <a:buChar char="q"/>
            </a:pPr>
            <a:r>
              <a:rPr lang="fr-FR" b="0" dirty="0"/>
              <a:t>Décès et blessures :</a:t>
            </a:r>
            <a:endParaRPr lang="en-US" b="0" dirty="0">
              <a:cs typeface="Calibri"/>
            </a:endParaRPr>
          </a:p>
          <a:p>
            <a:pPr marL="1085850" lvl="2" indent="-171450">
              <a:buFont typeface="Wingdings" pitchFamily="2" charset="2"/>
              <a:buChar char="Ø"/>
            </a:pPr>
            <a:r>
              <a:rPr lang="fr-FR" dirty="0"/>
              <a:t>42% des femmes qui ont subi des violences physiques ou sexuelles de la part d'un partenaire ont subi des blessures en conséquence.</a:t>
            </a:r>
            <a:endParaRPr lang="en-US" dirty="0">
              <a:cs typeface="Calibri"/>
            </a:endParaRPr>
          </a:p>
          <a:p>
            <a:pPr marL="1085850" lvl="2" indent="-171450">
              <a:buFont typeface="Wingdings" pitchFamily="2" charset="2"/>
              <a:buChar char="Ø"/>
            </a:pPr>
            <a:r>
              <a:rPr lang="fr-FR" dirty="0"/>
              <a:t>38% de tous les meurtres de femmes dans le monde ont été signalés comme ayant été commis par leur partenaire intime.</a:t>
            </a:r>
            <a:endParaRPr lang="en-US" b="0" dirty="0">
              <a:cs typeface="Calibri"/>
            </a:endParaRPr>
          </a:p>
          <a:p>
            <a:pPr marL="628650" lvl="1" indent="-171450">
              <a:buFont typeface="Wingdings" pitchFamily="2" charset="2"/>
              <a:buChar char="q"/>
            </a:pPr>
            <a:r>
              <a:rPr lang="fr-FR" b="0" dirty="0"/>
              <a:t>Santé mentale :</a:t>
            </a:r>
            <a:endParaRPr lang="en-US" b="0" dirty="0">
              <a:cs typeface="Calibri"/>
            </a:endParaRPr>
          </a:p>
          <a:p>
            <a:pPr marL="1085850" lvl="2" indent="-171450">
              <a:buFont typeface="Wingdings" pitchFamily="2" charset="2"/>
              <a:buChar char="Ø"/>
            </a:pPr>
            <a:r>
              <a:rPr lang="fr-FR" b="0" dirty="0"/>
              <a:t>deux fois plus susceptibles de souffrir de dépression et</a:t>
            </a:r>
            <a:endParaRPr lang="en-US" b="0" dirty="0">
              <a:cs typeface="Calibri"/>
            </a:endParaRPr>
          </a:p>
          <a:p>
            <a:pPr marL="1085850" lvl="2" indent="-171450">
              <a:buFont typeface="Wingdings" pitchFamily="2" charset="2"/>
              <a:buChar char="Ø"/>
            </a:pPr>
            <a:r>
              <a:rPr lang="fr-FR" b="0" dirty="0"/>
              <a:t>presque deux fois plus susceptibles de souffrir de troubles de la consommation d'alcool</a:t>
            </a:r>
            <a:endParaRPr lang="en-US" b="0" dirty="0">
              <a:cs typeface="Calibri"/>
            </a:endParaRPr>
          </a:p>
          <a:p>
            <a:pPr marL="1085850" lvl="2" indent="-171450">
              <a:buFont typeface="Wingdings" pitchFamily="2" charset="2"/>
              <a:buChar char="Ø"/>
            </a:pPr>
            <a:endParaRPr lang="en-US" b="0" dirty="0"/>
          </a:p>
          <a:p>
            <a:pPr marL="1085850" lvl="2" indent="-171450">
              <a:buFont typeface="Wingdings" pitchFamily="2" charset="2"/>
              <a:buChar char="Ø"/>
            </a:pPr>
            <a:endParaRPr lang="en-US" b="0" dirty="0"/>
          </a:p>
          <a:p>
            <a:r>
              <a:rPr lang="fr-FR" b="0" dirty="0"/>
              <a:t>Source : http://gbvguidelines.org/en/capacity-building/module-2-defining-gbv/</a:t>
            </a:r>
            <a:endParaRPr lang="en-US" b="0" dirty="0">
              <a:cs typeface="Calibri"/>
            </a:endParaRPr>
          </a:p>
          <a:p>
            <a:r>
              <a:rPr lang="fr-FR" b="0" dirty="0"/>
              <a:t>Source : graphique adapté de : file:///Users/shadietofigh/Downloads/</a:t>
            </a:r>
            <a:r>
              <a:rPr lang="fr-FR" b="0" dirty="0" err="1"/>
              <a:t>GBV_humanitarian_settings.pdf</a:t>
            </a:r>
            <a:endParaRPr lang="en-US" b="0" dirty="0">
              <a:cs typeface="Calibri"/>
            </a:endParaRPr>
          </a:p>
          <a:p>
            <a:r>
              <a:rPr lang="fr-FR" b="0" dirty="0"/>
              <a:t>Source : https://apps.who.int/iris/bitstream/handle/10665/77431/WHO_RHR_12.43_eng.pdf?sequence=1</a:t>
            </a:r>
            <a:endParaRPr lang="en-US" b="0" dirty="0">
              <a:cs typeface="Calibri"/>
            </a:endParaRPr>
          </a:p>
          <a:p>
            <a:endParaRPr lang="en-US" b="1" dirty="0"/>
          </a:p>
          <a:p>
            <a:pPr marL="1085850" lvl="2" indent="-171450">
              <a:buFont typeface="Wingdings" pitchFamily="2" charset="2"/>
              <a:buChar char="Ø"/>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endParaRPr lang="en-US" sz="1300"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F20E781-B961-41A5-B315-23E5B7AE7D25}"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48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kern="1200" baseline="0" dirty="0">
                <a:solidFill>
                  <a:schemeClr val="tx1"/>
                </a:solidFill>
                <a:latin typeface="+mn-lt"/>
                <a:ea typeface="+mn-ea"/>
                <a:cs typeface="+mn-cs"/>
              </a:rPr>
              <a:t>Notes d'animation :</a:t>
            </a:r>
          </a:p>
          <a:p>
            <a:r>
              <a:rPr lang="fr-FR" sz="1200" b="0" i="0" u="none" strike="noStrike" kern="1200" baseline="0" dirty="0">
                <a:solidFill>
                  <a:schemeClr val="tx1"/>
                </a:solidFill>
                <a:latin typeface="+mn-lt"/>
                <a:ea typeface="+mn-ea"/>
                <a:cs typeface="+mn-cs"/>
              </a:rPr>
              <a:t>Établir progressivement la confiance sur cette question personnelle et délicate :</a:t>
            </a:r>
            <a:endParaRPr lang="en-US" sz="1200" b="0" i="0" u="none" strike="noStrike" kern="1200" baseline="0" dirty="0">
              <a:solidFill>
                <a:schemeClr val="tx1"/>
              </a:solidFill>
              <a:latin typeface="+mn-lt"/>
              <a:cs typeface="Calibri"/>
            </a:endParaRPr>
          </a:p>
          <a:p>
            <a:pPr marL="628650" lvl="1" indent="-171450">
              <a:buFont typeface="Wingdings" pitchFamily="2" charset="2"/>
              <a:buChar char="Ø"/>
              <a:defRPr/>
            </a:pPr>
            <a:r>
              <a:rPr lang="fr-FR" sz="1200" b="0" i="0" u="none" strike="noStrike" kern="1200" baseline="0" dirty="0">
                <a:solidFill>
                  <a:schemeClr val="tx1"/>
                </a:solidFill>
                <a:latin typeface="+mn-lt"/>
                <a:ea typeface="+mn-ea"/>
                <a:cs typeface="+mn-cs"/>
              </a:rPr>
              <a:t>N'abordez la question des violences conjugales que si la femme est seule.</a:t>
            </a:r>
            <a:endParaRPr lang="en-US" sz="1200" b="0" i="0" u="none" strike="noStrike" kern="1200" baseline="0" dirty="0">
              <a:solidFill>
                <a:schemeClr val="tx1"/>
              </a:solidFill>
              <a:latin typeface="+mn-lt"/>
              <a:cs typeface="Calibri"/>
            </a:endParaRPr>
          </a:p>
          <a:p>
            <a:pPr marL="628650" lvl="1" indent="-171450">
              <a:buFont typeface="Wingdings" pitchFamily="2" charset="2"/>
              <a:buChar char="Ø"/>
              <a:defRPr/>
            </a:pPr>
            <a:r>
              <a:rPr lang="fr-FR" sz="1200" b="0" i="0" u="none" strike="noStrike" kern="1200" baseline="0" dirty="0">
                <a:solidFill>
                  <a:schemeClr val="tx1"/>
                </a:solidFill>
                <a:latin typeface="+mn-lt"/>
                <a:ea typeface="+mn-ea"/>
                <a:cs typeface="+mn-cs"/>
              </a:rPr>
              <a:t>Même si elle est avec une autre femme, celle-ci peut être la mère ou la sœur d'un agresseur.</a:t>
            </a:r>
            <a:endParaRPr lang="en-US" sz="1200" b="0" i="0" u="none" strike="noStrike" kern="1200" baseline="0" dirty="0">
              <a:solidFill>
                <a:schemeClr val="tx1"/>
              </a:solidFill>
              <a:latin typeface="+mn-lt"/>
              <a:cs typeface="Calibri"/>
            </a:endParaRPr>
          </a:p>
          <a:p>
            <a:pPr marL="628650" lvl="1" indent="-171450">
              <a:buFont typeface="Wingdings" pitchFamily="2" charset="2"/>
              <a:buChar char="Ø"/>
              <a:defRPr/>
            </a:pPr>
            <a:r>
              <a:rPr lang="fr-FR" sz="1200" b="0" i="0" u="none" strike="noStrike" kern="1200" baseline="0" dirty="0">
                <a:solidFill>
                  <a:schemeClr val="tx1"/>
                </a:solidFill>
                <a:latin typeface="+mn-lt"/>
                <a:ea typeface="+mn-ea"/>
                <a:cs typeface="+mn-cs"/>
              </a:rPr>
              <a:t>Si vous l'interrogez sur les violences, faites-le avec empathie et sans porter de jugement.</a:t>
            </a:r>
            <a:endParaRPr lang="en-US" sz="1200" b="0" i="0" u="none" strike="noStrike" kern="1200" baseline="0" dirty="0">
              <a:solidFill>
                <a:schemeClr val="tx1"/>
              </a:solidFill>
              <a:latin typeface="+mn-lt"/>
              <a:cs typeface="Calibri"/>
            </a:endParaRPr>
          </a:p>
          <a:p>
            <a:pPr marL="628650" lvl="1" indent="-171450">
              <a:buFont typeface="Wingdings" pitchFamily="2" charset="2"/>
              <a:buChar char="Ø"/>
              <a:defRPr/>
            </a:pPr>
            <a:r>
              <a:rPr lang="fr-FR" sz="1200" b="0" i="0" u="none" strike="noStrike" kern="1200" baseline="0" dirty="0">
                <a:solidFill>
                  <a:schemeClr val="tx1"/>
                </a:solidFill>
                <a:latin typeface="+mn-lt"/>
                <a:ea typeface="+mn-ea"/>
                <a:cs typeface="+mn-cs"/>
              </a:rPr>
              <a:t>Utilisez des mots adaptés et pertinents pour la culture et la communauté dans lesquelles vous travaillez.</a:t>
            </a:r>
            <a:endParaRPr lang="en-US" sz="1200" b="0" i="0" u="none" strike="noStrike" kern="1200" baseline="0" dirty="0">
              <a:solidFill>
                <a:schemeClr val="tx1"/>
              </a:solidFill>
              <a:latin typeface="+mn-lt"/>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b="0" i="0" u="none" strike="noStrike" kern="1200" baseline="0" dirty="0">
                <a:solidFill>
                  <a:schemeClr val="tx1"/>
                </a:solidFill>
                <a:latin typeface="+mn-lt"/>
                <a:ea typeface="+mn-ea"/>
                <a:cs typeface="+mn-cs"/>
              </a:rPr>
              <a:t>Certaines femmes peuvent ne pas aimer les mots « violence » et « maltraitances ». Les cultures et les communautés ont des façons de désigner le problème avec d'autres mots. Il est important d'utiliser les mots que les femmes utilisent elles-mêmes.</a:t>
            </a:r>
            <a:endParaRPr lang="en-US" sz="1200" b="0" i="0" u="none" strike="noStrike" kern="1200" baseline="0" dirty="0">
              <a:solidFill>
                <a:schemeClr val="tx1"/>
              </a:solidFill>
              <a:latin typeface="+mn-lt"/>
              <a:cs typeface="Calibri"/>
            </a:endParaRPr>
          </a:p>
          <a:p>
            <a:pPr marL="171450" indent="-171450">
              <a:buFont typeface="Wingdings" pitchFamily="2" charset="2"/>
              <a:buChar char="Ø"/>
            </a:pPr>
            <a:endParaRPr lang="en-US" sz="1200" b="0" i="0" u="none" strike="noStrike" kern="1200" baseline="0" dirty="0">
              <a:solidFill>
                <a:schemeClr val="tx1"/>
              </a:solidFill>
              <a:latin typeface="+mn-lt"/>
              <a:ea typeface="+mn-ea"/>
              <a:cs typeface="+mn-cs"/>
            </a:endParaRPr>
          </a:p>
          <a:p>
            <a:r>
              <a:rPr lang="fr-FR" dirty="0">
                <a:cs typeface="Calibri" panose="020F0502020204030204"/>
              </a:rPr>
              <a:t>Exercice rapide de 10 minutes :</a:t>
            </a:r>
          </a:p>
          <a:p>
            <a:pPr marL="171450" indent="-171450">
              <a:buFont typeface="Arial" panose="020B0604020202020204" pitchFamily="34" charset="0"/>
              <a:buChar char="•"/>
            </a:pPr>
            <a:r>
              <a:rPr lang="fr-FR" dirty="0">
                <a:cs typeface="Calibri" panose="020F0502020204030204"/>
              </a:rPr>
              <a:t>Demandez aux participants de se mettre par deux et de pratiquer les méthodes directes et indirectes de questions sur les violences.</a:t>
            </a:r>
          </a:p>
          <a:p>
            <a:pPr marL="171450" indent="-171450">
              <a:buFont typeface="Arial" panose="020B0604020202020204" pitchFamily="34" charset="0"/>
              <a:buChar char="•"/>
            </a:pPr>
            <a:r>
              <a:rPr lang="fr-FR" dirty="0">
                <a:cs typeface="Calibri" panose="020F0502020204030204"/>
              </a:rPr>
              <a:t>Après que chaque participant s'est exercé aux deux types de questions, prenez 5 minutes pour demander ce qu'ils ont ressenti pendant l'exercice et si quelqu'un dans le groupe a de nouvelles idées ou des suggestions pour d'autres personnes qu'il juge utiles.</a:t>
            </a:r>
          </a:p>
          <a:p>
            <a:endParaRPr lang="en-US" dirty="0">
              <a:cs typeface="Calibri" panose="020F0502020204030204"/>
            </a:endParaRPr>
          </a:p>
          <a:p>
            <a:r>
              <a:rPr lang="fr-FR" dirty="0">
                <a:cs typeface="Calibri" panose="020F0502020204030204"/>
              </a:rPr>
              <a:t>Source : WHO (2013). </a:t>
            </a:r>
            <a:r>
              <a:rPr lang="fr-FR" i="1" dirty="0">
                <a:cs typeface="Calibri" panose="020F0502020204030204"/>
              </a:rPr>
              <a:t>Responding to intimate partner violence and sexual violence against women: WHO clinical and policy guidelines: </a:t>
            </a:r>
            <a:r>
              <a:rPr lang="fr-FR" dirty="0">
                <a:cs typeface="Calibri" panose="020F0502020204030204"/>
              </a:rPr>
              <a:t>http://www.who.int/reproductivehealth/publications/violence/9789241548595/en</a:t>
            </a:r>
          </a:p>
        </p:txBody>
      </p:sp>
      <p:sp>
        <p:nvSpPr>
          <p:cNvPr id="4" name="Slide Number Placeholder 3"/>
          <p:cNvSpPr>
            <a:spLocks noGrp="1"/>
          </p:cNvSpPr>
          <p:nvPr>
            <p:ph type="sldNum" sz="quarter" idx="5"/>
          </p:nvPr>
        </p:nvSpPr>
        <p:spPr/>
        <p:txBody>
          <a:bodyPr/>
          <a:lstStyle/>
          <a:p>
            <a:fld id="{BDE75D1C-764A-E649-B63D-EDCBD3A61343}" type="slidenum">
              <a:rPr lang="fr-FR" smtClean="0"/>
              <a:t>28</a:t>
            </a:fld>
            <a:endParaRPr lang="en-US" dirty="0"/>
          </a:p>
        </p:txBody>
      </p:sp>
    </p:spTree>
    <p:extLst>
      <p:ext uri="{BB962C8B-B14F-4D97-AF65-F5344CB8AC3E}">
        <p14:creationId xmlns:p14="http://schemas.microsoft.com/office/powerpoint/2010/main" val="792249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itchFamily="2" charset="2"/>
              <a:buChar char="Ø"/>
            </a:pPr>
            <a:r>
              <a:rPr lang="fr-FR" dirty="0"/>
              <a:t>Lisez la diapositive et élaborez si nécessaire. </a:t>
            </a:r>
          </a:p>
          <a:p>
            <a:pPr marL="171450" indent="-171450">
              <a:buFont typeface="Wingdings" pitchFamily="2" charset="2"/>
              <a:buChar char="Ø"/>
            </a:pPr>
            <a:r>
              <a:rPr lang="fr-FR" dirty="0"/>
              <a:t>N'oubliez pas que les femmes et les adolescentes qui ont recours aux soins d'avortement se heurtent à des obstacles de plus en plus importants pour accéder aux soins en situation de crise et que, même si beaucoup d'entre elles ne révèlent pas les actes, leur visite peut être la seule occasion pour vous, en tant que prestataire, de  partager des informations sur les services disponibles de SSR, de santé, de santé mentale, de protection, etc. et sur les aiguillages possibles. </a:t>
            </a:r>
          </a:p>
          <a:p>
            <a:pPr marL="171450" indent="-171450">
              <a:buFont typeface="Wingdings" pitchFamily="2" charset="2"/>
              <a:buChar char="Ø"/>
            </a:pPr>
            <a:endParaRPr lang="en-US" dirty="0"/>
          </a:p>
          <a:p>
            <a:pPr marL="0" indent="0">
              <a:buFont typeface="Wingdings" pitchFamily="2" charset="2"/>
              <a:buNone/>
            </a:pPr>
            <a:r>
              <a:rPr lang="fr-FR" dirty="0"/>
              <a:t>Source : WHO (2013). Responding to intimate partner violence and sexual violence against women: WHO clinical and policy guidelines: http://www.who.int/reproductivehealth/publications/violence/9789241548595/en</a:t>
            </a:r>
            <a:endParaRPr lang="en-US" dirty="0"/>
          </a:p>
        </p:txBody>
      </p:sp>
      <p:sp>
        <p:nvSpPr>
          <p:cNvPr id="4" name="Slide Number Placeholder 3"/>
          <p:cNvSpPr>
            <a:spLocks noGrp="1"/>
          </p:cNvSpPr>
          <p:nvPr>
            <p:ph type="sldNum" sz="quarter" idx="10"/>
          </p:nvPr>
        </p:nvSpPr>
        <p:spPr/>
        <p:txBody>
          <a:bodyPr/>
          <a:lstStyle/>
          <a:p>
            <a:fld id="{4EF4518D-D6B6-49F0-83B9-642D6F1462E5}" type="slidenum">
              <a:rPr lang="fr-FR" smtClean="0"/>
              <a:t>29</a:t>
            </a:fld>
            <a:endParaRPr lang="en-US" dirty="0"/>
          </a:p>
        </p:txBody>
      </p:sp>
    </p:spTree>
    <p:extLst>
      <p:ext uri="{BB962C8B-B14F-4D97-AF65-F5344CB8AC3E}">
        <p14:creationId xmlns:p14="http://schemas.microsoft.com/office/powerpoint/2010/main" val="534688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itchFamily="2" charset="2"/>
              <a:buChar char="Ø"/>
            </a:pPr>
            <a:r>
              <a:rPr lang="fr-FR" dirty="0"/>
              <a:t>Lisez le contenu de cette diapositive et expliquez si nécessaire. </a:t>
            </a:r>
          </a:p>
        </p:txBody>
      </p:sp>
      <p:sp>
        <p:nvSpPr>
          <p:cNvPr id="4" name="Slide Number Placeholder 3"/>
          <p:cNvSpPr>
            <a:spLocks noGrp="1"/>
          </p:cNvSpPr>
          <p:nvPr>
            <p:ph type="sldNum" sz="quarter" idx="5"/>
          </p:nvPr>
        </p:nvSpPr>
        <p:spPr/>
        <p:txBody>
          <a:bodyPr/>
          <a:lstStyle/>
          <a:p>
            <a:fld id="{BDE75D1C-764A-E649-B63D-EDCBD3A61343}" type="slidenum">
              <a:rPr lang="fr-FR" smtClean="0"/>
              <a:t>3</a:t>
            </a:fld>
            <a:endParaRPr lang="en-US" dirty="0"/>
          </a:p>
        </p:txBody>
      </p:sp>
    </p:spTree>
    <p:extLst>
      <p:ext uri="{BB962C8B-B14F-4D97-AF65-F5344CB8AC3E}">
        <p14:creationId xmlns:p14="http://schemas.microsoft.com/office/powerpoint/2010/main" val="532340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endParaRPr lang="en-US" dirty="0">
              <a:cs typeface="Calibri"/>
            </a:endParaRPr>
          </a:p>
          <a:p>
            <a:pPr marL="171450" indent="-171450">
              <a:buFont typeface="Wingdings" pitchFamily="2" charset="2"/>
              <a:buChar char="Ø"/>
            </a:pPr>
            <a:r>
              <a:rPr lang="fr-FR" dirty="0"/>
              <a:t>Lisez la diapositive et développez si nécessaire</a:t>
            </a:r>
          </a:p>
          <a:p>
            <a:pPr marL="171450" indent="-171450">
              <a:buFont typeface="Wingdings" pitchFamily="2" charset="2"/>
              <a:buChar char="Ø"/>
            </a:pPr>
            <a:r>
              <a:rPr lang="fr-FR" dirty="0">
                <a:cs typeface="Calibri"/>
              </a:rPr>
              <a:t>Mentionner que le respect de la vie privée passe à la fois par le visuel et l'auditif</a:t>
            </a:r>
          </a:p>
          <a:p>
            <a:endParaRPr lang="en-US" dirty="0"/>
          </a:p>
          <a:p>
            <a:r>
              <a:rPr lang="fr-FR" dirty="0"/>
              <a:t>Source : WHO.(xx). </a:t>
            </a:r>
            <a:r>
              <a:rPr lang="fr-FR" i="1" dirty="0"/>
              <a:t>Violence Against Women: Global Picture Health response </a:t>
            </a:r>
            <a:r>
              <a:rPr lang="fr-FR" dirty="0"/>
              <a:t>https://www.who.int/reproductivehealth/publications/violence/VAW_infographic.pdf?ua=1 </a:t>
            </a:r>
          </a:p>
          <a:p>
            <a:r>
              <a:rPr lang="fr-FR" dirty="0"/>
              <a:t>Source : IAWG. (2018). </a:t>
            </a:r>
            <a:r>
              <a:rPr lang="fr-FR" i="1" dirty="0"/>
              <a:t>IAFM on Reproductive Health in Humanitarian Settings </a:t>
            </a:r>
            <a:r>
              <a:rPr lang="fr-FR" dirty="0"/>
              <a:t>: https://iawgfieldmanual.com/manual</a:t>
            </a:r>
          </a:p>
          <a:p>
            <a:r>
              <a:rPr lang="fr-FR" dirty="0"/>
              <a:t>Source : WHO.(2013). </a:t>
            </a:r>
            <a:r>
              <a:rPr lang="fr-FR" i="1" dirty="0"/>
              <a:t>Responding to intimate partner violence and sexual violence against women: WHO clinical and policy guidelines: </a:t>
            </a:r>
            <a:r>
              <a:rPr lang="fr-FR" dirty="0"/>
              <a:t>http://www.who.int/reproductivehealth/publications/violence/9789241548595/en</a:t>
            </a:r>
          </a:p>
          <a:p>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30</a:t>
            </a:fld>
            <a:endParaRPr lang="en-US" dirty="0"/>
          </a:p>
        </p:txBody>
      </p:sp>
    </p:spTree>
    <p:extLst>
      <p:ext uri="{BB962C8B-B14F-4D97-AF65-F5344CB8AC3E}">
        <p14:creationId xmlns:p14="http://schemas.microsoft.com/office/powerpoint/2010/main" val="3987386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fr-FR" sz="1500" dirty="0"/>
              <a:t>Notes d'animation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i="0" kern="1200" dirty="0">
                <a:solidFill>
                  <a:schemeClr val="tx1"/>
                </a:solidFill>
                <a:effectLst/>
                <a:latin typeface="Times New Roman" pitchFamily="18" charset="0"/>
                <a:ea typeface="+mn-ea"/>
                <a:cs typeface="+mn-cs"/>
              </a:rPr>
              <a:t>Le cadre LIVES de l'OMS est un outil important pour les spécialistes non prestataires de services de VBG.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i="0" kern="1200" dirty="0">
                <a:solidFill>
                  <a:schemeClr val="tx1"/>
                </a:solidFill>
                <a:effectLst/>
                <a:latin typeface="Times New Roman" pitchFamily="18" charset="0"/>
                <a:ea typeface="+mn-ea"/>
                <a:cs typeface="+mn-cs"/>
              </a:rPr>
              <a:t>Lisez la diapositive et développez si nécessaire</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600" b="0" i="0" kern="1200" dirty="0">
                <a:solidFill>
                  <a:schemeClr val="tx1"/>
                </a:solidFill>
                <a:effectLst/>
                <a:latin typeface="Times New Roman" pitchFamily="18" charset="0"/>
                <a:ea typeface="+mn-ea"/>
                <a:cs typeface="+mn-cs"/>
              </a:rPr>
              <a:t>N'oubliez pas que le consentement éclairé pour les services et la révélation d'informations est nécessaire, car cela garantit que les droits et les besoins des survivantes sont prioritaires.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sz="1600" b="0" i="0" kern="1200" dirty="0">
              <a:solidFill>
                <a:schemeClr val="tx1"/>
              </a:solidFill>
              <a:effectLst/>
              <a:latin typeface="Times New Roman" pitchFamily="18" charset="0"/>
              <a:ea typeface="+mn-ea"/>
              <a:cs typeface="+mn-cs"/>
            </a:endParaRPr>
          </a:p>
          <a:p>
            <a:pPr eaLnBrk="1" hangingPunct="1"/>
            <a:r>
              <a:rPr lang="fr-FR" sz="1500" dirty="0"/>
              <a:t>Source : WHO (2013). </a:t>
            </a:r>
            <a:r>
              <a:rPr lang="fr-FR" sz="1500" i="1" dirty="0"/>
              <a:t>Responding to intimate partner violence and sexual violence against women: WHO clinical and policy guidelines: </a:t>
            </a:r>
            <a:r>
              <a:rPr lang="fr-FR" sz="1500" dirty="0"/>
              <a:t>http://www.who.int/reproductivehealth/publications/violence/9789241548595/en</a:t>
            </a:r>
          </a:p>
          <a:p>
            <a:pPr eaLnBrk="1" hangingPunct="1"/>
            <a:r>
              <a:rPr lang="fr-FR" sz="1500" dirty="0"/>
              <a:t>Source : WHO (2020). </a:t>
            </a:r>
            <a:r>
              <a:rPr lang="en-US" sz="1500" dirty="0"/>
              <a:t>Clinical management of rape and intimate partner violence survivors: developing protocols for use in humanitarian setting:</a:t>
            </a:r>
            <a:r>
              <a:rPr lang="fr-FR" sz="1500" dirty="0"/>
              <a:t> :  https://apps.who.int/iris/bitstream/handle/10665/331535/9789240001411-eng.pdf?ua=1</a:t>
            </a:r>
          </a:p>
          <a:p>
            <a:pPr eaLnBrk="1" hangingPunct="1"/>
            <a:endParaRPr lang="en-MY" sz="1500" dirty="0"/>
          </a:p>
        </p:txBody>
      </p:sp>
      <p:sp>
        <p:nvSpPr>
          <p:cNvPr id="4" name="Slide Number Placeholder 3"/>
          <p:cNvSpPr>
            <a:spLocks noGrp="1"/>
          </p:cNvSpPr>
          <p:nvPr>
            <p:ph type="sldNum" sz="quarter" idx="10"/>
          </p:nvPr>
        </p:nvSpPr>
        <p:spPr/>
        <p:txBody>
          <a:bodyPr/>
          <a:lstStyle/>
          <a:p>
            <a:fld id="{4EF4518D-D6B6-49F0-83B9-642D6F1462E5}" type="slidenum">
              <a:rPr lang="fr-FR" smtClean="0"/>
              <a:t>31</a:t>
            </a:fld>
            <a:endParaRPr lang="en-US" dirty="0"/>
          </a:p>
        </p:txBody>
      </p:sp>
    </p:spTree>
    <p:extLst>
      <p:ext uri="{BB962C8B-B14F-4D97-AF65-F5344CB8AC3E}">
        <p14:creationId xmlns:p14="http://schemas.microsoft.com/office/powerpoint/2010/main" val="1964543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u="sng" dirty="0"/>
              <a:t>Notes d'animation</a:t>
            </a:r>
          </a:p>
          <a:p>
            <a:pPr marL="0" indent="0">
              <a:buFont typeface="Wingdings" panose="05000000000000000000" pitchFamily="2" charset="2"/>
              <a:buNone/>
            </a:pPr>
            <a:endParaRPr lang="en-US" dirty="0"/>
          </a:p>
          <a:p>
            <a:pPr marL="171450" indent="-171450">
              <a:buFont typeface="Wingdings" panose="05000000000000000000" pitchFamily="2" charset="2"/>
              <a:buChar char="Ø"/>
            </a:pPr>
            <a:r>
              <a:rPr lang="fr-FR" dirty="0"/>
              <a:t>L'objectif principal du relevé des antécédents et de l'examen est de déterminer les soins cliniques nécessaires. Le relevé des antécédents et l'examen doivent être effectués au rythme de la survivante. </a:t>
            </a:r>
          </a:p>
          <a:p>
            <a:pPr marL="171450" indent="-171450">
              <a:buFont typeface="Wingdings" panose="05000000000000000000" pitchFamily="2" charset="2"/>
              <a:buChar char="Ø"/>
            </a:pPr>
            <a:r>
              <a:rPr lang="fr-FR" dirty="0"/>
              <a:t>L'objectif principal de l'examen physique est de fournir des soins médicaux. Prenez note de l'état mental de la survivante. Il est important de demander la permission de faire l'examen physique et d'obtenir un consentement éclairé pour chaque étape. Documentez tout de manière approfondie et objective</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fr-FR" dirty="0"/>
              <a:t>EXPLIQUEZ que les éléments d'examen supplémentaires qui pourraient être effectués pour une survivante juste après une agression, comme l'évaluation des blessures et l'examen médico-légal, dépassent le cadre de cet atelier. </a:t>
            </a:r>
          </a:p>
          <a:p>
            <a:pPr marL="171450" indent="-171450">
              <a:buFont typeface="Wingdings" panose="05000000000000000000" pitchFamily="2" charset="2"/>
              <a:buChar char="Ø"/>
            </a:pPr>
            <a:r>
              <a:rPr lang="fr-FR" dirty="0"/>
              <a:t>ORIENTEZ les participants vers les ressources de l'OMS/FNUAP/UNHCR et de l'IAWG sur la diapositive suivante pour plus de détails.</a:t>
            </a:r>
          </a:p>
          <a:p>
            <a:pPr marL="171450" indent="-171450">
              <a:buFont typeface="Wingdings" panose="05000000000000000000" pitchFamily="2" charset="2"/>
              <a:buChar char="Ø"/>
            </a:pPr>
            <a:endParaRPr lang="en-US" dirty="0"/>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32</a:t>
            </a:fld>
            <a:endParaRPr lang="en-US" dirty="0"/>
          </a:p>
        </p:txBody>
      </p:sp>
    </p:spTree>
    <p:extLst>
      <p:ext uri="{BB962C8B-B14F-4D97-AF65-F5344CB8AC3E}">
        <p14:creationId xmlns:p14="http://schemas.microsoft.com/office/powerpoint/2010/main" val="2029993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u="sng" dirty="0"/>
              <a:t>Notes d'animation :</a:t>
            </a:r>
          </a:p>
          <a:p>
            <a:pPr marL="171450" indent="-171450">
              <a:buFont typeface="Wingdings" panose="05000000000000000000" pitchFamily="2" charset="2"/>
              <a:buChar char="Ø"/>
            </a:pP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dirty="0"/>
              <a:t>SE RÉFÉRER à </a:t>
            </a:r>
            <a:r>
              <a:rPr lang="fr-FR" sz="1200" i="1" dirty="0">
                <a:solidFill>
                  <a:srgbClr val="F37B20"/>
                </a:solidFill>
                <a:effectLst/>
                <a:latin typeface="Calibri" panose="020F0502020204030204" pitchFamily="34" charset="0"/>
                <a:ea typeface="Times New Roman" panose="02020603050405020304" pitchFamily="18" charset="0"/>
                <a:cs typeface="Segoe UI" panose="020B0502040204020203" pitchFamily="34" charset="0"/>
                <a:hlinkClick r:id="rId3">
                  <a:extLst>
                    <a:ext uri="{A12FA001-AC4F-418D-AE19-62706E023703}">
                      <ahyp:hlinkClr xmlns:ahyp="http://schemas.microsoft.com/office/drawing/2018/hyperlinkcolor" val="tx"/>
                    </a:ext>
                  </a:extLst>
                </a:hlinkClick>
              </a:rPr>
              <a:t>Clinical Management of Sexual Violence Survivors in Crisis Settings créé par le groupe de travail inter-agences sur la santé reproductive dans les situations de crise (</a:t>
            </a:r>
            <a:r>
              <a:rPr lang="fr-FR" sz="1200" dirty="0">
                <a:solidFill>
                  <a:schemeClr val="tx1"/>
                </a:solidFill>
                <a:effectLst/>
                <a:latin typeface="Calibri" panose="020F0502020204030204" pitchFamily="34" charset="0"/>
                <a:ea typeface="Times New Roman" panose="02020603050405020304" pitchFamily="18" charset="0"/>
                <a:cs typeface="Segoe UI" panose="020B0502040204020203" pitchFamily="34" charset="0"/>
                <a:hlinkClick r:id="rId3">
                  <a:extLst>
                    <a:ext uri="{A12FA001-AC4F-418D-AE19-62706E023703}">
                      <ahyp:hlinkClr xmlns:ahyp="http://schemas.microsoft.com/office/drawing/2018/hyperlinkcolor" val="tx"/>
                    </a:ext>
                  </a:extLst>
                </a:hlinkClick>
              </a:rPr>
              <a:t>iawg.net</a:t>
            </a:r>
            <a:r>
              <a:rPr lang="fr-FR" sz="1200" i="1" u="sng" dirty="0">
                <a:solidFill>
                  <a:schemeClr val="tx1"/>
                </a:solidFill>
                <a:latin typeface="Calibri" panose="020F0502020204030204" pitchFamily="34" charset="0"/>
                <a:ea typeface="Times New Roman" panose="02020603050405020304" pitchFamily="18" charset="0"/>
                <a:hlinkClick r:id="rId4"/>
              </a:rPr>
              <a:t>) et Clinical Management of Rape and Intimate Partner Violence Survivors : Developing protocols for use in humanitarian services </a:t>
            </a:r>
            <a:r>
              <a:rPr lang="fr-FR" sz="1200" dirty="0">
                <a:solidFill>
                  <a:schemeClr val="tx1"/>
                </a:solidFill>
                <a:effectLst/>
                <a:latin typeface="Calibri" panose="020F0502020204030204" pitchFamily="34" charset="0"/>
                <a:ea typeface="Times New Roman" panose="02020603050405020304" pitchFamily="18" charset="0"/>
              </a:rPr>
              <a:t>de l'OMS, du FNUAP et du HCR pour des conseils médicaux détaillés sur tous les sujets ci-dessus.</a:t>
            </a:r>
            <a:endParaRPr lang="en-US" dirty="0"/>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fr-FR" dirty="0"/>
              <a:t>Parlons de certaines des questions cliniques sensibles au facteur temps qui doivent être abordées avec les survivantes.</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fr-FR" dirty="0"/>
              <a:t>L'OMS a fourni des supports de travail aux prestataires de première ligne qui traitent les clientes ayant subi des violences sexuelles ou pour lesquelles il y a un soupçon de violences sexuelles. </a:t>
            </a:r>
          </a:p>
          <a:p>
            <a:pPr marL="171450" indent="-171450">
              <a:buFont typeface="Wingdings" panose="05000000000000000000" pitchFamily="2" charset="2"/>
              <a:buChar char="Ø"/>
            </a:pPr>
            <a:endParaRPr lang="en-US" dirty="0"/>
          </a:p>
          <a:p>
            <a:pPr marL="628650" lvl="1" indent="-171450">
              <a:buFont typeface="Wingdings" panose="05000000000000000000" pitchFamily="2" charset="2"/>
              <a:buChar char="Ø"/>
            </a:pPr>
            <a:r>
              <a:rPr lang="fr-FR" dirty="0"/>
              <a:t>DISTRIBUEZ à chaque participant des exemplaires du diagramme de l'OMS « </a:t>
            </a:r>
            <a:r>
              <a:rPr lang="fr-FR" i="1" dirty="0"/>
              <a:t>Pathway for initial care after assault </a:t>
            </a:r>
            <a:r>
              <a:rPr lang="fr-FR" dirty="0"/>
              <a:t>».  DITES-leur qu'ils utiliseront ce document plus tard dans une activité.</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fr-FR" dirty="0"/>
              <a:t>PASSEZ EN REVUE les points suivants :</a:t>
            </a:r>
          </a:p>
          <a:p>
            <a:pPr marL="171450" indent="-171450">
              <a:buFont typeface="Wingdings" panose="05000000000000000000" pitchFamily="2" charset="2"/>
              <a:buChar char="Ø"/>
            </a:pPr>
            <a:endParaRPr lang="en-US" dirty="0"/>
          </a:p>
          <a:p>
            <a:pPr marL="628650" lvl="1" indent="-171450">
              <a:buFont typeface="Wingdings" panose="05000000000000000000" pitchFamily="2" charset="2"/>
              <a:buChar char="Ø"/>
            </a:pPr>
            <a:r>
              <a:rPr lang="fr-FR" dirty="0"/>
              <a:t>Traitez d'abord les complications potentiellement mortelles, et aiguillez vers des établissements de santé de niveau supérieur, si nécessaire.</a:t>
            </a:r>
          </a:p>
          <a:p>
            <a:pPr marL="457200" lvl="1" indent="0">
              <a:buFont typeface="Wingdings" panose="05000000000000000000" pitchFamily="2" charset="2"/>
              <a:buNone/>
            </a:pPr>
            <a:endParaRPr lang="en-US" dirty="0"/>
          </a:p>
          <a:p>
            <a:pPr marL="628650" lvl="1" indent="-171450">
              <a:buFont typeface="Wingdings" panose="05000000000000000000" pitchFamily="2" charset="2"/>
              <a:buChar char="Ø"/>
            </a:pPr>
            <a:r>
              <a:rPr lang="fr-FR" dirty="0"/>
              <a:t>La prophylaxie post-exposition (PPE) pour l'infection par le VIH doit être commencée dès que possible et jusqu'à 72 heures après une éventuelle exposition au VIH. Il existe un risque de transmission du VIH s'il y a eu exposition au sang ou au sperme lors de rapports vaginaux, anaux ou oraux, ou à travers des plaies et/ou des muqueuses.</a:t>
            </a:r>
          </a:p>
          <a:p>
            <a:pPr marL="628650" lvl="1" indent="-171450">
              <a:buFont typeface="Wingdings" panose="05000000000000000000" pitchFamily="2" charset="2"/>
              <a:buChar char="Ø"/>
            </a:pPr>
            <a:endParaRPr lang="en-US" dirty="0"/>
          </a:p>
          <a:p>
            <a:pPr marL="628650" lvl="1" indent="-171450">
              <a:buFont typeface="Wingdings" panose="05000000000000000000" pitchFamily="2" charset="2"/>
              <a:buChar char="Ø"/>
            </a:pPr>
            <a:r>
              <a:rPr lang="fr-FR" dirty="0"/>
              <a:t>Les survivantes de violences sexuelles doivent recevoir des antibiotiques pour prévenir et traiter les infections sexuellement transmissibles (IST) - chlamydia, gonorrhée, trichomonas et syphilis - dès la première visite, quelle qu'elle soit. </a:t>
            </a:r>
          </a:p>
          <a:p>
            <a:pPr marL="1085850" lvl="2" indent="-171450">
              <a:buFont typeface="Wingdings" panose="05000000000000000000" pitchFamily="2" charset="2"/>
              <a:buChar char="Ø"/>
            </a:pPr>
            <a:r>
              <a:rPr lang="fr-FR" dirty="0"/>
              <a:t>Il n'y a aucune raison de faire un test de dépistage des IST avant de proposer un traitement. Le temps d'incubation des IST est souvent de plusieurs semaines et il n'existe pas de tests de diagnostic rapide au point de service pour la plupart des IST.</a:t>
            </a:r>
          </a:p>
          <a:p>
            <a:pPr marL="628650" lvl="1" indent="-171450">
              <a:buFont typeface="Wingdings" panose="05000000000000000000" pitchFamily="2" charset="2"/>
              <a:buChar char="Ø"/>
            </a:pPr>
            <a:endParaRPr lang="en-US" dirty="0"/>
          </a:p>
          <a:p>
            <a:pPr marL="628650" lvl="1" indent="-171450">
              <a:buFont typeface="Wingdings" panose="05000000000000000000" pitchFamily="2" charset="2"/>
              <a:buChar char="Ø"/>
            </a:pPr>
            <a:r>
              <a:rPr lang="fr-FR" dirty="0"/>
              <a:t>Les survivantes qui se présentent sans blessures graves peuvent souvent être traitées sur place. Nettoyez les déchirures, coupures et abrasions et suturez les plaies propres dans les 24 heures. Ne suturez pas les plaies sales ou les plaies de plus de 24 heures. Envisagez d'administrer des antibiotiques appropriés et de soulager la douleur s'il y a de grandes plaies non nettoyées. </a:t>
            </a:r>
          </a:p>
          <a:p>
            <a:pPr lvl="1"/>
            <a:endParaRPr lang="en-US" dirty="0"/>
          </a:p>
          <a:p>
            <a:pPr marL="628650" lvl="1" indent="-171450">
              <a:buFont typeface="Wingdings" panose="05000000000000000000" pitchFamily="2" charset="2"/>
              <a:buChar char="Ø"/>
            </a:pPr>
            <a:r>
              <a:rPr lang="fr-FR" dirty="0"/>
              <a:t>Administrez une prophylaxie antitétanique conformément au protocole national en cas lésion de la peau ou des muqueuses et si la patiente n'est pas vaccinée contre le tétanos ou si son statut vaccinal est incertain. </a:t>
            </a:r>
          </a:p>
          <a:p>
            <a:pPr marL="628650" lvl="1" indent="-171450">
              <a:buFont typeface="Wingdings" panose="05000000000000000000" pitchFamily="2" charset="2"/>
              <a:buChar char="Ø"/>
            </a:pPr>
            <a:endParaRPr lang="en-US" dirty="0"/>
          </a:p>
          <a:p>
            <a:pPr marL="1085850" lvl="2" indent="-171450">
              <a:buFont typeface="Wingdings" panose="05000000000000000000" pitchFamily="2" charset="2"/>
              <a:buChar char="Ø"/>
            </a:pPr>
            <a:r>
              <a:rPr lang="fr-FR" dirty="0"/>
              <a:t>RENVOYEZ les participants aux ressources de l'OMS/UNFPA/UNHCR et de l'IAWG sur la diapositive pour plus de détails.</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r>
              <a:rPr lang="fr-FR" dirty="0"/>
              <a:t>La prévention de la grossesse est également abordée dans le support de travail en proposant une contraception d'urgence. Parlons des questions sensibles au facteur temps liées spécifiquement à la prévention et/ou à la gestion des grossesses non désirées après une agression sexuelle, qui doivent être abordées avec les survivantes. PASSEZ À LA DIAPOSITIVE SUIVANTE</a:t>
            </a:r>
            <a:endParaRPr lang="en-US" dirty="0"/>
          </a:p>
          <a:p>
            <a:pPr marL="171450" indent="-171450">
              <a:buFont typeface="Wingdings" panose="05000000000000000000" pitchFamily="2" charset="2"/>
              <a:buChar char="Ø"/>
            </a:pPr>
            <a:endParaRPr lang="en-US" dirty="0"/>
          </a:p>
          <a:p>
            <a:pPr marL="0" indent="0">
              <a:buFont typeface="Wingdings" pitchFamily="2" charset="2"/>
              <a:buNone/>
            </a:pPr>
            <a:r>
              <a:rPr lang="fr-FR" dirty="0"/>
              <a:t>Source de l'image : </a:t>
            </a:r>
            <a:r>
              <a:rPr lang="fr-FR" i="1" dirty="0"/>
              <a:t>World Health Organization (WHO). Health care for women subjected to intimate partner violence or sexual violence: A clinical handbook.</a:t>
            </a:r>
            <a:r>
              <a:rPr lang="fr-FR" dirty="0"/>
              <a:t> Geneva: WHO; 2014</a:t>
            </a:r>
          </a:p>
          <a:p>
            <a:pPr marL="0" indent="0">
              <a:buFont typeface="Wingdings" pitchFamily="2" charset="2"/>
              <a:buNone/>
            </a:pPr>
            <a:r>
              <a:rPr lang="fr-FR" dirty="0"/>
              <a:t>https://www.who.int/reproductivehealth/publications/violence/vaw-clinical-handbook/en/ </a:t>
            </a:r>
          </a:p>
          <a:p>
            <a:pPr marL="0" indent="0">
              <a:buFont typeface="Wingdings" pitchFamily="2" charset="2"/>
              <a:buNone/>
            </a:pPr>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33</a:t>
            </a:fld>
            <a:endParaRPr lang="en-US" dirty="0"/>
          </a:p>
        </p:txBody>
      </p:sp>
    </p:spTree>
    <p:extLst>
      <p:ext uri="{BB962C8B-B14F-4D97-AF65-F5344CB8AC3E}">
        <p14:creationId xmlns:p14="http://schemas.microsoft.com/office/powerpoint/2010/main" val="2221264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09775" y="5441950"/>
            <a:ext cx="16084550" cy="3466523"/>
          </a:xfrm>
        </p:spPr>
        <p:txBody>
          <a:bodyPr/>
          <a:lstStyle/>
          <a:p>
            <a:r>
              <a:rPr lang="fr-FR" dirty="0">
                <a:sym typeface="Wingdings" panose="05000000000000000000" pitchFamily="2" charset="2"/>
              </a:rPr>
              <a:t>Notes d'animation :</a:t>
            </a:r>
          </a:p>
          <a:p>
            <a:pPr marL="171450" indent="-171450">
              <a:buFont typeface="Wingdings" panose="05000000000000000000" pitchFamily="2" charset="2"/>
              <a:buChar char="Ø"/>
            </a:pPr>
            <a:r>
              <a:rPr lang="fr-FR" dirty="0"/>
              <a:t>Rappelez-vous que les survivantes peuvent chercher à obtenir des soins après un viol à tout moment après l'agression ; les gens décident du moment et de l'endroit où ils cherchent à obtenir des soins de différentes manières.</a:t>
            </a:r>
          </a:p>
          <a:p>
            <a:pPr marL="628650" lvl="1" indent="-171450">
              <a:buFont typeface="Wingdings" panose="05000000000000000000" pitchFamily="2" charset="2"/>
              <a:buChar char="Ø"/>
            </a:pPr>
            <a:r>
              <a:rPr lang="fr-FR" dirty="0"/>
              <a:t>Certains viendront dans les heures ou les jours qui suivent l'agression, tandis que d'autres ne viendront pas avant des semaines ou des mois. </a:t>
            </a:r>
          </a:p>
          <a:p>
            <a:pPr marL="628650" lvl="1" indent="-171450">
              <a:buFont typeface="Wingdings" panose="05000000000000000000" pitchFamily="2" charset="2"/>
              <a:buChar char="Ø"/>
            </a:pPr>
            <a:r>
              <a:rPr lang="fr-FR" dirty="0"/>
              <a:t>Les soins appropriés et les options de prévention et/ou de traitement pour les survivantes diffèrent selon le moment où elles se présentent.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dirty="0"/>
              <a:t>Pour les personnes qui se présentent des semaines ou des mois après l'agression, n'oubliez jamais de demander si elles ont consulté ou reçu des traitements au moment du viol et gérez les interventions cliniques de manière appropriée. </a:t>
            </a:r>
            <a:endParaRPr lang="en-US" sz="18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1" indent="0">
              <a:buFont typeface="Wingdings" panose="05000000000000000000" pitchFamily="2" charset="2"/>
              <a:buNone/>
            </a:pPr>
            <a:endParaRPr lang="en-US" dirty="0"/>
          </a:p>
          <a:p>
            <a:pPr marL="171450" indent="-171450">
              <a:buFont typeface="Wingdings" panose="05000000000000000000" pitchFamily="2" charset="2"/>
              <a:buChar char="Ø"/>
            </a:pPr>
            <a:r>
              <a:rPr lang="fr-FR" dirty="0"/>
              <a:t>Pour la prévention et/ou la gestion des grossesses non désirées...</a:t>
            </a:r>
          </a:p>
          <a:p>
            <a:pPr marL="628650" lvl="1" indent="-171450">
              <a:buFont typeface="Wingdings" panose="05000000000000000000" pitchFamily="2" charset="2"/>
              <a:buChar char="Ø"/>
            </a:pPr>
            <a:r>
              <a:rPr lang="fr-FR" dirty="0"/>
              <a:t>La première période critique va jusqu'au 5e jour, soit 120 heures après le viol. Pendant cette période, toutes les survivantes doivent se voir proposer une contraception d'urgence sans qu'aucun dépistage ou test de grossesse ne soit nécessaire.</a:t>
            </a:r>
          </a:p>
          <a:p>
            <a:pPr marL="628650" lvl="1" indent="-171450">
              <a:buFont typeface="Wingdings" panose="05000000000000000000" pitchFamily="2" charset="2"/>
              <a:buChar char="Ø"/>
            </a:pPr>
            <a:r>
              <a:rPr lang="fr-FR" dirty="0"/>
              <a:t>Un test de grossesse doit être proposé lors des visites de suivi à deux semaines et un mois, et à chaque fois que les règles de la survivante ont une semaine ou plus de retard.</a:t>
            </a:r>
          </a:p>
          <a:p>
            <a:pPr marL="628650" lvl="1" indent="-171450">
              <a:buFont typeface="Wingdings" panose="05000000000000000000" pitchFamily="2" charset="2"/>
              <a:buChar char="Ø"/>
            </a:pPr>
            <a:r>
              <a:rPr lang="fr-FR" dirty="0"/>
              <a:t>Les personnes enceintes à la suite de violences sexuelles, quel que soit l'âge gestationnel, doivent recevoir des informations sur toutes les options disponibles, y compris des soins d'avortement sécurisé ou un aiguillage vers ces soins.</a:t>
            </a:r>
          </a:p>
          <a:p>
            <a:pPr marL="171450" indent="-171450">
              <a:buFont typeface="Wingdings" panose="05000000000000000000" pitchFamily="2" charset="2"/>
              <a:buChar char="Ø"/>
            </a:pPr>
            <a:endParaRPr lang="en-US" dirty="0"/>
          </a:p>
          <a:p>
            <a:pPr marL="457200" lvl="1" indent="0">
              <a:buFont typeface="Wingdings" panose="05000000000000000000" pitchFamily="2" charset="2"/>
              <a:buNone/>
            </a:pPr>
            <a:endParaRPr lang="en-US" dirty="0"/>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34</a:t>
            </a:fld>
            <a:endParaRPr lang="en-US" dirty="0"/>
          </a:p>
        </p:txBody>
      </p:sp>
    </p:spTree>
    <p:extLst>
      <p:ext uri="{BB962C8B-B14F-4D97-AF65-F5344CB8AC3E}">
        <p14:creationId xmlns:p14="http://schemas.microsoft.com/office/powerpoint/2010/main" val="433444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ym typeface="Wingdings" panose="05000000000000000000" pitchFamily="2" charset="2"/>
              </a:rPr>
              <a:t>Notes d'animation :</a:t>
            </a:r>
          </a:p>
          <a:p>
            <a:pPr marL="171450" indent="-171450">
              <a:buFont typeface="Wingdings" panose="05000000000000000000" pitchFamily="2" charset="2"/>
              <a:buChar char="Ø"/>
            </a:pPr>
            <a:r>
              <a:rPr lang="fr-FR" dirty="0"/>
              <a:t>Selon l'OMS, voici les méthodes d'avortement provoqué (interruption de grossesse) en fonction du moment où elles peuvent être utilisées.</a:t>
            </a:r>
          </a:p>
          <a:p>
            <a:pPr marL="628650" lvl="1" indent="-171450">
              <a:buFont typeface="Wingdings" panose="05000000000000000000" pitchFamily="2" charset="2"/>
              <a:buChar char="Ø"/>
            </a:pPr>
            <a:r>
              <a:rPr lang="fr-FR" dirty="0"/>
              <a:t>Passez en revue le contenu de la diapositive et répondez aux questions.</a:t>
            </a:r>
          </a:p>
          <a:p>
            <a:pPr marL="628650" lvl="1" indent="-171450">
              <a:buFont typeface="Wingdings" panose="05000000000000000000" pitchFamily="2" charset="2"/>
              <a:buChar char="Ø"/>
            </a:pPr>
            <a:r>
              <a:rPr lang="fr-FR" dirty="0"/>
              <a:t>NOTEZ que les normes et les directives locales peuvent différer de celles de l'OMS, mais il est important de comprendre les données probantes et les directives mondiales.</a:t>
            </a:r>
          </a:p>
          <a:p>
            <a:pPr marL="628650" lvl="1" indent="-171450">
              <a:buFont typeface="Wingdings" panose="05000000000000000000" pitchFamily="2" charset="2"/>
              <a:buChar char="Ø"/>
            </a:pPr>
            <a:r>
              <a:rPr lang="fr-FR" dirty="0"/>
              <a:t>NOTEZ que les </a:t>
            </a:r>
            <a:r>
              <a:rPr lang="fr-FR" sz="1200" i="1" dirty="0">
                <a:solidFill>
                  <a:schemeClr val="tx1">
                    <a:lumMod val="50000"/>
                  </a:schemeClr>
                </a:solidFill>
                <a:cs typeface="Helvetica" panose="020B0604020202020204" pitchFamily="34" charset="0"/>
              </a:rPr>
              <a:t>Actualités cliniques dans le domaine de la santé reproductive d'Ipas </a:t>
            </a:r>
            <a:r>
              <a:rPr lang="fr-FR" sz="1200" i="0" dirty="0">
                <a:solidFill>
                  <a:schemeClr val="tx1">
                    <a:lumMod val="50000"/>
                  </a:schemeClr>
                </a:solidFill>
                <a:cs typeface="Helvetica" panose="020B0604020202020204" pitchFamily="34" charset="0"/>
              </a:rPr>
              <a:t>sont spécialement conçues pour fournir des informations concises et faciles à lire sur un large éventail de sujets liés aux soins d'avortement, y compris les différents régimes d'avortement médicamenteux. Les </a:t>
            </a:r>
            <a:r>
              <a:rPr lang="fr-FR" sz="1200" i="1" dirty="0">
                <a:solidFill>
                  <a:schemeClr val="tx1">
                    <a:lumMod val="50000"/>
                  </a:schemeClr>
                </a:solidFill>
                <a:cs typeface="Helvetica" panose="020B0604020202020204" pitchFamily="34" charset="0"/>
              </a:rPr>
              <a:t>Actualités cliniques </a:t>
            </a:r>
            <a:r>
              <a:rPr lang="fr-FR" sz="1200" i="0" dirty="0">
                <a:solidFill>
                  <a:schemeClr val="tx1">
                    <a:lumMod val="50000"/>
                  </a:schemeClr>
                </a:solidFill>
                <a:cs typeface="Helvetica" panose="020B0604020202020204" pitchFamily="34" charset="0"/>
              </a:rPr>
              <a:t>sont mises à jour chaque année et disponibles en ligne en anglais, français, espagnol et portugais. </a:t>
            </a:r>
          </a:p>
          <a:p>
            <a:pPr marL="628650" lvl="1" indent="-171450">
              <a:buFont typeface="Wingdings" panose="05000000000000000000" pitchFamily="2" charset="2"/>
              <a:buChar char="Ø"/>
            </a:pPr>
            <a:r>
              <a:rPr lang="fr-FR" sz="1200" i="0" dirty="0">
                <a:solidFill>
                  <a:schemeClr val="tx1">
                    <a:lumMod val="50000"/>
                  </a:schemeClr>
                </a:solidFill>
                <a:cs typeface="Helvetica" panose="020B0604020202020204" pitchFamily="34" charset="0"/>
              </a:rPr>
              <a:t>Rendez-vous sur &lt;https://www.ipas.org/resource/clinical-updates-in-reproductive-health-2/&gt; et consultez les ressources qui s'y trouvent si vous disposez d'une connexion Internet et si vous avez le temps.</a:t>
            </a:r>
            <a:endParaRPr lang="en-US" i="0" dirty="0"/>
          </a:p>
          <a:p>
            <a:pPr marL="628650" lvl="1" indent="-171450">
              <a:buFont typeface="Wingdings" panose="05000000000000000000" pitchFamily="2" charset="2"/>
              <a:buChar char="Ø"/>
            </a:pPr>
            <a:endParaRPr lang="en-US" dirty="0"/>
          </a:p>
          <a:p>
            <a:pPr marL="628650" lvl="1" indent="-171450">
              <a:buFont typeface="Wingdings" panose="05000000000000000000" pitchFamily="2" charset="2"/>
              <a:buChar char="Ø"/>
            </a:pPr>
            <a:endParaRPr lang="en-US" dirty="0"/>
          </a:p>
          <a:p>
            <a:pPr marL="457200" lvl="1" indent="0">
              <a:buFont typeface="Wingdings" panose="05000000000000000000" pitchFamily="2" charset="2"/>
              <a:buNone/>
            </a:pPr>
            <a:endParaRPr lang="en-US" dirty="0"/>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35</a:t>
            </a:fld>
            <a:endParaRPr lang="en-US" dirty="0"/>
          </a:p>
        </p:txBody>
      </p:sp>
      <p:pic>
        <p:nvPicPr>
          <p:cNvPr id="10" name="Picture 9">
            <a:extLst>
              <a:ext uri="{FF2B5EF4-FFF2-40B4-BE49-F238E27FC236}">
                <a16:creationId xmlns:a16="http://schemas.microsoft.com/office/drawing/2014/main" id="{12196A71-ECD4-4A11-B619-8CC763B8A0AA}"/>
              </a:ext>
            </a:extLst>
          </p:cNvPr>
          <p:cNvPicPr>
            <a:picLocks noChangeAspect="1"/>
          </p:cNvPicPr>
          <p:nvPr/>
        </p:nvPicPr>
        <p:blipFill>
          <a:blip r:embed="rId3"/>
          <a:stretch>
            <a:fillRect/>
          </a:stretch>
        </p:blipFill>
        <p:spPr>
          <a:xfrm>
            <a:off x="2195656" y="8304212"/>
            <a:ext cx="6762750" cy="1590675"/>
          </a:xfrm>
          <a:prstGeom prst="rect">
            <a:avLst/>
          </a:prstGeom>
        </p:spPr>
      </p:pic>
    </p:spTree>
    <p:extLst>
      <p:ext uri="{BB962C8B-B14F-4D97-AF65-F5344CB8AC3E}">
        <p14:creationId xmlns:p14="http://schemas.microsoft.com/office/powerpoint/2010/main" val="1764547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itchFamily="2" charset="2"/>
              <a:buChar char="Ø"/>
            </a:pPr>
            <a:r>
              <a:rPr lang="fr-FR" dirty="0"/>
              <a:t>Le stress et la stigmatisation associés à l'expérience de la recherche d'un avortement, ajoutés au traumatisme de la violence sexuelle pour les femmes et les adolescentes en crise, exigent que les prestataires de soins d'avortement de première ligne adoptent une approche centrée sur les survivantes et tenant compte des traumatismes lorsqu'ils fournissent des services. </a:t>
            </a:r>
          </a:p>
          <a:p>
            <a:pPr marL="628650" lvl="1" indent="-171450">
              <a:buFont typeface="Wingdings" pitchFamily="2" charset="2"/>
              <a:buChar char="Ø"/>
            </a:pPr>
            <a:r>
              <a:rPr lang="fr-FR" dirty="0"/>
              <a:t>Source : Gretchen E. Ely, Rebecca S. Rouland Polmanteer &amp; Jenni Kotting (2018) </a:t>
            </a:r>
            <a:r>
              <a:rPr lang="fr-FR" i="1" dirty="0"/>
              <a:t>A trauma-informed social work framework for the abortion seeking experience, Social Work in Mental Health</a:t>
            </a:r>
            <a:r>
              <a:rPr lang="fr-FR" dirty="0"/>
              <a:t>, 16:2, 172-200, DOI: </a:t>
            </a:r>
            <a:r>
              <a:rPr lang="fr-FR" sz="1200" b="0" i="0" u="sng" kern="1200" dirty="0">
                <a:solidFill>
                  <a:schemeClr val="tx1"/>
                </a:solidFill>
                <a:effectLst/>
                <a:latin typeface="+mn-lt"/>
                <a:ea typeface="+mn-ea"/>
                <a:cs typeface="+mn-cs"/>
                <a:hlinkClick r:id="rId3"/>
              </a:rPr>
              <a:t>10.1080/15332985.2017.1369485</a:t>
            </a:r>
            <a:r>
              <a:rPr lang="fr-FR" dirty="0"/>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dirty="0"/>
              <a:t>Les dix étapes pratiques pour des soins tenant compte des traumatismes comprennent des conseils sur la manière dont les prestataires peuvent améliorer les soins aux clientes qui ont subi des traumatismes dus à des violences sexuelles. La mise en œuvre de l'approche en dix étapes des soins tenant compte des traumatismes, associée à la méthode LIVES, « adapte et centre les soins sur les besoins de la victime et lui permet de savoir qu'elle a le pouvoir de prendre des décisions concernant sa santé et ses besoins tout au long de la visite. Les soins tenant compte des traumatismes créent de la résilience et réduisent l'impact négatif des éléments déclencheurs de traumatismes et, par conséquent, les conséquences négatives sur la santé. </a:t>
            </a: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dirty="0"/>
              <a:t>Source. WHO.2013. Clinical handbook for providers on Sexual Violence: http://www.who.int/reproductivehealth/publications/violence/9789241548595/en/</a:t>
            </a:r>
            <a:endParaRPr lang="en-US" dirty="0"/>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dirty="0"/>
              <a:t>Source : Miller, Kathleen K.; Brown, Calla R.; Shramko, Maura; Svetaz, Maria V. 2019. "Applying Trauma-Informed Practices to the Care of Refugee and Immigrant Youth: 10 Clinical Pearls" </a:t>
            </a:r>
            <a:r>
              <a:rPr lang="fr-FR" sz="1200" b="0" i="1" kern="1200" dirty="0">
                <a:solidFill>
                  <a:schemeClr val="tx1"/>
                </a:solidFill>
                <a:effectLst/>
                <a:latin typeface="+mn-lt"/>
                <a:ea typeface="+mn-ea"/>
                <a:cs typeface="+mn-cs"/>
              </a:rPr>
              <a:t>Children 6, no. 8: 94. https://doi.org/10.3390/children6080094</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b="0" i="0" kern="1200" dirty="0">
                <a:solidFill>
                  <a:schemeClr val="tx1"/>
                </a:solidFill>
                <a:effectLst/>
                <a:latin typeface="+mn-lt"/>
                <a:ea typeface="+mn-ea"/>
                <a:cs typeface="+mn-cs"/>
              </a:rPr>
              <a:t>Lisez la diapositive et développez si nécessaire. </a:t>
            </a:r>
            <a:endParaRPr lang="en-US" dirty="0"/>
          </a:p>
          <a:p>
            <a:pPr marL="171450" indent="-171450">
              <a:buFont typeface="Wingdings" pitchFamily="2" charset="2"/>
              <a:buChar char="Ø"/>
            </a:pPr>
            <a:endParaRPr lang="en-US" dirty="0"/>
          </a:p>
          <a:p>
            <a:pPr marL="0" indent="0">
              <a:buFont typeface="Wingdings" pitchFamily="2" charset="2"/>
              <a:buNone/>
            </a:pPr>
            <a:endParaRPr lang="en-US" dirty="0"/>
          </a:p>
          <a:p>
            <a:pPr marL="0" indent="0">
              <a:buFont typeface="Wingdings" pitchFamily="2" charset="2"/>
              <a:buNone/>
            </a:pPr>
            <a:r>
              <a:rPr lang="fr-FR" dirty="0"/>
              <a:t>Adapté de :</a:t>
            </a:r>
          </a:p>
          <a:p>
            <a:pPr marL="0" indent="0">
              <a:buFont typeface="Wingdings" pitchFamily="2" charset="2"/>
              <a:buNone/>
            </a:pPr>
            <a:r>
              <a:rPr lang="fr-FR" dirty="0"/>
              <a:t>Source : Reproductive Health Access Project. (2015). Contraceptive Pearl: Trauma-Informed Pelvic exams:  https://www.reproductiveaccess.org/resource/trauma-informed-pelvic-exams/#:~:</a:t>
            </a:r>
            <a:r>
              <a:rPr lang="fr-FR" dirty="0" err="1"/>
              <a:t>text</a:t>
            </a:r>
            <a:r>
              <a:rPr lang="fr-FR" dirty="0"/>
              <a:t>=For%20patients%20with%20a%20history,patient%20is%20clothed%20and%20seated). </a:t>
            </a:r>
          </a:p>
          <a:p>
            <a:pPr marL="171450" indent="-171450">
              <a:buFont typeface="Wingdings" pitchFamily="2" charset="2"/>
              <a:buChar char="Ø"/>
            </a:pPr>
            <a:endParaRPr lang="en-US" dirty="0"/>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36</a:t>
            </a:fld>
            <a:endParaRPr lang="en-US"/>
          </a:p>
        </p:txBody>
      </p:sp>
    </p:spTree>
    <p:extLst>
      <p:ext uri="{BB962C8B-B14F-4D97-AF65-F5344CB8AC3E}">
        <p14:creationId xmlns:p14="http://schemas.microsoft.com/office/powerpoint/2010/main" val="914165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Notes d'animation :</a:t>
            </a:r>
          </a:p>
          <a:p>
            <a:pPr marL="171450" indent="-171450">
              <a:buFont typeface="Wingdings" pitchFamily="2" charset="2"/>
              <a:buChar char="Ø"/>
            </a:pPr>
            <a:r>
              <a:rPr lang="fr-FR"/>
              <a:t>Continuez à lire les étapes sur la diapositive et élaborez si nécessaire. </a:t>
            </a:r>
          </a:p>
        </p:txBody>
      </p:sp>
      <p:sp>
        <p:nvSpPr>
          <p:cNvPr id="4" name="Slide Number Placeholder 3"/>
          <p:cNvSpPr>
            <a:spLocks noGrp="1"/>
          </p:cNvSpPr>
          <p:nvPr>
            <p:ph type="sldNum" sz="quarter" idx="5"/>
          </p:nvPr>
        </p:nvSpPr>
        <p:spPr/>
        <p:txBody>
          <a:bodyPr/>
          <a:lstStyle/>
          <a:p>
            <a:fld id="{BDE75D1C-764A-E649-B63D-EDCBD3A61343}" type="slidenum">
              <a:rPr lang="fr-FR" smtClean="0"/>
              <a:t>37</a:t>
            </a:fld>
            <a:endParaRPr lang="en-US"/>
          </a:p>
        </p:txBody>
      </p:sp>
    </p:spTree>
    <p:extLst>
      <p:ext uri="{BB962C8B-B14F-4D97-AF65-F5344CB8AC3E}">
        <p14:creationId xmlns:p14="http://schemas.microsoft.com/office/powerpoint/2010/main" val="1501364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Notes d'animation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a:t>Lisez le contenu de la diapositive.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a:t>Indiquez également que, lorsque cela est possible, utilisez un lubrifiant et/ou le plus petit spéculum possible.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a:t>Répondez aux dernières questions sur les 10 étapes des soins tenant compte des traumatismes avant de passer à l'activité.</a:t>
            </a:r>
          </a:p>
          <a:p>
            <a:endParaRPr lang="en-US"/>
          </a:p>
        </p:txBody>
      </p:sp>
      <p:sp>
        <p:nvSpPr>
          <p:cNvPr id="4" name="Slide Number Placeholder 3"/>
          <p:cNvSpPr>
            <a:spLocks noGrp="1"/>
          </p:cNvSpPr>
          <p:nvPr>
            <p:ph type="sldNum" sz="quarter" idx="5"/>
          </p:nvPr>
        </p:nvSpPr>
        <p:spPr/>
        <p:txBody>
          <a:bodyPr/>
          <a:lstStyle/>
          <a:p>
            <a:fld id="{BDE75D1C-764A-E649-B63D-EDCBD3A61343}" type="slidenum">
              <a:rPr lang="fr-FR" smtClean="0"/>
              <a:t>38</a:t>
            </a:fld>
            <a:endParaRPr lang="en-US"/>
          </a:p>
        </p:txBody>
      </p:sp>
    </p:spTree>
    <p:extLst>
      <p:ext uri="{BB962C8B-B14F-4D97-AF65-F5344CB8AC3E}">
        <p14:creationId xmlns:p14="http://schemas.microsoft.com/office/powerpoint/2010/main" val="1117347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0" u="sng">
                <a:effectLst/>
                <a:latin typeface="Calibri" panose="020F0502020204030204" pitchFamily="34" charset="0"/>
                <a:ea typeface="Times New Roman" panose="02020603050405020304" pitchFamily="18" charset="0"/>
                <a:cs typeface="Times New Roman" panose="02020603050405020304" pitchFamily="18" charset="0"/>
              </a:rPr>
              <a:t>Note d'animation :  Ces études de cas sont destinées au travail et aux discussions en petits groupes et ont pour but d'aider les participants à passer en revue et à mettre en pratique les étapes de la méthode LIVES et des soins tenant compte des traumatismes.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0">
                <a:effectLst/>
                <a:latin typeface="Calibri" panose="020F0502020204030204" pitchFamily="34" charset="0"/>
                <a:ea typeface="Times New Roman" panose="02020603050405020304" pitchFamily="18" charset="0"/>
                <a:cs typeface="Times New Roman" panose="02020603050405020304" pitchFamily="18" charset="0"/>
              </a:rPr>
              <a:t>Utilisez les </a:t>
            </a:r>
            <a:r>
              <a:rPr lang="fr-FR" sz="1800" i="1">
                <a:effectLst/>
                <a:latin typeface="Calibri" panose="020F0502020204030204" pitchFamily="34" charset="0"/>
                <a:ea typeface="Times New Roman" panose="02020603050405020304" pitchFamily="18" charset="0"/>
                <a:cs typeface="Times New Roman" panose="02020603050405020304" pitchFamily="18" charset="0"/>
              </a:rPr>
              <a:t>études de cas cliniques pour cette activité.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Répartissez les participants en groupes de trois.  Chaque groupe effectuera une pratique simulée de la méthode LIVES et du processus de soins tenant compte des traumatismes.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Distribuez le </a:t>
            </a:r>
            <a:r>
              <a:rPr lang="fr-FR" sz="1800" i="1">
                <a:effectLst/>
                <a:latin typeface="Calibri" panose="020F0502020204030204" pitchFamily="34" charset="0"/>
                <a:ea typeface="Calibri" panose="020F0502020204030204" pitchFamily="34" charset="0"/>
                <a:cs typeface="Times New Roman" panose="02020603050405020304" pitchFamily="18" charset="0"/>
              </a:rPr>
              <a:t>Formulaire de feedback de l'observation directe des soins tenant compte des traumatismes</a:t>
            </a:r>
            <a:r>
              <a:rPr lang="fr-FR" sz="1800">
                <a:effectLst/>
                <a:latin typeface="Calibri" panose="020F0502020204030204" pitchFamily="34" charset="0"/>
                <a:ea typeface="Calibri" panose="020F0502020204030204" pitchFamily="34" charset="0"/>
                <a:cs typeface="Times New Roman" panose="02020603050405020304" pitchFamily="18" charset="0"/>
              </a:rPr>
              <a:t> à chaque participant. </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800">
                <a:effectLst/>
                <a:latin typeface="Calibri" panose="020F0502020204030204" pitchFamily="34" charset="0"/>
                <a:ea typeface="Calibri" panose="020F0502020204030204" pitchFamily="34" charset="0"/>
                <a:cs typeface="Times New Roman" panose="02020603050405020304" pitchFamily="18" charset="0"/>
              </a:rPr>
              <a:t>Distribuez à chaque participant </a:t>
            </a:r>
            <a:r>
              <a:rPr lang="fr-FR" sz="1800" i="1">
                <a:effectLst/>
                <a:latin typeface="Calibri" panose="020F0502020204030204" pitchFamily="34" charset="0"/>
                <a:ea typeface="Calibri" panose="020F0502020204030204" pitchFamily="34" charset="0"/>
                <a:cs typeface="Times New Roman" panose="02020603050405020304" pitchFamily="18" charset="0"/>
              </a:rPr>
              <a:t>Études de cas cliniques - Version pour les participants</a:t>
            </a:r>
            <a:r>
              <a:rPr lang="fr-FR" sz="180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fr-FR" sz="1800">
                <a:effectLst/>
                <a:latin typeface="Calibri" panose="020F0502020204030204" pitchFamily="34" charset="0"/>
                <a:ea typeface="Calibri" panose="020F0502020204030204" pitchFamily="34" charset="0"/>
                <a:cs typeface="Times New Roman" panose="02020603050405020304" pitchFamily="18" charset="0"/>
              </a:rPr>
              <a:t>Demandez à un stagiaire de jouer le rôle du prestataire tandis qu'un autre participant joue le rôle de l'observateur. Le troisième stagiaire joue le rôle de la patiente.  À la fin de chaque jeu de rôle, le prestataire et la patiente doivent donner un feedback décrivant leurs sentiments sur l'expérience.</a:t>
            </a:r>
          </a:p>
          <a:p>
            <a:pPr marL="285750" marR="0" lvl="0" indent="-285750">
              <a:lnSpc>
                <a:spcPct val="107000"/>
              </a:lnSpc>
              <a:spcBef>
                <a:spcPts val="0"/>
              </a:spcBef>
              <a:spcAft>
                <a:spcPts val="800"/>
              </a:spcAft>
              <a:buFont typeface="Arial" panose="020B0604020202020204" pitchFamily="34" charset="0"/>
              <a:buChar char="•"/>
            </a:pPr>
            <a:r>
              <a:rPr lang="fr-FR" sz="1800">
                <a:effectLst/>
                <a:latin typeface="Calibri" panose="020F0502020204030204" pitchFamily="34" charset="0"/>
                <a:ea typeface="Calibri" panose="020F0502020204030204" pitchFamily="34" charset="0"/>
                <a:cs typeface="Times New Roman" panose="02020603050405020304" pitchFamily="18" charset="0"/>
              </a:rPr>
              <a:t>L'observateur doit ensuite donner au prestataire un feedback sur les compétences qui ont été bien exécutées et les points à améliorer.  Pendant que votre groupe s'exerce, veillez à observer, à écouter et à prendre des notes sur les problèmes et les suggestions qui se présentent, à offrir un feedback à vos collègues si nécessaire, et à vous assurer que toutes les étapes de la méthode LIVES et du formulaire de soins tenant compte des traumatismes sont respectées.</a:t>
            </a:r>
          </a:p>
          <a:p>
            <a:pPr marL="285750" indent="-285750">
              <a:buFont typeface="Arial" panose="020B0604020202020204" pitchFamily="34" charset="0"/>
              <a:buChar char="•"/>
            </a:pPr>
            <a:r>
              <a:rPr lang="fr-FR" sz="1800">
                <a:effectLst/>
                <a:latin typeface="Calibri" panose="020F0502020204030204" pitchFamily="34" charset="0"/>
                <a:ea typeface="Calibri" panose="020F0502020204030204" pitchFamily="34" charset="0"/>
                <a:cs typeface="Times New Roman" panose="02020603050405020304" pitchFamily="18" charset="0"/>
              </a:rPr>
              <a:t>Changez de rôle jusqu'à ce que tous les stagiaires aient pu s'exercer à réaliser les soins tenant compte des traumatismes, à utiliser la liste de contrôle pour observer et à jouer le rôle de la patiente. </a:t>
            </a: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0">
                <a:effectLst/>
                <a:latin typeface="Calibri" panose="020F0502020204030204" pitchFamily="34" charset="0"/>
                <a:ea typeface="Times New Roman" panose="02020603050405020304" pitchFamily="18" charset="0"/>
                <a:cs typeface="Times New Roman" panose="02020603050405020304" pitchFamily="18" charset="0"/>
              </a:rPr>
              <a:t>Les leaders de petits groupes ou l'animateur peuvent utiliser les points pour approfondir la discussion sur le cas. Les points des cas ne sont pas censés être communiqués aux participants avant la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Notez les ressources d'Ipas, de l'IAWG, de l'OMS et d'autres qui peuvent être utiles pour les soins d'avortement.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0">
                <a:effectLst/>
                <a:latin typeface="Calibri" panose="020F0502020204030204" pitchFamily="34" charset="0"/>
                <a:ea typeface="Times New Roman" panose="02020603050405020304" pitchFamily="18" charset="0"/>
                <a:cs typeface="Times New Roman" panose="02020603050405020304" pitchFamily="18" charset="0"/>
              </a:rPr>
              <a:t>Clôture de l'activité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i="0">
                <a:effectLst/>
                <a:latin typeface="Calibri" panose="020F0502020204030204" pitchFamily="34" charset="0"/>
                <a:ea typeface="Times New Roman" panose="02020603050405020304" pitchFamily="18" charset="0"/>
                <a:cs typeface="Times New Roman" panose="02020603050405020304" pitchFamily="18" charset="0"/>
              </a:rPr>
              <a:t>Assurez-vous que tous les points de la liste des </a:t>
            </a:r>
            <a:r>
              <a:rPr kumimoji="0" lang="fr-FR"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Études de cas cliniques - Version pour l'animateur </a:t>
            </a: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sont couverts pour chaque cas.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i="0">
                <a:effectLst/>
                <a:latin typeface="Calibri" panose="020F0502020204030204" pitchFamily="34" charset="0"/>
                <a:ea typeface="Times New Roman" panose="02020603050405020304" pitchFamily="18" charset="0"/>
                <a:cs typeface="Times New Roman" panose="02020603050405020304" pitchFamily="18" charset="0"/>
              </a:rPr>
              <a:t>Demandez aux participants/groupes d'ajouter des points supplémentaires.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i="0">
                <a:effectLst/>
                <a:latin typeface="Calibri" panose="020F0502020204030204" pitchFamily="34" charset="0"/>
                <a:ea typeface="Times New Roman" panose="02020603050405020304" pitchFamily="18" charset="0"/>
                <a:cs typeface="Times New Roman" panose="02020603050405020304" pitchFamily="18" charset="0"/>
              </a:rPr>
              <a:t>Répondez à toutes les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i="0">
                <a:effectLst/>
                <a:latin typeface="Calibri" panose="020F0502020204030204" pitchFamily="34" charset="0"/>
                <a:ea typeface="Times New Roman" panose="02020603050405020304" pitchFamily="18" charset="0"/>
                <a:cs typeface="Times New Roman" panose="02020603050405020304" pitchFamily="18" charset="0"/>
              </a:rPr>
              <a:t>Encouragez les participants à prendre des notes sur ce dont ils ont besoin dans leur établissement pour fournir des soins d'avortement tenant compte des traumatismes.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800" i="0">
                <a:effectLst/>
                <a:latin typeface="Calibri" panose="020F0502020204030204" pitchFamily="34" charset="0"/>
                <a:ea typeface="Times New Roman" panose="02020603050405020304" pitchFamily="18" charset="0"/>
                <a:cs typeface="Times New Roman" panose="02020603050405020304" pitchFamily="18" charset="0"/>
              </a:rPr>
              <a:t>Source de l'image : Noun </a:t>
            </a:r>
            <a:r>
              <a:rPr lang="fr-FR" sz="1800" i="0" err="1">
                <a:effectLst/>
                <a:latin typeface="Calibri" panose="020F0502020204030204" pitchFamily="34" charset="0"/>
                <a:ea typeface="Times New Roman" panose="02020603050405020304" pitchFamily="18" charset="0"/>
                <a:cs typeface="Times New Roman" panose="02020603050405020304" pitchFamily="18" charset="0"/>
              </a:rPr>
              <a:t>project</a:t>
            </a:r>
            <a:r>
              <a:rPr lang="fr-FR" sz="1800" i="0">
                <a:effectLst/>
                <a:latin typeface="Calibri" panose="020F0502020204030204" pitchFamily="34" charset="0"/>
                <a:ea typeface="Times New Roman" panose="02020603050405020304" pitchFamily="18" charset="0"/>
                <a:cs typeface="Times New Roman" panose="02020603050405020304" pitchFamily="18" charset="0"/>
              </a:rPr>
              <a:t>, Alice Design</a:t>
            </a:r>
            <a:endParaRPr lang="en-US" sz="1800" i="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DE75D1C-764A-E649-B63D-EDCBD3A61343}" type="slidenum">
              <a:rPr lang="fr-FR" smtClean="0"/>
              <a:t>39</a:t>
            </a:fld>
            <a:endParaRPr lang="en-US"/>
          </a:p>
        </p:txBody>
      </p:sp>
    </p:spTree>
    <p:extLst>
      <p:ext uri="{BB962C8B-B14F-4D97-AF65-F5344CB8AC3E}">
        <p14:creationId xmlns:p14="http://schemas.microsoft.com/office/powerpoint/2010/main" val="287291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itchFamily="2" charset="2"/>
              <a:buChar char="Ø"/>
              <a:defRPr/>
            </a:pPr>
            <a:r>
              <a:rPr lang="fr-FR" dirty="0"/>
              <a:t>Le premier module se penche sur les définitions des termes courants liés aux violences sexuelles et sur les données relatives aux violences sexuelles et aux autres formes de VBG dans le monde et dans les contextes humanitaires.</a:t>
            </a:r>
          </a:p>
        </p:txBody>
      </p:sp>
      <p:sp>
        <p:nvSpPr>
          <p:cNvPr id="4" name="Slide Number Placeholder 3"/>
          <p:cNvSpPr>
            <a:spLocks noGrp="1"/>
          </p:cNvSpPr>
          <p:nvPr>
            <p:ph type="sldNum" sz="quarter" idx="5"/>
          </p:nvPr>
        </p:nvSpPr>
        <p:spPr/>
        <p:txBody>
          <a:bodyPr/>
          <a:lstStyle/>
          <a:p>
            <a:fld id="{BDE75D1C-764A-E649-B63D-EDCBD3A61343}" type="slidenum">
              <a:rPr lang="fr-FR" smtClean="0"/>
              <a:t>4</a:t>
            </a:fld>
            <a:endParaRPr lang="en-US" dirty="0"/>
          </a:p>
        </p:txBody>
      </p:sp>
    </p:spTree>
    <p:extLst>
      <p:ext uri="{BB962C8B-B14F-4D97-AF65-F5344CB8AC3E}">
        <p14:creationId xmlns:p14="http://schemas.microsoft.com/office/powerpoint/2010/main" val="910502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Notes d'animation :</a:t>
            </a:r>
          </a:p>
          <a:p>
            <a:pPr marL="171450" indent="-171450">
              <a:buFont typeface="Wingdings" panose="05000000000000000000" pitchFamily="2" charset="2"/>
              <a:buChar char="Ø"/>
            </a:pPr>
            <a:r>
              <a:rPr lang="fr-FR"/>
              <a:t>Ce module décrit le système de regroupement et de coordination de l'aide humanitaire, les normes minimales de prestation de services et l'importance d'établir des voies d'aiguillage solides, en particulier pour les prestataires de soins d'avortement qui traitent les victimes de violences sexuelles. </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fr-FR"/>
              <a:t>Par le biais de cas, nous travaillerons également sur les étapes d'intégration du traitement des VBG et des services de SSR. </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fr-FR"/>
              <a:t>Nous avons inclus dans cet atelier un exemple de formulaire d'aiguillage. Mais de nombreux systèmes de santé ont leurs propres formats requis pour soutenir l'aiguillage des survivantes de violences sexuelles.</a:t>
            </a:r>
          </a:p>
        </p:txBody>
      </p:sp>
      <p:sp>
        <p:nvSpPr>
          <p:cNvPr id="4" name="Slide Number Placeholder 3"/>
          <p:cNvSpPr>
            <a:spLocks noGrp="1"/>
          </p:cNvSpPr>
          <p:nvPr>
            <p:ph type="sldNum" sz="quarter" idx="5"/>
          </p:nvPr>
        </p:nvSpPr>
        <p:spPr/>
        <p:txBody>
          <a:bodyPr/>
          <a:lstStyle/>
          <a:p>
            <a:fld id="{BDE75D1C-764A-E649-B63D-EDCBD3A61343}" type="slidenum">
              <a:rPr lang="fr-FR" smtClean="0"/>
              <a:t>40</a:t>
            </a:fld>
            <a:endParaRPr lang="en-US"/>
          </a:p>
        </p:txBody>
      </p:sp>
    </p:spTree>
    <p:extLst>
      <p:ext uri="{BB962C8B-B14F-4D97-AF65-F5344CB8AC3E}">
        <p14:creationId xmlns:p14="http://schemas.microsoft.com/office/powerpoint/2010/main" val="543573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itchFamily="2" charset="2"/>
              <a:buChar char="Ø"/>
            </a:pPr>
            <a:r>
              <a:rPr lang="fr-FR" dirty="0"/>
              <a:t>En tant que prestataire de soins d'avortement de première ligne, vous travaillez au sein d'une approche multisectorielle conçue pour répondre aux besoins des personnes réfugiées et déplacées dans des contextes humanitaires complexes. </a:t>
            </a:r>
          </a:p>
          <a:p>
            <a:pPr marL="171450" indent="-171450">
              <a:buFont typeface="Wingdings" pitchFamily="2" charset="2"/>
              <a:buChar char="Ø"/>
            </a:pPr>
            <a:r>
              <a:rPr lang="fr-FR" dirty="0"/>
              <a:t>Ce graphique montre les différents secteurs impliqués dans une réponse humanitaire complexe et illustre le fait que les interventions de SSR font partie intégrante du cluster Santé, et les interventions de VBG du cluster Protection. Les deux secteurs ont leurs propres sous-groupes de travail/comités qui sont en communication/coordination constantes les uns avec les autres. </a:t>
            </a:r>
          </a:p>
          <a:p>
            <a:pPr marL="171450" indent="-171450">
              <a:buFont typeface="Wingdings" pitchFamily="2" charset="2"/>
              <a:buChar char="Ø"/>
            </a:pPr>
            <a:r>
              <a:rPr lang="fr-FR" dirty="0"/>
              <a:t>Dans les contextes humanitaires, la coordination et la communication entre les clusters et les organisations permettent de briser les barrières et les silos, et de garantir que les besoins complexes et complets de la population cible sont satisfaits. </a:t>
            </a:r>
          </a:p>
          <a:p>
            <a:pPr marL="171450" indent="-171450">
              <a:buFont typeface="Wingdings" pitchFamily="2" charset="2"/>
              <a:buChar char="Ø"/>
            </a:pPr>
            <a:r>
              <a:rPr lang="fr-FR" dirty="0"/>
              <a:t>En tant que prestataires de soins d'avortement et de SSR, il est impératif de briser les barrières et les silos. Comment faire ? </a:t>
            </a:r>
          </a:p>
          <a:p>
            <a:pPr marL="628650" lvl="1" indent="-171450">
              <a:buFont typeface="Wingdings" pitchFamily="2" charset="2"/>
              <a:buChar char="§"/>
            </a:pPr>
            <a:r>
              <a:rPr lang="fr-FR" dirty="0"/>
              <a:t>établir des liens avec d'autres prestataires dans les établissements de SSR, les établissements de santé, les refuges, les services sociaux, pour indiquer que des soins d'avortement sont disponibles et sauvent des vies</a:t>
            </a:r>
          </a:p>
          <a:p>
            <a:pPr marL="628650" lvl="1" indent="-171450">
              <a:buFont typeface="Wingdings" pitchFamily="2" charset="2"/>
              <a:buChar char="§"/>
            </a:pPr>
            <a:r>
              <a:rPr lang="fr-FR" dirty="0"/>
              <a:t>respecter le protocole d'aiguillage pour les VBG qui est créé dans chaque contexte humanitaire. Le responsable SSR désigné de votre établissement vous fournira ces informations, sinon, n'hésitez pas à les demander. Examinons de plus près certains de vos rôles et responsabilités essentiels en tant que prestataires de soins d'avortement. </a:t>
            </a:r>
            <a:endParaRPr lang="en-US" dirty="0"/>
          </a:p>
          <a:p>
            <a:endParaRPr lang="en-US" dirty="0"/>
          </a:p>
          <a:p>
            <a:r>
              <a:rPr lang="fr-FR" dirty="0"/>
              <a:t>Source de l'image : IAWG.(2018). MISP Distant Learning Package: https://</a:t>
            </a:r>
            <a:r>
              <a:rPr lang="fr-FR" dirty="0" err="1"/>
              <a:t>cdn.iawg.rygn.io</a:t>
            </a:r>
            <a:r>
              <a:rPr lang="fr-FR" dirty="0"/>
              <a:t>/documents/IAWG-MISP-DLM-EN-Unit-2.pdf?mtime=20200218174035&amp;focal=none </a:t>
            </a:r>
          </a:p>
          <a:p>
            <a:r>
              <a:rPr lang="fr-FR" dirty="0"/>
              <a:t>Source : IAWG.(2018).IAFM For Reproductive Health in Humanitarian settings:  </a:t>
            </a:r>
          </a:p>
          <a:p>
            <a:r>
              <a:rPr lang="fr-FR" dirty="0"/>
              <a:t>Source : Guidelines for integrating Gender-Based Violence Intervention in Humanitarian Action. Module 4: responding to a GBV disclosure as a non GBV specialist</a:t>
            </a:r>
          </a:p>
          <a:p>
            <a:endParaRPr lang="en-US" dirty="0"/>
          </a:p>
          <a:p>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41</a:t>
            </a:fld>
            <a:endParaRPr lang="en-US"/>
          </a:p>
        </p:txBody>
      </p:sp>
    </p:spTree>
    <p:extLst>
      <p:ext uri="{BB962C8B-B14F-4D97-AF65-F5344CB8AC3E}">
        <p14:creationId xmlns:p14="http://schemas.microsoft.com/office/powerpoint/2010/main" val="1108574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200" b="0" i="0" kern="1200" dirty="0">
                <a:solidFill>
                  <a:schemeClr val="tx1"/>
                </a:solidFill>
                <a:effectLst/>
                <a:latin typeface="Times New Roman" pitchFamily="18" charset="0"/>
                <a:ea typeface="+mn-ea"/>
                <a:cs typeface="+mn-cs"/>
              </a:rPr>
              <a:t>Notes d'animation :</a:t>
            </a:r>
            <a:endParaRPr lang="en-US" sz="1200" kern="1200" dirty="0">
              <a:solidFill>
                <a:schemeClr val="tx1"/>
              </a:solidFill>
              <a:effectLst/>
              <a:latin typeface="+mn-lt"/>
              <a:ea typeface="+mn-ea"/>
              <a:cs typeface="+mn-cs"/>
            </a:endParaRPr>
          </a:p>
          <a:p>
            <a:pPr marL="171450" indent="-171450" rtl="0">
              <a:buFont typeface="Wingdings" pitchFamily="2" charset="2"/>
              <a:buChar char="Ø"/>
            </a:pPr>
            <a:r>
              <a:rPr lang="fr-FR" sz="1200" kern="1200" dirty="0">
                <a:solidFill>
                  <a:schemeClr val="tx1"/>
                </a:solidFill>
                <a:effectLst/>
                <a:latin typeface="+mn-lt"/>
                <a:ea typeface="+mn-ea"/>
                <a:cs typeface="+mn-cs"/>
              </a:rPr>
              <a:t>Comme nous l'avons mentionné précédemment, votre objectif en tant que prestataire de soins d'avortement de première ligne n'est PAS de poser un diagnostic, mais de détecter s'il existe actuellement des violences sexuelles ou d'autres formes de VBG, ou des incidents passés. Encore une fois, s'il n'y a pas de rapport automatique, et si vous soupçonnez des actes de violences sexuelles, conjugales ou d'autres formes de VBG, utilisez la méthode LIVES de l'OMS et, en conjonction avec le protocole d'aiguillage des VBG, utilisez le formulaire de consentement éclairé pour l'aiguillage vers des services de santé mentale et de soutien psychosocial, de santé et de sécurité/protection, etc.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kern="1200" dirty="0">
                <a:solidFill>
                  <a:schemeClr val="tx1"/>
                </a:solidFill>
                <a:effectLst/>
                <a:latin typeface="+mn-lt"/>
                <a:ea typeface="+mn-ea"/>
                <a:cs typeface="+mn-cs"/>
              </a:rPr>
              <a:t>En tant que prestataire de soins d'avortement, il est important de savoir OÙ mettre les femmes en contact avec les trois approches ci-dessus. Le protocole d'aiguillage des VBG comportera des consignes claires et des informations essentielles. Si cela s'avère judicieux pour vous et les autres prestataires, établissez une liste d'aiguillage et indiquez le type de services disponibles, le nom de l'organisation et ses coordonnées.</a:t>
            </a:r>
          </a:p>
          <a:p>
            <a:pPr marL="171450" indent="-171450" rtl="0">
              <a:buFont typeface="Wingdings" pitchFamily="2" charset="2"/>
              <a:buChar char="Ø"/>
            </a:pPr>
            <a:r>
              <a:rPr lang="fr-FR" sz="1200" kern="1200" dirty="0">
                <a:solidFill>
                  <a:schemeClr val="tx1"/>
                </a:solidFill>
                <a:effectLst/>
                <a:latin typeface="+mn-lt"/>
                <a:ea typeface="+mn-ea"/>
                <a:cs typeface="+mn-cs"/>
              </a:rPr>
              <a:t>Quel que soit le moment où une victime d'agression sexuelle ou d'agression physique arrive à la clinique, elle a vécu un grave traumatisme émotionnel. Si la cliente est d'accord, elle doit être orientée vers les services de santé mentale pour un counseling et des soins psychologiques. De nombreuses organisations disposent de refuges pour femmes qui offrent une protection. </a:t>
            </a:r>
          </a:p>
          <a:p>
            <a:pPr marL="171450" indent="-171450" rtl="0">
              <a:buFont typeface="Wingdings" pitchFamily="2" charset="2"/>
              <a:buChar char="Ø"/>
            </a:pPr>
            <a:endParaRPr lang="en-US" sz="1200" kern="1200" dirty="0">
              <a:solidFill>
                <a:schemeClr val="tx1"/>
              </a:solidFill>
              <a:effectLst/>
              <a:latin typeface="+mn-lt"/>
              <a:ea typeface="+mn-ea"/>
              <a:cs typeface="+mn-cs"/>
            </a:endParaRPr>
          </a:p>
          <a:p>
            <a:pPr marL="171450" indent="-171450" rtl="0">
              <a:buFont typeface="Wingdings" pitchFamily="2" charset="2"/>
              <a:buChar char="Ø"/>
            </a:pPr>
            <a:r>
              <a:rPr lang="fr-FR" sz="1200" kern="1200" dirty="0">
                <a:solidFill>
                  <a:schemeClr val="tx1"/>
                </a:solidFill>
                <a:effectLst/>
                <a:latin typeface="+mn-lt"/>
                <a:ea typeface="+mn-ea"/>
                <a:cs typeface="+mn-cs"/>
              </a:rPr>
              <a:t>Lisez et expliquez si nécessaire ce qui se trouve sur la diapositive. Insistez sur le fait que l'OMS déconseille aux prestataires de santé de signaler directement les cas aux services juridiques. </a:t>
            </a:r>
          </a:p>
          <a:p>
            <a:pPr marL="171450" indent="-171450" rtl="0">
              <a:buFont typeface="Wingdings" pitchFamily="2" charset="2"/>
              <a:buChar char="Ø"/>
            </a:pPr>
            <a:endParaRPr lang="en-US" sz="1200" kern="1200" dirty="0">
              <a:solidFill>
                <a:schemeClr val="tx1"/>
              </a:solidFill>
              <a:effectLst/>
              <a:latin typeface="+mn-lt"/>
              <a:ea typeface="+mn-ea"/>
              <a:cs typeface="+mn-cs"/>
            </a:endParaRPr>
          </a:p>
          <a:p>
            <a:pPr marL="171450" indent="-171450" rtl="0">
              <a:buFont typeface="Wingdings" pitchFamily="2" charset="2"/>
              <a:buChar char="Ø"/>
            </a:pPr>
            <a:r>
              <a:rPr lang="fr-FR" sz="1200" kern="1200" dirty="0">
                <a:solidFill>
                  <a:schemeClr val="tx1"/>
                </a:solidFill>
                <a:effectLst/>
                <a:latin typeface="+mn-lt"/>
                <a:ea typeface="+mn-ea"/>
                <a:cs typeface="+mn-cs"/>
              </a:rPr>
              <a:t>Montrez un exemplaire du formulaire d'aiguillage et de consentement éclairé et résumez ce qu'il contient et ce que les prestataires doivent en faire. </a:t>
            </a:r>
          </a:p>
          <a:p>
            <a:pPr marL="171450" indent="-171450" rtl="0">
              <a:buFont typeface="Wingdings" pitchFamily="2" charset="2"/>
              <a:buChar char="Ø"/>
            </a:pPr>
            <a:endParaRPr lang="en-US" sz="1200" kern="1200" dirty="0">
              <a:solidFill>
                <a:schemeClr val="tx1"/>
              </a:solidFill>
              <a:effectLst/>
              <a:latin typeface="+mn-lt"/>
              <a:ea typeface="+mn-ea"/>
              <a:cs typeface="+mn-cs"/>
            </a:endParaRPr>
          </a:p>
          <a:p>
            <a:pPr marL="171450" indent="-171450" rtl="0">
              <a:buFont typeface="Wingdings" pitchFamily="2" charset="2"/>
              <a:buChar char="Ø"/>
            </a:pPr>
            <a:endParaRPr lang="en-US" sz="1200" kern="1200" dirty="0">
              <a:solidFill>
                <a:schemeClr val="tx1"/>
              </a:solidFill>
              <a:effectLst/>
              <a:latin typeface="+mn-lt"/>
              <a:ea typeface="+mn-ea"/>
              <a:cs typeface="+mn-cs"/>
            </a:endParaRPr>
          </a:p>
          <a:p>
            <a:pPr marL="0" indent="0">
              <a:buFont typeface="Wingdings" pitchFamily="2" charset="2"/>
              <a:buNone/>
            </a:pPr>
            <a:r>
              <a:rPr lang="fr-FR" dirty="0"/>
              <a:t>Source : IAFM 2018: https://</a:t>
            </a:r>
            <a:r>
              <a:rPr lang="fr-FR" dirty="0" err="1"/>
              <a:t>iawgfieldmanual.com</a:t>
            </a:r>
            <a:r>
              <a:rPr lang="fr-FR" dirty="0"/>
              <a:t>/</a:t>
            </a:r>
            <a:r>
              <a:rPr lang="fr-FR" dirty="0" err="1"/>
              <a:t>manual</a:t>
            </a:r>
            <a:r>
              <a:rPr lang="fr-FR" dirty="0"/>
              <a:t>/gbv </a:t>
            </a:r>
          </a:p>
          <a:p>
            <a:pPr marL="0" indent="0">
              <a:buFont typeface="Wingdings" pitchFamily="2" charset="2"/>
              <a:buNone/>
            </a:pPr>
            <a:r>
              <a:rPr lang="fr-FR" dirty="0"/>
              <a:t>Source : WHO: https://www.who.int/reproductivehealth/publications/violence/VAW_infographic.pdf?ua=1 </a:t>
            </a:r>
          </a:p>
          <a:p>
            <a:pPr marL="0" indent="0">
              <a:buFont typeface="Wingdings" pitchFamily="2" charset="2"/>
              <a:buNone/>
            </a:pPr>
            <a:r>
              <a:rPr lang="fr-FR" dirty="0"/>
              <a:t>Source : https://</a:t>
            </a:r>
            <a:r>
              <a:rPr lang="fr-FR" dirty="0" err="1"/>
              <a:t>www.humanitarianresponse.info</a:t>
            </a:r>
            <a:r>
              <a:rPr lang="fr-FR" dirty="0"/>
              <a:t>/sites/</a:t>
            </a:r>
            <a:r>
              <a:rPr lang="fr-FR" dirty="0" err="1"/>
              <a:t>www.humanitarianresponse.info</a:t>
            </a:r>
            <a:r>
              <a:rPr lang="fr-FR" dirty="0"/>
              <a:t>/files/documents/files/5._gbv_reporting_for_non_gbv_actors.pdf  </a:t>
            </a:r>
          </a:p>
          <a:p>
            <a:pPr marL="0" indent="0">
              <a:buFont typeface="Wingdings" pitchFamily="2" charset="2"/>
              <a:buNone/>
            </a:pPr>
            <a:r>
              <a:rPr lang="fr-FR" dirty="0"/>
              <a:t>Source : GBV guidelines for reporting cases for non-GBV </a:t>
            </a:r>
            <a:r>
              <a:rPr lang="fr-FR" dirty="0" err="1"/>
              <a:t>specialized</a:t>
            </a:r>
            <a:r>
              <a:rPr lang="fr-FR" dirty="0"/>
              <a:t> </a:t>
            </a:r>
            <a:r>
              <a:rPr lang="fr-FR" dirty="0" err="1"/>
              <a:t>actors</a:t>
            </a:r>
            <a:r>
              <a:rPr lang="fr-FR" dirty="0"/>
              <a:t> ROLES AND RESPONSIBILITIES OF THE DIFFERENT ACTORS IN GBV RESPONSE </a:t>
            </a:r>
          </a:p>
          <a:p>
            <a:pPr marL="0" indent="0">
              <a:buFont typeface="Wingdings" pitchFamily="2" charset="2"/>
              <a:buNone/>
            </a:pPr>
            <a:r>
              <a:rPr lang="fr-FR" dirty="0"/>
              <a:t>Source : https://</a:t>
            </a:r>
            <a:r>
              <a:rPr lang="fr-FR" dirty="0" err="1"/>
              <a:t>www.gbvguidelines</a:t>
            </a:r>
            <a:r>
              <a:rPr lang="fr-FR" dirty="0"/>
              <a:t>/module-4-responding-to-a-gbv-disclosure-as-a-nongbv-specialist </a:t>
            </a:r>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42</a:t>
            </a:fld>
            <a:endParaRPr lang="en-US"/>
          </a:p>
        </p:txBody>
      </p:sp>
    </p:spTree>
    <p:extLst>
      <p:ext uri="{BB962C8B-B14F-4D97-AF65-F5344CB8AC3E}">
        <p14:creationId xmlns:p14="http://schemas.microsoft.com/office/powerpoint/2010/main" val="7996038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200" b="0" i="0" kern="1200" dirty="0">
                <a:solidFill>
                  <a:schemeClr val="tx1"/>
                </a:solidFill>
                <a:effectLst/>
                <a:latin typeface="Times New Roman" pitchFamily="18" charset="0"/>
                <a:ea typeface="+mn-ea"/>
                <a:cs typeface="+mn-cs"/>
              </a:rPr>
              <a:t>Notes d'animation :</a:t>
            </a:r>
            <a:endParaRPr lang="en-US" sz="1200" kern="1200" dirty="0">
              <a:solidFill>
                <a:schemeClr val="tx1"/>
              </a:solidFill>
              <a:effectLst/>
              <a:latin typeface="+mn-lt"/>
              <a:ea typeface="+mn-ea"/>
              <a:cs typeface="+mn-cs"/>
            </a:endParaRPr>
          </a:p>
          <a:p>
            <a:pPr marL="171450" indent="-171450" rtl="0">
              <a:buFont typeface="Wingdings" pitchFamily="2" charset="2"/>
              <a:buChar char="Ø"/>
            </a:pPr>
            <a:r>
              <a:rPr lang="fr-FR" sz="1200" kern="1200" dirty="0">
                <a:solidFill>
                  <a:schemeClr val="tx1"/>
                </a:solidFill>
                <a:effectLst/>
                <a:latin typeface="+mn-lt"/>
                <a:ea typeface="+mn-ea"/>
                <a:cs typeface="+mn-cs"/>
              </a:rPr>
              <a:t>Lisez et expliquez le contenu de la diapositive plus en détail si nécessaire.</a:t>
            </a:r>
          </a:p>
          <a:p>
            <a:pPr marL="171450" indent="-171450" rtl="0">
              <a:buFont typeface="Wingdings" pitchFamily="2" charset="2"/>
              <a:buChar char="Ø"/>
            </a:pPr>
            <a:r>
              <a:rPr lang="fr-FR" sz="1200" kern="1200" dirty="0">
                <a:solidFill>
                  <a:schemeClr val="tx1"/>
                </a:solidFill>
                <a:effectLst/>
                <a:latin typeface="+mn-lt"/>
                <a:ea typeface="+mn-ea"/>
                <a:cs typeface="+mn-cs"/>
              </a:rPr>
              <a:t>Montrez un exemplaire du formulaire d'aiguillage et de consentement éclairé, et résumez ce qu'il contient et ce que les prestataires doivent en faire. </a:t>
            </a: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dirty="0"/>
              <a:t>Le formulaire de consentement éclairé et de transmission d'informations permet à la cliente de choisir les soins qu'elle souhaite et d'autoriser la transmission d'informations pour les aiguillages. C'est un document important pour les prestataires de première ligne et il doit être facilement accessible dans la structure.  </a:t>
            </a:r>
          </a:p>
          <a:p>
            <a:pPr marL="0" indent="0" rtl="0">
              <a:buFont typeface="Wingdings" pitchFamily="2" charset="2"/>
              <a:buNone/>
            </a:pPr>
            <a:endParaRPr lang="en-US" sz="1200" kern="1200" dirty="0">
              <a:solidFill>
                <a:schemeClr val="tx1"/>
              </a:solidFill>
              <a:effectLst/>
              <a:latin typeface="+mn-lt"/>
              <a:ea typeface="+mn-ea"/>
              <a:cs typeface="+mn-cs"/>
            </a:endParaRPr>
          </a:p>
          <a:p>
            <a:pPr marL="0" indent="0" rtl="0">
              <a:buFont typeface="Wingdings" pitchFamily="2" charset="2"/>
              <a:buNone/>
            </a:pPr>
            <a:r>
              <a:rPr lang="fr-FR" sz="1200" kern="1200" dirty="0">
                <a:solidFill>
                  <a:schemeClr val="tx1"/>
                </a:solidFill>
                <a:effectLst/>
                <a:latin typeface="+mn-lt"/>
                <a:ea typeface="+mn-ea"/>
                <a:cs typeface="+mn-cs"/>
              </a:rPr>
              <a:t>Source : IAFM 2018: https://</a:t>
            </a:r>
            <a:r>
              <a:rPr lang="fr-FR" sz="1200" kern="1200" dirty="0" err="1">
                <a:solidFill>
                  <a:schemeClr val="tx1"/>
                </a:solidFill>
                <a:effectLst/>
                <a:latin typeface="+mn-lt"/>
                <a:ea typeface="+mn-ea"/>
                <a:cs typeface="+mn-cs"/>
              </a:rPr>
              <a:t>iawgfieldmanual.com</a:t>
            </a:r>
            <a:r>
              <a:rPr lang="fr-FR" sz="1200" kern="1200" dirty="0">
                <a:solidFill>
                  <a:schemeClr val="tx1"/>
                </a:solidFill>
                <a:effectLst/>
                <a:latin typeface="+mn-lt"/>
                <a:ea typeface="+mn-ea"/>
                <a:cs typeface="+mn-cs"/>
              </a:rPr>
              <a:t>/</a:t>
            </a:r>
            <a:r>
              <a:rPr lang="fr-FR" sz="1200" kern="1200" dirty="0" err="1">
                <a:solidFill>
                  <a:schemeClr val="tx1"/>
                </a:solidFill>
                <a:effectLst/>
                <a:latin typeface="+mn-lt"/>
                <a:ea typeface="+mn-ea"/>
                <a:cs typeface="+mn-cs"/>
              </a:rPr>
              <a:t>manual</a:t>
            </a:r>
            <a:r>
              <a:rPr lang="fr-FR" sz="1200" kern="1200" dirty="0">
                <a:solidFill>
                  <a:schemeClr val="tx1"/>
                </a:solidFill>
                <a:effectLst/>
                <a:latin typeface="+mn-lt"/>
                <a:ea typeface="+mn-ea"/>
                <a:cs typeface="+mn-cs"/>
              </a:rPr>
              <a:t>/gbv </a:t>
            </a:r>
          </a:p>
          <a:p>
            <a:pPr marL="0" indent="0" rtl="0">
              <a:buFont typeface="Wingdings" pitchFamily="2" charset="2"/>
              <a:buNone/>
            </a:pPr>
            <a:r>
              <a:rPr lang="fr-FR" sz="1200" kern="1200" dirty="0">
                <a:solidFill>
                  <a:schemeClr val="tx1"/>
                </a:solidFill>
                <a:effectLst/>
                <a:latin typeface="+mn-lt"/>
                <a:ea typeface="+mn-ea"/>
                <a:cs typeface="+mn-cs"/>
              </a:rPr>
              <a:t>Source : WHO: https://www.who.int/reproductivehealth/publications/violence/VAW_infographic.pdf?ua=1 </a:t>
            </a:r>
          </a:p>
          <a:p>
            <a:pPr marL="0" indent="0" rtl="0">
              <a:buFont typeface="Wingdings" pitchFamily="2" charset="2"/>
              <a:buNone/>
            </a:pPr>
            <a:r>
              <a:rPr lang="fr-FR" sz="1200" kern="1200" dirty="0">
                <a:solidFill>
                  <a:schemeClr val="tx1"/>
                </a:solidFill>
                <a:effectLst/>
                <a:latin typeface="+mn-lt"/>
                <a:ea typeface="+mn-ea"/>
                <a:cs typeface="+mn-cs"/>
              </a:rPr>
              <a:t>Source : https://</a:t>
            </a:r>
            <a:r>
              <a:rPr lang="fr-FR" sz="1200" kern="1200" dirty="0" err="1">
                <a:solidFill>
                  <a:schemeClr val="tx1"/>
                </a:solidFill>
                <a:effectLst/>
                <a:latin typeface="+mn-lt"/>
                <a:ea typeface="+mn-ea"/>
                <a:cs typeface="+mn-cs"/>
              </a:rPr>
              <a:t>www.humanitarianresponse.info</a:t>
            </a:r>
            <a:r>
              <a:rPr lang="fr-FR" sz="1200" kern="1200" dirty="0">
                <a:solidFill>
                  <a:schemeClr val="tx1"/>
                </a:solidFill>
                <a:effectLst/>
                <a:latin typeface="+mn-lt"/>
                <a:ea typeface="+mn-ea"/>
                <a:cs typeface="+mn-cs"/>
              </a:rPr>
              <a:t>/sites/</a:t>
            </a:r>
            <a:r>
              <a:rPr lang="fr-FR" sz="1200" kern="1200" dirty="0" err="1">
                <a:solidFill>
                  <a:schemeClr val="tx1"/>
                </a:solidFill>
                <a:effectLst/>
                <a:latin typeface="+mn-lt"/>
                <a:ea typeface="+mn-ea"/>
                <a:cs typeface="+mn-cs"/>
              </a:rPr>
              <a:t>www.humanitarianresponse.info</a:t>
            </a:r>
            <a:r>
              <a:rPr lang="fr-FR" sz="1200" kern="1200" dirty="0">
                <a:solidFill>
                  <a:schemeClr val="tx1"/>
                </a:solidFill>
                <a:effectLst/>
                <a:latin typeface="+mn-lt"/>
                <a:ea typeface="+mn-ea"/>
                <a:cs typeface="+mn-cs"/>
              </a:rPr>
              <a:t>/files/documents/files/5._gbv_reporting_for_non_gbv_actors.pdf  </a:t>
            </a:r>
          </a:p>
          <a:p>
            <a:pPr marL="0" indent="0" rtl="0">
              <a:buFont typeface="Wingdings" pitchFamily="2" charset="2"/>
              <a:buNone/>
            </a:pPr>
            <a:r>
              <a:rPr lang="fr-FR" sz="1200" kern="1200" dirty="0">
                <a:solidFill>
                  <a:schemeClr val="tx1"/>
                </a:solidFill>
                <a:effectLst/>
                <a:latin typeface="+mn-lt"/>
                <a:ea typeface="+mn-ea"/>
                <a:cs typeface="+mn-cs"/>
              </a:rPr>
              <a:t>Source : GBV guidelines for reporting cases for non-GBV </a:t>
            </a:r>
            <a:r>
              <a:rPr lang="fr-FR" sz="1200" kern="1200" dirty="0" err="1">
                <a:solidFill>
                  <a:schemeClr val="tx1"/>
                </a:solidFill>
                <a:effectLst/>
                <a:latin typeface="+mn-lt"/>
                <a:ea typeface="+mn-ea"/>
                <a:cs typeface="+mn-cs"/>
              </a:rPr>
              <a:t>specialized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actors</a:t>
            </a:r>
            <a:r>
              <a:rPr lang="fr-FR" sz="1200" kern="1200" dirty="0">
                <a:solidFill>
                  <a:schemeClr val="tx1"/>
                </a:solidFill>
                <a:effectLst/>
                <a:latin typeface="+mn-lt"/>
                <a:ea typeface="+mn-ea"/>
                <a:cs typeface="+mn-cs"/>
              </a:rPr>
              <a:t> ROLES AND RESPONSIBILITIES OF THE DIFFERENT ACTORS IN GBV RESPONSE </a:t>
            </a:r>
          </a:p>
          <a:p>
            <a:pPr marL="0" indent="0" rtl="0">
              <a:buFont typeface="Wingdings" pitchFamily="2" charset="2"/>
              <a:buNone/>
            </a:pPr>
            <a:r>
              <a:rPr lang="fr-FR" sz="1200" kern="1200" dirty="0">
                <a:solidFill>
                  <a:schemeClr val="tx1"/>
                </a:solidFill>
                <a:effectLst/>
                <a:latin typeface="+mn-lt"/>
                <a:ea typeface="+mn-ea"/>
                <a:cs typeface="+mn-cs"/>
              </a:rPr>
              <a:t>Source : https://</a:t>
            </a:r>
            <a:r>
              <a:rPr lang="fr-FR" sz="1200" kern="1200" dirty="0" err="1">
                <a:solidFill>
                  <a:schemeClr val="tx1"/>
                </a:solidFill>
                <a:effectLst/>
                <a:latin typeface="+mn-lt"/>
                <a:ea typeface="+mn-ea"/>
                <a:cs typeface="+mn-cs"/>
              </a:rPr>
              <a:t>www.gbvguidelines</a:t>
            </a:r>
            <a:r>
              <a:rPr lang="fr-FR" sz="1200" kern="1200" dirty="0">
                <a:solidFill>
                  <a:schemeClr val="tx1"/>
                </a:solidFill>
                <a:effectLst/>
                <a:latin typeface="+mn-lt"/>
                <a:ea typeface="+mn-ea"/>
                <a:cs typeface="+mn-cs"/>
              </a:rPr>
              <a:t>/module-4-responding-to-a-gbv-disclosure-as-a-nongbv-specialist </a:t>
            </a:r>
          </a:p>
          <a:p>
            <a:pPr marL="0" indent="0" rtl="0">
              <a:buFont typeface="Wingdings" pitchFamily="2" charset="2"/>
              <a:buNone/>
            </a:pPr>
            <a:endParaRPr lang="en-US" sz="1200" kern="1200" dirty="0">
              <a:solidFill>
                <a:schemeClr val="tx1"/>
              </a:solidFill>
              <a:effectLst/>
              <a:latin typeface="+mn-lt"/>
              <a:ea typeface="+mn-ea"/>
              <a:cs typeface="+mn-cs"/>
            </a:endParaRPr>
          </a:p>
          <a:p>
            <a:pPr marL="171450" indent="-171450" rtl="0">
              <a:buFont typeface="Wingdings" pitchFamily="2" charset="2"/>
              <a:buChar char="Ø"/>
            </a:pPr>
            <a:endParaRPr lang="en-US" sz="1200" kern="1200" dirty="0">
              <a:solidFill>
                <a:schemeClr val="tx1"/>
              </a:solidFill>
              <a:effectLst/>
              <a:latin typeface="+mn-lt"/>
              <a:ea typeface="+mn-ea"/>
              <a:cs typeface="+mn-cs"/>
            </a:endParaRPr>
          </a:p>
          <a:p>
            <a:pPr marL="171450" indent="-171450">
              <a:buFont typeface="Wingdings" pitchFamily="2" charset="2"/>
              <a:buChar char="Ø"/>
            </a:pPr>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43</a:t>
            </a:fld>
            <a:endParaRPr lang="en-US"/>
          </a:p>
        </p:txBody>
      </p:sp>
    </p:spTree>
    <p:extLst>
      <p:ext uri="{BB962C8B-B14F-4D97-AF65-F5344CB8AC3E}">
        <p14:creationId xmlns:p14="http://schemas.microsoft.com/office/powerpoint/2010/main" val="1396512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Remarque d'animation :</a:t>
            </a:r>
          </a:p>
          <a:p>
            <a:pPr marL="171450" indent="-171450">
              <a:buFont typeface="Wingdings" panose="05000000000000000000" pitchFamily="2" charset="2"/>
              <a:buChar char="Ø"/>
            </a:pPr>
            <a:r>
              <a:rPr lang="fr-FR"/>
              <a:t>S'assurer que tous les participants connaissent le SGIVBG</a:t>
            </a:r>
            <a:r>
              <a:rPr lang="fr-FR" baseline="0"/>
              <a:t> </a:t>
            </a:r>
            <a:r>
              <a:rPr lang="fr-FR"/>
              <a:t>pour le suivi des cas de VSBG au niveau mondial.</a:t>
            </a:r>
          </a:p>
          <a:p>
            <a:pPr marL="171450" indent="-171450">
              <a:buFont typeface="Wingdings" panose="05000000000000000000" pitchFamily="2" charset="2"/>
              <a:buChar char="Ø"/>
            </a:pPr>
            <a:r>
              <a:rPr lang="fr-FR"/>
              <a:t>Passer en revue le contenu de la diapositive si nécessaire et/ou aller sur &lt;https://</a:t>
            </a:r>
            <a:r>
              <a:rPr lang="fr-FR" err="1"/>
              <a:t>www.gbvims.com</a:t>
            </a:r>
            <a:r>
              <a:rPr lang="fr-FR"/>
              <a:t>/&gt; et passer en revue les ressources qui s'y trouvent si le temps le permet.</a:t>
            </a:r>
          </a:p>
        </p:txBody>
      </p:sp>
      <p:sp>
        <p:nvSpPr>
          <p:cNvPr id="4" name="Slide Number Placeholder 3"/>
          <p:cNvSpPr>
            <a:spLocks noGrp="1"/>
          </p:cNvSpPr>
          <p:nvPr>
            <p:ph type="sldNum" sz="quarter" idx="5"/>
          </p:nvPr>
        </p:nvSpPr>
        <p:spPr/>
        <p:txBody>
          <a:bodyPr/>
          <a:lstStyle/>
          <a:p>
            <a:fld id="{BDE75D1C-764A-E649-B63D-EDCBD3A61343}" type="slidenum">
              <a:rPr lang="fr-FR" smtClean="0"/>
              <a:t>44</a:t>
            </a:fld>
            <a:endParaRPr lang="en-US"/>
          </a:p>
        </p:txBody>
      </p:sp>
    </p:spTree>
    <p:extLst>
      <p:ext uri="{BB962C8B-B14F-4D97-AF65-F5344CB8AC3E}">
        <p14:creationId xmlns:p14="http://schemas.microsoft.com/office/powerpoint/2010/main" val="1661565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E75D1C-764A-E649-B63D-EDCBD3A61343}" type="slidenum">
              <a:rPr lang="fr-FR" smtClean="0"/>
              <a:t>45</a:t>
            </a:fld>
            <a:endParaRPr lang="en-US"/>
          </a:p>
        </p:txBody>
      </p:sp>
    </p:spTree>
    <p:extLst>
      <p:ext uri="{BB962C8B-B14F-4D97-AF65-F5344CB8AC3E}">
        <p14:creationId xmlns:p14="http://schemas.microsoft.com/office/powerpoint/2010/main" val="3083623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itchFamily="2" charset="2"/>
              <a:buChar char="Ø"/>
            </a:pPr>
            <a:r>
              <a:rPr lang="fr-FR" dirty="0"/>
              <a:t>L'OMS a fourni des supports de travail aux prestataires de première ligne qui traitent les clientes qui révèlent de violences sexuelles ou pour lesquelles il y a un soupçon de violences sexuelles. </a:t>
            </a:r>
          </a:p>
          <a:p>
            <a:pPr marL="171450" indent="-171450">
              <a:buFont typeface="Wingdings" pitchFamily="2" charset="2"/>
              <a:buChar char="Ø"/>
            </a:pPr>
            <a:endParaRPr lang="en-US" dirty="0"/>
          </a:p>
          <a:p>
            <a:pPr marL="171450" indent="-171450">
              <a:buFont typeface="Wingdings" pitchFamily="2" charset="2"/>
              <a:buChar char="Ø"/>
            </a:pPr>
            <a:r>
              <a:rPr lang="fr-FR" dirty="0"/>
              <a:t>Distribuez des exemplaires des diagrammes à chaque participant. </a:t>
            </a:r>
          </a:p>
          <a:p>
            <a:pPr marL="171450" indent="-171450">
              <a:buFont typeface="Wingdings" pitchFamily="2" charset="2"/>
              <a:buChar char="Ø"/>
            </a:pPr>
            <a:endParaRPr lang="en-US" dirty="0"/>
          </a:p>
          <a:p>
            <a:pPr marL="171450" indent="-171450">
              <a:buFont typeface="Wingdings" pitchFamily="2" charset="2"/>
              <a:buChar char="Ø"/>
            </a:pPr>
            <a:r>
              <a:rPr lang="fr-FR" dirty="0"/>
              <a:t>En petits groupes, demandez aux participants de réfléchir aux ressources disponibles et au soutien nécessaire pour les différentes tâches de soins dans les parcours.  </a:t>
            </a:r>
          </a:p>
          <a:p>
            <a:pPr marL="628650" lvl="1" indent="-171450">
              <a:buFont typeface="Wingdings" pitchFamily="2" charset="2"/>
              <a:buChar char="Ø"/>
            </a:pPr>
            <a:r>
              <a:rPr lang="fr-FR" dirty="0"/>
              <a:t>Encouragez les participants à dresser une liste des ressources d'aiguillage. </a:t>
            </a:r>
          </a:p>
          <a:p>
            <a:pPr marL="171450" indent="-171450">
              <a:buFont typeface="Wingdings" pitchFamily="2" charset="2"/>
              <a:buChar char="Ø"/>
            </a:pPr>
            <a:endParaRPr lang="en-US" dirty="0"/>
          </a:p>
          <a:p>
            <a:pPr marL="171450" indent="-171450">
              <a:buFont typeface="Wingdings" pitchFamily="2" charset="2"/>
              <a:buChar char="Ø"/>
            </a:pPr>
            <a:r>
              <a:rPr lang="fr-FR" dirty="0"/>
              <a:t>Demandez ensuite aux groupes de réfléchir à la place et à la manière dont les soins d'avortement et/ou l'aiguillage s'inscrivent dans ces parcours et ajoutez-les au diagramme. </a:t>
            </a:r>
          </a:p>
          <a:p>
            <a:pPr marL="171450" indent="-171450">
              <a:buFont typeface="Wingdings" pitchFamily="2" charset="2"/>
              <a:buChar char="Ø"/>
            </a:pPr>
            <a:endParaRPr lang="en-US" dirty="0"/>
          </a:p>
          <a:p>
            <a:pPr marL="171450" indent="-171450">
              <a:buFont typeface="Wingdings" pitchFamily="2" charset="2"/>
              <a:buChar char="Ø"/>
            </a:pPr>
            <a:r>
              <a:rPr lang="fr-FR" dirty="0"/>
              <a:t>Demandez aux participants de faire un brainstorming sur les ressources disponibles et le soutien nécessaire pour les soins d'avortement et/ou les aiguillages.</a:t>
            </a:r>
            <a:endParaRPr lang="en-US" dirty="0"/>
          </a:p>
          <a:p>
            <a:pPr marL="171450" indent="-171450">
              <a:buFont typeface="Wingdings" pitchFamily="2" charset="2"/>
              <a:buChar char="Ø"/>
            </a:pPr>
            <a:endParaRPr lang="en-US" dirty="0"/>
          </a:p>
          <a:p>
            <a:pPr marL="0" indent="0">
              <a:buFont typeface="Wingdings" pitchFamily="2" charset="2"/>
              <a:buNone/>
            </a:pPr>
            <a:r>
              <a:rPr lang="fr-FR" dirty="0"/>
              <a:t>Source de l'image : </a:t>
            </a:r>
            <a:r>
              <a:rPr lang="fr-FR" i="1" dirty="0"/>
              <a:t>World Health Organization (WHO). Health care for women subjected to intimate partner violence or sexual violence: A clinical handbook. </a:t>
            </a:r>
            <a:r>
              <a:rPr lang="fr-FR" dirty="0"/>
              <a:t>Geneva: WHO; 2014</a:t>
            </a:r>
          </a:p>
          <a:p>
            <a:pPr marL="0" indent="0">
              <a:buFont typeface="Wingdings" pitchFamily="2" charset="2"/>
              <a:buNone/>
            </a:pPr>
            <a:r>
              <a:rPr lang="fr-FR" dirty="0"/>
              <a:t>https://</a:t>
            </a:r>
            <a:r>
              <a:rPr lang="fr-FR" dirty="0" err="1"/>
              <a:t>www.who.int</a:t>
            </a:r>
            <a:r>
              <a:rPr lang="fr-FR" dirty="0"/>
              <a:t>/</a:t>
            </a:r>
            <a:r>
              <a:rPr lang="fr-FR" dirty="0" err="1"/>
              <a:t>reproductivehealth</a:t>
            </a:r>
            <a:r>
              <a:rPr lang="fr-FR" dirty="0"/>
              <a:t>/publications/violence/</a:t>
            </a:r>
            <a:r>
              <a:rPr lang="fr-FR" dirty="0" err="1"/>
              <a:t>vaw-clinical-handbook</a:t>
            </a:r>
            <a:r>
              <a:rPr lang="fr-FR" dirty="0"/>
              <a:t>/en/</a:t>
            </a:r>
          </a:p>
        </p:txBody>
      </p:sp>
      <p:sp>
        <p:nvSpPr>
          <p:cNvPr id="4" name="Slide Number Placeholder 3"/>
          <p:cNvSpPr>
            <a:spLocks noGrp="1"/>
          </p:cNvSpPr>
          <p:nvPr>
            <p:ph type="sldNum" sz="quarter" idx="5"/>
          </p:nvPr>
        </p:nvSpPr>
        <p:spPr/>
        <p:txBody>
          <a:bodyPr/>
          <a:lstStyle/>
          <a:p>
            <a:fld id="{BDE75D1C-764A-E649-B63D-EDCBD3A61343}" type="slidenum">
              <a:rPr lang="fr-FR" smtClean="0"/>
              <a:t>46</a:t>
            </a:fld>
            <a:endParaRPr lang="en-US"/>
          </a:p>
        </p:txBody>
      </p:sp>
    </p:spTree>
    <p:extLst>
      <p:ext uri="{BB962C8B-B14F-4D97-AF65-F5344CB8AC3E}">
        <p14:creationId xmlns:p14="http://schemas.microsoft.com/office/powerpoint/2010/main" val="31393373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Dites :  </a:t>
            </a:r>
          </a:p>
          <a:p>
            <a:pPr marL="171450" indent="-171450">
              <a:buFont typeface="Wingdings" panose="05000000000000000000" pitchFamily="2" charset="2"/>
              <a:buChar char="Ø"/>
            </a:pPr>
            <a:r>
              <a:rPr lang="fr-FR"/>
              <a:t>Nous avons étudier les ressources disponibles et nécessaires pour fournir les soins cliniques dont ont besoin les femmes qui cherchent à obtenir des soins immédiats ou un avortement ultérieur après une agression sexuelle. </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fr-FR"/>
              <a:t>Tenez compte également des autres services dont la survivante peut avoir besoin pour sa guérison et sa sécurité. </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fr-FR"/>
              <a:t>Où enverriez-vous quelqu'un qui a besoin de ces services ?</a:t>
            </a:r>
          </a:p>
          <a:p>
            <a:endParaRPr lang="en-US"/>
          </a:p>
          <a:p>
            <a:r>
              <a:rPr lang="fr-FR"/>
              <a:t>En continuant en petits groupes, demandez aux participants de réfléchir aux ressources disponibles et au soutien nécessaire pour les services énumérés sur la diapositive.  </a:t>
            </a:r>
          </a:p>
          <a:p>
            <a:pPr marL="171450" indent="-171450">
              <a:buFont typeface="Wingdings" panose="05000000000000000000" pitchFamily="2" charset="2"/>
              <a:buChar char="Ø"/>
            </a:pPr>
            <a:r>
              <a:rPr lang="fr-FR"/>
              <a:t>Y a-t-il d'autres services qui ne sont pas énumérés ici et qui pourraient être nécessaires ?</a:t>
            </a:r>
          </a:p>
          <a:p>
            <a:endParaRPr lang="en-US"/>
          </a:p>
          <a:p>
            <a:r>
              <a:rPr lang="fr-FR"/>
              <a:t>Clôture de l'activité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Répondez à toutes les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Discutez et faites un brainstorming sur les difficultés identifiées par les participants pour leur environnement.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Encouragez les participants à dresser une liste des ressources d'aiguillage. </a:t>
            </a:r>
          </a:p>
        </p:txBody>
      </p:sp>
      <p:sp>
        <p:nvSpPr>
          <p:cNvPr id="4" name="Slide Number Placeholder 3"/>
          <p:cNvSpPr>
            <a:spLocks noGrp="1"/>
          </p:cNvSpPr>
          <p:nvPr>
            <p:ph type="sldNum" sz="quarter" idx="5"/>
          </p:nvPr>
        </p:nvSpPr>
        <p:spPr/>
        <p:txBody>
          <a:bodyPr/>
          <a:lstStyle/>
          <a:p>
            <a:fld id="{BDE75D1C-764A-E649-B63D-EDCBD3A61343}" type="slidenum">
              <a:rPr lang="fr-FR" smtClean="0"/>
              <a:t>47</a:t>
            </a:fld>
            <a:endParaRPr lang="en-US"/>
          </a:p>
        </p:txBody>
      </p:sp>
    </p:spTree>
    <p:extLst>
      <p:ext uri="{BB962C8B-B14F-4D97-AF65-F5344CB8AC3E}">
        <p14:creationId xmlns:p14="http://schemas.microsoft.com/office/powerpoint/2010/main" val="11127205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sng"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Note d'animation : Ces études de cas sont destinées au travail et aux discussions en petits groupes et ont pour but d'aider les participants à envisager l'intégration des services de soins tenant compte des traumatismes dans un établissement, dans un camp, et à améliorer les systèmes de coordination et d'aiguillage.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Utilisez les </a:t>
            </a:r>
            <a:r>
              <a:rPr kumimoji="0" lang="fr-FR" sz="1800" b="0" i="1"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études de cas sur la prestation/l’intégration de services </a:t>
            </a: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pour cette activité.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Répartissez les participants en petits groupes.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Distribuez à chaque participant </a:t>
            </a:r>
            <a:r>
              <a:rPr kumimoji="0" lang="fr-FR"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Études de cas sur la prestation de services et l'intégration - Version pour les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u="sng">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Les leaders de petits groupes ou l'animateur peuvent utiliser les points pour approfondir la discussion sur le cas. Les points des cas ne sont pas censés être communiqués aux participants avant la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Indiquez les ressources d'Ipas, de l'IAWG, de l'OMS et autres qui peuvent être utiles pour l'intégration des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Clôture de l'activité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Assurez-vous que tous les points de </a:t>
            </a:r>
            <a:r>
              <a:rPr kumimoji="0" lang="fr-FR" sz="1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Études de cas sur la prestation et l’intégration de services- Version d'animation </a:t>
            </a: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sont couverts pour chaque cas.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Demandez aux participants/groupes d'ajouter des points supplémentaires.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Répondez à toutes les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Encouragez les participants à prendre des notes sur ce qu'ils peuvent faire pour intégrer ces services dans les services de leur établissement et/ou pour plaider en faveur d'une meilleure coordination et de meilleurs systèmes d'aiguillage dans tout le camp. </a:t>
            </a:r>
            <a:endParaRPr lang="en-US" sz="1800" i="0" u="sng">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DE75D1C-764A-E649-B63D-EDCBD3A61343}" type="slidenum">
              <a:rPr lang="fr-FR" smtClean="0"/>
              <a:t>48</a:t>
            </a:fld>
            <a:endParaRPr lang="en-US"/>
          </a:p>
        </p:txBody>
      </p:sp>
    </p:spTree>
    <p:extLst>
      <p:ext uri="{BB962C8B-B14F-4D97-AF65-F5344CB8AC3E}">
        <p14:creationId xmlns:p14="http://schemas.microsoft.com/office/powerpoint/2010/main" val="2783539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Remarques d'animation :</a:t>
            </a:r>
          </a:p>
          <a:p>
            <a:pPr marL="171450" indent="-171450">
              <a:buFont typeface="Arial" panose="020B0604020202020204" pitchFamily="34" charset="0"/>
              <a:buChar char="•"/>
            </a:pPr>
            <a:r>
              <a:rPr lang="fr-FR"/>
              <a:t>Introduisez le sujet en expliquant que vos besoins sont aussi importants que ceux des survivantes dont vous vous occupez. </a:t>
            </a:r>
          </a:p>
          <a:p>
            <a:pPr marL="171450" indent="-171450">
              <a:buFont typeface="Arial" panose="020B0604020202020204" pitchFamily="34" charset="0"/>
              <a:buChar char="•"/>
            </a:pPr>
            <a:r>
              <a:rPr lang="fr-FR"/>
              <a:t>Vous pouvez avoir des réactions ou des émotions fortes lorsque vous abordez le sujet des violences avec vos patientes. </a:t>
            </a:r>
          </a:p>
          <a:p>
            <a:pPr marL="171450" indent="-171450">
              <a:buFont typeface="Arial" panose="020B0604020202020204" pitchFamily="34" charset="0"/>
              <a:buChar char="•"/>
            </a:pPr>
            <a:r>
              <a:rPr lang="fr-FR"/>
              <a:t>Cela est d'autant plus vrai si vous avez vous-même été victime de violences. </a:t>
            </a:r>
          </a:p>
          <a:p>
            <a:pPr marL="171450" indent="-171450">
              <a:buFont typeface="Arial" panose="020B0604020202020204" pitchFamily="34" charset="0"/>
              <a:buChar char="•"/>
            </a:pPr>
            <a:r>
              <a:rPr lang="fr-FR"/>
              <a:t>Les prestataires de santé peuvent développer des maladies liées au stress, telles que le burnout, l'usure de compassion ou la </a:t>
            </a:r>
            <a:r>
              <a:rPr lang="fr-FR" err="1"/>
              <a:t>traumatisation</a:t>
            </a:r>
            <a:r>
              <a:rPr lang="fr-FR"/>
              <a:t> secondaire. </a:t>
            </a:r>
          </a:p>
          <a:p>
            <a:pPr marL="171450" indent="-171450">
              <a:buFont typeface="Arial" panose="020B0604020202020204" pitchFamily="34" charset="0"/>
              <a:buChar char="•"/>
            </a:pPr>
            <a:r>
              <a:rPr lang="fr-FR"/>
              <a:t>Si vous travaillez avec des survivantes, soyez conscient de ces risques et prenez des mesures pour préserver votre bien-être face au stress lié au travail. </a:t>
            </a:r>
          </a:p>
          <a:p>
            <a:endParaRPr lang="en-US"/>
          </a:p>
        </p:txBody>
      </p:sp>
      <p:sp>
        <p:nvSpPr>
          <p:cNvPr id="4" name="Slide Number Placeholder 3"/>
          <p:cNvSpPr>
            <a:spLocks noGrp="1"/>
          </p:cNvSpPr>
          <p:nvPr>
            <p:ph type="sldNum" sz="quarter" idx="5"/>
          </p:nvPr>
        </p:nvSpPr>
        <p:spPr/>
        <p:txBody>
          <a:bodyPr/>
          <a:lstStyle/>
          <a:p>
            <a:fld id="{8845B02C-1E2A-4335-86C0-3824A654CBE7}" type="slidenum">
              <a:rPr lang="fr-FR" smtClean="0"/>
              <a:t>49</a:t>
            </a:fld>
            <a:endParaRPr lang="en-US"/>
          </a:p>
        </p:txBody>
      </p:sp>
    </p:spTree>
    <p:extLst>
      <p:ext uri="{BB962C8B-B14F-4D97-AF65-F5344CB8AC3E}">
        <p14:creationId xmlns:p14="http://schemas.microsoft.com/office/powerpoint/2010/main" val="1614000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  </a:t>
            </a:r>
          </a:p>
          <a:p>
            <a:pPr marL="171450" indent="-171450">
              <a:buFont typeface="Wingdings" pitchFamily="2" charset="2"/>
              <a:buChar char="Ø"/>
            </a:pPr>
            <a:r>
              <a:rPr lang="fr-FR" dirty="0"/>
              <a:t>Les diapositives 6 à 10 donnent un aperçu de l'ampleur du problème des violences sexuelles dans le monde. Ces diapositives peuvent être supprimées ou modifiées afin de contextualiser les violences dans votre pays, région et/ou population cible.</a:t>
            </a:r>
            <a:endParaRPr lang="en-US" dirty="0"/>
          </a:p>
          <a:p>
            <a:endParaRPr lang="en-US" dirty="0"/>
          </a:p>
          <a:p>
            <a:r>
              <a:rPr lang="fr-FR" dirty="0"/>
              <a:t>Notes d'animation :</a:t>
            </a:r>
          </a:p>
          <a:p>
            <a:pPr marL="171450" indent="-171450">
              <a:buFont typeface="Wingdings" pitchFamily="2" charset="2"/>
              <a:buChar char="Ø"/>
            </a:pPr>
            <a:r>
              <a:rPr lang="fr-FR" dirty="0"/>
              <a:t>Quelle est l'ampleur des violences sexuelles et des autres formes de VBG ? Familiarisons-nous avec les données et les implications réelles de ces violations des droits humains et des résultats sur la santé des femmes, leurs familles et leurs communautés. </a:t>
            </a:r>
            <a:endParaRPr lang="en-US"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dirty="0"/>
              <a:t>Source de l'image : STEFAN HEUNIS/AFP/Getty Images. Image protégée par des droits d'auteur et sans autorisation de reproduction.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200" b="0" i="0" u="none" strike="noStrike" kern="1200" dirty="0">
                <a:solidFill>
                  <a:schemeClr val="tx1"/>
                </a:solidFill>
                <a:effectLst/>
                <a:latin typeface="+mn-lt"/>
                <a:ea typeface="+mn-ea"/>
                <a:cs typeface="+mn-cs"/>
              </a:rPr>
              <a:t>Sur cette photo prise le 15 septembre 2016, des femmes et des enfants font la queue pour entrer dans l'une des cliniques de nutrition de l'Unicef dans le quartier informel de Muna, dans la banlieue de Maiduguri, la capitale de l'État de Borno, au nord-est du Nigeria.</a:t>
            </a:r>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5</a:t>
            </a:fld>
            <a:endParaRPr lang="en-US" dirty="0"/>
          </a:p>
        </p:txBody>
      </p:sp>
    </p:spTree>
    <p:extLst>
      <p:ext uri="{BB962C8B-B14F-4D97-AF65-F5344CB8AC3E}">
        <p14:creationId xmlns:p14="http://schemas.microsoft.com/office/powerpoint/2010/main" val="40972866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p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6" name="Google Shape;2036;p2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Remarques d'animation :</a:t>
            </a:r>
          </a:p>
          <a:p>
            <a:pPr marL="171450" lvl="0" indent="-171450" algn="l" rtl="0">
              <a:lnSpc>
                <a:spcPct val="100000"/>
              </a:lnSpc>
              <a:spcBef>
                <a:spcPts val="0"/>
              </a:spcBef>
              <a:spcAft>
                <a:spcPts val="0"/>
              </a:spcAft>
              <a:buSzPts val="1400"/>
              <a:buFont typeface="Arial" panose="020B0604020202020204" pitchFamily="34" charset="0"/>
              <a:buChar char="•"/>
            </a:pPr>
            <a:r>
              <a:rPr lang="fr-FR"/>
              <a:t>Commencez par demander aux participants :</a:t>
            </a:r>
            <a:endParaRPr/>
          </a:p>
          <a:p>
            <a:pPr marL="628650" lvl="1" indent="-171450" algn="l" rtl="0">
              <a:lnSpc>
                <a:spcPct val="100000"/>
              </a:lnSpc>
              <a:spcBef>
                <a:spcPts val="0"/>
              </a:spcBef>
              <a:spcAft>
                <a:spcPts val="0"/>
              </a:spcAft>
              <a:buClr>
                <a:schemeClr val="dk1"/>
              </a:buClr>
              <a:buSzPts val="1200"/>
              <a:buFont typeface="Wingdings" panose="05000000000000000000" pitchFamily="2" charset="2"/>
              <a:buChar char="Ø"/>
            </a:pPr>
            <a:r>
              <a:rPr lang="fr-FR"/>
              <a:t>Qu'est-ce que le burnout ?</a:t>
            </a:r>
            <a:endParaRPr/>
          </a:p>
          <a:p>
            <a:pPr marL="628650" lvl="1" indent="-171450" algn="l" rtl="0">
              <a:lnSpc>
                <a:spcPct val="100000"/>
              </a:lnSpc>
              <a:spcBef>
                <a:spcPts val="0"/>
              </a:spcBef>
              <a:spcAft>
                <a:spcPts val="0"/>
              </a:spcAft>
              <a:buClr>
                <a:schemeClr val="dk1"/>
              </a:buClr>
              <a:buSzPts val="1200"/>
              <a:buFont typeface="Wingdings" panose="05000000000000000000" pitchFamily="2" charset="2"/>
              <a:buChar char="Ø"/>
            </a:pPr>
            <a:r>
              <a:rPr lang="fr-FR"/>
              <a:t>Vous êtes-vous déjà senti « épuisés » ou avez-vous déjà travaillé avec quelqu'un qui était « épuisé » ? </a:t>
            </a:r>
            <a:endParaRPr/>
          </a:p>
          <a:p>
            <a:pPr marL="628650" lvl="1" indent="-171450" algn="l" rtl="0">
              <a:lnSpc>
                <a:spcPct val="100000"/>
              </a:lnSpc>
              <a:spcBef>
                <a:spcPts val="0"/>
              </a:spcBef>
              <a:spcAft>
                <a:spcPts val="0"/>
              </a:spcAft>
              <a:buClr>
                <a:schemeClr val="dk1"/>
              </a:buClr>
              <a:buSzPts val="1200"/>
              <a:buFont typeface="Wingdings" panose="05000000000000000000" pitchFamily="2" charset="2"/>
              <a:buChar char="Ø"/>
            </a:pPr>
            <a:r>
              <a:rPr lang="fr-FR"/>
              <a:t>Comment le saviez vous ? En quoi cela était-il différent d'une « mauvaise journée » ? Que ressentiez-vous dans votre corps ?</a:t>
            </a:r>
            <a:endParaRPr/>
          </a:p>
          <a:p>
            <a:pPr marL="628650" lvl="1" indent="-171450" algn="l" rtl="0">
              <a:lnSpc>
                <a:spcPct val="100000"/>
              </a:lnSpc>
              <a:spcBef>
                <a:spcPts val="0"/>
              </a:spcBef>
              <a:spcAft>
                <a:spcPts val="0"/>
              </a:spcAft>
              <a:buClr>
                <a:schemeClr val="dk1"/>
              </a:buClr>
              <a:buSzPts val="1200"/>
              <a:buFont typeface="Wingdings" panose="05000000000000000000" pitchFamily="2" charset="2"/>
              <a:buChar char="Ø"/>
            </a:pPr>
            <a:r>
              <a:rPr lang="fr-FR"/>
              <a:t>En quoi votre comportement/celui de vos collègues a-t-il changé ? </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SzPts val="1400"/>
              <a:buFont typeface="Arial" panose="020B0604020202020204" pitchFamily="34" charset="0"/>
              <a:buChar char="•"/>
            </a:pPr>
            <a:r>
              <a:rPr lang="fr-FR"/>
              <a:t>Après que quelques volontaires aient fait part de leurs idées, passez à l'animation et expliquez les points de la diapositive.</a:t>
            </a:r>
            <a:endParaRPr/>
          </a:p>
          <a:p>
            <a:pPr marL="0" lvl="0" indent="0" algn="l" rtl="0">
              <a:lnSpc>
                <a:spcPct val="100000"/>
              </a:lnSpc>
              <a:spcBef>
                <a:spcPts val="0"/>
              </a:spcBef>
              <a:spcAft>
                <a:spcPts val="0"/>
              </a:spcAft>
              <a:buSzPts val="1400"/>
              <a:buNone/>
            </a:pPr>
            <a:endParaRPr/>
          </a:p>
        </p:txBody>
      </p:sp>
      <p:sp>
        <p:nvSpPr>
          <p:cNvPr id="2037" name="Google Shape;2037;p2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FR"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6" name="Google Shape;2046;p2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Remarques d'animation :</a:t>
            </a:r>
          </a:p>
          <a:p>
            <a:pPr marL="171450" lvl="0" indent="-171450" algn="l" rtl="0">
              <a:lnSpc>
                <a:spcPct val="100000"/>
              </a:lnSpc>
              <a:spcBef>
                <a:spcPts val="0"/>
              </a:spcBef>
              <a:spcAft>
                <a:spcPts val="0"/>
              </a:spcAft>
              <a:buSzPts val="1400"/>
              <a:buFont typeface="Arial" panose="020B0604020202020204" pitchFamily="34" charset="0"/>
              <a:buChar char="•"/>
            </a:pPr>
            <a:r>
              <a:rPr lang="fr-FR"/>
              <a:t>Expliquez que le burnout est très répandu, en particulier chez les prestataires qui s'occupent de patientes ayant des antécédents de traumatisme. </a:t>
            </a:r>
          </a:p>
          <a:p>
            <a:pPr marL="171450" lvl="0" indent="-171450" algn="l" rtl="0">
              <a:lnSpc>
                <a:spcPct val="100000"/>
              </a:lnSpc>
              <a:spcBef>
                <a:spcPts val="0"/>
              </a:spcBef>
              <a:spcAft>
                <a:spcPts val="0"/>
              </a:spcAft>
              <a:buSzPts val="1400"/>
              <a:buFont typeface="Arial" panose="020B0604020202020204" pitchFamily="34" charset="0"/>
              <a:buChar char="•"/>
            </a:pPr>
            <a:r>
              <a:rPr lang="fr-FR"/>
              <a:t>En outre, les effets du burnout sont exacerbés chez les prestataires qui ont déjà subi des traumatismes étant enfant. </a:t>
            </a:r>
            <a:endParaRPr/>
          </a:p>
        </p:txBody>
      </p:sp>
      <p:sp>
        <p:nvSpPr>
          <p:cNvPr id="2047" name="Google Shape;2047;p2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FR"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p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6" name="Google Shape;2056;p2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Notes d'animation :</a:t>
            </a:r>
          </a:p>
          <a:p>
            <a:pPr marL="171450" lvl="0" indent="-171450" algn="l" rtl="0">
              <a:lnSpc>
                <a:spcPct val="100000"/>
              </a:lnSpc>
              <a:spcBef>
                <a:spcPts val="0"/>
              </a:spcBef>
              <a:spcAft>
                <a:spcPts val="0"/>
              </a:spcAft>
              <a:buSzPts val="1400"/>
              <a:buFont typeface="Arial" panose="020B0604020202020204" pitchFamily="34" charset="0"/>
              <a:buChar char="•"/>
            </a:pPr>
            <a:r>
              <a:rPr lang="fr-FR"/>
              <a:t>Expliquez qu'il existe des stratégies de travail que nous pouvons adopter pour atténuer l'épuisement professionnel. Passez ensuite en revue les puces présentées sur la diapositive.</a:t>
            </a:r>
          </a:p>
          <a:p>
            <a:pPr marL="171450" lvl="0" indent="-171450" algn="l" rtl="0">
              <a:lnSpc>
                <a:spcPct val="100000"/>
              </a:lnSpc>
              <a:spcBef>
                <a:spcPts val="0"/>
              </a:spcBef>
              <a:spcAft>
                <a:spcPts val="0"/>
              </a:spcAft>
              <a:buSzPts val="1400"/>
              <a:buFont typeface="Arial" panose="020B0604020202020204" pitchFamily="34" charset="0"/>
              <a:buChar char="•"/>
            </a:pPr>
            <a:endParaRPr lang="en-US"/>
          </a:p>
          <a:p>
            <a:pPr marL="171450" lvl="0" indent="-171450" algn="l" rtl="0">
              <a:lnSpc>
                <a:spcPct val="100000"/>
              </a:lnSpc>
              <a:spcBef>
                <a:spcPts val="0"/>
              </a:spcBef>
              <a:spcAft>
                <a:spcPts val="0"/>
              </a:spcAft>
              <a:buSzPts val="1400"/>
              <a:buFont typeface="Arial" panose="020B0604020202020204" pitchFamily="34" charset="0"/>
              <a:buChar char="•"/>
            </a:pPr>
            <a:r>
              <a:rPr lang="fr-FR"/>
              <a:t>Ensuite, </a:t>
            </a:r>
            <a:r>
              <a:rPr lang="fr-FR" b="1"/>
              <a:t>demandez</a:t>
            </a:r>
            <a:r>
              <a:rPr lang="fr-FR"/>
              <a:t> : Quelles sont les autres stratégies que vous utilisez au travail, ou que vous avez utilisées dans le passé, pour prendre soin de vous et éviter le burnout ? Invitez les participants à partager leurs propres stratégies.</a:t>
            </a:r>
            <a:endParaRPr/>
          </a:p>
        </p:txBody>
      </p:sp>
      <p:sp>
        <p:nvSpPr>
          <p:cNvPr id="2057" name="Google Shape;2057;p20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FR"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p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4" name="Google Shape;2064;p2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Notes d'animation :</a:t>
            </a:r>
          </a:p>
          <a:p>
            <a:pPr marL="171450" lvl="0" indent="-171450" algn="l" rtl="0">
              <a:lnSpc>
                <a:spcPct val="100000"/>
              </a:lnSpc>
              <a:spcBef>
                <a:spcPts val="0"/>
              </a:spcBef>
              <a:spcAft>
                <a:spcPts val="0"/>
              </a:spcAft>
              <a:buSzPts val="1400"/>
              <a:buFont typeface="Arial" panose="020B0604020202020204" pitchFamily="34" charset="0"/>
              <a:buChar char="•"/>
            </a:pPr>
            <a:r>
              <a:rPr lang="fr-FR"/>
              <a:t>Expliquez qu'il existe des actions personnelles positives que nous pouvons entreprendre pour éviter le burnout. Passez ensuite en revue les puces présentées sur la diapositive.</a:t>
            </a:r>
            <a:endParaRPr/>
          </a:p>
          <a:p>
            <a:pPr marL="171450" lvl="0" indent="-171450" algn="l" rtl="0">
              <a:lnSpc>
                <a:spcPct val="100000"/>
              </a:lnSpc>
              <a:spcBef>
                <a:spcPts val="0"/>
              </a:spcBef>
              <a:spcAft>
                <a:spcPts val="0"/>
              </a:spcAft>
              <a:buSzPts val="1400"/>
              <a:buFont typeface="Arial" panose="020B0604020202020204" pitchFamily="34" charset="0"/>
              <a:buChar char="•"/>
            </a:pPr>
            <a:endParaRPr/>
          </a:p>
          <a:p>
            <a:pPr marL="171450" lvl="0" indent="-171450" algn="l" rtl="0">
              <a:lnSpc>
                <a:spcPct val="100000"/>
              </a:lnSpc>
              <a:spcBef>
                <a:spcPts val="0"/>
              </a:spcBef>
              <a:spcAft>
                <a:spcPts val="0"/>
              </a:spcAft>
              <a:buSzPts val="1400"/>
              <a:buFont typeface="Arial" panose="020B0604020202020204" pitchFamily="34" charset="0"/>
              <a:buChar char="•"/>
            </a:pPr>
            <a:r>
              <a:rPr lang="fr-FR"/>
              <a:t>Ensuite, </a:t>
            </a:r>
            <a:r>
              <a:rPr lang="fr-FR" b="1"/>
              <a:t>demandez</a:t>
            </a:r>
            <a:r>
              <a:rPr lang="fr-FR"/>
              <a:t> : Quelles sont les autres stratégies que vous utilisez, ou avez utilisées dans le passé, pour prendre soin de vous et éviter le burnout ? Invitez les participants à partager leurs propres stratégies.</a:t>
            </a:r>
            <a:endParaRPr/>
          </a:p>
        </p:txBody>
      </p:sp>
      <p:sp>
        <p:nvSpPr>
          <p:cNvPr id="2065" name="Google Shape;2065;p20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FR"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a:solidFill>
                  <a:schemeClr val="tx1"/>
                </a:solidFill>
                <a:effectLst/>
                <a:latin typeface="+mn-lt"/>
                <a:ea typeface="+mn-ea"/>
                <a:cs typeface="+mn-cs"/>
              </a:rPr>
              <a:t>Remarque aux prestataires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kern="1200">
                <a:solidFill>
                  <a:schemeClr val="tx1"/>
                </a:solidFill>
                <a:effectLst/>
                <a:latin typeface="+mn-lt"/>
                <a:ea typeface="+mn-ea"/>
                <a:cs typeface="+mn-cs"/>
              </a:rPr>
              <a:t>S'il y a des responsables d'équipe ou autres responsables de soutien aux prestataires parmi vos participants, passez en revue les différentes étapes de la diapositive que les organisations peuvent suivre pour fournir ce soutien.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kern="1200">
                <a:solidFill>
                  <a:schemeClr val="tx1"/>
                </a:solidFill>
                <a:effectLst/>
                <a:latin typeface="+mn-lt"/>
                <a:ea typeface="+mn-ea"/>
                <a:cs typeface="+mn-cs"/>
              </a:rPr>
              <a:t>S'il n'y a que des prestataires parmi vos participants, vous pouvez sauter cette diapositive ou l'effacer.</a:t>
            </a:r>
            <a:endParaRPr lang="en-US" b="0"/>
          </a:p>
          <a:p>
            <a:endParaRPr lang="en-US"/>
          </a:p>
        </p:txBody>
      </p:sp>
      <p:sp>
        <p:nvSpPr>
          <p:cNvPr id="4" name="Slide Number Placeholder 3"/>
          <p:cNvSpPr>
            <a:spLocks noGrp="1"/>
          </p:cNvSpPr>
          <p:nvPr>
            <p:ph type="sldNum" sz="quarter" idx="5"/>
          </p:nvPr>
        </p:nvSpPr>
        <p:spPr/>
        <p:txBody>
          <a:bodyPr/>
          <a:lstStyle/>
          <a:p>
            <a:fld id="{8845B02C-1E2A-4335-86C0-3824A654CBE7}" type="slidenum">
              <a:rPr lang="fr-FR" smtClean="0"/>
              <a:t>54</a:t>
            </a:fld>
            <a:endParaRPr lang="en-US"/>
          </a:p>
        </p:txBody>
      </p:sp>
    </p:spTree>
    <p:extLst>
      <p:ext uri="{BB962C8B-B14F-4D97-AF65-F5344CB8AC3E}">
        <p14:creationId xmlns:p14="http://schemas.microsoft.com/office/powerpoint/2010/main" val="29865708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Remarque d'animation :</a:t>
            </a:r>
          </a:p>
          <a:p>
            <a:pPr marL="171450" indent="-171450">
              <a:buFont typeface="Arial" panose="020B0604020202020204" pitchFamily="34" charset="0"/>
              <a:buChar char="•"/>
            </a:pPr>
            <a:r>
              <a:rPr lang="fr-FR"/>
              <a:t>Utilisez cet espace de 15 minutes pour une activité de groupe afin de prendre soin de vous et d'éviter le burnout.</a:t>
            </a:r>
          </a:p>
          <a:p>
            <a:pPr marL="171450" indent="-171450">
              <a:buFont typeface="Arial" panose="020B0604020202020204" pitchFamily="34" charset="0"/>
              <a:buChar char="•"/>
            </a:pPr>
            <a:r>
              <a:rPr lang="fr-FR"/>
              <a:t>Cela peut prendre la forme de discussions en petits groupes, d'un cercle de discussion ou de l'enseignement de techniques de respiration... choisissez l'une de ces formules ou combinez-les selon le temps disponible. </a:t>
            </a:r>
          </a:p>
          <a:p>
            <a:pPr marL="0" indent="0">
              <a:buFont typeface="Arial" panose="020B0604020202020204" pitchFamily="34" charset="0"/>
              <a:buNone/>
            </a:pPr>
            <a:endParaRPr lang="en-US"/>
          </a:p>
          <a:p>
            <a:pPr marL="171450" indent="-171450">
              <a:buFont typeface="Arial" panose="020B0604020202020204" pitchFamily="34" charset="0"/>
              <a:buChar char="•"/>
            </a:pPr>
            <a:r>
              <a:rPr lang="fr-FR" u="sng"/>
              <a:t>Suggestions pour un cercle de discussion</a:t>
            </a:r>
          </a:p>
          <a:p>
            <a:pPr marL="628650" lvl="1" indent="-171450">
              <a:buFont typeface="Arial" panose="020B0604020202020204" pitchFamily="34" charset="0"/>
              <a:buChar char="•"/>
            </a:pPr>
            <a:r>
              <a:rPr lang="fr-FR"/>
              <a:t>Par deux ou en groupe, invitez les participants à parler d'une expérience difficile qu'ils ont rencontrée dans leur travail de prestataire. </a:t>
            </a:r>
          </a:p>
          <a:p>
            <a:pPr marL="1085850" lvl="2" indent="-171450">
              <a:buFont typeface="Arial" panose="020B0604020202020204" pitchFamily="34" charset="0"/>
              <a:buChar char="•"/>
            </a:pPr>
            <a:r>
              <a:rPr lang="fr-FR"/>
              <a:t>S'ils sont en binôme, au bout de 10 minutes, ramenez les participants en plénière et invitez-les à partager leurs propres réponses, s'ils se sentent à l'aise. </a:t>
            </a:r>
          </a:p>
          <a:p>
            <a:pPr marL="628650" lvl="1" indent="-171450">
              <a:buFont typeface="Arial" panose="020B0604020202020204" pitchFamily="34" charset="0"/>
              <a:buChar char="•"/>
            </a:pPr>
            <a:r>
              <a:rPr lang="fr-FR"/>
              <a:t>Demandez :</a:t>
            </a:r>
          </a:p>
          <a:p>
            <a:pPr marL="1085850" lvl="2" indent="-171450">
              <a:buFont typeface="Wingdings" panose="05000000000000000000" pitchFamily="2" charset="2"/>
              <a:buChar char="Ø"/>
            </a:pPr>
            <a:r>
              <a:rPr lang="fr-FR"/>
              <a:t>Qu'est-ce qui a rendu cette expérience particulièrement difficile ?</a:t>
            </a:r>
          </a:p>
          <a:p>
            <a:pPr marL="1085850" lvl="2" indent="-171450">
              <a:buFont typeface="Wingdings" panose="05000000000000000000" pitchFamily="2" charset="2"/>
              <a:buChar char="Ø"/>
            </a:pPr>
            <a:r>
              <a:rPr lang="fr-FR"/>
              <a:t>Qu'est-ce qui aurait pu vous aider à relever le défi ?</a:t>
            </a:r>
          </a:p>
          <a:p>
            <a:pPr marL="628650" lvl="1" indent="-171450">
              <a:buFont typeface="Arial" panose="020B0604020202020204" pitchFamily="34" charset="0"/>
              <a:buChar char="•"/>
            </a:pPr>
            <a:r>
              <a:rPr lang="fr-FR"/>
              <a:t>Animez la discussion</a:t>
            </a:r>
            <a:endParaRPr lang="en-US"/>
          </a:p>
          <a:p>
            <a:pPr marL="1085850" lvl="2"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sng" strike="noStrike" kern="1200" cap="none" spc="0" normalizeH="0" baseline="0" noProof="0">
                <a:ln>
                  <a:noFill/>
                </a:ln>
                <a:solidFill>
                  <a:prstClr val="black"/>
                </a:solidFill>
                <a:effectLst/>
                <a:uLnTx/>
                <a:uFillTx/>
                <a:latin typeface="Calibri" panose="020F0502020204030204"/>
                <a:ea typeface="+mn-ea"/>
                <a:cs typeface="+mn-cs"/>
              </a:rPr>
              <a:t>Suggestions de pratiques de respirations profondes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Demandez aux participants de s'asseoir, les pieds à plat au sol. Dites-leur de commencer avec les mains sur les genoux.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Expliquez-leur qu'après avoir appris à faire les exercices, ils pourront les faire les yeux fermés.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Lisez les consignes ci-dessous lentement et calmement, en laissant aux participants le temps de faire l'exercice.</a:t>
            </a:r>
          </a:p>
          <a:p>
            <a:pPr marL="1257300" marR="0" lvl="2" indent="-342900" algn="l" defTabSz="914400" rtl="0" eaLnBrk="1" fontAlgn="auto" latinLnBrk="0" hangingPunct="1">
              <a:lnSpc>
                <a:spcPct val="120000"/>
              </a:lnSpc>
              <a:spcBef>
                <a:spcPts val="400"/>
              </a:spcBef>
              <a:spcAft>
                <a:spcPts val="0"/>
              </a:spcAft>
              <a:buClrTx/>
              <a:buSzTx/>
              <a:buFont typeface="+mj-lt"/>
              <a:buAutoNum type="arabicPeriod"/>
              <a:tabLst/>
              <a:defRPr/>
            </a:pP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D'abord, détendez votre corps. Secouez vos bras et vos jambes et laissez-les se détendre. Roulez vos épaules en arrière et bougez votre tête d'un côté à l'autre.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1257300" marR="0" lvl="2" indent="-342900" algn="l" defTabSz="914400" rtl="0" eaLnBrk="1" fontAlgn="auto" latinLnBrk="0" hangingPunct="1">
              <a:lnSpc>
                <a:spcPct val="120000"/>
              </a:lnSpc>
              <a:spcBef>
                <a:spcPts val="400"/>
              </a:spcBef>
              <a:spcAft>
                <a:spcPts val="0"/>
              </a:spcAft>
              <a:buClrTx/>
              <a:buSzTx/>
              <a:buFont typeface="+mj-lt"/>
              <a:buAutoNum type="arabicPeriod"/>
              <a:tabLst/>
              <a:defRPr/>
            </a:pP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Mettez vos mains sur votre ventre. Tournez-vous vers votre respiration.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1257300" marR="0" lvl="2" indent="-342900" algn="l" defTabSz="914400" rtl="0" eaLnBrk="1" fontAlgn="auto" latinLnBrk="0" hangingPunct="1">
              <a:lnSpc>
                <a:spcPct val="120000"/>
              </a:lnSpc>
              <a:spcBef>
                <a:spcPts val="400"/>
              </a:spcBef>
              <a:spcAft>
                <a:spcPts val="0"/>
              </a:spcAft>
              <a:buClrTx/>
              <a:buSzTx/>
              <a:buFont typeface="+mj-lt"/>
              <a:buAutoNum type="arabicPeriod"/>
              <a:tabLst/>
              <a:defRPr/>
            </a:pP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Expirez lentement tout l'air par la bouche, et sentez votre ventre s'aplatir. Inspirez maintenant lentement et profondément par le nez, et sentez votre ventre se gonfler comme un ballon.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1257300" marR="0" lvl="2" indent="-342900" algn="l" defTabSz="914400" rtl="0" eaLnBrk="1" fontAlgn="auto" latinLnBrk="0" hangingPunct="1">
              <a:lnSpc>
                <a:spcPct val="120000"/>
              </a:lnSpc>
              <a:spcBef>
                <a:spcPts val="400"/>
              </a:spcBef>
              <a:spcAft>
                <a:spcPts val="0"/>
              </a:spcAft>
              <a:buClrTx/>
              <a:buSzTx/>
              <a:buFont typeface="+mj-lt"/>
              <a:buAutoNum type="arabicPeriod"/>
              <a:tabLst/>
              <a:defRPr/>
            </a:pP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Respirez profondément et lentement. Vous pouvez compter 1, 2, 3 à chaque inspiration et 1, 2, 3 à chaque expiration.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1257300" marR="0" lvl="2" indent="-342900" algn="l" defTabSz="914400" rtl="0" eaLnBrk="1" fontAlgn="auto" latinLnBrk="0" hangingPunct="1">
              <a:lnSpc>
                <a:spcPct val="120000"/>
              </a:lnSpc>
              <a:spcBef>
                <a:spcPts val="400"/>
              </a:spcBef>
              <a:spcAft>
                <a:spcPts val="0"/>
              </a:spcAft>
              <a:buClrTx/>
              <a:buSzTx/>
              <a:buFont typeface="+mj-lt"/>
              <a:buAutoNum type="arabicPeriod"/>
              <a:tabLst/>
              <a:defRPr/>
            </a:pPr>
            <a:r>
              <a:rPr kumimoji="0" lang="fr-FR" sz="2400" b="0" i="0" u="none" strike="noStrike" kern="1200" cap="none" spc="0" normalizeH="0" baseline="0" noProof="0">
                <a:ln>
                  <a:noFill/>
                </a:ln>
                <a:solidFill>
                  <a:srgbClr val="000000"/>
                </a:solidFill>
                <a:effectLst/>
                <a:uLnTx/>
                <a:uFillTx/>
                <a:latin typeface="Calibri" panose="020F0502020204030204"/>
                <a:ea typeface="+mn-ea"/>
                <a:cs typeface="+mn-cs"/>
              </a:rPr>
              <a:t>Continuez à respirer ainsi pendant environ 2 minutes. En respirant, sentez la tension quitter votre corps.</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lvl="0" indent="0">
              <a:buFont typeface="Arial" panose="020B0604020202020204" pitchFamily="34" charset="0"/>
              <a:buNone/>
            </a:pPr>
            <a:endParaRPr lang="en-US"/>
          </a:p>
          <a:p>
            <a:pPr marL="0" lv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i="0">
                <a:effectLst/>
                <a:latin typeface="Calibri" panose="020F0502020204030204" pitchFamily="34" charset="0"/>
                <a:ea typeface="Times New Roman" panose="02020603050405020304" pitchFamily="18" charset="0"/>
                <a:cs typeface="Times New Roman" panose="02020603050405020304" pitchFamily="18" charset="0"/>
              </a:rPr>
              <a:t>Source de l'image : Noun </a:t>
            </a:r>
            <a:r>
              <a:rPr lang="fr-FR" sz="1200" i="0" err="1">
                <a:effectLst/>
                <a:latin typeface="Calibri" panose="020F0502020204030204" pitchFamily="34" charset="0"/>
                <a:ea typeface="Times New Roman" panose="02020603050405020304" pitchFamily="18" charset="0"/>
                <a:cs typeface="Times New Roman" panose="02020603050405020304" pitchFamily="18" charset="0"/>
              </a:rPr>
              <a:t>project</a:t>
            </a:r>
            <a:r>
              <a:rPr lang="fr-FR" sz="1200" i="0">
                <a:effectLst/>
                <a:latin typeface="Calibri" panose="020F0502020204030204" pitchFamily="34" charset="0"/>
                <a:ea typeface="Times New Roman" panose="02020603050405020304" pitchFamily="18" charset="0"/>
                <a:cs typeface="Times New Roman" panose="02020603050405020304" pitchFamily="18" charset="0"/>
              </a:rPr>
              <a:t>, Gan </a:t>
            </a:r>
            <a:r>
              <a:rPr lang="fr-FR" sz="1200" i="0" err="1">
                <a:effectLst/>
                <a:latin typeface="Calibri" panose="020F0502020204030204" pitchFamily="34" charset="0"/>
                <a:ea typeface="Times New Roman" panose="02020603050405020304" pitchFamily="18" charset="0"/>
                <a:cs typeface="Times New Roman" panose="02020603050405020304" pitchFamily="18" charset="0"/>
              </a:rPr>
              <a:t>Khoon</a:t>
            </a:r>
            <a:r>
              <a:rPr lang="fr-FR" sz="1200" i="0">
                <a:effectLst/>
                <a:latin typeface="Calibri" panose="020F0502020204030204" pitchFamily="34" charset="0"/>
                <a:ea typeface="Times New Roman" panose="02020603050405020304" pitchFamily="18" charset="0"/>
                <a:cs typeface="Times New Roman" panose="02020603050405020304" pitchFamily="18" charset="0"/>
              </a:rPr>
              <a:t> Lay</a:t>
            </a:r>
            <a:endParaRPr lang="en-US"/>
          </a:p>
        </p:txBody>
      </p:sp>
      <p:sp>
        <p:nvSpPr>
          <p:cNvPr id="4" name="Slide Number Placeholder 3"/>
          <p:cNvSpPr>
            <a:spLocks noGrp="1"/>
          </p:cNvSpPr>
          <p:nvPr>
            <p:ph type="sldNum" sz="quarter" idx="5"/>
          </p:nvPr>
        </p:nvSpPr>
        <p:spPr/>
        <p:txBody>
          <a:bodyPr/>
          <a:lstStyle/>
          <a:p>
            <a:fld id="{BDE75D1C-764A-E649-B63D-EDCBD3A61343}" type="slidenum">
              <a:rPr lang="fr-FR" smtClean="0"/>
              <a:t>55</a:t>
            </a:fld>
            <a:endParaRPr lang="en-US"/>
          </a:p>
        </p:txBody>
      </p:sp>
    </p:spTree>
    <p:extLst>
      <p:ext uri="{BB962C8B-B14F-4D97-AF65-F5344CB8AC3E}">
        <p14:creationId xmlns:p14="http://schemas.microsoft.com/office/powerpoint/2010/main" val="26293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Notes d'animation :</a:t>
            </a:r>
          </a:p>
          <a:p>
            <a:pPr marL="171450" indent="-171450">
              <a:buFont typeface="Arial" panose="020B0604020202020204" pitchFamily="34" charset="0"/>
              <a:buChar char="•"/>
            </a:pPr>
            <a:r>
              <a:rPr lang="fr-FR"/>
              <a:t>Accueillez les participants à la clôture de l'atelier. </a:t>
            </a:r>
          </a:p>
          <a:p>
            <a:pPr marL="171450" indent="-171450">
              <a:buFont typeface="Wingdings" panose="05000000000000000000" pitchFamily="2" charset="2"/>
              <a:buChar char="Ø"/>
            </a:pPr>
            <a:r>
              <a:rPr lang="fr-FR"/>
              <a:t>DITES :  prenons quelques minutes pour passer en revue les messages clés ensemble</a:t>
            </a:r>
          </a:p>
        </p:txBody>
      </p:sp>
      <p:sp>
        <p:nvSpPr>
          <p:cNvPr id="4" name="Slide Number Placeholder 3"/>
          <p:cNvSpPr>
            <a:spLocks noGrp="1"/>
          </p:cNvSpPr>
          <p:nvPr>
            <p:ph type="sldNum" sz="quarter" idx="5"/>
          </p:nvPr>
        </p:nvSpPr>
        <p:spPr/>
        <p:txBody>
          <a:bodyPr/>
          <a:lstStyle/>
          <a:p>
            <a:fld id="{BDE75D1C-764A-E649-B63D-EDCBD3A61343}" type="slidenum">
              <a:rPr lang="fr-FR" smtClean="0"/>
              <a:t>56</a:t>
            </a:fld>
            <a:endParaRPr lang="en-US"/>
          </a:p>
        </p:txBody>
      </p:sp>
    </p:spTree>
    <p:extLst>
      <p:ext uri="{BB962C8B-B14F-4D97-AF65-F5344CB8AC3E}">
        <p14:creationId xmlns:p14="http://schemas.microsoft.com/office/powerpoint/2010/main" val="3150605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Notes d'animation :</a:t>
            </a:r>
          </a:p>
          <a:p>
            <a:pPr marL="171450" indent="-171450">
              <a:buFont typeface="Wingdings" pitchFamily="2" charset="2"/>
              <a:buChar char="Ø"/>
            </a:pPr>
            <a:r>
              <a:rPr lang="fr-FR"/>
              <a:t>Demandez à un participant de lire le contenu de la diapositive.</a:t>
            </a:r>
          </a:p>
          <a:p>
            <a:pPr marL="171450" indent="-171450">
              <a:buFont typeface="Wingdings" pitchFamily="2" charset="2"/>
              <a:buChar char="Ø"/>
            </a:pPr>
            <a:r>
              <a:rPr lang="fr-FR"/>
              <a:t>Avant de passer à la diapositive suivante, demandez s'il y a des questions relatives aux points décrits sur cette diapositive. </a:t>
            </a:r>
          </a:p>
          <a:p>
            <a:endParaRPr lang="en-US"/>
          </a:p>
          <a:p>
            <a:r>
              <a:rPr lang="fr-FR"/>
              <a:t>Source : se référer aux diapositives du module précédent et au contenu pour les sources exactes.</a:t>
            </a:r>
          </a:p>
          <a:p>
            <a:endParaRPr lang="en-US"/>
          </a:p>
        </p:txBody>
      </p:sp>
      <p:sp>
        <p:nvSpPr>
          <p:cNvPr id="4" name="Slide Number Placeholder 3"/>
          <p:cNvSpPr>
            <a:spLocks noGrp="1"/>
          </p:cNvSpPr>
          <p:nvPr>
            <p:ph type="sldNum" sz="quarter" idx="5"/>
          </p:nvPr>
        </p:nvSpPr>
        <p:spPr/>
        <p:txBody>
          <a:bodyPr/>
          <a:lstStyle/>
          <a:p>
            <a:fld id="{BDE75D1C-764A-E649-B63D-EDCBD3A61343}" type="slidenum">
              <a:rPr lang="fr-FR" smtClean="0"/>
              <a:t>57</a:t>
            </a:fld>
            <a:endParaRPr lang="en-US"/>
          </a:p>
        </p:txBody>
      </p:sp>
    </p:spTree>
    <p:extLst>
      <p:ext uri="{BB962C8B-B14F-4D97-AF65-F5344CB8AC3E}">
        <p14:creationId xmlns:p14="http://schemas.microsoft.com/office/powerpoint/2010/main" val="10706053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Notes d'animation :</a:t>
            </a:r>
          </a:p>
          <a:p>
            <a:pPr marL="171450" indent="-171450">
              <a:buFont typeface="Wingdings" pitchFamily="2" charset="2"/>
              <a:buChar char="Ø"/>
            </a:pPr>
            <a:r>
              <a:rPr lang="fr-FR"/>
              <a:t>Demandez à un participant de lire le contenu de la diapositive.</a:t>
            </a:r>
          </a:p>
          <a:p>
            <a:pPr marL="171450" indent="-171450">
              <a:buFont typeface="Wingdings" pitchFamily="2" charset="2"/>
              <a:buChar char="Ø"/>
            </a:pPr>
            <a:r>
              <a:rPr lang="fr-FR"/>
              <a:t>Avant de passer à la diapositive suivante, demandez s'il y a des questions relatives aux points décrits sur cette diapositive.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FR"/>
              <a:t>Source : se référer aux diapositives et au contenu du module précédent pour connaître les sources exactes. </a:t>
            </a:r>
          </a:p>
          <a:p>
            <a:endParaRPr lang="en-US"/>
          </a:p>
        </p:txBody>
      </p:sp>
      <p:sp>
        <p:nvSpPr>
          <p:cNvPr id="4" name="Slide Number Placeholder 3"/>
          <p:cNvSpPr>
            <a:spLocks noGrp="1"/>
          </p:cNvSpPr>
          <p:nvPr>
            <p:ph type="sldNum" sz="quarter" idx="5"/>
          </p:nvPr>
        </p:nvSpPr>
        <p:spPr/>
        <p:txBody>
          <a:bodyPr/>
          <a:lstStyle/>
          <a:p>
            <a:fld id="{BDE75D1C-764A-E649-B63D-EDCBD3A61343}" type="slidenum">
              <a:rPr lang="fr-FR" smtClean="0"/>
              <a:t>58</a:t>
            </a:fld>
            <a:endParaRPr lang="en-US"/>
          </a:p>
        </p:txBody>
      </p:sp>
    </p:spTree>
    <p:extLst>
      <p:ext uri="{BB962C8B-B14F-4D97-AF65-F5344CB8AC3E}">
        <p14:creationId xmlns:p14="http://schemas.microsoft.com/office/powerpoint/2010/main" val="34046195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Notes d'animation :</a:t>
            </a:r>
          </a:p>
          <a:p>
            <a:pPr marL="171450" indent="-171450">
              <a:buFont typeface="Wingdings" pitchFamily="2" charset="2"/>
              <a:buChar char="Ø"/>
            </a:pPr>
            <a:r>
              <a:rPr lang="fr-FR"/>
              <a:t>Demandez à un participant de lire le contenu de la diapositive.</a:t>
            </a:r>
          </a:p>
          <a:p>
            <a:pPr marL="171450" indent="-171450">
              <a:buFont typeface="Wingdings" pitchFamily="2" charset="2"/>
              <a:buChar char="Ø"/>
            </a:pPr>
            <a:r>
              <a:rPr lang="fr-FR"/>
              <a:t>Avant de passer à la diapositive suivante, demandez s'il y a des questions relatives aux points décrits sur cette diapositive ou d'autres questions finales ou clarifications nécessaires.</a:t>
            </a:r>
          </a:p>
          <a:p>
            <a:endParaRPr lang="en-US"/>
          </a:p>
          <a:p>
            <a:r>
              <a:rPr lang="fr-FR"/>
              <a:t>Source : se référer aux diapositives et au contenu du module précédent pour connaître les sources exactes. </a:t>
            </a:r>
          </a:p>
          <a:p>
            <a:endParaRPr lang="en-US"/>
          </a:p>
          <a:p>
            <a:endParaRPr lang="en-US"/>
          </a:p>
        </p:txBody>
      </p:sp>
      <p:sp>
        <p:nvSpPr>
          <p:cNvPr id="4" name="Slide Number Placeholder 3"/>
          <p:cNvSpPr>
            <a:spLocks noGrp="1"/>
          </p:cNvSpPr>
          <p:nvPr>
            <p:ph type="sldNum" sz="quarter" idx="5"/>
          </p:nvPr>
        </p:nvSpPr>
        <p:spPr/>
        <p:txBody>
          <a:bodyPr/>
          <a:lstStyle/>
          <a:p>
            <a:fld id="{BDE75D1C-764A-E649-B63D-EDCBD3A61343}" type="slidenum">
              <a:rPr lang="fr-FR" smtClean="0"/>
              <a:t>59</a:t>
            </a:fld>
            <a:endParaRPr lang="en-US"/>
          </a:p>
        </p:txBody>
      </p:sp>
    </p:spTree>
    <p:extLst>
      <p:ext uri="{BB962C8B-B14F-4D97-AF65-F5344CB8AC3E}">
        <p14:creationId xmlns:p14="http://schemas.microsoft.com/office/powerpoint/2010/main" val="4049808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endParaRPr lang="en-US" dirty="0">
              <a:cs typeface="Calibri"/>
            </a:endParaRPr>
          </a:p>
          <a:p>
            <a:pPr marL="171450" indent="-171450">
              <a:buFont typeface="Wingdings" pitchFamily="2" charset="2"/>
              <a:buChar char="Ø"/>
            </a:pPr>
            <a:r>
              <a:rPr lang="fr-FR" sz="1200" b="0" i="0" kern="1200" dirty="0">
                <a:solidFill>
                  <a:schemeClr val="tx1"/>
                </a:solidFill>
                <a:effectLst/>
                <a:latin typeface="+mn-lt"/>
                <a:ea typeface="+mn-ea"/>
                <a:cs typeface="+mn-cs"/>
              </a:rPr>
              <a:t>Les violences basées sur le genre (VBG), ou</a:t>
            </a:r>
            <a:r>
              <a:rPr lang="fr-FR" sz="1200" b="0" i="0" kern="1200" baseline="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violences à l'égard des femmes et des jeunes filles (VFF),</a:t>
            </a:r>
            <a:r>
              <a:rPr lang="fr-FR" sz="1200" b="0" i="0" kern="1200" baseline="0" dirty="0">
                <a:solidFill>
                  <a:schemeClr val="tx1"/>
                </a:solidFill>
                <a:effectLst/>
                <a:latin typeface="+mn-lt"/>
                <a:ea typeface="+mn-ea"/>
                <a:cs typeface="+mn-cs"/>
              </a:rPr>
              <a:t> constituent </a:t>
            </a:r>
            <a:r>
              <a:rPr lang="fr-FR" sz="1200" b="0" i="0" kern="1200" dirty="0">
                <a:solidFill>
                  <a:schemeClr val="tx1"/>
                </a:solidFill>
                <a:effectLst/>
                <a:latin typeface="+mn-lt"/>
                <a:ea typeface="+mn-ea"/>
                <a:cs typeface="+mn-cs"/>
              </a:rPr>
              <a:t>une pandémie mondiale.</a:t>
            </a:r>
            <a:endParaRPr lang="en-US" sz="1200" b="0" i="0" kern="1200" dirty="0">
              <a:solidFill>
                <a:schemeClr val="tx1"/>
              </a:solidFill>
              <a:effectLst/>
              <a:latin typeface="+mn-lt"/>
              <a:cs typeface="Calibri"/>
            </a:endParaRPr>
          </a:p>
          <a:p>
            <a:pPr marL="171450" indent="-171450">
              <a:buFont typeface="Wingdings" pitchFamily="2" charset="2"/>
              <a:buChar char="Ø"/>
            </a:pPr>
            <a:r>
              <a:rPr lang="fr-FR" sz="1200" b="0" i="0" kern="1200" dirty="0">
                <a:solidFill>
                  <a:schemeClr val="tx1"/>
                </a:solidFill>
                <a:effectLst/>
                <a:latin typeface="+mn-lt"/>
                <a:ea typeface="+mn-ea"/>
                <a:cs typeface="+mn-cs"/>
              </a:rPr>
              <a:t>Des enquêtes au niveau de la population sont disponibles dans de nombreux pays et se basent sur les déclarations des survivantes. Elles fournissent les estimations les plus précises de la prévalence de la violence conjugale et de la violence sexuelle, et pourraient constituer une base de référence utile. Toutefois les degrés de violence dans les contextes humanitaires sont probablement sous-estimés. L'ONU-Femmes met régulièrement à jour sa base de données, que vous pouvez consulter ici : Base de données mondiale sur la violence à l'égard des femmes (unwomen.org).</a:t>
            </a:r>
            <a:endParaRPr lang="en-US" sz="1200" b="0" i="0" kern="1200" dirty="0">
              <a:solidFill>
                <a:schemeClr val="tx1"/>
              </a:solidFill>
              <a:effectLst/>
              <a:latin typeface="+mn-lt"/>
              <a:ea typeface="+mn-ea"/>
              <a:cs typeface="+mn-cs"/>
            </a:endParaRPr>
          </a:p>
          <a:p>
            <a:pPr marL="171450" indent="-171450">
              <a:buFont typeface="Wingdings" pitchFamily="2" charset="2"/>
              <a:buChar char="Ø"/>
            </a:pPr>
            <a:r>
              <a:rPr lang="fr-FR" sz="1200" b="0" i="0" kern="1200" dirty="0">
                <a:solidFill>
                  <a:schemeClr val="tx1"/>
                </a:solidFill>
                <a:effectLst/>
                <a:latin typeface="+mn-lt"/>
                <a:ea typeface="+mn-ea"/>
                <a:cs typeface="+mn-cs"/>
              </a:rPr>
              <a:t>Une analyse de 2018 des données de prévalence de 2000-2018 dans 161 pays et zones, réalisée par l'OMS pour le compte du groupe de travail interinstitutions des Nations unies sur la violence à l'égard des femmes, a révélé que dans le monde près d'une femme sur trois, soit 30 %, a subi des violences physiques et/ou sexuelles de la part d'un partenaire intime ou des violences sexuelles d'une personne autre, ou les deux.</a:t>
            </a:r>
            <a:endParaRPr lang="en-US" sz="1200" b="0" i="0" kern="1200" dirty="0">
              <a:solidFill>
                <a:schemeClr val="tx1"/>
              </a:solidFill>
              <a:effectLst/>
              <a:latin typeface="+mn-lt"/>
              <a:cs typeface="Calibri"/>
            </a:endParaRPr>
          </a:p>
          <a:p>
            <a:pPr marL="171450" indent="-171450">
              <a:buFont typeface="Wingdings" pitchFamily="2" charset="2"/>
              <a:buChar char="Ø"/>
            </a:pPr>
            <a:r>
              <a:rPr lang="fr-FR" sz="1200" b="0" i="0" kern="1200" dirty="0">
                <a:solidFill>
                  <a:schemeClr val="tx1"/>
                </a:solidFill>
                <a:effectLst/>
                <a:latin typeface="+mn-lt"/>
                <a:ea typeface="+mn-ea"/>
                <a:cs typeface="+mn-cs"/>
              </a:rPr>
              <a:t>En outre, 35 % des femmes dans le monde ont subi des violences physiques et/ou sexuelles de la part d'un partenaire intime ou des violences sexuelles de la part d'une personne autre qu'un partenaire, et 7% des femmes dans le monde ont été agressées sexuellement par une personne autre qu'un partenaire.</a:t>
            </a:r>
            <a:endParaRPr lang="en-US" sz="1200" b="0" i="0" kern="1200" dirty="0">
              <a:solidFill>
                <a:schemeClr val="tx1"/>
              </a:solidFill>
              <a:effectLst/>
              <a:latin typeface="+mn-lt"/>
              <a:cs typeface="Calibri"/>
            </a:endParaRPr>
          </a:p>
          <a:p>
            <a:pPr marL="628650" lvl="1" indent="-171450">
              <a:buFont typeface="Wingdings" pitchFamily="2" charset="2"/>
              <a:buChar char="Ø"/>
              <a:defRPr/>
            </a:pPr>
            <a:r>
              <a:rPr lang="fr-FR" sz="1200" b="0" i="0" kern="1200" dirty="0">
                <a:solidFill>
                  <a:schemeClr val="tx1"/>
                </a:solidFill>
                <a:effectLst/>
                <a:latin typeface="+mn-lt"/>
                <a:ea typeface="+mn-ea"/>
                <a:cs typeface="+mn-cs"/>
              </a:rPr>
              <a:t>Source : https://www.who.int/reproductivehealth/publications/violence/VAW_infographic.pdf?ua=  </a:t>
            </a:r>
            <a:endParaRPr lang="en-US" dirty="0">
              <a:cs typeface="Calibri"/>
            </a:endParaRPr>
          </a:p>
          <a:p>
            <a:pPr marL="628650" lvl="1" indent="-171450">
              <a:buFont typeface="Wingdings" pitchFamily="2" charset="2"/>
              <a:buChar char="Ø"/>
              <a:defRPr/>
            </a:pPr>
            <a:endParaRPr lang="en-US" dirty="0"/>
          </a:p>
          <a:p>
            <a:pPr lvl="1">
              <a:defRPr/>
            </a:pPr>
            <a:endParaRPr lang="en-US" dirty="0">
              <a:cs typeface="Calibri" panose="020F0502020204030204"/>
            </a:endParaRPr>
          </a:p>
          <a:p>
            <a:pPr marL="171450" indent="-171450">
              <a:buFont typeface="Wingdings" pitchFamily="2" charset="2"/>
              <a:buChar char="Ø"/>
              <a:defRPr/>
            </a:pPr>
            <a:r>
              <a:rPr lang="fr-FR" sz="1200" b="0" i="0" kern="1200" dirty="0">
                <a:solidFill>
                  <a:schemeClr val="tx1"/>
                </a:solidFill>
                <a:effectLst/>
                <a:latin typeface="+mn-lt"/>
                <a:ea typeface="+mn-ea"/>
                <a:cs typeface="+mn-cs"/>
              </a:rPr>
              <a:t>Un rapport de l'ONUDC de 2018 a fourni une statistique stupéfiante : à l'échelle mondiale, 38% de tous les meurtres de femmes sont commis par un partenaire intime.</a:t>
            </a:r>
            <a:endParaRPr lang="en-US" sz="1200" b="0" i="0" kern="1200" dirty="0">
              <a:solidFill>
                <a:schemeClr val="tx1"/>
              </a:solidFill>
              <a:effectLst/>
              <a:latin typeface="+mn-lt"/>
              <a:cs typeface="Calibri"/>
            </a:endParaRPr>
          </a:p>
          <a:p>
            <a:pPr marL="628650" lvl="1" indent="-171450">
              <a:buFont typeface="Wingdings" pitchFamily="2" charset="2"/>
              <a:buChar char="Ø"/>
              <a:defRPr/>
            </a:pPr>
            <a:r>
              <a:rPr lang="fr-FR" sz="1200" b="0" i="0" kern="1200" dirty="0">
                <a:solidFill>
                  <a:schemeClr val="tx1"/>
                </a:solidFill>
                <a:effectLst/>
                <a:latin typeface="+mn-lt"/>
                <a:ea typeface="+mn-ea"/>
                <a:cs typeface="+mn-cs"/>
              </a:rPr>
              <a:t>Source : https://www.unodc.org/documents/data-and-analysis/GSH2018/GSH18_Gender-related_killing_of_women_and_girls.pdf </a:t>
            </a:r>
            <a:endParaRPr lang="en-US" sz="1200" b="0" i="0" kern="1200" dirty="0">
              <a:solidFill>
                <a:schemeClr val="tx1"/>
              </a:solidFill>
              <a:effectLst/>
              <a:latin typeface="+mn-lt"/>
              <a:cs typeface="Calibri"/>
            </a:endParaRPr>
          </a:p>
          <a:p>
            <a:pPr marL="171450" indent="-171450">
              <a:buFont typeface="Wingdings" pitchFamily="2" charset="2"/>
              <a:buChar char="Ø"/>
            </a:pPr>
            <a:r>
              <a:rPr lang="fr-FR" sz="1200" b="0" i="0" kern="1200" dirty="0">
                <a:solidFill>
                  <a:schemeClr val="tx1"/>
                </a:solidFill>
                <a:effectLst/>
                <a:latin typeface="+mn-lt"/>
                <a:ea typeface="+mn-ea"/>
                <a:cs typeface="+mn-cs"/>
              </a:rPr>
              <a:t>Un rapport Gap de 2014 de l'ONUSIDA portant sur des adolescentes a déterminé que, dans certains contextes, jusqu'à 45 % des adolescentes du monde entier déclarent que leur première expérience sexuelle était imposée.</a:t>
            </a:r>
            <a:endParaRPr lang="en-US" sz="1200" b="0" i="0" kern="1200" dirty="0">
              <a:solidFill>
                <a:schemeClr val="tx1"/>
              </a:solidFill>
              <a:effectLst/>
              <a:latin typeface="+mn-lt"/>
              <a:cs typeface="Calibri"/>
            </a:endParaRPr>
          </a:p>
          <a:p>
            <a:pPr marL="628650" lvl="1" indent="-171450">
              <a:buFont typeface="Wingdings" pitchFamily="2" charset="2"/>
              <a:buChar char="Ø"/>
            </a:pPr>
            <a:r>
              <a:rPr lang="fr-FR" sz="1200" b="0" i="0" kern="1200" dirty="0">
                <a:solidFill>
                  <a:schemeClr val="tx1"/>
                </a:solidFill>
                <a:effectLst/>
                <a:latin typeface="+mn-lt"/>
                <a:ea typeface="+mn-ea"/>
                <a:cs typeface="+mn-cs"/>
              </a:rPr>
              <a:t>Source : https://www.unaids.org/en/media/unaids/contentassets/documents/unaidspublication/2014/gapreport12pops/02_Adolescentgirlsandyoungwomen.pdf</a:t>
            </a:r>
            <a:endParaRPr lang="en-US" sz="1200" b="0" i="0" kern="1200" dirty="0">
              <a:solidFill>
                <a:schemeClr val="tx1"/>
              </a:solidFill>
              <a:effectLst/>
              <a:latin typeface="+mn-lt"/>
              <a:cs typeface="Calibri"/>
            </a:endParaRPr>
          </a:p>
          <a:p>
            <a:pPr marL="171450" indent="-171450">
              <a:buFont typeface="Wingdings" charset="2"/>
              <a:buChar char="Ø"/>
            </a:pPr>
            <a:r>
              <a:rPr lang="fr-FR" dirty="0"/>
              <a:t>Environ 84 millions d'adolescentes de 15 à 19 ans, soit une jeune fille sur trois, ont souffert d'une forme de violence physique, sexuelle ou émotionnelle et de comportements de contrôle de la part d'un partenaire intime en 2018. Les risques que les adolescentes subissent différentes formes de VBG dans les situations de crise s'aggravent également. Nous avons abordé certaines des causes précédemment, mais d'autres facteurs entrent en ligne de compte, comme le mariage des enfants, la traite des êtres humains à des fins sexuelles, l'absence d'école et le travail. En outre, la vulnérabilité pendant les crises est encore plus grande pour les jeunes filles handicapées.</a:t>
            </a:r>
            <a:endParaRPr lang="en-US" dirty="0">
              <a:cs typeface="Calibri" panose="020F0502020204030204"/>
            </a:endParaRPr>
          </a:p>
          <a:p>
            <a:pPr marL="628650" lvl="1" indent="-171450">
              <a:buFont typeface="Wingdings,Sans-Serif" pitchFamily="2" charset="2"/>
              <a:buChar char="Ø"/>
            </a:pPr>
            <a:r>
              <a:rPr lang="fr-FR" dirty="0"/>
              <a:t>Source : ASRH Toolkit in Humanitarian Settings: 2020 Edition</a:t>
            </a:r>
            <a:endParaRPr lang="en-US" dirty="0">
              <a:cs typeface="Calibri" panose="020F0502020204030204"/>
            </a:endParaRPr>
          </a:p>
          <a:p>
            <a:pPr marL="171450" indent="-171450">
              <a:buFont typeface="Wingdings" pitchFamily="2" charset="2"/>
              <a:buChar char="Ø"/>
            </a:pPr>
            <a:endParaRPr lang="en-US" sz="1200" b="0" i="0" kern="1200" dirty="0">
              <a:solidFill>
                <a:schemeClr val="tx1"/>
              </a:solidFill>
              <a:effectLst/>
              <a:latin typeface="+mn-lt"/>
              <a:cs typeface="Calibri"/>
            </a:endParaRPr>
          </a:p>
          <a:p>
            <a:pPr marL="171450" indent="-171450">
              <a:buFont typeface="Wingdings" pitchFamily="2" charset="2"/>
              <a:buChar char="Ø"/>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Source de l'image : https://rohcof.org/gender-based-violence-gbv/</a:t>
            </a:r>
          </a:p>
          <a:p>
            <a:endParaRPr lang="en-US" sz="1200" b="0" i="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6</a:t>
            </a:fld>
            <a:endParaRPr lang="en-US" dirty="0"/>
          </a:p>
        </p:txBody>
      </p:sp>
    </p:spTree>
    <p:extLst>
      <p:ext uri="{BB962C8B-B14F-4D97-AF65-F5344CB8AC3E}">
        <p14:creationId xmlns:p14="http://schemas.microsoft.com/office/powerpoint/2010/main" val="4129492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Notes d'animation :</a:t>
            </a:r>
          </a:p>
          <a:p>
            <a:pPr marL="171450" indent="-171450">
              <a:buFont typeface="Arial" panose="020B0604020202020204" pitchFamily="34" charset="0"/>
              <a:buChar char="•"/>
            </a:pPr>
            <a:r>
              <a:rPr lang="fr-FR"/>
              <a:t>Demandez aux participants d'écrire au moins 3 choses spécifiques qu'ils feront après cet atelier concernant la prestation de soins d'avortement tenant compte des traumatismes, ainsi qu'une façon de se soutenir pour éviter le burnout.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fr-FR"/>
              <a:t>Après quelques minutes, demandez à chaque participant de partager une chose qu'il a notée et qu'il prévoit de faire après cet atelier. Les participants peuvent refuser s'ils ne se sentent pas à l'aise de partager avec le groupe l'une ou l'autre de leurs déclarations complétées.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fr-FR"/>
              <a:t>Remerciez le groupe pour sa participation. </a:t>
            </a:r>
          </a:p>
        </p:txBody>
      </p:sp>
      <p:sp>
        <p:nvSpPr>
          <p:cNvPr id="4" name="Slide Number Placeholder 3"/>
          <p:cNvSpPr>
            <a:spLocks noGrp="1"/>
          </p:cNvSpPr>
          <p:nvPr>
            <p:ph type="sldNum" sz="quarter" idx="5"/>
          </p:nvPr>
        </p:nvSpPr>
        <p:spPr/>
        <p:txBody>
          <a:bodyPr/>
          <a:lstStyle/>
          <a:p>
            <a:fld id="{BDE75D1C-764A-E649-B63D-EDCBD3A61343}" type="slidenum">
              <a:rPr lang="fr-FR" smtClean="0"/>
              <a:t>60</a:t>
            </a:fld>
            <a:endParaRPr lang="en-US"/>
          </a:p>
        </p:txBody>
      </p:sp>
    </p:spTree>
    <p:extLst>
      <p:ext uri="{BB962C8B-B14F-4D97-AF65-F5344CB8AC3E}">
        <p14:creationId xmlns:p14="http://schemas.microsoft.com/office/powerpoint/2010/main" val="14266599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Notes d'animation :</a:t>
            </a:r>
          </a:p>
          <a:p>
            <a:pPr marL="171450" indent="-171450">
              <a:buFont typeface="Wingdings" panose="05000000000000000000" pitchFamily="2" charset="2"/>
              <a:buChar char="Ø"/>
            </a:pPr>
            <a:r>
              <a:rPr lang="fr-FR"/>
              <a:t>Nous aimerions voir comment nous avons réussi aujourd'hui à partager nos connaissances avec vous.  </a:t>
            </a:r>
          </a:p>
          <a:p>
            <a:pPr marL="171450" indent="-171450">
              <a:buFont typeface="Wingdings" panose="05000000000000000000" pitchFamily="2" charset="2"/>
              <a:buChar char="Ø"/>
            </a:pPr>
            <a:r>
              <a:rPr lang="fr-FR"/>
              <a:t>Pouvez-vous nous aider en remplissant ce questionnaire après afin que nous soyons sûrs d'avoir atteint notre objectif et transmis les connaissances ?  </a:t>
            </a:r>
          </a:p>
          <a:p>
            <a:pPr marL="171450" indent="-171450">
              <a:buFont typeface="Wingdings" panose="05000000000000000000" pitchFamily="2" charset="2"/>
              <a:buChar char="Ø"/>
            </a:pPr>
            <a:r>
              <a:rPr lang="fr-FR"/>
              <a:t>Il se compose de quelques questions sur vos sentiments et vos croyances concernant l'avortement.</a:t>
            </a:r>
          </a:p>
          <a:p>
            <a:pPr marL="171450" indent="-171450">
              <a:buFont typeface="Wingdings" panose="05000000000000000000" pitchFamily="2" charset="2"/>
              <a:buChar char="Ø"/>
            </a:pPr>
            <a:r>
              <a:rPr lang="fr-FR"/>
              <a:t>Cela devrait prendre moins de 10 minutes.</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fr-FR"/>
              <a:t>Nous vous demandons également de remplir une très courte évaluation de l'atelier, qui devrait prendre moins de 5 minutes.</a:t>
            </a:r>
          </a:p>
          <a:p>
            <a:pPr marL="171450" indent="-171450">
              <a:buFont typeface="Wingdings" panose="05000000000000000000" pitchFamily="2" charset="2"/>
              <a:buChar char="Ø"/>
            </a:pPr>
            <a:endParaRPr lang="en-US"/>
          </a:p>
          <a:p>
            <a:pPr marL="171450" indent="-171450">
              <a:buFont typeface="Wingdings" panose="05000000000000000000" pitchFamily="2" charset="2"/>
              <a:buChar char="Ø"/>
            </a:pPr>
            <a:r>
              <a:rPr lang="fr-FR"/>
              <a:t>Ensemble, ils indiquent si notre formation a été efficace et ce que nous pouvons faire pour l'améliorer.</a:t>
            </a:r>
          </a:p>
        </p:txBody>
      </p:sp>
      <p:sp>
        <p:nvSpPr>
          <p:cNvPr id="4" name="Slide Number Placeholder 3"/>
          <p:cNvSpPr>
            <a:spLocks noGrp="1"/>
          </p:cNvSpPr>
          <p:nvPr>
            <p:ph type="sldNum" sz="quarter" idx="5"/>
          </p:nvPr>
        </p:nvSpPr>
        <p:spPr/>
        <p:txBody>
          <a:bodyPr/>
          <a:lstStyle/>
          <a:p>
            <a:fld id="{BDE75D1C-764A-E649-B63D-EDCBD3A61343}" type="slidenum">
              <a:rPr lang="fr-FR" smtClean="0"/>
              <a:t>61</a:t>
            </a:fld>
            <a:endParaRPr lang="en-US"/>
          </a:p>
        </p:txBody>
      </p:sp>
    </p:spTree>
    <p:extLst>
      <p:ext uri="{BB962C8B-B14F-4D97-AF65-F5344CB8AC3E}">
        <p14:creationId xmlns:p14="http://schemas.microsoft.com/office/powerpoint/2010/main" val="15924164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E28EF4-94BA-4D02-A23A-27808F77A05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699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itchFamily="2" charset="2"/>
              <a:buChar char="Ø"/>
            </a:pPr>
            <a:r>
              <a:rPr lang="fr-FR" sz="1200" b="0" i="0" kern="1200" dirty="0">
                <a:solidFill>
                  <a:schemeClr val="tx1"/>
                </a:solidFill>
                <a:effectLst/>
                <a:latin typeface="+mn-lt"/>
                <a:ea typeface="+mn-ea"/>
                <a:cs typeface="+mn-cs"/>
              </a:rPr>
              <a:t>Ce graphique de l'OMS permet d'examiner de plus près les estimations de la prévalence des violences conjugales au cours de la vie par région. </a:t>
            </a:r>
          </a:p>
          <a:p>
            <a:pPr marL="171450" indent="-171450">
              <a:buFont typeface="Wingdings" pitchFamily="2" charset="2"/>
              <a:buChar char="Ø"/>
            </a:pPr>
            <a:r>
              <a:rPr lang="fr-FR" sz="1200" b="0" i="0" kern="1200" dirty="0">
                <a:solidFill>
                  <a:schemeClr val="tx1"/>
                </a:solidFill>
                <a:effectLst/>
                <a:latin typeface="+mn-lt"/>
                <a:ea typeface="+mn-ea"/>
                <a:cs typeface="+mn-cs"/>
              </a:rPr>
              <a:t>Elle est de près de 25 % dans le Pacifique occidental, 23 % dans les pays à revenu élevé et en Europe, près de 30% dans les Régions OMS des Amériques et 37% dans la Région OMS de l'Afrique, 37% dans la Région OMS de la Méditerranée orientale et près de 38% dans la Région OMS de l'Asie du Sud-Est.</a:t>
            </a:r>
          </a:p>
          <a:p>
            <a:pPr marL="628650" lvl="1" indent="-171450">
              <a:buFont typeface="Wingdings" pitchFamily="2" charset="2"/>
              <a:buChar char="Ø"/>
            </a:pPr>
            <a:r>
              <a:rPr lang="fr-FR" b="0" i="0" kern="1200" dirty="0">
                <a:solidFill>
                  <a:schemeClr val="tx1"/>
                </a:solidFill>
                <a:effectLst/>
                <a:latin typeface="+mn-lt"/>
                <a:ea typeface="+mn-ea"/>
                <a:cs typeface="+mn-cs"/>
              </a:rPr>
              <a:t>Source : https://www.who.int/en/news-room/fact-sheets/detail/violence-against-women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Source de l'image : https://www.who.int/reproductivehealth/publications/violence/VAW_infographic.pdf?ua=1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89FD8-EA66-478D-B785-117196EA475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089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endParaRPr lang="en-US" dirty="0">
              <a:cs typeface="Calibri"/>
            </a:endParaRPr>
          </a:p>
          <a:p>
            <a:pPr marL="171450" indent="-171450">
              <a:buFont typeface="Wingdings" pitchFamily="2" charset="2"/>
              <a:buChar char="Ø"/>
              <a:defRPr/>
            </a:pPr>
            <a:r>
              <a:rPr lang="fr-FR" dirty="0"/>
              <a:t>Dans les crises humanitaires, de nombreux facteurs peuvent exacerber les risques de subir des VBG et les rendre plus aigus pour les femmes et les adolescentes. Il s'agit notamment de la militarisation accrue, du manque de protection de la communauté et de l'État et des acteurs armés, des déplacements, de la rareté des ressources essentielles, de la perturbation des services communautaires, des changements dans les normes culturelles et de genre, des relations perturbées et de l'affaiblissement des infrastructures et des réseaux sociaux et de protection, ainsi que du manque de services, qui créent un environnement où les femmes et les jeunes filles sont exposées à des risques accrus.</a:t>
            </a:r>
            <a:endParaRPr lang="en-US" sz="1200" b="0" i="0" u="none" strike="noStrike" kern="1200" baseline="0" dirty="0">
              <a:solidFill>
                <a:schemeClr val="tx1"/>
              </a:solidFill>
              <a:latin typeface="+mn-lt"/>
              <a:cs typeface="Calibri"/>
            </a:endParaRPr>
          </a:p>
          <a:p>
            <a:pPr marL="628650" marR="0" lvl="1"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fr-FR" sz="1200" b="0" i="0" u="none" strike="noStrike" kern="1200" baseline="0" dirty="0">
                <a:solidFill>
                  <a:schemeClr val="tx1"/>
                </a:solidFill>
                <a:latin typeface="+mn-lt"/>
                <a:ea typeface="+mn-ea"/>
                <a:cs typeface="+mn-cs"/>
              </a:rPr>
              <a:t>Source : SRH Surge Capacity Building Training (UNFPA/NORCAP)</a:t>
            </a:r>
            <a:endParaRPr lang="en-US" sz="1200" b="0" i="0" u="none" strike="noStrike" kern="1200" baseline="0" dirty="0">
              <a:solidFill>
                <a:schemeClr val="tx1"/>
              </a:solidFill>
              <a:latin typeface="+mn-lt"/>
              <a:cs typeface="Calibri"/>
            </a:endParaRPr>
          </a:p>
          <a:p>
            <a:pPr marL="628650" lvl="1" indent="-171450">
              <a:buFont typeface="Wingdings" pitchFamily="2" charset="2"/>
              <a:buChar char="Ø"/>
              <a:defRPr/>
            </a:pPr>
            <a:r>
              <a:rPr lang="fr-FR" sz="1200" b="0" i="0" u="none" strike="noStrike" kern="1200" baseline="0" dirty="0">
                <a:solidFill>
                  <a:schemeClr val="tx1"/>
                </a:solidFill>
                <a:latin typeface="+mn-lt"/>
                <a:ea typeface="+mn-ea"/>
                <a:cs typeface="+mn-cs"/>
              </a:rPr>
              <a:t>Source : https://www.who.int/health-cluster/about/work/other-collaborations/gender-based-violence/en/ </a:t>
            </a:r>
          </a:p>
          <a:p>
            <a:pPr marL="628650" lvl="1" indent="-171450">
              <a:buFont typeface="Wingdings" pitchFamily="2" charset="2"/>
              <a:buChar char="Ø"/>
              <a:defRPr/>
            </a:pPr>
            <a:r>
              <a:rPr lang="fr-FR" sz="1200" b="0" i="0" u="none" strike="noStrike" kern="1200" baseline="0" dirty="0">
                <a:solidFill>
                  <a:schemeClr val="tx1"/>
                </a:solidFill>
                <a:latin typeface="+mn-lt"/>
                <a:cs typeface="Calibri"/>
              </a:rPr>
              <a:t>Source des statistiques de la diapositive : IAWG.(2018). IAFM on Reproductive Health in Emergency Settings</a:t>
            </a:r>
          </a:p>
          <a:p>
            <a:endParaRPr lang="en-US" dirty="0">
              <a:solidFill>
                <a:srgbClr val="000000"/>
              </a:solidFill>
              <a:effectLst/>
              <a:latin typeface="+mn-lt"/>
              <a:cs typeface="Calibri" panose="020F0502020204030204"/>
            </a:endParaRPr>
          </a:p>
          <a:p>
            <a:r>
              <a:rPr lang="fr-FR" dirty="0"/>
              <a:t>Alors qu'une femme sur trois subit des violences conjugales ou non conjugales, les femmes handicapées sont 2 à 4 fois plus susceptibles de subir des violences conjugales. (UKAID)</a:t>
            </a:r>
            <a:endParaRPr lang="en-US" dirty="0">
              <a:cs typeface="Calibri"/>
            </a:endParaRPr>
          </a:p>
          <a:p>
            <a:pPr marL="342900" indent="-285750">
              <a:lnSpc>
                <a:spcPct val="90000"/>
              </a:lnSpc>
              <a:spcAft>
                <a:spcPts val="600"/>
              </a:spcAft>
              <a:buFont typeface="Wingdings" pitchFamily="2" charset="2"/>
              <a:buChar char="Ø"/>
            </a:pPr>
            <a:r>
              <a:rPr lang="fr-FR" sz="1600" dirty="0"/>
              <a:t>Les personnes handicapées font partie des groupes les plus vulnérables et les plus exclus socialement.</a:t>
            </a:r>
            <a:endParaRPr lang="en-US" sz="1600" dirty="0">
              <a:cs typeface="Calibri"/>
            </a:endParaRPr>
          </a:p>
          <a:p>
            <a:pPr marL="342900" indent="-285750">
              <a:lnSpc>
                <a:spcPct val="90000"/>
              </a:lnSpc>
              <a:spcAft>
                <a:spcPts val="600"/>
              </a:spcAft>
              <a:buFont typeface="Wingdings" pitchFamily="2" charset="2"/>
              <a:buChar char="Ø"/>
            </a:pPr>
            <a:r>
              <a:rPr lang="fr-FR" sz="1600" dirty="0"/>
              <a:t>Pour les femmes et les jeunes filles handicapées :</a:t>
            </a:r>
            <a:endParaRPr lang="en-US" sz="1600" dirty="0">
              <a:cs typeface="Calibri"/>
            </a:endParaRPr>
          </a:p>
          <a:p>
            <a:pPr marL="800100" lvl="1" indent="-285750">
              <a:lnSpc>
                <a:spcPct val="90000"/>
              </a:lnSpc>
              <a:spcAft>
                <a:spcPts val="600"/>
              </a:spcAft>
              <a:buFont typeface="Wingdings" pitchFamily="2" charset="2"/>
              <a:buChar char="§"/>
            </a:pPr>
            <a:r>
              <a:rPr lang="fr-FR" sz="1600" dirty="0"/>
              <a:t>l'intersection de l'inégalité entre les genres et du handicap les rend particulièrement vulnérables aux VBG</a:t>
            </a:r>
            <a:endParaRPr lang="en-US" sz="1600" dirty="0">
              <a:cs typeface="Calibri"/>
            </a:endParaRPr>
          </a:p>
          <a:p>
            <a:pPr marL="800100" lvl="1" indent="-285750">
              <a:lnSpc>
                <a:spcPct val="90000"/>
              </a:lnSpc>
              <a:spcAft>
                <a:spcPts val="600"/>
              </a:spcAft>
              <a:buFont typeface="Wingdings" pitchFamily="2" charset="2"/>
              <a:buChar char="§"/>
            </a:pPr>
            <a:r>
              <a:rPr lang="fr-FR" sz="1600" dirty="0"/>
              <a:t>les normes sociales désignent souvent les femmes et les jeunes filles comme étant les soignants des personnes handicapées, ce qui peut renforcer leur isolement et limiter davantage leur accès à un soutien social, économique et matériel, augmentant ainsi leur vulnérabilité à la violence et à l'exploitation</a:t>
            </a:r>
            <a:endParaRPr lang="en-US" sz="1600" dirty="0">
              <a:cs typeface="Calibri"/>
            </a:endParaRPr>
          </a:p>
          <a:p>
            <a:pPr marL="171450" indent="-171450">
              <a:buFont typeface="Wingdings" pitchFamily="2" charset="2"/>
              <a:buChar char="Ø"/>
            </a:pPr>
            <a:r>
              <a:rPr lang="fr-FR" dirty="0"/>
              <a:t>Source : </a:t>
            </a:r>
            <a:r>
              <a:rPr lang="fr-FR" i="1" dirty="0"/>
              <a:t>Building Capacity for Disability Inclusion in Gender-Based Violence Programming in Humanitarian Settings: A Toolkit for GBV Practitioners</a:t>
            </a:r>
            <a:r>
              <a:rPr lang="fr-FR" dirty="0"/>
              <a:t>. WRC</a:t>
            </a:r>
          </a:p>
          <a:p>
            <a:pPr marL="171450" indent="-171450">
              <a:buFont typeface="Wingdings" pitchFamily="2" charset="2"/>
              <a:buChar char="Ø"/>
            </a:pPr>
            <a:endParaRPr lang="en-US" sz="1200" b="0" i="0" u="none" strike="noStrike" kern="1200" baseline="0" dirty="0">
              <a:solidFill>
                <a:schemeClr val="tx1"/>
              </a:solidFill>
              <a:latin typeface="+mn-lt"/>
              <a:ea typeface="+mn-ea"/>
              <a:cs typeface="+mn-cs"/>
            </a:endParaRPr>
          </a:p>
          <a:p>
            <a:pPr marL="171450" indent="-171450">
              <a:buFont typeface="Wingdings" pitchFamily="2" charset="2"/>
              <a:buChar char="Ø"/>
            </a:pPr>
            <a:r>
              <a:rPr lang="fr-FR" sz="1200" b="0" i="0" u="none" strike="noStrike" kern="1200" baseline="0" dirty="0">
                <a:solidFill>
                  <a:schemeClr val="tx1"/>
                </a:solidFill>
                <a:latin typeface="+mn-lt"/>
                <a:ea typeface="+mn-ea"/>
                <a:cs typeface="+mn-cs"/>
              </a:rPr>
              <a:t>Notes d'animation</a:t>
            </a:r>
          </a:p>
          <a:p>
            <a:pPr marL="628650" lvl="1" indent="-171450">
              <a:buFont typeface="Wingdings" panose="05000000000000000000" pitchFamily="2" charset="2"/>
              <a:buChar char="§"/>
            </a:pPr>
            <a:r>
              <a:rPr lang="fr-FR" sz="1200" b="0" i="0" u="none" strike="noStrike" kern="1200" baseline="0" dirty="0">
                <a:solidFill>
                  <a:schemeClr val="tx1"/>
                </a:solidFill>
                <a:latin typeface="+mn-lt"/>
                <a:cs typeface="Calibri"/>
              </a:rPr>
              <a:t>Distribuez le document </a:t>
            </a:r>
            <a:r>
              <a:rPr lang="fr-FR" sz="1200" b="0" i="1" u="none" strike="noStrike" kern="1200" baseline="0" dirty="0">
                <a:solidFill>
                  <a:schemeClr val="tx1"/>
                </a:solidFill>
                <a:latin typeface="+mn-lt"/>
                <a:cs typeface="Calibri"/>
              </a:rPr>
              <a:t>La pandémie de l'ombre - La violence contre les femmes et les jeunes filles et le Covid-19</a:t>
            </a:r>
            <a:r>
              <a:rPr lang="fr-FR" sz="1200" b="0" i="0" u="none" strike="noStrike" kern="1200" baseline="0" dirty="0">
                <a:solidFill>
                  <a:schemeClr val="tx1"/>
                </a:solidFill>
                <a:latin typeface="+mn-lt"/>
                <a:cs typeface="Calibri"/>
              </a:rPr>
              <a:t>, et notez comment le Covid-19 a affecté la violence à l'égard des femmes.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Source de l'image :</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dirty="0"/>
              <a:t>Image à gauche : © Farzana Hossen pour Ipas. Image protégée par des droits d'auteur et sans autorisation de reproduction.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Image à droite : </a:t>
            </a:r>
            <a:r>
              <a:rPr lang="fr-FR" i="1" dirty="0"/>
              <a:t>Hesperian Health Guides: A Health Handbook for Women with Disabilities: </a:t>
            </a:r>
            <a:r>
              <a:rPr lang="fr-FR" dirty="0"/>
              <a:t>https://en.hesperian.org/hhg/A_Health_Handbook_for_Women_with_Disabilities:Chapter_6:_Health_Exams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DE75D1C-764A-E649-B63D-EDCBD3A61343}" type="slidenum">
              <a:rPr lang="fr-FR" smtClean="0"/>
              <a:t>8</a:t>
            </a:fld>
            <a:endParaRPr lang="en-US" dirty="0"/>
          </a:p>
        </p:txBody>
      </p:sp>
    </p:spTree>
    <p:extLst>
      <p:ext uri="{BB962C8B-B14F-4D97-AF65-F5344CB8AC3E}">
        <p14:creationId xmlns:p14="http://schemas.microsoft.com/office/powerpoint/2010/main" val="3772578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Notes d'animation :</a:t>
            </a:r>
          </a:p>
          <a:p>
            <a:pPr marL="171450" indent="-171450">
              <a:buFont typeface="Wingdings" pitchFamily="2" charset="2"/>
              <a:buChar char="Ø"/>
            </a:pPr>
            <a:r>
              <a:rPr lang="fr-FR" dirty="0"/>
              <a:t>Avant d'aller plus loin et de discuter de l'intersection entre violences sexuelles et avortement, discutons de la terminologie commune utilisée dans les crises.</a:t>
            </a:r>
            <a:endParaRPr lang="en-US" dirty="0">
              <a:cs typeface="Calibri"/>
            </a:endParaRPr>
          </a:p>
          <a:p>
            <a:pPr marL="171450" lvl="0" indent="-171450">
              <a:buFont typeface="Wingdings" pitchFamily="2" charset="2"/>
              <a:buChar char="Ø"/>
            </a:pPr>
            <a:r>
              <a:rPr lang="fr-FR" dirty="0"/>
              <a:t>Dans le secteur humanitaire, les différents affiliés de l'ONU et d'autres organisations utilisent une terminologie variée, qui se recoupe souvent.</a:t>
            </a:r>
          </a:p>
          <a:p>
            <a:pPr marL="628650" lvl="1" indent="-171450">
              <a:buFont typeface="Wingdings" pitchFamily="2" charset="2"/>
              <a:buChar char="Ø"/>
            </a:pPr>
            <a:endParaRPr lang="en-US" dirty="0"/>
          </a:p>
          <a:p>
            <a:pPr marL="628650" lvl="1" indent="-171450">
              <a:buFont typeface="Wingdings" pitchFamily="2" charset="2"/>
              <a:buChar char="Ø"/>
            </a:pPr>
            <a:r>
              <a:rPr lang="fr-FR" dirty="0"/>
              <a:t>Lisez la diapositive et donnez des explications supplémentaires si nécessaire.</a:t>
            </a:r>
          </a:p>
          <a:p>
            <a:pPr marL="628650" lvl="1" indent="-171450">
              <a:buFont typeface="Wingdings" pitchFamily="2" charset="2"/>
              <a:buChar char="Ø"/>
            </a:pPr>
            <a:endParaRPr lang="en-US" dirty="0">
              <a:cs typeface="Calibri"/>
            </a:endParaRPr>
          </a:p>
          <a:p>
            <a:pPr marL="628650" lvl="1" indent="-171450">
              <a:buFont typeface="Wingdings" pitchFamily="2" charset="2"/>
              <a:buChar char="Ø"/>
            </a:pPr>
            <a:r>
              <a:rPr lang="fr-FR" dirty="0"/>
              <a:t>Informez les participants que cette session utilisera indifféremment les termes VBG et</a:t>
            </a:r>
            <a:r>
              <a:rPr lang="fr-FR" baseline="0" dirty="0"/>
              <a:t> </a:t>
            </a:r>
            <a:r>
              <a:rPr lang="fr-FR" dirty="0"/>
              <a:t>violences sexuelles, et que ce point sera approfondi dans les deux diapositives suivantes.</a:t>
            </a:r>
            <a:endParaRPr lang="en-US" dirty="0">
              <a:cs typeface="Calibri"/>
            </a:endParaRPr>
          </a:p>
          <a:p>
            <a:pPr marL="171450" indent="-171450">
              <a:buFont typeface="Wingdings" pitchFamily="2" charset="2"/>
              <a:buChar char="Ø"/>
            </a:pPr>
            <a:endParaRPr lang="en-US" dirty="0"/>
          </a:p>
          <a:p>
            <a:pPr marL="628650" lvl="1" indent="-171450">
              <a:buFont typeface="Wingdings" charset="2"/>
              <a:buChar char="Ø"/>
            </a:pPr>
            <a:r>
              <a:rPr lang="fr-FR" dirty="0"/>
              <a:t>Informez également les participants que, bien que tous les profils peuvent être victimes de violences sexuelles, cette formation se concentrera sur la violence à l'égard des femmes et de toutes les personnes ayant un utérus. En raison de la nature du travail que nous effectuons en tant que prestataires de soins d'avortement, nous nous concentrons principalement, dans cet atelier, sur les répercussions de la violence à l'égard des femmes et des jeunes filles ou des personnes ayant un utérus.</a:t>
            </a:r>
            <a:endParaRPr lang="en-US" dirty="0">
              <a:cs typeface="Calibri"/>
            </a:endParaRPr>
          </a:p>
          <a:p>
            <a:pPr marL="171450" indent="-171450">
              <a:buFont typeface="Wingdings" pitchFamily="2" charset="2"/>
              <a:buChar char="Ø"/>
            </a:pPr>
            <a:endParaRPr lang="en-US" dirty="0"/>
          </a:p>
          <a:p>
            <a:pPr marL="171450" indent="-171450">
              <a:buFont typeface="Wingdings" pitchFamily="2" charset="2"/>
              <a:buChar char="Ø"/>
            </a:pPr>
            <a:r>
              <a:rPr lang="fr-FR" dirty="0"/>
              <a:t>Vous trouverez ci-dessous les définitions des deux autres terminologies présentées dans la diapositive. N'y faites référence que si les participants demandent les deux autres définitions (VEF et VEFJF).</a:t>
            </a:r>
            <a:endParaRPr lang="en-US" dirty="0">
              <a:cs typeface="Calibri"/>
            </a:endParaRPr>
          </a:p>
          <a:p>
            <a:pPr marL="171450" indent="-171450">
              <a:buFont typeface="Wingdings" pitchFamily="2" charset="2"/>
              <a:buChar char="Ø"/>
            </a:pPr>
            <a:r>
              <a:rPr lang="fr-FR" dirty="0"/>
              <a:t>Définitions :</a:t>
            </a:r>
            <a:endParaRPr lang="en-US" dirty="0">
              <a:cs typeface="Calibri"/>
            </a:endParaRPr>
          </a:p>
          <a:p>
            <a:pPr marL="628650" lvl="1" indent="-171450">
              <a:buFont typeface="Wingdings" pitchFamily="2" charset="2"/>
              <a:buChar char="Ø"/>
            </a:pPr>
            <a:r>
              <a:rPr lang="fr-FR" dirty="0"/>
              <a:t>Violence à l'égard des femmes (VEF) : (OMS, UNW ICRC)</a:t>
            </a:r>
            <a:endParaRPr lang="en-US" dirty="0">
              <a:cs typeface="Calibri"/>
            </a:endParaRPr>
          </a:p>
          <a:p>
            <a:pPr marL="1085850" lvl="2" indent="-171450">
              <a:buFont typeface="Wingdings" pitchFamily="2" charset="2"/>
              <a:buChar char="Ø"/>
            </a:pPr>
            <a:r>
              <a:rPr lang="fr-FR" sz="2800" dirty="0"/>
              <a:t>Déclaration des Nations unies sur l'élimination de la violence à l'égard des femmes (1993) : « La violence à l'égard des femmes est une manifestation des rapports de force historiquement inégaux entre les hommes et les femmes, qui ont conduit à la domination et à la discrimination des femmes par les hommes et ont empêché la pleine promotion des femmes. »</a:t>
            </a:r>
          </a:p>
          <a:p>
            <a:pPr marL="1085850" lvl="2" indent="-171450">
              <a:buFont typeface="Wingdings" pitchFamily="2" charset="2"/>
              <a:buChar char="Ø"/>
            </a:pPr>
            <a:endParaRPr lang="en-US" sz="2800" b="0" dirty="0">
              <a:cs typeface="Calibri"/>
            </a:endParaRPr>
          </a:p>
          <a:p>
            <a:pPr marL="628650" lvl="1" indent="-171450">
              <a:buFont typeface="Wingdings" pitchFamily="2" charset="2"/>
              <a:buChar char="Ø"/>
            </a:pPr>
            <a:r>
              <a:rPr lang="fr-FR" dirty="0"/>
              <a:t>Violence sexuelle et basée sur le genre (VSBG) :</a:t>
            </a:r>
          </a:p>
          <a:p>
            <a:pPr marL="1085850" lvl="2" indent="-171450">
              <a:buFont typeface="Wingdings" pitchFamily="2" charset="2"/>
              <a:buChar char="Ø"/>
            </a:pPr>
            <a:r>
              <a:rPr lang="fr-FR" sz="2400" b="0" dirty="0"/>
              <a:t>Définition du HCR de la VSBG : « La violence basée sur le genre est une </a:t>
            </a:r>
            <a:r>
              <a:rPr lang="fr-FR" sz="2200" b="1" dirty="0"/>
              <a:t>violence</a:t>
            </a:r>
            <a:r>
              <a:rPr lang="fr-FR" sz="2200" dirty="0"/>
              <a:t> dirigée contre une personne </a:t>
            </a:r>
            <a:r>
              <a:rPr lang="fr-FR" sz="2200" b="1" dirty="0"/>
              <a:t>sur la base du genre ou du sexe. </a:t>
            </a:r>
            <a:r>
              <a:rPr lang="fr-FR" sz="2200" dirty="0"/>
              <a:t>Il s'agit d'actes qui </a:t>
            </a:r>
            <a:r>
              <a:rPr lang="fr-FR" sz="2200" b="1" dirty="0"/>
              <a:t>infligent des blessures ou des souffrances physiques, mentales ou sexuelles, de menaces</a:t>
            </a:r>
            <a:r>
              <a:rPr lang="fr-FR" sz="2200" dirty="0"/>
              <a:t> de tels actes</a:t>
            </a:r>
            <a:r>
              <a:rPr lang="fr-FR" sz="2200" b="1" dirty="0"/>
              <a:t>, de coercition </a:t>
            </a:r>
            <a:r>
              <a:rPr lang="fr-FR" sz="2200" dirty="0"/>
              <a:t>et d'autres</a:t>
            </a:r>
            <a:r>
              <a:rPr lang="fr-FR" sz="2200" b="1" dirty="0"/>
              <a:t> privations de liberté.</a:t>
            </a:r>
          </a:p>
          <a:p>
            <a:pPr marL="1085850" lvl="2" indent="-171450">
              <a:buFont typeface="Wingdings" pitchFamily="2" charset="2"/>
              <a:buChar char="Ø"/>
            </a:pPr>
            <a:endParaRPr lang="en-MY" sz="2200" b="0" dirty="0">
              <a:cs typeface="Calibri"/>
            </a:endParaRPr>
          </a:p>
        </p:txBody>
      </p:sp>
      <p:sp>
        <p:nvSpPr>
          <p:cNvPr id="4" name="Slide Number Placeholder 3"/>
          <p:cNvSpPr>
            <a:spLocks noGrp="1"/>
          </p:cNvSpPr>
          <p:nvPr>
            <p:ph type="sldNum" sz="quarter" idx="5"/>
          </p:nvPr>
        </p:nvSpPr>
        <p:spPr/>
        <p:txBody>
          <a:bodyPr/>
          <a:lstStyle/>
          <a:p>
            <a:fld id="{5BF89FD8-EA66-478D-B785-117196EA4753}" type="slidenum">
              <a:rPr lang="fr-FR" smtClean="0"/>
              <a:t>9</a:t>
            </a:fld>
            <a:endParaRPr lang="en-US" dirty="0"/>
          </a:p>
        </p:txBody>
      </p:sp>
    </p:spTree>
    <p:extLst>
      <p:ext uri="{BB962C8B-B14F-4D97-AF65-F5344CB8AC3E}">
        <p14:creationId xmlns:p14="http://schemas.microsoft.com/office/powerpoint/2010/main" val="4147089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userDrawn="1">
  <p:cSld name="Titl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userDrawn="1"/>
        </p:nvSpPr>
        <p:spPr>
          <a:xfrm>
            <a:off x="0" y="0"/>
            <a:ext cx="13405104" cy="11309350"/>
          </a:xfrm>
          <a:prstGeom prst="rect">
            <a:avLst/>
          </a:prstGeom>
          <a:solidFill>
            <a:schemeClr val="accent1"/>
          </a:solidFill>
          <a:ln>
            <a:noFill/>
          </a:ln>
        </p:spPr>
        <p:txBody>
          <a:bodyPr spcFirstLastPara="1" wrap="square" lIns="201008" tIns="201008" rIns="201008" bIns="201008" anchor="ctr" anchorCtr="0">
            <a:noAutofit/>
          </a:bodyPr>
          <a:lstStyle/>
          <a:p>
            <a:pPr marL="0" lvl="0" indent="0" algn="l" rtl="0">
              <a:spcBef>
                <a:spcPts val="0"/>
              </a:spcBef>
              <a:spcAft>
                <a:spcPts val="0"/>
              </a:spcAft>
              <a:buNone/>
            </a:pPr>
            <a:endParaRPr sz="3957"/>
          </a:p>
        </p:txBody>
      </p:sp>
      <p:sp>
        <p:nvSpPr>
          <p:cNvPr id="10" name="Google Shape;10;p2"/>
          <p:cNvSpPr txBox="1">
            <a:spLocks noGrp="1"/>
          </p:cNvSpPr>
          <p:nvPr>
            <p:ph type="title"/>
          </p:nvPr>
        </p:nvSpPr>
        <p:spPr>
          <a:xfrm>
            <a:off x="580165" y="1551339"/>
            <a:ext cx="11933568" cy="3691947"/>
          </a:xfrm>
          <a:prstGeom prst="rect">
            <a:avLst/>
          </a:prstGeom>
        </p:spPr>
        <p:txBody>
          <a:bodyPr spcFirstLastPara="1" wrap="square" lIns="91425" tIns="91425" rIns="91425" bIns="91425" anchor="t" anchorCtr="0">
            <a:noAutofit/>
          </a:bodyPr>
          <a:lstStyle>
            <a:lvl1pPr lvl="0">
              <a:spcBef>
                <a:spcPts val="0"/>
              </a:spcBef>
              <a:spcAft>
                <a:spcPts val="0"/>
              </a:spcAft>
              <a:buNone/>
              <a:defRPr sz="9600" b="1" i="0">
                <a:solidFill>
                  <a:schemeClr val="bg1"/>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r>
              <a:rPr lang="en-US"/>
              <a:t>Click to edit Master title style</a:t>
            </a:r>
            <a:endParaRPr/>
          </a:p>
        </p:txBody>
      </p:sp>
      <p:pic>
        <p:nvPicPr>
          <p:cNvPr id="14" name="Picture 13">
            <a:extLst>
              <a:ext uri="{FF2B5EF4-FFF2-40B4-BE49-F238E27FC236}">
                <a16:creationId xmlns:a16="http://schemas.microsoft.com/office/drawing/2014/main" id="{7983ED55-89B8-0542-813E-847062A47A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665546" y="7739070"/>
            <a:ext cx="4387295" cy="2487973"/>
          </a:xfrm>
          <a:prstGeom prst="rect">
            <a:avLst/>
          </a:prstGeom>
        </p:spPr>
      </p:pic>
      <p:pic>
        <p:nvPicPr>
          <p:cNvPr id="6" name="Picture 5">
            <a:extLst>
              <a:ext uri="{FF2B5EF4-FFF2-40B4-BE49-F238E27FC236}">
                <a16:creationId xmlns:a16="http://schemas.microsoft.com/office/drawing/2014/main" id="{F54F028D-71F9-FF4E-A235-068E60A51A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165" y="5286378"/>
            <a:ext cx="12801600" cy="589280"/>
          </a:xfrm>
          <a:prstGeom prst="rect">
            <a:avLst/>
          </a:prstGeom>
        </p:spPr>
      </p:pic>
    </p:spTree>
    <p:extLst>
      <p:ext uri="{BB962C8B-B14F-4D97-AF65-F5344CB8AC3E}">
        <p14:creationId xmlns:p14="http://schemas.microsoft.com/office/powerpoint/2010/main" val="183974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lists" userDrawn="1">
  <p:cSld name="Two lists">
    <p:spTree>
      <p:nvGrpSpPr>
        <p:cNvPr id="1" name="Shape 31"/>
        <p:cNvGrpSpPr/>
        <p:nvPr/>
      </p:nvGrpSpPr>
      <p:grpSpPr>
        <a:xfrm>
          <a:off x="0" y="0"/>
          <a:ext cx="0" cy="0"/>
          <a:chOff x="0" y="0"/>
          <a:chExt cx="0" cy="0"/>
        </a:xfrm>
      </p:grpSpPr>
      <p:sp>
        <p:nvSpPr>
          <p:cNvPr id="32" name="Google Shape;32;p10"/>
          <p:cNvSpPr txBox="1">
            <a:spLocks noGrp="1"/>
          </p:cNvSpPr>
          <p:nvPr>
            <p:ph type="title"/>
          </p:nvPr>
        </p:nvSpPr>
        <p:spPr>
          <a:xfrm>
            <a:off x="580159" y="1551339"/>
            <a:ext cx="16521243" cy="2757911"/>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7915" b="1" i="0">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3" name="Content Placeholder 2">
            <a:extLst>
              <a:ext uri="{FF2B5EF4-FFF2-40B4-BE49-F238E27FC236}">
                <a16:creationId xmlns:a16="http://schemas.microsoft.com/office/drawing/2014/main" id="{B03FD5C6-FA11-C346-A8EE-9679A75BD1F2}"/>
              </a:ext>
            </a:extLst>
          </p:cNvPr>
          <p:cNvSpPr>
            <a:spLocks noGrp="1"/>
          </p:cNvSpPr>
          <p:nvPr>
            <p:ph sz="quarter" idx="10"/>
          </p:nvPr>
        </p:nvSpPr>
        <p:spPr>
          <a:xfrm>
            <a:off x="580158" y="3736975"/>
            <a:ext cx="8821268" cy="5648325"/>
          </a:xfrm>
          <a:prstGeom prst="rect">
            <a:avLst/>
          </a:prstGeom>
        </p:spPr>
        <p:txBody>
          <a:bodyPr/>
          <a:lstStyle>
            <a:lvl1pPr marL="0" indent="0">
              <a:buNone/>
              <a:defRPr sz="3000">
                <a:solidFill>
                  <a:schemeClr val="tx1"/>
                </a:solidFill>
              </a:defRPr>
            </a:lvl1pPr>
            <a:lvl2pPr marL="914400" indent="-317500">
              <a:buFont typeface="Arial" panose="020B0604020202020204" pitchFamily="34" charset="0"/>
              <a:buChar char="•"/>
              <a:defRPr sz="3000">
                <a:solidFill>
                  <a:schemeClr val="tx1"/>
                </a:solidFill>
              </a:defRPr>
            </a:lvl2pPr>
            <a:lvl3pPr marL="1371600" indent="-317500">
              <a:buFont typeface="Courier New" panose="02070309020205020404" pitchFamily="49" charset="0"/>
              <a:buChar char="o"/>
              <a:defRPr sz="3000">
                <a:solidFill>
                  <a:schemeClr val="tx1"/>
                </a:solidFill>
              </a:defRPr>
            </a:lvl3pPr>
            <a:lvl4pPr marL="1828800" indent="-317500">
              <a:buFont typeface="Wingdings" pitchFamily="2" charset="2"/>
              <a:buChar char="§"/>
              <a:defRPr sz="3000">
                <a:solidFill>
                  <a:schemeClr val="tx1"/>
                </a:solidFill>
              </a:defRPr>
            </a:lvl4pPr>
            <a:lvl5pPr marL="2286000" indent="-317500">
              <a:buFont typeface="Arial" panose="020B0604020202020204" pitchFamily="34" charset="0"/>
              <a:buChar char="•"/>
              <a:defRPr sz="3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C3101C1A-8DDC-294A-A02A-60FC9CFCB658}"/>
              </a:ext>
            </a:extLst>
          </p:cNvPr>
          <p:cNvSpPr>
            <a:spLocks noGrp="1"/>
          </p:cNvSpPr>
          <p:nvPr>
            <p:ph sz="quarter" idx="11"/>
          </p:nvPr>
        </p:nvSpPr>
        <p:spPr>
          <a:xfrm>
            <a:off x="10052050" y="3736975"/>
            <a:ext cx="8823960" cy="5648325"/>
          </a:xfrm>
          <a:prstGeom prst="rect">
            <a:avLst/>
          </a:prstGeom>
        </p:spPr>
        <p:txBody>
          <a:bodyPr/>
          <a:lstStyle>
            <a:lvl1pPr marL="0" indent="0">
              <a:buNone/>
              <a:defRPr sz="3000">
                <a:solidFill>
                  <a:schemeClr val="tx1"/>
                </a:solidFill>
              </a:defRPr>
            </a:lvl1pPr>
            <a:lvl2pPr marL="914400" indent="-317500">
              <a:buFont typeface="Arial" panose="020B0604020202020204" pitchFamily="34" charset="0"/>
              <a:buChar char="•"/>
              <a:defRPr sz="3000">
                <a:solidFill>
                  <a:schemeClr val="tx1"/>
                </a:solidFill>
              </a:defRPr>
            </a:lvl2pPr>
            <a:lvl3pPr marL="1371600" indent="-317500">
              <a:buFont typeface="Courier New" panose="02070309020205020404" pitchFamily="49" charset="0"/>
              <a:buChar char="o"/>
              <a:defRPr sz="3000">
                <a:solidFill>
                  <a:schemeClr val="tx1"/>
                </a:solidFill>
              </a:defRPr>
            </a:lvl3pPr>
            <a:lvl4pPr marL="1828800" indent="-317500">
              <a:buFont typeface="Wingdings" pitchFamily="2" charset="2"/>
              <a:buChar char="§"/>
              <a:defRPr sz="3000">
                <a:solidFill>
                  <a:schemeClr val="tx1"/>
                </a:solidFill>
              </a:defRPr>
            </a:lvl4pPr>
            <a:lvl5pPr marL="2286000" indent="-317500">
              <a:buFont typeface="Arial" panose="020B0604020202020204" pitchFamily="34" charset="0"/>
              <a:buChar char="•"/>
              <a:defRPr sz="3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279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s" userDrawn="1">
  <p:cSld name="Bullets">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580159" y="1551339"/>
            <a:ext cx="15391377" cy="2757911"/>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7915" b="1" i="0">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3" name="Content Placeholder 2">
            <a:extLst>
              <a:ext uri="{FF2B5EF4-FFF2-40B4-BE49-F238E27FC236}">
                <a16:creationId xmlns:a16="http://schemas.microsoft.com/office/drawing/2014/main" id="{016D25FD-ABA4-3647-9DAE-C16237D906D3}"/>
              </a:ext>
            </a:extLst>
          </p:cNvPr>
          <p:cNvSpPr>
            <a:spLocks noGrp="1"/>
          </p:cNvSpPr>
          <p:nvPr>
            <p:ph sz="quarter" idx="10"/>
          </p:nvPr>
        </p:nvSpPr>
        <p:spPr>
          <a:xfrm>
            <a:off x="579438" y="3736975"/>
            <a:ext cx="14806612" cy="5693896"/>
          </a:xfrm>
        </p:spPr>
        <p:txBody>
          <a:bodyPr/>
          <a:lstStyle>
            <a:lvl1pPr marL="0" indent="0">
              <a:buNone/>
              <a:defRPr sz="3000"/>
            </a:lvl1pPr>
            <a:lvl2pPr marL="914400" indent="-317500">
              <a:buSzPct val="100000"/>
              <a:buFont typeface="Arial" panose="020B0604020202020204" pitchFamily="34" charset="0"/>
              <a:buChar char="•"/>
              <a:defRPr sz="3000"/>
            </a:lvl2pPr>
            <a:lvl3pPr marL="1371600" indent="-317500">
              <a:buSzPct val="60000"/>
              <a:buFont typeface="Courier New" panose="02070309020205020404" pitchFamily="49" charset="0"/>
              <a:buChar char="o"/>
              <a:defRPr sz="3000"/>
            </a:lvl3pPr>
            <a:lvl4pPr marL="1828800" indent="-317500">
              <a:buSzPct val="100000"/>
              <a:buFont typeface="Wingdings" pitchFamily="2" charset="2"/>
              <a:buChar char="§"/>
              <a:defRPr sz="3000"/>
            </a:lvl4pPr>
            <a:lvl5pPr marL="2286000" indent="-317500">
              <a:buSzPct val="60000"/>
              <a:buFont typeface="Arial" panose="020B0604020202020204" pitchFamily="34" charset="0"/>
              <a:buChar char="•"/>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6628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headlines">
  <p:cSld name="Two headlines">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580158" y="1551339"/>
            <a:ext cx="17983540" cy="1557386"/>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7915" b="1" i="0">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42" name="Google Shape;42;p12"/>
          <p:cNvSpPr txBox="1">
            <a:spLocks noGrp="1"/>
          </p:cNvSpPr>
          <p:nvPr>
            <p:ph type="body" idx="1"/>
          </p:nvPr>
        </p:nvSpPr>
        <p:spPr>
          <a:xfrm>
            <a:off x="580158" y="3348416"/>
            <a:ext cx="8821268" cy="1921501"/>
          </a:xfrm>
          <a:prstGeom prst="rect">
            <a:avLst/>
          </a:prstGeom>
        </p:spPr>
        <p:txBody>
          <a:bodyPr spcFirstLastPara="1" wrap="square" lIns="91425" tIns="91425" rIns="91425" bIns="91425" anchor="t" anchorCtr="0">
            <a:noAutofit/>
          </a:bodyPr>
          <a:lstStyle>
            <a:lvl1pPr marL="1005200" lvl="0" indent="-753900" rtl="0">
              <a:spcBef>
                <a:spcPts val="0"/>
              </a:spcBef>
              <a:spcAft>
                <a:spcPts val="0"/>
              </a:spcAft>
              <a:buClr>
                <a:srgbClr val="595959"/>
              </a:buClr>
              <a:buSzPts val="1800"/>
              <a:buFont typeface="Arial" panose="020B0604020202020204" pitchFamily="34" charset="0"/>
              <a:buChar char="•"/>
              <a:defRPr b="0" i="0">
                <a:solidFill>
                  <a:srgbClr val="595959"/>
                </a:solidFill>
                <a:latin typeface="Arial" panose="020B0604020202020204" pitchFamily="34" charset="0"/>
                <a:ea typeface="Arial" panose="020B0604020202020204" pitchFamily="34" charset="0"/>
                <a:cs typeface="Arial" panose="020B0604020202020204" pitchFamily="34" charset="0"/>
                <a:sym typeface="Montserrat Medium"/>
              </a:defRPr>
            </a:lvl1pPr>
            <a:lvl2pPr marL="2010400" lvl="1" indent="-698056" rtl="0">
              <a:spcBef>
                <a:spcPts val="3518"/>
              </a:spcBef>
              <a:spcAft>
                <a:spcPts val="0"/>
              </a:spcAft>
              <a:buClr>
                <a:srgbClr val="666666"/>
              </a:buClr>
              <a:buSzPts val="1400"/>
              <a:buFont typeface="Yrsa Light"/>
              <a:buChar char="○"/>
              <a:defRPr>
                <a:solidFill>
                  <a:srgbClr val="666666"/>
                </a:solidFill>
                <a:latin typeface="Yrsa Light"/>
                <a:ea typeface="Yrsa Light"/>
                <a:cs typeface="Yrsa Light"/>
                <a:sym typeface="Yrsa Light"/>
              </a:defRPr>
            </a:lvl2pPr>
            <a:lvl3pPr marL="3015600" lvl="2"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3pPr>
            <a:lvl4pPr marL="4020800" lvl="3"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4pPr>
            <a:lvl5pPr marL="5026000" lvl="4"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5pPr>
            <a:lvl6pPr marL="6031200" lvl="5"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6pPr>
            <a:lvl7pPr marL="7036399" lvl="6"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7pPr>
            <a:lvl8pPr marL="8041599" lvl="7"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8pPr>
            <a:lvl9pPr marL="9046799" lvl="8" indent="-698056" rtl="0">
              <a:spcBef>
                <a:spcPts val="3518"/>
              </a:spcBef>
              <a:spcAft>
                <a:spcPts val="3518"/>
              </a:spcAft>
              <a:buClr>
                <a:srgbClr val="000000"/>
              </a:buClr>
              <a:buSzPts val="1400"/>
              <a:buFont typeface="Yrsa Light"/>
              <a:buChar char="■"/>
              <a:defRPr>
                <a:solidFill>
                  <a:srgbClr val="000000"/>
                </a:solidFill>
                <a:latin typeface="Yrsa Light"/>
                <a:ea typeface="Yrsa Light"/>
                <a:cs typeface="Yrsa Light"/>
                <a:sym typeface="Yrsa Light"/>
              </a:defRPr>
            </a:lvl9pPr>
          </a:lstStyle>
          <a:p>
            <a:pPr lvl="0"/>
            <a:r>
              <a:rPr lang="en-US"/>
              <a:t>Click to edit Master text styles</a:t>
            </a:r>
          </a:p>
        </p:txBody>
      </p:sp>
      <p:sp>
        <p:nvSpPr>
          <p:cNvPr id="43" name="Google Shape;43;p12"/>
          <p:cNvSpPr txBox="1">
            <a:spLocks noGrp="1"/>
          </p:cNvSpPr>
          <p:nvPr>
            <p:ph type="title" idx="2"/>
          </p:nvPr>
        </p:nvSpPr>
        <p:spPr>
          <a:xfrm>
            <a:off x="580158" y="5829147"/>
            <a:ext cx="17983540" cy="1557386"/>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7915" b="1" i="0">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44" name="Google Shape;44;p12"/>
          <p:cNvSpPr txBox="1">
            <a:spLocks noGrp="1"/>
          </p:cNvSpPr>
          <p:nvPr>
            <p:ph type="body" idx="3"/>
          </p:nvPr>
        </p:nvSpPr>
        <p:spPr>
          <a:xfrm>
            <a:off x="580158" y="7626224"/>
            <a:ext cx="8821268" cy="1921501"/>
          </a:xfrm>
          <a:prstGeom prst="rect">
            <a:avLst/>
          </a:prstGeom>
        </p:spPr>
        <p:txBody>
          <a:bodyPr spcFirstLastPara="1" wrap="square" lIns="91425" tIns="91425" rIns="91425" bIns="91425" anchor="t" anchorCtr="0">
            <a:noAutofit/>
          </a:bodyPr>
          <a:lstStyle>
            <a:lvl1pPr marL="1005200" lvl="0" indent="-753900" rtl="0">
              <a:spcBef>
                <a:spcPts val="0"/>
              </a:spcBef>
              <a:spcAft>
                <a:spcPts val="0"/>
              </a:spcAft>
              <a:buClr>
                <a:srgbClr val="595959"/>
              </a:buClr>
              <a:buSzPts val="1800"/>
              <a:buFont typeface="Arial" panose="020B0604020202020204" pitchFamily="34" charset="0"/>
              <a:buChar char="•"/>
              <a:defRPr b="0" i="0">
                <a:solidFill>
                  <a:srgbClr val="595959"/>
                </a:solidFill>
                <a:latin typeface="Arial" panose="020B0604020202020204" pitchFamily="34" charset="0"/>
                <a:ea typeface="Arial" panose="020B0604020202020204" pitchFamily="34" charset="0"/>
                <a:cs typeface="Arial" panose="020B0604020202020204" pitchFamily="34" charset="0"/>
                <a:sym typeface="Montserrat Medium"/>
              </a:defRPr>
            </a:lvl1pPr>
            <a:lvl2pPr marL="2010400" lvl="1" indent="-698056" rtl="0">
              <a:spcBef>
                <a:spcPts val="3518"/>
              </a:spcBef>
              <a:spcAft>
                <a:spcPts val="0"/>
              </a:spcAft>
              <a:buClr>
                <a:srgbClr val="666666"/>
              </a:buClr>
              <a:buSzPts val="1400"/>
              <a:buFont typeface="Yrsa Light"/>
              <a:buChar char="○"/>
              <a:defRPr>
                <a:solidFill>
                  <a:srgbClr val="666666"/>
                </a:solidFill>
                <a:latin typeface="Yrsa Light"/>
                <a:ea typeface="Yrsa Light"/>
                <a:cs typeface="Yrsa Light"/>
                <a:sym typeface="Yrsa Light"/>
              </a:defRPr>
            </a:lvl2pPr>
            <a:lvl3pPr marL="3015600" lvl="2"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3pPr>
            <a:lvl4pPr marL="4020800" lvl="3"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4pPr>
            <a:lvl5pPr marL="5026000" lvl="4"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5pPr>
            <a:lvl6pPr marL="6031200" lvl="5"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6pPr>
            <a:lvl7pPr marL="7036399" lvl="6"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7pPr>
            <a:lvl8pPr marL="8041599" lvl="7" indent="-698056" rtl="0">
              <a:spcBef>
                <a:spcPts val="3518"/>
              </a:spcBef>
              <a:spcAft>
                <a:spcPts val="0"/>
              </a:spcAft>
              <a:buClr>
                <a:srgbClr val="000000"/>
              </a:buClr>
              <a:buSzPts val="1400"/>
              <a:buFont typeface="Yrsa Light"/>
              <a:buChar char="○"/>
              <a:defRPr>
                <a:solidFill>
                  <a:srgbClr val="000000"/>
                </a:solidFill>
                <a:latin typeface="Yrsa Light"/>
                <a:ea typeface="Yrsa Light"/>
                <a:cs typeface="Yrsa Light"/>
                <a:sym typeface="Yrsa Light"/>
              </a:defRPr>
            </a:lvl8pPr>
            <a:lvl9pPr marL="9046799" lvl="8" indent="-698056" rtl="0">
              <a:spcBef>
                <a:spcPts val="3518"/>
              </a:spcBef>
              <a:spcAft>
                <a:spcPts val="3518"/>
              </a:spcAft>
              <a:buClr>
                <a:srgbClr val="000000"/>
              </a:buClr>
              <a:buSzPts val="1400"/>
              <a:buFont typeface="Yrsa Light"/>
              <a:buChar char="■"/>
              <a:defRPr>
                <a:solidFill>
                  <a:srgbClr val="000000"/>
                </a:solidFill>
                <a:latin typeface="Yrsa Light"/>
                <a:ea typeface="Yrsa Light"/>
                <a:cs typeface="Yrsa Light"/>
                <a:sym typeface="Yrsa Light"/>
              </a:defRPr>
            </a:lvl9pPr>
          </a:lstStyle>
          <a:p>
            <a:pPr lvl="0"/>
            <a:r>
              <a:rPr lang="en-US"/>
              <a:t>Click to edit Master text styles</a:t>
            </a:r>
          </a:p>
        </p:txBody>
      </p:sp>
      <p:pic>
        <p:nvPicPr>
          <p:cNvPr id="45" name="Google Shape;45;p12"/>
          <p:cNvPicPr preferRelativeResize="0"/>
          <p:nvPr/>
        </p:nvPicPr>
        <p:blipFill>
          <a:blip r:embed="rId2">
            <a:alphaModFix/>
          </a:blip>
          <a:stretch>
            <a:fillRect/>
          </a:stretch>
        </p:blipFill>
        <p:spPr>
          <a:xfrm>
            <a:off x="580158" y="9978657"/>
            <a:ext cx="1693375" cy="859168"/>
          </a:xfrm>
          <a:prstGeom prst="rect">
            <a:avLst/>
          </a:prstGeom>
          <a:noFill/>
          <a:ln>
            <a:noFill/>
          </a:ln>
        </p:spPr>
      </p:pic>
    </p:spTree>
    <p:extLst>
      <p:ext uri="{BB962C8B-B14F-4D97-AF65-F5344CB8AC3E}">
        <p14:creationId xmlns:p14="http://schemas.microsoft.com/office/powerpoint/2010/main" val="1281063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black)">
  <p:cSld name="Blank (black)">
    <p:bg>
      <p:bgPr>
        <a:solidFill>
          <a:srgbClr val="000000"/>
        </a:solidFill>
        <a:effectLst/>
      </p:bgPr>
    </p:bg>
    <p:spTree>
      <p:nvGrpSpPr>
        <p:cNvPr id="1" name="Shape 52"/>
        <p:cNvGrpSpPr/>
        <p:nvPr/>
      </p:nvGrpSpPr>
      <p:grpSpPr>
        <a:xfrm>
          <a:off x="0" y="0"/>
          <a:ext cx="0" cy="0"/>
          <a:chOff x="0" y="0"/>
          <a:chExt cx="0" cy="0"/>
        </a:xfrm>
      </p:grpSpPr>
      <p:sp>
        <p:nvSpPr>
          <p:cNvPr id="53" name="Google Shape;53;p15"/>
          <p:cNvSpPr txBox="1">
            <a:spLocks noGrp="1"/>
          </p:cNvSpPr>
          <p:nvPr>
            <p:ph type="sldNum" idx="12"/>
          </p:nvPr>
        </p:nvSpPr>
        <p:spPr>
          <a:xfrm>
            <a:off x="18813040" y="10443808"/>
            <a:ext cx="1206378" cy="865434"/>
          </a:xfrm>
          <a:prstGeom prst="rect">
            <a:avLst/>
          </a:prstGeom>
          <a:noFill/>
          <a:ln>
            <a:noFill/>
          </a:ln>
        </p:spPr>
        <p:txBody>
          <a:bodyPr spcFirstLastPara="1" wrap="square" lIns="91425" tIns="91425" rIns="91425" bIns="91425" anchor="t" anchorCtr="0">
            <a:noAutofit/>
          </a:bodyPr>
          <a:lstStyle>
            <a:lvl1pPr lvl="0">
              <a:buNone/>
              <a:defRPr sz="2858"/>
            </a:lvl1pPr>
            <a:lvl2pPr lvl="1">
              <a:buNone/>
              <a:defRPr sz="2858"/>
            </a:lvl2pPr>
            <a:lvl3pPr lvl="2">
              <a:buNone/>
              <a:defRPr sz="2858"/>
            </a:lvl3pPr>
            <a:lvl4pPr lvl="3">
              <a:buNone/>
              <a:defRPr sz="2858"/>
            </a:lvl4pPr>
            <a:lvl5pPr lvl="4">
              <a:buNone/>
              <a:defRPr sz="2858"/>
            </a:lvl5pPr>
            <a:lvl6pPr lvl="5">
              <a:buNone/>
              <a:defRPr sz="2858"/>
            </a:lvl6pPr>
            <a:lvl7pPr lvl="6">
              <a:buNone/>
              <a:defRPr sz="2858"/>
            </a:lvl7pPr>
            <a:lvl8pPr lvl="7">
              <a:buNone/>
              <a:defRPr sz="2858"/>
            </a:lvl8pPr>
            <a:lvl9pPr lvl="8">
              <a:buNone/>
              <a:defRPr sz="2858"/>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623320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Content Placeholder 10"/>
          <p:cNvSpPr>
            <a:spLocks noGrp="1"/>
          </p:cNvSpPr>
          <p:nvPr>
            <p:ph sz="quarter" idx="10"/>
          </p:nvPr>
        </p:nvSpPr>
        <p:spPr>
          <a:xfrm>
            <a:off x="2736850" y="2301875"/>
            <a:ext cx="14630400" cy="8077200"/>
          </a:xfrm>
          <a:prstGeom prst="rect">
            <a:avLst/>
          </a:prstGeo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p:txBody>
      </p:sp>
      <p:sp>
        <p:nvSpPr>
          <p:cNvPr id="7" name="Holder 2"/>
          <p:cNvSpPr>
            <a:spLocks noGrp="1"/>
          </p:cNvSpPr>
          <p:nvPr>
            <p:ph type="ctrTitle"/>
          </p:nvPr>
        </p:nvSpPr>
        <p:spPr>
          <a:xfrm>
            <a:off x="2736850" y="584279"/>
            <a:ext cx="14630400" cy="1107996"/>
          </a:xfrm>
          <a:prstGeom prst="rect">
            <a:avLst/>
          </a:prstGeom>
        </p:spPr>
        <p:txBody>
          <a:bodyPr wrap="square" lIns="0" tIns="0" rIns="0" bIns="0" anchor="t">
            <a:spAutoFit/>
          </a:bodyPr>
          <a:lstStyle>
            <a:lvl1pPr algn="ctr">
              <a:defRPr sz="7200">
                <a:solidFill>
                  <a:schemeClr val="accent1"/>
                </a:solidFill>
              </a:defRPr>
            </a:lvl1pPr>
          </a:lstStyle>
          <a:p>
            <a:endParaRPr lang="en-US"/>
          </a:p>
        </p:txBody>
      </p:sp>
    </p:spTree>
    <p:extLst>
      <p:ext uri="{BB962C8B-B14F-4D97-AF65-F5344CB8AC3E}">
        <p14:creationId xmlns:p14="http://schemas.microsoft.com/office/powerpoint/2010/main" val="4258603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799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mpare Two">
    <p:spTree>
      <p:nvGrpSpPr>
        <p:cNvPr id="1" name=""/>
        <p:cNvGrpSpPr/>
        <p:nvPr/>
      </p:nvGrpSpPr>
      <p:grpSpPr>
        <a:xfrm>
          <a:off x="0" y="0"/>
          <a:ext cx="0" cy="0"/>
          <a:chOff x="0" y="0"/>
          <a:chExt cx="0" cy="0"/>
        </a:xfrm>
      </p:grpSpPr>
      <p:cxnSp>
        <p:nvCxnSpPr>
          <p:cNvPr id="9" name="Straight Connector 8"/>
          <p:cNvCxnSpPr/>
          <p:nvPr userDrawn="1"/>
        </p:nvCxnSpPr>
        <p:spPr>
          <a:xfrm>
            <a:off x="2585968" y="3521075"/>
            <a:ext cx="5486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2118975" y="3521075"/>
            <a:ext cx="54864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0"/>
          </p:nvPr>
        </p:nvSpPr>
        <p:spPr>
          <a:xfrm>
            <a:off x="757168" y="3902075"/>
            <a:ext cx="9144000" cy="5486400"/>
          </a:xfrm>
          <a:prstGeom prst="rect">
            <a:avLst/>
          </a:prstGeom>
          <a:ln>
            <a:noFill/>
          </a:ln>
        </p:spPr>
        <p:txBody>
          <a:bodyPr/>
          <a:lstStyle>
            <a:lvl1pPr algn="ctr">
              <a:defRPr sz="4800">
                <a:latin typeface="Helvetica" charset="0"/>
                <a:ea typeface="Helvetica" charset="0"/>
                <a:cs typeface="Helvetica" charset="0"/>
              </a:defRPr>
            </a:lvl1pPr>
          </a:lstStyle>
          <a:p>
            <a:pPr lvl="0"/>
            <a:r>
              <a:rPr lang="en-US"/>
              <a:t>Click to edit Master text styles</a:t>
            </a:r>
          </a:p>
        </p:txBody>
      </p:sp>
      <p:sp>
        <p:nvSpPr>
          <p:cNvPr id="13" name="Text Placeholder 13"/>
          <p:cNvSpPr>
            <a:spLocks noGrp="1"/>
          </p:cNvSpPr>
          <p:nvPr>
            <p:ph type="body" sz="quarter" idx="11"/>
          </p:nvPr>
        </p:nvSpPr>
        <p:spPr>
          <a:xfrm>
            <a:off x="10290175" y="3917331"/>
            <a:ext cx="9144000" cy="5471144"/>
          </a:xfrm>
          <a:prstGeom prst="rect">
            <a:avLst/>
          </a:prstGeom>
          <a:ln>
            <a:noFill/>
          </a:ln>
        </p:spPr>
        <p:txBody>
          <a:bodyPr/>
          <a:lstStyle>
            <a:lvl1pPr algn="ctr">
              <a:defRPr sz="4800">
                <a:latin typeface="Helvetica" charset="0"/>
                <a:ea typeface="Helvetica" charset="0"/>
                <a:cs typeface="Helvetica" charset="0"/>
              </a:defRPr>
            </a:lvl1pPr>
          </a:lstStyle>
          <a:p>
            <a:pPr lvl="0"/>
            <a:r>
              <a:rPr lang="en-US"/>
              <a:t>Click to edit Master text styles</a:t>
            </a:r>
          </a:p>
        </p:txBody>
      </p:sp>
      <p:sp>
        <p:nvSpPr>
          <p:cNvPr id="16" name="Text Placeholder 3"/>
          <p:cNvSpPr>
            <a:spLocks noGrp="1"/>
          </p:cNvSpPr>
          <p:nvPr>
            <p:ph type="body" sz="quarter" idx="13"/>
          </p:nvPr>
        </p:nvSpPr>
        <p:spPr>
          <a:xfrm>
            <a:off x="757238" y="1708642"/>
            <a:ext cx="9144000" cy="1477328"/>
          </a:xfrm>
          <a:prstGeom prst="rect">
            <a:avLst/>
          </a:prstGeo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a:t>Click to edit Master text styles</a:t>
            </a:r>
          </a:p>
        </p:txBody>
      </p:sp>
      <p:sp>
        <p:nvSpPr>
          <p:cNvPr id="17" name="Text Placeholder 3"/>
          <p:cNvSpPr>
            <a:spLocks noGrp="1"/>
          </p:cNvSpPr>
          <p:nvPr>
            <p:ph type="body" sz="quarter" idx="14"/>
          </p:nvPr>
        </p:nvSpPr>
        <p:spPr>
          <a:xfrm>
            <a:off x="10290175" y="1732984"/>
            <a:ext cx="9144000" cy="1477328"/>
          </a:xfrm>
          <a:prstGeom prst="rect">
            <a:avLst/>
          </a:prstGeo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a:t>Click to edit Master text styles</a:t>
            </a:r>
          </a:p>
        </p:txBody>
      </p:sp>
    </p:spTree>
    <p:extLst>
      <p:ext uri="{BB962C8B-B14F-4D97-AF65-F5344CB8AC3E}">
        <p14:creationId xmlns:p14="http://schemas.microsoft.com/office/powerpoint/2010/main" val="2253293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1" name="Holder 2"/>
          <p:cNvSpPr>
            <a:spLocks noGrp="1"/>
          </p:cNvSpPr>
          <p:nvPr>
            <p:ph type="ctrTitle"/>
          </p:nvPr>
        </p:nvSpPr>
        <p:spPr>
          <a:xfrm>
            <a:off x="1507807" y="473075"/>
            <a:ext cx="17088486" cy="1384995"/>
          </a:xfrm>
          <a:prstGeom prst="rect">
            <a:avLst/>
          </a:prstGeom>
        </p:spPr>
        <p:txBody>
          <a:bodyPr wrap="square" lIns="0" tIns="0" rIns="0" bIns="0">
            <a:spAutoFit/>
          </a:bodyPr>
          <a:lstStyle>
            <a:lvl1pPr algn="ctr">
              <a:defRPr sz="9000">
                <a:solidFill>
                  <a:schemeClr val="tx1"/>
                </a:solidFill>
              </a:defRPr>
            </a:lvl1pPr>
          </a:lstStyle>
          <a:p>
            <a:endParaRPr/>
          </a:p>
        </p:txBody>
      </p:sp>
    </p:spTree>
    <p:extLst>
      <p:ext uri="{BB962C8B-B14F-4D97-AF65-F5344CB8AC3E}">
        <p14:creationId xmlns:p14="http://schemas.microsoft.com/office/powerpoint/2010/main" val="282454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with photo">
    <p:spTree>
      <p:nvGrpSpPr>
        <p:cNvPr id="1" name=""/>
        <p:cNvGrpSpPr/>
        <p:nvPr/>
      </p:nvGrpSpPr>
      <p:grpSpPr>
        <a:xfrm>
          <a:off x="0" y="0"/>
          <a:ext cx="0" cy="0"/>
          <a:chOff x="0" y="0"/>
          <a:chExt cx="0" cy="0"/>
        </a:xfrm>
      </p:grpSpPr>
      <p:sp>
        <p:nvSpPr>
          <p:cNvPr id="6" name="Holder 2"/>
          <p:cNvSpPr>
            <a:spLocks noGrp="1"/>
          </p:cNvSpPr>
          <p:nvPr>
            <p:ph type="ctrTitle"/>
          </p:nvPr>
        </p:nvSpPr>
        <p:spPr>
          <a:xfrm>
            <a:off x="924339" y="584279"/>
            <a:ext cx="18439351" cy="1107996"/>
          </a:xfrm>
          <a:prstGeom prst="rect">
            <a:avLst/>
          </a:prstGeom>
        </p:spPr>
        <p:txBody>
          <a:bodyPr wrap="square" lIns="0" tIns="0" rIns="0" bIns="0" anchor="t">
            <a:spAutoFit/>
          </a:bodyPr>
          <a:lstStyle>
            <a:lvl1pPr algn="ctr">
              <a:defRPr sz="7200">
                <a:solidFill>
                  <a:schemeClr val="accent1"/>
                </a:solidFill>
              </a:defRPr>
            </a:lvl1pPr>
          </a:lstStyle>
          <a:p>
            <a:endParaRPr lang="en-US"/>
          </a:p>
        </p:txBody>
      </p:sp>
      <p:sp>
        <p:nvSpPr>
          <p:cNvPr id="11" name="Content Placeholder 10"/>
          <p:cNvSpPr>
            <a:spLocks noGrp="1"/>
          </p:cNvSpPr>
          <p:nvPr>
            <p:ph sz="quarter" idx="10"/>
          </p:nvPr>
        </p:nvSpPr>
        <p:spPr>
          <a:xfrm>
            <a:off x="924339" y="2530475"/>
            <a:ext cx="11125200" cy="6949440"/>
          </a:xfrm>
          <a:prstGeom prst="rect">
            <a:avLst/>
          </a:prstGeom>
        </p:spPr>
        <p:txBody>
          <a:bodyPr/>
          <a:lstStyle>
            <a:lvl1pPr marL="0">
              <a:spcAft>
                <a:spcPts val="3600"/>
              </a:spcAft>
              <a:defRPr sz="4800">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p:txBody>
      </p:sp>
      <p:sp>
        <p:nvSpPr>
          <p:cNvPr id="12" name="Picture Placeholder 9"/>
          <p:cNvSpPr>
            <a:spLocks noGrp="1"/>
          </p:cNvSpPr>
          <p:nvPr>
            <p:ph type="pic" sz="quarter" idx="11"/>
          </p:nvPr>
        </p:nvSpPr>
        <p:spPr>
          <a:xfrm>
            <a:off x="12414250" y="2530475"/>
            <a:ext cx="6949440" cy="6949440"/>
          </a:xfrm>
          <a:prstGeom prst="rect">
            <a:avLst/>
          </a:prstGeom>
        </p:spPr>
        <p:txBody>
          <a:bodyPr/>
          <a:lstStyle/>
          <a:p>
            <a:endParaRPr lang="en-US" dirty="0"/>
          </a:p>
        </p:txBody>
      </p:sp>
    </p:spTree>
    <p:extLst>
      <p:ext uri="{BB962C8B-B14F-4D97-AF65-F5344CB8AC3E}">
        <p14:creationId xmlns:p14="http://schemas.microsoft.com/office/powerpoint/2010/main" val="3499364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e Three">
    <p:spTree>
      <p:nvGrpSpPr>
        <p:cNvPr id="1" name=""/>
        <p:cNvGrpSpPr/>
        <p:nvPr/>
      </p:nvGrpSpPr>
      <p:grpSpPr>
        <a:xfrm>
          <a:off x="0" y="0"/>
          <a:ext cx="0" cy="0"/>
          <a:chOff x="0" y="0"/>
          <a:chExt cx="0" cy="0"/>
        </a:xfrm>
      </p:grpSpPr>
      <p:cxnSp>
        <p:nvCxnSpPr>
          <p:cNvPr id="18" name="Straight Connector 17"/>
          <p:cNvCxnSpPr/>
          <p:nvPr userDrawn="1"/>
        </p:nvCxnSpPr>
        <p:spPr>
          <a:xfrm>
            <a:off x="2133600" y="3825875"/>
            <a:ext cx="27432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8680450" y="3825875"/>
            <a:ext cx="27432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 Placeholder 13"/>
          <p:cNvSpPr>
            <a:spLocks noGrp="1"/>
          </p:cNvSpPr>
          <p:nvPr>
            <p:ph type="body" sz="quarter" idx="10"/>
          </p:nvPr>
        </p:nvSpPr>
        <p:spPr>
          <a:xfrm>
            <a:off x="762000" y="4206875"/>
            <a:ext cx="5486400" cy="3810000"/>
          </a:xfrm>
          <a:prstGeom prst="rect">
            <a:avLst/>
          </a:prstGeom>
        </p:spPr>
        <p:txBody>
          <a:bodyPr/>
          <a:lstStyle>
            <a:lvl1pPr algn="ctr">
              <a:defRPr sz="4800">
                <a:latin typeface="Helvetica" charset="0"/>
                <a:ea typeface="Helvetica" charset="0"/>
                <a:cs typeface="Helvetica" charset="0"/>
              </a:defRPr>
            </a:lvl1pPr>
          </a:lstStyle>
          <a:p>
            <a:pPr lvl="0"/>
            <a:r>
              <a:rPr lang="en-US"/>
              <a:t>Click to edit Master text styles</a:t>
            </a:r>
          </a:p>
        </p:txBody>
      </p:sp>
      <p:sp>
        <p:nvSpPr>
          <p:cNvPr id="21" name="Text Placeholder 13"/>
          <p:cNvSpPr>
            <a:spLocks noGrp="1"/>
          </p:cNvSpPr>
          <p:nvPr>
            <p:ph type="body" sz="quarter" idx="11"/>
          </p:nvPr>
        </p:nvSpPr>
        <p:spPr>
          <a:xfrm>
            <a:off x="7308850" y="4222131"/>
            <a:ext cx="5486400" cy="3794744"/>
          </a:xfrm>
          <a:prstGeom prst="rect">
            <a:avLst/>
          </a:prstGeom>
        </p:spPr>
        <p:txBody>
          <a:bodyPr/>
          <a:lstStyle>
            <a:lvl1pPr algn="ctr">
              <a:defRPr sz="4800">
                <a:latin typeface="Helvetica" charset="0"/>
                <a:ea typeface="Helvetica" charset="0"/>
                <a:cs typeface="Helvetica" charset="0"/>
              </a:defRPr>
            </a:lvl1pPr>
          </a:lstStyle>
          <a:p>
            <a:pPr lvl="0"/>
            <a:r>
              <a:rPr lang="en-US"/>
              <a:t>Click to edit Master text styles</a:t>
            </a:r>
          </a:p>
        </p:txBody>
      </p:sp>
      <p:cxnSp>
        <p:nvCxnSpPr>
          <p:cNvPr id="22" name="Straight Connector 21"/>
          <p:cNvCxnSpPr/>
          <p:nvPr userDrawn="1"/>
        </p:nvCxnSpPr>
        <p:spPr>
          <a:xfrm>
            <a:off x="15233650" y="3825875"/>
            <a:ext cx="27432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p:cNvSpPr>
            <a:spLocks noGrp="1"/>
          </p:cNvSpPr>
          <p:nvPr>
            <p:ph type="body" sz="quarter" idx="12"/>
          </p:nvPr>
        </p:nvSpPr>
        <p:spPr>
          <a:xfrm>
            <a:off x="13862050" y="4222131"/>
            <a:ext cx="5486400" cy="3794744"/>
          </a:xfrm>
          <a:prstGeom prst="rect">
            <a:avLst/>
          </a:prstGeom>
        </p:spPr>
        <p:txBody>
          <a:bodyPr/>
          <a:lstStyle>
            <a:lvl1pPr algn="ctr">
              <a:defRPr sz="4800">
                <a:latin typeface="Helvetica" charset="0"/>
                <a:ea typeface="Helvetica" charset="0"/>
                <a:cs typeface="Helvetica" charset="0"/>
              </a:defRPr>
            </a:lvl1pPr>
          </a:lstStyle>
          <a:p>
            <a:pPr lvl="0"/>
            <a:r>
              <a:rPr lang="en-US"/>
              <a:t>Click to edit Master text styles</a:t>
            </a:r>
          </a:p>
        </p:txBody>
      </p:sp>
      <p:sp>
        <p:nvSpPr>
          <p:cNvPr id="24" name="Text Placeholder 13"/>
          <p:cNvSpPr>
            <a:spLocks noGrp="1"/>
          </p:cNvSpPr>
          <p:nvPr>
            <p:ph type="body" sz="quarter" idx="16"/>
          </p:nvPr>
        </p:nvSpPr>
        <p:spPr>
          <a:xfrm>
            <a:off x="762000" y="1213629"/>
            <a:ext cx="5486400" cy="2215991"/>
          </a:xfrm>
          <a:prstGeom prst="rect">
            <a:avLst/>
          </a:prstGeom>
        </p:spPr>
        <p:txBody>
          <a:bodyPr anchor="b"/>
          <a:lstStyle>
            <a:lvl1pPr algn="ctr">
              <a:defRPr sz="4800" b="1" cap="all" baseline="0">
                <a:solidFill>
                  <a:schemeClr val="accent1"/>
                </a:solidFill>
                <a:latin typeface="Helvetica" charset="0"/>
                <a:ea typeface="Helvetica" charset="0"/>
                <a:cs typeface="Helvetica" charset="0"/>
              </a:defRPr>
            </a:lvl1pPr>
          </a:lstStyle>
          <a:p>
            <a:pPr lvl="0"/>
            <a:r>
              <a:rPr lang="en-US"/>
              <a:t>Click to edit Master text styles</a:t>
            </a:r>
          </a:p>
        </p:txBody>
      </p:sp>
      <p:sp>
        <p:nvSpPr>
          <p:cNvPr id="25" name="Text Placeholder 13"/>
          <p:cNvSpPr>
            <a:spLocks noGrp="1"/>
          </p:cNvSpPr>
          <p:nvPr>
            <p:ph type="body" sz="quarter" idx="17"/>
          </p:nvPr>
        </p:nvSpPr>
        <p:spPr>
          <a:xfrm>
            <a:off x="7308850" y="1228885"/>
            <a:ext cx="5486400" cy="2215991"/>
          </a:xfrm>
          <a:prstGeom prst="rect">
            <a:avLst/>
          </a:prstGeom>
        </p:spPr>
        <p:txBody>
          <a:bodyPr anchor="b"/>
          <a:lstStyle>
            <a:lvl1pPr algn="ctr">
              <a:defRPr sz="4800" b="1" cap="all" baseline="0">
                <a:solidFill>
                  <a:schemeClr val="accent4"/>
                </a:solidFill>
                <a:latin typeface="Helvetica" charset="0"/>
                <a:ea typeface="Helvetica" charset="0"/>
                <a:cs typeface="Helvetica" charset="0"/>
              </a:defRPr>
            </a:lvl1pPr>
          </a:lstStyle>
          <a:p>
            <a:pPr lvl="0"/>
            <a:r>
              <a:rPr lang="en-US"/>
              <a:t>Click to edit Master text styles</a:t>
            </a:r>
          </a:p>
        </p:txBody>
      </p:sp>
      <p:sp>
        <p:nvSpPr>
          <p:cNvPr id="26" name="Text Placeholder 13"/>
          <p:cNvSpPr>
            <a:spLocks noGrp="1"/>
          </p:cNvSpPr>
          <p:nvPr>
            <p:ph type="body" sz="quarter" idx="18"/>
          </p:nvPr>
        </p:nvSpPr>
        <p:spPr>
          <a:xfrm>
            <a:off x="13862050" y="1228885"/>
            <a:ext cx="5486400" cy="2215991"/>
          </a:xfrm>
          <a:prstGeom prst="rect">
            <a:avLst/>
          </a:prstGeom>
        </p:spPr>
        <p:txBody>
          <a:bodyPr anchor="b"/>
          <a:lstStyle>
            <a:lvl1pPr algn="ctr">
              <a:defRPr sz="4800" b="1" cap="all" baseline="0">
                <a:solidFill>
                  <a:schemeClr val="tx2"/>
                </a:solidFill>
                <a:latin typeface="Helvetica" charset="0"/>
                <a:ea typeface="Helvetica" charset="0"/>
                <a:cs typeface="Helvetica" charset="0"/>
              </a:defRPr>
            </a:lvl1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ype="title" preserve="1">
  <p:cSld name="1_Title">
    <p:spTree>
      <p:nvGrpSpPr>
        <p:cNvPr id="1" name="Shape 8"/>
        <p:cNvGrpSpPr/>
        <p:nvPr/>
      </p:nvGrpSpPr>
      <p:grpSpPr>
        <a:xfrm>
          <a:off x="0" y="0"/>
          <a:ext cx="0" cy="0"/>
          <a:chOff x="0" y="0"/>
          <a:chExt cx="0" cy="0"/>
        </a:xfrm>
      </p:grpSpPr>
      <p:sp>
        <p:nvSpPr>
          <p:cNvPr id="9" name="Google Shape;9;p2"/>
          <p:cNvSpPr/>
          <p:nvPr/>
        </p:nvSpPr>
        <p:spPr>
          <a:xfrm>
            <a:off x="0" y="0"/>
            <a:ext cx="20136420" cy="9382572"/>
          </a:xfrm>
          <a:prstGeom prst="rect">
            <a:avLst/>
          </a:prstGeom>
          <a:solidFill>
            <a:srgbClr val="C0CEC8"/>
          </a:solidFill>
          <a:ln>
            <a:noFill/>
          </a:ln>
        </p:spPr>
        <p:txBody>
          <a:bodyPr spcFirstLastPara="1" wrap="square" lIns="201008" tIns="201008" rIns="201008" bIns="201008" anchor="ctr" anchorCtr="0">
            <a:noAutofit/>
          </a:bodyPr>
          <a:lstStyle/>
          <a:p>
            <a:pPr marL="0" lvl="0" indent="0" algn="l" rtl="0">
              <a:spcBef>
                <a:spcPts val="0"/>
              </a:spcBef>
              <a:spcAft>
                <a:spcPts val="0"/>
              </a:spcAft>
              <a:buNone/>
            </a:pPr>
            <a:endParaRPr sz="3957"/>
          </a:p>
        </p:txBody>
      </p:sp>
      <p:sp>
        <p:nvSpPr>
          <p:cNvPr id="10" name="Google Shape;10;p2"/>
          <p:cNvSpPr txBox="1">
            <a:spLocks noGrp="1"/>
          </p:cNvSpPr>
          <p:nvPr>
            <p:ph type="title"/>
          </p:nvPr>
        </p:nvSpPr>
        <p:spPr>
          <a:xfrm>
            <a:off x="580165" y="1551339"/>
            <a:ext cx="13876974" cy="3691947"/>
          </a:xfrm>
          <a:prstGeom prst="rect">
            <a:avLst/>
          </a:prstGeom>
        </p:spPr>
        <p:txBody>
          <a:bodyPr spcFirstLastPara="1" wrap="square" lIns="91425" tIns="91425" rIns="91425" bIns="91425" anchor="t" anchorCtr="0">
            <a:noAutofit/>
          </a:bodyPr>
          <a:lstStyle>
            <a:lvl1pPr lvl="0">
              <a:spcBef>
                <a:spcPts val="0"/>
              </a:spcBef>
              <a:spcAft>
                <a:spcPts val="0"/>
              </a:spcAft>
              <a:buNone/>
              <a:defRPr sz="10553" b="1" i="0">
                <a:solidFill>
                  <a:srgbClr val="2E3856"/>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r>
              <a:rPr lang="en-US"/>
              <a:t>Click to edit Master title style</a:t>
            </a:r>
            <a:endParaRPr/>
          </a:p>
        </p:txBody>
      </p:sp>
      <p:pic>
        <p:nvPicPr>
          <p:cNvPr id="11" name="Google Shape;11;p2"/>
          <p:cNvPicPr preferRelativeResize="0"/>
          <p:nvPr/>
        </p:nvPicPr>
        <p:blipFill>
          <a:blip r:embed="rId2">
            <a:alphaModFix/>
          </a:blip>
          <a:stretch>
            <a:fillRect/>
          </a:stretch>
        </p:blipFill>
        <p:spPr>
          <a:xfrm>
            <a:off x="580159" y="9818752"/>
            <a:ext cx="2226039" cy="1129396"/>
          </a:xfrm>
          <a:prstGeom prst="rect">
            <a:avLst/>
          </a:prstGeom>
          <a:noFill/>
          <a:ln>
            <a:noFill/>
          </a:ln>
        </p:spPr>
      </p:pic>
      <p:pic>
        <p:nvPicPr>
          <p:cNvPr id="12" name="Google Shape;12;p2"/>
          <p:cNvPicPr preferRelativeResize="0"/>
          <p:nvPr/>
        </p:nvPicPr>
        <p:blipFill>
          <a:blip r:embed="rId3">
            <a:alphaModFix/>
          </a:blip>
          <a:stretch>
            <a:fillRect/>
          </a:stretch>
        </p:blipFill>
        <p:spPr>
          <a:xfrm rot="5400000">
            <a:off x="13979725" y="5063356"/>
            <a:ext cx="10471618" cy="1182633"/>
          </a:xfrm>
          <a:prstGeom prst="rect">
            <a:avLst/>
          </a:prstGeom>
          <a:noFill/>
          <a:ln>
            <a:noFill/>
          </a:ln>
        </p:spPr>
      </p:pic>
    </p:spTree>
    <p:extLst>
      <p:ext uri="{BB962C8B-B14F-4D97-AF65-F5344CB8AC3E}">
        <p14:creationId xmlns:p14="http://schemas.microsoft.com/office/powerpoint/2010/main" val="2870033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50" y="854075"/>
            <a:ext cx="1024128" cy="682752"/>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76850" y="9693275"/>
            <a:ext cx="1024128" cy="682752"/>
          </a:xfrm>
          <a:prstGeom prst="rect">
            <a:avLst/>
          </a:prstGeom>
        </p:spPr>
      </p:pic>
      <p:sp>
        <p:nvSpPr>
          <p:cNvPr id="9" name="Text Placeholder 8"/>
          <p:cNvSpPr>
            <a:spLocks noGrp="1"/>
          </p:cNvSpPr>
          <p:nvPr>
            <p:ph type="body" sz="quarter" idx="10" hasCustomPrompt="1"/>
          </p:nvPr>
        </p:nvSpPr>
        <p:spPr>
          <a:xfrm>
            <a:off x="2393950" y="1536827"/>
            <a:ext cx="15316200" cy="8156447"/>
          </a:xfrm>
          <a:prstGeom prst="rect">
            <a:avLst/>
          </a:prstGeom>
          <a:ln>
            <a:noFill/>
          </a:ln>
        </p:spPr>
        <p:txBody>
          <a:bodyPr anchor="ctr"/>
          <a:lstStyle>
            <a:lvl1pPr algn="ctr">
              <a:defRPr sz="72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a:t>Quote placeholder, align to the center and middle</a:t>
            </a:r>
          </a:p>
        </p:txBody>
      </p:sp>
    </p:spTree>
    <p:extLst>
      <p:ext uri="{BB962C8B-B14F-4D97-AF65-F5344CB8AC3E}">
        <p14:creationId xmlns:p14="http://schemas.microsoft.com/office/powerpoint/2010/main" val="750597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20104100" cy="11309350"/>
          </a:xfrm>
          <a:prstGeom prst="rect">
            <a:avLst/>
          </a:prstGeom>
        </p:spPr>
        <p:txBody>
          <a:bodyPr/>
          <a:lstStyle/>
          <a:p>
            <a:endParaRPr lang="en-US" dirty="0"/>
          </a:p>
        </p:txBody>
      </p:sp>
    </p:spTree>
    <p:extLst>
      <p:ext uri="{BB962C8B-B14F-4D97-AF65-F5344CB8AC3E}">
        <p14:creationId xmlns:p14="http://schemas.microsoft.com/office/powerpoint/2010/main" val="1289335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393950" y="2835275"/>
            <a:ext cx="15316200" cy="1477328"/>
          </a:xfrm>
          <a:prstGeom prst="rect">
            <a:avLst/>
          </a:prstGeom>
          <a:ln>
            <a:noFill/>
          </a:ln>
        </p:spPr>
        <p:txBody>
          <a:bodyPr anchor="ctr"/>
          <a:lstStyle>
            <a:lvl1pPr algn="ctr">
              <a:defRPr sz="9600" b="0" baseline="0">
                <a:solidFill>
                  <a:schemeClr val="bg1"/>
                </a:solidFill>
                <a:latin typeface="Helvetica" charset="0"/>
                <a:ea typeface="Helvetica" charset="0"/>
                <a:cs typeface="Helvetica" charset="0"/>
              </a:defRPr>
            </a:lvl1pPr>
            <a:lvl2pPr algn="ctr">
              <a:defRPr sz="4800">
                <a:solidFill>
                  <a:schemeClr val="bg1"/>
                </a:solidFill>
                <a:latin typeface="Helvetica" charset="0"/>
                <a:ea typeface="Helvetica" charset="0"/>
                <a:cs typeface="Helvetica" charset="0"/>
              </a:defRPr>
            </a:lvl2pPr>
            <a:lvl3pPr algn="ctr">
              <a:defRPr sz="4800">
                <a:solidFill>
                  <a:schemeClr val="bg1"/>
                </a:solidFill>
                <a:latin typeface="Helvetica" charset="0"/>
                <a:ea typeface="Helvetica" charset="0"/>
                <a:cs typeface="Helvetica" charset="0"/>
              </a:defRPr>
            </a:lvl3pPr>
            <a:lvl4pPr algn="ctr">
              <a:defRPr sz="4800">
                <a:solidFill>
                  <a:schemeClr val="bg1"/>
                </a:solidFill>
                <a:latin typeface="Helvetica" charset="0"/>
                <a:ea typeface="Helvetica" charset="0"/>
                <a:cs typeface="Helvetica" charset="0"/>
              </a:defRPr>
            </a:lvl4pPr>
            <a:lvl5pPr algn="ctr">
              <a:defRPr sz="4800">
                <a:solidFill>
                  <a:schemeClr val="bg1"/>
                </a:solidFill>
                <a:latin typeface="Helvetica" charset="0"/>
                <a:ea typeface="Helvetica" charset="0"/>
                <a:cs typeface="Helvetica" charset="0"/>
              </a:defRPr>
            </a:lvl5pPr>
          </a:lstStyle>
          <a:p>
            <a:pPr lvl="0"/>
            <a:r>
              <a:rPr lang="en-US"/>
              <a:t>Thank you!</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3501" y="8550275"/>
            <a:ext cx="2677098" cy="13716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ull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CFEA336-E137-6641-B3D7-DC6A0004BC2D}"/>
              </a:ext>
            </a:extLst>
          </p:cNvPr>
          <p:cNvSpPr>
            <a:spLocks noGrp="1"/>
          </p:cNvSpPr>
          <p:nvPr>
            <p:ph type="pic" sz="quarter" idx="10" hasCustomPrompt="1"/>
          </p:nvPr>
        </p:nvSpPr>
        <p:spPr>
          <a:xfrm>
            <a:off x="0" y="0"/>
            <a:ext cx="20104100" cy="276999"/>
          </a:xfrm>
          <a:prstGeom prst="rect">
            <a:avLst/>
          </a:prstGeom>
        </p:spPr>
        <p:txBody>
          <a:bodyPr anchor="t"/>
          <a:lstStyle>
            <a:lvl1pPr marL="0" indent="0" algn="ctr">
              <a:buNone/>
              <a:defRPr/>
            </a:lvl1pPr>
          </a:lstStyle>
          <a:p>
            <a:r>
              <a:rPr lang="en-US" dirty="0"/>
              <a:t>FULL FRAME IMAGE</a:t>
            </a:r>
          </a:p>
        </p:txBody>
      </p:sp>
    </p:spTree>
    <p:extLst>
      <p:ext uri="{BB962C8B-B14F-4D97-AF65-F5344CB8AC3E}">
        <p14:creationId xmlns:p14="http://schemas.microsoft.com/office/powerpoint/2010/main" val="1823760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p:cSld name="Module">
    <p:bg>
      <p:bgPr>
        <a:solidFill>
          <a:srgbClr val="2E3856"/>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80165" y="1551339"/>
            <a:ext cx="13876974" cy="3691947"/>
          </a:xfrm>
          <a:prstGeom prst="rect">
            <a:avLst/>
          </a:prstGeom>
        </p:spPr>
        <p:txBody>
          <a:bodyPr spcFirstLastPara="1" wrap="square" lIns="91425" tIns="91425" rIns="91425" bIns="91425" anchor="t" anchorCtr="0">
            <a:noAutofit/>
          </a:bodyPr>
          <a:lstStyle>
            <a:lvl1pPr lvl="0" rtl="0">
              <a:spcBef>
                <a:spcPts val="0"/>
              </a:spcBef>
              <a:spcAft>
                <a:spcPts val="0"/>
              </a:spcAft>
              <a:buNone/>
              <a:defRPr sz="10553" b="1" i="0">
                <a:solidFill>
                  <a:srgbClr val="FFFFFF"/>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15" name="Google Shape;15;p3"/>
          <p:cNvSpPr txBox="1">
            <a:spLocks noGrp="1"/>
          </p:cNvSpPr>
          <p:nvPr>
            <p:ph type="sldNum" idx="12"/>
          </p:nvPr>
        </p:nvSpPr>
        <p:spPr>
          <a:xfrm>
            <a:off x="18813040" y="10443808"/>
            <a:ext cx="1206378" cy="865434"/>
          </a:xfrm>
          <a:prstGeom prst="rect">
            <a:avLst/>
          </a:prstGeom>
          <a:noFill/>
          <a:ln>
            <a:noFill/>
          </a:ln>
        </p:spPr>
        <p:txBody>
          <a:bodyPr spcFirstLastPara="1" wrap="square" lIns="91425" tIns="91425" rIns="91425" bIns="91425" anchor="t" anchorCtr="0">
            <a:noAutofit/>
          </a:bodyPr>
          <a:lstStyle>
            <a:lvl1pPr lvl="0">
              <a:buNone/>
              <a:defRPr sz="2858"/>
            </a:lvl1pPr>
            <a:lvl2pPr lvl="1">
              <a:buNone/>
              <a:defRPr sz="2858"/>
            </a:lvl2pPr>
            <a:lvl3pPr lvl="2">
              <a:buNone/>
              <a:defRPr sz="2858"/>
            </a:lvl3pPr>
            <a:lvl4pPr lvl="3">
              <a:buNone/>
              <a:defRPr sz="2858"/>
            </a:lvl4pPr>
            <a:lvl5pPr lvl="4">
              <a:buNone/>
              <a:defRPr sz="2858"/>
            </a:lvl5pPr>
            <a:lvl6pPr lvl="5">
              <a:buNone/>
              <a:defRPr sz="2858"/>
            </a:lvl6pPr>
            <a:lvl7pPr lvl="6">
              <a:buNone/>
              <a:defRPr sz="2858"/>
            </a:lvl7pPr>
            <a:lvl8pPr lvl="7">
              <a:buNone/>
              <a:defRPr sz="2858"/>
            </a:lvl8pPr>
            <a:lvl9pPr lvl="8">
              <a:buNone/>
              <a:defRPr sz="2858"/>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381454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pter" preserve="1">
  <p:cSld name="Administer test">
    <p:bg>
      <p:bgPr>
        <a:solidFill>
          <a:schemeClr val="accent1"/>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580165" y="1551339"/>
            <a:ext cx="13876974" cy="3691947"/>
          </a:xfrm>
          <a:prstGeom prst="rect">
            <a:avLst/>
          </a:prstGeom>
        </p:spPr>
        <p:txBody>
          <a:bodyPr spcFirstLastPara="1" wrap="square" lIns="91425" tIns="91425" rIns="91425" bIns="91425" anchor="t" anchorCtr="0">
            <a:noAutofit/>
          </a:bodyPr>
          <a:lstStyle>
            <a:lvl1pPr lvl="0" rtl="0">
              <a:spcBef>
                <a:spcPts val="0"/>
              </a:spcBef>
              <a:spcAft>
                <a:spcPts val="0"/>
              </a:spcAft>
              <a:buNone/>
              <a:defRPr sz="10553" b="1" i="0">
                <a:solidFill>
                  <a:schemeClr val="accent3"/>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pic>
        <p:nvPicPr>
          <p:cNvPr id="4" name="Picture 3">
            <a:extLst>
              <a:ext uri="{FF2B5EF4-FFF2-40B4-BE49-F238E27FC236}">
                <a16:creationId xmlns:a16="http://schemas.microsoft.com/office/drawing/2014/main" id="{C430BD1C-8B5A-5348-8B45-95FD86379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7380" y="5360978"/>
            <a:ext cx="19476720" cy="587394"/>
          </a:xfrm>
          <a:prstGeom prst="rect">
            <a:avLst/>
          </a:prstGeom>
        </p:spPr>
      </p:pic>
    </p:spTree>
    <p:extLst>
      <p:ext uri="{BB962C8B-B14F-4D97-AF65-F5344CB8AC3E}">
        <p14:creationId xmlns:p14="http://schemas.microsoft.com/office/powerpoint/2010/main" val="3564309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p:cSld name="Activities">
    <p:bg>
      <p:bgPr>
        <a:solidFill>
          <a:srgbClr val="D8B49C"/>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80165" y="1551339"/>
            <a:ext cx="13876974" cy="3691947"/>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553" b="1" i="0">
                <a:solidFill>
                  <a:srgbClr val="2E3856"/>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Tree>
    <p:extLst>
      <p:ext uri="{BB962C8B-B14F-4D97-AF65-F5344CB8AC3E}">
        <p14:creationId xmlns:p14="http://schemas.microsoft.com/office/powerpoint/2010/main" val="968590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with copy">
  <p:cSld name="Section with copy">
    <p:bg>
      <p:bgPr>
        <a:solidFill>
          <a:srgbClr val="D8B49C"/>
        </a:solid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580165" y="1551339"/>
            <a:ext cx="13876974" cy="3691947"/>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553" b="1" i="0">
                <a:solidFill>
                  <a:srgbClr val="2E3856"/>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20" name="Google Shape;20;p5"/>
          <p:cNvSpPr txBox="1">
            <a:spLocks noGrp="1"/>
          </p:cNvSpPr>
          <p:nvPr>
            <p:ph type="subTitle" idx="1"/>
          </p:nvPr>
        </p:nvSpPr>
        <p:spPr>
          <a:xfrm>
            <a:off x="580165" y="5243262"/>
            <a:ext cx="13876974" cy="5564636"/>
          </a:xfrm>
          <a:prstGeom prst="rect">
            <a:avLst/>
          </a:prstGeom>
        </p:spPr>
        <p:txBody>
          <a:bodyPr spcFirstLastPara="1" wrap="square" lIns="91425" tIns="91425" rIns="91425" bIns="91425" anchor="t" anchorCtr="0">
            <a:noAutofit/>
          </a:bodyPr>
          <a:lstStyle>
            <a:lvl1pPr lvl="0" rtl="0">
              <a:spcBef>
                <a:spcPts val="0"/>
              </a:spcBef>
              <a:spcAft>
                <a:spcPts val="0"/>
              </a:spcAft>
              <a:buNone/>
              <a:defRPr sz="3078" b="0" i="0">
                <a:solidFill>
                  <a:srgbClr val="2E3856"/>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3518"/>
              </a:spcBef>
              <a:spcAft>
                <a:spcPts val="0"/>
              </a:spcAft>
              <a:buNone/>
              <a:defRPr/>
            </a:lvl2pPr>
            <a:lvl3pPr lvl="2" rtl="0">
              <a:spcBef>
                <a:spcPts val="3518"/>
              </a:spcBef>
              <a:spcAft>
                <a:spcPts val="0"/>
              </a:spcAft>
              <a:buNone/>
              <a:defRPr/>
            </a:lvl3pPr>
            <a:lvl4pPr lvl="3" rtl="0">
              <a:spcBef>
                <a:spcPts val="3518"/>
              </a:spcBef>
              <a:spcAft>
                <a:spcPts val="0"/>
              </a:spcAft>
              <a:buNone/>
              <a:defRPr/>
            </a:lvl4pPr>
            <a:lvl5pPr lvl="4" rtl="0">
              <a:spcBef>
                <a:spcPts val="3518"/>
              </a:spcBef>
              <a:spcAft>
                <a:spcPts val="0"/>
              </a:spcAft>
              <a:buNone/>
              <a:defRPr/>
            </a:lvl5pPr>
            <a:lvl6pPr lvl="5" rtl="0">
              <a:spcBef>
                <a:spcPts val="3518"/>
              </a:spcBef>
              <a:spcAft>
                <a:spcPts val="0"/>
              </a:spcAft>
              <a:buNone/>
              <a:defRPr/>
            </a:lvl6pPr>
            <a:lvl7pPr lvl="6" rtl="0">
              <a:spcBef>
                <a:spcPts val="3518"/>
              </a:spcBef>
              <a:spcAft>
                <a:spcPts val="0"/>
              </a:spcAft>
              <a:buNone/>
              <a:defRPr/>
            </a:lvl7pPr>
            <a:lvl8pPr lvl="7" rtl="0">
              <a:spcBef>
                <a:spcPts val="3518"/>
              </a:spcBef>
              <a:spcAft>
                <a:spcPts val="0"/>
              </a:spcAft>
              <a:buNone/>
              <a:defRPr/>
            </a:lvl8pPr>
            <a:lvl9pPr lvl="8" rtl="0">
              <a:spcBef>
                <a:spcPts val="3518"/>
              </a:spcBef>
              <a:spcAft>
                <a:spcPts val="3518"/>
              </a:spcAft>
              <a:buNone/>
              <a:defRPr/>
            </a:lvl9pPr>
          </a:lstStyle>
          <a:p>
            <a:r>
              <a:rPr lang="en-US"/>
              <a:t>Click to edit Master subtitle style</a:t>
            </a:r>
            <a:endParaRPr/>
          </a:p>
        </p:txBody>
      </p:sp>
    </p:spTree>
    <p:extLst>
      <p:ext uri="{BB962C8B-B14F-4D97-AF65-F5344CB8AC3E}">
        <p14:creationId xmlns:p14="http://schemas.microsoft.com/office/powerpoint/2010/main" val="246938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or short statement">
  <p:cSld name="Quote or short statement">
    <p:bg>
      <p:bgPr>
        <a:solidFill>
          <a:srgbClr val="D8B49C"/>
        </a:solid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580159" y="1551339"/>
            <a:ext cx="16092514" cy="8292864"/>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6596" b="1" i="0">
                <a:solidFill>
                  <a:srgbClr val="2E3856"/>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Tree>
    <p:extLst>
      <p:ext uri="{BB962C8B-B14F-4D97-AF65-F5344CB8AC3E}">
        <p14:creationId xmlns:p14="http://schemas.microsoft.com/office/powerpoint/2010/main" val="1307988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sitioning">
  <p:cSld name="Positioning">
    <p:bg>
      <p:bgPr>
        <a:solidFill>
          <a:srgbClr val="F9ED7D"/>
        </a:solidFill>
        <a:effectLst/>
      </p:bgPr>
    </p:bg>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8214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ist" userDrawn="1">
  <p:cSld name="List">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580158" y="1551339"/>
            <a:ext cx="15420399" cy="2757911"/>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7915" b="1" i="0">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3" name="Content Placeholder 2">
            <a:extLst>
              <a:ext uri="{FF2B5EF4-FFF2-40B4-BE49-F238E27FC236}">
                <a16:creationId xmlns:a16="http://schemas.microsoft.com/office/drawing/2014/main" id="{48141B5C-BDF2-5D47-8997-DBFA20EBBC3A}"/>
              </a:ext>
            </a:extLst>
          </p:cNvPr>
          <p:cNvSpPr>
            <a:spLocks noGrp="1"/>
          </p:cNvSpPr>
          <p:nvPr>
            <p:ph sz="quarter" idx="10"/>
          </p:nvPr>
        </p:nvSpPr>
        <p:spPr>
          <a:xfrm>
            <a:off x="580156" y="3736472"/>
            <a:ext cx="11303939" cy="5819904"/>
          </a:xfrm>
          <a:prstGeom prst="rect">
            <a:avLst/>
          </a:prstGeom>
        </p:spPr>
        <p:txBody>
          <a:bodyPr/>
          <a:lstStyle>
            <a:lvl1pPr marL="0" indent="0">
              <a:buNone/>
              <a:defRPr sz="3000">
                <a:solidFill>
                  <a:schemeClr val="tx1"/>
                </a:solidFill>
              </a:defRPr>
            </a:lvl1pPr>
            <a:lvl2pPr marL="914400" indent="-317500">
              <a:buSzPct val="100000"/>
              <a:buFont typeface="Arial" panose="020B0604020202020204" pitchFamily="34" charset="0"/>
              <a:buChar char="•"/>
              <a:defRPr sz="3000">
                <a:solidFill>
                  <a:schemeClr val="tx1"/>
                </a:solidFill>
              </a:defRPr>
            </a:lvl2pPr>
            <a:lvl3pPr marL="1371600" indent="-317500">
              <a:buSzPct val="60000"/>
              <a:buFont typeface="Courier New" panose="02070309020205020404" pitchFamily="49" charset="0"/>
              <a:buChar char="o"/>
              <a:defRPr sz="3000">
                <a:solidFill>
                  <a:schemeClr val="tx1"/>
                </a:solidFill>
              </a:defRPr>
            </a:lvl3pPr>
            <a:lvl4pPr marL="1828800" indent="-317500">
              <a:buSzPct val="100000"/>
              <a:buFont typeface="Wingdings" pitchFamily="2" charset="2"/>
              <a:buChar char="§"/>
              <a:defRPr sz="3000">
                <a:solidFill>
                  <a:schemeClr val="tx1"/>
                </a:solidFill>
              </a:defRPr>
            </a:lvl4pPr>
            <a:lvl5pPr>
              <a:defRPr sz="3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94725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5307" y="978506"/>
            <a:ext cx="18733486" cy="1259233"/>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85307" y="2534022"/>
            <a:ext cx="18733486" cy="7511862"/>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4028843108"/>
      </p:ext>
    </p:extLst>
  </p:cSld>
  <p:clrMap bg1="lt1" tx1="dk1" bg2="dk2" tx2="lt2" accent1="accent1" accent2="accent2" accent3="accent3" accent4="accent4" accent5="accent5" accent6="accent6" hlink="hlink" folHlink="folHlink"/>
  <p:sldLayoutIdLst>
    <p:sldLayoutId id="2147483714" r:id="rId1"/>
    <p:sldLayoutId id="2147483734" r:id="rId2"/>
    <p:sldLayoutId id="2147483715" r:id="rId3"/>
    <p:sldLayoutId id="214748373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7" r:id="rId14"/>
    <p:sldLayoutId id="2147483728" r:id="rId15"/>
    <p:sldLayoutId id="2147483729" r:id="rId16"/>
    <p:sldLayoutId id="2147483730" r:id="rId17"/>
    <p:sldLayoutId id="2147483731" r:id="rId18"/>
    <p:sldLayoutId id="2147483670" r:id="rId19"/>
    <p:sldLayoutId id="2147483671" r:id="rId20"/>
    <p:sldLayoutId id="2147483672" r:id="rId21"/>
    <p:sldLayoutId id="2147483673" r:id="rId22"/>
    <p:sldLayoutId id="2147483676" r:id="rId23"/>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078" b="0" i="0" u="none" strike="noStrike" cap="none">
          <a:solidFill>
            <a:schemeClr val="accent1"/>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chemeClr val="tx1"/>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3078"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16.sv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iawg.net/resources/minimum-initial-service-package-distance-learning-module"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hyperlink" Target="https://iawg.net/resources/misp-reference" TargetMode="Externa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maps.reproductiverights.org/law-and-policy-guide-rape-and-incest"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7.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ipas.org/resource/clinical-updates-in-reproductive-health-2/"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33.sv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hyperlink" Target="https://www.humanitarianresponse.info/en/about-clusters/what-is-the-cluster-approach" TargetMode="Externa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hyperlink" Target="https://www.gbvims.com/" TargetMode="Externa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hyperlink" Target="https://iawg.net/resources/clinical-management-of-sexual-violence-survivors-in-crisis-settings"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44.sv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comments" Target="../comments/commen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comments" Target="../comments/commen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1469572" y="809933"/>
            <a:ext cx="12678634" cy="3691947"/>
          </a:xfrm>
        </p:spPr>
        <p:txBody>
          <a:bodyPr/>
          <a:lstStyle/>
          <a:p>
            <a:r>
              <a:rPr lang="fr-FR" sz="8000" dirty="0"/>
              <a:t>Introduction aux soins tenant compte des traumatismes</a:t>
            </a:r>
            <a:endParaRPr lang="fr-FR" sz="8800" dirty="0"/>
          </a:p>
        </p:txBody>
      </p:sp>
      <p:sp>
        <p:nvSpPr>
          <p:cNvPr id="4" name="Google Shape;10;p2">
            <a:extLst>
              <a:ext uri="{FF2B5EF4-FFF2-40B4-BE49-F238E27FC236}">
                <a16:creationId xmlns:a16="http://schemas.microsoft.com/office/drawing/2014/main" id="{A86E0A7E-31D0-7346-BD0F-91165EF2316A}"/>
              </a:ext>
            </a:extLst>
          </p:cNvPr>
          <p:cNvSpPr txBox="1">
            <a:spLocks/>
          </p:cNvSpPr>
          <p:nvPr/>
        </p:nvSpPr>
        <p:spPr>
          <a:xfrm>
            <a:off x="1469572" y="6392312"/>
            <a:ext cx="11789228" cy="36919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rial"/>
              <a:buNone/>
              <a:defRPr sz="9600" b="1"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Montserrat ExtraBold"/>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fr-FR" sz="4000" dirty="0">
                <a:solidFill>
                  <a:schemeClr val="accent3"/>
                </a:solidFill>
                <a:latin typeface="Helvetica"/>
                <a:cs typeface="Helvetica"/>
              </a:rPr>
              <a:t>À L'INTENTION DES AGENTS DE SANTÉ QUI FOURNISSENT DES SOINS D'AVORTEMENT AUX SURVIVANTES DE VIOLENCES SEXUELLES DANS DES CONTEXTES HUMANITAIRES</a:t>
            </a:r>
            <a:endParaRPr lang="en-US" sz="4000" dirty="0">
              <a:solidFill>
                <a:schemeClr val="accent3"/>
              </a:solidFill>
            </a:endParaRPr>
          </a:p>
        </p:txBody>
      </p:sp>
    </p:spTree>
    <p:extLst>
      <p:ext uri="{BB962C8B-B14F-4D97-AF65-F5344CB8AC3E}">
        <p14:creationId xmlns:p14="http://schemas.microsoft.com/office/powerpoint/2010/main" val="2980236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4534A-8906-9341-BB95-FCE7AA2F2B4B}"/>
              </a:ext>
            </a:extLst>
          </p:cNvPr>
          <p:cNvSpPr>
            <a:spLocks noGrp="1"/>
          </p:cNvSpPr>
          <p:nvPr>
            <p:ph type="title"/>
          </p:nvPr>
        </p:nvSpPr>
        <p:spPr>
          <a:xfrm>
            <a:off x="450850" y="1082675"/>
            <a:ext cx="13484184" cy="2624264"/>
          </a:xfrm>
        </p:spPr>
        <p:txBody>
          <a:bodyPr/>
          <a:lstStyle/>
          <a:p>
            <a:r>
              <a:rPr lang="fr-FR" dirty="0"/>
              <a:t>Définition des violences basées sur le genre</a:t>
            </a:r>
          </a:p>
        </p:txBody>
      </p:sp>
      <p:sp>
        <p:nvSpPr>
          <p:cNvPr id="2" name="Content Placeholder 1">
            <a:extLst>
              <a:ext uri="{FF2B5EF4-FFF2-40B4-BE49-F238E27FC236}">
                <a16:creationId xmlns:a16="http://schemas.microsoft.com/office/drawing/2014/main" id="{8911F2C5-7C3A-2B40-982B-6DB8BFF820BE}"/>
              </a:ext>
            </a:extLst>
          </p:cNvPr>
          <p:cNvSpPr>
            <a:spLocks noGrp="1"/>
          </p:cNvSpPr>
          <p:nvPr>
            <p:ph sz="quarter" idx="10"/>
          </p:nvPr>
        </p:nvSpPr>
        <p:spPr/>
        <p:txBody>
          <a:bodyPr wrap="square" lIns="0" tIns="0" rIns="0" bIns="0" anchor="t">
            <a:spAutoFit/>
          </a:bodyPr>
          <a:lstStyle/>
          <a:p>
            <a:endParaRPr lang="en-US" b="1" dirty="0">
              <a:latin typeface="Helvetica"/>
              <a:cs typeface="Helvetica"/>
            </a:endParaRPr>
          </a:p>
          <a:p>
            <a:endParaRPr lang="en-US" dirty="0"/>
          </a:p>
          <a:p>
            <a:endParaRPr lang="en-US" dirty="0"/>
          </a:p>
        </p:txBody>
      </p:sp>
      <p:sp>
        <p:nvSpPr>
          <p:cNvPr id="5" name="TextBox 4">
            <a:extLst>
              <a:ext uri="{FF2B5EF4-FFF2-40B4-BE49-F238E27FC236}">
                <a16:creationId xmlns:a16="http://schemas.microsoft.com/office/drawing/2014/main" id="{B473D35A-E421-4A89-8B6E-4E60074FCE5E}"/>
              </a:ext>
            </a:extLst>
          </p:cNvPr>
          <p:cNvSpPr txBox="1"/>
          <p:nvPr/>
        </p:nvSpPr>
        <p:spPr>
          <a:xfrm>
            <a:off x="4718050" y="4868731"/>
            <a:ext cx="13961836" cy="6001643"/>
          </a:xfrm>
          <a:prstGeom prst="rect">
            <a:avLst/>
          </a:prstGeom>
          <a:noFill/>
        </p:spPr>
        <p:txBody>
          <a:bodyPr wrap="square">
            <a:spAutoFit/>
          </a:bodyPr>
          <a:lstStyle/>
          <a:p>
            <a:pPr marL="0" marR="0">
              <a:spcBef>
                <a:spcPts val="0"/>
              </a:spcBef>
              <a:spcAft>
                <a:spcPts val="0"/>
              </a:spcAft>
            </a:pPr>
            <a:r>
              <a:rPr lang="fr-FR" sz="4800" dirty="0">
                <a:solidFill>
                  <a:srgbClr val="0E101A"/>
                </a:solidFill>
                <a:effectLst/>
                <a:ea typeface="Times New Roman" panose="02020603050405020304" pitchFamily="18" charset="0"/>
                <a:cs typeface="Helvetica" panose="020B0604020202020204" pitchFamily="34" charset="0"/>
              </a:rPr>
              <a:t>Terme générique désignant tout acte préjudiciable perpétré contre la volonté d'une personne et fondé sur les différences socialement attribuées entre les hommes et les femmes (c'est-à-dire le genre). Il s'agit d'actes qui infligent des souffrances ou des blessures physiques, sexuelles ou mentales, des menaces de tels actes, de la coercition et d'autres privations de liberté. »</a:t>
            </a:r>
            <a:endParaRPr lang="en-US" sz="4800" dirty="0">
              <a:effectLst/>
              <a:ea typeface="Calibri" panose="020F0502020204030204" pitchFamily="34" charset="0"/>
            </a:endParaRPr>
          </a:p>
        </p:txBody>
      </p:sp>
      <p:pic>
        <p:nvPicPr>
          <p:cNvPr id="8" name="Graphic 7">
            <a:extLst>
              <a:ext uri="{FF2B5EF4-FFF2-40B4-BE49-F238E27FC236}">
                <a16:creationId xmlns:a16="http://schemas.microsoft.com/office/drawing/2014/main" id="{D8FFAEC4-A2A0-0746-A9AE-1ACD280A80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199" y="4876442"/>
            <a:ext cx="914399" cy="914399"/>
          </a:xfrm>
          <a:prstGeom prst="rect">
            <a:avLst/>
          </a:prstGeom>
        </p:spPr>
      </p:pic>
    </p:spTree>
    <p:extLst>
      <p:ext uri="{BB962C8B-B14F-4D97-AF65-F5344CB8AC3E}">
        <p14:creationId xmlns:p14="http://schemas.microsoft.com/office/powerpoint/2010/main" val="670550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E07CFA-89DD-F248-96F6-093FA761B780}"/>
              </a:ext>
            </a:extLst>
          </p:cNvPr>
          <p:cNvSpPr>
            <a:spLocks noGrp="1"/>
          </p:cNvSpPr>
          <p:nvPr>
            <p:ph type="title"/>
          </p:nvPr>
        </p:nvSpPr>
        <p:spPr>
          <a:xfrm>
            <a:off x="450850" y="1082675"/>
            <a:ext cx="8977498" cy="2757911"/>
          </a:xfrm>
        </p:spPr>
        <p:txBody>
          <a:bodyPr/>
          <a:lstStyle/>
          <a:p>
            <a:r>
              <a:rPr lang="fr-FR" dirty="0"/>
              <a:t>Définition de la violence sexuelle</a:t>
            </a:r>
          </a:p>
        </p:txBody>
      </p:sp>
      <p:sp>
        <p:nvSpPr>
          <p:cNvPr id="2" name="Content Placeholder 1">
            <a:extLst>
              <a:ext uri="{FF2B5EF4-FFF2-40B4-BE49-F238E27FC236}">
                <a16:creationId xmlns:a16="http://schemas.microsoft.com/office/drawing/2014/main" id="{E2412A96-75A6-F546-9458-F65516F475A2}"/>
              </a:ext>
            </a:extLst>
          </p:cNvPr>
          <p:cNvSpPr>
            <a:spLocks noGrp="1"/>
          </p:cNvSpPr>
          <p:nvPr>
            <p:ph sz="quarter" idx="10"/>
          </p:nvPr>
        </p:nvSpPr>
        <p:spPr>
          <a:xfrm>
            <a:off x="4717329" y="4386587"/>
            <a:ext cx="14158500" cy="6686446"/>
          </a:xfrm>
        </p:spPr>
        <p:txBody>
          <a:bodyPr wrap="square" lIns="0" tIns="0" rIns="0" bIns="0" anchor="t">
            <a:spAutoFit/>
          </a:bodyPr>
          <a:lstStyle/>
          <a:p>
            <a:pPr marL="109220" marR="0" lvl="0" indent="0" defTabSz="914400" rtl="0" eaLnBrk="1" fontAlgn="auto" latinLnBrk="0" hangingPunct="1">
              <a:lnSpc>
                <a:spcPct val="100000"/>
              </a:lnSpc>
              <a:spcBef>
                <a:spcPts val="300"/>
              </a:spcBef>
              <a:spcAft>
                <a:spcPts val="0"/>
              </a:spcAft>
              <a:buClr>
                <a:srgbClr val="22BCB9"/>
              </a:buClr>
              <a:buSzTx/>
              <a:buFont typeface="Georgia"/>
              <a:buNone/>
              <a:tabLst/>
              <a:defRPr/>
            </a:pPr>
            <a:r>
              <a:rPr lang="fr-FR" sz="4800" kern="1200" dirty="0">
                <a:solidFill>
                  <a:srgbClr val="000000"/>
                </a:solidFill>
                <a:latin typeface="Arial" panose="020B0604020202020204" pitchFamily="34" charset="0"/>
                <a:cs typeface="Arial" panose="020B0604020202020204" pitchFamily="34" charset="0"/>
              </a:rPr>
              <a:t>Un acte sexuel, une tentative pour obtenir un acte sexuel, des commentaires ou avances sexuels non désirés, ou des actes visant à la traite ou autrement</a:t>
            </a:r>
            <a:r>
              <a:rPr lang="fr-FR" altLang="fr-FR" sz="4800" i="1" kern="1200" dirty="0">
                <a:solidFill>
                  <a:srgbClr val="000000"/>
                </a:solidFill>
                <a:latin typeface="Arial" panose="020B0604020202020204" pitchFamily="34" charset="0"/>
                <a:cs typeface="Arial" panose="020B0604020202020204" pitchFamily="34" charset="0"/>
              </a:rPr>
              <a:t> dirigés contre</a:t>
            </a:r>
            <a:r>
              <a:rPr lang="fr-FR" altLang="fr-FR" sz="4800" kern="1200" dirty="0">
                <a:solidFill>
                  <a:srgbClr val="000000"/>
                </a:solidFill>
                <a:latin typeface="Arial" panose="020B0604020202020204" pitchFamily="34" charset="0"/>
                <a:cs typeface="Arial" panose="020B0604020202020204" pitchFamily="34" charset="0"/>
              </a:rPr>
              <a:t> la sexualité d'une personne, en utilisant la coercition, </a:t>
            </a:r>
            <a:r>
              <a:rPr lang="fr-FR" sz="4800" i="1" kern="1200" dirty="0">
                <a:solidFill>
                  <a:srgbClr val="000000"/>
                </a:solidFill>
                <a:latin typeface="Arial" panose="020B0604020202020204" pitchFamily="34" charset="0"/>
                <a:cs typeface="Arial" panose="020B0604020202020204" pitchFamily="34" charset="0"/>
              </a:rPr>
              <a:t>les menaces de préjudice ou le recours à la force physique, </a:t>
            </a:r>
            <a:r>
              <a:rPr lang="fr-FR" sz="4800" kern="1200" dirty="0">
                <a:solidFill>
                  <a:srgbClr val="000000"/>
                </a:solidFill>
                <a:latin typeface="Arial" panose="020B0604020202020204" pitchFamily="34" charset="0"/>
                <a:cs typeface="Arial" panose="020B0604020202020204" pitchFamily="34" charset="0"/>
              </a:rPr>
              <a:t>par une personne indépendamment de sa relation avec la victime, dans n'importe quel cadre, y compris, entre autres, le foyer et le travail. »</a:t>
            </a:r>
            <a:endParaRPr lang="en-US" sz="4800" dirty="0">
              <a:latin typeface="Arial" panose="020B060402020202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C06F4053-C5B9-E646-83F2-A8798EF7C8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199" y="4451901"/>
            <a:ext cx="914399" cy="914399"/>
          </a:xfrm>
          <a:prstGeom prst="rect">
            <a:avLst/>
          </a:prstGeom>
        </p:spPr>
      </p:pic>
    </p:spTree>
    <p:extLst>
      <p:ext uri="{BB962C8B-B14F-4D97-AF65-F5344CB8AC3E}">
        <p14:creationId xmlns:p14="http://schemas.microsoft.com/office/powerpoint/2010/main" val="2786110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E4534A-8906-9341-BB95-FCE7AA2F2B4B}"/>
              </a:ext>
            </a:extLst>
          </p:cNvPr>
          <p:cNvSpPr>
            <a:spLocks noGrp="1"/>
          </p:cNvSpPr>
          <p:nvPr>
            <p:ph type="title"/>
          </p:nvPr>
        </p:nvSpPr>
        <p:spPr>
          <a:xfrm>
            <a:off x="450850" y="1082675"/>
            <a:ext cx="10936927" cy="2757911"/>
          </a:xfrm>
        </p:spPr>
        <p:txBody>
          <a:bodyPr/>
          <a:lstStyle/>
          <a:p>
            <a:r>
              <a:rPr lang="fr-FR" dirty="0"/>
              <a:t>Définition des violences conjugales</a:t>
            </a:r>
          </a:p>
        </p:txBody>
      </p:sp>
      <p:sp>
        <p:nvSpPr>
          <p:cNvPr id="2" name="Content Placeholder 1">
            <a:extLst>
              <a:ext uri="{FF2B5EF4-FFF2-40B4-BE49-F238E27FC236}">
                <a16:creationId xmlns:a16="http://schemas.microsoft.com/office/drawing/2014/main" id="{8911F2C5-7C3A-2B40-982B-6DB8BFF820BE}"/>
              </a:ext>
            </a:extLst>
          </p:cNvPr>
          <p:cNvSpPr>
            <a:spLocks noGrp="1"/>
          </p:cNvSpPr>
          <p:nvPr>
            <p:ph sz="quarter" idx="10"/>
          </p:nvPr>
        </p:nvSpPr>
        <p:spPr>
          <a:xfrm>
            <a:off x="4717329" y="4876442"/>
            <a:ext cx="13418271" cy="5096780"/>
          </a:xfrm>
        </p:spPr>
        <p:txBody>
          <a:bodyPr wrap="square" lIns="0" tIns="0" rIns="0" bIns="0" anchor="t">
            <a:spAutoFit/>
          </a:bodyPr>
          <a:lstStyle/>
          <a:p>
            <a:pPr rtl="0"/>
            <a:r>
              <a:rPr lang="fr-FR" sz="4800" dirty="0">
                <a:solidFill>
                  <a:schemeClr val="tx1"/>
                </a:solidFill>
                <a:latin typeface="Arial" panose="020B0604020202020204" pitchFamily="34" charset="0"/>
                <a:cs typeface="Arial" panose="020B0604020202020204" pitchFamily="34" charset="0"/>
              </a:rPr>
              <a:t>Les violences conjugales correspondent au comportement d'</a:t>
            </a:r>
            <a:r>
              <a:rPr lang="fr-FR" sz="4800" b="1" dirty="0">
                <a:solidFill>
                  <a:schemeClr val="tx1"/>
                </a:solidFill>
                <a:latin typeface="Arial" panose="020B0604020202020204" pitchFamily="34" charset="0"/>
                <a:cs typeface="Arial" panose="020B0604020202020204" pitchFamily="34" charset="0"/>
              </a:rPr>
              <a:t>un conjoint ou d'un mari, actuel ou passé</a:t>
            </a:r>
            <a:r>
              <a:rPr lang="fr-FR" sz="4800" dirty="0">
                <a:solidFill>
                  <a:schemeClr val="tx1"/>
                </a:solidFill>
                <a:latin typeface="Arial" panose="020B0604020202020204" pitchFamily="34" charset="0"/>
                <a:cs typeface="Arial" panose="020B0604020202020204" pitchFamily="34" charset="0"/>
              </a:rPr>
              <a:t>, qui provoque un </a:t>
            </a:r>
            <a:r>
              <a:rPr lang="fr-FR" sz="4800" b="1" dirty="0">
                <a:solidFill>
                  <a:schemeClr val="tx1"/>
                </a:solidFill>
                <a:latin typeface="Arial" panose="020B0604020202020204" pitchFamily="34" charset="0"/>
                <a:cs typeface="Arial" panose="020B0604020202020204" pitchFamily="34" charset="0"/>
              </a:rPr>
              <a:t>préjudice physique, sexuel ou psychologique</a:t>
            </a:r>
            <a:r>
              <a:rPr lang="fr-FR" sz="4800" dirty="0">
                <a:solidFill>
                  <a:schemeClr val="tx1"/>
                </a:solidFill>
                <a:latin typeface="Arial" panose="020B0604020202020204" pitchFamily="34" charset="0"/>
                <a:cs typeface="Arial" panose="020B0604020202020204" pitchFamily="34" charset="0"/>
              </a:rPr>
              <a:t>. C'est l'une des formes les plus courantes de violences subies par les femmes dans le monde. »</a:t>
            </a:r>
            <a:endParaRPr lang="en-US" sz="4800" dirty="0">
              <a:solidFill>
                <a:schemeClr val="tx1"/>
              </a:solidFill>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891A83FA-029C-0D43-96D5-A1D212CDB0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5199" y="4876442"/>
            <a:ext cx="914399" cy="914399"/>
          </a:xfrm>
          <a:prstGeom prst="rect">
            <a:avLst/>
          </a:prstGeom>
        </p:spPr>
      </p:pic>
    </p:spTree>
    <p:extLst>
      <p:ext uri="{BB962C8B-B14F-4D97-AF65-F5344CB8AC3E}">
        <p14:creationId xmlns:p14="http://schemas.microsoft.com/office/powerpoint/2010/main" val="3619860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81C04-C32F-4B95-BE74-DEAB5634E94D}"/>
              </a:ext>
            </a:extLst>
          </p:cNvPr>
          <p:cNvSpPr>
            <a:spLocks noGrp="1"/>
          </p:cNvSpPr>
          <p:nvPr>
            <p:ph type="title"/>
          </p:nvPr>
        </p:nvSpPr>
        <p:spPr>
          <a:xfrm>
            <a:off x="580165" y="1551339"/>
            <a:ext cx="15854321" cy="3691947"/>
          </a:xfrm>
        </p:spPr>
        <p:txBody>
          <a:bodyPr/>
          <a:lstStyle/>
          <a:p>
            <a:r>
              <a:rPr lang="fr-FR" dirty="0"/>
              <a:t>Module 2 : Intersection entre traumatismes, VBG et avortement</a:t>
            </a:r>
          </a:p>
        </p:txBody>
      </p:sp>
      <p:pic>
        <p:nvPicPr>
          <p:cNvPr id="7" name="Picture 6">
            <a:extLst>
              <a:ext uri="{FF2B5EF4-FFF2-40B4-BE49-F238E27FC236}">
                <a16:creationId xmlns:a16="http://schemas.microsoft.com/office/drawing/2014/main" id="{BB86B749-6BBB-5941-B7B6-61B3FD85F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80465"/>
            <a:ext cx="17373600" cy="2026920"/>
          </a:xfrm>
          <a:prstGeom prst="rect">
            <a:avLst/>
          </a:prstGeom>
        </p:spPr>
      </p:pic>
    </p:spTree>
    <p:extLst>
      <p:ext uri="{BB962C8B-B14F-4D97-AF65-F5344CB8AC3E}">
        <p14:creationId xmlns:p14="http://schemas.microsoft.com/office/powerpoint/2010/main" val="1694262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5D6A94-632C-B34C-AA6E-FC53C157852D}"/>
              </a:ext>
            </a:extLst>
          </p:cNvPr>
          <p:cNvSpPr>
            <a:spLocks noGrp="1"/>
          </p:cNvSpPr>
          <p:nvPr>
            <p:ph type="title"/>
          </p:nvPr>
        </p:nvSpPr>
        <p:spPr>
          <a:xfrm>
            <a:off x="450850" y="1082675"/>
            <a:ext cx="15420399" cy="2757911"/>
          </a:xfrm>
        </p:spPr>
        <p:txBody>
          <a:bodyPr/>
          <a:lstStyle/>
          <a:p>
            <a:r>
              <a:rPr lang="fr-FR" dirty="0"/>
              <a:t>Qu'est-ce qu'un traumatisme ? </a:t>
            </a:r>
          </a:p>
        </p:txBody>
      </p:sp>
      <p:sp>
        <p:nvSpPr>
          <p:cNvPr id="2" name="Content Placeholder 1">
            <a:extLst>
              <a:ext uri="{FF2B5EF4-FFF2-40B4-BE49-F238E27FC236}">
                <a16:creationId xmlns:a16="http://schemas.microsoft.com/office/drawing/2014/main" id="{922B1B78-8AAD-A141-8993-ACBD0F594DB6}"/>
              </a:ext>
            </a:extLst>
          </p:cNvPr>
          <p:cNvSpPr>
            <a:spLocks noGrp="1"/>
          </p:cNvSpPr>
          <p:nvPr>
            <p:ph sz="quarter" idx="10"/>
          </p:nvPr>
        </p:nvSpPr>
        <p:spPr>
          <a:xfrm>
            <a:off x="580156" y="3736472"/>
            <a:ext cx="11303939" cy="4247317"/>
          </a:xfrm>
        </p:spPr>
        <p:txBody>
          <a:bodyPr wrap="square" lIns="0" tIns="0" rIns="0" bIns="0" anchor="t">
            <a:spAutoFit/>
          </a:bodyPr>
          <a:lstStyle/>
          <a:p>
            <a:r>
              <a:rPr lang="fr-FR" sz="4800" dirty="0">
                <a:latin typeface="Helvetica"/>
                <a:cs typeface="Helvetica"/>
              </a:rPr>
              <a:t>Quelle est votre définition du traumatisme et pourquoi pensez-vous qu'il s'agit d'un aspect important à prendre en compte pour fournir des soins de santé reproductive de qualité ?</a:t>
            </a:r>
            <a:endParaRPr lang="en-US" sz="4800" dirty="0"/>
          </a:p>
        </p:txBody>
      </p:sp>
    </p:spTree>
    <p:extLst>
      <p:ext uri="{BB962C8B-B14F-4D97-AF65-F5344CB8AC3E}">
        <p14:creationId xmlns:p14="http://schemas.microsoft.com/office/powerpoint/2010/main" val="2234334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Connector: Elbow 17">
            <a:extLst>
              <a:ext uri="{FF2B5EF4-FFF2-40B4-BE49-F238E27FC236}">
                <a16:creationId xmlns:a16="http://schemas.microsoft.com/office/drawing/2014/main" id="{18E0C25F-45D7-384C-B9C7-720905561C6B}"/>
              </a:ext>
            </a:extLst>
          </p:cNvPr>
          <p:cNvCxnSpPr>
            <a:cxnSpLocks/>
          </p:cNvCxnSpPr>
          <p:nvPr/>
        </p:nvCxnSpPr>
        <p:spPr>
          <a:xfrm rot="16200000" flipH="1">
            <a:off x="3058160" y="6793199"/>
            <a:ext cx="3467990" cy="2652349"/>
          </a:xfrm>
          <a:prstGeom prst="bentConnector2">
            <a:avLst/>
          </a:prstGeom>
          <a:ln w="44450">
            <a:tailEnd type="triangle"/>
          </a:ln>
        </p:spPr>
        <p:style>
          <a:lnRef idx="3">
            <a:schemeClr val="accent1"/>
          </a:lnRef>
          <a:fillRef idx="0">
            <a:schemeClr val="accent1"/>
          </a:fillRef>
          <a:effectRef idx="2">
            <a:schemeClr val="accent1"/>
          </a:effectRef>
          <a:fontRef idx="minor">
            <a:schemeClr val="tx1"/>
          </a:fontRef>
        </p:style>
      </p:cxnSp>
      <p:cxnSp>
        <p:nvCxnSpPr>
          <p:cNvPr id="18" name="Connector: Elbow 17">
            <a:extLst>
              <a:ext uri="{FF2B5EF4-FFF2-40B4-BE49-F238E27FC236}">
                <a16:creationId xmlns:a16="http://schemas.microsoft.com/office/drawing/2014/main" id="{2D42F9E6-B206-4523-A32D-E1297E4B6DE4}"/>
              </a:ext>
            </a:extLst>
          </p:cNvPr>
          <p:cNvCxnSpPr>
            <a:cxnSpLocks/>
          </p:cNvCxnSpPr>
          <p:nvPr/>
        </p:nvCxnSpPr>
        <p:spPr>
          <a:xfrm rot="5400000">
            <a:off x="13493841" y="6820820"/>
            <a:ext cx="3467990" cy="2652349"/>
          </a:xfrm>
          <a:prstGeom prst="bentConnector2">
            <a:avLst/>
          </a:prstGeom>
          <a:ln w="44450">
            <a:tailEnd type="triangle"/>
          </a:ln>
        </p:spPr>
        <p:style>
          <a:lnRef idx="3">
            <a:schemeClr val="accent1"/>
          </a:lnRef>
          <a:fillRef idx="0">
            <a:schemeClr val="accent1"/>
          </a:fillRef>
          <a:effectRef idx="2">
            <a:schemeClr val="accent1"/>
          </a:effectRef>
          <a:fontRef idx="minor">
            <a:schemeClr val="tx1"/>
          </a:fontRef>
        </p:style>
      </p:cxnSp>
      <p:sp>
        <p:nvSpPr>
          <p:cNvPr id="23" name="Rectangle 22">
            <a:extLst>
              <a:ext uri="{FF2B5EF4-FFF2-40B4-BE49-F238E27FC236}">
                <a16:creationId xmlns:a16="http://schemas.microsoft.com/office/drawing/2014/main" id="{E3B11A89-A4DB-694E-856A-11F45A4B9DA8}"/>
              </a:ext>
            </a:extLst>
          </p:cNvPr>
          <p:cNvSpPr/>
          <p:nvPr/>
        </p:nvSpPr>
        <p:spPr>
          <a:xfrm>
            <a:off x="6301810" y="8617447"/>
            <a:ext cx="7500480" cy="252708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ADF3C60-EFBD-DE46-8FCE-AF3BB62548E6}"/>
              </a:ext>
            </a:extLst>
          </p:cNvPr>
          <p:cNvSpPr/>
          <p:nvPr/>
        </p:nvSpPr>
        <p:spPr>
          <a:xfrm>
            <a:off x="1590213" y="3401828"/>
            <a:ext cx="4114133" cy="30601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B077A15-695C-FC4B-8557-8E5C6076D31E}"/>
              </a:ext>
            </a:extLst>
          </p:cNvPr>
          <p:cNvSpPr/>
          <p:nvPr/>
        </p:nvSpPr>
        <p:spPr>
          <a:xfrm>
            <a:off x="14496943" y="3401828"/>
            <a:ext cx="4114133" cy="30601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A0FBA4-B122-42B4-9759-2B877FF91C8F}"/>
              </a:ext>
            </a:extLst>
          </p:cNvPr>
          <p:cNvSpPr>
            <a:spLocks noGrp="1"/>
          </p:cNvSpPr>
          <p:nvPr>
            <p:ph type="title"/>
          </p:nvPr>
        </p:nvSpPr>
        <p:spPr>
          <a:xfrm>
            <a:off x="2356362" y="446949"/>
            <a:ext cx="15391377" cy="2757911"/>
          </a:xfrm>
        </p:spPr>
        <p:txBody>
          <a:bodyPr/>
          <a:lstStyle/>
          <a:p>
            <a:pPr algn="ctr"/>
            <a:r>
              <a:rPr lang="fr-FR" sz="6600" dirty="0"/>
              <a:t>L'intersection entre violence sexuelle et avortement est souvent invisible</a:t>
            </a:r>
          </a:p>
        </p:txBody>
      </p:sp>
      <p:sp>
        <p:nvSpPr>
          <p:cNvPr id="8" name="Arrow: Right 7">
            <a:extLst>
              <a:ext uri="{FF2B5EF4-FFF2-40B4-BE49-F238E27FC236}">
                <a16:creationId xmlns:a16="http://schemas.microsoft.com/office/drawing/2014/main" id="{97DA443F-D4F4-40FE-A787-38F85FD7AC89}"/>
              </a:ext>
            </a:extLst>
          </p:cNvPr>
          <p:cNvSpPr/>
          <p:nvPr/>
        </p:nvSpPr>
        <p:spPr>
          <a:xfrm>
            <a:off x="6119924" y="4580045"/>
            <a:ext cx="960858" cy="7385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s-ES" sz="2968" dirty="0">
              <a:solidFill>
                <a:srgbClr val="FFFFFF"/>
              </a:solidFill>
              <a:latin typeface="Calibri" panose="020F0502020204030204"/>
            </a:endParaRPr>
          </a:p>
        </p:txBody>
      </p:sp>
      <p:sp>
        <p:nvSpPr>
          <p:cNvPr id="15" name="Arrow: Right 14">
            <a:extLst>
              <a:ext uri="{FF2B5EF4-FFF2-40B4-BE49-F238E27FC236}">
                <a16:creationId xmlns:a16="http://schemas.microsoft.com/office/drawing/2014/main" id="{0223FAA6-2478-4AE1-949E-A04BA645642A}"/>
              </a:ext>
            </a:extLst>
          </p:cNvPr>
          <p:cNvSpPr/>
          <p:nvPr/>
        </p:nvSpPr>
        <p:spPr>
          <a:xfrm>
            <a:off x="12940801" y="4580045"/>
            <a:ext cx="960858" cy="7385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s-ES" sz="2968" dirty="0">
              <a:solidFill>
                <a:srgbClr val="FFFFFF"/>
              </a:solidFill>
              <a:latin typeface="Calibri" panose="020F0502020204030204"/>
            </a:endParaRPr>
          </a:p>
        </p:txBody>
      </p:sp>
      <p:sp>
        <p:nvSpPr>
          <p:cNvPr id="20" name="Arrow: Right 19">
            <a:extLst>
              <a:ext uri="{FF2B5EF4-FFF2-40B4-BE49-F238E27FC236}">
                <a16:creationId xmlns:a16="http://schemas.microsoft.com/office/drawing/2014/main" id="{D47A870A-D46D-4898-A41C-8425BE91C909}"/>
              </a:ext>
            </a:extLst>
          </p:cNvPr>
          <p:cNvSpPr/>
          <p:nvPr/>
        </p:nvSpPr>
        <p:spPr>
          <a:xfrm rot="5400000">
            <a:off x="9571621" y="7669240"/>
            <a:ext cx="960858" cy="73858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a:defRPr/>
            </a:pPr>
            <a:endParaRPr lang="es-ES" sz="2968" dirty="0">
              <a:solidFill>
                <a:srgbClr val="FFFFFF"/>
              </a:solidFill>
              <a:latin typeface="Calibri" panose="020F0502020204030204"/>
            </a:endParaRPr>
          </a:p>
        </p:txBody>
      </p:sp>
      <p:sp>
        <p:nvSpPr>
          <p:cNvPr id="16" name="Rectangle 15">
            <a:extLst>
              <a:ext uri="{FF2B5EF4-FFF2-40B4-BE49-F238E27FC236}">
                <a16:creationId xmlns:a16="http://schemas.microsoft.com/office/drawing/2014/main" id="{9E1BC87A-6F7D-9E4A-AF90-9F25CD0B28C6}"/>
              </a:ext>
            </a:extLst>
          </p:cNvPr>
          <p:cNvSpPr/>
          <p:nvPr/>
        </p:nvSpPr>
        <p:spPr>
          <a:xfrm>
            <a:off x="7575491" y="3303344"/>
            <a:ext cx="4942258" cy="41562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C98C4C8-CB0B-B74B-9D0B-9470F8BEF037}"/>
              </a:ext>
            </a:extLst>
          </p:cNvPr>
          <p:cNvSpPr txBox="1"/>
          <p:nvPr/>
        </p:nvSpPr>
        <p:spPr>
          <a:xfrm>
            <a:off x="7676064" y="3352106"/>
            <a:ext cx="4798857" cy="3539430"/>
          </a:xfrm>
          <a:prstGeom prst="rect">
            <a:avLst/>
          </a:prstGeom>
          <a:noFill/>
        </p:spPr>
        <p:txBody>
          <a:bodyPr wrap="square" rtlCol="0">
            <a:spAutoFit/>
          </a:bodyPr>
          <a:lstStyle/>
          <a:p>
            <a:pPr algn="ctr" defTabSz="1507846">
              <a:spcBef>
                <a:spcPts val="600"/>
              </a:spcBef>
              <a:defRPr/>
            </a:pPr>
            <a:r>
              <a:rPr lang="fr-FR" sz="2400" b="1" dirty="0">
                <a:solidFill>
                  <a:srgbClr val="FFFFFF"/>
                </a:solidFill>
                <a:latin typeface="Arial" panose="020B0604020202020204" pitchFamily="34" charset="0"/>
                <a:cs typeface="Arial" panose="020B0604020202020204" pitchFamily="34" charset="0"/>
              </a:rPr>
              <a:t>Changement de comportement émotionnel</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Peur</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Anxiété</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Honte</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Dépression</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Faible estime de soi</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Stress post-traumatique</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Consommation excessive de drogues et d'alcool</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Idées suicidaires</a:t>
            </a:r>
            <a:endParaRPr lang="en-US" sz="2000" dirty="0"/>
          </a:p>
        </p:txBody>
      </p:sp>
      <p:sp>
        <p:nvSpPr>
          <p:cNvPr id="11" name="TextBox 10">
            <a:extLst>
              <a:ext uri="{FF2B5EF4-FFF2-40B4-BE49-F238E27FC236}">
                <a16:creationId xmlns:a16="http://schemas.microsoft.com/office/drawing/2014/main" id="{E67F3C8B-CC78-6649-B753-EDFA2D8DE08F}"/>
              </a:ext>
            </a:extLst>
          </p:cNvPr>
          <p:cNvSpPr txBox="1"/>
          <p:nvPr/>
        </p:nvSpPr>
        <p:spPr>
          <a:xfrm>
            <a:off x="2106712" y="4043122"/>
            <a:ext cx="3057071" cy="1569660"/>
          </a:xfrm>
          <a:prstGeom prst="rect">
            <a:avLst/>
          </a:prstGeom>
          <a:noFill/>
        </p:spPr>
        <p:txBody>
          <a:bodyPr wrap="square" rtlCol="0">
            <a:spAutoFit/>
          </a:bodyPr>
          <a:lstStyle/>
          <a:p>
            <a:pPr algn="ctr"/>
            <a:r>
              <a:rPr lang="fr-FR" sz="2400" b="1" dirty="0">
                <a:solidFill>
                  <a:srgbClr val="FFFFFF"/>
                </a:solidFill>
                <a:latin typeface="Arial" panose="020B0604020202020204" pitchFamily="34" charset="0"/>
                <a:cs typeface="Arial" panose="020B0604020202020204" pitchFamily="34" charset="0"/>
              </a:rPr>
              <a:t>L'agression sexuelle peut précéder d'autres comportements malsains comme...</a:t>
            </a:r>
            <a:endParaRPr lang="en-US" sz="2400" dirty="0"/>
          </a:p>
        </p:txBody>
      </p:sp>
      <p:sp>
        <p:nvSpPr>
          <p:cNvPr id="22" name="TextBox 21">
            <a:extLst>
              <a:ext uri="{FF2B5EF4-FFF2-40B4-BE49-F238E27FC236}">
                <a16:creationId xmlns:a16="http://schemas.microsoft.com/office/drawing/2014/main" id="{AA62812E-0BCB-0542-B17F-65564A3C2932}"/>
              </a:ext>
            </a:extLst>
          </p:cNvPr>
          <p:cNvSpPr txBox="1"/>
          <p:nvPr/>
        </p:nvSpPr>
        <p:spPr>
          <a:xfrm>
            <a:off x="14844952" y="3423935"/>
            <a:ext cx="3418114" cy="2769989"/>
          </a:xfrm>
          <a:prstGeom prst="rect">
            <a:avLst/>
          </a:prstGeom>
          <a:noFill/>
        </p:spPr>
        <p:txBody>
          <a:bodyPr wrap="square" rtlCol="0">
            <a:spAutoFit/>
          </a:bodyPr>
          <a:lstStyle/>
          <a:p>
            <a:pPr algn="ctr" defTabSz="1507846">
              <a:spcBef>
                <a:spcPts val="600"/>
              </a:spcBef>
              <a:defRPr/>
            </a:pPr>
            <a:r>
              <a:rPr lang="fr-FR" sz="2400" b="1" dirty="0">
                <a:solidFill>
                  <a:srgbClr val="FFFFFF"/>
                </a:solidFill>
                <a:latin typeface="Arial" panose="020B0604020202020204" pitchFamily="34" charset="0"/>
                <a:cs typeface="Arial" panose="020B0604020202020204" pitchFamily="34" charset="0"/>
              </a:rPr>
              <a:t>Comportements sexuels à haut risque</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Partenaires multiples</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Rapports sexuels non protégés</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Travail sexuel</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Sexe de survie</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Perte du soutien familial</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Mariage précoce ou forcé</a:t>
            </a:r>
          </a:p>
        </p:txBody>
      </p:sp>
      <p:sp>
        <p:nvSpPr>
          <p:cNvPr id="13" name="TextBox 12">
            <a:extLst>
              <a:ext uri="{FF2B5EF4-FFF2-40B4-BE49-F238E27FC236}">
                <a16:creationId xmlns:a16="http://schemas.microsoft.com/office/drawing/2014/main" id="{8508D0B8-6DB6-CF42-86E7-D585A9AD3675}"/>
              </a:ext>
            </a:extLst>
          </p:cNvPr>
          <p:cNvSpPr txBox="1"/>
          <p:nvPr/>
        </p:nvSpPr>
        <p:spPr>
          <a:xfrm>
            <a:off x="6565866" y="8705054"/>
            <a:ext cx="6997734" cy="2385268"/>
          </a:xfrm>
          <a:prstGeom prst="rect">
            <a:avLst/>
          </a:prstGeom>
          <a:noFill/>
        </p:spPr>
        <p:txBody>
          <a:bodyPr wrap="square" rtlCol="0">
            <a:spAutoFit/>
          </a:bodyPr>
          <a:lstStyle/>
          <a:p>
            <a:pPr algn="ctr" defTabSz="1507846">
              <a:spcBef>
                <a:spcPts val="600"/>
              </a:spcBef>
              <a:defRPr/>
            </a:pPr>
            <a:r>
              <a:rPr lang="fr-FR" sz="2400" b="1" dirty="0">
                <a:solidFill>
                  <a:srgbClr val="FFFFFF"/>
                </a:solidFill>
                <a:latin typeface="Arial" panose="020B0604020202020204" pitchFamily="34" charset="0"/>
                <a:cs typeface="Arial" panose="020B0604020202020204" pitchFamily="34" charset="0"/>
              </a:rPr>
              <a:t>Résultats en matière de santé</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Grossesse non désirée  </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Complications de la grossesse</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Pratiques d'avortement non sécurisé</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Négligence et mauvaise santé des enfants</a:t>
            </a:r>
          </a:p>
          <a:p>
            <a:pPr algn="ctr" defTabSz="1507846">
              <a:spcBef>
                <a:spcPts val="600"/>
              </a:spcBef>
              <a:defRPr/>
            </a:pPr>
            <a:r>
              <a:rPr lang="fr-FR" sz="2000" dirty="0">
                <a:solidFill>
                  <a:srgbClr val="FFFFFF"/>
                </a:solidFill>
                <a:latin typeface="Arial" panose="020B0604020202020204" pitchFamily="34" charset="0"/>
                <a:cs typeface="Arial" panose="020B0604020202020204" pitchFamily="34" charset="0"/>
              </a:rPr>
              <a:t>Mortalité</a:t>
            </a:r>
            <a:endParaRPr lang="en-US" sz="2000" dirty="0"/>
          </a:p>
        </p:txBody>
      </p:sp>
    </p:spTree>
    <p:extLst>
      <p:ext uri="{BB962C8B-B14F-4D97-AF65-F5344CB8AC3E}">
        <p14:creationId xmlns:p14="http://schemas.microsoft.com/office/powerpoint/2010/main" val="4176447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EDF5"/>
        </a:solidFill>
        <a:effectLst/>
      </p:bgPr>
    </p:bg>
    <p:spTree>
      <p:nvGrpSpPr>
        <p:cNvPr id="1" name=""/>
        <p:cNvGrpSpPr/>
        <p:nvPr/>
      </p:nvGrpSpPr>
      <p:grpSpPr>
        <a:xfrm>
          <a:off x="0" y="0"/>
          <a:ext cx="0" cy="0"/>
          <a:chOff x="0" y="0"/>
          <a:chExt cx="0" cy="0"/>
        </a:xfrm>
      </p:grpSpPr>
      <p:sp>
        <p:nvSpPr>
          <p:cNvPr id="3" name="Rectangle 2"/>
          <p:cNvSpPr/>
          <p:nvPr/>
        </p:nvSpPr>
        <p:spPr>
          <a:xfrm>
            <a:off x="13845272" y="10531475"/>
            <a:ext cx="5877828" cy="549061"/>
          </a:xfrm>
          <a:prstGeom prst="rect">
            <a:avLst/>
          </a:prstGeom>
        </p:spPr>
        <p:txBody>
          <a:bodyPr wrap="none" numCol="1">
            <a:spAutoFit/>
          </a:bodyPr>
          <a:lstStyle/>
          <a:p>
            <a:r>
              <a:rPr lang="fr-FR" sz="2968" dirty="0"/>
              <a:t>http://worldabortionlaws.com/map/</a:t>
            </a:r>
          </a:p>
        </p:txBody>
      </p:sp>
      <p:sp>
        <p:nvSpPr>
          <p:cNvPr id="8" name="Rectangle 7">
            <a:extLst>
              <a:ext uri="{FF2B5EF4-FFF2-40B4-BE49-F238E27FC236}">
                <a16:creationId xmlns:a16="http://schemas.microsoft.com/office/drawing/2014/main" id="{0A8707F4-52F2-408B-88C8-322082237582}"/>
              </a:ext>
            </a:extLst>
          </p:cNvPr>
          <p:cNvSpPr/>
          <p:nvPr/>
        </p:nvSpPr>
        <p:spPr>
          <a:xfrm>
            <a:off x="374650" y="10531475"/>
            <a:ext cx="4882683" cy="523220"/>
          </a:xfrm>
          <a:prstGeom prst="rect">
            <a:avLst/>
          </a:prstGeom>
        </p:spPr>
        <p:txBody>
          <a:bodyPr wrap="none">
            <a:spAutoFit/>
          </a:bodyPr>
          <a:lstStyle/>
          <a:p>
            <a:r>
              <a:rPr lang="fr-FR" sz="2800" dirty="0"/>
              <a:t>À jour le 23 février 2021</a:t>
            </a:r>
          </a:p>
        </p:txBody>
      </p:sp>
      <p:pic>
        <p:nvPicPr>
          <p:cNvPr id="5" name="Picture 4" descr="Map&#10;&#10;Description automatically generated">
            <a:extLst>
              <a:ext uri="{FF2B5EF4-FFF2-40B4-BE49-F238E27FC236}">
                <a16:creationId xmlns:a16="http://schemas.microsoft.com/office/drawing/2014/main" id="{9D93A8FA-2E23-456B-89F0-D154C40FD1F7}"/>
              </a:ext>
            </a:extLst>
          </p:cNvPr>
          <p:cNvPicPr>
            <a:picLocks noChangeAspect="1"/>
          </p:cNvPicPr>
          <p:nvPr/>
        </p:nvPicPr>
        <p:blipFill>
          <a:blip r:embed="rId3"/>
          <a:stretch>
            <a:fillRect/>
          </a:stretch>
        </p:blipFill>
        <p:spPr>
          <a:xfrm>
            <a:off x="-81" y="1509486"/>
            <a:ext cx="20130021" cy="8548914"/>
          </a:xfrm>
          <a:prstGeom prst="rect">
            <a:avLst/>
          </a:prstGeom>
        </p:spPr>
      </p:pic>
      <p:sp>
        <p:nvSpPr>
          <p:cNvPr id="2" name="Title 1">
            <a:extLst>
              <a:ext uri="{FF2B5EF4-FFF2-40B4-BE49-F238E27FC236}">
                <a16:creationId xmlns:a16="http://schemas.microsoft.com/office/drawing/2014/main" id="{D4A7DE48-B302-4653-ADF8-8F147791DA03}"/>
              </a:ext>
            </a:extLst>
          </p:cNvPr>
          <p:cNvSpPr>
            <a:spLocks noGrp="1"/>
          </p:cNvSpPr>
          <p:nvPr>
            <p:ph type="ctrTitle" idx="4294967295"/>
          </p:nvPr>
        </p:nvSpPr>
        <p:spPr>
          <a:xfrm>
            <a:off x="0" y="393821"/>
            <a:ext cx="20104100" cy="457853"/>
          </a:xfrm>
        </p:spPr>
        <p:txBody>
          <a:bodyPr/>
          <a:lstStyle/>
          <a:p>
            <a:pPr algn="ctr"/>
            <a:r>
              <a:rPr lang="fr-FR" sz="4200" b="1" dirty="0"/>
              <a:t>La plupart des femmes vivent dans des pays où l'avortement est autorisé pour certaines indications.</a:t>
            </a:r>
          </a:p>
        </p:txBody>
      </p:sp>
    </p:spTree>
    <p:extLst>
      <p:ext uri="{BB962C8B-B14F-4D97-AF65-F5344CB8AC3E}">
        <p14:creationId xmlns:p14="http://schemas.microsoft.com/office/powerpoint/2010/main" val="2851095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63364-6B66-422D-ADEF-C9A0CC3F6C30}"/>
              </a:ext>
            </a:extLst>
          </p:cNvPr>
          <p:cNvSpPr>
            <a:spLocks noGrp="1"/>
          </p:cNvSpPr>
          <p:nvPr>
            <p:ph type="title"/>
          </p:nvPr>
        </p:nvSpPr>
        <p:spPr>
          <a:xfrm>
            <a:off x="450850" y="1131680"/>
            <a:ext cx="19523941" cy="1336803"/>
          </a:xfrm>
        </p:spPr>
        <p:txBody>
          <a:bodyPr/>
          <a:lstStyle/>
          <a:p>
            <a:r>
              <a:rPr lang="fr-FR" sz="4800" dirty="0">
                <a:latin typeface="+mn-lt"/>
              </a:rPr>
              <a:t>FAIT : </a:t>
            </a:r>
            <a:r>
              <a:rPr lang="fr-FR" sz="4800" b="0" dirty="0">
                <a:solidFill>
                  <a:srgbClr val="000000"/>
                </a:solidFill>
                <a:latin typeface="+mn-lt"/>
              </a:rPr>
              <a:t>L'avortement est légal dans certaines circonstances dans la plupart des pays.</a:t>
            </a:r>
          </a:p>
        </p:txBody>
      </p:sp>
      <p:sp>
        <p:nvSpPr>
          <p:cNvPr id="5" name="Content Placeholder 4">
            <a:extLst>
              <a:ext uri="{FF2B5EF4-FFF2-40B4-BE49-F238E27FC236}">
                <a16:creationId xmlns:a16="http://schemas.microsoft.com/office/drawing/2014/main" id="{67E50EF6-B2ED-4781-84B0-F66A9CDA9A75}"/>
              </a:ext>
            </a:extLst>
          </p:cNvPr>
          <p:cNvSpPr>
            <a:spLocks noGrp="1"/>
          </p:cNvSpPr>
          <p:nvPr>
            <p:ph sz="quarter" idx="10"/>
          </p:nvPr>
        </p:nvSpPr>
        <p:spPr>
          <a:xfrm>
            <a:off x="5094515" y="9362663"/>
            <a:ext cx="14717322" cy="1389611"/>
          </a:xfrm>
        </p:spPr>
        <p:txBody>
          <a:bodyPr wrap="square" lIns="0" tIns="0" rIns="0" bIns="0" anchor="t">
            <a:spAutoFit/>
          </a:bodyPr>
          <a:lstStyle/>
          <a:p>
            <a:pPr>
              <a:spcBef>
                <a:spcPts val="900"/>
              </a:spcBef>
            </a:pPr>
            <a:r>
              <a:rPr kumimoji="0" lang="fr-FR" sz="2400" b="1" i="1" u="none" strike="noStrike" kern="0" cap="none" spc="0" normalizeH="0" baseline="0" noProof="0" dirty="0">
                <a:ln>
                  <a:noFill/>
                </a:ln>
                <a:solidFill>
                  <a:srgbClr val="414041"/>
                </a:solidFill>
                <a:effectLst/>
                <a:uLnTx/>
                <a:uFillTx/>
                <a:latin typeface="Helvetica"/>
                <a:cs typeface="Helvetica"/>
              </a:rPr>
              <a:t>Les accords internationaux soutiennent l'accès à l'avortement sécurisé pour les survivantes de viol. </a:t>
            </a:r>
            <a:br>
              <a:rPr lang="fr-FR" sz="2400" b="1" i="1" u="none" strike="noStrike" kern="0" cap="none" spc="0" normalizeH="0" baseline="0" noProof="0" dirty="0">
                <a:ln>
                  <a:noFill/>
                </a:ln>
                <a:effectLst/>
                <a:uLnTx/>
                <a:uFillTx/>
                <a:latin typeface="Helvetica" panose="020B0604020202020204" pitchFamily="34" charset="0"/>
                <a:cs typeface="Helvetica" panose="020B0604020202020204" pitchFamily="34" charset="0"/>
              </a:rPr>
            </a:br>
            <a:r>
              <a:rPr kumimoji="0" lang="fr-FR" sz="2400" b="1" i="1" u="none" strike="noStrike" kern="0" cap="none" spc="0" normalizeH="0" baseline="0" noProof="0" dirty="0">
                <a:ln>
                  <a:noFill/>
                </a:ln>
                <a:solidFill>
                  <a:srgbClr val="414041"/>
                </a:solidFill>
                <a:effectLst/>
                <a:uLnTx/>
                <a:uFillTx/>
                <a:latin typeface="Helvetica"/>
                <a:cs typeface="Helvetica"/>
              </a:rPr>
              <a:t>Ces accords comprennent la Convention de Genève, article 3, les résolutions de sécurité 2106 et 2122 de l'ONU, et le Protocole de Maputo.</a:t>
            </a:r>
            <a:endParaRPr lang="en-US" sz="2400" b="1" i="1" dirty="0">
              <a:latin typeface="Helvetica"/>
              <a:cs typeface="Helvetica"/>
            </a:endParaRPr>
          </a:p>
        </p:txBody>
      </p:sp>
      <p:graphicFrame>
        <p:nvGraphicFramePr>
          <p:cNvPr id="3" name="Table 2">
            <a:extLst>
              <a:ext uri="{FF2B5EF4-FFF2-40B4-BE49-F238E27FC236}">
                <a16:creationId xmlns:a16="http://schemas.microsoft.com/office/drawing/2014/main" id="{CEC62033-E4DC-4519-A9A0-D32449FE1AAA}"/>
              </a:ext>
            </a:extLst>
          </p:cNvPr>
          <p:cNvGraphicFramePr>
            <a:graphicFrameLocks noGrp="1"/>
          </p:cNvGraphicFramePr>
          <p:nvPr>
            <p:extLst>
              <p:ext uri="{D42A27DB-BD31-4B8C-83A1-F6EECF244321}">
                <p14:modId xmlns:p14="http://schemas.microsoft.com/office/powerpoint/2010/main" val="1784268534"/>
              </p:ext>
            </p:extLst>
          </p:nvPr>
        </p:nvGraphicFramePr>
        <p:xfrm>
          <a:off x="0" y="5847416"/>
          <a:ext cx="20104096" cy="2887608"/>
        </p:xfrm>
        <a:graphic>
          <a:graphicData uri="http://schemas.openxmlformats.org/drawingml/2006/table">
            <a:tbl>
              <a:tblPr firstRow="1" bandRow="1">
                <a:tableStyleId>{5C22544A-7EE6-4342-B048-85BDC9FD1C3A}</a:tableStyleId>
              </a:tblPr>
              <a:tblGrid>
                <a:gridCol w="2513012">
                  <a:extLst>
                    <a:ext uri="{9D8B030D-6E8A-4147-A177-3AD203B41FA5}">
                      <a16:colId xmlns:a16="http://schemas.microsoft.com/office/drawing/2014/main" val="4168483699"/>
                    </a:ext>
                  </a:extLst>
                </a:gridCol>
                <a:gridCol w="2513012">
                  <a:extLst>
                    <a:ext uri="{9D8B030D-6E8A-4147-A177-3AD203B41FA5}">
                      <a16:colId xmlns:a16="http://schemas.microsoft.com/office/drawing/2014/main" val="1554427437"/>
                    </a:ext>
                  </a:extLst>
                </a:gridCol>
                <a:gridCol w="2513012">
                  <a:extLst>
                    <a:ext uri="{9D8B030D-6E8A-4147-A177-3AD203B41FA5}">
                      <a16:colId xmlns:a16="http://schemas.microsoft.com/office/drawing/2014/main" val="3472442189"/>
                    </a:ext>
                  </a:extLst>
                </a:gridCol>
                <a:gridCol w="2513012">
                  <a:extLst>
                    <a:ext uri="{9D8B030D-6E8A-4147-A177-3AD203B41FA5}">
                      <a16:colId xmlns:a16="http://schemas.microsoft.com/office/drawing/2014/main" val="4017394209"/>
                    </a:ext>
                  </a:extLst>
                </a:gridCol>
                <a:gridCol w="2513012">
                  <a:extLst>
                    <a:ext uri="{9D8B030D-6E8A-4147-A177-3AD203B41FA5}">
                      <a16:colId xmlns:a16="http://schemas.microsoft.com/office/drawing/2014/main" val="604206981"/>
                    </a:ext>
                  </a:extLst>
                </a:gridCol>
                <a:gridCol w="2513012">
                  <a:extLst>
                    <a:ext uri="{9D8B030D-6E8A-4147-A177-3AD203B41FA5}">
                      <a16:colId xmlns:a16="http://schemas.microsoft.com/office/drawing/2014/main" val="1655693824"/>
                    </a:ext>
                  </a:extLst>
                </a:gridCol>
                <a:gridCol w="2513012">
                  <a:extLst>
                    <a:ext uri="{9D8B030D-6E8A-4147-A177-3AD203B41FA5}">
                      <a16:colId xmlns:a16="http://schemas.microsoft.com/office/drawing/2014/main" val="3880773374"/>
                    </a:ext>
                  </a:extLst>
                </a:gridCol>
                <a:gridCol w="2513012">
                  <a:extLst>
                    <a:ext uri="{9D8B030D-6E8A-4147-A177-3AD203B41FA5}">
                      <a16:colId xmlns:a16="http://schemas.microsoft.com/office/drawing/2014/main" val="852698826"/>
                    </a:ext>
                  </a:extLst>
                </a:gridCol>
              </a:tblGrid>
              <a:tr h="1168520">
                <a:tc>
                  <a:txBody>
                    <a:bodyPr/>
                    <a:lstStyle/>
                    <a:p>
                      <a:pPr algn="ctr"/>
                      <a:r>
                        <a:rPr lang="fr-FR" sz="2600" dirty="0">
                          <a:latin typeface="Arial" panose="020B0604020202020204" pitchFamily="34" charset="0"/>
                          <a:cs typeface="Arial" panose="020B0604020202020204" pitchFamily="34" charset="0"/>
                        </a:rPr>
                        <a:t>Indications légales pour l'avortement</a:t>
                      </a:r>
                    </a:p>
                  </a:txBody>
                  <a:tcPr marL="134127" marR="134127" marT="67064" marB="67064" anchor="ctr"/>
                </a:tc>
                <a:tc>
                  <a:txBody>
                    <a:bodyPr/>
                    <a:lstStyle/>
                    <a:p>
                      <a:pPr algn="ctr"/>
                      <a:r>
                        <a:rPr lang="fr-FR" sz="2600" dirty="0">
                          <a:latin typeface="Arial" panose="020B0604020202020204" pitchFamily="34" charset="0"/>
                          <a:cs typeface="Arial" panose="020B0604020202020204" pitchFamily="34" charset="0"/>
                        </a:rPr>
                        <a:t>Sauver la vie d'une femme</a:t>
                      </a:r>
                    </a:p>
                  </a:txBody>
                  <a:tcPr marL="134127" marR="134127" marT="67064" marB="67064" anchor="ctr"/>
                </a:tc>
                <a:tc>
                  <a:txBody>
                    <a:bodyPr/>
                    <a:lstStyle/>
                    <a:p>
                      <a:pPr algn="ctr"/>
                      <a:r>
                        <a:rPr lang="fr-FR" sz="2600" dirty="0">
                          <a:latin typeface="Arial" panose="020B0604020202020204" pitchFamily="34" charset="0"/>
                          <a:cs typeface="Arial" panose="020B0604020202020204" pitchFamily="34" charset="0"/>
                        </a:rPr>
                        <a:t>Protéger la santé physique de la femme</a:t>
                      </a:r>
                    </a:p>
                  </a:txBody>
                  <a:tcPr marL="134127" marR="134127" marT="67064" marB="67064" anchor="ctr"/>
                </a:tc>
                <a:tc>
                  <a:txBody>
                    <a:bodyPr/>
                    <a:lstStyle/>
                    <a:p>
                      <a:pPr algn="ctr"/>
                      <a:r>
                        <a:rPr lang="fr-FR" sz="2600" dirty="0">
                          <a:latin typeface="Arial" panose="020B0604020202020204" pitchFamily="34" charset="0"/>
                          <a:cs typeface="Arial" panose="020B0604020202020204" pitchFamily="34" charset="0"/>
                        </a:rPr>
                        <a:t>Protéger la santé mentale de la femme</a:t>
                      </a:r>
                    </a:p>
                  </a:txBody>
                  <a:tcPr marL="134127" marR="134127" marT="67064" marB="67064" anchor="ctr"/>
                </a:tc>
                <a:tc>
                  <a:txBody>
                    <a:bodyPr/>
                    <a:lstStyle/>
                    <a:p>
                      <a:pPr algn="ctr"/>
                      <a:r>
                        <a:rPr lang="fr-FR" sz="2600" dirty="0">
                          <a:latin typeface="Arial" panose="020B0604020202020204" pitchFamily="34" charset="0"/>
                          <a:cs typeface="Arial" panose="020B0604020202020204" pitchFamily="34" charset="0"/>
                        </a:rPr>
                        <a:t>En</a:t>
                      </a:r>
                      <a:r>
                        <a:rPr lang="fr-FR" sz="2600" baseline="0" dirty="0">
                          <a:latin typeface="Arial" panose="020B0604020202020204" pitchFamily="34" charset="0"/>
                          <a:cs typeface="Arial" panose="020B0604020202020204" pitchFamily="34" charset="0"/>
                        </a:rPr>
                        <a:t> c</a:t>
                      </a:r>
                      <a:r>
                        <a:rPr lang="fr-FR" sz="2600" dirty="0">
                          <a:latin typeface="Arial" panose="020B0604020202020204" pitchFamily="34" charset="0"/>
                          <a:cs typeface="Arial" panose="020B0604020202020204" pitchFamily="34" charset="0"/>
                        </a:rPr>
                        <a:t>as de viol ou d'inceste</a:t>
                      </a:r>
                    </a:p>
                  </a:txBody>
                  <a:tcPr marL="134127" marR="134127" marT="67064" marB="67064" anchor="ctr"/>
                </a:tc>
                <a:tc>
                  <a:txBody>
                    <a:bodyPr/>
                    <a:lstStyle/>
                    <a:p>
                      <a:pPr algn="ctr"/>
                      <a:r>
                        <a:rPr lang="fr-FR" sz="2600" dirty="0">
                          <a:latin typeface="Arial" panose="020B0604020202020204" pitchFamily="34" charset="0"/>
                          <a:cs typeface="Arial" panose="020B0604020202020204" pitchFamily="34" charset="0"/>
                        </a:rPr>
                        <a:t>En</a:t>
                      </a:r>
                      <a:r>
                        <a:rPr lang="fr-FR" sz="2600" baseline="0" dirty="0">
                          <a:latin typeface="Arial" panose="020B0604020202020204" pitchFamily="34" charset="0"/>
                          <a:cs typeface="Arial" panose="020B0604020202020204" pitchFamily="34" charset="0"/>
                        </a:rPr>
                        <a:t> c</a:t>
                      </a:r>
                      <a:r>
                        <a:rPr lang="fr-FR" sz="2600" dirty="0">
                          <a:latin typeface="Arial" panose="020B0604020202020204" pitchFamily="34" charset="0"/>
                          <a:cs typeface="Arial" panose="020B0604020202020204" pitchFamily="34" charset="0"/>
                        </a:rPr>
                        <a:t>as de malformation fœtale</a:t>
                      </a:r>
                    </a:p>
                  </a:txBody>
                  <a:tcPr marL="134127" marR="134127" marT="67064" marB="67064" anchor="ctr"/>
                </a:tc>
                <a:tc>
                  <a:txBody>
                    <a:bodyPr/>
                    <a:lstStyle/>
                    <a:p>
                      <a:pPr algn="ctr"/>
                      <a:r>
                        <a:rPr lang="fr-FR" sz="2600" dirty="0">
                          <a:latin typeface="Arial" panose="020B0604020202020204" pitchFamily="34" charset="0"/>
                          <a:cs typeface="Arial" panose="020B0604020202020204" pitchFamily="34" charset="0"/>
                        </a:rPr>
                        <a:t>Facteurs économiques ou sociaux</a:t>
                      </a:r>
                    </a:p>
                  </a:txBody>
                  <a:tcPr marL="134127" marR="134127" marT="67064" marB="67064" anchor="ctr"/>
                </a:tc>
                <a:tc>
                  <a:txBody>
                    <a:bodyPr/>
                    <a:lstStyle/>
                    <a:p>
                      <a:pPr algn="ctr"/>
                      <a:r>
                        <a:rPr lang="fr-FR" sz="2600" dirty="0">
                          <a:latin typeface="Arial" panose="020B0604020202020204" pitchFamily="34" charset="0"/>
                          <a:cs typeface="Arial" panose="020B0604020202020204" pitchFamily="34" charset="0"/>
                        </a:rPr>
                        <a:t>Sur demande</a:t>
                      </a:r>
                    </a:p>
                  </a:txBody>
                  <a:tcPr marL="134127" marR="134127" marT="67064" marB="67064" anchor="ctr"/>
                </a:tc>
                <a:extLst>
                  <a:ext uri="{0D108BD9-81ED-4DB2-BD59-A6C34878D82A}">
                    <a16:rowId xmlns:a16="http://schemas.microsoft.com/office/drawing/2014/main" val="3039116813"/>
                  </a:ext>
                </a:extLst>
              </a:tr>
              <a:tr h="1168520">
                <a:tc>
                  <a:txBody>
                    <a:bodyPr/>
                    <a:lstStyle/>
                    <a:p>
                      <a:pPr algn="ctr"/>
                      <a:endParaRPr lang="en-US" sz="800" dirty="0">
                        <a:latin typeface="Arial" panose="020B0604020202020204" pitchFamily="34" charset="0"/>
                        <a:cs typeface="Arial" panose="020B0604020202020204" pitchFamily="34" charset="0"/>
                      </a:endParaRPr>
                    </a:p>
                    <a:p>
                      <a:pPr algn="ctr"/>
                      <a:r>
                        <a:rPr lang="fr-FR" sz="2600" dirty="0">
                          <a:latin typeface="Arial" panose="020B0604020202020204" pitchFamily="34" charset="0"/>
                          <a:cs typeface="Arial" panose="020B0604020202020204" pitchFamily="34" charset="0"/>
                        </a:rPr>
                        <a:t>Nombre de pays</a:t>
                      </a:r>
                    </a:p>
                  </a:txBody>
                  <a:tcPr marL="134127" marR="134127" marT="67064" marB="67064"/>
                </a:tc>
                <a:tc>
                  <a:txBody>
                    <a:bodyPr/>
                    <a:lstStyle/>
                    <a:p>
                      <a:pPr algn="ctr"/>
                      <a:endParaRPr lang="en-US" sz="2600" dirty="0">
                        <a:latin typeface="Arial" panose="020B0604020202020204" pitchFamily="34" charset="0"/>
                        <a:cs typeface="Arial" panose="020B0604020202020204" pitchFamily="34" charset="0"/>
                      </a:endParaRPr>
                    </a:p>
                    <a:p>
                      <a:pPr algn="ctr"/>
                      <a:r>
                        <a:rPr lang="fr-FR" sz="2600" dirty="0">
                          <a:latin typeface="Arial" panose="020B0604020202020204" pitchFamily="34" charset="0"/>
                          <a:cs typeface="Arial" panose="020B0604020202020204" pitchFamily="34" charset="0"/>
                        </a:rPr>
                        <a:t>190</a:t>
                      </a:r>
                    </a:p>
                  </a:txBody>
                  <a:tcPr marL="134127" marR="134127" marT="67064" marB="67064"/>
                </a:tc>
                <a:tc>
                  <a:txBody>
                    <a:bodyPr/>
                    <a:lstStyle/>
                    <a:p>
                      <a:pPr algn="ctr"/>
                      <a:endParaRPr lang="en-US" sz="2600" dirty="0">
                        <a:latin typeface="Arial" panose="020B0604020202020204" pitchFamily="34" charset="0"/>
                        <a:cs typeface="Arial" panose="020B0604020202020204" pitchFamily="34" charset="0"/>
                      </a:endParaRPr>
                    </a:p>
                    <a:p>
                      <a:pPr algn="ctr"/>
                      <a:r>
                        <a:rPr lang="fr-FR" sz="2600" dirty="0">
                          <a:latin typeface="Arial" panose="020B0604020202020204" pitchFamily="34" charset="0"/>
                          <a:cs typeface="Arial" panose="020B0604020202020204" pitchFamily="34" charset="0"/>
                        </a:rPr>
                        <a:t>132</a:t>
                      </a:r>
                    </a:p>
                  </a:txBody>
                  <a:tcPr marL="134127" marR="134127" marT="67064" marB="67064"/>
                </a:tc>
                <a:tc>
                  <a:txBody>
                    <a:bodyPr/>
                    <a:lstStyle/>
                    <a:p>
                      <a:pPr algn="ctr"/>
                      <a:endParaRPr lang="en-US" sz="2600" dirty="0">
                        <a:latin typeface="Arial" panose="020B0604020202020204" pitchFamily="34" charset="0"/>
                        <a:cs typeface="Arial" panose="020B0604020202020204" pitchFamily="34" charset="0"/>
                      </a:endParaRPr>
                    </a:p>
                    <a:p>
                      <a:pPr algn="ctr"/>
                      <a:r>
                        <a:rPr lang="fr-FR" sz="2600" dirty="0">
                          <a:latin typeface="Arial" panose="020B0604020202020204" pitchFamily="34" charset="0"/>
                          <a:cs typeface="Arial" panose="020B0604020202020204" pitchFamily="34" charset="0"/>
                        </a:rPr>
                        <a:t>126</a:t>
                      </a:r>
                    </a:p>
                  </a:txBody>
                  <a:tcPr marL="134127" marR="134127" marT="67064" marB="67064"/>
                </a:tc>
                <a:tc>
                  <a:txBody>
                    <a:bodyPr/>
                    <a:lstStyle/>
                    <a:p>
                      <a:pPr algn="ctr"/>
                      <a:endParaRPr lang="en-US" sz="2600" dirty="0">
                        <a:latin typeface="Arial" panose="020B0604020202020204" pitchFamily="34" charset="0"/>
                        <a:cs typeface="Arial" panose="020B0604020202020204" pitchFamily="34" charset="0"/>
                      </a:endParaRPr>
                    </a:p>
                    <a:p>
                      <a:pPr algn="ctr"/>
                      <a:r>
                        <a:rPr lang="fr-FR" sz="2600" dirty="0">
                          <a:latin typeface="Arial" panose="020B0604020202020204" pitchFamily="34" charset="0"/>
                          <a:cs typeface="Arial" panose="020B0604020202020204" pitchFamily="34" charset="0"/>
                        </a:rPr>
                        <a:t>99</a:t>
                      </a:r>
                    </a:p>
                  </a:txBody>
                  <a:tcPr marL="134127" marR="134127" marT="67064" marB="67064"/>
                </a:tc>
                <a:tc>
                  <a:txBody>
                    <a:bodyPr/>
                    <a:lstStyle/>
                    <a:p>
                      <a:pPr algn="ctr"/>
                      <a:endParaRPr lang="en-US" sz="2600" dirty="0">
                        <a:latin typeface="Arial" panose="020B0604020202020204" pitchFamily="34" charset="0"/>
                        <a:cs typeface="Arial" panose="020B0604020202020204" pitchFamily="34" charset="0"/>
                      </a:endParaRPr>
                    </a:p>
                    <a:p>
                      <a:pPr algn="ctr"/>
                      <a:r>
                        <a:rPr lang="fr-FR" sz="2600" dirty="0">
                          <a:latin typeface="Arial" panose="020B0604020202020204" pitchFamily="34" charset="0"/>
                          <a:cs typeface="Arial" panose="020B0604020202020204" pitchFamily="34" charset="0"/>
                        </a:rPr>
                        <a:t>91</a:t>
                      </a:r>
                    </a:p>
                  </a:txBody>
                  <a:tcPr marL="134127" marR="134127" marT="67064" marB="67064"/>
                </a:tc>
                <a:tc>
                  <a:txBody>
                    <a:bodyPr/>
                    <a:lstStyle/>
                    <a:p>
                      <a:pPr algn="ctr"/>
                      <a:endParaRPr lang="en-US" sz="2600" dirty="0">
                        <a:latin typeface="Arial" panose="020B0604020202020204" pitchFamily="34" charset="0"/>
                        <a:cs typeface="Arial" panose="020B0604020202020204" pitchFamily="34" charset="0"/>
                      </a:endParaRPr>
                    </a:p>
                    <a:p>
                      <a:pPr algn="ctr"/>
                      <a:r>
                        <a:rPr lang="fr-FR" sz="2600" dirty="0">
                          <a:latin typeface="Arial" panose="020B0604020202020204" pitchFamily="34" charset="0"/>
                          <a:cs typeface="Arial" panose="020B0604020202020204" pitchFamily="34" charset="0"/>
                        </a:rPr>
                        <a:t>69</a:t>
                      </a:r>
                    </a:p>
                  </a:txBody>
                  <a:tcPr marL="134127" marR="134127" marT="67064" marB="67064"/>
                </a:tc>
                <a:tc>
                  <a:txBody>
                    <a:bodyPr/>
                    <a:lstStyle/>
                    <a:p>
                      <a:pPr algn="ctr"/>
                      <a:endParaRPr lang="en-US" sz="2600" dirty="0">
                        <a:latin typeface="Arial" panose="020B0604020202020204" pitchFamily="34" charset="0"/>
                        <a:cs typeface="Arial" panose="020B0604020202020204" pitchFamily="34" charset="0"/>
                      </a:endParaRPr>
                    </a:p>
                    <a:p>
                      <a:pPr algn="ctr"/>
                      <a:r>
                        <a:rPr lang="fr-FR" sz="2600" dirty="0">
                          <a:latin typeface="Arial" panose="020B0604020202020204" pitchFamily="34" charset="0"/>
                          <a:cs typeface="Arial" panose="020B0604020202020204" pitchFamily="34" charset="0"/>
                        </a:rPr>
                        <a:t>58</a:t>
                      </a:r>
                    </a:p>
                  </a:txBody>
                  <a:tcPr marL="134127" marR="134127" marT="67064" marB="67064"/>
                </a:tc>
                <a:extLst>
                  <a:ext uri="{0D108BD9-81ED-4DB2-BD59-A6C34878D82A}">
                    <a16:rowId xmlns:a16="http://schemas.microsoft.com/office/drawing/2014/main" val="832890963"/>
                  </a:ext>
                </a:extLst>
              </a:tr>
            </a:tbl>
          </a:graphicData>
        </a:graphic>
      </p:graphicFrame>
      <p:sp>
        <p:nvSpPr>
          <p:cNvPr id="2" name="TextBox 1">
            <a:extLst>
              <a:ext uri="{FF2B5EF4-FFF2-40B4-BE49-F238E27FC236}">
                <a16:creationId xmlns:a16="http://schemas.microsoft.com/office/drawing/2014/main" id="{758F3F13-C9B6-4150-8486-FA47C1ADE9F1}"/>
              </a:ext>
            </a:extLst>
          </p:cNvPr>
          <p:cNvSpPr txBox="1"/>
          <p:nvPr/>
        </p:nvSpPr>
        <p:spPr>
          <a:xfrm>
            <a:off x="421572" y="2802214"/>
            <a:ext cx="1923167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800" b="1" dirty="0">
                <a:solidFill>
                  <a:schemeClr val="accent1"/>
                </a:solidFill>
              </a:rPr>
              <a:t>FAIT :</a:t>
            </a:r>
            <a:r>
              <a:rPr lang="fr-FR" sz="4800" dirty="0">
                <a:latin typeface="Arial" panose="020B0604020202020204" pitchFamily="34" charset="0"/>
                <a:cs typeface="Arial" panose="020B0604020202020204" pitchFamily="34" charset="0"/>
              </a:rPr>
              <a:t> De nombreuses victimes de violences sexuelles, si ce n'est la plupart, sont probablement autorisées par la loi à demander un avortement, mais ne le savent pas et ne sont pas encouragées à explorer cette option.</a:t>
            </a:r>
          </a:p>
        </p:txBody>
      </p:sp>
    </p:spTree>
    <p:extLst>
      <p:ext uri="{BB962C8B-B14F-4D97-AF65-F5344CB8AC3E}">
        <p14:creationId xmlns:p14="http://schemas.microsoft.com/office/powerpoint/2010/main" val="1567963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2C4D0D-2711-2F41-86DB-E04A0A7D655C}"/>
              </a:ext>
            </a:extLst>
          </p:cNvPr>
          <p:cNvSpPr>
            <a:spLocks noGrp="1"/>
          </p:cNvSpPr>
          <p:nvPr>
            <p:ph type="title"/>
          </p:nvPr>
        </p:nvSpPr>
        <p:spPr>
          <a:xfrm>
            <a:off x="450850" y="1082675"/>
            <a:ext cx="15391377" cy="2757911"/>
          </a:xfrm>
        </p:spPr>
        <p:txBody>
          <a:bodyPr/>
          <a:lstStyle/>
          <a:p>
            <a:r>
              <a:rPr lang="fr-FR" sz="6600" dirty="0"/>
              <a:t>SSR des adolescentes : le principe de la capacité de l'adolescente</a:t>
            </a:r>
          </a:p>
        </p:txBody>
      </p:sp>
      <p:sp>
        <p:nvSpPr>
          <p:cNvPr id="2" name="Content Placeholder 1">
            <a:extLst>
              <a:ext uri="{FF2B5EF4-FFF2-40B4-BE49-F238E27FC236}">
                <a16:creationId xmlns:a16="http://schemas.microsoft.com/office/drawing/2014/main" id="{EF770EFF-44C3-2842-B96E-8C88AD843CA1}"/>
              </a:ext>
            </a:extLst>
          </p:cNvPr>
          <p:cNvSpPr>
            <a:spLocks noGrp="1"/>
          </p:cNvSpPr>
          <p:nvPr>
            <p:ph sz="quarter" idx="10"/>
          </p:nvPr>
        </p:nvSpPr>
        <p:spPr>
          <a:xfrm>
            <a:off x="726553" y="4601808"/>
            <a:ext cx="11540844" cy="5238753"/>
          </a:xfrm>
        </p:spPr>
        <p:txBody>
          <a:bodyPr/>
          <a:lstStyle/>
          <a:p>
            <a:r>
              <a:rPr lang="fr-FR" sz="4800" kern="1200" dirty="0">
                <a:solidFill>
                  <a:schemeClr val="tx1"/>
                </a:solidFill>
                <a:latin typeface="+mn-lt"/>
              </a:rPr>
              <a:t>Les adolescentes qui demandent des services de SSR peuvent être considérées comme capables de recevoir un counseling et des services de santé reproductive sans une présence parentale. »</a:t>
            </a:r>
          </a:p>
        </p:txBody>
      </p:sp>
      <p:pic>
        <p:nvPicPr>
          <p:cNvPr id="7" name="Picture Placeholder 6">
            <a:extLst>
              <a:ext uri="{FF2B5EF4-FFF2-40B4-BE49-F238E27FC236}">
                <a16:creationId xmlns:a16="http://schemas.microsoft.com/office/drawing/2014/main" id="{032F7A2A-2425-4550-8C44-EA282DD87139}"/>
              </a:ext>
            </a:extLst>
          </p:cNvPr>
          <p:cNvPicPr>
            <a:picLocks noGrp="1" noChangeAspect="1"/>
          </p:cNvPicPr>
          <p:nvPr>
            <p:ph type="pic" sz="quarter" idx="4294967295"/>
          </p:nvPr>
        </p:nvPicPr>
        <p:blipFill rotWithShape="1">
          <a:blip r:embed="rId3"/>
          <a:srcRect l="-316" r="336"/>
          <a:stretch/>
        </p:blipFill>
        <p:spPr>
          <a:xfrm>
            <a:off x="14397319" y="3910853"/>
            <a:ext cx="5706782" cy="7398497"/>
          </a:xfrm>
          <a:ln>
            <a:noFill/>
          </a:ln>
        </p:spPr>
      </p:pic>
      <p:sp>
        <p:nvSpPr>
          <p:cNvPr id="4" name="TextBox 3">
            <a:extLst>
              <a:ext uri="{FF2B5EF4-FFF2-40B4-BE49-F238E27FC236}">
                <a16:creationId xmlns:a16="http://schemas.microsoft.com/office/drawing/2014/main" id="{9BE4E9C7-767E-DC40-8F95-834A715351BA}"/>
              </a:ext>
            </a:extLst>
          </p:cNvPr>
          <p:cNvSpPr txBox="1"/>
          <p:nvPr/>
        </p:nvSpPr>
        <p:spPr>
          <a:xfrm>
            <a:off x="5205947" y="10169341"/>
            <a:ext cx="9014493" cy="461665"/>
          </a:xfrm>
          <a:prstGeom prst="rect">
            <a:avLst/>
          </a:prstGeom>
          <a:noFill/>
        </p:spPr>
        <p:txBody>
          <a:bodyPr wrap="square" rtlCol="0">
            <a:spAutoFit/>
          </a:bodyPr>
          <a:lstStyle/>
          <a:p>
            <a:pPr algn="r"/>
            <a:r>
              <a:rPr lang="fr-FR" sz="2400" i="1" dirty="0"/>
              <a:t>ASRH Toolkit for Humanitarian settings: 2020 Edition </a:t>
            </a:r>
          </a:p>
        </p:txBody>
      </p:sp>
      <p:pic>
        <p:nvPicPr>
          <p:cNvPr id="6" name="Graphic 5">
            <a:extLst>
              <a:ext uri="{FF2B5EF4-FFF2-40B4-BE49-F238E27FC236}">
                <a16:creationId xmlns:a16="http://schemas.microsoft.com/office/drawing/2014/main" id="{D0A46279-83CC-B14C-99C2-89205F1CC4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554" y="3887231"/>
            <a:ext cx="714576" cy="714576"/>
          </a:xfrm>
          <a:prstGeom prst="rect">
            <a:avLst/>
          </a:prstGeom>
        </p:spPr>
      </p:pic>
    </p:spTree>
    <p:extLst>
      <p:ext uri="{BB962C8B-B14F-4D97-AF65-F5344CB8AC3E}">
        <p14:creationId xmlns:p14="http://schemas.microsoft.com/office/powerpoint/2010/main" val="1579544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69D27947-DE32-45D6-BD4A-139D246EEEB4}"/>
              </a:ext>
            </a:extLst>
          </p:cNvPr>
          <p:cNvPicPr>
            <a:picLocks noChangeAspect="1"/>
          </p:cNvPicPr>
          <p:nvPr/>
        </p:nvPicPr>
        <p:blipFill>
          <a:blip r:embed="rId3"/>
          <a:stretch>
            <a:fillRect/>
          </a:stretch>
        </p:blipFill>
        <p:spPr>
          <a:xfrm>
            <a:off x="8156394" y="7429303"/>
            <a:ext cx="2484449" cy="3543525"/>
          </a:xfrm>
          <a:prstGeom prst="rect">
            <a:avLst/>
          </a:prstGeom>
          <a:ln w="12700" cap="sq">
            <a:noFill/>
            <a:prstDash val="solid"/>
            <a:miter lim="800000"/>
          </a:ln>
          <a:effectLst/>
        </p:spPr>
      </p:pic>
      <p:pic>
        <p:nvPicPr>
          <p:cNvPr id="15" name="Picture 14">
            <a:extLst>
              <a:ext uri="{FF2B5EF4-FFF2-40B4-BE49-F238E27FC236}">
                <a16:creationId xmlns:a16="http://schemas.microsoft.com/office/drawing/2014/main" id="{D7199773-030D-4949-AE1A-104DAD190C4F}"/>
              </a:ext>
            </a:extLst>
          </p:cNvPr>
          <p:cNvPicPr>
            <a:picLocks noChangeAspect="1"/>
          </p:cNvPicPr>
          <p:nvPr/>
        </p:nvPicPr>
        <p:blipFill rotWithShape="1">
          <a:blip r:embed="rId4">
            <a:extLst>
              <a:ext uri="{28A0092B-C50C-407E-A947-70E740481C1C}">
                <a14:useLocalDpi xmlns:a14="http://schemas.microsoft.com/office/drawing/2010/main" val="0"/>
              </a:ext>
            </a:extLst>
          </a:blip>
          <a:srcRect l="27727" t="43567" r="38960" b="32400"/>
          <a:stretch/>
        </p:blipFill>
        <p:spPr>
          <a:xfrm>
            <a:off x="6952691" y="4515803"/>
            <a:ext cx="3785718" cy="2110587"/>
          </a:xfrm>
          <a:prstGeom prst="rect">
            <a:avLst/>
          </a:prstGeom>
        </p:spPr>
      </p:pic>
      <p:sp>
        <p:nvSpPr>
          <p:cNvPr id="8" name="TextBox 7">
            <a:extLst>
              <a:ext uri="{FF2B5EF4-FFF2-40B4-BE49-F238E27FC236}">
                <a16:creationId xmlns:a16="http://schemas.microsoft.com/office/drawing/2014/main" id="{517287A1-511E-4E69-896C-7C5DC060D84E}"/>
              </a:ext>
            </a:extLst>
          </p:cNvPr>
          <p:cNvSpPr txBox="1"/>
          <p:nvPr/>
        </p:nvSpPr>
        <p:spPr>
          <a:xfrm>
            <a:off x="415925" y="4979802"/>
            <a:ext cx="5491251" cy="707886"/>
          </a:xfrm>
          <a:prstGeom prst="rect">
            <a:avLst/>
          </a:prstGeom>
          <a:noFill/>
        </p:spPr>
        <p:txBody>
          <a:bodyPr wrap="square" rtlCol="0">
            <a:spAutoFit/>
          </a:bodyPr>
          <a:lstStyle/>
          <a:p>
            <a:r>
              <a:rPr lang="fr-FR" sz="4000" u="sng" dirty="0">
                <a:uFill>
                  <a:solidFill>
                    <a:schemeClr val="accent1"/>
                  </a:solidFill>
                </a:uFill>
                <a:hlinkClick r:id="rId5">
                  <a:extLst>
                    <a:ext uri="{A12FA001-AC4F-418D-AE19-62706E023703}">
                      <ahyp:hlinkClr xmlns:ahyp="http://schemas.microsoft.com/office/drawing/2018/hyperlinkcolor" val="tx"/>
                    </a:ext>
                  </a:extLst>
                </a:hlinkClick>
              </a:rPr>
              <a:t>Guide rapide OSMI</a:t>
            </a:r>
            <a:endParaRPr lang="en-US" sz="4000" u="sng" dirty="0">
              <a:uFill>
                <a:solidFill>
                  <a:schemeClr val="accent1"/>
                </a:solidFill>
              </a:uFill>
            </a:endParaRPr>
          </a:p>
        </p:txBody>
      </p:sp>
      <p:sp>
        <p:nvSpPr>
          <p:cNvPr id="2" name="Title 1">
            <a:extLst>
              <a:ext uri="{FF2B5EF4-FFF2-40B4-BE49-F238E27FC236}">
                <a16:creationId xmlns:a16="http://schemas.microsoft.com/office/drawing/2014/main" id="{6851B531-3E68-F241-B413-1251FEFEC5AA}"/>
              </a:ext>
            </a:extLst>
          </p:cNvPr>
          <p:cNvSpPr>
            <a:spLocks noGrp="1"/>
          </p:cNvSpPr>
          <p:nvPr>
            <p:ph type="title"/>
          </p:nvPr>
        </p:nvSpPr>
        <p:spPr>
          <a:xfrm>
            <a:off x="0" y="1"/>
            <a:ext cx="13888069" cy="3361038"/>
          </a:xfrm>
          <a:solidFill>
            <a:schemeClr val="accent3"/>
          </a:solidFill>
        </p:spPr>
        <p:txBody>
          <a:bodyPr lIns="457200" tIns="182880" rIns="3108960" bIns="182880" anchor="ctr"/>
          <a:lstStyle/>
          <a:p>
            <a:r>
              <a:rPr lang="fr-FR" sz="5400" dirty="0">
                <a:solidFill>
                  <a:schemeClr val="bg1"/>
                </a:solidFill>
              </a:rPr>
              <a:t>Ressources de l'IAWG sur l'offre de services minimaux initiale (OSMI)</a:t>
            </a:r>
          </a:p>
        </p:txBody>
      </p:sp>
      <p:pic>
        <p:nvPicPr>
          <p:cNvPr id="13" name="Picture 12">
            <a:extLst>
              <a:ext uri="{FF2B5EF4-FFF2-40B4-BE49-F238E27FC236}">
                <a16:creationId xmlns:a16="http://schemas.microsoft.com/office/drawing/2014/main" id="{9ED8ADA0-CF15-0A46-83DA-5B74FA76EC7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45550" y="-905179"/>
            <a:ext cx="13616398" cy="9193791"/>
          </a:xfrm>
          <a:prstGeom prst="rect">
            <a:avLst/>
          </a:prstGeom>
        </p:spPr>
      </p:pic>
      <p:sp>
        <p:nvSpPr>
          <p:cNvPr id="16" name="TextBox 15">
            <a:extLst>
              <a:ext uri="{FF2B5EF4-FFF2-40B4-BE49-F238E27FC236}">
                <a16:creationId xmlns:a16="http://schemas.microsoft.com/office/drawing/2014/main" id="{A54155EE-33C6-0A4B-8097-F99F7CA7926E}"/>
              </a:ext>
            </a:extLst>
          </p:cNvPr>
          <p:cNvSpPr txBox="1"/>
          <p:nvPr/>
        </p:nvSpPr>
        <p:spPr>
          <a:xfrm>
            <a:off x="415926" y="8310915"/>
            <a:ext cx="7989125" cy="707886"/>
          </a:xfrm>
          <a:prstGeom prst="rect">
            <a:avLst/>
          </a:prstGeom>
          <a:noFill/>
        </p:spPr>
        <p:txBody>
          <a:bodyPr wrap="square" rtlCol="0">
            <a:spAutoFit/>
          </a:bodyPr>
          <a:lstStyle/>
          <a:p>
            <a:r>
              <a:rPr lang="fr-FR" sz="4000" u="sng" dirty="0">
                <a:uFill>
                  <a:solidFill>
                    <a:schemeClr val="accent1"/>
                  </a:solidFill>
                </a:uFill>
                <a:hlinkClick r:id="rId7">
                  <a:extLst>
                    <a:ext uri="{A12FA001-AC4F-418D-AE19-62706E023703}">
                      <ahyp:hlinkClr xmlns:ahyp="http://schemas.microsoft.com/office/drawing/2018/hyperlinkcolor" val="tx"/>
                    </a:ext>
                  </a:extLst>
                </a:hlinkClick>
              </a:rPr>
              <a:t>Module d'apprentissage à distance sur l'OSMI  </a:t>
            </a:r>
          </a:p>
        </p:txBody>
      </p:sp>
    </p:spTree>
    <p:extLst>
      <p:ext uri="{BB962C8B-B14F-4D97-AF65-F5344CB8AC3E}">
        <p14:creationId xmlns:p14="http://schemas.microsoft.com/office/powerpoint/2010/main" val="1269468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C540B9-1245-E244-9BE6-F61685AB283B}"/>
              </a:ext>
            </a:extLst>
          </p:cNvPr>
          <p:cNvSpPr>
            <a:spLocks noGrp="1"/>
          </p:cNvSpPr>
          <p:nvPr>
            <p:ph type="title"/>
          </p:nvPr>
        </p:nvSpPr>
        <p:spPr>
          <a:xfrm>
            <a:off x="580164" y="1551339"/>
            <a:ext cx="16310836" cy="3691947"/>
          </a:xfrm>
        </p:spPr>
        <p:txBody>
          <a:bodyPr/>
          <a:lstStyle/>
          <a:p>
            <a:r>
              <a:rPr lang="fr-FR" dirty="0">
                <a:solidFill>
                  <a:schemeClr val="accent3"/>
                </a:solidFill>
              </a:rPr>
              <a:t>Remplir le questionnaire avant atelier</a:t>
            </a:r>
          </a:p>
        </p:txBody>
      </p:sp>
      <p:pic>
        <p:nvPicPr>
          <p:cNvPr id="5" name="Picture 4">
            <a:extLst>
              <a:ext uri="{FF2B5EF4-FFF2-40B4-BE49-F238E27FC236}">
                <a16:creationId xmlns:a16="http://schemas.microsoft.com/office/drawing/2014/main" id="{5DC487BB-870E-564B-8F7B-C1217276F5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380" y="5360978"/>
            <a:ext cx="19476720" cy="587394"/>
          </a:xfrm>
          <a:prstGeom prst="rect">
            <a:avLst/>
          </a:prstGeom>
        </p:spPr>
      </p:pic>
    </p:spTree>
    <p:extLst>
      <p:ext uri="{BB962C8B-B14F-4D97-AF65-F5344CB8AC3E}">
        <p14:creationId xmlns:p14="http://schemas.microsoft.com/office/powerpoint/2010/main" val="934985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3566-62DB-4F90-BF51-AC7C28F43927}"/>
              </a:ext>
            </a:extLst>
          </p:cNvPr>
          <p:cNvSpPr>
            <a:spLocks noGrp="1"/>
          </p:cNvSpPr>
          <p:nvPr>
            <p:ph type="ctrTitle" idx="4294967295"/>
          </p:nvPr>
        </p:nvSpPr>
        <p:spPr>
          <a:xfrm>
            <a:off x="1083469" y="1664389"/>
            <a:ext cx="17937163" cy="1230312"/>
          </a:xfrm>
        </p:spPr>
        <p:txBody>
          <a:bodyPr/>
          <a:lstStyle/>
          <a:p>
            <a:pPr algn="ctr"/>
            <a:r>
              <a:rPr lang="fr-FR" sz="8000" dirty="0"/>
              <a:t>Soins d'avortement sécurisé et OSMI</a:t>
            </a:r>
          </a:p>
        </p:txBody>
      </p:sp>
      <p:sp>
        <p:nvSpPr>
          <p:cNvPr id="3" name="Text Placeholder 6">
            <a:extLst>
              <a:ext uri="{FF2B5EF4-FFF2-40B4-BE49-F238E27FC236}">
                <a16:creationId xmlns:a16="http://schemas.microsoft.com/office/drawing/2014/main" id="{E559C3E6-4AA7-4585-AD12-C8C1D0D5B068}"/>
              </a:ext>
            </a:extLst>
          </p:cNvPr>
          <p:cNvSpPr>
            <a:spLocks noGrp="1"/>
          </p:cNvSpPr>
          <p:nvPr/>
        </p:nvSpPr>
        <p:spPr>
          <a:xfrm>
            <a:off x="11315752" y="3699714"/>
            <a:ext cx="7097633" cy="1164887"/>
          </a:xfrm>
          <a:prstGeom prst="rect">
            <a:avLst/>
          </a:prstGeom>
        </p:spPr>
        <p:txBody>
          <a:bodyPr>
            <a:noAutofit/>
          </a:bodyPr>
          <a:lst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a:lstStyle>
          <a:p>
            <a:r>
              <a:rPr lang="fr-FR" sz="2800" b="1" dirty="0">
                <a:latin typeface="Arial" panose="020B0604020202020204" pitchFamily="34" charset="0"/>
                <a:cs typeface="Arial" panose="020B0604020202020204" pitchFamily="34" charset="0"/>
              </a:rPr>
              <a:t>... dans toute la mesure permise par la loi en tant que « priorité supplémentaire de santé sexuelle et reproductive ».</a:t>
            </a:r>
            <a:endParaRPr lang="en-US" sz="28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D1CAE2DE-179D-468F-8A60-04D11C55A9B4}"/>
              </a:ext>
            </a:extLst>
          </p:cNvPr>
          <p:cNvCxnSpPr>
            <a:cxnSpLocks/>
          </p:cNvCxnSpPr>
          <p:nvPr/>
        </p:nvCxnSpPr>
        <p:spPr>
          <a:xfrm>
            <a:off x="10052050" y="3739068"/>
            <a:ext cx="0" cy="5993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6EB5A08C-8E4D-4FDD-BAA9-9601DFF26BAC}"/>
              </a:ext>
            </a:extLst>
          </p:cNvPr>
          <p:cNvSpPr txBox="1">
            <a:spLocks/>
          </p:cNvSpPr>
          <p:nvPr/>
        </p:nvSpPr>
        <p:spPr>
          <a:xfrm>
            <a:off x="1144008" y="5368074"/>
            <a:ext cx="7784839" cy="4193590"/>
          </a:xfrm>
          <a:prstGeom prst="rect">
            <a:avLst/>
          </a:prstGeom>
        </p:spPr>
        <p:txBody>
          <a:bodyPr vert="horz" lIns="150781" tIns="75390" rIns="150781" bIns="7539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36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32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fr-FR" i="1" dirty="0">
                <a:latin typeface="Arial" panose="020B0604020202020204" pitchFamily="34" charset="0"/>
                <a:cs typeface="Arial" panose="020B0604020202020204" pitchFamily="34" charset="0"/>
              </a:rPr>
              <a:t>Les survivantes ont droit à :</a:t>
            </a:r>
          </a:p>
          <a:p>
            <a:pPr marL="457200" indent="-457200">
              <a:lnSpc>
                <a:spcPct val="100000"/>
              </a:lnSpc>
              <a:spcBef>
                <a:spcPts val="1200"/>
              </a:spcBef>
              <a:buFont typeface="Wingdings" panose="05000000000000000000" pitchFamily="2" charset="2"/>
              <a:buChar char="ü"/>
            </a:pPr>
            <a:r>
              <a:rPr lang="fr-FR" dirty="0">
                <a:latin typeface="Arial" panose="020B0604020202020204" pitchFamily="34" charset="0"/>
                <a:cs typeface="Arial" panose="020B0604020202020204" pitchFamily="34" charset="0"/>
              </a:rPr>
              <a:t>Test de grossesse</a:t>
            </a:r>
          </a:p>
          <a:p>
            <a:pPr marL="457200" indent="-457200">
              <a:lnSpc>
                <a:spcPct val="100000"/>
              </a:lnSpc>
              <a:spcBef>
                <a:spcPts val="1200"/>
              </a:spcBef>
              <a:buFont typeface="Wingdings" panose="05000000000000000000" pitchFamily="2" charset="2"/>
              <a:buChar char="ü"/>
            </a:pPr>
            <a:r>
              <a:rPr lang="fr-FR" dirty="0">
                <a:latin typeface="Arial" panose="020B0604020202020204" pitchFamily="34" charset="0"/>
                <a:cs typeface="Arial" panose="020B0604020202020204" pitchFamily="34" charset="0"/>
              </a:rPr>
              <a:t>Counseling sur les options de grossesse</a:t>
            </a:r>
          </a:p>
          <a:p>
            <a:pPr marL="457200" indent="-457200">
              <a:lnSpc>
                <a:spcPct val="100000"/>
              </a:lnSpc>
              <a:spcBef>
                <a:spcPts val="1200"/>
              </a:spcBef>
              <a:buFont typeface="Wingdings" panose="05000000000000000000" pitchFamily="2" charset="2"/>
              <a:buChar char="ü"/>
            </a:pPr>
            <a:r>
              <a:rPr lang="fr-FR" dirty="0">
                <a:latin typeface="Arial" panose="020B0604020202020204" pitchFamily="34" charset="0"/>
                <a:cs typeface="Arial" panose="020B0604020202020204" pitchFamily="34" charset="0"/>
              </a:rPr>
              <a:t>Soins d'avortement sécurisé dans toute la mesure de la loi</a:t>
            </a:r>
          </a:p>
        </p:txBody>
      </p:sp>
      <p:sp>
        <p:nvSpPr>
          <p:cNvPr id="7" name="Text Placeholder 4">
            <a:extLst>
              <a:ext uri="{FF2B5EF4-FFF2-40B4-BE49-F238E27FC236}">
                <a16:creationId xmlns:a16="http://schemas.microsoft.com/office/drawing/2014/main" id="{12004DE9-81EE-4DEC-A3A7-A52506764A47}"/>
              </a:ext>
            </a:extLst>
          </p:cNvPr>
          <p:cNvSpPr txBox="1">
            <a:spLocks/>
          </p:cNvSpPr>
          <p:nvPr/>
        </p:nvSpPr>
        <p:spPr>
          <a:xfrm>
            <a:off x="1144008" y="3739068"/>
            <a:ext cx="6484097" cy="1164887"/>
          </a:xfrm>
          <a:prstGeom prst="rect">
            <a:avLst/>
          </a:prstGeom>
        </p:spPr>
        <p:txBody>
          <a:bodyPr vert="horz" lIns="150781" tIns="75390" rIns="150781" bIns="75390" rtlCol="0">
            <a:normAutofit fontScale="85000" lnSpcReduction="2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36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32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latin typeface="Arial" panose="020B0604020202020204" pitchFamily="34" charset="0"/>
                <a:cs typeface="Arial" panose="020B0604020202020204" pitchFamily="34" charset="0"/>
              </a:rPr>
              <a:t>... pour répondre aux besoins des survivantes d'agressions sexuelles</a:t>
            </a:r>
            <a:endParaRPr lang="en-US" dirty="0">
              <a:latin typeface="Arial" panose="020B0604020202020204" pitchFamily="34" charset="0"/>
              <a:cs typeface="Arial" panose="020B0604020202020204" pitchFamily="34" charset="0"/>
            </a:endParaRPr>
          </a:p>
        </p:txBody>
      </p:sp>
      <p:pic>
        <p:nvPicPr>
          <p:cNvPr id="9" name="Picture 8" descr="Text&#10;&#10;Description automatically generated with medium confidence">
            <a:extLst>
              <a:ext uri="{FF2B5EF4-FFF2-40B4-BE49-F238E27FC236}">
                <a16:creationId xmlns:a16="http://schemas.microsoft.com/office/drawing/2014/main" id="{60247BA2-658E-4D7A-A377-6F1E41B06FDA}"/>
              </a:ext>
            </a:extLst>
          </p:cNvPr>
          <p:cNvPicPr>
            <a:picLocks noChangeAspect="1"/>
          </p:cNvPicPr>
          <p:nvPr/>
        </p:nvPicPr>
        <p:blipFill>
          <a:blip r:embed="rId3"/>
          <a:stretch>
            <a:fillRect/>
          </a:stretch>
        </p:blipFill>
        <p:spPr>
          <a:xfrm>
            <a:off x="153403" y="431959"/>
            <a:ext cx="6759536" cy="1338522"/>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FCD5DC43-7126-4617-8E79-61D2622425A3}"/>
              </a:ext>
            </a:extLst>
          </p:cNvPr>
          <p:cNvPicPr>
            <a:picLocks noChangeAspect="1"/>
          </p:cNvPicPr>
          <p:nvPr/>
        </p:nvPicPr>
        <p:blipFill>
          <a:blip r:embed="rId4"/>
          <a:stretch>
            <a:fillRect/>
          </a:stretch>
        </p:blipFill>
        <p:spPr>
          <a:xfrm>
            <a:off x="18218113" y="433264"/>
            <a:ext cx="1604004" cy="1614221"/>
          </a:xfrm>
          <a:prstGeom prst="rect">
            <a:avLst/>
          </a:prstGeom>
        </p:spPr>
      </p:pic>
      <p:sp>
        <p:nvSpPr>
          <p:cNvPr id="12" name="TextBox 11">
            <a:extLst>
              <a:ext uri="{FF2B5EF4-FFF2-40B4-BE49-F238E27FC236}">
                <a16:creationId xmlns:a16="http://schemas.microsoft.com/office/drawing/2014/main" id="{9D722B7B-3290-48D8-AB4D-B815E34968B6}"/>
              </a:ext>
            </a:extLst>
          </p:cNvPr>
          <p:cNvSpPr txBox="1"/>
          <p:nvPr/>
        </p:nvSpPr>
        <p:spPr>
          <a:xfrm>
            <a:off x="450854" y="10236169"/>
            <a:ext cx="19202394" cy="641745"/>
          </a:xfrm>
          <a:prstGeom prst="rect">
            <a:avLst/>
          </a:prstGeom>
          <a:solidFill>
            <a:schemeClr val="accent4">
              <a:lumMod val="60000"/>
              <a:lumOff val="40000"/>
            </a:schemeClr>
          </a:solidFill>
          <a:ln>
            <a:noFill/>
          </a:ln>
        </p:spPr>
        <p:txBody>
          <a:bodyPr wrap="square" rtlCol="0" anchor="ctr" anchorCtr="0">
            <a:noAutofit/>
          </a:bodyPr>
          <a:lstStyle/>
          <a:p>
            <a:pPr algn="ctr"/>
            <a:r>
              <a:rPr lang="fr-FR" dirty="0">
                <a:solidFill>
                  <a:schemeClr val="accent3"/>
                </a:solidFill>
                <a:latin typeface="Arial" panose="020B0604020202020204" pitchFamily="34" charset="0"/>
                <a:cs typeface="Arial" panose="020B0604020202020204" pitchFamily="34" charset="0"/>
              </a:rPr>
              <a:t> </a:t>
            </a:r>
            <a:r>
              <a:rPr lang="fr-FR" b="1" dirty="0">
                <a:solidFill>
                  <a:schemeClr val="accent3"/>
                </a:solidFill>
                <a:latin typeface="Arial" panose="020B0604020202020204" pitchFamily="34" charset="0"/>
                <a:cs typeface="Arial" panose="020B0604020202020204" pitchFamily="34" charset="0"/>
              </a:rPr>
              <a:t>Sous-groupe de travail sur la sécurité de l'avortement </a:t>
            </a:r>
            <a:r>
              <a:rPr lang="fr-FR" dirty="0">
                <a:solidFill>
                  <a:schemeClr val="accent3"/>
                </a:solidFill>
                <a:latin typeface="Arial" panose="020B0604020202020204" pitchFamily="34" charset="0"/>
                <a:cs typeface="Arial" panose="020B0604020202020204" pitchFamily="34" charset="0"/>
              </a:rPr>
              <a:t>: https://iawg.net/about/sub-working-groups/safe-abortion-care</a:t>
            </a:r>
          </a:p>
        </p:txBody>
      </p:sp>
      <p:sp>
        <p:nvSpPr>
          <p:cNvPr id="13" name="Content Placeholder 7">
            <a:extLst>
              <a:ext uri="{FF2B5EF4-FFF2-40B4-BE49-F238E27FC236}">
                <a16:creationId xmlns:a16="http://schemas.microsoft.com/office/drawing/2014/main" id="{BB8C7144-084B-4376-839A-4F9DECFAA9EF}"/>
              </a:ext>
            </a:extLst>
          </p:cNvPr>
          <p:cNvSpPr txBox="1">
            <a:spLocks/>
          </p:cNvSpPr>
          <p:nvPr/>
        </p:nvSpPr>
        <p:spPr>
          <a:xfrm>
            <a:off x="10513233" y="4903955"/>
            <a:ext cx="7704880" cy="4248563"/>
          </a:xfrm>
          <a:prstGeom prst="rect">
            <a:avLst/>
          </a:prstGeom>
        </p:spPr>
        <p:txBody>
          <a:bodyPr vert="horz" lIns="150781" tIns="75390" rIns="150781" bIns="7539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36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32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lnSpc>
                <a:spcPct val="100000"/>
              </a:lnSpc>
              <a:spcBef>
                <a:spcPts val="1200"/>
              </a:spcBef>
              <a:buFont typeface="Wingdings" panose="05000000000000000000" pitchFamily="2" charset="2"/>
              <a:buChar char="ü"/>
            </a:pPr>
            <a:r>
              <a:rPr lang="fr-FR" b="1" dirty="0">
                <a:latin typeface="Arial" panose="020B0604020202020204" pitchFamily="34" charset="0"/>
                <a:cs typeface="Arial" panose="020B0604020202020204" pitchFamily="34" charset="0"/>
              </a:rPr>
              <a:t>Lorsque la capacité existe</a:t>
            </a:r>
            <a:r>
              <a:rPr lang="fr-FR" dirty="0">
                <a:latin typeface="Arial" panose="020B0604020202020204" pitchFamily="34" charset="0"/>
                <a:cs typeface="Arial" panose="020B0604020202020204" pitchFamily="34" charset="0"/>
              </a:rPr>
              <a:t>, les soins d'avortement doivent être facilités </a:t>
            </a:r>
            <a:r>
              <a:rPr lang="fr-FR" i="1" dirty="0">
                <a:latin typeface="Arial" panose="020B0604020202020204" pitchFamily="34" charset="0"/>
                <a:cs typeface="Arial" panose="020B0604020202020204" pitchFamily="34" charset="0"/>
              </a:rPr>
              <a:t>dès le début d'une urgence</a:t>
            </a:r>
          </a:p>
          <a:p>
            <a:pPr marL="571500" indent="-571500">
              <a:lnSpc>
                <a:spcPct val="100000"/>
              </a:lnSpc>
              <a:spcBef>
                <a:spcPts val="1200"/>
              </a:spcBef>
              <a:buFont typeface="Wingdings" panose="05000000000000000000" pitchFamily="2" charset="2"/>
              <a:buChar char="ü"/>
            </a:pPr>
            <a:r>
              <a:rPr lang="fr-FR" b="1" dirty="0">
                <a:latin typeface="Arial" panose="020B0604020202020204" pitchFamily="34" charset="0"/>
                <a:cs typeface="Arial" panose="020B0604020202020204" pitchFamily="34" charset="0"/>
              </a:rPr>
              <a:t>Lorsque la capacité n'existe pas</a:t>
            </a:r>
            <a:r>
              <a:rPr lang="fr-FR" dirty="0">
                <a:latin typeface="Arial" panose="020B0604020202020204" pitchFamily="34" charset="0"/>
                <a:cs typeface="Arial" panose="020B0604020202020204" pitchFamily="34" charset="0"/>
              </a:rPr>
              <a:t>, les soins d'avortement doivent être disponibles dès que les activités prioritaires de l'OSMI sont en cours</a:t>
            </a:r>
          </a:p>
        </p:txBody>
      </p:sp>
    </p:spTree>
    <p:extLst>
      <p:ext uri="{BB962C8B-B14F-4D97-AF65-F5344CB8AC3E}">
        <p14:creationId xmlns:p14="http://schemas.microsoft.com/office/powerpoint/2010/main" val="4138946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A6B-824E-46A8-B486-6615A81C762E}"/>
              </a:ext>
            </a:extLst>
          </p:cNvPr>
          <p:cNvSpPr>
            <a:spLocks noGrp="1"/>
          </p:cNvSpPr>
          <p:nvPr>
            <p:ph type="title"/>
          </p:nvPr>
        </p:nvSpPr>
        <p:spPr>
          <a:xfrm>
            <a:off x="450850" y="1082675"/>
            <a:ext cx="7330254" cy="5864046"/>
          </a:xfrm>
        </p:spPr>
        <p:txBody>
          <a:bodyPr>
            <a:noAutofit/>
          </a:bodyPr>
          <a:lstStyle/>
          <a:p>
            <a:r>
              <a:rPr lang="fr-FR" sz="6000" dirty="0"/>
              <a:t>Ressources pour introduire la prise en charge de l'avortement dans le cadre des services minimums initiaux</a:t>
            </a:r>
          </a:p>
        </p:txBody>
      </p:sp>
      <p:pic>
        <p:nvPicPr>
          <p:cNvPr id="6" name="Picture 5">
            <a:extLst>
              <a:ext uri="{FF2B5EF4-FFF2-40B4-BE49-F238E27FC236}">
                <a16:creationId xmlns:a16="http://schemas.microsoft.com/office/drawing/2014/main" id="{6809AA98-0830-4129-B83B-5EB4E85868EA}"/>
              </a:ext>
            </a:extLst>
          </p:cNvPr>
          <p:cNvPicPr>
            <a:picLocks noChangeAspect="1"/>
          </p:cNvPicPr>
          <p:nvPr/>
        </p:nvPicPr>
        <p:blipFill rotWithShape="1">
          <a:blip r:embed="rId3"/>
          <a:srcRect l="-1390" r="-1390"/>
          <a:stretch/>
        </p:blipFill>
        <p:spPr>
          <a:xfrm>
            <a:off x="13945918" y="920162"/>
            <a:ext cx="6158182" cy="7772400"/>
          </a:xfrm>
          <a:prstGeom prst="rect">
            <a:avLst/>
          </a:prstGeom>
          <a:ln>
            <a:noFill/>
          </a:ln>
          <a:effectLst/>
        </p:spPr>
      </p:pic>
      <p:pic>
        <p:nvPicPr>
          <p:cNvPr id="4" name="Picture 3">
            <a:extLst>
              <a:ext uri="{FF2B5EF4-FFF2-40B4-BE49-F238E27FC236}">
                <a16:creationId xmlns:a16="http://schemas.microsoft.com/office/drawing/2014/main" id="{4CD0786E-C291-4491-A118-7B80B7C405AE}"/>
              </a:ext>
            </a:extLst>
          </p:cNvPr>
          <p:cNvPicPr>
            <a:picLocks noChangeAspect="1"/>
          </p:cNvPicPr>
          <p:nvPr/>
        </p:nvPicPr>
        <p:blipFill rotWithShape="1">
          <a:blip r:embed="rId4"/>
          <a:srcRect b="1209"/>
          <a:stretch/>
        </p:blipFill>
        <p:spPr>
          <a:xfrm>
            <a:off x="7910414" y="920162"/>
            <a:ext cx="6035504" cy="7772400"/>
          </a:xfrm>
          <a:prstGeom prst="rect">
            <a:avLst/>
          </a:prstGeom>
          <a:ln>
            <a:noFill/>
          </a:ln>
          <a:effectLst/>
        </p:spPr>
      </p:pic>
      <p:sp>
        <p:nvSpPr>
          <p:cNvPr id="7" name="Rectangle 6">
            <a:extLst>
              <a:ext uri="{FF2B5EF4-FFF2-40B4-BE49-F238E27FC236}">
                <a16:creationId xmlns:a16="http://schemas.microsoft.com/office/drawing/2014/main" id="{6716236C-12F5-6A42-AFCD-69D94ADAF844}"/>
              </a:ext>
            </a:extLst>
          </p:cNvPr>
          <p:cNvSpPr/>
          <p:nvPr/>
        </p:nvSpPr>
        <p:spPr>
          <a:xfrm>
            <a:off x="348343" y="9825622"/>
            <a:ext cx="2133600" cy="1234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6092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C3D-1DB1-42D5-AA93-6CFC79DFA9B3}"/>
              </a:ext>
            </a:extLst>
          </p:cNvPr>
          <p:cNvSpPr>
            <a:spLocks noGrp="1"/>
          </p:cNvSpPr>
          <p:nvPr>
            <p:ph type="title"/>
          </p:nvPr>
        </p:nvSpPr>
        <p:spPr>
          <a:xfrm>
            <a:off x="580164" y="1551339"/>
            <a:ext cx="17250635" cy="3691947"/>
          </a:xfrm>
        </p:spPr>
        <p:txBody>
          <a:bodyPr/>
          <a:lstStyle/>
          <a:p>
            <a:r>
              <a:rPr lang="fr-FR" dirty="0"/>
              <a:t>Module 3 : Soins tenant compte des traumatismes et services cliniques d'avortement</a:t>
            </a:r>
          </a:p>
        </p:txBody>
      </p:sp>
      <p:pic>
        <p:nvPicPr>
          <p:cNvPr id="6" name="Picture 5">
            <a:extLst>
              <a:ext uri="{FF2B5EF4-FFF2-40B4-BE49-F238E27FC236}">
                <a16:creationId xmlns:a16="http://schemas.microsoft.com/office/drawing/2014/main" id="{9C0BCD68-D292-8348-AC14-D003BDC80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23070"/>
            <a:ext cx="17373600" cy="2026920"/>
          </a:xfrm>
          <a:prstGeom prst="rect">
            <a:avLst/>
          </a:prstGeom>
        </p:spPr>
      </p:pic>
    </p:spTree>
    <p:extLst>
      <p:ext uri="{BB962C8B-B14F-4D97-AF65-F5344CB8AC3E}">
        <p14:creationId xmlns:p14="http://schemas.microsoft.com/office/powerpoint/2010/main" val="2908578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FF69A8-9F0F-3E4A-A48C-EC4D4B368741}"/>
              </a:ext>
            </a:extLst>
          </p:cNvPr>
          <p:cNvSpPr>
            <a:spLocks noGrp="1"/>
          </p:cNvSpPr>
          <p:nvPr>
            <p:ph type="title"/>
          </p:nvPr>
        </p:nvSpPr>
        <p:spPr>
          <a:xfrm>
            <a:off x="450850" y="672359"/>
            <a:ext cx="18784207" cy="2757911"/>
          </a:xfrm>
        </p:spPr>
        <p:txBody>
          <a:bodyPr/>
          <a:lstStyle/>
          <a:p>
            <a:r>
              <a:rPr lang="fr-FR" sz="7200" dirty="0"/>
              <a:t>Services tenant compte des traumatismes = soins centrés sur la survivante</a:t>
            </a:r>
          </a:p>
        </p:txBody>
      </p:sp>
      <p:sp>
        <p:nvSpPr>
          <p:cNvPr id="2" name="Content Placeholder 1">
            <a:extLst>
              <a:ext uri="{FF2B5EF4-FFF2-40B4-BE49-F238E27FC236}">
                <a16:creationId xmlns:a16="http://schemas.microsoft.com/office/drawing/2014/main" id="{CA0122BC-2891-1546-980C-090F8075BD85}"/>
              </a:ext>
            </a:extLst>
          </p:cNvPr>
          <p:cNvSpPr>
            <a:spLocks noGrp="1"/>
          </p:cNvSpPr>
          <p:nvPr>
            <p:ph sz="quarter" idx="10"/>
          </p:nvPr>
        </p:nvSpPr>
        <p:spPr>
          <a:xfrm>
            <a:off x="450850" y="3430270"/>
            <a:ext cx="13680848" cy="7879080"/>
          </a:xfrm>
        </p:spPr>
        <p:txBody>
          <a:bodyPr wrap="square" lIns="0" tIns="0" rIns="0" bIns="0" anchor="t">
            <a:spAutoFit/>
          </a:bodyPr>
          <a:lstStyle/>
          <a:p>
            <a:pPr algn="l">
              <a:lnSpc>
                <a:spcPct val="100000"/>
              </a:lnSpc>
              <a:spcAft>
                <a:spcPts val="2400"/>
              </a:spcAft>
            </a:pPr>
            <a:r>
              <a:rPr lang="fr-FR" sz="3600" dirty="0">
                <a:solidFill>
                  <a:schemeClr val="accent3"/>
                </a:solidFill>
                <a:latin typeface="Helvetica"/>
                <a:cs typeface="Helvetica"/>
              </a:rPr>
              <a:t>Les</a:t>
            </a:r>
            <a:r>
              <a:rPr lang="fr-FR" sz="3600" b="1" dirty="0">
                <a:solidFill>
                  <a:schemeClr val="accent3"/>
                </a:solidFill>
                <a:latin typeface="Helvetica"/>
                <a:cs typeface="Helvetica"/>
              </a:rPr>
              <a:t> services tenant compte des traumatismes</a:t>
            </a:r>
            <a:r>
              <a:rPr lang="fr-FR" sz="3600" dirty="0">
                <a:solidFill>
                  <a:schemeClr val="accent3"/>
                </a:solidFill>
                <a:latin typeface="Helvetica"/>
                <a:cs typeface="Helvetica"/>
              </a:rPr>
              <a:t> tiennent compte des traumatismes passés des survivantes.</a:t>
            </a:r>
          </a:p>
          <a:p>
            <a:pPr>
              <a:lnSpc>
                <a:spcPct val="100000"/>
              </a:lnSpc>
              <a:spcAft>
                <a:spcPts val="2400"/>
              </a:spcAft>
            </a:pPr>
            <a:r>
              <a:rPr lang="fr-FR" sz="3600" dirty="0">
                <a:solidFill>
                  <a:schemeClr val="accent3"/>
                </a:solidFill>
                <a:latin typeface="Helvetica"/>
                <a:cs typeface="Helvetica"/>
              </a:rPr>
              <a:t>Une </a:t>
            </a:r>
            <a:r>
              <a:rPr lang="fr-FR" sz="3600" b="1" dirty="0">
                <a:solidFill>
                  <a:schemeClr val="accent3"/>
                </a:solidFill>
                <a:latin typeface="Helvetica"/>
                <a:cs typeface="Helvetica"/>
              </a:rPr>
              <a:t>approche tenant compte des traumatismes</a:t>
            </a:r>
            <a:r>
              <a:rPr lang="fr-FR" sz="3600" dirty="0">
                <a:solidFill>
                  <a:schemeClr val="accent3"/>
                </a:solidFill>
                <a:latin typeface="Helvetica"/>
                <a:cs typeface="Helvetica"/>
              </a:rPr>
              <a:t> intègre une compréhension des antécédents de la survivante et du contexte global de son expérience.</a:t>
            </a:r>
            <a:endParaRPr lang="en-US" sz="3600" dirty="0">
              <a:solidFill>
                <a:schemeClr val="accent3"/>
              </a:solidFill>
            </a:endParaRPr>
          </a:p>
          <a:p>
            <a:pPr>
              <a:lnSpc>
                <a:spcPct val="100000"/>
              </a:lnSpc>
              <a:spcAft>
                <a:spcPts val="2400"/>
              </a:spcAft>
            </a:pPr>
            <a:r>
              <a:rPr lang="fr-FR" sz="3600" dirty="0">
                <a:solidFill>
                  <a:schemeClr val="accent3"/>
                </a:solidFill>
                <a:latin typeface="Helvetica"/>
                <a:cs typeface="Helvetica"/>
              </a:rPr>
              <a:t>Une </a:t>
            </a:r>
            <a:r>
              <a:rPr lang="fr-FR" sz="3600" b="1" dirty="0">
                <a:solidFill>
                  <a:schemeClr val="accent3"/>
                </a:solidFill>
                <a:latin typeface="Helvetica"/>
                <a:cs typeface="Helvetica"/>
              </a:rPr>
              <a:t>approche centrée sur la survivante</a:t>
            </a:r>
            <a:r>
              <a:rPr lang="fr-FR" sz="3600" dirty="0">
                <a:solidFill>
                  <a:schemeClr val="accent3"/>
                </a:solidFill>
                <a:latin typeface="Helvetica"/>
                <a:cs typeface="Helvetica"/>
              </a:rPr>
              <a:t> crée un environnement de soutien où les droits de la survivante sont respectés, et garantit qu'elle est traitée avec dignité et respect.</a:t>
            </a:r>
          </a:p>
          <a:p>
            <a:pPr>
              <a:lnSpc>
                <a:spcPct val="100000"/>
              </a:lnSpc>
              <a:spcAft>
                <a:spcPts val="2400"/>
              </a:spcAft>
            </a:pPr>
            <a:r>
              <a:rPr lang="fr-FR" sz="3600" kern="1200" dirty="0">
                <a:solidFill>
                  <a:schemeClr val="accent3"/>
                </a:solidFill>
                <a:latin typeface="Helvetica"/>
                <a:ea typeface="+mn-ea"/>
                <a:cs typeface="Helvetica"/>
              </a:rPr>
              <a:t>Le</a:t>
            </a:r>
            <a:r>
              <a:rPr lang="fr-FR" sz="3600" b="1" kern="1200" dirty="0">
                <a:solidFill>
                  <a:schemeClr val="accent3"/>
                </a:solidFill>
                <a:latin typeface="Helvetica"/>
                <a:ea typeface="+mn-ea"/>
                <a:cs typeface="Helvetica"/>
              </a:rPr>
              <a:t> traumatisme répété comprend les mécanismes déclencheurs, la réponse à la révélation, le contact avec l'auteur du crime, la victimisation</a:t>
            </a:r>
            <a:r>
              <a:rPr lang="fr-FR" sz="3600" kern="1200" dirty="0">
                <a:solidFill>
                  <a:schemeClr val="accent3"/>
                </a:solidFill>
                <a:latin typeface="+mn-lt"/>
                <a:ea typeface="+mn-ea"/>
                <a:cs typeface="+mn-cs"/>
              </a:rPr>
              <a:t> ou l'absence de contrôle, d'autonomie, de pouvoir ou d'environnement sécurisé.</a:t>
            </a:r>
            <a:endParaRPr lang="en-US" sz="3600" b="0" i="0" u="none" strike="noStrike" kern="1200" baseline="0" dirty="0">
              <a:solidFill>
                <a:schemeClr val="accent3"/>
              </a:solidFill>
              <a:latin typeface="+mn-lt"/>
              <a:ea typeface="+mn-ea"/>
              <a:cs typeface="Calibri"/>
            </a:endParaRPr>
          </a:p>
        </p:txBody>
      </p:sp>
      <p:graphicFrame>
        <p:nvGraphicFramePr>
          <p:cNvPr id="8" name="Diagram 7">
            <a:extLst>
              <a:ext uri="{FF2B5EF4-FFF2-40B4-BE49-F238E27FC236}">
                <a16:creationId xmlns:a16="http://schemas.microsoft.com/office/drawing/2014/main" id="{7E48100D-F8F4-E547-B62C-CC691838C59D}"/>
              </a:ext>
            </a:extLst>
          </p:cNvPr>
          <p:cNvGraphicFramePr/>
          <p:nvPr>
            <p:extLst>
              <p:ext uri="{D42A27DB-BD31-4B8C-83A1-F6EECF244321}">
                <p14:modId xmlns:p14="http://schemas.microsoft.com/office/powerpoint/2010/main" val="2607235101"/>
              </p:ext>
            </p:extLst>
          </p:nvPr>
        </p:nvGraphicFramePr>
        <p:xfrm>
          <a:off x="12412811" y="3430270"/>
          <a:ext cx="7562701" cy="6947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86105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384471-D39F-C24F-9C98-21BC9F5CCACB}"/>
              </a:ext>
            </a:extLst>
          </p:cNvPr>
          <p:cNvSpPr>
            <a:spLocks noGrp="1"/>
          </p:cNvSpPr>
          <p:nvPr>
            <p:ph type="title"/>
          </p:nvPr>
        </p:nvSpPr>
        <p:spPr>
          <a:xfrm>
            <a:off x="450850" y="1082675"/>
            <a:ext cx="15391377" cy="2757911"/>
          </a:xfrm>
        </p:spPr>
        <p:txBody>
          <a:bodyPr/>
          <a:lstStyle/>
          <a:p>
            <a:r>
              <a:rPr lang="fr-FR" dirty="0"/>
              <a:t>Ne pas nuire</a:t>
            </a:r>
          </a:p>
        </p:txBody>
      </p:sp>
      <p:sp>
        <p:nvSpPr>
          <p:cNvPr id="4" name="Content Placeholder 3">
            <a:extLst>
              <a:ext uri="{FF2B5EF4-FFF2-40B4-BE49-F238E27FC236}">
                <a16:creationId xmlns:a16="http://schemas.microsoft.com/office/drawing/2014/main" id="{9B56103A-9FCA-4C45-A811-5F931C799187}"/>
              </a:ext>
            </a:extLst>
          </p:cNvPr>
          <p:cNvSpPr>
            <a:spLocks noGrp="1"/>
          </p:cNvSpPr>
          <p:nvPr>
            <p:ph sz="quarter" idx="10"/>
          </p:nvPr>
        </p:nvSpPr>
        <p:spPr>
          <a:xfrm>
            <a:off x="580754" y="2779691"/>
            <a:ext cx="18514107" cy="6709529"/>
          </a:xfrm>
        </p:spPr>
        <p:txBody>
          <a:bodyPr wrap="square" lIns="0" tIns="0" rIns="0" bIns="0" anchor="t">
            <a:spAutoFit/>
          </a:bodyPr>
          <a:lstStyle/>
          <a:p>
            <a:pPr marL="457200" lvl="1" indent="-457200">
              <a:lnSpc>
                <a:spcPct val="100000"/>
              </a:lnSpc>
              <a:spcBef>
                <a:spcPts val="1200"/>
              </a:spcBef>
              <a:buSzPct val="100000"/>
            </a:pPr>
            <a:r>
              <a:rPr lang="fr-FR" sz="3600" dirty="0">
                <a:solidFill>
                  <a:schemeClr val="tx1"/>
                </a:solidFill>
                <a:latin typeface="Arial" panose="020B0604020202020204" pitchFamily="34" charset="0"/>
                <a:cs typeface="Arial" panose="020B0604020202020204" pitchFamily="34" charset="0"/>
              </a:rPr>
              <a:t>L'OMS </a:t>
            </a:r>
            <a:r>
              <a:rPr lang="fr-FR" sz="3600" b="1" dirty="0">
                <a:solidFill>
                  <a:schemeClr val="tx1"/>
                </a:solidFill>
                <a:latin typeface="Arial" panose="020B0604020202020204" pitchFamily="34" charset="0"/>
                <a:cs typeface="Arial" panose="020B0604020202020204" pitchFamily="34" charset="0"/>
              </a:rPr>
              <a:t>encourage</a:t>
            </a:r>
            <a:r>
              <a:rPr lang="fr-FR" sz="3600" dirty="0">
                <a:solidFill>
                  <a:schemeClr val="tx1"/>
                </a:solidFill>
                <a:latin typeface="Arial" panose="020B0604020202020204" pitchFamily="34" charset="0"/>
                <a:cs typeface="Arial" panose="020B0604020202020204" pitchFamily="34" charset="0"/>
              </a:rPr>
              <a:t> les agents de santé à n'aborder le sujet des violences sexuelles et conjugales</a:t>
            </a:r>
            <a:r>
              <a:rPr lang="fr-FR" sz="3600" b="1" dirty="0">
                <a:solidFill>
                  <a:schemeClr val="tx1"/>
                </a:solidFill>
                <a:latin typeface="Arial" panose="020B0604020202020204" pitchFamily="34" charset="0"/>
                <a:cs typeface="Arial" panose="020B0604020202020204" pitchFamily="34" charset="0"/>
              </a:rPr>
              <a:t> qu'avec les femmes qui présentent des blessures ou des affections </a:t>
            </a:r>
            <a:r>
              <a:rPr lang="fr-FR" sz="3600" dirty="0">
                <a:solidFill>
                  <a:schemeClr val="tx1"/>
                </a:solidFill>
                <a:latin typeface="Arial" panose="020B0604020202020204" pitchFamily="34" charset="0"/>
                <a:cs typeface="Arial" panose="020B0604020202020204" pitchFamily="34" charset="0"/>
              </a:rPr>
              <a:t>dont ils soupçonnent </a:t>
            </a:r>
            <a:r>
              <a:rPr lang="fr-FR" sz="3600" b="1" dirty="0">
                <a:solidFill>
                  <a:schemeClr val="tx1"/>
                </a:solidFill>
                <a:latin typeface="Arial" panose="020B0604020202020204" pitchFamily="34" charset="0"/>
                <a:cs typeface="Arial" panose="020B0604020202020204" pitchFamily="34" charset="0"/>
              </a:rPr>
              <a:t>qu'elles sont liées à des violences.</a:t>
            </a:r>
          </a:p>
          <a:p>
            <a:pPr marL="457200" lvl="1" indent="-457200">
              <a:lnSpc>
                <a:spcPct val="100000"/>
              </a:lnSpc>
              <a:spcBef>
                <a:spcPts val="1200"/>
              </a:spcBef>
              <a:buSzPct val="100000"/>
            </a:pPr>
            <a:r>
              <a:rPr lang="fr-FR" sz="3600" dirty="0">
                <a:solidFill>
                  <a:schemeClr val="tx1"/>
                </a:solidFill>
                <a:latin typeface="Arial" panose="020B0604020202020204" pitchFamily="34" charset="0"/>
                <a:cs typeface="Arial" panose="020B0604020202020204" pitchFamily="34" charset="0"/>
              </a:rPr>
              <a:t>Fournir des soins centrés sur les femmes en appliquant les quatre principes fondamentaux que sont la sécurité, le respect, la confidentialité et la non-discrimination.</a:t>
            </a:r>
          </a:p>
          <a:p>
            <a:pPr marL="457200" lvl="1" indent="-457200">
              <a:lnSpc>
                <a:spcPct val="100000"/>
              </a:lnSpc>
              <a:spcBef>
                <a:spcPts val="1200"/>
              </a:spcBef>
              <a:buSzPct val="100000"/>
            </a:pPr>
            <a:r>
              <a:rPr lang="fr-FR" sz="3600" dirty="0">
                <a:solidFill>
                  <a:schemeClr val="tx1"/>
                </a:solidFill>
                <a:latin typeface="Arial" panose="020B0604020202020204" pitchFamily="34" charset="0"/>
                <a:cs typeface="Arial" panose="020B0604020202020204" pitchFamily="34" charset="0"/>
              </a:rPr>
              <a:t>Veiller à préserver la confidentialité des informations et la conformité des aiguillages par rapport aux directives et protocoles locaux en matière de VBG.</a:t>
            </a:r>
          </a:p>
          <a:p>
            <a:pPr marL="457200" lvl="1" indent="-457200">
              <a:lnSpc>
                <a:spcPct val="100000"/>
              </a:lnSpc>
              <a:spcBef>
                <a:spcPts val="1200"/>
              </a:spcBef>
              <a:buSzPct val="100000"/>
            </a:pPr>
            <a:r>
              <a:rPr lang="fr-FR" sz="3600" dirty="0">
                <a:solidFill>
                  <a:schemeClr val="tx1"/>
                </a:solidFill>
                <a:latin typeface="Arial" panose="020B0604020202020204" pitchFamily="34" charset="0"/>
                <a:cs typeface="Arial" panose="020B0604020202020204" pitchFamily="34" charset="0"/>
              </a:rPr>
              <a:t>Appliquer les normes de soins les plus élevées. Dans une étude récente, les clientes de soins d'avortement ont identifié la gentillesse, le traitement sans jugement, les informations individualisées et le caractère interactif comme les aspects les plus importants du counseling*. </a:t>
            </a:r>
          </a:p>
        </p:txBody>
      </p:sp>
      <p:sp>
        <p:nvSpPr>
          <p:cNvPr id="5" name="TextBox 4">
            <a:extLst>
              <a:ext uri="{FF2B5EF4-FFF2-40B4-BE49-F238E27FC236}">
                <a16:creationId xmlns:a16="http://schemas.microsoft.com/office/drawing/2014/main" id="{87B501EF-0221-4758-A6E0-348EBCE253EF}"/>
              </a:ext>
            </a:extLst>
          </p:cNvPr>
          <p:cNvSpPr txBox="1"/>
          <p:nvPr/>
        </p:nvSpPr>
        <p:spPr>
          <a:xfrm>
            <a:off x="450851" y="9912945"/>
            <a:ext cx="19202400" cy="923330"/>
          </a:xfrm>
          <a:prstGeom prst="rect">
            <a:avLst/>
          </a:prstGeom>
          <a:solidFill>
            <a:schemeClr val="accent4">
              <a:lumMod val="40000"/>
              <a:lumOff val="60000"/>
            </a:schemeClr>
          </a:solidFill>
          <a:ln>
            <a:noFill/>
          </a:ln>
        </p:spPr>
        <p:txBody>
          <a:bodyPr wrap="square" lIns="182880" tIns="182880" rIns="182880" bIns="182880" rtlCol="0">
            <a:spAutoFit/>
          </a:bodyPr>
          <a:lstStyle/>
          <a:p>
            <a:r>
              <a:rPr lang="fr-FR" dirty="0">
                <a:solidFill>
                  <a:schemeClr val="tx1">
                    <a:lumMod val="50000"/>
                  </a:schemeClr>
                </a:solidFill>
              </a:rPr>
              <a:t>*Sarah E Baum, Rebecca Wilkins, Muthoni Wachira, Deepesh Gupta, Shamala Dupte, Peter Ngugi, Shelly Makleff, Abortion quality of care from the client perspective: a qualitative study in India and Kenya, Health Policy and Planning, 2021; czab065, https://doi.org/10.1093/heapol/czab065 </a:t>
            </a:r>
          </a:p>
        </p:txBody>
      </p:sp>
    </p:spTree>
    <p:extLst>
      <p:ext uri="{BB962C8B-B14F-4D97-AF65-F5344CB8AC3E}">
        <p14:creationId xmlns:p14="http://schemas.microsoft.com/office/powerpoint/2010/main" val="14551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60994-3218-EB41-AA02-20785CC08765}"/>
              </a:ext>
            </a:extLst>
          </p:cNvPr>
          <p:cNvSpPr>
            <a:spLocks noGrp="1"/>
          </p:cNvSpPr>
          <p:nvPr>
            <p:ph type="title"/>
          </p:nvPr>
        </p:nvSpPr>
        <p:spPr>
          <a:xfrm>
            <a:off x="450850" y="489551"/>
            <a:ext cx="15391377" cy="2757911"/>
          </a:xfrm>
        </p:spPr>
        <p:txBody>
          <a:bodyPr/>
          <a:lstStyle/>
          <a:p>
            <a:r>
              <a:rPr lang="fr-FR" sz="6600" dirty="0"/>
              <a:t>Le rôle du prestataire</a:t>
            </a:r>
          </a:p>
        </p:txBody>
      </p:sp>
      <p:sp>
        <p:nvSpPr>
          <p:cNvPr id="4" name="Content Placeholder 3">
            <a:extLst>
              <a:ext uri="{FF2B5EF4-FFF2-40B4-BE49-F238E27FC236}">
                <a16:creationId xmlns:a16="http://schemas.microsoft.com/office/drawing/2014/main" id="{8CB7A106-92A4-4D43-9C1F-01D20775B5E6}"/>
              </a:ext>
            </a:extLst>
          </p:cNvPr>
          <p:cNvSpPr>
            <a:spLocks noGrp="1"/>
          </p:cNvSpPr>
          <p:nvPr>
            <p:ph sz="quarter" idx="10"/>
          </p:nvPr>
        </p:nvSpPr>
        <p:spPr>
          <a:xfrm>
            <a:off x="698004" y="1868506"/>
            <a:ext cx="18113829" cy="7971413"/>
          </a:xfrm>
        </p:spPr>
        <p:txBody>
          <a:bodyPr wrap="square" lIns="0" tIns="0" rIns="0" bIns="0" anchor="t">
            <a:spAutoFit/>
          </a:bodyPr>
          <a:lstStyle/>
          <a:p>
            <a:pPr marL="571500" lvl="1" indent="-571500">
              <a:lnSpc>
                <a:spcPct val="100000"/>
              </a:lnSpc>
              <a:spcBef>
                <a:spcPts val="0"/>
              </a:spcBef>
              <a:spcAft>
                <a:spcPts val="1200"/>
              </a:spcAft>
              <a:buSzPct val="100000"/>
            </a:pPr>
            <a:r>
              <a:rPr lang="fr-FR" sz="3600" dirty="0">
                <a:solidFill>
                  <a:schemeClr val="tx1"/>
                </a:solidFill>
                <a:latin typeface="Arial" panose="020B0604020202020204" pitchFamily="34" charset="0"/>
                <a:cs typeface="Arial" panose="020B0604020202020204" pitchFamily="34" charset="0"/>
              </a:rPr>
              <a:t>Inclure des informations visibles sur les droits des femmes aux services de SSR, y compris les VBG, l'avortement et la contraception</a:t>
            </a:r>
          </a:p>
          <a:p>
            <a:pPr marL="571500" lvl="1" indent="-571500">
              <a:lnSpc>
                <a:spcPct val="100000"/>
              </a:lnSpc>
              <a:spcBef>
                <a:spcPts val="0"/>
              </a:spcBef>
              <a:spcAft>
                <a:spcPts val="1200"/>
              </a:spcAft>
              <a:buSzPct val="100000"/>
            </a:pPr>
            <a:r>
              <a:rPr lang="fr-FR" sz="3600" dirty="0">
                <a:solidFill>
                  <a:schemeClr val="tx1"/>
                </a:solidFill>
                <a:latin typeface="Arial" panose="020B0604020202020204" pitchFamily="34" charset="0"/>
                <a:cs typeface="Arial" panose="020B0604020202020204" pitchFamily="34" charset="0"/>
              </a:rPr>
              <a:t>S'assurer que les prestataires de première ligne disposent de supports d'information, d'éducation et de communication ainsi que d'outils de travail.</a:t>
            </a:r>
          </a:p>
          <a:p>
            <a:pPr marL="571500" lvl="1" indent="-571500">
              <a:lnSpc>
                <a:spcPct val="100000"/>
              </a:lnSpc>
              <a:spcBef>
                <a:spcPts val="0"/>
              </a:spcBef>
              <a:spcAft>
                <a:spcPts val="1200"/>
              </a:spcAft>
              <a:buSzPct val="100000"/>
            </a:pPr>
            <a:r>
              <a:rPr lang="fr-FR" sz="3600" dirty="0">
                <a:solidFill>
                  <a:schemeClr val="tx1"/>
                </a:solidFill>
                <a:latin typeface="Arial" panose="020B0604020202020204" pitchFamily="34" charset="0"/>
                <a:cs typeface="Arial" panose="020B0604020202020204" pitchFamily="34" charset="0"/>
              </a:rPr>
              <a:t>Assurer une formation (des prestataires d'avortement désignés) et des séances d'aiguillage sur l'ensemble du site concernant les soins centrés sur les survivantes pour le personnel</a:t>
            </a:r>
          </a:p>
          <a:p>
            <a:pPr marL="571500" lvl="1" indent="-571500">
              <a:lnSpc>
                <a:spcPct val="100000"/>
              </a:lnSpc>
              <a:spcBef>
                <a:spcPts val="0"/>
              </a:spcBef>
              <a:spcAft>
                <a:spcPts val="1200"/>
              </a:spcAft>
              <a:buSzPct val="100000"/>
            </a:pPr>
            <a:r>
              <a:rPr lang="fr-FR" sz="3600" dirty="0">
                <a:solidFill>
                  <a:schemeClr val="tx1"/>
                </a:solidFill>
                <a:latin typeface="Arial" panose="020B0604020202020204" pitchFamily="34" charset="0"/>
                <a:cs typeface="Arial" panose="020B0604020202020204" pitchFamily="34" charset="0"/>
              </a:rPr>
              <a:t>S'assurer que tout le personnel sait que le signalement à la police par les prestataires de première ligne n'est </a:t>
            </a:r>
            <a:r>
              <a:rPr lang="fr-FR" sz="3600" b="1" dirty="0">
                <a:solidFill>
                  <a:schemeClr val="tx1"/>
                </a:solidFill>
                <a:latin typeface="Arial" panose="020B0604020202020204" pitchFamily="34" charset="0"/>
                <a:cs typeface="Arial" panose="020B0604020202020204" pitchFamily="34" charset="0"/>
              </a:rPr>
              <a:t>PAS</a:t>
            </a:r>
            <a:r>
              <a:rPr lang="fr-FR" sz="3600" dirty="0">
                <a:solidFill>
                  <a:schemeClr val="tx1"/>
                </a:solidFill>
                <a:latin typeface="Arial" panose="020B0604020202020204" pitchFamily="34" charset="0"/>
                <a:cs typeface="Arial" panose="020B0604020202020204" pitchFamily="34" charset="0"/>
              </a:rPr>
              <a:t> obligatoire, sauf si la législation nationale le spécifie.</a:t>
            </a:r>
            <a:r>
              <a:rPr lang="fr-FR" sz="3600" i="1" dirty="0">
                <a:solidFill>
                  <a:schemeClr val="tx1"/>
                </a:solidFill>
                <a:latin typeface="Arial" panose="020B0604020202020204" pitchFamily="34" charset="0"/>
                <a:cs typeface="Arial" panose="020B0604020202020204" pitchFamily="34" charset="0"/>
              </a:rPr>
              <a:t> Dans certains pays, le signalement obligatoire des maltraitances sexuelles sur mineurs est nécessaire. Si tel est le cas, des conversations sur la conformité et les risques juridiques et personnels pour les prestataires et les clientes doivent avoir lieu en amont.</a:t>
            </a:r>
          </a:p>
          <a:p>
            <a:pPr marL="571500" lvl="1" indent="-571500">
              <a:lnSpc>
                <a:spcPct val="100000"/>
              </a:lnSpc>
              <a:spcBef>
                <a:spcPts val="0"/>
              </a:spcBef>
              <a:spcAft>
                <a:spcPts val="1200"/>
              </a:spcAft>
              <a:buSzPct val="100000"/>
            </a:pPr>
            <a:r>
              <a:rPr lang="fr-FR" sz="3600" dirty="0">
                <a:solidFill>
                  <a:schemeClr val="tx1"/>
                </a:solidFill>
                <a:latin typeface="Arial" panose="020B0604020202020204" pitchFamily="34" charset="0"/>
                <a:cs typeface="Arial" panose="020B0604020202020204" pitchFamily="34" charset="0"/>
              </a:rPr>
              <a:t>S'assurer que tout le personnel connaît les quatre principes de sécurité, de respect, de confidentialité et de non-discrimination.</a:t>
            </a:r>
          </a:p>
        </p:txBody>
      </p:sp>
    </p:spTree>
    <p:extLst>
      <p:ext uri="{BB962C8B-B14F-4D97-AF65-F5344CB8AC3E}">
        <p14:creationId xmlns:p14="http://schemas.microsoft.com/office/powerpoint/2010/main" val="4016794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8C3B33-46AE-4094-9275-776ED5B44F2F}"/>
              </a:ext>
            </a:extLst>
          </p:cNvPr>
          <p:cNvSpPr>
            <a:spLocks noGrp="1"/>
          </p:cNvSpPr>
          <p:nvPr>
            <p:ph type="title"/>
          </p:nvPr>
        </p:nvSpPr>
        <p:spPr>
          <a:xfrm>
            <a:off x="503748" y="1124998"/>
            <a:ext cx="15391377" cy="2757911"/>
          </a:xfrm>
        </p:spPr>
        <p:txBody>
          <a:bodyPr/>
          <a:lstStyle/>
          <a:p>
            <a:r>
              <a:rPr lang="fr-FR" dirty="0"/>
              <a:t>Le signalement obligatoire n'est </a:t>
            </a:r>
            <a:r>
              <a:rPr lang="fr-FR" u="sng" dirty="0"/>
              <a:t>PAS</a:t>
            </a:r>
            <a:r>
              <a:rPr lang="fr-FR" dirty="0"/>
              <a:t> recommandé</a:t>
            </a:r>
          </a:p>
        </p:txBody>
      </p:sp>
      <p:sp>
        <p:nvSpPr>
          <p:cNvPr id="2" name="Content Placeholder 1">
            <a:extLst>
              <a:ext uri="{FF2B5EF4-FFF2-40B4-BE49-F238E27FC236}">
                <a16:creationId xmlns:a16="http://schemas.microsoft.com/office/drawing/2014/main" id="{8B458ECD-6A84-4D9A-A87B-53B50DDF1D03}"/>
              </a:ext>
            </a:extLst>
          </p:cNvPr>
          <p:cNvSpPr>
            <a:spLocks noGrp="1"/>
          </p:cNvSpPr>
          <p:nvPr>
            <p:ph sz="quarter" idx="10"/>
          </p:nvPr>
        </p:nvSpPr>
        <p:spPr>
          <a:xfrm>
            <a:off x="579437" y="4023405"/>
            <a:ext cx="17626013" cy="3338739"/>
          </a:xfrm>
        </p:spPr>
        <p:txBody>
          <a:bodyPr/>
          <a:lstStyle/>
          <a:p>
            <a:pPr>
              <a:lnSpc>
                <a:spcPct val="100000"/>
              </a:lnSpc>
              <a:spcAft>
                <a:spcPts val="1200"/>
              </a:spcAft>
            </a:pPr>
            <a:r>
              <a:rPr lang="fr-FR" sz="3600" b="1" dirty="0">
                <a:solidFill>
                  <a:schemeClr val="tx1"/>
                </a:solidFill>
              </a:rPr>
              <a:t>« Des soins d'avortement rapides et sécurisés devraient être réalisés sur la base de la demande d'une femme, sans la nécessité de preuves médicolégales ou d'un examen de police. Les exigences administratives doivent être réduites au minimum et des protocoles clairs doivent être établis pour la police et les prestataires de santé, car cela facilitera l'aiguillage et l'accès aux soins. »</a:t>
            </a:r>
          </a:p>
        </p:txBody>
      </p:sp>
      <p:sp>
        <p:nvSpPr>
          <p:cNvPr id="4" name="TextBox 3">
            <a:extLst>
              <a:ext uri="{FF2B5EF4-FFF2-40B4-BE49-F238E27FC236}">
                <a16:creationId xmlns:a16="http://schemas.microsoft.com/office/drawing/2014/main" id="{23D7A7D9-8982-4230-8688-B63D45600129}"/>
              </a:ext>
            </a:extLst>
          </p:cNvPr>
          <p:cNvSpPr txBox="1"/>
          <p:nvPr/>
        </p:nvSpPr>
        <p:spPr>
          <a:xfrm>
            <a:off x="450851" y="9790412"/>
            <a:ext cx="19202400" cy="1107996"/>
          </a:xfrm>
          <a:prstGeom prst="rect">
            <a:avLst/>
          </a:prstGeom>
          <a:solidFill>
            <a:schemeClr val="accent4">
              <a:lumMod val="40000"/>
              <a:lumOff val="60000"/>
            </a:schemeClr>
          </a:solidFill>
          <a:ln>
            <a:noFill/>
          </a:ln>
        </p:spPr>
        <p:txBody>
          <a:bodyPr wrap="square" lIns="274320" tIns="274320" rIns="274320" bIns="274320" rtlCol="0">
            <a:spAutoFit/>
          </a:bodyPr>
          <a:lstStyle/>
          <a:p>
            <a:pPr algn="ctr"/>
            <a:r>
              <a:rPr lang="fr-FR" dirty="0"/>
              <a:t>Voir aussi -  </a:t>
            </a:r>
            <a:r>
              <a:rPr lang="fr-FR" i="1" dirty="0"/>
              <a:t>Law and Policy Guide: Rape and Incest Exceptions, </a:t>
            </a:r>
            <a:r>
              <a:rPr lang="fr-FR" dirty="0"/>
              <a:t>Center for Reproductive Rights</a:t>
            </a:r>
          </a:p>
          <a:p>
            <a:pPr algn="ctr"/>
            <a:r>
              <a:rPr lang="fr-FR" i="1" dirty="0">
                <a:hlinkClick r:id="rId3"/>
              </a:rPr>
              <a:t>https://maps.reproductiverights.org/law-and-policy-guide-rape-and-incest </a:t>
            </a:r>
          </a:p>
        </p:txBody>
      </p:sp>
      <p:sp>
        <p:nvSpPr>
          <p:cNvPr id="5" name="TextBox 4">
            <a:extLst>
              <a:ext uri="{FF2B5EF4-FFF2-40B4-BE49-F238E27FC236}">
                <a16:creationId xmlns:a16="http://schemas.microsoft.com/office/drawing/2014/main" id="{E549211B-DCF0-6347-8BB1-2E980AB11833}"/>
              </a:ext>
            </a:extLst>
          </p:cNvPr>
          <p:cNvSpPr txBox="1"/>
          <p:nvPr/>
        </p:nvSpPr>
        <p:spPr>
          <a:xfrm>
            <a:off x="10509250" y="7622170"/>
            <a:ext cx="7930292" cy="954107"/>
          </a:xfrm>
          <a:prstGeom prst="rect">
            <a:avLst/>
          </a:prstGeom>
          <a:noFill/>
        </p:spPr>
        <p:txBody>
          <a:bodyPr wrap="square" rtlCol="0">
            <a:spAutoFit/>
          </a:bodyPr>
          <a:lstStyle/>
          <a:p>
            <a:r>
              <a:rPr lang="fr-FR" sz="2800" dirty="0"/>
              <a:t>WHO (2012</a:t>
            </a:r>
            <a:r>
              <a:rPr lang="fr-FR" sz="2800" i="1" dirty="0"/>
              <a:t>). Safe abortion: technical and policy guidance for health systems, </a:t>
            </a:r>
            <a:r>
              <a:rPr lang="fr-FR" sz="2800" dirty="0"/>
              <a:t>p 92-93.</a:t>
            </a:r>
          </a:p>
        </p:txBody>
      </p:sp>
    </p:spTree>
    <p:extLst>
      <p:ext uri="{BB962C8B-B14F-4D97-AF65-F5344CB8AC3E}">
        <p14:creationId xmlns:p14="http://schemas.microsoft.com/office/powerpoint/2010/main" val="1936093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161" y="309218"/>
            <a:ext cx="18943779" cy="1286928"/>
          </a:xfrm>
        </p:spPr>
        <p:txBody>
          <a:bodyPr>
            <a:normAutofit fontScale="90000"/>
          </a:bodyPr>
          <a:lstStyle/>
          <a:p>
            <a:pPr algn="ctr"/>
            <a:r>
              <a:rPr lang="fr-FR" sz="6600" dirty="0">
                <a:solidFill>
                  <a:schemeClr val="accent1"/>
                </a:solidFill>
              </a:rPr>
              <a:t>Conséquences graves des violences sur la santé</a:t>
            </a:r>
            <a:endParaRPr lang="en-US" sz="6600" b="1" dirty="0">
              <a:solidFill>
                <a:schemeClr val="accent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135737" y="2040444"/>
            <a:ext cx="7832627" cy="7832627"/>
          </a:xfrm>
          <a:prstGeom prst="rect">
            <a:avLst/>
          </a:prstGeom>
          <a:ln>
            <a:noFill/>
          </a:ln>
        </p:spPr>
      </p:pic>
      <p:sp>
        <p:nvSpPr>
          <p:cNvPr id="6" name="Rectangle 5"/>
          <p:cNvSpPr/>
          <p:nvPr/>
        </p:nvSpPr>
        <p:spPr>
          <a:xfrm>
            <a:off x="2447265" y="2787892"/>
            <a:ext cx="4871989" cy="2346255"/>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tIns="182880" r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968"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Mentales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9"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Dépression, pensées suicidaires ou tentatives de suicide, anxiété, syndrome de stress post-traumatique, insomnie, crises d'angoisse, troubles mentaux</a:t>
            </a:r>
          </a:p>
        </p:txBody>
      </p:sp>
      <p:sp>
        <p:nvSpPr>
          <p:cNvPr id="10" name="Rectangle 9"/>
          <p:cNvSpPr/>
          <p:nvPr/>
        </p:nvSpPr>
        <p:spPr>
          <a:xfrm>
            <a:off x="12844746" y="2775428"/>
            <a:ext cx="5193792" cy="1696282"/>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tIns="182880" r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968"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Comportementales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9"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Alcoolisme et toxicomanie, automutilation, comportement sexuel à risque, homicide, suicide</a:t>
            </a:r>
          </a:p>
        </p:txBody>
      </p:sp>
      <p:cxnSp>
        <p:nvCxnSpPr>
          <p:cNvPr id="11" name="Straight Arrow Connector 10"/>
          <p:cNvCxnSpPr/>
          <p:nvPr/>
        </p:nvCxnSpPr>
        <p:spPr>
          <a:xfrm flipH="1">
            <a:off x="7397475" y="2999102"/>
            <a:ext cx="2182749" cy="104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a:cxnSpLocks/>
          </p:cNvCxnSpPr>
          <p:nvPr/>
        </p:nvCxnSpPr>
        <p:spPr>
          <a:xfrm>
            <a:off x="10438836" y="3145694"/>
            <a:ext cx="21055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2347708" y="5881595"/>
            <a:ext cx="5193792" cy="3216522"/>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tIns="182880" r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968"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Reproductives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9"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Maladie inflammatoire pelvienne, maladies sexuellement transmissibles, grossesse non désirée, complications de la grossesse, insuffisance pondérale à la naissance, infections des voies urinaires, troubles sexuels, avortement non sécurisé</a:t>
            </a:r>
          </a:p>
        </p:txBody>
      </p:sp>
      <p:cxnSp>
        <p:nvCxnSpPr>
          <p:cNvPr id="23" name="Straight Arrow Connector 22"/>
          <p:cNvCxnSpPr/>
          <p:nvPr/>
        </p:nvCxnSpPr>
        <p:spPr>
          <a:xfrm flipH="1" flipV="1">
            <a:off x="7722392" y="6011096"/>
            <a:ext cx="2192904" cy="21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V="1">
            <a:off x="10057386" y="5345357"/>
            <a:ext cx="3103880" cy="2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Rectangle 39"/>
          <p:cNvSpPr/>
          <p:nvPr/>
        </p:nvSpPr>
        <p:spPr>
          <a:xfrm>
            <a:off x="13244820" y="4724580"/>
            <a:ext cx="5193792" cy="1059777"/>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tIns="182880" r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968"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Physiques aiguës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9"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Blessure, état de choc, maladie, infection</a:t>
            </a:r>
          </a:p>
        </p:txBody>
      </p:sp>
      <p:sp>
        <p:nvSpPr>
          <p:cNvPr id="41" name="Rectangle 40"/>
          <p:cNvSpPr/>
          <p:nvPr/>
        </p:nvSpPr>
        <p:spPr>
          <a:xfrm>
            <a:off x="13244819" y="6228656"/>
            <a:ext cx="5193792" cy="218786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lIns="182880" tIns="182880" rIns="18288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968"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Physiques chroniques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309"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Handicap, infections chroniques, douleurs chroniques, troubles gastro-intestinaux, troubles de l'alimentation, troubles du sommeil</a:t>
            </a:r>
          </a:p>
        </p:txBody>
      </p:sp>
      <p:cxnSp>
        <p:nvCxnSpPr>
          <p:cNvPr id="43" name="Straight Arrow Connector 42"/>
          <p:cNvCxnSpPr>
            <a:cxnSpLocks/>
          </p:cNvCxnSpPr>
          <p:nvPr/>
        </p:nvCxnSpPr>
        <p:spPr>
          <a:xfrm>
            <a:off x="15841716" y="5784356"/>
            <a:ext cx="0" cy="3696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Rectangle 43"/>
          <p:cNvSpPr/>
          <p:nvPr/>
        </p:nvSpPr>
        <p:spPr>
          <a:xfrm>
            <a:off x="1005686" y="9852817"/>
            <a:ext cx="17819220" cy="890916"/>
          </a:xfrm>
          <a:prstGeom prst="rect">
            <a:avLst/>
          </a:prstGeom>
          <a:solidFill>
            <a:schemeClr val="accent1"/>
          </a:solidFill>
          <a:ln>
            <a:noFill/>
          </a:ln>
          <a:effectLst/>
        </p:spPr>
        <p:txBody>
          <a:bodyPr wrap="square" lIns="150781" tIns="75390" rIns="150781" bIns="753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w="0"/>
                <a:solidFill>
                  <a:schemeClr val="bg1"/>
                </a:solidFill>
                <a:effectLst>
                  <a:outerShdw blurRad="38100" dist="19050" dir="2700000" algn="tl" rotWithShape="0">
                    <a:srgbClr val="414041">
                      <a:alpha val="40000"/>
                    </a:srgbClr>
                  </a:outerShdw>
                </a:effectLst>
                <a:uLnTx/>
                <a:uFillTx/>
                <a:latin typeface="Arial" panose="020B0604020202020204" pitchFamily="34" charset="0"/>
                <a:cs typeface="Arial" panose="020B0604020202020204" pitchFamily="34" charset="0"/>
              </a:rPr>
              <a:t>LES SIGNES DE VIOLENCES SONT SOUVENT INVISIBLES</a:t>
            </a:r>
          </a:p>
        </p:txBody>
      </p:sp>
      <p:sp>
        <p:nvSpPr>
          <p:cNvPr id="3" name="TextBox 2">
            <a:extLst>
              <a:ext uri="{FF2B5EF4-FFF2-40B4-BE49-F238E27FC236}">
                <a16:creationId xmlns:a16="http://schemas.microsoft.com/office/drawing/2014/main" id="{F9FC1F5B-9AAE-47C1-A709-50CF03AC1C08}"/>
              </a:ext>
            </a:extLst>
          </p:cNvPr>
          <p:cNvSpPr txBox="1"/>
          <p:nvPr/>
        </p:nvSpPr>
        <p:spPr>
          <a:xfrm>
            <a:off x="16434486" y="10912032"/>
            <a:ext cx="36696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14041"/>
                </a:solidFill>
                <a:effectLst/>
                <a:uLnTx/>
                <a:uFillTx/>
                <a:latin typeface="Arial" panose="020B0604020202020204" pitchFamily="34" charset="0"/>
                <a:cs typeface="Arial" panose="020B0604020202020204" pitchFamily="34" charset="0"/>
              </a:rPr>
              <a:t>Boîte à outils ARCHES d'Ipas</a:t>
            </a:r>
          </a:p>
        </p:txBody>
      </p:sp>
    </p:spTree>
    <p:extLst>
      <p:ext uri="{BB962C8B-B14F-4D97-AF65-F5344CB8AC3E}">
        <p14:creationId xmlns:p14="http://schemas.microsoft.com/office/powerpoint/2010/main" val="1592753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A9FD57-6FF1-D247-B455-840D28937872}"/>
              </a:ext>
            </a:extLst>
          </p:cNvPr>
          <p:cNvSpPr>
            <a:spLocks noGrp="1"/>
          </p:cNvSpPr>
          <p:nvPr>
            <p:ph type="title"/>
          </p:nvPr>
        </p:nvSpPr>
        <p:spPr>
          <a:xfrm>
            <a:off x="450850" y="1082675"/>
            <a:ext cx="19202399" cy="1720434"/>
          </a:xfrm>
        </p:spPr>
        <p:txBody>
          <a:bodyPr/>
          <a:lstStyle/>
          <a:p>
            <a:r>
              <a:rPr lang="fr-FR" sz="6300" dirty="0"/>
              <a:t>Poser des questions sur la violence : jeux de rôle</a:t>
            </a:r>
          </a:p>
        </p:txBody>
      </p:sp>
      <p:sp>
        <p:nvSpPr>
          <p:cNvPr id="8" name="Content Placeholder 7">
            <a:extLst>
              <a:ext uri="{FF2B5EF4-FFF2-40B4-BE49-F238E27FC236}">
                <a16:creationId xmlns:a16="http://schemas.microsoft.com/office/drawing/2014/main" id="{B05375F7-51FF-ED46-BBDF-4509D788120B}"/>
              </a:ext>
            </a:extLst>
          </p:cNvPr>
          <p:cNvSpPr>
            <a:spLocks noGrp="1"/>
          </p:cNvSpPr>
          <p:nvPr>
            <p:ph sz="quarter" idx="10"/>
          </p:nvPr>
        </p:nvSpPr>
        <p:spPr>
          <a:xfrm>
            <a:off x="450850" y="4579868"/>
            <a:ext cx="9144000" cy="4862870"/>
          </a:xfrm>
        </p:spPr>
        <p:txBody>
          <a:bodyPr wrap="square" lIns="0" tIns="0" rIns="0" bIns="0" anchor="t">
            <a:spAutoFit/>
          </a:bodyPr>
          <a:lstStyle/>
          <a:p>
            <a:pPr>
              <a:lnSpc>
                <a:spcPct val="100000"/>
              </a:lnSpc>
              <a:spcAft>
                <a:spcPts val="2400"/>
              </a:spcAft>
            </a:pPr>
            <a:r>
              <a:rPr lang="fr-FR" sz="3200" dirty="0">
                <a:latin typeface="Arial" panose="020B0604020202020204" pitchFamily="34" charset="0"/>
                <a:cs typeface="Arial" panose="020B0604020202020204" pitchFamily="34" charset="0"/>
              </a:rPr>
              <a:t>Quelques déclarations que vous pouvez faire pour </a:t>
            </a:r>
            <a:r>
              <a:rPr lang="fr-FR" sz="3200" b="1" dirty="0">
                <a:latin typeface="Arial" panose="020B0604020202020204" pitchFamily="34" charset="0"/>
                <a:cs typeface="Arial" panose="020B0604020202020204" pitchFamily="34" charset="0"/>
              </a:rPr>
              <a:t>aborder le sujet de la violence avant</a:t>
            </a:r>
            <a:r>
              <a:rPr lang="fr-FR" sz="3200" dirty="0">
                <a:latin typeface="Arial" panose="020B0604020202020204" pitchFamily="34" charset="0"/>
                <a:cs typeface="Arial" panose="020B0604020202020204" pitchFamily="34" charset="0"/>
              </a:rPr>
              <a:t> de poser des questions directes</a:t>
            </a:r>
          </a:p>
          <a:p>
            <a:pPr marL="457200" indent="-457200">
              <a:lnSpc>
                <a:spcPct val="100000"/>
              </a:lnSpc>
              <a:spcAft>
                <a:spcPts val="2400"/>
              </a:spcAft>
              <a:buClrTx/>
              <a:buSzPct val="100000"/>
              <a:buFont typeface="Arial" panose="020B0604020202020204" pitchFamily="34" charset="0"/>
              <a:buChar char="•"/>
            </a:pPr>
            <a:r>
              <a:rPr lang="fr-FR" sz="3200" dirty="0">
                <a:latin typeface="Arial" panose="020B0604020202020204" pitchFamily="34" charset="0"/>
                <a:cs typeface="Arial" panose="020B0604020202020204" pitchFamily="34" charset="0"/>
              </a:rPr>
              <a:t>« De nombreuses femmes rencontrent des problèmes avec leur mari, leur conjoint ou une autre personne avec qui elles vivent. »</a:t>
            </a:r>
          </a:p>
          <a:p>
            <a:pPr marL="457200" indent="-457200">
              <a:lnSpc>
                <a:spcPct val="100000"/>
              </a:lnSpc>
              <a:spcAft>
                <a:spcPts val="2400"/>
              </a:spcAft>
              <a:buClrTx/>
              <a:buSzPct val="100000"/>
              <a:buFont typeface="Arial" panose="020B0604020202020204" pitchFamily="34" charset="0"/>
              <a:buChar char="•"/>
            </a:pPr>
            <a:r>
              <a:rPr lang="fr-FR" sz="3200" dirty="0">
                <a:latin typeface="Arial" panose="020B0604020202020204" pitchFamily="34" charset="0"/>
                <a:cs typeface="Arial" panose="020B0604020202020204" pitchFamily="34" charset="0"/>
              </a:rPr>
              <a:t>« J'ai vu des femmes avec des problèmes similaires aux vôtres qui ont connu des difficultés. »</a:t>
            </a:r>
            <a:endParaRPr lang="en-US" sz="3200" b="1" dirty="0">
              <a:latin typeface="Arial" panose="020B0604020202020204" pitchFamily="34" charset="0"/>
              <a:cs typeface="Arial" panose="020B0604020202020204" pitchFamily="34" charset="0"/>
            </a:endParaRPr>
          </a:p>
        </p:txBody>
      </p:sp>
      <p:sp>
        <p:nvSpPr>
          <p:cNvPr id="9" name="Content Placeholder 7">
            <a:extLst>
              <a:ext uri="{FF2B5EF4-FFF2-40B4-BE49-F238E27FC236}">
                <a16:creationId xmlns:a16="http://schemas.microsoft.com/office/drawing/2014/main" id="{ED2A424E-1147-B24B-B8A2-5677EFE1624F}"/>
              </a:ext>
            </a:extLst>
          </p:cNvPr>
          <p:cNvSpPr txBox="1">
            <a:spLocks/>
          </p:cNvSpPr>
          <p:nvPr/>
        </p:nvSpPr>
        <p:spPr>
          <a:xfrm>
            <a:off x="10509252" y="4581818"/>
            <a:ext cx="9143998" cy="6155531"/>
          </a:xfrm>
          <a:prstGeom prst="rect">
            <a:avLst/>
          </a:prstGeom>
        </p:spPr>
        <p:txBody>
          <a:bodyPr wrap="square" lIns="0" tIns="0" rIns="0" bIns="0">
            <a:spAutoFit/>
          </a:bodyPr>
          <a:lstStyle>
            <a:lvl1pPr marL="0">
              <a:spcAft>
                <a:spcPts val="3600"/>
              </a:spcAft>
              <a:defRPr sz="4800" b="0" i="0">
                <a:solidFill>
                  <a:schemeClr val="tx1"/>
                </a:solidFill>
                <a:latin typeface="Helvetica" charset="0"/>
                <a:ea typeface="Helvetica" charset="0"/>
                <a:cs typeface="Helvetica" charset="0"/>
              </a:defRPr>
            </a:lvl1pPr>
            <a:lvl2pPr marL="685800" indent="-685800">
              <a:spcAft>
                <a:spcPts val="3600"/>
              </a:spcAft>
              <a:buClr>
                <a:schemeClr val="accent2"/>
              </a:buClr>
              <a:buFont typeface="Arial" charset="0"/>
              <a:buChar char="•"/>
              <a:defRPr sz="4800">
                <a:latin typeface="Helvetica" charset="0"/>
                <a:ea typeface="Helvetica" charset="0"/>
                <a:cs typeface="Helvetica" charset="0"/>
              </a:defRPr>
            </a:lvl2pPr>
            <a:lvl3pPr marL="1371600" indent="-685800">
              <a:spcAft>
                <a:spcPts val="3600"/>
              </a:spcAft>
              <a:buClr>
                <a:schemeClr val="accent2"/>
              </a:buClr>
              <a:buFont typeface="Wingdings" charset="2"/>
              <a:buChar char="§"/>
              <a:defRPr sz="4800">
                <a:latin typeface="Helvetica" charset="0"/>
                <a:ea typeface="Helvetica" charset="0"/>
                <a:cs typeface="Helvetica" charset="0"/>
              </a:defRPr>
            </a:lvl3pPr>
            <a:lvl4pPr marL="0">
              <a:spcAft>
                <a:spcPts val="1200"/>
              </a:spcAft>
              <a:defRPr sz="4800">
                <a:latin typeface="Helvetica" charset="0"/>
                <a:ea typeface="Helvetica" charset="0"/>
                <a:cs typeface="Helvetica" charset="0"/>
              </a:defRPr>
            </a:lvl4pPr>
            <a:lvl5pPr marL="0">
              <a:spcAft>
                <a:spcPts val="1200"/>
              </a:spcAft>
              <a:defRPr sz="4800">
                <a:latin typeface="Helvetica" charset="0"/>
                <a:ea typeface="Helvetica" charset="0"/>
                <a:cs typeface="Helvetica" charset="0"/>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0">
              <a:spcAft>
                <a:spcPts val="2400"/>
              </a:spcAft>
            </a:pPr>
            <a:r>
              <a:rPr lang="fr-FR" sz="3200" b="1" dirty="0">
                <a:latin typeface="Arial" panose="020B0604020202020204" pitchFamily="34" charset="0"/>
                <a:cs typeface="Arial" panose="020B0604020202020204" pitchFamily="34" charset="0"/>
              </a:rPr>
              <a:t>Commencez par des questions directes</a:t>
            </a:r>
            <a:r>
              <a:rPr lang="fr-FR" sz="3200" dirty="0">
                <a:latin typeface="Arial" panose="020B0604020202020204" pitchFamily="34" charset="0"/>
                <a:cs typeface="Arial" panose="020B0604020202020204" pitchFamily="34" charset="0"/>
              </a:rPr>
              <a:t> qui montrent que vous êtes disposé à écouter ses problèmes</a:t>
            </a:r>
          </a:p>
          <a:p>
            <a:pPr marL="457200" lvl="0" indent="-457200">
              <a:spcAft>
                <a:spcPts val="2400"/>
              </a:spcAft>
              <a:buFont typeface="Arial" panose="020B0604020202020204" pitchFamily="34" charset="0"/>
              <a:buChar char="•"/>
            </a:pPr>
            <a:r>
              <a:rPr lang="fr-FR" sz="3200" kern="0" dirty="0">
                <a:solidFill>
                  <a:sysClr val="windowText" lastClr="000000"/>
                </a:solidFill>
                <a:latin typeface="Arial" panose="020B0604020202020204" pitchFamily="34" charset="0"/>
                <a:cs typeface="Arial" panose="020B0604020202020204" pitchFamily="34" charset="0"/>
              </a:rPr>
              <a:t>« Avez-vous peur de votre mari (ou conjoint) ? »</a:t>
            </a:r>
          </a:p>
          <a:p>
            <a:pPr marL="457200" lvl="0" indent="-457200">
              <a:spcAft>
                <a:spcPts val="2400"/>
              </a:spcAft>
              <a:buFont typeface="Arial" panose="020B0604020202020204" pitchFamily="34" charset="0"/>
              <a:buChar char="•"/>
            </a:pPr>
            <a:r>
              <a:rPr lang="fr-FR" sz="3200" dirty="0">
                <a:latin typeface="Arial" panose="020B0604020202020204" pitchFamily="34" charset="0"/>
                <a:cs typeface="Arial" panose="020B0604020202020204" pitchFamily="34" charset="0"/>
              </a:rPr>
              <a:t>« Quelqu'un chez vous a-t-il déjà menacé de vous faire du mal ou de vous blesser physiquement ? »</a:t>
            </a:r>
          </a:p>
          <a:p>
            <a:pPr marL="457200" lvl="0" indent="-457200">
              <a:spcAft>
                <a:spcPts val="2400"/>
              </a:spcAft>
              <a:buFont typeface="Arial" panose="020B0604020202020204" pitchFamily="34" charset="0"/>
              <a:buChar char="•"/>
            </a:pPr>
            <a:r>
              <a:rPr lang="fr-FR" sz="3200" dirty="0">
                <a:latin typeface="Arial" panose="020B0604020202020204" pitchFamily="34" charset="0"/>
                <a:cs typeface="Arial" panose="020B0604020202020204" pitchFamily="34" charset="0"/>
              </a:rPr>
              <a:t>« Quelqu'un vous a-t-il forcée à avoir des rapports ou des contacts sexuels ? »</a:t>
            </a:r>
          </a:p>
          <a:p>
            <a:pPr marL="457200" lvl="0" indent="-457200">
              <a:spcAft>
                <a:spcPts val="2400"/>
              </a:spcAft>
              <a:buFont typeface="Arial" panose="020B0604020202020204" pitchFamily="34" charset="0"/>
              <a:buChar char="•"/>
            </a:pPr>
            <a:r>
              <a:rPr lang="fr-FR" sz="3200" dirty="0">
                <a:latin typeface="Arial" panose="020B0604020202020204" pitchFamily="34" charset="0"/>
                <a:cs typeface="Arial" panose="020B0604020202020204" pitchFamily="34" charset="0"/>
              </a:rPr>
              <a:t>« Quelqu'un a-t-il menacé de vous tuer ? »</a:t>
            </a:r>
            <a:endParaRPr lang="en-US" sz="3200" b="1" kern="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568B1A0-C4C1-0346-8372-33166118BC8B}"/>
              </a:ext>
            </a:extLst>
          </p:cNvPr>
          <p:cNvSpPr txBox="1"/>
          <p:nvPr/>
        </p:nvSpPr>
        <p:spPr>
          <a:xfrm>
            <a:off x="483507" y="2803109"/>
            <a:ext cx="19202399" cy="1097280"/>
          </a:xfrm>
          <a:prstGeom prst="rect">
            <a:avLst/>
          </a:prstGeom>
          <a:solidFill>
            <a:schemeClr val="accent2"/>
          </a:solidFill>
          <a:ln>
            <a:noFill/>
          </a:ln>
        </p:spPr>
        <p:txBody>
          <a:bodyPr wrap="square" lIns="182880" tIns="182880" rIns="182880" bIns="182880" rtlCol="0" anchor="ctr" anchorCtr="0">
            <a:noAutofit/>
          </a:bodyPr>
          <a:lstStyle/>
          <a:p>
            <a:r>
              <a:rPr lang="fr-FR" sz="2900" b="1" dirty="0"/>
              <a:t>Important ! N'abordez la question de la violence que si la femme est seule. Même si elle est avec une autre femme. </a:t>
            </a:r>
          </a:p>
        </p:txBody>
      </p:sp>
    </p:spTree>
    <p:extLst>
      <p:ext uri="{BB962C8B-B14F-4D97-AF65-F5344CB8AC3E}">
        <p14:creationId xmlns:p14="http://schemas.microsoft.com/office/powerpoint/2010/main" val="973001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6424-B46A-4F00-ACC4-20E422608A9E}"/>
              </a:ext>
            </a:extLst>
          </p:cNvPr>
          <p:cNvSpPr>
            <a:spLocks noGrp="1"/>
          </p:cNvSpPr>
          <p:nvPr>
            <p:ph type="title"/>
          </p:nvPr>
        </p:nvSpPr>
        <p:spPr>
          <a:xfrm>
            <a:off x="450850" y="1126912"/>
            <a:ext cx="18588264" cy="2757911"/>
          </a:xfrm>
        </p:spPr>
        <p:txBody>
          <a:bodyPr>
            <a:noAutofit/>
          </a:bodyPr>
          <a:lstStyle/>
          <a:p>
            <a:r>
              <a:rPr lang="fr-FR" sz="7200" dirty="0"/>
              <a:t>Que faire si vous soupçonnez des violences, mais qu'elle ne les révèle pas ?</a:t>
            </a:r>
          </a:p>
        </p:txBody>
      </p:sp>
      <p:sp>
        <p:nvSpPr>
          <p:cNvPr id="3" name="Content Placeholder 2">
            <a:extLst>
              <a:ext uri="{FF2B5EF4-FFF2-40B4-BE49-F238E27FC236}">
                <a16:creationId xmlns:a16="http://schemas.microsoft.com/office/drawing/2014/main" id="{B6786B4F-86BA-46D5-A742-2711FE973C82}"/>
              </a:ext>
            </a:extLst>
          </p:cNvPr>
          <p:cNvSpPr>
            <a:spLocks noGrp="1"/>
          </p:cNvSpPr>
          <p:nvPr>
            <p:ph sz="quarter" idx="10"/>
          </p:nvPr>
        </p:nvSpPr>
        <p:spPr>
          <a:xfrm>
            <a:off x="450850" y="5631109"/>
            <a:ext cx="16153587" cy="4093428"/>
          </a:xfrm>
        </p:spPr>
        <p:txBody>
          <a:bodyPr wrap="square" lIns="0" tIns="0" rIns="0" bIns="0" anchor="t">
            <a:spAutoFit/>
          </a:bodyPr>
          <a:lstStyle/>
          <a:p>
            <a:pPr marL="457200" lvl="1" indent="-457200">
              <a:lnSpc>
                <a:spcPct val="100000"/>
              </a:lnSpc>
              <a:spcBef>
                <a:spcPts val="0"/>
              </a:spcBef>
              <a:spcAft>
                <a:spcPts val="1200"/>
              </a:spcAft>
              <a:buClrTx/>
            </a:pPr>
            <a:r>
              <a:rPr lang="fr-FR" sz="3600" dirty="0">
                <a:solidFill>
                  <a:schemeClr val="tx1"/>
                </a:solidFill>
                <a:latin typeface="Arial" panose="020B0604020202020204" pitchFamily="34" charset="0"/>
                <a:cs typeface="Arial" panose="020B0604020202020204" pitchFamily="34" charset="0"/>
              </a:rPr>
              <a:t>Ne pas nuire !</a:t>
            </a:r>
          </a:p>
          <a:p>
            <a:pPr marL="457200" lvl="1" indent="-457200">
              <a:lnSpc>
                <a:spcPct val="100000"/>
              </a:lnSpc>
              <a:spcBef>
                <a:spcPts val="0"/>
              </a:spcBef>
              <a:spcAft>
                <a:spcPts val="1200"/>
              </a:spcAft>
              <a:buClrTx/>
            </a:pPr>
            <a:r>
              <a:rPr lang="fr-FR" sz="3600" dirty="0">
                <a:solidFill>
                  <a:schemeClr val="tx1"/>
                </a:solidFill>
                <a:latin typeface="Arial" panose="020B0604020202020204" pitchFamily="34" charset="0"/>
                <a:cs typeface="Arial" panose="020B0604020202020204" pitchFamily="34" charset="0"/>
              </a:rPr>
              <a:t>Ne lui mettez pas de pression ; laissez-lui le temps de révéler ce qu'elle veut vous dire.</a:t>
            </a:r>
          </a:p>
          <a:p>
            <a:pPr marL="457200" lvl="1" indent="-457200">
              <a:lnSpc>
                <a:spcPct val="100000"/>
              </a:lnSpc>
              <a:spcBef>
                <a:spcPts val="0"/>
              </a:spcBef>
              <a:spcAft>
                <a:spcPts val="1200"/>
              </a:spcAft>
              <a:buClrTx/>
            </a:pPr>
            <a:r>
              <a:rPr lang="fr-FR" sz="3600" dirty="0">
                <a:solidFill>
                  <a:schemeClr val="tx1"/>
                </a:solidFill>
                <a:latin typeface="Arial" panose="020B0604020202020204" pitchFamily="34" charset="0"/>
                <a:cs typeface="Arial" panose="020B0604020202020204" pitchFamily="34" charset="0"/>
              </a:rPr>
              <a:t>Parlez-lui des services qui sont disponibles si elle choisit de les utiliser.</a:t>
            </a:r>
          </a:p>
          <a:p>
            <a:pPr marL="457200" lvl="1" indent="-457200">
              <a:lnSpc>
                <a:spcPct val="100000"/>
              </a:lnSpc>
              <a:spcBef>
                <a:spcPts val="0"/>
              </a:spcBef>
              <a:spcAft>
                <a:spcPts val="1200"/>
              </a:spcAft>
              <a:buClrTx/>
            </a:pPr>
            <a:r>
              <a:rPr lang="fr-FR" sz="3600" dirty="0">
                <a:solidFill>
                  <a:schemeClr val="tx1"/>
                </a:solidFill>
                <a:latin typeface="Arial" panose="020B0604020202020204" pitchFamily="34" charset="0"/>
                <a:cs typeface="Arial" panose="020B0604020202020204" pitchFamily="34" charset="0"/>
              </a:rPr>
              <a:t>Proposez-lui de l'aiguiller vers d'autres services</a:t>
            </a:r>
          </a:p>
          <a:p>
            <a:pPr marL="457200" lvl="1" indent="-457200">
              <a:lnSpc>
                <a:spcPct val="100000"/>
              </a:lnSpc>
              <a:spcBef>
                <a:spcPts val="0"/>
              </a:spcBef>
              <a:spcAft>
                <a:spcPts val="1200"/>
              </a:spcAft>
              <a:buClrTx/>
            </a:pPr>
            <a:r>
              <a:rPr lang="fr-FR" sz="3600" dirty="0">
                <a:solidFill>
                  <a:schemeClr val="tx1"/>
                </a:solidFill>
                <a:latin typeface="Arial" panose="020B0604020202020204" pitchFamily="34" charset="0"/>
                <a:cs typeface="Arial" panose="020B0604020202020204" pitchFamily="34" charset="0"/>
              </a:rPr>
              <a:t>Proposez-lui une visite de suivi pour tout besoin de santé</a:t>
            </a:r>
          </a:p>
        </p:txBody>
      </p:sp>
      <p:sp>
        <p:nvSpPr>
          <p:cNvPr id="6" name="TextBox 5">
            <a:extLst>
              <a:ext uri="{FF2B5EF4-FFF2-40B4-BE49-F238E27FC236}">
                <a16:creationId xmlns:a16="http://schemas.microsoft.com/office/drawing/2014/main" id="{852650A5-0477-4646-9E84-540FFF88C861}"/>
              </a:ext>
            </a:extLst>
          </p:cNvPr>
          <p:cNvSpPr txBox="1"/>
          <p:nvPr/>
        </p:nvSpPr>
        <p:spPr>
          <a:xfrm>
            <a:off x="450850" y="4143550"/>
            <a:ext cx="19202400" cy="861774"/>
          </a:xfrm>
          <a:prstGeom prst="rect">
            <a:avLst/>
          </a:prstGeom>
          <a:solidFill>
            <a:schemeClr val="accent2"/>
          </a:solidFill>
        </p:spPr>
        <p:txBody>
          <a:bodyPr wrap="square" lIns="182880" tIns="182880" rIns="182880" bIns="182880" rtlCol="0">
            <a:spAutoFit/>
          </a:bodyPr>
          <a:lstStyle/>
          <a:p>
            <a:r>
              <a:rPr lang="fr-FR" sz="3200" b="1" dirty="0"/>
              <a:t>N'oubliez pas :</a:t>
            </a:r>
            <a:r>
              <a:rPr lang="fr-FR" sz="3200" dirty="0"/>
              <a:t> c'est peut-être votre seule chance d'aider cette femme ! </a:t>
            </a:r>
          </a:p>
        </p:txBody>
      </p:sp>
    </p:spTree>
    <p:extLst>
      <p:ext uri="{BB962C8B-B14F-4D97-AF65-F5344CB8AC3E}">
        <p14:creationId xmlns:p14="http://schemas.microsoft.com/office/powerpoint/2010/main" val="4030534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4ADB4A-60A4-0549-96F9-8AF0365402B5}"/>
              </a:ext>
            </a:extLst>
          </p:cNvPr>
          <p:cNvSpPr>
            <a:spLocks noGrp="1"/>
          </p:cNvSpPr>
          <p:nvPr>
            <p:ph type="title"/>
          </p:nvPr>
        </p:nvSpPr>
        <p:spPr>
          <a:xfrm>
            <a:off x="450852" y="1082675"/>
            <a:ext cx="15420399" cy="2757911"/>
          </a:xfrm>
        </p:spPr>
        <p:txBody>
          <a:bodyPr/>
          <a:lstStyle/>
          <a:p>
            <a:r>
              <a:rPr lang="fr-FR" dirty="0"/>
              <a:t>Objectifs de l'atelier</a:t>
            </a:r>
          </a:p>
        </p:txBody>
      </p:sp>
      <p:sp>
        <p:nvSpPr>
          <p:cNvPr id="4" name="Content Placeholder 3">
            <a:extLst>
              <a:ext uri="{FF2B5EF4-FFF2-40B4-BE49-F238E27FC236}">
                <a16:creationId xmlns:a16="http://schemas.microsoft.com/office/drawing/2014/main" id="{3B7BE1BD-615A-B044-9057-D343CF55B097}"/>
              </a:ext>
            </a:extLst>
          </p:cNvPr>
          <p:cNvSpPr>
            <a:spLocks noGrp="1"/>
          </p:cNvSpPr>
          <p:nvPr>
            <p:ph sz="quarter" idx="10"/>
          </p:nvPr>
        </p:nvSpPr>
        <p:spPr>
          <a:xfrm>
            <a:off x="450852" y="3125641"/>
            <a:ext cx="13061199" cy="649409"/>
          </a:xfrm>
          <a:prstGeom prst="rect">
            <a:avLst/>
          </a:prstGeom>
        </p:spPr>
        <p:txBody>
          <a:bodyPr wrap="square" lIns="0" tIns="0" rIns="0" bIns="0" anchor="t">
            <a:spAutoFit/>
          </a:bodyPr>
          <a:lstStyle/>
          <a:p>
            <a:pPr lvl="0" indent="0">
              <a:spcAft>
                <a:spcPts val="1200"/>
              </a:spcAft>
              <a:buNone/>
            </a:pPr>
            <a:r>
              <a:rPr lang="fr-FR" sz="2800" b="1" dirty="0">
                <a:latin typeface="Helvetica" panose="020B0604020202020204" pitchFamily="34" charset="0"/>
                <a:cs typeface="Helvetica" panose="020B0604020202020204" pitchFamily="34" charset="0"/>
              </a:rPr>
              <a:t>À la fin de cette session, les participants seront en mesure de :</a:t>
            </a:r>
          </a:p>
        </p:txBody>
      </p:sp>
      <p:sp>
        <p:nvSpPr>
          <p:cNvPr id="5" name="TextBox 4">
            <a:extLst>
              <a:ext uri="{FF2B5EF4-FFF2-40B4-BE49-F238E27FC236}">
                <a16:creationId xmlns:a16="http://schemas.microsoft.com/office/drawing/2014/main" id="{CF3257CD-237A-704A-8188-ACE7F50E8F8C}"/>
              </a:ext>
            </a:extLst>
          </p:cNvPr>
          <p:cNvSpPr txBox="1"/>
          <p:nvPr/>
        </p:nvSpPr>
        <p:spPr>
          <a:xfrm>
            <a:off x="450853" y="3959676"/>
            <a:ext cx="19202398" cy="6266999"/>
          </a:xfrm>
          <a:prstGeom prst="rect">
            <a:avLst/>
          </a:prstGeom>
          <a:noFill/>
        </p:spPr>
        <p:txBody>
          <a:bodyPr wrap="square" numCol="2" spcCol="457200" rtlCol="0">
            <a:noAutofit/>
          </a:bodyPr>
          <a:lstStyle/>
          <a:p>
            <a:pPr marL="685800" indent="-685800">
              <a:spcAft>
                <a:spcPts val="1200"/>
              </a:spcAft>
              <a:buFont typeface="+mj-lt"/>
              <a:buAutoNum type="arabicPeriod"/>
            </a:pPr>
            <a:r>
              <a:rPr lang="fr-FR" sz="3000" dirty="0">
                <a:latin typeface="Helvetica" panose="020B0604020202020204" pitchFamily="34" charset="0"/>
                <a:cs typeface="Helvetica" panose="020B0604020202020204" pitchFamily="34" charset="0"/>
              </a:rPr>
              <a:t>Parler des termes et des définitions relatives aux violences sexuelles.</a:t>
            </a:r>
          </a:p>
          <a:p>
            <a:pPr marL="685800" indent="-685800">
              <a:spcAft>
                <a:spcPts val="1200"/>
              </a:spcAft>
              <a:buFont typeface="+mj-lt"/>
              <a:buAutoNum type="arabicPeriod"/>
            </a:pPr>
            <a:r>
              <a:rPr lang="fr-FR" sz="3000" dirty="0">
                <a:latin typeface="Helvetica" panose="020B0604020202020204" pitchFamily="34" charset="0"/>
                <a:cs typeface="Helvetica" panose="020B0604020202020204" pitchFamily="34" charset="0"/>
              </a:rPr>
              <a:t>Décrire l'intersection entre violences sexuelles et soins d'avortement.</a:t>
            </a:r>
          </a:p>
          <a:p>
            <a:pPr marL="685800" lvl="0" indent="-685800">
              <a:spcAft>
                <a:spcPts val="1200"/>
              </a:spcAft>
              <a:buFont typeface="+mj-lt"/>
              <a:buAutoNum type="arabicPeriod"/>
            </a:pPr>
            <a:r>
              <a:rPr lang="fr-FR" sz="3000" dirty="0">
                <a:latin typeface="Helvetica" panose="020B0604020202020204" pitchFamily="34" charset="0"/>
                <a:cs typeface="Helvetica" panose="020B0604020202020204" pitchFamily="34" charset="0"/>
              </a:rPr>
              <a:t>Intégrer des techniques de counseling tenant compte des traumatismes dans le counseling sur l'avortement.</a:t>
            </a:r>
          </a:p>
          <a:p>
            <a:pPr marL="685800" lvl="0" indent="-685800">
              <a:spcAft>
                <a:spcPts val="1200"/>
              </a:spcAft>
              <a:buFont typeface="+mj-lt"/>
              <a:buAutoNum type="arabicPeriod"/>
            </a:pPr>
            <a:r>
              <a:rPr lang="fr-FR" sz="3000" dirty="0">
                <a:latin typeface="Helvetica" panose="020B0604020202020204" pitchFamily="34" charset="0"/>
                <a:cs typeface="Helvetica" panose="020B0604020202020204" pitchFamily="34" charset="0"/>
              </a:rPr>
              <a:t>Effectuer des soins tenant compte des traumatismes dans le cadre des soins d'avortement.</a:t>
            </a:r>
          </a:p>
          <a:p>
            <a:pPr marL="685800" indent="-685800">
              <a:spcAft>
                <a:spcPts val="1200"/>
              </a:spcAft>
              <a:buFont typeface="+mj-lt"/>
              <a:buAutoNum type="arabicPeriod"/>
            </a:pPr>
            <a:r>
              <a:rPr lang="fr-FR" sz="3000" dirty="0">
                <a:latin typeface="Helvetica" panose="020B0604020202020204" pitchFamily="34" charset="0"/>
                <a:cs typeface="Helvetica" panose="020B0604020202020204" pitchFamily="34" charset="0"/>
              </a:rPr>
              <a:t>Décrire les rôles et responsabilités des agents de santé de première ligne qui fournissent des soins d'avortement aux survivantes de violences sexuelles et d'autres formes de VBG.</a:t>
            </a:r>
          </a:p>
          <a:p>
            <a:pPr marL="685800" indent="-685800">
              <a:spcAft>
                <a:spcPts val="1200"/>
              </a:spcAft>
              <a:buFont typeface="+mj-lt"/>
              <a:buAutoNum type="arabicPeriod"/>
            </a:pPr>
            <a:r>
              <a:rPr lang="fr-FR" sz="3000" dirty="0">
                <a:latin typeface="Helvetica" panose="020B0604020202020204" pitchFamily="34" charset="0"/>
                <a:cs typeface="Helvetica" panose="020B0604020202020204" pitchFamily="34" charset="0"/>
              </a:rPr>
              <a:t>Parler des parcours d'aiguillage appropriés pour les survivantes de traumatismes et fournir aux clientes une introduction aux services et aux aiguillages supplémentaires, si elles le souhaitent.</a:t>
            </a:r>
          </a:p>
          <a:p>
            <a:pPr marL="685800" indent="-685800">
              <a:spcAft>
                <a:spcPts val="1200"/>
              </a:spcAft>
              <a:buFont typeface="+mj-lt"/>
              <a:buAutoNum type="arabicPeriod"/>
            </a:pPr>
            <a:r>
              <a:rPr lang="fr-FR" sz="3000" dirty="0">
                <a:latin typeface="Helvetica" panose="020B0604020202020204" pitchFamily="34" charset="0"/>
                <a:cs typeface="Helvetica" panose="020B0604020202020204" pitchFamily="34" charset="0"/>
              </a:rPr>
              <a:t>Plaider pour une meilleure intégration des services cliniques et de protection en matière de santé sexuelle et reproductive (SSR).</a:t>
            </a:r>
          </a:p>
          <a:p>
            <a:pPr marL="685800" indent="-685800">
              <a:spcAft>
                <a:spcPts val="1200"/>
              </a:spcAft>
              <a:buFont typeface="+mj-lt"/>
              <a:buAutoNum type="arabicPeriod"/>
            </a:pPr>
            <a:r>
              <a:rPr lang="fr-FR" sz="3000" dirty="0">
                <a:latin typeface="Helvetica" panose="020B0604020202020204" pitchFamily="34" charset="0"/>
                <a:ea typeface="Times New Roman" panose="02020603050405020304" pitchFamily="18" charset="0"/>
                <a:cs typeface="Helvetica" panose="020B0604020202020204" pitchFamily="34" charset="0"/>
              </a:rPr>
              <a:t>Énumérer les risques de burnout liés au travail avec les survivantes, et identifier les actions qui peuvent aider à maintenir le bien-être malgré le stress lié au travail.</a:t>
            </a:r>
            <a:endParaRPr lang="en-US" sz="3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51144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48705-4C9C-7F47-9123-F231EC90D3B3}"/>
              </a:ext>
            </a:extLst>
          </p:cNvPr>
          <p:cNvSpPr>
            <a:spLocks noGrp="1"/>
          </p:cNvSpPr>
          <p:nvPr>
            <p:ph type="title"/>
          </p:nvPr>
        </p:nvSpPr>
        <p:spPr>
          <a:xfrm>
            <a:off x="450850" y="821060"/>
            <a:ext cx="18261693" cy="2757911"/>
          </a:xfrm>
        </p:spPr>
        <p:txBody>
          <a:bodyPr/>
          <a:lstStyle/>
          <a:p>
            <a:r>
              <a:rPr lang="fr-FR" dirty="0"/>
              <a:t>En résumé : Réponse des travailleurs de la santé à l'avortement</a:t>
            </a:r>
          </a:p>
        </p:txBody>
      </p:sp>
      <p:sp>
        <p:nvSpPr>
          <p:cNvPr id="2" name="Content Placeholder 1">
            <a:extLst>
              <a:ext uri="{FF2B5EF4-FFF2-40B4-BE49-F238E27FC236}">
                <a16:creationId xmlns:a16="http://schemas.microsoft.com/office/drawing/2014/main" id="{1DC3011E-20E3-9747-8EE1-7776F801DB6B}"/>
              </a:ext>
            </a:extLst>
          </p:cNvPr>
          <p:cNvSpPr>
            <a:spLocks noGrp="1"/>
          </p:cNvSpPr>
          <p:nvPr>
            <p:ph sz="quarter" idx="10"/>
          </p:nvPr>
        </p:nvSpPr>
        <p:spPr>
          <a:xfrm>
            <a:off x="872541" y="3922712"/>
            <a:ext cx="16011202" cy="7386638"/>
          </a:xfrm>
        </p:spPr>
        <p:txBody>
          <a:bodyPr wrap="square" lIns="0" tIns="0" rIns="0" bIns="0" anchor="t">
            <a:spAutoFit/>
          </a:bodyPr>
          <a:lstStyle/>
          <a:p>
            <a:pPr marL="457200" lvl="1" indent="-457200">
              <a:lnSpc>
                <a:spcPct val="100000"/>
              </a:lnSpc>
              <a:spcBef>
                <a:spcPts val="0"/>
              </a:spcBef>
              <a:spcAft>
                <a:spcPts val="2400"/>
              </a:spcAft>
              <a:buClr>
                <a:schemeClr val="accent1"/>
              </a:buClr>
              <a:buSzPct val="100000"/>
              <a:buFont typeface="Wingdings" pitchFamily="2" charset="2"/>
              <a:buChar char="ü"/>
            </a:pPr>
            <a:r>
              <a:rPr lang="fr-FR" sz="3000" dirty="0">
                <a:solidFill>
                  <a:schemeClr val="tx1"/>
                </a:solidFill>
                <a:latin typeface="Arial" panose="020B0604020202020204" pitchFamily="34" charset="0"/>
                <a:cs typeface="Arial" panose="020B0604020202020204" pitchFamily="34" charset="0"/>
              </a:rPr>
              <a:t>Les prestataires doivent être formés pour fournir des soins centrés sur les survivantes et des soins tenant compte des traumatismes.</a:t>
            </a:r>
          </a:p>
          <a:p>
            <a:pPr marL="457200" lvl="1" indent="-457200">
              <a:lnSpc>
                <a:spcPct val="100000"/>
              </a:lnSpc>
              <a:spcBef>
                <a:spcPts val="0"/>
              </a:spcBef>
              <a:spcAft>
                <a:spcPts val="2400"/>
              </a:spcAft>
              <a:buClr>
                <a:schemeClr val="accent1"/>
              </a:buClr>
              <a:buSzPct val="100000"/>
              <a:buFont typeface="Wingdings" pitchFamily="2" charset="2"/>
              <a:buChar char="ü"/>
            </a:pPr>
            <a:r>
              <a:rPr lang="fr-FR" sz="3000" dirty="0">
                <a:solidFill>
                  <a:schemeClr val="tx1"/>
                </a:solidFill>
                <a:latin typeface="Arial" panose="020B0604020202020204" pitchFamily="34" charset="0"/>
                <a:cs typeface="Arial" panose="020B0604020202020204" pitchFamily="34" charset="0"/>
              </a:rPr>
              <a:t>Assurez-vous que des procédures opératoires normalisées sont en place dans votre établissement.</a:t>
            </a:r>
          </a:p>
          <a:p>
            <a:pPr marL="457200" lvl="1" indent="-457200">
              <a:lnSpc>
                <a:spcPct val="100000"/>
              </a:lnSpc>
              <a:spcBef>
                <a:spcPts val="0"/>
              </a:spcBef>
              <a:spcAft>
                <a:spcPts val="2400"/>
              </a:spcAft>
              <a:buClr>
                <a:schemeClr val="accent1"/>
              </a:buClr>
              <a:buSzPct val="100000"/>
              <a:buFont typeface="Wingdings" pitchFamily="2" charset="2"/>
              <a:buChar char="ü"/>
            </a:pPr>
            <a:r>
              <a:rPr lang="fr-FR" sz="3000" dirty="0">
                <a:solidFill>
                  <a:schemeClr val="tx1"/>
                </a:solidFill>
                <a:latin typeface="Arial" panose="020B0604020202020204" pitchFamily="34" charset="0"/>
                <a:cs typeface="Arial" panose="020B0604020202020204" pitchFamily="34" charset="0"/>
              </a:rPr>
              <a:t>Veillez à ce que les espaces de consultation soient privatisés</a:t>
            </a:r>
          </a:p>
          <a:p>
            <a:pPr marL="457200" lvl="1" indent="-457200">
              <a:lnSpc>
                <a:spcPct val="100000"/>
              </a:lnSpc>
              <a:spcBef>
                <a:spcPts val="0"/>
              </a:spcBef>
              <a:spcAft>
                <a:spcPts val="2400"/>
              </a:spcAft>
              <a:buClr>
                <a:schemeClr val="accent1"/>
              </a:buClr>
              <a:buSzPct val="100000"/>
              <a:buFont typeface="Wingdings" pitchFamily="2" charset="2"/>
              <a:buChar char="ü"/>
            </a:pPr>
            <a:r>
              <a:rPr lang="fr-FR" sz="3000" dirty="0">
                <a:solidFill>
                  <a:schemeClr val="tx1"/>
                </a:solidFill>
                <a:latin typeface="Arial" panose="020B0604020202020204" pitchFamily="34" charset="0"/>
                <a:cs typeface="Arial" panose="020B0604020202020204" pitchFamily="34" charset="0"/>
              </a:rPr>
              <a:t>Assurez-vous que les aiguillages vers des services complémentaires sont identifiés et connus de tous.</a:t>
            </a:r>
          </a:p>
          <a:p>
            <a:pPr marL="457200" lvl="1" indent="-457200">
              <a:lnSpc>
                <a:spcPct val="100000"/>
              </a:lnSpc>
              <a:spcBef>
                <a:spcPts val="0"/>
              </a:spcBef>
              <a:spcAft>
                <a:spcPts val="2400"/>
              </a:spcAft>
              <a:buClr>
                <a:schemeClr val="accent1"/>
              </a:buClr>
              <a:buSzPct val="100000"/>
              <a:buFont typeface="Wingdings" pitchFamily="2" charset="2"/>
              <a:buChar char="ü"/>
            </a:pPr>
            <a:r>
              <a:rPr lang="fr-FR" sz="3000" dirty="0">
                <a:solidFill>
                  <a:schemeClr val="tx1"/>
                </a:solidFill>
                <a:latin typeface="Arial" panose="020B0604020202020204" pitchFamily="34" charset="0"/>
                <a:cs typeface="Arial" panose="020B0604020202020204" pitchFamily="34" charset="0"/>
              </a:rPr>
              <a:t>Les établissements de santé doivent être équipés pour fournir une réponse complète en matière de SSR, en traitant les conséquences physiques et mentales.</a:t>
            </a:r>
          </a:p>
          <a:p>
            <a:pPr marL="457200" lvl="1" indent="-457200">
              <a:lnSpc>
                <a:spcPct val="100000"/>
              </a:lnSpc>
              <a:spcBef>
                <a:spcPts val="0"/>
              </a:spcBef>
              <a:spcAft>
                <a:spcPts val="2400"/>
              </a:spcAft>
              <a:buClr>
                <a:schemeClr val="accent1"/>
              </a:buClr>
              <a:buSzPct val="100000"/>
              <a:buFont typeface="Wingdings" pitchFamily="2" charset="2"/>
              <a:buChar char="ü"/>
            </a:pPr>
            <a:r>
              <a:rPr lang="fr-FR" sz="3000" dirty="0">
                <a:solidFill>
                  <a:schemeClr val="tx1"/>
                </a:solidFill>
                <a:latin typeface="Arial" panose="020B0604020202020204" pitchFamily="34" charset="0"/>
                <a:cs typeface="Arial" panose="020B0604020202020204" pitchFamily="34" charset="0"/>
              </a:rPr>
              <a:t>Le signalement obligatoire à la police par le prestataire de santé n'est </a:t>
            </a:r>
            <a:r>
              <a:rPr lang="fr-FR" sz="3000" b="1" dirty="0">
                <a:solidFill>
                  <a:schemeClr val="tx1"/>
                </a:solidFill>
                <a:latin typeface="Arial" panose="020B0604020202020204" pitchFamily="34" charset="0"/>
                <a:cs typeface="Arial" panose="020B0604020202020204" pitchFamily="34" charset="0"/>
              </a:rPr>
              <a:t>PAS</a:t>
            </a:r>
            <a:r>
              <a:rPr lang="fr-FR" sz="3000" dirty="0">
                <a:solidFill>
                  <a:schemeClr val="tx1"/>
                </a:solidFill>
                <a:latin typeface="Arial" panose="020B0604020202020204" pitchFamily="34" charset="0"/>
                <a:cs typeface="Arial" panose="020B0604020202020204" pitchFamily="34" charset="0"/>
              </a:rPr>
              <a:t> recommandé. Les prestataires de soins d'avortement doivent proposer de signaler l'incident si la femme le souhaite, de préférence à des services de protection.</a:t>
            </a:r>
          </a:p>
        </p:txBody>
      </p:sp>
    </p:spTree>
    <p:extLst>
      <p:ext uri="{BB962C8B-B14F-4D97-AF65-F5344CB8AC3E}">
        <p14:creationId xmlns:p14="http://schemas.microsoft.com/office/powerpoint/2010/main" val="1542831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F0895E-6E2C-5641-BC44-5E1FB54173D0}"/>
              </a:ext>
            </a:extLst>
          </p:cNvPr>
          <p:cNvSpPr/>
          <p:nvPr/>
        </p:nvSpPr>
        <p:spPr>
          <a:xfrm>
            <a:off x="1806498" y="0"/>
            <a:ext cx="18297602" cy="338997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24F522-759A-44E1-8C7D-50CF1E85322A}"/>
              </a:ext>
            </a:extLst>
          </p:cNvPr>
          <p:cNvSpPr>
            <a:spLocks noGrp="1"/>
          </p:cNvSpPr>
          <p:nvPr>
            <p:ph type="title"/>
          </p:nvPr>
        </p:nvSpPr>
        <p:spPr>
          <a:xfrm>
            <a:off x="3751611" y="1"/>
            <a:ext cx="16352489" cy="3389970"/>
          </a:xfrm>
        </p:spPr>
        <p:txBody>
          <a:bodyPr wrap="square" anchor="ctr">
            <a:normAutofit/>
          </a:bodyPr>
          <a:lstStyle/>
          <a:p>
            <a:pPr>
              <a:lnSpc>
                <a:spcPct val="90000"/>
              </a:lnSpc>
            </a:pPr>
            <a:r>
              <a:rPr lang="fr-FR" sz="6600" dirty="0"/>
              <a:t>Méthode LIVES de l'OMS pour soutenir les survivantes d'agressions sexuelles</a:t>
            </a:r>
          </a:p>
        </p:txBody>
      </p:sp>
      <p:graphicFrame>
        <p:nvGraphicFramePr>
          <p:cNvPr id="3" name="Diagram 2">
            <a:extLst>
              <a:ext uri="{FF2B5EF4-FFF2-40B4-BE49-F238E27FC236}">
                <a16:creationId xmlns:a16="http://schemas.microsoft.com/office/drawing/2014/main" id="{E6CF815D-245B-46EA-87D0-D5AC3B58FB7B}"/>
              </a:ext>
            </a:extLst>
          </p:cNvPr>
          <p:cNvGraphicFramePr/>
          <p:nvPr>
            <p:extLst>
              <p:ext uri="{D42A27DB-BD31-4B8C-83A1-F6EECF244321}">
                <p14:modId xmlns:p14="http://schemas.microsoft.com/office/powerpoint/2010/main" val="2784585001"/>
              </p:ext>
            </p:extLst>
          </p:nvPr>
        </p:nvGraphicFramePr>
        <p:xfrm>
          <a:off x="540058" y="3590534"/>
          <a:ext cx="19653251" cy="8000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11D0823-004D-4CA5-A191-61E8D60EA1E9}"/>
              </a:ext>
            </a:extLst>
          </p:cNvPr>
          <p:cNvPicPr>
            <a:picLocks noChangeAspect="1"/>
          </p:cNvPicPr>
          <p:nvPr/>
        </p:nvPicPr>
        <p:blipFill>
          <a:blip r:embed="rId8"/>
          <a:stretch>
            <a:fillRect/>
          </a:stretch>
        </p:blipFill>
        <p:spPr>
          <a:xfrm>
            <a:off x="0" y="1"/>
            <a:ext cx="3198857" cy="3389970"/>
          </a:xfrm>
          <a:prstGeom prst="rect">
            <a:avLst/>
          </a:prstGeom>
        </p:spPr>
      </p:pic>
    </p:spTree>
    <p:extLst>
      <p:ext uri="{BB962C8B-B14F-4D97-AF65-F5344CB8AC3E}">
        <p14:creationId xmlns:p14="http://schemas.microsoft.com/office/powerpoint/2010/main" val="3268370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11CE61-F302-7145-8875-EC00C471EE5F}"/>
              </a:ext>
            </a:extLst>
          </p:cNvPr>
          <p:cNvSpPr>
            <a:spLocks noGrp="1"/>
          </p:cNvSpPr>
          <p:nvPr>
            <p:ph type="title"/>
          </p:nvPr>
        </p:nvSpPr>
        <p:spPr>
          <a:xfrm>
            <a:off x="472936" y="1082675"/>
            <a:ext cx="17732514" cy="1476375"/>
          </a:xfrm>
        </p:spPr>
        <p:txBody>
          <a:bodyPr/>
          <a:lstStyle/>
          <a:p>
            <a:r>
              <a:rPr lang="fr-FR" dirty="0"/>
              <a:t>Soins médicaux</a:t>
            </a:r>
          </a:p>
        </p:txBody>
      </p:sp>
      <p:sp>
        <p:nvSpPr>
          <p:cNvPr id="2" name="Text Placeholder 1">
            <a:extLst>
              <a:ext uri="{FF2B5EF4-FFF2-40B4-BE49-F238E27FC236}">
                <a16:creationId xmlns:a16="http://schemas.microsoft.com/office/drawing/2014/main" id="{FF901E9D-1A00-489C-8B78-E998850CD177}"/>
              </a:ext>
            </a:extLst>
          </p:cNvPr>
          <p:cNvSpPr>
            <a:spLocks noGrp="1"/>
          </p:cNvSpPr>
          <p:nvPr>
            <p:ph sz="quarter" idx="10"/>
          </p:nvPr>
        </p:nvSpPr>
        <p:spPr>
          <a:xfrm>
            <a:off x="580158" y="5132246"/>
            <a:ext cx="9144000" cy="5648325"/>
          </a:xfrm>
        </p:spPr>
        <p:txBody>
          <a:bodyPr/>
          <a:lstStyle/>
          <a:p>
            <a:pPr marL="457200" indent="-457200" algn="l">
              <a:lnSpc>
                <a:spcPct val="100000"/>
              </a:lnSpc>
              <a:spcAft>
                <a:spcPts val="1200"/>
              </a:spcAft>
              <a:buSzPct val="100000"/>
              <a:buFont typeface="Arial" panose="020B0604020202020204" pitchFamily="34" charset="0"/>
              <a:buChar char="•"/>
            </a:pPr>
            <a:r>
              <a:rPr lang="fr-FR" sz="3600" dirty="0"/>
              <a:t>Antécédents médicaux généraux</a:t>
            </a:r>
          </a:p>
          <a:p>
            <a:pPr marL="457200" indent="-457200" algn="l">
              <a:lnSpc>
                <a:spcPct val="100000"/>
              </a:lnSpc>
              <a:spcAft>
                <a:spcPts val="1200"/>
              </a:spcAft>
              <a:buSzPct val="100000"/>
              <a:buFont typeface="Arial" panose="020B0604020202020204" pitchFamily="34" charset="0"/>
              <a:buChar char="•"/>
            </a:pPr>
            <a:r>
              <a:rPr lang="fr-FR" sz="3600" dirty="0"/>
              <a:t>Antécédents obstétriques et gynécologiques, y compris date des dernières règles.</a:t>
            </a:r>
          </a:p>
          <a:p>
            <a:pPr marL="457200" indent="-457200" algn="l">
              <a:lnSpc>
                <a:spcPct val="100000"/>
              </a:lnSpc>
              <a:spcAft>
                <a:spcPts val="1200"/>
              </a:spcAft>
              <a:buSzPct val="100000"/>
              <a:buFont typeface="Arial" panose="020B0604020202020204" pitchFamily="34" charset="0"/>
              <a:buChar char="•"/>
            </a:pPr>
            <a:r>
              <a:rPr lang="fr-FR" sz="3600" dirty="0"/>
              <a:t>Informations sur l'agression</a:t>
            </a:r>
          </a:p>
          <a:p>
            <a:pPr marL="457200" indent="-457200" algn="l">
              <a:lnSpc>
                <a:spcPct val="100000"/>
              </a:lnSpc>
              <a:spcAft>
                <a:spcPts val="1200"/>
              </a:spcAft>
              <a:buSzPct val="100000"/>
              <a:buFont typeface="Arial" panose="020B0604020202020204" pitchFamily="34" charset="0"/>
              <a:buChar char="•"/>
            </a:pPr>
            <a:r>
              <a:rPr lang="fr-FR" sz="3600" dirty="0"/>
              <a:t>Évaluation de la santé mentale</a:t>
            </a:r>
          </a:p>
          <a:p>
            <a:pPr marL="457200" indent="-457200" algn="l">
              <a:lnSpc>
                <a:spcPct val="100000"/>
              </a:lnSpc>
              <a:spcAft>
                <a:spcPts val="1200"/>
              </a:spcAft>
              <a:buSzPct val="100000"/>
              <a:buFont typeface="Arial" panose="020B0604020202020204" pitchFamily="34" charset="0"/>
              <a:buChar char="•"/>
            </a:pPr>
            <a:r>
              <a:rPr lang="fr-FR" sz="3600" b="1" dirty="0"/>
              <a:t>Effectué au rythme de la survivante</a:t>
            </a:r>
            <a:endParaRPr lang="en-US" sz="3600" dirty="0"/>
          </a:p>
        </p:txBody>
      </p:sp>
      <p:sp>
        <p:nvSpPr>
          <p:cNvPr id="3" name="Text Placeholder 2">
            <a:extLst>
              <a:ext uri="{FF2B5EF4-FFF2-40B4-BE49-F238E27FC236}">
                <a16:creationId xmlns:a16="http://schemas.microsoft.com/office/drawing/2014/main" id="{2A9BD8F1-C741-4F7F-81E3-B0D636B9588A}"/>
              </a:ext>
            </a:extLst>
          </p:cNvPr>
          <p:cNvSpPr>
            <a:spLocks noGrp="1"/>
          </p:cNvSpPr>
          <p:nvPr>
            <p:ph sz="quarter" idx="11"/>
          </p:nvPr>
        </p:nvSpPr>
        <p:spPr>
          <a:xfrm>
            <a:off x="10052050" y="5132246"/>
            <a:ext cx="9144000" cy="5648325"/>
          </a:xfrm>
        </p:spPr>
        <p:txBody>
          <a:bodyPr/>
          <a:lstStyle/>
          <a:p>
            <a:pPr marL="571500" indent="-571500" algn="l">
              <a:lnSpc>
                <a:spcPct val="100000"/>
              </a:lnSpc>
              <a:spcAft>
                <a:spcPts val="1200"/>
              </a:spcAft>
              <a:buSzPct val="100000"/>
              <a:buFont typeface="Arial" panose="020B0604020202020204" pitchFamily="34" charset="0"/>
              <a:buChar char="•"/>
            </a:pPr>
            <a:r>
              <a:rPr lang="fr-FR" sz="3600" dirty="0"/>
              <a:t>Soins tenant compte des traumatismes</a:t>
            </a:r>
          </a:p>
          <a:p>
            <a:pPr marL="571500" lvl="1" indent="-571500">
              <a:lnSpc>
                <a:spcPct val="100000"/>
              </a:lnSpc>
              <a:spcAft>
                <a:spcPts val="1200"/>
              </a:spcAft>
              <a:buSzPct val="100000"/>
            </a:pPr>
            <a:r>
              <a:rPr lang="fr-FR" sz="3600" dirty="0"/>
              <a:t>Cet atelier porte sur l'intégration des soins tenant compte des traumatismes dans l'examen pelvien et la procédure d'aspiration.</a:t>
            </a:r>
          </a:p>
          <a:p>
            <a:pPr marL="571500" lvl="1" indent="-571500">
              <a:lnSpc>
                <a:spcPct val="100000"/>
              </a:lnSpc>
              <a:spcAft>
                <a:spcPts val="1200"/>
              </a:spcAft>
              <a:buSzPct val="100000"/>
            </a:pPr>
            <a:r>
              <a:rPr lang="fr-FR" sz="3600" dirty="0"/>
              <a:t>Pour d'autres détails sur les examens et la prise en charge, voir les ressources de la diapositive suivante.</a:t>
            </a:r>
          </a:p>
        </p:txBody>
      </p:sp>
      <p:sp>
        <p:nvSpPr>
          <p:cNvPr id="4" name="Text Placeholder 3">
            <a:extLst>
              <a:ext uri="{FF2B5EF4-FFF2-40B4-BE49-F238E27FC236}">
                <a16:creationId xmlns:a16="http://schemas.microsoft.com/office/drawing/2014/main" id="{DA889CFA-840D-4360-BD45-66566BC94FDD}"/>
              </a:ext>
            </a:extLst>
          </p:cNvPr>
          <p:cNvSpPr>
            <a:spLocks noGrp="1"/>
          </p:cNvSpPr>
          <p:nvPr>
            <p:ph type="body" sz="quarter" idx="4294967295"/>
          </p:nvPr>
        </p:nvSpPr>
        <p:spPr>
          <a:xfrm>
            <a:off x="580158" y="3201475"/>
            <a:ext cx="8225175" cy="1477963"/>
          </a:xfrm>
        </p:spPr>
        <p:txBody>
          <a:bodyPr/>
          <a:lstStyle/>
          <a:p>
            <a:pPr marL="0" indent="0">
              <a:lnSpc>
                <a:spcPct val="100000"/>
              </a:lnSpc>
              <a:buNone/>
            </a:pPr>
            <a:r>
              <a:rPr lang="fr-FR" sz="4800" b="1" dirty="0">
                <a:solidFill>
                  <a:schemeClr val="accent3"/>
                </a:solidFill>
              </a:rPr>
              <a:t>ÉVALUER L'ÉTAT DE SANTÉ DE LA PATIENTE</a:t>
            </a:r>
          </a:p>
        </p:txBody>
      </p:sp>
      <p:sp>
        <p:nvSpPr>
          <p:cNvPr id="5" name="Text Placeholder 4">
            <a:extLst>
              <a:ext uri="{FF2B5EF4-FFF2-40B4-BE49-F238E27FC236}">
                <a16:creationId xmlns:a16="http://schemas.microsoft.com/office/drawing/2014/main" id="{B7F36FAE-4552-4739-93B7-042851AB2449}"/>
              </a:ext>
            </a:extLst>
          </p:cNvPr>
          <p:cNvSpPr>
            <a:spLocks noGrp="1"/>
          </p:cNvSpPr>
          <p:nvPr>
            <p:ph type="body" sz="quarter" idx="4294967295"/>
          </p:nvPr>
        </p:nvSpPr>
        <p:spPr>
          <a:xfrm>
            <a:off x="10052050" y="3201475"/>
            <a:ext cx="9144000" cy="1476375"/>
          </a:xfrm>
        </p:spPr>
        <p:txBody>
          <a:bodyPr/>
          <a:lstStyle/>
          <a:p>
            <a:pPr marL="0" indent="0">
              <a:lnSpc>
                <a:spcPct val="100000"/>
              </a:lnSpc>
              <a:buNone/>
            </a:pPr>
            <a:r>
              <a:rPr lang="fr-FR" sz="4800" b="1" dirty="0">
                <a:solidFill>
                  <a:schemeClr val="accent3"/>
                </a:solidFill>
              </a:rPr>
              <a:t>EXAMEN PHYSIQUE ET PRISE EN CHARGE</a:t>
            </a:r>
          </a:p>
        </p:txBody>
      </p:sp>
    </p:spTree>
    <p:extLst>
      <p:ext uri="{BB962C8B-B14F-4D97-AF65-F5344CB8AC3E}">
        <p14:creationId xmlns:p14="http://schemas.microsoft.com/office/powerpoint/2010/main" val="1991064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15A549-F901-40E1-835D-D1D75A4E4668}"/>
              </a:ext>
            </a:extLst>
          </p:cNvPr>
          <p:cNvSpPr>
            <a:spLocks noGrp="1"/>
          </p:cNvSpPr>
          <p:nvPr>
            <p:ph type="title"/>
          </p:nvPr>
        </p:nvSpPr>
        <p:spPr>
          <a:xfrm>
            <a:off x="450850" y="1079007"/>
            <a:ext cx="15420399" cy="1644316"/>
          </a:xfrm>
        </p:spPr>
        <p:txBody>
          <a:bodyPr/>
          <a:lstStyle/>
          <a:p>
            <a:pPr>
              <a:spcAft>
                <a:spcPts val="600"/>
              </a:spcAft>
            </a:pPr>
            <a:r>
              <a:rPr lang="fr-FR" dirty="0">
                <a:latin typeface="Helvetica" panose="020B0604020202020204" pitchFamily="34" charset="0"/>
                <a:cs typeface="Helvetica" panose="020B0604020202020204" pitchFamily="34" charset="0"/>
              </a:rPr>
              <a:t>Soins médicaux</a:t>
            </a:r>
            <a:endParaRPr lang="en-US" sz="7200" dirty="0">
              <a:latin typeface="Helvetica" panose="020B0604020202020204" pitchFamily="34" charset="0"/>
              <a:cs typeface="Helvetica" panose="020B0604020202020204" pitchFamily="34" charset="0"/>
            </a:endParaRPr>
          </a:p>
        </p:txBody>
      </p:sp>
      <p:sp>
        <p:nvSpPr>
          <p:cNvPr id="2" name="Content Placeholder 1">
            <a:extLst>
              <a:ext uri="{FF2B5EF4-FFF2-40B4-BE49-F238E27FC236}">
                <a16:creationId xmlns:a16="http://schemas.microsoft.com/office/drawing/2014/main" id="{413CD998-65B9-4A7A-AE79-5EA60CA40139}"/>
              </a:ext>
            </a:extLst>
          </p:cNvPr>
          <p:cNvSpPr>
            <a:spLocks noGrp="1"/>
          </p:cNvSpPr>
          <p:nvPr>
            <p:ph sz="quarter" idx="10"/>
          </p:nvPr>
        </p:nvSpPr>
        <p:spPr>
          <a:xfrm>
            <a:off x="450850" y="4357496"/>
            <a:ext cx="14335667" cy="5498272"/>
          </a:xfrm>
        </p:spPr>
        <p:txBody>
          <a:bodyPr/>
          <a:lstStyle/>
          <a:p>
            <a:pPr marL="571500" lvl="0" indent="-571500" algn="l" rtl="0">
              <a:lnSpc>
                <a:spcPct val="100000"/>
              </a:lnSpc>
              <a:spcAft>
                <a:spcPts val="2400"/>
              </a:spcAft>
              <a:buClr>
                <a:schemeClr val="dk2"/>
              </a:buClr>
              <a:buSzPts val="3000"/>
              <a:buFont typeface="Arial" panose="020B0604020202020204" pitchFamily="34" charset="0"/>
              <a:buChar char="•"/>
            </a:pPr>
            <a:r>
              <a:rPr lang="fr-FR" sz="3600" b="1" dirty="0">
                <a:latin typeface="Arial" panose="020B0604020202020204" pitchFamily="34" charset="0"/>
                <a:cs typeface="Arial" panose="020B0604020202020204" pitchFamily="34" charset="0"/>
              </a:rPr>
              <a:t>Traiter d'abord les complications potentiellement mortelles</a:t>
            </a:r>
            <a:endParaRPr lang="en-US" sz="3600" dirty="0">
              <a:latin typeface="Arial" panose="020B0604020202020204" pitchFamily="34" charset="0"/>
              <a:cs typeface="Arial" panose="020B0604020202020204" pitchFamily="34" charset="0"/>
            </a:endParaRPr>
          </a:p>
          <a:p>
            <a:pPr marL="571500" lvl="0" indent="-571500" algn="l" rtl="0">
              <a:lnSpc>
                <a:spcPct val="100000"/>
              </a:lnSpc>
              <a:spcAft>
                <a:spcPts val="2400"/>
              </a:spcAft>
              <a:buClr>
                <a:schemeClr val="dk2"/>
              </a:buClr>
              <a:buSzPts val="3000"/>
              <a:buFont typeface="Arial" panose="020B0604020202020204" pitchFamily="34" charset="0"/>
              <a:buChar char="•"/>
            </a:pPr>
            <a:r>
              <a:rPr lang="fr-FR" sz="3600" dirty="0">
                <a:latin typeface="Arial" panose="020B0604020202020204" pitchFamily="34" charset="0"/>
                <a:cs typeface="Arial" panose="020B0604020202020204" pitchFamily="34" charset="0"/>
              </a:rPr>
              <a:t>Prévenir la transmission du VIH si incident &lt;72 heures</a:t>
            </a:r>
          </a:p>
          <a:p>
            <a:pPr marL="571500" lvl="0" indent="-571500" algn="l" rtl="0">
              <a:lnSpc>
                <a:spcPct val="100000"/>
              </a:lnSpc>
              <a:spcAft>
                <a:spcPts val="2400"/>
              </a:spcAft>
              <a:buClr>
                <a:schemeClr val="dk2"/>
              </a:buClr>
              <a:buSzPts val="3000"/>
              <a:buFont typeface="Arial" panose="020B0604020202020204" pitchFamily="34" charset="0"/>
              <a:buChar char="•"/>
            </a:pPr>
            <a:r>
              <a:rPr lang="fr-FR" sz="3600" dirty="0">
                <a:latin typeface="Arial" panose="020B0604020202020204" pitchFamily="34" charset="0"/>
                <a:cs typeface="Arial" panose="020B0604020202020204" pitchFamily="34" charset="0"/>
              </a:rPr>
              <a:t>Traitement prophylactique des IST à la première visite</a:t>
            </a:r>
          </a:p>
          <a:p>
            <a:pPr marL="571500" lvl="0" indent="-571500" algn="l" rtl="0">
              <a:lnSpc>
                <a:spcPct val="100000"/>
              </a:lnSpc>
              <a:spcAft>
                <a:spcPts val="2400"/>
              </a:spcAft>
              <a:buClr>
                <a:schemeClr val="dk2"/>
              </a:buClr>
              <a:buSzPts val="3000"/>
              <a:buFont typeface="Arial" panose="020B0604020202020204" pitchFamily="34" charset="0"/>
              <a:buChar char="•"/>
            </a:pPr>
            <a:r>
              <a:rPr lang="fr-FR" sz="3600" dirty="0">
                <a:latin typeface="Arial" panose="020B0604020202020204" pitchFamily="34" charset="0"/>
                <a:cs typeface="Arial" panose="020B0604020202020204" pitchFamily="34" charset="0"/>
              </a:rPr>
              <a:t>Soins des blessures, si nécessaire</a:t>
            </a:r>
          </a:p>
          <a:p>
            <a:pPr marL="571500" lvl="0" indent="-571500" algn="l" rtl="0">
              <a:lnSpc>
                <a:spcPct val="100000"/>
              </a:lnSpc>
              <a:spcAft>
                <a:spcPts val="2400"/>
              </a:spcAft>
              <a:buClr>
                <a:schemeClr val="dk2"/>
              </a:buClr>
              <a:buSzPts val="3000"/>
              <a:buFont typeface="Arial" panose="020B0604020202020204" pitchFamily="34" charset="0"/>
              <a:buChar char="•"/>
            </a:pPr>
            <a:r>
              <a:rPr lang="fr-FR" sz="4000" b="1" dirty="0">
                <a:solidFill>
                  <a:schemeClr val="accent1"/>
                </a:solidFill>
                <a:latin typeface="Arial" panose="020B0604020202020204" pitchFamily="34" charset="0"/>
                <a:cs typeface="Arial" panose="020B0604020202020204" pitchFamily="34" charset="0"/>
              </a:rPr>
              <a:t>Prévenir les grossesses, proposer des soins d'avortement sécurisé ou aiguiller.</a:t>
            </a:r>
          </a:p>
        </p:txBody>
      </p:sp>
      <p:sp>
        <p:nvSpPr>
          <p:cNvPr id="5" name="TextBox 4">
            <a:extLst>
              <a:ext uri="{FF2B5EF4-FFF2-40B4-BE49-F238E27FC236}">
                <a16:creationId xmlns:a16="http://schemas.microsoft.com/office/drawing/2014/main" id="{A32DFE66-AA2B-3E4F-8E88-611C231BA7B4}"/>
              </a:ext>
            </a:extLst>
          </p:cNvPr>
          <p:cNvSpPr txBox="1"/>
          <p:nvPr/>
        </p:nvSpPr>
        <p:spPr>
          <a:xfrm>
            <a:off x="450849" y="10097611"/>
            <a:ext cx="19202401" cy="738664"/>
          </a:xfrm>
          <a:prstGeom prst="rect">
            <a:avLst/>
          </a:prstGeom>
          <a:solidFill>
            <a:schemeClr val="accent4">
              <a:lumMod val="40000"/>
              <a:lumOff val="60000"/>
            </a:schemeClr>
          </a:solidFill>
        </p:spPr>
        <p:txBody>
          <a:bodyPr wrap="square" lIns="182880" tIns="182880" rIns="182880" bIns="182880" rtlCol="0">
            <a:spAutoFit/>
          </a:bodyPr>
          <a:lstStyle/>
          <a:p>
            <a:r>
              <a:rPr lang="fr-FR" sz="2400" b="1" dirty="0">
                <a:latin typeface="Arial" panose="020B0604020202020204" pitchFamily="34" charset="0"/>
                <a:cs typeface="Arial" panose="020B0604020202020204" pitchFamily="34" charset="0"/>
              </a:rPr>
              <a:t>SE RÉFÉRER AUX SUPPORTS DE PRISE EN CHARGE CLINIQUE POUR PLUS DE DÉTAILS</a:t>
            </a:r>
          </a:p>
        </p:txBody>
      </p:sp>
      <p:sp>
        <p:nvSpPr>
          <p:cNvPr id="7" name="TextBox 6">
            <a:extLst>
              <a:ext uri="{FF2B5EF4-FFF2-40B4-BE49-F238E27FC236}">
                <a16:creationId xmlns:a16="http://schemas.microsoft.com/office/drawing/2014/main" id="{3486A74A-A75D-1942-8CA7-616901A82F0F}"/>
              </a:ext>
            </a:extLst>
          </p:cNvPr>
          <p:cNvSpPr txBox="1"/>
          <p:nvPr/>
        </p:nvSpPr>
        <p:spPr>
          <a:xfrm>
            <a:off x="450849" y="3078744"/>
            <a:ext cx="14335667" cy="861774"/>
          </a:xfrm>
          <a:prstGeom prst="rect">
            <a:avLst/>
          </a:prstGeom>
          <a:solidFill>
            <a:schemeClr val="accent2"/>
          </a:solidFill>
        </p:spPr>
        <p:txBody>
          <a:bodyPr wrap="square" lIns="182880" tIns="182880" rIns="182880" bIns="182880" rtlCol="0">
            <a:spAutoFit/>
          </a:bodyPr>
          <a:lstStyle/>
          <a:p>
            <a:r>
              <a:rPr lang="fr-FR" sz="3200" b="1" dirty="0">
                <a:latin typeface="Arial" panose="020B0604020202020204" pitchFamily="34" charset="0"/>
                <a:cs typeface="Arial" panose="020B0604020202020204" pitchFamily="34" charset="0"/>
              </a:rPr>
              <a:t>Questions sensibles au facteur temps à aborder avec les survivantes :</a:t>
            </a:r>
          </a:p>
        </p:txBody>
      </p:sp>
      <p:pic>
        <p:nvPicPr>
          <p:cNvPr id="6" name="Picture 5" descr="Diagram&#10;&#10;Description automatically generated">
            <a:extLst>
              <a:ext uri="{FF2B5EF4-FFF2-40B4-BE49-F238E27FC236}">
                <a16:creationId xmlns:a16="http://schemas.microsoft.com/office/drawing/2014/main" id="{A400A5C1-AF5D-1740-A01A-3DC2E79FA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6516" y="2965166"/>
            <a:ext cx="4866734" cy="6915075"/>
          </a:xfrm>
          <a:prstGeom prst="rect">
            <a:avLst/>
          </a:prstGeom>
        </p:spPr>
      </p:pic>
    </p:spTree>
    <p:extLst>
      <p:ext uri="{BB962C8B-B14F-4D97-AF65-F5344CB8AC3E}">
        <p14:creationId xmlns:p14="http://schemas.microsoft.com/office/powerpoint/2010/main" val="3974894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814AAF4-E2F8-4502-B6C5-708EFAF898B4}"/>
              </a:ext>
            </a:extLst>
          </p:cNvPr>
          <p:cNvSpPr>
            <a:spLocks noGrp="1"/>
          </p:cNvSpPr>
          <p:nvPr>
            <p:ph sz="quarter" idx="10"/>
          </p:nvPr>
        </p:nvSpPr>
        <p:spPr>
          <a:xfrm>
            <a:off x="580156" y="3557162"/>
            <a:ext cx="18001758" cy="7279810"/>
          </a:xfrm>
        </p:spPr>
        <p:txBody>
          <a:bodyPr/>
          <a:lstStyle/>
          <a:p>
            <a:pPr marL="571500" indent="-571500">
              <a:lnSpc>
                <a:spcPct val="100000"/>
              </a:lnSpc>
              <a:spcAft>
                <a:spcPts val="2400"/>
              </a:spcAft>
              <a:buSzPct val="100000"/>
              <a:buFont typeface="Arial" panose="020B0604020202020204" pitchFamily="34" charset="0"/>
              <a:buChar char="•"/>
            </a:pPr>
            <a:r>
              <a:rPr lang="fr-FR" sz="3400" dirty="0">
                <a:latin typeface="Arial" panose="020B0604020202020204" pitchFamily="34" charset="0"/>
                <a:cs typeface="Arial" panose="020B0604020202020204" pitchFamily="34" charset="0"/>
              </a:rPr>
              <a:t>Les survivantes peuvent demander des soins après viol à tout moment après l'agression. </a:t>
            </a:r>
          </a:p>
          <a:p>
            <a:pPr marL="571500" indent="-571500">
              <a:lnSpc>
                <a:spcPct val="100000"/>
              </a:lnSpc>
              <a:spcAft>
                <a:spcPts val="2400"/>
              </a:spcAft>
              <a:buSzPct val="100000"/>
              <a:buFont typeface="Arial" panose="020B0604020202020204" pitchFamily="34" charset="0"/>
              <a:buChar char="•"/>
            </a:pPr>
            <a:r>
              <a:rPr lang="fr-FR" sz="3400" dirty="0">
                <a:latin typeface="Arial" panose="020B0604020202020204" pitchFamily="34" charset="0"/>
                <a:cs typeface="Arial" panose="020B0604020202020204" pitchFamily="34" charset="0"/>
              </a:rPr>
              <a:t>Proposez une contraception d'urgence à toutes les victimes de viol dans les cinq jours suivant l'agression.</a:t>
            </a:r>
          </a:p>
          <a:p>
            <a:pPr marL="1485900" lvl="1" indent="-571500">
              <a:lnSpc>
                <a:spcPct val="100000"/>
              </a:lnSpc>
              <a:spcBef>
                <a:spcPts val="0"/>
              </a:spcBef>
              <a:spcAft>
                <a:spcPts val="2400"/>
              </a:spcAft>
              <a:buSzPct val="100000"/>
              <a:buFont typeface="Courier New" panose="02070309020205020404" pitchFamily="49" charset="0"/>
              <a:buChar char="o"/>
            </a:pPr>
            <a:r>
              <a:rPr kumimoji="0" lang="fr-FR" sz="34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Inutile de procéder à un dépistage de maladies ou à un test de grossesse.</a:t>
            </a:r>
            <a:endParaRPr lang="en-US" sz="3400" dirty="0">
              <a:latin typeface="Arial" panose="020B0604020202020204" pitchFamily="34" charset="0"/>
              <a:cs typeface="Arial" panose="020B0604020202020204" pitchFamily="34" charset="0"/>
            </a:endParaRPr>
          </a:p>
          <a:p>
            <a:pPr marL="571500" indent="-571500">
              <a:lnSpc>
                <a:spcPct val="100000"/>
              </a:lnSpc>
              <a:spcAft>
                <a:spcPts val="2400"/>
              </a:spcAft>
              <a:buSzPct val="100000"/>
              <a:buFont typeface="Arial" panose="020B0604020202020204" pitchFamily="34" charset="0"/>
              <a:buChar char="•"/>
            </a:pPr>
            <a:r>
              <a:rPr lang="fr-FR" sz="3400" dirty="0">
                <a:latin typeface="Arial" panose="020B0604020202020204" pitchFamily="34" charset="0"/>
                <a:cs typeface="Arial" panose="020B0604020202020204" pitchFamily="34" charset="0"/>
              </a:rPr>
              <a:t>Proposer un test de grossesse lors des visites de suivi 2 semaines et un mois après l'agression.</a:t>
            </a:r>
          </a:p>
          <a:p>
            <a:pPr marL="571500" indent="-571500">
              <a:lnSpc>
                <a:spcPct val="100000"/>
              </a:lnSpc>
              <a:spcAft>
                <a:spcPts val="2400"/>
              </a:spcAft>
              <a:buSzPct val="100000"/>
              <a:buFont typeface="Arial" panose="020B0604020202020204" pitchFamily="34" charset="0"/>
              <a:buChar char="•"/>
            </a:pPr>
            <a:r>
              <a:rPr lang="fr-FR" sz="3400" dirty="0">
                <a:latin typeface="Arial" panose="020B0604020202020204" pitchFamily="34" charset="0"/>
                <a:cs typeface="Arial" panose="020B0604020202020204" pitchFamily="34" charset="0"/>
              </a:rPr>
              <a:t>Proposez un test de grossesse à tout moment si les règles de la survivante ont une semaine ou plus de retard.</a:t>
            </a:r>
          </a:p>
          <a:p>
            <a:pPr marL="571500" indent="-571500">
              <a:lnSpc>
                <a:spcPct val="100000"/>
              </a:lnSpc>
              <a:spcAft>
                <a:spcPts val="2400"/>
              </a:spcAft>
              <a:buSzPct val="100000"/>
              <a:buFont typeface="Arial" panose="020B0604020202020204" pitchFamily="34" charset="0"/>
              <a:buChar char="•"/>
            </a:pPr>
            <a:r>
              <a:rPr lang="fr-FR" sz="3400" dirty="0">
                <a:latin typeface="Arial" panose="020B0604020202020204" pitchFamily="34" charset="0"/>
                <a:cs typeface="Arial" panose="020B0604020202020204" pitchFamily="34" charset="0"/>
              </a:rPr>
              <a:t>Les personnes enceintes à la suite de violences sexuelles, quel que soit l'âge gestationnel, doivent recevoir des informations sur toutes les options disponibles, y compris des soins d'avortement sécurisé ou un aiguillage vers ces soins.</a:t>
            </a:r>
          </a:p>
        </p:txBody>
      </p:sp>
      <p:sp>
        <p:nvSpPr>
          <p:cNvPr id="6" name="Title 2">
            <a:extLst>
              <a:ext uri="{FF2B5EF4-FFF2-40B4-BE49-F238E27FC236}">
                <a16:creationId xmlns:a16="http://schemas.microsoft.com/office/drawing/2014/main" id="{4C04CE47-31AC-6442-B1E5-188A2DBDA332}"/>
              </a:ext>
            </a:extLst>
          </p:cNvPr>
          <p:cNvSpPr txBox="1">
            <a:spLocks/>
          </p:cNvSpPr>
          <p:nvPr/>
        </p:nvSpPr>
        <p:spPr>
          <a:xfrm>
            <a:off x="580158" y="546144"/>
            <a:ext cx="15420399" cy="18245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rial"/>
              <a:buNone/>
              <a:defRPr sz="7915" b="1" i="0" u="none" strike="noStrike" cap="none">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fr-FR" sz="5400" kern="0" dirty="0"/>
              <a:t>Prévention et gestion des grossesses non désirées après une agression sexuelle</a:t>
            </a:r>
          </a:p>
        </p:txBody>
      </p:sp>
      <p:sp>
        <p:nvSpPr>
          <p:cNvPr id="4" name="TextBox 3">
            <a:extLst>
              <a:ext uri="{FF2B5EF4-FFF2-40B4-BE49-F238E27FC236}">
                <a16:creationId xmlns:a16="http://schemas.microsoft.com/office/drawing/2014/main" id="{869F2EB9-C9C8-DA4C-9F15-D66C4E4BC6EB}"/>
              </a:ext>
            </a:extLst>
          </p:cNvPr>
          <p:cNvSpPr txBox="1"/>
          <p:nvPr/>
        </p:nvSpPr>
        <p:spPr>
          <a:xfrm>
            <a:off x="450849" y="2633832"/>
            <a:ext cx="14335667" cy="861774"/>
          </a:xfrm>
          <a:prstGeom prst="rect">
            <a:avLst/>
          </a:prstGeom>
          <a:solidFill>
            <a:schemeClr val="accent2"/>
          </a:solidFill>
        </p:spPr>
        <p:txBody>
          <a:bodyPr wrap="square" lIns="182880" tIns="182880" rIns="182880" bIns="182880" rtlCol="0">
            <a:spAutoFit/>
          </a:bodyPr>
          <a:lstStyle/>
          <a:p>
            <a:r>
              <a:rPr lang="fr-FR" sz="3200" b="1" dirty="0">
                <a:latin typeface="Arial" panose="020B0604020202020204" pitchFamily="34" charset="0"/>
                <a:cs typeface="Arial" panose="020B0604020202020204" pitchFamily="34" charset="0"/>
              </a:rPr>
              <a:t>Questions sensibles au facteur temps à aborder avec les survivantes :</a:t>
            </a:r>
          </a:p>
        </p:txBody>
      </p:sp>
    </p:spTree>
    <p:extLst>
      <p:ext uri="{BB962C8B-B14F-4D97-AF65-F5344CB8AC3E}">
        <p14:creationId xmlns:p14="http://schemas.microsoft.com/office/powerpoint/2010/main" val="348791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A337F4-C8D4-48E9-8970-1D0098B31524}"/>
              </a:ext>
            </a:extLst>
          </p:cNvPr>
          <p:cNvSpPr>
            <a:spLocks noGrp="1"/>
          </p:cNvSpPr>
          <p:nvPr>
            <p:ph type="title"/>
          </p:nvPr>
        </p:nvSpPr>
        <p:spPr>
          <a:xfrm>
            <a:off x="529167" y="662545"/>
            <a:ext cx="17856804" cy="2757911"/>
          </a:xfrm>
        </p:spPr>
        <p:txBody>
          <a:bodyPr/>
          <a:lstStyle/>
          <a:p>
            <a:r>
              <a:rPr lang="fr-FR" sz="5400" dirty="0"/>
              <a:t>Prévention et prise en charge des grossesses non désirées après une agression sexuelle (suite)</a:t>
            </a:r>
            <a:endParaRPr lang="en-US" sz="5400" dirty="0"/>
          </a:p>
        </p:txBody>
      </p:sp>
      <p:sp>
        <p:nvSpPr>
          <p:cNvPr id="5" name="Content Placeholder 4">
            <a:extLst>
              <a:ext uri="{FF2B5EF4-FFF2-40B4-BE49-F238E27FC236}">
                <a16:creationId xmlns:a16="http://schemas.microsoft.com/office/drawing/2014/main" id="{B814AAF4-E2F8-4502-B6C5-708EFAF898B4}"/>
              </a:ext>
            </a:extLst>
          </p:cNvPr>
          <p:cNvSpPr>
            <a:spLocks noGrp="1"/>
          </p:cNvSpPr>
          <p:nvPr>
            <p:ph sz="quarter" idx="10"/>
          </p:nvPr>
        </p:nvSpPr>
        <p:spPr>
          <a:xfrm>
            <a:off x="580155" y="2505389"/>
            <a:ext cx="17805815" cy="954107"/>
          </a:xfrm>
        </p:spPr>
        <p:txBody>
          <a:bodyPr/>
          <a:lstStyle/>
          <a:p>
            <a:pPr>
              <a:spcAft>
                <a:spcPts val="600"/>
              </a:spcAft>
            </a:pPr>
            <a:r>
              <a:rPr lang="fr-FR" sz="4000" b="1" dirty="0">
                <a:latin typeface="Arial" panose="020B0604020202020204" pitchFamily="34" charset="0"/>
                <a:cs typeface="Arial" panose="020B0604020202020204" pitchFamily="34" charset="0"/>
              </a:rPr>
              <a:t>Questions sensibles au facteur temps à aborder avec les survivantes :</a:t>
            </a:r>
          </a:p>
        </p:txBody>
      </p:sp>
      <p:graphicFrame>
        <p:nvGraphicFramePr>
          <p:cNvPr id="2" name="Table 1">
            <a:extLst>
              <a:ext uri="{FF2B5EF4-FFF2-40B4-BE49-F238E27FC236}">
                <a16:creationId xmlns:a16="http://schemas.microsoft.com/office/drawing/2014/main" id="{3FDB655C-A8F2-4A1D-8208-576A7BD3E293}"/>
              </a:ext>
            </a:extLst>
          </p:cNvPr>
          <p:cNvGraphicFramePr>
            <a:graphicFrameLocks noGrp="1"/>
          </p:cNvGraphicFramePr>
          <p:nvPr>
            <p:extLst>
              <p:ext uri="{D42A27DB-BD31-4B8C-83A1-F6EECF244321}">
                <p14:modId xmlns:p14="http://schemas.microsoft.com/office/powerpoint/2010/main" val="2167237544"/>
              </p:ext>
            </p:extLst>
          </p:nvPr>
        </p:nvGraphicFramePr>
        <p:xfrm>
          <a:off x="580156" y="3893433"/>
          <a:ext cx="18994777" cy="5680774"/>
        </p:xfrm>
        <a:graphic>
          <a:graphicData uri="http://schemas.openxmlformats.org/drawingml/2006/table">
            <a:tbl>
              <a:tblPr firstRow="1" firstCol="1" bandRow="1">
                <a:tableStyleId>{5C22544A-7EE6-4342-B048-85BDC9FD1C3A}</a:tableStyleId>
              </a:tblPr>
              <a:tblGrid>
                <a:gridCol w="5281794">
                  <a:extLst>
                    <a:ext uri="{9D8B030D-6E8A-4147-A177-3AD203B41FA5}">
                      <a16:colId xmlns:a16="http://schemas.microsoft.com/office/drawing/2014/main" val="261126265"/>
                    </a:ext>
                  </a:extLst>
                </a:gridCol>
                <a:gridCol w="6944422">
                  <a:extLst>
                    <a:ext uri="{9D8B030D-6E8A-4147-A177-3AD203B41FA5}">
                      <a16:colId xmlns:a16="http://schemas.microsoft.com/office/drawing/2014/main" val="1500329213"/>
                    </a:ext>
                  </a:extLst>
                </a:gridCol>
                <a:gridCol w="6768561">
                  <a:extLst>
                    <a:ext uri="{9D8B030D-6E8A-4147-A177-3AD203B41FA5}">
                      <a16:colId xmlns:a16="http://schemas.microsoft.com/office/drawing/2014/main" val="2227049586"/>
                    </a:ext>
                  </a:extLst>
                </a:gridCol>
              </a:tblGrid>
              <a:tr h="640080">
                <a:tc gridSpan="3">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fr-FR" sz="3200" b="0" dirty="0">
                          <a:solidFill>
                            <a:schemeClr val="tx1"/>
                          </a:solidFill>
                        </a:rPr>
                        <a:t>Méthodes recommandées par l'OMS pour l'interruption de grossesse, </a:t>
                      </a:r>
                    </a:p>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fr-FR" sz="3200" b="0" dirty="0">
                          <a:solidFill>
                            <a:schemeClr val="tx1"/>
                          </a:solidFill>
                        </a:rPr>
                        <a:t>avec indication du moment où elles peuvent être utilisées.</a:t>
                      </a:r>
                      <a:endParaRPr lang="en-US" sz="3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pPr marL="0" marR="0" algn="ctr">
                        <a:lnSpc>
                          <a:spcPct val="107000"/>
                        </a:lnSpc>
                        <a:spcBef>
                          <a:spcPts val="0"/>
                        </a:spcBef>
                        <a:spcAft>
                          <a:spcPts val="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7000"/>
                        </a:lnSpc>
                        <a:spcBef>
                          <a:spcPts val="0"/>
                        </a:spcBef>
                        <a:spcAft>
                          <a:spcPts val="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4815907"/>
                  </a:ext>
                </a:extLst>
              </a:tr>
              <a:tr h="914400">
                <a:tc>
                  <a:txBody>
                    <a:bodyPr/>
                    <a:lstStyle/>
                    <a:p>
                      <a:pPr marL="0" marR="0">
                        <a:lnSpc>
                          <a:spcPct val="107000"/>
                        </a:lnSpc>
                        <a:spcBef>
                          <a:spcPts val="0"/>
                        </a:spcBef>
                        <a:spcAft>
                          <a:spcPts val="0"/>
                        </a:spcAft>
                      </a:pPr>
                      <a:r>
                        <a:rPr lang="fr-FR" sz="3200" dirty="0">
                          <a:effectLst/>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fr-FR" sz="3200" dirty="0">
                          <a:effectLst/>
                        </a:rPr>
                        <a:t>&lt; 12 semaines de gestation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fr-FR" sz="3200" u="sng" dirty="0">
                          <a:effectLst/>
                        </a:rPr>
                        <a:t>&gt;</a:t>
                      </a:r>
                      <a:r>
                        <a:rPr lang="fr-FR" sz="3200" dirty="0">
                          <a:effectLst/>
                        </a:rPr>
                        <a:t>12 semaines de gestation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91287696"/>
                  </a:ext>
                </a:extLst>
              </a:tr>
              <a:tr h="914400">
                <a:tc rowSpan="2">
                  <a:txBody>
                    <a:bodyPr/>
                    <a:lstStyle/>
                    <a:p>
                      <a:pPr marL="0" marR="0" algn="l">
                        <a:lnSpc>
                          <a:spcPct val="107000"/>
                        </a:lnSpc>
                        <a:spcBef>
                          <a:spcPts val="0"/>
                        </a:spcBef>
                        <a:spcAft>
                          <a:spcPts val="0"/>
                        </a:spcAft>
                      </a:pPr>
                      <a:r>
                        <a:rPr lang="fr-FR" sz="3200" dirty="0">
                          <a:effectLst/>
                        </a:rPr>
                        <a:t>*Avortement médicamenteux</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fr-FR" sz="3200" dirty="0">
                          <a:effectLst/>
                        </a:rPr>
                        <a:t>Mifépristone + Misoprostol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fr-FR" sz="3200" dirty="0">
                          <a:effectLst/>
                        </a:rPr>
                        <a:t>Mifépristone + Misoprostol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44819513"/>
                  </a:ext>
                </a:extLst>
              </a:tr>
              <a:tr h="914400">
                <a:tc vMerge="1">
                  <a:txBody>
                    <a:bodyPr/>
                    <a:lstStyle/>
                    <a:p>
                      <a:endParaRPr lang="en-US"/>
                    </a:p>
                  </a:txBody>
                  <a:tcPr/>
                </a:tc>
                <a:tc>
                  <a:txBody>
                    <a:bodyPr/>
                    <a:lstStyle/>
                    <a:p>
                      <a:pPr marL="0" marR="0">
                        <a:lnSpc>
                          <a:spcPct val="107000"/>
                        </a:lnSpc>
                        <a:spcBef>
                          <a:spcPts val="0"/>
                        </a:spcBef>
                        <a:spcAft>
                          <a:spcPts val="0"/>
                        </a:spcAft>
                      </a:pPr>
                      <a:r>
                        <a:rPr lang="fr-FR" sz="3200" dirty="0">
                          <a:effectLst/>
                        </a:rPr>
                        <a:t>Misoprostol seul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fr-FR" sz="3200" dirty="0">
                          <a:effectLst/>
                        </a:rPr>
                        <a:t>Misoprostol seul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1355098"/>
                  </a:ext>
                </a:extLst>
              </a:tr>
              <a:tr h="914400">
                <a:tc>
                  <a:txBody>
                    <a:bodyPr/>
                    <a:lstStyle/>
                    <a:p>
                      <a:pPr marL="0" marR="0" algn="l">
                        <a:lnSpc>
                          <a:spcPct val="107000"/>
                        </a:lnSpc>
                        <a:spcBef>
                          <a:spcPts val="0"/>
                        </a:spcBef>
                        <a:spcAft>
                          <a:spcPts val="0"/>
                        </a:spcAft>
                      </a:pPr>
                      <a:r>
                        <a:rPr lang="fr-FR" sz="3200" dirty="0">
                          <a:effectLst/>
                        </a:rPr>
                        <a:t>Avortement chirurgical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fr-FR" sz="3200" dirty="0">
                          <a:effectLst/>
                        </a:rPr>
                        <a:t>**Aspiration manuelle intra-utérine (AMIU)</a:t>
                      </a:r>
                    </a:p>
                  </a:txBody>
                  <a:tcPr marL="68580" marR="68580" marT="0" marB="0" anchor="ctr"/>
                </a:tc>
                <a:tc>
                  <a:txBody>
                    <a:bodyPr/>
                    <a:lstStyle/>
                    <a:p>
                      <a:pPr marL="0" marR="0">
                        <a:lnSpc>
                          <a:spcPct val="107000"/>
                        </a:lnSpc>
                        <a:spcBef>
                          <a:spcPts val="0"/>
                        </a:spcBef>
                        <a:spcAft>
                          <a:spcPts val="0"/>
                        </a:spcAft>
                      </a:pPr>
                      <a:r>
                        <a:rPr lang="fr-FR" sz="3200" dirty="0">
                          <a:effectLst/>
                        </a:rPr>
                        <a:t>Dilatation et évacuation (D&amp;E)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8186133"/>
                  </a:ext>
                </a:extLst>
              </a:tr>
              <a:tr h="914400">
                <a:tc gridSpan="3">
                  <a:txBody>
                    <a:bodyPr/>
                    <a:lstStyle/>
                    <a:p>
                      <a:r>
                        <a:rPr lang="fr-FR" sz="2000" b="0" dirty="0">
                          <a:solidFill>
                            <a:schemeClr val="tx1">
                              <a:lumMod val="50000"/>
                            </a:schemeClr>
                          </a:solidFill>
                          <a:cs typeface="Helvetica" panose="020B0604020202020204" pitchFamily="34" charset="0"/>
                        </a:rPr>
                        <a:t>*Les protocoles d'avortement médicamenteux changent sensiblement avant et après 12 semaines de gestation.</a:t>
                      </a:r>
                    </a:p>
                    <a:p>
                      <a:r>
                        <a:rPr lang="fr-FR" sz="2000" b="0" dirty="0">
                          <a:solidFill>
                            <a:schemeClr val="tx1">
                              <a:lumMod val="50000"/>
                            </a:schemeClr>
                          </a:solidFill>
                          <a:cs typeface="Helvetica" panose="020B0604020202020204" pitchFamily="34" charset="0"/>
                        </a:rPr>
                        <a:t>**L'AMIU peut être utilisée jusqu'à 14 semaines avec une formation et des ressources appropriées.</a:t>
                      </a:r>
                    </a:p>
                  </a:txBody>
                  <a:tcPr marL="68580" marR="68580" marT="0" marB="0" anchor="ctr">
                    <a:noFill/>
                  </a:tcPr>
                </a:tc>
                <a:tc hMerge="1">
                  <a:txBody>
                    <a:bodyPr/>
                    <a:lstStyle/>
                    <a:p>
                      <a:pPr marL="0" marR="0">
                        <a:lnSpc>
                          <a:spcPct val="107000"/>
                        </a:lnSpc>
                        <a:spcBef>
                          <a:spcPts val="0"/>
                        </a:spcBef>
                        <a:spcAft>
                          <a:spcPts val="0"/>
                        </a:spcAft>
                      </a:pPr>
                      <a:endParaRPr lang="en-US" sz="3200">
                        <a:effectLst/>
                      </a:endParaRPr>
                    </a:p>
                  </a:txBody>
                  <a:tcPr marL="68580" marR="68580" marT="0" marB="0" anchor="ctr"/>
                </a:tc>
                <a:tc hMerge="1">
                  <a:txBody>
                    <a:bodyPr/>
                    <a:lstStyle/>
                    <a:p>
                      <a:pPr marL="0" marR="0">
                        <a:lnSpc>
                          <a:spcPct val="107000"/>
                        </a:lnSpc>
                        <a:spcBef>
                          <a:spcPts val="0"/>
                        </a:spcBef>
                        <a:spcAft>
                          <a:spcPts val="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3231434"/>
                  </a:ext>
                </a:extLst>
              </a:tr>
            </a:tbl>
          </a:graphicData>
        </a:graphic>
      </p:graphicFrame>
      <p:sp>
        <p:nvSpPr>
          <p:cNvPr id="9" name="TextBox 8">
            <a:extLst>
              <a:ext uri="{FF2B5EF4-FFF2-40B4-BE49-F238E27FC236}">
                <a16:creationId xmlns:a16="http://schemas.microsoft.com/office/drawing/2014/main" id="{3852A6FC-7F88-4695-B404-B7D4673250BB}"/>
              </a:ext>
            </a:extLst>
          </p:cNvPr>
          <p:cNvSpPr txBox="1"/>
          <p:nvPr/>
        </p:nvSpPr>
        <p:spPr>
          <a:xfrm>
            <a:off x="450850" y="9959581"/>
            <a:ext cx="19202400" cy="1200329"/>
          </a:xfrm>
          <a:prstGeom prst="rect">
            <a:avLst/>
          </a:prstGeom>
          <a:solidFill>
            <a:schemeClr val="accent4">
              <a:lumMod val="40000"/>
              <a:lumOff val="60000"/>
            </a:schemeClr>
          </a:solidFill>
          <a:ln>
            <a:solidFill>
              <a:schemeClr val="tx2"/>
            </a:solidFill>
          </a:ln>
        </p:spPr>
        <p:txBody>
          <a:bodyPr wrap="square" lIns="182880" tIns="182880" rIns="182880" bIns="182880" rtlCol="0">
            <a:spAutoFit/>
          </a:bodyPr>
          <a:lstStyle/>
          <a:p>
            <a:pPr algn="ctr"/>
            <a:r>
              <a:rPr lang="fr-FR" dirty="0">
                <a:cs typeface="Helvetica" panose="020B0604020202020204" pitchFamily="34" charset="0"/>
              </a:rPr>
              <a:t>Consultez les </a:t>
            </a:r>
            <a:r>
              <a:rPr lang="fr-FR" i="1" dirty="0">
                <a:cs typeface="Helvetica" panose="020B0604020202020204" pitchFamily="34" charset="0"/>
              </a:rPr>
              <a:t>Actualités cliniques dans le domaine de la santé reproductive</a:t>
            </a:r>
            <a:r>
              <a:rPr lang="fr-FR" dirty="0">
                <a:cs typeface="Helvetica" panose="020B0604020202020204" pitchFamily="34" charset="0"/>
              </a:rPr>
              <a:t> d'Ipas pour obtenir des conseils cliniques régulièrement mis à jour, notamment sur les protocoles d'avortement médicamenteux :</a:t>
            </a:r>
          </a:p>
          <a:p>
            <a:pPr algn="ctr"/>
            <a:r>
              <a:rPr lang="fr-FR" dirty="0">
                <a:hlinkClick r:id="rId3">
                  <a:extLst>
                    <a:ext uri="{A12FA001-AC4F-418D-AE19-62706E023703}">
                      <ahyp:hlinkClr xmlns:ahyp="http://schemas.microsoft.com/office/drawing/2018/hyperlinkcolor" val="tx"/>
                    </a:ext>
                  </a:extLst>
                </a:hlinkClick>
              </a:rPr>
              <a:t>https://www.ipas.org/resource/clinical-updates-in-reproductive-health-2/</a:t>
            </a:r>
            <a:endParaRPr lang="en-US" dirty="0">
              <a:cs typeface="Helvetica" panose="020B0604020202020204" pitchFamily="34" charset="0"/>
            </a:endParaRPr>
          </a:p>
        </p:txBody>
      </p:sp>
    </p:spTree>
    <p:extLst>
      <p:ext uri="{BB962C8B-B14F-4D97-AF65-F5344CB8AC3E}">
        <p14:creationId xmlns:p14="http://schemas.microsoft.com/office/powerpoint/2010/main" val="1014223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669B43-8C9A-4E41-89AD-173C41BC4901}"/>
              </a:ext>
            </a:extLst>
          </p:cNvPr>
          <p:cNvSpPr>
            <a:spLocks noGrp="1"/>
          </p:cNvSpPr>
          <p:nvPr>
            <p:ph type="ctrTitle"/>
          </p:nvPr>
        </p:nvSpPr>
        <p:spPr>
          <a:xfrm>
            <a:off x="4816477" y="388335"/>
            <a:ext cx="10471145" cy="1782023"/>
          </a:xfrm>
        </p:spPr>
        <p:txBody>
          <a:bodyPr wrap="square" anchor="t">
            <a:noAutofit/>
          </a:bodyPr>
          <a:lstStyle/>
          <a:p>
            <a:r>
              <a:rPr lang="fr-FR" sz="5400" b="1" dirty="0"/>
              <a:t>Dix étapes : soins tenant compte des traumatismes</a:t>
            </a:r>
          </a:p>
        </p:txBody>
      </p:sp>
      <p:graphicFrame>
        <p:nvGraphicFramePr>
          <p:cNvPr id="11" name="Content Placeholder 7">
            <a:extLst>
              <a:ext uri="{FF2B5EF4-FFF2-40B4-BE49-F238E27FC236}">
                <a16:creationId xmlns:a16="http://schemas.microsoft.com/office/drawing/2014/main" id="{94BF33C7-CBFA-BA42-B893-809EE6A03699}"/>
              </a:ext>
            </a:extLst>
          </p:cNvPr>
          <p:cNvGraphicFramePr>
            <a:graphicFrameLocks/>
          </p:cNvGraphicFramePr>
          <p:nvPr>
            <p:extLst>
              <p:ext uri="{D42A27DB-BD31-4B8C-83A1-F6EECF244321}">
                <p14:modId xmlns:p14="http://schemas.microsoft.com/office/powerpoint/2010/main" val="922701658"/>
              </p:ext>
            </p:extLst>
          </p:nvPr>
        </p:nvGraphicFramePr>
        <p:xfrm>
          <a:off x="3194051" y="2170359"/>
          <a:ext cx="15011400" cy="8974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8485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BB8BB079-2B33-A844-BCFD-68B34FD1EB96}"/>
              </a:ext>
            </a:extLst>
          </p:cNvPr>
          <p:cNvGraphicFramePr>
            <a:graphicFrameLocks noGrp="1"/>
          </p:cNvGraphicFramePr>
          <p:nvPr>
            <p:ph sz="quarter" idx="10"/>
            <p:extLst>
              <p:ext uri="{D42A27DB-BD31-4B8C-83A1-F6EECF244321}">
                <p14:modId xmlns:p14="http://schemas.microsoft.com/office/powerpoint/2010/main" val="683223425"/>
              </p:ext>
            </p:extLst>
          </p:nvPr>
        </p:nvGraphicFramePr>
        <p:xfrm>
          <a:off x="2442106" y="2771775"/>
          <a:ext cx="16468344" cy="6967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2">
            <a:extLst>
              <a:ext uri="{FF2B5EF4-FFF2-40B4-BE49-F238E27FC236}">
                <a16:creationId xmlns:a16="http://schemas.microsoft.com/office/drawing/2014/main" id="{50732B92-84C4-3041-AC51-B3AEFA312BEC}"/>
              </a:ext>
            </a:extLst>
          </p:cNvPr>
          <p:cNvSpPr txBox="1">
            <a:spLocks/>
          </p:cNvSpPr>
          <p:nvPr/>
        </p:nvSpPr>
        <p:spPr>
          <a:xfrm>
            <a:off x="3041464" y="514264"/>
            <a:ext cx="14021172" cy="168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rial"/>
              <a:buNone/>
              <a:defRPr sz="7915" b="1" i="0" u="none" strike="noStrike" cap="none">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fr-FR" sz="5400" kern="0" dirty="0"/>
              <a:t>Dix étapes : soins tenant compte des traumatismes (suite)</a:t>
            </a:r>
          </a:p>
        </p:txBody>
      </p:sp>
    </p:spTree>
    <p:extLst>
      <p:ext uri="{BB962C8B-B14F-4D97-AF65-F5344CB8AC3E}">
        <p14:creationId xmlns:p14="http://schemas.microsoft.com/office/powerpoint/2010/main" val="3438298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2D9657C-6C1B-1D42-9A07-6D8560A05C27}"/>
              </a:ext>
            </a:extLst>
          </p:cNvPr>
          <p:cNvGraphicFramePr>
            <a:graphicFrameLocks noGrp="1"/>
          </p:cNvGraphicFramePr>
          <p:nvPr>
            <p:ph sz="quarter" idx="10"/>
            <p:extLst>
              <p:ext uri="{D42A27DB-BD31-4B8C-83A1-F6EECF244321}">
                <p14:modId xmlns:p14="http://schemas.microsoft.com/office/powerpoint/2010/main" val="2951273597"/>
              </p:ext>
            </p:extLst>
          </p:nvPr>
        </p:nvGraphicFramePr>
        <p:xfrm>
          <a:off x="3194050" y="2032001"/>
          <a:ext cx="15011400" cy="8517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2">
            <a:extLst>
              <a:ext uri="{FF2B5EF4-FFF2-40B4-BE49-F238E27FC236}">
                <a16:creationId xmlns:a16="http://schemas.microsoft.com/office/drawing/2014/main" id="{3A4F6826-60CC-8342-9651-88C83B2E6B4B}"/>
              </a:ext>
            </a:extLst>
          </p:cNvPr>
          <p:cNvSpPr txBox="1">
            <a:spLocks/>
          </p:cNvSpPr>
          <p:nvPr/>
        </p:nvSpPr>
        <p:spPr>
          <a:xfrm>
            <a:off x="4091788" y="759884"/>
            <a:ext cx="11920524" cy="11079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rial"/>
              <a:buNone/>
              <a:defRPr sz="7915" b="1" i="0" u="none" strike="noStrike" cap="none">
                <a:solidFill>
                  <a:srgbClr val="F15A29"/>
                </a:solidFill>
                <a:latin typeface="Arial" panose="020B0604020202020204" pitchFamily="34" charset="0"/>
                <a:ea typeface="Arial" panose="020B0604020202020204" pitchFamily="34" charset="0"/>
                <a:cs typeface="Arial" panose="020B0604020202020204" pitchFamily="34" charset="0"/>
                <a:sym typeface="Montserrat ExtraBold"/>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fr-FR" sz="5400" kern="0" dirty="0"/>
              <a:t>Dix étapes : soins tenant compte des traumatismes (suite)</a:t>
            </a:r>
          </a:p>
        </p:txBody>
      </p:sp>
    </p:spTree>
    <p:extLst>
      <p:ext uri="{BB962C8B-B14F-4D97-AF65-F5344CB8AC3E}">
        <p14:creationId xmlns:p14="http://schemas.microsoft.com/office/powerpoint/2010/main" val="3896870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C3D-1DB1-42D5-AA93-6CFC79DFA9B3}"/>
              </a:ext>
            </a:extLst>
          </p:cNvPr>
          <p:cNvSpPr>
            <a:spLocks noGrp="1"/>
          </p:cNvSpPr>
          <p:nvPr>
            <p:ph type="title"/>
          </p:nvPr>
        </p:nvSpPr>
        <p:spPr>
          <a:xfrm>
            <a:off x="580164" y="1551339"/>
            <a:ext cx="18230350" cy="3691947"/>
          </a:xfrm>
        </p:spPr>
        <p:txBody>
          <a:bodyPr/>
          <a:lstStyle/>
          <a:p>
            <a:r>
              <a:rPr lang="fr-FR"/>
              <a:t>Activité 1 - Jeu de rôle avec études de cas cliniques</a:t>
            </a:r>
          </a:p>
        </p:txBody>
      </p:sp>
      <p:pic>
        <p:nvPicPr>
          <p:cNvPr id="5" name="Picture 4">
            <a:extLst>
              <a:ext uri="{FF2B5EF4-FFF2-40B4-BE49-F238E27FC236}">
                <a16:creationId xmlns:a16="http://schemas.microsoft.com/office/drawing/2014/main" id="{3EAA10D8-F730-8646-A0F2-EB2F60343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36" y="5654675"/>
            <a:ext cx="12782298" cy="1541992"/>
          </a:xfrm>
          <a:prstGeom prst="rect">
            <a:avLst/>
          </a:prstGeom>
        </p:spPr>
      </p:pic>
      <p:pic>
        <p:nvPicPr>
          <p:cNvPr id="7" name="Graphic 6">
            <a:extLst>
              <a:ext uri="{FF2B5EF4-FFF2-40B4-BE49-F238E27FC236}">
                <a16:creationId xmlns:a16="http://schemas.microsoft.com/office/drawing/2014/main" id="{24875D4A-092D-E14B-BE85-F39433139E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3596967" y="4921552"/>
            <a:ext cx="5828997" cy="5828997"/>
          </a:xfrm>
          <a:prstGeom prst="rect">
            <a:avLst/>
          </a:prstGeom>
        </p:spPr>
      </p:pic>
    </p:spTree>
    <p:extLst>
      <p:ext uri="{BB962C8B-B14F-4D97-AF65-F5344CB8AC3E}">
        <p14:creationId xmlns:p14="http://schemas.microsoft.com/office/powerpoint/2010/main" val="130587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DF48A2-509E-A948-85CD-20346170162A}"/>
              </a:ext>
            </a:extLst>
          </p:cNvPr>
          <p:cNvSpPr>
            <a:spLocks noGrp="1"/>
          </p:cNvSpPr>
          <p:nvPr>
            <p:ph type="title"/>
          </p:nvPr>
        </p:nvSpPr>
        <p:spPr>
          <a:xfrm>
            <a:off x="580164" y="1551339"/>
            <a:ext cx="16001999" cy="3691947"/>
          </a:xfrm>
        </p:spPr>
        <p:txBody>
          <a:bodyPr/>
          <a:lstStyle/>
          <a:p>
            <a:r>
              <a:rPr lang="fr-FR" dirty="0"/>
              <a:t>Module 1 : Introduction aux violences sexuelles</a:t>
            </a:r>
            <a:endParaRPr lang="en-US" dirty="0"/>
          </a:p>
        </p:txBody>
      </p:sp>
      <p:pic>
        <p:nvPicPr>
          <p:cNvPr id="9" name="Picture 8">
            <a:extLst>
              <a:ext uri="{FF2B5EF4-FFF2-40B4-BE49-F238E27FC236}">
                <a16:creationId xmlns:a16="http://schemas.microsoft.com/office/drawing/2014/main" id="{824C18CF-C8F3-6C41-97FA-8CDF734DF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6065"/>
            <a:ext cx="17373600" cy="2026920"/>
          </a:xfrm>
          <a:prstGeom prst="rect">
            <a:avLst/>
          </a:prstGeom>
        </p:spPr>
      </p:pic>
    </p:spTree>
    <p:extLst>
      <p:ext uri="{BB962C8B-B14F-4D97-AF65-F5344CB8AC3E}">
        <p14:creationId xmlns:p14="http://schemas.microsoft.com/office/powerpoint/2010/main" val="666230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C3D-1DB1-42D5-AA93-6CFC79DFA9B3}"/>
              </a:ext>
            </a:extLst>
          </p:cNvPr>
          <p:cNvSpPr>
            <a:spLocks noGrp="1"/>
          </p:cNvSpPr>
          <p:nvPr>
            <p:ph type="title"/>
          </p:nvPr>
        </p:nvSpPr>
        <p:spPr>
          <a:xfrm>
            <a:off x="580164" y="704672"/>
            <a:ext cx="16126171" cy="3691947"/>
          </a:xfrm>
        </p:spPr>
        <p:txBody>
          <a:bodyPr wrap="square" anchor="ctr">
            <a:normAutofit fontScale="90000"/>
          </a:bodyPr>
          <a:lstStyle/>
          <a:p>
            <a:r>
              <a:rPr lang="fr-FR" dirty="0"/>
              <a:t>Module 4 : Parcours d'aiguillage et intégration des services</a:t>
            </a:r>
          </a:p>
        </p:txBody>
      </p:sp>
      <p:pic>
        <p:nvPicPr>
          <p:cNvPr id="8" name="Picture 7">
            <a:extLst>
              <a:ext uri="{FF2B5EF4-FFF2-40B4-BE49-F238E27FC236}">
                <a16:creationId xmlns:a16="http://schemas.microsoft.com/office/drawing/2014/main" id="{D176CD35-DDB6-A84F-B36A-F1682A564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6065"/>
            <a:ext cx="17373600" cy="2026920"/>
          </a:xfrm>
          <a:prstGeom prst="rect">
            <a:avLst/>
          </a:prstGeom>
        </p:spPr>
      </p:pic>
      <p:pic>
        <p:nvPicPr>
          <p:cNvPr id="4" name="Picture 3" descr="Table&#10;&#10;Description automatically generated">
            <a:extLst>
              <a:ext uri="{FF2B5EF4-FFF2-40B4-BE49-F238E27FC236}">
                <a16:creationId xmlns:a16="http://schemas.microsoft.com/office/drawing/2014/main" id="{13E68D84-708F-F44C-85A0-06B0FEC31688}"/>
              </a:ext>
            </a:extLst>
          </p:cNvPr>
          <p:cNvPicPr>
            <a:picLocks noChangeAspect="1"/>
          </p:cNvPicPr>
          <p:nvPr/>
        </p:nvPicPr>
        <p:blipFill rotWithShape="1">
          <a:blip r:embed="rId4">
            <a:extLst>
              <a:ext uri="{28A0092B-C50C-407E-A947-70E740481C1C}">
                <a14:useLocalDpi xmlns:a14="http://schemas.microsoft.com/office/drawing/2010/main" val="0"/>
              </a:ext>
            </a:extLst>
          </a:blip>
          <a:srcRect l="110" r="-146"/>
          <a:stretch/>
        </p:blipFill>
        <p:spPr>
          <a:xfrm rot="480000">
            <a:off x="14046741" y="3958606"/>
            <a:ext cx="4824919" cy="6241838"/>
          </a:xfrm>
          <a:prstGeom prst="rect">
            <a:avLst/>
          </a:prstGeom>
        </p:spPr>
      </p:pic>
    </p:spTree>
    <p:extLst>
      <p:ext uri="{BB962C8B-B14F-4D97-AF65-F5344CB8AC3E}">
        <p14:creationId xmlns:p14="http://schemas.microsoft.com/office/powerpoint/2010/main" val="4203390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FB911760-3921-274F-AB8F-D75B00AC4AF7}"/>
              </a:ext>
            </a:extLst>
          </p:cNvPr>
          <p:cNvPicPr>
            <a:picLocks noChangeAspect="1"/>
          </p:cNvPicPr>
          <p:nvPr/>
        </p:nvPicPr>
        <p:blipFill rotWithShape="1">
          <a:blip r:embed="rId3">
            <a:extLst>
              <a:ext uri="{28A0092B-C50C-407E-A947-70E740481C1C}">
                <a14:useLocalDpi xmlns:a14="http://schemas.microsoft.com/office/drawing/2010/main" val="0"/>
              </a:ext>
            </a:extLst>
          </a:blip>
          <a:srcRect l="18446" t="5306" r="18581" b="8944"/>
          <a:stretch/>
        </p:blipFill>
        <p:spPr>
          <a:xfrm>
            <a:off x="10052050" y="1321695"/>
            <a:ext cx="9882832" cy="9824064"/>
          </a:xfrm>
          <a:prstGeom prst="rect">
            <a:avLst/>
          </a:prstGeom>
          <a:noFill/>
        </p:spPr>
      </p:pic>
      <p:sp>
        <p:nvSpPr>
          <p:cNvPr id="3" name="Title 2">
            <a:extLst>
              <a:ext uri="{FF2B5EF4-FFF2-40B4-BE49-F238E27FC236}">
                <a16:creationId xmlns:a16="http://schemas.microsoft.com/office/drawing/2014/main" id="{57F0AAF8-03F7-BA44-8FBE-C7D6DFA17B4C}"/>
              </a:ext>
            </a:extLst>
          </p:cNvPr>
          <p:cNvSpPr>
            <a:spLocks noGrp="1"/>
          </p:cNvSpPr>
          <p:nvPr>
            <p:ph type="title"/>
          </p:nvPr>
        </p:nvSpPr>
        <p:spPr>
          <a:xfrm>
            <a:off x="460369" y="508327"/>
            <a:ext cx="10120267" cy="2757911"/>
          </a:xfrm>
        </p:spPr>
        <p:txBody>
          <a:bodyPr wrap="square" anchor="t">
            <a:noAutofit/>
          </a:bodyPr>
          <a:lstStyle/>
          <a:p>
            <a:r>
              <a:rPr lang="fr-FR" sz="6000" dirty="0"/>
              <a:t>Pourquoi des aiguillages multisectoriels sont nécessaires ?</a:t>
            </a:r>
            <a:br>
              <a:rPr lang="fr-FR" sz="6000" dirty="0"/>
            </a:br>
            <a:endParaRPr lang="en-US" sz="6000" dirty="0"/>
          </a:p>
        </p:txBody>
      </p:sp>
      <p:sp>
        <p:nvSpPr>
          <p:cNvPr id="4" name="Content Placeholder 3">
            <a:extLst>
              <a:ext uri="{FF2B5EF4-FFF2-40B4-BE49-F238E27FC236}">
                <a16:creationId xmlns:a16="http://schemas.microsoft.com/office/drawing/2014/main" id="{496A40A0-B082-EC4E-AE4D-364960A5BB1A}"/>
              </a:ext>
            </a:extLst>
          </p:cNvPr>
          <p:cNvSpPr>
            <a:spLocks noGrp="1"/>
          </p:cNvSpPr>
          <p:nvPr>
            <p:ph sz="quarter" idx="10"/>
          </p:nvPr>
        </p:nvSpPr>
        <p:spPr>
          <a:xfrm>
            <a:off x="460369" y="3585561"/>
            <a:ext cx="9471891" cy="5693896"/>
          </a:xfrm>
        </p:spPr>
        <p:txBody>
          <a:bodyPr/>
          <a:lstStyle/>
          <a:p>
            <a:pPr marL="457200" indent="-457200">
              <a:lnSpc>
                <a:spcPct val="100000"/>
              </a:lnSpc>
              <a:spcAft>
                <a:spcPts val="2400"/>
              </a:spcAft>
              <a:buFont typeface="Wingdings" pitchFamily="2" charset="2"/>
              <a:buChar char="§"/>
            </a:pPr>
            <a:r>
              <a:rPr lang="fr-FR" sz="3200">
                <a:solidFill>
                  <a:schemeClr val="tx1"/>
                </a:solidFill>
              </a:rPr>
              <a:t>Les survivantes ont des besoins multiples qui nécessitent un ensemble complet de services. </a:t>
            </a:r>
          </a:p>
          <a:p>
            <a:pPr marL="457200" indent="-457200">
              <a:lnSpc>
                <a:spcPct val="100000"/>
              </a:lnSpc>
              <a:spcAft>
                <a:spcPts val="2400"/>
              </a:spcAft>
              <a:buFont typeface="Wingdings" pitchFamily="2" charset="2"/>
              <a:buChar char="§"/>
            </a:pPr>
            <a:r>
              <a:rPr lang="fr-FR" sz="3200">
                <a:solidFill>
                  <a:schemeClr val="tx1"/>
                </a:solidFill>
              </a:rPr>
              <a:t>Une réponse multisectorielle coordonnée permet de répondre à l'ensemble des besoins de la cliente.</a:t>
            </a:r>
          </a:p>
          <a:p>
            <a:pPr marL="457200" indent="-457200">
              <a:lnSpc>
                <a:spcPct val="100000"/>
              </a:lnSpc>
              <a:spcAft>
                <a:spcPts val="2400"/>
              </a:spcAft>
              <a:buFont typeface="Wingdings" pitchFamily="2" charset="2"/>
              <a:buChar char="§"/>
            </a:pPr>
            <a:r>
              <a:rPr lang="fr-FR" sz="3200">
                <a:solidFill>
                  <a:schemeClr val="tx1"/>
                </a:solidFill>
              </a:rPr>
              <a:t>Un seul prestataire et/ou un seul établissement ne peut pas fournir tous les services.</a:t>
            </a:r>
          </a:p>
          <a:p>
            <a:pPr marL="457200" indent="-457200">
              <a:lnSpc>
                <a:spcPct val="100000"/>
              </a:lnSpc>
              <a:spcAft>
                <a:spcPts val="2400"/>
              </a:spcAft>
              <a:buFont typeface="Wingdings" pitchFamily="2" charset="2"/>
              <a:buChar char="§"/>
            </a:pPr>
            <a:r>
              <a:rPr lang="fr-FR" sz="3200">
                <a:solidFill>
                  <a:schemeClr val="tx1"/>
                </a:solidFill>
              </a:rPr>
              <a:t>Les aiguillages fonctionnent dans les deux sens : si vos prestataires de services de protection n'aiguillent pas vers vous, étudiez-en les raisons et encouragez la collaboration.</a:t>
            </a:r>
            <a:endParaRPr lang="en-US">
              <a:solidFill>
                <a:schemeClr val="tx1"/>
              </a:solidFill>
            </a:endParaRPr>
          </a:p>
        </p:txBody>
      </p:sp>
      <p:sp>
        <p:nvSpPr>
          <p:cNvPr id="5" name="TextBox 4">
            <a:extLst>
              <a:ext uri="{FF2B5EF4-FFF2-40B4-BE49-F238E27FC236}">
                <a16:creationId xmlns:a16="http://schemas.microsoft.com/office/drawing/2014/main" id="{3C0C28F4-E7EC-FB40-A6A7-81D48527B774}"/>
              </a:ext>
            </a:extLst>
          </p:cNvPr>
          <p:cNvSpPr txBox="1"/>
          <p:nvPr/>
        </p:nvSpPr>
        <p:spPr>
          <a:xfrm>
            <a:off x="988954" y="10154692"/>
            <a:ext cx="9405267" cy="646331"/>
          </a:xfrm>
          <a:prstGeom prst="rect">
            <a:avLst/>
          </a:prstGeom>
          <a:noFill/>
        </p:spPr>
        <p:txBody>
          <a:bodyPr wrap="none" rtlCol="0">
            <a:spAutoFit/>
          </a:bodyPr>
          <a:lstStyle/>
          <a:p>
            <a:r>
              <a:rPr lang="fr-FR" dirty="0"/>
              <a:t>Source : “</a:t>
            </a:r>
            <a:r>
              <a:rPr lang="fr-FR" dirty="0" err="1"/>
              <a:t>What</a:t>
            </a:r>
            <a:r>
              <a:rPr lang="fr-FR" dirty="0"/>
              <a:t> </a:t>
            </a:r>
            <a:r>
              <a:rPr lang="fr-FR" dirty="0" err="1"/>
              <a:t>is</a:t>
            </a:r>
            <a:r>
              <a:rPr lang="fr-FR" dirty="0"/>
              <a:t> the Cluster </a:t>
            </a:r>
            <a:r>
              <a:rPr lang="fr-FR" dirty="0" err="1"/>
              <a:t>Approach</a:t>
            </a:r>
            <a:r>
              <a:rPr lang="fr-FR" dirty="0"/>
              <a:t>?” Humanitarian Response, consulté le 8 avril 2019</a:t>
            </a:r>
          </a:p>
          <a:p>
            <a:r>
              <a:rPr lang="fr-FR" dirty="0">
                <a:hlinkClick r:id="rId4"/>
              </a:rPr>
              <a:t>https://www.humanitarianresponse.info/en/about-clusters/what-is-the-cluster-approach</a:t>
            </a:r>
            <a:endParaRPr lang="en-US" dirty="0"/>
          </a:p>
        </p:txBody>
      </p:sp>
    </p:spTree>
    <p:extLst>
      <p:ext uri="{BB962C8B-B14F-4D97-AF65-F5344CB8AC3E}">
        <p14:creationId xmlns:p14="http://schemas.microsoft.com/office/powerpoint/2010/main" val="903122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07DE9B-BFEC-B149-8F56-2706699683D9}"/>
              </a:ext>
            </a:extLst>
          </p:cNvPr>
          <p:cNvSpPr>
            <a:spLocks noGrp="1"/>
          </p:cNvSpPr>
          <p:nvPr>
            <p:ph type="title"/>
          </p:nvPr>
        </p:nvSpPr>
        <p:spPr>
          <a:xfrm>
            <a:off x="450850" y="637832"/>
            <a:ext cx="15391377" cy="2757911"/>
          </a:xfrm>
        </p:spPr>
        <p:txBody>
          <a:bodyPr/>
          <a:lstStyle/>
          <a:p>
            <a:r>
              <a:rPr lang="fr-FR" sz="6000" dirty="0"/>
              <a:t>Rôles et responsabilités des prestataires de soins d'avortement</a:t>
            </a:r>
          </a:p>
        </p:txBody>
      </p:sp>
      <p:sp>
        <p:nvSpPr>
          <p:cNvPr id="4" name="Content Placeholder 3">
            <a:extLst>
              <a:ext uri="{FF2B5EF4-FFF2-40B4-BE49-F238E27FC236}">
                <a16:creationId xmlns:a16="http://schemas.microsoft.com/office/drawing/2014/main" id="{CECBA6DE-9C47-624A-9D6C-8B8D3B29842B}"/>
              </a:ext>
            </a:extLst>
          </p:cNvPr>
          <p:cNvSpPr>
            <a:spLocks noGrp="1"/>
          </p:cNvSpPr>
          <p:nvPr>
            <p:ph sz="quarter" idx="10"/>
          </p:nvPr>
        </p:nvSpPr>
        <p:spPr>
          <a:xfrm>
            <a:off x="450850" y="2796628"/>
            <a:ext cx="8970264" cy="8740854"/>
          </a:xfrm>
        </p:spPr>
        <p:txBody>
          <a:bodyPr wrap="square" lIns="0" tIns="0" rIns="0" bIns="0" anchor="t">
            <a:spAutoFit/>
          </a:bodyPr>
          <a:lstStyle/>
          <a:p>
            <a:pPr marL="457200" lvl="1" indent="-457200">
              <a:lnSpc>
                <a:spcPct val="100000"/>
              </a:lnSpc>
              <a:spcBef>
                <a:spcPts val="0"/>
              </a:spcBef>
              <a:spcAft>
                <a:spcPts val="2400"/>
              </a:spcAft>
              <a:buSzPct val="100000"/>
            </a:pPr>
            <a:r>
              <a:rPr lang="fr-FR" sz="3200">
                <a:solidFill>
                  <a:schemeClr val="tx1"/>
                </a:solidFill>
                <a:latin typeface="Arial" panose="020B0604020202020204" pitchFamily="34" charset="0"/>
                <a:cs typeface="Arial" panose="020B0604020202020204" pitchFamily="34" charset="0"/>
              </a:rPr>
              <a:t>Aider la survivante à évaluer son risque actuel de préjudice avant de quitter la clinique :</a:t>
            </a:r>
          </a:p>
          <a:p>
            <a:pPr marL="1143000" lvl="3" indent="-457200">
              <a:lnSpc>
                <a:spcPct val="100000"/>
              </a:lnSpc>
              <a:spcBef>
                <a:spcPts val="0"/>
              </a:spcBef>
              <a:spcAft>
                <a:spcPts val="2400"/>
              </a:spcAft>
              <a:buSzPct val="60000"/>
              <a:buFont typeface="Courier New" panose="02070309020205020404" pitchFamily="49" charset="0"/>
              <a:buChar char="o"/>
            </a:pPr>
            <a:r>
              <a:rPr lang="fr-FR" sz="3200">
                <a:solidFill>
                  <a:schemeClr val="tx1"/>
                </a:solidFill>
                <a:latin typeface="Arial" panose="020B0604020202020204" pitchFamily="34" charset="0"/>
                <a:cs typeface="Arial" panose="020B0604020202020204" pitchFamily="34" charset="0"/>
              </a:rPr>
              <a:t>« Est-ce que vous ou vos enfants êtes en danger immédiat ? »</a:t>
            </a:r>
          </a:p>
          <a:p>
            <a:pPr marL="1143000" lvl="3" indent="-457200">
              <a:lnSpc>
                <a:spcPct val="100000"/>
              </a:lnSpc>
              <a:spcBef>
                <a:spcPts val="0"/>
              </a:spcBef>
              <a:spcAft>
                <a:spcPts val="2400"/>
              </a:spcAft>
              <a:buSzPct val="60000"/>
              <a:buFont typeface="Courier New" panose="02070309020205020404" pitchFamily="49" charset="0"/>
              <a:buChar char="o"/>
            </a:pPr>
            <a:r>
              <a:rPr lang="fr-FR" sz="3200">
                <a:solidFill>
                  <a:schemeClr val="tx1"/>
                </a:solidFill>
                <a:latin typeface="Arial" panose="020B0604020202020204" pitchFamily="34" charset="0"/>
                <a:cs typeface="Arial" panose="020B0604020202020204" pitchFamily="34" charset="0"/>
              </a:rPr>
              <a:t>« Vous sentez-vous en sécurité pour rentrer chez vous ? »</a:t>
            </a:r>
          </a:p>
          <a:p>
            <a:pPr marL="1143000" lvl="3" indent="-457200">
              <a:lnSpc>
                <a:spcPct val="100000"/>
              </a:lnSpc>
              <a:spcBef>
                <a:spcPts val="0"/>
              </a:spcBef>
              <a:spcAft>
                <a:spcPts val="2400"/>
              </a:spcAft>
              <a:buSzPct val="60000"/>
              <a:buFont typeface="Courier New" panose="02070309020205020404" pitchFamily="49" charset="0"/>
              <a:buChar char="o"/>
            </a:pPr>
            <a:r>
              <a:rPr lang="fr-FR" sz="3200">
                <a:solidFill>
                  <a:schemeClr val="tx1"/>
                </a:solidFill>
                <a:latin typeface="Arial" panose="020B0604020202020204" pitchFamily="34" charset="0"/>
                <a:cs typeface="Arial" panose="020B0604020202020204" pitchFamily="34" charset="0"/>
              </a:rPr>
              <a:t>« Vous voulez de l'aide ? »</a:t>
            </a:r>
          </a:p>
          <a:p>
            <a:pPr marL="685800" lvl="2" indent="-457200">
              <a:lnSpc>
                <a:spcPct val="100000"/>
              </a:lnSpc>
              <a:spcBef>
                <a:spcPts val="0"/>
              </a:spcBef>
              <a:spcAft>
                <a:spcPts val="2400"/>
              </a:spcAft>
              <a:buSzPct val="100000"/>
              <a:buFont typeface="Arial" panose="020B0604020202020204" pitchFamily="34" charset="0"/>
              <a:buChar char="•"/>
            </a:pPr>
            <a:r>
              <a:rPr lang="fr-FR" sz="3200">
                <a:solidFill>
                  <a:schemeClr val="tx1"/>
                </a:solidFill>
                <a:latin typeface="Arial" panose="020B0604020202020204" pitchFamily="34" charset="0"/>
                <a:cs typeface="Arial" panose="020B0604020202020204" pitchFamily="34" charset="0"/>
              </a:rPr>
              <a:t>Offrir des informations sur l'aiguillage vers des services de santé, de protection, de conseil juridique ou autres. Aider la cliente à trouver un soutien auprès de sa famille, de ses amis, des groupes de femmes locaux, de refuges, etc.</a:t>
            </a:r>
          </a:p>
          <a:p>
            <a:pPr marL="685800" lvl="2" indent="-457200">
              <a:lnSpc>
                <a:spcPct val="100000"/>
              </a:lnSpc>
              <a:spcBef>
                <a:spcPts val="0"/>
              </a:spcBef>
              <a:spcAft>
                <a:spcPts val="2400"/>
              </a:spcAft>
              <a:buSzPct val="60000"/>
            </a:pPr>
            <a:endParaRPr lang="en-US" sz="3200">
              <a:solidFill>
                <a:schemeClr val="tx1"/>
              </a:solidFill>
              <a:latin typeface="Arial" panose="020B0604020202020204" pitchFamily="34" charset="0"/>
              <a:cs typeface="Arial" panose="020B0604020202020204" pitchFamily="34" charset="0"/>
            </a:endParaRPr>
          </a:p>
        </p:txBody>
      </p:sp>
      <p:graphicFrame>
        <p:nvGraphicFramePr>
          <p:cNvPr id="11" name="Diagram 10">
            <a:extLst>
              <a:ext uri="{FF2B5EF4-FFF2-40B4-BE49-F238E27FC236}">
                <a16:creationId xmlns:a16="http://schemas.microsoft.com/office/drawing/2014/main" id="{A20DBB72-C9E4-0441-8ED3-0561415742FB}"/>
              </a:ext>
            </a:extLst>
          </p:cNvPr>
          <p:cNvGraphicFramePr/>
          <p:nvPr>
            <p:extLst>
              <p:ext uri="{D42A27DB-BD31-4B8C-83A1-F6EECF244321}">
                <p14:modId xmlns:p14="http://schemas.microsoft.com/office/powerpoint/2010/main" val="2583534151"/>
              </p:ext>
            </p:extLst>
          </p:nvPr>
        </p:nvGraphicFramePr>
        <p:xfrm>
          <a:off x="10052050" y="1834032"/>
          <a:ext cx="9385226" cy="9064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Oval 11">
            <a:extLst>
              <a:ext uri="{FF2B5EF4-FFF2-40B4-BE49-F238E27FC236}">
                <a16:creationId xmlns:a16="http://schemas.microsoft.com/office/drawing/2014/main" id="{179B829B-42BC-3C47-A011-24DA5A57844B}"/>
              </a:ext>
            </a:extLst>
          </p:cNvPr>
          <p:cNvSpPr/>
          <p:nvPr/>
        </p:nvSpPr>
        <p:spPr>
          <a:xfrm>
            <a:off x="13198899" y="4932245"/>
            <a:ext cx="3091527" cy="30915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b="1">
                <a:solidFill>
                  <a:schemeClr val="bg1"/>
                </a:solidFill>
              </a:rPr>
              <a:t>Survivante</a:t>
            </a:r>
          </a:p>
        </p:txBody>
      </p:sp>
    </p:spTree>
    <p:extLst>
      <p:ext uri="{BB962C8B-B14F-4D97-AF65-F5344CB8AC3E}">
        <p14:creationId xmlns:p14="http://schemas.microsoft.com/office/powerpoint/2010/main" val="3665691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CBA6DE-9C47-624A-9D6C-8B8D3B29842B}"/>
              </a:ext>
            </a:extLst>
          </p:cNvPr>
          <p:cNvSpPr>
            <a:spLocks noGrp="1"/>
          </p:cNvSpPr>
          <p:nvPr>
            <p:ph sz="quarter" idx="10"/>
          </p:nvPr>
        </p:nvSpPr>
        <p:spPr>
          <a:xfrm>
            <a:off x="627761" y="2588891"/>
            <a:ext cx="8970264" cy="7940635"/>
          </a:xfrm>
        </p:spPr>
        <p:txBody>
          <a:bodyPr wrap="square" lIns="0" tIns="0" rIns="0" bIns="0" anchor="t">
            <a:spAutoFit/>
          </a:bodyPr>
          <a:lstStyle/>
          <a:p>
            <a:pPr marL="457200" lvl="1" indent="-457200">
              <a:lnSpc>
                <a:spcPct val="100000"/>
              </a:lnSpc>
              <a:spcBef>
                <a:spcPts val="0"/>
              </a:spcBef>
              <a:spcAft>
                <a:spcPts val="2400"/>
              </a:spcAft>
              <a:buSzPct val="100000"/>
            </a:pPr>
            <a:r>
              <a:rPr lang="fr-FR" sz="3200">
                <a:solidFill>
                  <a:schemeClr val="tx1"/>
                </a:solidFill>
                <a:latin typeface="Arial" panose="020B0604020202020204" pitchFamily="34" charset="0"/>
                <a:cs typeface="Arial" panose="020B0604020202020204" pitchFamily="34" charset="0"/>
              </a:rPr>
              <a:t>Aiguillez-la vers des services après viol ou d'autres traitements médicaux si nécessaire.</a:t>
            </a:r>
          </a:p>
          <a:p>
            <a:pPr marL="457200" lvl="1" indent="-457200">
              <a:lnSpc>
                <a:spcPct val="100000"/>
              </a:lnSpc>
              <a:spcBef>
                <a:spcPts val="0"/>
              </a:spcBef>
              <a:spcAft>
                <a:spcPts val="2400"/>
              </a:spcAft>
              <a:buSzPct val="100000"/>
            </a:pPr>
            <a:r>
              <a:rPr lang="fr-FR" sz="3200">
                <a:solidFill>
                  <a:schemeClr val="tx1"/>
                </a:solidFill>
                <a:latin typeface="Arial" panose="020B0604020202020204" pitchFamily="34" charset="0"/>
                <a:cs typeface="Arial" panose="020B0604020202020204" pitchFamily="34" charset="0"/>
              </a:rPr>
              <a:t>Orientez-la vers un soutien psychosocial et de santé mentale.</a:t>
            </a:r>
          </a:p>
          <a:p>
            <a:pPr marL="457200" lvl="1" indent="-457200">
              <a:lnSpc>
                <a:spcPct val="100000"/>
              </a:lnSpc>
              <a:spcBef>
                <a:spcPts val="0"/>
              </a:spcBef>
              <a:spcAft>
                <a:spcPts val="2400"/>
              </a:spcAft>
              <a:buSzPct val="100000"/>
            </a:pPr>
            <a:r>
              <a:rPr lang="fr-FR" sz="3200">
                <a:solidFill>
                  <a:schemeClr val="tx1"/>
                </a:solidFill>
                <a:latin typeface="Arial" panose="020B0604020202020204" pitchFamily="34" charset="0"/>
                <a:cs typeface="Arial" panose="020B0604020202020204" pitchFamily="34" charset="0"/>
              </a:rPr>
              <a:t>Le signalement obligatoire des cas de violence sexuelle aux services juridiques par un travailleur de la santé n'est </a:t>
            </a:r>
            <a:r>
              <a:rPr lang="fr-FR" sz="3200" b="1" u="sng">
                <a:solidFill>
                  <a:schemeClr val="tx1"/>
                </a:solidFill>
                <a:latin typeface="Arial" panose="020B0604020202020204" pitchFamily="34" charset="0"/>
                <a:cs typeface="Arial" panose="020B0604020202020204" pitchFamily="34" charset="0"/>
              </a:rPr>
              <a:t>PAS</a:t>
            </a:r>
            <a:r>
              <a:rPr lang="fr-FR" sz="3200">
                <a:solidFill>
                  <a:schemeClr val="tx1"/>
                </a:solidFill>
                <a:latin typeface="Arial" panose="020B0604020202020204" pitchFamily="34" charset="0"/>
                <a:cs typeface="Arial" panose="020B0604020202020204" pitchFamily="34" charset="0"/>
              </a:rPr>
              <a:t> recommandé.</a:t>
            </a:r>
          </a:p>
          <a:p>
            <a:pPr marL="457200" lvl="1" indent="-457200">
              <a:lnSpc>
                <a:spcPct val="100000"/>
              </a:lnSpc>
              <a:spcBef>
                <a:spcPts val="0"/>
              </a:spcBef>
              <a:spcAft>
                <a:spcPts val="2400"/>
              </a:spcAft>
              <a:buSzPct val="100000"/>
            </a:pPr>
            <a:r>
              <a:rPr lang="fr-FR" sz="3200">
                <a:solidFill>
                  <a:schemeClr val="tx1"/>
                </a:solidFill>
                <a:latin typeface="Arial" panose="020B0604020202020204" pitchFamily="34" charset="0"/>
                <a:cs typeface="Arial" panose="020B0604020202020204" pitchFamily="34" charset="0"/>
              </a:rPr>
              <a:t>N'oubliez pas : laissez à la cliente la possibilité de décider en toute connaissance de cause des services auxquels elle souhaite avoir accès.</a:t>
            </a:r>
          </a:p>
          <a:p>
            <a:pPr marL="457200" lvl="1" indent="-457200">
              <a:lnSpc>
                <a:spcPct val="100000"/>
              </a:lnSpc>
              <a:spcBef>
                <a:spcPts val="0"/>
              </a:spcBef>
              <a:spcAft>
                <a:spcPts val="2400"/>
              </a:spcAft>
              <a:buSzPct val="100000"/>
            </a:pPr>
            <a:r>
              <a:rPr lang="fr-FR" sz="3200">
                <a:solidFill>
                  <a:schemeClr val="tx1"/>
                </a:solidFill>
                <a:latin typeface="Arial" panose="020B0604020202020204" pitchFamily="34" charset="0"/>
                <a:cs typeface="Arial" panose="020B0604020202020204" pitchFamily="34" charset="0"/>
              </a:rPr>
              <a:t>Utilisez le formulaire d'aiguillage et de consentement éclairé.</a:t>
            </a:r>
          </a:p>
        </p:txBody>
      </p:sp>
      <p:sp>
        <p:nvSpPr>
          <p:cNvPr id="8" name="Title 2">
            <a:extLst>
              <a:ext uri="{FF2B5EF4-FFF2-40B4-BE49-F238E27FC236}">
                <a16:creationId xmlns:a16="http://schemas.microsoft.com/office/drawing/2014/main" id="{73F9873F-177B-754A-AD64-C12B8C156CAF}"/>
              </a:ext>
            </a:extLst>
          </p:cNvPr>
          <p:cNvSpPr>
            <a:spLocks noGrp="1"/>
          </p:cNvSpPr>
          <p:nvPr>
            <p:ph type="title"/>
          </p:nvPr>
        </p:nvSpPr>
        <p:spPr>
          <a:xfrm>
            <a:off x="450850" y="588405"/>
            <a:ext cx="18294350" cy="2757911"/>
          </a:xfrm>
        </p:spPr>
        <p:txBody>
          <a:bodyPr/>
          <a:lstStyle/>
          <a:p>
            <a:r>
              <a:rPr lang="fr-FR" sz="6000"/>
              <a:t>Rôles et responsabilités des prestataires de soins d'avortement</a:t>
            </a:r>
          </a:p>
        </p:txBody>
      </p:sp>
      <p:graphicFrame>
        <p:nvGraphicFramePr>
          <p:cNvPr id="19" name="Diagram 18">
            <a:extLst>
              <a:ext uri="{FF2B5EF4-FFF2-40B4-BE49-F238E27FC236}">
                <a16:creationId xmlns:a16="http://schemas.microsoft.com/office/drawing/2014/main" id="{782AE0EF-D2B3-A242-A00C-3BEF04BE5936}"/>
              </a:ext>
            </a:extLst>
          </p:cNvPr>
          <p:cNvGraphicFramePr/>
          <p:nvPr>
            <p:extLst>
              <p:ext uri="{D42A27DB-BD31-4B8C-83A1-F6EECF244321}">
                <p14:modId xmlns:p14="http://schemas.microsoft.com/office/powerpoint/2010/main" val="3858629365"/>
              </p:ext>
            </p:extLst>
          </p:nvPr>
        </p:nvGraphicFramePr>
        <p:xfrm>
          <a:off x="10052050" y="1784605"/>
          <a:ext cx="9385226" cy="9064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Oval 19">
            <a:extLst>
              <a:ext uri="{FF2B5EF4-FFF2-40B4-BE49-F238E27FC236}">
                <a16:creationId xmlns:a16="http://schemas.microsoft.com/office/drawing/2014/main" id="{41CBB930-E182-F44C-8D33-6E9061181773}"/>
              </a:ext>
            </a:extLst>
          </p:cNvPr>
          <p:cNvSpPr/>
          <p:nvPr/>
        </p:nvSpPr>
        <p:spPr>
          <a:xfrm>
            <a:off x="13198899" y="4882818"/>
            <a:ext cx="3091527" cy="30915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b="1">
                <a:solidFill>
                  <a:schemeClr val="bg1"/>
                </a:solidFill>
              </a:rPr>
              <a:t>Survivante</a:t>
            </a:r>
          </a:p>
        </p:txBody>
      </p:sp>
    </p:spTree>
    <p:extLst>
      <p:ext uri="{BB962C8B-B14F-4D97-AF65-F5344CB8AC3E}">
        <p14:creationId xmlns:p14="http://schemas.microsoft.com/office/powerpoint/2010/main" val="4022110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8520-B73B-4159-B2DA-DD36225033DD}"/>
              </a:ext>
            </a:extLst>
          </p:cNvPr>
          <p:cNvSpPr>
            <a:spLocks noGrp="1"/>
          </p:cNvSpPr>
          <p:nvPr>
            <p:ph type="title"/>
          </p:nvPr>
        </p:nvSpPr>
        <p:spPr>
          <a:xfrm>
            <a:off x="450850" y="1082675"/>
            <a:ext cx="19215918" cy="2757911"/>
          </a:xfrm>
        </p:spPr>
        <p:txBody>
          <a:bodyPr/>
          <a:lstStyle/>
          <a:p>
            <a:r>
              <a:rPr lang="fr-FR" sz="6500"/>
              <a:t>Système de gestion des informations sur les violences basées sur le genre (SGIVBG)</a:t>
            </a:r>
          </a:p>
        </p:txBody>
      </p:sp>
      <p:pic>
        <p:nvPicPr>
          <p:cNvPr id="10" name="Picture 10" descr="Text&#10;&#10;Description automatically generated">
            <a:extLst>
              <a:ext uri="{FF2B5EF4-FFF2-40B4-BE49-F238E27FC236}">
                <a16:creationId xmlns:a16="http://schemas.microsoft.com/office/drawing/2014/main" id="{9330FB76-4B5A-4067-881C-790D2435E8F8}"/>
              </a:ext>
            </a:extLst>
          </p:cNvPr>
          <p:cNvPicPr>
            <a:picLocks noChangeAspect="1"/>
          </p:cNvPicPr>
          <p:nvPr/>
        </p:nvPicPr>
        <p:blipFill rotWithShape="1">
          <a:blip r:embed="rId3"/>
          <a:srcRect l="-724" t="-13894" r="724" b="-405"/>
          <a:stretch/>
        </p:blipFill>
        <p:spPr>
          <a:xfrm>
            <a:off x="580159" y="3535938"/>
            <a:ext cx="10808986" cy="6599922"/>
          </a:xfrm>
          <a:prstGeom prst="rect">
            <a:avLst/>
          </a:prstGeom>
        </p:spPr>
      </p:pic>
      <p:pic>
        <p:nvPicPr>
          <p:cNvPr id="11" name="Picture 11" descr="Diagram&#10;&#10;Description automatically generated">
            <a:extLst>
              <a:ext uri="{FF2B5EF4-FFF2-40B4-BE49-F238E27FC236}">
                <a16:creationId xmlns:a16="http://schemas.microsoft.com/office/drawing/2014/main" id="{37163546-A757-4355-8DFA-0ECA2A497E6D}"/>
              </a:ext>
            </a:extLst>
          </p:cNvPr>
          <p:cNvPicPr>
            <a:picLocks noChangeAspect="1"/>
          </p:cNvPicPr>
          <p:nvPr/>
        </p:nvPicPr>
        <p:blipFill>
          <a:blip r:embed="rId4"/>
          <a:stretch>
            <a:fillRect/>
          </a:stretch>
        </p:blipFill>
        <p:spPr>
          <a:xfrm>
            <a:off x="11408600" y="4387499"/>
            <a:ext cx="8258168" cy="5370512"/>
          </a:xfrm>
          <a:prstGeom prst="rect">
            <a:avLst/>
          </a:prstGeom>
        </p:spPr>
      </p:pic>
      <p:sp>
        <p:nvSpPr>
          <p:cNvPr id="3" name="TextBox 2">
            <a:extLst>
              <a:ext uri="{FF2B5EF4-FFF2-40B4-BE49-F238E27FC236}">
                <a16:creationId xmlns:a16="http://schemas.microsoft.com/office/drawing/2014/main" id="{164AA7F3-5E87-489F-8198-81CC60239194}"/>
              </a:ext>
            </a:extLst>
          </p:cNvPr>
          <p:cNvSpPr txBox="1"/>
          <p:nvPr/>
        </p:nvSpPr>
        <p:spPr>
          <a:xfrm>
            <a:off x="580159" y="10487752"/>
            <a:ext cx="19086609" cy="646331"/>
          </a:xfrm>
          <a:prstGeom prst="rect">
            <a:avLst/>
          </a:prstGeom>
          <a:solidFill>
            <a:schemeClr val="accent4">
              <a:lumMod val="40000"/>
              <a:lumOff val="60000"/>
            </a:schemeClr>
          </a:solidFill>
        </p:spPr>
        <p:txBody>
          <a:bodyPr wrap="square" lIns="182880" tIns="182880" rIns="182880" bIns="182880" rtlCol="0" anchor="ctr" anchorCtr="0">
            <a:spAutoFit/>
          </a:bodyPr>
          <a:lstStyle/>
          <a:p>
            <a:pPr algn="ctr"/>
            <a:r>
              <a:rPr lang="fr-FR">
                <a:hlinkClick r:id="rId5"/>
              </a:rPr>
              <a:t>https://www.gbvims.com/ </a:t>
            </a:r>
          </a:p>
        </p:txBody>
      </p:sp>
    </p:spTree>
    <p:extLst>
      <p:ext uri="{BB962C8B-B14F-4D97-AF65-F5344CB8AC3E}">
        <p14:creationId xmlns:p14="http://schemas.microsoft.com/office/powerpoint/2010/main" val="2986779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4AE8-5563-4769-BFD0-5AD9B3548D6A}"/>
              </a:ext>
            </a:extLst>
          </p:cNvPr>
          <p:cNvSpPr>
            <a:spLocks noGrp="1"/>
          </p:cNvSpPr>
          <p:nvPr>
            <p:ph type="title"/>
          </p:nvPr>
        </p:nvSpPr>
        <p:spPr>
          <a:xfrm>
            <a:off x="580165" y="1551339"/>
            <a:ext cx="15781064" cy="3691947"/>
          </a:xfrm>
        </p:spPr>
        <p:txBody>
          <a:bodyPr/>
          <a:lstStyle/>
          <a:p>
            <a:r>
              <a:rPr lang="fr-FR"/>
              <a:t>Activité 2 - Parcours de soins et d'aiguillage</a:t>
            </a:r>
          </a:p>
        </p:txBody>
      </p:sp>
      <p:pic>
        <p:nvPicPr>
          <p:cNvPr id="3" name="Picture 2">
            <a:extLst>
              <a:ext uri="{FF2B5EF4-FFF2-40B4-BE49-F238E27FC236}">
                <a16:creationId xmlns:a16="http://schemas.microsoft.com/office/drawing/2014/main" id="{2D958155-9FF9-8A40-B102-3F5C7E44B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36" y="5654675"/>
            <a:ext cx="12782298" cy="1541992"/>
          </a:xfrm>
          <a:prstGeom prst="rect">
            <a:avLst/>
          </a:prstGeom>
        </p:spPr>
      </p:pic>
    </p:spTree>
    <p:extLst>
      <p:ext uri="{BB962C8B-B14F-4D97-AF65-F5344CB8AC3E}">
        <p14:creationId xmlns:p14="http://schemas.microsoft.com/office/powerpoint/2010/main" val="2672685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2750EFB-8559-40D5-ABFB-04E238809180}"/>
              </a:ext>
            </a:extLst>
          </p:cNvPr>
          <p:cNvSpPr>
            <a:spLocks noGrp="1"/>
          </p:cNvSpPr>
          <p:nvPr>
            <p:ph type="ctrTitle"/>
          </p:nvPr>
        </p:nvSpPr>
        <p:spPr>
          <a:xfrm>
            <a:off x="450850" y="1082675"/>
            <a:ext cx="16400236" cy="1107996"/>
          </a:xfrm>
        </p:spPr>
        <p:txBody>
          <a:bodyPr wrap="square" anchor="t">
            <a:noAutofit/>
          </a:bodyPr>
          <a:lstStyle/>
          <a:p>
            <a:pPr algn="l"/>
            <a:r>
              <a:rPr lang="fr-FR" sz="8000" b="1"/>
              <a:t>Parcours de soins et d'aiguillage*</a:t>
            </a:r>
          </a:p>
        </p:txBody>
      </p:sp>
      <p:sp>
        <p:nvSpPr>
          <p:cNvPr id="4" name="TextBox 3">
            <a:extLst>
              <a:ext uri="{FF2B5EF4-FFF2-40B4-BE49-F238E27FC236}">
                <a16:creationId xmlns:a16="http://schemas.microsoft.com/office/drawing/2014/main" id="{22B0D8B8-C6D5-4413-AD30-59986CD26E0F}"/>
              </a:ext>
            </a:extLst>
          </p:cNvPr>
          <p:cNvSpPr txBox="1"/>
          <p:nvPr/>
        </p:nvSpPr>
        <p:spPr>
          <a:xfrm>
            <a:off x="450850" y="10282277"/>
            <a:ext cx="19202400" cy="553998"/>
          </a:xfrm>
          <a:prstGeom prst="rect">
            <a:avLst/>
          </a:prstGeom>
          <a:solidFill>
            <a:schemeClr val="accent4">
              <a:lumMod val="40000"/>
              <a:lumOff val="60000"/>
            </a:schemeClr>
          </a:solidFill>
          <a:ln>
            <a:noFill/>
          </a:ln>
        </p:spPr>
        <p:txBody>
          <a:bodyPr wrap="square" lIns="182880" tIns="182880" rIns="182880" bIns="91440" rtlCol="0">
            <a:spAutoFit/>
          </a:bodyPr>
          <a:lstStyle/>
          <a:p>
            <a:r>
              <a:rPr lang="fr-FR" dirty="0">
                <a:solidFill>
                  <a:schemeClr val="tx1">
                    <a:lumMod val="50000"/>
                  </a:schemeClr>
                </a:solidFill>
              </a:rPr>
              <a:t>*Source :  World Health Organization (WHO). Health care for women subjected to intimate partner violence or sexual violence: A clinical handbook. Geneva: WHO; 2014.</a:t>
            </a:r>
            <a:endParaRPr lang="en-US" dirty="0">
              <a:solidFill>
                <a:schemeClr val="tx1">
                  <a:lumMod val="50000"/>
                </a:schemeClr>
              </a:solidFill>
            </a:endParaRPr>
          </a:p>
        </p:txBody>
      </p:sp>
      <p:pic>
        <p:nvPicPr>
          <p:cNvPr id="6" name="Picture 5">
            <a:extLst>
              <a:ext uri="{FF2B5EF4-FFF2-40B4-BE49-F238E27FC236}">
                <a16:creationId xmlns:a16="http://schemas.microsoft.com/office/drawing/2014/main" id="{7C78272A-1DF1-A64E-B682-980195726F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09750" y="3009230"/>
            <a:ext cx="4572000" cy="6461615"/>
          </a:xfrm>
          <a:prstGeom prst="rect">
            <a:avLst/>
          </a:prstGeom>
        </p:spPr>
      </p:pic>
      <p:sp>
        <p:nvSpPr>
          <p:cNvPr id="9" name="TextBox 8">
            <a:extLst>
              <a:ext uri="{FF2B5EF4-FFF2-40B4-BE49-F238E27FC236}">
                <a16:creationId xmlns:a16="http://schemas.microsoft.com/office/drawing/2014/main" id="{6E60F549-FBF0-A94E-A849-5F64D242BD2D}"/>
              </a:ext>
            </a:extLst>
          </p:cNvPr>
          <p:cNvSpPr txBox="1"/>
          <p:nvPr/>
        </p:nvSpPr>
        <p:spPr>
          <a:xfrm>
            <a:off x="7843157" y="2971549"/>
            <a:ext cx="4417786" cy="830997"/>
          </a:xfrm>
          <a:prstGeom prst="rect">
            <a:avLst/>
          </a:prstGeom>
          <a:noFill/>
        </p:spPr>
        <p:txBody>
          <a:bodyPr wrap="square" rtlCol="0">
            <a:spAutoFit/>
          </a:bodyPr>
          <a:lstStyle/>
          <a:p>
            <a:pPr algn="ctr"/>
            <a:r>
              <a:rPr lang="fr-FR" sz="2400" dirty="0"/>
              <a:t>Pathway for care for violence by intimate partner, page 38</a:t>
            </a:r>
          </a:p>
        </p:txBody>
      </p:sp>
      <p:sp>
        <p:nvSpPr>
          <p:cNvPr id="13" name="TextBox 12">
            <a:extLst>
              <a:ext uri="{FF2B5EF4-FFF2-40B4-BE49-F238E27FC236}">
                <a16:creationId xmlns:a16="http://schemas.microsoft.com/office/drawing/2014/main" id="{4CEC8ED3-04C2-B04F-A37B-138994DFF315}"/>
              </a:ext>
            </a:extLst>
          </p:cNvPr>
          <p:cNvSpPr txBox="1"/>
          <p:nvPr/>
        </p:nvSpPr>
        <p:spPr>
          <a:xfrm>
            <a:off x="13506902" y="3000578"/>
            <a:ext cx="4417786" cy="830997"/>
          </a:xfrm>
          <a:prstGeom prst="rect">
            <a:avLst/>
          </a:prstGeom>
          <a:noFill/>
        </p:spPr>
        <p:txBody>
          <a:bodyPr wrap="square" rtlCol="0">
            <a:spAutoFit/>
          </a:bodyPr>
          <a:lstStyle/>
          <a:p>
            <a:pPr algn="ctr"/>
            <a:r>
              <a:rPr lang="fr-FR" sz="2400" dirty="0"/>
              <a:t>Pathway for initial care after assault, page 65</a:t>
            </a:r>
          </a:p>
        </p:txBody>
      </p:sp>
      <p:pic>
        <p:nvPicPr>
          <p:cNvPr id="14" name="Picture 13">
            <a:extLst>
              <a:ext uri="{FF2B5EF4-FFF2-40B4-BE49-F238E27FC236}">
                <a16:creationId xmlns:a16="http://schemas.microsoft.com/office/drawing/2014/main" id="{5339CE02-7672-4141-B5D9-B9D339124E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69275" y="4095201"/>
            <a:ext cx="3765550" cy="5350417"/>
          </a:xfrm>
          <a:prstGeom prst="rect">
            <a:avLst/>
          </a:prstGeom>
          <a:ln>
            <a:solidFill>
              <a:schemeClr val="tx1"/>
            </a:solidFill>
          </a:ln>
        </p:spPr>
      </p:pic>
      <p:pic>
        <p:nvPicPr>
          <p:cNvPr id="15" name="Picture 14">
            <a:extLst>
              <a:ext uri="{FF2B5EF4-FFF2-40B4-BE49-F238E27FC236}">
                <a16:creationId xmlns:a16="http://schemas.microsoft.com/office/drawing/2014/main" id="{FD431B91-1927-8940-85AF-D7B274556DD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833021" y="4138744"/>
            <a:ext cx="3765549" cy="5350417"/>
          </a:xfrm>
          <a:prstGeom prst="rect">
            <a:avLst/>
          </a:prstGeom>
          <a:ln>
            <a:solidFill>
              <a:schemeClr val="tx1"/>
            </a:solidFill>
          </a:ln>
        </p:spPr>
      </p:pic>
    </p:spTree>
    <p:extLst>
      <p:ext uri="{BB962C8B-B14F-4D97-AF65-F5344CB8AC3E}">
        <p14:creationId xmlns:p14="http://schemas.microsoft.com/office/powerpoint/2010/main" val="413004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9B382-9ECF-40DA-BD66-38B17343A1F9}"/>
              </a:ext>
            </a:extLst>
          </p:cNvPr>
          <p:cNvSpPr>
            <a:spLocks noGrp="1"/>
          </p:cNvSpPr>
          <p:nvPr>
            <p:ph type="title"/>
          </p:nvPr>
        </p:nvSpPr>
        <p:spPr>
          <a:xfrm>
            <a:off x="450850" y="1082675"/>
            <a:ext cx="16824779" cy="2757911"/>
          </a:xfrm>
        </p:spPr>
        <p:txBody>
          <a:bodyPr lIns="0" tIns="0" rIns="0" bIns="0"/>
          <a:lstStyle/>
          <a:p>
            <a:r>
              <a:rPr lang="fr-FR" sz="6500"/>
              <a:t>Des soins et traitements holistiques sont essentiels pour la guérison et la sécurité</a:t>
            </a:r>
          </a:p>
        </p:txBody>
      </p:sp>
      <p:sp>
        <p:nvSpPr>
          <p:cNvPr id="2" name="Content Placeholder 1">
            <a:extLst>
              <a:ext uri="{FF2B5EF4-FFF2-40B4-BE49-F238E27FC236}">
                <a16:creationId xmlns:a16="http://schemas.microsoft.com/office/drawing/2014/main" id="{648444B3-4598-4ACF-91D1-5CB80EFAB16C}"/>
              </a:ext>
            </a:extLst>
          </p:cNvPr>
          <p:cNvSpPr>
            <a:spLocks noGrp="1"/>
          </p:cNvSpPr>
          <p:nvPr>
            <p:ph sz="quarter" idx="10"/>
          </p:nvPr>
        </p:nvSpPr>
        <p:spPr>
          <a:xfrm>
            <a:off x="599316" y="3840586"/>
            <a:ext cx="14806612" cy="5693896"/>
          </a:xfrm>
        </p:spPr>
        <p:txBody>
          <a:bodyPr/>
          <a:lstStyle/>
          <a:p>
            <a:pPr>
              <a:lnSpc>
                <a:spcPct val="100000"/>
              </a:lnSpc>
              <a:spcAft>
                <a:spcPts val="2400"/>
              </a:spcAft>
            </a:pPr>
            <a:r>
              <a:rPr lang="fr-FR" sz="3600">
                <a:solidFill>
                  <a:schemeClr val="tx1"/>
                </a:solidFill>
              </a:rPr>
              <a:t>Où enverriez-vous quelqu'un qui a besoin de ces services ?</a:t>
            </a:r>
          </a:p>
          <a:p>
            <a:pPr marL="457200" indent="-457200">
              <a:lnSpc>
                <a:spcPct val="100000"/>
              </a:lnSpc>
              <a:spcAft>
                <a:spcPts val="1200"/>
              </a:spcAft>
              <a:buFont typeface="Arial" panose="020B0604020202020204" pitchFamily="34" charset="0"/>
              <a:buChar char="•"/>
            </a:pPr>
            <a:r>
              <a:rPr lang="fr-FR" sz="3200">
                <a:solidFill>
                  <a:schemeClr val="tx1"/>
                </a:solidFill>
              </a:rPr>
              <a:t>Services généraux de santé</a:t>
            </a:r>
          </a:p>
          <a:p>
            <a:pPr marL="457200" indent="-457200">
              <a:lnSpc>
                <a:spcPct val="100000"/>
              </a:lnSpc>
              <a:spcAft>
                <a:spcPts val="1200"/>
              </a:spcAft>
              <a:buFont typeface="Arial" panose="020B0604020202020204" pitchFamily="34" charset="0"/>
              <a:buChar char="•"/>
            </a:pPr>
            <a:r>
              <a:rPr lang="fr-FR" sz="3200">
                <a:solidFill>
                  <a:schemeClr val="tx1"/>
                </a:solidFill>
              </a:rPr>
              <a:t>Services cliniques/de SSR</a:t>
            </a:r>
          </a:p>
          <a:p>
            <a:pPr marL="457200" indent="-457200">
              <a:lnSpc>
                <a:spcPct val="100000"/>
              </a:lnSpc>
              <a:spcAft>
                <a:spcPts val="1200"/>
              </a:spcAft>
              <a:buFont typeface="Arial" panose="020B0604020202020204" pitchFamily="34" charset="0"/>
              <a:buChar char="•"/>
            </a:pPr>
            <a:r>
              <a:rPr lang="fr-FR" sz="3200">
                <a:solidFill>
                  <a:schemeClr val="tx1"/>
                </a:solidFill>
              </a:rPr>
              <a:t>Services contre les VBG/de protection des femmes</a:t>
            </a:r>
          </a:p>
          <a:p>
            <a:pPr marL="457200" indent="-457200">
              <a:lnSpc>
                <a:spcPct val="100000"/>
              </a:lnSpc>
              <a:spcAft>
                <a:spcPts val="1200"/>
              </a:spcAft>
              <a:buFont typeface="Arial" panose="020B0604020202020204" pitchFamily="34" charset="0"/>
              <a:buChar char="•"/>
            </a:pPr>
            <a:r>
              <a:rPr lang="fr-FR" sz="3200">
                <a:solidFill>
                  <a:schemeClr val="tx1"/>
                </a:solidFill>
              </a:rPr>
              <a:t>Soutien psychosocial et de santé mentale</a:t>
            </a:r>
          </a:p>
          <a:p>
            <a:pPr marL="457200" indent="-457200">
              <a:lnSpc>
                <a:spcPct val="100000"/>
              </a:lnSpc>
              <a:spcAft>
                <a:spcPts val="1200"/>
              </a:spcAft>
              <a:buFont typeface="Arial" panose="020B0604020202020204" pitchFamily="34" charset="0"/>
              <a:buChar char="•"/>
            </a:pPr>
            <a:r>
              <a:rPr lang="fr-FR" sz="3200">
                <a:solidFill>
                  <a:schemeClr val="tx1"/>
                </a:solidFill>
              </a:rPr>
              <a:t>Services alimentaires et de subsistance</a:t>
            </a:r>
          </a:p>
          <a:p>
            <a:pPr marL="457200" indent="-457200">
              <a:lnSpc>
                <a:spcPct val="100000"/>
              </a:lnSpc>
              <a:spcAft>
                <a:spcPts val="1200"/>
              </a:spcAft>
              <a:buFont typeface="Arial" panose="020B0604020202020204" pitchFamily="34" charset="0"/>
              <a:buChar char="•"/>
            </a:pPr>
            <a:r>
              <a:rPr lang="fr-FR" sz="3200">
                <a:solidFill>
                  <a:schemeClr val="tx1"/>
                </a:solidFill>
              </a:rPr>
              <a:t>Services d'assistance juridique</a:t>
            </a:r>
          </a:p>
          <a:p>
            <a:pPr marL="457200" indent="-457200">
              <a:lnSpc>
                <a:spcPct val="100000"/>
              </a:lnSpc>
              <a:spcAft>
                <a:spcPts val="1200"/>
              </a:spcAft>
              <a:buFont typeface="Arial" panose="020B0604020202020204" pitchFamily="34" charset="0"/>
              <a:buChar char="•"/>
            </a:pPr>
            <a:r>
              <a:rPr lang="fr-FR" sz="3200">
                <a:solidFill>
                  <a:schemeClr val="tx1"/>
                </a:solidFill>
              </a:rPr>
              <a:t>Services de refuge</a:t>
            </a:r>
          </a:p>
          <a:p>
            <a:pPr marL="457200" indent="-457200">
              <a:lnSpc>
                <a:spcPct val="100000"/>
              </a:lnSpc>
              <a:spcAft>
                <a:spcPts val="1200"/>
              </a:spcAft>
              <a:buFont typeface="Arial" panose="020B0604020202020204" pitchFamily="34" charset="0"/>
              <a:buChar char="•"/>
            </a:pPr>
            <a:r>
              <a:rPr lang="fr-FR" sz="3200">
                <a:solidFill>
                  <a:schemeClr val="tx1"/>
                </a:solidFill>
              </a:rPr>
              <a:t>Espaces sécurisés</a:t>
            </a:r>
          </a:p>
        </p:txBody>
      </p:sp>
    </p:spTree>
    <p:extLst>
      <p:ext uri="{BB962C8B-B14F-4D97-AF65-F5344CB8AC3E}">
        <p14:creationId xmlns:p14="http://schemas.microsoft.com/office/powerpoint/2010/main" val="19487108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C3D-1DB1-42D5-AA93-6CFC79DFA9B3}"/>
              </a:ext>
            </a:extLst>
          </p:cNvPr>
          <p:cNvSpPr>
            <a:spLocks noGrp="1"/>
          </p:cNvSpPr>
          <p:nvPr>
            <p:ph type="title"/>
          </p:nvPr>
        </p:nvSpPr>
        <p:spPr>
          <a:xfrm>
            <a:off x="580165" y="1551339"/>
            <a:ext cx="16662806" cy="3691947"/>
          </a:xfrm>
        </p:spPr>
        <p:txBody>
          <a:bodyPr/>
          <a:lstStyle/>
          <a:p>
            <a:r>
              <a:rPr lang="fr-FR"/>
              <a:t>Activité 3 - Études de cas de prestation/intégration de services</a:t>
            </a:r>
          </a:p>
        </p:txBody>
      </p:sp>
      <p:pic>
        <p:nvPicPr>
          <p:cNvPr id="11" name="Picture 10">
            <a:extLst>
              <a:ext uri="{FF2B5EF4-FFF2-40B4-BE49-F238E27FC236}">
                <a16:creationId xmlns:a16="http://schemas.microsoft.com/office/drawing/2014/main" id="{5A48B7BA-219E-A04A-BA7B-7DD532713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36" y="7195104"/>
            <a:ext cx="11909455" cy="1436697"/>
          </a:xfrm>
          <a:prstGeom prst="rect">
            <a:avLst/>
          </a:prstGeom>
        </p:spPr>
      </p:pic>
      <p:grpSp>
        <p:nvGrpSpPr>
          <p:cNvPr id="18" name="Group 17">
            <a:extLst>
              <a:ext uri="{FF2B5EF4-FFF2-40B4-BE49-F238E27FC236}">
                <a16:creationId xmlns:a16="http://schemas.microsoft.com/office/drawing/2014/main" id="{77471701-C9AF-7245-84A8-FB2C0662C7D6}"/>
              </a:ext>
            </a:extLst>
          </p:cNvPr>
          <p:cNvGrpSpPr/>
          <p:nvPr/>
        </p:nvGrpSpPr>
        <p:grpSpPr>
          <a:xfrm>
            <a:off x="10052050" y="5871512"/>
            <a:ext cx="10019722" cy="4147978"/>
            <a:chOff x="7187260" y="5848627"/>
            <a:chExt cx="12238704" cy="5066595"/>
          </a:xfrm>
        </p:grpSpPr>
        <p:pic>
          <p:nvPicPr>
            <p:cNvPr id="15" name="Picture 14" descr="A group of women in colorful dresses&#10;&#10;Description automatically generated with low confidence">
              <a:extLst>
                <a:ext uri="{FF2B5EF4-FFF2-40B4-BE49-F238E27FC236}">
                  <a16:creationId xmlns:a16="http://schemas.microsoft.com/office/drawing/2014/main" id="{1C44D9E3-4A73-A34B-ADFF-753C8AB98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7260" y="5886022"/>
              <a:ext cx="3886200" cy="5029200"/>
            </a:xfrm>
            <a:prstGeom prst="rect">
              <a:avLst/>
            </a:prstGeom>
          </p:spPr>
        </p:pic>
        <p:pic>
          <p:nvPicPr>
            <p:cNvPr id="16" name="Picture 15">
              <a:extLst>
                <a:ext uri="{FF2B5EF4-FFF2-40B4-BE49-F238E27FC236}">
                  <a16:creationId xmlns:a16="http://schemas.microsoft.com/office/drawing/2014/main" id="{21D15E7E-4C7E-5642-90D5-88218801A9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564145" y="5848627"/>
              <a:ext cx="3861819" cy="5029200"/>
            </a:xfrm>
            <a:prstGeom prst="rect">
              <a:avLst/>
            </a:prstGeom>
          </p:spPr>
        </p:pic>
        <p:pic>
          <p:nvPicPr>
            <p:cNvPr id="17" name="Picture 16">
              <a:extLst>
                <a:ext uri="{FF2B5EF4-FFF2-40B4-BE49-F238E27FC236}">
                  <a16:creationId xmlns:a16="http://schemas.microsoft.com/office/drawing/2014/main" id="{E0396B8A-7EA9-FB45-9FEA-795F19627D3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329527" y="5848627"/>
              <a:ext cx="3861819" cy="4997648"/>
            </a:xfrm>
            <a:prstGeom prst="rect">
              <a:avLst/>
            </a:prstGeom>
          </p:spPr>
        </p:pic>
      </p:grpSp>
    </p:spTree>
    <p:extLst>
      <p:ext uri="{BB962C8B-B14F-4D97-AF65-F5344CB8AC3E}">
        <p14:creationId xmlns:p14="http://schemas.microsoft.com/office/powerpoint/2010/main" val="2636357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63866-D0FE-426C-B43D-30FB2D392F48}"/>
              </a:ext>
            </a:extLst>
          </p:cNvPr>
          <p:cNvSpPr>
            <a:spLocks noGrp="1"/>
          </p:cNvSpPr>
          <p:nvPr>
            <p:ph type="title"/>
          </p:nvPr>
        </p:nvSpPr>
        <p:spPr/>
        <p:txBody>
          <a:bodyPr wrap="square" anchor="t">
            <a:normAutofit/>
          </a:bodyPr>
          <a:lstStyle/>
          <a:p>
            <a:r>
              <a:rPr lang="fr-FR"/>
              <a:t>Module 5 : Soins aux soignants</a:t>
            </a:r>
          </a:p>
        </p:txBody>
      </p:sp>
      <p:sp>
        <p:nvSpPr>
          <p:cNvPr id="4" name="Text Placeholder 3">
            <a:extLst>
              <a:ext uri="{FF2B5EF4-FFF2-40B4-BE49-F238E27FC236}">
                <a16:creationId xmlns:a16="http://schemas.microsoft.com/office/drawing/2014/main" id="{A8866694-BE6E-4AA9-BBC4-32B0B1E978A5}"/>
              </a:ext>
            </a:extLst>
          </p:cNvPr>
          <p:cNvSpPr>
            <a:spLocks noGrp="1"/>
          </p:cNvSpPr>
          <p:nvPr>
            <p:ph sz="quarter" idx="4294967295"/>
          </p:nvPr>
        </p:nvSpPr>
        <p:spPr>
          <a:xfrm>
            <a:off x="160304" y="8521002"/>
            <a:ext cx="18693995" cy="2315611"/>
          </a:xfrm>
          <a:prstGeom prst="rect">
            <a:avLst/>
          </a:prstGeom>
        </p:spPr>
        <p:txBody>
          <a:bodyPr wrap="square">
            <a:normAutofit fontScale="92500" lnSpcReduction="10000"/>
          </a:bodyPr>
          <a:lstStyle/>
          <a:p>
            <a:pPr marL="0" indent="0">
              <a:lnSpc>
                <a:spcPct val="100000"/>
              </a:lnSpc>
              <a:spcAft>
                <a:spcPts val="2400"/>
              </a:spcAft>
              <a:buNone/>
            </a:pPr>
            <a:r>
              <a:rPr lang="fr-FR" sz="2400" dirty="0">
                <a:solidFill>
                  <a:schemeClr val="bg1"/>
                </a:solidFill>
              </a:rPr>
              <a:t>Le contenu de cette section a été utilisé et adapté avec la permission du Groupe de travail interagences (Inter-Agency Working Group, IAWG) sur la santé reproductive en situation de crise.</a:t>
            </a:r>
          </a:p>
          <a:p>
            <a:pPr marL="0" indent="0">
              <a:lnSpc>
                <a:spcPct val="100000"/>
              </a:lnSpc>
              <a:spcAft>
                <a:spcPts val="2400"/>
              </a:spcAft>
              <a:buNone/>
            </a:pPr>
            <a:r>
              <a:rPr lang="fr-FR" sz="2400" dirty="0">
                <a:solidFill>
                  <a:schemeClr val="bg1"/>
                </a:solidFill>
              </a:rPr>
              <a:t>Adapté de : Inter-Agency Working Group (IAWG) on Reproductive Health in Crises et </a:t>
            </a:r>
            <a:r>
              <a:rPr lang="fr-FR" sz="2400" dirty="0" err="1">
                <a:solidFill>
                  <a:schemeClr val="bg1"/>
                </a:solidFill>
              </a:rPr>
              <a:t>Jhpiego</a:t>
            </a:r>
            <a:r>
              <a:rPr lang="fr-FR" sz="2400" dirty="0">
                <a:solidFill>
                  <a:schemeClr val="bg1"/>
                </a:solidFill>
              </a:rPr>
              <a:t>. Clinical Management of Sexual Violence Survivors in Crisis Settings: A Training Course for Health Care Providers. New York: 2021. </a:t>
            </a:r>
            <a:br>
              <a:rPr lang="fr-FR" sz="2400" dirty="0">
                <a:solidFill>
                  <a:schemeClr val="bg1"/>
                </a:solidFill>
              </a:rPr>
            </a:br>
            <a:r>
              <a:rPr lang="fr-FR" sz="2400" dirty="0">
                <a:solidFill>
                  <a:schemeClr val="bg1"/>
                </a:solidFill>
                <a:hlinkClick r:id="rId3">
                  <a:extLst>
                    <a:ext uri="{A12FA001-AC4F-418D-AE19-62706E023703}">
                      <ahyp:hlinkClr xmlns:ahyp="http://schemas.microsoft.com/office/drawing/2018/hyperlinkcolor" val="tx"/>
                    </a:ext>
                  </a:extLst>
                </a:hlinkClick>
              </a:rPr>
              <a:t>https://iawg.net/resources/clinical-management-of-sexual-violence-survivors-in-crisis-settings</a:t>
            </a:r>
            <a:endParaRPr lang="en-US" sz="2400" dirty="0">
              <a:solidFill>
                <a:schemeClr val="bg1"/>
              </a:solidFill>
            </a:endParaRPr>
          </a:p>
        </p:txBody>
      </p:sp>
      <p:pic>
        <p:nvPicPr>
          <p:cNvPr id="5" name="Picture 4">
            <a:extLst>
              <a:ext uri="{FF2B5EF4-FFF2-40B4-BE49-F238E27FC236}">
                <a16:creationId xmlns:a16="http://schemas.microsoft.com/office/drawing/2014/main" id="{1062D92A-9DBE-704D-8DFD-CC31BA460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66065"/>
            <a:ext cx="17373600" cy="2026920"/>
          </a:xfrm>
          <a:prstGeom prst="rect">
            <a:avLst/>
          </a:prstGeom>
        </p:spPr>
      </p:pic>
    </p:spTree>
    <p:extLst>
      <p:ext uri="{BB962C8B-B14F-4D97-AF65-F5344CB8AC3E}">
        <p14:creationId xmlns:p14="http://schemas.microsoft.com/office/powerpoint/2010/main" val="825350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person, outdoor, group&#10;&#10;Description automatically generated">
            <a:extLst>
              <a:ext uri="{FF2B5EF4-FFF2-40B4-BE49-F238E27FC236}">
                <a16:creationId xmlns:a16="http://schemas.microsoft.com/office/drawing/2014/main" id="{2706D3F7-FF16-D148-9D46-E5B44FA3EAD1}"/>
              </a:ext>
            </a:extLst>
          </p:cNvPr>
          <p:cNvPicPr>
            <a:picLocks noChangeAspect="1"/>
          </p:cNvPicPr>
          <p:nvPr/>
        </p:nvPicPr>
        <p:blipFill rotWithShape="1">
          <a:blip r:embed="rId3">
            <a:extLst>
              <a:ext uri="{28A0092B-C50C-407E-A947-70E740481C1C}">
                <a14:useLocalDpi xmlns:a14="http://schemas.microsoft.com/office/drawing/2010/main" val="0"/>
              </a:ext>
            </a:extLst>
          </a:blip>
          <a:srcRect b="15619"/>
          <a:stretch/>
        </p:blipFill>
        <p:spPr>
          <a:xfrm>
            <a:off x="1" y="0"/>
            <a:ext cx="20104100" cy="11309350"/>
          </a:xfrm>
          <a:prstGeom prst="rect">
            <a:avLst/>
          </a:prstGeom>
        </p:spPr>
      </p:pic>
      <p:sp>
        <p:nvSpPr>
          <p:cNvPr id="6" name="Title 1">
            <a:extLst>
              <a:ext uri="{FF2B5EF4-FFF2-40B4-BE49-F238E27FC236}">
                <a16:creationId xmlns:a16="http://schemas.microsoft.com/office/drawing/2014/main" id="{90C4EEC9-3017-2642-8835-6155B1C04AFD}"/>
              </a:ext>
            </a:extLst>
          </p:cNvPr>
          <p:cNvSpPr txBox="1">
            <a:spLocks/>
          </p:cNvSpPr>
          <p:nvPr/>
        </p:nvSpPr>
        <p:spPr>
          <a:xfrm>
            <a:off x="870857" y="645245"/>
            <a:ext cx="12418766" cy="2380983"/>
          </a:xfrm>
          <a:prstGeom prst="rect">
            <a:avLst/>
          </a:prstGeom>
        </p:spPr>
        <p:txBody>
          <a:bodyPr vert="horz" wrap="square" lIns="150781" tIns="75390" rIns="150781" bIns="75390" rtlCol="0" anchor="b">
            <a:normAutofit/>
          </a:bodyPr>
          <a:lstStyle>
            <a:lvl1pPr algn="ctr">
              <a:defRPr sz="7200" b="1" i="0">
                <a:solidFill>
                  <a:schemeClr val="accent1"/>
                </a:solidFill>
                <a:latin typeface="Helvetica"/>
                <a:ea typeface="+mj-ea"/>
                <a:cs typeface="Helvetica"/>
              </a:defRPr>
            </a:lvl1pPr>
          </a:lstStyle>
          <a:p>
            <a:pPr algn="l"/>
            <a:r>
              <a:rPr lang="fr-FR" sz="6600" kern="0" dirty="0">
                <a:solidFill>
                  <a:schemeClr val="accent3"/>
                </a:solidFill>
                <a:latin typeface="Arial" panose="020B0604020202020204" pitchFamily="34" charset="0"/>
                <a:cs typeface="Arial" panose="020B0604020202020204" pitchFamily="34" charset="0"/>
              </a:rPr>
              <a:t>Pourquoi sommes-nous ici ?</a:t>
            </a:r>
          </a:p>
          <a:p>
            <a:pPr algn="l"/>
            <a:r>
              <a:rPr lang="fr-FR" sz="6600" b="0" kern="0" dirty="0">
                <a:solidFill>
                  <a:schemeClr val="accent3"/>
                </a:solidFill>
                <a:latin typeface="Arial" panose="020B0604020202020204" pitchFamily="34" charset="0"/>
                <a:cs typeface="Arial" panose="020B0604020202020204" pitchFamily="34" charset="0"/>
              </a:rPr>
              <a:t>L'ampleur du problème</a:t>
            </a:r>
          </a:p>
        </p:txBody>
      </p:sp>
    </p:spTree>
    <p:extLst>
      <p:ext uri="{BB962C8B-B14F-4D97-AF65-F5344CB8AC3E}">
        <p14:creationId xmlns:p14="http://schemas.microsoft.com/office/powerpoint/2010/main" val="3017018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242"/>
          <p:cNvSpPr txBox="1">
            <a:spLocks noGrp="1"/>
          </p:cNvSpPr>
          <p:nvPr>
            <p:ph type="title"/>
          </p:nvPr>
        </p:nvSpPr>
        <p:spPr>
          <a:xfrm>
            <a:off x="450851" y="1082675"/>
            <a:ext cx="15520686" cy="1908504"/>
          </a:xfrm>
          <a:prstGeom prst="rect">
            <a:avLst/>
          </a:prstGeom>
          <a:noFill/>
          <a:ln>
            <a:noFill/>
          </a:ln>
        </p:spPr>
        <p:txBody>
          <a:bodyPr spcFirstLastPara="1" wrap="square" lIns="150756" tIns="75357" rIns="150756" bIns="75357" anchor="t" anchorCtr="0">
            <a:noAutofit/>
          </a:bodyPr>
          <a:lstStyle/>
          <a:p>
            <a:pPr algn="l">
              <a:lnSpc>
                <a:spcPct val="90000"/>
              </a:lnSpc>
              <a:buClr>
                <a:schemeClr val="accent2"/>
              </a:buClr>
            </a:pPr>
            <a:r>
              <a:rPr lang="fr-FR"/>
              <a:t>Qu'est-ce que le burnout ?</a:t>
            </a:r>
            <a:endParaRPr/>
          </a:p>
        </p:txBody>
      </p:sp>
      <p:sp>
        <p:nvSpPr>
          <p:cNvPr id="2040" name="Google Shape;2040;p242"/>
          <p:cNvSpPr txBox="1">
            <a:spLocks noGrp="1"/>
          </p:cNvSpPr>
          <p:nvPr>
            <p:ph sz="quarter" idx="10"/>
          </p:nvPr>
        </p:nvSpPr>
        <p:spPr>
          <a:xfrm>
            <a:off x="8683841" y="2991179"/>
            <a:ext cx="10840100" cy="7378506"/>
          </a:xfrm>
          <a:prstGeom prst="rect">
            <a:avLst/>
          </a:prstGeom>
          <a:noFill/>
          <a:ln>
            <a:noFill/>
          </a:ln>
        </p:spPr>
        <p:txBody>
          <a:bodyPr spcFirstLastPara="1" wrap="square" lIns="150756" tIns="75357" rIns="150756" bIns="75357" anchor="t" anchorCtr="0">
            <a:noAutofit/>
          </a:bodyPr>
          <a:lstStyle/>
          <a:p>
            <a:pPr>
              <a:lnSpc>
                <a:spcPct val="80000"/>
              </a:lnSpc>
              <a:buClr>
                <a:schemeClr val="accent1"/>
              </a:buClr>
            </a:pPr>
            <a:r>
              <a:rPr lang="fr-FR" sz="3600" b="1">
                <a:solidFill>
                  <a:schemeClr val="accent3"/>
                </a:solidFill>
              </a:rPr>
              <a:t>Manifestations du burnout</a:t>
            </a:r>
            <a:endParaRPr sz="3600" b="1">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fr-FR" sz="3600">
                <a:solidFill>
                  <a:schemeClr val="accent3"/>
                </a:solidFill>
              </a:rPr>
              <a:t>Envie de pleurer</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fr-FR" sz="3600">
                <a:solidFill>
                  <a:schemeClr val="accent3"/>
                </a:solidFill>
              </a:rPr>
              <a:t>Insomnies</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fr-FR" sz="3600">
                <a:solidFill>
                  <a:schemeClr val="accent3"/>
                </a:solidFill>
              </a:rPr>
              <a:t>Manque de concentration</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fr-FR" sz="3600">
                <a:solidFill>
                  <a:schemeClr val="accent3"/>
                </a:solidFill>
              </a:rPr>
              <a:t>Sentiment de colère dirigé contre soi-même ou contre les autres (patients, collègues, famille)</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fr-FR" sz="3600">
                <a:solidFill>
                  <a:schemeClr val="accent3"/>
                </a:solidFill>
              </a:rPr>
              <a:t>Consommation d'alcool et de drogues</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fr-FR" sz="3600">
                <a:solidFill>
                  <a:schemeClr val="accent3"/>
                </a:solidFill>
              </a:rPr>
              <a:t>Manque d'intérêt général pour la vie</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fr-FR" sz="3600">
                <a:solidFill>
                  <a:schemeClr val="accent3"/>
                </a:solidFill>
              </a:rPr>
              <a:t>Incapacité à ressentir du plaisir</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fr-FR" sz="3600">
                <a:solidFill>
                  <a:schemeClr val="accent3"/>
                </a:solidFill>
              </a:rPr>
              <a:t>Isolement volontaire</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fr-FR" sz="3600">
                <a:solidFill>
                  <a:schemeClr val="accent3"/>
                </a:solidFill>
              </a:rPr>
              <a:t>Manque de plaisir au travail</a:t>
            </a:r>
            <a:endParaRPr sz="3600">
              <a:solidFill>
                <a:schemeClr val="accent3"/>
              </a:solidFill>
            </a:endParaRPr>
          </a:p>
          <a:p>
            <a:pPr marL="1136942" indent="-571500">
              <a:lnSpc>
                <a:spcPct val="80000"/>
              </a:lnSpc>
              <a:spcBef>
                <a:spcPts val="989"/>
              </a:spcBef>
              <a:buClr>
                <a:schemeClr val="accent3"/>
              </a:buClr>
              <a:buSzPct val="60000"/>
              <a:buFont typeface="Arial" panose="020B0604020202020204" pitchFamily="34" charset="0"/>
              <a:buChar char="•"/>
            </a:pPr>
            <a:r>
              <a:rPr lang="fr-FR" sz="3600">
                <a:solidFill>
                  <a:schemeClr val="accent3"/>
                </a:solidFill>
              </a:rPr>
              <a:t>Chagrin ou peur liés au travail</a:t>
            </a:r>
            <a:endParaRPr sz="3600">
              <a:solidFill>
                <a:schemeClr val="accent3"/>
              </a:solidFill>
            </a:endParaRPr>
          </a:p>
        </p:txBody>
      </p:sp>
      <p:sp>
        <p:nvSpPr>
          <p:cNvPr id="2041" name="Google Shape;2041;p242"/>
          <p:cNvSpPr txBox="1"/>
          <p:nvPr/>
        </p:nvSpPr>
        <p:spPr>
          <a:xfrm>
            <a:off x="875500" y="2991179"/>
            <a:ext cx="6570329" cy="7132101"/>
          </a:xfrm>
          <a:prstGeom prst="rect">
            <a:avLst/>
          </a:prstGeom>
          <a:noFill/>
          <a:ln>
            <a:noFill/>
          </a:ln>
        </p:spPr>
        <p:txBody>
          <a:bodyPr spcFirstLastPara="1" wrap="square" lIns="150756" tIns="75357" rIns="150756" bIns="75357" anchor="t" anchorCtr="0">
            <a:noAutofit/>
          </a:bodyPr>
          <a:lstStyle/>
          <a:p>
            <a:pPr>
              <a:buClr>
                <a:srgbClr val="85B5E1"/>
              </a:buClr>
              <a:buSzPts val="1800"/>
            </a:pPr>
            <a:r>
              <a:rPr lang="fr-FR" sz="3600" kern="0">
                <a:solidFill>
                  <a:schemeClr val="accent3"/>
                </a:solidFill>
                <a:ea typeface="Calibri"/>
                <a:cs typeface="Calibri"/>
                <a:sym typeface="Calibri"/>
              </a:rPr>
              <a:t>Le</a:t>
            </a:r>
            <a:r>
              <a:rPr lang="fr-FR" sz="3600" b="1" kern="0">
                <a:solidFill>
                  <a:schemeClr val="accent3"/>
                </a:solidFill>
                <a:ea typeface="Calibri"/>
                <a:cs typeface="Calibri"/>
                <a:sym typeface="Calibri"/>
              </a:rPr>
              <a:t> burnout</a:t>
            </a:r>
            <a:r>
              <a:rPr lang="fr-FR" sz="3600" kern="0">
                <a:solidFill>
                  <a:schemeClr val="accent3"/>
                </a:solidFill>
                <a:ea typeface="Calibri"/>
                <a:cs typeface="Calibri"/>
                <a:sym typeface="Calibri"/>
              </a:rPr>
              <a:t> est un certain type de stress - un état d'épuisement physique ou émotionnel qui s'accompagne également d'une réduction du sentiment de réussite et d'une perte d'identité personnelle. Cela peut toucher les prestataires au niveau de l'établissement ou de la communauté, ainsi que les membres de la famille.</a:t>
            </a:r>
            <a:endParaRPr sz="3600" kern="0">
              <a:solidFill>
                <a:schemeClr val="accent3"/>
              </a:solidFill>
              <a:ea typeface="Calibri"/>
              <a:cs typeface="Calibri"/>
              <a:sym typeface="Calibri"/>
            </a:endParaRPr>
          </a:p>
        </p:txBody>
      </p:sp>
      <p:cxnSp>
        <p:nvCxnSpPr>
          <p:cNvPr id="2042" name="Google Shape;2042;p242"/>
          <p:cNvCxnSpPr>
            <a:cxnSpLocks/>
          </p:cNvCxnSpPr>
          <p:nvPr/>
        </p:nvCxnSpPr>
        <p:spPr>
          <a:xfrm>
            <a:off x="7795233" y="2991179"/>
            <a:ext cx="0" cy="7012373"/>
          </a:xfrm>
          <a:prstGeom prst="straightConnector1">
            <a:avLst/>
          </a:prstGeom>
          <a:noFill/>
          <a:ln w="381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1">
                                            <p:txEl>
                                              <p:pRg st="0" end="0"/>
                                            </p:txEl>
                                          </p:spTgt>
                                        </p:tgtEl>
                                        <p:attrNameLst>
                                          <p:attrName>style.visibility</p:attrName>
                                        </p:attrNameLst>
                                      </p:cBhvr>
                                      <p:to>
                                        <p:strVal val="visible"/>
                                      </p:to>
                                    </p:set>
                                    <p:animEffect transition="in" filter="fade">
                                      <p:cBhvr>
                                        <p:cTn id="7" dur="500"/>
                                        <p:tgtEl>
                                          <p:spTgt spid="20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0">
                                            <p:txEl>
                                              <p:pRg st="0" end="0"/>
                                            </p:txEl>
                                          </p:spTgt>
                                        </p:tgtEl>
                                        <p:attrNameLst>
                                          <p:attrName>style.visibility</p:attrName>
                                        </p:attrNameLst>
                                      </p:cBhvr>
                                      <p:to>
                                        <p:strVal val="visible"/>
                                      </p:to>
                                    </p:set>
                                    <p:animEffect transition="in" filter="fade">
                                      <p:cBhvr>
                                        <p:cTn id="12" dur="500"/>
                                        <p:tgtEl>
                                          <p:spTgt spid="204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0">
                                            <p:txEl>
                                              <p:pRg st="1" end="1"/>
                                            </p:txEl>
                                          </p:spTgt>
                                        </p:tgtEl>
                                        <p:attrNameLst>
                                          <p:attrName>style.visibility</p:attrName>
                                        </p:attrNameLst>
                                      </p:cBhvr>
                                      <p:to>
                                        <p:strVal val="visible"/>
                                      </p:to>
                                    </p:set>
                                    <p:animEffect transition="in" filter="fade">
                                      <p:cBhvr>
                                        <p:cTn id="17" dur="500"/>
                                        <p:tgtEl>
                                          <p:spTgt spid="204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0">
                                            <p:txEl>
                                              <p:pRg st="2" end="2"/>
                                            </p:txEl>
                                          </p:spTgt>
                                        </p:tgtEl>
                                        <p:attrNameLst>
                                          <p:attrName>style.visibility</p:attrName>
                                        </p:attrNameLst>
                                      </p:cBhvr>
                                      <p:to>
                                        <p:strVal val="visible"/>
                                      </p:to>
                                    </p:set>
                                    <p:animEffect transition="in" filter="fade">
                                      <p:cBhvr>
                                        <p:cTn id="22" dur="500"/>
                                        <p:tgtEl>
                                          <p:spTgt spid="204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40">
                                            <p:txEl>
                                              <p:pRg st="3" end="3"/>
                                            </p:txEl>
                                          </p:spTgt>
                                        </p:tgtEl>
                                        <p:attrNameLst>
                                          <p:attrName>style.visibility</p:attrName>
                                        </p:attrNameLst>
                                      </p:cBhvr>
                                      <p:to>
                                        <p:strVal val="visible"/>
                                      </p:to>
                                    </p:set>
                                    <p:animEffect transition="in" filter="fade">
                                      <p:cBhvr>
                                        <p:cTn id="27" dur="500"/>
                                        <p:tgtEl>
                                          <p:spTgt spid="204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0">
                                            <p:txEl>
                                              <p:pRg st="4" end="4"/>
                                            </p:txEl>
                                          </p:spTgt>
                                        </p:tgtEl>
                                        <p:attrNameLst>
                                          <p:attrName>style.visibility</p:attrName>
                                        </p:attrNameLst>
                                      </p:cBhvr>
                                      <p:to>
                                        <p:strVal val="visible"/>
                                      </p:to>
                                    </p:set>
                                    <p:animEffect transition="in" filter="fade">
                                      <p:cBhvr>
                                        <p:cTn id="32" dur="500"/>
                                        <p:tgtEl>
                                          <p:spTgt spid="204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40">
                                            <p:txEl>
                                              <p:pRg st="5" end="5"/>
                                            </p:txEl>
                                          </p:spTgt>
                                        </p:tgtEl>
                                        <p:attrNameLst>
                                          <p:attrName>style.visibility</p:attrName>
                                        </p:attrNameLst>
                                      </p:cBhvr>
                                      <p:to>
                                        <p:strVal val="visible"/>
                                      </p:to>
                                    </p:set>
                                    <p:animEffect transition="in" filter="fade">
                                      <p:cBhvr>
                                        <p:cTn id="37" dur="500"/>
                                        <p:tgtEl>
                                          <p:spTgt spid="204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40">
                                            <p:txEl>
                                              <p:pRg st="6" end="6"/>
                                            </p:txEl>
                                          </p:spTgt>
                                        </p:tgtEl>
                                        <p:attrNameLst>
                                          <p:attrName>style.visibility</p:attrName>
                                        </p:attrNameLst>
                                      </p:cBhvr>
                                      <p:to>
                                        <p:strVal val="visible"/>
                                      </p:to>
                                    </p:set>
                                    <p:animEffect transition="in" filter="fade">
                                      <p:cBhvr>
                                        <p:cTn id="42" dur="500"/>
                                        <p:tgtEl>
                                          <p:spTgt spid="204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40">
                                            <p:txEl>
                                              <p:pRg st="7" end="7"/>
                                            </p:txEl>
                                          </p:spTgt>
                                        </p:tgtEl>
                                        <p:attrNameLst>
                                          <p:attrName>style.visibility</p:attrName>
                                        </p:attrNameLst>
                                      </p:cBhvr>
                                      <p:to>
                                        <p:strVal val="visible"/>
                                      </p:to>
                                    </p:set>
                                    <p:animEffect transition="in" filter="fade">
                                      <p:cBhvr>
                                        <p:cTn id="47" dur="500"/>
                                        <p:tgtEl>
                                          <p:spTgt spid="204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40">
                                            <p:txEl>
                                              <p:pRg st="8" end="8"/>
                                            </p:txEl>
                                          </p:spTgt>
                                        </p:tgtEl>
                                        <p:attrNameLst>
                                          <p:attrName>style.visibility</p:attrName>
                                        </p:attrNameLst>
                                      </p:cBhvr>
                                      <p:to>
                                        <p:strVal val="visible"/>
                                      </p:to>
                                    </p:set>
                                    <p:animEffect transition="in" filter="fade">
                                      <p:cBhvr>
                                        <p:cTn id="52" dur="500"/>
                                        <p:tgtEl>
                                          <p:spTgt spid="204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40">
                                            <p:txEl>
                                              <p:pRg st="9" end="9"/>
                                            </p:txEl>
                                          </p:spTgt>
                                        </p:tgtEl>
                                        <p:attrNameLst>
                                          <p:attrName>style.visibility</p:attrName>
                                        </p:attrNameLst>
                                      </p:cBhvr>
                                      <p:to>
                                        <p:strVal val="visible"/>
                                      </p:to>
                                    </p:set>
                                    <p:animEffect transition="in" filter="fade">
                                      <p:cBhvr>
                                        <p:cTn id="57" dur="500"/>
                                        <p:tgtEl>
                                          <p:spTgt spid="2040">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040">
                                            <p:txEl>
                                              <p:pRg st="10" end="10"/>
                                            </p:txEl>
                                          </p:spTgt>
                                        </p:tgtEl>
                                        <p:attrNameLst>
                                          <p:attrName>style.visibility</p:attrName>
                                        </p:attrNameLst>
                                      </p:cBhvr>
                                      <p:to>
                                        <p:strVal val="visible"/>
                                      </p:to>
                                    </p:set>
                                    <p:animEffect transition="in" filter="fade">
                                      <p:cBhvr>
                                        <p:cTn id="62" dur="500"/>
                                        <p:tgtEl>
                                          <p:spTgt spid="204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048"/>
        <p:cNvGrpSpPr/>
        <p:nvPr/>
      </p:nvGrpSpPr>
      <p:grpSpPr>
        <a:xfrm>
          <a:off x="0" y="0"/>
          <a:ext cx="0" cy="0"/>
          <a:chOff x="0" y="0"/>
          <a:chExt cx="0" cy="0"/>
        </a:xfrm>
      </p:grpSpPr>
      <p:sp>
        <p:nvSpPr>
          <p:cNvPr id="2049" name="Google Shape;2049;p243"/>
          <p:cNvSpPr txBox="1">
            <a:spLocks noGrp="1"/>
          </p:cNvSpPr>
          <p:nvPr>
            <p:ph type="title" idx="4294967295"/>
          </p:nvPr>
        </p:nvSpPr>
        <p:spPr>
          <a:xfrm>
            <a:off x="6154023" y="1125978"/>
            <a:ext cx="6451634" cy="606745"/>
          </a:xfrm>
          <a:prstGeom prst="rect">
            <a:avLst/>
          </a:prstGeom>
          <a:solidFill>
            <a:schemeClr val="accent1"/>
          </a:solidFill>
          <a:ln>
            <a:noFill/>
          </a:ln>
        </p:spPr>
        <p:txBody>
          <a:bodyPr spcFirstLastPara="1" wrap="square" lIns="150756" tIns="75357" rIns="150756" bIns="75357" anchor="ctr" anchorCtr="0">
            <a:noAutofit/>
          </a:bodyPr>
          <a:lstStyle/>
          <a:p>
            <a:pPr algn="ctr">
              <a:lnSpc>
                <a:spcPct val="90000"/>
              </a:lnSpc>
              <a:buClr>
                <a:schemeClr val="accent2"/>
              </a:buClr>
            </a:pPr>
            <a:r>
              <a:rPr lang="fr-FR" b="1">
                <a:solidFill>
                  <a:schemeClr val="bg1"/>
                </a:solidFill>
              </a:rPr>
              <a:t>STATISTIQUES SUR LE BURNOUT</a:t>
            </a:r>
          </a:p>
        </p:txBody>
      </p:sp>
      <p:sp>
        <p:nvSpPr>
          <p:cNvPr id="2050" name="Google Shape;2050;p243"/>
          <p:cNvSpPr txBox="1">
            <a:spLocks noGrp="1"/>
          </p:cNvSpPr>
          <p:nvPr>
            <p:ph idx="4294967295"/>
          </p:nvPr>
        </p:nvSpPr>
        <p:spPr>
          <a:xfrm>
            <a:off x="1556425" y="6070067"/>
            <a:ext cx="17476219" cy="3316078"/>
          </a:xfrm>
          <a:prstGeom prst="rect">
            <a:avLst/>
          </a:prstGeom>
          <a:noFill/>
          <a:ln>
            <a:noFill/>
          </a:ln>
        </p:spPr>
        <p:txBody>
          <a:bodyPr spcFirstLastPara="1" wrap="square" lIns="150756" tIns="75357" rIns="150756" bIns="75357" anchor="t" anchorCtr="0">
            <a:noAutofit/>
          </a:bodyPr>
          <a:lstStyle/>
          <a:p>
            <a:pPr marL="114300" indent="0">
              <a:lnSpc>
                <a:spcPct val="90000"/>
              </a:lnSpc>
              <a:spcBef>
                <a:spcPts val="1649"/>
              </a:spcBef>
              <a:buClr>
                <a:schemeClr val="dk2"/>
              </a:buClr>
              <a:buSzPts val="2800"/>
              <a:buNone/>
            </a:pPr>
            <a:r>
              <a:rPr lang="fr-FR" sz="5400" b="1"/>
              <a:t>Ces effets sont exacerbés chez 30 % des professionnels qui ont déjà subi un traumatisme dans l'enfance (effets indésirables d'un traumatisme à l'enfance).</a:t>
            </a:r>
            <a:endParaRPr sz="5400" b="1"/>
          </a:p>
        </p:txBody>
      </p:sp>
      <p:sp>
        <p:nvSpPr>
          <p:cNvPr id="2051" name="Google Shape;2051;p243"/>
          <p:cNvSpPr/>
          <p:nvPr/>
        </p:nvSpPr>
        <p:spPr>
          <a:xfrm>
            <a:off x="5833220" y="10553556"/>
            <a:ext cx="8437660" cy="473121"/>
          </a:xfrm>
          <a:prstGeom prst="rect">
            <a:avLst/>
          </a:prstGeom>
          <a:noFill/>
          <a:ln>
            <a:noFill/>
          </a:ln>
        </p:spPr>
        <p:txBody>
          <a:bodyPr spcFirstLastPara="1" wrap="square" lIns="150756" tIns="75357" rIns="150756" bIns="75357" anchor="t" anchorCtr="0">
            <a:noAutofit/>
          </a:bodyPr>
          <a:lstStyle/>
          <a:p>
            <a:pPr algn="ctr">
              <a:buClr>
                <a:srgbClr val="000000"/>
              </a:buClr>
              <a:buSzPts val="800"/>
            </a:pPr>
            <a:r>
              <a:rPr lang="fr-FR" kern="0">
                <a:latin typeface="Arial"/>
                <a:ea typeface="Arial"/>
                <a:cs typeface="Arial"/>
                <a:sym typeface="Arial"/>
              </a:rPr>
              <a:t>(Brady et al. 1999;Figley 1995 ; </a:t>
            </a:r>
            <a:r>
              <a:rPr lang="fr-FR" kern="0" err="1">
                <a:latin typeface="Arial"/>
                <a:ea typeface="Arial"/>
                <a:cs typeface="Arial"/>
                <a:sym typeface="Arial"/>
              </a:rPr>
              <a:t>Kohlenberg et al 2006)</a:t>
            </a:r>
            <a:endParaRPr kern="0">
              <a:latin typeface="Arial"/>
              <a:ea typeface="Arial"/>
              <a:cs typeface="Arial"/>
              <a:sym typeface="Arial"/>
            </a:endParaRPr>
          </a:p>
        </p:txBody>
      </p:sp>
      <p:cxnSp>
        <p:nvCxnSpPr>
          <p:cNvPr id="2052" name="Google Shape;2052;p243"/>
          <p:cNvCxnSpPr>
            <a:cxnSpLocks/>
          </p:cNvCxnSpPr>
          <p:nvPr/>
        </p:nvCxnSpPr>
        <p:spPr>
          <a:xfrm>
            <a:off x="1071456" y="5654675"/>
            <a:ext cx="17961188" cy="0"/>
          </a:xfrm>
          <a:prstGeom prst="straightConnector1">
            <a:avLst/>
          </a:prstGeom>
          <a:noFill/>
          <a:ln w="38100" cap="flat" cmpd="sng">
            <a:solidFill>
              <a:schemeClr val="accent1"/>
            </a:solidFill>
            <a:prstDash val="solid"/>
            <a:round/>
            <a:headEnd type="none" w="sm" len="sm"/>
            <a:tailEnd type="none" w="sm" len="sm"/>
          </a:ln>
          <a:effectLst/>
        </p:spPr>
      </p:cxnSp>
      <p:sp>
        <p:nvSpPr>
          <p:cNvPr id="2" name="TextBox 1">
            <a:extLst>
              <a:ext uri="{FF2B5EF4-FFF2-40B4-BE49-F238E27FC236}">
                <a16:creationId xmlns:a16="http://schemas.microsoft.com/office/drawing/2014/main" id="{B74E624D-5037-0A4A-A823-6FF13516A6EF}"/>
              </a:ext>
            </a:extLst>
          </p:cNvPr>
          <p:cNvSpPr txBox="1"/>
          <p:nvPr/>
        </p:nvSpPr>
        <p:spPr>
          <a:xfrm>
            <a:off x="1556425" y="2293389"/>
            <a:ext cx="16960175" cy="2585323"/>
          </a:xfrm>
          <a:prstGeom prst="rect">
            <a:avLst/>
          </a:prstGeom>
          <a:noFill/>
        </p:spPr>
        <p:txBody>
          <a:bodyPr wrap="square" rtlCol="0">
            <a:spAutoFit/>
          </a:bodyPr>
          <a:lstStyle/>
          <a:p>
            <a:r>
              <a:rPr lang="fr-FR" sz="5400" b="1">
                <a:solidFill>
                  <a:schemeClr val="dk2"/>
                </a:solidFill>
              </a:rPr>
              <a:t>50 % des prestataires qui s'occupent de personnes traumatisées disent se sentir affectés, et 30 % disent que cela interfère même avec leur vie.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244"/>
          <p:cNvSpPr txBox="1">
            <a:spLocks noGrp="1"/>
          </p:cNvSpPr>
          <p:nvPr>
            <p:ph type="title"/>
          </p:nvPr>
        </p:nvSpPr>
        <p:spPr>
          <a:xfrm>
            <a:off x="450850" y="494858"/>
            <a:ext cx="18163721" cy="2757911"/>
          </a:xfrm>
          <a:prstGeom prst="rect">
            <a:avLst/>
          </a:prstGeom>
          <a:noFill/>
          <a:ln>
            <a:noFill/>
          </a:ln>
        </p:spPr>
        <p:txBody>
          <a:bodyPr spcFirstLastPara="1" wrap="square" lIns="150756" tIns="75357" rIns="150756" bIns="75357" anchor="t" anchorCtr="0">
            <a:noAutofit/>
          </a:bodyPr>
          <a:lstStyle/>
          <a:p>
            <a:pPr algn="l">
              <a:lnSpc>
                <a:spcPct val="90000"/>
              </a:lnSpc>
              <a:buClr>
                <a:schemeClr val="accent2"/>
              </a:buClr>
              <a:buSzPts val="4000"/>
            </a:pPr>
            <a:r>
              <a:rPr lang="fr-FR" dirty="0"/>
              <a:t>Comment éviter le burnout : stratégies suggérées au travail</a:t>
            </a:r>
            <a:endParaRPr dirty="0"/>
          </a:p>
        </p:txBody>
      </p:sp>
      <p:sp>
        <p:nvSpPr>
          <p:cNvPr id="2060" name="Google Shape;2060;p244"/>
          <p:cNvSpPr txBox="1">
            <a:spLocks noGrp="1"/>
          </p:cNvSpPr>
          <p:nvPr>
            <p:ph sz="quarter" idx="10"/>
          </p:nvPr>
        </p:nvSpPr>
        <p:spPr>
          <a:xfrm>
            <a:off x="579437" y="3529808"/>
            <a:ext cx="15568477" cy="5693896"/>
          </a:xfrm>
          <a:prstGeom prst="rect">
            <a:avLst/>
          </a:prstGeom>
          <a:noFill/>
          <a:ln>
            <a:noFill/>
          </a:ln>
        </p:spPr>
        <p:txBody>
          <a:bodyPr spcFirstLastPara="1" wrap="square" lIns="150756" tIns="75357" rIns="150756" bIns="75357" anchor="t" anchorCtr="0">
            <a:noAutofit/>
          </a:bodyPr>
          <a:lstStyle/>
          <a:p>
            <a:pPr marL="685800" indent="-685800">
              <a:lnSpc>
                <a:spcPct val="90000"/>
              </a:lnSpc>
              <a:spcBef>
                <a:spcPts val="989"/>
              </a:spcBef>
              <a:buClr>
                <a:schemeClr val="tx1"/>
              </a:buClr>
              <a:buSzPct val="100000"/>
              <a:buFont typeface="Arial" panose="020B0604020202020204" pitchFamily="34" charset="0"/>
              <a:buChar char="•"/>
            </a:pPr>
            <a:r>
              <a:rPr lang="fr-FR" sz="3600">
                <a:solidFill>
                  <a:schemeClr val="tx1"/>
                </a:solidFill>
              </a:rPr>
              <a:t>Discuter des cas avec des pairs et/ou des superviseurs pour obtenir des informations et être rassuré sur les décisions, les compétences et les rôles, afin de réduire le doute.</a:t>
            </a:r>
            <a:endParaRPr lang="en-US" sz="3600">
              <a:solidFill>
                <a:schemeClr val="tx1"/>
              </a:solidFill>
              <a:cs typeface="Calibri"/>
            </a:endParaRPr>
          </a:p>
          <a:p>
            <a:pPr marL="685800" indent="-685800">
              <a:lnSpc>
                <a:spcPct val="90000"/>
              </a:lnSpc>
              <a:spcBef>
                <a:spcPts val="1979"/>
              </a:spcBef>
              <a:buClr>
                <a:schemeClr val="tx1"/>
              </a:buClr>
              <a:buSzPct val="100000"/>
              <a:buFont typeface="Arial" panose="020B0604020202020204" pitchFamily="34" charset="0"/>
              <a:buChar char="•"/>
            </a:pPr>
            <a:r>
              <a:rPr lang="fr-FR" sz="3600">
                <a:solidFill>
                  <a:schemeClr val="tx1"/>
                </a:solidFill>
              </a:rPr>
              <a:t>Avoir conscience que vous ne pouvez pas tout faire vous-même et demander de l'aide lorsque vous en avez besoin.</a:t>
            </a:r>
            <a:endParaRPr lang="en-US" sz="3600">
              <a:solidFill>
                <a:schemeClr val="tx1"/>
              </a:solidFill>
              <a:cs typeface="Calibri"/>
            </a:endParaRPr>
          </a:p>
          <a:p>
            <a:pPr marL="685800" indent="-685800">
              <a:lnSpc>
                <a:spcPct val="90000"/>
              </a:lnSpc>
              <a:spcBef>
                <a:spcPts val="1979"/>
              </a:spcBef>
              <a:buClr>
                <a:schemeClr val="tx1"/>
              </a:buClr>
              <a:buSzPct val="100000"/>
              <a:buFont typeface="Arial" panose="020B0604020202020204" pitchFamily="34" charset="0"/>
              <a:buChar char="•"/>
            </a:pPr>
            <a:r>
              <a:rPr lang="fr-FR" sz="3600">
                <a:solidFill>
                  <a:schemeClr val="tx1"/>
                </a:solidFill>
              </a:rPr>
              <a:t>Accepter le fait que l'on ne peut pas aider toutes les patientes, et se rappeler le bon travail que l'on fait.</a:t>
            </a:r>
            <a:endParaRPr lang="en-US" sz="3600">
              <a:solidFill>
                <a:schemeClr val="tx1"/>
              </a:solidFill>
              <a:cs typeface="Calibri"/>
            </a:endParaRPr>
          </a:p>
          <a:p>
            <a:pPr marL="685800" indent="-685800">
              <a:lnSpc>
                <a:spcPct val="90000"/>
              </a:lnSpc>
              <a:spcBef>
                <a:spcPts val="1979"/>
              </a:spcBef>
              <a:buClr>
                <a:schemeClr val="tx1"/>
              </a:buClr>
              <a:buSzPct val="100000"/>
              <a:buFont typeface="Arial" panose="020B0604020202020204" pitchFamily="34" charset="0"/>
              <a:buChar char="•"/>
            </a:pPr>
            <a:r>
              <a:rPr lang="fr-FR" sz="3600">
                <a:solidFill>
                  <a:schemeClr val="tx1"/>
                </a:solidFill>
              </a:rPr>
              <a:t>Accepter vos limites professionnelles et essayer constamment d’étendre vos compétences et vos connaissances.</a:t>
            </a:r>
            <a:endParaRPr lang="en-US" sz="3600">
              <a:solidFill>
                <a:schemeClr val="tx1"/>
              </a:solidFill>
              <a:cs typeface="Calibri"/>
            </a:endParaRPr>
          </a:p>
          <a:p>
            <a:pPr marL="685800" indent="-685800">
              <a:lnSpc>
                <a:spcPct val="90000"/>
              </a:lnSpc>
              <a:spcBef>
                <a:spcPts val="1979"/>
              </a:spcBef>
              <a:buClr>
                <a:schemeClr val="tx1"/>
              </a:buClr>
              <a:buSzPct val="100000"/>
              <a:buFont typeface="Arial" panose="020B0604020202020204" pitchFamily="34" charset="0"/>
              <a:buChar char="•"/>
            </a:pPr>
            <a:r>
              <a:rPr lang="fr-FR" sz="3600">
                <a:solidFill>
                  <a:schemeClr val="tx1"/>
                </a:solidFill>
              </a:rPr>
              <a:t>N'oubliez pas que vous faites une différence dans la vie des patientes.</a:t>
            </a:r>
            <a:endParaRPr sz="3600">
              <a:solidFill>
                <a:schemeClr val="tx1"/>
              </a:solidFill>
            </a:endParaRPr>
          </a:p>
        </p:txBody>
      </p:sp>
      <p:sp>
        <p:nvSpPr>
          <p:cNvPr id="5" name="TextBox 4">
            <a:extLst>
              <a:ext uri="{FF2B5EF4-FFF2-40B4-BE49-F238E27FC236}">
                <a16:creationId xmlns:a16="http://schemas.microsoft.com/office/drawing/2014/main" id="{85C06E9F-05FE-4BDD-A380-0630E6C2CF21}"/>
              </a:ext>
            </a:extLst>
          </p:cNvPr>
          <p:cNvSpPr txBox="1"/>
          <p:nvPr/>
        </p:nvSpPr>
        <p:spPr>
          <a:xfrm>
            <a:off x="292660" y="10074350"/>
            <a:ext cx="19590675" cy="923330"/>
          </a:xfrm>
          <a:prstGeom prst="rect">
            <a:avLst/>
          </a:prstGeom>
          <a:solidFill>
            <a:schemeClr val="accent4">
              <a:lumMod val="40000"/>
              <a:lumOff val="60000"/>
            </a:schemeClr>
          </a:solidFill>
          <a:ln>
            <a:noFill/>
          </a:ln>
        </p:spPr>
        <p:txBody>
          <a:bodyPr wrap="square" lIns="182880" tIns="182880" rIns="182880" bIns="182880" rtlCol="0">
            <a:spAutoFit/>
          </a:bodyPr>
          <a:lstStyle/>
          <a:p>
            <a:pPr algn="ctr"/>
            <a:r>
              <a:rPr lang="fr-FR" dirty="0"/>
              <a:t>*</a:t>
            </a:r>
            <a:r>
              <a:rPr lang="fr-FR" dirty="0" err="1"/>
              <a:t>Crivatu</a:t>
            </a:r>
            <a:r>
              <a:rPr lang="fr-FR" dirty="0"/>
              <a:t> IM, Horvath MAH, Massey K. The Impacts of Working With </a:t>
            </a:r>
            <a:r>
              <a:rPr lang="fr-FR" dirty="0" err="1"/>
              <a:t>Victims</a:t>
            </a:r>
            <a:r>
              <a:rPr lang="fr-FR" dirty="0"/>
              <a:t> of Sexual Violence: A Rapid Evidence </a:t>
            </a:r>
            <a:r>
              <a:rPr lang="fr-FR" dirty="0" err="1"/>
              <a:t>Assessment</a:t>
            </a:r>
            <a:r>
              <a:rPr lang="fr-FR" dirty="0"/>
              <a:t>. Trauma, Violence, &amp; Abuse. Mai 2021. https://</a:t>
            </a:r>
            <a:r>
              <a:rPr lang="fr-FR" dirty="0" err="1"/>
              <a:t>doi.org</a:t>
            </a:r>
            <a:r>
              <a:rPr lang="fr-FR" dirty="0"/>
              <a:t>/10.1177/15248380211016024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sp>
        <p:nvSpPr>
          <p:cNvPr id="2067" name="Google Shape;2067;p245"/>
          <p:cNvSpPr txBox="1">
            <a:spLocks noGrp="1"/>
          </p:cNvSpPr>
          <p:nvPr>
            <p:ph type="title"/>
          </p:nvPr>
        </p:nvSpPr>
        <p:spPr>
          <a:xfrm>
            <a:off x="450850" y="532554"/>
            <a:ext cx="15391377" cy="2757911"/>
          </a:xfrm>
          <a:prstGeom prst="rect">
            <a:avLst/>
          </a:prstGeom>
          <a:noFill/>
          <a:ln>
            <a:noFill/>
          </a:ln>
        </p:spPr>
        <p:txBody>
          <a:bodyPr spcFirstLastPara="1" wrap="square" lIns="150756" tIns="75357" rIns="150756" bIns="75357" anchor="t" anchorCtr="0">
            <a:noAutofit/>
          </a:bodyPr>
          <a:lstStyle/>
          <a:p>
            <a:pPr algn="l">
              <a:lnSpc>
                <a:spcPct val="90000"/>
              </a:lnSpc>
              <a:buClr>
                <a:schemeClr val="accent2"/>
              </a:buClr>
              <a:buSzPts val="3600"/>
            </a:pPr>
            <a:r>
              <a:rPr lang="fr-FR" sz="7920" dirty="0"/>
              <a:t>Comment éviter le burnout :</a:t>
            </a:r>
            <a:br>
              <a:rPr lang="fr-FR" sz="7920" dirty="0"/>
            </a:br>
            <a:r>
              <a:rPr lang="fr-FR" sz="7920" dirty="0"/>
              <a:t>actions personnelles positives</a:t>
            </a:r>
          </a:p>
        </p:txBody>
      </p:sp>
      <p:sp>
        <p:nvSpPr>
          <p:cNvPr id="2071" name="Google Shape;2071;p245"/>
          <p:cNvSpPr txBox="1">
            <a:spLocks noGrp="1"/>
          </p:cNvSpPr>
          <p:nvPr>
            <p:ph type="sldNum" sz="quarter" idx="4294967295"/>
          </p:nvPr>
        </p:nvSpPr>
        <p:spPr>
          <a:xfrm>
            <a:off x="16586200" y="10482263"/>
            <a:ext cx="3517900" cy="601662"/>
          </a:xfrm>
          <a:prstGeom prst="rect">
            <a:avLst/>
          </a:prstGeom>
          <a:noFill/>
          <a:ln>
            <a:noFill/>
          </a:ln>
        </p:spPr>
        <p:txBody>
          <a:bodyPr spcFirstLastPara="1" wrap="square" lIns="150756" tIns="75357" rIns="150756" bIns="75357" anchor="ctr" anchorCtr="0">
            <a:noAutofit/>
          </a:bodyPr>
          <a:lstStyle/>
          <a:p>
            <a:fld id="{00000000-1234-1234-1234-123412341234}" type="slidenum">
              <a:rPr lang="fr-FR" kern="0"/>
              <a:pPr/>
              <a:t>53</a:t>
            </a:fld>
            <a:endParaRPr kern="0"/>
          </a:p>
        </p:txBody>
      </p:sp>
      <p:sp>
        <p:nvSpPr>
          <p:cNvPr id="7" name="Google Shape;2069;p245">
            <a:extLst>
              <a:ext uri="{FF2B5EF4-FFF2-40B4-BE49-F238E27FC236}">
                <a16:creationId xmlns:a16="http://schemas.microsoft.com/office/drawing/2014/main" id="{9B417E13-0319-864C-BA43-6A3071432832}"/>
              </a:ext>
            </a:extLst>
          </p:cNvPr>
          <p:cNvSpPr/>
          <p:nvPr/>
        </p:nvSpPr>
        <p:spPr>
          <a:xfrm>
            <a:off x="450850" y="3283382"/>
            <a:ext cx="18786248" cy="6882063"/>
          </a:xfrm>
          <a:prstGeom prst="rect">
            <a:avLst/>
          </a:prstGeom>
          <a:noFill/>
          <a:ln>
            <a:noFill/>
          </a:ln>
        </p:spPr>
        <p:txBody>
          <a:bodyPr spcFirstLastPara="1" wrap="square" lIns="150756" tIns="75357" rIns="150756" bIns="75357" anchor="t" anchorCtr="0">
            <a:noAutofit/>
          </a:bodyPr>
          <a:lstStyle/>
          <a:p>
            <a:pPr marL="457200" indent="-457200">
              <a:spcAft>
                <a:spcPts val="2400"/>
              </a:spcAft>
              <a:buSzPct val="100000"/>
              <a:buFont typeface="Arial" panose="020B0604020202020204" pitchFamily="34" charset="0"/>
              <a:buChar char="•"/>
            </a:pPr>
            <a:r>
              <a:rPr lang="fr-FR" sz="3600" kern="0">
                <a:latin typeface="Arial" panose="020B0604020202020204" pitchFamily="34" charset="0"/>
                <a:ea typeface="Calibri"/>
                <a:cs typeface="Arial" panose="020B0604020202020204" pitchFamily="34" charset="0"/>
                <a:sym typeface="Calibri"/>
              </a:rPr>
              <a:t>Prenez le temps pour des activités qui vous apportent de la joie et de la détente en dehors du travail (loisirs, temps avec les amis/famille, repos, se promener dans la nature, etc.)</a:t>
            </a:r>
            <a:endParaRPr sz="3600" kern="0">
              <a:latin typeface="Arial" panose="020B0604020202020204" pitchFamily="34" charset="0"/>
              <a:ea typeface="Calibri"/>
              <a:cs typeface="Arial" panose="020B0604020202020204" pitchFamily="34" charset="0"/>
              <a:sym typeface="Calibri"/>
            </a:endParaRPr>
          </a:p>
          <a:p>
            <a:pPr marL="457200" indent="-457200">
              <a:spcAft>
                <a:spcPts val="2400"/>
              </a:spcAft>
              <a:buSzPct val="100000"/>
              <a:buFont typeface="Arial" panose="020B0604020202020204" pitchFamily="34" charset="0"/>
              <a:buChar char="•"/>
            </a:pPr>
            <a:r>
              <a:rPr lang="fr-FR" sz="3600" kern="0">
                <a:latin typeface="Arial" panose="020B0604020202020204" pitchFamily="34" charset="0"/>
                <a:ea typeface="Calibri"/>
                <a:cs typeface="Arial" panose="020B0604020202020204" pitchFamily="34" charset="0"/>
                <a:sym typeface="Calibri"/>
              </a:rPr>
              <a:t>Prenez soin de votre santé physique en faisant de l'exercice ou en utilisant des techniques de relaxation et de respiration.</a:t>
            </a:r>
            <a:endParaRPr sz="3600" kern="0">
              <a:latin typeface="Arial" panose="020B0604020202020204" pitchFamily="34" charset="0"/>
              <a:ea typeface="Calibri"/>
              <a:cs typeface="Arial" panose="020B0604020202020204" pitchFamily="34" charset="0"/>
              <a:sym typeface="Calibri"/>
            </a:endParaRPr>
          </a:p>
          <a:p>
            <a:pPr marL="457200" indent="-457200">
              <a:spcAft>
                <a:spcPts val="2400"/>
              </a:spcAft>
              <a:buSzPct val="100000"/>
              <a:buFont typeface="Arial" panose="020B0604020202020204" pitchFamily="34" charset="0"/>
              <a:buChar char="•"/>
            </a:pPr>
            <a:r>
              <a:rPr lang="fr-FR" sz="3600" kern="0">
                <a:latin typeface="Arial" panose="020B0604020202020204" pitchFamily="34" charset="0"/>
                <a:ea typeface="Calibri"/>
                <a:cs typeface="Arial" panose="020B0604020202020204" pitchFamily="34" charset="0"/>
                <a:sym typeface="Calibri"/>
              </a:rPr>
              <a:t>Créez un soutien social au travail en partageant vos problèmes avec vos collègues et vos supérieurs.</a:t>
            </a:r>
            <a:endParaRPr sz="3600" kern="0">
              <a:latin typeface="Arial" panose="020B0604020202020204" pitchFamily="34" charset="0"/>
              <a:ea typeface="Calibri"/>
              <a:cs typeface="Arial" panose="020B0604020202020204" pitchFamily="34" charset="0"/>
              <a:sym typeface="Calibri"/>
            </a:endParaRPr>
          </a:p>
          <a:p>
            <a:pPr marL="457200" indent="-457200">
              <a:spcAft>
                <a:spcPts val="2400"/>
              </a:spcAft>
              <a:buSzPct val="100000"/>
              <a:buFont typeface="Arial" panose="020B0604020202020204" pitchFamily="34" charset="0"/>
              <a:buChar char="•"/>
            </a:pPr>
            <a:r>
              <a:rPr lang="fr-FR" sz="3600" kern="0">
                <a:latin typeface="Arial" panose="020B0604020202020204" pitchFamily="34" charset="0"/>
                <a:ea typeface="Calibri"/>
                <a:cs typeface="Arial" panose="020B0604020202020204" pitchFamily="34" charset="0"/>
                <a:sym typeface="Calibri"/>
              </a:rPr>
              <a:t>Organisez des activités sociales avec les personnes qui vous sont chères, comme les amis et la famille.</a:t>
            </a:r>
            <a:endParaRPr sz="3600" kern="0">
              <a:latin typeface="Arial" panose="020B0604020202020204" pitchFamily="34" charset="0"/>
              <a:ea typeface="Calibri"/>
              <a:cs typeface="Arial" panose="020B0604020202020204" pitchFamily="34" charset="0"/>
              <a:sym typeface="Calibri"/>
            </a:endParaRPr>
          </a:p>
          <a:p>
            <a:pPr marL="457200" indent="-457200">
              <a:spcAft>
                <a:spcPts val="2400"/>
              </a:spcAft>
              <a:buSzPct val="100000"/>
              <a:buFont typeface="Arial" panose="020B0604020202020204" pitchFamily="34" charset="0"/>
              <a:buChar char="•"/>
            </a:pPr>
            <a:r>
              <a:rPr lang="fr-FR" sz="3600" kern="0">
                <a:latin typeface="Arial" panose="020B0604020202020204" pitchFamily="34" charset="0"/>
                <a:ea typeface="Calibri"/>
                <a:cs typeface="Arial" panose="020B0604020202020204" pitchFamily="34" charset="0"/>
                <a:sym typeface="Calibri"/>
              </a:rPr>
              <a:t>Prenez des congés réguliers lorsque cela est possible</a:t>
            </a:r>
            <a:endParaRPr sz="3600" kern="0">
              <a:latin typeface="Arial" panose="020B0604020202020204" pitchFamily="34" charset="0"/>
              <a:ea typeface="Calibri"/>
              <a:cs typeface="Arial" panose="020B0604020202020204" pitchFamily="34" charset="0"/>
              <a:sym typeface="Calibri"/>
            </a:endParaRPr>
          </a:p>
          <a:p>
            <a:pPr marL="457200" indent="-457200">
              <a:spcAft>
                <a:spcPts val="2400"/>
              </a:spcAft>
              <a:buSzPct val="100000"/>
              <a:buFont typeface="Arial" panose="020B0604020202020204" pitchFamily="34" charset="0"/>
              <a:buChar char="•"/>
            </a:pPr>
            <a:r>
              <a:rPr lang="fr-FR" sz="3600" kern="0">
                <a:latin typeface="Arial" panose="020B0604020202020204" pitchFamily="34" charset="0"/>
                <a:ea typeface="Calibri"/>
                <a:cs typeface="Arial" panose="020B0604020202020204" pitchFamily="34" charset="0"/>
                <a:sym typeface="Calibri"/>
              </a:rPr>
              <a:t>Demandez de l'aide en cas de besoin</a:t>
            </a:r>
            <a:endParaRPr sz="3600" kern="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16A0-0105-40EA-9E87-7F878651012C}"/>
              </a:ext>
            </a:extLst>
          </p:cNvPr>
          <p:cNvSpPr>
            <a:spLocks noGrp="1"/>
          </p:cNvSpPr>
          <p:nvPr>
            <p:ph type="title"/>
          </p:nvPr>
        </p:nvSpPr>
        <p:spPr>
          <a:xfrm>
            <a:off x="450850" y="499523"/>
            <a:ext cx="17902464" cy="2757911"/>
          </a:xfrm>
        </p:spPr>
        <p:txBody>
          <a:bodyPr/>
          <a:lstStyle/>
          <a:p>
            <a:r>
              <a:rPr lang="fr-FR" dirty="0"/>
              <a:t>Ce que les organisations peuvent faire : implications pour la pratique*.</a:t>
            </a:r>
          </a:p>
        </p:txBody>
      </p:sp>
      <p:sp>
        <p:nvSpPr>
          <p:cNvPr id="3" name="Content Placeholder 2">
            <a:extLst>
              <a:ext uri="{FF2B5EF4-FFF2-40B4-BE49-F238E27FC236}">
                <a16:creationId xmlns:a16="http://schemas.microsoft.com/office/drawing/2014/main" id="{51F16D1A-4EDE-4701-B736-C89B6A654FF4}"/>
              </a:ext>
            </a:extLst>
          </p:cNvPr>
          <p:cNvSpPr>
            <a:spLocks noGrp="1"/>
          </p:cNvSpPr>
          <p:nvPr>
            <p:ph sz="quarter" idx="10"/>
          </p:nvPr>
        </p:nvSpPr>
        <p:spPr>
          <a:xfrm>
            <a:off x="579437" y="3257434"/>
            <a:ext cx="17773877" cy="5693896"/>
          </a:xfrm>
        </p:spPr>
        <p:txBody>
          <a:bodyPr>
            <a:noAutofit/>
          </a:bodyPr>
          <a:lstStyle/>
          <a:p>
            <a:pPr marL="457200" indent="-457200">
              <a:lnSpc>
                <a:spcPct val="120000"/>
              </a:lnSpc>
              <a:spcAft>
                <a:spcPts val="1200"/>
              </a:spcAft>
              <a:buClrTx/>
              <a:buSzPct val="100000"/>
              <a:buFont typeface="Arial" panose="020B0604020202020204" pitchFamily="34" charset="0"/>
              <a:buChar char="•"/>
            </a:pPr>
            <a:r>
              <a:rPr lang="fr-FR" dirty="0">
                <a:solidFill>
                  <a:schemeClr val="tx1"/>
                </a:solidFill>
              </a:rPr>
              <a:t>Normaliser les impacts négatifs du travail</a:t>
            </a:r>
          </a:p>
          <a:p>
            <a:pPr marL="457200" indent="-457200">
              <a:lnSpc>
                <a:spcPct val="120000"/>
              </a:lnSpc>
              <a:spcAft>
                <a:spcPts val="1200"/>
              </a:spcAft>
              <a:buClrTx/>
              <a:buSzPct val="100000"/>
              <a:buFont typeface="Arial" panose="020B0604020202020204" pitchFamily="34" charset="0"/>
              <a:buChar char="•"/>
            </a:pPr>
            <a:r>
              <a:rPr lang="fr-FR" dirty="0">
                <a:solidFill>
                  <a:schemeClr val="tx1"/>
                </a:solidFill>
              </a:rPr>
              <a:t>Fournir au personnel l'espace et le temps nécessaires pour être entendu et soutenu</a:t>
            </a:r>
          </a:p>
          <a:p>
            <a:pPr marL="457200" indent="-457200">
              <a:lnSpc>
                <a:spcPct val="120000"/>
              </a:lnSpc>
              <a:spcAft>
                <a:spcPts val="1200"/>
              </a:spcAft>
              <a:buClrTx/>
              <a:buSzPct val="100000"/>
              <a:buFont typeface="Arial" panose="020B0604020202020204" pitchFamily="34" charset="0"/>
              <a:buChar char="•"/>
            </a:pPr>
            <a:r>
              <a:rPr lang="fr-FR" dirty="0">
                <a:solidFill>
                  <a:schemeClr val="tx1"/>
                </a:solidFill>
              </a:rPr>
              <a:t>Augmenter la quantité et la qualité de la supervision formelle qui répond aux besoins de la personne et de l'équipe.</a:t>
            </a:r>
          </a:p>
          <a:p>
            <a:pPr marL="457200" indent="-457200">
              <a:lnSpc>
                <a:spcPct val="120000"/>
              </a:lnSpc>
              <a:spcAft>
                <a:spcPts val="1200"/>
              </a:spcAft>
              <a:buClrTx/>
              <a:buSzPct val="100000"/>
              <a:buFont typeface="Arial" panose="020B0604020202020204" pitchFamily="34" charset="0"/>
              <a:buChar char="•"/>
            </a:pPr>
            <a:r>
              <a:rPr lang="fr-FR" dirty="0">
                <a:solidFill>
                  <a:schemeClr val="tx1"/>
                </a:solidFill>
              </a:rPr>
              <a:t>Augmenter la quantité et la qualité des formations à la prestation de services cliniques et aux soins tenant compte des traumatismes.</a:t>
            </a:r>
          </a:p>
          <a:p>
            <a:pPr marL="457200" indent="-457200">
              <a:lnSpc>
                <a:spcPct val="120000"/>
              </a:lnSpc>
              <a:spcAft>
                <a:spcPts val="1200"/>
              </a:spcAft>
              <a:buClrTx/>
              <a:buSzPct val="100000"/>
              <a:buFont typeface="Arial" panose="020B0604020202020204" pitchFamily="34" charset="0"/>
              <a:buChar char="•"/>
            </a:pPr>
            <a:r>
              <a:rPr lang="fr-FR" dirty="0">
                <a:solidFill>
                  <a:schemeClr val="tx1"/>
                </a:solidFill>
              </a:rPr>
              <a:t>Former le personnel et les superviseurs/responsables aux connaissances, compétences et capacités à gérer les exigences psychologiques et émotionnelles du travail</a:t>
            </a:r>
          </a:p>
          <a:p>
            <a:pPr marL="457200" indent="-457200">
              <a:lnSpc>
                <a:spcPct val="120000"/>
              </a:lnSpc>
              <a:spcAft>
                <a:spcPts val="1200"/>
              </a:spcAft>
              <a:buClrTx/>
              <a:buSzPct val="100000"/>
              <a:buFont typeface="Arial" panose="020B0604020202020204" pitchFamily="34" charset="0"/>
              <a:buChar char="•"/>
            </a:pPr>
            <a:r>
              <a:rPr lang="fr-FR" dirty="0">
                <a:solidFill>
                  <a:schemeClr val="tx1"/>
                </a:solidFill>
              </a:rPr>
              <a:t>Promouvoir le bien-être du personnel, améliorer la cohésion de l'équipe et le soutien en cas de burnout</a:t>
            </a:r>
          </a:p>
        </p:txBody>
      </p:sp>
      <p:sp>
        <p:nvSpPr>
          <p:cNvPr id="4" name="TextBox 3">
            <a:extLst>
              <a:ext uri="{FF2B5EF4-FFF2-40B4-BE49-F238E27FC236}">
                <a16:creationId xmlns:a16="http://schemas.microsoft.com/office/drawing/2014/main" id="{A2C5E95F-DA8B-4E4B-A337-D6C290153670}"/>
              </a:ext>
            </a:extLst>
          </p:cNvPr>
          <p:cNvSpPr txBox="1"/>
          <p:nvPr/>
        </p:nvSpPr>
        <p:spPr>
          <a:xfrm>
            <a:off x="408562" y="9977073"/>
            <a:ext cx="19241310" cy="923330"/>
          </a:xfrm>
          <a:prstGeom prst="rect">
            <a:avLst/>
          </a:prstGeom>
          <a:solidFill>
            <a:schemeClr val="accent4">
              <a:lumMod val="40000"/>
              <a:lumOff val="60000"/>
            </a:schemeClr>
          </a:solidFill>
          <a:ln>
            <a:noFill/>
          </a:ln>
        </p:spPr>
        <p:txBody>
          <a:bodyPr wrap="square" lIns="182880" tIns="182880" rIns="182880" bIns="182880" rtlCol="0">
            <a:spAutoFit/>
          </a:bodyPr>
          <a:lstStyle/>
          <a:p>
            <a:r>
              <a:rPr lang="fr-FR" dirty="0"/>
              <a:t>*</a:t>
            </a:r>
            <a:r>
              <a:rPr lang="fr-FR" dirty="0" err="1"/>
              <a:t>Crivatu</a:t>
            </a:r>
            <a:r>
              <a:rPr lang="fr-FR" dirty="0"/>
              <a:t> IM, Horvath MAH, Massey K. The Impacts of Working With </a:t>
            </a:r>
            <a:r>
              <a:rPr lang="fr-FR" dirty="0" err="1"/>
              <a:t>Victims</a:t>
            </a:r>
            <a:r>
              <a:rPr lang="fr-FR" dirty="0"/>
              <a:t> of Sexual Violence: A Rapid Evidence </a:t>
            </a:r>
            <a:r>
              <a:rPr lang="fr-FR" dirty="0" err="1"/>
              <a:t>Assessment</a:t>
            </a:r>
            <a:r>
              <a:rPr lang="fr-FR" dirty="0"/>
              <a:t>. Trauma, Violence, &amp; Abuse. Mai 2021. https://</a:t>
            </a:r>
            <a:r>
              <a:rPr lang="fr-FR" dirty="0" err="1"/>
              <a:t>doi.org</a:t>
            </a:r>
            <a:r>
              <a:rPr lang="fr-FR" dirty="0"/>
              <a:t>/10.1177/15248380211016024 </a:t>
            </a:r>
          </a:p>
        </p:txBody>
      </p:sp>
    </p:spTree>
    <p:extLst>
      <p:ext uri="{BB962C8B-B14F-4D97-AF65-F5344CB8AC3E}">
        <p14:creationId xmlns:p14="http://schemas.microsoft.com/office/powerpoint/2010/main" val="1461215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61594C-01E7-4ACA-99E8-1811A968C9B0}"/>
              </a:ext>
            </a:extLst>
          </p:cNvPr>
          <p:cNvSpPr>
            <a:spLocks noGrp="1"/>
          </p:cNvSpPr>
          <p:nvPr>
            <p:ph type="title"/>
          </p:nvPr>
        </p:nvSpPr>
        <p:spPr>
          <a:xfrm>
            <a:off x="580165" y="1551339"/>
            <a:ext cx="13462406" cy="3691947"/>
          </a:xfrm>
        </p:spPr>
        <p:txBody>
          <a:bodyPr/>
          <a:lstStyle/>
          <a:p>
            <a:r>
              <a:rPr lang="fr-FR"/>
              <a:t>Activité 4 – Soins aux soignants</a:t>
            </a:r>
          </a:p>
        </p:txBody>
      </p:sp>
      <p:pic>
        <p:nvPicPr>
          <p:cNvPr id="5" name="Picture 4">
            <a:extLst>
              <a:ext uri="{FF2B5EF4-FFF2-40B4-BE49-F238E27FC236}">
                <a16:creationId xmlns:a16="http://schemas.microsoft.com/office/drawing/2014/main" id="{7606A528-7046-D940-BDF0-9E81CC34D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36" y="5654675"/>
            <a:ext cx="12782298" cy="1541992"/>
          </a:xfrm>
          <a:prstGeom prst="rect">
            <a:avLst/>
          </a:prstGeom>
        </p:spPr>
      </p:pic>
      <p:pic>
        <p:nvPicPr>
          <p:cNvPr id="6" name="Graphic 5">
            <a:extLst>
              <a:ext uri="{FF2B5EF4-FFF2-40B4-BE49-F238E27FC236}">
                <a16:creationId xmlns:a16="http://schemas.microsoft.com/office/drawing/2014/main" id="{E1D19376-0B25-4842-8013-31D74E3AFA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3596967" y="4949047"/>
            <a:ext cx="5828997" cy="5774006"/>
          </a:xfrm>
          <a:prstGeom prst="rect">
            <a:avLst/>
          </a:prstGeom>
        </p:spPr>
      </p:pic>
    </p:spTree>
    <p:extLst>
      <p:ext uri="{BB962C8B-B14F-4D97-AF65-F5344CB8AC3E}">
        <p14:creationId xmlns:p14="http://schemas.microsoft.com/office/powerpoint/2010/main" val="2323641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DC3D-1DB1-42D5-AA93-6CFC79DFA9B3}"/>
              </a:ext>
            </a:extLst>
          </p:cNvPr>
          <p:cNvSpPr>
            <a:spLocks noGrp="1"/>
          </p:cNvSpPr>
          <p:nvPr>
            <p:ph type="title"/>
          </p:nvPr>
        </p:nvSpPr>
        <p:spPr/>
        <p:txBody>
          <a:bodyPr/>
          <a:lstStyle/>
          <a:p>
            <a:r>
              <a:rPr lang="fr-FR"/>
              <a:t>Module 6 : Clôture</a:t>
            </a:r>
          </a:p>
        </p:txBody>
      </p:sp>
      <p:pic>
        <p:nvPicPr>
          <p:cNvPr id="3" name="Picture 2">
            <a:extLst>
              <a:ext uri="{FF2B5EF4-FFF2-40B4-BE49-F238E27FC236}">
                <a16:creationId xmlns:a16="http://schemas.microsoft.com/office/drawing/2014/main" id="{15A96B19-9547-7848-8872-A28539887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6065"/>
            <a:ext cx="17373600" cy="2026920"/>
          </a:xfrm>
          <a:prstGeom prst="rect">
            <a:avLst/>
          </a:prstGeom>
        </p:spPr>
      </p:pic>
    </p:spTree>
    <p:extLst>
      <p:ext uri="{BB962C8B-B14F-4D97-AF65-F5344CB8AC3E}">
        <p14:creationId xmlns:p14="http://schemas.microsoft.com/office/powerpoint/2010/main" val="4076364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3B05A5-0C24-7041-9BDD-E6FFAF41B2B6}"/>
              </a:ext>
            </a:extLst>
          </p:cNvPr>
          <p:cNvPicPr>
            <a:picLocks noChangeAspect="1"/>
          </p:cNvPicPr>
          <p:nvPr/>
        </p:nvPicPr>
        <p:blipFill rotWithShape="1">
          <a:blip r:embed="rId3">
            <a:extLst>
              <a:ext uri="{28A0092B-C50C-407E-A947-70E740481C1C}">
                <a14:useLocalDpi xmlns:a14="http://schemas.microsoft.com/office/drawing/2010/main" val="0"/>
              </a:ext>
            </a:extLst>
          </a:blip>
          <a:srcRect l="9918" t="-234" r="10732" b="401"/>
          <a:stretch/>
        </p:blipFill>
        <p:spPr>
          <a:xfrm>
            <a:off x="11037146" y="3523786"/>
            <a:ext cx="8616104" cy="6499884"/>
          </a:xfrm>
          <a:prstGeom prst="rect">
            <a:avLst/>
          </a:prstGeom>
        </p:spPr>
      </p:pic>
      <p:sp>
        <p:nvSpPr>
          <p:cNvPr id="3" name="Title 2">
            <a:extLst>
              <a:ext uri="{FF2B5EF4-FFF2-40B4-BE49-F238E27FC236}">
                <a16:creationId xmlns:a16="http://schemas.microsoft.com/office/drawing/2014/main" id="{9DBE2133-0755-42E6-A659-BA175248E909}"/>
              </a:ext>
            </a:extLst>
          </p:cNvPr>
          <p:cNvSpPr>
            <a:spLocks noGrp="1"/>
          </p:cNvSpPr>
          <p:nvPr>
            <p:ph type="title"/>
          </p:nvPr>
        </p:nvSpPr>
        <p:spPr>
          <a:xfrm>
            <a:off x="450850" y="1082675"/>
            <a:ext cx="15391377" cy="2757911"/>
          </a:xfrm>
        </p:spPr>
        <p:txBody>
          <a:bodyPr/>
          <a:lstStyle/>
          <a:p>
            <a:r>
              <a:rPr lang="fr-FR">
                <a:solidFill>
                  <a:schemeClr val="accent1"/>
                </a:solidFill>
              </a:rPr>
              <a:t>Messages clés</a:t>
            </a:r>
          </a:p>
        </p:txBody>
      </p:sp>
      <p:sp>
        <p:nvSpPr>
          <p:cNvPr id="2" name="Content Placeholder 1">
            <a:extLst>
              <a:ext uri="{FF2B5EF4-FFF2-40B4-BE49-F238E27FC236}">
                <a16:creationId xmlns:a16="http://schemas.microsoft.com/office/drawing/2014/main" id="{75EC8F78-75D3-4FDC-BAD9-9FE732256CCD}"/>
              </a:ext>
            </a:extLst>
          </p:cNvPr>
          <p:cNvSpPr>
            <a:spLocks noGrp="1"/>
          </p:cNvSpPr>
          <p:nvPr>
            <p:ph sz="quarter" idx="10"/>
          </p:nvPr>
        </p:nvSpPr>
        <p:spPr>
          <a:xfrm>
            <a:off x="450850" y="2461630"/>
            <a:ext cx="9692971" cy="5693896"/>
          </a:xfrm>
          <a:prstGeom prst="rect">
            <a:avLst/>
          </a:prstGeom>
        </p:spPr>
        <p:txBody>
          <a:bodyPr/>
          <a:lstStyle/>
          <a:p>
            <a:pPr marL="457200" indent="-457200">
              <a:lnSpc>
                <a:spcPct val="100000"/>
              </a:lnSpc>
              <a:spcAft>
                <a:spcPts val="2400"/>
              </a:spcAft>
              <a:buClrTx/>
              <a:buSzPct val="100000"/>
              <a:buFont typeface="Arial" panose="020B0604020202020204" pitchFamily="34" charset="0"/>
              <a:buChar char="•"/>
            </a:pPr>
            <a:r>
              <a:rPr lang="fr-FR" sz="3600">
                <a:solidFill>
                  <a:schemeClr val="tx1"/>
                </a:solidFill>
                <a:latin typeface="Arial" panose="020B0604020202020204" pitchFamily="34" charset="0"/>
                <a:cs typeface="Arial" panose="020B0604020202020204" pitchFamily="34" charset="0"/>
              </a:rPr>
              <a:t>Les interventions centrées sur les survivantes donnent la priorité aux droits, aux besoins et aux souhaits de la survivante </a:t>
            </a:r>
          </a:p>
          <a:p>
            <a:pPr marL="457200" indent="-457200">
              <a:lnSpc>
                <a:spcPct val="100000"/>
              </a:lnSpc>
              <a:spcAft>
                <a:spcPts val="2400"/>
              </a:spcAft>
              <a:buClrTx/>
              <a:buSzPct val="100000"/>
              <a:buFont typeface="Arial" panose="020B0604020202020204" pitchFamily="34" charset="0"/>
              <a:buChar char="•"/>
            </a:pPr>
            <a:r>
              <a:rPr lang="fr-FR" sz="3600">
                <a:solidFill>
                  <a:schemeClr val="tx1"/>
                </a:solidFill>
                <a:latin typeface="Arial" panose="020B0604020202020204" pitchFamily="34" charset="0"/>
                <a:cs typeface="Arial" panose="020B0604020202020204" pitchFamily="34" charset="0"/>
              </a:rPr>
              <a:t>Les besoins en matière de soins d'avortement sont souvent négligés.</a:t>
            </a:r>
          </a:p>
          <a:p>
            <a:pPr marL="457200" indent="-457200">
              <a:lnSpc>
                <a:spcPct val="100000"/>
              </a:lnSpc>
              <a:spcAft>
                <a:spcPts val="2400"/>
              </a:spcAft>
              <a:buClrTx/>
              <a:buSzPct val="100000"/>
              <a:buFont typeface="Arial" panose="020B0604020202020204" pitchFamily="34" charset="0"/>
              <a:buChar char="•"/>
            </a:pPr>
            <a:r>
              <a:rPr lang="fr-FR" sz="3600">
                <a:solidFill>
                  <a:schemeClr val="tx1"/>
                </a:solidFill>
                <a:latin typeface="Arial" panose="020B0604020202020204" pitchFamily="34" charset="0"/>
                <a:cs typeface="Arial" panose="020B0604020202020204" pitchFamily="34" charset="0"/>
              </a:rPr>
              <a:t>Voici deux approches centrales axées sur les survivantes à mettre en place par les prestataires d'avortement dans des contextes humanitaires complexes :</a:t>
            </a:r>
          </a:p>
          <a:p>
            <a:pPr marL="457200" indent="-457200">
              <a:lnSpc>
                <a:spcPct val="100000"/>
              </a:lnSpc>
              <a:spcAft>
                <a:spcPts val="2400"/>
              </a:spcAft>
              <a:buClrTx/>
              <a:buSzPct val="100000"/>
              <a:buFont typeface="Arial" panose="020B0604020202020204" pitchFamily="34" charset="0"/>
              <a:buChar char="•"/>
            </a:pPr>
            <a:r>
              <a:rPr lang="fr-FR" sz="3600">
                <a:solidFill>
                  <a:schemeClr val="tx1"/>
                </a:solidFill>
                <a:latin typeface="Arial" panose="020B0604020202020204" pitchFamily="34" charset="0"/>
                <a:cs typeface="Arial" panose="020B0604020202020204" pitchFamily="34" charset="0"/>
              </a:rPr>
              <a:t>La méthode LIVES</a:t>
            </a:r>
          </a:p>
          <a:p>
            <a:pPr marL="457200" indent="-457200">
              <a:lnSpc>
                <a:spcPct val="100000"/>
              </a:lnSpc>
              <a:spcAft>
                <a:spcPts val="2400"/>
              </a:spcAft>
              <a:buClrTx/>
              <a:buSzPct val="100000"/>
              <a:buFont typeface="Arial" panose="020B0604020202020204" pitchFamily="34" charset="0"/>
              <a:buChar char="•"/>
            </a:pPr>
            <a:r>
              <a:rPr lang="fr-FR" sz="3600">
                <a:solidFill>
                  <a:schemeClr val="tx1"/>
                </a:solidFill>
                <a:latin typeface="Arial" panose="020B0604020202020204" pitchFamily="34" charset="0"/>
                <a:cs typeface="Arial" panose="020B0604020202020204" pitchFamily="34" charset="0"/>
              </a:rPr>
              <a:t>Soins tenant compte des traumatismes : 10 étapes pour donner la priorité aux droits, aux besoins et aux souhaits de la survivante</a:t>
            </a:r>
          </a:p>
        </p:txBody>
      </p:sp>
    </p:spTree>
    <p:extLst>
      <p:ext uri="{BB962C8B-B14F-4D97-AF65-F5344CB8AC3E}">
        <p14:creationId xmlns:p14="http://schemas.microsoft.com/office/powerpoint/2010/main" val="11654944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8FD52D-DBB6-D240-ADFC-AFEE288B2531}"/>
              </a:ext>
            </a:extLst>
          </p:cNvPr>
          <p:cNvPicPr>
            <a:picLocks noChangeAspect="1"/>
          </p:cNvPicPr>
          <p:nvPr/>
        </p:nvPicPr>
        <p:blipFill>
          <a:blip r:embed="rId3">
            <a:extLst>
              <a:ext uri="{28A0092B-C50C-407E-A947-70E740481C1C}">
                <a14:useLocalDpi xmlns:a14="http://schemas.microsoft.com/office/drawing/2010/main" val="0"/>
              </a:ext>
            </a:extLst>
          </a:blip>
          <a:srcRect l="256" r="256"/>
          <a:stretch/>
        </p:blipFill>
        <p:spPr>
          <a:xfrm>
            <a:off x="14269912" y="0"/>
            <a:ext cx="5383338" cy="6594681"/>
          </a:xfrm>
          <a:prstGeom prst="rect">
            <a:avLst/>
          </a:prstGeom>
          <a:effectLst/>
        </p:spPr>
      </p:pic>
      <p:sp>
        <p:nvSpPr>
          <p:cNvPr id="3" name="Title 2">
            <a:extLst>
              <a:ext uri="{FF2B5EF4-FFF2-40B4-BE49-F238E27FC236}">
                <a16:creationId xmlns:a16="http://schemas.microsoft.com/office/drawing/2014/main" id="{9DBE2133-0755-42E6-A659-BA175248E909}"/>
              </a:ext>
            </a:extLst>
          </p:cNvPr>
          <p:cNvSpPr>
            <a:spLocks noGrp="1"/>
          </p:cNvSpPr>
          <p:nvPr>
            <p:ph type="title"/>
          </p:nvPr>
        </p:nvSpPr>
        <p:spPr>
          <a:xfrm>
            <a:off x="450850" y="1047948"/>
            <a:ext cx="15391377" cy="2757911"/>
          </a:xfrm>
        </p:spPr>
        <p:txBody>
          <a:bodyPr wrap="square" anchor="t">
            <a:noAutofit/>
          </a:bodyPr>
          <a:lstStyle/>
          <a:p>
            <a:r>
              <a:rPr lang="fr-FR" sz="8000"/>
              <a:t>Messages clés</a:t>
            </a:r>
          </a:p>
        </p:txBody>
      </p:sp>
      <p:sp>
        <p:nvSpPr>
          <p:cNvPr id="2" name="Content Placeholder 1">
            <a:extLst>
              <a:ext uri="{FF2B5EF4-FFF2-40B4-BE49-F238E27FC236}">
                <a16:creationId xmlns:a16="http://schemas.microsoft.com/office/drawing/2014/main" id="{75EC8F78-75D3-4FDC-BAD9-9FE732256CCD}"/>
              </a:ext>
            </a:extLst>
          </p:cNvPr>
          <p:cNvSpPr>
            <a:spLocks noGrp="1"/>
          </p:cNvSpPr>
          <p:nvPr>
            <p:ph sz="quarter" idx="10"/>
          </p:nvPr>
        </p:nvSpPr>
        <p:spPr>
          <a:xfrm>
            <a:off x="579438" y="3736975"/>
            <a:ext cx="14806612" cy="7313646"/>
          </a:xfrm>
        </p:spPr>
        <p:txBody>
          <a:bodyPr wrap="square">
            <a:normAutofit fontScale="92500"/>
          </a:bodyPr>
          <a:lstStyle/>
          <a:p>
            <a:pPr marL="685800" indent="-685800">
              <a:lnSpc>
                <a:spcPct val="110000"/>
              </a:lnSpc>
              <a:spcAft>
                <a:spcPts val="2400"/>
              </a:spcAft>
              <a:buClrTx/>
              <a:buSzPct val="100000"/>
              <a:buFont typeface="Arial" panose="020B0604020202020204" pitchFamily="34" charset="0"/>
              <a:buChar char="•"/>
            </a:pPr>
            <a:r>
              <a:rPr lang="fr-FR" sz="3600" dirty="0">
                <a:solidFill>
                  <a:schemeClr val="tx1"/>
                </a:solidFill>
              </a:rPr>
              <a:t>Le rôle le plus important d'un prestataire de soins d'avortement est de fournir des soins centrés sur la survivante en appliquant ces principes :</a:t>
            </a:r>
          </a:p>
          <a:p>
            <a:pPr marL="685800" indent="-685800">
              <a:lnSpc>
                <a:spcPct val="110000"/>
              </a:lnSpc>
              <a:spcAft>
                <a:spcPts val="2400"/>
              </a:spcAft>
              <a:buClrTx/>
              <a:buSzPct val="100000"/>
              <a:buFont typeface="Arial" panose="020B0604020202020204" pitchFamily="34" charset="0"/>
              <a:buChar char="•"/>
            </a:pPr>
            <a:r>
              <a:rPr lang="fr-FR" sz="3600" dirty="0">
                <a:solidFill>
                  <a:schemeClr val="tx1"/>
                </a:solidFill>
              </a:rPr>
              <a:t>Soutenir plutôt que diagnostiquer</a:t>
            </a:r>
          </a:p>
          <a:p>
            <a:pPr marL="1600200" lvl="1" indent="-685800">
              <a:lnSpc>
                <a:spcPct val="110000"/>
              </a:lnSpc>
              <a:spcAft>
                <a:spcPts val="2400"/>
              </a:spcAft>
              <a:buClrTx/>
              <a:buSzPct val="60000"/>
              <a:buFont typeface="Courier New" panose="02070309020205020404" pitchFamily="49" charset="0"/>
              <a:buChar char="o"/>
            </a:pPr>
            <a:r>
              <a:rPr lang="fr-FR" sz="3600" dirty="0">
                <a:solidFill>
                  <a:schemeClr val="tx1"/>
                </a:solidFill>
              </a:rPr>
              <a:t>Ne pas nuire ; ne pas pousser la cliente à dévoiler des informations qu'elle n'est pas prête à partager.</a:t>
            </a:r>
          </a:p>
          <a:p>
            <a:pPr marL="1600200" lvl="1" indent="-685800">
              <a:lnSpc>
                <a:spcPct val="110000"/>
              </a:lnSpc>
              <a:spcAft>
                <a:spcPts val="2400"/>
              </a:spcAft>
              <a:buClrTx/>
              <a:buSzPct val="60000"/>
              <a:buFont typeface="Courier New" panose="02070309020205020404" pitchFamily="49" charset="0"/>
              <a:buChar char="o"/>
            </a:pPr>
            <a:r>
              <a:rPr lang="fr-FR" sz="3600" dirty="0">
                <a:solidFill>
                  <a:schemeClr val="tx1"/>
                </a:solidFill>
              </a:rPr>
              <a:t>Utiliser la méthode LIVES et l'approche de soins tenant compte des traumatismes du début à la fin de la visite.</a:t>
            </a:r>
          </a:p>
          <a:p>
            <a:pPr marL="1600200" lvl="1" indent="-685800">
              <a:lnSpc>
                <a:spcPct val="110000"/>
              </a:lnSpc>
              <a:spcAft>
                <a:spcPts val="2400"/>
              </a:spcAft>
              <a:buClrTx/>
              <a:buSzPct val="60000"/>
              <a:buFont typeface="Courier New" panose="02070309020205020404" pitchFamily="49" charset="0"/>
              <a:buChar char="o"/>
            </a:pPr>
            <a:r>
              <a:rPr lang="fr-FR" sz="3600" dirty="0">
                <a:solidFill>
                  <a:schemeClr val="tx1"/>
                </a:solidFill>
              </a:rPr>
              <a:t>Coordonner les aiguillages confidentiels et avec consentement éclairé.</a:t>
            </a:r>
          </a:p>
        </p:txBody>
      </p:sp>
    </p:spTree>
    <p:extLst>
      <p:ext uri="{BB962C8B-B14F-4D97-AF65-F5344CB8AC3E}">
        <p14:creationId xmlns:p14="http://schemas.microsoft.com/office/powerpoint/2010/main" val="30923345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E2133-0755-42E6-A659-BA175248E909}"/>
              </a:ext>
            </a:extLst>
          </p:cNvPr>
          <p:cNvSpPr>
            <a:spLocks noGrp="1"/>
          </p:cNvSpPr>
          <p:nvPr>
            <p:ph type="title"/>
          </p:nvPr>
        </p:nvSpPr>
        <p:spPr>
          <a:xfrm>
            <a:off x="450850" y="1082675"/>
            <a:ext cx="15391377" cy="2757911"/>
          </a:xfrm>
        </p:spPr>
        <p:txBody>
          <a:bodyPr wrap="square" anchor="t">
            <a:noAutofit/>
          </a:bodyPr>
          <a:lstStyle/>
          <a:p>
            <a:r>
              <a:rPr lang="fr-FR" sz="8000"/>
              <a:t>Messages clés</a:t>
            </a:r>
          </a:p>
        </p:txBody>
      </p:sp>
      <p:sp>
        <p:nvSpPr>
          <p:cNvPr id="2" name="Content Placeholder 1">
            <a:extLst>
              <a:ext uri="{FF2B5EF4-FFF2-40B4-BE49-F238E27FC236}">
                <a16:creationId xmlns:a16="http://schemas.microsoft.com/office/drawing/2014/main" id="{75EC8F78-75D3-4FDC-BAD9-9FE732256CCD}"/>
              </a:ext>
            </a:extLst>
          </p:cNvPr>
          <p:cNvSpPr>
            <a:spLocks noGrp="1"/>
          </p:cNvSpPr>
          <p:nvPr>
            <p:ph sz="quarter" idx="10"/>
          </p:nvPr>
        </p:nvSpPr>
        <p:spPr>
          <a:xfrm>
            <a:off x="579437" y="2763145"/>
            <a:ext cx="16532905" cy="7572375"/>
          </a:xfrm>
        </p:spPr>
        <p:txBody>
          <a:bodyPr wrap="square">
            <a:normAutofit lnSpcReduction="10000"/>
          </a:bodyPr>
          <a:lstStyle/>
          <a:p>
            <a:pPr marL="685800" indent="-685800">
              <a:lnSpc>
                <a:spcPct val="100000"/>
              </a:lnSpc>
              <a:spcAft>
                <a:spcPts val="2400"/>
              </a:spcAft>
              <a:buClrTx/>
              <a:buSzPct val="100000"/>
              <a:buFont typeface="Arial" panose="020B0604020202020204" pitchFamily="34" charset="0"/>
              <a:buChar char="•"/>
            </a:pPr>
            <a:r>
              <a:rPr lang="fr-FR" sz="3600" dirty="0">
                <a:solidFill>
                  <a:schemeClr val="tx1"/>
                </a:solidFill>
                <a:latin typeface="Arial" panose="020B0604020202020204" pitchFamily="34" charset="0"/>
                <a:cs typeface="Arial" panose="020B0604020202020204" pitchFamily="34" charset="0"/>
              </a:rPr>
              <a:t>Les prestataires eux-mêmes peuvent subir les effets d'un traumatisme secondaire sous la forme d'un burnout :</a:t>
            </a:r>
          </a:p>
          <a:p>
            <a:pPr marL="1371600" lvl="1">
              <a:lnSpc>
                <a:spcPct val="100000"/>
              </a:lnSpc>
              <a:spcAft>
                <a:spcPts val="2400"/>
              </a:spcAft>
              <a:buClrTx/>
              <a:buSzPct val="60000"/>
              <a:buFont typeface="Wingdings" pitchFamily="2" charset="2"/>
              <a:buChar char="§"/>
            </a:pPr>
            <a:r>
              <a:rPr lang="fr-FR" sz="3600" dirty="0">
                <a:solidFill>
                  <a:schemeClr val="tx1"/>
                </a:solidFill>
                <a:latin typeface="Arial" panose="020B0604020202020204" pitchFamily="34" charset="0"/>
                <a:cs typeface="Arial" panose="020B0604020202020204" pitchFamily="34" charset="0"/>
              </a:rPr>
              <a:t>Le burnout peut entraîner un certain nombre de conséquences physiques et émotionnelles négatives qui peuvent affecter les prestataires au niveau de l'établissement ou de la communauté, ainsi que les membres de leur famille.</a:t>
            </a:r>
            <a:endParaRPr lang="en-US" sz="3600" dirty="0">
              <a:solidFill>
                <a:schemeClr val="tx1"/>
              </a:solidFill>
              <a:latin typeface="Arial" panose="020B0604020202020204" pitchFamily="34" charset="0"/>
              <a:cs typeface="Arial" panose="020B0604020202020204" pitchFamily="34" charset="0"/>
            </a:endParaRPr>
          </a:p>
          <a:p>
            <a:pPr marL="1371600" lvl="1">
              <a:lnSpc>
                <a:spcPct val="100000"/>
              </a:lnSpc>
              <a:spcAft>
                <a:spcPts val="2400"/>
              </a:spcAft>
              <a:buClrTx/>
              <a:buSzPct val="60000"/>
              <a:buFont typeface="Wingdings" pitchFamily="2" charset="2"/>
              <a:buChar char="§"/>
            </a:pPr>
            <a:r>
              <a:rPr lang="fr-FR" sz="3600" dirty="0">
                <a:solidFill>
                  <a:schemeClr val="tx1"/>
                </a:solidFill>
                <a:latin typeface="Arial" panose="020B0604020202020204" pitchFamily="34" charset="0"/>
                <a:cs typeface="Arial" panose="020B0604020202020204" pitchFamily="34" charset="0"/>
              </a:rPr>
              <a:t>Les prestataires sont invités à être attentifs aux signes de burnout chez eux et chez leurs collègues et à demander de l'aide si nécessaire.</a:t>
            </a:r>
          </a:p>
          <a:p>
            <a:pPr marL="1371600" lvl="1">
              <a:lnSpc>
                <a:spcPct val="100000"/>
              </a:lnSpc>
              <a:spcAft>
                <a:spcPts val="2400"/>
              </a:spcAft>
              <a:buClrTx/>
              <a:buSzPct val="60000"/>
              <a:buFont typeface="Wingdings" pitchFamily="2" charset="2"/>
              <a:buChar char="§"/>
            </a:pPr>
            <a:r>
              <a:rPr lang="fr-FR" sz="3600" dirty="0">
                <a:solidFill>
                  <a:schemeClr val="tx1"/>
                </a:solidFill>
                <a:latin typeface="Arial" panose="020B0604020202020204" pitchFamily="34" charset="0"/>
                <a:cs typeface="Arial" panose="020B0604020202020204" pitchFamily="34" charset="0"/>
              </a:rPr>
              <a:t>Les organisations peuvent aider en créant du temps/de l'espace pour traiter l'épuisement professionnel et améliorer la formation sur le bien-être du personnel.</a:t>
            </a:r>
          </a:p>
        </p:txBody>
      </p:sp>
    </p:spTree>
    <p:extLst>
      <p:ext uri="{BB962C8B-B14F-4D97-AF65-F5344CB8AC3E}">
        <p14:creationId xmlns:p14="http://schemas.microsoft.com/office/powerpoint/2010/main" val="287018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1B48"/>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C0BB8C-3C95-4620-A0F9-407AF4168AEF}"/>
              </a:ext>
            </a:extLst>
          </p:cNvPr>
          <p:cNvSpPr txBox="1"/>
          <p:nvPr/>
        </p:nvSpPr>
        <p:spPr>
          <a:xfrm>
            <a:off x="3279913" y="10450139"/>
            <a:ext cx="13544274" cy="400110"/>
          </a:xfrm>
          <a:prstGeom prst="rect">
            <a:avLst/>
          </a:prstGeom>
          <a:noFill/>
        </p:spPr>
        <p:txBody>
          <a:bodyPr wrap="square" rtlCol="0">
            <a:spAutoFit/>
          </a:bodyPr>
          <a:lstStyle/>
          <a:p>
            <a:pPr algn="ctr"/>
            <a:r>
              <a:rPr lang="fr-FR" sz="2000" dirty="0">
                <a:solidFill>
                  <a:schemeClr val="bg1"/>
                </a:solidFill>
              </a:rPr>
              <a:t>Pour les données nationales : Base de données mondiale sur les violences à l'égard des femmes (unwomen.org)</a:t>
            </a:r>
            <a:endParaRPr lang="en-US" dirty="0">
              <a:solidFill>
                <a:schemeClr val="bg1"/>
              </a:solidFill>
            </a:endParaRPr>
          </a:p>
        </p:txBody>
      </p:sp>
      <p:pic>
        <p:nvPicPr>
          <p:cNvPr id="2" name="Picture 2">
            <a:extLst>
              <a:ext uri="{FF2B5EF4-FFF2-40B4-BE49-F238E27FC236}">
                <a16:creationId xmlns:a16="http://schemas.microsoft.com/office/drawing/2014/main" id="{09BBBDD7-1676-3E4B-9E67-422D8B605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117" y="997086"/>
            <a:ext cx="17165867" cy="8166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5677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CC9758-E0BA-4DC2-BE74-917BF9B0EC4C}"/>
              </a:ext>
            </a:extLst>
          </p:cNvPr>
          <p:cNvSpPr>
            <a:spLocks noGrp="1"/>
          </p:cNvSpPr>
          <p:nvPr>
            <p:ph sz="quarter" idx="4294967295"/>
          </p:nvPr>
        </p:nvSpPr>
        <p:spPr>
          <a:xfrm>
            <a:off x="2279650" y="3200400"/>
            <a:ext cx="15544801" cy="6002338"/>
          </a:xfrm>
        </p:spPr>
        <p:txBody>
          <a:bodyPr/>
          <a:lstStyle/>
          <a:p>
            <a:pPr marL="0" indent="0" algn="ctr">
              <a:lnSpc>
                <a:spcPct val="100000"/>
              </a:lnSpc>
              <a:spcAft>
                <a:spcPts val="4800"/>
              </a:spcAft>
              <a:buNone/>
            </a:pPr>
            <a:r>
              <a:rPr lang="fr-FR" sz="6000">
                <a:solidFill>
                  <a:schemeClr val="accent3"/>
                </a:solidFill>
              </a:rPr>
              <a:t>Réfléchissez et notez trois choses que vous prévoyez de faire après l'atelier en ce qui concerne la prestation de soins d'avortement tenant compte des traumatismes. </a:t>
            </a:r>
          </a:p>
          <a:p>
            <a:pPr marL="0" indent="0" algn="ctr">
              <a:lnSpc>
                <a:spcPct val="100000"/>
              </a:lnSpc>
              <a:spcAft>
                <a:spcPts val="4800"/>
              </a:spcAft>
              <a:buNone/>
            </a:pPr>
            <a:r>
              <a:rPr lang="fr-FR" sz="6000">
                <a:solidFill>
                  <a:schemeClr val="accent3"/>
                </a:solidFill>
              </a:rPr>
              <a:t>Réfléchissez à un moyen de vous aider à éviter le burnout.</a:t>
            </a:r>
          </a:p>
        </p:txBody>
      </p:sp>
      <p:sp>
        <p:nvSpPr>
          <p:cNvPr id="3" name="Title 2">
            <a:extLst>
              <a:ext uri="{FF2B5EF4-FFF2-40B4-BE49-F238E27FC236}">
                <a16:creationId xmlns:a16="http://schemas.microsoft.com/office/drawing/2014/main" id="{CD2691C5-79C6-456B-AC2B-8ABC897C27E0}"/>
              </a:ext>
            </a:extLst>
          </p:cNvPr>
          <p:cNvSpPr>
            <a:spLocks noGrp="1"/>
          </p:cNvSpPr>
          <p:nvPr>
            <p:ph type="ctrTitle" idx="4294967295"/>
          </p:nvPr>
        </p:nvSpPr>
        <p:spPr>
          <a:xfrm>
            <a:off x="2736850" y="736600"/>
            <a:ext cx="14630400" cy="1108075"/>
          </a:xfrm>
        </p:spPr>
        <p:txBody>
          <a:bodyPr/>
          <a:lstStyle/>
          <a:p>
            <a:pPr algn="ctr"/>
            <a:r>
              <a:rPr lang="fr-FR" sz="8000" b="1">
                <a:solidFill>
                  <a:schemeClr val="accent3"/>
                </a:solidFill>
              </a:rPr>
              <a:t>Réflexions de clôture</a:t>
            </a:r>
          </a:p>
        </p:txBody>
      </p:sp>
    </p:spTree>
    <p:extLst>
      <p:ext uri="{BB962C8B-B14F-4D97-AF65-F5344CB8AC3E}">
        <p14:creationId xmlns:p14="http://schemas.microsoft.com/office/powerpoint/2010/main" val="1330718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C540B9-1245-E244-9BE6-F61685AB283B}"/>
              </a:ext>
            </a:extLst>
          </p:cNvPr>
          <p:cNvSpPr>
            <a:spLocks noGrp="1"/>
          </p:cNvSpPr>
          <p:nvPr>
            <p:ph type="title"/>
          </p:nvPr>
        </p:nvSpPr>
        <p:spPr>
          <a:xfrm>
            <a:off x="627380" y="1410120"/>
            <a:ext cx="18981464" cy="3691947"/>
          </a:xfrm>
        </p:spPr>
        <p:txBody>
          <a:bodyPr/>
          <a:lstStyle/>
          <a:p>
            <a:r>
              <a:rPr lang="fr-FR" sz="9000" dirty="0">
                <a:solidFill>
                  <a:schemeClr val="accent3"/>
                </a:solidFill>
              </a:rPr>
              <a:t>Remplir le questionnaire après atelier et l'évaluation de l'atelier</a:t>
            </a:r>
          </a:p>
        </p:txBody>
      </p:sp>
    </p:spTree>
    <p:extLst>
      <p:ext uri="{BB962C8B-B14F-4D97-AF65-F5344CB8AC3E}">
        <p14:creationId xmlns:p14="http://schemas.microsoft.com/office/powerpoint/2010/main" val="36580119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190665-2445-1A40-A806-8918B07D864B}"/>
              </a:ext>
            </a:extLst>
          </p:cNvPr>
          <p:cNvSpPr>
            <a:spLocks noGrp="1"/>
          </p:cNvSpPr>
          <p:nvPr>
            <p:ph type="title"/>
          </p:nvPr>
        </p:nvSpPr>
        <p:spPr>
          <a:xfrm>
            <a:off x="560709" y="2446283"/>
            <a:ext cx="11933568" cy="3691947"/>
          </a:xfrm>
        </p:spPr>
        <p:txBody>
          <a:bodyPr/>
          <a:lstStyle/>
          <a:p>
            <a:r>
              <a:rPr lang="fr-FR" sz="15000" dirty="0"/>
              <a:t>Merci !</a:t>
            </a:r>
          </a:p>
        </p:txBody>
      </p:sp>
    </p:spTree>
    <p:extLst>
      <p:ext uri="{BB962C8B-B14F-4D97-AF65-F5344CB8AC3E}">
        <p14:creationId xmlns:p14="http://schemas.microsoft.com/office/powerpoint/2010/main" val="2970581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Graphical user interface, text, application, website&#10;&#10;Description automatically generated">
            <a:extLst>
              <a:ext uri="{FF2B5EF4-FFF2-40B4-BE49-F238E27FC236}">
                <a16:creationId xmlns:a16="http://schemas.microsoft.com/office/drawing/2014/main" id="{801F788D-E6CA-F045-8355-593939A35640}"/>
              </a:ext>
            </a:extLst>
          </p:cNvPr>
          <p:cNvPicPr>
            <a:picLocks noChangeAspect="1"/>
          </p:cNvPicPr>
          <p:nvPr/>
        </p:nvPicPr>
        <p:blipFill rotWithShape="1">
          <a:blip r:embed="rId3">
            <a:extLst>
              <a:ext uri="{28A0092B-C50C-407E-A947-70E740481C1C}">
                <a14:useLocalDpi xmlns:a14="http://schemas.microsoft.com/office/drawing/2010/main" val="0"/>
              </a:ext>
            </a:extLst>
          </a:blip>
          <a:srcRect l="3807" t="19840" r="7036" b="65251"/>
          <a:stretch/>
        </p:blipFill>
        <p:spPr>
          <a:xfrm>
            <a:off x="0" y="1194260"/>
            <a:ext cx="19985634" cy="8943653"/>
          </a:xfrm>
          <a:prstGeom prst="rect">
            <a:avLst/>
          </a:prstGeom>
        </p:spPr>
      </p:pic>
    </p:spTree>
    <p:extLst>
      <p:ext uri="{BB962C8B-B14F-4D97-AF65-F5344CB8AC3E}">
        <p14:creationId xmlns:p14="http://schemas.microsoft.com/office/powerpoint/2010/main" val="1181201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79E6FF-C00B-8140-AD4A-56E6AB2435A3}"/>
              </a:ext>
            </a:extLst>
          </p:cNvPr>
          <p:cNvSpPr/>
          <p:nvPr/>
        </p:nvSpPr>
        <p:spPr>
          <a:xfrm>
            <a:off x="10495646" y="3211551"/>
            <a:ext cx="9164855" cy="71144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hand holding a snake&#10;&#10;Description automatically generated with low confidence">
            <a:extLst>
              <a:ext uri="{FF2B5EF4-FFF2-40B4-BE49-F238E27FC236}">
                <a16:creationId xmlns:a16="http://schemas.microsoft.com/office/drawing/2014/main" id="{5ACC25D8-9AF8-274B-9689-FCC4D8990BC7}"/>
              </a:ext>
            </a:extLst>
          </p:cNvPr>
          <p:cNvPicPr>
            <a:picLocks noChangeAspect="1"/>
          </p:cNvPicPr>
          <p:nvPr/>
        </p:nvPicPr>
        <p:blipFill rotWithShape="1">
          <a:blip r:embed="rId3">
            <a:extLst>
              <a:ext uri="{28A0092B-C50C-407E-A947-70E740481C1C}">
                <a14:useLocalDpi xmlns:a14="http://schemas.microsoft.com/office/drawing/2010/main" val="0"/>
              </a:ext>
            </a:extLst>
          </a:blip>
          <a:srcRect l="1" r="14293" b="-82"/>
          <a:stretch/>
        </p:blipFill>
        <p:spPr>
          <a:xfrm>
            <a:off x="469569" y="3211551"/>
            <a:ext cx="9138885" cy="7114477"/>
          </a:xfrm>
          <a:prstGeom prst="rect">
            <a:avLst/>
          </a:prstGeom>
          <a:ln>
            <a:noFill/>
          </a:ln>
        </p:spPr>
      </p:pic>
      <p:sp>
        <p:nvSpPr>
          <p:cNvPr id="4" name="Text Placeholder 3">
            <a:extLst>
              <a:ext uri="{FF2B5EF4-FFF2-40B4-BE49-F238E27FC236}">
                <a16:creationId xmlns:a16="http://schemas.microsoft.com/office/drawing/2014/main" id="{E7D414CB-5DC2-42B9-BD26-63DA494DC777}"/>
              </a:ext>
            </a:extLst>
          </p:cNvPr>
          <p:cNvSpPr>
            <a:spLocks noGrp="1"/>
          </p:cNvSpPr>
          <p:nvPr>
            <p:ph sz="quarter" idx="10"/>
          </p:nvPr>
        </p:nvSpPr>
        <p:spPr>
          <a:xfrm>
            <a:off x="469569" y="-379142"/>
            <a:ext cx="9582481" cy="4546146"/>
          </a:xfrm>
        </p:spPr>
        <p:txBody>
          <a:bodyPr anchor="ctr"/>
          <a:lstStyle/>
          <a:p>
            <a:pPr>
              <a:lnSpc>
                <a:spcPct val="100000"/>
              </a:lnSpc>
            </a:pPr>
            <a:r>
              <a:rPr lang="fr-FR" sz="3600" b="1" dirty="0">
                <a:solidFill>
                  <a:schemeClr val="accent3"/>
                </a:solidFill>
                <a:latin typeface="+mj-lt"/>
              </a:rPr>
              <a:t>1 RÉFUGIÉE OU DÉPLACÉE SUR 5 SUBIT DES VIOLENCES SEXUELLES LORS DE CRISES HUMANITAIRES COMPLEXES</a:t>
            </a:r>
          </a:p>
        </p:txBody>
      </p:sp>
      <p:sp>
        <p:nvSpPr>
          <p:cNvPr id="5" name="Text Placeholder 4">
            <a:extLst>
              <a:ext uri="{FF2B5EF4-FFF2-40B4-BE49-F238E27FC236}">
                <a16:creationId xmlns:a16="http://schemas.microsoft.com/office/drawing/2014/main" id="{CE963E57-BDF3-4D3F-9CA6-A4A52D330383}"/>
              </a:ext>
            </a:extLst>
          </p:cNvPr>
          <p:cNvSpPr>
            <a:spLocks noGrp="1"/>
          </p:cNvSpPr>
          <p:nvPr>
            <p:ph sz="quarter" idx="11"/>
          </p:nvPr>
        </p:nvSpPr>
        <p:spPr>
          <a:xfrm>
            <a:off x="10495648" y="-375384"/>
            <a:ext cx="9164854" cy="4532243"/>
          </a:xfrm>
        </p:spPr>
        <p:txBody>
          <a:bodyPr anchor="ctr"/>
          <a:lstStyle/>
          <a:p>
            <a:pPr>
              <a:lnSpc>
                <a:spcPct val="100000"/>
              </a:lnSpc>
            </a:pPr>
            <a:r>
              <a:rPr lang="fr-FR" sz="3600" b="1" dirty="0">
                <a:solidFill>
                  <a:schemeClr val="accent1"/>
                </a:solidFill>
                <a:latin typeface="+mj-lt"/>
              </a:rPr>
              <a:t>LES FEMMES HANDICAPÉES SONT 2 À 4 FOIS PLUS SUSCEPTIBLES DE SUBIR DES VIOLENCES D'UN PARTENAIRE INTIME</a:t>
            </a:r>
          </a:p>
        </p:txBody>
      </p:sp>
      <p:pic>
        <p:nvPicPr>
          <p:cNvPr id="6" name="Picture 2">
            <a:extLst>
              <a:ext uri="{FF2B5EF4-FFF2-40B4-BE49-F238E27FC236}">
                <a16:creationId xmlns:a16="http://schemas.microsoft.com/office/drawing/2014/main" id="{B6FB8CE6-0957-EA4D-BAE0-94D5390F8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5646" y="5275533"/>
            <a:ext cx="9164856" cy="4722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252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69B7-ED08-4E59-9D87-BEC37FB2F90D}"/>
              </a:ext>
            </a:extLst>
          </p:cNvPr>
          <p:cNvSpPr>
            <a:spLocks noGrp="1"/>
          </p:cNvSpPr>
          <p:nvPr>
            <p:ph type="title"/>
          </p:nvPr>
        </p:nvSpPr>
        <p:spPr>
          <a:xfrm>
            <a:off x="450850" y="1082675"/>
            <a:ext cx="15391377" cy="2757911"/>
          </a:xfrm>
        </p:spPr>
        <p:txBody>
          <a:bodyPr vert="horz" wrap="square" lIns="150781" tIns="75390" rIns="150781" bIns="75390" rtlCol="0" anchor="t">
            <a:normAutofit/>
          </a:bodyPr>
          <a:lstStyle/>
          <a:p>
            <a:r>
              <a:rPr lang="fr-FR" kern="1200" dirty="0"/>
              <a:t>Terminologie</a:t>
            </a:r>
          </a:p>
        </p:txBody>
      </p:sp>
      <p:graphicFrame>
        <p:nvGraphicFramePr>
          <p:cNvPr id="5" name="TextBox 2">
            <a:extLst>
              <a:ext uri="{FF2B5EF4-FFF2-40B4-BE49-F238E27FC236}">
                <a16:creationId xmlns:a16="http://schemas.microsoft.com/office/drawing/2014/main" id="{29EEFB93-D9DC-4441-9C18-D64323392998}"/>
              </a:ext>
            </a:extLst>
          </p:cNvPr>
          <p:cNvGraphicFramePr/>
          <p:nvPr>
            <p:extLst>
              <p:ext uri="{D42A27DB-BD31-4B8C-83A1-F6EECF244321}">
                <p14:modId xmlns:p14="http://schemas.microsoft.com/office/powerpoint/2010/main" val="2495703984"/>
              </p:ext>
            </p:extLst>
          </p:nvPr>
        </p:nvGraphicFramePr>
        <p:xfrm>
          <a:off x="6440829" y="732518"/>
          <a:ext cx="13083112" cy="9935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6623142"/>
      </p:ext>
    </p:extLst>
  </p:cSld>
  <p:clrMapOvr>
    <a:masterClrMapping/>
  </p:clrMapOvr>
</p:sld>
</file>

<file path=ppt/theme/theme1.xml><?xml version="1.0" encoding="utf-8"?>
<a:theme xmlns:a="http://schemas.openxmlformats.org/drawingml/2006/main" name="IpasBrand2022">
  <a:themeElements>
    <a:clrScheme name="Ipas brand refresh 2022">
      <a:dk1>
        <a:srgbClr val="000000"/>
      </a:dk1>
      <a:lt1>
        <a:srgbClr val="FFFFFF"/>
      </a:lt1>
      <a:dk2>
        <a:srgbClr val="44546A"/>
      </a:dk2>
      <a:lt2>
        <a:srgbClr val="E7E6E6"/>
      </a:lt2>
      <a:accent1>
        <a:srgbClr val="F15928"/>
      </a:accent1>
      <a:accent2>
        <a:srgbClr val="F9ED7D"/>
      </a:accent2>
      <a:accent3>
        <a:srgbClr val="2E3856"/>
      </a:accent3>
      <a:accent4>
        <a:srgbClr val="D8B39C"/>
      </a:accent4>
      <a:accent5>
        <a:srgbClr val="C0CEC8"/>
      </a:accent5>
      <a:accent6>
        <a:srgbClr val="F79C7F"/>
      </a:accent6>
      <a:hlink>
        <a:srgbClr val="2E3856"/>
      </a:hlink>
      <a:folHlink>
        <a:srgbClr val="58607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pasBrand2022" id="{2137E430-15F2-6D46-ACFF-5555DA3BE6DC}" vid="{3F06E0BC-B056-5841-88DE-4FDE1A61DD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B50D5B38FCC840A7CF1B7A46A9DA5F" ma:contentTypeVersion="23" ma:contentTypeDescription="Create a new document." ma:contentTypeScope="" ma:versionID="c66786516c4cfec90d7f966dd33e293e">
  <xsd:schema xmlns:xsd="http://www.w3.org/2001/XMLSchema" xmlns:xs="http://www.w3.org/2001/XMLSchema" xmlns:p="http://schemas.microsoft.com/office/2006/metadata/properties" xmlns:ns2="c99d05fb-4e8f-4b87-8e2d-ae28f7e395a8" xmlns:ns3="bde3d734-8288-46d8-8b17-572cb4539444" targetNamespace="http://schemas.microsoft.com/office/2006/metadata/properties" ma:root="true" ma:fieldsID="18cf6600c37c6bdf4c41b54890c43666" ns2:_="" ns3:_="">
    <xsd:import namespace="c99d05fb-4e8f-4b87-8e2d-ae28f7e395a8"/>
    <xsd:import namespace="bde3d734-8288-46d8-8b17-572cb453944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9d05fb-4e8f-4b87-8e2d-ae28f7e395a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e3d734-8288-46d8-8b17-572cb453944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99d05fb-4e8f-4b87-8e2d-ae28f7e395a8">
      <UserInfo>
        <DisplayName>Emily McMahon</DisplayName>
        <AccountId>51</AccountId>
        <AccountType/>
      </UserInfo>
      <UserInfo>
        <DisplayName>Bill Powell</DisplayName>
        <AccountId>119</AccountId>
        <AccountType/>
      </UserInfo>
      <UserInfo>
        <DisplayName>Tamara Fetters</DisplayName>
        <AccountId>126</AccountId>
        <AccountType/>
      </UserInfo>
    </SharedWithUsers>
  </documentManagement>
</p:properties>
</file>

<file path=customXml/itemProps1.xml><?xml version="1.0" encoding="utf-8"?>
<ds:datastoreItem xmlns:ds="http://schemas.openxmlformats.org/officeDocument/2006/customXml" ds:itemID="{895D4C7F-FA77-4853-878B-1289C931E27E}">
  <ds:schemaRefs>
    <ds:schemaRef ds:uri="http://schemas.microsoft.com/sharepoint/v3/contenttype/forms"/>
  </ds:schemaRefs>
</ds:datastoreItem>
</file>

<file path=customXml/itemProps2.xml><?xml version="1.0" encoding="utf-8"?>
<ds:datastoreItem xmlns:ds="http://schemas.openxmlformats.org/officeDocument/2006/customXml" ds:itemID="{AC9D9950-620E-4D9B-971B-83932EC09B65}">
  <ds:schemaRefs>
    <ds:schemaRef ds:uri="bde3d734-8288-46d8-8b17-572cb4539444"/>
    <ds:schemaRef ds:uri="c99d05fb-4e8f-4b87-8e2d-ae28f7e395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B902152-29C6-41D6-8A0B-1B0553242CD2}">
  <ds:schemaRefs>
    <ds:schemaRef ds:uri="bde3d734-8288-46d8-8b17-572cb4539444"/>
    <ds:schemaRef ds:uri="c99d05fb-4e8f-4b87-8e2d-ae28f7e395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197</TotalTime>
  <Words>15837</Words>
  <Application>Microsoft Macintosh PowerPoint</Application>
  <PresentationFormat>Custom</PresentationFormat>
  <Paragraphs>1020</Paragraphs>
  <Slides>62</Slides>
  <Notes>62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Calibri</vt:lpstr>
      <vt:lpstr>Courier New</vt:lpstr>
      <vt:lpstr>Georgia</vt:lpstr>
      <vt:lpstr>Helvetica</vt:lpstr>
      <vt:lpstr>Times New Roman</vt:lpstr>
      <vt:lpstr>Wingdings</vt:lpstr>
      <vt:lpstr>Wingdings,Sans-Serif</vt:lpstr>
      <vt:lpstr>Yrsa Light</vt:lpstr>
      <vt:lpstr>IpasBrand2022</vt:lpstr>
      <vt:lpstr>Introduction aux soins tenant compte des traumatismes</vt:lpstr>
      <vt:lpstr>Remplir le questionnaire avant atelier</vt:lpstr>
      <vt:lpstr>Objectifs de l'atelier</vt:lpstr>
      <vt:lpstr>Module 1 : Introduction aux violences sexuelles</vt:lpstr>
      <vt:lpstr>PowerPoint Presentation</vt:lpstr>
      <vt:lpstr>PowerPoint Presentation</vt:lpstr>
      <vt:lpstr>PowerPoint Presentation</vt:lpstr>
      <vt:lpstr>PowerPoint Presentation</vt:lpstr>
      <vt:lpstr>Terminologie</vt:lpstr>
      <vt:lpstr>Définition des violences basées sur le genre</vt:lpstr>
      <vt:lpstr>Définition de la violence sexuelle</vt:lpstr>
      <vt:lpstr>Définition des violences conjugales</vt:lpstr>
      <vt:lpstr>Module 2 : Intersection entre traumatismes, VBG et avortement</vt:lpstr>
      <vt:lpstr>Qu'est-ce qu'un traumatisme ? </vt:lpstr>
      <vt:lpstr>L'intersection entre violence sexuelle et avortement est souvent invisible</vt:lpstr>
      <vt:lpstr>La plupart des femmes vivent dans des pays où l'avortement est autorisé pour certaines indications.</vt:lpstr>
      <vt:lpstr>FAIT : L'avortement est légal dans certaines circonstances dans la plupart des pays.</vt:lpstr>
      <vt:lpstr>SSR des adolescentes : le principe de la capacité de l'adolescente</vt:lpstr>
      <vt:lpstr>Ressources de l'IAWG sur l'offre de services minimaux initiale (OSMI)</vt:lpstr>
      <vt:lpstr>Soins d'avortement sécurisé et OSMI</vt:lpstr>
      <vt:lpstr>Ressources pour introduire la prise en charge de l'avortement dans le cadre des services minimums initiaux</vt:lpstr>
      <vt:lpstr>Module 3 : Soins tenant compte des traumatismes et services cliniques d'avortement</vt:lpstr>
      <vt:lpstr>Services tenant compte des traumatismes = soins centrés sur la survivante</vt:lpstr>
      <vt:lpstr>Ne pas nuire</vt:lpstr>
      <vt:lpstr>Le rôle du prestataire</vt:lpstr>
      <vt:lpstr>Le signalement obligatoire n'est PAS recommandé</vt:lpstr>
      <vt:lpstr>Conséquences graves des violences sur la santé</vt:lpstr>
      <vt:lpstr>Poser des questions sur la violence : jeux de rôle</vt:lpstr>
      <vt:lpstr>Que faire si vous soupçonnez des violences, mais qu'elle ne les révèle pas ?</vt:lpstr>
      <vt:lpstr>En résumé : Réponse des travailleurs de la santé à l'avortement</vt:lpstr>
      <vt:lpstr>Méthode LIVES de l'OMS pour soutenir les survivantes d'agressions sexuelles</vt:lpstr>
      <vt:lpstr>Soins médicaux</vt:lpstr>
      <vt:lpstr>Soins médicaux</vt:lpstr>
      <vt:lpstr>PowerPoint Presentation</vt:lpstr>
      <vt:lpstr>Prévention et prise en charge des grossesses non désirées après une agression sexuelle (suite)</vt:lpstr>
      <vt:lpstr>Dix étapes : soins tenant compte des traumatismes</vt:lpstr>
      <vt:lpstr>PowerPoint Presentation</vt:lpstr>
      <vt:lpstr>PowerPoint Presentation</vt:lpstr>
      <vt:lpstr>Activité 1 - Jeu de rôle avec études de cas cliniques</vt:lpstr>
      <vt:lpstr>Module 4 : Parcours d'aiguillage et intégration des services</vt:lpstr>
      <vt:lpstr>Pourquoi des aiguillages multisectoriels sont nécessaires ? </vt:lpstr>
      <vt:lpstr>Rôles et responsabilités des prestataires de soins d'avortement</vt:lpstr>
      <vt:lpstr>Rôles et responsabilités des prestataires de soins d'avortement</vt:lpstr>
      <vt:lpstr>Système de gestion des informations sur les violences basées sur le genre (SGIVBG)</vt:lpstr>
      <vt:lpstr>Activité 2 - Parcours de soins et d'aiguillage</vt:lpstr>
      <vt:lpstr>Parcours de soins et d'aiguillage*</vt:lpstr>
      <vt:lpstr>Des soins et traitements holistiques sont essentiels pour la guérison et la sécurité</vt:lpstr>
      <vt:lpstr>Activité 3 - Études de cas de prestation/intégration de services</vt:lpstr>
      <vt:lpstr>Module 5 : Soins aux soignants</vt:lpstr>
      <vt:lpstr>Qu'est-ce que le burnout ?</vt:lpstr>
      <vt:lpstr>STATISTIQUES SUR LE BURNOUT</vt:lpstr>
      <vt:lpstr>Comment éviter le burnout : stratégies suggérées au travail</vt:lpstr>
      <vt:lpstr>Comment éviter le burnout : actions personnelles positives</vt:lpstr>
      <vt:lpstr>Ce que les organisations peuvent faire : implications pour la pratique*.</vt:lpstr>
      <vt:lpstr>Activité 4 – Soins aux soignants</vt:lpstr>
      <vt:lpstr>Module 6 : Clôture</vt:lpstr>
      <vt:lpstr>Messages clés</vt:lpstr>
      <vt:lpstr>Messages clés</vt:lpstr>
      <vt:lpstr>Messages clés</vt:lpstr>
      <vt:lpstr>Réflexions de clôture</vt:lpstr>
      <vt:lpstr>Remplir le questionnaire après atelier et l'évaluation de l'atelier</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placeholder</dc:title>
  <dc:creator>Bill Powell</dc:creator>
  <cp:lastModifiedBy>Kristin Swanson</cp:lastModifiedBy>
  <cp:revision>78</cp:revision>
  <dcterms:created xsi:type="dcterms:W3CDTF">2017-08-10T14:53:04Z</dcterms:created>
  <dcterms:modified xsi:type="dcterms:W3CDTF">2023-02-08T22:23:31Z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2017-08-10T00:00:00Z</vt:filetime>
  </property>
  <property fmtid="{D5CDD505-2E9C-101B-9397-08002B2CF9AE}" pid="3" name="Creator">
    <vt:lpwstr>Adobe InDesign CC 2017 (Macintosh)</vt:lpwstr>
  </property>
  <property fmtid="{D5CDD505-2E9C-101B-9397-08002B2CF9AE}" pid="4" name="LastSaved">
    <vt:filetime>2017-08-10T00:00:00Z</vt:filetime>
  </property>
  <property fmtid="{D5CDD505-2E9C-101B-9397-08002B2CF9AE}" pid="5" name="ContentTypeId">
    <vt:lpwstr>0x01010079B50D5B38FCC840A7CF1B7A46A9DA5F</vt:lpwstr>
  </property>
  <property fmtid="{D5CDD505-2E9C-101B-9397-08002B2CF9AE}" pid="6" name="Order">
    <vt:lpwstr>3000.00000000000</vt:lpwstr>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