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67"/>
  </p:notesMasterIdLst>
  <p:sldIdLst>
    <p:sldId id="565" r:id="rId5"/>
    <p:sldId id="567" r:id="rId6"/>
    <p:sldId id="467" r:id="rId7"/>
    <p:sldId id="264" r:id="rId8"/>
    <p:sldId id="492" r:id="rId9"/>
    <p:sldId id="490" r:id="rId10"/>
    <p:sldId id="402" r:id="rId11"/>
    <p:sldId id="568" r:id="rId12"/>
    <p:sldId id="355" r:id="rId13"/>
    <p:sldId id="576" r:id="rId14"/>
    <p:sldId id="498" r:id="rId15"/>
    <p:sldId id="499" r:id="rId16"/>
    <p:sldId id="262" r:id="rId17"/>
    <p:sldId id="474" r:id="rId18"/>
    <p:sldId id="443" r:id="rId19"/>
    <p:sldId id="283" r:id="rId20"/>
    <p:sldId id="267" r:id="rId21"/>
    <p:sldId id="501" r:id="rId22"/>
    <p:sldId id="418" r:id="rId23"/>
    <p:sldId id="419" r:id="rId24"/>
    <p:sldId id="564" r:id="rId25"/>
    <p:sldId id="263" r:id="rId26"/>
    <p:sldId id="465" r:id="rId27"/>
    <p:sldId id="449" r:id="rId28"/>
    <p:sldId id="475" r:id="rId29"/>
    <p:sldId id="566" r:id="rId30"/>
    <p:sldId id="311" r:id="rId31"/>
    <p:sldId id="450" r:id="rId32"/>
    <p:sldId id="451" r:id="rId33"/>
    <p:sldId id="487" r:id="rId34"/>
    <p:sldId id="452" r:id="rId35"/>
    <p:sldId id="582" r:id="rId36"/>
    <p:sldId id="581" r:id="rId37"/>
    <p:sldId id="575" r:id="rId38"/>
    <p:sldId id="580" r:id="rId39"/>
    <p:sldId id="275" r:id="rId40"/>
    <p:sldId id="276" r:id="rId41"/>
    <p:sldId id="277" r:id="rId42"/>
    <p:sldId id="271" r:id="rId43"/>
    <p:sldId id="269" r:id="rId44"/>
    <p:sldId id="477" r:id="rId45"/>
    <p:sldId id="278" r:id="rId46"/>
    <p:sldId id="569" r:id="rId47"/>
    <p:sldId id="570" r:id="rId48"/>
    <p:sldId id="571" r:id="rId49"/>
    <p:sldId id="502" r:id="rId50"/>
    <p:sldId id="573" r:id="rId51"/>
    <p:sldId id="572" r:id="rId52"/>
    <p:sldId id="256" r:id="rId53"/>
    <p:sldId id="460" r:id="rId54"/>
    <p:sldId id="461" r:id="rId55"/>
    <p:sldId id="577" r:id="rId56"/>
    <p:sldId id="463" r:id="rId57"/>
    <p:sldId id="464" r:id="rId58"/>
    <p:sldId id="579" r:id="rId59"/>
    <p:sldId id="270" r:id="rId60"/>
    <p:sldId id="272" r:id="rId61"/>
    <p:sldId id="274" r:id="rId62"/>
    <p:sldId id="578" r:id="rId63"/>
    <p:sldId id="574" r:id="rId64"/>
    <p:sldId id="462" r:id="rId65"/>
    <p:sldId id="497" r:id="rId6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2" userDrawn="1">
          <p15:clr>
            <a:srgbClr val="A4A3A4"/>
          </p15:clr>
        </p15:guide>
        <p15:guide id="2" pos="6332" userDrawn="1">
          <p15:clr>
            <a:srgbClr val="A4A3A4"/>
          </p15:clr>
        </p15:guide>
        <p15:guide id="3" pos="11468" userDrawn="1">
          <p15:clr>
            <a:srgbClr val="A4A3A4"/>
          </p15:clr>
        </p15:guide>
        <p15:guide id="4" pos="6044" userDrawn="1">
          <p15:clr>
            <a:srgbClr val="A4A3A4"/>
          </p15:clr>
        </p15:guide>
        <p15:guide id="5" pos="6620" userDrawn="1">
          <p15:clr>
            <a:srgbClr val="A4A3A4"/>
          </p15:clr>
        </p15:guide>
        <p15:guide id="6" pos="284" userDrawn="1">
          <p15:clr>
            <a:srgbClr val="A4A3A4"/>
          </p15:clr>
        </p15:guide>
        <p15:guide id="7" pos="12380" userDrawn="1">
          <p15:clr>
            <a:srgbClr val="A4A3A4"/>
          </p15:clr>
        </p15:guide>
        <p15:guide id="8" orient="horz" pos="6826" userDrawn="1">
          <p15:clr>
            <a:srgbClr val="A4A3A4"/>
          </p15:clr>
        </p15:guide>
        <p15:guide id="9" orient="horz" pos="35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istin Swanson" initials="KS" lastIdx="15" clrIdx="6">
    <p:extLst>
      <p:ext uri="{19B8F6BF-5375-455C-9EA6-DF929625EA0E}">
        <p15:presenceInfo xmlns:p15="http://schemas.microsoft.com/office/powerpoint/2012/main" userId="S::swansonk@ipas.org::0014c3fb-61c8-48c9-bb39-b619f67eb011" providerId="AD"/>
      </p:ext>
    </p:extLst>
  </p:cmAuthor>
  <p:cmAuthor id="1" name="Shadie Tofigh" initials="ST" lastIdx="7" clrIdx="0">
    <p:extLst>
      <p:ext uri="{19B8F6BF-5375-455C-9EA6-DF929625EA0E}">
        <p15:presenceInfo xmlns:p15="http://schemas.microsoft.com/office/powerpoint/2012/main" userId="dbc584043c248779" providerId="Windows Live"/>
      </p:ext>
    </p:extLst>
  </p:cmAuthor>
  <p:cmAuthor id="2" name="Bill Powell" initials="BP" lastIdx="124" clrIdx="1">
    <p:extLst>
      <p:ext uri="{19B8F6BF-5375-455C-9EA6-DF929625EA0E}">
        <p15:presenceInfo xmlns:p15="http://schemas.microsoft.com/office/powerpoint/2012/main" userId="S::powellb@IPAS.ORG::7fb6a073-22b3-41f1-9fe6-b0469b3e2873" providerId="AD"/>
      </p:ext>
    </p:extLst>
  </p:cmAuthor>
  <p:cmAuthor id="3" name="Tamara Fetters" initials="TF" lastIdx="79" clrIdx="2">
    <p:extLst>
      <p:ext uri="{19B8F6BF-5375-455C-9EA6-DF929625EA0E}">
        <p15:presenceInfo xmlns:p15="http://schemas.microsoft.com/office/powerpoint/2012/main" userId="S::FettersT@IPAS.ORG::028f1fd9-b137-4476-8f00-b9a1129a4d3c" providerId="AD"/>
      </p:ext>
    </p:extLst>
  </p:cmAuthor>
  <p:cmAuthor id="4" name="Alison Edelman" initials="AE" lastIdx="16" clrIdx="3">
    <p:extLst>
      <p:ext uri="{19B8F6BF-5375-455C-9EA6-DF929625EA0E}">
        <p15:presenceInfo xmlns:p15="http://schemas.microsoft.com/office/powerpoint/2012/main" userId="Alison Edelman" providerId="None"/>
      </p:ext>
    </p:extLst>
  </p:cmAuthor>
  <p:cmAuthor id="5" name="Lhamo Yangchen Sherpa" initials="LYS" lastIdx="15" clrIdx="4">
    <p:extLst>
      <p:ext uri="{19B8F6BF-5375-455C-9EA6-DF929625EA0E}">
        <p15:presenceInfo xmlns:p15="http://schemas.microsoft.com/office/powerpoint/2012/main" userId="S::SherpaL@IPAS.ORG::3f21cd8c-8856-4a1d-bdd2-dc61890b25b2" providerId="AD"/>
      </p:ext>
    </p:extLst>
  </p:cmAuthor>
  <p:cmAuthor id="6" name="ghazaleh samandari" initials="gs" lastIdx="20" clrIdx="5">
    <p:extLst>
      <p:ext uri="{19B8F6BF-5375-455C-9EA6-DF929625EA0E}">
        <p15:presenceInfo xmlns:p15="http://schemas.microsoft.com/office/powerpoint/2012/main" userId="21066fa4795276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43D"/>
    <a:srgbClr val="061B48"/>
    <a:srgbClr val="DB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6989C-616D-5943-9978-056C2BAA4A9E}" v="153" dt="2022-03-14T21:14:29.8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6871" autoAdjust="0"/>
  </p:normalViewPr>
  <p:slideViewPr>
    <p:cSldViewPr snapToGrid="0">
      <p:cViewPr varScale="1">
        <p:scale>
          <a:sx n="47" d="100"/>
          <a:sy n="47" d="100"/>
        </p:scale>
        <p:origin x="2384" y="232"/>
      </p:cViewPr>
      <p:guideLst>
        <p:guide orient="horz" pos="682"/>
        <p:guide pos="6332"/>
        <p:guide pos="11468"/>
        <p:guide pos="6044"/>
        <p:guide pos="6620"/>
        <p:guide pos="284"/>
        <p:guide pos="12380"/>
        <p:guide orient="horz" pos="6826"/>
        <p:guide orient="horz" pos="35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Powell" userId="S::powellb@ipas.org::7fb6a073-22b3-41f1-9fe6-b0469b3e2873" providerId="AD" clId="Web-{49382B3E-ED26-17C3-BB21-1212B2E856BB}"/>
    <pc:docChg chg="">
      <pc:chgData name="Bill Powell" userId="S::powellb@ipas.org::7fb6a073-22b3-41f1-9fe6-b0469b3e2873" providerId="AD" clId="Web-{49382B3E-ED26-17C3-BB21-1212B2E856BB}" dt="2022-03-09T18:14:48.713" v="5"/>
      <pc:docMkLst>
        <pc:docMk/>
      </pc:docMkLst>
      <pc:sldChg chg="addCm">
        <pc:chgData name="Bill Powell" userId="S::powellb@ipas.org::7fb6a073-22b3-41f1-9fe6-b0469b3e2873" providerId="AD" clId="Web-{49382B3E-ED26-17C3-BB21-1212B2E856BB}" dt="2022-03-09T18:12:28.663" v="4"/>
        <pc:sldMkLst>
          <pc:docMk/>
          <pc:sldMk cId="1068485749" sldId="275"/>
        </pc:sldMkLst>
      </pc:sldChg>
      <pc:sldChg chg="addCm">
        <pc:chgData name="Bill Powell" userId="S::powellb@ipas.org::7fb6a073-22b3-41f1-9fe6-b0469b3e2873" providerId="AD" clId="Web-{49382B3E-ED26-17C3-BB21-1212B2E856BB}" dt="2022-03-09T18:06:11.544" v="0"/>
        <pc:sldMkLst>
          <pc:docMk/>
          <pc:sldMk cId="3619860657" sldId="499"/>
        </pc:sldMkLst>
      </pc:sldChg>
      <pc:sldChg chg="delCm">
        <pc:chgData name="Bill Powell" userId="S::powellb@ipas.org::7fb6a073-22b3-41f1-9fe6-b0469b3e2873" providerId="AD" clId="Web-{49382B3E-ED26-17C3-BB21-1212B2E856BB}" dt="2022-03-09T18:14:48.713" v="5"/>
        <pc:sldMkLst>
          <pc:docMk/>
          <pc:sldMk cId="2672685365" sldId="571"/>
        </pc:sldMkLst>
      </pc:sldChg>
      <pc:sldChg chg="addCm">
        <pc:chgData name="Bill Powell" userId="S::powellb@ipas.org::7fb6a073-22b3-41f1-9fe6-b0469b3e2873" providerId="AD" clId="Web-{49382B3E-ED26-17C3-BB21-1212B2E856BB}" dt="2022-03-09T18:11:49.552" v="3"/>
        <pc:sldMkLst>
          <pc:docMk/>
          <pc:sldMk cId="348791480" sldId="575"/>
        </pc:sldMkLst>
      </pc:sldChg>
      <pc:sldChg chg="addCm delCm">
        <pc:chgData name="Bill Powell" userId="S::powellb@ipas.org::7fb6a073-22b3-41f1-9fe6-b0469b3e2873" providerId="AD" clId="Web-{49382B3E-ED26-17C3-BB21-1212B2E856BB}" dt="2022-03-09T18:10:33.066" v="2"/>
        <pc:sldMkLst>
          <pc:docMk/>
          <pc:sldMk cId="3974894593" sldId="581"/>
        </pc:sldMkLst>
      </pc:sldChg>
    </pc:docChg>
  </pc:docChgLst>
  <pc:docChgLst>
    <pc:chgData name="Bill Powell" userId="S::powellb@ipas.org::7fb6a073-22b3-41f1-9fe6-b0469b3e2873" providerId="AD" clId="Web-{0F0BAEAC-26D6-B16F-DB10-A12237713FA1}"/>
    <pc:docChg chg="">
      <pc:chgData name="Bill Powell" userId="S::powellb@ipas.org::7fb6a073-22b3-41f1-9fe6-b0469b3e2873" providerId="AD" clId="Web-{0F0BAEAC-26D6-B16F-DB10-A12237713FA1}" dt="2022-03-07T16:25:51.994" v="0"/>
      <pc:docMkLst>
        <pc:docMk/>
      </pc:docMkLst>
      <pc:sldChg chg="addCm">
        <pc:chgData name="Bill Powell" userId="S::powellb@ipas.org::7fb6a073-22b3-41f1-9fe6-b0469b3e2873" providerId="AD" clId="Web-{0F0BAEAC-26D6-B16F-DB10-A12237713FA1}" dt="2022-03-07T16:25:51.994" v="0"/>
        <pc:sldMkLst>
          <pc:docMk/>
          <pc:sldMk cId="1269468709" sldId="418"/>
        </pc:sldMkLst>
      </pc:sldChg>
    </pc:docChg>
  </pc:docChgLst>
  <pc:docChgLst>
    <pc:chgData name="Kristin Swanson" userId="0014c3fb-61c8-48c9-bb39-b619f67eb011" providerId="ADAL" clId="{A646989C-616D-5943-9978-056C2BAA4A9E}"/>
    <pc:docChg chg="undo custSel modSld">
      <pc:chgData name="Kristin Swanson" userId="0014c3fb-61c8-48c9-bb39-b619f67eb011" providerId="ADAL" clId="{A646989C-616D-5943-9978-056C2BAA4A9E}" dt="2022-03-14T21:14:29.876" v="210" actId="20577"/>
      <pc:docMkLst>
        <pc:docMk/>
      </pc:docMkLst>
      <pc:sldChg chg="modSp mod addCm delCm">
        <pc:chgData name="Kristin Swanson" userId="0014c3fb-61c8-48c9-bb39-b619f67eb011" providerId="ADAL" clId="{A646989C-616D-5943-9978-056C2BAA4A9E}" dt="2022-03-14T21:05:44.298" v="69" actId="1592"/>
        <pc:sldMkLst>
          <pc:docMk/>
          <pc:sldMk cId="1165494409" sldId="272"/>
        </pc:sldMkLst>
        <pc:picChg chg="mod modCrop">
          <ac:chgData name="Kristin Swanson" userId="0014c3fb-61c8-48c9-bb39-b619f67eb011" providerId="ADAL" clId="{A646989C-616D-5943-9978-056C2BAA4A9E}" dt="2022-03-14T20:38:35.984" v="54" actId="1076"/>
          <ac:picMkLst>
            <pc:docMk/>
            <pc:sldMk cId="1165494409" sldId="272"/>
            <ac:picMk id="6" creationId="{5C3B05A5-0C24-7041-9BDD-E6FFAF41B2B6}"/>
          </ac:picMkLst>
        </pc:picChg>
      </pc:sldChg>
      <pc:sldChg chg="modSp mod addCm delCm modCm">
        <pc:chgData name="Kristin Swanson" userId="0014c3fb-61c8-48c9-bb39-b619f67eb011" providerId="ADAL" clId="{A646989C-616D-5943-9978-056C2BAA4A9E}" dt="2022-03-14T21:07:16.789" v="70" actId="1592"/>
        <pc:sldMkLst>
          <pc:docMk/>
          <pc:sldMk cId="3092334580" sldId="274"/>
        </pc:sldMkLst>
        <pc:picChg chg="mod">
          <ac:chgData name="Kristin Swanson" userId="0014c3fb-61c8-48c9-bb39-b619f67eb011" providerId="ADAL" clId="{A646989C-616D-5943-9978-056C2BAA4A9E}" dt="2022-03-14T20:54:08.697" v="65" actId="1076"/>
          <ac:picMkLst>
            <pc:docMk/>
            <pc:sldMk cId="3092334580" sldId="274"/>
            <ac:picMk id="4" creationId="{F68FD52D-DBB6-D240-ADFC-AFEE288B2531}"/>
          </ac:picMkLst>
        </pc:picChg>
      </pc:sldChg>
      <pc:sldChg chg="delCm">
        <pc:chgData name="Kristin Swanson" userId="0014c3fb-61c8-48c9-bb39-b619f67eb011" providerId="ADAL" clId="{A646989C-616D-5943-9978-056C2BAA4A9E}" dt="2022-03-14T20:32:58.490" v="43" actId="1592"/>
        <pc:sldMkLst>
          <pc:docMk/>
          <pc:sldMk cId="1068485749" sldId="275"/>
        </pc:sldMkLst>
      </pc:sldChg>
      <pc:sldChg chg="delCm">
        <pc:chgData name="Kristin Swanson" userId="0014c3fb-61c8-48c9-bb39-b619f67eb011" providerId="ADAL" clId="{A646989C-616D-5943-9978-056C2BAA4A9E}" dt="2022-03-14T20:26:51.361" v="20" actId="1592"/>
        <pc:sldMkLst>
          <pc:docMk/>
          <pc:sldMk cId="1592753178" sldId="311"/>
        </pc:sldMkLst>
      </pc:sldChg>
      <pc:sldChg chg="modSp mod delCm">
        <pc:chgData name="Kristin Swanson" userId="0014c3fb-61c8-48c9-bb39-b619f67eb011" providerId="ADAL" clId="{A646989C-616D-5943-9978-056C2BAA4A9E}" dt="2022-03-14T20:25:04.439" v="19" actId="1592"/>
        <pc:sldMkLst>
          <pc:docMk/>
          <pc:sldMk cId="1269468709" sldId="418"/>
        </pc:sldMkLst>
        <pc:spChg chg="mod">
          <ac:chgData name="Kristin Swanson" userId="0014c3fb-61c8-48c9-bb39-b619f67eb011" providerId="ADAL" clId="{A646989C-616D-5943-9978-056C2BAA4A9E}" dt="2022-03-04T21:48:45.263" v="2" actId="1076"/>
          <ac:spMkLst>
            <pc:docMk/>
            <pc:sldMk cId="1269468709" sldId="418"/>
            <ac:spMk id="8" creationId="{517287A1-511E-4E69-896C-7C5DC060D84E}"/>
          </ac:spMkLst>
        </pc:spChg>
        <pc:spChg chg="mod">
          <ac:chgData name="Kristin Swanson" userId="0014c3fb-61c8-48c9-bb39-b619f67eb011" providerId="ADAL" clId="{A646989C-616D-5943-9978-056C2BAA4A9E}" dt="2022-03-04T21:48:45.263" v="2" actId="1076"/>
          <ac:spMkLst>
            <pc:docMk/>
            <pc:sldMk cId="1269468709" sldId="418"/>
            <ac:spMk id="16" creationId="{A54155EE-33C6-0A4B-8097-F99F7CA7926E}"/>
          </ac:spMkLst>
        </pc:spChg>
        <pc:picChg chg="mod">
          <ac:chgData name="Kristin Swanson" userId="0014c3fb-61c8-48c9-bb39-b619f67eb011" providerId="ADAL" clId="{A646989C-616D-5943-9978-056C2BAA4A9E}" dt="2022-03-04T21:48:45.263" v="2" actId="1076"/>
          <ac:picMkLst>
            <pc:docMk/>
            <pc:sldMk cId="1269468709" sldId="418"/>
            <ac:picMk id="6" creationId="{69D27947-DE32-45D6-BD4A-139D246EEEB4}"/>
          </ac:picMkLst>
        </pc:picChg>
        <pc:picChg chg="mod">
          <ac:chgData name="Kristin Swanson" userId="0014c3fb-61c8-48c9-bb39-b619f67eb011" providerId="ADAL" clId="{A646989C-616D-5943-9978-056C2BAA4A9E}" dt="2022-03-14T20:25:00.077" v="18" actId="14826"/>
          <ac:picMkLst>
            <pc:docMk/>
            <pc:sldMk cId="1269468709" sldId="418"/>
            <ac:picMk id="13" creationId="{9ED8ADA0-CF15-0A46-83DA-5B74FA76EC7F}"/>
          </ac:picMkLst>
        </pc:picChg>
        <pc:picChg chg="mod">
          <ac:chgData name="Kristin Swanson" userId="0014c3fb-61c8-48c9-bb39-b619f67eb011" providerId="ADAL" clId="{A646989C-616D-5943-9978-056C2BAA4A9E}" dt="2022-03-04T21:48:49.538" v="3" actId="1076"/>
          <ac:picMkLst>
            <pc:docMk/>
            <pc:sldMk cId="1269468709" sldId="418"/>
            <ac:picMk id="15" creationId="{D7199773-030D-4949-AE1A-104DAD190C4F}"/>
          </ac:picMkLst>
        </pc:picChg>
      </pc:sldChg>
      <pc:sldChg chg="delCm">
        <pc:chgData name="Kristin Swanson" userId="0014c3fb-61c8-48c9-bb39-b619f67eb011" providerId="ADAL" clId="{A646989C-616D-5943-9978-056C2BAA4A9E}" dt="2022-03-14T20:54:21.320" v="66" actId="1592"/>
        <pc:sldMkLst>
          <pc:docMk/>
          <pc:sldMk cId="3658011947" sldId="462"/>
        </pc:sldMkLst>
      </pc:sldChg>
      <pc:sldChg chg="modSp mod delCm">
        <pc:chgData name="Kristin Swanson" userId="0014c3fb-61c8-48c9-bb39-b619f67eb011" providerId="ADAL" clId="{A646989C-616D-5943-9978-056C2BAA4A9E}" dt="2022-03-14T20:14:14.653" v="17" actId="1592"/>
        <pc:sldMkLst>
          <pc:docMk/>
          <pc:sldMk cId="3619860657" sldId="499"/>
        </pc:sldMkLst>
        <pc:spChg chg="mod">
          <ac:chgData name="Kristin Swanson" userId="0014c3fb-61c8-48c9-bb39-b619f67eb011" providerId="ADAL" clId="{A646989C-616D-5943-9978-056C2BAA4A9E}" dt="2022-03-14T20:14:06.499" v="16" actId="313"/>
          <ac:spMkLst>
            <pc:docMk/>
            <pc:sldMk cId="3619860657" sldId="499"/>
            <ac:spMk id="2" creationId="{8911F2C5-7C3A-2B40-982B-6DB8BFF820BE}"/>
          </ac:spMkLst>
        </pc:spChg>
      </pc:sldChg>
      <pc:sldChg chg="delCm">
        <pc:chgData name="Kristin Swanson" userId="0014c3fb-61c8-48c9-bb39-b619f67eb011" providerId="ADAL" clId="{A646989C-616D-5943-9978-056C2BAA4A9E}" dt="2022-03-14T20:33:51.359" v="45" actId="1592"/>
        <pc:sldMkLst>
          <pc:docMk/>
          <pc:sldMk cId="413004884" sldId="502"/>
        </pc:sldMkLst>
      </pc:sldChg>
      <pc:sldChg chg="addSp delSp modSp mod addCm delCm modCm modNotesTx">
        <pc:chgData name="Kristin Swanson" userId="0014c3fb-61c8-48c9-bb39-b619f67eb011" providerId="ADAL" clId="{A646989C-616D-5943-9978-056C2BAA4A9E}" dt="2022-03-14T21:14:29.876" v="210" actId="20577"/>
        <pc:sldMkLst>
          <pc:docMk/>
          <pc:sldMk cId="2754252850" sldId="568"/>
        </pc:sldMkLst>
        <pc:spChg chg="add mod">
          <ac:chgData name="Kristin Swanson" userId="0014c3fb-61c8-48c9-bb39-b619f67eb011" providerId="ADAL" clId="{A646989C-616D-5943-9978-056C2BAA4A9E}" dt="2022-03-14T21:13:27.896" v="94" actId="1076"/>
          <ac:spMkLst>
            <pc:docMk/>
            <pc:sldMk cId="2754252850" sldId="568"/>
            <ac:spMk id="2" creationId="{4A79E6FF-C00B-8140-AD4A-56E6AB2435A3}"/>
          </ac:spMkLst>
        </pc:spChg>
        <pc:spChg chg="mod">
          <ac:chgData name="Kristin Swanson" userId="0014c3fb-61c8-48c9-bb39-b619f67eb011" providerId="ADAL" clId="{A646989C-616D-5943-9978-056C2BAA4A9E}" dt="2022-03-14T21:13:27.896" v="94" actId="1076"/>
          <ac:spMkLst>
            <pc:docMk/>
            <pc:sldMk cId="2754252850" sldId="568"/>
            <ac:spMk id="4" creationId="{E7D414CB-5DC2-42B9-BD26-63DA494DC777}"/>
          </ac:spMkLst>
        </pc:spChg>
        <pc:spChg chg="mod">
          <ac:chgData name="Kristin Swanson" userId="0014c3fb-61c8-48c9-bb39-b619f67eb011" providerId="ADAL" clId="{A646989C-616D-5943-9978-056C2BAA4A9E}" dt="2022-03-14T21:13:27.896" v="94" actId="1076"/>
          <ac:spMkLst>
            <pc:docMk/>
            <pc:sldMk cId="2754252850" sldId="568"/>
            <ac:spMk id="5" creationId="{CE963E57-BDF3-4D3F-9CA6-A4A52D330383}"/>
          </ac:spMkLst>
        </pc:spChg>
        <pc:spChg chg="del mod">
          <ac:chgData name="Kristin Swanson" userId="0014c3fb-61c8-48c9-bb39-b619f67eb011" providerId="ADAL" clId="{A646989C-616D-5943-9978-056C2BAA4A9E}" dt="2022-03-14T20:11:51.346" v="5" actId="478"/>
          <ac:spMkLst>
            <pc:docMk/>
            <pc:sldMk cId="2754252850" sldId="568"/>
            <ac:spMk id="10" creationId="{F74D89F2-E4C8-8745-BF50-3A436676A149}"/>
          </ac:spMkLst>
        </pc:spChg>
        <pc:grpChg chg="del mod">
          <ac:chgData name="Kristin Swanson" userId="0014c3fb-61c8-48c9-bb39-b619f67eb011" providerId="ADAL" clId="{A646989C-616D-5943-9978-056C2BAA4A9E}" dt="2022-03-14T20:11:49.813" v="4" actId="478"/>
          <ac:grpSpMkLst>
            <pc:docMk/>
            <pc:sldMk cId="2754252850" sldId="568"/>
            <ac:grpSpMk id="2" creationId="{FBB298A4-84DA-994F-B096-890C33CA13DF}"/>
          </ac:grpSpMkLst>
        </pc:grpChg>
        <pc:picChg chg="add mod">
          <ac:chgData name="Kristin Swanson" userId="0014c3fb-61c8-48c9-bb39-b619f67eb011" providerId="ADAL" clId="{A646989C-616D-5943-9978-056C2BAA4A9E}" dt="2022-03-14T21:13:27.896" v="94" actId="1076"/>
          <ac:picMkLst>
            <pc:docMk/>
            <pc:sldMk cId="2754252850" sldId="568"/>
            <ac:picMk id="6" creationId="{B6FB8CE6-0957-EA4D-BAE0-94D5390F843E}"/>
          </ac:picMkLst>
        </pc:picChg>
        <pc:picChg chg="mod modCrop">
          <ac:chgData name="Kristin Swanson" userId="0014c3fb-61c8-48c9-bb39-b619f67eb011" providerId="ADAL" clId="{A646989C-616D-5943-9978-056C2BAA4A9E}" dt="2022-03-14T21:13:27.896" v="94" actId="1076"/>
          <ac:picMkLst>
            <pc:docMk/>
            <pc:sldMk cId="2754252850" sldId="568"/>
            <ac:picMk id="9" creationId="{5ACC25D8-9AF8-274B-9689-FCC4D8990BC7}"/>
          </ac:picMkLst>
        </pc:picChg>
        <pc:picChg chg="del">
          <ac:chgData name="Kristin Swanson" userId="0014c3fb-61c8-48c9-bb39-b619f67eb011" providerId="ADAL" clId="{A646989C-616D-5943-9978-056C2BAA4A9E}" dt="2022-03-14T20:11:49.813" v="4" actId="478"/>
          <ac:picMkLst>
            <pc:docMk/>
            <pc:sldMk cId="2754252850" sldId="568"/>
            <ac:picMk id="1026" creationId="{71DA9DA8-31CB-46AD-BDA0-991E0FC75218}"/>
          </ac:picMkLst>
        </pc:picChg>
      </pc:sldChg>
      <pc:sldChg chg="addSp modSp mod delCm">
        <pc:chgData name="Kristin Swanson" userId="0014c3fb-61c8-48c9-bb39-b619f67eb011" providerId="ADAL" clId="{A646989C-616D-5943-9978-056C2BAA4A9E}" dt="2022-03-14T20:32:34.764" v="42" actId="1592"/>
        <pc:sldMkLst>
          <pc:docMk/>
          <pc:sldMk cId="348791480" sldId="575"/>
        </pc:sldMkLst>
        <pc:spChg chg="add mod">
          <ac:chgData name="Kristin Swanson" userId="0014c3fb-61c8-48c9-bb39-b619f67eb011" providerId="ADAL" clId="{A646989C-616D-5943-9978-056C2BAA4A9E}" dt="2022-03-14T20:32:16.331" v="37" actId="1076"/>
          <ac:spMkLst>
            <pc:docMk/>
            <pc:sldMk cId="348791480" sldId="575"/>
            <ac:spMk id="4" creationId="{869F2EB9-C9C8-DA4C-9F15-D66C4E4BC6EB}"/>
          </ac:spMkLst>
        </pc:spChg>
        <pc:spChg chg="mod">
          <ac:chgData name="Kristin Swanson" userId="0014c3fb-61c8-48c9-bb39-b619f67eb011" providerId="ADAL" clId="{A646989C-616D-5943-9978-056C2BAA4A9E}" dt="2022-03-14T20:32:28.339" v="41" actId="255"/>
          <ac:spMkLst>
            <pc:docMk/>
            <pc:sldMk cId="348791480" sldId="575"/>
            <ac:spMk id="5" creationId="{B814AAF4-E2F8-4502-B6C5-708EFAF898B4}"/>
          </ac:spMkLst>
        </pc:spChg>
      </pc:sldChg>
      <pc:sldChg chg="addSp modSp mod addCm delCm modCm">
        <pc:chgData name="Kristin Swanson" userId="0014c3fb-61c8-48c9-bb39-b619f67eb011" providerId="ADAL" clId="{A646989C-616D-5943-9978-056C2BAA4A9E}" dt="2022-03-14T21:03:29.464" v="68" actId="1592"/>
        <pc:sldMkLst>
          <pc:docMk/>
          <pc:sldMk cId="3974894593" sldId="581"/>
        </pc:sldMkLst>
        <pc:picChg chg="add mod">
          <ac:chgData name="Kristin Swanson" userId="0014c3fb-61c8-48c9-bb39-b619f67eb011" providerId="ADAL" clId="{A646989C-616D-5943-9978-056C2BAA4A9E}" dt="2022-03-14T20:30:48.313" v="27" actId="1076"/>
          <ac:picMkLst>
            <pc:docMk/>
            <pc:sldMk cId="3974894593" sldId="581"/>
            <ac:picMk id="6" creationId="{A400A5C1-AF5D-1740-A01A-3DC2E79FA136}"/>
          </ac:picMkLst>
        </pc:picChg>
      </pc:sldChg>
    </pc:docChg>
  </pc:docChgLst>
  <pc:docChgLst>
    <pc:chgData name="Bill Powell" userId="7fb6a073-22b3-41f1-9fe6-b0469b3e2873" providerId="ADAL" clId="{CF8DA5D9-F5E0-4B3D-A4B7-A03B4BCAD10E}"/>
    <pc:docChg chg="modSld">
      <pc:chgData name="Bill Powell" userId="7fb6a073-22b3-41f1-9fe6-b0469b3e2873" providerId="ADAL" clId="{CF8DA5D9-F5E0-4B3D-A4B7-A03B4BCAD10E}" dt="2022-03-07T18:34:22.510" v="0" actId="207"/>
      <pc:docMkLst>
        <pc:docMk/>
      </pc:docMkLst>
      <pc:sldChg chg="modSp mod">
        <pc:chgData name="Bill Powell" userId="7fb6a073-22b3-41f1-9fe6-b0469b3e2873" providerId="ADAL" clId="{CF8DA5D9-F5E0-4B3D-A4B7-A03B4BCAD10E}" dt="2022-03-07T18:34:22.510" v="0" actId="207"/>
        <pc:sldMkLst>
          <pc:docMk/>
          <pc:sldMk cId="1330718683" sldId="574"/>
        </pc:sldMkLst>
        <pc:spChg chg="mod">
          <ac:chgData name="Bill Powell" userId="7fb6a073-22b3-41f1-9fe6-b0469b3e2873" providerId="ADAL" clId="{CF8DA5D9-F5E0-4B3D-A4B7-A03B4BCAD10E}" dt="2022-03-07T18:34:22.510" v="0" actId="207"/>
          <ac:spMkLst>
            <pc:docMk/>
            <pc:sldMk cId="1330718683" sldId="574"/>
            <ac:spMk id="3" creationId="{CD2691C5-79C6-456B-AC2B-8ABC897C27E0}"/>
          </ac:spMkLst>
        </pc:spChg>
      </pc:sldChg>
    </pc:docChg>
  </pc:docChgLst>
  <pc:docChgLst>
    <pc:chgData name="Bill Powell" userId="S::powellb@ipas.org::7fb6a073-22b3-41f1-9fe6-b0469b3e2873" providerId="AD" clId="Web-{189B80D2-9819-86BD-5AA8-E77ADB4859B1}"/>
    <pc:docChg chg="">
      <pc:chgData name="Bill Powell" userId="S::powellb@ipas.org::7fb6a073-22b3-41f1-9fe6-b0469b3e2873" providerId="AD" clId="Web-{189B80D2-9819-86BD-5AA8-E77ADB4859B1}" dt="2022-03-07T14:54:39.231" v="6"/>
      <pc:docMkLst>
        <pc:docMk/>
      </pc:docMkLst>
      <pc:sldChg chg="addCm">
        <pc:chgData name="Bill Powell" userId="S::powellb@ipas.org::7fb6a073-22b3-41f1-9fe6-b0469b3e2873" providerId="AD" clId="Web-{189B80D2-9819-86BD-5AA8-E77ADB4859B1}" dt="2022-03-07T14:52:18.180" v="4"/>
        <pc:sldMkLst>
          <pc:docMk/>
          <pc:sldMk cId="1165494409" sldId="272"/>
        </pc:sldMkLst>
      </pc:sldChg>
      <pc:sldChg chg="addCm">
        <pc:chgData name="Bill Powell" userId="S::powellb@ipas.org::7fb6a073-22b3-41f1-9fe6-b0469b3e2873" providerId="AD" clId="Web-{189B80D2-9819-86BD-5AA8-E77ADB4859B1}" dt="2022-03-07T14:52:47.962" v="5"/>
        <pc:sldMkLst>
          <pc:docMk/>
          <pc:sldMk cId="3092334580" sldId="274"/>
        </pc:sldMkLst>
      </pc:sldChg>
      <pc:sldChg chg="addCm">
        <pc:chgData name="Bill Powell" userId="S::powellb@ipas.org::7fb6a073-22b3-41f1-9fe6-b0469b3e2873" providerId="AD" clId="Web-{189B80D2-9819-86BD-5AA8-E77ADB4859B1}" dt="2022-03-07T14:34:32.904" v="1"/>
        <pc:sldMkLst>
          <pc:docMk/>
          <pc:sldMk cId="1592753178" sldId="311"/>
        </pc:sldMkLst>
      </pc:sldChg>
      <pc:sldChg chg="addCm">
        <pc:chgData name="Bill Powell" userId="S::powellb@ipas.org::7fb6a073-22b3-41f1-9fe6-b0469b3e2873" providerId="AD" clId="Web-{189B80D2-9819-86BD-5AA8-E77ADB4859B1}" dt="2022-03-07T14:54:39.231" v="6"/>
        <pc:sldMkLst>
          <pc:docMk/>
          <pc:sldMk cId="3658011947" sldId="462"/>
        </pc:sldMkLst>
      </pc:sldChg>
      <pc:sldChg chg="addCm">
        <pc:chgData name="Bill Powell" userId="S::powellb@ipas.org::7fb6a073-22b3-41f1-9fe6-b0469b3e2873" providerId="AD" clId="Web-{189B80D2-9819-86BD-5AA8-E77ADB4859B1}" dt="2022-03-07T14:45:54.874" v="3"/>
        <pc:sldMkLst>
          <pc:docMk/>
          <pc:sldMk cId="413004884" sldId="502"/>
        </pc:sldMkLst>
      </pc:sldChg>
      <pc:sldChg chg="addCm">
        <pc:chgData name="Bill Powell" userId="S::powellb@ipas.org::7fb6a073-22b3-41f1-9fe6-b0469b3e2873" providerId="AD" clId="Web-{189B80D2-9819-86BD-5AA8-E77ADB4859B1}" dt="2022-03-07T14:32:31.791" v="0"/>
        <pc:sldMkLst>
          <pc:docMk/>
          <pc:sldMk cId="2754252850" sldId="568"/>
        </pc:sldMkLst>
      </pc:sldChg>
      <pc:sldChg chg="addCm">
        <pc:chgData name="Bill Powell" userId="S::powellb@ipas.org::7fb6a073-22b3-41f1-9fe6-b0469b3e2873" providerId="AD" clId="Web-{189B80D2-9819-86BD-5AA8-E77ADB4859B1}" dt="2022-03-07T14:42:31.103" v="2"/>
        <pc:sldMkLst>
          <pc:docMk/>
          <pc:sldMk cId="3974894593" sldId="5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97880-156A-424B-8D90-F4A586325FB6}" type="doc">
      <dgm:prSet loTypeId="urn:microsoft.com/office/officeart/2005/8/layout/lProcess3" loCatId="matrix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0C97AB-87DE-41F1-B19A-36C7D267DDD9}">
      <dgm:prSet custT="1"/>
      <dgm:spPr>
        <a:ln>
          <a:noFill/>
        </a:ln>
      </dgm:spPr>
      <dgm:t>
        <a:bodyPr/>
        <a:lstStyle/>
        <a:p>
          <a:pPr rtl="0"/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VAW ou VAWG</a:t>
          </a:r>
        </a:p>
      </dgm:t>
    </dgm:pt>
    <dgm:pt modelId="{BF26724C-412F-4459-A45D-3362422B3E45}" type="parTrans" cxnId="{1783CF0B-8F76-4D85-B36F-5A443E3A61CA}">
      <dgm:prSet/>
      <dgm:spPr/>
      <dgm:t>
        <a:bodyPr/>
        <a:lstStyle/>
        <a:p>
          <a:endParaRPr lang="en-US"/>
        </a:p>
      </dgm:t>
    </dgm:pt>
    <dgm:pt modelId="{B5B9E91B-3239-4DB5-9418-FA67D3B6E289}" type="sibTrans" cxnId="{1783CF0B-8F76-4D85-B36F-5A443E3A61CA}">
      <dgm:prSet/>
      <dgm:spPr/>
      <dgm:t>
        <a:bodyPr/>
        <a:lstStyle/>
        <a:p>
          <a:endParaRPr lang="en-US"/>
        </a:p>
      </dgm:t>
    </dgm:pt>
    <dgm:pt modelId="{3F747C3D-A7AA-42FE-9821-C0F97E31E057}">
      <dgm:prSet custT="1"/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3600" b="1" dirty="0"/>
            <a:t>SGBV</a:t>
          </a:r>
        </a:p>
      </dgm:t>
    </dgm:pt>
    <dgm:pt modelId="{E0833679-984A-416A-8E8E-D882388E4A26}" type="parTrans" cxnId="{F2746652-FBCF-4764-B8C3-9FC77F62E94E}">
      <dgm:prSet/>
      <dgm:spPr/>
      <dgm:t>
        <a:bodyPr/>
        <a:lstStyle/>
        <a:p>
          <a:endParaRPr lang="en-US"/>
        </a:p>
      </dgm:t>
    </dgm:pt>
    <dgm:pt modelId="{DD80060B-6D52-4998-94A8-98B6C77030A5}" type="sibTrans" cxnId="{F2746652-FBCF-4764-B8C3-9FC77F62E94E}">
      <dgm:prSet/>
      <dgm:spPr/>
      <dgm:t>
        <a:bodyPr/>
        <a:lstStyle/>
        <a:p>
          <a:endParaRPr lang="en-US"/>
        </a:p>
      </dgm:t>
    </dgm:pt>
    <dgm:pt modelId="{E4B7D6A9-271C-494A-A96C-A744AD548922}">
      <dgm:prSet custT="1"/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3600" b="1" dirty="0"/>
            <a:t>SV ou SSV</a:t>
          </a:r>
        </a:p>
      </dgm:t>
    </dgm:pt>
    <dgm:pt modelId="{B3501A3A-30DD-45D9-91DF-F12DF648CE84}" type="parTrans" cxnId="{06E7D508-F7E1-4092-B0F4-E25FC3995518}">
      <dgm:prSet/>
      <dgm:spPr/>
      <dgm:t>
        <a:bodyPr/>
        <a:lstStyle/>
        <a:p>
          <a:endParaRPr lang="en-US"/>
        </a:p>
      </dgm:t>
    </dgm:pt>
    <dgm:pt modelId="{4085E7F6-F225-4C46-A57E-5A6F2EB2AFEC}" type="sibTrans" cxnId="{06E7D508-F7E1-4092-B0F4-E25FC3995518}">
      <dgm:prSet/>
      <dgm:spPr/>
      <dgm:t>
        <a:bodyPr/>
        <a:lstStyle/>
        <a:p>
          <a:endParaRPr lang="en-US"/>
        </a:p>
      </dgm:t>
    </dgm:pt>
    <dgm:pt modelId="{1E7881CB-3A1A-46F6-8D6F-01BE9C9B9AB5}">
      <dgm:prSet custT="1"/>
      <dgm:spPr>
        <a:solidFill>
          <a:schemeClr val="accent3"/>
        </a:solidFill>
        <a:ln>
          <a:noFill/>
        </a:ln>
      </dgm:spPr>
      <dgm:t>
        <a:bodyPr/>
        <a:lstStyle/>
        <a:p>
          <a:pPr rtl="0"/>
          <a:r>
            <a:rPr lang="en-US" sz="3600" b="1" dirty="0"/>
            <a:t>VBG</a:t>
          </a:r>
        </a:p>
      </dgm:t>
    </dgm:pt>
    <dgm:pt modelId="{87732916-173F-414F-B040-BC77B38CFA0F}" type="sibTrans" cxnId="{4B2C337A-AD45-4F20-9F25-836B49006B48}">
      <dgm:prSet/>
      <dgm:spPr/>
      <dgm:t>
        <a:bodyPr/>
        <a:lstStyle/>
        <a:p>
          <a:endParaRPr lang="en-US"/>
        </a:p>
      </dgm:t>
    </dgm:pt>
    <dgm:pt modelId="{F4E2F58D-D664-4EB2-B8CA-4D52DEB16826}" type="parTrans" cxnId="{4B2C337A-AD45-4F20-9F25-836B49006B48}">
      <dgm:prSet/>
      <dgm:spPr/>
      <dgm:t>
        <a:bodyPr/>
        <a:lstStyle/>
        <a:p>
          <a:endParaRPr lang="en-US"/>
        </a:p>
      </dgm:t>
    </dgm:pt>
    <dgm:pt modelId="{B35BEB76-AFB1-F14B-85B1-3B7CF2B09024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t-PT" sz="2800" dirty="0">
              <a:latin typeface="Arial" panose="020B0604020202020204" pitchFamily="34" charset="0"/>
              <a:cs typeface="Arial" panose="020B0604020202020204" pitchFamily="34" charset="0"/>
            </a:rPr>
            <a:t>Violência contra Mulheres ou Violência contra Mulheres e Raparigas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F95FF-3BCA-F942-A1C7-AA258D6875FF}" type="parTrans" cxnId="{B81AA716-72E3-D24B-9D31-EE9BEFE2226A}">
      <dgm:prSet/>
      <dgm:spPr/>
      <dgm:t>
        <a:bodyPr/>
        <a:lstStyle/>
        <a:p>
          <a:endParaRPr lang="en-US"/>
        </a:p>
      </dgm:t>
    </dgm:pt>
    <dgm:pt modelId="{0C3A3E13-6F0D-FD4B-B49D-41A30E06C6D8}" type="sibTrans" cxnId="{B81AA716-72E3-D24B-9D31-EE9BEFE2226A}">
      <dgm:prSet/>
      <dgm:spPr/>
      <dgm:t>
        <a:bodyPr/>
        <a:lstStyle/>
        <a:p>
          <a:endParaRPr lang="en-US"/>
        </a:p>
      </dgm:t>
    </dgm:pt>
    <dgm:pt modelId="{06ECB348-CC5E-4A44-A893-38CDF12CF866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t-PT" sz="2800" dirty="0">
              <a:latin typeface="Arial" panose="020B0604020202020204" pitchFamily="34" charset="0"/>
              <a:cs typeface="Arial" panose="020B0604020202020204" pitchFamily="34" charset="0"/>
            </a:rPr>
            <a:t>Violência Baseada no Género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E0F7B-DAB1-A742-9C78-11EB6BEB1B76}" type="parTrans" cxnId="{AEC4C19A-5BFF-A74B-AE52-AC720ED389D2}">
      <dgm:prSet/>
      <dgm:spPr/>
      <dgm:t>
        <a:bodyPr/>
        <a:lstStyle/>
        <a:p>
          <a:endParaRPr lang="en-US"/>
        </a:p>
      </dgm:t>
    </dgm:pt>
    <dgm:pt modelId="{8B452B35-D7A3-1747-B996-7DDF47587DDD}" type="sibTrans" cxnId="{AEC4C19A-5BFF-A74B-AE52-AC720ED389D2}">
      <dgm:prSet/>
      <dgm:spPr/>
      <dgm:t>
        <a:bodyPr/>
        <a:lstStyle/>
        <a:p>
          <a:endParaRPr lang="en-US"/>
        </a:p>
      </dgm:t>
    </dgm:pt>
    <dgm:pt modelId="{8687593F-C2D7-9543-9056-317308BF2D49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t-PT" sz="2800" dirty="0">
              <a:latin typeface="Arial" panose="020B0604020202020204" pitchFamily="34" charset="0"/>
              <a:cs typeface="Arial" panose="020B0604020202020204" pitchFamily="34" charset="0"/>
            </a:rPr>
            <a:t>Violência Sexual e de Género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4EB40-2041-5441-ABE6-87EB770AE679}" type="parTrans" cxnId="{FC16C8A6-41BE-4241-834A-A1EFA1EC5C5A}">
      <dgm:prSet/>
      <dgm:spPr/>
      <dgm:t>
        <a:bodyPr/>
        <a:lstStyle/>
        <a:p>
          <a:endParaRPr lang="en-US"/>
        </a:p>
      </dgm:t>
    </dgm:pt>
    <dgm:pt modelId="{746D630F-1C55-3540-9C3B-111871F4BB95}" type="sibTrans" cxnId="{FC16C8A6-41BE-4241-834A-A1EFA1EC5C5A}">
      <dgm:prSet/>
      <dgm:spPr/>
      <dgm:t>
        <a:bodyPr/>
        <a:lstStyle/>
        <a:p>
          <a:endParaRPr lang="en-US"/>
        </a:p>
      </dgm:t>
    </dgm:pt>
    <dgm:pt modelId="{623ED5D8-BA93-0040-AF89-43599840A85B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pt-PT" sz="2800" dirty="0">
              <a:latin typeface="Arial" panose="020B0604020202020204" pitchFamily="34" charset="0"/>
              <a:cs typeface="Arial" panose="020B0604020202020204" pitchFamily="34" charset="0"/>
            </a:rPr>
            <a:t>Violência Sexual ou Sobreviventes da Violência Sexual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F98F1-7C85-B04B-B0C8-46C3D6E101F4}" type="parTrans" cxnId="{C16CF0B4-F352-F94B-93D7-E6F4D8C53C44}">
      <dgm:prSet/>
      <dgm:spPr/>
      <dgm:t>
        <a:bodyPr/>
        <a:lstStyle/>
        <a:p>
          <a:endParaRPr lang="en-US"/>
        </a:p>
      </dgm:t>
    </dgm:pt>
    <dgm:pt modelId="{8C0C91F6-01C2-014E-AEA6-8454B32DFD83}" type="sibTrans" cxnId="{C16CF0B4-F352-F94B-93D7-E6F4D8C53C44}">
      <dgm:prSet/>
      <dgm:spPr/>
      <dgm:t>
        <a:bodyPr/>
        <a:lstStyle/>
        <a:p>
          <a:endParaRPr lang="en-US"/>
        </a:p>
      </dgm:t>
    </dgm:pt>
    <dgm:pt modelId="{50F721EF-1E13-4744-82B5-60DB45A006E8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6000" b="1" dirty="0">
              <a:latin typeface="Arial" panose="020B0604020202020204" pitchFamily="34" charset="0"/>
              <a:cs typeface="Arial" panose="020B0604020202020204" pitchFamily="34" charset="0"/>
            </a:rPr>
            <a:t>=</a:t>
          </a:r>
        </a:p>
      </dgm:t>
    </dgm:pt>
    <dgm:pt modelId="{9732A45C-15D5-C64D-92D7-505858D204A2}" type="parTrans" cxnId="{9899F628-6024-6D41-981A-24E144C6F214}">
      <dgm:prSet/>
      <dgm:spPr/>
      <dgm:t>
        <a:bodyPr/>
        <a:lstStyle/>
        <a:p>
          <a:endParaRPr lang="en-US"/>
        </a:p>
      </dgm:t>
    </dgm:pt>
    <dgm:pt modelId="{2C6CFDD0-90EB-E542-820E-2410651A493C}" type="sibTrans" cxnId="{9899F628-6024-6D41-981A-24E144C6F214}">
      <dgm:prSet/>
      <dgm:spPr/>
      <dgm:t>
        <a:bodyPr/>
        <a:lstStyle/>
        <a:p>
          <a:endParaRPr lang="en-US"/>
        </a:p>
      </dgm:t>
    </dgm:pt>
    <dgm:pt modelId="{2803D7C3-BEE8-8B4C-B420-F9B1B7BF4C22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0"/>
          <a:r>
            <a:rPr lang="en-US" sz="6000" b="1" dirty="0"/>
            <a:t>=</a:t>
          </a:r>
        </a:p>
      </dgm:t>
    </dgm:pt>
    <dgm:pt modelId="{5950255D-3B2C-2448-95C0-88ECE7386875}" type="parTrans" cxnId="{73BB472E-69E9-2542-B4DA-89C1271D0F18}">
      <dgm:prSet/>
      <dgm:spPr/>
      <dgm:t>
        <a:bodyPr/>
        <a:lstStyle/>
        <a:p>
          <a:endParaRPr lang="en-US"/>
        </a:p>
      </dgm:t>
    </dgm:pt>
    <dgm:pt modelId="{F02C3A3C-E1BD-914E-AEF1-7ACA9989C189}" type="sibTrans" cxnId="{73BB472E-69E9-2542-B4DA-89C1271D0F18}">
      <dgm:prSet/>
      <dgm:spPr/>
      <dgm:t>
        <a:bodyPr/>
        <a:lstStyle/>
        <a:p>
          <a:endParaRPr lang="en-US"/>
        </a:p>
      </dgm:t>
    </dgm:pt>
    <dgm:pt modelId="{41B0F56B-FFDE-094A-812E-A1AC14B1F4CA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0"/>
          <a:r>
            <a:rPr lang="en-US" sz="6000" b="1" dirty="0"/>
            <a:t>=</a:t>
          </a:r>
        </a:p>
      </dgm:t>
    </dgm:pt>
    <dgm:pt modelId="{F587CD50-416C-C242-AA6A-F8D88C0063EB}" type="parTrans" cxnId="{006797DD-4109-C54B-9C86-002839D2242B}">
      <dgm:prSet/>
      <dgm:spPr/>
      <dgm:t>
        <a:bodyPr/>
        <a:lstStyle/>
        <a:p>
          <a:endParaRPr lang="en-US"/>
        </a:p>
      </dgm:t>
    </dgm:pt>
    <dgm:pt modelId="{DBDEE694-F691-224C-BDDA-59C214C39708}" type="sibTrans" cxnId="{006797DD-4109-C54B-9C86-002839D2242B}">
      <dgm:prSet/>
      <dgm:spPr/>
      <dgm:t>
        <a:bodyPr/>
        <a:lstStyle/>
        <a:p>
          <a:endParaRPr lang="en-US"/>
        </a:p>
      </dgm:t>
    </dgm:pt>
    <dgm:pt modelId="{8C9C4CA9-A0E9-8B4B-9654-69762319D934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0"/>
          <a:r>
            <a:rPr lang="en-US" sz="6000" b="1" dirty="0"/>
            <a:t>=</a:t>
          </a:r>
        </a:p>
      </dgm:t>
    </dgm:pt>
    <dgm:pt modelId="{9464CAE8-4645-D141-B139-76F3734A5B4B}" type="parTrans" cxnId="{EAB1513F-1AA2-3843-B11B-B3954CAA8C37}">
      <dgm:prSet/>
      <dgm:spPr/>
      <dgm:t>
        <a:bodyPr/>
        <a:lstStyle/>
        <a:p>
          <a:endParaRPr lang="en-US"/>
        </a:p>
      </dgm:t>
    </dgm:pt>
    <dgm:pt modelId="{359EB5B4-415A-4B4C-AA88-7B81893F2795}" type="sibTrans" cxnId="{EAB1513F-1AA2-3843-B11B-B3954CAA8C37}">
      <dgm:prSet/>
      <dgm:spPr/>
      <dgm:t>
        <a:bodyPr/>
        <a:lstStyle/>
        <a:p>
          <a:endParaRPr lang="en-US"/>
        </a:p>
      </dgm:t>
    </dgm:pt>
    <dgm:pt modelId="{80802320-C7CD-214F-9482-6EDE2C783BC9}" type="pres">
      <dgm:prSet presAssocID="{5AB97880-156A-424B-8D90-F4A586325FB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AC157C6-9B7B-BA42-85F0-22533B0B8D22}" type="pres">
      <dgm:prSet presAssocID="{210C97AB-87DE-41F1-B19A-36C7D267DDD9}" presName="horFlow" presStyleCnt="0"/>
      <dgm:spPr/>
    </dgm:pt>
    <dgm:pt modelId="{6BDB205F-7F6D-8045-A818-8F13D6EFC629}" type="pres">
      <dgm:prSet presAssocID="{210C97AB-87DE-41F1-B19A-36C7D267DDD9}" presName="bigChev" presStyleLbl="node1" presStyleIdx="0" presStyleCnt="4"/>
      <dgm:spPr/>
    </dgm:pt>
    <dgm:pt modelId="{7BA3ABA6-B29F-1044-BA30-56F8ED16EE88}" type="pres">
      <dgm:prSet presAssocID="{9732A45C-15D5-C64D-92D7-505858D204A2}" presName="parTrans" presStyleCnt="0"/>
      <dgm:spPr/>
    </dgm:pt>
    <dgm:pt modelId="{92D8F25A-FD6E-CF4C-873F-48B7A83A9D1B}" type="pres">
      <dgm:prSet presAssocID="{50F721EF-1E13-4744-82B5-60DB45A006E8}" presName="node" presStyleLbl="alignAccFollowNode1" presStyleIdx="0" presStyleCnt="8" custScaleX="62178">
        <dgm:presLayoutVars>
          <dgm:bulletEnabled val="1"/>
        </dgm:presLayoutVars>
      </dgm:prSet>
      <dgm:spPr/>
    </dgm:pt>
    <dgm:pt modelId="{9909436E-D5B4-E047-8988-2B48AB1ABC5F}" type="pres">
      <dgm:prSet presAssocID="{2C6CFDD0-90EB-E542-820E-2410651A493C}" presName="sibTrans" presStyleCnt="0"/>
      <dgm:spPr/>
    </dgm:pt>
    <dgm:pt modelId="{AE5D11C6-E6A8-7C49-A29F-96025733B7C4}" type="pres">
      <dgm:prSet presAssocID="{B35BEB76-AFB1-F14B-85B1-3B7CF2B09024}" presName="node" presStyleLbl="alignAccFollowNode1" presStyleIdx="1" presStyleCnt="8" custScaleX="128309">
        <dgm:presLayoutVars>
          <dgm:bulletEnabled val="1"/>
        </dgm:presLayoutVars>
      </dgm:prSet>
      <dgm:spPr/>
    </dgm:pt>
    <dgm:pt modelId="{F56B4D6A-F146-5E41-A82A-AB136EA842B5}" type="pres">
      <dgm:prSet presAssocID="{210C97AB-87DE-41F1-B19A-36C7D267DDD9}" presName="vSp" presStyleCnt="0"/>
      <dgm:spPr/>
    </dgm:pt>
    <dgm:pt modelId="{1E9793E4-049C-FA4C-B7FB-37B30F88B1F8}" type="pres">
      <dgm:prSet presAssocID="{1E7881CB-3A1A-46F6-8D6F-01BE9C9B9AB5}" presName="horFlow" presStyleCnt="0"/>
      <dgm:spPr/>
    </dgm:pt>
    <dgm:pt modelId="{5E52A442-96A3-F748-A601-C1B10DA263ED}" type="pres">
      <dgm:prSet presAssocID="{1E7881CB-3A1A-46F6-8D6F-01BE9C9B9AB5}" presName="bigChev" presStyleLbl="node1" presStyleIdx="1" presStyleCnt="4"/>
      <dgm:spPr/>
    </dgm:pt>
    <dgm:pt modelId="{0F957B18-781B-D041-90D9-F01AF8A8AEF2}" type="pres">
      <dgm:prSet presAssocID="{5950255D-3B2C-2448-95C0-88ECE7386875}" presName="parTrans" presStyleCnt="0"/>
      <dgm:spPr/>
    </dgm:pt>
    <dgm:pt modelId="{3F623744-8A26-3343-81EB-1AC597E5EE31}" type="pres">
      <dgm:prSet presAssocID="{2803D7C3-BEE8-8B4C-B420-F9B1B7BF4C22}" presName="node" presStyleLbl="alignAccFollowNode1" presStyleIdx="2" presStyleCnt="8" custScaleX="62178">
        <dgm:presLayoutVars>
          <dgm:bulletEnabled val="1"/>
        </dgm:presLayoutVars>
      </dgm:prSet>
      <dgm:spPr/>
    </dgm:pt>
    <dgm:pt modelId="{80BB8676-EFF5-F242-995C-C35D9106D4D4}" type="pres">
      <dgm:prSet presAssocID="{F02C3A3C-E1BD-914E-AEF1-7ACA9989C189}" presName="sibTrans" presStyleCnt="0"/>
      <dgm:spPr/>
    </dgm:pt>
    <dgm:pt modelId="{8C6CAB62-C7AA-A643-AF41-5AB255EE1F3F}" type="pres">
      <dgm:prSet presAssocID="{06ECB348-CC5E-4A44-A893-38CDF12CF866}" presName="node" presStyleLbl="alignAccFollowNode1" presStyleIdx="3" presStyleCnt="8" custScaleX="128309">
        <dgm:presLayoutVars>
          <dgm:bulletEnabled val="1"/>
        </dgm:presLayoutVars>
      </dgm:prSet>
      <dgm:spPr/>
    </dgm:pt>
    <dgm:pt modelId="{A24E723B-05E5-CC4C-BC53-FA92A829AEA3}" type="pres">
      <dgm:prSet presAssocID="{1E7881CB-3A1A-46F6-8D6F-01BE9C9B9AB5}" presName="vSp" presStyleCnt="0"/>
      <dgm:spPr/>
    </dgm:pt>
    <dgm:pt modelId="{8DE36630-6AB8-FD42-9327-9A46D22F0D9E}" type="pres">
      <dgm:prSet presAssocID="{3F747C3D-A7AA-42FE-9821-C0F97E31E057}" presName="horFlow" presStyleCnt="0"/>
      <dgm:spPr/>
    </dgm:pt>
    <dgm:pt modelId="{4B9E7472-0FE4-B848-AF23-ACFE455B8250}" type="pres">
      <dgm:prSet presAssocID="{3F747C3D-A7AA-42FE-9821-C0F97E31E057}" presName="bigChev" presStyleLbl="node1" presStyleIdx="2" presStyleCnt="4"/>
      <dgm:spPr/>
    </dgm:pt>
    <dgm:pt modelId="{ECAFA52C-CB03-A845-BF08-61CF8910AC7C}" type="pres">
      <dgm:prSet presAssocID="{F587CD50-416C-C242-AA6A-F8D88C0063EB}" presName="parTrans" presStyleCnt="0"/>
      <dgm:spPr/>
    </dgm:pt>
    <dgm:pt modelId="{ED8BE6FF-0C08-4A40-8F4C-ED9B5A0DFC4F}" type="pres">
      <dgm:prSet presAssocID="{41B0F56B-FFDE-094A-812E-A1AC14B1F4CA}" presName="node" presStyleLbl="alignAccFollowNode1" presStyleIdx="4" presStyleCnt="8" custScaleX="62178">
        <dgm:presLayoutVars>
          <dgm:bulletEnabled val="1"/>
        </dgm:presLayoutVars>
      </dgm:prSet>
      <dgm:spPr/>
    </dgm:pt>
    <dgm:pt modelId="{BF16A30E-9CDA-4C4C-92ED-C125B4D4E0E4}" type="pres">
      <dgm:prSet presAssocID="{DBDEE694-F691-224C-BDDA-59C214C39708}" presName="sibTrans" presStyleCnt="0"/>
      <dgm:spPr/>
    </dgm:pt>
    <dgm:pt modelId="{F309495A-EC50-DF47-AB31-A754D8637AA8}" type="pres">
      <dgm:prSet presAssocID="{8687593F-C2D7-9543-9056-317308BF2D49}" presName="node" presStyleLbl="alignAccFollowNode1" presStyleIdx="5" presStyleCnt="8" custScaleX="128309">
        <dgm:presLayoutVars>
          <dgm:bulletEnabled val="1"/>
        </dgm:presLayoutVars>
      </dgm:prSet>
      <dgm:spPr/>
    </dgm:pt>
    <dgm:pt modelId="{ADF6F89B-F3BC-4949-95F9-E02651C13C28}" type="pres">
      <dgm:prSet presAssocID="{3F747C3D-A7AA-42FE-9821-C0F97E31E057}" presName="vSp" presStyleCnt="0"/>
      <dgm:spPr/>
    </dgm:pt>
    <dgm:pt modelId="{5B12DDBB-D81C-A547-8067-A87BD151C327}" type="pres">
      <dgm:prSet presAssocID="{E4B7D6A9-271C-494A-A96C-A744AD548922}" presName="horFlow" presStyleCnt="0"/>
      <dgm:spPr/>
    </dgm:pt>
    <dgm:pt modelId="{A0DAD966-8E8E-8A40-8CC7-ADDF7FAF4432}" type="pres">
      <dgm:prSet presAssocID="{E4B7D6A9-271C-494A-A96C-A744AD548922}" presName="bigChev" presStyleLbl="node1" presStyleIdx="3" presStyleCnt="4"/>
      <dgm:spPr/>
    </dgm:pt>
    <dgm:pt modelId="{EA2DF954-D02F-BA47-B6FE-4FEEC8250B78}" type="pres">
      <dgm:prSet presAssocID="{9464CAE8-4645-D141-B139-76F3734A5B4B}" presName="parTrans" presStyleCnt="0"/>
      <dgm:spPr/>
    </dgm:pt>
    <dgm:pt modelId="{9C5E41CB-5ECC-1B4C-B5C4-44D0CECDC0C0}" type="pres">
      <dgm:prSet presAssocID="{8C9C4CA9-A0E9-8B4B-9654-69762319D934}" presName="node" presStyleLbl="alignAccFollowNode1" presStyleIdx="6" presStyleCnt="8" custScaleX="62178">
        <dgm:presLayoutVars>
          <dgm:bulletEnabled val="1"/>
        </dgm:presLayoutVars>
      </dgm:prSet>
      <dgm:spPr/>
    </dgm:pt>
    <dgm:pt modelId="{432DA8F2-FFDB-CD44-B385-A22CDA505FDB}" type="pres">
      <dgm:prSet presAssocID="{359EB5B4-415A-4B4C-AA88-7B81893F2795}" presName="sibTrans" presStyleCnt="0"/>
      <dgm:spPr/>
    </dgm:pt>
    <dgm:pt modelId="{B90A49ED-E990-5D49-AE5B-59806A431A08}" type="pres">
      <dgm:prSet presAssocID="{623ED5D8-BA93-0040-AF89-43599840A85B}" presName="node" presStyleLbl="alignAccFollowNode1" presStyleIdx="7" presStyleCnt="8" custScaleX="128309">
        <dgm:presLayoutVars>
          <dgm:bulletEnabled val="1"/>
        </dgm:presLayoutVars>
      </dgm:prSet>
      <dgm:spPr/>
    </dgm:pt>
  </dgm:ptLst>
  <dgm:cxnLst>
    <dgm:cxn modelId="{B2419E05-3F28-7F4B-839D-608CCF8528C6}" type="presOf" srcId="{2803D7C3-BEE8-8B4C-B420-F9B1B7BF4C22}" destId="{3F623744-8A26-3343-81EB-1AC597E5EE31}" srcOrd="0" destOrd="0" presId="urn:microsoft.com/office/officeart/2005/8/layout/lProcess3"/>
    <dgm:cxn modelId="{06E7D508-F7E1-4092-B0F4-E25FC3995518}" srcId="{5AB97880-156A-424B-8D90-F4A586325FB6}" destId="{E4B7D6A9-271C-494A-A96C-A744AD548922}" srcOrd="3" destOrd="0" parTransId="{B3501A3A-30DD-45D9-91DF-F12DF648CE84}" sibTransId="{4085E7F6-F225-4C46-A57E-5A6F2EB2AFEC}"/>
    <dgm:cxn modelId="{1783CF0B-8F76-4D85-B36F-5A443E3A61CA}" srcId="{5AB97880-156A-424B-8D90-F4A586325FB6}" destId="{210C97AB-87DE-41F1-B19A-36C7D267DDD9}" srcOrd="0" destOrd="0" parTransId="{BF26724C-412F-4459-A45D-3362422B3E45}" sibTransId="{B5B9E91B-3239-4DB5-9418-FA67D3B6E289}"/>
    <dgm:cxn modelId="{B81AA716-72E3-D24B-9D31-EE9BEFE2226A}" srcId="{210C97AB-87DE-41F1-B19A-36C7D267DDD9}" destId="{B35BEB76-AFB1-F14B-85B1-3B7CF2B09024}" srcOrd="1" destOrd="0" parTransId="{C2DF95FF-3BCA-F942-A1C7-AA258D6875FF}" sibTransId="{0C3A3E13-6F0D-FD4B-B49D-41A30E06C6D8}"/>
    <dgm:cxn modelId="{C0D0E524-8496-F54D-AB83-64CC92A61D37}" type="presOf" srcId="{E4B7D6A9-271C-494A-A96C-A744AD548922}" destId="{A0DAD966-8E8E-8A40-8CC7-ADDF7FAF4432}" srcOrd="0" destOrd="0" presId="urn:microsoft.com/office/officeart/2005/8/layout/lProcess3"/>
    <dgm:cxn modelId="{9899F628-6024-6D41-981A-24E144C6F214}" srcId="{210C97AB-87DE-41F1-B19A-36C7D267DDD9}" destId="{50F721EF-1E13-4744-82B5-60DB45A006E8}" srcOrd="0" destOrd="0" parTransId="{9732A45C-15D5-C64D-92D7-505858D204A2}" sibTransId="{2C6CFDD0-90EB-E542-820E-2410651A493C}"/>
    <dgm:cxn modelId="{73BB472E-69E9-2542-B4DA-89C1271D0F18}" srcId="{1E7881CB-3A1A-46F6-8D6F-01BE9C9B9AB5}" destId="{2803D7C3-BEE8-8B4C-B420-F9B1B7BF4C22}" srcOrd="0" destOrd="0" parTransId="{5950255D-3B2C-2448-95C0-88ECE7386875}" sibTransId="{F02C3A3C-E1BD-914E-AEF1-7ACA9989C189}"/>
    <dgm:cxn modelId="{C34F023F-660A-4148-A252-E8DA82936497}" type="presOf" srcId="{623ED5D8-BA93-0040-AF89-43599840A85B}" destId="{B90A49ED-E990-5D49-AE5B-59806A431A08}" srcOrd="0" destOrd="0" presId="urn:microsoft.com/office/officeart/2005/8/layout/lProcess3"/>
    <dgm:cxn modelId="{EAB1513F-1AA2-3843-B11B-B3954CAA8C37}" srcId="{E4B7D6A9-271C-494A-A96C-A744AD548922}" destId="{8C9C4CA9-A0E9-8B4B-9654-69762319D934}" srcOrd="0" destOrd="0" parTransId="{9464CAE8-4645-D141-B139-76F3734A5B4B}" sibTransId="{359EB5B4-415A-4B4C-AA88-7B81893F2795}"/>
    <dgm:cxn modelId="{F2746652-FBCF-4764-B8C3-9FC77F62E94E}" srcId="{5AB97880-156A-424B-8D90-F4A586325FB6}" destId="{3F747C3D-A7AA-42FE-9821-C0F97E31E057}" srcOrd="2" destOrd="0" parTransId="{E0833679-984A-416A-8E8E-D882388E4A26}" sibTransId="{DD80060B-6D52-4998-94A8-98B6C77030A5}"/>
    <dgm:cxn modelId="{C9E1A355-E63C-9F45-9DD7-3A64E3A4EFFF}" type="presOf" srcId="{210C97AB-87DE-41F1-B19A-36C7D267DDD9}" destId="{6BDB205F-7F6D-8045-A818-8F13D6EFC629}" srcOrd="0" destOrd="0" presId="urn:microsoft.com/office/officeart/2005/8/layout/lProcess3"/>
    <dgm:cxn modelId="{0542916D-1706-3A45-B9E7-B554D732D8D7}" type="presOf" srcId="{41B0F56B-FFDE-094A-812E-A1AC14B1F4CA}" destId="{ED8BE6FF-0C08-4A40-8F4C-ED9B5A0DFC4F}" srcOrd="0" destOrd="0" presId="urn:microsoft.com/office/officeart/2005/8/layout/lProcess3"/>
    <dgm:cxn modelId="{A1F35774-CB1D-8B4C-A5E8-222ED92696C0}" type="presOf" srcId="{50F721EF-1E13-4744-82B5-60DB45A006E8}" destId="{92D8F25A-FD6E-CF4C-873F-48B7A83A9D1B}" srcOrd="0" destOrd="0" presId="urn:microsoft.com/office/officeart/2005/8/layout/lProcess3"/>
    <dgm:cxn modelId="{4B2C337A-AD45-4F20-9F25-836B49006B48}" srcId="{5AB97880-156A-424B-8D90-F4A586325FB6}" destId="{1E7881CB-3A1A-46F6-8D6F-01BE9C9B9AB5}" srcOrd="1" destOrd="0" parTransId="{F4E2F58D-D664-4EB2-B8CA-4D52DEB16826}" sibTransId="{87732916-173F-414F-B040-BC77B38CFA0F}"/>
    <dgm:cxn modelId="{AEC4C19A-5BFF-A74B-AE52-AC720ED389D2}" srcId="{1E7881CB-3A1A-46F6-8D6F-01BE9C9B9AB5}" destId="{06ECB348-CC5E-4A44-A893-38CDF12CF866}" srcOrd="1" destOrd="0" parTransId="{946E0F7B-DAB1-A742-9C78-11EB6BEB1B76}" sibTransId="{8B452B35-D7A3-1747-B996-7DDF47587DDD}"/>
    <dgm:cxn modelId="{C35AAEA2-83D9-5644-8C36-E0F3835F1F0B}" type="presOf" srcId="{B35BEB76-AFB1-F14B-85B1-3B7CF2B09024}" destId="{AE5D11C6-E6A8-7C49-A29F-96025733B7C4}" srcOrd="0" destOrd="0" presId="urn:microsoft.com/office/officeart/2005/8/layout/lProcess3"/>
    <dgm:cxn modelId="{FC16C8A6-41BE-4241-834A-A1EFA1EC5C5A}" srcId="{3F747C3D-A7AA-42FE-9821-C0F97E31E057}" destId="{8687593F-C2D7-9543-9056-317308BF2D49}" srcOrd="1" destOrd="0" parTransId="{DA94EB40-2041-5441-ABE6-87EB770AE679}" sibTransId="{746D630F-1C55-3540-9C3B-111871F4BB95}"/>
    <dgm:cxn modelId="{FBB1D6B1-EB6E-F242-BF22-5069D9D47C4C}" type="presOf" srcId="{8687593F-C2D7-9543-9056-317308BF2D49}" destId="{F309495A-EC50-DF47-AB31-A754D8637AA8}" srcOrd="0" destOrd="0" presId="urn:microsoft.com/office/officeart/2005/8/layout/lProcess3"/>
    <dgm:cxn modelId="{C16CF0B4-F352-F94B-93D7-E6F4D8C53C44}" srcId="{E4B7D6A9-271C-494A-A96C-A744AD548922}" destId="{623ED5D8-BA93-0040-AF89-43599840A85B}" srcOrd="1" destOrd="0" parTransId="{444F98F1-7C85-B04B-B0C8-46C3D6E101F4}" sibTransId="{8C0C91F6-01C2-014E-AEA6-8454B32DFD83}"/>
    <dgm:cxn modelId="{8E9A0AC4-8A90-2245-93EC-396D5A6E9F57}" type="presOf" srcId="{5AB97880-156A-424B-8D90-F4A586325FB6}" destId="{80802320-C7CD-214F-9482-6EDE2C783BC9}" srcOrd="0" destOrd="0" presId="urn:microsoft.com/office/officeart/2005/8/layout/lProcess3"/>
    <dgm:cxn modelId="{DC0DC1CA-2B22-6240-8621-A0BD471EC32E}" type="presOf" srcId="{06ECB348-CC5E-4A44-A893-38CDF12CF866}" destId="{8C6CAB62-C7AA-A643-AF41-5AB255EE1F3F}" srcOrd="0" destOrd="0" presId="urn:microsoft.com/office/officeart/2005/8/layout/lProcess3"/>
    <dgm:cxn modelId="{C21E84D2-6D77-5F4D-8234-18513FFF63E4}" type="presOf" srcId="{3F747C3D-A7AA-42FE-9821-C0F97E31E057}" destId="{4B9E7472-0FE4-B848-AF23-ACFE455B8250}" srcOrd="0" destOrd="0" presId="urn:microsoft.com/office/officeart/2005/8/layout/lProcess3"/>
    <dgm:cxn modelId="{F4831FD7-78E6-3243-9668-2A07ACCB555C}" type="presOf" srcId="{8C9C4CA9-A0E9-8B4B-9654-69762319D934}" destId="{9C5E41CB-5ECC-1B4C-B5C4-44D0CECDC0C0}" srcOrd="0" destOrd="0" presId="urn:microsoft.com/office/officeart/2005/8/layout/lProcess3"/>
    <dgm:cxn modelId="{006797DD-4109-C54B-9C86-002839D2242B}" srcId="{3F747C3D-A7AA-42FE-9821-C0F97E31E057}" destId="{41B0F56B-FFDE-094A-812E-A1AC14B1F4CA}" srcOrd="0" destOrd="0" parTransId="{F587CD50-416C-C242-AA6A-F8D88C0063EB}" sibTransId="{DBDEE694-F691-224C-BDDA-59C214C39708}"/>
    <dgm:cxn modelId="{7FC2A9DD-00AB-C443-8EE6-FDEBB3613A20}" type="presOf" srcId="{1E7881CB-3A1A-46F6-8D6F-01BE9C9B9AB5}" destId="{5E52A442-96A3-F748-A601-C1B10DA263ED}" srcOrd="0" destOrd="0" presId="urn:microsoft.com/office/officeart/2005/8/layout/lProcess3"/>
    <dgm:cxn modelId="{F7B2C74C-8B1C-B146-928D-C5CA7D61F615}" type="presParOf" srcId="{80802320-C7CD-214F-9482-6EDE2C783BC9}" destId="{BAC157C6-9B7B-BA42-85F0-22533B0B8D22}" srcOrd="0" destOrd="0" presId="urn:microsoft.com/office/officeart/2005/8/layout/lProcess3"/>
    <dgm:cxn modelId="{A5CF04C0-9D9B-8B40-8B69-71B080C7DE04}" type="presParOf" srcId="{BAC157C6-9B7B-BA42-85F0-22533B0B8D22}" destId="{6BDB205F-7F6D-8045-A818-8F13D6EFC629}" srcOrd="0" destOrd="0" presId="urn:microsoft.com/office/officeart/2005/8/layout/lProcess3"/>
    <dgm:cxn modelId="{30B6167A-2285-5840-AEA1-474515CC918E}" type="presParOf" srcId="{BAC157C6-9B7B-BA42-85F0-22533B0B8D22}" destId="{7BA3ABA6-B29F-1044-BA30-56F8ED16EE88}" srcOrd="1" destOrd="0" presId="urn:microsoft.com/office/officeart/2005/8/layout/lProcess3"/>
    <dgm:cxn modelId="{44AF38C5-3849-4645-8EA7-38F12F391B22}" type="presParOf" srcId="{BAC157C6-9B7B-BA42-85F0-22533B0B8D22}" destId="{92D8F25A-FD6E-CF4C-873F-48B7A83A9D1B}" srcOrd="2" destOrd="0" presId="urn:microsoft.com/office/officeart/2005/8/layout/lProcess3"/>
    <dgm:cxn modelId="{D31D94DF-A206-744A-AE94-A250A8218972}" type="presParOf" srcId="{BAC157C6-9B7B-BA42-85F0-22533B0B8D22}" destId="{9909436E-D5B4-E047-8988-2B48AB1ABC5F}" srcOrd="3" destOrd="0" presId="urn:microsoft.com/office/officeart/2005/8/layout/lProcess3"/>
    <dgm:cxn modelId="{D880F4E0-4622-F441-B332-A605C668A2BD}" type="presParOf" srcId="{BAC157C6-9B7B-BA42-85F0-22533B0B8D22}" destId="{AE5D11C6-E6A8-7C49-A29F-96025733B7C4}" srcOrd="4" destOrd="0" presId="urn:microsoft.com/office/officeart/2005/8/layout/lProcess3"/>
    <dgm:cxn modelId="{7EED4143-91BE-DB4C-A1B3-D94D51B8BA32}" type="presParOf" srcId="{80802320-C7CD-214F-9482-6EDE2C783BC9}" destId="{F56B4D6A-F146-5E41-A82A-AB136EA842B5}" srcOrd="1" destOrd="0" presId="urn:microsoft.com/office/officeart/2005/8/layout/lProcess3"/>
    <dgm:cxn modelId="{03E1A93A-2883-4D4B-85FB-D24C6841BEF2}" type="presParOf" srcId="{80802320-C7CD-214F-9482-6EDE2C783BC9}" destId="{1E9793E4-049C-FA4C-B7FB-37B30F88B1F8}" srcOrd="2" destOrd="0" presId="urn:microsoft.com/office/officeart/2005/8/layout/lProcess3"/>
    <dgm:cxn modelId="{93027995-9AF1-0B40-AC1F-4A17665DA625}" type="presParOf" srcId="{1E9793E4-049C-FA4C-B7FB-37B30F88B1F8}" destId="{5E52A442-96A3-F748-A601-C1B10DA263ED}" srcOrd="0" destOrd="0" presId="urn:microsoft.com/office/officeart/2005/8/layout/lProcess3"/>
    <dgm:cxn modelId="{53DC2DE4-43C7-7B41-9F17-5B4FDD594530}" type="presParOf" srcId="{1E9793E4-049C-FA4C-B7FB-37B30F88B1F8}" destId="{0F957B18-781B-D041-90D9-F01AF8A8AEF2}" srcOrd="1" destOrd="0" presId="urn:microsoft.com/office/officeart/2005/8/layout/lProcess3"/>
    <dgm:cxn modelId="{3E4B69A0-2AAB-5A4A-8FA0-53362D365535}" type="presParOf" srcId="{1E9793E4-049C-FA4C-B7FB-37B30F88B1F8}" destId="{3F623744-8A26-3343-81EB-1AC597E5EE31}" srcOrd="2" destOrd="0" presId="urn:microsoft.com/office/officeart/2005/8/layout/lProcess3"/>
    <dgm:cxn modelId="{84E61C0B-01AA-6C41-A85E-F998FF44B1EA}" type="presParOf" srcId="{1E9793E4-049C-FA4C-B7FB-37B30F88B1F8}" destId="{80BB8676-EFF5-F242-995C-C35D9106D4D4}" srcOrd="3" destOrd="0" presId="urn:microsoft.com/office/officeart/2005/8/layout/lProcess3"/>
    <dgm:cxn modelId="{775909FE-20EF-C94C-B614-E4CE5908378A}" type="presParOf" srcId="{1E9793E4-049C-FA4C-B7FB-37B30F88B1F8}" destId="{8C6CAB62-C7AA-A643-AF41-5AB255EE1F3F}" srcOrd="4" destOrd="0" presId="urn:microsoft.com/office/officeart/2005/8/layout/lProcess3"/>
    <dgm:cxn modelId="{0A8F3243-2AC3-AE47-8B86-8279C6C91501}" type="presParOf" srcId="{80802320-C7CD-214F-9482-6EDE2C783BC9}" destId="{A24E723B-05E5-CC4C-BC53-FA92A829AEA3}" srcOrd="3" destOrd="0" presId="urn:microsoft.com/office/officeart/2005/8/layout/lProcess3"/>
    <dgm:cxn modelId="{C18E9230-75E3-6343-A8F2-0369E2491643}" type="presParOf" srcId="{80802320-C7CD-214F-9482-6EDE2C783BC9}" destId="{8DE36630-6AB8-FD42-9327-9A46D22F0D9E}" srcOrd="4" destOrd="0" presId="urn:microsoft.com/office/officeart/2005/8/layout/lProcess3"/>
    <dgm:cxn modelId="{B1A83F1B-20E5-154A-9B1E-7160101FC10E}" type="presParOf" srcId="{8DE36630-6AB8-FD42-9327-9A46D22F0D9E}" destId="{4B9E7472-0FE4-B848-AF23-ACFE455B8250}" srcOrd="0" destOrd="0" presId="urn:microsoft.com/office/officeart/2005/8/layout/lProcess3"/>
    <dgm:cxn modelId="{0A22A8DE-C8DC-B945-B19C-7A8007819741}" type="presParOf" srcId="{8DE36630-6AB8-FD42-9327-9A46D22F0D9E}" destId="{ECAFA52C-CB03-A845-BF08-61CF8910AC7C}" srcOrd="1" destOrd="0" presId="urn:microsoft.com/office/officeart/2005/8/layout/lProcess3"/>
    <dgm:cxn modelId="{352123E2-4BFA-DF41-B26F-C700FA1A34E7}" type="presParOf" srcId="{8DE36630-6AB8-FD42-9327-9A46D22F0D9E}" destId="{ED8BE6FF-0C08-4A40-8F4C-ED9B5A0DFC4F}" srcOrd="2" destOrd="0" presId="urn:microsoft.com/office/officeart/2005/8/layout/lProcess3"/>
    <dgm:cxn modelId="{B8954CE3-2A74-E54A-B3D9-CF850ED71466}" type="presParOf" srcId="{8DE36630-6AB8-FD42-9327-9A46D22F0D9E}" destId="{BF16A30E-9CDA-4C4C-92ED-C125B4D4E0E4}" srcOrd="3" destOrd="0" presId="urn:microsoft.com/office/officeart/2005/8/layout/lProcess3"/>
    <dgm:cxn modelId="{9BA5FF80-6F83-DC42-B30E-685D1B182181}" type="presParOf" srcId="{8DE36630-6AB8-FD42-9327-9A46D22F0D9E}" destId="{F309495A-EC50-DF47-AB31-A754D8637AA8}" srcOrd="4" destOrd="0" presId="urn:microsoft.com/office/officeart/2005/8/layout/lProcess3"/>
    <dgm:cxn modelId="{531A4EF0-A1BC-F347-B888-B9D968255D27}" type="presParOf" srcId="{80802320-C7CD-214F-9482-6EDE2C783BC9}" destId="{ADF6F89B-F3BC-4949-95F9-E02651C13C28}" srcOrd="5" destOrd="0" presId="urn:microsoft.com/office/officeart/2005/8/layout/lProcess3"/>
    <dgm:cxn modelId="{C962D62C-2A5B-3642-A767-036D55012474}" type="presParOf" srcId="{80802320-C7CD-214F-9482-6EDE2C783BC9}" destId="{5B12DDBB-D81C-A547-8067-A87BD151C327}" srcOrd="6" destOrd="0" presId="urn:microsoft.com/office/officeart/2005/8/layout/lProcess3"/>
    <dgm:cxn modelId="{16CF0000-6BCE-3248-BE52-336FD5DF9DB3}" type="presParOf" srcId="{5B12DDBB-D81C-A547-8067-A87BD151C327}" destId="{A0DAD966-8E8E-8A40-8CC7-ADDF7FAF4432}" srcOrd="0" destOrd="0" presId="urn:microsoft.com/office/officeart/2005/8/layout/lProcess3"/>
    <dgm:cxn modelId="{05173433-F415-C14A-9562-41A028A14095}" type="presParOf" srcId="{5B12DDBB-D81C-A547-8067-A87BD151C327}" destId="{EA2DF954-D02F-BA47-B6FE-4FEEC8250B78}" srcOrd="1" destOrd="0" presId="urn:microsoft.com/office/officeart/2005/8/layout/lProcess3"/>
    <dgm:cxn modelId="{F7A6A3A8-DFD2-ED41-A3CF-79DC3AE86D32}" type="presParOf" srcId="{5B12DDBB-D81C-A547-8067-A87BD151C327}" destId="{9C5E41CB-5ECC-1B4C-B5C4-44D0CECDC0C0}" srcOrd="2" destOrd="0" presId="urn:microsoft.com/office/officeart/2005/8/layout/lProcess3"/>
    <dgm:cxn modelId="{1397D4DC-AA7F-6D47-AB02-205CB2D4F1C8}" type="presParOf" srcId="{5B12DDBB-D81C-A547-8067-A87BD151C327}" destId="{432DA8F2-FFDB-CD44-B385-A22CDA505FDB}" srcOrd="3" destOrd="0" presId="urn:microsoft.com/office/officeart/2005/8/layout/lProcess3"/>
    <dgm:cxn modelId="{28BBDFFC-9D8E-4A41-B804-D98142F79EF5}" type="presParOf" srcId="{5B12DDBB-D81C-A547-8067-A87BD151C327}" destId="{B90A49ED-E990-5D49-AE5B-59806A431A0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7D83E-09AF-4AB6-BD06-5A5D5FE259A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1B5E7A-3E5C-4CCC-9A2F-D533BB1F80C4}">
      <dgm:prSet phldrT="[Text]"/>
      <dgm:spPr/>
      <dgm:t>
        <a:bodyPr/>
        <a:lstStyle/>
        <a:p>
          <a:r>
            <a:rPr lang="en-US" dirty="0"/>
            <a:t>Trauma</a:t>
          </a:r>
        </a:p>
      </dgm:t>
    </dgm:pt>
    <dgm:pt modelId="{0AA958D1-4E4E-496E-B9EE-B2448245B34F}" type="parTrans" cxnId="{8618DF99-F4E6-47A9-86F0-BB4D0FBCD21A}">
      <dgm:prSet/>
      <dgm:spPr/>
      <dgm:t>
        <a:bodyPr/>
        <a:lstStyle/>
        <a:p>
          <a:endParaRPr lang="en-US"/>
        </a:p>
      </dgm:t>
    </dgm:pt>
    <dgm:pt modelId="{8CF6352A-EA29-4434-8BB3-C92858AF14E5}" type="sibTrans" cxnId="{8618DF99-F4E6-47A9-86F0-BB4D0FBCD21A}">
      <dgm:prSet/>
      <dgm:spPr/>
      <dgm:t>
        <a:bodyPr/>
        <a:lstStyle/>
        <a:p>
          <a:endParaRPr lang="en-US"/>
        </a:p>
      </dgm:t>
    </dgm:pt>
    <dgm:pt modelId="{89014136-637E-40E3-95DB-431A95DD0CDC}">
      <dgm:prSet phldrT="[Text]"/>
      <dgm:spPr/>
      <dgm:t>
        <a:bodyPr/>
        <a:lstStyle/>
        <a:p>
          <a:r>
            <a:rPr lang="pt-PT" b="1" dirty="0"/>
            <a:t>Re-traumatização</a:t>
          </a:r>
          <a:endParaRPr lang="en-US" b="1" dirty="0"/>
        </a:p>
      </dgm:t>
    </dgm:pt>
    <dgm:pt modelId="{BAFB37BC-CE09-4971-AB2D-819A39F079C4}" type="parTrans" cxnId="{FBEC5923-E7ED-4379-B5FF-F27049815DE8}">
      <dgm:prSet/>
      <dgm:spPr/>
      <dgm:t>
        <a:bodyPr/>
        <a:lstStyle/>
        <a:p>
          <a:endParaRPr lang="en-US"/>
        </a:p>
      </dgm:t>
    </dgm:pt>
    <dgm:pt modelId="{BDA1C264-16AD-435B-9BAB-AE02C9D056B5}" type="sibTrans" cxnId="{FBEC5923-E7ED-4379-B5FF-F27049815DE8}">
      <dgm:prSet/>
      <dgm:spPr/>
      <dgm:t>
        <a:bodyPr/>
        <a:lstStyle/>
        <a:p>
          <a:endParaRPr lang="en-US"/>
        </a:p>
      </dgm:t>
    </dgm:pt>
    <dgm:pt modelId="{F4F433F8-E247-4E52-A479-F71471F46393}">
      <dgm:prSet phldrT="[Text]"/>
      <dgm:spPr/>
      <dgm:t>
        <a:bodyPr/>
        <a:lstStyle/>
        <a:p>
          <a:r>
            <a:rPr lang="pt-PT" dirty="0"/>
            <a:t>Resposta ao Trauma</a:t>
          </a:r>
          <a:endParaRPr lang="en-US" dirty="0"/>
        </a:p>
      </dgm:t>
    </dgm:pt>
    <dgm:pt modelId="{84FB9B7D-3CC1-448E-B97B-17AC2C20764B}" type="sibTrans" cxnId="{7A6F4C6E-303B-44CA-9368-2A05B6B2693B}">
      <dgm:prSet/>
      <dgm:spPr/>
      <dgm:t>
        <a:bodyPr/>
        <a:lstStyle/>
        <a:p>
          <a:endParaRPr lang="en-US"/>
        </a:p>
      </dgm:t>
    </dgm:pt>
    <dgm:pt modelId="{3DC9A0E7-7434-45D7-A09B-D225386B123B}" type="parTrans" cxnId="{7A6F4C6E-303B-44CA-9368-2A05B6B2693B}">
      <dgm:prSet/>
      <dgm:spPr/>
      <dgm:t>
        <a:bodyPr/>
        <a:lstStyle/>
        <a:p>
          <a:endParaRPr lang="en-US"/>
        </a:p>
      </dgm:t>
    </dgm:pt>
    <dgm:pt modelId="{67DA385E-517B-4358-8B15-6DF645BEE6A8}" type="pres">
      <dgm:prSet presAssocID="{3DB7D83E-09AF-4AB6-BD06-5A5D5FE259A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D1F39CD-78F6-4798-9FD1-2E63E7BA1B6F}" type="pres">
      <dgm:prSet presAssocID="{CE1B5E7A-3E5C-4CCC-9A2F-D533BB1F80C4}" presName="Accent1" presStyleCnt="0"/>
      <dgm:spPr/>
    </dgm:pt>
    <dgm:pt modelId="{F80E4F33-CD46-4775-8B18-C2A31C9B5A64}" type="pres">
      <dgm:prSet presAssocID="{CE1B5E7A-3E5C-4CCC-9A2F-D533BB1F80C4}" presName="Accent" presStyleLbl="node1" presStyleIdx="0" presStyleCnt="3"/>
      <dgm:spPr/>
    </dgm:pt>
    <dgm:pt modelId="{C7235DC0-E28D-4381-AB5F-769A35CD7B08}" type="pres">
      <dgm:prSet presAssocID="{CE1B5E7A-3E5C-4CCC-9A2F-D533BB1F80C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46B9C64-C54E-43DF-AAA3-CAEE56BBD0C8}" type="pres">
      <dgm:prSet presAssocID="{89014136-637E-40E3-95DB-431A95DD0CDC}" presName="Accent2" presStyleCnt="0"/>
      <dgm:spPr/>
    </dgm:pt>
    <dgm:pt modelId="{4B954093-44F3-4E5F-8BF0-7C9433062391}" type="pres">
      <dgm:prSet presAssocID="{89014136-637E-40E3-95DB-431A95DD0CDC}" presName="Accent" presStyleLbl="node1" presStyleIdx="1" presStyleCnt="3"/>
      <dgm:spPr/>
    </dgm:pt>
    <dgm:pt modelId="{27CC283B-F3F9-429F-AB38-801CCBCA50ED}" type="pres">
      <dgm:prSet presAssocID="{89014136-637E-40E3-95DB-431A95DD0CDC}" presName="Parent2" presStyleLbl="revTx" presStyleIdx="1" presStyleCnt="3" custScaleX="232251" custScaleY="98018" custLinFactNeighborX="71962" custLinFactNeighborY="-149">
        <dgm:presLayoutVars>
          <dgm:chMax val="1"/>
          <dgm:chPref val="1"/>
          <dgm:bulletEnabled val="1"/>
        </dgm:presLayoutVars>
      </dgm:prSet>
      <dgm:spPr/>
    </dgm:pt>
    <dgm:pt modelId="{E8ED38E1-EB7D-4474-BC4E-272D5EF469BC}" type="pres">
      <dgm:prSet presAssocID="{F4F433F8-E247-4E52-A479-F71471F46393}" presName="Accent3" presStyleCnt="0"/>
      <dgm:spPr/>
    </dgm:pt>
    <dgm:pt modelId="{FC086FA7-3FF6-4924-A6C0-86707D67F169}" type="pres">
      <dgm:prSet presAssocID="{F4F433F8-E247-4E52-A479-F71471F46393}" presName="Accent" presStyleLbl="node1" presStyleIdx="2" presStyleCnt="3"/>
      <dgm:spPr/>
    </dgm:pt>
    <dgm:pt modelId="{8E4ADD15-995B-4B93-B8A2-24BF618E677A}" type="pres">
      <dgm:prSet presAssocID="{F4F433F8-E247-4E52-A479-F71471F4639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BEC5923-E7ED-4379-B5FF-F27049815DE8}" srcId="{3DB7D83E-09AF-4AB6-BD06-5A5D5FE259A3}" destId="{89014136-637E-40E3-95DB-431A95DD0CDC}" srcOrd="1" destOrd="0" parTransId="{BAFB37BC-CE09-4971-AB2D-819A39F079C4}" sibTransId="{BDA1C264-16AD-435B-9BAB-AE02C9D056B5}"/>
    <dgm:cxn modelId="{7A6F4C6E-303B-44CA-9368-2A05B6B2693B}" srcId="{3DB7D83E-09AF-4AB6-BD06-5A5D5FE259A3}" destId="{F4F433F8-E247-4E52-A479-F71471F46393}" srcOrd="2" destOrd="0" parTransId="{3DC9A0E7-7434-45D7-A09B-D225386B123B}" sibTransId="{84FB9B7D-3CC1-448E-B97B-17AC2C20764B}"/>
    <dgm:cxn modelId="{B3823A7A-64A0-42F0-AE67-CE103CB422F1}" type="presOf" srcId="{3DB7D83E-09AF-4AB6-BD06-5A5D5FE259A3}" destId="{67DA385E-517B-4358-8B15-6DF645BEE6A8}" srcOrd="0" destOrd="0" presId="urn:microsoft.com/office/officeart/2009/layout/CircleArrowProcess"/>
    <dgm:cxn modelId="{8618DF99-F4E6-47A9-86F0-BB4D0FBCD21A}" srcId="{3DB7D83E-09AF-4AB6-BD06-5A5D5FE259A3}" destId="{CE1B5E7A-3E5C-4CCC-9A2F-D533BB1F80C4}" srcOrd="0" destOrd="0" parTransId="{0AA958D1-4E4E-496E-B9EE-B2448245B34F}" sibTransId="{8CF6352A-EA29-4434-8BB3-C92858AF14E5}"/>
    <dgm:cxn modelId="{DD3810A3-EC33-45D8-8285-176EAFA1709E}" type="presOf" srcId="{F4F433F8-E247-4E52-A479-F71471F46393}" destId="{8E4ADD15-995B-4B93-B8A2-24BF618E677A}" srcOrd="0" destOrd="0" presId="urn:microsoft.com/office/officeart/2009/layout/CircleArrowProcess"/>
    <dgm:cxn modelId="{10BB87AD-0568-41B7-BE72-01695DA4778D}" type="presOf" srcId="{CE1B5E7A-3E5C-4CCC-9A2F-D533BB1F80C4}" destId="{C7235DC0-E28D-4381-AB5F-769A35CD7B08}" srcOrd="0" destOrd="0" presId="urn:microsoft.com/office/officeart/2009/layout/CircleArrowProcess"/>
    <dgm:cxn modelId="{618D26DD-4C31-4C0B-AE78-599A14CB57AF}" type="presOf" srcId="{89014136-637E-40E3-95DB-431A95DD0CDC}" destId="{27CC283B-F3F9-429F-AB38-801CCBCA50ED}" srcOrd="0" destOrd="0" presId="urn:microsoft.com/office/officeart/2009/layout/CircleArrowProcess"/>
    <dgm:cxn modelId="{BC552A17-9885-4431-BDA8-490A5B54794A}" type="presParOf" srcId="{67DA385E-517B-4358-8B15-6DF645BEE6A8}" destId="{1D1F39CD-78F6-4798-9FD1-2E63E7BA1B6F}" srcOrd="0" destOrd="0" presId="urn:microsoft.com/office/officeart/2009/layout/CircleArrowProcess"/>
    <dgm:cxn modelId="{086A3E7D-FE01-4B04-AFD1-741F40B3CB45}" type="presParOf" srcId="{1D1F39CD-78F6-4798-9FD1-2E63E7BA1B6F}" destId="{F80E4F33-CD46-4775-8B18-C2A31C9B5A64}" srcOrd="0" destOrd="0" presId="urn:microsoft.com/office/officeart/2009/layout/CircleArrowProcess"/>
    <dgm:cxn modelId="{98949FD7-1B91-444D-A7F6-163D1F12BD8A}" type="presParOf" srcId="{67DA385E-517B-4358-8B15-6DF645BEE6A8}" destId="{C7235DC0-E28D-4381-AB5F-769A35CD7B08}" srcOrd="1" destOrd="0" presId="urn:microsoft.com/office/officeart/2009/layout/CircleArrowProcess"/>
    <dgm:cxn modelId="{5DF237DE-53BB-4FEF-A552-738893AA1553}" type="presParOf" srcId="{67DA385E-517B-4358-8B15-6DF645BEE6A8}" destId="{A46B9C64-C54E-43DF-AAA3-CAEE56BBD0C8}" srcOrd="2" destOrd="0" presId="urn:microsoft.com/office/officeart/2009/layout/CircleArrowProcess"/>
    <dgm:cxn modelId="{2E883ED0-A5DE-4DDA-BB28-317EAE1F8F4A}" type="presParOf" srcId="{A46B9C64-C54E-43DF-AAA3-CAEE56BBD0C8}" destId="{4B954093-44F3-4E5F-8BF0-7C9433062391}" srcOrd="0" destOrd="0" presId="urn:microsoft.com/office/officeart/2009/layout/CircleArrowProcess"/>
    <dgm:cxn modelId="{944CC48B-8B87-426A-8B93-12516B2658A5}" type="presParOf" srcId="{67DA385E-517B-4358-8B15-6DF645BEE6A8}" destId="{27CC283B-F3F9-429F-AB38-801CCBCA50ED}" srcOrd="3" destOrd="0" presId="urn:microsoft.com/office/officeart/2009/layout/CircleArrowProcess"/>
    <dgm:cxn modelId="{5D76CD6B-4147-40A1-A0B9-56BE0FAB1306}" type="presParOf" srcId="{67DA385E-517B-4358-8B15-6DF645BEE6A8}" destId="{E8ED38E1-EB7D-4474-BC4E-272D5EF469BC}" srcOrd="4" destOrd="0" presId="urn:microsoft.com/office/officeart/2009/layout/CircleArrowProcess"/>
    <dgm:cxn modelId="{AD9F8359-54A6-4861-9B43-A19CE3F35591}" type="presParOf" srcId="{E8ED38E1-EB7D-4474-BC4E-272D5EF469BC}" destId="{FC086FA7-3FF6-4924-A6C0-86707D67F169}" srcOrd="0" destOrd="0" presId="urn:microsoft.com/office/officeart/2009/layout/CircleArrowProcess"/>
    <dgm:cxn modelId="{52B7A91C-AC64-4661-AA9B-EBA8E1B5E2F6}" type="presParOf" srcId="{67DA385E-517B-4358-8B15-6DF645BEE6A8}" destId="{8E4ADD15-995B-4B93-B8A2-24BF618E677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EFB2B-BBC0-4EE9-8220-C7BAB5DCFD1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1117-C84E-478E-BECF-1180E5EB432D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4000" b="1" dirty="0">
              <a:solidFill>
                <a:schemeClr val="tx1"/>
              </a:solidFill>
            </a:rPr>
            <a:t> Escutar </a:t>
          </a:r>
        </a:p>
      </dgm:t>
    </dgm:pt>
    <dgm:pt modelId="{66357811-7CE3-4992-AE15-2FA760A223A9}" type="parTrans" cxnId="{BC9CCAD0-6EEF-44CC-A1D9-FEA13CA0A2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C7C169-2291-4D62-8231-DD866DA600D9}" type="sibTrans" cxnId="{BC9CCAD0-6EEF-44CC-A1D9-FEA13CA0A2CB}">
      <dgm:prSet/>
      <dgm:spPr>
        <a:ln w="12700"/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DCCB319-9B29-4F3A-887B-078C1B724C4C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pt-PT" sz="2800" dirty="0">
              <a:solidFill>
                <a:schemeClr val="tx1"/>
              </a:solidFill>
            </a:rPr>
            <a:t>Escutar a mulher de perto, com empatia e sem julgar</a:t>
          </a:r>
          <a:r>
            <a:rPr lang="en-US" sz="2800" dirty="0">
              <a:solidFill>
                <a:schemeClr val="tx1"/>
              </a:solidFill>
            </a:rPr>
            <a:t>.</a:t>
          </a:r>
        </a:p>
      </dgm:t>
    </dgm:pt>
    <dgm:pt modelId="{F2AF5D19-CEA3-49C4-9DF1-818DA722FD1A}" type="parTrans" cxnId="{8BC4359F-AE0C-4EC7-B295-8B471F3CC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086F56-A021-4366-83A5-CCCB5A80B930}" type="sibTrans" cxnId="{8BC4359F-AE0C-4EC7-B295-8B471F3CC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7FF627-4859-4963-9297-CDB79B3AE9B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pt-PT" sz="4000" b="1" dirty="0">
              <a:solidFill>
                <a:schemeClr val="tx1"/>
              </a:solidFill>
            </a:rPr>
            <a:t>Inquerir sobre as Necessidades</a:t>
          </a:r>
          <a:r>
            <a:rPr lang="en-US" sz="4000" b="1" dirty="0">
              <a:solidFill>
                <a:schemeClr val="tx1"/>
              </a:solidFill>
            </a:rPr>
            <a:t> </a:t>
          </a:r>
        </a:p>
      </dgm:t>
    </dgm:pt>
    <dgm:pt modelId="{E808D61F-7FEC-4642-9692-BB2D672031F8}" type="parTrans" cxnId="{FAB0E34D-20C5-4F44-BC78-792E395063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BC36E6-8A66-4437-8EEA-9C2077229395}" type="sibTrans" cxnId="{FAB0E34D-20C5-4F44-BC78-792E3950633E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27AEFF2-87BA-44F8-8153-F45D4EABCF0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pt-PT" sz="2800" dirty="0">
              <a:solidFill>
                <a:schemeClr val="tx1"/>
              </a:solidFill>
            </a:rPr>
            <a:t>Avaliar e responder às suas várias necessidades e preocupações - emocionais, físicas (incluindo a saúde reprodutiva) e sociais</a:t>
          </a:r>
          <a:r>
            <a:rPr lang="en-US" sz="2800" dirty="0">
              <a:solidFill>
                <a:schemeClr val="tx1"/>
              </a:solidFill>
            </a:rPr>
            <a:t>. </a:t>
          </a:r>
        </a:p>
      </dgm:t>
    </dgm:pt>
    <dgm:pt modelId="{EA00018D-3F79-4385-8CE5-E3933ABA0CCC}" type="parTrans" cxnId="{D75C7960-AC63-4F90-846B-EC0CC05F73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79AEDB-4100-41FA-AF31-4A8E9844F14B}" type="sibTrans" cxnId="{D75C7960-AC63-4F90-846B-EC0CC05F73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711978-F900-4A55-8CB8-A2D3F660794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Validar </a:t>
          </a:r>
        </a:p>
      </dgm:t>
    </dgm:pt>
    <dgm:pt modelId="{B39E25DA-5142-40C5-9176-3A43AD1CA37C}" type="parTrans" cxnId="{CABFA896-66D8-4F4A-8FA9-7C1EE056AA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C8434A-8A7E-4BAC-93F8-6AA9C1EAA33D}" type="sibTrans" cxnId="{CABFA896-66D8-4F4A-8FA9-7C1EE056AACE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FD7AEFB-3D7F-4724-8B8E-4CFE815C395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pt-PT" sz="2800" dirty="0">
              <a:solidFill>
                <a:schemeClr val="tx1"/>
              </a:solidFill>
            </a:rPr>
            <a:t>Mostrar-lhe que a compreende e acredita nela. Assegurar-lhe que a culpa não é dela.</a:t>
          </a:r>
          <a:endParaRPr lang="en-US" sz="2800" dirty="0">
            <a:solidFill>
              <a:schemeClr val="tx1"/>
            </a:solidFill>
          </a:endParaRPr>
        </a:p>
      </dgm:t>
    </dgm:pt>
    <dgm:pt modelId="{831101C1-DFF7-4600-ABBC-6777C23CD95C}" type="parTrans" cxnId="{167EADF3-6988-4D18-93E3-2B99F3FA33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8AAB8-59EA-4992-8336-54A6AD88EB2A}" type="sibTrans" cxnId="{167EADF3-6988-4D18-93E3-2B99F3FA33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02FD91-0053-477E-8007-F58A13B8F8F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PT" sz="4000" b="1" dirty="0">
              <a:solidFill>
                <a:schemeClr val="tx1"/>
              </a:solidFill>
            </a:rPr>
            <a:t>Melhorar a Segurança</a:t>
          </a:r>
          <a:endParaRPr lang="en-US" sz="4000" b="1" dirty="0">
            <a:solidFill>
              <a:schemeClr val="tx1"/>
            </a:solidFill>
          </a:endParaRPr>
        </a:p>
      </dgm:t>
    </dgm:pt>
    <dgm:pt modelId="{26661F47-5FF5-42E1-9A94-372DC5727D68}" type="parTrans" cxnId="{ADA4E133-9588-496C-86DE-934C905C79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7D4834-890E-4D0F-B24B-077276B298C2}" type="sibTrans" cxnId="{ADA4E133-9588-496C-86DE-934C905C79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EACE47A-73AF-48C9-8C3F-2346554C19C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PT" sz="4000" b="1" noProof="0" dirty="0">
              <a:solidFill>
                <a:schemeClr val="tx1"/>
              </a:solidFill>
            </a:rPr>
            <a:t>Apoiar</a:t>
          </a:r>
        </a:p>
      </dgm:t>
    </dgm:pt>
    <dgm:pt modelId="{C48D8C7B-2C16-4FEB-B826-451AC23C9C7D}" type="parTrans" cxnId="{46609BE3-DD55-4DDA-AE7E-48B703A97C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4AEEF7-4D32-40E2-83A9-C496D23908C9}" type="sibTrans" cxnId="{46609BE3-DD55-4DDA-AE7E-48B703A97C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DAB46A-558D-47CE-8B2A-B890F8B6566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PT" sz="2800" dirty="0">
              <a:solidFill>
                <a:schemeClr val="tx1"/>
              </a:solidFill>
            </a:rPr>
            <a:t>Discutir um plano para a proteger de mais danos, se necessário</a:t>
          </a:r>
          <a:r>
            <a:rPr lang="en-US" sz="2800" dirty="0">
              <a:solidFill>
                <a:schemeClr val="tx1"/>
              </a:solidFill>
            </a:rPr>
            <a:t>.</a:t>
          </a:r>
        </a:p>
      </dgm:t>
    </dgm:pt>
    <dgm:pt modelId="{103BC423-8D0D-4ECF-9228-A166E1522A4A}" type="parTrans" cxnId="{F894E5B2-63EA-4687-BCDE-FFFB55726F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77DA05-94A6-47F6-802F-2A8A586B5AEC}" type="sibTrans" cxnId="{F894E5B2-63EA-4687-BCDE-FFFB55726F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09F79F-FACA-41CE-92B5-513F82F2FD5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PT" sz="2800" dirty="0">
              <a:solidFill>
                <a:schemeClr val="tx1"/>
              </a:solidFill>
            </a:rPr>
            <a:t>Apoiar a ela, ajudando-a a ligar-se à informação, serviços e apoio social</a:t>
          </a:r>
          <a:r>
            <a:rPr lang="en-US" sz="2800" dirty="0">
              <a:solidFill>
                <a:schemeClr val="tx1"/>
              </a:solidFill>
            </a:rPr>
            <a:t>. </a:t>
          </a:r>
        </a:p>
      </dgm:t>
    </dgm:pt>
    <dgm:pt modelId="{59154256-0C23-4D21-82F0-3892A8F94AEB}" type="parTrans" cxnId="{92186C5F-787E-4004-99B8-2B834261E3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35A2F6-240F-4E55-B68F-588407003665}" type="sibTrans" cxnId="{92186C5F-787E-4004-99B8-2B834261E3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D07D18-B034-C644-8A1E-49B1986BEDDA}" type="pres">
      <dgm:prSet presAssocID="{C9BEFB2B-BBC0-4EE9-8220-C7BAB5DCFD1E}" presName="Name0" presStyleCnt="0">
        <dgm:presLayoutVars>
          <dgm:dir/>
          <dgm:resizeHandles val="exact"/>
        </dgm:presLayoutVars>
      </dgm:prSet>
      <dgm:spPr/>
    </dgm:pt>
    <dgm:pt modelId="{929C0FCE-A7DC-7443-B072-8F625F4CEDBC}" type="pres">
      <dgm:prSet presAssocID="{EDF81117-C84E-478E-BECF-1180E5EB432D}" presName="node" presStyleLbl="node1" presStyleIdx="0" presStyleCnt="5" custScaleY="133688" custLinFactNeighborX="-20904" custLinFactNeighborY="-29022">
        <dgm:presLayoutVars>
          <dgm:bulletEnabled val="1"/>
        </dgm:presLayoutVars>
      </dgm:prSet>
      <dgm:spPr/>
    </dgm:pt>
    <dgm:pt modelId="{14ED132D-4A77-3E42-9E42-3FEA6C7126B1}" type="pres">
      <dgm:prSet presAssocID="{6DC7C169-2291-4D62-8231-DD866DA600D9}" presName="sibTrans" presStyleLbl="sibTrans1D1" presStyleIdx="0" presStyleCnt="4"/>
      <dgm:spPr/>
    </dgm:pt>
    <dgm:pt modelId="{D01B0DF0-9FBA-0041-A9FE-95593977AD5A}" type="pres">
      <dgm:prSet presAssocID="{6DC7C169-2291-4D62-8231-DD866DA600D9}" presName="connectorText" presStyleLbl="sibTrans1D1" presStyleIdx="0" presStyleCnt="4"/>
      <dgm:spPr/>
    </dgm:pt>
    <dgm:pt modelId="{BC591A76-1CD2-914D-ABC7-B975E3F5A1F9}" type="pres">
      <dgm:prSet presAssocID="{717FF627-4859-4963-9297-CDB79B3AE9B0}" presName="node" presStyleLbl="node1" presStyleIdx="1" presStyleCnt="5" custScaleY="133688" custLinFactNeighborX="-3890" custLinFactNeighborY="-28948">
        <dgm:presLayoutVars>
          <dgm:bulletEnabled val="1"/>
        </dgm:presLayoutVars>
      </dgm:prSet>
      <dgm:spPr/>
    </dgm:pt>
    <dgm:pt modelId="{E131AC1C-9600-C94B-AC90-3F3562E4516A}" type="pres">
      <dgm:prSet presAssocID="{B8BC36E6-8A66-4437-8EEA-9C2077229395}" presName="sibTrans" presStyleLbl="sibTrans1D1" presStyleIdx="1" presStyleCnt="4"/>
      <dgm:spPr/>
    </dgm:pt>
    <dgm:pt modelId="{EA551E31-676F-D84F-A172-A7BB31FD2C5B}" type="pres">
      <dgm:prSet presAssocID="{B8BC36E6-8A66-4437-8EEA-9C2077229395}" presName="connectorText" presStyleLbl="sibTrans1D1" presStyleIdx="1" presStyleCnt="4"/>
      <dgm:spPr/>
    </dgm:pt>
    <dgm:pt modelId="{F89C7F9E-891F-9A46-A8E9-A4E1A62DE0F0}" type="pres">
      <dgm:prSet presAssocID="{C4711978-F900-4A55-8CB8-A2D3F660794B}" presName="node" presStyleLbl="node1" presStyleIdx="2" presStyleCnt="5" custScaleY="133688" custLinFactNeighborX="-7292" custLinFactNeighborY="-28796">
        <dgm:presLayoutVars>
          <dgm:bulletEnabled val="1"/>
        </dgm:presLayoutVars>
      </dgm:prSet>
      <dgm:spPr/>
    </dgm:pt>
    <dgm:pt modelId="{3151C72A-3419-3E40-846E-211B78D1A6F0}" type="pres">
      <dgm:prSet presAssocID="{0AC8434A-8A7E-4BAC-93F8-6AA9C1EAA33D}" presName="sibTrans" presStyleLbl="sibTrans1D1" presStyleIdx="2" presStyleCnt="4"/>
      <dgm:spPr/>
    </dgm:pt>
    <dgm:pt modelId="{38F911FC-26A8-2440-8B13-8C8B0F7CB9D1}" type="pres">
      <dgm:prSet presAssocID="{0AC8434A-8A7E-4BAC-93F8-6AA9C1EAA33D}" presName="connectorText" presStyleLbl="sibTrans1D1" presStyleIdx="2" presStyleCnt="4"/>
      <dgm:spPr/>
    </dgm:pt>
    <dgm:pt modelId="{D43D49DA-FA70-9D42-A32D-F1CB89047C06}" type="pres">
      <dgm:prSet presAssocID="{6702FD91-0053-477E-8007-F58A13B8F8FB}" presName="node" presStyleLbl="node1" presStyleIdx="3" presStyleCnt="5" custLinFactNeighborX="40026" custLinFactNeighborY="-12982">
        <dgm:presLayoutVars>
          <dgm:bulletEnabled val="1"/>
        </dgm:presLayoutVars>
      </dgm:prSet>
      <dgm:spPr/>
    </dgm:pt>
    <dgm:pt modelId="{5D7C36BE-DE37-DA48-AA54-3868A5ACC7AE}" type="pres">
      <dgm:prSet presAssocID="{117D4834-890E-4D0F-B24B-077276B298C2}" presName="sibTrans" presStyleLbl="sibTrans1D1" presStyleIdx="3" presStyleCnt="4"/>
      <dgm:spPr/>
    </dgm:pt>
    <dgm:pt modelId="{E54B64BF-EFF9-7640-9B90-3482670A9F8E}" type="pres">
      <dgm:prSet presAssocID="{117D4834-890E-4D0F-B24B-077276B298C2}" presName="connectorText" presStyleLbl="sibTrans1D1" presStyleIdx="3" presStyleCnt="4"/>
      <dgm:spPr/>
    </dgm:pt>
    <dgm:pt modelId="{4E3A809C-D2B7-7042-A494-D4237D3CF880}" type="pres">
      <dgm:prSet presAssocID="{8EACE47A-73AF-48C9-8C3F-2346554C19CA}" presName="node" presStyleLbl="node1" presStyleIdx="4" presStyleCnt="5" custLinFactNeighborX="62014" custLinFactNeighborY="-12962">
        <dgm:presLayoutVars>
          <dgm:bulletEnabled val="1"/>
        </dgm:presLayoutVars>
      </dgm:prSet>
      <dgm:spPr/>
    </dgm:pt>
  </dgm:ptLst>
  <dgm:cxnLst>
    <dgm:cxn modelId="{A348AE04-E9DD-294E-96D4-57F8E3E0768E}" type="presOf" srcId="{23DAB46A-558D-47CE-8B2A-B890F8B6566F}" destId="{D43D49DA-FA70-9D42-A32D-F1CB89047C06}" srcOrd="0" destOrd="1" presId="urn:microsoft.com/office/officeart/2016/7/layout/RepeatingBendingProcessNew"/>
    <dgm:cxn modelId="{1FB6630C-207A-824F-80EB-3106B8954D80}" type="presOf" srcId="{C9BEFB2B-BBC0-4EE9-8220-C7BAB5DCFD1E}" destId="{FCD07D18-B034-C644-8A1E-49B1986BEDDA}" srcOrd="0" destOrd="0" presId="urn:microsoft.com/office/officeart/2016/7/layout/RepeatingBendingProcessNew"/>
    <dgm:cxn modelId="{771C0C19-1C68-334D-9EAA-EC142BC7F903}" type="presOf" srcId="{127AEFF2-87BA-44F8-8153-F45D4EABCF06}" destId="{BC591A76-1CD2-914D-ABC7-B975E3F5A1F9}" srcOrd="0" destOrd="1" presId="urn:microsoft.com/office/officeart/2016/7/layout/RepeatingBendingProcessNew"/>
    <dgm:cxn modelId="{6DC3DE1B-D3D3-0744-9D64-3A06288C41E8}" type="presOf" srcId="{B8BC36E6-8A66-4437-8EEA-9C2077229395}" destId="{E131AC1C-9600-C94B-AC90-3F3562E4516A}" srcOrd="0" destOrd="0" presId="urn:microsoft.com/office/officeart/2016/7/layout/RepeatingBendingProcessNew"/>
    <dgm:cxn modelId="{2029EA20-AD25-974B-A909-AC2975EB473D}" type="presOf" srcId="{117D4834-890E-4D0F-B24B-077276B298C2}" destId="{5D7C36BE-DE37-DA48-AA54-3868A5ACC7AE}" srcOrd="0" destOrd="0" presId="urn:microsoft.com/office/officeart/2016/7/layout/RepeatingBendingProcessNew"/>
    <dgm:cxn modelId="{00936B25-2863-FF40-994D-7B41D62E0FB9}" type="presOf" srcId="{C4711978-F900-4A55-8CB8-A2D3F660794B}" destId="{F89C7F9E-891F-9A46-A8E9-A4E1A62DE0F0}" srcOrd="0" destOrd="0" presId="urn:microsoft.com/office/officeart/2016/7/layout/RepeatingBendingProcessNew"/>
    <dgm:cxn modelId="{A56DDB25-FBC8-7F45-8F06-2A3ABD62CF0A}" type="presOf" srcId="{717FF627-4859-4963-9297-CDB79B3AE9B0}" destId="{BC591A76-1CD2-914D-ABC7-B975E3F5A1F9}" srcOrd="0" destOrd="0" presId="urn:microsoft.com/office/officeart/2016/7/layout/RepeatingBendingProcessNew"/>
    <dgm:cxn modelId="{5683192B-FDCF-CE4D-BD02-BA27C20CEE04}" type="presOf" srcId="{1DCCB319-9B29-4F3A-887B-078C1B724C4C}" destId="{929C0FCE-A7DC-7443-B072-8F625F4CEDBC}" srcOrd="0" destOrd="1" presId="urn:microsoft.com/office/officeart/2016/7/layout/RepeatingBendingProcessNew"/>
    <dgm:cxn modelId="{ADA4E133-9588-496C-86DE-934C905C79E8}" srcId="{C9BEFB2B-BBC0-4EE9-8220-C7BAB5DCFD1E}" destId="{6702FD91-0053-477E-8007-F58A13B8F8FB}" srcOrd="3" destOrd="0" parTransId="{26661F47-5FF5-42E1-9A94-372DC5727D68}" sibTransId="{117D4834-890E-4D0F-B24B-077276B298C2}"/>
    <dgm:cxn modelId="{A8DEBD34-926A-624D-80B9-354A10586734}" type="presOf" srcId="{6702FD91-0053-477E-8007-F58A13B8F8FB}" destId="{D43D49DA-FA70-9D42-A32D-F1CB89047C06}" srcOrd="0" destOrd="0" presId="urn:microsoft.com/office/officeart/2016/7/layout/RepeatingBendingProcessNew"/>
    <dgm:cxn modelId="{FAB0E34D-20C5-4F44-BC78-792E3950633E}" srcId="{C9BEFB2B-BBC0-4EE9-8220-C7BAB5DCFD1E}" destId="{717FF627-4859-4963-9297-CDB79B3AE9B0}" srcOrd="1" destOrd="0" parTransId="{E808D61F-7FEC-4642-9692-BB2D672031F8}" sibTransId="{B8BC36E6-8A66-4437-8EEA-9C2077229395}"/>
    <dgm:cxn modelId="{D2D2335F-CEB9-B843-A824-1119DC3ADD5B}" type="presOf" srcId="{0AC8434A-8A7E-4BAC-93F8-6AA9C1EAA33D}" destId="{38F911FC-26A8-2440-8B13-8C8B0F7CB9D1}" srcOrd="1" destOrd="0" presId="urn:microsoft.com/office/officeart/2016/7/layout/RepeatingBendingProcessNew"/>
    <dgm:cxn modelId="{92186C5F-787E-4004-99B8-2B834261E30F}" srcId="{8EACE47A-73AF-48C9-8C3F-2346554C19CA}" destId="{0C09F79F-FACA-41CE-92B5-513F82F2FD53}" srcOrd="0" destOrd="0" parTransId="{59154256-0C23-4D21-82F0-3892A8F94AEB}" sibTransId="{CE35A2F6-240F-4E55-B68F-588407003665}"/>
    <dgm:cxn modelId="{E5BAA25F-D1EB-F941-AB2F-89FA7CF196E3}" type="presOf" srcId="{8EACE47A-73AF-48C9-8C3F-2346554C19CA}" destId="{4E3A809C-D2B7-7042-A494-D4237D3CF880}" srcOrd="0" destOrd="0" presId="urn:microsoft.com/office/officeart/2016/7/layout/RepeatingBendingProcessNew"/>
    <dgm:cxn modelId="{D75C7960-AC63-4F90-846B-EC0CC05F7379}" srcId="{717FF627-4859-4963-9297-CDB79B3AE9B0}" destId="{127AEFF2-87BA-44F8-8153-F45D4EABCF06}" srcOrd="0" destOrd="0" parTransId="{EA00018D-3F79-4385-8CE5-E3933ABA0CCC}" sibTransId="{6979AEDB-4100-41FA-AF31-4A8E9844F14B}"/>
    <dgm:cxn modelId="{8F8A647E-773F-0C4E-8F86-A25DA0E7F774}" type="presOf" srcId="{0AC8434A-8A7E-4BAC-93F8-6AA9C1EAA33D}" destId="{3151C72A-3419-3E40-846E-211B78D1A6F0}" srcOrd="0" destOrd="0" presId="urn:microsoft.com/office/officeart/2016/7/layout/RepeatingBendingProcessNew"/>
    <dgm:cxn modelId="{6DC35391-85C7-864D-B52A-0CA095A88482}" type="presOf" srcId="{EDF81117-C84E-478E-BECF-1180E5EB432D}" destId="{929C0FCE-A7DC-7443-B072-8F625F4CEDBC}" srcOrd="0" destOrd="0" presId="urn:microsoft.com/office/officeart/2016/7/layout/RepeatingBendingProcessNew"/>
    <dgm:cxn modelId="{CABFA896-66D8-4F4A-8FA9-7C1EE056AACE}" srcId="{C9BEFB2B-BBC0-4EE9-8220-C7BAB5DCFD1E}" destId="{C4711978-F900-4A55-8CB8-A2D3F660794B}" srcOrd="2" destOrd="0" parTransId="{B39E25DA-5142-40C5-9176-3A43AD1CA37C}" sibTransId="{0AC8434A-8A7E-4BAC-93F8-6AA9C1EAA33D}"/>
    <dgm:cxn modelId="{8BC4359F-AE0C-4EC7-B295-8B471F3CC84B}" srcId="{EDF81117-C84E-478E-BECF-1180E5EB432D}" destId="{1DCCB319-9B29-4F3A-887B-078C1B724C4C}" srcOrd="0" destOrd="0" parTransId="{F2AF5D19-CEA3-49C4-9DF1-818DA722FD1A}" sibTransId="{2E086F56-A021-4366-83A5-CCCB5A80B930}"/>
    <dgm:cxn modelId="{486EA2AF-B792-3040-AFD1-270F7D01CDA7}" type="presOf" srcId="{0C09F79F-FACA-41CE-92B5-513F82F2FD53}" destId="{4E3A809C-D2B7-7042-A494-D4237D3CF880}" srcOrd="0" destOrd="1" presId="urn:microsoft.com/office/officeart/2016/7/layout/RepeatingBendingProcessNew"/>
    <dgm:cxn modelId="{CB5D0AB0-37DC-D145-BBEE-AB0C1CA2C06F}" type="presOf" srcId="{B8BC36E6-8A66-4437-8EEA-9C2077229395}" destId="{EA551E31-676F-D84F-A172-A7BB31FD2C5B}" srcOrd="1" destOrd="0" presId="urn:microsoft.com/office/officeart/2016/7/layout/RepeatingBendingProcessNew"/>
    <dgm:cxn modelId="{F894E5B2-63EA-4687-BCDE-FFFB55726F54}" srcId="{6702FD91-0053-477E-8007-F58A13B8F8FB}" destId="{23DAB46A-558D-47CE-8B2A-B890F8B6566F}" srcOrd="0" destOrd="0" parTransId="{103BC423-8D0D-4ECF-9228-A166E1522A4A}" sibTransId="{C877DA05-94A6-47F6-802F-2A8A586B5AEC}"/>
    <dgm:cxn modelId="{94C677B5-8283-394D-80C3-2F18FC27088D}" type="presOf" srcId="{6DC7C169-2291-4D62-8231-DD866DA600D9}" destId="{D01B0DF0-9FBA-0041-A9FE-95593977AD5A}" srcOrd="1" destOrd="0" presId="urn:microsoft.com/office/officeart/2016/7/layout/RepeatingBendingProcessNew"/>
    <dgm:cxn modelId="{5BE77ABC-3CA6-AC45-B5B5-CAEF3F9028FF}" type="presOf" srcId="{6DC7C169-2291-4D62-8231-DD866DA600D9}" destId="{14ED132D-4A77-3E42-9E42-3FEA6C7126B1}" srcOrd="0" destOrd="0" presId="urn:microsoft.com/office/officeart/2016/7/layout/RepeatingBendingProcessNew"/>
    <dgm:cxn modelId="{BC9CCAD0-6EEF-44CC-A1D9-FEA13CA0A2CB}" srcId="{C9BEFB2B-BBC0-4EE9-8220-C7BAB5DCFD1E}" destId="{EDF81117-C84E-478E-BECF-1180E5EB432D}" srcOrd="0" destOrd="0" parTransId="{66357811-7CE3-4992-AE15-2FA760A223A9}" sibTransId="{6DC7C169-2291-4D62-8231-DD866DA600D9}"/>
    <dgm:cxn modelId="{2E64F0D8-264B-334D-AFF8-EF73424A343A}" type="presOf" srcId="{EFD7AEFB-3D7F-4724-8B8E-4CFE815C3951}" destId="{F89C7F9E-891F-9A46-A8E9-A4E1A62DE0F0}" srcOrd="0" destOrd="1" presId="urn:microsoft.com/office/officeart/2016/7/layout/RepeatingBendingProcessNew"/>
    <dgm:cxn modelId="{46609BE3-DD55-4DDA-AE7E-48B703A97C6C}" srcId="{C9BEFB2B-BBC0-4EE9-8220-C7BAB5DCFD1E}" destId="{8EACE47A-73AF-48C9-8C3F-2346554C19CA}" srcOrd="4" destOrd="0" parTransId="{C48D8C7B-2C16-4FEB-B826-451AC23C9C7D}" sibTransId="{B64AEEF7-4D32-40E2-83A9-C496D23908C9}"/>
    <dgm:cxn modelId="{167EADF3-6988-4D18-93E3-2B99F3FA3395}" srcId="{C4711978-F900-4A55-8CB8-A2D3F660794B}" destId="{EFD7AEFB-3D7F-4724-8B8E-4CFE815C3951}" srcOrd="0" destOrd="0" parTransId="{831101C1-DFF7-4600-ABBC-6777C23CD95C}" sibTransId="{3CC8AAB8-59EA-4992-8336-54A6AD88EB2A}"/>
    <dgm:cxn modelId="{F3551AFD-7F83-CE4D-8C51-FC9904DF7518}" type="presOf" srcId="{117D4834-890E-4D0F-B24B-077276B298C2}" destId="{E54B64BF-EFF9-7640-9B90-3482670A9F8E}" srcOrd="1" destOrd="0" presId="urn:microsoft.com/office/officeart/2016/7/layout/RepeatingBendingProcessNew"/>
    <dgm:cxn modelId="{CE597EEA-A903-0B48-B5F7-2EEE12A8507C}" type="presParOf" srcId="{FCD07D18-B034-C644-8A1E-49B1986BEDDA}" destId="{929C0FCE-A7DC-7443-B072-8F625F4CEDBC}" srcOrd="0" destOrd="0" presId="urn:microsoft.com/office/officeart/2016/7/layout/RepeatingBendingProcessNew"/>
    <dgm:cxn modelId="{99C5698D-2458-E04E-ACF8-1AE66B390EFB}" type="presParOf" srcId="{FCD07D18-B034-C644-8A1E-49B1986BEDDA}" destId="{14ED132D-4A77-3E42-9E42-3FEA6C7126B1}" srcOrd="1" destOrd="0" presId="urn:microsoft.com/office/officeart/2016/7/layout/RepeatingBendingProcessNew"/>
    <dgm:cxn modelId="{23012068-A642-D34C-8771-A35141D238D1}" type="presParOf" srcId="{14ED132D-4A77-3E42-9E42-3FEA6C7126B1}" destId="{D01B0DF0-9FBA-0041-A9FE-95593977AD5A}" srcOrd="0" destOrd="0" presId="urn:microsoft.com/office/officeart/2016/7/layout/RepeatingBendingProcessNew"/>
    <dgm:cxn modelId="{506453C8-AC03-3F4B-845C-838ED7F80D3D}" type="presParOf" srcId="{FCD07D18-B034-C644-8A1E-49B1986BEDDA}" destId="{BC591A76-1CD2-914D-ABC7-B975E3F5A1F9}" srcOrd="2" destOrd="0" presId="urn:microsoft.com/office/officeart/2016/7/layout/RepeatingBendingProcessNew"/>
    <dgm:cxn modelId="{3A9E9A1F-4D1A-5C4A-BDB2-EECF405FB8CD}" type="presParOf" srcId="{FCD07D18-B034-C644-8A1E-49B1986BEDDA}" destId="{E131AC1C-9600-C94B-AC90-3F3562E4516A}" srcOrd="3" destOrd="0" presId="urn:microsoft.com/office/officeart/2016/7/layout/RepeatingBendingProcessNew"/>
    <dgm:cxn modelId="{80D52770-903E-C849-8364-087F19929A3F}" type="presParOf" srcId="{E131AC1C-9600-C94B-AC90-3F3562E4516A}" destId="{EA551E31-676F-D84F-A172-A7BB31FD2C5B}" srcOrd="0" destOrd="0" presId="urn:microsoft.com/office/officeart/2016/7/layout/RepeatingBendingProcessNew"/>
    <dgm:cxn modelId="{51F5A571-7810-4646-A73C-CCA14BC83129}" type="presParOf" srcId="{FCD07D18-B034-C644-8A1E-49B1986BEDDA}" destId="{F89C7F9E-891F-9A46-A8E9-A4E1A62DE0F0}" srcOrd="4" destOrd="0" presId="urn:microsoft.com/office/officeart/2016/7/layout/RepeatingBendingProcessNew"/>
    <dgm:cxn modelId="{91233A2F-5ED7-0745-A29B-57F5E314D3F4}" type="presParOf" srcId="{FCD07D18-B034-C644-8A1E-49B1986BEDDA}" destId="{3151C72A-3419-3E40-846E-211B78D1A6F0}" srcOrd="5" destOrd="0" presId="urn:microsoft.com/office/officeart/2016/7/layout/RepeatingBendingProcessNew"/>
    <dgm:cxn modelId="{9EBF20F6-C2BF-DF45-A5BE-DB5221373E1D}" type="presParOf" srcId="{3151C72A-3419-3E40-846E-211B78D1A6F0}" destId="{38F911FC-26A8-2440-8B13-8C8B0F7CB9D1}" srcOrd="0" destOrd="0" presId="urn:microsoft.com/office/officeart/2016/7/layout/RepeatingBendingProcessNew"/>
    <dgm:cxn modelId="{6104A92C-2C85-344E-A934-BFBA2277F6F0}" type="presParOf" srcId="{FCD07D18-B034-C644-8A1E-49B1986BEDDA}" destId="{D43D49DA-FA70-9D42-A32D-F1CB89047C06}" srcOrd="6" destOrd="0" presId="urn:microsoft.com/office/officeart/2016/7/layout/RepeatingBendingProcessNew"/>
    <dgm:cxn modelId="{EF49D0CC-4DC5-9645-A790-18A31C7A32C3}" type="presParOf" srcId="{FCD07D18-B034-C644-8A1E-49B1986BEDDA}" destId="{5D7C36BE-DE37-DA48-AA54-3868A5ACC7AE}" srcOrd="7" destOrd="0" presId="urn:microsoft.com/office/officeart/2016/7/layout/RepeatingBendingProcessNew"/>
    <dgm:cxn modelId="{6F403FDA-F96E-054C-96E9-1C5293FF11B5}" type="presParOf" srcId="{5D7C36BE-DE37-DA48-AA54-3868A5ACC7AE}" destId="{E54B64BF-EFF9-7640-9B90-3482670A9F8E}" srcOrd="0" destOrd="0" presId="urn:microsoft.com/office/officeart/2016/7/layout/RepeatingBendingProcessNew"/>
    <dgm:cxn modelId="{C1F81FBF-E8E5-094B-9E33-EB061E5A0B2F}" type="presParOf" srcId="{FCD07D18-B034-C644-8A1E-49B1986BEDDA}" destId="{4E3A809C-D2B7-7042-A494-D4237D3CF880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AFB34-DB95-3648-AF27-624F521A2C26}" type="doc">
      <dgm:prSet loTypeId="urn:microsoft.com/office/officeart/2005/8/layout/lProcess3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3A6BF9-814D-EB4F-BB9A-1936AC479126}">
      <dgm:prSet phldrT="[Text]"/>
      <dgm:spPr/>
      <dgm:t>
        <a:bodyPr/>
        <a:lstStyle/>
        <a:p>
          <a:r>
            <a:rPr lang="en-US" b="1" dirty="0"/>
            <a:t>1</a:t>
          </a:r>
        </a:p>
      </dgm:t>
    </dgm:pt>
    <dgm:pt modelId="{B67EC655-458F-7A43-8DB5-E0446FC4B009}" type="parTrans" cxnId="{ADFEC283-C223-524F-8169-7F9C9527772A}">
      <dgm:prSet/>
      <dgm:spPr/>
      <dgm:t>
        <a:bodyPr/>
        <a:lstStyle/>
        <a:p>
          <a:endParaRPr lang="en-US"/>
        </a:p>
      </dgm:t>
    </dgm:pt>
    <dgm:pt modelId="{A1B42F48-1203-0C4F-8320-F13574304690}" type="sibTrans" cxnId="{ADFEC283-C223-524F-8169-7F9C9527772A}">
      <dgm:prSet/>
      <dgm:spPr/>
      <dgm:t>
        <a:bodyPr/>
        <a:lstStyle/>
        <a:p>
          <a:endParaRPr lang="en-US"/>
        </a:p>
      </dgm:t>
    </dgm:pt>
    <dgm:pt modelId="{6926B14D-096D-D148-9688-3BA0F083B11D}">
      <dgm:prSet phldrT="[Text]" custT="1"/>
      <dgm:spPr/>
      <dgm:t>
        <a:bodyPr lIns="182880" tIns="182880" rIns="182880" bIns="182880"/>
        <a:lstStyle/>
        <a:p>
          <a:pPr algn="l"/>
          <a:r>
            <a:rPr lang="pt-PT" sz="3200" dirty="0"/>
            <a:t>Estabelecer relacionamento antes do exame</a:t>
          </a:r>
          <a:r>
            <a:rPr lang="en-US" sz="3200" dirty="0"/>
            <a:t>.</a:t>
          </a:r>
        </a:p>
      </dgm:t>
    </dgm:pt>
    <dgm:pt modelId="{7D03F43E-7FC4-2143-B7D6-DD6CB7C04B7A}" type="parTrans" cxnId="{D168DB21-0820-EE4B-B461-EEDEFF37024F}">
      <dgm:prSet/>
      <dgm:spPr/>
      <dgm:t>
        <a:bodyPr/>
        <a:lstStyle/>
        <a:p>
          <a:endParaRPr lang="en-US"/>
        </a:p>
      </dgm:t>
    </dgm:pt>
    <dgm:pt modelId="{DF92A464-B6A2-FC47-AFC7-D888474B8FA0}" type="sibTrans" cxnId="{D168DB21-0820-EE4B-B461-EEDEFF37024F}">
      <dgm:prSet/>
      <dgm:spPr/>
      <dgm:t>
        <a:bodyPr/>
        <a:lstStyle/>
        <a:p>
          <a:endParaRPr lang="en-US"/>
        </a:p>
      </dgm:t>
    </dgm:pt>
    <dgm:pt modelId="{3C96ECDD-3A43-2845-8D43-3CE9754E8CAF}">
      <dgm:prSet phldrT="[Text]"/>
      <dgm:spPr/>
      <dgm:t>
        <a:bodyPr/>
        <a:lstStyle/>
        <a:p>
          <a:r>
            <a:rPr lang="en-US" b="1" dirty="0"/>
            <a:t>2</a:t>
          </a:r>
        </a:p>
      </dgm:t>
    </dgm:pt>
    <dgm:pt modelId="{A2426616-0883-F74E-ACC5-7F0059F4EDE5}" type="parTrans" cxnId="{C30E742B-5E67-234A-8A3D-046F1112D6F7}">
      <dgm:prSet/>
      <dgm:spPr/>
      <dgm:t>
        <a:bodyPr/>
        <a:lstStyle/>
        <a:p>
          <a:endParaRPr lang="en-US"/>
        </a:p>
      </dgm:t>
    </dgm:pt>
    <dgm:pt modelId="{180B8D8B-A121-FF46-A9AE-DBE372D5C108}" type="sibTrans" cxnId="{C30E742B-5E67-234A-8A3D-046F1112D6F7}">
      <dgm:prSet/>
      <dgm:spPr/>
      <dgm:t>
        <a:bodyPr/>
        <a:lstStyle/>
        <a:p>
          <a:endParaRPr lang="en-US"/>
        </a:p>
      </dgm:t>
    </dgm:pt>
    <dgm:pt modelId="{F7E84150-A1B7-E54D-898A-100EE35D4832}">
      <dgm:prSet phldrT="[Text]"/>
      <dgm:spPr/>
      <dgm:t>
        <a:bodyPr/>
        <a:lstStyle/>
        <a:p>
          <a:r>
            <a:rPr lang="en-US" b="1" dirty="0"/>
            <a:t>3</a:t>
          </a:r>
        </a:p>
      </dgm:t>
    </dgm:pt>
    <dgm:pt modelId="{06809EC5-1DDE-1846-843E-C18597D126A9}" type="parTrans" cxnId="{7D3FD6AF-BBC8-FD47-BDF0-E60572EBAD19}">
      <dgm:prSet/>
      <dgm:spPr/>
      <dgm:t>
        <a:bodyPr/>
        <a:lstStyle/>
        <a:p>
          <a:endParaRPr lang="en-US"/>
        </a:p>
      </dgm:t>
    </dgm:pt>
    <dgm:pt modelId="{1C55DC70-07DB-9243-9912-1C4C77535092}" type="sibTrans" cxnId="{7D3FD6AF-BBC8-FD47-BDF0-E60572EBAD19}">
      <dgm:prSet/>
      <dgm:spPr/>
      <dgm:t>
        <a:bodyPr/>
        <a:lstStyle/>
        <a:p>
          <a:endParaRPr lang="en-US"/>
        </a:p>
      </dgm:t>
    </dgm:pt>
    <dgm:pt modelId="{770942C2-38E3-CF4E-A9E1-FBBDE55CCC84}">
      <dgm:prSet phldrT="[Text]" custT="1"/>
      <dgm:spPr/>
      <dgm:t>
        <a:bodyPr/>
        <a:lstStyle/>
        <a:p>
          <a:pPr algn="l"/>
          <a:r>
            <a:rPr lang="pt-PT" sz="3200" dirty="0"/>
            <a:t>Permitir que uma pessoa de apoio acompanhe a utente durante o exame, se a utente assim o desejar</a:t>
          </a:r>
          <a:r>
            <a:rPr lang="en-US" sz="3200" dirty="0"/>
            <a:t>.</a:t>
          </a:r>
        </a:p>
      </dgm:t>
    </dgm:pt>
    <dgm:pt modelId="{9FCD5AE3-A1A7-A24C-85CC-6525C2E0CA30}" type="parTrans" cxnId="{18DBC594-A815-7844-AAE0-BFA483D73C3C}">
      <dgm:prSet/>
      <dgm:spPr/>
      <dgm:t>
        <a:bodyPr/>
        <a:lstStyle/>
        <a:p>
          <a:endParaRPr lang="en-US"/>
        </a:p>
      </dgm:t>
    </dgm:pt>
    <dgm:pt modelId="{2392B5EA-FD4F-E043-A43E-720D92C35D99}" type="sibTrans" cxnId="{18DBC594-A815-7844-AAE0-BFA483D73C3C}">
      <dgm:prSet/>
      <dgm:spPr/>
      <dgm:t>
        <a:bodyPr/>
        <a:lstStyle/>
        <a:p>
          <a:endParaRPr lang="en-US"/>
        </a:p>
      </dgm:t>
    </dgm:pt>
    <dgm:pt modelId="{A2BA2E7A-78ED-AF4D-B685-B899D45EDEDD}">
      <dgm:prSet/>
      <dgm:spPr/>
      <dgm:t>
        <a:bodyPr/>
        <a:lstStyle/>
        <a:p>
          <a:r>
            <a:rPr lang="en-US" b="1" dirty="0"/>
            <a:t>4</a:t>
          </a:r>
        </a:p>
      </dgm:t>
    </dgm:pt>
    <dgm:pt modelId="{D024D12B-70C3-D34F-AFD3-D1386630F258}" type="parTrans" cxnId="{21912AF5-BF77-0143-9590-D06A08E95DFA}">
      <dgm:prSet/>
      <dgm:spPr/>
      <dgm:t>
        <a:bodyPr/>
        <a:lstStyle/>
        <a:p>
          <a:endParaRPr lang="en-US"/>
        </a:p>
      </dgm:t>
    </dgm:pt>
    <dgm:pt modelId="{01BE2425-47D1-1B40-BE14-51ADA1D06DF3}" type="sibTrans" cxnId="{21912AF5-BF77-0143-9590-D06A08E95DFA}">
      <dgm:prSet/>
      <dgm:spPr/>
      <dgm:t>
        <a:bodyPr/>
        <a:lstStyle/>
        <a:p>
          <a:endParaRPr lang="en-US"/>
        </a:p>
      </dgm:t>
    </dgm:pt>
    <dgm:pt modelId="{4BC7FD86-FAAD-C747-AE00-CD4AC3CCCD6C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PT" sz="3200" dirty="0"/>
            <a:t>Convidar a utente a sugerir medidas que a tornarão mais confortável com o exame e procedimento</a:t>
          </a:r>
          <a:r>
            <a:rPr lang="en-US" sz="3200" dirty="0"/>
            <a:t>.</a:t>
          </a:r>
        </a:p>
      </dgm:t>
    </dgm:pt>
    <dgm:pt modelId="{F7B2C7F8-5D33-2543-B256-CE42E5E55588}" type="parTrans" cxnId="{FFC33584-74E0-D840-B4A8-509A19E3234C}">
      <dgm:prSet/>
      <dgm:spPr/>
      <dgm:t>
        <a:bodyPr/>
        <a:lstStyle/>
        <a:p>
          <a:endParaRPr lang="en-US"/>
        </a:p>
      </dgm:t>
    </dgm:pt>
    <dgm:pt modelId="{97EF2A10-CB7F-4844-9313-02185134AF94}" type="sibTrans" cxnId="{FFC33584-74E0-D840-B4A8-509A19E3234C}">
      <dgm:prSet/>
      <dgm:spPr/>
      <dgm:t>
        <a:bodyPr/>
        <a:lstStyle/>
        <a:p>
          <a:endParaRPr lang="en-US"/>
        </a:p>
      </dgm:t>
    </dgm:pt>
    <dgm:pt modelId="{4DB7CBCC-F5C0-8D4A-B898-97344DCE4B54}">
      <dgm:prSet custT="1"/>
      <dgm:spPr/>
      <dgm:t>
        <a:bodyPr/>
        <a:lstStyle/>
        <a:p>
          <a:pPr algn="l"/>
          <a:r>
            <a:rPr lang="pt-PT" sz="3200" dirty="0"/>
            <a:t>Permitir que a utente escolha o sexo do provedor, se tiver uma preferência</a:t>
          </a:r>
          <a:r>
            <a:rPr lang="en-US" sz="3200" dirty="0"/>
            <a:t>.</a:t>
          </a:r>
        </a:p>
      </dgm:t>
    </dgm:pt>
    <dgm:pt modelId="{627C6E7C-8400-3A41-8926-1F5602CFE235}" type="parTrans" cxnId="{5ED0EDD9-CDCA-7446-BD55-5D740A05E510}">
      <dgm:prSet/>
      <dgm:spPr/>
      <dgm:t>
        <a:bodyPr/>
        <a:lstStyle/>
        <a:p>
          <a:endParaRPr lang="en-US"/>
        </a:p>
      </dgm:t>
    </dgm:pt>
    <dgm:pt modelId="{698121A6-0B51-7F40-8854-A62DC4B06EFC}" type="sibTrans" cxnId="{5ED0EDD9-CDCA-7446-BD55-5D740A05E510}">
      <dgm:prSet/>
      <dgm:spPr/>
      <dgm:t>
        <a:bodyPr/>
        <a:lstStyle/>
        <a:p>
          <a:endParaRPr lang="en-US"/>
        </a:p>
      </dgm:t>
    </dgm:pt>
    <dgm:pt modelId="{60549D40-8EEB-EB43-AA16-51E4EDAA396B}" type="pres">
      <dgm:prSet presAssocID="{D36AFB34-DB95-3648-AF27-624F521A2C2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2E8A49-A7A2-A14E-8BFA-3655F66E739D}" type="pres">
      <dgm:prSet presAssocID="{623A6BF9-814D-EB4F-BB9A-1936AC479126}" presName="horFlow" presStyleCnt="0"/>
      <dgm:spPr/>
    </dgm:pt>
    <dgm:pt modelId="{EA6F83B7-2B43-CE4C-9FD2-009CBB182C0B}" type="pres">
      <dgm:prSet presAssocID="{623A6BF9-814D-EB4F-BB9A-1936AC479126}" presName="bigChev" presStyleLbl="node1" presStyleIdx="0" presStyleCnt="4" custScaleX="81526" custScaleY="145370"/>
      <dgm:spPr/>
    </dgm:pt>
    <dgm:pt modelId="{E76AEC9D-5C25-D640-AF48-C4F40B33AE68}" type="pres">
      <dgm:prSet presAssocID="{7D03F43E-7FC4-2143-B7D6-DD6CB7C04B7A}" presName="parTrans" presStyleCnt="0"/>
      <dgm:spPr/>
    </dgm:pt>
    <dgm:pt modelId="{89FBDC23-1E1D-5044-A92B-402A30CF8D81}" type="pres">
      <dgm:prSet presAssocID="{6926B14D-096D-D148-9688-3BA0F083B11D}" presName="node" presStyleLbl="alignAccFollowNode1" presStyleIdx="0" presStyleCnt="4" custScaleX="419728" custScaleY="149369">
        <dgm:presLayoutVars>
          <dgm:bulletEnabled val="1"/>
        </dgm:presLayoutVars>
      </dgm:prSet>
      <dgm:spPr/>
    </dgm:pt>
    <dgm:pt modelId="{572B9692-1637-6047-BF97-102BBA7DAACD}" type="pres">
      <dgm:prSet presAssocID="{623A6BF9-814D-EB4F-BB9A-1936AC479126}" presName="vSp" presStyleCnt="0"/>
      <dgm:spPr/>
    </dgm:pt>
    <dgm:pt modelId="{F6139E93-5FB8-EC42-8148-545F370F5134}" type="pres">
      <dgm:prSet presAssocID="{3C96ECDD-3A43-2845-8D43-3CE9754E8CAF}" presName="horFlow" presStyleCnt="0"/>
      <dgm:spPr/>
    </dgm:pt>
    <dgm:pt modelId="{ACDE5012-67DF-014A-A49A-0D090DEBEC58}" type="pres">
      <dgm:prSet presAssocID="{3C96ECDD-3A43-2845-8D43-3CE9754E8CAF}" presName="bigChev" presStyleLbl="node1" presStyleIdx="1" presStyleCnt="4" custScaleX="81526" custScaleY="146471"/>
      <dgm:spPr/>
    </dgm:pt>
    <dgm:pt modelId="{63796DD5-F69F-BE4F-97C2-0313DE8D575F}" type="pres">
      <dgm:prSet presAssocID="{F7B2C7F8-5D33-2543-B256-CE42E5E55588}" presName="parTrans" presStyleCnt="0"/>
      <dgm:spPr/>
    </dgm:pt>
    <dgm:pt modelId="{2D396310-C7CF-F246-8BD5-1D1F28232412}" type="pres">
      <dgm:prSet presAssocID="{4BC7FD86-FAAD-C747-AE00-CD4AC3CCCD6C}" presName="node" presStyleLbl="alignAccFollowNode1" presStyleIdx="1" presStyleCnt="4" custScaleX="419728" custScaleY="149369">
        <dgm:presLayoutVars>
          <dgm:bulletEnabled val="1"/>
        </dgm:presLayoutVars>
      </dgm:prSet>
      <dgm:spPr/>
    </dgm:pt>
    <dgm:pt modelId="{EAB535CD-0089-8E43-8D6F-301B8D1A1998}" type="pres">
      <dgm:prSet presAssocID="{3C96ECDD-3A43-2845-8D43-3CE9754E8CAF}" presName="vSp" presStyleCnt="0"/>
      <dgm:spPr/>
    </dgm:pt>
    <dgm:pt modelId="{19F6B1A6-4AC1-2F44-861C-8F1465134B67}" type="pres">
      <dgm:prSet presAssocID="{F7E84150-A1B7-E54D-898A-100EE35D4832}" presName="horFlow" presStyleCnt="0"/>
      <dgm:spPr/>
    </dgm:pt>
    <dgm:pt modelId="{CB9038F1-724C-CE4E-BCC7-B38870B3B1EE}" type="pres">
      <dgm:prSet presAssocID="{F7E84150-A1B7-E54D-898A-100EE35D4832}" presName="bigChev" presStyleLbl="node1" presStyleIdx="2" presStyleCnt="4" custScaleX="81526" custScaleY="147371"/>
      <dgm:spPr/>
    </dgm:pt>
    <dgm:pt modelId="{57779786-214E-6E4B-B148-7CA586F0FE63}" type="pres">
      <dgm:prSet presAssocID="{9FCD5AE3-A1A7-A24C-85CC-6525C2E0CA30}" presName="parTrans" presStyleCnt="0"/>
      <dgm:spPr/>
    </dgm:pt>
    <dgm:pt modelId="{00E61477-8A2A-D14D-A0C9-7FCFE27B96EA}" type="pres">
      <dgm:prSet presAssocID="{770942C2-38E3-CF4E-A9E1-FBBDE55CCC84}" presName="node" presStyleLbl="alignAccFollowNode1" presStyleIdx="2" presStyleCnt="4" custScaleX="419728" custScaleY="149369">
        <dgm:presLayoutVars>
          <dgm:bulletEnabled val="1"/>
        </dgm:presLayoutVars>
      </dgm:prSet>
      <dgm:spPr/>
    </dgm:pt>
    <dgm:pt modelId="{90C69749-619F-6F41-A73A-0AA98F183843}" type="pres">
      <dgm:prSet presAssocID="{F7E84150-A1B7-E54D-898A-100EE35D4832}" presName="vSp" presStyleCnt="0"/>
      <dgm:spPr/>
    </dgm:pt>
    <dgm:pt modelId="{330CE6B3-1CC5-394C-BFC8-BEA2031D1B7E}" type="pres">
      <dgm:prSet presAssocID="{A2BA2E7A-78ED-AF4D-B685-B899D45EDEDD}" presName="horFlow" presStyleCnt="0"/>
      <dgm:spPr/>
    </dgm:pt>
    <dgm:pt modelId="{1253B2ED-C7D6-C94D-96DB-E944E6DCD1FE}" type="pres">
      <dgm:prSet presAssocID="{A2BA2E7A-78ED-AF4D-B685-B899D45EDEDD}" presName="bigChev" presStyleLbl="node1" presStyleIdx="3" presStyleCnt="4" custScaleX="81526" custScaleY="146111"/>
      <dgm:spPr/>
    </dgm:pt>
    <dgm:pt modelId="{EAF14D2F-DD1F-A34E-B32F-71DB0A531833}" type="pres">
      <dgm:prSet presAssocID="{627C6E7C-8400-3A41-8926-1F5602CFE235}" presName="parTrans" presStyleCnt="0"/>
      <dgm:spPr/>
    </dgm:pt>
    <dgm:pt modelId="{3A7D0DA5-43DD-EC41-819B-2F506173A158}" type="pres">
      <dgm:prSet presAssocID="{4DB7CBCC-F5C0-8D4A-B898-97344DCE4B54}" presName="node" presStyleLbl="alignAccFollowNode1" presStyleIdx="3" presStyleCnt="4" custScaleX="419728" custScaleY="149369">
        <dgm:presLayoutVars>
          <dgm:bulletEnabled val="1"/>
        </dgm:presLayoutVars>
      </dgm:prSet>
      <dgm:spPr/>
    </dgm:pt>
  </dgm:ptLst>
  <dgm:cxnLst>
    <dgm:cxn modelId="{2C445005-F922-8141-94D3-B077E901EFFC}" type="presOf" srcId="{F7E84150-A1B7-E54D-898A-100EE35D4832}" destId="{CB9038F1-724C-CE4E-BCC7-B38870B3B1EE}" srcOrd="0" destOrd="0" presId="urn:microsoft.com/office/officeart/2005/8/layout/lProcess3"/>
    <dgm:cxn modelId="{D168DB21-0820-EE4B-B461-EEDEFF37024F}" srcId="{623A6BF9-814D-EB4F-BB9A-1936AC479126}" destId="{6926B14D-096D-D148-9688-3BA0F083B11D}" srcOrd="0" destOrd="0" parTransId="{7D03F43E-7FC4-2143-B7D6-DD6CB7C04B7A}" sibTransId="{DF92A464-B6A2-FC47-AFC7-D888474B8FA0}"/>
    <dgm:cxn modelId="{C30E742B-5E67-234A-8A3D-046F1112D6F7}" srcId="{D36AFB34-DB95-3648-AF27-624F521A2C26}" destId="{3C96ECDD-3A43-2845-8D43-3CE9754E8CAF}" srcOrd="1" destOrd="0" parTransId="{A2426616-0883-F74E-ACC5-7F0059F4EDE5}" sibTransId="{180B8D8B-A121-FF46-A9AE-DBE372D5C108}"/>
    <dgm:cxn modelId="{33053D30-BED6-7140-9648-CD5F416BF64E}" type="presOf" srcId="{770942C2-38E3-CF4E-A9E1-FBBDE55CCC84}" destId="{00E61477-8A2A-D14D-A0C9-7FCFE27B96EA}" srcOrd="0" destOrd="0" presId="urn:microsoft.com/office/officeart/2005/8/layout/lProcess3"/>
    <dgm:cxn modelId="{8970A740-36D4-5E4C-AD12-F6DF714B1E38}" type="presOf" srcId="{3C96ECDD-3A43-2845-8D43-3CE9754E8CAF}" destId="{ACDE5012-67DF-014A-A49A-0D090DEBEC58}" srcOrd="0" destOrd="0" presId="urn:microsoft.com/office/officeart/2005/8/layout/lProcess3"/>
    <dgm:cxn modelId="{DFBD4446-643E-1F47-8BB5-51DA1FB586D4}" type="presOf" srcId="{4BC7FD86-FAAD-C747-AE00-CD4AC3CCCD6C}" destId="{2D396310-C7CF-F246-8BD5-1D1F28232412}" srcOrd="0" destOrd="0" presId="urn:microsoft.com/office/officeart/2005/8/layout/lProcess3"/>
    <dgm:cxn modelId="{551E3E80-AAFE-CD4A-BDC7-0B6FAF10E37D}" type="presOf" srcId="{D36AFB34-DB95-3648-AF27-624F521A2C26}" destId="{60549D40-8EEB-EB43-AA16-51E4EDAA396B}" srcOrd="0" destOrd="0" presId="urn:microsoft.com/office/officeart/2005/8/layout/lProcess3"/>
    <dgm:cxn modelId="{ADFEC283-C223-524F-8169-7F9C9527772A}" srcId="{D36AFB34-DB95-3648-AF27-624F521A2C26}" destId="{623A6BF9-814D-EB4F-BB9A-1936AC479126}" srcOrd="0" destOrd="0" parTransId="{B67EC655-458F-7A43-8DB5-E0446FC4B009}" sibTransId="{A1B42F48-1203-0C4F-8320-F13574304690}"/>
    <dgm:cxn modelId="{FFC33584-74E0-D840-B4A8-509A19E3234C}" srcId="{3C96ECDD-3A43-2845-8D43-3CE9754E8CAF}" destId="{4BC7FD86-FAAD-C747-AE00-CD4AC3CCCD6C}" srcOrd="0" destOrd="0" parTransId="{F7B2C7F8-5D33-2543-B256-CE42E5E55588}" sibTransId="{97EF2A10-CB7F-4844-9313-02185134AF94}"/>
    <dgm:cxn modelId="{18DBC594-A815-7844-AAE0-BFA483D73C3C}" srcId="{F7E84150-A1B7-E54D-898A-100EE35D4832}" destId="{770942C2-38E3-CF4E-A9E1-FBBDE55CCC84}" srcOrd="0" destOrd="0" parTransId="{9FCD5AE3-A1A7-A24C-85CC-6525C2E0CA30}" sibTransId="{2392B5EA-FD4F-E043-A43E-720D92C35D99}"/>
    <dgm:cxn modelId="{7D3FD6AF-BBC8-FD47-BDF0-E60572EBAD19}" srcId="{D36AFB34-DB95-3648-AF27-624F521A2C26}" destId="{F7E84150-A1B7-E54D-898A-100EE35D4832}" srcOrd="2" destOrd="0" parTransId="{06809EC5-1DDE-1846-843E-C18597D126A9}" sibTransId="{1C55DC70-07DB-9243-9912-1C4C77535092}"/>
    <dgm:cxn modelId="{5AD393C0-EC4B-A84D-AB4C-519F159F735E}" type="presOf" srcId="{623A6BF9-814D-EB4F-BB9A-1936AC479126}" destId="{EA6F83B7-2B43-CE4C-9FD2-009CBB182C0B}" srcOrd="0" destOrd="0" presId="urn:microsoft.com/office/officeart/2005/8/layout/lProcess3"/>
    <dgm:cxn modelId="{8F729ED8-8D1C-9049-8337-A7AC36705E23}" type="presOf" srcId="{6926B14D-096D-D148-9688-3BA0F083B11D}" destId="{89FBDC23-1E1D-5044-A92B-402A30CF8D81}" srcOrd="0" destOrd="0" presId="urn:microsoft.com/office/officeart/2005/8/layout/lProcess3"/>
    <dgm:cxn modelId="{5ED0EDD9-CDCA-7446-BD55-5D740A05E510}" srcId="{A2BA2E7A-78ED-AF4D-B685-B899D45EDEDD}" destId="{4DB7CBCC-F5C0-8D4A-B898-97344DCE4B54}" srcOrd="0" destOrd="0" parTransId="{627C6E7C-8400-3A41-8926-1F5602CFE235}" sibTransId="{698121A6-0B51-7F40-8854-A62DC4B06EFC}"/>
    <dgm:cxn modelId="{3BE2A3DF-407A-514C-A00D-A29CA4D2BAC3}" type="presOf" srcId="{A2BA2E7A-78ED-AF4D-B685-B899D45EDEDD}" destId="{1253B2ED-C7D6-C94D-96DB-E944E6DCD1FE}" srcOrd="0" destOrd="0" presId="urn:microsoft.com/office/officeart/2005/8/layout/lProcess3"/>
    <dgm:cxn modelId="{7314C5F1-9CBF-B94B-A8A9-7BF19C61B783}" type="presOf" srcId="{4DB7CBCC-F5C0-8D4A-B898-97344DCE4B54}" destId="{3A7D0DA5-43DD-EC41-819B-2F506173A158}" srcOrd="0" destOrd="0" presId="urn:microsoft.com/office/officeart/2005/8/layout/lProcess3"/>
    <dgm:cxn modelId="{21912AF5-BF77-0143-9590-D06A08E95DFA}" srcId="{D36AFB34-DB95-3648-AF27-624F521A2C26}" destId="{A2BA2E7A-78ED-AF4D-B685-B899D45EDEDD}" srcOrd="3" destOrd="0" parTransId="{D024D12B-70C3-D34F-AFD3-D1386630F258}" sibTransId="{01BE2425-47D1-1B40-BE14-51ADA1D06DF3}"/>
    <dgm:cxn modelId="{62A229E9-D7CA-A146-8601-31762672923A}" type="presParOf" srcId="{60549D40-8EEB-EB43-AA16-51E4EDAA396B}" destId="{F32E8A49-A7A2-A14E-8BFA-3655F66E739D}" srcOrd="0" destOrd="0" presId="urn:microsoft.com/office/officeart/2005/8/layout/lProcess3"/>
    <dgm:cxn modelId="{4DA3DEF4-F455-7C43-A9A2-2D39EE05FC31}" type="presParOf" srcId="{F32E8A49-A7A2-A14E-8BFA-3655F66E739D}" destId="{EA6F83B7-2B43-CE4C-9FD2-009CBB182C0B}" srcOrd="0" destOrd="0" presId="urn:microsoft.com/office/officeart/2005/8/layout/lProcess3"/>
    <dgm:cxn modelId="{35B7A393-D34D-EE46-B531-BC443577E0E8}" type="presParOf" srcId="{F32E8A49-A7A2-A14E-8BFA-3655F66E739D}" destId="{E76AEC9D-5C25-D640-AF48-C4F40B33AE68}" srcOrd="1" destOrd="0" presId="urn:microsoft.com/office/officeart/2005/8/layout/lProcess3"/>
    <dgm:cxn modelId="{2D694248-2B30-C541-B38D-B6CD293E5899}" type="presParOf" srcId="{F32E8A49-A7A2-A14E-8BFA-3655F66E739D}" destId="{89FBDC23-1E1D-5044-A92B-402A30CF8D81}" srcOrd="2" destOrd="0" presId="urn:microsoft.com/office/officeart/2005/8/layout/lProcess3"/>
    <dgm:cxn modelId="{48C1EFFB-1183-1241-9CD6-5C5800C25CC5}" type="presParOf" srcId="{60549D40-8EEB-EB43-AA16-51E4EDAA396B}" destId="{572B9692-1637-6047-BF97-102BBA7DAACD}" srcOrd="1" destOrd="0" presId="urn:microsoft.com/office/officeart/2005/8/layout/lProcess3"/>
    <dgm:cxn modelId="{7ABF72D0-3E19-9E40-8F5D-F0DAC40617EA}" type="presParOf" srcId="{60549D40-8EEB-EB43-AA16-51E4EDAA396B}" destId="{F6139E93-5FB8-EC42-8148-545F370F5134}" srcOrd="2" destOrd="0" presId="urn:microsoft.com/office/officeart/2005/8/layout/lProcess3"/>
    <dgm:cxn modelId="{BFCB7183-FCA5-3743-84D5-E37588E54078}" type="presParOf" srcId="{F6139E93-5FB8-EC42-8148-545F370F5134}" destId="{ACDE5012-67DF-014A-A49A-0D090DEBEC58}" srcOrd="0" destOrd="0" presId="urn:microsoft.com/office/officeart/2005/8/layout/lProcess3"/>
    <dgm:cxn modelId="{24DAD72A-C60D-794D-B1F5-1BD2420ADBE3}" type="presParOf" srcId="{F6139E93-5FB8-EC42-8148-545F370F5134}" destId="{63796DD5-F69F-BE4F-97C2-0313DE8D575F}" srcOrd="1" destOrd="0" presId="urn:microsoft.com/office/officeart/2005/8/layout/lProcess3"/>
    <dgm:cxn modelId="{BBD61115-3057-474B-A2D2-0429C4257BAF}" type="presParOf" srcId="{F6139E93-5FB8-EC42-8148-545F370F5134}" destId="{2D396310-C7CF-F246-8BD5-1D1F28232412}" srcOrd="2" destOrd="0" presId="urn:microsoft.com/office/officeart/2005/8/layout/lProcess3"/>
    <dgm:cxn modelId="{2F087420-B934-DF45-9C14-5B32320D43B6}" type="presParOf" srcId="{60549D40-8EEB-EB43-AA16-51E4EDAA396B}" destId="{EAB535CD-0089-8E43-8D6F-301B8D1A1998}" srcOrd="3" destOrd="0" presId="urn:microsoft.com/office/officeart/2005/8/layout/lProcess3"/>
    <dgm:cxn modelId="{39653092-C062-A647-B7AA-ECE861F84B8F}" type="presParOf" srcId="{60549D40-8EEB-EB43-AA16-51E4EDAA396B}" destId="{19F6B1A6-4AC1-2F44-861C-8F1465134B67}" srcOrd="4" destOrd="0" presId="urn:microsoft.com/office/officeart/2005/8/layout/lProcess3"/>
    <dgm:cxn modelId="{E4903EDB-712C-1A4C-9326-B0565812C9E2}" type="presParOf" srcId="{19F6B1A6-4AC1-2F44-861C-8F1465134B67}" destId="{CB9038F1-724C-CE4E-BCC7-B38870B3B1EE}" srcOrd="0" destOrd="0" presId="urn:microsoft.com/office/officeart/2005/8/layout/lProcess3"/>
    <dgm:cxn modelId="{F52DF03D-C2F3-0040-B08B-767C73A00E83}" type="presParOf" srcId="{19F6B1A6-4AC1-2F44-861C-8F1465134B67}" destId="{57779786-214E-6E4B-B148-7CA586F0FE63}" srcOrd="1" destOrd="0" presId="urn:microsoft.com/office/officeart/2005/8/layout/lProcess3"/>
    <dgm:cxn modelId="{DD3956CE-A7B1-C345-9271-8C34C98BB978}" type="presParOf" srcId="{19F6B1A6-4AC1-2F44-861C-8F1465134B67}" destId="{00E61477-8A2A-D14D-A0C9-7FCFE27B96EA}" srcOrd="2" destOrd="0" presId="urn:microsoft.com/office/officeart/2005/8/layout/lProcess3"/>
    <dgm:cxn modelId="{0D962175-0D23-6E49-97BD-0DF44F302F66}" type="presParOf" srcId="{60549D40-8EEB-EB43-AA16-51E4EDAA396B}" destId="{90C69749-619F-6F41-A73A-0AA98F183843}" srcOrd="5" destOrd="0" presId="urn:microsoft.com/office/officeart/2005/8/layout/lProcess3"/>
    <dgm:cxn modelId="{5E0EF029-BCD9-BE4F-8F78-468B89B055BA}" type="presParOf" srcId="{60549D40-8EEB-EB43-AA16-51E4EDAA396B}" destId="{330CE6B3-1CC5-394C-BFC8-BEA2031D1B7E}" srcOrd="6" destOrd="0" presId="urn:microsoft.com/office/officeart/2005/8/layout/lProcess3"/>
    <dgm:cxn modelId="{99C8DD88-0A67-4246-B374-59B84E068366}" type="presParOf" srcId="{330CE6B3-1CC5-394C-BFC8-BEA2031D1B7E}" destId="{1253B2ED-C7D6-C94D-96DB-E944E6DCD1FE}" srcOrd="0" destOrd="0" presId="urn:microsoft.com/office/officeart/2005/8/layout/lProcess3"/>
    <dgm:cxn modelId="{E11FC7DE-E24B-214B-AE58-D136CA430061}" type="presParOf" srcId="{330CE6B3-1CC5-394C-BFC8-BEA2031D1B7E}" destId="{EAF14D2F-DD1F-A34E-B32F-71DB0A531833}" srcOrd="1" destOrd="0" presId="urn:microsoft.com/office/officeart/2005/8/layout/lProcess3"/>
    <dgm:cxn modelId="{4B85001F-8894-A94C-BE87-9E0BDC1F5B04}" type="presParOf" srcId="{330CE6B3-1CC5-394C-BFC8-BEA2031D1B7E}" destId="{3A7D0DA5-43DD-EC41-819B-2F506173A15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6AFB34-DB95-3648-AF27-624F521A2C26}" type="doc">
      <dgm:prSet loTypeId="urn:microsoft.com/office/officeart/2005/8/layout/l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3A6BF9-814D-EB4F-BB9A-1936AC479126}">
      <dgm:prSet phldrT="[Text]"/>
      <dgm:spPr/>
      <dgm:t>
        <a:bodyPr/>
        <a:lstStyle/>
        <a:p>
          <a:r>
            <a:rPr lang="en-US" b="1" dirty="0"/>
            <a:t>5</a:t>
          </a:r>
        </a:p>
      </dgm:t>
    </dgm:pt>
    <dgm:pt modelId="{B67EC655-458F-7A43-8DB5-E0446FC4B009}" type="parTrans" cxnId="{ADFEC283-C223-524F-8169-7F9C9527772A}">
      <dgm:prSet/>
      <dgm:spPr/>
      <dgm:t>
        <a:bodyPr/>
        <a:lstStyle/>
        <a:p>
          <a:endParaRPr lang="en-US"/>
        </a:p>
      </dgm:t>
    </dgm:pt>
    <dgm:pt modelId="{A1B42F48-1203-0C4F-8320-F13574304690}" type="sibTrans" cxnId="{ADFEC283-C223-524F-8169-7F9C9527772A}">
      <dgm:prSet/>
      <dgm:spPr/>
      <dgm:t>
        <a:bodyPr/>
        <a:lstStyle/>
        <a:p>
          <a:endParaRPr lang="en-US"/>
        </a:p>
      </dgm:t>
    </dgm:pt>
    <dgm:pt modelId="{6926B14D-096D-D148-9688-3BA0F083B11D}">
      <dgm:prSet phldrT="[Text]"/>
      <dgm:spPr/>
      <dgm:t>
        <a:bodyPr lIns="182880" tIns="182880" rIns="182880" bIns="182880"/>
        <a:lstStyle/>
        <a:p>
          <a:pPr algn="l"/>
          <a:r>
            <a:rPr lang="pt-PT" dirty="0"/>
            <a:t>Antes de começar, informar a utente que o exame e/ou o procedimento será interrompido se ela se sentir desconfortável. Assegurar à utente que tem controlo sobre o ritmo do exame e/ou do procedimento</a:t>
          </a:r>
          <a:r>
            <a:rPr lang="en-US" dirty="0"/>
            <a:t>.</a:t>
          </a:r>
        </a:p>
      </dgm:t>
    </dgm:pt>
    <dgm:pt modelId="{7D03F43E-7FC4-2143-B7D6-DD6CB7C04B7A}" type="parTrans" cxnId="{D168DB21-0820-EE4B-B461-EEDEFF37024F}">
      <dgm:prSet/>
      <dgm:spPr/>
      <dgm:t>
        <a:bodyPr/>
        <a:lstStyle/>
        <a:p>
          <a:endParaRPr lang="en-US"/>
        </a:p>
      </dgm:t>
    </dgm:pt>
    <dgm:pt modelId="{DF92A464-B6A2-FC47-AFC7-D888474B8FA0}" type="sibTrans" cxnId="{D168DB21-0820-EE4B-B461-EEDEFF37024F}">
      <dgm:prSet/>
      <dgm:spPr/>
      <dgm:t>
        <a:bodyPr/>
        <a:lstStyle/>
        <a:p>
          <a:endParaRPr lang="en-US"/>
        </a:p>
      </dgm:t>
    </dgm:pt>
    <dgm:pt modelId="{3C96ECDD-3A43-2845-8D43-3CE9754E8CAF}">
      <dgm:prSet phldrT="[Text]"/>
      <dgm:spPr/>
      <dgm:t>
        <a:bodyPr/>
        <a:lstStyle/>
        <a:p>
          <a:r>
            <a:rPr lang="en-US" b="1" dirty="0"/>
            <a:t>6</a:t>
          </a:r>
        </a:p>
      </dgm:t>
    </dgm:pt>
    <dgm:pt modelId="{A2426616-0883-F74E-ACC5-7F0059F4EDE5}" type="parTrans" cxnId="{C30E742B-5E67-234A-8A3D-046F1112D6F7}">
      <dgm:prSet/>
      <dgm:spPr/>
      <dgm:t>
        <a:bodyPr/>
        <a:lstStyle/>
        <a:p>
          <a:endParaRPr lang="en-US"/>
        </a:p>
      </dgm:t>
    </dgm:pt>
    <dgm:pt modelId="{180B8D8B-A121-FF46-A9AE-DBE372D5C108}" type="sibTrans" cxnId="{C30E742B-5E67-234A-8A3D-046F1112D6F7}">
      <dgm:prSet/>
      <dgm:spPr/>
      <dgm:t>
        <a:bodyPr/>
        <a:lstStyle/>
        <a:p>
          <a:endParaRPr lang="en-US"/>
        </a:p>
      </dgm:t>
    </dgm:pt>
    <dgm:pt modelId="{6129460B-30A5-DB4F-8DD2-24691F27D0D4}">
      <dgm:prSet phldrT="[Text]"/>
      <dgm:spPr/>
      <dgm:t>
        <a:bodyPr/>
        <a:lstStyle/>
        <a:p>
          <a:pPr algn="l"/>
          <a:r>
            <a:rPr lang="en-US" dirty="0"/>
            <a:t>I</a:t>
          </a:r>
          <a:r>
            <a:rPr lang="pt-PT" dirty="0"/>
            <a:t>nformar a utente sobre cada passo do exame e/ou do procedimento mesmo antes de este acontecer</a:t>
          </a:r>
          <a:r>
            <a:rPr lang="en-US" dirty="0"/>
            <a:t>.</a:t>
          </a:r>
        </a:p>
      </dgm:t>
    </dgm:pt>
    <dgm:pt modelId="{7A7D063D-64F9-D24B-94E4-F6D1B5A148FE}" type="parTrans" cxnId="{4CA87AE2-A1DC-ED4D-A847-602CEF2A4332}">
      <dgm:prSet/>
      <dgm:spPr/>
      <dgm:t>
        <a:bodyPr/>
        <a:lstStyle/>
        <a:p>
          <a:endParaRPr lang="en-US"/>
        </a:p>
      </dgm:t>
    </dgm:pt>
    <dgm:pt modelId="{9D5C469C-6B82-2048-8650-A9514990C822}" type="sibTrans" cxnId="{4CA87AE2-A1DC-ED4D-A847-602CEF2A4332}">
      <dgm:prSet/>
      <dgm:spPr/>
      <dgm:t>
        <a:bodyPr/>
        <a:lstStyle/>
        <a:p>
          <a:endParaRPr lang="en-US"/>
        </a:p>
      </dgm:t>
    </dgm:pt>
    <dgm:pt modelId="{F7E84150-A1B7-E54D-898A-100EE35D4832}">
      <dgm:prSet phldrT="[Text]"/>
      <dgm:spPr/>
      <dgm:t>
        <a:bodyPr/>
        <a:lstStyle/>
        <a:p>
          <a:r>
            <a:rPr lang="en-US" b="1" dirty="0"/>
            <a:t>7</a:t>
          </a:r>
        </a:p>
      </dgm:t>
    </dgm:pt>
    <dgm:pt modelId="{06809EC5-1DDE-1846-843E-C18597D126A9}" type="parTrans" cxnId="{7D3FD6AF-BBC8-FD47-BDF0-E60572EBAD19}">
      <dgm:prSet/>
      <dgm:spPr/>
      <dgm:t>
        <a:bodyPr/>
        <a:lstStyle/>
        <a:p>
          <a:endParaRPr lang="en-US"/>
        </a:p>
      </dgm:t>
    </dgm:pt>
    <dgm:pt modelId="{1C55DC70-07DB-9243-9912-1C4C77535092}" type="sibTrans" cxnId="{7D3FD6AF-BBC8-FD47-BDF0-E60572EBAD19}">
      <dgm:prSet/>
      <dgm:spPr/>
      <dgm:t>
        <a:bodyPr/>
        <a:lstStyle/>
        <a:p>
          <a:endParaRPr lang="en-US"/>
        </a:p>
      </dgm:t>
    </dgm:pt>
    <dgm:pt modelId="{770942C2-38E3-CF4E-A9E1-FBBDE55CCC84}">
      <dgm:prSet phldrT="[Text]"/>
      <dgm:spPr/>
      <dgm:t>
        <a:bodyPr/>
        <a:lstStyle/>
        <a:p>
          <a:pPr algn="l"/>
          <a:r>
            <a:rPr lang="en-US" dirty="0"/>
            <a:t>M</a:t>
          </a:r>
          <a:r>
            <a:rPr lang="pt-PT" dirty="0"/>
            <a:t>anter o corpo da utente coberto, expondo apenas as áreas a serem examinadas</a:t>
          </a:r>
          <a:r>
            <a:rPr lang="en-US" dirty="0"/>
            <a:t>. </a:t>
          </a:r>
        </a:p>
      </dgm:t>
    </dgm:pt>
    <dgm:pt modelId="{9FCD5AE3-A1A7-A24C-85CC-6525C2E0CA30}" type="parTrans" cxnId="{18DBC594-A815-7844-AAE0-BFA483D73C3C}">
      <dgm:prSet/>
      <dgm:spPr/>
      <dgm:t>
        <a:bodyPr/>
        <a:lstStyle/>
        <a:p>
          <a:endParaRPr lang="en-US"/>
        </a:p>
      </dgm:t>
    </dgm:pt>
    <dgm:pt modelId="{2392B5EA-FD4F-E043-A43E-720D92C35D99}" type="sibTrans" cxnId="{18DBC594-A815-7844-AAE0-BFA483D73C3C}">
      <dgm:prSet/>
      <dgm:spPr/>
      <dgm:t>
        <a:bodyPr/>
        <a:lstStyle/>
        <a:p>
          <a:endParaRPr lang="en-US"/>
        </a:p>
      </dgm:t>
    </dgm:pt>
    <dgm:pt modelId="{60549D40-8EEB-EB43-AA16-51E4EDAA396B}" type="pres">
      <dgm:prSet presAssocID="{D36AFB34-DB95-3648-AF27-624F521A2C2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2E8A49-A7A2-A14E-8BFA-3655F66E739D}" type="pres">
      <dgm:prSet presAssocID="{623A6BF9-814D-EB4F-BB9A-1936AC479126}" presName="horFlow" presStyleCnt="0"/>
      <dgm:spPr/>
    </dgm:pt>
    <dgm:pt modelId="{EA6F83B7-2B43-CE4C-9FD2-009CBB182C0B}" type="pres">
      <dgm:prSet presAssocID="{623A6BF9-814D-EB4F-BB9A-1936AC479126}" presName="bigChev" presStyleLbl="node1" presStyleIdx="0" presStyleCnt="3" custScaleX="63220" custScaleY="121104"/>
      <dgm:spPr/>
    </dgm:pt>
    <dgm:pt modelId="{E76AEC9D-5C25-D640-AF48-C4F40B33AE68}" type="pres">
      <dgm:prSet presAssocID="{7D03F43E-7FC4-2143-B7D6-DD6CB7C04B7A}" presName="parTrans" presStyleCnt="0"/>
      <dgm:spPr/>
    </dgm:pt>
    <dgm:pt modelId="{89FBDC23-1E1D-5044-A92B-402A30CF8D81}" type="pres">
      <dgm:prSet presAssocID="{6926B14D-096D-D148-9688-3BA0F083B11D}" presName="node" presStyleLbl="alignAccFollowNode1" presStyleIdx="0" presStyleCnt="3" custScaleX="347460" custScaleY="139441">
        <dgm:presLayoutVars>
          <dgm:bulletEnabled val="1"/>
        </dgm:presLayoutVars>
      </dgm:prSet>
      <dgm:spPr/>
    </dgm:pt>
    <dgm:pt modelId="{572B9692-1637-6047-BF97-102BBA7DAACD}" type="pres">
      <dgm:prSet presAssocID="{623A6BF9-814D-EB4F-BB9A-1936AC479126}" presName="vSp" presStyleCnt="0"/>
      <dgm:spPr/>
    </dgm:pt>
    <dgm:pt modelId="{F6139E93-5FB8-EC42-8148-545F370F5134}" type="pres">
      <dgm:prSet presAssocID="{3C96ECDD-3A43-2845-8D43-3CE9754E8CAF}" presName="horFlow" presStyleCnt="0"/>
      <dgm:spPr/>
    </dgm:pt>
    <dgm:pt modelId="{ACDE5012-67DF-014A-A49A-0D090DEBEC58}" type="pres">
      <dgm:prSet presAssocID="{3C96ECDD-3A43-2845-8D43-3CE9754E8CAF}" presName="bigChev" presStyleLbl="node1" presStyleIdx="1" presStyleCnt="3" custScaleX="63238" custScaleY="120823"/>
      <dgm:spPr/>
    </dgm:pt>
    <dgm:pt modelId="{20D9713F-E6F2-D347-8002-CC1927568D02}" type="pres">
      <dgm:prSet presAssocID="{7A7D063D-64F9-D24B-94E4-F6D1B5A148FE}" presName="parTrans" presStyleCnt="0"/>
      <dgm:spPr/>
    </dgm:pt>
    <dgm:pt modelId="{00679C8B-F1BF-E442-A47C-4B73476DCCEB}" type="pres">
      <dgm:prSet presAssocID="{6129460B-30A5-DB4F-8DD2-24691F27D0D4}" presName="node" presStyleLbl="alignAccFollowNode1" presStyleIdx="1" presStyleCnt="3" custScaleX="347440" custScaleY="139726">
        <dgm:presLayoutVars>
          <dgm:bulletEnabled val="1"/>
        </dgm:presLayoutVars>
      </dgm:prSet>
      <dgm:spPr/>
    </dgm:pt>
    <dgm:pt modelId="{EAB535CD-0089-8E43-8D6F-301B8D1A1998}" type="pres">
      <dgm:prSet presAssocID="{3C96ECDD-3A43-2845-8D43-3CE9754E8CAF}" presName="vSp" presStyleCnt="0"/>
      <dgm:spPr/>
    </dgm:pt>
    <dgm:pt modelId="{19F6B1A6-4AC1-2F44-861C-8F1465134B67}" type="pres">
      <dgm:prSet presAssocID="{F7E84150-A1B7-E54D-898A-100EE35D4832}" presName="horFlow" presStyleCnt="0"/>
      <dgm:spPr/>
    </dgm:pt>
    <dgm:pt modelId="{CB9038F1-724C-CE4E-BCC7-B38870B3B1EE}" type="pres">
      <dgm:prSet presAssocID="{F7E84150-A1B7-E54D-898A-100EE35D4832}" presName="bigChev" presStyleLbl="node1" presStyleIdx="2" presStyleCnt="3" custScaleX="63238" custScaleY="120823"/>
      <dgm:spPr/>
    </dgm:pt>
    <dgm:pt modelId="{57779786-214E-6E4B-B148-7CA586F0FE63}" type="pres">
      <dgm:prSet presAssocID="{9FCD5AE3-A1A7-A24C-85CC-6525C2E0CA30}" presName="parTrans" presStyleCnt="0"/>
      <dgm:spPr/>
    </dgm:pt>
    <dgm:pt modelId="{00E61477-8A2A-D14D-A0C9-7FCFE27B96EA}" type="pres">
      <dgm:prSet presAssocID="{770942C2-38E3-CF4E-A9E1-FBBDE55CCC84}" presName="node" presStyleLbl="alignAccFollowNode1" presStyleIdx="2" presStyleCnt="3" custScaleX="347440" custScaleY="139441">
        <dgm:presLayoutVars>
          <dgm:bulletEnabled val="1"/>
        </dgm:presLayoutVars>
      </dgm:prSet>
      <dgm:spPr/>
    </dgm:pt>
  </dgm:ptLst>
  <dgm:cxnLst>
    <dgm:cxn modelId="{2C445005-F922-8141-94D3-B077E901EFFC}" type="presOf" srcId="{F7E84150-A1B7-E54D-898A-100EE35D4832}" destId="{CB9038F1-724C-CE4E-BCC7-B38870B3B1EE}" srcOrd="0" destOrd="0" presId="urn:microsoft.com/office/officeart/2005/8/layout/lProcess3"/>
    <dgm:cxn modelId="{D168DB21-0820-EE4B-B461-EEDEFF37024F}" srcId="{623A6BF9-814D-EB4F-BB9A-1936AC479126}" destId="{6926B14D-096D-D148-9688-3BA0F083B11D}" srcOrd="0" destOrd="0" parTransId="{7D03F43E-7FC4-2143-B7D6-DD6CB7C04B7A}" sibTransId="{DF92A464-B6A2-FC47-AFC7-D888474B8FA0}"/>
    <dgm:cxn modelId="{C30E742B-5E67-234A-8A3D-046F1112D6F7}" srcId="{D36AFB34-DB95-3648-AF27-624F521A2C26}" destId="{3C96ECDD-3A43-2845-8D43-3CE9754E8CAF}" srcOrd="1" destOrd="0" parTransId="{A2426616-0883-F74E-ACC5-7F0059F4EDE5}" sibTransId="{180B8D8B-A121-FF46-A9AE-DBE372D5C108}"/>
    <dgm:cxn modelId="{A9272C2D-0BF4-8644-8564-8BBC53803529}" type="presOf" srcId="{6129460B-30A5-DB4F-8DD2-24691F27D0D4}" destId="{00679C8B-F1BF-E442-A47C-4B73476DCCEB}" srcOrd="0" destOrd="0" presId="urn:microsoft.com/office/officeart/2005/8/layout/lProcess3"/>
    <dgm:cxn modelId="{33053D30-BED6-7140-9648-CD5F416BF64E}" type="presOf" srcId="{770942C2-38E3-CF4E-A9E1-FBBDE55CCC84}" destId="{00E61477-8A2A-D14D-A0C9-7FCFE27B96EA}" srcOrd="0" destOrd="0" presId="urn:microsoft.com/office/officeart/2005/8/layout/lProcess3"/>
    <dgm:cxn modelId="{8970A740-36D4-5E4C-AD12-F6DF714B1E38}" type="presOf" srcId="{3C96ECDD-3A43-2845-8D43-3CE9754E8CAF}" destId="{ACDE5012-67DF-014A-A49A-0D090DEBEC58}" srcOrd="0" destOrd="0" presId="urn:microsoft.com/office/officeart/2005/8/layout/lProcess3"/>
    <dgm:cxn modelId="{551E3E80-AAFE-CD4A-BDC7-0B6FAF10E37D}" type="presOf" srcId="{D36AFB34-DB95-3648-AF27-624F521A2C26}" destId="{60549D40-8EEB-EB43-AA16-51E4EDAA396B}" srcOrd="0" destOrd="0" presId="urn:microsoft.com/office/officeart/2005/8/layout/lProcess3"/>
    <dgm:cxn modelId="{ADFEC283-C223-524F-8169-7F9C9527772A}" srcId="{D36AFB34-DB95-3648-AF27-624F521A2C26}" destId="{623A6BF9-814D-EB4F-BB9A-1936AC479126}" srcOrd="0" destOrd="0" parTransId="{B67EC655-458F-7A43-8DB5-E0446FC4B009}" sibTransId="{A1B42F48-1203-0C4F-8320-F13574304690}"/>
    <dgm:cxn modelId="{18DBC594-A815-7844-AAE0-BFA483D73C3C}" srcId="{F7E84150-A1B7-E54D-898A-100EE35D4832}" destId="{770942C2-38E3-CF4E-A9E1-FBBDE55CCC84}" srcOrd="0" destOrd="0" parTransId="{9FCD5AE3-A1A7-A24C-85CC-6525C2E0CA30}" sibTransId="{2392B5EA-FD4F-E043-A43E-720D92C35D99}"/>
    <dgm:cxn modelId="{7D3FD6AF-BBC8-FD47-BDF0-E60572EBAD19}" srcId="{D36AFB34-DB95-3648-AF27-624F521A2C26}" destId="{F7E84150-A1B7-E54D-898A-100EE35D4832}" srcOrd="2" destOrd="0" parTransId="{06809EC5-1DDE-1846-843E-C18597D126A9}" sibTransId="{1C55DC70-07DB-9243-9912-1C4C77535092}"/>
    <dgm:cxn modelId="{5AD393C0-EC4B-A84D-AB4C-519F159F735E}" type="presOf" srcId="{623A6BF9-814D-EB4F-BB9A-1936AC479126}" destId="{EA6F83B7-2B43-CE4C-9FD2-009CBB182C0B}" srcOrd="0" destOrd="0" presId="urn:microsoft.com/office/officeart/2005/8/layout/lProcess3"/>
    <dgm:cxn modelId="{8F729ED8-8D1C-9049-8337-A7AC36705E23}" type="presOf" srcId="{6926B14D-096D-D148-9688-3BA0F083B11D}" destId="{89FBDC23-1E1D-5044-A92B-402A30CF8D81}" srcOrd="0" destOrd="0" presId="urn:microsoft.com/office/officeart/2005/8/layout/lProcess3"/>
    <dgm:cxn modelId="{4CA87AE2-A1DC-ED4D-A847-602CEF2A4332}" srcId="{3C96ECDD-3A43-2845-8D43-3CE9754E8CAF}" destId="{6129460B-30A5-DB4F-8DD2-24691F27D0D4}" srcOrd="0" destOrd="0" parTransId="{7A7D063D-64F9-D24B-94E4-F6D1B5A148FE}" sibTransId="{9D5C469C-6B82-2048-8650-A9514990C822}"/>
    <dgm:cxn modelId="{62A229E9-D7CA-A146-8601-31762672923A}" type="presParOf" srcId="{60549D40-8EEB-EB43-AA16-51E4EDAA396B}" destId="{F32E8A49-A7A2-A14E-8BFA-3655F66E739D}" srcOrd="0" destOrd="0" presId="urn:microsoft.com/office/officeart/2005/8/layout/lProcess3"/>
    <dgm:cxn modelId="{4DA3DEF4-F455-7C43-A9A2-2D39EE05FC31}" type="presParOf" srcId="{F32E8A49-A7A2-A14E-8BFA-3655F66E739D}" destId="{EA6F83B7-2B43-CE4C-9FD2-009CBB182C0B}" srcOrd="0" destOrd="0" presId="urn:microsoft.com/office/officeart/2005/8/layout/lProcess3"/>
    <dgm:cxn modelId="{35B7A393-D34D-EE46-B531-BC443577E0E8}" type="presParOf" srcId="{F32E8A49-A7A2-A14E-8BFA-3655F66E739D}" destId="{E76AEC9D-5C25-D640-AF48-C4F40B33AE68}" srcOrd="1" destOrd="0" presId="urn:microsoft.com/office/officeart/2005/8/layout/lProcess3"/>
    <dgm:cxn modelId="{2D694248-2B30-C541-B38D-B6CD293E5899}" type="presParOf" srcId="{F32E8A49-A7A2-A14E-8BFA-3655F66E739D}" destId="{89FBDC23-1E1D-5044-A92B-402A30CF8D81}" srcOrd="2" destOrd="0" presId="urn:microsoft.com/office/officeart/2005/8/layout/lProcess3"/>
    <dgm:cxn modelId="{48C1EFFB-1183-1241-9CD6-5C5800C25CC5}" type="presParOf" srcId="{60549D40-8EEB-EB43-AA16-51E4EDAA396B}" destId="{572B9692-1637-6047-BF97-102BBA7DAACD}" srcOrd="1" destOrd="0" presId="urn:microsoft.com/office/officeart/2005/8/layout/lProcess3"/>
    <dgm:cxn modelId="{7ABF72D0-3E19-9E40-8F5D-F0DAC40617EA}" type="presParOf" srcId="{60549D40-8EEB-EB43-AA16-51E4EDAA396B}" destId="{F6139E93-5FB8-EC42-8148-545F370F5134}" srcOrd="2" destOrd="0" presId="urn:microsoft.com/office/officeart/2005/8/layout/lProcess3"/>
    <dgm:cxn modelId="{BFCB7183-FCA5-3743-84D5-E37588E54078}" type="presParOf" srcId="{F6139E93-5FB8-EC42-8148-545F370F5134}" destId="{ACDE5012-67DF-014A-A49A-0D090DEBEC58}" srcOrd="0" destOrd="0" presId="urn:microsoft.com/office/officeart/2005/8/layout/lProcess3"/>
    <dgm:cxn modelId="{17E7EFF2-0CC3-E04C-A9E4-20B3C8C87B2A}" type="presParOf" srcId="{F6139E93-5FB8-EC42-8148-545F370F5134}" destId="{20D9713F-E6F2-D347-8002-CC1927568D02}" srcOrd="1" destOrd="0" presId="urn:microsoft.com/office/officeart/2005/8/layout/lProcess3"/>
    <dgm:cxn modelId="{77D4A55A-48BF-BE4B-A9A4-AC9946FF80D8}" type="presParOf" srcId="{F6139E93-5FB8-EC42-8148-545F370F5134}" destId="{00679C8B-F1BF-E442-A47C-4B73476DCCEB}" srcOrd="2" destOrd="0" presId="urn:microsoft.com/office/officeart/2005/8/layout/lProcess3"/>
    <dgm:cxn modelId="{2F087420-B934-DF45-9C14-5B32320D43B6}" type="presParOf" srcId="{60549D40-8EEB-EB43-AA16-51E4EDAA396B}" destId="{EAB535CD-0089-8E43-8D6F-301B8D1A1998}" srcOrd="3" destOrd="0" presId="urn:microsoft.com/office/officeart/2005/8/layout/lProcess3"/>
    <dgm:cxn modelId="{39653092-C062-A647-B7AA-ECE861F84B8F}" type="presParOf" srcId="{60549D40-8EEB-EB43-AA16-51E4EDAA396B}" destId="{19F6B1A6-4AC1-2F44-861C-8F1465134B67}" srcOrd="4" destOrd="0" presId="urn:microsoft.com/office/officeart/2005/8/layout/lProcess3"/>
    <dgm:cxn modelId="{E4903EDB-712C-1A4C-9326-B0565812C9E2}" type="presParOf" srcId="{19F6B1A6-4AC1-2F44-861C-8F1465134B67}" destId="{CB9038F1-724C-CE4E-BCC7-B38870B3B1EE}" srcOrd="0" destOrd="0" presId="urn:microsoft.com/office/officeart/2005/8/layout/lProcess3"/>
    <dgm:cxn modelId="{F52DF03D-C2F3-0040-B08B-767C73A00E83}" type="presParOf" srcId="{19F6B1A6-4AC1-2F44-861C-8F1465134B67}" destId="{57779786-214E-6E4B-B148-7CA586F0FE63}" srcOrd="1" destOrd="0" presId="urn:microsoft.com/office/officeart/2005/8/layout/lProcess3"/>
    <dgm:cxn modelId="{DD3956CE-A7B1-C345-9271-8C34C98BB978}" type="presParOf" srcId="{19F6B1A6-4AC1-2F44-861C-8F1465134B67}" destId="{00E61477-8A2A-D14D-A0C9-7FCFE27B96E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DC9739-FC97-6247-9C53-2FF49BDFE15E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7002C8-6C7D-B04C-AD24-3949B7CD3826}">
      <dgm:prSet/>
      <dgm:spPr/>
      <dgm:t>
        <a:bodyPr/>
        <a:lstStyle/>
        <a:p>
          <a:r>
            <a:rPr lang="en-US" b="1" i="0" dirty="0"/>
            <a:t>8</a:t>
          </a:r>
          <a:endParaRPr lang="en-US" b="1" dirty="0"/>
        </a:p>
      </dgm:t>
    </dgm:pt>
    <dgm:pt modelId="{F05F5228-A16F-D04C-85E5-3CCC3C5EE7E1}" type="parTrans" cxnId="{1C49E0D9-C5C1-7E43-B15B-1FADC3B1ACF1}">
      <dgm:prSet/>
      <dgm:spPr/>
      <dgm:t>
        <a:bodyPr/>
        <a:lstStyle/>
        <a:p>
          <a:endParaRPr lang="en-US"/>
        </a:p>
      </dgm:t>
    </dgm:pt>
    <dgm:pt modelId="{3E028D4D-8263-554A-9C0F-2E9D93607CFE}" type="sibTrans" cxnId="{1C49E0D9-C5C1-7E43-B15B-1FADC3B1ACF1}">
      <dgm:prSet/>
      <dgm:spPr/>
      <dgm:t>
        <a:bodyPr/>
        <a:lstStyle/>
        <a:p>
          <a:endParaRPr lang="en-US"/>
        </a:p>
      </dgm:t>
    </dgm:pt>
    <dgm:pt modelId="{D3727A50-6818-DD44-8531-3C666CC0BF34}">
      <dgm:prSet/>
      <dgm:spPr/>
      <dgm:t>
        <a:bodyPr/>
        <a:lstStyle/>
        <a:p>
          <a:r>
            <a:rPr lang="en-US" b="1" i="0" dirty="0"/>
            <a:t>9</a:t>
          </a:r>
          <a:endParaRPr lang="en-US" b="1" dirty="0"/>
        </a:p>
      </dgm:t>
    </dgm:pt>
    <dgm:pt modelId="{8657149E-475F-9149-B289-A5AE23DB322B}" type="parTrans" cxnId="{F1160931-ACAF-6244-8461-205270513C6D}">
      <dgm:prSet/>
      <dgm:spPr/>
      <dgm:t>
        <a:bodyPr/>
        <a:lstStyle/>
        <a:p>
          <a:endParaRPr lang="en-US"/>
        </a:p>
      </dgm:t>
    </dgm:pt>
    <dgm:pt modelId="{77609041-8879-784C-8395-E3FF932D23EF}" type="sibTrans" cxnId="{F1160931-ACAF-6244-8461-205270513C6D}">
      <dgm:prSet/>
      <dgm:spPr/>
      <dgm:t>
        <a:bodyPr/>
        <a:lstStyle/>
        <a:p>
          <a:endParaRPr lang="en-US"/>
        </a:p>
      </dgm:t>
    </dgm:pt>
    <dgm:pt modelId="{1FFEFABD-16CF-0741-8194-8BECE5F9BF97}">
      <dgm:prSet/>
      <dgm:spPr/>
      <dgm:t>
        <a:bodyPr/>
        <a:lstStyle/>
        <a:p>
          <a:r>
            <a:rPr lang="en-US" b="1" i="0" dirty="0"/>
            <a:t>10</a:t>
          </a:r>
          <a:endParaRPr lang="en-US" b="1" dirty="0"/>
        </a:p>
      </dgm:t>
    </dgm:pt>
    <dgm:pt modelId="{05450330-8BE5-FA49-AAC9-B0AE0D08E626}" type="parTrans" cxnId="{DA29B6D6-A79D-E34B-9719-34B3EDF6F708}">
      <dgm:prSet/>
      <dgm:spPr/>
      <dgm:t>
        <a:bodyPr/>
        <a:lstStyle/>
        <a:p>
          <a:endParaRPr lang="en-US"/>
        </a:p>
      </dgm:t>
    </dgm:pt>
    <dgm:pt modelId="{2E5370D4-9648-4243-A44E-70F0FF07A9AA}" type="sibTrans" cxnId="{DA29B6D6-A79D-E34B-9719-34B3EDF6F708}">
      <dgm:prSet/>
      <dgm:spPr/>
      <dgm:t>
        <a:bodyPr/>
        <a:lstStyle/>
        <a:p>
          <a:endParaRPr lang="en-US"/>
        </a:p>
      </dgm:t>
    </dgm:pt>
    <dgm:pt modelId="{C175B10F-7FD4-D84B-8273-75D6BE043BC5}">
      <dgm:prSet custT="1"/>
      <dgm:spPr/>
      <dgm:t>
        <a:bodyPr/>
        <a:lstStyle/>
        <a:p>
          <a:pPr algn="l"/>
          <a:r>
            <a:rPr lang="en-US" sz="3200" b="0" i="0" dirty="0"/>
            <a:t>E</a:t>
          </a:r>
          <a:r>
            <a:rPr lang="pt-PT" sz="3200" b="0" i="0" dirty="0"/>
            <a:t>ncorajar a utente a usar a respiração abdominal para relaxar os músculos do pavimento pélvico</a:t>
          </a:r>
          <a:r>
            <a:rPr lang="en-US" sz="3200" b="0" i="0" dirty="0"/>
            <a:t>. </a:t>
          </a:r>
          <a:endParaRPr lang="en-US" sz="3200" dirty="0"/>
        </a:p>
      </dgm:t>
    </dgm:pt>
    <dgm:pt modelId="{AFA7969F-803A-7847-B7B8-7918F46C7EF2}" type="parTrans" cxnId="{B7053550-001C-C141-9455-03BAC7B6EA17}">
      <dgm:prSet/>
      <dgm:spPr/>
      <dgm:t>
        <a:bodyPr/>
        <a:lstStyle/>
        <a:p>
          <a:endParaRPr lang="en-US"/>
        </a:p>
      </dgm:t>
    </dgm:pt>
    <dgm:pt modelId="{672C981A-38AA-6B49-9770-F377FC593BAE}" type="sibTrans" cxnId="{B7053550-001C-C141-9455-03BAC7B6EA17}">
      <dgm:prSet/>
      <dgm:spPr/>
      <dgm:t>
        <a:bodyPr/>
        <a:lstStyle/>
        <a:p>
          <a:endParaRPr lang="en-US"/>
        </a:p>
      </dgm:t>
    </dgm:pt>
    <dgm:pt modelId="{62A96248-D28D-D14B-A786-7F440484C51C}">
      <dgm:prSet custT="1"/>
      <dgm:spPr/>
      <dgm:t>
        <a:bodyPr/>
        <a:lstStyle/>
        <a:p>
          <a:pPr algn="l"/>
          <a:r>
            <a:rPr lang="en-US" sz="3200" b="0" i="0" dirty="0"/>
            <a:t>D</a:t>
          </a:r>
          <a:r>
            <a:rPr lang="pt-PT" sz="3200" b="0" i="0" dirty="0"/>
            <a:t>escansar as mãos para o exame bimanual ou o espéculo não aberto na genitália da utente para que se habitue à essa sensação antes de a mão ou o espéculo ser inserido e aberto?</a:t>
          </a:r>
          <a:endParaRPr lang="en-US" sz="3200" dirty="0"/>
        </a:p>
      </dgm:t>
    </dgm:pt>
    <dgm:pt modelId="{D44A0448-6189-9948-AD94-AA13AF8EC16E}" type="parTrans" cxnId="{2B89FBD7-187B-4945-8D50-5E7BC1F194C3}">
      <dgm:prSet/>
      <dgm:spPr/>
      <dgm:t>
        <a:bodyPr/>
        <a:lstStyle/>
        <a:p>
          <a:endParaRPr lang="en-US"/>
        </a:p>
      </dgm:t>
    </dgm:pt>
    <dgm:pt modelId="{DE3C8CA3-6852-AF41-AF80-923227F6F026}" type="sibTrans" cxnId="{2B89FBD7-187B-4945-8D50-5E7BC1F194C3}">
      <dgm:prSet/>
      <dgm:spPr/>
      <dgm:t>
        <a:bodyPr/>
        <a:lstStyle/>
        <a:p>
          <a:endParaRPr lang="en-US"/>
        </a:p>
      </dgm:t>
    </dgm:pt>
    <dgm:pt modelId="{69D46236-94F7-E34D-BF34-79908B5B9DF5}">
      <dgm:prSet custT="1"/>
      <dgm:spPr/>
      <dgm:t>
        <a:bodyPr/>
        <a:lstStyle/>
        <a:p>
          <a:pPr algn="l"/>
          <a:r>
            <a:rPr lang="pt-PT" sz="3200" b="0" i="0" dirty="0"/>
            <a:t>Se a utente não quiser continuar o exame ou procedimento, o provedor deve interromper, inquirir sobre as necessidades da utente e prosseguir quando esta estiver pronta</a:t>
          </a:r>
          <a:r>
            <a:rPr lang="en-US" sz="3200" b="0" i="0" dirty="0"/>
            <a:t>.</a:t>
          </a:r>
          <a:endParaRPr lang="en-US" sz="3200" dirty="0"/>
        </a:p>
      </dgm:t>
    </dgm:pt>
    <dgm:pt modelId="{12FEE928-D0A8-B841-AE06-08F1932FB9DD}" type="parTrans" cxnId="{FCF09135-FB27-604D-8F62-62E54001ECD5}">
      <dgm:prSet/>
      <dgm:spPr/>
      <dgm:t>
        <a:bodyPr/>
        <a:lstStyle/>
        <a:p>
          <a:endParaRPr lang="en-US"/>
        </a:p>
      </dgm:t>
    </dgm:pt>
    <dgm:pt modelId="{48990BE3-74B3-B64A-A041-FD3FA1483E70}" type="sibTrans" cxnId="{FCF09135-FB27-604D-8F62-62E54001ECD5}">
      <dgm:prSet/>
      <dgm:spPr/>
      <dgm:t>
        <a:bodyPr/>
        <a:lstStyle/>
        <a:p>
          <a:endParaRPr lang="en-US"/>
        </a:p>
      </dgm:t>
    </dgm:pt>
    <dgm:pt modelId="{B5C6EF17-410E-7D47-9006-68114E4A8CAF}" type="pres">
      <dgm:prSet presAssocID="{06DC9739-FC97-6247-9C53-2FF49BDFE15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272CA86-8BCD-3948-8888-C1B61D058ED9}" type="pres">
      <dgm:prSet presAssocID="{6B7002C8-6C7D-B04C-AD24-3949B7CD3826}" presName="horFlow" presStyleCnt="0"/>
      <dgm:spPr/>
    </dgm:pt>
    <dgm:pt modelId="{90617B62-96A7-2C41-AA82-C96112E6F46E}" type="pres">
      <dgm:prSet presAssocID="{6B7002C8-6C7D-B04C-AD24-3949B7CD3826}" presName="bigChev" presStyleLbl="node1" presStyleIdx="0" presStyleCnt="3" custScaleX="56771" custScaleY="101742"/>
      <dgm:spPr/>
    </dgm:pt>
    <dgm:pt modelId="{D9368CC8-E8F0-594D-98D3-7BB052DE7212}" type="pres">
      <dgm:prSet presAssocID="{AFA7969F-803A-7847-B7B8-7918F46C7EF2}" presName="parTrans" presStyleCnt="0"/>
      <dgm:spPr/>
    </dgm:pt>
    <dgm:pt modelId="{1A2D3277-B8BB-DA48-9A63-DAAB9ED48E24}" type="pres">
      <dgm:prSet presAssocID="{C175B10F-7FD4-D84B-8273-75D6BE043BC5}" presName="node" presStyleLbl="alignAccFollowNode1" presStyleIdx="0" presStyleCnt="3" custScaleX="319192" custScaleY="119893">
        <dgm:presLayoutVars>
          <dgm:bulletEnabled val="1"/>
        </dgm:presLayoutVars>
      </dgm:prSet>
      <dgm:spPr/>
    </dgm:pt>
    <dgm:pt modelId="{369080B4-511B-B24B-93BE-46182F64E085}" type="pres">
      <dgm:prSet presAssocID="{6B7002C8-6C7D-B04C-AD24-3949B7CD3826}" presName="vSp" presStyleCnt="0"/>
      <dgm:spPr/>
    </dgm:pt>
    <dgm:pt modelId="{57FA4951-4A32-FB4A-9591-FE12786B4A42}" type="pres">
      <dgm:prSet presAssocID="{D3727A50-6818-DD44-8531-3C666CC0BF34}" presName="horFlow" presStyleCnt="0"/>
      <dgm:spPr/>
    </dgm:pt>
    <dgm:pt modelId="{0418D82F-DBCF-9B43-AD0B-E4B7D2155422}" type="pres">
      <dgm:prSet presAssocID="{D3727A50-6818-DD44-8531-3C666CC0BF34}" presName="bigChev" presStyleLbl="node1" presStyleIdx="1" presStyleCnt="3" custScaleX="56771" custScaleY="102365"/>
      <dgm:spPr/>
    </dgm:pt>
    <dgm:pt modelId="{0AE28175-E7FB-C046-97CC-00615552046D}" type="pres">
      <dgm:prSet presAssocID="{D44A0448-6189-9948-AD94-AA13AF8EC16E}" presName="parTrans" presStyleCnt="0"/>
      <dgm:spPr/>
    </dgm:pt>
    <dgm:pt modelId="{84CD288B-500C-FE42-B6F3-C6827173789C}" type="pres">
      <dgm:prSet presAssocID="{62A96248-D28D-D14B-A786-7F440484C51C}" presName="node" presStyleLbl="alignAccFollowNode1" presStyleIdx="1" presStyleCnt="3" custScaleX="319192" custScaleY="119893">
        <dgm:presLayoutVars>
          <dgm:bulletEnabled val="1"/>
        </dgm:presLayoutVars>
      </dgm:prSet>
      <dgm:spPr/>
    </dgm:pt>
    <dgm:pt modelId="{3686BE29-E774-6243-909B-AE66613CE706}" type="pres">
      <dgm:prSet presAssocID="{D3727A50-6818-DD44-8531-3C666CC0BF34}" presName="vSp" presStyleCnt="0"/>
      <dgm:spPr/>
    </dgm:pt>
    <dgm:pt modelId="{744CE7BD-E63D-2C49-BC8B-C3DB1F2D506B}" type="pres">
      <dgm:prSet presAssocID="{1FFEFABD-16CF-0741-8194-8BECE5F9BF97}" presName="horFlow" presStyleCnt="0"/>
      <dgm:spPr/>
    </dgm:pt>
    <dgm:pt modelId="{380AA74D-2B17-5247-B0A5-61181842AF79}" type="pres">
      <dgm:prSet presAssocID="{1FFEFABD-16CF-0741-8194-8BECE5F9BF97}" presName="bigChev" presStyleLbl="node1" presStyleIdx="2" presStyleCnt="3" custScaleX="56771" custScaleY="103034"/>
      <dgm:spPr/>
    </dgm:pt>
    <dgm:pt modelId="{ABB47401-326D-5C48-85F4-FD3E645D6A87}" type="pres">
      <dgm:prSet presAssocID="{12FEE928-D0A8-B841-AE06-08F1932FB9DD}" presName="parTrans" presStyleCnt="0"/>
      <dgm:spPr/>
    </dgm:pt>
    <dgm:pt modelId="{909A43AC-E267-8645-AFAE-A81070DAD6ED}" type="pres">
      <dgm:prSet presAssocID="{69D46236-94F7-E34D-BF34-79908B5B9DF5}" presName="node" presStyleLbl="alignAccFollowNode1" presStyleIdx="2" presStyleCnt="3" custScaleX="319192" custScaleY="119893">
        <dgm:presLayoutVars>
          <dgm:bulletEnabled val="1"/>
        </dgm:presLayoutVars>
      </dgm:prSet>
      <dgm:spPr/>
    </dgm:pt>
  </dgm:ptLst>
  <dgm:cxnLst>
    <dgm:cxn modelId="{1267D41B-FBE3-C34B-901A-326FD46057FC}" type="presOf" srcId="{62A96248-D28D-D14B-A786-7F440484C51C}" destId="{84CD288B-500C-FE42-B6F3-C6827173789C}" srcOrd="0" destOrd="0" presId="urn:microsoft.com/office/officeart/2005/8/layout/lProcess3"/>
    <dgm:cxn modelId="{F1160931-ACAF-6244-8461-205270513C6D}" srcId="{06DC9739-FC97-6247-9C53-2FF49BDFE15E}" destId="{D3727A50-6818-DD44-8531-3C666CC0BF34}" srcOrd="1" destOrd="0" parTransId="{8657149E-475F-9149-B289-A5AE23DB322B}" sibTransId="{77609041-8879-784C-8395-E3FF932D23EF}"/>
    <dgm:cxn modelId="{FCF09135-FB27-604D-8F62-62E54001ECD5}" srcId="{1FFEFABD-16CF-0741-8194-8BECE5F9BF97}" destId="{69D46236-94F7-E34D-BF34-79908B5B9DF5}" srcOrd="0" destOrd="0" parTransId="{12FEE928-D0A8-B841-AE06-08F1932FB9DD}" sibTransId="{48990BE3-74B3-B64A-A041-FD3FA1483E70}"/>
    <dgm:cxn modelId="{2A655B48-6C9C-C14C-9045-1DD3A0E2CD55}" type="presOf" srcId="{C175B10F-7FD4-D84B-8273-75D6BE043BC5}" destId="{1A2D3277-B8BB-DA48-9A63-DAAB9ED48E24}" srcOrd="0" destOrd="0" presId="urn:microsoft.com/office/officeart/2005/8/layout/lProcess3"/>
    <dgm:cxn modelId="{16BCB44D-B8D6-BE4C-B076-E00C8A4DF57E}" type="presOf" srcId="{1FFEFABD-16CF-0741-8194-8BECE5F9BF97}" destId="{380AA74D-2B17-5247-B0A5-61181842AF79}" srcOrd="0" destOrd="0" presId="urn:microsoft.com/office/officeart/2005/8/layout/lProcess3"/>
    <dgm:cxn modelId="{B7053550-001C-C141-9455-03BAC7B6EA17}" srcId="{6B7002C8-6C7D-B04C-AD24-3949B7CD3826}" destId="{C175B10F-7FD4-D84B-8273-75D6BE043BC5}" srcOrd="0" destOrd="0" parTransId="{AFA7969F-803A-7847-B7B8-7918F46C7EF2}" sibTransId="{672C981A-38AA-6B49-9770-F377FC593BAE}"/>
    <dgm:cxn modelId="{CE59E352-2D8B-FC46-A352-901E9C3FAE23}" type="presOf" srcId="{6B7002C8-6C7D-B04C-AD24-3949B7CD3826}" destId="{90617B62-96A7-2C41-AA82-C96112E6F46E}" srcOrd="0" destOrd="0" presId="urn:microsoft.com/office/officeart/2005/8/layout/lProcess3"/>
    <dgm:cxn modelId="{BCF9ADA0-861C-8343-A2FD-A8108287002B}" type="presOf" srcId="{D3727A50-6818-DD44-8531-3C666CC0BF34}" destId="{0418D82F-DBCF-9B43-AD0B-E4B7D2155422}" srcOrd="0" destOrd="0" presId="urn:microsoft.com/office/officeart/2005/8/layout/lProcess3"/>
    <dgm:cxn modelId="{6F47F6A0-63A6-EA49-A851-E8088BB51C76}" type="presOf" srcId="{69D46236-94F7-E34D-BF34-79908B5B9DF5}" destId="{909A43AC-E267-8645-AFAE-A81070DAD6ED}" srcOrd="0" destOrd="0" presId="urn:microsoft.com/office/officeart/2005/8/layout/lProcess3"/>
    <dgm:cxn modelId="{DA29B6D6-A79D-E34B-9719-34B3EDF6F708}" srcId="{06DC9739-FC97-6247-9C53-2FF49BDFE15E}" destId="{1FFEFABD-16CF-0741-8194-8BECE5F9BF97}" srcOrd="2" destOrd="0" parTransId="{05450330-8BE5-FA49-AAC9-B0AE0D08E626}" sibTransId="{2E5370D4-9648-4243-A44E-70F0FF07A9AA}"/>
    <dgm:cxn modelId="{2B89FBD7-187B-4945-8D50-5E7BC1F194C3}" srcId="{D3727A50-6818-DD44-8531-3C666CC0BF34}" destId="{62A96248-D28D-D14B-A786-7F440484C51C}" srcOrd="0" destOrd="0" parTransId="{D44A0448-6189-9948-AD94-AA13AF8EC16E}" sibTransId="{DE3C8CA3-6852-AF41-AF80-923227F6F026}"/>
    <dgm:cxn modelId="{1C49E0D9-C5C1-7E43-B15B-1FADC3B1ACF1}" srcId="{06DC9739-FC97-6247-9C53-2FF49BDFE15E}" destId="{6B7002C8-6C7D-B04C-AD24-3949B7CD3826}" srcOrd="0" destOrd="0" parTransId="{F05F5228-A16F-D04C-85E5-3CCC3C5EE7E1}" sibTransId="{3E028D4D-8263-554A-9C0F-2E9D93607CFE}"/>
    <dgm:cxn modelId="{BF14E9E6-1B0E-8F42-B9A1-F047E7F8FAA2}" type="presOf" srcId="{06DC9739-FC97-6247-9C53-2FF49BDFE15E}" destId="{B5C6EF17-410E-7D47-9006-68114E4A8CAF}" srcOrd="0" destOrd="0" presId="urn:microsoft.com/office/officeart/2005/8/layout/lProcess3"/>
    <dgm:cxn modelId="{608AEA0B-D306-EC48-9645-B17CD66A7E03}" type="presParOf" srcId="{B5C6EF17-410E-7D47-9006-68114E4A8CAF}" destId="{7272CA86-8BCD-3948-8888-C1B61D058ED9}" srcOrd="0" destOrd="0" presId="urn:microsoft.com/office/officeart/2005/8/layout/lProcess3"/>
    <dgm:cxn modelId="{FA817388-2B59-EF4D-9C4F-55B5574B18CE}" type="presParOf" srcId="{7272CA86-8BCD-3948-8888-C1B61D058ED9}" destId="{90617B62-96A7-2C41-AA82-C96112E6F46E}" srcOrd="0" destOrd="0" presId="urn:microsoft.com/office/officeart/2005/8/layout/lProcess3"/>
    <dgm:cxn modelId="{10842125-C288-7E4A-94B9-BBA5C998520D}" type="presParOf" srcId="{7272CA86-8BCD-3948-8888-C1B61D058ED9}" destId="{D9368CC8-E8F0-594D-98D3-7BB052DE7212}" srcOrd="1" destOrd="0" presId="urn:microsoft.com/office/officeart/2005/8/layout/lProcess3"/>
    <dgm:cxn modelId="{B907B217-9171-6B47-9E58-6A66049EE81F}" type="presParOf" srcId="{7272CA86-8BCD-3948-8888-C1B61D058ED9}" destId="{1A2D3277-B8BB-DA48-9A63-DAAB9ED48E24}" srcOrd="2" destOrd="0" presId="urn:microsoft.com/office/officeart/2005/8/layout/lProcess3"/>
    <dgm:cxn modelId="{DCC21B06-CE77-6548-A1B2-B57C419254F0}" type="presParOf" srcId="{B5C6EF17-410E-7D47-9006-68114E4A8CAF}" destId="{369080B4-511B-B24B-93BE-46182F64E085}" srcOrd="1" destOrd="0" presId="urn:microsoft.com/office/officeart/2005/8/layout/lProcess3"/>
    <dgm:cxn modelId="{397EAC7B-6655-F545-8690-707083EC0A07}" type="presParOf" srcId="{B5C6EF17-410E-7D47-9006-68114E4A8CAF}" destId="{57FA4951-4A32-FB4A-9591-FE12786B4A42}" srcOrd="2" destOrd="0" presId="urn:microsoft.com/office/officeart/2005/8/layout/lProcess3"/>
    <dgm:cxn modelId="{51E7B6C4-26FC-2043-AF1F-4E1882467C62}" type="presParOf" srcId="{57FA4951-4A32-FB4A-9591-FE12786B4A42}" destId="{0418D82F-DBCF-9B43-AD0B-E4B7D2155422}" srcOrd="0" destOrd="0" presId="urn:microsoft.com/office/officeart/2005/8/layout/lProcess3"/>
    <dgm:cxn modelId="{B3DB3713-6604-004E-961A-48CC77C8CC09}" type="presParOf" srcId="{57FA4951-4A32-FB4A-9591-FE12786B4A42}" destId="{0AE28175-E7FB-C046-97CC-00615552046D}" srcOrd="1" destOrd="0" presId="urn:microsoft.com/office/officeart/2005/8/layout/lProcess3"/>
    <dgm:cxn modelId="{E6811FE9-694F-9049-A841-28EAD7B9A969}" type="presParOf" srcId="{57FA4951-4A32-FB4A-9591-FE12786B4A42}" destId="{84CD288B-500C-FE42-B6F3-C6827173789C}" srcOrd="2" destOrd="0" presId="urn:microsoft.com/office/officeart/2005/8/layout/lProcess3"/>
    <dgm:cxn modelId="{DA639447-E147-964C-97A1-2C48C9E717E2}" type="presParOf" srcId="{B5C6EF17-410E-7D47-9006-68114E4A8CAF}" destId="{3686BE29-E774-6243-909B-AE66613CE706}" srcOrd="3" destOrd="0" presId="urn:microsoft.com/office/officeart/2005/8/layout/lProcess3"/>
    <dgm:cxn modelId="{B601448F-ACAD-F749-9CC9-E6E0F70BA518}" type="presParOf" srcId="{B5C6EF17-410E-7D47-9006-68114E4A8CAF}" destId="{744CE7BD-E63D-2C49-BC8B-C3DB1F2D506B}" srcOrd="4" destOrd="0" presId="urn:microsoft.com/office/officeart/2005/8/layout/lProcess3"/>
    <dgm:cxn modelId="{5635D763-F5BA-7041-BBE3-FBDFE4F139D9}" type="presParOf" srcId="{744CE7BD-E63D-2C49-BC8B-C3DB1F2D506B}" destId="{380AA74D-2B17-5247-B0A5-61181842AF79}" srcOrd="0" destOrd="0" presId="urn:microsoft.com/office/officeart/2005/8/layout/lProcess3"/>
    <dgm:cxn modelId="{57A196ED-4470-DD48-BCE1-9C5FA91BA4CF}" type="presParOf" srcId="{744CE7BD-E63D-2C49-BC8B-C3DB1F2D506B}" destId="{ABB47401-326D-5C48-85F4-FD3E645D6A87}" srcOrd="1" destOrd="0" presId="urn:microsoft.com/office/officeart/2005/8/layout/lProcess3"/>
    <dgm:cxn modelId="{EFBF39A1-C992-DE4F-B2EB-C3996134D934}" type="presParOf" srcId="{744CE7BD-E63D-2C49-BC8B-C3DB1F2D506B}" destId="{909A43AC-E267-8645-AFAE-A81070DAD6E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37F2BB-1D34-4947-8721-ECC23818B1EE}" type="doc">
      <dgm:prSet loTypeId="urn:microsoft.com/office/officeart/2005/8/layout/cycle7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0F5E46-2A0B-9C4C-92B4-A22567508FC4}">
      <dgm:prSet phldrT="[Text]" custT="1"/>
      <dgm:spPr/>
      <dgm:t>
        <a:bodyPr/>
        <a:lstStyle/>
        <a:p>
          <a:r>
            <a:rPr lang="pt-PT" sz="3600" b="1" dirty="0">
              <a:solidFill>
                <a:schemeClr val="accent3"/>
              </a:solidFill>
            </a:rPr>
            <a:t>Saúde</a:t>
          </a:r>
          <a:endParaRPr lang="en-US" sz="3600" b="1" dirty="0">
            <a:solidFill>
              <a:schemeClr val="accent3"/>
            </a:solidFill>
          </a:endParaRPr>
        </a:p>
      </dgm:t>
    </dgm:pt>
    <dgm:pt modelId="{62C8D17C-49B9-0444-9C7F-2492B88655B9}" type="parTrans" cxnId="{EC5D94EB-EFC9-3A4B-9C79-CB65F23625D1}">
      <dgm:prSet/>
      <dgm:spPr/>
      <dgm:t>
        <a:bodyPr/>
        <a:lstStyle/>
        <a:p>
          <a:endParaRPr lang="en-US"/>
        </a:p>
      </dgm:t>
    </dgm:pt>
    <dgm:pt modelId="{CCF6875B-9D2A-E048-BE2E-DBB960193B23}" type="sibTrans" cxnId="{EC5D94EB-EFC9-3A4B-9C79-CB65F23625D1}">
      <dgm:prSet/>
      <dgm:spPr/>
      <dgm:t>
        <a:bodyPr/>
        <a:lstStyle/>
        <a:p>
          <a:endParaRPr lang="en-US" dirty="0"/>
        </a:p>
      </dgm:t>
    </dgm:pt>
    <dgm:pt modelId="{51AC5788-9786-5F4F-A7C8-90F172A6EF9A}">
      <dgm:prSet phldrT="[Text]" custT="1"/>
      <dgm:spPr/>
      <dgm:t>
        <a:bodyPr/>
        <a:lstStyle/>
        <a:p>
          <a:r>
            <a:rPr lang="pt-PT" sz="3600" b="1" dirty="0"/>
            <a:t>Saúde Mental</a:t>
          </a:r>
          <a:endParaRPr lang="en-US" sz="3600" b="1" dirty="0"/>
        </a:p>
      </dgm:t>
    </dgm:pt>
    <dgm:pt modelId="{74766D39-75B9-3343-A373-98486BF33F71}" type="parTrans" cxnId="{125F16DD-F872-B84E-9E09-2B567468C22C}">
      <dgm:prSet/>
      <dgm:spPr/>
      <dgm:t>
        <a:bodyPr/>
        <a:lstStyle/>
        <a:p>
          <a:endParaRPr lang="en-US"/>
        </a:p>
      </dgm:t>
    </dgm:pt>
    <dgm:pt modelId="{88E61098-E254-EA49-9017-5300B8082270}" type="sibTrans" cxnId="{125F16DD-F872-B84E-9E09-2B567468C22C}">
      <dgm:prSet/>
      <dgm:spPr/>
      <dgm:t>
        <a:bodyPr/>
        <a:lstStyle/>
        <a:p>
          <a:endParaRPr lang="en-US" dirty="0"/>
        </a:p>
      </dgm:t>
    </dgm:pt>
    <dgm:pt modelId="{DB4D17DE-0871-BC42-8DDB-C8EC0A656F12}">
      <dgm:prSet phldrT="[Text]" custT="1"/>
      <dgm:spPr/>
      <dgm:t>
        <a:bodyPr/>
        <a:lstStyle/>
        <a:p>
          <a:r>
            <a:rPr lang="pt-PT" sz="3600" b="1" dirty="0">
              <a:solidFill>
                <a:schemeClr val="accent3"/>
              </a:solidFill>
            </a:rPr>
            <a:t>Protecção/ Segurança</a:t>
          </a:r>
          <a:endParaRPr lang="en-US" sz="3600" b="1" dirty="0">
            <a:solidFill>
              <a:schemeClr val="accent3"/>
            </a:solidFill>
          </a:endParaRPr>
        </a:p>
      </dgm:t>
    </dgm:pt>
    <dgm:pt modelId="{37215712-BA71-0A45-8B8C-33E9B964E531}" type="parTrans" cxnId="{2DA870FA-C0C5-234D-9721-FF013302FC42}">
      <dgm:prSet/>
      <dgm:spPr/>
      <dgm:t>
        <a:bodyPr/>
        <a:lstStyle/>
        <a:p>
          <a:endParaRPr lang="en-US"/>
        </a:p>
      </dgm:t>
    </dgm:pt>
    <dgm:pt modelId="{FE69809D-90C3-C24B-A5AB-901AB5D362EE}" type="sibTrans" cxnId="{2DA870FA-C0C5-234D-9721-FF013302FC42}">
      <dgm:prSet/>
      <dgm:spPr/>
      <dgm:t>
        <a:bodyPr/>
        <a:lstStyle/>
        <a:p>
          <a:endParaRPr lang="en-US" dirty="0"/>
        </a:p>
      </dgm:t>
    </dgm:pt>
    <dgm:pt modelId="{21E2B366-566E-0D4C-A1E8-E85900DECFCA}" type="pres">
      <dgm:prSet presAssocID="{CD37F2BB-1D34-4947-8721-ECC23818B1EE}" presName="Name0" presStyleCnt="0">
        <dgm:presLayoutVars>
          <dgm:dir/>
          <dgm:resizeHandles val="exact"/>
        </dgm:presLayoutVars>
      </dgm:prSet>
      <dgm:spPr/>
    </dgm:pt>
    <dgm:pt modelId="{44F32E92-97D7-2841-B38D-8BE737E79770}" type="pres">
      <dgm:prSet presAssocID="{A90F5E46-2A0B-9C4C-92B4-A22567508FC4}" presName="node" presStyleLbl="node1" presStyleIdx="0" presStyleCnt="3" custRadScaleRad="103520">
        <dgm:presLayoutVars>
          <dgm:bulletEnabled val="1"/>
        </dgm:presLayoutVars>
      </dgm:prSet>
      <dgm:spPr>
        <a:prstGeom prst="rect">
          <a:avLst/>
        </a:prstGeom>
      </dgm:spPr>
    </dgm:pt>
    <dgm:pt modelId="{CD9D9859-3F27-F041-82CE-C8D0FAFA5CA4}" type="pres">
      <dgm:prSet presAssocID="{CCF6875B-9D2A-E048-BE2E-DBB960193B23}" presName="sibTrans" presStyleLbl="sibTrans2D1" presStyleIdx="0" presStyleCnt="3" custLinFactNeighborX="48619" custLinFactNeighborY="0"/>
      <dgm:spPr/>
    </dgm:pt>
    <dgm:pt modelId="{8F614F71-FE56-8749-AE55-865D03AF20B8}" type="pres">
      <dgm:prSet presAssocID="{CCF6875B-9D2A-E048-BE2E-DBB960193B23}" presName="connectorText" presStyleLbl="sibTrans2D1" presStyleIdx="0" presStyleCnt="3"/>
      <dgm:spPr/>
    </dgm:pt>
    <dgm:pt modelId="{BDD6155B-7874-3A49-A6A1-75F21CCDD4CE}" type="pres">
      <dgm:prSet presAssocID="{51AC5788-9786-5F4F-A7C8-90F172A6EF9A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9B05585-A67E-C649-B95A-3E32ED336694}" type="pres">
      <dgm:prSet presAssocID="{88E61098-E254-EA49-9017-5300B8082270}" presName="sibTrans" presStyleLbl="sibTrans2D1" presStyleIdx="1" presStyleCnt="3"/>
      <dgm:spPr/>
    </dgm:pt>
    <dgm:pt modelId="{4851D38A-4A4C-F442-8B44-125801B15AE2}" type="pres">
      <dgm:prSet presAssocID="{88E61098-E254-EA49-9017-5300B8082270}" presName="connectorText" presStyleLbl="sibTrans2D1" presStyleIdx="1" presStyleCnt="3"/>
      <dgm:spPr/>
    </dgm:pt>
    <dgm:pt modelId="{2F5A41A9-2D28-2E44-8A26-AD4A70CEE5F3}" type="pres">
      <dgm:prSet presAssocID="{DB4D17DE-0871-BC42-8DDB-C8EC0A656F12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2A1574B-7391-8E45-A24F-C50D3B333479}" type="pres">
      <dgm:prSet presAssocID="{FE69809D-90C3-C24B-A5AB-901AB5D362EE}" presName="sibTrans" presStyleLbl="sibTrans2D1" presStyleIdx="2" presStyleCnt="3" custLinFactNeighborX="-55652" custLinFactNeighborY="0"/>
      <dgm:spPr/>
    </dgm:pt>
    <dgm:pt modelId="{C9D97774-5C94-A74F-AA85-AF72B08622BA}" type="pres">
      <dgm:prSet presAssocID="{FE69809D-90C3-C24B-A5AB-901AB5D362EE}" presName="connectorText" presStyleLbl="sibTrans2D1" presStyleIdx="2" presStyleCnt="3"/>
      <dgm:spPr/>
    </dgm:pt>
  </dgm:ptLst>
  <dgm:cxnLst>
    <dgm:cxn modelId="{0AA5AD0D-15C7-F340-B6A8-3A1EE6F09E24}" type="presOf" srcId="{A90F5E46-2A0B-9C4C-92B4-A22567508FC4}" destId="{44F32E92-97D7-2841-B38D-8BE737E79770}" srcOrd="0" destOrd="0" presId="urn:microsoft.com/office/officeart/2005/8/layout/cycle7"/>
    <dgm:cxn modelId="{E1859724-0B92-724E-80EB-0DCE183D1C6E}" type="presOf" srcId="{51AC5788-9786-5F4F-A7C8-90F172A6EF9A}" destId="{BDD6155B-7874-3A49-A6A1-75F21CCDD4CE}" srcOrd="0" destOrd="0" presId="urn:microsoft.com/office/officeart/2005/8/layout/cycle7"/>
    <dgm:cxn modelId="{8EFABB65-7E94-9B45-B4BF-4D980535ACCB}" type="presOf" srcId="{DB4D17DE-0871-BC42-8DDB-C8EC0A656F12}" destId="{2F5A41A9-2D28-2E44-8A26-AD4A70CEE5F3}" srcOrd="0" destOrd="0" presId="urn:microsoft.com/office/officeart/2005/8/layout/cycle7"/>
    <dgm:cxn modelId="{BFC39C6B-19F9-CB48-B0EF-612E5D96356E}" type="presOf" srcId="{FE69809D-90C3-C24B-A5AB-901AB5D362EE}" destId="{C9D97774-5C94-A74F-AA85-AF72B08622BA}" srcOrd="1" destOrd="0" presId="urn:microsoft.com/office/officeart/2005/8/layout/cycle7"/>
    <dgm:cxn modelId="{CB37F56D-C149-BF4B-86D0-618AC529A48D}" type="presOf" srcId="{FE69809D-90C3-C24B-A5AB-901AB5D362EE}" destId="{B2A1574B-7391-8E45-A24F-C50D3B333479}" srcOrd="0" destOrd="0" presId="urn:microsoft.com/office/officeart/2005/8/layout/cycle7"/>
    <dgm:cxn modelId="{C5AE0A80-FA20-0F4B-B4CE-A2BAEC1C01E0}" type="presOf" srcId="{88E61098-E254-EA49-9017-5300B8082270}" destId="{4851D38A-4A4C-F442-8B44-125801B15AE2}" srcOrd="1" destOrd="0" presId="urn:microsoft.com/office/officeart/2005/8/layout/cycle7"/>
    <dgm:cxn modelId="{640D8EA6-07A1-E84D-AB45-D9716230F9C3}" type="presOf" srcId="{88E61098-E254-EA49-9017-5300B8082270}" destId="{99B05585-A67E-C649-B95A-3E32ED336694}" srcOrd="0" destOrd="0" presId="urn:microsoft.com/office/officeart/2005/8/layout/cycle7"/>
    <dgm:cxn modelId="{DFC873A8-5E17-3943-B600-570C6F6F3591}" type="presOf" srcId="{CCF6875B-9D2A-E048-BE2E-DBB960193B23}" destId="{CD9D9859-3F27-F041-82CE-C8D0FAFA5CA4}" srcOrd="0" destOrd="0" presId="urn:microsoft.com/office/officeart/2005/8/layout/cycle7"/>
    <dgm:cxn modelId="{125F16DD-F872-B84E-9E09-2B567468C22C}" srcId="{CD37F2BB-1D34-4947-8721-ECC23818B1EE}" destId="{51AC5788-9786-5F4F-A7C8-90F172A6EF9A}" srcOrd="1" destOrd="0" parTransId="{74766D39-75B9-3343-A373-98486BF33F71}" sibTransId="{88E61098-E254-EA49-9017-5300B8082270}"/>
    <dgm:cxn modelId="{862069E4-B713-1A4A-BB13-C077BD148360}" type="presOf" srcId="{CCF6875B-9D2A-E048-BE2E-DBB960193B23}" destId="{8F614F71-FE56-8749-AE55-865D03AF20B8}" srcOrd="1" destOrd="0" presId="urn:microsoft.com/office/officeart/2005/8/layout/cycle7"/>
    <dgm:cxn modelId="{EC5D94EB-EFC9-3A4B-9C79-CB65F23625D1}" srcId="{CD37F2BB-1D34-4947-8721-ECC23818B1EE}" destId="{A90F5E46-2A0B-9C4C-92B4-A22567508FC4}" srcOrd="0" destOrd="0" parTransId="{62C8D17C-49B9-0444-9C7F-2492B88655B9}" sibTransId="{CCF6875B-9D2A-E048-BE2E-DBB960193B23}"/>
    <dgm:cxn modelId="{2DA870FA-C0C5-234D-9721-FF013302FC42}" srcId="{CD37F2BB-1D34-4947-8721-ECC23818B1EE}" destId="{DB4D17DE-0871-BC42-8DDB-C8EC0A656F12}" srcOrd="2" destOrd="0" parTransId="{37215712-BA71-0A45-8B8C-33E9B964E531}" sibTransId="{FE69809D-90C3-C24B-A5AB-901AB5D362EE}"/>
    <dgm:cxn modelId="{55B684FF-ADD8-0F4D-B8DA-95C7B6DA4CA1}" type="presOf" srcId="{CD37F2BB-1D34-4947-8721-ECC23818B1EE}" destId="{21E2B366-566E-0D4C-A1E8-E85900DECFCA}" srcOrd="0" destOrd="0" presId="urn:microsoft.com/office/officeart/2005/8/layout/cycle7"/>
    <dgm:cxn modelId="{61DE28D7-60BA-8B4D-A9E9-38385D2A2BC9}" type="presParOf" srcId="{21E2B366-566E-0D4C-A1E8-E85900DECFCA}" destId="{44F32E92-97D7-2841-B38D-8BE737E79770}" srcOrd="0" destOrd="0" presId="urn:microsoft.com/office/officeart/2005/8/layout/cycle7"/>
    <dgm:cxn modelId="{8086152D-AB61-294C-93E6-CD104FF38F93}" type="presParOf" srcId="{21E2B366-566E-0D4C-A1E8-E85900DECFCA}" destId="{CD9D9859-3F27-F041-82CE-C8D0FAFA5CA4}" srcOrd="1" destOrd="0" presId="urn:microsoft.com/office/officeart/2005/8/layout/cycle7"/>
    <dgm:cxn modelId="{51D7669A-747D-A44B-A9C4-5879D88E652A}" type="presParOf" srcId="{CD9D9859-3F27-F041-82CE-C8D0FAFA5CA4}" destId="{8F614F71-FE56-8749-AE55-865D03AF20B8}" srcOrd="0" destOrd="0" presId="urn:microsoft.com/office/officeart/2005/8/layout/cycle7"/>
    <dgm:cxn modelId="{004E708A-E72B-DE4C-95B5-23F1C71D8EB1}" type="presParOf" srcId="{21E2B366-566E-0D4C-A1E8-E85900DECFCA}" destId="{BDD6155B-7874-3A49-A6A1-75F21CCDD4CE}" srcOrd="2" destOrd="0" presId="urn:microsoft.com/office/officeart/2005/8/layout/cycle7"/>
    <dgm:cxn modelId="{0DC06EC4-07E0-424C-9D3E-18FB84CE106B}" type="presParOf" srcId="{21E2B366-566E-0D4C-A1E8-E85900DECFCA}" destId="{99B05585-A67E-C649-B95A-3E32ED336694}" srcOrd="3" destOrd="0" presId="urn:microsoft.com/office/officeart/2005/8/layout/cycle7"/>
    <dgm:cxn modelId="{15562C98-92E3-F546-AABC-DFD08F18DE93}" type="presParOf" srcId="{99B05585-A67E-C649-B95A-3E32ED336694}" destId="{4851D38A-4A4C-F442-8B44-125801B15AE2}" srcOrd="0" destOrd="0" presId="urn:microsoft.com/office/officeart/2005/8/layout/cycle7"/>
    <dgm:cxn modelId="{784AD492-472E-CA46-9551-E10DB2701530}" type="presParOf" srcId="{21E2B366-566E-0D4C-A1E8-E85900DECFCA}" destId="{2F5A41A9-2D28-2E44-8A26-AD4A70CEE5F3}" srcOrd="4" destOrd="0" presId="urn:microsoft.com/office/officeart/2005/8/layout/cycle7"/>
    <dgm:cxn modelId="{DF625DA0-7610-EF41-AFEA-82AE812BAD4E}" type="presParOf" srcId="{21E2B366-566E-0D4C-A1E8-E85900DECFCA}" destId="{B2A1574B-7391-8E45-A24F-C50D3B333479}" srcOrd="5" destOrd="0" presId="urn:microsoft.com/office/officeart/2005/8/layout/cycle7"/>
    <dgm:cxn modelId="{7D3A37DD-07E6-B94E-A271-B53CCE821451}" type="presParOf" srcId="{B2A1574B-7391-8E45-A24F-C50D3B333479}" destId="{C9D97774-5C94-A74F-AA85-AF72B08622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37F2BB-1D34-4947-8721-ECC23818B1EE}" type="doc">
      <dgm:prSet loTypeId="urn:microsoft.com/office/officeart/2005/8/layout/cycle7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0F5E46-2A0B-9C4C-92B4-A22567508FC4}">
      <dgm:prSet phldrT="[Text]" custT="1"/>
      <dgm:spPr/>
      <dgm:t>
        <a:bodyPr/>
        <a:lstStyle/>
        <a:p>
          <a:r>
            <a:rPr lang="pt-PT" sz="3600" b="1" dirty="0">
              <a:solidFill>
                <a:schemeClr val="accent3"/>
              </a:solidFill>
            </a:rPr>
            <a:t>Saúde</a:t>
          </a:r>
          <a:endParaRPr lang="en-US" sz="3600" b="1" dirty="0">
            <a:solidFill>
              <a:schemeClr val="accent3"/>
            </a:solidFill>
          </a:endParaRPr>
        </a:p>
      </dgm:t>
    </dgm:pt>
    <dgm:pt modelId="{62C8D17C-49B9-0444-9C7F-2492B88655B9}" type="parTrans" cxnId="{EC5D94EB-EFC9-3A4B-9C79-CB65F23625D1}">
      <dgm:prSet/>
      <dgm:spPr/>
      <dgm:t>
        <a:bodyPr/>
        <a:lstStyle/>
        <a:p>
          <a:endParaRPr lang="en-US"/>
        </a:p>
      </dgm:t>
    </dgm:pt>
    <dgm:pt modelId="{CCF6875B-9D2A-E048-BE2E-DBB960193B23}" type="sibTrans" cxnId="{EC5D94EB-EFC9-3A4B-9C79-CB65F23625D1}">
      <dgm:prSet/>
      <dgm:spPr/>
      <dgm:t>
        <a:bodyPr/>
        <a:lstStyle/>
        <a:p>
          <a:endParaRPr lang="en-US" dirty="0"/>
        </a:p>
      </dgm:t>
    </dgm:pt>
    <dgm:pt modelId="{51AC5788-9786-5F4F-A7C8-90F172A6EF9A}">
      <dgm:prSet phldrT="[Text]" custT="1"/>
      <dgm:spPr/>
      <dgm:t>
        <a:bodyPr/>
        <a:lstStyle/>
        <a:p>
          <a:r>
            <a:rPr lang="pt-PT" sz="3600" b="1" dirty="0"/>
            <a:t>Saúde Mental</a:t>
          </a:r>
          <a:endParaRPr lang="en-US" sz="3600" b="1" dirty="0"/>
        </a:p>
      </dgm:t>
    </dgm:pt>
    <dgm:pt modelId="{74766D39-75B9-3343-A373-98486BF33F71}" type="parTrans" cxnId="{125F16DD-F872-B84E-9E09-2B567468C22C}">
      <dgm:prSet/>
      <dgm:spPr/>
      <dgm:t>
        <a:bodyPr/>
        <a:lstStyle/>
        <a:p>
          <a:endParaRPr lang="en-US"/>
        </a:p>
      </dgm:t>
    </dgm:pt>
    <dgm:pt modelId="{88E61098-E254-EA49-9017-5300B8082270}" type="sibTrans" cxnId="{125F16DD-F872-B84E-9E09-2B567468C22C}">
      <dgm:prSet/>
      <dgm:spPr/>
      <dgm:t>
        <a:bodyPr/>
        <a:lstStyle/>
        <a:p>
          <a:endParaRPr lang="en-US" dirty="0"/>
        </a:p>
      </dgm:t>
    </dgm:pt>
    <dgm:pt modelId="{DB4D17DE-0871-BC42-8DDB-C8EC0A656F12}">
      <dgm:prSet phldrT="[Text]" custT="1"/>
      <dgm:spPr/>
      <dgm:t>
        <a:bodyPr/>
        <a:lstStyle/>
        <a:p>
          <a:r>
            <a:rPr lang="pt-PT" sz="3600" b="1" dirty="0">
              <a:solidFill>
                <a:schemeClr val="accent3"/>
              </a:solidFill>
            </a:rPr>
            <a:t>Protecção/ Segurança</a:t>
          </a:r>
          <a:endParaRPr lang="en-US" sz="3600" b="1" dirty="0">
            <a:solidFill>
              <a:schemeClr val="accent3"/>
            </a:solidFill>
          </a:endParaRPr>
        </a:p>
      </dgm:t>
    </dgm:pt>
    <dgm:pt modelId="{37215712-BA71-0A45-8B8C-33E9B964E531}" type="parTrans" cxnId="{2DA870FA-C0C5-234D-9721-FF013302FC42}">
      <dgm:prSet/>
      <dgm:spPr/>
      <dgm:t>
        <a:bodyPr/>
        <a:lstStyle/>
        <a:p>
          <a:endParaRPr lang="en-US"/>
        </a:p>
      </dgm:t>
    </dgm:pt>
    <dgm:pt modelId="{FE69809D-90C3-C24B-A5AB-901AB5D362EE}" type="sibTrans" cxnId="{2DA870FA-C0C5-234D-9721-FF013302FC42}">
      <dgm:prSet/>
      <dgm:spPr/>
      <dgm:t>
        <a:bodyPr/>
        <a:lstStyle/>
        <a:p>
          <a:endParaRPr lang="en-US" dirty="0"/>
        </a:p>
      </dgm:t>
    </dgm:pt>
    <dgm:pt modelId="{21E2B366-566E-0D4C-A1E8-E85900DECFCA}" type="pres">
      <dgm:prSet presAssocID="{CD37F2BB-1D34-4947-8721-ECC23818B1EE}" presName="Name0" presStyleCnt="0">
        <dgm:presLayoutVars>
          <dgm:dir/>
          <dgm:resizeHandles val="exact"/>
        </dgm:presLayoutVars>
      </dgm:prSet>
      <dgm:spPr/>
    </dgm:pt>
    <dgm:pt modelId="{44F32E92-97D7-2841-B38D-8BE737E79770}" type="pres">
      <dgm:prSet presAssocID="{A90F5E46-2A0B-9C4C-92B4-A22567508FC4}" presName="node" presStyleLbl="node1" presStyleIdx="0" presStyleCnt="3" custRadScaleRad="103520">
        <dgm:presLayoutVars>
          <dgm:bulletEnabled val="1"/>
        </dgm:presLayoutVars>
      </dgm:prSet>
      <dgm:spPr>
        <a:prstGeom prst="rect">
          <a:avLst/>
        </a:prstGeom>
      </dgm:spPr>
    </dgm:pt>
    <dgm:pt modelId="{CD9D9859-3F27-F041-82CE-C8D0FAFA5CA4}" type="pres">
      <dgm:prSet presAssocID="{CCF6875B-9D2A-E048-BE2E-DBB960193B23}" presName="sibTrans" presStyleLbl="sibTrans2D1" presStyleIdx="0" presStyleCnt="3" custLinFactNeighborX="48619" custLinFactNeighborY="0"/>
      <dgm:spPr/>
    </dgm:pt>
    <dgm:pt modelId="{8F614F71-FE56-8749-AE55-865D03AF20B8}" type="pres">
      <dgm:prSet presAssocID="{CCF6875B-9D2A-E048-BE2E-DBB960193B23}" presName="connectorText" presStyleLbl="sibTrans2D1" presStyleIdx="0" presStyleCnt="3"/>
      <dgm:spPr/>
    </dgm:pt>
    <dgm:pt modelId="{BDD6155B-7874-3A49-A6A1-75F21CCDD4CE}" type="pres">
      <dgm:prSet presAssocID="{51AC5788-9786-5F4F-A7C8-90F172A6EF9A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9B05585-A67E-C649-B95A-3E32ED336694}" type="pres">
      <dgm:prSet presAssocID="{88E61098-E254-EA49-9017-5300B8082270}" presName="sibTrans" presStyleLbl="sibTrans2D1" presStyleIdx="1" presStyleCnt="3"/>
      <dgm:spPr/>
    </dgm:pt>
    <dgm:pt modelId="{4851D38A-4A4C-F442-8B44-125801B15AE2}" type="pres">
      <dgm:prSet presAssocID="{88E61098-E254-EA49-9017-5300B8082270}" presName="connectorText" presStyleLbl="sibTrans2D1" presStyleIdx="1" presStyleCnt="3"/>
      <dgm:spPr/>
    </dgm:pt>
    <dgm:pt modelId="{2F5A41A9-2D28-2E44-8A26-AD4A70CEE5F3}" type="pres">
      <dgm:prSet presAssocID="{DB4D17DE-0871-BC42-8DDB-C8EC0A656F12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2A1574B-7391-8E45-A24F-C50D3B333479}" type="pres">
      <dgm:prSet presAssocID="{FE69809D-90C3-C24B-A5AB-901AB5D362EE}" presName="sibTrans" presStyleLbl="sibTrans2D1" presStyleIdx="2" presStyleCnt="3" custLinFactNeighborX="-55652" custLinFactNeighborY="0"/>
      <dgm:spPr/>
    </dgm:pt>
    <dgm:pt modelId="{C9D97774-5C94-A74F-AA85-AF72B08622BA}" type="pres">
      <dgm:prSet presAssocID="{FE69809D-90C3-C24B-A5AB-901AB5D362EE}" presName="connectorText" presStyleLbl="sibTrans2D1" presStyleIdx="2" presStyleCnt="3"/>
      <dgm:spPr/>
    </dgm:pt>
  </dgm:ptLst>
  <dgm:cxnLst>
    <dgm:cxn modelId="{0AA5AD0D-15C7-F340-B6A8-3A1EE6F09E24}" type="presOf" srcId="{A90F5E46-2A0B-9C4C-92B4-A22567508FC4}" destId="{44F32E92-97D7-2841-B38D-8BE737E79770}" srcOrd="0" destOrd="0" presId="urn:microsoft.com/office/officeart/2005/8/layout/cycle7"/>
    <dgm:cxn modelId="{E1859724-0B92-724E-80EB-0DCE183D1C6E}" type="presOf" srcId="{51AC5788-9786-5F4F-A7C8-90F172A6EF9A}" destId="{BDD6155B-7874-3A49-A6A1-75F21CCDD4CE}" srcOrd="0" destOrd="0" presId="urn:microsoft.com/office/officeart/2005/8/layout/cycle7"/>
    <dgm:cxn modelId="{8EFABB65-7E94-9B45-B4BF-4D980535ACCB}" type="presOf" srcId="{DB4D17DE-0871-BC42-8DDB-C8EC0A656F12}" destId="{2F5A41A9-2D28-2E44-8A26-AD4A70CEE5F3}" srcOrd="0" destOrd="0" presId="urn:microsoft.com/office/officeart/2005/8/layout/cycle7"/>
    <dgm:cxn modelId="{BFC39C6B-19F9-CB48-B0EF-612E5D96356E}" type="presOf" srcId="{FE69809D-90C3-C24B-A5AB-901AB5D362EE}" destId="{C9D97774-5C94-A74F-AA85-AF72B08622BA}" srcOrd="1" destOrd="0" presId="urn:microsoft.com/office/officeart/2005/8/layout/cycle7"/>
    <dgm:cxn modelId="{CB37F56D-C149-BF4B-86D0-618AC529A48D}" type="presOf" srcId="{FE69809D-90C3-C24B-A5AB-901AB5D362EE}" destId="{B2A1574B-7391-8E45-A24F-C50D3B333479}" srcOrd="0" destOrd="0" presId="urn:microsoft.com/office/officeart/2005/8/layout/cycle7"/>
    <dgm:cxn modelId="{C5AE0A80-FA20-0F4B-B4CE-A2BAEC1C01E0}" type="presOf" srcId="{88E61098-E254-EA49-9017-5300B8082270}" destId="{4851D38A-4A4C-F442-8B44-125801B15AE2}" srcOrd="1" destOrd="0" presId="urn:microsoft.com/office/officeart/2005/8/layout/cycle7"/>
    <dgm:cxn modelId="{640D8EA6-07A1-E84D-AB45-D9716230F9C3}" type="presOf" srcId="{88E61098-E254-EA49-9017-5300B8082270}" destId="{99B05585-A67E-C649-B95A-3E32ED336694}" srcOrd="0" destOrd="0" presId="urn:microsoft.com/office/officeart/2005/8/layout/cycle7"/>
    <dgm:cxn modelId="{DFC873A8-5E17-3943-B600-570C6F6F3591}" type="presOf" srcId="{CCF6875B-9D2A-E048-BE2E-DBB960193B23}" destId="{CD9D9859-3F27-F041-82CE-C8D0FAFA5CA4}" srcOrd="0" destOrd="0" presId="urn:microsoft.com/office/officeart/2005/8/layout/cycle7"/>
    <dgm:cxn modelId="{125F16DD-F872-B84E-9E09-2B567468C22C}" srcId="{CD37F2BB-1D34-4947-8721-ECC23818B1EE}" destId="{51AC5788-9786-5F4F-A7C8-90F172A6EF9A}" srcOrd="1" destOrd="0" parTransId="{74766D39-75B9-3343-A373-98486BF33F71}" sibTransId="{88E61098-E254-EA49-9017-5300B8082270}"/>
    <dgm:cxn modelId="{862069E4-B713-1A4A-BB13-C077BD148360}" type="presOf" srcId="{CCF6875B-9D2A-E048-BE2E-DBB960193B23}" destId="{8F614F71-FE56-8749-AE55-865D03AF20B8}" srcOrd="1" destOrd="0" presId="urn:microsoft.com/office/officeart/2005/8/layout/cycle7"/>
    <dgm:cxn modelId="{EC5D94EB-EFC9-3A4B-9C79-CB65F23625D1}" srcId="{CD37F2BB-1D34-4947-8721-ECC23818B1EE}" destId="{A90F5E46-2A0B-9C4C-92B4-A22567508FC4}" srcOrd="0" destOrd="0" parTransId="{62C8D17C-49B9-0444-9C7F-2492B88655B9}" sibTransId="{CCF6875B-9D2A-E048-BE2E-DBB960193B23}"/>
    <dgm:cxn modelId="{2DA870FA-C0C5-234D-9721-FF013302FC42}" srcId="{CD37F2BB-1D34-4947-8721-ECC23818B1EE}" destId="{DB4D17DE-0871-BC42-8DDB-C8EC0A656F12}" srcOrd="2" destOrd="0" parTransId="{37215712-BA71-0A45-8B8C-33E9B964E531}" sibTransId="{FE69809D-90C3-C24B-A5AB-901AB5D362EE}"/>
    <dgm:cxn modelId="{55B684FF-ADD8-0F4D-B8DA-95C7B6DA4CA1}" type="presOf" srcId="{CD37F2BB-1D34-4947-8721-ECC23818B1EE}" destId="{21E2B366-566E-0D4C-A1E8-E85900DECFCA}" srcOrd="0" destOrd="0" presId="urn:microsoft.com/office/officeart/2005/8/layout/cycle7"/>
    <dgm:cxn modelId="{61DE28D7-60BA-8B4D-A9E9-38385D2A2BC9}" type="presParOf" srcId="{21E2B366-566E-0D4C-A1E8-E85900DECFCA}" destId="{44F32E92-97D7-2841-B38D-8BE737E79770}" srcOrd="0" destOrd="0" presId="urn:microsoft.com/office/officeart/2005/8/layout/cycle7"/>
    <dgm:cxn modelId="{8086152D-AB61-294C-93E6-CD104FF38F93}" type="presParOf" srcId="{21E2B366-566E-0D4C-A1E8-E85900DECFCA}" destId="{CD9D9859-3F27-F041-82CE-C8D0FAFA5CA4}" srcOrd="1" destOrd="0" presId="urn:microsoft.com/office/officeart/2005/8/layout/cycle7"/>
    <dgm:cxn modelId="{51D7669A-747D-A44B-A9C4-5879D88E652A}" type="presParOf" srcId="{CD9D9859-3F27-F041-82CE-C8D0FAFA5CA4}" destId="{8F614F71-FE56-8749-AE55-865D03AF20B8}" srcOrd="0" destOrd="0" presId="urn:microsoft.com/office/officeart/2005/8/layout/cycle7"/>
    <dgm:cxn modelId="{004E708A-E72B-DE4C-95B5-23F1C71D8EB1}" type="presParOf" srcId="{21E2B366-566E-0D4C-A1E8-E85900DECFCA}" destId="{BDD6155B-7874-3A49-A6A1-75F21CCDD4CE}" srcOrd="2" destOrd="0" presId="urn:microsoft.com/office/officeart/2005/8/layout/cycle7"/>
    <dgm:cxn modelId="{0DC06EC4-07E0-424C-9D3E-18FB84CE106B}" type="presParOf" srcId="{21E2B366-566E-0D4C-A1E8-E85900DECFCA}" destId="{99B05585-A67E-C649-B95A-3E32ED336694}" srcOrd="3" destOrd="0" presId="urn:microsoft.com/office/officeart/2005/8/layout/cycle7"/>
    <dgm:cxn modelId="{15562C98-92E3-F546-AABC-DFD08F18DE93}" type="presParOf" srcId="{99B05585-A67E-C649-B95A-3E32ED336694}" destId="{4851D38A-4A4C-F442-8B44-125801B15AE2}" srcOrd="0" destOrd="0" presId="urn:microsoft.com/office/officeart/2005/8/layout/cycle7"/>
    <dgm:cxn modelId="{784AD492-472E-CA46-9551-E10DB2701530}" type="presParOf" srcId="{21E2B366-566E-0D4C-A1E8-E85900DECFCA}" destId="{2F5A41A9-2D28-2E44-8A26-AD4A70CEE5F3}" srcOrd="4" destOrd="0" presId="urn:microsoft.com/office/officeart/2005/8/layout/cycle7"/>
    <dgm:cxn modelId="{DF625DA0-7610-EF41-AFEA-82AE812BAD4E}" type="presParOf" srcId="{21E2B366-566E-0D4C-A1E8-E85900DECFCA}" destId="{B2A1574B-7391-8E45-A24F-C50D3B333479}" srcOrd="5" destOrd="0" presId="urn:microsoft.com/office/officeart/2005/8/layout/cycle7"/>
    <dgm:cxn modelId="{7D3A37DD-07E6-B94E-A271-B53CCE821451}" type="presParOf" srcId="{B2A1574B-7391-8E45-A24F-C50D3B333479}" destId="{C9D97774-5C94-A74F-AA85-AF72B08622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B205F-7F6D-8045-A818-8F13D6EFC629}">
      <dsp:nvSpPr>
        <dsp:cNvPr id="0" name=""/>
        <dsp:cNvSpPr/>
      </dsp:nvSpPr>
      <dsp:spPr>
        <a:xfrm>
          <a:off x="201468" y="2540"/>
          <a:ext cx="5616742" cy="22466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VAW ou VAWG</a:t>
          </a:r>
        </a:p>
      </dsp:txBody>
      <dsp:txXfrm>
        <a:off x="1324817" y="2540"/>
        <a:ext cx="3370045" cy="2246697"/>
      </dsp:txXfrm>
    </dsp:sp>
    <dsp:sp modelId="{92D8F25A-FD6E-CF4C-873F-48B7A83A9D1B}">
      <dsp:nvSpPr>
        <dsp:cNvPr id="0" name=""/>
        <dsp:cNvSpPr/>
      </dsp:nvSpPr>
      <dsp:spPr>
        <a:xfrm>
          <a:off x="5088034" y="193509"/>
          <a:ext cx="2898674" cy="1864758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latin typeface="Arial" panose="020B0604020202020204" pitchFamily="34" charset="0"/>
              <a:cs typeface="Arial" panose="020B0604020202020204" pitchFamily="34" charset="0"/>
            </a:rPr>
            <a:t>=</a:t>
          </a:r>
        </a:p>
      </dsp:txBody>
      <dsp:txXfrm>
        <a:off x="6020413" y="193509"/>
        <a:ext cx="1033916" cy="1864758"/>
      </dsp:txXfrm>
    </dsp:sp>
    <dsp:sp modelId="{AE5D11C6-E6A8-7C49-A29F-96025733B7C4}">
      <dsp:nvSpPr>
        <dsp:cNvPr id="0" name=""/>
        <dsp:cNvSpPr/>
      </dsp:nvSpPr>
      <dsp:spPr>
        <a:xfrm>
          <a:off x="7334042" y="193509"/>
          <a:ext cx="5981632" cy="1864758"/>
        </a:xfrm>
        <a:prstGeom prst="chevron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800" kern="1200" dirty="0">
              <a:latin typeface="Arial" panose="020B0604020202020204" pitchFamily="34" charset="0"/>
              <a:cs typeface="Arial" panose="020B0604020202020204" pitchFamily="34" charset="0"/>
            </a:rPr>
            <a:t>Violência contra Mulheres ou Violência contra Mulheres e Raparigas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6421" y="193509"/>
        <a:ext cx="4116874" cy="1864758"/>
      </dsp:txXfrm>
    </dsp:sp>
    <dsp:sp modelId="{5E52A442-96A3-F748-A601-C1B10DA263ED}">
      <dsp:nvSpPr>
        <dsp:cNvPr id="0" name=""/>
        <dsp:cNvSpPr/>
      </dsp:nvSpPr>
      <dsp:spPr>
        <a:xfrm>
          <a:off x="201468" y="2563775"/>
          <a:ext cx="5616742" cy="2246697"/>
        </a:xfrm>
        <a:prstGeom prst="chevron">
          <a:avLst/>
        </a:prstGeom>
        <a:solidFill>
          <a:schemeClr val="accent3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VBG</a:t>
          </a:r>
        </a:p>
      </dsp:txBody>
      <dsp:txXfrm>
        <a:off x="1324817" y="2563775"/>
        <a:ext cx="3370045" cy="2246697"/>
      </dsp:txXfrm>
    </dsp:sp>
    <dsp:sp modelId="{3F623744-8A26-3343-81EB-1AC597E5EE31}">
      <dsp:nvSpPr>
        <dsp:cNvPr id="0" name=""/>
        <dsp:cNvSpPr/>
      </dsp:nvSpPr>
      <dsp:spPr>
        <a:xfrm>
          <a:off x="5088034" y="2754744"/>
          <a:ext cx="2898674" cy="186475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=</a:t>
          </a:r>
        </a:p>
      </dsp:txBody>
      <dsp:txXfrm>
        <a:off x="6020413" y="2754744"/>
        <a:ext cx="1033916" cy="1864758"/>
      </dsp:txXfrm>
    </dsp:sp>
    <dsp:sp modelId="{8C6CAB62-C7AA-A643-AF41-5AB255EE1F3F}">
      <dsp:nvSpPr>
        <dsp:cNvPr id="0" name=""/>
        <dsp:cNvSpPr/>
      </dsp:nvSpPr>
      <dsp:spPr>
        <a:xfrm>
          <a:off x="7334042" y="2754744"/>
          <a:ext cx="5981632" cy="1864758"/>
        </a:xfrm>
        <a:prstGeom prst="chevron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800" kern="1200" dirty="0">
              <a:latin typeface="Arial" panose="020B0604020202020204" pitchFamily="34" charset="0"/>
              <a:cs typeface="Arial" panose="020B0604020202020204" pitchFamily="34" charset="0"/>
            </a:rPr>
            <a:t>Violência Baseada no Género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6421" y="2754744"/>
        <a:ext cx="4116874" cy="1864758"/>
      </dsp:txXfrm>
    </dsp:sp>
    <dsp:sp modelId="{4B9E7472-0FE4-B848-AF23-ACFE455B8250}">
      <dsp:nvSpPr>
        <dsp:cNvPr id="0" name=""/>
        <dsp:cNvSpPr/>
      </dsp:nvSpPr>
      <dsp:spPr>
        <a:xfrm>
          <a:off x="201468" y="5125009"/>
          <a:ext cx="5616742" cy="2246697"/>
        </a:xfrm>
        <a:prstGeom prst="chevron">
          <a:avLst/>
        </a:prstGeom>
        <a:solidFill>
          <a:schemeClr val="accent3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SGBV</a:t>
          </a:r>
        </a:p>
      </dsp:txBody>
      <dsp:txXfrm>
        <a:off x="1324817" y="5125009"/>
        <a:ext cx="3370045" cy="2246697"/>
      </dsp:txXfrm>
    </dsp:sp>
    <dsp:sp modelId="{ED8BE6FF-0C08-4A40-8F4C-ED9B5A0DFC4F}">
      <dsp:nvSpPr>
        <dsp:cNvPr id="0" name=""/>
        <dsp:cNvSpPr/>
      </dsp:nvSpPr>
      <dsp:spPr>
        <a:xfrm>
          <a:off x="5088034" y="5315979"/>
          <a:ext cx="2898674" cy="186475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=</a:t>
          </a:r>
        </a:p>
      </dsp:txBody>
      <dsp:txXfrm>
        <a:off x="6020413" y="5315979"/>
        <a:ext cx="1033916" cy="1864758"/>
      </dsp:txXfrm>
    </dsp:sp>
    <dsp:sp modelId="{F309495A-EC50-DF47-AB31-A754D8637AA8}">
      <dsp:nvSpPr>
        <dsp:cNvPr id="0" name=""/>
        <dsp:cNvSpPr/>
      </dsp:nvSpPr>
      <dsp:spPr>
        <a:xfrm>
          <a:off x="7334042" y="5315979"/>
          <a:ext cx="5981632" cy="1864758"/>
        </a:xfrm>
        <a:prstGeom prst="chevron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800" kern="1200" dirty="0">
              <a:latin typeface="Arial" panose="020B0604020202020204" pitchFamily="34" charset="0"/>
              <a:cs typeface="Arial" panose="020B0604020202020204" pitchFamily="34" charset="0"/>
            </a:rPr>
            <a:t>Violência Sexual e de Género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6421" y="5315979"/>
        <a:ext cx="4116874" cy="1864758"/>
      </dsp:txXfrm>
    </dsp:sp>
    <dsp:sp modelId="{A0DAD966-8E8E-8A40-8CC7-ADDF7FAF4432}">
      <dsp:nvSpPr>
        <dsp:cNvPr id="0" name=""/>
        <dsp:cNvSpPr/>
      </dsp:nvSpPr>
      <dsp:spPr>
        <a:xfrm>
          <a:off x="201468" y="7686244"/>
          <a:ext cx="5616742" cy="2246697"/>
        </a:xfrm>
        <a:prstGeom prst="chevron">
          <a:avLst/>
        </a:prstGeom>
        <a:solidFill>
          <a:schemeClr val="accent3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SV ou SSV</a:t>
          </a:r>
        </a:p>
      </dsp:txBody>
      <dsp:txXfrm>
        <a:off x="1324817" y="7686244"/>
        <a:ext cx="3370045" cy="2246697"/>
      </dsp:txXfrm>
    </dsp:sp>
    <dsp:sp modelId="{9C5E41CB-5ECC-1B4C-B5C4-44D0CECDC0C0}">
      <dsp:nvSpPr>
        <dsp:cNvPr id="0" name=""/>
        <dsp:cNvSpPr/>
      </dsp:nvSpPr>
      <dsp:spPr>
        <a:xfrm>
          <a:off x="5088034" y="7877213"/>
          <a:ext cx="2898674" cy="186475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=</a:t>
          </a:r>
        </a:p>
      </dsp:txBody>
      <dsp:txXfrm>
        <a:off x="6020413" y="7877213"/>
        <a:ext cx="1033916" cy="1864758"/>
      </dsp:txXfrm>
    </dsp:sp>
    <dsp:sp modelId="{B90A49ED-E990-5D49-AE5B-59806A431A08}">
      <dsp:nvSpPr>
        <dsp:cNvPr id="0" name=""/>
        <dsp:cNvSpPr/>
      </dsp:nvSpPr>
      <dsp:spPr>
        <a:xfrm>
          <a:off x="7334042" y="7877213"/>
          <a:ext cx="5981632" cy="1864758"/>
        </a:xfrm>
        <a:prstGeom prst="chevron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2800" kern="1200" dirty="0">
              <a:latin typeface="Arial" panose="020B0604020202020204" pitchFamily="34" charset="0"/>
              <a:cs typeface="Arial" panose="020B0604020202020204" pitchFamily="34" charset="0"/>
            </a:rPr>
            <a:t>Violência Sexual ou Sobreviventes da Violência Sexual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6421" y="7877213"/>
        <a:ext cx="4116874" cy="1864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E4F33-CD46-4775-8B18-C2A31C9B5A64}">
      <dsp:nvSpPr>
        <dsp:cNvPr id="0" name=""/>
        <dsp:cNvSpPr/>
      </dsp:nvSpPr>
      <dsp:spPr>
        <a:xfrm>
          <a:off x="2816708" y="0"/>
          <a:ext cx="3343840" cy="33443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35DC0-E28D-4381-AB5F-769A35CD7B08}">
      <dsp:nvSpPr>
        <dsp:cNvPr id="0" name=""/>
        <dsp:cNvSpPr/>
      </dsp:nvSpPr>
      <dsp:spPr>
        <a:xfrm>
          <a:off x="3555807" y="1207411"/>
          <a:ext cx="1858107" cy="928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Trauma</a:t>
          </a:r>
        </a:p>
      </dsp:txBody>
      <dsp:txXfrm>
        <a:off x="3555807" y="1207411"/>
        <a:ext cx="1858107" cy="928831"/>
      </dsp:txXfrm>
    </dsp:sp>
    <dsp:sp modelId="{4B954093-44F3-4E5F-8BF0-7C9433062391}">
      <dsp:nvSpPr>
        <dsp:cNvPr id="0" name=""/>
        <dsp:cNvSpPr/>
      </dsp:nvSpPr>
      <dsp:spPr>
        <a:xfrm>
          <a:off x="1887968" y="1921576"/>
          <a:ext cx="3343840" cy="33443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C283B-F3F9-429F-AB38-801CCBCA50ED}">
      <dsp:nvSpPr>
        <dsp:cNvPr id="0" name=""/>
        <dsp:cNvSpPr/>
      </dsp:nvSpPr>
      <dsp:spPr>
        <a:xfrm>
          <a:off x="2739283" y="3147924"/>
          <a:ext cx="4315473" cy="91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Re-traumatização</a:t>
          </a:r>
          <a:endParaRPr lang="en-US" sz="2800" b="1" kern="1200" dirty="0"/>
        </a:p>
      </dsp:txBody>
      <dsp:txXfrm>
        <a:off x="2739283" y="3147924"/>
        <a:ext cx="4315473" cy="910422"/>
      </dsp:txXfrm>
    </dsp:sp>
    <dsp:sp modelId="{FC086FA7-3FF6-4924-A6C0-86707D67F169}">
      <dsp:nvSpPr>
        <dsp:cNvPr id="0" name=""/>
        <dsp:cNvSpPr/>
      </dsp:nvSpPr>
      <dsp:spPr>
        <a:xfrm>
          <a:off x="3054702" y="4073103"/>
          <a:ext cx="2872877" cy="28740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ADD15-995B-4B93-B8A2-24BF618E677A}">
      <dsp:nvSpPr>
        <dsp:cNvPr id="0" name=""/>
        <dsp:cNvSpPr/>
      </dsp:nvSpPr>
      <dsp:spPr>
        <a:xfrm>
          <a:off x="3560202" y="5075574"/>
          <a:ext cx="1858107" cy="928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Resposta ao Trauma</a:t>
          </a:r>
          <a:endParaRPr lang="en-US" sz="2800" kern="1200" dirty="0"/>
        </a:p>
      </dsp:txBody>
      <dsp:txXfrm>
        <a:off x="3560202" y="5075574"/>
        <a:ext cx="1858107" cy="928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D132D-4A77-3E42-9E42-3FEA6C7126B1}">
      <dsp:nvSpPr>
        <dsp:cNvPr id="0" name=""/>
        <dsp:cNvSpPr/>
      </dsp:nvSpPr>
      <dsp:spPr>
        <a:xfrm>
          <a:off x="5229037" y="1917141"/>
          <a:ext cx="1927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7738" y="45720"/>
              </a:lnTo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6143948" y="1957227"/>
        <a:ext cx="97916" cy="11267"/>
      </dsp:txXfrm>
    </dsp:sp>
    <dsp:sp modelId="{929C0FCE-A7DC-7443-B072-8F625F4CEDBC}">
      <dsp:nvSpPr>
        <dsp:cNvPr id="0" name=""/>
        <dsp:cNvSpPr/>
      </dsp:nvSpPr>
      <dsp:spPr>
        <a:xfrm>
          <a:off x="336703" y="0"/>
          <a:ext cx="4894134" cy="39257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7" tIns="251730" rIns="239817" bIns="25173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 Escutar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800" kern="1200" dirty="0">
              <a:solidFill>
                <a:schemeClr val="tx1"/>
              </a:solidFill>
            </a:rPr>
            <a:t>Escutar a mulher de perto, com empatia e sem julgar</a:t>
          </a:r>
          <a:r>
            <a:rPr lang="en-US" sz="2800" kern="1200" dirty="0">
              <a:solidFill>
                <a:schemeClr val="tx1"/>
              </a:solidFill>
            </a:rPr>
            <a:t>.</a:t>
          </a:r>
        </a:p>
      </dsp:txBody>
      <dsp:txXfrm>
        <a:off x="336703" y="0"/>
        <a:ext cx="4894134" cy="3925722"/>
      </dsp:txXfrm>
    </dsp:sp>
    <dsp:sp modelId="{E131AC1C-9600-C94B-AC90-3F3562E4516A}">
      <dsp:nvSpPr>
        <dsp:cNvPr id="0" name=""/>
        <dsp:cNvSpPr/>
      </dsp:nvSpPr>
      <dsp:spPr>
        <a:xfrm>
          <a:off x="12081510" y="1917141"/>
          <a:ext cx="928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8552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12521808" y="1957227"/>
        <a:ext cx="47957" cy="11267"/>
      </dsp:txXfrm>
    </dsp:sp>
    <dsp:sp modelId="{BC591A76-1CD2-914D-ABC7-B975E3F5A1F9}">
      <dsp:nvSpPr>
        <dsp:cNvPr id="0" name=""/>
        <dsp:cNvSpPr/>
      </dsp:nvSpPr>
      <dsp:spPr>
        <a:xfrm>
          <a:off x="7189176" y="0"/>
          <a:ext cx="4894134" cy="392572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7" tIns="251730" rIns="239817" bIns="25173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000" b="1" kern="1200" dirty="0">
              <a:solidFill>
                <a:schemeClr val="tx1"/>
              </a:solidFill>
            </a:rPr>
            <a:t>Inquerir sobre as Necessidades</a:t>
          </a:r>
          <a:r>
            <a:rPr lang="en-US" sz="4000" b="1" kern="1200" dirty="0">
              <a:solidFill>
                <a:schemeClr val="tx1"/>
              </a:solidFill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800" kern="1200" dirty="0">
              <a:solidFill>
                <a:schemeClr val="tx1"/>
              </a:solidFill>
            </a:rPr>
            <a:t>Avaliar e responder às suas várias necessidades e preocupações - emocionais, físicas (incluindo a saúde reprodutiva) e sociais</a:t>
          </a:r>
          <a:r>
            <a:rPr lang="en-US" sz="2800" kern="1200" dirty="0">
              <a:solidFill>
                <a:schemeClr val="tx1"/>
              </a:solidFill>
            </a:rPr>
            <a:t>. </a:t>
          </a:r>
        </a:p>
      </dsp:txBody>
      <dsp:txXfrm>
        <a:off x="7189176" y="0"/>
        <a:ext cx="4894134" cy="3925722"/>
      </dsp:txXfrm>
    </dsp:sp>
    <dsp:sp modelId="{3151C72A-3419-3E40-846E-211B78D1A6F0}">
      <dsp:nvSpPr>
        <dsp:cNvPr id="0" name=""/>
        <dsp:cNvSpPr/>
      </dsp:nvSpPr>
      <dsp:spPr>
        <a:xfrm>
          <a:off x="5765766" y="3923922"/>
          <a:ext cx="9723763" cy="720121"/>
        </a:xfrm>
        <a:custGeom>
          <a:avLst/>
          <a:gdLst/>
          <a:ahLst/>
          <a:cxnLst/>
          <a:rect l="0" t="0" r="0" b="0"/>
          <a:pathLst>
            <a:path>
              <a:moveTo>
                <a:pt x="9723763" y="0"/>
              </a:moveTo>
              <a:lnTo>
                <a:pt x="9723763" y="377160"/>
              </a:lnTo>
              <a:lnTo>
                <a:pt x="0" y="377160"/>
              </a:lnTo>
              <a:lnTo>
                <a:pt x="0" y="72012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10383830" y="4278348"/>
        <a:ext cx="487635" cy="11267"/>
      </dsp:txXfrm>
    </dsp:sp>
    <dsp:sp modelId="{F89C7F9E-891F-9A46-A8E9-A4E1A62DE0F0}">
      <dsp:nvSpPr>
        <dsp:cNvPr id="0" name=""/>
        <dsp:cNvSpPr/>
      </dsp:nvSpPr>
      <dsp:spPr>
        <a:xfrm>
          <a:off x="13042463" y="0"/>
          <a:ext cx="4894134" cy="392572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7" tIns="251730" rIns="239817" bIns="25173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Validar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800" kern="1200" dirty="0">
              <a:solidFill>
                <a:schemeClr val="tx1"/>
              </a:solidFill>
            </a:rPr>
            <a:t>Mostrar-lhe que a compreende e acredita nela. Assegurar-lhe que a culpa não é dela.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3042463" y="0"/>
        <a:ext cx="4894134" cy="3925722"/>
      </dsp:txXfrm>
    </dsp:sp>
    <dsp:sp modelId="{5D7C36BE-DE37-DA48-AA54-3868A5ACC7AE}">
      <dsp:nvSpPr>
        <dsp:cNvPr id="0" name=""/>
        <dsp:cNvSpPr/>
      </dsp:nvSpPr>
      <dsp:spPr>
        <a:xfrm>
          <a:off x="8211033" y="6098963"/>
          <a:ext cx="2171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2686" y="45720"/>
              </a:lnTo>
              <a:lnTo>
                <a:pt x="1102686" y="46307"/>
              </a:lnTo>
              <a:lnTo>
                <a:pt x="2171173" y="4630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9241575" y="6139049"/>
        <a:ext cx="110088" cy="11267"/>
      </dsp:txXfrm>
    </dsp:sp>
    <dsp:sp modelId="{D43D49DA-FA70-9D42-A32D-F1CB89047C06}">
      <dsp:nvSpPr>
        <dsp:cNvPr id="0" name=""/>
        <dsp:cNvSpPr/>
      </dsp:nvSpPr>
      <dsp:spPr>
        <a:xfrm>
          <a:off x="3318699" y="4676443"/>
          <a:ext cx="4894134" cy="293648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7" tIns="251730" rIns="239817" bIns="25173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000" b="1" kern="1200" dirty="0">
              <a:solidFill>
                <a:schemeClr val="tx1"/>
              </a:solidFill>
            </a:rPr>
            <a:t>Melhorar a Segurança</a:t>
          </a:r>
          <a:endParaRPr lang="en-US" sz="4000" b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800" kern="1200" dirty="0">
              <a:solidFill>
                <a:schemeClr val="tx1"/>
              </a:solidFill>
            </a:rPr>
            <a:t>Discutir um plano para a proteger de mais danos, se necessário</a:t>
          </a:r>
          <a:r>
            <a:rPr lang="en-US" sz="2800" kern="1200" dirty="0">
              <a:solidFill>
                <a:schemeClr val="tx1"/>
              </a:solidFill>
            </a:rPr>
            <a:t>.</a:t>
          </a:r>
        </a:p>
      </dsp:txBody>
      <dsp:txXfrm>
        <a:off x="3318699" y="4676443"/>
        <a:ext cx="4894134" cy="2936480"/>
      </dsp:txXfrm>
    </dsp:sp>
    <dsp:sp modelId="{4E3A809C-D2B7-7042-A494-D4237D3CF880}">
      <dsp:nvSpPr>
        <dsp:cNvPr id="0" name=""/>
        <dsp:cNvSpPr/>
      </dsp:nvSpPr>
      <dsp:spPr>
        <a:xfrm>
          <a:off x="10414606" y="4677030"/>
          <a:ext cx="4894134" cy="29364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7" tIns="251730" rIns="239817" bIns="25173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000" b="1" kern="1200" noProof="0" dirty="0">
              <a:solidFill>
                <a:schemeClr val="tx1"/>
              </a:solidFill>
            </a:rPr>
            <a:t>Apoiar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800" kern="1200" dirty="0">
              <a:solidFill>
                <a:schemeClr val="tx1"/>
              </a:solidFill>
            </a:rPr>
            <a:t>Apoiar a ela, ajudando-a a ligar-se à informação, serviços e apoio social</a:t>
          </a:r>
          <a:r>
            <a:rPr lang="en-US" sz="2800" kern="1200" dirty="0">
              <a:solidFill>
                <a:schemeClr val="tx1"/>
              </a:solidFill>
            </a:rPr>
            <a:t>. </a:t>
          </a:r>
        </a:p>
      </dsp:txBody>
      <dsp:txXfrm>
        <a:off x="10414606" y="4677030"/>
        <a:ext cx="4894134" cy="2936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F83B7-2B43-CE4C-9FD2-009CBB182C0B}">
      <dsp:nvSpPr>
        <dsp:cNvPr id="0" name=""/>
        <dsp:cNvSpPr/>
      </dsp:nvSpPr>
      <dsp:spPr>
        <a:xfrm>
          <a:off x="57213" y="4143"/>
          <a:ext cx="2913144" cy="20777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1</a:t>
          </a:r>
        </a:p>
      </dsp:txBody>
      <dsp:txXfrm>
        <a:off x="1096106" y="4143"/>
        <a:ext cx="835359" cy="2077785"/>
      </dsp:txXfrm>
    </dsp:sp>
    <dsp:sp modelId="{89FBDC23-1E1D-5044-A92B-402A30CF8D81}">
      <dsp:nvSpPr>
        <dsp:cNvPr id="0" name=""/>
        <dsp:cNvSpPr/>
      </dsp:nvSpPr>
      <dsp:spPr>
        <a:xfrm>
          <a:off x="2505833" y="157034"/>
          <a:ext cx="12448353" cy="177200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Estabelecer relacionamento antes do exame</a:t>
          </a:r>
          <a:r>
            <a:rPr lang="en-US" sz="3200" kern="1200" dirty="0"/>
            <a:t>.</a:t>
          </a:r>
        </a:p>
      </dsp:txBody>
      <dsp:txXfrm>
        <a:off x="3391834" y="157034"/>
        <a:ext cx="10676351" cy="1772002"/>
      </dsp:txXfrm>
    </dsp:sp>
    <dsp:sp modelId="{ACDE5012-67DF-014A-A49A-0D090DEBEC58}">
      <dsp:nvSpPr>
        <dsp:cNvPr id="0" name=""/>
        <dsp:cNvSpPr/>
      </dsp:nvSpPr>
      <dsp:spPr>
        <a:xfrm>
          <a:off x="57213" y="2282032"/>
          <a:ext cx="2913144" cy="20935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2</a:t>
          </a:r>
        </a:p>
      </dsp:txBody>
      <dsp:txXfrm>
        <a:off x="1103974" y="2282032"/>
        <a:ext cx="819623" cy="2093521"/>
      </dsp:txXfrm>
    </dsp:sp>
    <dsp:sp modelId="{2D396310-C7CF-F246-8BD5-1D1F28232412}">
      <dsp:nvSpPr>
        <dsp:cNvPr id="0" name=""/>
        <dsp:cNvSpPr/>
      </dsp:nvSpPr>
      <dsp:spPr>
        <a:xfrm>
          <a:off x="2505833" y="2442791"/>
          <a:ext cx="12448353" cy="177200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3200" kern="1200" dirty="0"/>
            <a:t>Convidar a utente a sugerir medidas que a tornarão mais confortável com o exame e procedimento</a:t>
          </a:r>
          <a:r>
            <a:rPr lang="en-US" sz="3200" kern="1200" dirty="0"/>
            <a:t>.</a:t>
          </a:r>
        </a:p>
      </dsp:txBody>
      <dsp:txXfrm>
        <a:off x="3391834" y="2442791"/>
        <a:ext cx="10676351" cy="1772002"/>
      </dsp:txXfrm>
    </dsp:sp>
    <dsp:sp modelId="{CB9038F1-724C-CE4E-BCC7-B38870B3B1EE}">
      <dsp:nvSpPr>
        <dsp:cNvPr id="0" name=""/>
        <dsp:cNvSpPr/>
      </dsp:nvSpPr>
      <dsp:spPr>
        <a:xfrm>
          <a:off x="57213" y="4575657"/>
          <a:ext cx="2913144" cy="21063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3</a:t>
          </a:r>
        </a:p>
      </dsp:txBody>
      <dsp:txXfrm>
        <a:off x="1110406" y="4575657"/>
        <a:ext cx="806759" cy="2106385"/>
      </dsp:txXfrm>
    </dsp:sp>
    <dsp:sp modelId="{00E61477-8A2A-D14D-A0C9-7FCFE27B96EA}">
      <dsp:nvSpPr>
        <dsp:cNvPr id="0" name=""/>
        <dsp:cNvSpPr/>
      </dsp:nvSpPr>
      <dsp:spPr>
        <a:xfrm>
          <a:off x="2505833" y="4742848"/>
          <a:ext cx="12448353" cy="177200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Permitir que uma pessoa de apoio acompanhe a utente durante o exame, se a utente assim o desejar</a:t>
          </a:r>
          <a:r>
            <a:rPr lang="en-US" sz="3200" kern="1200" dirty="0"/>
            <a:t>.</a:t>
          </a:r>
        </a:p>
      </dsp:txBody>
      <dsp:txXfrm>
        <a:off x="3391834" y="4742848"/>
        <a:ext cx="10676351" cy="1772002"/>
      </dsp:txXfrm>
    </dsp:sp>
    <dsp:sp modelId="{1253B2ED-C7D6-C94D-96DB-E944E6DCD1FE}">
      <dsp:nvSpPr>
        <dsp:cNvPr id="0" name=""/>
        <dsp:cNvSpPr/>
      </dsp:nvSpPr>
      <dsp:spPr>
        <a:xfrm>
          <a:off x="57213" y="6882145"/>
          <a:ext cx="2913144" cy="20883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4</a:t>
          </a:r>
        </a:p>
      </dsp:txBody>
      <dsp:txXfrm>
        <a:off x="1101401" y="6882145"/>
        <a:ext cx="824768" cy="2088376"/>
      </dsp:txXfrm>
    </dsp:sp>
    <dsp:sp modelId="{3A7D0DA5-43DD-EC41-819B-2F506173A158}">
      <dsp:nvSpPr>
        <dsp:cNvPr id="0" name=""/>
        <dsp:cNvSpPr/>
      </dsp:nvSpPr>
      <dsp:spPr>
        <a:xfrm>
          <a:off x="2505833" y="7040332"/>
          <a:ext cx="12448353" cy="177200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Permitir que a utente escolha o sexo do provedor, se tiver uma preferência</a:t>
          </a:r>
          <a:r>
            <a:rPr lang="en-US" sz="3200" kern="1200" dirty="0"/>
            <a:t>.</a:t>
          </a:r>
        </a:p>
      </dsp:txBody>
      <dsp:txXfrm>
        <a:off x="3391834" y="7040332"/>
        <a:ext cx="10676351" cy="1772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F83B7-2B43-CE4C-9FD2-009CBB182C0B}">
      <dsp:nvSpPr>
        <dsp:cNvPr id="0" name=""/>
        <dsp:cNvSpPr/>
      </dsp:nvSpPr>
      <dsp:spPr>
        <a:xfrm>
          <a:off x="1393009" y="1135"/>
          <a:ext cx="2554527" cy="19573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5</a:t>
          </a:r>
        </a:p>
      </dsp:txBody>
      <dsp:txXfrm>
        <a:off x="2371698" y="1135"/>
        <a:ext cx="597150" cy="1957377"/>
      </dsp:txXfrm>
    </dsp:sp>
    <dsp:sp modelId="{89FBDC23-1E1D-5044-A92B-402A30CF8D81}">
      <dsp:nvSpPr>
        <dsp:cNvPr id="0" name=""/>
        <dsp:cNvSpPr/>
      </dsp:nvSpPr>
      <dsp:spPr>
        <a:xfrm>
          <a:off x="3422245" y="44516"/>
          <a:ext cx="11653032" cy="187061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Antes de começar, informar a utente que o exame e/ou o procedimento será interrompido se ela se sentir desconfortável. Assegurar à utente que tem controlo sobre o ritmo do exame e/ou do procedimento</a:t>
          </a:r>
          <a:r>
            <a:rPr lang="en-US" sz="2800" kern="1200" dirty="0"/>
            <a:t>.</a:t>
          </a:r>
        </a:p>
      </dsp:txBody>
      <dsp:txXfrm>
        <a:off x="4357553" y="44516"/>
        <a:ext cx="9782417" cy="1870615"/>
      </dsp:txXfrm>
    </dsp:sp>
    <dsp:sp modelId="{ACDE5012-67DF-014A-A49A-0D090DEBEC58}">
      <dsp:nvSpPr>
        <dsp:cNvPr id="0" name=""/>
        <dsp:cNvSpPr/>
      </dsp:nvSpPr>
      <dsp:spPr>
        <a:xfrm>
          <a:off x="1393009" y="2184791"/>
          <a:ext cx="2555254" cy="195283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6</a:t>
          </a:r>
        </a:p>
      </dsp:txBody>
      <dsp:txXfrm>
        <a:off x="2369427" y="2184791"/>
        <a:ext cx="602419" cy="1952835"/>
      </dsp:txXfrm>
    </dsp:sp>
    <dsp:sp modelId="{00679C8B-F1BF-E442-A47C-4B73476DCCEB}">
      <dsp:nvSpPr>
        <dsp:cNvPr id="0" name=""/>
        <dsp:cNvSpPr/>
      </dsp:nvSpPr>
      <dsp:spPr>
        <a:xfrm>
          <a:off x="3422973" y="2223989"/>
          <a:ext cx="11652361" cy="1874439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</a:t>
          </a:r>
          <a:r>
            <a:rPr lang="pt-PT" sz="2800" kern="1200" dirty="0"/>
            <a:t>nformar a utente sobre cada passo do exame e/ou do procedimento mesmo antes de este acontecer</a:t>
          </a:r>
          <a:r>
            <a:rPr lang="en-US" sz="2800" kern="1200" dirty="0"/>
            <a:t>.</a:t>
          </a:r>
        </a:p>
      </dsp:txBody>
      <dsp:txXfrm>
        <a:off x="4360193" y="2223989"/>
        <a:ext cx="9777922" cy="1874439"/>
      </dsp:txXfrm>
    </dsp:sp>
    <dsp:sp modelId="{CB9038F1-724C-CE4E-BCC7-B38870B3B1EE}">
      <dsp:nvSpPr>
        <dsp:cNvPr id="0" name=""/>
        <dsp:cNvSpPr/>
      </dsp:nvSpPr>
      <dsp:spPr>
        <a:xfrm>
          <a:off x="1393009" y="4363906"/>
          <a:ext cx="2555254" cy="195283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7</a:t>
          </a:r>
        </a:p>
      </dsp:txBody>
      <dsp:txXfrm>
        <a:off x="2369427" y="4363906"/>
        <a:ext cx="602419" cy="1952835"/>
      </dsp:txXfrm>
    </dsp:sp>
    <dsp:sp modelId="{00E61477-8A2A-D14D-A0C9-7FCFE27B96EA}">
      <dsp:nvSpPr>
        <dsp:cNvPr id="0" name=""/>
        <dsp:cNvSpPr/>
      </dsp:nvSpPr>
      <dsp:spPr>
        <a:xfrm>
          <a:off x="3422973" y="4405015"/>
          <a:ext cx="11652361" cy="187061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</a:t>
          </a:r>
          <a:r>
            <a:rPr lang="pt-PT" sz="2800" kern="1200" dirty="0"/>
            <a:t>anter o corpo da utente coberto, expondo apenas as áreas a serem examinadas</a:t>
          </a:r>
          <a:r>
            <a:rPr lang="en-US" sz="2800" kern="1200" dirty="0"/>
            <a:t>. </a:t>
          </a:r>
        </a:p>
      </dsp:txBody>
      <dsp:txXfrm>
        <a:off x="4358281" y="4405015"/>
        <a:ext cx="9781746" cy="1870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17B62-96A7-2C41-AA82-C96112E6F46E}">
      <dsp:nvSpPr>
        <dsp:cNvPr id="0" name=""/>
        <dsp:cNvSpPr/>
      </dsp:nvSpPr>
      <dsp:spPr>
        <a:xfrm>
          <a:off x="4825" y="734289"/>
          <a:ext cx="2758870" cy="197772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i="0" kern="1200" dirty="0"/>
            <a:t>8</a:t>
          </a:r>
          <a:endParaRPr lang="en-US" sz="4900" b="1" kern="1200" dirty="0"/>
        </a:p>
      </dsp:txBody>
      <dsp:txXfrm>
        <a:off x="993686" y="734289"/>
        <a:ext cx="781149" cy="1977721"/>
      </dsp:txXfrm>
    </dsp:sp>
    <dsp:sp modelId="{1A2D3277-B8BB-DA48-9A63-DAAB9ED48E24}">
      <dsp:nvSpPr>
        <dsp:cNvPr id="0" name=""/>
        <dsp:cNvSpPr/>
      </dsp:nvSpPr>
      <dsp:spPr>
        <a:xfrm>
          <a:off x="2131941" y="755971"/>
          <a:ext cx="12874633" cy="193435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E</a:t>
          </a:r>
          <a:r>
            <a:rPr lang="pt-PT" sz="3200" b="0" i="0" kern="1200" dirty="0"/>
            <a:t>ncorajar a utente a usar a respiração abdominal para relaxar os músculos do pavimento pélvico</a:t>
          </a:r>
          <a:r>
            <a:rPr lang="en-US" sz="3200" b="0" i="0" kern="1200" dirty="0"/>
            <a:t>. </a:t>
          </a:r>
          <a:endParaRPr lang="en-US" sz="3200" kern="1200" dirty="0"/>
        </a:p>
      </dsp:txBody>
      <dsp:txXfrm>
        <a:off x="3099120" y="755971"/>
        <a:ext cx="10940276" cy="1934357"/>
      </dsp:txXfrm>
    </dsp:sp>
    <dsp:sp modelId="{0418D82F-DBCF-9B43-AD0B-E4B7D2155422}">
      <dsp:nvSpPr>
        <dsp:cNvPr id="0" name=""/>
        <dsp:cNvSpPr/>
      </dsp:nvSpPr>
      <dsp:spPr>
        <a:xfrm>
          <a:off x="4825" y="2984150"/>
          <a:ext cx="2758870" cy="198983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i="0" kern="1200" dirty="0"/>
            <a:t>9</a:t>
          </a:r>
          <a:endParaRPr lang="en-US" sz="4900" b="1" kern="1200" dirty="0"/>
        </a:p>
      </dsp:txBody>
      <dsp:txXfrm>
        <a:off x="999741" y="2984150"/>
        <a:ext cx="769039" cy="1989831"/>
      </dsp:txXfrm>
    </dsp:sp>
    <dsp:sp modelId="{84CD288B-500C-FE42-B6F3-C6827173789C}">
      <dsp:nvSpPr>
        <dsp:cNvPr id="0" name=""/>
        <dsp:cNvSpPr/>
      </dsp:nvSpPr>
      <dsp:spPr>
        <a:xfrm>
          <a:off x="2131941" y="3011887"/>
          <a:ext cx="12874633" cy="193435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D</a:t>
          </a:r>
          <a:r>
            <a:rPr lang="pt-PT" sz="3200" b="0" i="0" kern="1200" dirty="0"/>
            <a:t>escansar as mãos para o exame bimanual ou o espéculo não aberto na genitália da utente para que se habitue à essa sensação antes de a mão ou o espéculo ser inserido e aberto?</a:t>
          </a:r>
          <a:endParaRPr lang="en-US" sz="3200" kern="1200" dirty="0"/>
        </a:p>
      </dsp:txBody>
      <dsp:txXfrm>
        <a:off x="3099120" y="3011887"/>
        <a:ext cx="10940276" cy="1934357"/>
      </dsp:txXfrm>
    </dsp:sp>
    <dsp:sp modelId="{380AA74D-2B17-5247-B0A5-61181842AF79}">
      <dsp:nvSpPr>
        <dsp:cNvPr id="0" name=""/>
        <dsp:cNvSpPr/>
      </dsp:nvSpPr>
      <dsp:spPr>
        <a:xfrm>
          <a:off x="4825" y="5246122"/>
          <a:ext cx="2758870" cy="200283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i="0" kern="1200" dirty="0"/>
            <a:t>10</a:t>
          </a:r>
          <a:endParaRPr lang="en-US" sz="4900" b="1" kern="1200" dirty="0"/>
        </a:p>
      </dsp:txBody>
      <dsp:txXfrm>
        <a:off x="1006243" y="5246122"/>
        <a:ext cx="756035" cy="2002835"/>
      </dsp:txXfrm>
    </dsp:sp>
    <dsp:sp modelId="{909A43AC-E267-8645-AFAE-A81070DAD6ED}">
      <dsp:nvSpPr>
        <dsp:cNvPr id="0" name=""/>
        <dsp:cNvSpPr/>
      </dsp:nvSpPr>
      <dsp:spPr>
        <a:xfrm>
          <a:off x="2131941" y="5280361"/>
          <a:ext cx="12874633" cy="193435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0" i="0" kern="1200" dirty="0"/>
            <a:t>Se a utente não quiser continuar o exame ou procedimento, o provedor deve interromper, inquirir sobre as necessidades da utente e prosseguir quando esta estiver pronta</a:t>
          </a:r>
          <a:r>
            <a:rPr lang="en-US" sz="3200" b="0" i="0" kern="1200" dirty="0"/>
            <a:t>.</a:t>
          </a:r>
          <a:endParaRPr lang="en-US" sz="3200" kern="1200" dirty="0"/>
        </a:p>
      </dsp:txBody>
      <dsp:txXfrm>
        <a:off x="3099120" y="5280361"/>
        <a:ext cx="10940276" cy="19343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2E92-97D7-2841-B38D-8BE737E79770}">
      <dsp:nvSpPr>
        <dsp:cNvPr id="0" name=""/>
        <dsp:cNvSpPr/>
      </dsp:nvSpPr>
      <dsp:spPr>
        <a:xfrm>
          <a:off x="2923717" y="998101"/>
          <a:ext cx="3537790" cy="1768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solidFill>
                <a:schemeClr val="accent3"/>
              </a:solidFill>
            </a:rPr>
            <a:t>Saúde</a:t>
          </a:r>
          <a:endParaRPr lang="en-US" sz="3600" b="1" kern="1200" dirty="0">
            <a:solidFill>
              <a:schemeClr val="accent3"/>
            </a:solidFill>
          </a:endParaRPr>
        </a:p>
      </dsp:txBody>
      <dsp:txXfrm>
        <a:off x="2923717" y="998101"/>
        <a:ext cx="3537790" cy="1768895"/>
      </dsp:txXfrm>
    </dsp:sp>
    <dsp:sp modelId="{CD9D9859-3F27-F041-82CE-C8D0FAFA5CA4}">
      <dsp:nvSpPr>
        <dsp:cNvPr id="0" name=""/>
        <dsp:cNvSpPr/>
      </dsp:nvSpPr>
      <dsp:spPr>
        <a:xfrm rot="3634327">
          <a:off x="6128464" y="4163513"/>
          <a:ext cx="1846073" cy="6191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314198" y="4287336"/>
        <a:ext cx="1474605" cy="371467"/>
      </dsp:txXfrm>
    </dsp:sp>
    <dsp:sp modelId="{BDD6155B-7874-3A49-A6A1-75F21CCDD4CE}">
      <dsp:nvSpPr>
        <dsp:cNvPr id="0" name=""/>
        <dsp:cNvSpPr/>
      </dsp:nvSpPr>
      <dsp:spPr>
        <a:xfrm>
          <a:off x="5846408" y="6179144"/>
          <a:ext cx="3537790" cy="17688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/>
            <a:t>Saúde Mental</a:t>
          </a:r>
          <a:endParaRPr lang="en-US" sz="3600" b="1" kern="1200" dirty="0"/>
        </a:p>
      </dsp:txBody>
      <dsp:txXfrm>
        <a:off x="5846408" y="6179144"/>
        <a:ext cx="3537790" cy="1768895"/>
      </dsp:txXfrm>
    </dsp:sp>
    <dsp:sp modelId="{99B05585-A67E-C649-B95A-3E32ED336694}">
      <dsp:nvSpPr>
        <dsp:cNvPr id="0" name=""/>
        <dsp:cNvSpPr/>
      </dsp:nvSpPr>
      <dsp:spPr>
        <a:xfrm rot="10800000">
          <a:off x="3769576" y="6754035"/>
          <a:ext cx="1846073" cy="6191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0800000">
        <a:off x="3955310" y="6877858"/>
        <a:ext cx="1474605" cy="371467"/>
      </dsp:txXfrm>
    </dsp:sp>
    <dsp:sp modelId="{2F5A41A9-2D28-2E44-8A26-AD4A70CEE5F3}">
      <dsp:nvSpPr>
        <dsp:cNvPr id="0" name=""/>
        <dsp:cNvSpPr/>
      </dsp:nvSpPr>
      <dsp:spPr>
        <a:xfrm>
          <a:off x="1026" y="6179144"/>
          <a:ext cx="3537790" cy="17688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solidFill>
                <a:schemeClr val="accent3"/>
              </a:solidFill>
            </a:rPr>
            <a:t>Protecção/ Segurança</a:t>
          </a:r>
          <a:endParaRPr lang="en-US" sz="3600" b="1" kern="1200" dirty="0">
            <a:solidFill>
              <a:schemeClr val="accent3"/>
            </a:solidFill>
          </a:endParaRPr>
        </a:p>
      </dsp:txBody>
      <dsp:txXfrm>
        <a:off x="1026" y="6179144"/>
        <a:ext cx="3537790" cy="1768895"/>
      </dsp:txXfrm>
    </dsp:sp>
    <dsp:sp modelId="{B2A1574B-7391-8E45-A24F-C50D3B333479}">
      <dsp:nvSpPr>
        <dsp:cNvPr id="0" name=""/>
        <dsp:cNvSpPr/>
      </dsp:nvSpPr>
      <dsp:spPr>
        <a:xfrm rot="17965673">
          <a:off x="1280853" y="4163513"/>
          <a:ext cx="1846073" cy="6191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466587" y="4287336"/>
        <a:ext cx="1474605" cy="371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2E92-97D7-2841-B38D-8BE737E79770}">
      <dsp:nvSpPr>
        <dsp:cNvPr id="0" name=""/>
        <dsp:cNvSpPr/>
      </dsp:nvSpPr>
      <dsp:spPr>
        <a:xfrm>
          <a:off x="2923717" y="998101"/>
          <a:ext cx="3537790" cy="17688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solidFill>
                <a:schemeClr val="accent3"/>
              </a:solidFill>
            </a:rPr>
            <a:t>Saúde</a:t>
          </a:r>
          <a:endParaRPr lang="en-US" sz="3600" b="1" kern="1200" dirty="0">
            <a:solidFill>
              <a:schemeClr val="accent3"/>
            </a:solidFill>
          </a:endParaRPr>
        </a:p>
      </dsp:txBody>
      <dsp:txXfrm>
        <a:off x="2923717" y="998101"/>
        <a:ext cx="3537790" cy="1768895"/>
      </dsp:txXfrm>
    </dsp:sp>
    <dsp:sp modelId="{CD9D9859-3F27-F041-82CE-C8D0FAFA5CA4}">
      <dsp:nvSpPr>
        <dsp:cNvPr id="0" name=""/>
        <dsp:cNvSpPr/>
      </dsp:nvSpPr>
      <dsp:spPr>
        <a:xfrm rot="3634327">
          <a:off x="6128464" y="4163513"/>
          <a:ext cx="1846073" cy="6191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314198" y="4287336"/>
        <a:ext cx="1474605" cy="371467"/>
      </dsp:txXfrm>
    </dsp:sp>
    <dsp:sp modelId="{BDD6155B-7874-3A49-A6A1-75F21CCDD4CE}">
      <dsp:nvSpPr>
        <dsp:cNvPr id="0" name=""/>
        <dsp:cNvSpPr/>
      </dsp:nvSpPr>
      <dsp:spPr>
        <a:xfrm>
          <a:off x="5846408" y="6179144"/>
          <a:ext cx="3537790" cy="17688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/>
            <a:t>Saúde Mental</a:t>
          </a:r>
          <a:endParaRPr lang="en-US" sz="3600" b="1" kern="1200" dirty="0"/>
        </a:p>
      </dsp:txBody>
      <dsp:txXfrm>
        <a:off x="5846408" y="6179144"/>
        <a:ext cx="3537790" cy="1768895"/>
      </dsp:txXfrm>
    </dsp:sp>
    <dsp:sp modelId="{99B05585-A67E-C649-B95A-3E32ED336694}">
      <dsp:nvSpPr>
        <dsp:cNvPr id="0" name=""/>
        <dsp:cNvSpPr/>
      </dsp:nvSpPr>
      <dsp:spPr>
        <a:xfrm rot="10800000">
          <a:off x="3769576" y="6754035"/>
          <a:ext cx="1846073" cy="6191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0800000">
        <a:off x="3955310" y="6877858"/>
        <a:ext cx="1474605" cy="371467"/>
      </dsp:txXfrm>
    </dsp:sp>
    <dsp:sp modelId="{2F5A41A9-2D28-2E44-8A26-AD4A70CEE5F3}">
      <dsp:nvSpPr>
        <dsp:cNvPr id="0" name=""/>
        <dsp:cNvSpPr/>
      </dsp:nvSpPr>
      <dsp:spPr>
        <a:xfrm>
          <a:off x="1026" y="6179144"/>
          <a:ext cx="3537790" cy="17688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dirty="0">
              <a:solidFill>
                <a:schemeClr val="accent3"/>
              </a:solidFill>
            </a:rPr>
            <a:t>Protecção/ Segurança</a:t>
          </a:r>
          <a:endParaRPr lang="en-US" sz="3600" b="1" kern="1200" dirty="0">
            <a:solidFill>
              <a:schemeClr val="accent3"/>
            </a:solidFill>
          </a:endParaRPr>
        </a:p>
      </dsp:txBody>
      <dsp:txXfrm>
        <a:off x="1026" y="6179144"/>
        <a:ext cx="3537790" cy="1768895"/>
      </dsp:txXfrm>
    </dsp:sp>
    <dsp:sp modelId="{B2A1574B-7391-8E45-A24F-C50D3B333479}">
      <dsp:nvSpPr>
        <dsp:cNvPr id="0" name=""/>
        <dsp:cNvSpPr/>
      </dsp:nvSpPr>
      <dsp:spPr>
        <a:xfrm rot="17965673">
          <a:off x="1280853" y="4163513"/>
          <a:ext cx="1846073" cy="6191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466587" y="4287336"/>
        <a:ext cx="1474605" cy="37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E39CE-4D81-6F4F-94E5-5E6542F6B85F}" type="datetimeFigureOut">
              <a:rPr lang="en-US" smtClean="0"/>
              <a:t>2/10/23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5D1C-764A-E649-B63D-EDCBD3A61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awg.net/resources/safe-abortion-care-in-the-minimum-initial-service-package-misp-for-sexual-and-reproductive-health-in-humanitarian-setting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awg.net/resources/clinical-management-of-sexual-violence-survivors-in-crisis-setting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.int/reproductivehealth/publications/rape-survivors-humanitarian-settings/en/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5332985.2017.1369485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rose-alice-design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leremy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vaw-global-database.unwomen.org/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ho.int/reproductivehealth/publications/violence/VAW_infographic.pdf?ua=1" TargetMode="External"/><Relationship Id="rId4" Type="http://schemas.openxmlformats.org/officeDocument/2006/relationships/hyperlink" Target="https://www.who.int/mediacentre/factsheets/fs239/en/" TargetMode="Externa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eproductivehealth/publications/violence/VAW_infographic.pdf?ua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Dê as boas-vindas a todos de volta à formação sobre o aborto em contextos humanitários</a:t>
            </a: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Refira que esta sessão de cuidados informados sobre trauma é um novo módulo integrado em formações sobre aborto para profissionais de saúde da linha da frente que prestam serviços de aborto a sobreviventes de violência sexual e outras formas de VBG em contextos humanitários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Informe os participantes onde e como ter acesso ao PPT e aos recursos associados ao pacote de formação em cuidados de saúde informados sobre trauma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Diga:</a:t>
            </a:r>
            <a:br>
              <a:rPr lang="en-US" dirty="0"/>
            </a:br>
            <a:r>
              <a:rPr lang="pt-PT" dirty="0"/>
              <a:t>Este </a:t>
            </a:r>
            <a:r>
              <a:rPr lang="pt-PT" i="1" dirty="0"/>
              <a:t>kit</a:t>
            </a:r>
            <a:r>
              <a:rPr lang="pt-PT" dirty="0"/>
              <a:t> de ferramentas foi desenvolvido para complementar outros recursos de formação importantes focados no atendimento de sobreviventes de violência sexual, como o </a:t>
            </a:r>
            <a:r>
              <a:rPr lang="pt-PT" i="1" dirty="0"/>
              <a:t>Clinical Management of Sexual Violence Survivors in Crisis</a:t>
            </a:r>
            <a:r>
              <a:rPr lang="pt-PT" dirty="0"/>
              <a:t> | Grupo de Trabalho Inter-Agências sobre Saúde Reprodutiva em Crises</a:t>
            </a:r>
            <a:r>
              <a:rPr lang="en-US" dirty="0"/>
              <a:t> (iawg.net) </a:t>
            </a:r>
            <a:r>
              <a:rPr lang="pt-PT" dirty="0"/>
              <a:t>e o </a:t>
            </a:r>
            <a:r>
              <a:rPr lang="en-US" i="1" dirty="0"/>
              <a:t>WHO curriculum, Caring for women subjected to violence: </a:t>
            </a:r>
            <a:r>
              <a:rPr lang="pt-PT" dirty="0"/>
              <a:t>Um currículo da OMS para a formação de profissionais de saúde</a:t>
            </a:r>
            <a:r>
              <a:rPr lang="en-US" dirty="0"/>
              <a:t>. </a:t>
            </a:r>
            <a:r>
              <a:rPr lang="pt-PT" dirty="0"/>
              <a:t>Estes materiais expandem os materiais da OMS e do IAWG, aplicando os conceitos do método </a:t>
            </a:r>
            <a:r>
              <a:rPr lang="en-US" dirty="0"/>
              <a:t>“</a:t>
            </a:r>
            <a:r>
              <a:rPr lang="pt-PT" dirty="0"/>
              <a:t>LIVES” e introduzindo os cuidados informados sobre trauma aos cuidados de aborto</a:t>
            </a:r>
            <a:r>
              <a:rPr lang="en-US" dirty="0"/>
              <a:t>. </a:t>
            </a:r>
            <a:r>
              <a:rPr lang="pt-PT" dirty="0"/>
              <a:t>O </a:t>
            </a:r>
            <a:r>
              <a:rPr lang="pt-PT" i="1" dirty="0"/>
              <a:t>kit</a:t>
            </a:r>
            <a:r>
              <a:rPr lang="pt-PT" dirty="0"/>
              <a:t> de ferramentas é baseado em materiais publicados anteriormente com um foco exclusivo na intersecção entre os cuidados informados sobre trauma e os cuidados de aborto para provedores de aborto que podem não ter acesso aos cursos mais completos, podem estar a receber referências para cuidados de aborto, podem estar a receber formação sobre cuidados de aborto, ou considerarão a aplicação do conteúdo útil aos seus serviços de aborto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75D1C-764A-E649-B63D-EDCBD3A613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9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 o </a:t>
            </a:r>
            <a:r>
              <a:rPr lang="pt-PT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discuta, quando necessário</a:t>
            </a:r>
            <a:endParaRPr lang="en-US" sz="1200" i="0" dirty="0">
              <a:latin typeface="+mn-lt"/>
              <a:cs typeface="Calibri"/>
            </a:endParaRPr>
          </a:p>
          <a:p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VBG é um termo usado para se concentrar numa gama mais ampla de violência sexual e de género dirigida contra mulheres e raparigas, homens e rapazes, como a violência sexual dirigida contra homens em conflito e a violência contra homossexuais, lésbicas, transexuais e pessoas intersexuais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Abrange 5 tipos e formas diferentes de violência: (1) sexual (2) física; (3) práticas tradicionais nocivas; (4) socioeconómica; e (5) emocional e psicológica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as cinco formas de violência ocorrem em crises humanitárias e são muitas vezes acentuadas e têm efeitos a longo prazo</a:t>
            </a:r>
            <a:r>
              <a:rPr lang="en-US" dirty="0"/>
              <a:t>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https://www.elrha.org/wp-content/uploads/2021/02/Elrha_GapAnalysis_GBV_Accessible_PDF_2021.pdf</a:t>
            </a:r>
            <a:r>
              <a:rPr lang="en-US" dirty="0"/>
              <a:t>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dirty="0"/>
              <a:t>Fonte: </a:t>
            </a:r>
            <a:r>
              <a:rPr lang="fr-FR" i="1" dirty="0"/>
              <a:t>http://gbvguidelines.org/en/</a:t>
            </a:r>
            <a:r>
              <a:rPr lang="fr-FR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5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i="0" dirty="0">
                <a:latin typeface="+mn-lt"/>
              </a:rPr>
              <a:t>A OMS e IASC definiram de forma mais pormenorizada a primeira forma de VBG, a violência sexual</a:t>
            </a:r>
            <a:r>
              <a:rPr lang="en-US" sz="1200" i="0" dirty="0">
                <a:latin typeface="+mn-lt"/>
              </a:rPr>
              <a:t>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200" i="0" dirty="0">
              <a:latin typeface="+mn-lt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i="0" dirty="0">
                <a:latin typeface="+mn-lt"/>
              </a:rPr>
              <a:t>Leia a definição no </a:t>
            </a:r>
            <a:r>
              <a:rPr lang="pt-PT" sz="1200" i="1" dirty="0">
                <a:latin typeface="+mn-lt"/>
              </a:rPr>
              <a:t>slide</a:t>
            </a:r>
            <a:r>
              <a:rPr lang="pt-PT" sz="1200" i="0" dirty="0">
                <a:latin typeface="+mn-lt"/>
              </a:rPr>
              <a:t> e discuta, quando necessário</a:t>
            </a:r>
            <a:r>
              <a:rPr lang="en-US" sz="1200" i="0" dirty="0">
                <a:latin typeface="+mn-lt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200" i="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i="0" dirty="0">
                <a:latin typeface="+mn-lt"/>
              </a:rPr>
              <a:t>Embora todas as formas de VBG sejam uma prioridade em crises, no sector da SSR e em relação ao MISP - </a:t>
            </a:r>
            <a:r>
              <a:rPr lang="pt-PT" sz="1200" i="1" dirty="0">
                <a:latin typeface="+mn-lt"/>
              </a:rPr>
              <a:t>Minimum Initial Service Package </a:t>
            </a:r>
            <a:r>
              <a:rPr lang="pt-PT" sz="1200" i="0" dirty="0">
                <a:latin typeface="+mn-lt"/>
              </a:rPr>
              <a:t>(Pacote de Serviços Iniciais Mínimos, MISP) existe uma concentração específica na resposta e prevenção da violência sexual em crises humanitárias e é considerada uma intervenção que salva-vidas</a:t>
            </a:r>
            <a:r>
              <a:rPr lang="en-US" sz="1200" i="0" dirty="0">
                <a:latin typeface="+mn-lt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latin typeface="+mn-lt"/>
            </a:endParaRPr>
          </a:p>
          <a:p>
            <a:pPr>
              <a:defRPr/>
            </a:pPr>
            <a:endParaRPr lang="en-US" i="0" dirty="0"/>
          </a:p>
          <a:p>
            <a:pPr>
              <a:defRPr/>
            </a:pPr>
            <a:r>
              <a:rPr lang="en-US" i="0" dirty="0"/>
              <a:t>Fonte: </a:t>
            </a:r>
            <a:r>
              <a:rPr lang="en-US" i="1" dirty="0"/>
              <a:t>World Report on violence and health, WHO, 2002 . Page 8,  IASC GBV Guidelines</a:t>
            </a:r>
          </a:p>
          <a:p>
            <a:pPr>
              <a:defRPr/>
            </a:pP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6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 Violência por parte do Parceiro Íntimo (VPI) é uma forma de Violência Sexual (VS) e, tal como referido nas estatísticas apresentadas anteriormente, a VPI é prevalecente em todo o mundo e a Análise de Lacunas da VBG em contextos humanitários, um estudo conduzido por </a:t>
            </a:r>
            <a:r>
              <a:rPr lang="pt-PT" i="1" dirty="0"/>
              <a:t>elrha</a:t>
            </a:r>
            <a:r>
              <a:rPr lang="pt-PT" dirty="0"/>
              <a:t> indica também que a VBG, especificamente a VPI e a violência sexual aumentam nas crises humanitárias</a:t>
            </a:r>
            <a:r>
              <a:rPr lang="en-US" dirty="0"/>
              <a:t>. 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dirty="0"/>
              <a:t>Fonte: </a:t>
            </a:r>
            <a:r>
              <a:rPr lang="en-US" i="1" dirty="0"/>
              <a:t>https://www.elrha.org/wp-content/uploads/2021/02/Elrha_GapAnalysis_GBV_Accessible_PDF_2021.pdf</a:t>
            </a:r>
          </a:p>
          <a:p>
            <a:pPr marL="171450" lvl="0" indent="-171450">
              <a:buFont typeface="Wingdings" pitchFamily="2" charset="2"/>
              <a:buChar char="Ø"/>
            </a:pPr>
            <a:endParaRPr lang="en-US" dirty="0"/>
          </a:p>
          <a:p>
            <a:pPr marL="171450" lvl="0" indent="-171450">
              <a:buFont typeface="Wingdings" pitchFamily="2" charset="2"/>
              <a:buChar char="Ø"/>
            </a:pPr>
            <a:r>
              <a:rPr lang="pt-PT" dirty="0"/>
              <a:t>Leia a definição e discuta, quando necessário</a:t>
            </a:r>
            <a:r>
              <a:rPr lang="en-US" dirty="0"/>
              <a:t>. </a:t>
            </a:r>
          </a:p>
          <a:p>
            <a:pPr marL="171450" lvl="0" indent="-171450">
              <a:buFont typeface="Wingdings" pitchFamily="2" charset="2"/>
              <a:buChar char="Ø"/>
            </a:pPr>
            <a:endParaRPr lang="en-US" dirty="0"/>
          </a:p>
          <a:p>
            <a:pPr marL="0" lvl="0" indent="0">
              <a:buFont typeface="Wingdings" pitchFamily="2" charset="2"/>
              <a:buNone/>
            </a:pPr>
            <a:endParaRPr lang="en-US" dirty="0"/>
          </a:p>
          <a:p>
            <a:pPr marL="0" lv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UN Women.( 2020).Violence Against Women:  https://interactive.unwomen.org/multimedia/infographic/violenceagainstwomen/en/index.html#nav-1 </a:t>
            </a:r>
          </a:p>
          <a:p>
            <a:pPr marL="171450" lvl="0" indent="-171450">
              <a:buFont typeface="Wingdings" pitchFamily="2" charset="2"/>
              <a:buChar char="Ø"/>
            </a:pPr>
            <a:endParaRPr lang="en-US" dirty="0"/>
          </a:p>
          <a:p>
            <a:pPr marL="171450" lvl="0" indent="-171450">
              <a:buFont typeface="Wingdings" pitchFamily="2" charset="2"/>
              <a:buChar char="Ø"/>
            </a:pPr>
            <a:endParaRPr lang="en-US" dirty="0"/>
          </a:p>
          <a:p>
            <a:pPr marL="171450" lvl="0" indent="-171450">
              <a:buFont typeface="Wingdings" pitchFamily="2" charset="2"/>
              <a:buChar char="Ø"/>
            </a:pPr>
            <a:r>
              <a:rPr lang="pt-PT" dirty="0"/>
              <a:t>PERGUNTE se há alguma questão antes de passar para o módulo seguinte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7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Agora vamos concentrar a nossa atenção nas intersecções entre a violência baseada no género, o trauma e os cuidados de aborto.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6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Gostaria de ouvir de vocês agora, qual é a vossa própria definição de trauma e por que pensam que é um aspecto importante a considerar na prestação de cuidados de saúde reprodutiva de alta qualidade</a:t>
            </a:r>
            <a:r>
              <a:rPr lang="en-US" dirty="0"/>
              <a:t>? </a:t>
            </a:r>
            <a:endParaRPr lang="en-US" dirty="0">
              <a:cs typeface="Calibri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dirty="0">
              <a:cs typeface="Calibri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>
                <a:cs typeface="Calibri"/>
              </a:rPr>
              <a:t>Peça aos participantes para descreverem trauma e eventos traumáticos e considerarem as razões pelas quais é uma reflexão importante para o trabalho que fazemos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  <a:p>
            <a:r>
              <a:rPr lang="pt-PT" dirty="0"/>
              <a:t>Definição de Trauma do Departamento de </a:t>
            </a:r>
            <a:r>
              <a:rPr lang="pt-PT" i="1" dirty="0"/>
              <a:t>HHS SAMSHA </a:t>
            </a:r>
            <a:r>
              <a:rPr lang="pt-PT" dirty="0"/>
              <a:t>dos EUA (se for útil)</a:t>
            </a:r>
            <a:r>
              <a:rPr lang="en-US" dirty="0"/>
              <a:t>: </a:t>
            </a:r>
          </a:p>
          <a:p>
            <a:pPr>
              <a:spcAft>
                <a:spcPts val="3600"/>
              </a:spcAft>
            </a:pPr>
            <a:r>
              <a:rPr lang="en-US" dirty="0"/>
              <a:t>"</a:t>
            </a:r>
            <a:r>
              <a:rPr lang="pt-PT" dirty="0"/>
              <a:t>Trauma individual resulta de um evento, série de eventos, ou conjunto de circunstâncias que é vivenciado por um indivíduo como física ou emocionalmente prejudicial ou potencialmente fatal e que tem efeitos adversos duradouros no funcionamento e bem-estar mental, físico, social, emocional ou espiritual do indivíduo</a:t>
            </a:r>
            <a:r>
              <a:rPr lang="en-US" dirty="0"/>
              <a:t>”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pt-PT" dirty="0">
                <a:cs typeface="Calibri"/>
              </a:rPr>
              <a:t>Algumas questões e sugestões de discussão adicionais para o seu grupo</a:t>
            </a:r>
            <a:r>
              <a:rPr lang="en-US" dirty="0">
                <a:cs typeface="Calibri"/>
              </a:rPr>
              <a:t>:</a:t>
            </a: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Esclareça que a VBG é uma forma de trauma, e que as refugiadas e deslocadas internas vivenciam diversas formas de trauma e abusos dos direitos humanos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dirty="0">
                <a:cs typeface="Calibri"/>
              </a:rPr>
              <a:t>Os acontecimentos, mesmo os úteis, podem ser re-traumatizantes. Estamos a tentar minimizar o risco de que isso ocorra</a:t>
            </a:r>
            <a:r>
              <a:rPr lang="en-US" dirty="0">
                <a:cs typeface="Calibri"/>
              </a:rPr>
              <a:t>.  </a:t>
            </a:r>
            <a:endParaRPr lang="en-US" dirty="0"/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dirty="0"/>
              <a:t>É provável que todas as mulheres que procuram cuidados de aborto tenham sofrido trauma como o deslocamento forçado e que estas mulheres estejam em maior risco de violência sexual e violência baseada no género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Em contextos humanitários, várias formas de trauma podem incluir mas não estão limitadas a</a:t>
            </a:r>
            <a:r>
              <a:rPr lang="en-US" dirty="0"/>
              <a:t>: </a:t>
            </a:r>
            <a:endParaRPr lang="en-US" b="0" dirty="0">
              <a:effectLst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US" b="0" i="0" dirty="0">
                <a:effectLst/>
              </a:rPr>
              <a:t>Deslocamento Forçado</a:t>
            </a:r>
            <a:endParaRPr lang="en-US" b="0" i="0" dirty="0">
              <a:effectLst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b="0" i="0" dirty="0">
                <a:effectLst/>
              </a:rPr>
              <a:t>Guerra, Terrorismo ou Violência Política</a:t>
            </a:r>
            <a:endParaRPr lang="en-US" b="0" i="0" dirty="0">
              <a:effectLst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US" b="0" i="0" dirty="0">
                <a:effectLst/>
              </a:rPr>
              <a:t>Violência Sexual</a:t>
            </a:r>
            <a:endParaRPr lang="en-US" b="0" i="0" dirty="0">
              <a:effectLst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US" b="0" i="0" dirty="0">
                <a:effectLst/>
              </a:rPr>
              <a:t>Violência Física</a:t>
            </a:r>
            <a:endParaRPr lang="en-US" b="0" i="0" dirty="0">
              <a:effectLst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b="0" i="0" dirty="0">
                <a:effectLst/>
              </a:rPr>
              <a:t>Abuso Emocional ou Maus Tratos Psicológicos</a:t>
            </a:r>
            <a:endParaRPr lang="en-US" b="0" i="0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WHO. ( xx). Chapter 8: Collective Violence:</a:t>
            </a:r>
            <a:r>
              <a:rPr lang="en-US" i="1" dirty="0"/>
              <a:t>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https://www.who.int/violence_injury_prevention/violence/global_campaign/en/chap8.pdf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C00000"/>
                </a:solidFill>
              </a:rPr>
              <a:t>Notas para Facilitadores:</a:t>
            </a:r>
            <a:r>
              <a:rPr lang="en-US" dirty="0">
                <a:solidFill>
                  <a:srgbClr val="C00000"/>
                </a:solidFill>
              </a:rPr>
              <a:t> </a:t>
            </a:r>
            <a:endParaRPr lang="en-US" sz="1200" b="0" dirty="0">
              <a:solidFill>
                <a:srgbClr val="C00000"/>
              </a:solidFill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dirty="0">
                <a:solidFill>
                  <a:srgbClr val="C00000"/>
                </a:solidFill>
              </a:rPr>
              <a:t>Em crises humanitárias, as mulheres e raparigas em idade reprodutiva correm um risco acrescido de uma gravidez indesejada ou de complicações na gravidez por violência sexual</a:t>
            </a:r>
            <a:r>
              <a:rPr lang="en-US" sz="1200" b="0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 </a:t>
            </a:r>
            <a:endParaRPr lang="en-US" sz="1200" b="0" dirty="0">
              <a:solidFill>
                <a:srgbClr val="C00000"/>
              </a:solidFill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dirty="0">
                <a:solidFill>
                  <a:srgbClr val="C00000"/>
                </a:solidFill>
              </a:rPr>
              <a:t>Este gráfico descreve os possíveis caminhos directos e indirectos que a violência sexual e o aborto se intersectam e os resultados adversos para a saúde se os serviços de aborto não forem prestados em crises</a:t>
            </a:r>
            <a:r>
              <a:rPr lang="en-US" sz="1200" b="0" dirty="0">
                <a:solidFill>
                  <a:srgbClr val="C00000"/>
                </a:solidFill>
              </a:rPr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dirty="0">
                <a:solidFill>
                  <a:srgbClr val="C00000"/>
                </a:solidFill>
              </a:rPr>
              <a:t>É importante lembrar, e mantermo-nos firmes no nosso trabalho de SDSR, que a prestação de serviços de aborto não é apenas uma questão de saúde pública, é também um direito humano</a:t>
            </a:r>
            <a:r>
              <a:rPr lang="en-US" sz="1200" b="0" dirty="0">
                <a:solidFill>
                  <a:srgbClr val="C00000"/>
                </a:solidFill>
              </a:rPr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dirty="0">
                <a:solidFill>
                  <a:srgbClr val="C00000"/>
                </a:solidFill>
              </a:rPr>
              <a:t>A formação dos provedores de SSR da linha da frente em cuidados completos de aborto antes das crises e em toda a relação humanitária-desenvolvimento é apenas um dos muitos passos importantes para assegurar que os direitos das mulheres sejam respeitados e que sejam prestados serviços de qualidade</a:t>
            </a:r>
            <a:r>
              <a:rPr lang="en-US" sz="1200" b="0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  </a:t>
            </a:r>
            <a:endParaRPr lang="en-US" sz="1200" b="0" dirty="0">
              <a:solidFill>
                <a:srgbClr val="C00000"/>
              </a:solidFill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0" dirty="0">
              <a:solidFill>
                <a:srgbClr val="C00000"/>
              </a:solidFill>
            </a:endParaRPr>
          </a:p>
          <a:p>
            <a:endParaRPr lang="en-US" b="0" dirty="0"/>
          </a:p>
          <a:p>
            <a:r>
              <a:rPr lang="en-US" sz="1200" b="0" dirty="0">
                <a:solidFill>
                  <a:srgbClr val="C00000"/>
                </a:solidFill>
              </a:rPr>
              <a:t>Adaptado de: </a:t>
            </a:r>
            <a:r>
              <a:rPr lang="en-US" sz="1200" b="0" i="1" dirty="0">
                <a:solidFill>
                  <a:srgbClr val="C00000"/>
                </a:solidFill>
              </a:rPr>
              <a:t>https://apps.who.int/iris/bitstream/handle/10665/77431/WHO_RHR_12.43_eng.pdf;jsessionid=104CFF6DCBEC52D46B226E069147E8A2?sequence=1</a:t>
            </a:r>
            <a:r>
              <a:rPr lang="en-US" dirty="0">
                <a:solidFill>
                  <a:srgbClr val="C00000"/>
                </a:solidFill>
              </a:rPr>
              <a:t> </a:t>
            </a:r>
            <a:endParaRPr lang="en-US" sz="1200" b="0" dirty="0">
              <a:solidFill>
                <a:srgbClr val="C00000"/>
              </a:solidFill>
            </a:endParaRPr>
          </a:p>
          <a:p>
            <a:r>
              <a:rPr lang="en-US" sz="1200" b="0" dirty="0">
                <a:solidFill>
                  <a:srgbClr val="C00000"/>
                </a:solidFill>
              </a:rPr>
              <a:t>Adaptado de: </a:t>
            </a:r>
            <a:r>
              <a:rPr lang="en-US" sz="1200" b="0" i="1" dirty="0">
                <a:solidFill>
                  <a:srgbClr val="C00000"/>
                </a:solidFill>
              </a:rPr>
              <a:t>file:///Users/shadietofigh/Downloads/GBV_humanitarian_settings%20(1).pdf</a:t>
            </a:r>
            <a:endParaRPr lang="en-US" sz="1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89FD8-EA66-478D-B785-117196EA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45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Apresente uma visão geral do mapa, assinalando que os países de vermelho mais escuro têm as leis de aborto mais restritivas, movendo-se em direcção aos países de azul que têm as leis mais permissivas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Se o tempo o permitir e tiver uma conexão WiFi, pode ir ao mapa </a:t>
            </a:r>
            <a:r>
              <a:rPr lang="pt-PT" i="1" dirty="0"/>
              <a:t>online</a:t>
            </a:r>
            <a:r>
              <a:rPr lang="pt-PT" dirty="0"/>
              <a:t> para demonstrar como pode clicar num país de interesse e ver suas leis e indicações sobre o aborto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pt-PT" dirty="0"/>
              <a:t>Certifique-se e abranja estas mensagens-chave</a:t>
            </a:r>
            <a:r>
              <a:rPr lang="en-US" dirty="0"/>
              <a:t>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maioria das mulheres vive em países onde o aborto é permitido para algumas indicações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As evidências mostram que as leis que restringem ou criminalizam o aborto não reduzem o número de abortos que se realizam, pelo contrário, conduzem à clandestinidade e aumentam a morte e a incapacidade devido ao aborto INSEGURO. Independentemente do contexto legal, as mulheres que desejam um aborto encontrarão uma forma de o conseguir e muitas vezes arriscarão a vida para o fazer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accent6"/>
                </a:solidFill>
              </a:rPr>
              <a:t>Em muitos países existem diferenças entre o que a lei estabelece e a forma como a lei é aplicada na prática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  <a:cs typeface="Calibri"/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accent6"/>
                </a:solidFill>
              </a:rPr>
              <a:t>Em alguns contextos, embora a lei possa parecer restritiva, na prática pode ser interpretada liberalmente e, por conseguinte, relativamente fácil para as pessoas acederem a serviços de aborto seguro, excepto em situações em que a mobilidade e os meios de subsistência são limitados, situação essa que se verifica para a maioria das refugiadas. Em outros países, a lei pode permitir a prestação de serviços de aborto sob uma série de circunstâncias diferentes, mas isto pode não ser uma realidade para as mulheres na prática e especialmente para as pessoas que vivem em condições de deslocamento ou acampamento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r>
              <a:rPr lang="en-US" dirty="0"/>
              <a:t>Fonte: </a:t>
            </a:r>
            <a:r>
              <a:rPr lang="en-US" i="1" dirty="0"/>
              <a:t>http://worldabortionlaws.com/map/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DFEB7F7D-836D-4C06-B979-1D42DB4E82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0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Notas para Facilitadores: </a:t>
            </a:r>
            <a:endParaRPr lang="en-US" dirty="0">
              <a:latin typeface="Calibri" pitchFamily="34" charset="0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>
                <a:latin typeface="Calibri"/>
                <a:cs typeface="Calibri"/>
              </a:rPr>
              <a:t>Embora os tratados de direitos humanos protejam a saúde e direitos sexuais e reprodutivos, incluindo o aborto, ainda existem conceitos errados de que o aborto é ilegal. Na maioria dos países, o aborto não é “ilegal” mas sim “restritivo”</a:t>
            </a:r>
            <a:r>
              <a:rPr lang="en-US" dirty="0">
                <a:latin typeface="Calibri"/>
                <a:cs typeface="Calibri"/>
              </a:rPr>
              <a:t>.</a:t>
            </a:r>
            <a:endParaRPr lang="en-US" dirty="0">
              <a:latin typeface="Calibri" pitchFamily="34" charset="0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>
                <a:latin typeface="Calibri"/>
                <a:cs typeface="Calibri"/>
              </a:rPr>
              <a:t>Apenas um pequeno número de países proíbe totalmente o aborto</a:t>
            </a:r>
            <a:r>
              <a:rPr lang="en-US" dirty="0">
                <a:latin typeface="Calibri"/>
                <a:cs typeface="Calibri"/>
              </a:rPr>
              <a:t>. 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>
                <a:latin typeface="Calibri"/>
                <a:cs typeface="Calibri"/>
              </a:rPr>
              <a:t>95% da população mundial vive num país onde o aborto seguro é permitido em algumas circunstâncias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Há também uma série de acordos internacionais e regionais, tais como os indicados no </a:t>
            </a:r>
            <a:r>
              <a:rPr lang="pt-PT" i="1" dirty="0"/>
              <a:t>slide</a:t>
            </a:r>
            <a:r>
              <a:rPr lang="pt-PT" dirty="0"/>
              <a:t>, que apoiam o imperativo de proporcionar o aborto seguro em situações de crise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>
                <a:latin typeface="Calibri"/>
                <a:cs typeface="Calibri"/>
              </a:rPr>
              <a:t>Embora algumas refugiadas possam ter melhor acesso aos cuidados de saúde do que os residentes do seu país de acolhimento, as políticas e os regulamentos tornam improvável que tenham acesso generalizado a cuidados de aborto seguro</a:t>
            </a:r>
            <a:r>
              <a:rPr lang="en-US" dirty="0">
                <a:latin typeface="Calibri"/>
                <a:cs typeface="Calibri"/>
              </a:rPr>
              <a:t>. 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Calibri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Calibri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>
                <a:latin typeface="Calibri"/>
                <a:cs typeface="Calibri"/>
              </a:rPr>
              <a:t>(</a:t>
            </a:r>
            <a:r>
              <a:rPr lang="en-US" b="1" dirty="0">
                <a:latin typeface="Calibri"/>
                <a:cs typeface="Calibri"/>
              </a:rPr>
              <a:t>Notas para Facilitadores: </a:t>
            </a:r>
            <a:r>
              <a:rPr lang="pt-PT" dirty="0">
                <a:latin typeface="Calibri"/>
                <a:cs typeface="Calibri"/>
              </a:rPr>
              <a:t>Este quadro é aditivo. Isto significa que todos os países listados “para proteger a saúde física da mulher” também permitem o aborto para salvar a vida da mulher, etc</a:t>
            </a:r>
            <a:r>
              <a:rPr lang="en-US" dirty="0">
                <a:latin typeface="Calibri"/>
                <a:cs typeface="Calibri"/>
              </a:rPr>
              <a:t>.)</a:t>
            </a:r>
            <a:endParaRPr lang="en-US" dirty="0">
              <a:latin typeface="Calibri" pitchFamily="34" charset="0"/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/>
                <a:cs typeface="Calibri"/>
              </a:rPr>
              <a:t>Fonte: </a:t>
            </a:r>
            <a:r>
              <a:rPr lang="en-US" i="1" dirty="0">
                <a:latin typeface="Calibri"/>
                <a:cs typeface="Calibri"/>
              </a:rPr>
              <a:t>Ipas’s VCAT for humanitarian audiences </a:t>
            </a:r>
            <a:endParaRPr lang="en-US" i="1" dirty="0">
              <a:latin typeface="Calibri" pitchFamily="34" charset="0"/>
            </a:endParaRPr>
          </a:p>
          <a:p>
            <a:r>
              <a:rPr lang="en-US" dirty="0">
                <a:latin typeface="Calibri"/>
                <a:cs typeface="Calibri"/>
              </a:rPr>
              <a:t>Fonte: </a:t>
            </a:r>
            <a:r>
              <a:rPr lang="en-US" i="1" dirty="0">
                <a:latin typeface="Calibri"/>
                <a:cs typeface="Calibri"/>
              </a:rPr>
              <a:t>CCR abortion law map: https://maps.reproductiverights.org/worldabortionlaws </a:t>
            </a:r>
            <a:endParaRPr lang="en-US" i="1" dirty="0">
              <a:latin typeface="Calibri" pitchFamily="34" charset="0"/>
              <a:cs typeface="Calibri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E162-0A57-43B2-BD51-0D1E805B55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6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Leia o </a:t>
            </a:r>
            <a:r>
              <a:rPr lang="pt-PT" i="1" dirty="0"/>
              <a:t>slide</a:t>
            </a:r>
            <a:r>
              <a:rPr lang="pt-PT" dirty="0"/>
              <a:t> e explique, quando necessário.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Note-se que as muitas formas de violência e riscos que as adolescentes enfrentam nas crises são: prostituição forçada, tráfico, casamento precoce forçado, abuso psicológico e estupro, todas elas agravadas com formas adicionais de violência ao longo da idade reprodutiva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É importante lembrar que as adolescentes estão em risco acrescido de violência sexual durante as crises e têm a capacidade e os direitos de acesso ao aborto e a outros serviços de SSR na medida das leis locais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De acordo com o princípio da capacidade de adolescentes, a capacidade de uma adolescente para determinar os seus próprios desejos e necessidades reprodutivas, tais como a necessidade de um aborto, é suficientemente demonstrada pela sua própria procura dos cuidados de que necessita. Mesmo no caso de menores, se forem consideradas "capazes", o consentimento dos parceiros, pais, tutores ou familiares não deve ser procurado, uma vez que isso poderia colocar em perigo a adolescente</a:t>
            </a:r>
            <a:r>
              <a:rPr lang="en-US" dirty="0"/>
              <a:t>.  </a:t>
            </a:r>
            <a:endParaRPr lang="en-US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US" dirty="0"/>
              <a:t>Fonte: </a:t>
            </a:r>
            <a:r>
              <a:rPr lang="en-US" i="1" dirty="0"/>
              <a:t>https://www.who.int/health-cluster/about/work/task-teams/GBV-webinar.pdf?ua=1</a:t>
            </a:r>
          </a:p>
          <a:p>
            <a:pPr marL="171450" lvl="0" indent="-171450">
              <a:buFont typeface="Wingdings" pitchFamily="2" charset="2"/>
              <a:buChar char="Ø"/>
            </a:pPr>
            <a:endParaRPr lang="en-US" dirty="0"/>
          </a:p>
          <a:p>
            <a:pPr marL="171450" lvl="0" indent="-171450">
              <a:buFont typeface="Wingdings" pitchFamily="2" charset="2"/>
              <a:buChar char="Ø"/>
            </a:pPr>
            <a:r>
              <a:rPr lang="pt-PT" dirty="0"/>
              <a:t>Afirme que quase nunca há necessidade do consentimento de outras pessoas.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Fonte: </a:t>
            </a:r>
            <a:r>
              <a:rPr lang="en-US" i="1" dirty="0"/>
              <a:t>Inter-Agency Working Group (IAWG) on Reproductive Health in Crises, Sub-Working Group on Adolescent Sexual and Reproductive Health (ASRH). ASRH Toolkit for Humanitarian Settings: 2020 Edition. New York City, 2020. </a:t>
            </a:r>
          </a:p>
          <a:p>
            <a:pPr marL="0" lvl="0" indent="0">
              <a:buFont typeface="Wingdings" pitchFamily="2" charset="2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Se estiver num contexto humanitário, distribua aos participantes o folheto da “Folha de Consulta Rápida do MISP”; não é necessário fazer a leitura de todas as partes do </a:t>
            </a:r>
            <a:r>
              <a:rPr lang="pt-PT" i="1" dirty="0"/>
              <a:t>slide.</a:t>
            </a:r>
            <a:endParaRPr lang="en-US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Se não se encontrar num contexto humanitário, pode apagar este e os 2 </a:t>
            </a:r>
            <a:r>
              <a:rPr lang="pt-PT" i="1" dirty="0"/>
              <a:t>slides</a:t>
            </a:r>
            <a:r>
              <a:rPr lang="pt-PT" dirty="0"/>
              <a:t> seguintes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Notas para Facilitadores:</a:t>
            </a:r>
            <a:endParaRPr lang="en-US" dirty="0">
              <a:cs typeface="Calibri"/>
            </a:endParaRPr>
          </a:p>
          <a:p>
            <a:r>
              <a:rPr lang="pt-PT" dirty="0">
                <a:cs typeface="Calibri"/>
              </a:rPr>
              <a:t>Descreva o Grupo de Trabalho Inter-Agências e onde encontrar mais recursos nas páginas </a:t>
            </a:r>
            <a:r>
              <a:rPr lang="pt-PT" i="1" dirty="0">
                <a:cs typeface="Calibri"/>
              </a:rPr>
              <a:t>web</a:t>
            </a:r>
            <a:r>
              <a:rPr lang="pt-PT" dirty="0">
                <a:cs typeface="Calibri"/>
              </a:rPr>
              <a:t> do IAWG</a:t>
            </a:r>
            <a:r>
              <a:rPr lang="en-US" dirty="0"/>
              <a:t>. 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IAWG é uma coligação de base ampla e altamente colaborativa que representa a ONU, o governo, as organizações não governamentais, de investigação e organizações doadoras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Formado em 1995, e actualmente uma rede de mais de 2.500 membros individuais de 450 agências. Esta coligação internacional de organizações e indivíduos trabalha colectivamente para promover a saúde e os direitos sexuais e reprodutivos em contextos humanitários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(https://iawg.net/)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Na qualidade de provedores de aborto da linha da frente, provavelmente estarão a trabalhar em unidades sanitárias que prestam alguns ou todos os serviços de SSR associados a cada um dos objectivos do MISP e do Manual de Campo Inter-Agências (IAFM) que fornece orientação clínica e programática detalhada sobre SSR para resposta a emergências e apresenta uma justificação para a prestação de cuidados de aborto seguro em situações de emergência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Explique resumidamente o objectivo do MISP e cada um dos objectivos.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r>
              <a:rPr lang="en-US" dirty="0"/>
              <a:t>Fonte: IAWG.(2018). </a:t>
            </a:r>
            <a:r>
              <a:rPr lang="en-US" i="1" dirty="0"/>
              <a:t>Minimal Initial Service Package (MISP) for Sexual and Reproductive Health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Consulta Rápida do MISP: </a:t>
            </a:r>
            <a:r>
              <a:rPr lang="en-US" i="1" dirty="0"/>
              <a:t>https://iawg.net/resources/misp-reference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Módulo de Formação à Distância do MISP</a:t>
            </a:r>
            <a:r>
              <a:rPr lang="en-US" dirty="0"/>
              <a:t>: </a:t>
            </a:r>
            <a:r>
              <a:rPr lang="en-US" i="1" dirty="0"/>
              <a:t>https://iawg.net/resources/minimum-initial-service-package-distance-learning-module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https://iawg.net/resources/minimum-initial-service-package-misp-resources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89FD8-EA66-478D-B785-117196EA475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Realize o pré-teste aos seus participantes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pt-PT" dirty="0"/>
              <a:t>Por favor, faça este pequeno pré-teste. No final da sessão, repetiremos este mesmo teste para nos ajudar a saber se a nossa formação foi eficaz.</a:t>
            </a:r>
            <a:endParaRPr lang="en-US" dirty="0"/>
          </a:p>
          <a:p>
            <a:r>
              <a:rPr lang="pt-PT" dirty="0"/>
              <a:t>Um pequeno número de perguntas sobre os seus sentimentos e crenças acerca do aborto.</a:t>
            </a:r>
            <a:endParaRPr lang="en-US" dirty="0"/>
          </a:p>
          <a:p>
            <a:r>
              <a:rPr lang="pt-PT" dirty="0"/>
              <a:t>Deve demorar menos de 10 minutos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26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>
                <a:solidFill>
                  <a:schemeClr val="tx1"/>
                </a:solidFill>
                <a:latin typeface="Arial"/>
                <a:cs typeface="Arial"/>
              </a:rPr>
              <a:t>Notas para Facilitadores:</a:t>
            </a: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sz="1000" kern="1200" baseline="0" dirty="0">
                <a:solidFill>
                  <a:schemeClr val="tx1"/>
                </a:solidFill>
                <a:latin typeface="Arial"/>
                <a:cs typeface="Arial"/>
              </a:rPr>
              <a:t>O MISP de 2018 e o respectivo manual de campo expandiram o acesso a cuidados completos de aborto em contextos de emergência como um serviço prioritário em toda a extensão da lei, mas também integraram os serviços de aborto como uma componente fundamental para responder às necessidades das sobreviventes de agressões sexuais</a:t>
            </a:r>
            <a:r>
              <a:rPr lang="en-US" sz="1000" kern="1200" baseline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lang="en-US" sz="1000" dirty="0">
                <a:latin typeface="Arial"/>
                <a:cs typeface="Arial"/>
              </a:rPr>
              <a:t> </a:t>
            </a:r>
            <a:endParaRPr lang="en-US" sz="100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sz="1000" kern="1200" baseline="0" dirty="0">
                <a:solidFill>
                  <a:schemeClr val="tx1"/>
                </a:solidFill>
                <a:latin typeface="Arial"/>
                <a:cs typeface="Arial"/>
              </a:rPr>
              <a:t>O seu papel como provedor formado de SSR da linha da frente é assegurar que os cuidados de aborto seguro sejam implementados em contextos humanitários</a:t>
            </a:r>
            <a:r>
              <a:rPr lang="en-US" sz="1000" kern="1200" baseline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lang="en-US" sz="1000" dirty="0">
                <a:latin typeface="Arial"/>
                <a:cs typeface="Arial"/>
              </a:rPr>
              <a:t> </a:t>
            </a:r>
            <a:endParaRPr lang="en-US" sz="100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sz="1000" kern="1200" baseline="0" dirty="0">
                <a:solidFill>
                  <a:schemeClr val="tx1"/>
                </a:solidFill>
                <a:latin typeface="Arial"/>
                <a:cs typeface="Arial"/>
              </a:rPr>
              <a:t>Leia o </a:t>
            </a:r>
            <a:r>
              <a:rPr lang="pt-PT" sz="1000" i="1" kern="1200" baseline="0" dirty="0">
                <a:solidFill>
                  <a:schemeClr val="tx1"/>
                </a:solidFill>
                <a:latin typeface="Arial"/>
                <a:cs typeface="Arial"/>
              </a:rPr>
              <a:t>slide</a:t>
            </a:r>
            <a:r>
              <a:rPr lang="pt-PT" sz="1000" kern="1200" baseline="0" dirty="0">
                <a:solidFill>
                  <a:schemeClr val="tx1"/>
                </a:solidFill>
                <a:latin typeface="Arial"/>
                <a:cs typeface="Arial"/>
              </a:rPr>
              <a:t> e explique, quando necessário</a:t>
            </a:r>
            <a:r>
              <a:rPr lang="en-US" sz="1000" kern="1200" baseline="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lang="en-US" sz="1000" dirty="0">
                <a:latin typeface="Arial"/>
                <a:cs typeface="Arial"/>
              </a:rPr>
              <a:t> </a:t>
            </a:r>
            <a:endParaRPr lang="en-US" sz="1000" kern="120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baseline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Arial"/>
                <a:cs typeface="Arial"/>
              </a:rPr>
              <a:t>Fonte: </a:t>
            </a:r>
            <a:r>
              <a:rPr lang="en-US" sz="1200" i="1" kern="1200" baseline="0" dirty="0">
                <a:solidFill>
                  <a:schemeClr val="tx1"/>
                </a:solidFill>
                <a:latin typeface="Arial"/>
                <a:cs typeface="Arial"/>
              </a:rPr>
              <a:t>IAWG Abortion Sub-Working Group:  https://iawg.net/about/sub-working-groups/safe-abortion-care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NOTA PARA FACILITADORES: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Distribua o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“</a:t>
            </a: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Informe sobre SAC do IAWG no MISP” aos participantes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Notas para Facilitadores: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O subgrupo de trabalho do SAC do IAWG criou este informe “SAC no MISP” que explica as alterações ao SAC no Pacote de Serviços Iniciais Mínimos (MISP) sobre Saúde Sexual e Reprodutiva (SSR) e o seu impacto no campo, que pode ser um recurso útil para a defesa da expansão dos serviços de aborto no seu contexto</a:t>
            </a:r>
            <a:r>
              <a:rPr lang="en-US" dirty="0"/>
              <a:t>. 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Fonte: </a:t>
            </a:r>
            <a:r>
              <a:rPr lang="en-US" i="1" dirty="0"/>
              <a:t>IAWG Abortion Sub-Working Group</a:t>
            </a:r>
            <a:r>
              <a:rPr lang="en-US" dirty="0"/>
              <a:t>:  </a:t>
            </a:r>
            <a:r>
              <a:rPr lang="en-US" sz="1200" dirty="0">
                <a:hlinkClick r:id="rId3"/>
              </a:rPr>
              <a:t>https://iawg.net/resources/safe-abortion-care-in-the-minimum-initial-service-package-misp-for-sexual-and-reproductive-health-in-humanitarian-settings</a:t>
            </a:r>
            <a:r>
              <a:rPr lang="en-US" sz="1200" dirty="0"/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PERGUNTE se há alguma questão antes de passar para o módulo seguinte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26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VBG em todas as suas formas tem tremendas consequências físicas, emocionais e sociais para a pessoa afectada por ela, que é frequentemente referida como um “sobrevivente”. As sobreviventes da VBG têm direito a receber cuidados e apoio compassivos e de qualidade e que abordem as consequências nefastas da violência, a fim de os ajudar a curar-se e a recuperar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módulo visa estabelecer padrões de qualidade, cuidados compassivos para as sobreviventes da VBG em contextos humanitários, com particular destaque para os cuidados informados sobre trauma para a prestação de aborto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Embora o foco desta sessão seja a intersecção entre trauma e aborto, a informação sobre cuidados informados sobre trauma e cuidados pélvicos não se aplica apenas aos serviços de aborto, mas também à contracepção, cuidados pré-natais e trabalho de parto e parto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54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No cerne destas práticas, acreditamos que os cuidados centrados na(o) sobrevivente = cuidados informados sobre trauma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200" dirty="0"/>
              <a:t>Uma </a:t>
            </a:r>
            <a:r>
              <a:rPr lang="en-US" sz="1200" b="1" dirty="0"/>
              <a:t>abordagem centrada na(o) sobrevivente</a:t>
            </a:r>
            <a:r>
              <a:rPr lang="en-US" sz="1200" dirty="0"/>
              <a:t> </a:t>
            </a:r>
            <a:r>
              <a:rPr lang="pt-PT" sz="1200" dirty="0"/>
              <a:t>visa criar um ambiente de apoio no qual os direitos da</a:t>
            </a:r>
            <a:r>
              <a:rPr lang="en-US" sz="1200" dirty="0"/>
              <a:t>(o)</a:t>
            </a:r>
            <a:r>
              <a:rPr lang="pt-PT" sz="1200" dirty="0"/>
              <a:t> sobrevivente são respeitados e no qual ele/ela é tratado(a) com dignidade e respeito. A abordagem ajuda a promover a recuperação de um(a) sobrevivente e a sua capacidade de identificar e expressar necessidades e desejos, bem como a reforçar a sua capacidade de tomar decisões sobre possíveis intervenções</a:t>
            </a:r>
            <a:r>
              <a:rPr lang="en-US" sz="1200" dirty="0"/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importante, enquanto provedor de aborto, ser informado sobre questões relacionadas com o trauma nos/nas sobreviventes e integrar abordagens que não causem desencadeadores e re-traumatização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factores que contribuem para a re-traumatização incluem: desencadeadores, reacção à revelação, contacto com o perpetrador, vitimização, falta de controlo, empoderamento, agência ou ambiente seguro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>
                <a:effectLst/>
              </a:rPr>
              <a:t>Além disso, os procedimentos médicos invasivos, tais como um exame pélvico, exame bimanual, procedimento de AMIU, DIU ou ultra-som vaginal em alguém que se encontra ou está neste momento no meio do tratamento do seu trauma pode re-induzir reacções traumáticas</a:t>
            </a:r>
            <a:r>
              <a:rPr lang="en-US" dirty="0">
                <a:effectLst/>
              </a:rPr>
              <a:t>.</a:t>
            </a:r>
            <a:endParaRPr lang="en-US" dirty="0">
              <a:effectLst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>
              <a:effectLst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>
              <a:effectLst/>
            </a:endParaRPr>
          </a:p>
          <a:p>
            <a:r>
              <a:rPr lang="en-US" dirty="0"/>
              <a:t>Fonte: NSVRC.(2017). </a:t>
            </a:r>
            <a:r>
              <a:rPr lang="en-US" i="1" dirty="0"/>
              <a:t>Building cultures of care: A guide for sexual assault services programs: https://www.nsvrc.org/sites/default/files/publications_nsvrc_building-cultures-of-care.pdf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78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para Facilitadores: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Provocar Danos: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Lembre-se que as mulheres em crises humanitárias têm sofrido alguma forma de trauma, e sabemos que 1 em cada 5 mulheres sofrem violência sexual. Como resultado, há uma elevada probabilidade de as mulheres que solicitam aborto e cuidados contraceptivos terem sofrido várias formas de trauma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Muitas mulheres têm necessidades diferentes da maioria das outras utentes de cuidados de saúde nestes contextos.</a:t>
            </a:r>
            <a:endParaRPr lang="en-US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  <a:defRPr/>
            </a:pPr>
            <a:r>
              <a:rPr lang="pt-PT" sz="1200" dirty="0"/>
              <a:t>Uma mulher que tenha sido sujeita a violência, VPI e outras formas de trauma de VBG pode ter necessidades diferentes das da maioria das outras utentes</a:t>
            </a:r>
            <a:r>
              <a:rPr lang="en-US" sz="1200" dirty="0"/>
              <a:t>.</a:t>
            </a:r>
            <a:r>
              <a:rPr lang="en-US" dirty="0"/>
              <a:t> </a:t>
            </a:r>
            <a:endParaRPr lang="en-US" sz="12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 </a:t>
            </a:r>
            <a:r>
              <a:rPr lang="pt-PT" sz="1200" dirty="0"/>
              <a:t>Ela pode ter várias necessidades emocionais que requerem atenção</a:t>
            </a:r>
            <a:endParaRPr lang="en-US" sz="12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pt-PT" sz="1200" dirty="0"/>
              <a:t> Ela pode estar assustada e precisar de ser tranquilizada</a:t>
            </a:r>
            <a:endParaRPr lang="en-US" sz="12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 </a:t>
            </a:r>
            <a:r>
              <a:rPr lang="pt-PT" sz="1200" dirty="0"/>
              <a:t>A sua segurança pode ser uma preocupação permanente</a:t>
            </a:r>
            <a:r>
              <a:rPr lang="en-US" dirty="0"/>
              <a:t> </a:t>
            </a:r>
            <a:endParaRPr lang="en-US" sz="12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 </a:t>
            </a:r>
            <a:r>
              <a:rPr lang="pt-PT" sz="1200" dirty="0"/>
              <a:t>Ela pode precisar de referências ou outros recursos</a:t>
            </a:r>
            <a:r>
              <a:rPr lang="en-US" dirty="0"/>
              <a:t> </a:t>
            </a:r>
            <a:endParaRPr lang="en-US" sz="12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 </a:t>
            </a:r>
            <a:r>
              <a:rPr lang="pt-PT" sz="1200" dirty="0"/>
              <a:t>Ela necessita de ajuda para que se sinta mais no controlo e capaz de tomar as suas próprias decisões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Reforce que o seu papel como provedor é ‘apoiar, não diagnosticar’, portanto </a:t>
            </a:r>
            <a:r>
              <a:rPr lang="en-US" dirty="0"/>
              <a:t>“</a:t>
            </a:r>
            <a:r>
              <a:rPr lang="pt-PT" dirty="0"/>
              <a:t>Não Provocar Danos</a:t>
            </a:r>
            <a:r>
              <a:rPr lang="en-US" dirty="0"/>
              <a:t>!”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Os profissionais de saúde devem, no mínimo, oferecer apoio de primeira linha quando as mulheres revelam violência e aplicar os quatro princípios: segurança, respeito, confidencialidade e não discriminação. As competências exigidas são a escuta empática, atitude sem julgamento, privacidade, confidencialidade, ligação a outros serviços)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Saliente as constatações do estudo incluídas no </a:t>
            </a:r>
            <a:r>
              <a:rPr lang="pt-PT" i="1" dirty="0"/>
              <a:t>slide</a:t>
            </a:r>
            <a:r>
              <a:rPr lang="pt-PT" dirty="0"/>
              <a:t>, notando que as mulheres priorizaram a gentileza, o tratamento sem julgamento, a informação individualizada e o aconselhamento interactivo como aspectos-chave da relação utente-provador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Como provedor da linha da frente, o seu papel é assegurar que as referências e os protocolos de prestação de serviços estejam alinhados com as directrizes humanitárias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Trabalhe com os seus colegas e supervisores para assegurar que tenha estes recursos e directrizes à sua disposição, caso precise deles</a:t>
            </a:r>
            <a:r>
              <a:rPr lang="en-US" dirty="0"/>
              <a:t>.  </a:t>
            </a:r>
            <a:endParaRPr lang="en-US" dirty="0">
              <a:cs typeface="Calibri"/>
            </a:endParaRPr>
          </a:p>
          <a:p>
            <a:pPr marL="171450" lvl="0" indent="-171450">
              <a:buFont typeface="Wingdings" pitchFamily="2" charset="2"/>
              <a:buChar char="Ø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clinical Handbook for providers on Sexual Violence(2013) http://www.who.int/reproductivehealth/publications/violence/9789241548595/en/</a:t>
            </a:r>
          </a:p>
          <a:p>
            <a:pPr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IAFM 2018 Edition</a:t>
            </a:r>
            <a:r>
              <a:rPr lang="en-US" i="1" dirty="0"/>
              <a:t> 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UNFPA Surge Capacity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76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Leia o </a:t>
            </a:r>
            <a:r>
              <a:rPr lang="pt-PT" i="1" dirty="0"/>
              <a:t>slide</a:t>
            </a:r>
            <a:r>
              <a:rPr lang="pt-PT" dirty="0"/>
              <a:t> e explique, quando necessário</a:t>
            </a:r>
            <a:r>
              <a:rPr lang="en-US" dirty="0"/>
              <a:t>. 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Pergunte se existem outras responsabilidades que devem ser incluídas</a:t>
            </a:r>
            <a:r>
              <a:rPr lang="en-US" dirty="0"/>
              <a:t>?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Note-se que não é necessário equipamento médico adicional para integrar os cuidados informados sobre trauma e os serviços de aborto.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>
                <a:cs typeface="Calibri" panose="020F0502020204030204"/>
              </a:rPr>
              <a:t>Estas são responsabilidades tanto pessoais como de todo o </a:t>
            </a:r>
            <a:r>
              <a:rPr lang="pt-PT" i="1" dirty="0">
                <a:cs typeface="Calibri" panose="020F0502020204030204"/>
              </a:rPr>
              <a:t>site</a:t>
            </a:r>
            <a:r>
              <a:rPr lang="en-US" dirty="0">
                <a:cs typeface="Calibri" panose="020F0502020204030204"/>
              </a:rPr>
              <a:t>. 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>
              <a:cs typeface="Calibri" panose="020F0502020204030204"/>
            </a:endParaRP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cs typeface="Calibri" panose="020F0502020204030204"/>
              </a:rPr>
              <a:t>Fonte</a:t>
            </a:r>
            <a:r>
              <a:rPr lang="en-US" i="1" dirty="0">
                <a:cs typeface="Calibri" panose="020F0502020204030204"/>
              </a:rPr>
              <a:t>: IAWF.2018. IAFM on Reproductive Health in Humanitarian Settings: https://iawgfieldmanual.com/manual </a:t>
            </a:r>
          </a:p>
          <a:p>
            <a:pPr marL="0" indent="0">
              <a:buFont typeface="Wingdings" pitchFamily="2" charset="2"/>
              <a:buNone/>
            </a:pPr>
            <a:r>
              <a:rPr lang="en-US" i="0" dirty="0">
                <a:cs typeface="Calibri" panose="020F0502020204030204"/>
              </a:rPr>
              <a:t>Fonte: </a:t>
            </a:r>
            <a:r>
              <a:rPr lang="en-US" i="1" dirty="0">
                <a:cs typeface="Calibri" panose="020F0502020204030204"/>
              </a:rPr>
              <a:t>Guidelines for integrating Gender-Based Violence Intervention in Humanitarian Action. Module 4: responding to a GBV disclosure as a non GBV specialist.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cs typeface="Calibri" panose="020F0502020204030204"/>
              </a:rPr>
              <a:t>Fonte: </a:t>
            </a:r>
            <a:r>
              <a:rPr lang="en-US" i="1" dirty="0">
                <a:cs typeface="Calibri" panose="020F0502020204030204"/>
              </a:rPr>
              <a:t>https://www.who.int/reproductivehealth/publications/violence/VAW_infographic.pdf?ua=1</a:t>
            </a:r>
          </a:p>
          <a:p>
            <a:pPr marL="0" indent="0">
              <a:buFont typeface="Wingdings" pitchFamily="2" charset="2"/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89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Use este </a:t>
            </a:r>
            <a:r>
              <a:rPr lang="pt-PT" i="1" dirty="0"/>
              <a:t>slide</a:t>
            </a:r>
            <a:r>
              <a:rPr lang="pt-PT" dirty="0"/>
              <a:t> para enfatizar as recomendações da OMS sobre a não obrigação de revelação.</a:t>
            </a:r>
            <a:endParaRPr lang="en-US" dirty="0">
              <a:cs typeface="Calibri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Peça a alguém que leia a citação e discuta.</a:t>
            </a:r>
            <a:endParaRPr lang="en-US" dirty="0">
              <a:cs typeface="Calibri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Pode vincular ao recurso CRR para seu resumo completo da lei e política global sobre a matéria.</a:t>
            </a:r>
            <a:endParaRPr lang="en-US" dirty="0">
              <a:cs typeface="Calibri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>
                <a:cs typeface="Calibri"/>
              </a:rPr>
              <a:t>Refira que alguns países exigem a revelação obrigatória de abuso sexual de menores.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41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Notas para Facilitadores: </a:t>
            </a: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sz="1200" kern="0" dirty="0">
                <a:solidFill>
                  <a:sysClr val="windowText" lastClr="000000"/>
                </a:solidFill>
              </a:rPr>
              <a:t>Para responder ao trauma de VBG, é necessário compreender as possíveis </a:t>
            </a:r>
            <a:r>
              <a:rPr lang="pt-PT" sz="1200" u="sng" kern="0" dirty="0">
                <a:solidFill>
                  <a:sysClr val="windowText" lastClr="000000"/>
                </a:solidFill>
              </a:rPr>
              <a:t>consequências</a:t>
            </a:r>
            <a:r>
              <a:rPr lang="pt-PT" sz="1200" kern="0" dirty="0">
                <a:solidFill>
                  <a:sysClr val="windowText" lastClr="000000"/>
                </a:solidFill>
              </a:rPr>
              <a:t> da violência sexual</a:t>
            </a:r>
            <a:r>
              <a:rPr lang="en-GB" kern="0" dirty="0">
                <a:solidFill>
                  <a:sysClr val="windowText" lastClr="000000"/>
                </a:solidFill>
              </a:rPr>
              <a:t> </a:t>
            </a:r>
            <a:endParaRPr lang="en-US" b="1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dirty="0"/>
              <a:t>Os eventos traumáticos são comuns em contextos de emergência complexos</a:t>
            </a:r>
            <a:r>
              <a:rPr lang="en-GB" sz="1200" dirty="0"/>
              <a:t>. </a:t>
            </a:r>
            <a:r>
              <a:rPr lang="pt-PT" sz="1200" dirty="0"/>
              <a:t>A violência sexual, e especialmente o estupro, têm um enorme impacto sobre a saúde das pessoas</a:t>
            </a:r>
            <a:r>
              <a:rPr lang="en-GB" sz="1200" dirty="0"/>
              <a:t>. 
</a:t>
            </a:r>
            <a:r>
              <a:rPr lang="pt-PT" b="0" dirty="0"/>
              <a:t>As consequências sociais incluem mas não se limitam a</a:t>
            </a:r>
            <a:r>
              <a:rPr lang="en-GB" b="0" dirty="0"/>
              <a:t>:</a:t>
            </a:r>
            <a:r>
              <a:rPr lang="en-GB" dirty="0"/>
              <a:t> </a:t>
            </a:r>
            <a:endParaRPr lang="en-GB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en-GB" b="0" dirty="0"/>
              <a:t>causas profundas: </a:t>
            </a:r>
            <a:r>
              <a:rPr lang="pt-PT" b="0" dirty="0"/>
              <a:t>abuso de poder, desigualdade de género e desigualdade dos direitos humanos</a:t>
            </a:r>
            <a:r>
              <a:rPr lang="en-GB" dirty="0"/>
              <a:t> </a:t>
            </a:r>
            <a:endParaRPr lang="en-GB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en-GB" b="0" dirty="0"/>
              <a:t>Factores que contribuem: </a:t>
            </a:r>
            <a:r>
              <a:rPr lang="pt-PT" b="0" dirty="0"/>
              <a:t>abuso de álcool/droga, pobreza, conflito, disponibilidade de alimentos/combustível/lenha/geração de renda, colapso da sociedade tradicional e do sistema de apoio à família, falta de protecção policial, impunidade, perda da dinâmica do poder masculino e papéis de género percebidos, retaliação, estratégia/instrumento de guerra.</a:t>
            </a:r>
            <a:r>
              <a:rPr lang="en-GB" dirty="0"/>
              <a:t> </a:t>
            </a:r>
            <a:endParaRPr lang="en-US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b="0" dirty="0"/>
              <a:t>Segundo a OMS, o impacto na saúde das mulheres expostas à VPI inclui</a:t>
            </a:r>
            <a:r>
              <a:rPr lang="en-US" b="0" dirty="0"/>
              <a:t>: (Fonte:</a:t>
            </a:r>
            <a:r>
              <a:rPr lang="es-ES" dirty="0"/>
              <a:t> </a:t>
            </a:r>
            <a:r>
              <a:rPr lang="es-ES" i="1" dirty="0"/>
              <a:t>https://www.who.int/reproductivehealth/publications/violence/VAW_infographic.pdf?ua=1)</a:t>
            </a:r>
            <a:endParaRPr lang="en-US" b="0" i="1" dirty="0"/>
          </a:p>
          <a:p>
            <a:pPr marL="628650" lvl="1" indent="-171450">
              <a:buFont typeface="Wingdings" pitchFamily="2" charset="2"/>
              <a:buChar char="q"/>
            </a:pPr>
            <a:r>
              <a:rPr lang="en-US" b="0" dirty="0"/>
              <a:t>Saúde Sexual e Reprodutiva:</a:t>
            </a:r>
            <a:r>
              <a:rPr lang="en-US" dirty="0"/>
              <a:t> </a:t>
            </a:r>
            <a:endParaRPr lang="en-US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pt-PT" b="0" dirty="0"/>
              <a:t>16% mais susceptíveis de ter um bebé com insuficiência de peso</a:t>
            </a:r>
            <a:r>
              <a:rPr lang="en-US" b="0" dirty="0"/>
              <a:t>.</a:t>
            </a:r>
            <a:r>
              <a:rPr lang="en-US" dirty="0"/>
              <a:t> </a:t>
            </a:r>
            <a:endParaRPr lang="en-US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pt-PT" b="0" dirty="0"/>
              <a:t>1.5x mais susceptíveis de ter HIV + 1.5x mais susceptíveis de ter infecção por sífilis, clamídia ou gonorreia</a:t>
            </a:r>
            <a:r>
              <a:rPr lang="en-US" b="0" dirty="0"/>
              <a:t>.</a:t>
            </a:r>
            <a:r>
              <a:rPr lang="en-US" dirty="0"/>
              <a:t> </a:t>
            </a:r>
            <a:endParaRPr lang="en-US" b="0" dirty="0">
              <a:cs typeface="Calibri"/>
            </a:endParaRPr>
          </a:p>
          <a:p>
            <a:pPr marL="628650" lvl="1" indent="-171450">
              <a:buFont typeface="Wingdings" pitchFamily="2" charset="2"/>
              <a:buChar char="q"/>
            </a:pPr>
            <a:r>
              <a:rPr lang="en-US" b="0" dirty="0"/>
              <a:t>Morte e lesões:</a:t>
            </a:r>
            <a:endParaRPr lang="en-US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b="0" dirty="0"/>
              <a:t>42% </a:t>
            </a:r>
            <a:r>
              <a:rPr lang="pt-PT" dirty="0"/>
              <a:t>das mulheres que sofreram violência física ou sexual às mãos de um parceiro sofreram lesões como consequência.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en-US" dirty="0"/>
              <a:t>38% </a:t>
            </a:r>
            <a:r>
              <a:rPr lang="pt-PT" dirty="0"/>
              <a:t>de todos os homicídios de mulheres a nível mundial foram reportados como tendo sido cometidos pelos seus parceiros íntimos</a:t>
            </a:r>
            <a:endParaRPr lang="en-US" b="0" dirty="0">
              <a:cs typeface="Calibri"/>
            </a:endParaRPr>
          </a:p>
          <a:p>
            <a:pPr marL="628650" lvl="1" indent="-171450">
              <a:buFont typeface="Wingdings" pitchFamily="2" charset="2"/>
              <a:buChar char="q"/>
            </a:pPr>
            <a:r>
              <a:rPr lang="en-US" b="0" dirty="0"/>
              <a:t>Saúde mental:</a:t>
            </a:r>
            <a:r>
              <a:rPr lang="en-US" dirty="0"/>
              <a:t> </a:t>
            </a:r>
            <a:endParaRPr lang="en-US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pt-PT" b="0" dirty="0"/>
              <a:t>duas vezes susceptíveis de sofrer de depressão e</a:t>
            </a:r>
            <a:r>
              <a:rPr lang="en-US" dirty="0"/>
              <a:t> </a:t>
            </a:r>
            <a:endParaRPr lang="en-US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pt-PT" b="0" dirty="0"/>
              <a:t>quase duas vezes mais susceptíveis de ter distúrbios relacionados com o consumo de álcool</a:t>
            </a:r>
            <a:endParaRPr lang="en-US" b="0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endParaRPr lang="en-US" b="0" dirty="0"/>
          </a:p>
          <a:p>
            <a:pPr marL="1085850" lvl="2" indent="-171450">
              <a:buFont typeface="Wingdings" pitchFamily="2" charset="2"/>
              <a:buChar char="Ø"/>
            </a:pPr>
            <a:endParaRPr lang="en-US" b="0" dirty="0"/>
          </a:p>
          <a:p>
            <a:r>
              <a:rPr lang="en-US" b="0" dirty="0"/>
              <a:t>Fonte: </a:t>
            </a:r>
            <a:r>
              <a:rPr lang="en-US" b="0" i="1" dirty="0"/>
              <a:t>http://gbvguidelines.org/en/capacity-building/module-2-defining-gbv/</a:t>
            </a:r>
            <a:r>
              <a:rPr lang="en-US" i="1" dirty="0"/>
              <a:t> </a:t>
            </a:r>
            <a:endParaRPr lang="en-US" b="0" i="1" dirty="0">
              <a:cs typeface="Calibri"/>
            </a:endParaRPr>
          </a:p>
          <a:p>
            <a:r>
              <a:rPr lang="en-US" b="0" i="0" dirty="0"/>
              <a:t>Fonte: </a:t>
            </a:r>
            <a:r>
              <a:rPr lang="en-US" b="0" i="1" dirty="0"/>
              <a:t>gráfico adaptado de:</a:t>
            </a:r>
            <a:r>
              <a:rPr lang="en-US" i="1" dirty="0"/>
              <a:t> </a:t>
            </a:r>
            <a:r>
              <a:rPr lang="en-US" b="0" i="1" dirty="0"/>
              <a:t>file:///Users/shadietofigh/Downloads/GBV_humanitarian_settings.pdf</a:t>
            </a:r>
            <a:endParaRPr lang="en-US" b="0" i="1" dirty="0">
              <a:cs typeface="Calibri"/>
            </a:endParaRPr>
          </a:p>
          <a:p>
            <a:r>
              <a:rPr lang="en-US" b="0" i="0" dirty="0"/>
              <a:t>Fonte: </a:t>
            </a:r>
            <a:r>
              <a:rPr lang="en-US" b="0" i="1" dirty="0"/>
              <a:t>https://apps.who.int/iris/bitstream/handle/10665/77431/WHO_RHR_12.43_eng.pdf?sequence=1</a:t>
            </a:r>
            <a:endParaRPr lang="en-US" b="0" i="1" dirty="0">
              <a:cs typeface="Calibri"/>
            </a:endParaRPr>
          </a:p>
          <a:p>
            <a:endParaRPr lang="en-US" b="1" dirty="0"/>
          </a:p>
          <a:p>
            <a:pPr marL="1085850" lvl="2" indent="-171450">
              <a:buFont typeface="Wingdings" pitchFamily="2" charset="2"/>
              <a:buChar char="Ø"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0E781-B961-41A5-B315-23E5B7AE7D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48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Notas para Facilitadores:</a:t>
            </a:r>
            <a:r>
              <a:rPr lang="en-US" dirty="0"/>
              <a:t> </a:t>
            </a: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forma a estabelecer gradualmente a confiança nesta questão privada e sensível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Nunca levante a questão da violência do parceiro, a menos que uma mulher esteja sozinha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Mesmo que ela esteja com outra mulher, essa mulher pode ser a mãe ou agressor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lhe perguntar sobre violência, faça-o de uma forma empática e sem julgamentos.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linguagem apropriada e relevante para a cultura e comunidade em que está a trabalhar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Algumas mulheres podem não gostar das palavras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violência” e “abuso”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culturas e comunidades têm formas de se referirem ao problema com outras palavras. É importante usar as palavras que as próprias mulheres usam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dirty="0">
                <a:cs typeface="Calibri" panose="020F0502020204030204"/>
              </a:rPr>
              <a:t>Exercício rápido de 10 minutos: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>
                <a:cs typeface="Calibri" panose="020F0502020204030204"/>
              </a:rPr>
              <a:t>Peça aos participantes para formar pares com um participante perto deles e praticar métodos directos e indirectos de perguntas sobre violência</a:t>
            </a:r>
            <a:r>
              <a:rPr lang="en-US" dirty="0">
                <a:cs typeface="Calibri" panose="020F0502020204030204"/>
              </a:rPr>
              <a:t>.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>
                <a:cs typeface="Calibri" panose="020F0502020204030204"/>
              </a:rPr>
              <a:t>Depois que cada participante tiver praticado os dois tipos de perguntas, reserve 5 minutos e pergunte como se sentiram com o exercício e se alguém no grupo teve novos pensamentos ou sugestões para os outros que considera úteis.</a:t>
            </a:r>
            <a:r>
              <a:rPr lang="en-US" dirty="0">
                <a:cs typeface="Calibri" panose="020F0502020204030204"/>
              </a:rPr>
              <a:t>  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Fonte: </a:t>
            </a:r>
            <a:r>
              <a:rPr lang="en-US" i="1" dirty="0">
                <a:cs typeface="Calibri" panose="020F0502020204030204"/>
              </a:rPr>
              <a:t>WHO.(2013). Responding to intimate partner violence and sexual violence against women: WHO clinical and policy guidelines: http://www.who.int/reproductivehealth/publications/violence/9789241548595/en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49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Leia o </a:t>
            </a:r>
            <a:r>
              <a:rPr lang="pt-PT" i="1" dirty="0"/>
              <a:t>slide</a:t>
            </a:r>
            <a:r>
              <a:rPr lang="pt-PT" dirty="0"/>
              <a:t> e explique, quando necessário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Lembre-se que as mulheres e adolescentes que acedem aos serviços de aborto enfrentam uma série de barreiras no acesso aos cuidados em situações de crise e, embora muitas possam não revelar a sua violência, a sua consulta pode ser a única oportunidade de compartilhar informações sobre os serviços disponíveis de SSR, saúde, saúde mental, protecção, etc., e referências disponíveis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WHO.(2013). Responding to intimate partner violence and sexual violence against women: WHO clinical and policy guidelines: http://www.who.int/reproductivehealth/publications/violence/9789241548595/en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4518D-D6B6-49F0-83B9-642D6F1462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Leia o conteúdo deste </a:t>
            </a:r>
            <a:r>
              <a:rPr lang="pt-PT" i="1" dirty="0"/>
              <a:t>slide</a:t>
            </a:r>
            <a:r>
              <a:rPr lang="pt-PT" dirty="0"/>
              <a:t> e explique, quando necessário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40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Leia o </a:t>
            </a:r>
            <a:r>
              <a:rPr lang="pt-PT" i="1" dirty="0"/>
              <a:t>slide</a:t>
            </a:r>
            <a:r>
              <a:rPr lang="pt-PT" dirty="0"/>
              <a:t> e explique, quando necessário</a:t>
            </a:r>
            <a:r>
              <a:rPr lang="en-US" dirty="0"/>
              <a:t> 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>
                <a:cs typeface="Calibri"/>
              </a:rPr>
              <a:t>Refira que a privacidade é visual e auditiva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Fonte: </a:t>
            </a:r>
            <a:r>
              <a:rPr lang="en-US" i="1" dirty="0"/>
              <a:t>WHO.(xx). Violence Against Women: Global Picture Health responsehttps://www.who.int/reproductivehealth/publications/violence/VAW_infographic.pdf?ua=1 </a:t>
            </a:r>
          </a:p>
          <a:p>
            <a:r>
              <a:rPr lang="en-US" i="0" dirty="0"/>
              <a:t>Fonte: </a:t>
            </a:r>
            <a:r>
              <a:rPr lang="en-US" i="1" dirty="0"/>
              <a:t>IAWG. (2018). IAFM on Reproductive Health in Humanitarian Settings: https://iawgfieldmanual.com/manual</a:t>
            </a:r>
          </a:p>
          <a:p>
            <a:r>
              <a:rPr lang="en-US" i="0" dirty="0"/>
              <a:t>Fonte: </a:t>
            </a:r>
            <a:r>
              <a:rPr lang="en-US" i="1" dirty="0"/>
              <a:t>WHO.(2013). Responding to intimate partner violence and sexual violence against women: WHO clinical and policy guidelines: http://www.who.int/reproductivehealth/publications/violence/9789241548595/en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86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MY" sz="1500" dirty="0"/>
              <a:t>Notas para Facilitadores: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 quadro “LIVES” </a:t>
            </a:r>
            <a:r>
              <a:rPr lang="pt-PT" sz="16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da OMS é uma ferramenta importante para os especialistas provedores não-VBG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6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Leia o </a:t>
            </a:r>
            <a:r>
              <a:rPr lang="pt-PT" sz="16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slide</a:t>
            </a:r>
            <a:r>
              <a:rPr lang="pt-PT" sz="16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 explique, quando necessário</a:t>
            </a:r>
            <a:endParaRPr lang="en-US" sz="16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6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Lembre-se de que é necessário o consentimento informado para os serviços e a divulgação de informações, pois garante que os direitos e necessidades de sobreviventes estejam em primeiro lugar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 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en-US" sz="1500" dirty="0"/>
              <a:t>Fonte: </a:t>
            </a:r>
            <a:r>
              <a:rPr lang="en-US" sz="1500" i="1" dirty="0"/>
              <a:t>WHO.(2013). Responding to intimate partner violence and sexual violence against women: WHO clinical and policy guidelines: http://www.who.int/reproductivehealth/publications/violence/9789241548595/en</a:t>
            </a:r>
          </a:p>
          <a:p>
            <a:pPr eaLnBrk="1" hangingPunct="1"/>
            <a:r>
              <a:rPr lang="en-US" sz="1500" i="0" dirty="0"/>
              <a:t>Fonte: </a:t>
            </a:r>
            <a:r>
              <a:rPr lang="en-US" sz="1500" i="1" dirty="0"/>
              <a:t>WHO.(2020). Clinical management of rape and intimate partner violence survivors: developing protocols for use in humanitarian setting:  https://apps.who.int/iris/bitstream/handle/10665/331535/9789240001411-eng.pdf?ua=1</a:t>
            </a:r>
          </a:p>
          <a:p>
            <a:pPr eaLnBrk="1" hangingPunct="1"/>
            <a:endParaRPr lang="en-MY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4518D-D6B6-49F0-83B9-642D6F1462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43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Notas para Facilitadores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O objectivo principal do historial e do exame é determinar os cuidados clínicos que são necessários. O historial e o exame devem ser feitos ao próprio ritmo da sobrevivente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O principal objectivo do exame físico é de prover cuidados médicos. Observe o estado mental da sobrevivente. É importante pedir permissão para fazer o exame físico e obter o consentimento informado para cada passo. Documente tudo de forma completa e objectiva.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EXPLIQUE que as componentes adicionais do exame que podem ser feitas para uma sobrevivente logo após uma agressão, como por exemplo a avaliação de lesões e o exame forense, estão para além do âmbito deste </a:t>
            </a:r>
            <a:r>
              <a:rPr lang="pt-PT" i="1" dirty="0"/>
              <a:t>workshop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Peça aos participantes que CONSULTEM os recursos da OMS/UNFPA/UNHCR e do IAWG no </a:t>
            </a:r>
            <a:r>
              <a:rPr lang="pt-PT" i="1" dirty="0"/>
              <a:t>slide</a:t>
            </a:r>
            <a:r>
              <a:rPr lang="pt-PT" dirty="0"/>
              <a:t> seguinte para mais informações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3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Notas para Facilitadores</a:t>
            </a:r>
            <a:r>
              <a:rPr lang="en-US" dirty="0"/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CONSULTE</a:t>
            </a:r>
            <a:r>
              <a:rPr lang="en-US" sz="1200" dirty="0"/>
              <a:t> </a:t>
            </a:r>
            <a:r>
              <a:rPr lang="en-US" sz="1200" i="1" dirty="0">
                <a:solidFill>
                  <a:srgbClr val="F37B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Management of Sexual Violence Survivors in Crisis Settings</a:t>
            </a:r>
            <a:r>
              <a:rPr lang="en-US" sz="1200" i="1" u="sng" dirty="0">
                <a:solidFill>
                  <a:srgbClr val="F37B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1200" i="0" u="none" dirty="0">
                <a:solidFill>
                  <a:srgbClr val="F37B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criado pelo Grupo de Trabalho Inter-Agências sobre Saúde Reprodutiva em Crises</a:t>
            </a:r>
            <a:r>
              <a:rPr lang="en-US" sz="1200" i="0" u="none" dirty="0">
                <a:solidFill>
                  <a:srgbClr val="F37B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(iawg.net)</a:t>
            </a:r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 </a:t>
            </a:r>
            <a:r>
              <a:rPr lang="en-US" sz="1200" i="1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Clinical Management of Rape and Intimate Partner Violence Survivors: Developing protocols for use in humanitarian services</a:t>
            </a:r>
            <a:r>
              <a:rPr lang="en-US" sz="1200" i="1" u="non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en-US" sz="1200" i="1" u="non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i="0" u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criado pela</a:t>
            </a:r>
            <a:r>
              <a:rPr lang="en-US" sz="1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OMS</a:t>
            </a:r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UNFPA e UNHCR </a:t>
            </a:r>
            <a:r>
              <a:rPr lang="pt-PT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 uma orientação clínica detalhada sobre todos os tópicos acima referidos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Vamos falar de algumas das questões clínicas delicadas que devem ser abordadas com as sobreviventes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A OMS forneceu </a:t>
            </a:r>
            <a:r>
              <a:rPr lang="pt-PT" i="1" dirty="0"/>
              <a:t>job aids </a:t>
            </a:r>
            <a:r>
              <a:rPr lang="pt-PT" dirty="0"/>
              <a:t>a provedores da linha da frente que tratam utentes que revelam a violência sexual ou utentes que suspeitam ter sido vítimas de violência sexual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DISTRIBUA cópias do diagrama da OMS</a:t>
            </a:r>
            <a:r>
              <a:rPr lang="en-US" dirty="0"/>
              <a:t> “</a:t>
            </a:r>
            <a:r>
              <a:rPr lang="pt-PT" dirty="0"/>
              <a:t>Caminho para cuidados iniciais pós-agressão</a:t>
            </a:r>
            <a:r>
              <a:rPr lang="en-US" dirty="0"/>
              <a:t>” </a:t>
            </a:r>
            <a:r>
              <a:rPr lang="pt-PT" dirty="0"/>
              <a:t>a cada participante.  DIGA-lhes que usarão este folheto mais tarde numa actividade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REVEJA os seguintes pontos: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Tratar primeiro as complicações que ameaçam a vida e referenciar para unidades sanitárias de nível superior, se apropriado</a:t>
            </a:r>
            <a:r>
              <a:rPr lang="en-US" dirty="0"/>
              <a:t>.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A profilaxia pós-exposição (PEP) para a infecção pelo HIV deve ser iniciada o mais cedo possível e até 72 horas após uma possível exposição ao HIV. Há um risco de transmissão do HIV se houver exposição a sangue ou sémen através de relações sexuais vaginais, anais ou orais, ou através de feridas e/ou membranas mucosas</a:t>
            </a:r>
            <a:r>
              <a:rPr lang="en-US" dirty="0"/>
              <a:t>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As sobreviventes de violência sexual devem receber antibióticos para prevenir e tratar infecções transmissíveis sexualmente</a:t>
            </a:r>
            <a:r>
              <a:rPr lang="en-US" dirty="0"/>
              <a:t> (ITSs)—</a:t>
            </a:r>
            <a:r>
              <a:rPr lang="pt-PT" dirty="0"/>
              <a:t>clamídia, gonorreia, trichomonas e sífilis</a:t>
            </a:r>
            <a:r>
              <a:rPr lang="en-US" dirty="0"/>
              <a:t>—</a:t>
            </a:r>
            <a:r>
              <a:rPr lang="pt-PT" dirty="0"/>
              <a:t>a primeira consulta sempre que tal se verifique</a:t>
            </a:r>
            <a:r>
              <a:rPr lang="en-US" dirty="0"/>
              <a:t>. 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pt-PT" dirty="0"/>
              <a:t>Não há razão para testar as ITSs antes de oferecer tratamento. O tempo de incubação das ITSs geralmente é de várias semanas e não existem testes rápidos de diagnóstico no local de atendimento para a maioria das ITSs</a:t>
            </a:r>
            <a:r>
              <a:rPr lang="en-US" dirty="0"/>
              <a:t>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As sobreviventes que se apresentam sem lesões graves podem muitas vezes ser tratadas no local. Limpar quaisquer rasgões, cortes e abrasões e suturar as feridas limpas no prazo de 24 horas. Não suturar feridas sujas ou feridas com mais de 24 horas. Considerar a possibilidade de administrar antibióticos adequados e alívio da dor se houver feridas grandes e impuras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Administrar profilaxia do tétano de acordo com o protocolo nacional, se houver rupturas na pele ou mucosa e se a utente não estiver vacinada contra o tétano, ou se o estado de vacinação for incerto</a:t>
            </a:r>
            <a:r>
              <a:rPr lang="en-US" dirty="0"/>
              <a:t>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pt-PT" dirty="0"/>
              <a:t>Peça aos participantes que CONSULTEM os recursos da OMS/UNFPA/UNHCR e do IAWG no </a:t>
            </a:r>
            <a:r>
              <a:rPr lang="pt-PT" i="1" dirty="0"/>
              <a:t>slide</a:t>
            </a:r>
            <a:r>
              <a:rPr lang="pt-PT" dirty="0"/>
              <a:t> para mais informações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A prevenção da gravidez também é contemplada no </a:t>
            </a:r>
            <a:r>
              <a:rPr lang="pt-PT" i="1" dirty="0"/>
              <a:t>job aid</a:t>
            </a:r>
            <a:r>
              <a:rPr lang="pt-PT" dirty="0"/>
              <a:t> através da oferta de contracepção de emergência. Vamos falar sobre as questões delicadas especificamente relacionadas com a prevenção e/ou gestão da gravidez indesejada após uma agressão sexual que devem ser discutidas com as sobreviventes. IR PARA O PRÓXIMO </a:t>
            </a:r>
            <a:r>
              <a:rPr lang="pt-PT" i="1" dirty="0"/>
              <a:t>SLIDE</a:t>
            </a:r>
            <a:endParaRPr lang="en-US" i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 da imagem: </a:t>
            </a:r>
            <a:r>
              <a:rPr lang="en-US" i="1" dirty="0"/>
              <a:t>World Health Organization (WHO). Health care for women subjected to intimate partner violence or sexual violence: A clinical handbook. Geneva: WHO; 2014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/>
              <a:t>https://www.who.int/reproductivehealth/publications/violence/vaw-clinical-handbook/en/ 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64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3466523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Notas para Facilitadores: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Lembre-se que as sobreviventes podem procurar cuidados pós-estupro a qualquer momento após uma agressão; as pessoas tomam decisões sobre quando e onde procurar cuidados de todas as formas diferentes</a:t>
            </a:r>
            <a:r>
              <a:rPr lang="en-US" dirty="0"/>
              <a:t>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Algumas virão dentro de horas ou alguns dias após uma agressão, enquanto outras poderão não vir durante semanas ou meses</a:t>
            </a:r>
            <a:r>
              <a:rPr lang="en-US" dirty="0"/>
              <a:t>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Os cuidados e opções de prevenção e/ou tratamento adequados para as sobreviventes serão diferentes, dependendo de quando elas se apresentam.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PT" dirty="0"/>
              <a:t>Para aquelas pessoas que se apresentam semanas ou meses após a agressão, lembre-se sempre de perguntar se procuraram cuidados ou se receberam algum tratamento no momento do estupro e gerir de forma apropriada as intervenções clínicas</a:t>
            </a:r>
            <a:r>
              <a:rPr lang="en-US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Para a prevenção e/ou gestão de uma gravidez indesejada</a:t>
            </a:r>
            <a:r>
              <a:rPr lang="en-US" dirty="0"/>
              <a:t>…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O primeiro período de tempo crítico é até ao 5º dia, ou 120 horas, desde o estupro. Durante esse período, deve ser oferecida contracepção de emergência a todas as sobreviventes, sem que seja necessário qualquer rastreio ou teste de gravidez</a:t>
            </a:r>
            <a:r>
              <a:rPr lang="en-US" dirty="0"/>
              <a:t>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Os testes de gravidez devem ser oferecidos nas consultas de acompanhamento de 2 semanas e 1 mês e, a qualquer momento, o período menstrual de uma sobrevivente é de uma semana ou mais de atraso</a:t>
            </a:r>
            <a:r>
              <a:rPr lang="en-US" dirty="0"/>
              <a:t>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Aquelas que se apresentam com uma gravidez em qualquer idade gestacional devido a violência sexual devem receber informação sobre todas as opções disponíveis, incluindo cuidados de aborto seguro ou uma referência para esses cuidados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44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Notas para Facilitadores: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Segundo a OMS, estes são os métodos para o aborto induzido (interrupção da gravidez) de acordo com o momento em que podem ser usados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REVEJA o conteúdxo do </a:t>
            </a:r>
            <a:r>
              <a:rPr lang="pt-PT" i="1" dirty="0"/>
              <a:t>slide</a:t>
            </a:r>
            <a:r>
              <a:rPr lang="pt-PT" dirty="0"/>
              <a:t> e responda a quaisquer perguntas</a:t>
            </a:r>
            <a:r>
              <a:rPr lang="en-US" dirty="0"/>
              <a:t>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NOTE que as normas e orientações locais podem diferir da orientação da OMS, mas é importante compreender as evidências e orientações globais</a:t>
            </a:r>
            <a:r>
              <a:rPr lang="en-US" dirty="0"/>
              <a:t>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pt-PT" dirty="0"/>
              <a:t>NOTE que as </a:t>
            </a:r>
            <a:r>
              <a:rPr lang="pt-PT" i="1" dirty="0"/>
              <a:t>Actualizações Clínicas em Saúde Reprodutiva </a:t>
            </a:r>
            <a:r>
              <a:rPr lang="pt-PT" dirty="0"/>
              <a:t>do Ipas são especialmente concebidas para fornecer informação concisa e de fácil leitura sobre um vasto espectro de tópicos relacionados com os cuidados de aborto</a:t>
            </a:r>
            <a:r>
              <a:rPr lang="en-US" sz="1200" i="0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, </a:t>
            </a:r>
            <a:r>
              <a:rPr lang="pt-PT" sz="1200" i="0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incluindo os vários regimes para o aborto medicamentoso. As </a:t>
            </a:r>
            <a:r>
              <a:rPr lang="pt-PT" sz="1200" i="1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Actualizações Clínicas </a:t>
            </a:r>
            <a:r>
              <a:rPr lang="pt-PT" sz="1200" i="0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são actualizadas anualmente e estão disponíveis </a:t>
            </a:r>
            <a:r>
              <a:rPr lang="pt-PT" sz="1200" i="1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online</a:t>
            </a:r>
            <a:r>
              <a:rPr lang="pt-PT" sz="1200" i="0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 em inglês, francês, espanhol e português</a:t>
            </a:r>
            <a:r>
              <a:rPr lang="en-US" sz="1200" i="0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i="0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VÁ para&lt;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https://www.ipas.org/resource/clinical-updates-in-reproductive-health-2/</a:t>
            </a:r>
            <a:r>
              <a:rPr lang="en-US" sz="1200" i="0" dirty="0">
                <a:solidFill>
                  <a:schemeClr val="tx1">
                    <a:lumMod val="50000"/>
                  </a:schemeClr>
                </a:solidFill>
                <a:cs typeface="Helvetica" panose="020B0604020202020204" pitchFamily="34" charset="0"/>
              </a:rPr>
              <a:t>&gt; </a:t>
            </a:r>
            <a:r>
              <a:rPr lang="pt-PT" dirty="0"/>
              <a:t>e reveja os recursos existentes se uma ligação à </a:t>
            </a:r>
            <a:r>
              <a:rPr lang="pt-PT" i="1" dirty="0"/>
              <a:t>Internet</a:t>
            </a:r>
            <a:r>
              <a:rPr lang="pt-PT" dirty="0"/>
              <a:t> estiver disponível e o tempo o permitir</a:t>
            </a:r>
            <a:r>
              <a:rPr lang="en-US" dirty="0"/>
              <a:t>.</a:t>
            </a:r>
            <a:endParaRPr lang="en-US" i="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196A71-ECD4-4A11-B619-8CC763B8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56" y="8304212"/>
            <a:ext cx="67627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7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O </a:t>
            </a:r>
            <a:r>
              <a:rPr lang="pt-PT" i="1" dirty="0"/>
              <a:t>stress</a:t>
            </a:r>
            <a:r>
              <a:rPr lang="pt-PT" dirty="0"/>
              <a:t> e o estigma associados à experiência de procura de aborto, juntamente com traumas de violência sexual para mulheres e adolescentes em crise, exigem que os provedores de aborto da linha da frente adoptem uma abordagem centrada na sobrevivente, que inclua uma perspectiva informada sobre trauma na prestação de serviços</a:t>
            </a:r>
            <a:r>
              <a:rPr lang="en-US" dirty="0"/>
              <a:t>. 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dirty="0"/>
              <a:t>Fonte: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Gretchen E. Ely, Rebecca S. Rouland Polmanteer &amp; Jenni Kotting (2018) A trauma-informed social work framework for the abortion seeking experience, Social Work in Mental Health, 16:2, 172-200, DOI: </a:t>
            </a:r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10.1080/15332985.2017.1369485</a:t>
            </a:r>
            <a:r>
              <a:rPr lang="en-US" i="1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dirty="0"/>
              <a:t>Os dez passos práticos para os cuidados informados sobre trauma incluem orientações sobre como os provedores podem melhorar os cuidados para utentes que sofreram trauma de violência sexual. A implementação da abordagem de dez passos dos cuidados informados sobre trauma em conjunto com o método LIVES acomoda e centra os cuidados nas necessidades da sobrevivente e permite à sobrevivente saber que tem agência e autoridade na tomada de decisões sobre a sua saúde e necessidades durante toda a consulta. Os cuidados informados sobre trauma criam resiliência e diminuem o impacto negativo dos desencadeadores do trauma, diminuindo assim os resultados negativos para a saúde</a:t>
            </a:r>
            <a:r>
              <a:rPr lang="en-US" dirty="0"/>
              <a:t>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Fonte. </a:t>
            </a:r>
            <a:r>
              <a:rPr lang="en-US" sz="16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WHO.2013. Clinical handbook for providers on Sexual Violence: http://www.who.int/reproductivehealth/publications/violence/9789241548595/en/</a:t>
            </a:r>
            <a:endParaRPr lang="en-US" i="1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Fonte: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Miller, Kathleen K.; Brown, Calla R.; Shramko, Maura; Svetaz, Maria V. 2019. "Applying Trauma-Informed Practices to the Care of Refugee and Immigrant Youth: 10 Clinical Pearls" Children 6, no. 8: 94. https://doi.org/10.3390/children6080094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 o </a:t>
            </a:r>
            <a:r>
              <a:rPr lang="pt-PT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pt-PT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explique, quando necessário.</a:t>
            </a: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Adaptado de: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Reproductive Health Access Project. (2015). Contraceptive Pearl: Trauma-Informed Pelvic exams:  https://www.reproductiveaccess.org/resource/trauma-informed-pelvic-exams/#:~:text=For%20patients%20with%20a%20history,patient%20is%20clothed%20and%20seated).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65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Continue a ler os passos no </a:t>
            </a:r>
            <a:r>
              <a:rPr lang="pt-PT" i="1" dirty="0"/>
              <a:t>slide </a:t>
            </a:r>
            <a:r>
              <a:rPr lang="pt-PT" dirty="0"/>
              <a:t>e explique, quando necessário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648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dirty="0"/>
              <a:t>Leia o conteúdo no </a:t>
            </a:r>
            <a:r>
              <a:rPr lang="pt-PT" sz="1200" i="1" dirty="0"/>
              <a:t>slide</a:t>
            </a:r>
            <a:r>
              <a:rPr lang="en-US" sz="120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dirty="0"/>
              <a:t>Afirme também que, quando disponível, usar lubrificante e/ou o menor espéculo possível.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dirty="0"/>
              <a:t>Responda a quaisquer perguntas finais sobre os 10 Passos dos cuidados informados sobre trauma antes de passar para a actividade.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47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ym typeface="Wingdings" panose="05000000000000000000" pitchFamily="2" charset="2"/>
              </a:rPr>
              <a:t>Notas para Facilitadores</a:t>
            </a:r>
            <a:r>
              <a:rPr lang="en-US" sz="1800" i="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0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Estes estudos de caso são para pequenos grupos de trabalho e discussões e têm como objectivo ajudar os participantes a rever e praticar os passos do método LIVES e dos cuidados informados sobre trauma</a:t>
            </a:r>
            <a:r>
              <a:rPr lang="en-US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os </a:t>
            </a:r>
            <a:r>
              <a:rPr lang="pt-PT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Estudos de Casos Clínicos </a:t>
            </a: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esta actividade</a:t>
            </a:r>
            <a:r>
              <a:rPr lang="en-US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Divida os participantes em grupos de três. Cada grupo realizará a prática simulada do método LIVES e do processo de cuidados informados sobre trauma.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Distribua o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Formulário de Feedback de Observação Directa de Cuidados Informados de Trauma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cada participante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Distribua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de Casos Clínicos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do Participante </a:t>
            </a:r>
            <a:r>
              <a:rPr lang="pt-PT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cada participante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Peça a um formando para ser o provedor enquanto outro participante desempenha o papel de observador. O terceiro formando desempenha o papel de utente.  No final de cada dramatização, o provedor e a utente devem dar o seu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descrevendo os seus sentimentos sobre a experiência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observador deve em seguida dar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provedor sobre as habilidades que foram bem executadas e as áreas a melhorar. Enquanto o seu grupo estiver a praticar, não deixe de observar, ouvir e tomar notas de questões e sugestões que surjam, dar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aos seus colegas sempre que necessário e assegurar que todos os passos do método LIVES e do formulário de cuidados informados sobre trauma estejam a ser seguidos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Troque de papéis até que todos os formandos tenham tido a oportunidade de praticar a execução dos cuidados informados sobre trauma, usando a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checklist </a:t>
            </a:r>
            <a:r>
              <a:rPr lang="en-U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ista de verificação) para observar, e agindo como a utente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líderes dos pequenos grupos ou o facilitador podem usar </a:t>
            </a:r>
            <a:r>
              <a:rPr lang="pt-PT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points </a:t>
            </a: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gerar mais debate sobre o caso. Não compartilhe os </a:t>
            </a:r>
            <a:r>
              <a:rPr lang="pt-PT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points </a:t>
            </a: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casos com os participantes antes do debate.</a:t>
            </a:r>
            <a:r>
              <a:rPr lang="en-US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Ipas, IAWG, OMS e outros recursos que podem úteis para os serviços de aborto.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Encerramento da Actividade: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Certifique-se de que todos os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points</a:t>
            </a:r>
            <a:r>
              <a:rPr lang="pt-PT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PT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Estudos de Casos Clínicos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Versão do Facilitador </a:t>
            </a:r>
            <a:r>
              <a:rPr lang="pt-PT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sejam comtemplados para cada caso.</a:t>
            </a: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Peça quaisquer pontos adicionais que os participantes/grupos tenham acrescentado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Responda a quaisquer perguntas.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Encoraje os participantes a tomar notas sobre o que precisam nas suas unidades para prestar cuidados informados sobre trauma.</a:t>
            </a: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i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 da imagem: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 project,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Alice Design</a:t>
            </a:r>
            <a:endParaRPr lang="en-US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dirty="0"/>
              <a:t>O módulo um debruça-se sobre as definições de termos comuns relacionados com a violência sexual e as evidências em torno da violência sexual e outras formas de VBG a nível global e em contextos humanitários</a:t>
            </a:r>
            <a:r>
              <a:rPr lang="en-US" sz="1200" dirty="0"/>
              <a:t>.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26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Este módulo descreve o </a:t>
            </a:r>
            <a:r>
              <a:rPr lang="pt-PT" i="1" dirty="0"/>
              <a:t>cluster</a:t>
            </a:r>
            <a:r>
              <a:rPr lang="pt-PT" dirty="0"/>
              <a:t> humanitário e o sistema de coordenação, os padrões mínimos para a prestação de serviços e a importância de estabelecer caminhos de referência sólidos, especificamente para os provedores de aborto que estão a tratar sobreviventes de violência sexual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Trabalharemos também, através de casos, em passos para integrar o tratamento de VBG e os serviços de SSR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Incluímos um exemplo neste </a:t>
            </a:r>
            <a:r>
              <a:rPr lang="pt-PT" i="1" dirty="0"/>
              <a:t>workshop </a:t>
            </a:r>
            <a:r>
              <a:rPr lang="pt-PT" dirty="0"/>
              <a:t>de um formulário de referência. Mas muitos sistemas de saúde têm os seus próprios formatos necessários para apoiar referências de sobreviventes de violência sexual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73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Como provedor de aborto da linha da frente, você está a trabalhar entre uma abordagem multissectorial que visa responder às necessidades de refugiadas e pessoas deslocadas internamente em contextos humanitários complexos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Este gráfico mostra os vários sectores envolvidos numa resposta humanitária complexa e ilustra que as intervenções de SSR são uma componente integral do </a:t>
            </a:r>
            <a:r>
              <a:rPr lang="pt-PT" i="1" dirty="0"/>
              <a:t>cluster</a:t>
            </a:r>
            <a:r>
              <a:rPr lang="pt-PT" dirty="0"/>
              <a:t> de Saúde e intervenções de VBG do </a:t>
            </a:r>
            <a:r>
              <a:rPr lang="pt-PT" i="1" dirty="0"/>
              <a:t>cluster</a:t>
            </a:r>
            <a:r>
              <a:rPr lang="pt-PT" dirty="0"/>
              <a:t> da Protecção. Ambos os sectores têm os seus próprios subgrupos/comités de trabalho que estão em constante comunicação e coordenação uns com os outros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Em contextos humanitários, a coordenação e comunicação entre </a:t>
            </a:r>
            <a:r>
              <a:rPr lang="pt-PT" i="1" dirty="0"/>
              <a:t>clusters </a:t>
            </a:r>
            <a:r>
              <a:rPr lang="pt-PT" dirty="0"/>
              <a:t>e organizações quebra barreiras e silos e assegura que as necessidades complexas e abrangentes das populações-alvo sejam satisfeitas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É imperativo como provedores de aborto/SSR que quebramos as barreiras e silos. Como fazemos isso</a:t>
            </a:r>
            <a:r>
              <a:rPr lang="en-US" dirty="0"/>
              <a:t>?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pt-PT" dirty="0"/>
              <a:t>estabelecendo relações com outros provedores em unidades de SSR, unidades de saúde, abrigos, serviços sociais de que os serviços de aborto salvam vidas e estão disponíveis</a:t>
            </a:r>
            <a:r>
              <a:rPr lang="en-US" dirty="0"/>
              <a:t>.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pt-PT" dirty="0"/>
              <a:t>aderindo ao protocolo de referência de VBG que é criado em todos e cada um dos contextos humanitários. O seu gestor de SSR designado da sua unidade fornecer-lhe-á esta informação, caso contrário, não hesite em pedi-la. Vamos analisar com mais atenção quais são alguns dos vossos principais papéis e responsabilidades como provedores de aborto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Fonte da imagem: </a:t>
            </a:r>
            <a:r>
              <a:rPr lang="en-US" i="1" dirty="0"/>
              <a:t>IAWG.(2018). MISP Distant Learning Package: https://cdn.iawg.rygn.io/documents/IAWG-MISP-DLM-EN-Unit-2.pdf?mtime=20200218174035&amp;focal=none </a:t>
            </a:r>
          </a:p>
          <a:p>
            <a:r>
              <a:rPr lang="en-US" dirty="0"/>
              <a:t>Fonte: </a:t>
            </a:r>
            <a:r>
              <a:rPr lang="en-US" i="1" dirty="0"/>
              <a:t>IAWG.(2018).IAFM For Reproductive Health in Humanitarian settings:  </a:t>
            </a:r>
          </a:p>
          <a:p>
            <a:r>
              <a:rPr lang="en-US" dirty="0"/>
              <a:t>Fonte: </a:t>
            </a:r>
            <a:r>
              <a:rPr lang="en-US" i="1" dirty="0"/>
              <a:t>Guidelines for integrating Gender-Based Violence Intervention in Humanitarian Action. Módulo 4: </a:t>
            </a:r>
            <a:r>
              <a:rPr lang="pt-PT" i="1" dirty="0"/>
              <a:t>Respondendo a uma Revelação de VBG como Especialista não-VBG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74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Notas para Facilitadores: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Wingdings" pitchFamily="2" charset="2"/>
              <a:buChar char="Ø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mencionado anteriormente, o seu objectivo como provedor de aborto da linha da frente NÃO é diagnosticar, mas sim detectar se existe violência sexual contínua, ou outras formas de VBG ou quaisquer incidências anteriores. Mais uma vez, se não houver auto-revelação e você suspeitar de violência sexual, VPI ou outras formas de VBG use o método LIVES da OMS, e em conjunto com o protocolo de referência de VBG, use o formulário de consentimento informado para referências à saúde mental e apoio psicossocial, saúde e segurança/protecção, etc.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provedor de aborto é importante saber ONDE conectar as mulheres para todas as três abordagens acima. O protocolo de referência de VBG terá instruções claras e informações fundamentais. Se fizer sentido para si e para outros provedores, desenvolva uma lista de referência e esboce o tipo de serviços disponíveis, nome da organização e informação de contacto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rtl="0">
              <a:buFont typeface="Wingdings" pitchFamily="2" charset="2"/>
              <a:buChar char="Ø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importa quando uma sobrevivente de agressão sexual ou agressão física chega à clínica, já sofreu um trauma emocional grave. Se a utente concordar, ela deve ser referenciada aos serviços de saúde mental para aconselhamento e cuidados psicológicos. Muitas organizações dispõem de abrigos para mulheres que fornecem protecção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 rtl="0">
              <a:buFont typeface="Wingdings" pitchFamily="2" charset="2"/>
              <a:buChar char="Ø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Wingdings" pitchFamily="2" charset="2"/>
              <a:buChar char="Ø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 e explique, quando necessário, o que está no 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reforce que a OMS desaconselha os profissionais de saúde a reportarem directamente os casos aos serviços jurídicos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 rtl="0">
              <a:buFont typeface="Wingdings" pitchFamily="2" charset="2"/>
              <a:buChar char="Ø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Wingdings" pitchFamily="2" charset="2"/>
              <a:buChar char="Ø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Mostre uma cópia do formulário de referência e de consentimento informado e resuma o que inclui e o que os provedores precisam fazer com o mesmo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 rtl="0">
              <a:buFont typeface="Wingdings" pitchFamily="2" charset="2"/>
              <a:buChar char="Ø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Wingdings" pitchFamily="2" charset="2"/>
              <a:buChar char="Ø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IAFM 2018: https://iawgfieldmanual.com/manual/gbv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WHO: https://www.who.int/reproductivehealth/publications/violence/VAW_infographic.pdf?ua=1</a:t>
            </a:r>
            <a:r>
              <a:rPr lang="en-US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https://www.humanitarianresponse.info/sites/www.humanitarianresponse.info/files/documents/files/5._gbv_reporting_for_non_gbv_actors.pdf </a:t>
            </a:r>
            <a:r>
              <a:rPr lang="en-US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GBV guidelines for reporting cases for non-GBV specialized actors ROLES AND RESPONSIBILITIES OF THE DIFFERENT ACTORS IN GBV RESPONSE</a:t>
            </a:r>
            <a:r>
              <a:rPr lang="en-US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Fonte: </a:t>
            </a:r>
            <a:r>
              <a:rPr lang="en-US" i="1" dirty="0"/>
              <a:t>https://www.gbvguidelines/module-4-responding-to-a-gbv-disclosure-as-a-nongbv-specialist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03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Notas para Facilitadores: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Wingdings" pitchFamily="2" charset="2"/>
              <a:buChar char="Ø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 e explique o que está no 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quando necessário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 rtl="0">
              <a:buFont typeface="Wingdings" pitchFamily="2" charset="2"/>
              <a:buChar char="Ø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Mostre uma cópia do formulário de referência e consentimento informado e resuma o que inclui e o que os provedores precisam fazer com o tal formulário.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PT" dirty="0"/>
              <a:t>O consentimento informado e a divulgação do formulário de informação permite que a utente tenha autonomia na selecção dos cuidados que deseja e que as informações para as referências sejam divulgadas. Este é um documento importante para os provedores da linha da frente e deve estar prontamente disponível nas unidades</a:t>
            </a:r>
            <a:r>
              <a:rPr lang="en-US" dirty="0"/>
              <a:t>.  </a:t>
            </a:r>
          </a:p>
          <a:p>
            <a:pPr marL="171450" indent="-171450" rtl="0">
              <a:buFont typeface="Wingdings" pitchFamily="2" charset="2"/>
              <a:buChar char="Ø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Wingdings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Wingdings" pitchFamily="2" charset="2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IAFM 2018: https://iawgfieldmanual.com/manual/gbv </a:t>
            </a:r>
          </a:p>
          <a:p>
            <a:pPr marL="0" indent="0" rtl="0">
              <a:buFont typeface="Wingdings" pitchFamily="2" charset="2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WHO: https://www.who.int/reproductivehealth/publications/violence/VAW_infographic.pdf?ua=1 </a:t>
            </a:r>
          </a:p>
          <a:p>
            <a:pPr marL="0" indent="0" rtl="0">
              <a:buFont typeface="Wingdings" pitchFamily="2" charset="2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Fonte;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https://www.humanitarianresponse.info/sites/www.humanitarianresponse.info/files/documents/files/5._gbv_reporting_for_non_gbv_actors.pdf  </a:t>
            </a:r>
          </a:p>
          <a:p>
            <a:pPr marL="0" indent="0" rtl="0">
              <a:buFont typeface="Wingdings" pitchFamily="2" charset="2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GBV guidelines for reporting cases for non-GBV specialized actors ROLES AND RESPONSIBILITIES OF THE DIFFERENT ACTORS IN GBV RESPONSE </a:t>
            </a:r>
          </a:p>
          <a:p>
            <a:pPr marL="0" indent="0" rtl="0">
              <a:buFont typeface="Wingdings" pitchFamily="2" charset="2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https://www.gbvguidelines/module-4-responding-to-a-gbv-disclosure-as-a-nongbv-specialist </a:t>
            </a:r>
          </a:p>
          <a:p>
            <a:pPr marL="0" indent="0" rtl="0">
              <a:buFont typeface="Wingdings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Wingdings" pitchFamily="2" charset="2"/>
              <a:buChar char="Ø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21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 para Facilitadores: 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t-PT" dirty="0"/>
              <a:t>Certifique-se de que todos os participantes têm conhecimento de </a:t>
            </a:r>
            <a:r>
              <a:rPr lang="en-US" dirty="0"/>
              <a:t>GBVIMS </a:t>
            </a:r>
            <a:r>
              <a:rPr lang="pt-PT" dirty="0"/>
              <a:t>para monitorar casos de SGBV a nível global.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Reveja o conteúdo no </a:t>
            </a:r>
            <a:r>
              <a:rPr lang="pt-PT" i="1" dirty="0"/>
              <a:t>slide,</a:t>
            </a:r>
            <a:r>
              <a:rPr lang="pt-PT" dirty="0"/>
              <a:t> se necessário e/ou vá para</a:t>
            </a:r>
            <a:r>
              <a:rPr lang="en-US" dirty="0"/>
              <a:t> &lt;https://www.gbvims.com/&gt; </a:t>
            </a:r>
            <a:r>
              <a:rPr lang="pt-PT" dirty="0"/>
              <a:t>e reveja os recursos se o tempo o permitir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65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23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 OMS forneceu </a:t>
            </a:r>
            <a:r>
              <a:rPr lang="pt-PT" i="1" dirty="0"/>
              <a:t>job aids </a:t>
            </a:r>
            <a:r>
              <a:rPr lang="pt-PT" dirty="0"/>
              <a:t>a provedores da linha da frente que tratam utentes que revelam a violência sexual ou utentes que suspeitam ter sido vítimas de violência sexual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Distribua cópias dos diagramas a cada participante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Em pequenos grupos, peça aos participantes que façam uma tempestade de ideias sobre os recursos disponíveis e o apoio necessário para as várias tarefas nos caminhos</a:t>
            </a:r>
            <a:r>
              <a:rPr lang="en-US" dirty="0"/>
              <a:t>.  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Encoraje os participantes a fazer uma lista de recursos de referência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Em seguida, peça aos grupos para considerarem onde e como os cuidados de aborto e/ou referências se encaixam nestes caminhos e adicione isso ao diagrama</a:t>
            </a:r>
            <a:r>
              <a:rPr lang="en-US" dirty="0"/>
              <a:t>.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Peça aos participantes para fazerem uma tempestade de ideias sobre os recursos disponíveis e o apoio necessário aos cuidados de aborto e/ou referências.</a:t>
            </a: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Fonte da imagem: </a:t>
            </a:r>
            <a:r>
              <a:rPr lang="en-US" i="1" dirty="0"/>
              <a:t>World Health Organization (WHO). Health care for women subjected to intimate partner violence or sexual violence: A clinical handbook. Geneva: WHO; 2014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/>
              <a:t>https://www.who.int/reproductivehealth/publications/violence/vaw-clinical-handbook/en/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373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Diga: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Vimos os recursos disponíveis e necessários para fornecer os cuidados clínicos necessários às mulheres que procuram cuidados imediatos ou cuidados pós-aborto após a agressão sexual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Agora considere também esses outros serviços que a sobrevivente pode necessitar para cura e segurança geral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Para onde enviaria alguém que necessitasse destes serviços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pt-PT" dirty="0"/>
              <a:t>Continuando em pequenos grupos, peça aos participantes que façam uma tempestade de ideias sobre os recursos disponíveis e o apoio necessário para os serviços listados no </a:t>
            </a:r>
            <a:r>
              <a:rPr lang="pt-PT" i="1" dirty="0"/>
              <a:t>slide</a:t>
            </a:r>
            <a:r>
              <a:rPr lang="en-US" dirty="0"/>
              <a:t>.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Existem outros serviços que não estão aqui listados que possam ser necessários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pt-PT" noProof="0" dirty="0"/>
              <a:t>Encerramento</a:t>
            </a:r>
            <a:r>
              <a:rPr lang="en-US" dirty="0"/>
              <a:t> da Actividade: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Responda a quaisquer perguntas.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Discuta e faça uma tempestade de ideias em torno de quaisquer desafios identificados pelos participantes para os seus contextos.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Encoraje os participantes a fazer uma lista de recursos de referência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205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 para Facilitadores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Estes estudos de casos são para trabalhos e discussões em pequenos grupos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têm como objectivo ajudar os participantes a considerar a integração de serviços de cuidados informados sobre trauma em uma unidade, através de um campo, e a melhorar os sistemas de coordenação e referência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os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Estudos de Casos de Prestação/Integração de Serviços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esta actividade.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Divida os participantes em pequenos grupos.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Distribua os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de Casos de Prestação/Integração de Serviços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do Participante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cada participante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líderes dos pequenos grupos ou o facilitador podem usar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points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gerar mais debate sobre o caso. Não compartilhe os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points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casos com os participantes antes do debate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Ipas, IAWG, OMS e outros recursos que podem ser úteis para a integração de serviços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Encerramento da Actividade: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Certifique-se de que todos 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points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de Casos de Prestação/Integração de Serviços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Versão do Facilitador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sejam contemplados para cada caso.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Peça quaisquer pontos adicionais que os participantes/grupos tenham adicionado.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Responda a quaisquer perguntas.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Encoraje os participantes a tomar notas sobre o que podem fazer para integrar serviços nos seus serviços de unidades e/ou defender uma melhor coordenação e sistemas de referência em todo o campo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i="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393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  para Facilitadores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Introduza o tópico explicando que as suas necessidades são tão importantes como as das sobreviventes de que está a cuidar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Poderá ter reacções ou emoções fortes quando ouvir ou falar de violência com as suas utentes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Isto é particularmente verdade se tiver sido vítima de violência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Os profissionais de saúde podem desenvolver condições relacionadas com o </a:t>
            </a:r>
            <a:r>
              <a:rPr lang="pt-PT" i="1" dirty="0"/>
              <a:t>stress</a:t>
            </a:r>
            <a:r>
              <a:rPr lang="pt-PT" dirty="0"/>
              <a:t>, tais como </a:t>
            </a:r>
            <a:r>
              <a:rPr lang="pt-PT" i="1" dirty="0"/>
              <a:t>burnout </a:t>
            </a:r>
            <a:r>
              <a:rPr lang="pt-PT" dirty="0"/>
              <a:t>(esgotamento), fadiga da compaixão ou trauma vicário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Se estiver a trabalhar com sobreviventes, esteja ciente destes riscos e tome medidas para manter o seu bem-estar face ao </a:t>
            </a:r>
            <a:r>
              <a:rPr lang="pt-PT" i="1" dirty="0"/>
              <a:t>stress</a:t>
            </a:r>
            <a:r>
              <a:rPr lang="pt-PT" dirty="0"/>
              <a:t> relacionado com o trabalho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B02C-1E2A-4335-86C0-3824A654CBE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0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 PARA FACILITADORES: 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i="0" dirty="0"/>
              <a:t>Os</a:t>
            </a:r>
            <a:r>
              <a:rPr lang="en-US" i="1" dirty="0"/>
              <a:t> Slides</a:t>
            </a:r>
            <a:r>
              <a:rPr lang="en-US" dirty="0"/>
              <a:t> 6-10 </a:t>
            </a:r>
            <a:r>
              <a:rPr lang="pt-PT" dirty="0"/>
              <a:t>fornecem uma visão geral sobre o âmbito do problema da violência sexual a nível mundial. Estes </a:t>
            </a:r>
            <a:r>
              <a:rPr lang="pt-PT" i="1" dirty="0"/>
              <a:t>slides</a:t>
            </a:r>
            <a:r>
              <a:rPr lang="pt-PT" dirty="0"/>
              <a:t> podem ser eliminados ou alterados para contextualizar a violência no seu país, região e/ou população-alvo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Notas para Facilitadores: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Quão significativa é a violência sexual e outras formas de VBG? Vamos familiarizar-nos com os dados e as implicações na vida real que estas violações dos direitos humanos e os resultados de saúde têm sobre as mulheres, as suas famílias e as comunidades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Fonte da imagem: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STEFAN HEUNIS/AFP/Getty Images.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dirty="0"/>
              <a:t>Imagem com direitos autorais e não licenciada para reutilização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Nesta foto tirada em 15 de Setembro de 2016, mulheres e crianças fazem fila para entrar em uma das clínicas de nutrição da Unicef no assentamento informal de Muna, nos arredores de Maiduguri, capital do estado de Borno, nordeste da Nigéria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866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6" name="Google Shape;2036;p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Nota para Facilitadores: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Comece por perguntar aos participantes</a:t>
            </a:r>
            <a:r>
              <a:rPr lang="en-US" dirty="0"/>
              <a:t>:</a:t>
            </a:r>
            <a:endParaRPr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dirty="0"/>
              <a:t>O que é </a:t>
            </a:r>
            <a:r>
              <a:rPr lang="en-US" i="1" dirty="0"/>
              <a:t>burnout</a:t>
            </a:r>
            <a:r>
              <a:rPr lang="en-US" dirty="0"/>
              <a:t>?</a:t>
            </a:r>
            <a:endParaRPr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pt-PT" dirty="0"/>
              <a:t>Já alguma vez teve a sensação de “burnout” ou trabalhou com alguém que teve “burnout”</a:t>
            </a:r>
            <a:r>
              <a:rPr lang="en-US" dirty="0"/>
              <a:t>? </a:t>
            </a:r>
            <a:endParaRPr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dirty="0"/>
              <a:t>Como é que soube? </a:t>
            </a:r>
            <a:r>
              <a:rPr lang="pt-PT" dirty="0"/>
              <a:t>Qual foi a diferença de ‘apenas um dia mau’</a:t>
            </a:r>
            <a:r>
              <a:rPr lang="en-US" dirty="0"/>
              <a:t>? </a:t>
            </a:r>
            <a:r>
              <a:rPr lang="pt-PT" dirty="0"/>
              <a:t>Que sensação teve no seu corpo</a:t>
            </a:r>
            <a:r>
              <a:rPr lang="en-US" dirty="0"/>
              <a:t>?</a:t>
            </a:r>
            <a:endParaRPr dirty="0"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pt-PT" dirty="0"/>
              <a:t>Como é que o seu comportamento ou do seu colega mudou</a:t>
            </a:r>
            <a:r>
              <a:rPr lang="en-US" dirty="0"/>
              <a:t>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Depois de alguns voluntários compartilharem as suas ideias, avance para a animação e explique os pontos no </a:t>
            </a:r>
            <a:r>
              <a:rPr lang="pt-PT" i="1" dirty="0"/>
              <a:t>slide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7" name="Google Shape;2037;p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6" name="Google Shape;2046;p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Nota para Facilitadores: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Explique que o </a:t>
            </a:r>
            <a:r>
              <a:rPr lang="pt-PT" i="1" dirty="0"/>
              <a:t>burnout</a:t>
            </a:r>
            <a:r>
              <a:rPr lang="pt-PT" dirty="0"/>
              <a:t> é muito comum, particularmente entre os profissionais que cuidam de pacientes com histórias de trauma</a:t>
            </a:r>
            <a:r>
              <a:rPr lang="en-US" dirty="0"/>
              <a:t>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Além disso, os efeitos de </a:t>
            </a:r>
            <a:r>
              <a:rPr lang="pt-PT" i="1" dirty="0"/>
              <a:t>burnout</a:t>
            </a:r>
            <a:r>
              <a:rPr lang="pt-PT" dirty="0"/>
              <a:t> são exacerbados entre os profissionais que já sofreram trauma em crianças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047" name="Google Shape;2047;p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6" name="Google Shape;2056;p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Notas para Facilitadores: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Explique que existem estratégias de trabalho que podemos adoptar para ajudar a mitigar o </a:t>
            </a:r>
            <a:r>
              <a:rPr lang="pt-PT" i="1" dirty="0"/>
              <a:t>burnout</a:t>
            </a:r>
            <a:r>
              <a:rPr lang="pt-PT" dirty="0"/>
              <a:t>. Depois reveja os pontos apresentadas no </a:t>
            </a:r>
            <a:r>
              <a:rPr lang="pt-PT" i="1" dirty="0"/>
              <a:t>slide</a:t>
            </a:r>
            <a:r>
              <a:rPr lang="en-US" dirty="0"/>
              <a:t>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A seguir, </a:t>
            </a:r>
            <a:r>
              <a:rPr lang="pt-PT" b="1" i="1" dirty="0"/>
              <a:t>pergunte</a:t>
            </a:r>
            <a:r>
              <a:rPr lang="pt-PT" dirty="0"/>
              <a:t>: Quais são outras estratégias que usam no trabalho ou que usaram no passado para se cuidarem e evitarem o </a:t>
            </a:r>
            <a:r>
              <a:rPr lang="pt-PT" i="1" dirty="0"/>
              <a:t>burnout</a:t>
            </a:r>
            <a:r>
              <a:rPr lang="pt-PT" dirty="0"/>
              <a:t>? Convide os participantes a compartilhar as suas próprias estratégias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057" name="Google Shape;2057;p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p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Notas para Facilitadores: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Explique que existem acções pessoais positivas que podemos tomar para evitar o </a:t>
            </a:r>
            <a:r>
              <a:rPr lang="pt-PT" i="1" dirty="0"/>
              <a:t>burnout</a:t>
            </a:r>
            <a:r>
              <a:rPr lang="pt-PT" dirty="0"/>
              <a:t>. Depois reveja os pontos</a:t>
            </a:r>
            <a:r>
              <a:rPr lang="pt-PT" i="1" dirty="0"/>
              <a:t> </a:t>
            </a:r>
            <a:r>
              <a:rPr lang="pt-PT" dirty="0"/>
              <a:t>apresentados no </a:t>
            </a:r>
            <a:r>
              <a:rPr lang="pt-PT" i="1" dirty="0"/>
              <a:t>slide</a:t>
            </a:r>
            <a:r>
              <a:rPr lang="en-US" dirty="0"/>
              <a:t>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pt-PT" dirty="0"/>
              <a:t>A seguir, </a:t>
            </a:r>
            <a:r>
              <a:rPr lang="pt-PT" b="1" i="1" dirty="0"/>
              <a:t>pergunte</a:t>
            </a:r>
            <a:r>
              <a:rPr lang="pt-PT" dirty="0"/>
              <a:t>: Quais são outras estratégias que usam ou que usaram no passado para se cuidarem e evitarem o </a:t>
            </a:r>
            <a:r>
              <a:rPr lang="pt-PT" i="1" dirty="0"/>
              <a:t>burnout</a:t>
            </a:r>
            <a:r>
              <a:rPr lang="pt-PT" dirty="0"/>
              <a:t>? Convide os participantes a compartilhar as suas próprias estratégias</a:t>
            </a:r>
            <a:endParaRPr dirty="0"/>
          </a:p>
        </p:txBody>
      </p:sp>
      <p:sp>
        <p:nvSpPr>
          <p:cNvPr id="2065" name="Google Shape;2065;p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 para Provedores: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os seus participantes incluem gestores ou outros responsáveis pelo apoio aos provedores, reveja os vários passos no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as organizações podem tomar para fornecer esse apoio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os seus participantes incluírem apenas provedores, pode ignorar ou deixar este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B02C-1E2A-4335-86C0-3824A654CBE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708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 para Facilitadores: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Use este espaço de 15 minutos para uma actividade de grupo para praticar alguns autocuidados de modo a evitar o </a:t>
            </a:r>
            <a:r>
              <a:rPr lang="en-US" i="1" dirty="0"/>
              <a:t>burnout.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Isto poderá tomar a forma de discussões em pequenos grupos, um círculo de discussão, ou ensino de técnicas de respiração... escolha uma destas ou combine-as conforme o tempo permitir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u="sng" dirty="0"/>
              <a:t>Sugestões para um círculo de discussão</a:t>
            </a:r>
            <a:endParaRPr lang="en-US" u="sng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Quer em pares ou em grupo, convide os participantes a discutir uma experiência difícil que vivenciaram durante o seu trabalho como profissionais</a:t>
            </a:r>
            <a:r>
              <a:rPr lang="en-US" dirty="0"/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pt-PT" dirty="0"/>
              <a:t>Se em pares, após 10 minutos, traga os participantes de volta à plenária e convide os participantes a compartilhar as suas próprias respostas, se se sentirem confortáveis</a:t>
            </a:r>
            <a:r>
              <a:rPr 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Pergunte: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pt-PT" dirty="0"/>
              <a:t>O que foi que tornou esta experiência particularmente desafiante</a:t>
            </a:r>
            <a:r>
              <a:rPr lang="en-US" dirty="0"/>
              <a:t>?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pt-PT" dirty="0"/>
              <a:t>O que poderia ter ajudado a amenizar o desafio</a:t>
            </a:r>
            <a:r>
              <a:rPr lang="en-US" dirty="0"/>
              <a:t>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Facilite o debate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Sugestões para a prática de respiração profunda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Instrua os participantes a sentarem-se com os pés bem assentes no chão. Diga-lhes para começarem com as mãos no colo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Explique que depois de aprenderem a fazer os exercícios, podem fazê-los com os olhos fechados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Leia as instruções abaixo, devagar e com calma, dando aos participantes tempo para fazerem o exercício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Primeiro, relaxe o seu corpo. Agite os braços e pernas e deixe-os soltos. Rola os ombros para trás e mova a cabeça de um lado para o outro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Ponha as mãos sobre a barriga. Pense na sua respiração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Lentamente expire todo o ar pela boca e sinta a barriga achatada. Agora inspira lenta e profundamente pelo nariz e sinta a barriga a encher-se como um balão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 profunda e lentamente. Pode contar 1-2-3 em cada inspiração e 1-2-3 em cada expiração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a respirar assim durante cerca de 2 minutos. Ao respirar, sinta a tensão a deixar o seu corpo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 da imagem: 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 project,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Gan Khoon Lay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Dê as boas-vindas aos participantes para o encerramento do </a:t>
            </a:r>
            <a:r>
              <a:rPr lang="pt-PT" i="1" dirty="0"/>
              <a:t>workshop</a:t>
            </a:r>
            <a:r>
              <a:rPr lang="en-US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DIGA, vamos dedicar alguns minutos a rever em conjunto as mensagens-chave.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056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Peça a um participante para ler o conteúdo no </a:t>
            </a:r>
            <a:r>
              <a:rPr lang="pt-PT" i="1" dirty="0"/>
              <a:t>slide</a:t>
            </a: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Antes de avançar para o </a:t>
            </a:r>
            <a:r>
              <a:rPr lang="pt-PT" i="1" dirty="0"/>
              <a:t>slide</a:t>
            </a:r>
            <a:r>
              <a:rPr lang="pt-PT" dirty="0"/>
              <a:t> seguinte, pergunte se existem quaisquer questões relacionadas com os pontos apresentados neste </a:t>
            </a:r>
            <a:r>
              <a:rPr lang="pt-PT" i="1" dirty="0"/>
              <a:t>slide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Fonte: </a:t>
            </a:r>
            <a:r>
              <a:rPr lang="pt-PT" dirty="0"/>
              <a:t>consulte os </a:t>
            </a:r>
            <a:r>
              <a:rPr lang="pt-PT" i="1" dirty="0"/>
              <a:t>slides</a:t>
            </a:r>
            <a:r>
              <a:rPr lang="pt-PT" dirty="0"/>
              <a:t> e o conteúdo do módulo anterior para fontes exactas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053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Peça a um participante para ler o conteúdo no </a:t>
            </a:r>
            <a:r>
              <a:rPr lang="pt-PT" i="1" dirty="0"/>
              <a:t>slide</a:t>
            </a: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Antes de avançar para o </a:t>
            </a:r>
            <a:r>
              <a:rPr lang="pt-PT" i="1" dirty="0"/>
              <a:t>slide</a:t>
            </a:r>
            <a:r>
              <a:rPr lang="pt-PT" dirty="0"/>
              <a:t> seguinte, pergunte se existem quaisquer questões relacionadas com os pontos apresentados neste </a:t>
            </a:r>
            <a:r>
              <a:rPr lang="pt-PT" i="1" dirty="0"/>
              <a:t>slide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Fonte: </a:t>
            </a:r>
            <a:r>
              <a:rPr lang="pt-PT" dirty="0"/>
              <a:t>consulte os </a:t>
            </a:r>
            <a:r>
              <a:rPr lang="pt-PT" i="1" dirty="0"/>
              <a:t>slides</a:t>
            </a:r>
            <a:r>
              <a:rPr lang="pt-PT" dirty="0"/>
              <a:t> e o conteúdo do módulo anterior para fontes exactas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195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Peça a um participante para ler o conteúdo no </a:t>
            </a:r>
            <a:r>
              <a:rPr lang="pt-PT" i="1" dirty="0"/>
              <a:t>slide</a:t>
            </a: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Antes de avançar para o </a:t>
            </a:r>
            <a:r>
              <a:rPr lang="pt-PT" i="1" dirty="0"/>
              <a:t>slide</a:t>
            </a:r>
            <a:r>
              <a:rPr lang="pt-PT" dirty="0"/>
              <a:t> seguinte, pergunte se existem quaisquer questões relacionadas com os pontos apresentados neste </a:t>
            </a:r>
            <a:r>
              <a:rPr lang="pt-PT" i="1" dirty="0"/>
              <a:t>slide</a:t>
            </a:r>
            <a:r>
              <a:rPr lang="pt-PT" dirty="0"/>
              <a:t> ou quaisquer outras questões ou esclarecimentos finais necessários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Fonte: </a:t>
            </a:r>
            <a:r>
              <a:rPr lang="pt-PT" dirty="0"/>
              <a:t>consulte os </a:t>
            </a:r>
            <a:r>
              <a:rPr lang="pt-PT" i="1" dirty="0"/>
              <a:t>slides</a:t>
            </a:r>
            <a:r>
              <a:rPr lang="pt-PT" dirty="0"/>
              <a:t> e o conteúdo do módulo anterior para fontes exactas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0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violência baseada no género (VBG) ou violência contra mulheres e raparigas (VAWG) é uma pandemia global.</a:t>
            </a:r>
            <a:r>
              <a:rPr lang="en-US" dirty="0"/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inquéritos a nível populacional estão disponíveis em muitos países e baseiam-se em relatórios de sobreviventes que fornecem as estimativas mais precisas da prevalência da violência do parceiro íntimo e da violência sexual e poderiam fornecer uma base de referência útil, mas é provável que os níveis de violência em contextos humanitários sejam ainda mais elevados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UNWomen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actualiza regularmente a sua base de dados global sobre VAWG. Pode encontrá-la aqui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>
                <a:hlinkClick r:id="rId3"/>
              </a:rPr>
              <a:t>Global Database on Violence Against Women (unwomen.org)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análise de 2018 dos dados de prevalência de 2000-2018 em 161 países e regiões, realizada pela OMS em nome do grupo de trabalho inter-agências da ONU sobre violência contra as mulheres, constatou que em todo o mundo, quase 1 em cada 3, ou 30% das mulheres foram sujeitas a violência física e/ou sexual por parte de um parceiro íntimo ou violência sexual por parte de um não-parceiro, ou ambas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 disso, 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35% das mulheres em todo o mundo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 vítimas de violência física e/ou sexual por parte de um parceiro íntimo ou de violência sexual por parte de um não-parceiro 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globalmente, 7%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mulheres foram agredidas sexualmente por alguém que não seja um parceiro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</a:t>
            </a:r>
            <a:r>
              <a:rPr lang="en-US" i="0" dirty="0">
                <a:hlinkClick r:id="rId5"/>
              </a:rPr>
              <a:t>https://www.who.int/reproductivehealth/publications/violence/VAW_infographic.pdf?ua=1</a:t>
            </a:r>
            <a:r>
              <a:rPr lang="en-US" i="0" dirty="0"/>
              <a:t>  </a:t>
            </a:r>
            <a:endParaRPr lang="en-US" i="0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endParaRPr lang="en-US" dirty="0"/>
          </a:p>
          <a:p>
            <a:pPr lvl="1">
              <a:defRPr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relatório de UNODC em 2018 forneceu uma estatística impressionante indicando globalmente que 38% de todos os assassínios de mulheres são cometidos por um parceiro íntimo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https://www.unodc.org/documents/data-and-analysis/GSH2018/GSH18_Gender-related_killing_of_women_and_girls.pdf</a:t>
            </a:r>
            <a:r>
              <a:rPr lang="en-US" dirty="0"/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Relatório de Análise de Lacunas de 2014 do UNAIDS, que analisava as raparigas adolescentes, determinou, em alguns contextos, que até 45% das raparigas adolescentes em todo o mundo afirmam que a sua primeira experiência sexual foi forçada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https://www.unaids.org/en/media/unaids/contentassets/documents/unaidspublication/2014/gapreport12pops/02_Adolescentgirlsandyoungwomen.pdf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Wingdings,Sans-Serif" pitchFamily="2" charset="2"/>
              <a:buChar char="Ø"/>
            </a:pPr>
            <a:r>
              <a:rPr lang="pt-PT" dirty="0"/>
              <a:t>Cerca de 84 milhões de raparigas adolescentes dos 15-19 anos, ou uma em cada três raparigas, sofreram alguma forma de abuso físico, sexual ou emocional e de comportamentos controladores por parte de um parceiro íntimo em 2018. Os riscos de adolescentes que vivenciaram diferentes formas de VBG em crises também tornam-se mais graves e abordámos algumas das causas anteriormente, no entanto, factores adicionais incluem o casamento prematuro, o tráfico sexual, o abandono da escola e trabalho. Além disso, as vulnerabilidades durante as crises são também ainda mais acentuadas para as raparigas com deficiências</a:t>
            </a:r>
            <a:r>
              <a:rPr lang="en-US" dirty="0"/>
              <a:t>. 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Wingdings,Sans-Serif" pitchFamily="2" charset="2"/>
              <a:buChar char="Ø"/>
            </a:pPr>
            <a:r>
              <a:rPr lang="en-US" dirty="0"/>
              <a:t>Fonte: </a:t>
            </a:r>
            <a:r>
              <a:rPr lang="en-US" i="1" dirty="0"/>
              <a:t>ASRH Toolkit in Humanitarian Settings: 2020 Edition</a:t>
            </a:r>
            <a:endParaRPr lang="en-US" i="1" dirty="0">
              <a:cs typeface="Calibri" panose="020F0502020204030204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Fonte da imagem: https://rohcof.org/gender-based-violence-gbv/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NOTAS: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Globally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=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nível mundial: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in 3 women experience physical or </a:t>
            </a:r>
            <a:r>
              <a:rPr lang="en-US" sz="1800" b="0" i="1" u="none" strike="noStrike" dirty="0">
                <a:solidFill>
                  <a:srgbClr val="005A95"/>
                </a:solidFill>
                <a:effectLst/>
                <a:latin typeface="Calibri" panose="020F0502020204030204" pitchFamily="34" charset="0"/>
              </a:rPr>
              <a:t>sex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ual violence by a partner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= </a:t>
            </a:r>
            <a:r>
              <a:rPr lang="pt-PT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em cada 3 mulheres sofrem violência física ou sexual por parte de um parceiro.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38% of all murders of women are committed by their intimate partners.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</a:t>
            </a:r>
            <a:r>
              <a:rPr lang="pt-PT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38% de todos os assassínios de mulheres são cometidos pelos seus parceiros íntimos.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 to 45% of adolescent girls around the world report that their first </a:t>
            </a:r>
            <a:r>
              <a:rPr lang="en-US" sz="1800" b="0" i="1" u="none" strike="noStrike" dirty="0">
                <a:solidFill>
                  <a:srgbClr val="005A95"/>
                </a:solidFill>
                <a:effectLst/>
                <a:latin typeface="Calibri" panose="020F0502020204030204" pitchFamily="34" charset="0"/>
              </a:rPr>
              <a:t>sex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ual experience was forced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= </a:t>
            </a:r>
            <a:r>
              <a:rPr lang="pt-PT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Até 45% das raparigas adolescentes em todo o mundo afirmam que a sua primeira experiência sexual foi forçada.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925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Peça aos participantes para escreverem pelo menos 3 coisas específicas que farão após este </a:t>
            </a:r>
            <a:r>
              <a:rPr lang="pt-PT" i="1" dirty="0"/>
              <a:t>workshop</a:t>
            </a:r>
            <a:r>
              <a:rPr lang="pt-PT" dirty="0"/>
              <a:t> relacionadas com a prestação de cuidados informados sobre trauma e uma forma de se apoiarem para evitar o </a:t>
            </a:r>
            <a:r>
              <a:rPr lang="en-US" i="1" dirty="0"/>
              <a:t>burnout</a:t>
            </a:r>
            <a:r>
              <a:rPr lang="en-US" dirty="0"/>
              <a:t> (</a:t>
            </a:r>
            <a:r>
              <a:rPr lang="pt-PT" dirty="0"/>
              <a:t>esgotamento)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Após alguns minutos, peça a cada participante que compartilhe uma coisa que escreveu e que planeia fazer depois deste </a:t>
            </a:r>
            <a:r>
              <a:rPr lang="pt-PT" i="1" dirty="0"/>
              <a:t>workshop</a:t>
            </a:r>
            <a:r>
              <a:rPr lang="pt-PT" dirty="0"/>
              <a:t>. Os participantes podem recusar se não se sentirem à vontade para compartilhar qualquer das suas declarações com o grupo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Agradeça ao grupo pela sua participação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599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Gostaríamos de ver como nos saímos hoje na partilha de conhecimentos convosco</a:t>
            </a:r>
            <a:r>
              <a:rPr lang="en-US" dirty="0"/>
              <a:t>.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Poderiam ajudar-nos repetindo este pós-teste para que possamos ter a certeza de que cumprimos o nosso objectivo e transmitimos o conhecimento</a:t>
            </a:r>
            <a:r>
              <a:rPr lang="en-US" dirty="0"/>
              <a:t>?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Há um pequeno número de perguntas sobre os seus sentimentos e crenças acerca do aborto.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Deverá demorar menos de 10 minutos para concluir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Pedimos também que faça uma avaliação muito curta do </a:t>
            </a:r>
            <a:r>
              <a:rPr lang="pt-PT" i="1" dirty="0"/>
              <a:t>workshop</a:t>
            </a:r>
            <a:r>
              <a:rPr lang="pt-PT" dirty="0"/>
              <a:t>, que deverá levar menos de 5 minutos para concluir</a:t>
            </a:r>
            <a:r>
              <a:rPr lang="en-US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PT" dirty="0"/>
              <a:t>Juntos, estes mostram se a nossa formação foi eficaz e o que podemos fazer para a tornar melhor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164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28EF4-94BA-4D02-A23A-27808F77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9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gráfico da OMS fornece uma visão mais detalhada das estimativas de prevalência de Violência por parte do Parceiro Íntimo (VPI) ao longo da vida por região.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Fonte da imagem: </a:t>
            </a:r>
            <a:r>
              <a:rPr lang="en-US" dirty="0">
                <a:hlinkClick r:id="rId3"/>
              </a:rPr>
              <a:t>https://www.who.int/reproductivehealth/publications/violence/VAW_infographic.pdf?ua=1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NOTAS:</a:t>
            </a:r>
          </a:p>
          <a:p>
            <a:pPr algn="l"/>
            <a:r>
              <a:rPr lang="en-US" i="1" dirty="0"/>
              <a:t>1 in 3 women throughout the world will experience physical and/or sexual violence by a partner or sexual violence by a non-partner</a:t>
            </a:r>
            <a:r>
              <a:rPr lang="en-US" dirty="0"/>
              <a:t> = </a:t>
            </a:r>
            <a:r>
              <a:rPr lang="pt-PT" b="1" dirty="0"/>
              <a:t>1 em cada 3 mulheres em todo o mundo sofrerá violência física e/ou sexual por parte de um parceiro ou violência sexual por parte de um não-parceiro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89FD8-EA66-478D-B785-117196EA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8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pt-PT" dirty="0"/>
              <a:t>Em crises humanitárias, muitos factores podem exacerbar os riscos de sofrer de VBG e tornam-se mais graves para as mulheres e raparigas adolescentes. Estes incluem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 não estão limitados 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crescente militarização, falta de protecções comunitárias e estatais e actores armados, deslocamento, escassez de recursos essenciais, ruptura dos serviços comunitários, mudanças nas normas culturais e de género, relações perturbadas e infra-estruturas e redes sociais e protectoras enfraquecidas e falta de serviços criam um ambiente onde as mulheres e as raparigas correm graves riscos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 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SRH Surge Capacity Building Training (UNFPA/NORCAP)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https://www.who.int/health-cluster/about/work/other-collaborations/gender-based-violence/en/</a:t>
            </a:r>
            <a:r>
              <a:rPr lang="en-US" i="1" dirty="0"/>
              <a:t> </a:t>
            </a: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Fonte Estatística de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Slides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IAWG.(2018). IAFM on Reproductive Health in Emergency Setting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s</a:t>
            </a:r>
          </a:p>
          <a:p>
            <a:endParaRPr lang="en-US" dirty="0">
              <a:solidFill>
                <a:srgbClr val="000000"/>
              </a:solidFill>
              <a:effectLst/>
              <a:latin typeface="+mn-lt"/>
              <a:cs typeface="Calibri" panose="020F0502020204030204"/>
            </a:endParaRPr>
          </a:p>
          <a:p>
            <a:r>
              <a:rPr lang="en-US" dirty="0"/>
              <a:t>    </a:t>
            </a:r>
            <a:r>
              <a:rPr lang="pt-PT" dirty="0"/>
              <a:t>Enquanto uma em cada três mulheres sofre de VPI ou de violência por parte de um não-parceiro, as mulheres com deficiência têm uma probabilidade 2 a 4 vezes maior de sofrer de VPI</a:t>
            </a:r>
            <a:r>
              <a:rPr lang="en-US" dirty="0"/>
              <a:t>. (UKAID)</a:t>
            </a:r>
            <a:endParaRPr lang="en-US" dirty="0">
              <a:cs typeface="Calibri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pt-PT" sz="1600" dirty="0"/>
              <a:t>As pessoas com deficiência estão entre os grupos mais vulneráveis e socialmente excluídos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pt-PT" sz="1600" dirty="0"/>
              <a:t>Para mulheres e raparigas com deficiência</a:t>
            </a:r>
            <a:r>
              <a:rPr lang="en-US" sz="1600" dirty="0"/>
              <a:t>:</a:t>
            </a:r>
            <a:endParaRPr lang="en-US" sz="1600" dirty="0">
              <a:cs typeface="Calibri"/>
            </a:endParaRP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600" dirty="0"/>
              <a:t>a intersecção entre desigualdade de género e deficiência torna-as especialmente vulneráveis à VBG</a:t>
            </a:r>
            <a:endParaRPr lang="en-US" sz="1600" dirty="0">
              <a:cs typeface="Calibri"/>
            </a:endParaRP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600" dirty="0"/>
              <a:t>as normas sociais designam frequentemente mulheres e raparigas para serem cuidadoras de pessoas com deficiência, o que pode reforçar o seu isolamento e limitar ainda mais o seu acesso ao apoio social, económico e material, aumentando a sua vulnerabilidade à violência e à exploração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Fonte: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Capacity for Disability Inclusion in Gender-Based Violence Programming in Humanitarian Settings: A Toolkit for GBV Practitioners. WRC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NOTA PARA FACILITADORES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Distribua o folheto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The Shadow Pandemic – Violence Against Women and Girls and COVID-19 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 e note como a C-19 afectou a Violência Contra as Mulheres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Fonte da imagem: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Imagem à esquerda: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 Farzana Hossen for </a:t>
            </a:r>
            <a:r>
              <a:rPr lang="en-US" i="1" dirty="0"/>
              <a:t>Ipas. Image copyrighted and not licensed for re-use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Imagem à direita: </a:t>
            </a:r>
            <a:r>
              <a:rPr lang="en-US" i="1" dirty="0"/>
              <a:t>Hesperian Health Guides: A Health Handbook for Women with Disabilities</a:t>
            </a:r>
            <a:r>
              <a:rPr lang="en-US" dirty="0"/>
              <a:t>: </a:t>
            </a:r>
            <a:r>
              <a:rPr lang="en-US" i="1" dirty="0"/>
              <a:t>https://en.hesperian.org/hhg/A_Health_Handbook_for_Women_with_Disabilities:Chapter_6:_Health_Exams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75D1C-764A-E649-B63D-EDCBD3A613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7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Notas para Facilitadores: 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Antes de avançarmos e discutirmos a intersecção entre violência sexual e aborto, vamos discutir a terminologia comum usada em crises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pt-PT" dirty="0"/>
              <a:t>No sector humanitário, diferentes afiliados da ONU e outras organizações usam terminologia diversa e frequentemente sobreposta.</a:t>
            </a:r>
            <a:endParaRPr lang="en-US" dirty="0"/>
          </a:p>
          <a:p>
            <a:pPr marL="628650" lvl="1" indent="-171450">
              <a:buFont typeface="Wingdings" pitchFamily="2" charset="2"/>
              <a:buChar char="Ø"/>
            </a:pPr>
            <a:endParaRPr lang="en-US" dirty="0"/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Leia o </a:t>
            </a:r>
            <a:r>
              <a:rPr lang="pt-PT" i="1" dirty="0"/>
              <a:t>slide</a:t>
            </a:r>
            <a:r>
              <a:rPr lang="pt-PT" dirty="0"/>
              <a:t> e explique, quando necessário</a:t>
            </a:r>
            <a:r>
              <a:rPr lang="en-US" dirty="0"/>
              <a:t>. </a:t>
            </a:r>
          </a:p>
          <a:p>
            <a:pPr marL="628650" lvl="1" indent="-171450">
              <a:buFont typeface="Wingdings" pitchFamily="2" charset="2"/>
              <a:buChar char="Ø"/>
            </a:pPr>
            <a:endParaRPr lang="en-US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Informe os participantes que esta sessão usará a violência sexual e a VBG de forma indistinta e que esta será mais explorada nos próximos dois </a:t>
            </a:r>
            <a:r>
              <a:rPr lang="pt-PT" i="1" dirty="0"/>
              <a:t>slides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628650" lvl="1" indent="-171450">
              <a:buFont typeface="Wingdings,Sans-Serif" pitchFamily="2" charset="2"/>
              <a:buChar char="Ø"/>
            </a:pPr>
            <a:r>
              <a:rPr lang="pt-PT" dirty="0"/>
              <a:t>Informe também os participantes que embora todos os tipos de pessoas possam ser vítimas de violência sexual, esta formação incidirá sobre a violência contra as mulheres e todas as pessoas com útero. Devido à natureza do trabalho que realizamos como provedores de aborto, neste </a:t>
            </a:r>
            <a:r>
              <a:rPr lang="pt-PT" i="1" dirty="0"/>
              <a:t>workshop</a:t>
            </a:r>
            <a:r>
              <a:rPr lang="pt-PT" dirty="0"/>
              <a:t> dedicamos especial atenção às repercussões da violência contra as mulheres e raparigas ou pessoas com útero</a:t>
            </a:r>
            <a:r>
              <a:rPr lang="en-US" dirty="0"/>
              <a:t>. 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pt-PT" dirty="0"/>
              <a:t>Abaixo estão as definições para as duas terminologias restantes descritas no </a:t>
            </a:r>
            <a:r>
              <a:rPr lang="pt-PT" i="1" dirty="0"/>
              <a:t>slide</a:t>
            </a:r>
            <a:r>
              <a:rPr lang="pt-PT" dirty="0"/>
              <a:t> e só se refira a elas se os participantes solicitarem as outras duas definições</a:t>
            </a:r>
            <a:r>
              <a:rPr lang="en-US" dirty="0"/>
              <a:t> (VAW e SGBV). </a:t>
            </a:r>
            <a:endParaRPr lang="en-US" dirty="0">
              <a:cs typeface="Calibri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Definições:</a:t>
            </a:r>
            <a:endParaRPr lang="en-US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US" dirty="0"/>
              <a:t>Violência Contra as Mulheres (VAW): (WHO, UNW ICRC)</a:t>
            </a:r>
            <a:endParaRPr lang="en-US" dirty="0">
              <a:cs typeface="Calibri"/>
            </a:endParaRPr>
          </a:p>
          <a:p>
            <a:pPr marL="1085850" lvl="2" indent="-171450">
              <a:buFont typeface="Wingdings" pitchFamily="2" charset="2"/>
              <a:buChar char="Ø"/>
            </a:pPr>
            <a:r>
              <a:rPr lang="pt-PT" sz="2800" dirty="0"/>
              <a:t>Declaração da ONU sobre a Eliminação da Violência contra as Mulheres</a:t>
            </a:r>
            <a:r>
              <a:rPr lang="en-US" sz="2800" dirty="0"/>
              <a:t> (1993): “</a:t>
            </a:r>
            <a:r>
              <a:rPr lang="pt-PT" sz="2800" dirty="0"/>
              <a:t>A violência contra as mulheres é uma manifestação de relações de </a:t>
            </a:r>
            <a:r>
              <a:rPr lang="pt-PT" sz="2800" b="1" dirty="0"/>
              <a:t>poder</a:t>
            </a:r>
            <a:r>
              <a:rPr lang="pt-PT" sz="2800" dirty="0"/>
              <a:t> historicamente </a:t>
            </a:r>
            <a:r>
              <a:rPr lang="pt-PT" sz="2800" b="1" dirty="0"/>
              <a:t>desiguais</a:t>
            </a:r>
            <a:r>
              <a:rPr lang="pt-PT" sz="2800" dirty="0"/>
              <a:t> entre homens e mulheres, que </a:t>
            </a:r>
            <a:r>
              <a:rPr lang="pt-PT" sz="2800" b="1" dirty="0"/>
              <a:t>levaram à dominação e discriminação contra as mulheres por parte dos homens e ao impedimento do pleno avanço das mulheres</a:t>
            </a:r>
            <a:r>
              <a:rPr lang="en-US" sz="2800" dirty="0"/>
              <a:t>.”</a:t>
            </a:r>
          </a:p>
          <a:p>
            <a:pPr marL="1085850" lvl="2" indent="-171450">
              <a:buFont typeface="Wingdings" pitchFamily="2" charset="2"/>
              <a:buChar char="Ø"/>
            </a:pPr>
            <a:endParaRPr lang="en-US" sz="2800" b="0" dirty="0">
              <a:cs typeface="Calibri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pt-PT" dirty="0"/>
              <a:t>Violência Sexual e de Género</a:t>
            </a:r>
            <a:r>
              <a:rPr lang="en-US" dirty="0">
                <a:sym typeface="Wingdings" pitchFamily="2" charset="2"/>
              </a:rPr>
              <a:t> (SGBV): </a:t>
            </a:r>
          </a:p>
          <a:p>
            <a:pPr marL="1085850" lvl="2" indent="-171450">
              <a:buFont typeface="Wingdings" pitchFamily="2" charset="2"/>
              <a:buChar char="Ø"/>
            </a:pPr>
            <a:r>
              <a:rPr lang="pt-PT" sz="2400" b="0" dirty="0"/>
              <a:t>A definição do ACNUR para SGBV... violência baseada no género é </a:t>
            </a:r>
            <a:r>
              <a:rPr lang="pt-PT" sz="2400" b="1" dirty="0"/>
              <a:t>violência</a:t>
            </a:r>
            <a:r>
              <a:rPr lang="pt-PT" sz="2400" b="0" dirty="0"/>
              <a:t> dirigida contra uma pessoa </a:t>
            </a:r>
            <a:r>
              <a:rPr lang="pt-PT" sz="2400" b="1" dirty="0"/>
              <a:t>com base no género ou sexo</a:t>
            </a:r>
            <a:r>
              <a:rPr lang="pt-PT" sz="2400" b="0" dirty="0"/>
              <a:t>. Inclui actos que </a:t>
            </a:r>
            <a:r>
              <a:rPr lang="pt-PT" sz="2400" b="1" dirty="0"/>
              <a:t>levam a dano ou sofrimento físico, mental ou sexual, ameaças</a:t>
            </a:r>
            <a:r>
              <a:rPr lang="pt-PT" sz="2400" b="0" dirty="0"/>
              <a:t> de tais actos, </a:t>
            </a:r>
            <a:r>
              <a:rPr lang="pt-PT" sz="2400" b="1" dirty="0"/>
              <a:t>coerção</a:t>
            </a:r>
            <a:r>
              <a:rPr lang="pt-PT" sz="2400" b="0" dirty="0"/>
              <a:t> e outras </a:t>
            </a:r>
            <a:r>
              <a:rPr lang="pt-PT" sz="2400" b="1" dirty="0"/>
              <a:t>privações de liberdade</a:t>
            </a:r>
            <a:r>
              <a:rPr lang="en-MY" sz="2200" b="1" dirty="0"/>
              <a:t>.</a:t>
            </a:r>
            <a:r>
              <a:rPr lang="en-US" sz="2200" b="1" dirty="0"/>
              <a:t> </a:t>
            </a:r>
            <a:endParaRPr lang="en-MY" sz="2200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89FD8-EA66-478D-B785-117196EA47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 userDrawn="1"/>
        </p:nvSpPr>
        <p:spPr>
          <a:xfrm>
            <a:off x="0" y="0"/>
            <a:ext cx="13405104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57"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80165" y="1551339"/>
            <a:ext cx="11933568" cy="3691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6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83ED55-89B8-0542-813E-847062A47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5546" y="7702837"/>
            <a:ext cx="4387295" cy="256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F028D-71F9-FF4E-A235-068E60A51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5" y="5286378"/>
            <a:ext cx="12801600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lists" userDrawn="1">
  <p:cSld name="Two lis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580159" y="1551339"/>
            <a:ext cx="16521243" cy="275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915" b="1" i="0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D5C6-FA11-C346-A8EE-9679A75BD1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158" y="3736975"/>
            <a:ext cx="8821268" cy="564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914400" indent="-317500"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</a:defRPr>
            </a:lvl2pPr>
            <a:lvl3pPr marL="1371600" indent="-3175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</a:defRPr>
            </a:lvl3pPr>
            <a:lvl4pPr marL="1828800" indent="-317500">
              <a:buFont typeface="Wingdings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2286000" indent="-317500"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101C1A-8DDC-294A-A02A-60FC9CFCB6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52050" y="3736975"/>
            <a:ext cx="8823960" cy="564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914400" indent="-317500"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</a:defRPr>
            </a:lvl2pPr>
            <a:lvl3pPr marL="1371600" indent="-317500"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</a:defRPr>
            </a:lvl3pPr>
            <a:lvl4pPr marL="1828800" indent="-317500">
              <a:buFont typeface="Wingdings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2286000" indent="-317500"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7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 userDrawn="1">
  <p:cSld name="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580159" y="1551339"/>
            <a:ext cx="15391377" cy="275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915" b="1" i="0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25FD-ABA4-3647-9DAE-C16237D90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8" y="3736975"/>
            <a:ext cx="14806612" cy="5693896"/>
          </a:xfrm>
        </p:spPr>
        <p:txBody>
          <a:bodyPr/>
          <a:lstStyle>
            <a:lvl1pPr marL="0" indent="0">
              <a:buNone/>
              <a:defRPr sz="3000"/>
            </a:lvl1pPr>
            <a:lvl2pPr marL="914400" indent="-317500">
              <a:buSzPct val="100000"/>
              <a:buFont typeface="Arial" panose="020B0604020202020204" pitchFamily="34" charset="0"/>
              <a:buChar char="•"/>
              <a:defRPr sz="3000"/>
            </a:lvl2pPr>
            <a:lvl3pPr marL="1371600" indent="-317500">
              <a:buSzPct val="60000"/>
              <a:buFont typeface="Courier New" panose="02070309020205020404" pitchFamily="49" charset="0"/>
              <a:buChar char="o"/>
              <a:defRPr sz="3000"/>
            </a:lvl3pPr>
            <a:lvl4pPr marL="1828800" indent="-317500">
              <a:buSzPct val="100000"/>
              <a:buFont typeface="Wingdings" pitchFamily="2" charset="2"/>
              <a:buChar char="§"/>
              <a:defRPr sz="3000"/>
            </a:lvl4pPr>
            <a:lvl5pPr marL="2286000" indent="-317500">
              <a:buSzPct val="60000"/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62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headlines">
  <p:cSld name="Two headline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580158" y="1551339"/>
            <a:ext cx="17983540" cy="155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915" b="1" i="0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580158" y="3348416"/>
            <a:ext cx="8821268" cy="1921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defRPr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Medium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Yrsa Light"/>
              <a:buChar char="○"/>
              <a:defRPr>
                <a:solidFill>
                  <a:srgbClr val="666666"/>
                </a:solidFill>
                <a:latin typeface="Yrsa Light"/>
                <a:ea typeface="Yrsa Light"/>
                <a:cs typeface="Yrsa Light"/>
                <a:sym typeface="Yrsa Ligh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title" idx="2"/>
          </p:nvPr>
        </p:nvSpPr>
        <p:spPr>
          <a:xfrm>
            <a:off x="580158" y="5829147"/>
            <a:ext cx="17983540" cy="155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915" b="1" i="0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580158" y="7626224"/>
            <a:ext cx="8821268" cy="1921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defRPr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Medium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Yrsa Light"/>
              <a:buChar char="○"/>
              <a:defRPr>
                <a:solidFill>
                  <a:srgbClr val="666666"/>
                </a:solidFill>
                <a:latin typeface="Yrsa Light"/>
                <a:ea typeface="Yrsa Light"/>
                <a:cs typeface="Yrsa Light"/>
                <a:sym typeface="Yrsa Ligh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5" name="Google Shape;4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0158" y="9978657"/>
            <a:ext cx="1693375" cy="859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06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lack)">
  <p:cSld name="Blank (black)"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8813040" y="10443808"/>
            <a:ext cx="1206378" cy="86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2858"/>
            </a:lvl1pPr>
            <a:lvl2pPr lvl="1">
              <a:buNone/>
              <a:defRPr sz="2858"/>
            </a:lvl2pPr>
            <a:lvl3pPr lvl="2">
              <a:buNone/>
              <a:defRPr sz="2858"/>
            </a:lvl3pPr>
            <a:lvl4pPr lvl="3">
              <a:buNone/>
              <a:defRPr sz="2858"/>
            </a:lvl4pPr>
            <a:lvl5pPr lvl="4">
              <a:buNone/>
              <a:defRPr sz="2858"/>
            </a:lvl5pPr>
            <a:lvl6pPr lvl="5">
              <a:buNone/>
              <a:defRPr sz="2858"/>
            </a:lvl6pPr>
            <a:lvl7pPr lvl="6">
              <a:buNone/>
              <a:defRPr sz="2858"/>
            </a:lvl7pPr>
            <a:lvl8pPr lvl="7">
              <a:buNone/>
              <a:defRPr sz="2858"/>
            </a:lvl8pPr>
            <a:lvl9pPr lvl="8">
              <a:buNone/>
              <a:defRPr sz="2858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332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3201154"/>
            <a:ext cx="14630400" cy="7482721"/>
          </a:xfrm>
          <a:prstGeom prst="rect">
            <a:avLst/>
          </a:prstGeo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Holder 2"/>
          <p:cNvSpPr>
            <a:spLocks noGrp="1"/>
          </p:cNvSpPr>
          <p:nvPr>
            <p:ph type="ctrTitle"/>
          </p:nvPr>
        </p:nvSpPr>
        <p:spPr>
          <a:xfrm>
            <a:off x="2736850" y="736679"/>
            <a:ext cx="1463040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0"/>
          <a:stretch/>
        </p:blipFill>
        <p:spPr>
          <a:xfrm>
            <a:off x="0" y="0"/>
            <a:ext cx="20111654" cy="7864475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289050" y="8397875"/>
            <a:ext cx="1708848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VERSION ONE</a:t>
            </a:r>
          </a:p>
        </p:txBody>
      </p:sp>
    </p:spTree>
    <p:extLst>
      <p:ext uri="{BB962C8B-B14F-4D97-AF65-F5344CB8AC3E}">
        <p14:creationId xmlns:p14="http://schemas.microsoft.com/office/powerpoint/2010/main" val="8555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2736850" y="2301875"/>
            <a:ext cx="14630400" cy="8077200"/>
          </a:xfrm>
          <a:prstGeom prst="rect">
            <a:avLst/>
          </a:prstGeo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736850" y="584279"/>
            <a:ext cx="1463040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9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585968" y="3521075"/>
            <a:ext cx="5486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18975" y="3521075"/>
            <a:ext cx="54864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7168" y="3902075"/>
            <a:ext cx="9144000" cy="54864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0175" y="3917331"/>
            <a:ext cx="9144000" cy="547114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7238" y="1708642"/>
            <a:ext cx="9144000" cy="1477328"/>
          </a:xfrm>
          <a:prstGeom prst="rect">
            <a:avLst/>
          </a:prstGeo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90175" y="1732984"/>
            <a:ext cx="9144000" cy="1477328"/>
          </a:xfrm>
          <a:prstGeom prst="rect">
            <a:avLst/>
          </a:prstGeo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293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1507807" y="473075"/>
            <a:ext cx="1708848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9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4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20136420" cy="9382572"/>
          </a:xfrm>
          <a:prstGeom prst="rect">
            <a:avLst/>
          </a:prstGeom>
          <a:solidFill>
            <a:srgbClr val="C0CEC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57"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80165" y="1551339"/>
            <a:ext cx="13876974" cy="3691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553" b="1" i="0">
                <a:solidFill>
                  <a:srgbClr val="2E38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0159" y="9818752"/>
            <a:ext cx="2226039" cy="112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3979725" y="5063356"/>
            <a:ext cx="10471618" cy="118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033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ctrTitle"/>
          </p:nvPr>
        </p:nvSpPr>
        <p:spPr>
          <a:xfrm>
            <a:off x="924339" y="584279"/>
            <a:ext cx="1843935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24339" y="2530475"/>
            <a:ext cx="11125200" cy="6949440"/>
          </a:xfrm>
          <a:prstGeom prst="rect">
            <a:avLst/>
          </a:prstGeo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414250" y="2530475"/>
            <a:ext cx="6949440" cy="6949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6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/>
          <a:stretch/>
        </p:blipFill>
        <p:spPr>
          <a:xfrm>
            <a:off x="10052050" y="0"/>
            <a:ext cx="10059604" cy="11309350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ctrTitle" hasCustomPrompt="1"/>
          </p:nvPr>
        </p:nvSpPr>
        <p:spPr>
          <a:xfrm>
            <a:off x="10433050" y="3992682"/>
            <a:ext cx="9296400" cy="33239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 VERSION TWO:</a:t>
            </a:r>
            <a:br>
              <a:rPr lang="en-US"/>
            </a:br>
            <a:r>
              <a:rPr lang="en-US"/>
              <a:t>WITH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93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E484-C52D-4926-8623-93178D06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070D-D98D-4A24-A934-C50C92B2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850" y="2632285"/>
            <a:ext cx="14630400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58F50-18FB-4A8A-AE2D-AE9643E5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EC27-65B5-4E0B-BB8A-E37444ACE969}" type="datetimeFigureOut">
              <a:rPr lang="en-US" smtClean="0"/>
              <a:t>2/10/23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F48C-9D25-4856-AB49-8EFDB7B5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8EE30-6C0B-4279-AF6E-EA5F9D63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011-3A50-4815-A550-57F99E2BB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17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831850" y="3192953"/>
            <a:ext cx="11125200" cy="6943897"/>
          </a:xfrm>
          <a:prstGeom prst="rect">
            <a:avLst/>
          </a:prstGeom>
        </p:spPr>
        <p:txBody>
          <a:bodyPr/>
          <a:lstStyle>
            <a:lvl1pPr marL="0">
              <a:spcAft>
                <a:spcPts val="36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321761" y="3187410"/>
            <a:ext cx="6949440" cy="6949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object 2"/>
          <p:cNvSpPr/>
          <p:nvPr userDrawn="1"/>
        </p:nvSpPr>
        <p:spPr>
          <a:xfrm>
            <a:off x="0" y="0"/>
            <a:ext cx="20104099" cy="258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831849" y="736679"/>
            <a:ext cx="18439351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133600" y="3825875"/>
            <a:ext cx="2743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680450" y="3825875"/>
            <a:ext cx="2743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62000" y="4206875"/>
            <a:ext cx="5486400" cy="3810000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308850" y="4222131"/>
            <a:ext cx="5486400" cy="3794744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233650" y="3825875"/>
            <a:ext cx="2743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3862050" y="4222131"/>
            <a:ext cx="5486400" cy="3794744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0" y="1213629"/>
            <a:ext cx="5486400" cy="2215991"/>
          </a:xfrm>
          <a:prstGeom prst="rect">
            <a:avLst/>
          </a:prstGeom>
        </p:spPr>
        <p:txBody>
          <a:bodyPr anchor="b"/>
          <a:lstStyle>
            <a:lvl1pPr algn="ctr">
              <a:defRPr sz="4800" b="1" cap="all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308850" y="1228885"/>
            <a:ext cx="5486400" cy="2215991"/>
          </a:xfrm>
          <a:prstGeom prst="rect">
            <a:avLst/>
          </a:prstGeom>
        </p:spPr>
        <p:txBody>
          <a:bodyPr anchor="b"/>
          <a:lstStyle>
            <a:lvl1pPr algn="ctr">
              <a:defRPr sz="4800" b="1" cap="all" baseline="0">
                <a:solidFill>
                  <a:schemeClr val="accent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3862050" y="1228885"/>
            <a:ext cx="5486400" cy="2215991"/>
          </a:xfrm>
          <a:prstGeom prst="rect">
            <a:avLst/>
          </a:prstGeom>
        </p:spPr>
        <p:txBody>
          <a:bodyPr anchor="b"/>
          <a:lstStyle>
            <a:lvl1pPr algn="ctr">
              <a:defRPr sz="4800" b="1" cap="all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854075"/>
            <a:ext cx="1024128" cy="68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50" y="9693275"/>
            <a:ext cx="1024128" cy="68275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1536827"/>
            <a:ext cx="15316200" cy="815644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72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Quote placeholder, align to the center and middle</a:t>
            </a:r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93950" y="2835275"/>
            <a:ext cx="15316200" cy="14773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9600" b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sz="4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01" y="8550275"/>
            <a:ext cx="2677098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EA336-E137-6641-B3D7-DC6A0004BC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0104100" cy="2769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FULL FRAME IMAGE</a:t>
            </a:r>
          </a:p>
        </p:txBody>
      </p:sp>
    </p:spTree>
    <p:extLst>
      <p:ext uri="{BB962C8B-B14F-4D97-AF65-F5344CB8AC3E}">
        <p14:creationId xmlns:p14="http://schemas.microsoft.com/office/powerpoint/2010/main" val="18237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">
  <p:cSld name="Module">
    <p:bg>
      <p:bgPr>
        <a:solidFill>
          <a:srgbClr val="2E385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80165" y="1551339"/>
            <a:ext cx="13876974" cy="3691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53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8813040" y="10443808"/>
            <a:ext cx="1206378" cy="86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2858"/>
            </a:lvl1pPr>
            <a:lvl2pPr lvl="1">
              <a:buNone/>
              <a:defRPr sz="2858"/>
            </a:lvl2pPr>
            <a:lvl3pPr lvl="2">
              <a:buNone/>
              <a:defRPr sz="2858"/>
            </a:lvl3pPr>
            <a:lvl4pPr lvl="3">
              <a:buNone/>
              <a:defRPr sz="2858"/>
            </a:lvl4pPr>
            <a:lvl5pPr lvl="4">
              <a:buNone/>
              <a:defRPr sz="2858"/>
            </a:lvl5pPr>
            <a:lvl6pPr lvl="5">
              <a:buNone/>
              <a:defRPr sz="2858"/>
            </a:lvl6pPr>
            <a:lvl7pPr lvl="6">
              <a:buNone/>
              <a:defRPr sz="2858"/>
            </a:lvl7pPr>
            <a:lvl8pPr lvl="7">
              <a:buNone/>
              <a:defRPr sz="2858"/>
            </a:lvl8pPr>
            <a:lvl9pPr lvl="8">
              <a:buNone/>
              <a:defRPr sz="2858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145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" preserve="1">
  <p:cSld name="Administer test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80165" y="1551339"/>
            <a:ext cx="13876974" cy="3691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53" b="1" i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0BD1C-8B5A-5348-8B45-95FD8637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80" y="5360978"/>
            <a:ext cx="19476720" cy="5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0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Activities">
    <p:bg>
      <p:bgPr>
        <a:solidFill>
          <a:srgbClr val="D8B49C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80165" y="1551339"/>
            <a:ext cx="13876974" cy="369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53" b="1" i="0">
                <a:solidFill>
                  <a:srgbClr val="2E38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85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ith copy">
  <p:cSld name="Section with copy">
    <p:bg>
      <p:bgPr>
        <a:solidFill>
          <a:srgbClr val="D8B49C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80165" y="1551339"/>
            <a:ext cx="13876974" cy="369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53" b="1" i="0">
                <a:solidFill>
                  <a:srgbClr val="2E38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80165" y="5243262"/>
            <a:ext cx="13876974" cy="5564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78" b="0" i="0">
                <a:solidFill>
                  <a:srgbClr val="2E38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351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51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51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51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51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51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51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518"/>
              </a:spcBef>
              <a:spcAft>
                <a:spcPts val="3518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38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 short statement">
  <p:cSld name="Quote or short statement">
    <p:bg>
      <p:bgPr>
        <a:solidFill>
          <a:srgbClr val="D8B49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580159" y="1551339"/>
            <a:ext cx="16092514" cy="829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596" b="1" i="0">
                <a:solidFill>
                  <a:srgbClr val="2E38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798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itioning">
  <p:cSld name="Positioning">
    <p:bg>
      <p:bgPr>
        <a:solidFill>
          <a:srgbClr val="F9ED7D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 userDrawn="1">
  <p:cSld name="Lis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580158" y="1551339"/>
            <a:ext cx="15420399" cy="275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915" b="1" i="0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1B5C-BDF2-5D47-8997-DBFA20EBBC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156" y="3736472"/>
            <a:ext cx="11303939" cy="5819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914400" indent="-317500">
              <a:buSzPct val="10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</a:defRPr>
            </a:lvl2pPr>
            <a:lvl3pPr marL="1371600" indent="-317500">
              <a:buSzPct val="60000"/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</a:defRPr>
            </a:lvl3pPr>
            <a:lvl4pPr marL="1828800" indent="-317500">
              <a:buSzPct val="100000"/>
              <a:buFont typeface="Wingdings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472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307" y="978506"/>
            <a:ext cx="18733486" cy="125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307" y="2534022"/>
            <a:ext cx="18733486" cy="75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843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34" r:id="rId2"/>
    <p:sldLayoutId id="2147483715" r:id="rId3"/>
    <p:sldLayoutId id="214748373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664" r:id="rId23"/>
    <p:sldLayoutId id="2147483670" r:id="rId24"/>
    <p:sldLayoutId id="2147483671" r:id="rId25"/>
    <p:sldLayoutId id="2147483672" r:id="rId26"/>
    <p:sldLayoutId id="2147483673" r:id="rId27"/>
    <p:sldLayoutId id="2147483676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iawg.net/about/sub-working-groups/safe-abortion-care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heapol/czab06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reproductiverights.org/law-and-policy-guide-rape-and-inces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s.org/resource/clinical-updates-in-reproductive-health-2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humanitarianresponse.info/en/about-clusters/what-is-the-cluster-approach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gbvims.com/" TargetMode="Externa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eproductivehealth/publications/violence/vaw-clinical-handbook/en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iawg.net/resources/clinical-management-of-sexual-violence-survivors-in-crisis-setting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5248380211016024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5248380211016024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vaw-global-database.unwomen.org/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04553" y="649112"/>
            <a:ext cx="11789227" cy="4267926"/>
          </a:xfrm>
        </p:spPr>
        <p:txBody>
          <a:bodyPr/>
          <a:lstStyle/>
          <a:p>
            <a:r>
              <a:rPr lang="pt-PT" sz="8800" dirty="0"/>
              <a:t>Introdução aos Cuidados Informados sobre Trauma</a:t>
            </a:r>
            <a:endParaRPr lang="en-US" sz="8800" dirty="0"/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A86E0A7E-31D0-7346-BD0F-91165EF2316A}"/>
              </a:ext>
            </a:extLst>
          </p:cNvPr>
          <p:cNvSpPr txBox="1">
            <a:spLocks/>
          </p:cNvSpPr>
          <p:nvPr/>
        </p:nvSpPr>
        <p:spPr>
          <a:xfrm>
            <a:off x="804553" y="6392312"/>
            <a:ext cx="10610133" cy="369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96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4000" dirty="0">
                <a:solidFill>
                  <a:schemeClr val="accent3"/>
                </a:solidFill>
                <a:latin typeface="Helvetica"/>
                <a:cs typeface="Helvetica"/>
              </a:rPr>
              <a:t>PARA PROFISSIONAIS DE SAÚDE QUE PRESTAM CUIDADOS DE ABORTO A SOBREVIVENTES DE VIOLÊNCIA SEXUAL EM CONTEXTOS HUMANITÁRIOS</a:t>
            </a:r>
            <a:endParaRPr lang="en-US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3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4534A-8906-9341-BB95-FCE7AA2F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3484184" cy="2624264"/>
          </a:xfrm>
        </p:spPr>
        <p:txBody>
          <a:bodyPr/>
          <a:lstStyle/>
          <a:p>
            <a:r>
              <a:rPr lang="pt-PT" dirty="0"/>
              <a:t>Definição de Violência Baseada no Género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11F2C5-7C3A-2B40-982B-6DB8BFF820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wrap="square" lIns="0" tIns="0" rIns="0" bIns="0" anchor="t">
            <a:spAutoFit/>
          </a:bodyPr>
          <a:lstStyle/>
          <a:p>
            <a:endParaRPr lang="en-US" b="1" dirty="0">
              <a:latin typeface="Helvetica"/>
              <a:cs typeface="Helvetica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3D35A-E421-4A89-8B6E-4E60074FCE5E}"/>
              </a:ext>
            </a:extLst>
          </p:cNvPr>
          <p:cNvSpPr txBox="1"/>
          <p:nvPr/>
        </p:nvSpPr>
        <p:spPr>
          <a:xfrm>
            <a:off x="4718050" y="4591641"/>
            <a:ext cx="1241491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4800" dirty="0">
                <a:solidFill>
                  <a:srgbClr val="0E101A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Um termo genérico para qualquer acto prejudicial que seja perpetrado contra a vontade de uma pessoa e que se assenta nas diferenças socialmente construídas (isto é, género) entre homens e mulheres. Inclui actos que levam a dano ou sofrimento físico, sexual ou mental, ameaças de tais actos, coerção e outras privações de liberdade</a:t>
            </a:r>
            <a:r>
              <a:rPr lang="en-US" sz="4800" dirty="0">
                <a:solidFill>
                  <a:srgbClr val="0E101A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.”</a:t>
            </a:r>
            <a:endParaRPr lang="en-US" sz="4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FFAEC4-A2A0-0746-A9AE-1ACD280A8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199" y="4599352"/>
            <a:ext cx="914399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5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E07CFA-89DD-F248-96F6-093FA761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8977498" cy="2757911"/>
          </a:xfrm>
        </p:spPr>
        <p:txBody>
          <a:bodyPr/>
          <a:lstStyle/>
          <a:p>
            <a:r>
              <a:rPr lang="en-US" dirty="0"/>
              <a:t>Definição de Violência Sexual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412A96-75A6-F546-9458-F65516F475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47457" y="4599352"/>
            <a:ext cx="15414172" cy="5947782"/>
          </a:xfrm>
        </p:spPr>
        <p:txBody>
          <a:bodyPr wrap="square" lIns="0" tIns="0" rIns="0" bIns="0" anchor="t">
            <a:spAutoFit/>
          </a:bodyPr>
          <a:lstStyle/>
          <a:p>
            <a:pPr marL="10922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2BCB9"/>
              </a:buClr>
              <a:buSzTx/>
              <a:buFont typeface="Georgia"/>
              <a:buNone/>
              <a:tabLst/>
              <a:defRPr/>
            </a:pPr>
            <a:r>
              <a:rPr lang="pt-PT" sz="4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acto sexual, obtenção de um acto sexual, abordagens ou comentários de cariz sexual indesejados, ou actos de tráfico, </a:t>
            </a:r>
            <a:r>
              <a:rPr lang="pt-PT" sz="4800" i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de outra forma dirigidos contra</a:t>
            </a:r>
            <a:r>
              <a:rPr lang="pt-PT" sz="4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sexualidade de uma pessoa, usando coerção, </a:t>
            </a:r>
            <a:r>
              <a:rPr lang="pt-PT" sz="4800" i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ameaças de danos ou força física</a:t>
            </a:r>
            <a:r>
              <a:rPr lang="pt-PT" sz="4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qualquer pessoa, independentemente da relação com a vítima, em qualquer cenário, incluindo mas não se limitando ao lar e ao trabalho</a:t>
            </a:r>
            <a:r>
              <a:rPr lang="en-US" sz="4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6F4053-C5B9-E646-83F2-A8798EF7C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5858" y="4599352"/>
            <a:ext cx="107768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1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4534A-8906-9341-BB95-FCE7AA2F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2922250" cy="2757911"/>
          </a:xfrm>
        </p:spPr>
        <p:txBody>
          <a:bodyPr/>
          <a:lstStyle/>
          <a:p>
            <a:r>
              <a:rPr lang="pt-PT" dirty="0"/>
              <a:t>Definição de Violência por Parte do Parceiro Íntimo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11F2C5-7C3A-2B40-982B-6DB8BFF820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7329" y="4571643"/>
            <a:ext cx="12922251" cy="5096780"/>
          </a:xfrm>
        </p:spPr>
        <p:txBody>
          <a:bodyPr wrap="square" lIns="0" tIns="0" rIns="0" bIns="0" anchor="t">
            <a:spAutoFit/>
          </a:bodyPr>
          <a:lstStyle/>
          <a:p>
            <a:pPr rtl="0"/>
            <a:r>
              <a:rPr lang="pt-P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violência por parte do parceiro íntimo é qualquer comportamento de um </a:t>
            </a:r>
            <a:r>
              <a:rPr lang="pt-PT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ou antigo parceiro ou cônjuge</a:t>
            </a:r>
            <a:r>
              <a:rPr lang="pt-P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cause </a:t>
            </a:r>
            <a:r>
              <a:rPr lang="pt-PT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danos físicos, sexuais ou psicológicos</a:t>
            </a:r>
            <a:r>
              <a:rPr lang="pt-P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Esta é uma das formas </a:t>
            </a:r>
            <a:r>
              <a:rPr lang="pt-PT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comuns de violência</a:t>
            </a:r>
            <a:r>
              <a:rPr lang="pt-P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vivenciada pelas mulheres a nível mundial</a:t>
            </a:r>
            <a:r>
              <a:rPr lang="en-MY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 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1A83FA-029C-0D43-96D5-A1D212CDB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199" y="4571643"/>
            <a:ext cx="914399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1C04-C32F-4B95-BE74-DEAB5634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1551339"/>
            <a:ext cx="18165035" cy="3691947"/>
          </a:xfrm>
        </p:spPr>
        <p:txBody>
          <a:bodyPr/>
          <a:lstStyle/>
          <a:p>
            <a:r>
              <a:rPr lang="pt-PT" dirty="0"/>
              <a:t>Módulo 2: Intersecção entre Trauma, VBG e Aborto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6B749-6BBB-5941-B7B6-61B3FD85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065"/>
            <a:ext cx="173736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5D6A94-632C-B34C-AA6E-FC53C157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5420399" cy="2757911"/>
          </a:xfrm>
        </p:spPr>
        <p:txBody>
          <a:bodyPr/>
          <a:lstStyle/>
          <a:p>
            <a:r>
              <a:rPr lang="en-US" dirty="0"/>
              <a:t>O Que é Trauma?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B1B78-8AAD-A141-8993-ACBD0F594D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156" y="3736472"/>
            <a:ext cx="12692499" cy="3397853"/>
          </a:xfrm>
        </p:spPr>
        <p:txBody>
          <a:bodyPr wrap="square" lIns="0" tIns="0" rIns="0" bIns="0" anchor="t">
            <a:spAutoFit/>
          </a:bodyPr>
          <a:lstStyle/>
          <a:p>
            <a:r>
              <a:rPr lang="pt-PT" sz="4800" dirty="0">
                <a:latin typeface="Helvetica"/>
                <a:cs typeface="Helvetica"/>
              </a:rPr>
              <a:t>Qual é a sua própria definição de trauma e por que você acha que é um aspecto importante a considerar na prestação de cuidados de saúde reprodutiva de alta qualidade</a:t>
            </a:r>
            <a:r>
              <a:rPr lang="en-US" sz="4800" dirty="0">
                <a:latin typeface="Helvetica"/>
                <a:cs typeface="Helvetica"/>
              </a:rPr>
              <a:t>?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433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or: Elbow 17">
            <a:extLst>
              <a:ext uri="{FF2B5EF4-FFF2-40B4-BE49-F238E27FC236}">
                <a16:creationId xmlns:a16="http://schemas.microsoft.com/office/drawing/2014/main" id="{18E0C25F-45D7-384C-B9C7-720905561C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58160" y="6793199"/>
            <a:ext cx="3467990" cy="2652349"/>
          </a:xfrm>
          <a:prstGeom prst="bentConnector2">
            <a:avLst/>
          </a:prstGeom>
          <a:ln w="444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D42F9E6-B206-4523-A32D-E1297E4B6DE4}"/>
              </a:ext>
            </a:extLst>
          </p:cNvPr>
          <p:cNvCxnSpPr>
            <a:cxnSpLocks/>
          </p:cNvCxnSpPr>
          <p:nvPr/>
        </p:nvCxnSpPr>
        <p:spPr>
          <a:xfrm rot="5400000">
            <a:off x="13493841" y="6820820"/>
            <a:ext cx="3467990" cy="2652349"/>
          </a:xfrm>
          <a:prstGeom prst="bentConnector2">
            <a:avLst/>
          </a:prstGeom>
          <a:ln w="444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11A89-A4DB-694E-856A-11F45A4B9DA8}"/>
              </a:ext>
            </a:extLst>
          </p:cNvPr>
          <p:cNvSpPr/>
          <p:nvPr/>
        </p:nvSpPr>
        <p:spPr>
          <a:xfrm>
            <a:off x="6301810" y="8617447"/>
            <a:ext cx="7500480" cy="2527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DF3C60-EFBD-DE46-8FCE-AF3BB62548E6}"/>
              </a:ext>
            </a:extLst>
          </p:cNvPr>
          <p:cNvSpPr/>
          <p:nvPr/>
        </p:nvSpPr>
        <p:spPr>
          <a:xfrm>
            <a:off x="1590213" y="3401828"/>
            <a:ext cx="4114133" cy="30601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77A15-695C-FC4B-8557-8E5C6076D31E}"/>
              </a:ext>
            </a:extLst>
          </p:cNvPr>
          <p:cNvSpPr/>
          <p:nvPr/>
        </p:nvSpPr>
        <p:spPr>
          <a:xfrm>
            <a:off x="14496943" y="3401828"/>
            <a:ext cx="4114133" cy="30601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0FBA4-B122-42B4-9759-2B877FF9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62" y="446949"/>
            <a:ext cx="15572409" cy="2757911"/>
          </a:xfrm>
        </p:spPr>
        <p:txBody>
          <a:bodyPr/>
          <a:lstStyle/>
          <a:p>
            <a:pPr algn="ctr"/>
            <a:r>
              <a:rPr lang="pt-PT" sz="6600" dirty="0"/>
              <a:t>A Intersecção entre Violência Sexual e Aborto é Frequentemente “Invisível</a:t>
            </a:r>
            <a:r>
              <a:rPr lang="en-US" sz="6600" dirty="0"/>
              <a:t>”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DA443F-D4F4-40FE-A787-38F85FD7AC89}"/>
              </a:ext>
            </a:extLst>
          </p:cNvPr>
          <p:cNvSpPr/>
          <p:nvPr/>
        </p:nvSpPr>
        <p:spPr>
          <a:xfrm>
            <a:off x="6119924" y="4580045"/>
            <a:ext cx="960858" cy="7385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s-ES" sz="296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223FAA6-2478-4AE1-949E-A04BA645642A}"/>
              </a:ext>
            </a:extLst>
          </p:cNvPr>
          <p:cNvSpPr/>
          <p:nvPr/>
        </p:nvSpPr>
        <p:spPr>
          <a:xfrm>
            <a:off x="12940801" y="4580045"/>
            <a:ext cx="960858" cy="7385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s-ES" sz="296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47A870A-D46D-4898-A41C-8425BE91C909}"/>
              </a:ext>
            </a:extLst>
          </p:cNvPr>
          <p:cNvSpPr/>
          <p:nvPr/>
        </p:nvSpPr>
        <p:spPr>
          <a:xfrm rot="5400000">
            <a:off x="9571621" y="7669240"/>
            <a:ext cx="960858" cy="7385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s-ES" sz="296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1BC87A-6F7D-9E4A-AF90-9F25CD0B28C6}"/>
              </a:ext>
            </a:extLst>
          </p:cNvPr>
          <p:cNvSpPr/>
          <p:nvPr/>
        </p:nvSpPr>
        <p:spPr>
          <a:xfrm>
            <a:off x="7575491" y="3303344"/>
            <a:ext cx="4942258" cy="4156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98C4C8-CB0B-B74B-9D0B-9470F8BEF037}"/>
              </a:ext>
            </a:extLst>
          </p:cNvPr>
          <p:cNvSpPr txBox="1"/>
          <p:nvPr/>
        </p:nvSpPr>
        <p:spPr>
          <a:xfrm>
            <a:off x="7478302" y="3555650"/>
            <a:ext cx="49942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Comportamental Emocional  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Medo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Ansiedade 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Vergonha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Depressão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Auto-Estima 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Pós-Traumático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pt-PT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Excessivo de Drogas e Álcool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Comportamentos Suicidas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F3C8B-CC78-6649-B753-EDFA2D8DE08F}"/>
              </a:ext>
            </a:extLst>
          </p:cNvPr>
          <p:cNvSpPr txBox="1"/>
          <p:nvPr/>
        </p:nvSpPr>
        <p:spPr>
          <a:xfrm>
            <a:off x="2106712" y="4043122"/>
            <a:ext cx="3057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agressão sexual pode preceder outros comportamentos não saudáveis, tais como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62812E-0BCB-0542-B17F-65564A3C2932}"/>
              </a:ext>
            </a:extLst>
          </p:cNvPr>
          <p:cNvSpPr txBox="1"/>
          <p:nvPr/>
        </p:nvSpPr>
        <p:spPr>
          <a:xfrm>
            <a:off x="14496940" y="3517708"/>
            <a:ext cx="41141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 de Alto Risco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Vários Parceiros  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 Sexuais sem Protecção 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Sexual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 de Sobrevivência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do Apoio Familiar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Casamento Prematuro ou Forçado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8D0B8-6DB6-CF42-86E7-D585A9AD3675}"/>
              </a:ext>
            </a:extLst>
          </p:cNvPr>
          <p:cNvSpPr txBox="1"/>
          <p:nvPr/>
        </p:nvSpPr>
        <p:spPr>
          <a:xfrm>
            <a:off x="6565866" y="8705054"/>
            <a:ext cx="699773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no domínio da Saúde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Gravidez Indesejada  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Complicações na Gravidez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 de Aborto Inseguras </a:t>
            </a:r>
          </a:p>
          <a:p>
            <a:pPr algn="ctr" defTabSz="1507846">
              <a:spcBef>
                <a:spcPts val="600"/>
              </a:spcBef>
              <a:defRPr/>
            </a:pPr>
            <a:r>
              <a:rPr lang="pt-PT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infantil Negligenciada e Precária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507846">
              <a:spcBef>
                <a:spcPts val="6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Mortalidade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644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45272" y="10531475"/>
            <a:ext cx="5877828" cy="549061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en-US" sz="2968" dirty="0"/>
              <a:t>http://worldabortionlaws.com/map/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707F4-52F2-408B-88C8-322082237582}"/>
              </a:ext>
            </a:extLst>
          </p:cNvPr>
          <p:cNvSpPr/>
          <p:nvPr/>
        </p:nvSpPr>
        <p:spPr>
          <a:xfrm>
            <a:off x="374650" y="10531475"/>
            <a:ext cx="7146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/>
              <a:t>Actualizado no dia 23 de Fevereiro de 2021</a:t>
            </a:r>
            <a:endParaRPr lang="en-US" sz="28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D93A8FA-2E23-456B-89F0-D154C40FD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" y="1809750"/>
            <a:ext cx="20130021" cy="8248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7DE48-B302-4653-ADF8-8F147791DA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93821"/>
            <a:ext cx="20104100" cy="457853"/>
          </a:xfrm>
        </p:spPr>
        <p:txBody>
          <a:bodyPr/>
          <a:lstStyle/>
          <a:p>
            <a:pPr algn="ctr"/>
            <a:r>
              <a:rPr lang="pt-PT" sz="4200" b="1" dirty="0"/>
              <a:t>A maioria das mulheres vive em países onde o aborto é permitido para algumas indicações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85109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63364-6B66-422D-ADEF-C9A0CC3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131680"/>
            <a:ext cx="17981529" cy="1336803"/>
          </a:xfrm>
        </p:spPr>
        <p:txBody>
          <a:bodyPr/>
          <a:lstStyle/>
          <a:p>
            <a:pPr algn="just"/>
            <a:r>
              <a:rPr lang="en-US" sz="4800" dirty="0">
                <a:latin typeface="+mn-lt"/>
              </a:rPr>
              <a:t>FACTO: </a:t>
            </a:r>
            <a:r>
              <a:rPr lang="pt-PT" sz="4800" b="0" dirty="0">
                <a:solidFill>
                  <a:schemeClr val="tx1"/>
                </a:solidFill>
              </a:rPr>
              <a:t>O aborto é legal em algumas circunstâncias na maioria dos países</a:t>
            </a:r>
            <a:endParaRPr lang="en-US" sz="4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14110" y="9362663"/>
            <a:ext cx="11497726" cy="1814343"/>
          </a:xfrm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900"/>
              </a:spcBef>
            </a:pPr>
            <a:r>
              <a:rPr kumimoji="0" lang="pt-PT" sz="2400" b="1" i="1" u="none" strike="noStrike" kern="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Helvetica"/>
                <a:cs typeface="Helvetica"/>
              </a:rPr>
              <a:t>Os acordos internacionais apoiam o acesso ao aborto seguro para as sobreviventes de estupro. Tais acordos incluem: a Convenção de Genebra, Artigo 3; as Resoluções 2106 e 2122 do Conselho de Segurança da ONU; e o Protocolo de Maputo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lang="en-US" sz="2400" b="1" i="1" dirty="0">
              <a:latin typeface="Helvetica"/>
              <a:cs typeface="Helve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62033-E4DC-4519-A9A0-D32449FE1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02974"/>
              </p:ext>
            </p:extLst>
          </p:nvPr>
        </p:nvGraphicFramePr>
        <p:xfrm>
          <a:off x="0" y="5847416"/>
          <a:ext cx="20104096" cy="288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012">
                  <a:extLst>
                    <a:ext uri="{9D8B030D-6E8A-4147-A177-3AD203B41FA5}">
                      <a16:colId xmlns:a16="http://schemas.microsoft.com/office/drawing/2014/main" val="4168483699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1554427437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3472442189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4017394209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604206981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1655693824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3880773374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852698826"/>
                    </a:ext>
                  </a:extLst>
                </a:gridCol>
              </a:tblGrid>
              <a:tr h="1168520">
                <a:tc>
                  <a:txBody>
                    <a:bodyPr/>
                    <a:lstStyle/>
                    <a:p>
                      <a:pPr algn="ctr"/>
                      <a:r>
                        <a:rPr lang="pt-PT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Indicações para o aborto legal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27" marR="134127" marT="67064" marB="67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salvar a vida de uma mulher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27" marR="134127" marT="67064" marB="67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proteger a saúde física de uma mulher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27" marR="134127" marT="67064" marB="67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proteger a saúde mental de uma mulher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27" marR="134127" marT="67064" marB="67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 de violação ou incesto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27" marR="134127" marT="67064" marB="67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 de deficiência fetal</a:t>
                      </a:r>
                    </a:p>
                  </a:txBody>
                  <a:tcPr marL="134127" marR="134127" marT="67064" marB="67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 económicos ou sociais</a:t>
                      </a:r>
                    </a:p>
                  </a:txBody>
                  <a:tcPr marL="134127" marR="134127" marT="67064" marB="67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pedido</a:t>
                      </a:r>
                    </a:p>
                  </a:txBody>
                  <a:tcPr marL="134127" marR="134127" marT="67064" marB="67064" anchor="ctr"/>
                </a:tc>
                <a:extLst>
                  <a:ext uri="{0D108BD9-81ED-4DB2-BD59-A6C34878D82A}">
                    <a16:rowId xmlns:a16="http://schemas.microsoft.com/office/drawing/2014/main" val="3039116813"/>
                  </a:ext>
                </a:extLst>
              </a:tr>
              <a:tr h="116852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</a:t>
                      </a:r>
                    </a:p>
                  </a:txBody>
                  <a:tcPr marL="134127" marR="134127" marT="67064" marB="67064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134127" marR="134127" marT="67064" marB="67064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134127" marR="134127" marT="67064" marB="67064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134127" marR="134127" marT="67064" marB="67064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34127" marR="134127" marT="67064" marB="67064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34127" marR="134127" marT="67064" marB="67064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134127" marR="134127" marT="67064" marB="67064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134127" marR="134127" marT="67064" marB="67064"/>
                </a:tc>
                <a:extLst>
                  <a:ext uri="{0D108BD9-81ED-4DB2-BD59-A6C34878D82A}">
                    <a16:rowId xmlns:a16="http://schemas.microsoft.com/office/drawing/2014/main" val="8328909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8F3F13-C9B6-4150-8486-FA47C1ADE9F1}"/>
              </a:ext>
            </a:extLst>
          </p:cNvPr>
          <p:cNvSpPr txBox="1"/>
          <p:nvPr/>
        </p:nvSpPr>
        <p:spPr>
          <a:xfrm>
            <a:off x="421572" y="2802214"/>
            <a:ext cx="1904552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FACTO: </a:t>
            </a:r>
            <a:r>
              <a:rPr lang="pt-PT" sz="4800" dirty="0">
                <a:latin typeface="Arial" panose="020B0604020202020204" pitchFamily="34" charset="0"/>
                <a:cs typeface="Arial" panose="020B0604020202020204" pitchFamily="34" charset="0"/>
              </a:rPr>
              <a:t>É provável que muitos, se não a maioria, das sobreviventes de violência sexual solicitem um aborto legal, mas não sabem disso e não são encorajadas a buscar esta opção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6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2C4D0D-2711-2F41-86DB-E04A0A7D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4203613" cy="2757911"/>
          </a:xfrm>
        </p:spPr>
        <p:txBody>
          <a:bodyPr/>
          <a:lstStyle/>
          <a:p>
            <a:r>
              <a:rPr lang="pt-PT" sz="6600" dirty="0"/>
              <a:t>SSR de Adolescentes: Princípio da Capacidade de Adolescentes</a:t>
            </a:r>
            <a:endParaRPr lang="en-US" sz="6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770EFF-44C3-2842-B96E-8C88AD843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6552" y="4601808"/>
            <a:ext cx="11160647" cy="5238753"/>
          </a:xfrm>
        </p:spPr>
        <p:txBody>
          <a:bodyPr/>
          <a:lstStyle/>
          <a:p>
            <a:r>
              <a:rPr lang="pt-PT" sz="4800" kern="1200" dirty="0">
                <a:solidFill>
                  <a:schemeClr val="tx1"/>
                </a:solidFill>
                <a:latin typeface="+mn-lt"/>
              </a:rPr>
              <a:t>As adolescentes que solicitam serviços de SSR podem ser consideradas capazes de receber aconselhamento e serviços de saúde reprodutiva sem supervisão dos pais</a:t>
            </a:r>
            <a:r>
              <a:rPr lang="en-US" sz="4800" kern="1200" dirty="0">
                <a:solidFill>
                  <a:schemeClr val="tx1"/>
                </a:solidFill>
                <a:latin typeface="+mn-lt"/>
              </a:rPr>
              <a:t>.”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32F7A2A-2425-4550-8C44-EA282DD8713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-316" r="336"/>
          <a:stretch/>
        </p:blipFill>
        <p:spPr>
          <a:xfrm>
            <a:off x="14397319" y="3910853"/>
            <a:ext cx="5706782" cy="7398497"/>
          </a:xfr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4E9C7-767E-DC40-8F95-834A715351BA}"/>
              </a:ext>
            </a:extLst>
          </p:cNvPr>
          <p:cNvSpPr txBox="1"/>
          <p:nvPr/>
        </p:nvSpPr>
        <p:spPr>
          <a:xfrm>
            <a:off x="5205947" y="10169341"/>
            <a:ext cx="901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/>
              <a:t>ASRH Toolkit for Humanitarian settings: 2020 Edition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A46279-83CC-B14C-99C2-89205F1CC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554" y="3887231"/>
            <a:ext cx="714576" cy="7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4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D27947-DE32-45D6-BD4A-139D246E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394" y="7429303"/>
            <a:ext cx="2484449" cy="3543525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199773-030D-4949-AE1A-104DAD190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t="43567" r="38960" b="32400"/>
          <a:stretch/>
        </p:blipFill>
        <p:spPr>
          <a:xfrm>
            <a:off x="6952691" y="4515803"/>
            <a:ext cx="3785718" cy="2110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7287A1-511E-4E69-896C-7C5DC060D84E}"/>
              </a:ext>
            </a:extLst>
          </p:cNvPr>
          <p:cNvSpPr txBox="1"/>
          <p:nvPr/>
        </p:nvSpPr>
        <p:spPr>
          <a:xfrm>
            <a:off x="415925" y="4979802"/>
            <a:ext cx="6536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uFill>
                  <a:solidFill>
                    <a:schemeClr val="accent1"/>
                  </a:solidFill>
                </a:uFill>
              </a:rPr>
              <a:t>Consulta </a:t>
            </a:r>
            <a:r>
              <a:rPr lang="pt-PT" sz="4000" u="sng" dirty="0">
                <a:uFill>
                  <a:solidFill>
                    <a:schemeClr val="accent1"/>
                  </a:solidFill>
                </a:uFill>
              </a:rPr>
              <a:t>Rápida</a:t>
            </a:r>
            <a:r>
              <a:rPr lang="en-US" sz="4000" u="sng" dirty="0">
                <a:uFill>
                  <a:solidFill>
                    <a:schemeClr val="accent1"/>
                  </a:solidFill>
                </a:uFill>
              </a:rPr>
              <a:t> do MISP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1B531-3E68-F241-B413-1251FEFE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3888069" cy="3408218"/>
          </a:xfrm>
          <a:solidFill>
            <a:schemeClr val="accent3"/>
          </a:solidFill>
        </p:spPr>
        <p:txBody>
          <a:bodyPr lIns="457200" tIns="182880" rIns="3108960" bIns="182880" anchor="ctr"/>
          <a:lstStyle/>
          <a:p>
            <a:r>
              <a:rPr lang="pt-PT" sz="5400" dirty="0">
                <a:solidFill>
                  <a:schemeClr val="bg1"/>
                </a:solidFill>
              </a:rPr>
              <a:t>Recursos do Pacote de Serviços Iniciais Mínimos (MISP) do IAWG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D8ADA0-CF15-0A46-83DA-5B74FA76E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5550" y="-882876"/>
            <a:ext cx="13616398" cy="91937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4155EE-33C6-0A4B-8097-F99F7CA7926E}"/>
              </a:ext>
            </a:extLst>
          </p:cNvPr>
          <p:cNvSpPr txBox="1"/>
          <p:nvPr/>
        </p:nvSpPr>
        <p:spPr>
          <a:xfrm>
            <a:off x="415926" y="8310915"/>
            <a:ext cx="7342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u="sng" dirty="0">
                <a:uFill>
                  <a:solidFill>
                    <a:schemeClr val="accent1"/>
                  </a:solidFill>
                </a:uFill>
              </a:rPr>
              <a:t>Módulo de Formação à Distância do MISP</a:t>
            </a:r>
            <a:endParaRPr lang="en-US" sz="4000" u="sng" dirty="0">
              <a:uFill>
                <a:solidFill>
                  <a:schemeClr val="accent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6946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540B9-1245-E244-9BE6-F61685AB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Realizar o </a:t>
            </a:r>
            <a:r>
              <a:rPr lang="en-US" dirty="0"/>
              <a:t>P</a:t>
            </a:r>
            <a:r>
              <a:rPr lang="en-US" dirty="0">
                <a:solidFill>
                  <a:schemeClr val="accent3"/>
                </a:solidFill>
              </a:rPr>
              <a:t>ré-Teste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487BB-870E-564B-8F7B-C1217276F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80" y="5360978"/>
            <a:ext cx="19476720" cy="5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8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3566-62DB-4F90-BF51-AC7C28F439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83469" y="1664389"/>
            <a:ext cx="17937163" cy="1230312"/>
          </a:xfrm>
        </p:spPr>
        <p:txBody>
          <a:bodyPr/>
          <a:lstStyle/>
          <a:p>
            <a:pPr algn="ctr"/>
            <a:r>
              <a:rPr lang="en-US" sz="8000" dirty="0"/>
              <a:t> </a:t>
            </a:r>
            <a:r>
              <a:rPr lang="pt-PT" sz="8000" dirty="0"/>
              <a:t>Cuidados de Aborto Seguro e o MISP</a:t>
            </a:r>
            <a:endParaRPr lang="en-US" sz="800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59C3E6-4AA7-4585-AD12-C8C1D0D5B068}"/>
              </a:ext>
            </a:extLst>
          </p:cNvPr>
          <p:cNvSpPr>
            <a:spLocks noGrp="1"/>
          </p:cNvSpPr>
          <p:nvPr/>
        </p:nvSpPr>
        <p:spPr>
          <a:xfrm>
            <a:off x="10563731" y="3699714"/>
            <a:ext cx="8396362" cy="116488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07935">
              <a:defRPr>
                <a:latin typeface="+mn-lt"/>
                <a:ea typeface="+mn-ea"/>
                <a:cs typeface="+mn-cs"/>
              </a:defRPr>
            </a:lvl2pPr>
            <a:lvl3pPr marL="415869">
              <a:defRPr>
                <a:latin typeface="+mn-lt"/>
                <a:ea typeface="+mn-ea"/>
                <a:cs typeface="+mn-cs"/>
              </a:defRPr>
            </a:lvl3pPr>
            <a:lvl4pPr marL="623804">
              <a:defRPr>
                <a:latin typeface="+mn-lt"/>
                <a:ea typeface="+mn-ea"/>
                <a:cs typeface="+mn-cs"/>
              </a:defRPr>
            </a:lvl4pPr>
            <a:lvl5pPr marL="831738">
              <a:defRPr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em toda a extensão da lei como “outra prioridade de SSR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B8C7144-084B-4376-839A-4F9DECFAA9EF}"/>
              </a:ext>
            </a:extLst>
          </p:cNvPr>
          <p:cNvSpPr txBox="1">
            <a:spLocks/>
          </p:cNvSpPr>
          <p:nvPr/>
        </p:nvSpPr>
        <p:spPr>
          <a:xfrm>
            <a:off x="10563731" y="5368074"/>
            <a:ext cx="9089515" cy="4248563"/>
          </a:xfrm>
          <a:prstGeom prst="rect">
            <a:avLst/>
          </a:prstGeom>
        </p:spPr>
        <p:txBody>
          <a:bodyPr vert="horz" lIns="150781" tIns="75390" rIns="150781" bIns="753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Quando existe capacidade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cuidados de aborto devem ser facilitados 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desde o início de uma emergência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Quando não existe capacidade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cuidados de aborto devem estar disponíveis assim que as actividades prioritárias do MISP estiverem em curso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CAE2DE-179D-468F-8A60-04D11C55A9B4}"/>
              </a:ext>
            </a:extLst>
          </p:cNvPr>
          <p:cNvCxnSpPr>
            <a:cxnSpLocks/>
          </p:cNvCxnSpPr>
          <p:nvPr/>
        </p:nvCxnSpPr>
        <p:spPr>
          <a:xfrm>
            <a:off x="10052050" y="3739068"/>
            <a:ext cx="0" cy="5993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5A08C-8E4D-4FDD-BAA9-9601DFF26BAC}"/>
              </a:ext>
            </a:extLst>
          </p:cNvPr>
          <p:cNvSpPr txBox="1">
            <a:spLocks/>
          </p:cNvSpPr>
          <p:nvPr/>
        </p:nvSpPr>
        <p:spPr>
          <a:xfrm>
            <a:off x="745962" y="5368074"/>
            <a:ext cx="8182886" cy="4193590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As sobreviventes têm direito 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Testes de gravidez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Aconselhamento sobre opções à gravidez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Cuidados de aborto seguro em toda a extensão da lei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004DE9-81EE-4DEC-A3A7-A52506764A47}"/>
              </a:ext>
            </a:extLst>
          </p:cNvPr>
          <p:cNvSpPr txBox="1">
            <a:spLocks/>
          </p:cNvSpPr>
          <p:nvPr/>
        </p:nvSpPr>
        <p:spPr>
          <a:xfrm>
            <a:off x="745959" y="3739068"/>
            <a:ext cx="9047746" cy="1164887"/>
          </a:xfrm>
          <a:prstGeom prst="rect">
            <a:avLst/>
          </a:prstGeom>
        </p:spPr>
        <p:txBody>
          <a:bodyPr vert="horz" lIns="150781" tIns="75390" rIns="150781" bIns="753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para responder às necessidades das sobreviventes de agressões sexuais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60247BA2-658E-4D7A-A377-6F1E41B06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03" y="431959"/>
            <a:ext cx="6759536" cy="1338522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D5DC43-7126-4617-8E79-61D262242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113" y="433264"/>
            <a:ext cx="1604004" cy="16142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722B7B-3290-48D8-AB4D-B815E34968B6}"/>
              </a:ext>
            </a:extLst>
          </p:cNvPr>
          <p:cNvSpPr txBox="1"/>
          <p:nvPr/>
        </p:nvSpPr>
        <p:spPr>
          <a:xfrm>
            <a:off x="450854" y="10236169"/>
            <a:ext cx="19202394" cy="6417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PT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Subgrupo de Trabalho de Cuidados de Aborto Seguro 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https://iawg.net/about/sub-working-groups/safe-abortion-care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94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EA6B-824E-46A8-B486-6615A81C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7177171" cy="5864046"/>
          </a:xfrm>
        </p:spPr>
        <p:txBody>
          <a:bodyPr>
            <a:noAutofit/>
          </a:bodyPr>
          <a:lstStyle/>
          <a:p>
            <a:r>
              <a:rPr lang="pt-PT" sz="6000" dirty="0"/>
              <a:t>Recursos para a Introdução de Cuidados de Aborto como Parte dos Serviços Iniciais Mínimos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9AA98-0830-4129-B83B-5EB4E8586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90" r="-1390"/>
          <a:stretch/>
        </p:blipFill>
        <p:spPr>
          <a:xfrm>
            <a:off x="13945918" y="920162"/>
            <a:ext cx="6158182" cy="7772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0786E-C291-4491-A118-7B80B7C40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09"/>
          <a:stretch/>
        </p:blipFill>
        <p:spPr>
          <a:xfrm>
            <a:off x="7910414" y="920162"/>
            <a:ext cx="6035504" cy="7772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16236C-12F5-6A42-AFCD-69D94ADAF844}"/>
              </a:ext>
            </a:extLst>
          </p:cNvPr>
          <p:cNvSpPr/>
          <p:nvPr/>
        </p:nvSpPr>
        <p:spPr>
          <a:xfrm>
            <a:off x="348343" y="9825622"/>
            <a:ext cx="2133600" cy="1234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9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DC3D-1DB1-42D5-AA93-6CFC79DF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1551339"/>
            <a:ext cx="18525983" cy="3691947"/>
          </a:xfrm>
        </p:spPr>
        <p:txBody>
          <a:bodyPr/>
          <a:lstStyle/>
          <a:p>
            <a:r>
              <a:rPr lang="en-IN" dirty="0"/>
              <a:t>Módulo 3: </a:t>
            </a:r>
            <a:r>
              <a:rPr lang="pt-PT" dirty="0"/>
              <a:t>Cuidados Informados sobre Trauma e Serviços Clínicos de Aborto</a:t>
            </a:r>
            <a:r>
              <a:rPr lang="en-IN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BCD68-D292-8348-AC14-D003BDC80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091"/>
            <a:ext cx="173736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8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F69A8-9F0F-3E4A-A48C-EC4D4B36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8246224" cy="2757911"/>
          </a:xfrm>
        </p:spPr>
        <p:txBody>
          <a:bodyPr/>
          <a:lstStyle/>
          <a:p>
            <a:r>
              <a:rPr lang="en-US" dirty="0"/>
              <a:t>Serviços Informados sobre Trauma = Cuidados Centrados na Sobrevivente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0122BC-2891-1546-980C-090F8075BD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850" y="4083223"/>
            <a:ext cx="13680848" cy="7325082"/>
          </a:xfr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pt-PT" sz="3600" b="1" dirty="0">
                <a:solidFill>
                  <a:schemeClr val="accent3"/>
                </a:solidFill>
                <a:latin typeface="Helvetica"/>
                <a:cs typeface="Helvetica"/>
              </a:rPr>
              <a:t>Os serviços informados sobre trauma </a:t>
            </a:r>
            <a:r>
              <a:rPr lang="pt-PT" sz="3600" dirty="0">
                <a:solidFill>
                  <a:schemeClr val="accent3"/>
                </a:solidFill>
                <a:latin typeface="Helvetica"/>
                <a:cs typeface="Helvetica"/>
              </a:rPr>
              <a:t>são informados sobre e sensíveis a traumas passados em sobreviventes</a:t>
            </a:r>
            <a:r>
              <a:rPr lang="en-US" sz="3600" dirty="0">
                <a:solidFill>
                  <a:schemeClr val="accent3"/>
                </a:solidFill>
                <a:latin typeface="Helvetica"/>
                <a:cs typeface="Helvetica"/>
              </a:rPr>
              <a:t>.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600" dirty="0">
                <a:solidFill>
                  <a:schemeClr val="accent3"/>
                </a:solidFill>
                <a:latin typeface="Helvetica"/>
                <a:cs typeface="Helvetica"/>
              </a:rPr>
              <a:t>Uma</a:t>
            </a:r>
            <a:r>
              <a:rPr lang="en-US" sz="3600" b="1" dirty="0">
                <a:solidFill>
                  <a:schemeClr val="accent3"/>
                </a:solidFill>
                <a:latin typeface="Helvetica"/>
                <a:cs typeface="Helvetica"/>
              </a:rPr>
              <a:t> a</a:t>
            </a:r>
            <a:r>
              <a:rPr lang="pt-PT" sz="3600" b="1" dirty="0">
                <a:solidFill>
                  <a:schemeClr val="accent3"/>
                </a:solidFill>
                <a:latin typeface="Helvetica"/>
                <a:cs typeface="Helvetica"/>
              </a:rPr>
              <a:t>bordagem informada sobre trauma</a:t>
            </a:r>
            <a:r>
              <a:rPr lang="en-US" sz="3600" b="1" dirty="0">
                <a:solidFill>
                  <a:schemeClr val="accent3"/>
                </a:solidFill>
                <a:latin typeface="Helvetica"/>
                <a:cs typeface="Helvetica"/>
              </a:rPr>
              <a:t> </a:t>
            </a:r>
            <a:r>
              <a:rPr lang="pt-PT" sz="3600" dirty="0">
                <a:solidFill>
                  <a:schemeClr val="accent3"/>
                </a:solidFill>
                <a:latin typeface="Helvetica"/>
                <a:cs typeface="Helvetica"/>
              </a:rPr>
              <a:t>integra uma compreensão da história da sobrevivente e de todo o contexto da sua experiência</a:t>
            </a:r>
            <a:r>
              <a:rPr lang="en-US" sz="3600" dirty="0">
                <a:solidFill>
                  <a:schemeClr val="accent3"/>
                </a:solidFill>
                <a:latin typeface="Helvetica"/>
                <a:cs typeface="Helvetica"/>
              </a:rPr>
              <a:t>. </a:t>
            </a:r>
            <a:endParaRPr lang="en-US" sz="360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600" dirty="0">
                <a:solidFill>
                  <a:schemeClr val="accent3"/>
                </a:solidFill>
                <a:latin typeface="Helvetica"/>
                <a:cs typeface="Helvetica"/>
              </a:rPr>
              <a:t>Uma </a:t>
            </a:r>
            <a:r>
              <a:rPr lang="en-US" sz="3600" b="1" dirty="0">
                <a:solidFill>
                  <a:schemeClr val="accent3"/>
                </a:solidFill>
                <a:latin typeface="Helvetica"/>
                <a:cs typeface="Helvetica"/>
              </a:rPr>
              <a:t>abordagem centrada na sobrevivente</a:t>
            </a:r>
            <a:r>
              <a:rPr lang="en-US" sz="3600" dirty="0">
                <a:solidFill>
                  <a:schemeClr val="accent3"/>
                </a:solidFill>
                <a:latin typeface="Helvetica"/>
                <a:cs typeface="Helvetica"/>
              </a:rPr>
              <a:t> </a:t>
            </a:r>
            <a:r>
              <a:rPr lang="pt-PT" sz="3600" dirty="0">
                <a:solidFill>
                  <a:schemeClr val="accent3"/>
                </a:solidFill>
                <a:latin typeface="Helvetica"/>
                <a:cs typeface="Helvetica"/>
              </a:rPr>
              <a:t>cria um ambiente de apoio onde os direitos de uma sobrevivente são respeitados e assegura que esta seja tratada com dignidade e respeito</a:t>
            </a:r>
            <a:r>
              <a:rPr lang="en-US" sz="3600" dirty="0">
                <a:solidFill>
                  <a:schemeClr val="accent3"/>
                </a:solidFill>
                <a:latin typeface="Helvetica"/>
                <a:cs typeface="Helvetica"/>
              </a:rPr>
              <a:t>.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600" b="1" kern="1200" dirty="0">
                <a:solidFill>
                  <a:schemeClr val="accent3"/>
                </a:solidFill>
                <a:latin typeface="Helvetica"/>
                <a:ea typeface="+mn-ea"/>
                <a:cs typeface="Helvetica"/>
              </a:rPr>
              <a:t>R</a:t>
            </a:r>
            <a:r>
              <a:rPr lang="en-US" sz="3600" b="1" i="0" u="none" strike="noStrike" kern="1200" baseline="0" dirty="0">
                <a:solidFill>
                  <a:schemeClr val="accent3"/>
                </a:solidFill>
                <a:latin typeface="Helvetica"/>
                <a:ea typeface="+mn-ea"/>
                <a:cs typeface="Helvetica"/>
              </a:rPr>
              <a:t>e-traumatização</a:t>
            </a:r>
            <a:r>
              <a:rPr lang="en-US" sz="36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36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inclui desencadeadores, reacção à revelação, contacto com o perpetrador, vitimização ou falta de controlo, empoderamento, agência ou um ambiente seguro</a:t>
            </a:r>
            <a:r>
              <a:rPr lang="en-US" sz="3600" b="0" i="0" u="none" strike="noStrike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.</a:t>
            </a:r>
            <a:endParaRPr lang="en-US" sz="3600" b="0" i="0" u="none" strike="noStrike" kern="1200" baseline="0" dirty="0">
              <a:solidFill>
                <a:schemeClr val="accent3"/>
              </a:solidFill>
              <a:latin typeface="+mn-lt"/>
              <a:ea typeface="+mn-ea"/>
              <a:cs typeface="Calibri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E48100D-F8F4-E547-B62C-CC691838C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694112"/>
              </p:ext>
            </p:extLst>
          </p:nvPr>
        </p:nvGraphicFramePr>
        <p:xfrm>
          <a:off x="12412811" y="3840586"/>
          <a:ext cx="7562701" cy="694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861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84471-D39F-C24F-9C98-21BC9F5C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5391377" cy="2757911"/>
          </a:xfrm>
        </p:spPr>
        <p:txBody>
          <a:bodyPr/>
          <a:lstStyle/>
          <a:p>
            <a:r>
              <a:rPr lang="en-US" dirty="0"/>
              <a:t>Não Provocar Danos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6103A-9FCA-4C45-A811-5F931C7991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754" y="2779691"/>
            <a:ext cx="18862278" cy="6709529"/>
          </a:xfrm>
        </p:spPr>
        <p:txBody>
          <a:bodyPr wrap="square" lIns="0" tIns="0" rIns="0" bIns="0" anchor="t">
            <a:spAutoFit/>
          </a:bodyPr>
          <a:lstStyle/>
          <a:p>
            <a:pPr marL="457200" lvl="1" indent="-4572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OMS </a:t>
            </a: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encoraja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profissionais de saúde a abordar o tema da violência sexual e da violência por parte do parceiro íntimo </a:t>
            </a: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com mulheres que tenham lesões ou condições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suspeitem estar </a:t>
            </a: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com a violência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cuidados centrados nas mulheres aplicando os quatro princípios fundamentais de segurança, respeito, confidencialidade e não-discriminação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que a informação seja confidencial e que as referências sejam alinhadas com os protocolos e directrizes locais em matéria de violência sexual.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os mais elevados padrões de cuidados. Em pesquisas recentes, as utentes de aborto identificaram a gentileza, o tratamento sem julgamento, a informação individualizada e o aconselhamento interactivo como os aspectos mais importantes no aconselhamento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.*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01EF-0221-4758-A6E0-348EBCE253EF}"/>
              </a:ext>
            </a:extLst>
          </p:cNvPr>
          <p:cNvSpPr txBox="1"/>
          <p:nvPr/>
        </p:nvSpPr>
        <p:spPr>
          <a:xfrm>
            <a:off x="580754" y="9765010"/>
            <a:ext cx="192024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*Sarah E Baum, Rebecca Wilkins, Muthoni Wachira, Deepesh Gupta, Shamala Dupte, Peter Ngugi, Shelly Makleff, Abortion quality of care from the client perspective: a qualitative study in India and Kenya, Health Policy and Planning, 2021; czab065,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https://doi.org/10.1093/heapol/czab065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1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60994-3218-EB41-AA02-20785CC0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5391377" cy="2757911"/>
          </a:xfrm>
        </p:spPr>
        <p:txBody>
          <a:bodyPr/>
          <a:lstStyle/>
          <a:p>
            <a:r>
              <a:rPr lang="en-US" sz="6600" dirty="0"/>
              <a:t>O Papel do Provedor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7A106-92A4-4D43-9C1F-01D20775B5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8004" y="2461630"/>
            <a:ext cx="17950943" cy="8525411"/>
          </a:xfrm>
        </p:spPr>
        <p:txBody>
          <a:bodyPr wrap="square" lIns="0" tIns="0" rIns="0" bIns="0" anchor="t">
            <a:spAutoFit/>
          </a:bodyPr>
          <a:lstStyle/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informação visível sobre os direitos das mulheres aos serviços SSR, incluindo VBG, aborto e contracepção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que os provedores da linha da frente tenham material de informação, educação e comunicação e 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aids.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formação (para provedores de aborto designados) e sessões de orientação em todo o 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cuidados centrados na sobrevivente para o pessoal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que todo o pessoal saiba que a denúncia à polícia por parte dos provedores da linha da frente </a:t>
            </a: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obrigatória, a menos que especificado de outra forma pela legislação nacional.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Em alguns países é exigida a obrigatoriedade de revelação do abuso sexual de menores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caso, devem ser mantidas conversas prévias sobre o cumprimento e os riscos legais e pessoais para os provedores e utentes.</a:t>
            </a:r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que todo o pessoal conheça os quatro princípios de segurança, respeito, confidencialidade e não discriminação.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9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C3B33-46AE-4094-9275-776ED5B4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48" y="1124998"/>
            <a:ext cx="17182673" cy="2757911"/>
          </a:xfrm>
        </p:spPr>
        <p:txBody>
          <a:bodyPr/>
          <a:lstStyle/>
          <a:p>
            <a:r>
              <a:rPr lang="pt-PT" dirty="0"/>
              <a:t>A Revelação Obrigatória NÃO é Recomendada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58ECD-6A84-4D9A-A87B-53B50DDF1D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7" y="4023405"/>
            <a:ext cx="17626013" cy="333873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</a:rPr>
              <a:t>“</a:t>
            </a:r>
            <a:r>
              <a:rPr lang="pt-PT" sz="3600" b="1" dirty="0">
                <a:solidFill>
                  <a:schemeClr val="tx1"/>
                </a:solidFill>
              </a:rPr>
              <a:t>Os serviços de aborto seguro e imediatos devem ser prestados com base na queixa de uma mulher, em vez de exigir provas forenses ou exame policial. Os requisitos administrativos devem ser minimizados e estabelecidos protocolos claros tanto para a polícia como para os profissionais de saúde, pois isto facilitará referências e o acesso aos cuidados</a:t>
            </a:r>
            <a:r>
              <a:rPr lang="en-US" sz="3600" b="1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7A7D9-8982-4230-8688-B63D45600129}"/>
              </a:ext>
            </a:extLst>
          </p:cNvPr>
          <p:cNvSpPr txBox="1"/>
          <p:nvPr/>
        </p:nvSpPr>
        <p:spPr>
          <a:xfrm>
            <a:off x="450851" y="9790412"/>
            <a:ext cx="192024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274320" tIns="274320" rIns="274320" bIns="274320" rtlCol="0">
            <a:spAutoFit/>
          </a:bodyPr>
          <a:lstStyle/>
          <a:p>
            <a:pPr algn="ctr"/>
            <a:r>
              <a:rPr lang="pt-PT" dirty="0"/>
              <a:t>Ver também – Guião sobre Direito e Políticas: Excepções de Estupro e Incesto, Centro de Direitos Reprodutivos</a:t>
            </a:r>
            <a:endParaRPr lang="en-US" dirty="0"/>
          </a:p>
          <a:p>
            <a:pPr algn="ctr"/>
            <a:r>
              <a:rPr lang="en-US" i="1" dirty="0">
                <a:hlinkClick r:id="rId3"/>
              </a:rPr>
              <a:t>https://maps.reproductiverights.org/law-and-policy-guide-rape-and-incest</a:t>
            </a:r>
            <a:r>
              <a:rPr lang="en-US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211B-DCF0-6347-8BB1-2E980AB11833}"/>
              </a:ext>
            </a:extLst>
          </p:cNvPr>
          <p:cNvSpPr txBox="1"/>
          <p:nvPr/>
        </p:nvSpPr>
        <p:spPr>
          <a:xfrm>
            <a:off x="10509250" y="7622170"/>
            <a:ext cx="793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WHO (2012). Safe abortion: technical and policy guidance for health systems, pp. 92-93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09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217"/>
            <a:ext cx="20104099" cy="2757911"/>
          </a:xfrm>
        </p:spPr>
        <p:txBody>
          <a:bodyPr>
            <a:normAutofit/>
          </a:bodyPr>
          <a:lstStyle/>
          <a:p>
            <a:pPr algn="ctr"/>
            <a:r>
              <a:rPr lang="pt-PT" sz="7500" dirty="0">
                <a:solidFill>
                  <a:schemeClr val="accent1"/>
                </a:solidFill>
              </a:rPr>
              <a:t>Resultados Graves de Violência na Saúde</a:t>
            </a:r>
            <a:endParaRPr lang="en-US" sz="75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35737" y="2040444"/>
            <a:ext cx="7832627" cy="7832627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417181" y="2495723"/>
            <a:ext cx="4871989" cy="2346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Depressão, pensamentos ou tentativas suicidas, ansiedade, transtorno de </a:t>
            </a:r>
            <a:r>
              <a:rPr kumimoji="0" lang="pt-PT" sz="2309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kumimoji="0" lang="pt-PT" sz="230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pós-traumático, insónia, ataques de pânico, distúrbios mentais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78670" y="2379870"/>
            <a:ext cx="5193792" cy="1696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Comportamental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3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pt-PT" sz="230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buso de álcool e drogas, automutilação, comportamento sexual de risco, homicídio, suicídio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97475" y="2999102"/>
            <a:ext cx="2182749" cy="1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10438836" y="3145694"/>
            <a:ext cx="21055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17181" y="5435482"/>
            <a:ext cx="5193792" cy="3216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Reprodutivo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Doenças inflamatórias pélvicas, doenças sexualmente transmissíveis, gravidez indesejada, complicações na gravidez, baixo peso à nascença, infecções do tracto urinário, distúrbios sexuais, aborto inseguro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722392" y="6011096"/>
            <a:ext cx="2192904" cy="21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057386" y="5345357"/>
            <a:ext cx="3103880" cy="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244820" y="4724580"/>
            <a:ext cx="5193792" cy="1059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Físico Grave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Lesões, choques, doenças, infecções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3244819" y="6228656"/>
            <a:ext cx="5193792" cy="2187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Físico Crónico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Deficiência, infecções crónicas, dores crónicas, perturbações gastrointestinais, distúrbios alimentares, distúrbios do sono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15841716" y="5784356"/>
            <a:ext cx="0" cy="369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0" y="9827154"/>
            <a:ext cx="20104100" cy="8909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50781" tIns="75390" rIns="150781" bIns="753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414041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 SINAIS DE VIOLÊNCIA SÃO FREQUENTEMENTE INVISÍVEIS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414041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C1F5B-9AAE-47C1-A709-50CF03AC1C08}"/>
              </a:ext>
            </a:extLst>
          </p:cNvPr>
          <p:cNvSpPr txBox="1"/>
          <p:nvPr/>
        </p:nvSpPr>
        <p:spPr>
          <a:xfrm>
            <a:off x="17715950" y="10912033"/>
            <a:ext cx="238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Ipas ARCHES toolkit</a:t>
            </a:r>
          </a:p>
        </p:txBody>
      </p:sp>
    </p:spTree>
    <p:extLst>
      <p:ext uri="{BB962C8B-B14F-4D97-AF65-F5344CB8AC3E}">
        <p14:creationId xmlns:p14="http://schemas.microsoft.com/office/powerpoint/2010/main" val="1592753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A9FD57-6FF1-D247-B455-840D2893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8768293" cy="1720434"/>
          </a:xfrm>
        </p:spPr>
        <p:txBody>
          <a:bodyPr/>
          <a:lstStyle/>
          <a:p>
            <a:r>
              <a:rPr lang="pt-PT" dirty="0"/>
              <a:t>Perguntando sobre a Violência: Dramatização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5375F7-51FF-ED46-BBDF-4509D78812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850" y="5177892"/>
            <a:ext cx="8360641" cy="4862870"/>
          </a:xfr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Algumas afirmações que pode fazer para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suscitar o tema da violência antes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de fazer perguntas directas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Muitas mulheres têm problemas com os seus maridos, parceiros ou outra pessoa com quem vivem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Tenho visto mulheres com problemas como os seus que têm tido dificuldades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.”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D2A424E-1147-B24B-B8A2-5677EFE1624F}"/>
              </a:ext>
            </a:extLst>
          </p:cNvPr>
          <p:cNvSpPr txBox="1">
            <a:spLocks/>
          </p:cNvSpPr>
          <p:nvPr/>
        </p:nvSpPr>
        <p:spPr>
          <a:xfrm>
            <a:off x="10509252" y="5179842"/>
            <a:ext cx="9143998" cy="517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spcAft>
                <a:spcPts val="3600"/>
              </a:spcAft>
              <a:defRPr sz="4800"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2400"/>
              </a:spcAft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Perguntas directas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para começar, que mostram que quer ouvir sobre os seus problemas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Tem medo do seu marido (ou parceiro)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marL="457200" lvl="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Alguém na sua casa alguma vez ameaçou magoá-la ou prejudicá-la fisicamente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marL="457200" lvl="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Alguém a forçou a fazer sexo ou contacto sexual que não desejava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marL="457200" lvl="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“Alguém ameaçou matá-la?”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68B1A0-C4C1-0346-8372-33166118BC8B}"/>
              </a:ext>
            </a:extLst>
          </p:cNvPr>
          <p:cNvSpPr txBox="1"/>
          <p:nvPr/>
        </p:nvSpPr>
        <p:spPr>
          <a:xfrm>
            <a:off x="450851" y="3665828"/>
            <a:ext cx="19202399" cy="109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182880" tIns="182880" rIns="182880" bIns="182880" rtlCol="0" anchor="ctr" anchorCtr="0">
            <a:noAutofit/>
          </a:bodyPr>
          <a:lstStyle/>
          <a:p>
            <a:r>
              <a:rPr lang="pt-PT" sz="2900" b="1" dirty="0"/>
              <a:t>Importante! Nunca levantar a questão da violência, a menos que uma mulher esteja sozinha. Mesmo que ela esteja com outra mulher</a:t>
            </a:r>
            <a:r>
              <a:rPr lang="en-US" sz="29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3001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6424-B46A-4F00-ACC4-20E42260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126912"/>
            <a:ext cx="17754600" cy="2757911"/>
          </a:xfrm>
        </p:spPr>
        <p:txBody>
          <a:bodyPr>
            <a:noAutofit/>
          </a:bodyPr>
          <a:lstStyle/>
          <a:p>
            <a:r>
              <a:rPr lang="pt-PT" sz="8000" dirty="0"/>
              <a:t>O Que Fazer se Suspeitar de Violência, mas Ela não a Revelar</a:t>
            </a:r>
            <a:r>
              <a:rPr lang="en-US" sz="8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B4F-86BA-46D5-A742-2711FE973C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850" y="5631109"/>
            <a:ext cx="16153587" cy="4093428"/>
          </a:xfrm>
        </p:spPr>
        <p:txBody>
          <a:bodyPr wrap="square" lIns="0" tIns="0" rIns="0" bIns="0" anchor="t">
            <a:sp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provoque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danos!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 pressione; dê-lhe tempo para revelar o que ela lhe quer dizer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Fale-lhe dos serviços que estão disponíveis se ela optar por usá-los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Ofereça-lhe suas referências a outros serviços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Ofereça-lhe uma consulta de acompanhamento para quaisquer necessidades de saúde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650A5-0477-4646-9E84-540FFF88C861}"/>
              </a:ext>
            </a:extLst>
          </p:cNvPr>
          <p:cNvSpPr txBox="1"/>
          <p:nvPr/>
        </p:nvSpPr>
        <p:spPr>
          <a:xfrm>
            <a:off x="450850" y="4143550"/>
            <a:ext cx="19202400" cy="861774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pt-PT" sz="3200" b="1" dirty="0"/>
              <a:t>Lembre-se: </a:t>
            </a:r>
            <a:r>
              <a:rPr lang="pt-PT" sz="3200" dirty="0"/>
              <a:t>Esta pode ser a sua única oportunidade de ajudar esta mulher</a:t>
            </a:r>
            <a:r>
              <a:rPr lang="en-US" sz="32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3053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ADB4A-60A4-0549-96F9-8AF03654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2" y="1082675"/>
            <a:ext cx="15420399" cy="2757911"/>
          </a:xfrm>
        </p:spPr>
        <p:txBody>
          <a:bodyPr/>
          <a:lstStyle/>
          <a:p>
            <a:r>
              <a:rPr lang="en-US" dirty="0"/>
              <a:t>Objectivos do </a:t>
            </a:r>
            <a:r>
              <a:rPr lang="en-US" i="1" dirty="0"/>
              <a:t>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BE1BD-615A-B044-9057-D343CF55B0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852" y="3125641"/>
            <a:ext cx="13061199" cy="64940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indent="0">
              <a:spcAft>
                <a:spcPts val="1200"/>
              </a:spcAft>
              <a:buNone/>
            </a:pPr>
            <a:r>
              <a:rPr lang="pt-PT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No final desta sessão, os participantes serão capazes de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257CD-237A-704A-8188-ACE7F50E8F8C}"/>
              </a:ext>
            </a:extLst>
          </p:cNvPr>
          <p:cNvSpPr txBox="1"/>
          <p:nvPr/>
        </p:nvSpPr>
        <p:spPr>
          <a:xfrm>
            <a:off x="450853" y="3959676"/>
            <a:ext cx="19202398" cy="6266999"/>
          </a:xfrm>
          <a:prstGeom prst="rect">
            <a:avLst/>
          </a:prstGeom>
          <a:noFill/>
        </p:spPr>
        <p:txBody>
          <a:bodyPr wrap="square" numCol="2" spcCol="457200" rtlCol="0">
            <a:noAutofit/>
          </a:bodyPr>
          <a:lstStyle/>
          <a:p>
            <a:pPr marL="68580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cs typeface="Helvetica" panose="020B0604020202020204" pitchFamily="34" charset="0"/>
              </a:rPr>
              <a:t>Articular terminologias e definições relacionadas com a violência sexual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68580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cs typeface="Helvetica" panose="020B0604020202020204" pitchFamily="34" charset="0"/>
              </a:rPr>
              <a:t>Descrever a intersecção entre violência sexual e serviços de aborto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. </a:t>
            </a:r>
          </a:p>
          <a:p>
            <a:pPr marL="685800" lvl="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cs typeface="Helvetica" panose="020B0604020202020204" pitchFamily="34" charset="0"/>
              </a:rPr>
              <a:t>Integrar técnicas de aconselhamento informadas sobre trauma no aconselhamento sobre aborto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685800" lvl="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cs typeface="Helvetica" panose="020B0604020202020204" pitchFamily="34" charset="0"/>
              </a:rPr>
              <a:t>Conduzir cuidados informados sobre trauma no momento da prestação de serviços de aborto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68580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cs typeface="Helvetica" panose="020B0604020202020204" pitchFamily="34" charset="0"/>
              </a:rPr>
              <a:t>Descrever papéis e responsabilidades dos profissionais de saúde da linha da frente na prestação de serviços de aborto a sobreviventes de violência sexual e outras formas de VBG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68580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cs typeface="Helvetica" panose="020B0604020202020204" pitchFamily="34" charset="0"/>
              </a:rPr>
              <a:t>Apresentar caminhos de referência apropriados para sobreviventes de trauma e fornecer às utentes uma introdução aos serviços e referências adicionais, se desejado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. </a:t>
            </a:r>
          </a:p>
          <a:p>
            <a:pPr marL="68580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cs typeface="Helvetica" panose="020B0604020202020204" pitchFamily="34" charset="0"/>
              </a:rPr>
              <a:t>Advogar por uma melhor integração dos serviços clínicos de SSR e de protecção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. </a:t>
            </a:r>
          </a:p>
          <a:p>
            <a:pPr marL="685800" indent="-685800">
              <a:spcAft>
                <a:spcPts val="1200"/>
              </a:spcAft>
              <a:buFont typeface="+mj-lt"/>
              <a:buAutoNum type="arabicPeriod"/>
            </a:pPr>
            <a:r>
              <a:rPr lang="pt-PT" sz="3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Indicar os riscos de </a:t>
            </a:r>
            <a:r>
              <a:rPr lang="pt-PT" sz="30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burnout</a:t>
            </a:r>
            <a:r>
              <a:rPr lang="pt-PT" sz="3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3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pt-PT" sz="3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esgotamento) ao trabalhar com sobreviventes e identificar acções que podem ajudar a manter o bem-estar em meio ao </a:t>
            </a:r>
            <a:r>
              <a:rPr lang="pt-PT" sz="30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stress</a:t>
            </a:r>
            <a:r>
              <a:rPr lang="pt-PT" sz="3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relacionado ao trabalho</a:t>
            </a:r>
            <a:r>
              <a:rPr lang="en-US" sz="3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44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648705-4C9C-7F47-9123-F231EC90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109067"/>
            <a:ext cx="16345234" cy="2757911"/>
          </a:xfrm>
        </p:spPr>
        <p:txBody>
          <a:bodyPr/>
          <a:lstStyle/>
          <a:p>
            <a:r>
              <a:rPr lang="pt-PT" dirty="0"/>
              <a:t>Em resumo: Resposta dos Profissionais de Saúde ao Aborto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C3011E-20E3-9747-8EE1-7776F801DB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2540" y="4210719"/>
            <a:ext cx="16345234" cy="6924973"/>
          </a:xfrm>
        </p:spPr>
        <p:txBody>
          <a:bodyPr wrap="square" lIns="0" tIns="0" rIns="0" bIns="0" anchor="t">
            <a:sp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provedores devem ser formados para prestar cuidados centrados na sobrevivente e cuidados informados sobre trauma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Certificar-se de que os procedimentos operacionais padrão estejam em vigor nas suas unidades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que os espaços de consulta sejam privados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Assegurar que referências a serviços adicionais sejam identificadas e conhecidas por todos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unidades sanitárias devem estar equipadas para fornecer uma resposta abrangente de SSR, respondendo tanto às consequências físicas como mentais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revelação obrigatória à polícia por parte do profissional de saúde NÃO é recomendada. Os provedores de aborto devem oferecer-se para reportar o incidente se a mulher quiser, de preferência aos serviços de protecção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831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F0895E-6E2C-5641-BC44-5E1FB54173D0}"/>
              </a:ext>
            </a:extLst>
          </p:cNvPr>
          <p:cNvSpPr/>
          <p:nvPr/>
        </p:nvSpPr>
        <p:spPr>
          <a:xfrm>
            <a:off x="1806498" y="0"/>
            <a:ext cx="18297602" cy="3389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4F522-759A-44E1-8C7D-50CF1E85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611" y="1"/>
            <a:ext cx="16352489" cy="338997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6600" dirty="0"/>
              <a:t>Método “LIVES” da OMS para Apoiar as Sobreviventes de Agressão Sexual</a:t>
            </a:r>
            <a:endParaRPr lang="en-US" sz="6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6CF815D-245B-46EA-87D0-D5AC3B58F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344819"/>
              </p:ext>
            </p:extLst>
          </p:nvPr>
        </p:nvGraphicFramePr>
        <p:xfrm>
          <a:off x="540058" y="3590534"/>
          <a:ext cx="19653251" cy="800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11D0823-004D-4CA5-A191-61E8D60EA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"/>
            <a:ext cx="3198857" cy="33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0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11CE61-F302-7145-8875-EC00C471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36" y="1082675"/>
            <a:ext cx="17732514" cy="1476375"/>
          </a:xfrm>
        </p:spPr>
        <p:txBody>
          <a:bodyPr/>
          <a:lstStyle/>
          <a:p>
            <a:r>
              <a:rPr lang="en-US" dirty="0"/>
              <a:t>Cuidados Clínicos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01E9D-1A00-489C-8B78-E998850CD1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158" y="5132246"/>
            <a:ext cx="9471892" cy="5648325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Historial médico geral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dirty="0"/>
              <a:t>Historial obstétrico e ginecológico, incluindo o último período menstrual (UPM)</a:t>
            </a:r>
            <a:endParaRPr lang="en-US" sz="3600" dirty="0"/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Informação sobre a agressão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Avaliação da saúde mental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b="1" dirty="0"/>
              <a:t>Feita ao próprio ritmo da sobrevivente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BD8F1-C741-4F7F-81E3-B0D636B958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4558" y="5132246"/>
            <a:ext cx="9144000" cy="5648325"/>
          </a:xfrm>
        </p:spPr>
        <p:txBody>
          <a:bodyPr/>
          <a:lstStyle/>
          <a:p>
            <a:pPr marL="571500" indent="-571500" algn="l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dirty="0"/>
              <a:t>Cuidados informados sobre trauma</a:t>
            </a:r>
            <a:endParaRPr lang="en-US" sz="3600" dirty="0"/>
          </a:p>
          <a:p>
            <a:pPr marL="571500" lvl="1" indent="-57150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pt-PT" sz="3600" dirty="0"/>
              <a:t>Este </a:t>
            </a:r>
            <a:r>
              <a:rPr lang="pt-PT" sz="3600" i="1" dirty="0"/>
              <a:t>workshop</a:t>
            </a:r>
            <a:r>
              <a:rPr lang="pt-PT" sz="3600" dirty="0"/>
              <a:t> centra-se na integração de cuidados informados sobre trauma no exame pélvico e no procedimento de aspiração intra</a:t>
            </a:r>
            <a:r>
              <a:rPr lang="en-US" sz="3600" dirty="0"/>
              <a:t>-</a:t>
            </a:r>
            <a:r>
              <a:rPr lang="pt-PT" sz="3600" dirty="0"/>
              <a:t>uterina.</a:t>
            </a:r>
            <a:endParaRPr lang="en-US" sz="3600" dirty="0"/>
          </a:p>
          <a:p>
            <a:pPr marL="571500" lvl="1" indent="-57150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pt-PT" sz="3600" dirty="0"/>
              <a:t>Para mais informações sobre exame e gestão, ver os recursos no </a:t>
            </a:r>
            <a:r>
              <a:rPr lang="pt-PT" sz="3600" i="1" dirty="0"/>
              <a:t>slide</a:t>
            </a:r>
            <a:r>
              <a:rPr lang="pt-PT" sz="3600" dirty="0"/>
              <a:t> seguinte</a:t>
            </a:r>
            <a:r>
              <a:rPr lang="en-US" sz="36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89CFA-840D-4360-BD45-66566BC94F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0158" y="3201475"/>
            <a:ext cx="7206097" cy="14779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PT" sz="4800" b="1" dirty="0">
                <a:solidFill>
                  <a:schemeClr val="accent3"/>
                </a:solidFill>
              </a:rPr>
              <a:t>AVALIAÇÃO DA SAÚDE DA UTENTE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36FAE-4552-4739-93B7-042851AB24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84558" y="3201475"/>
            <a:ext cx="9144000" cy="14763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solidFill>
                  <a:schemeClr val="accent3"/>
                </a:solidFill>
              </a:rPr>
              <a:t>EXAME FÍSICO E GEST</a:t>
            </a:r>
            <a:r>
              <a:rPr lang="pt-PT" sz="4800" b="1" dirty="0">
                <a:solidFill>
                  <a:schemeClr val="accent3"/>
                </a:solidFill>
              </a:rPr>
              <a:t>Ã</a:t>
            </a:r>
            <a:r>
              <a:rPr lang="en-US" sz="4800" b="1" dirty="0">
                <a:solidFill>
                  <a:schemeClr val="accent3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91064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15A549-F901-40E1-835D-D1D75A4E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79007"/>
            <a:ext cx="15420399" cy="16443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Cuidados </a:t>
            </a:r>
            <a:r>
              <a:rPr lang="en-US" dirty="0"/>
              <a:t>Clínicos</a:t>
            </a:r>
            <a:endParaRPr lang="en-US" sz="7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3CD998-65B9-4A7A-AE79-5EA60CA401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850" y="4357496"/>
            <a:ext cx="14335667" cy="5498272"/>
          </a:xfrm>
        </p:spPr>
        <p:txBody>
          <a:bodyPr/>
          <a:lstStyle/>
          <a:p>
            <a:pPr marL="571500" lvl="0" indent="-571500" algn="l" rtl="0">
              <a:lnSpc>
                <a:spcPct val="100000"/>
              </a:lnSpc>
              <a:spcAft>
                <a:spcPts val="240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Char char="•"/>
            </a:pP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Tratar primeiro as complicações que ameaçam a vida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 rtl="0">
              <a:lnSpc>
                <a:spcPct val="100000"/>
              </a:lnSpc>
              <a:spcAft>
                <a:spcPts val="240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Char char="•"/>
            </a:pP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Prevenir a transmissão do HIV se o incidente &lt;72 horas</a:t>
            </a:r>
          </a:p>
          <a:p>
            <a:pPr marL="571500" lvl="0" indent="-571500" algn="l" rtl="0">
              <a:lnSpc>
                <a:spcPct val="100000"/>
              </a:lnSpc>
              <a:spcAft>
                <a:spcPts val="240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Char char="•"/>
            </a:pP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Tratamento presuntivo de ITSs na primeira consulta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 rtl="0">
              <a:lnSpc>
                <a:spcPct val="100000"/>
              </a:lnSpc>
              <a:spcAft>
                <a:spcPts val="240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Char char="•"/>
            </a:pP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Cuidados com lesões, conforme necessário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 rtl="0">
              <a:lnSpc>
                <a:spcPct val="100000"/>
              </a:lnSpc>
              <a:spcAft>
                <a:spcPts val="240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Char char="•"/>
            </a:pPr>
            <a:r>
              <a:rPr lang="pt-PT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 a gravidez, oferecer ou referenciar para cuidados de aborto seguro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FE66-AA2B-3E4F-8E88-611C231BA7B4}"/>
              </a:ext>
            </a:extLst>
          </p:cNvPr>
          <p:cNvSpPr txBox="1"/>
          <p:nvPr/>
        </p:nvSpPr>
        <p:spPr>
          <a:xfrm>
            <a:off x="450849" y="10097611"/>
            <a:ext cx="19202401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PARA MAIS INFORMAÇÕES, CONSULTE OS MATERIAIS DE GESTÃO CLÍNICA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6A74A-A75D-1942-8CA7-616901A82F0F}"/>
              </a:ext>
            </a:extLst>
          </p:cNvPr>
          <p:cNvSpPr txBox="1"/>
          <p:nvPr/>
        </p:nvSpPr>
        <p:spPr>
          <a:xfrm>
            <a:off x="450849" y="3078744"/>
            <a:ext cx="1433566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Questões delicadas a serem abordadas com as sobreviventes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400A5C1-AF5D-1740-A01A-3DC2E79F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516" y="2965166"/>
            <a:ext cx="4866734" cy="69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4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4AAF4-E2F8-4502-B6C5-708EFAF89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155" y="3557162"/>
            <a:ext cx="19073095" cy="7279810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As sobreviventes podem procurar cuidados pós-estupro a qualquer momento após a agressão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lnSpc>
                <a:spcPct val="10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Ofereça contracepção de emergência a todas as pessoas sobreviventes que tenham sido estupradas no prazo de 5 dias após a agressão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85900" lvl="1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Courier New" panose="02070309020205020404" pitchFamily="49" charset="0"/>
              <a:buChar char="o"/>
            </a:pPr>
            <a:r>
              <a:rPr kumimoji="0" lang="pt-PT" sz="3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Não há necessidade de rastreio de condições de saúde ou teste de gravidez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Forneça testes de gravidez nas consultas de acompanhamento de 2 semanas e 1 mês após a agressão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0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Forneça testes de gravidez a qualquer momento, se o período menstrual da sobrevivente estiver uma semana ou mais atrasado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00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Aquelas pessoas que apresentam uma gravidez em qualquer idade gestacional devido a violência sexual devem receber informação sobre todas as opções disponíveis, incluindo cuidados de aborto seguro ou uma referência para esses cuidados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C04CE47-31AC-6442-B1E5-188A2DBDA332}"/>
              </a:ext>
            </a:extLst>
          </p:cNvPr>
          <p:cNvSpPr txBox="1">
            <a:spLocks/>
          </p:cNvSpPr>
          <p:nvPr/>
        </p:nvSpPr>
        <p:spPr>
          <a:xfrm>
            <a:off x="580158" y="546144"/>
            <a:ext cx="15324860" cy="18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7915" b="1" i="0" u="none" strike="noStrike" cap="none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5400" kern="0" dirty="0"/>
              <a:t>Prevenção e Gestão de Gravidezes Indesejadas após Agressão Sexual</a:t>
            </a:r>
            <a:endParaRPr lang="en-US" sz="5400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F2EB9-C9C8-DA4C-9F15-D66C4E4BC6EB}"/>
              </a:ext>
            </a:extLst>
          </p:cNvPr>
          <p:cNvSpPr txBox="1"/>
          <p:nvPr/>
        </p:nvSpPr>
        <p:spPr>
          <a:xfrm>
            <a:off x="450849" y="2633832"/>
            <a:ext cx="1433566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Questões delicadas a serem abordadas com as sobreviventes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8791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A337F4-C8D4-48E9-8970-1D0098B3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7" y="1082675"/>
            <a:ext cx="15420399" cy="2757911"/>
          </a:xfrm>
        </p:spPr>
        <p:txBody>
          <a:bodyPr/>
          <a:lstStyle/>
          <a:p>
            <a:r>
              <a:rPr lang="pt-PT" sz="5400" kern="0" dirty="0"/>
              <a:t>Prevenção e Gestão de Gravidezes Indesejadas após Agressão Sexual</a:t>
            </a:r>
            <a:r>
              <a:rPr lang="en-US" sz="5400" dirty="0"/>
              <a:t> </a:t>
            </a:r>
            <a:r>
              <a:rPr lang="en-US" sz="4000" dirty="0"/>
              <a:t>(cont.)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4AAF4-E2F8-4502-B6C5-708EFAF89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156" y="2925519"/>
            <a:ext cx="16691844" cy="9541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Questões delicadas a serem abordadas com as sobreviventes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DB655C-A8F2-4A1D-8208-576A7BD3E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60194"/>
              </p:ext>
            </p:extLst>
          </p:nvPr>
        </p:nvGraphicFramePr>
        <p:xfrm>
          <a:off x="580156" y="4313563"/>
          <a:ext cx="1899477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1794">
                  <a:extLst>
                    <a:ext uri="{9D8B030D-6E8A-4147-A177-3AD203B41FA5}">
                      <a16:colId xmlns:a16="http://schemas.microsoft.com/office/drawing/2014/main" val="261126265"/>
                    </a:ext>
                  </a:extLst>
                </a:gridCol>
                <a:gridCol w="6944422">
                  <a:extLst>
                    <a:ext uri="{9D8B030D-6E8A-4147-A177-3AD203B41FA5}">
                      <a16:colId xmlns:a16="http://schemas.microsoft.com/office/drawing/2014/main" val="1500329213"/>
                    </a:ext>
                  </a:extLst>
                </a:gridCol>
                <a:gridCol w="6768561">
                  <a:extLst>
                    <a:ext uri="{9D8B030D-6E8A-4147-A177-3AD203B41FA5}">
                      <a16:colId xmlns:a16="http://schemas.microsoft.com/office/drawing/2014/main" val="2227049586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3200" b="0" dirty="0">
                          <a:solidFill>
                            <a:schemeClr val="tx1"/>
                          </a:solidFill>
                        </a:rPr>
                        <a:t>Métodos recomendados pela OMS para a interrupção da gravidez até quando podem ser usados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48159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&lt;12 semanas de gestação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&gt;</a:t>
                      </a:r>
                      <a:r>
                        <a:rPr lang="en-US" sz="3200" dirty="0">
                          <a:effectLst/>
                        </a:rPr>
                        <a:t>12 semanas de gestação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287696"/>
                  </a:ext>
                </a:extLst>
              </a:tr>
              <a:tr h="91440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*Aborto medicamentoso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Mifepristone + Misoprostol</a:t>
                      </a:r>
                      <a:endParaRPr lang="en-US" sz="3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Mifepristone + Misoprostol</a:t>
                      </a:r>
                      <a:endParaRPr lang="en-US" sz="3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4819513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Misoprostol</a:t>
                      </a:r>
                      <a:r>
                        <a:rPr lang="en-US" sz="3200" dirty="0">
                          <a:effectLst/>
                        </a:rPr>
                        <a:t>-isolado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</a:rPr>
                        <a:t>Misoprostol</a:t>
                      </a:r>
                      <a:r>
                        <a:rPr lang="en-US" sz="3200" dirty="0">
                          <a:effectLst/>
                        </a:rPr>
                        <a:t>-isolado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13550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Aborto cirúrgico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**Aspiração Intra-Uterina (AIU)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Dilatação e Esvaziamento (D&amp;E)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186133"/>
                  </a:ext>
                </a:extLst>
              </a:tr>
              <a:tr h="914400">
                <a:tc gridSpan="3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Helvetica" panose="020B0604020202020204" pitchFamily="34" charset="0"/>
                        </a:rPr>
                        <a:t>*</a:t>
                      </a:r>
                      <a:r>
                        <a:rPr lang="pt-PT" sz="2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Helvetica" panose="020B0604020202020204" pitchFamily="34" charset="0"/>
                        </a:rPr>
                        <a:t>Os regimes de aborto medicamentoso mudam significativamente durante </a:t>
                      </a:r>
                      <a:r>
                        <a:rPr lang="en-US" sz="2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Helvetica" panose="020B0604020202020204" pitchFamily="34" charset="0"/>
                        </a:rPr>
                        <a:t>&lt;12 semanas e </a:t>
                      </a:r>
                      <a:r>
                        <a:rPr lang="en-US" sz="2000" b="0" u="sng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Helvetica" panose="020B0604020202020204" pitchFamily="34" charset="0"/>
                        </a:rPr>
                        <a:t>&gt;</a:t>
                      </a:r>
                      <a:r>
                        <a:rPr lang="en-US" sz="2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Helvetica" panose="020B0604020202020204" pitchFamily="34" charset="0"/>
                        </a:rPr>
                        <a:t>12 semanas</a:t>
                      </a:r>
                    </a:p>
                    <a:p>
                      <a:r>
                        <a:rPr lang="en-US" sz="2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Helvetica" panose="020B0604020202020204" pitchFamily="34" charset="0"/>
                        </a:rPr>
                        <a:t>**AIU </a:t>
                      </a:r>
                      <a:r>
                        <a:rPr lang="pt-PT" sz="20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Helvetica" panose="020B0604020202020204" pitchFamily="34" charset="0"/>
                        </a:rPr>
                        <a:t>pode ser usada até 14 semanas com formação e recursos adequados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2314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52A6FC-7F88-4695-B404-B7D4673250BB}"/>
              </a:ext>
            </a:extLst>
          </p:cNvPr>
          <p:cNvSpPr txBox="1"/>
          <p:nvPr/>
        </p:nvSpPr>
        <p:spPr>
          <a:xfrm>
            <a:off x="450850" y="9959581"/>
            <a:ext cx="192024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dirty="0">
                <a:cs typeface="Helvetica" panose="020B0604020202020204" pitchFamily="34" charset="0"/>
              </a:rPr>
              <a:t>Consultar </a:t>
            </a:r>
            <a:r>
              <a:rPr lang="pt-PT" i="1" dirty="0">
                <a:cs typeface="Helvetica" panose="020B0604020202020204" pitchFamily="34" charset="0"/>
              </a:rPr>
              <a:t>Actualizações Clínicas em Saúde Reprodutiva </a:t>
            </a:r>
            <a:r>
              <a:rPr lang="pt-PT" dirty="0">
                <a:cs typeface="Helvetica" panose="020B0604020202020204" pitchFamily="34" charset="0"/>
              </a:rPr>
              <a:t>do Ipas</a:t>
            </a:r>
            <a:r>
              <a:rPr lang="en-US" dirty="0">
                <a:cs typeface="Helvetica" panose="020B0604020202020204" pitchFamily="34" charset="0"/>
              </a:rPr>
              <a:t> </a:t>
            </a:r>
            <a:r>
              <a:rPr lang="pt-PT" dirty="0">
                <a:cs typeface="Helvetica" panose="020B0604020202020204" pitchFamily="34" charset="0"/>
              </a:rPr>
              <a:t>para orientações clínicas regularmente actualizadas, incluindo regimes de aborto medicamentoso</a:t>
            </a:r>
            <a:r>
              <a:rPr lang="en-US" dirty="0">
                <a:cs typeface="Helvetica" panose="020B0604020202020204" pitchFamily="34" charset="0"/>
              </a:rPr>
              <a:t>: </a:t>
            </a:r>
          </a:p>
          <a:p>
            <a:pPr algn="ct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https://www.ipas.org/resource/clinical-updates-in-reproductive-health-2/</a:t>
            </a:r>
            <a:endParaRPr lang="en-US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23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69B43-8C9A-4E41-89AD-173C41BC4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4279"/>
            <a:ext cx="20104100" cy="1107996"/>
          </a:xfrm>
        </p:spPr>
        <p:txBody>
          <a:bodyPr wrap="square" anchor="t">
            <a:normAutofit fontScale="90000"/>
          </a:bodyPr>
          <a:lstStyle/>
          <a:p>
            <a:r>
              <a:rPr lang="pt-PT" b="1" dirty="0"/>
              <a:t>Dez Passos: Cuidados Informados sobre Trauma</a:t>
            </a:r>
            <a:endParaRPr lang="en-US" b="1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94BF33C7-CBFA-BA42-B893-809EE6A03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77733"/>
              </p:ext>
            </p:extLst>
          </p:nvPr>
        </p:nvGraphicFramePr>
        <p:xfrm>
          <a:off x="3194051" y="2170359"/>
          <a:ext cx="15011400" cy="897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485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B8BB079-2B33-A844-BCFD-68B34FD1EB9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86422812"/>
              </p:ext>
            </p:extLst>
          </p:nvPr>
        </p:nvGraphicFramePr>
        <p:xfrm>
          <a:off x="2442106" y="3421625"/>
          <a:ext cx="16468344" cy="631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50732B92-84C4-3041-AC51-B3AEFA312BEC}"/>
              </a:ext>
            </a:extLst>
          </p:cNvPr>
          <p:cNvSpPr txBox="1">
            <a:spLocks/>
          </p:cNvSpPr>
          <p:nvPr/>
        </p:nvSpPr>
        <p:spPr>
          <a:xfrm>
            <a:off x="0" y="1082675"/>
            <a:ext cx="20104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7915" b="1" i="0" u="none" strike="noStrike" cap="none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6000" b="1" dirty="0"/>
              <a:t>Dez Passos: Cuidados Informados sobre Trauma</a:t>
            </a:r>
            <a:r>
              <a:rPr lang="en-US" sz="6500" kern="0" dirty="0"/>
              <a:t> (cont.)</a:t>
            </a:r>
          </a:p>
        </p:txBody>
      </p:sp>
    </p:spTree>
    <p:extLst>
      <p:ext uri="{BB962C8B-B14F-4D97-AF65-F5344CB8AC3E}">
        <p14:creationId xmlns:p14="http://schemas.microsoft.com/office/powerpoint/2010/main" val="3438298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D9657C-6C1B-1D42-9A07-6D8560A05C2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88352599"/>
              </p:ext>
            </p:extLst>
          </p:nvPr>
        </p:nvGraphicFramePr>
        <p:xfrm>
          <a:off x="3194050" y="2566219"/>
          <a:ext cx="15011400" cy="798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3A4F6826-60CC-8342-9651-88C83B2E6B4B}"/>
              </a:ext>
            </a:extLst>
          </p:cNvPr>
          <p:cNvSpPr txBox="1">
            <a:spLocks/>
          </p:cNvSpPr>
          <p:nvPr/>
        </p:nvSpPr>
        <p:spPr>
          <a:xfrm>
            <a:off x="0" y="1082675"/>
            <a:ext cx="198808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7915" b="1" i="0" u="none" strike="noStrike" cap="none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6000" b="1" dirty="0"/>
              <a:t>Dez Passos: Cuidados Informados sobre Trauma</a:t>
            </a:r>
            <a:r>
              <a:rPr lang="en-US" sz="6500" kern="0" dirty="0"/>
              <a:t> (cont.)</a:t>
            </a:r>
          </a:p>
        </p:txBody>
      </p:sp>
    </p:spTree>
    <p:extLst>
      <p:ext uri="{BB962C8B-B14F-4D97-AF65-F5344CB8AC3E}">
        <p14:creationId xmlns:p14="http://schemas.microsoft.com/office/powerpoint/2010/main" val="3896870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DC3D-1DB1-42D5-AA93-6CFC79DF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769795"/>
            <a:ext cx="17846381" cy="3691947"/>
          </a:xfrm>
        </p:spPr>
        <p:txBody>
          <a:bodyPr/>
          <a:lstStyle/>
          <a:p>
            <a:r>
              <a:rPr lang="en-IN" dirty="0"/>
              <a:t>Actividade 1 – </a:t>
            </a:r>
            <a:r>
              <a:rPr lang="pt-PT" dirty="0"/>
              <a:t>Dramatização com Estudos de Casos Clínicos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A10D8-F730-8646-A0F2-EB2F60343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" y="6515099"/>
            <a:ext cx="12782298" cy="14573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875D4A-092D-E14B-BE85-F39433139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916025" y="5654675"/>
            <a:ext cx="5114925" cy="50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7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DF48A2-509E-A948-85CD-20346170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1551339"/>
            <a:ext cx="16001999" cy="3691947"/>
          </a:xfrm>
        </p:spPr>
        <p:txBody>
          <a:bodyPr/>
          <a:lstStyle/>
          <a:p>
            <a:r>
              <a:rPr lang="pt-PT" dirty="0"/>
              <a:t>Módulo 1: Introdução à Violência Sexual</a:t>
            </a:r>
            <a:r>
              <a:rPr lang="en-IN" dirty="0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C18CF-C8F3-6C41-97FA-8CDF734DF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065"/>
            <a:ext cx="173736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0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DC3D-1DB1-42D5-AA93-6CFC79DF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704672"/>
            <a:ext cx="15020054" cy="3691947"/>
          </a:xfrm>
        </p:spPr>
        <p:txBody>
          <a:bodyPr wrap="square" anchor="ctr">
            <a:normAutofit fontScale="90000"/>
          </a:bodyPr>
          <a:lstStyle/>
          <a:p>
            <a:r>
              <a:rPr lang="en-IN" dirty="0"/>
              <a:t>Módulo 4: </a:t>
            </a:r>
            <a:r>
              <a:rPr lang="pt-PT" dirty="0"/>
              <a:t>Caminhos de Referência e Integração de Serviços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6CD35-DDB6-A84F-B36A-F1682A56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065"/>
            <a:ext cx="17373600" cy="2026920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3E68D84-708F-F44C-85A0-06B0FEC31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-146"/>
          <a:stretch/>
        </p:blipFill>
        <p:spPr>
          <a:xfrm rot="480000">
            <a:off x="14046741" y="3958606"/>
            <a:ext cx="4824919" cy="62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90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sunburst chart&#10;&#10;Description automatically generated">
            <a:extLst>
              <a:ext uri="{FF2B5EF4-FFF2-40B4-BE49-F238E27FC236}">
                <a16:creationId xmlns:a16="http://schemas.microsoft.com/office/drawing/2014/main" id="{FB911760-3921-274F-AB8F-D75B00AC4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t="5306" r="18581" b="8944"/>
          <a:stretch/>
        </p:blipFill>
        <p:spPr>
          <a:xfrm>
            <a:off x="10052050" y="1321695"/>
            <a:ext cx="9882832" cy="9824064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F0AAF8-03F7-BA44-8FBE-C7D6DFA1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69" y="1082675"/>
            <a:ext cx="11177449" cy="2757911"/>
          </a:xfrm>
        </p:spPr>
        <p:txBody>
          <a:bodyPr wrap="square" anchor="t">
            <a:noAutofit/>
          </a:bodyPr>
          <a:lstStyle/>
          <a:p>
            <a:r>
              <a:rPr lang="pt-PT" sz="6000" dirty="0"/>
              <a:t>Por que são necessárias referências multissectoriais?</a:t>
            </a:r>
            <a:endParaRPr lang="en-US" sz="6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40A0-B082-EC4E-AE4D-364960A5B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0369" y="3308471"/>
            <a:ext cx="9882832" cy="569389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pt-PT" sz="3200" dirty="0">
                <a:solidFill>
                  <a:schemeClr val="tx1"/>
                </a:solidFill>
              </a:rPr>
              <a:t>As sobreviventes têm múltiplas necessidades que requerem um conjunto abrangente de serviços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pt-PT" sz="3200" dirty="0">
                <a:solidFill>
                  <a:schemeClr val="tx1"/>
                </a:solidFill>
              </a:rPr>
              <a:t>Uma resposta multissectorial coordenada assegura que as necessidades abrangentes de uma utente sejam satisfeitas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pt-PT" sz="3200" dirty="0">
                <a:solidFill>
                  <a:schemeClr val="tx1"/>
                </a:solidFill>
              </a:rPr>
              <a:t>Um provedor e/ou uma unidade não pode prestar todos os serviços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pt-PT" sz="3200" dirty="0">
                <a:solidFill>
                  <a:schemeClr val="tx1"/>
                </a:solidFill>
              </a:rPr>
              <a:t>Referências funcionam nos dois sentidos: Se os seus provedores de serviços de protecção não fizerem referência a si, explore as razões para tal e encoraje a colaboração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C28F4-E7EC-FB40-A6A7-81D48527B774}"/>
              </a:ext>
            </a:extLst>
          </p:cNvPr>
          <p:cNvSpPr txBox="1"/>
          <p:nvPr/>
        </p:nvSpPr>
        <p:spPr>
          <a:xfrm>
            <a:off x="988954" y="9877602"/>
            <a:ext cx="9289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Fonte: “</a:t>
            </a:r>
            <a:r>
              <a:rPr lang="en-US" i="1" dirty="0"/>
              <a:t>What is the Cluster Approach?” Humanitarian Response, accessed April 8, 2019</a:t>
            </a:r>
          </a:p>
          <a:p>
            <a:r>
              <a:rPr lang="en-US" i="1" dirty="0">
                <a:hlinkClick r:id="rId4"/>
              </a:rPr>
              <a:t>https://www.humanitarianresponse.info/en/about-clusters/what-is-the-cluster-approach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3122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7DE9B-BFEC-B149-8F56-27066996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5391377" cy="2757911"/>
          </a:xfrm>
        </p:spPr>
        <p:txBody>
          <a:bodyPr/>
          <a:lstStyle/>
          <a:p>
            <a:r>
              <a:rPr lang="pt-PT" dirty="0"/>
              <a:t>Papéis e Responsabilidades dos Provedores de Aborto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BA6DE-9C47-624A-9D6C-8B8D3B2984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7" y="3869055"/>
            <a:ext cx="8970264" cy="7755969"/>
          </a:xfrm>
        </p:spPr>
        <p:txBody>
          <a:bodyPr wrap="square" lIns="0" tIns="0" rIns="0" bIns="0" anchor="t">
            <a:sp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 a sobrevivente a avaliar o seu actual risco de dano antes de deixar a clínica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ou os seus filhos estão em perigo iminente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marL="11430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“Sente-se segura para ir para casa?”</a:t>
            </a:r>
          </a:p>
          <a:p>
            <a:pPr marL="11430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“Deseja ajuda?”</a:t>
            </a:r>
          </a:p>
          <a:p>
            <a:pPr marL="685800" lvl="2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Oferecer informações sobre referências para a saúde, protecção, aconselhamento jurídico ou outros serviços. Ajudar a utente a identificar apoio com a família, amigos, grupos locais de mulheres, abrigos, etc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2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60000"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20DBB72-C9E4-0441-8ED3-056141574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437318"/>
              </p:ext>
            </p:extLst>
          </p:nvPr>
        </p:nvGraphicFramePr>
        <p:xfrm>
          <a:off x="10052050" y="2278875"/>
          <a:ext cx="9385226" cy="906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179B829B-42BC-3C47-A011-24DA5A57844B}"/>
              </a:ext>
            </a:extLst>
          </p:cNvPr>
          <p:cNvSpPr/>
          <p:nvPr/>
        </p:nvSpPr>
        <p:spPr>
          <a:xfrm>
            <a:off x="13198899" y="5377088"/>
            <a:ext cx="3091527" cy="30915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Sobrevivente</a:t>
            </a:r>
          </a:p>
        </p:txBody>
      </p:sp>
    </p:spTree>
    <p:extLst>
      <p:ext uri="{BB962C8B-B14F-4D97-AF65-F5344CB8AC3E}">
        <p14:creationId xmlns:p14="http://schemas.microsoft.com/office/powerpoint/2010/main" val="3665691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BA6DE-9C47-624A-9D6C-8B8D3B2984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7" y="3856243"/>
            <a:ext cx="9214267" cy="7448193"/>
          </a:xfrm>
        </p:spPr>
        <p:txBody>
          <a:bodyPr wrap="square" lIns="0" tIns="0" rIns="0" bIns="0" anchor="t">
            <a:sp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Encaminhar a utente para serviços pós-estrupo ou outro tratamento médico, se necessário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Encaminhar a utente para apoio psicossocial e apoio à saúde mental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revelação obrigatória de casos de violência sexual a serviços de assistência jurídica por um profissional de saúde </a:t>
            </a:r>
            <a:r>
              <a:rPr lang="pt-PT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recomendada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Lembre-se: </a:t>
            </a: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que a utente tome uma decisão informada sobre quais serviços deseja aceder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o </a:t>
            </a:r>
            <a:r>
              <a:rPr lang="pt-PT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de referência e consentimento informado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3F9873F-177B-754A-AD64-C12B8C15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6080539" cy="2757911"/>
          </a:xfrm>
        </p:spPr>
        <p:txBody>
          <a:bodyPr/>
          <a:lstStyle/>
          <a:p>
            <a:r>
              <a:rPr lang="pt-PT" dirty="0"/>
              <a:t>Papéis e Responsabilidades dos Provedores de Aborto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82AE0EF-D2B3-A242-A00C-3BEF04BE5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01654"/>
              </p:ext>
            </p:extLst>
          </p:nvPr>
        </p:nvGraphicFramePr>
        <p:xfrm>
          <a:off x="10052050" y="2278875"/>
          <a:ext cx="9385226" cy="906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41CBB930-E182-F44C-8D33-6E9061181773}"/>
              </a:ext>
            </a:extLst>
          </p:cNvPr>
          <p:cNvSpPr/>
          <p:nvPr/>
        </p:nvSpPr>
        <p:spPr>
          <a:xfrm>
            <a:off x="13198899" y="5377088"/>
            <a:ext cx="3091527" cy="30915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Sobrevivente</a:t>
            </a:r>
          </a:p>
        </p:txBody>
      </p:sp>
    </p:spTree>
    <p:extLst>
      <p:ext uri="{BB962C8B-B14F-4D97-AF65-F5344CB8AC3E}">
        <p14:creationId xmlns:p14="http://schemas.microsoft.com/office/powerpoint/2010/main" val="4022110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8520-B73B-4159-B2DA-DD362250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9" y="1082675"/>
            <a:ext cx="19653251" cy="2757911"/>
          </a:xfrm>
        </p:spPr>
        <p:txBody>
          <a:bodyPr/>
          <a:lstStyle/>
          <a:p>
            <a:r>
              <a:rPr lang="pt-PT" dirty="0"/>
              <a:t>Sistema de Gestão de Informação de Violência Baseada no Género </a:t>
            </a:r>
            <a:r>
              <a:rPr lang="en-US" dirty="0"/>
              <a:t>(GBVIMS)</a:t>
            </a:r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9330FB76-4B5A-4067-881C-790D2435E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24" t="-13894" r="724" b="-405"/>
          <a:stretch/>
        </p:blipFill>
        <p:spPr>
          <a:xfrm>
            <a:off x="580159" y="3535938"/>
            <a:ext cx="10808986" cy="6599922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37163546-A757-4355-8DFA-0ECA2A497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600" y="4387499"/>
            <a:ext cx="8258168" cy="5370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4AA7F3-5E87-489F-8198-81CC60239194}"/>
              </a:ext>
            </a:extLst>
          </p:cNvPr>
          <p:cNvSpPr txBox="1"/>
          <p:nvPr/>
        </p:nvSpPr>
        <p:spPr>
          <a:xfrm>
            <a:off x="580159" y="10487752"/>
            <a:ext cx="190866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82880" tIns="182880" rIns="182880" bIns="182880" rtlCol="0" anchor="ctr" anchorCtr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https://www.gbvims.com/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779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4AE8-5563-4769-BFD0-5AD9B354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5" y="1551339"/>
            <a:ext cx="17178446" cy="3691947"/>
          </a:xfrm>
        </p:spPr>
        <p:txBody>
          <a:bodyPr/>
          <a:lstStyle/>
          <a:p>
            <a:r>
              <a:rPr lang="en-US" dirty="0"/>
              <a:t>Actividade 2 – </a:t>
            </a:r>
            <a:r>
              <a:rPr lang="pt-PT" dirty="0"/>
              <a:t>Cuidados e Caminhos de Referência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58155-9FF9-8A40-B102-3F5C7E44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" y="5654675"/>
            <a:ext cx="12782298" cy="15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5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2750EFB-8559-40D5-ABFB-04E238809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50" y="1082675"/>
            <a:ext cx="18342476" cy="1107996"/>
          </a:xfrm>
        </p:spPr>
        <p:txBody>
          <a:bodyPr wrap="square" anchor="t">
            <a:noAutofit/>
          </a:bodyPr>
          <a:lstStyle/>
          <a:p>
            <a:pPr algn="l"/>
            <a:r>
              <a:rPr lang="pt-PT" sz="8000" b="1" dirty="0"/>
              <a:t>Cuidados e Caminhos de Referência</a:t>
            </a:r>
            <a:r>
              <a:rPr lang="en-US" sz="8000" b="1" dirty="0"/>
              <a:t>*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0D8B8-C6D5-4413-AD30-59986CD26E0F}"/>
              </a:ext>
            </a:extLst>
          </p:cNvPr>
          <p:cNvSpPr txBox="1"/>
          <p:nvPr/>
        </p:nvSpPr>
        <p:spPr>
          <a:xfrm>
            <a:off x="450850" y="10282277"/>
            <a:ext cx="192024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82880" tIns="182880" rIns="182880" bIns="9144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*Fonte: </a:t>
            </a:r>
            <a:r>
              <a:rPr lang="pt-PT" dirty="0">
                <a:solidFill>
                  <a:schemeClr val="tx1">
                    <a:lumMod val="50000"/>
                  </a:schemeClr>
                </a:solidFill>
              </a:rPr>
              <a:t>Organização Mundial da Saúde (OMS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).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Health care for women subjected to intimate partner violence or sexual violence: A clinical handbook. </a:t>
            </a:r>
            <a:r>
              <a:rPr lang="en-US" dirty="0"/>
              <a:t>Geneva: WHO; 2014.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8272A-1DF1-A64E-B682-980195726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750" y="3009230"/>
            <a:ext cx="4572000" cy="6461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0F549-FBF0-A94E-A849-5F64D242BD2D}"/>
              </a:ext>
            </a:extLst>
          </p:cNvPr>
          <p:cNvSpPr txBox="1"/>
          <p:nvPr/>
        </p:nvSpPr>
        <p:spPr>
          <a:xfrm>
            <a:off x="7843157" y="2971549"/>
            <a:ext cx="441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Caminho para Cuidados de VPI, página 38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EC8ED3-04C2-B04F-A37B-138994DFF315}"/>
              </a:ext>
            </a:extLst>
          </p:cNvPr>
          <p:cNvSpPr txBox="1"/>
          <p:nvPr/>
        </p:nvSpPr>
        <p:spPr>
          <a:xfrm>
            <a:off x="13506902" y="3000578"/>
            <a:ext cx="441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Caminho para Cuidados Iniciais Pós-Agressão, página 65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9CE02-7672-4141-B5D9-B9D339124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75" y="4095201"/>
            <a:ext cx="3765550" cy="5350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431B91-1927-8940-85AF-D7B274556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3021" y="4138744"/>
            <a:ext cx="3765549" cy="5350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04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F9B382-9ECF-40DA-BD66-38B17343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8198097" cy="2757911"/>
          </a:xfrm>
        </p:spPr>
        <p:txBody>
          <a:bodyPr lIns="0" tIns="0" rIns="0" bIns="0"/>
          <a:lstStyle/>
          <a:p>
            <a:r>
              <a:rPr lang="pt-PT" dirty="0"/>
              <a:t>Os Cuidados e Tratamento Holísticos são Cruciais para a Cura e Segurança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8444B3-4598-4ACF-91D1-5CB80EFAB1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315" y="3840585"/>
            <a:ext cx="18049631" cy="68675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pt-PT" sz="3600" dirty="0">
                <a:solidFill>
                  <a:schemeClr val="tx1"/>
                </a:solidFill>
              </a:rPr>
              <a:t>Para onde enviaria alguém que necessitasse destes serviços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Serviços gerais de saúde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Serviços </a:t>
            </a:r>
            <a:r>
              <a:rPr lang="pt-PT" sz="3200" dirty="0">
                <a:solidFill>
                  <a:schemeClr val="tx1"/>
                </a:solidFill>
              </a:rPr>
              <a:t>clínicos</a:t>
            </a:r>
            <a:r>
              <a:rPr lang="en-US" sz="3200" dirty="0">
                <a:solidFill>
                  <a:schemeClr val="tx1"/>
                </a:solidFill>
              </a:rPr>
              <a:t>/SSR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chemeClr val="tx1"/>
                </a:solidFill>
              </a:rPr>
              <a:t>Serviços de protecção de mulheres/VBG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chemeClr val="tx1"/>
                </a:solidFill>
              </a:rPr>
              <a:t>Saúde mental e apoio psicossocial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chemeClr val="tx1"/>
                </a:solidFill>
              </a:rPr>
              <a:t>Serviços alimentares </a:t>
            </a:r>
            <a:r>
              <a:rPr lang="en-US" sz="3200" dirty="0">
                <a:solidFill>
                  <a:schemeClr val="tx1"/>
                </a:solidFill>
              </a:rPr>
              <a:t>&amp;</a:t>
            </a:r>
            <a:r>
              <a:rPr lang="pt-PT" sz="3200" dirty="0">
                <a:solidFill>
                  <a:schemeClr val="tx1"/>
                </a:solidFill>
              </a:rPr>
              <a:t> meios de subsistência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chemeClr val="tx1"/>
                </a:solidFill>
              </a:rPr>
              <a:t>Serviços</a:t>
            </a:r>
            <a:r>
              <a:rPr lang="en-US" sz="3200" dirty="0">
                <a:solidFill>
                  <a:schemeClr val="tx1"/>
                </a:solidFill>
              </a:rPr>
              <a:t> de assistência </a:t>
            </a:r>
            <a:r>
              <a:rPr lang="pt-PT" sz="3200" dirty="0">
                <a:solidFill>
                  <a:schemeClr val="tx1"/>
                </a:solidFill>
              </a:rPr>
              <a:t>jurídica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200" dirty="0">
                <a:solidFill>
                  <a:schemeClr val="tx1"/>
                </a:solidFill>
              </a:rPr>
              <a:t>Serviços de casa/abrigos seguro</a:t>
            </a:r>
            <a:r>
              <a:rPr lang="en-US" sz="3200" dirty="0">
                <a:solidFill>
                  <a:schemeClr val="tx1"/>
                </a:solidFill>
              </a:rPr>
              <a:t>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Espaços seguros</a:t>
            </a:r>
          </a:p>
        </p:txBody>
      </p:sp>
    </p:spTree>
    <p:extLst>
      <p:ext uri="{BB962C8B-B14F-4D97-AF65-F5344CB8AC3E}">
        <p14:creationId xmlns:p14="http://schemas.microsoft.com/office/powerpoint/2010/main" val="1948710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DC3D-1DB1-42D5-AA93-6CFC79DF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551339"/>
            <a:ext cx="17115322" cy="3691947"/>
          </a:xfrm>
        </p:spPr>
        <p:txBody>
          <a:bodyPr/>
          <a:lstStyle/>
          <a:p>
            <a:r>
              <a:rPr lang="en-IN" sz="8800" dirty="0"/>
              <a:t>Actividade 3 – </a:t>
            </a:r>
            <a:r>
              <a:rPr lang="pt-PT" sz="8800" dirty="0"/>
              <a:t>Estudos de Casos de Prestação/Integração de Serviços </a:t>
            </a:r>
            <a:endParaRPr lang="en-IN" sz="8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8B7BA-219E-A04A-BA7B-7DD532713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" y="7195104"/>
            <a:ext cx="11909455" cy="143669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471701-C9AF-7245-84A8-FB2C0662C7D6}"/>
              </a:ext>
            </a:extLst>
          </p:cNvPr>
          <p:cNvGrpSpPr/>
          <p:nvPr/>
        </p:nvGrpSpPr>
        <p:grpSpPr>
          <a:xfrm>
            <a:off x="10052050" y="5871512"/>
            <a:ext cx="10019722" cy="4147978"/>
            <a:chOff x="7187260" y="5848627"/>
            <a:chExt cx="12238704" cy="5066595"/>
          </a:xfrm>
        </p:grpSpPr>
        <p:pic>
          <p:nvPicPr>
            <p:cNvPr id="15" name="Picture 14" descr="A group of women in colorful dresses&#10;&#10;Description automatically generated with low confidence">
              <a:extLst>
                <a:ext uri="{FF2B5EF4-FFF2-40B4-BE49-F238E27FC236}">
                  <a16:creationId xmlns:a16="http://schemas.microsoft.com/office/drawing/2014/main" id="{1C44D9E3-4A73-A34B-ADFF-753C8AB98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260" y="5886022"/>
              <a:ext cx="3886200" cy="5029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D15E7E-4C7E-5642-90D5-88218801A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64145" y="5848627"/>
              <a:ext cx="3861819" cy="50292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396B8A-7EA9-FB45-9FEA-795F1962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29527" y="5848627"/>
              <a:ext cx="3861819" cy="4997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357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3866-D0FE-426C-B43D-30FB2D39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1551339"/>
            <a:ext cx="16793435" cy="369194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Módulo 5: Cuidados para Cuidadores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66694-BE6E-4AA9-BBC4-32B0B1E978A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0304" y="8521002"/>
            <a:ext cx="18693995" cy="2315611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O conteúdo desta secção foi usado e adaptado com autorização do Grupo de Trabalho Inter-Agências sobre Saúde Reprodutiva em Crises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Adaptado de: </a:t>
            </a:r>
            <a:r>
              <a:rPr lang="en-US" sz="2400" i="1" dirty="0">
                <a:solidFill>
                  <a:schemeClr val="bg1"/>
                </a:solidFill>
              </a:rPr>
              <a:t>Inter-Agency Working Group (IAWG) on Reproductive Health in Crises and Jhpiego. Clinical Management of Sexual Violence Survivors in Crisis Settings: A Training Course for Health Care Providers. New York: 2021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https://iawg.net/resources/clinical-management-of-sexual-violence-survivors-in-crisis-settings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2D92A-9DBE-704D-8DFD-CC31BA460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065"/>
            <a:ext cx="173736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person, outdoor, group&#10;&#10;Description automatically generated">
            <a:extLst>
              <a:ext uri="{FF2B5EF4-FFF2-40B4-BE49-F238E27FC236}">
                <a16:creationId xmlns:a16="http://schemas.microsoft.com/office/drawing/2014/main" id="{2706D3F7-FF16-D148-9D46-E5B44FA3E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9"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0C4EEC9-3017-2642-8835-6155B1C04AFD}"/>
              </a:ext>
            </a:extLst>
          </p:cNvPr>
          <p:cNvSpPr txBox="1">
            <a:spLocks/>
          </p:cNvSpPr>
          <p:nvPr/>
        </p:nvSpPr>
        <p:spPr>
          <a:xfrm>
            <a:off x="870857" y="645245"/>
            <a:ext cx="12418766" cy="2380983"/>
          </a:xfrm>
          <a:prstGeom prst="rect">
            <a:avLst/>
          </a:prstGeom>
        </p:spPr>
        <p:txBody>
          <a:bodyPr vert="horz" wrap="square" lIns="150781" tIns="75390" rIns="150781" bIns="75390" rtlCol="0" anchor="b">
            <a:norm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US" sz="6600" kern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Estamos Aqui?: </a:t>
            </a:r>
          </a:p>
          <a:p>
            <a:pPr algn="l"/>
            <a:r>
              <a:rPr lang="en-US" sz="6600" b="0" kern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Âmbito do Problema</a:t>
            </a:r>
          </a:p>
        </p:txBody>
      </p:sp>
    </p:spTree>
    <p:extLst>
      <p:ext uri="{BB962C8B-B14F-4D97-AF65-F5344CB8AC3E}">
        <p14:creationId xmlns:p14="http://schemas.microsoft.com/office/powerpoint/2010/main" val="30170180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42"/>
          <p:cNvSpPr txBox="1">
            <a:spLocks noGrp="1"/>
          </p:cNvSpPr>
          <p:nvPr>
            <p:ph type="title"/>
          </p:nvPr>
        </p:nvSpPr>
        <p:spPr>
          <a:xfrm>
            <a:off x="450850" y="1082675"/>
            <a:ext cx="17094197" cy="190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</a:pPr>
            <a:r>
              <a:rPr lang="en-US" dirty="0"/>
              <a:t>O Que é “Burnout” (Esgotamento)</a:t>
            </a:r>
            <a:endParaRPr dirty="0"/>
          </a:p>
        </p:txBody>
      </p:sp>
      <p:sp>
        <p:nvSpPr>
          <p:cNvPr id="2040" name="Google Shape;2040;p242"/>
          <p:cNvSpPr txBox="1">
            <a:spLocks noGrp="1"/>
          </p:cNvSpPr>
          <p:nvPr>
            <p:ph sz="quarter" idx="10"/>
          </p:nvPr>
        </p:nvSpPr>
        <p:spPr>
          <a:xfrm>
            <a:off x="8683841" y="2991179"/>
            <a:ext cx="10840100" cy="737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en-US" sz="3600" b="1" dirty="0">
                <a:solidFill>
                  <a:schemeClr val="accent3"/>
                </a:solidFill>
              </a:rPr>
              <a:t>Manifestações de </a:t>
            </a:r>
            <a:r>
              <a:rPr lang="en-US" sz="3600" b="1" i="1" dirty="0">
                <a:solidFill>
                  <a:schemeClr val="accent3"/>
                </a:solidFill>
              </a:rPr>
              <a:t>Burnout</a:t>
            </a:r>
            <a:endParaRPr sz="3600" b="1" i="1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/>
                </a:solidFill>
              </a:rPr>
              <a:t>Vontade de chorar 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/>
                </a:solidFill>
              </a:rPr>
              <a:t>Dificuldade em dormir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/>
                </a:solidFill>
              </a:rPr>
              <a:t>Fraca concentração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accent3"/>
                </a:solidFill>
              </a:rPr>
              <a:t>Sentimento de raiva dirigido contra si próprio ou contra os outros (utentes, colegas, família)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accent3"/>
                </a:solidFill>
              </a:rPr>
              <a:t>Uso de álcool e drogas</a:t>
            </a:r>
            <a:r>
              <a:rPr lang="en-US" sz="3600" dirty="0">
                <a:solidFill>
                  <a:schemeClr val="accent3"/>
                </a:solidFill>
              </a:rPr>
              <a:t> 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accent3"/>
                </a:solidFill>
              </a:rPr>
              <a:t>Falta de interesse geral na vida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/>
                </a:solidFill>
              </a:rPr>
              <a:t>Incapacidade de sentir prazer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/>
                </a:solidFill>
              </a:rPr>
              <a:t>Isolamento voluntário 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accent3"/>
                </a:solidFill>
              </a:rPr>
              <a:t>Falta de prazer no trabalho</a:t>
            </a:r>
            <a:endParaRPr sz="3600" dirty="0">
              <a:solidFill>
                <a:schemeClr val="accent3"/>
              </a:solidFill>
            </a:endParaRPr>
          </a:p>
          <a:p>
            <a:pPr marL="1136942" indent="-571500">
              <a:lnSpc>
                <a:spcPct val="80000"/>
              </a:lnSpc>
              <a:spcBef>
                <a:spcPts val="989"/>
              </a:spcBef>
              <a:buClr>
                <a:schemeClr val="accent3"/>
              </a:buClr>
              <a:buSzPct val="6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accent3"/>
                </a:solidFill>
              </a:rPr>
              <a:t>Angústia ou medo decorrente do trabalho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2041" name="Google Shape;2041;p242"/>
          <p:cNvSpPr txBox="1"/>
          <p:nvPr/>
        </p:nvSpPr>
        <p:spPr>
          <a:xfrm>
            <a:off x="875500" y="2991179"/>
            <a:ext cx="6211100" cy="713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>
              <a:buClr>
                <a:srgbClr val="85B5E1"/>
              </a:buClr>
              <a:buSzPts val="1800"/>
            </a:pPr>
            <a:r>
              <a:rPr lang="pt-PT" sz="3600" b="1" i="1" kern="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Burnout</a:t>
            </a:r>
            <a:r>
              <a:rPr lang="pt-PT" sz="3600" b="1" kern="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PT" sz="3600" kern="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é um tipo especial de </a:t>
            </a:r>
            <a:r>
              <a:rPr lang="pt-PT" sz="3600" i="1" kern="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stress</a:t>
            </a:r>
            <a:r>
              <a:rPr lang="en-US" sz="3600" kern="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–</a:t>
            </a:r>
            <a:r>
              <a:rPr lang="pt-PT" sz="3600" kern="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um estado de exaustão física ou emocional que também envolve uma sensação de realização reduzida e perda de identidade pessoal. Isto pode afectar os provedores a nível das unidades sanitárias ou da comunidade, bem como os membros da família</a:t>
            </a:r>
            <a:r>
              <a:rPr lang="en-US" sz="3600" kern="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.</a:t>
            </a:r>
            <a:endParaRPr sz="3600" kern="0" dirty="0">
              <a:solidFill>
                <a:schemeClr val="accent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042" name="Google Shape;2042;p242"/>
          <p:cNvCxnSpPr>
            <a:cxnSpLocks/>
          </p:cNvCxnSpPr>
          <p:nvPr/>
        </p:nvCxnSpPr>
        <p:spPr>
          <a:xfrm>
            <a:off x="7795233" y="2991179"/>
            <a:ext cx="0" cy="701237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243"/>
          <p:cNvSpPr txBox="1">
            <a:spLocks noGrp="1"/>
          </p:cNvSpPr>
          <p:nvPr>
            <p:ph type="title" idx="4294967295"/>
          </p:nvPr>
        </p:nvSpPr>
        <p:spPr>
          <a:xfrm>
            <a:off x="6781800" y="519233"/>
            <a:ext cx="6419850" cy="686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56" tIns="75357" rIns="150756" bIns="75357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accent2"/>
              </a:buClr>
            </a:pPr>
            <a:r>
              <a:rPr lang="en-US" b="1" dirty="0">
                <a:solidFill>
                  <a:schemeClr val="bg1"/>
                </a:solidFill>
              </a:rPr>
              <a:t>ESTATÍSTICAS SOBRE </a:t>
            </a:r>
            <a:r>
              <a:rPr lang="en-US" b="1" i="1" dirty="0">
                <a:solidFill>
                  <a:schemeClr val="bg1"/>
                </a:solidFill>
              </a:rPr>
              <a:t>BURNOUT</a:t>
            </a:r>
          </a:p>
        </p:txBody>
      </p:sp>
      <p:sp>
        <p:nvSpPr>
          <p:cNvPr id="2050" name="Google Shape;2050;p243"/>
          <p:cNvSpPr txBox="1">
            <a:spLocks noGrp="1"/>
          </p:cNvSpPr>
          <p:nvPr>
            <p:ph idx="4294967295"/>
          </p:nvPr>
        </p:nvSpPr>
        <p:spPr>
          <a:xfrm>
            <a:off x="1313941" y="6070067"/>
            <a:ext cx="17476219" cy="331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 marL="114300" indent="0" algn="ctr">
              <a:lnSpc>
                <a:spcPct val="90000"/>
              </a:lnSpc>
              <a:spcBef>
                <a:spcPts val="1649"/>
              </a:spcBef>
              <a:buClr>
                <a:schemeClr val="dk2"/>
              </a:buClr>
              <a:buSzPts val="2800"/>
              <a:buNone/>
            </a:pPr>
            <a:r>
              <a:rPr lang="pt-PT" sz="5400" b="1" dirty="0"/>
              <a:t>Estes efeitos são exacerbados em 30% dos profissionais que já sofreram trauma na infância (Efeitos Adversos do Trauma na Infância)</a:t>
            </a:r>
            <a:r>
              <a:rPr lang="en-US" sz="5400" b="1" dirty="0"/>
              <a:t>.</a:t>
            </a:r>
            <a:endParaRPr sz="5400" b="1" dirty="0"/>
          </a:p>
        </p:txBody>
      </p:sp>
      <p:sp>
        <p:nvSpPr>
          <p:cNvPr id="2051" name="Google Shape;2051;p243"/>
          <p:cNvSpPr/>
          <p:nvPr/>
        </p:nvSpPr>
        <p:spPr>
          <a:xfrm>
            <a:off x="5833220" y="10553556"/>
            <a:ext cx="8437660" cy="47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 algn="ctr">
              <a:buClr>
                <a:srgbClr val="000000"/>
              </a:buClr>
              <a:buSzPts val="800"/>
            </a:pPr>
            <a:r>
              <a:rPr lang="en-US" kern="0" dirty="0">
                <a:latin typeface="Arial"/>
                <a:ea typeface="Arial"/>
                <a:cs typeface="Arial"/>
                <a:sym typeface="Arial"/>
              </a:rPr>
              <a:t>(Brady et al. 1999;Figley 1995; Kohlenberg et al 2006)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2" name="Google Shape;2052;p243"/>
          <p:cNvCxnSpPr>
            <a:cxnSpLocks/>
          </p:cNvCxnSpPr>
          <p:nvPr/>
        </p:nvCxnSpPr>
        <p:spPr>
          <a:xfrm>
            <a:off x="1071456" y="5654675"/>
            <a:ext cx="17961188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74E624D-5037-0A4A-A823-6FF13516A6EF}"/>
              </a:ext>
            </a:extLst>
          </p:cNvPr>
          <p:cNvSpPr txBox="1"/>
          <p:nvPr/>
        </p:nvSpPr>
        <p:spPr>
          <a:xfrm>
            <a:off x="1861361" y="2293389"/>
            <a:ext cx="16381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>
                <a:solidFill>
                  <a:schemeClr val="dk2"/>
                </a:solidFill>
              </a:rPr>
              <a:t>50% dos profissionais que lidam com pessoas traumatizadas dizem que se sentem afectados e 30% dizem que isto até interfere na sua vida</a:t>
            </a:r>
            <a:r>
              <a:rPr lang="en-US" sz="5400" b="1" dirty="0">
                <a:solidFill>
                  <a:schemeClr val="dk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44"/>
          <p:cNvSpPr txBox="1">
            <a:spLocks noGrp="1"/>
          </p:cNvSpPr>
          <p:nvPr>
            <p:ph type="title"/>
          </p:nvPr>
        </p:nvSpPr>
        <p:spPr>
          <a:xfrm>
            <a:off x="450850" y="777876"/>
            <a:ext cx="17132300" cy="275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SzPts val="4000"/>
            </a:pPr>
            <a:r>
              <a:rPr lang="pt-PT" dirty="0"/>
              <a:t>Como Evitar o </a:t>
            </a:r>
            <a:r>
              <a:rPr lang="pt-PT" i="1" dirty="0"/>
              <a:t>Burnout</a:t>
            </a:r>
            <a:r>
              <a:rPr lang="pt-PT" dirty="0"/>
              <a:t>: Estratégias Sugeridas no Trabalho</a:t>
            </a:r>
            <a:endParaRPr dirty="0"/>
          </a:p>
        </p:txBody>
      </p:sp>
      <p:sp>
        <p:nvSpPr>
          <p:cNvPr id="2060" name="Google Shape;2060;p244"/>
          <p:cNvSpPr txBox="1">
            <a:spLocks noGrp="1"/>
          </p:cNvSpPr>
          <p:nvPr>
            <p:ph sz="quarter" idx="10"/>
          </p:nvPr>
        </p:nvSpPr>
        <p:spPr>
          <a:xfrm>
            <a:off x="579437" y="3225009"/>
            <a:ext cx="16622713" cy="569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 marL="685800" indent="-685800">
              <a:lnSpc>
                <a:spcPct val="90000"/>
              </a:lnSpc>
              <a:spcBef>
                <a:spcPts val="98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</a:rPr>
              <a:t>Debater casos com colegas e/ou supervisores para obter informações e garantias sobre decisões, competências e papéis, reduzindo assim a dúvida</a:t>
            </a:r>
            <a:endParaRPr lang="en-US" sz="3600" dirty="0">
              <a:solidFill>
                <a:schemeClr val="tx1"/>
              </a:solidFill>
              <a:cs typeface="Calibri"/>
            </a:endParaRPr>
          </a:p>
          <a:p>
            <a:pPr marL="685800" indent="-685800">
              <a:lnSpc>
                <a:spcPct val="90000"/>
              </a:lnSpc>
              <a:spcBef>
                <a:spcPts val="197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</a:rPr>
              <a:t>Estar ciente de que não pode fazer tudo sozinho e pedir ajuda quando precisar dela</a:t>
            </a:r>
            <a:endParaRPr lang="en-US" sz="3600" dirty="0">
              <a:solidFill>
                <a:schemeClr val="tx1"/>
              </a:solidFill>
              <a:cs typeface="Calibri"/>
            </a:endParaRPr>
          </a:p>
          <a:p>
            <a:pPr marL="685800" indent="-685800">
              <a:lnSpc>
                <a:spcPct val="90000"/>
              </a:lnSpc>
              <a:spcBef>
                <a:spcPts val="197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</a:rPr>
              <a:t>Aceitar que nem todas as utentes podem ser ajudadas e lembrar-se do bom trabalho que está a fazer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endParaRPr lang="en-US" sz="3600" dirty="0">
              <a:solidFill>
                <a:schemeClr val="tx1"/>
              </a:solidFill>
              <a:cs typeface="Calibri"/>
            </a:endParaRPr>
          </a:p>
          <a:p>
            <a:pPr marL="685800" indent="-685800">
              <a:lnSpc>
                <a:spcPct val="90000"/>
              </a:lnSpc>
              <a:spcBef>
                <a:spcPts val="197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</a:rPr>
              <a:t>Aceitar suas limitações profissionais e tentar consistentemente expandir  as suas competências e conhecimentos</a:t>
            </a:r>
            <a:endParaRPr lang="en-US" sz="3600" dirty="0">
              <a:solidFill>
                <a:schemeClr val="tx1"/>
              </a:solidFill>
              <a:cs typeface="Calibri"/>
            </a:endParaRPr>
          </a:p>
          <a:p>
            <a:pPr marL="685800" indent="-685800">
              <a:lnSpc>
                <a:spcPct val="90000"/>
              </a:lnSpc>
              <a:spcBef>
                <a:spcPts val="1979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</a:rPr>
              <a:t>Lembrar-se de que está a fazer a diferença na vida das utentes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06E9F-05FE-4BDD-A380-0630E6C2CF21}"/>
              </a:ext>
            </a:extLst>
          </p:cNvPr>
          <p:cNvSpPr txBox="1"/>
          <p:nvPr/>
        </p:nvSpPr>
        <p:spPr>
          <a:xfrm>
            <a:off x="256712" y="10115839"/>
            <a:ext cx="1959067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dirty="0"/>
              <a:t>*</a:t>
            </a:r>
            <a:r>
              <a:rPr lang="pt-PT" i="1" dirty="0"/>
              <a:t>Crivatu</a:t>
            </a:r>
            <a:r>
              <a:rPr lang="en-US" i="1" dirty="0"/>
              <a:t> IM, Horvath MAH, Massey K. The Impacts of Working With Victims of Sexual Violence: A Rapid Evidence Assessment. Trauma, Violence, &amp; Abuse. May 2021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https://doi.org/10.1177/15248380211016024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245"/>
          <p:cNvSpPr txBox="1">
            <a:spLocks noGrp="1"/>
          </p:cNvSpPr>
          <p:nvPr>
            <p:ph type="title"/>
          </p:nvPr>
        </p:nvSpPr>
        <p:spPr>
          <a:xfrm>
            <a:off x="450850" y="777876"/>
            <a:ext cx="15391377" cy="275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SzPts val="3600"/>
            </a:pPr>
            <a:r>
              <a:rPr lang="pt-PT" sz="7920" dirty="0"/>
              <a:t>Como Evitar o </a:t>
            </a:r>
            <a:r>
              <a:rPr lang="pt-PT" sz="7920" i="1" dirty="0"/>
              <a:t>Burnout</a:t>
            </a:r>
            <a:r>
              <a:rPr lang="pt-PT" sz="7920" dirty="0"/>
              <a:t>: Acções Pessoais Positivas</a:t>
            </a:r>
            <a:endParaRPr lang="en-US" sz="7920" dirty="0"/>
          </a:p>
        </p:txBody>
      </p:sp>
      <p:sp>
        <p:nvSpPr>
          <p:cNvPr id="2071" name="Google Shape;2071;p245"/>
          <p:cNvSpPr txBox="1">
            <a:spLocks noGrp="1"/>
          </p:cNvSpPr>
          <p:nvPr>
            <p:ph type="sldNum" sz="quarter" idx="4294967295"/>
          </p:nvPr>
        </p:nvSpPr>
        <p:spPr>
          <a:xfrm>
            <a:off x="16586200" y="10482263"/>
            <a:ext cx="35179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ctr" anchorCtr="0">
            <a:noAutofit/>
          </a:bodyPr>
          <a:lstStyle/>
          <a:p>
            <a:fld id="{00000000-1234-1234-1234-123412341234}" type="slidenum">
              <a:rPr lang="en-US" kern="0"/>
              <a:pPr/>
              <a:t>53</a:t>
            </a:fld>
            <a:endParaRPr kern="0" dirty="0"/>
          </a:p>
        </p:txBody>
      </p:sp>
      <p:sp>
        <p:nvSpPr>
          <p:cNvPr id="7" name="Google Shape;2069;p245">
            <a:extLst>
              <a:ext uri="{FF2B5EF4-FFF2-40B4-BE49-F238E27FC236}">
                <a16:creationId xmlns:a16="http://schemas.microsoft.com/office/drawing/2014/main" id="{9B417E13-0319-864C-BA43-6A3071432832}"/>
              </a:ext>
            </a:extLst>
          </p:cNvPr>
          <p:cNvSpPr/>
          <p:nvPr/>
        </p:nvSpPr>
        <p:spPr>
          <a:xfrm>
            <a:off x="450850" y="3535787"/>
            <a:ext cx="19202400" cy="72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6" tIns="75357" rIns="150756" bIns="75357" anchor="t" anchorCtr="0">
            <a:noAutofit/>
          </a:bodyPr>
          <a:lstStyle/>
          <a:p>
            <a:pPr marL="457200" indent="-457200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Arranjar tempo para fazer actividades que lhe tragam alegria e relaxamento fora do trabalho (</a:t>
            </a:r>
            <a:r>
              <a:rPr lang="pt-PT" sz="3600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hobbies</a:t>
            </a:r>
            <a:r>
              <a:rPr lang="pt-PT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tempo com amigos/família, descansar, passar tempo na natureza, etc.)</a:t>
            </a:r>
            <a:endParaRPr sz="3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57200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Cuidar da sua própria saúde física, exercitando ou usando técnicas de relaxamento e respiração</a:t>
            </a:r>
            <a:endParaRPr sz="3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57200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Criar apoio social no trabalho, compartilhando os seus problemas com colegas, supervisores</a:t>
            </a:r>
            <a:endParaRPr sz="3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57200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Organizar actividades sociais com pessoas queridas, como amigos e familiares</a:t>
            </a:r>
            <a:endParaRPr sz="3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57200" algn="just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Tirar férias regulares sempre que possível</a:t>
            </a:r>
            <a:endParaRPr sz="3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57200" algn="just"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Pedir ajuda quando necessário</a:t>
            </a:r>
            <a:endParaRPr sz="3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16A0-0105-40EA-9E87-7F878651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805585"/>
            <a:ext cx="17532350" cy="2757911"/>
          </a:xfrm>
        </p:spPr>
        <p:txBody>
          <a:bodyPr/>
          <a:lstStyle/>
          <a:p>
            <a:r>
              <a:rPr lang="pt-PT" dirty="0"/>
              <a:t>O Que as Organizações Podem Fazer: Implicações para a Prática</a:t>
            </a:r>
            <a:r>
              <a:rPr lang="en-US" dirty="0"/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6D1A-4EDE-4701-B736-C89B6A654F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7" y="3459885"/>
            <a:ext cx="17403763" cy="569389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Normalizar os impactos negativos do trabalho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Fornecer ao pessoal espaço e tempo para ser ouvido e apoiado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Aumentar a quantidade e a qualidade da supervisão formal que vai ao encontro das necessidades do indivíduo e da equipa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Aumentar a quantidade e a qualidade da formação na prestação de serviços clínicos e de cuidados informados sobre trauma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Formar pessoal e supervisores/gestores em conhecimentos, competências e capacidade de lidar com as exigências psicológicas e emocionais do trabalho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Promover o bem-estar do pessoal, melhorar a coesão da equipa e o apoio ao </a:t>
            </a:r>
            <a:r>
              <a:rPr lang="pt-PT" i="1" dirty="0">
                <a:solidFill>
                  <a:schemeClr val="tx1"/>
                </a:solidFill>
              </a:rPr>
              <a:t>burnout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5E95F-DA8B-4E4B-A337-D6C290153670}"/>
              </a:ext>
            </a:extLst>
          </p:cNvPr>
          <p:cNvSpPr txBox="1"/>
          <p:nvPr/>
        </p:nvSpPr>
        <p:spPr>
          <a:xfrm>
            <a:off x="408562" y="9977073"/>
            <a:ext cx="1924131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Crivatu IM, Horvath MAH, Massey K. The Impacts of Working With Victims of Sexual Violence: A Rapid Evidence Assessment. Trauma, Violence, &amp; Abuse. May 2021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https://doi.org/10.1177/15248380211016024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215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1594C-01E7-4ACA-99E8-1811A968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1551339"/>
            <a:ext cx="16409977" cy="3691947"/>
          </a:xfrm>
        </p:spPr>
        <p:txBody>
          <a:bodyPr/>
          <a:lstStyle/>
          <a:p>
            <a:r>
              <a:rPr lang="en-US" dirty="0"/>
              <a:t>Actividade 4 – Cuidados para Cuidadores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6A528-7046-D940-BDF0-9E81CC34D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" y="5654675"/>
            <a:ext cx="12782298" cy="154199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1D19376-0B25-4842-8013-31D74E3AF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596967" y="4949047"/>
            <a:ext cx="5828997" cy="57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1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DC3D-1DB1-42D5-AA93-6CFC79DF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4" y="1551339"/>
            <a:ext cx="16183835" cy="3691947"/>
          </a:xfrm>
        </p:spPr>
        <p:txBody>
          <a:bodyPr/>
          <a:lstStyle/>
          <a:p>
            <a:r>
              <a:rPr lang="en-IN" dirty="0"/>
              <a:t>Módulo 6: Encerramento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96B19-9547-7848-8872-A28539887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6065"/>
            <a:ext cx="173736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640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B05A5-0C24-7041-9BDD-E6FFAF41B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-234" r="10732" b="401"/>
          <a:stretch/>
        </p:blipFill>
        <p:spPr>
          <a:xfrm>
            <a:off x="12247418" y="4184072"/>
            <a:ext cx="7856682" cy="58395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BE2133-0755-42E6-A659-BA175248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5391377" cy="275791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Mensagens-Chave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C8F78-75D3-4FDC-BAD9-9FE732256C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7" y="2687782"/>
            <a:ext cx="11667981" cy="674308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intervenções centradas na sobrevivente priorizam os direitos, necessidades e desejos da sobrevivente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necessidades de cuidados de aborto são frequentemente negligenciadas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abordagens fundamentais centradas na sobrevivente para os provedores de aborto implementarem em contextos humanitários complexos são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método LIVES 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passos dos cuidados informados sobre trauma para priorizar os direitos, necessidades e desejos da sobrevivente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944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FD52D-DBB6-D240-ADFC-AFEE288B2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/>
        </p:blipFill>
        <p:spPr>
          <a:xfrm>
            <a:off x="13415124" y="1551338"/>
            <a:ext cx="6699232" cy="8206673"/>
          </a:xfrm>
          <a:prstGeom prst="rect">
            <a:avLst/>
          </a:prstGeom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BE2133-0755-42E6-A659-BA175248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47948"/>
            <a:ext cx="15391377" cy="2757911"/>
          </a:xfrm>
        </p:spPr>
        <p:txBody>
          <a:bodyPr wrap="square" anchor="t">
            <a:noAutofit/>
          </a:bodyPr>
          <a:lstStyle/>
          <a:p>
            <a:r>
              <a:rPr lang="en-US" sz="8000" dirty="0"/>
              <a:t>Mensagens-Chave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C8F78-75D3-4FDC-BAD9-9FE732256C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8" y="2843948"/>
            <a:ext cx="11390889" cy="8206673"/>
          </a:xfrm>
        </p:spPr>
        <p:txBody>
          <a:bodyPr wrap="square">
            <a:normAutofit fontScale="92500" lnSpcReduction="10000"/>
          </a:bodyPr>
          <a:lstStyle/>
          <a:p>
            <a:pPr marL="685800" indent="-685800">
              <a:lnSpc>
                <a:spcPct val="11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</a:rPr>
              <a:t>O papel mais importante de um provedor de aborto é o de prestar cuidados centrados na sobrevivente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marL="685800" indent="-685800">
              <a:lnSpc>
                <a:spcPct val="11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Apoiando, não diagnosticando.</a:t>
            </a:r>
          </a:p>
          <a:p>
            <a:pPr marL="1600200" lvl="1" indent="-685800">
              <a:lnSpc>
                <a:spcPct val="110000"/>
              </a:lnSpc>
              <a:spcAft>
                <a:spcPts val="2400"/>
              </a:spcAft>
              <a:buClrTx/>
              <a:buSzPct val="60000"/>
              <a:buFont typeface="Courier New" panose="02070309020205020404" pitchFamily="49" charset="0"/>
              <a:buChar char="o"/>
            </a:pPr>
            <a:r>
              <a:rPr lang="pt-PT" sz="3600" dirty="0">
                <a:solidFill>
                  <a:schemeClr val="tx1"/>
                </a:solidFill>
              </a:rPr>
              <a:t>Não provocar danos; não pressionar a utente a revelar informação que não esteja preparada para compartilhar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1600200" lvl="1" indent="-685800">
              <a:lnSpc>
                <a:spcPct val="110000"/>
              </a:lnSpc>
              <a:spcAft>
                <a:spcPts val="2400"/>
              </a:spcAft>
              <a:buClrTx/>
              <a:buSzPct val="60000"/>
              <a:buFont typeface="Courier New" panose="02070309020205020404" pitchFamily="49" charset="0"/>
              <a:buChar char="o"/>
            </a:pPr>
            <a:r>
              <a:rPr lang="pt-PT" sz="3600" dirty="0">
                <a:solidFill>
                  <a:schemeClr val="tx1"/>
                </a:solidFill>
              </a:rPr>
              <a:t>Usar o método LIVES e a abordagem de cuidados informados sobre trauma, desde o início até ao fim da consulta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marL="1600200" lvl="1" indent="-685800">
              <a:lnSpc>
                <a:spcPct val="110000"/>
              </a:lnSpc>
              <a:spcAft>
                <a:spcPts val="2400"/>
              </a:spcAft>
              <a:buClrTx/>
              <a:buSzPct val="60000"/>
              <a:buFont typeface="Courier New" panose="02070309020205020404" pitchFamily="49" charset="0"/>
              <a:buChar char="o"/>
            </a:pPr>
            <a:r>
              <a:rPr lang="pt-PT" sz="3600" dirty="0">
                <a:solidFill>
                  <a:schemeClr val="tx1"/>
                </a:solidFill>
              </a:rPr>
              <a:t>Coordenar as referências de consentimento informado e confidencial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334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E2133-0755-42E6-A659-BA175248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5391377" cy="2757911"/>
          </a:xfrm>
        </p:spPr>
        <p:txBody>
          <a:bodyPr wrap="square" anchor="t">
            <a:noAutofit/>
          </a:bodyPr>
          <a:lstStyle/>
          <a:p>
            <a:r>
              <a:rPr lang="en-US" sz="8000" dirty="0"/>
              <a:t>Mensagens-Chave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C8F78-75D3-4FDC-BAD9-9FE732256C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437" y="2933411"/>
            <a:ext cx="16100479" cy="7572375"/>
          </a:xfrm>
        </p:spPr>
        <p:txBody>
          <a:bodyPr wrap="square">
            <a:normAutofit/>
          </a:bodyPr>
          <a:lstStyle/>
          <a:p>
            <a:pPr marL="685800" indent="-685800">
              <a:lnSpc>
                <a:spcPct val="100000"/>
              </a:lnSpc>
              <a:spcAft>
                <a:spcPts val="24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próprios provedores podem sofrer os efeitos de trauma secundários sob a forma de 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 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(esgotamento)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71600" lvl="1">
              <a:lnSpc>
                <a:spcPct val="100000"/>
              </a:lnSpc>
              <a:spcAft>
                <a:spcPts val="2400"/>
              </a:spcAft>
              <a:buClrTx/>
              <a:buSzPct val="60000"/>
              <a:buFont typeface="Wingdings" pitchFamily="2" charset="2"/>
              <a:buChar char="§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 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levar a uma série de resultados físicos e emocionais negativos que podem ter impacto nos provedores a nível da unidade sanitária ou da comunidade, bem como nos membros da família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>
              <a:lnSpc>
                <a:spcPct val="100000"/>
              </a:lnSpc>
              <a:spcAft>
                <a:spcPts val="2400"/>
              </a:spcAft>
              <a:buClrTx/>
              <a:buSzPct val="60000"/>
              <a:buFont typeface="Wingdings" pitchFamily="2" charset="2"/>
              <a:buChar char="§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provedores são encorajados a estar atentos aos sinais de 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si próprios e nos colegas e a pedir ajuda, quando necessário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lvl="1">
              <a:lnSpc>
                <a:spcPct val="100000"/>
              </a:lnSpc>
              <a:spcAft>
                <a:spcPts val="2400"/>
              </a:spcAft>
              <a:buClrTx/>
              <a:buSzPct val="60000"/>
              <a:buFont typeface="Wingdings" pitchFamily="2" charset="2"/>
              <a:buChar char="§"/>
            </a:pP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organizações podem ajudar, criando tempo/espaço para lidar com o </a:t>
            </a:r>
            <a:r>
              <a:rPr lang="pt-PT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 </a:t>
            </a:r>
            <a:r>
              <a:rPr lang="pt-P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melhorar a formação sobre o bem-estar do pessoal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1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C0BB8C-3C95-4620-A0F9-407AF4168AEF}"/>
              </a:ext>
            </a:extLst>
          </p:cNvPr>
          <p:cNvSpPr txBox="1"/>
          <p:nvPr/>
        </p:nvSpPr>
        <p:spPr>
          <a:xfrm>
            <a:off x="3279913" y="10450139"/>
            <a:ext cx="135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Para dados nacionais: </a:t>
            </a: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Database on Violence Against Women </a:t>
            </a:r>
            <a:r>
              <a:rPr lang="en-US" sz="2000" dirty="0">
                <a:solidFill>
                  <a:schemeClr val="bg1"/>
                </a:solidFill>
              </a:rPr>
              <a:t>(unwomen.org)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BBBDD7-1676-3E4B-9E67-422D8B60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17" y="997086"/>
            <a:ext cx="17165867" cy="81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67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C9758-E0BA-4DC2-BE74-917BF9B0EC4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56930" y="3200399"/>
            <a:ext cx="16590241" cy="654367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4800"/>
              </a:spcAft>
              <a:buNone/>
            </a:pPr>
            <a:r>
              <a:rPr lang="pt-PT" sz="6000" dirty="0">
                <a:solidFill>
                  <a:schemeClr val="accent3"/>
                </a:solidFill>
              </a:rPr>
              <a:t>Pense e escreva três coisas que planeia fazer após o </a:t>
            </a:r>
            <a:r>
              <a:rPr lang="pt-PT" sz="6000" i="1" dirty="0">
                <a:solidFill>
                  <a:schemeClr val="accent3"/>
                </a:solidFill>
              </a:rPr>
              <a:t>workshop </a:t>
            </a:r>
            <a:r>
              <a:rPr lang="pt-PT" sz="6000" dirty="0">
                <a:solidFill>
                  <a:schemeClr val="accent3"/>
                </a:solidFill>
              </a:rPr>
              <a:t>relacionadas com a prestação de cuidados informados sobre trauma</a:t>
            </a:r>
            <a:r>
              <a:rPr lang="en-US" sz="6000" dirty="0">
                <a:solidFill>
                  <a:schemeClr val="accent3"/>
                </a:solidFill>
              </a:rPr>
              <a:t>. </a:t>
            </a:r>
          </a:p>
          <a:p>
            <a:pPr marL="0" indent="0" algn="ctr">
              <a:lnSpc>
                <a:spcPct val="100000"/>
              </a:lnSpc>
              <a:spcAft>
                <a:spcPts val="4800"/>
              </a:spcAft>
              <a:buNone/>
            </a:pPr>
            <a:r>
              <a:rPr lang="pt-PT" sz="6000" dirty="0">
                <a:solidFill>
                  <a:schemeClr val="accent3"/>
                </a:solidFill>
              </a:rPr>
              <a:t>Pense numa forma de se apoiar para evitar o </a:t>
            </a:r>
            <a:r>
              <a:rPr lang="pt-PT" sz="6000" i="1" dirty="0">
                <a:solidFill>
                  <a:schemeClr val="accent3"/>
                </a:solidFill>
              </a:rPr>
              <a:t>burnout</a:t>
            </a:r>
            <a:r>
              <a:rPr lang="pt-PT" sz="6000" dirty="0">
                <a:solidFill>
                  <a:schemeClr val="accent3"/>
                </a:solidFill>
              </a:rPr>
              <a:t> </a:t>
            </a:r>
            <a:r>
              <a:rPr lang="en-US" sz="6000" dirty="0">
                <a:solidFill>
                  <a:schemeClr val="accent3"/>
                </a:solidFill>
              </a:rPr>
              <a:t>(</a:t>
            </a:r>
            <a:r>
              <a:rPr lang="pt-PT" sz="6000" dirty="0">
                <a:solidFill>
                  <a:schemeClr val="accent3"/>
                </a:solidFill>
              </a:rPr>
              <a:t>esgotamento)</a:t>
            </a:r>
            <a:r>
              <a:rPr lang="en-US" sz="60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691C5-79C6-456B-AC2B-8ABC897C27E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36850" y="736600"/>
            <a:ext cx="14630400" cy="1108075"/>
          </a:xfrm>
        </p:spPr>
        <p:txBody>
          <a:bodyPr/>
          <a:lstStyle/>
          <a:p>
            <a:pPr algn="ctr"/>
            <a:r>
              <a:rPr lang="en-US" sz="8000" b="1" dirty="0">
                <a:solidFill>
                  <a:schemeClr val="accent3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330718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540B9-1245-E244-9BE6-F61685AB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65" y="1551339"/>
            <a:ext cx="17609864" cy="3691947"/>
          </a:xfrm>
        </p:spPr>
        <p:txBody>
          <a:bodyPr/>
          <a:lstStyle/>
          <a:p>
            <a:r>
              <a:rPr lang="pt-PT" dirty="0">
                <a:solidFill>
                  <a:schemeClr val="accent3"/>
                </a:solidFill>
              </a:rPr>
              <a:t>Realizar Pós-Teste e Avaliação de </a:t>
            </a:r>
            <a:r>
              <a:rPr lang="pt-PT" i="1" dirty="0">
                <a:solidFill>
                  <a:schemeClr val="accent3"/>
                </a:solidFill>
              </a:rPr>
              <a:t>Workshops</a:t>
            </a:r>
            <a:endParaRPr lang="en-US" i="1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9F6C4-2BD3-7444-B53C-6BF7E016B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80" y="5360978"/>
            <a:ext cx="19476720" cy="5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1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90665-2445-1A40-A806-8918B07D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09" y="2446283"/>
            <a:ext cx="11933568" cy="3691947"/>
          </a:xfrm>
        </p:spPr>
        <p:txBody>
          <a:bodyPr/>
          <a:lstStyle/>
          <a:p>
            <a:r>
              <a:rPr lang="en-US" sz="150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7058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801F788D-E6CA-F045-8355-593939A35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19840" r="7036" b="65251"/>
          <a:stretch/>
        </p:blipFill>
        <p:spPr>
          <a:xfrm>
            <a:off x="0" y="1194260"/>
            <a:ext cx="19985634" cy="89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9E6FF-C00B-8140-AD4A-56E6AB2435A3}"/>
              </a:ext>
            </a:extLst>
          </p:cNvPr>
          <p:cNvSpPr/>
          <p:nvPr/>
        </p:nvSpPr>
        <p:spPr>
          <a:xfrm>
            <a:off x="10495646" y="3211551"/>
            <a:ext cx="9164855" cy="7114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hand holding a snake&#10;&#10;Description automatically generated with low confidence">
            <a:extLst>
              <a:ext uri="{FF2B5EF4-FFF2-40B4-BE49-F238E27FC236}">
                <a16:creationId xmlns:a16="http://schemas.microsoft.com/office/drawing/2014/main" id="{5ACC25D8-9AF8-274B-9689-FCC4D8990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293" b="-82"/>
          <a:stretch/>
        </p:blipFill>
        <p:spPr>
          <a:xfrm>
            <a:off x="469569" y="3211551"/>
            <a:ext cx="9138885" cy="7114477"/>
          </a:xfrm>
          <a:prstGeom prst="rect">
            <a:avLst/>
          </a:prstGeom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414CB-5DC2-42B9-BD26-63DA494DC7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569" y="-379142"/>
            <a:ext cx="8963189" cy="454614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3600" b="1" dirty="0">
                <a:solidFill>
                  <a:schemeClr val="accent3"/>
                </a:solidFill>
                <a:latin typeface="+mj-lt"/>
              </a:rPr>
              <a:t>1 EM CADA 5 MULHERES REFUGIADAS E DESLOCADAS SOFREM VIOLÊNCIA SEXUAL EM CRISES HUMANITÁRIAS COMPLEXAS</a:t>
            </a:r>
            <a:endParaRPr lang="en-US" sz="3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63E57-BDF3-4D3F-9CA6-A4A52D3303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95648" y="-375384"/>
            <a:ext cx="8963189" cy="453224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3600" b="1" dirty="0">
                <a:solidFill>
                  <a:schemeClr val="accent1"/>
                </a:solidFill>
                <a:latin typeface="+mj-lt"/>
              </a:rPr>
              <a:t>AS MULHERES COM DEFICIÊNCIAS TÊM 2-4 VEZES MAIS PROBABILIDADES DE SOFRER VIOLÊNCIA DO PARCEIRO ÍNTIMO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FB8CE6-0957-EA4D-BAE0-94D5390F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646" y="5275533"/>
            <a:ext cx="9164856" cy="4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5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69B7-ED08-4E59-9D87-BEC37FB2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82675"/>
            <a:ext cx="15391377" cy="2757911"/>
          </a:xfrm>
        </p:spPr>
        <p:txBody>
          <a:bodyPr vert="horz" wrap="square" lIns="150781" tIns="75390" rIns="150781" bIns="75390" rtlCol="0" anchor="t">
            <a:normAutofit/>
          </a:bodyPr>
          <a:lstStyle/>
          <a:p>
            <a:r>
              <a:rPr lang="en-US" kern="1200" dirty="0"/>
              <a:t>Terminologia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9EEFB93-D9DC-4441-9C18-D64323392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53646"/>
              </p:ext>
            </p:extLst>
          </p:nvPr>
        </p:nvGraphicFramePr>
        <p:xfrm>
          <a:off x="6136106" y="732518"/>
          <a:ext cx="13517144" cy="993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623142"/>
      </p:ext>
    </p:extLst>
  </p:cSld>
  <p:clrMapOvr>
    <a:masterClrMapping/>
  </p:clrMapOvr>
</p:sld>
</file>

<file path=ppt/theme/theme1.xml><?xml version="1.0" encoding="utf-8"?>
<a:theme xmlns:a="http://schemas.openxmlformats.org/drawingml/2006/main" name="IpasBrand2022">
  <a:themeElements>
    <a:clrScheme name="Ipas brand refresh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5928"/>
      </a:accent1>
      <a:accent2>
        <a:srgbClr val="F9ED7D"/>
      </a:accent2>
      <a:accent3>
        <a:srgbClr val="2E3856"/>
      </a:accent3>
      <a:accent4>
        <a:srgbClr val="D8B39C"/>
      </a:accent4>
      <a:accent5>
        <a:srgbClr val="C0CEC8"/>
      </a:accent5>
      <a:accent6>
        <a:srgbClr val="F79C7F"/>
      </a:accent6>
      <a:hlink>
        <a:srgbClr val="2E3856"/>
      </a:hlink>
      <a:folHlink>
        <a:srgbClr val="5860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sBrand2022" id="{2137E430-15F2-6D46-ACFF-5555DA3BE6DC}" vid="{3F06E0BC-B056-5841-88DE-4FDE1A61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9d05fb-4e8f-4b87-8e2d-ae28f7e395a8">
      <UserInfo>
        <DisplayName>Emily McMahon</DisplayName>
        <AccountId>51</AccountId>
        <AccountType/>
      </UserInfo>
      <UserInfo>
        <DisplayName>Bill Powell</DisplayName>
        <AccountId>119</AccountId>
        <AccountType/>
      </UserInfo>
      <UserInfo>
        <DisplayName>Tamara Fetters</DisplayName>
        <AccountId>126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50D5B38FCC840A7CF1B7A46A9DA5F" ma:contentTypeVersion="23" ma:contentTypeDescription="Create a new document." ma:contentTypeScope="" ma:versionID="c66786516c4cfec90d7f966dd33e293e">
  <xsd:schema xmlns:xsd="http://www.w3.org/2001/XMLSchema" xmlns:xs="http://www.w3.org/2001/XMLSchema" xmlns:p="http://schemas.microsoft.com/office/2006/metadata/properties" xmlns:ns2="c99d05fb-4e8f-4b87-8e2d-ae28f7e395a8" xmlns:ns3="bde3d734-8288-46d8-8b17-572cb4539444" targetNamespace="http://schemas.microsoft.com/office/2006/metadata/properties" ma:root="true" ma:fieldsID="18cf6600c37c6bdf4c41b54890c43666" ns2:_="" ns3:_="">
    <xsd:import namespace="c99d05fb-4e8f-4b87-8e2d-ae28f7e395a8"/>
    <xsd:import namespace="bde3d734-8288-46d8-8b17-572cb45394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05fb-4e8f-4b87-8e2d-ae28f7e39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3d734-8288-46d8-8b17-572cb4539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02152-29C6-41D6-8A0B-1B0553242CD2}">
  <ds:schemaRefs>
    <ds:schemaRef ds:uri="bde3d734-8288-46d8-8b17-572cb4539444"/>
    <ds:schemaRef ds:uri="c99d05fb-4e8f-4b87-8e2d-ae28f7e395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5D4C7F-FA77-4853-878B-1289C931E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9D9950-620E-4D9B-971B-83932EC09B65}">
  <ds:schemaRefs>
    <ds:schemaRef ds:uri="bde3d734-8288-46d8-8b17-572cb4539444"/>
    <ds:schemaRef ds:uri="c99d05fb-4e8f-4b87-8e2d-ae28f7e39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9915</TotalTime>
  <Words>15049</Words>
  <Application>Microsoft Macintosh PowerPoint</Application>
  <PresentationFormat>Custom</PresentationFormat>
  <Paragraphs>1050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Courier New</vt:lpstr>
      <vt:lpstr>Georgia</vt:lpstr>
      <vt:lpstr>Helvetica</vt:lpstr>
      <vt:lpstr>Times New Roman</vt:lpstr>
      <vt:lpstr>Wingdings</vt:lpstr>
      <vt:lpstr>Wingdings,Sans-Serif</vt:lpstr>
      <vt:lpstr>Yrsa Light</vt:lpstr>
      <vt:lpstr>IpasBrand2022</vt:lpstr>
      <vt:lpstr>Introdução aos Cuidados Informados sobre Trauma</vt:lpstr>
      <vt:lpstr>Realizar o Pré-Teste </vt:lpstr>
      <vt:lpstr>Objectivos do Workshop</vt:lpstr>
      <vt:lpstr>Módulo 1: Introdução à Violência Sexual </vt:lpstr>
      <vt:lpstr>PowerPoint Presentation</vt:lpstr>
      <vt:lpstr>PowerPoint Presentation</vt:lpstr>
      <vt:lpstr>PowerPoint Presentation</vt:lpstr>
      <vt:lpstr>PowerPoint Presentation</vt:lpstr>
      <vt:lpstr>Terminologia </vt:lpstr>
      <vt:lpstr>Definição de Violência Baseada no Género</vt:lpstr>
      <vt:lpstr>Definição de Violência Sexual</vt:lpstr>
      <vt:lpstr>Definição de Violência por Parte do Parceiro Íntimo</vt:lpstr>
      <vt:lpstr>Módulo 2: Intersecção entre Trauma, VBG e Aborto</vt:lpstr>
      <vt:lpstr>O Que é Trauma? </vt:lpstr>
      <vt:lpstr>A Intersecção entre Violência Sexual e Aborto é Frequentemente “Invisível”</vt:lpstr>
      <vt:lpstr>A maioria das mulheres vive em países onde o aborto é permitido para algumas indicações</vt:lpstr>
      <vt:lpstr>FACTO: O aborto é legal em algumas circunstâncias na maioria dos países</vt:lpstr>
      <vt:lpstr>SSR de Adolescentes: Princípio da Capacidade de Adolescentes</vt:lpstr>
      <vt:lpstr>Recursos do Pacote de Serviços Iniciais Mínimos (MISP) do IAWG </vt:lpstr>
      <vt:lpstr> Cuidados de Aborto Seguro e o MISP</vt:lpstr>
      <vt:lpstr>Recursos para a Introdução de Cuidados de Aborto como Parte dos Serviços Iniciais Mínimos</vt:lpstr>
      <vt:lpstr>Módulo 3: Cuidados Informados sobre Trauma e Serviços Clínicos de Aborto </vt:lpstr>
      <vt:lpstr>Serviços Informados sobre Trauma = Cuidados Centrados na Sobrevivente </vt:lpstr>
      <vt:lpstr>Não Provocar Danos</vt:lpstr>
      <vt:lpstr>O Papel do Provedor</vt:lpstr>
      <vt:lpstr>A Revelação Obrigatória NÃO é Recomendada</vt:lpstr>
      <vt:lpstr>Resultados Graves de Violência na Saúde</vt:lpstr>
      <vt:lpstr>Perguntando sobre a Violência: Dramatização</vt:lpstr>
      <vt:lpstr>O Que Fazer se Suspeitar de Violência, mas Ela não a Revelar?</vt:lpstr>
      <vt:lpstr>Em resumo: Resposta dos Profissionais de Saúde ao Aborto</vt:lpstr>
      <vt:lpstr>Método “LIVES” da OMS para Apoiar as Sobreviventes de Agressão Sexual</vt:lpstr>
      <vt:lpstr>Cuidados Clínicos</vt:lpstr>
      <vt:lpstr>Cuidados Clínicos</vt:lpstr>
      <vt:lpstr>PowerPoint Presentation</vt:lpstr>
      <vt:lpstr>Prevenção e Gestão de Gravidezes Indesejadas após Agressão Sexual (cont.)</vt:lpstr>
      <vt:lpstr>Dez Passos: Cuidados Informados sobre Trauma</vt:lpstr>
      <vt:lpstr>PowerPoint Presentation</vt:lpstr>
      <vt:lpstr>PowerPoint Presentation</vt:lpstr>
      <vt:lpstr>Actividade 1 – Dramatização com Estudos de Casos Clínicos</vt:lpstr>
      <vt:lpstr>Módulo 4: Caminhos de Referência e Integração de Serviços</vt:lpstr>
      <vt:lpstr>Por que são necessárias referências multissectoriais?</vt:lpstr>
      <vt:lpstr>Papéis e Responsabilidades dos Provedores de Aborto</vt:lpstr>
      <vt:lpstr>Papéis e Responsabilidades dos Provedores de Aborto</vt:lpstr>
      <vt:lpstr>Sistema de Gestão de Informação de Violência Baseada no Género (GBVIMS)</vt:lpstr>
      <vt:lpstr>Actividade 2 – Cuidados e Caminhos de Referência</vt:lpstr>
      <vt:lpstr>Cuidados e Caminhos de Referência* </vt:lpstr>
      <vt:lpstr>Os Cuidados e Tratamento Holísticos são Cruciais para a Cura e Segurança</vt:lpstr>
      <vt:lpstr>Actividade 3 – Estudos de Casos de Prestação/Integração de Serviços </vt:lpstr>
      <vt:lpstr>Módulo 5: Cuidados para Cuidadores</vt:lpstr>
      <vt:lpstr>O Que é “Burnout” (Esgotamento)</vt:lpstr>
      <vt:lpstr>ESTATÍSTICAS SOBRE BURNOUT</vt:lpstr>
      <vt:lpstr>Como Evitar o Burnout: Estratégias Sugeridas no Trabalho</vt:lpstr>
      <vt:lpstr>Como Evitar o Burnout: Acções Pessoais Positivas</vt:lpstr>
      <vt:lpstr>O Que as Organizações Podem Fazer: Implicações para a Prática*</vt:lpstr>
      <vt:lpstr>Actividade 4 – Cuidados para Cuidadores </vt:lpstr>
      <vt:lpstr>Módulo 6: Encerramento</vt:lpstr>
      <vt:lpstr>Mensagens-Chave</vt:lpstr>
      <vt:lpstr>Mensagens-Chave</vt:lpstr>
      <vt:lpstr>Mensagens-Chave</vt:lpstr>
      <vt:lpstr>Considerações Finais</vt:lpstr>
      <vt:lpstr>Realizar Pós-Teste e Avaliação de Workshops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placeholder</dc:title>
  <dc:creator>Bill Powell</dc:creator>
  <cp:lastModifiedBy>Kristin Swanson</cp:lastModifiedBy>
  <cp:revision>140</cp:revision>
  <dcterms:created xsi:type="dcterms:W3CDTF">2017-08-10T14:53:04Z</dcterms:created>
  <dcterms:modified xsi:type="dcterms:W3CDTF">2023-02-10T18:55:27Z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2017-08-10T00:00:00Z</vt:filetime>
  </property>
  <property fmtid="{D5CDD505-2E9C-101B-9397-08002B2CF9AE}" pid="5" name="ContentTypeId">
    <vt:lpwstr>0x01010079B50D5B38FCC840A7CF1B7A46A9DA5F</vt:lpwstr>
  </property>
  <property fmtid="{D5CDD505-2E9C-101B-9397-08002B2CF9AE}" pid="6" name="Order">
    <vt:lpwstr>3000.00000000000</vt:lpwstr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