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67"/>
  </p:notesMasterIdLst>
  <p:sldIdLst>
    <p:sldId id="565" r:id="rId5"/>
    <p:sldId id="567" r:id="rId6"/>
    <p:sldId id="467" r:id="rId7"/>
    <p:sldId id="264" r:id="rId8"/>
    <p:sldId id="492" r:id="rId9"/>
    <p:sldId id="490" r:id="rId10"/>
    <p:sldId id="402" r:id="rId11"/>
    <p:sldId id="568" r:id="rId12"/>
    <p:sldId id="355" r:id="rId13"/>
    <p:sldId id="576" r:id="rId14"/>
    <p:sldId id="498" r:id="rId15"/>
    <p:sldId id="499" r:id="rId16"/>
    <p:sldId id="262" r:id="rId17"/>
    <p:sldId id="474" r:id="rId18"/>
    <p:sldId id="583" r:id="rId19"/>
    <p:sldId id="283" r:id="rId20"/>
    <p:sldId id="267" r:id="rId21"/>
    <p:sldId id="501" r:id="rId22"/>
    <p:sldId id="418" r:id="rId23"/>
    <p:sldId id="419" r:id="rId24"/>
    <p:sldId id="564" r:id="rId25"/>
    <p:sldId id="263" r:id="rId26"/>
    <p:sldId id="584" r:id="rId27"/>
    <p:sldId id="449" r:id="rId28"/>
    <p:sldId id="475" r:id="rId29"/>
    <p:sldId id="566" r:id="rId30"/>
    <p:sldId id="311" r:id="rId31"/>
    <p:sldId id="450" r:id="rId32"/>
    <p:sldId id="451" r:id="rId33"/>
    <p:sldId id="487" r:id="rId34"/>
    <p:sldId id="588" r:id="rId35"/>
    <p:sldId id="582" r:id="rId36"/>
    <p:sldId id="581" r:id="rId37"/>
    <p:sldId id="575" r:id="rId38"/>
    <p:sldId id="580" r:id="rId39"/>
    <p:sldId id="275" r:id="rId40"/>
    <p:sldId id="276" r:id="rId41"/>
    <p:sldId id="277" r:id="rId42"/>
    <p:sldId id="271" r:id="rId43"/>
    <p:sldId id="269" r:id="rId44"/>
    <p:sldId id="589" r:id="rId45"/>
    <p:sldId id="278" r:id="rId46"/>
    <p:sldId id="569" r:id="rId47"/>
    <p:sldId id="570" r:id="rId48"/>
    <p:sldId id="571" r:id="rId49"/>
    <p:sldId id="502" r:id="rId50"/>
    <p:sldId id="573" r:id="rId51"/>
    <p:sldId id="585" r:id="rId52"/>
    <p:sldId id="256" r:id="rId53"/>
    <p:sldId id="460" r:id="rId54"/>
    <p:sldId id="586" r:id="rId55"/>
    <p:sldId id="577" r:id="rId56"/>
    <p:sldId id="463" r:id="rId57"/>
    <p:sldId id="464" r:id="rId58"/>
    <p:sldId id="587" r:id="rId59"/>
    <p:sldId id="270" r:id="rId60"/>
    <p:sldId id="272" r:id="rId61"/>
    <p:sldId id="274" r:id="rId62"/>
    <p:sldId id="578" r:id="rId63"/>
    <p:sldId id="574" r:id="rId64"/>
    <p:sldId id="462" r:id="rId65"/>
    <p:sldId id="497" r:id="rId66"/>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2" userDrawn="1">
          <p15:clr>
            <a:srgbClr val="A4A3A4"/>
          </p15:clr>
        </p15:guide>
        <p15:guide id="2" pos="6332" userDrawn="1">
          <p15:clr>
            <a:srgbClr val="A4A3A4"/>
          </p15:clr>
        </p15:guide>
        <p15:guide id="3" pos="11468" userDrawn="1">
          <p15:clr>
            <a:srgbClr val="A4A3A4"/>
          </p15:clr>
        </p15:guide>
        <p15:guide id="4" pos="6044" userDrawn="1">
          <p15:clr>
            <a:srgbClr val="A4A3A4"/>
          </p15:clr>
        </p15:guide>
        <p15:guide id="5" pos="6620" userDrawn="1">
          <p15:clr>
            <a:srgbClr val="A4A3A4"/>
          </p15:clr>
        </p15:guide>
        <p15:guide id="6" pos="284" userDrawn="1">
          <p15:clr>
            <a:srgbClr val="A4A3A4"/>
          </p15:clr>
        </p15:guide>
        <p15:guide id="7" pos="12380" userDrawn="1">
          <p15:clr>
            <a:srgbClr val="A4A3A4"/>
          </p15:clr>
        </p15:guide>
        <p15:guide id="8" orient="horz" pos="6826" userDrawn="1">
          <p15:clr>
            <a:srgbClr val="A4A3A4"/>
          </p15:clr>
        </p15:guide>
        <p15:guide id="9" orient="horz" pos="35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ristin Swanson" initials="KS" lastIdx="15" clrIdx="6">
    <p:extLst>
      <p:ext uri="{19B8F6BF-5375-455C-9EA6-DF929625EA0E}">
        <p15:presenceInfo xmlns:p15="http://schemas.microsoft.com/office/powerpoint/2012/main" userId="S::swansonk@ipas.org::0014c3fb-61c8-48c9-bb39-b619f67eb011" providerId="AD"/>
      </p:ext>
    </p:extLst>
  </p:cmAuthor>
  <p:cmAuthor id="1" name="Shadie Tofigh" initials="ST" lastIdx="7" clrIdx="0">
    <p:extLst>
      <p:ext uri="{19B8F6BF-5375-455C-9EA6-DF929625EA0E}">
        <p15:presenceInfo xmlns:p15="http://schemas.microsoft.com/office/powerpoint/2012/main" userId="dbc584043c248779" providerId="Windows Live"/>
      </p:ext>
    </p:extLst>
  </p:cmAuthor>
  <p:cmAuthor id="2" name="Bill Powell" initials="BP" lastIdx="124" clrIdx="1">
    <p:extLst>
      <p:ext uri="{19B8F6BF-5375-455C-9EA6-DF929625EA0E}">
        <p15:presenceInfo xmlns:p15="http://schemas.microsoft.com/office/powerpoint/2012/main" userId="S::powellb@IPAS.ORG::7fb6a073-22b3-41f1-9fe6-b0469b3e2873" providerId="AD"/>
      </p:ext>
    </p:extLst>
  </p:cmAuthor>
  <p:cmAuthor id="3" name="Tamara Fetters" initials="TF" lastIdx="79" clrIdx="2">
    <p:extLst>
      <p:ext uri="{19B8F6BF-5375-455C-9EA6-DF929625EA0E}">
        <p15:presenceInfo xmlns:p15="http://schemas.microsoft.com/office/powerpoint/2012/main" userId="S::FettersT@IPAS.ORG::028f1fd9-b137-4476-8f00-b9a1129a4d3c" providerId="AD"/>
      </p:ext>
    </p:extLst>
  </p:cmAuthor>
  <p:cmAuthor id="4" name="Alison Edelman" initials="AE" lastIdx="16" clrIdx="3">
    <p:extLst>
      <p:ext uri="{19B8F6BF-5375-455C-9EA6-DF929625EA0E}">
        <p15:presenceInfo xmlns:p15="http://schemas.microsoft.com/office/powerpoint/2012/main" userId="Alison Edelman" providerId="None"/>
      </p:ext>
    </p:extLst>
  </p:cmAuthor>
  <p:cmAuthor id="5" name="Lhamo Yangchen Sherpa" initials="LYS" lastIdx="15" clrIdx="4">
    <p:extLst>
      <p:ext uri="{19B8F6BF-5375-455C-9EA6-DF929625EA0E}">
        <p15:presenceInfo xmlns:p15="http://schemas.microsoft.com/office/powerpoint/2012/main" userId="S::SherpaL@IPAS.ORG::3f21cd8c-8856-4a1d-bdd2-dc61890b25b2" providerId="AD"/>
      </p:ext>
    </p:extLst>
  </p:cmAuthor>
  <p:cmAuthor id="6" name="ghazaleh samandari" initials="gs" lastIdx="20" clrIdx="5">
    <p:extLst>
      <p:ext uri="{19B8F6BF-5375-455C-9EA6-DF929625EA0E}">
        <p15:presenceInfo xmlns:p15="http://schemas.microsoft.com/office/powerpoint/2012/main" userId="21066fa4795276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543D"/>
    <a:srgbClr val="061B48"/>
    <a:srgbClr val="DBE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952" autoAdjust="0"/>
  </p:normalViewPr>
  <p:slideViewPr>
    <p:cSldViewPr snapToGrid="0">
      <p:cViewPr varScale="1">
        <p:scale>
          <a:sx n="51" d="100"/>
          <a:sy n="51" d="100"/>
        </p:scale>
        <p:origin x="2120" y="208"/>
      </p:cViewPr>
      <p:guideLst>
        <p:guide orient="horz" pos="682"/>
        <p:guide pos="6332"/>
        <p:guide pos="11468"/>
        <p:guide pos="6044"/>
        <p:guide pos="6620"/>
        <p:guide pos="284"/>
        <p:guide pos="12380"/>
        <p:guide orient="horz" pos="6826"/>
        <p:guide orient="horz" pos="356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97880-156A-424B-8D90-F4A586325FB6}" type="doc">
      <dgm:prSet loTypeId="urn:microsoft.com/office/officeart/2005/8/layout/lProcess3" loCatId="matrix" qsTypeId="urn:microsoft.com/office/officeart/2005/8/quickstyle/simple2" qsCatId="simple" csTypeId="urn:microsoft.com/office/officeart/2005/8/colors/accent3_2" csCatId="accent3" phldr="1"/>
      <dgm:spPr/>
      <dgm:t>
        <a:bodyPr/>
        <a:lstStyle/>
        <a:p>
          <a:endParaRPr lang="en-US"/>
        </a:p>
      </dgm:t>
    </dgm:pt>
    <dgm:pt modelId="{210C97AB-87DE-41F1-B19A-36C7D267DDD9}">
      <dgm:prSet custT="1"/>
      <dgm:spPr>
        <a:ln>
          <a:noFill/>
        </a:ln>
      </dgm:spPr>
      <dgm:t>
        <a:bodyPr/>
        <a:lstStyle/>
        <a:p>
          <a:pPr rtl="0"/>
          <a:r>
            <a:rPr lang="en-US" sz="3600" b="1" dirty="0">
              <a:latin typeface="Arial" panose="020B0604020202020204" pitchFamily="34" charset="0"/>
              <a:cs typeface="Arial" panose="020B0604020202020204" pitchFamily="34" charset="0"/>
            </a:rPr>
            <a:t>VCM o VCMN</a:t>
          </a:r>
        </a:p>
      </dgm:t>
    </dgm:pt>
    <dgm:pt modelId="{BF26724C-412F-4459-A45D-3362422B3E45}" type="parTrans" cxnId="{1783CF0B-8F76-4D85-B36F-5A443E3A61CA}">
      <dgm:prSet/>
      <dgm:spPr/>
      <dgm:t>
        <a:bodyPr/>
        <a:lstStyle/>
        <a:p>
          <a:endParaRPr lang="en-US"/>
        </a:p>
      </dgm:t>
    </dgm:pt>
    <dgm:pt modelId="{B5B9E91B-3239-4DB5-9418-FA67D3B6E289}" type="sibTrans" cxnId="{1783CF0B-8F76-4D85-B36F-5A443E3A61CA}">
      <dgm:prSet/>
      <dgm:spPr/>
      <dgm:t>
        <a:bodyPr/>
        <a:lstStyle/>
        <a:p>
          <a:endParaRPr lang="en-US"/>
        </a:p>
      </dgm:t>
    </dgm:pt>
    <dgm:pt modelId="{3F747C3D-A7AA-42FE-9821-C0F97E31E057}">
      <dgm:prSet custT="1"/>
      <dgm:spPr>
        <a:solidFill>
          <a:schemeClr val="accent3"/>
        </a:solidFill>
        <a:ln>
          <a:noFill/>
        </a:ln>
      </dgm:spPr>
      <dgm:t>
        <a:bodyPr/>
        <a:lstStyle/>
        <a:p>
          <a:pPr rtl="0"/>
          <a:r>
            <a:rPr lang="en-US" sz="3600" b="1" dirty="0"/>
            <a:t>VSVG</a:t>
          </a:r>
        </a:p>
      </dgm:t>
    </dgm:pt>
    <dgm:pt modelId="{E0833679-984A-416A-8E8E-D882388E4A26}" type="parTrans" cxnId="{F2746652-FBCF-4764-B8C3-9FC77F62E94E}">
      <dgm:prSet/>
      <dgm:spPr/>
      <dgm:t>
        <a:bodyPr/>
        <a:lstStyle/>
        <a:p>
          <a:endParaRPr lang="en-US"/>
        </a:p>
      </dgm:t>
    </dgm:pt>
    <dgm:pt modelId="{DD80060B-6D52-4998-94A8-98B6C77030A5}" type="sibTrans" cxnId="{F2746652-FBCF-4764-B8C3-9FC77F62E94E}">
      <dgm:prSet/>
      <dgm:spPr/>
      <dgm:t>
        <a:bodyPr/>
        <a:lstStyle/>
        <a:p>
          <a:endParaRPr lang="en-US"/>
        </a:p>
      </dgm:t>
    </dgm:pt>
    <dgm:pt modelId="{E4B7D6A9-271C-494A-A96C-A744AD548922}">
      <dgm:prSet custT="1"/>
      <dgm:spPr>
        <a:solidFill>
          <a:schemeClr val="accent3"/>
        </a:solidFill>
        <a:ln>
          <a:noFill/>
        </a:ln>
      </dgm:spPr>
      <dgm:t>
        <a:bodyPr/>
        <a:lstStyle/>
        <a:p>
          <a:pPr rtl="0"/>
          <a:r>
            <a:rPr lang="en-US" sz="3600" b="1" dirty="0"/>
            <a:t>VS o SVS</a:t>
          </a:r>
        </a:p>
      </dgm:t>
    </dgm:pt>
    <dgm:pt modelId="{B3501A3A-30DD-45D9-91DF-F12DF648CE84}" type="parTrans" cxnId="{06E7D508-F7E1-4092-B0F4-E25FC3995518}">
      <dgm:prSet/>
      <dgm:spPr/>
      <dgm:t>
        <a:bodyPr/>
        <a:lstStyle/>
        <a:p>
          <a:endParaRPr lang="en-US"/>
        </a:p>
      </dgm:t>
    </dgm:pt>
    <dgm:pt modelId="{4085E7F6-F225-4C46-A57E-5A6F2EB2AFEC}" type="sibTrans" cxnId="{06E7D508-F7E1-4092-B0F4-E25FC3995518}">
      <dgm:prSet/>
      <dgm:spPr/>
      <dgm:t>
        <a:bodyPr/>
        <a:lstStyle/>
        <a:p>
          <a:endParaRPr lang="en-US"/>
        </a:p>
      </dgm:t>
    </dgm:pt>
    <dgm:pt modelId="{1E7881CB-3A1A-46F6-8D6F-01BE9C9B9AB5}">
      <dgm:prSet custT="1"/>
      <dgm:spPr>
        <a:solidFill>
          <a:schemeClr val="accent3"/>
        </a:solidFill>
        <a:ln>
          <a:noFill/>
        </a:ln>
      </dgm:spPr>
      <dgm:t>
        <a:bodyPr/>
        <a:lstStyle/>
        <a:p>
          <a:pPr rtl="0"/>
          <a:r>
            <a:rPr lang="en-US" sz="3600" b="1" dirty="0"/>
            <a:t>VG</a:t>
          </a:r>
        </a:p>
      </dgm:t>
    </dgm:pt>
    <dgm:pt modelId="{87732916-173F-414F-B040-BC77B38CFA0F}" type="sibTrans" cxnId="{4B2C337A-AD45-4F20-9F25-836B49006B48}">
      <dgm:prSet/>
      <dgm:spPr/>
      <dgm:t>
        <a:bodyPr/>
        <a:lstStyle/>
        <a:p>
          <a:endParaRPr lang="en-US"/>
        </a:p>
      </dgm:t>
    </dgm:pt>
    <dgm:pt modelId="{F4E2F58D-D664-4EB2-B8CA-4D52DEB16826}" type="parTrans" cxnId="{4B2C337A-AD45-4F20-9F25-836B49006B48}">
      <dgm:prSet/>
      <dgm:spPr/>
      <dgm:t>
        <a:bodyPr/>
        <a:lstStyle/>
        <a:p>
          <a:endParaRPr lang="en-US"/>
        </a:p>
      </dgm:t>
    </dgm:pt>
    <dgm:pt modelId="{B35BEB76-AFB1-F14B-85B1-3B7CF2B09024}">
      <dgm:prSet custT="1"/>
      <dgm:spPr>
        <a:solidFill>
          <a:schemeClr val="accent5"/>
        </a:solidFill>
        <a:ln>
          <a:noFill/>
        </a:ln>
      </dgm:spPr>
      <dgm:t>
        <a:bodyPr/>
        <a:lstStyle/>
        <a:p>
          <a:pPr rtl="0">
            <a:lnSpc>
              <a:spcPct val="100000"/>
            </a:lnSpc>
            <a:spcAft>
              <a:spcPts val="0"/>
            </a:spcAft>
          </a:pPr>
          <a:r>
            <a:rPr lang="es-419" sz="2800" noProof="0" dirty="0">
              <a:latin typeface="Arial" panose="020B0604020202020204" pitchFamily="34" charset="0"/>
              <a:cs typeface="Arial" panose="020B0604020202020204" pitchFamily="34" charset="0"/>
            </a:rPr>
            <a:t>Violencia contra mujeres o contra mujeres y niñas</a:t>
          </a:r>
        </a:p>
      </dgm:t>
    </dgm:pt>
    <dgm:pt modelId="{C2DF95FF-3BCA-F942-A1C7-AA258D6875FF}" type="parTrans" cxnId="{B81AA716-72E3-D24B-9D31-EE9BEFE2226A}">
      <dgm:prSet/>
      <dgm:spPr/>
      <dgm:t>
        <a:bodyPr/>
        <a:lstStyle/>
        <a:p>
          <a:endParaRPr lang="en-US"/>
        </a:p>
      </dgm:t>
    </dgm:pt>
    <dgm:pt modelId="{0C3A3E13-6F0D-FD4B-B49D-41A30E06C6D8}" type="sibTrans" cxnId="{B81AA716-72E3-D24B-9D31-EE9BEFE2226A}">
      <dgm:prSet/>
      <dgm:spPr/>
      <dgm:t>
        <a:bodyPr/>
        <a:lstStyle/>
        <a:p>
          <a:endParaRPr lang="en-US"/>
        </a:p>
      </dgm:t>
    </dgm:pt>
    <dgm:pt modelId="{06ECB348-CC5E-4A44-A893-38CDF12CF866}">
      <dgm:prSet custT="1"/>
      <dgm:spPr>
        <a:solidFill>
          <a:schemeClr val="accent5"/>
        </a:solidFill>
        <a:ln>
          <a:noFill/>
        </a:ln>
      </dgm:spPr>
      <dgm:t>
        <a:bodyPr/>
        <a:lstStyle/>
        <a:p>
          <a:pPr rtl="0">
            <a:lnSpc>
              <a:spcPct val="100000"/>
            </a:lnSpc>
            <a:spcAft>
              <a:spcPts val="0"/>
            </a:spcAft>
          </a:pPr>
          <a:r>
            <a:rPr lang="es-419" sz="2800" noProof="0" dirty="0">
              <a:latin typeface="Arial" panose="020B0604020202020204" pitchFamily="34" charset="0"/>
              <a:cs typeface="Arial" panose="020B0604020202020204" pitchFamily="34" charset="0"/>
            </a:rPr>
            <a:t>Violencia de género</a:t>
          </a:r>
        </a:p>
      </dgm:t>
    </dgm:pt>
    <dgm:pt modelId="{946E0F7B-DAB1-A742-9C78-11EB6BEB1B76}" type="parTrans" cxnId="{AEC4C19A-5BFF-A74B-AE52-AC720ED389D2}">
      <dgm:prSet/>
      <dgm:spPr/>
      <dgm:t>
        <a:bodyPr/>
        <a:lstStyle/>
        <a:p>
          <a:endParaRPr lang="en-US"/>
        </a:p>
      </dgm:t>
    </dgm:pt>
    <dgm:pt modelId="{8B452B35-D7A3-1747-B996-7DDF47587DDD}" type="sibTrans" cxnId="{AEC4C19A-5BFF-A74B-AE52-AC720ED389D2}">
      <dgm:prSet/>
      <dgm:spPr/>
      <dgm:t>
        <a:bodyPr/>
        <a:lstStyle/>
        <a:p>
          <a:endParaRPr lang="en-US"/>
        </a:p>
      </dgm:t>
    </dgm:pt>
    <dgm:pt modelId="{8687593F-C2D7-9543-9056-317308BF2D49}">
      <dgm:prSet custT="1"/>
      <dgm:spPr>
        <a:solidFill>
          <a:schemeClr val="accent5"/>
        </a:solidFill>
        <a:ln>
          <a:noFill/>
        </a:ln>
      </dgm:spPr>
      <dgm:t>
        <a:bodyPr/>
        <a:lstStyle/>
        <a:p>
          <a:pPr rtl="0">
            <a:lnSpc>
              <a:spcPct val="100000"/>
            </a:lnSpc>
            <a:spcAft>
              <a:spcPts val="0"/>
            </a:spcAft>
          </a:pPr>
          <a:r>
            <a:rPr lang="es-419" sz="2800" noProof="0" dirty="0">
              <a:latin typeface="Arial" panose="020B0604020202020204" pitchFamily="34" charset="0"/>
              <a:cs typeface="Arial" panose="020B0604020202020204" pitchFamily="34" charset="0"/>
            </a:rPr>
            <a:t>Violencia sexual y violencia de género</a:t>
          </a:r>
        </a:p>
      </dgm:t>
    </dgm:pt>
    <dgm:pt modelId="{DA94EB40-2041-5441-ABE6-87EB770AE679}" type="parTrans" cxnId="{FC16C8A6-41BE-4241-834A-A1EFA1EC5C5A}">
      <dgm:prSet/>
      <dgm:spPr/>
      <dgm:t>
        <a:bodyPr/>
        <a:lstStyle/>
        <a:p>
          <a:endParaRPr lang="en-US"/>
        </a:p>
      </dgm:t>
    </dgm:pt>
    <dgm:pt modelId="{746D630F-1C55-3540-9C3B-111871F4BB95}" type="sibTrans" cxnId="{FC16C8A6-41BE-4241-834A-A1EFA1EC5C5A}">
      <dgm:prSet/>
      <dgm:spPr/>
      <dgm:t>
        <a:bodyPr/>
        <a:lstStyle/>
        <a:p>
          <a:endParaRPr lang="en-US"/>
        </a:p>
      </dgm:t>
    </dgm:pt>
    <dgm:pt modelId="{623ED5D8-BA93-0040-AF89-43599840A85B}">
      <dgm:prSet custT="1"/>
      <dgm:spPr>
        <a:solidFill>
          <a:schemeClr val="accent5"/>
        </a:solidFill>
        <a:ln>
          <a:noFill/>
        </a:ln>
      </dgm:spPr>
      <dgm:t>
        <a:bodyPr/>
        <a:lstStyle/>
        <a:p>
          <a:pPr rtl="0">
            <a:lnSpc>
              <a:spcPct val="100000"/>
            </a:lnSpc>
            <a:spcAft>
              <a:spcPts val="0"/>
            </a:spcAft>
          </a:pPr>
          <a:r>
            <a:rPr lang="es-419" sz="2800" noProof="0" dirty="0">
              <a:latin typeface="Arial" panose="020B0604020202020204" pitchFamily="34" charset="0"/>
              <a:cs typeface="Arial" panose="020B0604020202020204" pitchFamily="34" charset="0"/>
            </a:rPr>
            <a:t>Violencia sexual o sobrevivientes de violencia sexual</a:t>
          </a:r>
        </a:p>
      </dgm:t>
    </dgm:pt>
    <dgm:pt modelId="{444F98F1-7C85-B04B-B0C8-46C3D6E101F4}" type="parTrans" cxnId="{C16CF0B4-F352-F94B-93D7-E6F4D8C53C44}">
      <dgm:prSet/>
      <dgm:spPr/>
      <dgm:t>
        <a:bodyPr/>
        <a:lstStyle/>
        <a:p>
          <a:endParaRPr lang="en-US"/>
        </a:p>
      </dgm:t>
    </dgm:pt>
    <dgm:pt modelId="{8C0C91F6-01C2-014E-AEA6-8454B32DFD83}" type="sibTrans" cxnId="{C16CF0B4-F352-F94B-93D7-E6F4D8C53C44}">
      <dgm:prSet/>
      <dgm:spPr/>
      <dgm:t>
        <a:bodyPr/>
        <a:lstStyle/>
        <a:p>
          <a:endParaRPr lang="en-US"/>
        </a:p>
      </dgm:t>
    </dgm:pt>
    <dgm:pt modelId="{50F721EF-1E13-4744-82B5-60DB45A006E8}">
      <dgm:prSet custT="1"/>
      <dgm:spPr>
        <a:solidFill>
          <a:schemeClr val="accent5">
            <a:lumMod val="40000"/>
            <a:lumOff val="60000"/>
            <a:alpha val="90000"/>
          </a:schemeClr>
        </a:solidFill>
        <a:ln>
          <a:noFill/>
        </a:ln>
      </dgm:spPr>
      <dgm:t>
        <a:bodyPr/>
        <a:lstStyle/>
        <a:p>
          <a:pPr rtl="0"/>
          <a:r>
            <a:rPr lang="en-US" sz="6000" b="1">
              <a:latin typeface="Arial" panose="020B0604020202020204" pitchFamily="34" charset="0"/>
              <a:cs typeface="Arial" panose="020B0604020202020204" pitchFamily="34" charset="0"/>
            </a:rPr>
            <a:t>=</a:t>
          </a:r>
        </a:p>
      </dgm:t>
    </dgm:pt>
    <dgm:pt modelId="{9732A45C-15D5-C64D-92D7-505858D204A2}" type="parTrans" cxnId="{9899F628-6024-6D41-981A-24E144C6F214}">
      <dgm:prSet/>
      <dgm:spPr/>
      <dgm:t>
        <a:bodyPr/>
        <a:lstStyle/>
        <a:p>
          <a:endParaRPr lang="en-US"/>
        </a:p>
      </dgm:t>
    </dgm:pt>
    <dgm:pt modelId="{2C6CFDD0-90EB-E542-820E-2410651A493C}" type="sibTrans" cxnId="{9899F628-6024-6D41-981A-24E144C6F214}">
      <dgm:prSet/>
      <dgm:spPr/>
      <dgm:t>
        <a:bodyPr/>
        <a:lstStyle/>
        <a:p>
          <a:endParaRPr lang="en-US"/>
        </a:p>
      </dgm:t>
    </dgm:pt>
    <dgm:pt modelId="{2803D7C3-BEE8-8B4C-B420-F9B1B7BF4C22}">
      <dgm:prSet custT="1"/>
      <dgm:spPr>
        <a:solidFill>
          <a:schemeClr val="accent5">
            <a:lumMod val="40000"/>
            <a:lumOff val="60000"/>
          </a:schemeClr>
        </a:solidFill>
        <a:ln>
          <a:noFill/>
        </a:ln>
      </dgm:spPr>
      <dgm:t>
        <a:bodyPr/>
        <a:lstStyle/>
        <a:p>
          <a:pPr rtl="0"/>
          <a:r>
            <a:rPr lang="en-US" sz="6000" b="1"/>
            <a:t>=</a:t>
          </a:r>
        </a:p>
      </dgm:t>
    </dgm:pt>
    <dgm:pt modelId="{5950255D-3B2C-2448-95C0-88ECE7386875}" type="parTrans" cxnId="{73BB472E-69E9-2542-B4DA-89C1271D0F18}">
      <dgm:prSet/>
      <dgm:spPr/>
      <dgm:t>
        <a:bodyPr/>
        <a:lstStyle/>
        <a:p>
          <a:endParaRPr lang="en-US"/>
        </a:p>
      </dgm:t>
    </dgm:pt>
    <dgm:pt modelId="{F02C3A3C-E1BD-914E-AEF1-7ACA9989C189}" type="sibTrans" cxnId="{73BB472E-69E9-2542-B4DA-89C1271D0F18}">
      <dgm:prSet/>
      <dgm:spPr/>
      <dgm:t>
        <a:bodyPr/>
        <a:lstStyle/>
        <a:p>
          <a:endParaRPr lang="en-US"/>
        </a:p>
      </dgm:t>
    </dgm:pt>
    <dgm:pt modelId="{41B0F56B-FFDE-094A-812E-A1AC14B1F4CA}">
      <dgm:prSet custT="1"/>
      <dgm:spPr>
        <a:solidFill>
          <a:schemeClr val="accent5">
            <a:lumMod val="40000"/>
            <a:lumOff val="60000"/>
          </a:schemeClr>
        </a:solidFill>
        <a:ln>
          <a:noFill/>
        </a:ln>
      </dgm:spPr>
      <dgm:t>
        <a:bodyPr/>
        <a:lstStyle/>
        <a:p>
          <a:pPr rtl="0"/>
          <a:r>
            <a:rPr lang="en-US" sz="6000" b="1"/>
            <a:t>=</a:t>
          </a:r>
        </a:p>
      </dgm:t>
    </dgm:pt>
    <dgm:pt modelId="{F587CD50-416C-C242-AA6A-F8D88C0063EB}" type="parTrans" cxnId="{006797DD-4109-C54B-9C86-002839D2242B}">
      <dgm:prSet/>
      <dgm:spPr/>
      <dgm:t>
        <a:bodyPr/>
        <a:lstStyle/>
        <a:p>
          <a:endParaRPr lang="en-US"/>
        </a:p>
      </dgm:t>
    </dgm:pt>
    <dgm:pt modelId="{DBDEE694-F691-224C-BDDA-59C214C39708}" type="sibTrans" cxnId="{006797DD-4109-C54B-9C86-002839D2242B}">
      <dgm:prSet/>
      <dgm:spPr/>
      <dgm:t>
        <a:bodyPr/>
        <a:lstStyle/>
        <a:p>
          <a:endParaRPr lang="en-US"/>
        </a:p>
      </dgm:t>
    </dgm:pt>
    <dgm:pt modelId="{8C9C4CA9-A0E9-8B4B-9654-69762319D934}">
      <dgm:prSet custT="1"/>
      <dgm:spPr>
        <a:solidFill>
          <a:schemeClr val="accent5">
            <a:lumMod val="40000"/>
            <a:lumOff val="60000"/>
          </a:schemeClr>
        </a:solidFill>
        <a:ln>
          <a:noFill/>
        </a:ln>
      </dgm:spPr>
      <dgm:t>
        <a:bodyPr/>
        <a:lstStyle/>
        <a:p>
          <a:pPr rtl="0"/>
          <a:r>
            <a:rPr lang="en-US" sz="6000" b="1"/>
            <a:t>=</a:t>
          </a:r>
        </a:p>
      </dgm:t>
    </dgm:pt>
    <dgm:pt modelId="{9464CAE8-4645-D141-B139-76F3734A5B4B}" type="parTrans" cxnId="{EAB1513F-1AA2-3843-B11B-B3954CAA8C37}">
      <dgm:prSet/>
      <dgm:spPr/>
      <dgm:t>
        <a:bodyPr/>
        <a:lstStyle/>
        <a:p>
          <a:endParaRPr lang="en-US"/>
        </a:p>
      </dgm:t>
    </dgm:pt>
    <dgm:pt modelId="{359EB5B4-415A-4B4C-AA88-7B81893F2795}" type="sibTrans" cxnId="{EAB1513F-1AA2-3843-B11B-B3954CAA8C37}">
      <dgm:prSet/>
      <dgm:spPr/>
      <dgm:t>
        <a:bodyPr/>
        <a:lstStyle/>
        <a:p>
          <a:endParaRPr lang="en-US"/>
        </a:p>
      </dgm:t>
    </dgm:pt>
    <dgm:pt modelId="{80802320-C7CD-214F-9482-6EDE2C783BC9}" type="pres">
      <dgm:prSet presAssocID="{5AB97880-156A-424B-8D90-F4A586325FB6}" presName="Name0" presStyleCnt="0">
        <dgm:presLayoutVars>
          <dgm:chPref val="3"/>
          <dgm:dir/>
          <dgm:animLvl val="lvl"/>
          <dgm:resizeHandles/>
        </dgm:presLayoutVars>
      </dgm:prSet>
      <dgm:spPr/>
    </dgm:pt>
    <dgm:pt modelId="{BAC157C6-9B7B-BA42-85F0-22533B0B8D22}" type="pres">
      <dgm:prSet presAssocID="{210C97AB-87DE-41F1-B19A-36C7D267DDD9}" presName="horFlow" presStyleCnt="0"/>
      <dgm:spPr/>
    </dgm:pt>
    <dgm:pt modelId="{6BDB205F-7F6D-8045-A818-8F13D6EFC629}" type="pres">
      <dgm:prSet presAssocID="{210C97AB-87DE-41F1-B19A-36C7D267DDD9}" presName="bigChev" presStyleLbl="node1" presStyleIdx="0" presStyleCnt="4"/>
      <dgm:spPr/>
    </dgm:pt>
    <dgm:pt modelId="{7BA3ABA6-B29F-1044-BA30-56F8ED16EE88}" type="pres">
      <dgm:prSet presAssocID="{9732A45C-15D5-C64D-92D7-505858D204A2}" presName="parTrans" presStyleCnt="0"/>
      <dgm:spPr/>
    </dgm:pt>
    <dgm:pt modelId="{92D8F25A-FD6E-CF4C-873F-48B7A83A9D1B}" type="pres">
      <dgm:prSet presAssocID="{50F721EF-1E13-4744-82B5-60DB45A006E8}" presName="node" presStyleLbl="alignAccFollowNode1" presStyleIdx="0" presStyleCnt="8" custScaleX="62178">
        <dgm:presLayoutVars>
          <dgm:bulletEnabled val="1"/>
        </dgm:presLayoutVars>
      </dgm:prSet>
      <dgm:spPr/>
    </dgm:pt>
    <dgm:pt modelId="{9909436E-D5B4-E047-8988-2B48AB1ABC5F}" type="pres">
      <dgm:prSet presAssocID="{2C6CFDD0-90EB-E542-820E-2410651A493C}" presName="sibTrans" presStyleCnt="0"/>
      <dgm:spPr/>
    </dgm:pt>
    <dgm:pt modelId="{AE5D11C6-E6A8-7C49-A29F-96025733B7C4}" type="pres">
      <dgm:prSet presAssocID="{B35BEB76-AFB1-F14B-85B1-3B7CF2B09024}" presName="node" presStyleLbl="alignAccFollowNode1" presStyleIdx="1" presStyleCnt="8">
        <dgm:presLayoutVars>
          <dgm:bulletEnabled val="1"/>
        </dgm:presLayoutVars>
      </dgm:prSet>
      <dgm:spPr/>
    </dgm:pt>
    <dgm:pt modelId="{F56B4D6A-F146-5E41-A82A-AB136EA842B5}" type="pres">
      <dgm:prSet presAssocID="{210C97AB-87DE-41F1-B19A-36C7D267DDD9}" presName="vSp" presStyleCnt="0"/>
      <dgm:spPr/>
    </dgm:pt>
    <dgm:pt modelId="{1E9793E4-049C-FA4C-B7FB-37B30F88B1F8}" type="pres">
      <dgm:prSet presAssocID="{1E7881CB-3A1A-46F6-8D6F-01BE9C9B9AB5}" presName="horFlow" presStyleCnt="0"/>
      <dgm:spPr/>
    </dgm:pt>
    <dgm:pt modelId="{5E52A442-96A3-F748-A601-C1B10DA263ED}" type="pres">
      <dgm:prSet presAssocID="{1E7881CB-3A1A-46F6-8D6F-01BE9C9B9AB5}" presName="bigChev" presStyleLbl="node1" presStyleIdx="1" presStyleCnt="4"/>
      <dgm:spPr/>
    </dgm:pt>
    <dgm:pt modelId="{0F957B18-781B-D041-90D9-F01AF8A8AEF2}" type="pres">
      <dgm:prSet presAssocID="{5950255D-3B2C-2448-95C0-88ECE7386875}" presName="parTrans" presStyleCnt="0"/>
      <dgm:spPr/>
    </dgm:pt>
    <dgm:pt modelId="{3F623744-8A26-3343-81EB-1AC597E5EE31}" type="pres">
      <dgm:prSet presAssocID="{2803D7C3-BEE8-8B4C-B420-F9B1B7BF4C22}" presName="node" presStyleLbl="alignAccFollowNode1" presStyleIdx="2" presStyleCnt="8" custScaleX="62178">
        <dgm:presLayoutVars>
          <dgm:bulletEnabled val="1"/>
        </dgm:presLayoutVars>
      </dgm:prSet>
      <dgm:spPr/>
    </dgm:pt>
    <dgm:pt modelId="{80BB8676-EFF5-F242-995C-C35D9106D4D4}" type="pres">
      <dgm:prSet presAssocID="{F02C3A3C-E1BD-914E-AEF1-7ACA9989C189}" presName="sibTrans" presStyleCnt="0"/>
      <dgm:spPr/>
    </dgm:pt>
    <dgm:pt modelId="{8C6CAB62-C7AA-A643-AF41-5AB255EE1F3F}" type="pres">
      <dgm:prSet presAssocID="{06ECB348-CC5E-4A44-A893-38CDF12CF866}" presName="node" presStyleLbl="alignAccFollowNode1" presStyleIdx="3" presStyleCnt="8" custLinFactNeighborX="-9834" custLinFactNeighborY="860">
        <dgm:presLayoutVars>
          <dgm:bulletEnabled val="1"/>
        </dgm:presLayoutVars>
      </dgm:prSet>
      <dgm:spPr/>
    </dgm:pt>
    <dgm:pt modelId="{A24E723B-05E5-CC4C-BC53-FA92A829AEA3}" type="pres">
      <dgm:prSet presAssocID="{1E7881CB-3A1A-46F6-8D6F-01BE9C9B9AB5}" presName="vSp" presStyleCnt="0"/>
      <dgm:spPr/>
    </dgm:pt>
    <dgm:pt modelId="{8DE36630-6AB8-FD42-9327-9A46D22F0D9E}" type="pres">
      <dgm:prSet presAssocID="{3F747C3D-A7AA-42FE-9821-C0F97E31E057}" presName="horFlow" presStyleCnt="0"/>
      <dgm:spPr/>
    </dgm:pt>
    <dgm:pt modelId="{4B9E7472-0FE4-B848-AF23-ACFE455B8250}" type="pres">
      <dgm:prSet presAssocID="{3F747C3D-A7AA-42FE-9821-C0F97E31E057}" presName="bigChev" presStyleLbl="node1" presStyleIdx="2" presStyleCnt="4"/>
      <dgm:spPr/>
    </dgm:pt>
    <dgm:pt modelId="{ECAFA52C-CB03-A845-BF08-61CF8910AC7C}" type="pres">
      <dgm:prSet presAssocID="{F587CD50-416C-C242-AA6A-F8D88C0063EB}" presName="parTrans" presStyleCnt="0"/>
      <dgm:spPr/>
    </dgm:pt>
    <dgm:pt modelId="{ED8BE6FF-0C08-4A40-8F4C-ED9B5A0DFC4F}" type="pres">
      <dgm:prSet presAssocID="{41B0F56B-FFDE-094A-812E-A1AC14B1F4CA}" presName="node" presStyleLbl="alignAccFollowNode1" presStyleIdx="4" presStyleCnt="8" custScaleX="62178">
        <dgm:presLayoutVars>
          <dgm:bulletEnabled val="1"/>
        </dgm:presLayoutVars>
      </dgm:prSet>
      <dgm:spPr/>
    </dgm:pt>
    <dgm:pt modelId="{BF16A30E-9CDA-4C4C-92ED-C125B4D4E0E4}" type="pres">
      <dgm:prSet presAssocID="{DBDEE694-F691-224C-BDDA-59C214C39708}" presName="sibTrans" presStyleCnt="0"/>
      <dgm:spPr/>
    </dgm:pt>
    <dgm:pt modelId="{F309495A-EC50-DF47-AB31-A754D8637AA8}" type="pres">
      <dgm:prSet presAssocID="{8687593F-C2D7-9543-9056-317308BF2D49}" presName="node" presStyleLbl="alignAccFollowNode1" presStyleIdx="5" presStyleCnt="8" custLinFactNeighborX="-4917" custLinFactNeighborY="-2581">
        <dgm:presLayoutVars>
          <dgm:bulletEnabled val="1"/>
        </dgm:presLayoutVars>
      </dgm:prSet>
      <dgm:spPr/>
    </dgm:pt>
    <dgm:pt modelId="{ADF6F89B-F3BC-4949-95F9-E02651C13C28}" type="pres">
      <dgm:prSet presAssocID="{3F747C3D-A7AA-42FE-9821-C0F97E31E057}" presName="vSp" presStyleCnt="0"/>
      <dgm:spPr/>
    </dgm:pt>
    <dgm:pt modelId="{5B12DDBB-D81C-A547-8067-A87BD151C327}" type="pres">
      <dgm:prSet presAssocID="{E4B7D6A9-271C-494A-A96C-A744AD548922}" presName="horFlow" presStyleCnt="0"/>
      <dgm:spPr/>
    </dgm:pt>
    <dgm:pt modelId="{A0DAD966-8E8E-8A40-8CC7-ADDF7FAF4432}" type="pres">
      <dgm:prSet presAssocID="{E4B7D6A9-271C-494A-A96C-A744AD548922}" presName="bigChev" presStyleLbl="node1" presStyleIdx="3" presStyleCnt="4"/>
      <dgm:spPr/>
    </dgm:pt>
    <dgm:pt modelId="{EA2DF954-D02F-BA47-B6FE-4FEEC8250B78}" type="pres">
      <dgm:prSet presAssocID="{9464CAE8-4645-D141-B139-76F3734A5B4B}" presName="parTrans" presStyleCnt="0"/>
      <dgm:spPr/>
    </dgm:pt>
    <dgm:pt modelId="{9C5E41CB-5ECC-1B4C-B5C4-44D0CECDC0C0}" type="pres">
      <dgm:prSet presAssocID="{8C9C4CA9-A0E9-8B4B-9654-69762319D934}" presName="node" presStyleLbl="alignAccFollowNode1" presStyleIdx="6" presStyleCnt="8" custScaleX="62178">
        <dgm:presLayoutVars>
          <dgm:bulletEnabled val="1"/>
        </dgm:presLayoutVars>
      </dgm:prSet>
      <dgm:spPr/>
    </dgm:pt>
    <dgm:pt modelId="{432DA8F2-FFDB-CD44-B385-A22CDA505FDB}" type="pres">
      <dgm:prSet presAssocID="{359EB5B4-415A-4B4C-AA88-7B81893F2795}" presName="sibTrans" presStyleCnt="0"/>
      <dgm:spPr/>
    </dgm:pt>
    <dgm:pt modelId="{B90A49ED-E990-5D49-AE5B-59806A431A08}" type="pres">
      <dgm:prSet presAssocID="{623ED5D8-BA93-0040-AF89-43599840A85B}" presName="node" presStyleLbl="alignAccFollowNode1" presStyleIdx="7" presStyleCnt="8">
        <dgm:presLayoutVars>
          <dgm:bulletEnabled val="1"/>
        </dgm:presLayoutVars>
      </dgm:prSet>
      <dgm:spPr/>
    </dgm:pt>
  </dgm:ptLst>
  <dgm:cxnLst>
    <dgm:cxn modelId="{B2419E05-3F28-7F4B-839D-608CCF8528C6}" type="presOf" srcId="{2803D7C3-BEE8-8B4C-B420-F9B1B7BF4C22}" destId="{3F623744-8A26-3343-81EB-1AC597E5EE31}" srcOrd="0" destOrd="0" presId="urn:microsoft.com/office/officeart/2005/8/layout/lProcess3"/>
    <dgm:cxn modelId="{06E7D508-F7E1-4092-B0F4-E25FC3995518}" srcId="{5AB97880-156A-424B-8D90-F4A586325FB6}" destId="{E4B7D6A9-271C-494A-A96C-A744AD548922}" srcOrd="3" destOrd="0" parTransId="{B3501A3A-30DD-45D9-91DF-F12DF648CE84}" sibTransId="{4085E7F6-F225-4C46-A57E-5A6F2EB2AFEC}"/>
    <dgm:cxn modelId="{1783CF0B-8F76-4D85-B36F-5A443E3A61CA}" srcId="{5AB97880-156A-424B-8D90-F4A586325FB6}" destId="{210C97AB-87DE-41F1-B19A-36C7D267DDD9}" srcOrd="0" destOrd="0" parTransId="{BF26724C-412F-4459-A45D-3362422B3E45}" sibTransId="{B5B9E91B-3239-4DB5-9418-FA67D3B6E289}"/>
    <dgm:cxn modelId="{B81AA716-72E3-D24B-9D31-EE9BEFE2226A}" srcId="{210C97AB-87DE-41F1-B19A-36C7D267DDD9}" destId="{B35BEB76-AFB1-F14B-85B1-3B7CF2B09024}" srcOrd="1" destOrd="0" parTransId="{C2DF95FF-3BCA-F942-A1C7-AA258D6875FF}" sibTransId="{0C3A3E13-6F0D-FD4B-B49D-41A30E06C6D8}"/>
    <dgm:cxn modelId="{C0D0E524-8496-F54D-AB83-64CC92A61D37}" type="presOf" srcId="{E4B7D6A9-271C-494A-A96C-A744AD548922}" destId="{A0DAD966-8E8E-8A40-8CC7-ADDF7FAF4432}" srcOrd="0" destOrd="0" presId="urn:microsoft.com/office/officeart/2005/8/layout/lProcess3"/>
    <dgm:cxn modelId="{9899F628-6024-6D41-981A-24E144C6F214}" srcId="{210C97AB-87DE-41F1-B19A-36C7D267DDD9}" destId="{50F721EF-1E13-4744-82B5-60DB45A006E8}" srcOrd="0" destOrd="0" parTransId="{9732A45C-15D5-C64D-92D7-505858D204A2}" sibTransId="{2C6CFDD0-90EB-E542-820E-2410651A493C}"/>
    <dgm:cxn modelId="{73BB472E-69E9-2542-B4DA-89C1271D0F18}" srcId="{1E7881CB-3A1A-46F6-8D6F-01BE9C9B9AB5}" destId="{2803D7C3-BEE8-8B4C-B420-F9B1B7BF4C22}" srcOrd="0" destOrd="0" parTransId="{5950255D-3B2C-2448-95C0-88ECE7386875}" sibTransId="{F02C3A3C-E1BD-914E-AEF1-7ACA9989C189}"/>
    <dgm:cxn modelId="{C34F023F-660A-4148-A252-E8DA82936497}" type="presOf" srcId="{623ED5D8-BA93-0040-AF89-43599840A85B}" destId="{B90A49ED-E990-5D49-AE5B-59806A431A08}" srcOrd="0" destOrd="0" presId="urn:microsoft.com/office/officeart/2005/8/layout/lProcess3"/>
    <dgm:cxn modelId="{EAB1513F-1AA2-3843-B11B-B3954CAA8C37}" srcId="{E4B7D6A9-271C-494A-A96C-A744AD548922}" destId="{8C9C4CA9-A0E9-8B4B-9654-69762319D934}" srcOrd="0" destOrd="0" parTransId="{9464CAE8-4645-D141-B139-76F3734A5B4B}" sibTransId="{359EB5B4-415A-4B4C-AA88-7B81893F2795}"/>
    <dgm:cxn modelId="{F2746652-FBCF-4764-B8C3-9FC77F62E94E}" srcId="{5AB97880-156A-424B-8D90-F4A586325FB6}" destId="{3F747C3D-A7AA-42FE-9821-C0F97E31E057}" srcOrd="2" destOrd="0" parTransId="{E0833679-984A-416A-8E8E-D882388E4A26}" sibTransId="{DD80060B-6D52-4998-94A8-98B6C77030A5}"/>
    <dgm:cxn modelId="{C9E1A355-E63C-9F45-9DD7-3A64E3A4EFFF}" type="presOf" srcId="{210C97AB-87DE-41F1-B19A-36C7D267DDD9}" destId="{6BDB205F-7F6D-8045-A818-8F13D6EFC629}" srcOrd="0" destOrd="0" presId="urn:microsoft.com/office/officeart/2005/8/layout/lProcess3"/>
    <dgm:cxn modelId="{0542916D-1706-3A45-B9E7-B554D732D8D7}" type="presOf" srcId="{41B0F56B-FFDE-094A-812E-A1AC14B1F4CA}" destId="{ED8BE6FF-0C08-4A40-8F4C-ED9B5A0DFC4F}" srcOrd="0" destOrd="0" presId="urn:microsoft.com/office/officeart/2005/8/layout/lProcess3"/>
    <dgm:cxn modelId="{A1F35774-CB1D-8B4C-A5E8-222ED92696C0}" type="presOf" srcId="{50F721EF-1E13-4744-82B5-60DB45A006E8}" destId="{92D8F25A-FD6E-CF4C-873F-48B7A83A9D1B}" srcOrd="0" destOrd="0" presId="urn:microsoft.com/office/officeart/2005/8/layout/lProcess3"/>
    <dgm:cxn modelId="{4B2C337A-AD45-4F20-9F25-836B49006B48}" srcId="{5AB97880-156A-424B-8D90-F4A586325FB6}" destId="{1E7881CB-3A1A-46F6-8D6F-01BE9C9B9AB5}" srcOrd="1" destOrd="0" parTransId="{F4E2F58D-D664-4EB2-B8CA-4D52DEB16826}" sibTransId="{87732916-173F-414F-B040-BC77B38CFA0F}"/>
    <dgm:cxn modelId="{AEC4C19A-5BFF-A74B-AE52-AC720ED389D2}" srcId="{1E7881CB-3A1A-46F6-8D6F-01BE9C9B9AB5}" destId="{06ECB348-CC5E-4A44-A893-38CDF12CF866}" srcOrd="1" destOrd="0" parTransId="{946E0F7B-DAB1-A742-9C78-11EB6BEB1B76}" sibTransId="{8B452B35-D7A3-1747-B996-7DDF47587DDD}"/>
    <dgm:cxn modelId="{C35AAEA2-83D9-5644-8C36-E0F3835F1F0B}" type="presOf" srcId="{B35BEB76-AFB1-F14B-85B1-3B7CF2B09024}" destId="{AE5D11C6-E6A8-7C49-A29F-96025733B7C4}" srcOrd="0" destOrd="0" presId="urn:microsoft.com/office/officeart/2005/8/layout/lProcess3"/>
    <dgm:cxn modelId="{FC16C8A6-41BE-4241-834A-A1EFA1EC5C5A}" srcId="{3F747C3D-A7AA-42FE-9821-C0F97E31E057}" destId="{8687593F-C2D7-9543-9056-317308BF2D49}" srcOrd="1" destOrd="0" parTransId="{DA94EB40-2041-5441-ABE6-87EB770AE679}" sibTransId="{746D630F-1C55-3540-9C3B-111871F4BB95}"/>
    <dgm:cxn modelId="{FBB1D6B1-EB6E-F242-BF22-5069D9D47C4C}" type="presOf" srcId="{8687593F-C2D7-9543-9056-317308BF2D49}" destId="{F309495A-EC50-DF47-AB31-A754D8637AA8}" srcOrd="0" destOrd="0" presId="urn:microsoft.com/office/officeart/2005/8/layout/lProcess3"/>
    <dgm:cxn modelId="{C16CF0B4-F352-F94B-93D7-E6F4D8C53C44}" srcId="{E4B7D6A9-271C-494A-A96C-A744AD548922}" destId="{623ED5D8-BA93-0040-AF89-43599840A85B}" srcOrd="1" destOrd="0" parTransId="{444F98F1-7C85-B04B-B0C8-46C3D6E101F4}" sibTransId="{8C0C91F6-01C2-014E-AEA6-8454B32DFD83}"/>
    <dgm:cxn modelId="{8E9A0AC4-8A90-2245-93EC-396D5A6E9F57}" type="presOf" srcId="{5AB97880-156A-424B-8D90-F4A586325FB6}" destId="{80802320-C7CD-214F-9482-6EDE2C783BC9}" srcOrd="0" destOrd="0" presId="urn:microsoft.com/office/officeart/2005/8/layout/lProcess3"/>
    <dgm:cxn modelId="{DC0DC1CA-2B22-6240-8621-A0BD471EC32E}" type="presOf" srcId="{06ECB348-CC5E-4A44-A893-38CDF12CF866}" destId="{8C6CAB62-C7AA-A643-AF41-5AB255EE1F3F}" srcOrd="0" destOrd="0" presId="urn:microsoft.com/office/officeart/2005/8/layout/lProcess3"/>
    <dgm:cxn modelId="{C21E84D2-6D77-5F4D-8234-18513FFF63E4}" type="presOf" srcId="{3F747C3D-A7AA-42FE-9821-C0F97E31E057}" destId="{4B9E7472-0FE4-B848-AF23-ACFE455B8250}" srcOrd="0" destOrd="0" presId="urn:microsoft.com/office/officeart/2005/8/layout/lProcess3"/>
    <dgm:cxn modelId="{F4831FD7-78E6-3243-9668-2A07ACCB555C}" type="presOf" srcId="{8C9C4CA9-A0E9-8B4B-9654-69762319D934}" destId="{9C5E41CB-5ECC-1B4C-B5C4-44D0CECDC0C0}" srcOrd="0" destOrd="0" presId="urn:microsoft.com/office/officeart/2005/8/layout/lProcess3"/>
    <dgm:cxn modelId="{006797DD-4109-C54B-9C86-002839D2242B}" srcId="{3F747C3D-A7AA-42FE-9821-C0F97E31E057}" destId="{41B0F56B-FFDE-094A-812E-A1AC14B1F4CA}" srcOrd="0" destOrd="0" parTransId="{F587CD50-416C-C242-AA6A-F8D88C0063EB}" sibTransId="{DBDEE694-F691-224C-BDDA-59C214C39708}"/>
    <dgm:cxn modelId="{7FC2A9DD-00AB-C443-8EE6-FDEBB3613A20}" type="presOf" srcId="{1E7881CB-3A1A-46F6-8D6F-01BE9C9B9AB5}" destId="{5E52A442-96A3-F748-A601-C1B10DA263ED}" srcOrd="0" destOrd="0" presId="urn:microsoft.com/office/officeart/2005/8/layout/lProcess3"/>
    <dgm:cxn modelId="{F7B2C74C-8B1C-B146-928D-C5CA7D61F615}" type="presParOf" srcId="{80802320-C7CD-214F-9482-6EDE2C783BC9}" destId="{BAC157C6-9B7B-BA42-85F0-22533B0B8D22}" srcOrd="0" destOrd="0" presId="urn:microsoft.com/office/officeart/2005/8/layout/lProcess3"/>
    <dgm:cxn modelId="{A5CF04C0-9D9B-8B40-8B69-71B080C7DE04}" type="presParOf" srcId="{BAC157C6-9B7B-BA42-85F0-22533B0B8D22}" destId="{6BDB205F-7F6D-8045-A818-8F13D6EFC629}" srcOrd="0" destOrd="0" presId="urn:microsoft.com/office/officeart/2005/8/layout/lProcess3"/>
    <dgm:cxn modelId="{30B6167A-2285-5840-AEA1-474515CC918E}" type="presParOf" srcId="{BAC157C6-9B7B-BA42-85F0-22533B0B8D22}" destId="{7BA3ABA6-B29F-1044-BA30-56F8ED16EE88}" srcOrd="1" destOrd="0" presId="urn:microsoft.com/office/officeart/2005/8/layout/lProcess3"/>
    <dgm:cxn modelId="{44AF38C5-3849-4645-8EA7-38F12F391B22}" type="presParOf" srcId="{BAC157C6-9B7B-BA42-85F0-22533B0B8D22}" destId="{92D8F25A-FD6E-CF4C-873F-48B7A83A9D1B}" srcOrd="2" destOrd="0" presId="urn:microsoft.com/office/officeart/2005/8/layout/lProcess3"/>
    <dgm:cxn modelId="{D31D94DF-A206-744A-AE94-A250A8218972}" type="presParOf" srcId="{BAC157C6-9B7B-BA42-85F0-22533B0B8D22}" destId="{9909436E-D5B4-E047-8988-2B48AB1ABC5F}" srcOrd="3" destOrd="0" presId="urn:microsoft.com/office/officeart/2005/8/layout/lProcess3"/>
    <dgm:cxn modelId="{D880F4E0-4622-F441-B332-A605C668A2BD}" type="presParOf" srcId="{BAC157C6-9B7B-BA42-85F0-22533B0B8D22}" destId="{AE5D11C6-E6A8-7C49-A29F-96025733B7C4}" srcOrd="4" destOrd="0" presId="urn:microsoft.com/office/officeart/2005/8/layout/lProcess3"/>
    <dgm:cxn modelId="{7EED4143-91BE-DB4C-A1B3-D94D51B8BA32}" type="presParOf" srcId="{80802320-C7CD-214F-9482-6EDE2C783BC9}" destId="{F56B4D6A-F146-5E41-A82A-AB136EA842B5}" srcOrd="1" destOrd="0" presId="urn:microsoft.com/office/officeart/2005/8/layout/lProcess3"/>
    <dgm:cxn modelId="{03E1A93A-2883-4D4B-85FB-D24C6841BEF2}" type="presParOf" srcId="{80802320-C7CD-214F-9482-6EDE2C783BC9}" destId="{1E9793E4-049C-FA4C-B7FB-37B30F88B1F8}" srcOrd="2" destOrd="0" presId="urn:microsoft.com/office/officeart/2005/8/layout/lProcess3"/>
    <dgm:cxn modelId="{93027995-9AF1-0B40-AC1F-4A17665DA625}" type="presParOf" srcId="{1E9793E4-049C-FA4C-B7FB-37B30F88B1F8}" destId="{5E52A442-96A3-F748-A601-C1B10DA263ED}" srcOrd="0" destOrd="0" presId="urn:microsoft.com/office/officeart/2005/8/layout/lProcess3"/>
    <dgm:cxn modelId="{53DC2DE4-43C7-7B41-9F17-5B4FDD594530}" type="presParOf" srcId="{1E9793E4-049C-FA4C-B7FB-37B30F88B1F8}" destId="{0F957B18-781B-D041-90D9-F01AF8A8AEF2}" srcOrd="1" destOrd="0" presId="urn:microsoft.com/office/officeart/2005/8/layout/lProcess3"/>
    <dgm:cxn modelId="{3E4B69A0-2AAB-5A4A-8FA0-53362D365535}" type="presParOf" srcId="{1E9793E4-049C-FA4C-B7FB-37B30F88B1F8}" destId="{3F623744-8A26-3343-81EB-1AC597E5EE31}" srcOrd="2" destOrd="0" presId="urn:microsoft.com/office/officeart/2005/8/layout/lProcess3"/>
    <dgm:cxn modelId="{84E61C0B-01AA-6C41-A85E-F998FF44B1EA}" type="presParOf" srcId="{1E9793E4-049C-FA4C-B7FB-37B30F88B1F8}" destId="{80BB8676-EFF5-F242-995C-C35D9106D4D4}" srcOrd="3" destOrd="0" presId="urn:microsoft.com/office/officeart/2005/8/layout/lProcess3"/>
    <dgm:cxn modelId="{775909FE-20EF-C94C-B614-E4CE5908378A}" type="presParOf" srcId="{1E9793E4-049C-FA4C-B7FB-37B30F88B1F8}" destId="{8C6CAB62-C7AA-A643-AF41-5AB255EE1F3F}" srcOrd="4" destOrd="0" presId="urn:microsoft.com/office/officeart/2005/8/layout/lProcess3"/>
    <dgm:cxn modelId="{0A8F3243-2AC3-AE47-8B86-8279C6C91501}" type="presParOf" srcId="{80802320-C7CD-214F-9482-6EDE2C783BC9}" destId="{A24E723B-05E5-CC4C-BC53-FA92A829AEA3}" srcOrd="3" destOrd="0" presId="urn:microsoft.com/office/officeart/2005/8/layout/lProcess3"/>
    <dgm:cxn modelId="{C18E9230-75E3-6343-A8F2-0369E2491643}" type="presParOf" srcId="{80802320-C7CD-214F-9482-6EDE2C783BC9}" destId="{8DE36630-6AB8-FD42-9327-9A46D22F0D9E}" srcOrd="4" destOrd="0" presId="urn:microsoft.com/office/officeart/2005/8/layout/lProcess3"/>
    <dgm:cxn modelId="{B1A83F1B-20E5-154A-9B1E-7160101FC10E}" type="presParOf" srcId="{8DE36630-6AB8-FD42-9327-9A46D22F0D9E}" destId="{4B9E7472-0FE4-B848-AF23-ACFE455B8250}" srcOrd="0" destOrd="0" presId="urn:microsoft.com/office/officeart/2005/8/layout/lProcess3"/>
    <dgm:cxn modelId="{0A22A8DE-C8DC-B945-B19C-7A8007819741}" type="presParOf" srcId="{8DE36630-6AB8-FD42-9327-9A46D22F0D9E}" destId="{ECAFA52C-CB03-A845-BF08-61CF8910AC7C}" srcOrd="1" destOrd="0" presId="urn:microsoft.com/office/officeart/2005/8/layout/lProcess3"/>
    <dgm:cxn modelId="{352123E2-4BFA-DF41-B26F-C700FA1A34E7}" type="presParOf" srcId="{8DE36630-6AB8-FD42-9327-9A46D22F0D9E}" destId="{ED8BE6FF-0C08-4A40-8F4C-ED9B5A0DFC4F}" srcOrd="2" destOrd="0" presId="urn:microsoft.com/office/officeart/2005/8/layout/lProcess3"/>
    <dgm:cxn modelId="{B8954CE3-2A74-E54A-B3D9-CF850ED71466}" type="presParOf" srcId="{8DE36630-6AB8-FD42-9327-9A46D22F0D9E}" destId="{BF16A30E-9CDA-4C4C-92ED-C125B4D4E0E4}" srcOrd="3" destOrd="0" presId="urn:microsoft.com/office/officeart/2005/8/layout/lProcess3"/>
    <dgm:cxn modelId="{9BA5FF80-6F83-DC42-B30E-685D1B182181}" type="presParOf" srcId="{8DE36630-6AB8-FD42-9327-9A46D22F0D9E}" destId="{F309495A-EC50-DF47-AB31-A754D8637AA8}" srcOrd="4" destOrd="0" presId="urn:microsoft.com/office/officeart/2005/8/layout/lProcess3"/>
    <dgm:cxn modelId="{531A4EF0-A1BC-F347-B888-B9D968255D27}" type="presParOf" srcId="{80802320-C7CD-214F-9482-6EDE2C783BC9}" destId="{ADF6F89B-F3BC-4949-95F9-E02651C13C28}" srcOrd="5" destOrd="0" presId="urn:microsoft.com/office/officeart/2005/8/layout/lProcess3"/>
    <dgm:cxn modelId="{C962D62C-2A5B-3642-A767-036D55012474}" type="presParOf" srcId="{80802320-C7CD-214F-9482-6EDE2C783BC9}" destId="{5B12DDBB-D81C-A547-8067-A87BD151C327}" srcOrd="6" destOrd="0" presId="urn:microsoft.com/office/officeart/2005/8/layout/lProcess3"/>
    <dgm:cxn modelId="{16CF0000-6BCE-3248-BE52-336FD5DF9DB3}" type="presParOf" srcId="{5B12DDBB-D81C-A547-8067-A87BD151C327}" destId="{A0DAD966-8E8E-8A40-8CC7-ADDF7FAF4432}" srcOrd="0" destOrd="0" presId="urn:microsoft.com/office/officeart/2005/8/layout/lProcess3"/>
    <dgm:cxn modelId="{05173433-F415-C14A-9562-41A028A14095}" type="presParOf" srcId="{5B12DDBB-D81C-A547-8067-A87BD151C327}" destId="{EA2DF954-D02F-BA47-B6FE-4FEEC8250B78}" srcOrd="1" destOrd="0" presId="urn:microsoft.com/office/officeart/2005/8/layout/lProcess3"/>
    <dgm:cxn modelId="{F7A6A3A8-DFD2-ED41-A3CF-79DC3AE86D32}" type="presParOf" srcId="{5B12DDBB-D81C-A547-8067-A87BD151C327}" destId="{9C5E41CB-5ECC-1B4C-B5C4-44D0CECDC0C0}" srcOrd="2" destOrd="0" presId="urn:microsoft.com/office/officeart/2005/8/layout/lProcess3"/>
    <dgm:cxn modelId="{1397D4DC-AA7F-6D47-AB02-205CB2D4F1C8}" type="presParOf" srcId="{5B12DDBB-D81C-A547-8067-A87BD151C327}" destId="{432DA8F2-FFDB-CD44-B385-A22CDA505FDB}" srcOrd="3" destOrd="0" presId="urn:microsoft.com/office/officeart/2005/8/layout/lProcess3"/>
    <dgm:cxn modelId="{28BBDFFC-9D8E-4A41-B804-D98142F79EF5}" type="presParOf" srcId="{5B12DDBB-D81C-A547-8067-A87BD151C327}" destId="{B90A49ED-E990-5D49-AE5B-59806A431A0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7D83E-09AF-4AB6-BD06-5A5D5FE259A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CE1B5E7A-3E5C-4CCC-9A2F-D533BB1F80C4}">
      <dgm:prSet phldrT="[Text]"/>
      <dgm:spPr/>
      <dgm:t>
        <a:bodyPr/>
        <a:lstStyle/>
        <a:p>
          <a:r>
            <a:rPr lang="en-US"/>
            <a:t>Trauma</a:t>
          </a:r>
        </a:p>
      </dgm:t>
    </dgm:pt>
    <dgm:pt modelId="{0AA958D1-4E4E-496E-B9EE-B2448245B34F}" type="parTrans" cxnId="{8618DF99-F4E6-47A9-86F0-BB4D0FBCD21A}">
      <dgm:prSet/>
      <dgm:spPr/>
      <dgm:t>
        <a:bodyPr/>
        <a:lstStyle/>
        <a:p>
          <a:endParaRPr lang="en-US"/>
        </a:p>
      </dgm:t>
    </dgm:pt>
    <dgm:pt modelId="{8CF6352A-EA29-4434-8BB3-C92858AF14E5}" type="sibTrans" cxnId="{8618DF99-F4E6-47A9-86F0-BB4D0FBCD21A}">
      <dgm:prSet/>
      <dgm:spPr/>
      <dgm:t>
        <a:bodyPr/>
        <a:lstStyle/>
        <a:p>
          <a:endParaRPr lang="en-US"/>
        </a:p>
      </dgm:t>
    </dgm:pt>
    <dgm:pt modelId="{89014136-637E-40E3-95DB-431A95DD0CDC}">
      <dgm:prSet phldrT="[Text]"/>
      <dgm:spPr/>
      <dgm:t>
        <a:bodyPr/>
        <a:lstStyle/>
        <a:p>
          <a:r>
            <a:rPr lang="en-US" b="1" dirty="0" err="1"/>
            <a:t>Retraumatización</a:t>
          </a:r>
          <a:endParaRPr lang="en-US" b="1" dirty="0"/>
        </a:p>
      </dgm:t>
    </dgm:pt>
    <dgm:pt modelId="{BAFB37BC-CE09-4971-AB2D-819A39F079C4}" type="parTrans" cxnId="{FBEC5923-E7ED-4379-B5FF-F27049815DE8}">
      <dgm:prSet/>
      <dgm:spPr/>
      <dgm:t>
        <a:bodyPr/>
        <a:lstStyle/>
        <a:p>
          <a:endParaRPr lang="en-US"/>
        </a:p>
      </dgm:t>
    </dgm:pt>
    <dgm:pt modelId="{BDA1C264-16AD-435B-9BAB-AE02C9D056B5}" type="sibTrans" cxnId="{FBEC5923-E7ED-4379-B5FF-F27049815DE8}">
      <dgm:prSet/>
      <dgm:spPr/>
      <dgm:t>
        <a:bodyPr/>
        <a:lstStyle/>
        <a:p>
          <a:endParaRPr lang="en-US"/>
        </a:p>
      </dgm:t>
    </dgm:pt>
    <dgm:pt modelId="{F4F433F8-E247-4E52-A479-F71471F46393}">
      <dgm:prSet phldrT="[Text]"/>
      <dgm:spPr/>
      <dgm:t>
        <a:bodyPr/>
        <a:lstStyle/>
        <a:p>
          <a:r>
            <a:rPr lang="en-US" dirty="0"/>
            <a:t>Respuesta al trauma</a:t>
          </a:r>
        </a:p>
      </dgm:t>
    </dgm:pt>
    <dgm:pt modelId="{3DC9A0E7-7434-45D7-A09B-D225386B123B}" type="parTrans" cxnId="{7A6F4C6E-303B-44CA-9368-2A05B6B2693B}">
      <dgm:prSet/>
      <dgm:spPr/>
      <dgm:t>
        <a:bodyPr/>
        <a:lstStyle/>
        <a:p>
          <a:endParaRPr lang="en-US"/>
        </a:p>
      </dgm:t>
    </dgm:pt>
    <dgm:pt modelId="{84FB9B7D-3CC1-448E-B97B-17AC2C20764B}" type="sibTrans" cxnId="{7A6F4C6E-303B-44CA-9368-2A05B6B2693B}">
      <dgm:prSet/>
      <dgm:spPr/>
      <dgm:t>
        <a:bodyPr/>
        <a:lstStyle/>
        <a:p>
          <a:endParaRPr lang="en-US"/>
        </a:p>
      </dgm:t>
    </dgm:pt>
    <dgm:pt modelId="{67DA385E-517B-4358-8B15-6DF645BEE6A8}" type="pres">
      <dgm:prSet presAssocID="{3DB7D83E-09AF-4AB6-BD06-5A5D5FE259A3}" presName="Name0" presStyleCnt="0">
        <dgm:presLayoutVars>
          <dgm:chMax val="7"/>
          <dgm:chPref val="7"/>
          <dgm:dir/>
          <dgm:animLvl val="lvl"/>
        </dgm:presLayoutVars>
      </dgm:prSet>
      <dgm:spPr/>
    </dgm:pt>
    <dgm:pt modelId="{1D1F39CD-78F6-4798-9FD1-2E63E7BA1B6F}" type="pres">
      <dgm:prSet presAssocID="{CE1B5E7A-3E5C-4CCC-9A2F-D533BB1F80C4}" presName="Accent1" presStyleCnt="0"/>
      <dgm:spPr/>
    </dgm:pt>
    <dgm:pt modelId="{F80E4F33-CD46-4775-8B18-C2A31C9B5A64}" type="pres">
      <dgm:prSet presAssocID="{CE1B5E7A-3E5C-4CCC-9A2F-D533BB1F80C4}" presName="Accent" presStyleLbl="node1" presStyleIdx="0" presStyleCnt="3"/>
      <dgm:spPr/>
    </dgm:pt>
    <dgm:pt modelId="{C7235DC0-E28D-4381-AB5F-769A35CD7B08}" type="pres">
      <dgm:prSet presAssocID="{CE1B5E7A-3E5C-4CCC-9A2F-D533BB1F80C4}" presName="Parent1" presStyleLbl="revTx" presStyleIdx="0" presStyleCnt="3">
        <dgm:presLayoutVars>
          <dgm:chMax val="1"/>
          <dgm:chPref val="1"/>
          <dgm:bulletEnabled val="1"/>
        </dgm:presLayoutVars>
      </dgm:prSet>
      <dgm:spPr/>
    </dgm:pt>
    <dgm:pt modelId="{A46B9C64-C54E-43DF-AAA3-CAEE56BBD0C8}" type="pres">
      <dgm:prSet presAssocID="{89014136-637E-40E3-95DB-431A95DD0CDC}" presName="Accent2" presStyleCnt="0"/>
      <dgm:spPr/>
    </dgm:pt>
    <dgm:pt modelId="{4B954093-44F3-4E5F-8BF0-7C9433062391}" type="pres">
      <dgm:prSet presAssocID="{89014136-637E-40E3-95DB-431A95DD0CDC}" presName="Accent" presStyleLbl="node1" presStyleIdx="1" presStyleCnt="3"/>
      <dgm:spPr/>
    </dgm:pt>
    <dgm:pt modelId="{27CC283B-F3F9-429F-AB38-801CCBCA50ED}" type="pres">
      <dgm:prSet presAssocID="{89014136-637E-40E3-95DB-431A95DD0CDC}" presName="Parent2" presStyleLbl="revTx" presStyleIdx="1" presStyleCnt="3" custScaleX="232251" custScaleY="98018" custLinFactNeighborX="71962" custLinFactNeighborY="-149">
        <dgm:presLayoutVars>
          <dgm:chMax val="1"/>
          <dgm:chPref val="1"/>
          <dgm:bulletEnabled val="1"/>
        </dgm:presLayoutVars>
      </dgm:prSet>
      <dgm:spPr/>
    </dgm:pt>
    <dgm:pt modelId="{E8ED38E1-EB7D-4474-BC4E-272D5EF469BC}" type="pres">
      <dgm:prSet presAssocID="{F4F433F8-E247-4E52-A479-F71471F46393}" presName="Accent3" presStyleCnt="0"/>
      <dgm:spPr/>
    </dgm:pt>
    <dgm:pt modelId="{FC086FA7-3FF6-4924-A6C0-86707D67F169}" type="pres">
      <dgm:prSet presAssocID="{F4F433F8-E247-4E52-A479-F71471F46393}" presName="Accent" presStyleLbl="node1" presStyleIdx="2" presStyleCnt="3"/>
      <dgm:spPr/>
    </dgm:pt>
    <dgm:pt modelId="{8E4ADD15-995B-4B93-B8A2-24BF618E677A}" type="pres">
      <dgm:prSet presAssocID="{F4F433F8-E247-4E52-A479-F71471F46393}" presName="Parent3" presStyleLbl="revTx" presStyleIdx="2" presStyleCnt="3">
        <dgm:presLayoutVars>
          <dgm:chMax val="1"/>
          <dgm:chPref val="1"/>
          <dgm:bulletEnabled val="1"/>
        </dgm:presLayoutVars>
      </dgm:prSet>
      <dgm:spPr/>
    </dgm:pt>
  </dgm:ptLst>
  <dgm:cxnLst>
    <dgm:cxn modelId="{FBEC5923-E7ED-4379-B5FF-F27049815DE8}" srcId="{3DB7D83E-09AF-4AB6-BD06-5A5D5FE259A3}" destId="{89014136-637E-40E3-95DB-431A95DD0CDC}" srcOrd="1" destOrd="0" parTransId="{BAFB37BC-CE09-4971-AB2D-819A39F079C4}" sibTransId="{BDA1C264-16AD-435B-9BAB-AE02C9D056B5}"/>
    <dgm:cxn modelId="{7A6F4C6E-303B-44CA-9368-2A05B6B2693B}" srcId="{3DB7D83E-09AF-4AB6-BD06-5A5D5FE259A3}" destId="{F4F433F8-E247-4E52-A479-F71471F46393}" srcOrd="2" destOrd="0" parTransId="{3DC9A0E7-7434-45D7-A09B-D225386B123B}" sibTransId="{84FB9B7D-3CC1-448E-B97B-17AC2C20764B}"/>
    <dgm:cxn modelId="{B3823A7A-64A0-42F0-AE67-CE103CB422F1}" type="presOf" srcId="{3DB7D83E-09AF-4AB6-BD06-5A5D5FE259A3}" destId="{67DA385E-517B-4358-8B15-6DF645BEE6A8}" srcOrd="0" destOrd="0" presId="urn:microsoft.com/office/officeart/2009/layout/CircleArrowProcess"/>
    <dgm:cxn modelId="{8618DF99-F4E6-47A9-86F0-BB4D0FBCD21A}" srcId="{3DB7D83E-09AF-4AB6-BD06-5A5D5FE259A3}" destId="{CE1B5E7A-3E5C-4CCC-9A2F-D533BB1F80C4}" srcOrd="0" destOrd="0" parTransId="{0AA958D1-4E4E-496E-B9EE-B2448245B34F}" sibTransId="{8CF6352A-EA29-4434-8BB3-C92858AF14E5}"/>
    <dgm:cxn modelId="{DD3810A3-EC33-45D8-8285-176EAFA1709E}" type="presOf" srcId="{F4F433F8-E247-4E52-A479-F71471F46393}" destId="{8E4ADD15-995B-4B93-B8A2-24BF618E677A}" srcOrd="0" destOrd="0" presId="urn:microsoft.com/office/officeart/2009/layout/CircleArrowProcess"/>
    <dgm:cxn modelId="{10BB87AD-0568-41B7-BE72-01695DA4778D}" type="presOf" srcId="{CE1B5E7A-3E5C-4CCC-9A2F-D533BB1F80C4}" destId="{C7235DC0-E28D-4381-AB5F-769A35CD7B08}" srcOrd="0" destOrd="0" presId="urn:microsoft.com/office/officeart/2009/layout/CircleArrowProcess"/>
    <dgm:cxn modelId="{618D26DD-4C31-4C0B-AE78-599A14CB57AF}" type="presOf" srcId="{89014136-637E-40E3-95DB-431A95DD0CDC}" destId="{27CC283B-F3F9-429F-AB38-801CCBCA50ED}" srcOrd="0" destOrd="0" presId="urn:microsoft.com/office/officeart/2009/layout/CircleArrowProcess"/>
    <dgm:cxn modelId="{BC552A17-9885-4431-BDA8-490A5B54794A}" type="presParOf" srcId="{67DA385E-517B-4358-8B15-6DF645BEE6A8}" destId="{1D1F39CD-78F6-4798-9FD1-2E63E7BA1B6F}" srcOrd="0" destOrd="0" presId="urn:microsoft.com/office/officeart/2009/layout/CircleArrowProcess"/>
    <dgm:cxn modelId="{086A3E7D-FE01-4B04-AFD1-741F40B3CB45}" type="presParOf" srcId="{1D1F39CD-78F6-4798-9FD1-2E63E7BA1B6F}" destId="{F80E4F33-CD46-4775-8B18-C2A31C9B5A64}" srcOrd="0" destOrd="0" presId="urn:microsoft.com/office/officeart/2009/layout/CircleArrowProcess"/>
    <dgm:cxn modelId="{98949FD7-1B91-444D-A7F6-163D1F12BD8A}" type="presParOf" srcId="{67DA385E-517B-4358-8B15-6DF645BEE6A8}" destId="{C7235DC0-E28D-4381-AB5F-769A35CD7B08}" srcOrd="1" destOrd="0" presId="urn:microsoft.com/office/officeart/2009/layout/CircleArrowProcess"/>
    <dgm:cxn modelId="{5DF237DE-53BB-4FEF-A552-738893AA1553}" type="presParOf" srcId="{67DA385E-517B-4358-8B15-6DF645BEE6A8}" destId="{A46B9C64-C54E-43DF-AAA3-CAEE56BBD0C8}" srcOrd="2" destOrd="0" presId="urn:microsoft.com/office/officeart/2009/layout/CircleArrowProcess"/>
    <dgm:cxn modelId="{2E883ED0-A5DE-4DDA-BB28-317EAE1F8F4A}" type="presParOf" srcId="{A46B9C64-C54E-43DF-AAA3-CAEE56BBD0C8}" destId="{4B954093-44F3-4E5F-8BF0-7C9433062391}" srcOrd="0" destOrd="0" presId="urn:microsoft.com/office/officeart/2009/layout/CircleArrowProcess"/>
    <dgm:cxn modelId="{944CC48B-8B87-426A-8B93-12516B2658A5}" type="presParOf" srcId="{67DA385E-517B-4358-8B15-6DF645BEE6A8}" destId="{27CC283B-F3F9-429F-AB38-801CCBCA50ED}" srcOrd="3" destOrd="0" presId="urn:microsoft.com/office/officeart/2009/layout/CircleArrowProcess"/>
    <dgm:cxn modelId="{5D76CD6B-4147-40A1-A0B9-56BE0FAB1306}" type="presParOf" srcId="{67DA385E-517B-4358-8B15-6DF645BEE6A8}" destId="{E8ED38E1-EB7D-4474-BC4E-272D5EF469BC}" srcOrd="4" destOrd="0" presId="urn:microsoft.com/office/officeart/2009/layout/CircleArrowProcess"/>
    <dgm:cxn modelId="{AD9F8359-54A6-4861-9B43-A19CE3F35591}" type="presParOf" srcId="{E8ED38E1-EB7D-4474-BC4E-272D5EF469BC}" destId="{FC086FA7-3FF6-4924-A6C0-86707D67F169}" srcOrd="0" destOrd="0" presId="urn:microsoft.com/office/officeart/2009/layout/CircleArrowProcess"/>
    <dgm:cxn modelId="{52B7A91C-AC64-4661-AA9B-EBA8E1B5E2F6}" type="presParOf" srcId="{67DA385E-517B-4358-8B15-6DF645BEE6A8}" destId="{8E4ADD15-995B-4B93-B8A2-24BF618E677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BEFB2B-BBC0-4EE9-8220-C7BAB5DCFD1E}"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DF81117-C84E-478E-BECF-1180E5EB432D}">
      <dgm:prSet phldrT="[Text]" custT="1"/>
      <dgm:spPr>
        <a:solidFill>
          <a:schemeClr val="accent2"/>
        </a:solidFill>
      </dgm:spPr>
      <dgm:t>
        <a:bodyPr/>
        <a:lstStyle/>
        <a:p>
          <a:r>
            <a:rPr lang="en-US" sz="4000" b="1" dirty="0">
              <a:solidFill>
                <a:schemeClr val="tx1"/>
              </a:solidFill>
            </a:rPr>
            <a:t> </a:t>
          </a:r>
          <a:r>
            <a:rPr lang="es-419" sz="3200" b="1" noProof="0" dirty="0">
              <a:solidFill>
                <a:schemeClr val="tx1"/>
              </a:solidFill>
            </a:rPr>
            <a:t>Escuchar</a:t>
          </a:r>
          <a:r>
            <a:rPr lang="es-419" sz="4000" b="1" noProof="0" dirty="0">
              <a:solidFill>
                <a:schemeClr val="tx1"/>
              </a:solidFill>
            </a:rPr>
            <a:t> </a:t>
          </a:r>
        </a:p>
        <a:p>
          <a:r>
            <a:rPr lang="es-419" sz="1600" noProof="0" dirty="0">
              <a:solidFill>
                <a:schemeClr val="tx1"/>
              </a:solidFill>
            </a:rPr>
            <a:t>Escuche a la mujer detenidamente, con empatía y sin juzgarla.</a:t>
          </a:r>
          <a:endParaRPr lang="es-419" sz="1600" b="1" noProof="0" dirty="0">
            <a:solidFill>
              <a:schemeClr val="tx1"/>
            </a:solidFill>
          </a:endParaRPr>
        </a:p>
      </dgm:t>
    </dgm:pt>
    <dgm:pt modelId="{66357811-7CE3-4992-AE15-2FA760A223A9}" type="parTrans" cxnId="{BC9CCAD0-6EEF-44CC-A1D9-FEA13CA0A2CB}">
      <dgm:prSet/>
      <dgm:spPr/>
      <dgm:t>
        <a:bodyPr/>
        <a:lstStyle/>
        <a:p>
          <a:endParaRPr lang="en-US">
            <a:solidFill>
              <a:schemeClr val="tx1"/>
            </a:solidFill>
          </a:endParaRPr>
        </a:p>
      </dgm:t>
    </dgm:pt>
    <dgm:pt modelId="{6DC7C169-2291-4D62-8231-DD866DA600D9}" type="sibTrans" cxnId="{BC9CCAD0-6EEF-44CC-A1D9-FEA13CA0A2CB}">
      <dgm:prSet/>
      <dgm:spPr>
        <a:ln w="12700"/>
      </dgm:spPr>
      <dgm:t>
        <a:bodyPr/>
        <a:lstStyle/>
        <a:p>
          <a:endParaRPr lang="en-US">
            <a:solidFill>
              <a:schemeClr val="tx1"/>
            </a:solidFill>
          </a:endParaRPr>
        </a:p>
      </dgm:t>
    </dgm:pt>
    <dgm:pt modelId="{717FF627-4859-4963-9297-CDB79B3AE9B0}">
      <dgm:prSet phldrT="[Text]" custT="1"/>
      <dgm:spPr>
        <a:solidFill>
          <a:schemeClr val="accent5"/>
        </a:solidFill>
      </dgm:spPr>
      <dgm:t>
        <a:bodyPr/>
        <a:lstStyle/>
        <a:p>
          <a:r>
            <a:rPr lang="es-419" sz="3200" b="1" kern="1200" noProof="0" dirty="0">
              <a:solidFill>
                <a:schemeClr val="tx1"/>
              </a:solidFill>
            </a:rPr>
            <a:t>Preguntarle sobre sus necesidades </a:t>
          </a:r>
        </a:p>
        <a:p>
          <a:r>
            <a:rPr lang="es-419" sz="1600" kern="1200" noProof="0" dirty="0">
              <a:solidFill>
                <a:schemeClr val="tx1"/>
              </a:solidFill>
              <a:latin typeface="+mn-lt"/>
            </a:rPr>
            <a:t>Evalúe y responda a sus diversas necesidades/preocupaciones: emocionales, fí</a:t>
          </a:r>
          <a:r>
            <a:rPr lang="es-419" sz="1600" kern="1200" noProof="0" dirty="0">
              <a:solidFill>
                <a:srgbClr val="000000"/>
              </a:solidFill>
              <a:latin typeface="+mn-lt"/>
              <a:ea typeface="+mn-ea"/>
              <a:cs typeface="+mn-cs"/>
            </a:rPr>
            <a:t>sicas (incluida SR) y sociales. </a:t>
          </a:r>
          <a:endParaRPr lang="es-419" sz="1600" b="1" kern="1200" noProof="0" dirty="0">
            <a:solidFill>
              <a:schemeClr val="tx1"/>
            </a:solidFill>
            <a:latin typeface="+mn-lt"/>
          </a:endParaRPr>
        </a:p>
      </dgm:t>
    </dgm:pt>
    <dgm:pt modelId="{E808D61F-7FEC-4642-9692-BB2D672031F8}" type="parTrans" cxnId="{FAB0E34D-20C5-4F44-BC78-792E3950633E}">
      <dgm:prSet/>
      <dgm:spPr/>
      <dgm:t>
        <a:bodyPr/>
        <a:lstStyle/>
        <a:p>
          <a:endParaRPr lang="en-US">
            <a:solidFill>
              <a:schemeClr val="tx1"/>
            </a:solidFill>
          </a:endParaRPr>
        </a:p>
      </dgm:t>
    </dgm:pt>
    <dgm:pt modelId="{B8BC36E6-8A66-4437-8EEA-9C2077229395}" type="sibTrans" cxnId="{FAB0E34D-20C5-4F44-BC78-792E3950633E}">
      <dgm:prSet/>
      <dgm:spPr>
        <a:ln w="12700">
          <a:solidFill>
            <a:schemeClr val="tx1"/>
          </a:solidFill>
        </a:ln>
      </dgm:spPr>
      <dgm:t>
        <a:bodyPr/>
        <a:lstStyle/>
        <a:p>
          <a:endParaRPr lang="en-US">
            <a:solidFill>
              <a:schemeClr val="tx1"/>
            </a:solidFill>
          </a:endParaRPr>
        </a:p>
      </dgm:t>
    </dgm:pt>
    <dgm:pt modelId="{C4711978-F900-4A55-8CB8-A2D3F660794B}">
      <dgm:prSet phldrT="[Text]" custT="1"/>
      <dgm:spPr>
        <a:solidFill>
          <a:schemeClr val="accent4"/>
        </a:solidFill>
      </dgm:spPr>
      <dgm:t>
        <a:bodyPr/>
        <a:lstStyle/>
        <a:p>
          <a:r>
            <a:rPr lang="es-419" sz="4000" b="1" noProof="0" dirty="0">
              <a:solidFill>
                <a:schemeClr val="tx1"/>
              </a:solidFill>
            </a:rPr>
            <a:t>Validar </a:t>
          </a:r>
        </a:p>
        <a:p>
          <a:r>
            <a:rPr lang="es-419" sz="1600" noProof="0" dirty="0">
              <a:solidFill>
                <a:schemeClr val="tx1"/>
              </a:solidFill>
            </a:rPr>
            <a:t>Muéstrele que usted la entiende y le cree. Asegúrele que ella no tiene la culpa</a:t>
          </a:r>
          <a:r>
            <a:rPr lang="es-419" sz="2000" noProof="0" dirty="0">
              <a:solidFill>
                <a:schemeClr val="tx1"/>
              </a:solidFill>
            </a:rPr>
            <a:t>.</a:t>
          </a:r>
          <a:endParaRPr lang="es-419" sz="4000" b="1" noProof="0" dirty="0">
            <a:solidFill>
              <a:schemeClr val="tx1"/>
            </a:solidFill>
          </a:endParaRPr>
        </a:p>
      </dgm:t>
    </dgm:pt>
    <dgm:pt modelId="{B39E25DA-5142-40C5-9176-3A43AD1CA37C}" type="parTrans" cxnId="{CABFA896-66D8-4F4A-8FA9-7C1EE056AACE}">
      <dgm:prSet/>
      <dgm:spPr/>
      <dgm:t>
        <a:bodyPr/>
        <a:lstStyle/>
        <a:p>
          <a:endParaRPr lang="en-US">
            <a:solidFill>
              <a:schemeClr val="tx1"/>
            </a:solidFill>
          </a:endParaRPr>
        </a:p>
      </dgm:t>
    </dgm:pt>
    <dgm:pt modelId="{0AC8434A-8A7E-4BAC-93F8-6AA9C1EAA33D}" type="sibTrans" cxnId="{CABFA896-66D8-4F4A-8FA9-7C1EE056AACE}">
      <dgm:prSet/>
      <dgm:spPr>
        <a:ln w="12700">
          <a:solidFill>
            <a:schemeClr val="tx1"/>
          </a:solidFill>
        </a:ln>
      </dgm:spPr>
      <dgm:t>
        <a:bodyPr/>
        <a:lstStyle/>
        <a:p>
          <a:endParaRPr lang="en-US">
            <a:solidFill>
              <a:schemeClr val="tx1"/>
            </a:solidFill>
          </a:endParaRPr>
        </a:p>
      </dgm:t>
    </dgm:pt>
    <dgm:pt modelId="{6702FD91-0053-477E-8007-F58A13B8F8FB}">
      <dgm:prSet phldrT="[Text]" custT="1"/>
      <dgm:spPr>
        <a:solidFill>
          <a:schemeClr val="accent1">
            <a:lumMod val="60000"/>
            <a:lumOff val="40000"/>
          </a:schemeClr>
        </a:solidFill>
      </dgm:spPr>
      <dgm:t>
        <a:bodyPr/>
        <a:lstStyle/>
        <a:p>
          <a:pPr algn="ctr">
            <a:buNone/>
          </a:pPr>
          <a:r>
            <a:rPr lang="es-419" sz="4000" b="1" kern="1200" noProof="0" dirty="0">
              <a:solidFill>
                <a:schemeClr val="tx1"/>
              </a:solidFill>
            </a:rPr>
            <a:t>Mejorar su seguridad</a:t>
          </a:r>
        </a:p>
      </dgm:t>
    </dgm:pt>
    <dgm:pt modelId="{26661F47-5FF5-42E1-9A94-372DC5727D68}" type="parTrans" cxnId="{ADA4E133-9588-496C-86DE-934C905C79E8}">
      <dgm:prSet/>
      <dgm:spPr/>
      <dgm:t>
        <a:bodyPr/>
        <a:lstStyle/>
        <a:p>
          <a:endParaRPr lang="en-US">
            <a:solidFill>
              <a:schemeClr val="tx1"/>
            </a:solidFill>
          </a:endParaRPr>
        </a:p>
      </dgm:t>
    </dgm:pt>
    <dgm:pt modelId="{117D4834-890E-4D0F-B24B-077276B298C2}" type="sibTrans" cxnId="{ADA4E133-9588-496C-86DE-934C905C79E8}">
      <dgm:prSet/>
      <dgm:spPr>
        <a:ln w="12700">
          <a:solidFill>
            <a:schemeClr val="tx1"/>
          </a:solidFill>
        </a:ln>
      </dgm:spPr>
      <dgm:t>
        <a:bodyPr/>
        <a:lstStyle/>
        <a:p>
          <a:endParaRPr lang="en-US">
            <a:solidFill>
              <a:schemeClr val="tx1"/>
            </a:solidFill>
          </a:endParaRPr>
        </a:p>
      </dgm:t>
    </dgm:pt>
    <dgm:pt modelId="{8EACE47A-73AF-48C9-8C3F-2346554C19CA}">
      <dgm:prSet phldrT="[Text]" custT="1"/>
      <dgm:spPr>
        <a:solidFill>
          <a:schemeClr val="accent5">
            <a:lumMod val="60000"/>
            <a:lumOff val="40000"/>
          </a:schemeClr>
        </a:solidFill>
      </dgm:spPr>
      <dgm:t>
        <a:bodyPr/>
        <a:lstStyle/>
        <a:p>
          <a:pPr algn="ctr">
            <a:buNone/>
          </a:pPr>
          <a:r>
            <a:rPr lang="es-419" sz="4000" b="1" kern="1200" noProof="0" dirty="0">
              <a:solidFill>
                <a:schemeClr val="tx1"/>
              </a:solidFill>
            </a:rPr>
            <a:t>Apoyar</a:t>
          </a:r>
        </a:p>
      </dgm:t>
    </dgm:pt>
    <dgm:pt modelId="{C48D8C7B-2C16-4FEB-B826-451AC23C9C7D}" type="parTrans" cxnId="{46609BE3-DD55-4DDA-AE7E-48B703A97C6C}">
      <dgm:prSet/>
      <dgm:spPr/>
      <dgm:t>
        <a:bodyPr/>
        <a:lstStyle/>
        <a:p>
          <a:endParaRPr lang="en-US">
            <a:solidFill>
              <a:schemeClr val="tx1"/>
            </a:solidFill>
          </a:endParaRPr>
        </a:p>
      </dgm:t>
    </dgm:pt>
    <dgm:pt modelId="{B64AEEF7-4D32-40E2-83A9-C496D23908C9}" type="sibTrans" cxnId="{46609BE3-DD55-4DDA-AE7E-48B703A97C6C}">
      <dgm:prSet/>
      <dgm:spPr/>
      <dgm:t>
        <a:bodyPr/>
        <a:lstStyle/>
        <a:p>
          <a:endParaRPr lang="en-US">
            <a:solidFill>
              <a:schemeClr val="tx1"/>
            </a:solidFill>
          </a:endParaRPr>
        </a:p>
      </dgm:t>
    </dgm:pt>
    <dgm:pt modelId="{23DAB46A-558D-47CE-8B2A-B890F8B6566F}">
      <dgm:prSet phldrT="[Text]" custT="1"/>
      <dgm:spPr>
        <a:solidFill>
          <a:schemeClr val="accent1">
            <a:lumMod val="60000"/>
            <a:lumOff val="40000"/>
          </a:schemeClr>
        </a:solidFill>
      </dgm:spPr>
      <dgm:t>
        <a:bodyPr/>
        <a:lstStyle/>
        <a:p>
          <a:pPr algn="l">
            <a:buNone/>
          </a:pPr>
          <a:r>
            <a:rPr lang="es-419" sz="1600" kern="1200" noProof="0" dirty="0">
              <a:solidFill>
                <a:srgbClr val="000000"/>
              </a:solidFill>
              <a:latin typeface="Arial" panose="020B0604020202020204"/>
              <a:ea typeface="+mn-ea"/>
              <a:cs typeface="+mn-cs"/>
            </a:rPr>
            <a:t>Discuta un plan para que ella pueda protegerse de más daños si es necesario.</a:t>
          </a:r>
        </a:p>
      </dgm:t>
    </dgm:pt>
    <dgm:pt modelId="{103BC423-8D0D-4ECF-9228-A166E1522A4A}" type="parTrans" cxnId="{F894E5B2-63EA-4687-BCDE-FFFB55726F54}">
      <dgm:prSet/>
      <dgm:spPr/>
      <dgm:t>
        <a:bodyPr/>
        <a:lstStyle/>
        <a:p>
          <a:endParaRPr lang="en-US">
            <a:solidFill>
              <a:schemeClr val="tx1"/>
            </a:solidFill>
          </a:endParaRPr>
        </a:p>
      </dgm:t>
    </dgm:pt>
    <dgm:pt modelId="{C877DA05-94A6-47F6-802F-2A8A586B5AEC}" type="sibTrans" cxnId="{F894E5B2-63EA-4687-BCDE-FFFB55726F54}">
      <dgm:prSet/>
      <dgm:spPr/>
      <dgm:t>
        <a:bodyPr/>
        <a:lstStyle/>
        <a:p>
          <a:endParaRPr lang="en-US">
            <a:solidFill>
              <a:schemeClr val="tx1"/>
            </a:solidFill>
          </a:endParaRPr>
        </a:p>
      </dgm:t>
    </dgm:pt>
    <dgm:pt modelId="{0C09F79F-FACA-41CE-92B5-513F82F2FD53}">
      <dgm:prSet phldrT="[Text]" custT="1"/>
      <dgm:spPr>
        <a:solidFill>
          <a:schemeClr val="accent5">
            <a:lumMod val="60000"/>
            <a:lumOff val="40000"/>
          </a:schemeClr>
        </a:solidFill>
      </dgm:spPr>
      <dgm:t>
        <a:bodyPr/>
        <a:lstStyle/>
        <a:p>
          <a:pPr algn="ctr">
            <a:buNone/>
          </a:pPr>
          <a:r>
            <a:rPr lang="es-419" sz="1600" kern="1200" noProof="0" dirty="0">
              <a:solidFill>
                <a:srgbClr val="000000"/>
              </a:solidFill>
              <a:latin typeface="Arial" panose="020B0604020202020204"/>
              <a:ea typeface="+mn-ea"/>
              <a:cs typeface="+mn-cs"/>
            </a:rPr>
            <a:t>Apóyela ayudándola a conectarse con información, servicios y apoyo social.</a:t>
          </a:r>
        </a:p>
      </dgm:t>
    </dgm:pt>
    <dgm:pt modelId="{59154256-0C23-4D21-82F0-3892A8F94AEB}" type="parTrans" cxnId="{92186C5F-787E-4004-99B8-2B834261E30F}">
      <dgm:prSet/>
      <dgm:spPr/>
      <dgm:t>
        <a:bodyPr/>
        <a:lstStyle/>
        <a:p>
          <a:endParaRPr lang="en-US">
            <a:solidFill>
              <a:schemeClr val="tx1"/>
            </a:solidFill>
          </a:endParaRPr>
        </a:p>
      </dgm:t>
    </dgm:pt>
    <dgm:pt modelId="{CE35A2F6-240F-4E55-B68F-588407003665}" type="sibTrans" cxnId="{92186C5F-787E-4004-99B8-2B834261E30F}">
      <dgm:prSet/>
      <dgm:spPr/>
      <dgm:t>
        <a:bodyPr/>
        <a:lstStyle/>
        <a:p>
          <a:endParaRPr lang="en-US">
            <a:solidFill>
              <a:schemeClr val="tx1"/>
            </a:solidFill>
          </a:endParaRPr>
        </a:p>
      </dgm:t>
    </dgm:pt>
    <dgm:pt modelId="{FCD07D18-B034-C644-8A1E-49B1986BEDDA}" type="pres">
      <dgm:prSet presAssocID="{C9BEFB2B-BBC0-4EE9-8220-C7BAB5DCFD1E}" presName="Name0" presStyleCnt="0">
        <dgm:presLayoutVars>
          <dgm:dir/>
          <dgm:resizeHandles val="exact"/>
        </dgm:presLayoutVars>
      </dgm:prSet>
      <dgm:spPr/>
    </dgm:pt>
    <dgm:pt modelId="{929C0FCE-A7DC-7443-B072-8F625F4CEDBC}" type="pres">
      <dgm:prSet presAssocID="{EDF81117-C84E-478E-BECF-1180E5EB432D}" presName="node" presStyleLbl="node1" presStyleIdx="0" presStyleCnt="5" custLinFactNeighborX="-20904" custLinFactNeighborY="-29022">
        <dgm:presLayoutVars>
          <dgm:bulletEnabled val="1"/>
        </dgm:presLayoutVars>
      </dgm:prSet>
      <dgm:spPr/>
    </dgm:pt>
    <dgm:pt modelId="{14ED132D-4A77-3E42-9E42-3FEA6C7126B1}" type="pres">
      <dgm:prSet presAssocID="{6DC7C169-2291-4D62-8231-DD866DA600D9}" presName="sibTrans" presStyleLbl="sibTrans1D1" presStyleIdx="0" presStyleCnt="4"/>
      <dgm:spPr/>
    </dgm:pt>
    <dgm:pt modelId="{D01B0DF0-9FBA-0041-A9FE-95593977AD5A}" type="pres">
      <dgm:prSet presAssocID="{6DC7C169-2291-4D62-8231-DD866DA600D9}" presName="connectorText" presStyleLbl="sibTrans1D1" presStyleIdx="0" presStyleCnt="4"/>
      <dgm:spPr/>
    </dgm:pt>
    <dgm:pt modelId="{BC591A76-1CD2-914D-ABC7-B975E3F5A1F9}" type="pres">
      <dgm:prSet presAssocID="{717FF627-4859-4963-9297-CDB79B3AE9B0}" presName="node" presStyleLbl="node1" presStyleIdx="1" presStyleCnt="5" custScaleX="104213" custLinFactNeighborX="-3890" custLinFactNeighborY="-28948">
        <dgm:presLayoutVars>
          <dgm:bulletEnabled val="1"/>
        </dgm:presLayoutVars>
      </dgm:prSet>
      <dgm:spPr/>
    </dgm:pt>
    <dgm:pt modelId="{E131AC1C-9600-C94B-AC90-3F3562E4516A}" type="pres">
      <dgm:prSet presAssocID="{B8BC36E6-8A66-4437-8EEA-9C2077229395}" presName="sibTrans" presStyleLbl="sibTrans1D1" presStyleIdx="1" presStyleCnt="4"/>
      <dgm:spPr/>
    </dgm:pt>
    <dgm:pt modelId="{EA551E31-676F-D84F-A172-A7BB31FD2C5B}" type="pres">
      <dgm:prSet presAssocID="{B8BC36E6-8A66-4437-8EEA-9C2077229395}" presName="connectorText" presStyleLbl="sibTrans1D1" presStyleIdx="1" presStyleCnt="4"/>
      <dgm:spPr/>
    </dgm:pt>
    <dgm:pt modelId="{F89C7F9E-891F-9A46-A8E9-A4E1A62DE0F0}" type="pres">
      <dgm:prSet presAssocID="{C4711978-F900-4A55-8CB8-A2D3F660794B}" presName="node" presStyleLbl="node1" presStyleIdx="2" presStyleCnt="5" custLinFactNeighborX="-7292" custLinFactNeighborY="-28796">
        <dgm:presLayoutVars>
          <dgm:bulletEnabled val="1"/>
        </dgm:presLayoutVars>
      </dgm:prSet>
      <dgm:spPr/>
    </dgm:pt>
    <dgm:pt modelId="{3151C72A-3419-3E40-846E-211B78D1A6F0}" type="pres">
      <dgm:prSet presAssocID="{0AC8434A-8A7E-4BAC-93F8-6AA9C1EAA33D}" presName="sibTrans" presStyleLbl="sibTrans1D1" presStyleIdx="2" presStyleCnt="4"/>
      <dgm:spPr/>
    </dgm:pt>
    <dgm:pt modelId="{38F911FC-26A8-2440-8B13-8C8B0F7CB9D1}" type="pres">
      <dgm:prSet presAssocID="{0AC8434A-8A7E-4BAC-93F8-6AA9C1EAA33D}" presName="connectorText" presStyleLbl="sibTrans1D1" presStyleIdx="2" presStyleCnt="4"/>
      <dgm:spPr/>
    </dgm:pt>
    <dgm:pt modelId="{D43D49DA-FA70-9D42-A32D-F1CB89047C06}" type="pres">
      <dgm:prSet presAssocID="{6702FD91-0053-477E-8007-F58A13B8F8FB}" presName="node" presStyleLbl="node1" presStyleIdx="3" presStyleCnt="5" custLinFactNeighborX="40026" custLinFactNeighborY="-12982">
        <dgm:presLayoutVars>
          <dgm:bulletEnabled val="1"/>
        </dgm:presLayoutVars>
      </dgm:prSet>
      <dgm:spPr/>
    </dgm:pt>
    <dgm:pt modelId="{5D7C36BE-DE37-DA48-AA54-3868A5ACC7AE}" type="pres">
      <dgm:prSet presAssocID="{117D4834-890E-4D0F-B24B-077276B298C2}" presName="sibTrans" presStyleLbl="sibTrans1D1" presStyleIdx="3" presStyleCnt="4"/>
      <dgm:spPr/>
    </dgm:pt>
    <dgm:pt modelId="{E54B64BF-EFF9-7640-9B90-3482670A9F8E}" type="pres">
      <dgm:prSet presAssocID="{117D4834-890E-4D0F-B24B-077276B298C2}" presName="connectorText" presStyleLbl="sibTrans1D1" presStyleIdx="3" presStyleCnt="4"/>
      <dgm:spPr/>
    </dgm:pt>
    <dgm:pt modelId="{4E3A809C-D2B7-7042-A494-D4237D3CF880}" type="pres">
      <dgm:prSet presAssocID="{8EACE47A-73AF-48C9-8C3F-2346554C19CA}" presName="node" presStyleLbl="node1" presStyleIdx="4" presStyleCnt="5" custLinFactNeighborX="62014" custLinFactNeighborY="-12962">
        <dgm:presLayoutVars>
          <dgm:bulletEnabled val="1"/>
        </dgm:presLayoutVars>
      </dgm:prSet>
      <dgm:spPr/>
    </dgm:pt>
  </dgm:ptLst>
  <dgm:cxnLst>
    <dgm:cxn modelId="{A348AE04-E9DD-294E-96D4-57F8E3E0768E}" type="presOf" srcId="{23DAB46A-558D-47CE-8B2A-B890F8B6566F}" destId="{D43D49DA-FA70-9D42-A32D-F1CB89047C06}" srcOrd="0" destOrd="1" presId="urn:microsoft.com/office/officeart/2016/7/layout/RepeatingBendingProcessNew"/>
    <dgm:cxn modelId="{1FB6630C-207A-824F-80EB-3106B8954D80}" type="presOf" srcId="{C9BEFB2B-BBC0-4EE9-8220-C7BAB5DCFD1E}" destId="{FCD07D18-B034-C644-8A1E-49B1986BEDDA}" srcOrd="0" destOrd="0" presId="urn:microsoft.com/office/officeart/2016/7/layout/RepeatingBendingProcessNew"/>
    <dgm:cxn modelId="{6DC3DE1B-D3D3-0744-9D64-3A06288C41E8}" type="presOf" srcId="{B8BC36E6-8A66-4437-8EEA-9C2077229395}" destId="{E131AC1C-9600-C94B-AC90-3F3562E4516A}" srcOrd="0" destOrd="0" presId="urn:microsoft.com/office/officeart/2016/7/layout/RepeatingBendingProcessNew"/>
    <dgm:cxn modelId="{2029EA20-AD25-974B-A909-AC2975EB473D}" type="presOf" srcId="{117D4834-890E-4D0F-B24B-077276B298C2}" destId="{5D7C36BE-DE37-DA48-AA54-3868A5ACC7AE}" srcOrd="0" destOrd="0" presId="urn:microsoft.com/office/officeart/2016/7/layout/RepeatingBendingProcessNew"/>
    <dgm:cxn modelId="{00936B25-2863-FF40-994D-7B41D62E0FB9}" type="presOf" srcId="{C4711978-F900-4A55-8CB8-A2D3F660794B}" destId="{F89C7F9E-891F-9A46-A8E9-A4E1A62DE0F0}" srcOrd="0" destOrd="0" presId="urn:microsoft.com/office/officeart/2016/7/layout/RepeatingBendingProcessNew"/>
    <dgm:cxn modelId="{A56DDB25-FBC8-7F45-8F06-2A3ABD62CF0A}" type="presOf" srcId="{717FF627-4859-4963-9297-CDB79B3AE9B0}" destId="{BC591A76-1CD2-914D-ABC7-B975E3F5A1F9}" srcOrd="0" destOrd="0" presId="urn:microsoft.com/office/officeart/2016/7/layout/RepeatingBendingProcessNew"/>
    <dgm:cxn modelId="{ADA4E133-9588-496C-86DE-934C905C79E8}" srcId="{C9BEFB2B-BBC0-4EE9-8220-C7BAB5DCFD1E}" destId="{6702FD91-0053-477E-8007-F58A13B8F8FB}" srcOrd="3" destOrd="0" parTransId="{26661F47-5FF5-42E1-9A94-372DC5727D68}" sibTransId="{117D4834-890E-4D0F-B24B-077276B298C2}"/>
    <dgm:cxn modelId="{A8DEBD34-926A-624D-80B9-354A10586734}" type="presOf" srcId="{6702FD91-0053-477E-8007-F58A13B8F8FB}" destId="{D43D49DA-FA70-9D42-A32D-F1CB89047C06}" srcOrd="0" destOrd="0" presId="urn:microsoft.com/office/officeart/2016/7/layout/RepeatingBendingProcessNew"/>
    <dgm:cxn modelId="{FAB0E34D-20C5-4F44-BC78-792E3950633E}" srcId="{C9BEFB2B-BBC0-4EE9-8220-C7BAB5DCFD1E}" destId="{717FF627-4859-4963-9297-CDB79B3AE9B0}" srcOrd="1" destOrd="0" parTransId="{E808D61F-7FEC-4642-9692-BB2D672031F8}" sibTransId="{B8BC36E6-8A66-4437-8EEA-9C2077229395}"/>
    <dgm:cxn modelId="{D2D2335F-CEB9-B843-A824-1119DC3ADD5B}" type="presOf" srcId="{0AC8434A-8A7E-4BAC-93F8-6AA9C1EAA33D}" destId="{38F911FC-26A8-2440-8B13-8C8B0F7CB9D1}" srcOrd="1" destOrd="0" presId="urn:microsoft.com/office/officeart/2016/7/layout/RepeatingBendingProcessNew"/>
    <dgm:cxn modelId="{92186C5F-787E-4004-99B8-2B834261E30F}" srcId="{8EACE47A-73AF-48C9-8C3F-2346554C19CA}" destId="{0C09F79F-FACA-41CE-92B5-513F82F2FD53}" srcOrd="0" destOrd="0" parTransId="{59154256-0C23-4D21-82F0-3892A8F94AEB}" sibTransId="{CE35A2F6-240F-4E55-B68F-588407003665}"/>
    <dgm:cxn modelId="{E5BAA25F-D1EB-F941-AB2F-89FA7CF196E3}" type="presOf" srcId="{8EACE47A-73AF-48C9-8C3F-2346554C19CA}" destId="{4E3A809C-D2B7-7042-A494-D4237D3CF880}" srcOrd="0" destOrd="0" presId="urn:microsoft.com/office/officeart/2016/7/layout/RepeatingBendingProcessNew"/>
    <dgm:cxn modelId="{8F8A647E-773F-0C4E-8F86-A25DA0E7F774}" type="presOf" srcId="{0AC8434A-8A7E-4BAC-93F8-6AA9C1EAA33D}" destId="{3151C72A-3419-3E40-846E-211B78D1A6F0}" srcOrd="0" destOrd="0" presId="urn:microsoft.com/office/officeart/2016/7/layout/RepeatingBendingProcessNew"/>
    <dgm:cxn modelId="{6DC35391-85C7-864D-B52A-0CA095A88482}" type="presOf" srcId="{EDF81117-C84E-478E-BECF-1180E5EB432D}" destId="{929C0FCE-A7DC-7443-B072-8F625F4CEDBC}" srcOrd="0" destOrd="0" presId="urn:microsoft.com/office/officeart/2016/7/layout/RepeatingBendingProcessNew"/>
    <dgm:cxn modelId="{CABFA896-66D8-4F4A-8FA9-7C1EE056AACE}" srcId="{C9BEFB2B-BBC0-4EE9-8220-C7BAB5DCFD1E}" destId="{C4711978-F900-4A55-8CB8-A2D3F660794B}" srcOrd="2" destOrd="0" parTransId="{B39E25DA-5142-40C5-9176-3A43AD1CA37C}" sibTransId="{0AC8434A-8A7E-4BAC-93F8-6AA9C1EAA33D}"/>
    <dgm:cxn modelId="{486EA2AF-B792-3040-AFD1-270F7D01CDA7}" type="presOf" srcId="{0C09F79F-FACA-41CE-92B5-513F82F2FD53}" destId="{4E3A809C-D2B7-7042-A494-D4237D3CF880}" srcOrd="0" destOrd="1" presId="urn:microsoft.com/office/officeart/2016/7/layout/RepeatingBendingProcessNew"/>
    <dgm:cxn modelId="{CB5D0AB0-37DC-D145-BBEE-AB0C1CA2C06F}" type="presOf" srcId="{B8BC36E6-8A66-4437-8EEA-9C2077229395}" destId="{EA551E31-676F-D84F-A172-A7BB31FD2C5B}" srcOrd="1" destOrd="0" presId="urn:microsoft.com/office/officeart/2016/7/layout/RepeatingBendingProcessNew"/>
    <dgm:cxn modelId="{F894E5B2-63EA-4687-BCDE-FFFB55726F54}" srcId="{6702FD91-0053-477E-8007-F58A13B8F8FB}" destId="{23DAB46A-558D-47CE-8B2A-B890F8B6566F}" srcOrd="0" destOrd="0" parTransId="{103BC423-8D0D-4ECF-9228-A166E1522A4A}" sibTransId="{C877DA05-94A6-47F6-802F-2A8A586B5AEC}"/>
    <dgm:cxn modelId="{94C677B5-8283-394D-80C3-2F18FC27088D}" type="presOf" srcId="{6DC7C169-2291-4D62-8231-DD866DA600D9}" destId="{D01B0DF0-9FBA-0041-A9FE-95593977AD5A}" srcOrd="1" destOrd="0" presId="urn:microsoft.com/office/officeart/2016/7/layout/RepeatingBendingProcessNew"/>
    <dgm:cxn modelId="{5BE77ABC-3CA6-AC45-B5B5-CAEF3F9028FF}" type="presOf" srcId="{6DC7C169-2291-4D62-8231-DD866DA600D9}" destId="{14ED132D-4A77-3E42-9E42-3FEA6C7126B1}" srcOrd="0" destOrd="0" presId="urn:microsoft.com/office/officeart/2016/7/layout/RepeatingBendingProcessNew"/>
    <dgm:cxn modelId="{BC9CCAD0-6EEF-44CC-A1D9-FEA13CA0A2CB}" srcId="{C9BEFB2B-BBC0-4EE9-8220-C7BAB5DCFD1E}" destId="{EDF81117-C84E-478E-BECF-1180E5EB432D}" srcOrd="0" destOrd="0" parTransId="{66357811-7CE3-4992-AE15-2FA760A223A9}" sibTransId="{6DC7C169-2291-4D62-8231-DD866DA600D9}"/>
    <dgm:cxn modelId="{46609BE3-DD55-4DDA-AE7E-48B703A97C6C}" srcId="{C9BEFB2B-BBC0-4EE9-8220-C7BAB5DCFD1E}" destId="{8EACE47A-73AF-48C9-8C3F-2346554C19CA}" srcOrd="4" destOrd="0" parTransId="{C48D8C7B-2C16-4FEB-B826-451AC23C9C7D}" sibTransId="{B64AEEF7-4D32-40E2-83A9-C496D23908C9}"/>
    <dgm:cxn modelId="{F3551AFD-7F83-CE4D-8C51-FC9904DF7518}" type="presOf" srcId="{117D4834-890E-4D0F-B24B-077276B298C2}" destId="{E54B64BF-EFF9-7640-9B90-3482670A9F8E}" srcOrd="1" destOrd="0" presId="urn:microsoft.com/office/officeart/2016/7/layout/RepeatingBendingProcessNew"/>
    <dgm:cxn modelId="{CE597EEA-A903-0B48-B5F7-2EEE12A8507C}" type="presParOf" srcId="{FCD07D18-B034-C644-8A1E-49B1986BEDDA}" destId="{929C0FCE-A7DC-7443-B072-8F625F4CEDBC}" srcOrd="0" destOrd="0" presId="urn:microsoft.com/office/officeart/2016/7/layout/RepeatingBendingProcessNew"/>
    <dgm:cxn modelId="{99C5698D-2458-E04E-ACF8-1AE66B390EFB}" type="presParOf" srcId="{FCD07D18-B034-C644-8A1E-49B1986BEDDA}" destId="{14ED132D-4A77-3E42-9E42-3FEA6C7126B1}" srcOrd="1" destOrd="0" presId="urn:microsoft.com/office/officeart/2016/7/layout/RepeatingBendingProcessNew"/>
    <dgm:cxn modelId="{23012068-A642-D34C-8771-A35141D238D1}" type="presParOf" srcId="{14ED132D-4A77-3E42-9E42-3FEA6C7126B1}" destId="{D01B0DF0-9FBA-0041-A9FE-95593977AD5A}" srcOrd="0" destOrd="0" presId="urn:microsoft.com/office/officeart/2016/7/layout/RepeatingBendingProcessNew"/>
    <dgm:cxn modelId="{506453C8-AC03-3F4B-845C-838ED7F80D3D}" type="presParOf" srcId="{FCD07D18-B034-C644-8A1E-49B1986BEDDA}" destId="{BC591A76-1CD2-914D-ABC7-B975E3F5A1F9}" srcOrd="2" destOrd="0" presId="urn:microsoft.com/office/officeart/2016/7/layout/RepeatingBendingProcessNew"/>
    <dgm:cxn modelId="{3A9E9A1F-4D1A-5C4A-BDB2-EECF405FB8CD}" type="presParOf" srcId="{FCD07D18-B034-C644-8A1E-49B1986BEDDA}" destId="{E131AC1C-9600-C94B-AC90-3F3562E4516A}" srcOrd="3" destOrd="0" presId="urn:microsoft.com/office/officeart/2016/7/layout/RepeatingBendingProcessNew"/>
    <dgm:cxn modelId="{80D52770-903E-C849-8364-087F19929A3F}" type="presParOf" srcId="{E131AC1C-9600-C94B-AC90-3F3562E4516A}" destId="{EA551E31-676F-D84F-A172-A7BB31FD2C5B}" srcOrd="0" destOrd="0" presId="urn:microsoft.com/office/officeart/2016/7/layout/RepeatingBendingProcessNew"/>
    <dgm:cxn modelId="{51F5A571-7810-4646-A73C-CCA14BC83129}" type="presParOf" srcId="{FCD07D18-B034-C644-8A1E-49B1986BEDDA}" destId="{F89C7F9E-891F-9A46-A8E9-A4E1A62DE0F0}" srcOrd="4" destOrd="0" presId="urn:microsoft.com/office/officeart/2016/7/layout/RepeatingBendingProcessNew"/>
    <dgm:cxn modelId="{91233A2F-5ED7-0745-A29B-57F5E314D3F4}" type="presParOf" srcId="{FCD07D18-B034-C644-8A1E-49B1986BEDDA}" destId="{3151C72A-3419-3E40-846E-211B78D1A6F0}" srcOrd="5" destOrd="0" presId="urn:microsoft.com/office/officeart/2016/7/layout/RepeatingBendingProcessNew"/>
    <dgm:cxn modelId="{9EBF20F6-C2BF-DF45-A5BE-DB5221373E1D}" type="presParOf" srcId="{3151C72A-3419-3E40-846E-211B78D1A6F0}" destId="{38F911FC-26A8-2440-8B13-8C8B0F7CB9D1}" srcOrd="0" destOrd="0" presId="urn:microsoft.com/office/officeart/2016/7/layout/RepeatingBendingProcessNew"/>
    <dgm:cxn modelId="{6104A92C-2C85-344E-A934-BFBA2277F6F0}" type="presParOf" srcId="{FCD07D18-B034-C644-8A1E-49B1986BEDDA}" destId="{D43D49DA-FA70-9D42-A32D-F1CB89047C06}" srcOrd="6" destOrd="0" presId="urn:microsoft.com/office/officeart/2016/7/layout/RepeatingBendingProcessNew"/>
    <dgm:cxn modelId="{EF49D0CC-4DC5-9645-A790-18A31C7A32C3}" type="presParOf" srcId="{FCD07D18-B034-C644-8A1E-49B1986BEDDA}" destId="{5D7C36BE-DE37-DA48-AA54-3868A5ACC7AE}" srcOrd="7" destOrd="0" presId="urn:microsoft.com/office/officeart/2016/7/layout/RepeatingBendingProcessNew"/>
    <dgm:cxn modelId="{6F403FDA-F96E-054C-96E9-1C5293FF11B5}" type="presParOf" srcId="{5D7C36BE-DE37-DA48-AA54-3868A5ACC7AE}" destId="{E54B64BF-EFF9-7640-9B90-3482670A9F8E}" srcOrd="0" destOrd="0" presId="urn:microsoft.com/office/officeart/2016/7/layout/RepeatingBendingProcessNew"/>
    <dgm:cxn modelId="{C1F81FBF-E8E5-094B-9E33-EB061E5A0B2F}" type="presParOf" srcId="{FCD07D18-B034-C644-8A1E-49B1986BEDDA}" destId="{4E3A809C-D2B7-7042-A494-D4237D3CF880}"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6AFB34-DB95-3648-AF27-624F521A2C26}" type="doc">
      <dgm:prSet loTypeId="urn:microsoft.com/office/officeart/2005/8/layout/lProcess3" loCatId="" qsTypeId="urn:microsoft.com/office/officeart/2005/8/quickstyle/simple1" qsCatId="simple" csTypeId="urn:microsoft.com/office/officeart/2005/8/colors/accent3_2" csCatId="accent3" phldr="1"/>
      <dgm:spPr/>
      <dgm:t>
        <a:bodyPr/>
        <a:lstStyle/>
        <a:p>
          <a:endParaRPr lang="en-US"/>
        </a:p>
      </dgm:t>
    </dgm:pt>
    <dgm:pt modelId="{623A6BF9-814D-EB4F-BB9A-1936AC479126}">
      <dgm:prSet phldrT="[Text]"/>
      <dgm:spPr/>
      <dgm:t>
        <a:bodyPr/>
        <a:lstStyle/>
        <a:p>
          <a:r>
            <a:rPr lang="en-US" b="1"/>
            <a:t>1</a:t>
          </a:r>
        </a:p>
      </dgm:t>
    </dgm:pt>
    <dgm:pt modelId="{B67EC655-458F-7A43-8DB5-E0446FC4B009}" type="parTrans" cxnId="{ADFEC283-C223-524F-8169-7F9C9527772A}">
      <dgm:prSet/>
      <dgm:spPr/>
      <dgm:t>
        <a:bodyPr/>
        <a:lstStyle/>
        <a:p>
          <a:endParaRPr lang="en-US"/>
        </a:p>
      </dgm:t>
    </dgm:pt>
    <dgm:pt modelId="{A1B42F48-1203-0C4F-8320-F13574304690}" type="sibTrans" cxnId="{ADFEC283-C223-524F-8169-7F9C9527772A}">
      <dgm:prSet/>
      <dgm:spPr/>
      <dgm:t>
        <a:bodyPr/>
        <a:lstStyle/>
        <a:p>
          <a:endParaRPr lang="en-US"/>
        </a:p>
      </dgm:t>
    </dgm:pt>
    <dgm:pt modelId="{6926B14D-096D-D148-9688-3BA0F083B11D}">
      <dgm:prSet phldrT="[Text]" custT="1"/>
      <dgm:spPr/>
      <dgm:t>
        <a:bodyPr lIns="182880" tIns="182880" rIns="182880" bIns="182880"/>
        <a:lstStyle/>
        <a:p>
          <a:pPr algn="l"/>
          <a:r>
            <a:rPr lang="es-419" sz="3200" noProof="0" dirty="0"/>
            <a:t>Establezca una buena relación de comunicación antes del examen.</a:t>
          </a:r>
          <a:endParaRPr lang="en-US" sz="3200" dirty="0"/>
        </a:p>
      </dgm:t>
    </dgm:pt>
    <dgm:pt modelId="{7D03F43E-7FC4-2143-B7D6-DD6CB7C04B7A}" type="parTrans" cxnId="{D168DB21-0820-EE4B-B461-EEDEFF37024F}">
      <dgm:prSet/>
      <dgm:spPr/>
      <dgm:t>
        <a:bodyPr/>
        <a:lstStyle/>
        <a:p>
          <a:endParaRPr lang="en-US"/>
        </a:p>
      </dgm:t>
    </dgm:pt>
    <dgm:pt modelId="{DF92A464-B6A2-FC47-AFC7-D888474B8FA0}" type="sibTrans" cxnId="{D168DB21-0820-EE4B-B461-EEDEFF37024F}">
      <dgm:prSet/>
      <dgm:spPr/>
      <dgm:t>
        <a:bodyPr/>
        <a:lstStyle/>
        <a:p>
          <a:endParaRPr lang="en-US"/>
        </a:p>
      </dgm:t>
    </dgm:pt>
    <dgm:pt modelId="{3C96ECDD-3A43-2845-8D43-3CE9754E8CAF}">
      <dgm:prSet phldrT="[Text]"/>
      <dgm:spPr/>
      <dgm:t>
        <a:bodyPr/>
        <a:lstStyle/>
        <a:p>
          <a:r>
            <a:rPr lang="en-US" b="1"/>
            <a:t>2</a:t>
          </a:r>
        </a:p>
      </dgm:t>
    </dgm:pt>
    <dgm:pt modelId="{A2426616-0883-F74E-ACC5-7F0059F4EDE5}" type="parTrans" cxnId="{C30E742B-5E67-234A-8A3D-046F1112D6F7}">
      <dgm:prSet/>
      <dgm:spPr/>
      <dgm:t>
        <a:bodyPr/>
        <a:lstStyle/>
        <a:p>
          <a:endParaRPr lang="en-US"/>
        </a:p>
      </dgm:t>
    </dgm:pt>
    <dgm:pt modelId="{180B8D8B-A121-FF46-A9AE-DBE372D5C108}" type="sibTrans" cxnId="{C30E742B-5E67-234A-8A3D-046F1112D6F7}">
      <dgm:prSet/>
      <dgm:spPr/>
      <dgm:t>
        <a:bodyPr/>
        <a:lstStyle/>
        <a:p>
          <a:endParaRPr lang="en-US"/>
        </a:p>
      </dgm:t>
    </dgm:pt>
    <dgm:pt modelId="{F7E84150-A1B7-E54D-898A-100EE35D4832}">
      <dgm:prSet phldrT="[Text]"/>
      <dgm:spPr/>
      <dgm:t>
        <a:bodyPr/>
        <a:lstStyle/>
        <a:p>
          <a:r>
            <a:rPr lang="en-US" b="1"/>
            <a:t>3</a:t>
          </a:r>
        </a:p>
      </dgm:t>
    </dgm:pt>
    <dgm:pt modelId="{06809EC5-1DDE-1846-843E-C18597D126A9}" type="parTrans" cxnId="{7D3FD6AF-BBC8-FD47-BDF0-E60572EBAD19}">
      <dgm:prSet/>
      <dgm:spPr/>
      <dgm:t>
        <a:bodyPr/>
        <a:lstStyle/>
        <a:p>
          <a:endParaRPr lang="en-US"/>
        </a:p>
      </dgm:t>
    </dgm:pt>
    <dgm:pt modelId="{1C55DC70-07DB-9243-9912-1C4C77535092}" type="sibTrans" cxnId="{7D3FD6AF-BBC8-FD47-BDF0-E60572EBAD19}">
      <dgm:prSet/>
      <dgm:spPr/>
      <dgm:t>
        <a:bodyPr/>
        <a:lstStyle/>
        <a:p>
          <a:endParaRPr lang="en-US"/>
        </a:p>
      </dgm:t>
    </dgm:pt>
    <dgm:pt modelId="{770942C2-38E3-CF4E-A9E1-FBBDE55CCC84}">
      <dgm:prSet phldrT="[Text]" custT="1"/>
      <dgm:spPr/>
      <dgm:t>
        <a:bodyPr/>
        <a:lstStyle/>
        <a:p>
          <a:pPr algn="l"/>
          <a:r>
            <a:rPr lang="es-419" sz="3200" noProof="0" dirty="0"/>
            <a:t>Permita que una persona de apoyo acompañe a la usuaria durante el examen, si así lo desea la usuaria.</a:t>
          </a:r>
          <a:endParaRPr lang="en-US" sz="3200" dirty="0"/>
        </a:p>
      </dgm:t>
    </dgm:pt>
    <dgm:pt modelId="{9FCD5AE3-A1A7-A24C-85CC-6525C2E0CA30}" type="parTrans" cxnId="{18DBC594-A815-7844-AAE0-BFA483D73C3C}">
      <dgm:prSet/>
      <dgm:spPr/>
      <dgm:t>
        <a:bodyPr/>
        <a:lstStyle/>
        <a:p>
          <a:endParaRPr lang="en-US"/>
        </a:p>
      </dgm:t>
    </dgm:pt>
    <dgm:pt modelId="{2392B5EA-FD4F-E043-A43E-720D92C35D99}" type="sibTrans" cxnId="{18DBC594-A815-7844-AAE0-BFA483D73C3C}">
      <dgm:prSet/>
      <dgm:spPr/>
      <dgm:t>
        <a:bodyPr/>
        <a:lstStyle/>
        <a:p>
          <a:endParaRPr lang="en-US"/>
        </a:p>
      </dgm:t>
    </dgm:pt>
    <dgm:pt modelId="{A2BA2E7A-78ED-AF4D-B685-B899D45EDEDD}">
      <dgm:prSet/>
      <dgm:spPr/>
      <dgm:t>
        <a:bodyPr/>
        <a:lstStyle/>
        <a:p>
          <a:r>
            <a:rPr lang="en-US" b="1"/>
            <a:t>4</a:t>
          </a:r>
        </a:p>
      </dgm:t>
    </dgm:pt>
    <dgm:pt modelId="{D024D12B-70C3-D34F-AFD3-D1386630F258}" type="parTrans" cxnId="{21912AF5-BF77-0143-9590-D06A08E95DFA}">
      <dgm:prSet/>
      <dgm:spPr/>
      <dgm:t>
        <a:bodyPr/>
        <a:lstStyle/>
        <a:p>
          <a:endParaRPr lang="en-US"/>
        </a:p>
      </dgm:t>
    </dgm:pt>
    <dgm:pt modelId="{01BE2425-47D1-1B40-BE14-51ADA1D06DF3}" type="sibTrans" cxnId="{21912AF5-BF77-0143-9590-D06A08E95DFA}">
      <dgm:prSet/>
      <dgm:spPr/>
      <dgm:t>
        <a:bodyPr/>
        <a:lstStyle/>
        <a:p>
          <a:endParaRPr lang="en-US"/>
        </a:p>
      </dgm:t>
    </dgm:pt>
    <dgm:pt modelId="{4BC7FD86-FAAD-C747-AE00-CD4AC3CCCD6C}">
      <dgm:prSet custT="1"/>
      <dgm:spPr/>
      <dgm:t>
        <a:bodyPr/>
        <a:lstStyle/>
        <a:p>
          <a:pPr algn="l">
            <a:buFont typeface="+mj-lt"/>
            <a:buAutoNum type="arabicPeriod"/>
          </a:pPr>
          <a:r>
            <a:rPr lang="es-419" sz="3200" noProof="0" dirty="0"/>
            <a:t>Invite a la usuaria a sugerir medidas que la hagan sentirse más cómoda con el examen y el procedimiento.</a:t>
          </a:r>
          <a:endParaRPr lang="en-US" sz="3200" dirty="0"/>
        </a:p>
      </dgm:t>
    </dgm:pt>
    <dgm:pt modelId="{F7B2C7F8-5D33-2543-B256-CE42E5E55588}" type="parTrans" cxnId="{FFC33584-74E0-D840-B4A8-509A19E3234C}">
      <dgm:prSet/>
      <dgm:spPr/>
      <dgm:t>
        <a:bodyPr/>
        <a:lstStyle/>
        <a:p>
          <a:endParaRPr lang="en-US"/>
        </a:p>
      </dgm:t>
    </dgm:pt>
    <dgm:pt modelId="{97EF2A10-CB7F-4844-9313-02185134AF94}" type="sibTrans" cxnId="{FFC33584-74E0-D840-B4A8-509A19E3234C}">
      <dgm:prSet/>
      <dgm:spPr/>
      <dgm:t>
        <a:bodyPr/>
        <a:lstStyle/>
        <a:p>
          <a:endParaRPr lang="en-US"/>
        </a:p>
      </dgm:t>
    </dgm:pt>
    <dgm:pt modelId="{4DB7CBCC-F5C0-8D4A-B898-97344DCE4B54}">
      <dgm:prSet custT="1"/>
      <dgm:spPr/>
      <dgm:t>
        <a:bodyPr/>
        <a:lstStyle/>
        <a:p>
          <a:pPr algn="l"/>
          <a:r>
            <a:rPr lang="es-419" sz="3200" noProof="0" dirty="0"/>
            <a:t>Permita que la usuaria elija el género de su prestador/a de servicios, si tiene una preferencia.</a:t>
          </a:r>
          <a:endParaRPr lang="en-US" sz="3200" dirty="0"/>
        </a:p>
      </dgm:t>
    </dgm:pt>
    <dgm:pt modelId="{627C6E7C-8400-3A41-8926-1F5602CFE235}" type="parTrans" cxnId="{5ED0EDD9-CDCA-7446-BD55-5D740A05E510}">
      <dgm:prSet/>
      <dgm:spPr/>
      <dgm:t>
        <a:bodyPr/>
        <a:lstStyle/>
        <a:p>
          <a:endParaRPr lang="en-US"/>
        </a:p>
      </dgm:t>
    </dgm:pt>
    <dgm:pt modelId="{698121A6-0B51-7F40-8854-A62DC4B06EFC}" type="sibTrans" cxnId="{5ED0EDD9-CDCA-7446-BD55-5D740A05E510}">
      <dgm:prSet/>
      <dgm:spPr/>
      <dgm:t>
        <a:bodyPr/>
        <a:lstStyle/>
        <a:p>
          <a:endParaRPr lang="en-US"/>
        </a:p>
      </dgm:t>
    </dgm:pt>
    <dgm:pt modelId="{60549D40-8EEB-EB43-AA16-51E4EDAA396B}" type="pres">
      <dgm:prSet presAssocID="{D36AFB34-DB95-3648-AF27-624F521A2C26}" presName="Name0" presStyleCnt="0">
        <dgm:presLayoutVars>
          <dgm:chPref val="3"/>
          <dgm:dir/>
          <dgm:animLvl val="lvl"/>
          <dgm:resizeHandles/>
        </dgm:presLayoutVars>
      </dgm:prSet>
      <dgm:spPr/>
    </dgm:pt>
    <dgm:pt modelId="{F32E8A49-A7A2-A14E-8BFA-3655F66E739D}" type="pres">
      <dgm:prSet presAssocID="{623A6BF9-814D-EB4F-BB9A-1936AC479126}" presName="horFlow" presStyleCnt="0"/>
      <dgm:spPr/>
    </dgm:pt>
    <dgm:pt modelId="{EA6F83B7-2B43-CE4C-9FD2-009CBB182C0B}" type="pres">
      <dgm:prSet presAssocID="{623A6BF9-814D-EB4F-BB9A-1936AC479126}" presName="bigChev" presStyleLbl="node1" presStyleIdx="0" presStyleCnt="4" custScaleX="81526" custScaleY="145370"/>
      <dgm:spPr/>
    </dgm:pt>
    <dgm:pt modelId="{E76AEC9D-5C25-D640-AF48-C4F40B33AE68}" type="pres">
      <dgm:prSet presAssocID="{7D03F43E-7FC4-2143-B7D6-DD6CB7C04B7A}" presName="parTrans" presStyleCnt="0"/>
      <dgm:spPr/>
    </dgm:pt>
    <dgm:pt modelId="{89FBDC23-1E1D-5044-A92B-402A30CF8D81}" type="pres">
      <dgm:prSet presAssocID="{6926B14D-096D-D148-9688-3BA0F083B11D}" presName="node" presStyleLbl="alignAccFollowNode1" presStyleIdx="0" presStyleCnt="4" custScaleX="419728" custScaleY="149369">
        <dgm:presLayoutVars>
          <dgm:bulletEnabled val="1"/>
        </dgm:presLayoutVars>
      </dgm:prSet>
      <dgm:spPr/>
    </dgm:pt>
    <dgm:pt modelId="{572B9692-1637-6047-BF97-102BBA7DAACD}" type="pres">
      <dgm:prSet presAssocID="{623A6BF9-814D-EB4F-BB9A-1936AC479126}" presName="vSp" presStyleCnt="0"/>
      <dgm:spPr/>
    </dgm:pt>
    <dgm:pt modelId="{F6139E93-5FB8-EC42-8148-545F370F5134}" type="pres">
      <dgm:prSet presAssocID="{3C96ECDD-3A43-2845-8D43-3CE9754E8CAF}" presName="horFlow" presStyleCnt="0"/>
      <dgm:spPr/>
    </dgm:pt>
    <dgm:pt modelId="{ACDE5012-67DF-014A-A49A-0D090DEBEC58}" type="pres">
      <dgm:prSet presAssocID="{3C96ECDD-3A43-2845-8D43-3CE9754E8CAF}" presName="bigChev" presStyleLbl="node1" presStyleIdx="1" presStyleCnt="4" custScaleX="81526" custScaleY="146471"/>
      <dgm:spPr/>
    </dgm:pt>
    <dgm:pt modelId="{63796DD5-F69F-BE4F-97C2-0313DE8D575F}" type="pres">
      <dgm:prSet presAssocID="{F7B2C7F8-5D33-2543-B256-CE42E5E55588}" presName="parTrans" presStyleCnt="0"/>
      <dgm:spPr/>
    </dgm:pt>
    <dgm:pt modelId="{2D396310-C7CF-F246-8BD5-1D1F28232412}" type="pres">
      <dgm:prSet presAssocID="{4BC7FD86-FAAD-C747-AE00-CD4AC3CCCD6C}" presName="node" presStyleLbl="alignAccFollowNode1" presStyleIdx="1" presStyleCnt="4" custScaleX="419728" custScaleY="149369">
        <dgm:presLayoutVars>
          <dgm:bulletEnabled val="1"/>
        </dgm:presLayoutVars>
      </dgm:prSet>
      <dgm:spPr/>
    </dgm:pt>
    <dgm:pt modelId="{EAB535CD-0089-8E43-8D6F-301B8D1A1998}" type="pres">
      <dgm:prSet presAssocID="{3C96ECDD-3A43-2845-8D43-3CE9754E8CAF}" presName="vSp" presStyleCnt="0"/>
      <dgm:spPr/>
    </dgm:pt>
    <dgm:pt modelId="{19F6B1A6-4AC1-2F44-861C-8F1465134B67}" type="pres">
      <dgm:prSet presAssocID="{F7E84150-A1B7-E54D-898A-100EE35D4832}" presName="horFlow" presStyleCnt="0"/>
      <dgm:spPr/>
    </dgm:pt>
    <dgm:pt modelId="{CB9038F1-724C-CE4E-BCC7-B38870B3B1EE}" type="pres">
      <dgm:prSet presAssocID="{F7E84150-A1B7-E54D-898A-100EE35D4832}" presName="bigChev" presStyleLbl="node1" presStyleIdx="2" presStyleCnt="4" custScaleX="81526" custScaleY="147371"/>
      <dgm:spPr/>
    </dgm:pt>
    <dgm:pt modelId="{57779786-214E-6E4B-B148-7CA586F0FE63}" type="pres">
      <dgm:prSet presAssocID="{9FCD5AE3-A1A7-A24C-85CC-6525C2E0CA30}" presName="parTrans" presStyleCnt="0"/>
      <dgm:spPr/>
    </dgm:pt>
    <dgm:pt modelId="{00E61477-8A2A-D14D-A0C9-7FCFE27B96EA}" type="pres">
      <dgm:prSet presAssocID="{770942C2-38E3-CF4E-A9E1-FBBDE55CCC84}" presName="node" presStyleLbl="alignAccFollowNode1" presStyleIdx="2" presStyleCnt="4" custScaleX="419728" custScaleY="149369">
        <dgm:presLayoutVars>
          <dgm:bulletEnabled val="1"/>
        </dgm:presLayoutVars>
      </dgm:prSet>
      <dgm:spPr/>
    </dgm:pt>
    <dgm:pt modelId="{90C69749-619F-6F41-A73A-0AA98F183843}" type="pres">
      <dgm:prSet presAssocID="{F7E84150-A1B7-E54D-898A-100EE35D4832}" presName="vSp" presStyleCnt="0"/>
      <dgm:spPr/>
    </dgm:pt>
    <dgm:pt modelId="{330CE6B3-1CC5-394C-BFC8-BEA2031D1B7E}" type="pres">
      <dgm:prSet presAssocID="{A2BA2E7A-78ED-AF4D-B685-B899D45EDEDD}" presName="horFlow" presStyleCnt="0"/>
      <dgm:spPr/>
    </dgm:pt>
    <dgm:pt modelId="{1253B2ED-C7D6-C94D-96DB-E944E6DCD1FE}" type="pres">
      <dgm:prSet presAssocID="{A2BA2E7A-78ED-AF4D-B685-B899D45EDEDD}" presName="bigChev" presStyleLbl="node1" presStyleIdx="3" presStyleCnt="4" custScaleX="81526" custScaleY="146111"/>
      <dgm:spPr/>
    </dgm:pt>
    <dgm:pt modelId="{EAF14D2F-DD1F-A34E-B32F-71DB0A531833}" type="pres">
      <dgm:prSet presAssocID="{627C6E7C-8400-3A41-8926-1F5602CFE235}" presName="parTrans" presStyleCnt="0"/>
      <dgm:spPr/>
    </dgm:pt>
    <dgm:pt modelId="{3A7D0DA5-43DD-EC41-819B-2F506173A158}" type="pres">
      <dgm:prSet presAssocID="{4DB7CBCC-F5C0-8D4A-B898-97344DCE4B54}" presName="node" presStyleLbl="alignAccFollowNode1" presStyleIdx="3" presStyleCnt="4" custScaleX="419728" custScaleY="149369">
        <dgm:presLayoutVars>
          <dgm:bulletEnabled val="1"/>
        </dgm:presLayoutVars>
      </dgm:prSet>
      <dgm:spPr/>
    </dgm:pt>
  </dgm:ptLst>
  <dgm:cxnLst>
    <dgm:cxn modelId="{2C445005-F922-8141-94D3-B077E901EFFC}" type="presOf" srcId="{F7E84150-A1B7-E54D-898A-100EE35D4832}" destId="{CB9038F1-724C-CE4E-BCC7-B38870B3B1EE}" srcOrd="0" destOrd="0" presId="urn:microsoft.com/office/officeart/2005/8/layout/lProcess3"/>
    <dgm:cxn modelId="{D168DB21-0820-EE4B-B461-EEDEFF37024F}" srcId="{623A6BF9-814D-EB4F-BB9A-1936AC479126}" destId="{6926B14D-096D-D148-9688-3BA0F083B11D}" srcOrd="0" destOrd="0" parTransId="{7D03F43E-7FC4-2143-B7D6-DD6CB7C04B7A}" sibTransId="{DF92A464-B6A2-FC47-AFC7-D888474B8FA0}"/>
    <dgm:cxn modelId="{C30E742B-5E67-234A-8A3D-046F1112D6F7}" srcId="{D36AFB34-DB95-3648-AF27-624F521A2C26}" destId="{3C96ECDD-3A43-2845-8D43-3CE9754E8CAF}" srcOrd="1" destOrd="0" parTransId="{A2426616-0883-F74E-ACC5-7F0059F4EDE5}" sibTransId="{180B8D8B-A121-FF46-A9AE-DBE372D5C108}"/>
    <dgm:cxn modelId="{33053D30-BED6-7140-9648-CD5F416BF64E}" type="presOf" srcId="{770942C2-38E3-CF4E-A9E1-FBBDE55CCC84}" destId="{00E61477-8A2A-D14D-A0C9-7FCFE27B96EA}" srcOrd="0" destOrd="0" presId="urn:microsoft.com/office/officeart/2005/8/layout/lProcess3"/>
    <dgm:cxn modelId="{8970A740-36D4-5E4C-AD12-F6DF714B1E38}" type="presOf" srcId="{3C96ECDD-3A43-2845-8D43-3CE9754E8CAF}" destId="{ACDE5012-67DF-014A-A49A-0D090DEBEC58}" srcOrd="0" destOrd="0" presId="urn:microsoft.com/office/officeart/2005/8/layout/lProcess3"/>
    <dgm:cxn modelId="{DFBD4446-643E-1F47-8BB5-51DA1FB586D4}" type="presOf" srcId="{4BC7FD86-FAAD-C747-AE00-CD4AC3CCCD6C}" destId="{2D396310-C7CF-F246-8BD5-1D1F28232412}" srcOrd="0" destOrd="0" presId="urn:microsoft.com/office/officeart/2005/8/layout/lProcess3"/>
    <dgm:cxn modelId="{551E3E80-AAFE-CD4A-BDC7-0B6FAF10E37D}" type="presOf" srcId="{D36AFB34-DB95-3648-AF27-624F521A2C26}" destId="{60549D40-8EEB-EB43-AA16-51E4EDAA396B}" srcOrd="0" destOrd="0" presId="urn:microsoft.com/office/officeart/2005/8/layout/lProcess3"/>
    <dgm:cxn modelId="{ADFEC283-C223-524F-8169-7F9C9527772A}" srcId="{D36AFB34-DB95-3648-AF27-624F521A2C26}" destId="{623A6BF9-814D-EB4F-BB9A-1936AC479126}" srcOrd="0" destOrd="0" parTransId="{B67EC655-458F-7A43-8DB5-E0446FC4B009}" sibTransId="{A1B42F48-1203-0C4F-8320-F13574304690}"/>
    <dgm:cxn modelId="{FFC33584-74E0-D840-B4A8-509A19E3234C}" srcId="{3C96ECDD-3A43-2845-8D43-3CE9754E8CAF}" destId="{4BC7FD86-FAAD-C747-AE00-CD4AC3CCCD6C}" srcOrd="0" destOrd="0" parTransId="{F7B2C7F8-5D33-2543-B256-CE42E5E55588}" sibTransId="{97EF2A10-CB7F-4844-9313-02185134AF94}"/>
    <dgm:cxn modelId="{18DBC594-A815-7844-AAE0-BFA483D73C3C}" srcId="{F7E84150-A1B7-E54D-898A-100EE35D4832}" destId="{770942C2-38E3-CF4E-A9E1-FBBDE55CCC84}" srcOrd="0" destOrd="0" parTransId="{9FCD5AE3-A1A7-A24C-85CC-6525C2E0CA30}" sibTransId="{2392B5EA-FD4F-E043-A43E-720D92C35D99}"/>
    <dgm:cxn modelId="{7D3FD6AF-BBC8-FD47-BDF0-E60572EBAD19}" srcId="{D36AFB34-DB95-3648-AF27-624F521A2C26}" destId="{F7E84150-A1B7-E54D-898A-100EE35D4832}" srcOrd="2" destOrd="0" parTransId="{06809EC5-1DDE-1846-843E-C18597D126A9}" sibTransId="{1C55DC70-07DB-9243-9912-1C4C77535092}"/>
    <dgm:cxn modelId="{5AD393C0-EC4B-A84D-AB4C-519F159F735E}" type="presOf" srcId="{623A6BF9-814D-EB4F-BB9A-1936AC479126}" destId="{EA6F83B7-2B43-CE4C-9FD2-009CBB182C0B}" srcOrd="0" destOrd="0" presId="urn:microsoft.com/office/officeart/2005/8/layout/lProcess3"/>
    <dgm:cxn modelId="{8F729ED8-8D1C-9049-8337-A7AC36705E23}" type="presOf" srcId="{6926B14D-096D-D148-9688-3BA0F083B11D}" destId="{89FBDC23-1E1D-5044-A92B-402A30CF8D81}" srcOrd="0" destOrd="0" presId="urn:microsoft.com/office/officeart/2005/8/layout/lProcess3"/>
    <dgm:cxn modelId="{5ED0EDD9-CDCA-7446-BD55-5D740A05E510}" srcId="{A2BA2E7A-78ED-AF4D-B685-B899D45EDEDD}" destId="{4DB7CBCC-F5C0-8D4A-B898-97344DCE4B54}" srcOrd="0" destOrd="0" parTransId="{627C6E7C-8400-3A41-8926-1F5602CFE235}" sibTransId="{698121A6-0B51-7F40-8854-A62DC4B06EFC}"/>
    <dgm:cxn modelId="{3BE2A3DF-407A-514C-A00D-A29CA4D2BAC3}" type="presOf" srcId="{A2BA2E7A-78ED-AF4D-B685-B899D45EDEDD}" destId="{1253B2ED-C7D6-C94D-96DB-E944E6DCD1FE}" srcOrd="0" destOrd="0" presId="urn:microsoft.com/office/officeart/2005/8/layout/lProcess3"/>
    <dgm:cxn modelId="{7314C5F1-9CBF-B94B-A8A9-7BF19C61B783}" type="presOf" srcId="{4DB7CBCC-F5C0-8D4A-B898-97344DCE4B54}" destId="{3A7D0DA5-43DD-EC41-819B-2F506173A158}" srcOrd="0" destOrd="0" presId="urn:microsoft.com/office/officeart/2005/8/layout/lProcess3"/>
    <dgm:cxn modelId="{21912AF5-BF77-0143-9590-D06A08E95DFA}" srcId="{D36AFB34-DB95-3648-AF27-624F521A2C26}" destId="{A2BA2E7A-78ED-AF4D-B685-B899D45EDEDD}" srcOrd="3" destOrd="0" parTransId="{D024D12B-70C3-D34F-AFD3-D1386630F258}" sibTransId="{01BE2425-47D1-1B40-BE14-51ADA1D06DF3}"/>
    <dgm:cxn modelId="{62A229E9-D7CA-A146-8601-31762672923A}" type="presParOf" srcId="{60549D40-8EEB-EB43-AA16-51E4EDAA396B}" destId="{F32E8A49-A7A2-A14E-8BFA-3655F66E739D}" srcOrd="0" destOrd="0" presId="urn:microsoft.com/office/officeart/2005/8/layout/lProcess3"/>
    <dgm:cxn modelId="{4DA3DEF4-F455-7C43-A9A2-2D39EE05FC31}" type="presParOf" srcId="{F32E8A49-A7A2-A14E-8BFA-3655F66E739D}" destId="{EA6F83B7-2B43-CE4C-9FD2-009CBB182C0B}" srcOrd="0" destOrd="0" presId="urn:microsoft.com/office/officeart/2005/8/layout/lProcess3"/>
    <dgm:cxn modelId="{35B7A393-D34D-EE46-B531-BC443577E0E8}" type="presParOf" srcId="{F32E8A49-A7A2-A14E-8BFA-3655F66E739D}" destId="{E76AEC9D-5C25-D640-AF48-C4F40B33AE68}" srcOrd="1" destOrd="0" presId="urn:microsoft.com/office/officeart/2005/8/layout/lProcess3"/>
    <dgm:cxn modelId="{2D694248-2B30-C541-B38D-B6CD293E5899}" type="presParOf" srcId="{F32E8A49-A7A2-A14E-8BFA-3655F66E739D}" destId="{89FBDC23-1E1D-5044-A92B-402A30CF8D81}" srcOrd="2" destOrd="0" presId="urn:microsoft.com/office/officeart/2005/8/layout/lProcess3"/>
    <dgm:cxn modelId="{48C1EFFB-1183-1241-9CD6-5C5800C25CC5}" type="presParOf" srcId="{60549D40-8EEB-EB43-AA16-51E4EDAA396B}" destId="{572B9692-1637-6047-BF97-102BBA7DAACD}" srcOrd="1" destOrd="0" presId="urn:microsoft.com/office/officeart/2005/8/layout/lProcess3"/>
    <dgm:cxn modelId="{7ABF72D0-3E19-9E40-8F5D-F0DAC40617EA}" type="presParOf" srcId="{60549D40-8EEB-EB43-AA16-51E4EDAA396B}" destId="{F6139E93-5FB8-EC42-8148-545F370F5134}" srcOrd="2" destOrd="0" presId="urn:microsoft.com/office/officeart/2005/8/layout/lProcess3"/>
    <dgm:cxn modelId="{BFCB7183-FCA5-3743-84D5-E37588E54078}" type="presParOf" srcId="{F6139E93-5FB8-EC42-8148-545F370F5134}" destId="{ACDE5012-67DF-014A-A49A-0D090DEBEC58}" srcOrd="0" destOrd="0" presId="urn:microsoft.com/office/officeart/2005/8/layout/lProcess3"/>
    <dgm:cxn modelId="{24DAD72A-C60D-794D-B1F5-1BD2420ADBE3}" type="presParOf" srcId="{F6139E93-5FB8-EC42-8148-545F370F5134}" destId="{63796DD5-F69F-BE4F-97C2-0313DE8D575F}" srcOrd="1" destOrd="0" presId="urn:microsoft.com/office/officeart/2005/8/layout/lProcess3"/>
    <dgm:cxn modelId="{BBD61115-3057-474B-A2D2-0429C4257BAF}" type="presParOf" srcId="{F6139E93-5FB8-EC42-8148-545F370F5134}" destId="{2D396310-C7CF-F246-8BD5-1D1F28232412}" srcOrd="2" destOrd="0" presId="urn:microsoft.com/office/officeart/2005/8/layout/lProcess3"/>
    <dgm:cxn modelId="{2F087420-B934-DF45-9C14-5B32320D43B6}" type="presParOf" srcId="{60549D40-8EEB-EB43-AA16-51E4EDAA396B}" destId="{EAB535CD-0089-8E43-8D6F-301B8D1A1998}" srcOrd="3" destOrd="0" presId="urn:microsoft.com/office/officeart/2005/8/layout/lProcess3"/>
    <dgm:cxn modelId="{39653092-C062-A647-B7AA-ECE861F84B8F}" type="presParOf" srcId="{60549D40-8EEB-EB43-AA16-51E4EDAA396B}" destId="{19F6B1A6-4AC1-2F44-861C-8F1465134B67}" srcOrd="4" destOrd="0" presId="urn:microsoft.com/office/officeart/2005/8/layout/lProcess3"/>
    <dgm:cxn modelId="{E4903EDB-712C-1A4C-9326-B0565812C9E2}" type="presParOf" srcId="{19F6B1A6-4AC1-2F44-861C-8F1465134B67}" destId="{CB9038F1-724C-CE4E-BCC7-B38870B3B1EE}" srcOrd="0" destOrd="0" presId="urn:microsoft.com/office/officeart/2005/8/layout/lProcess3"/>
    <dgm:cxn modelId="{F52DF03D-C2F3-0040-B08B-767C73A00E83}" type="presParOf" srcId="{19F6B1A6-4AC1-2F44-861C-8F1465134B67}" destId="{57779786-214E-6E4B-B148-7CA586F0FE63}" srcOrd="1" destOrd="0" presId="urn:microsoft.com/office/officeart/2005/8/layout/lProcess3"/>
    <dgm:cxn modelId="{DD3956CE-A7B1-C345-9271-8C34C98BB978}" type="presParOf" srcId="{19F6B1A6-4AC1-2F44-861C-8F1465134B67}" destId="{00E61477-8A2A-D14D-A0C9-7FCFE27B96EA}" srcOrd="2" destOrd="0" presId="urn:microsoft.com/office/officeart/2005/8/layout/lProcess3"/>
    <dgm:cxn modelId="{0D962175-0D23-6E49-97BD-0DF44F302F66}" type="presParOf" srcId="{60549D40-8EEB-EB43-AA16-51E4EDAA396B}" destId="{90C69749-619F-6F41-A73A-0AA98F183843}" srcOrd="5" destOrd="0" presId="urn:microsoft.com/office/officeart/2005/8/layout/lProcess3"/>
    <dgm:cxn modelId="{5E0EF029-BCD9-BE4F-8F78-468B89B055BA}" type="presParOf" srcId="{60549D40-8EEB-EB43-AA16-51E4EDAA396B}" destId="{330CE6B3-1CC5-394C-BFC8-BEA2031D1B7E}" srcOrd="6" destOrd="0" presId="urn:microsoft.com/office/officeart/2005/8/layout/lProcess3"/>
    <dgm:cxn modelId="{99C8DD88-0A67-4246-B374-59B84E068366}" type="presParOf" srcId="{330CE6B3-1CC5-394C-BFC8-BEA2031D1B7E}" destId="{1253B2ED-C7D6-C94D-96DB-E944E6DCD1FE}" srcOrd="0" destOrd="0" presId="urn:microsoft.com/office/officeart/2005/8/layout/lProcess3"/>
    <dgm:cxn modelId="{E11FC7DE-E24B-214B-AE58-D136CA430061}" type="presParOf" srcId="{330CE6B3-1CC5-394C-BFC8-BEA2031D1B7E}" destId="{EAF14D2F-DD1F-A34E-B32F-71DB0A531833}" srcOrd="1" destOrd="0" presId="urn:microsoft.com/office/officeart/2005/8/layout/lProcess3"/>
    <dgm:cxn modelId="{4B85001F-8894-A94C-BE87-9E0BDC1F5B04}" type="presParOf" srcId="{330CE6B3-1CC5-394C-BFC8-BEA2031D1B7E}" destId="{3A7D0DA5-43DD-EC41-819B-2F506173A158}"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6AFB34-DB95-3648-AF27-624F521A2C26}" type="doc">
      <dgm:prSet loTypeId="urn:microsoft.com/office/officeart/2005/8/layout/lProcess3" loCatId="" qsTypeId="urn:microsoft.com/office/officeart/2005/8/quickstyle/simple1" qsCatId="simple" csTypeId="urn:microsoft.com/office/officeart/2005/8/colors/accent0_3" csCatId="mainScheme" phldr="1"/>
      <dgm:spPr/>
      <dgm:t>
        <a:bodyPr/>
        <a:lstStyle/>
        <a:p>
          <a:endParaRPr lang="en-US"/>
        </a:p>
      </dgm:t>
    </dgm:pt>
    <dgm:pt modelId="{623A6BF9-814D-EB4F-BB9A-1936AC479126}">
      <dgm:prSet phldrT="[Text]"/>
      <dgm:spPr/>
      <dgm:t>
        <a:bodyPr/>
        <a:lstStyle/>
        <a:p>
          <a:r>
            <a:rPr lang="en-US" b="1"/>
            <a:t>5</a:t>
          </a:r>
        </a:p>
      </dgm:t>
    </dgm:pt>
    <dgm:pt modelId="{B67EC655-458F-7A43-8DB5-E0446FC4B009}" type="parTrans" cxnId="{ADFEC283-C223-524F-8169-7F9C9527772A}">
      <dgm:prSet/>
      <dgm:spPr/>
      <dgm:t>
        <a:bodyPr/>
        <a:lstStyle/>
        <a:p>
          <a:endParaRPr lang="en-US"/>
        </a:p>
      </dgm:t>
    </dgm:pt>
    <dgm:pt modelId="{A1B42F48-1203-0C4F-8320-F13574304690}" type="sibTrans" cxnId="{ADFEC283-C223-524F-8169-7F9C9527772A}">
      <dgm:prSet/>
      <dgm:spPr/>
      <dgm:t>
        <a:bodyPr/>
        <a:lstStyle/>
        <a:p>
          <a:endParaRPr lang="en-US"/>
        </a:p>
      </dgm:t>
    </dgm:pt>
    <dgm:pt modelId="{6926B14D-096D-D148-9688-3BA0F083B11D}">
      <dgm:prSet phldrT="[Text]"/>
      <dgm:spPr/>
      <dgm:t>
        <a:bodyPr lIns="182880" tIns="182880" rIns="182880" bIns="182880"/>
        <a:lstStyle/>
        <a:p>
          <a:pPr algn="l"/>
          <a:r>
            <a:rPr lang="es-419" noProof="0" dirty="0"/>
            <a:t>Antes de empezar, i</a:t>
          </a:r>
          <a:r>
            <a:rPr lang="es-419" noProof="0" dirty="0">
              <a:solidFill>
                <a:srgbClr val="000000">
                  <a:hueOff val="0"/>
                  <a:satOff val="0"/>
                  <a:lumOff val="0"/>
                  <a:alphaOff val="0"/>
                </a:srgbClr>
              </a:solidFill>
              <a:latin typeface="Arial" panose="020B0604020202020204"/>
              <a:ea typeface="+mn-ea"/>
              <a:cs typeface="+mn-cs"/>
            </a:rPr>
            <a:t>nforme a la usuaria que usted suspenderá el examen o procedimiento si ella se siente incómoda. Asegúrele que ella tiene control del ritmo del examen y/o del procedimiento.</a:t>
          </a:r>
          <a:endParaRPr lang="es-419" noProof="0" dirty="0"/>
        </a:p>
      </dgm:t>
    </dgm:pt>
    <dgm:pt modelId="{7D03F43E-7FC4-2143-B7D6-DD6CB7C04B7A}" type="parTrans" cxnId="{D168DB21-0820-EE4B-B461-EEDEFF37024F}">
      <dgm:prSet/>
      <dgm:spPr/>
      <dgm:t>
        <a:bodyPr/>
        <a:lstStyle/>
        <a:p>
          <a:endParaRPr lang="en-US"/>
        </a:p>
      </dgm:t>
    </dgm:pt>
    <dgm:pt modelId="{DF92A464-B6A2-FC47-AFC7-D888474B8FA0}" type="sibTrans" cxnId="{D168DB21-0820-EE4B-B461-EEDEFF37024F}">
      <dgm:prSet/>
      <dgm:spPr/>
      <dgm:t>
        <a:bodyPr/>
        <a:lstStyle/>
        <a:p>
          <a:endParaRPr lang="en-US"/>
        </a:p>
      </dgm:t>
    </dgm:pt>
    <dgm:pt modelId="{3C96ECDD-3A43-2845-8D43-3CE9754E8CAF}">
      <dgm:prSet phldrT="[Text]"/>
      <dgm:spPr/>
      <dgm:t>
        <a:bodyPr/>
        <a:lstStyle/>
        <a:p>
          <a:r>
            <a:rPr lang="en-US" b="1"/>
            <a:t>6</a:t>
          </a:r>
        </a:p>
      </dgm:t>
    </dgm:pt>
    <dgm:pt modelId="{A2426616-0883-F74E-ACC5-7F0059F4EDE5}" type="parTrans" cxnId="{C30E742B-5E67-234A-8A3D-046F1112D6F7}">
      <dgm:prSet/>
      <dgm:spPr/>
      <dgm:t>
        <a:bodyPr/>
        <a:lstStyle/>
        <a:p>
          <a:endParaRPr lang="en-US"/>
        </a:p>
      </dgm:t>
    </dgm:pt>
    <dgm:pt modelId="{180B8D8B-A121-FF46-A9AE-DBE372D5C108}" type="sibTrans" cxnId="{C30E742B-5E67-234A-8A3D-046F1112D6F7}">
      <dgm:prSet/>
      <dgm:spPr/>
      <dgm:t>
        <a:bodyPr/>
        <a:lstStyle/>
        <a:p>
          <a:endParaRPr lang="en-US"/>
        </a:p>
      </dgm:t>
    </dgm:pt>
    <dgm:pt modelId="{6129460B-30A5-DB4F-8DD2-24691F27D0D4}">
      <dgm:prSet phldrT="[Text]"/>
      <dgm:spPr/>
      <dgm:t>
        <a:bodyPr/>
        <a:lstStyle/>
        <a:p>
          <a:pPr algn="l"/>
          <a:r>
            <a:rPr lang="es-419" dirty="0">
              <a:solidFill>
                <a:srgbClr val="000000">
                  <a:hueOff val="0"/>
                  <a:satOff val="0"/>
                  <a:lumOff val="0"/>
                  <a:alphaOff val="0"/>
                </a:srgbClr>
              </a:solidFill>
              <a:latin typeface="Arial" panose="020B0604020202020204"/>
              <a:ea typeface="+mn-ea"/>
              <a:cs typeface="+mn-cs"/>
            </a:rPr>
            <a:t>Informe a la usuaria sobre cada paso del exam</a:t>
          </a:r>
          <a:r>
            <a:rPr lang="es-419" dirty="0">
              <a:solidFill>
                <a:srgbClr val="000000">
                  <a:hueOff val="0"/>
                  <a:satOff val="0"/>
                  <a:lumOff val="0"/>
                  <a:alphaOff val="0"/>
                </a:srgbClr>
              </a:solidFill>
              <a:latin typeface="Arial" panose="020B0604020202020204"/>
            </a:rPr>
            <a:t>en y</a:t>
          </a:r>
          <a:r>
            <a:rPr lang="es-419" dirty="0">
              <a:solidFill>
                <a:srgbClr val="000000">
                  <a:hueOff val="0"/>
                  <a:satOff val="0"/>
                  <a:lumOff val="0"/>
                  <a:alphaOff val="0"/>
                </a:srgbClr>
              </a:solidFill>
              <a:latin typeface="Arial" panose="020B0604020202020204"/>
              <a:ea typeface="+mn-ea"/>
              <a:cs typeface="+mn-cs"/>
            </a:rPr>
            <a:t>/o el procedimiento justo antes que suceda.</a:t>
          </a:r>
          <a:endParaRPr lang="en-US" dirty="0"/>
        </a:p>
      </dgm:t>
    </dgm:pt>
    <dgm:pt modelId="{7A7D063D-64F9-D24B-94E4-F6D1B5A148FE}" type="parTrans" cxnId="{4CA87AE2-A1DC-ED4D-A847-602CEF2A4332}">
      <dgm:prSet/>
      <dgm:spPr/>
      <dgm:t>
        <a:bodyPr/>
        <a:lstStyle/>
        <a:p>
          <a:endParaRPr lang="en-US"/>
        </a:p>
      </dgm:t>
    </dgm:pt>
    <dgm:pt modelId="{9D5C469C-6B82-2048-8650-A9514990C822}" type="sibTrans" cxnId="{4CA87AE2-A1DC-ED4D-A847-602CEF2A4332}">
      <dgm:prSet/>
      <dgm:spPr/>
      <dgm:t>
        <a:bodyPr/>
        <a:lstStyle/>
        <a:p>
          <a:endParaRPr lang="en-US"/>
        </a:p>
      </dgm:t>
    </dgm:pt>
    <dgm:pt modelId="{F7E84150-A1B7-E54D-898A-100EE35D4832}">
      <dgm:prSet phldrT="[Text]"/>
      <dgm:spPr/>
      <dgm:t>
        <a:bodyPr/>
        <a:lstStyle/>
        <a:p>
          <a:r>
            <a:rPr lang="en-US" b="1"/>
            <a:t>7</a:t>
          </a:r>
        </a:p>
      </dgm:t>
    </dgm:pt>
    <dgm:pt modelId="{06809EC5-1DDE-1846-843E-C18597D126A9}" type="parTrans" cxnId="{7D3FD6AF-BBC8-FD47-BDF0-E60572EBAD19}">
      <dgm:prSet/>
      <dgm:spPr/>
      <dgm:t>
        <a:bodyPr/>
        <a:lstStyle/>
        <a:p>
          <a:endParaRPr lang="en-US"/>
        </a:p>
      </dgm:t>
    </dgm:pt>
    <dgm:pt modelId="{1C55DC70-07DB-9243-9912-1C4C77535092}" type="sibTrans" cxnId="{7D3FD6AF-BBC8-FD47-BDF0-E60572EBAD19}">
      <dgm:prSet/>
      <dgm:spPr/>
      <dgm:t>
        <a:bodyPr/>
        <a:lstStyle/>
        <a:p>
          <a:endParaRPr lang="en-US"/>
        </a:p>
      </dgm:t>
    </dgm:pt>
    <dgm:pt modelId="{770942C2-38E3-CF4E-A9E1-FBBDE55CCC84}">
      <dgm:prSet phldrT="[Text]"/>
      <dgm:spPr/>
      <dgm:t>
        <a:bodyPr/>
        <a:lstStyle/>
        <a:p>
          <a:pPr algn="l"/>
          <a:r>
            <a:rPr lang="es-419" dirty="0">
              <a:solidFill>
                <a:srgbClr val="000000">
                  <a:hueOff val="0"/>
                  <a:satOff val="0"/>
                  <a:lumOff val="0"/>
                  <a:alphaOff val="0"/>
                </a:srgbClr>
              </a:solidFill>
              <a:latin typeface="Arial" panose="020B0604020202020204"/>
              <a:ea typeface="+mn-ea"/>
              <a:cs typeface="+mn-cs"/>
            </a:rPr>
            <a:t>Mantenga el cuerpo de la usuaria cubierto, exponga solo las áreas que examinará. </a:t>
          </a:r>
          <a:endParaRPr lang="en-US" dirty="0"/>
        </a:p>
      </dgm:t>
    </dgm:pt>
    <dgm:pt modelId="{9FCD5AE3-A1A7-A24C-85CC-6525C2E0CA30}" type="parTrans" cxnId="{18DBC594-A815-7844-AAE0-BFA483D73C3C}">
      <dgm:prSet/>
      <dgm:spPr/>
      <dgm:t>
        <a:bodyPr/>
        <a:lstStyle/>
        <a:p>
          <a:endParaRPr lang="en-US"/>
        </a:p>
      </dgm:t>
    </dgm:pt>
    <dgm:pt modelId="{2392B5EA-FD4F-E043-A43E-720D92C35D99}" type="sibTrans" cxnId="{18DBC594-A815-7844-AAE0-BFA483D73C3C}">
      <dgm:prSet/>
      <dgm:spPr/>
      <dgm:t>
        <a:bodyPr/>
        <a:lstStyle/>
        <a:p>
          <a:endParaRPr lang="en-US"/>
        </a:p>
      </dgm:t>
    </dgm:pt>
    <dgm:pt modelId="{60549D40-8EEB-EB43-AA16-51E4EDAA396B}" type="pres">
      <dgm:prSet presAssocID="{D36AFB34-DB95-3648-AF27-624F521A2C26}" presName="Name0" presStyleCnt="0">
        <dgm:presLayoutVars>
          <dgm:chPref val="3"/>
          <dgm:dir/>
          <dgm:animLvl val="lvl"/>
          <dgm:resizeHandles/>
        </dgm:presLayoutVars>
      </dgm:prSet>
      <dgm:spPr/>
    </dgm:pt>
    <dgm:pt modelId="{F32E8A49-A7A2-A14E-8BFA-3655F66E739D}" type="pres">
      <dgm:prSet presAssocID="{623A6BF9-814D-EB4F-BB9A-1936AC479126}" presName="horFlow" presStyleCnt="0"/>
      <dgm:spPr/>
    </dgm:pt>
    <dgm:pt modelId="{EA6F83B7-2B43-CE4C-9FD2-009CBB182C0B}" type="pres">
      <dgm:prSet presAssocID="{623A6BF9-814D-EB4F-BB9A-1936AC479126}" presName="bigChev" presStyleLbl="node1" presStyleIdx="0" presStyleCnt="3" custScaleX="63220" custScaleY="121104"/>
      <dgm:spPr/>
    </dgm:pt>
    <dgm:pt modelId="{E76AEC9D-5C25-D640-AF48-C4F40B33AE68}" type="pres">
      <dgm:prSet presAssocID="{7D03F43E-7FC4-2143-B7D6-DD6CB7C04B7A}" presName="parTrans" presStyleCnt="0"/>
      <dgm:spPr/>
    </dgm:pt>
    <dgm:pt modelId="{89FBDC23-1E1D-5044-A92B-402A30CF8D81}" type="pres">
      <dgm:prSet presAssocID="{6926B14D-096D-D148-9688-3BA0F083B11D}" presName="node" presStyleLbl="alignAccFollowNode1" presStyleIdx="0" presStyleCnt="3" custScaleX="347460" custScaleY="139441">
        <dgm:presLayoutVars>
          <dgm:bulletEnabled val="1"/>
        </dgm:presLayoutVars>
      </dgm:prSet>
      <dgm:spPr/>
    </dgm:pt>
    <dgm:pt modelId="{572B9692-1637-6047-BF97-102BBA7DAACD}" type="pres">
      <dgm:prSet presAssocID="{623A6BF9-814D-EB4F-BB9A-1936AC479126}" presName="vSp" presStyleCnt="0"/>
      <dgm:spPr/>
    </dgm:pt>
    <dgm:pt modelId="{F6139E93-5FB8-EC42-8148-545F370F5134}" type="pres">
      <dgm:prSet presAssocID="{3C96ECDD-3A43-2845-8D43-3CE9754E8CAF}" presName="horFlow" presStyleCnt="0"/>
      <dgm:spPr/>
    </dgm:pt>
    <dgm:pt modelId="{ACDE5012-67DF-014A-A49A-0D090DEBEC58}" type="pres">
      <dgm:prSet presAssocID="{3C96ECDD-3A43-2845-8D43-3CE9754E8CAF}" presName="bigChev" presStyleLbl="node1" presStyleIdx="1" presStyleCnt="3" custScaleX="63238" custScaleY="120823"/>
      <dgm:spPr/>
    </dgm:pt>
    <dgm:pt modelId="{20D9713F-E6F2-D347-8002-CC1927568D02}" type="pres">
      <dgm:prSet presAssocID="{7A7D063D-64F9-D24B-94E4-F6D1B5A148FE}" presName="parTrans" presStyleCnt="0"/>
      <dgm:spPr/>
    </dgm:pt>
    <dgm:pt modelId="{00679C8B-F1BF-E442-A47C-4B73476DCCEB}" type="pres">
      <dgm:prSet presAssocID="{6129460B-30A5-DB4F-8DD2-24691F27D0D4}" presName="node" presStyleLbl="alignAccFollowNode1" presStyleIdx="1" presStyleCnt="3" custScaleX="347440" custScaleY="139726">
        <dgm:presLayoutVars>
          <dgm:bulletEnabled val="1"/>
        </dgm:presLayoutVars>
      </dgm:prSet>
      <dgm:spPr/>
    </dgm:pt>
    <dgm:pt modelId="{EAB535CD-0089-8E43-8D6F-301B8D1A1998}" type="pres">
      <dgm:prSet presAssocID="{3C96ECDD-3A43-2845-8D43-3CE9754E8CAF}" presName="vSp" presStyleCnt="0"/>
      <dgm:spPr/>
    </dgm:pt>
    <dgm:pt modelId="{19F6B1A6-4AC1-2F44-861C-8F1465134B67}" type="pres">
      <dgm:prSet presAssocID="{F7E84150-A1B7-E54D-898A-100EE35D4832}" presName="horFlow" presStyleCnt="0"/>
      <dgm:spPr/>
    </dgm:pt>
    <dgm:pt modelId="{CB9038F1-724C-CE4E-BCC7-B38870B3B1EE}" type="pres">
      <dgm:prSet presAssocID="{F7E84150-A1B7-E54D-898A-100EE35D4832}" presName="bigChev" presStyleLbl="node1" presStyleIdx="2" presStyleCnt="3" custScaleX="63238" custScaleY="120823"/>
      <dgm:spPr/>
    </dgm:pt>
    <dgm:pt modelId="{57779786-214E-6E4B-B148-7CA586F0FE63}" type="pres">
      <dgm:prSet presAssocID="{9FCD5AE3-A1A7-A24C-85CC-6525C2E0CA30}" presName="parTrans" presStyleCnt="0"/>
      <dgm:spPr/>
    </dgm:pt>
    <dgm:pt modelId="{00E61477-8A2A-D14D-A0C9-7FCFE27B96EA}" type="pres">
      <dgm:prSet presAssocID="{770942C2-38E3-CF4E-A9E1-FBBDE55CCC84}" presName="node" presStyleLbl="alignAccFollowNode1" presStyleIdx="2" presStyleCnt="3" custScaleX="347440" custScaleY="139441">
        <dgm:presLayoutVars>
          <dgm:bulletEnabled val="1"/>
        </dgm:presLayoutVars>
      </dgm:prSet>
      <dgm:spPr/>
    </dgm:pt>
  </dgm:ptLst>
  <dgm:cxnLst>
    <dgm:cxn modelId="{2C445005-F922-8141-94D3-B077E901EFFC}" type="presOf" srcId="{F7E84150-A1B7-E54D-898A-100EE35D4832}" destId="{CB9038F1-724C-CE4E-BCC7-B38870B3B1EE}" srcOrd="0" destOrd="0" presId="urn:microsoft.com/office/officeart/2005/8/layout/lProcess3"/>
    <dgm:cxn modelId="{D168DB21-0820-EE4B-B461-EEDEFF37024F}" srcId="{623A6BF9-814D-EB4F-BB9A-1936AC479126}" destId="{6926B14D-096D-D148-9688-3BA0F083B11D}" srcOrd="0" destOrd="0" parTransId="{7D03F43E-7FC4-2143-B7D6-DD6CB7C04B7A}" sibTransId="{DF92A464-B6A2-FC47-AFC7-D888474B8FA0}"/>
    <dgm:cxn modelId="{C30E742B-5E67-234A-8A3D-046F1112D6F7}" srcId="{D36AFB34-DB95-3648-AF27-624F521A2C26}" destId="{3C96ECDD-3A43-2845-8D43-3CE9754E8CAF}" srcOrd="1" destOrd="0" parTransId="{A2426616-0883-F74E-ACC5-7F0059F4EDE5}" sibTransId="{180B8D8B-A121-FF46-A9AE-DBE372D5C108}"/>
    <dgm:cxn modelId="{A9272C2D-0BF4-8644-8564-8BBC53803529}" type="presOf" srcId="{6129460B-30A5-DB4F-8DD2-24691F27D0D4}" destId="{00679C8B-F1BF-E442-A47C-4B73476DCCEB}" srcOrd="0" destOrd="0" presId="urn:microsoft.com/office/officeart/2005/8/layout/lProcess3"/>
    <dgm:cxn modelId="{33053D30-BED6-7140-9648-CD5F416BF64E}" type="presOf" srcId="{770942C2-38E3-CF4E-A9E1-FBBDE55CCC84}" destId="{00E61477-8A2A-D14D-A0C9-7FCFE27B96EA}" srcOrd="0" destOrd="0" presId="urn:microsoft.com/office/officeart/2005/8/layout/lProcess3"/>
    <dgm:cxn modelId="{8970A740-36D4-5E4C-AD12-F6DF714B1E38}" type="presOf" srcId="{3C96ECDD-3A43-2845-8D43-3CE9754E8CAF}" destId="{ACDE5012-67DF-014A-A49A-0D090DEBEC58}" srcOrd="0" destOrd="0" presId="urn:microsoft.com/office/officeart/2005/8/layout/lProcess3"/>
    <dgm:cxn modelId="{551E3E80-AAFE-CD4A-BDC7-0B6FAF10E37D}" type="presOf" srcId="{D36AFB34-DB95-3648-AF27-624F521A2C26}" destId="{60549D40-8EEB-EB43-AA16-51E4EDAA396B}" srcOrd="0" destOrd="0" presId="urn:microsoft.com/office/officeart/2005/8/layout/lProcess3"/>
    <dgm:cxn modelId="{ADFEC283-C223-524F-8169-7F9C9527772A}" srcId="{D36AFB34-DB95-3648-AF27-624F521A2C26}" destId="{623A6BF9-814D-EB4F-BB9A-1936AC479126}" srcOrd="0" destOrd="0" parTransId="{B67EC655-458F-7A43-8DB5-E0446FC4B009}" sibTransId="{A1B42F48-1203-0C4F-8320-F13574304690}"/>
    <dgm:cxn modelId="{18DBC594-A815-7844-AAE0-BFA483D73C3C}" srcId="{F7E84150-A1B7-E54D-898A-100EE35D4832}" destId="{770942C2-38E3-CF4E-A9E1-FBBDE55CCC84}" srcOrd="0" destOrd="0" parTransId="{9FCD5AE3-A1A7-A24C-85CC-6525C2E0CA30}" sibTransId="{2392B5EA-FD4F-E043-A43E-720D92C35D99}"/>
    <dgm:cxn modelId="{7D3FD6AF-BBC8-FD47-BDF0-E60572EBAD19}" srcId="{D36AFB34-DB95-3648-AF27-624F521A2C26}" destId="{F7E84150-A1B7-E54D-898A-100EE35D4832}" srcOrd="2" destOrd="0" parTransId="{06809EC5-1DDE-1846-843E-C18597D126A9}" sibTransId="{1C55DC70-07DB-9243-9912-1C4C77535092}"/>
    <dgm:cxn modelId="{5AD393C0-EC4B-A84D-AB4C-519F159F735E}" type="presOf" srcId="{623A6BF9-814D-EB4F-BB9A-1936AC479126}" destId="{EA6F83B7-2B43-CE4C-9FD2-009CBB182C0B}" srcOrd="0" destOrd="0" presId="urn:microsoft.com/office/officeart/2005/8/layout/lProcess3"/>
    <dgm:cxn modelId="{8F729ED8-8D1C-9049-8337-A7AC36705E23}" type="presOf" srcId="{6926B14D-096D-D148-9688-3BA0F083B11D}" destId="{89FBDC23-1E1D-5044-A92B-402A30CF8D81}" srcOrd="0" destOrd="0" presId="urn:microsoft.com/office/officeart/2005/8/layout/lProcess3"/>
    <dgm:cxn modelId="{4CA87AE2-A1DC-ED4D-A847-602CEF2A4332}" srcId="{3C96ECDD-3A43-2845-8D43-3CE9754E8CAF}" destId="{6129460B-30A5-DB4F-8DD2-24691F27D0D4}" srcOrd="0" destOrd="0" parTransId="{7A7D063D-64F9-D24B-94E4-F6D1B5A148FE}" sibTransId="{9D5C469C-6B82-2048-8650-A9514990C822}"/>
    <dgm:cxn modelId="{62A229E9-D7CA-A146-8601-31762672923A}" type="presParOf" srcId="{60549D40-8EEB-EB43-AA16-51E4EDAA396B}" destId="{F32E8A49-A7A2-A14E-8BFA-3655F66E739D}" srcOrd="0" destOrd="0" presId="urn:microsoft.com/office/officeart/2005/8/layout/lProcess3"/>
    <dgm:cxn modelId="{4DA3DEF4-F455-7C43-A9A2-2D39EE05FC31}" type="presParOf" srcId="{F32E8A49-A7A2-A14E-8BFA-3655F66E739D}" destId="{EA6F83B7-2B43-CE4C-9FD2-009CBB182C0B}" srcOrd="0" destOrd="0" presId="urn:microsoft.com/office/officeart/2005/8/layout/lProcess3"/>
    <dgm:cxn modelId="{35B7A393-D34D-EE46-B531-BC443577E0E8}" type="presParOf" srcId="{F32E8A49-A7A2-A14E-8BFA-3655F66E739D}" destId="{E76AEC9D-5C25-D640-AF48-C4F40B33AE68}" srcOrd="1" destOrd="0" presId="urn:microsoft.com/office/officeart/2005/8/layout/lProcess3"/>
    <dgm:cxn modelId="{2D694248-2B30-C541-B38D-B6CD293E5899}" type="presParOf" srcId="{F32E8A49-A7A2-A14E-8BFA-3655F66E739D}" destId="{89FBDC23-1E1D-5044-A92B-402A30CF8D81}" srcOrd="2" destOrd="0" presId="urn:microsoft.com/office/officeart/2005/8/layout/lProcess3"/>
    <dgm:cxn modelId="{48C1EFFB-1183-1241-9CD6-5C5800C25CC5}" type="presParOf" srcId="{60549D40-8EEB-EB43-AA16-51E4EDAA396B}" destId="{572B9692-1637-6047-BF97-102BBA7DAACD}" srcOrd="1" destOrd="0" presId="urn:microsoft.com/office/officeart/2005/8/layout/lProcess3"/>
    <dgm:cxn modelId="{7ABF72D0-3E19-9E40-8F5D-F0DAC40617EA}" type="presParOf" srcId="{60549D40-8EEB-EB43-AA16-51E4EDAA396B}" destId="{F6139E93-5FB8-EC42-8148-545F370F5134}" srcOrd="2" destOrd="0" presId="urn:microsoft.com/office/officeart/2005/8/layout/lProcess3"/>
    <dgm:cxn modelId="{BFCB7183-FCA5-3743-84D5-E37588E54078}" type="presParOf" srcId="{F6139E93-5FB8-EC42-8148-545F370F5134}" destId="{ACDE5012-67DF-014A-A49A-0D090DEBEC58}" srcOrd="0" destOrd="0" presId="urn:microsoft.com/office/officeart/2005/8/layout/lProcess3"/>
    <dgm:cxn modelId="{17E7EFF2-0CC3-E04C-A9E4-20B3C8C87B2A}" type="presParOf" srcId="{F6139E93-5FB8-EC42-8148-545F370F5134}" destId="{20D9713F-E6F2-D347-8002-CC1927568D02}" srcOrd="1" destOrd="0" presId="urn:microsoft.com/office/officeart/2005/8/layout/lProcess3"/>
    <dgm:cxn modelId="{77D4A55A-48BF-BE4B-A9A4-AC9946FF80D8}" type="presParOf" srcId="{F6139E93-5FB8-EC42-8148-545F370F5134}" destId="{00679C8B-F1BF-E442-A47C-4B73476DCCEB}" srcOrd="2" destOrd="0" presId="urn:microsoft.com/office/officeart/2005/8/layout/lProcess3"/>
    <dgm:cxn modelId="{2F087420-B934-DF45-9C14-5B32320D43B6}" type="presParOf" srcId="{60549D40-8EEB-EB43-AA16-51E4EDAA396B}" destId="{EAB535CD-0089-8E43-8D6F-301B8D1A1998}" srcOrd="3" destOrd="0" presId="urn:microsoft.com/office/officeart/2005/8/layout/lProcess3"/>
    <dgm:cxn modelId="{39653092-C062-A647-B7AA-ECE861F84B8F}" type="presParOf" srcId="{60549D40-8EEB-EB43-AA16-51E4EDAA396B}" destId="{19F6B1A6-4AC1-2F44-861C-8F1465134B67}" srcOrd="4" destOrd="0" presId="urn:microsoft.com/office/officeart/2005/8/layout/lProcess3"/>
    <dgm:cxn modelId="{E4903EDB-712C-1A4C-9326-B0565812C9E2}" type="presParOf" srcId="{19F6B1A6-4AC1-2F44-861C-8F1465134B67}" destId="{CB9038F1-724C-CE4E-BCC7-B38870B3B1EE}" srcOrd="0" destOrd="0" presId="urn:microsoft.com/office/officeart/2005/8/layout/lProcess3"/>
    <dgm:cxn modelId="{F52DF03D-C2F3-0040-B08B-767C73A00E83}" type="presParOf" srcId="{19F6B1A6-4AC1-2F44-861C-8F1465134B67}" destId="{57779786-214E-6E4B-B148-7CA586F0FE63}" srcOrd="1" destOrd="0" presId="urn:microsoft.com/office/officeart/2005/8/layout/lProcess3"/>
    <dgm:cxn modelId="{DD3956CE-A7B1-C345-9271-8C34C98BB978}" type="presParOf" srcId="{19F6B1A6-4AC1-2F44-861C-8F1465134B67}" destId="{00E61477-8A2A-D14D-A0C9-7FCFE27B96EA}"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DC9739-FC97-6247-9C53-2FF49BDFE15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6B7002C8-6C7D-B04C-AD24-3949B7CD3826}">
      <dgm:prSet/>
      <dgm:spPr/>
      <dgm:t>
        <a:bodyPr/>
        <a:lstStyle/>
        <a:p>
          <a:r>
            <a:rPr lang="en-US" b="1" i="0"/>
            <a:t>8</a:t>
          </a:r>
          <a:endParaRPr lang="en-US" b="1"/>
        </a:p>
      </dgm:t>
    </dgm:pt>
    <dgm:pt modelId="{F05F5228-A16F-D04C-85E5-3CCC3C5EE7E1}" type="parTrans" cxnId="{1C49E0D9-C5C1-7E43-B15B-1FADC3B1ACF1}">
      <dgm:prSet/>
      <dgm:spPr/>
      <dgm:t>
        <a:bodyPr/>
        <a:lstStyle/>
        <a:p>
          <a:endParaRPr lang="en-US"/>
        </a:p>
      </dgm:t>
    </dgm:pt>
    <dgm:pt modelId="{3E028D4D-8263-554A-9C0F-2E9D93607CFE}" type="sibTrans" cxnId="{1C49E0D9-C5C1-7E43-B15B-1FADC3B1ACF1}">
      <dgm:prSet/>
      <dgm:spPr/>
      <dgm:t>
        <a:bodyPr/>
        <a:lstStyle/>
        <a:p>
          <a:endParaRPr lang="en-US"/>
        </a:p>
      </dgm:t>
    </dgm:pt>
    <dgm:pt modelId="{D3727A50-6818-DD44-8531-3C666CC0BF34}">
      <dgm:prSet/>
      <dgm:spPr/>
      <dgm:t>
        <a:bodyPr/>
        <a:lstStyle/>
        <a:p>
          <a:r>
            <a:rPr lang="en-US" b="1" i="0"/>
            <a:t>9</a:t>
          </a:r>
          <a:endParaRPr lang="en-US" b="1"/>
        </a:p>
      </dgm:t>
    </dgm:pt>
    <dgm:pt modelId="{8657149E-475F-9149-B289-A5AE23DB322B}" type="parTrans" cxnId="{F1160931-ACAF-6244-8461-205270513C6D}">
      <dgm:prSet/>
      <dgm:spPr/>
      <dgm:t>
        <a:bodyPr/>
        <a:lstStyle/>
        <a:p>
          <a:endParaRPr lang="en-US"/>
        </a:p>
      </dgm:t>
    </dgm:pt>
    <dgm:pt modelId="{77609041-8879-784C-8395-E3FF932D23EF}" type="sibTrans" cxnId="{F1160931-ACAF-6244-8461-205270513C6D}">
      <dgm:prSet/>
      <dgm:spPr/>
      <dgm:t>
        <a:bodyPr/>
        <a:lstStyle/>
        <a:p>
          <a:endParaRPr lang="en-US"/>
        </a:p>
      </dgm:t>
    </dgm:pt>
    <dgm:pt modelId="{1FFEFABD-16CF-0741-8194-8BECE5F9BF97}">
      <dgm:prSet/>
      <dgm:spPr/>
      <dgm:t>
        <a:bodyPr/>
        <a:lstStyle/>
        <a:p>
          <a:r>
            <a:rPr lang="en-US" b="1" i="0"/>
            <a:t>10</a:t>
          </a:r>
          <a:endParaRPr lang="en-US" b="1"/>
        </a:p>
      </dgm:t>
    </dgm:pt>
    <dgm:pt modelId="{05450330-8BE5-FA49-AAC9-B0AE0D08E626}" type="parTrans" cxnId="{DA29B6D6-A79D-E34B-9719-34B3EDF6F708}">
      <dgm:prSet/>
      <dgm:spPr/>
      <dgm:t>
        <a:bodyPr/>
        <a:lstStyle/>
        <a:p>
          <a:endParaRPr lang="en-US"/>
        </a:p>
      </dgm:t>
    </dgm:pt>
    <dgm:pt modelId="{2E5370D4-9648-4243-A44E-70F0FF07A9AA}" type="sibTrans" cxnId="{DA29B6D6-A79D-E34B-9719-34B3EDF6F708}">
      <dgm:prSet/>
      <dgm:spPr/>
      <dgm:t>
        <a:bodyPr/>
        <a:lstStyle/>
        <a:p>
          <a:endParaRPr lang="en-US"/>
        </a:p>
      </dgm:t>
    </dgm:pt>
    <dgm:pt modelId="{C175B10F-7FD4-D84B-8273-75D6BE043BC5}">
      <dgm:prSet custT="1"/>
      <dgm:spPr/>
      <dgm:t>
        <a:bodyPr/>
        <a:lstStyle/>
        <a:p>
          <a:pPr algn="l"/>
          <a:r>
            <a:rPr lang="es-419" sz="3200" b="0" i="0" noProof="0" dirty="0"/>
            <a:t>Motive a la usuaria a utilizar la respiración abdominal para relajar los músculos del suelo pélvico.</a:t>
          </a:r>
          <a:r>
            <a:rPr lang="en-US" sz="3200" b="0" i="0" dirty="0"/>
            <a:t> </a:t>
          </a:r>
          <a:endParaRPr lang="en-US" sz="3200" dirty="0"/>
        </a:p>
      </dgm:t>
    </dgm:pt>
    <dgm:pt modelId="{AFA7969F-803A-7847-B7B8-7918F46C7EF2}" type="parTrans" cxnId="{B7053550-001C-C141-9455-03BAC7B6EA17}">
      <dgm:prSet/>
      <dgm:spPr/>
      <dgm:t>
        <a:bodyPr/>
        <a:lstStyle/>
        <a:p>
          <a:endParaRPr lang="en-US"/>
        </a:p>
      </dgm:t>
    </dgm:pt>
    <dgm:pt modelId="{672C981A-38AA-6B49-9770-F377FC593BAE}" type="sibTrans" cxnId="{B7053550-001C-C141-9455-03BAC7B6EA17}">
      <dgm:prSet/>
      <dgm:spPr/>
      <dgm:t>
        <a:bodyPr/>
        <a:lstStyle/>
        <a:p>
          <a:endParaRPr lang="en-US"/>
        </a:p>
      </dgm:t>
    </dgm:pt>
    <dgm:pt modelId="{62A96248-D28D-D14B-A786-7F440484C51C}">
      <dgm:prSet custT="1"/>
      <dgm:spPr/>
      <dgm:t>
        <a:bodyPr/>
        <a:lstStyle/>
        <a:p>
          <a:pPr algn="l"/>
          <a:r>
            <a:rPr lang="es-419" sz="3200" b="0" i="0" noProof="0" dirty="0"/>
            <a:t>Coloque las manos para el examen bimanual y el espéculo sin abrir sobre la vagina de la usuaria, de manera que ella se acostumbre a la sensación antes que la mano o el espéculo se introduzcan y se abran.</a:t>
          </a:r>
          <a:endParaRPr lang="en-US" sz="3200" dirty="0"/>
        </a:p>
      </dgm:t>
    </dgm:pt>
    <dgm:pt modelId="{D44A0448-6189-9948-AD94-AA13AF8EC16E}" type="parTrans" cxnId="{2B89FBD7-187B-4945-8D50-5E7BC1F194C3}">
      <dgm:prSet/>
      <dgm:spPr/>
      <dgm:t>
        <a:bodyPr/>
        <a:lstStyle/>
        <a:p>
          <a:endParaRPr lang="en-US"/>
        </a:p>
      </dgm:t>
    </dgm:pt>
    <dgm:pt modelId="{DE3C8CA3-6852-AF41-AF80-923227F6F026}" type="sibTrans" cxnId="{2B89FBD7-187B-4945-8D50-5E7BC1F194C3}">
      <dgm:prSet/>
      <dgm:spPr/>
      <dgm:t>
        <a:bodyPr/>
        <a:lstStyle/>
        <a:p>
          <a:endParaRPr lang="en-US"/>
        </a:p>
      </dgm:t>
    </dgm:pt>
    <dgm:pt modelId="{69D46236-94F7-E34D-BF34-79908B5B9DF5}">
      <dgm:prSet custT="1"/>
      <dgm:spPr/>
      <dgm:t>
        <a:bodyPr/>
        <a:lstStyle/>
        <a:p>
          <a:pPr algn="l"/>
          <a:r>
            <a:rPr lang="es-419" sz="3200" b="0" i="0" noProof="0" dirty="0">
              <a:solidFill>
                <a:srgbClr val="000000">
                  <a:hueOff val="0"/>
                  <a:satOff val="0"/>
                  <a:lumOff val="0"/>
                  <a:alphaOff val="0"/>
                </a:srgbClr>
              </a:solidFill>
              <a:latin typeface="Arial" panose="020B0604020202020204"/>
              <a:ea typeface="+mn-ea"/>
              <a:cs typeface="+mn-cs"/>
            </a:rPr>
            <a:t>Si la usuaria no quiere continuar con el examen o el procedimiento, el/la prestador/a de servicios debe parar, preguntarle acerca de sus necesidades y continuar si y cuando la paciente esté lista.</a:t>
          </a:r>
          <a:endParaRPr lang="en-US" sz="3200" dirty="0"/>
        </a:p>
      </dgm:t>
    </dgm:pt>
    <dgm:pt modelId="{12FEE928-D0A8-B841-AE06-08F1932FB9DD}" type="parTrans" cxnId="{FCF09135-FB27-604D-8F62-62E54001ECD5}">
      <dgm:prSet/>
      <dgm:spPr/>
      <dgm:t>
        <a:bodyPr/>
        <a:lstStyle/>
        <a:p>
          <a:endParaRPr lang="en-US"/>
        </a:p>
      </dgm:t>
    </dgm:pt>
    <dgm:pt modelId="{48990BE3-74B3-B64A-A041-FD3FA1483E70}" type="sibTrans" cxnId="{FCF09135-FB27-604D-8F62-62E54001ECD5}">
      <dgm:prSet/>
      <dgm:spPr/>
      <dgm:t>
        <a:bodyPr/>
        <a:lstStyle/>
        <a:p>
          <a:endParaRPr lang="en-US"/>
        </a:p>
      </dgm:t>
    </dgm:pt>
    <dgm:pt modelId="{B5C6EF17-410E-7D47-9006-68114E4A8CAF}" type="pres">
      <dgm:prSet presAssocID="{06DC9739-FC97-6247-9C53-2FF49BDFE15E}" presName="Name0" presStyleCnt="0">
        <dgm:presLayoutVars>
          <dgm:chPref val="3"/>
          <dgm:dir/>
          <dgm:animLvl val="lvl"/>
          <dgm:resizeHandles/>
        </dgm:presLayoutVars>
      </dgm:prSet>
      <dgm:spPr/>
    </dgm:pt>
    <dgm:pt modelId="{7272CA86-8BCD-3948-8888-C1B61D058ED9}" type="pres">
      <dgm:prSet presAssocID="{6B7002C8-6C7D-B04C-AD24-3949B7CD3826}" presName="horFlow" presStyleCnt="0"/>
      <dgm:spPr/>
    </dgm:pt>
    <dgm:pt modelId="{90617B62-96A7-2C41-AA82-C96112E6F46E}" type="pres">
      <dgm:prSet presAssocID="{6B7002C8-6C7D-B04C-AD24-3949B7CD3826}" presName="bigChev" presStyleLbl="node1" presStyleIdx="0" presStyleCnt="3" custScaleX="56771" custScaleY="101742"/>
      <dgm:spPr/>
    </dgm:pt>
    <dgm:pt modelId="{D9368CC8-E8F0-594D-98D3-7BB052DE7212}" type="pres">
      <dgm:prSet presAssocID="{AFA7969F-803A-7847-B7B8-7918F46C7EF2}" presName="parTrans" presStyleCnt="0"/>
      <dgm:spPr/>
    </dgm:pt>
    <dgm:pt modelId="{1A2D3277-B8BB-DA48-9A63-DAAB9ED48E24}" type="pres">
      <dgm:prSet presAssocID="{C175B10F-7FD4-D84B-8273-75D6BE043BC5}" presName="node" presStyleLbl="alignAccFollowNode1" presStyleIdx="0" presStyleCnt="3" custScaleX="319192" custScaleY="119893">
        <dgm:presLayoutVars>
          <dgm:bulletEnabled val="1"/>
        </dgm:presLayoutVars>
      </dgm:prSet>
      <dgm:spPr/>
    </dgm:pt>
    <dgm:pt modelId="{369080B4-511B-B24B-93BE-46182F64E085}" type="pres">
      <dgm:prSet presAssocID="{6B7002C8-6C7D-B04C-AD24-3949B7CD3826}" presName="vSp" presStyleCnt="0"/>
      <dgm:spPr/>
    </dgm:pt>
    <dgm:pt modelId="{57FA4951-4A32-FB4A-9591-FE12786B4A42}" type="pres">
      <dgm:prSet presAssocID="{D3727A50-6818-DD44-8531-3C666CC0BF34}" presName="horFlow" presStyleCnt="0"/>
      <dgm:spPr/>
    </dgm:pt>
    <dgm:pt modelId="{0418D82F-DBCF-9B43-AD0B-E4B7D2155422}" type="pres">
      <dgm:prSet presAssocID="{D3727A50-6818-DD44-8531-3C666CC0BF34}" presName="bigChev" presStyleLbl="node1" presStyleIdx="1" presStyleCnt="3" custScaleX="56771" custScaleY="102365"/>
      <dgm:spPr/>
    </dgm:pt>
    <dgm:pt modelId="{0AE28175-E7FB-C046-97CC-00615552046D}" type="pres">
      <dgm:prSet presAssocID="{D44A0448-6189-9948-AD94-AA13AF8EC16E}" presName="parTrans" presStyleCnt="0"/>
      <dgm:spPr/>
    </dgm:pt>
    <dgm:pt modelId="{84CD288B-500C-FE42-B6F3-C6827173789C}" type="pres">
      <dgm:prSet presAssocID="{62A96248-D28D-D14B-A786-7F440484C51C}" presName="node" presStyleLbl="alignAccFollowNode1" presStyleIdx="1" presStyleCnt="3" custScaleX="319192" custScaleY="119893">
        <dgm:presLayoutVars>
          <dgm:bulletEnabled val="1"/>
        </dgm:presLayoutVars>
      </dgm:prSet>
      <dgm:spPr/>
    </dgm:pt>
    <dgm:pt modelId="{3686BE29-E774-6243-909B-AE66613CE706}" type="pres">
      <dgm:prSet presAssocID="{D3727A50-6818-DD44-8531-3C666CC0BF34}" presName="vSp" presStyleCnt="0"/>
      <dgm:spPr/>
    </dgm:pt>
    <dgm:pt modelId="{744CE7BD-E63D-2C49-BC8B-C3DB1F2D506B}" type="pres">
      <dgm:prSet presAssocID="{1FFEFABD-16CF-0741-8194-8BECE5F9BF97}" presName="horFlow" presStyleCnt="0"/>
      <dgm:spPr/>
    </dgm:pt>
    <dgm:pt modelId="{380AA74D-2B17-5247-B0A5-61181842AF79}" type="pres">
      <dgm:prSet presAssocID="{1FFEFABD-16CF-0741-8194-8BECE5F9BF97}" presName="bigChev" presStyleLbl="node1" presStyleIdx="2" presStyleCnt="3" custScaleX="56771" custScaleY="103034"/>
      <dgm:spPr/>
    </dgm:pt>
    <dgm:pt modelId="{ABB47401-326D-5C48-85F4-FD3E645D6A87}" type="pres">
      <dgm:prSet presAssocID="{12FEE928-D0A8-B841-AE06-08F1932FB9DD}" presName="parTrans" presStyleCnt="0"/>
      <dgm:spPr/>
    </dgm:pt>
    <dgm:pt modelId="{909A43AC-E267-8645-AFAE-A81070DAD6ED}" type="pres">
      <dgm:prSet presAssocID="{69D46236-94F7-E34D-BF34-79908B5B9DF5}" presName="node" presStyleLbl="alignAccFollowNode1" presStyleIdx="2" presStyleCnt="3" custScaleX="319192" custScaleY="119893">
        <dgm:presLayoutVars>
          <dgm:bulletEnabled val="1"/>
        </dgm:presLayoutVars>
      </dgm:prSet>
      <dgm:spPr/>
    </dgm:pt>
  </dgm:ptLst>
  <dgm:cxnLst>
    <dgm:cxn modelId="{1267D41B-FBE3-C34B-901A-326FD46057FC}" type="presOf" srcId="{62A96248-D28D-D14B-A786-7F440484C51C}" destId="{84CD288B-500C-FE42-B6F3-C6827173789C}" srcOrd="0" destOrd="0" presId="urn:microsoft.com/office/officeart/2005/8/layout/lProcess3"/>
    <dgm:cxn modelId="{F1160931-ACAF-6244-8461-205270513C6D}" srcId="{06DC9739-FC97-6247-9C53-2FF49BDFE15E}" destId="{D3727A50-6818-DD44-8531-3C666CC0BF34}" srcOrd="1" destOrd="0" parTransId="{8657149E-475F-9149-B289-A5AE23DB322B}" sibTransId="{77609041-8879-784C-8395-E3FF932D23EF}"/>
    <dgm:cxn modelId="{FCF09135-FB27-604D-8F62-62E54001ECD5}" srcId="{1FFEFABD-16CF-0741-8194-8BECE5F9BF97}" destId="{69D46236-94F7-E34D-BF34-79908B5B9DF5}" srcOrd="0" destOrd="0" parTransId="{12FEE928-D0A8-B841-AE06-08F1932FB9DD}" sibTransId="{48990BE3-74B3-B64A-A041-FD3FA1483E70}"/>
    <dgm:cxn modelId="{2A655B48-6C9C-C14C-9045-1DD3A0E2CD55}" type="presOf" srcId="{C175B10F-7FD4-D84B-8273-75D6BE043BC5}" destId="{1A2D3277-B8BB-DA48-9A63-DAAB9ED48E24}" srcOrd="0" destOrd="0" presId="urn:microsoft.com/office/officeart/2005/8/layout/lProcess3"/>
    <dgm:cxn modelId="{16BCB44D-B8D6-BE4C-B076-E00C8A4DF57E}" type="presOf" srcId="{1FFEFABD-16CF-0741-8194-8BECE5F9BF97}" destId="{380AA74D-2B17-5247-B0A5-61181842AF79}" srcOrd="0" destOrd="0" presId="urn:microsoft.com/office/officeart/2005/8/layout/lProcess3"/>
    <dgm:cxn modelId="{B7053550-001C-C141-9455-03BAC7B6EA17}" srcId="{6B7002C8-6C7D-B04C-AD24-3949B7CD3826}" destId="{C175B10F-7FD4-D84B-8273-75D6BE043BC5}" srcOrd="0" destOrd="0" parTransId="{AFA7969F-803A-7847-B7B8-7918F46C7EF2}" sibTransId="{672C981A-38AA-6B49-9770-F377FC593BAE}"/>
    <dgm:cxn modelId="{CE59E352-2D8B-FC46-A352-901E9C3FAE23}" type="presOf" srcId="{6B7002C8-6C7D-B04C-AD24-3949B7CD3826}" destId="{90617B62-96A7-2C41-AA82-C96112E6F46E}" srcOrd="0" destOrd="0" presId="urn:microsoft.com/office/officeart/2005/8/layout/lProcess3"/>
    <dgm:cxn modelId="{BCF9ADA0-861C-8343-A2FD-A8108287002B}" type="presOf" srcId="{D3727A50-6818-DD44-8531-3C666CC0BF34}" destId="{0418D82F-DBCF-9B43-AD0B-E4B7D2155422}" srcOrd="0" destOrd="0" presId="urn:microsoft.com/office/officeart/2005/8/layout/lProcess3"/>
    <dgm:cxn modelId="{6F47F6A0-63A6-EA49-A851-E8088BB51C76}" type="presOf" srcId="{69D46236-94F7-E34D-BF34-79908B5B9DF5}" destId="{909A43AC-E267-8645-AFAE-A81070DAD6ED}" srcOrd="0" destOrd="0" presId="urn:microsoft.com/office/officeart/2005/8/layout/lProcess3"/>
    <dgm:cxn modelId="{DA29B6D6-A79D-E34B-9719-34B3EDF6F708}" srcId="{06DC9739-FC97-6247-9C53-2FF49BDFE15E}" destId="{1FFEFABD-16CF-0741-8194-8BECE5F9BF97}" srcOrd="2" destOrd="0" parTransId="{05450330-8BE5-FA49-AAC9-B0AE0D08E626}" sibTransId="{2E5370D4-9648-4243-A44E-70F0FF07A9AA}"/>
    <dgm:cxn modelId="{2B89FBD7-187B-4945-8D50-5E7BC1F194C3}" srcId="{D3727A50-6818-DD44-8531-3C666CC0BF34}" destId="{62A96248-D28D-D14B-A786-7F440484C51C}" srcOrd="0" destOrd="0" parTransId="{D44A0448-6189-9948-AD94-AA13AF8EC16E}" sibTransId="{DE3C8CA3-6852-AF41-AF80-923227F6F026}"/>
    <dgm:cxn modelId="{1C49E0D9-C5C1-7E43-B15B-1FADC3B1ACF1}" srcId="{06DC9739-FC97-6247-9C53-2FF49BDFE15E}" destId="{6B7002C8-6C7D-B04C-AD24-3949B7CD3826}" srcOrd="0" destOrd="0" parTransId="{F05F5228-A16F-D04C-85E5-3CCC3C5EE7E1}" sibTransId="{3E028D4D-8263-554A-9C0F-2E9D93607CFE}"/>
    <dgm:cxn modelId="{BF14E9E6-1B0E-8F42-B9A1-F047E7F8FAA2}" type="presOf" srcId="{06DC9739-FC97-6247-9C53-2FF49BDFE15E}" destId="{B5C6EF17-410E-7D47-9006-68114E4A8CAF}" srcOrd="0" destOrd="0" presId="urn:microsoft.com/office/officeart/2005/8/layout/lProcess3"/>
    <dgm:cxn modelId="{608AEA0B-D306-EC48-9645-B17CD66A7E03}" type="presParOf" srcId="{B5C6EF17-410E-7D47-9006-68114E4A8CAF}" destId="{7272CA86-8BCD-3948-8888-C1B61D058ED9}" srcOrd="0" destOrd="0" presId="urn:microsoft.com/office/officeart/2005/8/layout/lProcess3"/>
    <dgm:cxn modelId="{FA817388-2B59-EF4D-9C4F-55B5574B18CE}" type="presParOf" srcId="{7272CA86-8BCD-3948-8888-C1B61D058ED9}" destId="{90617B62-96A7-2C41-AA82-C96112E6F46E}" srcOrd="0" destOrd="0" presId="urn:microsoft.com/office/officeart/2005/8/layout/lProcess3"/>
    <dgm:cxn modelId="{10842125-C288-7E4A-94B9-BBA5C998520D}" type="presParOf" srcId="{7272CA86-8BCD-3948-8888-C1B61D058ED9}" destId="{D9368CC8-E8F0-594D-98D3-7BB052DE7212}" srcOrd="1" destOrd="0" presId="urn:microsoft.com/office/officeart/2005/8/layout/lProcess3"/>
    <dgm:cxn modelId="{B907B217-9171-6B47-9E58-6A66049EE81F}" type="presParOf" srcId="{7272CA86-8BCD-3948-8888-C1B61D058ED9}" destId="{1A2D3277-B8BB-DA48-9A63-DAAB9ED48E24}" srcOrd="2" destOrd="0" presId="urn:microsoft.com/office/officeart/2005/8/layout/lProcess3"/>
    <dgm:cxn modelId="{DCC21B06-CE77-6548-A1B2-B57C419254F0}" type="presParOf" srcId="{B5C6EF17-410E-7D47-9006-68114E4A8CAF}" destId="{369080B4-511B-B24B-93BE-46182F64E085}" srcOrd="1" destOrd="0" presId="urn:microsoft.com/office/officeart/2005/8/layout/lProcess3"/>
    <dgm:cxn modelId="{397EAC7B-6655-F545-8690-707083EC0A07}" type="presParOf" srcId="{B5C6EF17-410E-7D47-9006-68114E4A8CAF}" destId="{57FA4951-4A32-FB4A-9591-FE12786B4A42}" srcOrd="2" destOrd="0" presId="urn:microsoft.com/office/officeart/2005/8/layout/lProcess3"/>
    <dgm:cxn modelId="{51E7B6C4-26FC-2043-AF1F-4E1882467C62}" type="presParOf" srcId="{57FA4951-4A32-FB4A-9591-FE12786B4A42}" destId="{0418D82F-DBCF-9B43-AD0B-E4B7D2155422}" srcOrd="0" destOrd="0" presId="urn:microsoft.com/office/officeart/2005/8/layout/lProcess3"/>
    <dgm:cxn modelId="{B3DB3713-6604-004E-961A-48CC77C8CC09}" type="presParOf" srcId="{57FA4951-4A32-FB4A-9591-FE12786B4A42}" destId="{0AE28175-E7FB-C046-97CC-00615552046D}" srcOrd="1" destOrd="0" presId="urn:microsoft.com/office/officeart/2005/8/layout/lProcess3"/>
    <dgm:cxn modelId="{E6811FE9-694F-9049-A841-28EAD7B9A969}" type="presParOf" srcId="{57FA4951-4A32-FB4A-9591-FE12786B4A42}" destId="{84CD288B-500C-FE42-B6F3-C6827173789C}" srcOrd="2" destOrd="0" presId="urn:microsoft.com/office/officeart/2005/8/layout/lProcess3"/>
    <dgm:cxn modelId="{DA639447-E147-964C-97A1-2C48C9E717E2}" type="presParOf" srcId="{B5C6EF17-410E-7D47-9006-68114E4A8CAF}" destId="{3686BE29-E774-6243-909B-AE66613CE706}" srcOrd="3" destOrd="0" presId="urn:microsoft.com/office/officeart/2005/8/layout/lProcess3"/>
    <dgm:cxn modelId="{B601448F-ACAD-F749-9CC9-E6E0F70BA518}" type="presParOf" srcId="{B5C6EF17-410E-7D47-9006-68114E4A8CAF}" destId="{744CE7BD-E63D-2C49-BC8B-C3DB1F2D506B}" srcOrd="4" destOrd="0" presId="urn:microsoft.com/office/officeart/2005/8/layout/lProcess3"/>
    <dgm:cxn modelId="{5635D763-F5BA-7041-BBE3-FBDFE4F139D9}" type="presParOf" srcId="{744CE7BD-E63D-2C49-BC8B-C3DB1F2D506B}" destId="{380AA74D-2B17-5247-B0A5-61181842AF79}" srcOrd="0" destOrd="0" presId="urn:microsoft.com/office/officeart/2005/8/layout/lProcess3"/>
    <dgm:cxn modelId="{57A196ED-4470-DD48-BCE1-9C5FA91BA4CF}" type="presParOf" srcId="{744CE7BD-E63D-2C49-BC8B-C3DB1F2D506B}" destId="{ABB47401-326D-5C48-85F4-FD3E645D6A87}" srcOrd="1" destOrd="0" presId="urn:microsoft.com/office/officeart/2005/8/layout/lProcess3"/>
    <dgm:cxn modelId="{EFBF39A1-C992-DE4F-B2EB-C3996134D934}" type="presParOf" srcId="{744CE7BD-E63D-2C49-BC8B-C3DB1F2D506B}" destId="{909A43AC-E267-8645-AFAE-A81070DAD6E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7F2BB-1D34-4947-8721-ECC23818B1EE}" type="doc">
      <dgm:prSet loTypeId="urn:microsoft.com/office/officeart/2005/8/layout/cycle7" loCatId="" qsTypeId="urn:microsoft.com/office/officeart/2005/8/quickstyle/simple1" qsCatId="simple" csTypeId="urn:microsoft.com/office/officeart/2005/8/colors/colorful1" csCatId="colorful" phldr="1"/>
      <dgm:spPr/>
      <dgm:t>
        <a:bodyPr/>
        <a:lstStyle/>
        <a:p>
          <a:endParaRPr lang="en-US"/>
        </a:p>
      </dgm:t>
    </dgm:pt>
    <dgm:pt modelId="{A90F5E46-2A0B-9C4C-92B4-A22567508FC4}">
      <dgm:prSet phldrT="[Text]" custT="1"/>
      <dgm:spPr/>
      <dgm:t>
        <a:bodyPr/>
        <a:lstStyle/>
        <a:p>
          <a:r>
            <a:rPr lang="es-419" sz="3600" b="1" noProof="0" dirty="0">
              <a:solidFill>
                <a:schemeClr val="accent3"/>
              </a:solidFill>
            </a:rPr>
            <a:t>Salud</a:t>
          </a:r>
        </a:p>
      </dgm:t>
    </dgm:pt>
    <dgm:pt modelId="{62C8D17C-49B9-0444-9C7F-2492B88655B9}" type="parTrans" cxnId="{EC5D94EB-EFC9-3A4B-9C79-CB65F23625D1}">
      <dgm:prSet/>
      <dgm:spPr/>
      <dgm:t>
        <a:bodyPr/>
        <a:lstStyle/>
        <a:p>
          <a:endParaRPr lang="en-US"/>
        </a:p>
      </dgm:t>
    </dgm:pt>
    <dgm:pt modelId="{CCF6875B-9D2A-E048-BE2E-DBB960193B23}" type="sibTrans" cxnId="{EC5D94EB-EFC9-3A4B-9C79-CB65F23625D1}">
      <dgm:prSet/>
      <dgm:spPr/>
      <dgm:t>
        <a:bodyPr/>
        <a:lstStyle/>
        <a:p>
          <a:endParaRPr lang="en-US"/>
        </a:p>
      </dgm:t>
    </dgm:pt>
    <dgm:pt modelId="{51AC5788-9786-5F4F-A7C8-90F172A6EF9A}">
      <dgm:prSet phldrT="[Text]" custT="1"/>
      <dgm:spPr/>
      <dgm:t>
        <a:bodyPr/>
        <a:lstStyle/>
        <a:p>
          <a:r>
            <a:rPr lang="es-419" sz="3600" b="1" noProof="0" dirty="0"/>
            <a:t>Salud mental</a:t>
          </a:r>
        </a:p>
      </dgm:t>
    </dgm:pt>
    <dgm:pt modelId="{74766D39-75B9-3343-A373-98486BF33F71}" type="parTrans" cxnId="{125F16DD-F872-B84E-9E09-2B567468C22C}">
      <dgm:prSet/>
      <dgm:spPr/>
      <dgm:t>
        <a:bodyPr/>
        <a:lstStyle/>
        <a:p>
          <a:endParaRPr lang="en-US"/>
        </a:p>
      </dgm:t>
    </dgm:pt>
    <dgm:pt modelId="{88E61098-E254-EA49-9017-5300B8082270}" type="sibTrans" cxnId="{125F16DD-F872-B84E-9E09-2B567468C22C}">
      <dgm:prSet/>
      <dgm:spPr/>
      <dgm:t>
        <a:bodyPr/>
        <a:lstStyle/>
        <a:p>
          <a:endParaRPr lang="en-US"/>
        </a:p>
      </dgm:t>
    </dgm:pt>
    <dgm:pt modelId="{DB4D17DE-0871-BC42-8DDB-C8EC0A656F12}">
      <dgm:prSet phldrT="[Text]" custT="1"/>
      <dgm:spPr/>
      <dgm:t>
        <a:bodyPr/>
        <a:lstStyle/>
        <a:p>
          <a:r>
            <a:rPr lang="es-419" sz="3600" b="1" noProof="0" dirty="0">
              <a:solidFill>
                <a:schemeClr val="accent3"/>
              </a:solidFill>
            </a:rPr>
            <a:t>Protección/</a:t>
          </a:r>
          <a:br>
            <a:rPr lang="es-419" sz="3600" b="1" noProof="0" dirty="0">
              <a:solidFill>
                <a:schemeClr val="accent3"/>
              </a:solidFill>
            </a:rPr>
          </a:br>
          <a:r>
            <a:rPr lang="es-419" sz="3600" b="1" noProof="0" dirty="0">
              <a:solidFill>
                <a:schemeClr val="accent3"/>
              </a:solidFill>
            </a:rPr>
            <a:t>Seguridad</a:t>
          </a:r>
        </a:p>
      </dgm:t>
    </dgm:pt>
    <dgm:pt modelId="{37215712-BA71-0A45-8B8C-33E9B964E531}" type="parTrans" cxnId="{2DA870FA-C0C5-234D-9721-FF013302FC42}">
      <dgm:prSet/>
      <dgm:spPr/>
      <dgm:t>
        <a:bodyPr/>
        <a:lstStyle/>
        <a:p>
          <a:endParaRPr lang="en-US"/>
        </a:p>
      </dgm:t>
    </dgm:pt>
    <dgm:pt modelId="{FE69809D-90C3-C24B-A5AB-901AB5D362EE}" type="sibTrans" cxnId="{2DA870FA-C0C5-234D-9721-FF013302FC42}">
      <dgm:prSet/>
      <dgm:spPr/>
      <dgm:t>
        <a:bodyPr/>
        <a:lstStyle/>
        <a:p>
          <a:endParaRPr lang="en-US"/>
        </a:p>
      </dgm:t>
    </dgm:pt>
    <dgm:pt modelId="{21E2B366-566E-0D4C-A1E8-E85900DECFCA}" type="pres">
      <dgm:prSet presAssocID="{CD37F2BB-1D34-4947-8721-ECC23818B1EE}" presName="Name0" presStyleCnt="0">
        <dgm:presLayoutVars>
          <dgm:dir/>
          <dgm:resizeHandles val="exact"/>
        </dgm:presLayoutVars>
      </dgm:prSet>
      <dgm:spPr/>
    </dgm:pt>
    <dgm:pt modelId="{44F32E92-97D7-2841-B38D-8BE737E79770}" type="pres">
      <dgm:prSet presAssocID="{A90F5E46-2A0B-9C4C-92B4-A22567508FC4}" presName="node" presStyleLbl="node1" presStyleIdx="0" presStyleCnt="3" custRadScaleRad="103520">
        <dgm:presLayoutVars>
          <dgm:bulletEnabled val="1"/>
        </dgm:presLayoutVars>
      </dgm:prSet>
      <dgm:spPr>
        <a:prstGeom prst="rect">
          <a:avLst/>
        </a:prstGeom>
      </dgm:spPr>
    </dgm:pt>
    <dgm:pt modelId="{CD9D9859-3F27-F041-82CE-C8D0FAFA5CA4}" type="pres">
      <dgm:prSet presAssocID="{CCF6875B-9D2A-E048-BE2E-DBB960193B23}" presName="sibTrans" presStyleLbl="sibTrans2D1" presStyleIdx="0" presStyleCnt="3" custLinFactNeighborX="48619" custLinFactNeighborY="0"/>
      <dgm:spPr/>
    </dgm:pt>
    <dgm:pt modelId="{8F614F71-FE56-8749-AE55-865D03AF20B8}" type="pres">
      <dgm:prSet presAssocID="{CCF6875B-9D2A-E048-BE2E-DBB960193B23}" presName="connectorText" presStyleLbl="sibTrans2D1" presStyleIdx="0" presStyleCnt="3"/>
      <dgm:spPr/>
    </dgm:pt>
    <dgm:pt modelId="{BDD6155B-7874-3A49-A6A1-75F21CCDD4CE}" type="pres">
      <dgm:prSet presAssocID="{51AC5788-9786-5F4F-A7C8-90F172A6EF9A}" presName="node" presStyleLbl="node1" presStyleIdx="1" presStyleCnt="3">
        <dgm:presLayoutVars>
          <dgm:bulletEnabled val="1"/>
        </dgm:presLayoutVars>
      </dgm:prSet>
      <dgm:spPr>
        <a:prstGeom prst="rect">
          <a:avLst/>
        </a:prstGeom>
      </dgm:spPr>
    </dgm:pt>
    <dgm:pt modelId="{99B05585-A67E-C649-B95A-3E32ED336694}" type="pres">
      <dgm:prSet presAssocID="{88E61098-E254-EA49-9017-5300B8082270}" presName="sibTrans" presStyleLbl="sibTrans2D1" presStyleIdx="1" presStyleCnt="3"/>
      <dgm:spPr/>
    </dgm:pt>
    <dgm:pt modelId="{4851D38A-4A4C-F442-8B44-125801B15AE2}" type="pres">
      <dgm:prSet presAssocID="{88E61098-E254-EA49-9017-5300B8082270}" presName="connectorText" presStyleLbl="sibTrans2D1" presStyleIdx="1" presStyleCnt="3"/>
      <dgm:spPr/>
    </dgm:pt>
    <dgm:pt modelId="{2F5A41A9-2D28-2E44-8A26-AD4A70CEE5F3}" type="pres">
      <dgm:prSet presAssocID="{DB4D17DE-0871-BC42-8DDB-C8EC0A656F12}" presName="node" presStyleLbl="node1" presStyleIdx="2" presStyleCnt="3">
        <dgm:presLayoutVars>
          <dgm:bulletEnabled val="1"/>
        </dgm:presLayoutVars>
      </dgm:prSet>
      <dgm:spPr>
        <a:prstGeom prst="rect">
          <a:avLst/>
        </a:prstGeom>
      </dgm:spPr>
    </dgm:pt>
    <dgm:pt modelId="{B2A1574B-7391-8E45-A24F-C50D3B333479}" type="pres">
      <dgm:prSet presAssocID="{FE69809D-90C3-C24B-A5AB-901AB5D362EE}" presName="sibTrans" presStyleLbl="sibTrans2D1" presStyleIdx="2" presStyleCnt="3" custLinFactNeighborX="-55652" custLinFactNeighborY="0"/>
      <dgm:spPr/>
    </dgm:pt>
    <dgm:pt modelId="{C9D97774-5C94-A74F-AA85-AF72B08622BA}" type="pres">
      <dgm:prSet presAssocID="{FE69809D-90C3-C24B-A5AB-901AB5D362EE}" presName="connectorText" presStyleLbl="sibTrans2D1" presStyleIdx="2" presStyleCnt="3"/>
      <dgm:spPr/>
    </dgm:pt>
  </dgm:ptLst>
  <dgm:cxnLst>
    <dgm:cxn modelId="{0AA5AD0D-15C7-F340-B6A8-3A1EE6F09E24}" type="presOf" srcId="{A90F5E46-2A0B-9C4C-92B4-A22567508FC4}" destId="{44F32E92-97D7-2841-B38D-8BE737E79770}" srcOrd="0" destOrd="0" presId="urn:microsoft.com/office/officeart/2005/8/layout/cycle7"/>
    <dgm:cxn modelId="{E1859724-0B92-724E-80EB-0DCE183D1C6E}" type="presOf" srcId="{51AC5788-9786-5F4F-A7C8-90F172A6EF9A}" destId="{BDD6155B-7874-3A49-A6A1-75F21CCDD4CE}" srcOrd="0" destOrd="0" presId="urn:microsoft.com/office/officeart/2005/8/layout/cycle7"/>
    <dgm:cxn modelId="{8EFABB65-7E94-9B45-B4BF-4D980535ACCB}" type="presOf" srcId="{DB4D17DE-0871-BC42-8DDB-C8EC0A656F12}" destId="{2F5A41A9-2D28-2E44-8A26-AD4A70CEE5F3}" srcOrd="0" destOrd="0" presId="urn:microsoft.com/office/officeart/2005/8/layout/cycle7"/>
    <dgm:cxn modelId="{BFC39C6B-19F9-CB48-B0EF-612E5D96356E}" type="presOf" srcId="{FE69809D-90C3-C24B-A5AB-901AB5D362EE}" destId="{C9D97774-5C94-A74F-AA85-AF72B08622BA}" srcOrd="1" destOrd="0" presId="urn:microsoft.com/office/officeart/2005/8/layout/cycle7"/>
    <dgm:cxn modelId="{CB37F56D-C149-BF4B-86D0-618AC529A48D}" type="presOf" srcId="{FE69809D-90C3-C24B-A5AB-901AB5D362EE}" destId="{B2A1574B-7391-8E45-A24F-C50D3B333479}" srcOrd="0" destOrd="0" presId="urn:microsoft.com/office/officeart/2005/8/layout/cycle7"/>
    <dgm:cxn modelId="{C5AE0A80-FA20-0F4B-B4CE-A2BAEC1C01E0}" type="presOf" srcId="{88E61098-E254-EA49-9017-5300B8082270}" destId="{4851D38A-4A4C-F442-8B44-125801B15AE2}" srcOrd="1" destOrd="0" presId="urn:microsoft.com/office/officeart/2005/8/layout/cycle7"/>
    <dgm:cxn modelId="{640D8EA6-07A1-E84D-AB45-D9716230F9C3}" type="presOf" srcId="{88E61098-E254-EA49-9017-5300B8082270}" destId="{99B05585-A67E-C649-B95A-3E32ED336694}" srcOrd="0" destOrd="0" presId="urn:microsoft.com/office/officeart/2005/8/layout/cycle7"/>
    <dgm:cxn modelId="{DFC873A8-5E17-3943-B600-570C6F6F3591}" type="presOf" srcId="{CCF6875B-9D2A-E048-BE2E-DBB960193B23}" destId="{CD9D9859-3F27-F041-82CE-C8D0FAFA5CA4}" srcOrd="0" destOrd="0" presId="urn:microsoft.com/office/officeart/2005/8/layout/cycle7"/>
    <dgm:cxn modelId="{125F16DD-F872-B84E-9E09-2B567468C22C}" srcId="{CD37F2BB-1D34-4947-8721-ECC23818B1EE}" destId="{51AC5788-9786-5F4F-A7C8-90F172A6EF9A}" srcOrd="1" destOrd="0" parTransId="{74766D39-75B9-3343-A373-98486BF33F71}" sibTransId="{88E61098-E254-EA49-9017-5300B8082270}"/>
    <dgm:cxn modelId="{862069E4-B713-1A4A-BB13-C077BD148360}" type="presOf" srcId="{CCF6875B-9D2A-E048-BE2E-DBB960193B23}" destId="{8F614F71-FE56-8749-AE55-865D03AF20B8}" srcOrd="1" destOrd="0" presId="urn:microsoft.com/office/officeart/2005/8/layout/cycle7"/>
    <dgm:cxn modelId="{EC5D94EB-EFC9-3A4B-9C79-CB65F23625D1}" srcId="{CD37F2BB-1D34-4947-8721-ECC23818B1EE}" destId="{A90F5E46-2A0B-9C4C-92B4-A22567508FC4}" srcOrd="0" destOrd="0" parTransId="{62C8D17C-49B9-0444-9C7F-2492B88655B9}" sibTransId="{CCF6875B-9D2A-E048-BE2E-DBB960193B23}"/>
    <dgm:cxn modelId="{2DA870FA-C0C5-234D-9721-FF013302FC42}" srcId="{CD37F2BB-1D34-4947-8721-ECC23818B1EE}" destId="{DB4D17DE-0871-BC42-8DDB-C8EC0A656F12}" srcOrd="2" destOrd="0" parTransId="{37215712-BA71-0A45-8B8C-33E9B964E531}" sibTransId="{FE69809D-90C3-C24B-A5AB-901AB5D362EE}"/>
    <dgm:cxn modelId="{55B684FF-ADD8-0F4D-B8DA-95C7B6DA4CA1}" type="presOf" srcId="{CD37F2BB-1D34-4947-8721-ECC23818B1EE}" destId="{21E2B366-566E-0D4C-A1E8-E85900DECFCA}" srcOrd="0" destOrd="0" presId="urn:microsoft.com/office/officeart/2005/8/layout/cycle7"/>
    <dgm:cxn modelId="{61DE28D7-60BA-8B4D-A9E9-38385D2A2BC9}" type="presParOf" srcId="{21E2B366-566E-0D4C-A1E8-E85900DECFCA}" destId="{44F32E92-97D7-2841-B38D-8BE737E79770}" srcOrd="0" destOrd="0" presId="urn:microsoft.com/office/officeart/2005/8/layout/cycle7"/>
    <dgm:cxn modelId="{8086152D-AB61-294C-93E6-CD104FF38F93}" type="presParOf" srcId="{21E2B366-566E-0D4C-A1E8-E85900DECFCA}" destId="{CD9D9859-3F27-F041-82CE-C8D0FAFA5CA4}" srcOrd="1" destOrd="0" presId="urn:microsoft.com/office/officeart/2005/8/layout/cycle7"/>
    <dgm:cxn modelId="{51D7669A-747D-A44B-A9C4-5879D88E652A}" type="presParOf" srcId="{CD9D9859-3F27-F041-82CE-C8D0FAFA5CA4}" destId="{8F614F71-FE56-8749-AE55-865D03AF20B8}" srcOrd="0" destOrd="0" presId="urn:microsoft.com/office/officeart/2005/8/layout/cycle7"/>
    <dgm:cxn modelId="{004E708A-E72B-DE4C-95B5-23F1C71D8EB1}" type="presParOf" srcId="{21E2B366-566E-0D4C-A1E8-E85900DECFCA}" destId="{BDD6155B-7874-3A49-A6A1-75F21CCDD4CE}" srcOrd="2" destOrd="0" presId="urn:microsoft.com/office/officeart/2005/8/layout/cycle7"/>
    <dgm:cxn modelId="{0DC06EC4-07E0-424C-9D3E-18FB84CE106B}" type="presParOf" srcId="{21E2B366-566E-0D4C-A1E8-E85900DECFCA}" destId="{99B05585-A67E-C649-B95A-3E32ED336694}" srcOrd="3" destOrd="0" presId="urn:microsoft.com/office/officeart/2005/8/layout/cycle7"/>
    <dgm:cxn modelId="{15562C98-92E3-F546-AABC-DFD08F18DE93}" type="presParOf" srcId="{99B05585-A67E-C649-B95A-3E32ED336694}" destId="{4851D38A-4A4C-F442-8B44-125801B15AE2}" srcOrd="0" destOrd="0" presId="urn:microsoft.com/office/officeart/2005/8/layout/cycle7"/>
    <dgm:cxn modelId="{784AD492-472E-CA46-9551-E10DB2701530}" type="presParOf" srcId="{21E2B366-566E-0D4C-A1E8-E85900DECFCA}" destId="{2F5A41A9-2D28-2E44-8A26-AD4A70CEE5F3}" srcOrd="4" destOrd="0" presId="urn:microsoft.com/office/officeart/2005/8/layout/cycle7"/>
    <dgm:cxn modelId="{DF625DA0-7610-EF41-AFEA-82AE812BAD4E}" type="presParOf" srcId="{21E2B366-566E-0D4C-A1E8-E85900DECFCA}" destId="{B2A1574B-7391-8E45-A24F-C50D3B333479}" srcOrd="5" destOrd="0" presId="urn:microsoft.com/office/officeart/2005/8/layout/cycle7"/>
    <dgm:cxn modelId="{7D3A37DD-07E6-B94E-A271-B53CCE821451}" type="presParOf" srcId="{B2A1574B-7391-8E45-A24F-C50D3B333479}" destId="{C9D97774-5C94-A74F-AA85-AF72B08622B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37F2BB-1D34-4947-8721-ECC23818B1EE}" type="doc">
      <dgm:prSet loTypeId="urn:microsoft.com/office/officeart/2005/8/layout/cycle7" loCatId="" qsTypeId="urn:microsoft.com/office/officeart/2005/8/quickstyle/simple1" qsCatId="simple" csTypeId="urn:microsoft.com/office/officeart/2005/8/colors/colorful1" csCatId="colorful" phldr="1"/>
      <dgm:spPr/>
      <dgm:t>
        <a:bodyPr/>
        <a:lstStyle/>
        <a:p>
          <a:endParaRPr lang="en-US"/>
        </a:p>
      </dgm:t>
    </dgm:pt>
    <dgm:pt modelId="{A90F5E46-2A0B-9C4C-92B4-A22567508FC4}">
      <dgm:prSet phldrT="[Text]" custT="1"/>
      <dgm:spPr/>
      <dgm:t>
        <a:bodyPr/>
        <a:lstStyle/>
        <a:p>
          <a:r>
            <a:rPr lang="en-US" sz="3600" b="1" dirty="0" err="1">
              <a:solidFill>
                <a:schemeClr val="accent3"/>
              </a:solidFill>
            </a:rPr>
            <a:t>Salud</a:t>
          </a:r>
          <a:endParaRPr lang="en-US" sz="3600" b="1" dirty="0">
            <a:solidFill>
              <a:schemeClr val="accent3"/>
            </a:solidFill>
          </a:endParaRPr>
        </a:p>
      </dgm:t>
    </dgm:pt>
    <dgm:pt modelId="{62C8D17C-49B9-0444-9C7F-2492B88655B9}" type="parTrans" cxnId="{EC5D94EB-EFC9-3A4B-9C79-CB65F23625D1}">
      <dgm:prSet/>
      <dgm:spPr/>
      <dgm:t>
        <a:bodyPr/>
        <a:lstStyle/>
        <a:p>
          <a:endParaRPr lang="en-US"/>
        </a:p>
      </dgm:t>
    </dgm:pt>
    <dgm:pt modelId="{CCF6875B-9D2A-E048-BE2E-DBB960193B23}" type="sibTrans" cxnId="{EC5D94EB-EFC9-3A4B-9C79-CB65F23625D1}">
      <dgm:prSet/>
      <dgm:spPr/>
      <dgm:t>
        <a:bodyPr/>
        <a:lstStyle/>
        <a:p>
          <a:endParaRPr lang="en-US"/>
        </a:p>
      </dgm:t>
    </dgm:pt>
    <dgm:pt modelId="{51AC5788-9786-5F4F-A7C8-90F172A6EF9A}">
      <dgm:prSet phldrT="[Text]" custT="1"/>
      <dgm:spPr/>
      <dgm:t>
        <a:bodyPr/>
        <a:lstStyle/>
        <a:p>
          <a:r>
            <a:rPr lang="en-US" sz="3600" b="1" dirty="0" err="1"/>
            <a:t>Salud</a:t>
          </a:r>
          <a:r>
            <a:rPr lang="en-US" sz="3600" b="1" dirty="0"/>
            <a:t> mental</a:t>
          </a:r>
        </a:p>
      </dgm:t>
    </dgm:pt>
    <dgm:pt modelId="{74766D39-75B9-3343-A373-98486BF33F71}" type="parTrans" cxnId="{125F16DD-F872-B84E-9E09-2B567468C22C}">
      <dgm:prSet/>
      <dgm:spPr/>
      <dgm:t>
        <a:bodyPr/>
        <a:lstStyle/>
        <a:p>
          <a:endParaRPr lang="en-US"/>
        </a:p>
      </dgm:t>
    </dgm:pt>
    <dgm:pt modelId="{88E61098-E254-EA49-9017-5300B8082270}" type="sibTrans" cxnId="{125F16DD-F872-B84E-9E09-2B567468C22C}">
      <dgm:prSet/>
      <dgm:spPr/>
      <dgm:t>
        <a:bodyPr/>
        <a:lstStyle/>
        <a:p>
          <a:endParaRPr lang="en-US"/>
        </a:p>
      </dgm:t>
    </dgm:pt>
    <dgm:pt modelId="{DB4D17DE-0871-BC42-8DDB-C8EC0A656F12}">
      <dgm:prSet phldrT="[Text]" custT="1"/>
      <dgm:spPr/>
      <dgm:t>
        <a:bodyPr/>
        <a:lstStyle/>
        <a:p>
          <a:r>
            <a:rPr lang="es-419" sz="3600" b="1" noProof="0" dirty="0">
              <a:solidFill>
                <a:schemeClr val="accent3"/>
              </a:solidFill>
            </a:rPr>
            <a:t>Protección/</a:t>
          </a:r>
          <a:br>
            <a:rPr lang="es-419" sz="3600" b="1" noProof="0" dirty="0">
              <a:solidFill>
                <a:schemeClr val="accent3"/>
              </a:solidFill>
            </a:rPr>
          </a:br>
          <a:r>
            <a:rPr lang="es-419" sz="3600" b="1" noProof="0" dirty="0">
              <a:solidFill>
                <a:schemeClr val="accent3"/>
              </a:solidFill>
            </a:rPr>
            <a:t>Seguridad</a:t>
          </a:r>
        </a:p>
      </dgm:t>
    </dgm:pt>
    <dgm:pt modelId="{37215712-BA71-0A45-8B8C-33E9B964E531}" type="parTrans" cxnId="{2DA870FA-C0C5-234D-9721-FF013302FC42}">
      <dgm:prSet/>
      <dgm:spPr/>
      <dgm:t>
        <a:bodyPr/>
        <a:lstStyle/>
        <a:p>
          <a:endParaRPr lang="en-US"/>
        </a:p>
      </dgm:t>
    </dgm:pt>
    <dgm:pt modelId="{FE69809D-90C3-C24B-A5AB-901AB5D362EE}" type="sibTrans" cxnId="{2DA870FA-C0C5-234D-9721-FF013302FC42}">
      <dgm:prSet/>
      <dgm:spPr/>
      <dgm:t>
        <a:bodyPr/>
        <a:lstStyle/>
        <a:p>
          <a:endParaRPr lang="en-US"/>
        </a:p>
      </dgm:t>
    </dgm:pt>
    <dgm:pt modelId="{21E2B366-566E-0D4C-A1E8-E85900DECFCA}" type="pres">
      <dgm:prSet presAssocID="{CD37F2BB-1D34-4947-8721-ECC23818B1EE}" presName="Name0" presStyleCnt="0">
        <dgm:presLayoutVars>
          <dgm:dir/>
          <dgm:resizeHandles val="exact"/>
        </dgm:presLayoutVars>
      </dgm:prSet>
      <dgm:spPr/>
    </dgm:pt>
    <dgm:pt modelId="{44F32E92-97D7-2841-B38D-8BE737E79770}" type="pres">
      <dgm:prSet presAssocID="{A90F5E46-2A0B-9C4C-92B4-A22567508FC4}" presName="node" presStyleLbl="node1" presStyleIdx="0" presStyleCnt="3" custRadScaleRad="103520">
        <dgm:presLayoutVars>
          <dgm:bulletEnabled val="1"/>
        </dgm:presLayoutVars>
      </dgm:prSet>
      <dgm:spPr>
        <a:prstGeom prst="rect">
          <a:avLst/>
        </a:prstGeom>
      </dgm:spPr>
    </dgm:pt>
    <dgm:pt modelId="{CD9D9859-3F27-F041-82CE-C8D0FAFA5CA4}" type="pres">
      <dgm:prSet presAssocID="{CCF6875B-9D2A-E048-BE2E-DBB960193B23}" presName="sibTrans" presStyleLbl="sibTrans2D1" presStyleIdx="0" presStyleCnt="3" custLinFactNeighborX="48619" custLinFactNeighborY="0"/>
      <dgm:spPr/>
    </dgm:pt>
    <dgm:pt modelId="{8F614F71-FE56-8749-AE55-865D03AF20B8}" type="pres">
      <dgm:prSet presAssocID="{CCF6875B-9D2A-E048-BE2E-DBB960193B23}" presName="connectorText" presStyleLbl="sibTrans2D1" presStyleIdx="0" presStyleCnt="3"/>
      <dgm:spPr/>
    </dgm:pt>
    <dgm:pt modelId="{BDD6155B-7874-3A49-A6A1-75F21CCDD4CE}" type="pres">
      <dgm:prSet presAssocID="{51AC5788-9786-5F4F-A7C8-90F172A6EF9A}" presName="node" presStyleLbl="node1" presStyleIdx="1" presStyleCnt="3">
        <dgm:presLayoutVars>
          <dgm:bulletEnabled val="1"/>
        </dgm:presLayoutVars>
      </dgm:prSet>
      <dgm:spPr>
        <a:prstGeom prst="rect">
          <a:avLst/>
        </a:prstGeom>
      </dgm:spPr>
    </dgm:pt>
    <dgm:pt modelId="{99B05585-A67E-C649-B95A-3E32ED336694}" type="pres">
      <dgm:prSet presAssocID="{88E61098-E254-EA49-9017-5300B8082270}" presName="sibTrans" presStyleLbl="sibTrans2D1" presStyleIdx="1" presStyleCnt="3"/>
      <dgm:spPr/>
    </dgm:pt>
    <dgm:pt modelId="{4851D38A-4A4C-F442-8B44-125801B15AE2}" type="pres">
      <dgm:prSet presAssocID="{88E61098-E254-EA49-9017-5300B8082270}" presName="connectorText" presStyleLbl="sibTrans2D1" presStyleIdx="1" presStyleCnt="3"/>
      <dgm:spPr/>
    </dgm:pt>
    <dgm:pt modelId="{2F5A41A9-2D28-2E44-8A26-AD4A70CEE5F3}" type="pres">
      <dgm:prSet presAssocID="{DB4D17DE-0871-BC42-8DDB-C8EC0A656F12}" presName="node" presStyleLbl="node1" presStyleIdx="2" presStyleCnt="3">
        <dgm:presLayoutVars>
          <dgm:bulletEnabled val="1"/>
        </dgm:presLayoutVars>
      </dgm:prSet>
      <dgm:spPr>
        <a:prstGeom prst="rect">
          <a:avLst/>
        </a:prstGeom>
      </dgm:spPr>
    </dgm:pt>
    <dgm:pt modelId="{B2A1574B-7391-8E45-A24F-C50D3B333479}" type="pres">
      <dgm:prSet presAssocID="{FE69809D-90C3-C24B-A5AB-901AB5D362EE}" presName="sibTrans" presStyleLbl="sibTrans2D1" presStyleIdx="2" presStyleCnt="3" custLinFactNeighborX="-55652" custLinFactNeighborY="0"/>
      <dgm:spPr/>
    </dgm:pt>
    <dgm:pt modelId="{C9D97774-5C94-A74F-AA85-AF72B08622BA}" type="pres">
      <dgm:prSet presAssocID="{FE69809D-90C3-C24B-A5AB-901AB5D362EE}" presName="connectorText" presStyleLbl="sibTrans2D1" presStyleIdx="2" presStyleCnt="3"/>
      <dgm:spPr/>
    </dgm:pt>
  </dgm:ptLst>
  <dgm:cxnLst>
    <dgm:cxn modelId="{0AA5AD0D-15C7-F340-B6A8-3A1EE6F09E24}" type="presOf" srcId="{A90F5E46-2A0B-9C4C-92B4-A22567508FC4}" destId="{44F32E92-97D7-2841-B38D-8BE737E79770}" srcOrd="0" destOrd="0" presId="urn:microsoft.com/office/officeart/2005/8/layout/cycle7"/>
    <dgm:cxn modelId="{E1859724-0B92-724E-80EB-0DCE183D1C6E}" type="presOf" srcId="{51AC5788-9786-5F4F-A7C8-90F172A6EF9A}" destId="{BDD6155B-7874-3A49-A6A1-75F21CCDD4CE}" srcOrd="0" destOrd="0" presId="urn:microsoft.com/office/officeart/2005/8/layout/cycle7"/>
    <dgm:cxn modelId="{8EFABB65-7E94-9B45-B4BF-4D980535ACCB}" type="presOf" srcId="{DB4D17DE-0871-BC42-8DDB-C8EC0A656F12}" destId="{2F5A41A9-2D28-2E44-8A26-AD4A70CEE5F3}" srcOrd="0" destOrd="0" presId="urn:microsoft.com/office/officeart/2005/8/layout/cycle7"/>
    <dgm:cxn modelId="{BFC39C6B-19F9-CB48-B0EF-612E5D96356E}" type="presOf" srcId="{FE69809D-90C3-C24B-A5AB-901AB5D362EE}" destId="{C9D97774-5C94-A74F-AA85-AF72B08622BA}" srcOrd="1" destOrd="0" presId="urn:microsoft.com/office/officeart/2005/8/layout/cycle7"/>
    <dgm:cxn modelId="{CB37F56D-C149-BF4B-86D0-618AC529A48D}" type="presOf" srcId="{FE69809D-90C3-C24B-A5AB-901AB5D362EE}" destId="{B2A1574B-7391-8E45-A24F-C50D3B333479}" srcOrd="0" destOrd="0" presId="urn:microsoft.com/office/officeart/2005/8/layout/cycle7"/>
    <dgm:cxn modelId="{C5AE0A80-FA20-0F4B-B4CE-A2BAEC1C01E0}" type="presOf" srcId="{88E61098-E254-EA49-9017-5300B8082270}" destId="{4851D38A-4A4C-F442-8B44-125801B15AE2}" srcOrd="1" destOrd="0" presId="urn:microsoft.com/office/officeart/2005/8/layout/cycle7"/>
    <dgm:cxn modelId="{640D8EA6-07A1-E84D-AB45-D9716230F9C3}" type="presOf" srcId="{88E61098-E254-EA49-9017-5300B8082270}" destId="{99B05585-A67E-C649-B95A-3E32ED336694}" srcOrd="0" destOrd="0" presId="urn:microsoft.com/office/officeart/2005/8/layout/cycle7"/>
    <dgm:cxn modelId="{DFC873A8-5E17-3943-B600-570C6F6F3591}" type="presOf" srcId="{CCF6875B-9D2A-E048-BE2E-DBB960193B23}" destId="{CD9D9859-3F27-F041-82CE-C8D0FAFA5CA4}" srcOrd="0" destOrd="0" presId="urn:microsoft.com/office/officeart/2005/8/layout/cycle7"/>
    <dgm:cxn modelId="{125F16DD-F872-B84E-9E09-2B567468C22C}" srcId="{CD37F2BB-1D34-4947-8721-ECC23818B1EE}" destId="{51AC5788-9786-5F4F-A7C8-90F172A6EF9A}" srcOrd="1" destOrd="0" parTransId="{74766D39-75B9-3343-A373-98486BF33F71}" sibTransId="{88E61098-E254-EA49-9017-5300B8082270}"/>
    <dgm:cxn modelId="{862069E4-B713-1A4A-BB13-C077BD148360}" type="presOf" srcId="{CCF6875B-9D2A-E048-BE2E-DBB960193B23}" destId="{8F614F71-FE56-8749-AE55-865D03AF20B8}" srcOrd="1" destOrd="0" presId="urn:microsoft.com/office/officeart/2005/8/layout/cycle7"/>
    <dgm:cxn modelId="{EC5D94EB-EFC9-3A4B-9C79-CB65F23625D1}" srcId="{CD37F2BB-1D34-4947-8721-ECC23818B1EE}" destId="{A90F5E46-2A0B-9C4C-92B4-A22567508FC4}" srcOrd="0" destOrd="0" parTransId="{62C8D17C-49B9-0444-9C7F-2492B88655B9}" sibTransId="{CCF6875B-9D2A-E048-BE2E-DBB960193B23}"/>
    <dgm:cxn modelId="{2DA870FA-C0C5-234D-9721-FF013302FC42}" srcId="{CD37F2BB-1D34-4947-8721-ECC23818B1EE}" destId="{DB4D17DE-0871-BC42-8DDB-C8EC0A656F12}" srcOrd="2" destOrd="0" parTransId="{37215712-BA71-0A45-8B8C-33E9B964E531}" sibTransId="{FE69809D-90C3-C24B-A5AB-901AB5D362EE}"/>
    <dgm:cxn modelId="{55B684FF-ADD8-0F4D-B8DA-95C7B6DA4CA1}" type="presOf" srcId="{CD37F2BB-1D34-4947-8721-ECC23818B1EE}" destId="{21E2B366-566E-0D4C-A1E8-E85900DECFCA}" srcOrd="0" destOrd="0" presId="urn:microsoft.com/office/officeart/2005/8/layout/cycle7"/>
    <dgm:cxn modelId="{61DE28D7-60BA-8B4D-A9E9-38385D2A2BC9}" type="presParOf" srcId="{21E2B366-566E-0D4C-A1E8-E85900DECFCA}" destId="{44F32E92-97D7-2841-B38D-8BE737E79770}" srcOrd="0" destOrd="0" presId="urn:microsoft.com/office/officeart/2005/8/layout/cycle7"/>
    <dgm:cxn modelId="{8086152D-AB61-294C-93E6-CD104FF38F93}" type="presParOf" srcId="{21E2B366-566E-0D4C-A1E8-E85900DECFCA}" destId="{CD9D9859-3F27-F041-82CE-C8D0FAFA5CA4}" srcOrd="1" destOrd="0" presId="urn:microsoft.com/office/officeart/2005/8/layout/cycle7"/>
    <dgm:cxn modelId="{51D7669A-747D-A44B-A9C4-5879D88E652A}" type="presParOf" srcId="{CD9D9859-3F27-F041-82CE-C8D0FAFA5CA4}" destId="{8F614F71-FE56-8749-AE55-865D03AF20B8}" srcOrd="0" destOrd="0" presId="urn:microsoft.com/office/officeart/2005/8/layout/cycle7"/>
    <dgm:cxn modelId="{004E708A-E72B-DE4C-95B5-23F1C71D8EB1}" type="presParOf" srcId="{21E2B366-566E-0D4C-A1E8-E85900DECFCA}" destId="{BDD6155B-7874-3A49-A6A1-75F21CCDD4CE}" srcOrd="2" destOrd="0" presId="urn:microsoft.com/office/officeart/2005/8/layout/cycle7"/>
    <dgm:cxn modelId="{0DC06EC4-07E0-424C-9D3E-18FB84CE106B}" type="presParOf" srcId="{21E2B366-566E-0D4C-A1E8-E85900DECFCA}" destId="{99B05585-A67E-C649-B95A-3E32ED336694}" srcOrd="3" destOrd="0" presId="urn:microsoft.com/office/officeart/2005/8/layout/cycle7"/>
    <dgm:cxn modelId="{15562C98-92E3-F546-AABC-DFD08F18DE93}" type="presParOf" srcId="{99B05585-A67E-C649-B95A-3E32ED336694}" destId="{4851D38A-4A4C-F442-8B44-125801B15AE2}" srcOrd="0" destOrd="0" presId="urn:microsoft.com/office/officeart/2005/8/layout/cycle7"/>
    <dgm:cxn modelId="{784AD492-472E-CA46-9551-E10DB2701530}" type="presParOf" srcId="{21E2B366-566E-0D4C-A1E8-E85900DECFCA}" destId="{2F5A41A9-2D28-2E44-8A26-AD4A70CEE5F3}" srcOrd="4" destOrd="0" presId="urn:microsoft.com/office/officeart/2005/8/layout/cycle7"/>
    <dgm:cxn modelId="{DF625DA0-7610-EF41-AFEA-82AE812BAD4E}" type="presParOf" srcId="{21E2B366-566E-0D4C-A1E8-E85900DECFCA}" destId="{B2A1574B-7391-8E45-A24F-C50D3B333479}" srcOrd="5" destOrd="0" presId="urn:microsoft.com/office/officeart/2005/8/layout/cycle7"/>
    <dgm:cxn modelId="{7D3A37DD-07E6-B94E-A271-B53CCE821451}" type="presParOf" srcId="{B2A1574B-7391-8E45-A24F-C50D3B333479}" destId="{C9D97774-5C94-A74F-AA85-AF72B08622B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B205F-7F6D-8045-A818-8F13D6EFC629}">
      <dsp:nvSpPr>
        <dsp:cNvPr id="0" name=""/>
        <dsp:cNvSpPr/>
      </dsp:nvSpPr>
      <dsp:spPr>
        <a:xfrm>
          <a:off x="645875" y="3849"/>
          <a:ext cx="5615261" cy="2246104"/>
        </a:xfrm>
        <a:prstGeom prst="chevron">
          <a:avLst/>
        </a:prstGeom>
        <a:solidFill>
          <a:schemeClr val="accent3">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latin typeface="Arial" panose="020B0604020202020204" pitchFamily="34" charset="0"/>
              <a:cs typeface="Arial" panose="020B0604020202020204" pitchFamily="34" charset="0"/>
            </a:rPr>
            <a:t>VCM o VCMN</a:t>
          </a:r>
        </a:p>
      </dsp:txBody>
      <dsp:txXfrm>
        <a:off x="1768927" y="3849"/>
        <a:ext cx="3369157" cy="2246104"/>
      </dsp:txXfrm>
    </dsp:sp>
    <dsp:sp modelId="{92D8F25A-FD6E-CF4C-873F-48B7A83A9D1B}">
      <dsp:nvSpPr>
        <dsp:cNvPr id="0" name=""/>
        <dsp:cNvSpPr/>
      </dsp:nvSpPr>
      <dsp:spPr>
        <a:xfrm>
          <a:off x="5531153" y="194768"/>
          <a:ext cx="2897909" cy="1864266"/>
        </a:xfrm>
        <a:prstGeom prst="chevron">
          <a:avLst/>
        </a:prstGeom>
        <a:solidFill>
          <a:schemeClr val="accent5">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0" bIns="38100" numCol="1" spcCol="1270" anchor="ctr" anchorCtr="0">
          <a:noAutofit/>
        </a:bodyPr>
        <a:lstStyle/>
        <a:p>
          <a:pPr marL="0" lvl="0" indent="0" algn="ctr" defTabSz="2667000" rtl="0">
            <a:lnSpc>
              <a:spcPct val="90000"/>
            </a:lnSpc>
            <a:spcBef>
              <a:spcPct val="0"/>
            </a:spcBef>
            <a:spcAft>
              <a:spcPct val="35000"/>
            </a:spcAft>
            <a:buNone/>
          </a:pPr>
          <a:r>
            <a:rPr lang="en-US" sz="6000" b="1" kern="1200">
              <a:latin typeface="Arial" panose="020B0604020202020204" pitchFamily="34" charset="0"/>
              <a:cs typeface="Arial" panose="020B0604020202020204" pitchFamily="34" charset="0"/>
            </a:rPr>
            <a:t>=</a:t>
          </a:r>
        </a:p>
      </dsp:txBody>
      <dsp:txXfrm>
        <a:off x="6463286" y="194768"/>
        <a:ext cx="1033643" cy="1864266"/>
      </dsp:txXfrm>
    </dsp:sp>
    <dsp:sp modelId="{AE5D11C6-E6A8-7C49-A29F-96025733B7C4}">
      <dsp:nvSpPr>
        <dsp:cNvPr id="0" name=""/>
        <dsp:cNvSpPr/>
      </dsp:nvSpPr>
      <dsp:spPr>
        <a:xfrm>
          <a:off x="7776569" y="194768"/>
          <a:ext cx="4660667" cy="1864266"/>
        </a:xfrm>
        <a:prstGeom prst="chevron">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rtl="0">
            <a:lnSpc>
              <a:spcPct val="100000"/>
            </a:lnSpc>
            <a:spcBef>
              <a:spcPct val="0"/>
            </a:spcBef>
            <a:spcAft>
              <a:spcPts val="0"/>
            </a:spcAft>
            <a:buNone/>
          </a:pPr>
          <a:r>
            <a:rPr lang="es-419" sz="2800" kern="1200" noProof="0" dirty="0">
              <a:latin typeface="Arial" panose="020B0604020202020204" pitchFamily="34" charset="0"/>
              <a:cs typeface="Arial" panose="020B0604020202020204" pitchFamily="34" charset="0"/>
            </a:rPr>
            <a:t>Violencia contra mujeres o contra mujeres y niñas</a:t>
          </a:r>
        </a:p>
      </dsp:txBody>
      <dsp:txXfrm>
        <a:off x="8708702" y="194768"/>
        <a:ext cx="2796401" cy="1864266"/>
      </dsp:txXfrm>
    </dsp:sp>
    <dsp:sp modelId="{5E52A442-96A3-F748-A601-C1B10DA263ED}">
      <dsp:nvSpPr>
        <dsp:cNvPr id="0" name=""/>
        <dsp:cNvSpPr/>
      </dsp:nvSpPr>
      <dsp:spPr>
        <a:xfrm>
          <a:off x="645875" y="2564409"/>
          <a:ext cx="5615261" cy="2246104"/>
        </a:xfrm>
        <a:prstGeom prst="chevron">
          <a:avLst/>
        </a:prstGeom>
        <a:solidFill>
          <a:schemeClr val="accent3"/>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t>VG</a:t>
          </a:r>
        </a:p>
      </dsp:txBody>
      <dsp:txXfrm>
        <a:off x="1768927" y="2564409"/>
        <a:ext cx="3369157" cy="2246104"/>
      </dsp:txXfrm>
    </dsp:sp>
    <dsp:sp modelId="{3F623744-8A26-3343-81EB-1AC597E5EE31}">
      <dsp:nvSpPr>
        <dsp:cNvPr id="0" name=""/>
        <dsp:cNvSpPr/>
      </dsp:nvSpPr>
      <dsp:spPr>
        <a:xfrm>
          <a:off x="5531153" y="2755327"/>
          <a:ext cx="2897909" cy="1864266"/>
        </a:xfrm>
        <a:prstGeom prst="chevron">
          <a:avLst/>
        </a:prstGeom>
        <a:solidFill>
          <a:schemeClr val="accent5">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0" bIns="38100" numCol="1" spcCol="1270" anchor="ctr" anchorCtr="0">
          <a:noAutofit/>
        </a:bodyPr>
        <a:lstStyle/>
        <a:p>
          <a:pPr marL="0" lvl="0" indent="0" algn="ctr" defTabSz="2667000" rtl="0">
            <a:lnSpc>
              <a:spcPct val="90000"/>
            </a:lnSpc>
            <a:spcBef>
              <a:spcPct val="0"/>
            </a:spcBef>
            <a:spcAft>
              <a:spcPct val="35000"/>
            </a:spcAft>
            <a:buNone/>
          </a:pPr>
          <a:r>
            <a:rPr lang="en-US" sz="6000" b="1" kern="1200"/>
            <a:t>=</a:t>
          </a:r>
        </a:p>
      </dsp:txBody>
      <dsp:txXfrm>
        <a:off x="6463286" y="2755327"/>
        <a:ext cx="1033643" cy="1864266"/>
      </dsp:txXfrm>
    </dsp:sp>
    <dsp:sp modelId="{8C6CAB62-C7AA-A643-AF41-5AB255EE1F3F}">
      <dsp:nvSpPr>
        <dsp:cNvPr id="0" name=""/>
        <dsp:cNvSpPr/>
      </dsp:nvSpPr>
      <dsp:spPr>
        <a:xfrm>
          <a:off x="7712403" y="2771360"/>
          <a:ext cx="4660667" cy="1864266"/>
        </a:xfrm>
        <a:prstGeom prst="chevron">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rtl="0">
            <a:lnSpc>
              <a:spcPct val="100000"/>
            </a:lnSpc>
            <a:spcBef>
              <a:spcPct val="0"/>
            </a:spcBef>
            <a:spcAft>
              <a:spcPts val="0"/>
            </a:spcAft>
            <a:buNone/>
          </a:pPr>
          <a:r>
            <a:rPr lang="es-419" sz="2800" kern="1200" noProof="0" dirty="0">
              <a:latin typeface="Arial" panose="020B0604020202020204" pitchFamily="34" charset="0"/>
              <a:cs typeface="Arial" panose="020B0604020202020204" pitchFamily="34" charset="0"/>
            </a:rPr>
            <a:t>Violencia de género</a:t>
          </a:r>
        </a:p>
      </dsp:txBody>
      <dsp:txXfrm>
        <a:off x="8644536" y="2771360"/>
        <a:ext cx="2796401" cy="1864266"/>
      </dsp:txXfrm>
    </dsp:sp>
    <dsp:sp modelId="{4B9E7472-0FE4-B848-AF23-ACFE455B8250}">
      <dsp:nvSpPr>
        <dsp:cNvPr id="0" name=""/>
        <dsp:cNvSpPr/>
      </dsp:nvSpPr>
      <dsp:spPr>
        <a:xfrm>
          <a:off x="645875" y="5124968"/>
          <a:ext cx="5615261" cy="2246104"/>
        </a:xfrm>
        <a:prstGeom prst="chevron">
          <a:avLst/>
        </a:prstGeom>
        <a:solidFill>
          <a:schemeClr val="accent3"/>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t>VSVG</a:t>
          </a:r>
        </a:p>
      </dsp:txBody>
      <dsp:txXfrm>
        <a:off x="1768927" y="5124968"/>
        <a:ext cx="3369157" cy="2246104"/>
      </dsp:txXfrm>
    </dsp:sp>
    <dsp:sp modelId="{ED8BE6FF-0C08-4A40-8F4C-ED9B5A0DFC4F}">
      <dsp:nvSpPr>
        <dsp:cNvPr id="0" name=""/>
        <dsp:cNvSpPr/>
      </dsp:nvSpPr>
      <dsp:spPr>
        <a:xfrm>
          <a:off x="5531153" y="5315887"/>
          <a:ext cx="2897909" cy="1864266"/>
        </a:xfrm>
        <a:prstGeom prst="chevron">
          <a:avLst/>
        </a:prstGeom>
        <a:solidFill>
          <a:schemeClr val="accent5">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0" bIns="38100" numCol="1" spcCol="1270" anchor="ctr" anchorCtr="0">
          <a:noAutofit/>
        </a:bodyPr>
        <a:lstStyle/>
        <a:p>
          <a:pPr marL="0" lvl="0" indent="0" algn="ctr" defTabSz="2667000" rtl="0">
            <a:lnSpc>
              <a:spcPct val="90000"/>
            </a:lnSpc>
            <a:spcBef>
              <a:spcPct val="0"/>
            </a:spcBef>
            <a:spcAft>
              <a:spcPct val="35000"/>
            </a:spcAft>
            <a:buNone/>
          </a:pPr>
          <a:r>
            <a:rPr lang="en-US" sz="6000" b="1" kern="1200"/>
            <a:t>=</a:t>
          </a:r>
        </a:p>
      </dsp:txBody>
      <dsp:txXfrm>
        <a:off x="6463286" y="5315887"/>
        <a:ext cx="1033643" cy="1864266"/>
      </dsp:txXfrm>
    </dsp:sp>
    <dsp:sp modelId="{F309495A-EC50-DF47-AB31-A754D8637AA8}">
      <dsp:nvSpPr>
        <dsp:cNvPr id="0" name=""/>
        <dsp:cNvSpPr/>
      </dsp:nvSpPr>
      <dsp:spPr>
        <a:xfrm>
          <a:off x="7744486" y="5267770"/>
          <a:ext cx="4660667" cy="1864266"/>
        </a:xfrm>
        <a:prstGeom prst="chevron">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rtl="0">
            <a:lnSpc>
              <a:spcPct val="100000"/>
            </a:lnSpc>
            <a:spcBef>
              <a:spcPct val="0"/>
            </a:spcBef>
            <a:spcAft>
              <a:spcPts val="0"/>
            </a:spcAft>
            <a:buNone/>
          </a:pPr>
          <a:r>
            <a:rPr lang="es-419" sz="2800" kern="1200" noProof="0" dirty="0">
              <a:latin typeface="Arial" panose="020B0604020202020204" pitchFamily="34" charset="0"/>
              <a:cs typeface="Arial" panose="020B0604020202020204" pitchFamily="34" charset="0"/>
            </a:rPr>
            <a:t>Violencia sexual y violencia de género</a:t>
          </a:r>
        </a:p>
      </dsp:txBody>
      <dsp:txXfrm>
        <a:off x="8676619" y="5267770"/>
        <a:ext cx="2796401" cy="1864266"/>
      </dsp:txXfrm>
    </dsp:sp>
    <dsp:sp modelId="{A0DAD966-8E8E-8A40-8CC7-ADDF7FAF4432}">
      <dsp:nvSpPr>
        <dsp:cNvPr id="0" name=""/>
        <dsp:cNvSpPr/>
      </dsp:nvSpPr>
      <dsp:spPr>
        <a:xfrm>
          <a:off x="645875" y="7685527"/>
          <a:ext cx="5615261" cy="2246104"/>
        </a:xfrm>
        <a:prstGeom prst="chevron">
          <a:avLst/>
        </a:prstGeom>
        <a:solidFill>
          <a:schemeClr val="accent3"/>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t>VS o SVS</a:t>
          </a:r>
        </a:p>
      </dsp:txBody>
      <dsp:txXfrm>
        <a:off x="1768927" y="7685527"/>
        <a:ext cx="3369157" cy="2246104"/>
      </dsp:txXfrm>
    </dsp:sp>
    <dsp:sp modelId="{9C5E41CB-5ECC-1B4C-B5C4-44D0CECDC0C0}">
      <dsp:nvSpPr>
        <dsp:cNvPr id="0" name=""/>
        <dsp:cNvSpPr/>
      </dsp:nvSpPr>
      <dsp:spPr>
        <a:xfrm>
          <a:off x="5531153" y="7876446"/>
          <a:ext cx="2897909" cy="1864266"/>
        </a:xfrm>
        <a:prstGeom prst="chevron">
          <a:avLst/>
        </a:prstGeom>
        <a:solidFill>
          <a:schemeClr val="accent5">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0" bIns="38100" numCol="1" spcCol="1270" anchor="ctr" anchorCtr="0">
          <a:noAutofit/>
        </a:bodyPr>
        <a:lstStyle/>
        <a:p>
          <a:pPr marL="0" lvl="0" indent="0" algn="ctr" defTabSz="2667000" rtl="0">
            <a:lnSpc>
              <a:spcPct val="90000"/>
            </a:lnSpc>
            <a:spcBef>
              <a:spcPct val="0"/>
            </a:spcBef>
            <a:spcAft>
              <a:spcPct val="35000"/>
            </a:spcAft>
            <a:buNone/>
          </a:pPr>
          <a:r>
            <a:rPr lang="en-US" sz="6000" b="1" kern="1200"/>
            <a:t>=</a:t>
          </a:r>
        </a:p>
      </dsp:txBody>
      <dsp:txXfrm>
        <a:off x="6463286" y="7876446"/>
        <a:ext cx="1033643" cy="1864266"/>
      </dsp:txXfrm>
    </dsp:sp>
    <dsp:sp modelId="{B90A49ED-E990-5D49-AE5B-59806A431A08}">
      <dsp:nvSpPr>
        <dsp:cNvPr id="0" name=""/>
        <dsp:cNvSpPr/>
      </dsp:nvSpPr>
      <dsp:spPr>
        <a:xfrm>
          <a:off x="7776569" y="7876446"/>
          <a:ext cx="4660667" cy="1864266"/>
        </a:xfrm>
        <a:prstGeom prst="chevron">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rtl="0">
            <a:lnSpc>
              <a:spcPct val="100000"/>
            </a:lnSpc>
            <a:spcBef>
              <a:spcPct val="0"/>
            </a:spcBef>
            <a:spcAft>
              <a:spcPts val="0"/>
            </a:spcAft>
            <a:buNone/>
          </a:pPr>
          <a:r>
            <a:rPr lang="es-419" sz="2800" kern="1200" noProof="0" dirty="0">
              <a:latin typeface="Arial" panose="020B0604020202020204" pitchFamily="34" charset="0"/>
              <a:cs typeface="Arial" panose="020B0604020202020204" pitchFamily="34" charset="0"/>
            </a:rPr>
            <a:t>Violencia sexual o sobrevivientes de violencia sexual</a:t>
          </a:r>
        </a:p>
      </dsp:txBody>
      <dsp:txXfrm>
        <a:off x="8708702" y="7876446"/>
        <a:ext cx="2796401" cy="1864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E4F33-CD46-4775-8B18-C2A31C9B5A64}">
      <dsp:nvSpPr>
        <dsp:cNvPr id="0" name=""/>
        <dsp:cNvSpPr/>
      </dsp:nvSpPr>
      <dsp:spPr>
        <a:xfrm>
          <a:off x="2816511" y="0"/>
          <a:ext cx="3343605" cy="334411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35DC0-E28D-4381-AB5F-769A35CD7B08}">
      <dsp:nvSpPr>
        <dsp:cNvPr id="0" name=""/>
        <dsp:cNvSpPr/>
      </dsp:nvSpPr>
      <dsp:spPr>
        <a:xfrm>
          <a:off x="3555558" y="1207326"/>
          <a:ext cx="1857977" cy="92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Trauma</a:t>
          </a:r>
        </a:p>
      </dsp:txBody>
      <dsp:txXfrm>
        <a:off x="3555558" y="1207326"/>
        <a:ext cx="1857977" cy="928766"/>
      </dsp:txXfrm>
    </dsp:sp>
    <dsp:sp modelId="{4B954093-44F3-4E5F-8BF0-7C9433062391}">
      <dsp:nvSpPr>
        <dsp:cNvPr id="0" name=""/>
        <dsp:cNvSpPr/>
      </dsp:nvSpPr>
      <dsp:spPr>
        <a:xfrm>
          <a:off x="1887836" y="1921441"/>
          <a:ext cx="3343605" cy="334411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CC283B-F3F9-429F-AB38-801CCBCA50ED}">
      <dsp:nvSpPr>
        <dsp:cNvPr id="0" name=""/>
        <dsp:cNvSpPr/>
      </dsp:nvSpPr>
      <dsp:spPr>
        <a:xfrm>
          <a:off x="2739091" y="3147703"/>
          <a:ext cx="4315170" cy="910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t>Retraumatización</a:t>
          </a:r>
          <a:endParaRPr lang="en-US" sz="2800" b="1" kern="1200" dirty="0"/>
        </a:p>
      </dsp:txBody>
      <dsp:txXfrm>
        <a:off x="2739091" y="3147703"/>
        <a:ext cx="4315170" cy="910358"/>
      </dsp:txXfrm>
    </dsp:sp>
    <dsp:sp modelId="{FC086FA7-3FF6-4924-A6C0-86707D67F169}">
      <dsp:nvSpPr>
        <dsp:cNvPr id="0" name=""/>
        <dsp:cNvSpPr/>
      </dsp:nvSpPr>
      <dsp:spPr>
        <a:xfrm>
          <a:off x="3054488" y="4072817"/>
          <a:ext cx="2872675" cy="287382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4ADD15-995B-4B93-B8A2-24BF618E677A}">
      <dsp:nvSpPr>
        <dsp:cNvPr id="0" name=""/>
        <dsp:cNvSpPr/>
      </dsp:nvSpPr>
      <dsp:spPr>
        <a:xfrm>
          <a:off x="3559953" y="5075218"/>
          <a:ext cx="1857977" cy="92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Respuesta al trauma</a:t>
          </a:r>
        </a:p>
      </dsp:txBody>
      <dsp:txXfrm>
        <a:off x="3559953" y="5075218"/>
        <a:ext cx="1857977" cy="928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D132D-4A77-3E42-9E42-3FEA6C7126B1}">
      <dsp:nvSpPr>
        <dsp:cNvPr id="0" name=""/>
        <dsp:cNvSpPr/>
      </dsp:nvSpPr>
      <dsp:spPr>
        <a:xfrm>
          <a:off x="5592458" y="1632557"/>
          <a:ext cx="1068488" cy="91440"/>
        </a:xfrm>
        <a:custGeom>
          <a:avLst/>
          <a:gdLst/>
          <a:ahLst/>
          <a:cxnLst/>
          <a:rect l="0" t="0" r="0" b="0"/>
          <a:pathLst>
            <a:path>
              <a:moveTo>
                <a:pt x="0" y="45720"/>
              </a:moveTo>
              <a:lnTo>
                <a:pt x="1068488" y="4572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099225" y="1671844"/>
        <a:ext cx="54954" cy="12866"/>
      </dsp:txXfrm>
    </dsp:sp>
    <dsp:sp modelId="{929C0FCE-A7DC-7443-B072-8F625F4CEDBC}">
      <dsp:nvSpPr>
        <dsp:cNvPr id="0" name=""/>
        <dsp:cNvSpPr/>
      </dsp:nvSpPr>
      <dsp:spPr>
        <a:xfrm>
          <a:off x="0" y="0"/>
          <a:ext cx="5594258" cy="3356555"/>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23" tIns="287741" rIns="274123" bIns="287741"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 </a:t>
          </a:r>
          <a:r>
            <a:rPr lang="es-419" sz="3200" b="1" kern="1200" noProof="0" dirty="0">
              <a:solidFill>
                <a:schemeClr val="tx1"/>
              </a:solidFill>
            </a:rPr>
            <a:t>Escuchar</a:t>
          </a:r>
          <a:r>
            <a:rPr lang="es-419" sz="4000" b="1" kern="1200" noProof="0" dirty="0">
              <a:solidFill>
                <a:schemeClr val="tx1"/>
              </a:solidFill>
            </a:rPr>
            <a:t> </a:t>
          </a:r>
        </a:p>
        <a:p>
          <a:pPr marL="0" lvl="0" indent="0" algn="ctr" defTabSz="1778000">
            <a:lnSpc>
              <a:spcPct val="90000"/>
            </a:lnSpc>
            <a:spcBef>
              <a:spcPct val="0"/>
            </a:spcBef>
            <a:spcAft>
              <a:spcPct val="35000"/>
            </a:spcAft>
            <a:buNone/>
          </a:pPr>
          <a:r>
            <a:rPr lang="es-419" sz="1600" kern="1200" noProof="0" dirty="0">
              <a:solidFill>
                <a:schemeClr val="tx1"/>
              </a:solidFill>
            </a:rPr>
            <a:t>Escuche a la mujer detenidamente, con empatía y sin juzgarla.</a:t>
          </a:r>
          <a:endParaRPr lang="es-419" sz="1600" b="1" kern="1200" noProof="0" dirty="0">
            <a:solidFill>
              <a:schemeClr val="tx1"/>
            </a:solidFill>
          </a:endParaRPr>
        </a:p>
      </dsp:txBody>
      <dsp:txXfrm>
        <a:off x="0" y="0"/>
        <a:ext cx="5594258" cy="3356555"/>
      </dsp:txXfrm>
    </dsp:sp>
    <dsp:sp modelId="{E131AC1C-9600-C94B-AC90-3F3562E4516A}">
      <dsp:nvSpPr>
        <dsp:cNvPr id="0" name=""/>
        <dsp:cNvSpPr/>
      </dsp:nvSpPr>
      <dsp:spPr>
        <a:xfrm>
          <a:off x="12521491" y="1632557"/>
          <a:ext cx="1065762" cy="91440"/>
        </a:xfrm>
        <a:custGeom>
          <a:avLst/>
          <a:gdLst/>
          <a:ahLst/>
          <a:cxnLst/>
          <a:rect l="0" t="0" r="0" b="0"/>
          <a:pathLst>
            <a:path>
              <a:moveTo>
                <a:pt x="0" y="45720"/>
              </a:moveTo>
              <a:lnTo>
                <a:pt x="1065762" y="45720"/>
              </a:lnTo>
            </a:path>
          </a:pathLst>
        </a:custGeom>
        <a:noFill/>
        <a:ln w="127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3026963" y="1671844"/>
        <a:ext cx="54818" cy="12866"/>
      </dsp:txXfrm>
    </dsp:sp>
    <dsp:sp modelId="{BC591A76-1CD2-914D-ABC7-B975E3F5A1F9}">
      <dsp:nvSpPr>
        <dsp:cNvPr id="0" name=""/>
        <dsp:cNvSpPr/>
      </dsp:nvSpPr>
      <dsp:spPr>
        <a:xfrm>
          <a:off x="6693347" y="0"/>
          <a:ext cx="5829944" cy="335655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23" tIns="287741" rIns="274123" bIns="287741" numCol="1" spcCol="1270" anchor="ctr" anchorCtr="0">
          <a:noAutofit/>
        </a:bodyPr>
        <a:lstStyle/>
        <a:p>
          <a:pPr marL="0" lvl="0" indent="0" algn="ctr" defTabSz="1422400">
            <a:lnSpc>
              <a:spcPct val="90000"/>
            </a:lnSpc>
            <a:spcBef>
              <a:spcPct val="0"/>
            </a:spcBef>
            <a:spcAft>
              <a:spcPct val="35000"/>
            </a:spcAft>
            <a:buNone/>
          </a:pPr>
          <a:r>
            <a:rPr lang="es-419" sz="3200" b="1" kern="1200" noProof="0" dirty="0">
              <a:solidFill>
                <a:schemeClr val="tx1"/>
              </a:solidFill>
            </a:rPr>
            <a:t>Preguntarle sobre sus necesidades </a:t>
          </a:r>
        </a:p>
        <a:p>
          <a:pPr marL="0" lvl="0" indent="0" algn="ctr" defTabSz="1422400">
            <a:lnSpc>
              <a:spcPct val="90000"/>
            </a:lnSpc>
            <a:spcBef>
              <a:spcPct val="0"/>
            </a:spcBef>
            <a:spcAft>
              <a:spcPct val="35000"/>
            </a:spcAft>
            <a:buNone/>
          </a:pPr>
          <a:r>
            <a:rPr lang="es-419" sz="1600" kern="1200" noProof="0" dirty="0">
              <a:solidFill>
                <a:schemeClr val="tx1"/>
              </a:solidFill>
              <a:latin typeface="+mn-lt"/>
            </a:rPr>
            <a:t>Evalúe y responda a sus diversas necesidades/preocupaciones: emocionales, fí</a:t>
          </a:r>
          <a:r>
            <a:rPr lang="es-419" sz="1600" kern="1200" noProof="0" dirty="0">
              <a:solidFill>
                <a:srgbClr val="000000"/>
              </a:solidFill>
              <a:latin typeface="+mn-lt"/>
              <a:ea typeface="+mn-ea"/>
              <a:cs typeface="+mn-cs"/>
            </a:rPr>
            <a:t>sicas (incluida SR) y sociales. </a:t>
          </a:r>
          <a:endParaRPr lang="es-419" sz="1600" b="1" kern="1200" noProof="0" dirty="0">
            <a:solidFill>
              <a:schemeClr val="tx1"/>
            </a:solidFill>
            <a:latin typeface="+mn-lt"/>
          </a:endParaRPr>
        </a:p>
      </dsp:txBody>
      <dsp:txXfrm>
        <a:off x="6693347" y="0"/>
        <a:ext cx="5829944" cy="3356555"/>
      </dsp:txXfrm>
    </dsp:sp>
    <dsp:sp modelId="{3151C72A-3419-3E40-846E-211B78D1A6F0}">
      <dsp:nvSpPr>
        <dsp:cNvPr id="0" name=""/>
        <dsp:cNvSpPr/>
      </dsp:nvSpPr>
      <dsp:spPr>
        <a:xfrm>
          <a:off x="5066312" y="3354755"/>
          <a:ext cx="11350470" cy="820366"/>
        </a:xfrm>
        <a:custGeom>
          <a:avLst/>
          <a:gdLst/>
          <a:ahLst/>
          <a:cxnLst/>
          <a:rect l="0" t="0" r="0" b="0"/>
          <a:pathLst>
            <a:path>
              <a:moveTo>
                <a:pt x="11350470" y="0"/>
              </a:moveTo>
              <a:lnTo>
                <a:pt x="11350470" y="427283"/>
              </a:lnTo>
              <a:lnTo>
                <a:pt x="0" y="427283"/>
              </a:lnTo>
              <a:lnTo>
                <a:pt x="0" y="820366"/>
              </a:lnTo>
            </a:path>
          </a:pathLst>
        </a:custGeom>
        <a:noFill/>
        <a:ln w="127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0456990" y="3758505"/>
        <a:ext cx="569116" cy="12866"/>
      </dsp:txXfrm>
    </dsp:sp>
    <dsp:sp modelId="{F89C7F9E-891F-9A46-A8E9-A4E1A62DE0F0}">
      <dsp:nvSpPr>
        <dsp:cNvPr id="0" name=""/>
        <dsp:cNvSpPr/>
      </dsp:nvSpPr>
      <dsp:spPr>
        <a:xfrm>
          <a:off x="13619654" y="0"/>
          <a:ext cx="5594258" cy="3356555"/>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23" tIns="287741" rIns="274123" bIns="287741" numCol="1" spcCol="1270" anchor="ctr" anchorCtr="0">
          <a:noAutofit/>
        </a:bodyPr>
        <a:lstStyle/>
        <a:p>
          <a:pPr marL="0" lvl="0" indent="0" algn="ctr" defTabSz="1778000">
            <a:lnSpc>
              <a:spcPct val="90000"/>
            </a:lnSpc>
            <a:spcBef>
              <a:spcPct val="0"/>
            </a:spcBef>
            <a:spcAft>
              <a:spcPct val="35000"/>
            </a:spcAft>
            <a:buNone/>
          </a:pPr>
          <a:r>
            <a:rPr lang="es-419" sz="4000" b="1" kern="1200" noProof="0" dirty="0">
              <a:solidFill>
                <a:schemeClr val="tx1"/>
              </a:solidFill>
            </a:rPr>
            <a:t>Validar </a:t>
          </a:r>
        </a:p>
        <a:p>
          <a:pPr marL="0" lvl="0" indent="0" algn="ctr" defTabSz="1778000">
            <a:lnSpc>
              <a:spcPct val="90000"/>
            </a:lnSpc>
            <a:spcBef>
              <a:spcPct val="0"/>
            </a:spcBef>
            <a:spcAft>
              <a:spcPct val="35000"/>
            </a:spcAft>
            <a:buNone/>
          </a:pPr>
          <a:r>
            <a:rPr lang="es-419" sz="1600" kern="1200" noProof="0" dirty="0">
              <a:solidFill>
                <a:schemeClr val="tx1"/>
              </a:solidFill>
            </a:rPr>
            <a:t>Muéstrele que usted la entiende y le cree. Asegúrele que ella no tiene la culpa</a:t>
          </a:r>
          <a:r>
            <a:rPr lang="es-419" sz="2000" kern="1200" noProof="0" dirty="0">
              <a:solidFill>
                <a:schemeClr val="tx1"/>
              </a:solidFill>
            </a:rPr>
            <a:t>.</a:t>
          </a:r>
          <a:endParaRPr lang="es-419" sz="4000" b="1" kern="1200" noProof="0" dirty="0">
            <a:solidFill>
              <a:schemeClr val="tx1"/>
            </a:solidFill>
          </a:endParaRPr>
        </a:p>
      </dsp:txBody>
      <dsp:txXfrm>
        <a:off x="13619654" y="0"/>
        <a:ext cx="5594258" cy="3356555"/>
      </dsp:txXfrm>
    </dsp:sp>
    <dsp:sp modelId="{5D7C36BE-DE37-DA48-AA54-3868A5ACC7AE}">
      <dsp:nvSpPr>
        <dsp:cNvPr id="0" name=""/>
        <dsp:cNvSpPr/>
      </dsp:nvSpPr>
      <dsp:spPr>
        <a:xfrm>
          <a:off x="7861642" y="5840079"/>
          <a:ext cx="2486145" cy="91440"/>
        </a:xfrm>
        <a:custGeom>
          <a:avLst/>
          <a:gdLst/>
          <a:ahLst/>
          <a:cxnLst/>
          <a:rect l="0" t="0" r="0" b="0"/>
          <a:pathLst>
            <a:path>
              <a:moveTo>
                <a:pt x="0" y="45720"/>
              </a:moveTo>
              <a:lnTo>
                <a:pt x="1260172" y="45720"/>
              </a:lnTo>
              <a:lnTo>
                <a:pt x="1260172" y="46391"/>
              </a:lnTo>
              <a:lnTo>
                <a:pt x="2486145" y="46391"/>
              </a:lnTo>
            </a:path>
          </a:pathLst>
        </a:custGeom>
        <a:noFill/>
        <a:ln w="127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9041796" y="5879365"/>
        <a:ext cx="125837" cy="12866"/>
      </dsp:txXfrm>
    </dsp:sp>
    <dsp:sp modelId="{D43D49DA-FA70-9D42-A32D-F1CB89047C06}">
      <dsp:nvSpPr>
        <dsp:cNvPr id="0" name=""/>
        <dsp:cNvSpPr/>
      </dsp:nvSpPr>
      <dsp:spPr>
        <a:xfrm>
          <a:off x="2269183" y="4207521"/>
          <a:ext cx="5594258" cy="3356555"/>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23" tIns="287741" rIns="274123" bIns="287741" numCol="1" spcCol="1270" anchor="t" anchorCtr="0">
          <a:noAutofit/>
        </a:bodyPr>
        <a:lstStyle/>
        <a:p>
          <a:pPr marL="0" lvl="0" indent="0" algn="ctr" defTabSz="1778000">
            <a:lnSpc>
              <a:spcPct val="90000"/>
            </a:lnSpc>
            <a:spcBef>
              <a:spcPct val="0"/>
            </a:spcBef>
            <a:spcAft>
              <a:spcPct val="35000"/>
            </a:spcAft>
            <a:buNone/>
          </a:pPr>
          <a:r>
            <a:rPr lang="es-419" sz="4000" b="1" kern="1200" noProof="0" dirty="0">
              <a:solidFill>
                <a:schemeClr val="tx1"/>
              </a:solidFill>
            </a:rPr>
            <a:t>Mejorar su seguridad</a:t>
          </a:r>
        </a:p>
        <a:p>
          <a:pPr marL="171450" lvl="1" indent="-171450" algn="l" defTabSz="711200">
            <a:lnSpc>
              <a:spcPct val="90000"/>
            </a:lnSpc>
            <a:spcBef>
              <a:spcPct val="0"/>
            </a:spcBef>
            <a:spcAft>
              <a:spcPct val="15000"/>
            </a:spcAft>
            <a:buNone/>
          </a:pPr>
          <a:r>
            <a:rPr lang="es-419" sz="1600" kern="1200" noProof="0" dirty="0">
              <a:solidFill>
                <a:srgbClr val="000000"/>
              </a:solidFill>
              <a:latin typeface="Arial" panose="020B0604020202020204"/>
              <a:ea typeface="+mn-ea"/>
              <a:cs typeface="+mn-cs"/>
            </a:rPr>
            <a:t>Discuta un plan para que ella pueda protegerse de más daños si es necesario.</a:t>
          </a:r>
        </a:p>
      </dsp:txBody>
      <dsp:txXfrm>
        <a:off x="2269183" y="4207521"/>
        <a:ext cx="5594258" cy="3356555"/>
      </dsp:txXfrm>
    </dsp:sp>
    <dsp:sp modelId="{4E3A809C-D2B7-7042-A494-D4237D3CF880}">
      <dsp:nvSpPr>
        <dsp:cNvPr id="0" name=""/>
        <dsp:cNvSpPr/>
      </dsp:nvSpPr>
      <dsp:spPr>
        <a:xfrm>
          <a:off x="10380187" y="4208193"/>
          <a:ext cx="5594258" cy="3356555"/>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23" tIns="287741" rIns="274123" bIns="287741" numCol="1" spcCol="1270" anchor="t" anchorCtr="0">
          <a:noAutofit/>
        </a:bodyPr>
        <a:lstStyle/>
        <a:p>
          <a:pPr marL="0" lvl="0" indent="0" algn="ctr" defTabSz="1778000">
            <a:lnSpc>
              <a:spcPct val="90000"/>
            </a:lnSpc>
            <a:spcBef>
              <a:spcPct val="0"/>
            </a:spcBef>
            <a:spcAft>
              <a:spcPct val="35000"/>
            </a:spcAft>
            <a:buNone/>
          </a:pPr>
          <a:r>
            <a:rPr lang="es-419" sz="4000" b="1" kern="1200" noProof="0" dirty="0">
              <a:solidFill>
                <a:schemeClr val="tx1"/>
              </a:solidFill>
            </a:rPr>
            <a:t>Apoyar</a:t>
          </a:r>
        </a:p>
        <a:p>
          <a:pPr marL="171450" lvl="1" indent="-171450" algn="ctr" defTabSz="711200">
            <a:lnSpc>
              <a:spcPct val="90000"/>
            </a:lnSpc>
            <a:spcBef>
              <a:spcPct val="0"/>
            </a:spcBef>
            <a:spcAft>
              <a:spcPct val="15000"/>
            </a:spcAft>
            <a:buNone/>
          </a:pPr>
          <a:r>
            <a:rPr lang="es-419" sz="1600" kern="1200" noProof="0" dirty="0">
              <a:solidFill>
                <a:srgbClr val="000000"/>
              </a:solidFill>
              <a:latin typeface="Arial" panose="020B0604020202020204"/>
              <a:ea typeface="+mn-ea"/>
              <a:cs typeface="+mn-cs"/>
            </a:rPr>
            <a:t>Apóyela ayudándola a conectarse con información, servicios y apoyo social.</a:t>
          </a:r>
        </a:p>
      </dsp:txBody>
      <dsp:txXfrm>
        <a:off x="10380187" y="4208193"/>
        <a:ext cx="5594258" cy="3356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F83B7-2B43-CE4C-9FD2-009CBB182C0B}">
      <dsp:nvSpPr>
        <dsp:cNvPr id="0" name=""/>
        <dsp:cNvSpPr/>
      </dsp:nvSpPr>
      <dsp:spPr>
        <a:xfrm>
          <a:off x="57213" y="4143"/>
          <a:ext cx="2913144" cy="207778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b="1" kern="1200"/>
            <a:t>1</a:t>
          </a:r>
        </a:p>
      </dsp:txBody>
      <dsp:txXfrm>
        <a:off x="1096106" y="4143"/>
        <a:ext cx="835359" cy="2077785"/>
      </dsp:txXfrm>
    </dsp:sp>
    <dsp:sp modelId="{89FBDC23-1E1D-5044-A92B-402A30CF8D81}">
      <dsp:nvSpPr>
        <dsp:cNvPr id="0" name=""/>
        <dsp:cNvSpPr/>
      </dsp:nvSpPr>
      <dsp:spPr>
        <a:xfrm>
          <a:off x="2505833" y="157034"/>
          <a:ext cx="12448353" cy="1772002"/>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l" defTabSz="1422400">
            <a:lnSpc>
              <a:spcPct val="90000"/>
            </a:lnSpc>
            <a:spcBef>
              <a:spcPct val="0"/>
            </a:spcBef>
            <a:spcAft>
              <a:spcPct val="35000"/>
            </a:spcAft>
            <a:buNone/>
          </a:pPr>
          <a:r>
            <a:rPr lang="es-419" sz="3200" kern="1200" noProof="0" dirty="0"/>
            <a:t>Establezca una buena relación de comunicación antes del examen.</a:t>
          </a:r>
          <a:endParaRPr lang="en-US" sz="3200" kern="1200" dirty="0"/>
        </a:p>
      </dsp:txBody>
      <dsp:txXfrm>
        <a:off x="3391834" y="157034"/>
        <a:ext cx="10676351" cy="1772002"/>
      </dsp:txXfrm>
    </dsp:sp>
    <dsp:sp modelId="{ACDE5012-67DF-014A-A49A-0D090DEBEC58}">
      <dsp:nvSpPr>
        <dsp:cNvPr id="0" name=""/>
        <dsp:cNvSpPr/>
      </dsp:nvSpPr>
      <dsp:spPr>
        <a:xfrm>
          <a:off x="57213" y="2282032"/>
          <a:ext cx="2913144" cy="209352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b="1" kern="1200"/>
            <a:t>2</a:t>
          </a:r>
        </a:p>
      </dsp:txBody>
      <dsp:txXfrm>
        <a:off x="1103974" y="2282032"/>
        <a:ext cx="819623" cy="2093521"/>
      </dsp:txXfrm>
    </dsp:sp>
    <dsp:sp modelId="{2D396310-C7CF-F246-8BD5-1D1F28232412}">
      <dsp:nvSpPr>
        <dsp:cNvPr id="0" name=""/>
        <dsp:cNvSpPr/>
      </dsp:nvSpPr>
      <dsp:spPr>
        <a:xfrm>
          <a:off x="2505833" y="2442791"/>
          <a:ext cx="12448353" cy="1772002"/>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l" defTabSz="1422400">
            <a:lnSpc>
              <a:spcPct val="90000"/>
            </a:lnSpc>
            <a:spcBef>
              <a:spcPct val="0"/>
            </a:spcBef>
            <a:spcAft>
              <a:spcPct val="35000"/>
            </a:spcAft>
            <a:buFont typeface="+mj-lt"/>
            <a:buNone/>
          </a:pPr>
          <a:r>
            <a:rPr lang="es-419" sz="3200" kern="1200" noProof="0" dirty="0"/>
            <a:t>Invite a la usuaria a sugerir medidas que la hagan sentirse más cómoda con el examen y el procedimiento.</a:t>
          </a:r>
          <a:endParaRPr lang="en-US" sz="3200" kern="1200" dirty="0"/>
        </a:p>
      </dsp:txBody>
      <dsp:txXfrm>
        <a:off x="3391834" y="2442791"/>
        <a:ext cx="10676351" cy="1772002"/>
      </dsp:txXfrm>
    </dsp:sp>
    <dsp:sp modelId="{CB9038F1-724C-CE4E-BCC7-B38870B3B1EE}">
      <dsp:nvSpPr>
        <dsp:cNvPr id="0" name=""/>
        <dsp:cNvSpPr/>
      </dsp:nvSpPr>
      <dsp:spPr>
        <a:xfrm>
          <a:off x="57213" y="4575657"/>
          <a:ext cx="2913144" cy="210638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b="1" kern="1200"/>
            <a:t>3</a:t>
          </a:r>
        </a:p>
      </dsp:txBody>
      <dsp:txXfrm>
        <a:off x="1110406" y="4575657"/>
        <a:ext cx="806759" cy="2106385"/>
      </dsp:txXfrm>
    </dsp:sp>
    <dsp:sp modelId="{00E61477-8A2A-D14D-A0C9-7FCFE27B96EA}">
      <dsp:nvSpPr>
        <dsp:cNvPr id="0" name=""/>
        <dsp:cNvSpPr/>
      </dsp:nvSpPr>
      <dsp:spPr>
        <a:xfrm>
          <a:off x="2505833" y="4742848"/>
          <a:ext cx="12448353" cy="1772002"/>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l" defTabSz="1422400">
            <a:lnSpc>
              <a:spcPct val="90000"/>
            </a:lnSpc>
            <a:spcBef>
              <a:spcPct val="0"/>
            </a:spcBef>
            <a:spcAft>
              <a:spcPct val="35000"/>
            </a:spcAft>
            <a:buNone/>
          </a:pPr>
          <a:r>
            <a:rPr lang="es-419" sz="3200" kern="1200" noProof="0" dirty="0"/>
            <a:t>Permita que una persona de apoyo acompañe a la usuaria durante el examen, si así lo desea la usuaria.</a:t>
          </a:r>
          <a:endParaRPr lang="en-US" sz="3200" kern="1200" dirty="0"/>
        </a:p>
      </dsp:txBody>
      <dsp:txXfrm>
        <a:off x="3391834" y="4742848"/>
        <a:ext cx="10676351" cy="1772002"/>
      </dsp:txXfrm>
    </dsp:sp>
    <dsp:sp modelId="{1253B2ED-C7D6-C94D-96DB-E944E6DCD1FE}">
      <dsp:nvSpPr>
        <dsp:cNvPr id="0" name=""/>
        <dsp:cNvSpPr/>
      </dsp:nvSpPr>
      <dsp:spPr>
        <a:xfrm>
          <a:off x="57213" y="6882145"/>
          <a:ext cx="2913144" cy="208837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b="1" kern="1200"/>
            <a:t>4</a:t>
          </a:r>
        </a:p>
      </dsp:txBody>
      <dsp:txXfrm>
        <a:off x="1101401" y="6882145"/>
        <a:ext cx="824768" cy="2088376"/>
      </dsp:txXfrm>
    </dsp:sp>
    <dsp:sp modelId="{3A7D0DA5-43DD-EC41-819B-2F506173A158}">
      <dsp:nvSpPr>
        <dsp:cNvPr id="0" name=""/>
        <dsp:cNvSpPr/>
      </dsp:nvSpPr>
      <dsp:spPr>
        <a:xfrm>
          <a:off x="2505833" y="7040332"/>
          <a:ext cx="12448353" cy="1772002"/>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l" defTabSz="1422400">
            <a:lnSpc>
              <a:spcPct val="90000"/>
            </a:lnSpc>
            <a:spcBef>
              <a:spcPct val="0"/>
            </a:spcBef>
            <a:spcAft>
              <a:spcPct val="35000"/>
            </a:spcAft>
            <a:buNone/>
          </a:pPr>
          <a:r>
            <a:rPr lang="es-419" sz="3200" kern="1200" noProof="0" dirty="0"/>
            <a:t>Permita que la usuaria elija el género de su prestador/a de servicios, si tiene una preferencia.</a:t>
          </a:r>
          <a:endParaRPr lang="en-US" sz="3200" kern="1200" dirty="0"/>
        </a:p>
      </dsp:txBody>
      <dsp:txXfrm>
        <a:off x="3391834" y="7040332"/>
        <a:ext cx="10676351" cy="1772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F83B7-2B43-CE4C-9FD2-009CBB182C0B}">
      <dsp:nvSpPr>
        <dsp:cNvPr id="0" name=""/>
        <dsp:cNvSpPr/>
      </dsp:nvSpPr>
      <dsp:spPr>
        <a:xfrm>
          <a:off x="691874" y="2425"/>
          <a:ext cx="2816334" cy="2157984"/>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b="1" kern="1200"/>
            <a:t>5</a:t>
          </a:r>
        </a:p>
      </dsp:txBody>
      <dsp:txXfrm>
        <a:off x="1770866" y="2425"/>
        <a:ext cx="658350" cy="2157984"/>
      </dsp:txXfrm>
    </dsp:sp>
    <dsp:sp modelId="{89FBDC23-1E1D-5044-A92B-402A30CF8D81}">
      <dsp:nvSpPr>
        <dsp:cNvPr id="0" name=""/>
        <dsp:cNvSpPr/>
      </dsp:nvSpPr>
      <dsp:spPr>
        <a:xfrm>
          <a:off x="2929083" y="50252"/>
          <a:ext cx="12847323" cy="206233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l" defTabSz="1422400">
            <a:lnSpc>
              <a:spcPct val="90000"/>
            </a:lnSpc>
            <a:spcBef>
              <a:spcPct val="0"/>
            </a:spcBef>
            <a:spcAft>
              <a:spcPct val="35000"/>
            </a:spcAft>
            <a:buNone/>
          </a:pPr>
          <a:r>
            <a:rPr lang="es-419" sz="3200" kern="1200" noProof="0" dirty="0"/>
            <a:t>Antes de empezar, i</a:t>
          </a:r>
          <a:r>
            <a:rPr lang="es-419" sz="3200" kern="1200" noProof="0" dirty="0">
              <a:solidFill>
                <a:srgbClr val="000000">
                  <a:hueOff val="0"/>
                  <a:satOff val="0"/>
                  <a:lumOff val="0"/>
                  <a:alphaOff val="0"/>
                </a:srgbClr>
              </a:solidFill>
              <a:latin typeface="Arial" panose="020B0604020202020204"/>
              <a:ea typeface="+mn-ea"/>
              <a:cs typeface="+mn-cs"/>
            </a:rPr>
            <a:t>nforme a la usuaria que usted suspenderá el examen o procedimiento si ella se siente incómoda. Asegúrele que ella tiene control del ritmo del examen y/o del procedimiento.</a:t>
          </a:r>
          <a:endParaRPr lang="es-419" sz="3200" kern="1200" noProof="0" dirty="0"/>
        </a:p>
      </dsp:txBody>
      <dsp:txXfrm>
        <a:off x="3960248" y="50252"/>
        <a:ext cx="10784993" cy="2062330"/>
      </dsp:txXfrm>
    </dsp:sp>
    <dsp:sp modelId="{ACDE5012-67DF-014A-A49A-0D090DEBEC58}">
      <dsp:nvSpPr>
        <dsp:cNvPr id="0" name=""/>
        <dsp:cNvSpPr/>
      </dsp:nvSpPr>
      <dsp:spPr>
        <a:xfrm>
          <a:off x="691874" y="2409879"/>
          <a:ext cx="2817136" cy="215297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b="1" kern="1200"/>
            <a:t>6</a:t>
          </a:r>
        </a:p>
      </dsp:txBody>
      <dsp:txXfrm>
        <a:off x="1768362" y="2409879"/>
        <a:ext cx="664160" cy="2152976"/>
      </dsp:txXfrm>
    </dsp:sp>
    <dsp:sp modelId="{00679C8B-F1BF-E442-A47C-4B73476DCCEB}">
      <dsp:nvSpPr>
        <dsp:cNvPr id="0" name=""/>
        <dsp:cNvSpPr/>
      </dsp:nvSpPr>
      <dsp:spPr>
        <a:xfrm>
          <a:off x="2929885" y="2453094"/>
          <a:ext cx="12846583" cy="206654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l" defTabSz="1422400">
            <a:lnSpc>
              <a:spcPct val="90000"/>
            </a:lnSpc>
            <a:spcBef>
              <a:spcPct val="0"/>
            </a:spcBef>
            <a:spcAft>
              <a:spcPct val="35000"/>
            </a:spcAft>
            <a:buNone/>
          </a:pPr>
          <a:r>
            <a:rPr lang="es-419" sz="3200" kern="1200" dirty="0">
              <a:solidFill>
                <a:srgbClr val="000000">
                  <a:hueOff val="0"/>
                  <a:satOff val="0"/>
                  <a:lumOff val="0"/>
                  <a:alphaOff val="0"/>
                </a:srgbClr>
              </a:solidFill>
              <a:latin typeface="Arial" panose="020B0604020202020204"/>
              <a:ea typeface="+mn-ea"/>
              <a:cs typeface="+mn-cs"/>
            </a:rPr>
            <a:t>Informe a la usuaria sobre cada paso del exam</a:t>
          </a:r>
          <a:r>
            <a:rPr lang="es-419" sz="3200" kern="1200" dirty="0">
              <a:solidFill>
                <a:srgbClr val="000000">
                  <a:hueOff val="0"/>
                  <a:satOff val="0"/>
                  <a:lumOff val="0"/>
                  <a:alphaOff val="0"/>
                </a:srgbClr>
              </a:solidFill>
              <a:latin typeface="Arial" panose="020B0604020202020204"/>
            </a:rPr>
            <a:t>en y</a:t>
          </a:r>
          <a:r>
            <a:rPr lang="es-419" sz="3200" kern="1200" dirty="0">
              <a:solidFill>
                <a:srgbClr val="000000">
                  <a:hueOff val="0"/>
                  <a:satOff val="0"/>
                  <a:lumOff val="0"/>
                  <a:alphaOff val="0"/>
                </a:srgbClr>
              </a:solidFill>
              <a:latin typeface="Arial" panose="020B0604020202020204"/>
              <a:ea typeface="+mn-ea"/>
              <a:cs typeface="+mn-cs"/>
            </a:rPr>
            <a:t>/o el procedimiento justo antes que suceda.</a:t>
          </a:r>
          <a:endParaRPr lang="en-US" sz="3200" kern="1200" dirty="0"/>
        </a:p>
      </dsp:txBody>
      <dsp:txXfrm>
        <a:off x="3963158" y="2453094"/>
        <a:ext cx="10780038" cy="2066545"/>
      </dsp:txXfrm>
    </dsp:sp>
    <dsp:sp modelId="{CB9038F1-724C-CE4E-BCC7-B38870B3B1EE}">
      <dsp:nvSpPr>
        <dsp:cNvPr id="0" name=""/>
        <dsp:cNvSpPr/>
      </dsp:nvSpPr>
      <dsp:spPr>
        <a:xfrm>
          <a:off x="691874" y="4812325"/>
          <a:ext cx="2817136" cy="215297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b="1" kern="1200"/>
            <a:t>7</a:t>
          </a:r>
        </a:p>
      </dsp:txBody>
      <dsp:txXfrm>
        <a:off x="1768362" y="4812325"/>
        <a:ext cx="664160" cy="2152976"/>
      </dsp:txXfrm>
    </dsp:sp>
    <dsp:sp modelId="{00E61477-8A2A-D14D-A0C9-7FCFE27B96EA}">
      <dsp:nvSpPr>
        <dsp:cNvPr id="0" name=""/>
        <dsp:cNvSpPr/>
      </dsp:nvSpPr>
      <dsp:spPr>
        <a:xfrm>
          <a:off x="2929885" y="4857648"/>
          <a:ext cx="12846583" cy="206233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l" defTabSz="1422400">
            <a:lnSpc>
              <a:spcPct val="90000"/>
            </a:lnSpc>
            <a:spcBef>
              <a:spcPct val="0"/>
            </a:spcBef>
            <a:spcAft>
              <a:spcPct val="35000"/>
            </a:spcAft>
            <a:buNone/>
          </a:pPr>
          <a:r>
            <a:rPr lang="es-419" sz="3200" kern="1200" dirty="0">
              <a:solidFill>
                <a:srgbClr val="000000">
                  <a:hueOff val="0"/>
                  <a:satOff val="0"/>
                  <a:lumOff val="0"/>
                  <a:alphaOff val="0"/>
                </a:srgbClr>
              </a:solidFill>
              <a:latin typeface="Arial" panose="020B0604020202020204"/>
              <a:ea typeface="+mn-ea"/>
              <a:cs typeface="+mn-cs"/>
            </a:rPr>
            <a:t>Mantenga el cuerpo de la usuaria cubierto, exponga solo las áreas que examinará. </a:t>
          </a:r>
          <a:endParaRPr lang="en-US" sz="3200" kern="1200" dirty="0"/>
        </a:p>
      </dsp:txBody>
      <dsp:txXfrm>
        <a:off x="3961050" y="4857648"/>
        <a:ext cx="10784253" cy="2062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17B62-96A7-2C41-AA82-C96112E6F46E}">
      <dsp:nvSpPr>
        <dsp:cNvPr id="0" name=""/>
        <dsp:cNvSpPr/>
      </dsp:nvSpPr>
      <dsp:spPr>
        <a:xfrm>
          <a:off x="4825" y="1001398"/>
          <a:ext cx="2758870" cy="197772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b="1" i="0" kern="1200"/>
            <a:t>8</a:t>
          </a:r>
          <a:endParaRPr lang="en-US" sz="4900" b="1" kern="1200"/>
        </a:p>
      </dsp:txBody>
      <dsp:txXfrm>
        <a:off x="993686" y="1001398"/>
        <a:ext cx="781149" cy="1977721"/>
      </dsp:txXfrm>
    </dsp:sp>
    <dsp:sp modelId="{1A2D3277-B8BB-DA48-9A63-DAAB9ED48E24}">
      <dsp:nvSpPr>
        <dsp:cNvPr id="0" name=""/>
        <dsp:cNvSpPr/>
      </dsp:nvSpPr>
      <dsp:spPr>
        <a:xfrm>
          <a:off x="2131941" y="1023080"/>
          <a:ext cx="12874633" cy="1934357"/>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l" defTabSz="1422400">
            <a:lnSpc>
              <a:spcPct val="90000"/>
            </a:lnSpc>
            <a:spcBef>
              <a:spcPct val="0"/>
            </a:spcBef>
            <a:spcAft>
              <a:spcPct val="35000"/>
            </a:spcAft>
            <a:buNone/>
          </a:pPr>
          <a:r>
            <a:rPr lang="es-419" sz="3200" b="0" i="0" kern="1200" noProof="0" dirty="0"/>
            <a:t>Motive a la usuaria a utilizar la respiración abdominal para relajar los músculos del suelo pélvico.</a:t>
          </a:r>
          <a:r>
            <a:rPr lang="en-US" sz="3200" b="0" i="0" kern="1200" dirty="0"/>
            <a:t> </a:t>
          </a:r>
          <a:endParaRPr lang="en-US" sz="3200" kern="1200" dirty="0"/>
        </a:p>
      </dsp:txBody>
      <dsp:txXfrm>
        <a:off x="3099120" y="1023080"/>
        <a:ext cx="10940276" cy="1934357"/>
      </dsp:txXfrm>
    </dsp:sp>
    <dsp:sp modelId="{0418D82F-DBCF-9B43-AD0B-E4B7D2155422}">
      <dsp:nvSpPr>
        <dsp:cNvPr id="0" name=""/>
        <dsp:cNvSpPr/>
      </dsp:nvSpPr>
      <dsp:spPr>
        <a:xfrm>
          <a:off x="4825" y="3251259"/>
          <a:ext cx="2758870" cy="198983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b="1" i="0" kern="1200"/>
            <a:t>9</a:t>
          </a:r>
          <a:endParaRPr lang="en-US" sz="4900" b="1" kern="1200"/>
        </a:p>
      </dsp:txBody>
      <dsp:txXfrm>
        <a:off x="999741" y="3251259"/>
        <a:ext cx="769039" cy="1989831"/>
      </dsp:txXfrm>
    </dsp:sp>
    <dsp:sp modelId="{84CD288B-500C-FE42-B6F3-C6827173789C}">
      <dsp:nvSpPr>
        <dsp:cNvPr id="0" name=""/>
        <dsp:cNvSpPr/>
      </dsp:nvSpPr>
      <dsp:spPr>
        <a:xfrm>
          <a:off x="2131941" y="3278996"/>
          <a:ext cx="12874633" cy="1934357"/>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l" defTabSz="1422400">
            <a:lnSpc>
              <a:spcPct val="90000"/>
            </a:lnSpc>
            <a:spcBef>
              <a:spcPct val="0"/>
            </a:spcBef>
            <a:spcAft>
              <a:spcPct val="35000"/>
            </a:spcAft>
            <a:buNone/>
          </a:pPr>
          <a:r>
            <a:rPr lang="es-419" sz="3200" b="0" i="0" kern="1200" noProof="0" dirty="0"/>
            <a:t>Coloque las manos para el examen bimanual y el espéculo sin abrir sobre la vagina de la usuaria, de manera que ella se acostumbre a la sensación antes que la mano o el espéculo se introduzcan y se abran.</a:t>
          </a:r>
          <a:endParaRPr lang="en-US" sz="3200" kern="1200" dirty="0"/>
        </a:p>
      </dsp:txBody>
      <dsp:txXfrm>
        <a:off x="3099120" y="3278996"/>
        <a:ext cx="10940276" cy="1934357"/>
      </dsp:txXfrm>
    </dsp:sp>
    <dsp:sp modelId="{380AA74D-2B17-5247-B0A5-61181842AF79}">
      <dsp:nvSpPr>
        <dsp:cNvPr id="0" name=""/>
        <dsp:cNvSpPr/>
      </dsp:nvSpPr>
      <dsp:spPr>
        <a:xfrm>
          <a:off x="4825" y="5513231"/>
          <a:ext cx="2758870" cy="2002835"/>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b="1" i="0" kern="1200"/>
            <a:t>10</a:t>
          </a:r>
          <a:endParaRPr lang="en-US" sz="4900" b="1" kern="1200"/>
        </a:p>
      </dsp:txBody>
      <dsp:txXfrm>
        <a:off x="1006243" y="5513231"/>
        <a:ext cx="756035" cy="2002835"/>
      </dsp:txXfrm>
    </dsp:sp>
    <dsp:sp modelId="{909A43AC-E267-8645-AFAE-A81070DAD6ED}">
      <dsp:nvSpPr>
        <dsp:cNvPr id="0" name=""/>
        <dsp:cNvSpPr/>
      </dsp:nvSpPr>
      <dsp:spPr>
        <a:xfrm>
          <a:off x="2131941" y="5547470"/>
          <a:ext cx="12874633" cy="1934357"/>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l" defTabSz="1422400">
            <a:lnSpc>
              <a:spcPct val="90000"/>
            </a:lnSpc>
            <a:spcBef>
              <a:spcPct val="0"/>
            </a:spcBef>
            <a:spcAft>
              <a:spcPct val="35000"/>
            </a:spcAft>
            <a:buNone/>
          </a:pPr>
          <a:r>
            <a:rPr lang="es-419" sz="3200" b="0" i="0" kern="1200" noProof="0" dirty="0">
              <a:solidFill>
                <a:srgbClr val="000000">
                  <a:hueOff val="0"/>
                  <a:satOff val="0"/>
                  <a:lumOff val="0"/>
                  <a:alphaOff val="0"/>
                </a:srgbClr>
              </a:solidFill>
              <a:latin typeface="Arial" panose="020B0604020202020204"/>
              <a:ea typeface="+mn-ea"/>
              <a:cs typeface="+mn-cs"/>
            </a:rPr>
            <a:t>Si la usuaria no quiere continuar con el examen o el procedimiento, el/la prestador/a de servicios debe parar, preguntarle acerca de sus necesidades y continuar si y cuando la paciente esté lista.</a:t>
          </a:r>
          <a:endParaRPr lang="en-US" sz="3200" kern="1200" dirty="0"/>
        </a:p>
      </dsp:txBody>
      <dsp:txXfrm>
        <a:off x="3099120" y="5547470"/>
        <a:ext cx="10940276" cy="19343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32E92-97D7-2841-B38D-8BE737E79770}">
      <dsp:nvSpPr>
        <dsp:cNvPr id="0" name=""/>
        <dsp:cNvSpPr/>
      </dsp:nvSpPr>
      <dsp:spPr>
        <a:xfrm>
          <a:off x="2923717" y="998101"/>
          <a:ext cx="3537790" cy="17688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b="1" kern="1200" noProof="0" dirty="0">
              <a:solidFill>
                <a:schemeClr val="accent3"/>
              </a:solidFill>
            </a:rPr>
            <a:t>Salud</a:t>
          </a:r>
        </a:p>
      </dsp:txBody>
      <dsp:txXfrm>
        <a:off x="2923717" y="998101"/>
        <a:ext cx="3537790" cy="1768895"/>
      </dsp:txXfrm>
    </dsp:sp>
    <dsp:sp modelId="{CD9D9859-3F27-F041-82CE-C8D0FAFA5CA4}">
      <dsp:nvSpPr>
        <dsp:cNvPr id="0" name=""/>
        <dsp:cNvSpPr/>
      </dsp:nvSpPr>
      <dsp:spPr>
        <a:xfrm rot="3634327">
          <a:off x="6128464" y="4163513"/>
          <a:ext cx="1846073" cy="61911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314198" y="4287336"/>
        <a:ext cx="1474605" cy="371467"/>
      </dsp:txXfrm>
    </dsp:sp>
    <dsp:sp modelId="{BDD6155B-7874-3A49-A6A1-75F21CCDD4CE}">
      <dsp:nvSpPr>
        <dsp:cNvPr id="0" name=""/>
        <dsp:cNvSpPr/>
      </dsp:nvSpPr>
      <dsp:spPr>
        <a:xfrm>
          <a:off x="5846408" y="6179144"/>
          <a:ext cx="3537790" cy="17688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b="1" kern="1200" noProof="0" dirty="0"/>
            <a:t>Salud mental</a:t>
          </a:r>
        </a:p>
      </dsp:txBody>
      <dsp:txXfrm>
        <a:off x="5846408" y="6179144"/>
        <a:ext cx="3537790" cy="1768895"/>
      </dsp:txXfrm>
    </dsp:sp>
    <dsp:sp modelId="{99B05585-A67E-C649-B95A-3E32ED336694}">
      <dsp:nvSpPr>
        <dsp:cNvPr id="0" name=""/>
        <dsp:cNvSpPr/>
      </dsp:nvSpPr>
      <dsp:spPr>
        <a:xfrm rot="10800000">
          <a:off x="3769576" y="6754035"/>
          <a:ext cx="1846073" cy="61911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3955310" y="6877858"/>
        <a:ext cx="1474605" cy="371467"/>
      </dsp:txXfrm>
    </dsp:sp>
    <dsp:sp modelId="{2F5A41A9-2D28-2E44-8A26-AD4A70CEE5F3}">
      <dsp:nvSpPr>
        <dsp:cNvPr id="0" name=""/>
        <dsp:cNvSpPr/>
      </dsp:nvSpPr>
      <dsp:spPr>
        <a:xfrm>
          <a:off x="1026" y="6179144"/>
          <a:ext cx="3537790" cy="17688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b="1" kern="1200" noProof="0" dirty="0">
              <a:solidFill>
                <a:schemeClr val="accent3"/>
              </a:solidFill>
            </a:rPr>
            <a:t>Protección/</a:t>
          </a:r>
          <a:br>
            <a:rPr lang="es-419" sz="3600" b="1" kern="1200" noProof="0" dirty="0">
              <a:solidFill>
                <a:schemeClr val="accent3"/>
              </a:solidFill>
            </a:rPr>
          </a:br>
          <a:r>
            <a:rPr lang="es-419" sz="3600" b="1" kern="1200" noProof="0" dirty="0">
              <a:solidFill>
                <a:schemeClr val="accent3"/>
              </a:solidFill>
            </a:rPr>
            <a:t>Seguridad</a:t>
          </a:r>
        </a:p>
      </dsp:txBody>
      <dsp:txXfrm>
        <a:off x="1026" y="6179144"/>
        <a:ext cx="3537790" cy="1768895"/>
      </dsp:txXfrm>
    </dsp:sp>
    <dsp:sp modelId="{B2A1574B-7391-8E45-A24F-C50D3B333479}">
      <dsp:nvSpPr>
        <dsp:cNvPr id="0" name=""/>
        <dsp:cNvSpPr/>
      </dsp:nvSpPr>
      <dsp:spPr>
        <a:xfrm rot="17965673">
          <a:off x="1280853" y="4163513"/>
          <a:ext cx="1846073" cy="61911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1466587" y="4287336"/>
        <a:ext cx="1474605" cy="371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32E92-97D7-2841-B38D-8BE737E79770}">
      <dsp:nvSpPr>
        <dsp:cNvPr id="0" name=""/>
        <dsp:cNvSpPr/>
      </dsp:nvSpPr>
      <dsp:spPr>
        <a:xfrm>
          <a:off x="2923717" y="998101"/>
          <a:ext cx="3537790" cy="17688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accent3"/>
              </a:solidFill>
            </a:rPr>
            <a:t>Salud</a:t>
          </a:r>
          <a:endParaRPr lang="en-US" sz="3600" b="1" kern="1200" dirty="0">
            <a:solidFill>
              <a:schemeClr val="accent3"/>
            </a:solidFill>
          </a:endParaRPr>
        </a:p>
      </dsp:txBody>
      <dsp:txXfrm>
        <a:off x="2923717" y="998101"/>
        <a:ext cx="3537790" cy="1768895"/>
      </dsp:txXfrm>
    </dsp:sp>
    <dsp:sp modelId="{CD9D9859-3F27-F041-82CE-C8D0FAFA5CA4}">
      <dsp:nvSpPr>
        <dsp:cNvPr id="0" name=""/>
        <dsp:cNvSpPr/>
      </dsp:nvSpPr>
      <dsp:spPr>
        <a:xfrm rot="3634327">
          <a:off x="6128464" y="4163513"/>
          <a:ext cx="1846073" cy="61911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314198" y="4287336"/>
        <a:ext cx="1474605" cy="371467"/>
      </dsp:txXfrm>
    </dsp:sp>
    <dsp:sp modelId="{BDD6155B-7874-3A49-A6A1-75F21CCDD4CE}">
      <dsp:nvSpPr>
        <dsp:cNvPr id="0" name=""/>
        <dsp:cNvSpPr/>
      </dsp:nvSpPr>
      <dsp:spPr>
        <a:xfrm>
          <a:off x="5846408" y="6179144"/>
          <a:ext cx="3537790" cy="17688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err="1"/>
            <a:t>Salud</a:t>
          </a:r>
          <a:r>
            <a:rPr lang="en-US" sz="3600" b="1" kern="1200" dirty="0"/>
            <a:t> mental</a:t>
          </a:r>
        </a:p>
      </dsp:txBody>
      <dsp:txXfrm>
        <a:off x="5846408" y="6179144"/>
        <a:ext cx="3537790" cy="1768895"/>
      </dsp:txXfrm>
    </dsp:sp>
    <dsp:sp modelId="{99B05585-A67E-C649-B95A-3E32ED336694}">
      <dsp:nvSpPr>
        <dsp:cNvPr id="0" name=""/>
        <dsp:cNvSpPr/>
      </dsp:nvSpPr>
      <dsp:spPr>
        <a:xfrm rot="10800000">
          <a:off x="3769576" y="6754035"/>
          <a:ext cx="1846073" cy="61911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3955310" y="6877858"/>
        <a:ext cx="1474605" cy="371467"/>
      </dsp:txXfrm>
    </dsp:sp>
    <dsp:sp modelId="{2F5A41A9-2D28-2E44-8A26-AD4A70CEE5F3}">
      <dsp:nvSpPr>
        <dsp:cNvPr id="0" name=""/>
        <dsp:cNvSpPr/>
      </dsp:nvSpPr>
      <dsp:spPr>
        <a:xfrm>
          <a:off x="1026" y="6179144"/>
          <a:ext cx="3537790" cy="17688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b="1" kern="1200" noProof="0" dirty="0">
              <a:solidFill>
                <a:schemeClr val="accent3"/>
              </a:solidFill>
            </a:rPr>
            <a:t>Protección/</a:t>
          </a:r>
          <a:br>
            <a:rPr lang="es-419" sz="3600" b="1" kern="1200" noProof="0" dirty="0">
              <a:solidFill>
                <a:schemeClr val="accent3"/>
              </a:solidFill>
            </a:rPr>
          </a:br>
          <a:r>
            <a:rPr lang="es-419" sz="3600" b="1" kern="1200" noProof="0" dirty="0">
              <a:solidFill>
                <a:schemeClr val="accent3"/>
              </a:solidFill>
            </a:rPr>
            <a:t>Seguridad</a:t>
          </a:r>
        </a:p>
      </dsp:txBody>
      <dsp:txXfrm>
        <a:off x="1026" y="6179144"/>
        <a:ext cx="3537790" cy="1768895"/>
      </dsp:txXfrm>
    </dsp:sp>
    <dsp:sp modelId="{B2A1574B-7391-8E45-A24F-C50D3B333479}">
      <dsp:nvSpPr>
        <dsp:cNvPr id="0" name=""/>
        <dsp:cNvSpPr/>
      </dsp:nvSpPr>
      <dsp:spPr>
        <a:xfrm rot="17965673">
          <a:off x="1280853" y="4163513"/>
          <a:ext cx="1846073" cy="61911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1466587" y="4287336"/>
        <a:ext cx="1474605" cy="37146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7B2E39CE-4D81-6F4F-94E5-5E6542F6B85F}" type="datetimeFigureOut">
              <a:rPr lang="en-US" smtClean="0"/>
              <a:t>1/24/23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DE75D1C-764A-E649-B63D-EDCBD3A61343}" type="slidenum">
              <a:rPr lang="en-US" smtClean="0"/>
              <a:t>‹#›</a:t>
            </a:fld>
            <a:endParaRPr lang="en-US"/>
          </a:p>
        </p:txBody>
      </p:sp>
    </p:spTree>
    <p:extLst>
      <p:ext uri="{BB962C8B-B14F-4D97-AF65-F5344CB8AC3E}">
        <p14:creationId xmlns:p14="http://schemas.microsoft.com/office/powerpoint/2010/main" val="413260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awg.net/resources/safe-abortion-care-in-the-minimum-initial-service-package-misp-for-sexual-and-reproductive-health-in-humanitarian-setting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iawg.net/resources/clinical-management-of-sexual-violence-survivors-in-crisis-setting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who.int/reproductivehealth/publications/rape-survivors-humanitarian-settings/en/"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i.org/10.1080/15332985.2017.1369485"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thenounproject.com/rose-alice-desig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thenounproject.com/leremy/"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vaw-global-database.unwomen.org/e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who.int/reproductivehealth/publications/violence/VAW_infographic.pdf?ua=1" TargetMode="External"/><Relationship Id="rId4" Type="http://schemas.openxmlformats.org/officeDocument/2006/relationships/hyperlink" Target="https://www.who.int/mediacentre/factsheets/fs239/en/"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reproductivehealth/publications/violence/VAW_infographic.pdf?u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pPr>
            <a:r>
              <a:rPr lang="es-419" noProof="0" dirty="0"/>
              <a:t>Dé la bienvenida a todas las personas que asistan a la capacitación sobre aborto en situaciones de crisis humanitaria.</a:t>
            </a:r>
          </a:p>
          <a:p>
            <a:pPr marL="171450" indent="-171450">
              <a:buFont typeface="Wingdings" pitchFamily="2" charset="2"/>
              <a:buChar char="Ø"/>
            </a:pPr>
            <a:r>
              <a:rPr lang="es-419" noProof="0" dirty="0"/>
              <a:t>Mencione que esta sesión sobre la atención informada por trauma es un nuevo módulo integrado en capacitaciones sobre la prestación de servicios de aborto para trabajadores de salud de primera línea que proporcionan servicios de aborto a sobrevivientes de violencia sexual y otras formas de violencia de género (VG) en situaciones de crisis humanitaria.</a:t>
            </a:r>
          </a:p>
          <a:p>
            <a:pPr marL="171450" indent="-171450">
              <a:buFont typeface="Wingdings" pitchFamily="2" charset="2"/>
              <a:buChar char="Ø"/>
            </a:pPr>
            <a:r>
              <a:rPr lang="es-419" noProof="0" dirty="0"/>
              <a:t>Informe a las personas participantes dónde y cómo acceder al archivo PPT y a los recursos asociados con el paquete de materiales para la capacitación sobre la atención informada por trauma.</a:t>
            </a:r>
          </a:p>
          <a:p>
            <a:pPr marL="171450" indent="-171450">
              <a:buFont typeface="Wingdings" pitchFamily="2" charset="2"/>
              <a:buChar char="Ø"/>
            </a:pPr>
            <a:endParaRPr lang="es-419" noProof="0" dirty="0"/>
          </a:p>
          <a:p>
            <a:pPr marL="171450" indent="-171450">
              <a:buFont typeface="Wingdings" pitchFamily="2" charset="2"/>
              <a:buChar char="Ø"/>
            </a:pPr>
            <a:r>
              <a:rPr lang="es-419" noProof="0" dirty="0"/>
              <a:t>Diga:</a:t>
            </a:r>
            <a:br>
              <a:rPr lang="es-419" noProof="0" dirty="0"/>
            </a:br>
            <a:r>
              <a:rPr lang="es-419" noProof="0" dirty="0"/>
              <a:t>Este juego de herramientas fue creado para suplementar otros recursos de capacitación clave centrados en la atención brindada a sobrevivientes de violencia sexual, tales como </a:t>
            </a:r>
            <a:r>
              <a:rPr lang="es-419" i="1" noProof="0" dirty="0"/>
              <a:t>Clinical Management </a:t>
            </a:r>
            <a:r>
              <a:rPr lang="es-419" i="1" noProof="0" dirty="0" err="1"/>
              <a:t>of</a:t>
            </a:r>
            <a:r>
              <a:rPr lang="es-419" i="1" noProof="0" dirty="0"/>
              <a:t> Sexual </a:t>
            </a:r>
            <a:r>
              <a:rPr lang="es-419" i="1" noProof="0" dirty="0" err="1"/>
              <a:t>Violence</a:t>
            </a:r>
            <a:r>
              <a:rPr lang="es-419" i="1" noProof="0" dirty="0"/>
              <a:t> </a:t>
            </a:r>
            <a:r>
              <a:rPr lang="es-419" i="1" noProof="0" dirty="0" err="1"/>
              <a:t>Survivors</a:t>
            </a:r>
            <a:r>
              <a:rPr lang="es-419" i="1" noProof="0" dirty="0"/>
              <a:t> in Crisis </a:t>
            </a:r>
            <a:r>
              <a:rPr lang="es-419" i="1" noProof="0" dirty="0" err="1"/>
              <a:t>Settings</a:t>
            </a:r>
            <a:r>
              <a:rPr lang="es-419" i="1" noProof="0" dirty="0"/>
              <a:t> </a:t>
            </a:r>
            <a:r>
              <a:rPr lang="es-419" noProof="0" dirty="0"/>
              <a:t>| Grupo de Trabajo Interinstitucional (GTI) sobre Salud Reproductiva en Situaciones de Crisis (iawg.net) y el currículo de la OMS </a:t>
            </a:r>
            <a:r>
              <a:rPr lang="es-419" i="1" noProof="0" dirty="0"/>
              <a:t>Atención para las mujeres que han sufrido violencia: programa de capacitación de la OMS dirigido a los prestadores de servicios de salud</a:t>
            </a:r>
            <a:r>
              <a:rPr lang="es-419" noProof="0" dirty="0"/>
              <a:t>. Estos materiales tratan más a fondo el contenido abarcado en los materiales de la OMS y el GTI al aplicar los conceptos del método “ANIMA” (Atención al escuchar, No juzgar y validar, Informarse sobre las necesidades y preocupaciones, Mejorar la seguridad, Apoyo) y presentar la atención informada por trauma para incorporarla en la prestación de servicios de aborto. Este juego de herramientas se basa en materiales publicados anteriormente con un enfoque único en la intersección de la atención informada por trauma y los servicios de aborto, y está dirigido a prestadores de servicios de aborto que posiblemente no tengan acceso a los cursos completos, que podrían estar en el lado de recepción de pacientes referidas para servicios de aborto, que podrían estar recibiendo capacitación sobre la prestación de servicios de aborto, o que encontrarán que la aplicación del contenido les resulta útil en sus servicios de aborto.  </a:t>
            </a:r>
          </a:p>
          <a:p>
            <a:pPr marL="171450" indent="-171450">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75D1C-764A-E649-B63D-EDCBD3A61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9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0" i="0" u="none" strike="noStrike" kern="1200" noProof="0" dirty="0">
                <a:solidFill>
                  <a:schemeClr val="tx1"/>
                </a:solidFill>
                <a:effectLst/>
                <a:latin typeface="+mn-lt"/>
                <a:ea typeface="+mn-ea"/>
                <a:cs typeface="+mn-cs"/>
              </a:rPr>
              <a:t>Lea la diapositiva y discútala más a fondo si es necesario.</a:t>
            </a:r>
            <a:endParaRPr lang="es-419" sz="1200" i="0" noProof="0" dirty="0">
              <a:latin typeface="+mn-lt"/>
              <a:cs typeface="Calibri"/>
            </a:endParaRPr>
          </a:p>
          <a:p>
            <a:endParaRPr lang="es-419" noProof="0" dirty="0"/>
          </a:p>
          <a:p>
            <a:pPr marL="171450" indent="-171450">
              <a:buFont typeface="Wingdings" pitchFamily="2" charset="2"/>
              <a:buChar char="Ø"/>
            </a:pPr>
            <a:r>
              <a:rPr lang="es-419" sz="1200" b="0" i="0" u="none" strike="noStrike" kern="1200" noProof="0" dirty="0">
                <a:solidFill>
                  <a:schemeClr val="tx1"/>
                </a:solidFill>
                <a:effectLst/>
                <a:latin typeface="+mn-lt"/>
                <a:ea typeface="+mn-ea"/>
                <a:cs typeface="+mn-cs"/>
              </a:rPr>
              <a:t>VG es un término utilizado para centrarse en una gama más amplia de violencia de género y violencia sexualizada contra mujeres y niñas, hombres y niños, tal como violencia sexual dirigida a hombres en conflicto y violencia contra personas gay, lesbianas, transgénero o intersexuales. Abarca 5 tipos y formas diferentes de violencia:</a:t>
            </a:r>
            <a:r>
              <a:rPr lang="es-419" noProof="0" dirty="0"/>
              <a:t> </a:t>
            </a:r>
            <a:r>
              <a:rPr lang="es-419" sz="1200" b="0" i="0" u="none" strike="noStrike" kern="1200" noProof="0" dirty="0">
                <a:solidFill>
                  <a:schemeClr val="tx1"/>
                </a:solidFill>
                <a:effectLst/>
                <a:latin typeface="+mn-lt"/>
                <a:ea typeface="+mn-ea"/>
                <a:cs typeface="+mn-cs"/>
              </a:rPr>
              <a:t> (1) sexual (2) física; (3) prácticas tradicionales dañinas; (4) socioeconómica; y (5) emocional y psicológica.</a:t>
            </a:r>
            <a:r>
              <a:rPr lang="es-419" noProof="0" dirty="0"/>
              <a:t> </a:t>
            </a:r>
            <a:endParaRPr lang="es-419" sz="1200" b="0" i="0" u="none" strike="noStrike" kern="1200" noProof="0" dirty="0">
              <a:solidFill>
                <a:schemeClr val="tx1"/>
              </a:solidFill>
              <a:effectLst/>
              <a:latin typeface="+mn-lt"/>
              <a:cs typeface="Calibri"/>
            </a:endParaRPr>
          </a:p>
          <a:p>
            <a:pPr marL="171450" indent="-171450">
              <a:buFont typeface="Wingdings" pitchFamily="2" charset="2"/>
              <a:buChar char="Ø"/>
            </a:pPr>
            <a:endParaRPr lang="es-419" sz="1200" b="0" i="0" u="none" strike="noStrike" kern="1200" noProof="0" dirty="0">
              <a:solidFill>
                <a:schemeClr val="tx1"/>
              </a:solidFill>
              <a:effectLst/>
              <a:latin typeface="+mn-lt"/>
              <a:ea typeface="+mn-ea"/>
              <a:cs typeface="+mn-cs"/>
            </a:endParaRPr>
          </a:p>
          <a:p>
            <a:pPr marL="171450" indent="-171450">
              <a:buFont typeface="Wingdings" pitchFamily="2" charset="2"/>
              <a:buChar char="Ø"/>
            </a:pPr>
            <a:r>
              <a:rPr lang="es-419" sz="1200" b="0" i="0" u="none" strike="noStrike" kern="1200" noProof="0" dirty="0">
                <a:solidFill>
                  <a:schemeClr val="tx1"/>
                </a:solidFill>
                <a:effectLst/>
                <a:latin typeface="+mn-lt"/>
                <a:ea typeface="+mn-ea"/>
                <a:cs typeface="+mn-cs"/>
              </a:rPr>
              <a:t>Las cinco formas de violencia ocurren en crisis humanitarias y a menudo aumentan de manera aguda y tienen efectos de largo plazo.</a:t>
            </a:r>
            <a:r>
              <a:rPr lang="es-419" noProof="0" dirty="0"/>
              <a:t> </a:t>
            </a:r>
            <a:endParaRPr lang="es-419" sz="1200" b="0" i="0" u="none" strike="noStrike" kern="1200" noProof="0" dirty="0">
              <a:solidFill>
                <a:schemeClr val="tx1"/>
              </a:solidFill>
              <a:effectLst/>
              <a:latin typeface="+mn-lt"/>
              <a:cs typeface="Calibri"/>
            </a:endParaRPr>
          </a:p>
          <a:p>
            <a:pPr marL="628650" lvl="1" indent="-171450">
              <a:buFont typeface="Wingdings" pitchFamily="2" charset="2"/>
              <a:buChar char="Ø"/>
            </a:pPr>
            <a:r>
              <a:rPr lang="es-419" sz="1200" b="0" i="0" u="none" strike="noStrike" kern="1200" noProof="0" dirty="0">
                <a:solidFill>
                  <a:schemeClr val="tx1"/>
                </a:solidFill>
                <a:effectLst/>
                <a:latin typeface="+mn-lt"/>
                <a:ea typeface="+mn-ea"/>
                <a:cs typeface="+mn-cs"/>
              </a:rPr>
              <a:t>Fuente: https://www.elrha.org/wp-content/uploads/2021/02/Elrha_GapAnalysis_GBV_Accessible_PDF_2021.pdf</a:t>
            </a:r>
            <a:r>
              <a:rPr lang="es-419" noProof="0" dirty="0"/>
              <a:t> </a:t>
            </a:r>
            <a:endParaRPr lang="es-419" sz="1200" b="0" i="0" u="none" strike="noStrike" kern="1200" noProof="0" dirty="0">
              <a:solidFill>
                <a:schemeClr val="tx1"/>
              </a:solidFill>
              <a:effectLst/>
              <a:latin typeface="+mn-lt"/>
              <a:cs typeface="Calibri"/>
            </a:endParaRPr>
          </a:p>
          <a:p>
            <a:pPr marL="171450" indent="-171450">
              <a:buFont typeface="Wingdings" pitchFamily="2" charset="2"/>
              <a:buChar char="Ø"/>
            </a:pPr>
            <a:endParaRPr lang="es-419" sz="1200" b="0" i="0" u="none" strike="noStrike" kern="1200" noProof="0" dirty="0">
              <a:solidFill>
                <a:schemeClr val="tx1"/>
              </a:solidFill>
              <a:effectLst/>
              <a:latin typeface="+mn-lt"/>
              <a:ea typeface="+mn-ea"/>
              <a:cs typeface="+mn-cs"/>
            </a:endParaRPr>
          </a:p>
          <a:p>
            <a:pPr marL="0" indent="0">
              <a:buFont typeface="Wingdings" pitchFamily="2" charset="2"/>
              <a:buNone/>
            </a:pPr>
            <a:endParaRPr lang="es-419" noProof="0" dirty="0"/>
          </a:p>
          <a:p>
            <a:pPr marL="171450" indent="-171450">
              <a:buFont typeface="Wingdings" pitchFamily="2" charset="2"/>
              <a:buChar char="Ø"/>
            </a:pPr>
            <a:endParaRPr lang="es-419" noProof="0" dirty="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s-419" noProof="0" dirty="0"/>
              <a:t>Fuente: http://gbvguidelines.org/en/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s-419" noProof="0" dirty="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s-419" noProof="0" dirty="0"/>
          </a:p>
          <a:p>
            <a:pPr marL="171450" indent="-171450">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10</a:t>
            </a:fld>
            <a:endParaRPr lang="en-US"/>
          </a:p>
        </p:txBody>
      </p:sp>
    </p:spTree>
    <p:extLst>
      <p:ext uri="{BB962C8B-B14F-4D97-AF65-F5344CB8AC3E}">
        <p14:creationId xmlns:p14="http://schemas.microsoft.com/office/powerpoint/2010/main" val="142905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endParaRPr lang="es-419"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i="1" noProof="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i="0" noProof="0" dirty="0">
                <a:latin typeface="+mn-lt"/>
              </a:rPr>
              <a:t>La OMS e IASC han extendido la definición de la primera forma de VG, violencia sexual.</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s-419" sz="1200" i="0" noProof="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i="0" noProof="0" dirty="0">
                <a:latin typeface="+mn-lt"/>
              </a:rPr>
              <a:t>Lea la definición en la diapositiva y discútala según sea necesario.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s-419" sz="1200" i="0" noProof="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i="0" noProof="0" dirty="0">
                <a:latin typeface="+mn-lt"/>
              </a:rPr>
              <a:t>Aunque todas las formas de VG son una prioridad en crisis, en el sector SSR y con relación a MISP, hay un enfoque específico en responder a la violencia sexual y prevenirla en situaciones de crisis humanitaria, y éste es considerado como una intervención que salva vidas.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i="0" noProof="0" dirty="0">
              <a:latin typeface="+mn-lt"/>
            </a:endParaRPr>
          </a:p>
          <a:p>
            <a:pPr>
              <a:defRPr/>
            </a:pPr>
            <a:endParaRPr lang="es-419" i="0" noProof="0" dirty="0"/>
          </a:p>
          <a:p>
            <a:pPr>
              <a:defRPr/>
            </a:pPr>
            <a:r>
              <a:rPr lang="es-419" i="0" noProof="0" dirty="0"/>
              <a:t>Fuente: </a:t>
            </a:r>
            <a:r>
              <a:rPr lang="es-419" i="1" noProof="0" dirty="0"/>
              <a:t>Informe mundial sobre la violencia y la salud.</a:t>
            </a:r>
            <a:r>
              <a:rPr lang="es-419" i="0" noProof="0" dirty="0"/>
              <a:t> OMS. 2002. Página 8, Directrices de IASC sobre VG</a:t>
            </a:r>
          </a:p>
          <a:p>
            <a:pPr>
              <a:defRPr/>
            </a:pPr>
            <a:endParaRPr lang="es-419" i="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i="1" noProof="0" dirty="0">
              <a:latin typeface="+mn-lt"/>
            </a:endParaRP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11</a:t>
            </a:fld>
            <a:endParaRPr lang="en-US"/>
          </a:p>
        </p:txBody>
      </p:sp>
    </p:spTree>
    <p:extLst>
      <p:ext uri="{BB962C8B-B14F-4D97-AF65-F5344CB8AC3E}">
        <p14:creationId xmlns:p14="http://schemas.microsoft.com/office/powerpoint/2010/main" val="282866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pPr>
            <a:r>
              <a:rPr lang="es-419" noProof="0" dirty="0"/>
              <a:t>VPI es una forma de VS y, como se señaló en las estadísticas resumidas anteriormente, la VPI es prevalente a nivel mundial. El Análisis de Brechas de VG en Situaciones de Crisis Humanitaria, un estudio realizado por </a:t>
            </a:r>
            <a:r>
              <a:rPr lang="es-419" noProof="0" dirty="0" err="1"/>
              <a:t>elrha</a:t>
            </a:r>
            <a:r>
              <a:rPr lang="es-419" noProof="0" dirty="0"/>
              <a:t> también indica que la VG, en particular la VPI y la violencia sexual, aumenta en situaciones de crisis humanitaria.</a:t>
            </a:r>
          </a:p>
          <a:p>
            <a:pPr marL="628650" lvl="1" indent="-171450">
              <a:buFont typeface="Wingdings" pitchFamily="2" charset="2"/>
              <a:buChar char="Ø"/>
            </a:pPr>
            <a:r>
              <a:rPr lang="es-419" noProof="0" dirty="0"/>
              <a:t>Fuente: https://www.elrha.org/wp-content/uploads/2021/02/Elrha_GapAnalysis_GBV_Accessible_PDF_2021.pdf</a:t>
            </a:r>
          </a:p>
          <a:p>
            <a:pPr marL="171450" lvl="0" indent="-171450">
              <a:buFont typeface="Wingdings" pitchFamily="2" charset="2"/>
              <a:buChar char="Ø"/>
            </a:pPr>
            <a:endParaRPr lang="es-419" noProof="0" dirty="0"/>
          </a:p>
          <a:p>
            <a:pPr marL="171450" lvl="0" indent="-171450">
              <a:buFont typeface="Wingdings" pitchFamily="2" charset="2"/>
              <a:buChar char="Ø"/>
            </a:pPr>
            <a:r>
              <a:rPr lang="es-419" noProof="0" dirty="0"/>
              <a:t>Lea la definición y explíquela según sea necesario. </a:t>
            </a:r>
          </a:p>
          <a:p>
            <a:pPr marL="171450" lvl="0" indent="-171450">
              <a:buFont typeface="Wingdings" pitchFamily="2" charset="2"/>
              <a:buChar char="Ø"/>
            </a:pPr>
            <a:endParaRPr lang="es-419" noProof="0" dirty="0"/>
          </a:p>
          <a:p>
            <a:pPr marL="0" lvl="0" indent="0">
              <a:buFont typeface="Wingdings" pitchFamily="2" charset="2"/>
              <a:buNone/>
            </a:pPr>
            <a:endParaRPr lang="es-419" noProof="0" dirty="0"/>
          </a:p>
          <a:p>
            <a:pPr marL="0" lvl="0" indent="0">
              <a:buFont typeface="Wingdings" pitchFamily="2" charset="2"/>
              <a:buNone/>
            </a:pPr>
            <a:r>
              <a:rPr lang="es-419" noProof="0" dirty="0"/>
              <a:t>Fuente: ONU Mujeres. ( 2020). Violencia contra la mujer:  https://interactive.unwomen.org/multimedia/infographic/violenceagainstwomen/en/index.html#nav-1 </a:t>
            </a:r>
          </a:p>
          <a:p>
            <a:pPr marL="171450" lvl="0" indent="-171450">
              <a:buFont typeface="Wingdings" pitchFamily="2" charset="2"/>
              <a:buChar char="Ø"/>
            </a:pPr>
            <a:endParaRPr lang="es-419" noProof="0" dirty="0"/>
          </a:p>
          <a:p>
            <a:pPr marL="171450" lvl="0" indent="-171450">
              <a:buFont typeface="Wingdings" pitchFamily="2" charset="2"/>
              <a:buChar char="Ø"/>
            </a:pPr>
            <a:endParaRPr lang="es-419" noProof="0" dirty="0"/>
          </a:p>
          <a:p>
            <a:pPr marL="171450" lvl="0" indent="-171450">
              <a:buFont typeface="Wingdings" pitchFamily="2" charset="2"/>
              <a:buChar char="Ø"/>
            </a:pPr>
            <a:r>
              <a:rPr lang="es-419" noProof="0" dirty="0"/>
              <a:t>Antes de pasar al próximo módulo, pregunte a las personas participantes si tienen preguntas finales.</a:t>
            </a:r>
          </a:p>
        </p:txBody>
      </p:sp>
      <p:sp>
        <p:nvSpPr>
          <p:cNvPr id="4" name="Slide Number Placeholder 3"/>
          <p:cNvSpPr>
            <a:spLocks noGrp="1"/>
          </p:cNvSpPr>
          <p:nvPr>
            <p:ph type="sldNum" sz="quarter" idx="5"/>
          </p:nvPr>
        </p:nvSpPr>
        <p:spPr/>
        <p:txBody>
          <a:bodyPr/>
          <a:lstStyle/>
          <a:p>
            <a:fld id="{BDE75D1C-764A-E649-B63D-EDCBD3A61343}" type="slidenum">
              <a:rPr lang="en-US" smtClean="0"/>
              <a:t>12</a:t>
            </a:fld>
            <a:endParaRPr lang="en-US"/>
          </a:p>
        </p:txBody>
      </p:sp>
    </p:spTree>
    <p:extLst>
      <p:ext uri="{BB962C8B-B14F-4D97-AF65-F5344CB8AC3E}">
        <p14:creationId xmlns:p14="http://schemas.microsoft.com/office/powerpoint/2010/main" val="285597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pPr>
            <a:r>
              <a:rPr lang="es-419" noProof="0" dirty="0"/>
              <a:t>Ahora prestemos atención a las intersecciones entre violencia de género, trauma y servicios de aborto.</a:t>
            </a:r>
          </a:p>
        </p:txBody>
      </p:sp>
      <p:sp>
        <p:nvSpPr>
          <p:cNvPr id="4" name="Slide Number Placeholder 3"/>
          <p:cNvSpPr>
            <a:spLocks noGrp="1"/>
          </p:cNvSpPr>
          <p:nvPr>
            <p:ph type="sldNum" sz="quarter" idx="5"/>
          </p:nvPr>
        </p:nvSpPr>
        <p:spPr/>
        <p:txBody>
          <a:bodyPr/>
          <a:lstStyle/>
          <a:p>
            <a:fld id="{BDE75D1C-764A-E649-B63D-EDCBD3A61343}" type="slidenum">
              <a:rPr lang="en-US" smtClean="0"/>
              <a:t>13</a:t>
            </a:fld>
            <a:endParaRPr lang="en-US"/>
          </a:p>
        </p:txBody>
      </p:sp>
    </p:spTree>
    <p:extLst>
      <p:ext uri="{BB962C8B-B14F-4D97-AF65-F5344CB8AC3E}">
        <p14:creationId xmlns:p14="http://schemas.microsoft.com/office/powerpoint/2010/main" val="147766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p>
          <a:p>
            <a:pPr marL="171450" indent="-171450">
              <a:buFont typeface="Wingdings" panose="05000000000000000000" pitchFamily="2" charset="2"/>
              <a:buChar char="Ø"/>
            </a:pPr>
            <a:r>
              <a:rPr lang="es-419" noProof="0" dirty="0"/>
              <a:t>Ahora me gustaría que me dijeran cuál es su definición de trauma y por qué creen que es un aspecto importante que se debe considerar al proporcionar servicios de salud reproductiva de alta calidad. </a:t>
            </a:r>
            <a:endParaRPr lang="es-419" noProof="0" dirty="0">
              <a:cs typeface="Calibri"/>
            </a:endParaRPr>
          </a:p>
          <a:p>
            <a:pPr marL="628650" lvl="1" indent="-171450">
              <a:buFont typeface="Wingdings" panose="05000000000000000000" pitchFamily="2" charset="2"/>
              <a:buChar char="Ø"/>
            </a:pPr>
            <a:endParaRPr lang="es-419" noProof="0" dirty="0">
              <a:cs typeface="Calibri"/>
            </a:endParaRPr>
          </a:p>
          <a:p>
            <a:pPr marL="628650" lvl="1" indent="-171450">
              <a:buFont typeface="Wingdings" panose="05000000000000000000" pitchFamily="2" charset="2"/>
              <a:buChar char="Ø"/>
            </a:pPr>
            <a:r>
              <a:rPr lang="es-419" noProof="0" dirty="0">
                <a:cs typeface="Calibri"/>
              </a:rPr>
              <a:t>Pida a las personas participantes que describan trauma y eventos traumáticos y que consideren las razones por las cuales es una consideración importante para el trabajo que realizamos. </a:t>
            </a:r>
          </a:p>
          <a:p>
            <a:endParaRPr lang="es-419" noProof="0" dirty="0">
              <a:cs typeface="Calibri"/>
            </a:endParaRPr>
          </a:p>
          <a:p>
            <a:r>
              <a:rPr lang="es-419" noProof="0" dirty="0"/>
              <a:t>Definición de trauma de SAMHSA del Departamento de Salud y Servicios Humanos de Estados Unidos (si es útil): </a:t>
            </a:r>
          </a:p>
          <a:p>
            <a:pPr>
              <a:spcAft>
                <a:spcPts val="3600"/>
              </a:spcAft>
            </a:pPr>
            <a:r>
              <a:rPr lang="es-419" noProof="0" dirty="0"/>
              <a:t>“Trauma individual es el resultado de un evento, una serie de eventos o un conjunto de circunstancias experimentadas por una persona, ya sea física o emocionalmente nocivo o potencialmente mortal y que tiene efectos adversos duraderos en el funcionamiento y el bienestar mental, físico, social, emocional o espiritual de la persona”.</a:t>
            </a:r>
            <a:endParaRPr lang="es-419" noProof="0" dirty="0">
              <a:cs typeface="Calibri"/>
            </a:endParaRPr>
          </a:p>
          <a:p>
            <a:endParaRPr lang="es-419" noProof="0" dirty="0">
              <a:cs typeface="Calibri"/>
            </a:endParaRPr>
          </a:p>
          <a:p>
            <a:endParaRPr lang="es-419" noProof="0" dirty="0">
              <a:cs typeface="Calibri"/>
            </a:endParaRPr>
          </a:p>
          <a:p>
            <a:r>
              <a:rPr lang="es-419" noProof="0" dirty="0">
                <a:cs typeface="Calibri"/>
              </a:rPr>
              <a:t>Algunos puntos adicionales para discutir con su grupo:</a:t>
            </a:r>
            <a:endParaRPr lang="es-419" noProof="0" dirty="0"/>
          </a:p>
          <a:p>
            <a:pPr marL="171450" indent="-171450">
              <a:buFont typeface="Wingdings" pitchFamily="2" charset="2"/>
              <a:buChar char="Ø"/>
            </a:pPr>
            <a:r>
              <a:rPr lang="es-419" noProof="0" dirty="0"/>
              <a:t>Explique más a fondo agregando que la VG es una forma de trauma y que las personas refugiadas y desplazadas internamente experimentan múltiples formas de trauma y abusos de los derechos humanos.</a:t>
            </a:r>
            <a:endParaRPr lang="es-419" noProof="0" dirty="0">
              <a:cs typeface="Calibri"/>
            </a:endParaRPr>
          </a:p>
          <a:p>
            <a:pPr marL="171450" indent="-171450">
              <a:buFont typeface="Wingdings" pitchFamily="2" charset="2"/>
              <a:buChar char="Ø"/>
              <a:defRPr/>
            </a:pPr>
            <a:r>
              <a:rPr lang="es-419" noProof="0" dirty="0">
                <a:cs typeface="Calibri"/>
              </a:rPr>
              <a:t>Los eventos, incluso los que son útiles, pueden </a:t>
            </a:r>
            <a:r>
              <a:rPr lang="es-419" noProof="0" dirty="0" err="1">
                <a:cs typeface="Calibri"/>
              </a:rPr>
              <a:t>retraumatizar</a:t>
            </a:r>
            <a:r>
              <a:rPr lang="es-419" noProof="0" dirty="0">
                <a:cs typeface="Calibri"/>
              </a:rPr>
              <a:t>.  Intentamos minimizar el riesgo que ocurre.  </a:t>
            </a:r>
            <a:endParaRPr lang="es-419" noProof="0" dirty="0"/>
          </a:p>
          <a:p>
            <a:pPr marL="171450" indent="-171450">
              <a:buFont typeface="Wingdings" pitchFamily="2" charset="2"/>
              <a:buChar char="Ø"/>
              <a:defRPr/>
            </a:pPr>
            <a:r>
              <a:rPr lang="es-419" noProof="0" dirty="0"/>
              <a:t>Es probable que todas las mujeres que buscan servicios de aborto han experimentado trauma, tal como desplazamiento forzado, y estas mujeres corren mayor riesgo de sufrir violencia sexual y violencia de género. </a:t>
            </a:r>
            <a:endParaRPr lang="es-419" noProof="0" dirty="0">
              <a:cs typeface="Calibri"/>
            </a:endParaRPr>
          </a:p>
          <a:p>
            <a:pPr marL="171450" indent="-171450">
              <a:buFont typeface="Wingdings" pitchFamily="2" charset="2"/>
              <a:buChar char="Ø"/>
            </a:pPr>
            <a:r>
              <a:rPr lang="es-419" noProof="0" dirty="0"/>
              <a:t>En situaciones de crisis humanitaria las diversas formas de trauma pueden ser, entre otras: </a:t>
            </a:r>
            <a:endParaRPr lang="es-419" b="0" noProof="0" dirty="0">
              <a:effectLst/>
              <a:cs typeface="Calibri"/>
            </a:endParaRPr>
          </a:p>
          <a:p>
            <a:pPr marL="628650" lvl="1" indent="-171450">
              <a:buFont typeface="Wingdings" pitchFamily="2" charset="2"/>
              <a:buChar char="Ø"/>
            </a:pPr>
            <a:r>
              <a:rPr lang="es-419" b="0" i="0" noProof="0" dirty="0">
                <a:effectLst/>
              </a:rPr>
              <a:t>Desplazamiento forzado</a:t>
            </a:r>
            <a:endParaRPr lang="es-419" b="0" i="0" noProof="0" dirty="0">
              <a:effectLst/>
              <a:cs typeface="Calibri"/>
            </a:endParaRPr>
          </a:p>
          <a:p>
            <a:pPr marL="628650" lvl="1" indent="-171450">
              <a:buFont typeface="Wingdings" pitchFamily="2" charset="2"/>
              <a:buChar char="Ø"/>
            </a:pPr>
            <a:r>
              <a:rPr lang="es-419" b="0" i="0" noProof="0" dirty="0">
                <a:effectLst/>
              </a:rPr>
              <a:t>Guerra, terrorismo o violencia política</a:t>
            </a:r>
            <a:endParaRPr lang="es-419" b="0" i="0" noProof="0" dirty="0">
              <a:effectLst/>
              <a:cs typeface="Calibri"/>
            </a:endParaRPr>
          </a:p>
          <a:p>
            <a:pPr marL="628650" lvl="1" indent="-171450">
              <a:buFont typeface="Wingdings" pitchFamily="2" charset="2"/>
              <a:buChar char="Ø"/>
            </a:pPr>
            <a:r>
              <a:rPr lang="es-419" b="0" i="0" noProof="0" dirty="0">
                <a:effectLst/>
              </a:rPr>
              <a:t>Violencia sexual </a:t>
            </a:r>
            <a:endParaRPr lang="es-419" b="0" i="0" noProof="0" dirty="0">
              <a:effectLst/>
              <a:cs typeface="Calibri"/>
            </a:endParaRPr>
          </a:p>
          <a:p>
            <a:pPr marL="628650" lvl="1" indent="-171450">
              <a:buFont typeface="Wingdings" pitchFamily="2" charset="2"/>
              <a:buChar char="Ø"/>
            </a:pPr>
            <a:r>
              <a:rPr lang="es-419" b="0" i="0" noProof="0" dirty="0">
                <a:effectLst/>
              </a:rPr>
              <a:t>Violencia física</a:t>
            </a:r>
            <a:endParaRPr lang="es-419" b="0" i="0" noProof="0" dirty="0">
              <a:effectLst/>
              <a:cs typeface="Calibri"/>
            </a:endParaRPr>
          </a:p>
          <a:p>
            <a:pPr marL="628650" lvl="1" indent="-171450">
              <a:buFont typeface="Wingdings" pitchFamily="2" charset="2"/>
              <a:buChar char="Ø"/>
            </a:pPr>
            <a:r>
              <a:rPr lang="es-419" b="0" i="0" noProof="0" dirty="0">
                <a:effectLst/>
              </a:rPr>
              <a:t>Abuso emocional o maltrato psicológico</a:t>
            </a:r>
            <a:endParaRPr lang="es-419" b="0" i="0" noProof="0" dirty="0">
              <a:cs typeface="Calibri"/>
            </a:endParaRPr>
          </a:p>
          <a:p>
            <a:pPr marL="171450" indent="-171450">
              <a:buFont typeface="Wingdings" pitchFamily="2" charset="2"/>
              <a:buChar char="Ø"/>
              <a:defRPr/>
            </a:pPr>
            <a:endParaRPr lang="es-419" sz="1200" kern="1200" noProof="0" dirty="0">
              <a:solidFill>
                <a:schemeClr val="tx1"/>
              </a:solidFill>
              <a:effectLst/>
              <a:latin typeface="+mn-lt"/>
              <a:ea typeface="+mn-ea"/>
              <a:cs typeface="+mn-cs"/>
            </a:endParaRPr>
          </a:p>
          <a:p>
            <a:pPr marL="171450" indent="-171450">
              <a:buFont typeface="Wingdings" pitchFamily="2" charset="2"/>
              <a:buChar char="Ø"/>
              <a:defRPr/>
            </a:pPr>
            <a:r>
              <a:rPr lang="es-419" sz="1200" kern="1200" noProof="0" dirty="0">
                <a:solidFill>
                  <a:schemeClr val="tx1"/>
                </a:solidFill>
                <a:effectLst/>
                <a:latin typeface="+mn-lt"/>
                <a:ea typeface="+mn-ea"/>
                <a:cs typeface="+mn-cs"/>
              </a:rPr>
              <a:t>Fuente: OMS. ( </a:t>
            </a:r>
            <a:r>
              <a:rPr lang="es-419" sz="1200" kern="1200" noProof="0" dirty="0" err="1">
                <a:solidFill>
                  <a:schemeClr val="tx1"/>
                </a:solidFill>
                <a:effectLst/>
                <a:latin typeface="+mn-lt"/>
                <a:ea typeface="+mn-ea"/>
                <a:cs typeface="+mn-cs"/>
              </a:rPr>
              <a:t>xx</a:t>
            </a:r>
            <a:r>
              <a:rPr lang="es-419" sz="1200" kern="1200" noProof="0" dirty="0">
                <a:solidFill>
                  <a:schemeClr val="tx1"/>
                </a:solidFill>
                <a:effectLst/>
                <a:latin typeface="+mn-lt"/>
                <a:ea typeface="+mn-ea"/>
                <a:cs typeface="+mn-cs"/>
              </a:rPr>
              <a:t>). Capítulo 8: Violencia colectiva:</a:t>
            </a:r>
            <a:r>
              <a:rPr lang="es-419" noProof="0" dirty="0"/>
              <a:t> </a:t>
            </a:r>
            <a:r>
              <a:rPr lang="es-419" sz="1200" kern="1200" noProof="0" dirty="0">
                <a:solidFill>
                  <a:schemeClr val="tx1"/>
                </a:solidFill>
                <a:effectLst/>
                <a:latin typeface="+mn-lt"/>
                <a:ea typeface="+mn-ea"/>
                <a:cs typeface="+mn-cs"/>
              </a:rPr>
              <a:t> https://www.who.int/violence_injury_prevention/violence/global_campaign/en/chap8.pdf</a:t>
            </a:r>
            <a:endParaRPr lang="es-419" sz="1200" kern="1200" noProof="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14</a:t>
            </a:fld>
            <a:endParaRPr lang="en-US"/>
          </a:p>
        </p:txBody>
      </p:sp>
    </p:spTree>
    <p:extLst>
      <p:ext uri="{BB962C8B-B14F-4D97-AF65-F5344CB8AC3E}">
        <p14:creationId xmlns:p14="http://schemas.microsoft.com/office/powerpoint/2010/main" val="156914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b="0" noProof="0" dirty="0">
                <a:solidFill>
                  <a:srgbClr val="C00000"/>
                </a:solidFill>
              </a:rPr>
              <a:t>Notas para el/la facilitador/a:</a:t>
            </a:r>
            <a:r>
              <a:rPr lang="es-419" noProof="0" dirty="0">
                <a:solidFill>
                  <a:srgbClr val="C00000"/>
                </a:solidFill>
              </a:rPr>
              <a:t> </a:t>
            </a:r>
            <a:endParaRPr lang="es-419" sz="1200" b="0" noProof="0" dirty="0">
              <a:solidFill>
                <a:srgbClr val="C00000"/>
              </a:solidFill>
              <a:cs typeface="Calibri"/>
            </a:endParaRPr>
          </a:p>
          <a:p>
            <a:pPr marL="171450" indent="-171450">
              <a:buFont typeface="Wingdings" pitchFamily="2" charset="2"/>
              <a:buChar char="Ø"/>
            </a:pPr>
            <a:r>
              <a:rPr lang="es-419" sz="1200" b="0" noProof="0" dirty="0">
                <a:solidFill>
                  <a:srgbClr val="C00000"/>
                </a:solidFill>
              </a:rPr>
              <a:t>En crisis</a:t>
            </a:r>
            <a:r>
              <a:rPr lang="es-419" noProof="0" dirty="0">
                <a:solidFill>
                  <a:srgbClr val="C00000"/>
                </a:solidFill>
              </a:rPr>
              <a:t> </a:t>
            </a:r>
            <a:r>
              <a:rPr lang="es-419" sz="1200" b="0" noProof="0" dirty="0">
                <a:solidFill>
                  <a:srgbClr val="C00000"/>
                </a:solidFill>
              </a:rPr>
              <a:t>humanitarias, las mujeres y niñas en edad reproductiva corren mayor riesgo de tener un embarazo no deseado o complicaciones del embarazo por violencia sexual.</a:t>
            </a:r>
            <a:r>
              <a:rPr lang="es-419" noProof="0" dirty="0">
                <a:solidFill>
                  <a:srgbClr val="C00000"/>
                </a:solidFill>
              </a:rPr>
              <a:t> </a:t>
            </a:r>
            <a:endParaRPr lang="es-419" sz="1200" b="0" noProof="0" dirty="0">
              <a:solidFill>
                <a:srgbClr val="C00000"/>
              </a:solidFill>
              <a:cs typeface="Calibri"/>
            </a:endParaRPr>
          </a:p>
          <a:p>
            <a:pPr marL="171450" indent="-171450">
              <a:buFont typeface="Wingdings" pitchFamily="2" charset="2"/>
              <a:buChar char="Ø"/>
            </a:pPr>
            <a:r>
              <a:rPr lang="es-419" sz="1200" b="0" noProof="0" dirty="0">
                <a:solidFill>
                  <a:srgbClr val="C00000"/>
                </a:solidFill>
              </a:rPr>
              <a:t>Este gráfico resume las posibles vías directas e indirectas de la intersección de violencia sexual y aborto, así como los resultados adversos para la salud si no se proporcionan servicios de aborto en situaciones de crisis. </a:t>
            </a:r>
          </a:p>
          <a:p>
            <a:pPr marL="171450" indent="-171450">
              <a:buFont typeface="Wingdings" pitchFamily="2" charset="2"/>
              <a:buChar char="Ø"/>
            </a:pPr>
            <a:r>
              <a:rPr lang="es-419" sz="1200" b="0" noProof="0" dirty="0">
                <a:solidFill>
                  <a:srgbClr val="C00000"/>
                </a:solidFill>
              </a:rPr>
              <a:t>Es importante recordar, y tener siempre en cuenta en nuestro trabajo en SDSR, que la prestación de servicios de aborto no es solo un problema de salud pública sino también un derecho humano. </a:t>
            </a:r>
          </a:p>
          <a:p>
            <a:pPr marL="171450" indent="-171450">
              <a:buFont typeface="Wingdings" pitchFamily="2" charset="2"/>
              <a:buChar char="Ø"/>
            </a:pPr>
            <a:r>
              <a:rPr lang="es-419" sz="1200" b="0" noProof="0" dirty="0">
                <a:solidFill>
                  <a:srgbClr val="C00000"/>
                </a:solidFill>
              </a:rPr>
              <a:t>La capacitación de prestadores de servicios de salud reproductiva de primera línea sobre la prestación de servicios de atención integral del aborto antes de crisis y a lo largo de todo el nexo entre cuestiones humanitarias y de desarrollo es solo uno de los numerosos pasos importantes para garantizar que se cumplan los derechos de las mujeres y que se proporcionen servicios de calidad.</a:t>
            </a:r>
            <a:endParaRPr lang="es-419" sz="1200" b="0" noProof="0" dirty="0">
              <a:solidFill>
                <a:srgbClr val="C00000"/>
              </a:solidFill>
              <a:cs typeface="Calibri"/>
            </a:endParaRPr>
          </a:p>
          <a:p>
            <a:pPr marL="171450" indent="-171450">
              <a:buFont typeface="Wingdings" pitchFamily="2" charset="2"/>
              <a:buChar char="Ø"/>
            </a:pPr>
            <a:endParaRPr lang="es-419" sz="1200" b="0" noProof="0" dirty="0">
              <a:solidFill>
                <a:srgbClr val="C00000"/>
              </a:solidFill>
            </a:endParaRPr>
          </a:p>
          <a:p>
            <a:endParaRPr lang="es-419" b="0" noProof="0" dirty="0"/>
          </a:p>
          <a:p>
            <a:r>
              <a:rPr lang="es-419" sz="1200" b="0" noProof="0" dirty="0">
                <a:solidFill>
                  <a:srgbClr val="C00000"/>
                </a:solidFill>
              </a:rPr>
              <a:t>Adaptado de: https://apps.who.int/iris/bitstream/handle/10665/77431/WHO_RHR_12.43_eng.pdf;jsessionid=104CFF6DCBEC52D46B226E069147E8A2?sequence=1</a:t>
            </a:r>
            <a:r>
              <a:rPr lang="es-419" noProof="0" dirty="0">
                <a:solidFill>
                  <a:srgbClr val="C00000"/>
                </a:solidFill>
              </a:rPr>
              <a:t> </a:t>
            </a:r>
            <a:endParaRPr lang="es-419" sz="1200" b="0" noProof="0" dirty="0">
              <a:solidFill>
                <a:srgbClr val="C00000"/>
              </a:solidFill>
            </a:endParaRPr>
          </a:p>
          <a:p>
            <a:r>
              <a:rPr lang="es-419" sz="1200" b="0" noProof="0" dirty="0">
                <a:solidFill>
                  <a:srgbClr val="C00000"/>
                </a:solidFill>
              </a:rPr>
              <a:t>Adaptado de: https://Users/shadietofigh/Downloads/GBV_humanitarian_settings%20(1).pdf</a:t>
            </a:r>
            <a:endParaRPr lang="es-419" sz="1200" b="0" noProof="0" dirty="0">
              <a:solidFill>
                <a:srgbClr val="C00000"/>
              </a:solidFill>
              <a:cs typeface="Calibri"/>
            </a:endParaRPr>
          </a:p>
          <a:p>
            <a:endParaRPr lang="en-US" sz="1200" b="0" dirty="0">
              <a:solidFill>
                <a:srgbClr val="C00000"/>
              </a:solidFill>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89FD8-EA66-478D-B785-117196EA47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45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s-419" noProof="0" dirty="0"/>
              <a:t>Notas para el/la facilitador/a:</a:t>
            </a:r>
          </a:p>
          <a:p>
            <a:pPr marL="171450" indent="-171450">
              <a:buFont typeface="Wingdings" panose="05000000000000000000" pitchFamily="2" charset="2"/>
              <a:buChar char="Ø"/>
            </a:pPr>
            <a:r>
              <a:rPr lang="es-419" noProof="0" dirty="0"/>
              <a:t>Dé una visión general del mapa y señale que los países en rojo oscuro tienen las leyes más restrictivas relativas al aborto y los países en azul tienen las leyes más permisivas.</a:t>
            </a:r>
          </a:p>
          <a:p>
            <a:pPr marL="171450" indent="-171450">
              <a:buFont typeface="Wingdings" panose="05000000000000000000" pitchFamily="2" charset="2"/>
              <a:buChar char="Ø"/>
            </a:pPr>
            <a:r>
              <a:rPr lang="es-419" noProof="0" dirty="0"/>
              <a:t>Si tiene suficiente tiempo y una conexión wifi, puede ir al mapa en línea para demostrar cómo hacer clic en un país de interés y ver sus leyes e indicaciones sobre aborto.</a:t>
            </a:r>
          </a:p>
          <a:p>
            <a:endParaRPr lang="es-419" noProof="0" dirty="0"/>
          </a:p>
          <a:p>
            <a:endParaRPr lang="es-419" noProof="0" dirty="0"/>
          </a:p>
          <a:p>
            <a:r>
              <a:rPr lang="es-419" noProof="0" dirty="0"/>
              <a:t>Asegúrese de transmitir estos mensajes clave:</a:t>
            </a:r>
          </a:p>
          <a:p>
            <a:endParaRPr lang="es-419" noProof="0" dirty="0"/>
          </a:p>
          <a:p>
            <a:pPr marL="171450" indent="-171450">
              <a:buFont typeface="Arial" panose="020B0604020202020204" pitchFamily="34" charset="0"/>
              <a:buChar char="•"/>
            </a:pPr>
            <a:r>
              <a:rPr lang="es-419" noProof="0" dirty="0"/>
              <a:t>La mayoría de las mujeres viven en países donde el aborto es permitido por ciertas causales.</a:t>
            </a:r>
          </a:p>
          <a:p>
            <a:pPr marL="171450" indent="-171450">
              <a:buFont typeface="Arial" panose="020B0604020202020204" pitchFamily="34" charset="0"/>
              <a:buChar char="•"/>
            </a:pPr>
            <a:endParaRPr lang="es-419" noProof="0" dirty="0"/>
          </a:p>
          <a:p>
            <a:pPr marL="171450" indent="-171450">
              <a:buFont typeface="Arial" panose="020B0604020202020204" pitchFamily="34" charset="0"/>
              <a:buChar char="•"/>
            </a:pPr>
            <a:r>
              <a:rPr lang="es-419" noProof="0" dirty="0"/>
              <a:t>La evidencia muestra que las leyes que restringen o penalizan el aborto no reducen el número de abortos que ocurren, sino que causan que las mujeres recurran al aborto clandestino y aumentan las tasas de muertes y discapacidad por aborto inseguro.  Independientemente del contexto legislativo, las mujeres que quieren tener un aborto encontrarán la manera de tenerlo y pondrán su vida en riesgo para hacerlo.</a:t>
            </a:r>
            <a:endParaRPr lang="es-419" noProof="0" dirty="0">
              <a:cs typeface="Calibri"/>
            </a:endParaRPr>
          </a:p>
          <a:p>
            <a:endParaRPr lang="es-419" noProof="0" dirty="0"/>
          </a:p>
          <a:p>
            <a:pPr marL="171450" indent="-171450">
              <a:buFont typeface="Arial" panose="020B0604020202020204" pitchFamily="34" charset="0"/>
              <a:buChar char="•"/>
            </a:pPr>
            <a:r>
              <a:rPr lang="es-419" noProof="0" dirty="0">
                <a:solidFill>
                  <a:schemeClr val="accent6"/>
                </a:solidFill>
              </a:rPr>
              <a:t>En muchos países existen diferencias entre lo que dispone la ley y cómo se aplica la ley.</a:t>
            </a:r>
            <a:endParaRPr lang="es-419" noProof="0" dirty="0">
              <a:solidFill>
                <a:schemeClr val="accent6"/>
              </a:solidFill>
              <a:cs typeface="Calibri"/>
            </a:endParaRPr>
          </a:p>
          <a:p>
            <a:endParaRPr lang="es-419" noProof="0" dirty="0">
              <a:solidFill>
                <a:schemeClr val="accent6"/>
              </a:solidFill>
            </a:endParaRPr>
          </a:p>
          <a:p>
            <a:pPr marL="171450" indent="-171450">
              <a:buFont typeface="Arial" panose="020B0604020202020204" pitchFamily="34" charset="0"/>
              <a:buChar char="•"/>
            </a:pPr>
            <a:r>
              <a:rPr lang="es-419" noProof="0" dirty="0">
                <a:solidFill>
                  <a:schemeClr val="accent6"/>
                </a:solidFill>
              </a:rPr>
              <a:t>En algunos entornos, aunque la ley parezca ser restrictiva, en la práctica podría interpretarse liberalmente y, por lo tanto, podría ser relativamente fácil que las personas accedan a servicios de aborto seguro excepto en situaciones donde la movilidad y el sustento están limitados, lo cual es la situación de la mayoría de las personas refugiadas. En otros países, la ley podría permitir la disposición de aborto bajo una variedad de circunstancias, pero esto posiblemente no sea una realidad para las mujeres en la práctica, en particular las personas que viven en condiciones de desplazamiento o campos.</a:t>
            </a:r>
            <a:endParaRPr lang="es-419" noProof="0" dirty="0">
              <a:solidFill>
                <a:schemeClr val="accent6"/>
              </a:solidFill>
              <a:cs typeface="Calibri"/>
            </a:endParaRPr>
          </a:p>
          <a:p>
            <a:pPr marL="171450" indent="-171450">
              <a:buFont typeface="Arial" panose="020B0604020202020204" pitchFamily="34" charset="0"/>
              <a:buChar char="•"/>
            </a:pPr>
            <a:endParaRPr lang="es-419" noProof="0" dirty="0">
              <a:solidFill>
                <a:schemeClr val="accent6"/>
              </a:solidFill>
            </a:endParaRPr>
          </a:p>
          <a:p>
            <a:pPr marL="171450" indent="-171450">
              <a:buFont typeface="Arial" panose="020B0604020202020204" pitchFamily="34" charset="0"/>
              <a:buChar char="•"/>
            </a:pPr>
            <a:endParaRPr lang="es-419" noProof="0" dirty="0">
              <a:cs typeface="Calibri"/>
            </a:endParaRPr>
          </a:p>
          <a:p>
            <a:r>
              <a:rPr lang="es-419" noProof="0" dirty="0"/>
              <a:t>Fuente: http://worldabortionlaws.com/map/ </a:t>
            </a:r>
          </a:p>
          <a:p>
            <a:endParaRPr lang="es-419" noProof="0" dirty="0"/>
          </a:p>
          <a:p>
            <a:endParaRPr lang="en-US" dirty="0"/>
          </a:p>
        </p:txBody>
      </p:sp>
      <p:sp>
        <p:nvSpPr>
          <p:cNvPr id="4" name="Slide Number Placeholder 3"/>
          <p:cNvSpPr>
            <a:spLocks noGrp="1"/>
          </p:cNvSpPr>
          <p:nvPr>
            <p:ph type="sldNum" sz="quarter" idx="10"/>
          </p:nvPr>
        </p:nvSpPr>
        <p:spPr/>
        <p:txBody>
          <a:bodyPr numCol="1"/>
          <a:lstStyle/>
          <a:p>
            <a:fld id="{DFEB7F7D-836D-4C06-B979-1D42DB4E8246}" type="slidenum">
              <a:rPr lang="en-US" smtClean="0"/>
              <a:t>16</a:t>
            </a:fld>
            <a:endParaRPr lang="en-US"/>
          </a:p>
        </p:txBody>
      </p:sp>
    </p:spTree>
    <p:extLst>
      <p:ext uri="{BB962C8B-B14F-4D97-AF65-F5344CB8AC3E}">
        <p14:creationId xmlns:p14="http://schemas.microsoft.com/office/powerpoint/2010/main" val="135800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latin typeface="Calibri"/>
                <a:cs typeface="Calibri"/>
              </a:rPr>
              <a:t>Notas para el/la facilitador/a: </a:t>
            </a:r>
            <a:endParaRPr lang="es-419" noProof="0" dirty="0">
              <a:latin typeface="Calibri" pitchFamily="34" charset="0"/>
              <a:cs typeface="Calibri"/>
            </a:endParaRPr>
          </a:p>
          <a:p>
            <a:pPr marL="171450" indent="-171450">
              <a:buFont typeface="Wingdings" pitchFamily="2" charset="2"/>
              <a:buChar char="Ø"/>
            </a:pPr>
            <a:r>
              <a:rPr lang="es-419" noProof="0" dirty="0">
                <a:latin typeface="Calibri"/>
                <a:cs typeface="Calibri"/>
              </a:rPr>
              <a:t>Aunque los tratados de derechos humanos protegen la salud y los derechos sexuales y reproductivos (SDSR), que incluyen el aborto, aún existen ideas erróneas de que el aborto es ilegal. En la mayoría de los países, el aborto no es “ilegal” sino “restringido”.</a:t>
            </a:r>
            <a:endParaRPr lang="es-419" noProof="0" dirty="0">
              <a:latin typeface="Calibri" pitchFamily="34" charset="0"/>
              <a:cs typeface="Calibri"/>
            </a:endParaRPr>
          </a:p>
          <a:p>
            <a:pPr marL="171450" indent="-171450">
              <a:buFont typeface="Wingdings" pitchFamily="2" charset="2"/>
              <a:buChar char="Ø"/>
            </a:pPr>
            <a:r>
              <a:rPr lang="es-419" noProof="0" dirty="0">
                <a:latin typeface="Calibri"/>
                <a:cs typeface="Calibri"/>
              </a:rPr>
              <a:t>Solo un puñado de países tienen prohibición absoluta del aborto.</a:t>
            </a:r>
          </a:p>
          <a:p>
            <a:pPr marL="171450" indent="-171450">
              <a:buFont typeface="Wingdings" pitchFamily="2" charset="2"/>
              <a:buChar char="Ø"/>
            </a:pPr>
            <a:r>
              <a:rPr lang="es-419" noProof="0" dirty="0">
                <a:latin typeface="Calibri"/>
                <a:cs typeface="Calibri"/>
              </a:rPr>
              <a:t>El 95% de la población mundial vive en un país donde el aborto seguro es permitido bajo ciertas circunstancias.</a:t>
            </a:r>
          </a:p>
          <a:p>
            <a:pPr marL="171450" indent="-171450">
              <a:buFont typeface="Wingdings" pitchFamily="2" charset="2"/>
              <a:buChar char="Ø"/>
            </a:pPr>
            <a:r>
              <a:rPr lang="es-419" noProof="0" dirty="0"/>
              <a:t>Varios acuerdos internacionales y regionales, como los que se indican en la diapositiva, apoyan el imperativo de proporcionar servicios de aborto seguro en situaciones de crisis. </a:t>
            </a:r>
            <a:endParaRPr lang="es-419" noProof="0" dirty="0">
              <a:cs typeface="Calibri"/>
            </a:endParaRPr>
          </a:p>
          <a:p>
            <a:pPr marL="171450" indent="-171450">
              <a:buFont typeface="Wingdings" pitchFamily="2" charset="2"/>
              <a:buChar char="Ø"/>
            </a:pPr>
            <a:r>
              <a:rPr lang="es-419" noProof="0" dirty="0">
                <a:latin typeface="Calibri"/>
                <a:cs typeface="Calibri"/>
              </a:rPr>
              <a:t>Aunque algunas personas refugiadas tienen mejor acceso a los servicios de salud que las personas que residen en su país anfitrión, debido a la política y las normativas, es poco probable que tengan acceso generalizado a servicios de aborto seguro. </a:t>
            </a:r>
          </a:p>
          <a:p>
            <a:pPr marL="171450" indent="-171450">
              <a:buFont typeface="Wingdings" pitchFamily="2" charset="2"/>
              <a:buChar char="Ø"/>
            </a:pPr>
            <a:endParaRPr lang="es-419" noProof="0" dirty="0">
              <a:latin typeface="Calibri"/>
              <a:cs typeface="Calibri"/>
            </a:endParaRPr>
          </a:p>
          <a:p>
            <a:pPr marL="171450" indent="-171450">
              <a:buFont typeface="Wingdings" pitchFamily="2" charset="2"/>
              <a:buChar char="Ø"/>
            </a:pPr>
            <a:endParaRPr lang="es-419" noProof="0" dirty="0">
              <a:latin typeface="Calibri"/>
              <a:cs typeface="Calibri"/>
            </a:endParaRPr>
          </a:p>
          <a:p>
            <a:pPr marL="171450" indent="-171450">
              <a:buFont typeface="Wingdings" pitchFamily="2" charset="2"/>
              <a:buChar char="Ø"/>
            </a:pPr>
            <a:r>
              <a:rPr lang="es-419" noProof="0" dirty="0">
                <a:latin typeface="Calibri"/>
                <a:cs typeface="Calibri"/>
              </a:rPr>
              <a:t>(</a:t>
            </a:r>
            <a:r>
              <a:rPr lang="es-419" b="1" noProof="0" dirty="0">
                <a:latin typeface="Calibri"/>
                <a:cs typeface="Calibri"/>
              </a:rPr>
              <a:t>Nota para facilitadores: </a:t>
            </a:r>
            <a:r>
              <a:rPr lang="es-419" noProof="0" dirty="0">
                <a:latin typeface="Calibri"/>
                <a:cs typeface="Calibri"/>
              </a:rPr>
              <a:t>Esta tabla es aditiva, lo cual significa que todos los países para los que se indica la causal “para proteger la salud física de la mujer” también permiten el aborto para salvar la vida de la mujer, etc.)</a:t>
            </a:r>
            <a:endParaRPr lang="es-419" noProof="0" dirty="0">
              <a:latin typeface="Calibri" pitchFamily="34" charset="0"/>
              <a:cs typeface="Calibri"/>
            </a:endParaRPr>
          </a:p>
          <a:p>
            <a:pPr marL="0" indent="0">
              <a:buFont typeface="Wingdings" pitchFamily="2" charset="2"/>
              <a:buNone/>
            </a:pPr>
            <a:endParaRPr lang="es-419" noProof="0" dirty="0">
              <a:latin typeface="Calibri" pitchFamily="34" charset="0"/>
            </a:endParaRPr>
          </a:p>
          <a:p>
            <a:endParaRPr lang="es-419" noProof="0" dirty="0">
              <a:latin typeface="Calibri" pitchFamily="34" charset="0"/>
            </a:endParaRPr>
          </a:p>
          <a:p>
            <a:r>
              <a:rPr lang="es-419" noProof="0" dirty="0">
                <a:latin typeface="Calibri"/>
                <a:cs typeface="Calibri"/>
              </a:rPr>
              <a:t>Fuente: AVTA de </a:t>
            </a:r>
            <a:r>
              <a:rPr lang="es-419" noProof="0" dirty="0" err="1">
                <a:latin typeface="Calibri"/>
                <a:cs typeface="Calibri"/>
              </a:rPr>
              <a:t>Ipas</a:t>
            </a:r>
            <a:r>
              <a:rPr lang="es-419" noProof="0" dirty="0">
                <a:latin typeface="Calibri"/>
                <a:cs typeface="Calibri"/>
              </a:rPr>
              <a:t> para públicos humanitarios </a:t>
            </a:r>
            <a:endParaRPr lang="es-419" noProof="0" dirty="0">
              <a:latin typeface="Calibri" pitchFamily="34" charset="0"/>
            </a:endParaRPr>
          </a:p>
          <a:p>
            <a:r>
              <a:rPr lang="es-419" noProof="0" dirty="0">
                <a:latin typeface="Calibri"/>
                <a:cs typeface="Calibri"/>
              </a:rPr>
              <a:t>Fuente: Mapa del Centro de Derechos Reproductivos de leyes sobre aborto: https://maps.reproductiverights.org/worldabortionlaws </a:t>
            </a:r>
            <a:endParaRPr lang="es-419" noProof="0" dirty="0">
              <a:latin typeface="Calibri" pitchFamily="34" charset="0"/>
              <a:cs typeface="Calibri"/>
            </a:endParaRPr>
          </a:p>
          <a:p>
            <a:endParaRPr lang="es-419" noProof="0" dirty="0">
              <a:latin typeface="Calibri" pitchFamily="34" charset="0"/>
            </a:endParaRPr>
          </a:p>
          <a:p>
            <a:endParaRPr lang="es-419" noProof="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17</a:t>
            </a:fld>
            <a:endParaRPr lang="en-US"/>
          </a:p>
        </p:txBody>
      </p:sp>
    </p:spTree>
    <p:extLst>
      <p:ext uri="{BB962C8B-B14F-4D97-AF65-F5344CB8AC3E}">
        <p14:creationId xmlns:p14="http://schemas.microsoft.com/office/powerpoint/2010/main" val="1064169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endParaRPr lang="es-419" noProof="0" dirty="0">
              <a:cs typeface="Calibri"/>
            </a:endParaRPr>
          </a:p>
          <a:p>
            <a:pPr marL="171450" indent="-171450">
              <a:buFont typeface="Wingdings" pitchFamily="2" charset="2"/>
              <a:buChar char="Ø"/>
            </a:pPr>
            <a:r>
              <a:rPr lang="es-419" noProof="0" dirty="0"/>
              <a:t>Lea la diapositiva y explique más a fondo según sea necesario.</a:t>
            </a:r>
            <a:endParaRPr lang="es-419" noProof="0" dirty="0">
              <a:cs typeface="Calibri"/>
            </a:endParaRPr>
          </a:p>
          <a:p>
            <a:pPr marL="171450" indent="-171450">
              <a:buFont typeface="Wingdings" pitchFamily="2" charset="2"/>
              <a:buChar char="Ø"/>
            </a:pPr>
            <a:r>
              <a:rPr lang="es-419" noProof="0" dirty="0"/>
              <a:t>Las numerosas formas de violencia y riesgos que enfrentan las adolescentes en crisis son: prostitución forzada, trata de personas, matrimonio precoz forzado, abuso psicológico y violación, todas ellas empeoradas con formas adicionales de violencia a lo largo de la edad reproductiva.</a:t>
            </a:r>
          </a:p>
          <a:p>
            <a:pPr marL="171450" indent="-171450">
              <a:buFont typeface="Wingdings" pitchFamily="2" charset="2"/>
              <a:buChar char="Ø"/>
            </a:pPr>
            <a:r>
              <a:rPr lang="es-419" noProof="0" dirty="0"/>
              <a:t>Es importante recordar que las adolescentes corren mayor riesgo de experimentar violencia sexual durante crisis y que tienen la capacidad y el derecho a acceder a servicios de aborto y a otros servicios de SSR en la medida permitida por las leyes locales.</a:t>
            </a:r>
            <a:endParaRPr lang="es-419" noProof="0" dirty="0">
              <a:cs typeface="Calibri"/>
            </a:endParaRPr>
          </a:p>
          <a:p>
            <a:pPr marL="171450" indent="-171450">
              <a:buFont typeface="Wingdings" pitchFamily="2" charset="2"/>
              <a:buChar char="Ø"/>
            </a:pPr>
            <a:r>
              <a:rPr lang="es-419" noProof="0" dirty="0"/>
              <a:t>Según el principio de capacidad de adolescentes, la capacidad de una adolescente para determinar sus necesidades y deseos reproductivos, como la necesidad de tener un aborto, es demostrada suficientemente por su búsqueda de la atención sanitaria que necesita. Aun cuando se trata de menores, si ellas son consideradas "capaces", no se debe buscar el consentimiento de su pareja, padres, tutor/a o parientes, ya que esto podría poner en peligro a la adolescente.  </a:t>
            </a:r>
            <a:endParaRPr lang="es-419" noProof="0" dirty="0">
              <a:cs typeface="Calibri"/>
            </a:endParaRPr>
          </a:p>
          <a:p>
            <a:pPr marL="628650" lvl="1" indent="-171450">
              <a:buFont typeface="Wingdings" pitchFamily="2" charset="2"/>
              <a:buChar char="Ø"/>
            </a:pPr>
            <a:r>
              <a:rPr lang="es-419" noProof="0" dirty="0"/>
              <a:t>Fuente: https://www.who.int/health-cluster/about/work/task-teams/GBV-webinar.pdf?ua=1</a:t>
            </a:r>
          </a:p>
          <a:p>
            <a:pPr marL="171450" lvl="0" indent="-171450">
              <a:buFont typeface="Wingdings" pitchFamily="2" charset="2"/>
              <a:buChar char="Ø"/>
            </a:pPr>
            <a:endParaRPr lang="es-419" noProof="0" dirty="0"/>
          </a:p>
          <a:p>
            <a:pPr marL="171450" lvl="0" indent="-171450">
              <a:buFont typeface="Wingdings" pitchFamily="2" charset="2"/>
              <a:buChar char="Ø"/>
            </a:pPr>
            <a:r>
              <a:rPr lang="es-419" noProof="0" dirty="0"/>
              <a:t>Afirme que casi nunca hay la necesidad de obtener el consentimiento de otras personas.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419" noProof="0" dirty="0"/>
              <a:t>Fuente: Grupo de Trabajo Interinstitucional (GTI) sobre Salud Reproductiva en Situaciones de Crisis, Subgrupo de Trabajo sobre Salud Sexual y Reproductiva de Adolescentes (SSRA). Juego de herramientas sobre SSRA en situaciones de crisis humanitaria: edición de 2020. Ciudad de Nueva York, 2020. </a:t>
            </a:r>
          </a:p>
          <a:p>
            <a:pPr marL="0" lvl="0" indent="0">
              <a:buFont typeface="Wingdings" pitchFamily="2" charset="2"/>
              <a:buNone/>
            </a:pPr>
            <a:endParaRPr lang="en-US" dirty="0">
              <a:cs typeface="Calibri"/>
            </a:endParaRPr>
          </a:p>
        </p:txBody>
      </p:sp>
      <p:sp>
        <p:nvSpPr>
          <p:cNvPr id="4" name="Slide Number Placeholder 3"/>
          <p:cNvSpPr>
            <a:spLocks noGrp="1"/>
          </p:cNvSpPr>
          <p:nvPr>
            <p:ph type="sldNum" sz="quarter" idx="5"/>
          </p:nvPr>
        </p:nvSpPr>
        <p:spPr/>
        <p:txBody>
          <a:bodyPr/>
          <a:lstStyle/>
          <a:p>
            <a:fld id="{BDE75D1C-764A-E649-B63D-EDCBD3A61343}" type="slidenum">
              <a:rPr lang="en-US" smtClean="0"/>
              <a:t>18</a:t>
            </a:fld>
            <a:endParaRPr lang="en-US"/>
          </a:p>
        </p:txBody>
      </p:sp>
    </p:spTree>
    <p:extLst>
      <p:ext uri="{BB962C8B-B14F-4D97-AF65-F5344CB8AC3E}">
        <p14:creationId xmlns:p14="http://schemas.microsoft.com/office/powerpoint/2010/main" val="3092679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p>
          <a:p>
            <a:pPr marL="171450" indent="-171450">
              <a:buFont typeface="Arial" panose="020B0604020202020204" pitchFamily="34" charset="0"/>
              <a:buChar char="•"/>
            </a:pPr>
            <a:r>
              <a:rPr lang="es-419" noProof="0" dirty="0"/>
              <a:t>Si usted se encuentra en un entorno de crisis humanitaria, distribuya la “Hoja de referencia rápida sobre el PSIM” a cada participante; no es necesario que lea todas las partes de la diapositiva</a:t>
            </a:r>
            <a:endParaRPr lang="es-419" noProof="0" dirty="0">
              <a:cs typeface="Calibri"/>
            </a:endParaRPr>
          </a:p>
          <a:p>
            <a:pPr marL="171450" indent="-171450">
              <a:buFont typeface="Arial" panose="020B0604020202020204" pitchFamily="34" charset="0"/>
              <a:buChar char="•"/>
            </a:pPr>
            <a:r>
              <a:rPr lang="es-419" noProof="0" dirty="0"/>
              <a:t>Si no se encuentra en un entorno de crisis humanitaria, puede borrar esta diapositiva y las próximas dos diapositivas. </a:t>
            </a:r>
            <a:endParaRPr lang="es-419" noProof="0" dirty="0">
              <a:cs typeface="Calibri"/>
            </a:endParaRPr>
          </a:p>
          <a:p>
            <a:endParaRPr lang="es-419" noProof="0" dirty="0"/>
          </a:p>
          <a:p>
            <a:endParaRPr lang="es-419" noProof="0" dirty="0"/>
          </a:p>
          <a:p>
            <a:r>
              <a:rPr lang="es-419" noProof="0" dirty="0"/>
              <a:t>Notas para el/la facilitador/a:</a:t>
            </a:r>
            <a:endParaRPr lang="es-419" noProof="0" dirty="0">
              <a:cs typeface="Calibri"/>
            </a:endParaRPr>
          </a:p>
          <a:p>
            <a:r>
              <a:rPr lang="es-419" noProof="0" dirty="0">
                <a:cs typeface="Calibri"/>
              </a:rPr>
              <a:t>Describa el Grupo de Trabajo Interinstitucional y dónde encontrar otros</a:t>
            </a:r>
            <a:r>
              <a:rPr lang="es-419" noProof="0" dirty="0"/>
              <a:t> recursos en las páginas web del GTI. </a:t>
            </a:r>
          </a:p>
          <a:p>
            <a:pPr marL="171450" indent="-171450">
              <a:buFont typeface="Wingdings" pitchFamily="2" charset="2"/>
              <a:buChar char="Ø"/>
            </a:pPr>
            <a:r>
              <a:rPr lang="es-419" sz="1200" i="1" noProof="0" dirty="0">
                <a:effectLst/>
                <a:latin typeface="Calibri" panose="020F0502020204030204" pitchFamily="34" charset="0"/>
                <a:ea typeface="Calibri" panose="020F0502020204030204" pitchFamily="34" charset="0"/>
                <a:cs typeface="Times New Roman" panose="02020603050405020304" pitchFamily="18" charset="0"/>
              </a:rPr>
              <a:t>El GTI es una coalición muy colaborativa de base amplia, que representa a organismos de las Naciones Unidas, así como a organizaciones gubernamentales, no gubernamentales, de investigación y de donantes. Formada en 1995, y actualmente una red con más de 2,500 miembros individuales de 450 agencias. Esta coalición internacional de organizaciones y personas trabaja colectivamente para promover la salud y los derechos sexuales y reproductivos en situaciones de crisis humanitaria. (https://iawg.net/)</a:t>
            </a:r>
            <a:endParaRPr lang="es-419" noProof="0" dirty="0">
              <a:cs typeface="Calibri"/>
            </a:endParaRPr>
          </a:p>
          <a:p>
            <a:pPr marL="171450" indent="-171450">
              <a:buFont typeface="Wingdings" pitchFamily="2" charset="2"/>
              <a:buChar char="Ø"/>
            </a:pPr>
            <a:r>
              <a:rPr lang="es-419" noProof="0" dirty="0"/>
              <a:t>Como prestadores de servicios de aborto de primera línea, ustedes probablemente trabajarán en unidades de salud que ofrecen algunos de los servicios de SSR, o todos, asociados con cada uno de los objetivos del PSIM y el Manual de campo Interinstitucional (IAFM), que proporciona orientación clínica y programática detallada sobre SSR para la respuesta a emergencias y ofrece justificación para la prestación de servicios de aborto seguro en emergencias. </a:t>
            </a:r>
            <a:endParaRPr lang="es-419" noProof="0" dirty="0">
              <a:cs typeface="Calibri"/>
            </a:endParaRPr>
          </a:p>
          <a:p>
            <a:pPr marL="171450" indent="-171450">
              <a:buFont typeface="Wingdings" pitchFamily="2" charset="2"/>
              <a:buChar char="Ø"/>
            </a:pPr>
            <a:r>
              <a:rPr lang="es-419" noProof="0" dirty="0"/>
              <a:t>Explique concisamente la meta del PSIM y cada uno de los objetivos. </a:t>
            </a:r>
            <a:endParaRPr lang="es-419" noProof="0" dirty="0">
              <a:cs typeface="Calibri"/>
            </a:endParaRPr>
          </a:p>
          <a:p>
            <a:pPr marL="171450" indent="-171450">
              <a:buFont typeface="Wingdings" pitchFamily="2" charset="2"/>
              <a:buChar char="Ø"/>
            </a:pPr>
            <a:endParaRPr lang="es-419" noProof="0" dirty="0"/>
          </a:p>
          <a:p>
            <a:endParaRPr lang="es-419" noProof="0" dirty="0"/>
          </a:p>
          <a:p>
            <a:r>
              <a:rPr lang="es-419" noProof="0" dirty="0"/>
              <a:t>GTI. (2018). </a:t>
            </a:r>
            <a:r>
              <a:rPr lang="es-419" i="1" noProof="0" dirty="0"/>
              <a:t>Paquete de servicios iniciales mínimos PSIM para la salud sexual y reproductiva (SSR) en situaciones de crisis:</a:t>
            </a:r>
          </a:p>
          <a:p>
            <a:pPr marL="171450" indent="-171450">
              <a:buFont typeface="Arial" panose="020B0604020202020204" pitchFamily="34" charset="0"/>
              <a:buChar char="•"/>
            </a:pPr>
            <a:r>
              <a:rPr lang="es-419" noProof="0" dirty="0"/>
              <a:t>Referencia rápida del PSIM:  https://iawg.net/resources/misp-reference</a:t>
            </a:r>
          </a:p>
          <a:p>
            <a:pPr marL="171450" indent="-171450">
              <a:buFont typeface="Arial" panose="020B0604020202020204" pitchFamily="34" charset="0"/>
              <a:buChar char="•"/>
            </a:pPr>
            <a:r>
              <a:rPr lang="es-419" i="1" noProof="0" dirty="0"/>
              <a:t>Módulo de aprendizaje a distancia</a:t>
            </a:r>
            <a:r>
              <a:rPr lang="es-419" noProof="0" dirty="0"/>
              <a:t>: https://iawg.net/es/resources/minimum-initial-service-package-distance-learning-module</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Fuente: GTI. (2018). Manual de trabajo interinstitucional sobre salud reproductiva en escenarios humanitarios. https://iawg.wpengine.com/wp-content/uploads/2019/07/IAFM-Spanish-web.pdf</a:t>
            </a:r>
          </a:p>
          <a:p>
            <a:r>
              <a:rPr lang="es-419" i="1" noProof="0" dirty="0"/>
              <a:t> </a:t>
            </a:r>
          </a:p>
          <a:p>
            <a:pPr marL="171450" indent="-171450">
              <a:buFont typeface="Arial" panose="020B0604020202020204" pitchFamily="34" charset="0"/>
              <a:buChar char="•"/>
            </a:pPr>
            <a:endParaRPr lang="es-419" noProof="0" dirty="0"/>
          </a:p>
          <a:p>
            <a:pPr marL="171450" indent="-171450">
              <a:buFont typeface="Arial" panose="020B0604020202020204" pitchFamily="34" charset="0"/>
              <a:buChar char="•"/>
            </a:pPr>
            <a:endParaRPr lang="es-419" noProof="0" dirty="0"/>
          </a:p>
          <a:p>
            <a:pPr marL="171450" indent="-171450">
              <a:buFont typeface="Arial" panose="020B0604020202020204" pitchFamily="34" charset="0"/>
              <a:buChar char="•"/>
            </a:pPr>
            <a:r>
              <a:rPr lang="es-419" noProof="0" dirty="0"/>
              <a:t>https://iawg.net/resources/minimum-initial-service-package-misp-resources</a:t>
            </a:r>
          </a:p>
          <a:p>
            <a:endParaRPr lang="en-US" dirty="0"/>
          </a:p>
        </p:txBody>
      </p:sp>
      <p:sp>
        <p:nvSpPr>
          <p:cNvPr id="4" name="Slide Number Placeholder 3"/>
          <p:cNvSpPr>
            <a:spLocks noGrp="1"/>
          </p:cNvSpPr>
          <p:nvPr>
            <p:ph type="sldNum" sz="quarter" idx="5"/>
          </p:nvPr>
        </p:nvSpPr>
        <p:spPr/>
        <p:txBody>
          <a:bodyPr/>
          <a:lstStyle/>
          <a:p>
            <a:fld id="{5BF89FD8-EA66-478D-B785-117196EA4753}" type="slidenum">
              <a:rPr lang="en-US" smtClean="0"/>
              <a:t>19</a:t>
            </a:fld>
            <a:endParaRPr lang="en-US"/>
          </a:p>
        </p:txBody>
      </p:sp>
    </p:spTree>
    <p:extLst>
      <p:ext uri="{BB962C8B-B14F-4D97-AF65-F5344CB8AC3E}">
        <p14:creationId xmlns:p14="http://schemas.microsoft.com/office/powerpoint/2010/main" val="11898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Administre el examen inicial a las personas participantes. </a:t>
            </a:r>
          </a:p>
          <a:p>
            <a:endParaRPr lang="es-419" noProof="0" dirty="0"/>
          </a:p>
          <a:p>
            <a:r>
              <a:rPr lang="es-419" noProof="0" dirty="0"/>
              <a:t>Por favor contesten este corto examen inicial. Al final de la sesión, repetiremos este mismo examen para saber si la capacitación fue eficaz.</a:t>
            </a:r>
          </a:p>
          <a:p>
            <a:r>
              <a:rPr lang="es-419" noProof="0" dirty="0"/>
              <a:t>Unas pocas preguntas sobre sus sentimientos y creencias sobre el aborto</a:t>
            </a:r>
          </a:p>
          <a:p>
            <a:r>
              <a:rPr lang="es-419" noProof="0" dirty="0"/>
              <a:t>Tomará menos de 10 minutos.</a:t>
            </a:r>
          </a:p>
        </p:txBody>
      </p:sp>
      <p:sp>
        <p:nvSpPr>
          <p:cNvPr id="4" name="Slide Number Placeholder 3"/>
          <p:cNvSpPr>
            <a:spLocks noGrp="1"/>
          </p:cNvSpPr>
          <p:nvPr>
            <p:ph type="sldNum" sz="quarter" idx="5"/>
          </p:nvPr>
        </p:nvSpPr>
        <p:spPr/>
        <p:txBody>
          <a:bodyPr/>
          <a:lstStyle/>
          <a:p>
            <a:fld id="{BDE75D1C-764A-E649-B63D-EDCBD3A61343}" type="slidenum">
              <a:rPr lang="en-US" smtClean="0"/>
              <a:t>2</a:t>
            </a:fld>
            <a:endParaRPr lang="en-US"/>
          </a:p>
        </p:txBody>
      </p:sp>
    </p:spTree>
    <p:extLst>
      <p:ext uri="{BB962C8B-B14F-4D97-AF65-F5344CB8AC3E}">
        <p14:creationId xmlns:p14="http://schemas.microsoft.com/office/powerpoint/2010/main" val="1917326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000" kern="1200" baseline="0" noProof="0" dirty="0">
                <a:solidFill>
                  <a:schemeClr val="tx1"/>
                </a:solidFill>
                <a:latin typeface="Arial"/>
                <a:cs typeface="Arial"/>
              </a:rPr>
              <a:t>Notas para el/la facilitador/a:</a:t>
            </a:r>
          </a:p>
          <a:p>
            <a:pPr marL="171450" indent="-171450">
              <a:buFont typeface="Wingdings" pitchFamily="2" charset="2"/>
              <a:buChar char="Ø"/>
              <a:defRPr/>
            </a:pPr>
            <a:r>
              <a:rPr lang="es-419" sz="1000" kern="1200" baseline="0" noProof="0" dirty="0">
                <a:solidFill>
                  <a:schemeClr val="tx1"/>
                </a:solidFill>
                <a:latin typeface="Arial"/>
                <a:cs typeface="Arial"/>
              </a:rPr>
              <a:t>El PSIM de 2018 y el</a:t>
            </a:r>
            <a:r>
              <a:rPr lang="es-419" sz="1000" noProof="0" dirty="0">
                <a:latin typeface="Arial"/>
                <a:cs typeface="Arial"/>
              </a:rPr>
              <a:t> manual de campo acompañante han ampliado el</a:t>
            </a:r>
            <a:r>
              <a:rPr lang="es-419" sz="1000" kern="1200" baseline="0" noProof="0" dirty="0">
                <a:solidFill>
                  <a:schemeClr val="tx1"/>
                </a:solidFill>
                <a:latin typeface="Arial"/>
                <a:cs typeface="Arial"/>
              </a:rPr>
              <a:t> acceso a los servicios de atención integral del aborto en situaciones de emergencia como un servicio prioritario, al mayor grado permitido por la ley, pero también han integrado los servicios de aborto como un componente fundamental de la respuesta a las necesidades de sobrevivientes de agresión sexual.</a:t>
            </a:r>
            <a:r>
              <a:rPr lang="es-419" sz="1000" noProof="0" dirty="0">
                <a:latin typeface="Arial"/>
                <a:cs typeface="Arial"/>
              </a:rPr>
              <a:t> </a:t>
            </a:r>
            <a:endParaRPr lang="es-419" sz="1000" kern="1200" baseline="0" noProof="0" dirty="0">
              <a:solidFill>
                <a:schemeClr val="tx1"/>
              </a:solidFill>
              <a:latin typeface="Arial" pitchFamily="34" charset="0"/>
              <a:cs typeface="Arial" pitchFamily="34" charset="0"/>
            </a:endParaRPr>
          </a:p>
          <a:p>
            <a:pPr marL="171450" indent="-171450">
              <a:buFont typeface="Wingdings" pitchFamily="2" charset="2"/>
              <a:buChar char="Ø"/>
              <a:defRPr/>
            </a:pPr>
            <a:r>
              <a:rPr lang="es-419" sz="1000" kern="1200" baseline="0" noProof="0" dirty="0">
                <a:solidFill>
                  <a:schemeClr val="tx1"/>
                </a:solidFill>
                <a:latin typeface="Arial"/>
                <a:cs typeface="Arial"/>
              </a:rPr>
              <a:t>Su rol como prestadores de servicios de salud reproductiva de primera línea capacitados es asegurarse de que se implementen servicios de aborto seguro en entornos</a:t>
            </a:r>
            <a:r>
              <a:rPr lang="es-419" sz="1000" noProof="0" dirty="0">
                <a:latin typeface="Arial"/>
                <a:cs typeface="Arial"/>
              </a:rPr>
              <a:t> de crisis </a:t>
            </a:r>
            <a:r>
              <a:rPr lang="es-419" sz="1000" kern="1200" baseline="0" noProof="0" dirty="0">
                <a:solidFill>
                  <a:schemeClr val="tx1"/>
                </a:solidFill>
                <a:latin typeface="Arial"/>
                <a:cs typeface="Arial"/>
              </a:rPr>
              <a:t>humanitaria.</a:t>
            </a:r>
            <a:r>
              <a:rPr lang="es-419" sz="1000" noProof="0" dirty="0">
                <a:latin typeface="Arial"/>
                <a:cs typeface="Arial"/>
              </a:rPr>
              <a:t> </a:t>
            </a:r>
            <a:endParaRPr lang="es-419" sz="1000" kern="1200" baseline="0" noProof="0" dirty="0">
              <a:solidFill>
                <a:schemeClr val="tx1"/>
              </a:solidFill>
              <a:latin typeface="Arial" pitchFamily="34" charset="0"/>
              <a:cs typeface="Arial" pitchFamily="34" charset="0"/>
            </a:endParaRPr>
          </a:p>
          <a:p>
            <a:pPr marL="171450" indent="-171450">
              <a:buFont typeface="Wingdings" pitchFamily="2" charset="2"/>
              <a:buChar char="Ø"/>
              <a:defRPr/>
            </a:pPr>
            <a:r>
              <a:rPr lang="es-419" sz="1000" kern="1200" baseline="0" noProof="0" dirty="0">
                <a:solidFill>
                  <a:schemeClr val="tx1"/>
                </a:solidFill>
                <a:latin typeface="Arial"/>
                <a:cs typeface="Arial"/>
              </a:rPr>
              <a:t>Lea la diapositiva y explique más a fondo según sea necesario.</a:t>
            </a:r>
            <a:r>
              <a:rPr lang="es-419" sz="1000" noProof="0" dirty="0">
                <a:latin typeface="Arial"/>
                <a:cs typeface="Arial"/>
              </a:rPr>
              <a:t> </a:t>
            </a:r>
            <a:endParaRPr lang="es-419" sz="1000" kern="1200" baseline="0" noProof="0" dirty="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000" kern="1200" baseline="0" noProof="0" dirty="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kern="1200" baseline="0" noProof="0" dirty="0">
              <a:solidFill>
                <a:schemeClr val="tx1"/>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kern="1200" baseline="0" noProof="0" dirty="0">
                <a:solidFill>
                  <a:schemeClr val="tx1"/>
                </a:solidFill>
                <a:latin typeface="Arial"/>
                <a:cs typeface="Arial"/>
              </a:rPr>
              <a:t>Fuente: GTI y Subgrupo de trabajo sobre aborto:  https://iawg.net/about/sub-working-groups/safe-abortion-care </a:t>
            </a: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20</a:t>
            </a:fld>
            <a:endParaRPr lang="en-US"/>
          </a:p>
        </p:txBody>
      </p:sp>
    </p:spTree>
    <p:extLst>
      <p:ext uri="{BB962C8B-B14F-4D97-AF65-F5344CB8AC3E}">
        <p14:creationId xmlns:p14="http://schemas.microsoft.com/office/powerpoint/2010/main" val="22416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a:ln>
                  <a:noFill/>
                </a:ln>
                <a:solidFill>
                  <a:prstClr val="black"/>
                </a:solidFill>
                <a:effectLst/>
                <a:uLnTx/>
                <a:uFillTx/>
                <a:latin typeface="Arial"/>
                <a:cs typeface="Arial"/>
              </a:rPr>
              <a:t>NOTA PARA EL/LA FACILITADOR/A: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000" b="0" i="0" u="none" strike="noStrike" kern="1200" cap="none" spc="0" normalizeH="0" baseline="0" noProof="0" dirty="0">
                <a:ln>
                  <a:noFill/>
                </a:ln>
                <a:solidFill>
                  <a:prstClr val="black"/>
                </a:solidFill>
                <a:effectLst/>
                <a:uLnTx/>
                <a:uFillTx/>
                <a:latin typeface="Arial"/>
                <a:cs typeface="Arial"/>
              </a:rPr>
              <a:t>Distribuya a cada participante el “Informe del GTI sobre servicios de aborto seguro en el PSIM”.</a:t>
            </a:r>
            <a:endParaRPr lang="es-419" sz="10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a:ln>
                  <a:noFill/>
                </a:ln>
                <a:solidFill>
                  <a:prstClr val="black"/>
                </a:solidFill>
                <a:effectLst/>
                <a:uLnTx/>
                <a:uFillTx/>
                <a:latin typeface="Arial"/>
                <a:cs typeface="Arial"/>
              </a:rPr>
              <a:t>Notas para el/la facilitador/a:</a:t>
            </a:r>
            <a:endParaRPr lang="es-419" sz="1000" b="0" i="0" u="none" strike="noStrike" kern="1200" cap="none" spc="0" normalizeH="0" baseline="0" noProof="0" dirty="0">
              <a:ln>
                <a:noFill/>
              </a:ln>
              <a:solidFill>
                <a:prstClr val="black"/>
              </a:solidFill>
              <a:effectLst/>
              <a:uLnTx/>
              <a:uFillTx/>
              <a:latin typeface="Arial"/>
              <a:cs typeface="Arial"/>
            </a:endParaRPr>
          </a:p>
          <a:p>
            <a:pPr marL="171450" indent="-171450">
              <a:buFont typeface="Wingdings" panose="05000000000000000000" pitchFamily="2" charset="2"/>
              <a:buChar char="Ø"/>
            </a:pPr>
            <a:r>
              <a:rPr lang="es-419" dirty="0"/>
              <a:t>El subgrupo de trabajo sobre servicios de aborto seguro del GTI creó este “Informe sobre servicios de aborto seguro en el PSIM”, que explica los cambios a los servicios de aborto seguro en el Paquete de Servicios Iniciales Mínimos (PSIM) sobre salud sexual y reproductiva (SSR) y su impacto en el campo, que puede ser un recurso útil para abogar por ampliar los servicios de aborto en sus entornos. </a:t>
            </a:r>
          </a:p>
          <a:p>
            <a:pPr marL="171450" indent="-171450">
              <a:buFont typeface="Wingdings" panose="05000000000000000000" pitchFamily="2" charset="2"/>
              <a:buChar char="Ø"/>
            </a:pPr>
            <a:endParaRPr lang="es-419"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419" dirty="0"/>
              <a:t>Fuente: Subgrupo de trabajo sobre aborto seguro del GTI:  </a:t>
            </a:r>
            <a:r>
              <a:rPr lang="es-419" sz="1200" dirty="0">
                <a:hlinkClick r:id="rId3"/>
              </a:rPr>
              <a:t>https://iawg.net/resources/safe-abortion-care-in-the-minimum-initial-service-package-misp-for-sexual-and-reproductive-health-in-humanitarian-settings</a:t>
            </a:r>
            <a:r>
              <a:rPr lang="es-419" sz="1200" dirty="0"/>
              <a:t> </a:t>
            </a:r>
            <a:endParaRPr kumimoji="0" lang="es-419"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indent="0">
              <a:buFont typeface="Wingdings" panose="05000000000000000000" pitchFamily="2" charset="2"/>
              <a:buNone/>
            </a:pPr>
            <a:endParaRPr lang="es-419" dirty="0"/>
          </a:p>
          <a:p>
            <a:pPr marL="0" indent="0">
              <a:buFont typeface="Wingdings" panose="05000000000000000000" pitchFamily="2" charset="2"/>
              <a:buNone/>
            </a:pPr>
            <a:endParaRPr lang="es-419"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rPr>
              <a:t>Antes de pasar al próximo módulo, pregunte a las personas participantes si tienen otras preguntas.</a:t>
            </a:r>
          </a:p>
        </p:txBody>
      </p:sp>
      <p:sp>
        <p:nvSpPr>
          <p:cNvPr id="4" name="Slide Number Placeholder 3"/>
          <p:cNvSpPr>
            <a:spLocks noGrp="1"/>
          </p:cNvSpPr>
          <p:nvPr>
            <p:ph type="sldNum" sz="quarter" idx="5"/>
          </p:nvPr>
        </p:nvSpPr>
        <p:spPr/>
        <p:txBody>
          <a:bodyPr/>
          <a:lstStyle/>
          <a:p>
            <a:fld id="{BDE75D1C-764A-E649-B63D-EDCBD3A61343}" type="slidenum">
              <a:rPr lang="en-US" smtClean="0"/>
              <a:t>21</a:t>
            </a:fld>
            <a:endParaRPr lang="en-US"/>
          </a:p>
        </p:txBody>
      </p:sp>
    </p:spTree>
    <p:extLst>
      <p:ext uri="{BB962C8B-B14F-4D97-AF65-F5344CB8AC3E}">
        <p14:creationId xmlns:p14="http://schemas.microsoft.com/office/powerpoint/2010/main" val="2066326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b="0" i="0" u="none" strike="noStrike" kern="1200" baseline="0" noProof="0" dirty="0">
                <a:solidFill>
                  <a:schemeClr val="tx1"/>
                </a:solidFill>
                <a:latin typeface="+mn-lt"/>
                <a:ea typeface="+mn-ea"/>
                <a:cs typeface="+mn-cs"/>
              </a:rPr>
              <a:t>Notas para el/la facilitador/a:</a:t>
            </a:r>
          </a:p>
          <a:p>
            <a:pPr marL="171450" indent="-171450">
              <a:buFont typeface="Wingdings" pitchFamily="2" charset="2"/>
              <a:buChar char="Ø"/>
            </a:pPr>
            <a:r>
              <a:rPr lang="es-419" sz="1200" b="0" i="0" u="none" strike="noStrike" kern="1200" baseline="0" noProof="0" dirty="0">
                <a:solidFill>
                  <a:schemeClr val="tx1"/>
                </a:solidFill>
                <a:latin typeface="+mn-lt"/>
                <a:ea typeface="+mn-ea"/>
                <a:cs typeface="+mn-cs"/>
              </a:rPr>
              <a:t>La VG en todas sus formas tiene tremendas consecuencias físicas, emocionales y sociales para la persona victimizada por VG, a menudo llamada ‘sobreviviente’. Cada sobreviviente de VG tiene derecho a recibir apoyo y atención amable de alta calidad que aborde las consecuencias dañinas de la violencia y le ayude a sanar y recuperarse. </a:t>
            </a:r>
          </a:p>
          <a:p>
            <a:pPr marL="171450" indent="-171450">
              <a:buFont typeface="Wingdings" pitchFamily="2" charset="2"/>
              <a:buChar char="Ø"/>
            </a:pPr>
            <a:r>
              <a:rPr lang="es-419" sz="1200" b="0" i="0" u="none" strike="noStrike" kern="1200" baseline="0" noProof="0" dirty="0">
                <a:solidFill>
                  <a:schemeClr val="tx1"/>
                </a:solidFill>
                <a:latin typeface="+mn-lt"/>
                <a:ea typeface="+mn-ea"/>
                <a:cs typeface="+mn-cs"/>
              </a:rPr>
              <a:t>Este módulo procura establecer normas para la atención amable de alta calidad brindada a sobrevivientes de VG en situaciones de crisis humanitaria, con un enfoque particular en la atención informada por trauma para la prestación de servicios de aborto. Aunque esta sesión se enfoca en la intersección de trauma y aborto, la información sobre la atención informada por trauma y la atención pélvica no solo es aplicable para los servicios de aborto sino también para los servicios de anticoncepción, atención prenatal, trabajo de parto y parto. </a:t>
            </a:r>
          </a:p>
        </p:txBody>
      </p:sp>
      <p:sp>
        <p:nvSpPr>
          <p:cNvPr id="4" name="Slide Number Placeholder 3"/>
          <p:cNvSpPr>
            <a:spLocks noGrp="1"/>
          </p:cNvSpPr>
          <p:nvPr>
            <p:ph type="sldNum" sz="quarter" idx="5"/>
          </p:nvPr>
        </p:nvSpPr>
        <p:spPr/>
        <p:txBody>
          <a:bodyPr/>
          <a:lstStyle/>
          <a:p>
            <a:fld id="{BDE75D1C-764A-E649-B63D-EDCBD3A61343}" type="slidenum">
              <a:rPr lang="en-US" smtClean="0"/>
              <a:t>22</a:t>
            </a:fld>
            <a:endParaRPr lang="en-US"/>
          </a:p>
        </p:txBody>
      </p:sp>
    </p:spTree>
    <p:extLst>
      <p:ext uri="{BB962C8B-B14F-4D97-AF65-F5344CB8AC3E}">
        <p14:creationId xmlns:p14="http://schemas.microsoft.com/office/powerpoint/2010/main" val="3514254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endParaRPr lang="es-419" noProof="0" dirty="0">
              <a:cs typeface="Calibri"/>
            </a:endParaRPr>
          </a:p>
          <a:p>
            <a:pPr marL="171450" indent="-171450">
              <a:buFont typeface="Wingdings" pitchFamily="2" charset="2"/>
              <a:buChar char="Ø"/>
            </a:pPr>
            <a:r>
              <a:rPr lang="es-419" noProof="0" dirty="0"/>
              <a:t>En el centro de estas prácticas, creemos que atención centrada en sobrevivientes = atención informada por trauma.</a:t>
            </a:r>
            <a:endParaRPr lang="es-419" noProof="0" dirty="0">
              <a:cs typeface="Calibri"/>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noProof="0" dirty="0"/>
              <a:t>El </a:t>
            </a:r>
            <a:r>
              <a:rPr lang="es-419" sz="1200" b="1" noProof="0" dirty="0"/>
              <a:t>enfoque centrado en sobrevivientes</a:t>
            </a:r>
            <a:r>
              <a:rPr lang="es-419" sz="1200" noProof="0" dirty="0"/>
              <a:t> tiene como objetivo crear un entorno de apoyo, donde se respetan los derechos de cada sobreviviente y donde ella o él es tratado/a con dignidad y respeto. Este enfoque ayuda a promover la recuperación de cada sobreviviente y su capacidad para identificar y expresar sus necesidades y deseos, así como para reforzar su capacidad para tomar decisiones sobre posibles intervenciones.</a:t>
            </a:r>
            <a:endParaRPr lang="es-419" sz="1200" b="0" i="0" u="none" strike="noStrike" kern="1200" baseline="0" noProof="0" dirty="0">
              <a:solidFill>
                <a:schemeClr val="tx1"/>
              </a:solidFill>
              <a:latin typeface="+mn-lt"/>
              <a:cs typeface="Calibri"/>
            </a:endParaRPr>
          </a:p>
          <a:p>
            <a:pPr marL="171450" indent="-171450">
              <a:buFont typeface="Wingdings" pitchFamily="2" charset="2"/>
              <a:buChar char="Ø"/>
            </a:pPr>
            <a:r>
              <a:rPr lang="es-419" sz="1200" b="0" i="0" u="none" strike="noStrike" kern="1200" baseline="0" noProof="0" dirty="0">
                <a:solidFill>
                  <a:schemeClr val="tx1"/>
                </a:solidFill>
                <a:latin typeface="+mn-lt"/>
                <a:ea typeface="+mn-ea"/>
                <a:cs typeface="+mn-cs"/>
              </a:rPr>
              <a:t>Es importante que cada prestador/a de servicios de aborto esté informado/a sobre cuestiones relacionadas con trauma en sobrevivientes e que integre enfoques que no desencadenen </a:t>
            </a:r>
            <a:r>
              <a:rPr lang="es-419" sz="1200" b="0" i="0" u="none" strike="noStrike" kern="1200" baseline="0" noProof="0" dirty="0" err="1">
                <a:solidFill>
                  <a:schemeClr val="tx1"/>
                </a:solidFill>
                <a:latin typeface="+mn-lt"/>
                <a:ea typeface="+mn-ea"/>
                <a:cs typeface="+mn-cs"/>
              </a:rPr>
              <a:t>retraumatización</a:t>
            </a:r>
            <a:r>
              <a:rPr lang="es-419" sz="1200" b="0" i="0" u="none" strike="noStrike" kern="1200" baseline="0" noProof="0" dirty="0">
                <a:solidFill>
                  <a:schemeClr val="tx1"/>
                </a:solidFill>
                <a:latin typeface="+mn-lt"/>
                <a:ea typeface="+mn-ea"/>
                <a:cs typeface="+mn-cs"/>
              </a:rPr>
              <a:t>.</a:t>
            </a:r>
            <a:r>
              <a:rPr lang="es-419" noProof="0" dirty="0"/>
              <a:t> </a:t>
            </a:r>
            <a:endParaRPr lang="es-419" sz="1200" b="0" i="0" u="none" strike="noStrike" kern="1200" baseline="0" noProof="0" dirty="0">
              <a:solidFill>
                <a:schemeClr val="tx1"/>
              </a:solidFill>
              <a:latin typeface="+mn-lt"/>
              <a:cs typeface="Calibri"/>
            </a:endParaRPr>
          </a:p>
          <a:p>
            <a:pPr marL="171450" indent="-171450">
              <a:buFont typeface="Wingdings" pitchFamily="2" charset="2"/>
              <a:buChar char="Ø"/>
            </a:pPr>
            <a:r>
              <a:rPr lang="es-419" sz="1200" b="0" i="0" u="none" strike="noStrike" kern="1200" baseline="0" noProof="0" dirty="0">
                <a:solidFill>
                  <a:schemeClr val="tx1"/>
                </a:solidFill>
                <a:latin typeface="+mn-lt"/>
                <a:ea typeface="+mn-ea"/>
                <a:cs typeface="+mn-cs"/>
              </a:rPr>
              <a:t>Algunos factores que contribuyen a la </a:t>
            </a:r>
            <a:r>
              <a:rPr lang="es-419" sz="1200" b="0" i="0" u="none" strike="noStrike" kern="1200" baseline="0" noProof="0" dirty="0" err="1">
                <a:solidFill>
                  <a:schemeClr val="tx1"/>
                </a:solidFill>
                <a:latin typeface="+mn-lt"/>
                <a:ea typeface="+mn-ea"/>
                <a:cs typeface="+mn-cs"/>
              </a:rPr>
              <a:t>retraumatización</a:t>
            </a:r>
            <a:r>
              <a:rPr lang="es-419" sz="1200" b="0" i="0" u="none" strike="noStrike" kern="1200" baseline="0" noProof="0" dirty="0">
                <a:solidFill>
                  <a:schemeClr val="tx1"/>
                </a:solidFill>
                <a:latin typeface="+mn-lt"/>
                <a:ea typeface="+mn-ea"/>
                <a:cs typeface="+mn-cs"/>
              </a:rPr>
              <a:t> son: factores que desencadenan trauma de nuevo, respuesta a divulgación, contacto con el perpetrador, victimización, falta de control, empoderamiento, agencia o un entorno seguro.</a:t>
            </a:r>
            <a:endParaRPr lang="es-419" sz="1200" b="0" i="0" u="none" strike="noStrike" kern="1200" baseline="0" noProof="0" dirty="0">
              <a:solidFill>
                <a:schemeClr val="tx1"/>
              </a:solidFill>
              <a:latin typeface="+mn-lt"/>
              <a:cs typeface="Calibri"/>
            </a:endParaRPr>
          </a:p>
          <a:p>
            <a:pPr marL="171450" indent="-171450">
              <a:buFont typeface="Wingdings" pitchFamily="2" charset="2"/>
              <a:buChar char="Ø"/>
            </a:pPr>
            <a:r>
              <a:rPr lang="es-419" noProof="0" dirty="0">
                <a:effectLst/>
              </a:rPr>
              <a:t>Además, los procedimientos médicos invasivos, como el examen pélvico, el examen bimanual, el procedimiento de AMEU, DIU o ultrasonido vaginal en alguien que ha procesado o actualmente está procesando su trauma, podría volver a inducir reacciones traumáticas.</a:t>
            </a:r>
            <a:endParaRPr lang="es-419" noProof="0" dirty="0">
              <a:effectLst/>
              <a:cs typeface="Calibri"/>
            </a:endParaRPr>
          </a:p>
          <a:p>
            <a:pPr marL="171450" indent="-171450">
              <a:buFont typeface="Wingdings" pitchFamily="2" charset="2"/>
              <a:buChar char="Ø"/>
            </a:pPr>
            <a:endParaRPr lang="es-419" noProof="0" dirty="0">
              <a:effectLst/>
            </a:endParaRPr>
          </a:p>
          <a:p>
            <a:pPr marL="171450" indent="-171450">
              <a:buFont typeface="Wingdings" pitchFamily="2" charset="2"/>
              <a:buChar char="Ø"/>
            </a:pPr>
            <a:endParaRPr lang="es-419" noProof="0" dirty="0">
              <a:effectLst/>
            </a:endParaRPr>
          </a:p>
          <a:p>
            <a:r>
              <a:rPr lang="es-419" noProof="0" dirty="0"/>
              <a:t>Fuente: NSVRC.(2017). </a:t>
            </a:r>
            <a:r>
              <a:rPr lang="es-419" noProof="0" dirty="0" err="1"/>
              <a:t>Building</a:t>
            </a:r>
            <a:r>
              <a:rPr lang="es-419" noProof="0" dirty="0"/>
              <a:t> cultures </a:t>
            </a:r>
            <a:r>
              <a:rPr lang="es-419" noProof="0" dirty="0" err="1"/>
              <a:t>of</a:t>
            </a:r>
            <a:r>
              <a:rPr lang="es-419" noProof="0" dirty="0"/>
              <a:t> care: A guide </a:t>
            </a:r>
            <a:r>
              <a:rPr lang="es-419" noProof="0" dirty="0" err="1"/>
              <a:t>for</a:t>
            </a:r>
            <a:r>
              <a:rPr lang="es-419" noProof="0" dirty="0"/>
              <a:t> sexual </a:t>
            </a:r>
            <a:r>
              <a:rPr lang="es-419" noProof="0" dirty="0" err="1"/>
              <a:t>assault</a:t>
            </a:r>
            <a:r>
              <a:rPr lang="es-419" noProof="0" dirty="0"/>
              <a:t> </a:t>
            </a:r>
            <a:r>
              <a:rPr lang="es-419" noProof="0" dirty="0" err="1"/>
              <a:t>services</a:t>
            </a:r>
            <a:r>
              <a:rPr lang="es-419" noProof="0" dirty="0"/>
              <a:t> </a:t>
            </a:r>
            <a:r>
              <a:rPr lang="es-419" noProof="0" dirty="0" err="1"/>
              <a:t>programs</a:t>
            </a:r>
            <a:r>
              <a:rPr lang="es-419" noProof="0" dirty="0"/>
              <a:t>. https://www.nsvrc.org/sites/default/files/publications_nsvrc_building-cultures-of-care.pdf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75D1C-764A-E649-B63D-EDCBD3A61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878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0" i="0" u="none" strike="noStrike" kern="1200" baseline="0" noProof="0" dirty="0">
                <a:solidFill>
                  <a:schemeClr val="tx1"/>
                </a:solidFill>
                <a:latin typeface="+mn-lt"/>
                <a:ea typeface="+mn-ea"/>
                <a:cs typeface="+mn-cs"/>
              </a:rPr>
              <a:t>Notas para el/la facilitador/a:</a:t>
            </a:r>
            <a:endParaRPr lang="es-419" sz="1200" b="0" i="0" u="none" strike="noStrike" kern="1200" baseline="0" noProof="0" dirty="0">
              <a:solidFill>
                <a:schemeClr val="tx1"/>
              </a:solidFill>
              <a:latin typeface="+mn-lt"/>
              <a:cs typeface="Calibri"/>
            </a:endParaRPr>
          </a:p>
          <a:p>
            <a:pPr marL="171450" indent="-171450">
              <a:buFont typeface="Wingdings" pitchFamily="2" charset="2"/>
              <a:buChar char="Ø"/>
              <a:defRPr/>
            </a:pPr>
            <a:r>
              <a:rPr lang="es-419" sz="1200" b="0" i="0" u="none" strike="noStrike" kern="1200" baseline="0" noProof="0" dirty="0">
                <a:solidFill>
                  <a:schemeClr val="tx1"/>
                </a:solidFill>
                <a:latin typeface="+mn-lt"/>
                <a:ea typeface="+mn-ea"/>
                <a:cs typeface="+mn-cs"/>
              </a:rPr>
              <a:t>No hacer daño:</a:t>
            </a:r>
            <a:r>
              <a:rPr lang="es-419" noProof="0" dirty="0"/>
              <a:t> </a:t>
            </a:r>
            <a:endParaRPr lang="es-419" sz="1200" b="0" i="0" u="none" strike="noStrike" kern="1200" baseline="0" noProof="0" dirty="0">
              <a:solidFill>
                <a:schemeClr val="tx1"/>
              </a:solidFill>
              <a:latin typeface="+mn-lt"/>
              <a:cs typeface="Calibri"/>
            </a:endParaRPr>
          </a:p>
          <a:p>
            <a:pPr marL="628650" lvl="1" indent="-171450">
              <a:buFont typeface="Wingdings" pitchFamily="2" charset="2"/>
              <a:buChar char="Ø"/>
            </a:pPr>
            <a:r>
              <a:rPr lang="es-419" noProof="0" dirty="0"/>
              <a:t>Recuerden que las mujeres en situaciones de crisis humanitaria han sufrido alguna forma de trauma, y sabemos que 1 de cada 5 mujeres sufre violencia sexual. Por consiguiente, hay gran probabilidad de que las mujeres que solicitan servicios de aborto y de anticoncepción hayan experimentado múltiple formas de trauma.</a:t>
            </a:r>
            <a:endParaRPr lang="es-419" noProof="0" dirty="0">
              <a:cs typeface="Calibri"/>
            </a:endParaRPr>
          </a:p>
          <a:p>
            <a:pPr marL="628650" lvl="1" indent="-171450">
              <a:buFont typeface="Wingdings" pitchFamily="2" charset="2"/>
              <a:buChar char="Ø"/>
            </a:pPr>
            <a:r>
              <a:rPr lang="es-419" noProof="0" dirty="0"/>
              <a:t>Muchas mujeres tienen necesidades diferentes a las de la mayoría de las demás usuarias de servicios de salud en estos entornos.</a:t>
            </a:r>
            <a:endParaRPr lang="es-419" noProof="0" dirty="0">
              <a:cs typeface="Calibri"/>
            </a:endParaRPr>
          </a:p>
          <a:p>
            <a:pPr marL="1085850" lvl="2" indent="-171450">
              <a:buFont typeface="Wingdings" pitchFamily="2" charset="2"/>
              <a:buChar char="Ø"/>
              <a:defRPr/>
            </a:pPr>
            <a:r>
              <a:rPr lang="es-419" sz="1200" noProof="0" dirty="0"/>
              <a:t>Una mujer que ha sido objeto de violencia, VPI y otras formas de trauma por VG podría tener necesidades diferentes a las de la mayoría de las demás usuarias de servicios de salud.</a:t>
            </a:r>
            <a:r>
              <a:rPr lang="es-419" noProof="0" dirty="0"/>
              <a:t> </a:t>
            </a:r>
            <a:endParaRPr lang="es-419" sz="1200" noProof="0" dirty="0">
              <a:cs typeface="Calibri"/>
            </a:endParaRPr>
          </a:p>
          <a:p>
            <a:pPr lvl="2">
              <a:buFont typeface="Wingdings" panose="05000000000000000000" pitchFamily="2" charset="2"/>
              <a:buChar char="Ø"/>
            </a:pPr>
            <a:r>
              <a:rPr lang="es-419" sz="1200" noProof="0" dirty="0"/>
              <a:t>Posiblemente tenga diversas necesidades emocionales que requieren atención.</a:t>
            </a:r>
            <a:endParaRPr lang="es-419" sz="1200" noProof="0" dirty="0">
              <a:cs typeface="Calibri"/>
            </a:endParaRPr>
          </a:p>
          <a:p>
            <a:pPr lvl="2">
              <a:buFont typeface="Wingdings" panose="05000000000000000000" pitchFamily="2" charset="2"/>
              <a:buChar char="Ø"/>
            </a:pPr>
            <a:r>
              <a:rPr lang="es-419" sz="1200" noProof="0" dirty="0"/>
              <a:t>Quizás esté asustada y necesite oír palabras reconfortantes.</a:t>
            </a:r>
            <a:endParaRPr lang="es-419" sz="1200" noProof="0" dirty="0">
              <a:cs typeface="Calibri"/>
            </a:endParaRPr>
          </a:p>
          <a:p>
            <a:pPr lvl="2">
              <a:buFont typeface="Wingdings" panose="05000000000000000000" pitchFamily="2" charset="2"/>
              <a:buChar char="Ø"/>
            </a:pPr>
            <a:r>
              <a:rPr lang="es-419" sz="1200" noProof="0" dirty="0"/>
              <a:t>Su seguridad podría ser una preocupación continua.</a:t>
            </a:r>
            <a:endParaRPr lang="es-419" sz="1200" noProof="0" dirty="0">
              <a:cs typeface="Calibri"/>
            </a:endParaRPr>
          </a:p>
          <a:p>
            <a:pPr lvl="2">
              <a:buFont typeface="Wingdings" panose="05000000000000000000" pitchFamily="2" charset="2"/>
              <a:buChar char="Ø"/>
            </a:pPr>
            <a:r>
              <a:rPr lang="es-419" sz="1200" noProof="0" dirty="0"/>
              <a:t>Es posible que ella necesite referencias u otros recursos.</a:t>
            </a:r>
            <a:r>
              <a:rPr lang="es-419" noProof="0" dirty="0"/>
              <a:t> </a:t>
            </a:r>
            <a:endParaRPr lang="es-419" sz="1200" noProof="0" dirty="0">
              <a:cs typeface="Calibri"/>
            </a:endParaRPr>
          </a:p>
          <a:p>
            <a:pPr lvl="2">
              <a:buFont typeface="Wingdings" panose="05000000000000000000" pitchFamily="2" charset="2"/>
              <a:buChar char="Ø"/>
            </a:pPr>
            <a:r>
              <a:rPr lang="es-419" sz="1200" noProof="0" dirty="0"/>
              <a:t>Ella necesita ayuda para sentirse más en control y capaz de tomar sus propias decisiones</a:t>
            </a:r>
            <a:r>
              <a:rPr lang="es-419" noProof="0" dirty="0"/>
              <a:t> </a:t>
            </a:r>
            <a:endParaRPr lang="es-419" noProof="0" dirty="0">
              <a:cs typeface="Calibri"/>
            </a:endParaRPr>
          </a:p>
          <a:p>
            <a:pPr marL="628650" lvl="1" indent="-171450">
              <a:buFont typeface="Wingdings" pitchFamily="2" charset="2"/>
              <a:buChar char="Ø"/>
            </a:pPr>
            <a:r>
              <a:rPr lang="es-419" noProof="0" dirty="0"/>
              <a:t>Recalque que el rol de las personas participantes como prestadores de servicios es ‘apoyar, no diagnosticar’, por ende, “no hacer daño”. </a:t>
            </a:r>
            <a:endParaRPr lang="es-419" sz="1200" b="0" i="0" u="none" strike="noStrike" kern="1200" baseline="0" noProof="0" dirty="0">
              <a:solidFill>
                <a:schemeClr val="tx1"/>
              </a:solidFill>
              <a:latin typeface="+mn-lt"/>
              <a:cs typeface="Calibri"/>
            </a:endParaRPr>
          </a:p>
          <a:p>
            <a:pPr marL="171450" indent="-171450">
              <a:buFont typeface="Wingdings" pitchFamily="2" charset="2"/>
              <a:buChar char="Ø"/>
            </a:pPr>
            <a:r>
              <a:rPr lang="es-419" noProof="0" dirty="0"/>
              <a:t>Los prestadores de servicios de salud deben, como mínimo, ofrecer apoyo de primera línea cuando las mujeres informan haber sufrido violencia y aplicar los cuatro principios: seguridad, respeto, confidencialidad y no discriminación. Las habilidades necesarias son: escucha con empatía, actitud sin prejuicios, privacidad, confidencialidad, vínculos a otros servicios).</a:t>
            </a:r>
            <a:endParaRPr lang="es-419" noProof="0" dirty="0">
              <a:cs typeface="Calibri"/>
            </a:endParaRPr>
          </a:p>
          <a:p>
            <a:pPr marL="628650" lvl="1" indent="-171450">
              <a:buFont typeface="Wingdings" pitchFamily="2" charset="2"/>
              <a:buChar char="Ø"/>
            </a:pPr>
            <a:r>
              <a:rPr lang="es-419" noProof="0" dirty="0"/>
              <a:t>Destaque los hallazgos de estudios incluidos en la diapositiva y señale que las mujeres priorizaron bondad, trato sin prejuicios, información individualizada y consejería interactive como aspectos clave de la relación entre la usuaria y su prestador/a de servicios. </a:t>
            </a:r>
            <a:endParaRPr lang="es-419" noProof="0" dirty="0">
              <a:cs typeface="Calibri"/>
            </a:endParaRPr>
          </a:p>
          <a:p>
            <a:pPr marL="171450" indent="-171450">
              <a:buFont typeface="Wingdings" pitchFamily="2" charset="2"/>
              <a:buChar char="Ø"/>
            </a:pPr>
            <a:r>
              <a:rPr lang="es-419" noProof="0" dirty="0"/>
              <a:t>Como prestadores de servicios de primera línea, su rol es asegurarse de que las referencias y protocolos de prestación de servicios estén alineados con las directrices humanitarias. </a:t>
            </a:r>
          </a:p>
          <a:p>
            <a:pPr marL="171450" indent="-171450">
              <a:buFont typeface="Wingdings" pitchFamily="2" charset="2"/>
              <a:buChar char="Ø"/>
            </a:pPr>
            <a:r>
              <a:rPr lang="es-419" noProof="0" dirty="0"/>
              <a:t>Trabajen con sus colegas y supervisores para asegurarse de tener estos recursos y directrices a su disposición, por si los necesitan.  </a:t>
            </a:r>
            <a:endParaRPr lang="es-419" noProof="0" dirty="0">
              <a:cs typeface="Calibri"/>
            </a:endParaRPr>
          </a:p>
          <a:p>
            <a:pPr marL="171450" lvl="0" indent="-171450">
              <a:buFont typeface="Wingdings" pitchFamily="2" charset="2"/>
              <a:buChar char="Ø"/>
            </a:pPr>
            <a:endParaRPr lang="es-419"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b="0" i="0" u="none" strike="noStrike"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0" i="0" u="none" strike="noStrike" kern="1200" baseline="0" noProof="0" dirty="0">
                <a:solidFill>
                  <a:schemeClr val="tx1"/>
                </a:solidFill>
                <a:latin typeface="+mn-lt"/>
                <a:ea typeface="+mn-ea"/>
                <a:cs typeface="+mn-cs"/>
              </a:rPr>
              <a:t>Fuente: OMS. </a:t>
            </a:r>
            <a:r>
              <a:rPr lang="es-419" sz="1200" b="0" i="1" u="none" strike="noStrike" kern="1200" baseline="0" noProof="0" dirty="0">
                <a:solidFill>
                  <a:schemeClr val="tx1"/>
                </a:solidFill>
                <a:latin typeface="+mn-lt"/>
                <a:ea typeface="+mn-ea"/>
                <a:cs typeface="+mn-cs"/>
              </a:rPr>
              <a:t>Clinical </a:t>
            </a:r>
            <a:r>
              <a:rPr lang="es-419" sz="1200" b="0" i="1" u="none" strike="noStrike" kern="1200" baseline="0" noProof="0" dirty="0" err="1">
                <a:solidFill>
                  <a:schemeClr val="tx1"/>
                </a:solidFill>
                <a:latin typeface="+mn-lt"/>
                <a:ea typeface="+mn-ea"/>
                <a:cs typeface="+mn-cs"/>
              </a:rPr>
              <a:t>Handbook</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for</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providers</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on</a:t>
            </a:r>
            <a:r>
              <a:rPr lang="es-419" sz="1200" b="0" i="1" u="none" strike="noStrike" kern="1200" baseline="0" noProof="0" dirty="0">
                <a:solidFill>
                  <a:schemeClr val="tx1"/>
                </a:solidFill>
                <a:latin typeface="+mn-lt"/>
                <a:ea typeface="+mn-ea"/>
                <a:cs typeface="+mn-cs"/>
              </a:rPr>
              <a:t> Sexual </a:t>
            </a:r>
            <a:r>
              <a:rPr lang="es-419" sz="1200" b="0" i="1" u="none" strike="noStrike" kern="1200" baseline="0" noProof="0" dirty="0" err="1">
                <a:solidFill>
                  <a:schemeClr val="tx1"/>
                </a:solidFill>
                <a:latin typeface="+mn-lt"/>
                <a:ea typeface="+mn-ea"/>
                <a:cs typeface="+mn-cs"/>
              </a:rPr>
              <a:t>Violence</a:t>
            </a:r>
            <a:r>
              <a:rPr lang="es-419" sz="1200" b="0" i="0" u="none" strike="noStrike" kern="1200" baseline="0" noProof="0" dirty="0">
                <a:solidFill>
                  <a:schemeClr val="tx1"/>
                </a:solidFill>
                <a:latin typeface="+mn-lt"/>
                <a:ea typeface="+mn-ea"/>
                <a:cs typeface="+mn-cs"/>
              </a:rPr>
              <a:t> (2013) http://www.who.int/reproductivehealth/publications/violence/9789241548595/en/</a:t>
            </a:r>
          </a:p>
          <a:p>
            <a:r>
              <a:rPr lang="es-419" dirty="0"/>
              <a:t>Fuente: GTI. (2018). Manual de trabajo interinstitucional sobre salud reproductiva en escenarios humanitarios. https://iawg.wpengine.com/wp-content/uploads/2019/07/IAFM-Spanish-web.pdf</a:t>
            </a:r>
          </a:p>
          <a:p>
            <a:pPr>
              <a:defRPr/>
            </a:pPr>
            <a:r>
              <a:rPr lang="es-419" sz="1200" b="0" i="0" u="none" strike="noStrike" kern="1200" baseline="0" noProof="0" dirty="0">
                <a:solidFill>
                  <a:schemeClr val="tx1"/>
                </a:solidFill>
                <a:latin typeface="+mn-lt"/>
                <a:ea typeface="+mn-ea"/>
                <a:cs typeface="+mn-cs"/>
              </a:rPr>
              <a:t>Fuente: UNFPA Surge </a:t>
            </a:r>
            <a:r>
              <a:rPr lang="es-419" sz="1200" b="0" i="0" u="none" strike="noStrike" kern="1200" baseline="0" noProof="0" dirty="0" err="1">
                <a:solidFill>
                  <a:schemeClr val="tx1"/>
                </a:solidFill>
                <a:latin typeface="+mn-lt"/>
                <a:ea typeface="+mn-ea"/>
                <a:cs typeface="+mn-cs"/>
              </a:rPr>
              <a:t>Capacity</a:t>
            </a:r>
            <a:r>
              <a:rPr lang="es-419" sz="1200" b="0" i="0" u="none" strike="noStrike" kern="1200" baseline="0" noProof="0" dirty="0">
                <a:solidFill>
                  <a:schemeClr val="tx1"/>
                </a:solidFill>
                <a:latin typeface="+mn-lt"/>
                <a:ea typeface="+mn-ea"/>
                <a:cs typeface="+mn-cs"/>
              </a:rPr>
              <a:t> Training</a:t>
            </a: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24</a:t>
            </a:fld>
            <a:endParaRPr lang="en-US"/>
          </a:p>
        </p:txBody>
      </p:sp>
    </p:spTree>
    <p:extLst>
      <p:ext uri="{BB962C8B-B14F-4D97-AF65-F5344CB8AC3E}">
        <p14:creationId xmlns:p14="http://schemas.microsoft.com/office/powerpoint/2010/main" val="1026676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endParaRPr lang="es-419" noProof="0" dirty="0">
              <a:cs typeface="Calibri"/>
            </a:endParaRPr>
          </a:p>
          <a:p>
            <a:pPr marL="171450" indent="-171450">
              <a:buFont typeface="Wingdings" pitchFamily="2" charset="2"/>
              <a:buChar char="Ø"/>
            </a:pPr>
            <a:r>
              <a:rPr lang="es-419" noProof="0" dirty="0"/>
              <a:t>Lea la diapositiva y explique más a fondo según sea necesario.  </a:t>
            </a:r>
            <a:endParaRPr lang="es-419" noProof="0" dirty="0">
              <a:cs typeface="Calibri"/>
            </a:endParaRPr>
          </a:p>
          <a:p>
            <a:pPr marL="171450" indent="-171450">
              <a:buFont typeface="Wingdings" pitchFamily="2" charset="2"/>
              <a:buChar char="Ø"/>
            </a:pPr>
            <a:r>
              <a:rPr lang="es-419" noProof="0" dirty="0"/>
              <a:t>Pregunte si hay otras responsabilidades que se deben incluir. </a:t>
            </a:r>
            <a:endParaRPr lang="es-419" noProof="0" dirty="0">
              <a:cs typeface="Calibri"/>
            </a:endParaRPr>
          </a:p>
          <a:p>
            <a:pPr marL="171450" indent="-171450">
              <a:buFont typeface="Wingdings" pitchFamily="2" charset="2"/>
              <a:buChar char="Ø"/>
            </a:pPr>
            <a:r>
              <a:rPr lang="es-419" noProof="0" dirty="0"/>
              <a:t>Mencione que no es necesario ningún otro equipo médico para integrar la atención informada por trauma en los servicios de aborto.</a:t>
            </a:r>
            <a:endParaRPr lang="es-419" noProof="0" dirty="0">
              <a:cs typeface="Calibri" panose="020F0502020204030204"/>
            </a:endParaRPr>
          </a:p>
          <a:p>
            <a:pPr marL="171450" indent="-171450">
              <a:buFont typeface="Wingdings" pitchFamily="2" charset="2"/>
              <a:buChar char="Ø"/>
            </a:pPr>
            <a:r>
              <a:rPr lang="es-419" noProof="0" dirty="0">
                <a:cs typeface="Calibri" panose="020F0502020204030204"/>
              </a:rPr>
              <a:t>Éstas son responsabilidades tanto personales como de toda la unidad de salud. </a:t>
            </a:r>
          </a:p>
          <a:p>
            <a:pPr marL="171450" indent="-171450">
              <a:buFont typeface="Wingdings" pitchFamily="2" charset="2"/>
              <a:buChar char="Ø"/>
            </a:pPr>
            <a:endParaRPr lang="es-419" noProof="0" dirty="0">
              <a:cs typeface="Calibri" panose="020F0502020204030204"/>
            </a:endParaRPr>
          </a:p>
          <a:p>
            <a:r>
              <a:rPr lang="es-419" dirty="0"/>
              <a:t>Fuente: GTI. (2018). Manual de trabajo interinstitucional sobre salud reproductiva en escenarios humanitarios. https://iawg.wpengine.com/wp-content/uploads/2019/07/IAFM-Spanish-web.pdf</a:t>
            </a:r>
          </a:p>
          <a:p>
            <a:r>
              <a:rPr lang="es-419" noProof="0" dirty="0"/>
              <a:t>Fuente: </a:t>
            </a:r>
            <a:r>
              <a:rPr lang="es-419" i="1" noProof="0" dirty="0"/>
              <a:t>Directrices para la integración de las intervenciones contra la violencia de género en la acción humanitaria. Módulo 4: Cómo responder ante información sobre VG cuando no se es especialista en VG.</a:t>
            </a:r>
          </a:p>
          <a:p>
            <a:pPr marL="0" indent="0">
              <a:buFont typeface="Wingdings" pitchFamily="2" charset="2"/>
              <a:buNone/>
            </a:pPr>
            <a:r>
              <a:rPr lang="es-419" noProof="0" dirty="0">
                <a:cs typeface="Calibri" panose="020F0502020204030204"/>
              </a:rPr>
              <a:t>Fuente: https://www.who.int/reproductivehealth/publications/violence/VAW_infographic.pdf?ua=1</a:t>
            </a:r>
          </a:p>
          <a:p>
            <a:pPr marL="0" indent="0">
              <a:buFont typeface="Wingdings" pitchFamily="2" charset="2"/>
              <a:buNone/>
            </a:pPr>
            <a:endParaRPr lang="es-419" noProof="0" dirty="0">
              <a:cs typeface="Calibri" panose="020F0502020204030204"/>
            </a:endParaRPr>
          </a:p>
          <a:p>
            <a:pPr marL="0" indent="0">
              <a:buFont typeface="Wingdings" pitchFamily="2" charset="2"/>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DE75D1C-764A-E649-B63D-EDCBD3A61343}" type="slidenum">
              <a:rPr lang="en-US" smtClean="0"/>
              <a:t>25</a:t>
            </a:fld>
            <a:endParaRPr lang="en-US"/>
          </a:p>
        </p:txBody>
      </p:sp>
    </p:spTree>
    <p:extLst>
      <p:ext uri="{BB962C8B-B14F-4D97-AF65-F5344CB8AC3E}">
        <p14:creationId xmlns:p14="http://schemas.microsoft.com/office/powerpoint/2010/main" val="2211289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p>
          <a:p>
            <a:pPr marL="171450" indent="-171450">
              <a:buFont typeface="Wingdings" panose="05000000000000000000" pitchFamily="2" charset="2"/>
              <a:buChar char="Ø"/>
            </a:pPr>
            <a:r>
              <a:rPr lang="es-419" noProof="0" dirty="0"/>
              <a:t>Utilice esta diapositiva para agregar énfasis a las recomendaciones de la OMS sobre no exigir denuncia.</a:t>
            </a:r>
            <a:endParaRPr lang="es-419" noProof="0" dirty="0">
              <a:cs typeface="Calibri"/>
            </a:endParaRPr>
          </a:p>
          <a:p>
            <a:pPr marL="171450" indent="-171450">
              <a:buFont typeface="Wingdings" panose="05000000000000000000" pitchFamily="2" charset="2"/>
              <a:buChar char="Ø"/>
            </a:pPr>
            <a:r>
              <a:rPr lang="es-419" noProof="0" dirty="0"/>
              <a:t>Pida que alguien lea la cita textual y discútala.</a:t>
            </a:r>
            <a:endParaRPr lang="es-419" noProof="0" dirty="0">
              <a:cs typeface="Calibri"/>
            </a:endParaRPr>
          </a:p>
          <a:p>
            <a:pPr marL="171450" indent="-171450">
              <a:buFont typeface="Wingdings" panose="05000000000000000000" pitchFamily="2" charset="2"/>
              <a:buChar char="Ø"/>
            </a:pPr>
            <a:r>
              <a:rPr lang="es-419" noProof="0" dirty="0"/>
              <a:t>Puede incluir un enlace al recurso del Centro de Derechos Reproductivos para ver su resumen detallado de las leyes y políticas mundiales al respecto.</a:t>
            </a:r>
            <a:endParaRPr lang="es-419" noProof="0" dirty="0">
              <a:cs typeface="Calibri"/>
            </a:endParaRPr>
          </a:p>
          <a:p>
            <a:pPr marL="171450" indent="-171450">
              <a:buFont typeface="Wingdings" panose="05000000000000000000" pitchFamily="2" charset="2"/>
              <a:buChar char="Ø"/>
            </a:pPr>
            <a:r>
              <a:rPr lang="es-419" noProof="0" dirty="0">
                <a:cs typeface="Calibri"/>
              </a:rPr>
              <a:t>Mencione que algunos países exigen denuncia obligatoria de abuso sexual de menores</a:t>
            </a:r>
          </a:p>
        </p:txBody>
      </p:sp>
      <p:sp>
        <p:nvSpPr>
          <p:cNvPr id="4" name="Slide Number Placeholder 3"/>
          <p:cNvSpPr>
            <a:spLocks noGrp="1"/>
          </p:cNvSpPr>
          <p:nvPr>
            <p:ph type="sldNum" sz="quarter" idx="5"/>
          </p:nvPr>
        </p:nvSpPr>
        <p:spPr/>
        <p:txBody>
          <a:bodyPr/>
          <a:lstStyle/>
          <a:p>
            <a:fld id="{BDE75D1C-764A-E649-B63D-EDCBD3A61343}" type="slidenum">
              <a:rPr lang="en-US" smtClean="0"/>
              <a:t>26</a:t>
            </a:fld>
            <a:endParaRPr lang="en-US"/>
          </a:p>
        </p:txBody>
      </p:sp>
    </p:spTree>
    <p:extLst>
      <p:ext uri="{BB962C8B-B14F-4D97-AF65-F5344CB8AC3E}">
        <p14:creationId xmlns:p14="http://schemas.microsoft.com/office/powerpoint/2010/main" val="2406141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Notas para el/la facilitador/a: </a:t>
            </a:r>
          </a:p>
          <a:p>
            <a:pPr marL="171450" indent="-171450">
              <a:buFont typeface="Wingdings" pitchFamily="2" charset="2"/>
              <a:buChar char="Ø"/>
              <a:defRPr/>
            </a:pPr>
            <a:r>
              <a:rPr lang="es-419" sz="1200" kern="0" noProof="0" dirty="0">
                <a:solidFill>
                  <a:sysClr val="windowText" lastClr="000000"/>
                </a:solidFill>
              </a:rPr>
              <a:t>Para responder al trauma por VG, es necesario entender las posibles </a:t>
            </a:r>
            <a:r>
              <a:rPr lang="es-419" sz="1200" u="sng" kern="0" noProof="0" dirty="0">
                <a:solidFill>
                  <a:sysClr val="windowText" lastClr="000000"/>
                </a:solidFill>
              </a:rPr>
              <a:t>consecuencias de la violencia</a:t>
            </a:r>
            <a:r>
              <a:rPr lang="es-419" sz="1200" kern="0" noProof="0" dirty="0">
                <a:solidFill>
                  <a:sysClr val="windowText" lastClr="000000"/>
                </a:solidFill>
              </a:rPr>
              <a:t> sexual.</a:t>
            </a:r>
            <a:r>
              <a:rPr lang="es-419" kern="0" noProof="0" dirty="0">
                <a:solidFill>
                  <a:sysClr val="windowText" lastClr="000000"/>
                </a:solidFill>
              </a:rPr>
              <a:t> </a:t>
            </a:r>
            <a:endParaRPr lang="es-419" b="1" noProof="0" dirty="0"/>
          </a:p>
          <a:p>
            <a:pPr marL="171450" indent="-171450">
              <a:buFont typeface="Wingdings" pitchFamily="2" charset="2"/>
              <a:buChar char="Ø"/>
            </a:pPr>
            <a:r>
              <a:rPr lang="es-419" sz="1200" noProof="0" dirty="0"/>
              <a:t>Los sucesos traumáticos son comunes en situaciones de emergencia complejas. La violencia sexual, en particular la violación, tiene un impacto enorme en la salud de las personas. 
</a:t>
            </a:r>
            <a:r>
              <a:rPr lang="es-419" sz="1200" b="0" noProof="0" dirty="0"/>
              <a:t>Entre las</a:t>
            </a:r>
            <a:r>
              <a:rPr lang="es-419" b="0" noProof="0" dirty="0"/>
              <a:t> consecuencias sociales se encuentran:</a:t>
            </a:r>
            <a:r>
              <a:rPr lang="es-419" noProof="0" dirty="0"/>
              <a:t> </a:t>
            </a:r>
            <a:endParaRPr lang="es-419" b="0" noProof="0" dirty="0">
              <a:cs typeface="Calibri"/>
            </a:endParaRPr>
          </a:p>
          <a:p>
            <a:pPr marL="1085850" lvl="2" indent="-171450">
              <a:buFont typeface="Wingdings" pitchFamily="2" charset="2"/>
              <a:buChar char="Ø"/>
            </a:pPr>
            <a:r>
              <a:rPr lang="es-419" b="0" noProof="0" dirty="0"/>
              <a:t>Causas fundamentales: abuso de poder, desigualdad de género y desigualdad de derechos humanos</a:t>
            </a:r>
            <a:r>
              <a:rPr lang="es-419" noProof="0" dirty="0"/>
              <a:t> </a:t>
            </a:r>
            <a:endParaRPr lang="es-419" b="0" noProof="0" dirty="0">
              <a:cs typeface="Calibri"/>
            </a:endParaRPr>
          </a:p>
          <a:p>
            <a:pPr marL="1085850" lvl="2" indent="-171450">
              <a:buFont typeface="Wingdings" pitchFamily="2" charset="2"/>
              <a:buChar char="Ø"/>
            </a:pPr>
            <a:r>
              <a:rPr lang="es-419" b="0" noProof="0" dirty="0"/>
              <a:t>Factores contribuyentes: alcoholismo/drogadicción, pobreza, conflicto, disponibilidad de alimentos/ combustible/madera/generación de ingresos, colapso de la sociedad tradicional y sistema de apoyo familiar, falta de protección policial, impunidad, pérdida de dinámicas de poder masculino y roles de género percibidos, represalias, estrategia/herramienta de guerra.</a:t>
            </a:r>
            <a:r>
              <a:rPr lang="es-419" noProof="0" dirty="0"/>
              <a:t> </a:t>
            </a:r>
            <a:endParaRPr lang="es-419" b="0" noProof="0"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b="0" noProof="0" dirty="0"/>
              <a:t>Según la OMS, el impacto de la VPI en la salud de las mujeres abarca: (Fuente:</a:t>
            </a:r>
            <a:r>
              <a:rPr lang="es-419" noProof="0" dirty="0"/>
              <a:t> https://www.who.int/reproductivehealth/publications/violence/VAW_infographic.pdf?ua=1)</a:t>
            </a:r>
            <a:endParaRPr lang="es-419" b="0" noProof="0" dirty="0"/>
          </a:p>
          <a:p>
            <a:pPr marL="628650" lvl="1" indent="-171450">
              <a:buFont typeface="Wingdings" pitchFamily="2" charset="2"/>
              <a:buChar char="q"/>
            </a:pPr>
            <a:r>
              <a:rPr lang="es-419" b="0" noProof="0" dirty="0"/>
              <a:t>Salud sexual y reproductiva:</a:t>
            </a:r>
            <a:r>
              <a:rPr lang="es-419" noProof="0" dirty="0"/>
              <a:t> </a:t>
            </a:r>
            <a:endParaRPr lang="es-419" b="0" noProof="0" dirty="0">
              <a:cs typeface="Calibri"/>
            </a:endParaRPr>
          </a:p>
          <a:p>
            <a:pPr marL="1085850" lvl="2" indent="-171450">
              <a:buFont typeface="Wingdings" pitchFamily="2" charset="2"/>
              <a:buChar char="Ø"/>
            </a:pPr>
            <a:r>
              <a:rPr lang="es-419" b="0" noProof="0" dirty="0"/>
              <a:t>16% más propensas a tener un bebé con bajo peso al nacer.</a:t>
            </a:r>
            <a:r>
              <a:rPr lang="es-419" noProof="0" dirty="0"/>
              <a:t> </a:t>
            </a:r>
            <a:endParaRPr lang="es-419" b="0" noProof="0" dirty="0">
              <a:cs typeface="Calibri"/>
            </a:endParaRPr>
          </a:p>
          <a:p>
            <a:pPr marL="1085850" lvl="2" indent="-171450">
              <a:buFont typeface="Wingdings" pitchFamily="2" charset="2"/>
              <a:buChar char="Ø"/>
            </a:pPr>
            <a:r>
              <a:rPr lang="es-419" b="0" noProof="0" dirty="0"/>
              <a:t>1.5 veces más propensas a tener VIH + 1.5 veces más propensas a contraer infección por sífilis, clamidia o gonorrea.</a:t>
            </a:r>
            <a:r>
              <a:rPr lang="es-419" noProof="0" dirty="0"/>
              <a:t> </a:t>
            </a:r>
            <a:endParaRPr lang="es-419" b="0" noProof="0" dirty="0">
              <a:cs typeface="Calibri"/>
            </a:endParaRPr>
          </a:p>
          <a:p>
            <a:pPr marL="628650" lvl="1" indent="-171450">
              <a:buFont typeface="Wingdings" pitchFamily="2" charset="2"/>
              <a:buChar char="q"/>
            </a:pPr>
            <a:r>
              <a:rPr lang="es-419" b="0" noProof="0" dirty="0"/>
              <a:t>Muerte y lesión:</a:t>
            </a:r>
            <a:endParaRPr lang="es-419" b="0" noProof="0" dirty="0">
              <a:cs typeface="Calibri"/>
            </a:endParaRPr>
          </a:p>
          <a:p>
            <a:pPr marL="1085850" lvl="2" indent="-171450">
              <a:buFont typeface="Wingdings" pitchFamily="2" charset="2"/>
              <a:buChar char="Ø"/>
            </a:pPr>
            <a:r>
              <a:rPr lang="es-419" noProof="0" dirty="0"/>
              <a:t>El </a:t>
            </a:r>
            <a:r>
              <a:rPr lang="es-419" b="0" noProof="0" dirty="0"/>
              <a:t>42% de las mujeres que han sufrido violencia fís</a:t>
            </a:r>
            <a:r>
              <a:rPr lang="es-419" noProof="0" dirty="0"/>
              <a:t>ica o sexual por parte de una pareja han sufrido lesiones como resultado. </a:t>
            </a:r>
            <a:endParaRPr lang="es-419" noProof="0" dirty="0">
              <a:cs typeface="Calibri"/>
            </a:endParaRPr>
          </a:p>
          <a:p>
            <a:pPr marL="1085850" lvl="2" indent="-171450">
              <a:buFont typeface="Wingdings" pitchFamily="2" charset="2"/>
              <a:buChar char="Ø"/>
            </a:pPr>
            <a:r>
              <a:rPr lang="es-419" noProof="0" dirty="0"/>
              <a:t>El 38% de todos los asesinatos de mujeres mundialmente fueron denunciados como cometidos por su pareja íntima.</a:t>
            </a:r>
            <a:endParaRPr lang="es-419" b="0" noProof="0" dirty="0">
              <a:cs typeface="Calibri"/>
            </a:endParaRPr>
          </a:p>
          <a:p>
            <a:pPr marL="628650" lvl="1" indent="-171450">
              <a:buFont typeface="Wingdings" pitchFamily="2" charset="2"/>
              <a:buChar char="q"/>
            </a:pPr>
            <a:r>
              <a:rPr lang="es-419" b="0" noProof="0" dirty="0"/>
              <a:t>Salud mental:</a:t>
            </a:r>
            <a:r>
              <a:rPr lang="es-419" noProof="0" dirty="0"/>
              <a:t> </a:t>
            </a:r>
            <a:endParaRPr lang="es-419" b="0" noProof="0" dirty="0">
              <a:cs typeface="Calibri"/>
            </a:endParaRPr>
          </a:p>
          <a:p>
            <a:pPr marL="1085850" lvl="2" indent="-171450">
              <a:buFont typeface="Wingdings" pitchFamily="2" charset="2"/>
              <a:buChar char="Ø"/>
            </a:pPr>
            <a:r>
              <a:rPr lang="es-419" b="0" noProof="0" dirty="0"/>
              <a:t>Dos veces más propensas a sufrir depresión y</a:t>
            </a:r>
            <a:endParaRPr lang="es-419" b="0" noProof="0" dirty="0">
              <a:cs typeface="Calibri"/>
            </a:endParaRPr>
          </a:p>
          <a:p>
            <a:pPr marL="1085850" lvl="2" indent="-171450">
              <a:buFont typeface="Wingdings" pitchFamily="2" charset="2"/>
              <a:buChar char="Ø"/>
            </a:pPr>
            <a:r>
              <a:rPr lang="es-419" b="0" noProof="0" dirty="0"/>
              <a:t>Casi dos veces más propensas a tener trastornos por consumo de alcohol </a:t>
            </a:r>
            <a:endParaRPr lang="es-419" b="0" noProof="0" dirty="0">
              <a:cs typeface="Calibri"/>
            </a:endParaRPr>
          </a:p>
          <a:p>
            <a:pPr marL="1085850" lvl="2" indent="-171450">
              <a:buFont typeface="Wingdings" pitchFamily="2" charset="2"/>
              <a:buChar char="Ø"/>
            </a:pPr>
            <a:endParaRPr lang="es-419" b="0" noProof="0" dirty="0"/>
          </a:p>
          <a:p>
            <a:pPr marL="1085850" lvl="2" indent="-171450">
              <a:buFont typeface="Wingdings" pitchFamily="2" charset="2"/>
              <a:buChar char="Ø"/>
            </a:pPr>
            <a:endParaRPr lang="es-419" b="0" noProof="0" dirty="0"/>
          </a:p>
          <a:p>
            <a:r>
              <a:rPr lang="es-419" b="0" noProof="0" dirty="0"/>
              <a:t>Fuente: http://gbvguidelines.org/en/capacity-building/module-2-defining-gbv/</a:t>
            </a:r>
            <a:r>
              <a:rPr lang="es-419" noProof="0" dirty="0"/>
              <a:t> </a:t>
            </a:r>
            <a:endParaRPr lang="es-419" b="0" noProof="0" dirty="0">
              <a:cs typeface="Calibri"/>
            </a:endParaRPr>
          </a:p>
          <a:p>
            <a:r>
              <a:rPr lang="es-419" b="0" noProof="0" dirty="0"/>
              <a:t>Fuente: gráfico adaptado de:</a:t>
            </a:r>
            <a:r>
              <a:rPr lang="es-419" noProof="0" dirty="0"/>
              <a:t> </a:t>
            </a:r>
            <a:r>
              <a:rPr lang="es-419" b="0" noProof="0" dirty="0"/>
              <a:t> file:///Users/shadietofigh/Downloads/GBV_humanitarian_settings.pdf</a:t>
            </a:r>
            <a:endParaRPr lang="es-419" b="0" noProof="0" dirty="0">
              <a:cs typeface="Calibri"/>
            </a:endParaRPr>
          </a:p>
          <a:p>
            <a:r>
              <a:rPr lang="es-419" b="0" noProof="0" dirty="0"/>
              <a:t>Fuente: https://apps.who.int/iris/bitstream/handle/10665/77431/WHO_RHR_12.43_eng.pdf?sequence=1</a:t>
            </a:r>
            <a:endParaRPr lang="es-419" b="0" noProof="0" dirty="0">
              <a:cs typeface="Calibri"/>
            </a:endParaRPr>
          </a:p>
          <a:p>
            <a:endParaRPr lang="es-419" b="1" noProof="0" dirty="0"/>
          </a:p>
          <a:p>
            <a:pPr marL="1085850" lvl="2" indent="-171450">
              <a:buFont typeface="Wingdings" pitchFamily="2" charset="2"/>
              <a:buChar char="Ø"/>
            </a:pPr>
            <a:endParaRPr lang="es-419" b="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419" noProof="0" dirty="0"/>
          </a:p>
          <a:p>
            <a:endParaRPr lang="en-US" sz="1300"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7F20E781-B961-41A5-B315-23E5B7AE7D2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48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b="0" i="0" u="none" strike="noStrike" kern="1200" baseline="0" noProof="0" dirty="0">
                <a:solidFill>
                  <a:schemeClr val="tx1"/>
                </a:solidFill>
                <a:latin typeface="+mn-lt"/>
                <a:ea typeface="+mn-ea"/>
                <a:cs typeface="+mn-cs"/>
              </a:rPr>
              <a:t>Notas para el/la facilitador/a:</a:t>
            </a:r>
            <a:r>
              <a:rPr lang="es-419" noProof="0" dirty="0"/>
              <a:t> </a:t>
            </a:r>
          </a:p>
          <a:p>
            <a:r>
              <a:rPr lang="es-419" sz="1200" b="0" i="0" u="none" strike="noStrike" kern="1200" baseline="0" noProof="0" dirty="0">
                <a:solidFill>
                  <a:schemeClr val="tx1"/>
                </a:solidFill>
                <a:latin typeface="+mn-lt"/>
                <a:ea typeface="+mn-ea"/>
                <a:cs typeface="+mn-cs"/>
              </a:rPr>
              <a:t>Para establecer confianza gradualmente sobre este asunto privado y sensible:</a:t>
            </a:r>
            <a:endParaRPr lang="es-419" sz="1200" b="0" i="0" u="none" strike="noStrike" kern="1200" baseline="0" noProof="0" dirty="0">
              <a:solidFill>
                <a:schemeClr val="tx1"/>
              </a:solidFill>
              <a:latin typeface="+mn-lt"/>
              <a:cs typeface="Calibri"/>
            </a:endParaRPr>
          </a:p>
          <a:p>
            <a:pPr marL="628650" lvl="1" indent="-171450">
              <a:buFont typeface="Wingdings" pitchFamily="2" charset="2"/>
              <a:buChar char="Ø"/>
              <a:defRPr/>
            </a:pPr>
            <a:r>
              <a:rPr lang="es-419" sz="1200" b="0" i="0" u="none" strike="noStrike" kern="1200" baseline="0" noProof="0" dirty="0">
                <a:solidFill>
                  <a:schemeClr val="tx1"/>
                </a:solidFill>
                <a:latin typeface="+mn-lt"/>
                <a:ea typeface="+mn-ea"/>
                <a:cs typeface="+mn-cs"/>
              </a:rPr>
              <a:t>Nunca planteen el tema de violencia de pareja a menos que la mujer esté sola.</a:t>
            </a:r>
            <a:r>
              <a:rPr lang="es-419" noProof="0" dirty="0"/>
              <a:t> </a:t>
            </a:r>
            <a:endParaRPr lang="es-419" sz="1200" b="0" i="0" u="none" strike="noStrike" kern="1200" baseline="0" noProof="0" dirty="0">
              <a:solidFill>
                <a:schemeClr val="tx1"/>
              </a:solidFill>
              <a:latin typeface="+mn-lt"/>
              <a:cs typeface="Calibri"/>
            </a:endParaRPr>
          </a:p>
          <a:p>
            <a:pPr marL="628650" lvl="1" indent="-171450">
              <a:buFont typeface="Wingdings" pitchFamily="2" charset="2"/>
              <a:buChar char="Ø"/>
              <a:defRPr/>
            </a:pPr>
            <a:r>
              <a:rPr lang="es-419" sz="1200" b="0" i="0" u="none" strike="noStrike" kern="1200" baseline="0" noProof="0" dirty="0">
                <a:solidFill>
                  <a:schemeClr val="tx1"/>
                </a:solidFill>
                <a:latin typeface="+mn-lt"/>
                <a:ea typeface="+mn-ea"/>
                <a:cs typeface="+mn-cs"/>
              </a:rPr>
              <a:t>Aunque ella esté con otra mujer, esa mujer podría ser la madre o hermana de un abusador.</a:t>
            </a:r>
            <a:r>
              <a:rPr lang="es-419" noProof="0" dirty="0"/>
              <a:t> </a:t>
            </a:r>
            <a:endParaRPr lang="es-419" sz="1200" b="0" i="0" u="none" strike="noStrike" kern="1200" baseline="0" noProof="0" dirty="0">
              <a:solidFill>
                <a:schemeClr val="tx1"/>
              </a:solidFill>
              <a:latin typeface="+mn-lt"/>
              <a:cs typeface="Calibri"/>
            </a:endParaRPr>
          </a:p>
          <a:p>
            <a:pPr marL="628650" lvl="1" indent="-171450">
              <a:buFont typeface="Wingdings" pitchFamily="2" charset="2"/>
              <a:buChar char="Ø"/>
              <a:defRPr/>
            </a:pPr>
            <a:r>
              <a:rPr lang="es-419" sz="1200" b="0" i="0" u="none" strike="noStrike" kern="1200" baseline="0" noProof="0" dirty="0">
                <a:solidFill>
                  <a:schemeClr val="tx1"/>
                </a:solidFill>
                <a:latin typeface="+mn-lt"/>
                <a:ea typeface="+mn-ea"/>
                <a:cs typeface="+mn-cs"/>
              </a:rPr>
              <a:t>Si preguntan sobre violencia, háganlo de una manera empática y sin prejuicios.</a:t>
            </a:r>
            <a:r>
              <a:rPr lang="es-419" noProof="0" dirty="0"/>
              <a:t> </a:t>
            </a:r>
            <a:endParaRPr lang="es-419" sz="1200" b="0" i="0" u="none" strike="noStrike" kern="1200" baseline="0" noProof="0" dirty="0">
              <a:solidFill>
                <a:schemeClr val="tx1"/>
              </a:solidFill>
              <a:latin typeface="+mn-lt"/>
              <a:cs typeface="Calibri"/>
            </a:endParaRPr>
          </a:p>
          <a:p>
            <a:pPr marL="628650" lvl="1" indent="-171450">
              <a:buFont typeface="Wingdings" pitchFamily="2" charset="2"/>
              <a:buChar char="Ø"/>
              <a:defRPr/>
            </a:pPr>
            <a:r>
              <a:rPr lang="es-419" sz="1200" b="0" i="0" u="none" strike="noStrike" kern="1200" baseline="0" noProof="0" dirty="0">
                <a:solidFill>
                  <a:schemeClr val="tx1"/>
                </a:solidFill>
                <a:latin typeface="+mn-lt"/>
                <a:ea typeface="+mn-ea"/>
                <a:cs typeface="+mn-cs"/>
              </a:rPr>
              <a:t>Usen palabras que sean indicadas y pertinentes a la cultura y comunidad donde ustedes trabajan.</a:t>
            </a:r>
            <a:r>
              <a:rPr lang="es-419" noProof="0" dirty="0"/>
              <a:t> </a:t>
            </a:r>
            <a:endParaRPr lang="es-419" sz="1200" b="0" i="0" u="none" strike="noStrike" kern="1200" baseline="0" noProof="0" dirty="0">
              <a:solidFill>
                <a:schemeClr val="tx1"/>
              </a:solidFill>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b="0" i="0" u="none" strike="noStrike" kern="1200" baseline="0" noProof="0" dirty="0">
                <a:solidFill>
                  <a:schemeClr val="tx1"/>
                </a:solidFill>
                <a:latin typeface="+mn-lt"/>
                <a:ea typeface="+mn-ea"/>
                <a:cs typeface="+mn-cs"/>
              </a:rPr>
              <a:t>A algunas mujeres quizás no les gusten las palabras “violencia” y “abuso”. Las culturas y comunidades tienen maneras de referirse al problema con otras palabras. Es importante utilizar las palabras que las mujeres usan.</a:t>
            </a:r>
            <a:endParaRPr lang="es-419" sz="1200" b="0" i="0" u="none" strike="noStrike" kern="1200" baseline="0" noProof="0" dirty="0">
              <a:solidFill>
                <a:schemeClr val="tx1"/>
              </a:solidFill>
              <a:latin typeface="+mn-lt"/>
              <a:cs typeface="Calibri"/>
            </a:endParaRPr>
          </a:p>
          <a:p>
            <a:pPr marL="171450" indent="-171450">
              <a:buFont typeface="Wingdings" pitchFamily="2" charset="2"/>
              <a:buChar char="Ø"/>
            </a:pPr>
            <a:endParaRPr lang="es-419" sz="1200" b="0" i="0" u="none" strike="noStrike" kern="1200" baseline="0" noProof="0" dirty="0">
              <a:solidFill>
                <a:schemeClr val="tx1"/>
              </a:solidFill>
              <a:latin typeface="+mn-lt"/>
              <a:ea typeface="+mn-ea"/>
              <a:cs typeface="+mn-cs"/>
            </a:endParaRPr>
          </a:p>
          <a:p>
            <a:r>
              <a:rPr lang="es-419" noProof="0" dirty="0">
                <a:cs typeface="Calibri" panose="020F0502020204030204"/>
              </a:rPr>
              <a:t>Ejercicio rápido de 10 minutos:</a:t>
            </a:r>
          </a:p>
          <a:p>
            <a:pPr marL="171450" indent="-171450">
              <a:buFont typeface="Arial" panose="020B0604020202020204" pitchFamily="34" charset="0"/>
              <a:buChar char="•"/>
            </a:pPr>
            <a:r>
              <a:rPr lang="es-419" noProof="0" dirty="0">
                <a:cs typeface="Calibri" panose="020F0502020204030204"/>
              </a:rPr>
              <a:t>Pida que cada participante se empareje con un/a participante cerca de él o ella y que practiquen tanto los métodos directos como indirectos de preguntas sobre violencia.  </a:t>
            </a:r>
          </a:p>
          <a:p>
            <a:pPr marL="171450" indent="-171450">
              <a:buFont typeface="Arial" panose="020B0604020202020204" pitchFamily="34" charset="0"/>
              <a:buChar char="•"/>
            </a:pPr>
            <a:r>
              <a:rPr lang="es-419" noProof="0" dirty="0">
                <a:cs typeface="Calibri" panose="020F0502020204030204"/>
              </a:rPr>
              <a:t>Después que cada participante haya practicado ambos tipos de preguntas, tome 5 minutos y pregunte qué les pareció el ejercicio y si alguien en el grupo tiene nuevas ideas o sugerencias para las demás personas que consideren ser útiles.  </a:t>
            </a:r>
          </a:p>
          <a:p>
            <a:endParaRPr lang="es-419" noProof="0" dirty="0">
              <a:cs typeface="Calibri" panose="020F0502020204030204"/>
            </a:endParaRPr>
          </a:p>
          <a:p>
            <a:pPr eaLnBrk="1" hangingPunct="1"/>
            <a:r>
              <a:rPr lang="es-419" sz="1200" noProof="0" dirty="0"/>
              <a:t>Fuente: OMS. (2013). </a:t>
            </a:r>
            <a:r>
              <a:rPr lang="es-419" sz="1200" i="1" noProof="0" dirty="0"/>
              <a:t>Respuesta a la violencia de pareja y a la violencia sexual contra las mujeres: Directrices de la OMS para la práctica clínica y las políticas</a:t>
            </a:r>
            <a:r>
              <a:rPr lang="es-419" sz="1200" noProof="0" dirty="0"/>
              <a:t>: https://oig.cepal.org/sites/default/files/whorhr13_10_esp.pdf</a:t>
            </a:r>
          </a:p>
        </p:txBody>
      </p:sp>
      <p:sp>
        <p:nvSpPr>
          <p:cNvPr id="4" name="Slide Number Placeholder 3"/>
          <p:cNvSpPr>
            <a:spLocks noGrp="1"/>
          </p:cNvSpPr>
          <p:nvPr>
            <p:ph type="sldNum" sz="quarter" idx="5"/>
          </p:nvPr>
        </p:nvSpPr>
        <p:spPr/>
        <p:txBody>
          <a:bodyPr/>
          <a:lstStyle/>
          <a:p>
            <a:fld id="{BDE75D1C-764A-E649-B63D-EDCBD3A61343}" type="slidenum">
              <a:rPr lang="en-US" smtClean="0"/>
              <a:t>28</a:t>
            </a:fld>
            <a:endParaRPr lang="en-US"/>
          </a:p>
        </p:txBody>
      </p:sp>
    </p:spTree>
    <p:extLst>
      <p:ext uri="{BB962C8B-B14F-4D97-AF65-F5344CB8AC3E}">
        <p14:creationId xmlns:p14="http://schemas.microsoft.com/office/powerpoint/2010/main" val="792249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p>
          <a:p>
            <a:pPr marL="171450" indent="-171450">
              <a:buFont typeface="Wingdings" pitchFamily="2" charset="2"/>
              <a:buChar char="Ø"/>
            </a:pPr>
            <a:r>
              <a:rPr lang="es-419" noProof="0" dirty="0"/>
              <a:t>Lea la diapositiva y explique más a fondo según sea necesario. </a:t>
            </a:r>
          </a:p>
          <a:p>
            <a:pPr marL="171450" indent="-171450">
              <a:buFont typeface="Wingdings" pitchFamily="2" charset="2"/>
              <a:buChar char="Ø"/>
            </a:pPr>
            <a:r>
              <a:rPr lang="es-419" noProof="0" dirty="0"/>
              <a:t>Recuerde que las mujeres y adolescentes que acceden a servicios de aborto enfrentan barreras agravadas para acceder a los servicios en situaciones de crisis y, aunque muchas mujeres quizás no divulguen que sufren violencia, su visita podría ser la única oportunidad para que usted como prestador/a de servicios le proporcione información sobre los servicios de SSR, salud, salud mental, protección, etc. y referencias disponibles. </a:t>
            </a:r>
          </a:p>
          <a:p>
            <a:pPr marL="171450" indent="-171450">
              <a:buFont typeface="Wingdings" pitchFamily="2" charset="2"/>
              <a:buChar char="Ø"/>
            </a:pPr>
            <a:endParaRPr lang="es-419" noProof="0" dirty="0"/>
          </a:p>
          <a:p>
            <a:pPr eaLnBrk="1" hangingPunct="1"/>
            <a:r>
              <a:rPr lang="es-419" sz="1200" noProof="0" dirty="0"/>
              <a:t>Fuente: OMS. (2013). </a:t>
            </a:r>
            <a:r>
              <a:rPr lang="es-419" sz="1200" i="1" noProof="0" dirty="0"/>
              <a:t>Respuesta a la violencia de pareja y a la violencia sexual contra las mujeres: Directrices de la OMS para la práctica clínica y las políticas</a:t>
            </a:r>
            <a:r>
              <a:rPr lang="es-419" sz="1200" noProof="0" dirty="0"/>
              <a:t>: https://oig.cepal.org/sites/default/files/whorhr13_10_esp.pdf</a:t>
            </a:r>
          </a:p>
        </p:txBody>
      </p:sp>
      <p:sp>
        <p:nvSpPr>
          <p:cNvPr id="4" name="Slide Number Placeholder 3"/>
          <p:cNvSpPr>
            <a:spLocks noGrp="1"/>
          </p:cNvSpPr>
          <p:nvPr>
            <p:ph type="sldNum" sz="quarter" idx="10"/>
          </p:nvPr>
        </p:nvSpPr>
        <p:spPr/>
        <p:txBody>
          <a:bodyPr/>
          <a:lstStyle/>
          <a:p>
            <a:fld id="{4EF4518D-D6B6-49F0-83B9-642D6F1462E5}" type="slidenum">
              <a:rPr lang="en-US" smtClean="0"/>
              <a:t>29</a:t>
            </a:fld>
            <a:endParaRPr lang="en-US"/>
          </a:p>
        </p:txBody>
      </p:sp>
    </p:spTree>
    <p:extLst>
      <p:ext uri="{BB962C8B-B14F-4D97-AF65-F5344CB8AC3E}">
        <p14:creationId xmlns:p14="http://schemas.microsoft.com/office/powerpoint/2010/main" val="53468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pPr>
            <a:r>
              <a:rPr lang="es-419" noProof="0" dirty="0"/>
              <a:t>Lea el contenido en esta diapositiva y explique según sea necesario. </a:t>
            </a:r>
          </a:p>
        </p:txBody>
      </p:sp>
      <p:sp>
        <p:nvSpPr>
          <p:cNvPr id="4" name="Slide Number Placeholder 3"/>
          <p:cNvSpPr>
            <a:spLocks noGrp="1"/>
          </p:cNvSpPr>
          <p:nvPr>
            <p:ph type="sldNum" sz="quarter" idx="5"/>
          </p:nvPr>
        </p:nvSpPr>
        <p:spPr/>
        <p:txBody>
          <a:bodyPr/>
          <a:lstStyle/>
          <a:p>
            <a:fld id="{BDE75D1C-764A-E649-B63D-EDCBD3A61343}" type="slidenum">
              <a:rPr lang="en-US" smtClean="0"/>
              <a:t>3</a:t>
            </a:fld>
            <a:endParaRPr lang="en-US"/>
          </a:p>
        </p:txBody>
      </p:sp>
    </p:spTree>
    <p:extLst>
      <p:ext uri="{BB962C8B-B14F-4D97-AF65-F5344CB8AC3E}">
        <p14:creationId xmlns:p14="http://schemas.microsoft.com/office/powerpoint/2010/main" val="532340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Notas para el/la facilitador/a:</a:t>
            </a:r>
            <a:endParaRPr lang="es-419" dirty="0">
              <a:cs typeface="Calibri"/>
            </a:endParaRPr>
          </a:p>
          <a:p>
            <a:pPr marL="171450" indent="-171450">
              <a:buFont typeface="Wingdings" pitchFamily="2" charset="2"/>
              <a:buChar char="Ø"/>
            </a:pPr>
            <a:r>
              <a:rPr lang="es-419" dirty="0"/>
              <a:t>Lea la diapositiva y explique más a fondo según sea necesario. </a:t>
            </a:r>
          </a:p>
          <a:p>
            <a:pPr marL="171450" indent="-171450">
              <a:buFont typeface="Wingdings" pitchFamily="2" charset="2"/>
              <a:buChar char="Ø"/>
            </a:pPr>
            <a:r>
              <a:rPr lang="es-419" dirty="0">
                <a:cs typeface="Calibri"/>
              </a:rPr>
              <a:t>Mencione que la privacidad es visual y auditiva.</a:t>
            </a:r>
          </a:p>
          <a:p>
            <a:endParaRPr lang="es-419" dirty="0"/>
          </a:p>
          <a:p>
            <a:r>
              <a:rPr lang="es-419" dirty="0"/>
              <a:t>Fuente: OMS. (</a:t>
            </a:r>
            <a:r>
              <a:rPr lang="es-419" dirty="0" err="1"/>
              <a:t>xx</a:t>
            </a:r>
            <a:r>
              <a:rPr lang="es-419" dirty="0"/>
              <a:t>). </a:t>
            </a:r>
            <a:r>
              <a:rPr lang="es-419" dirty="0" err="1"/>
              <a:t>Violence</a:t>
            </a:r>
            <a:r>
              <a:rPr lang="es-419" dirty="0"/>
              <a:t> </a:t>
            </a:r>
            <a:r>
              <a:rPr lang="es-419" dirty="0" err="1"/>
              <a:t>Against</a:t>
            </a:r>
            <a:r>
              <a:rPr lang="es-419" dirty="0"/>
              <a:t> </a:t>
            </a:r>
            <a:r>
              <a:rPr lang="es-419" dirty="0" err="1"/>
              <a:t>Women</a:t>
            </a:r>
            <a:r>
              <a:rPr lang="es-419" dirty="0"/>
              <a:t>: Global Picture </a:t>
            </a:r>
            <a:r>
              <a:rPr lang="es-419" dirty="0" err="1"/>
              <a:t>Health</a:t>
            </a:r>
            <a:r>
              <a:rPr lang="es-419" dirty="0"/>
              <a:t> response. https://www.who.int/reproductivehealth/publications/violence/VAW_infographic.pdf?ua=1 </a:t>
            </a:r>
          </a:p>
          <a:p>
            <a:r>
              <a:rPr lang="es-419" dirty="0"/>
              <a:t>Fuente: GTI. (2018). Manual de trabajo interinstitucional sobre salud reproductiva en escenarios humanitarios. https://iawg.wpengine.com/wp-content/uploads/2019/07/IAFM-Spanish-web.pdf</a:t>
            </a:r>
          </a:p>
          <a:p>
            <a:pPr eaLnBrk="1" hangingPunct="1"/>
            <a:r>
              <a:rPr lang="es-419" sz="1200" noProof="0" dirty="0"/>
              <a:t>Fuente: OMS. (2013). </a:t>
            </a:r>
            <a:r>
              <a:rPr lang="es-419" sz="1200" i="1" noProof="0" dirty="0"/>
              <a:t>Respuesta a la violencia de pareja y a la violencia sexual contra las mujeres: Directrices de la OMS para la práctica clínica y las políticas</a:t>
            </a:r>
            <a:r>
              <a:rPr lang="es-419" sz="1200" noProof="0" dirty="0"/>
              <a:t>: https://oig.cepal.org/sites/default/files/whorhr13_10_esp.pdf</a:t>
            </a: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30</a:t>
            </a:fld>
            <a:endParaRPr lang="en-US"/>
          </a:p>
        </p:txBody>
      </p:sp>
    </p:spTree>
    <p:extLst>
      <p:ext uri="{BB962C8B-B14F-4D97-AF65-F5344CB8AC3E}">
        <p14:creationId xmlns:p14="http://schemas.microsoft.com/office/powerpoint/2010/main" val="3987386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419" sz="1500" noProof="0" dirty="0"/>
              <a:t>Notas para el/la facilitador/a:</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600" b="0" i="0" kern="1200" noProof="0" dirty="0">
                <a:solidFill>
                  <a:schemeClr val="tx1"/>
                </a:solidFill>
                <a:effectLst/>
                <a:latin typeface="Times New Roman" pitchFamily="18" charset="0"/>
                <a:ea typeface="+mn-ea"/>
                <a:cs typeface="+mn-cs"/>
              </a:rPr>
              <a:t>El marco “ANIMA” de la OMS es una herramienta importante para prestadores de servicios que no se especializan en brindar atención a sobrevivientes de VG.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600" b="0" i="0" kern="1200" noProof="0" dirty="0">
                <a:solidFill>
                  <a:schemeClr val="tx1"/>
                </a:solidFill>
                <a:effectLst/>
                <a:latin typeface="Times New Roman" pitchFamily="18" charset="0"/>
                <a:ea typeface="+mn-ea"/>
                <a:cs typeface="+mn-cs"/>
              </a:rPr>
              <a:t>Lea la diapositiva y explique más a fondo según sea necesario</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600" b="0" i="0" kern="1200" noProof="0" dirty="0">
                <a:solidFill>
                  <a:schemeClr val="tx1"/>
                </a:solidFill>
                <a:effectLst/>
                <a:latin typeface="Times New Roman" pitchFamily="18" charset="0"/>
                <a:ea typeface="+mn-ea"/>
                <a:cs typeface="+mn-cs"/>
              </a:rPr>
              <a:t>Recuerde que el consentimiento informado para los servicios y liberación de información son obligatorios, ya que garantizan que los derechos y necesidades de cada sobreviviente son primordiales.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s-419" sz="1600" b="0" i="0" kern="1200" noProof="0" dirty="0">
              <a:solidFill>
                <a:schemeClr val="tx1"/>
              </a:solidFill>
              <a:effectLst/>
              <a:latin typeface="Times New Roman" pitchFamily="18" charset="0"/>
              <a:ea typeface="+mn-ea"/>
              <a:cs typeface="+mn-cs"/>
            </a:endParaRPr>
          </a:p>
          <a:p>
            <a:pPr eaLnBrk="1" hangingPunct="1"/>
            <a:r>
              <a:rPr lang="es-419" sz="1500" noProof="0" dirty="0"/>
              <a:t>Fuente: OMS. (2013). </a:t>
            </a:r>
            <a:r>
              <a:rPr lang="es-419" sz="1500" i="1" noProof="0" dirty="0"/>
              <a:t>Responding </a:t>
            </a:r>
            <a:r>
              <a:rPr lang="es-419" sz="1500" i="1" noProof="0" dirty="0" err="1"/>
              <a:t>to</a:t>
            </a:r>
            <a:r>
              <a:rPr lang="es-419" sz="1500" i="1" noProof="0" dirty="0"/>
              <a:t> </a:t>
            </a:r>
            <a:r>
              <a:rPr lang="es-419" sz="1500" i="1" noProof="0" dirty="0" err="1"/>
              <a:t>intimate</a:t>
            </a:r>
            <a:r>
              <a:rPr lang="es-419" sz="1500" i="1" noProof="0" dirty="0"/>
              <a:t> </a:t>
            </a:r>
            <a:r>
              <a:rPr lang="es-419" sz="1500" i="1" noProof="0" dirty="0" err="1"/>
              <a:t>partner</a:t>
            </a:r>
            <a:r>
              <a:rPr lang="es-419" sz="1500" i="1" noProof="0" dirty="0"/>
              <a:t> </a:t>
            </a:r>
            <a:r>
              <a:rPr lang="es-419" sz="1500" i="1" noProof="0" dirty="0" err="1"/>
              <a:t>violence</a:t>
            </a:r>
            <a:r>
              <a:rPr lang="es-419" sz="1500" i="1" noProof="0" dirty="0"/>
              <a:t> and sexual </a:t>
            </a:r>
            <a:r>
              <a:rPr lang="es-419" sz="1500" i="1" noProof="0" dirty="0" err="1"/>
              <a:t>violence</a:t>
            </a:r>
            <a:r>
              <a:rPr lang="es-419" sz="1500" i="1" noProof="0" dirty="0"/>
              <a:t> </a:t>
            </a:r>
            <a:r>
              <a:rPr lang="es-419" sz="1500" i="1" noProof="0" dirty="0" err="1"/>
              <a:t>against</a:t>
            </a:r>
            <a:r>
              <a:rPr lang="es-419" sz="1500" i="1" noProof="0" dirty="0"/>
              <a:t> </a:t>
            </a:r>
            <a:r>
              <a:rPr lang="es-419" sz="1500" i="1" noProof="0" dirty="0" err="1"/>
              <a:t>women</a:t>
            </a:r>
            <a:r>
              <a:rPr lang="es-419" sz="1500" i="1" noProof="0" dirty="0"/>
              <a:t>: WHO </a:t>
            </a:r>
            <a:r>
              <a:rPr lang="es-419" sz="1500" i="1" noProof="0" dirty="0" err="1"/>
              <a:t>clinical</a:t>
            </a:r>
            <a:r>
              <a:rPr lang="es-419" sz="1500" i="1" noProof="0" dirty="0"/>
              <a:t> and </a:t>
            </a:r>
            <a:r>
              <a:rPr lang="es-419" sz="1500" i="1" noProof="0" dirty="0" err="1"/>
              <a:t>policy</a:t>
            </a:r>
            <a:r>
              <a:rPr lang="es-419" sz="1500" i="1" noProof="0" dirty="0"/>
              <a:t> </a:t>
            </a:r>
            <a:r>
              <a:rPr lang="es-419" sz="1500" i="1" noProof="0" dirty="0" err="1"/>
              <a:t>guidelines</a:t>
            </a:r>
            <a:r>
              <a:rPr lang="es-419" sz="1500" noProof="0" dirty="0"/>
              <a:t>: http://www.who.int/reproductivehealth/publications/violence/9789241548595/en</a:t>
            </a:r>
          </a:p>
          <a:p>
            <a:pPr eaLnBrk="1" hangingPunct="1"/>
            <a:r>
              <a:rPr lang="es-419" sz="1500" noProof="0" dirty="0"/>
              <a:t>Fuente: OMS. (2020). Manejo clínico de las personas sobrevivientes de violación y de violencia de pareja: elaboración de protocolos para situaciones de crisis humanitaria:  https://apps.who.int/iris/handle/10665/354575</a:t>
            </a:r>
            <a:endParaRPr lang="en-MY" sz="15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F4518D-D6B6-49F0-83B9-642D6F1462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543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u="sng" noProof="0" dirty="0"/>
              <a:t>Notas para el/la facilitador/a</a:t>
            </a:r>
          </a:p>
          <a:p>
            <a:pPr marL="0" indent="0">
              <a:buFont typeface="Wingdings" panose="05000000000000000000" pitchFamily="2" charset="2"/>
              <a:buNone/>
            </a:pPr>
            <a:endParaRPr lang="es-419" noProof="0" dirty="0"/>
          </a:p>
          <a:p>
            <a:pPr marL="171450" indent="-171450">
              <a:buFont typeface="Wingdings" panose="05000000000000000000" pitchFamily="2" charset="2"/>
              <a:buChar char="Ø"/>
            </a:pPr>
            <a:r>
              <a:rPr lang="es-419" noProof="0" dirty="0"/>
              <a:t>El principal propósito de la historia y el examen es determinar qué atención clínica es necesaria. La toma de la historia clínica y el examen físico deben realizarse al ritmo de la sobreviviente. </a:t>
            </a:r>
          </a:p>
          <a:p>
            <a:pPr marL="171450" indent="-171450">
              <a:buFont typeface="Wingdings" panose="05000000000000000000" pitchFamily="2" charset="2"/>
              <a:buChar char="Ø"/>
            </a:pPr>
            <a:r>
              <a:rPr lang="es-419" noProof="0" dirty="0"/>
              <a:t>El principal propósito del examen físico es brindar atención médica. Observe el estado mental de la sobreviviente. Es importante pedir permiso para realizar el examen físico y obtener el consentimiento informado para cada etapa. Documente todo minuciosa y objetivamente.</a:t>
            </a:r>
          </a:p>
          <a:p>
            <a:pPr marL="171450" indent="-171450">
              <a:buFont typeface="Wingdings" panose="05000000000000000000" pitchFamily="2" charset="2"/>
              <a:buChar char="Ø"/>
            </a:pPr>
            <a:endParaRPr lang="es-419" noProof="0" dirty="0"/>
          </a:p>
          <a:p>
            <a:pPr marL="171450" indent="-171450">
              <a:buFont typeface="Wingdings" panose="05000000000000000000" pitchFamily="2" charset="2"/>
              <a:buChar char="Ø"/>
            </a:pPr>
            <a:r>
              <a:rPr lang="es-419" noProof="0" dirty="0"/>
              <a:t>EXPLIQUE que los componentes adicionales del examen que podrían realizarse para una sobreviviente justo después de la agresión, tales como evaluación de lesiones y examen forense, están más allá del alcance de este taller. </a:t>
            </a:r>
          </a:p>
          <a:p>
            <a:pPr marL="171450" indent="-171450">
              <a:buFont typeface="Wingdings" panose="05000000000000000000" pitchFamily="2" charset="2"/>
              <a:buChar char="Ø"/>
            </a:pPr>
            <a:r>
              <a:rPr lang="es-419" noProof="0" dirty="0"/>
              <a:t>REFIERA a las personas participantes a los recursos de la OMS/UNFPA/UNHCR y del GTI en la próxima diapositiva para más detalles.</a:t>
            </a:r>
          </a:p>
          <a:p>
            <a:pPr marL="171450" indent="-171450">
              <a:buFont typeface="Wingdings" panose="05000000000000000000" pitchFamily="2" charset="2"/>
              <a:buChar char="Ø"/>
            </a:pPr>
            <a:endParaRPr lang="es-419" noProof="0" dirty="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32</a:t>
            </a:fld>
            <a:endParaRPr lang="en-US"/>
          </a:p>
        </p:txBody>
      </p:sp>
    </p:spTree>
    <p:extLst>
      <p:ext uri="{BB962C8B-B14F-4D97-AF65-F5344CB8AC3E}">
        <p14:creationId xmlns:p14="http://schemas.microsoft.com/office/powerpoint/2010/main" val="2029993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u="sng" noProof="0" dirty="0"/>
              <a:t>Notas para el/la facilitador/a</a:t>
            </a:r>
            <a:r>
              <a:rPr lang="es-419" noProof="0" dirty="0"/>
              <a:t>:</a:t>
            </a:r>
          </a:p>
          <a:p>
            <a:pPr marL="171450" indent="-171450">
              <a:buFont typeface="Wingdings" panose="05000000000000000000" pitchFamily="2" charset="2"/>
              <a:buChar char="Ø"/>
            </a:pPr>
            <a:endParaRPr lang="es-419" noProof="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419" noProof="0" dirty="0"/>
              <a:t>Para obtener orientación clínica a fondo sobre todos los temas en esta diapositiva, REFERIRSE a</a:t>
            </a:r>
            <a:r>
              <a:rPr lang="es-419" sz="1200" noProof="0" dirty="0"/>
              <a:t> </a:t>
            </a:r>
            <a:r>
              <a:rPr lang="es-419" sz="1200" i="1" noProof="0" dirty="0">
                <a:solidFill>
                  <a:srgbClr val="F37B20"/>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Clinical Management </a:t>
            </a:r>
            <a:r>
              <a:rPr lang="es-419" sz="1200" i="1" noProof="0" dirty="0" err="1">
                <a:solidFill>
                  <a:srgbClr val="F37B20"/>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of</a:t>
            </a:r>
            <a:r>
              <a:rPr lang="es-419" sz="1200" i="1" noProof="0" dirty="0">
                <a:solidFill>
                  <a:srgbClr val="F37B20"/>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 Sexual </a:t>
            </a:r>
            <a:r>
              <a:rPr lang="es-419" sz="1200" i="1" noProof="0" dirty="0" err="1">
                <a:solidFill>
                  <a:srgbClr val="F37B20"/>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Violence</a:t>
            </a:r>
            <a:r>
              <a:rPr lang="es-419" sz="1200" i="1" noProof="0" dirty="0">
                <a:solidFill>
                  <a:srgbClr val="F37B20"/>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 </a:t>
            </a:r>
            <a:r>
              <a:rPr lang="es-419" sz="1200" i="1" noProof="0" dirty="0" err="1">
                <a:solidFill>
                  <a:srgbClr val="F37B20"/>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Survivors</a:t>
            </a:r>
            <a:r>
              <a:rPr lang="es-419" sz="1200" i="1" noProof="0" dirty="0">
                <a:solidFill>
                  <a:srgbClr val="F37B20"/>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 in Crisis </a:t>
            </a:r>
            <a:r>
              <a:rPr lang="es-419" sz="1200" i="1" noProof="0" dirty="0" err="1">
                <a:solidFill>
                  <a:srgbClr val="F37B20"/>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Settings</a:t>
            </a:r>
            <a:r>
              <a:rPr lang="es-419" sz="1200" i="1" noProof="0" dirty="0">
                <a:solidFill>
                  <a:srgbClr val="F37B20"/>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 creado por el Grupo de Trabajo Interinstitucional sobre Salud Reproductiva en Situaciones de Crisis </a:t>
            </a:r>
            <a:r>
              <a:rPr lang="es-419" sz="1200" noProof="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(iawg.net)</a:t>
            </a:r>
            <a:r>
              <a:rPr lang="es-419" sz="1200" noProof="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y </a:t>
            </a:r>
            <a:r>
              <a:rPr lang="es-419" sz="1200" i="1" u="sng" noProof="0" dirty="0">
                <a:solidFill>
                  <a:schemeClr val="tx1"/>
                </a:solidFill>
                <a:latin typeface="Calibri" panose="020F0502020204030204" pitchFamily="34" charset="0"/>
                <a:ea typeface="Times New Roman" panose="02020603050405020304" pitchFamily="18" charset="0"/>
                <a:hlinkClick r:id="rId4"/>
              </a:rPr>
              <a:t>Manejo clínico de las personas sobrevivientes de violación y de violencia de pareja: elaboración de protocolos para situaciones de crisis humanitaria </a:t>
            </a:r>
            <a:r>
              <a:rPr lang="es-419" sz="1200" noProof="0" dirty="0">
                <a:solidFill>
                  <a:schemeClr val="tx1"/>
                </a:solidFill>
                <a:effectLst/>
                <a:latin typeface="Calibri" panose="020F0502020204030204" pitchFamily="34" charset="0"/>
                <a:ea typeface="Times New Roman" panose="02020603050405020304" pitchFamily="18" charset="0"/>
              </a:rPr>
              <a:t>por la OMS, UNFPA y UNHCR</a:t>
            </a:r>
            <a:r>
              <a:rPr lang="es-419" sz="1200" noProof="0" dirty="0">
                <a:solidFill>
                  <a:schemeClr val="tx1"/>
                </a:solidFill>
                <a:latin typeface="Calibri" panose="020F0502020204030204" pitchFamily="34" charset="0"/>
                <a:ea typeface="Times New Roman" panose="02020603050405020304" pitchFamily="18" charset="0"/>
              </a:rPr>
              <a:t>.</a:t>
            </a:r>
            <a:endParaRPr lang="es-419" sz="1200" noProof="0" dirty="0">
              <a:solidFill>
                <a:schemeClr val="tx1"/>
              </a:solidFill>
              <a:effectLst/>
              <a:latin typeface="Times New Roman" panose="02020603050405020304" pitchFamily="18" charset="0"/>
              <a:ea typeface="Times New Roman" panose="02020603050405020304" pitchFamily="18" charset="0"/>
            </a:endParaRPr>
          </a:p>
          <a:p>
            <a:pPr marL="171450" indent="-171450">
              <a:buFont typeface="Wingdings" panose="05000000000000000000" pitchFamily="2" charset="2"/>
              <a:buChar char="Ø"/>
            </a:pPr>
            <a:endParaRPr lang="es-419" dirty="0"/>
          </a:p>
          <a:p>
            <a:pPr marL="171450" indent="-171450">
              <a:buFont typeface="Wingdings" panose="05000000000000000000" pitchFamily="2" charset="2"/>
              <a:buChar char="Ø"/>
            </a:pPr>
            <a:endParaRPr lang="es-419" dirty="0"/>
          </a:p>
          <a:p>
            <a:pPr marL="171450" indent="-171450">
              <a:buFont typeface="Wingdings" panose="05000000000000000000" pitchFamily="2" charset="2"/>
              <a:buChar char="Ø"/>
            </a:pPr>
            <a:endParaRPr lang="es-419" dirty="0"/>
          </a:p>
          <a:p>
            <a:pPr marL="171450" indent="-171450">
              <a:buFont typeface="Wingdings" panose="05000000000000000000" pitchFamily="2" charset="2"/>
              <a:buChar char="Ø"/>
            </a:pPr>
            <a:r>
              <a:rPr lang="es-419" dirty="0"/>
              <a:t>Hablemos sobre algunos de los asuntos clínicos urgentes que se deben tratar con sobrevivientes.</a:t>
            </a:r>
          </a:p>
          <a:p>
            <a:pPr marL="171450" indent="-171450">
              <a:buFont typeface="Wingdings" panose="05000000000000000000" pitchFamily="2" charset="2"/>
              <a:buChar char="Ø"/>
            </a:pPr>
            <a:endParaRPr lang="es-419" dirty="0"/>
          </a:p>
          <a:p>
            <a:pPr marL="171450" indent="-171450">
              <a:buFont typeface="Wingdings" panose="05000000000000000000" pitchFamily="2" charset="2"/>
              <a:buChar char="Ø"/>
            </a:pPr>
            <a:r>
              <a:rPr lang="es-419" dirty="0"/>
              <a:t>La OMS ha proporcionado material auxiliar para prestadores de servicios de primera línea que atienden a usuarias que divulgan violencia sexual o usuarias que sospechan han sufrido violencia sexual. </a:t>
            </a:r>
          </a:p>
          <a:p>
            <a:pPr marL="171450" indent="-171450">
              <a:buFont typeface="Wingdings" panose="05000000000000000000" pitchFamily="2" charset="2"/>
              <a:buChar char="Ø"/>
            </a:pPr>
            <a:endParaRPr lang="es-419" dirty="0"/>
          </a:p>
          <a:p>
            <a:pPr marL="628650" lvl="1" indent="-171450">
              <a:buFont typeface="Wingdings" panose="05000000000000000000" pitchFamily="2" charset="2"/>
              <a:buChar char="Ø"/>
            </a:pPr>
            <a:r>
              <a:rPr lang="es-419" dirty="0"/>
              <a:t>DISTRIBUYA a cada participante copias del diagrama de la OMS “Flujograma de atención inicial tras una agresión sexual”. DÍGALES que utilizarán esta hoja más adelante en una actividad.</a:t>
            </a:r>
          </a:p>
          <a:p>
            <a:pPr marL="171450" indent="-171450">
              <a:buFont typeface="Wingdings" panose="05000000000000000000" pitchFamily="2" charset="2"/>
              <a:buChar char="Ø"/>
            </a:pPr>
            <a:endParaRPr lang="es-419" dirty="0"/>
          </a:p>
          <a:p>
            <a:pPr marL="171450" indent="-171450">
              <a:buFont typeface="Wingdings" panose="05000000000000000000" pitchFamily="2" charset="2"/>
              <a:buChar char="Ø"/>
            </a:pPr>
            <a:r>
              <a:rPr lang="es-419" dirty="0"/>
              <a:t>REVISE los siguientes puntos:</a:t>
            </a:r>
          </a:p>
          <a:p>
            <a:pPr marL="171450" indent="-171450">
              <a:buFont typeface="Wingdings" panose="05000000000000000000" pitchFamily="2" charset="2"/>
              <a:buChar char="Ø"/>
            </a:pPr>
            <a:endParaRPr lang="es-419" dirty="0"/>
          </a:p>
          <a:p>
            <a:pPr marL="628650" lvl="1" indent="-171450">
              <a:buFont typeface="Wingdings" panose="05000000000000000000" pitchFamily="2" charset="2"/>
              <a:buChar char="Ø"/>
            </a:pPr>
            <a:r>
              <a:rPr lang="es-419" dirty="0"/>
              <a:t>Tratar primero las complicaciones potencialmente mortales y referir a establecimientos de salud de nivel superior, si procede.</a:t>
            </a:r>
          </a:p>
          <a:p>
            <a:pPr marL="457200" lvl="1" indent="0">
              <a:buFont typeface="Wingdings" panose="05000000000000000000" pitchFamily="2" charset="2"/>
              <a:buNone/>
            </a:pPr>
            <a:endParaRPr lang="es-419" dirty="0"/>
          </a:p>
          <a:p>
            <a:pPr marL="628650" lvl="1" indent="-171450">
              <a:buFont typeface="Wingdings" panose="05000000000000000000" pitchFamily="2" charset="2"/>
              <a:buChar char="Ø"/>
            </a:pPr>
            <a:r>
              <a:rPr lang="es-419" dirty="0"/>
              <a:t>Se debe iniciar profilaxis </a:t>
            </a:r>
            <a:r>
              <a:rPr lang="es-419" dirty="0" err="1"/>
              <a:t>postexposición</a:t>
            </a:r>
            <a:r>
              <a:rPr lang="es-419" dirty="0"/>
              <a:t> (PPE) para infección por VIH lo antes posible y hasta 72 horas después de una posible exposición al VIH. Hay riesgo de transmisión de VIH si hubo exposición a sangre o semen por medio de coito vaginal, anal u oral, o por medio de heridas y/o membranas mucosas.</a:t>
            </a:r>
          </a:p>
          <a:p>
            <a:pPr marL="628650" lvl="1" indent="-171450">
              <a:buFont typeface="Wingdings" panose="05000000000000000000" pitchFamily="2" charset="2"/>
              <a:buChar char="Ø"/>
            </a:pPr>
            <a:endParaRPr lang="es-419" dirty="0"/>
          </a:p>
          <a:p>
            <a:pPr marL="628650" lvl="1" indent="-171450">
              <a:buFont typeface="Wingdings" panose="05000000000000000000" pitchFamily="2" charset="2"/>
              <a:buChar char="Ø"/>
            </a:pPr>
            <a:r>
              <a:rPr lang="es-419" dirty="0"/>
              <a:t>Se debe administrar antibióticos a las sobrevivientes de violencia sexual para prevenir y tratar infecciones de transmisión sexual (ITS), tales como clamidia, gonorrea, tricomonas y sífilis, en la primera consulta cuando sea que ocurra ésta. </a:t>
            </a:r>
          </a:p>
          <a:p>
            <a:pPr marL="1085850" lvl="2" indent="-171450">
              <a:buFont typeface="Wingdings" panose="05000000000000000000" pitchFamily="2" charset="2"/>
              <a:buChar char="Ø"/>
            </a:pPr>
            <a:r>
              <a:rPr lang="es-419" dirty="0"/>
              <a:t>No hay ninguna razón para realizar pruebas de ITS antes de ofrecer tratamiento. El tiempo de incubación de ITS suele ser de varias semanas y no hay pruebas de diagnóstico rápido en el lugar de atención médica disponibles para la mayoría de las ITS.</a:t>
            </a:r>
          </a:p>
          <a:p>
            <a:pPr marL="628650" lvl="1" indent="-171450">
              <a:buFont typeface="Wingdings" panose="05000000000000000000" pitchFamily="2" charset="2"/>
              <a:buChar char="Ø"/>
            </a:pPr>
            <a:endParaRPr lang="es-419" dirty="0"/>
          </a:p>
          <a:p>
            <a:pPr marL="628650" lvl="1" indent="-171450">
              <a:buFont typeface="Wingdings" panose="05000000000000000000" pitchFamily="2" charset="2"/>
              <a:buChar char="Ø"/>
            </a:pPr>
            <a:r>
              <a:rPr lang="es-419" dirty="0"/>
              <a:t>Por lo general, se puede tratar in situ a las sobrevivientes que se presentan sin lesiones graves. Se debe limpiar desgarros, cortes y abrasiones y suturar heridas limpias dentro de 24 horas. No se debe suturar heridas sucias o heridas de más de 24  horas. Considere administrar antibióticos indicados y medicamentos para aliviar el dolor si la paciente tiene heridas grandes sin limpiar. </a:t>
            </a:r>
          </a:p>
          <a:p>
            <a:pPr lvl="1"/>
            <a:endParaRPr lang="es-419" dirty="0"/>
          </a:p>
          <a:p>
            <a:pPr marL="628650" lvl="1" indent="-171450">
              <a:buFont typeface="Wingdings" panose="05000000000000000000" pitchFamily="2" charset="2"/>
              <a:buChar char="Ø"/>
            </a:pPr>
            <a:r>
              <a:rPr lang="es-419" dirty="0"/>
              <a:t>Administre profilaxis antitetánica según el protocolo nacional si hay roturas en la piel o mucosa y la paciente no está vacunada contra el tétanos, o si no se tiene certeza de su estado de vacunación. </a:t>
            </a:r>
          </a:p>
          <a:p>
            <a:pPr marL="628650" lvl="1" indent="-171450">
              <a:buFont typeface="Wingdings" panose="05000000000000000000" pitchFamily="2" charset="2"/>
              <a:buChar char="Ø"/>
            </a:pPr>
            <a:endParaRPr lang="es-419" dirty="0"/>
          </a:p>
          <a:p>
            <a:pPr marL="1085850" lvl="2" indent="-171450">
              <a:buFont typeface="Wingdings" panose="05000000000000000000" pitchFamily="2" charset="2"/>
              <a:buChar char="Ø"/>
            </a:pPr>
            <a:r>
              <a:rPr lang="es-419" dirty="0"/>
              <a:t>REFIERA a las personas participantes a los recursos de la OMS/UNFPA/UNHCR y del GTI en la diapositiva para más detalles.</a:t>
            </a:r>
          </a:p>
          <a:p>
            <a:pPr marL="171450" indent="-171450">
              <a:buFont typeface="Wingdings" panose="05000000000000000000" pitchFamily="2" charset="2"/>
              <a:buChar char="Ø"/>
            </a:pPr>
            <a:endParaRPr lang="es-419" dirty="0"/>
          </a:p>
          <a:p>
            <a:pPr marL="171450" indent="-171450">
              <a:buFont typeface="Wingdings" panose="05000000000000000000" pitchFamily="2" charset="2"/>
              <a:buChar char="Ø"/>
            </a:pPr>
            <a:r>
              <a:rPr lang="es-419" dirty="0"/>
              <a:t>La prevención del embarazo se trata también en el material auxiliar al ofrecer anticoncepción de emergencia. Hablemos sobre los asuntos urgentes relacionados específicamente con la prevención y/o el manejo del embarazo no deseado tras una agresión sexual, que se debe discutir con las sobrevivientes. IR A LA PRÓXIMA DIAPOSITIVA.</a:t>
            </a:r>
          </a:p>
          <a:p>
            <a:pPr marL="171450" indent="-171450">
              <a:buFont typeface="Wingdings" panose="05000000000000000000" pitchFamily="2" charset="2"/>
              <a:buChar char="Ø"/>
            </a:pPr>
            <a:endParaRPr lang="es-419" dirty="0"/>
          </a:p>
          <a:p>
            <a:pPr marL="171450" indent="-171450">
              <a:buFont typeface="Wingdings" panose="05000000000000000000" pitchFamily="2" charset="2"/>
              <a:buChar char="Ø"/>
            </a:pPr>
            <a:endParaRPr lang="es-419" dirty="0"/>
          </a:p>
          <a:p>
            <a:pPr marL="0" indent="0">
              <a:buFont typeface="Wingdings" pitchFamily="2" charset="2"/>
              <a:buNone/>
            </a:pPr>
            <a:r>
              <a:rPr lang="es-419" dirty="0"/>
              <a:t>Fuente de la imagen: Organización Mundial de la Salud (OMS). Atención de salud para las mujeres que han sufrido violencia de pareja o violencia sexual: Manual clínico. Ginebra: OMS; 2014</a:t>
            </a:r>
          </a:p>
          <a:p>
            <a:pPr marL="0" indent="0">
              <a:buFont typeface="Wingdings" pitchFamily="2" charset="2"/>
              <a:buNone/>
            </a:pPr>
            <a:r>
              <a:rPr lang="es-419" dirty="0"/>
              <a:t>https://iris.paho.org/bitstream/handle/10665.2/31381/OPSFGL16016-spa.pdf</a:t>
            </a:r>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33</a:t>
            </a:fld>
            <a:endParaRPr lang="en-US"/>
          </a:p>
        </p:txBody>
      </p:sp>
    </p:spTree>
    <p:extLst>
      <p:ext uri="{BB962C8B-B14F-4D97-AF65-F5344CB8AC3E}">
        <p14:creationId xmlns:p14="http://schemas.microsoft.com/office/powerpoint/2010/main" val="2221264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09775" y="5441950"/>
            <a:ext cx="16084550" cy="3466523"/>
          </a:xfrm>
        </p:spPr>
        <p:txBody>
          <a:bodyPr/>
          <a:lstStyle/>
          <a:p>
            <a:r>
              <a:rPr lang="es-419" noProof="0" dirty="0">
                <a:sym typeface="Wingdings" panose="05000000000000000000" pitchFamily="2" charset="2"/>
              </a:rPr>
              <a:t>Notas para el/la facilitador/a:</a:t>
            </a:r>
          </a:p>
          <a:p>
            <a:pPr marL="171450" indent="-171450">
              <a:buFont typeface="Wingdings" panose="05000000000000000000" pitchFamily="2" charset="2"/>
              <a:buChar char="Ø"/>
            </a:pPr>
            <a:r>
              <a:rPr lang="es-419" noProof="0" dirty="0"/>
              <a:t>Recuerde que las sobrevivientes pueden buscar atención médica </a:t>
            </a:r>
            <a:r>
              <a:rPr lang="es-419" noProof="0" dirty="0" err="1"/>
              <a:t>post-violación</a:t>
            </a:r>
            <a:r>
              <a:rPr lang="es-419" noProof="0" dirty="0"/>
              <a:t> en cualquier momento después de la agresión. Hay muchas maneras diferentes en que las personas toman decisiones sobre cuándo y dónde buscar atención médica. </a:t>
            </a:r>
          </a:p>
          <a:p>
            <a:pPr marL="628650" lvl="1" indent="-171450">
              <a:buFont typeface="Wingdings" panose="05000000000000000000" pitchFamily="2" charset="2"/>
              <a:buChar char="Ø"/>
            </a:pPr>
            <a:r>
              <a:rPr lang="es-419" noProof="0" dirty="0"/>
              <a:t>Algunas personas se presentan en la unidad de salud horas o algunos días después de la agresión, mientras que otras esperan semanas o meses para buscar atención médica. </a:t>
            </a:r>
          </a:p>
          <a:p>
            <a:pPr marL="628650" lvl="1" indent="-171450">
              <a:buFont typeface="Wingdings" panose="05000000000000000000" pitchFamily="2" charset="2"/>
              <a:buChar char="Ø"/>
            </a:pPr>
            <a:r>
              <a:rPr lang="es-419" noProof="0" dirty="0"/>
              <a:t>La atención indicada y opciones de prevención y/o tratamiento difieren según el momento en que se presenten.</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419" noProof="0" dirty="0"/>
              <a:t>En el caso de alguien que se presente semanas o meses después de ser agredida, recuerde siempre preguntar si buscó atención médica o recibió tratamiento justo después que fue violada, y</a:t>
            </a:r>
            <a:r>
              <a:rPr lang="es-419" sz="1800" i="0" noProof="0" dirty="0">
                <a:effectLst/>
                <a:latin typeface="Calibri" panose="020F0502020204030204" pitchFamily="34" charset="0"/>
                <a:ea typeface="Times New Roman" panose="02020603050405020304" pitchFamily="18" charset="0"/>
                <a:cs typeface="Times New Roman" panose="02020603050405020304" pitchFamily="18" charset="0"/>
              </a:rPr>
              <a:t> maneje las intervenciones clínicas según corresponda. </a:t>
            </a:r>
            <a:endParaRPr lang="es-419" sz="1800" i="1"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pPr>
            <a:endParaRPr lang="es-419" noProof="0" dirty="0"/>
          </a:p>
          <a:p>
            <a:pPr marL="171450" indent="-171450">
              <a:buFont typeface="Wingdings" panose="05000000000000000000" pitchFamily="2" charset="2"/>
              <a:buChar char="Ø"/>
            </a:pPr>
            <a:r>
              <a:rPr lang="es-419" noProof="0" dirty="0"/>
              <a:t>Para la prevención y/o manejo de embarazo no deseado…</a:t>
            </a:r>
          </a:p>
          <a:p>
            <a:pPr marL="628650" lvl="1" indent="-171450">
              <a:buFont typeface="Wingdings" panose="05000000000000000000" pitchFamily="2" charset="2"/>
              <a:buChar char="Ø"/>
            </a:pPr>
            <a:r>
              <a:rPr lang="es-419" noProof="0" dirty="0"/>
              <a:t>El primer plazo crítico es hasta el 5</a:t>
            </a:r>
            <a:r>
              <a:rPr lang="es-419" baseline="30000" noProof="0" dirty="0"/>
              <a:t>o</a:t>
            </a:r>
            <a:r>
              <a:rPr lang="es-419" noProof="0" dirty="0"/>
              <a:t> día, o 120 horas, desde la violación. Durante ese tiempo, se debe ofrecer anticoncepción de emergencia, sin exigir tamizaje o prueba de embarazo, a todas las sobrevivientes.</a:t>
            </a:r>
          </a:p>
          <a:p>
            <a:pPr marL="628650" lvl="1" indent="-171450">
              <a:buFont typeface="Wingdings" panose="05000000000000000000" pitchFamily="2" charset="2"/>
              <a:buChar char="Ø"/>
            </a:pPr>
            <a:r>
              <a:rPr lang="es-419" noProof="0" dirty="0"/>
              <a:t>Se debe ofrecer la prueba de embarazo en las consultas de seguimiento 2 semanas y 1 mes después de la violación y cuando la menstruación de la sobreviviente se retrase una semana o más.</a:t>
            </a:r>
          </a:p>
          <a:p>
            <a:pPr marL="628650" lvl="1" indent="-171450">
              <a:buFont typeface="Wingdings" panose="05000000000000000000" pitchFamily="2" charset="2"/>
              <a:buChar char="Ø"/>
            </a:pPr>
            <a:r>
              <a:rPr lang="es-419" noProof="0" dirty="0"/>
              <a:t>Aquéllas que se presentan encinta a cualquier edad gestacional a causa de violencia sexual deben recibir información sobre todas las opciones disponibles, incluidos los servicios de aborto seguro o una referencia a esos servicios.</a:t>
            </a:r>
          </a:p>
          <a:p>
            <a:pPr marL="171450" indent="-171450">
              <a:buFont typeface="Wingdings" panose="05000000000000000000" pitchFamily="2" charset="2"/>
              <a:buChar char="Ø"/>
            </a:pPr>
            <a:endParaRPr lang="es-419" noProof="0" dirty="0"/>
          </a:p>
          <a:p>
            <a:pPr marL="457200" lvl="1" indent="0">
              <a:buFont typeface="Wingdings" panose="05000000000000000000" pitchFamily="2" charset="2"/>
              <a:buNone/>
            </a:pPr>
            <a:endParaRPr lang="es-419" noProof="0" dirty="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34</a:t>
            </a:fld>
            <a:endParaRPr lang="en-US"/>
          </a:p>
        </p:txBody>
      </p:sp>
    </p:spTree>
    <p:extLst>
      <p:ext uri="{BB962C8B-B14F-4D97-AF65-F5344CB8AC3E}">
        <p14:creationId xmlns:p14="http://schemas.microsoft.com/office/powerpoint/2010/main" val="433444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sym typeface="Wingdings" panose="05000000000000000000" pitchFamily="2" charset="2"/>
              </a:rPr>
              <a:t>Notas para el/la facilitador/a:</a:t>
            </a:r>
          </a:p>
          <a:p>
            <a:pPr marL="171450" indent="-171450">
              <a:buFont typeface="Wingdings" panose="05000000000000000000" pitchFamily="2" charset="2"/>
              <a:buChar char="Ø"/>
            </a:pPr>
            <a:r>
              <a:rPr lang="es-419" noProof="0" dirty="0"/>
              <a:t>En conformidad con las guías de la OMS, estos son los métodos recomendados para el aborto inducido (interrupción del embarazo) por tiempo durante el cual se pueden usar</a:t>
            </a:r>
          </a:p>
          <a:p>
            <a:pPr marL="628650" lvl="1" indent="-171450">
              <a:buFont typeface="Wingdings" panose="05000000000000000000" pitchFamily="2" charset="2"/>
              <a:buChar char="Ø"/>
            </a:pPr>
            <a:r>
              <a:rPr lang="es-419" noProof="0" dirty="0"/>
              <a:t>REVISE el contenido de la diapositiva y conteste preguntas.</a:t>
            </a:r>
          </a:p>
          <a:p>
            <a:pPr marL="628650" lvl="1" indent="-171450">
              <a:buFont typeface="Wingdings" panose="05000000000000000000" pitchFamily="2" charset="2"/>
              <a:buChar char="Ø"/>
            </a:pPr>
            <a:r>
              <a:rPr lang="es-419" noProof="0" dirty="0"/>
              <a:t>SEÑALE que las normas y directrices locales podrían diferir de las guías de la OMS, pero es importante entender la evidencia y orientación mundial.</a:t>
            </a:r>
          </a:p>
          <a:p>
            <a:pPr marL="628650" lvl="1" indent="-171450">
              <a:buFont typeface="Wingdings" panose="05000000000000000000" pitchFamily="2" charset="2"/>
              <a:buChar char="Ø"/>
            </a:pPr>
            <a:r>
              <a:rPr lang="es-419" noProof="0" dirty="0"/>
              <a:t>DIGA que la publicación de </a:t>
            </a:r>
            <a:r>
              <a:rPr lang="es-419" noProof="0" dirty="0" err="1"/>
              <a:t>Ipas</a:t>
            </a:r>
            <a:r>
              <a:rPr lang="es-419" noProof="0" dirty="0"/>
              <a:t> </a:t>
            </a:r>
            <a:r>
              <a:rPr lang="es-419" sz="1200" i="1" noProof="0" dirty="0">
                <a:solidFill>
                  <a:schemeClr val="tx1">
                    <a:lumMod val="50000"/>
                  </a:schemeClr>
                </a:solidFill>
                <a:cs typeface="Helvetica" panose="020B0604020202020204" pitchFamily="34" charset="0"/>
              </a:rPr>
              <a:t>Actualizaciones clínicas en salud reproductiva </a:t>
            </a:r>
            <a:r>
              <a:rPr lang="es-419" sz="1200" i="0" noProof="0" dirty="0">
                <a:solidFill>
                  <a:schemeClr val="tx1">
                    <a:lumMod val="50000"/>
                  </a:schemeClr>
                </a:solidFill>
                <a:cs typeface="Helvetica" panose="020B0604020202020204" pitchFamily="34" charset="0"/>
              </a:rPr>
              <a:t>fue creada especialmente para proporcionar información concisa, fácil de leer, sobre una gran variedad de temas relacionados con los servicios de aborto, incluidos los diversos regímenes de aborto con medicamentos. La publicación </a:t>
            </a:r>
            <a:r>
              <a:rPr lang="es-419" sz="1200" i="1" noProof="0" dirty="0">
                <a:solidFill>
                  <a:schemeClr val="tx1">
                    <a:lumMod val="50000"/>
                  </a:schemeClr>
                </a:solidFill>
                <a:cs typeface="Helvetica" panose="020B0604020202020204" pitchFamily="34" charset="0"/>
              </a:rPr>
              <a:t>Actualizaciones clínicas </a:t>
            </a:r>
            <a:r>
              <a:rPr lang="es-419" sz="1200" i="0" noProof="0" dirty="0">
                <a:solidFill>
                  <a:schemeClr val="tx1">
                    <a:lumMod val="50000"/>
                  </a:schemeClr>
                </a:solidFill>
                <a:cs typeface="Helvetica" panose="020B0604020202020204" pitchFamily="34" charset="0"/>
              </a:rPr>
              <a:t>es actualizada anualmente y está disponible en línea en inglés, español, francés y portugués. </a:t>
            </a:r>
          </a:p>
          <a:p>
            <a:pPr marL="628650" lvl="1" indent="-171450">
              <a:buFont typeface="Wingdings" panose="05000000000000000000" pitchFamily="2" charset="2"/>
              <a:buChar char="Ø"/>
            </a:pPr>
            <a:r>
              <a:rPr lang="es-419" sz="1200" i="0" noProof="0" dirty="0">
                <a:solidFill>
                  <a:schemeClr val="tx1">
                    <a:lumMod val="50000"/>
                  </a:schemeClr>
                </a:solidFill>
                <a:cs typeface="Helvetica" panose="020B0604020202020204" pitchFamily="34" charset="0"/>
              </a:rPr>
              <a:t>VISITE a https://www.ipas.org/resource/actualizaciones-clinicas-en-salud-reproductiva/ y</a:t>
            </a:r>
            <a:r>
              <a:rPr lang="es-419" noProof="0" dirty="0"/>
              <a:t> revise los recursos ahí si dispone de conexión a internet y de tiempo.</a:t>
            </a:r>
            <a:endParaRPr lang="es-419" i="0" noProof="0" dirty="0"/>
          </a:p>
          <a:p>
            <a:pPr marL="628650" lvl="1" indent="-171450">
              <a:buFont typeface="Wingdings" panose="05000000000000000000" pitchFamily="2" charset="2"/>
              <a:buChar char="Ø"/>
            </a:pPr>
            <a:endParaRPr lang="es-419" noProof="0" dirty="0"/>
          </a:p>
          <a:p>
            <a:pPr marL="628650" lvl="1" indent="-171450">
              <a:buFont typeface="Wingdings" panose="05000000000000000000" pitchFamily="2" charset="2"/>
              <a:buChar char="Ø"/>
            </a:pPr>
            <a:endParaRPr lang="es-419" noProof="0" dirty="0"/>
          </a:p>
          <a:p>
            <a:pPr marL="457200" lvl="1" indent="0">
              <a:buFont typeface="Wingdings" panose="05000000000000000000" pitchFamily="2" charset="2"/>
              <a:buNone/>
            </a:pPr>
            <a:endParaRPr lang="es-419" noProof="0" dirty="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35</a:t>
            </a:fld>
            <a:endParaRPr lang="en-US"/>
          </a:p>
        </p:txBody>
      </p:sp>
      <p:pic>
        <p:nvPicPr>
          <p:cNvPr id="10" name="Picture 9">
            <a:extLst>
              <a:ext uri="{FF2B5EF4-FFF2-40B4-BE49-F238E27FC236}">
                <a16:creationId xmlns:a16="http://schemas.microsoft.com/office/drawing/2014/main" id="{12196A71-ECD4-4A11-B619-8CC763B8A0AA}"/>
              </a:ext>
            </a:extLst>
          </p:cNvPr>
          <p:cNvPicPr>
            <a:picLocks noChangeAspect="1"/>
          </p:cNvPicPr>
          <p:nvPr/>
        </p:nvPicPr>
        <p:blipFill>
          <a:blip r:embed="rId3"/>
          <a:stretch>
            <a:fillRect/>
          </a:stretch>
        </p:blipFill>
        <p:spPr>
          <a:xfrm>
            <a:off x="2195656" y="8304212"/>
            <a:ext cx="6762750" cy="1590675"/>
          </a:xfrm>
          <a:prstGeom prst="rect">
            <a:avLst/>
          </a:prstGeom>
        </p:spPr>
      </p:pic>
    </p:spTree>
    <p:extLst>
      <p:ext uri="{BB962C8B-B14F-4D97-AF65-F5344CB8AC3E}">
        <p14:creationId xmlns:p14="http://schemas.microsoft.com/office/powerpoint/2010/main" val="1764547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 para el/la facilitador/a: </a:t>
            </a:r>
          </a:p>
          <a:p>
            <a:pPr marL="171450" indent="-171450">
              <a:buFont typeface="Wingdings" pitchFamily="2" charset="2"/>
              <a:buChar char="Ø"/>
            </a:pPr>
            <a:r>
              <a:rPr lang="es-419" noProof="0" dirty="0"/>
              <a:t>El estrés y estigma asociados con la experiencia de buscar un aborto, aunado al trauma de la violencia sexual sufrida por mujeres y adolescentes en crisis requiere que prestadores de servicios de aborto de primera línea adopten un enfoque centrado en la sobreviviente, que incluya la perspectiva informada por el trauma, durante la prestación de servicios. </a:t>
            </a:r>
          </a:p>
          <a:p>
            <a:pPr marL="628650" lvl="1" indent="-171450">
              <a:buFont typeface="Wingdings" pitchFamily="2" charset="2"/>
              <a:buChar char="Ø"/>
            </a:pPr>
            <a:r>
              <a:rPr lang="es-419" noProof="0" dirty="0"/>
              <a:t>Fuente: </a:t>
            </a:r>
            <a:r>
              <a:rPr lang="es-419" sz="1200" b="0" i="0" kern="1200" noProof="0" dirty="0">
                <a:solidFill>
                  <a:schemeClr val="tx1"/>
                </a:solidFill>
                <a:effectLst/>
                <a:latin typeface="+mn-lt"/>
                <a:ea typeface="+mn-ea"/>
                <a:cs typeface="+mn-cs"/>
              </a:rPr>
              <a:t>Gretchen E. Ely, Rebecca S. </a:t>
            </a:r>
            <a:r>
              <a:rPr lang="es-419" sz="1200" b="0" i="0" kern="1200" noProof="0" dirty="0" err="1">
                <a:solidFill>
                  <a:schemeClr val="tx1"/>
                </a:solidFill>
                <a:effectLst/>
                <a:latin typeface="+mn-lt"/>
                <a:ea typeface="+mn-ea"/>
                <a:cs typeface="+mn-cs"/>
              </a:rPr>
              <a:t>Rouland</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Polmanteer</a:t>
            </a:r>
            <a:r>
              <a:rPr lang="es-419" sz="1200" b="0" i="0" kern="1200" noProof="0" dirty="0">
                <a:solidFill>
                  <a:schemeClr val="tx1"/>
                </a:solidFill>
                <a:effectLst/>
                <a:latin typeface="+mn-lt"/>
                <a:ea typeface="+mn-ea"/>
                <a:cs typeface="+mn-cs"/>
              </a:rPr>
              <a:t> y Jenni </a:t>
            </a:r>
            <a:r>
              <a:rPr lang="es-419" sz="1200" b="0" i="0" kern="1200" noProof="0" dirty="0" err="1">
                <a:solidFill>
                  <a:schemeClr val="tx1"/>
                </a:solidFill>
                <a:effectLst/>
                <a:latin typeface="+mn-lt"/>
                <a:ea typeface="+mn-ea"/>
                <a:cs typeface="+mn-cs"/>
              </a:rPr>
              <a:t>Kotting</a:t>
            </a:r>
            <a:r>
              <a:rPr lang="es-419" sz="1200" b="0" i="0" kern="1200" noProof="0" dirty="0">
                <a:solidFill>
                  <a:schemeClr val="tx1"/>
                </a:solidFill>
                <a:effectLst/>
                <a:latin typeface="+mn-lt"/>
                <a:ea typeface="+mn-ea"/>
                <a:cs typeface="+mn-cs"/>
              </a:rPr>
              <a:t> (2018) A trauma-</a:t>
            </a:r>
            <a:r>
              <a:rPr lang="es-419" sz="1200" b="0" i="0" kern="1200" noProof="0" dirty="0" err="1">
                <a:solidFill>
                  <a:schemeClr val="tx1"/>
                </a:solidFill>
                <a:effectLst/>
                <a:latin typeface="+mn-lt"/>
                <a:ea typeface="+mn-ea"/>
                <a:cs typeface="+mn-cs"/>
              </a:rPr>
              <a:t>informed</a:t>
            </a:r>
            <a:r>
              <a:rPr lang="es-419" sz="1200" b="0" i="0" kern="1200" noProof="0" dirty="0">
                <a:solidFill>
                  <a:schemeClr val="tx1"/>
                </a:solidFill>
                <a:effectLst/>
                <a:latin typeface="+mn-lt"/>
                <a:ea typeface="+mn-ea"/>
                <a:cs typeface="+mn-cs"/>
              </a:rPr>
              <a:t> social </a:t>
            </a:r>
            <a:r>
              <a:rPr lang="es-419" sz="1200" b="0" i="0" kern="1200" noProof="0" dirty="0" err="1">
                <a:solidFill>
                  <a:schemeClr val="tx1"/>
                </a:solidFill>
                <a:effectLst/>
                <a:latin typeface="+mn-lt"/>
                <a:ea typeface="+mn-ea"/>
                <a:cs typeface="+mn-cs"/>
              </a:rPr>
              <a:t>work</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framework</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for</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the</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abortion</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seeking</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experience</a:t>
            </a:r>
            <a:r>
              <a:rPr lang="es-419" sz="1200" b="0" i="0" kern="1200" noProof="0" dirty="0">
                <a:solidFill>
                  <a:schemeClr val="tx1"/>
                </a:solidFill>
                <a:effectLst/>
                <a:latin typeface="+mn-lt"/>
                <a:ea typeface="+mn-ea"/>
                <a:cs typeface="+mn-cs"/>
              </a:rPr>
              <a:t>, </a:t>
            </a:r>
            <a:r>
              <a:rPr lang="es-419" sz="1200" b="0" i="1" kern="1200" noProof="0" dirty="0">
                <a:solidFill>
                  <a:schemeClr val="tx1"/>
                </a:solidFill>
                <a:effectLst/>
                <a:latin typeface="+mn-lt"/>
                <a:ea typeface="+mn-ea"/>
                <a:cs typeface="+mn-cs"/>
              </a:rPr>
              <a:t>Social </a:t>
            </a:r>
            <a:r>
              <a:rPr lang="es-419" sz="1200" b="0" i="1" kern="1200" noProof="0" dirty="0" err="1">
                <a:solidFill>
                  <a:schemeClr val="tx1"/>
                </a:solidFill>
                <a:effectLst/>
                <a:latin typeface="+mn-lt"/>
                <a:ea typeface="+mn-ea"/>
                <a:cs typeface="+mn-cs"/>
              </a:rPr>
              <a:t>Work</a:t>
            </a:r>
            <a:r>
              <a:rPr lang="es-419" sz="1200" b="0" i="1" kern="1200" noProof="0" dirty="0">
                <a:solidFill>
                  <a:schemeClr val="tx1"/>
                </a:solidFill>
                <a:effectLst/>
                <a:latin typeface="+mn-lt"/>
                <a:ea typeface="+mn-ea"/>
                <a:cs typeface="+mn-cs"/>
              </a:rPr>
              <a:t> in Mental </a:t>
            </a:r>
            <a:r>
              <a:rPr lang="es-419" sz="1200" b="0" i="1" kern="1200" noProof="0" dirty="0" err="1">
                <a:solidFill>
                  <a:schemeClr val="tx1"/>
                </a:solidFill>
                <a:effectLst/>
                <a:latin typeface="+mn-lt"/>
                <a:ea typeface="+mn-ea"/>
                <a:cs typeface="+mn-cs"/>
              </a:rPr>
              <a:t>Health</a:t>
            </a:r>
            <a:r>
              <a:rPr lang="es-419" sz="1200" b="0" i="0" kern="1200" noProof="0" dirty="0">
                <a:solidFill>
                  <a:schemeClr val="tx1"/>
                </a:solidFill>
                <a:effectLst/>
                <a:latin typeface="+mn-lt"/>
                <a:ea typeface="+mn-ea"/>
                <a:cs typeface="+mn-cs"/>
              </a:rPr>
              <a:t>, 16:2, 172-200, DOI: </a:t>
            </a:r>
            <a:r>
              <a:rPr lang="es-419" sz="1200" b="0" i="0" u="sng" kern="1200" noProof="0" dirty="0">
                <a:solidFill>
                  <a:schemeClr val="tx1"/>
                </a:solidFill>
                <a:effectLst/>
                <a:latin typeface="+mn-lt"/>
                <a:ea typeface="+mn-ea"/>
                <a:cs typeface="+mn-cs"/>
                <a:hlinkClick r:id="rId3"/>
              </a:rPr>
              <a:t>10.1080/15332985.2017.1369485</a:t>
            </a:r>
            <a:r>
              <a:rPr lang="es-419" noProof="0" dirty="0"/>
              <a:t>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noProof="0" dirty="0"/>
              <a:t>Los diez pasos prácticos para brindar atención informada por trauma incluyen orientación sobre cómo cada prestador/a de servicios puede mejorar la atención brindada a usuarias que han sufrido trauma de violencia sexual. La aplicación del enfoque de diez pasos para brindar atención informada por trauma, en combinación con el método ANIMA, acomoda y centra la atención en las necesidades de cada sobreviviente y la empodera para saber que ella tiene agencia y autoridad en la toma de decisiones sobre su salud y sus necesidades durante toda la consulta. La atención informada por trauma crea resiliencia y disminuye el impacto negativo de respuestas provocadas por el trauma y, por ende, disminuye los resultados negativos para la salud.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noProof="0" dirty="0"/>
              <a:t>Fuente. </a:t>
            </a:r>
            <a:r>
              <a:rPr lang="es-419" sz="1600" b="0" i="0" u="none" strike="noStrike" kern="1200" baseline="0" noProof="0" dirty="0">
                <a:solidFill>
                  <a:schemeClr val="tx1"/>
                </a:solidFill>
                <a:latin typeface="+mn-lt"/>
                <a:ea typeface="+mn-ea"/>
                <a:cs typeface="+mn-cs"/>
              </a:rPr>
              <a:t>OMS. 2013. Clinical </a:t>
            </a:r>
            <a:r>
              <a:rPr lang="es-419" sz="1600" b="0" i="0" u="none" strike="noStrike" kern="1200" baseline="0" noProof="0" dirty="0" err="1">
                <a:solidFill>
                  <a:schemeClr val="tx1"/>
                </a:solidFill>
                <a:latin typeface="+mn-lt"/>
                <a:ea typeface="+mn-ea"/>
                <a:cs typeface="+mn-cs"/>
              </a:rPr>
              <a:t>handbook</a:t>
            </a:r>
            <a:r>
              <a:rPr lang="es-419" sz="1600" b="0" i="0" u="none" strike="noStrike" kern="1200" baseline="0" noProof="0" dirty="0">
                <a:solidFill>
                  <a:schemeClr val="tx1"/>
                </a:solidFill>
                <a:latin typeface="+mn-lt"/>
                <a:ea typeface="+mn-ea"/>
                <a:cs typeface="+mn-cs"/>
              </a:rPr>
              <a:t> </a:t>
            </a:r>
            <a:r>
              <a:rPr lang="es-419" sz="1600" b="0" i="0" u="none" strike="noStrike" kern="1200" baseline="0" noProof="0" dirty="0" err="1">
                <a:solidFill>
                  <a:schemeClr val="tx1"/>
                </a:solidFill>
                <a:latin typeface="+mn-lt"/>
                <a:ea typeface="+mn-ea"/>
                <a:cs typeface="+mn-cs"/>
              </a:rPr>
              <a:t>for</a:t>
            </a:r>
            <a:r>
              <a:rPr lang="es-419" sz="1600" b="0" i="0" u="none" strike="noStrike" kern="1200" baseline="0" noProof="0" dirty="0">
                <a:solidFill>
                  <a:schemeClr val="tx1"/>
                </a:solidFill>
                <a:latin typeface="+mn-lt"/>
                <a:ea typeface="+mn-ea"/>
                <a:cs typeface="+mn-cs"/>
              </a:rPr>
              <a:t> </a:t>
            </a:r>
            <a:r>
              <a:rPr lang="es-419" sz="1600" b="0" i="0" u="none" strike="noStrike" kern="1200" baseline="0" noProof="0" dirty="0" err="1">
                <a:solidFill>
                  <a:schemeClr val="tx1"/>
                </a:solidFill>
                <a:latin typeface="+mn-lt"/>
                <a:ea typeface="+mn-ea"/>
                <a:cs typeface="+mn-cs"/>
              </a:rPr>
              <a:t>providers</a:t>
            </a:r>
            <a:r>
              <a:rPr lang="es-419" sz="1600" b="0" i="0" u="none" strike="noStrike" kern="1200" baseline="0" noProof="0" dirty="0">
                <a:solidFill>
                  <a:schemeClr val="tx1"/>
                </a:solidFill>
                <a:latin typeface="+mn-lt"/>
                <a:ea typeface="+mn-ea"/>
                <a:cs typeface="+mn-cs"/>
              </a:rPr>
              <a:t> </a:t>
            </a:r>
            <a:r>
              <a:rPr lang="es-419" sz="1600" b="0" i="0" u="none" strike="noStrike" kern="1200" baseline="0" noProof="0" dirty="0" err="1">
                <a:solidFill>
                  <a:schemeClr val="tx1"/>
                </a:solidFill>
                <a:latin typeface="+mn-lt"/>
                <a:ea typeface="+mn-ea"/>
                <a:cs typeface="+mn-cs"/>
              </a:rPr>
              <a:t>on</a:t>
            </a:r>
            <a:r>
              <a:rPr lang="es-419" sz="1600" b="0" i="0" u="none" strike="noStrike" kern="1200" baseline="0" noProof="0" dirty="0">
                <a:solidFill>
                  <a:schemeClr val="tx1"/>
                </a:solidFill>
                <a:latin typeface="+mn-lt"/>
                <a:ea typeface="+mn-ea"/>
                <a:cs typeface="+mn-cs"/>
              </a:rPr>
              <a:t> Sexual </a:t>
            </a:r>
            <a:r>
              <a:rPr lang="es-419" sz="1600" b="0" i="0" u="none" strike="noStrike" kern="1200" baseline="0" noProof="0" dirty="0" err="1">
                <a:solidFill>
                  <a:schemeClr val="tx1"/>
                </a:solidFill>
                <a:latin typeface="+mn-lt"/>
                <a:ea typeface="+mn-ea"/>
                <a:cs typeface="+mn-cs"/>
              </a:rPr>
              <a:t>Violence</a:t>
            </a:r>
            <a:r>
              <a:rPr lang="es-419" sz="1600" b="0" i="0" u="none" strike="noStrike" kern="1200" baseline="0" noProof="0" dirty="0">
                <a:solidFill>
                  <a:schemeClr val="tx1"/>
                </a:solidFill>
                <a:latin typeface="+mn-lt"/>
                <a:ea typeface="+mn-ea"/>
                <a:cs typeface="+mn-cs"/>
              </a:rPr>
              <a:t>: http://www.who.int/reproductivehealth/publications/violence/9789241548595/en/</a:t>
            </a:r>
            <a:endParaRPr lang="es-419" noProof="0" dirty="0"/>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noProof="0" dirty="0"/>
              <a:t>Fuente: </a:t>
            </a:r>
            <a:r>
              <a:rPr lang="es-419" sz="1200" b="0" i="0" kern="1200" noProof="0" dirty="0">
                <a:solidFill>
                  <a:schemeClr val="tx1"/>
                </a:solidFill>
                <a:effectLst/>
                <a:latin typeface="+mn-lt"/>
                <a:ea typeface="+mn-ea"/>
                <a:cs typeface="+mn-cs"/>
              </a:rPr>
              <a:t>Miller, Kathleen K.; Brown, Calla R.; </a:t>
            </a:r>
            <a:r>
              <a:rPr lang="es-419" sz="1200" b="0" i="0" kern="1200" noProof="0" dirty="0" err="1">
                <a:solidFill>
                  <a:schemeClr val="tx1"/>
                </a:solidFill>
                <a:effectLst/>
                <a:latin typeface="+mn-lt"/>
                <a:ea typeface="+mn-ea"/>
                <a:cs typeface="+mn-cs"/>
              </a:rPr>
              <a:t>Shramko</a:t>
            </a:r>
            <a:r>
              <a:rPr lang="es-419" sz="1200" b="0" i="0" kern="1200" noProof="0" dirty="0">
                <a:solidFill>
                  <a:schemeClr val="tx1"/>
                </a:solidFill>
                <a:effectLst/>
                <a:latin typeface="+mn-lt"/>
                <a:ea typeface="+mn-ea"/>
                <a:cs typeface="+mn-cs"/>
              </a:rPr>
              <a:t>, Maura; </a:t>
            </a:r>
            <a:r>
              <a:rPr lang="es-419" sz="1200" b="0" i="0" kern="1200" noProof="0" dirty="0" err="1">
                <a:solidFill>
                  <a:schemeClr val="tx1"/>
                </a:solidFill>
                <a:effectLst/>
                <a:latin typeface="+mn-lt"/>
                <a:ea typeface="+mn-ea"/>
                <a:cs typeface="+mn-cs"/>
              </a:rPr>
              <a:t>Svetaz</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Maria</a:t>
            </a:r>
            <a:r>
              <a:rPr lang="es-419" sz="1200" b="0" i="0" kern="1200" noProof="0" dirty="0">
                <a:solidFill>
                  <a:schemeClr val="tx1"/>
                </a:solidFill>
                <a:effectLst/>
                <a:latin typeface="+mn-lt"/>
                <a:ea typeface="+mn-ea"/>
                <a:cs typeface="+mn-cs"/>
              </a:rPr>
              <a:t> V. 2019. "</a:t>
            </a:r>
            <a:r>
              <a:rPr lang="es-419" sz="1200" b="0" i="0" kern="1200" noProof="0" dirty="0" err="1">
                <a:solidFill>
                  <a:schemeClr val="tx1"/>
                </a:solidFill>
                <a:effectLst/>
                <a:latin typeface="+mn-lt"/>
                <a:ea typeface="+mn-ea"/>
                <a:cs typeface="+mn-cs"/>
              </a:rPr>
              <a:t>Applying</a:t>
            </a:r>
            <a:r>
              <a:rPr lang="es-419" sz="1200" b="0" i="0" kern="1200" noProof="0" dirty="0">
                <a:solidFill>
                  <a:schemeClr val="tx1"/>
                </a:solidFill>
                <a:effectLst/>
                <a:latin typeface="+mn-lt"/>
                <a:ea typeface="+mn-ea"/>
                <a:cs typeface="+mn-cs"/>
              </a:rPr>
              <a:t> Trauma-</a:t>
            </a:r>
            <a:r>
              <a:rPr lang="es-419" sz="1200" b="0" i="0" kern="1200" noProof="0" dirty="0" err="1">
                <a:solidFill>
                  <a:schemeClr val="tx1"/>
                </a:solidFill>
                <a:effectLst/>
                <a:latin typeface="+mn-lt"/>
                <a:ea typeface="+mn-ea"/>
                <a:cs typeface="+mn-cs"/>
              </a:rPr>
              <a:t>Informed</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Practices</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to</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the</a:t>
            </a:r>
            <a:r>
              <a:rPr lang="es-419" sz="1200" b="0" i="0" kern="1200" noProof="0" dirty="0">
                <a:solidFill>
                  <a:schemeClr val="tx1"/>
                </a:solidFill>
                <a:effectLst/>
                <a:latin typeface="+mn-lt"/>
                <a:ea typeface="+mn-ea"/>
                <a:cs typeface="+mn-cs"/>
              </a:rPr>
              <a:t> Care </a:t>
            </a:r>
            <a:r>
              <a:rPr lang="es-419" sz="1200" b="0" i="0" kern="1200" noProof="0" dirty="0" err="1">
                <a:solidFill>
                  <a:schemeClr val="tx1"/>
                </a:solidFill>
                <a:effectLst/>
                <a:latin typeface="+mn-lt"/>
                <a:ea typeface="+mn-ea"/>
                <a:cs typeface="+mn-cs"/>
              </a:rPr>
              <a:t>of</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Refugee</a:t>
            </a:r>
            <a:r>
              <a:rPr lang="es-419" sz="1200" b="0" i="0" kern="1200" noProof="0" dirty="0">
                <a:solidFill>
                  <a:schemeClr val="tx1"/>
                </a:solidFill>
                <a:effectLst/>
                <a:latin typeface="+mn-lt"/>
                <a:ea typeface="+mn-ea"/>
                <a:cs typeface="+mn-cs"/>
              </a:rPr>
              <a:t> and </a:t>
            </a:r>
            <a:r>
              <a:rPr lang="es-419" sz="1200" b="0" i="0" kern="1200" noProof="0" dirty="0" err="1">
                <a:solidFill>
                  <a:schemeClr val="tx1"/>
                </a:solidFill>
                <a:effectLst/>
                <a:latin typeface="+mn-lt"/>
                <a:ea typeface="+mn-ea"/>
                <a:cs typeface="+mn-cs"/>
              </a:rPr>
              <a:t>Immigrant</a:t>
            </a:r>
            <a:r>
              <a:rPr lang="es-419" sz="1200" b="0" i="0" kern="1200" noProof="0" dirty="0">
                <a:solidFill>
                  <a:schemeClr val="tx1"/>
                </a:solidFill>
                <a:effectLst/>
                <a:latin typeface="+mn-lt"/>
                <a:ea typeface="+mn-ea"/>
                <a:cs typeface="+mn-cs"/>
              </a:rPr>
              <a:t> </a:t>
            </a:r>
            <a:r>
              <a:rPr lang="es-419" sz="1200" b="0" i="0" kern="1200" noProof="0" dirty="0" err="1">
                <a:solidFill>
                  <a:schemeClr val="tx1"/>
                </a:solidFill>
                <a:effectLst/>
                <a:latin typeface="+mn-lt"/>
                <a:ea typeface="+mn-ea"/>
                <a:cs typeface="+mn-cs"/>
              </a:rPr>
              <a:t>Youth</a:t>
            </a:r>
            <a:r>
              <a:rPr lang="es-419" sz="1200" b="0" i="0" kern="1200" noProof="0" dirty="0">
                <a:solidFill>
                  <a:schemeClr val="tx1"/>
                </a:solidFill>
                <a:effectLst/>
                <a:latin typeface="+mn-lt"/>
                <a:ea typeface="+mn-ea"/>
                <a:cs typeface="+mn-cs"/>
              </a:rPr>
              <a:t>: 10 Clinical </a:t>
            </a:r>
            <a:r>
              <a:rPr lang="es-419" sz="1200" b="0" i="0" kern="1200" noProof="0" dirty="0" err="1">
                <a:solidFill>
                  <a:schemeClr val="tx1"/>
                </a:solidFill>
                <a:effectLst/>
                <a:latin typeface="+mn-lt"/>
                <a:ea typeface="+mn-ea"/>
                <a:cs typeface="+mn-cs"/>
              </a:rPr>
              <a:t>Pearls</a:t>
            </a:r>
            <a:r>
              <a:rPr lang="es-419" sz="1200" b="0" i="0" kern="1200" noProof="0" dirty="0">
                <a:solidFill>
                  <a:schemeClr val="tx1"/>
                </a:solidFill>
                <a:effectLst/>
                <a:latin typeface="+mn-lt"/>
                <a:ea typeface="+mn-ea"/>
                <a:cs typeface="+mn-cs"/>
              </a:rPr>
              <a:t>" </a:t>
            </a:r>
            <a:r>
              <a:rPr lang="es-419" sz="1200" b="0" i="1" kern="1200" noProof="0" dirty="0" err="1">
                <a:solidFill>
                  <a:schemeClr val="tx1"/>
                </a:solidFill>
                <a:effectLst/>
                <a:latin typeface="+mn-lt"/>
                <a:ea typeface="+mn-ea"/>
                <a:cs typeface="+mn-cs"/>
              </a:rPr>
              <a:t>Children</a:t>
            </a:r>
            <a:r>
              <a:rPr lang="es-419" sz="1200" b="0" i="0" kern="1200" noProof="0" dirty="0">
                <a:solidFill>
                  <a:schemeClr val="tx1"/>
                </a:solidFill>
                <a:effectLst/>
                <a:latin typeface="+mn-lt"/>
                <a:ea typeface="+mn-ea"/>
                <a:cs typeface="+mn-cs"/>
              </a:rPr>
              <a:t> 6, no. 8: 94. https://doi.org/10.3390/children6080094</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b="0" i="0" kern="1200" noProof="0" dirty="0">
                <a:solidFill>
                  <a:schemeClr val="tx1"/>
                </a:solidFill>
                <a:effectLst/>
                <a:latin typeface="+mn-lt"/>
                <a:ea typeface="+mn-ea"/>
                <a:cs typeface="+mn-cs"/>
              </a:rPr>
              <a:t>Lea la diapositiva y explique más a fondo según sea necesario. </a:t>
            </a:r>
            <a:endParaRPr lang="es-419" noProof="0" dirty="0"/>
          </a:p>
          <a:p>
            <a:pPr marL="171450" indent="-171450">
              <a:buFont typeface="Wingdings" pitchFamily="2" charset="2"/>
              <a:buChar char="Ø"/>
            </a:pPr>
            <a:endParaRPr lang="es-419" noProof="0" dirty="0"/>
          </a:p>
          <a:p>
            <a:pPr marL="0" indent="0">
              <a:buFont typeface="Wingdings" pitchFamily="2" charset="2"/>
              <a:buNone/>
            </a:pPr>
            <a:endParaRPr lang="es-419" noProof="0" dirty="0"/>
          </a:p>
          <a:p>
            <a:pPr marL="0" indent="0">
              <a:buFont typeface="Wingdings" pitchFamily="2" charset="2"/>
              <a:buNone/>
            </a:pPr>
            <a:r>
              <a:rPr lang="es-419" noProof="0" dirty="0"/>
              <a:t>Adaptado de:</a:t>
            </a:r>
          </a:p>
          <a:p>
            <a:pPr marL="0" indent="0">
              <a:buFont typeface="Wingdings" pitchFamily="2" charset="2"/>
              <a:buNone/>
            </a:pPr>
            <a:r>
              <a:rPr lang="es-419" noProof="0" dirty="0"/>
              <a:t>Fuente: Reproductive </a:t>
            </a:r>
            <a:r>
              <a:rPr lang="es-419" noProof="0" dirty="0" err="1"/>
              <a:t>Health</a:t>
            </a:r>
            <a:r>
              <a:rPr lang="es-419" noProof="0" dirty="0"/>
              <a:t> Access Project. (2015). Contraceptive Pearl: Trauma-</a:t>
            </a:r>
            <a:r>
              <a:rPr lang="es-419" noProof="0" dirty="0" err="1"/>
              <a:t>Informed</a:t>
            </a:r>
            <a:r>
              <a:rPr lang="es-419" noProof="0" dirty="0"/>
              <a:t> </a:t>
            </a:r>
            <a:r>
              <a:rPr lang="es-419" noProof="0" dirty="0" err="1"/>
              <a:t>Pelvic</a:t>
            </a:r>
            <a:r>
              <a:rPr lang="es-419" noProof="0" dirty="0"/>
              <a:t> </a:t>
            </a:r>
            <a:r>
              <a:rPr lang="es-419" noProof="0" dirty="0" err="1"/>
              <a:t>exams</a:t>
            </a:r>
            <a:r>
              <a:rPr lang="es-419" noProof="0" dirty="0"/>
              <a:t>:  https://www.reproductiveaccess.org/resource/trauma-informed-pelvic-exams/#:~:text=For%20patients%20with%20a%20history,patient%20is%20clothed%20and%20seated). </a:t>
            </a:r>
          </a:p>
          <a:p>
            <a:pPr marL="171450" indent="-171450">
              <a:buFont typeface="Wingdings" pitchFamily="2" charset="2"/>
              <a:buChar char="Ø"/>
            </a:pPr>
            <a:endParaRPr lang="es-419" noProof="0" dirty="0"/>
          </a:p>
          <a:p>
            <a:pPr marL="171450" indent="-171450">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36</a:t>
            </a:fld>
            <a:endParaRPr lang="en-US"/>
          </a:p>
        </p:txBody>
      </p:sp>
    </p:spTree>
    <p:extLst>
      <p:ext uri="{BB962C8B-B14F-4D97-AF65-F5344CB8AC3E}">
        <p14:creationId xmlns:p14="http://schemas.microsoft.com/office/powerpoint/2010/main" val="914165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pPr>
            <a:r>
              <a:rPr lang="es-419" noProof="0" dirty="0"/>
              <a:t>Continúe leyendo los pasos en la diapositiva y explique más a fondo según sea necesario. </a:t>
            </a:r>
          </a:p>
        </p:txBody>
      </p:sp>
      <p:sp>
        <p:nvSpPr>
          <p:cNvPr id="4" name="Slide Number Placeholder 3"/>
          <p:cNvSpPr>
            <a:spLocks noGrp="1"/>
          </p:cNvSpPr>
          <p:nvPr>
            <p:ph type="sldNum" sz="quarter" idx="5"/>
          </p:nvPr>
        </p:nvSpPr>
        <p:spPr/>
        <p:txBody>
          <a:bodyPr/>
          <a:lstStyle/>
          <a:p>
            <a:fld id="{BDE75D1C-764A-E649-B63D-EDCBD3A61343}" type="slidenum">
              <a:rPr lang="en-US" smtClean="0"/>
              <a:t>37</a:t>
            </a:fld>
            <a:endParaRPr lang="en-US"/>
          </a:p>
        </p:txBody>
      </p:sp>
    </p:spTree>
    <p:extLst>
      <p:ext uri="{BB962C8B-B14F-4D97-AF65-F5344CB8AC3E}">
        <p14:creationId xmlns:p14="http://schemas.microsoft.com/office/powerpoint/2010/main" val="1501364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noProof="0" dirty="0"/>
              <a:t>Lea el contenido de la diapositiva.</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noProof="0" dirty="0"/>
              <a:t>Diga que, cuando estén disponibles, se debe utilizar lubricante y/o un espéculo del menor tamaño posible.</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noProof="0" dirty="0"/>
              <a:t>Conteste preguntas finales sobre los 10 Pasos de la atención informada por trauma antes de pasar a la Actividad.</a:t>
            </a: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38</a:t>
            </a:fld>
            <a:endParaRPr lang="en-US"/>
          </a:p>
        </p:txBody>
      </p:sp>
    </p:spTree>
    <p:extLst>
      <p:ext uri="{BB962C8B-B14F-4D97-AF65-F5344CB8AC3E}">
        <p14:creationId xmlns:p14="http://schemas.microsoft.com/office/powerpoint/2010/main" val="1117347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800" i="0" u="sng" dirty="0">
                <a:effectLst/>
                <a:latin typeface="Calibri" panose="020F0502020204030204" pitchFamily="34" charset="0"/>
                <a:ea typeface="Times New Roman" panose="02020603050405020304" pitchFamily="18" charset="0"/>
                <a:cs typeface="Times New Roman" panose="02020603050405020304" pitchFamily="18" charset="0"/>
              </a:rPr>
              <a:t>Nota para el/la facilitador/a</a:t>
            </a: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  Este estudio de casos es para trabajo en grupos pequeños y los debates tienen como objetivo ayudar a las personas participantes a revisar y practicar los pasos del método ANIMA y de la atención informada por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Utilizar el </a:t>
            </a:r>
            <a:r>
              <a:rPr lang="es-419" sz="1800" i="1" dirty="0">
                <a:effectLst/>
                <a:latin typeface="Calibri" panose="020F0502020204030204" pitchFamily="34" charset="0"/>
                <a:ea typeface="Times New Roman" panose="02020603050405020304" pitchFamily="18" charset="0"/>
                <a:cs typeface="Times New Roman" panose="02020603050405020304" pitchFamily="18" charset="0"/>
              </a:rPr>
              <a:t>Estudio de casos clínicos </a:t>
            </a: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para esta actividad.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Dividir a las personas participantes en grupos de tres.  Cada grupo realizará una práctica simulada del método ANIMA y del proceso de brindar atención informada por trauma.</a:t>
            </a:r>
          </a:p>
          <a:p>
            <a:pPr marL="0" marR="0">
              <a:spcBef>
                <a:spcPts val="0"/>
              </a:spcBef>
              <a:spcAft>
                <a:spcPts val="0"/>
              </a:spcAft>
            </a:pP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Distribuir a cada participante el formulario </a:t>
            </a:r>
            <a:r>
              <a:rPr lang="es-419" sz="1800" i="1" dirty="0">
                <a:effectLst/>
                <a:latin typeface="Calibri" panose="020F0502020204030204" pitchFamily="34" charset="0"/>
                <a:ea typeface="Calibri" panose="020F0502020204030204" pitchFamily="34" charset="0"/>
                <a:cs typeface="Times New Roman" panose="02020603050405020304" pitchFamily="18" charset="0"/>
              </a:rPr>
              <a:t>Retroalimentación de observación directa de la atención informada por trauma</a:t>
            </a:r>
            <a:r>
              <a:rPr lang="es-419"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Distribuir a cada participante </a:t>
            </a:r>
            <a:r>
              <a:rPr lang="es-419" sz="1800" i="1" dirty="0">
                <a:effectLst/>
                <a:latin typeface="Calibri" panose="020F0502020204030204" pitchFamily="34" charset="0"/>
                <a:ea typeface="Calibri" panose="020F0502020204030204" pitchFamily="34" charset="0"/>
                <a:cs typeface="Times New Roman" panose="02020603050405020304" pitchFamily="18" charset="0"/>
              </a:rPr>
              <a:t>Estudio de casos clínicos: versión para participantes.</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Times New Roman" panose="02020603050405020304" pitchFamily="18" charset="0"/>
              </a:rPr>
              <a:t>Pida que una persona sea prestador/a de servicios y que otro/a participante desempeñe el papel de observador/a. La tercera persona desempeña el papel de paciente.  Al final de cada juego de roles, el/la prestador/a de servicios y la paciente deben dar retroalimentación que describa lo que creen de la experiencia.</a:t>
            </a:r>
          </a:p>
          <a:p>
            <a:pPr marL="285750" marR="0" lvl="0" indent="-285750">
              <a:lnSpc>
                <a:spcPct val="107000"/>
              </a:lnSpc>
              <a:spcBef>
                <a:spcPts val="0"/>
              </a:spcBef>
              <a:spcAft>
                <a:spcPts val="80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Times New Roman" panose="02020603050405020304" pitchFamily="18" charset="0"/>
              </a:rPr>
              <a:t>El/La observador/a debe dar al/a la prestador/a de servicios su retroalimentación sobre las habilidades que realizó bien y las áreas que debe mejorar.  Mientras que su grupo practique, asegúrese de observar, escuchar y tomar notas de los problemas y las sugerencias que surjan; ofrezca retroalimentación a sus colegas según sea necesario y asegúrese de que se lleven a cabo todos los pasos del método ANIMA y del formulario sobre la atención informada por trauma.</a:t>
            </a:r>
          </a:p>
          <a:p>
            <a:pPr marL="285750" indent="-285750">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Times New Roman" panose="02020603050405020304" pitchFamily="18" charset="0"/>
              </a:rPr>
              <a:t>Cambien de roles hasta que cada participante haya tenido la oportunidad de practicar brindando atención informada por trauma, utilizando la lista de verificación para observar y actuar como paciente. </a:t>
            </a: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El/La líder de cada grupo pequeño o el/la facilitador/a pueden utilizar las viñetas para generar más debate sobre el caso.  Las viñetas para cada caso no deben compartirse con las personas participantes antes del debate.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Destaque los recursos de </a:t>
            </a:r>
            <a:r>
              <a:rPr kumimoji="0" lang="es-419" sz="1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Ipas</a:t>
            </a: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del GTI, de la OMS y otros recursos que podrían ser útiles para los servicios de aborto.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Cierre de la actividad: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Asegúrese de que para cada caso se aborden todas las viñetas en </a:t>
            </a:r>
            <a:r>
              <a:rPr kumimoji="0" lang="es-419"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Estudio de casos clí</a:t>
            </a:r>
            <a:r>
              <a:rPr kumimoji="0" lang="es-419"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nicos: versión para el/la facilitador/a.</a:t>
            </a: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Pida puntos adicionales agregados por participantes/grupos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Conteste preguntas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Invite a las personas participantes a tomar notas sobre qué necesitan en su unidad de salud para poder brindar atención informada por trauma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Fuente de la imagen: </a:t>
            </a:r>
            <a:r>
              <a:rPr lang="es-419" sz="1800" i="0" dirty="0" err="1">
                <a:effectLst/>
                <a:latin typeface="Calibri" panose="020F0502020204030204" pitchFamily="34" charset="0"/>
                <a:ea typeface="Times New Roman" panose="02020603050405020304" pitchFamily="18" charset="0"/>
                <a:cs typeface="Times New Roman" panose="02020603050405020304" pitchFamily="18" charset="0"/>
              </a:rPr>
              <a:t>Noun</a:t>
            </a: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i="0" dirty="0" err="1">
                <a:effectLst/>
                <a:latin typeface="Calibri" panose="020F0502020204030204" pitchFamily="34" charset="0"/>
                <a:ea typeface="Times New Roman" panose="02020603050405020304" pitchFamily="18" charset="0"/>
                <a:cs typeface="Times New Roman" panose="02020603050405020304" pitchFamily="18" charset="0"/>
              </a:rPr>
              <a:t>project</a:t>
            </a: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 </a:t>
            </a:r>
            <a:r>
              <a:rPr lang="es-419" sz="1200" b="0" i="0" u="none" strike="noStrike" kern="1200" dirty="0">
                <a:solidFill>
                  <a:schemeClr val="tx1"/>
                </a:solidFill>
                <a:effectLst/>
                <a:latin typeface="+mn-lt"/>
                <a:ea typeface="+mn-ea"/>
                <a:cs typeface="+mn-cs"/>
                <a:hlinkClick r:id="rId3"/>
              </a:rPr>
              <a:t>Alice </a:t>
            </a:r>
            <a:r>
              <a:rPr lang="es-419" sz="1200" b="0" i="0" u="none" strike="noStrike" kern="1200" dirty="0" err="1">
                <a:solidFill>
                  <a:schemeClr val="tx1"/>
                </a:solidFill>
                <a:effectLst/>
                <a:latin typeface="+mn-lt"/>
                <a:ea typeface="+mn-ea"/>
                <a:cs typeface="+mn-cs"/>
                <a:hlinkClick r:id="rId3"/>
              </a:rPr>
              <a:t>Design</a:t>
            </a: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39</a:t>
            </a:fld>
            <a:endParaRPr lang="en-US"/>
          </a:p>
        </p:txBody>
      </p:sp>
    </p:spTree>
    <p:extLst>
      <p:ext uri="{BB962C8B-B14F-4D97-AF65-F5344CB8AC3E}">
        <p14:creationId xmlns:p14="http://schemas.microsoft.com/office/powerpoint/2010/main" val="28729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defRPr/>
            </a:pPr>
            <a:r>
              <a:rPr lang="es-419" noProof="0" dirty="0"/>
              <a:t>El Módulo 1 ahonda en las </a:t>
            </a:r>
            <a:r>
              <a:rPr lang="es-419" sz="1200" noProof="0" dirty="0"/>
              <a:t>definiciones de los términos</a:t>
            </a:r>
            <a:r>
              <a:rPr lang="es-419" noProof="0" dirty="0"/>
              <a:t> comunes relacionados con la violencia</a:t>
            </a:r>
            <a:r>
              <a:rPr lang="es-419" sz="1200" noProof="0" dirty="0"/>
              <a:t> sexual y la </a:t>
            </a:r>
            <a:r>
              <a:rPr lang="es-419" noProof="0" dirty="0"/>
              <a:t>evidencia en torno a la violencia </a:t>
            </a:r>
            <a:r>
              <a:rPr lang="es-419" sz="1200" noProof="0" dirty="0"/>
              <a:t>sexual y otras formas de VG a nivel mundial y en situaciones de crisis humanitaria.</a:t>
            </a:r>
            <a:endParaRPr lang="es-419" noProof="0" dirty="0"/>
          </a:p>
        </p:txBody>
      </p:sp>
      <p:sp>
        <p:nvSpPr>
          <p:cNvPr id="4" name="Slide Number Placeholder 3"/>
          <p:cNvSpPr>
            <a:spLocks noGrp="1"/>
          </p:cNvSpPr>
          <p:nvPr>
            <p:ph type="sldNum" sz="quarter" idx="5"/>
          </p:nvPr>
        </p:nvSpPr>
        <p:spPr/>
        <p:txBody>
          <a:bodyPr/>
          <a:lstStyle/>
          <a:p>
            <a:fld id="{BDE75D1C-764A-E649-B63D-EDCBD3A61343}" type="slidenum">
              <a:rPr lang="en-US" smtClean="0"/>
              <a:t>4</a:t>
            </a:fld>
            <a:endParaRPr lang="en-US"/>
          </a:p>
        </p:txBody>
      </p:sp>
    </p:spTree>
    <p:extLst>
      <p:ext uri="{BB962C8B-B14F-4D97-AF65-F5344CB8AC3E}">
        <p14:creationId xmlns:p14="http://schemas.microsoft.com/office/powerpoint/2010/main" val="910502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anose="05000000000000000000" pitchFamily="2" charset="2"/>
              <a:buChar char="Ø"/>
            </a:pPr>
            <a:r>
              <a:rPr lang="es-419" noProof="0" dirty="0"/>
              <a:t>Este módulo describe el sistema de clústeres y coordinación humanitaria, la normas mínimas para la prestación de servicios y la importancia de establecer vías de referencia robustas, en particular para prestadores de servicios de aborto que tratan a sobrevivientes de violencia sexual.</a:t>
            </a:r>
          </a:p>
          <a:p>
            <a:pPr marL="171450" indent="-171450">
              <a:buFont typeface="Wingdings" panose="05000000000000000000" pitchFamily="2" charset="2"/>
              <a:buChar char="Ø"/>
            </a:pPr>
            <a:endParaRPr lang="es-419" noProof="0" dirty="0"/>
          </a:p>
          <a:p>
            <a:pPr marL="171450" indent="-171450">
              <a:buFont typeface="Wingdings" panose="05000000000000000000" pitchFamily="2" charset="2"/>
              <a:buChar char="Ø"/>
            </a:pPr>
            <a:r>
              <a:rPr lang="es-419" noProof="0" dirty="0"/>
              <a:t>Por medio del estudio de casos, trabajaremos también en los pasos para integrar el tratamiento de VG y los servicios de SSR. </a:t>
            </a:r>
          </a:p>
          <a:p>
            <a:pPr marL="171450" indent="-171450">
              <a:buFont typeface="Wingdings" panose="05000000000000000000" pitchFamily="2" charset="2"/>
              <a:buChar char="Ø"/>
            </a:pPr>
            <a:endParaRPr lang="es-419" noProof="0" dirty="0"/>
          </a:p>
          <a:p>
            <a:pPr marL="171450" indent="-171450">
              <a:buFont typeface="Wingdings" panose="05000000000000000000" pitchFamily="2" charset="2"/>
              <a:buChar char="Ø"/>
            </a:pPr>
            <a:r>
              <a:rPr lang="es-419" noProof="0" dirty="0"/>
              <a:t>En este taller incluimos un ejemplo de un formulario de referencia, pero muchos sistemas de salud tienen sus formatos requeridos para apoyar las referencias de sobrevivientes de violencia sexual.</a:t>
            </a:r>
          </a:p>
        </p:txBody>
      </p:sp>
      <p:sp>
        <p:nvSpPr>
          <p:cNvPr id="4" name="Slide Number Placeholder 3"/>
          <p:cNvSpPr>
            <a:spLocks noGrp="1"/>
          </p:cNvSpPr>
          <p:nvPr>
            <p:ph type="sldNum" sz="quarter" idx="5"/>
          </p:nvPr>
        </p:nvSpPr>
        <p:spPr/>
        <p:txBody>
          <a:bodyPr/>
          <a:lstStyle/>
          <a:p>
            <a:fld id="{BDE75D1C-764A-E649-B63D-EDCBD3A61343}" type="slidenum">
              <a:rPr lang="en-US" smtClean="0"/>
              <a:t>40</a:t>
            </a:fld>
            <a:endParaRPr lang="en-US"/>
          </a:p>
        </p:txBody>
      </p:sp>
    </p:spTree>
    <p:extLst>
      <p:ext uri="{BB962C8B-B14F-4D97-AF65-F5344CB8AC3E}">
        <p14:creationId xmlns:p14="http://schemas.microsoft.com/office/powerpoint/2010/main" val="543573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p>
          <a:p>
            <a:pPr marL="171450" indent="-171450">
              <a:buFont typeface="Wingdings" pitchFamily="2" charset="2"/>
              <a:buChar char="Ø"/>
            </a:pPr>
            <a:r>
              <a:rPr lang="es-419" noProof="0" dirty="0"/>
              <a:t>Como prestador/a de servicios de aborto de primera línea, usted está trabajando con un enfoque multisectorial diseñado para responder a las necesidades de refugiados y personas desplazadas internamente en complejas situaciones de crisis humanitaria.</a:t>
            </a:r>
          </a:p>
          <a:p>
            <a:pPr marL="171450" indent="-171450">
              <a:buFont typeface="Wingdings" pitchFamily="2" charset="2"/>
              <a:buChar char="Ø"/>
            </a:pPr>
            <a:r>
              <a:rPr lang="es-419" noProof="0" dirty="0"/>
              <a:t>Este gráfico muestra los diversos sectores involucrados en una respuesta humanitaria compleja e ilustra que las intervenciones de SSR son un componente fundamental del Clúster de Salud y las intervenciones contra la VG del Clúster de Protección. Ambos sectores tienen sus propios subgrupos de trabajo/comités que están en constante comunicación y coordinación unos con otros. </a:t>
            </a:r>
          </a:p>
          <a:p>
            <a:pPr marL="171450" indent="-171450">
              <a:buFont typeface="Wingdings" pitchFamily="2" charset="2"/>
              <a:buChar char="Ø"/>
            </a:pPr>
            <a:r>
              <a:rPr lang="es-419" noProof="0" dirty="0"/>
              <a:t>En entornos humanitarios, la coordinación y comunicación entre clústeres u organizaciones rompe las barreras y los silos y garantiza que se atiendan las necesidades complejas e integrales de la población objetivo. </a:t>
            </a:r>
          </a:p>
          <a:p>
            <a:pPr marL="171450" indent="-171450">
              <a:buFont typeface="Wingdings" pitchFamily="2" charset="2"/>
              <a:buChar char="Ø"/>
            </a:pPr>
            <a:r>
              <a:rPr lang="es-419" noProof="0" dirty="0"/>
              <a:t>Es imperativo que como prestadores de servicios de aborto/SSR rompamos las barreras y los silos. ¿Cómo lo hacemos? </a:t>
            </a:r>
          </a:p>
          <a:p>
            <a:pPr marL="628650" lvl="1" indent="-171450">
              <a:buFont typeface="Wingdings" pitchFamily="2" charset="2"/>
              <a:buChar char="§"/>
            </a:pPr>
            <a:r>
              <a:rPr lang="es-419" noProof="0" dirty="0"/>
              <a:t>estableciendo relaciones con otros prestadores de servicios en unidades de SSR, establecimientos de salud, refugios, servicios sociales, donde los servicios de aborto salvan vidas y están disponibles </a:t>
            </a:r>
          </a:p>
          <a:p>
            <a:pPr marL="628650" lvl="1" indent="-171450">
              <a:buFont typeface="Wingdings" pitchFamily="2" charset="2"/>
              <a:buChar char="§"/>
            </a:pPr>
            <a:r>
              <a:rPr lang="es-419" noProof="0" dirty="0"/>
              <a:t>Adherirse al protocolo de referencia de sobrevivientes de VG creado en cada entorno humanitario. El/La gerente de SSR designado/a </a:t>
            </a:r>
            <a:r>
              <a:rPr lang="es-419" noProof="0" dirty="0" err="1"/>
              <a:t>a</a:t>
            </a:r>
            <a:r>
              <a:rPr lang="es-419" noProof="0" dirty="0"/>
              <a:t> su unidad de salud les proporcionará esta información; de lo contrario, no duden en pedirla. Examinemos más detenidamente cuáles son algunas de sus funciones y responsabilidades básicas como prestadores de servicios de aborto.</a:t>
            </a:r>
          </a:p>
          <a:p>
            <a:endParaRPr lang="es-419" noProof="0" dirty="0"/>
          </a:p>
          <a:p>
            <a:endParaRPr lang="es-419" noProof="0" dirty="0"/>
          </a:p>
          <a:p>
            <a:r>
              <a:rPr lang="es-419" noProof="0" dirty="0"/>
              <a:t>Fuente de la imagen: GTI. (2018). </a:t>
            </a:r>
            <a:r>
              <a:rPr lang="es-419" i="1" noProof="0" dirty="0"/>
              <a:t>Paquete de servicios iniciales mínimos PSIM para la salud sexual y reproductiva (SSR) en situaciones de crisis: Módulo de aprendizaje a distancia</a:t>
            </a:r>
            <a:r>
              <a:rPr lang="es-419" noProof="0" dirty="0"/>
              <a:t>: https://iawg.net/es/resources/minimum-initial-service-package-distance-learning-module</a:t>
            </a:r>
          </a:p>
          <a:p>
            <a:r>
              <a:rPr lang="es-419" dirty="0"/>
              <a:t>Fuente: GTI. (2018). Manual de trabajo interinstitucional sobre salud reproductiva en escenarios humanitarios. https://iawg.wpengine.com/wp-content/uploads/2019/07/IAFM-Spanish-web.pdf</a:t>
            </a:r>
          </a:p>
          <a:p>
            <a:r>
              <a:rPr lang="es-419" noProof="0" dirty="0"/>
              <a:t>Fuente: </a:t>
            </a:r>
            <a:r>
              <a:rPr lang="es-419" i="1" noProof="0" dirty="0"/>
              <a:t>Directrices para la integración de las intervenciones contra la violencia de género en la acción humanitaria. Módulo 4: Cómo responder ante información sobre VG cuando no se es especialista en VG</a:t>
            </a:r>
          </a:p>
          <a:p>
            <a:endParaRPr lang="es-419" noProof="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75D1C-764A-E649-B63D-EDCBD3A61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574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419" sz="1200" b="0" i="0" kern="1200" noProof="0" dirty="0">
                <a:solidFill>
                  <a:schemeClr val="tx1"/>
                </a:solidFill>
                <a:effectLst/>
                <a:latin typeface="Times New Roman" pitchFamily="18" charset="0"/>
                <a:ea typeface="+mn-ea"/>
                <a:cs typeface="+mn-cs"/>
              </a:rPr>
              <a:t>Notas para el/la facilitador/a: </a:t>
            </a:r>
            <a:endParaRPr lang="es-419" sz="1200" kern="1200" noProof="0" dirty="0">
              <a:solidFill>
                <a:schemeClr val="tx1"/>
              </a:solidFill>
              <a:effectLst/>
              <a:latin typeface="+mn-lt"/>
              <a:ea typeface="+mn-ea"/>
              <a:cs typeface="+mn-cs"/>
            </a:endParaRPr>
          </a:p>
          <a:p>
            <a:pPr marL="171450" indent="-171450" rtl="0">
              <a:buFont typeface="Wingdings" pitchFamily="2" charset="2"/>
              <a:buChar char="Ø"/>
            </a:pPr>
            <a:r>
              <a:rPr lang="es-419" sz="1200" kern="1200" noProof="0" dirty="0">
                <a:solidFill>
                  <a:schemeClr val="tx1"/>
                </a:solidFill>
                <a:effectLst/>
                <a:latin typeface="+mn-lt"/>
                <a:ea typeface="+mn-ea"/>
                <a:cs typeface="+mn-cs"/>
              </a:rPr>
              <a:t>Como se mencionó anteriormente, su meta como prestador/a de servicios de aborto de primera línea NO es diagnosticar sino detectar si continuará la violencia sexual u otras formas de VG o incidencias anteriores. Si la usuaria no divulga violencia y usted sospecha violencia sexual, VPI u otras formas de VG, utilice el método ANIMA de la OMS y, en combinación con el protocolo de referencia de VG, utilice el formulario de consentimiento informado para referencias a servicios de salud mental y apoyo psicosocial, salud y seguridad/protección, etc.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kern="1200" noProof="0" dirty="0">
                <a:solidFill>
                  <a:schemeClr val="tx1"/>
                </a:solidFill>
                <a:effectLst/>
                <a:latin typeface="+mn-lt"/>
                <a:ea typeface="+mn-ea"/>
                <a:cs typeface="+mn-cs"/>
              </a:rPr>
              <a:t>Es importante que cada prestador/a de servicios de aborto sepa A DÓNDE conectar a las mujeres para los tres enfoques mencionados anteriormente. El protocolo de referencia de VG tendrá instrucciones claras e información esencial. Si les resulta útil a usted y a otros prestadores de servicios, haga una lista de referencias e indique los tipos de servicios disponibles, el nombre de la organización y los datos de contacto.</a:t>
            </a:r>
          </a:p>
          <a:p>
            <a:pPr marL="171450" indent="-171450" rtl="0">
              <a:buFont typeface="Wingdings" pitchFamily="2" charset="2"/>
              <a:buChar char="Ø"/>
            </a:pPr>
            <a:r>
              <a:rPr lang="es-419" sz="1200" kern="1200" noProof="0" dirty="0">
                <a:solidFill>
                  <a:schemeClr val="tx1"/>
                </a:solidFill>
                <a:effectLst/>
                <a:latin typeface="+mn-lt"/>
                <a:ea typeface="+mn-ea"/>
                <a:cs typeface="+mn-cs"/>
              </a:rPr>
              <a:t>Independientemente de cuándo llegue a la clínica la sobreviviente de agresión sexual o de agresión física, esa persona ha sufrido un trauma emocional grave. Si la usuaria está de acuerdo, debe ser referida a servicios de salud mental para que reciba consejería y atención psicológicas. Muchas organizaciones tienen refugios para mujeres que ofrecen protección. </a:t>
            </a:r>
          </a:p>
          <a:p>
            <a:pPr marL="171450" indent="-171450" rtl="0">
              <a:buFont typeface="Wingdings" pitchFamily="2" charset="2"/>
              <a:buChar char="Ø"/>
            </a:pPr>
            <a:endParaRPr lang="es-419" sz="1200" kern="1200" noProof="0" dirty="0">
              <a:solidFill>
                <a:schemeClr val="tx1"/>
              </a:solidFill>
              <a:effectLst/>
              <a:latin typeface="+mn-lt"/>
              <a:ea typeface="+mn-ea"/>
              <a:cs typeface="+mn-cs"/>
            </a:endParaRPr>
          </a:p>
          <a:p>
            <a:pPr marL="171450" indent="-171450" rtl="0">
              <a:buFont typeface="Wingdings" pitchFamily="2" charset="2"/>
              <a:buChar char="Ø"/>
            </a:pPr>
            <a:r>
              <a:rPr lang="es-419" sz="1200" kern="1200" noProof="0" dirty="0">
                <a:solidFill>
                  <a:schemeClr val="tx1"/>
                </a:solidFill>
                <a:effectLst/>
                <a:latin typeface="+mn-lt"/>
                <a:ea typeface="+mn-ea"/>
                <a:cs typeface="+mn-cs"/>
              </a:rPr>
              <a:t>Lea y explique más a fondo la información en la diapositiva según sea necesario y recalque que la OMS desaconseja que los prestadores de servicios de salud denuncien casos directamente a servicios jurídicos. </a:t>
            </a:r>
          </a:p>
          <a:p>
            <a:pPr marL="171450" indent="-171450" rtl="0">
              <a:buFont typeface="Wingdings" pitchFamily="2" charset="2"/>
              <a:buChar char="Ø"/>
            </a:pPr>
            <a:endParaRPr lang="es-419" sz="1200" kern="1200" noProof="0" dirty="0">
              <a:solidFill>
                <a:schemeClr val="tx1"/>
              </a:solidFill>
              <a:effectLst/>
              <a:latin typeface="+mn-lt"/>
              <a:ea typeface="+mn-ea"/>
              <a:cs typeface="+mn-cs"/>
            </a:endParaRPr>
          </a:p>
          <a:p>
            <a:pPr marL="171450" indent="-171450" rtl="0">
              <a:buFont typeface="Wingdings" pitchFamily="2" charset="2"/>
              <a:buChar char="Ø"/>
            </a:pPr>
            <a:r>
              <a:rPr lang="es-419" sz="1200" kern="1200" noProof="0" dirty="0">
                <a:solidFill>
                  <a:schemeClr val="tx1"/>
                </a:solidFill>
                <a:effectLst/>
                <a:latin typeface="+mn-lt"/>
                <a:ea typeface="+mn-ea"/>
                <a:cs typeface="+mn-cs"/>
              </a:rPr>
              <a:t>Muestre una copia del formulario de referencia y consentimiento informado, y resuma lo que abarca y lo que los prestadores de servicios deben hacer con ese formulario. </a:t>
            </a:r>
          </a:p>
          <a:p>
            <a:pPr marL="171450" indent="-171450" rtl="0">
              <a:buFont typeface="Wingdings" pitchFamily="2" charset="2"/>
              <a:buChar char="Ø"/>
            </a:pPr>
            <a:endParaRPr lang="es-419" sz="1200" kern="1200" noProof="0" dirty="0">
              <a:solidFill>
                <a:schemeClr val="tx1"/>
              </a:solidFill>
              <a:effectLst/>
              <a:latin typeface="+mn-lt"/>
              <a:ea typeface="+mn-ea"/>
              <a:cs typeface="+mn-cs"/>
            </a:endParaRPr>
          </a:p>
          <a:p>
            <a:pPr marL="171450" indent="-171450" rtl="0">
              <a:buFont typeface="Wingdings" pitchFamily="2" charset="2"/>
              <a:buChar char="Ø"/>
            </a:pPr>
            <a:endParaRPr lang="es-419" sz="1200" kern="1200" noProof="0" dirty="0">
              <a:solidFill>
                <a:schemeClr val="tx1"/>
              </a:solidFill>
              <a:effectLst/>
              <a:latin typeface="+mn-lt"/>
              <a:ea typeface="+mn-ea"/>
              <a:cs typeface="+mn-cs"/>
            </a:endParaRPr>
          </a:p>
          <a:p>
            <a:r>
              <a:rPr lang="es-419" dirty="0"/>
              <a:t>Fuente: GTI. (2018). Manual de trabajo interinstitucional sobre salud reproductiva en escenarios humanitarios. https://iawg.wpengine.com/wp-content/uploads/2019/07/IAFM-Spanish-web.pdf</a:t>
            </a:r>
          </a:p>
          <a:p>
            <a:pPr marL="0" indent="0">
              <a:buFont typeface="Wingdings" pitchFamily="2" charset="2"/>
              <a:buNone/>
            </a:pPr>
            <a:r>
              <a:rPr lang="es-419" noProof="0" dirty="0"/>
              <a:t>Fuente: OMS: https://www.who.int/reproductivehealth/publications/violence/VAW_infographic.pdf?ua=1 </a:t>
            </a:r>
          </a:p>
          <a:p>
            <a:pPr marL="0" indent="0">
              <a:buFont typeface="Wingdings" pitchFamily="2" charset="2"/>
              <a:buNone/>
            </a:pPr>
            <a:r>
              <a:rPr lang="es-419" noProof="0" dirty="0"/>
              <a:t>Fuente: https://www.humanitarianresponse.info/sites/www.humanitarianresponse.info/files/documents/files/5._gbv_reporting_for_non_gbv_actors.pdf  </a:t>
            </a:r>
          </a:p>
          <a:p>
            <a:pPr marL="0" indent="0">
              <a:buFont typeface="Wingdings" pitchFamily="2" charset="2"/>
              <a:buNone/>
            </a:pPr>
            <a:r>
              <a:rPr lang="es-419" noProof="0" dirty="0"/>
              <a:t>Fuente: GBV </a:t>
            </a:r>
            <a:r>
              <a:rPr lang="es-419" noProof="0" dirty="0" err="1"/>
              <a:t>guidelines</a:t>
            </a:r>
            <a:r>
              <a:rPr lang="es-419" noProof="0" dirty="0"/>
              <a:t> </a:t>
            </a:r>
            <a:r>
              <a:rPr lang="es-419" noProof="0" dirty="0" err="1"/>
              <a:t>for</a:t>
            </a:r>
            <a:r>
              <a:rPr lang="es-419" noProof="0" dirty="0"/>
              <a:t> </a:t>
            </a:r>
            <a:r>
              <a:rPr lang="es-419" noProof="0" dirty="0" err="1"/>
              <a:t>reporting</a:t>
            </a:r>
            <a:r>
              <a:rPr lang="es-419" noProof="0" dirty="0"/>
              <a:t> cases </a:t>
            </a:r>
            <a:r>
              <a:rPr lang="es-419" noProof="0" dirty="0" err="1"/>
              <a:t>for</a:t>
            </a:r>
            <a:r>
              <a:rPr lang="es-419" noProof="0" dirty="0"/>
              <a:t> non-GBV </a:t>
            </a:r>
            <a:r>
              <a:rPr lang="es-419" noProof="0" dirty="0" err="1"/>
              <a:t>specialized</a:t>
            </a:r>
            <a:r>
              <a:rPr lang="es-419" noProof="0" dirty="0"/>
              <a:t> </a:t>
            </a:r>
            <a:r>
              <a:rPr lang="es-419" noProof="0" dirty="0" err="1"/>
              <a:t>actors</a:t>
            </a:r>
            <a:r>
              <a:rPr lang="es-419" noProof="0" dirty="0"/>
              <a:t> ROLES AND RESPONSIBILITIES OF THE DIFFERENT ACTORS IN GBV RESPONSE </a:t>
            </a:r>
          </a:p>
          <a:p>
            <a:pPr marL="0" indent="0">
              <a:buFont typeface="Wingdings" pitchFamily="2" charset="2"/>
              <a:buNone/>
            </a:pPr>
            <a:r>
              <a:rPr lang="es-419" noProof="0" dirty="0"/>
              <a:t>Fuente: https://www.gbvguidelines/module-4-responding-to-a-gbv-disclosure-as-a-nongbv-specialist </a:t>
            </a:r>
          </a:p>
          <a:p>
            <a:pPr marL="171450" indent="-171450">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42</a:t>
            </a:fld>
            <a:endParaRPr lang="en-US"/>
          </a:p>
        </p:txBody>
      </p:sp>
    </p:spTree>
    <p:extLst>
      <p:ext uri="{BB962C8B-B14F-4D97-AF65-F5344CB8AC3E}">
        <p14:creationId xmlns:p14="http://schemas.microsoft.com/office/powerpoint/2010/main" val="799603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419" sz="1200" b="0" i="0" kern="1200" dirty="0">
                <a:solidFill>
                  <a:schemeClr val="tx1"/>
                </a:solidFill>
                <a:effectLst/>
                <a:latin typeface="Times New Roman" pitchFamily="18" charset="0"/>
                <a:ea typeface="+mn-ea"/>
                <a:cs typeface="+mn-cs"/>
              </a:rPr>
              <a:t>Notas para el/la facilitador/a: </a:t>
            </a:r>
            <a:endParaRPr lang="es-419" sz="1200" kern="1200" dirty="0">
              <a:solidFill>
                <a:schemeClr val="tx1"/>
              </a:solidFill>
              <a:effectLst/>
              <a:latin typeface="+mn-lt"/>
              <a:ea typeface="+mn-ea"/>
              <a:cs typeface="+mn-cs"/>
            </a:endParaRPr>
          </a:p>
          <a:p>
            <a:pPr marL="171450" indent="-171450" rtl="0">
              <a:buFont typeface="Wingdings" pitchFamily="2" charset="2"/>
              <a:buChar char="Ø"/>
            </a:pPr>
            <a:r>
              <a:rPr lang="es-419" sz="1200" kern="1200" dirty="0">
                <a:solidFill>
                  <a:schemeClr val="tx1"/>
                </a:solidFill>
                <a:effectLst/>
                <a:latin typeface="+mn-lt"/>
                <a:ea typeface="+mn-ea"/>
                <a:cs typeface="+mn-cs"/>
              </a:rPr>
              <a:t>Lea y explique más a fondo la información en la diapositiva según sea necesario.</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kern="1200" noProof="0" dirty="0">
                <a:solidFill>
                  <a:schemeClr val="tx1"/>
                </a:solidFill>
                <a:effectLst/>
                <a:latin typeface="+mn-lt"/>
                <a:ea typeface="+mn-ea"/>
                <a:cs typeface="+mn-cs"/>
              </a:rPr>
              <a:t>Muestre una copia del formulario de referencia y consentimiento informado, y resuma lo que abarca y lo que los prestadores de servicios deben hacer con ese formulario. </a:t>
            </a:r>
            <a:r>
              <a:rPr lang="es-419" sz="1200"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dirty="0"/>
              <a:t>El formulario de consentimiento informado y divulgación de información le permite a la usuaria tener agencia en seleccionar los servicios que desea recibir y permitir la divulgación de información para referencias. Es un documento importante para prestadores de servicios de primera línea, el cual debe estar disponible fácilmente en la unidad de salud.  </a:t>
            </a:r>
          </a:p>
          <a:p>
            <a:pPr marL="171450" indent="-171450" rtl="0">
              <a:buFont typeface="Wingdings" pitchFamily="2" charset="2"/>
              <a:buChar char="Ø"/>
            </a:pPr>
            <a:endParaRPr lang="es-419" sz="1200" kern="1200" dirty="0">
              <a:solidFill>
                <a:schemeClr val="tx1"/>
              </a:solidFill>
              <a:effectLst/>
              <a:latin typeface="+mn-lt"/>
              <a:ea typeface="+mn-ea"/>
              <a:cs typeface="+mn-cs"/>
            </a:endParaRPr>
          </a:p>
          <a:p>
            <a:pPr marL="0" indent="0" rtl="0">
              <a:buFont typeface="Wingdings" pitchFamily="2" charset="2"/>
              <a:buNone/>
            </a:pPr>
            <a:endParaRPr lang="es-419" sz="1200" kern="1200" dirty="0">
              <a:solidFill>
                <a:schemeClr val="tx1"/>
              </a:solidFill>
              <a:effectLst/>
              <a:latin typeface="+mn-lt"/>
              <a:ea typeface="+mn-ea"/>
              <a:cs typeface="+mn-cs"/>
            </a:endParaRPr>
          </a:p>
          <a:p>
            <a:r>
              <a:rPr lang="es-419" dirty="0"/>
              <a:t>Fuente: GTI. (2018). Manual de trabajo interinstitucional sobre salud reproductiva en escenarios humanitarios. https://iawg.wpengine.com/wp-content/uploads/2019/07/IAFM-Spanish-web.pdf</a:t>
            </a:r>
          </a:p>
          <a:p>
            <a:pPr marL="0" indent="0">
              <a:buFont typeface="Wingdings" pitchFamily="2" charset="2"/>
              <a:buNone/>
            </a:pPr>
            <a:r>
              <a:rPr lang="es-419" noProof="0" dirty="0"/>
              <a:t>Fuente: OMS: https://www.who.int/reproductivehealth/publications/violence/VAW_infographic.pdf?ua=1 </a:t>
            </a:r>
          </a:p>
          <a:p>
            <a:pPr marL="0" indent="0">
              <a:buFont typeface="Wingdings" pitchFamily="2" charset="2"/>
              <a:buNone/>
            </a:pPr>
            <a:r>
              <a:rPr lang="es-419" noProof="0" dirty="0"/>
              <a:t>Fuente: https://www.humanitarianresponse.info/sites/www.humanitarianresponse.info/files/documents/files/5._gbv_reporting_for_non_gbv_actors.pdf  </a:t>
            </a:r>
          </a:p>
          <a:p>
            <a:pPr marL="0" indent="0">
              <a:buFont typeface="Wingdings" pitchFamily="2" charset="2"/>
              <a:buNone/>
            </a:pPr>
            <a:r>
              <a:rPr lang="es-419" noProof="0" dirty="0"/>
              <a:t>Fuente: GBV </a:t>
            </a:r>
            <a:r>
              <a:rPr lang="es-419" noProof="0" dirty="0" err="1"/>
              <a:t>guidelines</a:t>
            </a:r>
            <a:r>
              <a:rPr lang="es-419" noProof="0" dirty="0"/>
              <a:t> </a:t>
            </a:r>
            <a:r>
              <a:rPr lang="es-419" noProof="0" dirty="0" err="1"/>
              <a:t>for</a:t>
            </a:r>
            <a:r>
              <a:rPr lang="es-419" noProof="0" dirty="0"/>
              <a:t> </a:t>
            </a:r>
            <a:r>
              <a:rPr lang="es-419" noProof="0" dirty="0" err="1"/>
              <a:t>reporting</a:t>
            </a:r>
            <a:r>
              <a:rPr lang="es-419" noProof="0" dirty="0"/>
              <a:t> cases </a:t>
            </a:r>
            <a:r>
              <a:rPr lang="es-419" noProof="0" dirty="0" err="1"/>
              <a:t>for</a:t>
            </a:r>
            <a:r>
              <a:rPr lang="es-419" noProof="0" dirty="0"/>
              <a:t> non-GBV </a:t>
            </a:r>
            <a:r>
              <a:rPr lang="es-419" noProof="0" dirty="0" err="1"/>
              <a:t>specialized</a:t>
            </a:r>
            <a:r>
              <a:rPr lang="es-419" noProof="0" dirty="0"/>
              <a:t> </a:t>
            </a:r>
            <a:r>
              <a:rPr lang="es-419" noProof="0" dirty="0" err="1"/>
              <a:t>actors</a:t>
            </a:r>
            <a:r>
              <a:rPr lang="es-419" noProof="0" dirty="0"/>
              <a:t> ROLES AND RESPONSIBILITIES OF THE DIFFERENT ACTORS IN GBV RESPONSE </a:t>
            </a:r>
          </a:p>
          <a:p>
            <a:pPr marL="0" indent="0">
              <a:buFont typeface="Wingdings" pitchFamily="2" charset="2"/>
              <a:buNone/>
            </a:pPr>
            <a:r>
              <a:rPr lang="es-419" noProof="0" dirty="0"/>
              <a:t>Fuente: https://www.gbvguidelines/module-4-responding-to-a-gbv-disclosure-as-a-nongbv-specialist </a:t>
            </a:r>
          </a:p>
          <a:p>
            <a:pPr marL="0" indent="0" rtl="0">
              <a:buFont typeface="Wingdings" pitchFamily="2" charset="2"/>
              <a:buNone/>
            </a:pPr>
            <a:endParaRPr lang="es-419" sz="1200" kern="1200" dirty="0">
              <a:solidFill>
                <a:schemeClr val="tx1"/>
              </a:solidFill>
              <a:effectLst/>
              <a:latin typeface="+mn-lt"/>
              <a:ea typeface="+mn-ea"/>
              <a:cs typeface="+mn-cs"/>
            </a:endParaRPr>
          </a:p>
          <a:p>
            <a:pPr marL="171450" indent="-171450" rtl="0">
              <a:buFont typeface="Wingdings" pitchFamily="2" charset="2"/>
              <a:buChar char="Ø"/>
            </a:pPr>
            <a:endParaRPr lang="es-419" sz="1200" kern="1200" dirty="0">
              <a:solidFill>
                <a:schemeClr val="tx1"/>
              </a:solidFill>
              <a:effectLst/>
              <a:latin typeface="+mn-lt"/>
              <a:ea typeface="+mn-ea"/>
              <a:cs typeface="+mn-cs"/>
            </a:endParaRPr>
          </a:p>
          <a:p>
            <a:pPr marL="171450" indent="-171450">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43</a:t>
            </a:fld>
            <a:endParaRPr lang="en-US"/>
          </a:p>
        </p:txBody>
      </p:sp>
    </p:spTree>
    <p:extLst>
      <p:ext uri="{BB962C8B-B14F-4D97-AF65-F5344CB8AC3E}">
        <p14:creationId xmlns:p14="http://schemas.microsoft.com/office/powerpoint/2010/main" val="1396512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 para el/la facilitador/a: </a:t>
            </a:r>
          </a:p>
          <a:p>
            <a:pPr marL="171450" indent="-171450">
              <a:buFont typeface="Wingdings" panose="05000000000000000000" pitchFamily="2" charset="2"/>
              <a:buChar char="Ø"/>
            </a:pPr>
            <a:r>
              <a:rPr lang="es-419" noProof="0" dirty="0"/>
              <a:t>Asegúrese de que cada participante tenga conocimiento del SGIVG para monitorear casos de VGS a nivel mundial.</a:t>
            </a:r>
          </a:p>
          <a:p>
            <a:pPr marL="171450" indent="-171450">
              <a:buFont typeface="Wingdings" panose="05000000000000000000" pitchFamily="2" charset="2"/>
              <a:buChar char="Ø"/>
            </a:pPr>
            <a:r>
              <a:rPr lang="es-419" noProof="0" dirty="0"/>
              <a:t>Revise el contenido de la diapositiva según sea necesario y/o visite &lt;https://www.gbvims.com/&gt; y revise los recursos ahí si dispone de tiempo para hacerlo.</a:t>
            </a:r>
          </a:p>
        </p:txBody>
      </p:sp>
      <p:sp>
        <p:nvSpPr>
          <p:cNvPr id="4" name="Slide Number Placeholder 3"/>
          <p:cNvSpPr>
            <a:spLocks noGrp="1"/>
          </p:cNvSpPr>
          <p:nvPr>
            <p:ph type="sldNum" sz="quarter" idx="5"/>
          </p:nvPr>
        </p:nvSpPr>
        <p:spPr/>
        <p:txBody>
          <a:bodyPr/>
          <a:lstStyle/>
          <a:p>
            <a:fld id="{BDE75D1C-764A-E649-B63D-EDCBD3A61343}" type="slidenum">
              <a:rPr lang="en-US" smtClean="0"/>
              <a:t>44</a:t>
            </a:fld>
            <a:endParaRPr lang="en-US"/>
          </a:p>
        </p:txBody>
      </p:sp>
    </p:spTree>
    <p:extLst>
      <p:ext uri="{BB962C8B-B14F-4D97-AF65-F5344CB8AC3E}">
        <p14:creationId xmlns:p14="http://schemas.microsoft.com/office/powerpoint/2010/main" val="1661565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E75D1C-764A-E649-B63D-EDCBD3A61343}" type="slidenum">
              <a:rPr lang="en-US" smtClean="0"/>
              <a:t>45</a:t>
            </a:fld>
            <a:endParaRPr lang="en-US"/>
          </a:p>
        </p:txBody>
      </p:sp>
    </p:spTree>
    <p:extLst>
      <p:ext uri="{BB962C8B-B14F-4D97-AF65-F5344CB8AC3E}">
        <p14:creationId xmlns:p14="http://schemas.microsoft.com/office/powerpoint/2010/main" val="3083623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p>
          <a:p>
            <a:pPr marL="171450" indent="-171450">
              <a:buFont typeface="Wingdings" pitchFamily="2" charset="2"/>
              <a:buChar char="Ø"/>
            </a:pPr>
            <a:r>
              <a:rPr lang="es-419" noProof="0" dirty="0"/>
              <a:t>La OMS/OPS ha proporcionado material auxiliar para prestadores de servicios de primera línea que atienden a usuarias que divulgan haber sufrido violencia sexual o usuarias que sospechan que sufrieron violencia sexual.</a:t>
            </a:r>
          </a:p>
          <a:p>
            <a:pPr marL="171450" indent="-171450">
              <a:buFont typeface="Wingdings" pitchFamily="2" charset="2"/>
              <a:buChar char="Ø"/>
            </a:pPr>
            <a:endParaRPr lang="es-419" noProof="0" dirty="0"/>
          </a:p>
          <a:p>
            <a:pPr marL="171450" indent="-171450">
              <a:buFont typeface="Wingdings" pitchFamily="2" charset="2"/>
              <a:buChar char="Ø"/>
            </a:pPr>
            <a:r>
              <a:rPr lang="es-419" noProof="0" dirty="0"/>
              <a:t>Distribuya copias de los flujogramas a cada participante. </a:t>
            </a:r>
          </a:p>
          <a:p>
            <a:pPr marL="171450" indent="-171450">
              <a:buFont typeface="Wingdings" pitchFamily="2" charset="2"/>
              <a:buChar char="Ø"/>
            </a:pPr>
            <a:endParaRPr lang="es-419" noProof="0" dirty="0"/>
          </a:p>
          <a:p>
            <a:pPr marL="171450" indent="-171450">
              <a:buFont typeface="Wingdings" pitchFamily="2" charset="2"/>
              <a:buChar char="Ø"/>
            </a:pPr>
            <a:r>
              <a:rPr lang="es-419" noProof="0" dirty="0"/>
              <a:t>En grupos pequeños, pida que las personas participantes hagan una lluvia de ideas de los recursos disponibles y el apoyo necesario para las diversas tareas de atención en las vías.  </a:t>
            </a:r>
          </a:p>
          <a:p>
            <a:pPr marL="628650" lvl="1" indent="-171450">
              <a:buFont typeface="Wingdings" pitchFamily="2" charset="2"/>
              <a:buChar char="Ø"/>
            </a:pPr>
            <a:r>
              <a:rPr lang="es-419" noProof="0" dirty="0"/>
              <a:t>Pida que hagan una lista de recursos de referencia.</a:t>
            </a:r>
          </a:p>
          <a:p>
            <a:pPr marL="171450" indent="-171450">
              <a:buFont typeface="Wingdings" pitchFamily="2" charset="2"/>
              <a:buChar char="Ø"/>
            </a:pPr>
            <a:endParaRPr lang="es-419" noProof="0" dirty="0"/>
          </a:p>
          <a:p>
            <a:pPr marL="171450" indent="-171450">
              <a:buFont typeface="Wingdings" pitchFamily="2" charset="2"/>
              <a:buChar char="Ø"/>
            </a:pPr>
            <a:r>
              <a:rPr lang="es-419" noProof="0" dirty="0"/>
              <a:t>Solicite que los grupos consideren dónde y cómo los servicios de aborto y/o referencias encajan en estas vías y agregue eso al flujograma. </a:t>
            </a:r>
          </a:p>
          <a:p>
            <a:pPr marL="171450" indent="-171450">
              <a:buFont typeface="Wingdings" pitchFamily="2" charset="2"/>
              <a:buChar char="Ø"/>
            </a:pPr>
            <a:endParaRPr lang="es-419" noProof="0" dirty="0"/>
          </a:p>
          <a:p>
            <a:pPr marL="171450" indent="-171450">
              <a:buFont typeface="Wingdings" pitchFamily="2" charset="2"/>
              <a:buChar char="Ø"/>
            </a:pPr>
            <a:r>
              <a:rPr lang="es-419" noProof="0" dirty="0"/>
              <a:t>Pida a las personas participantes que hagan una lluvia de ideas de los recursos disponibles y el apoyo necesario para los servicios de aborto y/o referencias.</a:t>
            </a:r>
          </a:p>
          <a:p>
            <a:pPr marL="171450" indent="-171450">
              <a:buFont typeface="Wingdings" pitchFamily="2" charset="2"/>
              <a:buChar char="Ø"/>
            </a:pPr>
            <a:endParaRPr lang="es-419" noProof="0" dirty="0"/>
          </a:p>
          <a:p>
            <a:pPr marL="171450" indent="-171450">
              <a:buFont typeface="Wingdings" pitchFamily="2" charset="2"/>
              <a:buChar char="Ø"/>
            </a:pPr>
            <a:endParaRPr lang="es-419" noProof="0" dirty="0"/>
          </a:p>
          <a:p>
            <a:pPr marL="0" indent="0">
              <a:buFont typeface="Wingdings" pitchFamily="2" charset="2"/>
              <a:buNone/>
            </a:pPr>
            <a:r>
              <a:rPr lang="es-419" noProof="0" dirty="0"/>
              <a:t>Fuente de la imagen: Organización Panamericana de la Salud (OPS). </a:t>
            </a:r>
            <a:r>
              <a:rPr lang="es-419" i="1" noProof="0" dirty="0"/>
              <a:t>Atención de salud para las mujeres que han sufrido violencia de pareja o violencia sexual: Manual clínico. </a:t>
            </a:r>
            <a:r>
              <a:rPr lang="es-419" noProof="0" dirty="0"/>
              <a:t>Washington, D.C.: OPS; 2014.</a:t>
            </a:r>
          </a:p>
          <a:p>
            <a:pPr marL="0" indent="0">
              <a:buFont typeface="Wingdings" pitchFamily="2" charset="2"/>
              <a:buNone/>
            </a:pPr>
            <a:r>
              <a:rPr lang="es-419" noProof="0" dirty="0"/>
              <a:t>https://iris.paho.org/bitstream/handle/10665.2/31381/OPSFGL16016-spa.pdf?sequence=1&amp;isAllowed=y</a:t>
            </a:r>
          </a:p>
        </p:txBody>
      </p:sp>
      <p:sp>
        <p:nvSpPr>
          <p:cNvPr id="4" name="Slide Number Placeholder 3"/>
          <p:cNvSpPr>
            <a:spLocks noGrp="1"/>
          </p:cNvSpPr>
          <p:nvPr>
            <p:ph type="sldNum" sz="quarter" idx="5"/>
          </p:nvPr>
        </p:nvSpPr>
        <p:spPr/>
        <p:txBody>
          <a:bodyPr/>
          <a:lstStyle/>
          <a:p>
            <a:fld id="{BDE75D1C-764A-E649-B63D-EDCBD3A61343}" type="slidenum">
              <a:rPr lang="en-US" smtClean="0"/>
              <a:t>46</a:t>
            </a:fld>
            <a:endParaRPr lang="en-US"/>
          </a:p>
        </p:txBody>
      </p:sp>
    </p:spTree>
    <p:extLst>
      <p:ext uri="{BB962C8B-B14F-4D97-AF65-F5344CB8AC3E}">
        <p14:creationId xmlns:p14="http://schemas.microsoft.com/office/powerpoint/2010/main" val="3139337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Diga:  </a:t>
            </a:r>
          </a:p>
          <a:p>
            <a:pPr marL="171450" indent="-171450">
              <a:buFont typeface="Wingdings" panose="05000000000000000000" pitchFamily="2" charset="2"/>
              <a:buChar char="Ø"/>
            </a:pPr>
            <a:r>
              <a:rPr lang="es-419" dirty="0"/>
              <a:t>Hemos revisado los recursos disponibles y necesarios para brindar la atención clínica que necesitan las mujeres que buscan atención médica inmediata o servicios de aborto más adelante tras una agresión sexual. </a:t>
            </a:r>
          </a:p>
          <a:p>
            <a:pPr marL="171450" indent="-171450">
              <a:buFont typeface="Wingdings" panose="05000000000000000000" pitchFamily="2" charset="2"/>
              <a:buChar char="Ø"/>
            </a:pPr>
            <a:endParaRPr lang="es-419" dirty="0"/>
          </a:p>
          <a:p>
            <a:pPr marL="171450" indent="-171450">
              <a:buFont typeface="Wingdings" panose="05000000000000000000" pitchFamily="2" charset="2"/>
              <a:buChar char="Ø"/>
            </a:pPr>
            <a:r>
              <a:rPr lang="es-419" dirty="0"/>
              <a:t>Ahora consideren también estos otros servicios que podría necesitar la sobreviviente para su curación y seguridad en general. </a:t>
            </a:r>
          </a:p>
          <a:p>
            <a:pPr marL="171450" indent="-171450">
              <a:buFont typeface="Wingdings" panose="05000000000000000000" pitchFamily="2" charset="2"/>
              <a:buChar char="Ø"/>
            </a:pPr>
            <a:endParaRPr lang="es-419" dirty="0"/>
          </a:p>
          <a:p>
            <a:pPr marL="171450" indent="-171450">
              <a:buFont typeface="Wingdings" panose="05000000000000000000" pitchFamily="2" charset="2"/>
              <a:buChar char="Ø"/>
            </a:pPr>
            <a:r>
              <a:rPr lang="es-419" dirty="0"/>
              <a:t>¿A dónde enviarían a alguien que necesita estos servicios?</a:t>
            </a:r>
          </a:p>
          <a:p>
            <a:endParaRPr lang="es-419" dirty="0"/>
          </a:p>
          <a:p>
            <a:r>
              <a:rPr lang="es-419" dirty="0"/>
              <a:t>Continuando en grupos pequeños, pida a las personas participantes que realicen una lluvia de ideas de los recursos disponibles y el apoyo necesario para los servicios mencionados en la diapositiva.  </a:t>
            </a:r>
          </a:p>
          <a:p>
            <a:pPr marL="171450" indent="-171450">
              <a:buFont typeface="Wingdings" panose="05000000000000000000" pitchFamily="2" charset="2"/>
              <a:buChar char="Ø"/>
            </a:pPr>
            <a:r>
              <a:rPr lang="es-419" dirty="0"/>
              <a:t>¿Hay otros servicios no mencionados aquí que podrían ser necesarios?</a:t>
            </a:r>
          </a:p>
          <a:p>
            <a:endParaRPr lang="es-419" dirty="0"/>
          </a:p>
          <a:p>
            <a:r>
              <a:rPr lang="es-419" dirty="0"/>
              <a:t>Cierre de la actividad: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Conteste preguntas.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Analice los retos identificados por las personas participantes para su entorno y realice una lluvia de ideas al respecto.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Invite a las personas participantes a hacer una lista de recursos para proporcionar referencias.</a:t>
            </a:r>
          </a:p>
        </p:txBody>
      </p:sp>
      <p:sp>
        <p:nvSpPr>
          <p:cNvPr id="4" name="Slide Number Placeholder 3"/>
          <p:cNvSpPr>
            <a:spLocks noGrp="1"/>
          </p:cNvSpPr>
          <p:nvPr>
            <p:ph type="sldNum" sz="quarter" idx="5"/>
          </p:nvPr>
        </p:nvSpPr>
        <p:spPr/>
        <p:txBody>
          <a:bodyPr/>
          <a:lstStyle/>
          <a:p>
            <a:fld id="{BDE75D1C-764A-E649-B63D-EDCBD3A61343}" type="slidenum">
              <a:rPr lang="en-US" smtClean="0"/>
              <a:t>47</a:t>
            </a:fld>
            <a:endParaRPr lang="en-US"/>
          </a:p>
        </p:txBody>
      </p:sp>
    </p:spTree>
    <p:extLst>
      <p:ext uri="{BB962C8B-B14F-4D97-AF65-F5344CB8AC3E}">
        <p14:creationId xmlns:p14="http://schemas.microsoft.com/office/powerpoint/2010/main" val="1112720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800" b="0"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Nota para el/la facilitador/a</a:t>
            </a: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Estos casos son para trabajo en grupos pequeños y los debates tienen como objetivo ayudar a las personas participantes a considerar la integración de servicios de atención informada por trauma en un establecimiento de salud, o en toda la extensión del campo de refugiados, y mejorar los sistemas de coordinación y referencia.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Para esta actividad, utilice el </a:t>
            </a:r>
            <a:r>
              <a:rPr kumimoji="0" lang="es-419"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Estudio de casos de prestación/integración de servicios.</a:t>
            </a:r>
            <a:endPar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Divida a las personas participantes en grupos pequeños.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Distribuya a cada participante la hoja </a:t>
            </a:r>
            <a:r>
              <a:rPr kumimoji="0" lang="es-419"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Estudio de casos de prestación/integración de servicios: versión para participantes</a:t>
            </a: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i="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El/La líder o facilitador/a de cada grupo pequeño puede utilizar las viñetas para generar más debate sobre el caso. Las viñetas para los casos no deben compartirse con las personas participantes antes del debate.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Destaque los recursos de Ipas, del GTI, de la OMS y otros recursos que podrían ser útiles para la integración de servicios.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Cierre de la actividad: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Asegúrese de que para cada caso se aborden todas las viñetas en </a:t>
            </a:r>
            <a:r>
              <a:rPr kumimoji="0" lang="es-419"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Estudio de casos de prestación/integración de servici</a:t>
            </a:r>
            <a:r>
              <a:rPr kumimoji="0" lang="es-419"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os: versión para el/la facilitador/a.</a:t>
            </a:r>
            <a:endParaRPr lang="es-419"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Pida puntos adicionales agregados por participantes/grupos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Conteste preguntas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800" i="0" dirty="0">
                <a:effectLst/>
                <a:latin typeface="Calibri" panose="020F0502020204030204" pitchFamily="34" charset="0"/>
                <a:ea typeface="Times New Roman" panose="02020603050405020304" pitchFamily="18" charset="0"/>
                <a:cs typeface="Times New Roman" panose="02020603050405020304" pitchFamily="18" charset="0"/>
              </a:rPr>
              <a:t>Invite a las personas participantes a tomar notas sobre lo que pueden hacer para integrar servicios en los servicios de su unidad de salud y/o para abogar por mejores sistemas de coordinación y referencia en toda la extensión del campo de refugiados.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75D1C-764A-E649-B63D-EDCBD3A61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539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 para el/la facilitador/a:</a:t>
            </a:r>
          </a:p>
          <a:p>
            <a:pPr marL="171450" indent="-171450">
              <a:buFont typeface="Arial" panose="020B0604020202020204" pitchFamily="34" charset="0"/>
              <a:buChar char="•"/>
            </a:pPr>
            <a:r>
              <a:rPr lang="es-419" noProof="0" dirty="0"/>
              <a:t>Presente el tema explicando que sus necesidades son tan importantes como las de las sobrevivientes que ustedes atienden. </a:t>
            </a:r>
          </a:p>
          <a:p>
            <a:pPr marL="171450" indent="-171450">
              <a:buFont typeface="Arial" panose="020B0604020202020204" pitchFamily="34" charset="0"/>
              <a:buChar char="•"/>
            </a:pPr>
            <a:r>
              <a:rPr lang="es-419" noProof="0" dirty="0"/>
              <a:t>Es posible que tengan fuertes reacciones o emociones cuando escuchen a sus pacientes o hablen con ellas sobre violencia. </a:t>
            </a:r>
          </a:p>
          <a:p>
            <a:pPr marL="171450" indent="-171450">
              <a:buFont typeface="Arial" panose="020B0604020202020204" pitchFamily="34" charset="0"/>
              <a:buChar char="•"/>
            </a:pPr>
            <a:r>
              <a:rPr lang="es-419" noProof="0" dirty="0"/>
              <a:t>Esto sucede especialmente si han sufrido violencia personal.</a:t>
            </a:r>
          </a:p>
          <a:p>
            <a:pPr marL="171450" indent="-171450">
              <a:buFont typeface="Arial" panose="020B0604020202020204" pitchFamily="34" charset="0"/>
              <a:buChar char="•"/>
            </a:pPr>
            <a:r>
              <a:rPr lang="es-419" noProof="0" dirty="0"/>
              <a:t>Los prestadores de servicios de salud pueden tener problemas relacionados con el estrés, tales como agotamiento, fatiga de compasión o trauma indirecto.</a:t>
            </a:r>
          </a:p>
          <a:p>
            <a:pPr marL="171450" indent="-171450">
              <a:buFont typeface="Arial" panose="020B0604020202020204" pitchFamily="34" charset="0"/>
              <a:buChar char="•"/>
            </a:pPr>
            <a:r>
              <a:rPr lang="es-419" noProof="0" dirty="0"/>
              <a:t>Si atienden a sobrevivientes, sean conscientes de estos riesgos y tomen medidas para mantener su bienestar ante el estrés relacionado con su trabajo.</a:t>
            </a:r>
          </a:p>
          <a:p>
            <a:endParaRPr lang="en-US" dirty="0"/>
          </a:p>
        </p:txBody>
      </p:sp>
      <p:sp>
        <p:nvSpPr>
          <p:cNvPr id="4" name="Slide Number Placeholder 3"/>
          <p:cNvSpPr>
            <a:spLocks noGrp="1"/>
          </p:cNvSpPr>
          <p:nvPr>
            <p:ph type="sldNum" sz="quarter" idx="5"/>
          </p:nvPr>
        </p:nvSpPr>
        <p:spPr/>
        <p:txBody>
          <a:bodyPr/>
          <a:lstStyle/>
          <a:p>
            <a:fld id="{8845B02C-1E2A-4335-86C0-3824A654CBE7}" type="slidenum">
              <a:rPr lang="en-US" smtClean="0"/>
              <a:t>49</a:t>
            </a:fld>
            <a:endParaRPr lang="en-US"/>
          </a:p>
        </p:txBody>
      </p:sp>
    </p:spTree>
    <p:extLst>
      <p:ext uri="{BB962C8B-B14F-4D97-AF65-F5344CB8AC3E}">
        <p14:creationId xmlns:p14="http://schemas.microsoft.com/office/powerpoint/2010/main" val="161400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 PARA EL/LA FACILITADOR/A:  </a:t>
            </a:r>
          </a:p>
          <a:p>
            <a:pPr marL="171450" indent="-171450">
              <a:buFont typeface="Wingdings" pitchFamily="2" charset="2"/>
              <a:buChar char="Ø"/>
            </a:pPr>
            <a:r>
              <a:rPr lang="es-419" noProof="0" dirty="0"/>
              <a:t>Las diapositivas 6-10 ofrecen una visión general de la magnitud del problema de violencia sexual a nivel mundial. Estas diapositivas pueden borrarse o modificarse para contextualizar la violencia en su país, región y/o población objetivo.</a:t>
            </a:r>
          </a:p>
          <a:p>
            <a:endParaRPr lang="es-419" noProof="0" dirty="0"/>
          </a:p>
          <a:p>
            <a:endParaRPr lang="es-419" noProof="0" dirty="0"/>
          </a:p>
          <a:p>
            <a:r>
              <a:rPr lang="es-419" noProof="0" dirty="0"/>
              <a:t>Notas para el/la facilitador/a: </a:t>
            </a:r>
          </a:p>
          <a:p>
            <a:pPr marL="171450" indent="-171450">
              <a:buFont typeface="Wingdings" pitchFamily="2" charset="2"/>
              <a:buChar char="Ø"/>
            </a:pPr>
            <a:r>
              <a:rPr lang="es-419" noProof="0" dirty="0"/>
              <a:t>¿Qué tan significativa es la violencia sexual y otras formas de VG? Ahora vamos a familiarizarnos con los datos y las implicaciones que tienen en la vida real estas violaciones de los derechos humanos y los resultados para la salud de la mujer, su familia y su comunidad.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s-419" noProof="0" dirty="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s-419" noProof="0" dirty="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s-419" noProof="0" dirty="0"/>
              <a:t>Fuente de la imagen: </a:t>
            </a:r>
            <a:r>
              <a:rPr lang="es-419" sz="1200" b="0" i="0" u="none" strike="noStrike" kern="1200" noProof="0" dirty="0">
                <a:solidFill>
                  <a:schemeClr val="tx1"/>
                </a:solidFill>
                <a:effectLst/>
                <a:latin typeface="+mn-lt"/>
                <a:ea typeface="+mn-ea"/>
                <a:cs typeface="+mn-cs"/>
              </a:rPr>
              <a:t>STEFAN HEUNIS/AFP/Getty </a:t>
            </a:r>
            <a:r>
              <a:rPr lang="es-419" sz="1200" b="0" i="0" u="none" strike="noStrike" kern="1200" noProof="0" dirty="0" err="1">
                <a:solidFill>
                  <a:schemeClr val="tx1"/>
                </a:solidFill>
                <a:effectLst/>
                <a:latin typeface="+mn-lt"/>
                <a:ea typeface="+mn-ea"/>
                <a:cs typeface="+mn-cs"/>
              </a:rPr>
              <a:t>Images</a:t>
            </a:r>
            <a:r>
              <a:rPr lang="es-419" sz="1200" b="0" i="0" u="none" strike="noStrike" kern="1200" noProof="0" dirty="0">
                <a:solidFill>
                  <a:schemeClr val="tx1"/>
                </a:solidFill>
                <a:effectLst/>
                <a:latin typeface="+mn-lt"/>
                <a:ea typeface="+mn-ea"/>
                <a:cs typeface="+mn-cs"/>
              </a:rPr>
              <a:t>. </a:t>
            </a:r>
            <a:r>
              <a:rPr lang="es-419" noProof="0" dirty="0"/>
              <a:t>Imagen con derechos de autor, y no licenciada para reutilizarse.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s-419" sz="1200" b="0" i="0" u="none" strike="noStrike" kern="1200" noProof="0" dirty="0">
                <a:solidFill>
                  <a:schemeClr val="tx1"/>
                </a:solidFill>
                <a:effectLst/>
                <a:latin typeface="+mn-lt"/>
                <a:ea typeface="+mn-ea"/>
                <a:cs typeface="+mn-cs"/>
              </a:rPr>
              <a:t>En esta foto tomada el 15 de septiembre de 2016, mujeres y niñas hacen fila para entrar a una de las clínicas de nutrición de Unicef en un asentamiento informal de Muna, en las afueras de </a:t>
            </a:r>
            <a:r>
              <a:rPr lang="es-419" sz="1200" b="0" i="0" u="none" strike="noStrike" kern="1200" noProof="0" dirty="0" err="1">
                <a:solidFill>
                  <a:schemeClr val="tx1"/>
                </a:solidFill>
                <a:effectLst/>
                <a:latin typeface="+mn-lt"/>
                <a:ea typeface="+mn-ea"/>
                <a:cs typeface="+mn-cs"/>
              </a:rPr>
              <a:t>Maiduguri</a:t>
            </a:r>
            <a:r>
              <a:rPr lang="es-419" sz="1200" b="0" i="0" u="none" strike="noStrike" kern="1200" noProof="0" dirty="0">
                <a:solidFill>
                  <a:schemeClr val="tx1"/>
                </a:solidFill>
                <a:effectLst/>
                <a:latin typeface="+mn-lt"/>
                <a:ea typeface="+mn-ea"/>
                <a:cs typeface="+mn-cs"/>
              </a:rPr>
              <a:t>, la capital del estado de Borno, en el noreste de Nigeria.</a:t>
            </a:r>
            <a:endParaRPr lang="es-419" noProof="0" dirty="0"/>
          </a:p>
        </p:txBody>
      </p:sp>
      <p:sp>
        <p:nvSpPr>
          <p:cNvPr id="4" name="Slide Number Placeholder 3"/>
          <p:cNvSpPr>
            <a:spLocks noGrp="1"/>
          </p:cNvSpPr>
          <p:nvPr>
            <p:ph type="sldNum" sz="quarter" idx="5"/>
          </p:nvPr>
        </p:nvSpPr>
        <p:spPr/>
        <p:txBody>
          <a:bodyPr/>
          <a:lstStyle/>
          <a:p>
            <a:fld id="{BDE75D1C-764A-E649-B63D-EDCBD3A61343}" type="slidenum">
              <a:rPr lang="en-US" smtClean="0"/>
              <a:t>5</a:t>
            </a:fld>
            <a:endParaRPr lang="en-US"/>
          </a:p>
        </p:txBody>
      </p:sp>
    </p:spTree>
    <p:extLst>
      <p:ext uri="{BB962C8B-B14F-4D97-AF65-F5344CB8AC3E}">
        <p14:creationId xmlns:p14="http://schemas.microsoft.com/office/powerpoint/2010/main" val="4097286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p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6" name="Google Shape;2036;p2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noProof="0" dirty="0"/>
              <a:t>Nota para el/la facilitador/a:</a:t>
            </a:r>
          </a:p>
          <a:p>
            <a:pPr marL="171450" lvl="0" indent="-171450" algn="l" rtl="0">
              <a:lnSpc>
                <a:spcPct val="100000"/>
              </a:lnSpc>
              <a:spcBef>
                <a:spcPts val="0"/>
              </a:spcBef>
              <a:spcAft>
                <a:spcPts val="0"/>
              </a:spcAft>
              <a:buSzPts val="1400"/>
              <a:buFont typeface="Arial" panose="020B0604020202020204" pitchFamily="34" charset="0"/>
              <a:buChar char="•"/>
            </a:pPr>
            <a:r>
              <a:rPr lang="es-419" noProof="0" dirty="0"/>
              <a:t>Empiece preguntando a las personas participantes:</a:t>
            </a:r>
          </a:p>
          <a:p>
            <a:pPr marL="628650" lvl="1" indent="-171450" algn="l" rtl="0">
              <a:lnSpc>
                <a:spcPct val="100000"/>
              </a:lnSpc>
              <a:spcBef>
                <a:spcPts val="0"/>
              </a:spcBef>
              <a:spcAft>
                <a:spcPts val="0"/>
              </a:spcAft>
              <a:buClr>
                <a:schemeClr val="dk1"/>
              </a:buClr>
              <a:buSzPts val="1200"/>
              <a:buFont typeface="Wingdings" panose="05000000000000000000" pitchFamily="2" charset="2"/>
              <a:buChar char="Ø"/>
            </a:pPr>
            <a:r>
              <a:rPr lang="es-419" noProof="0" dirty="0"/>
              <a:t>¿Qué es agotamiento o desgaste laboral?</a:t>
            </a:r>
          </a:p>
          <a:p>
            <a:pPr marL="628650" lvl="1" indent="-171450" algn="l" rtl="0">
              <a:lnSpc>
                <a:spcPct val="100000"/>
              </a:lnSpc>
              <a:spcBef>
                <a:spcPts val="0"/>
              </a:spcBef>
              <a:spcAft>
                <a:spcPts val="0"/>
              </a:spcAft>
              <a:buClr>
                <a:schemeClr val="dk1"/>
              </a:buClr>
              <a:buSzPts val="1200"/>
              <a:buFont typeface="Wingdings" panose="05000000000000000000" pitchFamily="2" charset="2"/>
              <a:buChar char="Ø"/>
            </a:pPr>
            <a:r>
              <a:rPr lang="es-419" noProof="0" dirty="0"/>
              <a:t>¿Alguna vez han sentido ‘agotamiento laboral’ o trabajado con alguien que tenía ‘agotamiento laboral’? </a:t>
            </a:r>
          </a:p>
          <a:p>
            <a:pPr marL="628650" lvl="1" indent="-171450" algn="l" rtl="0">
              <a:lnSpc>
                <a:spcPct val="100000"/>
              </a:lnSpc>
              <a:spcBef>
                <a:spcPts val="0"/>
              </a:spcBef>
              <a:spcAft>
                <a:spcPts val="0"/>
              </a:spcAft>
              <a:buClr>
                <a:schemeClr val="dk1"/>
              </a:buClr>
              <a:buSzPts val="1200"/>
              <a:buFont typeface="Wingdings" panose="05000000000000000000" pitchFamily="2" charset="2"/>
              <a:buChar char="Ø"/>
            </a:pPr>
            <a:r>
              <a:rPr lang="es-419" noProof="0" dirty="0"/>
              <a:t>¿Cómo si dieron cuenta? ¿Cómo era diferente a tener un día malo’? ¿Cómo se sintieron en su cuerpo?</a:t>
            </a:r>
          </a:p>
          <a:p>
            <a:pPr marL="628650" lvl="1" indent="-171450" algn="l" rtl="0">
              <a:lnSpc>
                <a:spcPct val="100000"/>
              </a:lnSpc>
              <a:spcBef>
                <a:spcPts val="0"/>
              </a:spcBef>
              <a:spcAft>
                <a:spcPts val="0"/>
              </a:spcAft>
              <a:buClr>
                <a:schemeClr val="dk1"/>
              </a:buClr>
              <a:buSzPts val="1200"/>
              <a:buFont typeface="Wingdings" panose="05000000000000000000" pitchFamily="2" charset="2"/>
              <a:buChar char="Ø"/>
            </a:pPr>
            <a:r>
              <a:rPr lang="es-419" noProof="0" dirty="0"/>
              <a:t>¿Cómo cambió su comportamiento/el comportamiento de su colega? </a:t>
            </a:r>
          </a:p>
          <a:p>
            <a:pPr marL="0" lvl="0" indent="0" algn="l" rtl="0">
              <a:lnSpc>
                <a:spcPct val="100000"/>
              </a:lnSpc>
              <a:spcBef>
                <a:spcPts val="0"/>
              </a:spcBef>
              <a:spcAft>
                <a:spcPts val="0"/>
              </a:spcAft>
              <a:buSzPts val="1400"/>
              <a:buNone/>
            </a:pPr>
            <a:endParaRPr lang="es-419" noProof="0" dirty="0"/>
          </a:p>
          <a:p>
            <a:pPr marL="171450" lvl="0" indent="-171450" algn="l" rtl="0">
              <a:lnSpc>
                <a:spcPct val="100000"/>
              </a:lnSpc>
              <a:spcBef>
                <a:spcPts val="0"/>
              </a:spcBef>
              <a:spcAft>
                <a:spcPts val="0"/>
              </a:spcAft>
              <a:buSzPts val="1400"/>
              <a:buFont typeface="Arial" panose="020B0604020202020204" pitchFamily="34" charset="0"/>
              <a:buChar char="•"/>
            </a:pPr>
            <a:r>
              <a:rPr lang="es-419" noProof="0" dirty="0"/>
              <a:t>Después que algunas personas compartan sus ideas, pase a la animación y explique las viñetas en la diapositiva.</a:t>
            </a:r>
          </a:p>
          <a:p>
            <a:pPr marL="0" lvl="0" indent="0" algn="l" rtl="0">
              <a:lnSpc>
                <a:spcPct val="100000"/>
              </a:lnSpc>
              <a:spcBef>
                <a:spcPts val="0"/>
              </a:spcBef>
              <a:spcAft>
                <a:spcPts val="0"/>
              </a:spcAft>
              <a:buSzPts val="1400"/>
              <a:buNone/>
            </a:pPr>
            <a:endParaRPr dirty="0"/>
          </a:p>
        </p:txBody>
      </p:sp>
      <p:sp>
        <p:nvSpPr>
          <p:cNvPr id="2037" name="Google Shape;2037;p2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50</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6" name="Google Shape;2046;p2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noProof="0" dirty="0"/>
              <a:t>Nota para el/la facilitador/a:</a:t>
            </a:r>
          </a:p>
          <a:p>
            <a:pPr marL="171450" lvl="0" indent="-171450" algn="l" rtl="0">
              <a:lnSpc>
                <a:spcPct val="100000"/>
              </a:lnSpc>
              <a:spcBef>
                <a:spcPts val="0"/>
              </a:spcBef>
              <a:spcAft>
                <a:spcPts val="0"/>
              </a:spcAft>
              <a:buSzPts val="1400"/>
              <a:buFont typeface="Arial" panose="020B0604020202020204" pitchFamily="34" charset="0"/>
              <a:buChar char="•"/>
            </a:pPr>
            <a:r>
              <a:rPr lang="es-419" noProof="0" dirty="0"/>
              <a:t>Explique que el agotamiento laboral es muy común, en particular entre prestadores de servicios que atienden a pacientes con antecedentes de trauma. </a:t>
            </a:r>
          </a:p>
          <a:p>
            <a:pPr marL="171450" lvl="0" indent="-171450" algn="l" rtl="0">
              <a:lnSpc>
                <a:spcPct val="100000"/>
              </a:lnSpc>
              <a:spcBef>
                <a:spcPts val="0"/>
              </a:spcBef>
              <a:spcAft>
                <a:spcPts val="0"/>
              </a:spcAft>
              <a:buSzPts val="1400"/>
              <a:buFont typeface="Arial" panose="020B0604020202020204" pitchFamily="34" charset="0"/>
              <a:buChar char="•"/>
            </a:pPr>
            <a:r>
              <a:rPr lang="es-419" noProof="0" dirty="0"/>
              <a:t>Además, los efectos del agotamiento laboral son exacerbados entre prestadores de servicios que sufrieron trauma en su infancia. </a:t>
            </a:r>
          </a:p>
        </p:txBody>
      </p:sp>
      <p:sp>
        <p:nvSpPr>
          <p:cNvPr id="2047" name="Google Shape;2047;p2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51</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p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6" name="Google Shape;2056;p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noProof="0" dirty="0"/>
              <a:t>Notas para el/la facilitador/a:</a:t>
            </a:r>
          </a:p>
          <a:p>
            <a:pPr marL="171450" lvl="0" indent="-171450" algn="l" rtl="0">
              <a:lnSpc>
                <a:spcPct val="100000"/>
              </a:lnSpc>
              <a:spcBef>
                <a:spcPts val="0"/>
              </a:spcBef>
              <a:spcAft>
                <a:spcPts val="0"/>
              </a:spcAft>
              <a:buSzPts val="1400"/>
              <a:buFont typeface="Arial" panose="020B0604020202020204" pitchFamily="34" charset="0"/>
              <a:buChar char="•"/>
            </a:pPr>
            <a:r>
              <a:rPr lang="es-419" noProof="0" dirty="0"/>
              <a:t>Explique que hay estrategias que podemos aplicar en el trabajo para ayudar a mitigar el agotamiento laboral. Revise las viñetas presentadas en la diapositiva.</a:t>
            </a:r>
          </a:p>
          <a:p>
            <a:pPr marL="171450" lvl="0" indent="-171450" algn="l" rtl="0">
              <a:lnSpc>
                <a:spcPct val="100000"/>
              </a:lnSpc>
              <a:spcBef>
                <a:spcPts val="0"/>
              </a:spcBef>
              <a:spcAft>
                <a:spcPts val="0"/>
              </a:spcAft>
              <a:buSzPts val="1400"/>
              <a:buFont typeface="Arial" panose="020B0604020202020204" pitchFamily="34" charset="0"/>
              <a:buChar char="•"/>
            </a:pPr>
            <a:endParaRPr lang="es-419" noProof="0" dirty="0"/>
          </a:p>
          <a:p>
            <a:pPr marL="171450" lvl="0" indent="-171450" algn="l" rtl="0">
              <a:lnSpc>
                <a:spcPct val="100000"/>
              </a:lnSpc>
              <a:spcBef>
                <a:spcPts val="0"/>
              </a:spcBef>
              <a:spcAft>
                <a:spcPts val="0"/>
              </a:spcAft>
              <a:buSzPts val="1400"/>
              <a:buFont typeface="Arial" panose="020B0604020202020204" pitchFamily="34" charset="0"/>
              <a:buChar char="•"/>
            </a:pPr>
            <a:r>
              <a:rPr lang="es-419" b="1" noProof="0" dirty="0"/>
              <a:t>Pregunte</a:t>
            </a:r>
            <a:r>
              <a:rPr lang="es-419" noProof="0" dirty="0"/>
              <a:t>: ¿Cuáles son otras estrategias que utilizan en el trabajo, o que han utilizado en el pasado, para cuidarse a sí mismos y evitar el agotamiento laboral? Invite a las personas participantes a compartir sus estrategias.</a:t>
            </a:r>
          </a:p>
        </p:txBody>
      </p:sp>
      <p:sp>
        <p:nvSpPr>
          <p:cNvPr id="2057" name="Google Shape;2057;p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p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4" name="Google Shape;2064;p2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noProof="0" dirty="0"/>
              <a:t>Notas para el/la facilitador/a:</a:t>
            </a:r>
          </a:p>
          <a:p>
            <a:pPr marL="171450" lvl="0" indent="-171450" algn="l" rtl="0">
              <a:lnSpc>
                <a:spcPct val="100000"/>
              </a:lnSpc>
              <a:spcBef>
                <a:spcPts val="0"/>
              </a:spcBef>
              <a:spcAft>
                <a:spcPts val="0"/>
              </a:spcAft>
              <a:buSzPts val="1400"/>
              <a:buFont typeface="Arial" panose="020B0604020202020204" pitchFamily="34" charset="0"/>
              <a:buChar char="•"/>
            </a:pPr>
            <a:r>
              <a:rPr lang="es-419" noProof="0" dirty="0"/>
              <a:t>Explique que hay acciones personales positivas que podemos tomar para evitar el agotamiento laboral. Revise las viñetas presentadas en esta diapositiva.</a:t>
            </a:r>
          </a:p>
          <a:p>
            <a:pPr marL="171450" lvl="0" indent="-171450" algn="l" rtl="0">
              <a:lnSpc>
                <a:spcPct val="100000"/>
              </a:lnSpc>
              <a:spcBef>
                <a:spcPts val="0"/>
              </a:spcBef>
              <a:spcAft>
                <a:spcPts val="0"/>
              </a:spcAft>
              <a:buSzPts val="1400"/>
              <a:buFont typeface="Arial" panose="020B0604020202020204" pitchFamily="34" charset="0"/>
              <a:buChar char="•"/>
            </a:pPr>
            <a:endParaRPr lang="es-419" noProof="0" dirty="0"/>
          </a:p>
          <a:p>
            <a:pPr marL="171450" lvl="0" indent="-171450" algn="l" rtl="0">
              <a:lnSpc>
                <a:spcPct val="100000"/>
              </a:lnSpc>
              <a:spcBef>
                <a:spcPts val="0"/>
              </a:spcBef>
              <a:spcAft>
                <a:spcPts val="0"/>
              </a:spcAft>
              <a:buSzPts val="1400"/>
              <a:buFont typeface="Arial" panose="020B0604020202020204" pitchFamily="34" charset="0"/>
              <a:buChar char="•"/>
            </a:pPr>
            <a:r>
              <a:rPr lang="es-419" b="1" noProof="0" dirty="0"/>
              <a:t>Pregunte</a:t>
            </a:r>
            <a:r>
              <a:rPr lang="es-419" noProof="0" dirty="0"/>
              <a:t>: ¿Cuáles son otras estrategias que usan, o han usado en el pasado, para cuidarse y evitar el agotamiento laboral? Invite a las personas participantes a compartir sus estrategias.</a:t>
            </a:r>
          </a:p>
        </p:txBody>
      </p:sp>
      <p:sp>
        <p:nvSpPr>
          <p:cNvPr id="2065" name="Google Shape;2065;p2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53</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0" i="0" kern="1200" noProof="0" dirty="0">
                <a:solidFill>
                  <a:schemeClr val="tx1"/>
                </a:solidFill>
                <a:effectLst/>
                <a:latin typeface="+mn-lt"/>
                <a:ea typeface="+mn-ea"/>
                <a:cs typeface="+mn-cs"/>
              </a:rPr>
              <a:t>Nota para el/la facilitador/a: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b="0" i="0" kern="1200" noProof="0" dirty="0">
                <a:solidFill>
                  <a:schemeClr val="tx1"/>
                </a:solidFill>
                <a:effectLst/>
                <a:latin typeface="+mn-lt"/>
                <a:ea typeface="+mn-ea"/>
                <a:cs typeface="+mn-cs"/>
              </a:rPr>
              <a:t>Si entre las personas participantes se encuentran administradores u otras personas responsables de apoyar a los prestadores de servicios, revise la diapositiva con los diversos pasos que las organizaciones pueden realizar para brindar ese apoyo.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b="0" i="0" kern="1200" noProof="0" dirty="0">
                <a:solidFill>
                  <a:schemeClr val="tx1"/>
                </a:solidFill>
                <a:effectLst/>
                <a:latin typeface="+mn-lt"/>
                <a:ea typeface="+mn-ea"/>
                <a:cs typeface="+mn-cs"/>
              </a:rPr>
              <a:t>Si las personas participantes son prestadores de servicios solamente, usted puede saltar u omitir esta diapositiva.</a:t>
            </a:r>
            <a:endParaRPr lang="es-419" b="0" noProof="0" dirty="0"/>
          </a:p>
          <a:p>
            <a:endParaRPr lang="en-US" dirty="0"/>
          </a:p>
        </p:txBody>
      </p:sp>
      <p:sp>
        <p:nvSpPr>
          <p:cNvPr id="4" name="Slide Number Placeholder 3"/>
          <p:cNvSpPr>
            <a:spLocks noGrp="1"/>
          </p:cNvSpPr>
          <p:nvPr>
            <p:ph type="sldNum" sz="quarter" idx="5"/>
          </p:nvPr>
        </p:nvSpPr>
        <p:spPr/>
        <p:txBody>
          <a:bodyPr/>
          <a:lstStyle/>
          <a:p>
            <a:fld id="{8845B02C-1E2A-4335-86C0-3824A654CBE7}" type="slidenum">
              <a:rPr lang="en-US" smtClean="0"/>
              <a:t>54</a:t>
            </a:fld>
            <a:endParaRPr lang="en-US"/>
          </a:p>
        </p:txBody>
      </p:sp>
    </p:spTree>
    <p:extLst>
      <p:ext uri="{BB962C8B-B14F-4D97-AF65-F5344CB8AC3E}">
        <p14:creationId xmlns:p14="http://schemas.microsoft.com/office/powerpoint/2010/main" val="29865708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Nota para el/la facilitador/a: </a:t>
            </a:r>
          </a:p>
          <a:p>
            <a:pPr marL="171450" indent="-171450">
              <a:buFont typeface="Arial" panose="020B0604020202020204" pitchFamily="34" charset="0"/>
              <a:buChar char="•"/>
            </a:pPr>
            <a:r>
              <a:rPr lang="es-419" dirty="0"/>
              <a:t>Utilice este espacio de 15 minutos para una actividad en grupo para practicar el autocuidado para evitar agotamiento</a:t>
            </a:r>
          </a:p>
          <a:p>
            <a:pPr marL="171450" indent="-171450">
              <a:buFont typeface="Arial" panose="020B0604020202020204" pitchFamily="34" charset="0"/>
              <a:buChar char="•"/>
            </a:pPr>
            <a:r>
              <a:rPr lang="es-419" dirty="0"/>
              <a:t>Esto podría tomar la forma de debates en grupos pequeños, un círculo de debate, o la enseñanza de técnicas de respiración… elija una o combínelas si el tiempo lo permite. </a:t>
            </a:r>
          </a:p>
          <a:p>
            <a:pPr marL="0" indent="0">
              <a:buFont typeface="Arial" panose="020B0604020202020204" pitchFamily="34" charset="0"/>
              <a:buNone/>
            </a:pPr>
            <a:endParaRPr lang="es-419" dirty="0"/>
          </a:p>
          <a:p>
            <a:pPr marL="171450" indent="-171450">
              <a:buFont typeface="Arial" panose="020B0604020202020204" pitchFamily="34" charset="0"/>
              <a:buChar char="•"/>
            </a:pPr>
            <a:r>
              <a:rPr lang="es-419" u="sng" dirty="0"/>
              <a:t>Sugerencias para el círculo de debate</a:t>
            </a:r>
          </a:p>
          <a:p>
            <a:pPr marL="628650" lvl="1" indent="-171450">
              <a:buFont typeface="Arial" panose="020B0604020202020204" pitchFamily="34" charset="0"/>
              <a:buChar char="•"/>
            </a:pPr>
            <a:r>
              <a:rPr lang="es-419" dirty="0"/>
              <a:t>En parejas o en grupo, invite a las personas participantes a discutir una experiencia difícil que tuvieron durante su trabajo como prestadores de servicios. </a:t>
            </a:r>
          </a:p>
          <a:p>
            <a:pPr marL="1085850" lvl="2" indent="-171450">
              <a:buFont typeface="Arial" panose="020B0604020202020204" pitchFamily="34" charset="0"/>
              <a:buChar char="•"/>
            </a:pPr>
            <a:r>
              <a:rPr lang="es-419" dirty="0"/>
              <a:t>Si trabajan en parejas, después de 10 minutos, vuelva a reunir a las personas participantes en plenaria e invítelas a compartir sus respuestas, si se sienten cómodas haciéndolo. </a:t>
            </a:r>
          </a:p>
          <a:p>
            <a:pPr marL="628650" lvl="1" indent="-171450">
              <a:buFont typeface="Arial" panose="020B0604020202020204" pitchFamily="34" charset="0"/>
              <a:buChar char="•"/>
            </a:pPr>
            <a:r>
              <a:rPr lang="es-419" dirty="0"/>
              <a:t>Pregunte:</a:t>
            </a:r>
          </a:p>
          <a:p>
            <a:pPr marL="1085850" lvl="2" indent="-171450">
              <a:buFont typeface="Wingdings" panose="05000000000000000000" pitchFamily="2" charset="2"/>
              <a:buChar char="Ø"/>
            </a:pPr>
            <a:r>
              <a:rPr lang="es-419" dirty="0"/>
              <a:t>¿Qué contribuyó a que esta experiencia fuera particularmente difícil?</a:t>
            </a:r>
          </a:p>
          <a:p>
            <a:pPr marL="1085850" lvl="2" indent="-171450">
              <a:buFont typeface="Wingdings" panose="05000000000000000000" pitchFamily="2" charset="2"/>
              <a:buChar char="Ø"/>
            </a:pPr>
            <a:r>
              <a:rPr lang="es-419" dirty="0"/>
              <a:t>¿Qué pudo haber ayudado a facilitar el reto?</a:t>
            </a:r>
          </a:p>
          <a:p>
            <a:pPr marL="628650" lvl="1" indent="-171450">
              <a:buFont typeface="Arial" panose="020B0604020202020204" pitchFamily="34" charset="0"/>
              <a:buChar char="•"/>
            </a:pPr>
            <a:r>
              <a:rPr lang="es-419" dirty="0"/>
              <a:t>Facilite el debate </a:t>
            </a:r>
          </a:p>
          <a:p>
            <a:pPr marL="1085850" lvl="2" indent="-171450">
              <a:buFont typeface="Arial" panose="020B0604020202020204" pitchFamily="34" charset="0"/>
              <a:buChar char="•"/>
            </a:pPr>
            <a:endParaRPr lang="es-419" dirty="0"/>
          </a:p>
          <a:p>
            <a:pPr marL="1085850" lvl="2" indent="-171450">
              <a:buFont typeface="Arial" panose="020B0604020202020204" pitchFamily="34" charset="0"/>
              <a:buChar char="•"/>
            </a:pPr>
            <a:endParaRPr lang="es-419"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200" b="0" i="0" u="sng" strike="noStrike" kern="1200" cap="none" spc="0" normalizeH="0" baseline="0" noProof="0" dirty="0">
                <a:ln>
                  <a:noFill/>
                </a:ln>
                <a:solidFill>
                  <a:prstClr val="black"/>
                </a:solidFill>
                <a:effectLst/>
                <a:uLnTx/>
                <a:uFillTx/>
                <a:latin typeface="Calibri" panose="020F0502020204030204"/>
                <a:ea typeface="+mn-ea"/>
                <a:cs typeface="+mn-cs"/>
              </a:rPr>
              <a:t>Sugerencias para la práctica de respiración profunda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rPr>
              <a:t>Pida que cada participante se siente con los pies planos sobre el piso. Pídales que empiecen con las manos en la falda.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rPr>
              <a:t>Explique que después que aprendan a hacer los ejercicios, pueden hacerlos con los ojos cerrados.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rPr>
              <a:t>Lea las siguientes instrucciones despacio y con calma; conceda a las personas participantes tiempo para hacer el ejercicio.</a:t>
            </a:r>
          </a:p>
          <a:p>
            <a:pPr marL="1257300" marR="0" lvl="2" indent="-342900" algn="l" defTabSz="914400" rtl="0" eaLnBrk="1" fontAlgn="auto" latinLnBrk="0" hangingPunct="1">
              <a:lnSpc>
                <a:spcPct val="120000"/>
              </a:lnSpc>
              <a:spcBef>
                <a:spcPts val="400"/>
              </a:spcBef>
              <a:spcAft>
                <a:spcPts val="0"/>
              </a:spcAft>
              <a:buClrTx/>
              <a:buSzTx/>
              <a:buFont typeface="+mj-lt"/>
              <a:buAutoNum type="arabicPeriod"/>
              <a:tabLst/>
              <a:defRPr/>
            </a:pPr>
            <a:r>
              <a:rPr kumimoji="0" lang="es-419" sz="2400" b="0" i="0" u="none" strike="noStrike" kern="1200" cap="none" spc="0" normalizeH="0" baseline="0" noProof="0" dirty="0">
                <a:ln>
                  <a:noFill/>
                </a:ln>
                <a:solidFill>
                  <a:srgbClr val="000000"/>
                </a:solidFill>
                <a:effectLst/>
                <a:uLnTx/>
                <a:uFillTx/>
                <a:latin typeface="Calibri" panose="020F0502020204030204"/>
                <a:ea typeface="+mn-ea"/>
                <a:cs typeface="+mn-cs"/>
              </a:rPr>
              <a:t>Primero, relajen el cuerpo. Agiten los brazos y las piernas, y relajen los brazos. Echen los hombros hacia atrás y muevan la cabeza de lado a lado. </a:t>
            </a:r>
          </a:p>
          <a:p>
            <a:pPr marL="1257300" marR="0" lvl="2" indent="-342900" algn="l" defTabSz="914400" rtl="0" eaLnBrk="1" fontAlgn="auto" latinLnBrk="0" hangingPunct="1">
              <a:lnSpc>
                <a:spcPct val="120000"/>
              </a:lnSpc>
              <a:spcBef>
                <a:spcPts val="400"/>
              </a:spcBef>
              <a:spcAft>
                <a:spcPts val="0"/>
              </a:spcAft>
              <a:buClrTx/>
              <a:buSzTx/>
              <a:buFont typeface="+mj-lt"/>
              <a:buAutoNum type="arabicPeriod"/>
              <a:tabLst/>
              <a:defRPr/>
            </a:pPr>
            <a:r>
              <a:rPr kumimoji="0" lang="es-419" sz="2400" b="0" i="0" u="none" strike="noStrike" kern="1200" cap="none" spc="0" normalizeH="0" baseline="0" noProof="0" dirty="0">
                <a:ln>
                  <a:noFill/>
                </a:ln>
                <a:solidFill>
                  <a:srgbClr val="000000"/>
                </a:solidFill>
                <a:effectLst/>
                <a:uLnTx/>
                <a:uFillTx/>
                <a:latin typeface="Calibri" panose="020F0502020204030204"/>
                <a:ea typeface="+mn-ea"/>
                <a:cs typeface="+mn-cs"/>
              </a:rPr>
              <a:t>Pongan las manos sobre su panza. Piensen en su respiración. </a:t>
            </a:r>
          </a:p>
          <a:p>
            <a:pPr marL="1257300" marR="0" lvl="2" indent="-342900" algn="l" defTabSz="914400" rtl="0" eaLnBrk="1" fontAlgn="auto" latinLnBrk="0" hangingPunct="1">
              <a:lnSpc>
                <a:spcPct val="120000"/>
              </a:lnSpc>
              <a:spcBef>
                <a:spcPts val="400"/>
              </a:spcBef>
              <a:spcAft>
                <a:spcPts val="0"/>
              </a:spcAft>
              <a:buClrTx/>
              <a:buSzTx/>
              <a:buFont typeface="+mj-lt"/>
              <a:buAutoNum type="arabicPeriod"/>
              <a:tabLst/>
              <a:defRPr/>
            </a:pPr>
            <a:r>
              <a:rPr kumimoji="0" lang="es-419" sz="2400" b="0" i="0" u="none" strike="noStrike" kern="1200" cap="none" spc="0" normalizeH="0" baseline="0" noProof="0" dirty="0">
                <a:ln>
                  <a:noFill/>
                </a:ln>
                <a:solidFill>
                  <a:srgbClr val="000000"/>
                </a:solidFill>
                <a:effectLst/>
                <a:uLnTx/>
                <a:uFillTx/>
                <a:latin typeface="Calibri" panose="020F0502020204030204"/>
                <a:ea typeface="+mn-ea"/>
                <a:cs typeface="+mn-cs"/>
              </a:rPr>
              <a:t>Exhalen despacio todo su aire por la boca y sientan que se aplana su panza. Ahora inhalen despacio y profundamente por la nariz y sientan que se infla su panza como un globo. </a:t>
            </a:r>
          </a:p>
          <a:p>
            <a:pPr marL="1257300" marR="0" lvl="2" indent="-342900" algn="l" defTabSz="914400" rtl="0" eaLnBrk="1" fontAlgn="auto" latinLnBrk="0" hangingPunct="1">
              <a:lnSpc>
                <a:spcPct val="120000"/>
              </a:lnSpc>
              <a:spcBef>
                <a:spcPts val="400"/>
              </a:spcBef>
              <a:spcAft>
                <a:spcPts val="0"/>
              </a:spcAft>
              <a:buClrTx/>
              <a:buSzTx/>
              <a:buFont typeface="+mj-lt"/>
              <a:buAutoNum type="arabicPeriod"/>
              <a:tabLst/>
              <a:defRPr/>
            </a:pPr>
            <a:r>
              <a:rPr kumimoji="0" lang="es-419" sz="2400" b="0" i="0" u="none" strike="noStrike" kern="1200" cap="none" spc="0" normalizeH="0" baseline="0" noProof="0" dirty="0">
                <a:ln>
                  <a:noFill/>
                </a:ln>
                <a:solidFill>
                  <a:srgbClr val="000000"/>
                </a:solidFill>
                <a:effectLst/>
                <a:uLnTx/>
                <a:uFillTx/>
                <a:latin typeface="Calibri" panose="020F0502020204030204"/>
                <a:ea typeface="+mn-ea"/>
                <a:cs typeface="+mn-cs"/>
              </a:rPr>
              <a:t>Respiren profunda y lentamente. Pueden contar 1–2–3 cada vez que inhalan y 1–2–3 cada vez que exhalan. </a:t>
            </a:r>
          </a:p>
          <a:p>
            <a:pPr marL="1257300" marR="0" lvl="2" indent="-342900" algn="l" defTabSz="914400" rtl="0" eaLnBrk="1" fontAlgn="auto" latinLnBrk="0" hangingPunct="1">
              <a:lnSpc>
                <a:spcPct val="120000"/>
              </a:lnSpc>
              <a:spcBef>
                <a:spcPts val="400"/>
              </a:spcBef>
              <a:spcAft>
                <a:spcPts val="0"/>
              </a:spcAft>
              <a:buClrTx/>
              <a:buSzTx/>
              <a:buFont typeface="+mj-lt"/>
              <a:buAutoNum type="arabicPeriod"/>
              <a:tabLst/>
              <a:defRPr/>
            </a:pPr>
            <a:r>
              <a:rPr kumimoji="0" lang="es-419" sz="2400" b="0" i="0" u="none" strike="noStrike" kern="1200" cap="none" spc="0" normalizeH="0" baseline="0" noProof="0" dirty="0">
                <a:ln>
                  <a:noFill/>
                </a:ln>
                <a:solidFill>
                  <a:srgbClr val="000000"/>
                </a:solidFill>
                <a:effectLst/>
                <a:uLnTx/>
                <a:uFillTx/>
                <a:latin typeface="Calibri" panose="020F0502020204030204"/>
                <a:ea typeface="+mn-ea"/>
                <a:cs typeface="+mn-cs"/>
              </a:rPr>
              <a:t>Continúen respirando de esa manera durante aproximadamente 2 minutos. A medida que respiren, sientan la tensión salir de su cuerpo.</a:t>
            </a:r>
          </a:p>
          <a:p>
            <a:pPr marL="0" lvl="0" indent="0">
              <a:buFont typeface="Arial" panose="020B0604020202020204" pitchFamily="34" charset="0"/>
              <a:buNone/>
            </a:pPr>
            <a:endParaRPr lang="es-419" dirty="0"/>
          </a:p>
          <a:p>
            <a:pPr marL="0" lvl="0" indent="0">
              <a:buFont typeface="Arial" panose="020B0604020202020204" pitchFamily="34" charset="0"/>
              <a:buNone/>
            </a:pPr>
            <a:endParaRPr lang="es-419"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200" i="0" dirty="0">
                <a:effectLst/>
                <a:latin typeface="Calibri" panose="020F0502020204030204" pitchFamily="34" charset="0"/>
                <a:ea typeface="Times New Roman" panose="02020603050405020304" pitchFamily="18" charset="0"/>
                <a:cs typeface="Times New Roman" panose="02020603050405020304" pitchFamily="18" charset="0"/>
              </a:rPr>
              <a:t>Fuente de la imagen: </a:t>
            </a:r>
            <a:r>
              <a:rPr lang="es-419" sz="1200" i="0" dirty="0" err="1">
                <a:effectLst/>
                <a:latin typeface="Calibri" panose="020F0502020204030204" pitchFamily="34" charset="0"/>
                <a:ea typeface="Times New Roman" panose="02020603050405020304" pitchFamily="18" charset="0"/>
                <a:cs typeface="Times New Roman" panose="02020603050405020304" pitchFamily="18" charset="0"/>
              </a:rPr>
              <a:t>Noun</a:t>
            </a:r>
            <a:r>
              <a:rPr lang="es-419" sz="1200" i="0" dirty="0">
                <a:effectLst/>
                <a:latin typeface="Calibri" panose="020F0502020204030204" pitchFamily="34" charset="0"/>
                <a:ea typeface="Times New Roman" panose="02020603050405020304" pitchFamily="18" charset="0"/>
                <a:cs typeface="Times New Roman" panose="02020603050405020304" pitchFamily="18" charset="0"/>
              </a:rPr>
              <a:t> </a:t>
            </a:r>
            <a:r>
              <a:rPr lang="es-419" sz="1200" i="0" dirty="0" err="1">
                <a:effectLst/>
                <a:latin typeface="Calibri" panose="020F0502020204030204" pitchFamily="34" charset="0"/>
                <a:ea typeface="Times New Roman" panose="02020603050405020304" pitchFamily="18" charset="0"/>
                <a:cs typeface="Times New Roman" panose="02020603050405020304" pitchFamily="18" charset="0"/>
              </a:rPr>
              <a:t>project</a:t>
            </a:r>
            <a:r>
              <a:rPr lang="es-419" sz="1200" i="0" dirty="0">
                <a:effectLst/>
                <a:latin typeface="Calibri" panose="020F0502020204030204" pitchFamily="34" charset="0"/>
                <a:ea typeface="Times New Roman" panose="02020603050405020304" pitchFamily="18" charset="0"/>
                <a:cs typeface="Times New Roman" panose="02020603050405020304" pitchFamily="18" charset="0"/>
              </a:rPr>
              <a:t>, </a:t>
            </a:r>
            <a:r>
              <a:rPr lang="es-419" sz="1200" b="0" i="0" u="none" strike="noStrike" kern="1200" dirty="0">
                <a:solidFill>
                  <a:schemeClr val="tx1"/>
                </a:solidFill>
                <a:effectLst/>
                <a:latin typeface="+mn-lt"/>
                <a:ea typeface="+mn-ea"/>
                <a:cs typeface="+mn-cs"/>
                <a:hlinkClick r:id="rId3"/>
              </a:rPr>
              <a:t>Gan </a:t>
            </a:r>
            <a:r>
              <a:rPr lang="es-419" sz="1200" b="0" i="0" u="none" strike="noStrike" kern="1200" dirty="0" err="1">
                <a:solidFill>
                  <a:schemeClr val="tx1"/>
                </a:solidFill>
                <a:effectLst/>
                <a:latin typeface="+mn-lt"/>
                <a:ea typeface="+mn-ea"/>
                <a:cs typeface="+mn-cs"/>
                <a:hlinkClick r:id="rId3"/>
              </a:rPr>
              <a:t>Khoon</a:t>
            </a:r>
            <a:r>
              <a:rPr lang="es-419" sz="1200" b="0" i="0" u="none" strike="noStrike" kern="1200" dirty="0">
                <a:solidFill>
                  <a:schemeClr val="tx1"/>
                </a:solidFill>
                <a:effectLst/>
                <a:latin typeface="+mn-lt"/>
                <a:ea typeface="+mn-ea"/>
                <a:cs typeface="+mn-cs"/>
                <a:hlinkClick r:id="rId3"/>
              </a:rPr>
              <a:t> Lay</a:t>
            </a:r>
            <a:endParaRPr lang="es-419"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75D1C-764A-E649-B63D-EDCBD3A61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3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Arial" panose="020B0604020202020204" pitchFamily="34" charset="0"/>
              <a:buChar char="•"/>
            </a:pPr>
            <a:r>
              <a:rPr lang="es-419" noProof="0" dirty="0"/>
              <a:t>Dé la bienvenida a las personas participantes al cierre del taller. </a:t>
            </a:r>
          </a:p>
          <a:p>
            <a:pPr marL="171450" indent="-171450">
              <a:buFont typeface="Wingdings" panose="05000000000000000000" pitchFamily="2" charset="2"/>
              <a:buChar char="Ø"/>
            </a:pPr>
            <a:r>
              <a:rPr lang="es-419" noProof="0" dirty="0"/>
              <a:t>Diga: Tomemos unos minutos para juntos revisar los mensajes clave</a:t>
            </a:r>
          </a:p>
        </p:txBody>
      </p:sp>
      <p:sp>
        <p:nvSpPr>
          <p:cNvPr id="4" name="Slide Number Placeholder 3"/>
          <p:cNvSpPr>
            <a:spLocks noGrp="1"/>
          </p:cNvSpPr>
          <p:nvPr>
            <p:ph type="sldNum" sz="quarter" idx="5"/>
          </p:nvPr>
        </p:nvSpPr>
        <p:spPr/>
        <p:txBody>
          <a:bodyPr/>
          <a:lstStyle/>
          <a:p>
            <a:fld id="{BDE75D1C-764A-E649-B63D-EDCBD3A61343}" type="slidenum">
              <a:rPr lang="en-US" smtClean="0"/>
              <a:t>56</a:t>
            </a:fld>
            <a:endParaRPr lang="en-US"/>
          </a:p>
        </p:txBody>
      </p:sp>
    </p:spTree>
    <p:extLst>
      <p:ext uri="{BB962C8B-B14F-4D97-AF65-F5344CB8AC3E}">
        <p14:creationId xmlns:p14="http://schemas.microsoft.com/office/powerpoint/2010/main" val="3150605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pPr>
            <a:r>
              <a:rPr lang="es-419" noProof="0" dirty="0"/>
              <a:t>Pida que un/a participante lea el contenido de la diapositiva.</a:t>
            </a:r>
          </a:p>
          <a:p>
            <a:pPr marL="171450" indent="-171450">
              <a:buFont typeface="Wingdings" pitchFamily="2" charset="2"/>
              <a:buChar char="Ø"/>
            </a:pPr>
            <a:r>
              <a:rPr lang="es-419" noProof="0" dirty="0"/>
              <a:t>Antes de pasar a la próxima diapositiva, pregunte si tienen preguntas sobre los puntos mencionados en esta diapositiva. </a:t>
            </a:r>
          </a:p>
          <a:p>
            <a:endParaRPr lang="es-419" noProof="0" dirty="0"/>
          </a:p>
          <a:p>
            <a:r>
              <a:rPr lang="es-419" noProof="0" dirty="0"/>
              <a:t>Fuente: Refiérase a las diapositivas del módulo anterior y a su contenido para ver las fuentes exactas.</a:t>
            </a: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57</a:t>
            </a:fld>
            <a:endParaRPr lang="en-US"/>
          </a:p>
        </p:txBody>
      </p:sp>
    </p:spTree>
    <p:extLst>
      <p:ext uri="{BB962C8B-B14F-4D97-AF65-F5344CB8AC3E}">
        <p14:creationId xmlns:p14="http://schemas.microsoft.com/office/powerpoint/2010/main" val="10706053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pPr>
            <a:r>
              <a:rPr lang="es-419" noProof="0" dirty="0"/>
              <a:t>Pida que un/a participante lea el contenido de la diapositiva.</a:t>
            </a:r>
          </a:p>
          <a:p>
            <a:pPr marL="171450" indent="-171450">
              <a:buFont typeface="Wingdings" pitchFamily="2" charset="2"/>
              <a:buChar char="Ø"/>
            </a:pPr>
            <a:r>
              <a:rPr lang="es-419" noProof="0" dirty="0"/>
              <a:t>Antes de pasar a la próxima diapositiva, pregunte si tienen preguntas sobre los puntos mencionados en esta diapositiva. </a:t>
            </a:r>
          </a:p>
          <a:p>
            <a:endParaRPr lang="es-419" noProof="0" dirty="0"/>
          </a:p>
          <a:p>
            <a:r>
              <a:rPr lang="es-419" noProof="0" dirty="0"/>
              <a:t>Fuente: Refiérase a las diapositivas del módulo anterior y a su contenido para ver las fuentes exactas.</a:t>
            </a: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58</a:t>
            </a:fld>
            <a:endParaRPr lang="en-US"/>
          </a:p>
        </p:txBody>
      </p:sp>
    </p:spTree>
    <p:extLst>
      <p:ext uri="{BB962C8B-B14F-4D97-AF65-F5344CB8AC3E}">
        <p14:creationId xmlns:p14="http://schemas.microsoft.com/office/powerpoint/2010/main" val="34046195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pPr>
            <a:r>
              <a:rPr lang="es-419" noProof="0" dirty="0"/>
              <a:t>Pida que un/a participante lea el contenido de la diapositiva.</a:t>
            </a:r>
          </a:p>
          <a:p>
            <a:pPr marL="171450" indent="-171450">
              <a:buFont typeface="Wingdings" pitchFamily="2" charset="2"/>
              <a:buChar char="Ø"/>
            </a:pPr>
            <a:r>
              <a:rPr lang="es-419" noProof="0" dirty="0"/>
              <a:t>Antes de pasar a la próxima diapositiva, pregunte si tienen preguntas sobre los puntos mencionados en esta diapositiva. </a:t>
            </a:r>
          </a:p>
          <a:p>
            <a:endParaRPr lang="es-419" noProof="0" dirty="0"/>
          </a:p>
          <a:p>
            <a:r>
              <a:rPr lang="es-419" noProof="0" dirty="0"/>
              <a:t>Fuente: Refiérase a las diapositivas del módulo anterior y a su contenido para ver las fuentes exactas.</a:t>
            </a:r>
          </a:p>
          <a:p>
            <a:endParaRPr lang="en-US" dirty="0"/>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59</a:t>
            </a:fld>
            <a:endParaRPr lang="en-US"/>
          </a:p>
        </p:txBody>
      </p:sp>
    </p:spTree>
    <p:extLst>
      <p:ext uri="{BB962C8B-B14F-4D97-AF65-F5344CB8AC3E}">
        <p14:creationId xmlns:p14="http://schemas.microsoft.com/office/powerpoint/2010/main" val="404980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Mundialmente:</a:t>
            </a:r>
          </a:p>
          <a:p>
            <a:r>
              <a:rPr lang="es-419" noProof="0" dirty="0"/>
              <a:t>1 de 3 mujeres sufre violencia física o sexual por parte de una pareja.</a:t>
            </a:r>
          </a:p>
          <a:p>
            <a:endParaRPr lang="es-419" noProof="0" dirty="0"/>
          </a:p>
          <a:p>
            <a:r>
              <a:rPr lang="es-419" noProof="0" dirty="0"/>
              <a:t>El 38% de todos los asesinatos de mujeres son cometidos por una pareja íntima.</a:t>
            </a:r>
          </a:p>
          <a:p>
            <a:endParaRPr lang="es-419" noProof="0" dirty="0"/>
          </a:p>
          <a:p>
            <a:r>
              <a:rPr lang="es-419" noProof="0" dirty="0"/>
              <a:t>Hasta el 45% de las adolescentes del mundo informan que su primera experiencia sexual fue forzada.</a:t>
            </a:r>
          </a:p>
          <a:p>
            <a:endParaRPr lang="es-419" noProof="0" dirty="0"/>
          </a:p>
          <a:p>
            <a:r>
              <a:rPr lang="es-419" noProof="0" dirty="0"/>
              <a:t>Para ver datos nacionales: Base de datos mundial sobre la violencia contra la mujer (unwomen.org)</a:t>
            </a:r>
          </a:p>
          <a:p>
            <a:endParaRPr lang="es-419" noProof="0" dirty="0"/>
          </a:p>
          <a:p>
            <a:r>
              <a:rPr lang="es-419" noProof="0" dirty="0"/>
              <a:t>Notas para el/la facilitador/a: </a:t>
            </a:r>
            <a:endParaRPr lang="es-419" noProof="0" dirty="0">
              <a:cs typeface="Calibri"/>
            </a:endParaRPr>
          </a:p>
          <a:p>
            <a:pPr marL="171450" indent="-171450">
              <a:buFont typeface="Wingdings" pitchFamily="2" charset="2"/>
              <a:buChar char="Ø"/>
            </a:pPr>
            <a:r>
              <a:rPr lang="es-419" sz="1200" b="0" i="0" kern="1200" noProof="0" dirty="0">
                <a:solidFill>
                  <a:schemeClr val="tx1"/>
                </a:solidFill>
                <a:effectLst/>
                <a:latin typeface="+mn-lt"/>
                <a:ea typeface="+mn-ea"/>
                <a:cs typeface="+mn-cs"/>
              </a:rPr>
              <a:t>La violencia de género (VG), o violencia contra mujeres y niñas (VCMN), es una pandemia mundial.</a:t>
            </a:r>
            <a:endParaRPr lang="es-419" sz="1200" b="0" i="0" kern="1200" noProof="0" dirty="0">
              <a:solidFill>
                <a:schemeClr val="tx1"/>
              </a:solidFill>
              <a:effectLst/>
              <a:latin typeface="+mn-lt"/>
              <a:cs typeface="Calibri"/>
            </a:endParaRPr>
          </a:p>
          <a:p>
            <a:pPr marL="171450" indent="-171450">
              <a:buFont typeface="Wingdings" pitchFamily="2" charset="2"/>
              <a:buChar char="Ø"/>
            </a:pPr>
            <a:r>
              <a:rPr lang="es-419" sz="1200" b="0" i="0" kern="1200" noProof="0" dirty="0">
                <a:solidFill>
                  <a:schemeClr val="tx1"/>
                </a:solidFill>
                <a:effectLst/>
                <a:latin typeface="+mn-lt"/>
                <a:ea typeface="+mn-ea"/>
                <a:cs typeface="+mn-cs"/>
              </a:rPr>
              <a:t>En muchos países, las encuestas sobre el nivel de población disponibles están basadas en informes de sobrevivientes y proporcionan las estimaciones más precisas de la prevalencia de violencia por pareja íntima y de violencia sexual, y podrían ser una línea de base útil, pero los niveles de violencia en situaciones de crisis humanitaria probablemente son aun más altos. ONU Mujeres actualiza con regularidad su base de datos mundial sobre VCMN, la cual se encuentra aquí: </a:t>
            </a:r>
            <a:r>
              <a:rPr lang="es-419" noProof="0" dirty="0">
                <a:hlinkClick r:id="rId3"/>
              </a:rPr>
              <a:t>Base de datos mundial sobre la violencia contra la mujer (unwomen.org)</a:t>
            </a:r>
            <a:endParaRPr lang="es-419" sz="1200" b="0" i="0" kern="1200" noProof="0" dirty="0">
              <a:solidFill>
                <a:schemeClr val="tx1"/>
              </a:solidFill>
              <a:effectLst/>
              <a:latin typeface="+mn-lt"/>
              <a:ea typeface="+mn-ea"/>
              <a:cs typeface="+mn-cs"/>
            </a:endParaRPr>
          </a:p>
          <a:p>
            <a:pPr marL="171450" indent="-171450">
              <a:buFont typeface="Wingdings" pitchFamily="2" charset="2"/>
              <a:buChar char="Ø"/>
            </a:pPr>
            <a:r>
              <a:rPr lang="es-419" sz="1200" b="0" i="0" kern="1200" noProof="0" dirty="0">
                <a:solidFill>
                  <a:schemeClr val="tx1"/>
                </a:solidFill>
                <a:effectLst/>
                <a:latin typeface="+mn-lt"/>
                <a:ea typeface="+mn-ea"/>
                <a:cs typeface="+mn-cs"/>
              </a:rPr>
              <a:t>Un análisis de 2018 de datos sobre prevalencia entre 2000 y 2018 , en 161 países y regiones, realizado por la OMS en nombre del grupo de trabajo interinstitucional de la Naciones Unidas sobre la violencia contra las mujeres, encontró que mundialmente casi 1 de cada 3 mujeres, o el 30%, han sido sometidas a violencia física y/o sexual por parte de una pareja íntima o a violencia sexual no perpetrada por una pareja, o ambas. </a:t>
            </a:r>
            <a:endParaRPr lang="es-419" sz="1200" b="0" i="0" kern="1200" noProof="0" dirty="0">
              <a:solidFill>
                <a:schemeClr val="tx1"/>
              </a:solidFill>
              <a:effectLst/>
              <a:latin typeface="+mn-lt"/>
              <a:cs typeface="Calibri"/>
            </a:endParaRPr>
          </a:p>
          <a:p>
            <a:pPr marL="171450" indent="-171450">
              <a:buFont typeface="Wingdings" pitchFamily="2" charset="2"/>
              <a:buChar char="Ø"/>
            </a:pPr>
            <a:r>
              <a:rPr lang="es-419" sz="1200" b="0" i="0" kern="1200" noProof="0" dirty="0">
                <a:solidFill>
                  <a:schemeClr val="tx1"/>
                </a:solidFill>
                <a:effectLst/>
                <a:latin typeface="+mn-lt"/>
                <a:ea typeface="+mn-ea"/>
                <a:cs typeface="+mn-cs"/>
              </a:rPr>
              <a:t>Además, </a:t>
            </a:r>
            <a:r>
              <a:rPr lang="es-419" sz="1200" b="0" i="0" u="none" strike="noStrike" kern="1200" noProof="0" dirty="0">
                <a:solidFill>
                  <a:schemeClr val="tx1"/>
                </a:solidFill>
                <a:effectLst/>
                <a:latin typeface="+mn-lt"/>
                <a:ea typeface="+mn-ea"/>
                <a:cs typeface="+mn-cs"/>
                <a:hlinkClick r:id="rId4"/>
              </a:rPr>
              <a:t>35% de las mujeres del mundo</a:t>
            </a:r>
            <a:r>
              <a:rPr lang="es-419" sz="1200" b="0" i="0" kern="1200" noProof="0" dirty="0">
                <a:solidFill>
                  <a:schemeClr val="tx1"/>
                </a:solidFill>
                <a:effectLst/>
                <a:latin typeface="+mn-lt"/>
                <a:ea typeface="+mn-ea"/>
                <a:cs typeface="+mn-cs"/>
              </a:rPr>
              <a:t> han sufrido violencia física y/o violencia sexual de pareja íntima o violencia sexual no perpetrada por una pareja. </a:t>
            </a:r>
            <a:r>
              <a:rPr lang="es-419" sz="1200" b="0" i="0" u="none" strike="noStrike" kern="1200" noProof="0" dirty="0">
                <a:solidFill>
                  <a:schemeClr val="tx1"/>
                </a:solidFill>
                <a:effectLst/>
                <a:latin typeface="+mn-lt"/>
                <a:ea typeface="+mn-ea"/>
                <a:cs typeface="+mn-cs"/>
                <a:hlinkClick r:id="rId4"/>
              </a:rPr>
              <a:t>Mundialmente, el 7%</a:t>
            </a:r>
            <a:r>
              <a:rPr lang="es-419" sz="1200" b="0" i="0" kern="1200" noProof="0" dirty="0">
                <a:solidFill>
                  <a:schemeClr val="tx1"/>
                </a:solidFill>
                <a:effectLst/>
                <a:latin typeface="+mn-lt"/>
                <a:ea typeface="+mn-ea"/>
                <a:cs typeface="+mn-cs"/>
              </a:rPr>
              <a:t> de las mujeres han sufrido agresión sexual perpetrada por alguien que no era su pareja.</a:t>
            </a:r>
            <a:endParaRPr lang="es-419" sz="1200" b="0" i="0" kern="1200" noProof="0" dirty="0">
              <a:solidFill>
                <a:schemeClr val="tx1"/>
              </a:solidFill>
              <a:effectLst/>
              <a:latin typeface="+mn-lt"/>
              <a:cs typeface="Calibri"/>
            </a:endParaRPr>
          </a:p>
          <a:p>
            <a:pPr marL="628650" lvl="1" indent="-171450">
              <a:buFont typeface="Wingdings" pitchFamily="2" charset="2"/>
              <a:buChar char="Ø"/>
              <a:defRPr/>
            </a:pPr>
            <a:r>
              <a:rPr lang="es-419" sz="1200" b="0" i="0" kern="1200" noProof="0" dirty="0">
                <a:solidFill>
                  <a:schemeClr val="tx1"/>
                </a:solidFill>
                <a:effectLst/>
                <a:latin typeface="+mn-lt"/>
                <a:ea typeface="+mn-ea"/>
                <a:cs typeface="+mn-cs"/>
              </a:rPr>
              <a:t>Fuente: </a:t>
            </a:r>
            <a:r>
              <a:rPr lang="es-419" noProof="0" dirty="0">
                <a:hlinkClick r:id="rId5"/>
              </a:rPr>
              <a:t>https://www.who.int/reproductivehealth/publications/violence/VAW_infographic.pdf?ua=1</a:t>
            </a:r>
            <a:r>
              <a:rPr lang="es-419" noProof="0" dirty="0"/>
              <a:t>  </a:t>
            </a:r>
            <a:endParaRPr lang="es-419" noProof="0" dirty="0">
              <a:cs typeface="Calibri"/>
            </a:endParaRPr>
          </a:p>
          <a:p>
            <a:pPr marL="628650" lvl="1" indent="-171450">
              <a:buFont typeface="Wingdings" pitchFamily="2" charset="2"/>
              <a:buChar char="Ø"/>
              <a:defRPr/>
            </a:pPr>
            <a:endParaRPr lang="es-419" noProof="0" dirty="0"/>
          </a:p>
          <a:p>
            <a:pPr lvl="1">
              <a:defRPr/>
            </a:pPr>
            <a:endParaRPr lang="es-419" noProof="0" dirty="0">
              <a:cs typeface="Calibri" panose="020F0502020204030204"/>
            </a:endParaRPr>
          </a:p>
          <a:p>
            <a:pPr marL="171450" indent="-171450">
              <a:buFont typeface="Wingdings" pitchFamily="2" charset="2"/>
              <a:buChar char="Ø"/>
              <a:defRPr/>
            </a:pPr>
            <a:r>
              <a:rPr lang="es-419" sz="1200" b="0" i="0" kern="1200" noProof="0" dirty="0">
                <a:solidFill>
                  <a:schemeClr val="tx1"/>
                </a:solidFill>
                <a:effectLst/>
                <a:latin typeface="+mn-lt"/>
                <a:ea typeface="+mn-ea"/>
                <a:cs typeface="+mn-cs"/>
              </a:rPr>
              <a:t>Un informe de UNODC en 2018 proporcionó una asombrosa estadística que indica que, a nivel mundial, el 38% de todos los asesinatos de mujeres son cometidos por una pareja íntima.</a:t>
            </a:r>
            <a:endParaRPr lang="es-419" sz="1200" b="0" i="0" kern="1200" noProof="0" dirty="0">
              <a:solidFill>
                <a:schemeClr val="tx1"/>
              </a:solidFill>
              <a:effectLst/>
              <a:latin typeface="+mn-lt"/>
              <a:cs typeface="Calibri"/>
            </a:endParaRPr>
          </a:p>
          <a:p>
            <a:pPr marL="628650" lvl="1" indent="-171450">
              <a:buFont typeface="Wingdings" pitchFamily="2" charset="2"/>
              <a:buChar char="Ø"/>
              <a:defRPr/>
            </a:pPr>
            <a:r>
              <a:rPr lang="es-419" sz="1200" b="0" i="0" kern="1200" noProof="0" dirty="0">
                <a:solidFill>
                  <a:schemeClr val="tx1"/>
                </a:solidFill>
                <a:effectLst/>
                <a:latin typeface="+mn-lt"/>
                <a:ea typeface="+mn-ea"/>
                <a:cs typeface="+mn-cs"/>
              </a:rPr>
              <a:t>Fuente: https://www.unodc.org/documents/data-and-analysis/GSH2018/GSH18_Gender-related_killing_of_women_and_girls.pdf</a:t>
            </a:r>
            <a:r>
              <a:rPr lang="es-419" noProof="0" dirty="0"/>
              <a:t> </a:t>
            </a:r>
            <a:endParaRPr lang="es-419" sz="1200" b="0" i="0" kern="1200" noProof="0" dirty="0">
              <a:solidFill>
                <a:schemeClr val="tx1"/>
              </a:solidFill>
              <a:effectLst/>
              <a:latin typeface="+mn-lt"/>
              <a:cs typeface="Calibri"/>
            </a:endParaRPr>
          </a:p>
          <a:p>
            <a:pPr marL="171450" indent="-171450">
              <a:buFont typeface="Wingdings" pitchFamily="2" charset="2"/>
              <a:buChar char="Ø"/>
            </a:pPr>
            <a:r>
              <a:rPr lang="es-419" sz="1200" b="0" i="0" kern="1200" noProof="0" dirty="0">
                <a:solidFill>
                  <a:schemeClr val="tx1"/>
                </a:solidFill>
                <a:effectLst/>
                <a:latin typeface="+mn-lt"/>
                <a:ea typeface="+mn-ea"/>
                <a:cs typeface="+mn-cs"/>
              </a:rPr>
              <a:t>Un informe de 2014 sobre brechas producido por ONUSIDA, que encuestó a niñas adolescentes, determinó que en algunos entornos hasta el 45% de las adolescentes del mundo informan que su primera experiencia sexual fue forzada.</a:t>
            </a:r>
            <a:r>
              <a:rPr lang="es-419" noProof="0" dirty="0"/>
              <a:t> </a:t>
            </a:r>
            <a:endParaRPr lang="es-419" sz="1200" b="0" i="0" kern="1200" noProof="0" dirty="0">
              <a:solidFill>
                <a:schemeClr val="tx1"/>
              </a:solidFill>
              <a:effectLst/>
              <a:latin typeface="+mn-lt"/>
              <a:cs typeface="Calibri"/>
            </a:endParaRPr>
          </a:p>
          <a:p>
            <a:pPr marL="628650" lvl="1" indent="-171450">
              <a:buFont typeface="Wingdings" pitchFamily="2" charset="2"/>
              <a:buChar char="Ø"/>
            </a:pPr>
            <a:r>
              <a:rPr lang="es-419" sz="1200" b="0" i="0" kern="1200" noProof="0" dirty="0">
                <a:solidFill>
                  <a:schemeClr val="tx1"/>
                </a:solidFill>
                <a:effectLst/>
                <a:latin typeface="+mn-lt"/>
                <a:ea typeface="+mn-ea"/>
                <a:cs typeface="+mn-cs"/>
              </a:rPr>
              <a:t>Fuente: https://www.unaids.org/en/media/unaids/contentassets/documents/unaidspublication/2014/gapreport12pops/02_Adolescentgirlsandyoungwomen.pdf</a:t>
            </a:r>
            <a:endParaRPr lang="es-419" sz="1200" b="0" i="0" kern="1200" noProof="0" dirty="0">
              <a:solidFill>
                <a:schemeClr val="tx1"/>
              </a:solidFill>
              <a:effectLst/>
              <a:latin typeface="+mn-lt"/>
              <a:cs typeface="Calibri"/>
            </a:endParaRPr>
          </a:p>
          <a:p>
            <a:pPr marL="171450" indent="-171450">
              <a:buFont typeface="Wingdings,Sans-Serif" pitchFamily="2" charset="2"/>
              <a:buChar char="Ø"/>
            </a:pPr>
            <a:r>
              <a:rPr lang="es-419" noProof="0" dirty="0"/>
              <a:t>Aproximadamente 84 millones de adolescentes entre 15 y 19 años, o una de cada tres niñas, sufrió una forma de violencia física, sexual, o emocional y comportamientos controladores de una pareja íntima en 2018. Los riesgos de que las adolescentes sufran diferentes formas de VG en situaciones de crisis se vuelven más agudos. Mencionamos algunas de las causas anteriormente; sin embargo, otros factores son: matrimonio infantil, tráfico sexual, estar fuera de la escuela y trabajar. Durante crisis, las vulnerabilidades son exacerbadas para niñas con discapacidad. </a:t>
            </a:r>
            <a:endParaRPr lang="es-419" noProof="0" dirty="0">
              <a:cs typeface="Calibri" panose="020F0502020204030204"/>
            </a:endParaRPr>
          </a:p>
          <a:p>
            <a:pPr marL="628650" lvl="1" indent="-171450">
              <a:buFont typeface="Wingdings,Sans-Serif" pitchFamily="2" charset="2"/>
              <a:buChar char="Ø"/>
            </a:pPr>
            <a:r>
              <a:rPr lang="es-419" noProof="0" dirty="0"/>
              <a:t>Fuente: Juego de herramientas de ASRH en situaciones de crisis humanitaria, edición de 2020 </a:t>
            </a:r>
            <a:endParaRPr lang="es-419" noProof="0" dirty="0">
              <a:cs typeface="Calibri" panose="020F0502020204030204"/>
            </a:endParaRPr>
          </a:p>
          <a:p>
            <a:pPr marL="171450" indent="-171450">
              <a:buFont typeface="Wingdings" pitchFamily="2" charset="2"/>
              <a:buChar char="Ø"/>
            </a:pPr>
            <a:endParaRPr lang="es-419" sz="1200" b="0" i="0" kern="1200" noProof="0" dirty="0">
              <a:solidFill>
                <a:schemeClr val="tx1"/>
              </a:solidFill>
              <a:effectLst/>
              <a:latin typeface="+mn-lt"/>
              <a:cs typeface="Calibri"/>
            </a:endParaRPr>
          </a:p>
          <a:p>
            <a:pPr marL="171450" indent="-171450">
              <a:buFont typeface="Wingdings" pitchFamily="2" charset="2"/>
              <a:buChar char="Ø"/>
            </a:pPr>
            <a:endParaRPr lang="es-419"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Fuente de la imagen: https://rohcof.org/gender-based-violence-gbv/  </a:t>
            </a:r>
          </a:p>
          <a:p>
            <a:endParaRPr lang="es-419" sz="1200" b="0" i="0" kern="1200" noProof="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6</a:t>
            </a:fld>
            <a:endParaRPr lang="en-US"/>
          </a:p>
        </p:txBody>
      </p:sp>
    </p:spTree>
    <p:extLst>
      <p:ext uri="{BB962C8B-B14F-4D97-AF65-F5344CB8AC3E}">
        <p14:creationId xmlns:p14="http://schemas.microsoft.com/office/powerpoint/2010/main" val="41294925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Arial" panose="020B0604020202020204" pitchFamily="34" charset="0"/>
              <a:buChar char="•"/>
            </a:pPr>
            <a:r>
              <a:rPr lang="es-419" noProof="0" dirty="0"/>
              <a:t>Pida a las personas participantes que escriban, como mínimo, 3 cosas específicas que harán después de este taller relacionadas con la prestación de servicios de aborto informada por trauma, y una manera de apoyarse para evitar el agotamiento.</a:t>
            </a:r>
          </a:p>
          <a:p>
            <a:pPr marL="171450" indent="-171450">
              <a:buFont typeface="Arial" panose="020B0604020202020204" pitchFamily="34" charset="0"/>
              <a:buChar char="•"/>
            </a:pPr>
            <a:endParaRPr lang="es-419" noProof="0" dirty="0"/>
          </a:p>
          <a:p>
            <a:pPr marL="171450" indent="-171450">
              <a:buFont typeface="Arial" panose="020B0604020202020204" pitchFamily="34" charset="0"/>
              <a:buChar char="•"/>
            </a:pPr>
            <a:r>
              <a:rPr lang="es-419" noProof="0" dirty="0"/>
              <a:t>Después de unos minutos, solicite que cada participante diga una de las cosas que escribió que piensa hacer después de este taller. Las personas participantes pueden negarse si no se sienten cómodas compartiendo sus declaraciones con el grupo.</a:t>
            </a:r>
          </a:p>
          <a:p>
            <a:pPr marL="171450" indent="-171450">
              <a:buFont typeface="Arial" panose="020B0604020202020204" pitchFamily="34" charset="0"/>
              <a:buChar char="•"/>
            </a:pPr>
            <a:endParaRPr lang="es-419" noProof="0" dirty="0"/>
          </a:p>
          <a:p>
            <a:pPr marL="171450" indent="-171450">
              <a:buFont typeface="Arial" panose="020B0604020202020204" pitchFamily="34" charset="0"/>
              <a:buChar char="•"/>
            </a:pPr>
            <a:r>
              <a:rPr lang="es-419" noProof="0" dirty="0"/>
              <a:t>Agradezca al grupo por su participación.</a:t>
            </a:r>
          </a:p>
        </p:txBody>
      </p:sp>
      <p:sp>
        <p:nvSpPr>
          <p:cNvPr id="4" name="Slide Number Placeholder 3"/>
          <p:cNvSpPr>
            <a:spLocks noGrp="1"/>
          </p:cNvSpPr>
          <p:nvPr>
            <p:ph type="sldNum" sz="quarter" idx="5"/>
          </p:nvPr>
        </p:nvSpPr>
        <p:spPr/>
        <p:txBody>
          <a:bodyPr/>
          <a:lstStyle/>
          <a:p>
            <a:fld id="{BDE75D1C-764A-E649-B63D-EDCBD3A61343}" type="slidenum">
              <a:rPr lang="en-US" smtClean="0"/>
              <a:t>60</a:t>
            </a:fld>
            <a:endParaRPr lang="en-US"/>
          </a:p>
        </p:txBody>
      </p:sp>
    </p:spTree>
    <p:extLst>
      <p:ext uri="{BB962C8B-B14F-4D97-AF65-F5344CB8AC3E}">
        <p14:creationId xmlns:p14="http://schemas.microsoft.com/office/powerpoint/2010/main" val="1426659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anose="05000000000000000000" pitchFamily="2" charset="2"/>
              <a:buChar char="Ø"/>
            </a:pPr>
            <a:r>
              <a:rPr lang="es-419" noProof="0" dirty="0"/>
              <a:t>Nos gustaría saber qué tal nos fue hoy compartiendo nuestros conocimientos con ustedes.  </a:t>
            </a:r>
          </a:p>
          <a:p>
            <a:pPr marL="171450" indent="-171450">
              <a:buFont typeface="Wingdings" panose="05000000000000000000" pitchFamily="2" charset="2"/>
              <a:buChar char="Ø"/>
            </a:pPr>
            <a:r>
              <a:rPr lang="es-419" noProof="0" dirty="0"/>
              <a:t>¿Podrían ayudarnos contestando este examen final, de manera que podamos tener certeza de que logramos nuestro objetivo y transmitimos nuestros conocimientos?  </a:t>
            </a:r>
          </a:p>
          <a:p>
            <a:pPr marL="171450" indent="-171450">
              <a:buFont typeface="Wingdings" panose="05000000000000000000" pitchFamily="2" charset="2"/>
              <a:buChar char="Ø"/>
            </a:pPr>
            <a:r>
              <a:rPr lang="es-419" noProof="0" dirty="0"/>
              <a:t>Hay unas pocas preguntas sobre sus sentimientos y creencias sobre el aborto.</a:t>
            </a:r>
          </a:p>
          <a:p>
            <a:pPr marL="171450" indent="-171450">
              <a:buFont typeface="Wingdings" panose="05000000000000000000" pitchFamily="2" charset="2"/>
              <a:buChar char="Ø"/>
            </a:pPr>
            <a:r>
              <a:rPr lang="es-419" noProof="0" dirty="0"/>
              <a:t>Les tomará menos de 10 minutos contestar todo el examen.</a:t>
            </a:r>
          </a:p>
          <a:p>
            <a:pPr marL="171450" indent="-171450">
              <a:buFont typeface="Wingdings" panose="05000000000000000000" pitchFamily="2" charset="2"/>
              <a:buChar char="Ø"/>
            </a:pPr>
            <a:endParaRPr lang="es-419" noProof="0" dirty="0"/>
          </a:p>
          <a:p>
            <a:pPr marL="171450" indent="-171450">
              <a:buFont typeface="Wingdings" panose="05000000000000000000" pitchFamily="2" charset="2"/>
              <a:buChar char="Ø"/>
            </a:pPr>
            <a:r>
              <a:rPr lang="es-419" noProof="0" dirty="0"/>
              <a:t>Además, les pedimos que llenen un formulario de evaluación del taller muy corto, que les tomará menos de 5 minutos llenar.</a:t>
            </a:r>
          </a:p>
          <a:p>
            <a:pPr marL="171450" indent="-171450">
              <a:buFont typeface="Wingdings" panose="05000000000000000000" pitchFamily="2" charset="2"/>
              <a:buChar char="Ø"/>
            </a:pPr>
            <a:endParaRPr lang="es-419" noProof="0" dirty="0"/>
          </a:p>
          <a:p>
            <a:pPr marL="171450" indent="-171450">
              <a:buFont typeface="Wingdings" panose="05000000000000000000" pitchFamily="2" charset="2"/>
              <a:buChar char="Ø"/>
            </a:pPr>
            <a:r>
              <a:rPr lang="es-419" noProof="0" dirty="0"/>
              <a:t>Juntos, estos muestran si la capacitación que les brindamos fue eficaz y qué podemos hacer para mejorarla.</a:t>
            </a:r>
          </a:p>
        </p:txBody>
      </p:sp>
      <p:sp>
        <p:nvSpPr>
          <p:cNvPr id="4" name="Slide Number Placeholder 3"/>
          <p:cNvSpPr>
            <a:spLocks noGrp="1"/>
          </p:cNvSpPr>
          <p:nvPr>
            <p:ph type="sldNum" sz="quarter" idx="5"/>
          </p:nvPr>
        </p:nvSpPr>
        <p:spPr/>
        <p:txBody>
          <a:bodyPr/>
          <a:lstStyle/>
          <a:p>
            <a:fld id="{BDE75D1C-764A-E649-B63D-EDCBD3A61343}" type="slidenum">
              <a:rPr lang="en-US" smtClean="0"/>
              <a:t>61</a:t>
            </a:fld>
            <a:endParaRPr lang="en-US"/>
          </a:p>
        </p:txBody>
      </p:sp>
    </p:spTree>
    <p:extLst>
      <p:ext uri="{BB962C8B-B14F-4D97-AF65-F5344CB8AC3E}">
        <p14:creationId xmlns:p14="http://schemas.microsoft.com/office/powerpoint/2010/main" val="15924164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28EF4-94BA-4D02-A23A-27808F77A0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69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a:t>
            </a:r>
          </a:p>
          <a:p>
            <a:pPr marL="171450" indent="-171450">
              <a:buFont typeface="Wingdings" pitchFamily="2" charset="2"/>
              <a:buChar char="Ø"/>
            </a:pPr>
            <a:r>
              <a:rPr lang="es-419" sz="1200" b="0" i="0" kern="1200" noProof="0" dirty="0">
                <a:solidFill>
                  <a:schemeClr val="tx1"/>
                </a:solidFill>
                <a:effectLst/>
                <a:latin typeface="+mn-lt"/>
                <a:ea typeface="+mn-ea"/>
                <a:cs typeface="+mn-cs"/>
              </a:rPr>
              <a:t>Este gráfico creado por la OMS ofrece un examen más detenido de las estimaciones de prevalencia de violencia de pareja íntima (VPI) a lo largo de toda la vida, por región. </a:t>
            </a:r>
          </a:p>
          <a:p>
            <a:pPr marL="171450" indent="-171450">
              <a:buFont typeface="Wingdings" pitchFamily="2" charset="2"/>
              <a:buChar char="Ø"/>
            </a:pPr>
            <a:r>
              <a:rPr lang="es-419" sz="1200" b="0" i="0" kern="1200" noProof="0" dirty="0">
                <a:solidFill>
                  <a:schemeClr val="tx1"/>
                </a:solidFill>
                <a:effectLst/>
                <a:latin typeface="+mn-lt"/>
                <a:ea typeface="+mn-ea"/>
                <a:cs typeface="+mn-cs"/>
              </a:rPr>
              <a:t>Varía desde casi el 25% en el Pacífico occidental, el 23% en países de altos ingresos y Europa; y casi el 30% en las Regiones de la OMS en las Américas; hasta el 37% en la Región Africana de la OMS, el 37% en la región del Mediterráneo oriental de la OMS; y casi el 38% en la región de Asia meridional-oriental de la OMS.</a:t>
            </a:r>
          </a:p>
          <a:p>
            <a:pPr marL="628650" lvl="1" indent="-171450">
              <a:buFont typeface="Wingdings" pitchFamily="2" charset="2"/>
              <a:buChar char="Ø"/>
            </a:pPr>
            <a:r>
              <a:rPr lang="es-419" b="0" i="0" kern="1200" noProof="0" dirty="0">
                <a:solidFill>
                  <a:schemeClr val="tx1"/>
                </a:solidFill>
                <a:effectLst/>
                <a:latin typeface="+mn-lt"/>
                <a:ea typeface="+mn-ea"/>
                <a:cs typeface="+mn-cs"/>
              </a:rPr>
              <a:t>Fuente: https://www.who.int/en/news-room/fact-sheets/detail/violence-against-women  </a:t>
            </a:r>
            <a:endParaRPr lang="es-419" noProof="0" dirty="0"/>
          </a:p>
          <a:p>
            <a:endParaRPr lang="es-419"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419"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Fuente de la imagen: </a:t>
            </a:r>
            <a:r>
              <a:rPr lang="en-US" dirty="0">
                <a:hlinkClick r:id="rId3"/>
              </a:rPr>
              <a:t>https://www.who.int/reproductivehealth/publications/violence/VAW_infographic.pdf?ua=1</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89FD8-EA66-478D-B785-117196EA47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08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endParaRPr lang="es-419" noProof="0" dirty="0">
              <a:cs typeface="Calibri"/>
            </a:endParaRPr>
          </a:p>
          <a:p>
            <a:pPr marL="171450" indent="-171450">
              <a:buFont typeface="Wingdings" pitchFamily="2" charset="2"/>
              <a:buChar char="Ø"/>
              <a:defRPr/>
            </a:pPr>
            <a:r>
              <a:rPr lang="es-419" noProof="0" dirty="0"/>
              <a:t>En crisis </a:t>
            </a:r>
            <a:r>
              <a:rPr lang="es-419" sz="1200" b="0" i="0" u="none" strike="noStrike" kern="1200" baseline="0" noProof="0" dirty="0">
                <a:solidFill>
                  <a:schemeClr val="tx1"/>
                </a:solidFill>
                <a:latin typeface="+mn-lt"/>
                <a:ea typeface="+mn-ea"/>
                <a:cs typeface="+mn-cs"/>
              </a:rPr>
              <a:t>humanitarias, muchos factores pueden exacerbar los riesgos de sufrir VG y estos riesgos son más graves para las mujeres y las adolescentes. Algunos de esos factores son: mayor militarización, falta de protecciones comunitarias y Estatales y actores armados, desplazamiento, escasez de recursos esenciales, interrupción de servicios comunitarios, cambios en normas culturales y de género, relaciones interrumpidas, infraestructura y redes sociales y protectoras debilitadas y la falta de servicios crean un entorno donde las mujeres y niñas corren graves riesgos.</a:t>
            </a:r>
            <a:r>
              <a:rPr lang="es-419" noProof="0" dirty="0"/>
              <a:t>  </a:t>
            </a:r>
            <a:endParaRPr lang="es-419" sz="1200" b="0" i="0" u="none" strike="noStrike" kern="1200" baseline="0" noProof="0" dirty="0">
              <a:solidFill>
                <a:schemeClr val="tx1"/>
              </a:solidFill>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419" sz="1200" b="0" i="0" u="none" strike="noStrike" kern="1200" baseline="0" noProof="0" dirty="0">
                <a:solidFill>
                  <a:schemeClr val="tx1"/>
                </a:solidFill>
                <a:latin typeface="+mn-lt"/>
                <a:ea typeface="+mn-ea"/>
                <a:cs typeface="+mn-cs"/>
              </a:rPr>
              <a:t>Fuente: Capacitación en el desarrollo de capacidad para hacer frente a la demanda de servicios de SSR (UNFPA/NORCAP)</a:t>
            </a:r>
            <a:endParaRPr lang="es-419" sz="1200" b="0" i="0" u="none" strike="noStrike" kern="1200" baseline="0" noProof="0" dirty="0">
              <a:solidFill>
                <a:schemeClr val="tx1"/>
              </a:solidFill>
              <a:latin typeface="+mn-lt"/>
              <a:cs typeface="Calibri"/>
            </a:endParaRPr>
          </a:p>
          <a:p>
            <a:pPr marL="628650" lvl="1" indent="-171450">
              <a:buFont typeface="Wingdings" pitchFamily="2" charset="2"/>
              <a:buChar char="Ø"/>
              <a:defRPr/>
            </a:pPr>
            <a:r>
              <a:rPr lang="es-419" sz="1200" b="0" i="0" u="none" strike="noStrike" kern="1200" baseline="0" noProof="0" dirty="0">
                <a:solidFill>
                  <a:schemeClr val="tx1"/>
                </a:solidFill>
                <a:latin typeface="+mn-lt"/>
                <a:ea typeface="+mn-ea"/>
                <a:cs typeface="+mn-cs"/>
              </a:rPr>
              <a:t>Fuente: https://www.who.int/health-cluster/about/work/other-collaborations/gender-based-violence/en/</a:t>
            </a:r>
            <a:r>
              <a:rPr lang="es-419" noProof="0" dirty="0"/>
              <a:t> </a:t>
            </a:r>
          </a:p>
          <a:p>
            <a:pPr marL="628650" lvl="1" indent="-171450">
              <a:buFont typeface="Wingdings" pitchFamily="2" charset="2"/>
              <a:buChar char="Ø"/>
              <a:defRPr/>
            </a:pPr>
            <a:r>
              <a:rPr lang="es-419" sz="1200" b="0" i="0" u="none" strike="noStrike" kern="1200" baseline="0" noProof="0" dirty="0">
                <a:solidFill>
                  <a:schemeClr val="tx1"/>
                </a:solidFill>
                <a:latin typeface="+mn-lt"/>
                <a:cs typeface="Calibri"/>
              </a:rPr>
              <a:t>Fuente de la estadística en la diapositiva: GTI.(2018). IAFM </a:t>
            </a:r>
            <a:r>
              <a:rPr lang="es-419" sz="1200" b="0" i="0" u="none" strike="noStrike" kern="1200" baseline="0" noProof="0" dirty="0" err="1">
                <a:solidFill>
                  <a:schemeClr val="tx1"/>
                </a:solidFill>
                <a:latin typeface="+mn-lt"/>
                <a:cs typeface="Calibri"/>
              </a:rPr>
              <a:t>on</a:t>
            </a:r>
            <a:r>
              <a:rPr lang="es-419" sz="1200" b="0" i="0" u="none" strike="noStrike" kern="1200" baseline="0" noProof="0" dirty="0">
                <a:solidFill>
                  <a:schemeClr val="tx1"/>
                </a:solidFill>
                <a:latin typeface="+mn-lt"/>
                <a:cs typeface="Calibri"/>
              </a:rPr>
              <a:t> Reproductive </a:t>
            </a:r>
            <a:r>
              <a:rPr lang="es-419" sz="1200" b="0" i="0" u="none" strike="noStrike" kern="1200" baseline="0" noProof="0" dirty="0" err="1">
                <a:solidFill>
                  <a:schemeClr val="tx1"/>
                </a:solidFill>
                <a:latin typeface="+mn-lt"/>
                <a:cs typeface="Calibri"/>
              </a:rPr>
              <a:t>Health</a:t>
            </a:r>
            <a:r>
              <a:rPr lang="es-419" sz="1200" b="0" i="0" u="none" strike="noStrike" kern="1200" baseline="0" noProof="0" dirty="0">
                <a:solidFill>
                  <a:schemeClr val="tx1"/>
                </a:solidFill>
                <a:latin typeface="+mn-lt"/>
                <a:cs typeface="Calibri"/>
              </a:rPr>
              <a:t> in </a:t>
            </a:r>
            <a:r>
              <a:rPr lang="es-419" sz="1200" b="0" i="0" u="none" strike="noStrike" kern="1200" baseline="0" noProof="0" dirty="0" err="1">
                <a:solidFill>
                  <a:schemeClr val="tx1"/>
                </a:solidFill>
                <a:latin typeface="+mn-lt"/>
                <a:cs typeface="Calibri"/>
              </a:rPr>
              <a:t>Emergency</a:t>
            </a:r>
            <a:r>
              <a:rPr lang="es-419" sz="1200" b="0" i="0" u="none" strike="noStrike" kern="1200" baseline="0" noProof="0" dirty="0">
                <a:solidFill>
                  <a:schemeClr val="tx1"/>
                </a:solidFill>
                <a:latin typeface="+mn-lt"/>
                <a:cs typeface="Calibri"/>
              </a:rPr>
              <a:t> </a:t>
            </a:r>
            <a:r>
              <a:rPr lang="es-419" sz="1200" b="0" i="0" u="none" strike="noStrike" kern="1200" baseline="0" noProof="0" dirty="0" err="1">
                <a:solidFill>
                  <a:schemeClr val="tx1"/>
                </a:solidFill>
                <a:latin typeface="+mn-lt"/>
                <a:cs typeface="Calibri"/>
              </a:rPr>
              <a:t>Settings</a:t>
            </a:r>
            <a:endParaRPr lang="es-419" sz="1200" b="0" i="0" u="none" strike="noStrike" kern="1200" baseline="0" noProof="0" dirty="0">
              <a:solidFill>
                <a:schemeClr val="tx1"/>
              </a:solidFill>
              <a:latin typeface="+mn-lt"/>
              <a:cs typeface="Calibri"/>
            </a:endParaRPr>
          </a:p>
          <a:p>
            <a:endParaRPr lang="es-419" noProof="0" dirty="0">
              <a:solidFill>
                <a:srgbClr val="000000"/>
              </a:solidFill>
              <a:effectLst/>
              <a:latin typeface="+mn-lt"/>
              <a:cs typeface="Calibri" panose="020F0502020204030204"/>
            </a:endParaRPr>
          </a:p>
          <a:p>
            <a:r>
              <a:rPr lang="es-419" noProof="0" dirty="0"/>
              <a:t>    Mientras que una de cada tres mujeres sufren VPI o violencia no perpetrada por parejas, las mujeres con discapacidad son de 2 a 4 veces más propensas a sufrir VPI. (UKAID)</a:t>
            </a:r>
            <a:endParaRPr lang="es-419" noProof="0" dirty="0">
              <a:cs typeface="Calibri"/>
            </a:endParaRPr>
          </a:p>
          <a:p>
            <a:pPr marL="342900" indent="-285750">
              <a:lnSpc>
                <a:spcPct val="90000"/>
              </a:lnSpc>
              <a:spcAft>
                <a:spcPts val="600"/>
              </a:spcAft>
              <a:buFont typeface="Wingdings" pitchFamily="2" charset="2"/>
              <a:buChar char="Ø"/>
            </a:pPr>
            <a:r>
              <a:rPr lang="es-419" sz="1600" noProof="0" dirty="0"/>
              <a:t>Las personas con discapacidad figuran entre los grupos más vulnerables y socialmente excluidos </a:t>
            </a:r>
            <a:endParaRPr lang="es-419" sz="1600" noProof="0" dirty="0">
              <a:cs typeface="Calibri"/>
            </a:endParaRPr>
          </a:p>
          <a:p>
            <a:pPr marL="342900" indent="-285750">
              <a:lnSpc>
                <a:spcPct val="90000"/>
              </a:lnSpc>
              <a:spcAft>
                <a:spcPts val="600"/>
              </a:spcAft>
              <a:buFont typeface="Wingdings" pitchFamily="2" charset="2"/>
              <a:buChar char="Ø"/>
            </a:pPr>
            <a:r>
              <a:rPr lang="es-419" sz="1600" noProof="0" dirty="0"/>
              <a:t>En casos de mujeres y niñas con discapacidad:</a:t>
            </a:r>
            <a:endParaRPr lang="es-419" sz="1600" noProof="0" dirty="0">
              <a:cs typeface="Calibri"/>
            </a:endParaRPr>
          </a:p>
          <a:p>
            <a:pPr marL="800100" lvl="1" indent="-285750">
              <a:lnSpc>
                <a:spcPct val="90000"/>
              </a:lnSpc>
              <a:spcAft>
                <a:spcPts val="600"/>
              </a:spcAft>
              <a:buFont typeface="Wingdings" pitchFamily="2" charset="2"/>
              <a:buChar char="§"/>
            </a:pPr>
            <a:r>
              <a:rPr lang="es-419" sz="1600" noProof="0" dirty="0"/>
              <a:t>la intersección de desigualdad de género y discapacidad propicia que sean especialmente vulnerables a VG</a:t>
            </a:r>
            <a:endParaRPr lang="es-419" sz="1600" noProof="0" dirty="0">
              <a:cs typeface="Calibri"/>
            </a:endParaRPr>
          </a:p>
          <a:p>
            <a:pPr marL="800100" lvl="1" indent="-285750">
              <a:lnSpc>
                <a:spcPct val="90000"/>
              </a:lnSpc>
              <a:spcAft>
                <a:spcPts val="600"/>
              </a:spcAft>
              <a:buFont typeface="Wingdings" pitchFamily="2" charset="2"/>
              <a:buChar char="§"/>
            </a:pPr>
            <a:r>
              <a:rPr lang="es-419" sz="1600" noProof="0" dirty="0"/>
              <a:t>Las normas sociales a menudo designan a las mujeres y niñas para ser cuidadoras de personas con discapacidad, lo cual puede reforzar su aislamiento y limitar aun más su acceso a apoyo social, económico y material, y así aumentar su vulnerabilidad a sufrir violencia y explotación </a:t>
            </a:r>
            <a:endParaRPr lang="es-419" sz="1600" noProof="0" dirty="0">
              <a:cs typeface="Calibri"/>
            </a:endParaRPr>
          </a:p>
          <a:p>
            <a:pPr marL="171450" indent="-171450">
              <a:buFont typeface="Wingdings" pitchFamily="2" charset="2"/>
              <a:buChar char="Ø"/>
            </a:pPr>
            <a:r>
              <a:rPr lang="es-419" noProof="0" dirty="0"/>
              <a:t>Fuente: </a:t>
            </a:r>
            <a:r>
              <a:rPr lang="es-419" sz="1200" b="0" i="1" u="none" strike="noStrike" kern="1200" baseline="0" noProof="0" dirty="0" err="1">
                <a:solidFill>
                  <a:schemeClr val="tx1"/>
                </a:solidFill>
                <a:latin typeface="+mn-lt"/>
                <a:ea typeface="+mn-ea"/>
                <a:cs typeface="+mn-cs"/>
              </a:rPr>
              <a:t>Building</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Capacity</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for</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Disability</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Inclusion</a:t>
            </a:r>
            <a:r>
              <a:rPr lang="es-419" sz="1200" b="0" i="1" u="none" strike="noStrike" kern="1200" baseline="0" noProof="0" dirty="0">
                <a:solidFill>
                  <a:schemeClr val="tx1"/>
                </a:solidFill>
                <a:latin typeface="+mn-lt"/>
                <a:ea typeface="+mn-ea"/>
                <a:cs typeface="+mn-cs"/>
              </a:rPr>
              <a:t> in </a:t>
            </a:r>
            <a:r>
              <a:rPr lang="es-419" sz="1200" b="0" i="1" u="none" strike="noStrike" kern="1200" baseline="0" noProof="0" dirty="0" err="1">
                <a:solidFill>
                  <a:schemeClr val="tx1"/>
                </a:solidFill>
                <a:latin typeface="+mn-lt"/>
                <a:ea typeface="+mn-ea"/>
                <a:cs typeface="+mn-cs"/>
              </a:rPr>
              <a:t>Gender-Based</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Violence</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Programming</a:t>
            </a:r>
            <a:r>
              <a:rPr lang="es-419" sz="1200" b="0" i="1" u="none" strike="noStrike" kern="1200" baseline="0" noProof="0" dirty="0">
                <a:solidFill>
                  <a:schemeClr val="tx1"/>
                </a:solidFill>
                <a:latin typeface="+mn-lt"/>
                <a:ea typeface="+mn-ea"/>
                <a:cs typeface="+mn-cs"/>
              </a:rPr>
              <a:t> in </a:t>
            </a:r>
            <a:r>
              <a:rPr lang="es-419" sz="1200" b="0" i="1" u="none" strike="noStrike" kern="1200" baseline="0" noProof="0" dirty="0" err="1">
                <a:solidFill>
                  <a:schemeClr val="tx1"/>
                </a:solidFill>
                <a:latin typeface="+mn-lt"/>
                <a:ea typeface="+mn-ea"/>
                <a:cs typeface="+mn-cs"/>
              </a:rPr>
              <a:t>Humanitarian</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Settings</a:t>
            </a:r>
            <a:r>
              <a:rPr lang="es-419" sz="1200" b="0" i="1" u="none" strike="noStrike" kern="1200" baseline="0" noProof="0" dirty="0">
                <a:solidFill>
                  <a:schemeClr val="tx1"/>
                </a:solidFill>
                <a:latin typeface="+mn-lt"/>
                <a:ea typeface="+mn-ea"/>
                <a:cs typeface="+mn-cs"/>
              </a:rPr>
              <a:t>: A </a:t>
            </a:r>
            <a:r>
              <a:rPr lang="es-419" sz="1200" b="0" i="1" u="none" strike="noStrike" kern="1200" baseline="0" noProof="0" dirty="0" err="1">
                <a:solidFill>
                  <a:schemeClr val="tx1"/>
                </a:solidFill>
                <a:latin typeface="+mn-lt"/>
                <a:ea typeface="+mn-ea"/>
                <a:cs typeface="+mn-cs"/>
              </a:rPr>
              <a:t>Toolkit</a:t>
            </a:r>
            <a:r>
              <a:rPr lang="es-419" sz="1200" b="0" i="1" u="none" strike="noStrike" kern="1200" baseline="0" noProof="0" dirty="0">
                <a:solidFill>
                  <a:schemeClr val="tx1"/>
                </a:solidFill>
                <a:latin typeface="+mn-lt"/>
                <a:ea typeface="+mn-ea"/>
                <a:cs typeface="+mn-cs"/>
              </a:rPr>
              <a:t> </a:t>
            </a:r>
            <a:r>
              <a:rPr lang="es-419" sz="1200" b="0" i="1" u="none" strike="noStrike" kern="1200" baseline="0" noProof="0" dirty="0" err="1">
                <a:solidFill>
                  <a:schemeClr val="tx1"/>
                </a:solidFill>
                <a:latin typeface="+mn-lt"/>
                <a:ea typeface="+mn-ea"/>
                <a:cs typeface="+mn-cs"/>
              </a:rPr>
              <a:t>for</a:t>
            </a:r>
            <a:r>
              <a:rPr lang="es-419" sz="1200" b="0" i="1" u="none" strike="noStrike" kern="1200" baseline="0" noProof="0" dirty="0">
                <a:solidFill>
                  <a:schemeClr val="tx1"/>
                </a:solidFill>
                <a:latin typeface="+mn-lt"/>
                <a:ea typeface="+mn-ea"/>
                <a:cs typeface="+mn-cs"/>
              </a:rPr>
              <a:t> GBV </a:t>
            </a:r>
            <a:r>
              <a:rPr lang="es-419" sz="1200" b="0" i="1" u="none" strike="noStrike" kern="1200" baseline="0" noProof="0" dirty="0" err="1">
                <a:solidFill>
                  <a:schemeClr val="tx1"/>
                </a:solidFill>
                <a:latin typeface="+mn-lt"/>
                <a:ea typeface="+mn-ea"/>
                <a:cs typeface="+mn-cs"/>
              </a:rPr>
              <a:t>Practitioners</a:t>
            </a:r>
            <a:r>
              <a:rPr lang="es-419" sz="1200" b="0" i="0" u="none" strike="noStrike" kern="1200" baseline="0" noProof="0" dirty="0">
                <a:solidFill>
                  <a:schemeClr val="tx1"/>
                </a:solidFill>
                <a:latin typeface="+mn-lt"/>
                <a:ea typeface="+mn-ea"/>
                <a:cs typeface="+mn-cs"/>
              </a:rPr>
              <a:t>. WRC</a:t>
            </a:r>
          </a:p>
          <a:p>
            <a:pPr marL="171450" indent="-171450">
              <a:buFont typeface="Wingdings" pitchFamily="2" charset="2"/>
              <a:buChar char="Ø"/>
            </a:pPr>
            <a:endParaRPr lang="es-419" sz="1200" b="0" i="0" u="none" strike="noStrike" kern="1200" baseline="0" noProof="0" dirty="0">
              <a:solidFill>
                <a:schemeClr val="tx1"/>
              </a:solidFill>
              <a:latin typeface="+mn-lt"/>
              <a:ea typeface="+mn-ea"/>
              <a:cs typeface="+mn-cs"/>
            </a:endParaRPr>
          </a:p>
          <a:p>
            <a:pPr marL="171450" indent="-171450">
              <a:buFont typeface="Wingdings" pitchFamily="2" charset="2"/>
              <a:buChar char="Ø"/>
            </a:pPr>
            <a:r>
              <a:rPr lang="es-419" sz="1200" b="0" i="0" u="none" strike="noStrike" kern="1200" baseline="0" noProof="0" dirty="0">
                <a:solidFill>
                  <a:schemeClr val="tx1"/>
                </a:solidFill>
                <a:latin typeface="+mn-lt"/>
                <a:ea typeface="+mn-ea"/>
                <a:cs typeface="+mn-cs"/>
              </a:rPr>
              <a:t>NOTA PARA EL/LA FACILITADOR/A</a:t>
            </a:r>
          </a:p>
          <a:p>
            <a:pPr marL="628650" lvl="1" indent="-171450">
              <a:buFont typeface="Wingdings" panose="05000000000000000000" pitchFamily="2" charset="2"/>
              <a:buChar char="§"/>
            </a:pPr>
            <a:r>
              <a:rPr lang="es-419" sz="1200" b="0" i="0" u="none" strike="noStrike" kern="1200" baseline="0" noProof="0" dirty="0">
                <a:solidFill>
                  <a:schemeClr val="tx1"/>
                </a:solidFill>
                <a:latin typeface="+mn-lt"/>
                <a:cs typeface="Calibri"/>
              </a:rPr>
              <a:t>Distribuir el manual </a:t>
            </a:r>
            <a:r>
              <a:rPr lang="es-419" sz="1200" b="0" i="1" u="none" strike="noStrike" kern="1200" baseline="0" noProof="0" dirty="0">
                <a:solidFill>
                  <a:schemeClr val="tx1"/>
                </a:solidFill>
                <a:latin typeface="+mn-lt"/>
                <a:cs typeface="Calibri"/>
              </a:rPr>
              <a:t>La pandemia en la sombra: violencia contra las mujeres en el contexto del COVID-19 </a:t>
            </a:r>
            <a:r>
              <a:rPr lang="es-419" sz="1200" b="0" i="0" u="none" strike="noStrike" kern="1200" baseline="0" noProof="0" dirty="0">
                <a:solidFill>
                  <a:schemeClr val="tx1"/>
                </a:solidFill>
                <a:latin typeface="+mn-lt"/>
                <a:cs typeface="Calibri"/>
              </a:rPr>
              <a:t>y destacar cómo COVID-19 ha afectado la Violencia contra las Mujeres</a:t>
            </a:r>
          </a:p>
          <a:p>
            <a:endParaRPr lang="es-419" noProof="0" dirty="0"/>
          </a:p>
          <a:p>
            <a:endParaRPr lang="es-419"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Fuente de la imagen:</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Imagen a la izquierda: </a:t>
            </a:r>
            <a:r>
              <a:rPr lang="es-419" sz="1200" b="0" i="0" u="none" strike="noStrike" kern="1200" noProof="0" dirty="0">
                <a:solidFill>
                  <a:schemeClr val="tx1"/>
                </a:solidFill>
                <a:effectLst/>
                <a:latin typeface="+mn-lt"/>
                <a:ea typeface="+mn-ea"/>
                <a:cs typeface="+mn-cs"/>
              </a:rPr>
              <a:t>© </a:t>
            </a:r>
            <a:r>
              <a:rPr lang="es-419" sz="1200" b="0" i="0" u="none" strike="noStrike" kern="1200" noProof="0" dirty="0" err="1">
                <a:solidFill>
                  <a:schemeClr val="tx1"/>
                </a:solidFill>
                <a:effectLst/>
                <a:latin typeface="+mn-lt"/>
                <a:ea typeface="+mn-ea"/>
                <a:cs typeface="+mn-cs"/>
              </a:rPr>
              <a:t>Farzana</a:t>
            </a:r>
            <a:r>
              <a:rPr lang="es-419" sz="1200" b="0" i="0" u="none" strike="noStrike" kern="1200" noProof="0" dirty="0">
                <a:solidFill>
                  <a:schemeClr val="tx1"/>
                </a:solidFill>
                <a:effectLst/>
                <a:latin typeface="+mn-lt"/>
                <a:ea typeface="+mn-ea"/>
                <a:cs typeface="+mn-cs"/>
              </a:rPr>
              <a:t> </a:t>
            </a:r>
            <a:r>
              <a:rPr lang="es-419" sz="1200" b="0" i="0" u="none" strike="noStrike" kern="1200" noProof="0" dirty="0" err="1">
                <a:solidFill>
                  <a:schemeClr val="tx1"/>
                </a:solidFill>
                <a:effectLst/>
                <a:latin typeface="+mn-lt"/>
                <a:ea typeface="+mn-ea"/>
                <a:cs typeface="+mn-cs"/>
              </a:rPr>
              <a:t>Hossen</a:t>
            </a:r>
            <a:r>
              <a:rPr lang="es-419" sz="1200" b="0" i="0" u="none" strike="noStrike" kern="1200" noProof="0" dirty="0">
                <a:solidFill>
                  <a:schemeClr val="tx1"/>
                </a:solidFill>
                <a:effectLst/>
                <a:latin typeface="+mn-lt"/>
                <a:ea typeface="+mn-ea"/>
                <a:cs typeface="+mn-cs"/>
              </a:rPr>
              <a:t> </a:t>
            </a:r>
            <a:r>
              <a:rPr lang="es-419" sz="1200" b="0" i="0" u="none" strike="noStrike" kern="1200" noProof="0" dirty="0" err="1">
                <a:solidFill>
                  <a:schemeClr val="tx1"/>
                </a:solidFill>
                <a:effectLst/>
                <a:latin typeface="+mn-lt"/>
                <a:ea typeface="+mn-ea"/>
                <a:cs typeface="+mn-cs"/>
              </a:rPr>
              <a:t>for</a:t>
            </a:r>
            <a:r>
              <a:rPr lang="es-419" sz="1200" b="0" i="0" u="none" strike="noStrike" kern="1200" noProof="0" dirty="0">
                <a:solidFill>
                  <a:schemeClr val="tx1"/>
                </a:solidFill>
                <a:effectLst/>
                <a:latin typeface="+mn-lt"/>
                <a:ea typeface="+mn-ea"/>
                <a:cs typeface="+mn-cs"/>
              </a:rPr>
              <a:t> </a:t>
            </a:r>
            <a:r>
              <a:rPr lang="es-419" noProof="0" dirty="0" err="1"/>
              <a:t>Ipas</a:t>
            </a:r>
            <a:r>
              <a:rPr lang="es-419" noProof="0" dirty="0"/>
              <a:t>. Imagen con derechos de autor, sin licencia para ser reutilizada. </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Imagen a la derecha: </a:t>
            </a:r>
            <a:r>
              <a:rPr lang="es-419" noProof="0" dirty="0" err="1"/>
              <a:t>Hesperian</a:t>
            </a:r>
            <a:r>
              <a:rPr lang="es-419" noProof="0" dirty="0"/>
              <a:t> </a:t>
            </a:r>
            <a:r>
              <a:rPr lang="es-419" noProof="0" dirty="0" err="1"/>
              <a:t>Health</a:t>
            </a:r>
            <a:r>
              <a:rPr lang="es-419" noProof="0" dirty="0"/>
              <a:t> Guides: A </a:t>
            </a:r>
            <a:r>
              <a:rPr lang="es-419" noProof="0" dirty="0" err="1"/>
              <a:t>Health</a:t>
            </a:r>
            <a:r>
              <a:rPr lang="es-419" noProof="0" dirty="0"/>
              <a:t> </a:t>
            </a:r>
            <a:r>
              <a:rPr lang="es-419" noProof="0" dirty="0" err="1"/>
              <a:t>Handbook</a:t>
            </a:r>
            <a:r>
              <a:rPr lang="es-419" noProof="0" dirty="0"/>
              <a:t> </a:t>
            </a:r>
            <a:r>
              <a:rPr lang="es-419" noProof="0" dirty="0" err="1"/>
              <a:t>for</a:t>
            </a:r>
            <a:r>
              <a:rPr lang="es-419" noProof="0" dirty="0"/>
              <a:t> </a:t>
            </a:r>
            <a:r>
              <a:rPr lang="es-419" noProof="0" dirty="0" err="1"/>
              <a:t>Women</a:t>
            </a:r>
            <a:r>
              <a:rPr lang="es-419" noProof="0" dirty="0"/>
              <a:t> </a:t>
            </a:r>
            <a:r>
              <a:rPr lang="es-419" noProof="0" dirty="0" err="1"/>
              <a:t>with</a:t>
            </a:r>
            <a:r>
              <a:rPr lang="es-419" noProof="0" dirty="0"/>
              <a:t> </a:t>
            </a:r>
            <a:r>
              <a:rPr lang="es-419" noProof="0" dirty="0" err="1"/>
              <a:t>Disabilities</a:t>
            </a:r>
            <a:r>
              <a:rPr lang="es-419" noProof="0" dirty="0"/>
              <a:t>: https://en.hesperian.org/hhg/A_Health_Handbook_for_Women_with_Disabilities:Chapter_6:_Health_Exams</a:t>
            </a:r>
          </a:p>
          <a:p>
            <a:endParaRPr lang="en-US" dirty="0"/>
          </a:p>
        </p:txBody>
      </p:sp>
      <p:sp>
        <p:nvSpPr>
          <p:cNvPr id="4" name="Slide Number Placeholder 3"/>
          <p:cNvSpPr>
            <a:spLocks noGrp="1"/>
          </p:cNvSpPr>
          <p:nvPr>
            <p:ph type="sldNum" sz="quarter" idx="5"/>
          </p:nvPr>
        </p:nvSpPr>
        <p:spPr/>
        <p:txBody>
          <a:bodyPr/>
          <a:lstStyle/>
          <a:p>
            <a:fld id="{BDE75D1C-764A-E649-B63D-EDCBD3A61343}" type="slidenum">
              <a:rPr lang="en-US" smtClean="0"/>
              <a:t>8</a:t>
            </a:fld>
            <a:endParaRPr lang="en-US"/>
          </a:p>
        </p:txBody>
      </p:sp>
    </p:spTree>
    <p:extLst>
      <p:ext uri="{BB962C8B-B14F-4D97-AF65-F5344CB8AC3E}">
        <p14:creationId xmlns:p14="http://schemas.microsoft.com/office/powerpoint/2010/main" val="377257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Notas para el/la facilitador/a: </a:t>
            </a:r>
          </a:p>
          <a:p>
            <a:pPr marL="171450" indent="-171450">
              <a:buFont typeface="Wingdings" pitchFamily="2" charset="2"/>
              <a:buChar char="Ø"/>
            </a:pPr>
            <a:r>
              <a:rPr lang="es-419" noProof="0" dirty="0"/>
              <a:t>Antes que continuemos con la intersección de violencia sexual y aborto, veamos la terminología común utilizada en situaciones de crisis. </a:t>
            </a:r>
            <a:endParaRPr lang="es-419" noProof="0" dirty="0">
              <a:cs typeface="Calibri"/>
            </a:endParaRPr>
          </a:p>
          <a:p>
            <a:pPr marL="171450" lvl="0" indent="-171450">
              <a:buFont typeface="Wingdings" pitchFamily="2" charset="2"/>
              <a:buChar char="Ø"/>
            </a:pPr>
            <a:r>
              <a:rPr lang="es-419" noProof="0" dirty="0"/>
              <a:t>En el sector humanitario diferentes organizaciones afiliadas a las Naciones Unidas y otras organizaciones utilizan diversos términos que a menudo coinciden.</a:t>
            </a:r>
          </a:p>
          <a:p>
            <a:pPr marL="628650" lvl="1" indent="-171450">
              <a:buFont typeface="Wingdings" pitchFamily="2" charset="2"/>
              <a:buChar char="Ø"/>
            </a:pPr>
            <a:endParaRPr lang="es-419" noProof="0" dirty="0"/>
          </a:p>
          <a:p>
            <a:pPr marL="628650" lvl="1" indent="-171450">
              <a:buFont typeface="Wingdings" pitchFamily="2" charset="2"/>
              <a:buChar char="Ø"/>
            </a:pPr>
            <a:r>
              <a:rPr lang="es-419" noProof="0" dirty="0"/>
              <a:t>Lea la diapositiva y explique más a fondo según sea necesario. </a:t>
            </a:r>
          </a:p>
          <a:p>
            <a:pPr marL="628650" lvl="1" indent="-171450">
              <a:buFont typeface="Wingdings" pitchFamily="2" charset="2"/>
              <a:buChar char="Ø"/>
            </a:pPr>
            <a:endParaRPr lang="es-419" noProof="0" dirty="0">
              <a:cs typeface="Calibri"/>
            </a:endParaRPr>
          </a:p>
          <a:p>
            <a:pPr marL="628650" lvl="1" indent="-171450">
              <a:buFont typeface="Wingdings" pitchFamily="2" charset="2"/>
              <a:buChar char="Ø"/>
            </a:pPr>
            <a:r>
              <a:rPr lang="es-419" noProof="0" dirty="0"/>
              <a:t>Informe a las personas participantes que en esta sesión se utilizarán VG y violencia sexual de manera intercambiable y que esto se explorará más a fondo en las próximas dos diapositivas. </a:t>
            </a:r>
            <a:endParaRPr lang="es-419" noProof="0" dirty="0">
              <a:cs typeface="Calibri"/>
            </a:endParaRPr>
          </a:p>
          <a:p>
            <a:pPr marL="171450" indent="-171450">
              <a:buFont typeface="Wingdings" pitchFamily="2" charset="2"/>
              <a:buChar char="Ø"/>
            </a:pPr>
            <a:endParaRPr lang="es-419" noProof="0" dirty="0"/>
          </a:p>
          <a:p>
            <a:pPr marL="628650" lvl="1" indent="-171450">
              <a:buFont typeface="Wingdings,Sans-Serif" pitchFamily="2" charset="2"/>
              <a:buChar char="Ø"/>
            </a:pPr>
            <a:r>
              <a:rPr lang="es-419" noProof="0" dirty="0"/>
              <a:t>Además, informe a las personas participantes que todo tipo de personas pueden ser víctimas de violencia sexual. Esta capacitación se enfocará en la violencia contra las mujeres y contra todas las personas que tienen un útero. Debido a la naturaleza del trabajo que realizamos como prestadores de servicios de aborto, en este taller nos enfocamos principalmente en las repercusiones de la violencia contra las mujeres y niñas o contra personas que tienen un útero.  </a:t>
            </a:r>
            <a:endParaRPr lang="es-419" noProof="0" dirty="0">
              <a:cs typeface="Calibri"/>
            </a:endParaRPr>
          </a:p>
          <a:p>
            <a:pPr marL="171450" indent="-171450">
              <a:buFont typeface="Wingdings" pitchFamily="2" charset="2"/>
              <a:buChar char="Ø"/>
            </a:pPr>
            <a:endParaRPr lang="es-419" noProof="0" dirty="0">
              <a:cs typeface="Calibri"/>
            </a:endParaRPr>
          </a:p>
          <a:p>
            <a:pPr marL="171450" indent="-171450">
              <a:buFont typeface="Wingdings" pitchFamily="2" charset="2"/>
              <a:buChar char="Ø"/>
            </a:pPr>
            <a:endParaRPr lang="es-419" noProof="0" dirty="0"/>
          </a:p>
          <a:p>
            <a:pPr marL="171450" indent="-171450">
              <a:buFont typeface="Wingdings" pitchFamily="2" charset="2"/>
              <a:buChar char="Ø"/>
            </a:pPr>
            <a:r>
              <a:rPr lang="es-419" noProof="0" dirty="0"/>
              <a:t>A continuación, se exponen las definiciones de los otros dos términos presentados en la diapositiva. Menciónelos solo si las personas participantes piden las otras dos definiciones (VCM y VSBG). </a:t>
            </a:r>
            <a:endParaRPr lang="es-419" noProof="0" dirty="0">
              <a:cs typeface="Calibri"/>
            </a:endParaRPr>
          </a:p>
          <a:p>
            <a:pPr marL="171450" indent="-171450">
              <a:buFont typeface="Wingdings" pitchFamily="2" charset="2"/>
              <a:buChar char="Ø"/>
            </a:pPr>
            <a:r>
              <a:rPr lang="es-419" noProof="0" dirty="0"/>
              <a:t>Definiciones:</a:t>
            </a:r>
            <a:endParaRPr lang="es-419" noProof="0" dirty="0">
              <a:cs typeface="Calibri"/>
            </a:endParaRPr>
          </a:p>
          <a:p>
            <a:pPr marL="628650" lvl="1" indent="-171450">
              <a:buFont typeface="Wingdings" pitchFamily="2" charset="2"/>
              <a:buChar char="Ø"/>
            </a:pPr>
            <a:r>
              <a:rPr lang="es-419" noProof="0" dirty="0"/>
              <a:t>Violencia contra Mujeres (VCM): (OMS, UNW ICRC)</a:t>
            </a:r>
            <a:endParaRPr lang="es-419" noProof="0" dirty="0">
              <a:cs typeface="Calibri"/>
            </a:endParaRPr>
          </a:p>
          <a:p>
            <a:pPr marL="1085850" lvl="2" indent="-171450">
              <a:buFont typeface="Wingdings" pitchFamily="2" charset="2"/>
              <a:buChar char="Ø"/>
            </a:pPr>
            <a:r>
              <a:rPr lang="es-419" sz="2800" noProof="0" dirty="0"/>
              <a:t>Declaración de las Naciones Unidas sobre la eliminación de la violencia contra la mujer (1993): “La violencia contra la mujer constituye una manifestación de relaciones de </a:t>
            </a:r>
            <a:r>
              <a:rPr lang="es-419" sz="2800" b="1" noProof="0" dirty="0"/>
              <a:t>poder históricamente desiguales</a:t>
            </a:r>
            <a:r>
              <a:rPr lang="es-419" sz="2800" noProof="0" dirty="0"/>
              <a:t> entre el hombre y la mujer, que han </a:t>
            </a:r>
            <a:r>
              <a:rPr lang="es-419" sz="2800" b="1" noProof="0" dirty="0"/>
              <a:t>conducido a la dominación de la mujer y a la discriminación en su contra por parte del hombre e impedido el adelanto pleno de la mujer</a:t>
            </a:r>
            <a:r>
              <a:rPr lang="es-419" sz="2800" noProof="0" dirty="0"/>
              <a:t>”.</a:t>
            </a:r>
          </a:p>
          <a:p>
            <a:pPr marL="1085850" lvl="2" indent="-171450">
              <a:buFont typeface="Wingdings" pitchFamily="2" charset="2"/>
              <a:buChar char="Ø"/>
            </a:pPr>
            <a:endParaRPr lang="es-419" sz="2800" b="0" noProof="0" dirty="0">
              <a:cs typeface="Calibri"/>
            </a:endParaRPr>
          </a:p>
          <a:p>
            <a:pPr marL="628650" lvl="1" indent="-171450">
              <a:buFont typeface="Wingdings" pitchFamily="2" charset="2"/>
              <a:buChar char="Ø"/>
            </a:pPr>
            <a:r>
              <a:rPr lang="es-419" noProof="0" dirty="0"/>
              <a:t>Violencia sexual y violencia de género</a:t>
            </a:r>
            <a:r>
              <a:rPr lang="es-419" noProof="0" dirty="0">
                <a:sym typeface="Wingdings" pitchFamily="2" charset="2"/>
              </a:rPr>
              <a:t> (VSVG): </a:t>
            </a:r>
          </a:p>
          <a:p>
            <a:pPr marL="1085850" lvl="2" indent="-171450">
              <a:buFont typeface="Wingdings" pitchFamily="2" charset="2"/>
              <a:buChar char="Ø"/>
            </a:pPr>
            <a:r>
              <a:rPr lang="es-419" sz="2400" b="0" noProof="0" dirty="0"/>
              <a:t>Definición de VSVG por UNHCR</a:t>
            </a:r>
            <a:r>
              <a:rPr lang="es-419" sz="2200" noProof="0" dirty="0"/>
              <a:t>… violencia de género es </a:t>
            </a:r>
            <a:r>
              <a:rPr lang="es-419" sz="2200" b="1" noProof="0" dirty="0"/>
              <a:t>violencia </a:t>
            </a:r>
            <a:r>
              <a:rPr lang="es-419" sz="2200" noProof="0" dirty="0"/>
              <a:t>dirigida contra una persona </a:t>
            </a:r>
            <a:r>
              <a:rPr lang="es-419" sz="2200" b="1" noProof="0" dirty="0"/>
              <a:t>por motivo de género o sexo. </a:t>
            </a:r>
            <a:r>
              <a:rPr lang="es-419" sz="2200" noProof="0" dirty="0"/>
              <a:t>Abarca actos que i</a:t>
            </a:r>
            <a:r>
              <a:rPr lang="es-419" sz="2200" b="1" noProof="0" dirty="0"/>
              <a:t>nfligen sufrimiento o daños físicos, mentales o sexuales, amenazas </a:t>
            </a:r>
            <a:r>
              <a:rPr lang="es-419" sz="2200" b="0" noProof="0" dirty="0"/>
              <a:t>de</a:t>
            </a:r>
            <a:r>
              <a:rPr lang="es-419" sz="2200" noProof="0" dirty="0"/>
              <a:t> dichos actos</a:t>
            </a:r>
            <a:r>
              <a:rPr lang="es-419" sz="2200" b="1" noProof="0" dirty="0"/>
              <a:t>, coerción </a:t>
            </a:r>
            <a:r>
              <a:rPr lang="es-419" sz="2200" noProof="0" dirty="0"/>
              <a:t>y otras </a:t>
            </a:r>
            <a:r>
              <a:rPr lang="es-419" sz="2200" b="1" noProof="0" dirty="0"/>
              <a:t>privaciones de libertad.</a:t>
            </a:r>
          </a:p>
          <a:p>
            <a:pPr marL="1085850" lvl="2" indent="-171450">
              <a:buFont typeface="Wingdings" pitchFamily="2" charset="2"/>
              <a:buChar char="Ø"/>
            </a:pPr>
            <a:endParaRPr lang="en-MY" sz="2200" b="0" dirty="0">
              <a:cs typeface="Calibri"/>
            </a:endParaRPr>
          </a:p>
        </p:txBody>
      </p:sp>
      <p:sp>
        <p:nvSpPr>
          <p:cNvPr id="4" name="Slide Number Placeholder 3"/>
          <p:cNvSpPr>
            <a:spLocks noGrp="1"/>
          </p:cNvSpPr>
          <p:nvPr>
            <p:ph type="sldNum" sz="quarter" idx="5"/>
          </p:nvPr>
        </p:nvSpPr>
        <p:spPr/>
        <p:txBody>
          <a:bodyPr/>
          <a:lstStyle/>
          <a:p>
            <a:fld id="{5BF89FD8-EA66-478D-B785-117196EA4753}" type="slidenum">
              <a:rPr lang="en-US" smtClean="0"/>
              <a:t>9</a:t>
            </a:fld>
            <a:endParaRPr lang="en-US"/>
          </a:p>
        </p:txBody>
      </p:sp>
    </p:spTree>
    <p:extLst>
      <p:ext uri="{BB962C8B-B14F-4D97-AF65-F5344CB8AC3E}">
        <p14:creationId xmlns:p14="http://schemas.microsoft.com/office/powerpoint/2010/main" val="414708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userDrawn="1"/>
        </p:nvSpPr>
        <p:spPr>
          <a:xfrm>
            <a:off x="0" y="0"/>
            <a:ext cx="13405104" cy="11309350"/>
          </a:xfrm>
          <a:prstGeom prst="rect">
            <a:avLst/>
          </a:prstGeom>
          <a:solidFill>
            <a:schemeClr val="accent1"/>
          </a:solidFill>
          <a:ln>
            <a:noFill/>
          </a:ln>
        </p:spPr>
        <p:txBody>
          <a:bodyPr spcFirstLastPara="1" wrap="square" lIns="201008" tIns="201008" rIns="201008" bIns="201008" anchor="ctr" anchorCtr="0">
            <a:noAutofit/>
          </a:bodyPr>
          <a:lstStyle/>
          <a:p>
            <a:pPr marL="0" lvl="0" indent="0" algn="l" rtl="0">
              <a:spcBef>
                <a:spcPts val="0"/>
              </a:spcBef>
              <a:spcAft>
                <a:spcPts val="0"/>
              </a:spcAft>
              <a:buNone/>
            </a:pPr>
            <a:endParaRPr sz="3957"/>
          </a:p>
        </p:txBody>
      </p:sp>
      <p:sp>
        <p:nvSpPr>
          <p:cNvPr id="10" name="Google Shape;10;p2"/>
          <p:cNvSpPr txBox="1">
            <a:spLocks noGrp="1"/>
          </p:cNvSpPr>
          <p:nvPr>
            <p:ph type="title"/>
          </p:nvPr>
        </p:nvSpPr>
        <p:spPr>
          <a:xfrm>
            <a:off x="580165" y="1551339"/>
            <a:ext cx="11933568" cy="3691947"/>
          </a:xfrm>
          <a:prstGeom prst="rect">
            <a:avLst/>
          </a:prstGeom>
        </p:spPr>
        <p:txBody>
          <a:bodyPr spcFirstLastPara="1" wrap="square" lIns="91425" tIns="91425" rIns="91425" bIns="91425" anchor="t" anchorCtr="0">
            <a:noAutofit/>
          </a:bodyPr>
          <a:lstStyle>
            <a:lvl1pPr lvl="0">
              <a:spcBef>
                <a:spcPts val="0"/>
              </a:spcBef>
              <a:spcAft>
                <a:spcPts val="0"/>
              </a:spcAft>
              <a:buNone/>
              <a:defRPr sz="9600" b="1" i="0">
                <a:solidFill>
                  <a:schemeClr val="bg1"/>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a:t>Click to edit Master title style</a:t>
            </a:r>
            <a:endParaRPr/>
          </a:p>
        </p:txBody>
      </p:sp>
      <p:pic>
        <p:nvPicPr>
          <p:cNvPr id="14" name="Picture 13">
            <a:extLst>
              <a:ext uri="{FF2B5EF4-FFF2-40B4-BE49-F238E27FC236}">
                <a16:creationId xmlns:a16="http://schemas.microsoft.com/office/drawing/2014/main" id="{7983ED55-89B8-0542-813E-847062A47A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688777" y="7698379"/>
            <a:ext cx="4340832" cy="2569355"/>
          </a:xfrm>
          <a:prstGeom prst="rect">
            <a:avLst/>
          </a:prstGeom>
        </p:spPr>
      </p:pic>
      <p:pic>
        <p:nvPicPr>
          <p:cNvPr id="6" name="Picture 5">
            <a:extLst>
              <a:ext uri="{FF2B5EF4-FFF2-40B4-BE49-F238E27FC236}">
                <a16:creationId xmlns:a16="http://schemas.microsoft.com/office/drawing/2014/main" id="{F54F028D-71F9-FF4E-A235-068E60A51A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165" y="5286378"/>
            <a:ext cx="12801600" cy="589280"/>
          </a:xfrm>
          <a:prstGeom prst="rect">
            <a:avLst/>
          </a:prstGeom>
        </p:spPr>
      </p:pic>
    </p:spTree>
    <p:extLst>
      <p:ext uri="{BB962C8B-B14F-4D97-AF65-F5344CB8AC3E}">
        <p14:creationId xmlns:p14="http://schemas.microsoft.com/office/powerpoint/2010/main" val="183974255"/>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lists" userDrawn="1">
  <p:cSld name="Two lists">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580159" y="1551339"/>
            <a:ext cx="16521243" cy="2757911"/>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7915"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3" name="Content Placeholder 2">
            <a:extLst>
              <a:ext uri="{FF2B5EF4-FFF2-40B4-BE49-F238E27FC236}">
                <a16:creationId xmlns:a16="http://schemas.microsoft.com/office/drawing/2014/main" id="{B03FD5C6-FA11-C346-A8EE-9679A75BD1F2}"/>
              </a:ext>
            </a:extLst>
          </p:cNvPr>
          <p:cNvSpPr>
            <a:spLocks noGrp="1"/>
          </p:cNvSpPr>
          <p:nvPr>
            <p:ph sz="quarter" idx="10"/>
          </p:nvPr>
        </p:nvSpPr>
        <p:spPr>
          <a:xfrm>
            <a:off x="580158" y="3736975"/>
            <a:ext cx="8821268" cy="5648325"/>
          </a:xfrm>
          <a:prstGeom prst="rect">
            <a:avLst/>
          </a:prstGeom>
        </p:spPr>
        <p:txBody>
          <a:bodyPr/>
          <a:lstStyle>
            <a:lvl1pPr marL="0" indent="0">
              <a:buNone/>
              <a:defRPr sz="3000">
                <a:solidFill>
                  <a:schemeClr val="tx1"/>
                </a:solidFill>
              </a:defRPr>
            </a:lvl1pPr>
            <a:lvl2pPr marL="914400" indent="-317500">
              <a:buFont typeface="Arial" panose="020B0604020202020204" pitchFamily="34" charset="0"/>
              <a:buChar char="•"/>
              <a:defRPr sz="3000">
                <a:solidFill>
                  <a:schemeClr val="tx1"/>
                </a:solidFill>
              </a:defRPr>
            </a:lvl2pPr>
            <a:lvl3pPr marL="1371600" indent="-317500">
              <a:buFont typeface="Courier New" panose="02070309020205020404" pitchFamily="49" charset="0"/>
              <a:buChar char="o"/>
              <a:defRPr sz="3000">
                <a:solidFill>
                  <a:schemeClr val="tx1"/>
                </a:solidFill>
              </a:defRPr>
            </a:lvl3pPr>
            <a:lvl4pPr marL="1828800" indent="-317500">
              <a:buFont typeface="Wingdings" pitchFamily="2" charset="2"/>
              <a:buChar char="§"/>
              <a:defRPr sz="3000">
                <a:solidFill>
                  <a:schemeClr val="tx1"/>
                </a:solidFill>
              </a:defRPr>
            </a:lvl4pPr>
            <a:lvl5pPr marL="2286000" indent="-317500">
              <a:buFont typeface="Arial" panose="020B0604020202020204" pitchFamily="34" charset="0"/>
              <a:buChar char="•"/>
              <a:defRPr sz="3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3101C1A-8DDC-294A-A02A-60FC9CFCB658}"/>
              </a:ext>
            </a:extLst>
          </p:cNvPr>
          <p:cNvSpPr>
            <a:spLocks noGrp="1"/>
          </p:cNvSpPr>
          <p:nvPr>
            <p:ph sz="quarter" idx="11"/>
          </p:nvPr>
        </p:nvSpPr>
        <p:spPr>
          <a:xfrm>
            <a:off x="10052050" y="3736975"/>
            <a:ext cx="8823960" cy="5648325"/>
          </a:xfrm>
          <a:prstGeom prst="rect">
            <a:avLst/>
          </a:prstGeom>
        </p:spPr>
        <p:txBody>
          <a:bodyPr/>
          <a:lstStyle>
            <a:lvl1pPr marL="0" indent="0">
              <a:buNone/>
              <a:defRPr sz="3000">
                <a:solidFill>
                  <a:schemeClr val="tx1"/>
                </a:solidFill>
              </a:defRPr>
            </a:lvl1pPr>
            <a:lvl2pPr marL="914400" indent="-317500">
              <a:buFont typeface="Arial" panose="020B0604020202020204" pitchFamily="34" charset="0"/>
              <a:buChar char="•"/>
              <a:defRPr sz="3000">
                <a:solidFill>
                  <a:schemeClr val="tx1"/>
                </a:solidFill>
              </a:defRPr>
            </a:lvl2pPr>
            <a:lvl3pPr marL="1371600" indent="-317500">
              <a:buFont typeface="Courier New" panose="02070309020205020404" pitchFamily="49" charset="0"/>
              <a:buChar char="o"/>
              <a:defRPr sz="3000">
                <a:solidFill>
                  <a:schemeClr val="tx1"/>
                </a:solidFill>
              </a:defRPr>
            </a:lvl3pPr>
            <a:lvl4pPr marL="1828800" indent="-317500">
              <a:buFont typeface="Wingdings" pitchFamily="2" charset="2"/>
              <a:buChar char="§"/>
              <a:defRPr sz="3000">
                <a:solidFill>
                  <a:schemeClr val="tx1"/>
                </a:solidFill>
              </a:defRPr>
            </a:lvl4pPr>
            <a:lvl5pPr marL="2286000" indent="-317500">
              <a:buFont typeface="Arial" panose="020B0604020202020204" pitchFamily="34" charset="0"/>
              <a:buChar char="•"/>
              <a:defRPr sz="3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7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s" userDrawn="1">
  <p:cSld name="Bullets">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580159" y="1551339"/>
            <a:ext cx="15391377" cy="2757911"/>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7915"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3" name="Content Placeholder 2">
            <a:extLst>
              <a:ext uri="{FF2B5EF4-FFF2-40B4-BE49-F238E27FC236}">
                <a16:creationId xmlns:a16="http://schemas.microsoft.com/office/drawing/2014/main" id="{016D25FD-ABA4-3647-9DAE-C16237D906D3}"/>
              </a:ext>
            </a:extLst>
          </p:cNvPr>
          <p:cNvSpPr>
            <a:spLocks noGrp="1"/>
          </p:cNvSpPr>
          <p:nvPr>
            <p:ph sz="quarter" idx="10"/>
          </p:nvPr>
        </p:nvSpPr>
        <p:spPr>
          <a:xfrm>
            <a:off x="579438" y="3736975"/>
            <a:ext cx="14806612" cy="5693896"/>
          </a:xfrm>
        </p:spPr>
        <p:txBody>
          <a:bodyPr/>
          <a:lstStyle>
            <a:lvl1pPr marL="0" indent="0">
              <a:buNone/>
              <a:defRPr sz="3000"/>
            </a:lvl1pPr>
            <a:lvl2pPr marL="914400" indent="-317500">
              <a:buSzPct val="100000"/>
              <a:buFont typeface="Arial" panose="020B0604020202020204" pitchFamily="34" charset="0"/>
              <a:buChar char="•"/>
              <a:defRPr sz="3000"/>
            </a:lvl2pPr>
            <a:lvl3pPr marL="1371600" indent="-317500">
              <a:buSzPct val="60000"/>
              <a:buFont typeface="Courier New" panose="02070309020205020404" pitchFamily="49" charset="0"/>
              <a:buChar char="o"/>
              <a:defRPr sz="3000"/>
            </a:lvl3pPr>
            <a:lvl4pPr marL="1828800" indent="-317500">
              <a:buSzPct val="100000"/>
              <a:buFont typeface="Wingdings" pitchFamily="2" charset="2"/>
              <a:buChar char="§"/>
              <a:defRPr sz="3000"/>
            </a:lvl4pPr>
            <a:lvl5pPr marL="2286000" indent="-317500">
              <a:buSzPct val="60000"/>
              <a:buFont typeface="Arial" panose="020B0604020202020204" pitchFamily="34" charset="0"/>
              <a:buChar char="•"/>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62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headlines">
  <p:cSld name="Two headlines">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580158" y="1551339"/>
            <a:ext cx="17983540" cy="1557386"/>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7915"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42" name="Google Shape;42;p12"/>
          <p:cNvSpPr txBox="1">
            <a:spLocks noGrp="1"/>
          </p:cNvSpPr>
          <p:nvPr>
            <p:ph type="body" idx="1"/>
          </p:nvPr>
        </p:nvSpPr>
        <p:spPr>
          <a:xfrm>
            <a:off x="580158" y="3348416"/>
            <a:ext cx="8821268" cy="1921501"/>
          </a:xfrm>
          <a:prstGeom prst="rect">
            <a:avLst/>
          </a:prstGeom>
        </p:spPr>
        <p:txBody>
          <a:bodyPr spcFirstLastPara="1" wrap="square" lIns="91425" tIns="91425" rIns="91425" bIns="91425" anchor="t" anchorCtr="0">
            <a:noAutofit/>
          </a:bodyPr>
          <a:lstStyle>
            <a:lvl1pPr marL="1005200" lvl="0" indent="-753900" rtl="0">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2010400" lvl="1" indent="-698056" rtl="0">
              <a:spcBef>
                <a:spcPts val="3518"/>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3015600" lvl="2"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4020800" lvl="3"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5026000" lvl="4"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6031200" lvl="5"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7036399" lvl="6"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8041599" lvl="7"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9046799" lvl="8" indent="-698056" rtl="0">
              <a:spcBef>
                <a:spcPts val="3518"/>
              </a:spcBef>
              <a:spcAft>
                <a:spcPts val="3518"/>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sp>
        <p:nvSpPr>
          <p:cNvPr id="43" name="Google Shape;43;p12"/>
          <p:cNvSpPr txBox="1">
            <a:spLocks noGrp="1"/>
          </p:cNvSpPr>
          <p:nvPr>
            <p:ph type="title" idx="2"/>
          </p:nvPr>
        </p:nvSpPr>
        <p:spPr>
          <a:xfrm>
            <a:off x="580158" y="5829147"/>
            <a:ext cx="17983540" cy="1557386"/>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7915"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44" name="Google Shape;44;p12"/>
          <p:cNvSpPr txBox="1">
            <a:spLocks noGrp="1"/>
          </p:cNvSpPr>
          <p:nvPr>
            <p:ph type="body" idx="3"/>
          </p:nvPr>
        </p:nvSpPr>
        <p:spPr>
          <a:xfrm>
            <a:off x="580158" y="7626224"/>
            <a:ext cx="8821268" cy="1921501"/>
          </a:xfrm>
          <a:prstGeom prst="rect">
            <a:avLst/>
          </a:prstGeom>
        </p:spPr>
        <p:txBody>
          <a:bodyPr spcFirstLastPara="1" wrap="square" lIns="91425" tIns="91425" rIns="91425" bIns="91425" anchor="t" anchorCtr="0">
            <a:noAutofit/>
          </a:bodyPr>
          <a:lstStyle>
            <a:lvl1pPr marL="1005200" lvl="0" indent="-753900" rtl="0">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2010400" lvl="1" indent="-698056" rtl="0">
              <a:spcBef>
                <a:spcPts val="3518"/>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3015600" lvl="2"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4020800" lvl="3"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5026000" lvl="4"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6031200" lvl="5"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7036399" lvl="6"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8041599" lvl="7" indent="-698056" rtl="0">
              <a:spcBef>
                <a:spcPts val="3518"/>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9046799" lvl="8" indent="-698056" rtl="0">
              <a:spcBef>
                <a:spcPts val="3518"/>
              </a:spcBef>
              <a:spcAft>
                <a:spcPts val="3518"/>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45" name="Google Shape;45;p12"/>
          <p:cNvPicPr preferRelativeResize="0"/>
          <p:nvPr/>
        </p:nvPicPr>
        <p:blipFill>
          <a:blip r:embed="rId2">
            <a:alphaModFix/>
          </a:blip>
          <a:stretch>
            <a:fillRect/>
          </a:stretch>
        </p:blipFill>
        <p:spPr>
          <a:xfrm>
            <a:off x="580158" y="9978657"/>
            <a:ext cx="1693375" cy="859168"/>
          </a:xfrm>
          <a:prstGeom prst="rect">
            <a:avLst/>
          </a:prstGeom>
          <a:noFill/>
          <a:ln>
            <a:noFill/>
          </a:ln>
        </p:spPr>
      </p:pic>
    </p:spTree>
    <p:extLst>
      <p:ext uri="{BB962C8B-B14F-4D97-AF65-F5344CB8AC3E}">
        <p14:creationId xmlns:p14="http://schemas.microsoft.com/office/powerpoint/2010/main" val="1281063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black)">
  <p:cSld name="Blank (black)">
    <p:bg>
      <p:bgPr>
        <a:solidFill>
          <a:srgbClr val="000000"/>
        </a:solidFill>
        <a:effectLst/>
      </p:bgPr>
    </p:bg>
    <p:spTree>
      <p:nvGrpSpPr>
        <p:cNvPr id="1" name="Shape 52"/>
        <p:cNvGrpSpPr/>
        <p:nvPr/>
      </p:nvGrpSpPr>
      <p:grpSpPr>
        <a:xfrm>
          <a:off x="0" y="0"/>
          <a:ext cx="0" cy="0"/>
          <a:chOff x="0" y="0"/>
          <a:chExt cx="0" cy="0"/>
        </a:xfrm>
      </p:grpSpPr>
      <p:sp>
        <p:nvSpPr>
          <p:cNvPr id="53" name="Google Shape;53;p15"/>
          <p:cNvSpPr txBox="1">
            <a:spLocks noGrp="1"/>
          </p:cNvSpPr>
          <p:nvPr>
            <p:ph type="sldNum" idx="12"/>
          </p:nvPr>
        </p:nvSpPr>
        <p:spPr>
          <a:xfrm>
            <a:off x="18813040" y="10443808"/>
            <a:ext cx="1206378" cy="865434"/>
          </a:xfrm>
          <a:prstGeom prst="rect">
            <a:avLst/>
          </a:prstGeom>
          <a:noFill/>
          <a:ln>
            <a:noFill/>
          </a:ln>
        </p:spPr>
        <p:txBody>
          <a:bodyPr spcFirstLastPara="1" wrap="square" lIns="91425" tIns="91425" rIns="91425" bIns="91425" anchor="t" anchorCtr="0">
            <a:noAutofit/>
          </a:bodyPr>
          <a:lstStyle>
            <a:lvl1pPr lvl="0">
              <a:buNone/>
              <a:defRPr sz="2858"/>
            </a:lvl1pPr>
            <a:lvl2pPr lvl="1">
              <a:buNone/>
              <a:defRPr sz="2858"/>
            </a:lvl2pPr>
            <a:lvl3pPr lvl="2">
              <a:buNone/>
              <a:defRPr sz="2858"/>
            </a:lvl3pPr>
            <a:lvl4pPr lvl="3">
              <a:buNone/>
              <a:defRPr sz="2858"/>
            </a:lvl4pPr>
            <a:lvl5pPr lvl="4">
              <a:buNone/>
              <a:defRPr sz="2858"/>
            </a:lvl5pPr>
            <a:lvl6pPr lvl="5">
              <a:buNone/>
              <a:defRPr sz="2858"/>
            </a:lvl6pPr>
            <a:lvl7pPr lvl="6">
              <a:buNone/>
              <a:defRPr sz="2858"/>
            </a:lvl7pPr>
            <a:lvl8pPr lvl="7">
              <a:buNone/>
              <a:defRPr sz="2858"/>
            </a:lvl8pPr>
            <a:lvl9pPr lvl="8">
              <a:buNone/>
              <a:defRPr sz="2858"/>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3320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7482721"/>
          </a:xfrm>
          <a:prstGeom prst="rect">
            <a:avLst/>
          </a:prstGeo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12" name="Holder 2"/>
          <p:cNvSpPr>
            <a:spLocks noGrp="1"/>
          </p:cNvSpPr>
          <p:nvPr>
            <p:ph type="ctrTitle"/>
          </p:nvPr>
        </p:nvSpPr>
        <p:spPr>
          <a:xfrm>
            <a:off x="2736850" y="736679"/>
            <a:ext cx="14630400" cy="1107996"/>
          </a:xfrm>
          <a:prstGeom prst="rect">
            <a:avLst/>
          </a:prstGeom>
        </p:spPr>
        <p:txBody>
          <a:bodyPr wrap="square" lIns="0" tIns="0" rIns="0" bIns="0" anchor="t">
            <a:spAutoFit/>
          </a:bodyPr>
          <a:lstStyle>
            <a:lvl1pPr algn="ctr">
              <a:defRPr sz="7200">
                <a:solidFill>
                  <a:schemeClr val="bg1"/>
                </a:solidFill>
              </a:defRPr>
            </a:lvl1pPr>
          </a:lstStyle>
          <a:p>
            <a:endParaRPr lang="en-US"/>
          </a:p>
        </p:txBody>
      </p:sp>
    </p:spTree>
    <p:extLst>
      <p:ext uri="{BB962C8B-B14F-4D97-AF65-F5344CB8AC3E}">
        <p14:creationId xmlns:p14="http://schemas.microsoft.com/office/powerpoint/2010/main" val="3859949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0460"/>
          <a:stretch/>
        </p:blipFill>
        <p:spPr>
          <a:xfrm>
            <a:off x="0" y="0"/>
            <a:ext cx="20111654" cy="7864475"/>
          </a:xfrm>
          <a:prstGeom prst="rect">
            <a:avLst/>
          </a:prstGeom>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a:t>SECTION TITLE VERSION ONE</a:t>
            </a:r>
          </a:p>
        </p:txBody>
      </p:sp>
    </p:spTree>
    <p:extLst>
      <p:ext uri="{BB962C8B-B14F-4D97-AF65-F5344CB8AC3E}">
        <p14:creationId xmlns:p14="http://schemas.microsoft.com/office/powerpoint/2010/main" val="8555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a:prstGeom prst="rect">
            <a:avLst/>
          </a:prstGeo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t">
            <a:spAutoFit/>
          </a:bodyPr>
          <a:lstStyle>
            <a:lvl1pPr algn="ctr">
              <a:defRPr sz="7200">
                <a:solidFill>
                  <a:schemeClr val="accent1"/>
                </a:solidFill>
              </a:defRPr>
            </a:lvl1pPr>
          </a:lstStyle>
          <a:p>
            <a:endParaRPr lang="en-US"/>
          </a:p>
        </p:txBody>
      </p:sp>
    </p:spTree>
    <p:extLst>
      <p:ext uri="{BB962C8B-B14F-4D97-AF65-F5344CB8AC3E}">
        <p14:creationId xmlns:p14="http://schemas.microsoft.com/office/powerpoint/2010/main" val="4258603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799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prstGeom prst="rect">
            <a:avLst/>
          </a:prstGeom>
          <a:ln>
            <a:noFill/>
          </a:ln>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13" name="Text Placeholder 13"/>
          <p:cNvSpPr>
            <a:spLocks noGrp="1"/>
          </p:cNvSpPr>
          <p:nvPr>
            <p:ph type="body" sz="quarter" idx="11"/>
          </p:nvPr>
        </p:nvSpPr>
        <p:spPr>
          <a:xfrm>
            <a:off x="10290175" y="3917331"/>
            <a:ext cx="9144000" cy="5471144"/>
          </a:xfrm>
          <a:prstGeom prst="rect">
            <a:avLst/>
          </a:prstGeom>
          <a:ln>
            <a:noFill/>
          </a:ln>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16" name="Text Placeholder 3"/>
          <p:cNvSpPr>
            <a:spLocks noGrp="1"/>
          </p:cNvSpPr>
          <p:nvPr>
            <p:ph type="body" sz="quarter" idx="13"/>
          </p:nvPr>
        </p:nvSpPr>
        <p:spPr>
          <a:xfrm>
            <a:off x="757238" y="1708642"/>
            <a:ext cx="9144000" cy="1477328"/>
          </a:xfrm>
          <a:prstGeom prst="rect">
            <a:avLst/>
          </a:prstGeo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a:t>Click to edit Master text styles</a:t>
            </a:r>
          </a:p>
        </p:txBody>
      </p:sp>
      <p:sp>
        <p:nvSpPr>
          <p:cNvPr id="17" name="Text Placeholder 3"/>
          <p:cNvSpPr>
            <a:spLocks noGrp="1"/>
          </p:cNvSpPr>
          <p:nvPr>
            <p:ph type="body" sz="quarter" idx="14"/>
          </p:nvPr>
        </p:nvSpPr>
        <p:spPr>
          <a:xfrm>
            <a:off x="10290175" y="1732984"/>
            <a:ext cx="9144000" cy="1477328"/>
          </a:xfrm>
          <a:prstGeom prst="rect">
            <a:avLst/>
          </a:prstGeo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a:t>Click to edit Master text styles</a:t>
            </a:r>
          </a:p>
        </p:txBody>
      </p:sp>
    </p:spTree>
    <p:extLst>
      <p:ext uri="{BB962C8B-B14F-4D97-AF65-F5344CB8AC3E}">
        <p14:creationId xmlns:p14="http://schemas.microsoft.com/office/powerpoint/2010/main" val="2253293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a:p>
        </p:txBody>
      </p:sp>
    </p:spTree>
    <p:extLst>
      <p:ext uri="{BB962C8B-B14F-4D97-AF65-F5344CB8AC3E}">
        <p14:creationId xmlns:p14="http://schemas.microsoft.com/office/powerpoint/2010/main" val="282454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Google Shape;9;p2"/>
          <p:cNvSpPr/>
          <p:nvPr/>
        </p:nvSpPr>
        <p:spPr>
          <a:xfrm>
            <a:off x="0" y="0"/>
            <a:ext cx="20136420" cy="9382572"/>
          </a:xfrm>
          <a:prstGeom prst="rect">
            <a:avLst/>
          </a:prstGeom>
          <a:solidFill>
            <a:srgbClr val="C0CEC8"/>
          </a:solidFill>
          <a:ln>
            <a:noFill/>
          </a:ln>
        </p:spPr>
        <p:txBody>
          <a:bodyPr spcFirstLastPara="1" wrap="square" lIns="201008" tIns="201008" rIns="201008" bIns="201008" anchor="ctr" anchorCtr="0">
            <a:noAutofit/>
          </a:bodyPr>
          <a:lstStyle/>
          <a:p>
            <a:pPr marL="0" lvl="0" indent="0" algn="l" rtl="0">
              <a:spcBef>
                <a:spcPts val="0"/>
              </a:spcBef>
              <a:spcAft>
                <a:spcPts val="0"/>
              </a:spcAft>
              <a:buNone/>
            </a:pPr>
            <a:endParaRPr sz="3957"/>
          </a:p>
        </p:txBody>
      </p:sp>
      <p:sp>
        <p:nvSpPr>
          <p:cNvPr id="10" name="Google Shape;10;p2"/>
          <p:cNvSpPr txBox="1">
            <a:spLocks noGrp="1"/>
          </p:cNvSpPr>
          <p:nvPr>
            <p:ph type="title"/>
          </p:nvPr>
        </p:nvSpPr>
        <p:spPr>
          <a:xfrm>
            <a:off x="580165" y="1551339"/>
            <a:ext cx="13876974" cy="3691947"/>
          </a:xfrm>
          <a:prstGeom prst="rect">
            <a:avLst/>
          </a:prstGeom>
        </p:spPr>
        <p:txBody>
          <a:bodyPr spcFirstLastPara="1" wrap="square" lIns="91425" tIns="91425" rIns="91425" bIns="91425" anchor="t" anchorCtr="0">
            <a:noAutofit/>
          </a:bodyPr>
          <a:lstStyle>
            <a:lvl1pPr lvl="0">
              <a:spcBef>
                <a:spcPts val="0"/>
              </a:spcBef>
              <a:spcAft>
                <a:spcPts val="0"/>
              </a:spcAft>
              <a:buNone/>
              <a:defRPr sz="10553"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a:t>Click to edit Master title style</a:t>
            </a:r>
            <a:endParaRPr/>
          </a:p>
        </p:txBody>
      </p:sp>
      <p:pic>
        <p:nvPicPr>
          <p:cNvPr id="11" name="Google Shape;11;p2"/>
          <p:cNvPicPr preferRelativeResize="0"/>
          <p:nvPr/>
        </p:nvPicPr>
        <p:blipFill>
          <a:blip r:embed="rId2">
            <a:alphaModFix/>
          </a:blip>
          <a:stretch>
            <a:fillRect/>
          </a:stretch>
        </p:blipFill>
        <p:spPr>
          <a:xfrm>
            <a:off x="580159" y="9818752"/>
            <a:ext cx="2226039" cy="1129396"/>
          </a:xfrm>
          <a:prstGeom prst="rect">
            <a:avLst/>
          </a:prstGeom>
          <a:noFill/>
          <a:ln>
            <a:noFill/>
          </a:ln>
        </p:spPr>
      </p:pic>
      <p:pic>
        <p:nvPicPr>
          <p:cNvPr id="12" name="Google Shape;12;p2"/>
          <p:cNvPicPr preferRelativeResize="0"/>
          <p:nvPr/>
        </p:nvPicPr>
        <p:blipFill>
          <a:blip r:embed="rId3">
            <a:alphaModFix/>
          </a:blip>
          <a:stretch>
            <a:fillRect/>
          </a:stretch>
        </p:blipFill>
        <p:spPr>
          <a:xfrm rot="5400000">
            <a:off x="13979725" y="5063356"/>
            <a:ext cx="10471618" cy="1182633"/>
          </a:xfrm>
          <a:prstGeom prst="rect">
            <a:avLst/>
          </a:prstGeom>
          <a:noFill/>
          <a:ln>
            <a:noFill/>
          </a:ln>
        </p:spPr>
      </p:pic>
    </p:spTree>
    <p:extLst>
      <p:ext uri="{BB962C8B-B14F-4D97-AF65-F5344CB8AC3E}">
        <p14:creationId xmlns:p14="http://schemas.microsoft.com/office/powerpoint/2010/main" val="2870033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with photo">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t">
            <a:spAutoFit/>
          </a:bodyPr>
          <a:lstStyle>
            <a:lvl1pPr algn="ctr">
              <a:defRPr sz="7200">
                <a:solidFill>
                  <a:schemeClr val="accent1"/>
                </a:solidFill>
              </a:defRPr>
            </a:lvl1pPr>
          </a:lstStyle>
          <a:p>
            <a:endParaRPr lang="en-US"/>
          </a:p>
        </p:txBody>
      </p:sp>
      <p:sp>
        <p:nvSpPr>
          <p:cNvPr id="11" name="Content Placeholder 10"/>
          <p:cNvSpPr>
            <a:spLocks noGrp="1"/>
          </p:cNvSpPr>
          <p:nvPr>
            <p:ph sz="quarter" idx="10"/>
          </p:nvPr>
        </p:nvSpPr>
        <p:spPr>
          <a:xfrm>
            <a:off x="924339" y="2530475"/>
            <a:ext cx="11125200" cy="6949440"/>
          </a:xfrm>
          <a:prstGeom prst="rect">
            <a:avLst/>
          </a:prstGeo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12" name="Picture Placeholder 9"/>
          <p:cNvSpPr>
            <a:spLocks noGrp="1"/>
          </p:cNvSpPr>
          <p:nvPr>
            <p:ph type="pic" sz="quarter" idx="11"/>
          </p:nvPr>
        </p:nvSpPr>
        <p:spPr>
          <a:xfrm>
            <a:off x="12414250" y="2530475"/>
            <a:ext cx="6949440" cy="6949440"/>
          </a:xfrm>
          <a:prstGeom prst="rect">
            <a:avLst/>
          </a:prstGeom>
        </p:spPr>
        <p:txBody>
          <a:bodyPr/>
          <a:lstStyle/>
          <a:p>
            <a:endParaRPr lang="en-US"/>
          </a:p>
        </p:txBody>
      </p:sp>
    </p:spTree>
    <p:extLst>
      <p:ext uri="{BB962C8B-B14F-4D97-AF65-F5344CB8AC3E}">
        <p14:creationId xmlns:p14="http://schemas.microsoft.com/office/powerpoint/2010/main" val="3499364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49981"/>
          <a:stretch/>
        </p:blipFill>
        <p:spPr>
          <a:xfrm>
            <a:off x="10052050" y="0"/>
            <a:ext cx="10059604" cy="11309350"/>
          </a:xfrm>
          <a:prstGeom prst="rect">
            <a:avLst/>
          </a:prstGeom>
        </p:spPr>
      </p:pic>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a:t>SECTION TITLE VERSION TWO:</a:t>
            </a:r>
            <a:br>
              <a:rPr lang="en-US"/>
            </a:br>
            <a:r>
              <a:rPr lang="en-US"/>
              <a:t>WITH PICTURE</a:t>
            </a:r>
          </a:p>
        </p:txBody>
      </p:sp>
      <p:sp>
        <p:nvSpPr>
          <p:cNvPr id="9" name="Picture Placeholder 8"/>
          <p:cNvSpPr>
            <a:spLocks noGrp="1"/>
          </p:cNvSpPr>
          <p:nvPr>
            <p:ph type="pic" sz="quarter" idx="10"/>
          </p:nvPr>
        </p:nvSpPr>
        <p:spPr>
          <a:xfrm>
            <a:off x="0" y="0"/>
            <a:ext cx="10052050" cy="11309350"/>
          </a:xfrm>
          <a:prstGeom prst="rect">
            <a:avLst/>
          </a:prstGeom>
        </p:spPr>
        <p:txBody>
          <a:bodyPr/>
          <a:lstStyle/>
          <a:p>
            <a:endParaRPr lang="en-US"/>
          </a:p>
        </p:txBody>
      </p:sp>
    </p:spTree>
    <p:extLst>
      <p:ext uri="{BB962C8B-B14F-4D97-AF65-F5344CB8AC3E}">
        <p14:creationId xmlns:p14="http://schemas.microsoft.com/office/powerpoint/2010/main" val="2779093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E484-C52D-4926-8623-93178D06F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5070D-D98D-4A24-A934-C50C92B2CEB2}"/>
              </a:ext>
            </a:extLst>
          </p:cNvPr>
          <p:cNvSpPr>
            <a:spLocks noGrp="1"/>
          </p:cNvSpPr>
          <p:nvPr>
            <p:ph idx="1"/>
          </p:nvPr>
        </p:nvSpPr>
        <p:spPr>
          <a:xfrm>
            <a:off x="2736850" y="2632285"/>
            <a:ext cx="14630400" cy="13849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58F50-18FB-4A8A-AE2D-AE9643E528C5}"/>
              </a:ext>
            </a:extLst>
          </p:cNvPr>
          <p:cNvSpPr>
            <a:spLocks noGrp="1"/>
          </p:cNvSpPr>
          <p:nvPr>
            <p:ph type="dt" sz="half" idx="10"/>
          </p:nvPr>
        </p:nvSpPr>
        <p:spPr/>
        <p:txBody>
          <a:bodyPr/>
          <a:lstStyle/>
          <a:p>
            <a:fld id="{789DEC27-65B5-4E0B-BB8A-E37444ACE969}" type="datetimeFigureOut">
              <a:rPr lang="en-US" smtClean="0"/>
              <a:t>1/24/23</a:t>
            </a:fld>
            <a:endParaRPr lang="en-US"/>
          </a:p>
        </p:txBody>
      </p:sp>
      <p:sp>
        <p:nvSpPr>
          <p:cNvPr id="5" name="Footer Placeholder 4">
            <a:extLst>
              <a:ext uri="{FF2B5EF4-FFF2-40B4-BE49-F238E27FC236}">
                <a16:creationId xmlns:a16="http://schemas.microsoft.com/office/drawing/2014/main" id="{8384F48C-9D25-4856-AB49-8EFDB7B56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8EE30-6C0B-4279-AF6E-EA5F9D6367FC}"/>
              </a:ext>
            </a:extLst>
          </p:cNvPr>
          <p:cNvSpPr>
            <a:spLocks noGrp="1"/>
          </p:cNvSpPr>
          <p:nvPr>
            <p:ph type="sldNum" sz="quarter" idx="12"/>
          </p:nvPr>
        </p:nvSpPr>
        <p:spPr/>
        <p:txBody>
          <a:bodyPr/>
          <a:lstStyle/>
          <a:p>
            <a:fld id="{E3147011-3A50-4815-A550-57F99E2BBAA4}" type="slidenum">
              <a:rPr lang="en-US" smtClean="0"/>
              <a:t>‹#›</a:t>
            </a:fld>
            <a:endParaRPr lang="en-US"/>
          </a:p>
        </p:txBody>
      </p:sp>
    </p:spTree>
    <p:extLst>
      <p:ext uri="{BB962C8B-B14F-4D97-AF65-F5344CB8AC3E}">
        <p14:creationId xmlns:p14="http://schemas.microsoft.com/office/powerpoint/2010/main" val="3358017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a:prstGeom prst="rect">
            <a:avLst/>
          </a:prstGeo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10" name="Picture Placeholder 9"/>
          <p:cNvSpPr>
            <a:spLocks noGrp="1"/>
          </p:cNvSpPr>
          <p:nvPr>
            <p:ph type="pic" sz="quarter" idx="11"/>
          </p:nvPr>
        </p:nvSpPr>
        <p:spPr>
          <a:xfrm>
            <a:off x="12321761" y="3187410"/>
            <a:ext cx="6949440" cy="6949440"/>
          </a:xfrm>
          <a:prstGeom prst="rect">
            <a:avLst/>
          </a:prstGeom>
        </p:spPr>
        <p:txBody>
          <a:bodyPr/>
          <a:lstStyle/>
          <a:p>
            <a:endParaRPr lang="en-US"/>
          </a:p>
        </p:txBody>
      </p:sp>
      <p:sp>
        <p:nvSpPr>
          <p:cNvPr id="12"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a:prstGeom prst="rect">
            <a:avLst/>
          </a:prstGeom>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21" name="Text Placeholder 13"/>
          <p:cNvSpPr>
            <a:spLocks noGrp="1"/>
          </p:cNvSpPr>
          <p:nvPr>
            <p:ph type="body" sz="quarter" idx="11"/>
          </p:nvPr>
        </p:nvSpPr>
        <p:spPr>
          <a:xfrm>
            <a:off x="7308850" y="4222131"/>
            <a:ext cx="5486400" cy="3794744"/>
          </a:xfrm>
          <a:prstGeom prst="rect">
            <a:avLst/>
          </a:prstGeom>
        </p:spPr>
        <p:txBody>
          <a:bodyPr/>
          <a:lstStyle>
            <a:lvl1pPr algn="ctr">
              <a:defRPr sz="4800">
                <a:latin typeface="Helvetica" charset="0"/>
                <a:ea typeface="Helvetica" charset="0"/>
                <a:cs typeface="Helvetica" charset="0"/>
              </a:defRPr>
            </a:lvl1pPr>
          </a:lstStyle>
          <a:p>
            <a:pPr lvl="0"/>
            <a:r>
              <a:rPr lang="en-US"/>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a:prstGeom prst="rect">
            <a:avLst/>
          </a:prstGeom>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24" name="Text Placeholder 13"/>
          <p:cNvSpPr>
            <a:spLocks noGrp="1"/>
          </p:cNvSpPr>
          <p:nvPr>
            <p:ph type="body" sz="quarter" idx="16"/>
          </p:nvPr>
        </p:nvSpPr>
        <p:spPr>
          <a:xfrm>
            <a:off x="762000" y="1213629"/>
            <a:ext cx="5486400" cy="2215991"/>
          </a:xfrm>
          <a:prstGeom prst="rect">
            <a:avLst/>
          </a:prstGeo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a:t>Click to edit Master text styles</a:t>
            </a:r>
          </a:p>
        </p:txBody>
      </p:sp>
      <p:sp>
        <p:nvSpPr>
          <p:cNvPr id="25" name="Text Placeholder 13"/>
          <p:cNvSpPr>
            <a:spLocks noGrp="1"/>
          </p:cNvSpPr>
          <p:nvPr>
            <p:ph type="body" sz="quarter" idx="17"/>
          </p:nvPr>
        </p:nvSpPr>
        <p:spPr>
          <a:xfrm>
            <a:off x="7308850" y="1228885"/>
            <a:ext cx="5486400" cy="2215991"/>
          </a:xfrm>
          <a:prstGeom prst="rect">
            <a:avLst/>
          </a:prstGeo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a:t>Click to edit Master text styles</a:t>
            </a:r>
          </a:p>
        </p:txBody>
      </p:sp>
      <p:sp>
        <p:nvSpPr>
          <p:cNvPr id="26" name="Text Placeholder 13"/>
          <p:cNvSpPr>
            <a:spLocks noGrp="1"/>
          </p:cNvSpPr>
          <p:nvPr>
            <p:ph type="body" sz="quarter" idx="18"/>
          </p:nvPr>
        </p:nvSpPr>
        <p:spPr>
          <a:xfrm>
            <a:off x="13862050" y="1228885"/>
            <a:ext cx="5486400" cy="2215991"/>
          </a:xfrm>
          <a:prstGeom prst="rect">
            <a:avLst/>
          </a:prstGeo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prstGeom prst="rect">
            <a:avLst/>
          </a:prstGeo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a:prstGeom prst="rect">
            <a:avLst/>
          </a:prstGeo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393950" y="2835275"/>
            <a:ext cx="15316200" cy="1477328"/>
          </a:xfrm>
          <a:prstGeom prst="rect">
            <a:avLst/>
          </a:prstGeom>
          <a:ln>
            <a:noFill/>
          </a:ln>
        </p:spPr>
        <p:txBody>
          <a:bodyPr anchor="ctr"/>
          <a:lstStyle>
            <a:lvl1pPr algn="ctr">
              <a:defRPr sz="96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a:t>Thank you!</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3501" y="8550275"/>
            <a:ext cx="2677098" cy="13716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ull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FEA336-E137-6641-B3D7-DC6A0004BC2D}"/>
              </a:ext>
            </a:extLst>
          </p:cNvPr>
          <p:cNvSpPr>
            <a:spLocks noGrp="1"/>
          </p:cNvSpPr>
          <p:nvPr>
            <p:ph type="pic" sz="quarter" idx="10" hasCustomPrompt="1"/>
          </p:nvPr>
        </p:nvSpPr>
        <p:spPr>
          <a:xfrm>
            <a:off x="0" y="0"/>
            <a:ext cx="20104100" cy="276999"/>
          </a:xfrm>
          <a:prstGeom prst="rect">
            <a:avLst/>
          </a:prstGeom>
        </p:spPr>
        <p:txBody>
          <a:bodyPr anchor="t"/>
          <a:lstStyle>
            <a:lvl1pPr marL="0" indent="0" algn="ctr">
              <a:buNone/>
              <a:defRPr/>
            </a:lvl1pPr>
          </a:lstStyle>
          <a:p>
            <a:r>
              <a:rPr lang="en-US"/>
              <a:t>FULL FRAME IMAGE</a:t>
            </a:r>
          </a:p>
        </p:txBody>
      </p:sp>
    </p:spTree>
    <p:extLst>
      <p:ext uri="{BB962C8B-B14F-4D97-AF65-F5344CB8AC3E}">
        <p14:creationId xmlns:p14="http://schemas.microsoft.com/office/powerpoint/2010/main" val="182376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ter">
  <p:cSld name="Module">
    <p:bg>
      <p:bgPr>
        <a:solidFill>
          <a:srgbClr val="2E3856"/>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80165" y="1551339"/>
            <a:ext cx="13876974" cy="3691947"/>
          </a:xfrm>
          <a:prstGeom prst="rect">
            <a:avLst/>
          </a:prstGeom>
        </p:spPr>
        <p:txBody>
          <a:bodyPr spcFirstLastPara="1" wrap="square" lIns="91425" tIns="91425" rIns="91425" bIns="91425" anchor="t" anchorCtr="0">
            <a:noAutofit/>
          </a:bodyPr>
          <a:lstStyle>
            <a:lvl1pPr lvl="0" rtl="0">
              <a:spcBef>
                <a:spcPts val="0"/>
              </a:spcBef>
              <a:spcAft>
                <a:spcPts val="0"/>
              </a:spcAft>
              <a:buNone/>
              <a:defRPr sz="10553" b="1" i="0">
                <a:solidFill>
                  <a:srgbClr val="FFFFFF"/>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15" name="Google Shape;15;p3"/>
          <p:cNvSpPr txBox="1">
            <a:spLocks noGrp="1"/>
          </p:cNvSpPr>
          <p:nvPr>
            <p:ph type="sldNum" idx="12"/>
          </p:nvPr>
        </p:nvSpPr>
        <p:spPr>
          <a:xfrm>
            <a:off x="18813040" y="10443808"/>
            <a:ext cx="1206378" cy="865434"/>
          </a:xfrm>
          <a:prstGeom prst="rect">
            <a:avLst/>
          </a:prstGeom>
          <a:noFill/>
          <a:ln>
            <a:noFill/>
          </a:ln>
        </p:spPr>
        <p:txBody>
          <a:bodyPr spcFirstLastPara="1" wrap="square" lIns="91425" tIns="91425" rIns="91425" bIns="91425" anchor="t" anchorCtr="0">
            <a:noAutofit/>
          </a:bodyPr>
          <a:lstStyle>
            <a:lvl1pPr lvl="0">
              <a:buNone/>
              <a:defRPr sz="2858"/>
            </a:lvl1pPr>
            <a:lvl2pPr lvl="1">
              <a:buNone/>
              <a:defRPr sz="2858"/>
            </a:lvl2pPr>
            <a:lvl3pPr lvl="2">
              <a:buNone/>
              <a:defRPr sz="2858"/>
            </a:lvl3pPr>
            <a:lvl4pPr lvl="3">
              <a:buNone/>
              <a:defRPr sz="2858"/>
            </a:lvl4pPr>
            <a:lvl5pPr lvl="4">
              <a:buNone/>
              <a:defRPr sz="2858"/>
            </a:lvl5pPr>
            <a:lvl6pPr lvl="5">
              <a:buNone/>
              <a:defRPr sz="2858"/>
            </a:lvl6pPr>
            <a:lvl7pPr lvl="6">
              <a:buNone/>
              <a:defRPr sz="2858"/>
            </a:lvl7pPr>
            <a:lvl8pPr lvl="7">
              <a:buNone/>
              <a:defRPr sz="2858"/>
            </a:lvl8pPr>
            <a:lvl9pPr lvl="8">
              <a:buNone/>
              <a:defRPr sz="2858"/>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145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preserve="1">
  <p:cSld name="Administer test">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80165" y="1551339"/>
            <a:ext cx="13876974" cy="3691947"/>
          </a:xfrm>
          <a:prstGeom prst="rect">
            <a:avLst/>
          </a:prstGeom>
        </p:spPr>
        <p:txBody>
          <a:bodyPr spcFirstLastPara="1" wrap="square" lIns="91425" tIns="91425" rIns="91425" bIns="91425" anchor="t" anchorCtr="0">
            <a:noAutofit/>
          </a:bodyPr>
          <a:lstStyle>
            <a:lvl1pPr lvl="0" rtl="0">
              <a:spcBef>
                <a:spcPts val="0"/>
              </a:spcBef>
              <a:spcAft>
                <a:spcPts val="0"/>
              </a:spcAft>
              <a:buNone/>
              <a:defRPr sz="10553" b="1" i="0">
                <a:solidFill>
                  <a:schemeClr val="accent3"/>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pic>
        <p:nvPicPr>
          <p:cNvPr id="4" name="Picture 3">
            <a:extLst>
              <a:ext uri="{FF2B5EF4-FFF2-40B4-BE49-F238E27FC236}">
                <a16:creationId xmlns:a16="http://schemas.microsoft.com/office/drawing/2014/main" id="{C430BD1C-8B5A-5348-8B45-95FD86379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27380" y="5360978"/>
            <a:ext cx="19476720" cy="587394"/>
          </a:xfrm>
          <a:prstGeom prst="rect">
            <a:avLst/>
          </a:prstGeom>
        </p:spPr>
      </p:pic>
    </p:spTree>
    <p:extLst>
      <p:ext uri="{BB962C8B-B14F-4D97-AF65-F5344CB8AC3E}">
        <p14:creationId xmlns:p14="http://schemas.microsoft.com/office/powerpoint/2010/main" val="356430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p:cSld name="Activities">
    <p:bg>
      <p:bgPr>
        <a:solidFill>
          <a:srgbClr val="D8B49C"/>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80165" y="1551339"/>
            <a:ext cx="13876974" cy="3691947"/>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0553"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Tree>
    <p:extLst>
      <p:ext uri="{BB962C8B-B14F-4D97-AF65-F5344CB8AC3E}">
        <p14:creationId xmlns:p14="http://schemas.microsoft.com/office/powerpoint/2010/main" val="96859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with copy">
  <p:cSld name="Section with copy">
    <p:bg>
      <p:bgPr>
        <a:solidFill>
          <a:srgbClr val="D8B49C"/>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80165" y="1551339"/>
            <a:ext cx="13876974" cy="3691947"/>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0553"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20" name="Google Shape;20;p5"/>
          <p:cNvSpPr txBox="1">
            <a:spLocks noGrp="1"/>
          </p:cNvSpPr>
          <p:nvPr>
            <p:ph type="subTitle" idx="1"/>
          </p:nvPr>
        </p:nvSpPr>
        <p:spPr>
          <a:xfrm>
            <a:off x="580165" y="5243262"/>
            <a:ext cx="13876974" cy="5564636"/>
          </a:xfrm>
          <a:prstGeom prst="rect">
            <a:avLst/>
          </a:prstGeom>
        </p:spPr>
        <p:txBody>
          <a:bodyPr spcFirstLastPara="1" wrap="square" lIns="91425" tIns="91425" rIns="91425" bIns="91425" anchor="t" anchorCtr="0">
            <a:noAutofit/>
          </a:bodyPr>
          <a:lstStyle>
            <a:lvl1pPr lvl="0" rtl="0">
              <a:spcBef>
                <a:spcPts val="0"/>
              </a:spcBef>
              <a:spcAft>
                <a:spcPts val="0"/>
              </a:spcAft>
              <a:buNone/>
              <a:defRPr sz="3078" b="0"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3518"/>
              </a:spcBef>
              <a:spcAft>
                <a:spcPts val="0"/>
              </a:spcAft>
              <a:buNone/>
              <a:defRPr/>
            </a:lvl2pPr>
            <a:lvl3pPr lvl="2" rtl="0">
              <a:spcBef>
                <a:spcPts val="3518"/>
              </a:spcBef>
              <a:spcAft>
                <a:spcPts val="0"/>
              </a:spcAft>
              <a:buNone/>
              <a:defRPr/>
            </a:lvl3pPr>
            <a:lvl4pPr lvl="3" rtl="0">
              <a:spcBef>
                <a:spcPts val="3518"/>
              </a:spcBef>
              <a:spcAft>
                <a:spcPts val="0"/>
              </a:spcAft>
              <a:buNone/>
              <a:defRPr/>
            </a:lvl4pPr>
            <a:lvl5pPr lvl="4" rtl="0">
              <a:spcBef>
                <a:spcPts val="3518"/>
              </a:spcBef>
              <a:spcAft>
                <a:spcPts val="0"/>
              </a:spcAft>
              <a:buNone/>
              <a:defRPr/>
            </a:lvl5pPr>
            <a:lvl6pPr lvl="5" rtl="0">
              <a:spcBef>
                <a:spcPts val="3518"/>
              </a:spcBef>
              <a:spcAft>
                <a:spcPts val="0"/>
              </a:spcAft>
              <a:buNone/>
              <a:defRPr/>
            </a:lvl6pPr>
            <a:lvl7pPr lvl="6" rtl="0">
              <a:spcBef>
                <a:spcPts val="3518"/>
              </a:spcBef>
              <a:spcAft>
                <a:spcPts val="0"/>
              </a:spcAft>
              <a:buNone/>
              <a:defRPr/>
            </a:lvl7pPr>
            <a:lvl8pPr lvl="7" rtl="0">
              <a:spcBef>
                <a:spcPts val="3518"/>
              </a:spcBef>
              <a:spcAft>
                <a:spcPts val="0"/>
              </a:spcAft>
              <a:buNone/>
              <a:defRPr/>
            </a:lvl8pPr>
            <a:lvl9pPr lvl="8" rtl="0">
              <a:spcBef>
                <a:spcPts val="3518"/>
              </a:spcBef>
              <a:spcAft>
                <a:spcPts val="3518"/>
              </a:spcAft>
              <a:buNone/>
              <a:defRPr/>
            </a:lvl9pPr>
          </a:lstStyle>
          <a:p>
            <a:r>
              <a:rPr lang="en-US"/>
              <a:t>Click to edit Master subtitle style</a:t>
            </a:r>
            <a:endParaRPr/>
          </a:p>
        </p:txBody>
      </p:sp>
    </p:spTree>
    <p:extLst>
      <p:ext uri="{BB962C8B-B14F-4D97-AF65-F5344CB8AC3E}">
        <p14:creationId xmlns:p14="http://schemas.microsoft.com/office/powerpoint/2010/main" val="246938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or short statement">
  <p:cSld name="Quote or short statement">
    <p:bg>
      <p:bgPr>
        <a:solidFill>
          <a:srgbClr val="D8B49C"/>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580159" y="1551339"/>
            <a:ext cx="16092514" cy="8292864"/>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596"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Tree>
    <p:extLst>
      <p:ext uri="{BB962C8B-B14F-4D97-AF65-F5344CB8AC3E}">
        <p14:creationId xmlns:p14="http://schemas.microsoft.com/office/powerpoint/2010/main" val="130798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ositioning">
  <p:cSld name="Positioning">
    <p:bg>
      <p:bgPr>
        <a:solidFill>
          <a:srgbClr val="F9ED7D"/>
        </a:solidFill>
        <a:effectLst/>
      </p:bgPr>
    </p:bg>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8214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st" userDrawn="1">
  <p:cSld name="Lis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580158" y="1551339"/>
            <a:ext cx="15420399" cy="2757911"/>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7915"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3" name="Content Placeholder 2">
            <a:extLst>
              <a:ext uri="{FF2B5EF4-FFF2-40B4-BE49-F238E27FC236}">
                <a16:creationId xmlns:a16="http://schemas.microsoft.com/office/drawing/2014/main" id="{48141B5C-BDF2-5D47-8997-DBFA20EBBC3A}"/>
              </a:ext>
            </a:extLst>
          </p:cNvPr>
          <p:cNvSpPr>
            <a:spLocks noGrp="1"/>
          </p:cNvSpPr>
          <p:nvPr>
            <p:ph sz="quarter" idx="10"/>
          </p:nvPr>
        </p:nvSpPr>
        <p:spPr>
          <a:xfrm>
            <a:off x="580156" y="3736472"/>
            <a:ext cx="11303939" cy="5819904"/>
          </a:xfrm>
          <a:prstGeom prst="rect">
            <a:avLst/>
          </a:prstGeom>
        </p:spPr>
        <p:txBody>
          <a:bodyPr/>
          <a:lstStyle>
            <a:lvl1pPr marL="0" indent="0">
              <a:buNone/>
              <a:defRPr sz="3000">
                <a:solidFill>
                  <a:schemeClr val="tx1"/>
                </a:solidFill>
              </a:defRPr>
            </a:lvl1pPr>
            <a:lvl2pPr marL="914400" indent="-317500">
              <a:buSzPct val="100000"/>
              <a:buFont typeface="Arial" panose="020B0604020202020204" pitchFamily="34" charset="0"/>
              <a:buChar char="•"/>
              <a:defRPr sz="3000">
                <a:solidFill>
                  <a:schemeClr val="tx1"/>
                </a:solidFill>
              </a:defRPr>
            </a:lvl2pPr>
            <a:lvl3pPr marL="1371600" indent="-317500">
              <a:buSzPct val="60000"/>
              <a:buFont typeface="Courier New" panose="02070309020205020404" pitchFamily="49" charset="0"/>
              <a:buChar char="o"/>
              <a:defRPr sz="3000">
                <a:solidFill>
                  <a:schemeClr val="tx1"/>
                </a:solidFill>
              </a:defRPr>
            </a:lvl3pPr>
            <a:lvl4pPr marL="1828800" indent="-317500">
              <a:buSzPct val="100000"/>
              <a:buFont typeface="Wingdings" pitchFamily="2" charset="2"/>
              <a:buChar char="§"/>
              <a:defRPr sz="3000">
                <a:solidFill>
                  <a:schemeClr val="tx1"/>
                </a:solidFill>
              </a:defRPr>
            </a:lvl4pPr>
            <a:lvl5pPr>
              <a:defRPr sz="3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9472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307" y="978506"/>
            <a:ext cx="18733486" cy="125923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85307" y="2534022"/>
            <a:ext cx="18733486" cy="7511862"/>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extLst>
      <p:ext uri="{BB962C8B-B14F-4D97-AF65-F5344CB8AC3E}">
        <p14:creationId xmlns:p14="http://schemas.microsoft.com/office/powerpoint/2010/main" val="4028843108"/>
      </p:ext>
    </p:extLst>
  </p:cSld>
  <p:clrMap bg1="lt1" tx1="dk1" bg2="dk2" tx2="lt2" accent1="accent1" accent2="accent2" accent3="accent3" accent4="accent4" accent5="accent5" accent6="accent6" hlink="hlink" folHlink="folHlink"/>
  <p:sldLayoutIdLst>
    <p:sldLayoutId id="2147483714" r:id="rId1"/>
    <p:sldLayoutId id="2147483734" r:id="rId2"/>
    <p:sldLayoutId id="2147483715" r:id="rId3"/>
    <p:sldLayoutId id="214748373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664" r:id="rId23"/>
    <p:sldLayoutId id="2147483670" r:id="rId24"/>
    <p:sldLayoutId id="2147483671" r:id="rId25"/>
    <p:sldLayoutId id="2147483672" r:id="rId26"/>
    <p:sldLayoutId id="2147483673" r:id="rId27"/>
    <p:sldLayoutId id="2147483676" r:id="rId2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078" b="0" i="0" u="none" strike="noStrike" cap="none">
          <a:solidFill>
            <a:schemeClr val="accent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0" i="0" u="none" strike="noStrike" cap="none">
          <a:solidFill>
            <a:schemeClr val="tx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307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iawg.net/resources/minimum-initial-service-package-distance-learning-module"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hyperlink" Target="https://iawg.net/resources/misp-reference" TargetMode="Externa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hyperlink" Target="https://iawg.net/about/sub-working-groups/safe-abortion-care"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93/heapol/czab065"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maps.reproductiverights.org/law-and-policy-guide-rape-and-incest"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9.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35.sv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hyperlink" Target="https://www.humanitarianresponse.info/en/about-clusters/what-is-the-cluster-approach"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0.xml"/><Relationship Id="rId5" Type="http://schemas.openxmlformats.org/officeDocument/2006/relationships/hyperlink" Target="https://www.gbvims.com/" TargetMode="Externa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who.int/reproductivehealth/publications/violence/vaw-clinical-handbook/en/" TargetMode="External"/><Relationship Id="rId2" Type="http://schemas.openxmlformats.org/officeDocument/2006/relationships/notesSlide" Target="../notesSlides/notesSlide46.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hyperlink" Target="https://iawg.net/resources/clinical-management-of-sexual-violence-survivors-in-crisis-settings"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177/15248380211016024" TargetMode="External"/><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177/15248380211016024" TargetMode="External"/><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46.svg"/><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evaw-global-database.unwomen.org/e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469572" y="814739"/>
            <a:ext cx="11129234" cy="3691947"/>
          </a:xfrm>
        </p:spPr>
        <p:txBody>
          <a:bodyPr/>
          <a:lstStyle/>
          <a:p>
            <a:r>
              <a:rPr lang="es-419" sz="8800" dirty="0"/>
              <a:t>Introducción a la atención informada por trauma</a:t>
            </a:r>
          </a:p>
        </p:txBody>
      </p:sp>
      <p:sp>
        <p:nvSpPr>
          <p:cNvPr id="4" name="Google Shape;10;p2">
            <a:extLst>
              <a:ext uri="{FF2B5EF4-FFF2-40B4-BE49-F238E27FC236}">
                <a16:creationId xmlns:a16="http://schemas.microsoft.com/office/drawing/2014/main" id="{A86E0A7E-31D0-7346-BD0F-91165EF2316A}"/>
              </a:ext>
            </a:extLst>
          </p:cNvPr>
          <p:cNvSpPr txBox="1">
            <a:spLocks/>
          </p:cNvSpPr>
          <p:nvPr/>
        </p:nvSpPr>
        <p:spPr>
          <a:xfrm>
            <a:off x="1469572" y="6392312"/>
            <a:ext cx="10620828" cy="36919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96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419" sz="4000" dirty="0">
                <a:solidFill>
                  <a:schemeClr val="accent3"/>
                </a:solidFill>
                <a:latin typeface="Helvetica"/>
                <a:cs typeface="Helvetica"/>
              </a:rPr>
              <a:t>Para trabajadores de salud que proporcionan servicios de aborto a sobrevivientes de violencia sexual en situaciones de crisis humanitaria</a:t>
            </a:r>
            <a:endParaRPr lang="es-419" sz="4000" dirty="0">
              <a:solidFill>
                <a:schemeClr val="accent3"/>
              </a:solidFill>
            </a:endParaRPr>
          </a:p>
        </p:txBody>
      </p:sp>
    </p:spTree>
    <p:extLst>
      <p:ext uri="{BB962C8B-B14F-4D97-AF65-F5344CB8AC3E}">
        <p14:creationId xmlns:p14="http://schemas.microsoft.com/office/powerpoint/2010/main" val="298023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4534A-8906-9341-BB95-FCE7AA2F2B4B}"/>
              </a:ext>
            </a:extLst>
          </p:cNvPr>
          <p:cNvSpPr>
            <a:spLocks noGrp="1"/>
          </p:cNvSpPr>
          <p:nvPr>
            <p:ph type="title"/>
          </p:nvPr>
        </p:nvSpPr>
        <p:spPr>
          <a:xfrm>
            <a:off x="450850" y="1082675"/>
            <a:ext cx="10979150" cy="2624264"/>
          </a:xfrm>
        </p:spPr>
        <p:txBody>
          <a:bodyPr/>
          <a:lstStyle/>
          <a:p>
            <a:r>
              <a:rPr lang="es-419" dirty="0"/>
              <a:t>Definición de violencia de género</a:t>
            </a:r>
          </a:p>
        </p:txBody>
      </p:sp>
      <p:sp>
        <p:nvSpPr>
          <p:cNvPr id="2" name="Content Placeholder 1">
            <a:extLst>
              <a:ext uri="{FF2B5EF4-FFF2-40B4-BE49-F238E27FC236}">
                <a16:creationId xmlns:a16="http://schemas.microsoft.com/office/drawing/2014/main" id="{8911F2C5-7C3A-2B40-982B-6DB8BFF820BE}"/>
              </a:ext>
            </a:extLst>
          </p:cNvPr>
          <p:cNvSpPr>
            <a:spLocks noGrp="1"/>
          </p:cNvSpPr>
          <p:nvPr>
            <p:ph sz="quarter" idx="10"/>
          </p:nvPr>
        </p:nvSpPr>
        <p:spPr/>
        <p:txBody>
          <a:bodyPr wrap="square" lIns="0" tIns="0" rIns="0" bIns="0" anchor="t">
            <a:spAutoFit/>
          </a:bodyPr>
          <a:lstStyle/>
          <a:p>
            <a:endParaRPr lang="en-US" b="1">
              <a:latin typeface="Helvetica"/>
              <a:cs typeface="Helvetica"/>
            </a:endParaRPr>
          </a:p>
          <a:p>
            <a:endParaRPr lang="en-US"/>
          </a:p>
          <a:p>
            <a:endParaRPr lang="en-US"/>
          </a:p>
        </p:txBody>
      </p:sp>
      <p:sp>
        <p:nvSpPr>
          <p:cNvPr id="5" name="TextBox 4">
            <a:extLst>
              <a:ext uri="{FF2B5EF4-FFF2-40B4-BE49-F238E27FC236}">
                <a16:creationId xmlns:a16="http://schemas.microsoft.com/office/drawing/2014/main" id="{B473D35A-E421-4A89-8B6E-4E60074FCE5E}"/>
              </a:ext>
            </a:extLst>
          </p:cNvPr>
          <p:cNvSpPr txBox="1"/>
          <p:nvPr/>
        </p:nvSpPr>
        <p:spPr>
          <a:xfrm>
            <a:off x="4718050" y="4868731"/>
            <a:ext cx="13661334" cy="6001643"/>
          </a:xfrm>
          <a:prstGeom prst="rect">
            <a:avLst/>
          </a:prstGeom>
          <a:noFill/>
        </p:spPr>
        <p:txBody>
          <a:bodyPr wrap="square">
            <a:spAutoFit/>
          </a:bodyPr>
          <a:lstStyle/>
          <a:p>
            <a:pPr marL="0" marR="0">
              <a:spcBef>
                <a:spcPts val="0"/>
              </a:spcBef>
              <a:spcAft>
                <a:spcPts val="0"/>
              </a:spcAft>
            </a:pPr>
            <a:r>
              <a:rPr lang="es-419" sz="4800" dirty="0">
                <a:solidFill>
                  <a:srgbClr val="0E101A"/>
                </a:solidFill>
                <a:effectLst/>
                <a:ea typeface="Times New Roman" panose="02020603050405020304" pitchFamily="18" charset="0"/>
                <a:cs typeface="Helvetica" panose="020B0604020202020204" pitchFamily="34" charset="0"/>
              </a:rPr>
              <a:t>Término general para todo acto dañino perpetrado en contra de la voluntad de una persona, que está basado en diferencias asignadas socialmente (es decir, diferencias de género) entre </a:t>
            </a:r>
            <a:r>
              <a:rPr lang="es-419" sz="4800" dirty="0">
                <a:solidFill>
                  <a:srgbClr val="0E101A"/>
                </a:solidFill>
                <a:ea typeface="Times New Roman" panose="02020603050405020304" pitchFamily="18" charset="0"/>
                <a:cs typeface="Helvetica" panose="020B0604020202020204" pitchFamily="34" charset="0"/>
              </a:rPr>
              <a:t>hombres y mujer</a:t>
            </a:r>
            <a:r>
              <a:rPr lang="es-419" sz="4800" dirty="0">
                <a:solidFill>
                  <a:srgbClr val="0E101A"/>
                </a:solidFill>
                <a:effectLst/>
                <a:ea typeface="Times New Roman" panose="02020603050405020304" pitchFamily="18" charset="0"/>
                <a:cs typeface="Helvetica" panose="020B0604020202020204" pitchFamily="34" charset="0"/>
              </a:rPr>
              <a:t>es. Abarca actos que infligen sufrimiento o daños físicos, sexuales o mentales, amenazas de dichos actos, coerción y otras privaciones de libertad”.</a:t>
            </a:r>
            <a:endParaRPr lang="es-419" sz="4800" dirty="0">
              <a:effectLst/>
              <a:ea typeface="Calibri" panose="020F0502020204030204" pitchFamily="34" charset="0"/>
            </a:endParaRPr>
          </a:p>
        </p:txBody>
      </p:sp>
      <p:pic>
        <p:nvPicPr>
          <p:cNvPr id="8" name="Graphic 7">
            <a:extLst>
              <a:ext uri="{FF2B5EF4-FFF2-40B4-BE49-F238E27FC236}">
                <a16:creationId xmlns:a16="http://schemas.microsoft.com/office/drawing/2014/main" id="{D8FFAEC4-A2A0-0746-A9AE-1ACD280A80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199" y="4876442"/>
            <a:ext cx="914399" cy="914399"/>
          </a:xfrm>
          <a:prstGeom prst="rect">
            <a:avLst/>
          </a:prstGeom>
        </p:spPr>
      </p:pic>
    </p:spTree>
    <p:extLst>
      <p:ext uri="{BB962C8B-B14F-4D97-AF65-F5344CB8AC3E}">
        <p14:creationId xmlns:p14="http://schemas.microsoft.com/office/powerpoint/2010/main" val="67055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E07CFA-89DD-F248-96F6-093FA761B780}"/>
              </a:ext>
            </a:extLst>
          </p:cNvPr>
          <p:cNvSpPr>
            <a:spLocks noGrp="1"/>
          </p:cNvSpPr>
          <p:nvPr>
            <p:ph type="title"/>
          </p:nvPr>
        </p:nvSpPr>
        <p:spPr>
          <a:xfrm>
            <a:off x="450850" y="1082675"/>
            <a:ext cx="8977498" cy="2757911"/>
          </a:xfrm>
        </p:spPr>
        <p:txBody>
          <a:bodyPr/>
          <a:lstStyle/>
          <a:p>
            <a:r>
              <a:rPr lang="es-419" dirty="0"/>
              <a:t>Definición de violencia sexual </a:t>
            </a:r>
          </a:p>
        </p:txBody>
      </p:sp>
      <p:sp>
        <p:nvSpPr>
          <p:cNvPr id="2" name="Content Placeholder 1">
            <a:extLst>
              <a:ext uri="{FF2B5EF4-FFF2-40B4-BE49-F238E27FC236}">
                <a16:creationId xmlns:a16="http://schemas.microsoft.com/office/drawing/2014/main" id="{E2412A96-75A6-F546-9458-F65516F475A2}"/>
              </a:ext>
            </a:extLst>
          </p:cNvPr>
          <p:cNvSpPr>
            <a:spLocks noGrp="1"/>
          </p:cNvSpPr>
          <p:nvPr>
            <p:ph sz="quarter" idx="10"/>
          </p:nvPr>
        </p:nvSpPr>
        <p:spPr>
          <a:xfrm>
            <a:off x="4717329" y="4876442"/>
            <a:ext cx="13488121" cy="5209118"/>
          </a:xfrm>
        </p:spPr>
        <p:txBody>
          <a:bodyPr wrap="square" lIns="0" tIns="0" rIns="0" bIns="0" anchor="t">
            <a:spAutoFit/>
          </a:bodyPr>
          <a:lstStyle/>
          <a:p>
            <a:pPr marL="109220" marR="0" lvl="0" indent="0" defTabSz="914400" rtl="0" eaLnBrk="1" fontAlgn="auto" latinLnBrk="0" hangingPunct="1">
              <a:lnSpc>
                <a:spcPct val="100000"/>
              </a:lnSpc>
              <a:spcBef>
                <a:spcPts val="300"/>
              </a:spcBef>
              <a:spcAft>
                <a:spcPts val="0"/>
              </a:spcAft>
              <a:buClr>
                <a:srgbClr val="22BCB9"/>
              </a:buClr>
              <a:buSzTx/>
              <a:buFont typeface="Georgia"/>
              <a:buNone/>
              <a:tabLst/>
              <a:defRPr/>
            </a:pPr>
            <a:r>
              <a:rPr lang="es-419" sz="4800" kern="1200" dirty="0">
                <a:solidFill>
                  <a:srgbClr val="000000"/>
                </a:solidFill>
                <a:latin typeface="Arial" panose="020B0604020202020204" pitchFamily="34" charset="0"/>
                <a:cs typeface="Arial" panose="020B0604020202020204" pitchFamily="34" charset="0"/>
              </a:rPr>
              <a:t>Todo acto sexual, la tentativa de consumar un acto sexual o los comentarios o insinuaciones sexuales no deseados, ejercidos mediante coacción, amenazas de daño o fuerza, por otra persona, independientemente de su relación con la víctima, en cualquier ámbito, incluidos el hogar y el lugar de trabajo”.</a:t>
            </a:r>
            <a:endParaRPr lang="es-419" sz="4800"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C06F4053-C5B9-E646-83F2-A8798EF7C8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199" y="4876442"/>
            <a:ext cx="914399" cy="914399"/>
          </a:xfrm>
          <a:prstGeom prst="rect">
            <a:avLst/>
          </a:prstGeom>
        </p:spPr>
      </p:pic>
    </p:spTree>
    <p:extLst>
      <p:ext uri="{BB962C8B-B14F-4D97-AF65-F5344CB8AC3E}">
        <p14:creationId xmlns:p14="http://schemas.microsoft.com/office/powerpoint/2010/main" val="278611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4534A-8906-9341-BB95-FCE7AA2F2B4B}"/>
              </a:ext>
            </a:extLst>
          </p:cNvPr>
          <p:cNvSpPr>
            <a:spLocks noGrp="1"/>
          </p:cNvSpPr>
          <p:nvPr>
            <p:ph type="title"/>
          </p:nvPr>
        </p:nvSpPr>
        <p:spPr>
          <a:xfrm>
            <a:off x="450850" y="1082675"/>
            <a:ext cx="11468434" cy="2757911"/>
          </a:xfrm>
        </p:spPr>
        <p:txBody>
          <a:bodyPr/>
          <a:lstStyle/>
          <a:p>
            <a:r>
              <a:rPr lang="es-419" dirty="0"/>
              <a:t>Definición de violencia de pareja íntima</a:t>
            </a:r>
          </a:p>
        </p:txBody>
      </p:sp>
      <p:sp>
        <p:nvSpPr>
          <p:cNvPr id="2" name="Content Placeholder 1">
            <a:extLst>
              <a:ext uri="{FF2B5EF4-FFF2-40B4-BE49-F238E27FC236}">
                <a16:creationId xmlns:a16="http://schemas.microsoft.com/office/drawing/2014/main" id="{8911F2C5-7C3A-2B40-982B-6DB8BFF820BE}"/>
              </a:ext>
            </a:extLst>
          </p:cNvPr>
          <p:cNvSpPr>
            <a:spLocks noGrp="1"/>
          </p:cNvSpPr>
          <p:nvPr>
            <p:ph sz="quarter" idx="10"/>
          </p:nvPr>
        </p:nvSpPr>
        <p:spPr>
          <a:xfrm>
            <a:off x="4717329" y="4876442"/>
            <a:ext cx="13418271" cy="5096780"/>
          </a:xfrm>
        </p:spPr>
        <p:txBody>
          <a:bodyPr wrap="square" lIns="0" tIns="0" rIns="0" bIns="0" anchor="t">
            <a:spAutoFit/>
          </a:bodyPr>
          <a:lstStyle/>
          <a:p>
            <a:pPr rtl="0"/>
            <a:r>
              <a:rPr lang="es-419" sz="4800" dirty="0">
                <a:solidFill>
                  <a:schemeClr val="tx1"/>
                </a:solidFill>
                <a:latin typeface="Arial" panose="020B0604020202020204" pitchFamily="34" charset="0"/>
                <a:cs typeface="Arial" panose="020B0604020202020204" pitchFamily="34" charset="0"/>
              </a:rPr>
              <a:t>Violencia de pareja íntima se refiere al comportamiento de la </a:t>
            </a:r>
            <a:r>
              <a:rPr lang="es-419" sz="4800" b="1" dirty="0">
                <a:solidFill>
                  <a:schemeClr val="tx1"/>
                </a:solidFill>
                <a:latin typeface="Arial" panose="020B0604020202020204" pitchFamily="34" charset="0"/>
                <a:cs typeface="Arial" panose="020B0604020202020204" pitchFamily="34" charset="0"/>
              </a:rPr>
              <a:t>pareja o expareja o cónyuge </a:t>
            </a:r>
            <a:r>
              <a:rPr lang="es-419" sz="4800" dirty="0">
                <a:solidFill>
                  <a:schemeClr val="tx1"/>
                </a:solidFill>
                <a:latin typeface="Arial" panose="020B0604020202020204" pitchFamily="34" charset="0"/>
                <a:cs typeface="Arial" panose="020B0604020202020204" pitchFamily="34" charset="0"/>
              </a:rPr>
              <a:t>que causa </a:t>
            </a:r>
            <a:r>
              <a:rPr lang="es-419" sz="4800" b="1" dirty="0">
                <a:solidFill>
                  <a:schemeClr val="tx1"/>
                </a:solidFill>
                <a:latin typeface="Arial" panose="020B0604020202020204" pitchFamily="34" charset="0"/>
                <a:cs typeface="Arial" panose="020B0604020202020204" pitchFamily="34" charset="0"/>
              </a:rPr>
              <a:t>daño físico, sexual o psicológico</a:t>
            </a:r>
            <a:r>
              <a:rPr lang="es-419" sz="4800" dirty="0">
                <a:solidFill>
                  <a:schemeClr val="tx1"/>
                </a:solidFill>
                <a:latin typeface="Arial" panose="020B0604020202020204" pitchFamily="34" charset="0"/>
                <a:cs typeface="Arial" panose="020B0604020202020204" pitchFamily="34" charset="0"/>
              </a:rPr>
              <a:t>. Es una de las </a:t>
            </a:r>
            <a:r>
              <a:rPr lang="es-419" sz="4800" b="1" dirty="0">
                <a:solidFill>
                  <a:schemeClr val="tx1"/>
                </a:solidFill>
                <a:latin typeface="Arial" panose="020B0604020202020204" pitchFamily="34" charset="0"/>
                <a:cs typeface="Arial" panose="020B0604020202020204" pitchFamily="34" charset="0"/>
              </a:rPr>
              <a:t>formas más comunes de violencia </a:t>
            </a:r>
            <a:r>
              <a:rPr lang="es-419" sz="4800" dirty="0">
                <a:solidFill>
                  <a:schemeClr val="tx1"/>
                </a:solidFill>
                <a:latin typeface="Arial" panose="020B0604020202020204" pitchFamily="34" charset="0"/>
                <a:cs typeface="Arial" panose="020B0604020202020204" pitchFamily="34" charset="0"/>
              </a:rPr>
              <a:t>experimentada por las mujeres a nivel mundial”. </a:t>
            </a:r>
          </a:p>
        </p:txBody>
      </p:sp>
      <p:pic>
        <p:nvPicPr>
          <p:cNvPr id="4" name="Graphic 3">
            <a:extLst>
              <a:ext uri="{FF2B5EF4-FFF2-40B4-BE49-F238E27FC236}">
                <a16:creationId xmlns:a16="http://schemas.microsoft.com/office/drawing/2014/main" id="{891A83FA-029C-0D43-96D5-A1D212CDB0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199" y="4876442"/>
            <a:ext cx="914399" cy="914399"/>
          </a:xfrm>
          <a:prstGeom prst="rect">
            <a:avLst/>
          </a:prstGeom>
        </p:spPr>
      </p:pic>
    </p:spTree>
    <p:extLst>
      <p:ext uri="{BB962C8B-B14F-4D97-AF65-F5344CB8AC3E}">
        <p14:creationId xmlns:p14="http://schemas.microsoft.com/office/powerpoint/2010/main" val="361986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1C04-C32F-4B95-BE74-DEAB5634E94D}"/>
              </a:ext>
            </a:extLst>
          </p:cNvPr>
          <p:cNvSpPr>
            <a:spLocks noGrp="1"/>
          </p:cNvSpPr>
          <p:nvPr>
            <p:ph type="title"/>
          </p:nvPr>
        </p:nvSpPr>
        <p:spPr>
          <a:xfrm>
            <a:off x="580164" y="1551339"/>
            <a:ext cx="18165035" cy="3691947"/>
          </a:xfrm>
        </p:spPr>
        <p:txBody>
          <a:bodyPr/>
          <a:lstStyle/>
          <a:p>
            <a:r>
              <a:rPr lang="es-419" dirty="0"/>
              <a:t>Módulo 2: Intersección de trauma, VG y aborto</a:t>
            </a:r>
          </a:p>
        </p:txBody>
      </p:sp>
      <p:pic>
        <p:nvPicPr>
          <p:cNvPr id="7" name="Picture 6">
            <a:extLst>
              <a:ext uri="{FF2B5EF4-FFF2-40B4-BE49-F238E27FC236}">
                <a16:creationId xmlns:a16="http://schemas.microsoft.com/office/drawing/2014/main" id="{BB86B749-6BBB-5941-B7B6-61B3FD85F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6065"/>
            <a:ext cx="17373600" cy="2026920"/>
          </a:xfrm>
          <a:prstGeom prst="rect">
            <a:avLst/>
          </a:prstGeom>
        </p:spPr>
      </p:pic>
    </p:spTree>
    <p:extLst>
      <p:ext uri="{BB962C8B-B14F-4D97-AF65-F5344CB8AC3E}">
        <p14:creationId xmlns:p14="http://schemas.microsoft.com/office/powerpoint/2010/main" val="1694262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5D6A94-632C-B34C-AA6E-FC53C157852D}"/>
              </a:ext>
            </a:extLst>
          </p:cNvPr>
          <p:cNvSpPr>
            <a:spLocks noGrp="1"/>
          </p:cNvSpPr>
          <p:nvPr>
            <p:ph type="title"/>
          </p:nvPr>
        </p:nvSpPr>
        <p:spPr>
          <a:xfrm>
            <a:off x="450850" y="1082675"/>
            <a:ext cx="15420399" cy="2757911"/>
          </a:xfrm>
        </p:spPr>
        <p:txBody>
          <a:bodyPr/>
          <a:lstStyle/>
          <a:p>
            <a:r>
              <a:rPr lang="es-419" dirty="0"/>
              <a:t>¿Qué es trauma? </a:t>
            </a:r>
          </a:p>
        </p:txBody>
      </p:sp>
      <p:sp>
        <p:nvSpPr>
          <p:cNvPr id="2" name="Content Placeholder 1">
            <a:extLst>
              <a:ext uri="{FF2B5EF4-FFF2-40B4-BE49-F238E27FC236}">
                <a16:creationId xmlns:a16="http://schemas.microsoft.com/office/drawing/2014/main" id="{922B1B78-8AAD-A141-8993-ACBD0F594DB6}"/>
              </a:ext>
            </a:extLst>
          </p:cNvPr>
          <p:cNvSpPr>
            <a:spLocks noGrp="1"/>
          </p:cNvSpPr>
          <p:nvPr>
            <p:ph sz="quarter" idx="10"/>
          </p:nvPr>
        </p:nvSpPr>
        <p:spPr>
          <a:xfrm>
            <a:off x="580156" y="3736472"/>
            <a:ext cx="11789644" cy="3397853"/>
          </a:xfrm>
        </p:spPr>
        <p:txBody>
          <a:bodyPr wrap="square" lIns="0" tIns="0" rIns="0" bIns="0" anchor="t">
            <a:spAutoFit/>
          </a:bodyPr>
          <a:lstStyle/>
          <a:p>
            <a:r>
              <a:rPr lang="es-419" sz="4800" dirty="0">
                <a:latin typeface="Helvetica"/>
                <a:cs typeface="Helvetica"/>
              </a:rPr>
              <a:t>¿Cuál es su definición de trauma y por qué creen que es un aspecto importante que se debe considerar al proporcionar servicios de salud reproductiva de alta calidad? </a:t>
            </a:r>
            <a:endParaRPr lang="es-419" sz="4800" dirty="0"/>
          </a:p>
        </p:txBody>
      </p:sp>
    </p:spTree>
    <p:extLst>
      <p:ext uri="{BB962C8B-B14F-4D97-AF65-F5344CB8AC3E}">
        <p14:creationId xmlns:p14="http://schemas.microsoft.com/office/powerpoint/2010/main" val="223433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or: Elbow 17">
            <a:extLst>
              <a:ext uri="{FF2B5EF4-FFF2-40B4-BE49-F238E27FC236}">
                <a16:creationId xmlns:a16="http://schemas.microsoft.com/office/drawing/2014/main" id="{18E0C25F-45D7-384C-B9C7-720905561C6B}"/>
              </a:ext>
            </a:extLst>
          </p:cNvPr>
          <p:cNvCxnSpPr>
            <a:cxnSpLocks/>
          </p:cNvCxnSpPr>
          <p:nvPr/>
        </p:nvCxnSpPr>
        <p:spPr>
          <a:xfrm rot="16200000" flipH="1">
            <a:off x="3058651" y="6793120"/>
            <a:ext cx="3467746" cy="2652163"/>
          </a:xfrm>
          <a:prstGeom prst="bentConnector2">
            <a:avLst/>
          </a:prstGeom>
          <a:ln w="44450">
            <a:tailEnd type="triangle"/>
          </a:ln>
        </p:spPr>
        <p:style>
          <a:lnRef idx="3">
            <a:schemeClr val="accent1"/>
          </a:lnRef>
          <a:fillRef idx="0">
            <a:schemeClr val="accent1"/>
          </a:fillRef>
          <a:effectRef idx="2">
            <a:schemeClr val="accent1"/>
          </a:effectRef>
          <a:fontRef idx="minor">
            <a:schemeClr val="tx1"/>
          </a:fontRef>
        </p:style>
      </p:cxnSp>
      <p:cxnSp>
        <p:nvCxnSpPr>
          <p:cNvPr id="18" name="Connector: Elbow 17">
            <a:extLst>
              <a:ext uri="{FF2B5EF4-FFF2-40B4-BE49-F238E27FC236}">
                <a16:creationId xmlns:a16="http://schemas.microsoft.com/office/drawing/2014/main" id="{2D42F9E6-B206-4523-A32D-E1297E4B6DE4}"/>
              </a:ext>
            </a:extLst>
          </p:cNvPr>
          <p:cNvCxnSpPr>
            <a:cxnSpLocks/>
          </p:cNvCxnSpPr>
          <p:nvPr/>
        </p:nvCxnSpPr>
        <p:spPr>
          <a:xfrm rot="5400000">
            <a:off x="13493599" y="6820740"/>
            <a:ext cx="3467746" cy="2652163"/>
          </a:xfrm>
          <a:prstGeom prst="bentConnector2">
            <a:avLst/>
          </a:prstGeom>
          <a:ln w="44450">
            <a:tailEnd type="triangle"/>
          </a:ln>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E3B11A89-A4DB-694E-856A-11F45A4B9DA8}"/>
              </a:ext>
            </a:extLst>
          </p:cNvPr>
          <p:cNvSpPr/>
          <p:nvPr/>
        </p:nvSpPr>
        <p:spPr>
          <a:xfrm>
            <a:off x="6302073" y="8617240"/>
            <a:ext cx="7499954" cy="25269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7"/>
            <a:endParaRPr lang="en-US" sz="1801">
              <a:solidFill>
                <a:srgbClr val="FFFFFF"/>
              </a:solidFill>
              <a:latin typeface="Arial" panose="020B0604020202020204"/>
            </a:endParaRPr>
          </a:p>
        </p:txBody>
      </p:sp>
      <p:sp>
        <p:nvSpPr>
          <p:cNvPr id="21" name="Rectangle 20">
            <a:extLst>
              <a:ext uri="{FF2B5EF4-FFF2-40B4-BE49-F238E27FC236}">
                <a16:creationId xmlns:a16="http://schemas.microsoft.com/office/drawing/2014/main" id="{2ADF3C60-EFBD-DE46-8FCE-AF3BB62548E6}"/>
              </a:ext>
            </a:extLst>
          </p:cNvPr>
          <p:cNvSpPr/>
          <p:nvPr/>
        </p:nvSpPr>
        <p:spPr>
          <a:xfrm>
            <a:off x="1590808" y="3401987"/>
            <a:ext cx="4113844" cy="30599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7"/>
            <a:endParaRPr lang="en-US" sz="1801">
              <a:solidFill>
                <a:srgbClr val="FFFFFF"/>
              </a:solidFill>
              <a:latin typeface="Arial" panose="020B0604020202020204"/>
            </a:endParaRPr>
          </a:p>
        </p:txBody>
      </p:sp>
      <p:sp>
        <p:nvSpPr>
          <p:cNvPr id="19" name="Rectangle 18">
            <a:extLst>
              <a:ext uri="{FF2B5EF4-FFF2-40B4-BE49-F238E27FC236}">
                <a16:creationId xmlns:a16="http://schemas.microsoft.com/office/drawing/2014/main" id="{BB077A15-695C-FC4B-8557-8E5C6076D31E}"/>
              </a:ext>
            </a:extLst>
          </p:cNvPr>
          <p:cNvSpPr/>
          <p:nvPr/>
        </p:nvSpPr>
        <p:spPr>
          <a:xfrm>
            <a:off x="14496631" y="3401987"/>
            <a:ext cx="4113844" cy="30599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7"/>
            <a:endParaRPr lang="en-US" sz="1801">
              <a:solidFill>
                <a:srgbClr val="FFFFFF"/>
              </a:solidFill>
              <a:latin typeface="Arial" panose="020B0604020202020204"/>
            </a:endParaRPr>
          </a:p>
        </p:txBody>
      </p:sp>
      <p:sp>
        <p:nvSpPr>
          <p:cNvPr id="2" name="Title 1">
            <a:extLst>
              <a:ext uri="{FF2B5EF4-FFF2-40B4-BE49-F238E27FC236}">
                <a16:creationId xmlns:a16="http://schemas.microsoft.com/office/drawing/2014/main" id="{6EA0FBA4-B122-42B4-9759-2B877FF91C8F}"/>
              </a:ext>
            </a:extLst>
          </p:cNvPr>
          <p:cNvSpPr>
            <a:spLocks noGrp="1"/>
          </p:cNvSpPr>
          <p:nvPr>
            <p:ph type="title"/>
          </p:nvPr>
        </p:nvSpPr>
        <p:spPr>
          <a:xfrm>
            <a:off x="2356903" y="447314"/>
            <a:ext cx="15390297" cy="2757718"/>
          </a:xfrm>
        </p:spPr>
        <p:txBody>
          <a:bodyPr/>
          <a:lstStyle/>
          <a:p>
            <a:pPr algn="ctr"/>
            <a:r>
              <a:rPr lang="es-419" sz="6599" dirty="0"/>
              <a:t>La intersección de violencia sexual y aborto a menudo es “invisible”</a:t>
            </a:r>
          </a:p>
        </p:txBody>
      </p:sp>
      <p:sp>
        <p:nvSpPr>
          <p:cNvPr id="8" name="Arrow: Right 7">
            <a:extLst>
              <a:ext uri="{FF2B5EF4-FFF2-40B4-BE49-F238E27FC236}">
                <a16:creationId xmlns:a16="http://schemas.microsoft.com/office/drawing/2014/main" id="{97DA443F-D4F4-40FE-A787-38F85FD7AC89}"/>
              </a:ext>
            </a:extLst>
          </p:cNvPr>
          <p:cNvSpPr/>
          <p:nvPr/>
        </p:nvSpPr>
        <p:spPr>
          <a:xfrm>
            <a:off x="6120201" y="4580122"/>
            <a:ext cx="960790" cy="7385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776">
              <a:defRPr/>
            </a:pPr>
            <a:endParaRPr lang="es-ES" sz="2968">
              <a:solidFill>
                <a:srgbClr val="FFFFFF"/>
              </a:solidFill>
              <a:latin typeface="Calibri" panose="020F0502020204030204"/>
            </a:endParaRPr>
          </a:p>
        </p:txBody>
      </p:sp>
      <p:sp>
        <p:nvSpPr>
          <p:cNvPr id="15" name="Arrow: Right 14">
            <a:extLst>
              <a:ext uri="{FF2B5EF4-FFF2-40B4-BE49-F238E27FC236}">
                <a16:creationId xmlns:a16="http://schemas.microsoft.com/office/drawing/2014/main" id="{0223FAA6-2478-4AE1-949E-A04BA645642A}"/>
              </a:ext>
            </a:extLst>
          </p:cNvPr>
          <p:cNvSpPr/>
          <p:nvPr/>
        </p:nvSpPr>
        <p:spPr>
          <a:xfrm>
            <a:off x="12940599" y="4580122"/>
            <a:ext cx="960790" cy="7385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776">
              <a:defRPr/>
            </a:pPr>
            <a:endParaRPr lang="es-ES" sz="2968">
              <a:solidFill>
                <a:srgbClr val="FFFFFF"/>
              </a:solidFill>
              <a:latin typeface="Calibri" panose="020F0502020204030204"/>
            </a:endParaRPr>
          </a:p>
        </p:txBody>
      </p:sp>
      <p:sp>
        <p:nvSpPr>
          <p:cNvPr id="20" name="Arrow: Right 19">
            <a:extLst>
              <a:ext uri="{FF2B5EF4-FFF2-40B4-BE49-F238E27FC236}">
                <a16:creationId xmlns:a16="http://schemas.microsoft.com/office/drawing/2014/main" id="{D47A870A-D46D-4898-A41C-8425BE91C909}"/>
              </a:ext>
            </a:extLst>
          </p:cNvPr>
          <p:cNvSpPr/>
          <p:nvPr/>
        </p:nvSpPr>
        <p:spPr>
          <a:xfrm rot="5400000">
            <a:off x="9571657" y="7669099"/>
            <a:ext cx="960790" cy="7385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776">
              <a:defRPr/>
            </a:pPr>
            <a:endParaRPr lang="es-ES" sz="2968">
              <a:solidFill>
                <a:srgbClr val="FFFFFF"/>
              </a:solidFill>
              <a:latin typeface="Calibri" panose="020F0502020204030204"/>
            </a:endParaRPr>
          </a:p>
        </p:txBody>
      </p:sp>
      <p:sp>
        <p:nvSpPr>
          <p:cNvPr id="16" name="Rectangle 15">
            <a:extLst>
              <a:ext uri="{FF2B5EF4-FFF2-40B4-BE49-F238E27FC236}">
                <a16:creationId xmlns:a16="http://schemas.microsoft.com/office/drawing/2014/main" id="{9E1BC87A-6F7D-9E4A-AF90-9F25CD0B28C6}"/>
              </a:ext>
            </a:extLst>
          </p:cNvPr>
          <p:cNvSpPr/>
          <p:nvPr/>
        </p:nvSpPr>
        <p:spPr>
          <a:xfrm>
            <a:off x="7575664" y="3303509"/>
            <a:ext cx="4941912" cy="4155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7"/>
            <a:endParaRPr lang="en-US" sz="1801">
              <a:solidFill>
                <a:srgbClr val="FFFFFF"/>
              </a:solidFill>
              <a:latin typeface="Arial" panose="020B0604020202020204"/>
            </a:endParaRPr>
          </a:p>
        </p:txBody>
      </p:sp>
      <p:sp>
        <p:nvSpPr>
          <p:cNvPr id="17" name="TextBox 16">
            <a:extLst>
              <a:ext uri="{FF2B5EF4-FFF2-40B4-BE49-F238E27FC236}">
                <a16:creationId xmlns:a16="http://schemas.microsoft.com/office/drawing/2014/main" id="{FC98C4C8-CB0B-B74B-9D0B-9470F8BEF037}"/>
              </a:ext>
            </a:extLst>
          </p:cNvPr>
          <p:cNvSpPr txBox="1"/>
          <p:nvPr/>
        </p:nvSpPr>
        <p:spPr>
          <a:xfrm>
            <a:off x="7648429" y="3454197"/>
            <a:ext cx="4798520" cy="3908506"/>
          </a:xfrm>
          <a:prstGeom prst="rect">
            <a:avLst/>
          </a:prstGeom>
          <a:noFill/>
        </p:spPr>
        <p:txBody>
          <a:bodyPr wrap="square" rtlCol="0">
            <a:spAutoFit/>
          </a:bodyPr>
          <a:lstStyle/>
          <a:p>
            <a:pPr algn="ctr" defTabSz="1507776">
              <a:spcBef>
                <a:spcPts val="600"/>
              </a:spcBef>
              <a:defRPr/>
            </a:pPr>
            <a:r>
              <a:rPr lang="es-419" sz="2399" b="1" dirty="0">
                <a:solidFill>
                  <a:srgbClr val="FFFFFF"/>
                </a:solidFill>
                <a:latin typeface="Arial" panose="020B0604020202020204" pitchFamily="34" charset="0"/>
                <a:cs typeface="Arial" panose="020B0604020202020204" pitchFamily="34" charset="0"/>
              </a:rPr>
              <a:t>Cambio de comportamiento emocional </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Miedo</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Ansiedad </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Vergüenza</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Depresión</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Baja autoestima </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Estrés postraumático</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Consumo excesivo de drogas y alcohol </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Ideación suicida</a:t>
            </a:r>
            <a:endParaRPr lang="es-419" sz="2000" dirty="0">
              <a:solidFill>
                <a:srgbClr val="000000"/>
              </a:solidFill>
              <a:latin typeface="Arial" panose="020B0604020202020204"/>
            </a:endParaRPr>
          </a:p>
        </p:txBody>
      </p:sp>
      <p:sp>
        <p:nvSpPr>
          <p:cNvPr id="11" name="TextBox 10">
            <a:extLst>
              <a:ext uri="{FF2B5EF4-FFF2-40B4-BE49-F238E27FC236}">
                <a16:creationId xmlns:a16="http://schemas.microsoft.com/office/drawing/2014/main" id="{E67F3C8B-CC78-6649-B753-EDFA2D8DE08F}"/>
              </a:ext>
            </a:extLst>
          </p:cNvPr>
          <p:cNvSpPr txBox="1"/>
          <p:nvPr/>
        </p:nvSpPr>
        <p:spPr>
          <a:xfrm>
            <a:off x="2107271" y="3770244"/>
            <a:ext cx="3056857" cy="2307555"/>
          </a:xfrm>
          <a:prstGeom prst="rect">
            <a:avLst/>
          </a:prstGeom>
          <a:noFill/>
        </p:spPr>
        <p:txBody>
          <a:bodyPr wrap="square" rtlCol="0">
            <a:spAutoFit/>
          </a:bodyPr>
          <a:lstStyle/>
          <a:p>
            <a:pPr algn="ctr" defTabSz="914357"/>
            <a:r>
              <a:rPr lang="es-419" sz="2399" b="1" dirty="0">
                <a:solidFill>
                  <a:srgbClr val="FFFFFF"/>
                </a:solidFill>
                <a:latin typeface="Arial" panose="020B0604020202020204" pitchFamily="34" charset="0"/>
                <a:cs typeface="Arial" panose="020B0604020202020204" pitchFamily="34" charset="0"/>
              </a:rPr>
              <a:t>La agresión sexual puede preceder otros comportamientos poco saludables, por ejemplo…</a:t>
            </a:r>
            <a:endParaRPr lang="es-419" sz="2399" dirty="0">
              <a:solidFill>
                <a:srgbClr val="000000"/>
              </a:solidFill>
              <a:latin typeface="Arial" panose="020B0604020202020204"/>
            </a:endParaRPr>
          </a:p>
        </p:txBody>
      </p:sp>
      <p:sp>
        <p:nvSpPr>
          <p:cNvPr id="22" name="TextBox 21">
            <a:extLst>
              <a:ext uri="{FF2B5EF4-FFF2-40B4-BE49-F238E27FC236}">
                <a16:creationId xmlns:a16="http://schemas.microsoft.com/office/drawing/2014/main" id="{AA62812E-0BCB-0542-B17F-65564A3C2932}"/>
              </a:ext>
            </a:extLst>
          </p:cNvPr>
          <p:cNvSpPr txBox="1"/>
          <p:nvPr/>
        </p:nvSpPr>
        <p:spPr>
          <a:xfrm>
            <a:off x="14496631" y="3517860"/>
            <a:ext cx="4113844" cy="2769861"/>
          </a:xfrm>
          <a:prstGeom prst="rect">
            <a:avLst/>
          </a:prstGeom>
          <a:noFill/>
        </p:spPr>
        <p:txBody>
          <a:bodyPr wrap="square" rtlCol="0">
            <a:spAutoFit/>
          </a:bodyPr>
          <a:lstStyle/>
          <a:p>
            <a:pPr algn="ctr" defTabSz="1507776">
              <a:spcBef>
                <a:spcPts val="600"/>
              </a:spcBef>
              <a:defRPr/>
            </a:pPr>
            <a:r>
              <a:rPr lang="es-419" sz="2399" b="1" dirty="0">
                <a:solidFill>
                  <a:srgbClr val="FFFFFF"/>
                </a:solidFill>
                <a:latin typeface="Arial" panose="020B0604020202020204" pitchFamily="34" charset="0"/>
                <a:cs typeface="Arial" panose="020B0604020202020204" pitchFamily="34" charset="0"/>
              </a:rPr>
              <a:t>Sexo de alto riesgo</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Múltiples parejas </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Coito sin protección </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Trabajo sexual</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Sexo de supervivencia</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Pérdida de apoyo familiar</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Matrimonio precoz o forzado</a:t>
            </a:r>
          </a:p>
        </p:txBody>
      </p:sp>
      <p:sp>
        <p:nvSpPr>
          <p:cNvPr id="13" name="TextBox 12">
            <a:extLst>
              <a:ext uri="{FF2B5EF4-FFF2-40B4-BE49-F238E27FC236}">
                <a16:creationId xmlns:a16="http://schemas.microsoft.com/office/drawing/2014/main" id="{8508D0B8-6DB6-CF42-86E7-D585A9AD3675}"/>
              </a:ext>
            </a:extLst>
          </p:cNvPr>
          <p:cNvSpPr txBox="1"/>
          <p:nvPr/>
        </p:nvSpPr>
        <p:spPr>
          <a:xfrm>
            <a:off x="6566111" y="8704840"/>
            <a:ext cx="6997243" cy="2385140"/>
          </a:xfrm>
          <a:prstGeom prst="rect">
            <a:avLst/>
          </a:prstGeom>
          <a:noFill/>
        </p:spPr>
        <p:txBody>
          <a:bodyPr wrap="square" rtlCol="0">
            <a:spAutoFit/>
          </a:bodyPr>
          <a:lstStyle/>
          <a:p>
            <a:pPr algn="ctr" defTabSz="1507776">
              <a:spcBef>
                <a:spcPts val="600"/>
              </a:spcBef>
              <a:defRPr/>
            </a:pPr>
            <a:r>
              <a:rPr lang="es-419" sz="2399" b="1" dirty="0">
                <a:solidFill>
                  <a:srgbClr val="FFFFFF"/>
                </a:solidFill>
                <a:latin typeface="Arial" panose="020B0604020202020204" pitchFamily="34" charset="0"/>
                <a:cs typeface="Arial" panose="020B0604020202020204" pitchFamily="34" charset="0"/>
              </a:rPr>
              <a:t>Resultados para la salud</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Embarazo no deseado  </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Complicaciones del embarazo</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Prácticas de aborto inseguro </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Salud infantil desatendida y deficiente</a:t>
            </a:r>
          </a:p>
          <a:p>
            <a:pPr algn="ctr" defTabSz="1507776">
              <a:spcBef>
                <a:spcPts val="600"/>
              </a:spcBef>
              <a:defRPr/>
            </a:pPr>
            <a:r>
              <a:rPr lang="es-419" sz="2000" dirty="0">
                <a:solidFill>
                  <a:srgbClr val="FFFFFF"/>
                </a:solidFill>
                <a:latin typeface="Arial" panose="020B0604020202020204" pitchFamily="34" charset="0"/>
                <a:cs typeface="Arial" panose="020B0604020202020204" pitchFamily="34" charset="0"/>
              </a:rPr>
              <a:t>Mortalidad</a:t>
            </a:r>
            <a:endParaRPr lang="es-419" sz="2000" dirty="0">
              <a:solidFill>
                <a:srgbClr val="000000"/>
              </a:solidFill>
              <a:latin typeface="Arial" panose="020B0604020202020204"/>
            </a:endParaRPr>
          </a:p>
        </p:txBody>
      </p:sp>
    </p:spTree>
    <p:extLst>
      <p:ext uri="{BB962C8B-B14F-4D97-AF65-F5344CB8AC3E}">
        <p14:creationId xmlns:p14="http://schemas.microsoft.com/office/powerpoint/2010/main" val="2830448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EDF5"/>
        </a:solidFill>
        <a:effectLst/>
      </p:bgPr>
    </p:bg>
    <p:spTree>
      <p:nvGrpSpPr>
        <p:cNvPr id="1" name=""/>
        <p:cNvGrpSpPr/>
        <p:nvPr/>
      </p:nvGrpSpPr>
      <p:grpSpPr>
        <a:xfrm>
          <a:off x="0" y="0"/>
          <a:ext cx="0" cy="0"/>
          <a:chOff x="0" y="0"/>
          <a:chExt cx="0" cy="0"/>
        </a:xfrm>
      </p:grpSpPr>
      <p:sp>
        <p:nvSpPr>
          <p:cNvPr id="3" name="Rectangle 2"/>
          <p:cNvSpPr/>
          <p:nvPr/>
        </p:nvSpPr>
        <p:spPr>
          <a:xfrm>
            <a:off x="13845272" y="10531475"/>
            <a:ext cx="5877828" cy="549061"/>
          </a:xfrm>
          <a:prstGeom prst="rect">
            <a:avLst/>
          </a:prstGeom>
        </p:spPr>
        <p:txBody>
          <a:bodyPr wrap="none" numCol="1">
            <a:spAutoFit/>
          </a:bodyPr>
          <a:lstStyle/>
          <a:p>
            <a:r>
              <a:rPr lang="en-US" sz="2968"/>
              <a:t>http://</a:t>
            </a:r>
            <a:r>
              <a:rPr lang="en-US" sz="2968" err="1"/>
              <a:t>worldabortionlaws.com</a:t>
            </a:r>
            <a:r>
              <a:rPr lang="en-US" sz="2968"/>
              <a:t>/map/</a:t>
            </a:r>
          </a:p>
        </p:txBody>
      </p:sp>
      <p:sp>
        <p:nvSpPr>
          <p:cNvPr id="8" name="Rectangle 7">
            <a:extLst>
              <a:ext uri="{FF2B5EF4-FFF2-40B4-BE49-F238E27FC236}">
                <a16:creationId xmlns:a16="http://schemas.microsoft.com/office/drawing/2014/main" id="{0A8707F4-52F2-408B-88C8-322082237582}"/>
              </a:ext>
            </a:extLst>
          </p:cNvPr>
          <p:cNvSpPr/>
          <p:nvPr/>
        </p:nvSpPr>
        <p:spPr>
          <a:xfrm>
            <a:off x="374650" y="10531475"/>
            <a:ext cx="4882683" cy="523220"/>
          </a:xfrm>
          <a:prstGeom prst="rect">
            <a:avLst/>
          </a:prstGeom>
        </p:spPr>
        <p:txBody>
          <a:bodyPr wrap="none">
            <a:spAutoFit/>
          </a:bodyPr>
          <a:lstStyle/>
          <a:p>
            <a:r>
              <a:rPr lang="en-US" sz="2800"/>
              <a:t>Current as of February 23, 2021</a:t>
            </a:r>
          </a:p>
        </p:txBody>
      </p:sp>
      <p:pic>
        <p:nvPicPr>
          <p:cNvPr id="5" name="Picture 4" descr="Map&#10;&#10;Description automatically generated">
            <a:extLst>
              <a:ext uri="{FF2B5EF4-FFF2-40B4-BE49-F238E27FC236}">
                <a16:creationId xmlns:a16="http://schemas.microsoft.com/office/drawing/2014/main" id="{9D93A8FA-2E23-456B-89F0-D154C40FD1F7}"/>
              </a:ext>
            </a:extLst>
          </p:cNvPr>
          <p:cNvPicPr>
            <a:picLocks noChangeAspect="1"/>
          </p:cNvPicPr>
          <p:nvPr/>
        </p:nvPicPr>
        <p:blipFill>
          <a:blip r:embed="rId3"/>
          <a:stretch>
            <a:fillRect/>
          </a:stretch>
        </p:blipFill>
        <p:spPr>
          <a:xfrm>
            <a:off x="-81" y="1509486"/>
            <a:ext cx="20130021" cy="8548914"/>
          </a:xfrm>
          <a:prstGeom prst="rect">
            <a:avLst/>
          </a:prstGeom>
        </p:spPr>
      </p:pic>
      <p:sp>
        <p:nvSpPr>
          <p:cNvPr id="2" name="Title 1">
            <a:extLst>
              <a:ext uri="{FF2B5EF4-FFF2-40B4-BE49-F238E27FC236}">
                <a16:creationId xmlns:a16="http://schemas.microsoft.com/office/drawing/2014/main" id="{D4A7DE48-B302-4653-ADF8-8F147791DA03}"/>
              </a:ext>
            </a:extLst>
          </p:cNvPr>
          <p:cNvSpPr>
            <a:spLocks noGrp="1"/>
          </p:cNvSpPr>
          <p:nvPr>
            <p:ph type="ctrTitle" idx="4294967295"/>
          </p:nvPr>
        </p:nvSpPr>
        <p:spPr>
          <a:xfrm>
            <a:off x="0" y="0"/>
            <a:ext cx="20104100" cy="1509485"/>
          </a:xfrm>
        </p:spPr>
        <p:txBody>
          <a:bodyPr anchor="ctr"/>
          <a:lstStyle/>
          <a:p>
            <a:pPr algn="ctr"/>
            <a:r>
              <a:rPr lang="es-419" sz="3400" b="1" noProof="0" dirty="0"/>
              <a:t>La mayoría de las mujeres viven en países donde el aborto es permitido por ciertas causales.</a:t>
            </a:r>
          </a:p>
        </p:txBody>
      </p:sp>
    </p:spTree>
    <p:extLst>
      <p:ext uri="{BB962C8B-B14F-4D97-AF65-F5344CB8AC3E}">
        <p14:creationId xmlns:p14="http://schemas.microsoft.com/office/powerpoint/2010/main" val="285109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450850" y="1131680"/>
            <a:ext cx="19523941" cy="1336803"/>
          </a:xfrm>
        </p:spPr>
        <p:txBody>
          <a:bodyPr/>
          <a:lstStyle/>
          <a:p>
            <a:r>
              <a:rPr lang="es-419" sz="4800" dirty="0">
                <a:latin typeface="+mn-lt"/>
              </a:rPr>
              <a:t>HECHO: </a:t>
            </a:r>
            <a:r>
              <a:rPr lang="es-419" sz="4800" b="0" dirty="0">
                <a:solidFill>
                  <a:schemeClr val="tx1"/>
                </a:solidFill>
                <a:latin typeface="+mn-lt"/>
              </a:rPr>
              <a:t>El a</a:t>
            </a:r>
            <a:r>
              <a:rPr lang="es-419" sz="4800" b="0" dirty="0">
                <a:solidFill>
                  <a:schemeClr val="tx1"/>
                </a:solidFill>
              </a:rPr>
              <a:t>borto es legal bajo ciertas circunstancias en la mayoría de los países</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sz="quarter" idx="10"/>
          </p:nvPr>
        </p:nvSpPr>
        <p:spPr>
          <a:xfrm>
            <a:off x="8332039" y="8735024"/>
            <a:ext cx="11497726" cy="2239074"/>
          </a:xfrm>
        </p:spPr>
        <p:txBody>
          <a:bodyPr wrap="square" lIns="0" tIns="0" rIns="0" bIns="0" anchor="t">
            <a:spAutoFit/>
          </a:bodyPr>
          <a:lstStyle/>
          <a:p>
            <a:pPr>
              <a:spcBef>
                <a:spcPts val="900"/>
              </a:spcBef>
            </a:pPr>
            <a:r>
              <a:rPr lang="es-419" sz="2400" b="1" i="1" dirty="0">
                <a:solidFill>
                  <a:srgbClr val="414041"/>
                </a:solidFill>
                <a:latin typeface="Helvetica"/>
                <a:cs typeface="Helvetica"/>
              </a:rPr>
              <a:t>Los acuerdos i</a:t>
            </a:r>
            <a:r>
              <a:rPr kumimoji="0" lang="es-419" sz="2400" b="1" i="1" u="none" strike="noStrike" kern="0" cap="none" spc="0" normalizeH="0" baseline="0" dirty="0">
                <a:ln>
                  <a:noFill/>
                </a:ln>
                <a:solidFill>
                  <a:srgbClr val="414041"/>
                </a:solidFill>
                <a:effectLst/>
                <a:uLnTx/>
                <a:uFillTx/>
                <a:latin typeface="Helvetica"/>
                <a:cs typeface="Helvetica"/>
              </a:rPr>
              <a:t>nternacionales apoyan el acceso a servicios de aborto seguro para sobrevivientes de violación. </a:t>
            </a:r>
            <a:br>
              <a:rPr lang="es-419" sz="2400" b="1" i="1" u="none" strike="noStrike" kern="0" cap="none" spc="0" normalizeH="0" baseline="0" dirty="0">
                <a:ln>
                  <a:noFill/>
                </a:ln>
                <a:effectLst/>
                <a:uLnTx/>
                <a:uFillTx/>
                <a:latin typeface="Helvetica" panose="020B0604020202020204" pitchFamily="34" charset="0"/>
                <a:cs typeface="Helvetica" panose="020B0604020202020204" pitchFamily="34" charset="0"/>
              </a:rPr>
            </a:br>
            <a:r>
              <a:rPr lang="es-419" sz="2400" b="1" i="1" dirty="0">
                <a:solidFill>
                  <a:srgbClr val="414041"/>
                </a:solidFill>
                <a:latin typeface="Helvetica"/>
                <a:cs typeface="Helvetica"/>
              </a:rPr>
              <a:t>Entre esos acuerdos figuran</a:t>
            </a:r>
            <a:r>
              <a:rPr kumimoji="0" lang="es-419" sz="2400" b="1" i="1" u="none" strike="noStrike" kern="0" cap="none" spc="0" normalizeH="0" baseline="0" dirty="0">
                <a:ln>
                  <a:noFill/>
                </a:ln>
                <a:solidFill>
                  <a:srgbClr val="414041"/>
                </a:solidFill>
                <a:effectLst/>
                <a:uLnTx/>
                <a:uFillTx/>
                <a:latin typeface="Helvetica"/>
                <a:cs typeface="Helvetica"/>
              </a:rPr>
              <a:t>: la Convención de Ginebra, Artículo 3; Resoluciones de Seguridad 2106 </a:t>
            </a:r>
            <a:r>
              <a:rPr lang="es-419" sz="2400" b="1" i="1" dirty="0">
                <a:solidFill>
                  <a:srgbClr val="414041"/>
                </a:solidFill>
                <a:latin typeface="Helvetica"/>
                <a:cs typeface="Helvetica"/>
              </a:rPr>
              <a:t>y</a:t>
            </a:r>
            <a:r>
              <a:rPr kumimoji="0" lang="es-419" sz="2400" b="1" i="1" u="none" strike="noStrike" kern="0" cap="none" spc="0" normalizeH="0" baseline="0" dirty="0">
                <a:ln>
                  <a:noFill/>
                </a:ln>
                <a:solidFill>
                  <a:srgbClr val="414041"/>
                </a:solidFill>
                <a:effectLst/>
                <a:uLnTx/>
                <a:uFillTx/>
                <a:latin typeface="Helvetica"/>
                <a:cs typeface="Helvetica"/>
              </a:rPr>
              <a:t> 2122 de las Naciones Unidas; y el Protocolo de Maputo.</a:t>
            </a:r>
            <a:endParaRPr lang="es-419" sz="2400" b="1" i="1" dirty="0">
              <a:latin typeface="Helvetica"/>
              <a:cs typeface="Helvetica"/>
            </a:endParaRPr>
          </a:p>
        </p:txBody>
      </p:sp>
      <p:graphicFrame>
        <p:nvGraphicFramePr>
          <p:cNvPr id="3" name="Table 2">
            <a:extLst>
              <a:ext uri="{FF2B5EF4-FFF2-40B4-BE49-F238E27FC236}">
                <a16:creationId xmlns:a16="http://schemas.microsoft.com/office/drawing/2014/main" id="{CEC62033-E4DC-4519-A9A0-D32449FE1AAA}"/>
              </a:ext>
            </a:extLst>
          </p:cNvPr>
          <p:cNvGraphicFramePr>
            <a:graphicFrameLocks noGrp="1"/>
          </p:cNvGraphicFramePr>
          <p:nvPr>
            <p:extLst>
              <p:ext uri="{D42A27DB-BD31-4B8C-83A1-F6EECF244321}">
                <p14:modId xmlns:p14="http://schemas.microsoft.com/office/powerpoint/2010/main" val="1460257205"/>
              </p:ext>
            </p:extLst>
          </p:nvPr>
        </p:nvGraphicFramePr>
        <p:xfrm>
          <a:off x="0" y="5847416"/>
          <a:ext cx="20104096" cy="2887608"/>
        </p:xfrm>
        <a:graphic>
          <a:graphicData uri="http://schemas.openxmlformats.org/drawingml/2006/table">
            <a:tbl>
              <a:tblPr firstRow="1" bandRow="1">
                <a:tableStyleId>{5C22544A-7EE6-4342-B048-85BDC9FD1C3A}</a:tableStyleId>
              </a:tblPr>
              <a:tblGrid>
                <a:gridCol w="2513012">
                  <a:extLst>
                    <a:ext uri="{9D8B030D-6E8A-4147-A177-3AD203B41FA5}">
                      <a16:colId xmlns:a16="http://schemas.microsoft.com/office/drawing/2014/main" val="4168483699"/>
                    </a:ext>
                  </a:extLst>
                </a:gridCol>
                <a:gridCol w="2513012">
                  <a:extLst>
                    <a:ext uri="{9D8B030D-6E8A-4147-A177-3AD203B41FA5}">
                      <a16:colId xmlns:a16="http://schemas.microsoft.com/office/drawing/2014/main" val="1554427437"/>
                    </a:ext>
                  </a:extLst>
                </a:gridCol>
                <a:gridCol w="2513012">
                  <a:extLst>
                    <a:ext uri="{9D8B030D-6E8A-4147-A177-3AD203B41FA5}">
                      <a16:colId xmlns:a16="http://schemas.microsoft.com/office/drawing/2014/main" val="3472442189"/>
                    </a:ext>
                  </a:extLst>
                </a:gridCol>
                <a:gridCol w="2513012">
                  <a:extLst>
                    <a:ext uri="{9D8B030D-6E8A-4147-A177-3AD203B41FA5}">
                      <a16:colId xmlns:a16="http://schemas.microsoft.com/office/drawing/2014/main" val="4017394209"/>
                    </a:ext>
                  </a:extLst>
                </a:gridCol>
                <a:gridCol w="2513012">
                  <a:extLst>
                    <a:ext uri="{9D8B030D-6E8A-4147-A177-3AD203B41FA5}">
                      <a16:colId xmlns:a16="http://schemas.microsoft.com/office/drawing/2014/main" val="604206981"/>
                    </a:ext>
                  </a:extLst>
                </a:gridCol>
                <a:gridCol w="2513012">
                  <a:extLst>
                    <a:ext uri="{9D8B030D-6E8A-4147-A177-3AD203B41FA5}">
                      <a16:colId xmlns:a16="http://schemas.microsoft.com/office/drawing/2014/main" val="1655693824"/>
                    </a:ext>
                  </a:extLst>
                </a:gridCol>
                <a:gridCol w="2513012">
                  <a:extLst>
                    <a:ext uri="{9D8B030D-6E8A-4147-A177-3AD203B41FA5}">
                      <a16:colId xmlns:a16="http://schemas.microsoft.com/office/drawing/2014/main" val="3880773374"/>
                    </a:ext>
                  </a:extLst>
                </a:gridCol>
                <a:gridCol w="2513012">
                  <a:extLst>
                    <a:ext uri="{9D8B030D-6E8A-4147-A177-3AD203B41FA5}">
                      <a16:colId xmlns:a16="http://schemas.microsoft.com/office/drawing/2014/main" val="852698826"/>
                    </a:ext>
                  </a:extLst>
                </a:gridCol>
              </a:tblGrid>
              <a:tr h="1168520">
                <a:tc>
                  <a:txBody>
                    <a:bodyPr/>
                    <a:lstStyle/>
                    <a:p>
                      <a:pPr algn="ctr"/>
                      <a:r>
                        <a:rPr lang="es-419" sz="2600" noProof="0">
                          <a:latin typeface="Arial" panose="020B0604020202020204" pitchFamily="34" charset="0"/>
                          <a:cs typeface="Arial" panose="020B0604020202020204" pitchFamily="34" charset="0"/>
                        </a:rPr>
                        <a:t>Causales de aborto legal</a:t>
                      </a:r>
                    </a:p>
                  </a:txBody>
                  <a:tcPr marL="134127" marR="134127" marT="67064" marB="67064" anchor="ctr"/>
                </a:tc>
                <a:tc>
                  <a:txBody>
                    <a:bodyPr/>
                    <a:lstStyle/>
                    <a:p>
                      <a:pPr algn="ctr"/>
                      <a:r>
                        <a:rPr lang="es-419" sz="2600" noProof="0">
                          <a:latin typeface="Arial" panose="020B0604020202020204" pitchFamily="34" charset="0"/>
                          <a:cs typeface="Arial" panose="020B0604020202020204" pitchFamily="34" charset="0"/>
                        </a:rPr>
                        <a:t>Para salvar la vida de la mujer</a:t>
                      </a:r>
                    </a:p>
                  </a:txBody>
                  <a:tcPr marL="134127" marR="134127" marT="67064" marB="67064" anchor="ctr"/>
                </a:tc>
                <a:tc>
                  <a:txBody>
                    <a:bodyPr/>
                    <a:lstStyle/>
                    <a:p>
                      <a:pPr algn="ctr"/>
                      <a:r>
                        <a:rPr lang="es-419" sz="2600" noProof="0">
                          <a:latin typeface="Arial" panose="020B0604020202020204" pitchFamily="34" charset="0"/>
                          <a:cs typeface="Arial" panose="020B0604020202020204" pitchFamily="34" charset="0"/>
                        </a:rPr>
                        <a:t>Para proteger la salud física de la mujer</a:t>
                      </a:r>
                    </a:p>
                  </a:txBody>
                  <a:tcPr marL="134127" marR="134127" marT="67064" marB="67064" anchor="ctr"/>
                </a:tc>
                <a:tc>
                  <a:txBody>
                    <a:bodyPr/>
                    <a:lstStyle/>
                    <a:p>
                      <a:pPr algn="ctr"/>
                      <a:r>
                        <a:rPr lang="es-419" sz="2600" noProof="0">
                          <a:latin typeface="Arial" panose="020B0604020202020204" pitchFamily="34" charset="0"/>
                          <a:cs typeface="Arial" panose="020B0604020202020204" pitchFamily="34" charset="0"/>
                        </a:rPr>
                        <a:t>Para proteger la salud mental de la mujer</a:t>
                      </a:r>
                    </a:p>
                  </a:txBody>
                  <a:tcPr marL="134127" marR="134127" marT="67064" marB="67064" anchor="ctr"/>
                </a:tc>
                <a:tc>
                  <a:txBody>
                    <a:bodyPr/>
                    <a:lstStyle/>
                    <a:p>
                      <a:pPr algn="ctr"/>
                      <a:r>
                        <a:rPr lang="es-419" sz="2600" noProof="0">
                          <a:latin typeface="Arial" panose="020B0604020202020204" pitchFamily="34" charset="0"/>
                          <a:cs typeface="Arial" panose="020B0604020202020204" pitchFamily="34" charset="0"/>
                        </a:rPr>
                        <a:t>En casos de violación o incesto</a:t>
                      </a:r>
                    </a:p>
                  </a:txBody>
                  <a:tcPr marL="134127" marR="134127" marT="67064" marB="67064" anchor="ctr"/>
                </a:tc>
                <a:tc>
                  <a:txBody>
                    <a:bodyPr/>
                    <a:lstStyle/>
                    <a:p>
                      <a:pPr algn="ctr"/>
                      <a:r>
                        <a:rPr lang="es-419" sz="2600" noProof="0" dirty="0">
                          <a:latin typeface="Arial" panose="020B0604020202020204" pitchFamily="34" charset="0"/>
                          <a:cs typeface="Arial" panose="020B0604020202020204" pitchFamily="34" charset="0"/>
                        </a:rPr>
                        <a:t>En casos de  malformación fetal</a:t>
                      </a:r>
                    </a:p>
                  </a:txBody>
                  <a:tcPr marL="134127" marR="134127" marT="67064" marB="67064" anchor="ctr"/>
                </a:tc>
                <a:tc>
                  <a:txBody>
                    <a:bodyPr/>
                    <a:lstStyle/>
                    <a:p>
                      <a:pPr algn="ctr"/>
                      <a:r>
                        <a:rPr lang="es-419" sz="2600" noProof="0" dirty="0">
                          <a:latin typeface="Arial" panose="020B0604020202020204" pitchFamily="34" charset="0"/>
                          <a:cs typeface="Arial" panose="020B0604020202020204" pitchFamily="34" charset="0"/>
                        </a:rPr>
                        <a:t>Factores económicos o sociales</a:t>
                      </a:r>
                    </a:p>
                  </a:txBody>
                  <a:tcPr marL="134127" marR="134127" marT="67064" marB="67064" anchor="ctr"/>
                </a:tc>
                <a:tc>
                  <a:txBody>
                    <a:bodyPr/>
                    <a:lstStyle/>
                    <a:p>
                      <a:pPr algn="ctr"/>
                      <a:r>
                        <a:rPr lang="es-419" sz="2600" noProof="0" dirty="0">
                          <a:latin typeface="Arial" panose="020B0604020202020204" pitchFamily="34" charset="0"/>
                          <a:cs typeface="Arial" panose="020B0604020202020204" pitchFamily="34" charset="0"/>
                        </a:rPr>
                        <a:t>A petición</a:t>
                      </a:r>
                    </a:p>
                  </a:txBody>
                  <a:tcPr marL="134127" marR="134127" marT="67064" marB="67064" anchor="ctr"/>
                </a:tc>
                <a:extLst>
                  <a:ext uri="{0D108BD9-81ED-4DB2-BD59-A6C34878D82A}">
                    <a16:rowId xmlns:a16="http://schemas.microsoft.com/office/drawing/2014/main" val="3039116813"/>
                  </a:ext>
                </a:extLst>
              </a:tr>
              <a:tr h="1168520">
                <a:tc>
                  <a:txBody>
                    <a:bodyPr/>
                    <a:lstStyle/>
                    <a:p>
                      <a:pPr algn="ctr"/>
                      <a:endParaRPr lang="es-419" sz="800" noProof="0">
                        <a:latin typeface="Arial" panose="020B0604020202020204" pitchFamily="34" charset="0"/>
                        <a:cs typeface="Arial" panose="020B0604020202020204" pitchFamily="34" charset="0"/>
                      </a:endParaRPr>
                    </a:p>
                    <a:p>
                      <a:pPr algn="ctr"/>
                      <a:r>
                        <a:rPr lang="es-419" sz="2600" noProof="0">
                          <a:latin typeface="Arial" panose="020B0604020202020204" pitchFamily="34" charset="0"/>
                          <a:cs typeface="Arial" panose="020B0604020202020204" pitchFamily="34" charset="0"/>
                        </a:rPr>
                        <a:t>Número de países</a:t>
                      </a:r>
                    </a:p>
                  </a:txBody>
                  <a:tcPr marL="134127" marR="134127" marT="67064" marB="67064"/>
                </a:tc>
                <a:tc>
                  <a:txBody>
                    <a:bodyPr/>
                    <a:lstStyle/>
                    <a:p>
                      <a:pPr algn="ctr"/>
                      <a:endParaRPr lang="es-419" sz="2600" noProof="0">
                        <a:latin typeface="Arial" panose="020B0604020202020204" pitchFamily="34" charset="0"/>
                        <a:cs typeface="Arial" panose="020B0604020202020204" pitchFamily="34" charset="0"/>
                      </a:endParaRPr>
                    </a:p>
                    <a:p>
                      <a:pPr algn="ctr"/>
                      <a:r>
                        <a:rPr lang="es-419" sz="2600" noProof="0">
                          <a:latin typeface="Arial" panose="020B0604020202020204" pitchFamily="34" charset="0"/>
                          <a:cs typeface="Arial" panose="020B0604020202020204" pitchFamily="34" charset="0"/>
                        </a:rPr>
                        <a:t>190</a:t>
                      </a:r>
                    </a:p>
                  </a:txBody>
                  <a:tcPr marL="134127" marR="134127" marT="67064" marB="67064"/>
                </a:tc>
                <a:tc>
                  <a:txBody>
                    <a:bodyPr/>
                    <a:lstStyle/>
                    <a:p>
                      <a:pPr algn="ctr"/>
                      <a:endParaRPr lang="es-419" sz="2600" noProof="0">
                        <a:latin typeface="Arial" panose="020B0604020202020204" pitchFamily="34" charset="0"/>
                        <a:cs typeface="Arial" panose="020B0604020202020204" pitchFamily="34" charset="0"/>
                      </a:endParaRPr>
                    </a:p>
                    <a:p>
                      <a:pPr algn="ctr"/>
                      <a:r>
                        <a:rPr lang="es-419" sz="2600" noProof="0">
                          <a:latin typeface="Arial" panose="020B0604020202020204" pitchFamily="34" charset="0"/>
                          <a:cs typeface="Arial" panose="020B0604020202020204" pitchFamily="34" charset="0"/>
                        </a:rPr>
                        <a:t>132</a:t>
                      </a:r>
                    </a:p>
                  </a:txBody>
                  <a:tcPr marL="134127" marR="134127" marT="67064" marB="67064"/>
                </a:tc>
                <a:tc>
                  <a:txBody>
                    <a:bodyPr/>
                    <a:lstStyle/>
                    <a:p>
                      <a:pPr algn="ctr"/>
                      <a:endParaRPr lang="es-419" sz="2600" noProof="0">
                        <a:latin typeface="Arial" panose="020B0604020202020204" pitchFamily="34" charset="0"/>
                        <a:cs typeface="Arial" panose="020B0604020202020204" pitchFamily="34" charset="0"/>
                      </a:endParaRPr>
                    </a:p>
                    <a:p>
                      <a:pPr algn="ctr"/>
                      <a:r>
                        <a:rPr lang="es-419" sz="2600" noProof="0">
                          <a:latin typeface="Arial" panose="020B0604020202020204" pitchFamily="34" charset="0"/>
                          <a:cs typeface="Arial" panose="020B0604020202020204" pitchFamily="34" charset="0"/>
                        </a:rPr>
                        <a:t>126</a:t>
                      </a:r>
                    </a:p>
                  </a:txBody>
                  <a:tcPr marL="134127" marR="134127" marT="67064" marB="67064"/>
                </a:tc>
                <a:tc>
                  <a:txBody>
                    <a:bodyPr/>
                    <a:lstStyle/>
                    <a:p>
                      <a:pPr algn="ctr"/>
                      <a:endParaRPr lang="es-419" sz="2600" noProof="0">
                        <a:latin typeface="Arial" panose="020B0604020202020204" pitchFamily="34" charset="0"/>
                        <a:cs typeface="Arial" panose="020B0604020202020204" pitchFamily="34" charset="0"/>
                      </a:endParaRPr>
                    </a:p>
                    <a:p>
                      <a:pPr algn="ctr"/>
                      <a:r>
                        <a:rPr lang="es-419" sz="2600" noProof="0">
                          <a:latin typeface="Arial" panose="020B0604020202020204" pitchFamily="34" charset="0"/>
                          <a:cs typeface="Arial" panose="020B0604020202020204" pitchFamily="34" charset="0"/>
                        </a:rPr>
                        <a:t>99</a:t>
                      </a:r>
                    </a:p>
                  </a:txBody>
                  <a:tcPr marL="134127" marR="134127" marT="67064" marB="67064"/>
                </a:tc>
                <a:tc>
                  <a:txBody>
                    <a:bodyPr/>
                    <a:lstStyle/>
                    <a:p>
                      <a:pPr algn="ctr"/>
                      <a:endParaRPr lang="es-419" sz="2600" noProof="0">
                        <a:latin typeface="Arial" panose="020B0604020202020204" pitchFamily="34" charset="0"/>
                        <a:cs typeface="Arial" panose="020B0604020202020204" pitchFamily="34" charset="0"/>
                      </a:endParaRPr>
                    </a:p>
                    <a:p>
                      <a:pPr algn="ctr"/>
                      <a:r>
                        <a:rPr lang="es-419" sz="2600" noProof="0">
                          <a:latin typeface="Arial" panose="020B0604020202020204" pitchFamily="34" charset="0"/>
                          <a:cs typeface="Arial" panose="020B0604020202020204" pitchFamily="34" charset="0"/>
                        </a:rPr>
                        <a:t>91</a:t>
                      </a:r>
                    </a:p>
                  </a:txBody>
                  <a:tcPr marL="134127" marR="134127" marT="67064" marB="67064"/>
                </a:tc>
                <a:tc>
                  <a:txBody>
                    <a:bodyPr/>
                    <a:lstStyle/>
                    <a:p>
                      <a:pPr algn="ctr"/>
                      <a:endParaRPr lang="es-419" sz="2600" noProof="0">
                        <a:latin typeface="Arial" panose="020B0604020202020204" pitchFamily="34" charset="0"/>
                        <a:cs typeface="Arial" panose="020B0604020202020204" pitchFamily="34" charset="0"/>
                      </a:endParaRPr>
                    </a:p>
                    <a:p>
                      <a:pPr algn="ctr"/>
                      <a:r>
                        <a:rPr lang="es-419" sz="2600" noProof="0">
                          <a:latin typeface="Arial" panose="020B0604020202020204" pitchFamily="34" charset="0"/>
                          <a:cs typeface="Arial" panose="020B0604020202020204" pitchFamily="34" charset="0"/>
                        </a:rPr>
                        <a:t>69</a:t>
                      </a:r>
                    </a:p>
                  </a:txBody>
                  <a:tcPr marL="134127" marR="134127" marT="67064" marB="67064"/>
                </a:tc>
                <a:tc>
                  <a:txBody>
                    <a:bodyPr/>
                    <a:lstStyle/>
                    <a:p>
                      <a:pPr algn="ctr"/>
                      <a:endParaRPr lang="es-419" sz="2600" noProof="0" dirty="0">
                        <a:latin typeface="Arial" panose="020B0604020202020204" pitchFamily="34" charset="0"/>
                        <a:cs typeface="Arial" panose="020B0604020202020204" pitchFamily="34" charset="0"/>
                      </a:endParaRPr>
                    </a:p>
                    <a:p>
                      <a:pPr algn="ctr"/>
                      <a:r>
                        <a:rPr lang="es-419" sz="2600" noProof="0" dirty="0">
                          <a:latin typeface="Arial" panose="020B0604020202020204" pitchFamily="34" charset="0"/>
                          <a:cs typeface="Arial" panose="020B0604020202020204" pitchFamily="34" charset="0"/>
                        </a:rPr>
                        <a:t>58</a:t>
                      </a:r>
                    </a:p>
                  </a:txBody>
                  <a:tcPr marL="134127" marR="134127" marT="67064" marB="67064"/>
                </a:tc>
                <a:extLst>
                  <a:ext uri="{0D108BD9-81ED-4DB2-BD59-A6C34878D82A}">
                    <a16:rowId xmlns:a16="http://schemas.microsoft.com/office/drawing/2014/main" val="832890963"/>
                  </a:ext>
                </a:extLst>
              </a:tr>
            </a:tbl>
          </a:graphicData>
        </a:graphic>
      </p:graphicFrame>
      <p:sp>
        <p:nvSpPr>
          <p:cNvPr id="2" name="TextBox 1">
            <a:extLst>
              <a:ext uri="{FF2B5EF4-FFF2-40B4-BE49-F238E27FC236}">
                <a16:creationId xmlns:a16="http://schemas.microsoft.com/office/drawing/2014/main" id="{758F3F13-C9B6-4150-8486-FA47C1ADE9F1}"/>
              </a:ext>
            </a:extLst>
          </p:cNvPr>
          <p:cNvSpPr txBox="1"/>
          <p:nvPr/>
        </p:nvSpPr>
        <p:spPr>
          <a:xfrm>
            <a:off x="421572" y="2802214"/>
            <a:ext cx="1923167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419" sz="4800" b="1" dirty="0">
                <a:solidFill>
                  <a:schemeClr val="accent1"/>
                </a:solidFill>
              </a:rPr>
              <a:t>HECHO: </a:t>
            </a:r>
            <a:r>
              <a:rPr lang="es-419" sz="4800" dirty="0">
                <a:latin typeface="Arial" panose="020B0604020202020204" pitchFamily="34" charset="0"/>
                <a:cs typeface="Arial" panose="020B0604020202020204" pitchFamily="34" charset="0"/>
              </a:rPr>
              <a:t>A muchas, o a la mayoría, de las sobrevivientes de violencia sexual probablemente se les permite solicitar un aborto legal, pero ellas no lo saben y no se les indica que pueden elegir esta opción</a:t>
            </a:r>
          </a:p>
        </p:txBody>
      </p:sp>
    </p:spTree>
    <p:extLst>
      <p:ext uri="{BB962C8B-B14F-4D97-AF65-F5344CB8AC3E}">
        <p14:creationId xmlns:p14="http://schemas.microsoft.com/office/powerpoint/2010/main" val="156796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2C4D0D-2711-2F41-86DB-E04A0A7D655C}"/>
              </a:ext>
            </a:extLst>
          </p:cNvPr>
          <p:cNvSpPr>
            <a:spLocks noGrp="1"/>
          </p:cNvSpPr>
          <p:nvPr>
            <p:ph type="title"/>
          </p:nvPr>
        </p:nvSpPr>
        <p:spPr>
          <a:xfrm>
            <a:off x="450850" y="1082675"/>
            <a:ext cx="15391377" cy="2757911"/>
          </a:xfrm>
        </p:spPr>
        <p:txBody>
          <a:bodyPr/>
          <a:lstStyle/>
          <a:p>
            <a:r>
              <a:rPr lang="es-419" sz="6600" dirty="0"/>
              <a:t>SSR de adolescentes: principio de capacidad de adolescentes</a:t>
            </a:r>
          </a:p>
        </p:txBody>
      </p:sp>
      <p:sp>
        <p:nvSpPr>
          <p:cNvPr id="2" name="Content Placeholder 1">
            <a:extLst>
              <a:ext uri="{FF2B5EF4-FFF2-40B4-BE49-F238E27FC236}">
                <a16:creationId xmlns:a16="http://schemas.microsoft.com/office/drawing/2014/main" id="{EF770EFF-44C3-2842-B96E-8C88AD843CA1}"/>
              </a:ext>
            </a:extLst>
          </p:cNvPr>
          <p:cNvSpPr>
            <a:spLocks noGrp="1"/>
          </p:cNvSpPr>
          <p:nvPr>
            <p:ph sz="quarter" idx="10"/>
          </p:nvPr>
        </p:nvSpPr>
        <p:spPr>
          <a:xfrm>
            <a:off x="726553" y="4601808"/>
            <a:ext cx="11059047" cy="5238753"/>
          </a:xfrm>
        </p:spPr>
        <p:txBody>
          <a:bodyPr/>
          <a:lstStyle/>
          <a:p>
            <a:r>
              <a:rPr lang="es-419" sz="4800" kern="1200" dirty="0">
                <a:solidFill>
                  <a:schemeClr val="tx1"/>
                </a:solidFill>
                <a:latin typeface="+mn-lt"/>
              </a:rPr>
              <a:t>Las adolescentes que solicitan servicios de SSR pueden ser consideradas capaces de recibir consejería y servicios de salud reproductiva sin la supervisión de sus padres”.</a:t>
            </a:r>
          </a:p>
        </p:txBody>
      </p:sp>
      <p:pic>
        <p:nvPicPr>
          <p:cNvPr id="7" name="Picture Placeholder 6">
            <a:extLst>
              <a:ext uri="{FF2B5EF4-FFF2-40B4-BE49-F238E27FC236}">
                <a16:creationId xmlns:a16="http://schemas.microsoft.com/office/drawing/2014/main" id="{032F7A2A-2425-4550-8C44-EA282DD87139}"/>
              </a:ext>
            </a:extLst>
          </p:cNvPr>
          <p:cNvPicPr>
            <a:picLocks noGrp="1" noChangeAspect="1"/>
          </p:cNvPicPr>
          <p:nvPr>
            <p:ph type="pic" sz="quarter" idx="4294967295"/>
          </p:nvPr>
        </p:nvPicPr>
        <p:blipFill rotWithShape="1">
          <a:blip r:embed="rId3"/>
          <a:srcRect l="-316" r="336"/>
          <a:stretch/>
        </p:blipFill>
        <p:spPr>
          <a:xfrm>
            <a:off x="14397319" y="3910853"/>
            <a:ext cx="5706782" cy="7398497"/>
          </a:xfrm>
          <a:ln>
            <a:noFill/>
          </a:ln>
        </p:spPr>
      </p:pic>
      <p:sp>
        <p:nvSpPr>
          <p:cNvPr id="4" name="TextBox 3">
            <a:extLst>
              <a:ext uri="{FF2B5EF4-FFF2-40B4-BE49-F238E27FC236}">
                <a16:creationId xmlns:a16="http://schemas.microsoft.com/office/drawing/2014/main" id="{9BE4E9C7-767E-DC40-8F95-834A715351BA}"/>
              </a:ext>
            </a:extLst>
          </p:cNvPr>
          <p:cNvSpPr txBox="1"/>
          <p:nvPr/>
        </p:nvSpPr>
        <p:spPr>
          <a:xfrm>
            <a:off x="5205947" y="10169341"/>
            <a:ext cx="9014493" cy="830997"/>
          </a:xfrm>
          <a:prstGeom prst="rect">
            <a:avLst/>
          </a:prstGeom>
          <a:noFill/>
        </p:spPr>
        <p:txBody>
          <a:bodyPr wrap="square" rtlCol="0">
            <a:spAutoFit/>
          </a:bodyPr>
          <a:lstStyle/>
          <a:p>
            <a:pPr algn="r"/>
            <a:r>
              <a:rPr lang="es-419" sz="2400" dirty="0"/>
              <a:t>Juego de herramientas sobre SSRA en situaciones de crisis humanitaria: edición de 2020 </a:t>
            </a:r>
          </a:p>
        </p:txBody>
      </p:sp>
      <p:pic>
        <p:nvPicPr>
          <p:cNvPr id="6" name="Graphic 5">
            <a:extLst>
              <a:ext uri="{FF2B5EF4-FFF2-40B4-BE49-F238E27FC236}">
                <a16:creationId xmlns:a16="http://schemas.microsoft.com/office/drawing/2014/main" id="{D0A46279-83CC-B14C-99C2-89205F1CC4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554" y="3887231"/>
            <a:ext cx="714576" cy="714576"/>
          </a:xfrm>
          <a:prstGeom prst="rect">
            <a:avLst/>
          </a:prstGeom>
        </p:spPr>
      </p:pic>
    </p:spTree>
    <p:extLst>
      <p:ext uri="{BB962C8B-B14F-4D97-AF65-F5344CB8AC3E}">
        <p14:creationId xmlns:p14="http://schemas.microsoft.com/office/powerpoint/2010/main" val="157954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9D27947-DE32-45D6-BD4A-139D246EEEB4}"/>
              </a:ext>
            </a:extLst>
          </p:cNvPr>
          <p:cNvPicPr>
            <a:picLocks noChangeAspect="1"/>
          </p:cNvPicPr>
          <p:nvPr/>
        </p:nvPicPr>
        <p:blipFill>
          <a:blip r:embed="rId3"/>
          <a:stretch>
            <a:fillRect/>
          </a:stretch>
        </p:blipFill>
        <p:spPr>
          <a:xfrm>
            <a:off x="8156394" y="7429303"/>
            <a:ext cx="2484449" cy="3543525"/>
          </a:xfrm>
          <a:prstGeom prst="rect">
            <a:avLst/>
          </a:prstGeom>
          <a:ln w="12700" cap="sq">
            <a:noFill/>
            <a:prstDash val="solid"/>
            <a:miter lim="800000"/>
          </a:ln>
          <a:effectLst/>
        </p:spPr>
      </p:pic>
      <p:pic>
        <p:nvPicPr>
          <p:cNvPr id="15" name="Picture 14">
            <a:extLst>
              <a:ext uri="{FF2B5EF4-FFF2-40B4-BE49-F238E27FC236}">
                <a16:creationId xmlns:a16="http://schemas.microsoft.com/office/drawing/2014/main" id="{D7199773-030D-4949-AE1A-104DAD190C4F}"/>
              </a:ext>
            </a:extLst>
          </p:cNvPr>
          <p:cNvPicPr>
            <a:picLocks noChangeAspect="1"/>
          </p:cNvPicPr>
          <p:nvPr/>
        </p:nvPicPr>
        <p:blipFill rotWithShape="1">
          <a:blip r:embed="rId4">
            <a:extLst>
              <a:ext uri="{28A0092B-C50C-407E-A947-70E740481C1C}">
                <a14:useLocalDpi xmlns:a14="http://schemas.microsoft.com/office/drawing/2010/main" val="0"/>
              </a:ext>
            </a:extLst>
          </a:blip>
          <a:srcRect l="27727" t="43567" r="38960" b="32400"/>
          <a:stretch/>
        </p:blipFill>
        <p:spPr>
          <a:xfrm>
            <a:off x="6952691" y="4515803"/>
            <a:ext cx="3785718" cy="2110587"/>
          </a:xfrm>
          <a:prstGeom prst="rect">
            <a:avLst/>
          </a:prstGeom>
        </p:spPr>
      </p:pic>
      <p:sp>
        <p:nvSpPr>
          <p:cNvPr id="8" name="TextBox 7">
            <a:extLst>
              <a:ext uri="{FF2B5EF4-FFF2-40B4-BE49-F238E27FC236}">
                <a16:creationId xmlns:a16="http://schemas.microsoft.com/office/drawing/2014/main" id="{517287A1-511E-4E69-896C-7C5DC060D84E}"/>
              </a:ext>
            </a:extLst>
          </p:cNvPr>
          <p:cNvSpPr txBox="1"/>
          <p:nvPr/>
        </p:nvSpPr>
        <p:spPr>
          <a:xfrm>
            <a:off x="415925" y="4979802"/>
            <a:ext cx="5491251" cy="1323439"/>
          </a:xfrm>
          <a:prstGeom prst="rect">
            <a:avLst/>
          </a:prstGeom>
          <a:noFill/>
        </p:spPr>
        <p:txBody>
          <a:bodyPr wrap="square" rtlCol="0">
            <a:spAutoFit/>
          </a:bodyPr>
          <a:lstStyle/>
          <a:p>
            <a:r>
              <a:rPr lang="es-419" sz="4000" u="sng" dirty="0">
                <a:uFill>
                  <a:solidFill>
                    <a:schemeClr val="accent1"/>
                  </a:solidFill>
                </a:uFill>
                <a:hlinkClick r:id="rId5">
                  <a:extLst>
                    <a:ext uri="{A12FA001-AC4F-418D-AE19-62706E023703}">
                      <ahyp:hlinkClr xmlns:ahyp="http://schemas.microsoft.com/office/drawing/2018/hyperlinkcolor" val="tx"/>
                    </a:ext>
                  </a:extLst>
                </a:hlinkClick>
              </a:rPr>
              <a:t>Referencia rápida sobre el PSIM</a:t>
            </a:r>
            <a:endParaRPr lang="es-419" sz="4000" u="sng" dirty="0">
              <a:uFill>
                <a:solidFill>
                  <a:schemeClr val="accent1"/>
                </a:solidFill>
              </a:uFill>
            </a:endParaRPr>
          </a:p>
        </p:txBody>
      </p:sp>
      <p:sp>
        <p:nvSpPr>
          <p:cNvPr id="2" name="Title 1">
            <a:extLst>
              <a:ext uri="{FF2B5EF4-FFF2-40B4-BE49-F238E27FC236}">
                <a16:creationId xmlns:a16="http://schemas.microsoft.com/office/drawing/2014/main" id="{6851B531-3E68-F241-B413-1251FEFEC5AA}"/>
              </a:ext>
            </a:extLst>
          </p:cNvPr>
          <p:cNvSpPr>
            <a:spLocks noGrp="1"/>
          </p:cNvSpPr>
          <p:nvPr>
            <p:ph type="title"/>
          </p:nvPr>
        </p:nvSpPr>
        <p:spPr>
          <a:xfrm>
            <a:off x="0" y="1141336"/>
            <a:ext cx="13888069" cy="2359903"/>
          </a:xfrm>
          <a:solidFill>
            <a:schemeClr val="accent3"/>
          </a:solidFill>
        </p:spPr>
        <p:txBody>
          <a:bodyPr lIns="457200" tIns="182880" rIns="3108960" bIns="182880" anchor="ctr"/>
          <a:lstStyle/>
          <a:p>
            <a:r>
              <a:rPr lang="es-419" sz="4800" dirty="0">
                <a:solidFill>
                  <a:schemeClr val="bg1"/>
                </a:solidFill>
              </a:rPr>
              <a:t>Recursos del paquete de servicios iniciales mínimos (PSIM)</a:t>
            </a:r>
          </a:p>
        </p:txBody>
      </p:sp>
      <p:pic>
        <p:nvPicPr>
          <p:cNvPr id="13" name="Picture 12">
            <a:extLst>
              <a:ext uri="{FF2B5EF4-FFF2-40B4-BE49-F238E27FC236}">
                <a16:creationId xmlns:a16="http://schemas.microsoft.com/office/drawing/2014/main" id="{9ED8ADA0-CF15-0A46-83DA-5B74FA76EC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45550" y="-905179"/>
            <a:ext cx="13616398" cy="9193791"/>
          </a:xfrm>
          <a:prstGeom prst="rect">
            <a:avLst/>
          </a:prstGeom>
        </p:spPr>
      </p:pic>
      <p:sp>
        <p:nvSpPr>
          <p:cNvPr id="16" name="TextBox 15">
            <a:extLst>
              <a:ext uri="{FF2B5EF4-FFF2-40B4-BE49-F238E27FC236}">
                <a16:creationId xmlns:a16="http://schemas.microsoft.com/office/drawing/2014/main" id="{A54155EE-33C6-0A4B-8097-F99F7CA7926E}"/>
              </a:ext>
            </a:extLst>
          </p:cNvPr>
          <p:cNvSpPr txBox="1"/>
          <p:nvPr/>
        </p:nvSpPr>
        <p:spPr>
          <a:xfrm>
            <a:off x="415926" y="8310915"/>
            <a:ext cx="7989125" cy="1323439"/>
          </a:xfrm>
          <a:prstGeom prst="rect">
            <a:avLst/>
          </a:prstGeom>
          <a:noFill/>
        </p:spPr>
        <p:txBody>
          <a:bodyPr wrap="square" rtlCol="0">
            <a:spAutoFit/>
          </a:bodyPr>
          <a:lstStyle/>
          <a:p>
            <a:r>
              <a:rPr lang="es-419" sz="4000" u="sng" dirty="0">
                <a:uFill>
                  <a:solidFill>
                    <a:schemeClr val="accent1"/>
                  </a:solidFill>
                </a:uFill>
                <a:hlinkClick r:id="rId7">
                  <a:extLst>
                    <a:ext uri="{A12FA001-AC4F-418D-AE19-62706E023703}">
                      <ahyp:hlinkClr xmlns:ahyp="http://schemas.microsoft.com/office/drawing/2018/hyperlinkcolor" val="tx"/>
                    </a:ext>
                  </a:extLst>
                </a:hlinkClick>
              </a:rPr>
              <a:t>Módulo de aprendizaje a distancia del PSIM</a:t>
            </a:r>
            <a:r>
              <a:rPr lang="es-419" sz="4000" u="sng" dirty="0">
                <a:uFill>
                  <a:solidFill>
                    <a:schemeClr val="accent1"/>
                  </a:solidFill>
                </a:uFill>
              </a:rPr>
              <a:t>  </a:t>
            </a:r>
          </a:p>
        </p:txBody>
      </p:sp>
    </p:spTree>
    <p:extLst>
      <p:ext uri="{BB962C8B-B14F-4D97-AF65-F5344CB8AC3E}">
        <p14:creationId xmlns:p14="http://schemas.microsoft.com/office/powerpoint/2010/main" val="126946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540B9-1245-E244-9BE6-F61685AB283B}"/>
              </a:ext>
            </a:extLst>
          </p:cNvPr>
          <p:cNvSpPr>
            <a:spLocks noGrp="1"/>
          </p:cNvSpPr>
          <p:nvPr>
            <p:ph type="title"/>
          </p:nvPr>
        </p:nvSpPr>
        <p:spPr/>
        <p:txBody>
          <a:bodyPr/>
          <a:lstStyle/>
          <a:p>
            <a:r>
              <a:rPr lang="es-419" dirty="0">
                <a:solidFill>
                  <a:schemeClr val="accent3"/>
                </a:solidFill>
              </a:rPr>
              <a:t>Administrar el examen inicial </a:t>
            </a:r>
          </a:p>
        </p:txBody>
      </p:sp>
      <p:pic>
        <p:nvPicPr>
          <p:cNvPr id="5" name="Picture 4">
            <a:extLst>
              <a:ext uri="{FF2B5EF4-FFF2-40B4-BE49-F238E27FC236}">
                <a16:creationId xmlns:a16="http://schemas.microsoft.com/office/drawing/2014/main" id="{5DC487BB-870E-564B-8F7B-C1217276F5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7380" y="5360978"/>
            <a:ext cx="19476720" cy="587394"/>
          </a:xfrm>
          <a:prstGeom prst="rect">
            <a:avLst/>
          </a:prstGeom>
        </p:spPr>
      </p:pic>
    </p:spTree>
    <p:extLst>
      <p:ext uri="{BB962C8B-B14F-4D97-AF65-F5344CB8AC3E}">
        <p14:creationId xmlns:p14="http://schemas.microsoft.com/office/powerpoint/2010/main" val="93498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3566-62DB-4F90-BF51-AC7C28F43927}"/>
              </a:ext>
            </a:extLst>
          </p:cNvPr>
          <p:cNvSpPr>
            <a:spLocks noGrp="1"/>
          </p:cNvSpPr>
          <p:nvPr>
            <p:ph type="ctrTitle" idx="4294967295"/>
          </p:nvPr>
        </p:nvSpPr>
        <p:spPr>
          <a:xfrm>
            <a:off x="1083469" y="1664389"/>
            <a:ext cx="17937163" cy="1230312"/>
          </a:xfrm>
        </p:spPr>
        <p:txBody>
          <a:bodyPr/>
          <a:lstStyle/>
          <a:p>
            <a:pPr algn="ctr"/>
            <a:r>
              <a:rPr lang="en-US" sz="8000" dirty="0"/>
              <a:t> </a:t>
            </a:r>
            <a:r>
              <a:rPr lang="es-419" sz="8000" dirty="0"/>
              <a:t>Servicios de aborto seguro y el PSIM</a:t>
            </a:r>
          </a:p>
        </p:txBody>
      </p:sp>
      <p:sp>
        <p:nvSpPr>
          <p:cNvPr id="3" name="Text Placeholder 6">
            <a:extLst>
              <a:ext uri="{FF2B5EF4-FFF2-40B4-BE49-F238E27FC236}">
                <a16:creationId xmlns:a16="http://schemas.microsoft.com/office/drawing/2014/main" id="{E559C3E6-4AA7-4585-AD12-C8C1D0D5B068}"/>
              </a:ext>
            </a:extLst>
          </p:cNvPr>
          <p:cNvSpPr>
            <a:spLocks noGrp="1"/>
          </p:cNvSpPr>
          <p:nvPr/>
        </p:nvSpPr>
        <p:spPr>
          <a:xfrm>
            <a:off x="10947404" y="3699714"/>
            <a:ext cx="8450840" cy="1164887"/>
          </a:xfrm>
          <a:prstGeom prst="rect">
            <a:avLst/>
          </a:prstGeom>
        </p:spPr>
        <p:txBody>
          <a:bodyPr>
            <a:noAutofit/>
          </a:bodyPr>
          <a:lst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a:lstStyle>
          <a:p>
            <a:r>
              <a:rPr lang="es-419" sz="3600" b="1" dirty="0">
                <a:latin typeface="Arial" panose="020B0604020202020204" pitchFamily="34" charset="0"/>
                <a:cs typeface="Arial" panose="020B0604020202020204" pitchFamily="34" charset="0"/>
              </a:rPr>
              <a:t>…al máximo grado permitido por la ley como “otra prioridad de SSR”</a:t>
            </a:r>
            <a:endParaRPr lang="es-419" sz="3600" dirty="0">
              <a:latin typeface="Arial" panose="020B0604020202020204" pitchFamily="34" charset="0"/>
              <a:cs typeface="Arial" panose="020B0604020202020204" pitchFamily="34" charset="0"/>
            </a:endParaRPr>
          </a:p>
        </p:txBody>
      </p:sp>
      <p:sp>
        <p:nvSpPr>
          <p:cNvPr id="4" name="Content Placeholder 7">
            <a:extLst>
              <a:ext uri="{FF2B5EF4-FFF2-40B4-BE49-F238E27FC236}">
                <a16:creationId xmlns:a16="http://schemas.microsoft.com/office/drawing/2014/main" id="{BB8C7144-084B-4376-839A-4F9DECFAA9EF}"/>
              </a:ext>
            </a:extLst>
          </p:cNvPr>
          <p:cNvSpPr txBox="1">
            <a:spLocks/>
          </p:cNvSpPr>
          <p:nvPr/>
        </p:nvSpPr>
        <p:spPr>
          <a:xfrm>
            <a:off x="10947404" y="5140390"/>
            <a:ext cx="8362568" cy="4248563"/>
          </a:xfrm>
          <a:prstGeom prst="rect">
            <a:avLst/>
          </a:prstGeom>
        </p:spPr>
        <p:txBody>
          <a:bodyPr vert="horz" lIns="150781" tIns="75390" rIns="150781" bIns="75390" rtlCol="0" anchor="t">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36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32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00000"/>
              </a:lnSpc>
              <a:spcBef>
                <a:spcPts val="1200"/>
              </a:spcBef>
              <a:buFont typeface="Wingdings" panose="05000000000000000000" pitchFamily="2" charset="2"/>
              <a:buChar char="ü"/>
            </a:pPr>
            <a:r>
              <a:rPr lang="es-419" b="1" dirty="0">
                <a:latin typeface="Arial" panose="020B0604020202020204" pitchFamily="34" charset="0"/>
                <a:cs typeface="Arial" panose="020B0604020202020204" pitchFamily="34" charset="0"/>
              </a:rPr>
              <a:t>Cuando existe capacidad</a:t>
            </a:r>
            <a:r>
              <a:rPr lang="es-419" dirty="0">
                <a:latin typeface="Arial" panose="020B0604020202020204" pitchFamily="34" charset="0"/>
                <a:cs typeface="Arial" panose="020B0604020202020204" pitchFamily="34" charset="0"/>
              </a:rPr>
              <a:t>, se debe facilitar servicios de aborto </a:t>
            </a:r>
            <a:r>
              <a:rPr lang="es-419" i="1" dirty="0">
                <a:latin typeface="Arial" panose="020B0604020202020204" pitchFamily="34" charset="0"/>
                <a:cs typeface="Arial" panose="020B0604020202020204" pitchFamily="34" charset="0"/>
              </a:rPr>
              <a:t>desde el principio de una emergencia.</a:t>
            </a:r>
          </a:p>
          <a:p>
            <a:pPr marL="571500" indent="-571500">
              <a:lnSpc>
                <a:spcPct val="100000"/>
              </a:lnSpc>
              <a:spcBef>
                <a:spcPts val="1200"/>
              </a:spcBef>
              <a:buFont typeface="Wingdings" panose="05000000000000000000" pitchFamily="2" charset="2"/>
              <a:buChar char="ü"/>
            </a:pPr>
            <a:r>
              <a:rPr lang="es-419" b="1" dirty="0">
                <a:latin typeface="Arial" panose="020B0604020202020204" pitchFamily="34" charset="0"/>
                <a:cs typeface="Arial" panose="020B0604020202020204" pitchFamily="34" charset="0"/>
              </a:rPr>
              <a:t>Cuando no existe capacidad</a:t>
            </a:r>
            <a:r>
              <a:rPr lang="es-419" dirty="0">
                <a:latin typeface="Arial" panose="020B0604020202020204" pitchFamily="34" charset="0"/>
                <a:cs typeface="Arial" panose="020B0604020202020204" pitchFamily="34" charset="0"/>
              </a:rPr>
              <a:t>, los servicios de aborto deben estar disponibles tan pronto como se inicien las actividades prioritarias  del PSIM.</a:t>
            </a:r>
          </a:p>
        </p:txBody>
      </p:sp>
      <p:cxnSp>
        <p:nvCxnSpPr>
          <p:cNvPr id="5" name="Straight Connector 4">
            <a:extLst>
              <a:ext uri="{FF2B5EF4-FFF2-40B4-BE49-F238E27FC236}">
                <a16:creationId xmlns:a16="http://schemas.microsoft.com/office/drawing/2014/main" id="{D1CAE2DE-179D-468F-8A60-04D11C55A9B4}"/>
              </a:ext>
            </a:extLst>
          </p:cNvPr>
          <p:cNvCxnSpPr>
            <a:cxnSpLocks/>
          </p:cNvCxnSpPr>
          <p:nvPr/>
        </p:nvCxnSpPr>
        <p:spPr>
          <a:xfrm>
            <a:off x="10052050" y="3739068"/>
            <a:ext cx="0" cy="5993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EB5A08C-8E4D-4FDD-BAA9-9601DFF26BAC}"/>
              </a:ext>
            </a:extLst>
          </p:cNvPr>
          <p:cNvSpPr txBox="1">
            <a:spLocks/>
          </p:cNvSpPr>
          <p:nvPr/>
        </p:nvSpPr>
        <p:spPr>
          <a:xfrm>
            <a:off x="1144008" y="5140390"/>
            <a:ext cx="7784839" cy="4193590"/>
          </a:xfrm>
          <a:prstGeom prst="rect">
            <a:avLst/>
          </a:prstGeom>
        </p:spPr>
        <p:txBody>
          <a:bodyPr vert="horz" lIns="150781" tIns="75390" rIns="150781" bIns="7539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36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32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s-419" i="1" dirty="0">
                <a:latin typeface="Arial" panose="020B0604020202020204" pitchFamily="34" charset="0"/>
                <a:cs typeface="Arial" panose="020B0604020202020204" pitchFamily="34" charset="0"/>
              </a:rPr>
              <a:t>Sobrevivientes tienen derecho a:</a:t>
            </a:r>
          </a:p>
          <a:p>
            <a:pPr marL="457200" indent="-457200">
              <a:lnSpc>
                <a:spcPct val="100000"/>
              </a:lnSpc>
              <a:spcBef>
                <a:spcPts val="1200"/>
              </a:spcBef>
              <a:buFont typeface="Wingdings" panose="05000000000000000000" pitchFamily="2" charset="2"/>
              <a:buChar char="ü"/>
            </a:pPr>
            <a:r>
              <a:rPr lang="es-419" dirty="0">
                <a:latin typeface="Arial" panose="020B0604020202020204" pitchFamily="34" charset="0"/>
                <a:cs typeface="Arial" panose="020B0604020202020204" pitchFamily="34" charset="0"/>
              </a:rPr>
              <a:t>Pruebas de embarazo</a:t>
            </a:r>
          </a:p>
          <a:p>
            <a:pPr marL="457200" indent="-457200">
              <a:lnSpc>
                <a:spcPct val="100000"/>
              </a:lnSpc>
              <a:spcBef>
                <a:spcPts val="1200"/>
              </a:spcBef>
              <a:buFont typeface="Wingdings" panose="05000000000000000000" pitchFamily="2" charset="2"/>
              <a:buChar char="ü"/>
            </a:pPr>
            <a:r>
              <a:rPr lang="es-419" dirty="0">
                <a:latin typeface="Arial" panose="020B0604020202020204" pitchFamily="34" charset="0"/>
                <a:cs typeface="Arial" panose="020B0604020202020204" pitchFamily="34" charset="0"/>
              </a:rPr>
              <a:t>Consejería sobre opciones relacionadas con el embarazo</a:t>
            </a:r>
          </a:p>
          <a:p>
            <a:pPr marL="457200" indent="-457200">
              <a:lnSpc>
                <a:spcPct val="100000"/>
              </a:lnSpc>
              <a:spcBef>
                <a:spcPts val="1200"/>
              </a:spcBef>
              <a:buFont typeface="Wingdings" panose="05000000000000000000" pitchFamily="2" charset="2"/>
              <a:buChar char="ü"/>
            </a:pPr>
            <a:r>
              <a:rPr lang="es-419" dirty="0">
                <a:latin typeface="Arial" panose="020B0604020202020204" pitchFamily="34" charset="0"/>
                <a:cs typeface="Arial" panose="020B0604020202020204" pitchFamily="34" charset="0"/>
              </a:rPr>
              <a:t>Servicios de aborto seguro al mayor grado permitido por la ley</a:t>
            </a:r>
          </a:p>
        </p:txBody>
      </p:sp>
      <p:sp>
        <p:nvSpPr>
          <p:cNvPr id="7" name="Text Placeholder 4">
            <a:extLst>
              <a:ext uri="{FF2B5EF4-FFF2-40B4-BE49-F238E27FC236}">
                <a16:creationId xmlns:a16="http://schemas.microsoft.com/office/drawing/2014/main" id="{12004DE9-81EE-4DEC-A3A7-A52506764A47}"/>
              </a:ext>
            </a:extLst>
          </p:cNvPr>
          <p:cNvSpPr txBox="1">
            <a:spLocks/>
          </p:cNvSpPr>
          <p:nvPr/>
        </p:nvSpPr>
        <p:spPr>
          <a:xfrm>
            <a:off x="1144008" y="3739068"/>
            <a:ext cx="8450842" cy="1164887"/>
          </a:xfrm>
          <a:prstGeom prst="rect">
            <a:avLst/>
          </a:prstGeom>
        </p:spPr>
        <p:txBody>
          <a:bodyPr vert="horz" lIns="150781" tIns="75390" rIns="150781" bIns="7539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36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32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b="1" dirty="0">
                <a:latin typeface="Arial" panose="020B0604020202020204" pitchFamily="34" charset="0"/>
                <a:cs typeface="Arial" panose="020B0604020202020204" pitchFamily="34" charset="0"/>
              </a:rPr>
              <a:t>…para responder a las necesidades de sobrevivientes de agresión sexual</a:t>
            </a:r>
            <a:endParaRPr lang="es-419" dirty="0">
              <a:latin typeface="Arial" panose="020B0604020202020204" pitchFamily="34" charset="0"/>
              <a:cs typeface="Arial" panose="020B0604020202020204" pitchFamily="34" charset="0"/>
            </a:endParaRPr>
          </a:p>
        </p:txBody>
      </p:sp>
      <p:pic>
        <p:nvPicPr>
          <p:cNvPr id="9" name="Picture 8" descr="Text&#10;&#10;Description automatically generated with medium confidence">
            <a:extLst>
              <a:ext uri="{FF2B5EF4-FFF2-40B4-BE49-F238E27FC236}">
                <a16:creationId xmlns:a16="http://schemas.microsoft.com/office/drawing/2014/main" id="{60247BA2-658E-4D7A-A377-6F1E41B06FDA}"/>
              </a:ext>
            </a:extLst>
          </p:cNvPr>
          <p:cNvPicPr>
            <a:picLocks noChangeAspect="1"/>
          </p:cNvPicPr>
          <p:nvPr/>
        </p:nvPicPr>
        <p:blipFill>
          <a:blip r:embed="rId3"/>
          <a:stretch>
            <a:fillRect/>
          </a:stretch>
        </p:blipFill>
        <p:spPr>
          <a:xfrm>
            <a:off x="153403" y="431959"/>
            <a:ext cx="6759536" cy="1338522"/>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FCD5DC43-7126-4617-8E79-61D2622425A3}"/>
              </a:ext>
            </a:extLst>
          </p:cNvPr>
          <p:cNvPicPr>
            <a:picLocks noChangeAspect="1"/>
          </p:cNvPicPr>
          <p:nvPr/>
        </p:nvPicPr>
        <p:blipFill>
          <a:blip r:embed="rId4"/>
          <a:stretch>
            <a:fillRect/>
          </a:stretch>
        </p:blipFill>
        <p:spPr>
          <a:xfrm>
            <a:off x="18218113" y="433264"/>
            <a:ext cx="1604004" cy="1614221"/>
          </a:xfrm>
          <a:prstGeom prst="rect">
            <a:avLst/>
          </a:prstGeom>
        </p:spPr>
      </p:pic>
      <p:sp>
        <p:nvSpPr>
          <p:cNvPr id="12" name="TextBox 11">
            <a:extLst>
              <a:ext uri="{FF2B5EF4-FFF2-40B4-BE49-F238E27FC236}">
                <a16:creationId xmlns:a16="http://schemas.microsoft.com/office/drawing/2014/main" id="{9D722B7B-3290-48D8-AB4D-B815E34968B6}"/>
              </a:ext>
            </a:extLst>
          </p:cNvPr>
          <p:cNvSpPr txBox="1"/>
          <p:nvPr/>
        </p:nvSpPr>
        <p:spPr>
          <a:xfrm>
            <a:off x="450854" y="10236169"/>
            <a:ext cx="19202394" cy="641745"/>
          </a:xfrm>
          <a:prstGeom prst="rect">
            <a:avLst/>
          </a:prstGeom>
          <a:solidFill>
            <a:schemeClr val="accent4">
              <a:lumMod val="60000"/>
              <a:lumOff val="40000"/>
            </a:schemeClr>
          </a:solidFill>
          <a:ln>
            <a:noFill/>
          </a:ln>
        </p:spPr>
        <p:txBody>
          <a:bodyPr wrap="square" rtlCol="0" anchor="ctr" anchorCtr="0">
            <a:noAutofit/>
          </a:bodyPr>
          <a:lstStyle/>
          <a:p>
            <a:pPr algn="ctr"/>
            <a:r>
              <a:rPr lang="en-US" dirty="0">
                <a:solidFill>
                  <a:schemeClr val="accent3"/>
                </a:solidFill>
                <a:latin typeface="Arial" panose="020B0604020202020204" pitchFamily="34" charset="0"/>
                <a:cs typeface="Arial" panose="020B0604020202020204" pitchFamily="34" charset="0"/>
              </a:rPr>
              <a:t> </a:t>
            </a:r>
            <a:r>
              <a:rPr lang="es-419" b="1" dirty="0">
                <a:solidFill>
                  <a:schemeClr val="accent3"/>
                </a:solidFill>
                <a:latin typeface="Arial" panose="020B0604020202020204" pitchFamily="34" charset="0"/>
                <a:cs typeface="Arial" panose="020B0604020202020204" pitchFamily="34" charset="0"/>
              </a:rPr>
              <a:t>Grupo de Trabajo sobre Servicios de Aborto Seguro</a:t>
            </a:r>
            <a:r>
              <a:rPr lang="es-419" dirty="0">
                <a:solidFill>
                  <a:schemeClr val="accent3"/>
                </a:solidFill>
                <a:latin typeface="Arial" panose="020B0604020202020204" pitchFamily="34" charset="0"/>
                <a:cs typeface="Arial" panose="020B0604020202020204" pitchFamily="34" charset="0"/>
              </a:rPr>
              <a:t>: </a:t>
            </a:r>
            <a:r>
              <a:rPr lang="en-US" dirty="0">
                <a:solidFill>
                  <a:schemeClr val="accent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https://iawg.net/about/sub-working-groups/safe-abortion-care</a:t>
            </a:r>
            <a:r>
              <a:rPr lang="en-US" dirty="0">
                <a:solidFill>
                  <a:schemeClr val="accent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38946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EA6B-824E-46A8-B486-6615A81C762E}"/>
              </a:ext>
            </a:extLst>
          </p:cNvPr>
          <p:cNvSpPr>
            <a:spLocks noGrp="1"/>
          </p:cNvSpPr>
          <p:nvPr>
            <p:ph type="title"/>
          </p:nvPr>
        </p:nvSpPr>
        <p:spPr>
          <a:xfrm>
            <a:off x="450850" y="1082675"/>
            <a:ext cx="7330254" cy="5864046"/>
          </a:xfrm>
        </p:spPr>
        <p:txBody>
          <a:bodyPr>
            <a:noAutofit/>
          </a:bodyPr>
          <a:lstStyle/>
          <a:p>
            <a:r>
              <a:rPr lang="es-419" sz="6000" dirty="0"/>
              <a:t>Recursos para introducir los servicios de aborto como parte del paquete de servicios iniciales mínimos</a:t>
            </a:r>
          </a:p>
        </p:txBody>
      </p:sp>
      <p:pic>
        <p:nvPicPr>
          <p:cNvPr id="6" name="Picture 5">
            <a:extLst>
              <a:ext uri="{FF2B5EF4-FFF2-40B4-BE49-F238E27FC236}">
                <a16:creationId xmlns:a16="http://schemas.microsoft.com/office/drawing/2014/main" id="{6809AA98-0830-4129-B83B-5EB4E85868EA}"/>
              </a:ext>
            </a:extLst>
          </p:cNvPr>
          <p:cNvPicPr>
            <a:picLocks noChangeAspect="1"/>
          </p:cNvPicPr>
          <p:nvPr/>
        </p:nvPicPr>
        <p:blipFill rotWithShape="1">
          <a:blip r:embed="rId3"/>
          <a:srcRect l="-1390" r="-1390"/>
          <a:stretch/>
        </p:blipFill>
        <p:spPr>
          <a:xfrm>
            <a:off x="13945918" y="920162"/>
            <a:ext cx="6158182" cy="7772400"/>
          </a:xfrm>
          <a:prstGeom prst="rect">
            <a:avLst/>
          </a:prstGeom>
          <a:ln>
            <a:solidFill>
              <a:schemeClr val="accent5"/>
            </a:solidFill>
          </a:ln>
          <a:effectLst/>
        </p:spPr>
      </p:pic>
      <p:pic>
        <p:nvPicPr>
          <p:cNvPr id="4" name="Picture 3">
            <a:extLst>
              <a:ext uri="{FF2B5EF4-FFF2-40B4-BE49-F238E27FC236}">
                <a16:creationId xmlns:a16="http://schemas.microsoft.com/office/drawing/2014/main" id="{4CD0786E-C291-4491-A118-7B80B7C405AE}"/>
              </a:ext>
            </a:extLst>
          </p:cNvPr>
          <p:cNvPicPr>
            <a:picLocks noChangeAspect="1"/>
          </p:cNvPicPr>
          <p:nvPr/>
        </p:nvPicPr>
        <p:blipFill rotWithShape="1">
          <a:blip r:embed="rId4"/>
          <a:srcRect b="1209"/>
          <a:stretch/>
        </p:blipFill>
        <p:spPr>
          <a:xfrm>
            <a:off x="7808814" y="920162"/>
            <a:ext cx="6035504" cy="7772400"/>
          </a:xfrm>
          <a:prstGeom prst="rect">
            <a:avLst/>
          </a:prstGeom>
          <a:ln>
            <a:solidFill>
              <a:schemeClr val="accent5"/>
            </a:solidFill>
          </a:ln>
          <a:effectLst/>
        </p:spPr>
      </p:pic>
      <p:sp>
        <p:nvSpPr>
          <p:cNvPr id="7" name="Rectangle 6">
            <a:extLst>
              <a:ext uri="{FF2B5EF4-FFF2-40B4-BE49-F238E27FC236}">
                <a16:creationId xmlns:a16="http://schemas.microsoft.com/office/drawing/2014/main" id="{6716236C-12F5-6A42-AFCD-69D94ADAF844}"/>
              </a:ext>
            </a:extLst>
          </p:cNvPr>
          <p:cNvSpPr/>
          <p:nvPr/>
        </p:nvSpPr>
        <p:spPr>
          <a:xfrm>
            <a:off x="348343" y="9825622"/>
            <a:ext cx="2133600" cy="1234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092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DC3D-1DB1-42D5-AA93-6CFC79DFA9B3}"/>
              </a:ext>
            </a:extLst>
          </p:cNvPr>
          <p:cNvSpPr>
            <a:spLocks noGrp="1"/>
          </p:cNvSpPr>
          <p:nvPr>
            <p:ph type="title"/>
          </p:nvPr>
        </p:nvSpPr>
        <p:spPr>
          <a:xfrm>
            <a:off x="580164" y="1551339"/>
            <a:ext cx="18165036" cy="3691947"/>
          </a:xfrm>
        </p:spPr>
        <p:txBody>
          <a:bodyPr/>
          <a:lstStyle/>
          <a:p>
            <a:r>
              <a:rPr lang="es-419" dirty="0"/>
              <a:t>Módulo 3: Atención informada por trauma y servicios clínicos de aborto </a:t>
            </a:r>
          </a:p>
        </p:txBody>
      </p:sp>
      <p:pic>
        <p:nvPicPr>
          <p:cNvPr id="6" name="Picture 5">
            <a:extLst>
              <a:ext uri="{FF2B5EF4-FFF2-40B4-BE49-F238E27FC236}">
                <a16:creationId xmlns:a16="http://schemas.microsoft.com/office/drawing/2014/main" id="{9C0BCD68-D292-8348-AC14-D003BDC80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31091"/>
            <a:ext cx="17373600" cy="2026920"/>
          </a:xfrm>
          <a:prstGeom prst="rect">
            <a:avLst/>
          </a:prstGeom>
        </p:spPr>
      </p:pic>
    </p:spTree>
    <p:extLst>
      <p:ext uri="{BB962C8B-B14F-4D97-AF65-F5344CB8AC3E}">
        <p14:creationId xmlns:p14="http://schemas.microsoft.com/office/powerpoint/2010/main" val="290857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FF69A8-9F0F-3E4A-A48C-EC4D4B368741}"/>
              </a:ext>
            </a:extLst>
          </p:cNvPr>
          <p:cNvSpPr>
            <a:spLocks noGrp="1"/>
          </p:cNvSpPr>
          <p:nvPr>
            <p:ph type="title"/>
          </p:nvPr>
        </p:nvSpPr>
        <p:spPr>
          <a:xfrm>
            <a:off x="451524" y="417972"/>
            <a:ext cx="18184978" cy="2757718"/>
          </a:xfrm>
        </p:spPr>
        <p:txBody>
          <a:bodyPr/>
          <a:lstStyle/>
          <a:p>
            <a:r>
              <a:rPr lang="es-419" dirty="0"/>
              <a:t>Servicios informados por trauma = atención centrada en sobrevivientes </a:t>
            </a:r>
          </a:p>
        </p:txBody>
      </p:sp>
      <p:sp>
        <p:nvSpPr>
          <p:cNvPr id="2" name="Content Placeholder 1">
            <a:extLst>
              <a:ext uri="{FF2B5EF4-FFF2-40B4-BE49-F238E27FC236}">
                <a16:creationId xmlns:a16="http://schemas.microsoft.com/office/drawing/2014/main" id="{CA0122BC-2891-1546-980C-090F8075BD85}"/>
              </a:ext>
            </a:extLst>
          </p:cNvPr>
          <p:cNvSpPr>
            <a:spLocks noGrp="1"/>
          </p:cNvSpPr>
          <p:nvPr>
            <p:ph sz="quarter" idx="10"/>
          </p:nvPr>
        </p:nvSpPr>
        <p:spPr>
          <a:xfrm>
            <a:off x="612356" y="3175691"/>
            <a:ext cx="13679889" cy="7879080"/>
          </a:xfrm>
        </p:spPr>
        <p:txBody>
          <a:bodyPr spcFirstLastPara="1" wrap="square" lIns="0" tIns="0" rIns="0" bIns="0" anchor="t" anchorCtr="0">
            <a:spAutoFit/>
          </a:bodyPr>
          <a:lstStyle/>
          <a:p>
            <a:pPr>
              <a:lnSpc>
                <a:spcPct val="100000"/>
              </a:lnSpc>
              <a:spcAft>
                <a:spcPts val="2399"/>
              </a:spcAft>
            </a:pPr>
            <a:r>
              <a:rPr lang="es-419" sz="3600" b="1" dirty="0">
                <a:solidFill>
                  <a:schemeClr val="accent3"/>
                </a:solidFill>
                <a:latin typeface="Helvetica"/>
                <a:cs typeface="Helvetica"/>
              </a:rPr>
              <a:t>Los servicios informados por trauma </a:t>
            </a:r>
            <a:r>
              <a:rPr lang="es-419" sz="3600" dirty="0">
                <a:solidFill>
                  <a:schemeClr val="accent3"/>
                </a:solidFill>
                <a:latin typeface="Helvetica"/>
                <a:cs typeface="Helvetica"/>
              </a:rPr>
              <a:t>están informados de y son sensibles al trauma anterior sufrido por cada sobreviviente.</a:t>
            </a:r>
          </a:p>
          <a:p>
            <a:pPr>
              <a:lnSpc>
                <a:spcPct val="100000"/>
              </a:lnSpc>
              <a:spcAft>
                <a:spcPts val="2399"/>
              </a:spcAft>
            </a:pPr>
            <a:r>
              <a:rPr lang="es-419" sz="3600" dirty="0">
                <a:solidFill>
                  <a:schemeClr val="accent3"/>
                </a:solidFill>
                <a:latin typeface="Helvetica"/>
                <a:cs typeface="Helvetica"/>
              </a:rPr>
              <a:t>El </a:t>
            </a:r>
            <a:r>
              <a:rPr lang="es-419" sz="3600" b="1" dirty="0">
                <a:solidFill>
                  <a:schemeClr val="accent3"/>
                </a:solidFill>
                <a:latin typeface="Helvetica"/>
                <a:cs typeface="Helvetica"/>
              </a:rPr>
              <a:t>enfoque informado por trauma </a:t>
            </a:r>
            <a:r>
              <a:rPr lang="es-419" sz="3600" dirty="0">
                <a:solidFill>
                  <a:schemeClr val="accent3"/>
                </a:solidFill>
                <a:latin typeface="Helvetica"/>
                <a:cs typeface="Helvetica"/>
              </a:rPr>
              <a:t>integra la comprensión de la historia de cada sobreviviente y todo el contexto de su experiencia. </a:t>
            </a:r>
            <a:endParaRPr lang="es-419" sz="3600" dirty="0">
              <a:solidFill>
                <a:schemeClr val="accent3"/>
              </a:solidFill>
            </a:endParaRPr>
          </a:p>
          <a:p>
            <a:pPr>
              <a:lnSpc>
                <a:spcPct val="100000"/>
              </a:lnSpc>
              <a:spcAft>
                <a:spcPts val="2399"/>
              </a:spcAft>
            </a:pPr>
            <a:r>
              <a:rPr lang="es-419" sz="3600" dirty="0">
                <a:solidFill>
                  <a:schemeClr val="accent3"/>
                </a:solidFill>
                <a:latin typeface="Helvetica"/>
                <a:cs typeface="Helvetica"/>
              </a:rPr>
              <a:t>El </a:t>
            </a:r>
            <a:r>
              <a:rPr lang="es-419" sz="3600" b="1" dirty="0">
                <a:solidFill>
                  <a:schemeClr val="accent3"/>
                </a:solidFill>
                <a:latin typeface="Helvetica"/>
                <a:cs typeface="Helvetica"/>
              </a:rPr>
              <a:t>enfoque centrado en sobrevivientes</a:t>
            </a:r>
            <a:r>
              <a:rPr lang="es-419" sz="3600" dirty="0">
                <a:solidFill>
                  <a:schemeClr val="accent3"/>
                </a:solidFill>
                <a:latin typeface="Helvetica"/>
                <a:cs typeface="Helvetica"/>
              </a:rPr>
              <a:t> crea un entorno de apoyo, donde se respetan los derechos de cada sobreviviente y se garantiza que ella o él sea tratada/o con dignidad y respeto.</a:t>
            </a:r>
          </a:p>
          <a:p>
            <a:pPr>
              <a:lnSpc>
                <a:spcPct val="100000"/>
              </a:lnSpc>
              <a:spcAft>
                <a:spcPts val="2399"/>
              </a:spcAft>
            </a:pPr>
            <a:r>
              <a:rPr lang="es-419" sz="3600" b="1" kern="1200" dirty="0" err="1">
                <a:solidFill>
                  <a:schemeClr val="accent3"/>
                </a:solidFill>
                <a:latin typeface="Helvetica"/>
                <a:ea typeface="+mn-ea"/>
                <a:cs typeface="Helvetica"/>
              </a:rPr>
              <a:t>Retraumatización</a:t>
            </a:r>
            <a:r>
              <a:rPr lang="es-419" sz="3600" kern="1200" dirty="0">
                <a:solidFill>
                  <a:schemeClr val="accent3"/>
                </a:solidFill>
                <a:latin typeface="+mn-lt"/>
                <a:ea typeface="+mn-ea"/>
                <a:cs typeface="+mn-cs"/>
              </a:rPr>
              <a:t> incluye factores que desencadenan trauma de nuevo, respuesta a divulgación, contacto con el perpetrador, victimización o falta de control, empoderamiento, agencia o un entorno seguro.</a:t>
            </a:r>
            <a:endParaRPr lang="es-419" sz="3600" kern="1200" dirty="0">
              <a:solidFill>
                <a:schemeClr val="accent3"/>
              </a:solidFill>
              <a:latin typeface="+mn-lt"/>
              <a:ea typeface="+mn-ea"/>
              <a:cs typeface="Calibri"/>
            </a:endParaRPr>
          </a:p>
        </p:txBody>
      </p:sp>
      <p:graphicFrame>
        <p:nvGraphicFramePr>
          <p:cNvPr id="8" name="Diagram 7">
            <a:extLst>
              <a:ext uri="{FF2B5EF4-FFF2-40B4-BE49-F238E27FC236}">
                <a16:creationId xmlns:a16="http://schemas.microsoft.com/office/drawing/2014/main" id="{7E48100D-F8F4-E547-B62C-CC691838C59D}"/>
              </a:ext>
            </a:extLst>
          </p:cNvPr>
          <p:cNvGraphicFramePr/>
          <p:nvPr/>
        </p:nvGraphicFramePr>
        <p:xfrm>
          <a:off x="12412647" y="3840715"/>
          <a:ext cx="7562171" cy="6946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17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384471-D39F-C24F-9C98-21BC9F5CCACB}"/>
              </a:ext>
            </a:extLst>
          </p:cNvPr>
          <p:cNvSpPr>
            <a:spLocks noGrp="1"/>
          </p:cNvSpPr>
          <p:nvPr>
            <p:ph type="title"/>
          </p:nvPr>
        </p:nvSpPr>
        <p:spPr>
          <a:xfrm>
            <a:off x="450850" y="1082675"/>
            <a:ext cx="15391377" cy="2757911"/>
          </a:xfrm>
        </p:spPr>
        <p:txBody>
          <a:bodyPr/>
          <a:lstStyle/>
          <a:p>
            <a:r>
              <a:rPr lang="es-419" dirty="0"/>
              <a:t>No hacer daño</a:t>
            </a:r>
          </a:p>
        </p:txBody>
      </p:sp>
      <p:sp>
        <p:nvSpPr>
          <p:cNvPr id="4" name="Content Placeholder 3">
            <a:extLst>
              <a:ext uri="{FF2B5EF4-FFF2-40B4-BE49-F238E27FC236}">
                <a16:creationId xmlns:a16="http://schemas.microsoft.com/office/drawing/2014/main" id="{9B56103A-9FCA-4C45-A811-5F931C799187}"/>
              </a:ext>
            </a:extLst>
          </p:cNvPr>
          <p:cNvSpPr>
            <a:spLocks noGrp="1"/>
          </p:cNvSpPr>
          <p:nvPr>
            <p:ph sz="quarter" idx="10"/>
          </p:nvPr>
        </p:nvSpPr>
        <p:spPr>
          <a:xfrm>
            <a:off x="580755" y="2779691"/>
            <a:ext cx="18316846" cy="6155531"/>
          </a:xfrm>
        </p:spPr>
        <p:txBody>
          <a:bodyPr wrap="square" lIns="0" tIns="0" rIns="0" bIns="0" anchor="t">
            <a:spAutoFit/>
          </a:bodyPr>
          <a:lstStyle/>
          <a:p>
            <a:pPr marL="457200" lvl="1" indent="-457200">
              <a:lnSpc>
                <a:spcPct val="100000"/>
              </a:lnSpc>
              <a:spcBef>
                <a:spcPts val="1200"/>
              </a:spcBef>
              <a:buSzPct val="100000"/>
            </a:pPr>
            <a:r>
              <a:rPr lang="es-419" sz="3600" dirty="0">
                <a:solidFill>
                  <a:schemeClr val="tx1"/>
                </a:solidFill>
                <a:latin typeface="Arial" panose="020B0604020202020204" pitchFamily="34" charset="0"/>
                <a:cs typeface="Arial" panose="020B0604020202020204" pitchFamily="34" charset="0"/>
              </a:rPr>
              <a:t>La OMS </a:t>
            </a:r>
            <a:r>
              <a:rPr lang="es-419" sz="3600" b="1" dirty="0">
                <a:solidFill>
                  <a:schemeClr val="tx1"/>
                </a:solidFill>
                <a:latin typeface="Arial" panose="020B0604020202020204" pitchFamily="34" charset="0"/>
                <a:cs typeface="Arial" panose="020B0604020202020204" pitchFamily="34" charset="0"/>
              </a:rPr>
              <a:t>recomienda</a:t>
            </a:r>
            <a:r>
              <a:rPr lang="es-419" sz="3600" dirty="0">
                <a:solidFill>
                  <a:schemeClr val="tx1"/>
                </a:solidFill>
                <a:latin typeface="Arial" panose="020B0604020202020204" pitchFamily="34" charset="0"/>
                <a:cs typeface="Arial" panose="020B0604020202020204" pitchFamily="34" charset="0"/>
              </a:rPr>
              <a:t> que los trabajadores de salud traten el tema de violencia sexual y violencia de pareja íntima </a:t>
            </a:r>
            <a:r>
              <a:rPr lang="es-419" sz="3600" b="1" dirty="0">
                <a:solidFill>
                  <a:schemeClr val="tx1"/>
                </a:solidFill>
                <a:latin typeface="Arial" panose="020B0604020202020204" pitchFamily="34" charset="0"/>
                <a:cs typeface="Arial" panose="020B0604020202020204" pitchFamily="34" charset="0"/>
              </a:rPr>
              <a:t>solo con mujeres que tengan lesiones o afecciones </a:t>
            </a:r>
            <a:r>
              <a:rPr lang="es-419" sz="3600" dirty="0">
                <a:solidFill>
                  <a:schemeClr val="tx1"/>
                </a:solidFill>
                <a:latin typeface="Arial" panose="020B0604020202020204" pitchFamily="34" charset="0"/>
                <a:cs typeface="Arial" panose="020B0604020202020204" pitchFamily="34" charset="0"/>
              </a:rPr>
              <a:t>que sospechen estén </a:t>
            </a:r>
            <a:r>
              <a:rPr lang="es-419" sz="3600" b="1" dirty="0">
                <a:solidFill>
                  <a:schemeClr val="tx1"/>
                </a:solidFill>
                <a:latin typeface="Arial" panose="020B0604020202020204" pitchFamily="34" charset="0"/>
                <a:cs typeface="Arial" panose="020B0604020202020204" pitchFamily="34" charset="0"/>
              </a:rPr>
              <a:t>relacionadas con violencia</a:t>
            </a:r>
            <a:r>
              <a:rPr lang="es-419" sz="3600" dirty="0">
                <a:solidFill>
                  <a:schemeClr val="tx1"/>
                </a:solidFill>
                <a:latin typeface="Arial" panose="020B0604020202020204" pitchFamily="34" charset="0"/>
                <a:cs typeface="Arial" panose="020B0604020202020204" pitchFamily="34" charset="0"/>
              </a:rPr>
              <a:t>.</a:t>
            </a:r>
          </a:p>
          <a:p>
            <a:pPr marL="457200" lvl="1" indent="-457200">
              <a:lnSpc>
                <a:spcPct val="100000"/>
              </a:lnSpc>
              <a:spcBef>
                <a:spcPts val="1200"/>
              </a:spcBef>
              <a:buSzPct val="100000"/>
            </a:pPr>
            <a:r>
              <a:rPr lang="es-419" sz="3600" dirty="0">
                <a:solidFill>
                  <a:schemeClr val="tx1"/>
                </a:solidFill>
                <a:latin typeface="Arial" panose="020B0604020202020204" pitchFamily="34" charset="0"/>
                <a:cs typeface="Arial" panose="020B0604020202020204" pitchFamily="34" charset="0"/>
              </a:rPr>
              <a:t>Al brindar atención centrada en la mujer, aplicar los cuatro principios fundamentales de seguridad, respeto, confidencialidad y no discriminación.</a:t>
            </a:r>
          </a:p>
          <a:p>
            <a:pPr marL="457200" lvl="1" indent="-457200">
              <a:lnSpc>
                <a:spcPct val="100000"/>
              </a:lnSpc>
              <a:spcBef>
                <a:spcPts val="1200"/>
              </a:spcBef>
              <a:buSzPct val="100000"/>
            </a:pPr>
            <a:r>
              <a:rPr lang="es-419" sz="3600" dirty="0">
                <a:solidFill>
                  <a:schemeClr val="tx1"/>
                </a:solidFill>
                <a:latin typeface="Arial" panose="020B0604020202020204" pitchFamily="34" charset="0"/>
                <a:cs typeface="Arial" panose="020B0604020202020204" pitchFamily="34" charset="0"/>
              </a:rPr>
              <a:t>Asegurarse de que la información sea confidencial y que las referencias estén alineadas con los protocolos y directrices locales referentes a la VG.</a:t>
            </a:r>
          </a:p>
          <a:p>
            <a:pPr marL="457200" lvl="1" indent="-457200">
              <a:lnSpc>
                <a:spcPct val="100000"/>
              </a:lnSpc>
              <a:spcBef>
                <a:spcPts val="1200"/>
              </a:spcBef>
              <a:buSzPct val="100000"/>
            </a:pPr>
            <a:r>
              <a:rPr lang="es-419" sz="3600" dirty="0">
                <a:solidFill>
                  <a:schemeClr val="tx1"/>
                </a:solidFill>
                <a:latin typeface="Arial" panose="020B0604020202020204" pitchFamily="34" charset="0"/>
                <a:cs typeface="Arial" panose="020B0604020202020204" pitchFamily="34" charset="0"/>
              </a:rPr>
              <a:t>Aplicar el más alto nivel de atención. En investigaciones recientes, las usuarias de servicios de aborto identificaron bondad, trato sin prejuicios, información individualizada y consejería interactiva como los aspectos más importantes de la consejería. * </a:t>
            </a:r>
          </a:p>
        </p:txBody>
      </p:sp>
      <p:sp>
        <p:nvSpPr>
          <p:cNvPr id="5" name="TextBox 4">
            <a:extLst>
              <a:ext uri="{FF2B5EF4-FFF2-40B4-BE49-F238E27FC236}">
                <a16:creationId xmlns:a16="http://schemas.microsoft.com/office/drawing/2014/main" id="{87B501EF-0221-4758-A6E0-348EBCE253EF}"/>
              </a:ext>
            </a:extLst>
          </p:cNvPr>
          <p:cNvSpPr txBox="1"/>
          <p:nvPr/>
        </p:nvSpPr>
        <p:spPr>
          <a:xfrm>
            <a:off x="450851" y="9912945"/>
            <a:ext cx="19202400" cy="923330"/>
          </a:xfrm>
          <a:prstGeom prst="rect">
            <a:avLst/>
          </a:prstGeom>
          <a:solidFill>
            <a:schemeClr val="accent4">
              <a:lumMod val="40000"/>
              <a:lumOff val="60000"/>
            </a:schemeClr>
          </a:solidFill>
          <a:ln>
            <a:noFill/>
          </a:ln>
        </p:spPr>
        <p:txBody>
          <a:bodyPr wrap="square" lIns="182880" tIns="182880" rIns="182880" bIns="182880" rtlCol="0">
            <a:spAutoFit/>
          </a:bodyPr>
          <a:lstStyle/>
          <a:p>
            <a:r>
              <a:rPr lang="en-US">
                <a:solidFill>
                  <a:schemeClr val="tx1">
                    <a:lumMod val="50000"/>
                  </a:schemeClr>
                </a:solidFill>
              </a:rPr>
              <a:t>*Sarah E Baum, Rebecca Wilkins, Muthoni Wachira, Deepesh Gupta, </a:t>
            </a:r>
            <a:r>
              <a:rPr lang="en-US" err="1">
                <a:solidFill>
                  <a:schemeClr val="tx1">
                    <a:lumMod val="50000"/>
                  </a:schemeClr>
                </a:solidFill>
              </a:rPr>
              <a:t>Shamala</a:t>
            </a:r>
            <a:r>
              <a:rPr lang="en-US">
                <a:solidFill>
                  <a:schemeClr val="tx1">
                    <a:lumMod val="50000"/>
                  </a:schemeClr>
                </a:solidFill>
              </a:rPr>
              <a:t> </a:t>
            </a:r>
            <a:r>
              <a:rPr lang="en-US" err="1">
                <a:solidFill>
                  <a:schemeClr val="tx1">
                    <a:lumMod val="50000"/>
                  </a:schemeClr>
                </a:solidFill>
              </a:rPr>
              <a:t>Dupte</a:t>
            </a:r>
            <a:r>
              <a:rPr lang="en-US">
                <a:solidFill>
                  <a:schemeClr val="tx1">
                    <a:lumMod val="50000"/>
                  </a:schemeClr>
                </a:solidFill>
              </a:rPr>
              <a:t>, Peter Ngugi, Shelly </a:t>
            </a:r>
            <a:r>
              <a:rPr lang="en-US" err="1">
                <a:solidFill>
                  <a:schemeClr val="tx1">
                    <a:lumMod val="50000"/>
                  </a:schemeClr>
                </a:solidFill>
              </a:rPr>
              <a:t>Makleff</a:t>
            </a:r>
            <a:r>
              <a:rPr lang="en-US">
                <a:solidFill>
                  <a:schemeClr val="tx1">
                    <a:lumMod val="50000"/>
                  </a:schemeClr>
                </a:solidFill>
              </a:rPr>
              <a:t>, Abortion quality of care from the client perspective: a qualitative study in India and Kenya, Health Policy and Planning, 2021; czab065, </a:t>
            </a:r>
            <a:r>
              <a:rPr lang="en-US">
                <a:solidFill>
                  <a:schemeClr val="tx1">
                    <a:lumMod val="50000"/>
                  </a:schemeClr>
                </a:solidFill>
                <a:hlinkClick r:id="rId3"/>
              </a:rPr>
              <a:t>https://doi.org/10.1093/heapol/czab065</a:t>
            </a:r>
            <a:r>
              <a:rPr lang="en-US">
                <a:solidFill>
                  <a:schemeClr val="tx1">
                    <a:lumMod val="50000"/>
                  </a:schemeClr>
                </a:solidFill>
              </a:rPr>
              <a:t> </a:t>
            </a:r>
          </a:p>
        </p:txBody>
      </p:sp>
    </p:spTree>
    <p:extLst>
      <p:ext uri="{BB962C8B-B14F-4D97-AF65-F5344CB8AC3E}">
        <p14:creationId xmlns:p14="http://schemas.microsoft.com/office/powerpoint/2010/main" val="1455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60994-3218-EB41-AA02-20785CC08765}"/>
              </a:ext>
            </a:extLst>
          </p:cNvPr>
          <p:cNvSpPr>
            <a:spLocks noGrp="1"/>
          </p:cNvSpPr>
          <p:nvPr>
            <p:ph type="title"/>
          </p:nvPr>
        </p:nvSpPr>
        <p:spPr>
          <a:xfrm>
            <a:off x="379132" y="275852"/>
            <a:ext cx="15391377" cy="2757911"/>
          </a:xfrm>
        </p:spPr>
        <p:txBody>
          <a:bodyPr/>
          <a:lstStyle/>
          <a:p>
            <a:r>
              <a:rPr lang="es-419" sz="6600" dirty="0"/>
              <a:t>El rol del prestador de servicios</a:t>
            </a:r>
          </a:p>
        </p:txBody>
      </p:sp>
      <p:sp>
        <p:nvSpPr>
          <p:cNvPr id="4" name="Content Placeholder 3">
            <a:extLst>
              <a:ext uri="{FF2B5EF4-FFF2-40B4-BE49-F238E27FC236}">
                <a16:creationId xmlns:a16="http://schemas.microsoft.com/office/drawing/2014/main" id="{8CB7A106-92A4-4D43-9C1F-01D20775B5E6}"/>
              </a:ext>
            </a:extLst>
          </p:cNvPr>
          <p:cNvSpPr>
            <a:spLocks noGrp="1"/>
          </p:cNvSpPr>
          <p:nvPr>
            <p:ph sz="quarter" idx="10"/>
          </p:nvPr>
        </p:nvSpPr>
        <p:spPr>
          <a:xfrm>
            <a:off x="715935" y="1654807"/>
            <a:ext cx="17489516" cy="9079409"/>
          </a:xfrm>
        </p:spPr>
        <p:txBody>
          <a:bodyPr wrap="square" lIns="0" tIns="0" rIns="0" bIns="0" anchor="t">
            <a:spAutoFit/>
          </a:bodyPr>
          <a:lstStyle/>
          <a:p>
            <a:pPr marL="571500" lvl="1" indent="-571500">
              <a:lnSpc>
                <a:spcPct val="100000"/>
              </a:lnSpc>
              <a:spcBef>
                <a:spcPts val="0"/>
              </a:spcBef>
              <a:spcAft>
                <a:spcPts val="1200"/>
              </a:spcAft>
              <a:buSzPct val="100000"/>
            </a:pPr>
            <a:r>
              <a:rPr lang="es-419" sz="3600" dirty="0">
                <a:solidFill>
                  <a:schemeClr val="tx1"/>
                </a:solidFill>
                <a:latin typeface="Arial" panose="020B0604020202020204" pitchFamily="34" charset="0"/>
                <a:cs typeface="Arial" panose="020B0604020202020204" pitchFamily="34" charset="0"/>
              </a:rPr>
              <a:t>Incluir información visible sobre el derecho de las mujeres a recibir servicios de SSR, incluidos los servicios relacionados con VG, aborto y anticoncepción</a:t>
            </a:r>
          </a:p>
          <a:p>
            <a:pPr marL="571500" lvl="1" indent="-571500">
              <a:lnSpc>
                <a:spcPct val="100000"/>
              </a:lnSpc>
              <a:spcBef>
                <a:spcPts val="0"/>
              </a:spcBef>
              <a:spcAft>
                <a:spcPts val="1200"/>
              </a:spcAft>
              <a:buSzPct val="100000"/>
            </a:pPr>
            <a:r>
              <a:rPr lang="es-419" sz="3600" dirty="0">
                <a:solidFill>
                  <a:schemeClr val="tx1"/>
                </a:solidFill>
                <a:latin typeface="Arial" panose="020B0604020202020204" pitchFamily="34" charset="0"/>
                <a:cs typeface="Arial" panose="020B0604020202020204" pitchFamily="34" charset="0"/>
              </a:rPr>
              <a:t>Asegurarse de que los prestadores de servicios de primera línea tengan materiales de información, educación y comunicación y material auxiliar </a:t>
            </a:r>
          </a:p>
          <a:p>
            <a:pPr marL="571500" lvl="1" indent="-571500">
              <a:lnSpc>
                <a:spcPct val="100000"/>
              </a:lnSpc>
              <a:spcBef>
                <a:spcPts val="0"/>
              </a:spcBef>
              <a:spcAft>
                <a:spcPts val="1200"/>
              </a:spcAft>
              <a:buSzPct val="100000"/>
            </a:pPr>
            <a:r>
              <a:rPr lang="es-419" sz="3600" dirty="0">
                <a:solidFill>
                  <a:schemeClr val="tx1"/>
                </a:solidFill>
                <a:latin typeface="Arial" panose="020B0604020202020204" pitchFamily="34" charset="0"/>
                <a:cs typeface="Arial" panose="020B0604020202020204" pitchFamily="34" charset="0"/>
              </a:rPr>
              <a:t>Asegurarse de ofrecer capacitación (a prestadores de servicios de aborto designados) y sesiones de orientación a todo el personal de la unidad de salud sobre la atención centrada en sobrevivientes</a:t>
            </a:r>
          </a:p>
          <a:p>
            <a:pPr marL="571500" lvl="1" indent="-571500">
              <a:lnSpc>
                <a:spcPct val="100000"/>
              </a:lnSpc>
              <a:spcBef>
                <a:spcPts val="0"/>
              </a:spcBef>
              <a:spcAft>
                <a:spcPts val="1200"/>
              </a:spcAft>
              <a:buSzPct val="100000"/>
            </a:pPr>
            <a:r>
              <a:rPr lang="es-419" sz="3600" dirty="0">
                <a:solidFill>
                  <a:schemeClr val="tx1"/>
                </a:solidFill>
                <a:latin typeface="Arial" panose="020B0604020202020204" pitchFamily="34" charset="0"/>
                <a:cs typeface="Arial" panose="020B0604020202020204" pitchFamily="34" charset="0"/>
              </a:rPr>
              <a:t>Asegurarse de que todo el personal sepa que </a:t>
            </a:r>
            <a:r>
              <a:rPr lang="es-419" sz="3600" b="1" dirty="0">
                <a:solidFill>
                  <a:schemeClr val="tx1"/>
                </a:solidFill>
                <a:latin typeface="Arial" panose="020B0604020202020204" pitchFamily="34" charset="0"/>
                <a:cs typeface="Arial" panose="020B0604020202020204" pitchFamily="34" charset="0"/>
              </a:rPr>
              <a:t>NO </a:t>
            </a:r>
            <a:r>
              <a:rPr lang="es-419" sz="3600" dirty="0">
                <a:solidFill>
                  <a:schemeClr val="tx1"/>
                </a:solidFill>
                <a:latin typeface="Arial" panose="020B0604020202020204" pitchFamily="34" charset="0"/>
                <a:cs typeface="Arial" panose="020B0604020202020204" pitchFamily="34" charset="0"/>
              </a:rPr>
              <a:t>es obligatorio que los prestadores de servicios de primera línea informen a la policía a menos que lo especifiquen las leyes nacionales. </a:t>
            </a:r>
            <a:r>
              <a:rPr lang="es-419" sz="3600" i="1" dirty="0">
                <a:solidFill>
                  <a:schemeClr val="tx1"/>
                </a:solidFill>
                <a:latin typeface="Arial" panose="020B0604020202020204" pitchFamily="34" charset="0"/>
                <a:cs typeface="Arial" panose="020B0604020202020204" pitchFamily="34" charset="0"/>
              </a:rPr>
              <a:t>En algunos países es obligatoria la denuncia de abuso sexual de menores. En ese caso, se debe sostener de antemano conversaciones sobre el cumplimiento y los riesgos jurídicos y personales a los prestadores de servicios y a las usuarias.</a:t>
            </a:r>
          </a:p>
          <a:p>
            <a:pPr marL="571500" lvl="1" indent="-571500">
              <a:lnSpc>
                <a:spcPct val="100000"/>
              </a:lnSpc>
              <a:spcBef>
                <a:spcPts val="0"/>
              </a:spcBef>
              <a:spcAft>
                <a:spcPts val="1200"/>
              </a:spcAft>
              <a:buSzPct val="100000"/>
            </a:pPr>
            <a:r>
              <a:rPr lang="es-419" sz="3600" dirty="0">
                <a:solidFill>
                  <a:schemeClr val="tx1"/>
                </a:solidFill>
                <a:latin typeface="Arial" panose="020B0604020202020204" pitchFamily="34" charset="0"/>
                <a:cs typeface="Arial" panose="020B0604020202020204" pitchFamily="34" charset="0"/>
              </a:rPr>
              <a:t>Asegurarse de que todo el personal sepa los cuatro principios de seguridad, respeto, confidencialidad y no discriminación</a:t>
            </a:r>
          </a:p>
        </p:txBody>
      </p:sp>
    </p:spTree>
    <p:extLst>
      <p:ext uri="{BB962C8B-B14F-4D97-AF65-F5344CB8AC3E}">
        <p14:creationId xmlns:p14="http://schemas.microsoft.com/office/powerpoint/2010/main" val="401679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C3B33-46AE-4094-9275-776ED5B44F2F}"/>
              </a:ext>
            </a:extLst>
          </p:cNvPr>
          <p:cNvSpPr>
            <a:spLocks noGrp="1"/>
          </p:cNvSpPr>
          <p:nvPr>
            <p:ph type="title"/>
          </p:nvPr>
        </p:nvSpPr>
        <p:spPr>
          <a:xfrm>
            <a:off x="503748" y="1124998"/>
            <a:ext cx="15391377" cy="2757911"/>
          </a:xfrm>
        </p:spPr>
        <p:txBody>
          <a:bodyPr/>
          <a:lstStyle/>
          <a:p>
            <a:r>
              <a:rPr lang="es-419" u="sng" dirty="0"/>
              <a:t>NO</a:t>
            </a:r>
            <a:r>
              <a:rPr lang="es-419" dirty="0"/>
              <a:t> se recomienda la denuncia obligatoria</a:t>
            </a:r>
          </a:p>
        </p:txBody>
      </p:sp>
      <p:sp>
        <p:nvSpPr>
          <p:cNvPr id="2" name="Content Placeholder 1">
            <a:extLst>
              <a:ext uri="{FF2B5EF4-FFF2-40B4-BE49-F238E27FC236}">
                <a16:creationId xmlns:a16="http://schemas.microsoft.com/office/drawing/2014/main" id="{8B458ECD-6A84-4D9A-A87B-53B50DDF1D03}"/>
              </a:ext>
            </a:extLst>
          </p:cNvPr>
          <p:cNvSpPr>
            <a:spLocks noGrp="1"/>
          </p:cNvSpPr>
          <p:nvPr>
            <p:ph sz="quarter" idx="10"/>
          </p:nvPr>
        </p:nvSpPr>
        <p:spPr>
          <a:xfrm>
            <a:off x="579437" y="4023405"/>
            <a:ext cx="17626013" cy="3338739"/>
          </a:xfrm>
        </p:spPr>
        <p:txBody>
          <a:bodyPr/>
          <a:lstStyle/>
          <a:p>
            <a:pPr>
              <a:lnSpc>
                <a:spcPct val="100000"/>
              </a:lnSpc>
              <a:spcAft>
                <a:spcPts val="1200"/>
              </a:spcAft>
            </a:pPr>
            <a:r>
              <a:rPr lang="es-419" sz="3600" b="1" dirty="0">
                <a:solidFill>
                  <a:schemeClr val="tx1"/>
                </a:solidFill>
              </a:rPr>
              <a:t>“Se deben proporcionar servicios de aborto sin riesgos y rápidos en función del reclamo de la mujer en lugar de requerir evidencias forenses o exámenes policiales. Los requisitos administrativos se deben minimizar y se deben establecer protocolos claros tanto para la policía como para los proveedores de salud, ya que esto facilitará la derivación y el acceso a la atención”.</a:t>
            </a:r>
          </a:p>
        </p:txBody>
      </p:sp>
      <p:sp>
        <p:nvSpPr>
          <p:cNvPr id="4" name="TextBox 3">
            <a:extLst>
              <a:ext uri="{FF2B5EF4-FFF2-40B4-BE49-F238E27FC236}">
                <a16:creationId xmlns:a16="http://schemas.microsoft.com/office/drawing/2014/main" id="{23D7A7D9-8982-4230-8688-B63D45600129}"/>
              </a:ext>
            </a:extLst>
          </p:cNvPr>
          <p:cNvSpPr txBox="1"/>
          <p:nvPr/>
        </p:nvSpPr>
        <p:spPr>
          <a:xfrm>
            <a:off x="450851" y="9790412"/>
            <a:ext cx="19202400" cy="1107996"/>
          </a:xfrm>
          <a:prstGeom prst="rect">
            <a:avLst/>
          </a:prstGeom>
          <a:solidFill>
            <a:schemeClr val="accent4">
              <a:lumMod val="40000"/>
              <a:lumOff val="60000"/>
            </a:schemeClr>
          </a:solidFill>
          <a:ln>
            <a:noFill/>
          </a:ln>
        </p:spPr>
        <p:txBody>
          <a:bodyPr wrap="square" lIns="274320" tIns="274320" rIns="274320" bIns="274320" rtlCol="0">
            <a:spAutoFit/>
          </a:bodyPr>
          <a:lstStyle/>
          <a:p>
            <a:pPr algn="ctr"/>
            <a:r>
              <a:rPr lang="es-419" dirty="0"/>
              <a:t>Ver también  </a:t>
            </a:r>
            <a:r>
              <a:rPr lang="es-419" i="1" dirty="0"/>
              <a:t>Law and </a:t>
            </a:r>
            <a:r>
              <a:rPr lang="es-419" i="1" dirty="0" err="1"/>
              <a:t>Policy</a:t>
            </a:r>
            <a:r>
              <a:rPr lang="es-419" i="1" dirty="0"/>
              <a:t> Guide: Rape and </a:t>
            </a:r>
            <a:r>
              <a:rPr lang="es-419" i="1" dirty="0" err="1"/>
              <a:t>Incest</a:t>
            </a:r>
            <a:r>
              <a:rPr lang="es-419" i="1" dirty="0"/>
              <a:t> </a:t>
            </a:r>
            <a:r>
              <a:rPr lang="es-419" i="1" dirty="0" err="1"/>
              <a:t>Exceptions</a:t>
            </a:r>
            <a:r>
              <a:rPr lang="es-419" i="1" dirty="0"/>
              <a:t>, </a:t>
            </a:r>
            <a:r>
              <a:rPr lang="es-419" dirty="0"/>
              <a:t>Centro de Derechos Reproductivos</a:t>
            </a:r>
          </a:p>
          <a:p>
            <a:pPr algn="ctr"/>
            <a:r>
              <a:rPr lang="en-US" i="1" dirty="0">
                <a:hlinkClick r:id="rId3"/>
              </a:rPr>
              <a:t>https://maps.reproductiverights.org/law-and-policy-guide-rape-and-incest</a:t>
            </a:r>
            <a:r>
              <a:rPr lang="en-US" i="1" dirty="0"/>
              <a:t> </a:t>
            </a:r>
          </a:p>
        </p:txBody>
      </p:sp>
      <p:sp>
        <p:nvSpPr>
          <p:cNvPr id="5" name="TextBox 4">
            <a:extLst>
              <a:ext uri="{FF2B5EF4-FFF2-40B4-BE49-F238E27FC236}">
                <a16:creationId xmlns:a16="http://schemas.microsoft.com/office/drawing/2014/main" id="{E549211B-DCF0-6347-8BB1-2E980AB11833}"/>
              </a:ext>
            </a:extLst>
          </p:cNvPr>
          <p:cNvSpPr txBox="1"/>
          <p:nvPr/>
        </p:nvSpPr>
        <p:spPr>
          <a:xfrm>
            <a:off x="10509250" y="7622170"/>
            <a:ext cx="7930292" cy="954107"/>
          </a:xfrm>
          <a:prstGeom prst="rect">
            <a:avLst/>
          </a:prstGeom>
          <a:noFill/>
        </p:spPr>
        <p:txBody>
          <a:bodyPr wrap="square" rtlCol="0">
            <a:spAutoFit/>
          </a:bodyPr>
          <a:lstStyle/>
          <a:p>
            <a:r>
              <a:rPr lang="es-419" sz="2800" dirty="0"/>
              <a:t>OMS (2012). Aborto sin riesgos: guía técnica y de políticas para sistemas de salud, pp. 92-93.</a:t>
            </a:r>
          </a:p>
        </p:txBody>
      </p:sp>
    </p:spTree>
    <p:extLst>
      <p:ext uri="{BB962C8B-B14F-4D97-AF65-F5344CB8AC3E}">
        <p14:creationId xmlns:p14="http://schemas.microsoft.com/office/powerpoint/2010/main" val="1936093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430" y="27985"/>
            <a:ext cx="16209240" cy="2757911"/>
          </a:xfrm>
        </p:spPr>
        <p:txBody>
          <a:bodyPr>
            <a:normAutofit fontScale="90000"/>
          </a:bodyPr>
          <a:lstStyle/>
          <a:p>
            <a:pPr algn="ctr"/>
            <a:r>
              <a:rPr lang="es-419" sz="8740" dirty="0">
                <a:solidFill>
                  <a:schemeClr val="accent1"/>
                </a:solidFill>
              </a:rPr>
              <a:t>Graves resultados de la violencia en la salud</a:t>
            </a:r>
            <a:endParaRPr lang="es-419" b="1"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35737" y="2040444"/>
            <a:ext cx="7832627" cy="7832627"/>
          </a:xfrm>
          <a:prstGeom prst="rect">
            <a:avLst/>
          </a:prstGeom>
          <a:ln>
            <a:noFill/>
          </a:ln>
        </p:spPr>
      </p:pic>
      <p:sp>
        <p:nvSpPr>
          <p:cNvPr id="6" name="Rectangle 5"/>
          <p:cNvSpPr/>
          <p:nvPr/>
        </p:nvSpPr>
        <p:spPr>
          <a:xfrm>
            <a:off x="2417181" y="2495723"/>
            <a:ext cx="4871989" cy="2346255"/>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968"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Mental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309"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Depresión, pensamientos suicidas o intentos de suicidio, ansiedad, trastorno de estrés </a:t>
            </a:r>
            <a:r>
              <a:rPr lang="es-419" sz="2309" dirty="0">
                <a:solidFill>
                  <a:schemeClr val="tx1"/>
                </a:solidFill>
                <a:latin typeface="Arial" panose="020B0604020202020204" pitchFamily="34" charset="0"/>
                <a:cs typeface="Arial" panose="020B0604020202020204" pitchFamily="34" charset="0"/>
              </a:rPr>
              <a:t>postraumático,</a:t>
            </a:r>
            <a:r>
              <a:rPr kumimoji="0" lang="es-419" sz="2309"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insomnio, ataques de pánico, trastornos mentales</a:t>
            </a:r>
          </a:p>
        </p:txBody>
      </p:sp>
      <p:sp>
        <p:nvSpPr>
          <p:cNvPr id="10" name="Rectangle 9"/>
          <p:cNvSpPr/>
          <p:nvPr/>
        </p:nvSpPr>
        <p:spPr>
          <a:xfrm>
            <a:off x="12678670" y="2379870"/>
            <a:ext cx="5478000" cy="1696282"/>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968" b="1" i="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rPr>
              <a:t>Conductual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309" b="0" i="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rPr>
              <a:t>Alcoholismo y drogadicción, autolesión, riesgo de comportamiento sexual, homicidio, suicidio</a:t>
            </a:r>
          </a:p>
        </p:txBody>
      </p:sp>
      <p:cxnSp>
        <p:nvCxnSpPr>
          <p:cNvPr id="11" name="Straight Arrow Connector 10"/>
          <p:cNvCxnSpPr/>
          <p:nvPr/>
        </p:nvCxnSpPr>
        <p:spPr>
          <a:xfrm flipH="1">
            <a:off x="7397475" y="2999102"/>
            <a:ext cx="2182749" cy="10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cxnSpLocks/>
          </p:cNvCxnSpPr>
          <p:nvPr/>
        </p:nvCxnSpPr>
        <p:spPr>
          <a:xfrm>
            <a:off x="10438836" y="3145694"/>
            <a:ext cx="21055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2417181" y="5435482"/>
            <a:ext cx="5193792" cy="3216522"/>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968" b="1" i="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rPr>
              <a:t>Reproductiva</a:t>
            </a:r>
          </a:p>
          <a:p>
            <a:pPr marL="0" marR="0" lvl="0" indent="0" algn="ctr" defTabSz="914400" rtl="0" eaLnBrk="1" fontAlgn="auto" latinLnBrk="0" hangingPunct="1">
              <a:lnSpc>
                <a:spcPct val="100000"/>
              </a:lnSpc>
              <a:spcBef>
                <a:spcPts val="0"/>
              </a:spcBef>
              <a:spcAft>
                <a:spcPts val="0"/>
              </a:spcAft>
              <a:buClrTx/>
              <a:buSzTx/>
              <a:buFontTx/>
              <a:buNone/>
              <a:tabLst/>
              <a:defRPr/>
            </a:pPr>
            <a:r>
              <a:rPr lang="es-419" sz="2309" dirty="0">
                <a:solidFill>
                  <a:schemeClr val="tx1"/>
                </a:solidFill>
                <a:latin typeface="Arial" panose="020B0604020202020204" pitchFamily="34" charset="0"/>
                <a:cs typeface="Arial" panose="020B0604020202020204" pitchFamily="34" charset="0"/>
              </a:rPr>
              <a:t>Enfermedad pé</a:t>
            </a:r>
            <a:r>
              <a:rPr kumimoji="0" lang="es-419" sz="2309" b="0" i="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rPr>
              <a:t>lvica inflamatoria, enfermedades de transmisión sexual, embarazo no deseado, complicaciones del embarazo, bajo peso al nacer, infecciones de las vías urinarias, trastornos sexuales, aborto inseguro</a:t>
            </a:r>
          </a:p>
        </p:txBody>
      </p:sp>
      <p:cxnSp>
        <p:nvCxnSpPr>
          <p:cNvPr id="23" name="Straight Arrow Connector 22"/>
          <p:cNvCxnSpPr/>
          <p:nvPr/>
        </p:nvCxnSpPr>
        <p:spPr>
          <a:xfrm flipH="1" flipV="1">
            <a:off x="7722392" y="6011096"/>
            <a:ext cx="2192904" cy="21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10057386" y="5345357"/>
            <a:ext cx="3103880" cy="2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Rectangle 39"/>
          <p:cNvSpPr/>
          <p:nvPr/>
        </p:nvSpPr>
        <p:spPr>
          <a:xfrm>
            <a:off x="13244819" y="4724580"/>
            <a:ext cx="5436879" cy="1059777"/>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968" b="1" dirty="0">
                <a:solidFill>
                  <a:schemeClr val="tx1"/>
                </a:solidFill>
                <a:latin typeface="Arial" panose="020B0604020202020204" pitchFamily="34" charset="0"/>
                <a:cs typeface="Arial" panose="020B0604020202020204" pitchFamily="34" charset="0"/>
              </a:rPr>
              <a:t>Física, agudos</a:t>
            </a:r>
            <a:endParaRPr kumimoji="0" lang="es-419" sz="2968"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309"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Lesión, shock, enfermedad, infección</a:t>
            </a:r>
          </a:p>
        </p:txBody>
      </p:sp>
      <p:sp>
        <p:nvSpPr>
          <p:cNvPr id="41" name="Rectangle 40"/>
          <p:cNvSpPr/>
          <p:nvPr/>
        </p:nvSpPr>
        <p:spPr>
          <a:xfrm>
            <a:off x="13244819" y="6228656"/>
            <a:ext cx="5193792" cy="218786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968" b="1" i="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rPr>
              <a:t>Física, crónicos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309" b="0" i="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rPr>
              <a:t>Discapacidad, infecciones crónicas, dolor crónico, trastornos gastrointestinales, trastornos de la alimentación, trastornos del sueño</a:t>
            </a:r>
          </a:p>
        </p:txBody>
      </p:sp>
      <p:cxnSp>
        <p:nvCxnSpPr>
          <p:cNvPr id="43" name="Straight Arrow Connector 42"/>
          <p:cNvCxnSpPr>
            <a:cxnSpLocks/>
          </p:cNvCxnSpPr>
          <p:nvPr/>
        </p:nvCxnSpPr>
        <p:spPr>
          <a:xfrm>
            <a:off x="15841716" y="5784356"/>
            <a:ext cx="0" cy="3696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1422399" y="9191707"/>
            <a:ext cx="17016211" cy="1629580"/>
          </a:xfrm>
          <a:prstGeom prst="rect">
            <a:avLst/>
          </a:prstGeom>
          <a:solidFill>
            <a:schemeClr val="accent1"/>
          </a:solidFill>
          <a:ln>
            <a:noFill/>
          </a:ln>
          <a:effectLst/>
        </p:spPr>
        <p:txBody>
          <a:bodyPr wrap="square" lIns="150781" tIns="75390" rIns="150781" bIns="753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0"/>
                <a:solidFill>
                  <a:schemeClr val="bg1"/>
                </a:solidFill>
                <a:effectLst>
                  <a:outerShdw blurRad="38100" dist="19050" dir="2700000" algn="tl" rotWithShape="0">
                    <a:srgbClr val="414041">
                      <a:alpha val="40000"/>
                    </a:srgbClr>
                  </a:outerShdw>
                </a:effectLst>
                <a:latin typeface="Arial" panose="020B0604020202020204" pitchFamily="34" charset="0"/>
                <a:cs typeface="Arial" panose="020B0604020202020204" pitchFamily="34" charset="0"/>
              </a:rPr>
              <a:t>LOS SIGNO</a:t>
            </a:r>
            <a:r>
              <a:rPr kumimoji="0" lang="en-US" sz="4800" b="1" i="0" u="none" strike="noStrike" kern="1200" cap="none" spc="0" normalizeH="0" baseline="0" noProof="0" dirty="0">
                <a:ln w="0"/>
                <a:solidFill>
                  <a:schemeClr val="bg1"/>
                </a:solidFill>
                <a:effectLst>
                  <a:outerShdw blurRad="38100" dist="19050" dir="2700000" algn="tl" rotWithShape="0">
                    <a:srgbClr val="414041">
                      <a:alpha val="40000"/>
                    </a:srgbClr>
                  </a:outerShdw>
                </a:effectLst>
                <a:uLnTx/>
                <a:uFillTx/>
                <a:latin typeface="Arial" panose="020B0604020202020204" pitchFamily="34" charset="0"/>
                <a:cs typeface="Arial" panose="020B0604020202020204" pitchFamily="34" charset="0"/>
              </a:rPr>
              <a:t>S DE VIOLENCIA A MENUDO SON INVISIBLES</a:t>
            </a:r>
          </a:p>
        </p:txBody>
      </p:sp>
      <p:sp>
        <p:nvSpPr>
          <p:cNvPr id="3" name="TextBox 2">
            <a:extLst>
              <a:ext uri="{FF2B5EF4-FFF2-40B4-BE49-F238E27FC236}">
                <a16:creationId xmlns:a16="http://schemas.microsoft.com/office/drawing/2014/main" id="{F9FC1F5B-9AAE-47C1-A709-50CF03AC1C08}"/>
              </a:ext>
            </a:extLst>
          </p:cNvPr>
          <p:cNvSpPr txBox="1"/>
          <p:nvPr/>
        </p:nvSpPr>
        <p:spPr>
          <a:xfrm>
            <a:off x="17715950" y="10912033"/>
            <a:ext cx="23881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4041"/>
                </a:solidFill>
                <a:effectLst/>
                <a:uLnTx/>
                <a:uFillTx/>
                <a:latin typeface="Arial" panose="020B0604020202020204" pitchFamily="34" charset="0"/>
                <a:cs typeface="Arial" panose="020B0604020202020204" pitchFamily="34" charset="0"/>
              </a:rPr>
              <a:t>Ipas ARCHES toolkit</a:t>
            </a:r>
          </a:p>
        </p:txBody>
      </p:sp>
    </p:spTree>
    <p:extLst>
      <p:ext uri="{BB962C8B-B14F-4D97-AF65-F5344CB8AC3E}">
        <p14:creationId xmlns:p14="http://schemas.microsoft.com/office/powerpoint/2010/main" val="159275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9FD57-6FF1-D247-B455-840D28937872}"/>
              </a:ext>
            </a:extLst>
          </p:cNvPr>
          <p:cNvSpPr>
            <a:spLocks noGrp="1"/>
          </p:cNvSpPr>
          <p:nvPr>
            <p:ph type="title"/>
          </p:nvPr>
        </p:nvSpPr>
        <p:spPr>
          <a:xfrm>
            <a:off x="667903" y="676274"/>
            <a:ext cx="15486498" cy="2043429"/>
          </a:xfrm>
        </p:spPr>
        <p:txBody>
          <a:bodyPr/>
          <a:lstStyle/>
          <a:p>
            <a:r>
              <a:rPr lang="es-419" dirty="0"/>
              <a:t>Preguntar sobre violencia: juego de roles</a:t>
            </a:r>
          </a:p>
        </p:txBody>
      </p:sp>
      <p:sp>
        <p:nvSpPr>
          <p:cNvPr id="8" name="Content Placeholder 7">
            <a:extLst>
              <a:ext uri="{FF2B5EF4-FFF2-40B4-BE49-F238E27FC236}">
                <a16:creationId xmlns:a16="http://schemas.microsoft.com/office/drawing/2014/main" id="{B05375F7-51FF-ED46-BBDF-4509D788120B}"/>
              </a:ext>
            </a:extLst>
          </p:cNvPr>
          <p:cNvSpPr>
            <a:spLocks noGrp="1"/>
          </p:cNvSpPr>
          <p:nvPr>
            <p:ph sz="quarter" idx="10"/>
          </p:nvPr>
        </p:nvSpPr>
        <p:spPr>
          <a:xfrm>
            <a:off x="450850" y="5177892"/>
            <a:ext cx="9144000" cy="4862870"/>
          </a:xfrm>
        </p:spPr>
        <p:txBody>
          <a:bodyPr wrap="square" lIns="0" tIns="0" rIns="0" bIns="0" anchor="t">
            <a:spAutoFit/>
          </a:bodyPr>
          <a:lstStyle/>
          <a:p>
            <a:pPr>
              <a:lnSpc>
                <a:spcPct val="100000"/>
              </a:lnSpc>
              <a:spcAft>
                <a:spcPts val="2400"/>
              </a:spcAft>
            </a:pPr>
            <a:r>
              <a:rPr lang="es-419" sz="3200" dirty="0">
                <a:latin typeface="Arial" panose="020B0604020202020204" pitchFamily="34" charset="0"/>
                <a:cs typeface="Arial" panose="020B0604020202020204" pitchFamily="34" charset="0"/>
              </a:rPr>
              <a:t>Algunas declaraciones que puede hacer antes de </a:t>
            </a:r>
            <a:r>
              <a:rPr lang="es-419" sz="3200" b="1" dirty="0">
                <a:latin typeface="Arial" panose="020B0604020202020204" pitchFamily="34" charset="0"/>
                <a:cs typeface="Arial" panose="020B0604020202020204" pitchFamily="34" charset="0"/>
              </a:rPr>
              <a:t>plantear el tema de violencia antes </a:t>
            </a:r>
            <a:r>
              <a:rPr lang="es-419" sz="3200" dirty="0">
                <a:latin typeface="Arial" panose="020B0604020202020204" pitchFamily="34" charset="0"/>
                <a:cs typeface="Arial" panose="020B0604020202020204" pitchFamily="34" charset="0"/>
              </a:rPr>
              <a:t>de hacer preguntas directas</a:t>
            </a:r>
          </a:p>
          <a:p>
            <a:pPr marL="457200" indent="-457200">
              <a:lnSpc>
                <a:spcPct val="100000"/>
              </a:lnSpc>
              <a:spcAft>
                <a:spcPts val="2400"/>
              </a:spcAft>
              <a:buClrTx/>
              <a:buSzPct val="100000"/>
              <a:buFont typeface="Arial" panose="020B0604020202020204" pitchFamily="34" charset="0"/>
              <a:buChar char="•"/>
            </a:pPr>
            <a:r>
              <a:rPr lang="es-419" sz="3200" dirty="0">
                <a:latin typeface="Arial" panose="020B0604020202020204" pitchFamily="34" charset="0"/>
                <a:cs typeface="Arial" panose="020B0604020202020204" pitchFamily="34" charset="0"/>
              </a:rPr>
              <a:t>“Muchas mujeres experimentan problemas con su marido, su pareja u otra persona con quien viven”.</a:t>
            </a:r>
          </a:p>
          <a:p>
            <a:pPr marL="457200" indent="-457200">
              <a:lnSpc>
                <a:spcPct val="100000"/>
              </a:lnSpc>
              <a:spcAft>
                <a:spcPts val="2400"/>
              </a:spcAft>
              <a:buClrTx/>
              <a:buSzPct val="100000"/>
              <a:buFont typeface="Arial" panose="020B0604020202020204" pitchFamily="34" charset="0"/>
              <a:buChar char="•"/>
            </a:pPr>
            <a:r>
              <a:rPr lang="es-419" sz="3200" dirty="0">
                <a:latin typeface="Arial" panose="020B0604020202020204" pitchFamily="34" charset="0"/>
                <a:cs typeface="Arial" panose="020B0604020202020204" pitchFamily="34" charset="0"/>
              </a:rPr>
              <a:t>“He visto a mujeres con problemas como los suyos que han tenido dificultad”. </a:t>
            </a:r>
            <a:endParaRPr lang="es-419" sz="3200" b="1" dirty="0">
              <a:latin typeface="Arial" panose="020B0604020202020204" pitchFamily="34" charset="0"/>
              <a:cs typeface="Arial" panose="020B0604020202020204" pitchFamily="34" charset="0"/>
            </a:endParaRPr>
          </a:p>
        </p:txBody>
      </p:sp>
      <p:sp>
        <p:nvSpPr>
          <p:cNvPr id="9" name="Content Placeholder 7">
            <a:extLst>
              <a:ext uri="{FF2B5EF4-FFF2-40B4-BE49-F238E27FC236}">
                <a16:creationId xmlns:a16="http://schemas.microsoft.com/office/drawing/2014/main" id="{ED2A424E-1147-B24B-B8A2-5677EFE1624F}"/>
              </a:ext>
            </a:extLst>
          </p:cNvPr>
          <p:cNvSpPr txBox="1">
            <a:spLocks/>
          </p:cNvSpPr>
          <p:nvPr/>
        </p:nvSpPr>
        <p:spPr>
          <a:xfrm>
            <a:off x="10509252" y="5179842"/>
            <a:ext cx="9143998" cy="5170646"/>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spcAft>
                <a:spcPts val="2400"/>
              </a:spcAft>
            </a:pPr>
            <a:r>
              <a:rPr lang="es-419" sz="3200" b="1" dirty="0">
                <a:latin typeface="Arial" panose="020B0604020202020204" pitchFamily="34" charset="0"/>
                <a:cs typeface="Arial" panose="020B0604020202020204" pitchFamily="34" charset="0"/>
              </a:rPr>
              <a:t>Preguntas directas </a:t>
            </a:r>
            <a:r>
              <a:rPr lang="es-419" sz="3200" dirty="0">
                <a:latin typeface="Arial" panose="020B0604020202020204" pitchFamily="34" charset="0"/>
                <a:cs typeface="Arial" panose="020B0604020202020204" pitchFamily="34" charset="0"/>
              </a:rPr>
              <a:t>para comenzar que muestran que usted quiere oír acerca de sus problemas </a:t>
            </a:r>
          </a:p>
          <a:p>
            <a:pPr marL="457200" lvl="0" indent="-457200">
              <a:spcAft>
                <a:spcPts val="2400"/>
              </a:spcAft>
              <a:buFont typeface="Arial" panose="020B0604020202020204" pitchFamily="34" charset="0"/>
              <a:buChar char="•"/>
            </a:pPr>
            <a:r>
              <a:rPr lang="es-419" sz="3200" kern="0" dirty="0">
                <a:solidFill>
                  <a:sysClr val="windowText" lastClr="000000"/>
                </a:solidFill>
                <a:latin typeface="Arial" panose="020B0604020202020204" pitchFamily="34" charset="0"/>
                <a:cs typeface="Arial" panose="020B0604020202020204" pitchFamily="34" charset="0"/>
              </a:rPr>
              <a:t>“¿Le tiene miedo a su esposo </a:t>
            </a:r>
            <a:r>
              <a:rPr lang="es-419" sz="3200" dirty="0">
                <a:latin typeface="Arial" panose="020B0604020202020204" pitchFamily="34" charset="0"/>
                <a:cs typeface="Arial" panose="020B0604020202020204" pitchFamily="34" charset="0"/>
              </a:rPr>
              <a:t>(o pareja)?”</a:t>
            </a:r>
          </a:p>
          <a:p>
            <a:pPr marL="457200" lvl="0" indent="-457200">
              <a:spcAft>
                <a:spcPts val="2400"/>
              </a:spcAft>
              <a:buFont typeface="Arial" panose="020B0604020202020204" pitchFamily="34" charset="0"/>
              <a:buChar char="•"/>
            </a:pPr>
            <a:r>
              <a:rPr lang="es-419" sz="3200" dirty="0">
                <a:latin typeface="Arial" panose="020B0604020202020204" pitchFamily="34" charset="0"/>
                <a:cs typeface="Arial" panose="020B0604020202020204" pitchFamily="34" charset="0"/>
              </a:rPr>
              <a:t>“¿Alguien en su hogar la ha amenazado alguna vez con lastimarla o hacerle daño físico?”</a:t>
            </a:r>
          </a:p>
          <a:p>
            <a:pPr marL="457200" lvl="0" indent="-457200">
              <a:spcAft>
                <a:spcPts val="2400"/>
              </a:spcAft>
              <a:buFont typeface="Arial" panose="020B0604020202020204" pitchFamily="34" charset="0"/>
              <a:buChar char="•"/>
            </a:pPr>
            <a:r>
              <a:rPr lang="es-419" sz="3200" dirty="0">
                <a:latin typeface="Arial" panose="020B0604020202020204" pitchFamily="34" charset="0"/>
                <a:cs typeface="Arial" panose="020B0604020202020204" pitchFamily="34" charset="0"/>
              </a:rPr>
              <a:t>“¿Alguien la ha obligado a tener sexo o contacto sexual que usted no quería?”</a:t>
            </a:r>
          </a:p>
          <a:p>
            <a:pPr marL="457200" lvl="0" indent="-457200">
              <a:spcAft>
                <a:spcPts val="2400"/>
              </a:spcAft>
              <a:buFont typeface="Arial" panose="020B0604020202020204" pitchFamily="34" charset="0"/>
              <a:buChar char="•"/>
            </a:pPr>
            <a:r>
              <a:rPr lang="es-419" sz="3200" dirty="0">
                <a:latin typeface="Arial" panose="020B0604020202020204" pitchFamily="34" charset="0"/>
                <a:cs typeface="Arial" panose="020B0604020202020204" pitchFamily="34" charset="0"/>
              </a:rPr>
              <a:t>“¿Alguien la ha amenazado con matarla?”</a:t>
            </a:r>
            <a:endParaRPr lang="es-419" sz="3200" b="1" kern="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68B1A0-C4C1-0346-8372-33166118BC8B}"/>
              </a:ext>
            </a:extLst>
          </p:cNvPr>
          <p:cNvSpPr txBox="1"/>
          <p:nvPr/>
        </p:nvSpPr>
        <p:spPr>
          <a:xfrm>
            <a:off x="450850" y="3401133"/>
            <a:ext cx="19202399" cy="1097280"/>
          </a:xfrm>
          <a:prstGeom prst="rect">
            <a:avLst/>
          </a:prstGeom>
          <a:solidFill>
            <a:schemeClr val="accent2"/>
          </a:solidFill>
          <a:ln>
            <a:noFill/>
          </a:ln>
        </p:spPr>
        <p:txBody>
          <a:bodyPr wrap="square" lIns="182880" tIns="182880" rIns="182880" bIns="182880" rtlCol="0" anchor="ctr" anchorCtr="0">
            <a:noAutofit/>
          </a:bodyPr>
          <a:lstStyle/>
          <a:p>
            <a:r>
              <a:rPr lang="es-419" sz="2800" b="1" dirty="0"/>
              <a:t>Importante: Nunca plantee el tema de violencia a menos que la mujer esté sola, aunque esté con otra mujer. </a:t>
            </a:r>
          </a:p>
        </p:txBody>
      </p:sp>
    </p:spTree>
    <p:extLst>
      <p:ext uri="{BB962C8B-B14F-4D97-AF65-F5344CB8AC3E}">
        <p14:creationId xmlns:p14="http://schemas.microsoft.com/office/powerpoint/2010/main" val="973001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6424-B46A-4F00-ACC4-20E422608A9E}"/>
              </a:ext>
            </a:extLst>
          </p:cNvPr>
          <p:cNvSpPr>
            <a:spLocks noGrp="1"/>
          </p:cNvSpPr>
          <p:nvPr>
            <p:ph type="title"/>
          </p:nvPr>
        </p:nvSpPr>
        <p:spPr>
          <a:xfrm>
            <a:off x="450850" y="1126912"/>
            <a:ext cx="17754600" cy="2757911"/>
          </a:xfrm>
        </p:spPr>
        <p:txBody>
          <a:bodyPr>
            <a:noAutofit/>
          </a:bodyPr>
          <a:lstStyle/>
          <a:p>
            <a:r>
              <a:rPr lang="es-419" sz="8000" dirty="0"/>
              <a:t>¿Qué hacer si sospecha violencia pero la mujer no la divulga?</a:t>
            </a:r>
          </a:p>
        </p:txBody>
      </p:sp>
      <p:sp>
        <p:nvSpPr>
          <p:cNvPr id="3" name="Content Placeholder 2">
            <a:extLst>
              <a:ext uri="{FF2B5EF4-FFF2-40B4-BE49-F238E27FC236}">
                <a16:creationId xmlns:a16="http://schemas.microsoft.com/office/drawing/2014/main" id="{B6786B4F-86BA-46D5-A742-2711FE973C82}"/>
              </a:ext>
            </a:extLst>
          </p:cNvPr>
          <p:cNvSpPr>
            <a:spLocks noGrp="1"/>
          </p:cNvSpPr>
          <p:nvPr>
            <p:ph sz="quarter" idx="10"/>
          </p:nvPr>
        </p:nvSpPr>
        <p:spPr>
          <a:xfrm>
            <a:off x="450850" y="5631109"/>
            <a:ext cx="16153587" cy="3539430"/>
          </a:xfrm>
        </p:spPr>
        <p:txBody>
          <a:bodyPr wrap="square" lIns="0" tIns="0" rIns="0" bIns="0" anchor="t">
            <a:spAutoFit/>
          </a:bodyPr>
          <a:lstStyle/>
          <a:p>
            <a:pPr marL="457200" lvl="1" indent="-457200">
              <a:lnSpc>
                <a:spcPct val="100000"/>
              </a:lnSpc>
              <a:spcBef>
                <a:spcPts val="0"/>
              </a:spcBef>
              <a:spcAft>
                <a:spcPts val="1200"/>
              </a:spcAft>
              <a:buClrTx/>
            </a:pPr>
            <a:r>
              <a:rPr lang="es-419" sz="3600" dirty="0">
                <a:solidFill>
                  <a:schemeClr val="tx1"/>
                </a:solidFill>
                <a:latin typeface="Arial" panose="020B0604020202020204" pitchFamily="34" charset="0"/>
                <a:cs typeface="Arial" panose="020B0604020202020204" pitchFamily="34" charset="0"/>
              </a:rPr>
              <a:t>No haga daño. </a:t>
            </a:r>
          </a:p>
          <a:p>
            <a:pPr marL="457200" lvl="1" indent="-457200">
              <a:lnSpc>
                <a:spcPct val="100000"/>
              </a:lnSpc>
              <a:spcBef>
                <a:spcPts val="0"/>
              </a:spcBef>
              <a:spcAft>
                <a:spcPts val="1200"/>
              </a:spcAft>
              <a:buClrTx/>
            </a:pPr>
            <a:r>
              <a:rPr lang="es-419" sz="3600" dirty="0">
                <a:solidFill>
                  <a:schemeClr val="tx1"/>
                </a:solidFill>
                <a:latin typeface="Arial" panose="020B0604020202020204" pitchFamily="34" charset="0"/>
                <a:cs typeface="Arial" panose="020B0604020202020204" pitchFamily="34" charset="0"/>
              </a:rPr>
              <a:t>No la presione; concédale tiempo para divulgar lo que ella quiera decir </a:t>
            </a:r>
          </a:p>
          <a:p>
            <a:pPr marL="457200" lvl="1" indent="-457200">
              <a:lnSpc>
                <a:spcPct val="100000"/>
              </a:lnSpc>
              <a:spcBef>
                <a:spcPts val="0"/>
              </a:spcBef>
              <a:spcAft>
                <a:spcPts val="1200"/>
              </a:spcAft>
              <a:buClrTx/>
            </a:pPr>
            <a:r>
              <a:rPr lang="es-419" sz="3600" dirty="0">
                <a:solidFill>
                  <a:schemeClr val="tx1"/>
                </a:solidFill>
                <a:latin typeface="Arial" panose="020B0604020202020204" pitchFamily="34" charset="0"/>
                <a:cs typeface="Arial" panose="020B0604020202020204" pitchFamily="34" charset="0"/>
              </a:rPr>
              <a:t>Infórmela acerca de los servicios disponibles si ella elige usarlos </a:t>
            </a:r>
          </a:p>
          <a:p>
            <a:pPr marL="457200" lvl="1" indent="-457200">
              <a:lnSpc>
                <a:spcPct val="100000"/>
              </a:lnSpc>
              <a:spcBef>
                <a:spcPts val="0"/>
              </a:spcBef>
              <a:spcAft>
                <a:spcPts val="1200"/>
              </a:spcAft>
              <a:buClrTx/>
            </a:pPr>
            <a:r>
              <a:rPr lang="es-419" sz="3600" dirty="0">
                <a:solidFill>
                  <a:schemeClr val="tx1"/>
                </a:solidFill>
                <a:latin typeface="Arial" panose="020B0604020202020204" pitchFamily="34" charset="0"/>
                <a:cs typeface="Arial" panose="020B0604020202020204" pitchFamily="34" charset="0"/>
              </a:rPr>
              <a:t>Ofrézcale referencias a otros servicios</a:t>
            </a:r>
          </a:p>
          <a:p>
            <a:pPr marL="457200" lvl="1" indent="-457200">
              <a:lnSpc>
                <a:spcPct val="100000"/>
              </a:lnSpc>
              <a:spcBef>
                <a:spcPts val="0"/>
              </a:spcBef>
              <a:spcAft>
                <a:spcPts val="1200"/>
              </a:spcAft>
              <a:buClrTx/>
            </a:pPr>
            <a:r>
              <a:rPr lang="es-419" sz="3600" dirty="0">
                <a:solidFill>
                  <a:schemeClr val="tx1"/>
                </a:solidFill>
                <a:latin typeface="Arial" panose="020B0604020202020204" pitchFamily="34" charset="0"/>
                <a:cs typeface="Arial" panose="020B0604020202020204" pitchFamily="34" charset="0"/>
              </a:rPr>
              <a:t>Ofrézcale una consulta de seguimiento para cualquier necesidad de salud</a:t>
            </a:r>
          </a:p>
        </p:txBody>
      </p:sp>
      <p:sp>
        <p:nvSpPr>
          <p:cNvPr id="6" name="TextBox 5">
            <a:extLst>
              <a:ext uri="{FF2B5EF4-FFF2-40B4-BE49-F238E27FC236}">
                <a16:creationId xmlns:a16="http://schemas.microsoft.com/office/drawing/2014/main" id="{852650A5-0477-4646-9E84-540FFF88C861}"/>
              </a:ext>
            </a:extLst>
          </p:cNvPr>
          <p:cNvSpPr txBox="1"/>
          <p:nvPr/>
        </p:nvSpPr>
        <p:spPr>
          <a:xfrm>
            <a:off x="450850" y="4143550"/>
            <a:ext cx="19202400" cy="800219"/>
          </a:xfrm>
          <a:prstGeom prst="rect">
            <a:avLst/>
          </a:prstGeom>
          <a:solidFill>
            <a:schemeClr val="accent2"/>
          </a:solidFill>
        </p:spPr>
        <p:txBody>
          <a:bodyPr wrap="square" lIns="182880" tIns="182880" rIns="182880" bIns="182880" rtlCol="0">
            <a:spAutoFit/>
          </a:bodyPr>
          <a:lstStyle/>
          <a:p>
            <a:r>
              <a:rPr lang="es-419" sz="2800" b="1" dirty="0"/>
              <a:t>Recuerde: </a:t>
            </a:r>
            <a:r>
              <a:rPr lang="es-419" sz="2800" dirty="0"/>
              <a:t>Ésta podría ser su única oportunidad para ayudar a esta mujer. </a:t>
            </a:r>
          </a:p>
        </p:txBody>
      </p:sp>
    </p:spTree>
    <p:extLst>
      <p:ext uri="{BB962C8B-B14F-4D97-AF65-F5344CB8AC3E}">
        <p14:creationId xmlns:p14="http://schemas.microsoft.com/office/powerpoint/2010/main" val="403053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ADB4A-60A4-0549-96F9-8AF0365402B5}"/>
              </a:ext>
            </a:extLst>
          </p:cNvPr>
          <p:cNvSpPr>
            <a:spLocks noGrp="1"/>
          </p:cNvSpPr>
          <p:nvPr>
            <p:ph type="title"/>
          </p:nvPr>
        </p:nvSpPr>
        <p:spPr>
          <a:xfrm>
            <a:off x="450852" y="1082675"/>
            <a:ext cx="15420399" cy="2757911"/>
          </a:xfrm>
        </p:spPr>
        <p:txBody>
          <a:bodyPr/>
          <a:lstStyle/>
          <a:p>
            <a:r>
              <a:rPr lang="es-419" dirty="0"/>
              <a:t>Objetivos del taller</a:t>
            </a:r>
          </a:p>
        </p:txBody>
      </p:sp>
      <p:sp>
        <p:nvSpPr>
          <p:cNvPr id="4" name="Content Placeholder 3">
            <a:extLst>
              <a:ext uri="{FF2B5EF4-FFF2-40B4-BE49-F238E27FC236}">
                <a16:creationId xmlns:a16="http://schemas.microsoft.com/office/drawing/2014/main" id="{3B7BE1BD-615A-B044-9057-D343CF55B097}"/>
              </a:ext>
            </a:extLst>
          </p:cNvPr>
          <p:cNvSpPr>
            <a:spLocks noGrp="1"/>
          </p:cNvSpPr>
          <p:nvPr>
            <p:ph sz="quarter" idx="10"/>
          </p:nvPr>
        </p:nvSpPr>
        <p:spPr>
          <a:xfrm>
            <a:off x="450852" y="3125641"/>
            <a:ext cx="13061199" cy="649409"/>
          </a:xfrm>
          <a:prstGeom prst="rect">
            <a:avLst/>
          </a:prstGeom>
        </p:spPr>
        <p:txBody>
          <a:bodyPr wrap="square" lIns="0" tIns="0" rIns="0" bIns="0" anchor="t">
            <a:spAutoFit/>
          </a:bodyPr>
          <a:lstStyle/>
          <a:p>
            <a:pPr lvl="0" indent="0">
              <a:spcAft>
                <a:spcPts val="1200"/>
              </a:spcAft>
              <a:buNone/>
            </a:pPr>
            <a:r>
              <a:rPr lang="es-419" sz="2800" b="1" dirty="0">
                <a:latin typeface="Helvetica" panose="020B0604020202020204" pitchFamily="34" charset="0"/>
                <a:cs typeface="Helvetica" panose="020B0604020202020204" pitchFamily="34" charset="0"/>
              </a:rPr>
              <a:t>Al final de esta sesión, cada participante podrá:</a:t>
            </a:r>
          </a:p>
        </p:txBody>
      </p:sp>
      <p:sp>
        <p:nvSpPr>
          <p:cNvPr id="5" name="TextBox 4">
            <a:extLst>
              <a:ext uri="{FF2B5EF4-FFF2-40B4-BE49-F238E27FC236}">
                <a16:creationId xmlns:a16="http://schemas.microsoft.com/office/drawing/2014/main" id="{CF3257CD-237A-704A-8188-ACE7F50E8F8C}"/>
              </a:ext>
            </a:extLst>
          </p:cNvPr>
          <p:cNvSpPr txBox="1"/>
          <p:nvPr/>
        </p:nvSpPr>
        <p:spPr>
          <a:xfrm>
            <a:off x="450853" y="3959676"/>
            <a:ext cx="19202398" cy="6266999"/>
          </a:xfrm>
          <a:prstGeom prst="rect">
            <a:avLst/>
          </a:prstGeom>
          <a:noFill/>
        </p:spPr>
        <p:txBody>
          <a:bodyPr wrap="square" numCol="2" spcCol="457200" rtlCol="0">
            <a:noAutofit/>
          </a:bodyPr>
          <a:lstStyle/>
          <a:p>
            <a:pPr marL="685800" indent="-685800">
              <a:spcAft>
                <a:spcPts val="1200"/>
              </a:spcAft>
              <a:buFont typeface="+mj-lt"/>
              <a:buAutoNum type="arabicPeriod"/>
            </a:pPr>
            <a:r>
              <a:rPr lang="es-419" sz="3000" dirty="0">
                <a:latin typeface="Helvetica" panose="020B0604020202020204" pitchFamily="34" charset="0"/>
                <a:cs typeface="Helvetica" panose="020B0604020202020204" pitchFamily="34" charset="0"/>
              </a:rPr>
              <a:t>Expresar las terminologías y definiciones relacionadas con la violencia sexual </a:t>
            </a:r>
          </a:p>
          <a:p>
            <a:pPr marL="685800" indent="-685800">
              <a:spcAft>
                <a:spcPts val="1200"/>
              </a:spcAft>
              <a:buFont typeface="+mj-lt"/>
              <a:buAutoNum type="arabicPeriod"/>
            </a:pPr>
            <a:r>
              <a:rPr lang="es-419" sz="3000" dirty="0">
                <a:latin typeface="Helvetica" panose="020B0604020202020204" pitchFamily="34" charset="0"/>
                <a:cs typeface="Helvetica" panose="020B0604020202020204" pitchFamily="34" charset="0"/>
              </a:rPr>
              <a:t>Describir la intersección entre violencia sexual y servicios de aborto. </a:t>
            </a:r>
          </a:p>
          <a:p>
            <a:pPr marL="685800" lvl="0" indent="-685800">
              <a:spcAft>
                <a:spcPts val="1200"/>
              </a:spcAft>
              <a:buFont typeface="+mj-lt"/>
              <a:buAutoNum type="arabicPeriod"/>
            </a:pPr>
            <a:r>
              <a:rPr lang="es-419" sz="3000" dirty="0">
                <a:latin typeface="Helvetica" panose="020B0604020202020204" pitchFamily="34" charset="0"/>
                <a:cs typeface="Helvetica" panose="020B0604020202020204" pitchFamily="34" charset="0"/>
              </a:rPr>
              <a:t>Integrar técnicas de consejería informada por trauma en la consejería sobre aborto</a:t>
            </a:r>
          </a:p>
          <a:p>
            <a:pPr marL="685800" lvl="0" indent="-685800">
              <a:spcAft>
                <a:spcPts val="1200"/>
              </a:spcAft>
              <a:buFont typeface="+mj-lt"/>
              <a:buAutoNum type="arabicPeriod"/>
            </a:pPr>
            <a:r>
              <a:rPr lang="es-419" sz="3000" dirty="0">
                <a:latin typeface="Helvetica" panose="020B0604020202020204" pitchFamily="34" charset="0"/>
                <a:cs typeface="Helvetica" panose="020B0604020202020204" pitchFamily="34" charset="0"/>
              </a:rPr>
              <a:t>Brindar atención informada por trauma cuando se proporcionen los servicios de aborto</a:t>
            </a:r>
          </a:p>
          <a:p>
            <a:pPr marL="685800" indent="-685800">
              <a:spcAft>
                <a:spcPts val="1200"/>
              </a:spcAft>
              <a:buFont typeface="+mj-lt"/>
              <a:buAutoNum type="arabicPeriod"/>
            </a:pPr>
            <a:r>
              <a:rPr lang="es-419" sz="3000" dirty="0">
                <a:latin typeface="Helvetica" panose="020B0604020202020204" pitchFamily="34" charset="0"/>
                <a:cs typeface="Helvetica" panose="020B0604020202020204" pitchFamily="34" charset="0"/>
              </a:rPr>
              <a:t>Describir las funciones y responsabilidades de los trabajadores de salud de primera línea que proporcionan servicios de aborto a sobrevivientes de violencia sexual y otras formas de VG.</a:t>
            </a:r>
          </a:p>
          <a:p>
            <a:pPr marL="685800" indent="-685800">
              <a:spcAft>
                <a:spcPts val="1200"/>
              </a:spcAft>
              <a:buFont typeface="+mj-lt"/>
              <a:buAutoNum type="arabicPeriod"/>
            </a:pPr>
            <a:r>
              <a:rPr lang="es-419" sz="3000" dirty="0">
                <a:latin typeface="Helvetica" panose="020B0604020202020204" pitchFamily="34" charset="0"/>
                <a:cs typeface="Helvetica" panose="020B0604020202020204" pitchFamily="34" charset="0"/>
              </a:rPr>
              <a:t>Describir las vías de referencia indicadas para sobrevivientes de trauma y proporcionar a las usuarias una introducción a servicios adicionales y referencias, si así lo desean. </a:t>
            </a:r>
          </a:p>
          <a:p>
            <a:pPr marL="685800" indent="-685800">
              <a:spcAft>
                <a:spcPts val="1200"/>
              </a:spcAft>
              <a:buFont typeface="+mj-lt"/>
              <a:buAutoNum type="arabicPeriod"/>
            </a:pPr>
            <a:r>
              <a:rPr lang="es-419" sz="3000" dirty="0">
                <a:latin typeface="Helvetica" panose="020B0604020202020204" pitchFamily="34" charset="0"/>
                <a:cs typeface="Helvetica" panose="020B0604020202020204" pitchFamily="34" charset="0"/>
              </a:rPr>
              <a:t>Abogar por una mejor integración de servicios clínicos y de protección de salud sexual y reproductiva (SSR). </a:t>
            </a:r>
          </a:p>
          <a:p>
            <a:pPr marL="685800" indent="-685800">
              <a:spcAft>
                <a:spcPts val="1200"/>
              </a:spcAft>
              <a:buFont typeface="+mj-lt"/>
              <a:buAutoNum type="arabicPeriod"/>
            </a:pPr>
            <a:r>
              <a:rPr lang="es-419" sz="3000" dirty="0">
                <a:latin typeface="Helvetica" panose="020B0604020202020204" pitchFamily="34" charset="0"/>
                <a:ea typeface="Times New Roman" panose="02020603050405020304" pitchFamily="18" charset="0"/>
                <a:cs typeface="Helvetica" panose="020B0604020202020204" pitchFamily="34" charset="0"/>
              </a:rPr>
              <a:t>Nombrar los riesgos de agotamiento por trabajar con sobrevivientes e identificar acciones que puedan ayudar a mantener el bienestar en medio del estrés relacionado con </a:t>
            </a:r>
            <a:r>
              <a:rPr lang="es-419" sz="3000">
                <a:latin typeface="Helvetica" panose="020B0604020202020204" pitchFamily="34" charset="0"/>
                <a:ea typeface="Times New Roman" panose="02020603050405020304" pitchFamily="18" charset="0"/>
                <a:cs typeface="Helvetica" panose="020B0604020202020204" pitchFamily="34" charset="0"/>
              </a:rPr>
              <a:t>el trabajo.</a:t>
            </a:r>
            <a:endParaRPr lang="es-419" sz="3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51144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48705-4C9C-7F47-9123-F231EC90D3B3}"/>
              </a:ext>
            </a:extLst>
          </p:cNvPr>
          <p:cNvSpPr>
            <a:spLocks noGrp="1"/>
          </p:cNvSpPr>
          <p:nvPr>
            <p:ph type="title"/>
          </p:nvPr>
        </p:nvSpPr>
        <p:spPr>
          <a:xfrm>
            <a:off x="576356" y="714620"/>
            <a:ext cx="17926797" cy="2757911"/>
          </a:xfrm>
        </p:spPr>
        <p:txBody>
          <a:bodyPr/>
          <a:lstStyle/>
          <a:p>
            <a:r>
              <a:rPr lang="es-419" dirty="0"/>
              <a:t>En resumen: respuesta de prestadores de servicios de aborto</a:t>
            </a:r>
          </a:p>
        </p:txBody>
      </p:sp>
      <p:sp>
        <p:nvSpPr>
          <p:cNvPr id="2" name="Content Placeholder 1">
            <a:extLst>
              <a:ext uri="{FF2B5EF4-FFF2-40B4-BE49-F238E27FC236}">
                <a16:creationId xmlns:a16="http://schemas.microsoft.com/office/drawing/2014/main" id="{1DC3011E-20E3-9747-8EE1-7776F801DB6B}"/>
              </a:ext>
            </a:extLst>
          </p:cNvPr>
          <p:cNvSpPr>
            <a:spLocks noGrp="1"/>
          </p:cNvSpPr>
          <p:nvPr>
            <p:ph sz="quarter" idx="10"/>
          </p:nvPr>
        </p:nvSpPr>
        <p:spPr>
          <a:xfrm>
            <a:off x="872541" y="3941777"/>
            <a:ext cx="14850059" cy="7386638"/>
          </a:xfrm>
        </p:spPr>
        <p:txBody>
          <a:bodyPr wrap="square" lIns="0" tIns="0" rIns="0" bIns="0" anchor="t">
            <a:spAutoFit/>
          </a:bodyPr>
          <a:lstStyle/>
          <a:p>
            <a:pPr marL="457200" lvl="1" indent="-457200">
              <a:lnSpc>
                <a:spcPct val="100000"/>
              </a:lnSpc>
              <a:spcBef>
                <a:spcPts val="0"/>
              </a:spcBef>
              <a:spcAft>
                <a:spcPts val="2400"/>
              </a:spcAft>
              <a:buClr>
                <a:schemeClr val="accent1"/>
              </a:buClr>
              <a:buSzPct val="100000"/>
              <a:buFont typeface="Wingdings" pitchFamily="2" charset="2"/>
              <a:buChar char="ü"/>
            </a:pPr>
            <a:r>
              <a:rPr lang="es-419" sz="3000" dirty="0">
                <a:solidFill>
                  <a:schemeClr val="tx1"/>
                </a:solidFill>
                <a:latin typeface="Arial" panose="020B0604020202020204" pitchFamily="34" charset="0"/>
                <a:cs typeface="Arial" panose="020B0604020202020204" pitchFamily="34" charset="0"/>
              </a:rPr>
              <a:t>Cada prestador/a de servicios debe estar capacitado/a para proporcionar atención centrada en la sobreviviente y atención informada por trauma</a:t>
            </a:r>
          </a:p>
          <a:p>
            <a:pPr marL="457200" lvl="1" indent="-457200">
              <a:lnSpc>
                <a:spcPct val="100000"/>
              </a:lnSpc>
              <a:spcBef>
                <a:spcPts val="0"/>
              </a:spcBef>
              <a:spcAft>
                <a:spcPts val="2400"/>
              </a:spcAft>
              <a:buClr>
                <a:schemeClr val="accent1"/>
              </a:buClr>
              <a:buSzPct val="100000"/>
              <a:buFont typeface="Wingdings" pitchFamily="2" charset="2"/>
              <a:buChar char="ü"/>
            </a:pPr>
            <a:r>
              <a:rPr lang="es-419" dirty="0">
                <a:solidFill>
                  <a:schemeClr val="tx1"/>
                </a:solidFill>
                <a:latin typeface="Arial" panose="020B0604020202020204" pitchFamily="34" charset="0"/>
                <a:cs typeface="Arial" panose="020B0604020202020204" pitchFamily="34" charset="0"/>
              </a:rPr>
              <a:t>Verifiquen que su unidad de salud tenga </a:t>
            </a:r>
            <a:r>
              <a:rPr lang="es-419" sz="3000" dirty="0">
                <a:solidFill>
                  <a:schemeClr val="tx1"/>
                </a:solidFill>
                <a:latin typeface="Arial" panose="020B0604020202020204" pitchFamily="34" charset="0"/>
                <a:cs typeface="Arial" panose="020B0604020202020204" pitchFamily="34" charset="0"/>
              </a:rPr>
              <a:t>procedimientos operativos normalizados establecidos </a:t>
            </a:r>
          </a:p>
          <a:p>
            <a:pPr marL="457200" lvl="1" indent="-457200">
              <a:lnSpc>
                <a:spcPct val="100000"/>
              </a:lnSpc>
              <a:spcBef>
                <a:spcPts val="0"/>
              </a:spcBef>
              <a:spcAft>
                <a:spcPts val="2400"/>
              </a:spcAft>
              <a:buClr>
                <a:schemeClr val="accent1"/>
              </a:buClr>
              <a:buSzPct val="100000"/>
              <a:buFont typeface="Wingdings" pitchFamily="2" charset="2"/>
              <a:buChar char="ü"/>
            </a:pPr>
            <a:r>
              <a:rPr lang="es-419" dirty="0">
                <a:solidFill>
                  <a:schemeClr val="tx1"/>
                </a:solidFill>
                <a:latin typeface="Arial" panose="020B0604020202020204" pitchFamily="34" charset="0"/>
                <a:cs typeface="Arial" panose="020B0604020202020204" pitchFamily="34" charset="0"/>
              </a:rPr>
              <a:t>Asegúrense de que los espacios de</a:t>
            </a:r>
            <a:r>
              <a:rPr lang="es-419" sz="3000" dirty="0">
                <a:solidFill>
                  <a:schemeClr val="tx1"/>
                </a:solidFill>
                <a:latin typeface="Arial" panose="020B0604020202020204" pitchFamily="34" charset="0"/>
                <a:cs typeface="Arial" panose="020B0604020202020204" pitchFamily="34" charset="0"/>
              </a:rPr>
              <a:t> consulta sean privados</a:t>
            </a:r>
          </a:p>
          <a:p>
            <a:pPr marL="457200" lvl="1" indent="-457200">
              <a:lnSpc>
                <a:spcPct val="100000"/>
              </a:lnSpc>
              <a:spcBef>
                <a:spcPts val="0"/>
              </a:spcBef>
              <a:spcAft>
                <a:spcPts val="2400"/>
              </a:spcAft>
              <a:buClr>
                <a:schemeClr val="accent1"/>
              </a:buClr>
              <a:buSzPct val="100000"/>
              <a:buFont typeface="Wingdings" pitchFamily="2" charset="2"/>
              <a:buChar char="ü"/>
            </a:pPr>
            <a:r>
              <a:rPr lang="es-419" dirty="0">
                <a:solidFill>
                  <a:schemeClr val="tx1"/>
                </a:solidFill>
                <a:latin typeface="Arial" panose="020B0604020202020204" pitchFamily="34" charset="0"/>
                <a:cs typeface="Arial" panose="020B0604020202020204" pitchFamily="34" charset="0"/>
              </a:rPr>
              <a:t>Asegú</a:t>
            </a:r>
            <a:r>
              <a:rPr lang="es-419" sz="3000" dirty="0">
                <a:solidFill>
                  <a:schemeClr val="tx1"/>
                </a:solidFill>
                <a:latin typeface="Arial" panose="020B0604020202020204" pitchFamily="34" charset="0"/>
                <a:cs typeface="Arial" panose="020B0604020202020204" pitchFamily="34" charset="0"/>
              </a:rPr>
              <a:t>rense de que las referencias a otros servicios sean identificadas y conocidas por todo el personal </a:t>
            </a:r>
          </a:p>
          <a:p>
            <a:pPr marL="457200" lvl="1" indent="-457200">
              <a:lnSpc>
                <a:spcPct val="100000"/>
              </a:lnSpc>
              <a:spcBef>
                <a:spcPts val="0"/>
              </a:spcBef>
              <a:spcAft>
                <a:spcPts val="2400"/>
              </a:spcAft>
              <a:buClr>
                <a:schemeClr val="accent1"/>
              </a:buClr>
              <a:buSzPct val="100000"/>
              <a:buFont typeface="Wingdings" pitchFamily="2" charset="2"/>
              <a:buChar char="ü"/>
            </a:pPr>
            <a:r>
              <a:rPr lang="es-419" dirty="0">
                <a:solidFill>
                  <a:schemeClr val="tx1"/>
                </a:solidFill>
                <a:latin typeface="Arial" panose="020B0604020202020204" pitchFamily="34" charset="0"/>
                <a:cs typeface="Arial" panose="020B0604020202020204" pitchFamily="34" charset="0"/>
              </a:rPr>
              <a:t>Los establecimientos de salud deben estar </a:t>
            </a:r>
            <a:r>
              <a:rPr lang="es-419" sz="3000" dirty="0">
                <a:solidFill>
                  <a:schemeClr val="tx1"/>
                </a:solidFill>
                <a:latin typeface="Arial" panose="020B0604020202020204" pitchFamily="34" charset="0"/>
                <a:cs typeface="Arial" panose="020B0604020202020204" pitchFamily="34" charset="0"/>
              </a:rPr>
              <a:t>equipados para proporcionar una respuesta de atención integral a la SSR y tratar las consecuencias físicas y mentales</a:t>
            </a:r>
          </a:p>
          <a:p>
            <a:pPr marL="457200" lvl="1" indent="-457200">
              <a:lnSpc>
                <a:spcPct val="100000"/>
              </a:lnSpc>
              <a:spcBef>
                <a:spcPts val="0"/>
              </a:spcBef>
              <a:spcAft>
                <a:spcPts val="2400"/>
              </a:spcAft>
              <a:buClr>
                <a:schemeClr val="accent1"/>
              </a:buClr>
              <a:buSzPct val="100000"/>
              <a:buFont typeface="Wingdings" pitchFamily="2" charset="2"/>
              <a:buChar char="ü"/>
            </a:pPr>
            <a:r>
              <a:rPr lang="es-419" sz="3000" b="1" dirty="0">
                <a:solidFill>
                  <a:schemeClr val="tx1"/>
                </a:solidFill>
                <a:latin typeface="Arial" panose="020B0604020202020204" pitchFamily="34" charset="0"/>
                <a:cs typeface="Arial" panose="020B0604020202020204" pitchFamily="34" charset="0"/>
              </a:rPr>
              <a:t>NO </a:t>
            </a:r>
            <a:r>
              <a:rPr lang="es-419" sz="3000" dirty="0">
                <a:solidFill>
                  <a:schemeClr val="tx1"/>
                </a:solidFill>
                <a:latin typeface="Arial" panose="020B0604020202020204" pitchFamily="34" charset="0"/>
                <a:cs typeface="Arial" panose="020B0604020202020204" pitchFamily="34" charset="0"/>
              </a:rPr>
              <a:t>se recomienda la denuncia </a:t>
            </a:r>
            <a:r>
              <a:rPr lang="es-419" dirty="0">
                <a:solidFill>
                  <a:schemeClr val="tx1"/>
                </a:solidFill>
                <a:latin typeface="Arial" panose="020B0604020202020204" pitchFamily="34" charset="0"/>
                <a:cs typeface="Arial" panose="020B0604020202020204" pitchFamily="34" charset="0"/>
              </a:rPr>
              <a:t>obligatoria a la policía por el/la prestador/a de servicios de aborto</a:t>
            </a:r>
            <a:r>
              <a:rPr lang="es-419" sz="3000" dirty="0">
                <a:solidFill>
                  <a:schemeClr val="tx1"/>
                </a:solidFill>
                <a:latin typeface="Arial" panose="020B0604020202020204" pitchFamily="34" charset="0"/>
                <a:cs typeface="Arial" panose="020B0604020202020204" pitchFamily="34" charset="0"/>
              </a:rPr>
              <a:t>, quien debe ofrecer denunciar el incidente si la mujer así lo desea, preferiblemente a servicios de protección</a:t>
            </a:r>
          </a:p>
        </p:txBody>
      </p:sp>
    </p:spTree>
    <p:extLst>
      <p:ext uri="{BB962C8B-B14F-4D97-AF65-F5344CB8AC3E}">
        <p14:creationId xmlns:p14="http://schemas.microsoft.com/office/powerpoint/2010/main" val="1542831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F0895E-6E2C-5641-BC44-5E1FB54173D0}"/>
              </a:ext>
            </a:extLst>
          </p:cNvPr>
          <p:cNvSpPr/>
          <p:nvPr/>
        </p:nvSpPr>
        <p:spPr>
          <a:xfrm>
            <a:off x="1807077" y="400"/>
            <a:ext cx="18296317" cy="33897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7"/>
            <a:endParaRPr lang="en-US" sz="1801">
              <a:solidFill>
                <a:srgbClr val="FFFFFF"/>
              </a:solidFill>
              <a:latin typeface="Arial" panose="020B0604020202020204"/>
            </a:endParaRPr>
          </a:p>
        </p:txBody>
      </p:sp>
      <p:sp>
        <p:nvSpPr>
          <p:cNvPr id="2" name="Title 1">
            <a:extLst>
              <a:ext uri="{FF2B5EF4-FFF2-40B4-BE49-F238E27FC236}">
                <a16:creationId xmlns:a16="http://schemas.microsoft.com/office/drawing/2014/main" id="{0324F522-759A-44E1-8C7D-50CF1E85322A}"/>
              </a:ext>
            </a:extLst>
          </p:cNvPr>
          <p:cNvSpPr>
            <a:spLocks noGrp="1"/>
          </p:cNvSpPr>
          <p:nvPr>
            <p:ph type="title"/>
          </p:nvPr>
        </p:nvSpPr>
        <p:spPr>
          <a:xfrm>
            <a:off x="3752053" y="400"/>
            <a:ext cx="16351341" cy="3389732"/>
          </a:xfrm>
        </p:spPr>
        <p:txBody>
          <a:bodyPr wrap="square" anchor="ctr">
            <a:normAutofit/>
          </a:bodyPr>
          <a:lstStyle/>
          <a:p>
            <a:pPr>
              <a:lnSpc>
                <a:spcPct val="90000"/>
              </a:lnSpc>
            </a:pPr>
            <a:r>
              <a:rPr lang="es-419" sz="6599" dirty="0"/>
              <a:t>Método “ANIMA” de la OMS para apoyar a sobrevivientes de agresión sexual </a:t>
            </a:r>
          </a:p>
        </p:txBody>
      </p:sp>
      <p:graphicFrame>
        <p:nvGraphicFramePr>
          <p:cNvPr id="3" name="Diagram 2">
            <a:extLst>
              <a:ext uri="{FF2B5EF4-FFF2-40B4-BE49-F238E27FC236}">
                <a16:creationId xmlns:a16="http://schemas.microsoft.com/office/drawing/2014/main" id="{E6CF815D-245B-46EA-87D0-D5AC3B58FB7B}"/>
              </a:ext>
            </a:extLst>
          </p:cNvPr>
          <p:cNvGraphicFramePr/>
          <p:nvPr>
            <p:extLst>
              <p:ext uri="{D42A27DB-BD31-4B8C-83A1-F6EECF244321}">
                <p14:modId xmlns:p14="http://schemas.microsoft.com/office/powerpoint/2010/main" val="2167097890"/>
              </p:ext>
            </p:extLst>
          </p:nvPr>
        </p:nvGraphicFramePr>
        <p:xfrm>
          <a:off x="540727" y="3590680"/>
          <a:ext cx="19651872" cy="7999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11D0823-004D-4CA5-A191-61E8D60EA1E9}"/>
              </a:ext>
            </a:extLst>
          </p:cNvPr>
          <p:cNvPicPr>
            <a:picLocks noChangeAspect="1"/>
          </p:cNvPicPr>
          <p:nvPr/>
        </p:nvPicPr>
        <p:blipFill>
          <a:blip r:embed="rId8"/>
          <a:stretch>
            <a:fillRect/>
          </a:stretch>
        </p:blipFill>
        <p:spPr>
          <a:xfrm>
            <a:off x="706" y="400"/>
            <a:ext cx="3198633" cy="3389732"/>
          </a:xfrm>
          <a:prstGeom prst="rect">
            <a:avLst/>
          </a:prstGeom>
        </p:spPr>
      </p:pic>
    </p:spTree>
    <p:extLst>
      <p:ext uri="{BB962C8B-B14F-4D97-AF65-F5344CB8AC3E}">
        <p14:creationId xmlns:p14="http://schemas.microsoft.com/office/powerpoint/2010/main" val="1915472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11CE61-F302-7145-8875-EC00C471EE5F}"/>
              </a:ext>
            </a:extLst>
          </p:cNvPr>
          <p:cNvSpPr>
            <a:spLocks noGrp="1"/>
          </p:cNvSpPr>
          <p:nvPr>
            <p:ph type="title"/>
          </p:nvPr>
        </p:nvSpPr>
        <p:spPr>
          <a:xfrm>
            <a:off x="472936" y="1082675"/>
            <a:ext cx="17732514" cy="1476375"/>
          </a:xfrm>
        </p:spPr>
        <p:txBody>
          <a:bodyPr/>
          <a:lstStyle/>
          <a:p>
            <a:r>
              <a:rPr lang="es-419" dirty="0"/>
              <a:t>Atención clínica</a:t>
            </a:r>
          </a:p>
        </p:txBody>
      </p:sp>
      <p:sp>
        <p:nvSpPr>
          <p:cNvPr id="2" name="Text Placeholder 1">
            <a:extLst>
              <a:ext uri="{FF2B5EF4-FFF2-40B4-BE49-F238E27FC236}">
                <a16:creationId xmlns:a16="http://schemas.microsoft.com/office/drawing/2014/main" id="{FF901E9D-1A00-489C-8B78-E998850CD177}"/>
              </a:ext>
            </a:extLst>
          </p:cNvPr>
          <p:cNvSpPr>
            <a:spLocks noGrp="1"/>
          </p:cNvSpPr>
          <p:nvPr>
            <p:ph sz="quarter" idx="10"/>
          </p:nvPr>
        </p:nvSpPr>
        <p:spPr>
          <a:xfrm>
            <a:off x="580158" y="5132246"/>
            <a:ext cx="9144000" cy="5648325"/>
          </a:xfrm>
        </p:spPr>
        <p:txBody>
          <a:bodyPr/>
          <a:lstStyle/>
          <a:p>
            <a:pPr marL="457200" indent="-457200" algn="l">
              <a:lnSpc>
                <a:spcPct val="100000"/>
              </a:lnSpc>
              <a:spcAft>
                <a:spcPts val="1200"/>
              </a:spcAft>
              <a:buSzPct val="100000"/>
              <a:buFont typeface="Arial" panose="020B0604020202020204" pitchFamily="34" charset="0"/>
              <a:buChar char="•"/>
            </a:pPr>
            <a:r>
              <a:rPr lang="es-419" sz="3600" dirty="0"/>
              <a:t>Historia clínica general</a:t>
            </a:r>
          </a:p>
          <a:p>
            <a:pPr marL="457200" indent="-457200" algn="l">
              <a:lnSpc>
                <a:spcPct val="100000"/>
              </a:lnSpc>
              <a:spcAft>
                <a:spcPts val="1200"/>
              </a:spcAft>
              <a:buSzPct val="100000"/>
              <a:buFont typeface="Arial" panose="020B0604020202020204" pitchFamily="34" charset="0"/>
              <a:buChar char="•"/>
            </a:pPr>
            <a:r>
              <a:rPr lang="es-419" sz="3600" dirty="0"/>
              <a:t>Historia obstétrica y ginecológica, incluida la fecha de la última menstruación (FUM)</a:t>
            </a:r>
          </a:p>
          <a:p>
            <a:pPr marL="457200" indent="-457200" algn="l">
              <a:lnSpc>
                <a:spcPct val="100000"/>
              </a:lnSpc>
              <a:spcAft>
                <a:spcPts val="1200"/>
              </a:spcAft>
              <a:buSzPct val="100000"/>
              <a:buFont typeface="Arial" panose="020B0604020202020204" pitchFamily="34" charset="0"/>
              <a:buChar char="•"/>
            </a:pPr>
            <a:r>
              <a:rPr lang="es-419" sz="3600" dirty="0"/>
              <a:t>Información sobre la agresión</a:t>
            </a:r>
          </a:p>
          <a:p>
            <a:pPr marL="457200" indent="-457200" algn="l">
              <a:lnSpc>
                <a:spcPct val="100000"/>
              </a:lnSpc>
              <a:spcAft>
                <a:spcPts val="1200"/>
              </a:spcAft>
              <a:buSzPct val="100000"/>
              <a:buFont typeface="Arial" panose="020B0604020202020204" pitchFamily="34" charset="0"/>
              <a:buChar char="•"/>
            </a:pPr>
            <a:r>
              <a:rPr lang="es-419" sz="3600" dirty="0"/>
              <a:t>Evaluación de salud mental</a:t>
            </a:r>
          </a:p>
          <a:p>
            <a:pPr marL="457200" indent="-457200" algn="l">
              <a:lnSpc>
                <a:spcPct val="100000"/>
              </a:lnSpc>
              <a:spcAft>
                <a:spcPts val="1200"/>
              </a:spcAft>
              <a:buSzPct val="100000"/>
              <a:buFont typeface="Arial" panose="020B0604020202020204" pitchFamily="34" charset="0"/>
              <a:buChar char="•"/>
            </a:pPr>
            <a:r>
              <a:rPr lang="es-419" sz="3600" b="1" dirty="0"/>
              <a:t>Realizada al ritmo de la sobreviviente</a:t>
            </a:r>
            <a:endParaRPr lang="es-419" sz="3600" dirty="0"/>
          </a:p>
        </p:txBody>
      </p:sp>
      <p:sp>
        <p:nvSpPr>
          <p:cNvPr id="3" name="Text Placeholder 2">
            <a:extLst>
              <a:ext uri="{FF2B5EF4-FFF2-40B4-BE49-F238E27FC236}">
                <a16:creationId xmlns:a16="http://schemas.microsoft.com/office/drawing/2014/main" id="{2A9BD8F1-C741-4F7F-81E3-B0D636B9588A}"/>
              </a:ext>
            </a:extLst>
          </p:cNvPr>
          <p:cNvSpPr>
            <a:spLocks noGrp="1"/>
          </p:cNvSpPr>
          <p:nvPr>
            <p:ph sz="quarter" idx="11"/>
          </p:nvPr>
        </p:nvSpPr>
        <p:spPr>
          <a:xfrm>
            <a:off x="10052050" y="5209892"/>
            <a:ext cx="9144000" cy="5648325"/>
          </a:xfrm>
        </p:spPr>
        <p:txBody>
          <a:bodyPr/>
          <a:lstStyle/>
          <a:p>
            <a:pPr marL="571500" indent="-571500" algn="l">
              <a:lnSpc>
                <a:spcPct val="100000"/>
              </a:lnSpc>
              <a:spcAft>
                <a:spcPts val="1200"/>
              </a:spcAft>
              <a:buSzPct val="100000"/>
              <a:buFont typeface="Arial" panose="020B0604020202020204" pitchFamily="34" charset="0"/>
              <a:buChar char="•"/>
            </a:pPr>
            <a:r>
              <a:rPr lang="es-419" sz="3600" dirty="0"/>
              <a:t>Atención informada por trauma</a:t>
            </a:r>
          </a:p>
          <a:p>
            <a:pPr marL="571500" lvl="1" indent="-571500">
              <a:lnSpc>
                <a:spcPct val="100000"/>
              </a:lnSpc>
              <a:spcAft>
                <a:spcPts val="1200"/>
              </a:spcAft>
              <a:buSzPct val="100000"/>
            </a:pPr>
            <a:r>
              <a:rPr lang="es-419" sz="3600" dirty="0"/>
              <a:t>Este taller se enfoca en integrar la atención informada por trauma en el examen pélvico y en el procedimiento de aspiración endouterina.</a:t>
            </a:r>
          </a:p>
          <a:p>
            <a:pPr marL="571500" lvl="1" indent="-571500">
              <a:lnSpc>
                <a:spcPct val="100000"/>
              </a:lnSpc>
              <a:spcAft>
                <a:spcPts val="1200"/>
              </a:spcAft>
              <a:buSzPct val="100000"/>
            </a:pPr>
            <a:r>
              <a:rPr lang="es-419" sz="3600" dirty="0"/>
              <a:t>Para detalles sobre otros exámenes y manejo, ver los recursos en la próxima diapositiva.</a:t>
            </a:r>
          </a:p>
        </p:txBody>
      </p:sp>
      <p:sp>
        <p:nvSpPr>
          <p:cNvPr id="4" name="Text Placeholder 3">
            <a:extLst>
              <a:ext uri="{FF2B5EF4-FFF2-40B4-BE49-F238E27FC236}">
                <a16:creationId xmlns:a16="http://schemas.microsoft.com/office/drawing/2014/main" id="{DA889CFA-840D-4360-BD45-66566BC94FDD}"/>
              </a:ext>
            </a:extLst>
          </p:cNvPr>
          <p:cNvSpPr>
            <a:spLocks noGrp="1"/>
          </p:cNvSpPr>
          <p:nvPr>
            <p:ph type="body" sz="quarter" idx="4294967295"/>
          </p:nvPr>
        </p:nvSpPr>
        <p:spPr>
          <a:xfrm>
            <a:off x="580158" y="3201475"/>
            <a:ext cx="8225175" cy="1477963"/>
          </a:xfrm>
        </p:spPr>
        <p:txBody>
          <a:bodyPr/>
          <a:lstStyle/>
          <a:p>
            <a:pPr marL="0" indent="0">
              <a:lnSpc>
                <a:spcPct val="100000"/>
              </a:lnSpc>
              <a:buNone/>
            </a:pPr>
            <a:r>
              <a:rPr lang="es-419" sz="4800" b="1" dirty="0">
                <a:solidFill>
                  <a:schemeClr val="accent3"/>
                </a:solidFill>
              </a:rPr>
              <a:t>EVALUACIÓN DE SALUD DE LA PACIENTE</a:t>
            </a:r>
          </a:p>
        </p:txBody>
      </p:sp>
      <p:sp>
        <p:nvSpPr>
          <p:cNvPr id="5" name="Text Placeholder 4">
            <a:extLst>
              <a:ext uri="{FF2B5EF4-FFF2-40B4-BE49-F238E27FC236}">
                <a16:creationId xmlns:a16="http://schemas.microsoft.com/office/drawing/2014/main" id="{B7F36FAE-4552-4739-93B7-042851AB2449}"/>
              </a:ext>
            </a:extLst>
          </p:cNvPr>
          <p:cNvSpPr>
            <a:spLocks noGrp="1"/>
          </p:cNvSpPr>
          <p:nvPr>
            <p:ph type="body" sz="quarter" idx="4294967295"/>
          </p:nvPr>
        </p:nvSpPr>
        <p:spPr>
          <a:xfrm>
            <a:off x="10052050" y="3201475"/>
            <a:ext cx="9144000" cy="1476375"/>
          </a:xfrm>
        </p:spPr>
        <p:txBody>
          <a:bodyPr/>
          <a:lstStyle/>
          <a:p>
            <a:pPr marL="0" indent="0">
              <a:lnSpc>
                <a:spcPct val="100000"/>
              </a:lnSpc>
              <a:buNone/>
            </a:pPr>
            <a:r>
              <a:rPr lang="es-419" sz="4800" b="1" dirty="0">
                <a:solidFill>
                  <a:schemeClr val="accent3"/>
                </a:solidFill>
              </a:rPr>
              <a:t>EXAMEN FÍSICO Y MANEJO</a:t>
            </a:r>
          </a:p>
        </p:txBody>
      </p:sp>
    </p:spTree>
    <p:extLst>
      <p:ext uri="{BB962C8B-B14F-4D97-AF65-F5344CB8AC3E}">
        <p14:creationId xmlns:p14="http://schemas.microsoft.com/office/powerpoint/2010/main" val="1991064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15A549-F901-40E1-835D-D1D75A4E4668}"/>
              </a:ext>
            </a:extLst>
          </p:cNvPr>
          <p:cNvSpPr>
            <a:spLocks noGrp="1"/>
          </p:cNvSpPr>
          <p:nvPr>
            <p:ph type="title"/>
          </p:nvPr>
        </p:nvSpPr>
        <p:spPr>
          <a:xfrm>
            <a:off x="450850" y="1079007"/>
            <a:ext cx="15420399" cy="1644316"/>
          </a:xfrm>
        </p:spPr>
        <p:txBody>
          <a:bodyPr/>
          <a:lstStyle/>
          <a:p>
            <a:pPr>
              <a:spcAft>
                <a:spcPts val="600"/>
              </a:spcAft>
            </a:pPr>
            <a:r>
              <a:rPr lang="es-419" dirty="0">
                <a:latin typeface="Helvetica" panose="020B0604020202020204" pitchFamily="34" charset="0"/>
                <a:cs typeface="Helvetica" panose="020B0604020202020204" pitchFamily="34" charset="0"/>
              </a:rPr>
              <a:t>Atención clínica</a:t>
            </a:r>
            <a:endParaRPr lang="es-419" sz="7200" dirty="0">
              <a:latin typeface="Helvetica" panose="020B0604020202020204" pitchFamily="34" charset="0"/>
              <a:cs typeface="Helvetica" panose="020B0604020202020204" pitchFamily="34" charset="0"/>
            </a:endParaRPr>
          </a:p>
        </p:txBody>
      </p:sp>
      <p:sp>
        <p:nvSpPr>
          <p:cNvPr id="2" name="Content Placeholder 1">
            <a:extLst>
              <a:ext uri="{FF2B5EF4-FFF2-40B4-BE49-F238E27FC236}">
                <a16:creationId xmlns:a16="http://schemas.microsoft.com/office/drawing/2014/main" id="{413CD998-65B9-4A7A-AE79-5EA60CA40139}"/>
              </a:ext>
            </a:extLst>
          </p:cNvPr>
          <p:cNvSpPr>
            <a:spLocks noGrp="1"/>
          </p:cNvSpPr>
          <p:nvPr>
            <p:ph sz="quarter" idx="10"/>
          </p:nvPr>
        </p:nvSpPr>
        <p:spPr>
          <a:xfrm>
            <a:off x="450850" y="4357496"/>
            <a:ext cx="14335667" cy="5498272"/>
          </a:xfrm>
        </p:spPr>
        <p:txBody>
          <a:bodyPr/>
          <a:lstStyle/>
          <a:p>
            <a:pPr marL="571500" lvl="0" indent="-571500" algn="l" rtl="0">
              <a:lnSpc>
                <a:spcPct val="100000"/>
              </a:lnSpc>
              <a:spcAft>
                <a:spcPts val="2400"/>
              </a:spcAft>
              <a:buClr>
                <a:schemeClr val="dk2"/>
              </a:buClr>
              <a:buSzPts val="3000"/>
              <a:buFont typeface="Arial" panose="020B0604020202020204" pitchFamily="34" charset="0"/>
              <a:buChar char="•"/>
            </a:pPr>
            <a:r>
              <a:rPr lang="es-419" sz="3600" b="1" dirty="0">
                <a:latin typeface="Arial" panose="020B0604020202020204" pitchFamily="34" charset="0"/>
                <a:cs typeface="Arial" panose="020B0604020202020204" pitchFamily="34" charset="0"/>
              </a:rPr>
              <a:t>Tratar primero las complicaciones potencialmente mortales</a:t>
            </a:r>
            <a:endParaRPr lang="es-419" sz="3600" dirty="0">
              <a:latin typeface="Arial" panose="020B0604020202020204" pitchFamily="34" charset="0"/>
              <a:cs typeface="Arial" panose="020B0604020202020204" pitchFamily="34" charset="0"/>
            </a:endParaRPr>
          </a:p>
          <a:p>
            <a:pPr marL="571500" lvl="0" indent="-571500" algn="l" rtl="0">
              <a:lnSpc>
                <a:spcPct val="100000"/>
              </a:lnSpc>
              <a:spcAft>
                <a:spcPts val="2400"/>
              </a:spcAft>
              <a:buClr>
                <a:schemeClr val="dk2"/>
              </a:buClr>
              <a:buSzPts val="3000"/>
              <a:buFont typeface="Arial" panose="020B0604020202020204" pitchFamily="34" charset="0"/>
              <a:buChar char="•"/>
            </a:pPr>
            <a:r>
              <a:rPr lang="es-419" sz="3600" dirty="0">
                <a:latin typeface="Arial" panose="020B0604020202020204" pitchFamily="34" charset="0"/>
                <a:cs typeface="Arial" panose="020B0604020202020204" pitchFamily="34" charset="0"/>
              </a:rPr>
              <a:t>Prevenir transmisión del VIH si el incidente ocurrió hace &lt;72 horas</a:t>
            </a:r>
          </a:p>
          <a:p>
            <a:pPr marL="571500" lvl="0" indent="-571500" algn="l" rtl="0">
              <a:lnSpc>
                <a:spcPct val="100000"/>
              </a:lnSpc>
              <a:spcAft>
                <a:spcPts val="2400"/>
              </a:spcAft>
              <a:buClr>
                <a:schemeClr val="dk2"/>
              </a:buClr>
              <a:buSzPts val="3000"/>
              <a:buFont typeface="Arial" panose="020B0604020202020204" pitchFamily="34" charset="0"/>
              <a:buChar char="•"/>
            </a:pPr>
            <a:r>
              <a:rPr lang="es-419" sz="3600" dirty="0">
                <a:latin typeface="Arial" panose="020B0604020202020204" pitchFamily="34" charset="0"/>
                <a:cs typeface="Arial" panose="020B0604020202020204" pitchFamily="34" charset="0"/>
              </a:rPr>
              <a:t>Tratamiento presuntivo de ITS en la primera consulta</a:t>
            </a:r>
          </a:p>
          <a:p>
            <a:pPr marL="571500" lvl="0" indent="-571500" algn="l" rtl="0">
              <a:lnSpc>
                <a:spcPct val="100000"/>
              </a:lnSpc>
              <a:spcAft>
                <a:spcPts val="2400"/>
              </a:spcAft>
              <a:buClr>
                <a:schemeClr val="dk2"/>
              </a:buClr>
              <a:buSzPts val="3000"/>
              <a:buFont typeface="Arial" panose="020B0604020202020204" pitchFamily="34" charset="0"/>
              <a:buChar char="•"/>
            </a:pPr>
            <a:r>
              <a:rPr lang="es-419" sz="3600" dirty="0">
                <a:latin typeface="Arial" panose="020B0604020202020204" pitchFamily="34" charset="0"/>
                <a:cs typeface="Arial" panose="020B0604020202020204" pitchFamily="34" charset="0"/>
              </a:rPr>
              <a:t>Tratamiento de lesiones según sea necesario</a:t>
            </a:r>
          </a:p>
          <a:p>
            <a:pPr marL="571500" lvl="0" indent="-571500" algn="l" rtl="0">
              <a:lnSpc>
                <a:spcPct val="100000"/>
              </a:lnSpc>
              <a:spcAft>
                <a:spcPts val="2400"/>
              </a:spcAft>
              <a:buClr>
                <a:schemeClr val="dk2"/>
              </a:buClr>
              <a:buSzPts val="3000"/>
              <a:buFont typeface="Arial" panose="020B0604020202020204" pitchFamily="34" charset="0"/>
              <a:buChar char="•"/>
            </a:pPr>
            <a:r>
              <a:rPr lang="es-419" sz="4000" b="1" dirty="0">
                <a:solidFill>
                  <a:schemeClr val="accent1"/>
                </a:solidFill>
                <a:latin typeface="Arial" panose="020B0604020202020204" pitchFamily="34" charset="0"/>
                <a:cs typeface="Arial" panose="020B0604020202020204" pitchFamily="34" charset="0"/>
              </a:rPr>
              <a:t>Prevenir embarazo, ofrecer servicios de aborto seguro o referir para estos</a:t>
            </a:r>
          </a:p>
        </p:txBody>
      </p:sp>
      <p:sp>
        <p:nvSpPr>
          <p:cNvPr id="5" name="TextBox 4">
            <a:extLst>
              <a:ext uri="{FF2B5EF4-FFF2-40B4-BE49-F238E27FC236}">
                <a16:creationId xmlns:a16="http://schemas.microsoft.com/office/drawing/2014/main" id="{A32DFE66-AA2B-3E4F-8E88-611C231BA7B4}"/>
              </a:ext>
            </a:extLst>
          </p:cNvPr>
          <p:cNvSpPr txBox="1"/>
          <p:nvPr/>
        </p:nvSpPr>
        <p:spPr>
          <a:xfrm>
            <a:off x="450849" y="10097611"/>
            <a:ext cx="19202401" cy="738664"/>
          </a:xfrm>
          <a:prstGeom prst="rect">
            <a:avLst/>
          </a:prstGeom>
          <a:solidFill>
            <a:schemeClr val="accent4">
              <a:lumMod val="40000"/>
              <a:lumOff val="60000"/>
            </a:schemeClr>
          </a:solidFill>
        </p:spPr>
        <p:txBody>
          <a:bodyPr wrap="square" lIns="182880" tIns="182880" rIns="182880" bIns="182880" rtlCol="0">
            <a:spAutoFit/>
          </a:bodyPr>
          <a:lstStyle/>
          <a:p>
            <a:r>
              <a:rPr lang="es-419" sz="2400" b="1" dirty="0">
                <a:latin typeface="Arial" panose="020B0604020202020204" pitchFamily="34" charset="0"/>
                <a:cs typeface="Arial" panose="020B0604020202020204" pitchFamily="34" charset="0"/>
              </a:rPr>
              <a:t>REFERIRSE A LOS MATERIALES SOBRE EL MANEJO CLÍNICO PARA VER MÁS DETALLES</a:t>
            </a:r>
          </a:p>
        </p:txBody>
      </p:sp>
      <p:sp>
        <p:nvSpPr>
          <p:cNvPr id="7" name="TextBox 6">
            <a:extLst>
              <a:ext uri="{FF2B5EF4-FFF2-40B4-BE49-F238E27FC236}">
                <a16:creationId xmlns:a16="http://schemas.microsoft.com/office/drawing/2014/main" id="{3486A74A-A75D-1942-8CA7-616901A82F0F}"/>
              </a:ext>
            </a:extLst>
          </p:cNvPr>
          <p:cNvSpPr txBox="1"/>
          <p:nvPr/>
        </p:nvSpPr>
        <p:spPr>
          <a:xfrm>
            <a:off x="450849" y="3078744"/>
            <a:ext cx="14335667" cy="923330"/>
          </a:xfrm>
          <a:prstGeom prst="rect">
            <a:avLst/>
          </a:prstGeom>
          <a:solidFill>
            <a:schemeClr val="accent2"/>
          </a:solidFill>
        </p:spPr>
        <p:txBody>
          <a:bodyPr wrap="square" lIns="182880" tIns="182880" rIns="182880" bIns="182880" rtlCol="0">
            <a:spAutoFit/>
          </a:bodyPr>
          <a:lstStyle/>
          <a:p>
            <a:r>
              <a:rPr lang="es-419" sz="3600" b="1" dirty="0">
                <a:latin typeface="Arial" panose="020B0604020202020204" pitchFamily="34" charset="0"/>
                <a:cs typeface="Arial" panose="020B0604020202020204" pitchFamily="34" charset="0"/>
              </a:rPr>
              <a:t>Asuntos urgentes a tratar con sobrevivientes:</a:t>
            </a:r>
          </a:p>
        </p:txBody>
      </p:sp>
      <p:pic>
        <p:nvPicPr>
          <p:cNvPr id="6" name="Picture 5" descr="Diagram&#10;&#10;Description automatically generated">
            <a:extLst>
              <a:ext uri="{FF2B5EF4-FFF2-40B4-BE49-F238E27FC236}">
                <a16:creationId xmlns:a16="http://schemas.microsoft.com/office/drawing/2014/main" id="{A400A5C1-AF5D-1740-A01A-3DC2E79FA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6516" y="2965166"/>
            <a:ext cx="4866734" cy="6915075"/>
          </a:xfrm>
          <a:prstGeom prst="rect">
            <a:avLst/>
          </a:prstGeom>
        </p:spPr>
      </p:pic>
    </p:spTree>
    <p:extLst>
      <p:ext uri="{BB962C8B-B14F-4D97-AF65-F5344CB8AC3E}">
        <p14:creationId xmlns:p14="http://schemas.microsoft.com/office/powerpoint/2010/main" val="3974894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14AAF4-E2F8-4502-B6C5-708EFAF898B4}"/>
              </a:ext>
            </a:extLst>
          </p:cNvPr>
          <p:cNvSpPr>
            <a:spLocks noGrp="1"/>
          </p:cNvSpPr>
          <p:nvPr>
            <p:ph sz="quarter" idx="10"/>
          </p:nvPr>
        </p:nvSpPr>
        <p:spPr>
          <a:xfrm>
            <a:off x="580156" y="3293998"/>
            <a:ext cx="18749244" cy="7279810"/>
          </a:xfrm>
        </p:spPr>
        <p:txBody>
          <a:bodyPr/>
          <a:lstStyle/>
          <a:p>
            <a:pPr marL="571500" indent="-571500">
              <a:lnSpc>
                <a:spcPct val="100000"/>
              </a:lnSpc>
              <a:spcAft>
                <a:spcPts val="2400"/>
              </a:spcAft>
              <a:buSzPct val="100000"/>
              <a:buFont typeface="Arial" panose="020B0604020202020204" pitchFamily="34" charset="0"/>
              <a:buChar char="•"/>
            </a:pPr>
            <a:r>
              <a:rPr lang="es-419" sz="3400" dirty="0">
                <a:latin typeface="Arial" panose="020B0604020202020204" pitchFamily="34" charset="0"/>
                <a:cs typeface="Arial" panose="020B0604020202020204" pitchFamily="34" charset="0"/>
              </a:rPr>
              <a:t>Las sobrevivientes pueden buscar atención médica </a:t>
            </a:r>
            <a:r>
              <a:rPr lang="es-419" sz="3400" dirty="0" err="1">
                <a:latin typeface="Arial" panose="020B0604020202020204" pitchFamily="34" charset="0"/>
                <a:cs typeface="Arial" panose="020B0604020202020204" pitchFamily="34" charset="0"/>
              </a:rPr>
              <a:t>post-violación</a:t>
            </a:r>
            <a:r>
              <a:rPr lang="es-419" sz="3400" dirty="0">
                <a:latin typeface="Arial" panose="020B0604020202020204" pitchFamily="34" charset="0"/>
                <a:cs typeface="Arial" panose="020B0604020202020204" pitchFamily="34" charset="0"/>
              </a:rPr>
              <a:t> en cualquier momento después de la agresión. </a:t>
            </a:r>
          </a:p>
          <a:p>
            <a:pPr marL="571500" indent="-571500">
              <a:lnSpc>
                <a:spcPct val="100000"/>
              </a:lnSpc>
              <a:spcAft>
                <a:spcPts val="2400"/>
              </a:spcAft>
              <a:buSzPct val="100000"/>
              <a:buFont typeface="Arial" panose="020B0604020202020204" pitchFamily="34" charset="0"/>
              <a:buChar char="•"/>
            </a:pPr>
            <a:r>
              <a:rPr lang="es-419" sz="3400" dirty="0">
                <a:latin typeface="Arial" panose="020B0604020202020204" pitchFamily="34" charset="0"/>
                <a:cs typeface="Arial" panose="020B0604020202020204" pitchFamily="34" charset="0"/>
              </a:rPr>
              <a:t>Ofrecer anticoncepción de emergencia a todas las sobrevivientes que hayan sido violadas, dentro de los 5 días posteriores a la agresión.</a:t>
            </a:r>
          </a:p>
          <a:p>
            <a:pPr marL="1485900" lvl="1" indent="-571500">
              <a:lnSpc>
                <a:spcPct val="100000"/>
              </a:lnSpc>
              <a:spcBef>
                <a:spcPts val="0"/>
              </a:spcBef>
              <a:spcAft>
                <a:spcPts val="2400"/>
              </a:spcAft>
              <a:buSzPct val="100000"/>
              <a:buFont typeface="Courier New" panose="02070309020205020404" pitchFamily="49" charset="0"/>
              <a:buChar char="o"/>
            </a:pPr>
            <a:r>
              <a:rPr kumimoji="0" lang="es-419" sz="3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No es necesario realizar tamizaje de </a:t>
            </a:r>
            <a:r>
              <a:rPr lang="es-419" sz="3400" dirty="0">
                <a:solidFill>
                  <a:sysClr val="windowText" lastClr="000000"/>
                </a:solidFill>
                <a:latin typeface="Arial" panose="020B0604020202020204" pitchFamily="34" charset="0"/>
                <a:cs typeface="Arial" panose="020B0604020202020204" pitchFamily="34" charset="0"/>
              </a:rPr>
              <a:t>problemas de salud ni realizar prueba de embarazo</a:t>
            </a:r>
            <a:endParaRPr lang="es-419" sz="3400" dirty="0">
              <a:latin typeface="Arial" panose="020B0604020202020204" pitchFamily="34" charset="0"/>
              <a:cs typeface="Arial" panose="020B0604020202020204" pitchFamily="34" charset="0"/>
            </a:endParaRPr>
          </a:p>
          <a:p>
            <a:pPr marL="571500" indent="-571500">
              <a:lnSpc>
                <a:spcPct val="100000"/>
              </a:lnSpc>
              <a:spcAft>
                <a:spcPts val="2400"/>
              </a:spcAft>
              <a:buSzPct val="100000"/>
              <a:buFont typeface="Arial" panose="020B0604020202020204" pitchFamily="34" charset="0"/>
              <a:buChar char="•"/>
            </a:pPr>
            <a:r>
              <a:rPr lang="es-419" sz="3400" dirty="0">
                <a:latin typeface="Arial" panose="020B0604020202020204" pitchFamily="34" charset="0"/>
                <a:cs typeface="Arial" panose="020B0604020202020204" pitchFamily="34" charset="0"/>
              </a:rPr>
              <a:t>Proporcionar prueba de embarazo durante las consultas de seguimiento 2 semanas y 1 mes después de la agresión.</a:t>
            </a:r>
          </a:p>
          <a:p>
            <a:pPr marL="571500" indent="-571500">
              <a:lnSpc>
                <a:spcPct val="100000"/>
              </a:lnSpc>
              <a:spcAft>
                <a:spcPts val="2400"/>
              </a:spcAft>
              <a:buSzPct val="100000"/>
              <a:buFont typeface="Arial" panose="020B0604020202020204" pitchFamily="34" charset="0"/>
              <a:buChar char="•"/>
            </a:pPr>
            <a:r>
              <a:rPr lang="es-419" sz="3400" dirty="0">
                <a:latin typeface="Arial" panose="020B0604020202020204" pitchFamily="34" charset="0"/>
                <a:cs typeface="Arial" panose="020B0604020202020204" pitchFamily="34" charset="0"/>
              </a:rPr>
              <a:t>Proporcionar prueba de embarazo en cualquier momento si la menstruación de la sobreviviente se retrasa una semana o más.</a:t>
            </a:r>
          </a:p>
          <a:p>
            <a:pPr marL="571500" indent="-571500">
              <a:lnSpc>
                <a:spcPct val="100000"/>
              </a:lnSpc>
              <a:spcAft>
                <a:spcPts val="2400"/>
              </a:spcAft>
              <a:buSzPct val="100000"/>
              <a:buFont typeface="Arial" panose="020B0604020202020204" pitchFamily="34" charset="0"/>
              <a:buChar char="•"/>
            </a:pPr>
            <a:r>
              <a:rPr lang="es-419" sz="3400" dirty="0">
                <a:latin typeface="Arial" panose="020B0604020202020204" pitchFamily="34" charset="0"/>
                <a:cs typeface="Arial" panose="020B0604020202020204" pitchFamily="34" charset="0"/>
              </a:rPr>
              <a:t>Las personas que se presentan encinta a cualquier edad gestacional a causa de violencia sexual deben recibir información sobre todas las opciones disponibles, incluidos los servicios de aborto seguro o una referencia a esos servicios.</a:t>
            </a:r>
          </a:p>
        </p:txBody>
      </p:sp>
      <p:sp>
        <p:nvSpPr>
          <p:cNvPr id="6" name="Title 2">
            <a:extLst>
              <a:ext uri="{FF2B5EF4-FFF2-40B4-BE49-F238E27FC236}">
                <a16:creationId xmlns:a16="http://schemas.microsoft.com/office/drawing/2014/main" id="{4C04CE47-31AC-6442-B1E5-188A2DBDA332}"/>
              </a:ext>
            </a:extLst>
          </p:cNvPr>
          <p:cNvSpPr txBox="1">
            <a:spLocks/>
          </p:cNvSpPr>
          <p:nvPr/>
        </p:nvSpPr>
        <p:spPr>
          <a:xfrm>
            <a:off x="580158" y="546144"/>
            <a:ext cx="15420399" cy="18245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7915"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419" sz="5400" kern="0" dirty="0"/>
              <a:t>Prevención y manejo de embarazo no deseado tras una agresión sexual</a:t>
            </a:r>
          </a:p>
        </p:txBody>
      </p:sp>
      <p:sp>
        <p:nvSpPr>
          <p:cNvPr id="4" name="TextBox 3">
            <a:extLst>
              <a:ext uri="{FF2B5EF4-FFF2-40B4-BE49-F238E27FC236}">
                <a16:creationId xmlns:a16="http://schemas.microsoft.com/office/drawing/2014/main" id="{869F2EB9-C9C8-DA4C-9F15-D66C4E4BC6EB}"/>
              </a:ext>
            </a:extLst>
          </p:cNvPr>
          <p:cNvSpPr txBox="1"/>
          <p:nvPr/>
        </p:nvSpPr>
        <p:spPr>
          <a:xfrm>
            <a:off x="580156" y="2370668"/>
            <a:ext cx="14335667" cy="923330"/>
          </a:xfrm>
          <a:prstGeom prst="rect">
            <a:avLst/>
          </a:prstGeom>
          <a:solidFill>
            <a:schemeClr val="accent2"/>
          </a:solidFill>
        </p:spPr>
        <p:txBody>
          <a:bodyPr wrap="square" lIns="182880" tIns="182880" rIns="182880" bIns="182880" rtlCol="0">
            <a:spAutoFit/>
          </a:bodyPr>
          <a:lstStyle/>
          <a:p>
            <a:r>
              <a:rPr lang="es-419" sz="3600" b="1" dirty="0">
                <a:latin typeface="Arial" panose="020B0604020202020204" pitchFamily="34" charset="0"/>
                <a:cs typeface="Arial" panose="020B0604020202020204" pitchFamily="34" charset="0"/>
              </a:rPr>
              <a:t>Asuntos urgentes a tratar con sobrevivientes:</a:t>
            </a:r>
          </a:p>
        </p:txBody>
      </p:sp>
    </p:spTree>
    <p:extLst>
      <p:ext uri="{BB962C8B-B14F-4D97-AF65-F5344CB8AC3E}">
        <p14:creationId xmlns:p14="http://schemas.microsoft.com/office/powerpoint/2010/main" val="348791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A337F4-C8D4-48E9-8970-1D0098B31524}"/>
              </a:ext>
            </a:extLst>
          </p:cNvPr>
          <p:cNvSpPr>
            <a:spLocks noGrp="1"/>
          </p:cNvSpPr>
          <p:nvPr>
            <p:ph type="title"/>
          </p:nvPr>
        </p:nvSpPr>
        <p:spPr>
          <a:xfrm>
            <a:off x="529167" y="574675"/>
            <a:ext cx="17250833" cy="2757911"/>
          </a:xfrm>
        </p:spPr>
        <p:txBody>
          <a:bodyPr/>
          <a:lstStyle/>
          <a:p>
            <a:r>
              <a:rPr lang="es-419" sz="5400" kern="0" dirty="0"/>
              <a:t>Prevención y manejo de embarazo no deseado tras una agresión sexual </a:t>
            </a:r>
            <a:r>
              <a:rPr lang="en-US" sz="4000" dirty="0"/>
              <a:t>(cont.)</a:t>
            </a:r>
            <a:endParaRPr lang="en-US" sz="5400" dirty="0"/>
          </a:p>
        </p:txBody>
      </p:sp>
      <p:sp>
        <p:nvSpPr>
          <p:cNvPr id="5" name="Content Placeholder 4">
            <a:extLst>
              <a:ext uri="{FF2B5EF4-FFF2-40B4-BE49-F238E27FC236}">
                <a16:creationId xmlns:a16="http://schemas.microsoft.com/office/drawing/2014/main" id="{B814AAF4-E2F8-4502-B6C5-708EFAF898B4}"/>
              </a:ext>
            </a:extLst>
          </p:cNvPr>
          <p:cNvSpPr>
            <a:spLocks noGrp="1"/>
          </p:cNvSpPr>
          <p:nvPr>
            <p:ph sz="quarter" idx="10"/>
          </p:nvPr>
        </p:nvSpPr>
        <p:spPr>
          <a:xfrm>
            <a:off x="580156" y="2417519"/>
            <a:ext cx="16691844" cy="954107"/>
          </a:xfrm>
        </p:spPr>
        <p:txBody>
          <a:bodyPr/>
          <a:lstStyle/>
          <a:p>
            <a:pPr>
              <a:spcAft>
                <a:spcPts val="600"/>
              </a:spcAft>
            </a:pPr>
            <a:r>
              <a:rPr lang="es-419" sz="4000" b="1" dirty="0">
                <a:latin typeface="Arial" panose="020B0604020202020204" pitchFamily="34" charset="0"/>
                <a:cs typeface="Arial" panose="020B0604020202020204" pitchFamily="34" charset="0"/>
              </a:rPr>
              <a:t>Asuntos urgentes a tratar con sobrevivientes:</a:t>
            </a:r>
          </a:p>
        </p:txBody>
      </p:sp>
      <p:graphicFrame>
        <p:nvGraphicFramePr>
          <p:cNvPr id="2" name="Table 1">
            <a:extLst>
              <a:ext uri="{FF2B5EF4-FFF2-40B4-BE49-F238E27FC236}">
                <a16:creationId xmlns:a16="http://schemas.microsoft.com/office/drawing/2014/main" id="{3FDB655C-A8F2-4A1D-8208-576A7BD3E293}"/>
              </a:ext>
            </a:extLst>
          </p:cNvPr>
          <p:cNvGraphicFramePr>
            <a:graphicFrameLocks noGrp="1"/>
          </p:cNvGraphicFramePr>
          <p:nvPr>
            <p:extLst>
              <p:ext uri="{D42A27DB-BD31-4B8C-83A1-F6EECF244321}">
                <p14:modId xmlns:p14="http://schemas.microsoft.com/office/powerpoint/2010/main" val="2626729337"/>
              </p:ext>
            </p:extLst>
          </p:nvPr>
        </p:nvGraphicFramePr>
        <p:xfrm>
          <a:off x="580156" y="3805563"/>
          <a:ext cx="18994777" cy="5589397"/>
        </p:xfrm>
        <a:graphic>
          <a:graphicData uri="http://schemas.openxmlformats.org/drawingml/2006/table">
            <a:tbl>
              <a:tblPr firstRow="1" firstCol="1" bandRow="1">
                <a:tableStyleId>{5C22544A-7EE6-4342-B048-85BDC9FD1C3A}</a:tableStyleId>
              </a:tblPr>
              <a:tblGrid>
                <a:gridCol w="5281794">
                  <a:extLst>
                    <a:ext uri="{9D8B030D-6E8A-4147-A177-3AD203B41FA5}">
                      <a16:colId xmlns:a16="http://schemas.microsoft.com/office/drawing/2014/main" val="261126265"/>
                    </a:ext>
                  </a:extLst>
                </a:gridCol>
                <a:gridCol w="6944422">
                  <a:extLst>
                    <a:ext uri="{9D8B030D-6E8A-4147-A177-3AD203B41FA5}">
                      <a16:colId xmlns:a16="http://schemas.microsoft.com/office/drawing/2014/main" val="1500329213"/>
                    </a:ext>
                  </a:extLst>
                </a:gridCol>
                <a:gridCol w="6768561">
                  <a:extLst>
                    <a:ext uri="{9D8B030D-6E8A-4147-A177-3AD203B41FA5}">
                      <a16:colId xmlns:a16="http://schemas.microsoft.com/office/drawing/2014/main" val="2227049586"/>
                    </a:ext>
                  </a:extLst>
                </a:gridCol>
              </a:tblGrid>
              <a:tr h="640080">
                <a:tc gridSpan="3">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419" sz="3200" b="0" noProof="0" dirty="0">
                          <a:solidFill>
                            <a:schemeClr val="tx1"/>
                          </a:solidFill>
                        </a:rPr>
                        <a:t>Métodos de interrupción del embarazo recomendados por la OMS, por tiempo durante el cual se pueden usar</a:t>
                      </a:r>
                      <a:endParaRPr lang="es-419" sz="32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hMerge="1">
                  <a:txBody>
                    <a:bodyPr/>
                    <a:lstStyle/>
                    <a:p>
                      <a:pPr marL="0" marR="0" algn="ctr">
                        <a:lnSpc>
                          <a:spcPct val="107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4815907"/>
                  </a:ext>
                </a:extLst>
              </a:tr>
              <a:tr h="914400">
                <a:tc>
                  <a:txBody>
                    <a:bodyPr/>
                    <a:lstStyle/>
                    <a:p>
                      <a:pPr marL="0" marR="0">
                        <a:lnSpc>
                          <a:spcPct val="107000"/>
                        </a:lnSpc>
                        <a:spcBef>
                          <a:spcPts val="0"/>
                        </a:spcBef>
                        <a:spcAft>
                          <a:spcPts val="0"/>
                        </a:spcAft>
                      </a:pPr>
                      <a:r>
                        <a:rPr lang="es-419" sz="3200" noProof="0">
                          <a:effectLst/>
                        </a:rPr>
                        <a:t> </a:t>
                      </a:r>
                      <a:endParaRPr lang="es-419" sz="32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419" sz="3200" noProof="0">
                          <a:effectLst/>
                        </a:rPr>
                        <a:t>&lt;12 semanas de gestación</a:t>
                      </a:r>
                      <a:endParaRPr lang="es-419" sz="32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419" sz="3200" u="sng" noProof="0">
                          <a:effectLst/>
                        </a:rPr>
                        <a:t>&gt;</a:t>
                      </a:r>
                      <a:r>
                        <a:rPr lang="es-419" sz="3200" noProof="0">
                          <a:effectLst/>
                        </a:rPr>
                        <a:t>12 semanas de gestación</a:t>
                      </a:r>
                      <a:endParaRPr lang="es-419" sz="32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1287696"/>
                  </a:ext>
                </a:extLst>
              </a:tr>
              <a:tr h="914400">
                <a:tc rowSpan="2">
                  <a:txBody>
                    <a:bodyPr/>
                    <a:lstStyle/>
                    <a:p>
                      <a:pPr marL="0" marR="0" algn="l">
                        <a:lnSpc>
                          <a:spcPct val="107000"/>
                        </a:lnSpc>
                        <a:spcBef>
                          <a:spcPts val="0"/>
                        </a:spcBef>
                        <a:spcAft>
                          <a:spcPts val="0"/>
                        </a:spcAft>
                      </a:pPr>
                      <a:r>
                        <a:rPr lang="es-419" sz="3200" noProof="0">
                          <a:effectLst/>
                        </a:rPr>
                        <a:t>*Aborto con medicamentos</a:t>
                      </a:r>
                      <a:endParaRPr lang="es-419" sz="32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s-419" sz="3200" noProof="0">
                          <a:effectLst/>
                        </a:rPr>
                        <a:t>Mifepristona + Misoprostol</a:t>
                      </a:r>
                      <a:endParaRPr lang="es-419" sz="32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s-419" sz="3200" noProof="0">
                          <a:effectLst/>
                        </a:rPr>
                        <a:t>Mifepristona + Misoprostol</a:t>
                      </a:r>
                      <a:endParaRPr lang="es-419" sz="32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4819513"/>
                  </a:ext>
                </a:extLst>
              </a:tr>
              <a:tr h="914400">
                <a:tc vMerge="1">
                  <a:txBody>
                    <a:bodyPr/>
                    <a:lstStyle/>
                    <a:p>
                      <a:endParaRPr lang="en-US"/>
                    </a:p>
                  </a:txBody>
                  <a:tcPr/>
                </a:tc>
                <a:tc>
                  <a:txBody>
                    <a:bodyPr/>
                    <a:lstStyle/>
                    <a:p>
                      <a:pPr marL="0" marR="0">
                        <a:lnSpc>
                          <a:spcPct val="107000"/>
                        </a:lnSpc>
                        <a:spcBef>
                          <a:spcPts val="0"/>
                        </a:spcBef>
                        <a:spcAft>
                          <a:spcPts val="0"/>
                        </a:spcAft>
                      </a:pPr>
                      <a:r>
                        <a:rPr lang="es-419" sz="3200" noProof="0">
                          <a:effectLst/>
                        </a:rPr>
                        <a:t>Misoprostol solo</a:t>
                      </a:r>
                      <a:endParaRPr lang="es-419" sz="32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s-419" sz="3200" noProof="0" dirty="0">
                          <a:effectLst/>
                        </a:rPr>
                        <a:t>Misoprostol solo</a:t>
                      </a:r>
                      <a:endParaRPr lang="es-419" sz="3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355098"/>
                  </a:ext>
                </a:extLst>
              </a:tr>
              <a:tr h="914400">
                <a:tc>
                  <a:txBody>
                    <a:bodyPr/>
                    <a:lstStyle/>
                    <a:p>
                      <a:pPr marL="0" marR="0" algn="l">
                        <a:lnSpc>
                          <a:spcPct val="107000"/>
                        </a:lnSpc>
                        <a:spcBef>
                          <a:spcPts val="0"/>
                        </a:spcBef>
                        <a:spcAft>
                          <a:spcPts val="0"/>
                        </a:spcAft>
                      </a:pPr>
                      <a:r>
                        <a:rPr lang="es-419" sz="3200" noProof="0">
                          <a:effectLst/>
                        </a:rPr>
                        <a:t>Aborto quirúrgico</a:t>
                      </a:r>
                      <a:endParaRPr lang="es-419" sz="32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s-419" sz="3200" noProof="0" dirty="0">
                          <a:effectLst/>
                        </a:rPr>
                        <a:t>**Aspiración por vacío (AV)</a:t>
                      </a:r>
                    </a:p>
                  </a:txBody>
                  <a:tcPr marL="68580" marR="68580" marT="0" marB="0" anchor="ctr"/>
                </a:tc>
                <a:tc>
                  <a:txBody>
                    <a:bodyPr/>
                    <a:lstStyle/>
                    <a:p>
                      <a:pPr marL="0" marR="0">
                        <a:lnSpc>
                          <a:spcPct val="107000"/>
                        </a:lnSpc>
                        <a:spcBef>
                          <a:spcPts val="0"/>
                        </a:spcBef>
                        <a:spcAft>
                          <a:spcPts val="0"/>
                        </a:spcAft>
                      </a:pPr>
                      <a:r>
                        <a:rPr lang="es-419" sz="3200" noProof="0" dirty="0">
                          <a:effectLst/>
                        </a:rPr>
                        <a:t>Dilatación y Evacuación (D&amp;E)</a:t>
                      </a:r>
                      <a:endParaRPr lang="es-419" sz="3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8186133"/>
                  </a:ext>
                </a:extLst>
              </a:tr>
              <a:tr h="914400">
                <a:tc gridSpan="3">
                  <a:txBody>
                    <a:bodyPr/>
                    <a:lstStyle/>
                    <a:p>
                      <a:r>
                        <a:rPr lang="es-419" sz="2000" b="0" noProof="0" dirty="0">
                          <a:solidFill>
                            <a:schemeClr val="tx1">
                              <a:lumMod val="50000"/>
                            </a:schemeClr>
                          </a:solidFill>
                          <a:cs typeface="Helvetica" panose="020B0604020202020204" pitchFamily="34" charset="0"/>
                        </a:rPr>
                        <a:t>*Los regímenes de aborto con medicamentos cambian de manera significativa para &lt;12 semanas y </a:t>
                      </a:r>
                      <a:r>
                        <a:rPr lang="es-419" sz="2000" b="0" u="sng" noProof="0" dirty="0">
                          <a:solidFill>
                            <a:schemeClr val="tx1">
                              <a:lumMod val="50000"/>
                            </a:schemeClr>
                          </a:solidFill>
                          <a:cs typeface="Helvetica" panose="020B0604020202020204" pitchFamily="34" charset="0"/>
                        </a:rPr>
                        <a:t>&gt;</a:t>
                      </a:r>
                      <a:r>
                        <a:rPr lang="es-419" sz="2000" b="0" noProof="0" dirty="0">
                          <a:solidFill>
                            <a:schemeClr val="tx1">
                              <a:lumMod val="50000"/>
                            </a:schemeClr>
                          </a:solidFill>
                          <a:cs typeface="Helvetica" panose="020B0604020202020204" pitchFamily="34" charset="0"/>
                        </a:rPr>
                        <a:t>12 semanas de gestación</a:t>
                      </a:r>
                    </a:p>
                    <a:p>
                      <a:r>
                        <a:rPr lang="es-419" sz="2000" b="0" noProof="0" dirty="0">
                          <a:solidFill>
                            <a:schemeClr val="tx1">
                              <a:lumMod val="50000"/>
                            </a:schemeClr>
                          </a:solidFill>
                          <a:cs typeface="Helvetica" panose="020B0604020202020204" pitchFamily="34" charset="0"/>
                        </a:rPr>
                        <a:t>**La AV puede utilizarse hasta 14 semanas con capacitación y recursos indicados.</a:t>
                      </a:r>
                    </a:p>
                  </a:txBody>
                  <a:tcPr marL="68580" marR="68580" marT="0" marB="0" anchor="ctr">
                    <a:noFill/>
                  </a:tcPr>
                </a:tc>
                <a:tc hMerge="1">
                  <a:txBody>
                    <a:bodyPr/>
                    <a:lstStyle/>
                    <a:p>
                      <a:pPr marL="0" marR="0">
                        <a:lnSpc>
                          <a:spcPct val="107000"/>
                        </a:lnSpc>
                        <a:spcBef>
                          <a:spcPts val="0"/>
                        </a:spcBef>
                        <a:spcAft>
                          <a:spcPts val="0"/>
                        </a:spcAft>
                      </a:pPr>
                      <a:endParaRPr lang="en-US" sz="3200">
                        <a:effectLst/>
                      </a:endParaRPr>
                    </a:p>
                  </a:txBody>
                  <a:tcPr marL="68580" marR="68580" marT="0" marB="0" anchor="ctr"/>
                </a:tc>
                <a:tc hMerge="1">
                  <a:txBody>
                    <a:bodyPr/>
                    <a:lstStyle/>
                    <a:p>
                      <a:pPr marL="0" marR="0">
                        <a:lnSpc>
                          <a:spcPct val="107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3231434"/>
                  </a:ext>
                </a:extLst>
              </a:tr>
            </a:tbl>
          </a:graphicData>
        </a:graphic>
      </p:graphicFrame>
      <p:sp>
        <p:nvSpPr>
          <p:cNvPr id="9" name="TextBox 8">
            <a:extLst>
              <a:ext uri="{FF2B5EF4-FFF2-40B4-BE49-F238E27FC236}">
                <a16:creationId xmlns:a16="http://schemas.microsoft.com/office/drawing/2014/main" id="{3852A6FC-7F88-4695-B404-B7D4673250BB}"/>
              </a:ext>
            </a:extLst>
          </p:cNvPr>
          <p:cNvSpPr txBox="1"/>
          <p:nvPr/>
        </p:nvSpPr>
        <p:spPr>
          <a:xfrm>
            <a:off x="0" y="10109021"/>
            <a:ext cx="20104100" cy="1200329"/>
          </a:xfrm>
          <a:prstGeom prst="rect">
            <a:avLst/>
          </a:prstGeom>
          <a:solidFill>
            <a:schemeClr val="accent4">
              <a:lumMod val="40000"/>
              <a:lumOff val="60000"/>
            </a:schemeClr>
          </a:solidFill>
          <a:ln>
            <a:solidFill>
              <a:schemeClr val="tx2"/>
            </a:solidFill>
          </a:ln>
        </p:spPr>
        <p:txBody>
          <a:bodyPr wrap="square" lIns="182880" tIns="182880" rIns="182880" bIns="182880" rtlCol="0">
            <a:spAutoFit/>
          </a:bodyPr>
          <a:lstStyle/>
          <a:p>
            <a:pPr algn="ctr"/>
            <a:r>
              <a:rPr lang="es-419" dirty="0">
                <a:cs typeface="Helvetica" panose="020B0604020202020204" pitchFamily="34" charset="0"/>
              </a:rPr>
              <a:t>Ver la publicación de </a:t>
            </a:r>
            <a:r>
              <a:rPr lang="es-419" dirty="0" err="1">
                <a:cs typeface="Helvetica" panose="020B0604020202020204" pitchFamily="34" charset="0"/>
              </a:rPr>
              <a:t>Ipas</a:t>
            </a:r>
            <a:r>
              <a:rPr lang="es-419" dirty="0">
                <a:cs typeface="Helvetica" panose="020B0604020202020204" pitchFamily="34" charset="0"/>
              </a:rPr>
              <a:t> </a:t>
            </a:r>
            <a:r>
              <a:rPr lang="es-419" i="1" dirty="0">
                <a:cs typeface="Helvetica" panose="020B0604020202020204" pitchFamily="34" charset="0"/>
              </a:rPr>
              <a:t>Actualizaciones clínicas en salud reproductiva </a:t>
            </a:r>
            <a:r>
              <a:rPr lang="es-419" dirty="0">
                <a:cs typeface="Helvetica" panose="020B0604020202020204" pitchFamily="34" charset="0"/>
              </a:rPr>
              <a:t>para obtener orientación clínica actualizada periódicamente, que incluye información sobre los regímenes de aborto con medicamentos: </a:t>
            </a:r>
          </a:p>
          <a:p>
            <a:pPr algn="ctr"/>
            <a:r>
              <a:rPr lang="es-419" dirty="0"/>
              <a:t>https://www.ipas.org/resource/actualizaciones-clinicas-en-salud-reproductiva/</a:t>
            </a:r>
            <a:endParaRPr lang="es-419" dirty="0">
              <a:cs typeface="Helvetica" panose="020B0604020202020204" pitchFamily="34" charset="0"/>
            </a:endParaRPr>
          </a:p>
        </p:txBody>
      </p:sp>
    </p:spTree>
    <p:extLst>
      <p:ext uri="{BB962C8B-B14F-4D97-AF65-F5344CB8AC3E}">
        <p14:creationId xmlns:p14="http://schemas.microsoft.com/office/powerpoint/2010/main" val="101422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69B43-8C9A-4E41-89AD-173C41BC4901}"/>
              </a:ext>
            </a:extLst>
          </p:cNvPr>
          <p:cNvSpPr>
            <a:spLocks noGrp="1"/>
          </p:cNvSpPr>
          <p:nvPr>
            <p:ph type="ctrTitle"/>
          </p:nvPr>
        </p:nvSpPr>
        <p:spPr>
          <a:xfrm>
            <a:off x="761999" y="584279"/>
            <a:ext cx="17443451" cy="1107996"/>
          </a:xfrm>
        </p:spPr>
        <p:txBody>
          <a:bodyPr wrap="square" anchor="t">
            <a:normAutofit fontScale="90000"/>
          </a:bodyPr>
          <a:lstStyle/>
          <a:p>
            <a:r>
              <a:rPr lang="es-419" b="1" dirty="0"/>
              <a:t>Diez pasos: atención informada por trauma</a:t>
            </a:r>
            <a:endParaRPr lang="en-US" b="1" dirty="0"/>
          </a:p>
        </p:txBody>
      </p:sp>
      <p:graphicFrame>
        <p:nvGraphicFramePr>
          <p:cNvPr id="11" name="Content Placeholder 7">
            <a:extLst>
              <a:ext uri="{FF2B5EF4-FFF2-40B4-BE49-F238E27FC236}">
                <a16:creationId xmlns:a16="http://schemas.microsoft.com/office/drawing/2014/main" id="{94BF33C7-CBFA-BA42-B893-809EE6A03699}"/>
              </a:ext>
            </a:extLst>
          </p:cNvPr>
          <p:cNvGraphicFramePr>
            <a:graphicFrameLocks/>
          </p:cNvGraphicFramePr>
          <p:nvPr>
            <p:extLst>
              <p:ext uri="{D42A27DB-BD31-4B8C-83A1-F6EECF244321}">
                <p14:modId xmlns:p14="http://schemas.microsoft.com/office/powerpoint/2010/main" val="4193394532"/>
              </p:ext>
            </p:extLst>
          </p:nvPr>
        </p:nvGraphicFramePr>
        <p:xfrm>
          <a:off x="3194051" y="2170359"/>
          <a:ext cx="15011400" cy="8974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485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BB8BB079-2B33-A844-BCFD-68B34FD1EB96}"/>
              </a:ext>
            </a:extLst>
          </p:cNvPr>
          <p:cNvGraphicFramePr>
            <a:graphicFrameLocks noGrp="1"/>
          </p:cNvGraphicFramePr>
          <p:nvPr>
            <p:ph sz="quarter" idx="10"/>
            <p:extLst>
              <p:ext uri="{D42A27DB-BD31-4B8C-83A1-F6EECF244321}">
                <p14:modId xmlns:p14="http://schemas.microsoft.com/office/powerpoint/2010/main" val="2629193650"/>
              </p:ext>
            </p:extLst>
          </p:nvPr>
        </p:nvGraphicFramePr>
        <p:xfrm>
          <a:off x="2442106" y="2771775"/>
          <a:ext cx="16468344" cy="6967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2">
            <a:extLst>
              <a:ext uri="{FF2B5EF4-FFF2-40B4-BE49-F238E27FC236}">
                <a16:creationId xmlns:a16="http://schemas.microsoft.com/office/drawing/2014/main" id="{2120703A-0343-625A-C5FC-15A640D310D9}"/>
              </a:ext>
            </a:extLst>
          </p:cNvPr>
          <p:cNvSpPr txBox="1">
            <a:spLocks/>
          </p:cNvSpPr>
          <p:nvPr/>
        </p:nvSpPr>
        <p:spPr>
          <a:xfrm>
            <a:off x="1" y="584279"/>
            <a:ext cx="20104100" cy="11079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7915"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419" sz="6500" kern="0" dirty="0"/>
              <a:t>Diez pasos: atención informada por trauma (cont.)</a:t>
            </a:r>
            <a:endParaRPr lang="en-US" sz="6500" kern="0" dirty="0"/>
          </a:p>
        </p:txBody>
      </p:sp>
    </p:spTree>
    <p:extLst>
      <p:ext uri="{BB962C8B-B14F-4D97-AF65-F5344CB8AC3E}">
        <p14:creationId xmlns:p14="http://schemas.microsoft.com/office/powerpoint/2010/main" val="343829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2D9657C-6C1B-1D42-9A07-6D8560A05C27}"/>
              </a:ext>
            </a:extLst>
          </p:cNvPr>
          <p:cNvGraphicFramePr>
            <a:graphicFrameLocks noGrp="1"/>
          </p:cNvGraphicFramePr>
          <p:nvPr>
            <p:ph sz="quarter" idx="10"/>
            <p:extLst>
              <p:ext uri="{D42A27DB-BD31-4B8C-83A1-F6EECF244321}">
                <p14:modId xmlns:p14="http://schemas.microsoft.com/office/powerpoint/2010/main" val="525311481"/>
              </p:ext>
            </p:extLst>
          </p:nvPr>
        </p:nvGraphicFramePr>
        <p:xfrm>
          <a:off x="3194050" y="2032001"/>
          <a:ext cx="15011400" cy="8517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2">
            <a:extLst>
              <a:ext uri="{FF2B5EF4-FFF2-40B4-BE49-F238E27FC236}">
                <a16:creationId xmlns:a16="http://schemas.microsoft.com/office/drawing/2014/main" id="{2C3E21BD-8F06-8D0A-8902-D465E3C826A4}"/>
              </a:ext>
            </a:extLst>
          </p:cNvPr>
          <p:cNvSpPr txBox="1">
            <a:spLocks/>
          </p:cNvSpPr>
          <p:nvPr/>
        </p:nvSpPr>
        <p:spPr>
          <a:xfrm>
            <a:off x="1" y="584279"/>
            <a:ext cx="20104100" cy="11079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7915"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419" sz="6500" kern="0" dirty="0"/>
              <a:t>Diez pasos: atención informada por trauma (cont.)</a:t>
            </a:r>
            <a:endParaRPr lang="en-US" sz="6500" kern="0" dirty="0"/>
          </a:p>
        </p:txBody>
      </p:sp>
    </p:spTree>
    <p:extLst>
      <p:ext uri="{BB962C8B-B14F-4D97-AF65-F5344CB8AC3E}">
        <p14:creationId xmlns:p14="http://schemas.microsoft.com/office/powerpoint/2010/main" val="3896870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DC3D-1DB1-42D5-AA93-6CFC79DFA9B3}"/>
              </a:ext>
            </a:extLst>
          </p:cNvPr>
          <p:cNvSpPr>
            <a:spLocks noGrp="1"/>
          </p:cNvSpPr>
          <p:nvPr>
            <p:ph type="title"/>
          </p:nvPr>
        </p:nvSpPr>
        <p:spPr>
          <a:xfrm>
            <a:off x="508447" y="558801"/>
            <a:ext cx="16630149" cy="3691947"/>
          </a:xfrm>
        </p:spPr>
        <p:txBody>
          <a:bodyPr/>
          <a:lstStyle/>
          <a:p>
            <a:r>
              <a:rPr lang="es-419" dirty="0"/>
              <a:t>Actividad 1: Juego de roles con estudio de casos clínicos</a:t>
            </a:r>
          </a:p>
        </p:txBody>
      </p:sp>
      <p:pic>
        <p:nvPicPr>
          <p:cNvPr id="5" name="Picture 4">
            <a:extLst>
              <a:ext uri="{FF2B5EF4-FFF2-40B4-BE49-F238E27FC236}">
                <a16:creationId xmlns:a16="http://schemas.microsoft.com/office/drawing/2014/main" id="{3EAA10D8-F730-8646-A0F2-EB2F60343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36" y="5654675"/>
            <a:ext cx="12782298" cy="1541992"/>
          </a:xfrm>
          <a:prstGeom prst="rect">
            <a:avLst/>
          </a:prstGeom>
        </p:spPr>
      </p:pic>
      <p:pic>
        <p:nvPicPr>
          <p:cNvPr id="7" name="Graphic 6">
            <a:extLst>
              <a:ext uri="{FF2B5EF4-FFF2-40B4-BE49-F238E27FC236}">
                <a16:creationId xmlns:a16="http://schemas.microsoft.com/office/drawing/2014/main" id="{24875D4A-092D-E14B-BE85-F39433139E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596967" y="4921552"/>
            <a:ext cx="5828997" cy="5828997"/>
          </a:xfrm>
          <a:prstGeom prst="rect">
            <a:avLst/>
          </a:prstGeom>
        </p:spPr>
      </p:pic>
    </p:spTree>
    <p:extLst>
      <p:ext uri="{BB962C8B-B14F-4D97-AF65-F5344CB8AC3E}">
        <p14:creationId xmlns:p14="http://schemas.microsoft.com/office/powerpoint/2010/main" val="130587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DF48A2-509E-A948-85CD-20346170162A}"/>
              </a:ext>
            </a:extLst>
          </p:cNvPr>
          <p:cNvSpPr>
            <a:spLocks noGrp="1"/>
          </p:cNvSpPr>
          <p:nvPr>
            <p:ph type="title"/>
          </p:nvPr>
        </p:nvSpPr>
        <p:spPr>
          <a:xfrm>
            <a:off x="580164" y="1551339"/>
            <a:ext cx="16001999" cy="3691947"/>
          </a:xfrm>
        </p:spPr>
        <p:txBody>
          <a:bodyPr/>
          <a:lstStyle/>
          <a:p>
            <a:r>
              <a:rPr lang="es-419" dirty="0"/>
              <a:t>Módulo 1: Introducción a la violencia sexual</a:t>
            </a:r>
          </a:p>
        </p:txBody>
      </p:sp>
      <p:pic>
        <p:nvPicPr>
          <p:cNvPr id="9" name="Picture 8">
            <a:extLst>
              <a:ext uri="{FF2B5EF4-FFF2-40B4-BE49-F238E27FC236}">
                <a16:creationId xmlns:a16="http://schemas.microsoft.com/office/drawing/2014/main" id="{824C18CF-C8F3-6C41-97FA-8CDF734DF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6065"/>
            <a:ext cx="17373600" cy="2026920"/>
          </a:xfrm>
          <a:prstGeom prst="rect">
            <a:avLst/>
          </a:prstGeom>
        </p:spPr>
      </p:pic>
    </p:spTree>
    <p:extLst>
      <p:ext uri="{BB962C8B-B14F-4D97-AF65-F5344CB8AC3E}">
        <p14:creationId xmlns:p14="http://schemas.microsoft.com/office/powerpoint/2010/main" val="666230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DC3D-1DB1-42D5-AA93-6CFC79DFA9B3}"/>
              </a:ext>
            </a:extLst>
          </p:cNvPr>
          <p:cNvSpPr>
            <a:spLocks noGrp="1"/>
          </p:cNvSpPr>
          <p:nvPr>
            <p:ph type="title"/>
          </p:nvPr>
        </p:nvSpPr>
        <p:spPr>
          <a:xfrm>
            <a:off x="580164" y="704672"/>
            <a:ext cx="18017151" cy="3691947"/>
          </a:xfrm>
        </p:spPr>
        <p:txBody>
          <a:bodyPr wrap="square" anchor="ctr">
            <a:normAutofit fontScale="90000"/>
          </a:bodyPr>
          <a:lstStyle/>
          <a:p>
            <a:r>
              <a:rPr lang="es-419" dirty="0"/>
              <a:t>Módulo 4: Vías de referencia e integración de los servicios</a:t>
            </a:r>
          </a:p>
        </p:txBody>
      </p:sp>
      <p:pic>
        <p:nvPicPr>
          <p:cNvPr id="8" name="Picture 7">
            <a:extLst>
              <a:ext uri="{FF2B5EF4-FFF2-40B4-BE49-F238E27FC236}">
                <a16:creationId xmlns:a16="http://schemas.microsoft.com/office/drawing/2014/main" id="{D176CD35-DDB6-A84F-B36A-F1682A564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6065"/>
            <a:ext cx="17373600" cy="2026920"/>
          </a:xfrm>
          <a:prstGeom prst="rect">
            <a:avLst/>
          </a:prstGeom>
        </p:spPr>
      </p:pic>
      <p:pic>
        <p:nvPicPr>
          <p:cNvPr id="4" name="Picture 3" descr="Table&#10;&#10;Description automatically generated">
            <a:extLst>
              <a:ext uri="{FF2B5EF4-FFF2-40B4-BE49-F238E27FC236}">
                <a16:creationId xmlns:a16="http://schemas.microsoft.com/office/drawing/2014/main" id="{13E68D84-708F-F44C-85A0-06B0FEC316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 r="-146"/>
          <a:stretch/>
        </p:blipFill>
        <p:spPr>
          <a:xfrm rot="480000">
            <a:off x="14046741" y="4390405"/>
            <a:ext cx="4824919" cy="6241838"/>
          </a:xfrm>
          <a:prstGeom prst="rect">
            <a:avLst/>
          </a:prstGeom>
        </p:spPr>
      </p:pic>
    </p:spTree>
    <p:extLst>
      <p:ext uri="{BB962C8B-B14F-4D97-AF65-F5344CB8AC3E}">
        <p14:creationId xmlns:p14="http://schemas.microsoft.com/office/powerpoint/2010/main" val="4203390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sunburst chart&#10;&#10;Description automatically generated">
            <a:extLst>
              <a:ext uri="{FF2B5EF4-FFF2-40B4-BE49-F238E27FC236}">
                <a16:creationId xmlns:a16="http://schemas.microsoft.com/office/drawing/2014/main" id="{FB911760-3921-274F-AB8F-D75B00AC4AF7}"/>
              </a:ext>
            </a:extLst>
          </p:cNvPr>
          <p:cNvPicPr>
            <a:picLocks noChangeAspect="1"/>
          </p:cNvPicPr>
          <p:nvPr/>
        </p:nvPicPr>
        <p:blipFill rotWithShape="1">
          <a:blip r:embed="rId3">
            <a:extLst>
              <a:ext uri="{28A0092B-C50C-407E-A947-70E740481C1C}">
                <a14:useLocalDpi xmlns:a14="http://schemas.microsoft.com/office/drawing/2010/main" val="0"/>
              </a:ext>
            </a:extLst>
          </a:blip>
          <a:srcRect l="18446" t="5306" r="18581" b="8944"/>
          <a:stretch/>
        </p:blipFill>
        <p:spPr>
          <a:xfrm>
            <a:off x="10052050" y="1322000"/>
            <a:ext cx="9882138" cy="9823374"/>
          </a:xfrm>
          <a:prstGeom prst="rect">
            <a:avLst/>
          </a:prstGeom>
          <a:noFill/>
        </p:spPr>
      </p:pic>
      <p:sp>
        <p:nvSpPr>
          <p:cNvPr id="3" name="Title 2">
            <a:extLst>
              <a:ext uri="{FF2B5EF4-FFF2-40B4-BE49-F238E27FC236}">
                <a16:creationId xmlns:a16="http://schemas.microsoft.com/office/drawing/2014/main" id="{57F0AAF8-03F7-BA44-8FBE-C7D6DFA17B4C}"/>
              </a:ext>
            </a:extLst>
          </p:cNvPr>
          <p:cNvSpPr>
            <a:spLocks noGrp="1"/>
          </p:cNvSpPr>
          <p:nvPr>
            <p:ph type="title"/>
          </p:nvPr>
        </p:nvSpPr>
        <p:spPr>
          <a:xfrm>
            <a:off x="349384" y="397"/>
            <a:ext cx="10119557" cy="2757718"/>
          </a:xfrm>
        </p:spPr>
        <p:txBody>
          <a:bodyPr wrap="square" anchor="t">
            <a:normAutofit fontScale="90000"/>
          </a:bodyPr>
          <a:lstStyle/>
          <a:p>
            <a:r>
              <a:rPr lang="es-419" dirty="0"/>
              <a:t>¿Por qué se necesitan referencias multisectoriales?</a:t>
            </a:r>
            <a:br>
              <a:rPr lang="es-419" dirty="0"/>
            </a:br>
            <a:endParaRPr lang="es-419" dirty="0"/>
          </a:p>
        </p:txBody>
      </p:sp>
      <p:sp>
        <p:nvSpPr>
          <p:cNvPr id="4" name="Content Placeholder 3">
            <a:extLst>
              <a:ext uri="{FF2B5EF4-FFF2-40B4-BE49-F238E27FC236}">
                <a16:creationId xmlns:a16="http://schemas.microsoft.com/office/drawing/2014/main" id="{496A40A0-B082-EC4E-AE4D-364960A5BB1A}"/>
              </a:ext>
            </a:extLst>
          </p:cNvPr>
          <p:cNvSpPr>
            <a:spLocks noGrp="1"/>
          </p:cNvSpPr>
          <p:nvPr>
            <p:ph sz="quarter" idx="10"/>
          </p:nvPr>
        </p:nvSpPr>
        <p:spPr>
          <a:xfrm>
            <a:off x="465104" y="3386937"/>
            <a:ext cx="9471226" cy="5693497"/>
          </a:xfrm>
        </p:spPr>
        <p:txBody>
          <a:bodyPr/>
          <a:lstStyle/>
          <a:p>
            <a:pPr marL="457179" indent="-457179">
              <a:lnSpc>
                <a:spcPct val="100000"/>
              </a:lnSpc>
              <a:spcAft>
                <a:spcPts val="2399"/>
              </a:spcAft>
              <a:buFont typeface="Wingdings" pitchFamily="2" charset="2"/>
              <a:buChar char="§"/>
            </a:pPr>
            <a:r>
              <a:rPr lang="es-419" sz="3199" dirty="0">
                <a:solidFill>
                  <a:schemeClr val="tx1"/>
                </a:solidFill>
              </a:rPr>
              <a:t>Sobrevivientes tienen múltiples necesidades que requieren un conjunto integral de servicios. </a:t>
            </a:r>
          </a:p>
          <a:p>
            <a:pPr marL="457179" indent="-457179">
              <a:lnSpc>
                <a:spcPct val="100000"/>
              </a:lnSpc>
              <a:spcAft>
                <a:spcPts val="2399"/>
              </a:spcAft>
              <a:buFont typeface="Wingdings" pitchFamily="2" charset="2"/>
              <a:buChar char="§"/>
            </a:pPr>
            <a:r>
              <a:rPr lang="es-419" sz="3199" dirty="0">
                <a:solidFill>
                  <a:schemeClr val="tx1"/>
                </a:solidFill>
              </a:rPr>
              <a:t>Una respuesta multisectorial coordinada garantiza que se atiendan todas las necesidades de la usuaria.</a:t>
            </a:r>
          </a:p>
          <a:p>
            <a:pPr marL="457179" indent="-457179">
              <a:lnSpc>
                <a:spcPct val="100000"/>
              </a:lnSpc>
              <a:spcAft>
                <a:spcPts val="2399"/>
              </a:spcAft>
              <a:buFont typeface="Wingdings" pitchFamily="2" charset="2"/>
              <a:buChar char="§"/>
            </a:pPr>
            <a:r>
              <a:rPr lang="es-419" sz="3199" dirty="0">
                <a:solidFill>
                  <a:schemeClr val="tx1"/>
                </a:solidFill>
              </a:rPr>
              <a:t>Un/a prestador/a de servicios y/o un solo establecimiento de salud no pueden proporcionar todos los servicios.</a:t>
            </a:r>
          </a:p>
          <a:p>
            <a:pPr marL="457179" indent="-457179">
              <a:lnSpc>
                <a:spcPct val="100000"/>
              </a:lnSpc>
              <a:spcAft>
                <a:spcPts val="2399"/>
              </a:spcAft>
              <a:buFont typeface="Wingdings" pitchFamily="2" charset="2"/>
              <a:buChar char="§"/>
            </a:pPr>
            <a:r>
              <a:rPr lang="es-419" sz="3199" dirty="0">
                <a:solidFill>
                  <a:schemeClr val="tx1"/>
                </a:solidFill>
              </a:rPr>
              <a:t>Las referencias funcionan de ambas maneras: si los prestadores de servicios de protección no están refiriendo usuarias a usted, explore las razones y fomente colaboración.</a:t>
            </a:r>
            <a:endParaRPr lang="es-419" dirty="0">
              <a:solidFill>
                <a:schemeClr val="tx1"/>
              </a:solidFill>
            </a:endParaRPr>
          </a:p>
        </p:txBody>
      </p:sp>
      <p:sp>
        <p:nvSpPr>
          <p:cNvPr id="5" name="TextBox 4">
            <a:extLst>
              <a:ext uri="{FF2B5EF4-FFF2-40B4-BE49-F238E27FC236}">
                <a16:creationId xmlns:a16="http://schemas.microsoft.com/office/drawing/2014/main" id="{3C0C28F4-E7EC-FB40-A6A7-81D48527B774}"/>
              </a:ext>
            </a:extLst>
          </p:cNvPr>
          <p:cNvSpPr txBox="1"/>
          <p:nvPr/>
        </p:nvSpPr>
        <p:spPr>
          <a:xfrm>
            <a:off x="938790" y="10452837"/>
            <a:ext cx="10238765" cy="646587"/>
          </a:xfrm>
          <a:prstGeom prst="rect">
            <a:avLst/>
          </a:prstGeom>
          <a:noFill/>
        </p:spPr>
        <p:txBody>
          <a:bodyPr wrap="none" rtlCol="0">
            <a:spAutoFit/>
          </a:bodyPr>
          <a:lstStyle/>
          <a:p>
            <a:pPr defTabSz="914357"/>
            <a:r>
              <a:rPr lang="en-US" sz="1801" dirty="0">
                <a:solidFill>
                  <a:srgbClr val="000000"/>
                </a:solidFill>
                <a:latin typeface="Arial" panose="020B0604020202020204"/>
              </a:rPr>
              <a:t>Fuente: “What is the Cluster Approach?” Humanitarian Response, </a:t>
            </a:r>
            <a:r>
              <a:rPr lang="en-US" sz="1801" dirty="0" err="1">
                <a:solidFill>
                  <a:srgbClr val="000000"/>
                </a:solidFill>
                <a:latin typeface="Arial" panose="020B0604020202020204"/>
              </a:rPr>
              <a:t>consultado</a:t>
            </a:r>
            <a:r>
              <a:rPr lang="en-US" sz="1801" dirty="0">
                <a:solidFill>
                  <a:srgbClr val="000000"/>
                </a:solidFill>
                <a:latin typeface="Arial" panose="020B0604020202020204"/>
              </a:rPr>
              <a:t> </a:t>
            </a:r>
            <a:r>
              <a:rPr lang="en-US" sz="1801" dirty="0" err="1">
                <a:solidFill>
                  <a:srgbClr val="000000"/>
                </a:solidFill>
                <a:latin typeface="Arial" panose="020B0604020202020204"/>
              </a:rPr>
              <a:t>el</a:t>
            </a:r>
            <a:r>
              <a:rPr lang="en-US" sz="1801" dirty="0">
                <a:solidFill>
                  <a:srgbClr val="000000"/>
                </a:solidFill>
                <a:latin typeface="Arial" panose="020B0604020202020204"/>
              </a:rPr>
              <a:t> 8 de </a:t>
            </a:r>
            <a:r>
              <a:rPr lang="en-US" sz="1801" dirty="0" err="1">
                <a:solidFill>
                  <a:srgbClr val="000000"/>
                </a:solidFill>
                <a:latin typeface="Arial" panose="020B0604020202020204"/>
              </a:rPr>
              <a:t>abril</a:t>
            </a:r>
            <a:r>
              <a:rPr lang="en-US" sz="1801" dirty="0">
                <a:solidFill>
                  <a:srgbClr val="000000"/>
                </a:solidFill>
                <a:latin typeface="Arial" panose="020B0604020202020204"/>
              </a:rPr>
              <a:t> de 2019</a:t>
            </a:r>
          </a:p>
          <a:p>
            <a:pPr defTabSz="914357"/>
            <a:r>
              <a:rPr lang="en-US" sz="1801" dirty="0">
                <a:solidFill>
                  <a:srgbClr val="000000"/>
                </a:solidFill>
                <a:latin typeface="Arial" panose="020B0604020202020204"/>
                <a:hlinkClick r:id="rId4"/>
              </a:rPr>
              <a:t>https://www.humanitarianresponse.info/en/about-clusters/what-is-the-cluster-approach</a:t>
            </a:r>
            <a:endParaRPr lang="en-US" sz="1801" dirty="0">
              <a:solidFill>
                <a:srgbClr val="000000"/>
              </a:solidFill>
              <a:latin typeface="Arial" panose="020B0604020202020204"/>
            </a:endParaRPr>
          </a:p>
        </p:txBody>
      </p:sp>
    </p:spTree>
    <p:extLst>
      <p:ext uri="{BB962C8B-B14F-4D97-AF65-F5344CB8AC3E}">
        <p14:creationId xmlns:p14="http://schemas.microsoft.com/office/powerpoint/2010/main" val="69445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7DE9B-BFEC-B149-8F56-2706699683D9}"/>
              </a:ext>
            </a:extLst>
          </p:cNvPr>
          <p:cNvSpPr>
            <a:spLocks noGrp="1"/>
          </p:cNvSpPr>
          <p:nvPr>
            <p:ph type="title"/>
          </p:nvPr>
        </p:nvSpPr>
        <p:spPr>
          <a:xfrm>
            <a:off x="414991" y="257922"/>
            <a:ext cx="18554327" cy="2757911"/>
          </a:xfrm>
        </p:spPr>
        <p:txBody>
          <a:bodyPr/>
          <a:lstStyle/>
          <a:p>
            <a:r>
              <a:rPr lang="es-419" dirty="0"/>
              <a:t>Funciones y responsabilidades de los prestadores de servicios de aborto</a:t>
            </a:r>
          </a:p>
        </p:txBody>
      </p:sp>
      <p:sp>
        <p:nvSpPr>
          <p:cNvPr id="4" name="Content Placeholder 3">
            <a:extLst>
              <a:ext uri="{FF2B5EF4-FFF2-40B4-BE49-F238E27FC236}">
                <a16:creationId xmlns:a16="http://schemas.microsoft.com/office/drawing/2014/main" id="{CECBA6DE-9C47-624A-9D6C-8B8D3B29842B}"/>
              </a:ext>
            </a:extLst>
          </p:cNvPr>
          <p:cNvSpPr>
            <a:spLocks noGrp="1"/>
          </p:cNvSpPr>
          <p:nvPr>
            <p:ph sz="quarter" idx="10"/>
          </p:nvPr>
        </p:nvSpPr>
        <p:spPr>
          <a:xfrm>
            <a:off x="666824" y="3384961"/>
            <a:ext cx="8970264" cy="8248412"/>
          </a:xfrm>
        </p:spPr>
        <p:txBody>
          <a:bodyPr wrap="square" lIns="0" tIns="0" rIns="0" bIns="0" anchor="t">
            <a:spAutoFit/>
          </a:bodyPr>
          <a:lstStyle/>
          <a:p>
            <a:pPr marL="457200" lvl="1" indent="-457200">
              <a:lnSpc>
                <a:spcPct val="100000"/>
              </a:lnSpc>
              <a:spcBef>
                <a:spcPts val="0"/>
              </a:spcBef>
              <a:spcAft>
                <a:spcPts val="2400"/>
              </a:spcAft>
              <a:buSzPct val="100000"/>
            </a:pPr>
            <a:r>
              <a:rPr lang="es-419" sz="3200" dirty="0">
                <a:solidFill>
                  <a:schemeClr val="tx1"/>
                </a:solidFill>
                <a:latin typeface="Arial" panose="020B0604020202020204" pitchFamily="34" charset="0"/>
                <a:cs typeface="Arial" panose="020B0604020202020204" pitchFamily="34" charset="0"/>
              </a:rPr>
              <a:t>Ayudar a la sobreviviente a evaluar su riesgo de daño antes que deje la clínica:</a:t>
            </a:r>
          </a:p>
          <a:p>
            <a:pPr marL="1143000" lvl="3" indent="-457200">
              <a:lnSpc>
                <a:spcPct val="100000"/>
              </a:lnSpc>
              <a:spcBef>
                <a:spcPts val="0"/>
              </a:spcBef>
              <a:spcAft>
                <a:spcPts val="2400"/>
              </a:spcAft>
              <a:buSzPct val="60000"/>
              <a:buFont typeface="Courier New" panose="02070309020205020404" pitchFamily="49" charset="0"/>
              <a:buChar char="o"/>
            </a:pPr>
            <a:r>
              <a:rPr lang="es-419" sz="3200" dirty="0">
                <a:solidFill>
                  <a:schemeClr val="tx1"/>
                </a:solidFill>
                <a:latin typeface="Arial" panose="020B0604020202020204" pitchFamily="34" charset="0"/>
                <a:cs typeface="Arial" panose="020B0604020202020204" pitchFamily="34" charset="0"/>
              </a:rPr>
              <a:t>“¿Usted o sus hijos corren peligro inmediato?”</a:t>
            </a:r>
          </a:p>
          <a:p>
            <a:pPr marL="1143000" lvl="3" indent="-457200">
              <a:lnSpc>
                <a:spcPct val="100000"/>
              </a:lnSpc>
              <a:spcBef>
                <a:spcPts val="0"/>
              </a:spcBef>
              <a:spcAft>
                <a:spcPts val="2400"/>
              </a:spcAft>
              <a:buSzPct val="60000"/>
              <a:buFont typeface="Courier New" panose="02070309020205020404" pitchFamily="49" charset="0"/>
              <a:buChar char="o"/>
            </a:pPr>
            <a:r>
              <a:rPr lang="es-419" sz="3200" dirty="0">
                <a:solidFill>
                  <a:schemeClr val="tx1"/>
                </a:solidFill>
                <a:latin typeface="Arial" panose="020B0604020202020204" pitchFamily="34" charset="0"/>
                <a:cs typeface="Arial" panose="020B0604020202020204" pitchFamily="34" charset="0"/>
              </a:rPr>
              <a:t>“¿Se siente segura regresando a su casa?”</a:t>
            </a:r>
          </a:p>
          <a:p>
            <a:pPr marL="1143000" lvl="3" indent="-457200">
              <a:lnSpc>
                <a:spcPct val="100000"/>
              </a:lnSpc>
              <a:spcBef>
                <a:spcPts val="0"/>
              </a:spcBef>
              <a:spcAft>
                <a:spcPts val="2400"/>
              </a:spcAft>
              <a:buSzPct val="60000"/>
              <a:buFont typeface="Courier New" panose="02070309020205020404" pitchFamily="49" charset="0"/>
              <a:buChar char="o"/>
            </a:pPr>
            <a:r>
              <a:rPr lang="es-419" sz="3200" dirty="0">
                <a:solidFill>
                  <a:schemeClr val="tx1"/>
                </a:solidFill>
                <a:latin typeface="Arial" panose="020B0604020202020204" pitchFamily="34" charset="0"/>
                <a:cs typeface="Arial" panose="020B0604020202020204" pitchFamily="34" charset="0"/>
              </a:rPr>
              <a:t>“¿Le gustaría recibir ayuda?”</a:t>
            </a:r>
          </a:p>
          <a:p>
            <a:pPr marL="685800" lvl="2" indent="-457200">
              <a:lnSpc>
                <a:spcPct val="100000"/>
              </a:lnSpc>
              <a:spcBef>
                <a:spcPts val="0"/>
              </a:spcBef>
              <a:spcAft>
                <a:spcPts val="2400"/>
              </a:spcAft>
              <a:buSzPct val="100000"/>
              <a:buFont typeface="Arial" panose="020B0604020202020204" pitchFamily="34" charset="0"/>
              <a:buChar char="•"/>
            </a:pPr>
            <a:r>
              <a:rPr lang="es-419" sz="3200" dirty="0">
                <a:solidFill>
                  <a:schemeClr val="tx1"/>
                </a:solidFill>
                <a:latin typeface="Arial" panose="020B0604020202020204" pitchFamily="34" charset="0"/>
                <a:cs typeface="Arial" panose="020B0604020202020204" pitchFamily="34" charset="0"/>
              </a:rPr>
              <a:t>Ofrezca información sobre referencias para salud, protección, asesoría jurídica u otros servicios. Ayude a la usuaria a identificar fuentes de apoyo en su familia, amistades, grupos de mujeres locales, refugios y así por el estilo.</a:t>
            </a:r>
          </a:p>
          <a:p>
            <a:pPr marL="685800" lvl="2" indent="-457200">
              <a:lnSpc>
                <a:spcPct val="100000"/>
              </a:lnSpc>
              <a:spcBef>
                <a:spcPts val="0"/>
              </a:spcBef>
              <a:spcAft>
                <a:spcPts val="2400"/>
              </a:spcAft>
              <a:buSzPct val="60000"/>
            </a:pPr>
            <a:endParaRPr lang="en-US" sz="3200" dirty="0">
              <a:solidFill>
                <a:schemeClr val="tx1"/>
              </a:solidFill>
              <a:latin typeface="Arial" panose="020B0604020202020204" pitchFamily="34" charset="0"/>
              <a:cs typeface="Arial" panose="020B0604020202020204" pitchFamily="34" charset="0"/>
            </a:endParaRPr>
          </a:p>
        </p:txBody>
      </p:sp>
      <p:graphicFrame>
        <p:nvGraphicFramePr>
          <p:cNvPr id="11" name="Diagram 10">
            <a:extLst>
              <a:ext uri="{FF2B5EF4-FFF2-40B4-BE49-F238E27FC236}">
                <a16:creationId xmlns:a16="http://schemas.microsoft.com/office/drawing/2014/main" id="{A20DBB72-C9E4-0441-8ED3-0561415742FB}"/>
              </a:ext>
            </a:extLst>
          </p:cNvPr>
          <p:cNvGraphicFramePr/>
          <p:nvPr>
            <p:extLst>
              <p:ext uri="{D42A27DB-BD31-4B8C-83A1-F6EECF244321}">
                <p14:modId xmlns:p14="http://schemas.microsoft.com/office/powerpoint/2010/main" val="4009745450"/>
              </p:ext>
            </p:extLst>
          </p:nvPr>
        </p:nvGraphicFramePr>
        <p:xfrm>
          <a:off x="10052050" y="2278875"/>
          <a:ext cx="9385226" cy="9064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179B829B-42BC-3C47-A011-24DA5A57844B}"/>
              </a:ext>
            </a:extLst>
          </p:cNvPr>
          <p:cNvSpPr/>
          <p:nvPr/>
        </p:nvSpPr>
        <p:spPr>
          <a:xfrm>
            <a:off x="13198899" y="5377088"/>
            <a:ext cx="3091527" cy="30915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600" b="1" dirty="0" err="1">
                <a:solidFill>
                  <a:schemeClr val="bg1"/>
                </a:solidFill>
              </a:rPr>
              <a:t>Sobre-viviente</a:t>
            </a:r>
            <a:endParaRPr lang="es-419" sz="3600" b="1" dirty="0">
              <a:solidFill>
                <a:schemeClr val="bg1"/>
              </a:solidFill>
            </a:endParaRPr>
          </a:p>
        </p:txBody>
      </p:sp>
    </p:spTree>
    <p:extLst>
      <p:ext uri="{BB962C8B-B14F-4D97-AF65-F5344CB8AC3E}">
        <p14:creationId xmlns:p14="http://schemas.microsoft.com/office/powerpoint/2010/main" val="3665691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CBA6DE-9C47-624A-9D6C-8B8D3B29842B}"/>
              </a:ext>
            </a:extLst>
          </p:cNvPr>
          <p:cNvSpPr>
            <a:spLocks noGrp="1"/>
          </p:cNvSpPr>
          <p:nvPr>
            <p:ph sz="quarter" idx="10"/>
          </p:nvPr>
        </p:nvSpPr>
        <p:spPr>
          <a:xfrm>
            <a:off x="533632" y="3123410"/>
            <a:ext cx="8970264" cy="7940635"/>
          </a:xfrm>
        </p:spPr>
        <p:txBody>
          <a:bodyPr wrap="square" lIns="0" tIns="0" rIns="0" bIns="0" anchor="t">
            <a:spAutoFit/>
          </a:bodyPr>
          <a:lstStyle/>
          <a:p>
            <a:pPr marL="457200" lvl="1" indent="-457200">
              <a:lnSpc>
                <a:spcPct val="100000"/>
              </a:lnSpc>
              <a:spcBef>
                <a:spcPts val="0"/>
              </a:spcBef>
              <a:spcAft>
                <a:spcPts val="2400"/>
              </a:spcAft>
              <a:buSzPct val="100000"/>
            </a:pPr>
            <a:r>
              <a:rPr lang="es-419" sz="3200" dirty="0">
                <a:solidFill>
                  <a:schemeClr val="tx1"/>
                </a:solidFill>
                <a:latin typeface="Arial" panose="020B0604020202020204" pitchFamily="34" charset="0"/>
                <a:cs typeface="Arial" panose="020B0604020202020204" pitchFamily="34" charset="0"/>
              </a:rPr>
              <a:t>Referirla para que reciba servicios </a:t>
            </a:r>
            <a:r>
              <a:rPr lang="es-419" sz="3200" dirty="0" err="1">
                <a:solidFill>
                  <a:schemeClr val="tx1"/>
                </a:solidFill>
                <a:latin typeface="Arial" panose="020B0604020202020204" pitchFamily="34" charset="0"/>
                <a:cs typeface="Arial" panose="020B0604020202020204" pitchFamily="34" charset="0"/>
              </a:rPr>
              <a:t>post-violación</a:t>
            </a:r>
            <a:r>
              <a:rPr lang="es-419" sz="3200" dirty="0">
                <a:solidFill>
                  <a:schemeClr val="tx1"/>
                </a:solidFill>
                <a:latin typeface="Arial" panose="020B0604020202020204" pitchFamily="34" charset="0"/>
                <a:cs typeface="Arial" panose="020B0604020202020204" pitchFamily="34" charset="0"/>
              </a:rPr>
              <a:t> u otro tratamiento médico según sea necesario.</a:t>
            </a:r>
          </a:p>
          <a:p>
            <a:pPr marL="457200" lvl="1" indent="-457200">
              <a:lnSpc>
                <a:spcPct val="100000"/>
              </a:lnSpc>
              <a:spcBef>
                <a:spcPts val="0"/>
              </a:spcBef>
              <a:spcAft>
                <a:spcPts val="2400"/>
              </a:spcAft>
              <a:buSzPct val="100000"/>
            </a:pPr>
            <a:r>
              <a:rPr lang="es-419" sz="3200" dirty="0">
                <a:solidFill>
                  <a:schemeClr val="tx1"/>
                </a:solidFill>
                <a:latin typeface="Arial" panose="020B0604020202020204" pitchFamily="34" charset="0"/>
                <a:cs typeface="Arial" panose="020B0604020202020204" pitchFamily="34" charset="0"/>
              </a:rPr>
              <a:t>Referirla para que reciba apoyo psicosocial y apoyo para su salud mental. </a:t>
            </a:r>
          </a:p>
          <a:p>
            <a:pPr marL="457200" lvl="1" indent="-457200">
              <a:lnSpc>
                <a:spcPct val="100000"/>
              </a:lnSpc>
              <a:spcBef>
                <a:spcPts val="0"/>
              </a:spcBef>
              <a:spcAft>
                <a:spcPts val="2400"/>
              </a:spcAft>
              <a:buSzPct val="100000"/>
            </a:pPr>
            <a:r>
              <a:rPr lang="es-419" sz="3200" b="1" u="sng" dirty="0">
                <a:solidFill>
                  <a:schemeClr val="tx1"/>
                </a:solidFill>
                <a:latin typeface="Arial" panose="020B0604020202020204" pitchFamily="34" charset="0"/>
                <a:cs typeface="Arial" panose="020B0604020202020204" pitchFamily="34" charset="0"/>
              </a:rPr>
              <a:t>NO</a:t>
            </a:r>
            <a:r>
              <a:rPr lang="es-419" sz="3200" dirty="0">
                <a:solidFill>
                  <a:schemeClr val="tx1"/>
                </a:solidFill>
                <a:latin typeface="Arial" panose="020B0604020202020204" pitchFamily="34" charset="0"/>
                <a:cs typeface="Arial" panose="020B0604020202020204" pitchFamily="34" charset="0"/>
              </a:rPr>
              <a:t> se recomienda la denuncia obligatoria de casos de violencia sexual a servicios jurídicos por parte del personal de salud. </a:t>
            </a:r>
          </a:p>
          <a:p>
            <a:pPr marL="457200" lvl="1" indent="-457200">
              <a:lnSpc>
                <a:spcPct val="100000"/>
              </a:lnSpc>
              <a:spcBef>
                <a:spcPts val="0"/>
              </a:spcBef>
              <a:spcAft>
                <a:spcPts val="2400"/>
              </a:spcAft>
              <a:buSzPct val="100000"/>
            </a:pPr>
            <a:r>
              <a:rPr lang="es-419" sz="3200" dirty="0">
                <a:solidFill>
                  <a:schemeClr val="tx1"/>
                </a:solidFill>
                <a:latin typeface="Arial" panose="020B0604020202020204" pitchFamily="34" charset="0"/>
                <a:cs typeface="Arial" panose="020B0604020202020204" pitchFamily="34" charset="0"/>
              </a:rPr>
              <a:t>Recuerde: permita que la usuaria tome una decisión informada sobre los servicios que desea recibir. </a:t>
            </a:r>
          </a:p>
          <a:p>
            <a:pPr marL="457200" lvl="1" indent="-457200">
              <a:lnSpc>
                <a:spcPct val="100000"/>
              </a:lnSpc>
              <a:spcBef>
                <a:spcPts val="0"/>
              </a:spcBef>
              <a:spcAft>
                <a:spcPts val="2400"/>
              </a:spcAft>
              <a:buSzPct val="100000"/>
            </a:pPr>
            <a:r>
              <a:rPr lang="es-419" sz="3200" dirty="0">
                <a:solidFill>
                  <a:schemeClr val="tx1"/>
                </a:solidFill>
                <a:latin typeface="Arial" panose="020B0604020202020204" pitchFamily="34" charset="0"/>
                <a:cs typeface="Arial" panose="020B0604020202020204" pitchFamily="34" charset="0"/>
              </a:rPr>
              <a:t>Utilice el formulario de referencia y consentimiento informado.</a:t>
            </a:r>
          </a:p>
        </p:txBody>
      </p:sp>
      <p:sp>
        <p:nvSpPr>
          <p:cNvPr id="8" name="Title 2">
            <a:extLst>
              <a:ext uri="{FF2B5EF4-FFF2-40B4-BE49-F238E27FC236}">
                <a16:creationId xmlns:a16="http://schemas.microsoft.com/office/drawing/2014/main" id="{73F9873F-177B-754A-AD64-C12B8C156CAF}"/>
              </a:ext>
            </a:extLst>
          </p:cNvPr>
          <p:cNvSpPr>
            <a:spLocks noGrp="1"/>
          </p:cNvSpPr>
          <p:nvPr>
            <p:ph type="title"/>
          </p:nvPr>
        </p:nvSpPr>
        <p:spPr>
          <a:xfrm>
            <a:off x="253627" y="365499"/>
            <a:ext cx="18500538" cy="2757911"/>
          </a:xfrm>
        </p:spPr>
        <p:txBody>
          <a:bodyPr/>
          <a:lstStyle/>
          <a:p>
            <a:r>
              <a:rPr lang="es-419" dirty="0"/>
              <a:t>Funciones y responsabilidades de los prestadores de servicios de aborto</a:t>
            </a:r>
            <a:endParaRPr lang="en-US" dirty="0"/>
          </a:p>
        </p:txBody>
      </p:sp>
      <p:graphicFrame>
        <p:nvGraphicFramePr>
          <p:cNvPr id="19" name="Diagram 18">
            <a:extLst>
              <a:ext uri="{FF2B5EF4-FFF2-40B4-BE49-F238E27FC236}">
                <a16:creationId xmlns:a16="http://schemas.microsoft.com/office/drawing/2014/main" id="{782AE0EF-D2B3-A242-A00C-3BEF04BE5936}"/>
              </a:ext>
            </a:extLst>
          </p:cNvPr>
          <p:cNvGraphicFramePr/>
          <p:nvPr>
            <p:extLst>
              <p:ext uri="{D42A27DB-BD31-4B8C-83A1-F6EECF244321}">
                <p14:modId xmlns:p14="http://schemas.microsoft.com/office/powerpoint/2010/main" val="2391041400"/>
              </p:ext>
            </p:extLst>
          </p:nvPr>
        </p:nvGraphicFramePr>
        <p:xfrm>
          <a:off x="10052050" y="2278875"/>
          <a:ext cx="9385226" cy="9064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Oval 19">
            <a:extLst>
              <a:ext uri="{FF2B5EF4-FFF2-40B4-BE49-F238E27FC236}">
                <a16:creationId xmlns:a16="http://schemas.microsoft.com/office/drawing/2014/main" id="{41CBB930-E182-F44C-8D33-6E9061181773}"/>
              </a:ext>
            </a:extLst>
          </p:cNvPr>
          <p:cNvSpPr/>
          <p:nvPr/>
        </p:nvSpPr>
        <p:spPr>
          <a:xfrm>
            <a:off x="13198899" y="5377088"/>
            <a:ext cx="3091527" cy="30915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rPr>
              <a:t>Sobre-viviente</a:t>
            </a:r>
            <a:endParaRPr lang="en-US" sz="3600" b="1" dirty="0">
              <a:solidFill>
                <a:schemeClr val="bg1"/>
              </a:solidFill>
            </a:endParaRPr>
          </a:p>
        </p:txBody>
      </p:sp>
    </p:spTree>
    <p:extLst>
      <p:ext uri="{BB962C8B-B14F-4D97-AF65-F5344CB8AC3E}">
        <p14:creationId xmlns:p14="http://schemas.microsoft.com/office/powerpoint/2010/main" val="4022110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8520-B73B-4159-B2DA-DD36225033DD}"/>
              </a:ext>
            </a:extLst>
          </p:cNvPr>
          <p:cNvSpPr>
            <a:spLocks noGrp="1"/>
          </p:cNvSpPr>
          <p:nvPr>
            <p:ph type="title"/>
          </p:nvPr>
        </p:nvSpPr>
        <p:spPr>
          <a:xfrm>
            <a:off x="450850" y="701675"/>
            <a:ext cx="17960760" cy="2757911"/>
          </a:xfrm>
        </p:spPr>
        <p:txBody>
          <a:bodyPr/>
          <a:lstStyle/>
          <a:p>
            <a:r>
              <a:rPr lang="es-419" dirty="0"/>
              <a:t>Sistema de gestión de información sobre violencia de género (SGIVG)</a:t>
            </a:r>
          </a:p>
        </p:txBody>
      </p:sp>
      <p:pic>
        <p:nvPicPr>
          <p:cNvPr id="10" name="Picture 10" descr="Text&#10;&#10;Description automatically generated">
            <a:extLst>
              <a:ext uri="{FF2B5EF4-FFF2-40B4-BE49-F238E27FC236}">
                <a16:creationId xmlns:a16="http://schemas.microsoft.com/office/drawing/2014/main" id="{9330FB76-4B5A-4067-881C-790D2435E8F8}"/>
              </a:ext>
            </a:extLst>
          </p:cNvPr>
          <p:cNvPicPr>
            <a:picLocks noChangeAspect="1"/>
          </p:cNvPicPr>
          <p:nvPr/>
        </p:nvPicPr>
        <p:blipFill rotWithShape="1">
          <a:blip r:embed="rId3"/>
          <a:srcRect l="-724" t="-13894" r="724" b="-405"/>
          <a:stretch/>
        </p:blipFill>
        <p:spPr>
          <a:xfrm>
            <a:off x="580159" y="3154938"/>
            <a:ext cx="10808986" cy="6599922"/>
          </a:xfrm>
          <a:prstGeom prst="rect">
            <a:avLst/>
          </a:prstGeom>
        </p:spPr>
      </p:pic>
      <p:pic>
        <p:nvPicPr>
          <p:cNvPr id="11" name="Picture 11" descr="Diagram&#10;&#10;Description automatically generated">
            <a:extLst>
              <a:ext uri="{FF2B5EF4-FFF2-40B4-BE49-F238E27FC236}">
                <a16:creationId xmlns:a16="http://schemas.microsoft.com/office/drawing/2014/main" id="{37163546-A757-4355-8DFA-0ECA2A497E6D}"/>
              </a:ext>
            </a:extLst>
          </p:cNvPr>
          <p:cNvPicPr>
            <a:picLocks noChangeAspect="1"/>
          </p:cNvPicPr>
          <p:nvPr/>
        </p:nvPicPr>
        <p:blipFill>
          <a:blip r:embed="rId4"/>
          <a:stretch>
            <a:fillRect/>
          </a:stretch>
        </p:blipFill>
        <p:spPr>
          <a:xfrm>
            <a:off x="11408600" y="4006499"/>
            <a:ext cx="8258168" cy="5370512"/>
          </a:xfrm>
          <a:prstGeom prst="rect">
            <a:avLst/>
          </a:prstGeom>
        </p:spPr>
      </p:pic>
      <p:sp>
        <p:nvSpPr>
          <p:cNvPr id="3" name="TextBox 2">
            <a:extLst>
              <a:ext uri="{FF2B5EF4-FFF2-40B4-BE49-F238E27FC236}">
                <a16:creationId xmlns:a16="http://schemas.microsoft.com/office/drawing/2014/main" id="{164AA7F3-5E87-489F-8198-81CC60239194}"/>
              </a:ext>
            </a:extLst>
          </p:cNvPr>
          <p:cNvSpPr txBox="1"/>
          <p:nvPr/>
        </p:nvSpPr>
        <p:spPr>
          <a:xfrm>
            <a:off x="580159" y="10575385"/>
            <a:ext cx="19086609" cy="646331"/>
          </a:xfrm>
          <a:prstGeom prst="rect">
            <a:avLst/>
          </a:prstGeom>
          <a:solidFill>
            <a:schemeClr val="accent4">
              <a:lumMod val="40000"/>
              <a:lumOff val="60000"/>
            </a:schemeClr>
          </a:solidFill>
        </p:spPr>
        <p:txBody>
          <a:bodyPr wrap="square" lIns="182880" tIns="182880" rIns="182880" bIns="182880" rtlCol="0" anchor="ctr" anchorCtr="0">
            <a:spAutoFit/>
          </a:bodyPr>
          <a:lstStyle/>
          <a:p>
            <a:pPr algn="ctr"/>
            <a:r>
              <a:rPr lang="en-US" dirty="0">
                <a:hlinkClick r:id="rId5"/>
              </a:rPr>
              <a:t>https://www.gbvims.com/</a:t>
            </a:r>
            <a:r>
              <a:rPr lang="en-US" dirty="0"/>
              <a:t> </a:t>
            </a:r>
          </a:p>
        </p:txBody>
      </p:sp>
    </p:spTree>
    <p:extLst>
      <p:ext uri="{BB962C8B-B14F-4D97-AF65-F5344CB8AC3E}">
        <p14:creationId xmlns:p14="http://schemas.microsoft.com/office/powerpoint/2010/main" val="2986779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4AE8-5563-4769-BFD0-5AD9B3548D6A}"/>
              </a:ext>
            </a:extLst>
          </p:cNvPr>
          <p:cNvSpPr>
            <a:spLocks noGrp="1"/>
          </p:cNvSpPr>
          <p:nvPr>
            <p:ph type="title"/>
          </p:nvPr>
        </p:nvSpPr>
        <p:spPr>
          <a:xfrm>
            <a:off x="580165" y="1551339"/>
            <a:ext cx="14570188" cy="3691947"/>
          </a:xfrm>
        </p:spPr>
        <p:txBody>
          <a:bodyPr/>
          <a:lstStyle/>
          <a:p>
            <a:r>
              <a:rPr lang="es-419" dirty="0"/>
              <a:t>Actividad 2: Vías de atención y referencias</a:t>
            </a:r>
          </a:p>
        </p:txBody>
      </p:sp>
      <p:pic>
        <p:nvPicPr>
          <p:cNvPr id="3" name="Picture 2">
            <a:extLst>
              <a:ext uri="{FF2B5EF4-FFF2-40B4-BE49-F238E27FC236}">
                <a16:creationId xmlns:a16="http://schemas.microsoft.com/office/drawing/2014/main" id="{2D958155-9FF9-8A40-B102-3F5C7E44B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36" y="5654675"/>
            <a:ext cx="12782298" cy="1541992"/>
          </a:xfrm>
          <a:prstGeom prst="rect">
            <a:avLst/>
          </a:prstGeom>
        </p:spPr>
      </p:pic>
    </p:spTree>
    <p:extLst>
      <p:ext uri="{BB962C8B-B14F-4D97-AF65-F5344CB8AC3E}">
        <p14:creationId xmlns:p14="http://schemas.microsoft.com/office/powerpoint/2010/main" val="2672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2750EFB-8559-40D5-ABFB-04E238809180}"/>
              </a:ext>
            </a:extLst>
          </p:cNvPr>
          <p:cNvSpPr>
            <a:spLocks noGrp="1"/>
          </p:cNvSpPr>
          <p:nvPr>
            <p:ph type="ctrTitle"/>
          </p:nvPr>
        </p:nvSpPr>
        <p:spPr>
          <a:xfrm>
            <a:off x="450850" y="1082675"/>
            <a:ext cx="16033750" cy="1107996"/>
          </a:xfrm>
        </p:spPr>
        <p:txBody>
          <a:bodyPr wrap="square" anchor="t">
            <a:noAutofit/>
          </a:bodyPr>
          <a:lstStyle/>
          <a:p>
            <a:pPr algn="l"/>
            <a:r>
              <a:rPr lang="es-419" sz="8000" b="1" dirty="0"/>
              <a:t>Vías de atención y referencias* </a:t>
            </a:r>
            <a:endParaRPr lang="en-US" sz="8000" b="1" dirty="0"/>
          </a:p>
        </p:txBody>
      </p:sp>
      <p:sp>
        <p:nvSpPr>
          <p:cNvPr id="4" name="TextBox 3">
            <a:extLst>
              <a:ext uri="{FF2B5EF4-FFF2-40B4-BE49-F238E27FC236}">
                <a16:creationId xmlns:a16="http://schemas.microsoft.com/office/drawing/2014/main" id="{22B0D8B8-C6D5-4413-AD30-59986CD26E0F}"/>
              </a:ext>
            </a:extLst>
          </p:cNvPr>
          <p:cNvSpPr txBox="1"/>
          <p:nvPr/>
        </p:nvSpPr>
        <p:spPr>
          <a:xfrm>
            <a:off x="450850" y="10282277"/>
            <a:ext cx="19202400" cy="830997"/>
          </a:xfrm>
          <a:prstGeom prst="rect">
            <a:avLst/>
          </a:prstGeom>
          <a:solidFill>
            <a:schemeClr val="accent4">
              <a:lumMod val="40000"/>
              <a:lumOff val="60000"/>
            </a:schemeClr>
          </a:solidFill>
          <a:ln>
            <a:noFill/>
          </a:ln>
        </p:spPr>
        <p:txBody>
          <a:bodyPr wrap="square" lIns="182880" tIns="182880" rIns="182880" bIns="91440" rtlCol="0">
            <a:spAutoFit/>
          </a:bodyPr>
          <a:lstStyle/>
          <a:p>
            <a:pPr defTabSz="554492"/>
            <a:r>
              <a:rPr lang="es-419" sz="1800" dirty="0">
                <a:solidFill>
                  <a:srgbClr val="000000">
                    <a:lumMod val="50000"/>
                  </a:srgbClr>
                </a:solidFill>
                <a:latin typeface="Arial" panose="020B0604020202020204"/>
              </a:rPr>
              <a:t>*Fuente:  Organización Panamericana de la Salud (OPS). </a:t>
            </a:r>
            <a:r>
              <a:rPr lang="es-419" sz="1800" dirty="0">
                <a:solidFill>
                  <a:srgbClr val="000000">
                    <a:lumMod val="50000"/>
                  </a:srgbClr>
                </a:solidFill>
                <a:latin typeface="Arial" panose="020B0604020202020204"/>
                <a:hlinkClick r:id="rId3"/>
              </a:rPr>
              <a:t>Atención de salud para las mujeres que han sufrido violencia de pareja o violencia sexual: Manual clínico. </a:t>
            </a:r>
            <a:r>
              <a:rPr lang="es-419" sz="1800" dirty="0">
                <a:solidFill>
                  <a:srgbClr val="000000"/>
                </a:solidFill>
                <a:latin typeface="Arial" panose="020B0604020202020204"/>
              </a:rPr>
              <a:t>Washington, D.C.: OPS; 2014.</a:t>
            </a:r>
            <a:endParaRPr lang="es-419" sz="1800" dirty="0">
              <a:solidFill>
                <a:srgbClr val="000000">
                  <a:lumMod val="50000"/>
                </a:srgbClr>
              </a:solidFill>
              <a:latin typeface="Arial" panose="020B0604020202020204"/>
            </a:endParaRPr>
          </a:p>
        </p:txBody>
      </p:sp>
      <p:pic>
        <p:nvPicPr>
          <p:cNvPr id="6" name="Picture 5">
            <a:extLst>
              <a:ext uri="{FF2B5EF4-FFF2-40B4-BE49-F238E27FC236}">
                <a16:creationId xmlns:a16="http://schemas.microsoft.com/office/drawing/2014/main" id="{7C78272A-1DF1-A64E-B682-980195726F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09750" y="3009230"/>
            <a:ext cx="4572000" cy="6461615"/>
          </a:xfrm>
          <a:prstGeom prst="rect">
            <a:avLst/>
          </a:prstGeom>
        </p:spPr>
      </p:pic>
      <p:sp>
        <p:nvSpPr>
          <p:cNvPr id="9" name="TextBox 8">
            <a:extLst>
              <a:ext uri="{FF2B5EF4-FFF2-40B4-BE49-F238E27FC236}">
                <a16:creationId xmlns:a16="http://schemas.microsoft.com/office/drawing/2014/main" id="{6E60F549-FBF0-A94E-A849-5F64D242BD2D}"/>
              </a:ext>
            </a:extLst>
          </p:cNvPr>
          <p:cNvSpPr txBox="1"/>
          <p:nvPr/>
        </p:nvSpPr>
        <p:spPr>
          <a:xfrm>
            <a:off x="7843157" y="2971549"/>
            <a:ext cx="4417786" cy="1200329"/>
          </a:xfrm>
          <a:prstGeom prst="rect">
            <a:avLst/>
          </a:prstGeom>
          <a:noFill/>
        </p:spPr>
        <p:txBody>
          <a:bodyPr wrap="square" rtlCol="0">
            <a:spAutoFit/>
          </a:bodyPr>
          <a:lstStyle/>
          <a:p>
            <a:pPr algn="ctr" defTabSz="554492"/>
            <a:r>
              <a:rPr lang="es-419" sz="2400" dirty="0">
                <a:solidFill>
                  <a:srgbClr val="000000"/>
                </a:solidFill>
                <a:latin typeface="Arial" panose="020B0604020202020204"/>
              </a:rPr>
              <a:t>Flujograma de atención en caso de violencia de pareja, página 43</a:t>
            </a:r>
          </a:p>
        </p:txBody>
      </p:sp>
      <p:sp>
        <p:nvSpPr>
          <p:cNvPr id="13" name="TextBox 12">
            <a:extLst>
              <a:ext uri="{FF2B5EF4-FFF2-40B4-BE49-F238E27FC236}">
                <a16:creationId xmlns:a16="http://schemas.microsoft.com/office/drawing/2014/main" id="{4CEC8ED3-04C2-B04F-A37B-138994DFF315}"/>
              </a:ext>
            </a:extLst>
          </p:cNvPr>
          <p:cNvSpPr txBox="1"/>
          <p:nvPr/>
        </p:nvSpPr>
        <p:spPr>
          <a:xfrm>
            <a:off x="13506902" y="3000578"/>
            <a:ext cx="4417786" cy="1200329"/>
          </a:xfrm>
          <a:prstGeom prst="rect">
            <a:avLst/>
          </a:prstGeom>
          <a:noFill/>
        </p:spPr>
        <p:txBody>
          <a:bodyPr wrap="square" rtlCol="0">
            <a:spAutoFit/>
          </a:bodyPr>
          <a:lstStyle/>
          <a:p>
            <a:pPr algn="ctr" defTabSz="554492"/>
            <a:r>
              <a:rPr lang="es-419" sz="2400" dirty="0">
                <a:solidFill>
                  <a:srgbClr val="000000"/>
                </a:solidFill>
                <a:latin typeface="Arial" panose="020B0604020202020204"/>
              </a:rPr>
              <a:t>Flujograma de atención inicial tras una </a:t>
            </a:r>
            <a:br>
              <a:rPr lang="es-419" sz="2400" dirty="0">
                <a:solidFill>
                  <a:srgbClr val="000000"/>
                </a:solidFill>
                <a:latin typeface="Arial" panose="020B0604020202020204"/>
              </a:rPr>
            </a:br>
            <a:r>
              <a:rPr lang="es-419" sz="2400" dirty="0">
                <a:solidFill>
                  <a:srgbClr val="000000"/>
                </a:solidFill>
                <a:latin typeface="Arial" panose="020B0604020202020204"/>
              </a:rPr>
              <a:t>agresión sexual, página 75</a:t>
            </a:r>
          </a:p>
        </p:txBody>
      </p:sp>
      <p:pic>
        <p:nvPicPr>
          <p:cNvPr id="14" name="Picture 13">
            <a:extLst>
              <a:ext uri="{FF2B5EF4-FFF2-40B4-BE49-F238E27FC236}">
                <a16:creationId xmlns:a16="http://schemas.microsoft.com/office/drawing/2014/main" id="{5339CE02-7672-4141-B5D9-B9D339124E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69275" y="4095201"/>
            <a:ext cx="3765550" cy="5350417"/>
          </a:xfrm>
          <a:prstGeom prst="rect">
            <a:avLst/>
          </a:prstGeom>
          <a:ln>
            <a:solidFill>
              <a:schemeClr val="tx1"/>
            </a:solidFill>
          </a:ln>
        </p:spPr>
      </p:pic>
      <p:pic>
        <p:nvPicPr>
          <p:cNvPr id="15" name="Picture 14">
            <a:extLst>
              <a:ext uri="{FF2B5EF4-FFF2-40B4-BE49-F238E27FC236}">
                <a16:creationId xmlns:a16="http://schemas.microsoft.com/office/drawing/2014/main" id="{FD431B91-1927-8940-85AF-D7B274556DD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3833021" y="4138744"/>
            <a:ext cx="3765549" cy="5350417"/>
          </a:xfrm>
          <a:prstGeom prst="rect">
            <a:avLst/>
          </a:prstGeom>
          <a:ln>
            <a:solidFill>
              <a:schemeClr val="tx1"/>
            </a:solidFill>
          </a:ln>
        </p:spPr>
      </p:pic>
    </p:spTree>
    <p:extLst>
      <p:ext uri="{BB962C8B-B14F-4D97-AF65-F5344CB8AC3E}">
        <p14:creationId xmlns:p14="http://schemas.microsoft.com/office/powerpoint/2010/main" val="413004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F9B382-9ECF-40DA-BD66-38B17343A1F9}"/>
              </a:ext>
            </a:extLst>
          </p:cNvPr>
          <p:cNvSpPr>
            <a:spLocks noGrp="1"/>
          </p:cNvSpPr>
          <p:nvPr>
            <p:ph type="title"/>
          </p:nvPr>
        </p:nvSpPr>
        <p:spPr>
          <a:xfrm>
            <a:off x="306933" y="395912"/>
            <a:ext cx="15391377" cy="2757911"/>
          </a:xfrm>
        </p:spPr>
        <p:txBody>
          <a:bodyPr lIns="0" tIns="0" rIns="0" bIns="0"/>
          <a:lstStyle/>
          <a:p>
            <a:r>
              <a:rPr lang="es-419" dirty="0"/>
              <a:t>El cuidado y tratamiento holístico son esenciales para la curación y seguridad</a:t>
            </a:r>
          </a:p>
        </p:txBody>
      </p:sp>
      <p:sp>
        <p:nvSpPr>
          <p:cNvPr id="2" name="Content Placeholder 1">
            <a:extLst>
              <a:ext uri="{FF2B5EF4-FFF2-40B4-BE49-F238E27FC236}">
                <a16:creationId xmlns:a16="http://schemas.microsoft.com/office/drawing/2014/main" id="{648444B3-4598-4ACF-91D1-5CB80EFAB16C}"/>
              </a:ext>
            </a:extLst>
          </p:cNvPr>
          <p:cNvSpPr>
            <a:spLocks noGrp="1"/>
          </p:cNvSpPr>
          <p:nvPr>
            <p:ph sz="quarter" idx="10"/>
          </p:nvPr>
        </p:nvSpPr>
        <p:spPr>
          <a:xfrm>
            <a:off x="599316" y="4348586"/>
            <a:ext cx="14806612" cy="6564852"/>
          </a:xfrm>
        </p:spPr>
        <p:txBody>
          <a:bodyPr/>
          <a:lstStyle/>
          <a:p>
            <a:pPr>
              <a:lnSpc>
                <a:spcPct val="100000"/>
              </a:lnSpc>
              <a:spcAft>
                <a:spcPts val="2400"/>
              </a:spcAft>
            </a:pPr>
            <a:r>
              <a:rPr lang="es-419" sz="3600" dirty="0">
                <a:solidFill>
                  <a:schemeClr val="tx1"/>
                </a:solidFill>
              </a:rPr>
              <a:t>¿A dónde enviaría a alguien que necesita estos servicios?</a:t>
            </a:r>
          </a:p>
          <a:p>
            <a:pPr marL="457200" indent="-457200">
              <a:lnSpc>
                <a:spcPct val="100000"/>
              </a:lnSpc>
              <a:spcAft>
                <a:spcPts val="1200"/>
              </a:spcAft>
              <a:buFont typeface="Arial" panose="020B0604020202020204" pitchFamily="34" charset="0"/>
              <a:buChar char="•"/>
            </a:pPr>
            <a:r>
              <a:rPr lang="es-419" sz="3200" dirty="0">
                <a:solidFill>
                  <a:schemeClr val="tx1"/>
                </a:solidFill>
              </a:rPr>
              <a:t>Servicios de salud generales</a:t>
            </a:r>
          </a:p>
          <a:p>
            <a:pPr marL="457200" indent="-457200">
              <a:lnSpc>
                <a:spcPct val="100000"/>
              </a:lnSpc>
              <a:spcAft>
                <a:spcPts val="1200"/>
              </a:spcAft>
              <a:buFont typeface="Arial" panose="020B0604020202020204" pitchFamily="34" charset="0"/>
              <a:buChar char="•"/>
            </a:pPr>
            <a:r>
              <a:rPr lang="es-419" sz="3200" dirty="0">
                <a:solidFill>
                  <a:schemeClr val="tx1"/>
                </a:solidFill>
              </a:rPr>
              <a:t>Servicios de atención clínica/SSR</a:t>
            </a:r>
          </a:p>
          <a:p>
            <a:pPr marL="457200" indent="-457200">
              <a:lnSpc>
                <a:spcPct val="100000"/>
              </a:lnSpc>
              <a:spcAft>
                <a:spcPts val="1200"/>
              </a:spcAft>
              <a:buFont typeface="Arial" panose="020B0604020202020204" pitchFamily="34" charset="0"/>
              <a:buChar char="•"/>
            </a:pPr>
            <a:r>
              <a:rPr lang="es-419" sz="3200" dirty="0">
                <a:solidFill>
                  <a:schemeClr val="tx1"/>
                </a:solidFill>
              </a:rPr>
              <a:t>Servicios de VG/protección de la mujer</a:t>
            </a:r>
          </a:p>
          <a:p>
            <a:pPr marL="457200" indent="-457200">
              <a:lnSpc>
                <a:spcPct val="100000"/>
              </a:lnSpc>
              <a:spcAft>
                <a:spcPts val="1200"/>
              </a:spcAft>
              <a:buFont typeface="Arial" panose="020B0604020202020204" pitchFamily="34" charset="0"/>
              <a:buChar char="•"/>
            </a:pPr>
            <a:r>
              <a:rPr lang="es-419" sz="3200" dirty="0">
                <a:solidFill>
                  <a:schemeClr val="tx1"/>
                </a:solidFill>
              </a:rPr>
              <a:t>Apoyo a la salud mental y psicosocial</a:t>
            </a:r>
          </a:p>
          <a:p>
            <a:pPr marL="457200" indent="-457200">
              <a:lnSpc>
                <a:spcPct val="100000"/>
              </a:lnSpc>
              <a:spcAft>
                <a:spcPts val="1200"/>
              </a:spcAft>
              <a:buFont typeface="Arial" panose="020B0604020202020204" pitchFamily="34" charset="0"/>
              <a:buChar char="•"/>
            </a:pPr>
            <a:r>
              <a:rPr lang="es-419" sz="3200" dirty="0">
                <a:solidFill>
                  <a:schemeClr val="tx1"/>
                </a:solidFill>
              </a:rPr>
              <a:t>Servicios de alimentación y sustento</a:t>
            </a:r>
          </a:p>
          <a:p>
            <a:pPr marL="457200" indent="-457200">
              <a:lnSpc>
                <a:spcPct val="100000"/>
              </a:lnSpc>
              <a:spcAft>
                <a:spcPts val="1200"/>
              </a:spcAft>
              <a:buFont typeface="Arial" panose="020B0604020202020204" pitchFamily="34" charset="0"/>
              <a:buChar char="•"/>
            </a:pPr>
            <a:r>
              <a:rPr lang="es-419" sz="3200" dirty="0">
                <a:solidFill>
                  <a:schemeClr val="tx1"/>
                </a:solidFill>
              </a:rPr>
              <a:t>Servicios de asesoría jurídica</a:t>
            </a:r>
          </a:p>
          <a:p>
            <a:pPr marL="457200" indent="-457200">
              <a:lnSpc>
                <a:spcPct val="100000"/>
              </a:lnSpc>
              <a:spcAft>
                <a:spcPts val="1200"/>
              </a:spcAft>
              <a:buFont typeface="Arial" panose="020B0604020202020204" pitchFamily="34" charset="0"/>
              <a:buChar char="•"/>
            </a:pPr>
            <a:r>
              <a:rPr lang="es-419" sz="3200" dirty="0">
                <a:solidFill>
                  <a:schemeClr val="tx1"/>
                </a:solidFill>
              </a:rPr>
              <a:t>Servicios de refugios/centros de acogida </a:t>
            </a:r>
          </a:p>
          <a:p>
            <a:pPr marL="457200" indent="-457200">
              <a:lnSpc>
                <a:spcPct val="100000"/>
              </a:lnSpc>
              <a:spcAft>
                <a:spcPts val="1200"/>
              </a:spcAft>
              <a:buFont typeface="Arial" panose="020B0604020202020204" pitchFamily="34" charset="0"/>
              <a:buChar char="•"/>
            </a:pPr>
            <a:r>
              <a:rPr lang="es-419" sz="3200" dirty="0">
                <a:solidFill>
                  <a:schemeClr val="tx1"/>
                </a:solidFill>
              </a:rPr>
              <a:t>Espacios seguros</a:t>
            </a:r>
          </a:p>
        </p:txBody>
      </p:sp>
    </p:spTree>
    <p:extLst>
      <p:ext uri="{BB962C8B-B14F-4D97-AF65-F5344CB8AC3E}">
        <p14:creationId xmlns:p14="http://schemas.microsoft.com/office/powerpoint/2010/main" val="1948710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DC3D-1DB1-42D5-AA93-6CFC79DFA9B3}"/>
              </a:ext>
            </a:extLst>
          </p:cNvPr>
          <p:cNvSpPr>
            <a:spLocks noGrp="1"/>
          </p:cNvSpPr>
          <p:nvPr>
            <p:ph type="title"/>
          </p:nvPr>
        </p:nvSpPr>
        <p:spPr>
          <a:xfrm>
            <a:off x="248062" y="792217"/>
            <a:ext cx="19428827" cy="3691688"/>
          </a:xfrm>
        </p:spPr>
        <p:txBody>
          <a:bodyPr/>
          <a:lstStyle/>
          <a:p>
            <a:r>
              <a:rPr lang="es-419" dirty="0"/>
              <a:t>Actividad 3: Estudio de casos de prestación/integración de servicios</a:t>
            </a:r>
          </a:p>
        </p:txBody>
      </p:sp>
      <p:pic>
        <p:nvPicPr>
          <p:cNvPr id="11" name="Picture 10">
            <a:extLst>
              <a:ext uri="{FF2B5EF4-FFF2-40B4-BE49-F238E27FC236}">
                <a16:creationId xmlns:a16="http://schemas.microsoft.com/office/drawing/2014/main" id="{5A48B7BA-219E-A04A-BA7B-7DD532713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95" y="7194996"/>
            <a:ext cx="11908619" cy="1436596"/>
          </a:xfrm>
          <a:prstGeom prst="rect">
            <a:avLst/>
          </a:prstGeom>
        </p:spPr>
      </p:pic>
      <p:grpSp>
        <p:nvGrpSpPr>
          <p:cNvPr id="18" name="Group 17">
            <a:extLst>
              <a:ext uri="{FF2B5EF4-FFF2-40B4-BE49-F238E27FC236}">
                <a16:creationId xmlns:a16="http://schemas.microsoft.com/office/drawing/2014/main" id="{77471701-C9AF-7245-84A8-FB2C0662C7D6}"/>
              </a:ext>
            </a:extLst>
          </p:cNvPr>
          <p:cNvGrpSpPr/>
          <p:nvPr/>
        </p:nvGrpSpPr>
        <p:grpSpPr>
          <a:xfrm>
            <a:off x="10052050" y="5871496"/>
            <a:ext cx="10019018" cy="4147688"/>
            <a:chOff x="7187260" y="5848627"/>
            <a:chExt cx="12238704" cy="5066595"/>
          </a:xfrm>
        </p:grpSpPr>
        <p:pic>
          <p:nvPicPr>
            <p:cNvPr id="15" name="Picture 14" descr="A group of women in colorful dresses&#10;&#10;Description automatically generated with low confidence">
              <a:extLst>
                <a:ext uri="{FF2B5EF4-FFF2-40B4-BE49-F238E27FC236}">
                  <a16:creationId xmlns:a16="http://schemas.microsoft.com/office/drawing/2014/main" id="{1C44D9E3-4A73-A34B-ADFF-753C8AB981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7260" y="5886022"/>
              <a:ext cx="3886200" cy="5029200"/>
            </a:xfrm>
            <a:prstGeom prst="rect">
              <a:avLst/>
            </a:prstGeom>
          </p:spPr>
        </p:pic>
        <p:pic>
          <p:nvPicPr>
            <p:cNvPr id="16" name="Picture 15">
              <a:extLst>
                <a:ext uri="{FF2B5EF4-FFF2-40B4-BE49-F238E27FC236}">
                  <a16:creationId xmlns:a16="http://schemas.microsoft.com/office/drawing/2014/main" id="{21D15E7E-4C7E-5642-90D5-88218801A91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564145" y="5848627"/>
              <a:ext cx="3861819" cy="5029200"/>
            </a:xfrm>
            <a:prstGeom prst="rect">
              <a:avLst/>
            </a:prstGeom>
          </p:spPr>
        </p:pic>
        <p:pic>
          <p:nvPicPr>
            <p:cNvPr id="17" name="Picture 16">
              <a:extLst>
                <a:ext uri="{FF2B5EF4-FFF2-40B4-BE49-F238E27FC236}">
                  <a16:creationId xmlns:a16="http://schemas.microsoft.com/office/drawing/2014/main" id="{E0396B8A-7EA9-FB45-9FEA-795F19627D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329527" y="5848627"/>
              <a:ext cx="3861819" cy="4997648"/>
            </a:xfrm>
            <a:prstGeom prst="rect">
              <a:avLst/>
            </a:prstGeom>
          </p:spPr>
        </p:pic>
      </p:grpSp>
    </p:spTree>
    <p:extLst>
      <p:ext uri="{BB962C8B-B14F-4D97-AF65-F5344CB8AC3E}">
        <p14:creationId xmlns:p14="http://schemas.microsoft.com/office/powerpoint/2010/main" val="1189164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3866-D0FE-426C-B43D-30FB2D392F48}"/>
              </a:ext>
            </a:extLst>
          </p:cNvPr>
          <p:cNvSpPr>
            <a:spLocks noGrp="1"/>
          </p:cNvSpPr>
          <p:nvPr>
            <p:ph type="title"/>
          </p:nvPr>
        </p:nvSpPr>
        <p:spPr/>
        <p:txBody>
          <a:bodyPr wrap="square" anchor="t">
            <a:normAutofit/>
          </a:bodyPr>
          <a:lstStyle/>
          <a:p>
            <a:r>
              <a:rPr lang="es-419" dirty="0"/>
              <a:t>Módulo 5: Cuidado para cuidadores</a:t>
            </a:r>
          </a:p>
        </p:txBody>
      </p:sp>
      <p:sp>
        <p:nvSpPr>
          <p:cNvPr id="4" name="Text Placeholder 3">
            <a:extLst>
              <a:ext uri="{FF2B5EF4-FFF2-40B4-BE49-F238E27FC236}">
                <a16:creationId xmlns:a16="http://schemas.microsoft.com/office/drawing/2014/main" id="{A8866694-BE6E-4AA9-BBC4-32B0B1E978A5}"/>
              </a:ext>
            </a:extLst>
          </p:cNvPr>
          <p:cNvSpPr>
            <a:spLocks noGrp="1"/>
          </p:cNvSpPr>
          <p:nvPr>
            <p:ph sz="quarter" idx="4294967295"/>
          </p:nvPr>
        </p:nvSpPr>
        <p:spPr>
          <a:xfrm>
            <a:off x="160304" y="8521002"/>
            <a:ext cx="18693995" cy="2315611"/>
          </a:xfrm>
          <a:prstGeom prst="rect">
            <a:avLst/>
          </a:prstGeom>
        </p:spPr>
        <p:txBody>
          <a:bodyPr wrap="square">
            <a:normAutofit fontScale="92500" lnSpcReduction="10000"/>
          </a:bodyPr>
          <a:lstStyle/>
          <a:p>
            <a:pPr marL="0" indent="0">
              <a:lnSpc>
                <a:spcPct val="100000"/>
              </a:lnSpc>
              <a:spcAft>
                <a:spcPts val="2400"/>
              </a:spcAft>
              <a:buNone/>
            </a:pPr>
            <a:r>
              <a:rPr lang="es-419" sz="2400" dirty="0">
                <a:solidFill>
                  <a:schemeClr val="bg1"/>
                </a:solidFill>
              </a:rPr>
              <a:t>El contenido de esta sección se utilizó y adaptó con el permiso del Grupo de Trabajo Interinstitucional (GTI) sobre Salud Reproductiva en Situaciones de Crisis.</a:t>
            </a:r>
          </a:p>
          <a:p>
            <a:pPr marL="0" indent="0">
              <a:lnSpc>
                <a:spcPct val="100000"/>
              </a:lnSpc>
              <a:spcAft>
                <a:spcPts val="2400"/>
              </a:spcAft>
              <a:buNone/>
            </a:pPr>
            <a:r>
              <a:rPr lang="es-419" sz="2400" dirty="0">
                <a:solidFill>
                  <a:schemeClr val="bg1"/>
                </a:solidFill>
              </a:rPr>
              <a:t>Adaptado de: Grupo de Trabajo Interinstitucional (GTI) sobre Salud Reproductiva en Situaciones de Crisis y </a:t>
            </a:r>
            <a:r>
              <a:rPr lang="es-419" sz="2400" dirty="0" err="1">
                <a:solidFill>
                  <a:schemeClr val="bg1"/>
                </a:solidFill>
              </a:rPr>
              <a:t>Jhpiego</a:t>
            </a:r>
            <a:r>
              <a:rPr lang="es-419" sz="2400" dirty="0">
                <a:solidFill>
                  <a:schemeClr val="bg1"/>
                </a:solidFill>
              </a:rPr>
              <a:t>. Clinical Management </a:t>
            </a:r>
            <a:r>
              <a:rPr lang="es-419" sz="2400" dirty="0" err="1">
                <a:solidFill>
                  <a:schemeClr val="bg1"/>
                </a:solidFill>
              </a:rPr>
              <a:t>of</a:t>
            </a:r>
            <a:r>
              <a:rPr lang="es-419" sz="2400" dirty="0">
                <a:solidFill>
                  <a:schemeClr val="bg1"/>
                </a:solidFill>
              </a:rPr>
              <a:t> Sexual </a:t>
            </a:r>
            <a:r>
              <a:rPr lang="es-419" sz="2400" dirty="0" err="1">
                <a:solidFill>
                  <a:schemeClr val="bg1"/>
                </a:solidFill>
              </a:rPr>
              <a:t>Violence</a:t>
            </a:r>
            <a:r>
              <a:rPr lang="es-419" sz="2400" dirty="0">
                <a:solidFill>
                  <a:schemeClr val="bg1"/>
                </a:solidFill>
              </a:rPr>
              <a:t> </a:t>
            </a:r>
            <a:r>
              <a:rPr lang="es-419" sz="2400" dirty="0" err="1">
                <a:solidFill>
                  <a:schemeClr val="bg1"/>
                </a:solidFill>
              </a:rPr>
              <a:t>Survivors</a:t>
            </a:r>
            <a:r>
              <a:rPr lang="es-419" sz="2400" dirty="0">
                <a:solidFill>
                  <a:schemeClr val="bg1"/>
                </a:solidFill>
              </a:rPr>
              <a:t> in Crisis </a:t>
            </a:r>
            <a:r>
              <a:rPr lang="es-419" sz="2400" dirty="0" err="1">
                <a:solidFill>
                  <a:schemeClr val="bg1"/>
                </a:solidFill>
              </a:rPr>
              <a:t>Settings</a:t>
            </a:r>
            <a:r>
              <a:rPr lang="es-419" sz="2400" dirty="0">
                <a:solidFill>
                  <a:schemeClr val="bg1"/>
                </a:solidFill>
              </a:rPr>
              <a:t>: A Training </a:t>
            </a:r>
            <a:r>
              <a:rPr lang="es-419" sz="2400" dirty="0" err="1">
                <a:solidFill>
                  <a:schemeClr val="bg1"/>
                </a:solidFill>
              </a:rPr>
              <a:t>Course</a:t>
            </a:r>
            <a:r>
              <a:rPr lang="es-419" sz="2400" dirty="0">
                <a:solidFill>
                  <a:schemeClr val="bg1"/>
                </a:solidFill>
              </a:rPr>
              <a:t> </a:t>
            </a:r>
            <a:r>
              <a:rPr lang="es-419" sz="2400" dirty="0" err="1">
                <a:solidFill>
                  <a:schemeClr val="bg1"/>
                </a:solidFill>
              </a:rPr>
              <a:t>for</a:t>
            </a:r>
            <a:r>
              <a:rPr lang="es-419" sz="2400" dirty="0">
                <a:solidFill>
                  <a:schemeClr val="bg1"/>
                </a:solidFill>
              </a:rPr>
              <a:t> </a:t>
            </a:r>
            <a:r>
              <a:rPr lang="es-419" sz="2400" dirty="0" err="1">
                <a:solidFill>
                  <a:schemeClr val="bg1"/>
                </a:solidFill>
              </a:rPr>
              <a:t>Health</a:t>
            </a:r>
            <a:r>
              <a:rPr lang="es-419" sz="2400" dirty="0">
                <a:solidFill>
                  <a:schemeClr val="bg1"/>
                </a:solidFill>
              </a:rPr>
              <a:t> Care </a:t>
            </a:r>
            <a:r>
              <a:rPr lang="es-419" sz="2400" dirty="0" err="1">
                <a:solidFill>
                  <a:schemeClr val="bg1"/>
                </a:solidFill>
              </a:rPr>
              <a:t>Providers</a:t>
            </a:r>
            <a:r>
              <a:rPr lang="es-419" sz="2400" dirty="0">
                <a:solidFill>
                  <a:schemeClr val="bg1"/>
                </a:solidFill>
              </a:rPr>
              <a:t>. Nueva York: 2021. </a:t>
            </a:r>
            <a:br>
              <a:rPr lang="es-419" sz="2400" dirty="0">
                <a:solidFill>
                  <a:schemeClr val="bg1"/>
                </a:solidFill>
              </a:rPr>
            </a:br>
            <a:r>
              <a:rPr lang="es-419" sz="2400" dirty="0">
                <a:solidFill>
                  <a:schemeClr val="bg1"/>
                </a:solidFill>
                <a:hlinkClick r:id="rId3">
                  <a:extLst>
                    <a:ext uri="{A12FA001-AC4F-418D-AE19-62706E023703}">
                      <ahyp:hlinkClr xmlns:ahyp="http://schemas.microsoft.com/office/drawing/2018/hyperlinkcolor" val="tx"/>
                    </a:ext>
                  </a:extLst>
                </a:hlinkClick>
              </a:rPr>
              <a:t>https://iawg.net/resources/clinical-management-of-sexual-violence-survivors-in-crisis-settings</a:t>
            </a:r>
            <a:endParaRPr lang="es-419" sz="2400" dirty="0">
              <a:solidFill>
                <a:schemeClr val="bg1"/>
              </a:solidFill>
            </a:endParaRPr>
          </a:p>
        </p:txBody>
      </p:sp>
      <p:pic>
        <p:nvPicPr>
          <p:cNvPr id="5" name="Picture 4">
            <a:extLst>
              <a:ext uri="{FF2B5EF4-FFF2-40B4-BE49-F238E27FC236}">
                <a16:creationId xmlns:a16="http://schemas.microsoft.com/office/drawing/2014/main" id="{1062D92A-9DBE-704D-8DFD-CC31BA460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66065"/>
            <a:ext cx="17373600" cy="2026920"/>
          </a:xfrm>
          <a:prstGeom prst="rect">
            <a:avLst/>
          </a:prstGeom>
        </p:spPr>
      </p:pic>
    </p:spTree>
    <p:extLst>
      <p:ext uri="{BB962C8B-B14F-4D97-AF65-F5344CB8AC3E}">
        <p14:creationId xmlns:p14="http://schemas.microsoft.com/office/powerpoint/2010/main" val="82535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person, outdoor, group&#10;&#10;Description automatically generated">
            <a:extLst>
              <a:ext uri="{FF2B5EF4-FFF2-40B4-BE49-F238E27FC236}">
                <a16:creationId xmlns:a16="http://schemas.microsoft.com/office/drawing/2014/main" id="{2706D3F7-FF16-D148-9D46-E5B44FA3EAD1}"/>
              </a:ext>
            </a:extLst>
          </p:cNvPr>
          <p:cNvPicPr>
            <a:picLocks noChangeAspect="1"/>
          </p:cNvPicPr>
          <p:nvPr/>
        </p:nvPicPr>
        <p:blipFill rotWithShape="1">
          <a:blip r:embed="rId3">
            <a:extLst>
              <a:ext uri="{28A0092B-C50C-407E-A947-70E740481C1C}">
                <a14:useLocalDpi xmlns:a14="http://schemas.microsoft.com/office/drawing/2010/main" val="0"/>
              </a:ext>
            </a:extLst>
          </a:blip>
          <a:srcRect b="15619"/>
          <a:stretch/>
        </p:blipFill>
        <p:spPr>
          <a:xfrm>
            <a:off x="1" y="0"/>
            <a:ext cx="20104100" cy="11309350"/>
          </a:xfrm>
          <a:prstGeom prst="rect">
            <a:avLst/>
          </a:prstGeom>
        </p:spPr>
      </p:pic>
      <p:sp>
        <p:nvSpPr>
          <p:cNvPr id="6" name="Title 1">
            <a:extLst>
              <a:ext uri="{FF2B5EF4-FFF2-40B4-BE49-F238E27FC236}">
                <a16:creationId xmlns:a16="http://schemas.microsoft.com/office/drawing/2014/main" id="{90C4EEC9-3017-2642-8835-6155B1C04AFD}"/>
              </a:ext>
            </a:extLst>
          </p:cNvPr>
          <p:cNvSpPr txBox="1">
            <a:spLocks/>
          </p:cNvSpPr>
          <p:nvPr/>
        </p:nvSpPr>
        <p:spPr>
          <a:xfrm>
            <a:off x="870857" y="645245"/>
            <a:ext cx="12418766" cy="2380983"/>
          </a:xfrm>
          <a:prstGeom prst="rect">
            <a:avLst/>
          </a:prstGeom>
        </p:spPr>
        <p:txBody>
          <a:bodyPr vert="horz" wrap="square" lIns="150781" tIns="75390" rIns="150781" bIns="75390" rtlCol="0" anchor="b">
            <a:normAutofit/>
          </a:bodyPr>
          <a:lstStyle>
            <a:lvl1pPr algn="ctr">
              <a:defRPr sz="7200" b="1" i="0">
                <a:solidFill>
                  <a:schemeClr val="accent1"/>
                </a:solidFill>
                <a:latin typeface="Helvetica"/>
                <a:ea typeface="+mj-ea"/>
                <a:cs typeface="Helvetica"/>
              </a:defRPr>
            </a:lvl1pPr>
          </a:lstStyle>
          <a:p>
            <a:pPr algn="l"/>
            <a:r>
              <a:rPr lang="es-419" sz="6600" kern="0" dirty="0">
                <a:solidFill>
                  <a:schemeClr val="accent3"/>
                </a:solidFill>
                <a:latin typeface="Arial" panose="020B0604020202020204" pitchFamily="34" charset="0"/>
                <a:cs typeface="Arial" panose="020B0604020202020204" pitchFamily="34" charset="0"/>
              </a:rPr>
              <a:t>¿Por qué estamos aquí?: </a:t>
            </a:r>
          </a:p>
          <a:p>
            <a:pPr algn="l"/>
            <a:r>
              <a:rPr lang="es-419" sz="6600" b="0" kern="0" dirty="0">
                <a:solidFill>
                  <a:schemeClr val="accent3"/>
                </a:solidFill>
                <a:latin typeface="Arial" panose="020B0604020202020204" pitchFamily="34" charset="0"/>
                <a:cs typeface="Arial" panose="020B0604020202020204" pitchFamily="34" charset="0"/>
              </a:rPr>
              <a:t>La magnitud del problema</a:t>
            </a:r>
          </a:p>
        </p:txBody>
      </p:sp>
    </p:spTree>
    <p:extLst>
      <p:ext uri="{BB962C8B-B14F-4D97-AF65-F5344CB8AC3E}">
        <p14:creationId xmlns:p14="http://schemas.microsoft.com/office/powerpoint/2010/main" val="3017018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sp>
        <p:nvSpPr>
          <p:cNvPr id="2039" name="Google Shape;2039;p242"/>
          <p:cNvSpPr txBox="1">
            <a:spLocks noGrp="1"/>
          </p:cNvSpPr>
          <p:nvPr>
            <p:ph type="title"/>
          </p:nvPr>
        </p:nvSpPr>
        <p:spPr>
          <a:xfrm>
            <a:off x="648074" y="351546"/>
            <a:ext cx="15520686" cy="1908504"/>
          </a:xfrm>
          <a:prstGeom prst="rect">
            <a:avLst/>
          </a:prstGeom>
          <a:noFill/>
          <a:ln>
            <a:noFill/>
          </a:ln>
        </p:spPr>
        <p:txBody>
          <a:bodyPr spcFirstLastPara="1" wrap="square" lIns="150756" tIns="75357" rIns="150756" bIns="75357" anchor="t" anchorCtr="0">
            <a:noAutofit/>
          </a:bodyPr>
          <a:lstStyle/>
          <a:p>
            <a:pPr algn="l">
              <a:lnSpc>
                <a:spcPct val="90000"/>
              </a:lnSpc>
              <a:buClr>
                <a:schemeClr val="accent2"/>
              </a:buClr>
            </a:pPr>
            <a:r>
              <a:rPr lang="es-419" dirty="0"/>
              <a:t>¿Qué es “agotamiento” o desgaste laboral?</a:t>
            </a:r>
          </a:p>
        </p:txBody>
      </p:sp>
      <p:sp>
        <p:nvSpPr>
          <p:cNvPr id="2040" name="Google Shape;2040;p242"/>
          <p:cNvSpPr txBox="1">
            <a:spLocks noGrp="1"/>
          </p:cNvSpPr>
          <p:nvPr>
            <p:ph sz="quarter" idx="10"/>
          </p:nvPr>
        </p:nvSpPr>
        <p:spPr>
          <a:xfrm>
            <a:off x="8683841" y="2991179"/>
            <a:ext cx="10840100" cy="7378506"/>
          </a:xfrm>
          <a:prstGeom prst="rect">
            <a:avLst/>
          </a:prstGeom>
          <a:noFill/>
          <a:ln>
            <a:noFill/>
          </a:ln>
        </p:spPr>
        <p:txBody>
          <a:bodyPr spcFirstLastPara="1" wrap="square" lIns="150756" tIns="75357" rIns="150756" bIns="75357" anchor="t" anchorCtr="0">
            <a:noAutofit/>
          </a:bodyPr>
          <a:lstStyle/>
          <a:p>
            <a:pPr>
              <a:lnSpc>
                <a:spcPct val="80000"/>
              </a:lnSpc>
              <a:buClr>
                <a:schemeClr val="accent1"/>
              </a:buClr>
            </a:pPr>
            <a:r>
              <a:rPr lang="es-419" sz="3600" b="1" dirty="0">
                <a:solidFill>
                  <a:schemeClr val="accent3"/>
                </a:solidFill>
              </a:rPr>
              <a:t>Manifestaciones de agotamiento laboral</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Tener ganas de llorar </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Dificultad para dormir</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Dificultad para concentrarse</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Sentimientos de ira dirigida en contra propia o en contra de otras personas (pacientes, colegas, familia)</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Consumo de alcohol o drogas </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Falta de interés general en la vida</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Incapacidad de sentir placer</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Aislamiento voluntario </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Sentimientos de desilusión con el trabajo</a:t>
            </a:r>
          </a:p>
          <a:p>
            <a:pPr marL="1136942" indent="-571500">
              <a:lnSpc>
                <a:spcPct val="80000"/>
              </a:lnSpc>
              <a:spcBef>
                <a:spcPts val="989"/>
              </a:spcBef>
              <a:buClr>
                <a:schemeClr val="accent3"/>
              </a:buClr>
              <a:buSzPct val="60000"/>
              <a:buFont typeface="Arial" panose="020B0604020202020204" pitchFamily="34" charset="0"/>
              <a:buChar char="•"/>
            </a:pPr>
            <a:r>
              <a:rPr lang="es-419" sz="3600" dirty="0">
                <a:solidFill>
                  <a:schemeClr val="accent3"/>
                </a:solidFill>
              </a:rPr>
              <a:t>Angustia o temores que surgen del trabajo</a:t>
            </a:r>
          </a:p>
        </p:txBody>
      </p:sp>
      <p:sp>
        <p:nvSpPr>
          <p:cNvPr id="2041" name="Google Shape;2041;p242"/>
          <p:cNvSpPr txBox="1"/>
          <p:nvPr/>
        </p:nvSpPr>
        <p:spPr>
          <a:xfrm>
            <a:off x="875500" y="2991179"/>
            <a:ext cx="6031133" cy="7132101"/>
          </a:xfrm>
          <a:prstGeom prst="rect">
            <a:avLst/>
          </a:prstGeom>
          <a:noFill/>
          <a:ln>
            <a:noFill/>
          </a:ln>
        </p:spPr>
        <p:txBody>
          <a:bodyPr spcFirstLastPara="1" wrap="square" lIns="150756" tIns="75357" rIns="150756" bIns="75357" anchor="t" anchorCtr="0">
            <a:noAutofit/>
          </a:bodyPr>
          <a:lstStyle/>
          <a:p>
            <a:pPr>
              <a:buClr>
                <a:srgbClr val="85B5E1"/>
              </a:buClr>
              <a:buSzPts val="1800"/>
            </a:pPr>
            <a:r>
              <a:rPr lang="es-419" sz="3600" b="1" kern="0" dirty="0">
                <a:solidFill>
                  <a:schemeClr val="accent3"/>
                </a:solidFill>
                <a:ea typeface="Calibri"/>
                <a:cs typeface="Calibri"/>
                <a:sym typeface="Calibri"/>
              </a:rPr>
              <a:t>Agotamiento laboral </a:t>
            </a:r>
            <a:r>
              <a:rPr lang="es-419" sz="3600" kern="0" dirty="0">
                <a:solidFill>
                  <a:schemeClr val="accent3"/>
                </a:solidFill>
                <a:ea typeface="Calibri"/>
                <a:cs typeface="Calibri"/>
                <a:sym typeface="Calibri"/>
              </a:rPr>
              <a:t>es un tipo especial de estrés, un estado de agotamiento físico o emocional que también implica una ausencia de la sensación de logro y pérdida de la identidad personal. Esto puede afectar a los prestadores de servicios en la unidad de salud o en la comunidad, así como a su familia.</a:t>
            </a:r>
          </a:p>
        </p:txBody>
      </p:sp>
      <p:cxnSp>
        <p:nvCxnSpPr>
          <p:cNvPr id="2042" name="Google Shape;2042;p242"/>
          <p:cNvCxnSpPr>
            <a:cxnSpLocks/>
          </p:cNvCxnSpPr>
          <p:nvPr/>
        </p:nvCxnSpPr>
        <p:spPr>
          <a:xfrm>
            <a:off x="7795233" y="2991179"/>
            <a:ext cx="0" cy="7012373"/>
          </a:xfrm>
          <a:prstGeom prst="straightConnector1">
            <a:avLst/>
          </a:prstGeom>
          <a:noFill/>
          <a:ln w="38100" cap="flat" cmpd="sng">
            <a:solidFill>
              <a:schemeClr val="accent1"/>
            </a:solidFill>
            <a:prstDash val="solid"/>
            <a:round/>
            <a:headEnd type="none" w="sm" len="sm"/>
            <a:tailEnd type="none" w="sm" len="sm"/>
          </a:ln>
          <a:effectLst>
            <a:outerShdw blurRad="40000" dist="20000" dir="5400000" rotWithShape="0">
              <a:srgbClr val="000000">
                <a:alpha val="36862"/>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1">
                                            <p:txEl>
                                              <p:pRg st="0" end="0"/>
                                            </p:txEl>
                                          </p:spTgt>
                                        </p:tgtEl>
                                        <p:attrNameLst>
                                          <p:attrName>style.visibility</p:attrName>
                                        </p:attrNameLst>
                                      </p:cBhvr>
                                      <p:to>
                                        <p:strVal val="visible"/>
                                      </p:to>
                                    </p:set>
                                    <p:animEffect transition="in" filter="fade">
                                      <p:cBhvr>
                                        <p:cTn id="7" dur="500"/>
                                        <p:tgtEl>
                                          <p:spTgt spid="20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0">
                                            <p:txEl>
                                              <p:pRg st="0" end="0"/>
                                            </p:txEl>
                                          </p:spTgt>
                                        </p:tgtEl>
                                        <p:attrNameLst>
                                          <p:attrName>style.visibility</p:attrName>
                                        </p:attrNameLst>
                                      </p:cBhvr>
                                      <p:to>
                                        <p:strVal val="visible"/>
                                      </p:to>
                                    </p:set>
                                    <p:animEffect transition="in" filter="fade">
                                      <p:cBhvr>
                                        <p:cTn id="12" dur="500"/>
                                        <p:tgtEl>
                                          <p:spTgt spid="20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0">
                                            <p:txEl>
                                              <p:pRg st="1" end="1"/>
                                            </p:txEl>
                                          </p:spTgt>
                                        </p:tgtEl>
                                        <p:attrNameLst>
                                          <p:attrName>style.visibility</p:attrName>
                                        </p:attrNameLst>
                                      </p:cBhvr>
                                      <p:to>
                                        <p:strVal val="visible"/>
                                      </p:to>
                                    </p:set>
                                    <p:animEffect transition="in" filter="fade">
                                      <p:cBhvr>
                                        <p:cTn id="17" dur="500"/>
                                        <p:tgtEl>
                                          <p:spTgt spid="204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0">
                                            <p:txEl>
                                              <p:pRg st="2" end="2"/>
                                            </p:txEl>
                                          </p:spTgt>
                                        </p:tgtEl>
                                        <p:attrNameLst>
                                          <p:attrName>style.visibility</p:attrName>
                                        </p:attrNameLst>
                                      </p:cBhvr>
                                      <p:to>
                                        <p:strVal val="visible"/>
                                      </p:to>
                                    </p:set>
                                    <p:animEffect transition="in" filter="fade">
                                      <p:cBhvr>
                                        <p:cTn id="22" dur="500"/>
                                        <p:tgtEl>
                                          <p:spTgt spid="204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0">
                                            <p:txEl>
                                              <p:pRg st="3" end="3"/>
                                            </p:txEl>
                                          </p:spTgt>
                                        </p:tgtEl>
                                        <p:attrNameLst>
                                          <p:attrName>style.visibility</p:attrName>
                                        </p:attrNameLst>
                                      </p:cBhvr>
                                      <p:to>
                                        <p:strVal val="visible"/>
                                      </p:to>
                                    </p:set>
                                    <p:animEffect transition="in" filter="fade">
                                      <p:cBhvr>
                                        <p:cTn id="27" dur="500"/>
                                        <p:tgtEl>
                                          <p:spTgt spid="204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0">
                                            <p:txEl>
                                              <p:pRg st="4" end="4"/>
                                            </p:txEl>
                                          </p:spTgt>
                                        </p:tgtEl>
                                        <p:attrNameLst>
                                          <p:attrName>style.visibility</p:attrName>
                                        </p:attrNameLst>
                                      </p:cBhvr>
                                      <p:to>
                                        <p:strVal val="visible"/>
                                      </p:to>
                                    </p:set>
                                    <p:animEffect transition="in" filter="fade">
                                      <p:cBhvr>
                                        <p:cTn id="32" dur="500"/>
                                        <p:tgtEl>
                                          <p:spTgt spid="204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0">
                                            <p:txEl>
                                              <p:pRg st="5" end="5"/>
                                            </p:txEl>
                                          </p:spTgt>
                                        </p:tgtEl>
                                        <p:attrNameLst>
                                          <p:attrName>style.visibility</p:attrName>
                                        </p:attrNameLst>
                                      </p:cBhvr>
                                      <p:to>
                                        <p:strVal val="visible"/>
                                      </p:to>
                                    </p:set>
                                    <p:animEffect transition="in" filter="fade">
                                      <p:cBhvr>
                                        <p:cTn id="37" dur="500"/>
                                        <p:tgtEl>
                                          <p:spTgt spid="204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40">
                                            <p:txEl>
                                              <p:pRg st="6" end="6"/>
                                            </p:txEl>
                                          </p:spTgt>
                                        </p:tgtEl>
                                        <p:attrNameLst>
                                          <p:attrName>style.visibility</p:attrName>
                                        </p:attrNameLst>
                                      </p:cBhvr>
                                      <p:to>
                                        <p:strVal val="visible"/>
                                      </p:to>
                                    </p:set>
                                    <p:animEffect transition="in" filter="fade">
                                      <p:cBhvr>
                                        <p:cTn id="42" dur="500"/>
                                        <p:tgtEl>
                                          <p:spTgt spid="204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40">
                                            <p:txEl>
                                              <p:pRg st="7" end="7"/>
                                            </p:txEl>
                                          </p:spTgt>
                                        </p:tgtEl>
                                        <p:attrNameLst>
                                          <p:attrName>style.visibility</p:attrName>
                                        </p:attrNameLst>
                                      </p:cBhvr>
                                      <p:to>
                                        <p:strVal val="visible"/>
                                      </p:to>
                                    </p:set>
                                    <p:animEffect transition="in" filter="fade">
                                      <p:cBhvr>
                                        <p:cTn id="47" dur="500"/>
                                        <p:tgtEl>
                                          <p:spTgt spid="204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40">
                                            <p:txEl>
                                              <p:pRg st="8" end="8"/>
                                            </p:txEl>
                                          </p:spTgt>
                                        </p:tgtEl>
                                        <p:attrNameLst>
                                          <p:attrName>style.visibility</p:attrName>
                                        </p:attrNameLst>
                                      </p:cBhvr>
                                      <p:to>
                                        <p:strVal val="visible"/>
                                      </p:to>
                                    </p:set>
                                    <p:animEffect transition="in" filter="fade">
                                      <p:cBhvr>
                                        <p:cTn id="52" dur="500"/>
                                        <p:tgtEl>
                                          <p:spTgt spid="204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40">
                                            <p:txEl>
                                              <p:pRg st="9" end="9"/>
                                            </p:txEl>
                                          </p:spTgt>
                                        </p:tgtEl>
                                        <p:attrNameLst>
                                          <p:attrName>style.visibility</p:attrName>
                                        </p:attrNameLst>
                                      </p:cBhvr>
                                      <p:to>
                                        <p:strVal val="visible"/>
                                      </p:to>
                                    </p:set>
                                    <p:animEffect transition="in" filter="fade">
                                      <p:cBhvr>
                                        <p:cTn id="57" dur="500"/>
                                        <p:tgtEl>
                                          <p:spTgt spid="204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40">
                                            <p:txEl>
                                              <p:pRg st="10" end="10"/>
                                            </p:txEl>
                                          </p:spTgt>
                                        </p:tgtEl>
                                        <p:attrNameLst>
                                          <p:attrName>style.visibility</p:attrName>
                                        </p:attrNameLst>
                                      </p:cBhvr>
                                      <p:to>
                                        <p:strVal val="visible"/>
                                      </p:to>
                                    </p:set>
                                    <p:animEffect transition="in" filter="fade">
                                      <p:cBhvr>
                                        <p:cTn id="62" dur="500"/>
                                        <p:tgtEl>
                                          <p:spTgt spid="204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2048"/>
        <p:cNvGrpSpPr/>
        <p:nvPr/>
      </p:nvGrpSpPr>
      <p:grpSpPr>
        <a:xfrm>
          <a:off x="0" y="0"/>
          <a:ext cx="0" cy="0"/>
          <a:chOff x="0" y="0"/>
          <a:chExt cx="0" cy="0"/>
        </a:xfrm>
      </p:grpSpPr>
      <p:sp>
        <p:nvSpPr>
          <p:cNvPr id="2049" name="Google Shape;2049;p243"/>
          <p:cNvSpPr txBox="1">
            <a:spLocks noGrp="1"/>
          </p:cNvSpPr>
          <p:nvPr>
            <p:ph type="title" idx="4294967295"/>
          </p:nvPr>
        </p:nvSpPr>
        <p:spPr>
          <a:xfrm>
            <a:off x="5324745" y="351289"/>
            <a:ext cx="9454611" cy="1358671"/>
          </a:xfrm>
          <a:prstGeom prst="rect">
            <a:avLst/>
          </a:prstGeom>
          <a:solidFill>
            <a:schemeClr val="accent1"/>
          </a:solidFill>
          <a:ln>
            <a:noFill/>
          </a:ln>
        </p:spPr>
        <p:txBody>
          <a:bodyPr spcFirstLastPara="1" wrap="square" lIns="150746" tIns="75352" rIns="150746" bIns="75352" anchor="ctr" anchorCtr="0">
            <a:noAutofit/>
          </a:bodyPr>
          <a:lstStyle/>
          <a:p>
            <a:pPr algn="ctr">
              <a:lnSpc>
                <a:spcPct val="90000"/>
              </a:lnSpc>
              <a:buClr>
                <a:schemeClr val="accent2"/>
              </a:buClr>
            </a:pPr>
            <a:r>
              <a:rPr lang="en-US" b="1" dirty="0">
                <a:solidFill>
                  <a:schemeClr val="bg1"/>
                </a:solidFill>
              </a:rPr>
              <a:t>ESTADÍSTICAS SOBRE AGOTAMIENTO </a:t>
            </a:r>
            <a:r>
              <a:rPr lang="en-US" b="1" dirty="0" err="1">
                <a:solidFill>
                  <a:schemeClr val="bg1"/>
                </a:solidFill>
              </a:rPr>
              <a:t>laboral</a:t>
            </a:r>
            <a:endParaRPr lang="en-US" b="1" dirty="0">
              <a:solidFill>
                <a:schemeClr val="bg1"/>
              </a:solidFill>
            </a:endParaRPr>
          </a:p>
        </p:txBody>
      </p:sp>
      <p:sp>
        <p:nvSpPr>
          <p:cNvPr id="2050" name="Google Shape;2050;p243"/>
          <p:cNvSpPr txBox="1">
            <a:spLocks noGrp="1"/>
          </p:cNvSpPr>
          <p:nvPr>
            <p:ph idx="4294967295"/>
          </p:nvPr>
        </p:nvSpPr>
        <p:spPr>
          <a:xfrm>
            <a:off x="1557021" y="6485401"/>
            <a:ext cx="17474993" cy="3315846"/>
          </a:xfrm>
          <a:prstGeom prst="rect">
            <a:avLst/>
          </a:prstGeom>
          <a:noFill/>
          <a:ln>
            <a:noFill/>
          </a:ln>
        </p:spPr>
        <p:txBody>
          <a:bodyPr spcFirstLastPara="1" wrap="square" lIns="150746" tIns="75352" rIns="150746" bIns="75352" anchor="t" anchorCtr="0">
            <a:noAutofit/>
          </a:bodyPr>
          <a:lstStyle/>
          <a:p>
            <a:pPr marL="114295" indent="0">
              <a:lnSpc>
                <a:spcPct val="100000"/>
              </a:lnSpc>
              <a:buSzPts val="2800"/>
              <a:buNone/>
            </a:pPr>
            <a:r>
              <a:rPr lang="es-419" sz="5400" b="1" dirty="0"/>
              <a:t>Estos efectos son exacerbados en el 30% de los profesionales que sufrieron trauma en su infancia (Efectos adversos del trauma en la infancia).</a:t>
            </a:r>
          </a:p>
        </p:txBody>
      </p:sp>
      <p:sp>
        <p:nvSpPr>
          <p:cNvPr id="2051" name="Google Shape;2051;p243"/>
          <p:cNvSpPr/>
          <p:nvPr/>
        </p:nvSpPr>
        <p:spPr>
          <a:xfrm>
            <a:off x="5833516" y="10553213"/>
            <a:ext cx="8437068" cy="473088"/>
          </a:xfrm>
          <a:prstGeom prst="rect">
            <a:avLst/>
          </a:prstGeom>
          <a:noFill/>
          <a:ln>
            <a:noFill/>
          </a:ln>
        </p:spPr>
        <p:txBody>
          <a:bodyPr spcFirstLastPara="1" wrap="square" lIns="150746" tIns="75352" rIns="150746" bIns="75352" anchor="t" anchorCtr="0">
            <a:noAutofit/>
          </a:bodyPr>
          <a:lstStyle/>
          <a:p>
            <a:pPr algn="ctr" defTabSz="914357">
              <a:buClr>
                <a:srgbClr val="000000"/>
              </a:buClr>
              <a:buSzPts val="800"/>
            </a:pPr>
            <a:r>
              <a:rPr lang="en-US" sz="1801" kern="0" dirty="0">
                <a:solidFill>
                  <a:srgbClr val="000000"/>
                </a:solidFill>
                <a:latin typeface="Arial"/>
                <a:ea typeface="Arial"/>
                <a:cs typeface="Arial"/>
                <a:sym typeface="Arial"/>
              </a:rPr>
              <a:t>(Brady et al. 1999;Figley 1995; </a:t>
            </a:r>
            <a:r>
              <a:rPr lang="en-US" sz="1801" kern="0" dirty="0" err="1">
                <a:solidFill>
                  <a:srgbClr val="000000"/>
                </a:solidFill>
                <a:latin typeface="Arial"/>
                <a:ea typeface="Arial"/>
                <a:cs typeface="Arial"/>
                <a:sym typeface="Arial"/>
              </a:rPr>
              <a:t>Kohlenberg</a:t>
            </a:r>
            <a:r>
              <a:rPr lang="en-US" sz="1801" kern="0" dirty="0">
                <a:solidFill>
                  <a:srgbClr val="000000"/>
                </a:solidFill>
                <a:latin typeface="Arial"/>
                <a:ea typeface="Arial"/>
                <a:cs typeface="Arial"/>
                <a:sym typeface="Arial"/>
              </a:rPr>
              <a:t> et al 2006)</a:t>
            </a:r>
            <a:endParaRPr sz="1801" kern="0" dirty="0">
              <a:solidFill>
                <a:srgbClr val="000000"/>
              </a:solidFill>
              <a:latin typeface="Arial"/>
              <a:ea typeface="Arial"/>
              <a:cs typeface="Arial"/>
              <a:sym typeface="Arial"/>
            </a:endParaRPr>
          </a:p>
        </p:txBody>
      </p:sp>
      <p:cxnSp>
        <p:nvCxnSpPr>
          <p:cNvPr id="2052" name="Google Shape;2052;p243"/>
          <p:cNvCxnSpPr>
            <a:cxnSpLocks/>
          </p:cNvCxnSpPr>
          <p:nvPr/>
        </p:nvCxnSpPr>
        <p:spPr>
          <a:xfrm>
            <a:off x="1072086" y="6070038"/>
            <a:ext cx="17959928" cy="0"/>
          </a:xfrm>
          <a:prstGeom prst="straightConnector1">
            <a:avLst/>
          </a:prstGeom>
          <a:noFill/>
          <a:ln w="38100" cap="flat" cmpd="sng">
            <a:solidFill>
              <a:schemeClr val="accent1"/>
            </a:solidFill>
            <a:prstDash val="solid"/>
            <a:round/>
            <a:headEnd type="none" w="sm" len="sm"/>
            <a:tailEnd type="none" w="sm" len="sm"/>
          </a:ln>
          <a:effectLst/>
        </p:spPr>
      </p:cxnSp>
      <p:sp>
        <p:nvSpPr>
          <p:cNvPr id="3" name="Google Shape;2050;p243">
            <a:extLst>
              <a:ext uri="{FF2B5EF4-FFF2-40B4-BE49-F238E27FC236}">
                <a16:creationId xmlns:a16="http://schemas.microsoft.com/office/drawing/2014/main" id="{10EA1ADD-1128-2216-D4AB-293048001CB4}"/>
              </a:ext>
            </a:extLst>
          </p:cNvPr>
          <p:cNvSpPr txBox="1">
            <a:spLocks/>
          </p:cNvSpPr>
          <p:nvPr/>
        </p:nvSpPr>
        <p:spPr>
          <a:xfrm>
            <a:off x="1557021" y="2338829"/>
            <a:ext cx="16832579" cy="3315846"/>
          </a:xfrm>
          <a:prstGeom prst="rect">
            <a:avLst/>
          </a:prstGeom>
          <a:noFill/>
          <a:ln>
            <a:noFill/>
          </a:ln>
        </p:spPr>
        <p:txBody>
          <a:bodyPr spcFirstLastPara="1" wrap="square" lIns="150746" tIns="75352" rIns="150746" bIns="75352" anchor="t" anchorCtr="0">
            <a:no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3078"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3078"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3078"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3078"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3078"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3078"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3078"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3078" b="0" i="0" u="none" strike="noStrike" cap="none">
                <a:solidFill>
                  <a:schemeClr val="dk2"/>
                </a:solidFill>
                <a:latin typeface="Arial"/>
                <a:ea typeface="Arial"/>
                <a:cs typeface="Arial"/>
                <a:sym typeface="Arial"/>
              </a:defRPr>
            </a:lvl9pPr>
          </a:lstStyle>
          <a:p>
            <a:pPr marL="114300" indent="0" defTabSz="914357">
              <a:lnSpc>
                <a:spcPct val="100000"/>
              </a:lnSpc>
              <a:buNone/>
            </a:pPr>
            <a:r>
              <a:rPr lang="es-419" sz="5400" b="1" dirty="0">
                <a:solidFill>
                  <a:srgbClr val="44546A"/>
                </a:solidFill>
                <a:latin typeface="Arial" panose="020B0604020202020204"/>
              </a:rPr>
              <a:t>El 50% de los prestadores de servicios que atienden a personas traumatizadas dicen que se sienten afectados y el 30% dice que esto interfiere con su vida.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244"/>
          <p:cNvSpPr txBox="1">
            <a:spLocks noGrp="1"/>
          </p:cNvSpPr>
          <p:nvPr>
            <p:ph type="title"/>
          </p:nvPr>
        </p:nvSpPr>
        <p:spPr>
          <a:xfrm>
            <a:off x="1130860" y="444142"/>
            <a:ext cx="18325540" cy="2244226"/>
          </a:xfrm>
          <a:prstGeom prst="rect">
            <a:avLst/>
          </a:prstGeom>
          <a:noFill/>
          <a:ln>
            <a:noFill/>
          </a:ln>
        </p:spPr>
        <p:txBody>
          <a:bodyPr spcFirstLastPara="1" wrap="square" lIns="150756" tIns="75357" rIns="150756" bIns="75357" anchor="t" anchorCtr="0">
            <a:noAutofit/>
          </a:bodyPr>
          <a:lstStyle/>
          <a:p>
            <a:pPr algn="l">
              <a:lnSpc>
                <a:spcPct val="90000"/>
              </a:lnSpc>
              <a:buClr>
                <a:schemeClr val="accent2"/>
              </a:buClr>
              <a:buSzPts val="4000"/>
            </a:pPr>
            <a:r>
              <a:rPr lang="es-419" dirty="0"/>
              <a:t>Cómo evitar el agotamiento laboral: estrategias sugeridas para el trabajo</a:t>
            </a:r>
          </a:p>
        </p:txBody>
      </p:sp>
      <p:sp>
        <p:nvSpPr>
          <p:cNvPr id="2060" name="Google Shape;2060;p244"/>
          <p:cNvSpPr txBox="1">
            <a:spLocks noGrp="1"/>
          </p:cNvSpPr>
          <p:nvPr>
            <p:ph sz="quarter" idx="10"/>
          </p:nvPr>
        </p:nvSpPr>
        <p:spPr>
          <a:xfrm>
            <a:off x="1130860" y="2807727"/>
            <a:ext cx="15568477" cy="5693896"/>
          </a:xfrm>
          <a:prstGeom prst="rect">
            <a:avLst/>
          </a:prstGeom>
          <a:noFill/>
          <a:ln>
            <a:noFill/>
          </a:ln>
        </p:spPr>
        <p:txBody>
          <a:bodyPr spcFirstLastPara="1" wrap="square" lIns="150756" tIns="75357" rIns="150756" bIns="75357" anchor="t" anchorCtr="0">
            <a:noAutofit/>
          </a:bodyPr>
          <a:lstStyle/>
          <a:p>
            <a:pPr marL="685800" indent="-685800">
              <a:lnSpc>
                <a:spcPct val="90000"/>
              </a:lnSpc>
              <a:spcBef>
                <a:spcPts val="989"/>
              </a:spcBef>
              <a:buClr>
                <a:schemeClr val="tx1"/>
              </a:buClr>
              <a:buSzPct val="100000"/>
              <a:buFont typeface="Arial" panose="020B0604020202020204" pitchFamily="34" charset="0"/>
              <a:buChar char="•"/>
            </a:pPr>
            <a:r>
              <a:rPr lang="es-419" sz="3600" dirty="0">
                <a:solidFill>
                  <a:schemeClr val="tx1"/>
                </a:solidFill>
              </a:rPr>
              <a:t>Discuta los casos con sus pares y/o supervisores para  oír sus sugerencias y palabras reconfortantes sobre decisiones, habilidades y roles, lo cual reduce las dudas que tenga de sí mismo/a</a:t>
            </a:r>
            <a:endParaRPr lang="es-419" sz="3600" dirty="0">
              <a:solidFill>
                <a:schemeClr val="tx1"/>
              </a:solidFill>
              <a:cs typeface="Calibri"/>
            </a:endParaRPr>
          </a:p>
          <a:p>
            <a:pPr marL="685800" indent="-685800">
              <a:lnSpc>
                <a:spcPct val="90000"/>
              </a:lnSpc>
              <a:spcBef>
                <a:spcPts val="1979"/>
              </a:spcBef>
              <a:buClr>
                <a:schemeClr val="tx1"/>
              </a:buClr>
              <a:buSzPct val="100000"/>
              <a:buFont typeface="Arial" panose="020B0604020202020204" pitchFamily="34" charset="0"/>
              <a:buChar char="•"/>
            </a:pPr>
            <a:r>
              <a:rPr lang="es-419" sz="3600" dirty="0">
                <a:solidFill>
                  <a:schemeClr val="tx1"/>
                </a:solidFill>
              </a:rPr>
              <a:t>Sea consciente de que no puede hacer todo por sí mismo/a y pida ayuda cuando la necesite</a:t>
            </a:r>
            <a:endParaRPr lang="es-419" sz="3600" dirty="0">
              <a:solidFill>
                <a:schemeClr val="tx1"/>
              </a:solidFill>
              <a:cs typeface="Calibri"/>
            </a:endParaRPr>
          </a:p>
          <a:p>
            <a:pPr marL="685800" indent="-685800">
              <a:lnSpc>
                <a:spcPct val="90000"/>
              </a:lnSpc>
              <a:spcBef>
                <a:spcPts val="1979"/>
              </a:spcBef>
              <a:buClr>
                <a:schemeClr val="tx1"/>
              </a:buClr>
              <a:buSzPct val="100000"/>
              <a:buFont typeface="Arial" panose="020B0604020202020204" pitchFamily="34" charset="0"/>
              <a:buChar char="•"/>
            </a:pPr>
            <a:r>
              <a:rPr lang="es-419" sz="3600" dirty="0">
                <a:solidFill>
                  <a:schemeClr val="tx1"/>
                </a:solidFill>
              </a:rPr>
              <a:t>Acepte que no es posible ayudar a todas las pacientes y recuérdese del buen trabajo que está haciendo </a:t>
            </a:r>
            <a:endParaRPr lang="es-419" sz="3600" dirty="0">
              <a:solidFill>
                <a:schemeClr val="tx1"/>
              </a:solidFill>
              <a:cs typeface="Calibri"/>
            </a:endParaRPr>
          </a:p>
          <a:p>
            <a:pPr marL="685800" indent="-685800">
              <a:lnSpc>
                <a:spcPct val="90000"/>
              </a:lnSpc>
              <a:spcBef>
                <a:spcPts val="1979"/>
              </a:spcBef>
              <a:buClr>
                <a:schemeClr val="tx1"/>
              </a:buClr>
              <a:buSzPct val="100000"/>
              <a:buFont typeface="Arial" panose="020B0604020202020204" pitchFamily="34" charset="0"/>
              <a:buChar char="•"/>
            </a:pPr>
            <a:r>
              <a:rPr lang="es-419" sz="3600" dirty="0">
                <a:solidFill>
                  <a:schemeClr val="tx1"/>
                </a:solidFill>
              </a:rPr>
              <a:t>Acepte sus limitaciones profesionales e intente ampliar sus habilidades y conocimientos de manera continua</a:t>
            </a:r>
            <a:endParaRPr lang="es-419" sz="3600" dirty="0">
              <a:solidFill>
                <a:schemeClr val="tx1"/>
              </a:solidFill>
              <a:cs typeface="Calibri"/>
            </a:endParaRPr>
          </a:p>
          <a:p>
            <a:pPr marL="685800" indent="-685800">
              <a:lnSpc>
                <a:spcPct val="90000"/>
              </a:lnSpc>
              <a:spcBef>
                <a:spcPts val="1979"/>
              </a:spcBef>
              <a:buClr>
                <a:schemeClr val="tx1"/>
              </a:buClr>
              <a:buSzPct val="100000"/>
              <a:buFont typeface="Arial" panose="020B0604020202020204" pitchFamily="34" charset="0"/>
              <a:buChar char="•"/>
            </a:pPr>
            <a:r>
              <a:rPr lang="es-419" sz="3600" dirty="0">
                <a:solidFill>
                  <a:schemeClr val="tx1"/>
                </a:solidFill>
              </a:rPr>
              <a:t>Recuerde que usted está marcando una diferencia en la vida de sus pacientes</a:t>
            </a:r>
          </a:p>
        </p:txBody>
      </p:sp>
      <p:sp>
        <p:nvSpPr>
          <p:cNvPr id="5" name="TextBox 4">
            <a:extLst>
              <a:ext uri="{FF2B5EF4-FFF2-40B4-BE49-F238E27FC236}">
                <a16:creationId xmlns:a16="http://schemas.microsoft.com/office/drawing/2014/main" id="{85C06E9F-05FE-4BDD-A380-0630E6C2CF21}"/>
              </a:ext>
            </a:extLst>
          </p:cNvPr>
          <p:cNvSpPr txBox="1"/>
          <p:nvPr/>
        </p:nvSpPr>
        <p:spPr>
          <a:xfrm>
            <a:off x="0" y="10386020"/>
            <a:ext cx="20104100" cy="923330"/>
          </a:xfrm>
          <a:prstGeom prst="rect">
            <a:avLst/>
          </a:prstGeom>
          <a:solidFill>
            <a:schemeClr val="accent4">
              <a:lumMod val="40000"/>
              <a:lumOff val="60000"/>
            </a:schemeClr>
          </a:solidFill>
          <a:ln>
            <a:noFill/>
          </a:ln>
        </p:spPr>
        <p:txBody>
          <a:bodyPr wrap="square" lIns="182880" tIns="182880" rIns="182880" bIns="182880" rtlCol="0">
            <a:spAutoFit/>
          </a:bodyPr>
          <a:lstStyle/>
          <a:p>
            <a:pPr algn="ctr"/>
            <a:r>
              <a:rPr lang="en-US"/>
              <a:t>*</a:t>
            </a:r>
            <a:r>
              <a:rPr lang="en-US" err="1"/>
              <a:t>Crivatu</a:t>
            </a:r>
            <a:r>
              <a:rPr lang="en-US"/>
              <a:t> IM, Horvath MAH, Massey K. The Impacts of Working With Victims of Sexual Violence: A Rapid Evidence Assessment. Trauma, Violence, &amp; Abuse. May 2021. </a:t>
            </a:r>
            <a:r>
              <a:rPr lang="en-US">
                <a:hlinkClick r:id="rId3"/>
              </a:rPr>
              <a:t>https://doi.org/10.1177/15248380211016024</a:t>
            </a:r>
            <a:r>
              <a:rPr lang="en-US"/>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Google Shape;2067;p245"/>
          <p:cNvSpPr txBox="1">
            <a:spLocks noGrp="1"/>
          </p:cNvSpPr>
          <p:nvPr>
            <p:ph type="title"/>
          </p:nvPr>
        </p:nvSpPr>
        <p:spPr>
          <a:xfrm>
            <a:off x="857250" y="586705"/>
            <a:ext cx="17786350" cy="2757911"/>
          </a:xfrm>
          <a:prstGeom prst="rect">
            <a:avLst/>
          </a:prstGeom>
          <a:noFill/>
          <a:ln>
            <a:noFill/>
          </a:ln>
        </p:spPr>
        <p:txBody>
          <a:bodyPr spcFirstLastPara="1" wrap="square" lIns="150756" tIns="75357" rIns="150756" bIns="75357" anchor="t" anchorCtr="0">
            <a:noAutofit/>
          </a:bodyPr>
          <a:lstStyle/>
          <a:p>
            <a:pPr algn="l">
              <a:lnSpc>
                <a:spcPct val="90000"/>
              </a:lnSpc>
              <a:buClr>
                <a:schemeClr val="accent2"/>
              </a:buClr>
              <a:buSzPts val="3600"/>
            </a:pPr>
            <a:r>
              <a:rPr lang="es-419" sz="8000" dirty="0"/>
              <a:t>Cómo evitar el agotamiento laboral: accion</a:t>
            </a:r>
            <a:r>
              <a:rPr lang="es-419" sz="7920" dirty="0"/>
              <a:t>es personales positivas</a:t>
            </a:r>
          </a:p>
        </p:txBody>
      </p:sp>
      <p:sp>
        <p:nvSpPr>
          <p:cNvPr id="7" name="Google Shape;2069;p245">
            <a:extLst>
              <a:ext uri="{FF2B5EF4-FFF2-40B4-BE49-F238E27FC236}">
                <a16:creationId xmlns:a16="http://schemas.microsoft.com/office/drawing/2014/main" id="{9B417E13-0319-864C-BA43-6A3071432832}"/>
              </a:ext>
            </a:extLst>
          </p:cNvPr>
          <p:cNvSpPr/>
          <p:nvPr/>
        </p:nvSpPr>
        <p:spPr>
          <a:xfrm>
            <a:off x="857250" y="3344616"/>
            <a:ext cx="17499724" cy="6882063"/>
          </a:xfrm>
          <a:prstGeom prst="rect">
            <a:avLst/>
          </a:prstGeom>
          <a:noFill/>
          <a:ln>
            <a:noFill/>
          </a:ln>
        </p:spPr>
        <p:txBody>
          <a:bodyPr spcFirstLastPara="1" wrap="square" lIns="150756" tIns="75357" rIns="150756" bIns="75357" anchor="t" anchorCtr="0">
            <a:noAutofit/>
          </a:bodyPr>
          <a:lstStyle/>
          <a:p>
            <a:pPr marL="457200" indent="-457200">
              <a:spcAft>
                <a:spcPts val="2400"/>
              </a:spcAft>
              <a:buSzPct val="100000"/>
              <a:buFont typeface="Arial" panose="020B0604020202020204" pitchFamily="34" charset="0"/>
              <a:buChar char="•"/>
            </a:pPr>
            <a:r>
              <a:rPr lang="es-419" sz="3600" kern="0" dirty="0">
                <a:latin typeface="Arial" panose="020B0604020202020204" pitchFamily="34" charset="0"/>
                <a:ea typeface="Calibri"/>
                <a:cs typeface="Arial" panose="020B0604020202020204" pitchFamily="34" charset="0"/>
                <a:sym typeface="Calibri"/>
              </a:rPr>
              <a:t>Aparten tiempo para realizar actividades que le traigan alegría y relajamiento fuera del trabajo (pasatiempos, tiempo con amistades/familia, descansar, pasar tiempo en la naturaleza etc.)</a:t>
            </a:r>
          </a:p>
          <a:p>
            <a:pPr marL="457200" indent="-457200">
              <a:spcAft>
                <a:spcPts val="2400"/>
              </a:spcAft>
              <a:buSzPct val="100000"/>
              <a:buFont typeface="Arial" panose="020B0604020202020204" pitchFamily="34" charset="0"/>
              <a:buChar char="•"/>
            </a:pPr>
            <a:r>
              <a:rPr lang="es-419" sz="3600" kern="0" dirty="0">
                <a:latin typeface="Arial" panose="020B0604020202020204" pitchFamily="34" charset="0"/>
                <a:ea typeface="Calibri"/>
                <a:cs typeface="Arial" panose="020B0604020202020204" pitchFamily="34" charset="0"/>
                <a:sym typeface="Calibri"/>
              </a:rPr>
              <a:t>Cuiden su salud física haciendo ejercicio o usando técnicas de relajamiento y respiración</a:t>
            </a:r>
          </a:p>
          <a:p>
            <a:pPr marL="457200" indent="-457200">
              <a:spcAft>
                <a:spcPts val="2400"/>
              </a:spcAft>
              <a:buSzPct val="100000"/>
              <a:buFont typeface="Arial" panose="020B0604020202020204" pitchFamily="34" charset="0"/>
              <a:buChar char="•"/>
            </a:pPr>
            <a:r>
              <a:rPr lang="es-419" sz="3600" kern="0" dirty="0">
                <a:latin typeface="Arial" panose="020B0604020202020204" pitchFamily="34" charset="0"/>
                <a:ea typeface="Calibri"/>
                <a:cs typeface="Arial" panose="020B0604020202020204" pitchFamily="34" charset="0"/>
                <a:sym typeface="Calibri"/>
              </a:rPr>
              <a:t>Generen apoyo social en el trabajo compartiendo sus problemas con sus colegas, supervisores</a:t>
            </a:r>
          </a:p>
          <a:p>
            <a:pPr marL="457200" indent="-457200">
              <a:spcAft>
                <a:spcPts val="2400"/>
              </a:spcAft>
              <a:buSzPct val="100000"/>
              <a:buFont typeface="Arial" panose="020B0604020202020204" pitchFamily="34" charset="0"/>
              <a:buChar char="•"/>
            </a:pPr>
            <a:r>
              <a:rPr lang="es-419" sz="3600" kern="0" dirty="0">
                <a:latin typeface="Arial" panose="020B0604020202020204" pitchFamily="34" charset="0"/>
                <a:ea typeface="Calibri"/>
                <a:cs typeface="Arial" panose="020B0604020202020204" pitchFamily="34" charset="0"/>
                <a:sym typeface="Calibri"/>
              </a:rPr>
              <a:t>Organicen actividades sociales con seres queridos, como amistades y familia</a:t>
            </a:r>
          </a:p>
          <a:p>
            <a:pPr marL="457200" indent="-457200">
              <a:spcAft>
                <a:spcPts val="2400"/>
              </a:spcAft>
              <a:buSzPct val="100000"/>
              <a:buFont typeface="Arial" panose="020B0604020202020204" pitchFamily="34" charset="0"/>
              <a:buChar char="•"/>
            </a:pPr>
            <a:r>
              <a:rPr lang="es-419" sz="3600" kern="0" dirty="0">
                <a:latin typeface="Arial" panose="020B0604020202020204" pitchFamily="34" charset="0"/>
                <a:ea typeface="Calibri"/>
                <a:cs typeface="Arial" panose="020B0604020202020204" pitchFamily="34" charset="0"/>
                <a:sym typeface="Calibri"/>
              </a:rPr>
              <a:t>Tomen licencia para ausentarse del trabajo cuando sea posible</a:t>
            </a:r>
          </a:p>
          <a:p>
            <a:pPr marL="457200" indent="-457200">
              <a:spcAft>
                <a:spcPts val="2400"/>
              </a:spcAft>
              <a:buSzPct val="100000"/>
              <a:buFont typeface="Arial" panose="020B0604020202020204" pitchFamily="34" charset="0"/>
              <a:buChar char="•"/>
            </a:pPr>
            <a:r>
              <a:rPr lang="es-419" sz="3600" kern="0" dirty="0">
                <a:latin typeface="Arial" panose="020B0604020202020204" pitchFamily="34" charset="0"/>
                <a:ea typeface="Calibri"/>
                <a:cs typeface="Arial" panose="020B0604020202020204" pitchFamily="34" charset="0"/>
                <a:sym typeface="Calibri"/>
              </a:rPr>
              <a:t>Pidan ayuda cuando la necesiten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16A0-0105-40EA-9E87-7F878651012C}"/>
              </a:ext>
            </a:extLst>
          </p:cNvPr>
          <p:cNvSpPr>
            <a:spLocks noGrp="1"/>
          </p:cNvSpPr>
          <p:nvPr>
            <p:ph type="title"/>
          </p:nvPr>
        </p:nvSpPr>
        <p:spPr>
          <a:xfrm>
            <a:off x="408563" y="436894"/>
            <a:ext cx="19241310" cy="2757911"/>
          </a:xfrm>
        </p:spPr>
        <p:txBody>
          <a:bodyPr/>
          <a:lstStyle/>
          <a:p>
            <a:r>
              <a:rPr lang="es-419" dirty="0"/>
              <a:t>¿Qué pueden hacer las organizaciones: implicaciones para la práctica*</a:t>
            </a:r>
          </a:p>
        </p:txBody>
      </p:sp>
      <p:sp>
        <p:nvSpPr>
          <p:cNvPr id="3" name="Content Placeholder 2">
            <a:extLst>
              <a:ext uri="{FF2B5EF4-FFF2-40B4-BE49-F238E27FC236}">
                <a16:creationId xmlns:a16="http://schemas.microsoft.com/office/drawing/2014/main" id="{51F16D1A-4EDE-4701-B736-C89B6A654FF4}"/>
              </a:ext>
            </a:extLst>
          </p:cNvPr>
          <p:cNvSpPr>
            <a:spLocks noGrp="1"/>
          </p:cNvSpPr>
          <p:nvPr>
            <p:ph sz="quarter" idx="10"/>
          </p:nvPr>
        </p:nvSpPr>
        <p:spPr>
          <a:xfrm>
            <a:off x="655637" y="3194805"/>
            <a:ext cx="17556163" cy="5693896"/>
          </a:xfrm>
        </p:spPr>
        <p:txBody>
          <a:bodyPr>
            <a:noAutofit/>
          </a:bodyPr>
          <a:lstStyle/>
          <a:p>
            <a:pPr marL="457200" indent="-457200">
              <a:lnSpc>
                <a:spcPct val="120000"/>
              </a:lnSpc>
              <a:spcAft>
                <a:spcPts val="1200"/>
              </a:spcAft>
              <a:buClrTx/>
              <a:buSzPct val="100000"/>
              <a:buFont typeface="Arial" panose="020B0604020202020204" pitchFamily="34" charset="0"/>
              <a:buChar char="•"/>
            </a:pPr>
            <a:r>
              <a:rPr lang="es-419" dirty="0">
                <a:solidFill>
                  <a:schemeClr val="tx1"/>
                </a:solidFill>
              </a:rPr>
              <a:t>Normalizar los impactos negativos del trabajo</a:t>
            </a:r>
          </a:p>
          <a:p>
            <a:pPr marL="457200" indent="-457200">
              <a:lnSpc>
                <a:spcPct val="120000"/>
              </a:lnSpc>
              <a:spcAft>
                <a:spcPts val="1200"/>
              </a:spcAft>
              <a:buClrTx/>
              <a:buSzPct val="100000"/>
              <a:buFont typeface="Arial" panose="020B0604020202020204" pitchFamily="34" charset="0"/>
              <a:buChar char="•"/>
            </a:pPr>
            <a:r>
              <a:rPr lang="es-419" dirty="0">
                <a:solidFill>
                  <a:schemeClr val="tx1"/>
                </a:solidFill>
              </a:rPr>
              <a:t>Ofrecer al personal espacio y tiempo para que se les escuche y apoye</a:t>
            </a:r>
          </a:p>
          <a:p>
            <a:pPr marL="457200" indent="-457200">
              <a:lnSpc>
                <a:spcPct val="120000"/>
              </a:lnSpc>
              <a:spcAft>
                <a:spcPts val="1200"/>
              </a:spcAft>
              <a:buClrTx/>
              <a:buSzPct val="100000"/>
              <a:buFont typeface="Arial" panose="020B0604020202020204" pitchFamily="34" charset="0"/>
              <a:buChar char="•"/>
            </a:pPr>
            <a:r>
              <a:rPr lang="es-419" dirty="0">
                <a:solidFill>
                  <a:schemeClr val="tx1"/>
                </a:solidFill>
              </a:rPr>
              <a:t>Aumentar la cantidad y calidad de la supervisión formal que atienda las necesidades de cada persona y del equipo</a:t>
            </a:r>
          </a:p>
          <a:p>
            <a:pPr marL="457200" indent="-457200">
              <a:lnSpc>
                <a:spcPct val="120000"/>
              </a:lnSpc>
              <a:spcAft>
                <a:spcPts val="1200"/>
              </a:spcAft>
              <a:buClrTx/>
              <a:buSzPct val="100000"/>
              <a:buFont typeface="Arial" panose="020B0604020202020204" pitchFamily="34" charset="0"/>
              <a:buChar char="•"/>
            </a:pPr>
            <a:r>
              <a:rPr lang="es-419" dirty="0">
                <a:solidFill>
                  <a:schemeClr val="tx1"/>
                </a:solidFill>
              </a:rPr>
              <a:t>Aumentar la cantidad y calidad de la capacitación en la prestación de servicios clínicos y en la atención informada por trauma</a:t>
            </a:r>
          </a:p>
          <a:p>
            <a:pPr marL="457200" indent="-457200">
              <a:lnSpc>
                <a:spcPct val="120000"/>
              </a:lnSpc>
              <a:spcAft>
                <a:spcPts val="1200"/>
              </a:spcAft>
              <a:buClrTx/>
              <a:buSzPct val="100000"/>
              <a:buFont typeface="Arial" panose="020B0604020202020204" pitchFamily="34" charset="0"/>
              <a:buChar char="•"/>
            </a:pPr>
            <a:r>
              <a:rPr lang="es-419" dirty="0">
                <a:solidFill>
                  <a:schemeClr val="tx1"/>
                </a:solidFill>
              </a:rPr>
              <a:t>Capacitar al personal y supervisores/administradores en conocimientos, habilidades y capacidad para enfrentar las exigencias psicológicas y emocionales del trabajo</a:t>
            </a:r>
          </a:p>
          <a:p>
            <a:pPr marL="457200" indent="-457200">
              <a:lnSpc>
                <a:spcPct val="120000"/>
              </a:lnSpc>
              <a:spcAft>
                <a:spcPts val="1200"/>
              </a:spcAft>
              <a:buClrTx/>
              <a:buSzPct val="100000"/>
              <a:buFont typeface="Arial" panose="020B0604020202020204" pitchFamily="34" charset="0"/>
              <a:buChar char="•"/>
            </a:pPr>
            <a:r>
              <a:rPr lang="es-419" dirty="0">
                <a:solidFill>
                  <a:schemeClr val="tx1"/>
                </a:solidFill>
              </a:rPr>
              <a:t>Promover el bienestar del personal; mejorar la cohesión del equipo y el apoyo para superar el agotamiento laboral</a:t>
            </a:r>
          </a:p>
        </p:txBody>
      </p:sp>
      <p:sp>
        <p:nvSpPr>
          <p:cNvPr id="4" name="TextBox 3">
            <a:extLst>
              <a:ext uri="{FF2B5EF4-FFF2-40B4-BE49-F238E27FC236}">
                <a16:creationId xmlns:a16="http://schemas.microsoft.com/office/drawing/2014/main" id="{A2C5E95F-DA8B-4E4B-A337-D6C290153670}"/>
              </a:ext>
            </a:extLst>
          </p:cNvPr>
          <p:cNvSpPr txBox="1"/>
          <p:nvPr/>
        </p:nvSpPr>
        <p:spPr>
          <a:xfrm>
            <a:off x="408562" y="9977073"/>
            <a:ext cx="19241310" cy="923330"/>
          </a:xfrm>
          <a:prstGeom prst="rect">
            <a:avLst/>
          </a:prstGeom>
          <a:solidFill>
            <a:schemeClr val="accent4">
              <a:lumMod val="40000"/>
              <a:lumOff val="60000"/>
            </a:schemeClr>
          </a:solidFill>
          <a:ln>
            <a:noFill/>
          </a:ln>
        </p:spPr>
        <p:txBody>
          <a:bodyPr wrap="square" lIns="182880" tIns="182880" rIns="182880" bIns="182880" rtlCol="0">
            <a:spAutoFit/>
          </a:bodyPr>
          <a:lstStyle/>
          <a:p>
            <a:r>
              <a:rPr lang="en-US"/>
              <a:t>*</a:t>
            </a:r>
            <a:r>
              <a:rPr lang="en-US" err="1"/>
              <a:t>Crivatu</a:t>
            </a:r>
            <a:r>
              <a:rPr lang="en-US"/>
              <a:t> IM, Horvath MAH, Massey K. The Impacts of Working With Victims of Sexual Violence: A Rapid Evidence Assessment. Trauma, Violence, &amp; Abuse. May 2021. </a:t>
            </a:r>
            <a:r>
              <a:rPr lang="en-US">
                <a:hlinkClick r:id="rId3"/>
              </a:rPr>
              <a:t>https://doi.org/10.1177/15248380211016024</a:t>
            </a:r>
            <a:r>
              <a:rPr lang="en-US"/>
              <a:t> </a:t>
            </a:r>
          </a:p>
        </p:txBody>
      </p:sp>
    </p:spTree>
    <p:extLst>
      <p:ext uri="{BB962C8B-B14F-4D97-AF65-F5344CB8AC3E}">
        <p14:creationId xmlns:p14="http://schemas.microsoft.com/office/powerpoint/2010/main" val="1461215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61594C-01E7-4ACA-99E8-1811A968C9B0}"/>
              </a:ext>
            </a:extLst>
          </p:cNvPr>
          <p:cNvSpPr>
            <a:spLocks noGrp="1"/>
          </p:cNvSpPr>
          <p:nvPr>
            <p:ph type="title"/>
          </p:nvPr>
        </p:nvSpPr>
        <p:spPr>
          <a:xfrm>
            <a:off x="580164" y="1551628"/>
            <a:ext cx="16448008" cy="3691688"/>
          </a:xfrm>
        </p:spPr>
        <p:txBody>
          <a:bodyPr/>
          <a:lstStyle/>
          <a:p>
            <a:r>
              <a:rPr lang="es-419" dirty="0"/>
              <a:t>Actividad 4: Cuidado para cuidadores </a:t>
            </a:r>
          </a:p>
        </p:txBody>
      </p:sp>
      <p:pic>
        <p:nvPicPr>
          <p:cNvPr id="5" name="Picture 4">
            <a:extLst>
              <a:ext uri="{FF2B5EF4-FFF2-40B4-BE49-F238E27FC236}">
                <a16:creationId xmlns:a16="http://schemas.microsoft.com/office/drawing/2014/main" id="{7606A528-7046-D940-BDF0-9E81CC34D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94" y="5654676"/>
            <a:ext cx="12781401" cy="1541883"/>
          </a:xfrm>
          <a:prstGeom prst="rect">
            <a:avLst/>
          </a:prstGeom>
        </p:spPr>
      </p:pic>
      <p:pic>
        <p:nvPicPr>
          <p:cNvPr id="6" name="Graphic 5">
            <a:extLst>
              <a:ext uri="{FF2B5EF4-FFF2-40B4-BE49-F238E27FC236}">
                <a16:creationId xmlns:a16="http://schemas.microsoft.com/office/drawing/2014/main" id="{E1D19376-0B25-4842-8013-31D74E3AF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596719" y="4949097"/>
            <a:ext cx="5828588" cy="5773600"/>
          </a:xfrm>
          <a:prstGeom prst="rect">
            <a:avLst/>
          </a:prstGeom>
        </p:spPr>
      </p:pic>
    </p:spTree>
    <p:extLst>
      <p:ext uri="{BB962C8B-B14F-4D97-AF65-F5344CB8AC3E}">
        <p14:creationId xmlns:p14="http://schemas.microsoft.com/office/powerpoint/2010/main" val="1162086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DC3D-1DB1-42D5-AA93-6CFC79DFA9B3}"/>
              </a:ext>
            </a:extLst>
          </p:cNvPr>
          <p:cNvSpPr>
            <a:spLocks noGrp="1"/>
          </p:cNvSpPr>
          <p:nvPr>
            <p:ph type="title"/>
          </p:nvPr>
        </p:nvSpPr>
        <p:spPr/>
        <p:txBody>
          <a:bodyPr/>
          <a:lstStyle/>
          <a:p>
            <a:r>
              <a:rPr lang="es-419" dirty="0"/>
              <a:t>Módulo 6: Cierre</a:t>
            </a:r>
          </a:p>
        </p:txBody>
      </p:sp>
      <p:pic>
        <p:nvPicPr>
          <p:cNvPr id="3" name="Picture 2">
            <a:extLst>
              <a:ext uri="{FF2B5EF4-FFF2-40B4-BE49-F238E27FC236}">
                <a16:creationId xmlns:a16="http://schemas.microsoft.com/office/drawing/2014/main" id="{15A96B19-9547-7848-8872-A28539887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6065"/>
            <a:ext cx="17373600" cy="2026920"/>
          </a:xfrm>
          <a:prstGeom prst="rect">
            <a:avLst/>
          </a:prstGeom>
        </p:spPr>
      </p:pic>
    </p:spTree>
    <p:extLst>
      <p:ext uri="{BB962C8B-B14F-4D97-AF65-F5344CB8AC3E}">
        <p14:creationId xmlns:p14="http://schemas.microsoft.com/office/powerpoint/2010/main" val="4076364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3B05A5-0C24-7041-9BDD-E6FFAF41B2B6}"/>
              </a:ext>
            </a:extLst>
          </p:cNvPr>
          <p:cNvPicPr>
            <a:picLocks noChangeAspect="1"/>
          </p:cNvPicPr>
          <p:nvPr/>
        </p:nvPicPr>
        <p:blipFill rotWithShape="1">
          <a:blip r:embed="rId3">
            <a:extLst>
              <a:ext uri="{28A0092B-C50C-407E-A947-70E740481C1C}">
                <a14:useLocalDpi xmlns:a14="http://schemas.microsoft.com/office/drawing/2010/main" val="0"/>
              </a:ext>
            </a:extLst>
          </a:blip>
          <a:srcRect l="9918" t="-234" r="10732" b="401"/>
          <a:stretch/>
        </p:blipFill>
        <p:spPr>
          <a:xfrm>
            <a:off x="11584892" y="3937000"/>
            <a:ext cx="8068357" cy="6086670"/>
          </a:xfrm>
          <a:prstGeom prst="rect">
            <a:avLst/>
          </a:prstGeom>
        </p:spPr>
      </p:pic>
      <p:sp>
        <p:nvSpPr>
          <p:cNvPr id="3" name="Title 2">
            <a:extLst>
              <a:ext uri="{FF2B5EF4-FFF2-40B4-BE49-F238E27FC236}">
                <a16:creationId xmlns:a16="http://schemas.microsoft.com/office/drawing/2014/main" id="{9DBE2133-0755-42E6-A659-BA175248E909}"/>
              </a:ext>
            </a:extLst>
          </p:cNvPr>
          <p:cNvSpPr>
            <a:spLocks noGrp="1"/>
          </p:cNvSpPr>
          <p:nvPr>
            <p:ph type="title"/>
          </p:nvPr>
        </p:nvSpPr>
        <p:spPr>
          <a:xfrm>
            <a:off x="450850" y="593486"/>
            <a:ext cx="15391377" cy="2757911"/>
          </a:xfrm>
        </p:spPr>
        <p:txBody>
          <a:bodyPr/>
          <a:lstStyle/>
          <a:p>
            <a:r>
              <a:rPr lang="es-419" dirty="0">
                <a:solidFill>
                  <a:schemeClr val="accent1"/>
                </a:solidFill>
              </a:rPr>
              <a:t>Mensajes clave</a:t>
            </a:r>
          </a:p>
        </p:txBody>
      </p:sp>
      <p:sp>
        <p:nvSpPr>
          <p:cNvPr id="2" name="Content Placeholder 1">
            <a:extLst>
              <a:ext uri="{FF2B5EF4-FFF2-40B4-BE49-F238E27FC236}">
                <a16:creationId xmlns:a16="http://schemas.microsoft.com/office/drawing/2014/main" id="{75EC8F78-75D3-4FDC-BAD9-9FE732256CCD}"/>
              </a:ext>
            </a:extLst>
          </p:cNvPr>
          <p:cNvSpPr>
            <a:spLocks noGrp="1"/>
          </p:cNvSpPr>
          <p:nvPr>
            <p:ph sz="quarter" idx="10"/>
          </p:nvPr>
        </p:nvSpPr>
        <p:spPr>
          <a:xfrm>
            <a:off x="450850" y="1972441"/>
            <a:ext cx="11134042" cy="5693896"/>
          </a:xfrm>
          <a:prstGeom prst="rect">
            <a:avLst/>
          </a:prstGeom>
        </p:spPr>
        <p:txBody>
          <a:bodyPr/>
          <a:lstStyle/>
          <a:p>
            <a:pPr marL="457200" indent="-457200">
              <a:lnSpc>
                <a:spcPct val="100000"/>
              </a:lnSpc>
              <a:spcAft>
                <a:spcPts val="2400"/>
              </a:spcAft>
              <a:buClrTx/>
              <a:buSzPct val="100000"/>
              <a:buFont typeface="Arial" panose="020B0604020202020204" pitchFamily="34" charset="0"/>
              <a:buChar char="•"/>
            </a:pPr>
            <a:r>
              <a:rPr lang="es-419" sz="3600" dirty="0">
                <a:solidFill>
                  <a:schemeClr val="tx1"/>
                </a:solidFill>
                <a:latin typeface="Arial" panose="020B0604020202020204" pitchFamily="34" charset="0"/>
                <a:cs typeface="Arial" panose="020B0604020202020204" pitchFamily="34" charset="0"/>
              </a:rPr>
              <a:t>Las intervenciones centradas en la sobreviviente priorizan los derechos, las necesidades y los deseos de la sobreviviente. </a:t>
            </a:r>
          </a:p>
          <a:p>
            <a:pPr marL="457200" indent="-457200">
              <a:lnSpc>
                <a:spcPct val="100000"/>
              </a:lnSpc>
              <a:spcAft>
                <a:spcPts val="2400"/>
              </a:spcAft>
              <a:buClrTx/>
              <a:buSzPct val="100000"/>
              <a:buFont typeface="Arial" panose="020B0604020202020204" pitchFamily="34" charset="0"/>
              <a:buChar char="•"/>
            </a:pPr>
            <a:r>
              <a:rPr lang="es-419" sz="3600" dirty="0">
                <a:solidFill>
                  <a:schemeClr val="tx1"/>
                </a:solidFill>
                <a:latin typeface="Arial" panose="020B0604020202020204" pitchFamily="34" charset="0"/>
                <a:cs typeface="Arial" panose="020B0604020202020204" pitchFamily="34" charset="0"/>
              </a:rPr>
              <a:t>A menudo se hace caso omiso de las necesidades relacionadas con servicios de aborto.</a:t>
            </a:r>
          </a:p>
          <a:p>
            <a:pPr marL="457200" indent="-457200">
              <a:lnSpc>
                <a:spcPct val="100000"/>
              </a:lnSpc>
              <a:spcAft>
                <a:spcPts val="2400"/>
              </a:spcAft>
              <a:buClrTx/>
              <a:buSzPct val="100000"/>
              <a:buFont typeface="Arial" panose="020B0604020202020204" pitchFamily="34" charset="0"/>
              <a:buChar char="•"/>
            </a:pPr>
            <a:r>
              <a:rPr lang="es-419" sz="3600" dirty="0">
                <a:solidFill>
                  <a:schemeClr val="tx1"/>
                </a:solidFill>
                <a:latin typeface="Arial" panose="020B0604020202020204" pitchFamily="34" charset="0"/>
                <a:cs typeface="Arial" panose="020B0604020202020204" pitchFamily="34" charset="0"/>
              </a:rPr>
              <a:t>Dos enfoques fundamentales centrados en la sobreviviente que deben aplicar los prestadores de servicios de aborto en situaciones complejas de crisis humanitaria son: </a:t>
            </a:r>
          </a:p>
          <a:p>
            <a:pPr marL="457200" indent="-457200">
              <a:lnSpc>
                <a:spcPct val="100000"/>
              </a:lnSpc>
              <a:spcAft>
                <a:spcPts val="2400"/>
              </a:spcAft>
              <a:buClrTx/>
              <a:buSzPct val="100000"/>
              <a:buFont typeface="Arial" panose="020B0604020202020204" pitchFamily="34" charset="0"/>
              <a:buChar char="•"/>
            </a:pPr>
            <a:r>
              <a:rPr lang="es-419" sz="3600" dirty="0">
                <a:solidFill>
                  <a:schemeClr val="tx1"/>
                </a:solidFill>
                <a:latin typeface="Arial" panose="020B0604020202020204" pitchFamily="34" charset="0"/>
                <a:cs typeface="Arial" panose="020B0604020202020204" pitchFamily="34" charset="0"/>
              </a:rPr>
              <a:t>El método ANIMA</a:t>
            </a:r>
          </a:p>
          <a:p>
            <a:pPr marL="457200" indent="-457200">
              <a:lnSpc>
                <a:spcPct val="100000"/>
              </a:lnSpc>
              <a:spcAft>
                <a:spcPts val="2400"/>
              </a:spcAft>
              <a:buClrTx/>
              <a:buSzPct val="100000"/>
              <a:buFont typeface="Arial" panose="020B0604020202020204" pitchFamily="34" charset="0"/>
              <a:buChar char="•"/>
            </a:pPr>
            <a:r>
              <a:rPr lang="es-419" sz="3600" dirty="0">
                <a:solidFill>
                  <a:schemeClr val="tx1"/>
                </a:solidFill>
                <a:latin typeface="Arial" panose="020B0604020202020204" pitchFamily="34" charset="0"/>
                <a:cs typeface="Arial" panose="020B0604020202020204" pitchFamily="34" charset="0"/>
              </a:rPr>
              <a:t>10 pasos para priorizar los derechos, las necesidades y los deseos de la sobreviviente al brindarle atención informada por trauma</a:t>
            </a:r>
          </a:p>
        </p:txBody>
      </p:sp>
    </p:spTree>
    <p:extLst>
      <p:ext uri="{BB962C8B-B14F-4D97-AF65-F5344CB8AC3E}">
        <p14:creationId xmlns:p14="http://schemas.microsoft.com/office/powerpoint/2010/main" val="1165494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FD52D-DBB6-D240-ADFC-AFEE288B2531}"/>
              </a:ext>
            </a:extLst>
          </p:cNvPr>
          <p:cNvPicPr>
            <a:picLocks noChangeAspect="1"/>
          </p:cNvPicPr>
          <p:nvPr/>
        </p:nvPicPr>
        <p:blipFill>
          <a:blip r:embed="rId3">
            <a:extLst>
              <a:ext uri="{28A0092B-C50C-407E-A947-70E740481C1C}">
                <a14:useLocalDpi xmlns:a14="http://schemas.microsoft.com/office/drawing/2010/main" val="0"/>
              </a:ext>
            </a:extLst>
          </a:blip>
          <a:srcRect l="256" r="256"/>
          <a:stretch/>
        </p:blipFill>
        <p:spPr>
          <a:xfrm>
            <a:off x="14896163" y="4313586"/>
            <a:ext cx="5207937" cy="6379811"/>
          </a:xfrm>
          <a:prstGeom prst="rect">
            <a:avLst/>
          </a:prstGeom>
          <a:effectLst/>
        </p:spPr>
      </p:pic>
      <p:sp>
        <p:nvSpPr>
          <p:cNvPr id="3" name="Title 2">
            <a:extLst>
              <a:ext uri="{FF2B5EF4-FFF2-40B4-BE49-F238E27FC236}">
                <a16:creationId xmlns:a16="http://schemas.microsoft.com/office/drawing/2014/main" id="{9DBE2133-0755-42E6-A659-BA175248E909}"/>
              </a:ext>
            </a:extLst>
          </p:cNvPr>
          <p:cNvSpPr>
            <a:spLocks noGrp="1"/>
          </p:cNvSpPr>
          <p:nvPr>
            <p:ph type="title"/>
          </p:nvPr>
        </p:nvSpPr>
        <p:spPr>
          <a:xfrm>
            <a:off x="450850" y="1047948"/>
            <a:ext cx="15391377" cy="2757911"/>
          </a:xfrm>
        </p:spPr>
        <p:txBody>
          <a:bodyPr wrap="square" anchor="t">
            <a:noAutofit/>
          </a:bodyPr>
          <a:lstStyle/>
          <a:p>
            <a:r>
              <a:rPr lang="es-419" sz="8000" dirty="0"/>
              <a:t>Mensajes clave</a:t>
            </a:r>
          </a:p>
        </p:txBody>
      </p:sp>
      <p:sp>
        <p:nvSpPr>
          <p:cNvPr id="2" name="Content Placeholder 1">
            <a:extLst>
              <a:ext uri="{FF2B5EF4-FFF2-40B4-BE49-F238E27FC236}">
                <a16:creationId xmlns:a16="http://schemas.microsoft.com/office/drawing/2014/main" id="{75EC8F78-75D3-4FDC-BAD9-9FE732256CCD}"/>
              </a:ext>
            </a:extLst>
          </p:cNvPr>
          <p:cNvSpPr>
            <a:spLocks noGrp="1"/>
          </p:cNvSpPr>
          <p:nvPr>
            <p:ph sz="quarter" idx="10"/>
          </p:nvPr>
        </p:nvSpPr>
        <p:spPr>
          <a:xfrm>
            <a:off x="450850" y="2618024"/>
            <a:ext cx="14806612" cy="7313646"/>
          </a:xfrm>
        </p:spPr>
        <p:txBody>
          <a:bodyPr wrap="square">
            <a:normAutofit fontScale="92500"/>
          </a:bodyPr>
          <a:lstStyle/>
          <a:p>
            <a:pPr marL="685800" indent="-685800">
              <a:lnSpc>
                <a:spcPct val="110000"/>
              </a:lnSpc>
              <a:spcAft>
                <a:spcPts val="2400"/>
              </a:spcAft>
              <a:buClrTx/>
              <a:buSzPct val="100000"/>
              <a:buFont typeface="Arial" panose="020B0604020202020204" pitchFamily="34" charset="0"/>
              <a:buChar char="•"/>
            </a:pPr>
            <a:r>
              <a:rPr lang="es-419" sz="3600" dirty="0">
                <a:solidFill>
                  <a:schemeClr val="tx1"/>
                </a:solidFill>
              </a:rPr>
              <a:t>El rol más importante de un/a prestador/a de servicios de aborto es brindar atención centrada en la sobreviviente de las siguientes maneras:</a:t>
            </a:r>
          </a:p>
          <a:p>
            <a:pPr marL="685800" indent="-685800">
              <a:lnSpc>
                <a:spcPct val="110000"/>
              </a:lnSpc>
              <a:spcAft>
                <a:spcPts val="2400"/>
              </a:spcAft>
              <a:buClrTx/>
              <a:buSzPct val="100000"/>
              <a:buFont typeface="Arial" panose="020B0604020202020204" pitchFamily="34" charset="0"/>
              <a:buChar char="•"/>
            </a:pPr>
            <a:r>
              <a:rPr lang="es-419" sz="3600" dirty="0">
                <a:solidFill>
                  <a:schemeClr val="tx1"/>
                </a:solidFill>
              </a:rPr>
              <a:t>Apoyar, no diagnosticar.</a:t>
            </a:r>
          </a:p>
          <a:p>
            <a:pPr marL="1600200" lvl="1" indent="-685800">
              <a:lnSpc>
                <a:spcPct val="110000"/>
              </a:lnSpc>
              <a:spcAft>
                <a:spcPts val="2400"/>
              </a:spcAft>
              <a:buClrTx/>
              <a:buSzPct val="60000"/>
              <a:buFont typeface="Courier New" panose="02070309020205020404" pitchFamily="49" charset="0"/>
              <a:buChar char="o"/>
            </a:pPr>
            <a:r>
              <a:rPr lang="es-419" sz="3600" dirty="0">
                <a:solidFill>
                  <a:schemeClr val="tx1"/>
                </a:solidFill>
              </a:rPr>
              <a:t>No hacer daño; no presionar a la usuaria a que divulgue información que no está lista para divulgar.</a:t>
            </a:r>
          </a:p>
          <a:p>
            <a:pPr marL="1600200" lvl="1" indent="-685800">
              <a:lnSpc>
                <a:spcPct val="110000"/>
              </a:lnSpc>
              <a:spcAft>
                <a:spcPts val="2400"/>
              </a:spcAft>
              <a:buClrTx/>
              <a:buSzPct val="60000"/>
              <a:buFont typeface="Courier New" panose="02070309020205020404" pitchFamily="49" charset="0"/>
              <a:buChar char="o"/>
            </a:pPr>
            <a:r>
              <a:rPr lang="es-419" sz="3600" dirty="0">
                <a:solidFill>
                  <a:schemeClr val="tx1"/>
                </a:solidFill>
              </a:rPr>
              <a:t>Utilizar el método ANIMA y el enfoque de atención informada por trauma, desde el principio hasta el final de la consulta.</a:t>
            </a:r>
          </a:p>
          <a:p>
            <a:pPr marL="1600200" lvl="1" indent="-685800">
              <a:lnSpc>
                <a:spcPct val="110000"/>
              </a:lnSpc>
              <a:spcAft>
                <a:spcPts val="2400"/>
              </a:spcAft>
              <a:buClrTx/>
              <a:buSzPct val="60000"/>
              <a:buFont typeface="Courier New" panose="02070309020205020404" pitchFamily="49" charset="0"/>
              <a:buChar char="o"/>
            </a:pPr>
            <a:r>
              <a:rPr lang="es-419" sz="3600" dirty="0">
                <a:solidFill>
                  <a:schemeClr val="tx1"/>
                </a:solidFill>
              </a:rPr>
              <a:t>Coordinar referencias confidenciales y con consentimiento informado.</a:t>
            </a:r>
          </a:p>
        </p:txBody>
      </p:sp>
    </p:spTree>
    <p:extLst>
      <p:ext uri="{BB962C8B-B14F-4D97-AF65-F5344CB8AC3E}">
        <p14:creationId xmlns:p14="http://schemas.microsoft.com/office/powerpoint/2010/main" val="3092334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E2133-0755-42E6-A659-BA175248E909}"/>
              </a:ext>
            </a:extLst>
          </p:cNvPr>
          <p:cNvSpPr>
            <a:spLocks noGrp="1"/>
          </p:cNvSpPr>
          <p:nvPr>
            <p:ph type="title"/>
          </p:nvPr>
        </p:nvSpPr>
        <p:spPr>
          <a:xfrm>
            <a:off x="450850" y="1082675"/>
            <a:ext cx="15391377" cy="2757911"/>
          </a:xfrm>
        </p:spPr>
        <p:txBody>
          <a:bodyPr wrap="square" anchor="t">
            <a:noAutofit/>
          </a:bodyPr>
          <a:lstStyle/>
          <a:p>
            <a:r>
              <a:rPr lang="es-419" sz="8000" dirty="0"/>
              <a:t>Mensajes clave</a:t>
            </a:r>
          </a:p>
        </p:txBody>
      </p:sp>
      <p:sp>
        <p:nvSpPr>
          <p:cNvPr id="2" name="Content Placeholder 1">
            <a:extLst>
              <a:ext uri="{FF2B5EF4-FFF2-40B4-BE49-F238E27FC236}">
                <a16:creationId xmlns:a16="http://schemas.microsoft.com/office/drawing/2014/main" id="{75EC8F78-75D3-4FDC-BAD9-9FE732256CCD}"/>
              </a:ext>
            </a:extLst>
          </p:cNvPr>
          <p:cNvSpPr>
            <a:spLocks noGrp="1"/>
          </p:cNvSpPr>
          <p:nvPr>
            <p:ph sz="quarter" idx="10"/>
          </p:nvPr>
        </p:nvSpPr>
        <p:spPr>
          <a:xfrm>
            <a:off x="743232" y="2847974"/>
            <a:ext cx="16452568" cy="7572375"/>
          </a:xfrm>
        </p:spPr>
        <p:txBody>
          <a:bodyPr wrap="square">
            <a:normAutofit lnSpcReduction="10000"/>
          </a:bodyPr>
          <a:lstStyle/>
          <a:p>
            <a:pPr marL="685800" indent="-685800">
              <a:lnSpc>
                <a:spcPct val="100000"/>
              </a:lnSpc>
              <a:spcAft>
                <a:spcPts val="2400"/>
              </a:spcAft>
              <a:buClrTx/>
              <a:buSzPct val="100000"/>
              <a:buFont typeface="Arial" panose="020B0604020202020204" pitchFamily="34" charset="0"/>
              <a:buChar char="•"/>
            </a:pPr>
            <a:r>
              <a:rPr lang="es-419" sz="3600" dirty="0">
                <a:solidFill>
                  <a:schemeClr val="tx1"/>
                </a:solidFill>
                <a:latin typeface="Arial" panose="020B0604020202020204" pitchFamily="34" charset="0"/>
                <a:cs typeface="Arial" panose="020B0604020202020204" pitchFamily="34" charset="0"/>
              </a:rPr>
              <a:t>Los prestadores de servicios también pueden sufrir los efectos del trauma secundario en la forma de agotamiento laboral:</a:t>
            </a:r>
          </a:p>
          <a:p>
            <a:pPr marL="1371600" lvl="1">
              <a:lnSpc>
                <a:spcPct val="100000"/>
              </a:lnSpc>
              <a:spcAft>
                <a:spcPts val="2400"/>
              </a:spcAft>
              <a:buClrTx/>
              <a:buSzPct val="60000"/>
              <a:buFont typeface="Wingdings" pitchFamily="2" charset="2"/>
              <a:buChar char="§"/>
            </a:pPr>
            <a:r>
              <a:rPr lang="es-419" sz="3600" dirty="0">
                <a:solidFill>
                  <a:schemeClr val="tx1"/>
                </a:solidFill>
                <a:latin typeface="Arial" panose="020B0604020202020204" pitchFamily="34" charset="0"/>
                <a:cs typeface="Arial" panose="020B0604020202020204" pitchFamily="34" charset="0"/>
              </a:rPr>
              <a:t>El agotamiento laboral puede causar varios resultados </a:t>
            </a:r>
            <a:r>
              <a:rPr lang="es-419" sz="3600" dirty="0">
                <a:solidFill>
                  <a:schemeClr val="tx1"/>
                </a:solidFill>
                <a:latin typeface="Arial" panose="020B0604020202020204" pitchFamily="34" charset="0"/>
                <a:cs typeface="Arial" panose="020B0604020202020204" pitchFamily="34" charset="0"/>
                <a:sym typeface="Calibri"/>
              </a:rPr>
              <a:t>negativos físicos y emocionales, que pueden afe</a:t>
            </a:r>
            <a:r>
              <a:rPr lang="es-419" sz="3600" dirty="0">
                <a:solidFill>
                  <a:schemeClr val="tx1"/>
                </a:solidFill>
                <a:latin typeface="Arial" panose="020B0604020202020204" pitchFamily="34" charset="0"/>
                <a:ea typeface="Calibri"/>
                <a:cs typeface="Arial" panose="020B0604020202020204" pitchFamily="34" charset="0"/>
                <a:sym typeface="Calibri"/>
              </a:rPr>
              <a:t>ctar a los prestadores de servicios en la unidad de salud o en la comunidad, así como a su familia.</a:t>
            </a:r>
            <a:endParaRPr lang="es-419" sz="3600" dirty="0">
              <a:solidFill>
                <a:schemeClr val="tx1"/>
              </a:solidFill>
              <a:latin typeface="Arial" panose="020B0604020202020204" pitchFamily="34" charset="0"/>
              <a:cs typeface="Arial" panose="020B0604020202020204" pitchFamily="34" charset="0"/>
            </a:endParaRPr>
          </a:p>
          <a:p>
            <a:pPr marL="1371600" lvl="1">
              <a:lnSpc>
                <a:spcPct val="100000"/>
              </a:lnSpc>
              <a:spcAft>
                <a:spcPts val="2400"/>
              </a:spcAft>
              <a:buClrTx/>
              <a:buSzPct val="60000"/>
              <a:buFont typeface="Wingdings" pitchFamily="2" charset="2"/>
              <a:buChar char="§"/>
            </a:pPr>
            <a:r>
              <a:rPr lang="es-419" sz="3600" dirty="0">
                <a:solidFill>
                  <a:schemeClr val="tx1"/>
                </a:solidFill>
                <a:latin typeface="Arial" panose="020B0604020202020204" pitchFamily="34" charset="0"/>
                <a:cs typeface="Arial" panose="020B0604020202020204" pitchFamily="34" charset="0"/>
              </a:rPr>
              <a:t>Se aconseja a los prestadores de servicios que estén alerta a los signos de agotamiento laboral en sí mismos y en sus colegas, y que pidan ayuda según sea necesario.</a:t>
            </a:r>
          </a:p>
          <a:p>
            <a:pPr marL="1371600" lvl="1">
              <a:lnSpc>
                <a:spcPct val="100000"/>
              </a:lnSpc>
              <a:spcAft>
                <a:spcPts val="2400"/>
              </a:spcAft>
              <a:buClrTx/>
              <a:buSzPct val="60000"/>
              <a:buFont typeface="Wingdings" pitchFamily="2" charset="2"/>
              <a:buChar char="§"/>
            </a:pPr>
            <a:r>
              <a:rPr lang="es-419" sz="3600" dirty="0">
                <a:solidFill>
                  <a:schemeClr val="tx1"/>
                </a:solidFill>
                <a:latin typeface="Arial" panose="020B0604020202020204" pitchFamily="34" charset="0"/>
                <a:cs typeface="Arial" panose="020B0604020202020204" pitchFamily="34" charset="0"/>
              </a:rPr>
              <a:t>Las organizaciones pueden ayudar creando tiempo y espacio para enfrentar el agotamiento laboral y mejorando la capacitación sobre el bienestar del personal.</a:t>
            </a:r>
          </a:p>
        </p:txBody>
      </p:sp>
    </p:spTree>
    <p:extLst>
      <p:ext uri="{BB962C8B-B14F-4D97-AF65-F5344CB8AC3E}">
        <p14:creationId xmlns:p14="http://schemas.microsoft.com/office/powerpoint/2010/main" val="28701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61B4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C0BB8C-3C95-4620-A0F9-407AF4168AEF}"/>
              </a:ext>
            </a:extLst>
          </p:cNvPr>
          <p:cNvSpPr txBox="1"/>
          <p:nvPr/>
        </p:nvSpPr>
        <p:spPr>
          <a:xfrm>
            <a:off x="3279913" y="10450139"/>
            <a:ext cx="13544274" cy="400110"/>
          </a:xfrm>
          <a:prstGeom prst="rect">
            <a:avLst/>
          </a:prstGeom>
          <a:noFill/>
        </p:spPr>
        <p:txBody>
          <a:bodyPr wrap="square" rtlCol="0">
            <a:spAutoFit/>
          </a:bodyPr>
          <a:lstStyle/>
          <a:p>
            <a:pPr algn="ctr"/>
            <a:r>
              <a:rPr lang="en-US" sz="2000">
                <a:solidFill>
                  <a:schemeClr val="bg1"/>
                </a:solidFill>
              </a:rPr>
              <a:t>For national data: </a:t>
            </a:r>
            <a:r>
              <a:rPr lang="en-US" sz="2000">
                <a:solidFill>
                  <a:schemeClr val="bg1"/>
                </a:solidFill>
                <a:hlinkClick r:id="rId3">
                  <a:extLst>
                    <a:ext uri="{A12FA001-AC4F-418D-AE19-62706E023703}">
                      <ahyp:hlinkClr xmlns:ahyp="http://schemas.microsoft.com/office/drawing/2018/hyperlinkcolor" val="tx"/>
                    </a:ext>
                  </a:extLst>
                </a:hlinkClick>
              </a:rPr>
              <a:t>Global Database on Violence Against Women </a:t>
            </a:r>
            <a:r>
              <a:rPr lang="en-US" sz="2000">
                <a:solidFill>
                  <a:schemeClr val="bg1"/>
                </a:solidFill>
              </a:rPr>
              <a:t>(unwomen.org)</a:t>
            </a:r>
            <a:endParaRPr lang="en-US">
              <a:solidFill>
                <a:schemeClr val="bg1"/>
              </a:solidFill>
            </a:endParaRPr>
          </a:p>
        </p:txBody>
      </p:sp>
      <p:pic>
        <p:nvPicPr>
          <p:cNvPr id="2" name="Picture 2">
            <a:extLst>
              <a:ext uri="{FF2B5EF4-FFF2-40B4-BE49-F238E27FC236}">
                <a16:creationId xmlns:a16="http://schemas.microsoft.com/office/drawing/2014/main" id="{09BBBDD7-1676-3E4B-9E67-422D8B605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117" y="997086"/>
            <a:ext cx="17165867" cy="816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67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CC9758-E0BA-4DC2-BE74-917BF9B0EC4C}"/>
              </a:ext>
            </a:extLst>
          </p:cNvPr>
          <p:cNvSpPr>
            <a:spLocks noGrp="1"/>
          </p:cNvSpPr>
          <p:nvPr>
            <p:ph sz="quarter" idx="4294967295"/>
          </p:nvPr>
        </p:nvSpPr>
        <p:spPr>
          <a:xfrm>
            <a:off x="2279650" y="3200400"/>
            <a:ext cx="15544801" cy="6002338"/>
          </a:xfrm>
        </p:spPr>
        <p:txBody>
          <a:bodyPr/>
          <a:lstStyle/>
          <a:p>
            <a:pPr marL="0" indent="0" algn="ctr">
              <a:lnSpc>
                <a:spcPct val="100000"/>
              </a:lnSpc>
              <a:spcAft>
                <a:spcPts val="4800"/>
              </a:spcAft>
              <a:buNone/>
            </a:pPr>
            <a:r>
              <a:rPr lang="es-419" sz="6000" dirty="0">
                <a:solidFill>
                  <a:schemeClr val="accent3"/>
                </a:solidFill>
              </a:rPr>
              <a:t>Reflexionen sobre tres cosas que piensan hacer después del taller relacionadas con la prestación de servicios de aborto informada por trauma y escríbanlas. </a:t>
            </a:r>
          </a:p>
          <a:p>
            <a:pPr marL="0" indent="0" algn="ctr">
              <a:lnSpc>
                <a:spcPct val="100000"/>
              </a:lnSpc>
              <a:spcAft>
                <a:spcPts val="4800"/>
              </a:spcAft>
              <a:buNone/>
            </a:pPr>
            <a:r>
              <a:rPr lang="es-419" sz="6000" dirty="0">
                <a:solidFill>
                  <a:schemeClr val="accent3"/>
                </a:solidFill>
              </a:rPr>
              <a:t>Piensen en alguna manera de apoyarse para evitar el agotamiento.</a:t>
            </a:r>
          </a:p>
        </p:txBody>
      </p:sp>
      <p:sp>
        <p:nvSpPr>
          <p:cNvPr id="3" name="Title 2">
            <a:extLst>
              <a:ext uri="{FF2B5EF4-FFF2-40B4-BE49-F238E27FC236}">
                <a16:creationId xmlns:a16="http://schemas.microsoft.com/office/drawing/2014/main" id="{CD2691C5-79C6-456B-AC2B-8ABC897C27E0}"/>
              </a:ext>
            </a:extLst>
          </p:cNvPr>
          <p:cNvSpPr>
            <a:spLocks noGrp="1"/>
          </p:cNvSpPr>
          <p:nvPr>
            <p:ph type="ctrTitle" idx="4294967295"/>
          </p:nvPr>
        </p:nvSpPr>
        <p:spPr>
          <a:xfrm>
            <a:off x="2736850" y="736600"/>
            <a:ext cx="14630400" cy="1108075"/>
          </a:xfrm>
        </p:spPr>
        <p:txBody>
          <a:bodyPr/>
          <a:lstStyle/>
          <a:p>
            <a:pPr algn="ctr"/>
            <a:r>
              <a:rPr lang="es-419" sz="8000" b="1" dirty="0">
                <a:solidFill>
                  <a:schemeClr val="accent3"/>
                </a:solidFill>
              </a:rPr>
              <a:t>Reflexiones de cierre</a:t>
            </a:r>
          </a:p>
        </p:txBody>
      </p:sp>
    </p:spTree>
    <p:extLst>
      <p:ext uri="{BB962C8B-B14F-4D97-AF65-F5344CB8AC3E}">
        <p14:creationId xmlns:p14="http://schemas.microsoft.com/office/powerpoint/2010/main" val="1330718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540B9-1245-E244-9BE6-F61685AB283B}"/>
              </a:ext>
            </a:extLst>
          </p:cNvPr>
          <p:cNvSpPr>
            <a:spLocks noGrp="1"/>
          </p:cNvSpPr>
          <p:nvPr>
            <p:ph type="title"/>
          </p:nvPr>
        </p:nvSpPr>
        <p:spPr>
          <a:xfrm>
            <a:off x="580165" y="1551339"/>
            <a:ext cx="17609864" cy="3691947"/>
          </a:xfrm>
        </p:spPr>
        <p:txBody>
          <a:bodyPr/>
          <a:lstStyle/>
          <a:p>
            <a:r>
              <a:rPr lang="es-419" dirty="0">
                <a:solidFill>
                  <a:schemeClr val="accent3"/>
                </a:solidFill>
              </a:rPr>
              <a:t>Administre el examen final y la evaluación del taller</a:t>
            </a:r>
          </a:p>
        </p:txBody>
      </p:sp>
      <p:pic>
        <p:nvPicPr>
          <p:cNvPr id="5" name="Picture 4">
            <a:extLst>
              <a:ext uri="{FF2B5EF4-FFF2-40B4-BE49-F238E27FC236}">
                <a16:creationId xmlns:a16="http://schemas.microsoft.com/office/drawing/2014/main" id="{A009F6C4-2BD3-7444-B53C-6BF7E016B1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7380" y="5360978"/>
            <a:ext cx="19476720" cy="587394"/>
          </a:xfrm>
          <a:prstGeom prst="rect">
            <a:avLst/>
          </a:prstGeom>
        </p:spPr>
      </p:pic>
    </p:spTree>
    <p:extLst>
      <p:ext uri="{BB962C8B-B14F-4D97-AF65-F5344CB8AC3E}">
        <p14:creationId xmlns:p14="http://schemas.microsoft.com/office/powerpoint/2010/main" val="3658011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90665-2445-1A40-A806-8918B07D864B}"/>
              </a:ext>
            </a:extLst>
          </p:cNvPr>
          <p:cNvSpPr>
            <a:spLocks noGrp="1"/>
          </p:cNvSpPr>
          <p:nvPr>
            <p:ph type="title"/>
          </p:nvPr>
        </p:nvSpPr>
        <p:spPr>
          <a:xfrm>
            <a:off x="560709" y="2446283"/>
            <a:ext cx="11933568" cy="3691947"/>
          </a:xfrm>
        </p:spPr>
        <p:txBody>
          <a:bodyPr/>
          <a:lstStyle/>
          <a:p>
            <a:r>
              <a:rPr lang="en-US" sz="15000" dirty="0"/>
              <a:t>¡Gracias!</a:t>
            </a:r>
          </a:p>
        </p:txBody>
      </p:sp>
    </p:spTree>
    <p:extLst>
      <p:ext uri="{BB962C8B-B14F-4D97-AF65-F5344CB8AC3E}">
        <p14:creationId xmlns:p14="http://schemas.microsoft.com/office/powerpoint/2010/main" val="297058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website&#10;&#10;Description automatically generated">
            <a:extLst>
              <a:ext uri="{FF2B5EF4-FFF2-40B4-BE49-F238E27FC236}">
                <a16:creationId xmlns:a16="http://schemas.microsoft.com/office/drawing/2014/main" id="{801F788D-E6CA-F045-8355-593939A35640}"/>
              </a:ext>
            </a:extLst>
          </p:cNvPr>
          <p:cNvPicPr>
            <a:picLocks noChangeAspect="1"/>
          </p:cNvPicPr>
          <p:nvPr/>
        </p:nvPicPr>
        <p:blipFill rotWithShape="1">
          <a:blip r:embed="rId3">
            <a:extLst>
              <a:ext uri="{28A0092B-C50C-407E-A947-70E740481C1C}">
                <a14:useLocalDpi xmlns:a14="http://schemas.microsoft.com/office/drawing/2010/main" val="0"/>
              </a:ext>
            </a:extLst>
          </a:blip>
          <a:srcRect l="3807" t="19840" r="7036" b="65251"/>
          <a:stretch/>
        </p:blipFill>
        <p:spPr>
          <a:xfrm>
            <a:off x="0" y="1194260"/>
            <a:ext cx="19985634" cy="8943653"/>
          </a:xfrm>
          <a:prstGeom prst="rect">
            <a:avLst/>
          </a:prstGeom>
        </p:spPr>
      </p:pic>
    </p:spTree>
    <p:extLst>
      <p:ext uri="{BB962C8B-B14F-4D97-AF65-F5344CB8AC3E}">
        <p14:creationId xmlns:p14="http://schemas.microsoft.com/office/powerpoint/2010/main" val="118120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79E6FF-C00B-8140-AD4A-56E6AB2435A3}"/>
              </a:ext>
            </a:extLst>
          </p:cNvPr>
          <p:cNvSpPr/>
          <p:nvPr/>
        </p:nvSpPr>
        <p:spPr>
          <a:xfrm>
            <a:off x="10495646" y="3211551"/>
            <a:ext cx="9164855" cy="7114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hand holding a snake&#10;&#10;Description automatically generated with low confidence">
            <a:extLst>
              <a:ext uri="{FF2B5EF4-FFF2-40B4-BE49-F238E27FC236}">
                <a16:creationId xmlns:a16="http://schemas.microsoft.com/office/drawing/2014/main" id="{5ACC25D8-9AF8-274B-9689-FCC4D8990BC7}"/>
              </a:ext>
            </a:extLst>
          </p:cNvPr>
          <p:cNvPicPr>
            <a:picLocks noChangeAspect="1"/>
          </p:cNvPicPr>
          <p:nvPr/>
        </p:nvPicPr>
        <p:blipFill rotWithShape="1">
          <a:blip r:embed="rId3">
            <a:extLst>
              <a:ext uri="{28A0092B-C50C-407E-A947-70E740481C1C}">
                <a14:useLocalDpi xmlns:a14="http://schemas.microsoft.com/office/drawing/2010/main" val="0"/>
              </a:ext>
            </a:extLst>
          </a:blip>
          <a:srcRect l="1" r="14293" b="-82"/>
          <a:stretch/>
        </p:blipFill>
        <p:spPr>
          <a:xfrm>
            <a:off x="469569" y="3211551"/>
            <a:ext cx="9138885" cy="7114477"/>
          </a:xfrm>
          <a:prstGeom prst="rect">
            <a:avLst/>
          </a:prstGeom>
          <a:ln>
            <a:noFill/>
          </a:ln>
        </p:spPr>
      </p:pic>
      <p:sp>
        <p:nvSpPr>
          <p:cNvPr id="4" name="Text Placeholder 3">
            <a:extLst>
              <a:ext uri="{FF2B5EF4-FFF2-40B4-BE49-F238E27FC236}">
                <a16:creationId xmlns:a16="http://schemas.microsoft.com/office/drawing/2014/main" id="{E7D414CB-5DC2-42B9-BD26-63DA494DC777}"/>
              </a:ext>
            </a:extLst>
          </p:cNvPr>
          <p:cNvSpPr>
            <a:spLocks noGrp="1"/>
          </p:cNvSpPr>
          <p:nvPr>
            <p:ph sz="quarter" idx="10"/>
          </p:nvPr>
        </p:nvSpPr>
        <p:spPr>
          <a:xfrm>
            <a:off x="469569" y="-379142"/>
            <a:ext cx="9582481" cy="4546146"/>
          </a:xfrm>
        </p:spPr>
        <p:txBody>
          <a:bodyPr anchor="ctr"/>
          <a:lstStyle/>
          <a:p>
            <a:pPr>
              <a:lnSpc>
                <a:spcPct val="100000"/>
              </a:lnSpc>
            </a:pPr>
            <a:r>
              <a:rPr lang="en-US" sz="3600" b="1" dirty="0">
                <a:solidFill>
                  <a:schemeClr val="accent3"/>
                </a:solidFill>
                <a:latin typeface="+mj-lt"/>
              </a:rPr>
              <a:t>1 DE CADA 5 MUJERES REFUGIADAS Y DESPLAZADAS SUFRE VIOLENCIA SEXUAL EN COMPLEJAS CRISIS HUMANITARIAS</a:t>
            </a:r>
          </a:p>
        </p:txBody>
      </p:sp>
      <p:sp>
        <p:nvSpPr>
          <p:cNvPr id="5" name="Text Placeholder 4">
            <a:extLst>
              <a:ext uri="{FF2B5EF4-FFF2-40B4-BE49-F238E27FC236}">
                <a16:creationId xmlns:a16="http://schemas.microsoft.com/office/drawing/2014/main" id="{CE963E57-BDF3-4D3F-9CA6-A4A52D330383}"/>
              </a:ext>
            </a:extLst>
          </p:cNvPr>
          <p:cNvSpPr>
            <a:spLocks noGrp="1"/>
          </p:cNvSpPr>
          <p:nvPr>
            <p:ph sz="quarter" idx="11"/>
          </p:nvPr>
        </p:nvSpPr>
        <p:spPr>
          <a:xfrm>
            <a:off x="10495648" y="-375384"/>
            <a:ext cx="9164854" cy="4532243"/>
          </a:xfrm>
        </p:spPr>
        <p:txBody>
          <a:bodyPr anchor="ctr"/>
          <a:lstStyle/>
          <a:p>
            <a:pPr>
              <a:lnSpc>
                <a:spcPct val="100000"/>
              </a:lnSpc>
            </a:pPr>
            <a:r>
              <a:rPr lang="en-US" sz="3600" b="1" dirty="0">
                <a:solidFill>
                  <a:schemeClr val="accent1"/>
                </a:solidFill>
                <a:latin typeface="+mj-lt"/>
              </a:rPr>
              <a:t>LAS MUJERES CON DISCAPACIDAD SON DE 2 A 4 VECES MÁS PROPENSAS A SUFRIR VIOLENCIA DE PAREJA ÍNTIMA</a:t>
            </a:r>
          </a:p>
        </p:txBody>
      </p:sp>
      <p:pic>
        <p:nvPicPr>
          <p:cNvPr id="6" name="Picture 2">
            <a:extLst>
              <a:ext uri="{FF2B5EF4-FFF2-40B4-BE49-F238E27FC236}">
                <a16:creationId xmlns:a16="http://schemas.microsoft.com/office/drawing/2014/main" id="{B6FB8CE6-0957-EA4D-BAE0-94D5390F8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5646" y="5275533"/>
            <a:ext cx="9164856" cy="472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5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69B7-ED08-4E59-9D87-BEC37FB2F90D}"/>
              </a:ext>
            </a:extLst>
          </p:cNvPr>
          <p:cNvSpPr>
            <a:spLocks noGrp="1"/>
          </p:cNvSpPr>
          <p:nvPr>
            <p:ph type="title"/>
          </p:nvPr>
        </p:nvSpPr>
        <p:spPr>
          <a:xfrm>
            <a:off x="450850" y="1082675"/>
            <a:ext cx="15391377" cy="2757911"/>
          </a:xfrm>
        </p:spPr>
        <p:txBody>
          <a:bodyPr vert="horz" wrap="square" lIns="150781" tIns="75390" rIns="150781" bIns="75390" rtlCol="0" anchor="t">
            <a:normAutofit/>
          </a:bodyPr>
          <a:lstStyle/>
          <a:p>
            <a:r>
              <a:rPr lang="es-419" kern="1200" dirty="0"/>
              <a:t>Terminología</a:t>
            </a:r>
            <a:r>
              <a:rPr lang="en-US" kern="1200" dirty="0"/>
              <a:t> </a:t>
            </a:r>
          </a:p>
        </p:txBody>
      </p:sp>
      <p:graphicFrame>
        <p:nvGraphicFramePr>
          <p:cNvPr id="5" name="TextBox 2">
            <a:extLst>
              <a:ext uri="{FF2B5EF4-FFF2-40B4-BE49-F238E27FC236}">
                <a16:creationId xmlns:a16="http://schemas.microsoft.com/office/drawing/2014/main" id="{29EEFB93-D9DC-4441-9C18-D64323392998}"/>
              </a:ext>
            </a:extLst>
          </p:cNvPr>
          <p:cNvGraphicFramePr/>
          <p:nvPr>
            <p:extLst>
              <p:ext uri="{D42A27DB-BD31-4B8C-83A1-F6EECF244321}">
                <p14:modId xmlns:p14="http://schemas.microsoft.com/office/powerpoint/2010/main" val="4041306025"/>
              </p:ext>
            </p:extLst>
          </p:nvPr>
        </p:nvGraphicFramePr>
        <p:xfrm>
          <a:off x="6440829" y="732518"/>
          <a:ext cx="13083112" cy="9935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6623142"/>
      </p:ext>
    </p:extLst>
  </p:cSld>
  <p:clrMapOvr>
    <a:masterClrMapping/>
  </p:clrMapOvr>
</p:sld>
</file>

<file path=ppt/theme/theme1.xml><?xml version="1.0" encoding="utf-8"?>
<a:theme xmlns:a="http://schemas.openxmlformats.org/drawingml/2006/main" name="IpasBrand2022">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pasBrand2022" id="{2137E430-15F2-6D46-ACFF-5555DA3BE6DC}" vid="{3F06E0BC-B056-5841-88DE-4FDE1A61DD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3" ma:contentTypeDescription="Create a new document." ma:contentTypeScope="" ma:versionID="c66786516c4cfec90d7f966dd33e293e">
  <xsd:schema xmlns:xsd="http://www.w3.org/2001/XMLSchema" xmlns:xs="http://www.w3.org/2001/XMLSchema" xmlns:p="http://schemas.microsoft.com/office/2006/metadata/properties" xmlns:ns2="c99d05fb-4e8f-4b87-8e2d-ae28f7e395a8" xmlns:ns3="bde3d734-8288-46d8-8b17-572cb4539444" targetNamespace="http://schemas.microsoft.com/office/2006/metadata/properties" ma:root="true" ma:fieldsID="18cf6600c37c6bdf4c41b54890c43666" ns2:_="" ns3:_="">
    <xsd:import namespace="c99d05fb-4e8f-4b87-8e2d-ae28f7e395a8"/>
    <xsd:import namespace="bde3d734-8288-46d8-8b17-572cb45394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99d05fb-4e8f-4b87-8e2d-ae28f7e395a8">
      <UserInfo>
        <DisplayName>Emily McMahon</DisplayName>
        <AccountId>51</AccountId>
        <AccountType/>
      </UserInfo>
      <UserInfo>
        <DisplayName>Bill Powell</DisplayName>
        <AccountId>119</AccountId>
        <AccountType/>
      </UserInfo>
      <UserInfo>
        <DisplayName>Tamara Fetters</DisplayName>
        <AccountId>126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9D9950-620E-4D9B-971B-83932EC09B65}">
  <ds:schemaRefs>
    <ds:schemaRef ds:uri="bde3d734-8288-46d8-8b17-572cb4539444"/>
    <ds:schemaRef ds:uri="c99d05fb-4e8f-4b87-8e2d-ae28f7e395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902152-29C6-41D6-8A0B-1B0553242CD2}">
  <ds:schemaRefs>
    <ds:schemaRef ds:uri="bde3d734-8288-46d8-8b17-572cb4539444"/>
    <ds:schemaRef ds:uri="c99d05fb-4e8f-4b87-8e2d-ae28f7e395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95D4C7F-FA77-4853-878B-1289C931E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2249</TotalTime>
  <Words>16578</Words>
  <Application>Microsoft Macintosh PowerPoint</Application>
  <PresentationFormat>Custom</PresentationFormat>
  <Paragraphs>1052</Paragraphs>
  <Slides>62</Slides>
  <Notes>62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Courier New</vt:lpstr>
      <vt:lpstr>Georgia</vt:lpstr>
      <vt:lpstr>Helvetica</vt:lpstr>
      <vt:lpstr>Times New Roman</vt:lpstr>
      <vt:lpstr>Wingdings</vt:lpstr>
      <vt:lpstr>Wingdings,Sans-Serif</vt:lpstr>
      <vt:lpstr>Yrsa Light</vt:lpstr>
      <vt:lpstr>IpasBrand2022</vt:lpstr>
      <vt:lpstr>Introducción a la atención informada por trauma</vt:lpstr>
      <vt:lpstr>Administrar el examen inicial </vt:lpstr>
      <vt:lpstr>Objetivos del taller</vt:lpstr>
      <vt:lpstr>Módulo 1: Introducción a la violencia sexual</vt:lpstr>
      <vt:lpstr>PowerPoint Presentation</vt:lpstr>
      <vt:lpstr>PowerPoint Presentation</vt:lpstr>
      <vt:lpstr>PowerPoint Presentation</vt:lpstr>
      <vt:lpstr>PowerPoint Presentation</vt:lpstr>
      <vt:lpstr>Terminología </vt:lpstr>
      <vt:lpstr>Definición de violencia de género</vt:lpstr>
      <vt:lpstr>Definición de violencia sexual </vt:lpstr>
      <vt:lpstr>Definición de violencia de pareja íntima</vt:lpstr>
      <vt:lpstr>Módulo 2: Intersección de trauma, VG y aborto</vt:lpstr>
      <vt:lpstr>¿Qué es trauma? </vt:lpstr>
      <vt:lpstr>La intersección de violencia sexual y aborto a menudo es “invisible”</vt:lpstr>
      <vt:lpstr>La mayoría de las mujeres viven en países donde el aborto es permitido por ciertas causales.</vt:lpstr>
      <vt:lpstr>HECHO: El aborto es legal bajo ciertas circunstancias en la mayoría de los países</vt:lpstr>
      <vt:lpstr>SSR de adolescentes: principio de capacidad de adolescentes</vt:lpstr>
      <vt:lpstr>Recursos del paquete de servicios iniciales mínimos (PSIM)</vt:lpstr>
      <vt:lpstr> Servicios de aborto seguro y el PSIM</vt:lpstr>
      <vt:lpstr>Recursos para introducir los servicios de aborto como parte del paquete de servicios iniciales mínimos</vt:lpstr>
      <vt:lpstr>Módulo 3: Atención informada por trauma y servicios clínicos de aborto </vt:lpstr>
      <vt:lpstr>Servicios informados por trauma = atención centrada en sobrevivientes </vt:lpstr>
      <vt:lpstr>No hacer daño</vt:lpstr>
      <vt:lpstr>El rol del prestador de servicios</vt:lpstr>
      <vt:lpstr>NO se recomienda la denuncia obligatoria</vt:lpstr>
      <vt:lpstr>Graves resultados de la violencia en la salud</vt:lpstr>
      <vt:lpstr>Preguntar sobre violencia: juego de roles</vt:lpstr>
      <vt:lpstr>¿Qué hacer si sospecha violencia pero la mujer no la divulga?</vt:lpstr>
      <vt:lpstr>En resumen: respuesta de prestadores de servicios de aborto</vt:lpstr>
      <vt:lpstr>Método “ANIMA” de la OMS para apoyar a sobrevivientes de agresión sexual </vt:lpstr>
      <vt:lpstr>Atención clínica</vt:lpstr>
      <vt:lpstr>Atención clínica</vt:lpstr>
      <vt:lpstr>PowerPoint Presentation</vt:lpstr>
      <vt:lpstr>Prevención y manejo de embarazo no deseado tras una agresión sexual (cont.)</vt:lpstr>
      <vt:lpstr>Diez pasos: atención informada por trauma</vt:lpstr>
      <vt:lpstr>PowerPoint Presentation</vt:lpstr>
      <vt:lpstr>PowerPoint Presentation</vt:lpstr>
      <vt:lpstr>Actividad 1: Juego de roles con estudio de casos clínicos</vt:lpstr>
      <vt:lpstr>Módulo 4: Vías de referencia e integración de los servicios</vt:lpstr>
      <vt:lpstr>¿Por qué se necesitan referencias multisectoriales? </vt:lpstr>
      <vt:lpstr>Funciones y responsabilidades de los prestadores de servicios de aborto</vt:lpstr>
      <vt:lpstr>Funciones y responsabilidades de los prestadores de servicios de aborto</vt:lpstr>
      <vt:lpstr>Sistema de gestión de información sobre violencia de género (SGIVG)</vt:lpstr>
      <vt:lpstr>Actividad 2: Vías de atención y referencias</vt:lpstr>
      <vt:lpstr>Vías de atención y referencias* </vt:lpstr>
      <vt:lpstr>El cuidado y tratamiento holístico son esenciales para la curación y seguridad</vt:lpstr>
      <vt:lpstr>Actividad 3: Estudio de casos de prestación/integración de servicios</vt:lpstr>
      <vt:lpstr>Módulo 5: Cuidado para cuidadores</vt:lpstr>
      <vt:lpstr>¿Qué es “agotamiento” o desgaste laboral?</vt:lpstr>
      <vt:lpstr>ESTADÍSTICAS SOBRE AGOTAMIENTO laboral</vt:lpstr>
      <vt:lpstr>Cómo evitar el agotamiento laboral: estrategias sugeridas para el trabajo</vt:lpstr>
      <vt:lpstr>Cómo evitar el agotamiento laboral: acciones personales positivas</vt:lpstr>
      <vt:lpstr>¿Qué pueden hacer las organizaciones: implicaciones para la práctica*</vt:lpstr>
      <vt:lpstr>Actividad 4: Cuidado para cuidadores </vt:lpstr>
      <vt:lpstr>Módulo 6: Cierre</vt:lpstr>
      <vt:lpstr>Mensajes clave</vt:lpstr>
      <vt:lpstr>Mensajes clave</vt:lpstr>
      <vt:lpstr>Mensajes clave</vt:lpstr>
      <vt:lpstr>Reflexiones de cierre</vt:lpstr>
      <vt:lpstr>Administre el examen final y la evaluación del taller</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placeholder</dc:title>
  <dc:creator>Bill Powell</dc:creator>
  <cp:lastModifiedBy>Kristin Swanson</cp:lastModifiedBy>
  <cp:revision>76</cp:revision>
  <dcterms:created xsi:type="dcterms:W3CDTF">2017-08-10T14:53:04Z</dcterms:created>
  <dcterms:modified xsi:type="dcterms:W3CDTF">2023-01-24T16:07:30Z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0x01010079B50D5B38FCC840A7CF1B7A46A9DA5F</vt:lpwstr>
  </property>
  <property fmtid="{D5CDD505-2E9C-101B-9397-08002B2CF9AE}" pid="6" name="Order">
    <vt:lpwstr>3000.00000000000</vt:lpwstr>
  </property>
  <property fmtid="{D5CDD505-2E9C-101B-9397-08002B2CF9AE}" pid="7" name="xd_ProgID">
    <vt:lpwstr/>
  </property>
  <property fmtid="{D5CDD505-2E9C-101B-9397-08002B2CF9AE}" pid="8" name="TemplateUrl">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