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0" r:id="rId3"/>
    <p:sldId id="261" r:id="rId4"/>
    <p:sldId id="262" r:id="rId5"/>
    <p:sldId id="263" r:id="rId6"/>
    <p:sldId id="276" r:id="rId7"/>
    <p:sldId id="265" r:id="rId8"/>
    <p:sldId id="266" r:id="rId9"/>
    <p:sldId id="267" r:id="rId10"/>
    <p:sldId id="268" r:id="rId11"/>
    <p:sldId id="270" r:id="rId12"/>
    <p:sldId id="271" r:id="rId13"/>
    <p:sldId id="269" r:id="rId14"/>
    <p:sldId id="272" r:id="rId15"/>
    <p:sldId id="273"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1D3C"/>
    <a:srgbClr val="F29C35"/>
    <a:srgbClr val="41F265"/>
    <a:srgbClr val="11A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9"/>
    <p:restoredTop sz="71897"/>
  </p:normalViewPr>
  <p:slideViewPr>
    <p:cSldViewPr snapToGrid="0" snapToObjects="1">
      <p:cViewPr>
        <p:scale>
          <a:sx n="64" d="100"/>
          <a:sy n="64" d="100"/>
        </p:scale>
        <p:origin x="1888" y="10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5B538-8B7B-194F-9FAA-4CDA9C2F174C}" type="datetimeFigureOut">
              <a:rPr lang="en-US" smtClean="0"/>
              <a:t>5/2/22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ECFEB-C336-7448-B2A5-2A9CEAB8B47E}" type="slidenum">
              <a:rPr lang="en-US" smtClean="0"/>
              <a:t>‹#›</a:t>
            </a:fld>
            <a:endParaRPr lang="en-US"/>
          </a:p>
        </p:txBody>
      </p:sp>
    </p:spTree>
    <p:extLst>
      <p:ext uri="{BB962C8B-B14F-4D97-AF65-F5344CB8AC3E}">
        <p14:creationId xmlns:p14="http://schemas.microsoft.com/office/powerpoint/2010/main" val="419607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modify this slide based on what you’d like participants to do while waiting for the workshop to start. You may or may not be using the pre- and post-workshop evaluation, and you may opt to add instructions to prepare for an icebreaker activity other than the “Hopes and hesitations” icebreaker included on this agenda.</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en-US" smtClean="0"/>
              <a:t>2</a:t>
            </a:fld>
            <a:endParaRPr lang="en-US"/>
          </a:p>
        </p:txBody>
      </p:sp>
    </p:spTree>
    <p:extLst>
      <p:ext uri="{BB962C8B-B14F-4D97-AF65-F5344CB8AC3E}">
        <p14:creationId xmlns:p14="http://schemas.microsoft.com/office/powerpoint/2010/main" val="238853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activity slide, please adapt or add additional slides if you want to include specific instructions or discussion questions per the facilitator guide. Some facilitators—and some participant groups—prefer and make use of more visual aids during activities than others.</a:t>
            </a:r>
          </a:p>
        </p:txBody>
      </p:sp>
      <p:sp>
        <p:nvSpPr>
          <p:cNvPr id="4" name="Slide Number Placeholder 3"/>
          <p:cNvSpPr>
            <a:spLocks noGrp="1"/>
          </p:cNvSpPr>
          <p:nvPr>
            <p:ph type="sldNum" sz="quarter" idx="5"/>
          </p:nvPr>
        </p:nvSpPr>
        <p:spPr/>
        <p:txBody>
          <a:bodyPr/>
          <a:lstStyle/>
          <a:p>
            <a:fld id="{A08ECFEB-C336-7448-B2A5-2A9CEAB8B47E}" type="slidenum">
              <a:rPr lang="en-US" smtClean="0"/>
              <a:t>14</a:t>
            </a:fld>
            <a:endParaRPr lang="en-US"/>
          </a:p>
        </p:txBody>
      </p:sp>
    </p:spTree>
    <p:extLst>
      <p:ext uri="{BB962C8B-B14F-4D97-AF65-F5344CB8AC3E}">
        <p14:creationId xmlns:p14="http://schemas.microsoft.com/office/powerpoint/2010/main" val="3495422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activity slide, please adapt or add additional slides if you want to include specific instructions or discussion questions per the facilitator guide. Some facilitators—and some participant groups—prefer and make use of more visual aids during activities than others.</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en-US" smtClean="0"/>
              <a:t>15</a:t>
            </a:fld>
            <a:endParaRPr lang="en-US"/>
          </a:p>
        </p:txBody>
      </p:sp>
    </p:spTree>
    <p:extLst>
      <p:ext uri="{BB962C8B-B14F-4D97-AF65-F5344CB8AC3E}">
        <p14:creationId xmlns:p14="http://schemas.microsoft.com/office/powerpoint/2010/main" val="378024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modify this slide based on what your closing session will look like and whether you will be asking participants to complete a feedback form and/or post-workshop evaluation.</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en-US" smtClean="0"/>
              <a:t>16</a:t>
            </a:fld>
            <a:endParaRPr lang="en-US"/>
          </a:p>
        </p:txBody>
      </p:sp>
    </p:spTree>
    <p:extLst>
      <p:ext uri="{BB962C8B-B14F-4D97-AF65-F5344CB8AC3E}">
        <p14:creationId xmlns:p14="http://schemas.microsoft.com/office/powerpoint/2010/main" val="163906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activity slide, please adapt or add additional slides if you want to include specific instructions or discussion questions per the facilitator guide. Some facilitators—and some participant groups—prefer and make use of more visual aids during activities than others.</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en-US" smtClean="0"/>
              <a:t>17</a:t>
            </a:fld>
            <a:endParaRPr lang="en-US"/>
          </a:p>
        </p:txBody>
      </p:sp>
    </p:spTree>
    <p:extLst>
      <p:ext uri="{BB962C8B-B14F-4D97-AF65-F5344CB8AC3E}">
        <p14:creationId xmlns:p14="http://schemas.microsoft.com/office/powerpoint/2010/main" val="102243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modify this slide based on what you’d like participants to do while waiting for the workshop to start. You may or may not be using the pre- and post-workshop evaluation, and you may opt to add instructions to prepare for an icebreaker activity other than the “Hopes and hesitations” icebreaker included on this agenda.</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en-US" smtClean="0"/>
              <a:t>3</a:t>
            </a:fld>
            <a:endParaRPr lang="en-US"/>
          </a:p>
        </p:txBody>
      </p:sp>
    </p:spTree>
    <p:extLst>
      <p:ext uri="{BB962C8B-B14F-4D97-AF65-F5344CB8AC3E}">
        <p14:creationId xmlns:p14="http://schemas.microsoft.com/office/powerpoint/2010/main" val="16842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add specific things you’d like each participant to share here, such as prior experience with abortion care. You might also blend the recommended icebreaker (Hopes and hesitations) into the introductions session.</a:t>
            </a:r>
          </a:p>
          <a:p>
            <a:endParaRPr lang="en-US" dirty="0"/>
          </a:p>
          <a:p>
            <a:r>
              <a:rPr lang="en-US" dirty="0"/>
              <a:t>Facilitators might also include information here about themselves.</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en-US" smtClean="0"/>
              <a:t>5</a:t>
            </a:fld>
            <a:endParaRPr lang="en-US"/>
          </a:p>
        </p:txBody>
      </p:sp>
    </p:spTree>
    <p:extLst>
      <p:ext uri="{BB962C8B-B14F-4D97-AF65-F5344CB8AC3E}">
        <p14:creationId xmlns:p14="http://schemas.microsoft.com/office/powerpoint/2010/main" val="133684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activity slide, please adapt or add additional slides if you want to include specific instructions or discussion questions per the facilitator guide. Some facilitators—and some participant groups—prefer and make use of more visual aids during activities than others.</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en-US" smtClean="0"/>
              <a:t>6</a:t>
            </a:fld>
            <a:endParaRPr lang="en-US"/>
          </a:p>
        </p:txBody>
      </p:sp>
    </p:spTree>
    <p:extLst>
      <p:ext uri="{BB962C8B-B14F-4D97-AF65-F5344CB8AC3E}">
        <p14:creationId xmlns:p14="http://schemas.microsoft.com/office/powerpoint/2010/main" val="46534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might also include your agency’s abortion position statement if available on an additional slide.</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en-US" smtClean="0"/>
              <a:t>7</a:t>
            </a:fld>
            <a:endParaRPr lang="en-US"/>
          </a:p>
        </p:txBody>
      </p:sp>
    </p:spTree>
    <p:extLst>
      <p:ext uri="{BB962C8B-B14F-4D97-AF65-F5344CB8AC3E}">
        <p14:creationId xmlns:p14="http://schemas.microsoft.com/office/powerpoint/2010/main" val="164961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separate slide set (</a:t>
            </a:r>
            <a:r>
              <a:rPr lang="en-US" i="1" dirty="0"/>
              <a:t>The fundamentals of abortion self-care</a:t>
            </a:r>
            <a:r>
              <a:rPr lang="en-US" dirty="0"/>
              <a:t>) included in workshop toolkit for this presentation.</a:t>
            </a:r>
          </a:p>
        </p:txBody>
      </p:sp>
      <p:sp>
        <p:nvSpPr>
          <p:cNvPr id="4" name="Slide Number Placeholder 3"/>
          <p:cNvSpPr>
            <a:spLocks noGrp="1"/>
          </p:cNvSpPr>
          <p:nvPr>
            <p:ph type="sldNum" sz="quarter" idx="5"/>
          </p:nvPr>
        </p:nvSpPr>
        <p:spPr/>
        <p:txBody>
          <a:bodyPr/>
          <a:lstStyle/>
          <a:p>
            <a:fld id="{A08ECFEB-C336-7448-B2A5-2A9CEAB8B47E}" type="slidenum">
              <a:rPr lang="en-US" smtClean="0"/>
              <a:t>8</a:t>
            </a:fld>
            <a:endParaRPr lang="en-US"/>
          </a:p>
        </p:txBody>
      </p:sp>
    </p:spTree>
    <p:extLst>
      <p:ext uri="{BB962C8B-B14F-4D97-AF65-F5344CB8AC3E}">
        <p14:creationId xmlns:p14="http://schemas.microsoft.com/office/powerpoint/2010/main" val="3645914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activity slide, please adapt or add additional slides if you want to include specific instructions or discussion questions per the facilitator guide. Some facilitators—and some participant groups—prefer and make use of more visual aids during activities than others.</a:t>
            </a:r>
          </a:p>
        </p:txBody>
      </p:sp>
      <p:sp>
        <p:nvSpPr>
          <p:cNvPr id="4" name="Slide Number Placeholder 3"/>
          <p:cNvSpPr>
            <a:spLocks noGrp="1"/>
          </p:cNvSpPr>
          <p:nvPr>
            <p:ph type="sldNum" sz="quarter" idx="5"/>
          </p:nvPr>
        </p:nvSpPr>
        <p:spPr/>
        <p:txBody>
          <a:bodyPr/>
          <a:lstStyle/>
          <a:p>
            <a:fld id="{A08ECFEB-C336-7448-B2A5-2A9CEAB8B47E}" type="slidenum">
              <a:rPr lang="en-US" smtClean="0"/>
              <a:t>9</a:t>
            </a:fld>
            <a:endParaRPr lang="en-US"/>
          </a:p>
        </p:txBody>
      </p:sp>
    </p:spTree>
    <p:extLst>
      <p:ext uri="{BB962C8B-B14F-4D97-AF65-F5344CB8AC3E}">
        <p14:creationId xmlns:p14="http://schemas.microsoft.com/office/powerpoint/2010/main" val="262213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activity slide, please adapt or add additional slides if you want to include specific instructions or discussion questions per the facilitator guide. Some facilitators—and some participant groups—prefer and make use of more visual aids during activities than others.</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en-US" smtClean="0"/>
              <a:t>11</a:t>
            </a:fld>
            <a:endParaRPr lang="en-US"/>
          </a:p>
        </p:txBody>
      </p:sp>
    </p:spTree>
    <p:extLst>
      <p:ext uri="{BB962C8B-B14F-4D97-AF65-F5344CB8AC3E}">
        <p14:creationId xmlns:p14="http://schemas.microsoft.com/office/powerpoint/2010/main" val="44443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activity slide, please adapt or add additional slides if you want to include specific instructions or discussion questions per the facilitator guide. Some facilitators—and some participant groups—prefer and make use of more visual aids during activities than others.</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en-US" smtClean="0"/>
              <a:t>12</a:t>
            </a:fld>
            <a:endParaRPr lang="en-US"/>
          </a:p>
        </p:txBody>
      </p:sp>
    </p:spTree>
    <p:extLst>
      <p:ext uri="{BB962C8B-B14F-4D97-AF65-F5344CB8AC3E}">
        <p14:creationId xmlns:p14="http://schemas.microsoft.com/office/powerpoint/2010/main" val="3897310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B7BE88-37BF-1266-A92C-57E76E67561E}"/>
              </a:ext>
            </a:extLst>
          </p:cNvPr>
          <p:cNvSpPr/>
          <p:nvPr userDrawn="1"/>
        </p:nvSpPr>
        <p:spPr>
          <a:xfrm>
            <a:off x="0" y="0"/>
            <a:ext cx="12192000" cy="571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oogle Shape;12;p2">
            <a:extLst>
              <a:ext uri="{FF2B5EF4-FFF2-40B4-BE49-F238E27FC236}">
                <a16:creationId xmlns:a16="http://schemas.microsoft.com/office/drawing/2014/main" id="{CEFD86CC-25E2-21E0-B4E7-93779631501A}"/>
              </a:ext>
            </a:extLst>
          </p:cNvPr>
          <p:cNvPicPr preferRelativeResize="0"/>
          <p:nvPr userDrawn="1"/>
        </p:nvPicPr>
        <p:blipFill>
          <a:blip r:embed="rId2">
            <a:alphaModFix/>
          </a:blip>
          <a:stretch>
            <a:fillRect/>
          </a:stretch>
        </p:blipFill>
        <p:spPr>
          <a:xfrm rot="5400000">
            <a:off x="7797994" y="3063575"/>
            <a:ext cx="6470863" cy="730851"/>
          </a:xfrm>
          <a:prstGeom prst="rect">
            <a:avLst/>
          </a:prstGeom>
          <a:noFill/>
          <a:ln>
            <a:noFill/>
          </a:ln>
        </p:spPr>
      </p:pic>
      <p:pic>
        <p:nvPicPr>
          <p:cNvPr id="10" name="Google Shape;11;p2">
            <a:extLst>
              <a:ext uri="{FF2B5EF4-FFF2-40B4-BE49-F238E27FC236}">
                <a16:creationId xmlns:a16="http://schemas.microsoft.com/office/drawing/2014/main" id="{056240E8-C2B4-422A-7757-CC617E5F14E6}"/>
              </a:ext>
            </a:extLst>
          </p:cNvPr>
          <p:cNvPicPr preferRelativeResize="0"/>
          <p:nvPr userDrawn="1"/>
        </p:nvPicPr>
        <p:blipFill>
          <a:blip r:embed="rId3"/>
          <a:srcRect/>
          <a:stretch/>
        </p:blipFill>
        <p:spPr>
          <a:xfrm>
            <a:off x="263875" y="6045883"/>
            <a:ext cx="1012475" cy="502634"/>
          </a:xfrm>
          <a:prstGeom prst="rect">
            <a:avLst/>
          </a:prstGeom>
          <a:noFill/>
          <a:ln>
            <a:noFill/>
          </a:ln>
        </p:spPr>
      </p:pic>
    </p:spTree>
    <p:extLst>
      <p:ext uri="{BB962C8B-B14F-4D97-AF65-F5344CB8AC3E}">
        <p14:creationId xmlns:p14="http://schemas.microsoft.com/office/powerpoint/2010/main" val="232174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le Slid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DF7AAF-0409-9C31-F8A2-951320D2ACA1}"/>
              </a:ext>
            </a:extLst>
          </p:cNvPr>
          <p:cNvPicPr>
            <a:picLocks noChangeAspect="1"/>
          </p:cNvPicPr>
          <p:nvPr userDrawn="1"/>
        </p:nvPicPr>
        <p:blipFill>
          <a:blip r:embed="rId2"/>
          <a:stretch>
            <a:fillRect/>
          </a:stretch>
        </p:blipFill>
        <p:spPr>
          <a:xfrm>
            <a:off x="178466" y="228600"/>
            <a:ext cx="11835069" cy="6400800"/>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1404086" y="1391870"/>
            <a:ext cx="9383829"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1404086" y="3871545"/>
            <a:ext cx="938382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8483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BD94-23E4-58EA-12D5-9C3EF196884A}"/>
              </a:ext>
            </a:extLst>
          </p:cNvPr>
          <p:cNvSpPr>
            <a:spLocks noGrp="1"/>
          </p:cNvSpPr>
          <p:nvPr>
            <p:ph type="title"/>
          </p:nvPr>
        </p:nvSpPr>
        <p:spPr>
          <a:xfrm>
            <a:off x="838200" y="365125"/>
            <a:ext cx="80170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FF3D40C-54D3-E73B-EC29-F3318B8C1B9D}"/>
              </a:ext>
            </a:extLst>
          </p:cNvPr>
          <p:cNvSpPr>
            <a:spLocks noGrp="1"/>
          </p:cNvSpPr>
          <p:nvPr>
            <p:ph idx="1"/>
          </p:nvPr>
        </p:nvSpPr>
        <p:spPr>
          <a:xfrm>
            <a:off x="838200" y="1825625"/>
            <a:ext cx="8017042"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oogle Shape;35;p10">
            <a:extLst>
              <a:ext uri="{FF2B5EF4-FFF2-40B4-BE49-F238E27FC236}">
                <a16:creationId xmlns:a16="http://schemas.microsoft.com/office/drawing/2014/main" id="{C01C3BBB-BDAF-9F96-7D60-A261925796BC}"/>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248023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0DA594-8AB4-D538-7622-F108B65557A3}"/>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Google Shape;35;p10">
            <a:extLst>
              <a:ext uri="{FF2B5EF4-FFF2-40B4-BE49-F238E27FC236}">
                <a16:creationId xmlns:a16="http://schemas.microsoft.com/office/drawing/2014/main" id="{8BA55FF2-C9A2-9639-71E5-FDD38D40B73C}"/>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57787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6213643A-E0A5-6955-A415-4A6BEBD2D718}"/>
              </a:ext>
            </a:extLst>
          </p:cNvPr>
          <p:cNvGrpSpPr/>
          <p:nvPr userDrawn="1"/>
        </p:nvGrpSpPr>
        <p:grpSpPr>
          <a:xfrm>
            <a:off x="11047259" y="351864"/>
            <a:ext cx="1032128" cy="6154273"/>
            <a:chOff x="11047259" y="486311"/>
            <a:chExt cx="1032128" cy="6154273"/>
          </a:xfrm>
        </p:grpSpPr>
        <p:pic>
          <p:nvPicPr>
            <p:cNvPr id="7" name="Google Shape;35;p10">
              <a:extLst>
                <a:ext uri="{FF2B5EF4-FFF2-40B4-BE49-F238E27FC236}">
                  <a16:creationId xmlns:a16="http://schemas.microsoft.com/office/drawing/2014/main" id="{8BA55FF2-C9A2-9639-71E5-FDD38D40B73C}"/>
                </a:ext>
              </a:extLst>
            </p:cNvPr>
            <p:cNvPicPr preferRelativeResize="0"/>
            <p:nvPr userDrawn="1"/>
          </p:nvPicPr>
          <p:blipFill>
            <a:blip r:embed="rId2"/>
            <a:srcRect/>
            <a:stretch/>
          </p:blipFill>
          <p:spPr>
            <a:xfrm>
              <a:off x="11047259" y="6128193"/>
              <a:ext cx="1032128" cy="512391"/>
            </a:xfrm>
            <a:prstGeom prst="rect">
              <a:avLst/>
            </a:prstGeom>
            <a:noFill/>
            <a:ln>
              <a:noFill/>
            </a:ln>
          </p:spPr>
        </p:pic>
        <p:pic>
          <p:nvPicPr>
            <p:cNvPr id="4" name="Picture 3">
              <a:extLst>
                <a:ext uri="{FF2B5EF4-FFF2-40B4-BE49-F238E27FC236}">
                  <a16:creationId xmlns:a16="http://schemas.microsoft.com/office/drawing/2014/main" id="{BF72BD11-CD12-8F3A-26BA-24EB7EAE7A06}"/>
                </a:ext>
              </a:extLst>
            </p:cNvPr>
            <p:cNvPicPr>
              <a:picLocks noChangeAspect="1"/>
            </p:cNvPicPr>
            <p:nvPr userDrawn="1"/>
          </p:nvPicPr>
          <p:blipFill>
            <a:blip r:embed="rId3"/>
            <a:stretch>
              <a:fillRect/>
            </a:stretch>
          </p:blipFill>
          <p:spPr>
            <a:xfrm rot="5400000">
              <a:off x="8890681" y="2706389"/>
              <a:ext cx="5303520" cy="863364"/>
            </a:xfrm>
            <a:prstGeom prst="rect">
              <a:avLst/>
            </a:prstGeom>
          </p:spPr>
        </p:pic>
      </p:grpSp>
    </p:spTree>
    <p:extLst>
      <p:ext uri="{BB962C8B-B14F-4D97-AF65-F5344CB8AC3E}">
        <p14:creationId xmlns:p14="http://schemas.microsoft.com/office/powerpoint/2010/main" val="3645135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077DAB1B-7ACD-16E3-89A5-FC2507792F4A}"/>
              </a:ext>
            </a:extLst>
          </p:cNvPr>
          <p:cNvPicPr>
            <a:picLocks noChangeAspect="1"/>
          </p:cNvPicPr>
          <p:nvPr userDrawn="1"/>
        </p:nvPicPr>
        <p:blipFill>
          <a:blip r:embed="rId2"/>
          <a:stretch>
            <a:fillRect/>
          </a:stretch>
        </p:blipFill>
        <p:spPr>
          <a:xfrm rot="5400000">
            <a:off x="7994355" y="2908005"/>
            <a:ext cx="6400800" cy="1041991"/>
          </a:xfrm>
          <a:prstGeom prst="rect">
            <a:avLst/>
          </a:prstGeom>
        </p:spPr>
      </p:pic>
    </p:spTree>
    <p:extLst>
      <p:ext uri="{BB962C8B-B14F-4D97-AF65-F5344CB8AC3E}">
        <p14:creationId xmlns:p14="http://schemas.microsoft.com/office/powerpoint/2010/main" val="4212908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accent3"/>
                </a:solidFill>
              </a:defRPr>
            </a:lvl1pPr>
          </a:lstStyle>
          <a:p>
            <a:r>
              <a:rPr lang="en-US"/>
              <a:t>Click to edit Master title style</a:t>
            </a:r>
            <a:endParaRPr lang="en-US" dirty="0"/>
          </a:p>
        </p:txBody>
      </p:sp>
      <p:pic>
        <p:nvPicPr>
          <p:cNvPr id="4" name="Google Shape;12;p2">
            <a:extLst>
              <a:ext uri="{FF2B5EF4-FFF2-40B4-BE49-F238E27FC236}">
                <a16:creationId xmlns:a16="http://schemas.microsoft.com/office/drawing/2014/main" id="{3601B5A0-955A-FC3D-B36D-5FE1E36A3013}"/>
              </a:ext>
            </a:extLst>
          </p:cNvPr>
          <p:cNvPicPr preferRelativeResize="0"/>
          <p:nvPr userDrawn="1"/>
        </p:nvPicPr>
        <p:blipFill>
          <a:blip r:embed="rId2">
            <a:alphaModFix/>
          </a:blip>
          <a:stretch>
            <a:fillRect/>
          </a:stretch>
        </p:blipFill>
        <p:spPr>
          <a:xfrm rot="5400000">
            <a:off x="8293294" y="3063575"/>
            <a:ext cx="6470863" cy="730851"/>
          </a:xfrm>
          <a:prstGeom prst="rect">
            <a:avLst/>
          </a:prstGeom>
          <a:noFill/>
          <a:ln>
            <a:noFill/>
          </a:ln>
        </p:spPr>
      </p:pic>
    </p:spTree>
    <p:extLst>
      <p:ext uri="{BB962C8B-B14F-4D97-AF65-F5344CB8AC3E}">
        <p14:creationId xmlns:p14="http://schemas.microsoft.com/office/powerpoint/2010/main" val="507168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80F0-07B8-1160-A887-1F6138D1AD93}"/>
              </a:ext>
            </a:extLst>
          </p:cNvPr>
          <p:cNvSpPr>
            <a:spLocks noGrp="1"/>
          </p:cNvSpPr>
          <p:nvPr>
            <p:ph type="title"/>
          </p:nvPr>
        </p:nvSpPr>
        <p:spPr>
          <a:xfrm>
            <a:off x="838200" y="365125"/>
            <a:ext cx="80170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D8AA59D-F1F1-24BD-7B89-26235634BCDB}"/>
              </a:ext>
            </a:extLst>
          </p:cNvPr>
          <p:cNvSpPr>
            <a:spLocks noGrp="1"/>
          </p:cNvSpPr>
          <p:nvPr>
            <p:ph sz="half" idx="1"/>
          </p:nvPr>
        </p:nvSpPr>
        <p:spPr>
          <a:xfrm>
            <a:off x="8382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540FC48-9899-A6F1-7453-77E05BC98840}"/>
              </a:ext>
            </a:extLst>
          </p:cNvPr>
          <p:cNvSpPr>
            <a:spLocks noGrp="1"/>
          </p:cNvSpPr>
          <p:nvPr>
            <p:ph sz="half" idx="2"/>
          </p:nvPr>
        </p:nvSpPr>
        <p:spPr>
          <a:xfrm>
            <a:off x="496904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oogle Shape;35;p10">
            <a:extLst>
              <a:ext uri="{FF2B5EF4-FFF2-40B4-BE49-F238E27FC236}">
                <a16:creationId xmlns:a16="http://schemas.microsoft.com/office/drawing/2014/main" id="{6D50D850-E49B-DAE2-5A40-4938DC9B6F6F}"/>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377560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738A-43FC-BD2A-5C64-12B6D221E5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3513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48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B08B-6323-ABD1-B1FA-CDC3FAFFAD83}"/>
              </a:ext>
            </a:extLst>
          </p:cNvPr>
          <p:cNvSpPr>
            <a:spLocks noGrp="1"/>
          </p:cNvSpPr>
          <p:nvPr>
            <p:ph type="title"/>
          </p:nvPr>
        </p:nvSpPr>
        <p:spPr>
          <a:xfrm>
            <a:off x="3801978" y="2766219"/>
            <a:ext cx="7551821" cy="1325563"/>
          </a:xfrm>
        </p:spPr>
        <p:txBody>
          <a:bodyPr/>
          <a:lstStyle>
            <a:lvl1pPr>
              <a:defRPr>
                <a:solidFill>
                  <a:schemeClr val="accent3"/>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D1FF94C-2CB7-D174-9BAA-632ADBF1FB1E}"/>
              </a:ext>
            </a:extLst>
          </p:cNvPr>
          <p:cNvSpPr>
            <a:spLocks noGrp="1"/>
          </p:cNvSpPr>
          <p:nvPr>
            <p:ph type="body" sz="quarter" idx="10" hasCustomPrompt="1"/>
          </p:nvPr>
        </p:nvSpPr>
        <p:spPr>
          <a:xfrm>
            <a:off x="1083343" y="2030079"/>
            <a:ext cx="2333625" cy="2797843"/>
          </a:xfrm>
        </p:spPr>
        <p:txBody>
          <a:bodyPr anchor="ctr">
            <a:normAutofit/>
          </a:bodyPr>
          <a:lstStyle>
            <a:lvl1pPr marL="0" indent="0" algn="ctr">
              <a:buNone/>
              <a:defRPr sz="25000" b="1">
                <a:solidFill>
                  <a:schemeClr val="accent1"/>
                </a:solidFill>
              </a:defRPr>
            </a:lvl1pPr>
          </a:lstStyle>
          <a:p>
            <a:pPr lvl="0"/>
            <a:r>
              <a:rPr lang="en-US" dirty="0"/>
              <a:t>2</a:t>
            </a:r>
          </a:p>
        </p:txBody>
      </p:sp>
    </p:spTree>
    <p:extLst>
      <p:ext uri="{BB962C8B-B14F-4D97-AF65-F5344CB8AC3E}">
        <p14:creationId xmlns:p14="http://schemas.microsoft.com/office/powerpoint/2010/main" val="292369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4A9A83C4-8F32-5746-AAB8-95905D4CFE55}"/>
              </a:ext>
            </a:extLst>
          </p:cNvPr>
          <p:cNvPicPr>
            <a:picLocks noChangeAspect="1"/>
          </p:cNvPicPr>
          <p:nvPr userDrawn="1"/>
        </p:nvPicPr>
        <p:blipFill>
          <a:blip r:embed="rId2"/>
          <a:stretch>
            <a:fillRect/>
          </a:stretch>
        </p:blipFill>
        <p:spPr>
          <a:xfrm>
            <a:off x="10271877" y="289995"/>
            <a:ext cx="1627632" cy="6278010"/>
          </a:xfrm>
          <a:prstGeom prst="rect">
            <a:avLst/>
          </a:prstGeom>
        </p:spPr>
      </p:pic>
      <p:pic>
        <p:nvPicPr>
          <p:cNvPr id="9" name="Google Shape;11;p2">
            <a:extLst>
              <a:ext uri="{FF2B5EF4-FFF2-40B4-BE49-F238E27FC236}">
                <a16:creationId xmlns:a16="http://schemas.microsoft.com/office/drawing/2014/main" id="{2C3B3D79-8F05-F3A4-D003-93AD1FEACC9F}"/>
              </a:ext>
            </a:extLst>
          </p:cNvPr>
          <p:cNvPicPr preferRelativeResize="0"/>
          <p:nvPr userDrawn="1"/>
        </p:nvPicPr>
        <p:blipFill>
          <a:blip r:embed="rId3"/>
          <a:srcRect/>
          <a:stretch/>
        </p:blipFill>
        <p:spPr>
          <a:xfrm>
            <a:off x="590349" y="6107597"/>
            <a:ext cx="3019125" cy="501904"/>
          </a:xfrm>
          <a:prstGeom prst="rect">
            <a:avLst/>
          </a:prstGeom>
          <a:noFill/>
          <a:ln>
            <a:noFill/>
          </a:ln>
        </p:spPr>
      </p:pic>
    </p:spTree>
    <p:extLst>
      <p:ext uri="{BB962C8B-B14F-4D97-AF65-F5344CB8AC3E}">
        <p14:creationId xmlns:p14="http://schemas.microsoft.com/office/powerpoint/2010/main" val="1357823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F8FE-3A61-8E1F-EFD1-282114F42105}"/>
              </a:ext>
            </a:extLst>
          </p:cNvPr>
          <p:cNvSpPr>
            <a:spLocks noGrp="1"/>
          </p:cNvSpPr>
          <p:nvPr>
            <p:ph type="title"/>
          </p:nvPr>
        </p:nvSpPr>
        <p:spPr>
          <a:xfrm>
            <a:off x="679944" y="693018"/>
            <a:ext cx="3932237" cy="135644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97A18-0EDD-DDA7-CA07-E9D27F3BA7D2}"/>
              </a:ext>
            </a:extLst>
          </p:cNvPr>
          <p:cNvSpPr>
            <a:spLocks noGrp="1"/>
          </p:cNvSpPr>
          <p:nvPr>
            <p:ph idx="1"/>
          </p:nvPr>
        </p:nvSpPr>
        <p:spPr>
          <a:xfrm>
            <a:off x="5183188" y="693019"/>
            <a:ext cx="6172200" cy="51680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DCF80F-82F0-70C7-F37D-99C9DADACE21}"/>
              </a:ext>
            </a:extLst>
          </p:cNvPr>
          <p:cNvSpPr>
            <a:spLocks noGrp="1"/>
          </p:cNvSpPr>
          <p:nvPr>
            <p:ph type="body" sz="half" idx="2"/>
          </p:nvPr>
        </p:nvSpPr>
        <p:spPr>
          <a:xfrm>
            <a:off x="679944"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oogle Shape;12;p2">
            <a:extLst>
              <a:ext uri="{FF2B5EF4-FFF2-40B4-BE49-F238E27FC236}">
                <a16:creationId xmlns:a16="http://schemas.microsoft.com/office/drawing/2014/main" id="{E4B0144D-C21C-6EA9-E697-75AAEB9EE573}"/>
              </a:ext>
            </a:extLst>
          </p:cNvPr>
          <p:cNvPicPr preferRelativeResize="0"/>
          <p:nvPr userDrawn="1"/>
        </p:nvPicPr>
        <p:blipFill>
          <a:blip r:embed="rId2">
            <a:alphaModFix/>
          </a:blip>
          <a:stretch>
            <a:fillRect/>
          </a:stretch>
        </p:blipFill>
        <p:spPr>
          <a:xfrm rot="5400000">
            <a:off x="2117659" y="2943786"/>
            <a:ext cx="5624278" cy="635234"/>
          </a:xfrm>
          <a:prstGeom prst="rect">
            <a:avLst/>
          </a:prstGeom>
          <a:noFill/>
          <a:ln>
            <a:noFill/>
          </a:ln>
        </p:spPr>
      </p:pic>
      <p:pic>
        <p:nvPicPr>
          <p:cNvPr id="9" name="Google Shape;35;p10">
            <a:extLst>
              <a:ext uri="{FF2B5EF4-FFF2-40B4-BE49-F238E27FC236}">
                <a16:creationId xmlns:a16="http://schemas.microsoft.com/office/drawing/2014/main" id="{A983F7AC-31CF-EFD7-2B42-49E11308A922}"/>
              </a:ext>
            </a:extLst>
          </p:cNvPr>
          <p:cNvPicPr preferRelativeResize="0"/>
          <p:nvPr userDrawn="1"/>
        </p:nvPicPr>
        <p:blipFill>
          <a:blip r:embed="rId3"/>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1636779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0B5793D-01B3-2D7D-0700-792351D17375}"/>
              </a:ext>
            </a:extLst>
          </p:cNvPr>
          <p:cNvSpPr>
            <a:spLocks noGrp="1"/>
          </p:cNvSpPr>
          <p:nvPr>
            <p:ph type="pic" idx="1"/>
          </p:nvPr>
        </p:nvSpPr>
        <p:spPr>
          <a:xfrm>
            <a:off x="5183188" y="693019"/>
            <a:ext cx="6172200" cy="5168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Google Shape;12;p2">
            <a:extLst>
              <a:ext uri="{FF2B5EF4-FFF2-40B4-BE49-F238E27FC236}">
                <a16:creationId xmlns:a16="http://schemas.microsoft.com/office/drawing/2014/main" id="{FB951E2A-2EAE-4628-3D99-748A9F9437D9}"/>
              </a:ext>
            </a:extLst>
          </p:cNvPr>
          <p:cNvPicPr preferRelativeResize="0"/>
          <p:nvPr userDrawn="1"/>
        </p:nvPicPr>
        <p:blipFill>
          <a:blip r:embed="rId2">
            <a:alphaModFix/>
          </a:blip>
          <a:stretch>
            <a:fillRect/>
          </a:stretch>
        </p:blipFill>
        <p:spPr>
          <a:xfrm rot="5400000">
            <a:off x="2117659" y="2943786"/>
            <a:ext cx="5624278" cy="635234"/>
          </a:xfrm>
          <a:prstGeom prst="rect">
            <a:avLst/>
          </a:prstGeom>
          <a:noFill/>
          <a:ln>
            <a:noFill/>
          </a:ln>
        </p:spPr>
      </p:pic>
      <p:sp>
        <p:nvSpPr>
          <p:cNvPr id="9" name="Title 1">
            <a:extLst>
              <a:ext uri="{FF2B5EF4-FFF2-40B4-BE49-F238E27FC236}">
                <a16:creationId xmlns:a16="http://schemas.microsoft.com/office/drawing/2014/main" id="{5839F395-52E2-629A-348F-0950F340BDE8}"/>
              </a:ext>
            </a:extLst>
          </p:cNvPr>
          <p:cNvSpPr>
            <a:spLocks noGrp="1"/>
          </p:cNvSpPr>
          <p:nvPr>
            <p:ph type="title"/>
          </p:nvPr>
        </p:nvSpPr>
        <p:spPr>
          <a:xfrm>
            <a:off x="679944" y="693018"/>
            <a:ext cx="3932237" cy="1356443"/>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A90C00D7-1614-F1AA-BBE0-7C78179DD9C6}"/>
              </a:ext>
            </a:extLst>
          </p:cNvPr>
          <p:cNvSpPr>
            <a:spLocks noGrp="1"/>
          </p:cNvSpPr>
          <p:nvPr>
            <p:ph type="body" sz="half" idx="2"/>
          </p:nvPr>
        </p:nvSpPr>
        <p:spPr>
          <a:xfrm>
            <a:off x="679944"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Google Shape;35;p10">
            <a:extLst>
              <a:ext uri="{FF2B5EF4-FFF2-40B4-BE49-F238E27FC236}">
                <a16:creationId xmlns:a16="http://schemas.microsoft.com/office/drawing/2014/main" id="{66D193AF-1435-6060-E07E-2B2DA6DD9E2A}"/>
              </a:ext>
            </a:extLst>
          </p:cNvPr>
          <p:cNvPicPr preferRelativeResize="0"/>
          <p:nvPr userDrawn="1"/>
        </p:nvPicPr>
        <p:blipFill>
          <a:blip r:embed="rId3"/>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216149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oogle Shape;11;p2">
            <a:extLst>
              <a:ext uri="{FF2B5EF4-FFF2-40B4-BE49-F238E27FC236}">
                <a16:creationId xmlns:a16="http://schemas.microsoft.com/office/drawing/2014/main" id="{9D89E5D4-1130-CCF2-1036-734E89DD0797}"/>
              </a:ext>
            </a:extLst>
          </p:cNvPr>
          <p:cNvPicPr preferRelativeResize="0">
            <a:picLocks noChangeAspect="1"/>
          </p:cNvPicPr>
          <p:nvPr userDrawn="1"/>
        </p:nvPicPr>
        <p:blipFill>
          <a:blip r:embed="rId2"/>
          <a:srcRect/>
          <a:stretch/>
        </p:blipFill>
        <p:spPr>
          <a:xfrm>
            <a:off x="576069" y="6080910"/>
            <a:ext cx="3025244" cy="502920"/>
          </a:xfrm>
          <a:prstGeom prst="rect">
            <a:avLst/>
          </a:prstGeom>
          <a:noFill/>
          <a:ln>
            <a:noFill/>
          </a:ln>
        </p:spPr>
      </p:pic>
      <p:pic>
        <p:nvPicPr>
          <p:cNvPr id="8" name="Picture 7">
            <a:extLst>
              <a:ext uri="{FF2B5EF4-FFF2-40B4-BE49-F238E27FC236}">
                <a16:creationId xmlns:a16="http://schemas.microsoft.com/office/drawing/2014/main" id="{4A9A83C4-8F32-5746-AAB8-95905D4CFE55}"/>
              </a:ext>
            </a:extLst>
          </p:cNvPr>
          <p:cNvPicPr>
            <a:picLocks noChangeAspect="1"/>
          </p:cNvPicPr>
          <p:nvPr userDrawn="1"/>
        </p:nvPicPr>
        <p:blipFill>
          <a:blip r:embed="rId3"/>
          <a:stretch>
            <a:fillRect/>
          </a:stretch>
        </p:blipFill>
        <p:spPr>
          <a:xfrm>
            <a:off x="10271877" y="289995"/>
            <a:ext cx="1627632" cy="6278010"/>
          </a:xfrm>
          <a:prstGeom prst="rect">
            <a:avLst/>
          </a:prstGeom>
        </p:spPr>
      </p:pic>
    </p:spTree>
    <p:extLst>
      <p:ext uri="{BB962C8B-B14F-4D97-AF65-F5344CB8AC3E}">
        <p14:creationId xmlns:p14="http://schemas.microsoft.com/office/powerpoint/2010/main" val="7415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oogle Shape;11;p2">
            <a:extLst>
              <a:ext uri="{FF2B5EF4-FFF2-40B4-BE49-F238E27FC236}">
                <a16:creationId xmlns:a16="http://schemas.microsoft.com/office/drawing/2014/main" id="{9D89E5D4-1130-CCF2-1036-734E89DD0797}"/>
              </a:ext>
            </a:extLst>
          </p:cNvPr>
          <p:cNvPicPr preferRelativeResize="0"/>
          <p:nvPr userDrawn="1"/>
        </p:nvPicPr>
        <p:blipFill>
          <a:blip r:embed="rId2"/>
          <a:srcRect/>
          <a:stretch/>
        </p:blipFill>
        <p:spPr>
          <a:xfrm>
            <a:off x="276115" y="6045883"/>
            <a:ext cx="987995" cy="502634"/>
          </a:xfrm>
          <a:prstGeom prst="rect">
            <a:avLst/>
          </a:prstGeom>
          <a:noFill/>
          <a:ln>
            <a:noFill/>
          </a:ln>
        </p:spPr>
      </p:pic>
      <p:pic>
        <p:nvPicPr>
          <p:cNvPr id="4" name="Picture 3">
            <a:extLst>
              <a:ext uri="{FF2B5EF4-FFF2-40B4-BE49-F238E27FC236}">
                <a16:creationId xmlns:a16="http://schemas.microsoft.com/office/drawing/2014/main" id="{651B96A1-604A-D28D-F653-DF1B034C5FE3}"/>
              </a:ext>
            </a:extLst>
          </p:cNvPr>
          <p:cNvPicPr>
            <a:picLocks noChangeAspect="1"/>
          </p:cNvPicPr>
          <p:nvPr userDrawn="1"/>
        </p:nvPicPr>
        <p:blipFill>
          <a:blip r:embed="rId3"/>
          <a:stretch>
            <a:fillRect/>
          </a:stretch>
        </p:blipFill>
        <p:spPr>
          <a:xfrm>
            <a:off x="10271877" y="288950"/>
            <a:ext cx="1628174" cy="6280100"/>
          </a:xfrm>
          <a:prstGeom prst="rect">
            <a:avLst/>
          </a:prstGeom>
        </p:spPr>
      </p:pic>
    </p:spTree>
    <p:extLst>
      <p:ext uri="{BB962C8B-B14F-4D97-AF65-F5344CB8AC3E}">
        <p14:creationId xmlns:p14="http://schemas.microsoft.com/office/powerpoint/2010/main" val="319273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808383" y="669975"/>
            <a:ext cx="1047647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808383" y="3149650"/>
            <a:ext cx="1047647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345CDB7E-01C9-34DF-A6CB-6C0D8F6469E1}"/>
              </a:ext>
            </a:extLst>
          </p:cNvPr>
          <p:cNvPicPr>
            <a:picLocks noChangeAspect="1"/>
          </p:cNvPicPr>
          <p:nvPr userDrawn="1"/>
        </p:nvPicPr>
        <p:blipFill>
          <a:blip r:embed="rId2"/>
          <a:stretch>
            <a:fillRect/>
          </a:stretch>
        </p:blipFill>
        <p:spPr>
          <a:xfrm>
            <a:off x="453574" y="5777026"/>
            <a:ext cx="11284853" cy="821998"/>
          </a:xfrm>
          <a:prstGeom prst="rect">
            <a:avLst/>
          </a:prstGeom>
        </p:spPr>
      </p:pic>
    </p:spTree>
    <p:extLst>
      <p:ext uri="{BB962C8B-B14F-4D97-AF65-F5344CB8AC3E}">
        <p14:creationId xmlns:p14="http://schemas.microsoft.com/office/powerpoint/2010/main" val="341685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655574-206F-32BC-CC65-A94701A6849C}"/>
              </a:ext>
            </a:extLst>
          </p:cNvPr>
          <p:cNvPicPr>
            <a:picLocks noChangeAspect="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5327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8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715D6-F6C0-5266-72F1-890C97774C58}"/>
              </a:ext>
            </a:extLst>
          </p:cNvPr>
          <p:cNvPicPr>
            <a:picLocks noChangeAspect="1"/>
          </p:cNvPicPr>
          <p:nvPr userDrawn="1"/>
        </p:nvPicPr>
        <p:blipFill>
          <a:blip r:embed="rId2"/>
          <a:srcRect/>
          <a:stretch/>
        </p:blipFill>
        <p:spPr>
          <a:xfrm>
            <a:off x="-1" y="0"/>
            <a:ext cx="12191999"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2130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9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715D6-F6C0-5266-72F1-890C97774C58}"/>
              </a:ext>
            </a:extLst>
          </p:cNvPr>
          <p:cNvPicPr>
            <a:picLocks noChangeAspect="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2236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A3DAF-606C-8625-5DAC-9216A64F1B9B}"/>
              </a:ext>
            </a:extLst>
          </p:cNvPr>
          <p:cNvPicPr>
            <a:picLocks noChangeAspect="1"/>
          </p:cNvPicPr>
          <p:nvPr userDrawn="1"/>
        </p:nvPicPr>
        <p:blipFill>
          <a:blip r:embed="rId2"/>
          <a:stretch>
            <a:fillRect/>
          </a:stretch>
        </p:blipFill>
        <p:spPr>
          <a:xfrm>
            <a:off x="178466" y="228600"/>
            <a:ext cx="11835069" cy="6400800"/>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1404086" y="1391870"/>
            <a:ext cx="9383829"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1404086" y="3871545"/>
            <a:ext cx="938382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28979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C38DD7-8EF6-2F0D-FEFC-0B418DDA4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7C82F7C-9885-3FBC-47BD-4E9D315E4FF0}"/>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69488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0" r:id="rId4"/>
    <p:sldLayoutId id="2147483668" r:id="rId5"/>
    <p:sldLayoutId id="2147483665" r:id="rId6"/>
    <p:sldLayoutId id="2147483666" r:id="rId7"/>
    <p:sldLayoutId id="2147483667" r:id="rId8"/>
    <p:sldLayoutId id="2147483663" r:id="rId9"/>
    <p:sldLayoutId id="2147483664" r:id="rId10"/>
    <p:sldLayoutId id="2147483650" r:id="rId11"/>
    <p:sldLayoutId id="2147483651" r:id="rId12"/>
    <p:sldLayoutId id="2147483669" r:id="rId13"/>
    <p:sldLayoutId id="2147483670" r:id="rId14"/>
    <p:sldLayoutId id="2147483671" r:id="rId15"/>
    <p:sldLayoutId id="2147483652" r:id="rId16"/>
    <p:sldLayoutId id="2147483654" r:id="rId17"/>
    <p:sldLayoutId id="2147483655" r:id="rId18"/>
    <p:sldLayoutId id="2147483658" r:id="rId19"/>
    <p:sldLayoutId id="2147483656" r:id="rId20"/>
    <p:sldLayoutId id="2147483657" r:id="rId2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0EE2D5-1F77-FAE6-7CA2-3305D9D34FFC}"/>
              </a:ext>
            </a:extLst>
          </p:cNvPr>
          <p:cNvPicPr>
            <a:picLocks noChangeAspect="1"/>
          </p:cNvPicPr>
          <p:nvPr/>
        </p:nvPicPr>
        <p:blipFill>
          <a:blip r:embed="rId2"/>
          <a:stretch>
            <a:fillRect/>
          </a:stretch>
        </p:blipFill>
        <p:spPr>
          <a:xfrm>
            <a:off x="318943" y="618314"/>
            <a:ext cx="6705185" cy="5621372"/>
          </a:xfrm>
          <a:prstGeom prst="rect">
            <a:avLst/>
          </a:prstGeom>
        </p:spPr>
      </p:pic>
      <p:sp>
        <p:nvSpPr>
          <p:cNvPr id="2" name="Title 1">
            <a:extLst>
              <a:ext uri="{FF2B5EF4-FFF2-40B4-BE49-F238E27FC236}">
                <a16:creationId xmlns:a16="http://schemas.microsoft.com/office/drawing/2014/main" id="{22EE5E93-B640-B661-784F-AFCFE2A41533}"/>
              </a:ext>
            </a:extLst>
          </p:cNvPr>
          <p:cNvSpPr>
            <a:spLocks noGrp="1"/>
          </p:cNvSpPr>
          <p:nvPr>
            <p:ph type="title"/>
          </p:nvPr>
        </p:nvSpPr>
        <p:spPr>
          <a:xfrm>
            <a:off x="4789409" y="2270157"/>
            <a:ext cx="7402591" cy="2317687"/>
          </a:xfrm>
          <a:solidFill>
            <a:schemeClr val="accent5"/>
          </a:solidFill>
        </p:spPr>
        <p:txBody>
          <a:bodyPr anchor="ctr">
            <a:noAutofit/>
          </a:bodyPr>
          <a:lstStyle/>
          <a:p>
            <a:r>
              <a:rPr lang="en-US" sz="5000" dirty="0">
                <a:solidFill>
                  <a:schemeClr val="accent3"/>
                </a:solidFill>
              </a:rPr>
              <a:t>Abortion self-care </a:t>
            </a:r>
            <a:br>
              <a:rPr lang="en-US" sz="5000" dirty="0">
                <a:solidFill>
                  <a:schemeClr val="accent3"/>
                </a:solidFill>
              </a:rPr>
            </a:br>
            <a:r>
              <a:rPr lang="en-US" sz="5000" dirty="0">
                <a:solidFill>
                  <a:schemeClr val="accent3"/>
                </a:solidFill>
              </a:rPr>
              <a:t>attitude transformation</a:t>
            </a:r>
            <a:br>
              <a:rPr lang="en-US" sz="5000" dirty="0">
                <a:solidFill>
                  <a:schemeClr val="accent3"/>
                </a:solidFill>
              </a:rPr>
            </a:br>
            <a:r>
              <a:rPr lang="en-US" sz="3800" b="0" dirty="0">
                <a:solidFill>
                  <a:schemeClr val="accent3"/>
                </a:solidFill>
              </a:rPr>
              <a:t>A values clarification workshop</a:t>
            </a:r>
          </a:p>
        </p:txBody>
      </p:sp>
    </p:spTree>
    <p:extLst>
      <p:ext uri="{BB962C8B-B14F-4D97-AF65-F5344CB8AC3E}">
        <p14:creationId xmlns:p14="http://schemas.microsoft.com/office/powerpoint/2010/main" val="162820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384E102C-5E6F-01A4-7188-7A0B0D9DF043}"/>
              </a:ext>
            </a:extLst>
          </p:cNvPr>
          <p:cNvSpPr/>
          <p:nvPr/>
        </p:nvSpPr>
        <p:spPr>
          <a:xfrm>
            <a:off x="6480312" y="1043609"/>
            <a:ext cx="4770782" cy="4770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8A9867B-AE57-CF93-ABD8-9E9399706750}"/>
              </a:ext>
            </a:extLst>
          </p:cNvPr>
          <p:cNvSpPr>
            <a:spLocks noGrp="1"/>
          </p:cNvSpPr>
          <p:nvPr>
            <p:ph type="title"/>
          </p:nvPr>
        </p:nvSpPr>
        <p:spPr>
          <a:xfrm>
            <a:off x="679944" y="2750778"/>
            <a:ext cx="3932237" cy="1356443"/>
          </a:xfrm>
        </p:spPr>
        <p:txBody>
          <a:bodyPr anchor="ctr">
            <a:normAutofit/>
          </a:bodyPr>
          <a:lstStyle/>
          <a:p>
            <a:r>
              <a:rPr lang="en-US" sz="8000" dirty="0"/>
              <a:t>Break</a:t>
            </a:r>
          </a:p>
        </p:txBody>
      </p:sp>
      <p:pic>
        <p:nvPicPr>
          <p:cNvPr id="16" name="Graphic 15" descr="Coffee with solid fill">
            <a:extLst>
              <a:ext uri="{FF2B5EF4-FFF2-40B4-BE49-F238E27FC236}">
                <a16:creationId xmlns:a16="http://schemas.microsoft.com/office/drawing/2014/main" id="{BF38705E-9AE8-3500-4E4A-8DF73BD445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6381" y="1818859"/>
            <a:ext cx="2773017" cy="2773017"/>
          </a:xfrm>
          <a:prstGeom prst="rect">
            <a:avLst/>
          </a:prstGeom>
        </p:spPr>
      </p:pic>
    </p:spTree>
    <p:extLst>
      <p:ext uri="{BB962C8B-B14F-4D97-AF65-F5344CB8AC3E}">
        <p14:creationId xmlns:p14="http://schemas.microsoft.com/office/powerpoint/2010/main" val="2834147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en-US" dirty="0"/>
              <a:t>Cross the Line</a:t>
            </a:r>
          </a:p>
        </p:txBody>
      </p:sp>
    </p:spTree>
    <p:extLst>
      <p:ext uri="{BB962C8B-B14F-4D97-AF65-F5344CB8AC3E}">
        <p14:creationId xmlns:p14="http://schemas.microsoft.com/office/powerpoint/2010/main" val="192521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en-US" dirty="0"/>
              <a:t>Four Corners</a:t>
            </a:r>
          </a:p>
        </p:txBody>
      </p:sp>
    </p:spTree>
    <p:extLst>
      <p:ext uri="{BB962C8B-B14F-4D97-AF65-F5344CB8AC3E}">
        <p14:creationId xmlns:p14="http://schemas.microsoft.com/office/powerpoint/2010/main" val="47789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384E102C-5E6F-01A4-7188-7A0B0D9DF043}"/>
              </a:ext>
            </a:extLst>
          </p:cNvPr>
          <p:cNvSpPr/>
          <p:nvPr/>
        </p:nvSpPr>
        <p:spPr>
          <a:xfrm>
            <a:off x="6480312" y="1043609"/>
            <a:ext cx="4770782" cy="4770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Table setting with solid fill">
            <a:extLst>
              <a:ext uri="{FF2B5EF4-FFF2-40B4-BE49-F238E27FC236}">
                <a16:creationId xmlns:a16="http://schemas.microsoft.com/office/drawing/2014/main" id="{E3796066-3901-DC8A-3FB7-CA7E140852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8449" y="1813891"/>
            <a:ext cx="3230217" cy="3230217"/>
          </a:xfrm>
          <a:prstGeom prst="rect">
            <a:avLst/>
          </a:prstGeom>
        </p:spPr>
      </p:pic>
      <p:sp>
        <p:nvSpPr>
          <p:cNvPr id="5" name="Title 4">
            <a:extLst>
              <a:ext uri="{FF2B5EF4-FFF2-40B4-BE49-F238E27FC236}">
                <a16:creationId xmlns:a16="http://schemas.microsoft.com/office/drawing/2014/main" id="{C8A9867B-AE57-CF93-ABD8-9E9399706750}"/>
              </a:ext>
            </a:extLst>
          </p:cNvPr>
          <p:cNvSpPr>
            <a:spLocks noGrp="1"/>
          </p:cNvSpPr>
          <p:nvPr>
            <p:ph type="title"/>
          </p:nvPr>
        </p:nvSpPr>
        <p:spPr>
          <a:xfrm>
            <a:off x="679944" y="2750778"/>
            <a:ext cx="4428769" cy="1356443"/>
          </a:xfrm>
        </p:spPr>
        <p:txBody>
          <a:bodyPr anchor="ctr">
            <a:noAutofit/>
          </a:bodyPr>
          <a:lstStyle/>
          <a:p>
            <a:r>
              <a:rPr lang="en-US" sz="9000" dirty="0"/>
              <a:t>Lunch</a:t>
            </a:r>
          </a:p>
        </p:txBody>
      </p:sp>
    </p:spTree>
    <p:extLst>
      <p:ext uri="{BB962C8B-B14F-4D97-AF65-F5344CB8AC3E}">
        <p14:creationId xmlns:p14="http://schemas.microsoft.com/office/powerpoint/2010/main" val="319277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en-US" dirty="0"/>
              <a:t>Comfort Continuum</a:t>
            </a:r>
          </a:p>
        </p:txBody>
      </p:sp>
    </p:spTree>
    <p:extLst>
      <p:ext uri="{BB962C8B-B14F-4D97-AF65-F5344CB8AC3E}">
        <p14:creationId xmlns:p14="http://schemas.microsoft.com/office/powerpoint/2010/main" val="417499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en-US" dirty="0"/>
              <a:t>Talking About Abortion Self-Care	</a:t>
            </a:r>
          </a:p>
        </p:txBody>
      </p:sp>
    </p:spTree>
    <p:extLst>
      <p:ext uri="{BB962C8B-B14F-4D97-AF65-F5344CB8AC3E}">
        <p14:creationId xmlns:p14="http://schemas.microsoft.com/office/powerpoint/2010/main" val="202815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98A6EE-B135-F7A1-21B9-1F1B05B4D380}"/>
              </a:ext>
            </a:extLst>
          </p:cNvPr>
          <p:cNvSpPr>
            <a:spLocks noGrp="1"/>
          </p:cNvSpPr>
          <p:nvPr>
            <p:ph type="title"/>
          </p:nvPr>
        </p:nvSpPr>
        <p:spPr/>
        <p:txBody>
          <a:bodyPr/>
          <a:lstStyle/>
          <a:p>
            <a:r>
              <a:rPr lang="en-US" dirty="0"/>
              <a:t>Feedback</a:t>
            </a:r>
          </a:p>
        </p:txBody>
      </p:sp>
      <p:sp>
        <p:nvSpPr>
          <p:cNvPr id="4" name="Content Placeholder 3">
            <a:extLst>
              <a:ext uri="{FF2B5EF4-FFF2-40B4-BE49-F238E27FC236}">
                <a16:creationId xmlns:a16="http://schemas.microsoft.com/office/drawing/2014/main" id="{17D6C7C5-B47F-1FD9-D4F9-F1BC7FBEAAD2}"/>
              </a:ext>
            </a:extLst>
          </p:cNvPr>
          <p:cNvSpPr>
            <a:spLocks noGrp="1"/>
          </p:cNvSpPr>
          <p:nvPr>
            <p:ph idx="1"/>
          </p:nvPr>
        </p:nvSpPr>
        <p:spPr>
          <a:xfrm>
            <a:off x="838200" y="1825625"/>
            <a:ext cx="8941904" cy="4667250"/>
          </a:xfrm>
        </p:spPr>
        <p:txBody>
          <a:bodyPr>
            <a:normAutofit/>
          </a:bodyPr>
          <a:lstStyle/>
          <a:p>
            <a:pPr>
              <a:lnSpc>
                <a:spcPct val="100000"/>
              </a:lnSpc>
              <a:spcBef>
                <a:spcPts val="1200"/>
              </a:spcBef>
            </a:pPr>
            <a:r>
              <a:rPr lang="en-US" sz="3600" dirty="0"/>
              <a:t>Please complete:</a:t>
            </a:r>
          </a:p>
          <a:p>
            <a:pPr lvl="1">
              <a:lnSpc>
                <a:spcPct val="100000"/>
              </a:lnSpc>
              <a:spcBef>
                <a:spcPts val="1200"/>
              </a:spcBef>
            </a:pPr>
            <a:r>
              <a:rPr lang="en-US" sz="3600" dirty="0"/>
              <a:t>Post-workshop survey</a:t>
            </a:r>
          </a:p>
          <a:p>
            <a:pPr lvl="1">
              <a:lnSpc>
                <a:spcPct val="100000"/>
              </a:lnSpc>
              <a:spcBef>
                <a:spcPts val="1200"/>
              </a:spcBef>
            </a:pPr>
            <a:r>
              <a:rPr lang="en-US" sz="3600" dirty="0"/>
              <a:t>Workshop feedback form</a:t>
            </a:r>
          </a:p>
          <a:p>
            <a:pPr>
              <a:lnSpc>
                <a:spcPct val="100000"/>
              </a:lnSpc>
              <a:spcBef>
                <a:spcPts val="1200"/>
              </a:spcBef>
            </a:pPr>
            <a:r>
              <a:rPr lang="en-US" sz="3600" dirty="0"/>
              <a:t>Final questions?</a:t>
            </a:r>
          </a:p>
          <a:p>
            <a:pPr>
              <a:lnSpc>
                <a:spcPct val="100000"/>
              </a:lnSpc>
              <a:spcBef>
                <a:spcPts val="1200"/>
              </a:spcBef>
            </a:pPr>
            <a:r>
              <a:rPr lang="en-US" sz="3600" dirty="0"/>
              <a:t>Certificates of completion for everyone!</a:t>
            </a:r>
          </a:p>
        </p:txBody>
      </p:sp>
    </p:spTree>
    <p:extLst>
      <p:ext uri="{BB962C8B-B14F-4D97-AF65-F5344CB8AC3E}">
        <p14:creationId xmlns:p14="http://schemas.microsoft.com/office/powerpoint/2010/main" val="182024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en-US" dirty="0"/>
              <a:t>Closing Reflections</a:t>
            </a:r>
          </a:p>
        </p:txBody>
      </p:sp>
    </p:spTree>
    <p:extLst>
      <p:ext uri="{BB962C8B-B14F-4D97-AF65-F5344CB8AC3E}">
        <p14:creationId xmlns:p14="http://schemas.microsoft.com/office/powerpoint/2010/main" val="8709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EAFD-07DE-4270-D016-379CE9296BF8}"/>
              </a:ext>
            </a:extLst>
          </p:cNvPr>
          <p:cNvSpPr>
            <a:spLocks noGrp="1"/>
          </p:cNvSpPr>
          <p:nvPr>
            <p:ph type="title"/>
          </p:nvPr>
        </p:nvSpPr>
        <p:spPr/>
        <p:txBody>
          <a:bodyPr/>
          <a:lstStyle/>
          <a:p>
            <a:r>
              <a:rPr lang="en-US" dirty="0">
                <a:latin typeface="Helvetica"/>
              </a:rPr>
              <a:t>Welcome!</a:t>
            </a:r>
            <a:endParaRPr lang="en-US" dirty="0"/>
          </a:p>
        </p:txBody>
      </p:sp>
      <p:sp>
        <p:nvSpPr>
          <p:cNvPr id="3" name="Content Placeholder 2">
            <a:extLst>
              <a:ext uri="{FF2B5EF4-FFF2-40B4-BE49-F238E27FC236}">
                <a16:creationId xmlns:a16="http://schemas.microsoft.com/office/drawing/2014/main" id="{E4B8960E-B237-4D06-9E1E-0DEE3227F54D}"/>
              </a:ext>
            </a:extLst>
          </p:cNvPr>
          <p:cNvSpPr>
            <a:spLocks noGrp="1"/>
          </p:cNvSpPr>
          <p:nvPr>
            <p:ph idx="1"/>
          </p:nvPr>
        </p:nvSpPr>
        <p:spPr>
          <a:xfrm>
            <a:off x="838199" y="1556684"/>
            <a:ext cx="10125635" cy="4667250"/>
          </a:xfrm>
        </p:spPr>
        <p:txBody>
          <a:bodyPr>
            <a:noAutofit/>
          </a:bodyPr>
          <a:lstStyle/>
          <a:p>
            <a:pPr marL="0" indent="0">
              <a:buNone/>
            </a:pPr>
            <a:r>
              <a:rPr lang="en-US" sz="3200" dirty="0"/>
              <a:t>Before the workshop starts, please do the following:</a:t>
            </a:r>
          </a:p>
          <a:p>
            <a:r>
              <a:rPr lang="en-US" sz="3200" dirty="0"/>
              <a:t>Check in using the participant check-in sheet</a:t>
            </a:r>
          </a:p>
          <a:p>
            <a:r>
              <a:rPr lang="en-US" sz="3200" dirty="0"/>
              <a:t>Create your name tag</a:t>
            </a:r>
          </a:p>
          <a:p>
            <a:r>
              <a:rPr lang="en-US" sz="3200" dirty="0"/>
              <a:t>Complete the pre-workshop evaluation</a:t>
            </a:r>
          </a:p>
          <a:p>
            <a:r>
              <a:rPr lang="en-US" sz="3200" dirty="0"/>
              <a:t>On separate note cards, write down </a:t>
            </a:r>
            <a:r>
              <a:rPr lang="en-US" sz="3200" b="1" dirty="0"/>
              <a:t>one hope </a:t>
            </a:r>
            <a:r>
              <a:rPr lang="en-US" sz="3200" dirty="0"/>
              <a:t>and </a:t>
            </a:r>
            <a:br>
              <a:rPr lang="en-US" sz="3200" dirty="0"/>
            </a:br>
            <a:r>
              <a:rPr lang="en-US" sz="3200" b="1" dirty="0"/>
              <a:t>one hesitation </a:t>
            </a:r>
            <a:r>
              <a:rPr lang="en-US" sz="3200" dirty="0"/>
              <a:t>you have about participating in this workshop—plus </a:t>
            </a:r>
            <a:r>
              <a:rPr lang="en-US" sz="3200" b="1" dirty="0"/>
              <a:t>one motivation </a:t>
            </a:r>
            <a:r>
              <a:rPr lang="en-US" sz="3200" dirty="0"/>
              <a:t>you have for working with your organization</a:t>
            </a:r>
          </a:p>
        </p:txBody>
      </p:sp>
    </p:spTree>
    <p:extLst>
      <p:ext uri="{BB962C8B-B14F-4D97-AF65-F5344CB8AC3E}">
        <p14:creationId xmlns:p14="http://schemas.microsoft.com/office/powerpoint/2010/main" val="131928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EAFD-07DE-4270-D016-379CE9296BF8}"/>
              </a:ext>
            </a:extLst>
          </p:cNvPr>
          <p:cNvSpPr>
            <a:spLocks noGrp="1"/>
          </p:cNvSpPr>
          <p:nvPr>
            <p:ph type="title"/>
          </p:nvPr>
        </p:nvSpPr>
        <p:spPr/>
        <p:txBody>
          <a:bodyPr/>
          <a:lstStyle/>
          <a:p>
            <a:r>
              <a:rPr lang="en-US" dirty="0">
                <a:latin typeface="Helvetica"/>
              </a:rPr>
              <a:t>Objectives</a:t>
            </a:r>
            <a:endParaRPr lang="en-US" dirty="0"/>
          </a:p>
        </p:txBody>
      </p:sp>
      <p:sp>
        <p:nvSpPr>
          <p:cNvPr id="3" name="Content Placeholder 2">
            <a:extLst>
              <a:ext uri="{FF2B5EF4-FFF2-40B4-BE49-F238E27FC236}">
                <a16:creationId xmlns:a16="http://schemas.microsoft.com/office/drawing/2014/main" id="{E4B8960E-B237-4D06-9E1E-0DEE3227F54D}"/>
              </a:ext>
            </a:extLst>
          </p:cNvPr>
          <p:cNvSpPr>
            <a:spLocks noGrp="1"/>
          </p:cNvSpPr>
          <p:nvPr>
            <p:ph idx="1"/>
          </p:nvPr>
        </p:nvSpPr>
        <p:spPr>
          <a:xfrm>
            <a:off x="838199" y="1556684"/>
            <a:ext cx="10125635" cy="4667250"/>
          </a:xfrm>
        </p:spPr>
        <p:txBody>
          <a:bodyPr>
            <a:noAutofit/>
          </a:bodyPr>
          <a:lstStyle/>
          <a:p>
            <a:pPr marL="0" indent="0">
              <a:buNone/>
            </a:pPr>
            <a:r>
              <a:rPr lang="en-US" sz="3200" dirty="0"/>
              <a:t>By the end of this workshop, you will be able to:</a:t>
            </a:r>
          </a:p>
          <a:p>
            <a:pPr marL="685800" indent="-685800" fontAlgn="base"/>
            <a:r>
              <a:rPr lang="en-US" sz="3200" dirty="0"/>
              <a:t>Explain the fundamental principles of the rights-based approach to abortion self-care   </a:t>
            </a:r>
          </a:p>
          <a:p>
            <a:pPr marL="685800" indent="-685800" fontAlgn="base"/>
            <a:r>
              <a:rPr lang="en-US" sz="3200" dirty="0"/>
              <a:t>Articulate your values, beliefs and attitudes related to abortion self-care and those held by others   </a:t>
            </a:r>
          </a:p>
          <a:p>
            <a:pPr marL="685800" indent="-685800" fontAlgn="base"/>
            <a:r>
              <a:rPr lang="en-US" sz="3200" dirty="0"/>
              <a:t>Describe your professional responsibility to support women’s and girls’ needs for abortion self-care as part of your role within your organization and community</a:t>
            </a:r>
          </a:p>
        </p:txBody>
      </p:sp>
    </p:spTree>
    <p:extLst>
      <p:ext uri="{BB962C8B-B14F-4D97-AF65-F5344CB8AC3E}">
        <p14:creationId xmlns:p14="http://schemas.microsoft.com/office/powerpoint/2010/main" val="317952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96297-BB1C-18FA-20AA-765943B72417}"/>
              </a:ext>
            </a:extLst>
          </p:cNvPr>
          <p:cNvSpPr>
            <a:spLocks noGrp="1"/>
          </p:cNvSpPr>
          <p:nvPr>
            <p:ph type="title"/>
          </p:nvPr>
        </p:nvSpPr>
        <p:spPr/>
        <p:txBody>
          <a:bodyPr/>
          <a:lstStyle/>
          <a:p>
            <a:r>
              <a:rPr lang="en-US" dirty="0"/>
              <a:t>Agenda</a:t>
            </a:r>
          </a:p>
        </p:txBody>
      </p:sp>
      <p:sp>
        <p:nvSpPr>
          <p:cNvPr id="5" name="Rectangle 4">
            <a:extLst>
              <a:ext uri="{FF2B5EF4-FFF2-40B4-BE49-F238E27FC236}">
                <a16:creationId xmlns:a16="http://schemas.microsoft.com/office/drawing/2014/main" id="{C9AD4A6A-2934-A875-CFD2-2304987C5990}"/>
              </a:ext>
            </a:extLst>
          </p:cNvPr>
          <p:cNvSpPr/>
          <p:nvPr/>
        </p:nvSpPr>
        <p:spPr>
          <a:xfrm>
            <a:off x="11072191" y="6162261"/>
            <a:ext cx="1119809" cy="6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915D3556-3CB5-0E8C-B87E-FACDF845C954}"/>
              </a:ext>
            </a:extLst>
          </p:cNvPr>
          <p:cNvGraphicFramePr>
            <a:graphicFrameLocks noGrp="1"/>
          </p:cNvGraphicFramePr>
          <p:nvPr>
            <p:extLst>
              <p:ext uri="{D42A27DB-BD31-4B8C-83A1-F6EECF244321}">
                <p14:modId xmlns:p14="http://schemas.microsoft.com/office/powerpoint/2010/main" val="3799370656"/>
              </p:ext>
            </p:extLst>
          </p:nvPr>
        </p:nvGraphicFramePr>
        <p:xfrm>
          <a:off x="4565650" y="365125"/>
          <a:ext cx="7221992" cy="6127750"/>
        </p:xfrm>
        <a:graphic>
          <a:graphicData uri="http://schemas.openxmlformats.org/drawingml/2006/table">
            <a:tbl>
              <a:tblPr firstRow="1" bandRow="1">
                <a:tableStyleId>{F5AB1C69-6EDB-4FF4-983F-18BD219EF322}</a:tableStyleId>
              </a:tblPr>
              <a:tblGrid>
                <a:gridCol w="2870103">
                  <a:extLst>
                    <a:ext uri="{9D8B030D-6E8A-4147-A177-3AD203B41FA5}">
                      <a16:colId xmlns:a16="http://schemas.microsoft.com/office/drawing/2014/main" val="583570142"/>
                    </a:ext>
                  </a:extLst>
                </a:gridCol>
                <a:gridCol w="4351889">
                  <a:extLst>
                    <a:ext uri="{9D8B030D-6E8A-4147-A177-3AD203B41FA5}">
                      <a16:colId xmlns:a16="http://schemas.microsoft.com/office/drawing/2014/main" val="3943005129"/>
                    </a:ext>
                  </a:extLst>
                </a:gridCol>
              </a:tblGrid>
              <a:tr h="372042">
                <a:tc>
                  <a:txBody>
                    <a:bodyPr/>
                    <a:lstStyle/>
                    <a:p>
                      <a:pPr algn="ctr"/>
                      <a:r>
                        <a:rPr lang="en-US" sz="2000" dirty="0"/>
                        <a:t>Time</a:t>
                      </a:r>
                      <a:endParaRPr lang="en-US" sz="2000" dirty="0">
                        <a:latin typeface="Arial" panose="020B0604020202020204" pitchFamily="34" charset="0"/>
                        <a:cs typeface="Arial" panose="020B0604020202020204" pitchFamily="34" charset="0"/>
                      </a:endParaRPr>
                    </a:p>
                  </a:txBody>
                  <a:tcPr marL="65654" marR="65654" marT="32827" marB="32827"/>
                </a:tc>
                <a:tc>
                  <a:txBody>
                    <a:bodyPr/>
                    <a:lstStyle/>
                    <a:p>
                      <a:pPr algn="ctr"/>
                      <a:r>
                        <a:rPr lang="en-US" sz="2000" dirty="0"/>
                        <a:t>Activity</a:t>
                      </a:r>
                      <a:endParaRPr lang="en-US" sz="20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843954397"/>
                  </a:ext>
                </a:extLst>
              </a:tr>
              <a:tr h="678429">
                <a:tc>
                  <a:txBody>
                    <a:bodyPr/>
                    <a:lstStyle/>
                    <a:p>
                      <a:r>
                        <a:rPr lang="en-US" sz="2000" dirty="0"/>
                        <a:t>8:30am–9:00am</a:t>
                      </a:r>
                      <a:endParaRPr lang="en-US" sz="2000" dirty="0">
                        <a:latin typeface="Arial" panose="020B0604020202020204" pitchFamily="34" charset="0"/>
                        <a:cs typeface="Arial" panose="020B0604020202020204" pitchFamily="34" charset="0"/>
                      </a:endParaRPr>
                    </a:p>
                  </a:txBody>
                  <a:tcPr marL="65654" marR="65654" marT="32827" marB="32827"/>
                </a:tc>
                <a:tc>
                  <a:txBody>
                    <a:bodyPr/>
                    <a:lstStyle/>
                    <a:p>
                      <a:r>
                        <a:rPr lang="en-US" sz="2000" dirty="0"/>
                        <a:t>Registration and pre-workshop survey </a:t>
                      </a:r>
                      <a:endParaRPr lang="en-US" sz="20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3160894304"/>
                  </a:ext>
                </a:extLst>
              </a:tr>
              <a:tr h="984817">
                <a:tc>
                  <a:txBody>
                    <a:bodyPr/>
                    <a:lstStyle/>
                    <a:p>
                      <a:r>
                        <a:rPr lang="en-US" sz="2000" dirty="0"/>
                        <a:t>9:00am–9:30am</a:t>
                      </a:r>
                      <a:endParaRPr lang="en-US" sz="2000" dirty="0">
                        <a:latin typeface="Arial" panose="020B0604020202020204" pitchFamily="34" charset="0"/>
                        <a:cs typeface="Arial" panose="020B0604020202020204" pitchFamily="34" charset="0"/>
                      </a:endParaRPr>
                    </a:p>
                  </a:txBody>
                  <a:tcPr marL="65654" marR="65654" marT="32827" marB="32827"/>
                </a:tc>
                <a:tc>
                  <a:txBody>
                    <a:bodyPr/>
                    <a:lstStyle/>
                    <a:p>
                      <a:r>
                        <a:rPr lang="en-US" sz="2000" dirty="0"/>
                        <a:t>Welcome: Objectives, agenda, introductions </a:t>
                      </a:r>
                    </a:p>
                    <a:p>
                      <a:r>
                        <a:rPr lang="en-US" sz="2000" dirty="0"/>
                        <a:t>Icebreaker: Hopes and hesitations</a:t>
                      </a:r>
                      <a:endParaRPr lang="en-US" sz="20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212952971"/>
                  </a:ext>
                </a:extLst>
              </a:tr>
              <a:tr h="372042">
                <a:tc>
                  <a:txBody>
                    <a:bodyPr/>
                    <a:lstStyle/>
                    <a:p>
                      <a:r>
                        <a:rPr lang="en-US" sz="2000" dirty="0"/>
                        <a:t>9:30am–10:00am</a:t>
                      </a:r>
                      <a:endParaRPr lang="en-US" sz="2000" dirty="0">
                        <a:latin typeface="Arial" panose="020B0604020202020204" pitchFamily="34" charset="0"/>
                        <a:cs typeface="Arial" panose="020B0604020202020204" pitchFamily="34" charset="0"/>
                      </a:endParaRPr>
                    </a:p>
                  </a:txBody>
                  <a:tcPr marL="65654" marR="65654" marT="32827" marB="32827"/>
                </a:tc>
                <a:tc>
                  <a:txBody>
                    <a:bodyPr/>
                    <a:lstStyle/>
                    <a:p>
                      <a:r>
                        <a:rPr lang="en-US" sz="2000" dirty="0"/>
                        <a:t>Fundamentals of abortion self-care</a:t>
                      </a:r>
                      <a:endParaRPr lang="en-US" sz="20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3248425954"/>
                  </a:ext>
                </a:extLst>
              </a:tr>
              <a:tr h="372042">
                <a:tc>
                  <a:txBody>
                    <a:bodyPr/>
                    <a:lstStyle/>
                    <a:p>
                      <a:r>
                        <a:rPr lang="en-US" sz="2000" b="0" dirty="0"/>
                        <a:t>10:00am–10:45am </a:t>
                      </a:r>
                      <a:endParaRPr lang="en-US" sz="2000" b="0" dirty="0">
                        <a:latin typeface="Arial" panose="020B0604020202020204" pitchFamily="34" charset="0"/>
                        <a:cs typeface="Arial" panose="020B0604020202020204" pitchFamily="34" charset="0"/>
                      </a:endParaRPr>
                    </a:p>
                  </a:txBody>
                  <a:tcPr marL="65654" marR="65654" marT="32827" marB="32827"/>
                </a:tc>
                <a:tc>
                  <a:txBody>
                    <a:bodyPr/>
                    <a:lstStyle/>
                    <a:p>
                      <a:r>
                        <a:rPr lang="en-US" sz="2000" b="0" dirty="0"/>
                        <a:t>Reasons Why</a:t>
                      </a:r>
                      <a:endParaRPr lang="en-US" sz="2000" b="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1552162280"/>
                  </a:ext>
                </a:extLst>
              </a:tr>
              <a:tr h="372042">
                <a:tc>
                  <a:txBody>
                    <a:bodyPr/>
                    <a:lstStyle/>
                    <a:p>
                      <a:r>
                        <a:rPr lang="en-US" sz="2000" dirty="0"/>
                        <a:t>10:45am–11:00am</a:t>
                      </a:r>
                      <a:endParaRPr lang="en-US" sz="2000" dirty="0">
                        <a:latin typeface="Arial" panose="020B0604020202020204" pitchFamily="34" charset="0"/>
                        <a:cs typeface="Arial" panose="020B0604020202020204" pitchFamily="34" charset="0"/>
                      </a:endParaRPr>
                    </a:p>
                  </a:txBody>
                  <a:tcPr marL="65654" marR="65654" marT="32827" marB="32827"/>
                </a:tc>
                <a:tc>
                  <a:txBody>
                    <a:bodyPr/>
                    <a:lstStyle/>
                    <a:p>
                      <a:r>
                        <a:rPr lang="en-US" sz="2000" b="1" dirty="0"/>
                        <a:t>Break</a:t>
                      </a:r>
                      <a:endParaRPr lang="en-US" sz="2000" b="1"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3585063426"/>
                  </a:ext>
                </a:extLst>
              </a:tr>
              <a:tr h="372042">
                <a:tc>
                  <a:txBody>
                    <a:bodyPr/>
                    <a:lstStyle/>
                    <a:p>
                      <a:r>
                        <a:rPr lang="en-US" sz="2000" dirty="0"/>
                        <a:t>11:00am–12:00am</a:t>
                      </a:r>
                      <a:endParaRPr lang="en-US" sz="2000" dirty="0">
                        <a:latin typeface="Arial" panose="020B0604020202020204" pitchFamily="34" charset="0"/>
                        <a:cs typeface="Arial" panose="020B0604020202020204" pitchFamily="34" charset="0"/>
                      </a:endParaRPr>
                    </a:p>
                  </a:txBody>
                  <a:tcPr marL="65654" marR="65654" marT="32827" marB="32827"/>
                </a:tc>
                <a:tc>
                  <a:txBody>
                    <a:bodyPr/>
                    <a:lstStyle/>
                    <a:p>
                      <a:r>
                        <a:rPr lang="en-US" sz="2000" dirty="0"/>
                        <a:t>Cross the Line </a:t>
                      </a:r>
                      <a:endParaRPr lang="en-US" sz="20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2534056117"/>
                  </a:ext>
                </a:extLst>
              </a:tr>
              <a:tr h="372042">
                <a:tc>
                  <a:txBody>
                    <a:bodyPr/>
                    <a:lstStyle/>
                    <a:p>
                      <a:r>
                        <a:rPr lang="en-US" sz="2000" dirty="0"/>
                        <a:t>12:00am–1:00pm</a:t>
                      </a:r>
                      <a:endParaRPr lang="en-US" sz="2000" dirty="0">
                        <a:latin typeface="Arial" panose="020B0604020202020204" pitchFamily="34" charset="0"/>
                        <a:cs typeface="Arial" panose="020B0604020202020204" pitchFamily="34" charset="0"/>
                      </a:endParaRPr>
                    </a:p>
                  </a:txBody>
                  <a:tcPr marL="65654" marR="65654" marT="32827" marB="32827"/>
                </a:tc>
                <a:tc>
                  <a:txBody>
                    <a:bodyPr/>
                    <a:lstStyle/>
                    <a:p>
                      <a:r>
                        <a:rPr lang="en-US" sz="2000" dirty="0"/>
                        <a:t>Four Corners </a:t>
                      </a:r>
                      <a:endParaRPr lang="en-US" sz="20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549410484"/>
                  </a:ext>
                </a:extLst>
              </a:tr>
              <a:tr h="372042">
                <a:tc>
                  <a:txBody>
                    <a:bodyPr/>
                    <a:lstStyle/>
                    <a:p>
                      <a:r>
                        <a:rPr lang="en-US" sz="2000" dirty="0"/>
                        <a:t>1:00pm–2:00pm</a:t>
                      </a:r>
                      <a:endParaRPr lang="en-US" sz="2000" dirty="0">
                        <a:latin typeface="Arial" panose="020B0604020202020204" pitchFamily="34" charset="0"/>
                        <a:cs typeface="Arial" panose="020B0604020202020204" pitchFamily="34" charset="0"/>
                      </a:endParaRPr>
                    </a:p>
                  </a:txBody>
                  <a:tcPr marL="65654" marR="65654" marT="32827" marB="32827"/>
                </a:tc>
                <a:tc>
                  <a:txBody>
                    <a:bodyPr/>
                    <a:lstStyle/>
                    <a:p>
                      <a:r>
                        <a:rPr lang="en-US" sz="2000" b="1" dirty="0"/>
                        <a:t>Lunch</a:t>
                      </a:r>
                      <a:endParaRPr lang="en-US" sz="2000" b="1"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128000676"/>
                  </a:ext>
                </a:extLst>
              </a:tr>
              <a:tr h="372042">
                <a:tc>
                  <a:txBody>
                    <a:bodyPr/>
                    <a:lstStyle/>
                    <a:p>
                      <a:r>
                        <a:rPr lang="en-US" sz="2000" dirty="0"/>
                        <a:t>2:00pm–3:00pm</a:t>
                      </a:r>
                      <a:endParaRPr lang="en-US" sz="2000" dirty="0">
                        <a:latin typeface="Arial" panose="020B0604020202020204" pitchFamily="34" charset="0"/>
                        <a:cs typeface="Arial" panose="020B0604020202020204" pitchFamily="34" charset="0"/>
                      </a:endParaRPr>
                    </a:p>
                  </a:txBody>
                  <a:tcPr marL="65654" marR="65654" marT="32827" marB="32827"/>
                </a:tc>
                <a:tc>
                  <a:txBody>
                    <a:bodyPr/>
                    <a:lstStyle/>
                    <a:p>
                      <a:r>
                        <a:rPr lang="en-US" sz="2000" dirty="0"/>
                        <a:t>Comfort Continuum </a:t>
                      </a:r>
                      <a:endParaRPr lang="en-US" sz="20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1054596609"/>
                  </a:ext>
                </a:extLst>
              </a:tr>
              <a:tr h="372042">
                <a:tc>
                  <a:txBody>
                    <a:bodyPr/>
                    <a:lstStyle/>
                    <a:p>
                      <a:r>
                        <a:rPr lang="en-US" sz="2000" dirty="0"/>
                        <a:t>3:00pm–4:00pm</a:t>
                      </a:r>
                      <a:endParaRPr lang="en-US" sz="2000" dirty="0">
                        <a:latin typeface="Arial" panose="020B0604020202020204" pitchFamily="34" charset="0"/>
                        <a:cs typeface="Arial" panose="020B0604020202020204" pitchFamily="34" charset="0"/>
                      </a:endParaRPr>
                    </a:p>
                  </a:txBody>
                  <a:tcPr marL="65654" marR="65654" marT="32827" marB="32827"/>
                </a:tc>
                <a:tc>
                  <a:txBody>
                    <a:bodyPr/>
                    <a:lstStyle/>
                    <a:p>
                      <a:r>
                        <a:rPr lang="en-US" sz="2000" dirty="0"/>
                        <a:t>Talking About Abortion Self-Care</a:t>
                      </a:r>
                      <a:endParaRPr lang="en-US" sz="20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2089362124"/>
                  </a:ext>
                </a:extLst>
              </a:tr>
              <a:tr h="372042">
                <a:tc>
                  <a:txBody>
                    <a:bodyPr/>
                    <a:lstStyle/>
                    <a:p>
                      <a:r>
                        <a:rPr lang="en-US" sz="2000" dirty="0"/>
                        <a:t>4:00pm–4:30pm</a:t>
                      </a:r>
                      <a:endParaRPr lang="en-US" sz="2000" dirty="0">
                        <a:latin typeface="Arial" panose="020B0604020202020204" pitchFamily="34" charset="0"/>
                        <a:cs typeface="Arial" panose="020B0604020202020204" pitchFamily="34" charset="0"/>
                      </a:endParaRPr>
                    </a:p>
                  </a:txBody>
                  <a:tcPr marL="65654" marR="65654" marT="32827" marB="32827"/>
                </a:tc>
                <a:tc>
                  <a:txBody>
                    <a:bodyPr/>
                    <a:lstStyle/>
                    <a:p>
                      <a:r>
                        <a:rPr lang="en-US" sz="2000" dirty="0"/>
                        <a:t>Post-workshop survey </a:t>
                      </a:r>
                      <a:endParaRPr lang="en-US" sz="20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110600239"/>
                  </a:ext>
                </a:extLst>
              </a:tr>
              <a:tr h="372042">
                <a:tc>
                  <a:txBody>
                    <a:bodyPr/>
                    <a:lstStyle/>
                    <a:p>
                      <a:r>
                        <a:rPr lang="en-US" sz="2000" dirty="0"/>
                        <a:t>4:30pm–5:00pm</a:t>
                      </a:r>
                      <a:endParaRPr lang="en-US" sz="2000" dirty="0">
                        <a:latin typeface="Arial" panose="020B0604020202020204" pitchFamily="34" charset="0"/>
                        <a:cs typeface="Arial" panose="020B0604020202020204" pitchFamily="34" charset="0"/>
                      </a:endParaRPr>
                    </a:p>
                  </a:txBody>
                  <a:tcPr marL="65654" marR="65654" marT="32827" marB="32827"/>
                </a:tc>
                <a:tc>
                  <a:txBody>
                    <a:bodyPr/>
                    <a:lstStyle/>
                    <a:p>
                      <a:r>
                        <a:rPr lang="en-US" sz="2000" dirty="0"/>
                        <a:t>Closing Reflections</a:t>
                      </a:r>
                      <a:endParaRPr lang="en-US" sz="20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3286899520"/>
                  </a:ext>
                </a:extLst>
              </a:tr>
              <a:tr h="372042">
                <a:tc>
                  <a:txBody>
                    <a:bodyPr/>
                    <a:lstStyle/>
                    <a:p>
                      <a:r>
                        <a:rPr lang="en-US" sz="2000" dirty="0"/>
                        <a:t>5:00pm–5:30pm</a:t>
                      </a:r>
                      <a:endParaRPr lang="en-US" sz="2000" dirty="0">
                        <a:latin typeface="Arial" panose="020B0604020202020204" pitchFamily="34" charset="0"/>
                        <a:cs typeface="Arial" panose="020B0604020202020204" pitchFamily="34" charset="0"/>
                      </a:endParaRPr>
                    </a:p>
                  </a:txBody>
                  <a:tcPr marL="65654" marR="65654" marT="32827" marB="32827"/>
                </a:tc>
                <a:tc>
                  <a:txBody>
                    <a:bodyPr/>
                    <a:lstStyle/>
                    <a:p>
                      <a:r>
                        <a:rPr lang="en-US" sz="2000" dirty="0"/>
                        <a:t>Facilitator debrief</a:t>
                      </a:r>
                      <a:endParaRPr lang="en-US" sz="20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72346471"/>
                  </a:ext>
                </a:extLst>
              </a:tr>
            </a:tbl>
          </a:graphicData>
        </a:graphic>
      </p:graphicFrame>
    </p:spTree>
    <p:extLst>
      <p:ext uri="{BB962C8B-B14F-4D97-AF65-F5344CB8AC3E}">
        <p14:creationId xmlns:p14="http://schemas.microsoft.com/office/powerpoint/2010/main" val="183407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DEC1-DFE2-71E5-F8DE-2B0CD38D83EF}"/>
              </a:ext>
            </a:extLst>
          </p:cNvPr>
          <p:cNvSpPr>
            <a:spLocks noGrp="1"/>
          </p:cNvSpPr>
          <p:nvPr>
            <p:ph type="title"/>
          </p:nvPr>
        </p:nvSpPr>
        <p:spPr>
          <a:xfrm>
            <a:off x="831850" y="1488357"/>
            <a:ext cx="6762483" cy="1115695"/>
          </a:xfrm>
        </p:spPr>
        <p:txBody>
          <a:bodyPr/>
          <a:lstStyle/>
          <a:p>
            <a:r>
              <a:rPr lang="en-US" dirty="0"/>
              <a:t>Introductions</a:t>
            </a:r>
          </a:p>
        </p:txBody>
      </p:sp>
      <p:sp>
        <p:nvSpPr>
          <p:cNvPr id="4" name="Rectangle 3">
            <a:extLst>
              <a:ext uri="{FF2B5EF4-FFF2-40B4-BE49-F238E27FC236}">
                <a16:creationId xmlns:a16="http://schemas.microsoft.com/office/drawing/2014/main" id="{2BCC0625-9508-7B81-4DCD-BB4FF308FF58}"/>
              </a:ext>
            </a:extLst>
          </p:cNvPr>
          <p:cNvSpPr/>
          <p:nvPr/>
        </p:nvSpPr>
        <p:spPr>
          <a:xfrm>
            <a:off x="831850" y="2623930"/>
            <a:ext cx="6565401" cy="1323439"/>
          </a:xfrm>
          <a:prstGeom prst="rect">
            <a:avLst/>
          </a:prstGeom>
        </p:spPr>
        <p:txBody>
          <a:bodyPr wrap="square">
            <a:spAutoFit/>
          </a:bodyPr>
          <a:lstStyle/>
          <a:p>
            <a:r>
              <a:rPr lang="en-US" sz="4000" dirty="0">
                <a:solidFill>
                  <a:schemeClr val="bg1"/>
                </a:solidFill>
              </a:rPr>
              <a:t>Please briefly introduce yourself to the group!</a:t>
            </a:r>
          </a:p>
        </p:txBody>
      </p:sp>
    </p:spTree>
    <p:extLst>
      <p:ext uri="{BB962C8B-B14F-4D97-AF65-F5344CB8AC3E}">
        <p14:creationId xmlns:p14="http://schemas.microsoft.com/office/powerpoint/2010/main" val="136390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en-US" dirty="0"/>
              <a:t>Icebreaker: </a:t>
            </a:r>
            <a:br>
              <a:rPr lang="en-US" dirty="0"/>
            </a:br>
            <a:r>
              <a:rPr lang="en-US" dirty="0"/>
              <a:t>Hopes and hesitations</a:t>
            </a:r>
          </a:p>
        </p:txBody>
      </p:sp>
    </p:spTree>
    <p:extLst>
      <p:ext uri="{BB962C8B-B14F-4D97-AF65-F5344CB8AC3E}">
        <p14:creationId xmlns:p14="http://schemas.microsoft.com/office/powerpoint/2010/main" val="50803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en-US" dirty="0"/>
              <a:t>Why are we here?</a:t>
            </a:r>
          </a:p>
        </p:txBody>
      </p:sp>
    </p:spTree>
    <p:extLst>
      <p:ext uri="{BB962C8B-B14F-4D97-AF65-F5344CB8AC3E}">
        <p14:creationId xmlns:p14="http://schemas.microsoft.com/office/powerpoint/2010/main" val="188507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en-US" dirty="0"/>
              <a:t>The fundamentals of abortion self-care</a:t>
            </a:r>
          </a:p>
        </p:txBody>
      </p:sp>
    </p:spTree>
    <p:extLst>
      <p:ext uri="{BB962C8B-B14F-4D97-AF65-F5344CB8AC3E}">
        <p14:creationId xmlns:p14="http://schemas.microsoft.com/office/powerpoint/2010/main" val="233125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en-US" dirty="0"/>
              <a:t>Reasons Why</a:t>
            </a:r>
          </a:p>
        </p:txBody>
      </p:sp>
    </p:spTree>
    <p:extLst>
      <p:ext uri="{BB962C8B-B14F-4D97-AF65-F5344CB8AC3E}">
        <p14:creationId xmlns:p14="http://schemas.microsoft.com/office/powerpoint/2010/main" val="3227048886"/>
      </p:ext>
    </p:extLst>
  </p:cSld>
  <p:clrMapOvr>
    <a:masterClrMapping/>
  </p:clrMapOvr>
</p:sld>
</file>

<file path=ppt/theme/theme1.xml><?xml version="1.0" encoding="utf-8"?>
<a:theme xmlns:a="http://schemas.openxmlformats.org/drawingml/2006/main" name="Office Theme">
  <a:themeElements>
    <a:clrScheme name="Ipas brand refresh 2022">
      <a:dk1>
        <a:srgbClr val="000000"/>
      </a:dk1>
      <a:lt1>
        <a:srgbClr val="FFFFFF"/>
      </a:lt1>
      <a:dk2>
        <a:srgbClr val="44546A"/>
      </a:dk2>
      <a:lt2>
        <a:srgbClr val="E7E6E6"/>
      </a:lt2>
      <a:accent1>
        <a:srgbClr val="F15928"/>
      </a:accent1>
      <a:accent2>
        <a:srgbClr val="F9ED7D"/>
      </a:accent2>
      <a:accent3>
        <a:srgbClr val="2E3856"/>
      </a:accent3>
      <a:accent4>
        <a:srgbClr val="D8B39C"/>
      </a:accent4>
      <a:accent5>
        <a:srgbClr val="C0CEC8"/>
      </a:accent5>
      <a:accent6>
        <a:srgbClr val="F79C7F"/>
      </a:accent6>
      <a:hlink>
        <a:srgbClr val="2E3856"/>
      </a:hlink>
      <a:folHlink>
        <a:srgbClr val="586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as_Presentation_Template_Arial_04-22" id="{A1032BA9-1957-764D-ABBB-8FC102768BEF}" vid="{2162889E-2EB7-8E4F-87C7-AA2E60D312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TotalTime>
  <Words>847</Words>
  <Application>Microsoft Macintosh PowerPoint</Application>
  <PresentationFormat>Widescreen</PresentationFormat>
  <Paragraphs>89</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Helvetica</vt:lpstr>
      <vt:lpstr>Office Theme</vt:lpstr>
      <vt:lpstr>Abortion self-care  attitude transformation A values clarification workshop</vt:lpstr>
      <vt:lpstr>Welcome!</vt:lpstr>
      <vt:lpstr>Objectives</vt:lpstr>
      <vt:lpstr>Agenda</vt:lpstr>
      <vt:lpstr>Introductions</vt:lpstr>
      <vt:lpstr>Icebreaker:  Hopes and hesitations</vt:lpstr>
      <vt:lpstr>Why are we here?</vt:lpstr>
      <vt:lpstr>The fundamentals of abortion self-care</vt:lpstr>
      <vt:lpstr>Reasons Why</vt:lpstr>
      <vt:lpstr>Break</vt:lpstr>
      <vt:lpstr>Cross the Line</vt:lpstr>
      <vt:lpstr>Four Corners</vt:lpstr>
      <vt:lpstr>Lunch</vt:lpstr>
      <vt:lpstr>Comfort Continuum</vt:lpstr>
      <vt:lpstr>Talking About Abortion Self-Care </vt:lpstr>
      <vt:lpstr>Feedback</vt:lpstr>
      <vt:lpstr>Closing Reflections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abortion self-care</dc:title>
  <dc:creator>Kristin Swanson</dc:creator>
  <cp:lastModifiedBy>Kristin Swanson</cp:lastModifiedBy>
  <cp:revision>59</cp:revision>
  <dcterms:created xsi:type="dcterms:W3CDTF">2022-04-29T19:39:09Z</dcterms:created>
  <dcterms:modified xsi:type="dcterms:W3CDTF">2022-05-03T02:48:40Z</dcterms:modified>
</cp:coreProperties>
</file>