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0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D3C"/>
    <a:srgbClr val="F29C35"/>
    <a:srgbClr val="41F265"/>
    <a:srgbClr val="11A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/>
    <p:restoredTop sz="85695"/>
  </p:normalViewPr>
  <p:slideViewPr>
    <p:cSldViewPr snapToGrid="0" snapToObjects="1">
      <p:cViewPr varScale="1">
        <p:scale>
          <a:sx n="97" d="100"/>
          <a:sy n="97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0FAE5-58CF-477B-84AF-246E8D0252E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A02A28-63BC-4EB2-97C4-3FC40716016B}">
      <dgm:prSet/>
      <dgm:spPr/>
      <dgm:t>
        <a:bodyPr/>
        <a:lstStyle/>
        <a:p>
          <a:r>
            <a:rPr lang="en-US" dirty="0"/>
            <a:t>Harm reduction</a:t>
          </a:r>
        </a:p>
      </dgm:t>
    </dgm:pt>
    <dgm:pt modelId="{F672EF7B-9140-4BF7-BD89-BEB462A4F5F2}" type="parTrans" cxnId="{C46C8BA2-2C44-440F-A2D4-765ECBCC3B9A}">
      <dgm:prSet/>
      <dgm:spPr/>
      <dgm:t>
        <a:bodyPr/>
        <a:lstStyle/>
        <a:p>
          <a:endParaRPr lang="en-US"/>
        </a:p>
      </dgm:t>
    </dgm:pt>
    <dgm:pt modelId="{8027873C-9255-40B1-9E0F-15C1727DF54B}" type="sibTrans" cxnId="{C46C8BA2-2C44-440F-A2D4-765ECBCC3B9A}">
      <dgm:prSet/>
      <dgm:spPr/>
      <dgm:t>
        <a:bodyPr/>
        <a:lstStyle/>
        <a:p>
          <a:endParaRPr lang="en-US"/>
        </a:p>
      </dgm:t>
    </dgm:pt>
    <dgm:pt modelId="{30CDA575-4313-408E-800E-47A366A72EFA}">
      <dgm:prSet/>
      <dgm:spPr>
        <a:solidFill>
          <a:srgbClr val="11ACF2"/>
        </a:solidFill>
      </dgm:spPr>
      <dgm:t>
        <a:bodyPr/>
        <a:lstStyle/>
        <a:p>
          <a:r>
            <a:rPr lang="en-US" dirty="0"/>
            <a:t>Public health perspective</a:t>
          </a:r>
        </a:p>
      </dgm:t>
    </dgm:pt>
    <dgm:pt modelId="{773D29E5-2EE2-4CD2-BA2D-513B49FBC3F7}" type="parTrans" cxnId="{EB9BA0B5-68DF-4380-9D59-7C62E2C64E67}">
      <dgm:prSet/>
      <dgm:spPr/>
      <dgm:t>
        <a:bodyPr/>
        <a:lstStyle/>
        <a:p>
          <a:endParaRPr lang="en-US"/>
        </a:p>
      </dgm:t>
    </dgm:pt>
    <dgm:pt modelId="{459C0D59-003F-42BA-B058-7F3EF780629C}" type="sibTrans" cxnId="{EB9BA0B5-68DF-4380-9D59-7C62E2C64E67}">
      <dgm:prSet/>
      <dgm:spPr/>
      <dgm:t>
        <a:bodyPr/>
        <a:lstStyle/>
        <a:p>
          <a:endParaRPr lang="en-US"/>
        </a:p>
      </dgm:t>
    </dgm:pt>
    <dgm:pt modelId="{113246DF-42FA-4A81-B971-7E27DF2A8A91}">
      <dgm:prSet/>
      <dgm:spPr>
        <a:solidFill>
          <a:srgbClr val="F21D3C"/>
        </a:solidFill>
      </dgm:spPr>
      <dgm:t>
        <a:bodyPr/>
        <a:lstStyle/>
        <a:p>
          <a:r>
            <a:rPr lang="en-US"/>
            <a:t>Human rights perspective</a:t>
          </a:r>
        </a:p>
      </dgm:t>
    </dgm:pt>
    <dgm:pt modelId="{ECEDA0A7-290A-4AB4-9483-0D99B7B35122}" type="parTrans" cxnId="{427F76FA-8D39-481C-91E6-CB49C39AB7B0}">
      <dgm:prSet/>
      <dgm:spPr/>
      <dgm:t>
        <a:bodyPr/>
        <a:lstStyle/>
        <a:p>
          <a:endParaRPr lang="en-US"/>
        </a:p>
      </dgm:t>
    </dgm:pt>
    <dgm:pt modelId="{6153108C-F622-48A9-BC4B-B7ACFA58BBED}" type="sibTrans" cxnId="{427F76FA-8D39-481C-91E6-CB49C39AB7B0}">
      <dgm:prSet/>
      <dgm:spPr/>
      <dgm:t>
        <a:bodyPr/>
        <a:lstStyle/>
        <a:p>
          <a:endParaRPr lang="en-US"/>
        </a:p>
      </dgm:t>
    </dgm:pt>
    <dgm:pt modelId="{19045E9E-5324-4A52-A670-86B23DE0713B}">
      <dgm:prSet/>
      <dgm:spPr/>
      <dgm:t>
        <a:bodyPr/>
        <a:lstStyle/>
        <a:p>
          <a:r>
            <a:rPr lang="en-US"/>
            <a:t>Feminist perspective</a:t>
          </a:r>
        </a:p>
      </dgm:t>
    </dgm:pt>
    <dgm:pt modelId="{E48390CA-F800-4584-97A2-C650ADA79128}" type="parTrans" cxnId="{881E62A9-C4E3-4F65-8C15-5CF66A43DACF}">
      <dgm:prSet/>
      <dgm:spPr/>
      <dgm:t>
        <a:bodyPr/>
        <a:lstStyle/>
        <a:p>
          <a:endParaRPr lang="en-US"/>
        </a:p>
      </dgm:t>
    </dgm:pt>
    <dgm:pt modelId="{91A09974-42C6-456F-8099-DFCAA9C09AFA}" type="sibTrans" cxnId="{881E62A9-C4E3-4F65-8C15-5CF66A43DACF}">
      <dgm:prSet/>
      <dgm:spPr/>
      <dgm:t>
        <a:bodyPr/>
        <a:lstStyle/>
        <a:p>
          <a:endParaRPr lang="en-US"/>
        </a:p>
      </dgm:t>
    </dgm:pt>
    <dgm:pt modelId="{FE8415FB-2B05-426E-B34D-F33E0A6A706A}" type="pres">
      <dgm:prSet presAssocID="{EC90FAE5-58CF-477B-84AF-246E8D0252E0}" presName="linear" presStyleCnt="0">
        <dgm:presLayoutVars>
          <dgm:animLvl val="lvl"/>
          <dgm:resizeHandles val="exact"/>
        </dgm:presLayoutVars>
      </dgm:prSet>
      <dgm:spPr/>
    </dgm:pt>
    <dgm:pt modelId="{FC4AA7D3-7CEA-4ADC-99C6-F62E984D7737}" type="pres">
      <dgm:prSet presAssocID="{8DA02A28-63BC-4EB2-97C4-3FC4071601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943FC70-2733-4DCD-9ABD-6AECBA234A63}" type="pres">
      <dgm:prSet presAssocID="{8027873C-9255-40B1-9E0F-15C1727DF54B}" presName="spacer" presStyleCnt="0"/>
      <dgm:spPr/>
    </dgm:pt>
    <dgm:pt modelId="{9FC43365-E8CC-45E6-B2DA-F0453EB4EDFA}" type="pres">
      <dgm:prSet presAssocID="{30CDA575-4313-408E-800E-47A366A72E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825454-1C6C-4818-A4E2-6BB6143BBFFF}" type="pres">
      <dgm:prSet presAssocID="{459C0D59-003F-42BA-B058-7F3EF780629C}" presName="spacer" presStyleCnt="0"/>
      <dgm:spPr/>
    </dgm:pt>
    <dgm:pt modelId="{23DEC639-7A18-422E-8A6D-AB80BD3E9D26}" type="pres">
      <dgm:prSet presAssocID="{113246DF-42FA-4A81-B971-7E27DF2A8A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AA356D-9251-4669-916E-AAE7BF181032}" type="pres">
      <dgm:prSet presAssocID="{6153108C-F622-48A9-BC4B-B7ACFA58BBED}" presName="spacer" presStyleCnt="0"/>
      <dgm:spPr/>
    </dgm:pt>
    <dgm:pt modelId="{81B321F4-4A4D-4613-A23A-F7CDD1D26E95}" type="pres">
      <dgm:prSet presAssocID="{19045E9E-5324-4A52-A670-86B23DE071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F9F003-81CF-4B6C-99DF-68E9921AEA4C}" type="presOf" srcId="{8DA02A28-63BC-4EB2-97C4-3FC40716016B}" destId="{FC4AA7D3-7CEA-4ADC-99C6-F62E984D7737}" srcOrd="0" destOrd="0" presId="urn:microsoft.com/office/officeart/2005/8/layout/vList2"/>
    <dgm:cxn modelId="{FF788422-77A0-4689-8A81-7459A4270CF7}" type="presOf" srcId="{19045E9E-5324-4A52-A670-86B23DE0713B}" destId="{81B321F4-4A4D-4613-A23A-F7CDD1D26E95}" srcOrd="0" destOrd="0" presId="urn:microsoft.com/office/officeart/2005/8/layout/vList2"/>
    <dgm:cxn modelId="{8354B33E-52A5-4D41-B711-A57C2F165391}" type="presOf" srcId="{30CDA575-4313-408E-800E-47A366A72EFA}" destId="{9FC43365-E8CC-45E6-B2DA-F0453EB4EDFA}" srcOrd="0" destOrd="0" presId="urn:microsoft.com/office/officeart/2005/8/layout/vList2"/>
    <dgm:cxn modelId="{7D99CE72-A7D1-4E25-A3E5-3AB7FC8AD674}" type="presOf" srcId="{113246DF-42FA-4A81-B971-7E27DF2A8A91}" destId="{23DEC639-7A18-422E-8A6D-AB80BD3E9D26}" srcOrd="0" destOrd="0" presId="urn:microsoft.com/office/officeart/2005/8/layout/vList2"/>
    <dgm:cxn modelId="{3034BB77-2224-4CDD-945B-404FED8FBADC}" type="presOf" srcId="{EC90FAE5-58CF-477B-84AF-246E8D0252E0}" destId="{FE8415FB-2B05-426E-B34D-F33E0A6A706A}" srcOrd="0" destOrd="0" presId="urn:microsoft.com/office/officeart/2005/8/layout/vList2"/>
    <dgm:cxn modelId="{C46C8BA2-2C44-440F-A2D4-765ECBCC3B9A}" srcId="{EC90FAE5-58CF-477B-84AF-246E8D0252E0}" destId="{8DA02A28-63BC-4EB2-97C4-3FC40716016B}" srcOrd="0" destOrd="0" parTransId="{F672EF7B-9140-4BF7-BD89-BEB462A4F5F2}" sibTransId="{8027873C-9255-40B1-9E0F-15C1727DF54B}"/>
    <dgm:cxn modelId="{881E62A9-C4E3-4F65-8C15-5CF66A43DACF}" srcId="{EC90FAE5-58CF-477B-84AF-246E8D0252E0}" destId="{19045E9E-5324-4A52-A670-86B23DE0713B}" srcOrd="3" destOrd="0" parTransId="{E48390CA-F800-4584-97A2-C650ADA79128}" sibTransId="{91A09974-42C6-456F-8099-DFCAA9C09AFA}"/>
    <dgm:cxn modelId="{EB9BA0B5-68DF-4380-9D59-7C62E2C64E67}" srcId="{EC90FAE5-58CF-477B-84AF-246E8D0252E0}" destId="{30CDA575-4313-408E-800E-47A366A72EFA}" srcOrd="1" destOrd="0" parTransId="{773D29E5-2EE2-4CD2-BA2D-513B49FBC3F7}" sibTransId="{459C0D59-003F-42BA-B058-7F3EF780629C}"/>
    <dgm:cxn modelId="{427F76FA-8D39-481C-91E6-CB49C39AB7B0}" srcId="{EC90FAE5-58CF-477B-84AF-246E8D0252E0}" destId="{113246DF-42FA-4A81-B971-7E27DF2A8A91}" srcOrd="2" destOrd="0" parTransId="{ECEDA0A7-290A-4AB4-9483-0D99B7B35122}" sibTransId="{6153108C-F622-48A9-BC4B-B7ACFA58BBED}"/>
    <dgm:cxn modelId="{1346F0D2-BCD9-4119-BB22-4F9195B82AD1}" type="presParOf" srcId="{FE8415FB-2B05-426E-B34D-F33E0A6A706A}" destId="{FC4AA7D3-7CEA-4ADC-99C6-F62E984D7737}" srcOrd="0" destOrd="0" presId="urn:microsoft.com/office/officeart/2005/8/layout/vList2"/>
    <dgm:cxn modelId="{52EEB727-CB5B-4F55-88CD-8E8377FC981F}" type="presParOf" srcId="{FE8415FB-2B05-426E-B34D-F33E0A6A706A}" destId="{D943FC70-2733-4DCD-9ABD-6AECBA234A63}" srcOrd="1" destOrd="0" presId="urn:microsoft.com/office/officeart/2005/8/layout/vList2"/>
    <dgm:cxn modelId="{146A33EB-DCFF-4116-A1E8-2710B9987EE1}" type="presParOf" srcId="{FE8415FB-2B05-426E-B34D-F33E0A6A706A}" destId="{9FC43365-E8CC-45E6-B2DA-F0453EB4EDFA}" srcOrd="2" destOrd="0" presId="urn:microsoft.com/office/officeart/2005/8/layout/vList2"/>
    <dgm:cxn modelId="{18B36B79-E541-43EF-9240-BEE970D1A0AA}" type="presParOf" srcId="{FE8415FB-2B05-426E-B34D-F33E0A6A706A}" destId="{A1825454-1C6C-4818-A4E2-6BB6143BBFFF}" srcOrd="3" destOrd="0" presId="urn:microsoft.com/office/officeart/2005/8/layout/vList2"/>
    <dgm:cxn modelId="{94AEA1DF-A1FA-4C4A-A78A-92E7CC52FD09}" type="presParOf" srcId="{FE8415FB-2B05-426E-B34D-F33E0A6A706A}" destId="{23DEC639-7A18-422E-8A6D-AB80BD3E9D26}" srcOrd="4" destOrd="0" presId="urn:microsoft.com/office/officeart/2005/8/layout/vList2"/>
    <dgm:cxn modelId="{624AC8BA-DF73-40CF-9F25-B53B68BBCEFC}" type="presParOf" srcId="{FE8415FB-2B05-426E-B34D-F33E0A6A706A}" destId="{32AA356D-9251-4669-916E-AAE7BF181032}" srcOrd="5" destOrd="0" presId="urn:microsoft.com/office/officeart/2005/8/layout/vList2"/>
    <dgm:cxn modelId="{0F508B9E-FB4E-4041-83AC-5B97D26C3328}" type="presParOf" srcId="{FE8415FB-2B05-426E-B34D-F33E0A6A706A}" destId="{81B321F4-4A4D-4613-A23A-F7CDD1D26E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47BB7-AD14-4901-8E74-8FD2BA1BD0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097876-BD04-4C14-8FA0-3BB7C3966D84}">
      <dgm:prSet/>
      <dgm:spPr/>
      <dgm:t>
        <a:bodyPr/>
        <a:lstStyle/>
        <a:p>
          <a:r>
            <a:rPr lang="en-US" dirty="0"/>
            <a:t>Understanding the existing abortion ecosystem</a:t>
          </a:r>
        </a:p>
      </dgm:t>
    </dgm:pt>
    <dgm:pt modelId="{EDE3FA5A-EF77-4239-983B-33CE21A5B613}" type="parTrans" cxnId="{D37CD48E-14C2-4044-886E-25F67873735D}">
      <dgm:prSet/>
      <dgm:spPr/>
      <dgm:t>
        <a:bodyPr/>
        <a:lstStyle/>
        <a:p>
          <a:endParaRPr lang="en-US"/>
        </a:p>
      </dgm:t>
    </dgm:pt>
    <dgm:pt modelId="{9E024AF7-1981-43AA-836A-B3195CAE0832}" type="sibTrans" cxnId="{D37CD48E-14C2-4044-886E-25F67873735D}">
      <dgm:prSet/>
      <dgm:spPr/>
      <dgm:t>
        <a:bodyPr/>
        <a:lstStyle/>
        <a:p>
          <a:endParaRPr lang="en-US"/>
        </a:p>
      </dgm:t>
    </dgm:pt>
    <dgm:pt modelId="{B2A8264B-4EC6-4C49-B806-83AA60ACDD90}">
      <dgm:prSet/>
      <dgm:spPr>
        <a:solidFill>
          <a:srgbClr val="41F265"/>
        </a:solidFill>
      </dgm:spPr>
      <dgm:t>
        <a:bodyPr/>
        <a:lstStyle/>
        <a:p>
          <a:r>
            <a:rPr lang="en-US" dirty="0"/>
            <a:t>Understanding the needs and preferences of women and community intermediaries </a:t>
          </a:r>
        </a:p>
      </dgm:t>
    </dgm:pt>
    <dgm:pt modelId="{62B83D37-EA25-4DBE-8B4F-A8383E381FB5}" type="parTrans" cxnId="{01A48ED7-F0DC-4B4E-90FF-619FE2A7934A}">
      <dgm:prSet/>
      <dgm:spPr/>
      <dgm:t>
        <a:bodyPr/>
        <a:lstStyle/>
        <a:p>
          <a:endParaRPr lang="en-US"/>
        </a:p>
      </dgm:t>
    </dgm:pt>
    <dgm:pt modelId="{ECD52CA5-B969-4826-B60D-FEA3EE1A8F68}" type="sibTrans" cxnId="{01A48ED7-F0DC-4B4E-90FF-619FE2A7934A}">
      <dgm:prSet/>
      <dgm:spPr/>
      <dgm:t>
        <a:bodyPr/>
        <a:lstStyle/>
        <a:p>
          <a:endParaRPr lang="en-US"/>
        </a:p>
      </dgm:t>
    </dgm:pt>
    <dgm:pt modelId="{F7A2337F-9B68-4C2D-AEB7-EFB6A2CF23EF}">
      <dgm:prSet/>
      <dgm:spPr>
        <a:solidFill>
          <a:srgbClr val="F21D3C"/>
        </a:solidFill>
      </dgm:spPr>
      <dgm:t>
        <a:bodyPr/>
        <a:lstStyle/>
        <a:p>
          <a:r>
            <a:rPr lang="en-US"/>
            <a:t>Reaching women and community intermediaries directly</a:t>
          </a:r>
        </a:p>
      </dgm:t>
    </dgm:pt>
    <dgm:pt modelId="{F4E1F83C-5FA5-49CE-9443-4F509200EA6B}" type="parTrans" cxnId="{575F856E-43E5-4350-9A1B-FC2FD65699B8}">
      <dgm:prSet/>
      <dgm:spPr/>
      <dgm:t>
        <a:bodyPr/>
        <a:lstStyle/>
        <a:p>
          <a:endParaRPr lang="en-US"/>
        </a:p>
      </dgm:t>
    </dgm:pt>
    <dgm:pt modelId="{EC33E9D0-C472-495C-809E-9A307B0747D1}" type="sibTrans" cxnId="{575F856E-43E5-4350-9A1B-FC2FD65699B8}">
      <dgm:prSet/>
      <dgm:spPr/>
      <dgm:t>
        <a:bodyPr/>
        <a:lstStyle/>
        <a:p>
          <a:endParaRPr lang="en-US"/>
        </a:p>
      </dgm:t>
    </dgm:pt>
    <dgm:pt modelId="{F5335F0B-6B4E-4FCE-B2D7-5D66C4892A21}">
      <dgm:prSet/>
      <dgm:spPr/>
      <dgm:t>
        <a:bodyPr/>
        <a:lstStyle/>
        <a:p>
          <a:r>
            <a:rPr lang="en-US" dirty="0"/>
            <a:t>Engaging with key stakeholders and gatekeepers</a:t>
          </a:r>
        </a:p>
      </dgm:t>
    </dgm:pt>
    <dgm:pt modelId="{A24E3688-9990-4085-8574-08AEEB8BBE2A}" type="parTrans" cxnId="{409E159F-01CC-4AE0-B043-93A5C2F32C62}">
      <dgm:prSet/>
      <dgm:spPr/>
      <dgm:t>
        <a:bodyPr/>
        <a:lstStyle/>
        <a:p>
          <a:endParaRPr lang="en-US"/>
        </a:p>
      </dgm:t>
    </dgm:pt>
    <dgm:pt modelId="{35ED927E-78AB-4FA2-9AB9-E208182C6B17}" type="sibTrans" cxnId="{409E159F-01CC-4AE0-B043-93A5C2F32C62}">
      <dgm:prSet/>
      <dgm:spPr/>
      <dgm:t>
        <a:bodyPr/>
        <a:lstStyle/>
        <a:p>
          <a:endParaRPr lang="en-US"/>
        </a:p>
      </dgm:t>
    </dgm:pt>
    <dgm:pt modelId="{1F80927D-CF45-4378-9D99-B169D2602228}">
      <dgm:prSet/>
      <dgm:spPr>
        <a:solidFill>
          <a:srgbClr val="11ACF2"/>
        </a:solidFill>
      </dgm:spPr>
      <dgm:t>
        <a:bodyPr/>
        <a:lstStyle/>
        <a:p>
          <a:r>
            <a:rPr lang="en-US"/>
            <a:t>Understanding contextual and country-level policies to minimize risks for providers and women</a:t>
          </a:r>
        </a:p>
      </dgm:t>
    </dgm:pt>
    <dgm:pt modelId="{150A698F-0A04-4587-B7E2-EBC4D0D59BCC}" type="sibTrans" cxnId="{3942E129-B725-4D14-92DB-BB330D1A5762}">
      <dgm:prSet/>
      <dgm:spPr/>
      <dgm:t>
        <a:bodyPr/>
        <a:lstStyle/>
        <a:p>
          <a:endParaRPr lang="en-US"/>
        </a:p>
      </dgm:t>
    </dgm:pt>
    <dgm:pt modelId="{0A93057D-6BB6-4594-864E-46741BF45FF1}" type="parTrans" cxnId="{3942E129-B725-4D14-92DB-BB330D1A5762}">
      <dgm:prSet/>
      <dgm:spPr/>
      <dgm:t>
        <a:bodyPr/>
        <a:lstStyle/>
        <a:p>
          <a:endParaRPr lang="en-US"/>
        </a:p>
      </dgm:t>
    </dgm:pt>
    <dgm:pt modelId="{D6833A55-5EBA-9943-86B9-847C54CCE581}" type="pres">
      <dgm:prSet presAssocID="{ED147BB7-AD14-4901-8E74-8FD2BA1BD09B}" presName="linear" presStyleCnt="0">
        <dgm:presLayoutVars>
          <dgm:animLvl val="lvl"/>
          <dgm:resizeHandles val="exact"/>
        </dgm:presLayoutVars>
      </dgm:prSet>
      <dgm:spPr/>
    </dgm:pt>
    <dgm:pt modelId="{34473BD6-1CD7-AB4B-9D9A-69DD0BC5EC29}" type="pres">
      <dgm:prSet presAssocID="{88097876-BD04-4C14-8FA0-3BB7C3966D8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DAFC40-0623-D248-A54B-298B086ACAED}" type="pres">
      <dgm:prSet presAssocID="{9E024AF7-1981-43AA-836A-B3195CAE0832}" presName="spacer" presStyleCnt="0"/>
      <dgm:spPr/>
    </dgm:pt>
    <dgm:pt modelId="{5170953E-5503-EC42-BE62-136435D9F82D}" type="pres">
      <dgm:prSet presAssocID="{1F80927D-CF45-4378-9D99-B169D26022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5480BF-87BF-FD4D-9D90-2D40CFA70AF2}" type="pres">
      <dgm:prSet presAssocID="{150A698F-0A04-4587-B7E2-EBC4D0D59BCC}" presName="spacer" presStyleCnt="0"/>
      <dgm:spPr/>
    </dgm:pt>
    <dgm:pt modelId="{974F2F38-656E-FF47-A1E8-00EA5117751F}" type="pres">
      <dgm:prSet presAssocID="{B2A8264B-4EC6-4C49-B806-83AA60ACDD9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8EDC86-CB56-3243-8CD2-02883886B034}" type="pres">
      <dgm:prSet presAssocID="{ECD52CA5-B969-4826-B60D-FEA3EE1A8F68}" presName="spacer" presStyleCnt="0"/>
      <dgm:spPr/>
    </dgm:pt>
    <dgm:pt modelId="{163D23EB-C377-B345-B7E5-6EB023F8A695}" type="pres">
      <dgm:prSet presAssocID="{F7A2337F-9B68-4C2D-AEB7-EFB6A2CF23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59B7AA-4D3D-684A-9836-EDF500E53DE9}" type="pres">
      <dgm:prSet presAssocID="{EC33E9D0-C472-495C-809E-9A307B0747D1}" presName="spacer" presStyleCnt="0"/>
      <dgm:spPr/>
    </dgm:pt>
    <dgm:pt modelId="{D4186D6F-7BD5-5740-B50D-61DEDD90A01C}" type="pres">
      <dgm:prSet presAssocID="{F5335F0B-6B4E-4FCE-B2D7-5D66C4892A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F2811F-4B58-6745-8567-B01FA121F153}" type="presOf" srcId="{1F80927D-CF45-4378-9D99-B169D2602228}" destId="{5170953E-5503-EC42-BE62-136435D9F82D}" srcOrd="0" destOrd="0" presId="urn:microsoft.com/office/officeart/2005/8/layout/vList2"/>
    <dgm:cxn modelId="{3942E129-B725-4D14-92DB-BB330D1A5762}" srcId="{ED147BB7-AD14-4901-8E74-8FD2BA1BD09B}" destId="{1F80927D-CF45-4378-9D99-B169D2602228}" srcOrd="1" destOrd="0" parTransId="{0A93057D-6BB6-4594-864E-46741BF45FF1}" sibTransId="{150A698F-0A04-4587-B7E2-EBC4D0D59BCC}"/>
    <dgm:cxn modelId="{60B01B34-A185-FC42-833C-C675AC268476}" type="presOf" srcId="{F5335F0B-6B4E-4FCE-B2D7-5D66C4892A21}" destId="{D4186D6F-7BD5-5740-B50D-61DEDD90A01C}" srcOrd="0" destOrd="0" presId="urn:microsoft.com/office/officeart/2005/8/layout/vList2"/>
    <dgm:cxn modelId="{F0B65934-07AC-ED45-8AD8-4526A3FD60FB}" type="presOf" srcId="{88097876-BD04-4C14-8FA0-3BB7C3966D84}" destId="{34473BD6-1CD7-AB4B-9D9A-69DD0BC5EC29}" srcOrd="0" destOrd="0" presId="urn:microsoft.com/office/officeart/2005/8/layout/vList2"/>
    <dgm:cxn modelId="{575F856E-43E5-4350-9A1B-FC2FD65699B8}" srcId="{ED147BB7-AD14-4901-8E74-8FD2BA1BD09B}" destId="{F7A2337F-9B68-4C2D-AEB7-EFB6A2CF23EF}" srcOrd="3" destOrd="0" parTransId="{F4E1F83C-5FA5-49CE-9443-4F509200EA6B}" sibTransId="{EC33E9D0-C472-495C-809E-9A307B0747D1}"/>
    <dgm:cxn modelId="{E2D8BB76-3089-FD42-8D4E-216223637EB8}" type="presOf" srcId="{F7A2337F-9B68-4C2D-AEB7-EFB6A2CF23EF}" destId="{163D23EB-C377-B345-B7E5-6EB023F8A695}" srcOrd="0" destOrd="0" presId="urn:microsoft.com/office/officeart/2005/8/layout/vList2"/>
    <dgm:cxn modelId="{C5D13E7A-518F-2D40-A4E4-D413E803D203}" type="presOf" srcId="{ED147BB7-AD14-4901-8E74-8FD2BA1BD09B}" destId="{D6833A55-5EBA-9943-86B9-847C54CCE581}" srcOrd="0" destOrd="0" presId="urn:microsoft.com/office/officeart/2005/8/layout/vList2"/>
    <dgm:cxn modelId="{D37CD48E-14C2-4044-886E-25F67873735D}" srcId="{ED147BB7-AD14-4901-8E74-8FD2BA1BD09B}" destId="{88097876-BD04-4C14-8FA0-3BB7C3966D84}" srcOrd="0" destOrd="0" parTransId="{EDE3FA5A-EF77-4239-983B-33CE21A5B613}" sibTransId="{9E024AF7-1981-43AA-836A-B3195CAE0832}"/>
    <dgm:cxn modelId="{409E159F-01CC-4AE0-B043-93A5C2F32C62}" srcId="{ED147BB7-AD14-4901-8E74-8FD2BA1BD09B}" destId="{F5335F0B-6B4E-4FCE-B2D7-5D66C4892A21}" srcOrd="4" destOrd="0" parTransId="{A24E3688-9990-4085-8574-08AEEB8BBE2A}" sibTransId="{35ED927E-78AB-4FA2-9AB9-E208182C6B17}"/>
    <dgm:cxn modelId="{01A48ED7-F0DC-4B4E-90FF-619FE2A7934A}" srcId="{ED147BB7-AD14-4901-8E74-8FD2BA1BD09B}" destId="{B2A8264B-4EC6-4C49-B806-83AA60ACDD90}" srcOrd="2" destOrd="0" parTransId="{62B83D37-EA25-4DBE-8B4F-A8383E381FB5}" sibTransId="{ECD52CA5-B969-4826-B60D-FEA3EE1A8F68}"/>
    <dgm:cxn modelId="{DD911AF3-68A4-6043-BD21-4EBD271D38B0}" type="presOf" srcId="{B2A8264B-4EC6-4C49-B806-83AA60ACDD90}" destId="{974F2F38-656E-FF47-A1E8-00EA5117751F}" srcOrd="0" destOrd="0" presId="urn:microsoft.com/office/officeart/2005/8/layout/vList2"/>
    <dgm:cxn modelId="{CC2EFE3E-2193-734B-A75C-599ED9A73131}" type="presParOf" srcId="{D6833A55-5EBA-9943-86B9-847C54CCE581}" destId="{34473BD6-1CD7-AB4B-9D9A-69DD0BC5EC29}" srcOrd="0" destOrd="0" presId="urn:microsoft.com/office/officeart/2005/8/layout/vList2"/>
    <dgm:cxn modelId="{D1F3ED90-2444-0848-838D-9CAB37BC8CFB}" type="presParOf" srcId="{D6833A55-5EBA-9943-86B9-847C54CCE581}" destId="{46DAFC40-0623-D248-A54B-298B086ACAED}" srcOrd="1" destOrd="0" presId="urn:microsoft.com/office/officeart/2005/8/layout/vList2"/>
    <dgm:cxn modelId="{79DD133B-B83F-D248-9D21-356A0454CF0B}" type="presParOf" srcId="{D6833A55-5EBA-9943-86B9-847C54CCE581}" destId="{5170953E-5503-EC42-BE62-136435D9F82D}" srcOrd="2" destOrd="0" presId="urn:microsoft.com/office/officeart/2005/8/layout/vList2"/>
    <dgm:cxn modelId="{10823E45-0CD0-624F-8833-C7F2EF3CC984}" type="presParOf" srcId="{D6833A55-5EBA-9943-86B9-847C54CCE581}" destId="{8E5480BF-87BF-FD4D-9D90-2D40CFA70AF2}" srcOrd="3" destOrd="0" presId="urn:microsoft.com/office/officeart/2005/8/layout/vList2"/>
    <dgm:cxn modelId="{387225E5-733B-9040-B5FE-6C2F262D5ECE}" type="presParOf" srcId="{D6833A55-5EBA-9943-86B9-847C54CCE581}" destId="{974F2F38-656E-FF47-A1E8-00EA5117751F}" srcOrd="4" destOrd="0" presId="urn:microsoft.com/office/officeart/2005/8/layout/vList2"/>
    <dgm:cxn modelId="{2BC39B8F-325A-2A4D-A93C-A1A4BF0B1B40}" type="presParOf" srcId="{D6833A55-5EBA-9943-86B9-847C54CCE581}" destId="{118EDC86-CB56-3243-8CD2-02883886B034}" srcOrd="5" destOrd="0" presId="urn:microsoft.com/office/officeart/2005/8/layout/vList2"/>
    <dgm:cxn modelId="{06C58A16-1592-4141-8EB6-B892FF367F34}" type="presParOf" srcId="{D6833A55-5EBA-9943-86B9-847C54CCE581}" destId="{163D23EB-C377-B345-B7E5-6EB023F8A695}" srcOrd="6" destOrd="0" presId="urn:microsoft.com/office/officeart/2005/8/layout/vList2"/>
    <dgm:cxn modelId="{02CD745E-2007-484E-BBFE-BE5796546350}" type="presParOf" srcId="{D6833A55-5EBA-9943-86B9-847C54CCE581}" destId="{B759B7AA-4D3D-684A-9836-EDF500E53DE9}" srcOrd="7" destOrd="0" presId="urn:microsoft.com/office/officeart/2005/8/layout/vList2"/>
    <dgm:cxn modelId="{B73DE394-4EAE-8B44-8E99-AC2953E62A75}" type="presParOf" srcId="{D6833A55-5EBA-9943-86B9-847C54CCE581}" destId="{D4186D6F-7BD5-5740-B50D-61DEDD90A0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AA7D3-7CEA-4ADC-99C6-F62E984D7737}">
      <dsp:nvSpPr>
        <dsp:cNvPr id="0" name=""/>
        <dsp:cNvSpPr/>
      </dsp:nvSpPr>
      <dsp:spPr>
        <a:xfrm>
          <a:off x="0" y="707543"/>
          <a:ext cx="6263640" cy="936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Harm reduction</a:t>
          </a:r>
        </a:p>
      </dsp:txBody>
      <dsp:txXfrm>
        <a:off x="45692" y="753235"/>
        <a:ext cx="6172256" cy="844616"/>
      </dsp:txXfrm>
    </dsp:sp>
    <dsp:sp modelId="{9FC43365-E8CC-45E6-B2DA-F0453EB4EDFA}">
      <dsp:nvSpPr>
        <dsp:cNvPr id="0" name=""/>
        <dsp:cNvSpPr/>
      </dsp:nvSpPr>
      <dsp:spPr>
        <a:xfrm>
          <a:off x="0" y="1758743"/>
          <a:ext cx="6263640" cy="936000"/>
        </a:xfrm>
        <a:prstGeom prst="roundRect">
          <a:avLst/>
        </a:prstGeom>
        <a:solidFill>
          <a:srgbClr val="11AC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Public health perspective</a:t>
          </a:r>
        </a:p>
      </dsp:txBody>
      <dsp:txXfrm>
        <a:off x="45692" y="1804435"/>
        <a:ext cx="6172256" cy="844616"/>
      </dsp:txXfrm>
    </dsp:sp>
    <dsp:sp modelId="{23DEC639-7A18-422E-8A6D-AB80BD3E9D26}">
      <dsp:nvSpPr>
        <dsp:cNvPr id="0" name=""/>
        <dsp:cNvSpPr/>
      </dsp:nvSpPr>
      <dsp:spPr>
        <a:xfrm>
          <a:off x="0" y="2809944"/>
          <a:ext cx="6263640" cy="936000"/>
        </a:xfrm>
        <a:prstGeom prst="roundRect">
          <a:avLst/>
        </a:prstGeom>
        <a:solidFill>
          <a:srgbClr val="F21D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Human rights perspective</a:t>
          </a:r>
        </a:p>
      </dsp:txBody>
      <dsp:txXfrm>
        <a:off x="45692" y="2855636"/>
        <a:ext cx="6172256" cy="844616"/>
      </dsp:txXfrm>
    </dsp:sp>
    <dsp:sp modelId="{81B321F4-4A4D-4613-A23A-F7CDD1D26E95}">
      <dsp:nvSpPr>
        <dsp:cNvPr id="0" name=""/>
        <dsp:cNvSpPr/>
      </dsp:nvSpPr>
      <dsp:spPr>
        <a:xfrm>
          <a:off x="0" y="3861144"/>
          <a:ext cx="6263640" cy="936000"/>
        </a:xfrm>
        <a:prstGeom prst="roundRect">
          <a:avLst/>
        </a:prstGeom>
        <a:solidFill>
          <a:schemeClr val="accent3">
            <a:hueOff val="-12119664"/>
            <a:satOff val="13175"/>
            <a:lumOff val="4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Feminist perspective</a:t>
          </a:r>
        </a:p>
      </dsp:txBody>
      <dsp:txXfrm>
        <a:off x="45692" y="3906836"/>
        <a:ext cx="6172256" cy="844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3BD6-1CD7-AB4B-9D9A-69DD0BC5EC29}">
      <dsp:nvSpPr>
        <dsp:cNvPr id="0" name=""/>
        <dsp:cNvSpPr/>
      </dsp:nvSpPr>
      <dsp:spPr>
        <a:xfrm>
          <a:off x="0" y="528631"/>
          <a:ext cx="7242048" cy="912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Understanding the existing abortion ecosystem</a:t>
          </a:r>
        </a:p>
      </dsp:txBody>
      <dsp:txXfrm>
        <a:off x="44549" y="573180"/>
        <a:ext cx="7152950" cy="823502"/>
      </dsp:txXfrm>
    </dsp:sp>
    <dsp:sp modelId="{5170953E-5503-EC42-BE62-136435D9F82D}">
      <dsp:nvSpPr>
        <dsp:cNvPr id="0" name=""/>
        <dsp:cNvSpPr/>
      </dsp:nvSpPr>
      <dsp:spPr>
        <a:xfrm>
          <a:off x="0" y="1510351"/>
          <a:ext cx="7242048" cy="912600"/>
        </a:xfrm>
        <a:prstGeom prst="roundRect">
          <a:avLst/>
        </a:prstGeom>
        <a:solidFill>
          <a:srgbClr val="11AC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Understanding contextual and country-level policies to minimize risks for providers and women</a:t>
          </a:r>
        </a:p>
      </dsp:txBody>
      <dsp:txXfrm>
        <a:off x="44549" y="1554900"/>
        <a:ext cx="7152950" cy="823502"/>
      </dsp:txXfrm>
    </dsp:sp>
    <dsp:sp modelId="{974F2F38-656E-FF47-A1E8-00EA5117751F}">
      <dsp:nvSpPr>
        <dsp:cNvPr id="0" name=""/>
        <dsp:cNvSpPr/>
      </dsp:nvSpPr>
      <dsp:spPr>
        <a:xfrm>
          <a:off x="0" y="2492071"/>
          <a:ext cx="7242048" cy="912600"/>
        </a:xfrm>
        <a:prstGeom prst="roundRect">
          <a:avLst/>
        </a:prstGeom>
        <a:solidFill>
          <a:srgbClr val="41F2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Understanding the needs and preferences of women and community intermediaries </a:t>
          </a:r>
        </a:p>
      </dsp:txBody>
      <dsp:txXfrm>
        <a:off x="44549" y="2536620"/>
        <a:ext cx="7152950" cy="823502"/>
      </dsp:txXfrm>
    </dsp:sp>
    <dsp:sp modelId="{163D23EB-C377-B345-B7E5-6EB023F8A695}">
      <dsp:nvSpPr>
        <dsp:cNvPr id="0" name=""/>
        <dsp:cNvSpPr/>
      </dsp:nvSpPr>
      <dsp:spPr>
        <a:xfrm>
          <a:off x="0" y="3473791"/>
          <a:ext cx="7242048" cy="912600"/>
        </a:xfrm>
        <a:prstGeom prst="roundRect">
          <a:avLst/>
        </a:prstGeom>
        <a:solidFill>
          <a:srgbClr val="F21D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Reaching women and community intermediaries directly</a:t>
          </a:r>
        </a:p>
      </dsp:txBody>
      <dsp:txXfrm>
        <a:off x="44549" y="3518340"/>
        <a:ext cx="7152950" cy="823502"/>
      </dsp:txXfrm>
    </dsp:sp>
    <dsp:sp modelId="{D4186D6F-7BD5-5740-B50D-61DEDD90A01C}">
      <dsp:nvSpPr>
        <dsp:cNvPr id="0" name=""/>
        <dsp:cNvSpPr/>
      </dsp:nvSpPr>
      <dsp:spPr>
        <a:xfrm>
          <a:off x="0" y="4455511"/>
          <a:ext cx="7242048" cy="912600"/>
        </a:xfrm>
        <a:prstGeom prst="roundRect">
          <a:avLst/>
        </a:prstGeom>
        <a:solidFill>
          <a:schemeClr val="accent3">
            <a:hueOff val="-12119664"/>
            <a:satOff val="13175"/>
            <a:lumOff val="4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Engaging with key stakeholders and gatekeepers</a:t>
          </a:r>
        </a:p>
      </dsp:txBody>
      <dsp:txXfrm>
        <a:off x="44549" y="4500060"/>
        <a:ext cx="7152950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B538-8B7B-194F-9FAA-4CDA9C2F174C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CFEB-C336-7448-B2A5-2A9CEAB8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Note to facilitator: </a:t>
            </a:r>
            <a:r>
              <a:rPr lang="en-US" dirty="0"/>
              <a:t>This slide should be adapted for your audience.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Note to Facilitators: </a:t>
            </a:r>
            <a:r>
              <a:rPr lang="en-US" dirty="0"/>
              <a:t>Include a case study that is relevant to your setting/context/audience. Include information on the context, intervention, results, outcomes, lessons learned.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7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B7BE88-37BF-1266-A92C-57E76E67561E}"/>
              </a:ext>
            </a:extLst>
          </p:cNvPr>
          <p:cNvSpPr/>
          <p:nvPr userDrawn="1"/>
        </p:nvSpPr>
        <p:spPr>
          <a:xfrm>
            <a:off x="0" y="0"/>
            <a:ext cx="12192000" cy="57174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CEFD86CC-25E2-21E0-B4E7-93779631501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7979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;p2">
            <a:extLst>
              <a:ext uri="{FF2B5EF4-FFF2-40B4-BE49-F238E27FC236}">
                <a16:creationId xmlns:a16="http://schemas.microsoft.com/office/drawing/2014/main" id="{056240E8-C2B4-422A-7757-CC617E5F14E6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63875" y="6045883"/>
            <a:ext cx="1012475" cy="502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7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DF7AAF-0409-9C31-F8A2-951320D2A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BD94-23E4-58EA-12D5-9C3EF19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D40C-54D3-E73B-EC29-F3318B8C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7042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oogle Shape;35;p10">
            <a:extLst>
              <a:ext uri="{FF2B5EF4-FFF2-40B4-BE49-F238E27FC236}">
                <a16:creationId xmlns:a16="http://schemas.microsoft.com/office/drawing/2014/main" id="{C01C3BBB-BDAF-9F96-7D60-A261925796B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3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A594-8AB4-D538-7622-F108B655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oogle Shape;35;p10">
            <a:extLst>
              <a:ext uri="{FF2B5EF4-FFF2-40B4-BE49-F238E27FC236}">
                <a16:creationId xmlns:a16="http://schemas.microsoft.com/office/drawing/2014/main" id="{8BA55FF2-C9A2-9639-71E5-FDD38D40B73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87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13643A-E0A5-6955-A415-4A6BEBD2D718}"/>
              </a:ext>
            </a:extLst>
          </p:cNvPr>
          <p:cNvGrpSpPr/>
          <p:nvPr userDrawn="1"/>
        </p:nvGrpSpPr>
        <p:grpSpPr>
          <a:xfrm>
            <a:off x="11047259" y="351864"/>
            <a:ext cx="1032128" cy="6154273"/>
            <a:chOff x="11047259" y="486311"/>
            <a:chExt cx="1032128" cy="6154273"/>
          </a:xfrm>
        </p:grpSpPr>
        <p:pic>
          <p:nvPicPr>
            <p:cNvPr id="7" name="Google Shape;35;p10">
              <a:extLst>
                <a:ext uri="{FF2B5EF4-FFF2-40B4-BE49-F238E27FC236}">
                  <a16:creationId xmlns:a16="http://schemas.microsoft.com/office/drawing/2014/main" id="{8BA55FF2-C9A2-9639-71E5-FDD38D40B73C}"/>
                </a:ext>
              </a:extLst>
            </p:cNvPr>
            <p:cNvPicPr preferRelativeResize="0"/>
            <p:nvPr userDrawn="1"/>
          </p:nvPicPr>
          <p:blipFill>
            <a:blip r:embed="rId2"/>
            <a:srcRect/>
            <a:stretch/>
          </p:blipFill>
          <p:spPr>
            <a:xfrm>
              <a:off x="11047259" y="6128193"/>
              <a:ext cx="1032128" cy="51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72BD11-CD12-8F3A-26BA-24EB7EAE7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8890681" y="2706389"/>
              <a:ext cx="5303520" cy="863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1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DAB1B-7ACD-16E3-89A5-FC2507792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994355" y="2908005"/>
            <a:ext cx="6400800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oogle Shape;12;p2">
            <a:extLst>
              <a:ext uri="{FF2B5EF4-FFF2-40B4-BE49-F238E27FC236}">
                <a16:creationId xmlns:a16="http://schemas.microsoft.com/office/drawing/2014/main" id="{3601B5A0-955A-FC3D-B36D-5FE1E36A301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2932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16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80F0-07B8-1160-A887-1F6138D1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A59D-F1F1-24BD-7B89-26235634B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0FC48-9899-A6F1-7453-77E05BC9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042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6D50D850-E49B-DAE2-5A40-4938DC9B6F6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6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738A-43FC-BD2A-5C64-12B6D221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51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8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B08B-6323-ABD1-B1FA-CDC3FAFF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78" y="2766219"/>
            <a:ext cx="7551821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FF94C-2CB7-D174-9BAA-632ADBF1F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3343" y="2030079"/>
            <a:ext cx="2333625" cy="2797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369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  <p:pic>
        <p:nvPicPr>
          <p:cNvPr id="9" name="Google Shape;11;p2">
            <a:extLst>
              <a:ext uri="{FF2B5EF4-FFF2-40B4-BE49-F238E27FC236}">
                <a16:creationId xmlns:a16="http://schemas.microsoft.com/office/drawing/2014/main" id="{2C3B3D79-8F05-F3A4-D003-93AD1FEACC9F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590349" y="6107597"/>
            <a:ext cx="3019125" cy="501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2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F8FE-3A61-8E1F-EFD1-282114F4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7A18-0EDD-DDA7-CA07-E9D27F3B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3019"/>
            <a:ext cx="6172200" cy="51680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CF80F-82F0-70C7-F37D-99C9DADAC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E4B0144D-C21C-6EA9-E697-75AAEB9EE57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A983F7AC-31CF-EFD7-2B42-49E11308A922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77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5793D-01B3-2D7D-0700-792351D17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93019"/>
            <a:ext cx="6172200" cy="5168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FB951E2A-2EAE-4628-3D99-748A9F9437D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39F395-52E2-629A-348F-0950F340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0C00D7-1614-F1AA-BBE0-7C78179D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oogle Shape;35;p10">
            <a:extLst>
              <a:ext uri="{FF2B5EF4-FFF2-40B4-BE49-F238E27FC236}">
                <a16:creationId xmlns:a16="http://schemas.microsoft.com/office/drawing/2014/main" id="{66D193AF-1435-6060-E07E-2B2DA6DD9E2A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9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69" y="6080910"/>
            <a:ext cx="3025244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276115" y="6045883"/>
            <a:ext cx="987995" cy="50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B96A1-604A-D28D-F653-DF1B034C5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8950"/>
            <a:ext cx="1628174" cy="62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3" y="669975"/>
            <a:ext cx="1047647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3" y="3149650"/>
            <a:ext cx="104764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CDB7E-01C9-34DF-A6CB-6C0D8F646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74" y="5777026"/>
            <a:ext cx="11284853" cy="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55574-206F-32BC-CC65-A94701A68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6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A3DAF-606C-8625-5DAC-9216A64F1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7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38DD7-8EF6-2F0D-FEFC-0B418DDA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82F7C-9885-3FBC-47BD-4E9D315E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9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68" r:id="rId5"/>
    <p:sldLayoutId id="2147483665" r:id="rId6"/>
    <p:sldLayoutId id="2147483666" r:id="rId7"/>
    <p:sldLayoutId id="2147483667" r:id="rId8"/>
    <p:sldLayoutId id="2147483663" r:id="rId9"/>
    <p:sldLayoutId id="2147483664" r:id="rId10"/>
    <p:sldLayoutId id="2147483650" r:id="rId11"/>
    <p:sldLayoutId id="2147483651" r:id="rId12"/>
    <p:sldLayoutId id="2147483669" r:id="rId13"/>
    <p:sldLayoutId id="2147483670" r:id="rId14"/>
    <p:sldLayoutId id="2147483671" r:id="rId15"/>
    <p:sldLayoutId id="2147483652" r:id="rId16"/>
    <p:sldLayoutId id="2147483654" r:id="rId17"/>
    <p:sldLayoutId id="2147483655" r:id="rId18"/>
    <p:sldLayoutId id="2147483658" r:id="rId19"/>
    <p:sldLayoutId id="2147483656" r:id="rId20"/>
    <p:sldLayoutId id="21474836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as.org/AbortionWithPills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who.int/reproductivehealth/self-care-interventions/e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pps.who.int/iris/handle/10665/332334" TargetMode="External"/><Relationship Id="rId5" Type="http://schemas.openxmlformats.org/officeDocument/2006/relationships/hyperlink" Target="https://apps.who.int/iris/bitstream/handle/10665/325480/9789241550550-eng.pdf" TargetMode="Externa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5E93-B640-B661-784F-AFCFE2A4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68" y="0"/>
            <a:ext cx="5588468" cy="6858000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Fundamentals of abortion self-care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EE2D5-1F77-FAE6-7CA2-3305D9D3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2" y="983851"/>
            <a:ext cx="5588467" cy="46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C5D30A37-1B4D-BA09-5889-36A90EFCD23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t="48" r="11857" b="48"/>
          <a:stretch/>
        </p:blipFill>
        <p:spPr>
          <a:xfrm>
            <a:off x="3187275" y="1143001"/>
            <a:ext cx="8964968" cy="5715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869B78-737B-DB94-284B-57CDE15CA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304" y="693738"/>
            <a:ext cx="8825948" cy="135572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How do we normalize abortion self-care?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1FD723-2297-5255-540E-E6C5C74D7C7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31303" y="2498726"/>
            <a:ext cx="6255027" cy="2786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Approaches to and elements of ASC programming</a:t>
            </a:r>
          </a:p>
        </p:txBody>
      </p:sp>
    </p:spTree>
    <p:extLst>
      <p:ext uri="{BB962C8B-B14F-4D97-AF65-F5344CB8AC3E}">
        <p14:creationId xmlns:p14="http://schemas.microsoft.com/office/powerpoint/2010/main" val="195765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91818-333C-1FD0-146A-FE61E46B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6174" cy="1325563"/>
          </a:xfrm>
        </p:spPr>
        <p:txBody>
          <a:bodyPr/>
          <a:lstStyle/>
          <a:p>
            <a:r>
              <a:rPr lang="en-US" dirty="0"/>
              <a:t>Approaches to ASC programming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673CDF8-6040-B49B-CB12-14EF90BED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32451"/>
              </p:ext>
            </p:extLst>
          </p:nvPr>
        </p:nvGraphicFramePr>
        <p:xfrm>
          <a:off x="838200" y="1256759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16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91818-333C-1FD0-146A-FE61E46B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7"/>
            <a:ext cx="9456174" cy="1325563"/>
          </a:xfrm>
        </p:spPr>
        <p:txBody>
          <a:bodyPr/>
          <a:lstStyle/>
          <a:p>
            <a:r>
              <a:rPr lang="en-US" dirty="0"/>
              <a:t>Elements of ASC programming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39BA20-B2B5-B102-6CCD-60701D3BA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490906"/>
              </p:ext>
            </p:extLst>
          </p:nvPr>
        </p:nvGraphicFramePr>
        <p:xfrm>
          <a:off x="983974" y="1027906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54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F570D-7E9F-017D-55F8-7CD35F286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9" y="1844174"/>
            <a:ext cx="7180730" cy="435133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en-US" dirty="0"/>
              <a:t>Providing accurate information to support women and girls in managing their abortion process</a:t>
            </a:r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en-US" dirty="0"/>
              <a:t>Ensuring proper supply chain management that guarantees consistent availability of commodities</a:t>
            </a:r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en-US" dirty="0"/>
              <a:t>Creating strong referral systems that support people in the event of an adverse event or complication</a:t>
            </a:r>
            <a:endParaRPr lang="en-US" sz="1600" dirty="0"/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en-US" dirty="0"/>
              <a:t>Training a variety of “providers” to provide women-centered information and access to drugs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77E3E4B-7EE0-0865-EE9C-F6429CBC9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" r="1711"/>
          <a:stretch/>
        </p:blipFill>
        <p:spPr>
          <a:xfrm>
            <a:off x="0" y="1181686"/>
            <a:ext cx="3658205" cy="5676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FD551-A471-9C4B-D0EA-CB070CA2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4" y="365125"/>
            <a:ext cx="952759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Normalizing abortion self-care means creating an </a:t>
            </a:r>
            <a:r>
              <a:rPr lang="en-US" i="1" dirty="0"/>
              <a:t>enabling environment</a:t>
            </a:r>
            <a:r>
              <a:rPr lang="en-US" dirty="0"/>
              <a:t> . . .</a:t>
            </a:r>
          </a:p>
        </p:txBody>
      </p:sp>
    </p:spTree>
    <p:extLst>
      <p:ext uri="{BB962C8B-B14F-4D97-AF65-F5344CB8AC3E}">
        <p14:creationId xmlns:p14="http://schemas.microsoft.com/office/powerpoint/2010/main" val="3065224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A548C8-114E-47B5-1592-7FDF0816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376" cy="1325563"/>
          </a:xfrm>
        </p:spPr>
        <p:txBody>
          <a:bodyPr/>
          <a:lstStyle/>
          <a:p>
            <a:r>
              <a:rPr lang="en-US" dirty="0"/>
              <a:t>Abortion self-care access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6D4B0-4158-7043-C266-52CA935A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8694" cy="4667250"/>
          </a:xfrm>
        </p:spPr>
        <p:txBody>
          <a:bodyPr>
            <a:normAutofit fontScale="92500" lnSpcReduction="10000"/>
          </a:bodyPr>
          <a:lstStyle/>
          <a:p>
            <a:pPr marL="285750">
              <a:spcAft>
                <a:spcPts val="600"/>
              </a:spcAft>
            </a:pPr>
            <a:r>
              <a:rPr lang="en-US" dirty="0"/>
              <a:t>Telehealth </a:t>
            </a:r>
            <a:endParaRPr lang="en-US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n-US" dirty="0"/>
              <a:t>Pharmacy-based /over-the-counter access</a:t>
            </a:r>
            <a:endParaRPr lang="en-US" dirty="0">
              <a:cs typeface="Calibri"/>
            </a:endParaRPr>
          </a:p>
          <a:p>
            <a:pPr marL="742950" lvl="1">
              <a:spcAft>
                <a:spcPts val="600"/>
              </a:spcAft>
            </a:pPr>
            <a:r>
              <a:rPr lang="en-US" sz="2800" dirty="0"/>
              <a:t>Phone consultations</a:t>
            </a:r>
            <a:endParaRPr lang="en-US" sz="2800" dirty="0">
              <a:cs typeface="Calibri"/>
            </a:endParaRPr>
          </a:p>
          <a:p>
            <a:pPr marL="742950" lvl="1">
              <a:spcAft>
                <a:spcPts val="600"/>
              </a:spcAft>
            </a:pPr>
            <a:r>
              <a:rPr lang="en-US" sz="2800" dirty="0"/>
              <a:t>Home delivery</a:t>
            </a:r>
            <a:endParaRPr lang="en-US" sz="2800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n-US" dirty="0"/>
              <a:t>Online and web-based services</a:t>
            </a:r>
            <a:endParaRPr lang="en-US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n-US" dirty="0"/>
              <a:t>Hotlines</a:t>
            </a:r>
          </a:p>
          <a:p>
            <a:pPr marL="285750">
              <a:spcAft>
                <a:spcPts val="600"/>
              </a:spcAft>
            </a:pPr>
            <a:r>
              <a:rPr lang="en-US" dirty="0"/>
              <a:t>Mobile chatbots</a:t>
            </a:r>
            <a:endParaRPr lang="en-US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n-US" dirty="0"/>
              <a:t>Community intermediaries </a:t>
            </a:r>
          </a:p>
          <a:p>
            <a:pPr marL="285750">
              <a:spcAft>
                <a:spcPts val="600"/>
              </a:spcAft>
            </a:pPr>
            <a:r>
              <a:rPr lang="en-US" dirty="0"/>
              <a:t>A mix of all the above</a:t>
            </a:r>
            <a:endParaRPr lang="en-US" dirty="0">
              <a:cs typeface="Calibri"/>
            </a:endParaRPr>
          </a:p>
        </p:txBody>
      </p:sp>
      <p:pic>
        <p:nvPicPr>
          <p:cNvPr id="7" name="Picture 4" descr="Diagram&#10;&#10;Description automatically generated">
            <a:extLst>
              <a:ext uri="{FF2B5EF4-FFF2-40B4-BE49-F238E27FC236}">
                <a16:creationId xmlns:a16="http://schemas.microsoft.com/office/drawing/2014/main" id="{A08556FF-DA8E-6968-51CC-1D11B5C1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36" y="2035758"/>
            <a:ext cx="3845089" cy="3845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085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0C89-1AA3-6601-2977-9787825A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needed for abortion self-care to be a safe and effective option for women?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7D66-23EF-0935-C98C-5094B7F71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2496"/>
            <a:ext cx="8269941" cy="4667250"/>
          </a:xfrm>
        </p:spPr>
        <p:txBody>
          <a:bodyPr/>
          <a:lstStyle/>
          <a:p>
            <a:pPr marL="571500" indent="-571500"/>
            <a:r>
              <a:rPr lang="en-US" dirty="0"/>
              <a:t>Access to high-quality drugs</a:t>
            </a:r>
          </a:p>
          <a:p>
            <a:pPr marL="571500" indent="-571500"/>
            <a:endParaRPr lang="en-US" dirty="0"/>
          </a:p>
          <a:p>
            <a:pPr marL="571500" indent="-571500"/>
            <a:r>
              <a:rPr lang="en-US" dirty="0"/>
              <a:t>Good, simple information on how take the pills</a:t>
            </a:r>
          </a:p>
          <a:p>
            <a:endParaRPr lang="en-US" dirty="0"/>
          </a:p>
          <a:p>
            <a:pPr marL="571500" indent="-571500"/>
            <a:r>
              <a:rPr lang="en-US" dirty="0"/>
              <a:t>Accurate information on what to expect</a:t>
            </a:r>
          </a:p>
          <a:p>
            <a:pPr marL="571500" indent="-571500"/>
            <a:endParaRPr lang="en-US" dirty="0"/>
          </a:p>
          <a:p>
            <a:pPr marL="571500" indent="-571500"/>
            <a:r>
              <a:rPr lang="en-US" dirty="0"/>
              <a:t>Access to help and support in case of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80724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CB1-C5C0-19F3-CB67-4E09447B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1593" cy="1325563"/>
          </a:xfrm>
        </p:spPr>
        <p:txBody>
          <a:bodyPr/>
          <a:lstStyle/>
          <a:p>
            <a:r>
              <a:rPr lang="en-US" dirty="0"/>
              <a:t>Women </a:t>
            </a:r>
            <a:r>
              <a:rPr lang="en-US" u="sng" dirty="0"/>
              <a:t>can</a:t>
            </a:r>
            <a:r>
              <a:rPr lang="en-US" dirty="0"/>
              <a:t> self-manage their abortion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999AB-20FE-EEBB-4D5E-5A8182AE250F}"/>
              </a:ext>
            </a:extLst>
          </p:cNvPr>
          <p:cNvSpPr/>
          <p:nvPr/>
        </p:nvSpPr>
        <p:spPr>
          <a:xfrm>
            <a:off x="10815484" y="6056671"/>
            <a:ext cx="1229032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04975-574F-A2DF-BCCF-D1D4E92F5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9" y="1470685"/>
            <a:ext cx="10561594" cy="5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33965" cy="1325563"/>
          </a:xfrm>
        </p:spPr>
        <p:txBody>
          <a:bodyPr/>
          <a:lstStyle/>
          <a:p>
            <a:r>
              <a:rPr lang="en-US" dirty="0"/>
              <a:t>ASC programming: What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FA48-455D-FC6E-F2D1-70A01254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/>
              <a:t>Replication of the health system model/approach</a:t>
            </a:r>
          </a:p>
          <a:p>
            <a:pPr marL="571500" indent="-571500"/>
            <a:endParaRPr lang="en-US" sz="1600" dirty="0"/>
          </a:p>
          <a:p>
            <a:pPr marL="571500" indent="-571500"/>
            <a:r>
              <a:rPr lang="en-US" dirty="0"/>
              <a:t>Overemphasis on medical eligibility </a:t>
            </a:r>
          </a:p>
          <a:p>
            <a:pPr marL="571500" indent="-571500"/>
            <a:endParaRPr lang="en-US" sz="1600" dirty="0"/>
          </a:p>
          <a:p>
            <a:pPr marL="571500" indent="-571500"/>
            <a:r>
              <a:rPr lang="en-US" dirty="0"/>
              <a:t>Information overload</a:t>
            </a:r>
          </a:p>
          <a:p>
            <a:pPr marL="571500" indent="-571500"/>
            <a:endParaRPr lang="en-US" sz="1600" dirty="0"/>
          </a:p>
          <a:p>
            <a:pPr marL="571500" indent="-571500"/>
            <a:r>
              <a:rPr lang="en-US" dirty="0"/>
              <a:t>Additional barriers to care</a:t>
            </a:r>
          </a:p>
          <a:p>
            <a:pPr marL="571500" indent="-571500"/>
            <a:endParaRPr lang="en-US" sz="1600" dirty="0"/>
          </a:p>
          <a:p>
            <a:pPr marL="571500" indent="-571500"/>
            <a:r>
              <a:rPr lang="en-US" dirty="0"/>
              <a:t>Insistence on postabortion contraception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3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3396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ASC programming: Case study 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3253EF-B045-A8F7-267D-CB0702CB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33965" cy="1325563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Abortion self-care key messages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FA48-455D-FC6E-F2D1-70A01254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2148" cy="4667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Abortion self-care is about reaching women and girls where they are</a:t>
            </a:r>
            <a:endParaRPr lang="en-US" sz="2000" dirty="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There is no standard way of doing ASC programming or interventions</a:t>
            </a:r>
            <a:endParaRPr lang="en-US" sz="2000" dirty="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ASC interventions should be linked to a supportive health system</a:t>
            </a:r>
            <a:endParaRPr lang="en-US" sz="2000" dirty="0">
              <a:cs typeface="Calibri" panose="020F0502020204030204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The role of Ipas (and other sexual and reproductive health and rights organizations) is to:</a:t>
            </a:r>
            <a:endParaRPr lang="en-US" sz="2000" dirty="0">
              <a:cs typeface="Calibri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cs typeface="Calibri"/>
              </a:rPr>
              <a:t>Amplify women’s voices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cs typeface="Calibri"/>
              </a:rPr>
              <a:t>Support women’s choices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cs typeface="Calibri"/>
              </a:rPr>
              <a:t>Improve women’s access (to information, drugs and care)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cs typeface="Calibri"/>
              </a:rPr>
              <a:t>Normalize women’s experiences across the spectrum of abortion care</a:t>
            </a:r>
            <a:endParaRPr lang="en-US" sz="2000" strike="sngStrik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785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5AA226-2F80-8580-4E09-3DD1E31D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365125"/>
            <a:ext cx="8017042" cy="1325563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Session objectives 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8FD8AC-E5A0-2B05-389A-C9C5991D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7026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By the end of this session, participants will:</a:t>
            </a:r>
          </a:p>
          <a:p>
            <a:pPr marL="571500" indent="-571500"/>
            <a:r>
              <a:rPr lang="en-US" dirty="0">
                <a:latin typeface="Helvetica"/>
                <a:cs typeface="Helvetica"/>
              </a:rPr>
              <a:t>Understand the concept of self-care</a:t>
            </a:r>
            <a:endParaRPr lang="en-US" dirty="0">
              <a:cs typeface="Helvetica"/>
            </a:endParaRPr>
          </a:p>
          <a:p>
            <a:pPr marL="571500" indent="-571500"/>
            <a:r>
              <a:rPr lang="en-US" dirty="0">
                <a:latin typeface="Helvetica"/>
                <a:cs typeface="Helvetica"/>
              </a:rPr>
              <a:t>Appreciate the role of self-care in improving access to abortion</a:t>
            </a:r>
          </a:p>
          <a:p>
            <a:pPr marL="571500" indent="-571500"/>
            <a:r>
              <a:rPr lang="en-US" dirty="0">
                <a:latin typeface="Helvetica"/>
                <a:cs typeface="Helvetica"/>
              </a:rPr>
              <a:t>Describe various approaches to normalizing abortion self-care</a:t>
            </a:r>
            <a:endParaRPr lang="en-US" dirty="0">
              <a:cs typeface="Helvetica"/>
            </a:endParaRPr>
          </a:p>
          <a:p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B48136F-85FB-E1A8-D785-F6D1C779D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8" t="334" r="25425" b="33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040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A6D8DAA-3DA8-5F65-2110-AFAF0AB9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610-B42B-3168-A387-C5C53B6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ASC resources at Ipas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52FB-6706-5D2C-B6D0-C74AA4AD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7042" cy="46672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Available at </a:t>
            </a:r>
            <a:r>
              <a:rPr lang="en-US" dirty="0">
                <a:hlinkClick r:id="rId2"/>
              </a:rPr>
              <a:t>www.ipas.org/AbortionWithPills</a:t>
            </a:r>
            <a:r>
              <a:rPr lang="en-US" dirty="0"/>
              <a:t>:</a:t>
            </a:r>
            <a:endParaRPr lang="en-US" dirty="0">
              <a:cs typeface="Calibri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cs typeface="Calibri"/>
              </a:rPr>
              <a:t>Video: How to have an abortion with pills: Mina’s story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cs typeface="Calibri"/>
              </a:rPr>
              <a:t>Guide: </a:t>
            </a:r>
            <a:r>
              <a:rPr lang="en-US" sz="2800" i="1" dirty="0">
                <a:cs typeface="Calibri"/>
              </a:rPr>
              <a:t>How to have an abortion with pills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cs typeface="Calibri"/>
              </a:rPr>
              <a:t>FAQ: How to buy abortion pills that are safe and effective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cs typeface="Calibri"/>
              </a:rPr>
              <a:t>Guide: </a:t>
            </a:r>
            <a:r>
              <a:rPr lang="en-US" sz="2800" i="1" dirty="0">
                <a:cs typeface="Calibri"/>
              </a:rPr>
              <a:t>Medication abortion self-care: A guide for community accompaniment to support women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cs typeface="Calibri"/>
              </a:rPr>
              <a:t>Nurse </a:t>
            </a:r>
            <a:r>
              <a:rPr lang="en-US" sz="2800" dirty="0" err="1">
                <a:cs typeface="Calibri"/>
              </a:rPr>
              <a:t>Nisa</a:t>
            </a:r>
            <a:r>
              <a:rPr lang="en-US" sz="2800" dirty="0">
                <a:cs typeface="Calibri"/>
              </a:rPr>
              <a:t> (sexual and reproductive health chatbot)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cs typeface="Calibri"/>
              </a:rPr>
              <a:t>Abortion Self-Care VCAT Toolkit</a:t>
            </a:r>
          </a:p>
        </p:txBody>
      </p:sp>
    </p:spTree>
    <p:extLst>
      <p:ext uri="{BB962C8B-B14F-4D97-AF65-F5344CB8AC3E}">
        <p14:creationId xmlns:p14="http://schemas.microsoft.com/office/powerpoint/2010/main" val="173798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610-B42B-3168-A387-C5C53B6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/>
                <a:cs typeface="Helvetica"/>
              </a:rPr>
              <a:t>Sexual and reproductive health 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self-care resources at WHO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52FB-6706-5D2C-B6D0-C74AA4AD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555" y="5069941"/>
            <a:ext cx="9066291" cy="12131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ea typeface="+mn-lt"/>
                <a:cs typeface="+mn-lt"/>
              </a:rPr>
              <a:t>World Health Organization. (2022). Sexual and reproductive health: Self-care interventions for health [web page]. </a:t>
            </a:r>
            <a:r>
              <a:rPr lang="en-US" sz="2000" dirty="0">
                <a:ea typeface="+mn-lt"/>
                <a:cs typeface="+mn-lt"/>
                <a:hlinkClick r:id="rId2"/>
              </a:rPr>
              <a:t>https://www.who.int/reproductivehealth/self-care-interventions/en/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4" descr="Website&#10;&#10;Description automatically generated with low confidence">
            <a:extLst>
              <a:ext uri="{FF2B5EF4-FFF2-40B4-BE49-F238E27FC236}">
                <a16:creationId xmlns:a16="http://schemas.microsoft.com/office/drawing/2014/main" id="{F13BC2D2-8242-B8CE-1B7D-74C562B9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416668"/>
            <a:ext cx="1084087" cy="1533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7A7F3-F4BE-A504-C665-F9867ACF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199" y="1738738"/>
            <a:ext cx="1084087" cy="1533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0179B3-0407-2F6C-7418-1295C36E8F21}"/>
              </a:ext>
            </a:extLst>
          </p:cNvPr>
          <p:cNvSpPr/>
          <p:nvPr/>
        </p:nvSpPr>
        <p:spPr>
          <a:xfrm>
            <a:off x="2418894" y="1975836"/>
            <a:ext cx="9338849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ea typeface="+mn-lt"/>
                <a:cs typeface="+mn-lt"/>
              </a:rPr>
              <a:t>World Health Organization. (2019). </a:t>
            </a:r>
            <a:r>
              <a:rPr lang="en-US" sz="2000" i="1" dirty="0">
                <a:ea typeface="+mn-lt"/>
                <a:cs typeface="+mn-lt"/>
              </a:rPr>
              <a:t>WHO consolidated guideline on self-care interventions for health: Sexual and reproductive health and rights.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  <a:hlinkClick r:id="rId5"/>
              </a:rPr>
              <a:t>https://apps.who.int/iris/bitstream/handle/10665/325480/9789241550550-eng.pdf</a:t>
            </a:r>
            <a:endParaRPr lang="en-US" sz="2000" dirty="0">
              <a:ea typeface="+mn-lt"/>
              <a:cs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C3EC71-B2F8-C631-B1A5-697E11422A28}"/>
              </a:ext>
            </a:extLst>
          </p:cNvPr>
          <p:cNvSpPr/>
          <p:nvPr/>
        </p:nvSpPr>
        <p:spPr>
          <a:xfrm>
            <a:off x="2354555" y="3513497"/>
            <a:ext cx="8735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ea typeface="+mn-lt"/>
                <a:cs typeface="+mn-lt"/>
              </a:rPr>
              <a:t>World Health Organization. (</a:t>
            </a:r>
            <a:r>
              <a:rPr lang="ar-SA" sz="2000" dirty="0">
                <a:ea typeface="+mn-lt"/>
                <a:cs typeface="+mn-lt"/>
              </a:rPr>
              <a:t>‎</a:t>
            </a:r>
            <a:r>
              <a:rPr lang="en-US" sz="2000" dirty="0">
                <a:ea typeface="+mn-lt"/>
                <a:cs typeface="+mn-lt"/>
              </a:rPr>
              <a:t>2020)</a:t>
            </a:r>
            <a:r>
              <a:rPr lang="ar-SA" sz="2000" dirty="0">
                <a:ea typeface="+mn-lt"/>
                <a:cs typeface="+mn-lt"/>
              </a:rPr>
              <a:t>‎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i="1" dirty="0">
                <a:ea typeface="+mn-lt"/>
                <a:cs typeface="+mn-lt"/>
              </a:rPr>
              <a:t>WHO recommendations on self-care interventions: Self-management of medical abortion.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u="sng" dirty="0">
                <a:ea typeface="+mn-lt"/>
                <a:cs typeface="+mn-lt"/>
                <a:hlinkClick r:id="rId6"/>
              </a:rPr>
              <a:t>https://apps.who.int/iris/handle/10665/332334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36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A7F1B-0C42-DE47-C1F3-0A6698EF4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26" y="273763"/>
            <a:ext cx="7527148" cy="6310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94C2A-CE2A-2B7B-3B5C-72720A810D80}"/>
              </a:ext>
            </a:extLst>
          </p:cNvPr>
          <p:cNvSpPr txBox="1"/>
          <p:nvPr/>
        </p:nvSpPr>
        <p:spPr>
          <a:xfrm>
            <a:off x="1711995" y="2331720"/>
            <a:ext cx="8768010" cy="2194560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2747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AFD-07DE-4270-D016-379CE929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Abortion at a glance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960E-B237-4D06-9E1E-0DEE3227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6684"/>
            <a:ext cx="10280258" cy="466725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1800" dirty="0"/>
              <a:t>Worldwide, approximately 25 million unsafe abortions take place every year.</a:t>
            </a:r>
            <a:endParaRPr lang="en-US" sz="1800" dirty="0"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97% of these unsafe abortions occur in developing countries.</a:t>
            </a:r>
          </a:p>
          <a:p>
            <a:pPr marL="342900" indent="-342900"/>
            <a:r>
              <a:rPr lang="en-US" sz="1800" dirty="0"/>
              <a:t>In Africa and Latin America, 3 out of 4 abortions are categorized as unsafe.</a:t>
            </a:r>
            <a:endParaRPr lang="en-US" sz="1800" dirty="0">
              <a:cs typeface="Calibri"/>
            </a:endParaRPr>
          </a:p>
          <a:p>
            <a:pPr marL="342900" indent="-342900"/>
            <a:r>
              <a:rPr lang="en-US" sz="1800" dirty="0"/>
              <a:t>In sub-Saharan Africa, the high rate of population growth means that an unchanging abortion rate still means increasing numbers of abortions each year.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The annual number of abortions nearly doubled between 1995–1999 and 2015–2019, from 4.3 million to 8.0 million.</a:t>
            </a:r>
          </a:p>
          <a:p>
            <a:pPr marL="342900" indent="-342900"/>
            <a:r>
              <a:rPr lang="en-US" sz="1800" dirty="0"/>
              <a:t>Abortion rates in the most populous cities are typically higher than rates in a country as a whole. </a:t>
            </a:r>
            <a:endParaRPr lang="en-US" sz="1800" dirty="0">
              <a:cs typeface="Calibri" panose="020F0502020204030204"/>
            </a:endParaRPr>
          </a:p>
          <a:p>
            <a:pPr marL="342900" indent="-342900"/>
            <a:r>
              <a:rPr lang="en-US" sz="1800" dirty="0"/>
              <a:t>Abortion rates are far higher among sexually active adolescents than among all women of reproductive age.</a:t>
            </a:r>
          </a:p>
          <a:p>
            <a:pPr marL="342900" indent="-342900"/>
            <a:r>
              <a:rPr lang="en-US" sz="1800" dirty="0"/>
              <a:t>Global data show that restricting abortion makes no difference in how often it occurs: The annual abortion rate, at 40 per 1,000 women, is identical in settings where abortion is restricted and those where it is broadly legal.</a:t>
            </a:r>
          </a:p>
          <a:p>
            <a:pPr marL="342900" indent="-342900"/>
            <a:r>
              <a:rPr lang="en-US" sz="1800" b="1" dirty="0">
                <a:solidFill>
                  <a:schemeClr val="accent1"/>
                </a:solidFill>
              </a:rPr>
              <a:t>The availability of medical abortion, or abortion with pills, has decreased the number of severe complications related to unsafe abortion.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92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2AF9D0-2508-33B4-399B-C060C6A4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7977853" cy="2852737"/>
          </a:xfrm>
        </p:spPr>
        <p:txBody>
          <a:bodyPr>
            <a:normAutofit/>
          </a:bodyPr>
          <a:lstStyle/>
          <a:p>
            <a:r>
              <a:rPr lang="en-US" dirty="0"/>
              <a:t>Overview: </a:t>
            </a:r>
            <a:br>
              <a:rPr lang="en-US" dirty="0"/>
            </a:br>
            <a:r>
              <a:rPr lang="en-US" dirty="0"/>
              <a:t>Guiding principles of abortion self-care </a:t>
            </a:r>
          </a:p>
        </p:txBody>
      </p:sp>
    </p:spTree>
    <p:extLst>
      <p:ext uri="{BB962C8B-B14F-4D97-AF65-F5344CB8AC3E}">
        <p14:creationId xmlns:p14="http://schemas.microsoft.com/office/powerpoint/2010/main" val="280080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8855186-AFFA-5366-52A5-9A66F30E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51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9D280DA9-CB79-6E28-D545-98880AA5B601}"/>
              </a:ext>
            </a:extLst>
          </p:cNvPr>
          <p:cNvSpPr/>
          <p:nvPr/>
        </p:nvSpPr>
        <p:spPr>
          <a:xfrm>
            <a:off x="491319" y="2158053"/>
            <a:ext cx="4913194" cy="254189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03E895-235C-18C8-77B5-3A65BAD4E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268" y="474546"/>
            <a:ext cx="5908908" cy="5908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2EC9DF-8BE1-8315-C196-267EDCBCD930}"/>
              </a:ext>
            </a:extLst>
          </p:cNvPr>
          <p:cNvSpPr txBox="1">
            <a:spLocks/>
          </p:cNvSpPr>
          <p:nvPr/>
        </p:nvSpPr>
        <p:spPr>
          <a:xfrm>
            <a:off x="491320" y="2158053"/>
            <a:ext cx="3439236" cy="254189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solidFill>
                  <a:srgbClr val="FFFFFF"/>
                </a:solidFill>
              </a:rPr>
              <a:t>How does self-care intersect with health systems and health professionals? </a:t>
            </a:r>
          </a:p>
        </p:txBody>
      </p:sp>
    </p:spTree>
    <p:extLst>
      <p:ext uri="{BB962C8B-B14F-4D97-AF65-F5344CB8AC3E}">
        <p14:creationId xmlns:p14="http://schemas.microsoft.com/office/powerpoint/2010/main" val="92652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FAAD-8CAB-0B4E-FB98-1CCAAC4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What is abortion self-care?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BD6D-67FC-52C0-FA9C-C54E2B49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1761" cy="466725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Helvetica"/>
                <a:cs typeface="Helvetica"/>
              </a:rPr>
              <a:t>Abortion self-care (ASC) is an abortion with pills without the necessity of a prescription. The woman manages as much of the process as she wants on her own, </a:t>
            </a:r>
            <a:r>
              <a:rPr lang="en-US" i="1">
                <a:latin typeface="Helvetica"/>
                <a:cs typeface="Helvetica"/>
              </a:rPr>
              <a:t>with or without</a:t>
            </a:r>
            <a:r>
              <a:rPr lang="en-US">
                <a:latin typeface="Helvetica"/>
                <a:cs typeface="Helvetica"/>
              </a:rPr>
              <a:t> the involvement of a health-care provider.</a:t>
            </a:r>
            <a:endParaRPr lang="en-US" dirty="0"/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1AA6357F-B0B3-4BA3-619E-0CC15C88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90" y="1751223"/>
            <a:ext cx="4275952" cy="42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5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AD6C03B-5466-2CB6-59E2-D07044B9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7" b="16020"/>
          <a:stretch/>
        </p:blipFill>
        <p:spPr>
          <a:xfrm>
            <a:off x="0" y="1937982"/>
            <a:ext cx="12192000" cy="4483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19C3C-08B3-E6FE-7D81-1DA66E21E3F4}"/>
              </a:ext>
            </a:extLst>
          </p:cNvPr>
          <p:cNvSpPr txBox="1"/>
          <p:nvPr/>
        </p:nvSpPr>
        <p:spPr>
          <a:xfrm>
            <a:off x="916675" y="559558"/>
            <a:ext cx="10358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Abortion with pills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4651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E9EE-800F-16CB-0833-D9FBE7F0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2294" cy="1325563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Advantages of abortion self-care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5F6E-4E28-1A5F-0BB0-1D941617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95447" cy="4667250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lnSpc>
                <a:spcPct val="120000"/>
              </a:lnSpc>
            </a:pPr>
            <a:r>
              <a:rPr lang="en-US" sz="3200" dirty="0">
                <a:latin typeface="Helvetica"/>
                <a:cs typeface="Helvetica"/>
              </a:rPr>
              <a:t>Provides a safe and effective “no touch” method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400" dirty="0">
                <a:latin typeface="Helvetica"/>
                <a:cs typeface="Helvetica"/>
              </a:rPr>
              <a:t>Mifepristone + misoprostol = highly effective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latin typeface="Helvetica"/>
                <a:cs typeface="Helvetica"/>
              </a:rPr>
              <a:t>Misoprostol alone = slightly less effective</a:t>
            </a:r>
          </a:p>
          <a:p>
            <a:pPr marL="571500" indent="-571500">
              <a:lnSpc>
                <a:spcPct val="120000"/>
              </a:lnSpc>
            </a:pPr>
            <a:r>
              <a:rPr lang="en-US" sz="3200" dirty="0">
                <a:latin typeface="Helvetica"/>
                <a:cs typeface="Helvetica"/>
              </a:rPr>
              <a:t>Provides greater autonomy, privacy and control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latin typeface="Helvetica"/>
                <a:cs typeface="Helvetica"/>
              </a:rPr>
              <a:t>Done at home or in another safe space</a:t>
            </a:r>
          </a:p>
          <a:p>
            <a:pPr marL="571500" indent="-571500">
              <a:lnSpc>
                <a:spcPct val="120000"/>
              </a:lnSpc>
            </a:pPr>
            <a:r>
              <a:rPr lang="en-US" sz="3200" dirty="0">
                <a:latin typeface="Helvetica"/>
                <a:cs typeface="Helvetica"/>
              </a:rPr>
              <a:t>Is done </a:t>
            </a:r>
            <a:r>
              <a:rPr lang="en-US" sz="3200" i="1" dirty="0">
                <a:latin typeface="Helvetica"/>
                <a:cs typeface="Helvetica"/>
              </a:rPr>
              <a:t>without</a:t>
            </a:r>
            <a:r>
              <a:rPr lang="en-US" sz="3200" dirty="0">
                <a:latin typeface="Helvetica"/>
                <a:cs typeface="Helvetica"/>
              </a:rPr>
              <a:t> direct supervision from a health-care provider</a:t>
            </a:r>
          </a:p>
          <a:p>
            <a:pPr marL="571500" indent="-571500">
              <a:lnSpc>
                <a:spcPct val="120000"/>
              </a:lnSpc>
            </a:pPr>
            <a:r>
              <a:rPr lang="en-US" sz="3200" dirty="0">
                <a:latin typeface="Helvetica"/>
                <a:cs typeface="Helvetica"/>
              </a:rPr>
              <a:t>Further </a:t>
            </a:r>
            <a:r>
              <a:rPr lang="en-US" sz="3200" dirty="0" err="1">
                <a:latin typeface="Helvetica"/>
                <a:cs typeface="Helvetica"/>
              </a:rPr>
              <a:t>demedicalizes</a:t>
            </a:r>
            <a:r>
              <a:rPr lang="en-US" sz="3200" dirty="0">
                <a:latin typeface="Helvetica"/>
                <a:cs typeface="Helvetica"/>
              </a:rPr>
              <a:t> abortion</a:t>
            </a:r>
            <a:endParaRPr lang="en-US" sz="3200" dirty="0">
              <a:cs typeface="Helvetica" pitchFamily="2" charset="0"/>
            </a:endParaRPr>
          </a:p>
          <a:p>
            <a:pPr marL="571500" indent="-571500">
              <a:lnSpc>
                <a:spcPct val="120000"/>
              </a:lnSpc>
            </a:pPr>
            <a:r>
              <a:rPr lang="en-US" sz="3200" dirty="0">
                <a:latin typeface="Helvetica"/>
                <a:cs typeface="Helvetica"/>
              </a:rPr>
              <a:t>Increases access to services</a:t>
            </a:r>
            <a:endParaRPr lang="en-US" sz="3200" dirty="0"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brand refresh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5928"/>
      </a:accent1>
      <a:accent2>
        <a:srgbClr val="F9ED7D"/>
      </a:accent2>
      <a:accent3>
        <a:srgbClr val="2E3856"/>
      </a:accent3>
      <a:accent4>
        <a:srgbClr val="D8B39C"/>
      </a:accent4>
      <a:accent5>
        <a:srgbClr val="C0CEC8"/>
      </a:accent5>
      <a:accent6>
        <a:srgbClr val="F79C7F"/>
      </a:accent6>
      <a:hlink>
        <a:srgbClr val="2E3856"/>
      </a:hlink>
      <a:folHlink>
        <a:srgbClr val="5860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s_Presentation_Template_Arial_04-22" id="{A1032BA9-1957-764D-ABBB-8FC102768BEF}" vid="{2162889E-2EB7-8E4F-87C7-AA2E60D312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923</Words>
  <Application>Microsoft Macintosh PowerPoint</Application>
  <PresentationFormat>Widescreen</PresentationFormat>
  <Paragraphs>104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Helvetica</vt:lpstr>
      <vt:lpstr>Wingdings</vt:lpstr>
      <vt:lpstr>Office Theme</vt:lpstr>
      <vt:lpstr>Fundamentals of abortion self-care</vt:lpstr>
      <vt:lpstr>Session objectives </vt:lpstr>
      <vt:lpstr>Abortion at a glance</vt:lpstr>
      <vt:lpstr>Overview:  Guiding principles of abortion self-care </vt:lpstr>
      <vt:lpstr>PowerPoint Presentation</vt:lpstr>
      <vt:lpstr>PowerPoint Presentation</vt:lpstr>
      <vt:lpstr>What is abortion self-care? </vt:lpstr>
      <vt:lpstr>PowerPoint Presentation</vt:lpstr>
      <vt:lpstr>Advantages of abortion self-care</vt:lpstr>
      <vt:lpstr>How do we normalize abortion self-care?</vt:lpstr>
      <vt:lpstr>Approaches to ASC programming</vt:lpstr>
      <vt:lpstr>Elements of ASC programming</vt:lpstr>
      <vt:lpstr>Normalizing abortion self-care means creating an enabling environment . . .</vt:lpstr>
      <vt:lpstr>Abortion self-care access points</vt:lpstr>
      <vt:lpstr>What is needed for abortion self-care to be a safe and effective option for women?</vt:lpstr>
      <vt:lpstr>Women can self-manage their abortion</vt:lpstr>
      <vt:lpstr>ASC programming: What to avoid</vt:lpstr>
      <vt:lpstr>ASC programming: Case study 1</vt:lpstr>
      <vt:lpstr>Abortion self-care key messages </vt:lpstr>
      <vt:lpstr>PowerPoint Presentation</vt:lpstr>
      <vt:lpstr>ASC resources at Ipas </vt:lpstr>
      <vt:lpstr>Sexual and reproductive health  self-care resources at WHO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abortion self-care</dc:title>
  <dc:creator>Kristin Swanson</dc:creator>
  <cp:lastModifiedBy>Kristin Swanson</cp:lastModifiedBy>
  <cp:revision>47</cp:revision>
  <dcterms:created xsi:type="dcterms:W3CDTF">2022-04-29T19:39:09Z</dcterms:created>
  <dcterms:modified xsi:type="dcterms:W3CDTF">2022-05-03T03:01:55Z</dcterms:modified>
</cp:coreProperties>
</file>