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1" r:id="rId5"/>
    <p:sldId id="267" r:id="rId6"/>
    <p:sldId id="263" r:id="rId7"/>
    <p:sldId id="268" r:id="rId8"/>
    <p:sldId id="391" r:id="rId9"/>
    <p:sldId id="390" r:id="rId10"/>
    <p:sldId id="271" r:id="rId11"/>
    <p:sldId id="392" r:id="rId12"/>
    <p:sldId id="273" r:id="rId13"/>
    <p:sldId id="274" r:id="rId14"/>
    <p:sldId id="380" r:id="rId15"/>
    <p:sldId id="387" r:id="rId16"/>
    <p:sldId id="388" r:id="rId17"/>
    <p:sldId id="389" r:id="rId18"/>
    <p:sldId id="275" r:id="rId19"/>
  </p:sldIdLst>
  <p:sldSz cx="20104100" cy="11309350"/>
  <p:notesSz cx="11309350" cy="2010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A4B08C-3A58-6F5A-FF1E-4886A1824D77}" name="Kristin Swanson" initials="KS" userId="S::swansonk@ipas.org::0014c3fb-61c8-48c9-bb39-b619f67eb011" providerId="AD"/>
  <p188:author id="{90567DF2-B8B6-0EBF-1F11-E3926100995E}" name="lisette_silva@att.net" initials="l" userId="ee1a7090a243878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856"/>
    <a:srgbClr val="231F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2"/>
    <p:restoredTop sz="72721" autoAdjust="0"/>
  </p:normalViewPr>
  <p:slideViewPr>
    <p:cSldViewPr snapToGrid="0">
      <p:cViewPr varScale="1">
        <p:scale>
          <a:sx n="52" d="100"/>
          <a:sy n="52" d="100"/>
        </p:scale>
        <p:origin x="92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025977EF-BCE4-4F1B-B1AB-552634086171}" type="datetimeFigureOut">
              <a:rPr lang="en-US" smtClean="0"/>
              <a:t>9/22/22</a:t>
            </a:fld>
            <a:endParaRPr lang="en-US"/>
          </a:p>
        </p:txBody>
      </p:sp>
      <p:sp>
        <p:nvSpPr>
          <p:cNvPr id="4" name="Slide Image Placeholder 3"/>
          <p:cNvSpPr>
            <a:spLocks noGrp="1" noRot="1" noChangeAspect="1"/>
          </p:cNvSpPr>
          <p:nvPr>
            <p:ph type="sldImg" idx="2"/>
          </p:nvPr>
        </p:nvSpPr>
        <p:spPr>
          <a:xfrm>
            <a:off x="-373063" y="2514600"/>
            <a:ext cx="12055476"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reproductivehealth/publications/unsafe_abortion/9789241501118/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bortion-policies.srhr.org/" TargetMode="External"/><Relationship Id="rId5" Type="http://schemas.openxmlformats.org/officeDocument/2006/relationships/hyperlink" Target="https://www.who.int/reproductivehealth/publications/unsafe_abortion/induced_abortion_2012.pdf?ua=1" TargetMode="External"/><Relationship Id="rId4" Type="http://schemas.openxmlformats.org/officeDocument/2006/relationships/hyperlink" Target="https://www.who.int/reproductivehealth/publications/unsafe_abortion/rhr_12_01/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i="1" noProof="0" dirty="0">
                <a:cs typeface="Calibri"/>
              </a:rPr>
              <a:t>Nota: Esta presentación en PowerPoint ofrece una visión general de alto nivel y contiene datos a nivel mundial. Es muy importante personalizar y adaptar esta presentación a su contexto. Quizás tengan datos relacionados con el aborto específicos para su país; si no pueden encontrar datos a nivel nacional, pueden agregar datos a nivel subregional, así como datos a nivel nacional que sean pertinentes (tasa de mortalidad materna, tasas de necesidad insatisfecha de anticonceptivos, etc.). Los siguientes recursos podrían ser útiles a medida que crean contenido adicional para esta presentación en PowerPoint:</a:t>
            </a:r>
          </a:p>
          <a:p>
            <a:pPr marL="171450" indent="-171450">
              <a:buFont typeface="Arial" panose="020B0604020202020204" pitchFamily="34" charset="0"/>
              <a:buChar char="•"/>
            </a:pPr>
            <a:r>
              <a:rPr lang="es-419" i="1" noProof="0" dirty="0" err="1">
                <a:hlinkClick r:id="rId3"/>
              </a:rPr>
              <a:t>Unsafe</a:t>
            </a:r>
            <a:r>
              <a:rPr lang="es-419" i="1" noProof="0" dirty="0">
                <a:hlinkClick r:id="rId3"/>
              </a:rPr>
              <a:t> </a:t>
            </a:r>
            <a:r>
              <a:rPr lang="es-419" i="1" noProof="0" dirty="0" err="1">
                <a:hlinkClick r:id="rId3"/>
              </a:rPr>
              <a:t>abortion</a:t>
            </a:r>
            <a:r>
              <a:rPr lang="es-419" i="1" noProof="0" dirty="0">
                <a:hlinkClick r:id="rId3"/>
              </a:rPr>
              <a:t>: global and regional </a:t>
            </a:r>
            <a:r>
              <a:rPr lang="es-419" i="1" noProof="0" dirty="0" err="1">
                <a:hlinkClick r:id="rId3"/>
              </a:rPr>
              <a:t>estimates</a:t>
            </a:r>
            <a:r>
              <a:rPr lang="es-419" i="1" noProof="0" dirty="0">
                <a:hlinkClick r:id="rId3"/>
              </a:rPr>
              <a:t> </a:t>
            </a:r>
            <a:r>
              <a:rPr lang="es-419" i="1" noProof="0" dirty="0" err="1">
                <a:hlinkClick r:id="rId3"/>
              </a:rPr>
              <a:t>of</a:t>
            </a:r>
            <a:r>
              <a:rPr lang="es-419" i="1" noProof="0" dirty="0">
                <a:hlinkClick r:id="rId3"/>
              </a:rPr>
              <a:t> </a:t>
            </a:r>
            <a:r>
              <a:rPr lang="es-419" i="1" noProof="0" dirty="0" err="1">
                <a:hlinkClick r:id="rId3"/>
              </a:rPr>
              <a:t>the</a:t>
            </a:r>
            <a:r>
              <a:rPr lang="es-419" i="1" noProof="0" dirty="0">
                <a:hlinkClick r:id="rId3"/>
              </a:rPr>
              <a:t> </a:t>
            </a:r>
            <a:r>
              <a:rPr lang="es-419" i="1" noProof="0" dirty="0" err="1">
                <a:hlinkClick r:id="rId3"/>
              </a:rPr>
              <a:t>incidence</a:t>
            </a:r>
            <a:r>
              <a:rPr lang="es-419" i="1" noProof="0" dirty="0">
                <a:hlinkClick r:id="rId3"/>
              </a:rPr>
              <a:t> </a:t>
            </a:r>
            <a:r>
              <a:rPr lang="es-419" i="1" noProof="0" dirty="0" err="1">
                <a:hlinkClick r:id="rId3"/>
              </a:rPr>
              <a:t>of</a:t>
            </a:r>
            <a:r>
              <a:rPr lang="es-419" i="1" noProof="0" dirty="0">
                <a:hlinkClick r:id="rId3"/>
              </a:rPr>
              <a:t> </a:t>
            </a:r>
            <a:r>
              <a:rPr lang="es-419" i="1" noProof="0" dirty="0" err="1">
                <a:hlinkClick r:id="rId3"/>
              </a:rPr>
              <a:t>unsafe</a:t>
            </a:r>
            <a:r>
              <a:rPr lang="es-419" i="1" noProof="0" dirty="0">
                <a:hlinkClick r:id="rId3"/>
              </a:rPr>
              <a:t> </a:t>
            </a:r>
            <a:r>
              <a:rPr lang="es-419" i="1" noProof="0" dirty="0" err="1">
                <a:hlinkClick r:id="rId3"/>
              </a:rPr>
              <a:t>abortion</a:t>
            </a:r>
            <a:r>
              <a:rPr lang="es-419" i="1" noProof="0" dirty="0">
                <a:hlinkClick r:id="rId3"/>
              </a:rPr>
              <a:t> and </a:t>
            </a:r>
            <a:r>
              <a:rPr lang="es-419" i="1" noProof="0" dirty="0" err="1">
                <a:hlinkClick r:id="rId3"/>
              </a:rPr>
              <a:t>associated</a:t>
            </a:r>
            <a:r>
              <a:rPr lang="es-419" i="1" noProof="0" dirty="0">
                <a:hlinkClick r:id="rId3"/>
              </a:rPr>
              <a:t> </a:t>
            </a:r>
            <a:r>
              <a:rPr lang="es-419" i="1" noProof="0" dirty="0" err="1">
                <a:hlinkClick r:id="rId3"/>
              </a:rPr>
              <a:t>mortality</a:t>
            </a:r>
            <a:r>
              <a:rPr lang="es-419" i="1" noProof="0" dirty="0">
                <a:hlinkClick r:id="rId3"/>
              </a:rPr>
              <a:t> in</a:t>
            </a:r>
            <a:r>
              <a:rPr lang="es-419" i="1" noProof="0" dirty="0"/>
              <a:t> 2008 (texto completo): publicación de la OMS que contiene datos regionales</a:t>
            </a:r>
            <a:endParaRPr lang="es-419" i="1" noProof="0" dirty="0">
              <a:cs typeface="Calibri"/>
            </a:endParaRPr>
          </a:p>
          <a:p>
            <a:pPr marL="171450" indent="-171450">
              <a:buFont typeface="Arial" panose="020B0604020202020204" pitchFamily="34" charset="0"/>
              <a:buChar char="•"/>
            </a:pPr>
            <a:r>
              <a:rPr lang="es-419" i="1" noProof="0" dirty="0" err="1">
                <a:hlinkClick r:id="rId4"/>
              </a:rPr>
              <a:t>Unsafe</a:t>
            </a:r>
            <a:r>
              <a:rPr lang="es-419" i="1" noProof="0" dirty="0">
                <a:hlinkClick r:id="rId4"/>
              </a:rPr>
              <a:t> </a:t>
            </a:r>
            <a:r>
              <a:rPr lang="es-419" i="1" noProof="0" dirty="0" err="1">
                <a:hlinkClick r:id="rId4"/>
              </a:rPr>
              <a:t>abortion</a:t>
            </a:r>
            <a:r>
              <a:rPr lang="es-419" i="1" noProof="0" dirty="0">
                <a:hlinkClick r:id="rId4"/>
              </a:rPr>
              <a:t> </a:t>
            </a:r>
            <a:r>
              <a:rPr lang="es-419" i="1" noProof="0" dirty="0" err="1">
                <a:hlinkClick r:id="rId4"/>
              </a:rPr>
              <a:t>incidence</a:t>
            </a:r>
            <a:r>
              <a:rPr lang="es-419" i="1" noProof="0" dirty="0">
                <a:hlinkClick r:id="rId4"/>
              </a:rPr>
              <a:t> and </a:t>
            </a:r>
            <a:r>
              <a:rPr lang="es-419" i="1" noProof="0" dirty="0" err="1">
                <a:hlinkClick r:id="rId4"/>
              </a:rPr>
              <a:t>mortality</a:t>
            </a:r>
            <a:r>
              <a:rPr lang="es-419" i="1" noProof="0" dirty="0">
                <a:hlinkClick r:id="rId4"/>
              </a:rPr>
              <a:t>: Global and regional </a:t>
            </a:r>
            <a:r>
              <a:rPr lang="es-419" i="1" noProof="0" dirty="0" err="1">
                <a:hlinkClick r:id="rId4"/>
              </a:rPr>
              <a:t>levels</a:t>
            </a:r>
            <a:r>
              <a:rPr lang="es-419" i="1" noProof="0" dirty="0">
                <a:hlinkClick r:id="rId4"/>
              </a:rPr>
              <a:t> in 2008 and </a:t>
            </a:r>
            <a:r>
              <a:rPr lang="es-419" i="1" noProof="0" dirty="0" err="1">
                <a:hlinkClick r:id="rId4"/>
              </a:rPr>
              <a:t>trends</a:t>
            </a:r>
            <a:r>
              <a:rPr lang="es-419" i="1" noProof="0" dirty="0">
                <a:hlinkClick r:id="rId4"/>
              </a:rPr>
              <a:t> </a:t>
            </a:r>
            <a:r>
              <a:rPr lang="es-419" i="1" noProof="0" dirty="0" err="1">
                <a:hlinkClick r:id="rId4"/>
              </a:rPr>
              <a:t>during</a:t>
            </a:r>
            <a:r>
              <a:rPr lang="es-419" i="1" noProof="0" dirty="0">
                <a:hlinkClick r:id="rId4"/>
              </a:rPr>
              <a:t> 1990–2008</a:t>
            </a:r>
            <a:r>
              <a:rPr lang="es-419" i="1" noProof="0" dirty="0"/>
              <a:t> (Ficha informativa) </a:t>
            </a:r>
          </a:p>
          <a:p>
            <a:pPr marL="171450" indent="-171450">
              <a:buFont typeface="Arial" panose="020B0604020202020204" pitchFamily="34" charset="0"/>
              <a:buChar char="•"/>
            </a:pPr>
            <a:r>
              <a:rPr lang="es-419" i="1" noProof="0" dirty="0" err="1">
                <a:hlinkClick r:id="rId5"/>
              </a:rPr>
              <a:t>Facts</a:t>
            </a:r>
            <a:r>
              <a:rPr lang="es-419" i="1" noProof="0" dirty="0">
                <a:hlinkClick r:id="rId5"/>
              </a:rPr>
              <a:t> </a:t>
            </a:r>
            <a:r>
              <a:rPr lang="es-419" i="1" noProof="0" dirty="0" err="1">
                <a:hlinkClick r:id="rId5"/>
              </a:rPr>
              <a:t>on</a:t>
            </a:r>
            <a:r>
              <a:rPr lang="es-419" i="1" noProof="0" dirty="0">
                <a:hlinkClick r:id="rId5"/>
              </a:rPr>
              <a:t> </a:t>
            </a:r>
            <a:r>
              <a:rPr lang="es-419" i="1" noProof="0" dirty="0" err="1">
                <a:hlinkClick r:id="rId5"/>
              </a:rPr>
              <a:t>Induced</a:t>
            </a:r>
            <a:r>
              <a:rPr lang="es-419" i="1" noProof="0" dirty="0">
                <a:hlinkClick r:id="rId5"/>
              </a:rPr>
              <a:t> </a:t>
            </a:r>
            <a:r>
              <a:rPr lang="es-419" i="1" noProof="0" dirty="0" err="1">
                <a:hlinkClick r:id="rId5"/>
              </a:rPr>
              <a:t>Abortion</a:t>
            </a:r>
            <a:r>
              <a:rPr lang="es-419" i="1" noProof="0" dirty="0">
                <a:hlinkClick r:id="rId5"/>
              </a:rPr>
              <a:t> </a:t>
            </a:r>
            <a:r>
              <a:rPr lang="es-419" i="1" noProof="0" dirty="0" err="1">
                <a:hlinkClick r:id="rId5"/>
              </a:rPr>
              <a:t>Worldwide</a:t>
            </a:r>
            <a:r>
              <a:rPr lang="es-419" i="1" noProof="0" dirty="0"/>
              <a:t>: publicación del Instituto </a:t>
            </a:r>
            <a:r>
              <a:rPr lang="es-419" i="1" noProof="0" dirty="0" err="1"/>
              <a:t>Guttmacher</a:t>
            </a:r>
            <a:r>
              <a:rPr lang="es-419" i="1" noProof="0" dirty="0"/>
              <a:t> </a:t>
            </a:r>
            <a:endParaRPr lang="es-419" i="1" noProof="0" dirty="0">
              <a:cs typeface="Calibri"/>
            </a:endParaRPr>
          </a:p>
          <a:p>
            <a:pPr marL="171450" indent="-171450">
              <a:buFont typeface="Arial" panose="020B0604020202020204" pitchFamily="34" charset="0"/>
              <a:buChar char="•"/>
            </a:pPr>
            <a:r>
              <a:rPr lang="es-419" i="1" noProof="0" dirty="0">
                <a:hlinkClick r:id="rId6"/>
              </a:rPr>
              <a:t>Global </a:t>
            </a:r>
            <a:r>
              <a:rPr lang="es-419" i="1" noProof="0" dirty="0" err="1">
                <a:hlinkClick r:id="rId6"/>
              </a:rPr>
              <a:t>Abortion</a:t>
            </a:r>
            <a:r>
              <a:rPr lang="es-419" i="1" noProof="0" dirty="0">
                <a:hlinkClick r:id="rId6"/>
              </a:rPr>
              <a:t> </a:t>
            </a:r>
            <a:r>
              <a:rPr lang="es-419" i="1" noProof="0" dirty="0" err="1">
                <a:hlinkClick r:id="rId6"/>
              </a:rPr>
              <a:t>Policies</a:t>
            </a:r>
            <a:r>
              <a:rPr lang="es-419" i="1" noProof="0" dirty="0">
                <a:hlinkClick r:id="rId6"/>
              </a:rPr>
              <a:t> </a:t>
            </a:r>
            <a:r>
              <a:rPr lang="es-419" i="1" noProof="0" dirty="0" err="1">
                <a:hlinkClick r:id="rId6"/>
              </a:rPr>
              <a:t>Database</a:t>
            </a:r>
            <a:r>
              <a:rPr lang="es-419" i="1" noProof="0" dirty="0"/>
              <a:t>: base de datos integral de información sobre las políticas de cada país relativas al aborto</a:t>
            </a:r>
            <a:endParaRPr lang="es-419" i="1" noProof="0" dirty="0">
              <a:cs typeface="Calibri"/>
            </a:endParaRPr>
          </a:p>
        </p:txBody>
      </p:sp>
      <p:sp>
        <p:nvSpPr>
          <p:cNvPr id="4" name="Slide Number Placeholder 3"/>
          <p:cNvSpPr>
            <a:spLocks noGrp="1"/>
          </p:cNvSpPr>
          <p:nvPr>
            <p:ph type="sldNum" sz="quarter" idx="5"/>
          </p:nvPr>
        </p:nvSpPr>
        <p:spPr/>
        <p:txBody>
          <a:bodyPr/>
          <a:lstStyle/>
          <a:p>
            <a:fld id="{AC22E162-0A57-43B2-BD51-0D1E805B55DC}" type="slidenum">
              <a:rPr lang="en-US" smtClean="0"/>
              <a:t>1</a:t>
            </a:fld>
            <a:endParaRPr lang="en-US"/>
          </a:p>
        </p:txBody>
      </p:sp>
    </p:spTree>
    <p:extLst>
      <p:ext uri="{BB962C8B-B14F-4D97-AF65-F5344CB8AC3E}">
        <p14:creationId xmlns:p14="http://schemas.microsoft.com/office/powerpoint/2010/main" val="100521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El aborto inseguro es un problema de salud pública y un asunto de derechos humanos. Es importante familiarizarse con ambos argumentos, el de salud pública y el de derechos humanos, para ampliar el acceso a los servicios de aborto seguro.</a:t>
            </a:r>
          </a:p>
          <a:p>
            <a:endParaRPr lang="es-419" noProof="0" dirty="0"/>
          </a:p>
          <a:p>
            <a:r>
              <a:rPr lang="es-419" noProof="0" dirty="0"/>
              <a:t>La justificativa de salud pública es clara… la tasa sustancial de morbimortalidad a causa del aborto inseguro es totalmente evitable con el acceso a los servicios de aborto seguro y de anticoncepción, y por supuesto con la provisión de servicios de atención postaborto para tratar las complicaciones del aborto inseguro donde sea necesario, independientemente de las leyes sobre aborto.</a:t>
            </a:r>
          </a:p>
          <a:p>
            <a:endParaRPr lang="es-419" noProof="0" dirty="0"/>
          </a:p>
          <a:p>
            <a:r>
              <a:rPr lang="es-419" noProof="0" dirty="0"/>
              <a:t>El derecho internacional de derechos humanos establece claramente que la penalización del aborto y las altas tasas de aborto inseguro violan el derecho de las mujeres a la salud. </a:t>
            </a:r>
          </a:p>
          <a:p>
            <a:endParaRPr lang="es-419" noProof="0" dirty="0"/>
          </a:p>
          <a:p>
            <a:r>
              <a:rPr lang="es-419" noProof="0" dirty="0"/>
              <a:t>Además, los comités de las Naciones Unidas han vinculado el derecho al aborto con los derechos humanos a la vida, a la igualdad y a la no discriminación, y a la autodeterminación y a determinar el número y espaciamiento de hijos.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26937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Los gobiernos tienen la obligación de respetar, proteger y cumplir los derechos humanos, entre ellos el derecho a la salud y a la no discriminación y otros derechos humanos fundamentales que apoyan el acceso a los servicios de aborto seguro.</a:t>
            </a:r>
          </a:p>
        </p:txBody>
      </p:sp>
      <p:sp>
        <p:nvSpPr>
          <p:cNvPr id="4" name="Slide Number Placeholder 3"/>
          <p:cNvSpPr>
            <a:spLocks noGrp="1"/>
          </p:cNvSpPr>
          <p:nvPr>
            <p:ph type="sldNum" sz="quarter" idx="5"/>
          </p:nvPr>
        </p:nvSpPr>
        <p:spPr/>
        <p:txBody>
          <a:bodyPr/>
          <a:lstStyle/>
          <a:p>
            <a:fld id="{64BF46EA-54C1-40E2-8B22-894CEE1913B3}" type="slidenum">
              <a:rPr lang="en-US" smtClean="0"/>
              <a:t>11</a:t>
            </a:fld>
            <a:endParaRPr lang="en-US"/>
          </a:p>
        </p:txBody>
      </p:sp>
    </p:spTree>
    <p:extLst>
      <p:ext uri="{BB962C8B-B14F-4D97-AF65-F5344CB8AC3E}">
        <p14:creationId xmlns:p14="http://schemas.microsoft.com/office/powerpoint/2010/main" val="136155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dirty="0"/>
              <a:t>Los órganos de monitoreo de tratados de los derechos humanos han proporcionado orientación interpretativa autorizada sobre el aborto como derecho humano</a:t>
            </a:r>
            <a:r>
              <a:rPr lang="es-419" baseline="0" noProof="0" dirty="0"/>
              <a:t>. En específico, hemos visto orientación clara que indica que las restricciones y barreras relacionadas con el aborto, y el daño causado por el aborto inseguro, son violaciones de los </a:t>
            </a:r>
            <a:r>
              <a:rPr lang="es-419" b="1" baseline="0" noProof="0" dirty="0"/>
              <a:t>derechos de las mujeres a la salud y a la vida</a:t>
            </a:r>
            <a:r>
              <a:rPr lang="es-419" b="0" baseline="0" noProof="0" dirty="0"/>
              <a:t>. Es específico:</a:t>
            </a:r>
            <a:r>
              <a:rPr lang="es-419" baseline="0" noProof="0" dirty="0"/>
              <a:t> LEER LA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noProof="0" dirty="0"/>
              <a:t>Los órganos de monitoreo de tratados han determinado una y otra vez que las leyes restrictivas relativas al aborto violan los derechos humanos y que los Estados tienen la obligación de, como mínimo, garantizar acceso seguro, legal y equitativo a los servicios de aborto seguro en casos en que la salud o la vida de la persona corren peligro, cuando la persona ha sido víctima de violación o incesto, o en casos de anomalía fetal.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b="1" noProof="0" dirty="0"/>
          </a:p>
          <a:p>
            <a:r>
              <a:rPr lang="es-419" noProof="0" dirty="0"/>
              <a:t>La publicación de la OMS titulada </a:t>
            </a:r>
            <a:r>
              <a:rPr lang="es-419" i="1" noProof="0" dirty="0"/>
              <a:t>Aborto sin riesgos: guía técnica y de políticas para sistemas de salud</a:t>
            </a:r>
            <a:r>
              <a:rPr lang="es-419" noProof="0" dirty="0"/>
              <a:t>, contempla el acceso a información completa y veraz para obtener el consentimiento informado, recomienda que las mujeres tengan acceso tanto al aborto quirúrgico como al aborto con medicamentos, insta a los Estados a velar por que los servicios de aborto sean legales, y proporciona directrices para la atención postaborto cuando ésta es necesaria.</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191806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Los tratados internacionales han determinado</a:t>
            </a:r>
            <a:r>
              <a:rPr lang="es-419" baseline="0" noProof="0" dirty="0"/>
              <a:t> que negar a las mujeres el acceso a servicios de aborto seguro y legal también viola otros derechos humanos. LEER LA DIAPOSITIVA. </a:t>
            </a:r>
            <a:endParaRPr lang="es-419" noProof="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13</a:t>
            </a:fld>
            <a:endParaRPr lang="en-US"/>
          </a:p>
        </p:txBody>
      </p:sp>
    </p:spTree>
    <p:extLst>
      <p:ext uri="{BB962C8B-B14F-4D97-AF65-F5344CB8AC3E}">
        <p14:creationId xmlns:p14="http://schemas.microsoft.com/office/powerpoint/2010/main" val="361303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i="1" noProof="0" dirty="0">
                <a:cs typeface="Calibri"/>
              </a:rPr>
              <a:t>Nota: borrar esta diapositiva si no se encuentran en la región de África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i="1"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El Protocolo de Maputo es el único tratado de derechos humanos que menciona el aborto explícitamente como un derecho humano en el texto del tratado. En otros tratados internacionales, el derecho al aborto fluye de otros derechos, tales como el derecho a la salud, a la vida, a la privacidad, etc., y el vínculo entre el aborto y esos derechos se ha hecho por medio de la orientación brindada por los órganos de derechos humanos a lo largo de las décadas. En el Protocolo de Maputo, el derecho al aborto se establece clara y explícitamente en el texto del tratado, lo cual es un gran paso progresista hacia adelante a favor de la salud y los derechos reproductivos. Sin embargo, a pesar de este cambio de paradigma</a:t>
            </a:r>
            <a:r>
              <a:rPr lang="es-419" baseline="0" noProof="0" dirty="0"/>
              <a:t> y del lenguaje enfático que protege el acceso al aborto como un derecho humano, no todos los países han ratificado el Protocolo de Maputo e, incluso entre aquellos que sí lo han ratificado, no todos los países reconocen el aborto como un derecho humano.</a:t>
            </a:r>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14</a:t>
            </a:fld>
            <a:endParaRPr lang="en-US"/>
          </a:p>
        </p:txBody>
      </p:sp>
    </p:spTree>
    <p:extLst>
      <p:ext uri="{BB962C8B-B14F-4D97-AF65-F5344CB8AC3E}">
        <p14:creationId xmlns:p14="http://schemas.microsoft.com/office/powerpoint/2010/main" val="401904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22E162-0A57-43B2-BD51-0D1E805B55DC}" type="slidenum">
              <a:rPr lang="en-US" smtClean="0"/>
              <a:t>15</a:t>
            </a:fld>
            <a:endParaRPr lang="en-US"/>
          </a:p>
        </p:txBody>
      </p:sp>
    </p:spTree>
    <p:extLst>
      <p:ext uri="{BB962C8B-B14F-4D97-AF65-F5344CB8AC3E}">
        <p14:creationId xmlns:p14="http://schemas.microsoft.com/office/powerpoint/2010/main" val="25992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419" i="1" noProof="0" dirty="0">
                <a:cs typeface="Calibri"/>
              </a:rPr>
              <a:t>56 millones de abortos	25 millones son inseguros</a:t>
            </a:r>
          </a:p>
          <a:p>
            <a:pPr>
              <a:defRPr/>
            </a:pPr>
            <a:endParaRPr lang="es-419" i="1" noProof="0" dirty="0">
              <a:cs typeface="Calibri"/>
            </a:endParaRPr>
          </a:p>
          <a:p>
            <a:pPr>
              <a:defRPr/>
            </a:pPr>
            <a:r>
              <a:rPr lang="es-419" i="1" noProof="0" dirty="0">
                <a:cs typeface="Calibri"/>
              </a:rPr>
              <a:t>Nota: Utilicen datos de su contexto si están disponibles.</a:t>
            </a:r>
            <a:endParaRPr lang="es-419" b="1" i="1" noProof="0" dirty="0">
              <a:cs typeface="Calibri"/>
            </a:endParaRPr>
          </a:p>
          <a:p>
            <a:pPr>
              <a:defRPr/>
            </a:pPr>
            <a:endParaRPr lang="es-419" b="1" noProof="0" dirty="0"/>
          </a:p>
          <a:p>
            <a:pPr marL="0" marR="0" lvl="0" indent="0" algn="l" defTabSz="914400">
              <a:lnSpc>
                <a:spcPct val="100000"/>
              </a:lnSpc>
              <a:spcBef>
                <a:spcPts val="0"/>
              </a:spcBef>
              <a:spcAft>
                <a:spcPts val="0"/>
              </a:spcAft>
              <a:buClrTx/>
              <a:buSzTx/>
              <a:buFontTx/>
              <a:buNone/>
              <a:tabLst/>
              <a:defRPr/>
            </a:pPr>
            <a:r>
              <a:rPr lang="es-419" sz="1200" b="1" kern="1200" noProof="0" dirty="0">
                <a:solidFill>
                  <a:schemeClr val="tx1"/>
                </a:solidFill>
                <a:effectLst/>
                <a:latin typeface="+mn-lt"/>
                <a:ea typeface="+mn-ea"/>
                <a:cs typeface="+mn-cs"/>
              </a:rPr>
              <a:t>*Hacer clic para la animación*</a:t>
            </a:r>
            <a:endParaRPr lang="es-419" noProof="0" dirty="0">
              <a:ea typeface="+mn-ea"/>
              <a:cs typeface="+mn-cs"/>
            </a:endParaRPr>
          </a:p>
          <a:p>
            <a:endParaRPr lang="es-419" sz="1200" kern="1200" noProof="0" dirty="0">
              <a:solidFill>
                <a:schemeClr val="tx1"/>
              </a:solidFill>
              <a:effectLst/>
              <a:latin typeface="+mn-lt"/>
              <a:ea typeface="+mn-ea"/>
              <a:cs typeface="+mn-cs"/>
            </a:endParaRPr>
          </a:p>
          <a:p>
            <a:r>
              <a:rPr lang="es-419" sz="1200" kern="1200" noProof="0" dirty="0">
                <a:solidFill>
                  <a:schemeClr val="tx1"/>
                </a:solidFill>
                <a:effectLst/>
                <a:latin typeface="+mn-lt"/>
                <a:ea typeface="+mn-ea"/>
                <a:cs typeface="+mn-cs"/>
              </a:rPr>
              <a:t>Cada año ocurren 56 millones de abortos a nivel mundial.</a:t>
            </a:r>
            <a:endParaRPr lang="es-419" sz="1200" kern="1200" noProof="0" dirty="0">
              <a:solidFill>
                <a:schemeClr val="tx1"/>
              </a:solidFill>
              <a:effectLst/>
              <a:latin typeface="+mn-lt"/>
              <a:cs typeface="Calibri"/>
            </a:endParaRPr>
          </a:p>
          <a:p>
            <a:endParaRPr lang="es-419" sz="1200" kern="1200" noProof="0" dirty="0">
              <a:solidFill>
                <a:schemeClr val="tx1"/>
              </a:solidFill>
              <a:effectLst/>
              <a:latin typeface="+mn-lt"/>
              <a:ea typeface="+mn-ea"/>
              <a:cs typeface="+mn-cs"/>
            </a:endParaRPr>
          </a:p>
          <a:p>
            <a:r>
              <a:rPr lang="es-419" sz="1200" kern="1200" noProof="0" dirty="0">
                <a:solidFill>
                  <a:schemeClr val="tx1"/>
                </a:solidFill>
                <a:effectLst/>
                <a:latin typeface="+mn-lt"/>
                <a:ea typeface="+mn-ea"/>
                <a:cs typeface="+mn-cs"/>
              </a:rPr>
              <a:t>De esos, 25 millones son clasificados como inseguros</a:t>
            </a:r>
            <a:r>
              <a:rPr lang="es-419" noProof="0" dirty="0"/>
              <a:t>. </a:t>
            </a:r>
            <a:endParaRPr lang="es-419" sz="1200" kern="1200" noProof="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i="1" noProof="0" dirty="0">
                <a:cs typeface="Calibri"/>
              </a:rPr>
              <a:t>Nota: agreguen sus propios datos si están disponibles.</a:t>
            </a:r>
          </a:p>
          <a:p>
            <a:endParaRPr lang="es-419" noProof="0" dirty="0"/>
          </a:p>
          <a:p>
            <a:r>
              <a:rPr lang="es-419" noProof="0" dirty="0"/>
              <a:t>REVISAR ALGUNAS DE LAS ESTADÍSTICAS…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42627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b="1" kern="1200" noProof="0" dirty="0">
                <a:solidFill>
                  <a:schemeClr val="tx1"/>
                </a:solidFill>
                <a:effectLst/>
                <a:latin typeface="+mn-lt"/>
                <a:ea typeface="+mn-ea"/>
                <a:cs typeface="+mn-cs"/>
              </a:rPr>
              <a:t>*Hacer clic para la animación*</a:t>
            </a:r>
          </a:p>
          <a:p>
            <a:endParaRPr lang="es-419" sz="1200" b="0" i="0" kern="1200" noProof="0" dirty="0">
              <a:solidFill>
                <a:schemeClr val="tx1"/>
              </a:solidFill>
              <a:effectLst/>
              <a:latin typeface="+mn-lt"/>
              <a:ea typeface="+mn-ea"/>
              <a:cs typeface="+mn-cs"/>
            </a:endParaRPr>
          </a:p>
          <a:p>
            <a:r>
              <a:rPr lang="es-419" sz="1200" b="0" i="0" kern="1200" noProof="0" dirty="0">
                <a:solidFill>
                  <a:schemeClr val="tx1"/>
                </a:solidFill>
                <a:effectLst/>
                <a:latin typeface="+mn-lt"/>
                <a:ea typeface="+mn-ea"/>
                <a:cs typeface="+mn-cs"/>
              </a:rPr>
              <a:t>Del 8% al 18% de las muertes maternas del mundo son causadas por abortos inseguros.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Las leyes restrictivas no impiden que las mujeres y niñas tengan abortos. De hecho, las tasas de aborto tienden a ser más altas en países con leyes restrictivas relativas al aborto.</a:t>
            </a:r>
          </a:p>
          <a:p>
            <a:endParaRPr lang="es-419" noProof="0" dirty="0"/>
          </a:p>
          <a:p>
            <a:r>
              <a:rPr lang="es-419" noProof="0" dirty="0"/>
              <a:t>Imagen: Instituto </a:t>
            </a:r>
            <a:r>
              <a:rPr lang="es-419" noProof="0" dirty="0" err="1"/>
              <a:t>Guttmacher</a:t>
            </a:r>
            <a:r>
              <a:rPr lang="es-419" noProof="0" dirty="0"/>
              <a:t>. (2018). </a:t>
            </a:r>
            <a:r>
              <a:rPr lang="es-419" i="1" noProof="0" dirty="0"/>
              <a:t>Infográfico: Las leyes fuertemente restrictivas no eliminan abortos. </a:t>
            </a:r>
            <a:r>
              <a:rPr lang="es-419" noProof="0" dirty="0"/>
              <a:t>Nueva York: Instituto </a:t>
            </a:r>
            <a:r>
              <a:rPr lang="es-419" noProof="0" dirty="0" err="1"/>
              <a:t>Guttmacher</a:t>
            </a:r>
            <a:r>
              <a:rPr lang="es-419" noProof="0" dirty="0"/>
              <a:t>.</a:t>
            </a:r>
          </a:p>
        </p:txBody>
      </p:sp>
      <p:sp>
        <p:nvSpPr>
          <p:cNvPr id="4" name="Slide Number Placeholder 3"/>
          <p:cNvSpPr>
            <a:spLocks noGrp="1"/>
          </p:cNvSpPr>
          <p:nvPr>
            <p:ph type="sldNum" sz="quarter" idx="5"/>
          </p:nvPr>
        </p:nvSpPr>
        <p:spPr/>
        <p:txBody>
          <a:bodyPr/>
          <a:lstStyle/>
          <a:p>
            <a:fld id="{AC22E162-0A57-43B2-BD51-0D1E805B55DC}" type="slidenum">
              <a:rPr lang="en-US" smtClean="0"/>
              <a:t>5</a:t>
            </a:fld>
            <a:endParaRPr lang="en-US"/>
          </a:p>
        </p:txBody>
      </p:sp>
    </p:spTree>
    <p:extLst>
      <p:ext uri="{BB962C8B-B14F-4D97-AF65-F5344CB8AC3E}">
        <p14:creationId xmlns:p14="http://schemas.microsoft.com/office/powerpoint/2010/main" val="262238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Las restricciones al aborto aumentan la proporción de abortos que son inseguros. Las tasas de a</a:t>
            </a:r>
            <a:r>
              <a:rPr lang="es-419" sz="1200" b="0" i="0" kern="1200" noProof="0" dirty="0">
                <a:solidFill>
                  <a:schemeClr val="tx1"/>
                </a:solidFill>
                <a:effectLst/>
                <a:latin typeface="+mn-lt"/>
                <a:ea typeface="+mn-ea"/>
                <a:cs typeface="+mn-cs"/>
              </a:rPr>
              <a:t>borto son similares en países donde el aborto es muy restringido y donde es legal de manera generalizada. Las restricciones simplemente causan que los abortos que ocurren tengan más probabilidad de ser inseguros.</a:t>
            </a:r>
            <a:endParaRPr lang="es-419" noProof="0" dirty="0"/>
          </a:p>
          <a:p>
            <a:endParaRPr lang="es-419"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Imagen: Instituto </a:t>
            </a:r>
            <a:r>
              <a:rPr lang="es-419" noProof="0" dirty="0" err="1"/>
              <a:t>Guttmacher</a:t>
            </a:r>
            <a:r>
              <a:rPr lang="es-419" noProof="0" dirty="0"/>
              <a:t>. (2018). </a:t>
            </a:r>
            <a:r>
              <a:rPr lang="es-419" i="1" noProof="0" dirty="0"/>
              <a:t>Infográfico: </a:t>
            </a:r>
            <a:r>
              <a:rPr lang="es-419" sz="1200" b="0" i="1" kern="1200" noProof="0" dirty="0">
                <a:solidFill>
                  <a:schemeClr val="tx1"/>
                </a:solidFill>
                <a:effectLst/>
                <a:latin typeface="+mn-lt"/>
                <a:ea typeface="+mn-ea"/>
                <a:cs typeface="+mn-cs"/>
              </a:rPr>
              <a:t>Disparidades en la seguridad de los abortos entre países con diferentes restricciones legales</a:t>
            </a:r>
            <a:r>
              <a:rPr lang="es-419" sz="1200" b="0" i="0" kern="1200" noProof="0" dirty="0">
                <a:solidFill>
                  <a:schemeClr val="tx1"/>
                </a:solidFill>
                <a:effectLst/>
                <a:latin typeface="+mn-lt"/>
                <a:ea typeface="+mn-ea"/>
                <a:cs typeface="+mn-cs"/>
              </a:rPr>
              <a:t>. Nueva York: Instituto </a:t>
            </a:r>
            <a:r>
              <a:rPr lang="es-419" sz="1200" b="0" i="0" kern="1200" noProof="0" dirty="0" err="1">
                <a:solidFill>
                  <a:schemeClr val="tx1"/>
                </a:solidFill>
                <a:effectLst/>
                <a:latin typeface="+mn-lt"/>
                <a:ea typeface="+mn-ea"/>
                <a:cs typeface="+mn-cs"/>
              </a:rPr>
              <a:t>Guttmacher</a:t>
            </a:r>
            <a:r>
              <a:rPr lang="es-419" sz="1200" b="0" i="0" kern="1200" noProof="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409090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noProof="0" dirty="0">
                <a:solidFill>
                  <a:schemeClr val="tx1"/>
                </a:solidFill>
                <a:effectLst/>
                <a:latin typeface="+mn-lt"/>
                <a:ea typeface="+mn-ea"/>
                <a:cs typeface="+mn-cs"/>
              </a:rPr>
              <a:t>Barreras para obtener servicios en países en desarrollo:</a:t>
            </a:r>
          </a:p>
          <a:p>
            <a:pPr marL="171450" indent="-171450">
              <a:buFont typeface="Arial" panose="020B0604020202020204" pitchFamily="34" charset="0"/>
              <a:buChar char="•"/>
            </a:pPr>
            <a:r>
              <a:rPr lang="es-419" sz="1200" kern="1200" noProof="0" dirty="0">
                <a:solidFill>
                  <a:schemeClr val="tx1"/>
                </a:solidFill>
                <a:effectLst/>
                <a:latin typeface="+mn-lt"/>
                <a:ea typeface="+mn-ea"/>
                <a:cs typeface="+mn-cs"/>
              </a:rPr>
              <a:t>Barreras legislativas y políticas, como leyes restrictivas o vagas</a:t>
            </a:r>
          </a:p>
          <a:p>
            <a:pPr marL="171450" indent="-171450">
              <a:buFont typeface="Arial" panose="020B0604020202020204" pitchFamily="34" charset="0"/>
              <a:buChar char="•"/>
            </a:pPr>
            <a:r>
              <a:rPr lang="es-419" sz="1200" kern="1200" noProof="0" dirty="0">
                <a:solidFill>
                  <a:schemeClr val="tx1"/>
                </a:solidFill>
                <a:effectLst/>
                <a:latin typeface="+mn-lt"/>
                <a:ea typeface="+mn-ea"/>
                <a:cs typeface="+mn-cs"/>
              </a:rPr>
              <a:t>Barreras sociales y culturales, como discriminación de género, pobreza, estigma del aborto o falta de apoyo social</a:t>
            </a:r>
          </a:p>
          <a:p>
            <a:pPr marL="171450" indent="-171450">
              <a:buFont typeface="Arial" panose="020B0604020202020204" pitchFamily="34" charset="0"/>
              <a:buChar char="•"/>
            </a:pPr>
            <a:r>
              <a:rPr lang="es-419" sz="1200" kern="1200" noProof="0" dirty="0">
                <a:solidFill>
                  <a:schemeClr val="tx1"/>
                </a:solidFill>
                <a:effectLst/>
                <a:latin typeface="+mn-lt"/>
                <a:ea typeface="+mn-ea"/>
                <a:cs typeface="+mn-cs"/>
              </a:rPr>
              <a:t>Barreras de los sistemas de salud, como falta de establecimientos de salud o de profesionales de salud capacitados, servicios de baja calidad o el costo elevado de los servicios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79567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Las mujeres en países de bajos ingresos tienen mayor probabilidad de tener un aborto inseguro y, por ende, son particularmente propensas a sufrir complicaciones del aborto. Además, en los países de bajos ingresos, las mujeres más pobres tienen el menor acceso a servicios de aborto seguro y son más propensas a morir a causa de un aborto inseguro.</a:t>
            </a:r>
          </a:p>
          <a:p>
            <a:endParaRPr lang="es-419" noProof="0" dirty="0"/>
          </a:p>
          <a:p>
            <a:r>
              <a:rPr lang="es-419" noProof="0" dirty="0"/>
              <a:t>Imagen: Instituto </a:t>
            </a:r>
            <a:r>
              <a:rPr lang="es-419" noProof="0" dirty="0" err="1"/>
              <a:t>Guttmacher</a:t>
            </a:r>
            <a:r>
              <a:rPr lang="es-419" noProof="0" dirty="0"/>
              <a:t>. (2018). </a:t>
            </a:r>
            <a:r>
              <a:rPr lang="es-419" i="1" noProof="0" dirty="0"/>
              <a:t>Infográfico: Variaciones en la seguridad de los abortos entre países según nivel de ingresos. </a:t>
            </a:r>
            <a:r>
              <a:rPr lang="es-419" noProof="0" dirty="0"/>
              <a:t>Nueva York: Instituto </a:t>
            </a:r>
            <a:r>
              <a:rPr lang="es-419" noProof="0" dirty="0" err="1"/>
              <a:t>Guttmacher</a:t>
            </a:r>
            <a:r>
              <a:rPr lang="es-419" noProof="0" dirty="0"/>
              <a:t>.</a:t>
            </a:r>
          </a:p>
        </p:txBody>
      </p:sp>
      <p:sp>
        <p:nvSpPr>
          <p:cNvPr id="4" name="Slide Number Placeholder 3"/>
          <p:cNvSpPr>
            <a:spLocks noGrp="1"/>
          </p:cNvSpPr>
          <p:nvPr>
            <p:ph type="sldNum" sz="quarter" idx="5"/>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121768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baseline="0" noProof="0" dirty="0"/>
              <a:t>Utilizar esta diapositiva para discutir algunas de las consecuencias de que los servicios de aborto seguro no sean accesibles.</a:t>
            </a:r>
            <a:endParaRPr lang="es-419" i="1" baseline="0" noProof="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427586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D46C5-D596-E058-E3F8-DEF875D2A4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0104099" cy="11308556"/>
          </a:xfrm>
          <a:prstGeom prst="rect">
            <a:avLst/>
          </a:prstGeom>
        </p:spPr>
      </p:pic>
      <p:sp>
        <p:nvSpPr>
          <p:cNvPr id="2" name="Holder 2"/>
          <p:cNvSpPr>
            <a:spLocks noGrp="1"/>
          </p:cNvSpPr>
          <p:nvPr>
            <p:ph type="ctrTitle"/>
          </p:nvPr>
        </p:nvSpPr>
        <p:spPr>
          <a:xfrm>
            <a:off x="1947422" y="4961780"/>
            <a:ext cx="17088486" cy="1384995"/>
          </a:xfrm>
          <a:prstGeom prst="rect">
            <a:avLst/>
          </a:prstGeom>
        </p:spPr>
        <p:txBody>
          <a:bodyPr wrap="square" lIns="0" tIns="0" rIns="0" bIns="0" anchor="b">
            <a:spAutoFit/>
          </a:bodyPr>
          <a:lstStyle>
            <a:lvl1pPr algn="ctr">
              <a:defRPr sz="9000">
                <a:solidFill>
                  <a:schemeClr val="bg1"/>
                </a:solidFill>
              </a:defRPr>
            </a:lvl1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6333694" y="9746558"/>
            <a:ext cx="2262599" cy="11510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0" y="4916011"/>
            <a:ext cx="20104100" cy="1477328"/>
          </a:xfrm>
          <a:ln>
            <a:noFill/>
          </a:ln>
        </p:spPr>
        <p:txBody>
          <a:bodyPr anchor="ctr"/>
          <a:lstStyle>
            <a:lvl1pPr algn="ctr">
              <a:defRPr sz="9600" b="1"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2" name="Picture 1">
            <a:extLst>
              <a:ext uri="{FF2B5EF4-FFF2-40B4-BE49-F238E27FC236}">
                <a16:creationId xmlns:a16="http://schemas.microsoft.com/office/drawing/2014/main" id="{75F98E4C-16AE-3FC1-E04B-899276ACB72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20750" y="9760473"/>
            <a:ext cx="2262599" cy="112324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t="15228" b="15228"/>
          <a:stretch/>
        </p:blipFill>
        <p:spPr>
          <a:xfrm>
            <a:off x="0" y="-17929"/>
            <a:ext cx="20104099" cy="7864475"/>
          </a:xfrm>
          <a:prstGeom prst="rect">
            <a:avLst/>
          </a:prstGeom>
          <a:blipFill>
            <a:blip r:embed="rId3">
              <a:extLst>
                <a:ext uri="{28A0092B-C50C-407E-A947-70E740481C1C}">
                  <a14:useLocalDpi xmlns:a14="http://schemas.microsoft.com/office/drawing/2010/main" val="0"/>
                </a:ext>
              </a:extLst>
            </a:blip>
            <a:stretch>
              <a:fillRect/>
            </a:stretch>
          </a:blipFill>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871" r="43095"/>
          <a:stretch/>
        </p:blipFill>
        <p:spPr>
          <a:xfrm>
            <a:off x="10052050" y="0"/>
            <a:ext cx="10059604" cy="11309349"/>
          </a:xfrm>
          <a:prstGeom prst="rect">
            <a:avLst/>
          </a:prstGeom>
        </p:spPr>
      </p:pic>
      <p:sp>
        <p:nvSpPr>
          <p:cNvPr id="7" name="Holder 2"/>
          <p:cNvSpPr>
            <a:spLocks noGrp="1"/>
          </p:cNvSpPr>
          <p:nvPr>
            <p:ph type="ctrTitle" hasCustomPrompt="1"/>
          </p:nvPr>
        </p:nvSpPr>
        <p:spPr>
          <a:xfrm>
            <a:off x="11743764" y="3992682"/>
            <a:ext cx="7985685"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solidFill>
            <a:schemeClr val="accent3"/>
          </a:solid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31393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1"/>
              </a:buClr>
              <a:buFont typeface="Arial" charset="0"/>
              <a:buChar char="•"/>
              <a:defRPr sz="4800">
                <a:latin typeface="Helvetica" charset="0"/>
                <a:ea typeface="Helvetica" charset="0"/>
                <a:cs typeface="Helvetica" charset="0"/>
              </a:defRPr>
            </a:lvl2pPr>
            <a:lvl3pPr marL="1371600" indent="-685800">
              <a:spcAft>
                <a:spcPts val="3600"/>
              </a:spcAft>
              <a:buClr>
                <a:schemeClr val="accent1"/>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31393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1"/>
              </a:buClr>
              <a:buFont typeface="Arial" charset="0"/>
              <a:buChar char="•"/>
              <a:defRPr sz="4800">
                <a:latin typeface="Helvetica" charset="0"/>
                <a:ea typeface="Helvetica" charset="0"/>
                <a:cs typeface="Helvetica" charset="0"/>
              </a:defRPr>
            </a:lvl2pPr>
            <a:lvl3pPr marL="1371600" indent="-685800">
              <a:spcAft>
                <a:spcPts val="3600"/>
              </a:spcAft>
              <a:buClr>
                <a:schemeClr val="accent1"/>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solidFill>
            <a:schemeClr val="accent3"/>
          </a:solid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31393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1"/>
              </a:buClr>
              <a:buFont typeface="Arial" charset="0"/>
              <a:buChar char="•"/>
              <a:defRPr sz="4800">
                <a:latin typeface="Helvetica" charset="0"/>
                <a:ea typeface="Helvetica" charset="0"/>
                <a:cs typeface="Helvetica" charset="0"/>
              </a:defRPr>
            </a:lvl2pPr>
            <a:lvl3pPr marL="1371600" indent="-685800">
              <a:spcAft>
                <a:spcPts val="3600"/>
              </a:spcAft>
              <a:buClr>
                <a:schemeClr val="accent1"/>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a:p>
        </p:txBody>
      </p:sp>
      <p:sp>
        <p:nvSpPr>
          <p:cNvPr id="11" name="Content Placeholder 10"/>
          <p:cNvSpPr>
            <a:spLocks noGrp="1"/>
          </p:cNvSpPr>
          <p:nvPr>
            <p:ph sz="quarter" idx="10"/>
          </p:nvPr>
        </p:nvSpPr>
        <p:spPr>
          <a:xfrm>
            <a:off x="924339" y="2530475"/>
            <a:ext cx="11125200" cy="31393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1"/>
              </a:buClr>
              <a:buFont typeface="Arial" charset="0"/>
              <a:buChar char="•"/>
              <a:defRPr sz="4800">
                <a:latin typeface="Helvetica" charset="0"/>
                <a:ea typeface="Helvetica" charset="0"/>
                <a:cs typeface="Helvetica" charset="0"/>
              </a:defRPr>
            </a:lvl2pPr>
            <a:lvl3pPr marL="1371600" indent="-685800">
              <a:spcAft>
                <a:spcPts val="3600"/>
              </a:spcAft>
              <a:buClr>
                <a:schemeClr val="accent1"/>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dirty="0"/>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solidFill>
            <a:schemeClr val="accent3"/>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commons.wikimedia.org/wiki/File:Africa-outline.p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2296419" y="3651843"/>
            <a:ext cx="17430830" cy="2769989"/>
          </a:xfrm>
        </p:spPr>
        <p:txBody>
          <a:bodyPr anchor="ctr"/>
          <a:lstStyle/>
          <a:p>
            <a:r>
              <a:rPr lang="es-419" dirty="0">
                <a:latin typeface="Arial" panose="020B0604020202020204" pitchFamily="34" charset="0"/>
                <a:cs typeface="Arial" panose="020B0604020202020204" pitchFamily="34" charset="0"/>
              </a:rPr>
              <a:t>Visión general del aborto inseguro y el derecho al aborto</a:t>
            </a:r>
          </a:p>
        </p:txBody>
      </p:sp>
      <p:pic>
        <p:nvPicPr>
          <p:cNvPr id="3" name="Picture 2">
            <a:extLst>
              <a:ext uri="{FF2B5EF4-FFF2-40B4-BE49-F238E27FC236}">
                <a16:creationId xmlns:a16="http://schemas.microsoft.com/office/drawing/2014/main" id="{04D10FFE-4C16-2F41-B568-CB8884BC7B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95265" y="-347931"/>
            <a:ext cx="4713569" cy="2502780"/>
          </a:xfrm>
          <a:prstGeom prst="rect">
            <a:avLst/>
          </a:prstGeom>
        </p:spPr>
      </p:pic>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7171194"/>
          </a:xfrm>
        </p:spPr>
        <p:txBody>
          <a:bodyPr/>
          <a:lstStyle/>
          <a:p>
            <a:r>
              <a:rPr lang="es-419" b="1" dirty="0">
                <a:solidFill>
                  <a:schemeClr val="accent1"/>
                </a:solidFill>
              </a:rPr>
              <a:t>Salud pública</a:t>
            </a:r>
          </a:p>
          <a:p>
            <a:pPr marL="685800" indent="-685800">
              <a:buClr>
                <a:schemeClr val="accent1"/>
              </a:buClr>
              <a:buFont typeface="Arial" panose="020B0604020202020204" pitchFamily="34" charset="0"/>
              <a:buChar char="•"/>
            </a:pPr>
            <a:r>
              <a:rPr lang="es-419" sz="4000" dirty="0"/>
              <a:t>El aborto inseguro es una de las principales causas de mortalidad materna en los países en desarrollo a nivel mundial.</a:t>
            </a:r>
          </a:p>
          <a:p>
            <a:pPr marL="685800" indent="-685800">
              <a:buClr>
                <a:schemeClr val="accent1"/>
              </a:buClr>
              <a:buFont typeface="Arial" panose="020B0604020202020204" pitchFamily="34" charset="0"/>
              <a:buChar char="•"/>
            </a:pPr>
            <a:r>
              <a:rPr lang="es-419" sz="4000" dirty="0"/>
              <a:t>Las muertes y lesiones resultantes son totalmente evitables.</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s-419" dirty="0"/>
              <a:t>Salud pública y derechos humanos</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879080"/>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419" b="1" kern="0" dirty="0">
                <a:solidFill>
                  <a:schemeClr val="accent1"/>
                </a:solidFill>
              </a:rPr>
              <a:t>Derechos humanos</a:t>
            </a:r>
          </a:p>
          <a:p>
            <a:r>
              <a:rPr lang="es-419" sz="4000" dirty="0"/>
              <a:t>La penalización del aborto y las altas tasas de abortos inseguros violan el derecho de las mujeres a la salud. </a:t>
            </a:r>
          </a:p>
          <a:p>
            <a:pPr>
              <a:spcAft>
                <a:spcPts val="1200"/>
              </a:spcAft>
            </a:pPr>
            <a:r>
              <a:rPr lang="es-419" sz="4000" dirty="0"/>
              <a:t>Además, esto viola el derecho de las mujeres a:</a:t>
            </a:r>
          </a:p>
          <a:p>
            <a:pPr lvl="1">
              <a:spcAft>
                <a:spcPts val="600"/>
              </a:spcAft>
              <a:buClr>
                <a:schemeClr val="accent1"/>
              </a:buClr>
              <a:buFont typeface="Arial" panose="020B0604020202020204" pitchFamily="34" charset="0"/>
              <a:buChar char="•"/>
            </a:pPr>
            <a:r>
              <a:rPr lang="es-419" sz="3600" dirty="0"/>
              <a:t>la vida</a:t>
            </a:r>
          </a:p>
          <a:p>
            <a:pPr lvl="1">
              <a:spcAft>
                <a:spcPts val="600"/>
              </a:spcAft>
              <a:buClr>
                <a:schemeClr val="accent1"/>
              </a:buClr>
              <a:buFont typeface="Arial" panose="020B0604020202020204" pitchFamily="34" charset="0"/>
              <a:buChar char="•"/>
            </a:pPr>
            <a:r>
              <a:rPr lang="es-419" sz="3600" dirty="0"/>
              <a:t>la igualdad y la no discriminación</a:t>
            </a:r>
          </a:p>
          <a:p>
            <a:pPr lvl="1">
              <a:spcAft>
                <a:spcPts val="600"/>
              </a:spcAft>
              <a:buClr>
                <a:schemeClr val="accent1"/>
              </a:buClr>
              <a:buFont typeface="Arial" panose="020B0604020202020204" pitchFamily="34" charset="0"/>
              <a:buChar char="•"/>
            </a:pPr>
            <a:r>
              <a:rPr lang="es-419" sz="3600" dirty="0"/>
              <a:t>la autodeterminación y a determinar el número y espaciamiento de hijos</a:t>
            </a:r>
          </a:p>
        </p:txBody>
      </p:sp>
    </p:spTree>
    <p:extLst>
      <p:ext uri="{BB962C8B-B14F-4D97-AF65-F5344CB8AC3E}">
        <p14:creationId xmlns:p14="http://schemas.microsoft.com/office/powerpoint/2010/main" val="403738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30B8-7C74-4E61-BB4B-51BF20125944}"/>
              </a:ext>
            </a:extLst>
          </p:cNvPr>
          <p:cNvSpPr>
            <a:spLocks noGrp="1"/>
          </p:cNvSpPr>
          <p:nvPr>
            <p:ph type="ctrTitle"/>
          </p:nvPr>
        </p:nvSpPr>
        <p:spPr>
          <a:xfrm>
            <a:off x="3924503" y="4910451"/>
            <a:ext cx="14882481" cy="1488447"/>
          </a:xfrm>
          <a:noFill/>
          <a:ln>
            <a:noFill/>
          </a:ln>
        </p:spPr>
        <p:txBody>
          <a:bodyPr vert="horz" lIns="91440" tIns="45720" rIns="91440" bIns="45720" rtlCol="0" anchor="ctr">
            <a:normAutofit fontScale="90000"/>
          </a:bodyPr>
          <a:lstStyle/>
          <a:p>
            <a:pPr algn="l" rtl="0">
              <a:lnSpc>
                <a:spcPct val="90000"/>
              </a:lnSpc>
              <a:spcBef>
                <a:spcPct val="0"/>
              </a:spcBef>
            </a:pPr>
            <a:r>
              <a:rPr lang="es-419" sz="8800" kern="1200" dirty="0">
                <a:solidFill>
                  <a:srgbClr val="FFFFFF"/>
                </a:solidFill>
                <a:latin typeface="Helvetica" pitchFamily="2" charset="0"/>
                <a:cs typeface="+mj-cs"/>
              </a:rPr>
              <a:t>Normas internacionales de derechos humanos relacionadas con el aborto</a:t>
            </a:r>
          </a:p>
        </p:txBody>
      </p:sp>
      <p:sp>
        <p:nvSpPr>
          <p:cNvPr id="4" name="Rectangle 3">
            <a:extLst>
              <a:ext uri="{FF2B5EF4-FFF2-40B4-BE49-F238E27FC236}">
                <a16:creationId xmlns:a16="http://schemas.microsoft.com/office/drawing/2014/main" id="{BBB0C0B3-E036-C72B-183C-93863EE8E293}"/>
              </a:ext>
            </a:extLst>
          </p:cNvPr>
          <p:cNvSpPr/>
          <p:nvPr/>
        </p:nvSpPr>
        <p:spPr>
          <a:xfrm>
            <a:off x="15668368" y="7834184"/>
            <a:ext cx="4435732" cy="3475166"/>
          </a:xfrm>
          <a:prstGeom prst="rect">
            <a:avLst/>
          </a:prstGeom>
          <a:solidFill>
            <a:srgbClr val="2E3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6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091438" y="2876034"/>
            <a:ext cx="17921224" cy="7020383"/>
          </a:xfrm>
        </p:spPr>
        <p:txBody>
          <a:bodyPr/>
          <a:lstStyle/>
          <a:p>
            <a:pPr>
              <a:lnSpc>
                <a:spcPct val="90000"/>
              </a:lnSpc>
              <a:spcBef>
                <a:spcPts val="1200"/>
              </a:spcBef>
              <a:spcAft>
                <a:spcPts val="600"/>
              </a:spcAft>
            </a:pPr>
            <a:r>
              <a:rPr lang="es-419" sz="4000" dirty="0"/>
              <a:t>Los órganos de monitoreo de tratados de los derechos humanos han proporcionado orientación interpretativa autorizada sobre el aborto como derecho humano por medio de observaciones generales y observaciones finales. En específico:</a:t>
            </a:r>
          </a:p>
          <a:p>
            <a:pPr lvl="1">
              <a:lnSpc>
                <a:spcPct val="90000"/>
              </a:lnSpc>
              <a:spcBef>
                <a:spcPts val="1200"/>
              </a:spcBef>
              <a:spcAft>
                <a:spcPts val="600"/>
              </a:spcAft>
            </a:pPr>
            <a:r>
              <a:rPr lang="es-419" sz="4000" dirty="0"/>
              <a:t>La mortalidad materna a causa del aborto inseguro viola el </a:t>
            </a:r>
            <a:r>
              <a:rPr lang="es-419" sz="4000" b="1" dirty="0"/>
              <a:t>derecho de las mujeres a la vida.</a:t>
            </a:r>
            <a:endParaRPr lang="es-419" sz="4000" dirty="0"/>
          </a:p>
          <a:p>
            <a:pPr lvl="1">
              <a:lnSpc>
                <a:spcPct val="90000"/>
              </a:lnSpc>
              <a:spcBef>
                <a:spcPts val="1200"/>
              </a:spcBef>
              <a:spcAft>
                <a:spcPts val="600"/>
              </a:spcAft>
            </a:pPr>
            <a:r>
              <a:rPr lang="es-419" sz="4000" dirty="0"/>
              <a:t>Las leyes restrictivas relativas al aborto violan los </a:t>
            </a:r>
            <a:r>
              <a:rPr lang="es-419" sz="4000" b="1" dirty="0"/>
              <a:t>derechos a la salud y a la vida.</a:t>
            </a:r>
            <a:endParaRPr lang="es-419" sz="4000" dirty="0"/>
          </a:p>
          <a:p>
            <a:pPr lvl="1">
              <a:lnSpc>
                <a:spcPct val="90000"/>
              </a:lnSpc>
              <a:spcBef>
                <a:spcPts val="1200"/>
              </a:spcBef>
              <a:spcAft>
                <a:spcPts val="600"/>
              </a:spcAft>
            </a:pPr>
            <a:r>
              <a:rPr lang="es-419" sz="4000" dirty="0"/>
              <a:t>Los requisitos de obtener la autorización de terceras partes para tener un aborto violan los </a:t>
            </a:r>
            <a:r>
              <a:rPr lang="es-419" sz="4000" b="1" dirty="0"/>
              <a:t>derechos a la salud y a la vida.</a:t>
            </a:r>
            <a:endParaRPr lang="es-419" sz="4000" dirty="0"/>
          </a:p>
          <a:p>
            <a:pPr lvl="1">
              <a:lnSpc>
                <a:spcPct val="90000"/>
              </a:lnSpc>
              <a:spcBef>
                <a:spcPts val="1200"/>
              </a:spcBef>
              <a:spcAft>
                <a:spcPts val="600"/>
              </a:spcAft>
            </a:pPr>
            <a:r>
              <a:rPr lang="es-419" sz="4000" dirty="0"/>
              <a:t>El </a:t>
            </a:r>
            <a:r>
              <a:rPr lang="es-419" sz="4000" b="1" dirty="0"/>
              <a:t>derecho de las mujeres a la salud </a:t>
            </a:r>
            <a:r>
              <a:rPr lang="es-419" sz="4000" dirty="0"/>
              <a:t>es violado por leyes y prácticas discriminatorias que limitan el acceso a ciertos servicios de salud reproductiva para las mujeres, incluidos los servicios de aborto.</a:t>
            </a:r>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s-419" dirty="0"/>
              <a:t>El aborto como derecho humano</a:t>
            </a:r>
          </a:p>
        </p:txBody>
      </p:sp>
    </p:spTree>
    <p:extLst>
      <p:ext uri="{BB962C8B-B14F-4D97-AF65-F5344CB8AC3E}">
        <p14:creationId xmlns:p14="http://schemas.microsoft.com/office/powerpoint/2010/main" val="106051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736679"/>
            <a:ext cx="19329602" cy="1107996"/>
          </a:xfrm>
        </p:spPr>
        <p:txBody>
          <a:bodyPr/>
          <a:lstStyle/>
          <a:p>
            <a:r>
              <a:rPr lang="es-419" dirty="0"/>
              <a:t>Aborto como </a:t>
            </a:r>
            <a:r>
              <a:rPr lang="es-419"/>
              <a:t>derecho humano</a:t>
            </a:r>
            <a:endParaRPr lang="es-419" dirty="0"/>
          </a:p>
        </p:txBody>
      </p:sp>
      <p:sp>
        <p:nvSpPr>
          <p:cNvPr id="7" name="Content Placeholder 1">
            <a:extLst>
              <a:ext uri="{FF2B5EF4-FFF2-40B4-BE49-F238E27FC236}">
                <a16:creationId xmlns:a16="http://schemas.microsoft.com/office/drawing/2014/main" id="{1DF2A0DE-5A26-4FBA-A178-C9D1B00A05CD}"/>
              </a:ext>
            </a:extLst>
          </p:cNvPr>
          <p:cNvSpPr txBox="1">
            <a:spLocks/>
          </p:cNvSpPr>
          <p:nvPr/>
        </p:nvSpPr>
        <p:spPr>
          <a:xfrm>
            <a:off x="1788160" y="2562324"/>
            <a:ext cx="16804640" cy="8130341"/>
          </a:xfrm>
          <a:prstGeom prst="rect">
            <a:avLst/>
          </a:prstGeom>
        </p:spPr>
        <p:txBody>
          <a:bodyPr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1200"/>
              </a:spcBef>
              <a:spcAft>
                <a:spcPts val="600"/>
              </a:spcAft>
            </a:pPr>
            <a:r>
              <a:rPr lang="es-419" sz="4400" kern="0" dirty="0">
                <a:solidFill>
                  <a:sysClr val="windowText" lastClr="000000"/>
                </a:solidFill>
                <a:latin typeface="Helvetica" panose="020B0604020202020204" pitchFamily="34" charset="0"/>
                <a:cs typeface="Helvetica" panose="020B0604020202020204" pitchFamily="34" charset="0"/>
              </a:rPr>
              <a:t>Los tratados internacionales reconocen que negar a las mujeres el acceso a servicios de aborto seguro y legal también viola otros derechos humanos:</a:t>
            </a:r>
          </a:p>
          <a:p>
            <a:pPr marL="1028700" lvl="1" indent="-571500">
              <a:lnSpc>
                <a:spcPct val="90000"/>
              </a:lnSpc>
              <a:spcBef>
                <a:spcPts val="1200"/>
              </a:spcBef>
              <a:spcAft>
                <a:spcPts val="600"/>
              </a:spcAft>
              <a:buClr>
                <a:schemeClr val="accent1"/>
              </a:buClr>
              <a:buFont typeface="Arial" panose="020B0604020202020204" pitchFamily="34" charset="0"/>
              <a:buChar char="•"/>
            </a:pPr>
            <a:r>
              <a:rPr lang="es-419" sz="4400" kern="0" dirty="0">
                <a:solidFill>
                  <a:sysClr val="windowText" lastClr="000000"/>
                </a:solidFill>
                <a:latin typeface="Helvetica" panose="020B0604020202020204" pitchFamily="34" charset="0"/>
                <a:cs typeface="Helvetica" panose="020B0604020202020204" pitchFamily="34" charset="0"/>
              </a:rPr>
              <a:t>El derecho a una vida libre de tratos crueles, inhumanos o degradantes</a:t>
            </a:r>
          </a:p>
          <a:p>
            <a:pPr marL="1028700" lvl="1" indent="-571500">
              <a:lnSpc>
                <a:spcPct val="90000"/>
              </a:lnSpc>
              <a:spcBef>
                <a:spcPts val="1200"/>
              </a:spcBef>
              <a:spcAft>
                <a:spcPts val="600"/>
              </a:spcAft>
              <a:buClr>
                <a:schemeClr val="accent1"/>
              </a:buClr>
              <a:buFont typeface="Arial" panose="020B0604020202020204" pitchFamily="34" charset="0"/>
              <a:buChar char="•"/>
            </a:pPr>
            <a:r>
              <a:rPr lang="es-419" sz="4400" kern="0" dirty="0">
                <a:solidFill>
                  <a:sysClr val="windowText" lastClr="000000"/>
                </a:solidFill>
                <a:latin typeface="Helvetica" panose="020B0604020202020204" pitchFamily="34" charset="0"/>
                <a:cs typeface="Helvetica" panose="020B0604020202020204" pitchFamily="34" charset="0"/>
              </a:rPr>
              <a:t>El derecho a la igualdad y a la no discriminación</a:t>
            </a:r>
          </a:p>
          <a:p>
            <a:pPr marL="1028700" lvl="1" indent="-571500">
              <a:lnSpc>
                <a:spcPct val="90000"/>
              </a:lnSpc>
              <a:spcBef>
                <a:spcPts val="1200"/>
              </a:spcBef>
              <a:spcAft>
                <a:spcPts val="600"/>
              </a:spcAft>
              <a:buClr>
                <a:schemeClr val="accent1"/>
              </a:buClr>
              <a:buFont typeface="Arial" panose="020B0604020202020204" pitchFamily="34" charset="0"/>
              <a:buChar char="•"/>
            </a:pPr>
            <a:r>
              <a:rPr lang="es-419" sz="4400" kern="0" dirty="0">
                <a:solidFill>
                  <a:sysClr val="windowText" lastClr="000000"/>
                </a:solidFill>
                <a:latin typeface="Helvetica" panose="020B0604020202020204" pitchFamily="34" charset="0"/>
                <a:cs typeface="Helvetica" panose="020B0604020202020204" pitchFamily="34" charset="0"/>
              </a:rPr>
              <a:t>El derecho a la privacidad y a la autodeterminación</a:t>
            </a:r>
          </a:p>
          <a:p>
            <a:pPr marL="1028700" lvl="1" indent="-571500">
              <a:lnSpc>
                <a:spcPct val="90000"/>
              </a:lnSpc>
              <a:spcBef>
                <a:spcPts val="1200"/>
              </a:spcBef>
              <a:spcAft>
                <a:spcPts val="600"/>
              </a:spcAft>
              <a:buClr>
                <a:schemeClr val="accent1"/>
              </a:buClr>
              <a:buFont typeface="Arial" panose="020B0604020202020204" pitchFamily="34" charset="0"/>
              <a:buChar char="•"/>
            </a:pPr>
            <a:r>
              <a:rPr lang="es-419" sz="4400" kern="0" dirty="0">
                <a:solidFill>
                  <a:sysClr val="windowText" lastClr="000000"/>
                </a:solidFill>
                <a:latin typeface="Helvetica" panose="020B0604020202020204" pitchFamily="34" charset="0"/>
                <a:cs typeface="Helvetica" panose="020B0604020202020204" pitchFamily="34" charset="0"/>
              </a:rPr>
              <a:t>El derecho a determinar el número y espaciamiento de hijos</a:t>
            </a:r>
          </a:p>
        </p:txBody>
      </p:sp>
    </p:spTree>
    <p:extLst>
      <p:ext uri="{BB962C8B-B14F-4D97-AF65-F5344CB8AC3E}">
        <p14:creationId xmlns:p14="http://schemas.microsoft.com/office/powerpoint/2010/main" val="38440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391491" y="182682"/>
            <a:ext cx="19329602" cy="2215991"/>
          </a:xfrm>
        </p:spPr>
        <p:txBody>
          <a:bodyPr/>
          <a:lstStyle/>
          <a:p>
            <a:r>
              <a:rPr lang="es-419" dirty="0"/>
              <a:t>Aborto como derecho humano: </a:t>
            </a:r>
            <a:br>
              <a:rPr lang="es-419" dirty="0"/>
            </a:br>
            <a:r>
              <a:rPr lang="es-419" dirty="0"/>
              <a:t>región de África</a:t>
            </a:r>
          </a:p>
        </p:txBody>
      </p:sp>
      <p:sp>
        <p:nvSpPr>
          <p:cNvPr id="4" name="Content Placeholder 4">
            <a:extLst>
              <a:ext uri="{FF2B5EF4-FFF2-40B4-BE49-F238E27FC236}">
                <a16:creationId xmlns:a16="http://schemas.microsoft.com/office/drawing/2014/main" id="{B25F725C-F99C-4DF6-98CB-BB400B66163F}"/>
              </a:ext>
            </a:extLst>
          </p:cNvPr>
          <p:cNvSpPr txBox="1">
            <a:spLocks/>
          </p:cNvSpPr>
          <p:nvPr/>
        </p:nvSpPr>
        <p:spPr>
          <a:xfrm>
            <a:off x="934720" y="3020197"/>
            <a:ext cx="15118079" cy="7552474"/>
          </a:xfrm>
          <a:prstGeom prst="rect">
            <a:avLst/>
          </a:prstGeom>
        </p:spPr>
        <p:txBody>
          <a:bodyPr anchor="ct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nSpc>
                <a:spcPct val="90000"/>
              </a:lnSpc>
              <a:spcAft>
                <a:spcPts val="1200"/>
              </a:spcAft>
              <a:buClr>
                <a:schemeClr val="accent1"/>
              </a:buClr>
              <a:buFont typeface="Arial" panose="020B0604020202020204" pitchFamily="34" charset="0"/>
              <a:buChar char="•"/>
            </a:pPr>
            <a:r>
              <a:rPr lang="es-419" sz="4000" kern="0" dirty="0">
                <a:solidFill>
                  <a:sysClr val="windowText" lastClr="000000"/>
                </a:solidFill>
                <a:latin typeface="Helvetica" panose="020B0604020202020204" pitchFamily="34" charset="0"/>
                <a:cs typeface="Helvetica" panose="020B0604020202020204" pitchFamily="34" charset="0"/>
              </a:rPr>
              <a:t>Reconocido en el Protocolo de la Carta de los Derechos de las Mujeres en África (“Protocolo de Maputo” 2003)</a:t>
            </a:r>
          </a:p>
          <a:p>
            <a:pPr marL="571500" indent="-571500">
              <a:lnSpc>
                <a:spcPct val="90000"/>
              </a:lnSpc>
              <a:spcAft>
                <a:spcPts val="1200"/>
              </a:spcAft>
              <a:buClr>
                <a:schemeClr val="accent1"/>
              </a:buClr>
              <a:buFont typeface="Arial" panose="020B0604020202020204" pitchFamily="34" charset="0"/>
              <a:buChar char="•"/>
            </a:pPr>
            <a:r>
              <a:rPr lang="es-419" sz="4000" kern="0" dirty="0">
                <a:solidFill>
                  <a:sysClr val="windowText" lastClr="000000"/>
                </a:solidFill>
                <a:latin typeface="Helvetica" panose="020B0604020202020204" pitchFamily="34" charset="0"/>
                <a:cs typeface="Helvetica" panose="020B0604020202020204" pitchFamily="34" charset="0"/>
              </a:rPr>
              <a:t>Cambio de paradigma en el reconocimiento regional africano del aborto como derecho humano</a:t>
            </a:r>
          </a:p>
          <a:p>
            <a:pPr marL="571500" indent="-571500">
              <a:lnSpc>
                <a:spcPct val="90000"/>
              </a:lnSpc>
              <a:spcAft>
                <a:spcPts val="1200"/>
              </a:spcAft>
              <a:buClr>
                <a:schemeClr val="accent1"/>
              </a:buClr>
              <a:buFont typeface="Arial" panose="020B0604020202020204" pitchFamily="34" charset="0"/>
              <a:buChar char="•"/>
            </a:pPr>
            <a:r>
              <a:rPr lang="es-419" sz="4000" kern="0" dirty="0">
                <a:solidFill>
                  <a:sysClr val="windowText" lastClr="000000"/>
                </a:solidFill>
                <a:latin typeface="Helvetica" panose="020B0604020202020204" pitchFamily="34" charset="0"/>
                <a:cs typeface="Helvetica" panose="020B0604020202020204" pitchFamily="34" charset="0"/>
              </a:rPr>
              <a:t>Artículo 14(2)(c) del Protocolo de las Mujeres </a:t>
            </a:r>
            <a:r>
              <a:rPr lang="es-419" sz="4000" b="1" kern="0" dirty="0">
                <a:solidFill>
                  <a:sysClr val="windowText" lastClr="000000"/>
                </a:solidFill>
                <a:latin typeface="Helvetica" panose="020B0604020202020204" pitchFamily="34" charset="0"/>
                <a:cs typeface="Helvetica" panose="020B0604020202020204" pitchFamily="34" charset="0"/>
              </a:rPr>
              <a:t>garantiza el derecho al aborto cuando el embarazo presenta un riesgo a la vida o la salud de la mujer o a la vida del feto, o cuando el embarazo es producto de agresión sexual, violación o incesto</a:t>
            </a:r>
            <a:r>
              <a:rPr lang="es-419" sz="4000" kern="0" dirty="0">
                <a:solidFill>
                  <a:sysClr val="windowText" lastClr="000000"/>
                </a:solidFill>
                <a:latin typeface="Helvetica" panose="020B0604020202020204" pitchFamily="34" charset="0"/>
                <a:cs typeface="Helvetica" panose="020B0604020202020204" pitchFamily="34" charset="0"/>
              </a:rPr>
              <a:t>.</a:t>
            </a:r>
          </a:p>
          <a:p>
            <a:pPr marL="571500" indent="-571500">
              <a:lnSpc>
                <a:spcPct val="90000"/>
              </a:lnSpc>
              <a:spcAft>
                <a:spcPts val="1200"/>
              </a:spcAft>
              <a:buClr>
                <a:schemeClr val="accent1"/>
              </a:buClr>
              <a:buFont typeface="Arial" panose="020B0604020202020204" pitchFamily="34" charset="0"/>
              <a:buChar char="•"/>
            </a:pPr>
            <a:r>
              <a:rPr lang="es-419" sz="4000" kern="0" dirty="0">
                <a:solidFill>
                  <a:sysClr val="windowText" lastClr="000000"/>
                </a:solidFill>
                <a:latin typeface="Helvetica" panose="020B0604020202020204" pitchFamily="34" charset="0"/>
                <a:cs typeface="Helvetica" panose="020B0604020202020204" pitchFamily="34" charset="0"/>
              </a:rPr>
              <a:t>Los Estados </a:t>
            </a:r>
            <a:r>
              <a:rPr lang="es-419" sz="4000" i="1" kern="0" dirty="0">
                <a:solidFill>
                  <a:sysClr val="windowText" lastClr="000000"/>
                </a:solidFill>
                <a:latin typeface="Helvetica" panose="020B0604020202020204" pitchFamily="34" charset="0"/>
                <a:cs typeface="Helvetica" panose="020B0604020202020204" pitchFamily="34" charset="0"/>
              </a:rPr>
              <a:t>tienen la obligación</a:t>
            </a:r>
            <a:r>
              <a:rPr lang="es-419" sz="4000" kern="0" dirty="0">
                <a:solidFill>
                  <a:sysClr val="windowText" lastClr="000000"/>
                </a:solidFill>
                <a:latin typeface="Helvetica" panose="020B0604020202020204" pitchFamily="34" charset="0"/>
                <a:cs typeface="Helvetica" panose="020B0604020202020204" pitchFamily="34" charset="0"/>
              </a:rPr>
              <a:t> de adoptar todas las medidas correspondientes para cumplir con los derechos garantizados por el Protocolo (Art. 26)</a:t>
            </a:r>
          </a:p>
        </p:txBody>
      </p:sp>
      <p:pic>
        <p:nvPicPr>
          <p:cNvPr id="5" name="Graphic 8">
            <a:extLst>
              <a:ext uri="{FF2B5EF4-FFF2-40B4-BE49-F238E27FC236}">
                <a16:creationId xmlns:a16="http://schemas.microsoft.com/office/drawing/2014/main" id="{0AC6D7E1-9B7C-49FD-AF5C-15177510B8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12485" y="5224121"/>
            <a:ext cx="3239775" cy="3239775"/>
          </a:xfrm>
          <a:prstGeom prst="rect">
            <a:avLst/>
          </a:prstGeom>
        </p:spPr>
      </p:pic>
    </p:spTree>
    <p:extLst>
      <p:ext uri="{BB962C8B-B14F-4D97-AF65-F5344CB8AC3E}">
        <p14:creationId xmlns:p14="http://schemas.microsoft.com/office/powerpoint/2010/main" val="22368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420866-579A-4D84-85D3-C2B4D4ED9BC0}"/>
              </a:ext>
            </a:extLst>
          </p:cNvPr>
          <p:cNvSpPr>
            <a:spLocks noGrp="1"/>
          </p:cNvSpPr>
          <p:nvPr>
            <p:ph type="body" sz="quarter" idx="10"/>
          </p:nvPr>
        </p:nvSpPr>
        <p:spPr>
          <a:xfrm>
            <a:off x="0" y="4916011"/>
            <a:ext cx="20104099" cy="1477328"/>
          </a:xfrm>
        </p:spPr>
        <p:txBody>
          <a:bodyPr/>
          <a:lstStyle/>
          <a:p>
            <a:r>
              <a:rPr lang="en-US" dirty="0"/>
              <a:t>Gracias.</a:t>
            </a:r>
            <a:endParaRPr lang="en-US" b="1" dirty="0"/>
          </a:p>
        </p:txBody>
      </p:sp>
    </p:spTree>
    <p:extLst>
      <p:ext uri="{BB962C8B-B14F-4D97-AF65-F5344CB8AC3E}">
        <p14:creationId xmlns:p14="http://schemas.microsoft.com/office/powerpoint/2010/main" val="12351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331A-E94A-1C48-A697-F572EA429E90}"/>
              </a:ext>
            </a:extLst>
          </p:cNvPr>
          <p:cNvPicPr>
            <a:picLocks noChangeAspect="1"/>
          </p:cNvPicPr>
          <p:nvPr/>
        </p:nvPicPr>
        <p:blipFill>
          <a:blip r:embed="rId3"/>
          <a:stretch>
            <a:fillRect/>
          </a:stretch>
        </p:blipFill>
        <p:spPr>
          <a:xfrm>
            <a:off x="706" y="795"/>
            <a:ext cx="20102688" cy="11307763"/>
          </a:xfrm>
          <a:prstGeom prst="rect">
            <a:avLst/>
          </a:prstGeom>
        </p:spPr>
      </p:pic>
      <p:pic>
        <p:nvPicPr>
          <p:cNvPr id="4" name="Picture 3">
            <a:extLst>
              <a:ext uri="{FF2B5EF4-FFF2-40B4-BE49-F238E27FC236}">
                <a16:creationId xmlns:a16="http://schemas.microsoft.com/office/drawing/2014/main" id="{79E0E45D-9850-7E43-80D2-60246AE91580}"/>
              </a:ext>
            </a:extLst>
          </p:cNvPr>
          <p:cNvPicPr>
            <a:picLocks noChangeAspect="1"/>
          </p:cNvPicPr>
          <p:nvPr/>
        </p:nvPicPr>
        <p:blipFill>
          <a:blip r:embed="rId4"/>
          <a:stretch>
            <a:fillRect/>
          </a:stretch>
        </p:blipFill>
        <p:spPr>
          <a:xfrm>
            <a:off x="1412" y="0"/>
            <a:ext cx="20102688" cy="11307763"/>
          </a:xfrm>
          <a:prstGeom prst="rect">
            <a:avLst/>
          </a:prstGeom>
        </p:spPr>
      </p:pic>
    </p:spTree>
    <p:extLst>
      <p:ext uri="{BB962C8B-B14F-4D97-AF65-F5344CB8AC3E}">
        <p14:creationId xmlns:p14="http://schemas.microsoft.com/office/powerpoint/2010/main" val="1333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sz="quarter" idx="10"/>
          </p:nvPr>
        </p:nvSpPr>
        <p:spPr>
          <a:xfrm>
            <a:off x="831850" y="3192954"/>
            <a:ext cx="11125200" cy="7879080"/>
          </a:xfrm>
        </p:spPr>
        <p:txBody>
          <a:bodyPr/>
          <a:lstStyle/>
          <a:p>
            <a:pPr marL="45720" indent="0">
              <a:buNone/>
            </a:pPr>
            <a:r>
              <a:rPr lang="es-419" dirty="0"/>
              <a:t>De aproximadamente 25 millones de mujeres que tienen abortos inseguros anualmente:</a:t>
            </a:r>
          </a:p>
          <a:p>
            <a:pPr marL="685800" indent="-685800">
              <a:spcAft>
                <a:spcPts val="1200"/>
              </a:spcAft>
              <a:buClr>
                <a:schemeClr val="accent1"/>
              </a:buClr>
              <a:buFont typeface="Courier New" panose="02070309020205020404" pitchFamily="49" charset="0"/>
              <a:buChar char="o"/>
            </a:pPr>
            <a:r>
              <a:rPr lang="es-419" sz="4000" dirty="0"/>
              <a:t>El 98% vive en países en desarrollo</a:t>
            </a:r>
          </a:p>
          <a:p>
            <a:pPr marL="685800" indent="-685800">
              <a:spcAft>
                <a:spcPts val="1200"/>
              </a:spcAft>
              <a:buClr>
                <a:schemeClr val="accent1"/>
              </a:buClr>
              <a:buFont typeface="Courier New" panose="02070309020205020404" pitchFamily="49" charset="0"/>
              <a:buChar char="o"/>
            </a:pPr>
            <a:r>
              <a:rPr lang="es-419" sz="4000" dirty="0"/>
              <a:t>6.9 millones son tratadas por complicaciones</a:t>
            </a:r>
          </a:p>
          <a:p>
            <a:pPr marL="685800" indent="-685800">
              <a:spcAft>
                <a:spcPts val="1200"/>
              </a:spcAft>
              <a:buClr>
                <a:schemeClr val="accent1"/>
              </a:buClr>
              <a:buFont typeface="Courier New" panose="02070309020205020404" pitchFamily="49" charset="0"/>
              <a:buChar char="o"/>
            </a:pPr>
            <a:r>
              <a:rPr lang="es-419" sz="4000" dirty="0"/>
              <a:t>El 40% nunca recibe tratamiento </a:t>
            </a:r>
          </a:p>
          <a:p>
            <a:pPr marL="685800" indent="-685800">
              <a:spcAft>
                <a:spcPts val="1200"/>
              </a:spcAft>
              <a:buClr>
                <a:schemeClr val="accent1"/>
              </a:buClr>
              <a:buFont typeface="Courier New" panose="02070309020205020404" pitchFamily="49" charset="0"/>
              <a:buChar char="o"/>
            </a:pPr>
            <a:r>
              <a:rPr lang="es-419" sz="4000" dirty="0"/>
              <a:t>7 millones sufren discapacidad a largo plazo</a:t>
            </a:r>
          </a:p>
          <a:p>
            <a:pPr marL="685800" indent="-685800">
              <a:spcAft>
                <a:spcPts val="1200"/>
              </a:spcAft>
              <a:buClr>
                <a:schemeClr val="accent1"/>
              </a:buClr>
              <a:buFont typeface="Courier New" panose="02070309020205020404" pitchFamily="49" charset="0"/>
              <a:buChar char="o"/>
            </a:pPr>
            <a:r>
              <a:rPr lang="es-419" sz="4000" dirty="0"/>
              <a:t>~44,000 mueren; el 91% de esas muertes ocurren en África y Asia Meridional-Central </a:t>
            </a:r>
          </a:p>
          <a:p>
            <a:endParaRPr lang="en-US" dirty="0"/>
          </a:p>
        </p:txBody>
      </p:sp>
      <p:sp>
        <p:nvSpPr>
          <p:cNvPr id="3" name="Title 2">
            <a:extLst>
              <a:ext uri="{FF2B5EF4-FFF2-40B4-BE49-F238E27FC236}">
                <a16:creationId xmlns:a16="http://schemas.microsoft.com/office/drawing/2014/main" id="{7F43F73B-E8C1-4259-B4A6-6073DBD0CD64}"/>
              </a:ext>
            </a:extLst>
          </p:cNvPr>
          <p:cNvSpPr>
            <a:spLocks noGrp="1"/>
          </p:cNvSpPr>
          <p:nvPr>
            <p:ph type="ctrTitle"/>
          </p:nvPr>
        </p:nvSpPr>
        <p:spPr/>
        <p:txBody>
          <a:bodyPr/>
          <a:lstStyle/>
          <a:p>
            <a:r>
              <a:rPr lang="es-419" dirty="0"/>
              <a:t>Aborto en regiones en desarrollo</a:t>
            </a: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a:blip r:embed="rId3"/>
          <a:stretch>
            <a:fillRect/>
          </a:stretch>
        </p:blipFill>
        <p:spPr>
          <a:xfrm>
            <a:off x="12539000" y="5121275"/>
            <a:ext cx="6961850" cy="5343525"/>
          </a:xfrm>
          <a:prstGeom prst="rect">
            <a:avLst/>
          </a:prstGeom>
        </p:spPr>
      </p:pic>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605E1-F2C1-B048-A2F2-1F2C9BE4FA3A}"/>
              </a:ext>
            </a:extLst>
          </p:cNvPr>
          <p:cNvPicPr>
            <a:picLocks noChangeAspect="1"/>
          </p:cNvPicPr>
          <p:nvPr/>
        </p:nvPicPr>
        <p:blipFill>
          <a:blip r:embed="rId3"/>
          <a:stretch>
            <a:fillRect/>
          </a:stretch>
        </p:blipFill>
        <p:spPr>
          <a:xfrm>
            <a:off x="706" y="795"/>
            <a:ext cx="20102688" cy="11307763"/>
          </a:xfrm>
          <a:prstGeom prst="rect">
            <a:avLst/>
          </a:prstGeom>
        </p:spPr>
      </p:pic>
      <p:pic>
        <p:nvPicPr>
          <p:cNvPr id="11" name="Picture 10">
            <a:extLst>
              <a:ext uri="{FF2B5EF4-FFF2-40B4-BE49-F238E27FC236}">
                <a16:creationId xmlns:a16="http://schemas.microsoft.com/office/drawing/2014/main" id="{33061F5F-BA42-BF41-B7F2-5BFC3ED3CF20}"/>
              </a:ext>
            </a:extLst>
          </p:cNvPr>
          <p:cNvPicPr>
            <a:picLocks noChangeAspect="1"/>
          </p:cNvPicPr>
          <p:nvPr/>
        </p:nvPicPr>
        <p:blipFill>
          <a:blip r:embed="rId4"/>
          <a:stretch>
            <a:fillRect/>
          </a:stretch>
        </p:blipFill>
        <p:spPr>
          <a:xfrm>
            <a:off x="1412" y="793"/>
            <a:ext cx="20102688" cy="11307763"/>
          </a:xfrm>
          <a:prstGeom prst="rect">
            <a:avLst/>
          </a:prstGeom>
        </p:spPr>
      </p:pic>
    </p:spTree>
    <p:extLst>
      <p:ext uri="{BB962C8B-B14F-4D97-AF65-F5344CB8AC3E}">
        <p14:creationId xmlns:p14="http://schemas.microsoft.com/office/powerpoint/2010/main" val="4078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ECDFCFD1-DC4C-4051-9296-10A8056574E8}"/>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3" t="514" r="368" b="585"/>
          <a:stretch/>
        </p:blipFill>
        <p:spPr>
          <a:xfrm>
            <a:off x="3374354" y="175564"/>
            <a:ext cx="13355392" cy="11133786"/>
          </a:xfrm>
          <a:prstGeom prst="rect">
            <a:avLst/>
          </a:prstGeom>
          <a:noFill/>
        </p:spPr>
      </p:pic>
    </p:spTree>
    <p:extLst>
      <p:ext uri="{BB962C8B-B14F-4D97-AF65-F5344CB8AC3E}">
        <p14:creationId xmlns:p14="http://schemas.microsoft.com/office/powerpoint/2010/main" val="19145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32593DD6-53DB-4056-8D3E-B4DBC2B0ED5D}"/>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56" t="889" r="500" b="554"/>
          <a:stretch/>
        </p:blipFill>
        <p:spPr>
          <a:xfrm>
            <a:off x="3169987" y="192730"/>
            <a:ext cx="13764126" cy="10923890"/>
          </a:xfrm>
          <a:prstGeom prst="rect">
            <a:avLst/>
          </a:prstGeom>
          <a:noFill/>
        </p:spPr>
      </p:pic>
    </p:spTree>
    <p:extLst>
      <p:ext uri="{BB962C8B-B14F-4D97-AF65-F5344CB8AC3E}">
        <p14:creationId xmlns:p14="http://schemas.microsoft.com/office/powerpoint/2010/main" val="105213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A760A-089A-4ACD-ABB3-7E61BC2514B6}"/>
              </a:ext>
            </a:extLst>
          </p:cNvPr>
          <p:cNvSpPr>
            <a:spLocks noGrp="1"/>
          </p:cNvSpPr>
          <p:nvPr>
            <p:ph sz="quarter" idx="10"/>
          </p:nvPr>
        </p:nvSpPr>
        <p:spPr>
          <a:xfrm>
            <a:off x="888352" y="4511154"/>
            <a:ext cx="10065787" cy="3693319"/>
          </a:xfrm>
        </p:spPr>
        <p:txBody>
          <a:bodyPr anchor="ctr"/>
          <a:lstStyle/>
          <a:p>
            <a:r>
              <a:rPr lang="es-419" dirty="0"/>
              <a:t>Las mujeres y niñas que son pobres, jóvenes, discapacitadas y/o que viven en zonas rurales o en barriadas urbanas son más propensas a sufrir abortos inseguros</a:t>
            </a:r>
          </a:p>
        </p:txBody>
      </p:sp>
      <p:sp>
        <p:nvSpPr>
          <p:cNvPr id="4" name="Title 3">
            <a:extLst>
              <a:ext uri="{FF2B5EF4-FFF2-40B4-BE49-F238E27FC236}">
                <a16:creationId xmlns:a16="http://schemas.microsoft.com/office/drawing/2014/main" id="{CB7C7DC9-9A8B-411D-8F4D-EBF4C267EF40}"/>
              </a:ext>
            </a:extLst>
          </p:cNvPr>
          <p:cNvSpPr>
            <a:spLocks noGrp="1"/>
          </p:cNvSpPr>
          <p:nvPr>
            <p:ph type="ctrTitle"/>
          </p:nvPr>
        </p:nvSpPr>
        <p:spPr>
          <a:xfrm>
            <a:off x="831849" y="736679"/>
            <a:ext cx="18439351" cy="1107996"/>
          </a:xfrm>
        </p:spPr>
        <p:txBody>
          <a:bodyPr/>
          <a:lstStyle/>
          <a:p>
            <a:r>
              <a:rPr lang="es-419" dirty="0"/>
              <a:t>Aborto en países en desarrollo</a:t>
            </a:r>
          </a:p>
        </p:txBody>
      </p:sp>
      <p:pic>
        <p:nvPicPr>
          <p:cNvPr id="5" name="Picture 4" descr="A person standing on top of a dirt field&#10;&#10;Description automatically generated">
            <a:extLst>
              <a:ext uri="{FF2B5EF4-FFF2-40B4-BE49-F238E27FC236}">
                <a16:creationId xmlns:a16="http://schemas.microsoft.com/office/drawing/2014/main" id="{1D91B213-17CC-42E4-A47B-733FC8AB3E87}"/>
              </a:ext>
            </a:extLst>
          </p:cNvPr>
          <p:cNvPicPr>
            <a:picLocks noChangeAspect="1"/>
          </p:cNvPicPr>
          <p:nvPr/>
        </p:nvPicPr>
        <p:blipFill rotWithShape="1">
          <a:blip r:embed="rId3">
            <a:extLst>
              <a:ext uri="{28A0092B-C50C-407E-A947-70E740481C1C}">
                <a14:useLocalDpi xmlns:a14="http://schemas.microsoft.com/office/drawing/2010/main" val="0"/>
              </a:ext>
            </a:extLst>
          </a:blip>
          <a:srcRect l="-11361" t="19305" r="-51" b="9992"/>
          <a:stretch/>
        </p:blipFill>
        <p:spPr>
          <a:xfrm>
            <a:off x="10954139" y="2593911"/>
            <a:ext cx="9149961" cy="8715440"/>
          </a:xfrm>
          <a:prstGeom prst="rect">
            <a:avLst/>
          </a:prstGeom>
        </p:spPr>
      </p:pic>
      <p:sp>
        <p:nvSpPr>
          <p:cNvPr id="7" name="TextBox 6">
            <a:extLst>
              <a:ext uri="{FF2B5EF4-FFF2-40B4-BE49-F238E27FC236}">
                <a16:creationId xmlns:a16="http://schemas.microsoft.com/office/drawing/2014/main" id="{5DCDD923-3321-44C4-9F90-2318B83F00A6}"/>
              </a:ext>
            </a:extLst>
          </p:cNvPr>
          <p:cNvSpPr txBox="1"/>
          <p:nvPr/>
        </p:nvSpPr>
        <p:spPr>
          <a:xfrm>
            <a:off x="17177031" y="10970796"/>
            <a:ext cx="3200400" cy="338554"/>
          </a:xfrm>
          <a:prstGeom prst="rect">
            <a:avLst/>
          </a:prstGeom>
          <a:noFill/>
        </p:spPr>
        <p:txBody>
          <a:bodyPr wrap="square" rtlCol="0">
            <a:spAutoFit/>
          </a:bodyPr>
          <a:lstStyle/>
          <a:p>
            <a:r>
              <a:rPr lang="en-US" sz="1600" dirty="0">
                <a:solidFill>
                  <a:schemeClr val="bg1"/>
                </a:solidFill>
                <a:latin typeface="Helvetica" pitchFamily="2" charset="0"/>
              </a:rPr>
              <a:t>© Sankar Sarkar Photography</a:t>
            </a:r>
          </a:p>
        </p:txBody>
      </p:sp>
    </p:spTree>
    <p:extLst>
      <p:ext uri="{BB962C8B-B14F-4D97-AF65-F5344CB8AC3E}">
        <p14:creationId xmlns:p14="http://schemas.microsoft.com/office/powerpoint/2010/main" val="175917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3000">
              <a:srgbClr val="231F20"/>
            </a:gs>
            <a:gs pos="100000">
              <a:srgbClr val="000000"/>
            </a:gs>
          </a:gsLst>
          <a:lin ang="5400000" scaled="1"/>
        </a:gradFill>
        <a:effectLst/>
      </p:bgPr>
    </p:bg>
    <p:spTree>
      <p:nvGrpSpPr>
        <p:cNvPr id="1" name=""/>
        <p:cNvGrpSpPr/>
        <p:nvPr/>
      </p:nvGrpSpPr>
      <p:grpSpPr>
        <a:xfrm>
          <a:off x="0" y="0"/>
          <a:ext cx="0" cy="0"/>
          <a:chOff x="0" y="0"/>
          <a:chExt cx="0" cy="0"/>
        </a:xfrm>
      </p:grpSpPr>
      <p:pic>
        <p:nvPicPr>
          <p:cNvPr id="4" name="Picture Placeholder 3" descr="A screenshot of a cell phone&#10;&#10;Description automatically generated">
            <a:extLst>
              <a:ext uri="{FF2B5EF4-FFF2-40B4-BE49-F238E27FC236}">
                <a16:creationId xmlns:a16="http://schemas.microsoft.com/office/drawing/2014/main" id="{D2224FA2-E338-49CA-9BCC-8F6C86796F9F}"/>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4" t="168" r="401" b="378"/>
          <a:stretch/>
        </p:blipFill>
        <p:spPr>
          <a:xfrm>
            <a:off x="3171316" y="286030"/>
            <a:ext cx="13761468" cy="11023320"/>
          </a:xfrm>
          <a:prstGeom prst="rect">
            <a:avLst/>
          </a:prstGeom>
          <a:noFill/>
        </p:spPr>
      </p:pic>
    </p:spTree>
    <p:extLst>
      <p:ext uri="{BB962C8B-B14F-4D97-AF65-F5344CB8AC3E}">
        <p14:creationId xmlns:p14="http://schemas.microsoft.com/office/powerpoint/2010/main" val="237791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23F8-BF29-4C2D-8373-35B9D412AD1B}"/>
              </a:ext>
            </a:extLst>
          </p:cNvPr>
          <p:cNvSpPr>
            <a:spLocks noGrp="1"/>
          </p:cNvSpPr>
          <p:nvPr>
            <p:ph sz="quarter" idx="10"/>
          </p:nvPr>
        </p:nvSpPr>
        <p:spPr>
          <a:xfrm>
            <a:off x="831850" y="3230720"/>
            <a:ext cx="12495530" cy="7386638"/>
          </a:xfrm>
        </p:spPr>
        <p:txBody>
          <a:bodyPr anchor="ctr"/>
          <a:lstStyle/>
          <a:p>
            <a:pPr marL="685800" indent="-685800">
              <a:spcAft>
                <a:spcPts val="1200"/>
              </a:spcAft>
              <a:buClr>
                <a:schemeClr val="accent1"/>
              </a:buClr>
              <a:buFont typeface="Arial" panose="020B0604020202020204" pitchFamily="34" charset="0"/>
              <a:buChar char="•"/>
            </a:pPr>
            <a:r>
              <a:rPr lang="es-419" sz="4400" dirty="0"/>
              <a:t>Enfrentan retrasos para acceder a servicios seguros</a:t>
            </a:r>
          </a:p>
          <a:p>
            <a:pPr marL="685800" indent="-685800">
              <a:spcAft>
                <a:spcPts val="1200"/>
              </a:spcAft>
              <a:buClr>
                <a:schemeClr val="accent1"/>
              </a:buClr>
              <a:buFont typeface="Arial" panose="020B0604020202020204" pitchFamily="34" charset="0"/>
              <a:buChar char="•"/>
            </a:pPr>
            <a:r>
              <a:rPr lang="es-419" sz="4400" dirty="0"/>
              <a:t>Recurren a buscar abortos inseguros de alto riesgo</a:t>
            </a:r>
          </a:p>
          <a:p>
            <a:pPr marL="685800" indent="-685800">
              <a:spcAft>
                <a:spcPts val="1200"/>
              </a:spcAft>
              <a:buClr>
                <a:schemeClr val="accent1"/>
              </a:buClr>
              <a:buFont typeface="Arial" panose="020B0604020202020204" pitchFamily="34" charset="0"/>
              <a:buChar char="•"/>
            </a:pPr>
            <a:r>
              <a:rPr lang="es-419" sz="4400" dirty="0"/>
              <a:t>Retrasan la búsqueda de tratamiento de las complicaciones del aborto inseguro</a:t>
            </a:r>
          </a:p>
          <a:p>
            <a:pPr marL="685800" indent="-685800">
              <a:spcAft>
                <a:spcPts val="1200"/>
              </a:spcAft>
              <a:buClr>
                <a:schemeClr val="accent1"/>
              </a:buClr>
              <a:buFont typeface="Arial" panose="020B0604020202020204" pitchFamily="34" charset="0"/>
              <a:buChar char="•"/>
            </a:pPr>
            <a:r>
              <a:rPr lang="es-419" sz="4400" dirty="0"/>
              <a:t>Se ven obligadas a poner en riesgo su vida y su salud para interrumpir un embarazo</a:t>
            </a:r>
          </a:p>
          <a:p>
            <a:pPr marL="685800" indent="-685800">
              <a:spcAft>
                <a:spcPts val="1200"/>
              </a:spcAft>
              <a:buClr>
                <a:schemeClr val="accent1"/>
              </a:buClr>
              <a:buFont typeface="Arial" panose="020B0604020202020204" pitchFamily="34" charset="0"/>
              <a:buChar char="•"/>
            </a:pPr>
            <a:r>
              <a:rPr lang="es-419" sz="4400" dirty="0"/>
              <a:t>Se ven obligadas a ser madres en contra de su voluntad</a:t>
            </a:r>
            <a:endParaRPr lang="es-419" dirty="0"/>
          </a:p>
        </p:txBody>
      </p:sp>
      <p:sp>
        <p:nvSpPr>
          <p:cNvPr id="4" name="Title 3">
            <a:extLst>
              <a:ext uri="{FF2B5EF4-FFF2-40B4-BE49-F238E27FC236}">
                <a16:creationId xmlns:a16="http://schemas.microsoft.com/office/drawing/2014/main" id="{7C6D93A5-B60C-4D8C-B225-BAB38812BD66}"/>
              </a:ext>
            </a:extLst>
          </p:cNvPr>
          <p:cNvSpPr>
            <a:spLocks noGrp="1"/>
          </p:cNvSpPr>
          <p:nvPr>
            <p:ph type="ctrTitle"/>
          </p:nvPr>
        </p:nvSpPr>
        <p:spPr>
          <a:xfrm>
            <a:off x="146051" y="291836"/>
            <a:ext cx="19812000" cy="2031325"/>
          </a:xfrm>
        </p:spPr>
        <p:txBody>
          <a:bodyPr/>
          <a:lstStyle/>
          <a:p>
            <a:r>
              <a:rPr lang="es-419" sz="6600" dirty="0"/>
              <a:t>Cuando no hay servicios de aborto seguro disponibles, las mujeres: </a:t>
            </a:r>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4321790" y="2581335"/>
            <a:ext cx="5782310" cy="8728015"/>
          </a:xfrm>
          <a:prstGeom prst="rect">
            <a:avLst/>
          </a:prstGeom>
        </p:spPr>
      </p:pic>
    </p:spTree>
    <p:extLst>
      <p:ext uri="{BB962C8B-B14F-4D97-AF65-F5344CB8AC3E}">
        <p14:creationId xmlns:p14="http://schemas.microsoft.com/office/powerpoint/2010/main" val="1099935890"/>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2" ma:contentTypeDescription="Create a new document." ma:contentTypeScope="" ma:versionID="6e3386ca846df7e89ab2913b105930ff">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c195b1b909abf038d2ee730b0b87fb04"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902152-29C6-41D6-8A0B-1B0553242CD2}">
  <ds:schemaRef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bde3d734-8288-46d8-8b17-572cb4539444"/>
    <ds:schemaRef ds:uri="c99d05fb-4e8f-4b87-8e2d-ae28f7e395a8"/>
  </ds:schemaRefs>
</ds:datastoreItem>
</file>

<file path=customXml/itemProps2.xml><?xml version="1.0" encoding="utf-8"?>
<ds:datastoreItem xmlns:ds="http://schemas.openxmlformats.org/officeDocument/2006/customXml" ds:itemID="{32449695-C2E0-4066-8A1F-5B32C5200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TotalTime>
  <Words>1892</Words>
  <Application>Microsoft Macintosh PowerPoint</Application>
  <PresentationFormat>Custom</PresentationFormat>
  <Paragraphs>112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Wingdings</vt:lpstr>
      <vt:lpstr>Office Theme</vt:lpstr>
      <vt:lpstr>Visión general del aborto inseguro y el derecho al aborto</vt:lpstr>
      <vt:lpstr>PowerPoint Presentation</vt:lpstr>
      <vt:lpstr>Aborto en regiones en desarrollo</vt:lpstr>
      <vt:lpstr>PowerPoint Presentation</vt:lpstr>
      <vt:lpstr>PowerPoint Presentation</vt:lpstr>
      <vt:lpstr>PowerPoint Presentation</vt:lpstr>
      <vt:lpstr>Aborto en países en desarrollo</vt:lpstr>
      <vt:lpstr>PowerPoint Presentation</vt:lpstr>
      <vt:lpstr>Cuando no hay servicios de aborto seguro disponibles, las mujeres: </vt:lpstr>
      <vt:lpstr>Salud pública y derechos humanos</vt:lpstr>
      <vt:lpstr>Normas internacionales de derechos humanos relacionadas con el aborto</vt:lpstr>
      <vt:lpstr>El aborto como derecho humano</vt:lpstr>
      <vt:lpstr>Aborto como derecho humano</vt:lpstr>
      <vt:lpstr>Aborto como derecho humano:  región de África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Unsafe Abortion and Abortion Rights</dc:title>
  <dc:creator>Jennifer Colletti</dc:creator>
  <cp:lastModifiedBy>Kristin Swanson</cp:lastModifiedBy>
  <cp:revision>245</cp:revision>
  <cp:lastPrinted>2020-01-31T14:36:42Z</cp:lastPrinted>
  <dcterms:created xsi:type="dcterms:W3CDTF">2020-01-31T09:38:54Z</dcterms:created>
  <dcterms:modified xsi:type="dcterms:W3CDTF">2022-09-22T13:13:18Z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