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61" r:id="rId5"/>
    <p:sldId id="267" r:id="rId6"/>
    <p:sldId id="263" r:id="rId7"/>
    <p:sldId id="268" r:id="rId8"/>
    <p:sldId id="391" r:id="rId9"/>
    <p:sldId id="390" r:id="rId10"/>
    <p:sldId id="271" r:id="rId11"/>
    <p:sldId id="392" r:id="rId12"/>
    <p:sldId id="273" r:id="rId13"/>
    <p:sldId id="274" r:id="rId14"/>
    <p:sldId id="380" r:id="rId15"/>
    <p:sldId id="387" r:id="rId16"/>
    <p:sldId id="388" r:id="rId17"/>
    <p:sldId id="389" r:id="rId18"/>
    <p:sldId id="275" r:id="rId19"/>
  </p:sldIdLst>
  <p:sldSz cx="20104100" cy="11309350"/>
  <p:notesSz cx="11309350" cy="2010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1F2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EEFC7F-B834-D445-870D-1CF9BE6B71F3}" v="4" dt="2021-08-27T19:37:39.99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0"/>
    <p:restoredTop sz="73401" autoAdjust="0"/>
  </p:normalViewPr>
  <p:slideViewPr>
    <p:cSldViewPr snapToGrid="0">
      <p:cViewPr varScale="1">
        <p:scale>
          <a:sx n="53" d="100"/>
          <a:sy n="53" d="100"/>
        </p:scale>
        <p:origin x="96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Colletti" userId="5b1b0202-0c16-407e-8d87-8888e95c6865" providerId="ADAL" clId="{83CFAE7F-06C1-4CC5-BB43-673DFA1AABF6}"/>
    <pc:docChg chg="modSld">
      <pc:chgData name="Jennifer Colletti" userId="5b1b0202-0c16-407e-8d87-8888e95c6865" providerId="ADAL" clId="{83CFAE7F-06C1-4CC5-BB43-673DFA1AABF6}" dt="2021-08-25T18:09:12.318" v="19" actId="1035"/>
      <pc:docMkLst>
        <pc:docMk/>
      </pc:docMkLst>
      <pc:sldChg chg="modSp mod">
        <pc:chgData name="Jennifer Colletti" userId="5b1b0202-0c16-407e-8d87-8888e95c6865" providerId="ADAL" clId="{83CFAE7F-06C1-4CC5-BB43-673DFA1AABF6}" dt="2021-08-25T18:09:12.318" v="19" actId="1035"/>
        <pc:sldMkLst>
          <pc:docMk/>
          <pc:sldMk cId="1099935890" sldId="273"/>
        </pc:sldMkLst>
        <pc:spChg chg="mod">
          <ac:chgData name="Jennifer Colletti" userId="5b1b0202-0c16-407e-8d87-8888e95c6865" providerId="ADAL" clId="{83CFAE7F-06C1-4CC5-BB43-673DFA1AABF6}" dt="2021-08-25T18:09:12.318" v="19" actId="1035"/>
          <ac:spMkLst>
            <pc:docMk/>
            <pc:sldMk cId="1099935890" sldId="273"/>
            <ac:spMk id="4" creationId="{7C6D93A5-B60C-4D8C-B225-BAB38812BD66}"/>
          </ac:spMkLst>
        </pc:spChg>
      </pc:sldChg>
      <pc:sldChg chg="modSp mod">
        <pc:chgData name="Jennifer Colletti" userId="5b1b0202-0c16-407e-8d87-8888e95c6865" providerId="ADAL" clId="{83CFAE7F-06C1-4CC5-BB43-673DFA1AABF6}" dt="2021-08-25T18:08:29.522" v="3" actId="255"/>
        <pc:sldMkLst>
          <pc:docMk/>
          <pc:sldMk cId="1060510830" sldId="387"/>
        </pc:sldMkLst>
        <pc:spChg chg="mod">
          <ac:chgData name="Jennifer Colletti" userId="5b1b0202-0c16-407e-8d87-8888e95c6865" providerId="ADAL" clId="{83CFAE7F-06C1-4CC5-BB43-673DFA1AABF6}" dt="2021-08-25T18:08:29.522" v="3" actId="255"/>
          <ac:spMkLst>
            <pc:docMk/>
            <pc:sldMk cId="1060510830" sldId="387"/>
            <ac:spMk id="12" creationId="{891C00BF-965E-46CB-B5E0-E6492E1635F7}"/>
          </ac:spMkLst>
        </pc:spChg>
      </pc:sldChg>
      <pc:sldChg chg="modSp mod">
        <pc:chgData name="Jennifer Colletti" userId="5b1b0202-0c16-407e-8d87-8888e95c6865" providerId="ADAL" clId="{83CFAE7F-06C1-4CC5-BB43-673DFA1AABF6}" dt="2021-08-25T18:07:50.935" v="0" actId="1076"/>
        <pc:sldMkLst>
          <pc:docMk/>
          <pc:sldMk cId="1052130105" sldId="390"/>
        </pc:sldMkLst>
        <pc:picChg chg="mod">
          <ac:chgData name="Jennifer Colletti" userId="5b1b0202-0c16-407e-8d87-8888e95c6865" providerId="ADAL" clId="{83CFAE7F-06C1-4CC5-BB43-673DFA1AABF6}" dt="2021-08-25T18:07:50.935" v="0" actId="1076"/>
          <ac:picMkLst>
            <pc:docMk/>
            <pc:sldMk cId="1052130105" sldId="390"/>
            <ac:picMk id="4" creationId="{32593DD6-53DB-4056-8D3E-B4DBC2B0ED5D}"/>
          </ac:picMkLst>
        </pc:picChg>
      </pc:sldChg>
    </pc:docChg>
  </pc:docChgLst>
  <pc:docChgLst>
    <pc:chgData name="Kristin Swanson" userId="0014c3fb-61c8-48c9-bb39-b619f67eb011" providerId="ADAL" clId="{31EEFC7F-B834-D445-870D-1CF9BE6B71F3}"/>
    <pc:docChg chg="undo custSel modSld modMainMaster">
      <pc:chgData name="Kristin Swanson" userId="0014c3fb-61c8-48c9-bb39-b619f67eb011" providerId="ADAL" clId="{31EEFC7F-B834-D445-870D-1CF9BE6B71F3}" dt="2021-08-27T19:38:02.139" v="27" actId="12788"/>
      <pc:docMkLst>
        <pc:docMk/>
      </pc:docMkLst>
      <pc:sldChg chg="addSp delSp modSp mod">
        <pc:chgData name="Kristin Swanson" userId="0014c3fb-61c8-48c9-bb39-b619f67eb011" providerId="ADAL" clId="{31EEFC7F-B834-D445-870D-1CF9BE6B71F3}" dt="2021-08-27T19:38:02.139" v="27" actId="12788"/>
        <pc:sldMkLst>
          <pc:docMk/>
          <pc:sldMk cId="506760019" sldId="261"/>
        </pc:sldMkLst>
        <pc:spChg chg="mod">
          <ac:chgData name="Kristin Swanson" userId="0014c3fb-61c8-48c9-bb39-b619f67eb011" providerId="ADAL" clId="{31EEFC7F-B834-D445-870D-1CF9BE6B71F3}" dt="2021-08-27T19:23:45.214" v="2" actId="12788"/>
          <ac:spMkLst>
            <pc:docMk/>
            <pc:sldMk cId="506760019" sldId="261"/>
            <ac:spMk id="18" creationId="{00000000-0000-0000-0000-000000000000}"/>
          </ac:spMkLst>
        </pc:spChg>
        <pc:picChg chg="del mod modCrop">
          <ac:chgData name="Kristin Swanson" userId="0014c3fb-61c8-48c9-bb39-b619f67eb011" providerId="ADAL" clId="{31EEFC7F-B834-D445-870D-1CF9BE6B71F3}" dt="2021-08-27T19:37:42.411" v="21" actId="478"/>
          <ac:picMkLst>
            <pc:docMk/>
            <pc:sldMk cId="506760019" sldId="261"/>
            <ac:picMk id="3" creationId="{04D10FFE-4C16-2F41-B568-CB8884BC7BD9}"/>
          </ac:picMkLst>
        </pc:picChg>
        <pc:picChg chg="add mod">
          <ac:chgData name="Kristin Swanson" userId="0014c3fb-61c8-48c9-bb39-b619f67eb011" providerId="ADAL" clId="{31EEFC7F-B834-D445-870D-1CF9BE6B71F3}" dt="2021-08-27T19:38:02.139" v="27" actId="12788"/>
          <ac:picMkLst>
            <pc:docMk/>
            <pc:sldMk cId="506760019" sldId="261"/>
            <ac:picMk id="4" creationId="{1DB25AA3-EA54-DD45-9FBC-8DB71FDB1FB1}"/>
          </ac:picMkLst>
        </pc:picChg>
      </pc:sldChg>
      <pc:sldChg chg="modSp mod">
        <pc:chgData name="Kristin Swanson" userId="0014c3fb-61c8-48c9-bb39-b619f67eb011" providerId="ADAL" clId="{31EEFC7F-B834-D445-870D-1CF9BE6B71F3}" dt="2021-08-27T19:25:42.572" v="5" actId="255"/>
        <pc:sldMkLst>
          <pc:docMk/>
          <pc:sldMk cId="2561513171" sldId="263"/>
        </pc:sldMkLst>
        <pc:spChg chg="mod">
          <ac:chgData name="Kristin Swanson" userId="0014c3fb-61c8-48c9-bb39-b619f67eb011" providerId="ADAL" clId="{31EEFC7F-B834-D445-870D-1CF9BE6B71F3}" dt="2021-08-27T19:25:42.572" v="5" actId="255"/>
          <ac:spMkLst>
            <pc:docMk/>
            <pc:sldMk cId="2561513171" sldId="263"/>
            <ac:spMk id="4" creationId="{180B2982-7A3C-4D82-9068-791060023F90}"/>
          </ac:spMkLst>
        </pc:spChg>
      </pc:sldChg>
      <pc:sldChg chg="modSp mod">
        <pc:chgData name="Kristin Swanson" userId="0014c3fb-61c8-48c9-bb39-b619f67eb011" providerId="ADAL" clId="{31EEFC7F-B834-D445-870D-1CF9BE6B71F3}" dt="2021-08-27T19:26:11.770" v="10" actId="14100"/>
        <pc:sldMkLst>
          <pc:docMk/>
          <pc:sldMk cId="1099935890" sldId="273"/>
        </pc:sldMkLst>
        <pc:spChg chg="mod">
          <ac:chgData name="Kristin Swanson" userId="0014c3fb-61c8-48c9-bb39-b619f67eb011" providerId="ADAL" clId="{31EEFC7F-B834-D445-870D-1CF9BE6B71F3}" dt="2021-08-27T19:26:11.770" v="10" actId="14100"/>
          <ac:spMkLst>
            <pc:docMk/>
            <pc:sldMk cId="1099935890" sldId="273"/>
            <ac:spMk id="2" creationId="{DB0B23F8-BF29-4C2D-8373-35B9D412AD1B}"/>
          </ac:spMkLst>
        </pc:spChg>
        <pc:spChg chg="mod">
          <ac:chgData name="Kristin Swanson" userId="0014c3fb-61c8-48c9-bb39-b619f67eb011" providerId="ADAL" clId="{31EEFC7F-B834-D445-870D-1CF9BE6B71F3}" dt="2021-08-27T19:26:01.283" v="9" actId="12788"/>
          <ac:spMkLst>
            <pc:docMk/>
            <pc:sldMk cId="1099935890" sldId="273"/>
            <ac:spMk id="4" creationId="{7C6D93A5-B60C-4D8C-B225-BAB38812BD66}"/>
          </ac:spMkLst>
        </pc:spChg>
      </pc:sldChg>
      <pc:sldChg chg="modSp mod">
        <pc:chgData name="Kristin Swanson" userId="0014c3fb-61c8-48c9-bb39-b619f67eb011" providerId="ADAL" clId="{31EEFC7F-B834-D445-870D-1CF9BE6B71F3}" dt="2021-08-27T19:26:35.528" v="11" actId="14100"/>
        <pc:sldMkLst>
          <pc:docMk/>
          <pc:sldMk cId="1060510830" sldId="387"/>
        </pc:sldMkLst>
        <pc:spChg chg="mod">
          <ac:chgData name="Kristin Swanson" userId="0014c3fb-61c8-48c9-bb39-b619f67eb011" providerId="ADAL" clId="{31EEFC7F-B834-D445-870D-1CF9BE6B71F3}" dt="2021-08-27T19:26:35.528" v="11" actId="14100"/>
          <ac:spMkLst>
            <pc:docMk/>
            <pc:sldMk cId="1060510830" sldId="387"/>
            <ac:spMk id="12" creationId="{891C00BF-965E-46CB-B5E0-E6492E1635F7}"/>
          </ac:spMkLst>
        </pc:spChg>
      </pc:sldChg>
      <pc:sldMasterChg chg="modSldLayout">
        <pc:chgData name="Kristin Swanson" userId="0014c3fb-61c8-48c9-bb39-b619f67eb011" providerId="ADAL" clId="{31EEFC7F-B834-D445-870D-1CF9BE6B71F3}" dt="2021-08-27T19:28:55.570" v="13" actId="14826"/>
        <pc:sldMasterMkLst>
          <pc:docMk/>
          <pc:sldMasterMk cId="0" sldId="2147483648"/>
        </pc:sldMasterMkLst>
        <pc:sldLayoutChg chg="modSp">
          <pc:chgData name="Kristin Swanson" userId="0014c3fb-61c8-48c9-bb39-b619f67eb011" providerId="ADAL" clId="{31EEFC7F-B834-D445-870D-1CF9BE6B71F3}" dt="2021-08-27T19:28:55.570" v="13" actId="14826"/>
          <pc:sldLayoutMkLst>
            <pc:docMk/>
            <pc:sldMasterMk cId="0" sldId="2147483648"/>
            <pc:sldLayoutMk cId="0" sldId="2147483661"/>
          </pc:sldLayoutMkLst>
          <pc:picChg chg="mod">
            <ac:chgData name="Kristin Swanson" userId="0014c3fb-61c8-48c9-bb39-b619f67eb011" providerId="ADAL" clId="{31EEFC7F-B834-D445-870D-1CF9BE6B71F3}" dt="2021-08-27T19:28:55.570" v="13" actId="14826"/>
            <ac:picMkLst>
              <pc:docMk/>
              <pc:sldMasterMk cId="0" sldId="2147483648"/>
              <pc:sldLayoutMk cId="0" sldId="2147483661"/>
              <ac:picMk id="7" creationId="{00000000-0000-0000-0000-000000000000}"/>
            </ac:picMkLst>
          </pc:picChg>
        </pc:sldLayoutChg>
        <pc:sldLayoutChg chg="modSp">
          <pc:chgData name="Kristin Swanson" userId="0014c3fb-61c8-48c9-bb39-b619f67eb011" providerId="ADAL" clId="{31EEFC7F-B834-D445-870D-1CF9BE6B71F3}" dt="2021-08-27T19:28:43.727" v="12" actId="14826"/>
          <pc:sldLayoutMkLst>
            <pc:docMk/>
            <pc:sldMasterMk cId="0" sldId="2147483648"/>
            <pc:sldLayoutMk cId="0" sldId="2147483673"/>
          </pc:sldLayoutMkLst>
          <pc:picChg chg="mod">
            <ac:chgData name="Kristin Swanson" userId="0014c3fb-61c8-48c9-bb39-b619f67eb011" providerId="ADAL" clId="{31EEFC7F-B834-D445-870D-1CF9BE6B71F3}" dt="2021-08-27T19:28:43.727" v="12" actId="14826"/>
            <ac:picMkLst>
              <pc:docMk/>
              <pc:sldMasterMk cId="0" sldId="2147483648"/>
              <pc:sldLayoutMk cId="0" sldId="2147483673"/>
              <ac:picMk id="3" creationId="{00000000-0000-0000-0000-000000000000}"/>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900956" cy="10074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405715" y="0"/>
            <a:ext cx="4900956" cy="1007464"/>
          </a:xfrm>
          <a:prstGeom prst="rect">
            <a:avLst/>
          </a:prstGeom>
        </p:spPr>
        <p:txBody>
          <a:bodyPr vert="horz" lIns="91440" tIns="45720" rIns="91440" bIns="45720" rtlCol="0"/>
          <a:lstStyle>
            <a:lvl1pPr algn="r">
              <a:defRPr sz="1200"/>
            </a:lvl1pPr>
          </a:lstStyle>
          <a:p>
            <a:fld id="{025977EF-BCE4-4F1B-B1AB-552634086171}" type="datetimeFigureOut">
              <a:rPr lang="en-US" smtClean="0"/>
              <a:t>8/30/22</a:t>
            </a:fld>
            <a:endParaRPr lang="en-US"/>
          </a:p>
        </p:txBody>
      </p:sp>
      <p:sp>
        <p:nvSpPr>
          <p:cNvPr id="4" name="Slide Image Placeholder 3"/>
          <p:cNvSpPr>
            <a:spLocks noGrp="1" noRot="1" noChangeAspect="1"/>
          </p:cNvSpPr>
          <p:nvPr>
            <p:ph type="sldImg" idx="2"/>
          </p:nvPr>
        </p:nvSpPr>
        <p:spPr>
          <a:xfrm>
            <a:off x="-373063" y="2514600"/>
            <a:ext cx="12055476" cy="67833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130578" y="9673900"/>
            <a:ext cx="9048194" cy="791860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9096639"/>
            <a:ext cx="4900956" cy="10074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405715" y="19096639"/>
            <a:ext cx="4900956" cy="1007462"/>
          </a:xfrm>
          <a:prstGeom prst="rect">
            <a:avLst/>
          </a:prstGeom>
        </p:spPr>
        <p:txBody>
          <a:bodyPr vert="horz" lIns="91440" tIns="45720" rIns="91440" bIns="45720" rtlCol="0" anchor="b"/>
          <a:lstStyle>
            <a:lvl1pPr algn="r">
              <a:defRPr sz="1200"/>
            </a:lvl1pPr>
          </a:lstStyle>
          <a:p>
            <a:fld id="{AC22E162-0A57-43B2-BD51-0D1E805B55DC}" type="slidenum">
              <a:rPr lang="en-US" smtClean="0"/>
              <a:t>‹#›</a:t>
            </a:fld>
            <a:endParaRPr lang="en-US"/>
          </a:p>
        </p:txBody>
      </p:sp>
    </p:spTree>
    <p:extLst>
      <p:ext uri="{BB962C8B-B14F-4D97-AF65-F5344CB8AC3E}">
        <p14:creationId xmlns:p14="http://schemas.microsoft.com/office/powerpoint/2010/main" val="2729034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who.int/reproductivehealth/publications/unsafe_abortion/9789241501118/en/"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abortion-policies.srhr.org/" TargetMode="External"/><Relationship Id="rId5" Type="http://schemas.openxmlformats.org/officeDocument/2006/relationships/hyperlink" Target="https://www.who.int/reproductivehealth/publications/unsafe_abortion/induced_abortion_2012.pdf?ua=1" TargetMode="External"/><Relationship Id="rId4" Type="http://schemas.openxmlformats.org/officeDocument/2006/relationships/hyperlink" Target="https://www.who.int/reproductivehealth/publications/unsafe_abortion/rhr_12_01/en/"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i="1" noProof="0" dirty="0">
                <a:cs typeface="Calibri"/>
              </a:rPr>
              <a:t>Atenção: Esta apresentação PowerPoint apresenta uma visão geral de alto nível e inclui dados a nível global. É muito importante personalizá-los e adaptá-los ao seu próprio contexto. Poderá ter dados relacionados com o aborto específicos do seu país; se não conseguir encontrar dados a nível nacional, poderá ainda acrescentar dados a nível sub-regional, bem como quaisquer dados a nível nacional que possam ser relevantes (taxa de mortalidade materna, taxas de necessidade não satisfeita de contraceptivos, etc.). Os seguintes recursos podem ser úteis, uma vez que está a desenvolver conteúdo adicional para esta apresentação em PowerPoint:</a:t>
            </a:r>
          </a:p>
          <a:p>
            <a:pPr marL="171450" indent="-171450">
              <a:buFont typeface="Arial" panose="020B0604020202020204" pitchFamily="34" charset="0"/>
              <a:buChar char="•"/>
            </a:pPr>
            <a:r>
              <a:rPr lang="pt-PT" i="1" noProof="0" dirty="0" err="1">
                <a:hlinkClick r:id="rId3"/>
              </a:rPr>
              <a:t>Unsafe</a:t>
            </a:r>
            <a:r>
              <a:rPr lang="pt-PT" i="1" noProof="0" dirty="0">
                <a:hlinkClick r:id="rId3"/>
              </a:rPr>
              <a:t> </a:t>
            </a:r>
            <a:r>
              <a:rPr lang="pt-PT" i="1" noProof="0" dirty="0" err="1">
                <a:hlinkClick r:id="rId3"/>
              </a:rPr>
              <a:t>abortion</a:t>
            </a:r>
            <a:r>
              <a:rPr lang="pt-PT" i="1" noProof="0" dirty="0">
                <a:hlinkClick r:id="rId3"/>
              </a:rPr>
              <a:t>: global </a:t>
            </a:r>
            <a:r>
              <a:rPr lang="pt-PT" i="1" noProof="0" dirty="0" err="1">
                <a:hlinkClick r:id="rId3"/>
              </a:rPr>
              <a:t>and</a:t>
            </a:r>
            <a:r>
              <a:rPr lang="pt-PT" i="1" noProof="0" dirty="0">
                <a:hlinkClick r:id="rId3"/>
              </a:rPr>
              <a:t> regional </a:t>
            </a:r>
            <a:r>
              <a:rPr lang="pt-PT" i="1" noProof="0" dirty="0" err="1">
                <a:hlinkClick r:id="rId3"/>
              </a:rPr>
              <a:t>estimates</a:t>
            </a:r>
            <a:r>
              <a:rPr lang="pt-PT" i="1" noProof="0" dirty="0">
                <a:hlinkClick r:id="rId3"/>
              </a:rPr>
              <a:t> </a:t>
            </a:r>
            <a:r>
              <a:rPr lang="pt-PT" i="1" noProof="0" dirty="0" err="1">
                <a:hlinkClick r:id="rId3"/>
              </a:rPr>
              <a:t>of</a:t>
            </a:r>
            <a:r>
              <a:rPr lang="pt-PT" i="1" noProof="0" dirty="0">
                <a:hlinkClick r:id="rId3"/>
              </a:rPr>
              <a:t> </a:t>
            </a:r>
            <a:r>
              <a:rPr lang="pt-PT" i="1" noProof="0" dirty="0" err="1">
                <a:hlinkClick r:id="rId3"/>
              </a:rPr>
              <a:t>the</a:t>
            </a:r>
            <a:r>
              <a:rPr lang="pt-PT" i="1" noProof="0" dirty="0">
                <a:hlinkClick r:id="rId3"/>
              </a:rPr>
              <a:t> </a:t>
            </a:r>
            <a:r>
              <a:rPr lang="pt-PT" i="1" noProof="0" dirty="0" err="1">
                <a:hlinkClick r:id="rId3"/>
              </a:rPr>
              <a:t>incidence</a:t>
            </a:r>
            <a:r>
              <a:rPr lang="pt-PT" i="1" noProof="0" dirty="0">
                <a:hlinkClick r:id="rId3"/>
              </a:rPr>
              <a:t> </a:t>
            </a:r>
            <a:r>
              <a:rPr lang="pt-PT" i="1" noProof="0" dirty="0" err="1">
                <a:hlinkClick r:id="rId3"/>
              </a:rPr>
              <a:t>of</a:t>
            </a:r>
            <a:r>
              <a:rPr lang="pt-PT" i="1" noProof="0" dirty="0">
                <a:hlinkClick r:id="rId3"/>
              </a:rPr>
              <a:t> </a:t>
            </a:r>
            <a:r>
              <a:rPr lang="pt-PT" i="1" noProof="0" dirty="0" err="1">
                <a:hlinkClick r:id="rId3"/>
              </a:rPr>
              <a:t>unsafe</a:t>
            </a:r>
            <a:r>
              <a:rPr lang="pt-PT" i="1" noProof="0" dirty="0">
                <a:hlinkClick r:id="rId3"/>
              </a:rPr>
              <a:t> </a:t>
            </a:r>
            <a:r>
              <a:rPr lang="pt-PT" i="1" noProof="0" dirty="0" err="1">
                <a:hlinkClick r:id="rId3"/>
              </a:rPr>
              <a:t>abortion</a:t>
            </a:r>
            <a:r>
              <a:rPr lang="pt-PT" i="1" noProof="0" dirty="0">
                <a:hlinkClick r:id="rId3"/>
              </a:rPr>
              <a:t> </a:t>
            </a:r>
            <a:r>
              <a:rPr lang="pt-PT" i="1" noProof="0" dirty="0" err="1">
                <a:hlinkClick r:id="rId3"/>
              </a:rPr>
              <a:t>and</a:t>
            </a:r>
            <a:r>
              <a:rPr lang="pt-PT" i="1" noProof="0" dirty="0">
                <a:hlinkClick r:id="rId3"/>
              </a:rPr>
              <a:t> </a:t>
            </a:r>
            <a:r>
              <a:rPr lang="pt-PT" i="1" noProof="0" dirty="0" err="1">
                <a:hlinkClick r:id="rId3"/>
              </a:rPr>
              <a:t>associated</a:t>
            </a:r>
            <a:r>
              <a:rPr lang="pt-PT" i="1" noProof="0" dirty="0">
                <a:hlinkClick r:id="rId3"/>
              </a:rPr>
              <a:t> </a:t>
            </a:r>
            <a:r>
              <a:rPr lang="pt-PT" i="1" noProof="0" dirty="0" err="1">
                <a:hlinkClick r:id="rId3"/>
              </a:rPr>
              <a:t>mortality</a:t>
            </a:r>
            <a:r>
              <a:rPr lang="pt-PT" i="1" noProof="0" dirty="0">
                <a:hlinkClick r:id="rId3"/>
              </a:rPr>
              <a:t> in</a:t>
            </a:r>
            <a:r>
              <a:rPr lang="pt-PT" i="1" noProof="0" dirty="0"/>
              <a:t> 2008 (texto completo) - publicação da OMS que inclui dados regionais </a:t>
            </a:r>
            <a:endParaRPr lang="pt-PT" i="1" noProof="0" dirty="0">
              <a:cs typeface="Calibri"/>
            </a:endParaRPr>
          </a:p>
          <a:p>
            <a:pPr marL="171450" indent="-171450">
              <a:buFont typeface="Arial" panose="020B0604020202020204" pitchFamily="34" charset="0"/>
              <a:buChar char="•"/>
            </a:pPr>
            <a:r>
              <a:rPr lang="pt-PT" i="1" noProof="0" dirty="0" err="1">
                <a:hlinkClick r:id="rId4"/>
              </a:rPr>
              <a:t>Unsafe</a:t>
            </a:r>
            <a:r>
              <a:rPr lang="pt-PT" i="1" noProof="0" dirty="0">
                <a:hlinkClick r:id="rId4"/>
              </a:rPr>
              <a:t> </a:t>
            </a:r>
            <a:r>
              <a:rPr lang="pt-PT" i="1" noProof="0" dirty="0" err="1">
                <a:hlinkClick r:id="rId4"/>
              </a:rPr>
              <a:t>abortion</a:t>
            </a:r>
            <a:r>
              <a:rPr lang="pt-PT" i="1" noProof="0" dirty="0">
                <a:hlinkClick r:id="rId4"/>
              </a:rPr>
              <a:t> </a:t>
            </a:r>
            <a:r>
              <a:rPr lang="pt-PT" i="1" noProof="0" dirty="0" err="1">
                <a:hlinkClick r:id="rId4"/>
              </a:rPr>
              <a:t>incidence</a:t>
            </a:r>
            <a:r>
              <a:rPr lang="pt-PT" i="1" noProof="0" dirty="0">
                <a:hlinkClick r:id="rId4"/>
              </a:rPr>
              <a:t> </a:t>
            </a:r>
            <a:r>
              <a:rPr lang="pt-PT" i="1" noProof="0" dirty="0" err="1">
                <a:hlinkClick r:id="rId4"/>
              </a:rPr>
              <a:t>and</a:t>
            </a:r>
            <a:r>
              <a:rPr lang="pt-PT" i="1" noProof="0" dirty="0">
                <a:hlinkClick r:id="rId4"/>
              </a:rPr>
              <a:t> </a:t>
            </a:r>
            <a:r>
              <a:rPr lang="pt-PT" i="1" noProof="0" dirty="0" err="1">
                <a:hlinkClick r:id="rId4"/>
              </a:rPr>
              <a:t>mortality</a:t>
            </a:r>
            <a:r>
              <a:rPr lang="pt-PT" i="1" noProof="0" dirty="0">
                <a:hlinkClick r:id="rId4"/>
              </a:rPr>
              <a:t>: Global </a:t>
            </a:r>
            <a:r>
              <a:rPr lang="pt-PT" i="1" noProof="0" dirty="0" err="1">
                <a:hlinkClick r:id="rId4"/>
              </a:rPr>
              <a:t>and</a:t>
            </a:r>
            <a:r>
              <a:rPr lang="pt-PT" i="1" noProof="0" dirty="0">
                <a:hlinkClick r:id="rId4"/>
              </a:rPr>
              <a:t> regional </a:t>
            </a:r>
            <a:r>
              <a:rPr lang="pt-PT" i="1" noProof="0" dirty="0" err="1">
                <a:hlinkClick r:id="rId4"/>
              </a:rPr>
              <a:t>levels</a:t>
            </a:r>
            <a:r>
              <a:rPr lang="pt-PT" i="1" noProof="0" dirty="0">
                <a:hlinkClick r:id="rId4"/>
              </a:rPr>
              <a:t> in 2008 </a:t>
            </a:r>
            <a:r>
              <a:rPr lang="pt-PT" i="1" noProof="0" dirty="0" err="1">
                <a:hlinkClick r:id="rId4"/>
              </a:rPr>
              <a:t>and</a:t>
            </a:r>
            <a:r>
              <a:rPr lang="pt-PT" i="1" noProof="0" dirty="0">
                <a:hlinkClick r:id="rId4"/>
              </a:rPr>
              <a:t> </a:t>
            </a:r>
            <a:r>
              <a:rPr lang="pt-PT" i="1" noProof="0" dirty="0" err="1">
                <a:hlinkClick r:id="rId4"/>
              </a:rPr>
              <a:t>trends</a:t>
            </a:r>
            <a:r>
              <a:rPr lang="pt-PT" i="1" noProof="0" dirty="0">
                <a:hlinkClick r:id="rId4"/>
              </a:rPr>
              <a:t> </a:t>
            </a:r>
            <a:r>
              <a:rPr lang="pt-PT" i="1" noProof="0" dirty="0" err="1">
                <a:hlinkClick r:id="rId4"/>
              </a:rPr>
              <a:t>during</a:t>
            </a:r>
            <a:r>
              <a:rPr lang="pt-PT" i="1" noProof="0" dirty="0">
                <a:hlinkClick r:id="rId4"/>
              </a:rPr>
              <a:t> 1990–2008</a:t>
            </a:r>
            <a:r>
              <a:rPr lang="pt-PT" i="1" noProof="0" dirty="0"/>
              <a:t> (</a:t>
            </a:r>
            <a:r>
              <a:rPr lang="pt-PT" i="1" noProof="0" dirty="0" err="1"/>
              <a:t>Factsheet</a:t>
            </a:r>
            <a:r>
              <a:rPr lang="pt-PT" i="1" noProof="0" dirty="0"/>
              <a:t>)</a:t>
            </a:r>
          </a:p>
          <a:p>
            <a:pPr marL="171450" indent="-171450">
              <a:buFont typeface="Arial" panose="020B0604020202020204" pitchFamily="34" charset="0"/>
              <a:buChar char="•"/>
            </a:pPr>
            <a:r>
              <a:rPr lang="pt-PT" i="1" noProof="0" dirty="0" err="1">
                <a:hlinkClick r:id="rId5"/>
              </a:rPr>
              <a:t>Facts</a:t>
            </a:r>
            <a:r>
              <a:rPr lang="pt-PT" i="1" noProof="0" dirty="0">
                <a:hlinkClick r:id="rId5"/>
              </a:rPr>
              <a:t> </a:t>
            </a:r>
            <a:r>
              <a:rPr lang="pt-PT" i="1" noProof="0" dirty="0" err="1">
                <a:hlinkClick r:id="rId5"/>
              </a:rPr>
              <a:t>on</a:t>
            </a:r>
            <a:r>
              <a:rPr lang="pt-PT" i="1" noProof="0" dirty="0">
                <a:hlinkClick r:id="rId5"/>
              </a:rPr>
              <a:t> </a:t>
            </a:r>
            <a:r>
              <a:rPr lang="pt-PT" i="1" noProof="0" dirty="0" err="1">
                <a:hlinkClick r:id="rId5"/>
              </a:rPr>
              <a:t>Induced</a:t>
            </a:r>
            <a:r>
              <a:rPr lang="pt-PT" i="1" noProof="0" dirty="0">
                <a:hlinkClick r:id="rId5"/>
              </a:rPr>
              <a:t> </a:t>
            </a:r>
            <a:r>
              <a:rPr lang="pt-PT" i="1" noProof="0" dirty="0" err="1">
                <a:hlinkClick r:id="rId5"/>
              </a:rPr>
              <a:t>Abortion</a:t>
            </a:r>
            <a:r>
              <a:rPr lang="pt-PT" i="1" noProof="0" dirty="0">
                <a:hlinkClick r:id="rId5"/>
              </a:rPr>
              <a:t> </a:t>
            </a:r>
            <a:r>
              <a:rPr lang="pt-PT" i="1" noProof="0" dirty="0" err="1">
                <a:hlinkClick r:id="rId5"/>
              </a:rPr>
              <a:t>Worldwide</a:t>
            </a:r>
            <a:r>
              <a:rPr lang="pt-PT" i="1" noProof="0" dirty="0"/>
              <a:t> – Publicação do </a:t>
            </a:r>
            <a:r>
              <a:rPr lang="pt-PT" i="1" noProof="0" dirty="0" err="1"/>
              <a:t>Guttmacher</a:t>
            </a:r>
            <a:r>
              <a:rPr lang="pt-PT" i="1" noProof="0" dirty="0"/>
              <a:t> </a:t>
            </a:r>
            <a:endParaRPr lang="pt-PT" i="1" noProof="0" dirty="0">
              <a:cs typeface="Calibri"/>
            </a:endParaRPr>
          </a:p>
          <a:p>
            <a:pPr marL="171450" indent="-171450">
              <a:buFont typeface="Arial" panose="020B0604020202020204" pitchFamily="34" charset="0"/>
              <a:buChar char="•"/>
            </a:pPr>
            <a:r>
              <a:rPr lang="pt-PT" i="1" noProof="0" dirty="0">
                <a:hlinkClick r:id="rId6"/>
              </a:rPr>
              <a:t>Global </a:t>
            </a:r>
            <a:r>
              <a:rPr lang="pt-PT" i="1" noProof="0" dirty="0" err="1">
                <a:hlinkClick r:id="rId6"/>
              </a:rPr>
              <a:t>Abortion</a:t>
            </a:r>
            <a:r>
              <a:rPr lang="pt-PT" i="1" noProof="0" dirty="0">
                <a:hlinkClick r:id="rId6"/>
              </a:rPr>
              <a:t> Policies </a:t>
            </a:r>
            <a:r>
              <a:rPr lang="pt-PT" i="1" noProof="0" dirty="0" err="1">
                <a:hlinkClick r:id="rId6"/>
              </a:rPr>
              <a:t>Database</a:t>
            </a:r>
            <a:r>
              <a:rPr lang="pt-PT" i="1" noProof="0" dirty="0"/>
              <a:t> – Base de dados completa de informações sobre políticas de aborto para cada país</a:t>
            </a:r>
            <a:endParaRPr lang="pt-PT" i="1" noProof="0" dirty="0">
              <a:cs typeface="Calibri"/>
            </a:endParaRPr>
          </a:p>
        </p:txBody>
      </p:sp>
      <p:sp>
        <p:nvSpPr>
          <p:cNvPr id="4" name="Slide Number Placeholder 3"/>
          <p:cNvSpPr>
            <a:spLocks noGrp="1"/>
          </p:cNvSpPr>
          <p:nvPr>
            <p:ph type="sldNum" sz="quarter" idx="5"/>
          </p:nvPr>
        </p:nvSpPr>
        <p:spPr/>
        <p:txBody>
          <a:bodyPr/>
          <a:lstStyle/>
          <a:p>
            <a:fld id="{AC22E162-0A57-43B2-BD51-0D1E805B55DC}" type="slidenum">
              <a:rPr lang="en-US" smtClean="0"/>
              <a:t>1</a:t>
            </a:fld>
            <a:endParaRPr lang="en-US"/>
          </a:p>
        </p:txBody>
      </p:sp>
    </p:spTree>
    <p:extLst>
      <p:ext uri="{BB962C8B-B14F-4D97-AF65-F5344CB8AC3E}">
        <p14:creationId xmlns:p14="http://schemas.microsoft.com/office/powerpoint/2010/main" val="1005217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O aborto inseguro é tanto uma preocupação de saúde pública como uma preocupação de direitos humanos. É importante estar familiarizado tanto com a saúde pública como com os argumentos dos direitos humanos para expandir o acesso aos cuidados de aborto seguro</a:t>
            </a:r>
            <a:r>
              <a:rPr lang="en-US" dirty="0"/>
              <a:t>.</a:t>
            </a:r>
          </a:p>
          <a:p>
            <a:endParaRPr lang="en-US" dirty="0"/>
          </a:p>
          <a:p>
            <a:r>
              <a:rPr lang="pt-PT" dirty="0"/>
              <a:t>Os argumentos de saúde pública são claros... a morbilidade e mortalidade substanciais resultantes do inseguro são completamente evitáveis com o acesso ao aborto seguro e à contracepção</a:t>
            </a:r>
            <a:r>
              <a:rPr lang="en-US" dirty="0"/>
              <a:t>—</a:t>
            </a:r>
            <a:r>
              <a:rPr lang="pt-PT" dirty="0"/>
              <a:t>e, claro, a prestação de assistência</a:t>
            </a:r>
            <a:r>
              <a:rPr lang="pt-PT" baseline="0" dirty="0"/>
              <a:t> </a:t>
            </a:r>
            <a:r>
              <a:rPr lang="pt-PT" dirty="0"/>
              <a:t>pós-aborto para tratar complicações de aborto inseguro sempre que necessário, independentemente das leis sobre aborto</a:t>
            </a:r>
            <a:r>
              <a:rPr lang="en-US" dirty="0"/>
              <a:t>.</a:t>
            </a:r>
          </a:p>
          <a:p>
            <a:endParaRPr lang="en-US" dirty="0"/>
          </a:p>
          <a:p>
            <a:r>
              <a:rPr lang="pt-PT" dirty="0"/>
              <a:t>A lei internacional dos direitos humanos é clara quanto ao facto de a criminalização do aborto e as elevadas taxas de aborto inseguro violarem o direito das mulheres à saúde</a:t>
            </a:r>
            <a:r>
              <a:rPr lang="en-US" dirty="0"/>
              <a:t>. </a:t>
            </a:r>
          </a:p>
          <a:p>
            <a:endParaRPr lang="en-US" dirty="0"/>
          </a:p>
          <a:p>
            <a:r>
              <a:rPr lang="pt-PT" dirty="0"/>
              <a:t>Os comités da ONU também associaram o aborto aos direitos humanos à vida, à igualdade e não discriminação, e à autodeterminação e à determinação do número e espaçamento dos nascimentos</a:t>
            </a:r>
            <a:r>
              <a:rPr lang="en-US" dirty="0"/>
              <a:t>.</a:t>
            </a:r>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10</a:t>
            </a:fld>
            <a:endParaRPr lang="en-US"/>
          </a:p>
        </p:txBody>
      </p:sp>
    </p:spTree>
    <p:extLst>
      <p:ext uri="{BB962C8B-B14F-4D97-AF65-F5344CB8AC3E}">
        <p14:creationId xmlns:p14="http://schemas.microsoft.com/office/powerpoint/2010/main" val="2693768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Os governos têm a obrigação de respeitar, proteger, e cumprir os direitos humanos, incluindo o direito à saúde e à não discriminação e outros direitos humanos fundamentais que apoiam o acesso a cuidados de aborto seguros.</a:t>
            </a:r>
            <a:endParaRPr lang="en-US" dirty="0"/>
          </a:p>
        </p:txBody>
      </p:sp>
      <p:sp>
        <p:nvSpPr>
          <p:cNvPr id="4" name="Slide Number Placeholder 3"/>
          <p:cNvSpPr>
            <a:spLocks noGrp="1"/>
          </p:cNvSpPr>
          <p:nvPr>
            <p:ph type="sldNum" sz="quarter" idx="5"/>
          </p:nvPr>
        </p:nvSpPr>
        <p:spPr/>
        <p:txBody>
          <a:bodyPr/>
          <a:lstStyle/>
          <a:p>
            <a:fld id="{64BF46EA-54C1-40E2-8B22-894CEE1913B3}" type="slidenum">
              <a:rPr lang="en-US" smtClean="0"/>
              <a:t>11</a:t>
            </a:fld>
            <a:endParaRPr lang="en-US"/>
          </a:p>
        </p:txBody>
      </p:sp>
    </p:spTree>
    <p:extLst>
      <p:ext uri="{BB962C8B-B14F-4D97-AF65-F5344CB8AC3E}">
        <p14:creationId xmlns:p14="http://schemas.microsoft.com/office/powerpoint/2010/main" val="1361558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baseline="0" dirty="0"/>
              <a:t>Os órgãos de controlo dos tratados de direitos humanos têm fornecido orientações interpretativas fiáveis sobre o aborto como um direito humano.  Especificamente, temos visto orientações claras sobre como as restrições e barreiras relacionadas com o aborto e os danos causados </a:t>
            </a:r>
            <a:r>
              <a:rPr lang="pt-PT" baseline="0" dirty="0" err="1"/>
              <a:t>pelo</a:t>
            </a:r>
            <a:r>
              <a:rPr lang="pt-PT" baseline="0" dirty="0"/>
              <a:t> aborto inseguro, são violações dos </a:t>
            </a:r>
            <a:r>
              <a:rPr lang="pt-PT" b="1" baseline="0" dirty="0"/>
              <a:t>direitos das mulheres à saúde e à vida</a:t>
            </a:r>
            <a:r>
              <a:rPr lang="pt-PT" baseline="0" dirty="0"/>
              <a:t>. Especificamente: LEIA O </a:t>
            </a:r>
            <a:r>
              <a:rPr lang="pt-PT" i="1" baseline="0" dirty="0"/>
              <a:t>SLIDE</a:t>
            </a:r>
            <a:r>
              <a:rPr lang="en-US"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pt-PT" sz="1200" dirty="0"/>
              <a:t>Os órgãos de controlo dos tratados têm consistentemente considerado que as leis do aborto restritivas violam os direitos humanos e que os Estados têm a obrigação de, no mínimo, assegurar o acesso seguro, legal e equitativo aos cuidados de aborto seguro em casos de ameaça à saúde ou à vida, quando uma pessoa tenha sido vítima de violação ou incesto, ou em casos de anomalia fetal</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r>
              <a:rPr lang="pt-PT" dirty="0"/>
              <a:t>O Aborto Seguro da OMS: orientações técnicas e políticas para os sistemas de saúde, prevê o acesso a informação completa e precisa para assegurar o consentimento informado, recomenda que as mulheres tenham acesso ao aborto cirúrgico e medicamentoso, apela aos Estados para assegurarem que os serviços de aborto sejam legais e fornece orientações para a assistência pós-aborto quando necessário</a:t>
            </a:r>
            <a:r>
              <a:rPr lang="en-US" dirty="0"/>
              <a:t>.</a:t>
            </a:r>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12</a:t>
            </a:fld>
            <a:endParaRPr lang="en-US"/>
          </a:p>
        </p:txBody>
      </p:sp>
    </p:spTree>
    <p:extLst>
      <p:ext uri="{BB962C8B-B14F-4D97-AF65-F5344CB8AC3E}">
        <p14:creationId xmlns:p14="http://schemas.microsoft.com/office/powerpoint/2010/main" val="1918061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E os próprios tratados internacionais consideram que negar o acesso ao aborto seguro e legal também viola outros direitos humano</a:t>
            </a:r>
            <a:r>
              <a:rPr lang="en-US" baseline="0" dirty="0"/>
              <a:t>—LEIA O </a:t>
            </a:r>
            <a:r>
              <a:rPr lang="en-US" i="1" baseline="0" dirty="0"/>
              <a:t>SLIDE</a:t>
            </a: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13</a:t>
            </a:fld>
            <a:endParaRPr lang="en-US"/>
          </a:p>
        </p:txBody>
      </p:sp>
    </p:spTree>
    <p:extLst>
      <p:ext uri="{BB962C8B-B14F-4D97-AF65-F5344CB8AC3E}">
        <p14:creationId xmlns:p14="http://schemas.microsoft.com/office/powerpoint/2010/main" val="3613039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i="1" dirty="0">
                <a:cs typeface="Calibri"/>
              </a:rPr>
              <a:t>Nota – elimine este slide se você não estiver</a:t>
            </a:r>
            <a:r>
              <a:rPr lang="pt-PT" i="1" baseline="0" dirty="0">
                <a:cs typeface="Calibri"/>
              </a:rPr>
              <a:t> </a:t>
            </a:r>
            <a:r>
              <a:rPr lang="pt-PT" i="1" dirty="0">
                <a:cs typeface="Calibri"/>
              </a:rPr>
              <a:t>na região de África</a:t>
            </a:r>
            <a:endParaRPr lang="en-US" i="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O Protocolo de Maputo é o único tratado de direitos humanos que refere explicitamente o aborto como um direito humano no texto do próprio tratado. Para outros tratados internacionais, o direito ao aborto decorre de outros direitos, como o direito à saúde, à vida, à privacidade, etc., e a ligação entre o aborto e esses direitos tem sido feita através das orientações dos órgãos de direitos humanos ao longo das décadas. No Protocolo de Maputo, o direito ao aborto é clara e explicitamente declarado no texto do tratado, o que constitui um enorme passo em frente para a saúde e os direitos reprodutivos. Contudo, apesar desta mudança de paradigma e de uma linguagem forte que protege o acesso ao aborto como um direito humano, nem todos os países ratificaram o Protocolo de Maputo e mesmo entre aqueles que o fizeram, nem todos os países reconhecem o aborto como um direito humano</a:t>
            </a:r>
            <a:r>
              <a:rPr lang="en-US" baseline="0" dirty="0"/>
              <a: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14</a:t>
            </a:fld>
            <a:endParaRPr lang="en-US"/>
          </a:p>
        </p:txBody>
      </p:sp>
    </p:spTree>
    <p:extLst>
      <p:ext uri="{BB962C8B-B14F-4D97-AF65-F5344CB8AC3E}">
        <p14:creationId xmlns:p14="http://schemas.microsoft.com/office/powerpoint/2010/main" val="4019045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22E162-0A57-43B2-BD51-0D1E805B55DC}" type="slidenum">
              <a:rPr lang="en-US" smtClean="0"/>
              <a:t>15</a:t>
            </a:fld>
            <a:endParaRPr lang="en-US"/>
          </a:p>
        </p:txBody>
      </p:sp>
    </p:spTree>
    <p:extLst>
      <p:ext uri="{BB962C8B-B14F-4D97-AF65-F5344CB8AC3E}">
        <p14:creationId xmlns:p14="http://schemas.microsoft.com/office/powerpoint/2010/main" val="2599230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pt-PT" i="1" noProof="0" dirty="0">
                <a:cs typeface="Calibri"/>
              </a:rPr>
              <a:t>Nota: Utilize dados do seu próprio contexto, se disponíveis.</a:t>
            </a:r>
            <a:endParaRPr lang="pt-PT" b="1" i="1" noProof="0" dirty="0">
              <a:cs typeface="Calibri"/>
            </a:endParaRPr>
          </a:p>
          <a:p>
            <a:pPr>
              <a:defRPr/>
            </a:pPr>
            <a:endParaRPr lang="pt-PT" b="1" noProof="0" dirty="0"/>
          </a:p>
          <a:p>
            <a:pPr marL="0" marR="0" lvl="0" indent="0" algn="l" defTabSz="914400">
              <a:lnSpc>
                <a:spcPct val="100000"/>
              </a:lnSpc>
              <a:spcBef>
                <a:spcPts val="0"/>
              </a:spcBef>
              <a:spcAft>
                <a:spcPts val="0"/>
              </a:spcAft>
              <a:buClrTx/>
              <a:buSzTx/>
              <a:buFontTx/>
              <a:buNone/>
              <a:tabLst/>
              <a:defRPr/>
            </a:pPr>
            <a:r>
              <a:rPr lang="pt-PT" sz="1200" b="1" kern="1200" noProof="0" dirty="0">
                <a:solidFill>
                  <a:schemeClr val="tx1"/>
                </a:solidFill>
                <a:effectLst/>
                <a:latin typeface="+mn-lt"/>
                <a:ea typeface="+mn-ea"/>
                <a:cs typeface="+mn-cs"/>
              </a:rPr>
              <a:t>*Clique aqui para ver a animação*</a:t>
            </a:r>
            <a:endParaRPr lang="pt-PT" noProof="0" dirty="0">
              <a:ea typeface="+mn-ea"/>
              <a:cs typeface="+mn-cs"/>
            </a:endParaRPr>
          </a:p>
          <a:p>
            <a:endParaRPr lang="pt-PT" sz="1200" kern="1200" noProof="0" dirty="0">
              <a:solidFill>
                <a:schemeClr val="tx1"/>
              </a:solidFill>
              <a:effectLst/>
              <a:latin typeface="+mn-lt"/>
              <a:ea typeface="+mn-ea"/>
              <a:cs typeface="+mn-cs"/>
            </a:endParaRPr>
          </a:p>
          <a:p>
            <a:r>
              <a:rPr lang="pt-PT" sz="1200" kern="1200" noProof="0" dirty="0">
                <a:solidFill>
                  <a:schemeClr val="tx1"/>
                </a:solidFill>
                <a:effectLst/>
                <a:latin typeface="+mn-lt"/>
                <a:ea typeface="+mn-ea"/>
                <a:cs typeface="+mn-cs"/>
              </a:rPr>
              <a:t>56 milhões de abortos ocorrem todos os anos em todo o mundo</a:t>
            </a:r>
            <a:endParaRPr lang="pt-PT" sz="1200" kern="1200" noProof="0" dirty="0">
              <a:solidFill>
                <a:schemeClr val="tx1"/>
              </a:solidFill>
              <a:effectLst/>
              <a:latin typeface="+mn-lt"/>
              <a:cs typeface="Calibri"/>
            </a:endParaRPr>
          </a:p>
          <a:p>
            <a:endParaRPr lang="pt-PT" sz="1200" kern="1200" noProof="0" dirty="0">
              <a:solidFill>
                <a:schemeClr val="tx1"/>
              </a:solidFill>
              <a:effectLst/>
              <a:latin typeface="+mn-lt"/>
              <a:ea typeface="+mn-ea"/>
              <a:cs typeface="+mn-cs"/>
            </a:endParaRPr>
          </a:p>
          <a:p>
            <a:r>
              <a:rPr lang="pt-PT" sz="1200" kern="1200" noProof="0" dirty="0">
                <a:solidFill>
                  <a:schemeClr val="tx1"/>
                </a:solidFill>
                <a:effectLst/>
                <a:latin typeface="+mn-lt"/>
                <a:ea typeface="+mn-ea"/>
                <a:cs typeface="+mn-cs"/>
              </a:rPr>
              <a:t>Desses, 25 milhões são classificados como inseguros</a:t>
            </a:r>
            <a:r>
              <a:rPr lang="pt-PT" noProof="0" dirty="0"/>
              <a:t>. </a:t>
            </a:r>
          </a:p>
          <a:p>
            <a:endParaRPr lang="pt-PT" sz="1200" kern="1200" noProof="0" dirty="0">
              <a:solidFill>
                <a:schemeClr val="tx1"/>
              </a:solidFill>
              <a:effectLst/>
              <a:latin typeface="+mn-lt"/>
              <a:cs typeface="Calibri"/>
            </a:endParaRPr>
          </a:p>
          <a:p>
            <a:endParaRPr lang="pt-PT" sz="1200" kern="1200" noProof="0" dirty="0">
              <a:solidFill>
                <a:schemeClr val="tx1"/>
              </a:solidFill>
              <a:effectLst/>
              <a:latin typeface="+mn-lt"/>
              <a:cs typeface="Calibri"/>
            </a:endParaRPr>
          </a:p>
          <a:p>
            <a:r>
              <a:rPr lang="pt-PT" sz="1200" b="1" kern="1200" noProof="0" dirty="0">
                <a:solidFill>
                  <a:schemeClr val="tx1"/>
                </a:solidFill>
                <a:effectLst/>
                <a:latin typeface="+mn-lt"/>
                <a:ea typeface="+mn-ea"/>
                <a:cs typeface="+mn-cs"/>
              </a:rPr>
              <a:t>56 </a:t>
            </a:r>
            <a:r>
              <a:rPr lang="pt-PT" sz="1200" b="1" kern="1200" noProof="0" dirty="0" err="1">
                <a:solidFill>
                  <a:schemeClr val="tx1"/>
                </a:solidFill>
                <a:effectLst/>
                <a:latin typeface="+mn-lt"/>
                <a:ea typeface="+mn-ea"/>
                <a:cs typeface="+mn-cs"/>
              </a:rPr>
              <a:t>MILLION</a:t>
            </a:r>
            <a:r>
              <a:rPr lang="pt-PT" sz="1200" b="1" kern="1200" noProof="0" dirty="0">
                <a:solidFill>
                  <a:schemeClr val="tx1"/>
                </a:solidFill>
                <a:effectLst/>
                <a:latin typeface="+mn-lt"/>
                <a:ea typeface="+mn-ea"/>
                <a:cs typeface="+mn-cs"/>
              </a:rPr>
              <a:t> </a:t>
            </a:r>
            <a:r>
              <a:rPr lang="pt-PT" sz="1200" b="1" kern="1200" noProof="0" dirty="0" err="1">
                <a:solidFill>
                  <a:schemeClr val="tx1"/>
                </a:solidFill>
                <a:effectLst/>
                <a:latin typeface="+mn-lt"/>
                <a:ea typeface="+mn-ea"/>
                <a:cs typeface="+mn-cs"/>
              </a:rPr>
              <a:t>ABORTIONS</a:t>
            </a:r>
            <a:r>
              <a:rPr lang="pt-PT" sz="1200" b="1" kern="1200" noProof="0" dirty="0">
                <a:solidFill>
                  <a:schemeClr val="tx1"/>
                </a:solidFill>
                <a:effectLst/>
                <a:latin typeface="+mn-lt"/>
                <a:ea typeface="+mn-ea"/>
                <a:cs typeface="+mn-cs"/>
              </a:rPr>
              <a:t> = </a:t>
            </a:r>
            <a:r>
              <a:rPr lang="pt-PT" sz="1200" b="0" kern="1200" noProof="0" dirty="0">
                <a:solidFill>
                  <a:schemeClr val="tx1"/>
                </a:solidFill>
                <a:effectLst/>
                <a:latin typeface="+mn-lt"/>
                <a:ea typeface="+mn-ea"/>
                <a:cs typeface="+mn-cs"/>
              </a:rPr>
              <a:t>56</a:t>
            </a:r>
            <a:r>
              <a:rPr lang="pt-PT" sz="1200" b="1" kern="1200" noProof="0" dirty="0">
                <a:solidFill>
                  <a:schemeClr val="tx1"/>
                </a:solidFill>
                <a:effectLst/>
                <a:latin typeface="+mn-lt"/>
                <a:ea typeface="+mn-ea"/>
                <a:cs typeface="+mn-cs"/>
              </a:rPr>
              <a:t> </a:t>
            </a:r>
            <a:r>
              <a:rPr lang="pt-PT" sz="1200" b="0" kern="1200" noProof="0" dirty="0">
                <a:solidFill>
                  <a:schemeClr val="tx1"/>
                </a:solidFill>
                <a:effectLst/>
                <a:latin typeface="+mn-lt"/>
                <a:ea typeface="+mn-ea"/>
                <a:cs typeface="+mn-cs"/>
              </a:rPr>
              <a:t>MILHÕES DE ABORTOS</a:t>
            </a:r>
          </a:p>
          <a:p>
            <a:r>
              <a:rPr lang="pt-PT" sz="1200" b="1" kern="1200" noProof="0" dirty="0">
                <a:solidFill>
                  <a:schemeClr val="tx1"/>
                </a:solidFill>
                <a:effectLst/>
                <a:latin typeface="+mn-lt"/>
                <a:ea typeface="+mn-ea"/>
                <a:cs typeface="+mn-cs"/>
              </a:rPr>
              <a:t>25 </a:t>
            </a:r>
            <a:r>
              <a:rPr lang="pt-PT" sz="1200" b="1" kern="1200" noProof="0" dirty="0" err="1">
                <a:solidFill>
                  <a:schemeClr val="tx1"/>
                </a:solidFill>
                <a:effectLst/>
                <a:latin typeface="+mn-lt"/>
                <a:ea typeface="+mn-ea"/>
                <a:cs typeface="+mn-cs"/>
              </a:rPr>
              <a:t>MILLION</a:t>
            </a:r>
            <a:r>
              <a:rPr lang="pt-PT" sz="1200" b="1" kern="1200" noProof="0" dirty="0">
                <a:solidFill>
                  <a:schemeClr val="tx1"/>
                </a:solidFill>
                <a:effectLst/>
                <a:latin typeface="+mn-lt"/>
                <a:ea typeface="+mn-ea"/>
                <a:cs typeface="+mn-cs"/>
              </a:rPr>
              <a:t> ARE </a:t>
            </a:r>
            <a:r>
              <a:rPr lang="pt-PT" sz="1200" b="1" kern="1200" noProof="0" dirty="0" err="1">
                <a:solidFill>
                  <a:schemeClr val="tx1"/>
                </a:solidFill>
                <a:effectLst/>
                <a:latin typeface="+mn-lt"/>
                <a:ea typeface="+mn-ea"/>
                <a:cs typeface="+mn-cs"/>
              </a:rPr>
              <a:t>UNSAFE</a:t>
            </a:r>
            <a:r>
              <a:rPr lang="pt-PT" sz="1200" kern="1200" noProof="0" dirty="0">
                <a:solidFill>
                  <a:schemeClr val="tx1"/>
                </a:solidFill>
                <a:effectLst/>
                <a:latin typeface="+mn-lt"/>
                <a:ea typeface="+mn-ea"/>
                <a:cs typeface="+mn-cs"/>
              </a:rPr>
              <a:t> = </a:t>
            </a:r>
            <a:r>
              <a:rPr lang="pt-PT" sz="1200" b="0" kern="1200" noProof="0" dirty="0">
                <a:solidFill>
                  <a:schemeClr val="tx1"/>
                </a:solidFill>
                <a:effectLst/>
                <a:latin typeface="+mn-lt"/>
                <a:ea typeface="+mn-ea"/>
                <a:cs typeface="+mn-cs"/>
              </a:rPr>
              <a:t>25 MILHÕES SÃO INSEGUROS</a:t>
            </a:r>
            <a:endParaRPr lang="pt-PT" sz="1200" kern="1200" noProof="0" dirty="0">
              <a:solidFill>
                <a:schemeClr val="tx1"/>
              </a:solidFill>
              <a:effectLst/>
              <a:latin typeface="+mn-lt"/>
              <a:cs typeface="Calibri"/>
            </a:endParaRPr>
          </a:p>
          <a:p>
            <a:endParaRPr lang="pt-PT" sz="1200" kern="1200" noProof="0" dirty="0">
              <a:solidFill>
                <a:schemeClr val="tx1"/>
              </a:solidFill>
              <a:effectLst/>
              <a:latin typeface="+mn-lt"/>
              <a:ea typeface="+mn-ea"/>
              <a:cs typeface="+mn-cs"/>
            </a:endParaRPr>
          </a:p>
          <a:p>
            <a:endParaRPr lang="pt-PT" sz="120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93EADC-4D5C-4D48-AE55-6B84D06EC2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5042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i="1" noProof="0" dirty="0">
                <a:cs typeface="Calibri"/>
              </a:rPr>
              <a:t>Nota: adicione os seus próprios dados, se disponíveis.</a:t>
            </a:r>
          </a:p>
          <a:p>
            <a:endParaRPr lang="pt-PT" noProof="0" dirty="0"/>
          </a:p>
          <a:p>
            <a:r>
              <a:rPr lang="pt-PT" noProof="0" dirty="0"/>
              <a:t>REVEJA ALGUMAS DAS ESTATÍSTICAS…</a:t>
            </a:r>
          </a:p>
          <a:p>
            <a:endParaRPr lang="pt-PT" noProof="0" dirty="0"/>
          </a:p>
        </p:txBody>
      </p:sp>
      <p:sp>
        <p:nvSpPr>
          <p:cNvPr id="4" name="Slide Number Placeholder 3"/>
          <p:cNvSpPr>
            <a:spLocks noGrp="1"/>
          </p:cNvSpPr>
          <p:nvPr>
            <p:ph type="sldNum" sz="quarter" idx="10"/>
          </p:nvPr>
        </p:nvSpPr>
        <p:spPr/>
        <p:txBody>
          <a:bodyPr/>
          <a:lstStyle/>
          <a:p>
            <a:fld id="{AC22E162-0A57-43B2-BD51-0D1E805B55DC}" type="slidenum">
              <a:rPr lang="en-US" smtClean="0"/>
              <a:t>3</a:t>
            </a:fld>
            <a:endParaRPr lang="en-US"/>
          </a:p>
        </p:txBody>
      </p:sp>
    </p:spTree>
    <p:extLst>
      <p:ext uri="{BB962C8B-B14F-4D97-AF65-F5344CB8AC3E}">
        <p14:creationId xmlns:p14="http://schemas.microsoft.com/office/powerpoint/2010/main" val="4262776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t>
            </a:r>
            <a:r>
              <a:rPr lang="pt-PT" sz="1200" b="1" kern="1200" dirty="0">
                <a:solidFill>
                  <a:schemeClr val="tx1"/>
                </a:solidFill>
                <a:effectLst/>
                <a:latin typeface="+mn-lt"/>
                <a:ea typeface="+mn-ea"/>
                <a:cs typeface="+mn-cs"/>
              </a:rPr>
              <a:t>Clique aqui para ver a animação</a:t>
            </a:r>
            <a:r>
              <a:rPr lang="en-US" sz="1200" b="1"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pt-PT" sz="1200" b="0" i="0" kern="1200" dirty="0">
                <a:solidFill>
                  <a:schemeClr val="tx1"/>
                </a:solidFill>
                <a:effectLst/>
                <a:latin typeface="+mn-lt"/>
                <a:ea typeface="+mn-ea"/>
                <a:cs typeface="+mn-cs"/>
              </a:rPr>
              <a:t>das mortes maternas em todo o mundo devem-se ao aborto inseguro</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400" b="1" kern="1200" dirty="0">
                <a:solidFill>
                  <a:schemeClr val="tx1"/>
                </a:solidFill>
                <a:effectLst/>
                <a:latin typeface="+mn-lt"/>
                <a:ea typeface="+mn-ea"/>
                <a:cs typeface="+mn-cs"/>
              </a:rPr>
              <a:t>8-18% OF MATERNAL DEATHS </a:t>
            </a:r>
            <a:r>
              <a:rPr lang="en-US" sz="1200" b="1" kern="1200" dirty="0">
                <a:solidFill>
                  <a:schemeClr val="tx1"/>
                </a:solidFill>
                <a:effectLst/>
                <a:latin typeface="+mn-lt"/>
                <a:ea typeface="+mn-ea"/>
                <a:cs typeface="+mn-cs"/>
              </a:rPr>
              <a:t>WORLDWIDE ARE DUE TO UNSAFE ABORTION = </a:t>
            </a:r>
          </a:p>
          <a:p>
            <a:r>
              <a:rPr lang="pt-PT" sz="1200" b="0" kern="1200" dirty="0">
                <a:solidFill>
                  <a:schemeClr val="tx1"/>
                </a:solidFill>
                <a:effectLst/>
                <a:latin typeface="+mn-lt"/>
                <a:ea typeface="+mn-ea"/>
                <a:cs typeface="+mn-cs"/>
              </a:rPr>
              <a:t>8-18% DAS MORTES MATERNAS EM TODO O MUNDO DEVEM-SE AO ABORTO INSEGURO</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93EADC-4D5C-4D48-AE55-6B84D06EC2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2427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noProof="0" dirty="0"/>
              <a:t>As leis restritivas não impedem as mulheres e as raparigas de fazerem abortos. De facto, as taxas de aborto tendem a ser mais elevadas em países com leis de aborto restritivas. </a:t>
            </a:r>
          </a:p>
          <a:p>
            <a:endParaRPr lang="pt-PT" noProof="0" dirty="0"/>
          </a:p>
          <a:p>
            <a:r>
              <a:rPr lang="pt-PT" noProof="0" dirty="0"/>
              <a:t>Imagem: </a:t>
            </a:r>
            <a:r>
              <a:rPr lang="pt-PT" noProof="0" dirty="0" err="1"/>
              <a:t>Guttmacher</a:t>
            </a:r>
            <a:r>
              <a:rPr lang="pt-PT" noProof="0" dirty="0"/>
              <a:t> </a:t>
            </a:r>
            <a:r>
              <a:rPr lang="pt-PT" noProof="0" dirty="0" err="1"/>
              <a:t>Institute</a:t>
            </a:r>
            <a:r>
              <a:rPr lang="pt-PT" noProof="0" dirty="0"/>
              <a:t>. (2018). </a:t>
            </a:r>
            <a:r>
              <a:rPr lang="pt-PT" i="1" noProof="0" dirty="0" err="1"/>
              <a:t>Infographic</a:t>
            </a:r>
            <a:r>
              <a:rPr lang="pt-PT" i="1" noProof="0" dirty="0"/>
              <a:t>: </a:t>
            </a:r>
            <a:r>
              <a:rPr lang="pt-PT" i="1" noProof="0" dirty="0" err="1"/>
              <a:t>Highly</a:t>
            </a:r>
            <a:r>
              <a:rPr lang="pt-PT" i="1" noProof="0" dirty="0"/>
              <a:t> </a:t>
            </a:r>
            <a:r>
              <a:rPr lang="pt-PT" i="1" noProof="0" dirty="0" err="1"/>
              <a:t>restrictive</a:t>
            </a:r>
            <a:r>
              <a:rPr lang="pt-PT" i="1" noProof="0" dirty="0"/>
              <a:t> </a:t>
            </a:r>
            <a:r>
              <a:rPr lang="pt-PT" i="1" noProof="0" dirty="0" err="1"/>
              <a:t>laws</a:t>
            </a:r>
            <a:r>
              <a:rPr lang="pt-PT" i="1" noProof="0" dirty="0"/>
              <a:t> do </a:t>
            </a:r>
            <a:r>
              <a:rPr lang="pt-PT" i="1" noProof="0" dirty="0" err="1"/>
              <a:t>not</a:t>
            </a:r>
            <a:r>
              <a:rPr lang="pt-PT" i="1" noProof="0" dirty="0"/>
              <a:t> </a:t>
            </a:r>
            <a:r>
              <a:rPr lang="pt-PT" i="1" noProof="0" dirty="0" err="1"/>
              <a:t>eliminate</a:t>
            </a:r>
            <a:r>
              <a:rPr lang="pt-PT" i="1" noProof="0" dirty="0"/>
              <a:t> </a:t>
            </a:r>
            <a:r>
              <a:rPr lang="pt-PT" i="1" noProof="0" dirty="0" err="1"/>
              <a:t>abortion</a:t>
            </a:r>
            <a:r>
              <a:rPr lang="pt-PT" i="1" noProof="0" dirty="0"/>
              <a:t>. </a:t>
            </a:r>
            <a:r>
              <a:rPr lang="pt-PT" noProof="0" dirty="0"/>
              <a:t>New York: </a:t>
            </a:r>
            <a:r>
              <a:rPr lang="pt-PT" noProof="0" dirty="0" err="1"/>
              <a:t>Guttmacher</a:t>
            </a:r>
            <a:r>
              <a:rPr lang="pt-PT" noProof="0" dirty="0"/>
              <a:t> </a:t>
            </a:r>
            <a:r>
              <a:rPr lang="pt-PT" noProof="0" dirty="0" err="1"/>
              <a:t>Institute</a:t>
            </a:r>
            <a:r>
              <a:rPr lang="pt-PT" noProof="0" dirty="0"/>
              <a:t>.</a:t>
            </a:r>
          </a:p>
          <a:p>
            <a:endParaRPr lang="pt-PT" noProof="0" dirty="0"/>
          </a:p>
          <a:p>
            <a:endParaRPr lang="pt-PT" noProof="0" dirty="0"/>
          </a:p>
          <a:p>
            <a:r>
              <a:rPr lang="pt-PT" sz="1400" b="1" kern="1200" noProof="0" dirty="0" err="1">
                <a:solidFill>
                  <a:schemeClr val="tx1"/>
                </a:solidFill>
                <a:effectLst/>
                <a:latin typeface="+mn-lt"/>
                <a:ea typeface="+mn-ea"/>
                <a:cs typeface="+mn-cs"/>
              </a:rPr>
              <a:t>Highly</a:t>
            </a:r>
            <a:r>
              <a:rPr lang="pt-PT" sz="1400" b="1" kern="1200" noProof="0" dirty="0">
                <a:solidFill>
                  <a:schemeClr val="tx1"/>
                </a:solidFill>
                <a:effectLst/>
                <a:latin typeface="+mn-lt"/>
                <a:ea typeface="+mn-ea"/>
                <a:cs typeface="+mn-cs"/>
              </a:rPr>
              <a:t> </a:t>
            </a:r>
            <a:r>
              <a:rPr lang="pt-PT" sz="1400" b="1" kern="1200" noProof="0" dirty="0" err="1">
                <a:solidFill>
                  <a:schemeClr val="tx1"/>
                </a:solidFill>
                <a:effectLst/>
                <a:latin typeface="+mn-lt"/>
                <a:ea typeface="+mn-ea"/>
                <a:cs typeface="+mn-cs"/>
              </a:rPr>
              <a:t>restrictive</a:t>
            </a:r>
            <a:r>
              <a:rPr lang="pt-PT" sz="1400" b="1" kern="1200" noProof="0" dirty="0">
                <a:solidFill>
                  <a:schemeClr val="tx1"/>
                </a:solidFill>
                <a:effectLst/>
                <a:latin typeface="+mn-lt"/>
                <a:ea typeface="+mn-ea"/>
                <a:cs typeface="+mn-cs"/>
              </a:rPr>
              <a:t> </a:t>
            </a:r>
            <a:r>
              <a:rPr lang="pt-PT" sz="1400" b="1" kern="1200" noProof="0" dirty="0" err="1">
                <a:solidFill>
                  <a:schemeClr val="tx1"/>
                </a:solidFill>
                <a:effectLst/>
                <a:latin typeface="+mn-lt"/>
                <a:ea typeface="+mn-ea"/>
                <a:cs typeface="+mn-cs"/>
              </a:rPr>
              <a:t>laws</a:t>
            </a:r>
            <a:r>
              <a:rPr lang="pt-PT" sz="1400" b="1" kern="1200" noProof="0" dirty="0">
                <a:solidFill>
                  <a:schemeClr val="tx1"/>
                </a:solidFill>
                <a:effectLst/>
                <a:latin typeface="+mn-lt"/>
                <a:ea typeface="+mn-ea"/>
                <a:cs typeface="+mn-cs"/>
              </a:rPr>
              <a:t> do </a:t>
            </a:r>
            <a:r>
              <a:rPr lang="pt-PT" sz="1400" b="1" kern="1200" noProof="0" dirty="0" err="1">
                <a:solidFill>
                  <a:schemeClr val="tx1"/>
                </a:solidFill>
                <a:effectLst/>
                <a:latin typeface="+mn-lt"/>
                <a:ea typeface="+mn-ea"/>
                <a:cs typeface="+mn-cs"/>
              </a:rPr>
              <a:t>not</a:t>
            </a:r>
            <a:r>
              <a:rPr lang="pt-PT" sz="1400" b="1" kern="1200" noProof="0" dirty="0">
                <a:solidFill>
                  <a:schemeClr val="tx1"/>
                </a:solidFill>
                <a:effectLst/>
                <a:latin typeface="+mn-lt"/>
                <a:ea typeface="+mn-ea"/>
                <a:cs typeface="+mn-cs"/>
              </a:rPr>
              <a:t> </a:t>
            </a:r>
            <a:r>
              <a:rPr lang="pt-PT" sz="1400" b="1" kern="1200" noProof="0" dirty="0" err="1">
                <a:solidFill>
                  <a:schemeClr val="tx1"/>
                </a:solidFill>
                <a:effectLst/>
                <a:latin typeface="+mn-lt"/>
                <a:ea typeface="+mn-ea"/>
                <a:cs typeface="+mn-cs"/>
              </a:rPr>
              <a:t>eliminate</a:t>
            </a:r>
            <a:r>
              <a:rPr lang="pt-PT" sz="1400" b="1" kern="1200" noProof="0" dirty="0">
                <a:solidFill>
                  <a:schemeClr val="tx1"/>
                </a:solidFill>
                <a:effectLst/>
                <a:latin typeface="+mn-lt"/>
                <a:ea typeface="+mn-ea"/>
                <a:cs typeface="+mn-cs"/>
              </a:rPr>
              <a:t> </a:t>
            </a:r>
            <a:r>
              <a:rPr lang="pt-PT" sz="1400" b="1" kern="1200" noProof="0" dirty="0" err="1">
                <a:solidFill>
                  <a:schemeClr val="tx1"/>
                </a:solidFill>
                <a:effectLst/>
                <a:latin typeface="+mn-lt"/>
                <a:ea typeface="+mn-ea"/>
                <a:cs typeface="+mn-cs"/>
              </a:rPr>
              <a:t>abortion</a:t>
            </a:r>
            <a:r>
              <a:rPr lang="pt-PT" sz="1400" b="1" kern="1200" noProof="0" dirty="0">
                <a:solidFill>
                  <a:schemeClr val="tx1"/>
                </a:solidFill>
                <a:effectLst/>
                <a:latin typeface="+mn-lt"/>
                <a:ea typeface="+mn-ea"/>
                <a:cs typeface="+mn-cs"/>
              </a:rPr>
              <a:t>. = </a:t>
            </a:r>
            <a:r>
              <a:rPr lang="pt-PT" sz="1400" b="0" kern="1200" noProof="0" dirty="0">
                <a:solidFill>
                  <a:schemeClr val="tx1"/>
                </a:solidFill>
                <a:effectLst/>
                <a:latin typeface="+mn-lt"/>
                <a:ea typeface="+mn-ea"/>
                <a:cs typeface="+mn-cs"/>
              </a:rPr>
              <a:t>Leis altamente restritivas não eliminam o aborto.</a:t>
            </a:r>
          </a:p>
          <a:p>
            <a:r>
              <a:rPr lang="pt-PT" sz="1200" b="1" kern="1200" noProof="0" dirty="0" err="1">
                <a:solidFill>
                  <a:schemeClr val="tx1"/>
                </a:solidFill>
                <a:effectLst/>
                <a:latin typeface="+mn-lt"/>
                <a:ea typeface="+mn-ea"/>
                <a:cs typeface="+mn-cs"/>
              </a:rPr>
              <a:t>Rather</a:t>
            </a:r>
            <a:r>
              <a:rPr lang="pt-PT" sz="1200" b="1" kern="1200" noProof="0" dirty="0">
                <a:solidFill>
                  <a:schemeClr val="tx1"/>
                </a:solidFill>
                <a:effectLst/>
                <a:latin typeface="+mn-lt"/>
                <a:ea typeface="+mn-ea"/>
                <a:cs typeface="+mn-cs"/>
              </a:rPr>
              <a:t>, </a:t>
            </a:r>
            <a:r>
              <a:rPr lang="pt-PT" sz="1200" b="1" kern="1200" noProof="0" dirty="0" err="1">
                <a:solidFill>
                  <a:schemeClr val="tx1"/>
                </a:solidFill>
                <a:effectLst/>
                <a:latin typeface="+mn-lt"/>
                <a:ea typeface="+mn-ea"/>
                <a:cs typeface="+mn-cs"/>
              </a:rPr>
              <a:t>they</a:t>
            </a:r>
            <a:r>
              <a:rPr lang="pt-PT" sz="1200" b="1" kern="1200" noProof="0" dirty="0">
                <a:solidFill>
                  <a:schemeClr val="tx1"/>
                </a:solidFill>
                <a:effectLst/>
                <a:latin typeface="+mn-lt"/>
                <a:ea typeface="+mn-ea"/>
                <a:cs typeface="+mn-cs"/>
              </a:rPr>
              <a:t> </a:t>
            </a:r>
            <a:r>
              <a:rPr lang="pt-PT" sz="1200" b="1" kern="1200" noProof="0" dirty="0" err="1">
                <a:solidFill>
                  <a:schemeClr val="tx1"/>
                </a:solidFill>
                <a:effectLst/>
                <a:latin typeface="+mn-lt"/>
                <a:ea typeface="+mn-ea"/>
                <a:cs typeface="+mn-cs"/>
              </a:rPr>
              <a:t>make</a:t>
            </a:r>
            <a:r>
              <a:rPr lang="pt-PT" sz="1200" b="1" kern="1200" noProof="0" dirty="0">
                <a:solidFill>
                  <a:schemeClr val="tx1"/>
                </a:solidFill>
                <a:effectLst/>
                <a:latin typeface="+mn-lt"/>
                <a:ea typeface="+mn-ea"/>
                <a:cs typeface="+mn-cs"/>
              </a:rPr>
              <a:t> </a:t>
            </a:r>
            <a:r>
              <a:rPr lang="pt-PT" sz="1200" b="1" kern="1200" noProof="0" dirty="0" err="1">
                <a:solidFill>
                  <a:schemeClr val="tx1"/>
                </a:solidFill>
                <a:effectLst/>
                <a:latin typeface="+mn-lt"/>
                <a:ea typeface="+mn-ea"/>
                <a:cs typeface="+mn-cs"/>
              </a:rPr>
              <a:t>the</a:t>
            </a:r>
            <a:r>
              <a:rPr lang="pt-PT" sz="1200" b="1" kern="1200" noProof="0" dirty="0">
                <a:solidFill>
                  <a:schemeClr val="tx1"/>
                </a:solidFill>
                <a:effectLst/>
                <a:latin typeface="+mn-lt"/>
                <a:ea typeface="+mn-ea"/>
                <a:cs typeface="+mn-cs"/>
              </a:rPr>
              <a:t> </a:t>
            </a:r>
            <a:r>
              <a:rPr lang="pt-PT" sz="1200" b="1" kern="1200" noProof="0" dirty="0" err="1">
                <a:solidFill>
                  <a:schemeClr val="tx1"/>
                </a:solidFill>
                <a:effectLst/>
                <a:latin typeface="+mn-lt"/>
                <a:ea typeface="+mn-ea"/>
                <a:cs typeface="+mn-cs"/>
              </a:rPr>
              <a:t>abortions</a:t>
            </a:r>
            <a:r>
              <a:rPr lang="pt-PT" sz="1200" b="1" kern="1200" noProof="0" dirty="0">
                <a:solidFill>
                  <a:schemeClr val="tx1"/>
                </a:solidFill>
                <a:effectLst/>
                <a:latin typeface="+mn-lt"/>
                <a:ea typeface="+mn-ea"/>
                <a:cs typeface="+mn-cs"/>
              </a:rPr>
              <a:t> </a:t>
            </a:r>
            <a:r>
              <a:rPr lang="pt-PT" sz="1200" b="1" kern="1200" noProof="0" dirty="0" err="1">
                <a:solidFill>
                  <a:schemeClr val="tx1"/>
                </a:solidFill>
                <a:effectLst/>
                <a:latin typeface="+mn-lt"/>
                <a:ea typeface="+mn-ea"/>
                <a:cs typeface="+mn-cs"/>
              </a:rPr>
              <a:t>that</a:t>
            </a:r>
            <a:r>
              <a:rPr lang="pt-PT" sz="1200" b="1" kern="1200" noProof="0" dirty="0">
                <a:solidFill>
                  <a:schemeClr val="tx1"/>
                </a:solidFill>
                <a:effectLst/>
                <a:latin typeface="+mn-lt"/>
                <a:ea typeface="+mn-ea"/>
                <a:cs typeface="+mn-cs"/>
              </a:rPr>
              <a:t> do </a:t>
            </a:r>
            <a:r>
              <a:rPr lang="pt-PT" sz="1200" b="1" kern="1200" noProof="0" dirty="0" err="1">
                <a:solidFill>
                  <a:schemeClr val="tx1"/>
                </a:solidFill>
                <a:effectLst/>
                <a:latin typeface="+mn-lt"/>
                <a:ea typeface="+mn-ea"/>
                <a:cs typeface="+mn-cs"/>
              </a:rPr>
              <a:t>occur</a:t>
            </a:r>
            <a:r>
              <a:rPr lang="pt-PT" sz="1200" b="1" kern="1200" noProof="0" dirty="0">
                <a:solidFill>
                  <a:schemeClr val="tx1"/>
                </a:solidFill>
                <a:effectLst/>
                <a:latin typeface="+mn-lt"/>
                <a:ea typeface="+mn-ea"/>
                <a:cs typeface="+mn-cs"/>
              </a:rPr>
              <a:t> more </a:t>
            </a:r>
            <a:r>
              <a:rPr lang="pt-PT" sz="1200" b="1" kern="1200" noProof="0" dirty="0" err="1">
                <a:solidFill>
                  <a:schemeClr val="tx1"/>
                </a:solidFill>
                <a:effectLst/>
                <a:latin typeface="+mn-lt"/>
                <a:ea typeface="+mn-ea"/>
                <a:cs typeface="+mn-cs"/>
              </a:rPr>
              <a:t>likely</a:t>
            </a:r>
            <a:r>
              <a:rPr lang="pt-PT" sz="1200" b="1" kern="1200" noProof="0" dirty="0">
                <a:solidFill>
                  <a:schemeClr val="tx1"/>
                </a:solidFill>
                <a:effectLst/>
                <a:latin typeface="+mn-lt"/>
                <a:ea typeface="+mn-ea"/>
                <a:cs typeface="+mn-cs"/>
              </a:rPr>
              <a:t> to </a:t>
            </a:r>
            <a:r>
              <a:rPr lang="pt-PT" sz="1200" b="1" kern="1200" noProof="0" dirty="0" err="1">
                <a:solidFill>
                  <a:schemeClr val="tx1"/>
                </a:solidFill>
                <a:effectLst/>
                <a:latin typeface="+mn-lt"/>
                <a:ea typeface="+mn-ea"/>
                <a:cs typeface="+mn-cs"/>
              </a:rPr>
              <a:t>be</a:t>
            </a:r>
            <a:r>
              <a:rPr lang="pt-PT" sz="1200" b="1" kern="1200" noProof="0" dirty="0">
                <a:solidFill>
                  <a:schemeClr val="tx1"/>
                </a:solidFill>
                <a:effectLst/>
                <a:latin typeface="+mn-lt"/>
                <a:ea typeface="+mn-ea"/>
                <a:cs typeface="+mn-cs"/>
              </a:rPr>
              <a:t> </a:t>
            </a:r>
            <a:r>
              <a:rPr lang="pt-PT" sz="1200" b="1" kern="1200" noProof="0" dirty="0" err="1">
                <a:solidFill>
                  <a:schemeClr val="tx1"/>
                </a:solidFill>
                <a:effectLst/>
                <a:latin typeface="+mn-lt"/>
                <a:ea typeface="+mn-ea"/>
                <a:cs typeface="+mn-cs"/>
              </a:rPr>
              <a:t>unsafe</a:t>
            </a:r>
            <a:r>
              <a:rPr lang="pt-PT" sz="1200" kern="1200" noProof="0" dirty="0">
                <a:solidFill>
                  <a:schemeClr val="tx1"/>
                </a:solidFill>
                <a:effectLst/>
                <a:latin typeface="+mn-lt"/>
                <a:ea typeface="+mn-ea"/>
                <a:cs typeface="+mn-cs"/>
              </a:rPr>
              <a:t>. = </a:t>
            </a:r>
            <a:r>
              <a:rPr lang="pt-PT" sz="1200" kern="1200" noProof="0" dirty="0" err="1">
                <a:solidFill>
                  <a:schemeClr val="tx1"/>
                </a:solidFill>
                <a:effectLst/>
                <a:latin typeface="+mn-lt"/>
                <a:ea typeface="+mn-ea"/>
                <a:cs typeface="+mn-cs"/>
              </a:rPr>
              <a:t>Pelo</a:t>
            </a:r>
            <a:r>
              <a:rPr lang="pt-PT" sz="1200" kern="1200" noProof="0" dirty="0">
                <a:solidFill>
                  <a:schemeClr val="tx1"/>
                </a:solidFill>
                <a:effectLst/>
                <a:latin typeface="+mn-lt"/>
                <a:ea typeface="+mn-ea"/>
                <a:cs typeface="+mn-cs"/>
              </a:rPr>
              <a:t> contrário, tornam os abortos que ocorrem mais susceptíveis de serem inseguros.</a:t>
            </a:r>
          </a:p>
          <a:p>
            <a:r>
              <a:rPr lang="pt-PT" sz="1200" b="1" kern="1200" noProof="0" dirty="0" err="1">
                <a:solidFill>
                  <a:schemeClr val="tx1"/>
                </a:solidFill>
                <a:effectLst/>
                <a:latin typeface="+mn-lt"/>
                <a:ea typeface="+mn-ea"/>
                <a:cs typeface="+mn-cs"/>
              </a:rPr>
              <a:t>Abortion</a:t>
            </a:r>
            <a:r>
              <a:rPr lang="pt-PT" sz="1200" b="1" kern="1200" noProof="0" dirty="0">
                <a:solidFill>
                  <a:schemeClr val="tx1"/>
                </a:solidFill>
                <a:effectLst/>
                <a:latin typeface="+mn-lt"/>
                <a:ea typeface="+mn-ea"/>
                <a:cs typeface="+mn-cs"/>
              </a:rPr>
              <a:t> rates </a:t>
            </a:r>
            <a:r>
              <a:rPr lang="pt-PT" sz="1200" kern="1200" noProof="0" dirty="0">
                <a:solidFill>
                  <a:schemeClr val="tx1"/>
                </a:solidFill>
                <a:effectLst/>
                <a:latin typeface="+mn-lt"/>
                <a:ea typeface="+mn-ea"/>
                <a:cs typeface="+mn-cs"/>
              </a:rPr>
              <a:t>= Taxas de aborto</a:t>
            </a:r>
          </a:p>
          <a:p>
            <a:endParaRPr lang="pt-PT" sz="1200" kern="1200" noProof="0" dirty="0">
              <a:solidFill>
                <a:schemeClr val="tx1"/>
              </a:solidFill>
              <a:effectLst/>
              <a:latin typeface="+mn-lt"/>
              <a:ea typeface="+mn-ea"/>
              <a:cs typeface="+mn-cs"/>
            </a:endParaRPr>
          </a:p>
          <a:p>
            <a:r>
              <a:rPr lang="pt-PT" sz="1200" b="1" kern="1200" noProof="0" dirty="0">
                <a:solidFill>
                  <a:schemeClr val="tx1"/>
                </a:solidFill>
                <a:effectLst/>
                <a:latin typeface="+mn-lt"/>
                <a:ea typeface="+mn-ea"/>
                <a:cs typeface="+mn-cs"/>
              </a:rPr>
              <a:t>Countries </a:t>
            </a:r>
            <a:r>
              <a:rPr lang="pt-PT" sz="1200" b="1" kern="1200" noProof="0" dirty="0" err="1">
                <a:solidFill>
                  <a:schemeClr val="tx1"/>
                </a:solidFill>
                <a:effectLst/>
                <a:latin typeface="+mn-lt"/>
                <a:ea typeface="+mn-ea"/>
                <a:cs typeface="+mn-cs"/>
              </a:rPr>
              <a:t>where</a:t>
            </a:r>
            <a:r>
              <a:rPr lang="pt-PT" sz="1200" b="1" kern="1200" noProof="0" dirty="0">
                <a:solidFill>
                  <a:schemeClr val="tx1"/>
                </a:solidFill>
                <a:effectLst/>
                <a:latin typeface="+mn-lt"/>
                <a:ea typeface="+mn-ea"/>
                <a:cs typeface="+mn-cs"/>
              </a:rPr>
              <a:t> </a:t>
            </a:r>
            <a:r>
              <a:rPr lang="pt-PT" sz="1200" b="1" kern="1200" noProof="0" dirty="0" err="1">
                <a:solidFill>
                  <a:schemeClr val="tx1"/>
                </a:solidFill>
                <a:effectLst/>
                <a:latin typeface="+mn-lt"/>
                <a:ea typeface="+mn-ea"/>
                <a:cs typeface="+mn-cs"/>
              </a:rPr>
              <a:t>abortion</a:t>
            </a:r>
            <a:r>
              <a:rPr lang="pt-PT" sz="1200" b="1" kern="1200" noProof="0" dirty="0">
                <a:solidFill>
                  <a:schemeClr val="tx1"/>
                </a:solidFill>
                <a:effectLst/>
                <a:latin typeface="+mn-lt"/>
                <a:ea typeface="+mn-ea"/>
                <a:cs typeface="+mn-cs"/>
              </a:rPr>
              <a:t> </a:t>
            </a:r>
            <a:r>
              <a:rPr lang="pt-PT" sz="1200" b="1" kern="1200" noProof="0" dirty="0" err="1">
                <a:solidFill>
                  <a:schemeClr val="tx1"/>
                </a:solidFill>
                <a:effectLst/>
                <a:latin typeface="+mn-lt"/>
                <a:ea typeface="+mn-ea"/>
                <a:cs typeface="+mn-cs"/>
              </a:rPr>
              <a:t>is</a:t>
            </a:r>
            <a:r>
              <a:rPr lang="pt-PT" sz="1200" b="1" kern="1200" noProof="0" dirty="0">
                <a:solidFill>
                  <a:schemeClr val="tx1"/>
                </a:solidFill>
                <a:effectLst/>
                <a:latin typeface="+mn-lt"/>
                <a:ea typeface="+mn-ea"/>
                <a:cs typeface="+mn-cs"/>
              </a:rPr>
              <a:t> </a:t>
            </a:r>
            <a:r>
              <a:rPr lang="pt-PT" sz="1200" b="1" kern="1200" noProof="0" dirty="0" err="1">
                <a:solidFill>
                  <a:schemeClr val="tx1"/>
                </a:solidFill>
                <a:effectLst/>
                <a:latin typeface="+mn-lt"/>
                <a:ea typeface="+mn-ea"/>
                <a:cs typeface="+mn-cs"/>
              </a:rPr>
              <a:t>prohibited</a:t>
            </a:r>
            <a:r>
              <a:rPr lang="pt-PT" sz="1200" b="1" kern="1200" noProof="0" dirty="0">
                <a:solidFill>
                  <a:schemeClr val="tx1"/>
                </a:solidFill>
                <a:effectLst/>
                <a:latin typeface="+mn-lt"/>
                <a:ea typeface="+mn-ea"/>
                <a:cs typeface="+mn-cs"/>
              </a:rPr>
              <a:t> </a:t>
            </a:r>
            <a:r>
              <a:rPr lang="pt-PT" sz="1200" b="1" kern="1200" noProof="0" dirty="0" err="1">
                <a:solidFill>
                  <a:schemeClr val="tx1"/>
                </a:solidFill>
                <a:effectLst/>
                <a:latin typeface="+mn-lt"/>
                <a:ea typeface="+mn-ea"/>
                <a:cs typeface="+mn-cs"/>
              </a:rPr>
              <a:t>altogether</a:t>
            </a:r>
            <a:r>
              <a:rPr lang="pt-PT" sz="1200" b="1" kern="1200" noProof="0" dirty="0">
                <a:solidFill>
                  <a:schemeClr val="tx1"/>
                </a:solidFill>
                <a:effectLst/>
                <a:latin typeface="+mn-lt"/>
                <a:ea typeface="+mn-ea"/>
                <a:cs typeface="+mn-cs"/>
              </a:rPr>
              <a:t> </a:t>
            </a:r>
            <a:r>
              <a:rPr lang="pt-PT" sz="1200" b="1" kern="1200" noProof="0" dirty="0" err="1">
                <a:solidFill>
                  <a:schemeClr val="tx1"/>
                </a:solidFill>
                <a:effectLst/>
                <a:latin typeface="+mn-lt"/>
                <a:ea typeface="+mn-ea"/>
                <a:cs typeface="+mn-cs"/>
              </a:rPr>
              <a:t>or</a:t>
            </a:r>
            <a:r>
              <a:rPr lang="pt-PT" sz="1200" b="1" kern="1200" noProof="0" dirty="0">
                <a:solidFill>
                  <a:schemeClr val="tx1"/>
                </a:solidFill>
                <a:effectLst/>
                <a:latin typeface="+mn-lt"/>
                <a:ea typeface="+mn-ea"/>
                <a:cs typeface="+mn-cs"/>
              </a:rPr>
              <a:t> </a:t>
            </a:r>
            <a:r>
              <a:rPr lang="pt-PT" sz="1200" b="1" kern="1200" noProof="0" dirty="0" err="1">
                <a:solidFill>
                  <a:schemeClr val="tx1"/>
                </a:solidFill>
                <a:effectLst/>
                <a:latin typeface="+mn-lt"/>
                <a:ea typeface="+mn-ea"/>
                <a:cs typeface="+mn-cs"/>
              </a:rPr>
              <a:t>permitted</a:t>
            </a:r>
            <a:r>
              <a:rPr lang="pt-PT" sz="1200" b="1" kern="1200" noProof="0" dirty="0">
                <a:solidFill>
                  <a:schemeClr val="tx1"/>
                </a:solidFill>
                <a:effectLst/>
                <a:latin typeface="+mn-lt"/>
                <a:ea typeface="+mn-ea"/>
                <a:cs typeface="+mn-cs"/>
              </a:rPr>
              <a:t> </a:t>
            </a:r>
            <a:r>
              <a:rPr lang="pt-PT" sz="1200" b="1" kern="1200" noProof="0" dirty="0" err="1">
                <a:solidFill>
                  <a:schemeClr val="tx1"/>
                </a:solidFill>
                <a:effectLst/>
                <a:latin typeface="+mn-lt"/>
                <a:ea typeface="+mn-ea"/>
                <a:cs typeface="+mn-cs"/>
              </a:rPr>
              <a:t>only</a:t>
            </a:r>
            <a:r>
              <a:rPr lang="pt-PT" sz="1200" b="1" kern="1200" noProof="0" dirty="0">
                <a:solidFill>
                  <a:schemeClr val="tx1"/>
                </a:solidFill>
                <a:effectLst/>
                <a:latin typeface="+mn-lt"/>
                <a:ea typeface="+mn-ea"/>
                <a:cs typeface="+mn-cs"/>
              </a:rPr>
              <a:t> to </a:t>
            </a:r>
            <a:r>
              <a:rPr lang="pt-PT" sz="1200" b="1" kern="1200" noProof="0" dirty="0" err="1">
                <a:solidFill>
                  <a:schemeClr val="tx1"/>
                </a:solidFill>
                <a:effectLst/>
                <a:latin typeface="+mn-lt"/>
                <a:ea typeface="+mn-ea"/>
                <a:cs typeface="+mn-cs"/>
              </a:rPr>
              <a:t>save</a:t>
            </a:r>
            <a:r>
              <a:rPr lang="pt-PT" sz="1200" b="1" kern="1200" noProof="0" dirty="0">
                <a:solidFill>
                  <a:schemeClr val="tx1"/>
                </a:solidFill>
                <a:effectLst/>
                <a:latin typeface="+mn-lt"/>
                <a:ea typeface="+mn-ea"/>
                <a:cs typeface="+mn-cs"/>
              </a:rPr>
              <a:t> a </a:t>
            </a:r>
            <a:r>
              <a:rPr lang="pt-PT" sz="1200" b="1" kern="1200" noProof="0" dirty="0" err="1">
                <a:solidFill>
                  <a:schemeClr val="tx1"/>
                </a:solidFill>
                <a:effectLst/>
                <a:latin typeface="+mn-lt"/>
                <a:ea typeface="+mn-ea"/>
                <a:cs typeface="+mn-cs"/>
              </a:rPr>
              <a:t>woman’s</a:t>
            </a:r>
            <a:r>
              <a:rPr lang="pt-PT" sz="1200" b="1" kern="1200" noProof="0" dirty="0">
                <a:solidFill>
                  <a:schemeClr val="tx1"/>
                </a:solidFill>
                <a:effectLst/>
                <a:latin typeface="+mn-lt"/>
                <a:ea typeface="+mn-ea"/>
                <a:cs typeface="+mn-cs"/>
              </a:rPr>
              <a:t> </a:t>
            </a:r>
            <a:r>
              <a:rPr lang="pt-PT" sz="1200" b="1" kern="1200" noProof="0" dirty="0" err="1">
                <a:solidFill>
                  <a:schemeClr val="tx1"/>
                </a:solidFill>
                <a:effectLst/>
                <a:latin typeface="+mn-lt"/>
                <a:ea typeface="+mn-ea"/>
                <a:cs typeface="+mn-cs"/>
              </a:rPr>
              <a:t>life</a:t>
            </a:r>
            <a:r>
              <a:rPr lang="pt-PT" sz="1200" kern="1200" noProof="0" dirty="0">
                <a:solidFill>
                  <a:schemeClr val="tx1"/>
                </a:solidFill>
                <a:effectLst/>
                <a:latin typeface="+mn-lt"/>
                <a:ea typeface="+mn-ea"/>
                <a:cs typeface="+mn-cs"/>
              </a:rPr>
              <a:t> = Países onde o aborto é totalmente proibido ou permitido apenas para salvar a vida de uma mulher</a:t>
            </a:r>
          </a:p>
          <a:p>
            <a:r>
              <a:rPr lang="pt-PT" sz="1200" b="1" kern="1200" noProof="0" dirty="0">
                <a:solidFill>
                  <a:schemeClr val="tx1"/>
                </a:solidFill>
                <a:effectLst/>
                <a:latin typeface="+mn-lt"/>
                <a:ea typeface="+mn-ea"/>
                <a:cs typeface="+mn-cs"/>
              </a:rPr>
              <a:t>37 per 1,000 </a:t>
            </a:r>
            <a:r>
              <a:rPr lang="pt-PT" sz="1200" b="1" kern="1200" noProof="0" dirty="0" err="1">
                <a:solidFill>
                  <a:schemeClr val="tx1"/>
                </a:solidFill>
                <a:effectLst/>
                <a:latin typeface="+mn-lt"/>
                <a:ea typeface="+mn-ea"/>
                <a:cs typeface="+mn-cs"/>
              </a:rPr>
              <a:t>women</a:t>
            </a:r>
            <a:r>
              <a:rPr lang="pt-PT" sz="1200" b="1" kern="1200" noProof="0" dirty="0">
                <a:solidFill>
                  <a:schemeClr val="tx1"/>
                </a:solidFill>
                <a:effectLst/>
                <a:latin typeface="+mn-lt"/>
                <a:ea typeface="+mn-ea"/>
                <a:cs typeface="+mn-cs"/>
              </a:rPr>
              <a:t> </a:t>
            </a:r>
            <a:r>
              <a:rPr lang="pt-PT" sz="1200" b="1" kern="1200" noProof="0" dirty="0" err="1">
                <a:solidFill>
                  <a:schemeClr val="tx1"/>
                </a:solidFill>
                <a:effectLst/>
                <a:latin typeface="+mn-lt"/>
                <a:ea typeface="+mn-ea"/>
                <a:cs typeface="+mn-cs"/>
              </a:rPr>
              <a:t>aged</a:t>
            </a:r>
            <a:r>
              <a:rPr lang="pt-PT" sz="1200" b="1" kern="1200" noProof="0" dirty="0">
                <a:solidFill>
                  <a:schemeClr val="tx1"/>
                </a:solidFill>
                <a:effectLst/>
                <a:latin typeface="+mn-lt"/>
                <a:ea typeface="+mn-ea"/>
                <a:cs typeface="+mn-cs"/>
              </a:rPr>
              <a:t> 15-44</a:t>
            </a:r>
            <a:r>
              <a:rPr lang="pt-PT" sz="1200" kern="1200" noProof="0" dirty="0">
                <a:solidFill>
                  <a:schemeClr val="tx1"/>
                </a:solidFill>
                <a:effectLst/>
                <a:latin typeface="+mn-lt"/>
                <a:ea typeface="+mn-ea"/>
                <a:cs typeface="+mn-cs"/>
              </a:rPr>
              <a:t> = 37 por 1.000 mulheres com idades compreendidas entre 15-44 anos</a:t>
            </a:r>
          </a:p>
          <a:p>
            <a:endParaRPr lang="pt-PT" sz="1200" kern="1200" noProof="0" dirty="0">
              <a:solidFill>
                <a:schemeClr val="tx1"/>
              </a:solidFill>
              <a:effectLst/>
              <a:latin typeface="+mn-lt"/>
              <a:ea typeface="+mn-ea"/>
              <a:cs typeface="+mn-cs"/>
            </a:endParaRPr>
          </a:p>
          <a:p>
            <a:r>
              <a:rPr lang="pt-PT" sz="1200" b="1" kern="1200" noProof="0" dirty="0">
                <a:solidFill>
                  <a:schemeClr val="tx1"/>
                </a:solidFill>
                <a:effectLst/>
                <a:latin typeface="+mn-lt"/>
                <a:ea typeface="+mn-ea"/>
                <a:cs typeface="+mn-cs"/>
              </a:rPr>
              <a:t>Countries </a:t>
            </a:r>
            <a:r>
              <a:rPr lang="pt-PT" sz="1200" b="1" kern="1200" noProof="0" dirty="0" err="1">
                <a:solidFill>
                  <a:schemeClr val="tx1"/>
                </a:solidFill>
                <a:effectLst/>
                <a:latin typeface="+mn-lt"/>
                <a:ea typeface="+mn-ea"/>
                <a:cs typeface="+mn-cs"/>
              </a:rPr>
              <a:t>where</a:t>
            </a:r>
            <a:r>
              <a:rPr lang="pt-PT" sz="1200" b="1" kern="1200" noProof="0" dirty="0">
                <a:solidFill>
                  <a:schemeClr val="tx1"/>
                </a:solidFill>
                <a:effectLst/>
                <a:latin typeface="+mn-lt"/>
                <a:ea typeface="+mn-ea"/>
                <a:cs typeface="+mn-cs"/>
              </a:rPr>
              <a:t> </a:t>
            </a:r>
            <a:r>
              <a:rPr lang="pt-PT" sz="1200" b="1" kern="1200" noProof="0" dirty="0" err="1">
                <a:solidFill>
                  <a:schemeClr val="tx1"/>
                </a:solidFill>
                <a:effectLst/>
                <a:latin typeface="+mn-lt"/>
                <a:ea typeface="+mn-ea"/>
                <a:cs typeface="+mn-cs"/>
              </a:rPr>
              <a:t>abortion</a:t>
            </a:r>
            <a:r>
              <a:rPr lang="pt-PT" sz="1200" b="1" kern="1200" noProof="0" dirty="0">
                <a:solidFill>
                  <a:schemeClr val="tx1"/>
                </a:solidFill>
                <a:effectLst/>
                <a:latin typeface="+mn-lt"/>
                <a:ea typeface="+mn-ea"/>
                <a:cs typeface="+mn-cs"/>
              </a:rPr>
              <a:t> </a:t>
            </a:r>
            <a:r>
              <a:rPr lang="pt-PT" sz="1200" b="1" kern="1200" noProof="0" dirty="0" err="1">
                <a:solidFill>
                  <a:schemeClr val="tx1"/>
                </a:solidFill>
                <a:effectLst/>
                <a:latin typeface="+mn-lt"/>
                <a:ea typeface="+mn-ea"/>
                <a:cs typeface="+mn-cs"/>
              </a:rPr>
              <a:t>is</a:t>
            </a:r>
            <a:r>
              <a:rPr lang="pt-PT" sz="1200" b="1" kern="1200" noProof="0" dirty="0">
                <a:solidFill>
                  <a:schemeClr val="tx1"/>
                </a:solidFill>
                <a:effectLst/>
                <a:latin typeface="+mn-lt"/>
                <a:ea typeface="+mn-ea"/>
                <a:cs typeface="+mn-cs"/>
              </a:rPr>
              <a:t> </a:t>
            </a:r>
            <a:r>
              <a:rPr lang="pt-PT" sz="1200" b="1" kern="1200" noProof="0" dirty="0" err="1">
                <a:solidFill>
                  <a:schemeClr val="tx1"/>
                </a:solidFill>
                <a:effectLst/>
                <a:latin typeface="+mn-lt"/>
                <a:ea typeface="+mn-ea"/>
                <a:cs typeface="+mn-cs"/>
              </a:rPr>
              <a:t>available</a:t>
            </a:r>
            <a:r>
              <a:rPr lang="pt-PT" sz="1200" b="1" kern="1200" noProof="0" dirty="0">
                <a:solidFill>
                  <a:schemeClr val="tx1"/>
                </a:solidFill>
                <a:effectLst/>
                <a:latin typeface="+mn-lt"/>
                <a:ea typeface="+mn-ea"/>
                <a:cs typeface="+mn-cs"/>
              </a:rPr>
              <a:t> </a:t>
            </a:r>
            <a:r>
              <a:rPr lang="pt-PT" sz="1200" b="1" kern="1200" noProof="0" dirty="0" err="1">
                <a:solidFill>
                  <a:schemeClr val="tx1"/>
                </a:solidFill>
                <a:effectLst/>
                <a:latin typeface="+mn-lt"/>
                <a:ea typeface="+mn-ea"/>
                <a:cs typeface="+mn-cs"/>
              </a:rPr>
              <a:t>without</a:t>
            </a:r>
            <a:r>
              <a:rPr lang="pt-PT" sz="1200" b="1" kern="1200" noProof="0" dirty="0">
                <a:solidFill>
                  <a:schemeClr val="tx1"/>
                </a:solidFill>
                <a:effectLst/>
                <a:latin typeface="+mn-lt"/>
                <a:ea typeface="+mn-ea"/>
                <a:cs typeface="+mn-cs"/>
              </a:rPr>
              <a:t> </a:t>
            </a:r>
            <a:r>
              <a:rPr lang="pt-PT" sz="1200" b="1" kern="1200" noProof="0" dirty="0" err="1">
                <a:solidFill>
                  <a:schemeClr val="tx1"/>
                </a:solidFill>
                <a:effectLst/>
                <a:latin typeface="+mn-lt"/>
                <a:ea typeface="+mn-ea"/>
                <a:cs typeface="+mn-cs"/>
              </a:rPr>
              <a:t>restriction</a:t>
            </a:r>
            <a:r>
              <a:rPr lang="pt-PT" sz="1200" b="1" kern="1200" noProof="0" dirty="0">
                <a:solidFill>
                  <a:schemeClr val="tx1"/>
                </a:solidFill>
                <a:effectLst/>
                <a:latin typeface="+mn-lt"/>
                <a:ea typeface="+mn-ea"/>
                <a:cs typeface="+mn-cs"/>
              </a:rPr>
              <a:t> as to </a:t>
            </a:r>
            <a:r>
              <a:rPr lang="pt-PT" sz="1200" b="1" kern="1200" noProof="0" dirty="0" err="1">
                <a:solidFill>
                  <a:schemeClr val="tx1"/>
                </a:solidFill>
                <a:effectLst/>
                <a:latin typeface="+mn-lt"/>
                <a:ea typeface="+mn-ea"/>
                <a:cs typeface="+mn-cs"/>
              </a:rPr>
              <a:t>reason</a:t>
            </a:r>
            <a:r>
              <a:rPr lang="pt-PT" sz="1200" kern="1200" noProof="0" dirty="0">
                <a:solidFill>
                  <a:schemeClr val="tx1"/>
                </a:solidFill>
                <a:effectLst/>
                <a:latin typeface="+mn-lt"/>
                <a:ea typeface="+mn-ea"/>
                <a:cs typeface="+mn-cs"/>
              </a:rPr>
              <a:t> = Países onde o aborto está disponível sem restrições quanto à razão</a:t>
            </a:r>
          </a:p>
          <a:p>
            <a:r>
              <a:rPr lang="pt-PT" sz="1200" b="1" kern="1200" noProof="0" dirty="0">
                <a:solidFill>
                  <a:schemeClr val="tx1"/>
                </a:solidFill>
                <a:effectLst/>
                <a:latin typeface="+mn-lt"/>
                <a:ea typeface="+mn-ea"/>
                <a:cs typeface="+mn-cs"/>
              </a:rPr>
              <a:t>34 per 1,000 </a:t>
            </a:r>
            <a:r>
              <a:rPr lang="pt-PT" sz="1200" b="1" kern="1200" noProof="0" dirty="0" err="1">
                <a:solidFill>
                  <a:schemeClr val="tx1"/>
                </a:solidFill>
                <a:effectLst/>
                <a:latin typeface="+mn-lt"/>
                <a:ea typeface="+mn-ea"/>
                <a:cs typeface="+mn-cs"/>
              </a:rPr>
              <a:t>women</a:t>
            </a:r>
            <a:r>
              <a:rPr lang="pt-PT" sz="1200" b="1" kern="1200" noProof="0" dirty="0">
                <a:solidFill>
                  <a:schemeClr val="tx1"/>
                </a:solidFill>
                <a:effectLst/>
                <a:latin typeface="+mn-lt"/>
                <a:ea typeface="+mn-ea"/>
                <a:cs typeface="+mn-cs"/>
              </a:rPr>
              <a:t> </a:t>
            </a:r>
            <a:r>
              <a:rPr lang="pt-PT" sz="1200" b="1" kern="1200" noProof="0" dirty="0" err="1">
                <a:solidFill>
                  <a:schemeClr val="tx1"/>
                </a:solidFill>
                <a:effectLst/>
                <a:latin typeface="+mn-lt"/>
                <a:ea typeface="+mn-ea"/>
                <a:cs typeface="+mn-cs"/>
              </a:rPr>
              <a:t>aged</a:t>
            </a:r>
            <a:r>
              <a:rPr lang="pt-PT" sz="1200" b="1" kern="1200" noProof="0" dirty="0">
                <a:solidFill>
                  <a:schemeClr val="tx1"/>
                </a:solidFill>
                <a:effectLst/>
                <a:latin typeface="+mn-lt"/>
                <a:ea typeface="+mn-ea"/>
                <a:cs typeface="+mn-cs"/>
              </a:rPr>
              <a:t> 15-44 </a:t>
            </a:r>
            <a:r>
              <a:rPr lang="pt-PT" sz="1200" kern="1200" noProof="0" dirty="0">
                <a:solidFill>
                  <a:schemeClr val="tx1"/>
                </a:solidFill>
                <a:effectLst/>
                <a:latin typeface="+mn-lt"/>
                <a:ea typeface="+mn-ea"/>
                <a:cs typeface="+mn-cs"/>
              </a:rPr>
              <a:t>= 34 por 1.000 mulheres com idades compreendidas entre 15-44 anos</a:t>
            </a:r>
          </a:p>
          <a:p>
            <a:endParaRPr lang="pt-PT" noProof="0" dirty="0"/>
          </a:p>
        </p:txBody>
      </p:sp>
      <p:sp>
        <p:nvSpPr>
          <p:cNvPr id="4" name="Slide Number Placeholder 3"/>
          <p:cNvSpPr>
            <a:spLocks noGrp="1"/>
          </p:cNvSpPr>
          <p:nvPr>
            <p:ph type="sldNum" sz="quarter" idx="5"/>
          </p:nvPr>
        </p:nvSpPr>
        <p:spPr/>
        <p:txBody>
          <a:bodyPr/>
          <a:lstStyle/>
          <a:p>
            <a:fld id="{AC22E162-0A57-43B2-BD51-0D1E805B55DC}" type="slidenum">
              <a:rPr lang="en-US" smtClean="0"/>
              <a:t>5</a:t>
            </a:fld>
            <a:endParaRPr lang="en-US"/>
          </a:p>
        </p:txBody>
      </p:sp>
    </p:spTree>
    <p:extLst>
      <p:ext uri="{BB962C8B-B14F-4D97-AF65-F5344CB8AC3E}">
        <p14:creationId xmlns:p14="http://schemas.microsoft.com/office/powerpoint/2010/main" val="2622382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noProof="0" dirty="0"/>
              <a:t>As restrições ao aborto AUMENTAM a proporção de abortos inseguros. O aborto ocorre a taxas similares em países onde é altamente restritivo e onde é amplamente legal. As restrições simplesmente tornam os abortos que ocorrem mais susceptíveis de serem inseguros</a:t>
            </a:r>
            <a:r>
              <a:rPr lang="pt-PT" sz="1200" b="0" i="0" kern="1200" noProof="0" dirty="0">
                <a:solidFill>
                  <a:schemeClr val="tx1"/>
                </a:solidFill>
                <a:effectLst/>
                <a:latin typeface="+mn-lt"/>
                <a:ea typeface="+mn-ea"/>
                <a:cs typeface="+mn-cs"/>
              </a:rPr>
              <a:t>.</a:t>
            </a:r>
            <a:endParaRPr lang="pt-PT" noProof="0" dirty="0"/>
          </a:p>
          <a:p>
            <a:endParaRPr lang="pt-PT"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pt-PT" noProof="0" dirty="0"/>
              <a:t>Imagem: </a:t>
            </a:r>
            <a:r>
              <a:rPr lang="pt-PT" noProof="0" dirty="0" err="1"/>
              <a:t>Guttmacher</a:t>
            </a:r>
            <a:r>
              <a:rPr lang="pt-PT" noProof="0" dirty="0"/>
              <a:t> </a:t>
            </a:r>
            <a:r>
              <a:rPr lang="pt-PT" noProof="0" dirty="0" err="1"/>
              <a:t>Institute</a:t>
            </a:r>
            <a:r>
              <a:rPr lang="pt-PT" noProof="0" dirty="0"/>
              <a:t>. (2018). </a:t>
            </a:r>
            <a:r>
              <a:rPr lang="pt-PT" i="1" noProof="0" dirty="0" err="1"/>
              <a:t>Infographic</a:t>
            </a:r>
            <a:r>
              <a:rPr lang="pt-PT" i="1" noProof="0" dirty="0"/>
              <a:t>: </a:t>
            </a:r>
            <a:r>
              <a:rPr lang="pt-PT" sz="1200" b="0" i="1" kern="1200" noProof="0" dirty="0" err="1">
                <a:solidFill>
                  <a:schemeClr val="tx1"/>
                </a:solidFill>
                <a:effectLst/>
                <a:latin typeface="+mn-lt"/>
                <a:ea typeface="+mn-ea"/>
                <a:cs typeface="+mn-cs"/>
              </a:rPr>
              <a:t>Disparities</a:t>
            </a:r>
            <a:r>
              <a:rPr lang="pt-PT" sz="1200" b="0" i="1" kern="1200" noProof="0" dirty="0">
                <a:solidFill>
                  <a:schemeClr val="tx1"/>
                </a:solidFill>
                <a:effectLst/>
                <a:latin typeface="+mn-lt"/>
                <a:ea typeface="+mn-ea"/>
                <a:cs typeface="+mn-cs"/>
              </a:rPr>
              <a:t> in </a:t>
            </a:r>
            <a:r>
              <a:rPr lang="pt-PT" sz="1200" b="0" i="1" kern="1200" noProof="0" dirty="0" err="1">
                <a:solidFill>
                  <a:schemeClr val="tx1"/>
                </a:solidFill>
                <a:effectLst/>
                <a:latin typeface="+mn-lt"/>
                <a:ea typeface="+mn-ea"/>
                <a:cs typeface="+mn-cs"/>
              </a:rPr>
              <a:t>safety</a:t>
            </a:r>
            <a:r>
              <a:rPr lang="pt-PT" sz="1200" b="0" i="1" kern="1200" noProof="0" dirty="0">
                <a:solidFill>
                  <a:schemeClr val="tx1"/>
                </a:solidFill>
                <a:effectLst/>
                <a:latin typeface="+mn-lt"/>
                <a:ea typeface="+mn-ea"/>
                <a:cs typeface="+mn-cs"/>
              </a:rPr>
              <a:t> </a:t>
            </a:r>
            <a:r>
              <a:rPr lang="pt-PT" sz="1200" b="0" i="1" kern="1200" noProof="0" dirty="0" err="1">
                <a:solidFill>
                  <a:schemeClr val="tx1"/>
                </a:solidFill>
                <a:effectLst/>
                <a:latin typeface="+mn-lt"/>
                <a:ea typeface="+mn-ea"/>
                <a:cs typeface="+mn-cs"/>
              </a:rPr>
              <a:t>of</a:t>
            </a:r>
            <a:r>
              <a:rPr lang="pt-PT" sz="1200" b="0" i="1" kern="1200" noProof="0" dirty="0">
                <a:solidFill>
                  <a:schemeClr val="tx1"/>
                </a:solidFill>
                <a:effectLst/>
                <a:latin typeface="+mn-lt"/>
                <a:ea typeface="+mn-ea"/>
                <a:cs typeface="+mn-cs"/>
              </a:rPr>
              <a:t> </a:t>
            </a:r>
            <a:r>
              <a:rPr lang="pt-PT" sz="1200" b="0" i="1" kern="1200" noProof="0" dirty="0" err="1">
                <a:solidFill>
                  <a:schemeClr val="tx1"/>
                </a:solidFill>
                <a:effectLst/>
                <a:latin typeface="+mn-lt"/>
                <a:ea typeface="+mn-ea"/>
                <a:cs typeface="+mn-cs"/>
              </a:rPr>
              <a:t>abortions</a:t>
            </a:r>
            <a:r>
              <a:rPr lang="pt-PT" sz="1200" b="0" i="1" kern="1200" noProof="0" dirty="0">
                <a:solidFill>
                  <a:schemeClr val="tx1"/>
                </a:solidFill>
                <a:effectLst/>
                <a:latin typeface="+mn-lt"/>
                <a:ea typeface="+mn-ea"/>
                <a:cs typeface="+mn-cs"/>
              </a:rPr>
              <a:t> </a:t>
            </a:r>
            <a:r>
              <a:rPr lang="pt-PT" sz="1200" b="0" i="1" kern="1200" noProof="0" dirty="0" err="1">
                <a:solidFill>
                  <a:schemeClr val="tx1"/>
                </a:solidFill>
                <a:effectLst/>
                <a:latin typeface="+mn-lt"/>
                <a:ea typeface="+mn-ea"/>
                <a:cs typeface="+mn-cs"/>
              </a:rPr>
              <a:t>across</a:t>
            </a:r>
            <a:r>
              <a:rPr lang="pt-PT" sz="1200" b="0" i="1" kern="1200" noProof="0" dirty="0">
                <a:solidFill>
                  <a:schemeClr val="tx1"/>
                </a:solidFill>
                <a:effectLst/>
                <a:latin typeface="+mn-lt"/>
                <a:ea typeface="+mn-ea"/>
                <a:cs typeface="+mn-cs"/>
              </a:rPr>
              <a:t> countries </a:t>
            </a:r>
            <a:r>
              <a:rPr lang="pt-PT" sz="1200" b="0" i="1" kern="1200" noProof="0" dirty="0" err="1">
                <a:solidFill>
                  <a:schemeClr val="tx1"/>
                </a:solidFill>
                <a:effectLst/>
                <a:latin typeface="+mn-lt"/>
                <a:ea typeface="+mn-ea"/>
                <a:cs typeface="+mn-cs"/>
              </a:rPr>
              <a:t>with</a:t>
            </a:r>
            <a:r>
              <a:rPr lang="pt-PT" sz="1200" b="0" i="1" kern="1200" noProof="0" dirty="0">
                <a:solidFill>
                  <a:schemeClr val="tx1"/>
                </a:solidFill>
                <a:effectLst/>
                <a:latin typeface="+mn-lt"/>
                <a:ea typeface="+mn-ea"/>
                <a:cs typeface="+mn-cs"/>
              </a:rPr>
              <a:t> </a:t>
            </a:r>
            <a:r>
              <a:rPr lang="pt-PT" sz="1200" b="0" i="1" kern="1200" noProof="0" dirty="0" err="1">
                <a:solidFill>
                  <a:schemeClr val="tx1"/>
                </a:solidFill>
                <a:effectLst/>
                <a:latin typeface="+mn-lt"/>
                <a:ea typeface="+mn-ea"/>
                <a:cs typeface="+mn-cs"/>
              </a:rPr>
              <a:t>varying</a:t>
            </a:r>
            <a:r>
              <a:rPr lang="pt-PT" sz="1200" b="0" i="1" kern="1200" noProof="0" dirty="0">
                <a:solidFill>
                  <a:schemeClr val="tx1"/>
                </a:solidFill>
                <a:effectLst/>
                <a:latin typeface="+mn-lt"/>
                <a:ea typeface="+mn-ea"/>
                <a:cs typeface="+mn-cs"/>
              </a:rPr>
              <a:t> legal </a:t>
            </a:r>
            <a:r>
              <a:rPr lang="pt-PT" sz="1200" b="0" i="1" kern="1200" noProof="0" dirty="0" err="1">
                <a:solidFill>
                  <a:schemeClr val="tx1"/>
                </a:solidFill>
                <a:effectLst/>
                <a:latin typeface="+mn-lt"/>
                <a:ea typeface="+mn-ea"/>
                <a:cs typeface="+mn-cs"/>
              </a:rPr>
              <a:t>restrictions</a:t>
            </a:r>
            <a:r>
              <a:rPr lang="pt-PT" sz="1200" b="0" i="0" kern="1200" noProof="0" dirty="0">
                <a:solidFill>
                  <a:schemeClr val="tx1"/>
                </a:solidFill>
                <a:effectLst/>
                <a:latin typeface="+mn-lt"/>
                <a:ea typeface="+mn-ea"/>
                <a:cs typeface="+mn-cs"/>
              </a:rPr>
              <a:t>. New York: </a:t>
            </a:r>
            <a:r>
              <a:rPr lang="pt-PT" sz="1200" b="0" i="0" kern="1200" noProof="0" dirty="0" err="1">
                <a:solidFill>
                  <a:schemeClr val="tx1"/>
                </a:solidFill>
                <a:effectLst/>
                <a:latin typeface="+mn-lt"/>
                <a:ea typeface="+mn-ea"/>
                <a:cs typeface="+mn-cs"/>
              </a:rPr>
              <a:t>Guttmacher</a:t>
            </a:r>
            <a:r>
              <a:rPr lang="pt-PT" sz="1200" b="0" i="0" kern="1200" noProof="0" dirty="0">
                <a:solidFill>
                  <a:schemeClr val="tx1"/>
                </a:solidFill>
                <a:effectLst/>
                <a:latin typeface="+mn-lt"/>
                <a:ea typeface="+mn-ea"/>
                <a:cs typeface="+mn-cs"/>
              </a:rPr>
              <a:t> </a:t>
            </a:r>
            <a:r>
              <a:rPr lang="pt-PT" sz="1200" b="0" i="0" kern="1200" noProof="0" dirty="0" err="1">
                <a:solidFill>
                  <a:schemeClr val="tx1"/>
                </a:solidFill>
                <a:effectLst/>
                <a:latin typeface="+mn-lt"/>
                <a:ea typeface="+mn-ea"/>
                <a:cs typeface="+mn-cs"/>
              </a:rPr>
              <a:t>Institute</a:t>
            </a:r>
            <a:r>
              <a:rPr lang="pt-PT" sz="1200" b="0" i="0" kern="1200" noProof="0" dirty="0">
                <a:solidFill>
                  <a:schemeClr val="tx1"/>
                </a:solidFill>
                <a:effectLst/>
                <a:latin typeface="+mn-lt"/>
                <a:ea typeface="+mn-ea"/>
                <a:cs typeface="+mn-cs"/>
              </a:rPr>
              <a:t>.</a:t>
            </a:r>
          </a:p>
          <a:p>
            <a:endParaRPr lang="pt-PT" noProof="0" dirty="0"/>
          </a:p>
          <a:p>
            <a:endParaRPr lang="pt-PT" noProof="0" dirty="0"/>
          </a:p>
          <a:p>
            <a:r>
              <a:rPr lang="pt-PT" sz="1200" b="1" kern="1200" noProof="0" dirty="0" err="1">
                <a:solidFill>
                  <a:schemeClr val="tx1"/>
                </a:solidFill>
                <a:effectLst/>
                <a:latin typeface="+mn-lt"/>
                <a:ea typeface="+mn-ea"/>
                <a:cs typeface="+mn-cs"/>
              </a:rPr>
              <a:t>The</a:t>
            </a:r>
            <a:r>
              <a:rPr lang="pt-PT" sz="1200" b="1" kern="1200" noProof="0" dirty="0">
                <a:solidFill>
                  <a:schemeClr val="tx1"/>
                </a:solidFill>
                <a:effectLst/>
                <a:latin typeface="+mn-lt"/>
                <a:ea typeface="+mn-ea"/>
                <a:cs typeface="+mn-cs"/>
              </a:rPr>
              <a:t> </a:t>
            </a:r>
            <a:r>
              <a:rPr lang="pt-PT" sz="1200" b="1" kern="1200" noProof="0" dirty="0" err="1">
                <a:solidFill>
                  <a:schemeClr val="tx1"/>
                </a:solidFill>
                <a:effectLst/>
                <a:latin typeface="+mn-lt"/>
                <a:ea typeface="+mn-ea"/>
                <a:cs typeface="+mn-cs"/>
              </a:rPr>
              <a:t>proportion</a:t>
            </a:r>
            <a:r>
              <a:rPr lang="pt-PT" sz="1200" b="1" kern="1200" noProof="0" dirty="0">
                <a:solidFill>
                  <a:schemeClr val="tx1"/>
                </a:solidFill>
                <a:effectLst/>
                <a:latin typeface="+mn-lt"/>
                <a:ea typeface="+mn-ea"/>
                <a:cs typeface="+mn-cs"/>
              </a:rPr>
              <a:t> </a:t>
            </a:r>
            <a:r>
              <a:rPr lang="pt-PT" sz="1200" b="1" kern="1200" noProof="0" dirty="0" err="1">
                <a:solidFill>
                  <a:schemeClr val="tx1"/>
                </a:solidFill>
                <a:effectLst/>
                <a:latin typeface="+mn-lt"/>
                <a:ea typeface="+mn-ea"/>
                <a:cs typeface="+mn-cs"/>
              </a:rPr>
              <a:t>of</a:t>
            </a:r>
            <a:r>
              <a:rPr lang="pt-PT" sz="1200" b="1" kern="1200" noProof="0" dirty="0">
                <a:solidFill>
                  <a:schemeClr val="tx1"/>
                </a:solidFill>
                <a:effectLst/>
                <a:latin typeface="+mn-lt"/>
                <a:ea typeface="+mn-ea"/>
                <a:cs typeface="+mn-cs"/>
              </a:rPr>
              <a:t> </a:t>
            </a:r>
            <a:r>
              <a:rPr lang="pt-PT" sz="1200" b="1" kern="1200" noProof="0" dirty="0" err="1">
                <a:solidFill>
                  <a:schemeClr val="tx1"/>
                </a:solidFill>
                <a:effectLst/>
                <a:latin typeface="+mn-lt"/>
                <a:ea typeface="+mn-ea"/>
                <a:cs typeface="+mn-cs"/>
              </a:rPr>
              <a:t>abortions</a:t>
            </a:r>
            <a:r>
              <a:rPr lang="pt-PT" sz="1200" b="1" kern="1200" noProof="0" dirty="0">
                <a:solidFill>
                  <a:schemeClr val="tx1"/>
                </a:solidFill>
                <a:effectLst/>
                <a:latin typeface="+mn-lt"/>
                <a:ea typeface="+mn-ea"/>
                <a:cs typeface="+mn-cs"/>
              </a:rPr>
              <a:t> </a:t>
            </a:r>
            <a:r>
              <a:rPr lang="pt-PT" sz="1200" b="1" kern="1200" noProof="0" dirty="0" err="1">
                <a:solidFill>
                  <a:schemeClr val="tx1"/>
                </a:solidFill>
                <a:effectLst/>
                <a:latin typeface="+mn-lt"/>
                <a:ea typeface="+mn-ea"/>
                <a:cs typeface="+mn-cs"/>
              </a:rPr>
              <a:t>that</a:t>
            </a:r>
            <a:r>
              <a:rPr lang="pt-PT" sz="1200" b="1" kern="1200" noProof="0" dirty="0">
                <a:solidFill>
                  <a:schemeClr val="tx1"/>
                </a:solidFill>
                <a:effectLst/>
                <a:latin typeface="+mn-lt"/>
                <a:ea typeface="+mn-ea"/>
                <a:cs typeface="+mn-cs"/>
              </a:rPr>
              <a:t> are </a:t>
            </a:r>
            <a:r>
              <a:rPr lang="pt-PT" sz="1200" b="1" kern="1200" noProof="0" dirty="0" err="1">
                <a:solidFill>
                  <a:schemeClr val="tx1"/>
                </a:solidFill>
                <a:effectLst/>
                <a:latin typeface="+mn-lt"/>
                <a:ea typeface="+mn-ea"/>
                <a:cs typeface="+mn-cs"/>
              </a:rPr>
              <a:t>unsafe</a:t>
            </a:r>
            <a:r>
              <a:rPr lang="pt-PT" sz="1200" b="1" kern="1200" noProof="0" dirty="0">
                <a:solidFill>
                  <a:schemeClr val="tx1"/>
                </a:solidFill>
                <a:effectLst/>
                <a:latin typeface="+mn-lt"/>
                <a:ea typeface="+mn-ea"/>
                <a:cs typeface="+mn-cs"/>
              </a:rPr>
              <a:t> </a:t>
            </a:r>
            <a:r>
              <a:rPr lang="pt-PT" sz="1200" b="1" kern="1200" noProof="0" dirty="0" err="1">
                <a:solidFill>
                  <a:schemeClr val="tx1"/>
                </a:solidFill>
                <a:effectLst/>
                <a:latin typeface="+mn-lt"/>
                <a:ea typeface="+mn-ea"/>
                <a:cs typeface="+mn-cs"/>
              </a:rPr>
              <a:t>is</a:t>
            </a:r>
            <a:r>
              <a:rPr lang="pt-PT" sz="1200" b="1" kern="1200" noProof="0" dirty="0">
                <a:solidFill>
                  <a:schemeClr val="tx1"/>
                </a:solidFill>
                <a:effectLst/>
                <a:latin typeface="+mn-lt"/>
                <a:ea typeface="+mn-ea"/>
                <a:cs typeface="+mn-cs"/>
              </a:rPr>
              <a:t> </a:t>
            </a:r>
            <a:r>
              <a:rPr lang="pt-PT" sz="1200" b="1" kern="1200" noProof="0" dirty="0" err="1">
                <a:solidFill>
                  <a:schemeClr val="tx1"/>
                </a:solidFill>
                <a:effectLst/>
                <a:latin typeface="+mn-lt"/>
                <a:ea typeface="+mn-ea"/>
                <a:cs typeface="+mn-cs"/>
              </a:rPr>
              <a:t>much</a:t>
            </a:r>
            <a:r>
              <a:rPr lang="pt-PT" sz="1200" b="1" kern="1200" noProof="0" dirty="0">
                <a:solidFill>
                  <a:schemeClr val="tx1"/>
                </a:solidFill>
                <a:effectLst/>
                <a:latin typeface="+mn-lt"/>
                <a:ea typeface="+mn-ea"/>
                <a:cs typeface="+mn-cs"/>
              </a:rPr>
              <a:t> </a:t>
            </a:r>
            <a:r>
              <a:rPr lang="pt-PT" sz="1200" b="1" kern="1200" noProof="0" dirty="0" err="1">
                <a:solidFill>
                  <a:schemeClr val="tx1"/>
                </a:solidFill>
                <a:effectLst/>
                <a:latin typeface="+mn-lt"/>
                <a:ea typeface="+mn-ea"/>
                <a:cs typeface="+mn-cs"/>
              </a:rPr>
              <a:t>higher</a:t>
            </a:r>
            <a:r>
              <a:rPr lang="pt-PT" sz="1200" b="1" kern="1200" noProof="0" dirty="0">
                <a:solidFill>
                  <a:schemeClr val="tx1"/>
                </a:solidFill>
                <a:effectLst/>
                <a:latin typeface="+mn-lt"/>
                <a:ea typeface="+mn-ea"/>
                <a:cs typeface="+mn-cs"/>
              </a:rPr>
              <a:t> </a:t>
            </a:r>
            <a:r>
              <a:rPr lang="pt-PT" sz="1200" b="1" kern="1200" noProof="0" dirty="0" err="1">
                <a:solidFill>
                  <a:schemeClr val="tx1"/>
                </a:solidFill>
                <a:effectLst/>
                <a:latin typeface="+mn-lt"/>
                <a:ea typeface="+mn-ea"/>
                <a:cs typeface="+mn-cs"/>
              </a:rPr>
              <a:t>is</a:t>
            </a:r>
            <a:r>
              <a:rPr lang="pt-PT" sz="1200" b="1" kern="1200" noProof="0" dirty="0">
                <a:solidFill>
                  <a:schemeClr val="tx1"/>
                </a:solidFill>
                <a:effectLst/>
                <a:latin typeface="+mn-lt"/>
                <a:ea typeface="+mn-ea"/>
                <a:cs typeface="+mn-cs"/>
              </a:rPr>
              <a:t> countries </a:t>
            </a:r>
            <a:r>
              <a:rPr lang="pt-PT" sz="1200" b="1" kern="1200" noProof="0" dirty="0" err="1">
                <a:solidFill>
                  <a:schemeClr val="tx1"/>
                </a:solidFill>
                <a:effectLst/>
                <a:latin typeface="+mn-lt"/>
                <a:ea typeface="+mn-ea"/>
                <a:cs typeface="+mn-cs"/>
              </a:rPr>
              <a:t>where</a:t>
            </a:r>
            <a:r>
              <a:rPr lang="pt-PT" sz="1200" b="1" kern="1200" noProof="0" dirty="0">
                <a:solidFill>
                  <a:schemeClr val="tx1"/>
                </a:solidFill>
                <a:effectLst/>
                <a:latin typeface="+mn-lt"/>
                <a:ea typeface="+mn-ea"/>
                <a:cs typeface="+mn-cs"/>
              </a:rPr>
              <a:t> </a:t>
            </a:r>
            <a:r>
              <a:rPr lang="pt-PT" sz="1200" b="1" kern="1200" noProof="0" dirty="0" err="1">
                <a:solidFill>
                  <a:schemeClr val="tx1"/>
                </a:solidFill>
                <a:effectLst/>
                <a:latin typeface="+mn-lt"/>
                <a:ea typeface="+mn-ea"/>
                <a:cs typeface="+mn-cs"/>
              </a:rPr>
              <a:t>laws</a:t>
            </a:r>
            <a:r>
              <a:rPr lang="pt-PT" sz="1200" b="1" kern="1200" noProof="0" dirty="0">
                <a:solidFill>
                  <a:schemeClr val="tx1"/>
                </a:solidFill>
                <a:effectLst/>
                <a:latin typeface="+mn-lt"/>
                <a:ea typeface="+mn-ea"/>
                <a:cs typeface="+mn-cs"/>
              </a:rPr>
              <a:t> are more </a:t>
            </a:r>
            <a:r>
              <a:rPr lang="pt-PT" sz="1200" b="1" kern="1200" noProof="0" dirty="0" err="1">
                <a:solidFill>
                  <a:schemeClr val="tx1"/>
                </a:solidFill>
                <a:effectLst/>
                <a:latin typeface="+mn-lt"/>
                <a:ea typeface="+mn-ea"/>
                <a:cs typeface="+mn-cs"/>
              </a:rPr>
              <a:t>restrictive</a:t>
            </a:r>
            <a:r>
              <a:rPr lang="pt-PT" sz="1200" b="1" kern="1200" noProof="0" dirty="0">
                <a:solidFill>
                  <a:schemeClr val="tx1"/>
                </a:solidFill>
                <a:effectLst/>
                <a:latin typeface="+mn-lt"/>
                <a:ea typeface="+mn-ea"/>
                <a:cs typeface="+mn-cs"/>
              </a:rPr>
              <a:t> =</a:t>
            </a:r>
            <a:r>
              <a:rPr lang="pt-PT" sz="1200" b="1" kern="1200" baseline="0" noProof="0" dirty="0">
                <a:solidFill>
                  <a:schemeClr val="tx1"/>
                </a:solidFill>
                <a:effectLst/>
                <a:latin typeface="+mn-lt"/>
                <a:ea typeface="+mn-ea"/>
                <a:cs typeface="+mn-cs"/>
              </a:rPr>
              <a:t> </a:t>
            </a:r>
            <a:r>
              <a:rPr lang="pt-PT" sz="1200" b="0" kern="1200" baseline="0" noProof="0" dirty="0">
                <a:solidFill>
                  <a:schemeClr val="tx1"/>
                </a:solidFill>
                <a:effectLst/>
                <a:latin typeface="+mn-lt"/>
                <a:ea typeface="+mn-ea"/>
                <a:cs typeface="+mn-cs"/>
              </a:rPr>
              <a:t>A proporção de abortos que inseguros é muito mais elevada nos países onde as leis são mais restritivas</a:t>
            </a:r>
          </a:p>
          <a:p>
            <a:endParaRPr lang="pt-PT" sz="1200" b="0" kern="1200" baseline="0" noProof="0" dirty="0">
              <a:solidFill>
                <a:schemeClr val="tx1"/>
              </a:solidFill>
              <a:effectLst/>
              <a:latin typeface="+mn-lt"/>
              <a:ea typeface="+mn-ea"/>
              <a:cs typeface="+mn-cs"/>
            </a:endParaRPr>
          </a:p>
          <a:p>
            <a:r>
              <a:rPr lang="pt-PT" sz="1200" b="1" kern="1200" noProof="0" dirty="0" err="1">
                <a:solidFill>
                  <a:schemeClr val="tx1"/>
                </a:solidFill>
                <a:effectLst/>
                <a:latin typeface="+mn-lt"/>
                <a:ea typeface="+mn-ea"/>
                <a:cs typeface="+mn-cs"/>
              </a:rPr>
              <a:t>Least</a:t>
            </a:r>
            <a:r>
              <a:rPr lang="pt-PT" sz="1200" b="1" kern="1200" noProof="0" dirty="0">
                <a:solidFill>
                  <a:schemeClr val="tx1"/>
                </a:solidFill>
                <a:effectLst/>
                <a:latin typeface="+mn-lt"/>
                <a:ea typeface="+mn-ea"/>
                <a:cs typeface="+mn-cs"/>
              </a:rPr>
              <a:t> </a:t>
            </a:r>
            <a:r>
              <a:rPr lang="pt-PT" sz="1200" b="1" kern="1200" noProof="0" dirty="0" err="1">
                <a:solidFill>
                  <a:schemeClr val="tx1"/>
                </a:solidFill>
                <a:effectLst/>
                <a:latin typeface="+mn-lt"/>
                <a:ea typeface="+mn-ea"/>
                <a:cs typeface="+mn-cs"/>
              </a:rPr>
              <a:t>restrictive</a:t>
            </a:r>
            <a:r>
              <a:rPr lang="pt-PT" sz="1200" kern="1200" baseline="0" noProof="0" dirty="0">
                <a:solidFill>
                  <a:schemeClr val="tx1"/>
                </a:solidFill>
                <a:effectLst/>
                <a:latin typeface="+mn-lt"/>
                <a:ea typeface="+mn-ea"/>
                <a:cs typeface="+mn-cs"/>
              </a:rPr>
              <a:t> = Pouco restritivas</a:t>
            </a:r>
            <a:r>
              <a:rPr lang="pt-PT" sz="1200" kern="1200" noProof="0" dirty="0">
                <a:solidFill>
                  <a:schemeClr val="tx1"/>
                </a:solidFill>
                <a:effectLst/>
                <a:latin typeface="+mn-lt"/>
                <a:ea typeface="+mn-ea"/>
                <a:cs typeface="+mn-cs"/>
              </a:rPr>
              <a:t>            </a:t>
            </a:r>
          </a:p>
          <a:p>
            <a:r>
              <a:rPr lang="pt-PT" sz="1200" b="1" kern="1200" noProof="0" dirty="0" err="1">
                <a:solidFill>
                  <a:schemeClr val="tx1"/>
                </a:solidFill>
                <a:effectLst/>
                <a:latin typeface="+mn-lt"/>
                <a:ea typeface="+mn-ea"/>
                <a:cs typeface="+mn-cs"/>
              </a:rPr>
              <a:t>Moderately</a:t>
            </a:r>
            <a:r>
              <a:rPr lang="pt-PT" sz="1200" b="1" kern="1200" noProof="0" dirty="0">
                <a:solidFill>
                  <a:schemeClr val="tx1"/>
                </a:solidFill>
                <a:effectLst/>
                <a:latin typeface="+mn-lt"/>
                <a:ea typeface="+mn-ea"/>
                <a:cs typeface="+mn-cs"/>
              </a:rPr>
              <a:t> </a:t>
            </a:r>
            <a:r>
              <a:rPr lang="pt-PT" sz="1200" b="1" kern="1200" noProof="0" dirty="0" err="1">
                <a:solidFill>
                  <a:schemeClr val="tx1"/>
                </a:solidFill>
                <a:effectLst/>
                <a:latin typeface="+mn-lt"/>
                <a:ea typeface="+mn-ea"/>
                <a:cs typeface="+mn-cs"/>
              </a:rPr>
              <a:t>restrictive</a:t>
            </a:r>
            <a:r>
              <a:rPr lang="pt-PT" sz="1200" kern="1200" noProof="0" dirty="0">
                <a:solidFill>
                  <a:schemeClr val="tx1"/>
                </a:solidFill>
                <a:effectLst/>
                <a:latin typeface="+mn-lt"/>
                <a:ea typeface="+mn-ea"/>
                <a:cs typeface="+mn-cs"/>
              </a:rPr>
              <a:t> = Moderadamente restritivas                    </a:t>
            </a:r>
          </a:p>
          <a:p>
            <a:r>
              <a:rPr lang="pt-PT" sz="1200" b="1" kern="1200" noProof="0" dirty="0" err="1">
                <a:solidFill>
                  <a:schemeClr val="tx1"/>
                </a:solidFill>
                <a:effectLst/>
                <a:latin typeface="+mn-lt"/>
                <a:ea typeface="+mn-ea"/>
                <a:cs typeface="+mn-cs"/>
              </a:rPr>
              <a:t>Most</a:t>
            </a:r>
            <a:r>
              <a:rPr lang="pt-PT" sz="1200" b="1" kern="1200" noProof="0" dirty="0">
                <a:solidFill>
                  <a:schemeClr val="tx1"/>
                </a:solidFill>
                <a:effectLst/>
                <a:latin typeface="+mn-lt"/>
                <a:ea typeface="+mn-ea"/>
                <a:cs typeface="+mn-cs"/>
              </a:rPr>
              <a:t> </a:t>
            </a:r>
            <a:r>
              <a:rPr lang="pt-PT" sz="1200" b="1" kern="1200" noProof="0" dirty="0" err="1">
                <a:solidFill>
                  <a:schemeClr val="tx1"/>
                </a:solidFill>
                <a:effectLst/>
                <a:latin typeface="+mn-lt"/>
                <a:ea typeface="+mn-ea"/>
                <a:cs typeface="+mn-cs"/>
              </a:rPr>
              <a:t>restrictive</a:t>
            </a:r>
            <a:r>
              <a:rPr lang="pt-PT" sz="1200" kern="1200" noProof="0" dirty="0">
                <a:solidFill>
                  <a:schemeClr val="tx1"/>
                </a:solidFill>
                <a:effectLst/>
                <a:latin typeface="+mn-lt"/>
                <a:ea typeface="+mn-ea"/>
                <a:cs typeface="+mn-cs"/>
              </a:rPr>
              <a:t> = Muito restritivas</a:t>
            </a:r>
          </a:p>
          <a:p>
            <a:endParaRPr lang="pt-PT" sz="1200" kern="1200" noProof="0" dirty="0">
              <a:solidFill>
                <a:schemeClr val="tx1"/>
              </a:solidFill>
              <a:effectLst/>
              <a:latin typeface="+mn-lt"/>
              <a:ea typeface="+mn-ea"/>
              <a:cs typeface="+mn-cs"/>
            </a:endParaRPr>
          </a:p>
          <a:p>
            <a:r>
              <a:rPr lang="pt-PT" sz="1200" b="1" kern="1200" noProof="0" dirty="0">
                <a:solidFill>
                  <a:schemeClr val="tx1"/>
                </a:solidFill>
                <a:effectLst/>
                <a:latin typeface="+mn-lt"/>
                <a:ea typeface="+mn-ea"/>
                <a:cs typeface="+mn-cs"/>
              </a:rPr>
              <a:t>Safe = </a:t>
            </a:r>
            <a:r>
              <a:rPr lang="pt-PT" sz="1200" b="0" kern="1200" noProof="0" dirty="0">
                <a:solidFill>
                  <a:schemeClr val="tx1"/>
                </a:solidFill>
                <a:effectLst/>
                <a:latin typeface="+mn-lt"/>
                <a:ea typeface="+mn-ea"/>
                <a:cs typeface="+mn-cs"/>
              </a:rPr>
              <a:t>Seguros</a:t>
            </a:r>
          </a:p>
          <a:p>
            <a:r>
              <a:rPr lang="pt-PT" sz="1200" b="1" kern="1200" noProof="0" dirty="0">
                <a:solidFill>
                  <a:schemeClr val="tx1"/>
                </a:solidFill>
                <a:effectLst/>
                <a:latin typeface="+mn-lt"/>
                <a:ea typeface="+mn-ea"/>
                <a:cs typeface="+mn-cs"/>
              </a:rPr>
              <a:t>Less safe </a:t>
            </a:r>
            <a:r>
              <a:rPr lang="pt-PT" sz="1200" kern="1200" noProof="0" dirty="0">
                <a:solidFill>
                  <a:schemeClr val="tx1"/>
                </a:solidFill>
                <a:effectLst/>
                <a:latin typeface="+mn-lt"/>
                <a:ea typeface="+mn-ea"/>
                <a:cs typeface="+mn-cs"/>
              </a:rPr>
              <a:t>=Menos seguros</a:t>
            </a:r>
          </a:p>
          <a:p>
            <a:r>
              <a:rPr lang="pt-PT" sz="1200" b="1" kern="1200" noProof="0" dirty="0" err="1">
                <a:solidFill>
                  <a:schemeClr val="tx1"/>
                </a:solidFill>
                <a:effectLst/>
                <a:latin typeface="+mn-lt"/>
                <a:ea typeface="+mn-ea"/>
                <a:cs typeface="+mn-cs"/>
              </a:rPr>
              <a:t>Least</a:t>
            </a:r>
            <a:r>
              <a:rPr lang="pt-PT" sz="1200" b="1" kern="1200" noProof="0" dirty="0">
                <a:solidFill>
                  <a:schemeClr val="tx1"/>
                </a:solidFill>
                <a:effectLst/>
                <a:latin typeface="+mn-lt"/>
                <a:ea typeface="+mn-ea"/>
                <a:cs typeface="+mn-cs"/>
              </a:rPr>
              <a:t> safe </a:t>
            </a:r>
            <a:r>
              <a:rPr lang="pt-PT" sz="1200" kern="1200" noProof="0" dirty="0">
                <a:solidFill>
                  <a:schemeClr val="tx1"/>
                </a:solidFill>
                <a:effectLst/>
                <a:latin typeface="+mn-lt"/>
                <a:ea typeface="+mn-ea"/>
                <a:cs typeface="+mn-cs"/>
              </a:rPr>
              <a:t>= Muito menos seguros</a:t>
            </a:r>
          </a:p>
          <a:p>
            <a:endParaRPr lang="pt-PT"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PT" b="1" baseline="0" noProof="0" dirty="0" err="1"/>
              <a:t>Abortion</a:t>
            </a:r>
            <a:r>
              <a:rPr lang="pt-PT" b="1" baseline="0" noProof="0" dirty="0"/>
              <a:t> </a:t>
            </a:r>
            <a:r>
              <a:rPr lang="pt-PT" b="1" baseline="0" noProof="0" dirty="0" err="1"/>
              <a:t>is</a:t>
            </a:r>
            <a:r>
              <a:rPr lang="pt-PT" b="1" baseline="0" noProof="0" dirty="0"/>
              <a:t> safe </a:t>
            </a:r>
            <a:r>
              <a:rPr lang="pt-PT" b="1" baseline="0" noProof="0" dirty="0" err="1"/>
              <a:t>when</a:t>
            </a:r>
            <a:r>
              <a:rPr lang="pt-PT" b="1" baseline="0" noProof="0" dirty="0"/>
              <a:t> </a:t>
            </a:r>
            <a:r>
              <a:rPr lang="pt-PT" b="1" baseline="0" noProof="0" dirty="0" err="1"/>
              <a:t>done</a:t>
            </a:r>
            <a:r>
              <a:rPr lang="pt-PT" b="1" baseline="0" noProof="0" dirty="0"/>
              <a:t> </a:t>
            </a:r>
            <a:r>
              <a:rPr lang="pt-PT" b="1" baseline="0" noProof="0" dirty="0" err="1"/>
              <a:t>by</a:t>
            </a:r>
            <a:r>
              <a:rPr lang="pt-PT" b="1" baseline="0" noProof="0" dirty="0"/>
              <a:t> a </a:t>
            </a:r>
            <a:r>
              <a:rPr lang="pt-PT" b="1" baseline="0" noProof="0" dirty="0" err="1"/>
              <a:t>trained</a:t>
            </a:r>
            <a:r>
              <a:rPr lang="pt-PT" b="1" baseline="0" noProof="0" dirty="0"/>
              <a:t> </a:t>
            </a:r>
            <a:r>
              <a:rPr lang="pt-PT" b="1" baseline="0" noProof="0" dirty="0" err="1"/>
              <a:t>person</a:t>
            </a:r>
            <a:r>
              <a:rPr lang="pt-PT" b="1" baseline="0" noProof="0" dirty="0"/>
              <a:t> </a:t>
            </a:r>
            <a:r>
              <a:rPr lang="pt-PT" b="1" baseline="0" noProof="0" dirty="0" err="1"/>
              <a:t>using</a:t>
            </a:r>
            <a:r>
              <a:rPr lang="pt-PT" b="1" baseline="0" noProof="0" dirty="0"/>
              <a:t> </a:t>
            </a:r>
            <a:r>
              <a:rPr lang="pt-PT" b="1" baseline="0" noProof="0" dirty="0" err="1"/>
              <a:t>WHO-recommended</a:t>
            </a:r>
            <a:r>
              <a:rPr lang="pt-PT" b="1" baseline="0" noProof="0" dirty="0"/>
              <a:t> </a:t>
            </a:r>
            <a:r>
              <a:rPr lang="pt-PT" b="1" baseline="0" noProof="0" dirty="0" err="1"/>
              <a:t>methods</a:t>
            </a:r>
            <a:r>
              <a:rPr lang="pt-PT" b="1" baseline="0" noProof="0" dirty="0"/>
              <a:t>, </a:t>
            </a:r>
            <a:r>
              <a:rPr lang="pt-PT" b="1" i="1" baseline="0" noProof="0" dirty="0" err="1"/>
              <a:t>less</a:t>
            </a:r>
            <a:r>
              <a:rPr lang="pt-PT" b="1" i="1" baseline="0" noProof="0" dirty="0"/>
              <a:t> safe</a:t>
            </a:r>
            <a:r>
              <a:rPr lang="pt-PT" b="1" baseline="0" noProof="0" dirty="0"/>
              <a:t> </a:t>
            </a:r>
            <a:r>
              <a:rPr lang="pt-PT" b="1" baseline="0" noProof="0" dirty="0" err="1"/>
              <a:t>when</a:t>
            </a:r>
            <a:r>
              <a:rPr lang="pt-PT" b="1" baseline="0" noProof="0" dirty="0"/>
              <a:t> </a:t>
            </a:r>
            <a:r>
              <a:rPr lang="pt-PT" b="1" baseline="0" noProof="0" dirty="0" err="1"/>
              <a:t>only</a:t>
            </a:r>
            <a:r>
              <a:rPr lang="pt-PT" b="1" baseline="0" noProof="0" dirty="0"/>
              <a:t> </a:t>
            </a:r>
            <a:r>
              <a:rPr lang="pt-PT" b="1" baseline="0" noProof="0" dirty="0" err="1"/>
              <a:t>one</a:t>
            </a:r>
            <a:r>
              <a:rPr lang="pt-PT" b="1" baseline="0" noProof="0" dirty="0"/>
              <a:t> </a:t>
            </a:r>
            <a:r>
              <a:rPr lang="pt-PT" b="1" baseline="0" noProof="0" dirty="0" err="1"/>
              <a:t>of</a:t>
            </a:r>
            <a:r>
              <a:rPr lang="pt-PT" b="1" baseline="0" noProof="0" dirty="0"/>
              <a:t> </a:t>
            </a:r>
            <a:r>
              <a:rPr lang="pt-PT" b="1" baseline="0" noProof="0" dirty="0" err="1"/>
              <a:t>those</a:t>
            </a:r>
            <a:r>
              <a:rPr lang="pt-PT" b="1" baseline="0" noProof="0" dirty="0"/>
              <a:t> </a:t>
            </a:r>
            <a:r>
              <a:rPr lang="pt-PT" b="1" baseline="0" noProof="0" dirty="0" err="1"/>
              <a:t>conditions</a:t>
            </a:r>
            <a:r>
              <a:rPr lang="pt-PT" b="1" baseline="0" noProof="0" dirty="0"/>
              <a:t> </a:t>
            </a:r>
            <a:r>
              <a:rPr lang="pt-PT" b="1" baseline="0" noProof="0" dirty="0" err="1"/>
              <a:t>is</a:t>
            </a:r>
            <a:r>
              <a:rPr lang="pt-PT" b="1" baseline="0" noProof="0" dirty="0"/>
              <a:t> </a:t>
            </a:r>
            <a:r>
              <a:rPr lang="pt-PT" b="1" baseline="0" noProof="0" dirty="0" err="1"/>
              <a:t>met</a:t>
            </a:r>
            <a:r>
              <a:rPr lang="pt-PT" b="1" baseline="0" noProof="0" dirty="0"/>
              <a:t> </a:t>
            </a:r>
            <a:r>
              <a:rPr lang="pt-PT" b="1" baseline="0" noProof="0" dirty="0" err="1"/>
              <a:t>and</a:t>
            </a:r>
            <a:r>
              <a:rPr lang="pt-PT" b="1" baseline="0" noProof="0" dirty="0"/>
              <a:t> </a:t>
            </a:r>
            <a:r>
              <a:rPr lang="pt-PT" b="1" i="1" baseline="0" noProof="0" dirty="0" err="1"/>
              <a:t>least</a:t>
            </a:r>
            <a:r>
              <a:rPr lang="pt-PT" b="1" i="1" baseline="0" noProof="0" dirty="0"/>
              <a:t> safe </a:t>
            </a:r>
            <a:r>
              <a:rPr lang="pt-PT" b="1" baseline="0" noProof="0" dirty="0" err="1"/>
              <a:t>when</a:t>
            </a:r>
            <a:r>
              <a:rPr lang="pt-PT" b="1" baseline="0" noProof="0" dirty="0"/>
              <a:t> </a:t>
            </a:r>
            <a:r>
              <a:rPr lang="pt-PT" b="1" baseline="0" noProof="0" dirty="0" err="1"/>
              <a:t>neither</a:t>
            </a:r>
            <a:r>
              <a:rPr lang="pt-PT" b="1" baseline="0" noProof="0" dirty="0"/>
              <a:t> </a:t>
            </a:r>
            <a:r>
              <a:rPr lang="pt-PT" b="1" baseline="0" noProof="0" dirty="0" err="1"/>
              <a:t>is</a:t>
            </a:r>
            <a:r>
              <a:rPr lang="pt-PT" b="1" baseline="0" noProof="0" dirty="0"/>
              <a:t> </a:t>
            </a:r>
            <a:r>
              <a:rPr lang="pt-PT" b="1" baseline="0" noProof="0" dirty="0" err="1"/>
              <a:t>met</a:t>
            </a:r>
            <a:r>
              <a:rPr lang="pt-PT" b="0" baseline="0" noProof="0" dirty="0"/>
              <a:t>. =  O aborto é seguro quando feito por uma pessoa formada utilizando métodos recomendados </a:t>
            </a:r>
            <a:r>
              <a:rPr lang="pt-PT" b="0" baseline="0" noProof="0" dirty="0" err="1"/>
              <a:t>pela</a:t>
            </a:r>
            <a:r>
              <a:rPr lang="pt-PT" b="0" baseline="0" noProof="0" dirty="0"/>
              <a:t> OMS, </a:t>
            </a:r>
            <a:r>
              <a:rPr lang="pt-PT" b="0" i="1" baseline="0" noProof="0" dirty="0"/>
              <a:t>menos seguro</a:t>
            </a:r>
            <a:r>
              <a:rPr lang="pt-PT" b="0" baseline="0" noProof="0" dirty="0"/>
              <a:t> quando apenas uma dessas condições é satisfeita e </a:t>
            </a:r>
            <a:r>
              <a:rPr lang="pt-PT" b="0" i="1" baseline="0" noProof="0" dirty="0"/>
              <a:t>muito menos seguro </a:t>
            </a:r>
            <a:r>
              <a:rPr lang="pt-PT" b="0" baseline="0" noProof="0" dirty="0"/>
              <a:t>quando nenhuma delas é satisfeita.</a:t>
            </a:r>
          </a:p>
          <a:p>
            <a:endParaRPr lang="pt-PT" sz="1200" kern="1200" noProof="0" dirty="0">
              <a:solidFill>
                <a:schemeClr val="tx1"/>
              </a:solidFill>
              <a:effectLst/>
              <a:latin typeface="+mn-lt"/>
              <a:ea typeface="+mn-ea"/>
              <a:cs typeface="+mn-cs"/>
            </a:endParaRPr>
          </a:p>
          <a:p>
            <a:endParaRPr lang="pt-PT" sz="1200" kern="1200" noProof="0" dirty="0">
              <a:solidFill>
                <a:schemeClr val="tx1"/>
              </a:solidFill>
              <a:effectLst/>
              <a:latin typeface="+mn-lt"/>
              <a:ea typeface="+mn-ea"/>
              <a:cs typeface="+mn-cs"/>
            </a:endParaRPr>
          </a:p>
          <a:p>
            <a:r>
              <a:rPr lang="pt-PT" sz="1200" kern="1200" noProof="0" dirty="0">
                <a:solidFill>
                  <a:schemeClr val="tx1"/>
                </a:solidFill>
                <a:effectLst/>
                <a:latin typeface="+mn-lt"/>
                <a:ea typeface="+mn-ea"/>
                <a:cs typeface="+mn-cs"/>
              </a:rPr>
              <a:t>                                                                           </a:t>
            </a:r>
          </a:p>
          <a:p>
            <a:endParaRPr lang="pt-PT" b="0" noProof="0" dirty="0"/>
          </a:p>
        </p:txBody>
      </p:sp>
      <p:sp>
        <p:nvSpPr>
          <p:cNvPr id="4" name="Slide Number Placeholder 3"/>
          <p:cNvSpPr>
            <a:spLocks noGrp="1"/>
          </p:cNvSpPr>
          <p:nvPr>
            <p:ph type="sldNum" sz="quarter" idx="5"/>
          </p:nvPr>
        </p:nvSpPr>
        <p:spPr/>
        <p:txBody>
          <a:bodyPr/>
          <a:lstStyle/>
          <a:p>
            <a:fld id="{AC22E162-0A57-43B2-BD51-0D1E805B55DC}" type="slidenum">
              <a:rPr lang="en-US" smtClean="0"/>
              <a:t>6</a:t>
            </a:fld>
            <a:endParaRPr lang="en-US"/>
          </a:p>
        </p:txBody>
      </p:sp>
    </p:spTree>
    <p:extLst>
      <p:ext uri="{BB962C8B-B14F-4D97-AF65-F5344CB8AC3E}">
        <p14:creationId xmlns:p14="http://schemas.microsoft.com/office/powerpoint/2010/main" val="4090904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kern="1200" dirty="0">
                <a:solidFill>
                  <a:schemeClr val="tx1"/>
                </a:solidFill>
                <a:effectLst/>
                <a:latin typeface="+mn-lt"/>
                <a:ea typeface="+mn-ea"/>
                <a:cs typeface="+mn-cs"/>
              </a:rPr>
              <a:t>Barreiras aos cuidados nos países em desenvolvimento</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pt-PT" sz="1200" kern="1200" dirty="0">
                <a:solidFill>
                  <a:schemeClr val="tx1"/>
                </a:solidFill>
                <a:effectLst/>
                <a:latin typeface="+mn-lt"/>
                <a:ea typeface="+mn-ea"/>
                <a:cs typeface="+mn-cs"/>
              </a:rPr>
              <a:t>Barreiras legais e políticas, nomeadamente leis restritivas ou vagas</a:t>
            </a:r>
          </a:p>
          <a:p>
            <a:pPr marL="171450" indent="-171450">
              <a:buFont typeface="Arial" panose="020B0604020202020204" pitchFamily="34" charset="0"/>
              <a:buChar char="•"/>
            </a:pPr>
            <a:r>
              <a:rPr lang="pt-PT" sz="1200" kern="1200" dirty="0">
                <a:solidFill>
                  <a:schemeClr val="tx1"/>
                </a:solidFill>
                <a:effectLst/>
                <a:latin typeface="+mn-lt"/>
                <a:ea typeface="+mn-ea"/>
                <a:cs typeface="+mn-cs"/>
              </a:rPr>
              <a:t>Barreiras sociais e culturais, como a discriminação de género, pobreza, estigma do aborto ou falta de apoio social</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pt-PT" sz="1200" kern="1200" dirty="0">
                <a:solidFill>
                  <a:schemeClr val="tx1"/>
                </a:solidFill>
                <a:effectLst/>
                <a:latin typeface="+mn-lt"/>
                <a:ea typeface="+mn-ea"/>
                <a:cs typeface="+mn-cs"/>
              </a:rPr>
              <a:t>Barreiras do sistema de saúde, por exemplo, falta de instalações ou de provedores formados, cuidados de baixa qualidade ou um elevado custo dos serviços</a:t>
            </a:r>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7</a:t>
            </a:fld>
            <a:endParaRPr lang="en-US"/>
          </a:p>
        </p:txBody>
      </p:sp>
    </p:spTree>
    <p:extLst>
      <p:ext uri="{BB962C8B-B14F-4D97-AF65-F5344CB8AC3E}">
        <p14:creationId xmlns:p14="http://schemas.microsoft.com/office/powerpoint/2010/main" val="795671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As mulheres nos países de baixa renda têm maior probabilidade de ter um aborto inseguro e, por sua vez, particularmente susceptíveis de sofrer complicações de aborto. Por outro lado, mesmo nos países de baixa renda, as mulheres mais pobres são as que têm menos acesso aos cuidados de aborto seguro e são mais susceptíveis de morrer devido à prática do aborto inseguro</a:t>
            </a:r>
            <a:r>
              <a:rPr lang="en-US" dirty="0"/>
              <a:t>.</a:t>
            </a:r>
          </a:p>
          <a:p>
            <a:endParaRPr lang="en-US" dirty="0"/>
          </a:p>
          <a:p>
            <a:r>
              <a:rPr lang="en-US" dirty="0" err="1"/>
              <a:t>Imagem</a:t>
            </a:r>
            <a:r>
              <a:rPr lang="en-US" dirty="0"/>
              <a:t>: Guttmacher Institute. (2018). </a:t>
            </a:r>
            <a:r>
              <a:rPr lang="en-US" i="1" dirty="0"/>
              <a:t>Infographic: Variations in safety of abortions across countries by income level. </a:t>
            </a:r>
            <a:r>
              <a:rPr lang="en-US" dirty="0"/>
              <a:t>New York: Guttmacher Institute.</a:t>
            </a:r>
          </a:p>
          <a:p>
            <a:endParaRPr lang="en-US" dirty="0"/>
          </a:p>
          <a:p>
            <a:endParaRPr lang="en-US" dirty="0"/>
          </a:p>
          <a:p>
            <a:endParaRPr lang="en-US" dirty="0"/>
          </a:p>
          <a:p>
            <a:r>
              <a:rPr lang="en-US" b="1" dirty="0"/>
              <a:t>Women in low-income countries are most likely to have an unsafe abortion</a:t>
            </a:r>
            <a:r>
              <a:rPr lang="en-US" baseline="0" dirty="0"/>
              <a:t> = </a:t>
            </a:r>
            <a:r>
              <a:rPr lang="en-US" dirty="0"/>
              <a:t> </a:t>
            </a:r>
            <a:r>
              <a:rPr lang="pt-PT" dirty="0"/>
              <a:t>As mulheres nos países de baixa</a:t>
            </a:r>
            <a:r>
              <a:rPr lang="pt-PT" baseline="0" dirty="0"/>
              <a:t> renda</a:t>
            </a:r>
            <a:r>
              <a:rPr lang="pt-PT" dirty="0"/>
              <a:t> têm maior probabilidade de ter um aborto inseguro</a:t>
            </a:r>
          </a:p>
          <a:p>
            <a:r>
              <a:rPr lang="en-US" b="1" dirty="0"/>
              <a:t>% of abortions that are: = </a:t>
            </a:r>
            <a:r>
              <a:rPr lang="en-US" b="0" dirty="0"/>
              <a:t>% de </a:t>
            </a:r>
            <a:r>
              <a:rPr lang="en-US" b="0" dirty="0" err="1"/>
              <a:t>abortos</a:t>
            </a:r>
            <a:r>
              <a:rPr lang="en-US" b="0" dirty="0"/>
              <a:t> que </a:t>
            </a:r>
            <a:r>
              <a:rPr lang="en-US" b="0" dirty="0" err="1"/>
              <a:t>são</a:t>
            </a:r>
            <a:r>
              <a:rPr lang="en-US" b="0" dirty="0"/>
              <a:t>:</a:t>
            </a:r>
          </a:p>
          <a:p>
            <a:r>
              <a:rPr lang="en-US" b="1" dirty="0"/>
              <a:t>Safe</a:t>
            </a:r>
            <a:r>
              <a:rPr lang="en-US" b="1" baseline="0" dirty="0"/>
              <a:t> = </a:t>
            </a:r>
            <a:r>
              <a:rPr lang="en-US" b="0" baseline="0" dirty="0" err="1"/>
              <a:t>Seguros</a:t>
            </a:r>
            <a:endParaRPr lang="en-US" b="0" baseline="0" dirty="0"/>
          </a:p>
          <a:p>
            <a:r>
              <a:rPr lang="en-US" b="1" baseline="0" dirty="0"/>
              <a:t>Less safe = </a:t>
            </a:r>
            <a:r>
              <a:rPr lang="en-US" b="0" baseline="0" dirty="0" err="1"/>
              <a:t>Menos</a:t>
            </a:r>
            <a:r>
              <a:rPr lang="en-US" b="0" baseline="0" dirty="0"/>
              <a:t> </a:t>
            </a:r>
            <a:r>
              <a:rPr lang="en-US" b="0" baseline="0" dirty="0" err="1"/>
              <a:t>seguros</a:t>
            </a:r>
            <a:endParaRPr lang="en-US" b="0" baseline="0" dirty="0"/>
          </a:p>
          <a:p>
            <a:r>
              <a:rPr lang="en-US" b="1" baseline="0" dirty="0"/>
              <a:t>Least safe = </a:t>
            </a:r>
            <a:r>
              <a:rPr lang="en-US" b="0" baseline="0" dirty="0" err="1"/>
              <a:t>Muito</a:t>
            </a:r>
            <a:r>
              <a:rPr lang="en-US" b="0" baseline="0" dirty="0"/>
              <a:t> </a:t>
            </a:r>
            <a:r>
              <a:rPr lang="en-US" b="0" baseline="0" dirty="0" err="1"/>
              <a:t>menos</a:t>
            </a:r>
            <a:r>
              <a:rPr lang="en-US" b="0" baseline="0" dirty="0"/>
              <a:t> </a:t>
            </a:r>
            <a:r>
              <a:rPr lang="en-US" b="0" baseline="0" dirty="0" err="1"/>
              <a:t>seguros</a:t>
            </a:r>
            <a:endParaRPr lang="en-US" b="0" baseline="0" dirty="0"/>
          </a:p>
          <a:p>
            <a:endParaRPr lang="en-US" b="0" baseline="0" dirty="0"/>
          </a:p>
          <a:p>
            <a:r>
              <a:rPr lang="en-US" b="1" baseline="0" dirty="0"/>
              <a:t>Low = </a:t>
            </a:r>
            <a:r>
              <a:rPr lang="en-US" b="0" baseline="0" dirty="0" err="1"/>
              <a:t>Baixa</a:t>
            </a:r>
            <a:endParaRPr lang="en-US" b="0" baseline="0" dirty="0"/>
          </a:p>
          <a:p>
            <a:r>
              <a:rPr lang="en-US" b="1" baseline="0" dirty="0"/>
              <a:t>Lower middle = </a:t>
            </a:r>
            <a:r>
              <a:rPr lang="en-US" b="0" baseline="0" dirty="0" err="1"/>
              <a:t>Média</a:t>
            </a:r>
            <a:r>
              <a:rPr lang="en-US" b="0" baseline="0" dirty="0"/>
              <a:t> </a:t>
            </a:r>
            <a:r>
              <a:rPr lang="en-US" b="0" baseline="0" dirty="0" err="1"/>
              <a:t>baixa</a:t>
            </a:r>
            <a:endParaRPr lang="en-US" b="0" baseline="0" dirty="0"/>
          </a:p>
          <a:p>
            <a:r>
              <a:rPr lang="en-US" b="1" baseline="0" dirty="0"/>
              <a:t>Upper middle = </a:t>
            </a:r>
            <a:r>
              <a:rPr lang="en-US" b="0" baseline="0" dirty="0" err="1"/>
              <a:t>Média</a:t>
            </a:r>
            <a:r>
              <a:rPr lang="en-US" b="0" baseline="0" dirty="0"/>
              <a:t> </a:t>
            </a:r>
            <a:r>
              <a:rPr lang="en-US" b="0" baseline="0" dirty="0" err="1"/>
              <a:t>alta</a:t>
            </a:r>
            <a:endParaRPr lang="en-US" b="0" baseline="0" dirty="0"/>
          </a:p>
          <a:p>
            <a:r>
              <a:rPr lang="en-US" b="1" baseline="0" dirty="0"/>
              <a:t>High = </a:t>
            </a:r>
            <a:r>
              <a:rPr lang="en-US" b="0" baseline="0" dirty="0"/>
              <a:t>Alta</a:t>
            </a:r>
          </a:p>
          <a:p>
            <a:endParaRPr lang="en-US" b="0" baseline="0" dirty="0"/>
          </a:p>
          <a:p>
            <a:r>
              <a:rPr lang="en-US" b="1" baseline="0" dirty="0"/>
              <a:t>Countries by World Bank Income group</a:t>
            </a:r>
            <a:r>
              <a:rPr lang="en-US" b="0" baseline="0" dirty="0"/>
              <a:t> = </a:t>
            </a:r>
            <a:r>
              <a:rPr lang="pt-PT" b="0" baseline="0" dirty="0"/>
              <a:t>Países por grupo de renda de acordo com a classificação do Banco Mundial</a:t>
            </a:r>
          </a:p>
          <a:p>
            <a:endParaRPr lang="pt-PT" b="0" baseline="0" dirty="0"/>
          </a:p>
          <a:p>
            <a:r>
              <a:rPr lang="en-US" b="1" baseline="0" dirty="0"/>
              <a:t>Abortion is safe when done by a trained person using WHO-recommended methods, </a:t>
            </a:r>
            <a:r>
              <a:rPr lang="en-US" b="1" i="1" baseline="0" dirty="0"/>
              <a:t>less safe</a:t>
            </a:r>
            <a:r>
              <a:rPr lang="en-US" b="1" baseline="0" dirty="0"/>
              <a:t> when only one of those conditions is met and </a:t>
            </a:r>
            <a:r>
              <a:rPr lang="en-US" b="1" i="1" baseline="0" dirty="0"/>
              <a:t>least safe </a:t>
            </a:r>
            <a:r>
              <a:rPr lang="en-US" b="1" baseline="0" dirty="0"/>
              <a:t>when neither is met</a:t>
            </a:r>
            <a:r>
              <a:rPr lang="en-US" b="0" baseline="0" dirty="0"/>
              <a:t>. =  </a:t>
            </a:r>
            <a:r>
              <a:rPr lang="pt-PT" b="0" baseline="0" dirty="0"/>
              <a:t>O aborto é seguro quando feito por uma pessoa formada utilizando métodos recomendados </a:t>
            </a:r>
            <a:r>
              <a:rPr lang="pt-PT" b="0" baseline="0" dirty="0" err="1"/>
              <a:t>pela</a:t>
            </a:r>
            <a:r>
              <a:rPr lang="pt-PT" b="0" baseline="0" dirty="0"/>
              <a:t> OMS, </a:t>
            </a:r>
            <a:r>
              <a:rPr lang="pt-PT" b="0" i="1" baseline="0" dirty="0"/>
              <a:t>menos seguro</a:t>
            </a:r>
            <a:r>
              <a:rPr lang="pt-PT" b="0" baseline="0" dirty="0"/>
              <a:t> quando apenas uma dessas condições é satisfeita e </a:t>
            </a:r>
            <a:r>
              <a:rPr lang="pt-PT" b="0" i="1" baseline="0" dirty="0"/>
              <a:t>muito menos seguro </a:t>
            </a:r>
            <a:r>
              <a:rPr lang="pt-PT" b="0" baseline="0" dirty="0"/>
              <a:t>quando nenhuma delas é satisfeita.</a:t>
            </a:r>
            <a:endParaRPr lang="en-US" b="0" baseline="0" dirty="0"/>
          </a:p>
          <a:p>
            <a:endParaRPr lang="en-US" dirty="0"/>
          </a:p>
        </p:txBody>
      </p:sp>
      <p:sp>
        <p:nvSpPr>
          <p:cNvPr id="4" name="Slide Number Placeholder 3"/>
          <p:cNvSpPr>
            <a:spLocks noGrp="1"/>
          </p:cNvSpPr>
          <p:nvPr>
            <p:ph type="sldNum" sz="quarter" idx="5"/>
          </p:nvPr>
        </p:nvSpPr>
        <p:spPr/>
        <p:txBody>
          <a:bodyPr/>
          <a:lstStyle/>
          <a:p>
            <a:fld id="{AC22E162-0A57-43B2-BD51-0D1E805B55DC}" type="slidenum">
              <a:rPr lang="en-US" smtClean="0"/>
              <a:t>8</a:t>
            </a:fld>
            <a:endParaRPr lang="en-US"/>
          </a:p>
        </p:txBody>
      </p:sp>
    </p:spTree>
    <p:extLst>
      <p:ext uri="{BB962C8B-B14F-4D97-AF65-F5344CB8AC3E}">
        <p14:creationId xmlns:p14="http://schemas.microsoft.com/office/powerpoint/2010/main" val="1217685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baseline="0" dirty="0"/>
              <a:t>Utilize este </a:t>
            </a:r>
            <a:r>
              <a:rPr lang="pt-PT" i="1" baseline="0" dirty="0"/>
              <a:t>slide</a:t>
            </a:r>
            <a:r>
              <a:rPr lang="pt-PT" baseline="0" dirty="0"/>
              <a:t> para debater algumas das consequências quando o aborto seguro não é acessível</a:t>
            </a:r>
            <a:r>
              <a:rPr lang="en-US" baseline="0" dirty="0"/>
              <a:t>.</a:t>
            </a:r>
            <a:endParaRPr lang="en-US" i="1" baseline="0" dirty="0"/>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9</a:t>
            </a:fld>
            <a:endParaRPr lang="en-US"/>
          </a:p>
        </p:txBody>
      </p:sp>
    </p:spTree>
    <p:extLst>
      <p:ext uri="{BB962C8B-B14F-4D97-AF65-F5344CB8AC3E}">
        <p14:creationId xmlns:p14="http://schemas.microsoft.com/office/powerpoint/2010/main" val="42758629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5F93DE-FE0D-E047-3F46-F1F2E45C145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20104099" cy="11308556"/>
          </a:xfrm>
          <a:prstGeom prst="rect">
            <a:avLst/>
          </a:prstGeom>
        </p:spPr>
      </p:pic>
      <p:pic>
        <p:nvPicPr>
          <p:cNvPr id="4" name="Picture 3">
            <a:extLst>
              <a:ext uri="{FF2B5EF4-FFF2-40B4-BE49-F238E27FC236}">
                <a16:creationId xmlns:a16="http://schemas.microsoft.com/office/drawing/2014/main" id="{F341B459-E96E-563D-4527-0923BD50197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6333694" y="9746558"/>
            <a:ext cx="2262599" cy="1151077"/>
          </a:xfrm>
          <a:prstGeom prst="rect">
            <a:avLst/>
          </a:prstGeom>
        </p:spPr>
      </p:pic>
      <p:sp>
        <p:nvSpPr>
          <p:cNvPr id="2" name="Holder 2"/>
          <p:cNvSpPr>
            <a:spLocks noGrp="1"/>
          </p:cNvSpPr>
          <p:nvPr>
            <p:ph type="ctrTitle"/>
          </p:nvPr>
        </p:nvSpPr>
        <p:spPr>
          <a:xfrm>
            <a:off x="3117273" y="4583772"/>
            <a:ext cx="15479020" cy="1384995"/>
          </a:xfrm>
          <a:prstGeom prst="rect">
            <a:avLst/>
          </a:prstGeom>
        </p:spPr>
        <p:txBody>
          <a:bodyPr wrap="square" lIns="0" tIns="0" rIns="0" bIns="0" anchor="b">
            <a:spAutoFit/>
          </a:bodyPr>
          <a:lstStyle>
            <a:lvl1pPr algn="ctr">
              <a:defRPr sz="9000">
                <a:solidFill>
                  <a:schemeClr val="bg1"/>
                </a:solidFill>
                <a:latin typeface="+mj-lt"/>
              </a:defRPr>
            </a:lvl1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e Three">
    <p:spTree>
      <p:nvGrpSpPr>
        <p:cNvPr id="1" name=""/>
        <p:cNvGrpSpPr/>
        <p:nvPr/>
      </p:nvGrpSpPr>
      <p:grpSpPr>
        <a:xfrm>
          <a:off x="0" y="0"/>
          <a:ext cx="0" cy="0"/>
          <a:chOff x="0" y="0"/>
          <a:chExt cx="0" cy="0"/>
        </a:xfrm>
      </p:grpSpPr>
      <p:cxnSp>
        <p:nvCxnSpPr>
          <p:cNvPr id="18" name="Straight Connector 17"/>
          <p:cNvCxnSpPr/>
          <p:nvPr userDrawn="1"/>
        </p:nvCxnSpPr>
        <p:spPr>
          <a:xfrm>
            <a:off x="2133600" y="3825875"/>
            <a:ext cx="27432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8680450" y="3825875"/>
            <a:ext cx="27432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10"/>
          </p:nvPr>
        </p:nvSpPr>
        <p:spPr>
          <a:xfrm>
            <a:off x="762000" y="4206875"/>
            <a:ext cx="5486400" cy="3810000"/>
          </a:xfrm>
        </p:spPr>
        <p:txBody>
          <a:bodyPr/>
          <a:lstStyle>
            <a:lvl1pPr algn="ctr">
              <a:defRPr sz="4800">
                <a:latin typeface="Helvetica" charset="0"/>
                <a:ea typeface="Helvetica" charset="0"/>
                <a:cs typeface="Helvetica" charset="0"/>
              </a:defRPr>
            </a:lvl1pPr>
          </a:lstStyle>
          <a:p>
            <a:pPr lvl="0"/>
            <a:r>
              <a:rPr lang="en-US"/>
              <a:t>Click to edit Master text styles</a:t>
            </a:r>
          </a:p>
        </p:txBody>
      </p:sp>
      <p:sp>
        <p:nvSpPr>
          <p:cNvPr id="21" name="Text Placeholder 13"/>
          <p:cNvSpPr>
            <a:spLocks noGrp="1"/>
          </p:cNvSpPr>
          <p:nvPr>
            <p:ph type="body" sz="quarter" idx="11"/>
          </p:nvPr>
        </p:nvSpPr>
        <p:spPr>
          <a:xfrm>
            <a:off x="7308850" y="4222131"/>
            <a:ext cx="5486400" cy="3794744"/>
          </a:xfrm>
        </p:spPr>
        <p:txBody>
          <a:bodyPr/>
          <a:lstStyle>
            <a:lvl1pPr algn="ctr">
              <a:defRPr sz="4800">
                <a:latin typeface="Helvetica" charset="0"/>
                <a:ea typeface="Helvetica" charset="0"/>
                <a:cs typeface="Helvetica" charset="0"/>
              </a:defRPr>
            </a:lvl1pPr>
          </a:lstStyle>
          <a:p>
            <a:pPr lvl="0"/>
            <a:r>
              <a:rPr lang="en-US"/>
              <a:t>Click to edit Master text styles</a:t>
            </a:r>
          </a:p>
        </p:txBody>
      </p:sp>
      <p:cxnSp>
        <p:nvCxnSpPr>
          <p:cNvPr id="22" name="Straight Connector 21"/>
          <p:cNvCxnSpPr/>
          <p:nvPr userDrawn="1"/>
        </p:nvCxnSpPr>
        <p:spPr>
          <a:xfrm>
            <a:off x="15233650" y="3825875"/>
            <a:ext cx="27432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12"/>
          </p:nvPr>
        </p:nvSpPr>
        <p:spPr>
          <a:xfrm>
            <a:off x="13862050" y="4222131"/>
            <a:ext cx="5486400" cy="3794744"/>
          </a:xfrm>
        </p:spPr>
        <p:txBody>
          <a:bodyPr/>
          <a:lstStyle>
            <a:lvl1pPr algn="ctr">
              <a:defRPr sz="4800">
                <a:latin typeface="Helvetica" charset="0"/>
                <a:ea typeface="Helvetica" charset="0"/>
                <a:cs typeface="Helvetica" charset="0"/>
              </a:defRPr>
            </a:lvl1pPr>
          </a:lstStyle>
          <a:p>
            <a:pPr lvl="0"/>
            <a:r>
              <a:rPr lang="en-US"/>
              <a:t>Click to edit Master text styles</a:t>
            </a:r>
          </a:p>
        </p:txBody>
      </p:sp>
      <p:sp>
        <p:nvSpPr>
          <p:cNvPr id="24" name="Text Placeholder 13"/>
          <p:cNvSpPr>
            <a:spLocks noGrp="1"/>
          </p:cNvSpPr>
          <p:nvPr>
            <p:ph type="body" sz="quarter" idx="16"/>
          </p:nvPr>
        </p:nvSpPr>
        <p:spPr>
          <a:xfrm>
            <a:off x="762000" y="1213629"/>
            <a:ext cx="5486400" cy="2215991"/>
          </a:xfrm>
        </p:spPr>
        <p:txBody>
          <a:bodyPr anchor="b"/>
          <a:lstStyle>
            <a:lvl1pPr algn="ctr">
              <a:defRPr sz="4800" b="1" cap="all" baseline="0">
                <a:solidFill>
                  <a:schemeClr val="accent1"/>
                </a:solidFill>
                <a:latin typeface="Helvetica" charset="0"/>
                <a:ea typeface="Helvetica" charset="0"/>
                <a:cs typeface="Helvetica" charset="0"/>
              </a:defRPr>
            </a:lvl1pPr>
          </a:lstStyle>
          <a:p>
            <a:pPr lvl="0"/>
            <a:r>
              <a:rPr lang="en-US"/>
              <a:t>Click to edit Master text styles</a:t>
            </a:r>
          </a:p>
        </p:txBody>
      </p:sp>
      <p:sp>
        <p:nvSpPr>
          <p:cNvPr id="25" name="Text Placeholder 13"/>
          <p:cNvSpPr>
            <a:spLocks noGrp="1"/>
          </p:cNvSpPr>
          <p:nvPr>
            <p:ph type="body" sz="quarter" idx="17"/>
          </p:nvPr>
        </p:nvSpPr>
        <p:spPr>
          <a:xfrm>
            <a:off x="7308850" y="1228885"/>
            <a:ext cx="5486400" cy="2215991"/>
          </a:xfrm>
        </p:spPr>
        <p:txBody>
          <a:bodyPr anchor="b"/>
          <a:lstStyle>
            <a:lvl1pPr algn="ctr">
              <a:defRPr sz="4800" b="1" cap="all" baseline="0">
                <a:solidFill>
                  <a:schemeClr val="accent4"/>
                </a:solidFill>
                <a:latin typeface="Helvetica" charset="0"/>
                <a:ea typeface="Helvetica" charset="0"/>
                <a:cs typeface="Helvetica" charset="0"/>
              </a:defRPr>
            </a:lvl1pPr>
          </a:lstStyle>
          <a:p>
            <a:pPr lvl="0"/>
            <a:r>
              <a:rPr lang="en-US"/>
              <a:t>Click to edit Master text styles</a:t>
            </a:r>
          </a:p>
        </p:txBody>
      </p:sp>
      <p:sp>
        <p:nvSpPr>
          <p:cNvPr id="26" name="Text Placeholder 13"/>
          <p:cNvSpPr>
            <a:spLocks noGrp="1"/>
          </p:cNvSpPr>
          <p:nvPr>
            <p:ph type="body" sz="quarter" idx="18"/>
          </p:nvPr>
        </p:nvSpPr>
        <p:spPr>
          <a:xfrm>
            <a:off x="13862050" y="1228885"/>
            <a:ext cx="5486400" cy="2215991"/>
          </a:xfrm>
        </p:spPr>
        <p:txBody>
          <a:bodyPr anchor="b"/>
          <a:lstStyle>
            <a:lvl1pPr algn="ctr">
              <a:defRPr sz="4800" b="1" cap="all" baseline="0">
                <a:solidFill>
                  <a:schemeClr val="tx2"/>
                </a:solidFill>
                <a:latin typeface="Helvetica" charset="0"/>
                <a:ea typeface="Helvetica" charset="0"/>
                <a:cs typeface="Helvetica" charset="0"/>
              </a:defRPr>
            </a:lvl1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ll Quote">
    <p:bg>
      <p:bgPr>
        <a:solidFill>
          <a:schemeClr val="accent3"/>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8050" y="854075"/>
            <a:ext cx="1024128" cy="682752"/>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76850" y="9693275"/>
            <a:ext cx="1024128" cy="682752"/>
          </a:xfrm>
          <a:prstGeom prst="rect">
            <a:avLst/>
          </a:prstGeom>
        </p:spPr>
      </p:pic>
      <p:sp>
        <p:nvSpPr>
          <p:cNvPr id="9" name="Text Placeholder 8"/>
          <p:cNvSpPr>
            <a:spLocks noGrp="1"/>
          </p:cNvSpPr>
          <p:nvPr>
            <p:ph type="body" sz="quarter" idx="10" hasCustomPrompt="1"/>
          </p:nvPr>
        </p:nvSpPr>
        <p:spPr>
          <a:xfrm>
            <a:off x="2393950" y="1536827"/>
            <a:ext cx="15316200" cy="8156447"/>
          </a:xfrm>
          <a:ln>
            <a:noFill/>
          </a:ln>
        </p:spPr>
        <p:txBody>
          <a:bodyPr anchor="ctr"/>
          <a:lstStyle>
            <a:lvl1pPr algn="ctr">
              <a:defRPr sz="7200" b="0" baseline="0">
                <a:solidFill>
                  <a:schemeClr val="bg1"/>
                </a:solidFill>
                <a:latin typeface="Helvetica" charset="0"/>
                <a:ea typeface="Helvetica" charset="0"/>
                <a:cs typeface="Helvetica" charset="0"/>
              </a:defRPr>
            </a:lvl1pPr>
            <a:lvl2pPr algn="ctr">
              <a:defRPr sz="4800">
                <a:solidFill>
                  <a:schemeClr val="bg1"/>
                </a:solidFill>
                <a:latin typeface="Helvetica" charset="0"/>
                <a:ea typeface="Helvetica" charset="0"/>
                <a:cs typeface="Helvetica" charset="0"/>
              </a:defRPr>
            </a:lvl2pPr>
            <a:lvl3pPr algn="ctr">
              <a:defRPr sz="4800">
                <a:solidFill>
                  <a:schemeClr val="bg1"/>
                </a:solidFill>
                <a:latin typeface="Helvetica" charset="0"/>
                <a:ea typeface="Helvetica" charset="0"/>
                <a:cs typeface="Helvetica" charset="0"/>
              </a:defRPr>
            </a:lvl3pPr>
            <a:lvl4pPr algn="ctr">
              <a:defRPr sz="4800">
                <a:solidFill>
                  <a:schemeClr val="bg1"/>
                </a:solidFill>
                <a:latin typeface="Helvetica" charset="0"/>
                <a:ea typeface="Helvetica" charset="0"/>
                <a:cs typeface="Helvetica" charset="0"/>
              </a:defRPr>
            </a:lvl4pPr>
            <a:lvl5pPr algn="ctr">
              <a:defRPr sz="4800">
                <a:solidFill>
                  <a:schemeClr val="bg1"/>
                </a:solidFill>
                <a:latin typeface="Helvetica" charset="0"/>
                <a:ea typeface="Helvetica" charset="0"/>
                <a:cs typeface="Helvetica" charset="0"/>
              </a:defRPr>
            </a:lvl5pPr>
          </a:lstStyle>
          <a:p>
            <a:pPr lvl="0"/>
            <a:r>
              <a:rPr lang="en-US"/>
              <a:t>Quote placeholder, align to the center and middle</a:t>
            </a:r>
          </a:p>
        </p:txBody>
      </p:sp>
    </p:spTree>
    <p:extLst>
      <p:ext uri="{BB962C8B-B14F-4D97-AF65-F5344CB8AC3E}">
        <p14:creationId xmlns:p14="http://schemas.microsoft.com/office/powerpoint/2010/main" val="750597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screen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20104100" cy="11309350"/>
          </a:xfrm>
        </p:spPr>
        <p:txBody>
          <a:bodyPr/>
          <a:lstStyle/>
          <a:p>
            <a:endParaRPr lang="en-US"/>
          </a:p>
        </p:txBody>
      </p:sp>
    </p:spTree>
    <p:extLst>
      <p:ext uri="{BB962C8B-B14F-4D97-AF65-F5344CB8AC3E}">
        <p14:creationId xmlns:p14="http://schemas.microsoft.com/office/powerpoint/2010/main" val="1289335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3"/>
        </a:solidFill>
        <a:effectLst/>
      </p:bgPr>
    </p:bg>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3C79A023-415F-3661-6577-8CF76655A534}"/>
              </a:ext>
            </a:extLst>
          </p:cNvPr>
          <p:cNvSpPr>
            <a:spLocks noGrp="1"/>
          </p:cNvSpPr>
          <p:nvPr>
            <p:ph type="body" sz="quarter" idx="10" hasCustomPrompt="1"/>
          </p:nvPr>
        </p:nvSpPr>
        <p:spPr>
          <a:xfrm>
            <a:off x="0" y="4916011"/>
            <a:ext cx="20104100" cy="1477328"/>
          </a:xfrm>
          <a:ln>
            <a:noFill/>
          </a:ln>
        </p:spPr>
        <p:txBody>
          <a:bodyPr anchor="ctr"/>
          <a:lstStyle>
            <a:lvl1pPr algn="ctr">
              <a:defRPr sz="9600" b="1" baseline="0">
                <a:solidFill>
                  <a:schemeClr val="bg1"/>
                </a:solidFill>
                <a:latin typeface="Helvetica" charset="0"/>
                <a:ea typeface="Helvetica" charset="0"/>
                <a:cs typeface="Helvetica" charset="0"/>
              </a:defRPr>
            </a:lvl1pPr>
            <a:lvl2pPr algn="ctr">
              <a:defRPr sz="4800">
                <a:solidFill>
                  <a:schemeClr val="bg1"/>
                </a:solidFill>
                <a:latin typeface="Helvetica" charset="0"/>
                <a:ea typeface="Helvetica" charset="0"/>
                <a:cs typeface="Helvetica" charset="0"/>
              </a:defRPr>
            </a:lvl2pPr>
            <a:lvl3pPr algn="ctr">
              <a:defRPr sz="4800">
                <a:solidFill>
                  <a:schemeClr val="bg1"/>
                </a:solidFill>
                <a:latin typeface="Helvetica" charset="0"/>
                <a:ea typeface="Helvetica" charset="0"/>
                <a:cs typeface="Helvetica" charset="0"/>
              </a:defRPr>
            </a:lvl3pPr>
            <a:lvl4pPr algn="ctr">
              <a:defRPr sz="4800">
                <a:solidFill>
                  <a:schemeClr val="bg1"/>
                </a:solidFill>
                <a:latin typeface="Helvetica" charset="0"/>
                <a:ea typeface="Helvetica" charset="0"/>
                <a:cs typeface="Helvetica" charset="0"/>
              </a:defRPr>
            </a:lvl4pPr>
            <a:lvl5pPr algn="ctr">
              <a:defRPr sz="4800">
                <a:solidFill>
                  <a:schemeClr val="bg1"/>
                </a:solidFill>
                <a:latin typeface="Helvetica" charset="0"/>
                <a:ea typeface="Helvetica" charset="0"/>
                <a:cs typeface="Helvetica" charset="0"/>
              </a:defRPr>
            </a:lvl5pPr>
          </a:lstStyle>
          <a:p>
            <a:pPr lvl="0"/>
            <a:r>
              <a:rPr lang="en-US" dirty="0"/>
              <a:t>Thank you!</a:t>
            </a:r>
          </a:p>
        </p:txBody>
      </p:sp>
      <p:pic>
        <p:nvPicPr>
          <p:cNvPr id="4" name="Picture 3">
            <a:extLst>
              <a:ext uri="{FF2B5EF4-FFF2-40B4-BE49-F238E27FC236}">
                <a16:creationId xmlns:a16="http://schemas.microsoft.com/office/drawing/2014/main" id="{454D9618-D53C-092A-C940-785C7A3884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920750" y="9760473"/>
            <a:ext cx="2262599" cy="112324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7" name="Holder 2"/>
          <p:cNvSpPr>
            <a:spLocks noGrp="1"/>
          </p:cNvSpPr>
          <p:nvPr>
            <p:ph type="ctrTitle" hasCustomPrompt="1"/>
          </p:nvPr>
        </p:nvSpPr>
        <p:spPr>
          <a:xfrm>
            <a:off x="1289050" y="8397875"/>
            <a:ext cx="17088486" cy="1107996"/>
          </a:xfrm>
          <a:prstGeom prst="rect">
            <a:avLst/>
          </a:prstGeom>
        </p:spPr>
        <p:txBody>
          <a:bodyPr wrap="square" lIns="0" tIns="0" rIns="0" bIns="0" anchor="t">
            <a:spAutoFit/>
          </a:bodyPr>
          <a:lstStyle>
            <a:lvl1pPr algn="l">
              <a:defRPr sz="7200">
                <a:solidFill>
                  <a:schemeClr val="tx1"/>
                </a:solidFill>
                <a:latin typeface="+mj-lt"/>
              </a:defRPr>
            </a:lvl1pPr>
          </a:lstStyle>
          <a:p>
            <a:r>
              <a:rPr lang="en-US" dirty="0"/>
              <a:t>SECTION TITLE VERSION ONE</a:t>
            </a:r>
          </a:p>
        </p:txBody>
      </p:sp>
      <p:pic>
        <p:nvPicPr>
          <p:cNvPr id="2" name="Picture 1">
            <a:extLst>
              <a:ext uri="{FF2B5EF4-FFF2-40B4-BE49-F238E27FC236}">
                <a16:creationId xmlns:a16="http://schemas.microsoft.com/office/drawing/2014/main" id="{509228F6-D2F7-6139-9207-D6FCBB075B67}"/>
              </a:ext>
            </a:extLst>
          </p:cNvPr>
          <p:cNvPicPr>
            <a:picLocks noChangeAspect="1"/>
          </p:cNvPicPr>
          <p:nvPr userDrawn="1"/>
        </p:nvPicPr>
        <p:blipFill>
          <a:blip r:embed="rId2">
            <a:extLst>
              <a:ext uri="{28A0092B-C50C-407E-A947-70E740481C1C}">
                <a14:useLocalDpi xmlns:a14="http://schemas.microsoft.com/office/drawing/2010/main" val="0"/>
              </a:ext>
            </a:extLst>
          </a:blip>
          <a:srcRect t="15228" b="15228"/>
          <a:stretch/>
        </p:blipFill>
        <p:spPr>
          <a:xfrm>
            <a:off x="0" y="-17929"/>
            <a:ext cx="20104099" cy="7864475"/>
          </a:xfrm>
          <a:prstGeom prst="rect">
            <a:avLst/>
          </a:prstGeom>
          <a:blipFill>
            <a:blip r:embed="rId3">
              <a:extLst>
                <a:ext uri="{28A0092B-C50C-407E-A947-70E740481C1C}">
                  <a14:useLocalDpi xmlns:a14="http://schemas.microsoft.com/office/drawing/2010/main" val="0"/>
                </a:ext>
              </a:extLst>
            </a:blip>
            <a:stretch>
              <a:fillRect/>
            </a:stretch>
          </a:blipFill>
        </p:spPr>
      </p:pic>
    </p:spTree>
    <p:extLst>
      <p:ext uri="{BB962C8B-B14F-4D97-AF65-F5344CB8AC3E}">
        <p14:creationId xmlns:p14="http://schemas.microsoft.com/office/powerpoint/2010/main" val="530511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with phot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F9DA31-8C24-36C8-4589-4EFBC120D9F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871" r="43095"/>
          <a:stretch/>
        </p:blipFill>
        <p:spPr>
          <a:xfrm>
            <a:off x="10052050" y="0"/>
            <a:ext cx="10059604" cy="11309349"/>
          </a:xfrm>
          <a:prstGeom prst="rect">
            <a:avLst/>
          </a:prstGeom>
        </p:spPr>
      </p:pic>
      <p:sp>
        <p:nvSpPr>
          <p:cNvPr id="7" name="Holder 2"/>
          <p:cNvSpPr>
            <a:spLocks noGrp="1"/>
          </p:cNvSpPr>
          <p:nvPr>
            <p:ph type="ctrTitle" hasCustomPrompt="1"/>
          </p:nvPr>
        </p:nvSpPr>
        <p:spPr>
          <a:xfrm>
            <a:off x="11949544" y="3992682"/>
            <a:ext cx="7779905" cy="3323987"/>
          </a:xfrm>
          <a:prstGeom prst="rect">
            <a:avLst/>
          </a:prstGeom>
        </p:spPr>
        <p:txBody>
          <a:bodyPr wrap="square" lIns="0" tIns="0" rIns="0" bIns="0" anchor="ctr">
            <a:spAutoFit/>
          </a:bodyPr>
          <a:lstStyle>
            <a:lvl1pPr algn="ctr">
              <a:defRPr sz="7200">
                <a:solidFill>
                  <a:schemeClr val="bg1"/>
                </a:solidFill>
                <a:latin typeface="+mj-lt"/>
              </a:defRPr>
            </a:lvl1pPr>
          </a:lstStyle>
          <a:p>
            <a:r>
              <a:rPr lang="en-US" dirty="0"/>
              <a:t>SECTION TITLE VERSION TWO:</a:t>
            </a:r>
            <a:br>
              <a:rPr lang="en-US" dirty="0"/>
            </a:br>
            <a:r>
              <a:rPr lang="en-US" dirty="0"/>
              <a:t>WITH PICTURE</a:t>
            </a:r>
          </a:p>
        </p:txBody>
      </p:sp>
      <p:sp>
        <p:nvSpPr>
          <p:cNvPr id="9" name="Picture Placeholder 8"/>
          <p:cNvSpPr>
            <a:spLocks noGrp="1"/>
          </p:cNvSpPr>
          <p:nvPr>
            <p:ph type="pic" sz="quarter" idx="10"/>
          </p:nvPr>
        </p:nvSpPr>
        <p:spPr>
          <a:xfrm>
            <a:off x="0" y="0"/>
            <a:ext cx="10052050" cy="11309350"/>
          </a:xfrm>
        </p:spPr>
        <p:txBody>
          <a:bodyPr/>
          <a:lstStyle/>
          <a:p>
            <a:endParaRPr lang="en-US"/>
          </a:p>
        </p:txBody>
      </p:sp>
    </p:spTree>
    <p:extLst>
      <p:ext uri="{BB962C8B-B14F-4D97-AF65-F5344CB8AC3E}">
        <p14:creationId xmlns:p14="http://schemas.microsoft.com/office/powerpoint/2010/main" val="1025921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Holder 2"/>
          <p:cNvSpPr>
            <a:spLocks noGrp="1"/>
          </p:cNvSpPr>
          <p:nvPr>
            <p:ph type="ctrTitle"/>
          </p:nvPr>
        </p:nvSpPr>
        <p:spPr>
          <a:xfrm>
            <a:off x="1507807" y="473075"/>
            <a:ext cx="17088486" cy="1384995"/>
          </a:xfrm>
          <a:prstGeom prst="rect">
            <a:avLst/>
          </a:prstGeom>
        </p:spPr>
        <p:txBody>
          <a:bodyPr wrap="square" lIns="0" tIns="0" rIns="0" bIns="0">
            <a:spAutoFit/>
          </a:bodyPr>
          <a:lstStyle>
            <a:lvl1pPr algn="ctr">
              <a:defRPr sz="9000">
                <a:solidFill>
                  <a:schemeClr val="tx1"/>
                </a:solidFill>
                <a:latin typeface="+mj-lt"/>
              </a:defRPr>
            </a:lvl1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1" name="Content Placeholder 10"/>
          <p:cNvSpPr>
            <a:spLocks noGrp="1"/>
          </p:cNvSpPr>
          <p:nvPr>
            <p:ph sz="quarter" idx="10"/>
          </p:nvPr>
        </p:nvSpPr>
        <p:spPr>
          <a:xfrm>
            <a:off x="2736850" y="3201154"/>
            <a:ext cx="14630400" cy="7482721"/>
          </a:xfrm>
        </p:spPr>
        <p:txBody>
          <a:bodyPr/>
          <a:lstStyle>
            <a:lvl1pPr marL="0">
              <a:spcAft>
                <a:spcPts val="3600"/>
              </a:spcAft>
              <a:defRPr sz="4800">
                <a:latin typeface="Helvetica" charset="0"/>
                <a:ea typeface="Helvetica" charset="0"/>
                <a:cs typeface="Helvetica" charset="0"/>
              </a:defRPr>
            </a:lvl1pPr>
            <a:lvl2pPr marL="685800" indent="-685800">
              <a:spcAft>
                <a:spcPts val="3600"/>
              </a:spcAft>
              <a:buClr>
                <a:schemeClr val="accent2"/>
              </a:buClr>
              <a:buFont typeface="Arial" charset="0"/>
              <a:buChar char="•"/>
              <a:defRPr sz="4800">
                <a:latin typeface="Helvetica" charset="0"/>
                <a:ea typeface="Helvetica" charset="0"/>
                <a:cs typeface="Helvetica" charset="0"/>
              </a:defRPr>
            </a:lvl2pPr>
            <a:lvl3pPr marL="1371600" indent="-685800">
              <a:spcAft>
                <a:spcPts val="3600"/>
              </a:spcAft>
              <a:buClr>
                <a:schemeClr val="accent2"/>
              </a:buClr>
              <a:buFont typeface="Wingdings" charset="2"/>
              <a:buChar char="§"/>
              <a:defRPr sz="4800">
                <a:latin typeface="Helvetica" charset="0"/>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stStyle>
          <a:p>
            <a:pPr lvl="0"/>
            <a:r>
              <a:rPr lang="en-US"/>
              <a:t>Click to edit Master text styles</a:t>
            </a:r>
          </a:p>
          <a:p>
            <a:pPr lvl="1"/>
            <a:r>
              <a:rPr lang="en-US"/>
              <a:t>Second level</a:t>
            </a:r>
          </a:p>
          <a:p>
            <a:pPr lvl="2"/>
            <a:r>
              <a:rPr lang="en-US"/>
              <a:t>Third level</a:t>
            </a:r>
          </a:p>
        </p:txBody>
      </p:sp>
      <p:sp>
        <p:nvSpPr>
          <p:cNvPr id="2" name="object 2">
            <a:extLst>
              <a:ext uri="{FF2B5EF4-FFF2-40B4-BE49-F238E27FC236}">
                <a16:creationId xmlns:a16="http://schemas.microsoft.com/office/drawing/2014/main" id="{3860323D-9367-C1EF-1AF6-23D4B161DF08}"/>
              </a:ext>
            </a:extLst>
          </p:cNvPr>
          <p:cNvSpPr/>
          <p:nvPr userDrawn="1"/>
        </p:nvSpPr>
        <p:spPr>
          <a:xfrm>
            <a:off x="0" y="0"/>
            <a:ext cx="20104099" cy="2588402"/>
          </a:xfrm>
          <a:prstGeom prst="rect">
            <a:avLst/>
          </a:prstGeom>
          <a:solidFill>
            <a:schemeClr val="accent3"/>
          </a:solidFill>
        </p:spPr>
        <p:txBody>
          <a:bodyPr wrap="square" lIns="0" tIns="0" rIns="0" bIns="0" rtlCol="0"/>
          <a:lstStyle/>
          <a:p>
            <a:endParaRPr/>
          </a:p>
        </p:txBody>
      </p:sp>
      <p:sp>
        <p:nvSpPr>
          <p:cNvPr id="3" name="Holder 2">
            <a:extLst>
              <a:ext uri="{FF2B5EF4-FFF2-40B4-BE49-F238E27FC236}">
                <a16:creationId xmlns:a16="http://schemas.microsoft.com/office/drawing/2014/main" id="{60290873-9C2A-C237-58C7-0C57ACF1BD0B}"/>
              </a:ext>
            </a:extLst>
          </p:cNvPr>
          <p:cNvSpPr>
            <a:spLocks noGrp="1"/>
          </p:cNvSpPr>
          <p:nvPr>
            <p:ph type="ctrTitle" hasCustomPrompt="1"/>
          </p:nvPr>
        </p:nvSpPr>
        <p:spPr>
          <a:xfrm>
            <a:off x="2736850" y="736679"/>
            <a:ext cx="14630400" cy="1107996"/>
          </a:xfrm>
          <a:prstGeom prst="rect">
            <a:avLst/>
          </a:prstGeom>
        </p:spPr>
        <p:txBody>
          <a:bodyPr wrap="square" lIns="0" tIns="0" rIns="0" bIns="0" anchor="ctr">
            <a:spAutoFit/>
          </a:bodyPr>
          <a:lstStyle>
            <a:lvl1pPr algn="ctr">
              <a:defRPr sz="7200">
                <a:solidFill>
                  <a:schemeClr val="bg1"/>
                </a:solidFill>
              </a:defRPr>
            </a:lvl1pPr>
          </a:lstStyle>
          <a:p>
            <a:r>
              <a:rPr lang="en-US"/>
              <a:t>Click to add a title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 with photo">
    <p:bg>
      <p:bgPr>
        <a:solidFill>
          <a:schemeClr val="bg1"/>
        </a:solidFill>
        <a:effectLst/>
      </p:bgPr>
    </p:bg>
    <p:spTree>
      <p:nvGrpSpPr>
        <p:cNvPr id="1" name=""/>
        <p:cNvGrpSpPr/>
        <p:nvPr/>
      </p:nvGrpSpPr>
      <p:grpSpPr>
        <a:xfrm>
          <a:off x="0" y="0"/>
          <a:ext cx="0" cy="0"/>
          <a:chOff x="0" y="0"/>
          <a:chExt cx="0" cy="0"/>
        </a:xfrm>
      </p:grpSpPr>
      <p:sp>
        <p:nvSpPr>
          <p:cNvPr id="9" name="Content Placeholder 10"/>
          <p:cNvSpPr>
            <a:spLocks noGrp="1"/>
          </p:cNvSpPr>
          <p:nvPr>
            <p:ph sz="quarter" idx="10"/>
          </p:nvPr>
        </p:nvSpPr>
        <p:spPr>
          <a:xfrm>
            <a:off x="831850" y="3192953"/>
            <a:ext cx="11125200" cy="6943897"/>
          </a:xfrm>
        </p:spPr>
        <p:txBody>
          <a:bodyPr/>
          <a:lstStyle>
            <a:lvl1pPr marL="0">
              <a:spcAft>
                <a:spcPts val="3600"/>
              </a:spcAft>
              <a:defRPr sz="4800">
                <a:latin typeface="Helvetica" charset="0"/>
                <a:ea typeface="Helvetica" charset="0"/>
                <a:cs typeface="Helvetica" charset="0"/>
              </a:defRPr>
            </a:lvl1pPr>
            <a:lvl2pPr marL="685800" indent="-685800">
              <a:spcAft>
                <a:spcPts val="3600"/>
              </a:spcAft>
              <a:buClr>
                <a:schemeClr val="accent2"/>
              </a:buClr>
              <a:buFont typeface="Arial" charset="0"/>
              <a:buChar char="•"/>
              <a:defRPr sz="4800">
                <a:latin typeface="Helvetica" charset="0"/>
                <a:ea typeface="Helvetica" charset="0"/>
                <a:cs typeface="Helvetica" charset="0"/>
              </a:defRPr>
            </a:lvl2pPr>
            <a:lvl3pPr marL="1371600" indent="-685800">
              <a:spcAft>
                <a:spcPts val="3600"/>
              </a:spcAft>
              <a:buClr>
                <a:schemeClr val="accent2"/>
              </a:buClr>
              <a:buFont typeface="Wingdings" charset="2"/>
              <a:buChar char="§"/>
              <a:defRPr sz="4800">
                <a:latin typeface="Helvetica" charset="0"/>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stStyle>
          <a:p>
            <a:pPr lvl="0"/>
            <a:r>
              <a:rPr lang="en-US"/>
              <a:t>Click to edit Master text styles</a:t>
            </a:r>
          </a:p>
          <a:p>
            <a:pPr lvl="1"/>
            <a:r>
              <a:rPr lang="en-US"/>
              <a:t>Second level</a:t>
            </a:r>
          </a:p>
          <a:p>
            <a:pPr lvl="2"/>
            <a:r>
              <a:rPr lang="en-US"/>
              <a:t>Third level</a:t>
            </a:r>
          </a:p>
        </p:txBody>
      </p:sp>
      <p:sp>
        <p:nvSpPr>
          <p:cNvPr id="10" name="Picture Placeholder 9"/>
          <p:cNvSpPr>
            <a:spLocks noGrp="1"/>
          </p:cNvSpPr>
          <p:nvPr>
            <p:ph type="pic" sz="quarter" idx="11"/>
          </p:nvPr>
        </p:nvSpPr>
        <p:spPr>
          <a:xfrm>
            <a:off x="12321761" y="3187410"/>
            <a:ext cx="6949440" cy="6949440"/>
          </a:xfrm>
        </p:spPr>
        <p:txBody>
          <a:bodyPr/>
          <a:lstStyle/>
          <a:p>
            <a:endParaRPr lang="en-US"/>
          </a:p>
        </p:txBody>
      </p:sp>
      <p:sp>
        <p:nvSpPr>
          <p:cNvPr id="2" name="object 2">
            <a:extLst>
              <a:ext uri="{FF2B5EF4-FFF2-40B4-BE49-F238E27FC236}">
                <a16:creationId xmlns:a16="http://schemas.microsoft.com/office/drawing/2014/main" id="{D90D9521-829D-65F6-3052-8B5265C282C3}"/>
              </a:ext>
            </a:extLst>
          </p:cNvPr>
          <p:cNvSpPr/>
          <p:nvPr userDrawn="1"/>
        </p:nvSpPr>
        <p:spPr>
          <a:xfrm>
            <a:off x="0" y="0"/>
            <a:ext cx="20104099" cy="2588402"/>
          </a:xfrm>
          <a:prstGeom prst="rect">
            <a:avLst/>
          </a:prstGeom>
          <a:solidFill>
            <a:schemeClr val="accent3"/>
          </a:solidFill>
        </p:spPr>
        <p:txBody>
          <a:bodyPr wrap="square" lIns="0" tIns="0" rIns="0" bIns="0" rtlCol="0"/>
          <a:lstStyle/>
          <a:p>
            <a:endParaRPr/>
          </a:p>
        </p:txBody>
      </p:sp>
      <p:sp>
        <p:nvSpPr>
          <p:cNvPr id="3" name="Holder 2">
            <a:extLst>
              <a:ext uri="{FF2B5EF4-FFF2-40B4-BE49-F238E27FC236}">
                <a16:creationId xmlns:a16="http://schemas.microsoft.com/office/drawing/2014/main" id="{3346AF21-EAB8-87EE-58F7-A927564B84FC}"/>
              </a:ext>
            </a:extLst>
          </p:cNvPr>
          <p:cNvSpPr>
            <a:spLocks noGrp="1"/>
          </p:cNvSpPr>
          <p:nvPr>
            <p:ph type="ctrTitle" hasCustomPrompt="1"/>
          </p:nvPr>
        </p:nvSpPr>
        <p:spPr>
          <a:xfrm>
            <a:off x="2736850" y="736679"/>
            <a:ext cx="14630400" cy="1107996"/>
          </a:xfrm>
          <a:prstGeom prst="rect">
            <a:avLst/>
          </a:prstGeom>
        </p:spPr>
        <p:txBody>
          <a:bodyPr wrap="square" lIns="0" tIns="0" rIns="0" bIns="0" anchor="ctr">
            <a:spAutoFit/>
          </a:bodyPr>
          <a:lstStyle>
            <a:lvl1pPr algn="ctr">
              <a:defRPr sz="7200">
                <a:solidFill>
                  <a:schemeClr val="bg1"/>
                </a:solidFill>
              </a:defRPr>
            </a:lvl1pPr>
          </a:lstStyle>
          <a:p>
            <a:r>
              <a:rPr lang="en-US"/>
              <a:t>Click to add a title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Content Placeholder 10"/>
          <p:cNvSpPr>
            <a:spLocks noGrp="1"/>
          </p:cNvSpPr>
          <p:nvPr>
            <p:ph sz="quarter" idx="10"/>
          </p:nvPr>
        </p:nvSpPr>
        <p:spPr>
          <a:xfrm>
            <a:off x="2736850" y="2301875"/>
            <a:ext cx="14630400" cy="8077200"/>
          </a:xfrm>
        </p:spPr>
        <p:txBody>
          <a:bodyPr/>
          <a:lstStyle>
            <a:lvl1pPr marL="0">
              <a:spcAft>
                <a:spcPts val="3600"/>
              </a:spcAft>
              <a:defRPr sz="4800">
                <a:latin typeface="Helvetica" charset="0"/>
                <a:ea typeface="Helvetica" charset="0"/>
                <a:cs typeface="Helvetica" charset="0"/>
              </a:defRPr>
            </a:lvl1pPr>
            <a:lvl2pPr marL="685800" indent="-685800">
              <a:spcAft>
                <a:spcPts val="3600"/>
              </a:spcAft>
              <a:buClr>
                <a:schemeClr val="accent2"/>
              </a:buClr>
              <a:buFont typeface="Arial" charset="0"/>
              <a:buChar char="•"/>
              <a:defRPr sz="4800">
                <a:latin typeface="Helvetica" charset="0"/>
                <a:ea typeface="Helvetica" charset="0"/>
                <a:cs typeface="Helvetica" charset="0"/>
              </a:defRPr>
            </a:lvl2pPr>
            <a:lvl3pPr marL="1371600" indent="-685800">
              <a:spcAft>
                <a:spcPts val="3600"/>
              </a:spcAft>
              <a:buClr>
                <a:schemeClr val="accent2"/>
              </a:buClr>
              <a:buFont typeface="Wingdings" charset="2"/>
              <a:buChar char="§"/>
              <a:defRPr sz="4800">
                <a:latin typeface="Helvetica" charset="0"/>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stStyle>
          <a:p>
            <a:pPr lvl="0"/>
            <a:r>
              <a:rPr lang="en-US"/>
              <a:t>Click to edit Master text styles</a:t>
            </a:r>
          </a:p>
          <a:p>
            <a:pPr lvl="1"/>
            <a:r>
              <a:rPr lang="en-US"/>
              <a:t>Second level</a:t>
            </a:r>
          </a:p>
          <a:p>
            <a:pPr lvl="2"/>
            <a:r>
              <a:rPr lang="en-US"/>
              <a:t>Third level</a:t>
            </a:r>
          </a:p>
        </p:txBody>
      </p:sp>
      <p:sp>
        <p:nvSpPr>
          <p:cNvPr id="7" name="Holder 2"/>
          <p:cNvSpPr>
            <a:spLocks noGrp="1"/>
          </p:cNvSpPr>
          <p:nvPr>
            <p:ph type="ctrTitle"/>
          </p:nvPr>
        </p:nvSpPr>
        <p:spPr>
          <a:xfrm>
            <a:off x="2736850" y="584279"/>
            <a:ext cx="14630400" cy="1107996"/>
          </a:xfrm>
          <a:prstGeom prst="rect">
            <a:avLst/>
          </a:prstGeom>
        </p:spPr>
        <p:txBody>
          <a:bodyPr wrap="square" lIns="0" tIns="0" rIns="0" bIns="0" anchor="ctr">
            <a:spAutoFit/>
          </a:bodyPr>
          <a:lstStyle>
            <a:lvl1pPr algn="ctr">
              <a:defRPr sz="7200">
                <a:solidFill>
                  <a:schemeClr val="accent1"/>
                </a:solidFill>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Content with photo">
    <p:bg>
      <p:bgPr>
        <a:solidFill>
          <a:schemeClr val="bg1"/>
        </a:solidFill>
        <a:effectLst/>
      </p:bgPr>
    </p:bg>
    <p:spTree>
      <p:nvGrpSpPr>
        <p:cNvPr id="1" name=""/>
        <p:cNvGrpSpPr/>
        <p:nvPr/>
      </p:nvGrpSpPr>
      <p:grpSpPr>
        <a:xfrm>
          <a:off x="0" y="0"/>
          <a:ext cx="0" cy="0"/>
          <a:chOff x="0" y="0"/>
          <a:chExt cx="0" cy="0"/>
        </a:xfrm>
      </p:grpSpPr>
      <p:sp>
        <p:nvSpPr>
          <p:cNvPr id="6" name="Holder 2"/>
          <p:cNvSpPr>
            <a:spLocks noGrp="1"/>
          </p:cNvSpPr>
          <p:nvPr>
            <p:ph type="ctrTitle"/>
          </p:nvPr>
        </p:nvSpPr>
        <p:spPr>
          <a:xfrm>
            <a:off x="924339" y="584279"/>
            <a:ext cx="18439351" cy="1107996"/>
          </a:xfrm>
          <a:prstGeom prst="rect">
            <a:avLst/>
          </a:prstGeom>
        </p:spPr>
        <p:txBody>
          <a:bodyPr wrap="square" lIns="0" tIns="0" rIns="0" bIns="0" anchor="ctr">
            <a:spAutoFit/>
          </a:bodyPr>
          <a:lstStyle>
            <a:lvl1pPr algn="ctr">
              <a:defRPr sz="7200">
                <a:solidFill>
                  <a:schemeClr val="accent1"/>
                </a:solidFill>
              </a:defRPr>
            </a:lvl1pPr>
          </a:lstStyle>
          <a:p>
            <a:endParaRPr lang="en-US"/>
          </a:p>
        </p:txBody>
      </p:sp>
      <p:sp>
        <p:nvSpPr>
          <p:cNvPr id="11" name="Content Placeholder 10"/>
          <p:cNvSpPr>
            <a:spLocks noGrp="1"/>
          </p:cNvSpPr>
          <p:nvPr>
            <p:ph sz="quarter" idx="10"/>
          </p:nvPr>
        </p:nvSpPr>
        <p:spPr>
          <a:xfrm>
            <a:off x="924339" y="2530475"/>
            <a:ext cx="11125200" cy="6949440"/>
          </a:xfrm>
        </p:spPr>
        <p:txBody>
          <a:bodyPr/>
          <a:lstStyle>
            <a:lvl1pPr marL="0">
              <a:spcAft>
                <a:spcPts val="3600"/>
              </a:spcAft>
              <a:defRPr sz="4800">
                <a:latin typeface="Helvetica" charset="0"/>
                <a:ea typeface="Helvetica" charset="0"/>
                <a:cs typeface="Helvetica" charset="0"/>
              </a:defRPr>
            </a:lvl1pPr>
            <a:lvl2pPr marL="685800" indent="-685800">
              <a:spcAft>
                <a:spcPts val="3600"/>
              </a:spcAft>
              <a:buClr>
                <a:schemeClr val="accent2"/>
              </a:buClr>
              <a:buFont typeface="Arial" charset="0"/>
              <a:buChar char="•"/>
              <a:defRPr sz="4800">
                <a:latin typeface="Helvetica" charset="0"/>
                <a:ea typeface="Helvetica" charset="0"/>
                <a:cs typeface="Helvetica" charset="0"/>
              </a:defRPr>
            </a:lvl2pPr>
            <a:lvl3pPr marL="1371600" indent="-685800">
              <a:spcAft>
                <a:spcPts val="3600"/>
              </a:spcAft>
              <a:buClr>
                <a:schemeClr val="accent2"/>
              </a:buClr>
              <a:buFont typeface="Wingdings" charset="2"/>
              <a:buChar char="§"/>
              <a:defRPr sz="4800">
                <a:latin typeface="Helvetica" charset="0"/>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stStyle>
          <a:p>
            <a:pPr lvl="0"/>
            <a:r>
              <a:rPr lang="en-US"/>
              <a:t>Click to edit Master text styles</a:t>
            </a:r>
          </a:p>
          <a:p>
            <a:pPr lvl="1"/>
            <a:r>
              <a:rPr lang="en-US"/>
              <a:t>Second level</a:t>
            </a:r>
          </a:p>
          <a:p>
            <a:pPr lvl="2"/>
            <a:r>
              <a:rPr lang="en-US"/>
              <a:t>Third level</a:t>
            </a:r>
          </a:p>
        </p:txBody>
      </p:sp>
      <p:sp>
        <p:nvSpPr>
          <p:cNvPr id="12" name="Picture Placeholder 9"/>
          <p:cNvSpPr>
            <a:spLocks noGrp="1"/>
          </p:cNvSpPr>
          <p:nvPr>
            <p:ph type="pic" sz="quarter" idx="11"/>
          </p:nvPr>
        </p:nvSpPr>
        <p:spPr>
          <a:xfrm>
            <a:off x="12414250" y="2530475"/>
            <a:ext cx="6949440" cy="6949440"/>
          </a:xfrm>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e Two">
    <p:spTree>
      <p:nvGrpSpPr>
        <p:cNvPr id="1" name=""/>
        <p:cNvGrpSpPr/>
        <p:nvPr/>
      </p:nvGrpSpPr>
      <p:grpSpPr>
        <a:xfrm>
          <a:off x="0" y="0"/>
          <a:ext cx="0" cy="0"/>
          <a:chOff x="0" y="0"/>
          <a:chExt cx="0" cy="0"/>
        </a:xfrm>
      </p:grpSpPr>
      <p:cxnSp>
        <p:nvCxnSpPr>
          <p:cNvPr id="9" name="Straight Connector 8"/>
          <p:cNvCxnSpPr/>
          <p:nvPr userDrawn="1"/>
        </p:nvCxnSpPr>
        <p:spPr>
          <a:xfrm>
            <a:off x="2585968" y="3521075"/>
            <a:ext cx="54864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2118975" y="3521075"/>
            <a:ext cx="54864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0"/>
          </p:nvPr>
        </p:nvSpPr>
        <p:spPr>
          <a:xfrm>
            <a:off x="757168" y="3902075"/>
            <a:ext cx="9144000" cy="5486400"/>
          </a:xfrm>
          <a:ln>
            <a:noFill/>
          </a:ln>
        </p:spPr>
        <p:txBody>
          <a:bodyPr/>
          <a:lstStyle>
            <a:lvl1pPr algn="ctr">
              <a:defRPr sz="4800">
                <a:latin typeface="Helvetica" charset="0"/>
                <a:ea typeface="Helvetica" charset="0"/>
                <a:cs typeface="Helvetica" charset="0"/>
              </a:defRPr>
            </a:lvl1pPr>
          </a:lstStyle>
          <a:p>
            <a:pPr lvl="0"/>
            <a:r>
              <a:rPr lang="en-US"/>
              <a:t>Click to edit Master text styles</a:t>
            </a:r>
          </a:p>
        </p:txBody>
      </p:sp>
      <p:sp>
        <p:nvSpPr>
          <p:cNvPr id="13" name="Text Placeholder 13"/>
          <p:cNvSpPr>
            <a:spLocks noGrp="1"/>
          </p:cNvSpPr>
          <p:nvPr>
            <p:ph type="body" sz="quarter" idx="11"/>
          </p:nvPr>
        </p:nvSpPr>
        <p:spPr>
          <a:xfrm>
            <a:off x="10290175" y="3917331"/>
            <a:ext cx="9144000" cy="5471144"/>
          </a:xfrm>
          <a:ln>
            <a:noFill/>
          </a:ln>
        </p:spPr>
        <p:txBody>
          <a:bodyPr/>
          <a:lstStyle>
            <a:lvl1pPr algn="ctr">
              <a:defRPr sz="4800">
                <a:latin typeface="Helvetica" charset="0"/>
                <a:ea typeface="Helvetica" charset="0"/>
                <a:cs typeface="Helvetica" charset="0"/>
              </a:defRPr>
            </a:lvl1pPr>
          </a:lstStyle>
          <a:p>
            <a:pPr lvl="0"/>
            <a:r>
              <a:rPr lang="en-US"/>
              <a:t>Click to edit Master text styles</a:t>
            </a:r>
          </a:p>
        </p:txBody>
      </p:sp>
      <p:sp>
        <p:nvSpPr>
          <p:cNvPr id="16" name="Text Placeholder 3"/>
          <p:cNvSpPr>
            <a:spLocks noGrp="1"/>
          </p:cNvSpPr>
          <p:nvPr>
            <p:ph type="body" sz="quarter" idx="13"/>
          </p:nvPr>
        </p:nvSpPr>
        <p:spPr>
          <a:xfrm>
            <a:off x="757238" y="1708642"/>
            <a:ext cx="9144000" cy="1477328"/>
          </a:xfrm>
        </p:spPr>
        <p:txBody>
          <a:bodyPr anchor="b"/>
          <a:lstStyle>
            <a:lvl1pPr algn="ctr">
              <a:defRPr sz="4800" b="1" cap="all" baseline="0">
                <a:solidFill>
                  <a:schemeClr val="accent1"/>
                </a:solidFill>
                <a:latin typeface="Helvetica" charset="0"/>
                <a:ea typeface="Helvetica" charset="0"/>
                <a:cs typeface="Helvetica" charset="0"/>
              </a:defRPr>
            </a:lvl1pPr>
          </a:lstStyle>
          <a:p>
            <a:pPr lvl="0"/>
            <a:r>
              <a:rPr lang="en-US"/>
              <a:t>Click to edit Master text styles</a:t>
            </a:r>
          </a:p>
        </p:txBody>
      </p:sp>
      <p:sp>
        <p:nvSpPr>
          <p:cNvPr id="17" name="Text Placeholder 3"/>
          <p:cNvSpPr>
            <a:spLocks noGrp="1"/>
          </p:cNvSpPr>
          <p:nvPr>
            <p:ph type="body" sz="quarter" idx="14"/>
          </p:nvPr>
        </p:nvSpPr>
        <p:spPr>
          <a:xfrm>
            <a:off x="10290175" y="1732984"/>
            <a:ext cx="9144000" cy="1477328"/>
          </a:xfrm>
        </p:spPr>
        <p:txBody>
          <a:bodyPr anchor="b"/>
          <a:lstStyle>
            <a:lvl1pPr algn="ctr">
              <a:defRPr sz="4800" b="1" cap="all" baseline="0">
                <a:solidFill>
                  <a:schemeClr val="accent4"/>
                </a:solidFill>
                <a:latin typeface="Helvetica" charset="0"/>
                <a:ea typeface="Helvetica" charset="0"/>
                <a:cs typeface="Helvetica" charset="0"/>
              </a:defRPr>
            </a:lvl1pPr>
          </a:lstStyle>
          <a:p>
            <a:pPr lvl="0"/>
            <a:r>
              <a:rPr lang="en-US"/>
              <a:t>Click to edit Master text styles</a:t>
            </a:r>
          </a:p>
        </p:txBody>
      </p:sp>
    </p:spTree>
    <p:extLst>
      <p:ext uri="{BB962C8B-B14F-4D97-AF65-F5344CB8AC3E}">
        <p14:creationId xmlns:p14="http://schemas.microsoft.com/office/powerpoint/2010/main" val="1815859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736850" y="845912"/>
            <a:ext cx="14630400" cy="930275"/>
          </a:xfrm>
          <a:prstGeom prst="rect">
            <a:avLst/>
          </a:prstGeom>
        </p:spPr>
        <p:txBody>
          <a:bodyPr wrap="square" lIns="0" tIns="0" rIns="0" bIns="0">
            <a:spAutoFit/>
          </a:bodyPr>
          <a:lstStyle>
            <a:lvl1pPr>
              <a:defRPr sz="5900" b="1" i="0">
                <a:solidFill>
                  <a:srgbClr val="00AFDB"/>
                </a:solidFill>
                <a:latin typeface="Helvetica"/>
                <a:cs typeface="Helvetica"/>
              </a:defRPr>
            </a:lvl1pPr>
          </a:lstStyle>
          <a:p>
            <a:endParaRPr dirty="0"/>
          </a:p>
        </p:txBody>
      </p:sp>
      <p:sp>
        <p:nvSpPr>
          <p:cNvPr id="3" name="Holder 3"/>
          <p:cNvSpPr>
            <a:spLocks noGrp="1"/>
          </p:cNvSpPr>
          <p:nvPr>
            <p:ph type="body" idx="1"/>
          </p:nvPr>
        </p:nvSpPr>
        <p:spPr>
          <a:xfrm>
            <a:off x="2736850" y="2632285"/>
            <a:ext cx="14630400" cy="7770324"/>
          </a:xfrm>
          <a:prstGeom prst="rect">
            <a:avLst/>
          </a:prstGeom>
        </p:spPr>
        <p:txBody>
          <a:bodyPr wrap="square" lIns="0" tIns="0" rIns="0" bIns="0">
            <a:spAutoFit/>
          </a:bodyPr>
          <a:lstStyle>
            <a:lvl1pPr>
              <a:defRPr b="0" i="0">
                <a:solidFill>
                  <a:schemeClr val="tx1"/>
                </a:solidFill>
              </a:defRPr>
            </a:lvl1pPr>
          </a:lstStyle>
          <a:p>
            <a:endParaRPr/>
          </a:p>
        </p:txBody>
      </p:sp>
    </p:spTree>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 id="2147483662" r:id="rId4"/>
    <p:sldLayoutId id="2147483663" r:id="rId5"/>
    <p:sldLayoutId id="2147483664" r:id="rId6"/>
    <p:sldLayoutId id="2147483665" r:id="rId7"/>
    <p:sldLayoutId id="2147483668" r:id="rId8"/>
    <p:sldLayoutId id="2147483669" r:id="rId9"/>
    <p:sldLayoutId id="2147483670" r:id="rId10"/>
    <p:sldLayoutId id="2147483671" r:id="rId11"/>
    <p:sldLayoutId id="2147483672" r:id="rId12"/>
    <p:sldLayoutId id="2147483673" r:id="rId13"/>
  </p:sldLayoutIdLst>
  <p:txStyles>
    <p:titleStyle>
      <a:lvl1pPr>
        <a:defRPr>
          <a:solidFill>
            <a:srgbClr val="92D050"/>
          </a:solidFill>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hyperlink" Target="http://commons.wikimedia.org/wiki/File:Africa-outline.png"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luna.ipas.org/Communications/center/Image%20Library/US_woman_hugging_teen_girl_Ipas_08.jpg"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ctrTitle"/>
          </p:nvPr>
        </p:nvSpPr>
        <p:spPr>
          <a:xfrm>
            <a:off x="2598821" y="4444624"/>
            <a:ext cx="17240584" cy="2769989"/>
          </a:xfrm>
        </p:spPr>
        <p:txBody>
          <a:bodyPr anchor="ctr"/>
          <a:lstStyle/>
          <a:p>
            <a:r>
              <a:rPr lang="pt-PT" dirty="0"/>
              <a:t>Visão Geral do Aborto Inseguro e dos Direitos ao Aborto</a:t>
            </a:r>
          </a:p>
        </p:txBody>
      </p:sp>
      <p:pic>
        <p:nvPicPr>
          <p:cNvPr id="4" name="Picture 3">
            <a:extLst>
              <a:ext uri="{FF2B5EF4-FFF2-40B4-BE49-F238E27FC236}">
                <a16:creationId xmlns:a16="http://schemas.microsoft.com/office/drawing/2014/main" id="{1DB25AA3-EA54-DD45-9FBC-8DB71FDB1FB1}"/>
              </a:ext>
            </a:extLst>
          </p:cNvPr>
          <p:cNvPicPr>
            <a:picLocks noChangeAspect="1"/>
          </p:cNvPicPr>
          <p:nvPr/>
        </p:nvPicPr>
        <p:blipFill rotWithShape="1">
          <a:blip r:embed="rId3">
            <a:extLst>
              <a:ext uri="{28A0092B-C50C-407E-A947-70E740481C1C}">
                <a14:useLocalDpi xmlns:a14="http://schemas.microsoft.com/office/drawing/2010/main" val="0"/>
              </a:ext>
            </a:extLst>
          </a:blip>
          <a:srcRect r="9589"/>
          <a:stretch/>
        </p:blipFill>
        <p:spPr>
          <a:xfrm>
            <a:off x="8287616" y="608257"/>
            <a:ext cx="3190510" cy="1596044"/>
          </a:xfrm>
          <a:prstGeom prst="rect">
            <a:avLst/>
          </a:prstGeom>
        </p:spPr>
      </p:pic>
    </p:spTree>
    <p:extLst>
      <p:ext uri="{BB962C8B-B14F-4D97-AF65-F5344CB8AC3E}">
        <p14:creationId xmlns:p14="http://schemas.microsoft.com/office/powerpoint/2010/main" val="506760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891C00BF-965E-46CB-B5E0-E6492E1635F7}"/>
              </a:ext>
            </a:extLst>
          </p:cNvPr>
          <p:cNvSpPr>
            <a:spLocks noGrp="1"/>
          </p:cNvSpPr>
          <p:nvPr>
            <p:ph sz="quarter" idx="10"/>
          </p:nvPr>
        </p:nvSpPr>
        <p:spPr>
          <a:xfrm>
            <a:off x="1212850" y="3201154"/>
            <a:ext cx="8382000" cy="6555641"/>
          </a:xfrm>
        </p:spPr>
        <p:txBody>
          <a:bodyPr/>
          <a:lstStyle/>
          <a:p>
            <a:r>
              <a:rPr lang="en-US" b="1" dirty="0" err="1">
                <a:solidFill>
                  <a:schemeClr val="accent1"/>
                </a:solidFill>
              </a:rPr>
              <a:t>Saúde</a:t>
            </a:r>
            <a:r>
              <a:rPr lang="en-US" b="1" dirty="0">
                <a:solidFill>
                  <a:schemeClr val="accent1"/>
                </a:solidFill>
              </a:rPr>
              <a:t> </a:t>
            </a:r>
            <a:r>
              <a:rPr lang="en-US" b="1" dirty="0" err="1">
                <a:solidFill>
                  <a:schemeClr val="accent1"/>
                </a:solidFill>
              </a:rPr>
              <a:t>pública</a:t>
            </a:r>
            <a:endParaRPr lang="en-US" b="1" dirty="0">
              <a:solidFill>
                <a:schemeClr val="accent1"/>
              </a:solidFill>
            </a:endParaRPr>
          </a:p>
          <a:p>
            <a:pPr marL="685800" indent="-685800">
              <a:buClr>
                <a:schemeClr val="accent2"/>
              </a:buClr>
              <a:buFont typeface="Courier New" panose="02070309020205020404" pitchFamily="49" charset="0"/>
              <a:buChar char="o"/>
            </a:pPr>
            <a:r>
              <a:rPr lang="pt-PT" sz="4000" dirty="0"/>
              <a:t>O aborto inseguro é uma das principais causas de mortalidade materna nos países em desenvolvimento do mundo</a:t>
            </a:r>
            <a:endParaRPr lang="en-US" sz="4000" dirty="0"/>
          </a:p>
          <a:p>
            <a:pPr marL="685800" indent="-685800">
              <a:buClr>
                <a:schemeClr val="accent2"/>
              </a:buClr>
              <a:buFont typeface="Courier New" panose="02070309020205020404" pitchFamily="49" charset="0"/>
              <a:buChar char="o"/>
            </a:pPr>
            <a:r>
              <a:rPr lang="pt-PT" sz="4000" dirty="0"/>
              <a:t>As mortes e lesões resultantes são completamente evitáveis</a:t>
            </a:r>
            <a:endParaRPr lang="en-US" sz="4000" dirty="0"/>
          </a:p>
          <a:p>
            <a:endParaRPr lang="en-US" dirty="0"/>
          </a:p>
        </p:txBody>
      </p:sp>
      <p:sp>
        <p:nvSpPr>
          <p:cNvPr id="6" name="Title 5">
            <a:extLst>
              <a:ext uri="{FF2B5EF4-FFF2-40B4-BE49-F238E27FC236}">
                <a16:creationId xmlns:a16="http://schemas.microsoft.com/office/drawing/2014/main" id="{F5C23F08-0262-4CF5-BF26-5E2C90DA81BA}"/>
              </a:ext>
            </a:extLst>
          </p:cNvPr>
          <p:cNvSpPr>
            <a:spLocks noGrp="1"/>
          </p:cNvSpPr>
          <p:nvPr>
            <p:ph type="ctrTitle"/>
          </p:nvPr>
        </p:nvSpPr>
        <p:spPr>
          <a:xfrm>
            <a:off x="391491" y="736679"/>
            <a:ext cx="19329602" cy="1107996"/>
          </a:xfrm>
        </p:spPr>
        <p:txBody>
          <a:bodyPr/>
          <a:lstStyle/>
          <a:p>
            <a:r>
              <a:rPr lang="pt-PT" dirty="0"/>
              <a:t>Saúde pública e direitos humanos</a:t>
            </a:r>
            <a:endParaRPr lang="en-US" dirty="0"/>
          </a:p>
        </p:txBody>
      </p:sp>
      <p:sp>
        <p:nvSpPr>
          <p:cNvPr id="13" name="Content Placeholder 11">
            <a:extLst>
              <a:ext uri="{FF2B5EF4-FFF2-40B4-BE49-F238E27FC236}">
                <a16:creationId xmlns:a16="http://schemas.microsoft.com/office/drawing/2014/main" id="{07A390A9-0529-48D5-A447-26EC4B833AD6}"/>
              </a:ext>
            </a:extLst>
          </p:cNvPr>
          <p:cNvSpPr txBox="1">
            <a:spLocks/>
          </p:cNvSpPr>
          <p:nvPr/>
        </p:nvSpPr>
        <p:spPr>
          <a:xfrm>
            <a:off x="9852660" y="3201154"/>
            <a:ext cx="9464040" cy="7263527"/>
          </a:xfrm>
          <a:prstGeom prst="rect">
            <a:avLst/>
          </a:prstGeom>
        </p:spPr>
        <p:txBody>
          <a:bodyPr wrap="square" lIns="0" tIns="0" rIns="0" bIns="0">
            <a:spAutoFit/>
          </a:bodyPr>
          <a:lstStyle>
            <a:lvl1pPr marL="0">
              <a:spcAft>
                <a:spcPts val="3600"/>
              </a:spcAft>
              <a:defRPr sz="4800" b="0" i="0">
                <a:solidFill>
                  <a:schemeClr val="tx1"/>
                </a:solidFill>
                <a:latin typeface="Helvetica" charset="0"/>
                <a:ea typeface="Helvetica" charset="0"/>
                <a:cs typeface="Helvetica" charset="0"/>
              </a:defRPr>
            </a:lvl1pPr>
            <a:lvl2pPr marL="685800" indent="-685800">
              <a:spcAft>
                <a:spcPts val="3600"/>
              </a:spcAft>
              <a:buClr>
                <a:schemeClr val="accent2"/>
              </a:buClr>
              <a:buFont typeface="Arial" charset="0"/>
              <a:buChar char="•"/>
              <a:defRPr sz="4800">
                <a:latin typeface="Helvetica" charset="0"/>
                <a:ea typeface="Helvetica" charset="0"/>
                <a:cs typeface="Helvetica" charset="0"/>
              </a:defRPr>
            </a:lvl2pPr>
            <a:lvl3pPr marL="1371600" indent="-685800">
              <a:spcAft>
                <a:spcPts val="3600"/>
              </a:spcAft>
              <a:buClr>
                <a:schemeClr val="accent2"/>
              </a:buClr>
              <a:buFont typeface="Wingdings" charset="2"/>
              <a:buChar char="§"/>
              <a:defRPr sz="4800">
                <a:latin typeface="Helvetica" charset="0"/>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b="1" kern="0" dirty="0" err="1">
                <a:solidFill>
                  <a:schemeClr val="accent1"/>
                </a:solidFill>
              </a:rPr>
              <a:t>Direitos</a:t>
            </a:r>
            <a:r>
              <a:rPr lang="en-US" b="1" kern="0" dirty="0">
                <a:solidFill>
                  <a:schemeClr val="accent1"/>
                </a:solidFill>
              </a:rPr>
              <a:t> </a:t>
            </a:r>
            <a:r>
              <a:rPr lang="en-US" b="1" kern="0" dirty="0" err="1">
                <a:solidFill>
                  <a:schemeClr val="accent1"/>
                </a:solidFill>
              </a:rPr>
              <a:t>humanos</a:t>
            </a:r>
            <a:endParaRPr lang="en-US" b="1" kern="0" dirty="0">
              <a:solidFill>
                <a:schemeClr val="accent1"/>
              </a:solidFill>
            </a:endParaRPr>
          </a:p>
          <a:p>
            <a:r>
              <a:rPr lang="pt-PT" sz="4000" dirty="0"/>
              <a:t>A criminalização do aborto e as elevadas taxas de aborto inseguro violam o direito das mulheres à saúde</a:t>
            </a:r>
            <a:r>
              <a:rPr lang="en-US" sz="4000" dirty="0"/>
              <a:t>. </a:t>
            </a:r>
          </a:p>
          <a:p>
            <a:pPr>
              <a:spcAft>
                <a:spcPts val="1200"/>
              </a:spcAft>
            </a:pPr>
            <a:r>
              <a:rPr lang="pt-PT" sz="4000" dirty="0"/>
              <a:t>Além disso, isto viola o direito das mulheres à saúde</a:t>
            </a:r>
            <a:r>
              <a:rPr lang="en-US" sz="4000" dirty="0"/>
              <a:t>:</a:t>
            </a:r>
          </a:p>
          <a:p>
            <a:pPr lvl="1">
              <a:spcAft>
                <a:spcPts val="600"/>
              </a:spcAft>
              <a:buFont typeface="Courier New" panose="02070309020205020404" pitchFamily="49" charset="0"/>
              <a:buChar char="o"/>
            </a:pPr>
            <a:r>
              <a:rPr lang="en-US" sz="3600" dirty="0"/>
              <a:t>à </a:t>
            </a:r>
            <a:r>
              <a:rPr lang="en-US" sz="3600" dirty="0" err="1"/>
              <a:t>vida</a:t>
            </a:r>
            <a:endParaRPr lang="en-US" sz="3600" dirty="0"/>
          </a:p>
          <a:p>
            <a:pPr lvl="1">
              <a:spcAft>
                <a:spcPts val="600"/>
              </a:spcAft>
              <a:buFont typeface="Courier New" panose="02070309020205020404" pitchFamily="49" charset="0"/>
              <a:buChar char="o"/>
            </a:pPr>
            <a:r>
              <a:rPr lang="pt-PT" sz="3600" dirty="0"/>
              <a:t>à igualdade e à não discriminação</a:t>
            </a:r>
            <a:endParaRPr lang="en-US" sz="3600" dirty="0"/>
          </a:p>
          <a:p>
            <a:pPr lvl="1">
              <a:spcAft>
                <a:spcPts val="600"/>
              </a:spcAft>
              <a:buFont typeface="Courier New" panose="02070309020205020404" pitchFamily="49" charset="0"/>
              <a:buChar char="o"/>
            </a:pPr>
            <a:r>
              <a:rPr lang="pt-PT" sz="3600" dirty="0"/>
              <a:t>à autodeterminação e à determinação do número e o espaçamento dos nascimentos</a:t>
            </a:r>
            <a:endParaRPr lang="en-US" sz="3600" dirty="0"/>
          </a:p>
        </p:txBody>
      </p:sp>
    </p:spTree>
    <p:extLst>
      <p:ext uri="{BB962C8B-B14F-4D97-AF65-F5344CB8AC3E}">
        <p14:creationId xmlns:p14="http://schemas.microsoft.com/office/powerpoint/2010/main" val="4037386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F30B8-7C74-4E61-BB4B-51BF20125944}"/>
              </a:ext>
            </a:extLst>
          </p:cNvPr>
          <p:cNvSpPr>
            <a:spLocks noGrp="1"/>
          </p:cNvSpPr>
          <p:nvPr>
            <p:ph type="ctrTitle"/>
          </p:nvPr>
        </p:nvSpPr>
        <p:spPr>
          <a:xfrm>
            <a:off x="4596062" y="0"/>
            <a:ext cx="15198499" cy="7834184"/>
          </a:xfrm>
          <a:noFill/>
          <a:ln>
            <a:noFill/>
          </a:ln>
        </p:spPr>
        <p:txBody>
          <a:bodyPr vert="horz" lIns="91440" tIns="45720" rIns="91440" bIns="45720" rtlCol="0" anchor="ctr">
            <a:normAutofit/>
          </a:bodyPr>
          <a:lstStyle/>
          <a:p>
            <a:pPr rtl="0">
              <a:lnSpc>
                <a:spcPct val="90000"/>
              </a:lnSpc>
              <a:spcBef>
                <a:spcPct val="0"/>
              </a:spcBef>
            </a:pPr>
            <a:r>
              <a:rPr lang="pt-PT" sz="8800" kern="1200" dirty="0">
                <a:solidFill>
                  <a:srgbClr val="FFFFFF"/>
                </a:solidFill>
                <a:latin typeface="Helvetica" pitchFamily="2" charset="0"/>
                <a:cs typeface="+mj-cs"/>
              </a:rPr>
              <a:t>Normas internacionais de direitos humanos relacionadas com o aborto</a:t>
            </a:r>
            <a:endParaRPr lang="en-US" sz="8800" kern="1200" dirty="0">
              <a:solidFill>
                <a:srgbClr val="FFFFFF"/>
              </a:solidFill>
              <a:latin typeface="Helvetica" pitchFamily="2" charset="0"/>
              <a:cs typeface="+mj-cs"/>
            </a:endParaRPr>
          </a:p>
        </p:txBody>
      </p:sp>
    </p:spTree>
    <p:extLst>
      <p:ext uri="{BB962C8B-B14F-4D97-AF65-F5344CB8AC3E}">
        <p14:creationId xmlns:p14="http://schemas.microsoft.com/office/powerpoint/2010/main" val="1614636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891C00BF-965E-46CB-B5E0-E6492E1635F7}"/>
              </a:ext>
            </a:extLst>
          </p:cNvPr>
          <p:cNvSpPr>
            <a:spLocks noGrp="1"/>
          </p:cNvSpPr>
          <p:nvPr>
            <p:ph sz="quarter" idx="10"/>
          </p:nvPr>
        </p:nvSpPr>
        <p:spPr>
          <a:xfrm>
            <a:off x="391490" y="2876034"/>
            <a:ext cx="19329603" cy="7746736"/>
          </a:xfrm>
        </p:spPr>
        <p:txBody>
          <a:bodyPr/>
          <a:lstStyle/>
          <a:p>
            <a:pPr>
              <a:lnSpc>
                <a:spcPct val="90000"/>
              </a:lnSpc>
              <a:spcAft>
                <a:spcPts val="600"/>
              </a:spcAft>
            </a:pPr>
            <a:r>
              <a:rPr lang="pt-PT" sz="4000" dirty="0"/>
              <a:t>Os órgãos de controlo dos tratados de direitos humanos têm fornecido orientações interpretativas fiáveis sobre o aborto como um direito humano através de comentários gerais e observações conclusivas. Especificamente</a:t>
            </a:r>
            <a:r>
              <a:rPr lang="en-US" sz="4000" dirty="0"/>
              <a:t>:</a:t>
            </a:r>
          </a:p>
          <a:p>
            <a:pPr>
              <a:lnSpc>
                <a:spcPct val="90000"/>
              </a:lnSpc>
              <a:spcAft>
                <a:spcPts val="600"/>
              </a:spcAft>
            </a:pPr>
            <a:endParaRPr lang="en-US" sz="4000" dirty="0"/>
          </a:p>
          <a:p>
            <a:pPr lvl="1">
              <a:lnSpc>
                <a:spcPct val="90000"/>
              </a:lnSpc>
              <a:spcAft>
                <a:spcPts val="600"/>
              </a:spcAft>
            </a:pPr>
            <a:r>
              <a:rPr lang="pt-PT" sz="3700" dirty="0"/>
              <a:t>A mortalidade materna resultante do aborto inseguro viola o </a:t>
            </a:r>
            <a:r>
              <a:rPr lang="pt-PT" sz="3700" b="1" dirty="0"/>
              <a:t>direito</a:t>
            </a:r>
            <a:r>
              <a:rPr lang="pt-PT" sz="3700" dirty="0"/>
              <a:t> das mulheres </a:t>
            </a:r>
            <a:r>
              <a:rPr lang="pt-PT" sz="3700" b="1" dirty="0"/>
              <a:t>à vida</a:t>
            </a:r>
            <a:r>
              <a:rPr lang="en-US" sz="3700" b="1" dirty="0"/>
              <a:t>.</a:t>
            </a:r>
          </a:p>
          <a:p>
            <a:pPr lvl="1">
              <a:lnSpc>
                <a:spcPct val="90000"/>
              </a:lnSpc>
              <a:spcAft>
                <a:spcPts val="600"/>
              </a:spcAft>
            </a:pPr>
            <a:endParaRPr lang="en-US" sz="3700" dirty="0"/>
          </a:p>
          <a:p>
            <a:pPr lvl="1">
              <a:lnSpc>
                <a:spcPct val="90000"/>
              </a:lnSpc>
              <a:spcAft>
                <a:spcPts val="600"/>
              </a:spcAft>
            </a:pPr>
            <a:r>
              <a:rPr lang="pt-PT" sz="3700" dirty="0"/>
              <a:t>As leis do aborto restritivas violam os </a:t>
            </a:r>
            <a:r>
              <a:rPr lang="pt-PT" sz="3700" b="1" dirty="0"/>
              <a:t>direitos à saúde e à vida</a:t>
            </a:r>
            <a:r>
              <a:rPr lang="en-US" sz="3700" b="1" dirty="0"/>
              <a:t>.</a:t>
            </a:r>
          </a:p>
          <a:p>
            <a:pPr lvl="1">
              <a:lnSpc>
                <a:spcPct val="90000"/>
              </a:lnSpc>
              <a:spcAft>
                <a:spcPts val="600"/>
              </a:spcAft>
            </a:pPr>
            <a:endParaRPr lang="en-US" sz="3700" dirty="0"/>
          </a:p>
          <a:p>
            <a:pPr lvl="1">
              <a:lnSpc>
                <a:spcPct val="90000"/>
              </a:lnSpc>
              <a:spcAft>
                <a:spcPts val="600"/>
              </a:spcAft>
            </a:pPr>
            <a:r>
              <a:rPr lang="pt-PT" sz="3700" dirty="0"/>
              <a:t>Os requisitos de autorização de aborto por terceiros violam </a:t>
            </a:r>
            <a:r>
              <a:rPr lang="pt-PT" sz="3700" b="1" dirty="0"/>
              <a:t>os direitos à saúde e à vida</a:t>
            </a:r>
            <a:r>
              <a:rPr lang="en-US" sz="3700" b="1" dirty="0"/>
              <a:t>.</a:t>
            </a:r>
          </a:p>
          <a:p>
            <a:pPr lvl="1">
              <a:lnSpc>
                <a:spcPct val="90000"/>
              </a:lnSpc>
              <a:spcAft>
                <a:spcPts val="600"/>
              </a:spcAft>
            </a:pPr>
            <a:endParaRPr lang="en-US" sz="3700" dirty="0"/>
          </a:p>
          <a:p>
            <a:pPr lvl="1">
              <a:lnSpc>
                <a:spcPct val="90000"/>
              </a:lnSpc>
              <a:spcAft>
                <a:spcPts val="600"/>
              </a:spcAft>
            </a:pPr>
            <a:r>
              <a:rPr lang="pt-PT" sz="3700" dirty="0"/>
              <a:t>O </a:t>
            </a:r>
            <a:r>
              <a:rPr lang="pt-PT" sz="3700" b="1" dirty="0"/>
              <a:t>direito</a:t>
            </a:r>
            <a:r>
              <a:rPr lang="pt-PT" sz="3700" dirty="0"/>
              <a:t> das mulheres </a:t>
            </a:r>
            <a:r>
              <a:rPr lang="pt-PT" sz="3700" b="1" dirty="0"/>
              <a:t>à saúde</a:t>
            </a:r>
            <a:r>
              <a:rPr lang="pt-PT" sz="3700" dirty="0"/>
              <a:t> é violado por leis e práticas discriminatórias que limitam o acesso das mulheres a certos serviços de saúde reprodutiva, incluindo o aborto</a:t>
            </a:r>
            <a:r>
              <a:rPr lang="en-US" sz="3700" dirty="0"/>
              <a:t>.</a:t>
            </a:r>
          </a:p>
          <a:p>
            <a:endParaRPr lang="en-US" dirty="0"/>
          </a:p>
        </p:txBody>
      </p:sp>
      <p:sp>
        <p:nvSpPr>
          <p:cNvPr id="6" name="Title 5">
            <a:extLst>
              <a:ext uri="{FF2B5EF4-FFF2-40B4-BE49-F238E27FC236}">
                <a16:creationId xmlns:a16="http://schemas.microsoft.com/office/drawing/2014/main" id="{F5C23F08-0262-4CF5-BF26-5E2C90DA81BA}"/>
              </a:ext>
            </a:extLst>
          </p:cNvPr>
          <p:cNvSpPr>
            <a:spLocks noGrp="1"/>
          </p:cNvSpPr>
          <p:nvPr>
            <p:ph type="ctrTitle"/>
          </p:nvPr>
        </p:nvSpPr>
        <p:spPr>
          <a:xfrm>
            <a:off x="391491" y="736679"/>
            <a:ext cx="19329602" cy="1107996"/>
          </a:xfrm>
        </p:spPr>
        <p:txBody>
          <a:bodyPr/>
          <a:lstStyle/>
          <a:p>
            <a:r>
              <a:rPr lang="pt-PT" dirty="0"/>
              <a:t>O aborto como um direito humano</a:t>
            </a:r>
            <a:endParaRPr lang="en-US" dirty="0"/>
          </a:p>
        </p:txBody>
      </p:sp>
    </p:spTree>
    <p:extLst>
      <p:ext uri="{BB962C8B-B14F-4D97-AF65-F5344CB8AC3E}">
        <p14:creationId xmlns:p14="http://schemas.microsoft.com/office/powerpoint/2010/main" val="1060510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5C23F08-0262-4CF5-BF26-5E2C90DA81BA}"/>
              </a:ext>
            </a:extLst>
          </p:cNvPr>
          <p:cNvSpPr>
            <a:spLocks noGrp="1"/>
          </p:cNvSpPr>
          <p:nvPr>
            <p:ph type="ctrTitle"/>
          </p:nvPr>
        </p:nvSpPr>
        <p:spPr>
          <a:xfrm>
            <a:off x="391491" y="736679"/>
            <a:ext cx="19329602" cy="1107996"/>
          </a:xfrm>
        </p:spPr>
        <p:txBody>
          <a:bodyPr/>
          <a:lstStyle/>
          <a:p>
            <a:r>
              <a:rPr lang="pt-PT" dirty="0"/>
              <a:t>O aborto como um direito humano</a:t>
            </a:r>
            <a:endParaRPr lang="en-US" dirty="0"/>
          </a:p>
        </p:txBody>
      </p:sp>
      <p:sp>
        <p:nvSpPr>
          <p:cNvPr id="7" name="Content Placeholder 1">
            <a:extLst>
              <a:ext uri="{FF2B5EF4-FFF2-40B4-BE49-F238E27FC236}">
                <a16:creationId xmlns:a16="http://schemas.microsoft.com/office/drawing/2014/main" id="{1DF2A0DE-5A26-4FBA-A178-C9D1B00A05CD}"/>
              </a:ext>
            </a:extLst>
          </p:cNvPr>
          <p:cNvSpPr txBox="1">
            <a:spLocks/>
          </p:cNvSpPr>
          <p:nvPr/>
        </p:nvSpPr>
        <p:spPr>
          <a:xfrm>
            <a:off x="756746" y="2562324"/>
            <a:ext cx="18743630" cy="8130341"/>
          </a:xfrm>
          <a:prstGeom prst="rect">
            <a:avLst/>
          </a:prstGeom>
        </p:spPr>
        <p:txBody>
          <a:bodyPr anchor="ct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90000"/>
              </a:lnSpc>
              <a:spcAft>
                <a:spcPts val="600"/>
              </a:spcAft>
            </a:pPr>
            <a:r>
              <a:rPr lang="pt-PT" sz="4400" kern="0" dirty="0">
                <a:solidFill>
                  <a:sysClr val="windowText" lastClr="000000"/>
                </a:solidFill>
                <a:latin typeface="Helvetica" panose="020B0604020202020204" pitchFamily="34" charset="0"/>
                <a:cs typeface="Helvetica" panose="020B0604020202020204" pitchFamily="34" charset="0"/>
              </a:rPr>
              <a:t>Os tratados internacionais reconhecem que negar às mulheres o acesso ao aborto seguro e legal também viola outros direitos humanos</a:t>
            </a:r>
            <a:r>
              <a:rPr lang="en-US" sz="4400" kern="0" dirty="0">
                <a:solidFill>
                  <a:sysClr val="windowText" lastClr="000000"/>
                </a:solidFill>
                <a:latin typeface="Helvetica" panose="020B0604020202020204" pitchFamily="34" charset="0"/>
                <a:cs typeface="Helvetica" panose="020B0604020202020204" pitchFamily="34" charset="0"/>
              </a:rPr>
              <a:t>:</a:t>
            </a:r>
          </a:p>
          <a:p>
            <a:pPr lvl="1">
              <a:lnSpc>
                <a:spcPct val="90000"/>
              </a:lnSpc>
              <a:spcAft>
                <a:spcPts val="600"/>
              </a:spcAft>
            </a:pPr>
            <a:endParaRPr lang="en-US" sz="4400" kern="0" dirty="0">
              <a:solidFill>
                <a:sysClr val="windowText" lastClr="000000"/>
              </a:solidFill>
              <a:latin typeface="Helvetica" panose="020B0604020202020204" pitchFamily="34" charset="0"/>
              <a:cs typeface="Helvetica" panose="020B0604020202020204" pitchFamily="34" charset="0"/>
            </a:endParaRPr>
          </a:p>
          <a:p>
            <a:pPr marL="1028700" lvl="1" indent="-571500">
              <a:lnSpc>
                <a:spcPct val="90000"/>
              </a:lnSpc>
              <a:spcAft>
                <a:spcPts val="600"/>
              </a:spcAft>
              <a:buFont typeface="Arial" panose="020B0604020202020204" pitchFamily="34" charset="0"/>
              <a:buChar char="•"/>
            </a:pPr>
            <a:r>
              <a:rPr lang="pt-PT" sz="4400" kern="0" dirty="0">
                <a:solidFill>
                  <a:sysClr val="windowText" lastClr="000000"/>
                </a:solidFill>
                <a:latin typeface="Helvetica" panose="020B0604020202020204" pitchFamily="34" charset="0"/>
                <a:cs typeface="Helvetica" panose="020B0604020202020204" pitchFamily="34" charset="0"/>
              </a:rPr>
              <a:t>Direito a estar livre de tratamentos cruéis, desumanos ou degradantes</a:t>
            </a:r>
            <a:r>
              <a:rPr lang="en-US" sz="4400" kern="0" dirty="0">
                <a:solidFill>
                  <a:sysClr val="windowText" lastClr="000000"/>
                </a:solidFill>
                <a:latin typeface="Helvetica" panose="020B0604020202020204" pitchFamily="34" charset="0"/>
                <a:cs typeface="Helvetica" panose="020B0604020202020204" pitchFamily="34" charset="0"/>
              </a:rPr>
              <a:t> </a:t>
            </a:r>
          </a:p>
          <a:p>
            <a:pPr marL="1028700" lvl="1" indent="-571500">
              <a:lnSpc>
                <a:spcPct val="90000"/>
              </a:lnSpc>
              <a:spcAft>
                <a:spcPts val="600"/>
              </a:spcAft>
              <a:buFont typeface="Arial" panose="020B0604020202020204" pitchFamily="34" charset="0"/>
              <a:buChar char="•"/>
            </a:pPr>
            <a:endParaRPr lang="en-US" sz="4400" kern="0" dirty="0">
              <a:solidFill>
                <a:sysClr val="windowText" lastClr="000000"/>
              </a:solidFill>
              <a:latin typeface="Helvetica" panose="020B0604020202020204" pitchFamily="34" charset="0"/>
              <a:cs typeface="Helvetica" panose="020B0604020202020204" pitchFamily="34" charset="0"/>
            </a:endParaRPr>
          </a:p>
          <a:p>
            <a:pPr marL="1028700" lvl="1" indent="-571500">
              <a:lnSpc>
                <a:spcPct val="90000"/>
              </a:lnSpc>
              <a:spcAft>
                <a:spcPts val="600"/>
              </a:spcAft>
              <a:buFont typeface="Arial" panose="020B0604020202020204" pitchFamily="34" charset="0"/>
              <a:buChar char="•"/>
            </a:pPr>
            <a:r>
              <a:rPr lang="pt-PT" sz="4400" kern="0" dirty="0">
                <a:solidFill>
                  <a:sysClr val="windowText" lastClr="000000"/>
                </a:solidFill>
                <a:latin typeface="Helvetica" panose="020B0604020202020204" pitchFamily="34" charset="0"/>
                <a:cs typeface="Helvetica" panose="020B0604020202020204" pitchFamily="34" charset="0"/>
              </a:rPr>
              <a:t>Direito à igualdade e à não discriminação</a:t>
            </a:r>
            <a:endParaRPr lang="en-US" sz="4400" kern="0" dirty="0">
              <a:solidFill>
                <a:sysClr val="windowText" lastClr="000000"/>
              </a:solidFill>
              <a:latin typeface="Helvetica" panose="020B0604020202020204" pitchFamily="34" charset="0"/>
              <a:cs typeface="Helvetica" panose="020B0604020202020204" pitchFamily="34" charset="0"/>
            </a:endParaRPr>
          </a:p>
          <a:p>
            <a:pPr marL="1028700" lvl="1" indent="-571500">
              <a:lnSpc>
                <a:spcPct val="90000"/>
              </a:lnSpc>
              <a:spcAft>
                <a:spcPts val="600"/>
              </a:spcAft>
              <a:buFont typeface="Arial" panose="020B0604020202020204" pitchFamily="34" charset="0"/>
              <a:buChar char="•"/>
            </a:pPr>
            <a:endParaRPr lang="en-US" sz="4400" kern="0" dirty="0">
              <a:solidFill>
                <a:sysClr val="windowText" lastClr="000000"/>
              </a:solidFill>
              <a:latin typeface="Helvetica" panose="020B0604020202020204" pitchFamily="34" charset="0"/>
              <a:cs typeface="Helvetica" panose="020B0604020202020204" pitchFamily="34" charset="0"/>
            </a:endParaRPr>
          </a:p>
          <a:p>
            <a:pPr marL="1028700" lvl="1" indent="-571500">
              <a:lnSpc>
                <a:spcPct val="90000"/>
              </a:lnSpc>
              <a:spcAft>
                <a:spcPts val="600"/>
              </a:spcAft>
              <a:buFont typeface="Arial" panose="020B0604020202020204" pitchFamily="34" charset="0"/>
              <a:buChar char="•"/>
            </a:pPr>
            <a:r>
              <a:rPr lang="pt-PT" sz="4400" kern="0" dirty="0">
                <a:solidFill>
                  <a:sysClr val="windowText" lastClr="000000"/>
                </a:solidFill>
                <a:latin typeface="Helvetica" panose="020B0604020202020204" pitchFamily="34" charset="0"/>
                <a:cs typeface="Helvetica" panose="020B0604020202020204" pitchFamily="34" charset="0"/>
              </a:rPr>
              <a:t>Direito à privacidade e à autodeterminação</a:t>
            </a:r>
            <a:r>
              <a:rPr lang="en-US" sz="4400" kern="0" dirty="0">
                <a:solidFill>
                  <a:sysClr val="windowText" lastClr="000000"/>
                </a:solidFill>
                <a:latin typeface="Helvetica" panose="020B0604020202020204" pitchFamily="34" charset="0"/>
                <a:cs typeface="Helvetica" panose="020B0604020202020204" pitchFamily="34" charset="0"/>
              </a:rPr>
              <a:t> </a:t>
            </a:r>
          </a:p>
          <a:p>
            <a:pPr marL="1028700" lvl="1" indent="-571500">
              <a:lnSpc>
                <a:spcPct val="90000"/>
              </a:lnSpc>
              <a:spcAft>
                <a:spcPts val="600"/>
              </a:spcAft>
              <a:buFont typeface="Arial" panose="020B0604020202020204" pitchFamily="34" charset="0"/>
              <a:buChar char="•"/>
            </a:pPr>
            <a:endParaRPr lang="en-US" sz="4400" kern="0" dirty="0">
              <a:solidFill>
                <a:sysClr val="windowText" lastClr="000000"/>
              </a:solidFill>
              <a:latin typeface="Helvetica" panose="020B0604020202020204" pitchFamily="34" charset="0"/>
              <a:cs typeface="Helvetica" panose="020B0604020202020204" pitchFamily="34" charset="0"/>
            </a:endParaRPr>
          </a:p>
          <a:p>
            <a:pPr marL="1028700" lvl="1" indent="-571500">
              <a:lnSpc>
                <a:spcPct val="90000"/>
              </a:lnSpc>
              <a:spcAft>
                <a:spcPts val="600"/>
              </a:spcAft>
              <a:buFont typeface="Arial" panose="020B0604020202020204" pitchFamily="34" charset="0"/>
              <a:buChar char="•"/>
            </a:pPr>
            <a:r>
              <a:rPr lang="pt-PT" sz="4400" kern="0" dirty="0">
                <a:solidFill>
                  <a:sysClr val="windowText" lastClr="000000"/>
                </a:solidFill>
                <a:latin typeface="Helvetica" panose="020B0604020202020204" pitchFamily="34" charset="0"/>
                <a:cs typeface="Helvetica" panose="020B0604020202020204" pitchFamily="34" charset="0"/>
              </a:rPr>
              <a:t>Direito à determinação do número e espaçamento dos nascimentos</a:t>
            </a:r>
            <a:endParaRPr lang="en-US" sz="4400" kern="0" dirty="0">
              <a:solidFill>
                <a:sysClr val="windowText" lastClr="00000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844087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5C23F08-0262-4CF5-BF26-5E2C90DA81BA}"/>
              </a:ext>
            </a:extLst>
          </p:cNvPr>
          <p:cNvSpPr>
            <a:spLocks noGrp="1"/>
          </p:cNvSpPr>
          <p:nvPr>
            <p:ph type="ctrTitle"/>
          </p:nvPr>
        </p:nvSpPr>
        <p:spPr>
          <a:xfrm>
            <a:off x="2018196" y="182682"/>
            <a:ext cx="16067708" cy="2215991"/>
          </a:xfrm>
        </p:spPr>
        <p:txBody>
          <a:bodyPr/>
          <a:lstStyle/>
          <a:p>
            <a:r>
              <a:rPr lang="pt-PT" dirty="0"/>
              <a:t>O aborto como um direito humano: Região de África</a:t>
            </a:r>
            <a:endParaRPr lang="en-US" dirty="0"/>
          </a:p>
        </p:txBody>
      </p:sp>
      <p:sp>
        <p:nvSpPr>
          <p:cNvPr id="4" name="Content Placeholder 4">
            <a:extLst>
              <a:ext uri="{FF2B5EF4-FFF2-40B4-BE49-F238E27FC236}">
                <a16:creationId xmlns:a16="http://schemas.microsoft.com/office/drawing/2014/main" id="{B25F725C-F99C-4DF6-98CB-BB400B66163F}"/>
              </a:ext>
            </a:extLst>
          </p:cNvPr>
          <p:cNvSpPr txBox="1">
            <a:spLocks/>
          </p:cNvSpPr>
          <p:nvPr/>
        </p:nvSpPr>
        <p:spPr>
          <a:xfrm>
            <a:off x="934720" y="3020196"/>
            <a:ext cx="15524480" cy="7574231"/>
          </a:xfrm>
          <a:prstGeom prst="rect">
            <a:avLst/>
          </a:prstGeom>
        </p:spPr>
        <p:txBody>
          <a:bodyPr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571500" indent="-571500">
              <a:lnSpc>
                <a:spcPct val="90000"/>
              </a:lnSpc>
              <a:spcAft>
                <a:spcPts val="600"/>
              </a:spcAft>
              <a:buFont typeface="Arial" panose="020B0604020202020204" pitchFamily="34" charset="0"/>
              <a:buChar char="•"/>
            </a:pPr>
            <a:r>
              <a:rPr lang="pt-PT" sz="4000" kern="0" dirty="0">
                <a:solidFill>
                  <a:sysClr val="windowText" lastClr="000000"/>
                </a:solidFill>
                <a:latin typeface="Helvetica" panose="020B0604020202020204" pitchFamily="34" charset="0"/>
                <a:cs typeface="Helvetica" panose="020B0604020202020204" pitchFamily="34" charset="0"/>
              </a:rPr>
              <a:t>Reconhecido no Protocolo à Carta dos Direitos da Mulher em África</a:t>
            </a:r>
            <a:r>
              <a:rPr lang="en-US" sz="4000" kern="0" dirty="0">
                <a:solidFill>
                  <a:sysClr val="windowText" lastClr="000000"/>
                </a:solidFill>
                <a:latin typeface="Helvetica" panose="020B0604020202020204" pitchFamily="34" charset="0"/>
                <a:cs typeface="Helvetica" panose="020B0604020202020204" pitchFamily="34" charset="0"/>
              </a:rPr>
              <a:t> (“Protocolo de Maputo” 2003)</a:t>
            </a:r>
            <a:br>
              <a:rPr lang="en-US" sz="4000" kern="0" dirty="0">
                <a:solidFill>
                  <a:sysClr val="windowText" lastClr="000000"/>
                </a:solidFill>
                <a:latin typeface="Helvetica" panose="020B0604020202020204" pitchFamily="34" charset="0"/>
                <a:cs typeface="Helvetica" panose="020B0604020202020204" pitchFamily="34" charset="0"/>
              </a:rPr>
            </a:br>
            <a:endParaRPr lang="en-US" sz="4000" kern="0" dirty="0">
              <a:solidFill>
                <a:sysClr val="windowText" lastClr="000000"/>
              </a:solidFill>
              <a:latin typeface="Helvetica" panose="020B0604020202020204" pitchFamily="34" charset="0"/>
              <a:cs typeface="Helvetica" panose="020B0604020202020204" pitchFamily="34" charset="0"/>
            </a:endParaRPr>
          </a:p>
          <a:p>
            <a:pPr marL="571500" indent="-571500">
              <a:lnSpc>
                <a:spcPct val="90000"/>
              </a:lnSpc>
              <a:spcAft>
                <a:spcPts val="600"/>
              </a:spcAft>
              <a:buFont typeface="Arial" panose="020B0604020202020204" pitchFamily="34" charset="0"/>
              <a:buChar char="•"/>
            </a:pPr>
            <a:r>
              <a:rPr lang="pt-PT" sz="4000" kern="0" dirty="0">
                <a:solidFill>
                  <a:sysClr val="windowText" lastClr="000000"/>
                </a:solidFill>
                <a:latin typeface="Helvetica" panose="020B0604020202020204" pitchFamily="34" charset="0"/>
                <a:cs typeface="Helvetica" panose="020B0604020202020204" pitchFamily="34" charset="0"/>
              </a:rPr>
              <a:t>Mudança de paradigma no reconhecimento regional africano do aborto como um direito humano</a:t>
            </a:r>
            <a:r>
              <a:rPr lang="en-US" sz="4000" kern="0" dirty="0">
                <a:solidFill>
                  <a:sysClr val="windowText" lastClr="000000"/>
                </a:solidFill>
                <a:latin typeface="Helvetica" panose="020B0604020202020204" pitchFamily="34" charset="0"/>
                <a:cs typeface="Helvetica" panose="020B0604020202020204" pitchFamily="34" charset="0"/>
              </a:rPr>
              <a:t> </a:t>
            </a:r>
            <a:br>
              <a:rPr lang="en-US" sz="4000" kern="0" dirty="0">
                <a:solidFill>
                  <a:sysClr val="windowText" lastClr="000000"/>
                </a:solidFill>
                <a:latin typeface="Helvetica" panose="020B0604020202020204" pitchFamily="34" charset="0"/>
                <a:cs typeface="Helvetica" panose="020B0604020202020204" pitchFamily="34" charset="0"/>
              </a:rPr>
            </a:br>
            <a:endParaRPr lang="en-US" sz="4000" kern="0" dirty="0">
              <a:solidFill>
                <a:sysClr val="windowText" lastClr="000000"/>
              </a:solidFill>
              <a:latin typeface="Helvetica" panose="020B0604020202020204" pitchFamily="34" charset="0"/>
              <a:cs typeface="Helvetica" panose="020B0604020202020204" pitchFamily="34" charset="0"/>
            </a:endParaRPr>
          </a:p>
          <a:p>
            <a:pPr marL="571500" indent="-571500">
              <a:lnSpc>
                <a:spcPct val="90000"/>
              </a:lnSpc>
              <a:spcAft>
                <a:spcPts val="600"/>
              </a:spcAft>
              <a:buFont typeface="Arial" panose="020B0604020202020204" pitchFamily="34" charset="0"/>
              <a:buChar char="•"/>
            </a:pPr>
            <a:r>
              <a:rPr lang="en-US" sz="4000" kern="0" dirty="0">
                <a:solidFill>
                  <a:sysClr val="windowText" lastClr="000000"/>
                </a:solidFill>
                <a:latin typeface="Helvetica" panose="020B0604020202020204" pitchFamily="34" charset="0"/>
                <a:cs typeface="Helvetica" panose="020B0604020202020204" pitchFamily="34" charset="0"/>
              </a:rPr>
              <a:t>O </a:t>
            </a:r>
            <a:r>
              <a:rPr lang="en-US" sz="4000" kern="0" dirty="0" err="1">
                <a:solidFill>
                  <a:sysClr val="windowText" lastClr="000000"/>
                </a:solidFill>
                <a:latin typeface="Helvetica" panose="020B0604020202020204" pitchFamily="34" charset="0"/>
                <a:cs typeface="Helvetica" panose="020B0604020202020204" pitchFamily="34" charset="0"/>
              </a:rPr>
              <a:t>Artigo</a:t>
            </a:r>
            <a:r>
              <a:rPr lang="en-US" sz="4000" kern="0" dirty="0">
                <a:solidFill>
                  <a:sysClr val="windowText" lastClr="000000"/>
                </a:solidFill>
                <a:latin typeface="Helvetica" panose="020B0604020202020204" pitchFamily="34" charset="0"/>
                <a:cs typeface="Helvetica" panose="020B0604020202020204" pitchFamily="34" charset="0"/>
              </a:rPr>
              <a:t> 14(2)(c) do Protocolo da </a:t>
            </a:r>
            <a:r>
              <a:rPr lang="en-US" sz="4000" kern="0" dirty="0" err="1">
                <a:solidFill>
                  <a:sysClr val="windowText" lastClr="000000"/>
                </a:solidFill>
                <a:latin typeface="Helvetica" panose="020B0604020202020204" pitchFamily="34" charset="0"/>
                <a:cs typeface="Helvetica" panose="020B0604020202020204" pitchFamily="34" charset="0"/>
              </a:rPr>
              <a:t>Mulher</a:t>
            </a:r>
            <a:r>
              <a:rPr lang="en-US" sz="4000" kern="0" dirty="0">
                <a:solidFill>
                  <a:sysClr val="windowText" lastClr="000000"/>
                </a:solidFill>
                <a:latin typeface="Helvetica" panose="020B0604020202020204" pitchFamily="34" charset="0"/>
                <a:cs typeface="Helvetica" panose="020B0604020202020204" pitchFamily="34" charset="0"/>
              </a:rPr>
              <a:t> </a:t>
            </a:r>
            <a:r>
              <a:rPr lang="pt-PT" sz="4000" b="1" kern="0" dirty="0">
                <a:solidFill>
                  <a:sysClr val="windowText" lastClr="000000"/>
                </a:solidFill>
                <a:latin typeface="Helvetica" panose="020B0604020202020204" pitchFamily="34" charset="0"/>
                <a:cs typeface="Helvetica" panose="020B0604020202020204" pitchFamily="34" charset="0"/>
              </a:rPr>
              <a:t>garante o direito ao aborto quando a gravidez representa um risco para a vida ou saúde da mulher ou para a vida do feto, ou quando a gravidez é resultado de violação sexual, estupro ou incesto</a:t>
            </a:r>
            <a:r>
              <a:rPr lang="en-US" sz="4000" kern="0" dirty="0">
                <a:solidFill>
                  <a:sysClr val="windowText" lastClr="000000"/>
                </a:solidFill>
                <a:latin typeface="Helvetica" panose="020B0604020202020204" pitchFamily="34" charset="0"/>
                <a:cs typeface="Helvetica" panose="020B0604020202020204" pitchFamily="34" charset="0"/>
              </a:rPr>
              <a:t>.</a:t>
            </a:r>
            <a:br>
              <a:rPr lang="en-US" sz="4000" kern="0" dirty="0">
                <a:solidFill>
                  <a:sysClr val="windowText" lastClr="000000"/>
                </a:solidFill>
                <a:latin typeface="Helvetica" panose="020B0604020202020204" pitchFamily="34" charset="0"/>
                <a:cs typeface="Helvetica" panose="020B0604020202020204" pitchFamily="34" charset="0"/>
              </a:rPr>
            </a:br>
            <a:endParaRPr lang="en-US" sz="4000" kern="0" dirty="0">
              <a:solidFill>
                <a:sysClr val="windowText" lastClr="000000"/>
              </a:solidFill>
              <a:latin typeface="Helvetica" panose="020B0604020202020204" pitchFamily="34" charset="0"/>
              <a:cs typeface="Helvetica" panose="020B0604020202020204" pitchFamily="34" charset="0"/>
            </a:endParaRPr>
          </a:p>
          <a:p>
            <a:pPr marL="571500" indent="-571500">
              <a:lnSpc>
                <a:spcPct val="90000"/>
              </a:lnSpc>
              <a:spcAft>
                <a:spcPts val="600"/>
              </a:spcAft>
              <a:buFont typeface="Arial" panose="020B0604020202020204" pitchFamily="34" charset="0"/>
              <a:buChar char="•"/>
            </a:pPr>
            <a:r>
              <a:rPr lang="en-US" sz="4000" kern="0" dirty="0" err="1">
                <a:solidFill>
                  <a:sysClr val="windowText" lastClr="000000"/>
                </a:solidFill>
                <a:latin typeface="Helvetica" panose="020B0604020202020204" pitchFamily="34" charset="0"/>
                <a:cs typeface="Helvetica" panose="020B0604020202020204" pitchFamily="34" charset="0"/>
              </a:rPr>
              <a:t>Estados</a:t>
            </a:r>
            <a:r>
              <a:rPr lang="en-US" sz="4000" kern="0" dirty="0">
                <a:solidFill>
                  <a:sysClr val="windowText" lastClr="000000"/>
                </a:solidFill>
                <a:latin typeface="Helvetica" panose="020B0604020202020204" pitchFamily="34" charset="0"/>
                <a:cs typeface="Helvetica" panose="020B0604020202020204" pitchFamily="34" charset="0"/>
              </a:rPr>
              <a:t> </a:t>
            </a:r>
            <a:r>
              <a:rPr lang="en-US" sz="4000" i="1" kern="0" dirty="0" err="1">
                <a:solidFill>
                  <a:sysClr val="windowText" lastClr="000000"/>
                </a:solidFill>
                <a:latin typeface="Helvetica" panose="020B0604020202020204" pitchFamily="34" charset="0"/>
                <a:cs typeface="Helvetica" panose="020B0604020202020204" pitchFamily="34" charset="0"/>
              </a:rPr>
              <a:t>obrigados</a:t>
            </a:r>
            <a:r>
              <a:rPr lang="en-US" sz="4000" kern="0" dirty="0">
                <a:solidFill>
                  <a:sysClr val="windowText" lastClr="000000"/>
                </a:solidFill>
                <a:latin typeface="Helvetica" panose="020B0604020202020204" pitchFamily="34" charset="0"/>
                <a:cs typeface="Helvetica" panose="020B0604020202020204" pitchFamily="34" charset="0"/>
              </a:rPr>
              <a:t> </a:t>
            </a:r>
            <a:r>
              <a:rPr lang="pt-PT" sz="4000" kern="0" dirty="0">
                <a:solidFill>
                  <a:sysClr val="windowText" lastClr="000000"/>
                </a:solidFill>
                <a:latin typeface="Helvetica" panose="020B0604020202020204" pitchFamily="34" charset="0"/>
                <a:cs typeface="Helvetica" panose="020B0604020202020204" pitchFamily="34" charset="0"/>
              </a:rPr>
              <a:t>a tomar todas as medidas apropriadas para cumprir os direitos garantidos </a:t>
            </a:r>
            <a:r>
              <a:rPr lang="pt-PT" sz="4000" kern="0" dirty="0" err="1">
                <a:solidFill>
                  <a:sysClr val="windowText" lastClr="000000"/>
                </a:solidFill>
                <a:latin typeface="Helvetica" panose="020B0604020202020204" pitchFamily="34" charset="0"/>
                <a:cs typeface="Helvetica" panose="020B0604020202020204" pitchFamily="34" charset="0"/>
              </a:rPr>
              <a:t>pelo</a:t>
            </a:r>
            <a:r>
              <a:rPr lang="pt-PT" sz="4000" kern="0" dirty="0">
                <a:solidFill>
                  <a:sysClr val="windowText" lastClr="000000"/>
                </a:solidFill>
                <a:latin typeface="Helvetica" panose="020B0604020202020204" pitchFamily="34" charset="0"/>
                <a:cs typeface="Helvetica" panose="020B0604020202020204" pitchFamily="34" charset="0"/>
              </a:rPr>
              <a:t> Protocolo </a:t>
            </a:r>
            <a:r>
              <a:rPr lang="en-US" sz="4000" kern="0" dirty="0">
                <a:solidFill>
                  <a:sysClr val="windowText" lastClr="000000"/>
                </a:solidFill>
                <a:latin typeface="Helvetica" panose="020B0604020202020204" pitchFamily="34" charset="0"/>
                <a:cs typeface="Helvetica" panose="020B0604020202020204" pitchFamily="34" charset="0"/>
              </a:rPr>
              <a:t>(Art. 26)</a:t>
            </a:r>
          </a:p>
        </p:txBody>
      </p:sp>
      <p:pic>
        <p:nvPicPr>
          <p:cNvPr id="5" name="Graphic 8">
            <a:extLst>
              <a:ext uri="{FF2B5EF4-FFF2-40B4-BE49-F238E27FC236}">
                <a16:creationId xmlns:a16="http://schemas.microsoft.com/office/drawing/2014/main" id="{0AC6D7E1-9B7C-49FD-AF5C-15177510B8E2}"/>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6459199" y="5224121"/>
            <a:ext cx="3261893" cy="3239775"/>
          </a:xfrm>
          <a:prstGeom prst="rect">
            <a:avLst/>
          </a:prstGeom>
        </p:spPr>
      </p:pic>
    </p:spTree>
    <p:extLst>
      <p:ext uri="{BB962C8B-B14F-4D97-AF65-F5344CB8AC3E}">
        <p14:creationId xmlns:p14="http://schemas.microsoft.com/office/powerpoint/2010/main" val="2236874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420866-579A-4D84-85D3-C2B4D4ED9BC0}"/>
              </a:ext>
            </a:extLst>
          </p:cNvPr>
          <p:cNvSpPr>
            <a:spLocks noGrp="1"/>
          </p:cNvSpPr>
          <p:nvPr>
            <p:ph type="body" sz="quarter" idx="4294967295"/>
          </p:nvPr>
        </p:nvSpPr>
        <p:spPr>
          <a:xfrm>
            <a:off x="0" y="3568474"/>
            <a:ext cx="20104099" cy="1477328"/>
          </a:xfrm>
        </p:spPr>
        <p:txBody>
          <a:bodyPr/>
          <a:lstStyle/>
          <a:p>
            <a:pPr algn="ctr"/>
            <a:r>
              <a:rPr lang="en-US" sz="9600" b="1" dirty="0">
                <a:solidFill>
                  <a:schemeClr val="bg1"/>
                </a:solidFill>
              </a:rPr>
              <a:t>Obrigado!</a:t>
            </a:r>
          </a:p>
        </p:txBody>
      </p:sp>
    </p:spTree>
    <p:extLst>
      <p:ext uri="{BB962C8B-B14F-4D97-AF65-F5344CB8AC3E}">
        <p14:creationId xmlns:p14="http://schemas.microsoft.com/office/powerpoint/2010/main" val="1235149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AF331A-E94A-1C48-A697-F572EA429E90}"/>
              </a:ext>
            </a:extLst>
          </p:cNvPr>
          <p:cNvPicPr>
            <a:picLocks noChangeAspect="1"/>
          </p:cNvPicPr>
          <p:nvPr/>
        </p:nvPicPr>
        <p:blipFill>
          <a:blip r:embed="rId3"/>
          <a:stretch>
            <a:fillRect/>
          </a:stretch>
        </p:blipFill>
        <p:spPr>
          <a:xfrm>
            <a:off x="706" y="795"/>
            <a:ext cx="20102688" cy="11307763"/>
          </a:xfrm>
          <a:prstGeom prst="rect">
            <a:avLst/>
          </a:prstGeom>
        </p:spPr>
      </p:pic>
      <p:pic>
        <p:nvPicPr>
          <p:cNvPr id="4" name="Picture 3">
            <a:extLst>
              <a:ext uri="{FF2B5EF4-FFF2-40B4-BE49-F238E27FC236}">
                <a16:creationId xmlns:a16="http://schemas.microsoft.com/office/drawing/2014/main" id="{79E0E45D-9850-7E43-80D2-60246AE91580}"/>
              </a:ext>
            </a:extLst>
          </p:cNvPr>
          <p:cNvPicPr>
            <a:picLocks noChangeAspect="1"/>
          </p:cNvPicPr>
          <p:nvPr/>
        </p:nvPicPr>
        <p:blipFill>
          <a:blip r:embed="rId4"/>
          <a:stretch>
            <a:fillRect/>
          </a:stretch>
        </p:blipFill>
        <p:spPr>
          <a:xfrm>
            <a:off x="706" y="795"/>
            <a:ext cx="20102688" cy="11307763"/>
          </a:xfrm>
          <a:prstGeom prst="rect">
            <a:avLst/>
          </a:prstGeom>
        </p:spPr>
      </p:pic>
    </p:spTree>
    <p:extLst>
      <p:ext uri="{BB962C8B-B14F-4D97-AF65-F5344CB8AC3E}">
        <p14:creationId xmlns:p14="http://schemas.microsoft.com/office/powerpoint/2010/main" val="133392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80B2982-7A3C-4D82-9068-791060023F90}"/>
              </a:ext>
            </a:extLst>
          </p:cNvPr>
          <p:cNvSpPr>
            <a:spLocks noGrp="1"/>
          </p:cNvSpPr>
          <p:nvPr>
            <p:ph sz="quarter" idx="10"/>
          </p:nvPr>
        </p:nvSpPr>
        <p:spPr>
          <a:xfrm>
            <a:off x="831850" y="3192954"/>
            <a:ext cx="11707150" cy="7478970"/>
          </a:xfrm>
        </p:spPr>
        <p:txBody>
          <a:bodyPr/>
          <a:lstStyle/>
          <a:p>
            <a:pPr marL="45720" indent="0">
              <a:buNone/>
            </a:pPr>
            <a:r>
              <a:rPr lang="pt-PT" dirty="0"/>
              <a:t>Das cerca de 25 milhões de mulheres que anualmente fazem abortos inseguros:</a:t>
            </a:r>
          </a:p>
          <a:p>
            <a:pPr marL="685800" indent="-685800">
              <a:buClr>
                <a:schemeClr val="accent2"/>
              </a:buClr>
              <a:buFont typeface="Courier New" panose="02070309020205020404" pitchFamily="49" charset="0"/>
              <a:buChar char="o"/>
            </a:pPr>
            <a:r>
              <a:rPr lang="pt-PT" sz="3800" dirty="0"/>
              <a:t>98% estão no mundo em desenvolvimento</a:t>
            </a:r>
          </a:p>
          <a:p>
            <a:pPr marL="685800" indent="-685800">
              <a:buClr>
                <a:schemeClr val="accent2"/>
              </a:buClr>
              <a:buFont typeface="Courier New" panose="02070309020205020404" pitchFamily="49" charset="0"/>
              <a:buChar char="o"/>
            </a:pPr>
            <a:r>
              <a:rPr lang="pt-PT" sz="3800" dirty="0"/>
              <a:t>6.9 milhões são tratadas por complicações</a:t>
            </a:r>
          </a:p>
          <a:p>
            <a:pPr marL="685800" indent="-685800">
              <a:buClr>
                <a:schemeClr val="accent2"/>
              </a:buClr>
              <a:buFont typeface="Courier New" panose="02070309020205020404" pitchFamily="49" charset="0"/>
              <a:buChar char="o"/>
            </a:pPr>
            <a:r>
              <a:rPr lang="pt-PT" sz="3800" dirty="0"/>
              <a:t>40% nunca recebem tratamento </a:t>
            </a:r>
          </a:p>
          <a:p>
            <a:pPr marL="685800" indent="-685800">
              <a:buClr>
                <a:schemeClr val="accent2"/>
              </a:buClr>
              <a:buFont typeface="Courier New" panose="02070309020205020404" pitchFamily="49" charset="0"/>
              <a:buChar char="o"/>
            </a:pPr>
            <a:r>
              <a:rPr lang="pt-PT" sz="3800" dirty="0"/>
              <a:t>7 milhões sofrem de incapacidade a longo prazo</a:t>
            </a:r>
          </a:p>
          <a:p>
            <a:pPr marL="685800" indent="-685800">
              <a:buClr>
                <a:schemeClr val="accent2"/>
              </a:buClr>
              <a:buFont typeface="Courier New" panose="02070309020205020404" pitchFamily="49" charset="0"/>
              <a:buChar char="o"/>
            </a:pPr>
            <a:r>
              <a:rPr lang="pt-PT" sz="3800" dirty="0"/>
              <a:t>Cerca de 44,000 morrem—91% dessas mortes ocorrem em África e no Sul da Ásia Central</a:t>
            </a:r>
          </a:p>
        </p:txBody>
      </p:sp>
      <p:sp>
        <p:nvSpPr>
          <p:cNvPr id="3" name="Title 2">
            <a:extLst>
              <a:ext uri="{FF2B5EF4-FFF2-40B4-BE49-F238E27FC236}">
                <a16:creationId xmlns:a16="http://schemas.microsoft.com/office/drawing/2014/main" id="{7F43F73B-E8C1-4259-B4A6-6073DBD0CD64}"/>
              </a:ext>
            </a:extLst>
          </p:cNvPr>
          <p:cNvSpPr>
            <a:spLocks noGrp="1"/>
          </p:cNvSpPr>
          <p:nvPr>
            <p:ph type="ctrTitle"/>
          </p:nvPr>
        </p:nvSpPr>
        <p:spPr>
          <a:xfrm>
            <a:off x="831849" y="736679"/>
            <a:ext cx="18439351" cy="1107996"/>
          </a:xfrm>
        </p:spPr>
        <p:txBody>
          <a:bodyPr/>
          <a:lstStyle/>
          <a:p>
            <a:r>
              <a:rPr lang="pt-PT" dirty="0"/>
              <a:t>Aborto nas regiões em desenvolvimento</a:t>
            </a:r>
            <a:endParaRPr lang="en-US" dirty="0"/>
          </a:p>
        </p:txBody>
      </p:sp>
      <p:pic>
        <p:nvPicPr>
          <p:cNvPr id="6" name="Content Placeholder 4">
            <a:extLst>
              <a:ext uri="{FF2B5EF4-FFF2-40B4-BE49-F238E27FC236}">
                <a16:creationId xmlns:a16="http://schemas.microsoft.com/office/drawing/2014/main" id="{7226A50A-37C9-4443-8486-01D079ABA8D4}"/>
              </a:ext>
            </a:extLst>
          </p:cNvPr>
          <p:cNvPicPr>
            <a:picLocks noChangeAspect="1"/>
          </p:cNvPicPr>
          <p:nvPr/>
        </p:nvPicPr>
        <p:blipFill>
          <a:blip r:embed="rId3"/>
          <a:stretch>
            <a:fillRect/>
          </a:stretch>
        </p:blipFill>
        <p:spPr>
          <a:xfrm>
            <a:off x="12539000" y="5121275"/>
            <a:ext cx="6961850" cy="5343525"/>
          </a:xfrm>
          <a:prstGeom prst="rect">
            <a:avLst/>
          </a:prstGeom>
        </p:spPr>
      </p:pic>
    </p:spTree>
    <p:extLst>
      <p:ext uri="{BB962C8B-B14F-4D97-AF65-F5344CB8AC3E}">
        <p14:creationId xmlns:p14="http://schemas.microsoft.com/office/powerpoint/2010/main" val="2561513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6E605E1-F2C1-B048-A2F2-1F2C9BE4FA3A}"/>
              </a:ext>
            </a:extLst>
          </p:cNvPr>
          <p:cNvPicPr>
            <a:picLocks noChangeAspect="1"/>
          </p:cNvPicPr>
          <p:nvPr/>
        </p:nvPicPr>
        <p:blipFill>
          <a:blip r:embed="rId3"/>
          <a:stretch>
            <a:fillRect/>
          </a:stretch>
        </p:blipFill>
        <p:spPr>
          <a:xfrm>
            <a:off x="706" y="795"/>
            <a:ext cx="20102688" cy="11307763"/>
          </a:xfrm>
          <a:prstGeom prst="rect">
            <a:avLst/>
          </a:prstGeom>
        </p:spPr>
      </p:pic>
      <p:pic>
        <p:nvPicPr>
          <p:cNvPr id="11" name="Picture 10">
            <a:extLst>
              <a:ext uri="{FF2B5EF4-FFF2-40B4-BE49-F238E27FC236}">
                <a16:creationId xmlns:a16="http://schemas.microsoft.com/office/drawing/2014/main" id="{33061F5F-BA42-BF41-B7F2-5BFC3ED3CF20}"/>
              </a:ext>
            </a:extLst>
          </p:cNvPr>
          <p:cNvPicPr>
            <a:picLocks noChangeAspect="1"/>
          </p:cNvPicPr>
          <p:nvPr/>
        </p:nvPicPr>
        <p:blipFill>
          <a:blip r:embed="rId4"/>
          <a:stretch>
            <a:fillRect/>
          </a:stretch>
        </p:blipFill>
        <p:spPr>
          <a:xfrm>
            <a:off x="706" y="795"/>
            <a:ext cx="20102688" cy="11307763"/>
          </a:xfrm>
          <a:prstGeom prst="rect">
            <a:avLst/>
          </a:prstGeom>
        </p:spPr>
      </p:pic>
    </p:spTree>
    <p:extLst>
      <p:ext uri="{BB962C8B-B14F-4D97-AF65-F5344CB8AC3E}">
        <p14:creationId xmlns:p14="http://schemas.microsoft.com/office/powerpoint/2010/main" val="407887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Placeholder 3" descr="A screenshot of a cell phone&#10;&#10;Description automatically generated">
            <a:extLst>
              <a:ext uri="{FF2B5EF4-FFF2-40B4-BE49-F238E27FC236}">
                <a16:creationId xmlns:a16="http://schemas.microsoft.com/office/drawing/2014/main" id="{ECDFCFD1-DC4C-4051-9296-10A8056574E8}"/>
              </a:ext>
            </a:extLst>
          </p:cNvPr>
          <p:cNvPicPr>
            <a:picLocks noGrp="1" noChangeAspect="1"/>
          </p:cNvPicPr>
          <p:nvPr>
            <p:ph sz="quarter" idx="10"/>
          </p:nvPr>
        </p:nvPicPr>
        <p:blipFill rotWithShape="1">
          <a:blip r:embed="rId3">
            <a:extLst>
              <a:ext uri="{28A0092B-C50C-407E-A947-70E740481C1C}">
                <a14:useLocalDpi xmlns:a14="http://schemas.microsoft.com/office/drawing/2010/main" val="0"/>
              </a:ext>
            </a:extLst>
          </a:blip>
          <a:srcRect l="273" t="514" r="368" b="585"/>
          <a:stretch/>
        </p:blipFill>
        <p:spPr>
          <a:xfrm>
            <a:off x="3315361" y="0"/>
            <a:ext cx="13355392" cy="11133786"/>
          </a:xfrm>
          <a:prstGeom prst="rect">
            <a:avLst/>
          </a:prstGeom>
          <a:noFill/>
        </p:spPr>
      </p:pic>
    </p:spTree>
    <p:extLst>
      <p:ext uri="{BB962C8B-B14F-4D97-AF65-F5344CB8AC3E}">
        <p14:creationId xmlns:p14="http://schemas.microsoft.com/office/powerpoint/2010/main" val="1914579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3000">
              <a:srgbClr val="231F20"/>
            </a:gs>
            <a:gs pos="100000">
              <a:srgbClr val="000000"/>
            </a:gs>
          </a:gsLst>
          <a:lin ang="5400000" scaled="1"/>
        </a:gradFill>
        <a:effectLst/>
      </p:bgPr>
    </p:bg>
    <p:spTree>
      <p:nvGrpSpPr>
        <p:cNvPr id="1" name=""/>
        <p:cNvGrpSpPr/>
        <p:nvPr/>
      </p:nvGrpSpPr>
      <p:grpSpPr>
        <a:xfrm>
          <a:off x="0" y="0"/>
          <a:ext cx="0" cy="0"/>
          <a:chOff x="0" y="0"/>
          <a:chExt cx="0" cy="0"/>
        </a:xfrm>
      </p:grpSpPr>
      <p:pic>
        <p:nvPicPr>
          <p:cNvPr id="4" name="Picture Placeholder 3" descr="A screenshot of a cell phone&#10;&#10;Description automatically generated">
            <a:extLst>
              <a:ext uri="{FF2B5EF4-FFF2-40B4-BE49-F238E27FC236}">
                <a16:creationId xmlns:a16="http://schemas.microsoft.com/office/drawing/2014/main" id="{32593DD6-53DB-4056-8D3E-B4DBC2B0ED5D}"/>
              </a:ext>
            </a:extLst>
          </p:cNvPr>
          <p:cNvPicPr>
            <a:picLocks noGrp="1" noChangeAspect="1"/>
          </p:cNvPicPr>
          <p:nvPr>
            <p:ph sz="quarter" idx="10"/>
          </p:nvPr>
        </p:nvPicPr>
        <p:blipFill rotWithShape="1">
          <a:blip r:embed="rId3">
            <a:extLst>
              <a:ext uri="{28A0092B-C50C-407E-A947-70E740481C1C}">
                <a14:useLocalDpi xmlns:a14="http://schemas.microsoft.com/office/drawing/2010/main" val="0"/>
              </a:ext>
            </a:extLst>
          </a:blip>
          <a:srcRect l="156" t="889" r="500" b="554"/>
          <a:stretch/>
        </p:blipFill>
        <p:spPr>
          <a:xfrm>
            <a:off x="3169987" y="192730"/>
            <a:ext cx="13764126" cy="10923890"/>
          </a:xfrm>
          <a:prstGeom prst="rect">
            <a:avLst/>
          </a:prstGeom>
          <a:noFill/>
        </p:spPr>
      </p:pic>
    </p:spTree>
    <p:extLst>
      <p:ext uri="{BB962C8B-B14F-4D97-AF65-F5344CB8AC3E}">
        <p14:creationId xmlns:p14="http://schemas.microsoft.com/office/powerpoint/2010/main" val="1052130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EA760A-089A-4ACD-ABB3-7E61BC2514B6}"/>
              </a:ext>
            </a:extLst>
          </p:cNvPr>
          <p:cNvSpPr>
            <a:spLocks noGrp="1"/>
          </p:cNvSpPr>
          <p:nvPr>
            <p:ph sz="quarter" idx="10"/>
          </p:nvPr>
        </p:nvSpPr>
        <p:spPr>
          <a:xfrm>
            <a:off x="888352" y="4141822"/>
            <a:ext cx="10600263" cy="4431983"/>
          </a:xfrm>
        </p:spPr>
        <p:txBody>
          <a:bodyPr anchor="ctr"/>
          <a:lstStyle/>
          <a:p>
            <a:r>
              <a:rPr lang="pt-PT" dirty="0"/>
              <a:t>As mulheres e raparigas pobres, jovens, deficientes e/ou que vivem em zonas rurais ou em bairros pobres urbanos são mais susceptíveis de sofrer de abortos inseguros</a:t>
            </a:r>
            <a:endParaRPr lang="en-US" dirty="0"/>
          </a:p>
        </p:txBody>
      </p:sp>
      <p:sp>
        <p:nvSpPr>
          <p:cNvPr id="4" name="Title 3">
            <a:extLst>
              <a:ext uri="{FF2B5EF4-FFF2-40B4-BE49-F238E27FC236}">
                <a16:creationId xmlns:a16="http://schemas.microsoft.com/office/drawing/2014/main" id="{CB7C7DC9-9A8B-411D-8F4D-EBF4C267EF40}"/>
              </a:ext>
            </a:extLst>
          </p:cNvPr>
          <p:cNvSpPr>
            <a:spLocks noGrp="1"/>
          </p:cNvSpPr>
          <p:nvPr>
            <p:ph type="ctrTitle"/>
          </p:nvPr>
        </p:nvSpPr>
        <p:spPr>
          <a:xfrm>
            <a:off x="831849" y="736679"/>
            <a:ext cx="18439351" cy="1107996"/>
          </a:xfrm>
        </p:spPr>
        <p:txBody>
          <a:bodyPr/>
          <a:lstStyle/>
          <a:p>
            <a:r>
              <a:rPr lang="pt-PT" dirty="0"/>
              <a:t>Aborto nos Países em Desenvolvimento</a:t>
            </a:r>
            <a:endParaRPr lang="en-US" dirty="0"/>
          </a:p>
        </p:txBody>
      </p:sp>
      <p:pic>
        <p:nvPicPr>
          <p:cNvPr id="5" name="Picture 4" descr="A person standing on top of a dirt field&#10;&#10;Description automatically generated">
            <a:extLst>
              <a:ext uri="{FF2B5EF4-FFF2-40B4-BE49-F238E27FC236}">
                <a16:creationId xmlns:a16="http://schemas.microsoft.com/office/drawing/2014/main" id="{1D91B213-17CC-42E4-A47B-733FC8AB3E87}"/>
              </a:ext>
            </a:extLst>
          </p:cNvPr>
          <p:cNvPicPr>
            <a:picLocks noChangeAspect="1"/>
          </p:cNvPicPr>
          <p:nvPr/>
        </p:nvPicPr>
        <p:blipFill rotWithShape="1">
          <a:blip r:embed="rId3">
            <a:extLst>
              <a:ext uri="{28A0092B-C50C-407E-A947-70E740481C1C}">
                <a14:useLocalDpi xmlns:a14="http://schemas.microsoft.com/office/drawing/2010/main" val="0"/>
              </a:ext>
            </a:extLst>
          </a:blip>
          <a:srcRect l="-11361" t="19305" r="-51" b="9992"/>
          <a:stretch/>
        </p:blipFill>
        <p:spPr>
          <a:xfrm>
            <a:off x="10954139" y="2593911"/>
            <a:ext cx="9149961" cy="8715440"/>
          </a:xfrm>
          <a:prstGeom prst="rect">
            <a:avLst/>
          </a:prstGeom>
        </p:spPr>
      </p:pic>
      <p:sp>
        <p:nvSpPr>
          <p:cNvPr id="7" name="TextBox 6">
            <a:extLst>
              <a:ext uri="{FF2B5EF4-FFF2-40B4-BE49-F238E27FC236}">
                <a16:creationId xmlns:a16="http://schemas.microsoft.com/office/drawing/2014/main" id="{5DCDD923-3321-44C4-9F90-2318B83F00A6}"/>
              </a:ext>
            </a:extLst>
          </p:cNvPr>
          <p:cNvSpPr txBox="1"/>
          <p:nvPr/>
        </p:nvSpPr>
        <p:spPr>
          <a:xfrm>
            <a:off x="17177031" y="10970796"/>
            <a:ext cx="3200400" cy="338554"/>
          </a:xfrm>
          <a:prstGeom prst="rect">
            <a:avLst/>
          </a:prstGeom>
          <a:noFill/>
        </p:spPr>
        <p:txBody>
          <a:bodyPr wrap="square" rtlCol="0">
            <a:spAutoFit/>
          </a:bodyPr>
          <a:lstStyle/>
          <a:p>
            <a:r>
              <a:rPr lang="en-US" sz="1600" dirty="0">
                <a:solidFill>
                  <a:schemeClr val="bg1"/>
                </a:solidFill>
                <a:latin typeface="Helvetica" pitchFamily="2" charset="0"/>
              </a:rPr>
              <a:t>© Sankar Sarkar Photography</a:t>
            </a:r>
          </a:p>
        </p:txBody>
      </p:sp>
    </p:spTree>
    <p:extLst>
      <p:ext uri="{BB962C8B-B14F-4D97-AF65-F5344CB8AC3E}">
        <p14:creationId xmlns:p14="http://schemas.microsoft.com/office/powerpoint/2010/main" val="1759173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3000">
              <a:srgbClr val="231F20"/>
            </a:gs>
            <a:gs pos="100000">
              <a:srgbClr val="000000"/>
            </a:gs>
          </a:gsLst>
          <a:lin ang="5400000" scaled="1"/>
        </a:gradFill>
        <a:effectLst/>
      </p:bgPr>
    </p:bg>
    <p:spTree>
      <p:nvGrpSpPr>
        <p:cNvPr id="1" name=""/>
        <p:cNvGrpSpPr/>
        <p:nvPr/>
      </p:nvGrpSpPr>
      <p:grpSpPr>
        <a:xfrm>
          <a:off x="0" y="0"/>
          <a:ext cx="0" cy="0"/>
          <a:chOff x="0" y="0"/>
          <a:chExt cx="0" cy="0"/>
        </a:xfrm>
      </p:grpSpPr>
      <p:pic>
        <p:nvPicPr>
          <p:cNvPr id="4" name="Picture Placeholder 3" descr="A screenshot of a cell phone&#10;&#10;Description automatically generated">
            <a:extLst>
              <a:ext uri="{FF2B5EF4-FFF2-40B4-BE49-F238E27FC236}">
                <a16:creationId xmlns:a16="http://schemas.microsoft.com/office/drawing/2014/main" id="{D2224FA2-E338-49CA-9BCC-8F6C86796F9F}"/>
              </a:ext>
            </a:extLst>
          </p:cNvPr>
          <p:cNvPicPr>
            <a:picLocks noGrp="1" noChangeAspect="1"/>
          </p:cNvPicPr>
          <p:nvPr>
            <p:ph sz="quarter" idx="10"/>
          </p:nvPr>
        </p:nvPicPr>
        <p:blipFill rotWithShape="1">
          <a:blip r:embed="rId3">
            <a:extLst>
              <a:ext uri="{28A0092B-C50C-407E-A947-70E740481C1C}">
                <a14:useLocalDpi xmlns:a14="http://schemas.microsoft.com/office/drawing/2010/main" val="0"/>
              </a:ext>
            </a:extLst>
          </a:blip>
          <a:srcRect l="274" t="168" r="401" b="378"/>
          <a:stretch/>
        </p:blipFill>
        <p:spPr>
          <a:xfrm>
            <a:off x="3171316" y="286030"/>
            <a:ext cx="13761468" cy="11023320"/>
          </a:xfrm>
          <a:prstGeom prst="rect">
            <a:avLst/>
          </a:prstGeom>
          <a:noFill/>
        </p:spPr>
      </p:pic>
    </p:spTree>
    <p:extLst>
      <p:ext uri="{BB962C8B-B14F-4D97-AF65-F5344CB8AC3E}">
        <p14:creationId xmlns:p14="http://schemas.microsoft.com/office/powerpoint/2010/main" val="2377911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0B23F8-BF29-4C2D-8373-35B9D412AD1B}"/>
              </a:ext>
            </a:extLst>
          </p:cNvPr>
          <p:cNvSpPr>
            <a:spLocks noGrp="1"/>
          </p:cNvSpPr>
          <p:nvPr>
            <p:ph sz="quarter" idx="10"/>
          </p:nvPr>
        </p:nvSpPr>
        <p:spPr>
          <a:xfrm>
            <a:off x="831850" y="2953721"/>
            <a:ext cx="12203666" cy="7940635"/>
          </a:xfrm>
        </p:spPr>
        <p:txBody>
          <a:bodyPr anchor="ctr"/>
          <a:lstStyle/>
          <a:p>
            <a:pPr marL="685800" indent="-685800">
              <a:buClr>
                <a:schemeClr val="accent2"/>
              </a:buClr>
              <a:buFont typeface="Courier New" panose="02070309020205020404" pitchFamily="49" charset="0"/>
              <a:buChar char="o"/>
            </a:pPr>
            <a:r>
              <a:rPr lang="pt-PT" sz="4400" dirty="0"/>
              <a:t>Enfrentam demoras no acesso a serviços seguros</a:t>
            </a:r>
            <a:endParaRPr lang="en-US" sz="4400" dirty="0"/>
          </a:p>
          <a:p>
            <a:pPr marL="685800" indent="-685800">
              <a:buClr>
                <a:schemeClr val="accent2"/>
              </a:buClr>
              <a:buFont typeface="Courier New" panose="02070309020205020404" pitchFamily="49" charset="0"/>
              <a:buChar char="o"/>
            </a:pPr>
            <a:r>
              <a:rPr lang="pt-PT" sz="4400" dirty="0"/>
              <a:t>Recorrem a abortos de alto risco e inseguros</a:t>
            </a:r>
            <a:r>
              <a:rPr lang="en-US" sz="4400" dirty="0"/>
              <a:t> </a:t>
            </a:r>
          </a:p>
          <a:p>
            <a:pPr marL="685800" indent="-685800">
              <a:buClr>
                <a:schemeClr val="accent2"/>
              </a:buClr>
              <a:buFont typeface="Courier New" panose="02070309020205020404" pitchFamily="49" charset="0"/>
              <a:buChar char="o"/>
            </a:pPr>
            <a:r>
              <a:rPr lang="pt-PT" sz="4400" dirty="0"/>
              <a:t>Demoram a procurar cuidados para as complicações do aborto inseguro</a:t>
            </a:r>
            <a:r>
              <a:rPr lang="en-US" sz="4400" dirty="0"/>
              <a:t> </a:t>
            </a:r>
          </a:p>
          <a:p>
            <a:pPr marL="685800" indent="-685800">
              <a:buClr>
                <a:schemeClr val="accent2"/>
              </a:buClr>
              <a:buFont typeface="Courier New" panose="02070309020205020404" pitchFamily="49" charset="0"/>
              <a:buChar char="o"/>
            </a:pPr>
            <a:r>
              <a:rPr lang="pt-PT" sz="4400" dirty="0"/>
              <a:t>São forçadas a arriscar a sua vida e saúde para interromper uma gravidez</a:t>
            </a:r>
            <a:endParaRPr lang="en-US" sz="4400" dirty="0"/>
          </a:p>
          <a:p>
            <a:pPr marL="685800" indent="-685800">
              <a:buClr>
                <a:schemeClr val="accent2"/>
              </a:buClr>
              <a:buFont typeface="Courier New" panose="02070309020205020404" pitchFamily="49" charset="0"/>
              <a:buChar char="o"/>
            </a:pPr>
            <a:r>
              <a:rPr lang="pt-PT" sz="4400" dirty="0"/>
              <a:t>São forçadas a tornar-se mães contra a sua vontade</a:t>
            </a:r>
            <a:endParaRPr lang="en-US" dirty="0"/>
          </a:p>
        </p:txBody>
      </p:sp>
      <p:sp>
        <p:nvSpPr>
          <p:cNvPr id="4" name="Title 3">
            <a:extLst>
              <a:ext uri="{FF2B5EF4-FFF2-40B4-BE49-F238E27FC236}">
                <a16:creationId xmlns:a16="http://schemas.microsoft.com/office/drawing/2014/main" id="{7C6D93A5-B60C-4D8C-B225-BAB38812BD66}"/>
              </a:ext>
            </a:extLst>
          </p:cNvPr>
          <p:cNvSpPr>
            <a:spLocks noGrp="1"/>
          </p:cNvSpPr>
          <p:nvPr>
            <p:ph type="ctrTitle"/>
          </p:nvPr>
        </p:nvSpPr>
        <p:spPr>
          <a:xfrm>
            <a:off x="2310146" y="411559"/>
            <a:ext cx="15483809" cy="2031325"/>
          </a:xfrm>
        </p:spPr>
        <p:txBody>
          <a:bodyPr/>
          <a:lstStyle/>
          <a:p>
            <a:r>
              <a:rPr lang="pt-PT" sz="6600" dirty="0"/>
              <a:t>Quando o aborto seguro não está disponível, as mulheres</a:t>
            </a:r>
            <a:r>
              <a:rPr lang="en-US" sz="6600" dirty="0"/>
              <a:t>: </a:t>
            </a:r>
          </a:p>
        </p:txBody>
      </p:sp>
      <p:pic>
        <p:nvPicPr>
          <p:cNvPr id="5" name="Content Placeholder 7" descr="Latina woman hugging teen, for screen or web use.">
            <a:hlinkClick r:id="rId3"/>
            <a:extLst>
              <a:ext uri="{FF2B5EF4-FFF2-40B4-BE49-F238E27FC236}">
                <a16:creationId xmlns:a16="http://schemas.microsoft.com/office/drawing/2014/main" id="{20ED2B6C-2D3B-46A1-B6DD-384AE04111A1}"/>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a:xfrm>
            <a:off x="14321790" y="2581335"/>
            <a:ext cx="5782310" cy="8728015"/>
          </a:xfrm>
          <a:prstGeom prst="rect">
            <a:avLst/>
          </a:prstGeom>
        </p:spPr>
      </p:pic>
    </p:spTree>
    <p:extLst>
      <p:ext uri="{BB962C8B-B14F-4D97-AF65-F5344CB8AC3E}">
        <p14:creationId xmlns:p14="http://schemas.microsoft.com/office/powerpoint/2010/main" val="1099935890"/>
      </p:ext>
    </p:extLst>
  </p:cSld>
  <p:clrMapOvr>
    <a:masterClrMapping/>
  </p:clrMapOvr>
</p:sld>
</file>

<file path=ppt/theme/theme1.xml><?xml version="1.0" encoding="utf-8"?>
<a:theme xmlns:a="http://schemas.openxmlformats.org/drawingml/2006/main" name="Office Theme">
  <a:themeElements>
    <a:clrScheme name="Ipas brand refresh 2022">
      <a:dk1>
        <a:srgbClr val="000000"/>
      </a:dk1>
      <a:lt1>
        <a:srgbClr val="FFFFFF"/>
      </a:lt1>
      <a:dk2>
        <a:srgbClr val="44546A"/>
      </a:dk2>
      <a:lt2>
        <a:srgbClr val="E7E6E6"/>
      </a:lt2>
      <a:accent1>
        <a:srgbClr val="F15928"/>
      </a:accent1>
      <a:accent2>
        <a:srgbClr val="F9ED7D"/>
      </a:accent2>
      <a:accent3>
        <a:srgbClr val="2E3856"/>
      </a:accent3>
      <a:accent4>
        <a:srgbClr val="D8B39C"/>
      </a:accent4>
      <a:accent5>
        <a:srgbClr val="C0CEC8"/>
      </a:accent5>
      <a:accent6>
        <a:srgbClr val="F79C7F"/>
      </a:accent6>
      <a:hlink>
        <a:srgbClr val="2E3856"/>
      </a:hlink>
      <a:folHlink>
        <a:srgbClr val="58607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B50D5B38FCC840A7CF1B7A46A9DA5F" ma:contentTypeVersion="23" ma:contentTypeDescription="Create a new document." ma:contentTypeScope="" ma:versionID="c66786516c4cfec90d7f966dd33e293e">
  <xsd:schema xmlns:xsd="http://www.w3.org/2001/XMLSchema" xmlns:xs="http://www.w3.org/2001/XMLSchema" xmlns:p="http://schemas.microsoft.com/office/2006/metadata/properties" xmlns:ns2="c99d05fb-4e8f-4b87-8e2d-ae28f7e395a8" xmlns:ns3="bde3d734-8288-46d8-8b17-572cb4539444" targetNamespace="http://schemas.microsoft.com/office/2006/metadata/properties" ma:root="true" ma:fieldsID="18cf6600c37c6bdf4c41b54890c43666" ns2:_="" ns3:_="">
    <xsd:import namespace="c99d05fb-4e8f-4b87-8e2d-ae28f7e395a8"/>
    <xsd:import namespace="bde3d734-8288-46d8-8b17-572cb453944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9d05fb-4e8f-4b87-8e2d-ae28f7e395a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de3d734-8288-46d8-8b17-572cb453944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24C893-D0E4-4838-B351-309C2E8461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9d05fb-4e8f-4b87-8e2d-ae28f7e395a8"/>
    <ds:schemaRef ds:uri="bde3d734-8288-46d8-8b17-572cb45394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B902152-29C6-41D6-8A0B-1B0553242CD2}">
  <ds:schemaRefs>
    <ds:schemaRef ds:uri="http://schemas.microsoft.com/office/2006/metadata/properties"/>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http://purl.org/dc/terms/"/>
    <ds:schemaRef ds:uri="c99d05fb-4e8f-4b87-8e2d-ae28f7e395a8"/>
    <ds:schemaRef ds:uri="bde3d734-8288-46d8-8b17-572cb4539444"/>
    <ds:schemaRef ds:uri="http://purl.org/dc/dcmitype/"/>
    <ds:schemaRef ds:uri="http://purl.org/dc/elements/1.1/"/>
  </ds:schemaRefs>
</ds:datastoreItem>
</file>

<file path=customXml/itemProps3.xml><?xml version="1.0" encoding="utf-8"?>
<ds:datastoreItem xmlns:ds="http://schemas.openxmlformats.org/officeDocument/2006/customXml" ds:itemID="{895D4C7F-FA77-4853-878B-1289C931E2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242</TotalTime>
  <Words>2210</Words>
  <Application>Microsoft Macintosh PowerPoint</Application>
  <PresentationFormat>Custom</PresentationFormat>
  <Paragraphs>170</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Courier New</vt:lpstr>
      <vt:lpstr>Helvetica</vt:lpstr>
      <vt:lpstr>Wingdings</vt:lpstr>
      <vt:lpstr>Office Theme</vt:lpstr>
      <vt:lpstr>Visão Geral do Aborto Inseguro e dos Direitos ao Aborto</vt:lpstr>
      <vt:lpstr>PowerPoint Presentation</vt:lpstr>
      <vt:lpstr>Aborto nas regiões em desenvolvimento</vt:lpstr>
      <vt:lpstr>PowerPoint Presentation</vt:lpstr>
      <vt:lpstr>PowerPoint Presentation</vt:lpstr>
      <vt:lpstr>PowerPoint Presentation</vt:lpstr>
      <vt:lpstr>Aborto nos Países em Desenvolvimento</vt:lpstr>
      <vt:lpstr>PowerPoint Presentation</vt:lpstr>
      <vt:lpstr>Quando o aborto seguro não está disponível, as mulheres: </vt:lpstr>
      <vt:lpstr>Saúde pública e direitos humanos</vt:lpstr>
      <vt:lpstr>Normas internacionais de direitos humanos relacionadas com o aborto</vt:lpstr>
      <vt:lpstr>O aborto como um direito humano</vt:lpstr>
      <vt:lpstr>O aborto como um direito humano</vt:lpstr>
      <vt:lpstr>O aborto como um direito humano: Região de África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Unsafe Abortion and Abortion Rights</dc:title>
  <dc:creator>Jennifer Colletti</dc:creator>
  <cp:lastModifiedBy>Kristin Swanson</cp:lastModifiedBy>
  <cp:revision>248</cp:revision>
  <cp:lastPrinted>2020-01-31T14:36:42Z</cp:lastPrinted>
  <dcterms:created xsi:type="dcterms:W3CDTF">2020-01-31T09:38:54Z</dcterms:created>
  <dcterms:modified xsi:type="dcterms:W3CDTF">2022-08-30T20:56:10Z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0x01010079B50D5B38FCC840A7CF1B7A46A9DA5F</vt:lpwstr>
  </property>
</Properties>
</file>