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4"/>
  </p:sldMasterIdLst>
  <p:notesMasterIdLst>
    <p:notesMasterId r:id="rId87"/>
  </p:notesMasterIdLst>
  <p:sldIdLst>
    <p:sldId id="256" r:id="rId5"/>
    <p:sldId id="297" r:id="rId6"/>
    <p:sldId id="291" r:id="rId7"/>
    <p:sldId id="295" r:id="rId8"/>
    <p:sldId id="261" r:id="rId9"/>
    <p:sldId id="289" r:id="rId10"/>
    <p:sldId id="262" r:id="rId11"/>
    <p:sldId id="288" r:id="rId12"/>
    <p:sldId id="264" r:id="rId13"/>
    <p:sldId id="284" r:id="rId14"/>
    <p:sldId id="287" r:id="rId15"/>
    <p:sldId id="285" r:id="rId16"/>
    <p:sldId id="286" r:id="rId17"/>
    <p:sldId id="292" r:id="rId18"/>
    <p:sldId id="290" r:id="rId19"/>
    <p:sldId id="296" r:id="rId20"/>
    <p:sldId id="377" r:id="rId21"/>
    <p:sldId id="379" r:id="rId22"/>
    <p:sldId id="380" r:id="rId23"/>
    <p:sldId id="381" r:id="rId24"/>
    <p:sldId id="382" r:id="rId25"/>
    <p:sldId id="411" r:id="rId26"/>
    <p:sldId id="399" r:id="rId27"/>
    <p:sldId id="412" r:id="rId28"/>
    <p:sldId id="416" r:id="rId29"/>
    <p:sldId id="413" r:id="rId30"/>
    <p:sldId id="417" r:id="rId31"/>
    <p:sldId id="414" r:id="rId32"/>
    <p:sldId id="418" r:id="rId33"/>
    <p:sldId id="415" r:id="rId34"/>
    <p:sldId id="419" r:id="rId35"/>
    <p:sldId id="392" r:id="rId36"/>
    <p:sldId id="394" r:id="rId37"/>
    <p:sldId id="644" r:id="rId38"/>
    <p:sldId id="677" r:id="rId39"/>
    <p:sldId id="645" r:id="rId40"/>
    <p:sldId id="646" r:id="rId41"/>
    <p:sldId id="395" r:id="rId42"/>
    <p:sldId id="388" r:id="rId43"/>
    <p:sldId id="680" r:id="rId44"/>
    <p:sldId id="390" r:id="rId45"/>
    <p:sldId id="385" r:id="rId46"/>
    <p:sldId id="386" r:id="rId47"/>
    <p:sldId id="387" r:id="rId48"/>
    <p:sldId id="389" r:id="rId49"/>
    <p:sldId id="461" r:id="rId50"/>
    <p:sldId id="453" r:id="rId51"/>
    <p:sldId id="473" r:id="rId52"/>
    <p:sldId id="479" r:id="rId53"/>
    <p:sldId id="476" r:id="rId54"/>
    <p:sldId id="477" r:id="rId55"/>
    <p:sldId id="478" r:id="rId56"/>
    <p:sldId id="464" r:id="rId57"/>
    <p:sldId id="634" r:id="rId58"/>
    <p:sldId id="543" r:id="rId59"/>
    <p:sldId id="619" r:id="rId60"/>
    <p:sldId id="621" r:id="rId61"/>
    <p:sldId id="627" r:id="rId62"/>
    <p:sldId id="626" r:id="rId63"/>
    <p:sldId id="628" r:id="rId64"/>
    <p:sldId id="631" r:id="rId65"/>
    <p:sldId id="636" r:id="rId66"/>
    <p:sldId id="635" r:id="rId67"/>
    <p:sldId id="633" r:id="rId68"/>
    <p:sldId id="630" r:id="rId69"/>
    <p:sldId id="265" r:id="rId70"/>
    <p:sldId id="665" r:id="rId71"/>
    <p:sldId id="666" r:id="rId72"/>
    <p:sldId id="654" r:id="rId73"/>
    <p:sldId id="667" r:id="rId74"/>
    <p:sldId id="668" r:id="rId75"/>
    <p:sldId id="669" r:id="rId76"/>
    <p:sldId id="664" r:id="rId77"/>
    <p:sldId id="676" r:id="rId78"/>
    <p:sldId id="678" r:id="rId79"/>
    <p:sldId id="647" r:id="rId80"/>
    <p:sldId id="648" r:id="rId81"/>
    <p:sldId id="466" r:id="rId82"/>
    <p:sldId id="467" r:id="rId83"/>
    <p:sldId id="649" r:id="rId84"/>
    <p:sldId id="474" r:id="rId85"/>
    <p:sldId id="650" r:id="rId8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isability Inclusion 101" id="{1C8A1688-F59B-48A5-9C98-3CE0690E93E5}">
          <p14:sldIdLst>
            <p14:sldId id="256"/>
            <p14:sldId id="297"/>
            <p14:sldId id="291"/>
            <p14:sldId id="295"/>
            <p14:sldId id="261"/>
            <p14:sldId id="289"/>
            <p14:sldId id="262"/>
            <p14:sldId id="288"/>
            <p14:sldId id="264"/>
            <p14:sldId id="284"/>
            <p14:sldId id="287"/>
            <p14:sldId id="285"/>
            <p14:sldId id="286"/>
            <p14:sldId id="292"/>
            <p14:sldId id="290"/>
            <p14:sldId id="296"/>
          </p14:sldIdLst>
        </p14:section>
        <p14:section name="Cross the LIne" id="{2436B0C1-6FF5-214C-946E-5EC4800C3741}">
          <p14:sldIdLst>
            <p14:sldId id="377"/>
            <p14:sldId id="379"/>
            <p14:sldId id="380"/>
            <p14:sldId id="381"/>
            <p14:sldId id="382"/>
            <p14:sldId id="411"/>
            <p14:sldId id="399"/>
            <p14:sldId id="412"/>
            <p14:sldId id="416"/>
            <p14:sldId id="413"/>
            <p14:sldId id="417"/>
            <p14:sldId id="414"/>
            <p14:sldId id="418"/>
            <p14:sldId id="415"/>
            <p14:sldId id="419"/>
            <p14:sldId id="392"/>
            <p14:sldId id="394"/>
          </p14:sldIdLst>
        </p14:section>
        <p14:section name="The Wall: French" id="{A56975A0-7596-B747-93EA-EA8FA1BB0256}">
          <p14:sldIdLst>
            <p14:sldId id="644"/>
            <p14:sldId id="677"/>
            <p14:sldId id="645"/>
            <p14:sldId id="646"/>
            <p14:sldId id="395"/>
            <p14:sldId id="388"/>
            <p14:sldId id="680"/>
          </p14:sldIdLst>
        </p14:section>
        <p14:section name="Language and Terminology, Part 1 FRENCH" id="{9BC8BC5C-8E8C-479A-BBC7-70B7F3DBF0A1}">
          <p14:sldIdLst>
            <p14:sldId id="390"/>
            <p14:sldId id="385"/>
            <p14:sldId id="386"/>
            <p14:sldId id="387"/>
            <p14:sldId id="389"/>
          </p14:sldIdLst>
        </p14:section>
        <p14:section name="Language and Terminology, Part 2" id="{E1F1184E-C01E-1940-808F-BF444F3D2040}">
          <p14:sldIdLst>
            <p14:sldId id="461"/>
            <p14:sldId id="453"/>
            <p14:sldId id="473"/>
            <p14:sldId id="479"/>
            <p14:sldId id="476"/>
            <p14:sldId id="477"/>
            <p14:sldId id="478"/>
            <p14:sldId id="464"/>
          </p14:sldIdLst>
        </p14:section>
        <p14:section name="Reasons Why" id="{8E8845AA-A819-B042-9FA0-31B510F39A58}">
          <p14:sldIdLst>
            <p14:sldId id="634"/>
            <p14:sldId id="543"/>
            <p14:sldId id="619"/>
            <p14:sldId id="621"/>
            <p14:sldId id="627"/>
            <p14:sldId id="626"/>
            <p14:sldId id="628"/>
            <p14:sldId id="631"/>
            <p14:sldId id="636"/>
            <p14:sldId id="635"/>
            <p14:sldId id="633"/>
            <p14:sldId id="630"/>
          </p14:sldIdLst>
        </p14:section>
        <p14:section name="Why Did She Die?" id="{ED05C317-1A74-F742-B170-6E7E54F0E985}">
          <p14:sldIdLst>
            <p14:sldId id="265"/>
            <p14:sldId id="665"/>
            <p14:sldId id="666"/>
            <p14:sldId id="654"/>
            <p14:sldId id="667"/>
            <p14:sldId id="668"/>
            <p14:sldId id="669"/>
            <p14:sldId id="664"/>
            <p14:sldId id="676"/>
            <p14:sldId id="678"/>
          </p14:sldIdLst>
        </p14:section>
        <p14:section name="The Last Abortion" id="{CC8DF597-C0C9-0548-A075-54E934EF6BE3}">
          <p14:sldIdLst>
            <p14:sldId id="647"/>
            <p14:sldId id="648"/>
            <p14:sldId id="466"/>
            <p14:sldId id="467"/>
            <p14:sldId id="649"/>
            <p14:sldId id="474"/>
            <p14:sldId id="65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Colletti" initials="JC" lastIdx="1" clrIdx="0"/>
  <p:cmAuthor id="2" name="Kyra Freestar" initials="KF" lastIdx="9"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5" autoAdjust="0"/>
    <p:restoredTop sz="62109"/>
  </p:normalViewPr>
  <p:slideViewPr>
    <p:cSldViewPr snapToGrid="0">
      <p:cViewPr varScale="1">
        <p:scale>
          <a:sx n="72" d="100"/>
          <a:sy n="72" d="100"/>
        </p:scale>
        <p:origin x="135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viewProps" Target="viewProp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notesMaster" Target="notesMasters/notesMaster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59A4BE-E93A-4887-BF5C-E706E938F7F6}"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GB"/>
        </a:p>
      </dgm:t>
    </dgm:pt>
    <dgm:pt modelId="{7A97302A-6E67-483A-B295-DFC2D9F4B192}">
      <dgm:prSet phldrT="[Text]" custT="1"/>
      <dgm:spPr/>
      <dgm:t>
        <a:bodyPr rtlCol="0" anchor="ctr"/>
        <a:lstStyle/>
        <a:p>
          <a:pPr marL="0" algn="ctr" defTabSz="914400" rtl="0" eaLnBrk="1" latinLnBrk="0" hangingPunct="1"/>
          <a:r>
            <a:rPr lang="fr-FR" sz="1800" b="1" kern="1200">
              <a:latin typeface="Arial" panose="020B0604020202020204" pitchFamily="34" charset="0"/>
              <a:ea typeface="+mn-ea"/>
              <a:cs typeface="Arial" panose="020B0604020202020204" pitchFamily="34" charset="0"/>
            </a:rPr>
            <a:t>Problème =  Individuel</a:t>
          </a:r>
          <a:endParaRPr lang="en-GB" sz="1800" b="1" kern="1200" dirty="0">
            <a:latin typeface="Arial" panose="020B0604020202020204" pitchFamily="34" charset="0"/>
            <a:ea typeface="+mn-ea"/>
            <a:cs typeface="Arial" panose="020B0604020202020204" pitchFamily="34" charset="0"/>
          </a:endParaRPr>
        </a:p>
      </dgm:t>
    </dgm:pt>
    <dgm:pt modelId="{5FF17B5E-FB0C-4532-9E39-55526200811B}" type="parTrans" cxnId="{500B7851-C1C4-471A-98C6-75B59964669C}">
      <dgm:prSet/>
      <dgm:spPr/>
      <dgm:t>
        <a:bodyPr/>
        <a:lstStyle/>
        <a:p>
          <a:endParaRPr lang="en-GB"/>
        </a:p>
      </dgm:t>
    </dgm:pt>
    <dgm:pt modelId="{63031EC0-9F45-4C15-B175-9FF9E5B33584}" type="sibTrans" cxnId="{500B7851-C1C4-471A-98C6-75B59964669C}">
      <dgm:prSet/>
      <dgm:spPr/>
      <dgm:t>
        <a:bodyPr/>
        <a:lstStyle/>
        <a:p>
          <a:endParaRPr lang="en-GB"/>
        </a:p>
      </dgm:t>
    </dgm:pt>
    <dgm:pt modelId="{6E908C78-C2FE-4859-A611-A56C0C4152B4}">
      <dgm:prSet phldrT="[Text]" custT="1"/>
      <dgm:spPr>
        <a:solidFill>
          <a:schemeClr val="accent5"/>
        </a:solidFill>
      </dgm:spPr>
      <dgm:t>
        <a:bodyPr/>
        <a:lstStyle/>
        <a:p>
          <a:r>
            <a:rPr lang="fr-FR" sz="1800">
              <a:solidFill>
                <a:schemeClr val="accent3"/>
              </a:solidFill>
              <a:latin typeface="Arial" panose="020B0604020202020204" pitchFamily="34" charset="0"/>
              <a:cs typeface="Arial" panose="020B0604020202020204" pitchFamily="34" charset="0"/>
            </a:rPr>
            <a:t>Courageux</a:t>
          </a:r>
          <a:endParaRPr lang="en-GB" sz="1800" dirty="0">
            <a:solidFill>
              <a:schemeClr val="accent3"/>
            </a:solidFill>
            <a:latin typeface="Arial" panose="020B0604020202020204" pitchFamily="34" charset="0"/>
            <a:cs typeface="Arial" panose="020B0604020202020204" pitchFamily="34" charset="0"/>
          </a:endParaRPr>
        </a:p>
      </dgm:t>
    </dgm:pt>
    <dgm:pt modelId="{281AD455-8CC3-45FF-BE9D-F646AE96BECA}" type="parTrans" cxnId="{651CBF14-5BFB-4E2A-87CF-64F59EEC12A8}">
      <dgm:prSet custT="1"/>
      <dgm:spPr>
        <a:ln>
          <a:solidFill>
            <a:schemeClr val="accent1"/>
          </a:solidFill>
        </a:ln>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gm:t>
    </dgm:pt>
    <dgm:pt modelId="{3A35FD0B-8FF5-4EEC-939B-C018E7963B1D}" type="sibTrans" cxnId="{651CBF14-5BFB-4E2A-87CF-64F59EEC12A8}">
      <dgm:prSet/>
      <dgm:spPr/>
      <dgm:t>
        <a:bodyPr/>
        <a:lstStyle/>
        <a:p>
          <a:endParaRPr lang="en-GB"/>
        </a:p>
      </dgm:t>
    </dgm:pt>
    <dgm:pt modelId="{5C8E9BEF-2F2A-4A86-BCF7-4FBE88649787}">
      <dgm:prSet phldrT="[Text]" custT="1"/>
      <dgm:spPr>
        <a:solidFill>
          <a:schemeClr val="accent5"/>
        </a:solidFill>
      </dgm:spPr>
      <dgm:t>
        <a:bodyPr spcFirstLastPara="0" vert="horz" wrap="square" lIns="11430" tIns="11430" rIns="11430" bIns="11430" numCol="1" spcCol="1270" anchor="ctr" anchorCtr="0"/>
        <a:lstStyle/>
        <a:p>
          <a:r>
            <a:rPr lang="fr-FR" sz="1800">
              <a:solidFill>
                <a:schemeClr val="accent3"/>
              </a:solidFill>
              <a:latin typeface="Arial" panose="020B0604020202020204" pitchFamily="34" charset="0"/>
              <a:cs typeface="Arial" panose="020B0604020202020204" pitchFamily="34" charset="0"/>
            </a:rPr>
            <a:t>Amer et tordu</a:t>
          </a:r>
          <a:endParaRPr lang="en-GB" sz="1800" dirty="0">
            <a:solidFill>
              <a:schemeClr val="accent3"/>
            </a:solidFill>
            <a:latin typeface="Arial" panose="020B0604020202020204" pitchFamily="34" charset="0"/>
            <a:cs typeface="Arial" panose="020B0604020202020204" pitchFamily="34" charset="0"/>
          </a:endParaRPr>
        </a:p>
      </dgm:t>
    </dgm:pt>
    <dgm:pt modelId="{5495E327-6960-4404-93FD-2114208D44A0}" type="parTrans" cxnId="{EF1E6E4F-4FC1-4B96-BD0E-2934C3B5C366}">
      <dgm:prSet custT="1"/>
      <dgm:spPr>
        <a:ln>
          <a:solidFill>
            <a:schemeClr val="accent1"/>
          </a:solidFill>
        </a:ln>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gm:t>
    </dgm:pt>
    <dgm:pt modelId="{336F3D28-5FD9-4BAF-8BB2-6D082095F126}" type="sibTrans" cxnId="{EF1E6E4F-4FC1-4B96-BD0E-2934C3B5C366}">
      <dgm:prSet/>
      <dgm:spPr/>
      <dgm:t>
        <a:bodyPr/>
        <a:lstStyle/>
        <a:p>
          <a:endParaRPr lang="en-GB"/>
        </a:p>
      </dgm:t>
    </dgm:pt>
    <dgm:pt modelId="{4FA75E32-593D-4651-832E-FAE160F0C764}">
      <dgm:prSet phldrT="[Text]" custT="1"/>
      <dgm:spPr>
        <a:solidFill>
          <a:schemeClr val="accent5"/>
        </a:solidFill>
      </dgm:spPr>
      <dgm:t>
        <a:bodyPr spcFirstLastPara="0" vert="horz" wrap="square" lIns="11430" tIns="11430" rIns="11430" bIns="11430" numCol="1" spcCol="1270" anchor="ctr" anchorCtr="0"/>
        <a:lstStyle/>
        <a:p>
          <a:pPr marL="0" lvl="0" indent="0" algn="ctr" defTabSz="800100">
            <a:lnSpc>
              <a:spcPct val="90000"/>
            </a:lnSpc>
            <a:spcBef>
              <a:spcPct val="0"/>
            </a:spcBef>
            <a:spcAft>
              <a:spcPct val="35000"/>
            </a:spcAft>
            <a:buNone/>
          </a:pPr>
          <a:r>
            <a:rPr lang="fr-FR" sz="1800" kern="1200">
              <a:solidFill>
                <a:schemeClr val="accent3"/>
              </a:solidFill>
              <a:latin typeface="Arial" panose="020B0604020202020204" pitchFamily="34" charset="0"/>
              <a:ea typeface="+mn-ea"/>
              <a:cs typeface="Arial" panose="020B0604020202020204" pitchFamily="34" charset="0"/>
            </a:rPr>
            <a:t>Patient</a:t>
          </a:r>
        </a:p>
      </dgm:t>
    </dgm:pt>
    <dgm:pt modelId="{54EAA4FC-233E-48C6-AEAF-455487B4399E}" type="parTrans" cxnId="{B9D1E738-974B-4203-98ED-D9112337C2BF}">
      <dgm:prSet custT="1"/>
      <dgm:spPr>
        <a:ln>
          <a:solidFill>
            <a:schemeClr val="accent1"/>
          </a:solidFill>
        </a:ln>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gm:t>
    </dgm:pt>
    <dgm:pt modelId="{C3F65408-EEA2-49D6-BC95-414C290AD2E4}" type="sibTrans" cxnId="{B9D1E738-974B-4203-98ED-D9112337C2BF}">
      <dgm:prSet/>
      <dgm:spPr/>
      <dgm:t>
        <a:bodyPr/>
        <a:lstStyle/>
        <a:p>
          <a:endParaRPr lang="en-GB"/>
        </a:p>
      </dgm:t>
    </dgm:pt>
    <dgm:pt modelId="{741E729E-C3E7-4099-929D-3D5F709953D0}">
      <dgm:prSet phldrT="[Text]" custT="1"/>
      <dgm:spPr>
        <a:solidFill>
          <a:schemeClr val="accent5"/>
        </a:solidFill>
      </dgm:spPr>
      <dgm:t>
        <a:bodyPr spcFirstLastPara="0" vert="horz" wrap="square" lIns="11430" tIns="11430" rIns="11430" bIns="11430" numCol="1" spcCol="1270" anchor="ctr" anchorCtr="0"/>
        <a:lstStyle/>
        <a:p>
          <a:pPr marL="0" lvl="0" indent="0" algn="ctr" defTabSz="800100">
            <a:lnSpc>
              <a:spcPct val="90000"/>
            </a:lnSpc>
            <a:spcBef>
              <a:spcPct val="0"/>
            </a:spcBef>
            <a:spcAft>
              <a:spcPct val="35000"/>
            </a:spcAft>
            <a:buNone/>
          </a:pPr>
          <a:r>
            <a:rPr lang="fr-FR" sz="1800" kern="1200">
              <a:solidFill>
                <a:schemeClr val="accent3"/>
              </a:solidFill>
              <a:latin typeface="Arial" panose="020B0604020202020204" pitchFamily="34" charset="0"/>
              <a:ea typeface="+mn-ea"/>
              <a:cs typeface="Arial" panose="020B0604020202020204" pitchFamily="34" charset="0"/>
            </a:rPr>
            <a:t>Soins</a:t>
          </a:r>
        </a:p>
      </dgm:t>
    </dgm:pt>
    <dgm:pt modelId="{B60A396B-2D51-49C7-8317-C156AF5EACC7}" type="parTrans" cxnId="{842FE6E6-C722-4327-B688-DB9ADE036B31}">
      <dgm:prSet custT="1"/>
      <dgm:spPr>
        <a:ln>
          <a:solidFill>
            <a:schemeClr val="accent1"/>
          </a:solidFill>
        </a:ln>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gm:t>
    </dgm:pt>
    <dgm:pt modelId="{9EA813E6-7C29-4661-8B6D-5980034FCEA9}" type="sibTrans" cxnId="{842FE6E6-C722-4327-B688-DB9ADE036B31}">
      <dgm:prSet/>
      <dgm:spPr/>
      <dgm:t>
        <a:bodyPr/>
        <a:lstStyle/>
        <a:p>
          <a:endParaRPr lang="en-GB"/>
        </a:p>
      </dgm:t>
    </dgm:pt>
    <dgm:pt modelId="{FE5B873C-F1B3-42EC-874E-C2D3ACFB4F69}">
      <dgm:prSet phldrT="[Text]" custT="1"/>
      <dgm:spPr>
        <a:solidFill>
          <a:schemeClr val="accent5"/>
        </a:solidFill>
      </dgm:spPr>
      <dgm:t>
        <a:bodyPr spcFirstLastPara="0" vert="horz" wrap="square" lIns="11430" tIns="11430" rIns="11430" bIns="11430" numCol="1" spcCol="1270" anchor="ctr" anchorCtr="0"/>
        <a:lstStyle/>
        <a:p>
          <a:pPr marL="0" lvl="0" indent="0" algn="ctr" defTabSz="800100">
            <a:lnSpc>
              <a:spcPct val="90000"/>
            </a:lnSpc>
            <a:spcBef>
              <a:spcPct val="0"/>
            </a:spcBef>
            <a:spcAft>
              <a:spcPct val="35000"/>
            </a:spcAft>
            <a:buNone/>
          </a:pPr>
          <a:r>
            <a:rPr lang="fr-FR" sz="1800" kern="1200">
              <a:solidFill>
                <a:schemeClr val="accent3"/>
              </a:solidFill>
              <a:latin typeface="Arial" panose="020B0604020202020204" pitchFamily="34" charset="0"/>
              <a:ea typeface="+mn-ea"/>
              <a:cs typeface="Arial" panose="020B0604020202020204" pitchFamily="34" charset="0"/>
            </a:rPr>
            <a:t>Pitié</a:t>
          </a:r>
          <a:endParaRPr lang="en-GB" sz="1800" kern="1200" dirty="0">
            <a:solidFill>
              <a:schemeClr val="accent3"/>
            </a:solidFill>
            <a:latin typeface="Arial" panose="020B0604020202020204" pitchFamily="34" charset="0"/>
            <a:ea typeface="+mn-ea"/>
            <a:cs typeface="Arial" panose="020B0604020202020204" pitchFamily="34" charset="0"/>
          </a:endParaRPr>
        </a:p>
      </dgm:t>
    </dgm:pt>
    <dgm:pt modelId="{20C110BD-3B06-4D5C-BDA5-6B1A5DE7CAC4}" type="parTrans" cxnId="{E4CDA917-BE36-4EC8-83FE-FC447449BB46}">
      <dgm:prSet custT="1"/>
      <dgm:spPr>
        <a:ln>
          <a:solidFill>
            <a:schemeClr val="accent1"/>
          </a:solidFill>
        </a:ln>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gm:t>
    </dgm:pt>
    <dgm:pt modelId="{EDBC6144-5858-4117-9AC4-ABB408F3E1FA}" type="sibTrans" cxnId="{E4CDA917-BE36-4EC8-83FE-FC447449BB46}">
      <dgm:prSet/>
      <dgm:spPr/>
      <dgm:t>
        <a:bodyPr/>
        <a:lstStyle/>
        <a:p>
          <a:endParaRPr lang="en-GB"/>
        </a:p>
      </dgm:t>
    </dgm:pt>
    <dgm:pt modelId="{392E5213-0660-4A5E-AD56-A2CEA623D615}">
      <dgm:prSet phldrT="[Text]" custT="1"/>
      <dgm:spPr>
        <a:solidFill>
          <a:schemeClr val="accent5"/>
        </a:solidFill>
      </dgm:spPr>
      <dgm:t>
        <a:bodyPr spcFirstLastPara="0" vert="horz" wrap="square" lIns="11430" tIns="11430" rIns="11430" bIns="11430" numCol="1" spcCol="1270" anchor="ctr" anchorCtr="0"/>
        <a:lstStyle/>
        <a:p>
          <a:r>
            <a:rPr lang="fr-FR" sz="1800">
              <a:solidFill>
                <a:schemeClr val="accent3"/>
              </a:solidFill>
              <a:latin typeface="Arial" panose="020B0604020202020204" pitchFamily="34" charset="0"/>
              <a:cs typeface="Arial" panose="020B0604020202020204" pitchFamily="34" charset="0"/>
            </a:rPr>
            <a:t>Ne peut pas marcher, voir</a:t>
          </a:r>
          <a:endParaRPr lang="en-GB" sz="1800" dirty="0">
            <a:solidFill>
              <a:schemeClr val="accent3"/>
            </a:solidFill>
            <a:latin typeface="Arial" panose="020B0604020202020204" pitchFamily="34" charset="0"/>
            <a:cs typeface="Arial" panose="020B0604020202020204" pitchFamily="34" charset="0"/>
          </a:endParaRPr>
        </a:p>
      </dgm:t>
    </dgm:pt>
    <dgm:pt modelId="{714C31C0-F8DE-4B5C-9BF9-818BE80ED3A2}" type="parTrans" cxnId="{F1DD4B46-2BB5-49D1-8467-89F823293EC8}">
      <dgm:prSet custT="1"/>
      <dgm:spPr>
        <a:ln>
          <a:solidFill>
            <a:schemeClr val="accent1"/>
          </a:solidFill>
        </a:ln>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gm:t>
    </dgm:pt>
    <dgm:pt modelId="{481969D9-F592-4D9A-8932-DB8C83D51713}" type="sibTrans" cxnId="{F1DD4B46-2BB5-49D1-8467-89F823293EC8}">
      <dgm:prSet/>
      <dgm:spPr/>
      <dgm:t>
        <a:bodyPr/>
        <a:lstStyle/>
        <a:p>
          <a:endParaRPr lang="en-GB"/>
        </a:p>
      </dgm:t>
    </dgm:pt>
    <dgm:pt modelId="{94EDAA9D-0874-48EB-B547-B94E653BB0C1}">
      <dgm:prSet phldrT="[Text]" custT="1"/>
      <dgm:spPr>
        <a:solidFill>
          <a:schemeClr val="accent5"/>
        </a:solidFill>
      </dgm:spPr>
      <dgm:t>
        <a:bodyPr spcFirstLastPara="0" vert="horz" wrap="square" lIns="11430" tIns="11430" rIns="11430" bIns="11430" numCol="1" spcCol="1270" anchor="ctr" anchorCtr="0"/>
        <a:lstStyle/>
        <a:p>
          <a:pPr marL="0" lvl="0" indent="0" algn="ctr" defTabSz="800100">
            <a:lnSpc>
              <a:spcPct val="90000"/>
            </a:lnSpc>
            <a:spcBef>
              <a:spcPct val="0"/>
            </a:spcBef>
            <a:spcAft>
              <a:spcPct val="35000"/>
            </a:spcAft>
            <a:buNone/>
          </a:pPr>
          <a:r>
            <a:rPr lang="fr-FR" sz="1800" kern="1200">
              <a:solidFill>
                <a:schemeClr val="accent3"/>
              </a:solidFill>
              <a:latin typeface="Arial" panose="020B0604020202020204" pitchFamily="34" charset="0"/>
              <a:ea typeface="+mn-ea"/>
              <a:cs typeface="Arial" panose="020B0604020202020204" pitchFamily="34" charset="0"/>
            </a:rPr>
            <a:t>Triste ou tragique</a:t>
          </a:r>
          <a:endParaRPr lang="en-GB" sz="1800" kern="1200" dirty="0">
            <a:solidFill>
              <a:schemeClr val="accent3"/>
            </a:solidFill>
            <a:latin typeface="Arial" panose="020B0604020202020204" pitchFamily="34" charset="0"/>
            <a:ea typeface="+mn-ea"/>
            <a:cs typeface="Arial" panose="020B0604020202020204" pitchFamily="34" charset="0"/>
          </a:endParaRPr>
        </a:p>
      </dgm:t>
    </dgm:pt>
    <dgm:pt modelId="{F063E48A-5E4F-4600-AD64-64E64240A6F4}" type="parTrans" cxnId="{4C1CAD0F-AE08-436A-B98E-F283990EA3CF}">
      <dgm:prSet custT="1"/>
      <dgm:spPr>
        <a:ln>
          <a:solidFill>
            <a:schemeClr val="accent1"/>
          </a:solidFill>
        </a:ln>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gm:t>
    </dgm:pt>
    <dgm:pt modelId="{79D7F4A0-42B6-4054-9C86-781E3B3F7575}" type="sibTrans" cxnId="{4C1CAD0F-AE08-436A-B98E-F283990EA3CF}">
      <dgm:prSet/>
      <dgm:spPr/>
      <dgm:t>
        <a:bodyPr/>
        <a:lstStyle/>
        <a:p>
          <a:endParaRPr lang="en-GB"/>
        </a:p>
      </dgm:t>
    </dgm:pt>
    <dgm:pt modelId="{C9DFAFA4-58D1-444F-9C70-0E251ACD7150}">
      <dgm:prSet phldrT="[Text]"/>
      <dgm:spPr/>
      <dgm:t>
        <a:bodyPr/>
        <a:lstStyle/>
        <a:p>
          <a:endParaRPr lang="en-GB">
            <a:solidFill>
              <a:schemeClr val="tx1"/>
            </a:solidFill>
          </a:endParaRPr>
        </a:p>
      </dgm:t>
    </dgm:pt>
    <dgm:pt modelId="{4ED32BBB-9812-41BD-8780-579CD67F8B8F}" type="parTrans" cxnId="{840F9E6E-F372-43C6-88B1-60457C9DFFA7}">
      <dgm:prSet/>
      <dgm:spPr/>
      <dgm:t>
        <a:bodyPr/>
        <a:lstStyle/>
        <a:p>
          <a:endParaRPr lang="en-GB"/>
        </a:p>
      </dgm:t>
    </dgm:pt>
    <dgm:pt modelId="{B273C2E2-E7EC-4DF6-A05F-9D00270F05EB}" type="sibTrans" cxnId="{840F9E6E-F372-43C6-88B1-60457C9DFFA7}">
      <dgm:prSet/>
      <dgm:spPr/>
      <dgm:t>
        <a:bodyPr/>
        <a:lstStyle/>
        <a:p>
          <a:endParaRPr lang="en-GB"/>
        </a:p>
      </dgm:t>
    </dgm:pt>
    <dgm:pt modelId="{122F243E-928B-4803-B12F-8947B9DDF6FA}" type="pres">
      <dgm:prSet presAssocID="{8759A4BE-E93A-4887-BF5C-E706E938F7F6}" presName="cycle" presStyleCnt="0">
        <dgm:presLayoutVars>
          <dgm:chMax val="1"/>
          <dgm:dir/>
          <dgm:animLvl val="ctr"/>
          <dgm:resizeHandles val="exact"/>
        </dgm:presLayoutVars>
      </dgm:prSet>
      <dgm:spPr/>
    </dgm:pt>
    <dgm:pt modelId="{CEF7C13E-68AC-4829-B4D9-D08BB14CD912}" type="pres">
      <dgm:prSet presAssocID="{7A97302A-6E67-483A-B295-DFC2D9F4B192}" presName="centerShape" presStyleLbl="node0" presStyleIdx="0" presStyleCnt="1" custScaleX="123786" custScaleY="123786"/>
      <dgm:spPr>
        <a:xfrm>
          <a:off x="2030372" y="1698516"/>
          <a:ext cx="1120854" cy="1120854"/>
        </a:xfrm>
        <a:prstGeom prst="ellipse">
          <a:avLst/>
        </a:prstGeom>
      </dgm:spPr>
    </dgm:pt>
    <dgm:pt modelId="{7CB4C13C-B835-47D7-9908-A325D4E6AF0E}" type="pres">
      <dgm:prSet presAssocID="{281AD455-8CC3-45FF-BE9D-F646AE96BECA}" presName="Name9" presStyleLbl="parChTrans1D2" presStyleIdx="0" presStyleCnt="7"/>
      <dgm:spPr>
        <a:xfrm rot="16200000">
          <a:off x="2334012" y="1374887"/>
          <a:ext cx="513575" cy="38936"/>
        </a:xfrm>
        <a:custGeom>
          <a:avLst/>
          <a:gdLst/>
          <a:ahLst/>
          <a:cxnLst/>
          <a:rect l="0" t="0" r="0" b="0"/>
          <a:pathLst>
            <a:path>
              <a:moveTo>
                <a:pt x="0" y="19468"/>
              </a:moveTo>
              <a:lnTo>
                <a:pt x="513575" y="19468"/>
              </a:lnTo>
            </a:path>
          </a:pathLst>
        </a:custGeom>
      </dgm:spPr>
    </dgm:pt>
    <dgm:pt modelId="{FB6906F1-AD7D-428B-83DF-4FB44C566E7A}" type="pres">
      <dgm:prSet presAssocID="{281AD455-8CC3-45FF-BE9D-F646AE96BECA}" presName="connTx" presStyleLbl="parChTrans1D2" presStyleIdx="0" presStyleCnt="7"/>
      <dgm:spPr/>
    </dgm:pt>
    <dgm:pt modelId="{5C786095-DA1B-425B-B7A0-13122A17D75C}" type="pres">
      <dgm:prSet presAssocID="{6E908C78-C2FE-4859-A611-A56C0C4152B4}" presName="node" presStyleLbl="node1" presStyleIdx="0" presStyleCnt="7">
        <dgm:presLayoutVars>
          <dgm:bulletEnabled val="1"/>
        </dgm:presLayoutVars>
      </dgm:prSet>
      <dgm:spPr/>
    </dgm:pt>
    <dgm:pt modelId="{6A00C6BB-AB07-4BFD-A14E-CF9B63F343F7}" type="pres">
      <dgm:prSet presAssocID="{20C110BD-3B06-4D5C-BDA5-6B1A5DE7CAC4}" presName="Name9" presStyleLbl="parChTrans1D2" presStyleIdx="1" presStyleCnt="7"/>
      <dgm:spPr>
        <a:xfrm rot="19285714">
          <a:off x="3086734" y="1673554"/>
          <a:ext cx="427416" cy="38936"/>
        </a:xfrm>
        <a:custGeom>
          <a:avLst/>
          <a:gdLst/>
          <a:ahLst/>
          <a:cxnLst/>
          <a:rect l="0" t="0" r="0" b="0"/>
          <a:pathLst>
            <a:path>
              <a:moveTo>
                <a:pt x="0" y="19468"/>
              </a:moveTo>
              <a:lnTo>
                <a:pt x="427416" y="19468"/>
              </a:lnTo>
            </a:path>
          </a:pathLst>
        </a:custGeom>
      </dgm:spPr>
    </dgm:pt>
    <dgm:pt modelId="{E203C1E3-54A8-4A05-9719-C1CC97AED037}" type="pres">
      <dgm:prSet presAssocID="{20C110BD-3B06-4D5C-BDA5-6B1A5DE7CAC4}" presName="connTx" presStyleLbl="parChTrans1D2" presStyleIdx="1" presStyleCnt="7"/>
      <dgm:spPr/>
    </dgm:pt>
    <dgm:pt modelId="{0BAAD1A0-BDD9-44A3-A882-7BA39C1DAAB9}" type="pres">
      <dgm:prSet presAssocID="{FE5B873C-F1B3-42EC-874E-C2D3ACFB4F69}" presName="node" presStyleLbl="node1" presStyleIdx="1" presStyleCnt="7">
        <dgm:presLayoutVars>
          <dgm:bulletEnabled val="1"/>
        </dgm:presLayoutVars>
      </dgm:prSet>
      <dgm:spPr>
        <a:xfrm>
          <a:off x="3345259" y="649929"/>
          <a:ext cx="1120854" cy="1120854"/>
        </a:xfrm>
        <a:prstGeom prst="ellipse">
          <a:avLst/>
        </a:prstGeom>
      </dgm:spPr>
    </dgm:pt>
    <dgm:pt modelId="{776DC090-393D-485E-90FC-82CE6FADE8AB}" type="pres">
      <dgm:prSet presAssocID="{5495E327-6960-4404-93FD-2114208D44A0}" presName="Name9" presStyleLbl="parChTrans1D2" presStyleIdx="2" presStyleCnt="7"/>
      <dgm:spPr>
        <a:xfrm rot="771429">
          <a:off x="3328229" y="2448912"/>
          <a:ext cx="360348" cy="38936"/>
        </a:xfrm>
        <a:custGeom>
          <a:avLst/>
          <a:gdLst/>
          <a:ahLst/>
          <a:cxnLst/>
          <a:rect l="0" t="0" r="0" b="0"/>
          <a:pathLst>
            <a:path>
              <a:moveTo>
                <a:pt x="0" y="19468"/>
              </a:moveTo>
              <a:lnTo>
                <a:pt x="360348" y="19468"/>
              </a:lnTo>
            </a:path>
          </a:pathLst>
        </a:custGeom>
      </dgm:spPr>
    </dgm:pt>
    <dgm:pt modelId="{2494033A-4C89-42C1-91D8-42CFF844B71C}" type="pres">
      <dgm:prSet presAssocID="{5495E327-6960-4404-93FD-2114208D44A0}" presName="connTx" presStyleLbl="parChTrans1D2" presStyleIdx="2" presStyleCnt="7"/>
      <dgm:spPr/>
    </dgm:pt>
    <dgm:pt modelId="{A2FEC602-C912-43CF-88E5-40DE914DA40F}" type="pres">
      <dgm:prSet presAssocID="{5C8E9BEF-2F2A-4A86-BCF7-4FBE88649787}" presName="node" presStyleLbl="node1" presStyleIdx="2" presStyleCnt="7">
        <dgm:presLayoutVars>
          <dgm:bulletEnabled val="1"/>
        </dgm:presLayoutVars>
      </dgm:prSet>
      <dgm:spPr>
        <a:xfrm>
          <a:off x="3670009" y="2072753"/>
          <a:ext cx="1120854" cy="1120854"/>
        </a:xfrm>
        <a:prstGeom prst="ellipse">
          <a:avLst/>
        </a:prstGeom>
      </dgm:spPr>
    </dgm:pt>
    <dgm:pt modelId="{CDE95D4E-6E35-43A7-992D-CD001A6E56FF}" type="pres">
      <dgm:prSet presAssocID="{54EAA4FC-233E-48C6-AEAF-455487B4399E}" presName="Name9" presStyleLbl="parChTrans1D2" presStyleIdx="3" presStyleCnt="7"/>
      <dgm:spPr>
        <a:xfrm rot="3857143">
          <a:off x="2725664" y="3028824"/>
          <a:ext cx="490530" cy="38936"/>
        </a:xfrm>
        <a:custGeom>
          <a:avLst/>
          <a:gdLst/>
          <a:ahLst/>
          <a:cxnLst/>
          <a:rect l="0" t="0" r="0" b="0"/>
          <a:pathLst>
            <a:path>
              <a:moveTo>
                <a:pt x="0" y="19468"/>
              </a:moveTo>
              <a:lnTo>
                <a:pt x="490530" y="19468"/>
              </a:lnTo>
            </a:path>
          </a:pathLst>
        </a:custGeom>
      </dgm:spPr>
    </dgm:pt>
    <dgm:pt modelId="{F472E13E-18A5-4104-95C3-3BFA0C8B9511}" type="pres">
      <dgm:prSet presAssocID="{54EAA4FC-233E-48C6-AEAF-455487B4399E}" presName="connTx" presStyleLbl="parChTrans1D2" presStyleIdx="3" presStyleCnt="7"/>
      <dgm:spPr/>
    </dgm:pt>
    <dgm:pt modelId="{8A854E11-712F-41DE-875B-4EAF42F9505C}" type="pres">
      <dgm:prSet presAssocID="{4FA75E32-593D-4651-832E-FAE160F0C764}" presName="node" presStyleLbl="node1" presStyleIdx="3" presStyleCnt="7">
        <dgm:presLayoutVars>
          <dgm:bulletEnabled val="1"/>
        </dgm:presLayoutVars>
      </dgm:prSet>
      <dgm:spPr>
        <a:xfrm>
          <a:off x="2760079" y="3213768"/>
          <a:ext cx="1120854" cy="1120854"/>
        </a:xfrm>
        <a:prstGeom prst="ellipse">
          <a:avLst/>
        </a:prstGeom>
      </dgm:spPr>
    </dgm:pt>
    <dgm:pt modelId="{F7816702-9F03-4EC1-981B-117F4A3A0F2C}" type="pres">
      <dgm:prSet presAssocID="{B60A396B-2D51-49C7-8317-C156AF5EACC7}" presName="Name9" presStyleLbl="parChTrans1D2" presStyleIdx="4" presStyleCnt="7"/>
      <dgm:spPr>
        <a:xfrm rot="6942857">
          <a:off x="1965404" y="3028824"/>
          <a:ext cx="490530" cy="38936"/>
        </a:xfrm>
        <a:custGeom>
          <a:avLst/>
          <a:gdLst/>
          <a:ahLst/>
          <a:cxnLst/>
          <a:rect l="0" t="0" r="0" b="0"/>
          <a:pathLst>
            <a:path>
              <a:moveTo>
                <a:pt x="0" y="19468"/>
              </a:moveTo>
              <a:lnTo>
                <a:pt x="490530" y="19468"/>
              </a:lnTo>
            </a:path>
          </a:pathLst>
        </a:custGeom>
      </dgm:spPr>
    </dgm:pt>
    <dgm:pt modelId="{B33E0BDD-9D9F-4AD0-9254-E9C2FB82AF55}" type="pres">
      <dgm:prSet presAssocID="{B60A396B-2D51-49C7-8317-C156AF5EACC7}" presName="connTx" presStyleLbl="parChTrans1D2" presStyleIdx="4" presStyleCnt="7"/>
      <dgm:spPr/>
    </dgm:pt>
    <dgm:pt modelId="{4A072581-2440-436C-8E56-8B731C557D05}" type="pres">
      <dgm:prSet presAssocID="{741E729E-C3E7-4099-929D-3D5F709953D0}" presName="node" presStyleLbl="node1" presStyleIdx="4" presStyleCnt="7">
        <dgm:presLayoutVars>
          <dgm:bulletEnabled val="1"/>
        </dgm:presLayoutVars>
      </dgm:prSet>
      <dgm:spPr>
        <a:xfrm>
          <a:off x="1300665" y="3213768"/>
          <a:ext cx="1120854" cy="1120854"/>
        </a:xfrm>
        <a:prstGeom prst="ellipse">
          <a:avLst/>
        </a:prstGeom>
      </dgm:spPr>
    </dgm:pt>
    <dgm:pt modelId="{F7DDF168-BAC3-4352-8630-375D45259A27}" type="pres">
      <dgm:prSet presAssocID="{714C31C0-F8DE-4B5C-9BF9-818BE80ED3A2}" presName="Name9" presStyleLbl="parChTrans1D2" presStyleIdx="5" presStyleCnt="7"/>
      <dgm:spPr>
        <a:xfrm rot="10028571">
          <a:off x="1493022" y="2448912"/>
          <a:ext cx="360348" cy="38936"/>
        </a:xfrm>
        <a:custGeom>
          <a:avLst/>
          <a:gdLst/>
          <a:ahLst/>
          <a:cxnLst/>
          <a:rect l="0" t="0" r="0" b="0"/>
          <a:pathLst>
            <a:path>
              <a:moveTo>
                <a:pt x="0" y="19468"/>
              </a:moveTo>
              <a:lnTo>
                <a:pt x="360348" y="19468"/>
              </a:lnTo>
            </a:path>
          </a:pathLst>
        </a:custGeom>
      </dgm:spPr>
    </dgm:pt>
    <dgm:pt modelId="{1F95BAD1-41EE-485E-8766-642DF7174D4B}" type="pres">
      <dgm:prSet presAssocID="{714C31C0-F8DE-4B5C-9BF9-818BE80ED3A2}" presName="connTx" presStyleLbl="parChTrans1D2" presStyleIdx="5" presStyleCnt="7"/>
      <dgm:spPr/>
    </dgm:pt>
    <dgm:pt modelId="{9DC997F1-5369-4AFF-ABA2-3D3956B2B87A}" type="pres">
      <dgm:prSet presAssocID="{392E5213-0660-4A5E-AD56-A2CEA623D615}" presName="node" presStyleLbl="node1" presStyleIdx="5" presStyleCnt="7">
        <dgm:presLayoutVars>
          <dgm:bulletEnabled val="1"/>
        </dgm:presLayoutVars>
      </dgm:prSet>
      <dgm:spPr>
        <a:xfrm>
          <a:off x="390736" y="2072753"/>
          <a:ext cx="1120854" cy="1120854"/>
        </a:xfrm>
        <a:prstGeom prst="ellipse">
          <a:avLst/>
        </a:prstGeom>
      </dgm:spPr>
    </dgm:pt>
    <dgm:pt modelId="{663DC8AF-0A62-4C56-839C-AC22B3075B49}" type="pres">
      <dgm:prSet presAssocID="{F063E48A-5E4F-4600-AD64-64E64240A6F4}" presName="Name9" presStyleLbl="parChTrans1D2" presStyleIdx="6" presStyleCnt="7"/>
      <dgm:spPr>
        <a:xfrm rot="13114286">
          <a:off x="1667448" y="1673554"/>
          <a:ext cx="427416" cy="38936"/>
        </a:xfrm>
        <a:custGeom>
          <a:avLst/>
          <a:gdLst/>
          <a:ahLst/>
          <a:cxnLst/>
          <a:rect l="0" t="0" r="0" b="0"/>
          <a:pathLst>
            <a:path>
              <a:moveTo>
                <a:pt x="0" y="19468"/>
              </a:moveTo>
              <a:lnTo>
                <a:pt x="427416" y="19468"/>
              </a:lnTo>
            </a:path>
          </a:pathLst>
        </a:custGeom>
      </dgm:spPr>
    </dgm:pt>
    <dgm:pt modelId="{D2FCAF56-DF79-4F83-B389-43554B9984DC}" type="pres">
      <dgm:prSet presAssocID="{F063E48A-5E4F-4600-AD64-64E64240A6F4}" presName="connTx" presStyleLbl="parChTrans1D2" presStyleIdx="6" presStyleCnt="7"/>
      <dgm:spPr/>
    </dgm:pt>
    <dgm:pt modelId="{1B3D8D01-D8AD-4800-B2EC-7FFCB539DE8F}" type="pres">
      <dgm:prSet presAssocID="{94EDAA9D-0874-48EB-B547-B94E653BB0C1}" presName="node" presStyleLbl="node1" presStyleIdx="6" presStyleCnt="7">
        <dgm:presLayoutVars>
          <dgm:bulletEnabled val="1"/>
        </dgm:presLayoutVars>
      </dgm:prSet>
      <dgm:spPr>
        <a:xfrm>
          <a:off x="715486" y="649929"/>
          <a:ext cx="1120854" cy="1120854"/>
        </a:xfrm>
        <a:prstGeom prst="ellipse">
          <a:avLst/>
        </a:prstGeom>
      </dgm:spPr>
    </dgm:pt>
  </dgm:ptLst>
  <dgm:cxnLst>
    <dgm:cxn modelId="{AB57BE08-F961-429F-B260-136F7B4BB5F8}" type="presOf" srcId="{54EAA4FC-233E-48C6-AEAF-455487B4399E}" destId="{F472E13E-18A5-4104-95C3-3BFA0C8B9511}" srcOrd="1" destOrd="0" presId="urn:microsoft.com/office/officeart/2005/8/layout/radial1"/>
    <dgm:cxn modelId="{4C1CAD0F-AE08-436A-B98E-F283990EA3CF}" srcId="{7A97302A-6E67-483A-B295-DFC2D9F4B192}" destId="{94EDAA9D-0874-48EB-B547-B94E653BB0C1}" srcOrd="6" destOrd="0" parTransId="{F063E48A-5E4F-4600-AD64-64E64240A6F4}" sibTransId="{79D7F4A0-42B6-4054-9C86-781E3B3F7575}"/>
    <dgm:cxn modelId="{A75CAE0F-C656-45FF-B3C4-0EE30B3B431D}" type="presOf" srcId="{8759A4BE-E93A-4887-BF5C-E706E938F7F6}" destId="{122F243E-928B-4803-B12F-8947B9DDF6FA}" srcOrd="0" destOrd="0" presId="urn:microsoft.com/office/officeart/2005/8/layout/radial1"/>
    <dgm:cxn modelId="{651CBF14-5BFB-4E2A-87CF-64F59EEC12A8}" srcId="{7A97302A-6E67-483A-B295-DFC2D9F4B192}" destId="{6E908C78-C2FE-4859-A611-A56C0C4152B4}" srcOrd="0" destOrd="0" parTransId="{281AD455-8CC3-45FF-BE9D-F646AE96BECA}" sibTransId="{3A35FD0B-8FF5-4EEC-939B-C018E7963B1D}"/>
    <dgm:cxn modelId="{E4CDA917-BE36-4EC8-83FE-FC447449BB46}" srcId="{7A97302A-6E67-483A-B295-DFC2D9F4B192}" destId="{FE5B873C-F1B3-42EC-874E-C2D3ACFB4F69}" srcOrd="1" destOrd="0" parTransId="{20C110BD-3B06-4D5C-BDA5-6B1A5DE7CAC4}" sibTransId="{EDBC6144-5858-4117-9AC4-ABB408F3E1FA}"/>
    <dgm:cxn modelId="{47E24220-A0B7-4B75-9400-EF2716FA6A9C}" type="presOf" srcId="{281AD455-8CC3-45FF-BE9D-F646AE96BECA}" destId="{7CB4C13C-B835-47D7-9908-A325D4E6AF0E}" srcOrd="0" destOrd="0" presId="urn:microsoft.com/office/officeart/2005/8/layout/radial1"/>
    <dgm:cxn modelId="{CB00342A-41A2-477E-BC81-EA70B9837739}" type="presOf" srcId="{4FA75E32-593D-4651-832E-FAE160F0C764}" destId="{8A854E11-712F-41DE-875B-4EAF42F9505C}" srcOrd="0" destOrd="0" presId="urn:microsoft.com/office/officeart/2005/8/layout/radial1"/>
    <dgm:cxn modelId="{B9D1E738-974B-4203-98ED-D9112337C2BF}" srcId="{7A97302A-6E67-483A-B295-DFC2D9F4B192}" destId="{4FA75E32-593D-4651-832E-FAE160F0C764}" srcOrd="3" destOrd="0" parTransId="{54EAA4FC-233E-48C6-AEAF-455487B4399E}" sibTransId="{C3F65408-EEA2-49D6-BC95-414C290AD2E4}"/>
    <dgm:cxn modelId="{5C9A583E-B7FA-4082-95A4-19C9D7CA8445}" type="presOf" srcId="{94EDAA9D-0874-48EB-B547-B94E653BB0C1}" destId="{1B3D8D01-D8AD-4800-B2EC-7FFCB539DE8F}" srcOrd="0" destOrd="0" presId="urn:microsoft.com/office/officeart/2005/8/layout/radial1"/>
    <dgm:cxn modelId="{D4EBB640-B6A2-4DC3-A1DC-EF208AA2B188}" type="presOf" srcId="{6E908C78-C2FE-4859-A611-A56C0C4152B4}" destId="{5C786095-DA1B-425B-B7A0-13122A17D75C}" srcOrd="0" destOrd="0" presId="urn:microsoft.com/office/officeart/2005/8/layout/radial1"/>
    <dgm:cxn modelId="{F1DD4B46-2BB5-49D1-8467-89F823293EC8}" srcId="{7A97302A-6E67-483A-B295-DFC2D9F4B192}" destId="{392E5213-0660-4A5E-AD56-A2CEA623D615}" srcOrd="5" destOrd="0" parTransId="{714C31C0-F8DE-4B5C-9BF9-818BE80ED3A2}" sibTransId="{481969D9-F592-4D9A-8932-DB8C83D51713}"/>
    <dgm:cxn modelId="{9E8FE54D-9B3C-4F20-B550-69A88703B459}" type="presOf" srcId="{741E729E-C3E7-4099-929D-3D5F709953D0}" destId="{4A072581-2440-436C-8E56-8B731C557D05}" srcOrd="0" destOrd="0" presId="urn:microsoft.com/office/officeart/2005/8/layout/radial1"/>
    <dgm:cxn modelId="{6B3A534F-2940-4DD9-B1E8-D07DCF2852A9}" type="presOf" srcId="{5495E327-6960-4404-93FD-2114208D44A0}" destId="{776DC090-393D-485E-90FC-82CE6FADE8AB}" srcOrd="0" destOrd="0" presId="urn:microsoft.com/office/officeart/2005/8/layout/radial1"/>
    <dgm:cxn modelId="{EF1E6E4F-4FC1-4B96-BD0E-2934C3B5C366}" srcId="{7A97302A-6E67-483A-B295-DFC2D9F4B192}" destId="{5C8E9BEF-2F2A-4A86-BCF7-4FBE88649787}" srcOrd="2" destOrd="0" parTransId="{5495E327-6960-4404-93FD-2114208D44A0}" sibTransId="{336F3D28-5FD9-4BAF-8BB2-6D082095F126}"/>
    <dgm:cxn modelId="{500B7851-C1C4-471A-98C6-75B59964669C}" srcId="{8759A4BE-E93A-4887-BF5C-E706E938F7F6}" destId="{7A97302A-6E67-483A-B295-DFC2D9F4B192}" srcOrd="0" destOrd="0" parTransId="{5FF17B5E-FB0C-4532-9E39-55526200811B}" sibTransId="{63031EC0-9F45-4C15-B175-9FF9E5B33584}"/>
    <dgm:cxn modelId="{840F9E6E-F372-43C6-88B1-60457C9DFFA7}" srcId="{8759A4BE-E93A-4887-BF5C-E706E938F7F6}" destId="{C9DFAFA4-58D1-444F-9C70-0E251ACD7150}" srcOrd="1" destOrd="0" parTransId="{4ED32BBB-9812-41BD-8780-579CD67F8B8F}" sibTransId="{B273C2E2-E7EC-4DF6-A05F-9D00270F05EB}"/>
    <dgm:cxn modelId="{F126C370-2897-40AF-8DE6-CDBBB02694E7}" type="presOf" srcId="{5C8E9BEF-2F2A-4A86-BCF7-4FBE88649787}" destId="{A2FEC602-C912-43CF-88E5-40DE914DA40F}" srcOrd="0" destOrd="0" presId="urn:microsoft.com/office/officeart/2005/8/layout/radial1"/>
    <dgm:cxn modelId="{4672A780-E118-4C1D-AAEF-B8208D1B4467}" type="presOf" srcId="{B60A396B-2D51-49C7-8317-C156AF5EACC7}" destId="{B33E0BDD-9D9F-4AD0-9254-E9C2FB82AF55}" srcOrd="1" destOrd="0" presId="urn:microsoft.com/office/officeart/2005/8/layout/radial1"/>
    <dgm:cxn modelId="{934BFC8F-FDAA-48B9-921E-332888DB2D19}" type="presOf" srcId="{FE5B873C-F1B3-42EC-874E-C2D3ACFB4F69}" destId="{0BAAD1A0-BDD9-44A3-A882-7BA39C1DAAB9}" srcOrd="0" destOrd="0" presId="urn:microsoft.com/office/officeart/2005/8/layout/radial1"/>
    <dgm:cxn modelId="{2B69D290-D371-42F9-8927-4C4E2938CE57}" type="presOf" srcId="{20C110BD-3B06-4D5C-BDA5-6B1A5DE7CAC4}" destId="{E203C1E3-54A8-4A05-9719-C1CC97AED037}" srcOrd="1" destOrd="0" presId="urn:microsoft.com/office/officeart/2005/8/layout/radial1"/>
    <dgm:cxn modelId="{6448FB95-8060-497A-AC12-2D7FDAB6E923}" type="presOf" srcId="{714C31C0-F8DE-4B5C-9BF9-818BE80ED3A2}" destId="{1F95BAD1-41EE-485E-8766-642DF7174D4B}" srcOrd="1" destOrd="0" presId="urn:microsoft.com/office/officeart/2005/8/layout/radial1"/>
    <dgm:cxn modelId="{781FFA9F-4ECB-4C9F-9A63-0ECE3BE36002}" type="presOf" srcId="{281AD455-8CC3-45FF-BE9D-F646AE96BECA}" destId="{FB6906F1-AD7D-428B-83DF-4FB44C566E7A}" srcOrd="1" destOrd="0" presId="urn:microsoft.com/office/officeart/2005/8/layout/radial1"/>
    <dgm:cxn modelId="{93E504A4-019C-49AE-9C90-A424EC81F0D7}" type="presOf" srcId="{B60A396B-2D51-49C7-8317-C156AF5EACC7}" destId="{F7816702-9F03-4EC1-981B-117F4A3A0F2C}" srcOrd="0" destOrd="0" presId="urn:microsoft.com/office/officeart/2005/8/layout/radial1"/>
    <dgm:cxn modelId="{F1768FA5-C8DE-4C1F-9449-EEF86A519AA3}" type="presOf" srcId="{7A97302A-6E67-483A-B295-DFC2D9F4B192}" destId="{CEF7C13E-68AC-4829-B4D9-D08BB14CD912}" srcOrd="0" destOrd="0" presId="urn:microsoft.com/office/officeart/2005/8/layout/radial1"/>
    <dgm:cxn modelId="{FDF63FC4-F5F0-4D77-B453-588663FB0043}" type="presOf" srcId="{54EAA4FC-233E-48C6-AEAF-455487B4399E}" destId="{CDE95D4E-6E35-43A7-992D-CD001A6E56FF}" srcOrd="0" destOrd="0" presId="urn:microsoft.com/office/officeart/2005/8/layout/radial1"/>
    <dgm:cxn modelId="{80CC38D5-AE1F-4BBE-B6AD-133E68C6FC66}" type="presOf" srcId="{392E5213-0660-4A5E-AD56-A2CEA623D615}" destId="{9DC997F1-5369-4AFF-ABA2-3D3956B2B87A}" srcOrd="0" destOrd="0" presId="urn:microsoft.com/office/officeart/2005/8/layout/radial1"/>
    <dgm:cxn modelId="{FE97FDD8-DE9B-4BC7-867D-1862EC3A82C7}" type="presOf" srcId="{F063E48A-5E4F-4600-AD64-64E64240A6F4}" destId="{D2FCAF56-DF79-4F83-B389-43554B9984DC}" srcOrd="1" destOrd="0" presId="urn:microsoft.com/office/officeart/2005/8/layout/radial1"/>
    <dgm:cxn modelId="{B452ACDA-C90B-4AE2-97EB-C94F6F0211CC}" type="presOf" srcId="{20C110BD-3B06-4D5C-BDA5-6B1A5DE7CAC4}" destId="{6A00C6BB-AB07-4BFD-A14E-CF9B63F343F7}" srcOrd="0" destOrd="0" presId="urn:microsoft.com/office/officeart/2005/8/layout/radial1"/>
    <dgm:cxn modelId="{78D4B2E1-F9E3-4890-B03D-0BE3D0F3AC96}" type="presOf" srcId="{714C31C0-F8DE-4B5C-9BF9-818BE80ED3A2}" destId="{F7DDF168-BAC3-4352-8630-375D45259A27}" srcOrd="0" destOrd="0" presId="urn:microsoft.com/office/officeart/2005/8/layout/radial1"/>
    <dgm:cxn modelId="{FFE572E5-B745-4E75-8CCC-84172C620B32}" type="presOf" srcId="{5495E327-6960-4404-93FD-2114208D44A0}" destId="{2494033A-4C89-42C1-91D8-42CFF844B71C}" srcOrd="1" destOrd="0" presId="urn:microsoft.com/office/officeart/2005/8/layout/radial1"/>
    <dgm:cxn modelId="{842FE6E6-C722-4327-B688-DB9ADE036B31}" srcId="{7A97302A-6E67-483A-B295-DFC2D9F4B192}" destId="{741E729E-C3E7-4099-929D-3D5F709953D0}" srcOrd="4" destOrd="0" parTransId="{B60A396B-2D51-49C7-8317-C156AF5EACC7}" sibTransId="{9EA813E6-7C29-4661-8B6D-5980034FCEA9}"/>
    <dgm:cxn modelId="{FF4EBDF3-090B-42B4-8BC3-57F2A2C0A6EE}" type="presOf" srcId="{F063E48A-5E4F-4600-AD64-64E64240A6F4}" destId="{663DC8AF-0A62-4C56-839C-AC22B3075B49}" srcOrd="0" destOrd="0" presId="urn:microsoft.com/office/officeart/2005/8/layout/radial1"/>
    <dgm:cxn modelId="{83947A97-2F0E-42C4-910B-68DC0C6C8397}" type="presParOf" srcId="{122F243E-928B-4803-B12F-8947B9DDF6FA}" destId="{CEF7C13E-68AC-4829-B4D9-D08BB14CD912}" srcOrd="0" destOrd="0" presId="urn:microsoft.com/office/officeart/2005/8/layout/radial1"/>
    <dgm:cxn modelId="{225CA2B0-359C-4F80-8A4A-45508E8D8969}" type="presParOf" srcId="{122F243E-928B-4803-B12F-8947B9DDF6FA}" destId="{7CB4C13C-B835-47D7-9908-A325D4E6AF0E}" srcOrd="1" destOrd="0" presId="urn:microsoft.com/office/officeart/2005/8/layout/radial1"/>
    <dgm:cxn modelId="{2FEAC046-A65D-48A5-A4E9-D8052FACD427}" type="presParOf" srcId="{7CB4C13C-B835-47D7-9908-A325D4E6AF0E}" destId="{FB6906F1-AD7D-428B-83DF-4FB44C566E7A}" srcOrd="0" destOrd="0" presId="urn:microsoft.com/office/officeart/2005/8/layout/radial1"/>
    <dgm:cxn modelId="{363A4EF7-56B9-4057-BD80-4FCCDF11B3D9}" type="presParOf" srcId="{122F243E-928B-4803-B12F-8947B9DDF6FA}" destId="{5C786095-DA1B-425B-B7A0-13122A17D75C}" srcOrd="2" destOrd="0" presId="urn:microsoft.com/office/officeart/2005/8/layout/radial1"/>
    <dgm:cxn modelId="{2073E874-3A32-4F27-9DA7-8AF31D27B252}" type="presParOf" srcId="{122F243E-928B-4803-B12F-8947B9DDF6FA}" destId="{6A00C6BB-AB07-4BFD-A14E-CF9B63F343F7}" srcOrd="3" destOrd="0" presId="urn:microsoft.com/office/officeart/2005/8/layout/radial1"/>
    <dgm:cxn modelId="{A33D351E-1F95-433D-9A05-A9DB664285CB}" type="presParOf" srcId="{6A00C6BB-AB07-4BFD-A14E-CF9B63F343F7}" destId="{E203C1E3-54A8-4A05-9719-C1CC97AED037}" srcOrd="0" destOrd="0" presId="urn:microsoft.com/office/officeart/2005/8/layout/radial1"/>
    <dgm:cxn modelId="{11FCC946-A88C-4DB0-8DFA-C0C589CD49B1}" type="presParOf" srcId="{122F243E-928B-4803-B12F-8947B9DDF6FA}" destId="{0BAAD1A0-BDD9-44A3-A882-7BA39C1DAAB9}" srcOrd="4" destOrd="0" presId="urn:microsoft.com/office/officeart/2005/8/layout/radial1"/>
    <dgm:cxn modelId="{1EFF860B-0129-45F8-A6D0-ED8986D78BF3}" type="presParOf" srcId="{122F243E-928B-4803-B12F-8947B9DDF6FA}" destId="{776DC090-393D-485E-90FC-82CE6FADE8AB}" srcOrd="5" destOrd="0" presId="urn:microsoft.com/office/officeart/2005/8/layout/radial1"/>
    <dgm:cxn modelId="{F9F31720-4B12-493E-96C5-5124E890ADEA}" type="presParOf" srcId="{776DC090-393D-485E-90FC-82CE6FADE8AB}" destId="{2494033A-4C89-42C1-91D8-42CFF844B71C}" srcOrd="0" destOrd="0" presId="urn:microsoft.com/office/officeart/2005/8/layout/radial1"/>
    <dgm:cxn modelId="{0A08349C-060A-4B72-835C-0F250A8989C9}" type="presParOf" srcId="{122F243E-928B-4803-B12F-8947B9DDF6FA}" destId="{A2FEC602-C912-43CF-88E5-40DE914DA40F}" srcOrd="6" destOrd="0" presId="urn:microsoft.com/office/officeart/2005/8/layout/radial1"/>
    <dgm:cxn modelId="{8E5F796A-66FA-4351-B917-A8D27F46C830}" type="presParOf" srcId="{122F243E-928B-4803-B12F-8947B9DDF6FA}" destId="{CDE95D4E-6E35-43A7-992D-CD001A6E56FF}" srcOrd="7" destOrd="0" presId="urn:microsoft.com/office/officeart/2005/8/layout/radial1"/>
    <dgm:cxn modelId="{FF56F720-E6C6-4BC0-8359-40B726585892}" type="presParOf" srcId="{CDE95D4E-6E35-43A7-992D-CD001A6E56FF}" destId="{F472E13E-18A5-4104-95C3-3BFA0C8B9511}" srcOrd="0" destOrd="0" presId="urn:microsoft.com/office/officeart/2005/8/layout/radial1"/>
    <dgm:cxn modelId="{564B54D0-44B1-4BBB-86AD-A6D6C71B46B9}" type="presParOf" srcId="{122F243E-928B-4803-B12F-8947B9DDF6FA}" destId="{8A854E11-712F-41DE-875B-4EAF42F9505C}" srcOrd="8" destOrd="0" presId="urn:microsoft.com/office/officeart/2005/8/layout/radial1"/>
    <dgm:cxn modelId="{ACF06587-634D-475F-B541-5C4BC4EDD572}" type="presParOf" srcId="{122F243E-928B-4803-B12F-8947B9DDF6FA}" destId="{F7816702-9F03-4EC1-981B-117F4A3A0F2C}" srcOrd="9" destOrd="0" presId="urn:microsoft.com/office/officeart/2005/8/layout/radial1"/>
    <dgm:cxn modelId="{98853044-C5F5-440B-9206-F8ED810F7E92}" type="presParOf" srcId="{F7816702-9F03-4EC1-981B-117F4A3A0F2C}" destId="{B33E0BDD-9D9F-4AD0-9254-E9C2FB82AF55}" srcOrd="0" destOrd="0" presId="urn:microsoft.com/office/officeart/2005/8/layout/radial1"/>
    <dgm:cxn modelId="{5AC6CDFE-5E88-436A-A4B6-919D104F60AD}" type="presParOf" srcId="{122F243E-928B-4803-B12F-8947B9DDF6FA}" destId="{4A072581-2440-436C-8E56-8B731C557D05}" srcOrd="10" destOrd="0" presId="urn:microsoft.com/office/officeart/2005/8/layout/radial1"/>
    <dgm:cxn modelId="{CE59D2A2-1EC4-4538-8C1D-5C9CA6D4FC48}" type="presParOf" srcId="{122F243E-928B-4803-B12F-8947B9DDF6FA}" destId="{F7DDF168-BAC3-4352-8630-375D45259A27}" srcOrd="11" destOrd="0" presId="urn:microsoft.com/office/officeart/2005/8/layout/radial1"/>
    <dgm:cxn modelId="{6497C680-87A5-4293-9A67-FC3AE928104C}" type="presParOf" srcId="{F7DDF168-BAC3-4352-8630-375D45259A27}" destId="{1F95BAD1-41EE-485E-8766-642DF7174D4B}" srcOrd="0" destOrd="0" presId="urn:microsoft.com/office/officeart/2005/8/layout/radial1"/>
    <dgm:cxn modelId="{13C6547B-F047-45D9-87FD-D0466C00E15A}" type="presParOf" srcId="{122F243E-928B-4803-B12F-8947B9DDF6FA}" destId="{9DC997F1-5369-4AFF-ABA2-3D3956B2B87A}" srcOrd="12" destOrd="0" presId="urn:microsoft.com/office/officeart/2005/8/layout/radial1"/>
    <dgm:cxn modelId="{70E80D7D-5715-48E9-8162-8AB17393AEDF}" type="presParOf" srcId="{122F243E-928B-4803-B12F-8947B9DDF6FA}" destId="{663DC8AF-0A62-4C56-839C-AC22B3075B49}" srcOrd="13" destOrd="0" presId="urn:microsoft.com/office/officeart/2005/8/layout/radial1"/>
    <dgm:cxn modelId="{1169378D-8919-4B1F-9975-E83BFB36737C}" type="presParOf" srcId="{663DC8AF-0A62-4C56-839C-AC22B3075B49}" destId="{D2FCAF56-DF79-4F83-B389-43554B9984DC}" srcOrd="0" destOrd="0" presId="urn:microsoft.com/office/officeart/2005/8/layout/radial1"/>
    <dgm:cxn modelId="{BC56DEE0-4FE2-4305-A40B-342E266E1D65}" type="presParOf" srcId="{122F243E-928B-4803-B12F-8947B9DDF6FA}" destId="{1B3D8D01-D8AD-4800-B2EC-7FFCB539DE8F}" srcOrd="14" destOrd="0" presId="urn:microsoft.com/office/officeart/2005/8/layout/radial1"/>
  </dgm:cxnLst>
  <dgm:bg/>
  <dgm:whole>
    <a:ln w="12700"/>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DFBC2A-D40A-44EC-8EFC-C76033029A5C}"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GB"/>
        </a:p>
      </dgm:t>
    </dgm:pt>
    <dgm:pt modelId="{D70BD4B7-EE4F-42BA-9B1E-6F401CA1EF1F}">
      <dgm:prSet phldrT="[Text]" custT="1"/>
      <dgm:spPr/>
      <dgm:t>
        <a:bodyPr spcFirstLastPara="0" vert="horz" wrap="square" lIns="11430" tIns="11430" rIns="11430" bIns="11430" numCol="1" spcCol="1270" rtlCol="0" anchor="ctr" anchorCtr="0"/>
        <a:lstStyle/>
        <a:p>
          <a:pPr marL="0" lvl="0" indent="0" algn="ctr" defTabSz="914400" rtl="0" eaLnBrk="1" latinLnBrk="0" hangingPunct="1">
            <a:lnSpc>
              <a:spcPct val="90000"/>
            </a:lnSpc>
            <a:spcBef>
              <a:spcPct val="0"/>
            </a:spcBef>
            <a:spcAft>
              <a:spcPct val="35000"/>
            </a:spcAft>
            <a:buNone/>
          </a:pPr>
          <a:r>
            <a:rPr lang="fr-FR" sz="1800" b="1" kern="1200">
              <a:latin typeface="Arial" panose="020B0604020202020204" pitchFamily="34" charset="0"/>
              <a:ea typeface="+mn-ea"/>
              <a:cs typeface="Arial" panose="020B0604020202020204" pitchFamily="34" charset="0"/>
            </a:rPr>
            <a:t>Problème =  Individuel</a:t>
          </a:r>
          <a:endParaRPr lang="en-GB" sz="1800" b="1" kern="1200" dirty="0">
            <a:latin typeface="Arial" panose="020B0604020202020204" pitchFamily="34" charset="0"/>
            <a:ea typeface="+mn-ea"/>
            <a:cs typeface="Arial" panose="020B0604020202020204" pitchFamily="34" charset="0"/>
          </a:endParaRPr>
        </a:p>
      </dgm:t>
    </dgm:pt>
    <dgm:pt modelId="{3A9FF405-2494-40F1-ABC6-890FC637B210}" type="parTrans" cxnId="{7BA0B67E-A2C1-4EA1-BCF3-7CDBFF73DFD8}">
      <dgm:prSet/>
      <dgm:spPr/>
      <dgm:t>
        <a:bodyPr/>
        <a:lstStyle/>
        <a:p>
          <a:endParaRPr lang="en-GB">
            <a:solidFill>
              <a:schemeClr val="tx1"/>
            </a:solidFill>
          </a:endParaRPr>
        </a:p>
      </dgm:t>
    </dgm:pt>
    <dgm:pt modelId="{283E5468-44DF-4C55-B566-A286118F431A}" type="sibTrans" cxnId="{7BA0B67E-A2C1-4EA1-BCF3-7CDBFF73DFD8}">
      <dgm:prSet/>
      <dgm:spPr/>
      <dgm:t>
        <a:bodyPr/>
        <a:lstStyle/>
        <a:p>
          <a:endParaRPr lang="en-GB">
            <a:solidFill>
              <a:schemeClr val="tx1"/>
            </a:solidFill>
          </a:endParaRPr>
        </a:p>
      </dgm:t>
    </dgm:pt>
    <dgm:pt modelId="{6C8D3026-8287-4E2A-8578-1BC6A0881553}">
      <dgm:prSet phldrT="[Text]" custT="1"/>
      <dgm:spPr>
        <a:solidFill>
          <a:schemeClr val="accent5"/>
        </a:solidFill>
      </dgm:spPr>
      <dgm:t>
        <a:bodyPr spcFirstLastPara="0" vert="horz" wrap="square" lIns="11430" tIns="11430" rIns="11430" bIns="11430" numCol="1" spcCol="1270" anchor="ctr" anchorCtr="0"/>
        <a:lstStyle/>
        <a:p>
          <a:pPr marL="0" lvl="0" indent="0" algn="ctr" defTabSz="800100">
            <a:lnSpc>
              <a:spcPct val="90000"/>
            </a:lnSpc>
            <a:spcBef>
              <a:spcPct val="0"/>
            </a:spcBef>
            <a:spcAft>
              <a:spcPct val="35000"/>
            </a:spcAft>
            <a:buNone/>
          </a:pPr>
          <a:r>
            <a:rPr lang="fr-FR" sz="1800" kern="1200">
              <a:solidFill>
                <a:schemeClr val="accent3"/>
              </a:solidFill>
              <a:latin typeface="Arial" panose="020B0604020202020204" pitchFamily="34" charset="0"/>
              <a:ea typeface="+mn-ea"/>
              <a:cs typeface="Arial" panose="020B0604020202020204" pitchFamily="34" charset="0"/>
            </a:rPr>
            <a:t>Soins/guérison</a:t>
          </a:r>
          <a:endParaRPr lang="en-GB" sz="1800" kern="1200" dirty="0">
            <a:solidFill>
              <a:schemeClr val="accent3"/>
            </a:solidFill>
            <a:latin typeface="Arial" panose="020B0604020202020204" pitchFamily="34" charset="0"/>
            <a:ea typeface="+mn-ea"/>
            <a:cs typeface="Arial" panose="020B0604020202020204" pitchFamily="34" charset="0"/>
          </a:endParaRPr>
        </a:p>
      </dgm:t>
    </dgm:pt>
    <dgm:pt modelId="{F701685D-5EED-4AAD-B1F4-3BAB432CE1D3}" type="parTrans" cxnId="{126D636E-25C1-4B37-93CB-0E5762E4D44D}">
      <dgm:prSet custT="1"/>
      <dgm:spPr>
        <a:ln>
          <a:solidFill>
            <a:schemeClr val="accent1"/>
          </a:solidFill>
        </a:ln>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gm:t>
    </dgm:pt>
    <dgm:pt modelId="{8621B853-234C-4427-A1AA-9E830C5D7569}" type="sibTrans" cxnId="{126D636E-25C1-4B37-93CB-0E5762E4D44D}">
      <dgm:prSet/>
      <dgm:spPr/>
      <dgm:t>
        <a:bodyPr/>
        <a:lstStyle/>
        <a:p>
          <a:endParaRPr lang="en-GB">
            <a:solidFill>
              <a:schemeClr val="tx1"/>
            </a:solidFill>
          </a:endParaRPr>
        </a:p>
      </dgm:t>
    </dgm:pt>
    <dgm:pt modelId="{DC82DEFB-7D0D-4346-8B76-48727C97F3F4}">
      <dgm:prSet phldrT="[Text]" custT="1"/>
      <dgm:spPr>
        <a:solidFill>
          <a:schemeClr val="accent5"/>
        </a:solidFill>
      </dgm:spPr>
      <dgm:t>
        <a:bodyPr spcFirstLastPara="0" vert="horz" wrap="square" lIns="11430" tIns="11430" rIns="11430" bIns="11430" numCol="1" spcCol="1270" anchor="ctr" anchorCtr="0"/>
        <a:lstStyle/>
        <a:p>
          <a:pPr marL="0" lvl="0" indent="0" algn="ctr" defTabSz="800100">
            <a:lnSpc>
              <a:spcPct val="90000"/>
            </a:lnSpc>
            <a:spcBef>
              <a:spcPct val="0"/>
            </a:spcBef>
            <a:spcAft>
              <a:spcPct val="35000"/>
            </a:spcAft>
            <a:buNone/>
          </a:pPr>
          <a:r>
            <a:rPr lang="fr-FR" sz="1800" kern="1200">
              <a:solidFill>
                <a:schemeClr val="accent3"/>
              </a:solidFill>
              <a:latin typeface="Arial" panose="020B0604020202020204" pitchFamily="34" charset="0"/>
              <a:ea typeface="+mn-ea"/>
              <a:cs typeface="Arial" panose="020B0604020202020204" pitchFamily="34" charset="0"/>
            </a:rPr>
            <a:t>Réhabilitation médicale</a:t>
          </a:r>
          <a:endParaRPr lang="en-GB" sz="1800" kern="1200" dirty="0">
            <a:solidFill>
              <a:schemeClr val="accent3"/>
            </a:solidFill>
            <a:latin typeface="Arial" panose="020B0604020202020204" pitchFamily="34" charset="0"/>
            <a:ea typeface="+mn-ea"/>
            <a:cs typeface="Arial" panose="020B0604020202020204" pitchFamily="34" charset="0"/>
          </a:endParaRPr>
        </a:p>
      </dgm:t>
    </dgm:pt>
    <dgm:pt modelId="{1968685A-F2E5-446D-84BA-BDAD2A31047D}" type="parTrans" cxnId="{D3EC03D6-DFEB-4845-99EC-CF6089E6DB42}">
      <dgm:prSet custT="1"/>
      <dgm:spPr>
        <a:ln>
          <a:solidFill>
            <a:schemeClr val="accent1"/>
          </a:solidFill>
        </a:ln>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gm:t>
    </dgm:pt>
    <dgm:pt modelId="{97F5AE28-0D58-4B4E-A691-6A4CA49FAD7C}" type="sibTrans" cxnId="{D3EC03D6-DFEB-4845-99EC-CF6089E6DB42}">
      <dgm:prSet/>
      <dgm:spPr/>
      <dgm:t>
        <a:bodyPr/>
        <a:lstStyle/>
        <a:p>
          <a:endParaRPr lang="en-GB">
            <a:solidFill>
              <a:schemeClr val="tx1"/>
            </a:solidFill>
          </a:endParaRPr>
        </a:p>
      </dgm:t>
    </dgm:pt>
    <dgm:pt modelId="{27FD109B-3264-4593-ABF9-827ACC2B7438}">
      <dgm:prSet phldrT="[Text]"/>
      <dgm:spPr/>
      <dgm:t>
        <a:bodyPr/>
        <a:lstStyle/>
        <a:p>
          <a:endParaRPr lang="en-GB">
            <a:solidFill>
              <a:schemeClr val="tx1"/>
            </a:solidFill>
          </a:endParaRPr>
        </a:p>
      </dgm:t>
    </dgm:pt>
    <dgm:pt modelId="{8482D349-2B82-4FF3-A210-ECBA5814EF8A}" type="parTrans" cxnId="{296458C6-216B-43CB-AAFB-0A74863DF336}">
      <dgm:prSet/>
      <dgm:spPr/>
      <dgm:t>
        <a:bodyPr/>
        <a:lstStyle/>
        <a:p>
          <a:endParaRPr lang="en-GB">
            <a:solidFill>
              <a:schemeClr val="tx1"/>
            </a:solidFill>
          </a:endParaRPr>
        </a:p>
      </dgm:t>
    </dgm:pt>
    <dgm:pt modelId="{B7477A3D-D6D0-46BF-AADE-6050AA8D4603}" type="sibTrans" cxnId="{296458C6-216B-43CB-AAFB-0A74863DF336}">
      <dgm:prSet/>
      <dgm:spPr/>
      <dgm:t>
        <a:bodyPr/>
        <a:lstStyle/>
        <a:p>
          <a:endParaRPr lang="en-GB">
            <a:solidFill>
              <a:schemeClr val="tx1"/>
            </a:solidFill>
          </a:endParaRPr>
        </a:p>
      </dgm:t>
    </dgm:pt>
    <dgm:pt modelId="{2EDDC280-5AF6-42A3-AEF2-9597B97B4A3F}">
      <dgm:prSet phldrT="[Text]" custT="1"/>
      <dgm:spPr>
        <a:solidFill>
          <a:schemeClr val="accent5"/>
        </a:solidFill>
      </dgm:spPr>
      <dgm:t>
        <a:bodyPr spcFirstLastPara="0" vert="horz" wrap="square" lIns="11430" tIns="11430" rIns="11430" bIns="11430" numCol="1" spcCol="1270" anchor="ctr" anchorCtr="0"/>
        <a:lstStyle/>
        <a:p>
          <a:pPr marL="0" lvl="0" indent="0" algn="ctr" defTabSz="800100">
            <a:lnSpc>
              <a:spcPct val="90000"/>
            </a:lnSpc>
            <a:spcBef>
              <a:spcPct val="0"/>
            </a:spcBef>
            <a:spcAft>
              <a:spcPct val="35000"/>
            </a:spcAft>
            <a:buNone/>
          </a:pPr>
          <a:r>
            <a:rPr lang="fr-FR" sz="1800" kern="1200">
              <a:solidFill>
                <a:schemeClr val="accent3"/>
              </a:solidFill>
              <a:latin typeface="Arial" panose="020B0604020202020204" pitchFamily="34" charset="0"/>
              <a:ea typeface="+mn-ea"/>
              <a:cs typeface="Arial" panose="020B0604020202020204" pitchFamily="34" charset="0"/>
            </a:rPr>
            <a:t>Institutions séparées</a:t>
          </a:r>
          <a:endParaRPr lang="en-GB" sz="1800" kern="1200" dirty="0">
            <a:solidFill>
              <a:schemeClr val="accent3"/>
            </a:solidFill>
            <a:latin typeface="Arial" panose="020B0604020202020204" pitchFamily="34" charset="0"/>
            <a:ea typeface="+mn-ea"/>
            <a:cs typeface="Arial" panose="020B0604020202020204" pitchFamily="34" charset="0"/>
          </a:endParaRPr>
        </a:p>
      </dgm:t>
    </dgm:pt>
    <dgm:pt modelId="{3A199381-19F1-4BED-BC0C-95ABDA7E71AD}" type="parTrans" cxnId="{BAE32B4C-9A35-488F-93A3-0AE3CF74C1FF}">
      <dgm:prSet custT="1"/>
      <dgm:spPr>
        <a:ln>
          <a:solidFill>
            <a:schemeClr val="accent1"/>
          </a:solidFill>
        </a:ln>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gm:t>
    </dgm:pt>
    <dgm:pt modelId="{5010B54A-95CB-4235-9DA8-4A2971355255}" type="sibTrans" cxnId="{BAE32B4C-9A35-488F-93A3-0AE3CF74C1FF}">
      <dgm:prSet/>
      <dgm:spPr/>
      <dgm:t>
        <a:bodyPr/>
        <a:lstStyle/>
        <a:p>
          <a:endParaRPr lang="en-GB">
            <a:solidFill>
              <a:schemeClr val="tx1"/>
            </a:solidFill>
          </a:endParaRPr>
        </a:p>
      </dgm:t>
    </dgm:pt>
    <dgm:pt modelId="{40F8DD6C-A47C-4830-9190-B9063B898382}">
      <dgm:prSet phldrT="[Text]" custT="1"/>
      <dgm:spPr>
        <a:solidFill>
          <a:schemeClr val="accent5"/>
        </a:solidFill>
      </dgm:spPr>
      <dgm:t>
        <a:bodyPr spcFirstLastPara="0" vert="horz" wrap="square" lIns="11430" tIns="11430" rIns="11430" bIns="11430" numCol="1" spcCol="1270" anchor="ctr" anchorCtr="0"/>
        <a:lstStyle/>
        <a:p>
          <a:pPr marL="0" lvl="0" indent="0" algn="ctr" defTabSz="800100">
            <a:lnSpc>
              <a:spcPct val="90000"/>
            </a:lnSpc>
            <a:spcBef>
              <a:spcPct val="0"/>
            </a:spcBef>
            <a:spcAft>
              <a:spcPct val="35000"/>
            </a:spcAft>
            <a:buNone/>
          </a:pPr>
          <a:r>
            <a:rPr lang="fr-FR" sz="1800" kern="1200">
              <a:solidFill>
                <a:schemeClr val="accent3"/>
              </a:solidFill>
              <a:latin typeface="Arial" panose="020B0604020202020204" pitchFamily="34" charset="0"/>
              <a:ea typeface="+mn-ea"/>
              <a:cs typeface="Arial" panose="020B0604020202020204" pitchFamily="34" charset="0"/>
            </a:rPr>
            <a:t>Emploi aidé</a:t>
          </a:r>
          <a:endParaRPr lang="en-GB" sz="1800" kern="1200" dirty="0">
            <a:solidFill>
              <a:schemeClr val="accent3"/>
            </a:solidFill>
            <a:latin typeface="Arial" panose="020B0604020202020204" pitchFamily="34" charset="0"/>
            <a:ea typeface="+mn-ea"/>
            <a:cs typeface="Arial" panose="020B0604020202020204" pitchFamily="34" charset="0"/>
          </a:endParaRPr>
        </a:p>
      </dgm:t>
    </dgm:pt>
    <dgm:pt modelId="{D49ED47B-0B50-48FC-A5A2-3BDF2A209FBE}" type="parTrans" cxnId="{7F126142-646F-4EA6-9CEB-1961854EDFF3}">
      <dgm:prSet custT="1"/>
      <dgm:spPr>
        <a:ln>
          <a:solidFill>
            <a:schemeClr val="accent1"/>
          </a:solidFill>
        </a:ln>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gm:t>
    </dgm:pt>
    <dgm:pt modelId="{B4F15522-2BEF-41B2-88F0-CDC821F41F4C}" type="sibTrans" cxnId="{7F126142-646F-4EA6-9CEB-1961854EDFF3}">
      <dgm:prSet/>
      <dgm:spPr/>
      <dgm:t>
        <a:bodyPr/>
        <a:lstStyle/>
        <a:p>
          <a:endParaRPr lang="en-GB">
            <a:solidFill>
              <a:schemeClr val="tx1"/>
            </a:solidFill>
          </a:endParaRPr>
        </a:p>
      </dgm:t>
    </dgm:pt>
    <dgm:pt modelId="{E2AEEE4E-8796-412B-B51E-2F017FBF4311}">
      <dgm:prSet phldrT="[Text]" custT="1"/>
      <dgm:spPr>
        <a:solidFill>
          <a:schemeClr val="accent5"/>
        </a:solidFill>
      </dgm:spPr>
      <dgm:t>
        <a:bodyPr spcFirstLastPara="0" vert="horz" wrap="square" lIns="11430" tIns="11430" rIns="11430" bIns="11430" numCol="1" spcCol="1270" anchor="ctr" anchorCtr="0"/>
        <a:lstStyle/>
        <a:p>
          <a:pPr marL="0" lvl="0" indent="0" algn="ctr" defTabSz="800100">
            <a:lnSpc>
              <a:spcPct val="90000"/>
            </a:lnSpc>
            <a:spcBef>
              <a:spcPct val="0"/>
            </a:spcBef>
            <a:spcAft>
              <a:spcPct val="35000"/>
            </a:spcAft>
            <a:buNone/>
          </a:pPr>
          <a:r>
            <a:rPr lang="fr-FR" sz="1800" kern="1200">
              <a:solidFill>
                <a:schemeClr val="accent3"/>
              </a:solidFill>
              <a:latin typeface="Arial" panose="020B0604020202020204" pitchFamily="34" charset="0"/>
              <a:ea typeface="+mn-ea"/>
              <a:cs typeface="Arial" panose="020B0604020202020204" pitchFamily="34" charset="0"/>
            </a:rPr>
            <a:t>Travailleurs sociaux</a:t>
          </a:r>
          <a:endParaRPr lang="en-GB" sz="1800" kern="1200" dirty="0">
            <a:solidFill>
              <a:schemeClr val="accent3"/>
            </a:solidFill>
            <a:latin typeface="Arial" panose="020B0604020202020204" pitchFamily="34" charset="0"/>
            <a:ea typeface="+mn-ea"/>
            <a:cs typeface="Arial" panose="020B0604020202020204" pitchFamily="34" charset="0"/>
          </a:endParaRPr>
        </a:p>
      </dgm:t>
    </dgm:pt>
    <dgm:pt modelId="{12406720-1E4E-4180-836F-29DB768F0E12}" type="sibTrans" cxnId="{A952CBC5-5F54-455F-8E66-07922414AA34}">
      <dgm:prSet/>
      <dgm:spPr/>
      <dgm:t>
        <a:bodyPr/>
        <a:lstStyle/>
        <a:p>
          <a:endParaRPr lang="en-GB">
            <a:solidFill>
              <a:schemeClr val="tx1"/>
            </a:solidFill>
          </a:endParaRPr>
        </a:p>
      </dgm:t>
    </dgm:pt>
    <dgm:pt modelId="{C08573FA-C4C5-44FA-A15A-DCBDA6CB151E}" type="parTrans" cxnId="{A952CBC5-5F54-455F-8E66-07922414AA34}">
      <dgm:prSet custT="1"/>
      <dgm:spPr>
        <a:ln>
          <a:solidFill>
            <a:schemeClr val="accent1"/>
          </a:solidFill>
        </a:ln>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gm:t>
    </dgm:pt>
    <dgm:pt modelId="{A1EF89AA-D8EF-42A0-9B4B-CB396F9B7134}" type="pres">
      <dgm:prSet presAssocID="{00DFBC2A-D40A-44EC-8EFC-C76033029A5C}" presName="cycle" presStyleCnt="0">
        <dgm:presLayoutVars>
          <dgm:chMax val="1"/>
          <dgm:dir/>
          <dgm:animLvl val="ctr"/>
          <dgm:resizeHandles val="exact"/>
        </dgm:presLayoutVars>
      </dgm:prSet>
      <dgm:spPr/>
    </dgm:pt>
    <dgm:pt modelId="{65EB7FCB-071A-46A1-AA50-AD6B8279FD92}" type="pres">
      <dgm:prSet presAssocID="{D70BD4B7-EE4F-42BA-9B1E-6F401CA1EF1F}" presName="centerShape" presStyleLbl="node0" presStyleIdx="0" presStyleCnt="1" custScaleX="109705" custScaleY="109705"/>
      <dgm:spPr>
        <a:xfrm>
          <a:off x="1923618" y="1691814"/>
          <a:ext cx="1287789" cy="1287789"/>
        </a:xfrm>
        <a:prstGeom prst="ellipse">
          <a:avLst/>
        </a:prstGeom>
      </dgm:spPr>
    </dgm:pt>
    <dgm:pt modelId="{A1EBACF6-D058-494E-86B8-CA7B048CA1C4}" type="pres">
      <dgm:prSet presAssocID="{F701685D-5EED-4AAD-B1F4-3BAB432CE1D3}" presName="Name9" presStyleLbl="parChTrans1D2" presStyleIdx="0" presStyleCnt="5"/>
      <dgm:spPr>
        <a:xfrm rot="16200000">
          <a:off x="2365501" y="1467434"/>
          <a:ext cx="404024" cy="44735"/>
        </a:xfrm>
        <a:custGeom>
          <a:avLst/>
          <a:gdLst/>
          <a:ahLst/>
          <a:cxnLst/>
          <a:rect l="0" t="0" r="0" b="0"/>
          <a:pathLst>
            <a:path>
              <a:moveTo>
                <a:pt x="0" y="22367"/>
              </a:moveTo>
              <a:lnTo>
                <a:pt x="404024" y="22367"/>
              </a:lnTo>
            </a:path>
          </a:pathLst>
        </a:custGeom>
      </dgm:spPr>
    </dgm:pt>
    <dgm:pt modelId="{27FE758A-6245-4BA0-8ACA-101F65D51D74}" type="pres">
      <dgm:prSet presAssocID="{F701685D-5EED-4AAD-B1F4-3BAB432CE1D3}" presName="connTx" presStyleLbl="parChTrans1D2" presStyleIdx="0" presStyleCnt="5"/>
      <dgm:spPr/>
    </dgm:pt>
    <dgm:pt modelId="{44235813-C8D1-4484-AFCF-B177FC43B039}" type="pres">
      <dgm:prSet presAssocID="{6C8D3026-8287-4E2A-8578-1BC6A0881553}" presName="node" presStyleLbl="node1" presStyleIdx="0" presStyleCnt="5" custScaleX="134084" custRadScaleRad="100946">
        <dgm:presLayoutVars>
          <dgm:bulletEnabled val="1"/>
        </dgm:presLayoutVars>
      </dgm:prSet>
      <dgm:spPr>
        <a:xfrm>
          <a:off x="1946905" y="0"/>
          <a:ext cx="1287789" cy="1287789"/>
        </a:xfrm>
        <a:prstGeom prst="ellipse">
          <a:avLst/>
        </a:prstGeom>
      </dgm:spPr>
    </dgm:pt>
    <dgm:pt modelId="{F84C7D60-02C0-4BB3-BC23-CC657739B628}" type="pres">
      <dgm:prSet presAssocID="{1968685A-F2E5-446D-84BA-BDAD2A31047D}" presName="Name9" presStyleLbl="parChTrans1D2" presStyleIdx="1" presStyleCnt="5"/>
      <dgm:spPr>
        <a:xfrm rot="20354927">
          <a:off x="3271964" y="2008245"/>
          <a:ext cx="201568" cy="44735"/>
        </a:xfrm>
        <a:custGeom>
          <a:avLst/>
          <a:gdLst/>
          <a:ahLst/>
          <a:cxnLst/>
          <a:rect l="0" t="0" r="0" b="0"/>
          <a:pathLst>
            <a:path>
              <a:moveTo>
                <a:pt x="0" y="22367"/>
              </a:moveTo>
              <a:lnTo>
                <a:pt x="201568" y="22367"/>
              </a:lnTo>
            </a:path>
          </a:pathLst>
        </a:custGeom>
      </dgm:spPr>
    </dgm:pt>
    <dgm:pt modelId="{4E75AEA1-237E-43D5-8A41-BED8D8B496CA}" type="pres">
      <dgm:prSet presAssocID="{1968685A-F2E5-446D-84BA-BDAD2A31047D}" presName="connTx" presStyleLbl="parChTrans1D2" presStyleIdx="1" presStyleCnt="5"/>
      <dgm:spPr/>
    </dgm:pt>
    <dgm:pt modelId="{929E8C45-8129-4F43-A311-9EA69ED53D5B}" type="pres">
      <dgm:prSet presAssocID="{DC82DEFB-7D0D-4346-8B76-48727C97F3F4}" presName="node" presStyleLbl="node1" presStyleIdx="1" presStyleCnt="5" custScaleX="134084" custScaleY="103546" custRadScaleRad="108871" custRadScaleInc="-7642">
        <dgm:presLayoutVars>
          <dgm:bulletEnabled val="1"/>
        </dgm:presLayoutVars>
      </dgm:prSet>
      <dgm:spPr>
        <a:xfrm>
          <a:off x="3540843" y="1173911"/>
          <a:ext cx="1287789" cy="1287789"/>
        </a:xfrm>
        <a:prstGeom prst="ellipse">
          <a:avLst/>
        </a:prstGeom>
      </dgm:spPr>
    </dgm:pt>
    <dgm:pt modelId="{CF58EA68-7987-41A7-9E00-E2FD5120C750}" type="pres">
      <dgm:prSet presAssocID="{C08573FA-C4C5-44FA-A15A-DCBDA6CB151E}" presName="Name9" presStyleLbl="parChTrans1D2" presStyleIdx="2" presStyleCnt="5"/>
      <dgm:spPr>
        <a:xfrm rot="2889876">
          <a:off x="2956899" y="2999123"/>
          <a:ext cx="449073" cy="44735"/>
        </a:xfrm>
        <a:custGeom>
          <a:avLst/>
          <a:gdLst/>
          <a:ahLst/>
          <a:cxnLst/>
          <a:rect l="0" t="0" r="0" b="0"/>
          <a:pathLst>
            <a:path>
              <a:moveTo>
                <a:pt x="0" y="22367"/>
              </a:moveTo>
              <a:lnTo>
                <a:pt x="449073" y="22367"/>
              </a:lnTo>
            </a:path>
          </a:pathLst>
        </a:custGeom>
      </dgm:spPr>
    </dgm:pt>
    <dgm:pt modelId="{A81094C2-8052-4C0D-8F57-08BA9DCECBA8}" type="pres">
      <dgm:prSet presAssocID="{C08573FA-C4C5-44FA-A15A-DCBDA6CB151E}" presName="connTx" presStyleLbl="parChTrans1D2" presStyleIdx="2" presStyleCnt="5"/>
      <dgm:spPr/>
    </dgm:pt>
    <dgm:pt modelId="{5BEB4B99-2255-480E-A0D2-7913BD8D5161}" type="pres">
      <dgm:prSet presAssocID="{E2AEEE4E-8796-412B-B51E-2F017FBF4311}" presName="node" presStyleLbl="node1" presStyleIdx="2" presStyleCnt="5" custScaleX="134084" custRadScaleRad="109853" custRadScaleInc="-16209">
        <dgm:presLayoutVars>
          <dgm:bulletEnabled val="1"/>
        </dgm:presLayoutVars>
      </dgm:prSet>
      <dgm:spPr>
        <a:xfrm>
          <a:off x="2932013" y="3047699"/>
          <a:ext cx="1287789" cy="1287789"/>
        </a:xfrm>
        <a:prstGeom prst="ellipse">
          <a:avLst/>
        </a:prstGeom>
      </dgm:spPr>
    </dgm:pt>
    <dgm:pt modelId="{DB7AE05B-B180-479E-ADB6-E3B993E0C714}" type="pres">
      <dgm:prSet presAssocID="{3A199381-19F1-4BED-BC0C-95ABDA7E71AD}" presName="Name9" presStyleLbl="parChTrans1D2" presStyleIdx="3" presStyleCnt="5"/>
      <dgm:spPr>
        <a:xfrm rot="7828942">
          <a:off x="1767795" y="3001699"/>
          <a:ext cx="424342" cy="44735"/>
        </a:xfrm>
        <a:custGeom>
          <a:avLst/>
          <a:gdLst/>
          <a:ahLst/>
          <a:cxnLst/>
          <a:rect l="0" t="0" r="0" b="0"/>
          <a:pathLst>
            <a:path>
              <a:moveTo>
                <a:pt x="0" y="22367"/>
              </a:moveTo>
              <a:lnTo>
                <a:pt x="424342" y="22367"/>
              </a:lnTo>
            </a:path>
          </a:pathLst>
        </a:custGeom>
      </dgm:spPr>
    </dgm:pt>
    <dgm:pt modelId="{66F28A24-0AE0-43FB-9DA5-A5FA21A2507A}" type="pres">
      <dgm:prSet presAssocID="{3A199381-19F1-4BED-BC0C-95ABDA7E71AD}" presName="connTx" presStyleLbl="parChTrans1D2" presStyleIdx="3" presStyleCnt="5"/>
      <dgm:spPr/>
    </dgm:pt>
    <dgm:pt modelId="{A7116487-AD96-4DC6-8A8C-1820AC8AB59C}" type="pres">
      <dgm:prSet presAssocID="{2EDDC280-5AF6-42A3-AEF2-9597B97B4A3F}" presName="node" presStyleLbl="node1" presStyleIdx="3" presStyleCnt="5" custScaleX="134084" custRadScaleRad="107608" custRadScaleInc="12451">
        <dgm:presLayoutVars>
          <dgm:bulletEnabled val="1"/>
        </dgm:presLayoutVars>
      </dgm:prSet>
      <dgm:spPr>
        <a:xfrm>
          <a:off x="961796" y="3047699"/>
          <a:ext cx="1287789" cy="1287789"/>
        </a:xfrm>
        <a:prstGeom prst="ellipse">
          <a:avLst/>
        </a:prstGeom>
      </dgm:spPr>
    </dgm:pt>
    <dgm:pt modelId="{B649EC33-D33D-4B13-B2FA-55DDB2237A96}" type="pres">
      <dgm:prSet presAssocID="{D49ED47B-0B50-48FC-A5A2-3BDF2A209FBE}" presName="Name9" presStyleLbl="parChTrans1D2" presStyleIdx="4" presStyleCnt="5"/>
      <dgm:spPr>
        <a:xfrm rot="12045071">
          <a:off x="1616352" y="1999980"/>
          <a:ext cx="248223" cy="44735"/>
        </a:xfrm>
        <a:custGeom>
          <a:avLst/>
          <a:gdLst/>
          <a:ahLst/>
          <a:cxnLst/>
          <a:rect l="0" t="0" r="0" b="0"/>
          <a:pathLst>
            <a:path>
              <a:moveTo>
                <a:pt x="0" y="22367"/>
              </a:moveTo>
              <a:lnTo>
                <a:pt x="248223" y="22367"/>
              </a:lnTo>
            </a:path>
          </a:pathLst>
        </a:custGeom>
      </dgm:spPr>
    </dgm:pt>
    <dgm:pt modelId="{7CF130ED-9C21-48A3-9D0E-4000C4A3E4C3}" type="pres">
      <dgm:prSet presAssocID="{D49ED47B-0B50-48FC-A5A2-3BDF2A209FBE}" presName="connTx" presStyleLbl="parChTrans1D2" presStyleIdx="4" presStyleCnt="5"/>
      <dgm:spPr/>
    </dgm:pt>
    <dgm:pt modelId="{2F99A6E6-CCCF-4F8C-8693-F0DBB009AC2D}" type="pres">
      <dgm:prSet presAssocID="{40F8DD6C-A47C-4830-9190-B9063B898382}" presName="node" presStyleLbl="node1" presStyleIdx="4" presStyleCnt="5" custScaleX="133756" custScaleY="96889" custRadScaleRad="122402" custRadScaleInc="1026">
        <dgm:presLayoutVars>
          <dgm:bulletEnabled val="1"/>
        </dgm:presLayoutVars>
      </dgm:prSet>
      <dgm:spPr>
        <a:xfrm>
          <a:off x="352966" y="1173911"/>
          <a:ext cx="1287789" cy="1287789"/>
        </a:xfrm>
        <a:prstGeom prst="ellipse">
          <a:avLst/>
        </a:prstGeom>
      </dgm:spPr>
    </dgm:pt>
  </dgm:ptLst>
  <dgm:cxnLst>
    <dgm:cxn modelId="{9234ED00-CB1E-42A9-A5DA-D03B17C72719}" type="presOf" srcId="{3A199381-19F1-4BED-BC0C-95ABDA7E71AD}" destId="{DB7AE05B-B180-479E-ADB6-E3B993E0C714}" srcOrd="0" destOrd="0" presId="urn:microsoft.com/office/officeart/2005/8/layout/radial1"/>
    <dgm:cxn modelId="{96096801-88A0-4D67-AECF-B4B97BA0D3F1}" type="presOf" srcId="{3A199381-19F1-4BED-BC0C-95ABDA7E71AD}" destId="{66F28A24-0AE0-43FB-9DA5-A5FA21A2507A}" srcOrd="1" destOrd="0" presId="urn:microsoft.com/office/officeart/2005/8/layout/radial1"/>
    <dgm:cxn modelId="{8F941B12-74F5-4FBC-B5CB-258E386F6F34}" type="presOf" srcId="{2EDDC280-5AF6-42A3-AEF2-9597B97B4A3F}" destId="{A7116487-AD96-4DC6-8A8C-1820AC8AB59C}" srcOrd="0" destOrd="0" presId="urn:microsoft.com/office/officeart/2005/8/layout/radial1"/>
    <dgm:cxn modelId="{FFDD3224-1187-4DC9-811E-9A25FD263C58}" type="presOf" srcId="{D49ED47B-0B50-48FC-A5A2-3BDF2A209FBE}" destId="{B649EC33-D33D-4B13-B2FA-55DDB2237A96}" srcOrd="0" destOrd="0" presId="urn:microsoft.com/office/officeart/2005/8/layout/radial1"/>
    <dgm:cxn modelId="{B8EF5F32-9460-4DF6-A1D1-C4E3100D779C}" type="presOf" srcId="{DC82DEFB-7D0D-4346-8B76-48727C97F3F4}" destId="{929E8C45-8129-4F43-A311-9EA69ED53D5B}" srcOrd="0" destOrd="0" presId="urn:microsoft.com/office/officeart/2005/8/layout/radial1"/>
    <dgm:cxn modelId="{F304D73D-C43B-4C15-8B4F-74B844B51F80}" type="presOf" srcId="{F701685D-5EED-4AAD-B1F4-3BAB432CE1D3}" destId="{A1EBACF6-D058-494E-86B8-CA7B048CA1C4}" srcOrd="0" destOrd="0" presId="urn:microsoft.com/office/officeart/2005/8/layout/radial1"/>
    <dgm:cxn modelId="{7F126142-646F-4EA6-9CEB-1961854EDFF3}" srcId="{D70BD4B7-EE4F-42BA-9B1E-6F401CA1EF1F}" destId="{40F8DD6C-A47C-4830-9190-B9063B898382}" srcOrd="4" destOrd="0" parTransId="{D49ED47B-0B50-48FC-A5A2-3BDF2A209FBE}" sibTransId="{B4F15522-2BEF-41B2-88F0-CDC821F41F4C}"/>
    <dgm:cxn modelId="{BAE32B4C-9A35-488F-93A3-0AE3CF74C1FF}" srcId="{D70BD4B7-EE4F-42BA-9B1E-6F401CA1EF1F}" destId="{2EDDC280-5AF6-42A3-AEF2-9597B97B4A3F}" srcOrd="3" destOrd="0" parTransId="{3A199381-19F1-4BED-BC0C-95ABDA7E71AD}" sibTransId="{5010B54A-95CB-4235-9DA8-4A2971355255}"/>
    <dgm:cxn modelId="{1E87EB4C-D37D-4139-97E4-26508104F095}" type="presOf" srcId="{C08573FA-C4C5-44FA-A15A-DCBDA6CB151E}" destId="{CF58EA68-7987-41A7-9E00-E2FD5120C750}" srcOrd="0" destOrd="0" presId="urn:microsoft.com/office/officeart/2005/8/layout/radial1"/>
    <dgm:cxn modelId="{22D2D35B-A9F3-421C-81E9-0E1DD12322D8}" type="presOf" srcId="{C08573FA-C4C5-44FA-A15A-DCBDA6CB151E}" destId="{A81094C2-8052-4C0D-8F57-08BA9DCECBA8}" srcOrd="1" destOrd="0" presId="urn:microsoft.com/office/officeart/2005/8/layout/radial1"/>
    <dgm:cxn modelId="{56F1415E-DD2A-4260-8F2A-67794FA182E5}" type="presOf" srcId="{E2AEEE4E-8796-412B-B51E-2F017FBF4311}" destId="{5BEB4B99-2255-480E-A0D2-7913BD8D5161}" srcOrd="0" destOrd="0" presId="urn:microsoft.com/office/officeart/2005/8/layout/radial1"/>
    <dgm:cxn modelId="{EC53AC65-88F0-4978-9217-F9862B917CF4}" type="presOf" srcId="{D70BD4B7-EE4F-42BA-9B1E-6F401CA1EF1F}" destId="{65EB7FCB-071A-46A1-AA50-AD6B8279FD92}" srcOrd="0" destOrd="0" presId="urn:microsoft.com/office/officeart/2005/8/layout/radial1"/>
    <dgm:cxn modelId="{126D636E-25C1-4B37-93CB-0E5762E4D44D}" srcId="{D70BD4B7-EE4F-42BA-9B1E-6F401CA1EF1F}" destId="{6C8D3026-8287-4E2A-8578-1BC6A0881553}" srcOrd="0" destOrd="0" parTransId="{F701685D-5EED-4AAD-B1F4-3BAB432CE1D3}" sibTransId="{8621B853-234C-4427-A1AA-9E830C5D7569}"/>
    <dgm:cxn modelId="{7BA0B67E-A2C1-4EA1-BCF3-7CDBFF73DFD8}" srcId="{00DFBC2A-D40A-44EC-8EFC-C76033029A5C}" destId="{D70BD4B7-EE4F-42BA-9B1E-6F401CA1EF1F}" srcOrd="0" destOrd="0" parTransId="{3A9FF405-2494-40F1-ABC6-890FC637B210}" sibTransId="{283E5468-44DF-4C55-B566-A286118F431A}"/>
    <dgm:cxn modelId="{910A3A87-D66B-4110-A716-9E1235651117}" type="presOf" srcId="{F701685D-5EED-4AAD-B1F4-3BAB432CE1D3}" destId="{27FE758A-6245-4BA0-8ACA-101F65D51D74}" srcOrd="1" destOrd="0" presId="urn:microsoft.com/office/officeart/2005/8/layout/radial1"/>
    <dgm:cxn modelId="{7D058D92-5313-4C3F-8B66-18D50C2F4BDE}" type="presOf" srcId="{6C8D3026-8287-4E2A-8578-1BC6A0881553}" destId="{44235813-C8D1-4484-AFCF-B177FC43B039}" srcOrd="0" destOrd="0" presId="urn:microsoft.com/office/officeart/2005/8/layout/radial1"/>
    <dgm:cxn modelId="{9CB8A8A7-D094-471B-A584-1D40FED9532B}" type="presOf" srcId="{1968685A-F2E5-446D-84BA-BDAD2A31047D}" destId="{4E75AEA1-237E-43D5-8A41-BED8D8B496CA}" srcOrd="1" destOrd="0" presId="urn:microsoft.com/office/officeart/2005/8/layout/radial1"/>
    <dgm:cxn modelId="{0C614BAF-80B5-4917-B4B9-5A9E67686886}" type="presOf" srcId="{D49ED47B-0B50-48FC-A5A2-3BDF2A209FBE}" destId="{7CF130ED-9C21-48A3-9D0E-4000C4A3E4C3}" srcOrd="1" destOrd="0" presId="urn:microsoft.com/office/officeart/2005/8/layout/radial1"/>
    <dgm:cxn modelId="{54FE2CB3-FC5F-4746-8732-C1F1620B4CFF}" type="presOf" srcId="{40F8DD6C-A47C-4830-9190-B9063B898382}" destId="{2F99A6E6-CCCF-4F8C-8693-F0DBB009AC2D}" srcOrd="0" destOrd="0" presId="urn:microsoft.com/office/officeart/2005/8/layout/radial1"/>
    <dgm:cxn modelId="{5BF440C0-5DBB-4B2B-8B12-3EB9193652C2}" type="presOf" srcId="{1968685A-F2E5-446D-84BA-BDAD2A31047D}" destId="{F84C7D60-02C0-4BB3-BC23-CC657739B628}" srcOrd="0" destOrd="0" presId="urn:microsoft.com/office/officeart/2005/8/layout/radial1"/>
    <dgm:cxn modelId="{A952CBC5-5F54-455F-8E66-07922414AA34}" srcId="{D70BD4B7-EE4F-42BA-9B1E-6F401CA1EF1F}" destId="{E2AEEE4E-8796-412B-B51E-2F017FBF4311}" srcOrd="2" destOrd="0" parTransId="{C08573FA-C4C5-44FA-A15A-DCBDA6CB151E}" sibTransId="{12406720-1E4E-4180-836F-29DB768F0E12}"/>
    <dgm:cxn modelId="{296458C6-216B-43CB-AAFB-0A74863DF336}" srcId="{00DFBC2A-D40A-44EC-8EFC-C76033029A5C}" destId="{27FD109B-3264-4593-ABF9-827ACC2B7438}" srcOrd="1" destOrd="0" parTransId="{8482D349-2B82-4FF3-A210-ECBA5814EF8A}" sibTransId="{B7477A3D-D6D0-46BF-AADE-6050AA8D4603}"/>
    <dgm:cxn modelId="{D3EC03D6-DFEB-4845-99EC-CF6089E6DB42}" srcId="{D70BD4B7-EE4F-42BA-9B1E-6F401CA1EF1F}" destId="{DC82DEFB-7D0D-4346-8B76-48727C97F3F4}" srcOrd="1" destOrd="0" parTransId="{1968685A-F2E5-446D-84BA-BDAD2A31047D}" sibTransId="{97F5AE28-0D58-4B4E-A691-6A4CA49FAD7C}"/>
    <dgm:cxn modelId="{AC15DFFE-A796-446E-A7B0-EBB0B2A63B48}" type="presOf" srcId="{00DFBC2A-D40A-44EC-8EFC-C76033029A5C}" destId="{A1EF89AA-D8EF-42A0-9B4B-CB396F9B7134}" srcOrd="0" destOrd="0" presId="urn:microsoft.com/office/officeart/2005/8/layout/radial1"/>
    <dgm:cxn modelId="{BB744651-A733-45D8-B92E-6637AC7E658A}" type="presParOf" srcId="{A1EF89AA-D8EF-42A0-9B4B-CB396F9B7134}" destId="{65EB7FCB-071A-46A1-AA50-AD6B8279FD92}" srcOrd="0" destOrd="0" presId="urn:microsoft.com/office/officeart/2005/8/layout/radial1"/>
    <dgm:cxn modelId="{2527624C-6BF2-419E-857B-1632963817AC}" type="presParOf" srcId="{A1EF89AA-D8EF-42A0-9B4B-CB396F9B7134}" destId="{A1EBACF6-D058-494E-86B8-CA7B048CA1C4}" srcOrd="1" destOrd="0" presId="urn:microsoft.com/office/officeart/2005/8/layout/radial1"/>
    <dgm:cxn modelId="{58B3A85E-41E8-48C2-8E5D-D0687BFB7723}" type="presParOf" srcId="{A1EBACF6-D058-494E-86B8-CA7B048CA1C4}" destId="{27FE758A-6245-4BA0-8ACA-101F65D51D74}" srcOrd="0" destOrd="0" presId="urn:microsoft.com/office/officeart/2005/8/layout/radial1"/>
    <dgm:cxn modelId="{7D3400DB-A39A-44F3-A8B2-9776020549E8}" type="presParOf" srcId="{A1EF89AA-D8EF-42A0-9B4B-CB396F9B7134}" destId="{44235813-C8D1-4484-AFCF-B177FC43B039}" srcOrd="2" destOrd="0" presId="urn:microsoft.com/office/officeart/2005/8/layout/radial1"/>
    <dgm:cxn modelId="{785C353D-E399-4113-B62E-03F2731E4345}" type="presParOf" srcId="{A1EF89AA-D8EF-42A0-9B4B-CB396F9B7134}" destId="{F84C7D60-02C0-4BB3-BC23-CC657739B628}" srcOrd="3" destOrd="0" presId="urn:microsoft.com/office/officeart/2005/8/layout/radial1"/>
    <dgm:cxn modelId="{E1FCF256-7C90-45B6-974D-76ABBE913A97}" type="presParOf" srcId="{F84C7D60-02C0-4BB3-BC23-CC657739B628}" destId="{4E75AEA1-237E-43D5-8A41-BED8D8B496CA}" srcOrd="0" destOrd="0" presId="urn:microsoft.com/office/officeart/2005/8/layout/radial1"/>
    <dgm:cxn modelId="{7CA81608-CAE7-45B1-9DEC-A9EEAA9657BC}" type="presParOf" srcId="{A1EF89AA-D8EF-42A0-9B4B-CB396F9B7134}" destId="{929E8C45-8129-4F43-A311-9EA69ED53D5B}" srcOrd="4" destOrd="0" presId="urn:microsoft.com/office/officeart/2005/8/layout/radial1"/>
    <dgm:cxn modelId="{4B84C2A7-1BB6-4C32-8078-B4EA42827733}" type="presParOf" srcId="{A1EF89AA-D8EF-42A0-9B4B-CB396F9B7134}" destId="{CF58EA68-7987-41A7-9E00-E2FD5120C750}" srcOrd="5" destOrd="0" presId="urn:microsoft.com/office/officeart/2005/8/layout/radial1"/>
    <dgm:cxn modelId="{A9C40DEC-D289-4673-8EDF-789A8B01400C}" type="presParOf" srcId="{CF58EA68-7987-41A7-9E00-E2FD5120C750}" destId="{A81094C2-8052-4C0D-8F57-08BA9DCECBA8}" srcOrd="0" destOrd="0" presId="urn:microsoft.com/office/officeart/2005/8/layout/radial1"/>
    <dgm:cxn modelId="{7E6BB5F3-7B9D-46C2-B456-652DABA38AD3}" type="presParOf" srcId="{A1EF89AA-D8EF-42A0-9B4B-CB396F9B7134}" destId="{5BEB4B99-2255-480E-A0D2-7913BD8D5161}" srcOrd="6" destOrd="0" presId="urn:microsoft.com/office/officeart/2005/8/layout/radial1"/>
    <dgm:cxn modelId="{E65821BA-CF7B-40A0-B7D1-4902DB788A6B}" type="presParOf" srcId="{A1EF89AA-D8EF-42A0-9B4B-CB396F9B7134}" destId="{DB7AE05B-B180-479E-ADB6-E3B993E0C714}" srcOrd="7" destOrd="0" presId="urn:microsoft.com/office/officeart/2005/8/layout/radial1"/>
    <dgm:cxn modelId="{3F426E5B-7CB9-4723-A2C3-58B472F3F7B4}" type="presParOf" srcId="{DB7AE05B-B180-479E-ADB6-E3B993E0C714}" destId="{66F28A24-0AE0-43FB-9DA5-A5FA21A2507A}" srcOrd="0" destOrd="0" presId="urn:microsoft.com/office/officeart/2005/8/layout/radial1"/>
    <dgm:cxn modelId="{D7AFABDA-B480-43CA-B657-C4DE8E7ECA1F}" type="presParOf" srcId="{A1EF89AA-D8EF-42A0-9B4B-CB396F9B7134}" destId="{A7116487-AD96-4DC6-8A8C-1820AC8AB59C}" srcOrd="8" destOrd="0" presId="urn:microsoft.com/office/officeart/2005/8/layout/radial1"/>
    <dgm:cxn modelId="{DA318890-8986-4F9B-A605-A2BBD2DCABA8}" type="presParOf" srcId="{A1EF89AA-D8EF-42A0-9B4B-CB396F9B7134}" destId="{B649EC33-D33D-4B13-B2FA-55DDB2237A96}" srcOrd="9" destOrd="0" presId="urn:microsoft.com/office/officeart/2005/8/layout/radial1"/>
    <dgm:cxn modelId="{EE97EFA9-0C34-4B62-BEFC-CD24F2255885}" type="presParOf" srcId="{B649EC33-D33D-4B13-B2FA-55DDB2237A96}" destId="{7CF130ED-9C21-48A3-9D0E-4000C4A3E4C3}" srcOrd="0" destOrd="0" presId="urn:microsoft.com/office/officeart/2005/8/layout/radial1"/>
    <dgm:cxn modelId="{B4F64CE2-03F2-4630-8BCC-79E46DFBE32E}" type="presParOf" srcId="{A1EF89AA-D8EF-42A0-9B4B-CB396F9B7134}" destId="{2F99A6E6-CCCF-4F8C-8693-F0DBB009AC2D}" srcOrd="10" destOrd="0" presId="urn:microsoft.com/office/officeart/2005/8/layout/radia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766FCA-98AB-4384-A767-18732E49FBFD}"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687761AF-7C48-4C1B-9B5E-5346F68436B9}">
      <dgm:prSet phldrT="[Text]" custT="1"/>
      <dgm:spPr/>
      <dgm:t>
        <a:bodyPr rtlCol="0" anchor="ctr"/>
        <a:lstStyle/>
        <a:p>
          <a:r>
            <a:rPr lang="fr-FR" sz="1400" b="1" kern="1200" dirty="0">
              <a:latin typeface="Arial" panose="020B0604020202020204" pitchFamily="34" charset="0"/>
              <a:ea typeface="+mn-ea"/>
              <a:cs typeface="Arial" panose="020B0604020202020204" pitchFamily="34" charset="0"/>
            </a:rPr>
            <a:t>Problème = Société handicapante</a:t>
          </a:r>
          <a:endParaRPr lang="en-GB" sz="1400" kern="1200" dirty="0">
            <a:latin typeface="Arial" panose="020B0604020202020204" pitchFamily="34" charset="0"/>
            <a:cs typeface="Arial" panose="020B0604020202020204" pitchFamily="34" charset="0"/>
          </a:endParaRPr>
        </a:p>
      </dgm:t>
    </dgm:pt>
    <dgm:pt modelId="{5C7E166E-FF3C-4E52-A995-41044F3B87E6}" type="parTrans" cxnId="{6E695834-349B-42CC-9628-125E19A06408}">
      <dgm:prSet/>
      <dgm:spPr/>
      <dgm:t>
        <a:bodyPr/>
        <a:lstStyle/>
        <a:p>
          <a:endParaRPr lang="en-GB">
            <a:latin typeface="Arial" panose="020B0604020202020204" pitchFamily="34" charset="0"/>
            <a:cs typeface="Arial" panose="020B0604020202020204" pitchFamily="34" charset="0"/>
          </a:endParaRPr>
        </a:p>
      </dgm:t>
    </dgm:pt>
    <dgm:pt modelId="{07B078AD-E1C4-47FA-A5CC-D4345D73C5C0}" type="sibTrans" cxnId="{6E695834-349B-42CC-9628-125E19A06408}">
      <dgm:prSet/>
      <dgm:spPr/>
      <dgm:t>
        <a:bodyPr/>
        <a:lstStyle/>
        <a:p>
          <a:endParaRPr lang="en-GB">
            <a:latin typeface="Arial" panose="020B0604020202020204" pitchFamily="34" charset="0"/>
            <a:cs typeface="Arial" panose="020B0604020202020204" pitchFamily="34" charset="0"/>
          </a:endParaRPr>
        </a:p>
      </dgm:t>
    </dgm:pt>
    <dgm:pt modelId="{69CCF88F-850D-4EA2-A277-330CEEFB8C8C}">
      <dgm:prSet phldrT="[Text]" custT="1"/>
      <dgm:spPr>
        <a:solidFill>
          <a:schemeClr val="accent5"/>
        </a:solidFill>
      </dgm:spPr>
      <dgm:t>
        <a:bodyPr/>
        <a:lstStyle/>
        <a:p>
          <a:r>
            <a:rPr lang="fr-FR" sz="1400" dirty="0">
              <a:solidFill>
                <a:schemeClr val="accent3"/>
              </a:solidFill>
              <a:latin typeface="Arial" panose="020B0604020202020204" pitchFamily="34" charset="0"/>
              <a:cs typeface="Arial" panose="020B0604020202020204" pitchFamily="34" charset="0"/>
            </a:rPr>
            <a:t>Droits</a:t>
          </a:r>
        </a:p>
      </dgm:t>
    </dgm:pt>
    <dgm:pt modelId="{FC914E78-63C9-46B0-9D12-F2C64D156EE1}" type="parTrans" cxnId="{50C25A06-D303-4B3D-89CD-7E23B773FBA0}">
      <dgm:prSet/>
      <dgm:spPr>
        <a:ln>
          <a:solidFill>
            <a:schemeClr val="accent1"/>
          </a:solidFill>
        </a:ln>
      </dgm:spPr>
      <dgm:t>
        <a:bodyPr/>
        <a:lstStyle/>
        <a:p>
          <a:endParaRPr lang="en-GB">
            <a:latin typeface="Arial" panose="020B0604020202020204" pitchFamily="34" charset="0"/>
            <a:cs typeface="Arial" panose="020B0604020202020204" pitchFamily="34" charset="0"/>
          </a:endParaRPr>
        </a:p>
      </dgm:t>
    </dgm:pt>
    <dgm:pt modelId="{BB832995-E3DB-473D-9536-06982091C7C7}" type="sibTrans" cxnId="{50C25A06-D303-4B3D-89CD-7E23B773FBA0}">
      <dgm:prSet/>
      <dgm:spPr/>
      <dgm:t>
        <a:bodyPr/>
        <a:lstStyle/>
        <a:p>
          <a:endParaRPr lang="en-GB">
            <a:latin typeface="Arial" panose="020B0604020202020204" pitchFamily="34" charset="0"/>
            <a:cs typeface="Arial" panose="020B0604020202020204" pitchFamily="34" charset="0"/>
          </a:endParaRPr>
        </a:p>
      </dgm:t>
    </dgm:pt>
    <dgm:pt modelId="{80ADF8A6-16A6-4449-8449-A7555295368C}">
      <dgm:prSet phldrT="[Text]" custT="1"/>
      <dgm:spPr>
        <a:solidFill>
          <a:schemeClr val="accent5"/>
        </a:solidFill>
      </dgm:spPr>
      <dgm:t>
        <a:bodyPr spcFirstLastPara="0" vert="horz" wrap="square" lIns="6985" tIns="6985" rIns="6985" bIns="6985" numCol="1" spcCol="1270" anchor="ctr" anchorCtr="0"/>
        <a:lstStyle/>
        <a:p>
          <a:pPr marL="0" lvl="0" indent="0" algn="ctr" defTabSz="488950">
            <a:lnSpc>
              <a:spcPct val="90000"/>
            </a:lnSpc>
            <a:spcBef>
              <a:spcPct val="0"/>
            </a:spcBef>
            <a:spcAft>
              <a:spcPct val="35000"/>
            </a:spcAft>
            <a:buNone/>
          </a:pPr>
          <a:r>
            <a:rPr lang="fr-FR" sz="1400" kern="1200" dirty="0">
              <a:solidFill>
                <a:schemeClr val="accent3"/>
              </a:solidFill>
              <a:latin typeface="Arial" panose="020B0604020202020204" pitchFamily="34" charset="0"/>
              <a:ea typeface="+mn-ea"/>
              <a:cs typeface="Arial" panose="020B0604020202020204" pitchFamily="34" charset="0"/>
            </a:rPr>
            <a:t>Discrimination</a:t>
          </a:r>
        </a:p>
      </dgm:t>
    </dgm:pt>
    <dgm:pt modelId="{5F6A6B7A-B3F0-45BB-BC2C-FA3F2CF99126}" type="parTrans" cxnId="{44783320-5FFE-4B68-A041-6C50DA74289A}">
      <dgm:prSet/>
      <dgm:spPr>
        <a:ln>
          <a:solidFill>
            <a:schemeClr val="accent1"/>
          </a:solidFill>
        </a:ln>
      </dgm:spPr>
      <dgm:t>
        <a:bodyPr/>
        <a:lstStyle/>
        <a:p>
          <a:endParaRPr lang="en-GB">
            <a:latin typeface="Arial" panose="020B0604020202020204" pitchFamily="34" charset="0"/>
            <a:cs typeface="Arial" panose="020B0604020202020204" pitchFamily="34" charset="0"/>
          </a:endParaRPr>
        </a:p>
      </dgm:t>
    </dgm:pt>
    <dgm:pt modelId="{73BE0CF6-1E52-4FD8-A017-CE411AE9F47C}" type="sibTrans" cxnId="{44783320-5FFE-4B68-A041-6C50DA74289A}">
      <dgm:prSet/>
      <dgm:spPr/>
      <dgm:t>
        <a:bodyPr/>
        <a:lstStyle/>
        <a:p>
          <a:endParaRPr lang="en-GB">
            <a:latin typeface="Arial" panose="020B0604020202020204" pitchFamily="34" charset="0"/>
            <a:cs typeface="Arial" panose="020B0604020202020204" pitchFamily="34" charset="0"/>
          </a:endParaRPr>
        </a:p>
      </dgm:t>
    </dgm:pt>
    <dgm:pt modelId="{2B912FFF-CF8C-4DA6-9FCB-CB8AE00D1C26}">
      <dgm:prSet phldrT="[Text]" custT="1"/>
      <dgm:spPr>
        <a:solidFill>
          <a:schemeClr val="accent5"/>
        </a:solidFill>
      </dgm:spPr>
      <dgm:t>
        <a:bodyPr spcFirstLastPara="0" vert="horz" wrap="square" lIns="6985" tIns="6985" rIns="6985" bIns="6985" numCol="1" spcCol="1270" anchor="ctr" anchorCtr="0"/>
        <a:lstStyle/>
        <a:p>
          <a:pPr marL="0" lvl="0" indent="0" algn="ctr" defTabSz="488950">
            <a:lnSpc>
              <a:spcPct val="90000"/>
            </a:lnSpc>
            <a:spcBef>
              <a:spcPct val="0"/>
            </a:spcBef>
            <a:spcAft>
              <a:spcPct val="35000"/>
            </a:spcAft>
            <a:buNone/>
          </a:pPr>
          <a:r>
            <a:rPr lang="fr-FR" sz="1400" kern="1200" dirty="0">
              <a:solidFill>
                <a:schemeClr val="accent3"/>
              </a:solidFill>
              <a:latin typeface="Arial" panose="020B0604020202020204" pitchFamily="34" charset="0"/>
              <a:ea typeface="+mn-ea"/>
              <a:cs typeface="Arial" panose="020B0604020202020204" pitchFamily="34" charset="0"/>
            </a:rPr>
            <a:t>Exclusion</a:t>
          </a:r>
        </a:p>
      </dgm:t>
    </dgm:pt>
    <dgm:pt modelId="{167BF99A-F2E6-433B-96DA-A86BFE1BE276}" type="parTrans" cxnId="{96FA8968-27E5-4FE7-9513-DA74D2E5C22D}">
      <dgm:prSet/>
      <dgm:spPr>
        <a:ln>
          <a:solidFill>
            <a:schemeClr val="accent1"/>
          </a:solidFill>
        </a:ln>
      </dgm:spPr>
      <dgm:t>
        <a:bodyPr/>
        <a:lstStyle/>
        <a:p>
          <a:endParaRPr lang="en-GB">
            <a:latin typeface="Arial" panose="020B0604020202020204" pitchFamily="34" charset="0"/>
            <a:cs typeface="Arial" panose="020B0604020202020204" pitchFamily="34" charset="0"/>
          </a:endParaRPr>
        </a:p>
      </dgm:t>
    </dgm:pt>
    <dgm:pt modelId="{6F7B0462-BA5A-405C-96F2-D2D9B3C6CE48}" type="sibTrans" cxnId="{96FA8968-27E5-4FE7-9513-DA74D2E5C22D}">
      <dgm:prSet/>
      <dgm:spPr/>
      <dgm:t>
        <a:bodyPr/>
        <a:lstStyle/>
        <a:p>
          <a:endParaRPr lang="en-GB">
            <a:latin typeface="Arial" panose="020B0604020202020204" pitchFamily="34" charset="0"/>
            <a:cs typeface="Arial" panose="020B0604020202020204" pitchFamily="34" charset="0"/>
          </a:endParaRPr>
        </a:p>
      </dgm:t>
    </dgm:pt>
    <dgm:pt modelId="{B21E3DA2-E21F-45CF-9B37-382386BB930B}">
      <dgm:prSet phldrT="[Text]" custT="1"/>
      <dgm:spPr>
        <a:solidFill>
          <a:schemeClr val="accent5"/>
        </a:solidFill>
      </dgm:spPr>
      <dgm:t>
        <a:bodyPr spcFirstLastPara="0" vert="horz" wrap="square" lIns="6985" tIns="6985" rIns="6985" bIns="6985" numCol="1" spcCol="1270" anchor="ctr" anchorCtr="0"/>
        <a:lstStyle/>
        <a:p>
          <a:pPr marL="0" lvl="0" indent="0" algn="ctr" defTabSz="488950">
            <a:lnSpc>
              <a:spcPct val="90000"/>
            </a:lnSpc>
            <a:spcBef>
              <a:spcPct val="0"/>
            </a:spcBef>
            <a:spcAft>
              <a:spcPct val="35000"/>
            </a:spcAft>
            <a:buNone/>
          </a:pPr>
          <a:r>
            <a:rPr lang="fr-FR" sz="1400" kern="1200">
              <a:solidFill>
                <a:schemeClr val="accent3"/>
              </a:solidFill>
              <a:latin typeface="Arial" panose="020B0604020202020204" pitchFamily="34" charset="0"/>
              <a:ea typeface="+mn-ea"/>
              <a:cs typeface="Arial" panose="020B0604020202020204" pitchFamily="34" charset="0"/>
            </a:rPr>
            <a:t>Pauvreté</a:t>
          </a:r>
        </a:p>
      </dgm:t>
    </dgm:pt>
    <dgm:pt modelId="{00166679-55E5-44ED-BF28-2F6F5C8574A9}" type="parTrans" cxnId="{1A172424-C92C-4817-ABCA-0B5993FF3554}">
      <dgm:prSet/>
      <dgm:spPr>
        <a:ln>
          <a:solidFill>
            <a:schemeClr val="accent1"/>
          </a:solidFill>
        </a:ln>
      </dgm:spPr>
      <dgm:t>
        <a:bodyPr/>
        <a:lstStyle/>
        <a:p>
          <a:endParaRPr lang="en-GB">
            <a:latin typeface="Arial" panose="020B0604020202020204" pitchFamily="34" charset="0"/>
            <a:cs typeface="Arial" panose="020B0604020202020204" pitchFamily="34" charset="0"/>
          </a:endParaRPr>
        </a:p>
      </dgm:t>
    </dgm:pt>
    <dgm:pt modelId="{5A2D668F-D82E-4AD5-9010-8EFACFA70F33}" type="sibTrans" cxnId="{1A172424-C92C-4817-ABCA-0B5993FF3554}">
      <dgm:prSet/>
      <dgm:spPr/>
      <dgm:t>
        <a:bodyPr/>
        <a:lstStyle/>
        <a:p>
          <a:endParaRPr lang="en-GB">
            <a:latin typeface="Arial" panose="020B0604020202020204" pitchFamily="34" charset="0"/>
            <a:cs typeface="Arial" panose="020B0604020202020204" pitchFamily="34" charset="0"/>
          </a:endParaRPr>
        </a:p>
      </dgm:t>
    </dgm:pt>
    <dgm:pt modelId="{7F9F25D1-4C4F-4894-8090-F60D221C485E}">
      <dgm:prSet phldrT="[Text]" custT="1"/>
      <dgm:spPr>
        <a:solidFill>
          <a:schemeClr val="accent5"/>
        </a:solidFill>
      </dgm:spPr>
      <dgm:t>
        <a:bodyPr spcFirstLastPara="0" vert="horz" wrap="square" lIns="6985" tIns="6985" rIns="6985" bIns="6985" numCol="1" spcCol="1270" anchor="ctr" anchorCtr="0"/>
        <a:lstStyle/>
        <a:p>
          <a:pPr marL="0" lvl="0" indent="0" algn="ctr" defTabSz="488950">
            <a:lnSpc>
              <a:spcPct val="90000"/>
            </a:lnSpc>
            <a:spcBef>
              <a:spcPct val="0"/>
            </a:spcBef>
            <a:spcAft>
              <a:spcPct val="35000"/>
            </a:spcAft>
            <a:buNone/>
          </a:pPr>
          <a:r>
            <a:rPr lang="fr-FR" sz="1400" kern="1200">
              <a:solidFill>
                <a:schemeClr val="accent3"/>
              </a:solidFill>
              <a:latin typeface="Arial" panose="020B0604020202020204" pitchFamily="34" charset="0"/>
              <a:ea typeface="+mn-ea"/>
              <a:cs typeface="Arial" panose="020B0604020202020204" pitchFamily="34" charset="0"/>
            </a:rPr>
            <a:t>Services inadéquats</a:t>
          </a:r>
        </a:p>
      </dgm:t>
    </dgm:pt>
    <dgm:pt modelId="{DA445DF7-BE99-43EA-A52F-6D3D2800DB53}" type="parTrans" cxnId="{030D8512-37EA-4117-BC24-3E142A97FC2B}">
      <dgm:prSet/>
      <dgm:spPr>
        <a:ln>
          <a:solidFill>
            <a:schemeClr val="accent1"/>
          </a:solidFill>
        </a:ln>
      </dgm:spPr>
      <dgm:t>
        <a:bodyPr/>
        <a:lstStyle/>
        <a:p>
          <a:endParaRPr lang="en-GB">
            <a:latin typeface="Arial" panose="020B0604020202020204" pitchFamily="34" charset="0"/>
            <a:cs typeface="Arial" panose="020B0604020202020204" pitchFamily="34" charset="0"/>
          </a:endParaRPr>
        </a:p>
      </dgm:t>
    </dgm:pt>
    <dgm:pt modelId="{20568180-B22B-4AE4-9C48-9908EF8AE13D}" type="sibTrans" cxnId="{030D8512-37EA-4117-BC24-3E142A97FC2B}">
      <dgm:prSet/>
      <dgm:spPr/>
      <dgm:t>
        <a:bodyPr/>
        <a:lstStyle/>
        <a:p>
          <a:endParaRPr lang="en-GB">
            <a:latin typeface="Arial" panose="020B0604020202020204" pitchFamily="34" charset="0"/>
            <a:cs typeface="Arial" panose="020B0604020202020204" pitchFamily="34" charset="0"/>
          </a:endParaRPr>
        </a:p>
      </dgm:t>
    </dgm:pt>
    <dgm:pt modelId="{A0A6BA64-407A-43A5-99D4-34217964D588}">
      <dgm:prSet phldrT="[Text]" custT="1"/>
      <dgm:spPr>
        <a:solidFill>
          <a:schemeClr val="accent5"/>
        </a:solidFill>
      </dgm:spPr>
      <dgm:t>
        <a:bodyPr spcFirstLastPara="0" vert="horz" wrap="square" lIns="6985" tIns="6985" rIns="6985" bIns="6985" numCol="1" spcCol="1270" anchor="ctr" anchorCtr="0"/>
        <a:lstStyle/>
        <a:p>
          <a:pPr marL="0" lvl="0" indent="0" algn="ctr" defTabSz="488950">
            <a:lnSpc>
              <a:spcPct val="90000"/>
            </a:lnSpc>
            <a:spcBef>
              <a:spcPct val="0"/>
            </a:spcBef>
            <a:spcAft>
              <a:spcPct val="35000"/>
            </a:spcAft>
            <a:buNone/>
          </a:pPr>
          <a:r>
            <a:rPr lang="fr-FR" sz="1400" kern="1200">
              <a:solidFill>
                <a:schemeClr val="accent3"/>
              </a:solidFill>
              <a:latin typeface="Arial" panose="020B0604020202020204" pitchFamily="34" charset="0"/>
              <a:ea typeface="+mn-ea"/>
              <a:cs typeface="Arial" panose="020B0604020202020204" pitchFamily="34" charset="0"/>
            </a:rPr>
            <a:t>Bâtiments et transports inaccessibles</a:t>
          </a:r>
          <a:endParaRPr lang="en-GB" sz="1400" kern="1200" dirty="0">
            <a:solidFill>
              <a:schemeClr val="accent3"/>
            </a:solidFill>
            <a:latin typeface="Arial" panose="020B0604020202020204" pitchFamily="34" charset="0"/>
            <a:ea typeface="+mn-ea"/>
            <a:cs typeface="Arial" panose="020B0604020202020204" pitchFamily="34" charset="0"/>
          </a:endParaRPr>
        </a:p>
      </dgm:t>
    </dgm:pt>
    <dgm:pt modelId="{6FDC9DF4-FD07-4772-A743-6F44BF74905B}" type="parTrans" cxnId="{B1123E2C-BE3F-498E-B84B-534B166E69F1}">
      <dgm:prSet/>
      <dgm:spPr>
        <a:ln>
          <a:solidFill>
            <a:schemeClr val="accent1"/>
          </a:solidFill>
        </a:ln>
      </dgm:spPr>
      <dgm:t>
        <a:bodyPr/>
        <a:lstStyle/>
        <a:p>
          <a:endParaRPr lang="en-GB">
            <a:latin typeface="Arial" panose="020B0604020202020204" pitchFamily="34" charset="0"/>
            <a:cs typeface="Arial" panose="020B0604020202020204" pitchFamily="34" charset="0"/>
          </a:endParaRPr>
        </a:p>
      </dgm:t>
    </dgm:pt>
    <dgm:pt modelId="{7B783359-9684-4224-90F3-D3D94175E13D}" type="sibTrans" cxnId="{B1123E2C-BE3F-498E-B84B-534B166E69F1}">
      <dgm:prSet/>
      <dgm:spPr/>
      <dgm:t>
        <a:bodyPr/>
        <a:lstStyle/>
        <a:p>
          <a:endParaRPr lang="en-GB">
            <a:latin typeface="Arial" panose="020B0604020202020204" pitchFamily="34" charset="0"/>
            <a:cs typeface="Arial" panose="020B0604020202020204" pitchFamily="34" charset="0"/>
          </a:endParaRPr>
        </a:p>
      </dgm:t>
    </dgm:pt>
    <dgm:pt modelId="{AC5A50A8-1DCE-4DB0-9297-34F5F5CEF736}" type="pres">
      <dgm:prSet presAssocID="{BF766FCA-98AB-4384-A767-18732E49FBFD}" presName="cycle" presStyleCnt="0">
        <dgm:presLayoutVars>
          <dgm:chMax val="1"/>
          <dgm:dir/>
          <dgm:animLvl val="ctr"/>
          <dgm:resizeHandles val="exact"/>
        </dgm:presLayoutVars>
      </dgm:prSet>
      <dgm:spPr/>
    </dgm:pt>
    <dgm:pt modelId="{37117324-B8B6-42F5-95DD-C792F7A927E5}" type="pres">
      <dgm:prSet presAssocID="{687761AF-7C48-4C1B-9B5E-5346F68436B9}" presName="centerShape" presStyleLbl="node0" presStyleIdx="0" presStyleCnt="1" custScaleX="108840" custScaleY="108840"/>
      <dgm:spPr>
        <a:xfrm>
          <a:off x="2067198" y="1576228"/>
          <a:ext cx="1198880" cy="1198880"/>
        </a:xfrm>
        <a:prstGeom prst="ellipse">
          <a:avLst/>
        </a:prstGeom>
      </dgm:spPr>
    </dgm:pt>
    <dgm:pt modelId="{9ECA3811-7533-45DF-9C3F-FCAE6FB0CDDD}" type="pres">
      <dgm:prSet presAssocID="{FC914E78-63C9-46B0-9D12-F2C64D156EE1}" presName="Name9" presStyleLbl="parChTrans1D2" presStyleIdx="0" presStyleCnt="6"/>
      <dgm:spPr/>
    </dgm:pt>
    <dgm:pt modelId="{220C2C13-8E0F-4CBF-8917-F4ED9FBE9505}" type="pres">
      <dgm:prSet presAssocID="{FC914E78-63C9-46B0-9D12-F2C64D156EE1}" presName="connTx" presStyleLbl="parChTrans1D2" presStyleIdx="0" presStyleCnt="6"/>
      <dgm:spPr/>
    </dgm:pt>
    <dgm:pt modelId="{0DC77E66-84B6-4E87-AD84-B217CD745B9C}" type="pres">
      <dgm:prSet presAssocID="{69CCF88F-850D-4EA2-A277-330CEEFB8C8C}" presName="node" presStyleLbl="node1" presStyleIdx="0" presStyleCnt="6" custScaleX="108840" custScaleY="108840">
        <dgm:presLayoutVars>
          <dgm:bulletEnabled val="1"/>
        </dgm:presLayoutVars>
      </dgm:prSet>
      <dgm:spPr/>
    </dgm:pt>
    <dgm:pt modelId="{4953507E-B5B5-4F0B-9AB4-6E19224430DA}" type="pres">
      <dgm:prSet presAssocID="{5F6A6B7A-B3F0-45BB-BC2C-FA3F2CF99126}" presName="Name9" presStyleLbl="parChTrans1D2" presStyleIdx="1" presStyleCnt="6"/>
      <dgm:spPr/>
    </dgm:pt>
    <dgm:pt modelId="{6CE06039-B6EF-4CD9-AB86-ED8882F7A112}" type="pres">
      <dgm:prSet presAssocID="{5F6A6B7A-B3F0-45BB-BC2C-FA3F2CF99126}" presName="connTx" presStyleLbl="parChTrans1D2" presStyleIdx="1" presStyleCnt="6"/>
      <dgm:spPr/>
    </dgm:pt>
    <dgm:pt modelId="{31E411D0-6BE8-43A7-8C58-C75D7B7ACC9E}" type="pres">
      <dgm:prSet presAssocID="{80ADF8A6-16A6-4449-8449-A7555295368C}" presName="node" presStyleLbl="node1" presStyleIdx="1" presStyleCnt="6" custScaleX="108840" custScaleY="108840">
        <dgm:presLayoutVars>
          <dgm:bulletEnabled val="1"/>
        </dgm:presLayoutVars>
      </dgm:prSet>
      <dgm:spPr>
        <a:xfrm>
          <a:off x="3418605" y="795993"/>
          <a:ext cx="1198880" cy="1198880"/>
        </a:xfrm>
        <a:prstGeom prst="ellipse">
          <a:avLst/>
        </a:prstGeom>
      </dgm:spPr>
    </dgm:pt>
    <dgm:pt modelId="{277A3D2E-3096-4AC7-9844-DBCE6F2BCE15}" type="pres">
      <dgm:prSet presAssocID="{167BF99A-F2E6-433B-96DA-A86BFE1BE276}" presName="Name9" presStyleLbl="parChTrans1D2" presStyleIdx="2" presStyleCnt="6"/>
      <dgm:spPr/>
    </dgm:pt>
    <dgm:pt modelId="{DB1592A1-F790-4097-8E2C-57F2B96E2166}" type="pres">
      <dgm:prSet presAssocID="{167BF99A-F2E6-433B-96DA-A86BFE1BE276}" presName="connTx" presStyleLbl="parChTrans1D2" presStyleIdx="2" presStyleCnt="6"/>
      <dgm:spPr/>
    </dgm:pt>
    <dgm:pt modelId="{EC5A61EC-2A78-43FF-98F1-303C16FA513F}" type="pres">
      <dgm:prSet presAssocID="{2B912FFF-CF8C-4DA6-9FCB-CB8AE00D1C26}" presName="node" presStyleLbl="node1" presStyleIdx="2" presStyleCnt="6" custScaleX="108840" custScaleY="108840">
        <dgm:presLayoutVars>
          <dgm:bulletEnabled val="1"/>
        </dgm:presLayoutVars>
      </dgm:prSet>
      <dgm:spPr>
        <a:xfrm>
          <a:off x="3418605" y="2356463"/>
          <a:ext cx="1198880" cy="1198880"/>
        </a:xfrm>
        <a:prstGeom prst="ellipse">
          <a:avLst/>
        </a:prstGeom>
      </dgm:spPr>
    </dgm:pt>
    <dgm:pt modelId="{82F3B9FE-BC46-4E63-BCB1-AD4C67915121}" type="pres">
      <dgm:prSet presAssocID="{00166679-55E5-44ED-BF28-2F6F5C8574A9}" presName="Name9" presStyleLbl="parChTrans1D2" presStyleIdx="3" presStyleCnt="6"/>
      <dgm:spPr/>
    </dgm:pt>
    <dgm:pt modelId="{8C10B1CC-9F22-4763-9DD4-F6241304BBAA}" type="pres">
      <dgm:prSet presAssocID="{00166679-55E5-44ED-BF28-2F6F5C8574A9}" presName="connTx" presStyleLbl="parChTrans1D2" presStyleIdx="3" presStyleCnt="6"/>
      <dgm:spPr/>
    </dgm:pt>
    <dgm:pt modelId="{10FC5D4B-324B-45AE-93B3-250D86B97923}" type="pres">
      <dgm:prSet presAssocID="{B21E3DA2-E21F-45CF-9B37-382386BB930B}" presName="node" presStyleLbl="node1" presStyleIdx="3" presStyleCnt="6" custScaleX="108840" custScaleY="108840">
        <dgm:presLayoutVars>
          <dgm:bulletEnabled val="1"/>
        </dgm:presLayoutVars>
      </dgm:prSet>
      <dgm:spPr>
        <a:xfrm>
          <a:off x="2067198" y="3136698"/>
          <a:ext cx="1198880" cy="1198880"/>
        </a:xfrm>
        <a:prstGeom prst="ellipse">
          <a:avLst/>
        </a:prstGeom>
      </dgm:spPr>
    </dgm:pt>
    <dgm:pt modelId="{C343CAFA-E503-4DF8-A2AE-EACBE9C5FED6}" type="pres">
      <dgm:prSet presAssocID="{DA445DF7-BE99-43EA-A52F-6D3D2800DB53}" presName="Name9" presStyleLbl="parChTrans1D2" presStyleIdx="4" presStyleCnt="6"/>
      <dgm:spPr/>
    </dgm:pt>
    <dgm:pt modelId="{10DBF871-66C8-4BD6-8206-4B38C496E413}" type="pres">
      <dgm:prSet presAssocID="{DA445DF7-BE99-43EA-A52F-6D3D2800DB53}" presName="connTx" presStyleLbl="parChTrans1D2" presStyleIdx="4" presStyleCnt="6"/>
      <dgm:spPr/>
    </dgm:pt>
    <dgm:pt modelId="{20108A4B-34F5-4CE9-9FFB-31C23E9251D3}" type="pres">
      <dgm:prSet presAssocID="{7F9F25D1-4C4F-4894-8090-F60D221C485E}" presName="node" presStyleLbl="node1" presStyleIdx="4" presStyleCnt="6" custScaleX="108840" custScaleY="108840">
        <dgm:presLayoutVars>
          <dgm:bulletEnabled val="1"/>
        </dgm:presLayoutVars>
      </dgm:prSet>
      <dgm:spPr>
        <a:xfrm>
          <a:off x="715791" y="2356463"/>
          <a:ext cx="1198880" cy="1198880"/>
        </a:xfrm>
        <a:prstGeom prst="ellipse">
          <a:avLst/>
        </a:prstGeom>
      </dgm:spPr>
    </dgm:pt>
    <dgm:pt modelId="{D0EC66AB-D867-428A-A178-BCD4178A6698}" type="pres">
      <dgm:prSet presAssocID="{6FDC9DF4-FD07-4772-A743-6F44BF74905B}" presName="Name9" presStyleLbl="parChTrans1D2" presStyleIdx="5" presStyleCnt="6"/>
      <dgm:spPr/>
    </dgm:pt>
    <dgm:pt modelId="{2BC51BFE-8F67-4102-9E1E-3DE6A2619C4D}" type="pres">
      <dgm:prSet presAssocID="{6FDC9DF4-FD07-4772-A743-6F44BF74905B}" presName="connTx" presStyleLbl="parChTrans1D2" presStyleIdx="5" presStyleCnt="6"/>
      <dgm:spPr/>
    </dgm:pt>
    <dgm:pt modelId="{0E9F0535-9DC5-4DDF-8887-BA8911AFB64C}" type="pres">
      <dgm:prSet presAssocID="{A0A6BA64-407A-43A5-99D4-34217964D588}" presName="node" presStyleLbl="node1" presStyleIdx="5" presStyleCnt="6" custScaleX="108840" custScaleY="108840">
        <dgm:presLayoutVars>
          <dgm:bulletEnabled val="1"/>
        </dgm:presLayoutVars>
      </dgm:prSet>
      <dgm:spPr>
        <a:xfrm>
          <a:off x="715791" y="795993"/>
          <a:ext cx="1198880" cy="1198880"/>
        </a:xfrm>
        <a:prstGeom prst="ellipse">
          <a:avLst/>
        </a:prstGeom>
      </dgm:spPr>
    </dgm:pt>
  </dgm:ptLst>
  <dgm:cxnLst>
    <dgm:cxn modelId="{50C25A06-D303-4B3D-89CD-7E23B773FBA0}" srcId="{687761AF-7C48-4C1B-9B5E-5346F68436B9}" destId="{69CCF88F-850D-4EA2-A277-330CEEFB8C8C}" srcOrd="0" destOrd="0" parTransId="{FC914E78-63C9-46B0-9D12-F2C64D156EE1}" sibTransId="{BB832995-E3DB-473D-9536-06982091C7C7}"/>
    <dgm:cxn modelId="{030D8512-37EA-4117-BC24-3E142A97FC2B}" srcId="{687761AF-7C48-4C1B-9B5E-5346F68436B9}" destId="{7F9F25D1-4C4F-4894-8090-F60D221C485E}" srcOrd="4" destOrd="0" parTransId="{DA445DF7-BE99-43EA-A52F-6D3D2800DB53}" sibTransId="{20568180-B22B-4AE4-9C48-9908EF8AE13D}"/>
    <dgm:cxn modelId="{44783320-5FFE-4B68-A041-6C50DA74289A}" srcId="{687761AF-7C48-4C1B-9B5E-5346F68436B9}" destId="{80ADF8A6-16A6-4449-8449-A7555295368C}" srcOrd="1" destOrd="0" parTransId="{5F6A6B7A-B3F0-45BB-BC2C-FA3F2CF99126}" sibTransId="{73BE0CF6-1E52-4FD8-A017-CE411AE9F47C}"/>
    <dgm:cxn modelId="{1A172424-C92C-4817-ABCA-0B5993FF3554}" srcId="{687761AF-7C48-4C1B-9B5E-5346F68436B9}" destId="{B21E3DA2-E21F-45CF-9B37-382386BB930B}" srcOrd="3" destOrd="0" parTransId="{00166679-55E5-44ED-BF28-2F6F5C8574A9}" sibTransId="{5A2D668F-D82E-4AD5-9010-8EFACFA70F33}"/>
    <dgm:cxn modelId="{B1123E2C-BE3F-498E-B84B-534B166E69F1}" srcId="{687761AF-7C48-4C1B-9B5E-5346F68436B9}" destId="{A0A6BA64-407A-43A5-99D4-34217964D588}" srcOrd="5" destOrd="0" parTransId="{6FDC9DF4-FD07-4772-A743-6F44BF74905B}" sibTransId="{7B783359-9684-4224-90F3-D3D94175E13D}"/>
    <dgm:cxn modelId="{E2288C33-56CE-451A-979D-16E633C78686}" type="presOf" srcId="{A0A6BA64-407A-43A5-99D4-34217964D588}" destId="{0E9F0535-9DC5-4DDF-8887-BA8911AFB64C}" srcOrd="0" destOrd="0" presId="urn:microsoft.com/office/officeart/2005/8/layout/radial1"/>
    <dgm:cxn modelId="{6E695834-349B-42CC-9628-125E19A06408}" srcId="{BF766FCA-98AB-4384-A767-18732E49FBFD}" destId="{687761AF-7C48-4C1B-9B5E-5346F68436B9}" srcOrd="0" destOrd="0" parTransId="{5C7E166E-FF3C-4E52-A995-41044F3B87E6}" sibTransId="{07B078AD-E1C4-47FA-A5CC-D4345D73C5C0}"/>
    <dgm:cxn modelId="{259C2E3C-DF97-4300-ABDE-A0DF9DD44A23}" type="presOf" srcId="{FC914E78-63C9-46B0-9D12-F2C64D156EE1}" destId="{220C2C13-8E0F-4CBF-8917-F4ED9FBE9505}" srcOrd="1" destOrd="0" presId="urn:microsoft.com/office/officeart/2005/8/layout/radial1"/>
    <dgm:cxn modelId="{A9B23B3C-E57C-4E8C-803A-CE58E358EC2D}" type="presOf" srcId="{2B912FFF-CF8C-4DA6-9FCB-CB8AE00D1C26}" destId="{EC5A61EC-2A78-43FF-98F1-303C16FA513F}" srcOrd="0" destOrd="0" presId="urn:microsoft.com/office/officeart/2005/8/layout/radial1"/>
    <dgm:cxn modelId="{5FABD343-AE31-452F-B7C3-B1F32323AF85}" type="presOf" srcId="{BF766FCA-98AB-4384-A767-18732E49FBFD}" destId="{AC5A50A8-1DCE-4DB0-9297-34F5F5CEF736}" srcOrd="0" destOrd="0" presId="urn:microsoft.com/office/officeart/2005/8/layout/radial1"/>
    <dgm:cxn modelId="{5563FE47-E7AF-446D-8E63-61D6F1DD9444}" type="presOf" srcId="{5F6A6B7A-B3F0-45BB-BC2C-FA3F2CF99126}" destId="{4953507E-B5B5-4F0B-9AB4-6E19224430DA}" srcOrd="0" destOrd="0" presId="urn:microsoft.com/office/officeart/2005/8/layout/radial1"/>
    <dgm:cxn modelId="{E7E2564A-7C35-4E57-93FC-C9EBC20D51BE}" type="presOf" srcId="{6FDC9DF4-FD07-4772-A743-6F44BF74905B}" destId="{2BC51BFE-8F67-4102-9E1E-3DE6A2619C4D}" srcOrd="1" destOrd="0" presId="urn:microsoft.com/office/officeart/2005/8/layout/radial1"/>
    <dgm:cxn modelId="{015EC057-0527-4A0D-AF9B-8DE1E7E0745D}" type="presOf" srcId="{FC914E78-63C9-46B0-9D12-F2C64D156EE1}" destId="{9ECA3811-7533-45DF-9C3F-FCAE6FB0CDDD}" srcOrd="0" destOrd="0" presId="urn:microsoft.com/office/officeart/2005/8/layout/radial1"/>
    <dgm:cxn modelId="{FB32875F-B728-4600-B8B2-003DB9BF7A23}" type="presOf" srcId="{687761AF-7C48-4C1B-9B5E-5346F68436B9}" destId="{37117324-B8B6-42F5-95DD-C792F7A927E5}" srcOrd="0" destOrd="0" presId="urn:microsoft.com/office/officeart/2005/8/layout/radial1"/>
    <dgm:cxn modelId="{96FA8968-27E5-4FE7-9513-DA74D2E5C22D}" srcId="{687761AF-7C48-4C1B-9B5E-5346F68436B9}" destId="{2B912FFF-CF8C-4DA6-9FCB-CB8AE00D1C26}" srcOrd="2" destOrd="0" parTransId="{167BF99A-F2E6-433B-96DA-A86BFE1BE276}" sibTransId="{6F7B0462-BA5A-405C-96F2-D2D9B3C6CE48}"/>
    <dgm:cxn modelId="{B1F89C69-A45E-4D53-9C77-E99AD002D94C}" type="presOf" srcId="{B21E3DA2-E21F-45CF-9B37-382386BB930B}" destId="{10FC5D4B-324B-45AE-93B3-250D86B97923}" srcOrd="0" destOrd="0" presId="urn:microsoft.com/office/officeart/2005/8/layout/radial1"/>
    <dgm:cxn modelId="{807E5386-09F4-4971-A5AC-76619D4738C5}" type="presOf" srcId="{167BF99A-F2E6-433B-96DA-A86BFE1BE276}" destId="{DB1592A1-F790-4097-8E2C-57F2B96E2166}" srcOrd="1" destOrd="0" presId="urn:microsoft.com/office/officeart/2005/8/layout/radial1"/>
    <dgm:cxn modelId="{F74948AA-9772-4AE8-AAC8-4BA6BDF9F2DA}" type="presOf" srcId="{69CCF88F-850D-4EA2-A277-330CEEFB8C8C}" destId="{0DC77E66-84B6-4E87-AD84-B217CD745B9C}" srcOrd="0" destOrd="0" presId="urn:microsoft.com/office/officeart/2005/8/layout/radial1"/>
    <dgm:cxn modelId="{4041B8B1-C396-4BFD-9E61-30CBFBC9119F}" type="presOf" srcId="{DA445DF7-BE99-43EA-A52F-6D3D2800DB53}" destId="{10DBF871-66C8-4BD6-8206-4B38C496E413}" srcOrd="1" destOrd="0" presId="urn:microsoft.com/office/officeart/2005/8/layout/radial1"/>
    <dgm:cxn modelId="{626FB3C2-FFF2-44CF-9937-DB1C12E19942}" type="presOf" srcId="{00166679-55E5-44ED-BF28-2F6F5C8574A9}" destId="{8C10B1CC-9F22-4763-9DD4-F6241304BBAA}" srcOrd="1" destOrd="0" presId="urn:microsoft.com/office/officeart/2005/8/layout/radial1"/>
    <dgm:cxn modelId="{6B26ECC7-928B-42E7-B31B-C585C7181218}" type="presOf" srcId="{00166679-55E5-44ED-BF28-2F6F5C8574A9}" destId="{82F3B9FE-BC46-4E63-BCB1-AD4C67915121}" srcOrd="0" destOrd="0" presId="urn:microsoft.com/office/officeart/2005/8/layout/radial1"/>
    <dgm:cxn modelId="{C52A73CE-2DF2-48A0-BD43-DFDF883B403B}" type="presOf" srcId="{6FDC9DF4-FD07-4772-A743-6F44BF74905B}" destId="{D0EC66AB-D867-428A-A178-BCD4178A6698}" srcOrd="0" destOrd="0" presId="urn:microsoft.com/office/officeart/2005/8/layout/radial1"/>
    <dgm:cxn modelId="{C48E3DD0-5E15-4D06-8970-AB842F2E4908}" type="presOf" srcId="{7F9F25D1-4C4F-4894-8090-F60D221C485E}" destId="{20108A4B-34F5-4CE9-9FFB-31C23E9251D3}" srcOrd="0" destOrd="0" presId="urn:microsoft.com/office/officeart/2005/8/layout/radial1"/>
    <dgm:cxn modelId="{21B74BD0-D42B-4737-B25C-FD975692DAEF}" type="presOf" srcId="{DA445DF7-BE99-43EA-A52F-6D3D2800DB53}" destId="{C343CAFA-E503-4DF8-A2AE-EACBE9C5FED6}" srcOrd="0" destOrd="0" presId="urn:microsoft.com/office/officeart/2005/8/layout/radial1"/>
    <dgm:cxn modelId="{8D247ADE-362B-4A5D-A5E2-F7B8C5297728}" type="presOf" srcId="{167BF99A-F2E6-433B-96DA-A86BFE1BE276}" destId="{277A3D2E-3096-4AC7-9844-DBCE6F2BCE15}" srcOrd="0" destOrd="0" presId="urn:microsoft.com/office/officeart/2005/8/layout/radial1"/>
    <dgm:cxn modelId="{9DB023DF-C8BD-4F2C-A82C-EBEB116D990A}" type="presOf" srcId="{80ADF8A6-16A6-4449-8449-A7555295368C}" destId="{31E411D0-6BE8-43A7-8C58-C75D7B7ACC9E}" srcOrd="0" destOrd="0" presId="urn:microsoft.com/office/officeart/2005/8/layout/radial1"/>
    <dgm:cxn modelId="{ED84ABF5-192F-4CBE-81A8-0413968167A1}" type="presOf" srcId="{5F6A6B7A-B3F0-45BB-BC2C-FA3F2CF99126}" destId="{6CE06039-B6EF-4CD9-AB86-ED8882F7A112}" srcOrd="1" destOrd="0" presId="urn:microsoft.com/office/officeart/2005/8/layout/radial1"/>
    <dgm:cxn modelId="{17D62889-C28C-4CA8-A02A-88F2744272EA}" type="presParOf" srcId="{AC5A50A8-1DCE-4DB0-9297-34F5F5CEF736}" destId="{37117324-B8B6-42F5-95DD-C792F7A927E5}" srcOrd="0" destOrd="0" presId="urn:microsoft.com/office/officeart/2005/8/layout/radial1"/>
    <dgm:cxn modelId="{EBC17539-0204-480A-AA6C-640B6CCB653E}" type="presParOf" srcId="{AC5A50A8-1DCE-4DB0-9297-34F5F5CEF736}" destId="{9ECA3811-7533-45DF-9C3F-FCAE6FB0CDDD}" srcOrd="1" destOrd="0" presId="urn:microsoft.com/office/officeart/2005/8/layout/radial1"/>
    <dgm:cxn modelId="{E5937FD7-2EB3-44ED-92FB-F02D3312F5D7}" type="presParOf" srcId="{9ECA3811-7533-45DF-9C3F-FCAE6FB0CDDD}" destId="{220C2C13-8E0F-4CBF-8917-F4ED9FBE9505}" srcOrd="0" destOrd="0" presId="urn:microsoft.com/office/officeart/2005/8/layout/radial1"/>
    <dgm:cxn modelId="{E26CA90B-B82A-418C-9CAA-7DAFE6AD324B}" type="presParOf" srcId="{AC5A50A8-1DCE-4DB0-9297-34F5F5CEF736}" destId="{0DC77E66-84B6-4E87-AD84-B217CD745B9C}" srcOrd="2" destOrd="0" presId="urn:microsoft.com/office/officeart/2005/8/layout/radial1"/>
    <dgm:cxn modelId="{47C5FE39-3885-4056-A188-9FA34A33F11E}" type="presParOf" srcId="{AC5A50A8-1DCE-4DB0-9297-34F5F5CEF736}" destId="{4953507E-B5B5-4F0B-9AB4-6E19224430DA}" srcOrd="3" destOrd="0" presId="urn:microsoft.com/office/officeart/2005/8/layout/radial1"/>
    <dgm:cxn modelId="{88699D1C-88BA-4800-B6FD-B2EE583D1D7F}" type="presParOf" srcId="{4953507E-B5B5-4F0B-9AB4-6E19224430DA}" destId="{6CE06039-B6EF-4CD9-AB86-ED8882F7A112}" srcOrd="0" destOrd="0" presId="urn:microsoft.com/office/officeart/2005/8/layout/radial1"/>
    <dgm:cxn modelId="{B767A828-8139-4592-9373-EFB22CD8BD1D}" type="presParOf" srcId="{AC5A50A8-1DCE-4DB0-9297-34F5F5CEF736}" destId="{31E411D0-6BE8-43A7-8C58-C75D7B7ACC9E}" srcOrd="4" destOrd="0" presId="urn:microsoft.com/office/officeart/2005/8/layout/radial1"/>
    <dgm:cxn modelId="{E800E4D5-8132-4FB4-B4D9-9FCEC49F7AFE}" type="presParOf" srcId="{AC5A50A8-1DCE-4DB0-9297-34F5F5CEF736}" destId="{277A3D2E-3096-4AC7-9844-DBCE6F2BCE15}" srcOrd="5" destOrd="0" presId="urn:microsoft.com/office/officeart/2005/8/layout/radial1"/>
    <dgm:cxn modelId="{DEFF468F-77AF-4B15-AEF7-99170A1A48B3}" type="presParOf" srcId="{277A3D2E-3096-4AC7-9844-DBCE6F2BCE15}" destId="{DB1592A1-F790-4097-8E2C-57F2B96E2166}" srcOrd="0" destOrd="0" presId="urn:microsoft.com/office/officeart/2005/8/layout/radial1"/>
    <dgm:cxn modelId="{2A22FCBF-D8A6-47A2-8320-8F6EE2C687F0}" type="presParOf" srcId="{AC5A50A8-1DCE-4DB0-9297-34F5F5CEF736}" destId="{EC5A61EC-2A78-43FF-98F1-303C16FA513F}" srcOrd="6" destOrd="0" presId="urn:microsoft.com/office/officeart/2005/8/layout/radial1"/>
    <dgm:cxn modelId="{BEC95BAA-1B84-4AAB-B6EB-811FEAD8D722}" type="presParOf" srcId="{AC5A50A8-1DCE-4DB0-9297-34F5F5CEF736}" destId="{82F3B9FE-BC46-4E63-BCB1-AD4C67915121}" srcOrd="7" destOrd="0" presId="urn:microsoft.com/office/officeart/2005/8/layout/radial1"/>
    <dgm:cxn modelId="{ECD11F13-15E1-43EE-A48B-B89969D8243B}" type="presParOf" srcId="{82F3B9FE-BC46-4E63-BCB1-AD4C67915121}" destId="{8C10B1CC-9F22-4763-9DD4-F6241304BBAA}" srcOrd="0" destOrd="0" presId="urn:microsoft.com/office/officeart/2005/8/layout/radial1"/>
    <dgm:cxn modelId="{5719AEA8-B0E8-45F6-81CA-2E4EA2886CB7}" type="presParOf" srcId="{AC5A50A8-1DCE-4DB0-9297-34F5F5CEF736}" destId="{10FC5D4B-324B-45AE-93B3-250D86B97923}" srcOrd="8" destOrd="0" presId="urn:microsoft.com/office/officeart/2005/8/layout/radial1"/>
    <dgm:cxn modelId="{2309484B-E6B9-4F7B-9533-9E9D1B33205A}" type="presParOf" srcId="{AC5A50A8-1DCE-4DB0-9297-34F5F5CEF736}" destId="{C343CAFA-E503-4DF8-A2AE-EACBE9C5FED6}" srcOrd="9" destOrd="0" presId="urn:microsoft.com/office/officeart/2005/8/layout/radial1"/>
    <dgm:cxn modelId="{3E2E9B05-3BB0-4B66-9704-3202345EF68F}" type="presParOf" srcId="{C343CAFA-E503-4DF8-A2AE-EACBE9C5FED6}" destId="{10DBF871-66C8-4BD6-8206-4B38C496E413}" srcOrd="0" destOrd="0" presId="urn:microsoft.com/office/officeart/2005/8/layout/radial1"/>
    <dgm:cxn modelId="{00CCB28C-9AFB-4B74-939F-14DED3500F29}" type="presParOf" srcId="{AC5A50A8-1DCE-4DB0-9297-34F5F5CEF736}" destId="{20108A4B-34F5-4CE9-9FFB-31C23E9251D3}" srcOrd="10" destOrd="0" presId="urn:microsoft.com/office/officeart/2005/8/layout/radial1"/>
    <dgm:cxn modelId="{120B117F-C2B8-46DD-8F34-349DB7EAC9FC}" type="presParOf" srcId="{AC5A50A8-1DCE-4DB0-9297-34F5F5CEF736}" destId="{D0EC66AB-D867-428A-A178-BCD4178A6698}" srcOrd="11" destOrd="0" presId="urn:microsoft.com/office/officeart/2005/8/layout/radial1"/>
    <dgm:cxn modelId="{43452C01-72E3-468A-8EA9-CB2888EE6DB5}" type="presParOf" srcId="{D0EC66AB-D867-428A-A178-BCD4178A6698}" destId="{2BC51BFE-8F67-4102-9E1E-3DE6A2619C4D}" srcOrd="0" destOrd="0" presId="urn:microsoft.com/office/officeart/2005/8/layout/radial1"/>
    <dgm:cxn modelId="{0030F981-6F82-4E29-81A5-C86FBB38D6DE}" type="presParOf" srcId="{AC5A50A8-1DCE-4DB0-9297-34F5F5CEF736}" destId="{0E9F0535-9DC5-4DDF-8887-BA8911AFB64C}"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7C13E-68AC-4829-B4D9-D08BB14CD912}">
      <dsp:nvSpPr>
        <dsp:cNvPr id="0" name=""/>
        <dsp:cNvSpPr/>
      </dsp:nvSpPr>
      <dsp:spPr>
        <a:xfrm>
          <a:off x="1805937" y="1904718"/>
          <a:ext cx="1645924" cy="16459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fr-FR" sz="1800" b="1" kern="1200">
              <a:latin typeface="Arial" panose="020B0604020202020204" pitchFamily="34" charset="0"/>
              <a:ea typeface="+mn-ea"/>
              <a:cs typeface="Arial" panose="020B0604020202020204" pitchFamily="34" charset="0"/>
            </a:rPr>
            <a:t>Problème =  Individuel</a:t>
          </a:r>
          <a:endParaRPr lang="en-GB" sz="1800" b="1" kern="1200" dirty="0">
            <a:latin typeface="Arial" panose="020B0604020202020204" pitchFamily="34" charset="0"/>
            <a:ea typeface="+mn-ea"/>
            <a:cs typeface="Arial" panose="020B0604020202020204" pitchFamily="34" charset="0"/>
          </a:endParaRPr>
        </a:p>
      </dsp:txBody>
      <dsp:txXfrm>
        <a:off x="2046977" y="2145758"/>
        <a:ext cx="1163844" cy="1163844"/>
      </dsp:txXfrm>
    </dsp:sp>
    <dsp:sp modelId="{7CB4C13C-B835-47D7-9908-A325D4E6AF0E}">
      <dsp:nvSpPr>
        <dsp:cNvPr id="0" name=""/>
        <dsp:cNvSpPr/>
      </dsp:nvSpPr>
      <dsp:spPr>
        <a:xfrm rot="16200000">
          <a:off x="2375327" y="1628385"/>
          <a:ext cx="507144" cy="45520"/>
        </a:xfrm>
        <a:custGeom>
          <a:avLst/>
          <a:gdLst/>
          <a:ahLst/>
          <a:cxnLst/>
          <a:rect l="0" t="0" r="0" b="0"/>
          <a:pathLst>
            <a:path>
              <a:moveTo>
                <a:pt x="0" y="19468"/>
              </a:moveTo>
              <a:lnTo>
                <a:pt x="513575" y="19468"/>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sp:txBody>
      <dsp:txXfrm>
        <a:off x="2616221" y="1638466"/>
        <a:ext cx="25357" cy="25357"/>
      </dsp:txXfrm>
    </dsp:sp>
    <dsp:sp modelId="{5C786095-DA1B-425B-B7A0-13122A17D75C}">
      <dsp:nvSpPr>
        <dsp:cNvPr id="0" name=""/>
        <dsp:cNvSpPr/>
      </dsp:nvSpPr>
      <dsp:spPr>
        <a:xfrm>
          <a:off x="1964073" y="67919"/>
          <a:ext cx="1329653" cy="1329653"/>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a:solidFill>
                <a:schemeClr val="accent3"/>
              </a:solidFill>
              <a:latin typeface="Arial" panose="020B0604020202020204" pitchFamily="34" charset="0"/>
              <a:cs typeface="Arial" panose="020B0604020202020204" pitchFamily="34" charset="0"/>
            </a:rPr>
            <a:t>Courageux</a:t>
          </a:r>
          <a:endParaRPr lang="en-GB" sz="1800" kern="1200" dirty="0">
            <a:solidFill>
              <a:schemeClr val="accent3"/>
            </a:solidFill>
            <a:latin typeface="Arial" panose="020B0604020202020204" pitchFamily="34" charset="0"/>
            <a:cs typeface="Arial" panose="020B0604020202020204" pitchFamily="34" charset="0"/>
          </a:endParaRPr>
        </a:p>
      </dsp:txBody>
      <dsp:txXfrm>
        <a:off x="2158796" y="262642"/>
        <a:ext cx="940207" cy="940207"/>
      </dsp:txXfrm>
    </dsp:sp>
    <dsp:sp modelId="{6A00C6BB-AB07-4BFD-A14E-CF9B63F343F7}">
      <dsp:nvSpPr>
        <dsp:cNvPr id="0" name=""/>
        <dsp:cNvSpPr/>
      </dsp:nvSpPr>
      <dsp:spPr>
        <a:xfrm rot="19285714">
          <a:off x="3216996" y="2033711"/>
          <a:ext cx="507144" cy="45520"/>
        </a:xfrm>
        <a:custGeom>
          <a:avLst/>
          <a:gdLst/>
          <a:ahLst/>
          <a:cxnLst/>
          <a:rect l="0" t="0" r="0" b="0"/>
          <a:pathLst>
            <a:path>
              <a:moveTo>
                <a:pt x="0" y="19468"/>
              </a:moveTo>
              <a:lnTo>
                <a:pt x="427416" y="19468"/>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sp:txBody>
      <dsp:txXfrm>
        <a:off x="3457890" y="2043793"/>
        <a:ext cx="25357" cy="25357"/>
      </dsp:txXfrm>
    </dsp:sp>
    <dsp:sp modelId="{0BAAD1A0-BDD9-44A3-A882-7BA39C1DAAB9}">
      <dsp:nvSpPr>
        <dsp:cNvPr id="0" name=""/>
        <dsp:cNvSpPr/>
      </dsp:nvSpPr>
      <dsp:spPr>
        <a:xfrm>
          <a:off x="3523775" y="819032"/>
          <a:ext cx="1329653" cy="1329653"/>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a:solidFill>
                <a:schemeClr val="accent3"/>
              </a:solidFill>
              <a:latin typeface="Arial" panose="020B0604020202020204" pitchFamily="34" charset="0"/>
              <a:ea typeface="+mn-ea"/>
              <a:cs typeface="Arial" panose="020B0604020202020204" pitchFamily="34" charset="0"/>
            </a:rPr>
            <a:t>Pitié</a:t>
          </a:r>
          <a:endParaRPr lang="en-GB" sz="1800" kern="1200" dirty="0">
            <a:solidFill>
              <a:schemeClr val="accent3"/>
            </a:solidFill>
            <a:latin typeface="Arial" panose="020B0604020202020204" pitchFamily="34" charset="0"/>
            <a:ea typeface="+mn-ea"/>
            <a:cs typeface="Arial" panose="020B0604020202020204" pitchFamily="34" charset="0"/>
          </a:endParaRPr>
        </a:p>
      </dsp:txBody>
      <dsp:txXfrm>
        <a:off x="3718498" y="1013755"/>
        <a:ext cx="940207" cy="940207"/>
      </dsp:txXfrm>
    </dsp:sp>
    <dsp:sp modelId="{776DC090-393D-485E-90FC-82CE6FADE8AB}">
      <dsp:nvSpPr>
        <dsp:cNvPr id="0" name=""/>
        <dsp:cNvSpPr/>
      </dsp:nvSpPr>
      <dsp:spPr>
        <a:xfrm rot="771429">
          <a:off x="3424871" y="2944471"/>
          <a:ext cx="507144" cy="45520"/>
        </a:xfrm>
        <a:custGeom>
          <a:avLst/>
          <a:gdLst/>
          <a:ahLst/>
          <a:cxnLst/>
          <a:rect l="0" t="0" r="0" b="0"/>
          <a:pathLst>
            <a:path>
              <a:moveTo>
                <a:pt x="0" y="19468"/>
              </a:moveTo>
              <a:lnTo>
                <a:pt x="360348" y="19468"/>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sp:txBody>
      <dsp:txXfrm>
        <a:off x="3665765" y="2954553"/>
        <a:ext cx="25357" cy="25357"/>
      </dsp:txXfrm>
    </dsp:sp>
    <dsp:sp modelId="{A2FEC602-C912-43CF-88E5-40DE914DA40F}">
      <dsp:nvSpPr>
        <dsp:cNvPr id="0" name=""/>
        <dsp:cNvSpPr/>
      </dsp:nvSpPr>
      <dsp:spPr>
        <a:xfrm>
          <a:off x="3908990" y="2506768"/>
          <a:ext cx="1329653" cy="1329653"/>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a:solidFill>
                <a:schemeClr val="accent3"/>
              </a:solidFill>
              <a:latin typeface="Arial" panose="020B0604020202020204" pitchFamily="34" charset="0"/>
              <a:cs typeface="Arial" panose="020B0604020202020204" pitchFamily="34" charset="0"/>
            </a:rPr>
            <a:t>Amer et tordu</a:t>
          </a:r>
          <a:endParaRPr lang="en-GB" sz="1800" kern="1200" dirty="0">
            <a:solidFill>
              <a:schemeClr val="accent3"/>
            </a:solidFill>
            <a:latin typeface="Arial" panose="020B0604020202020204" pitchFamily="34" charset="0"/>
            <a:cs typeface="Arial" panose="020B0604020202020204" pitchFamily="34" charset="0"/>
          </a:endParaRPr>
        </a:p>
      </dsp:txBody>
      <dsp:txXfrm>
        <a:off x="4103713" y="2701491"/>
        <a:ext cx="940207" cy="940207"/>
      </dsp:txXfrm>
    </dsp:sp>
    <dsp:sp modelId="{CDE95D4E-6E35-43A7-992D-CD001A6E56FF}">
      <dsp:nvSpPr>
        <dsp:cNvPr id="0" name=""/>
        <dsp:cNvSpPr/>
      </dsp:nvSpPr>
      <dsp:spPr>
        <a:xfrm rot="3857143">
          <a:off x="2842418" y="3674844"/>
          <a:ext cx="507144" cy="45520"/>
        </a:xfrm>
        <a:custGeom>
          <a:avLst/>
          <a:gdLst/>
          <a:ahLst/>
          <a:cxnLst/>
          <a:rect l="0" t="0" r="0" b="0"/>
          <a:pathLst>
            <a:path>
              <a:moveTo>
                <a:pt x="0" y="19468"/>
              </a:moveTo>
              <a:lnTo>
                <a:pt x="490530" y="19468"/>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sp:txBody>
      <dsp:txXfrm>
        <a:off x="3083312" y="3684925"/>
        <a:ext cx="25357" cy="25357"/>
      </dsp:txXfrm>
    </dsp:sp>
    <dsp:sp modelId="{8A854E11-712F-41DE-875B-4EAF42F9505C}">
      <dsp:nvSpPr>
        <dsp:cNvPr id="0" name=""/>
        <dsp:cNvSpPr/>
      </dsp:nvSpPr>
      <dsp:spPr>
        <a:xfrm>
          <a:off x="2829642" y="3860226"/>
          <a:ext cx="1329653" cy="1329653"/>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a:solidFill>
                <a:schemeClr val="accent3"/>
              </a:solidFill>
              <a:latin typeface="Arial" panose="020B0604020202020204" pitchFamily="34" charset="0"/>
              <a:ea typeface="+mn-ea"/>
              <a:cs typeface="Arial" panose="020B0604020202020204" pitchFamily="34" charset="0"/>
            </a:rPr>
            <a:t>Patient</a:t>
          </a:r>
        </a:p>
      </dsp:txBody>
      <dsp:txXfrm>
        <a:off x="3024365" y="4054949"/>
        <a:ext cx="940207" cy="940207"/>
      </dsp:txXfrm>
    </dsp:sp>
    <dsp:sp modelId="{F7816702-9F03-4EC1-981B-117F4A3A0F2C}">
      <dsp:nvSpPr>
        <dsp:cNvPr id="0" name=""/>
        <dsp:cNvSpPr/>
      </dsp:nvSpPr>
      <dsp:spPr>
        <a:xfrm rot="6942857">
          <a:off x="1908236" y="3674844"/>
          <a:ext cx="507144" cy="45520"/>
        </a:xfrm>
        <a:custGeom>
          <a:avLst/>
          <a:gdLst/>
          <a:ahLst/>
          <a:cxnLst/>
          <a:rect l="0" t="0" r="0" b="0"/>
          <a:pathLst>
            <a:path>
              <a:moveTo>
                <a:pt x="0" y="19468"/>
              </a:moveTo>
              <a:lnTo>
                <a:pt x="490530" y="19468"/>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sp:txBody>
      <dsp:txXfrm rot="10800000">
        <a:off x="2149130" y="3684925"/>
        <a:ext cx="25357" cy="25357"/>
      </dsp:txXfrm>
    </dsp:sp>
    <dsp:sp modelId="{4A072581-2440-436C-8E56-8B731C557D05}">
      <dsp:nvSpPr>
        <dsp:cNvPr id="0" name=""/>
        <dsp:cNvSpPr/>
      </dsp:nvSpPr>
      <dsp:spPr>
        <a:xfrm>
          <a:off x="1098504" y="3860226"/>
          <a:ext cx="1329653" cy="1329653"/>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a:solidFill>
                <a:schemeClr val="accent3"/>
              </a:solidFill>
              <a:latin typeface="Arial" panose="020B0604020202020204" pitchFamily="34" charset="0"/>
              <a:ea typeface="+mn-ea"/>
              <a:cs typeface="Arial" panose="020B0604020202020204" pitchFamily="34" charset="0"/>
            </a:rPr>
            <a:t>Soins</a:t>
          </a:r>
        </a:p>
      </dsp:txBody>
      <dsp:txXfrm>
        <a:off x="1293227" y="4054949"/>
        <a:ext cx="940207" cy="940207"/>
      </dsp:txXfrm>
    </dsp:sp>
    <dsp:sp modelId="{F7DDF168-BAC3-4352-8630-375D45259A27}">
      <dsp:nvSpPr>
        <dsp:cNvPr id="0" name=""/>
        <dsp:cNvSpPr/>
      </dsp:nvSpPr>
      <dsp:spPr>
        <a:xfrm rot="10028571">
          <a:off x="1325783" y="2944471"/>
          <a:ext cx="507144" cy="45520"/>
        </a:xfrm>
        <a:custGeom>
          <a:avLst/>
          <a:gdLst/>
          <a:ahLst/>
          <a:cxnLst/>
          <a:rect l="0" t="0" r="0" b="0"/>
          <a:pathLst>
            <a:path>
              <a:moveTo>
                <a:pt x="0" y="19468"/>
              </a:moveTo>
              <a:lnTo>
                <a:pt x="360348" y="19468"/>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sp:txBody>
      <dsp:txXfrm rot="10800000">
        <a:off x="1566677" y="2954553"/>
        <a:ext cx="25357" cy="25357"/>
      </dsp:txXfrm>
    </dsp:sp>
    <dsp:sp modelId="{9DC997F1-5369-4AFF-ABA2-3D3956B2B87A}">
      <dsp:nvSpPr>
        <dsp:cNvPr id="0" name=""/>
        <dsp:cNvSpPr/>
      </dsp:nvSpPr>
      <dsp:spPr>
        <a:xfrm>
          <a:off x="19156" y="2506768"/>
          <a:ext cx="1329653" cy="1329653"/>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a:solidFill>
                <a:schemeClr val="accent3"/>
              </a:solidFill>
              <a:latin typeface="Arial" panose="020B0604020202020204" pitchFamily="34" charset="0"/>
              <a:cs typeface="Arial" panose="020B0604020202020204" pitchFamily="34" charset="0"/>
            </a:rPr>
            <a:t>Ne peut pas marcher, voir</a:t>
          </a:r>
          <a:endParaRPr lang="en-GB" sz="1800" kern="1200" dirty="0">
            <a:solidFill>
              <a:schemeClr val="accent3"/>
            </a:solidFill>
            <a:latin typeface="Arial" panose="020B0604020202020204" pitchFamily="34" charset="0"/>
            <a:cs typeface="Arial" panose="020B0604020202020204" pitchFamily="34" charset="0"/>
          </a:endParaRPr>
        </a:p>
      </dsp:txBody>
      <dsp:txXfrm>
        <a:off x="213879" y="2701491"/>
        <a:ext cx="940207" cy="940207"/>
      </dsp:txXfrm>
    </dsp:sp>
    <dsp:sp modelId="{663DC8AF-0A62-4C56-839C-AC22B3075B49}">
      <dsp:nvSpPr>
        <dsp:cNvPr id="0" name=""/>
        <dsp:cNvSpPr/>
      </dsp:nvSpPr>
      <dsp:spPr>
        <a:xfrm rot="13114286">
          <a:off x="1533658" y="2033711"/>
          <a:ext cx="507144" cy="45520"/>
        </a:xfrm>
        <a:custGeom>
          <a:avLst/>
          <a:gdLst/>
          <a:ahLst/>
          <a:cxnLst/>
          <a:rect l="0" t="0" r="0" b="0"/>
          <a:pathLst>
            <a:path>
              <a:moveTo>
                <a:pt x="0" y="19468"/>
              </a:moveTo>
              <a:lnTo>
                <a:pt x="427416" y="19468"/>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sp:txBody>
      <dsp:txXfrm rot="10800000">
        <a:off x="1774552" y="2043793"/>
        <a:ext cx="25357" cy="25357"/>
      </dsp:txXfrm>
    </dsp:sp>
    <dsp:sp modelId="{1B3D8D01-D8AD-4800-B2EC-7FFCB539DE8F}">
      <dsp:nvSpPr>
        <dsp:cNvPr id="0" name=""/>
        <dsp:cNvSpPr/>
      </dsp:nvSpPr>
      <dsp:spPr>
        <a:xfrm>
          <a:off x="404371" y="819032"/>
          <a:ext cx="1329653" cy="1329653"/>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a:solidFill>
                <a:schemeClr val="accent3"/>
              </a:solidFill>
              <a:latin typeface="Arial" panose="020B0604020202020204" pitchFamily="34" charset="0"/>
              <a:ea typeface="+mn-ea"/>
              <a:cs typeface="Arial" panose="020B0604020202020204" pitchFamily="34" charset="0"/>
            </a:rPr>
            <a:t>Triste ou tragique</a:t>
          </a:r>
          <a:endParaRPr lang="en-GB" sz="1800" kern="1200" dirty="0">
            <a:solidFill>
              <a:schemeClr val="accent3"/>
            </a:solidFill>
            <a:latin typeface="Arial" panose="020B0604020202020204" pitchFamily="34" charset="0"/>
            <a:ea typeface="+mn-ea"/>
            <a:cs typeface="Arial" panose="020B0604020202020204" pitchFamily="34" charset="0"/>
          </a:endParaRPr>
        </a:p>
      </dsp:txBody>
      <dsp:txXfrm>
        <a:off x="599094" y="1013755"/>
        <a:ext cx="940207" cy="9402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B7FCB-071A-46A1-AA50-AD6B8279FD92}">
      <dsp:nvSpPr>
        <dsp:cNvPr id="0" name=""/>
        <dsp:cNvSpPr/>
      </dsp:nvSpPr>
      <dsp:spPr>
        <a:xfrm>
          <a:off x="1804708" y="1992527"/>
          <a:ext cx="1645923" cy="16459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fr-FR" sz="1800" b="1" kern="1200">
              <a:latin typeface="Arial" panose="020B0604020202020204" pitchFamily="34" charset="0"/>
              <a:ea typeface="+mn-ea"/>
              <a:cs typeface="Arial" panose="020B0604020202020204" pitchFamily="34" charset="0"/>
            </a:rPr>
            <a:t>Problème =  Individuel</a:t>
          </a:r>
          <a:endParaRPr lang="en-GB" sz="1800" b="1" kern="1200" dirty="0">
            <a:latin typeface="Arial" panose="020B0604020202020204" pitchFamily="34" charset="0"/>
            <a:ea typeface="+mn-ea"/>
            <a:cs typeface="Arial" panose="020B0604020202020204" pitchFamily="34" charset="0"/>
          </a:endParaRPr>
        </a:p>
      </dsp:txBody>
      <dsp:txXfrm>
        <a:off x="2045748" y="2233567"/>
        <a:ext cx="1163843" cy="1163843"/>
      </dsp:txXfrm>
    </dsp:sp>
    <dsp:sp modelId="{A1EBACF6-D058-494E-86B8-CA7B048CA1C4}">
      <dsp:nvSpPr>
        <dsp:cNvPr id="0" name=""/>
        <dsp:cNvSpPr/>
      </dsp:nvSpPr>
      <dsp:spPr>
        <a:xfrm rot="16200000">
          <a:off x="2427993" y="1767169"/>
          <a:ext cx="399353" cy="51363"/>
        </a:xfrm>
        <a:custGeom>
          <a:avLst/>
          <a:gdLst/>
          <a:ahLst/>
          <a:cxnLst/>
          <a:rect l="0" t="0" r="0" b="0"/>
          <a:pathLst>
            <a:path>
              <a:moveTo>
                <a:pt x="0" y="22367"/>
              </a:moveTo>
              <a:lnTo>
                <a:pt x="404024" y="22367"/>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sp:txBody>
      <dsp:txXfrm>
        <a:off x="2617685" y="1782867"/>
        <a:ext cx="19967" cy="19967"/>
      </dsp:txXfrm>
    </dsp:sp>
    <dsp:sp modelId="{44235813-C8D1-4484-AFCF-B177FC43B039}">
      <dsp:nvSpPr>
        <dsp:cNvPr id="0" name=""/>
        <dsp:cNvSpPr/>
      </dsp:nvSpPr>
      <dsp:spPr>
        <a:xfrm>
          <a:off x="1621826" y="92856"/>
          <a:ext cx="2011685" cy="1500317"/>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a:solidFill>
                <a:schemeClr val="accent3"/>
              </a:solidFill>
              <a:latin typeface="Arial" panose="020B0604020202020204" pitchFamily="34" charset="0"/>
              <a:ea typeface="+mn-ea"/>
              <a:cs typeface="Arial" panose="020B0604020202020204" pitchFamily="34" charset="0"/>
            </a:rPr>
            <a:t>Soins/guérison</a:t>
          </a:r>
          <a:endParaRPr lang="en-GB" sz="1800" kern="1200" dirty="0">
            <a:solidFill>
              <a:schemeClr val="accent3"/>
            </a:solidFill>
            <a:latin typeface="Arial" panose="020B0604020202020204" pitchFamily="34" charset="0"/>
            <a:ea typeface="+mn-ea"/>
            <a:cs typeface="Arial" panose="020B0604020202020204" pitchFamily="34" charset="0"/>
          </a:endParaRPr>
        </a:p>
      </dsp:txBody>
      <dsp:txXfrm>
        <a:off x="1916430" y="312572"/>
        <a:ext cx="1422477" cy="1060885"/>
      </dsp:txXfrm>
    </dsp:sp>
    <dsp:sp modelId="{F84C7D60-02C0-4BB3-BC23-CC657739B628}">
      <dsp:nvSpPr>
        <dsp:cNvPr id="0" name=""/>
        <dsp:cNvSpPr/>
      </dsp:nvSpPr>
      <dsp:spPr>
        <a:xfrm rot="20275378">
          <a:off x="3382171" y="2438873"/>
          <a:ext cx="221476" cy="51363"/>
        </a:xfrm>
        <a:custGeom>
          <a:avLst/>
          <a:gdLst/>
          <a:ahLst/>
          <a:cxnLst/>
          <a:rect l="0" t="0" r="0" b="0"/>
          <a:pathLst>
            <a:path>
              <a:moveTo>
                <a:pt x="0" y="22367"/>
              </a:moveTo>
              <a:lnTo>
                <a:pt x="201568" y="22367"/>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sp:txBody>
      <dsp:txXfrm>
        <a:off x="3487373" y="2459018"/>
        <a:ext cx="11073" cy="11073"/>
      </dsp:txXfrm>
    </dsp:sp>
    <dsp:sp modelId="{929E8C45-8129-4F43-A311-9EA69ED53D5B}">
      <dsp:nvSpPr>
        <dsp:cNvPr id="0" name=""/>
        <dsp:cNvSpPr/>
      </dsp:nvSpPr>
      <dsp:spPr>
        <a:xfrm>
          <a:off x="3480180" y="1284998"/>
          <a:ext cx="2011685" cy="1553518"/>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a:solidFill>
                <a:schemeClr val="accent3"/>
              </a:solidFill>
              <a:latin typeface="Arial" panose="020B0604020202020204" pitchFamily="34" charset="0"/>
              <a:ea typeface="+mn-ea"/>
              <a:cs typeface="Arial" panose="020B0604020202020204" pitchFamily="34" charset="0"/>
            </a:rPr>
            <a:t>Réhabilitation médicale</a:t>
          </a:r>
          <a:endParaRPr lang="en-GB" sz="1800" kern="1200" dirty="0">
            <a:solidFill>
              <a:schemeClr val="accent3"/>
            </a:solidFill>
            <a:latin typeface="Arial" panose="020B0604020202020204" pitchFamily="34" charset="0"/>
            <a:ea typeface="+mn-ea"/>
            <a:cs typeface="Arial" panose="020B0604020202020204" pitchFamily="34" charset="0"/>
          </a:endParaRPr>
        </a:p>
      </dsp:txBody>
      <dsp:txXfrm>
        <a:off x="3774784" y="1512505"/>
        <a:ext cx="1422477" cy="1098504"/>
      </dsp:txXfrm>
    </dsp:sp>
    <dsp:sp modelId="{CF58EA68-7987-41A7-9E00-E2FD5120C750}">
      <dsp:nvSpPr>
        <dsp:cNvPr id="0" name=""/>
        <dsp:cNvSpPr/>
      </dsp:nvSpPr>
      <dsp:spPr>
        <a:xfrm rot="2889886">
          <a:off x="3095623" y="3584092"/>
          <a:ext cx="486196" cy="51363"/>
        </a:xfrm>
        <a:custGeom>
          <a:avLst/>
          <a:gdLst/>
          <a:ahLst/>
          <a:cxnLst/>
          <a:rect l="0" t="0" r="0" b="0"/>
          <a:pathLst>
            <a:path>
              <a:moveTo>
                <a:pt x="0" y="22367"/>
              </a:moveTo>
              <a:lnTo>
                <a:pt x="449073" y="22367"/>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sp:txBody>
      <dsp:txXfrm>
        <a:off x="3326566" y="3597619"/>
        <a:ext cx="24309" cy="24309"/>
      </dsp:txXfrm>
    </dsp:sp>
    <dsp:sp modelId="{5BEB4B99-2255-480E-A0D2-7913BD8D5161}">
      <dsp:nvSpPr>
        <dsp:cNvPr id="0" name=""/>
        <dsp:cNvSpPr/>
      </dsp:nvSpPr>
      <dsp:spPr>
        <a:xfrm>
          <a:off x="3053533" y="3664626"/>
          <a:ext cx="2011685" cy="1500317"/>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a:solidFill>
                <a:schemeClr val="accent3"/>
              </a:solidFill>
              <a:latin typeface="Arial" panose="020B0604020202020204" pitchFamily="34" charset="0"/>
              <a:ea typeface="+mn-ea"/>
              <a:cs typeface="Arial" panose="020B0604020202020204" pitchFamily="34" charset="0"/>
            </a:rPr>
            <a:t>Travailleurs sociaux</a:t>
          </a:r>
          <a:endParaRPr lang="en-GB" sz="1800" kern="1200" dirty="0">
            <a:solidFill>
              <a:schemeClr val="accent3"/>
            </a:solidFill>
            <a:latin typeface="Arial" panose="020B0604020202020204" pitchFamily="34" charset="0"/>
            <a:ea typeface="+mn-ea"/>
            <a:cs typeface="Arial" panose="020B0604020202020204" pitchFamily="34" charset="0"/>
          </a:endParaRPr>
        </a:p>
      </dsp:txBody>
      <dsp:txXfrm>
        <a:off x="3348137" y="3884342"/>
        <a:ext cx="1422477" cy="1060885"/>
      </dsp:txXfrm>
    </dsp:sp>
    <dsp:sp modelId="{DB7AE05B-B180-479E-ADB6-E3B993E0C714}">
      <dsp:nvSpPr>
        <dsp:cNvPr id="0" name=""/>
        <dsp:cNvSpPr/>
      </dsp:nvSpPr>
      <dsp:spPr>
        <a:xfrm rot="7828942">
          <a:off x="1724220" y="3586016"/>
          <a:ext cx="447693" cy="51363"/>
        </a:xfrm>
        <a:custGeom>
          <a:avLst/>
          <a:gdLst/>
          <a:ahLst/>
          <a:cxnLst/>
          <a:rect l="0" t="0" r="0" b="0"/>
          <a:pathLst>
            <a:path>
              <a:moveTo>
                <a:pt x="0" y="22367"/>
              </a:moveTo>
              <a:lnTo>
                <a:pt x="424342" y="22367"/>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sp:txBody>
      <dsp:txXfrm rot="10800000">
        <a:off x="1936874" y="3600505"/>
        <a:ext cx="22384" cy="22384"/>
      </dsp:txXfrm>
    </dsp:sp>
    <dsp:sp modelId="{A7116487-AD96-4DC6-8A8C-1820AC8AB59C}">
      <dsp:nvSpPr>
        <dsp:cNvPr id="0" name=""/>
        <dsp:cNvSpPr/>
      </dsp:nvSpPr>
      <dsp:spPr>
        <a:xfrm>
          <a:off x="256758" y="3664617"/>
          <a:ext cx="2011685" cy="1500317"/>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a:solidFill>
                <a:schemeClr val="accent3"/>
              </a:solidFill>
              <a:latin typeface="Arial" panose="020B0604020202020204" pitchFamily="34" charset="0"/>
              <a:ea typeface="+mn-ea"/>
              <a:cs typeface="Arial" panose="020B0604020202020204" pitchFamily="34" charset="0"/>
            </a:rPr>
            <a:t>Institutions séparées</a:t>
          </a:r>
          <a:endParaRPr lang="en-GB" sz="1800" kern="1200" dirty="0">
            <a:solidFill>
              <a:schemeClr val="accent3"/>
            </a:solidFill>
            <a:latin typeface="Arial" panose="020B0604020202020204" pitchFamily="34" charset="0"/>
            <a:ea typeface="+mn-ea"/>
            <a:cs typeface="Arial" panose="020B0604020202020204" pitchFamily="34" charset="0"/>
          </a:endParaRPr>
        </a:p>
      </dsp:txBody>
      <dsp:txXfrm>
        <a:off x="551362" y="3884333"/>
        <a:ext cx="1422477" cy="1060885"/>
      </dsp:txXfrm>
    </dsp:sp>
    <dsp:sp modelId="{B649EC33-D33D-4B13-B2FA-55DDB2237A96}">
      <dsp:nvSpPr>
        <dsp:cNvPr id="0" name=""/>
        <dsp:cNvSpPr/>
      </dsp:nvSpPr>
      <dsp:spPr>
        <a:xfrm rot="12124621">
          <a:off x="1636089" y="2435830"/>
          <a:ext cx="237671" cy="51363"/>
        </a:xfrm>
        <a:custGeom>
          <a:avLst/>
          <a:gdLst/>
          <a:ahLst/>
          <a:cxnLst/>
          <a:rect l="0" t="0" r="0" b="0"/>
          <a:pathLst>
            <a:path>
              <a:moveTo>
                <a:pt x="0" y="22367"/>
              </a:moveTo>
              <a:lnTo>
                <a:pt x="248223" y="22367"/>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solidFill>
              <a:srgbClr val="2B0C00"/>
            </a:solidFill>
            <a:latin typeface="Calibri" panose="020F0502020204030204"/>
            <a:ea typeface="+mn-ea"/>
            <a:cs typeface="+mn-cs"/>
          </a:endParaRPr>
        </a:p>
      </dsp:txBody>
      <dsp:txXfrm rot="10800000">
        <a:off x="1748983" y="2455570"/>
        <a:ext cx="11883" cy="11883"/>
      </dsp:txXfrm>
    </dsp:sp>
    <dsp:sp modelId="{2F99A6E6-CCCF-4F8C-8693-F0DBB009AC2D}">
      <dsp:nvSpPr>
        <dsp:cNvPr id="0" name=""/>
        <dsp:cNvSpPr/>
      </dsp:nvSpPr>
      <dsp:spPr>
        <a:xfrm>
          <a:off x="-234066" y="1334937"/>
          <a:ext cx="2006764" cy="1453642"/>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FR" sz="1800" kern="1200">
              <a:solidFill>
                <a:schemeClr val="accent3"/>
              </a:solidFill>
              <a:latin typeface="Arial" panose="020B0604020202020204" pitchFamily="34" charset="0"/>
              <a:ea typeface="+mn-ea"/>
              <a:cs typeface="Arial" panose="020B0604020202020204" pitchFamily="34" charset="0"/>
            </a:rPr>
            <a:t>Emploi aidé</a:t>
          </a:r>
          <a:endParaRPr lang="en-GB" sz="1800" kern="1200" dirty="0">
            <a:solidFill>
              <a:schemeClr val="accent3"/>
            </a:solidFill>
            <a:latin typeface="Arial" panose="020B0604020202020204" pitchFamily="34" charset="0"/>
            <a:ea typeface="+mn-ea"/>
            <a:cs typeface="Arial" panose="020B0604020202020204" pitchFamily="34" charset="0"/>
          </a:endParaRPr>
        </a:p>
      </dsp:txBody>
      <dsp:txXfrm>
        <a:off x="59818" y="1547818"/>
        <a:ext cx="1418996" cy="10278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17324-B8B6-42F5-95DD-C792F7A927E5}">
      <dsp:nvSpPr>
        <dsp:cNvPr id="0" name=""/>
        <dsp:cNvSpPr/>
      </dsp:nvSpPr>
      <dsp:spPr>
        <a:xfrm>
          <a:off x="2078018" y="1923433"/>
          <a:ext cx="1645921" cy="164592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rtlCol="0" anchor="ctr" anchorCtr="0">
          <a:noAutofit/>
        </a:bodyPr>
        <a:lstStyle/>
        <a:p>
          <a:pPr marL="0" lvl="0" indent="0" algn="ctr" defTabSz="622300">
            <a:lnSpc>
              <a:spcPct val="90000"/>
            </a:lnSpc>
            <a:spcBef>
              <a:spcPct val="0"/>
            </a:spcBef>
            <a:spcAft>
              <a:spcPct val="35000"/>
            </a:spcAft>
            <a:buNone/>
          </a:pPr>
          <a:r>
            <a:rPr lang="fr-FR" sz="1400" b="1" kern="1200" dirty="0">
              <a:latin typeface="Arial" panose="020B0604020202020204" pitchFamily="34" charset="0"/>
              <a:ea typeface="+mn-ea"/>
              <a:cs typeface="Arial" panose="020B0604020202020204" pitchFamily="34" charset="0"/>
            </a:rPr>
            <a:t>Problème = Société handicapante</a:t>
          </a:r>
          <a:endParaRPr lang="en-GB" sz="1400" kern="1200" dirty="0">
            <a:latin typeface="Arial" panose="020B0604020202020204" pitchFamily="34" charset="0"/>
            <a:cs typeface="Arial" panose="020B0604020202020204" pitchFamily="34" charset="0"/>
          </a:endParaRPr>
        </a:p>
      </dsp:txBody>
      <dsp:txXfrm>
        <a:off x="2319058" y="2164473"/>
        <a:ext cx="1163841" cy="1163841"/>
      </dsp:txXfrm>
    </dsp:sp>
    <dsp:sp modelId="{9ECA3811-7533-45DF-9C3F-FCAE6FB0CDDD}">
      <dsp:nvSpPr>
        <dsp:cNvPr id="0" name=""/>
        <dsp:cNvSpPr/>
      </dsp:nvSpPr>
      <dsp:spPr>
        <a:xfrm rot="16200000">
          <a:off x="2739551" y="1738548"/>
          <a:ext cx="322854" cy="46915"/>
        </a:xfrm>
        <a:custGeom>
          <a:avLst/>
          <a:gdLst/>
          <a:ahLst/>
          <a:cxnLst/>
          <a:rect l="0" t="0" r="0" b="0"/>
          <a:pathLst>
            <a:path>
              <a:moveTo>
                <a:pt x="0" y="23457"/>
              </a:moveTo>
              <a:lnTo>
                <a:pt x="322854" y="23457"/>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Arial" panose="020B0604020202020204" pitchFamily="34" charset="0"/>
            <a:cs typeface="Arial" panose="020B0604020202020204" pitchFamily="34" charset="0"/>
          </a:endParaRPr>
        </a:p>
      </dsp:txBody>
      <dsp:txXfrm>
        <a:off x="2892907" y="1753934"/>
        <a:ext cx="16142" cy="16142"/>
      </dsp:txXfrm>
    </dsp:sp>
    <dsp:sp modelId="{0DC77E66-84B6-4E87-AD84-B217CD745B9C}">
      <dsp:nvSpPr>
        <dsp:cNvPr id="0" name=""/>
        <dsp:cNvSpPr/>
      </dsp:nvSpPr>
      <dsp:spPr>
        <a:xfrm>
          <a:off x="2078018" y="-45342"/>
          <a:ext cx="1645921" cy="1645921"/>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accent3"/>
              </a:solidFill>
              <a:latin typeface="Arial" panose="020B0604020202020204" pitchFamily="34" charset="0"/>
              <a:cs typeface="Arial" panose="020B0604020202020204" pitchFamily="34" charset="0"/>
            </a:rPr>
            <a:t>Droits</a:t>
          </a:r>
        </a:p>
      </dsp:txBody>
      <dsp:txXfrm>
        <a:off x="2319058" y="195698"/>
        <a:ext cx="1163841" cy="1163841"/>
      </dsp:txXfrm>
    </dsp:sp>
    <dsp:sp modelId="{4953507E-B5B5-4F0B-9AB4-6E19224430DA}">
      <dsp:nvSpPr>
        <dsp:cNvPr id="0" name=""/>
        <dsp:cNvSpPr/>
      </dsp:nvSpPr>
      <dsp:spPr>
        <a:xfrm rot="19800000">
          <a:off x="3592056" y="2230742"/>
          <a:ext cx="322854" cy="46915"/>
        </a:xfrm>
        <a:custGeom>
          <a:avLst/>
          <a:gdLst/>
          <a:ahLst/>
          <a:cxnLst/>
          <a:rect l="0" t="0" r="0" b="0"/>
          <a:pathLst>
            <a:path>
              <a:moveTo>
                <a:pt x="0" y="23457"/>
              </a:moveTo>
              <a:lnTo>
                <a:pt x="322854" y="23457"/>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Arial" panose="020B0604020202020204" pitchFamily="34" charset="0"/>
            <a:cs typeface="Arial" panose="020B0604020202020204" pitchFamily="34" charset="0"/>
          </a:endParaRPr>
        </a:p>
      </dsp:txBody>
      <dsp:txXfrm>
        <a:off x="3745412" y="2246128"/>
        <a:ext cx="16142" cy="16142"/>
      </dsp:txXfrm>
    </dsp:sp>
    <dsp:sp modelId="{31E411D0-6BE8-43A7-8C58-C75D7B7ACC9E}">
      <dsp:nvSpPr>
        <dsp:cNvPr id="0" name=""/>
        <dsp:cNvSpPr/>
      </dsp:nvSpPr>
      <dsp:spPr>
        <a:xfrm>
          <a:off x="3783027" y="939045"/>
          <a:ext cx="1645921" cy="1645921"/>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400" kern="1200" dirty="0">
              <a:solidFill>
                <a:schemeClr val="accent3"/>
              </a:solidFill>
              <a:latin typeface="Arial" panose="020B0604020202020204" pitchFamily="34" charset="0"/>
              <a:ea typeface="+mn-ea"/>
              <a:cs typeface="Arial" panose="020B0604020202020204" pitchFamily="34" charset="0"/>
            </a:rPr>
            <a:t>Discrimination</a:t>
          </a:r>
        </a:p>
      </dsp:txBody>
      <dsp:txXfrm>
        <a:off x="4024067" y="1180085"/>
        <a:ext cx="1163841" cy="1163841"/>
      </dsp:txXfrm>
    </dsp:sp>
    <dsp:sp modelId="{277A3D2E-3096-4AC7-9844-DBCE6F2BCE15}">
      <dsp:nvSpPr>
        <dsp:cNvPr id="0" name=""/>
        <dsp:cNvSpPr/>
      </dsp:nvSpPr>
      <dsp:spPr>
        <a:xfrm rot="1800000">
          <a:off x="3592056" y="3215130"/>
          <a:ext cx="322854" cy="46915"/>
        </a:xfrm>
        <a:custGeom>
          <a:avLst/>
          <a:gdLst/>
          <a:ahLst/>
          <a:cxnLst/>
          <a:rect l="0" t="0" r="0" b="0"/>
          <a:pathLst>
            <a:path>
              <a:moveTo>
                <a:pt x="0" y="23457"/>
              </a:moveTo>
              <a:lnTo>
                <a:pt x="322854" y="23457"/>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Arial" panose="020B0604020202020204" pitchFamily="34" charset="0"/>
            <a:cs typeface="Arial" panose="020B0604020202020204" pitchFamily="34" charset="0"/>
          </a:endParaRPr>
        </a:p>
      </dsp:txBody>
      <dsp:txXfrm>
        <a:off x="3745412" y="3230516"/>
        <a:ext cx="16142" cy="16142"/>
      </dsp:txXfrm>
    </dsp:sp>
    <dsp:sp modelId="{EC5A61EC-2A78-43FF-98F1-303C16FA513F}">
      <dsp:nvSpPr>
        <dsp:cNvPr id="0" name=""/>
        <dsp:cNvSpPr/>
      </dsp:nvSpPr>
      <dsp:spPr>
        <a:xfrm>
          <a:off x="3783027" y="2907821"/>
          <a:ext cx="1645921" cy="1645921"/>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400" kern="1200" dirty="0">
              <a:solidFill>
                <a:schemeClr val="accent3"/>
              </a:solidFill>
              <a:latin typeface="Arial" panose="020B0604020202020204" pitchFamily="34" charset="0"/>
              <a:ea typeface="+mn-ea"/>
              <a:cs typeface="Arial" panose="020B0604020202020204" pitchFamily="34" charset="0"/>
            </a:rPr>
            <a:t>Exclusion</a:t>
          </a:r>
        </a:p>
      </dsp:txBody>
      <dsp:txXfrm>
        <a:off x="4024067" y="3148861"/>
        <a:ext cx="1163841" cy="1163841"/>
      </dsp:txXfrm>
    </dsp:sp>
    <dsp:sp modelId="{82F3B9FE-BC46-4E63-BCB1-AD4C67915121}">
      <dsp:nvSpPr>
        <dsp:cNvPr id="0" name=""/>
        <dsp:cNvSpPr/>
      </dsp:nvSpPr>
      <dsp:spPr>
        <a:xfrm rot="5400000">
          <a:off x="2739551" y="3707324"/>
          <a:ext cx="322854" cy="46915"/>
        </a:xfrm>
        <a:custGeom>
          <a:avLst/>
          <a:gdLst/>
          <a:ahLst/>
          <a:cxnLst/>
          <a:rect l="0" t="0" r="0" b="0"/>
          <a:pathLst>
            <a:path>
              <a:moveTo>
                <a:pt x="0" y="23457"/>
              </a:moveTo>
              <a:lnTo>
                <a:pt x="322854" y="23457"/>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Arial" panose="020B0604020202020204" pitchFamily="34" charset="0"/>
            <a:cs typeface="Arial" panose="020B0604020202020204" pitchFamily="34" charset="0"/>
          </a:endParaRPr>
        </a:p>
      </dsp:txBody>
      <dsp:txXfrm>
        <a:off x="2892907" y="3722710"/>
        <a:ext cx="16142" cy="16142"/>
      </dsp:txXfrm>
    </dsp:sp>
    <dsp:sp modelId="{10FC5D4B-324B-45AE-93B3-250D86B97923}">
      <dsp:nvSpPr>
        <dsp:cNvPr id="0" name=""/>
        <dsp:cNvSpPr/>
      </dsp:nvSpPr>
      <dsp:spPr>
        <a:xfrm>
          <a:off x="2078018" y="3892208"/>
          <a:ext cx="1645921" cy="1645921"/>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400" kern="1200">
              <a:solidFill>
                <a:schemeClr val="accent3"/>
              </a:solidFill>
              <a:latin typeface="Arial" panose="020B0604020202020204" pitchFamily="34" charset="0"/>
              <a:ea typeface="+mn-ea"/>
              <a:cs typeface="Arial" panose="020B0604020202020204" pitchFamily="34" charset="0"/>
            </a:rPr>
            <a:t>Pauvreté</a:t>
          </a:r>
        </a:p>
      </dsp:txBody>
      <dsp:txXfrm>
        <a:off x="2319058" y="4133248"/>
        <a:ext cx="1163841" cy="1163841"/>
      </dsp:txXfrm>
    </dsp:sp>
    <dsp:sp modelId="{C343CAFA-E503-4DF8-A2AE-EACBE9C5FED6}">
      <dsp:nvSpPr>
        <dsp:cNvPr id="0" name=""/>
        <dsp:cNvSpPr/>
      </dsp:nvSpPr>
      <dsp:spPr>
        <a:xfrm rot="9000000">
          <a:off x="1887047" y="3215130"/>
          <a:ext cx="322854" cy="46915"/>
        </a:xfrm>
        <a:custGeom>
          <a:avLst/>
          <a:gdLst/>
          <a:ahLst/>
          <a:cxnLst/>
          <a:rect l="0" t="0" r="0" b="0"/>
          <a:pathLst>
            <a:path>
              <a:moveTo>
                <a:pt x="0" y="23457"/>
              </a:moveTo>
              <a:lnTo>
                <a:pt x="322854" y="23457"/>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Arial" panose="020B0604020202020204" pitchFamily="34" charset="0"/>
            <a:cs typeface="Arial" panose="020B0604020202020204" pitchFamily="34" charset="0"/>
          </a:endParaRPr>
        </a:p>
      </dsp:txBody>
      <dsp:txXfrm rot="10800000">
        <a:off x="2040402" y="3230516"/>
        <a:ext cx="16142" cy="16142"/>
      </dsp:txXfrm>
    </dsp:sp>
    <dsp:sp modelId="{20108A4B-34F5-4CE9-9FFB-31C23E9251D3}">
      <dsp:nvSpPr>
        <dsp:cNvPr id="0" name=""/>
        <dsp:cNvSpPr/>
      </dsp:nvSpPr>
      <dsp:spPr>
        <a:xfrm>
          <a:off x="373008" y="2907821"/>
          <a:ext cx="1645921" cy="1645921"/>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400" kern="1200">
              <a:solidFill>
                <a:schemeClr val="accent3"/>
              </a:solidFill>
              <a:latin typeface="Arial" panose="020B0604020202020204" pitchFamily="34" charset="0"/>
              <a:ea typeface="+mn-ea"/>
              <a:cs typeface="Arial" panose="020B0604020202020204" pitchFamily="34" charset="0"/>
            </a:rPr>
            <a:t>Services inadéquats</a:t>
          </a:r>
        </a:p>
      </dsp:txBody>
      <dsp:txXfrm>
        <a:off x="614048" y="3148861"/>
        <a:ext cx="1163841" cy="1163841"/>
      </dsp:txXfrm>
    </dsp:sp>
    <dsp:sp modelId="{D0EC66AB-D867-428A-A178-BCD4178A6698}">
      <dsp:nvSpPr>
        <dsp:cNvPr id="0" name=""/>
        <dsp:cNvSpPr/>
      </dsp:nvSpPr>
      <dsp:spPr>
        <a:xfrm rot="12600000">
          <a:off x="1887047" y="2230742"/>
          <a:ext cx="322854" cy="46915"/>
        </a:xfrm>
        <a:custGeom>
          <a:avLst/>
          <a:gdLst/>
          <a:ahLst/>
          <a:cxnLst/>
          <a:rect l="0" t="0" r="0" b="0"/>
          <a:pathLst>
            <a:path>
              <a:moveTo>
                <a:pt x="0" y="23457"/>
              </a:moveTo>
              <a:lnTo>
                <a:pt x="322854" y="23457"/>
              </a:lnTo>
            </a:path>
          </a:pathLst>
        </a:cu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Arial" panose="020B0604020202020204" pitchFamily="34" charset="0"/>
            <a:cs typeface="Arial" panose="020B0604020202020204" pitchFamily="34" charset="0"/>
          </a:endParaRPr>
        </a:p>
      </dsp:txBody>
      <dsp:txXfrm rot="10800000">
        <a:off x="2040402" y="2246128"/>
        <a:ext cx="16142" cy="16142"/>
      </dsp:txXfrm>
    </dsp:sp>
    <dsp:sp modelId="{0E9F0535-9DC5-4DDF-8887-BA8911AFB64C}">
      <dsp:nvSpPr>
        <dsp:cNvPr id="0" name=""/>
        <dsp:cNvSpPr/>
      </dsp:nvSpPr>
      <dsp:spPr>
        <a:xfrm>
          <a:off x="373008" y="939045"/>
          <a:ext cx="1645921" cy="1645921"/>
        </a:xfrm>
        <a:prstGeom prst="ellipse">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400" kern="1200">
              <a:solidFill>
                <a:schemeClr val="accent3"/>
              </a:solidFill>
              <a:latin typeface="Arial" panose="020B0604020202020204" pitchFamily="34" charset="0"/>
              <a:ea typeface="+mn-ea"/>
              <a:cs typeface="Arial" panose="020B0604020202020204" pitchFamily="34" charset="0"/>
            </a:rPr>
            <a:t>Bâtiments et transports inaccessibles</a:t>
          </a:r>
          <a:endParaRPr lang="en-GB" sz="1400" kern="1200" dirty="0">
            <a:solidFill>
              <a:schemeClr val="accent3"/>
            </a:solidFill>
            <a:latin typeface="Arial" panose="020B0604020202020204" pitchFamily="34" charset="0"/>
            <a:ea typeface="+mn-ea"/>
            <a:cs typeface="Arial" panose="020B0604020202020204" pitchFamily="34" charset="0"/>
          </a:endParaRPr>
        </a:p>
      </dsp:txBody>
      <dsp:txXfrm>
        <a:off x="614048" y="1180085"/>
        <a:ext cx="1163841" cy="116384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90C7B0-6F5D-463D-BB8E-F13E01208096}" type="datetimeFigureOut">
              <a:rPr lang="en-US" smtClean="0"/>
              <a:t>5/6/22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535DE-DCDC-48FE-A538-5BCB869901AC}" type="slidenum">
              <a:rPr lang="en-US" smtClean="0"/>
              <a:t>‹#›</a:t>
            </a:fld>
            <a:endParaRPr lang="en-US"/>
          </a:p>
        </p:txBody>
      </p:sp>
    </p:spTree>
    <p:extLst>
      <p:ext uri="{BB962C8B-B14F-4D97-AF65-F5344CB8AC3E}">
        <p14:creationId xmlns:p14="http://schemas.microsoft.com/office/powerpoint/2010/main" val="2731135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96535DE-DCDC-48FE-A538-5BCB869901AC}" type="slidenum">
              <a:rPr lang="en-US" smtClean="0"/>
              <a:t>1</a:t>
            </a:fld>
            <a:endParaRPr lang="en-US"/>
          </a:p>
        </p:txBody>
      </p:sp>
    </p:spTree>
    <p:extLst>
      <p:ext uri="{BB962C8B-B14F-4D97-AF65-F5344CB8AC3E}">
        <p14:creationId xmlns:p14="http://schemas.microsoft.com/office/powerpoint/2010/main" val="210292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La CRDPH appelle à la participation active des personnes handicapées dans le développement.  A inventé le slogan « Rien sur nous sans nous ».</a:t>
            </a:r>
          </a:p>
          <a:p>
            <a:r>
              <a:rPr lang="fr-FR" dirty="0"/>
              <a:t>Les personnes handicapées doivent être impliquées dans tous les aspects du développement et des décisions qui affectent leur vie.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090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3450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5386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kern="1200">
                <a:solidFill>
                  <a:schemeClr val="tx1"/>
                </a:solidFill>
                <a:effectLst/>
                <a:latin typeface="+mn-lt"/>
                <a:ea typeface="+mn-ea"/>
                <a:cs typeface="+mn-cs"/>
              </a:rPr>
              <a:t>Introduction</a:t>
            </a:r>
          </a:p>
          <a:p>
            <a:r>
              <a:rPr lang="fr-FR" sz="1200" b="0" i="0" kern="1200">
                <a:solidFill>
                  <a:schemeClr val="tx1"/>
                </a:solidFill>
                <a:effectLst/>
                <a:latin typeface="+mn-lt"/>
                <a:ea typeface="+mn-ea"/>
                <a:cs typeface="+mn-cs"/>
              </a:rPr>
              <a:t>Cette activité est souvent utilisée au début d'un atelier de CVTA sur l'avortement pour aider les participants à commencer à réfléchir à leurs opinions et à se faire une idée de l'éventail des opinions et des expériences en matière d'avortement. Elle commence également à faire ressortir certains des messages qui alimentent la stigmatisation de l'avortement. Pour les animateurs, elle peut aider à évaluer l'éventail des opinions sur l'avortement parmi les participants présents, afin de mieux adapter les activités à suivre et de représenter les opinions qui ne sont peut-être pas présents.</a:t>
            </a:r>
          </a:p>
          <a:p>
            <a:endParaRPr lang="en-US" sz="1200" b="0" i="0" kern="1200">
              <a:solidFill>
                <a:schemeClr val="tx1"/>
              </a:solidFill>
              <a:effectLst/>
              <a:latin typeface="+mn-lt"/>
              <a:ea typeface="+mn-ea"/>
              <a:cs typeface="+mn-cs"/>
            </a:endParaRPr>
          </a:p>
          <a:p>
            <a:r>
              <a:rPr lang="fr-FR" sz="1200" b="0" i="0" kern="1200">
                <a:solidFill>
                  <a:schemeClr val="tx1"/>
                </a:solidFill>
                <a:effectLst/>
                <a:latin typeface="+mn-lt"/>
                <a:ea typeface="+mn-ea"/>
                <a:cs typeface="+mn-cs"/>
              </a:rPr>
              <a:t>Objectifs :</a:t>
            </a:r>
          </a:p>
          <a:p>
            <a:r>
              <a:rPr lang="fr-FR" sz="1200" b="0" i="0" kern="1200">
                <a:solidFill>
                  <a:schemeClr val="tx1"/>
                </a:solidFill>
                <a:effectLst/>
                <a:latin typeface="+mn-lt"/>
                <a:ea typeface="+mn-ea"/>
                <a:cs typeface="+mn-cs"/>
              </a:rPr>
              <a:t>À la fin de cette activité, les participants seront capables de :</a:t>
            </a:r>
          </a:p>
          <a:p>
            <a:r>
              <a:rPr lang="fr-FR" sz="1200" b="0" i="0" kern="1200">
                <a:solidFill>
                  <a:schemeClr val="tx1"/>
                </a:solidFill>
                <a:effectLst/>
                <a:latin typeface="+mn-lt"/>
                <a:ea typeface="+mn-ea"/>
                <a:cs typeface="+mn-cs"/>
              </a:rPr>
              <a:t>- Exprimer certains de leurs sentiments et opinions sur l'avortement et leur origine ;</a:t>
            </a:r>
          </a:p>
          <a:p>
            <a:r>
              <a:rPr lang="fr-FR" sz="1200" b="0" i="0" kern="1200">
                <a:solidFill>
                  <a:schemeClr val="tx1"/>
                </a:solidFill>
                <a:effectLst/>
                <a:latin typeface="+mn-lt"/>
                <a:ea typeface="+mn-ea"/>
                <a:cs typeface="+mn-cs"/>
              </a:rPr>
              <a:t>- Identifier les divers points de vue des participants</a:t>
            </a:r>
          </a:p>
          <a:p>
            <a:r>
              <a:rPr lang="fr-FR" sz="1200" b="0" i="0" kern="1200">
                <a:solidFill>
                  <a:schemeClr val="tx1"/>
                </a:solidFill>
                <a:effectLst/>
                <a:latin typeface="+mn-lt"/>
                <a:ea typeface="+mn-ea"/>
                <a:cs typeface="+mn-cs"/>
              </a:rPr>
              <a:t>- Décrire en quoi la stigmatisation peut affecter la vision individuelle et sociétale de l'avortement.</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6394F2-C29D-4F2C-923E-C633A7BCED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894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6845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7507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2929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8811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840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7701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5636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5652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5954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4477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4675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0700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8545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10870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19112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fr-FR"/>
              <a:t>Qu'avez-vous ressenti en participant à cette activité ?</a:t>
            </a:r>
          </a:p>
          <a:p>
            <a:pPr marL="171450" indent="-171450">
              <a:buFont typeface="Arial,Sans-Serif"/>
              <a:buChar char="•"/>
            </a:pPr>
            <a:r>
              <a:rPr lang="fr-FR"/>
              <a:t>Qu'avez-vous appris sur votre propre expérience de l'avortement et sur celle des autres ?</a:t>
            </a:r>
            <a:endParaRPr lang="en-US">
              <a:cs typeface="Calibri"/>
            </a:endParaRPr>
          </a:p>
          <a:p>
            <a:pPr marL="171450" indent="-171450">
              <a:buFont typeface="Arial,Sans-Serif"/>
              <a:buChar char="•"/>
            </a:pPr>
            <a:r>
              <a:rPr lang="fr-FR"/>
              <a:t>Y a-t-il eu des moments où vous avez ressenti une pression pour vous déplacer avec la majorité du groupe ? Comment avez-vous géré cette pression ?</a:t>
            </a:r>
            <a:endParaRPr lang="en-US">
              <a:cs typeface="Calibri"/>
            </a:endParaRPr>
          </a:p>
          <a:p>
            <a:pPr marL="171450" indent="-171450">
              <a:buFont typeface="Arial,Sans-Serif"/>
              <a:buChar char="•"/>
            </a:pPr>
            <a:r>
              <a:rPr lang="fr-FR"/>
              <a:t>Que nous apprend cette activité sur la stigmatisation de l'avortement ?</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8530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6394F2-C29D-4F2C-923E-C633A7BCED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2686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charset="0"/>
              <a:buNone/>
            </a:pPr>
            <a:r>
              <a:rPr lang="fr-FR" sz="1200" dirty="0">
                <a:latin typeface="+mn-lt"/>
                <a:cs typeface="Arial" charset="0"/>
              </a:rPr>
              <a:t>Ces diagrammes illustrent différentes conceptions du handicap.</a:t>
            </a:r>
          </a:p>
          <a:p>
            <a:pPr eaLnBrk="1" hangingPunct="1">
              <a:buFont typeface="Arial" charset="0"/>
              <a:buNone/>
            </a:pPr>
            <a:r>
              <a:rPr lang="fr-FR" sz="1200" dirty="0">
                <a:latin typeface="+mn-lt"/>
                <a:cs typeface="Arial" charset="0"/>
              </a:rPr>
              <a:t>Le cercle au centre représente le problème central, d'où partent les attitudes et points de vue environnants.  </a:t>
            </a:r>
          </a:p>
          <a:p>
            <a:pPr eaLnBrk="1" hangingPunct="1">
              <a:buFont typeface="Arial" charset="0"/>
              <a:buNone/>
            </a:pPr>
            <a:endParaRPr lang="en-US" sz="1200" dirty="0">
              <a:latin typeface="+mn-lt"/>
              <a:cs typeface="Arial" charset="0"/>
            </a:endParaRPr>
          </a:p>
          <a:p>
            <a:pPr eaLnBrk="1" hangingPunct="1">
              <a:buFont typeface="Arial" charset="0"/>
              <a:buNone/>
            </a:pPr>
            <a:r>
              <a:rPr lang="fr-FR" sz="1200" dirty="0">
                <a:latin typeface="+mn-lt"/>
                <a:cs typeface="Arial" charset="0"/>
              </a:rPr>
              <a:t>Ces modèles du handicap façonnent la manière dont les personnes et les organisations répondent aux personnes handicapées.  </a:t>
            </a:r>
          </a:p>
          <a:p>
            <a:pPr eaLnBrk="1" hangingPunct="1">
              <a:buFont typeface="Arial" charset="0"/>
              <a:buNone/>
            </a:pPr>
            <a:r>
              <a:rPr lang="fr-FR" sz="1200" dirty="0">
                <a:latin typeface="+mn-lt"/>
                <a:cs typeface="Arial" charset="0"/>
              </a:rPr>
              <a:t>Des éléments de tous les modèles discutés existent dans toutes les sociétés aujourd'hui.</a:t>
            </a:r>
          </a:p>
          <a:p>
            <a:pPr eaLnBrk="1" hangingPunct="1">
              <a:buFont typeface="Arial" charset="0"/>
              <a:buNone/>
            </a:pPr>
            <a:endParaRPr lang="en-US" sz="1200" dirty="0">
              <a:latin typeface="+mn-lt"/>
              <a:cs typeface="Arial" charset="0"/>
            </a:endParaRPr>
          </a:p>
          <a:p>
            <a:pPr eaLnBrk="1" hangingPunct="1">
              <a:buFont typeface="Arial" charset="0"/>
              <a:buNone/>
            </a:pPr>
            <a:r>
              <a:rPr lang="fr-FR" sz="1200" dirty="0">
                <a:latin typeface="+mn-lt"/>
                <a:cs typeface="Arial" charset="0"/>
              </a:rPr>
              <a:t>Médical</a:t>
            </a:r>
          </a:p>
          <a:p>
            <a:pPr eaLnBrk="1" hangingPunct="1">
              <a:buFont typeface="Arial" charset="0"/>
              <a:buChar char="•"/>
            </a:pPr>
            <a:r>
              <a:rPr lang="fr-FR" sz="1200" dirty="0">
                <a:latin typeface="+mn-lt"/>
                <a:cs typeface="Arial" charset="0"/>
              </a:rPr>
              <a:t>se concentre sur la </a:t>
            </a:r>
            <a:r>
              <a:rPr lang="fr-FR" sz="1200" u="sng" dirty="0">
                <a:latin typeface="+mn-lt"/>
                <a:cs typeface="Arial" charset="0"/>
              </a:rPr>
              <a:t>déficience</a:t>
            </a:r>
            <a:r>
              <a:rPr lang="fr-FR" sz="1200" dirty="0">
                <a:latin typeface="+mn-lt"/>
                <a:cs typeface="Arial" charset="0"/>
              </a:rPr>
              <a:t> de la personne comme étant le problème ;</a:t>
            </a:r>
          </a:p>
          <a:p>
            <a:pPr eaLnBrk="1" hangingPunct="1">
              <a:buFont typeface="Arial" charset="0"/>
              <a:buChar char="•"/>
            </a:pPr>
            <a:r>
              <a:rPr lang="fr-FR" sz="1200" dirty="0">
                <a:latin typeface="+mn-lt"/>
                <a:cs typeface="Arial" charset="0"/>
              </a:rPr>
              <a:t>cherche à « guérir » ou à « améliorer » les personnes pour les « intégrer » dans la société ;</a:t>
            </a:r>
          </a:p>
          <a:p>
            <a:pPr eaLnBrk="1" hangingPunct="1">
              <a:buFont typeface="Arial" charset="0"/>
              <a:buChar char="•"/>
            </a:pPr>
            <a:r>
              <a:rPr lang="fr-FR" sz="1200" dirty="0">
                <a:latin typeface="+mn-lt"/>
                <a:cs typeface="Arial" charset="0"/>
              </a:rPr>
              <a:t>conduit à la </a:t>
            </a:r>
            <a:r>
              <a:rPr lang="fr-FR" sz="1200" u="sng" dirty="0">
                <a:latin typeface="+mn-lt"/>
                <a:cs typeface="Arial" charset="0"/>
              </a:rPr>
              <a:t>ségrégation des services</a:t>
            </a:r>
            <a:r>
              <a:rPr lang="fr-FR" sz="1200" dirty="0">
                <a:latin typeface="+mn-lt"/>
                <a:cs typeface="Arial" charset="0"/>
              </a:rPr>
              <a:t>, ce qui entraîne l'exclusion de l'ensemble de la population, avec pour raisonnement que cela permet de fournir de meilleurs services spécialisés ;</a:t>
            </a:r>
          </a:p>
          <a:p>
            <a:pPr eaLnBrk="1" hangingPunct="1">
              <a:buFont typeface="Arial" charset="0"/>
              <a:buChar char="•"/>
            </a:pPr>
            <a:r>
              <a:rPr lang="fr-FR" sz="1200" dirty="0">
                <a:latin typeface="+mn-lt"/>
                <a:cs typeface="Arial" charset="0"/>
              </a:rPr>
              <a:t>prise de décision entre les mains de spécialistes ou de professionnels ;</a:t>
            </a:r>
          </a:p>
          <a:p>
            <a:pPr eaLnBrk="1" hangingPunct="1">
              <a:buFont typeface="Arial" charset="0"/>
              <a:buChar char="•"/>
            </a:pPr>
            <a:r>
              <a:rPr lang="fr-FR" sz="1200" dirty="0">
                <a:latin typeface="+mn-lt"/>
                <a:cs typeface="Arial" charset="0"/>
              </a:rPr>
              <a:t>coûteux, ne profitant qu'à très peu de personnes ;</a:t>
            </a:r>
          </a:p>
          <a:p>
            <a:pPr eaLnBrk="1" hangingPunct="1">
              <a:buFont typeface="Arial" charset="0"/>
              <a:buChar char="•"/>
            </a:pPr>
            <a:r>
              <a:rPr lang="fr-FR" sz="1200" dirty="0">
                <a:latin typeface="+mn-lt"/>
                <a:cs typeface="Arial" charset="0"/>
              </a:rPr>
              <a:t>les personnes handicapées jouent un rôle passif dans le développement</a:t>
            </a:r>
          </a:p>
          <a:p>
            <a:pPr eaLnBrk="1" hangingPunct="1">
              <a:buFont typeface="Arial" charset="0"/>
              <a:buChar char="•"/>
            </a:pPr>
            <a:endParaRPr lang="en-US" sz="1200" dirty="0">
              <a:latin typeface="+mn-lt"/>
              <a:cs typeface="Arial" charset="0"/>
            </a:endParaRPr>
          </a:p>
          <a:p>
            <a:pPr eaLnBrk="1" hangingPunct="1">
              <a:buFont typeface="Arial" charset="0"/>
              <a:buChar char="•"/>
            </a:pPr>
            <a:r>
              <a:rPr lang="fr-FR" sz="1200" dirty="0">
                <a:latin typeface="+mn-lt"/>
                <a:cs typeface="Arial" charset="0"/>
              </a:rPr>
              <a:t>Charité</a:t>
            </a:r>
          </a:p>
          <a:p>
            <a:pPr>
              <a:buFont typeface="Arial" charset="0"/>
              <a:buChar char="•"/>
            </a:pPr>
            <a:r>
              <a:rPr lang="fr-FR" sz="1200" dirty="0">
                <a:latin typeface="+mn-lt"/>
                <a:cs typeface="Arial" charset="0"/>
              </a:rPr>
              <a:t>considérées comme « malheureuses », « dépendantes » ou « impuissantes » ;</a:t>
            </a:r>
          </a:p>
          <a:p>
            <a:pPr>
              <a:buFont typeface="Arial" charset="0"/>
              <a:buChar char="•"/>
            </a:pPr>
            <a:r>
              <a:rPr lang="fr-FR" sz="1200" dirty="0">
                <a:latin typeface="+mn-lt"/>
                <a:cs typeface="Arial" charset="0"/>
              </a:rPr>
              <a:t>considérées comme des personnes ayant besoin de pitié et de charité, souvent en raison de la conception traditionnelle selon laquelle les déficiences résultent d'un péché, de la malchance ou d'une malédiction ;</a:t>
            </a:r>
          </a:p>
          <a:p>
            <a:pPr>
              <a:buFont typeface="Arial" charset="0"/>
              <a:buChar char="•"/>
            </a:pPr>
            <a:r>
              <a:rPr lang="fr-FR" sz="1200" dirty="0">
                <a:latin typeface="+mn-lt"/>
                <a:cs typeface="Arial" charset="0"/>
              </a:rPr>
              <a:t>suppose que les personnes handicapées ne peuvent pas contribuer à la société ou subvenir à leurs besoins ;</a:t>
            </a:r>
          </a:p>
          <a:p>
            <a:pPr>
              <a:buFont typeface="Arial" charset="0"/>
              <a:buChar char="•"/>
            </a:pPr>
            <a:r>
              <a:rPr lang="fr-FR" sz="1200" dirty="0">
                <a:latin typeface="+mn-lt"/>
                <a:cs typeface="Arial" charset="0"/>
              </a:rPr>
              <a:t>fournit le plus souvent de l'argent ou des cadeaux, comme de la nourriture ou des vêtements ;</a:t>
            </a:r>
          </a:p>
          <a:p>
            <a:pPr>
              <a:buFont typeface="Arial" charset="0"/>
              <a:buChar char="•"/>
            </a:pPr>
            <a:r>
              <a:rPr lang="fr-FR" sz="1200" dirty="0">
                <a:latin typeface="+mn-lt"/>
                <a:cs typeface="Arial" charset="0"/>
              </a:rPr>
              <a:t>les personnes handicapées deviennent des bénéficiaires à long terme d'aides sociales et d'assistance ;</a:t>
            </a:r>
          </a:p>
          <a:p>
            <a:pPr>
              <a:buFont typeface="Arial" charset="0"/>
              <a:buChar char="•"/>
            </a:pPr>
            <a:r>
              <a:rPr lang="fr-FR" sz="1200" dirty="0">
                <a:latin typeface="+mn-lt"/>
                <a:cs typeface="Arial" charset="0"/>
              </a:rPr>
              <a:t>aide fournie par des organisations spécialisées et non par le développement général.</a:t>
            </a:r>
          </a:p>
          <a:p>
            <a:pPr eaLnBrk="1" hangingPunct="1">
              <a:buFont typeface="Arial" charset="0"/>
              <a:buChar char="•"/>
            </a:pPr>
            <a:endParaRPr lang="en-US" sz="1200" dirty="0">
              <a:latin typeface="+mn-lt"/>
              <a:cs typeface="Arial"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6854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DIAPOSITIVE ANIMÉE : </a:t>
            </a:r>
          </a:p>
          <a:p>
            <a:pPr>
              <a:defRPr/>
            </a:pPr>
            <a:r>
              <a:rPr lang="fr-FR"/>
              <a:t>Lorsqu'on utilise un modèle social du handicap, cela ne veut pas dire que les personnes handicapées n'ont pas de besoins médicaux supplémentaires, ou qu'elles ne souffrent pas en faisant des choses au jour le jour.  Bien sur que si.</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p>
          <a:p>
            <a:pPr>
              <a:defRPr/>
            </a:pPr>
            <a:r>
              <a:rPr lang="fr-FR"/>
              <a:t>Il s'agit d'une facon de voir les choses. Utilisation d'un modèle social du handicap.  Une personne n'est pas handicapée parce qu'elle est sourde.  Une personne n'est pas handicapée parce qu'elle est en fauteuil roulant.</a:t>
            </a:r>
          </a:p>
          <a:p>
            <a:pPr>
              <a:defRPr/>
            </a:pPr>
            <a:r>
              <a:rPr lang="fr-FR" b="1"/>
              <a:t>Elle est handicapée parce que le monde dans lequel elle vit n'est pas conçu en fonction de ses besoins ou de ses droits. </a:t>
            </a:r>
            <a:r>
              <a:rPr lang="fr-FR"/>
              <a:t> </a:t>
            </a:r>
            <a:endParaRPr lang="fr-FR">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p>
          <a:p>
            <a:pPr>
              <a:defRPr/>
            </a:pPr>
            <a:r>
              <a:rPr lang="fr-FR"/>
              <a:t>En tant que prestataires de services, nous pouvons donc nous concentrer sur les personnes handicapées.  Une préoccupation constante est qu'il y a tant de types de handicap différents - comment savoir quoi faire quand quelqu'un vient avec une incapacité que je ne connais pas.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p>
          <a:p>
            <a:pPr>
              <a:defRPr/>
            </a:pPr>
            <a:r>
              <a:rPr lang="fr-FR"/>
              <a:t>Cependant, notre rôle en tant que prestataires de services de santé sexuelle et reproductive et de planning familial ne nous oblige pas à être des experts de chaque type de handicap.  Nous devons simplement comprendre quels sont les obstacles auxquels un client peut être confronté, et ce que nous pouvons faire pour les surmonter.  Il faut poser des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p>
          <a:p>
            <a:pPr marL="0" marR="0" lvl="0" indent="0" algn="l" defTabSz="914400" rtl="0" eaLnBrk="1" fontAlgn="auto" latinLnBrk="0" hangingPunct="1">
              <a:lnSpc>
                <a:spcPct val="100000"/>
              </a:lnSpc>
              <a:spcBef>
                <a:spcPts val="0"/>
              </a:spcBef>
              <a:spcAft>
                <a:spcPts val="0"/>
              </a:spcAft>
              <a:buClrTx/>
              <a:buSzTx/>
              <a:buFontTx/>
              <a:buNone/>
              <a:tabLst/>
              <a:defRPr/>
            </a:pPr>
            <a:r>
              <a:rPr lang="fr-FR"/>
              <a:t>Nous pouvons utiliser cette simple équation pour réfléchir au handicap.</a:t>
            </a:r>
          </a:p>
          <a:p>
            <a:pPr marL="0" marR="0" lvl="0" indent="0" algn="l" defTabSz="914400" rtl="0" eaLnBrk="1" fontAlgn="auto" latinLnBrk="0" hangingPunct="1">
              <a:lnSpc>
                <a:spcPct val="100000"/>
              </a:lnSpc>
              <a:spcBef>
                <a:spcPts val="0"/>
              </a:spcBef>
              <a:spcAft>
                <a:spcPts val="0"/>
              </a:spcAft>
              <a:buClrTx/>
              <a:buSzTx/>
              <a:buFontTx/>
              <a:buNone/>
              <a:tabLst/>
              <a:defRPr/>
            </a:pPr>
            <a:r>
              <a:rPr lang="fr-FR" err="1"/>
              <a:t>Incapacite + Obstacle = Handicap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p>
          <a:p>
            <a:pPr marL="0" marR="0" lvl="0" indent="0" algn="l" defTabSz="914400" rtl="0" eaLnBrk="1" fontAlgn="auto" latinLnBrk="0" hangingPunct="1">
              <a:lnSpc>
                <a:spcPct val="100000"/>
              </a:lnSpc>
              <a:spcBef>
                <a:spcPts val="0"/>
              </a:spcBef>
              <a:spcAft>
                <a:spcPts val="0"/>
              </a:spcAft>
              <a:buClrTx/>
              <a:buSzTx/>
              <a:buFontTx/>
              <a:buNone/>
              <a:tabLst/>
              <a:defRPr/>
            </a:pPr>
            <a:r>
              <a:rPr lang="fr-FR"/>
              <a:t>CLIQUEZ SUR L'ANIMATION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a:p>
          <a:p>
            <a:pPr marL="0" marR="0" lvl="0" indent="0" algn="l" defTabSz="914400" rtl="0" eaLnBrk="1" fontAlgn="auto" latinLnBrk="0" hangingPunct="1">
              <a:lnSpc>
                <a:spcPct val="100000"/>
              </a:lnSpc>
              <a:spcBef>
                <a:spcPts val="0"/>
              </a:spcBef>
              <a:spcAft>
                <a:spcPts val="0"/>
              </a:spcAft>
              <a:buClrTx/>
              <a:buSzTx/>
              <a:buFontTx/>
              <a:buNone/>
              <a:tabLst/>
              <a:defRPr/>
            </a:pPr>
            <a:r>
              <a:rPr lang="fr-FR" err="1"/>
              <a:t>Incapacite + Environnement accessible = Inclusion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86710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STEPH:</a:t>
            </a:r>
          </a:p>
          <a:p>
            <a:r>
              <a:rPr lang="fr-FR"/>
              <a:t>Une approche d'inclusion se concentre sur ce qui peut être fait pour éliminer les obstacles auxquels les femmes handicapées sont confrontées pour accéder aux services.</a:t>
            </a:r>
          </a:p>
          <a:p>
            <a:endParaRPr lang="fr-FR"/>
          </a:p>
          <a:p>
            <a:r>
              <a:rPr lang="fr-FR"/>
              <a:t>Ces obstacles peuvent être envisagés dans les quatre domaines suivants.  </a:t>
            </a:r>
          </a:p>
          <a:p>
            <a:r>
              <a:rPr lang="fr-FR"/>
              <a:t>Individuel - les différents obstacles qui se cumulent et qui sont liés à différentes parties de leur identité - sexe / âge.  Ainsi que la douleur causée par leur handicap.</a:t>
            </a:r>
          </a:p>
          <a:p>
            <a:r>
              <a:rPr lang="fr-FR"/>
              <a:t>L'environnement - ce à quoi nous pensons le plus souvent lorsque nous pensons au handicap - les bâtiments inaccessibles - la nécessité de rampes d'accès.  Les barrières environnementales peuvent également être - la manière dont les informations sont affichées ou partagées.</a:t>
            </a:r>
          </a:p>
          <a:p>
            <a:r>
              <a:rPr lang="fr-FR"/>
              <a:t>Les institutions - les politiques ne reconnaissent pas les personnes handicapées comme un groupe de clients, </a:t>
            </a:r>
          </a:p>
          <a:p>
            <a:r>
              <a:rPr lang="fr-FR"/>
              <a:t>Attitude - ces barrières sous-tendent les autres.  Notre attitude à l'égard du handicap affecte la manière dont nous réagissons au handicap en tant qu'individu ou en tant qu'organisation.</a:t>
            </a:r>
          </a:p>
          <a:p>
            <a:endParaRPr lang="fr-FR"/>
          </a:p>
          <a:p>
            <a:r>
              <a:rPr lang="fr-FR"/>
              <a:t>Nous allons maintenant parler en détail des obstacles environnementaux, institutionnels et comportementaux. </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75072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4814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OLIVIA:</a:t>
            </a:r>
          </a:p>
          <a:p>
            <a:endParaRPr lang="fr-FR"/>
          </a:p>
          <a:p>
            <a:r>
              <a:rPr lang="fr-FR"/>
              <a:t>DIAPOSITIVE ANIMÉE : </a:t>
            </a:r>
          </a:p>
          <a:p>
            <a:r>
              <a:rPr lang="fr-FR"/>
              <a:t>Ces modèles ont des implications sur la façon dont nous abordons l'inclusion des personnes handicapées dans notre travail.  </a:t>
            </a:r>
          </a:p>
          <a:p>
            <a:endParaRPr lang="fr-FR"/>
          </a:p>
          <a:p>
            <a:r>
              <a:rPr lang="fr-FR"/>
              <a:t>Ces diagrammes montrent les différentes approches qui sont déployées lorsque nous travaillons avec des personnes handicapées.  </a:t>
            </a:r>
          </a:p>
          <a:p>
            <a:r>
              <a:rPr lang="fr-FR"/>
              <a:t>Le cercle représente la société.  Les points rouges représentent les personnes non handicapées, et les autres couleurs représentent les personnes handicapées.  </a:t>
            </a:r>
          </a:p>
          <a:p>
            <a:endParaRPr lang="fr-FR"/>
          </a:p>
          <a:p>
            <a:r>
              <a:rPr lang="fr-FR"/>
              <a:t>Le premier cercle représente </a:t>
            </a:r>
            <a:r>
              <a:rPr lang="fr-FR" b="1"/>
              <a:t>l'exclusion</a:t>
            </a:r>
            <a:r>
              <a:rPr lang="fr-FR"/>
              <a:t>.  Les personnes handicapées sont souvent exclues de la "société normale" et exclues des principaux programmes de développement.  </a:t>
            </a:r>
          </a:p>
          <a:p>
            <a:endParaRPr lang="fr-FR"/>
          </a:p>
          <a:p>
            <a:r>
              <a:rPr lang="fr-FR"/>
              <a:t>Une approche du handicap fondée sur un modèle médical ou caritatif peut conduire aux 2 approches suivantes.</a:t>
            </a:r>
          </a:p>
          <a:p>
            <a:r>
              <a:rPr lang="fr-FR"/>
              <a:t>Une approche </a:t>
            </a:r>
            <a:r>
              <a:rPr lang="fr-FR" b="1"/>
              <a:t>ségrégative </a:t>
            </a:r>
            <a:r>
              <a:rPr lang="fr-FR"/>
              <a:t>consiste à fournir un service spécial aux personnes handicapées.  Séparée de la prestation de services pour les personnes non handicapées.  Ce service peut être fourni dans un lieu distinct.  L'accent est mis sur "Nous" et "Eux".</a:t>
            </a:r>
          </a:p>
          <a:p>
            <a:endParaRPr lang="fr-FR"/>
          </a:p>
          <a:p>
            <a:r>
              <a:rPr lang="fr-FR"/>
              <a:t>3.   Un modèle </a:t>
            </a:r>
            <a:r>
              <a:rPr lang="fr-FR" b="1"/>
              <a:t>intégré </a:t>
            </a:r>
            <a:r>
              <a:rPr lang="fr-FR"/>
              <a:t>est celui où les personnes handicapées sont reconnues au sein de la société, mais où des services spécialisés et dont separées sont fournis.  Par exemple, une clinique spéciale se concentrant sur les personnes handicapées.  </a:t>
            </a:r>
          </a:p>
          <a:p>
            <a:endParaRPr lang="fr-FR"/>
          </a:p>
          <a:p>
            <a:r>
              <a:rPr lang="fr-FR"/>
              <a:t>4.  Le modèle final est un modèle </a:t>
            </a:r>
            <a:r>
              <a:rPr lang="fr-FR" b="1"/>
              <a:t>d'inclusion</a:t>
            </a:r>
            <a:r>
              <a:rPr lang="fr-FR"/>
              <a:t>.  Un modèle d'inclusion reconnaît l'égalité des droits des personnes handicapées par rapport aux personnes non handicapées.  On se concentre sur l'elimination des obstacles:  pour garantir un accès complet et égal.  </a:t>
            </a:r>
          </a:p>
          <a:p>
            <a:endParaRPr lang="fr-FR"/>
          </a:p>
          <a:p>
            <a:r>
              <a:rPr lang="fr-FR"/>
              <a:t>L'inclusion est un processus constant et une façon de penser.  </a:t>
            </a:r>
            <a:r>
              <a:rPr lang="fr-FR" b="1"/>
              <a:t>Il ne s'agit pas de traiter tout le monde de la même façon, mais de faire en sorte que nous ayons tous les mêmes droits.  </a:t>
            </a:r>
            <a:endParaRPr lang="fr-FR" b="1">
              <a:cs typeface="Calibri"/>
            </a:endParaRPr>
          </a:p>
          <a:p>
            <a:r>
              <a:rPr lang="fr-FR"/>
              <a:t>Tout compte fait, tous les modèles existent aujourd'hui dans toutes les sociétés de différentes manières.  Il est possible d'avoir une approche inclusive qui contient un élément de services intégrés.  </a:t>
            </a:r>
          </a:p>
          <a:p>
            <a:r>
              <a:rPr lang="fr-FR"/>
              <a:t>Prenons par exemple un centre culturel. Les personnes sourdes, par exemple, peuvent rejoindre les evenements à tout moment, mais si elles viennent le jeudi, des ressources supplémentaires seront mises à leur disposition, par exemple un service d'interprétation en langue des signes.</a:t>
            </a:r>
          </a:p>
          <a:p>
            <a:r>
              <a:rPr lang="fr-FR"/>
              <a:t>Dans le même temps, nous pouvons aider les organisations de sourds à plaider pour la formation d'un plus grand nombre d'interprètes en langue des signes, et veiller à ce que cela soit reconnu dans les politiques nationales.  </a:t>
            </a:r>
          </a:p>
          <a:p>
            <a:endParaRPr lang="fr-FR"/>
          </a:p>
          <a:p>
            <a:r>
              <a:rPr lang="fr-FR"/>
              <a:t>Le point le plus important est que les personnes handicapées doivent avoir le </a:t>
            </a:r>
            <a:r>
              <a:rPr lang="fr-FR" b="1"/>
              <a:t>choix </a:t>
            </a:r>
            <a:r>
              <a:rPr lang="fr-FR"/>
              <a:t>et avoir leur mot à dire dans la manière dont les services sont fournis.  Cela ne doit pas être imposé. </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9398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OLIVIA:</a:t>
            </a:r>
          </a:p>
          <a:p>
            <a:endParaRPr lang="en-GB" dirty="0"/>
          </a:p>
          <a:p>
            <a:endParaRPr lang="en-GB" dirty="0"/>
          </a:p>
          <a:p>
            <a:r>
              <a:rPr lang="fr-FR" dirty="0" err="1"/>
              <a:t>d'abord – quelque chiffres.</a:t>
            </a:r>
          </a:p>
          <a:p>
            <a:r>
              <a:rPr lang="fr-FR" dirty="0"/>
              <a:t> L'OMS estime qu'un milliard de personnes dans le monde vivent avec un handicap. 19.2% parmi les femmes.</a:t>
            </a:r>
            <a:endParaRPr lang="en-GB" dirty="0">
              <a:cs typeface="Calibri"/>
            </a:endParaRPr>
          </a:p>
          <a:p>
            <a:r>
              <a:rPr lang="fr-FR" dirty="0" err="1"/>
              <a:t>Ainsi, lorsque nous pensons à la portée de notre jeunesse ou de notre pauvreté, les personnes handicapées en font partie. Et dans de nombreux cas, elles sont susceptibles d'être les plus pauvres parmi les pauvres.</a:t>
            </a:r>
            <a:endParaRPr lang="en-GB" dirty="0">
              <a:cs typeface="Calibri"/>
            </a:endParaRPr>
          </a:p>
          <a:p>
            <a:endParaRPr lang="en-GB" dirty="0"/>
          </a:p>
          <a:p>
            <a:r>
              <a:rPr lang="fr-FR" dirty="0"/>
              <a:t> discuter de certaines statistiques sur le handicap et de leur intersection avec les domaines prioritaires sur lesquels nous nous concentrons dans le cadre de WISH.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9932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OLIVIA:</a:t>
            </a:r>
          </a:p>
          <a:p>
            <a:endParaRPr lang="en-GB"/>
          </a:p>
          <a:p>
            <a:endParaRPr lang="en-GB"/>
          </a:p>
          <a:p>
            <a:r>
              <a:rPr lang="fr-FR"/>
              <a:t>Au niveau international, il n'existe pas de définition unique et universellement reconnue du handicap,</a:t>
            </a:r>
          </a:p>
          <a:p>
            <a:r>
              <a:rPr lang="fr-FR"/>
              <a:t>Les prochaines diapositives vous feront découvrir certains des modèles dominants de handicap et la manière dont ils affectent notre définition.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3915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OLIVIA:</a:t>
            </a:r>
          </a:p>
          <a:p>
            <a:r>
              <a:rPr lang="fr-FR">
                <a:cs typeface="Calibri"/>
              </a:rPr>
              <a:t>Il y a differentes facons, ou perspectives, qu'on utilise quand on pense d'une personne handicapée. </a:t>
            </a:r>
            <a:endParaRPr lang="fr-FR"/>
          </a:p>
          <a:p>
            <a:endParaRPr lang="fr-FR"/>
          </a:p>
          <a:p>
            <a:r>
              <a:rPr lang="fr-FR"/>
              <a:t>Ce premier diagramme presente le modèle médical ou caritatif. </a:t>
            </a:r>
            <a:endParaRPr lang="fr-FR">
              <a:cs typeface="Calibri"/>
            </a:endParaRPr>
          </a:p>
          <a:p>
            <a:r>
              <a:rPr lang="fr-FR"/>
              <a:t>Ces deux modèles traitent l'handicap comme un problème qui se centre sur la personne handicapée.  Elle a besoin d'aide – mais aussi, le probleme se centre sur le corps handicapée de la personne. </a:t>
            </a:r>
            <a:r>
              <a:rPr lang="fr-FR" b="1"/>
              <a:t>on traite l'handicap comme un problème à résoudre</a:t>
            </a:r>
            <a:endParaRPr lang="fr-FR" b="1">
              <a:cs typeface="Calibri"/>
            </a:endParaRPr>
          </a:p>
          <a:p>
            <a:r>
              <a:rPr lang="fr-FR"/>
              <a:t>Le cercle du milieu représente le point central des handicaps, à partir duquel les attitudes et les points de vue environnants sont fondés. </a:t>
            </a:r>
            <a:endParaRPr lang="fr-FR">
              <a:cs typeface="Calibri"/>
            </a:endParaRPr>
          </a:p>
          <a:p>
            <a:endParaRPr lang="fr-FR"/>
          </a:p>
          <a:p>
            <a:pPr marL="171450" indent="-171450">
              <a:buFont typeface="Arial" panose="020B0604020202020204" pitchFamily="34" charset="0"/>
              <a:buChar char="•"/>
            </a:pPr>
            <a:r>
              <a:rPr lang="fr-FR"/>
              <a:t>Nous pouvons penser à cela en relation avec une personne malade qui cherche un remède à son handicap.  </a:t>
            </a:r>
            <a:endParaRPr lang="fr-FR">
              <a:cs typeface="Calibri"/>
            </a:endParaRPr>
          </a:p>
          <a:p>
            <a:pPr marL="171450" indent="-171450">
              <a:buFont typeface="Arial" panose="020B0604020202020204" pitchFamily="34" charset="0"/>
              <a:buChar char="•"/>
            </a:pPr>
            <a:r>
              <a:rPr lang="fr-FR"/>
              <a:t>Son handicap est quelque chose qu'elle "souffre" et nous la considérons donc comme courageuse pour continuer à lutter dans la vie avec ce handicap. </a:t>
            </a:r>
            <a:endParaRPr lang="fr-FR">
              <a:cs typeface="Calibri"/>
            </a:endParaRPr>
          </a:p>
          <a:p>
            <a:pPr marL="171450" indent="-171450">
              <a:buFont typeface="Arial" panose="020B0604020202020204" pitchFamily="34" charset="0"/>
              <a:buChar char="•"/>
            </a:pPr>
            <a:r>
              <a:rPr lang="fr-FR"/>
              <a:t>Dans de nombreuses cultures aujourd'hui, le handicap est encore considéré comme le résultat d'une malédiction ou d'un péché.   </a:t>
            </a:r>
            <a:endParaRPr lang="fr-FR">
              <a:cs typeface="Calibri"/>
            </a:endParaRPr>
          </a:p>
          <a:p>
            <a:pPr marL="171450" indent="-171450">
              <a:buFont typeface="Arial" panose="020B0604020202020204" pitchFamily="34" charset="0"/>
              <a:buChar char="•"/>
            </a:pPr>
            <a:r>
              <a:rPr lang="fr-FR"/>
              <a:t>Nous faisons des comparaisons entre les personnes handicapées et les personnes non handicapées et nous nous concentrons sur ce qu'une personne handicapée ne peut pas faire.  Le handicap dont souffre la personne est le problème qu'il faut résoudre.</a:t>
            </a:r>
            <a:endParaRPr lang="fr-FR">
              <a:cs typeface="Calibri"/>
            </a:endParaRPr>
          </a:p>
          <a:p>
            <a:pPr marL="171450" indent="-171450">
              <a:buFont typeface="Arial" panose="020B0604020202020204" pitchFamily="34" charset="0"/>
              <a:buChar char="•"/>
            </a:pPr>
            <a:endParaRPr lang="fr-FR"/>
          </a:p>
          <a:p>
            <a:endParaRPr lang="fr-FR"/>
          </a:p>
          <a:p>
            <a:r>
              <a:rPr lang="fr-FR"/>
              <a:t>Ce cadrage du handicap nous amène à réagir en nous concentrant sur :</a:t>
            </a:r>
            <a:endParaRPr lang="fr-FR">
              <a:cs typeface="Calibri"/>
            </a:endParaRPr>
          </a:p>
          <a:p>
            <a:pPr marL="171450" indent="-171450">
              <a:buFont typeface="Arial" panose="020B0604020202020204" pitchFamily="34" charset="0"/>
              <a:buChar char="•"/>
            </a:pPr>
            <a:r>
              <a:rPr lang="fr-FR"/>
              <a:t>Leur besoin de soins d'aides </a:t>
            </a:r>
            <a:endParaRPr lang="fr-FR">
              <a:cs typeface="Calibri"/>
            </a:endParaRPr>
          </a:p>
          <a:p>
            <a:pPr marL="171450" indent="-171450">
              <a:buFont typeface="Arial" panose="020B0604020202020204" pitchFamily="34" charset="0"/>
              <a:buChar char="•"/>
            </a:pPr>
            <a:r>
              <a:rPr lang="fr-FR"/>
              <a:t>Pour les dons et le soutien aux besoins de base</a:t>
            </a:r>
            <a:endParaRPr lang="fr-FR">
              <a:cs typeface="Calibri"/>
            </a:endParaRPr>
          </a:p>
          <a:p>
            <a:pPr marL="171450" indent="-171450">
              <a:buFont typeface="Arial" panose="020B0604020202020204" pitchFamily="34" charset="0"/>
              <a:buChar char="•"/>
            </a:pPr>
            <a:r>
              <a:rPr lang="fr-FR"/>
              <a:t>D'un point de vue médical, cela nous amène à chercher un remède ou à améliorer les individus pour qu'ils savent mieux s'intégrer dans la société</a:t>
            </a:r>
          </a:p>
          <a:p>
            <a:pPr marL="171450" indent="-171450">
              <a:buFont typeface="Arial" panose="020B0604020202020204" pitchFamily="34" charset="0"/>
              <a:buChar char="•"/>
            </a:pPr>
            <a:r>
              <a:rPr lang="fr-FR"/>
              <a:t>   Des services séparés entraînant l'exclusion de la population générale</a:t>
            </a:r>
          </a:p>
          <a:p>
            <a:pPr marL="171450" indent="-171450">
              <a:buFont typeface="Arial" panose="020B0604020202020204" pitchFamily="34" charset="0"/>
              <a:buChar char="•"/>
            </a:pPr>
            <a:r>
              <a:rPr lang="fr-FR"/>
              <a:t>   La prise de décision est entre les mains de spécialistes ou de professionnels ; les personnes handicapées jouent un rôle passif dans le développement.</a:t>
            </a:r>
            <a:endParaRPr lang="fr-FR">
              <a:cs typeface="Calibri"/>
            </a:endParaRPr>
          </a:p>
          <a:p>
            <a:pPr marL="171450" indent="-171450">
              <a:buFont typeface="Arial" panose="020B0604020202020204" pitchFamily="34" charset="0"/>
              <a:buChar char="•"/>
            </a:pPr>
            <a:r>
              <a:rPr lang="fr-FR"/>
              <a:t>   coûteux, profitant à très peu de personnes ;</a:t>
            </a:r>
            <a:endParaRPr lang="fr-FR">
              <a:cs typeface="Calibri"/>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48527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OLIVIA:</a:t>
            </a:r>
          </a:p>
          <a:p>
            <a:endParaRPr lang="fr-FR"/>
          </a:p>
          <a:p>
            <a:r>
              <a:rPr lang="fr-FR"/>
              <a:t>Ce diagramme est basé sur le modèle social du handicap qui conduit à une approche des droits de l'homme.</a:t>
            </a:r>
          </a:p>
          <a:p>
            <a:r>
              <a:rPr lang="fr-FR"/>
              <a:t>Vous remarquerez que dans ce diagramme, les flèches pointent vers le centre.  Le problème dans ce modèle ne se pose pas avec l'individu qui a un handicap.  Le problème est le monde du handicap dans lequel vit une personne.  Le handicap est la conséquence sociale d'une incapacité</a:t>
            </a:r>
          </a:p>
          <a:p>
            <a:endParaRPr lang="fr-FR"/>
          </a:p>
          <a:p>
            <a:r>
              <a:rPr lang="fr-FR"/>
              <a:t>Une personne est donc handicapée parce que leurs droits ne sont pas reconnus sur un pied d'égalité avec les personnes non handicapées</a:t>
            </a:r>
          </a:p>
          <a:p>
            <a:r>
              <a:rPr lang="fr-FR"/>
              <a:t>Ils font l'objet de stigmatisation et de discrimination en raison de leur handicap</a:t>
            </a:r>
          </a:p>
          <a:p>
            <a:r>
              <a:rPr lang="fr-FR" b="1"/>
              <a:t>Nous ne nous concentrons pas sur le fait que la personne ne peut pas marcher, mais plutôt sur le fait que les bâtiments sont inaccessibles</a:t>
            </a:r>
            <a:endParaRPr lang="fr-FR" b="1">
              <a:cs typeface="Calibri"/>
            </a:endParaRPr>
          </a:p>
          <a:p>
            <a:r>
              <a:rPr lang="fr-FR"/>
              <a:t>Nous nous concentrons sur les obstacles auxquels les personnes handicapées sont confrontées et comment les surmonter</a:t>
            </a:r>
          </a:p>
          <a:p>
            <a:r>
              <a:rPr lang="fr-FR"/>
              <a:t>Dans notre cadre, cela peut inclure</a:t>
            </a:r>
          </a:p>
          <a:p>
            <a:r>
              <a:rPr lang="fr-FR"/>
              <a:t>Services non adaptés </a:t>
            </a:r>
          </a:p>
          <a:p>
            <a:r>
              <a:rPr lang="fr-FR"/>
              <a:t>Information non accessible.</a:t>
            </a:r>
          </a:p>
          <a:p>
            <a:r>
              <a:rPr lang="fr-FR"/>
              <a:t>Peu d'interprètes en langue des signes</a:t>
            </a:r>
          </a:p>
          <a:p>
            <a:endParaRPr lang="fr-FR"/>
          </a:p>
          <a:p>
            <a:r>
              <a:rPr lang="fr-FR"/>
              <a:t>Nous concentrons donc nos </a:t>
            </a:r>
            <a:r>
              <a:rPr lang="fr-FR" b="1"/>
              <a:t>efforts sur l'élimination de ces obstacles.</a:t>
            </a:r>
            <a:endParaRPr lang="fr-FR" b="1">
              <a:cs typeface="Calibri"/>
            </a:endParaRPr>
          </a:p>
          <a:p>
            <a:r>
              <a:rPr lang="fr-FR"/>
              <a:t>Il ne s'agit pas de mettre en place des services spécialisés, mais de développer une approche qui intègre les personnes handicapées.</a:t>
            </a:r>
          </a:p>
          <a:p>
            <a:r>
              <a:rPr lang="fr-FR" b="1"/>
              <a:t>C'est ce modèle qui est à la base de la Convention des Nations unies sur les droits des personnes handicapées</a:t>
            </a:r>
            <a:endParaRPr lang="en-GB"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6673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6394F2-C29D-4F2C-923E-C633A7BCED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51212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Voici le contexte</a:t>
            </a:r>
          </a:p>
          <a:p>
            <a:endParaRPr lang="en-US" dirty="0"/>
          </a:p>
          <a:p>
            <a:r>
              <a:rPr lang="fr-FR" dirty="0"/>
              <a:t>Imaginez que vous vous trouvez au Zoomland, un pays fictif où il ne peut plus y avoir qu'un seul avortement sécurisé et légal.  </a:t>
            </a:r>
          </a:p>
          <a:p>
            <a:endParaRPr lang="en-US" dirty="0"/>
          </a:p>
          <a:p>
            <a:r>
              <a:rPr lang="fr-FR" dirty="0"/>
              <a:t>Sept femmes ont exprimé leur désir d'interrompre leur grossesse et ont demandé à bénéficier de ce dernier avortement.</a:t>
            </a:r>
          </a:p>
          <a:p>
            <a:endParaRPr lang="en-US" dirty="0"/>
          </a:p>
          <a:p>
            <a:r>
              <a:rPr lang="fr-FR" dirty="0"/>
              <a:t>Vos petits groupes représentent les décideurs politiques qui examinent les demandes et  doivent décider à qui revient le dernier avortement. </a:t>
            </a:r>
          </a:p>
          <a:p>
            <a:endParaRPr lang="en-US" dirty="0"/>
          </a:p>
          <a:p>
            <a:r>
              <a:rPr lang="fr-FR" dirty="0"/>
              <a:t>Votre groupe doit en choisir une... si vous ne pouvez pas vous mettre d'accord sur une seule femme, personne ne bénéficie d'avortement.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C940-2602-4D0A-B2ED-4405E9FAA09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852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eaLnBrk="1" hangingPunct="1">
              <a:buFont typeface="Arial" charset="0"/>
              <a:buChar char="•"/>
            </a:pPr>
            <a:r>
              <a:rPr lang="fr-FR" sz="1200" dirty="0">
                <a:latin typeface="+mn-lt"/>
                <a:cs typeface="Arial" charset="0"/>
              </a:rPr>
              <a:t>le handicap est la conséquence sociale d'une déficience</a:t>
            </a:r>
          </a:p>
          <a:p>
            <a:pPr marL="285750" indent="-285750" eaLnBrk="1" hangingPunct="1">
              <a:buFont typeface="Arial" charset="0"/>
              <a:buChar char="•"/>
            </a:pPr>
            <a:r>
              <a:rPr lang="fr-FR" sz="1200" dirty="0">
                <a:latin typeface="+mn-lt"/>
                <a:cs typeface="Arial" charset="0"/>
              </a:rPr>
              <a:t>les personnes sont handicapées par la société qui leur refuse des droits et des opportunités</a:t>
            </a:r>
          </a:p>
          <a:p>
            <a:pPr marL="285750" indent="-285750" eaLnBrk="1" hangingPunct="1">
              <a:buFont typeface="Arial" charset="0"/>
              <a:buChar char="•"/>
            </a:pPr>
            <a:r>
              <a:rPr lang="fr-FR" sz="1200" dirty="0">
                <a:latin typeface="+mn-lt"/>
                <a:cs typeface="Arial" charset="0"/>
              </a:rPr>
              <a:t>les besoins et les droits des personnes handicapées sont les mêmes que ceux des personnes non handicapées</a:t>
            </a:r>
          </a:p>
          <a:p>
            <a:pPr marL="285750" indent="-285750" eaLnBrk="1" hangingPunct="1">
              <a:buFont typeface="Arial" charset="0"/>
              <a:buChar char="•"/>
            </a:pPr>
            <a:r>
              <a:rPr lang="fr-FR" sz="1200" dirty="0">
                <a:latin typeface="+mn-lt"/>
                <a:cs typeface="Arial" charset="0"/>
              </a:rPr>
              <a:t>conduit à des approches inclusives de l'éducation, de l'emploi et d'autres services en encourageant la participation des personnes handicapées aux programmes généraux ;</a:t>
            </a:r>
          </a:p>
          <a:p>
            <a:pPr marL="285750" indent="-285750" eaLnBrk="1" hangingPunct="1">
              <a:buFont typeface="Arial" charset="0"/>
              <a:buChar char="•"/>
            </a:pPr>
            <a:r>
              <a:rPr lang="fr-FR" sz="1200" dirty="0">
                <a:latin typeface="+mn-lt"/>
                <a:cs typeface="Arial" charset="0"/>
              </a:rPr>
              <a:t>les activités se concentrent sur l'identification et la suppression des obstacles </a:t>
            </a:r>
            <a:r>
              <a:rPr lang="fr-FR" sz="1200" u="sng" dirty="0">
                <a:latin typeface="+mn-lt"/>
                <a:cs typeface="Arial" charset="0"/>
              </a:rPr>
              <a:t>attitudinaux</a:t>
            </a:r>
            <a:r>
              <a:rPr lang="fr-FR" sz="1200" dirty="0">
                <a:latin typeface="+mn-lt"/>
                <a:cs typeface="Arial" charset="0"/>
              </a:rPr>
              <a:t>, </a:t>
            </a:r>
            <a:r>
              <a:rPr lang="fr-FR" sz="1200" u="sng" dirty="0">
                <a:latin typeface="+mn-lt"/>
                <a:cs typeface="Arial" charset="0"/>
              </a:rPr>
              <a:t>environnementaux</a:t>
            </a:r>
            <a:r>
              <a:rPr lang="fr-FR" sz="1200" dirty="0">
                <a:latin typeface="+mn-lt"/>
                <a:cs typeface="Arial" charset="0"/>
              </a:rPr>
              <a:t> et </a:t>
            </a:r>
            <a:r>
              <a:rPr lang="fr-FR" sz="1200" u="sng" dirty="0">
                <a:latin typeface="+mn-lt"/>
                <a:cs typeface="Arial" charset="0"/>
              </a:rPr>
              <a:t>institutionnels</a:t>
            </a:r>
            <a:r>
              <a:rPr lang="fr-FR" sz="1200" dirty="0">
                <a:latin typeface="+mn-lt"/>
                <a:cs typeface="Arial" charset="0"/>
              </a:rPr>
              <a:t> à l'inclusion. </a:t>
            </a:r>
          </a:p>
          <a:p>
            <a:pPr marL="285750" indent="-285750" eaLnBrk="1" hangingPunct="1">
              <a:buFont typeface="Arial" charset="0"/>
              <a:buChar char="•"/>
            </a:pPr>
            <a:r>
              <a:rPr lang="fr-FR" sz="1200" dirty="0">
                <a:latin typeface="+mn-lt"/>
                <a:cs typeface="Arial" charset="0"/>
              </a:rPr>
              <a:t>étayée par la législation nationale et internationale, notamment la Convention des Nations unies relative aux droits des personnes handicapées.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93811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C940-2602-4D0A-B2ED-4405E9FAA09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7586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Voici le contexte</a:t>
            </a:r>
          </a:p>
          <a:p>
            <a:endParaRPr lang="en-US" dirty="0"/>
          </a:p>
          <a:p>
            <a:r>
              <a:rPr lang="fr-FR" dirty="0"/>
              <a:t>Imaginez que vous vous trouvez au Zoomland, un pays fictif où il ne peut plus y avoir qu'un seul avortement sécurisé et légal.  </a:t>
            </a:r>
          </a:p>
          <a:p>
            <a:endParaRPr lang="en-US" dirty="0"/>
          </a:p>
          <a:p>
            <a:r>
              <a:rPr lang="fr-FR" dirty="0"/>
              <a:t>Sept femmes ont exprimé leur désir d'interrompre leur grossesse et ont demandé à bénéficier de ce dernier avortement.</a:t>
            </a:r>
          </a:p>
          <a:p>
            <a:endParaRPr lang="en-US" dirty="0"/>
          </a:p>
          <a:p>
            <a:r>
              <a:rPr lang="fr-FR" dirty="0"/>
              <a:t>Vos petits groupes représentent les décideurs politiques qui examinent les demandes et  doivent décider à qui revient le dernier avortement. </a:t>
            </a:r>
          </a:p>
          <a:p>
            <a:endParaRPr lang="en-US" dirty="0"/>
          </a:p>
          <a:p>
            <a:r>
              <a:rPr lang="fr-FR" dirty="0"/>
              <a:t>Votre groupe doit en choisir une... si vous ne pouvez pas vous mettre d'accord sur une seule femme, personne ne bénéficie d'avortement.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C940-2602-4D0A-B2ED-4405E9FAA09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27183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Voici le contexte</a:t>
            </a:r>
          </a:p>
          <a:p>
            <a:endParaRPr lang="en-US" dirty="0"/>
          </a:p>
          <a:p>
            <a:r>
              <a:rPr lang="fr-FR" dirty="0"/>
              <a:t>Imaginez que vous vous trouvez au Zoomland, un pays fictif où il ne peut plus y avoir qu'un seul avortement sécurisé et légal.  </a:t>
            </a:r>
          </a:p>
          <a:p>
            <a:endParaRPr lang="en-US" dirty="0"/>
          </a:p>
          <a:p>
            <a:r>
              <a:rPr lang="fr-FR" dirty="0"/>
              <a:t>Sept femmes ont exprimé leur désir d'interrompre leur grossesse et ont demandé à bénéficier de ce dernier avortement.</a:t>
            </a:r>
          </a:p>
          <a:p>
            <a:endParaRPr lang="en-US" dirty="0"/>
          </a:p>
          <a:p>
            <a:r>
              <a:rPr lang="fr-FR" dirty="0"/>
              <a:t>Vos petits groupes représentent les décideurs politiques qui examinent les demandes et  doivent décider à qui revient le dernier avortement. </a:t>
            </a:r>
          </a:p>
          <a:p>
            <a:endParaRPr lang="en-US" dirty="0"/>
          </a:p>
          <a:p>
            <a:r>
              <a:rPr lang="fr-FR" dirty="0"/>
              <a:t>Votre groupe doit en choisir une... si vous ne pouvez pas vous mettre d'accord sur une seule femme, personne ne bénéficie d'avortement.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C940-2602-4D0A-B2ED-4405E9FAA09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883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Voici le contexte</a:t>
            </a:r>
          </a:p>
          <a:p>
            <a:endParaRPr lang="en-US" dirty="0"/>
          </a:p>
          <a:p>
            <a:r>
              <a:rPr lang="fr-FR" dirty="0"/>
              <a:t>Imaginez que vous vous trouvez au Zoomland, un pays fictif où il ne peut plus y avoir qu'un seul avortement sécurisé et légal.  </a:t>
            </a:r>
          </a:p>
          <a:p>
            <a:endParaRPr lang="en-US" dirty="0"/>
          </a:p>
          <a:p>
            <a:r>
              <a:rPr lang="fr-FR" dirty="0"/>
              <a:t>Sept femmes ont exprimé leur désir d'interrompre leur grossesse et ont demandé à bénéficier de ce dernier avortement.</a:t>
            </a:r>
          </a:p>
          <a:p>
            <a:endParaRPr lang="en-US" dirty="0"/>
          </a:p>
          <a:p>
            <a:r>
              <a:rPr lang="fr-FR" dirty="0"/>
              <a:t>Vos petits groupes représentent les décideurs politiques qui examinent les demandes et  doivent décider à qui revient le dernier avortement. </a:t>
            </a:r>
          </a:p>
          <a:p>
            <a:endParaRPr lang="en-US" dirty="0"/>
          </a:p>
          <a:p>
            <a:r>
              <a:rPr lang="fr-FR" dirty="0"/>
              <a:t>Votre groupe doit en choisir une... si vous ne pouvez pas vous mettre d'accord sur une seule femme, personne ne bénéficie d'avortement.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C940-2602-4D0A-B2ED-4405E9FAA09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69116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Voici le contexte</a:t>
            </a:r>
          </a:p>
          <a:p>
            <a:endParaRPr lang="en-US" dirty="0"/>
          </a:p>
          <a:p>
            <a:r>
              <a:rPr lang="fr-FR" dirty="0"/>
              <a:t>Imaginez que vous vous trouvez au Zoomland, un pays fictif où il ne peut plus y avoir qu'un seul avortement sécurisé et légal.  </a:t>
            </a:r>
          </a:p>
          <a:p>
            <a:endParaRPr lang="en-US" dirty="0"/>
          </a:p>
          <a:p>
            <a:r>
              <a:rPr lang="fr-FR" dirty="0"/>
              <a:t>Sept femmes ont exprimé leur désir d'interrompre leur grossesse et ont demandé à bénéficier de ce dernier avortement.</a:t>
            </a:r>
          </a:p>
          <a:p>
            <a:endParaRPr lang="en-US" dirty="0"/>
          </a:p>
          <a:p>
            <a:r>
              <a:rPr lang="fr-FR" dirty="0"/>
              <a:t>Vos petits groupes représentent les décideurs politiques qui examinent les demandes et  doivent décider à qui revient le dernier avortement. </a:t>
            </a:r>
          </a:p>
          <a:p>
            <a:endParaRPr lang="en-US" dirty="0"/>
          </a:p>
          <a:p>
            <a:r>
              <a:rPr lang="fr-FR" dirty="0"/>
              <a:t>Votre groupe doit en choisir une... si vous ne pouvez pas vous mettre d'accord sur une seule femme, personne ne bénéficie d'avortement.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C940-2602-4D0A-B2ED-4405E9FAA09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63843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6394F2-C29D-4F2C-923E-C633A7BCED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23735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JAMBOARD : CADRE 1</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EB7F7D-836D-4C06-B979-1D42DB4E824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01353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Diapositive facultative - pour que les animateurs aient un aperçu.</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EB7F7D-836D-4C06-B979-1D42DB4E824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34255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JAMBOARD : CADRE 2</a:t>
            </a:r>
          </a:p>
          <a:p>
            <a:pPr marL="171450" indent="-171450">
              <a:buFont typeface="Arial" panose="020B0604020202020204" pitchFamily="34" charset="0"/>
              <a:buChar char="•"/>
            </a:pPr>
            <a:endParaRPr lang="en-US"/>
          </a:p>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EB7F7D-836D-4C06-B979-1D42DB4E824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53403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JAMBOARD : CADRE 3</a:t>
            </a:r>
          </a:p>
          <a:p>
            <a:pPr marL="171450" indent="-171450">
              <a:buFont typeface="Arial" panose="020B0604020202020204" pitchFamily="34" charset="0"/>
              <a:buChar char="•"/>
            </a:pPr>
            <a:endParaRPr lang="en-US"/>
          </a:p>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EB7F7D-836D-4C06-B979-1D42DB4E824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83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60385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JAMBOARD : CADRE 4</a:t>
            </a:r>
          </a:p>
          <a:p>
            <a:pPr marL="171450" indent="-171450">
              <a:buFont typeface="Arial" panose="020B0604020202020204" pitchFamily="34" charset="0"/>
              <a:buChar char="•"/>
            </a:pPr>
            <a:endParaRPr lang="en-US"/>
          </a:p>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EB7F7D-836D-4C06-B979-1D42DB4E824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7532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JAMBOARD : CADRE 5</a:t>
            </a:r>
          </a:p>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EB7F7D-836D-4C06-B979-1D42DB4E8246}"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8165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JAMBOARD : CADRE 7</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6394F2-C29D-4F2C-923E-C633A7BCED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6325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CADRE JAMBOARD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6394F2-C29D-4F2C-923E-C633A7BCED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02673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CADRE JAMBOARD</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6394F2-C29D-4F2C-923E-C633A7BCED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46817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GUIDE DE L'ANIMATEUR : PAS DE PARTAGE D'ÉCRAN</a:t>
            </a:r>
          </a:p>
          <a:p>
            <a:r>
              <a:rPr lang="fr-FR"/>
              <a:t>Le débriefing doit ramener tout le monde au Powerpoint. Pas de partage d'écran.  L'animateur pose simplement des questions de débriefing aux participants avec les vidéos activées.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6394F2-C29D-4F2C-923E-C633A7BCED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97481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A6394F2-C29D-4F2C-923E-C633A7BCED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70108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br>
              <a:rPr lang="fr-FR" dirty="0"/>
            </a:br>
            <a:r>
              <a:rPr lang="fr-FR" sz="1200" dirty="0"/>
              <a:t>Solutions : qu'est-ce qui aurait pu être fait différemment ? </a:t>
            </a:r>
            <a:br>
              <a:rPr lang="fr-FR" sz="1200" dirty="0"/>
            </a:br>
            <a:r>
              <a:rPr lang="fr-FR" sz="1200" dirty="0"/>
              <a:t>Comment cela peut-il avoir un impact sur notre programmation en tant qu'organisations de SSR ?</a:t>
            </a:r>
            <a:br>
              <a:rPr lang="fr-FR" sz="1200" dirty="0"/>
            </a:b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C34EF2-1DBA-4F91-A39E-859C47745E6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02648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br>
              <a:rPr lang="fr-FR" dirty="0"/>
            </a:br>
            <a:r>
              <a:rPr lang="fr-FR" sz="1200" dirty="0"/>
              <a:t>Solutions : qu'est-ce qui aurait pu être fait différemment ? </a:t>
            </a:r>
            <a:br>
              <a:rPr lang="fr-FR" sz="1200" dirty="0"/>
            </a:br>
            <a:r>
              <a:rPr lang="fr-FR" sz="1200" dirty="0"/>
              <a:t>Comment cela peut-il avoir un impact sur notre programmation en tant qu'organisations de SSR ?</a:t>
            </a:r>
            <a:br>
              <a:rPr lang="fr-FR" sz="1200" dirty="0"/>
            </a:br>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C34EF2-1DBA-4F91-A39E-859C47745E6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93763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6394F2-C29D-4F2C-923E-C633A7BCED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5121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Ces diagrammes expriment les différentes approches qui sont déployées lorsqu'on travaille avec des personnes handicapées.  </a:t>
            </a:r>
          </a:p>
          <a:p>
            <a:r>
              <a:rPr lang="fr-FR" dirty="0"/>
              <a:t>Le cercle représente la société.  Les personnes handicapées sont souvent exclues de la « société normale» et des programmes de développement courants.  </a:t>
            </a:r>
          </a:p>
          <a:p>
            <a:r>
              <a:rPr lang="fr-FR" dirty="0"/>
              <a:t>Les modèles médicaux/caritatifs, qui considèrent l'individu comme le problème à résoudre et nécessite des interventions spécialisées, donnent lieu à des approches ségrégatives.  </a:t>
            </a:r>
          </a:p>
          <a:p>
            <a:r>
              <a:rPr lang="fr-FR" dirty="0"/>
              <a:t>Une approche intégration consiste à reconnaître le droit à l'inclusion des personnes handicapées, tout en continuant à les traiter comme un groupe distinct.</a:t>
            </a:r>
          </a:p>
          <a:p>
            <a:r>
              <a:rPr lang="fr-FR" dirty="0"/>
              <a:t>Tandis qu'un modèle inclusif reconnaît les mêmes droits aux personnes handicapées qu'aux personnes non handicapées.  Les obstacles sont levés pour garantir un accès complet et égal.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9398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Voici le contexte</a:t>
            </a:r>
          </a:p>
          <a:p>
            <a:endParaRPr lang="en-US" dirty="0"/>
          </a:p>
          <a:p>
            <a:r>
              <a:rPr lang="fr-FR" dirty="0"/>
              <a:t>Imaginez que vous vous trouvez au Zoomland, un pays fictif où il ne peut plus y avoir qu'un seul avortement sécurisé et légal.  </a:t>
            </a:r>
          </a:p>
          <a:p>
            <a:endParaRPr lang="en-US" dirty="0"/>
          </a:p>
          <a:p>
            <a:r>
              <a:rPr lang="fr-FR" dirty="0"/>
              <a:t>Sept femmes ont exprimé leur désir d'interrompre leur grossesse et ont demandé à bénéficier de ce dernier avortement.</a:t>
            </a:r>
          </a:p>
          <a:p>
            <a:endParaRPr lang="en-US" dirty="0"/>
          </a:p>
          <a:p>
            <a:r>
              <a:rPr lang="fr-FR" dirty="0"/>
              <a:t>Vos petits groupes représentent les décideurs politiques qui examinent les demandes et  doivent décider à qui revient le dernier avortement. </a:t>
            </a:r>
          </a:p>
          <a:p>
            <a:endParaRPr lang="en-US" dirty="0"/>
          </a:p>
          <a:p>
            <a:r>
              <a:rPr lang="fr-FR" dirty="0"/>
              <a:t>Votre groupe doit en choisir une... si vous ne pouvez pas vous mettre d'accord sur une seule femme, personne ne bénéficie d'avortement.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C940-2602-4D0A-B2ED-4405E9FAA09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8525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C940-2602-4D0A-B2ED-4405E9FAA09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35201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C940-2602-4D0A-B2ED-4405E9FAA09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64563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C940-2602-4D0A-B2ED-4405E9FAA09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7586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88C940-2602-4D0A-B2ED-4405E9FAA09C}"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7047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6394F2-C29D-4F2C-923E-C633A7BCED6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2373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La CDPH des Nations unies est un cadre fondé sur les droits.  Les personnes handicapées ont les mêmes droits que tous les autres membres de la société, et ces droits doivent être respectés.  La société doit devenir plus inclusive à l'égard des personnes handicapées.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019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Votre pays a-t-il signé la CDPH des Nations Unies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En décembre 2017, 175 États membres des Nations unies avaient ratifié la Convention. https://www.un.org/development/desa/disabilities/news/dspd/suriname-ratifies-crpd-on-29-march-2017-total-173.html#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0464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articles clés qui concernent la SDSR sont l'article 6 et l'article 25</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BED03E-74B2-BD45-8810-EF8946D136B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67367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sp>
        <p:nvSpPr>
          <p:cNvPr id="9" name="Google Shape;9;p2"/>
          <p:cNvSpPr/>
          <p:nvPr/>
        </p:nvSpPr>
        <p:spPr>
          <a:xfrm>
            <a:off x="0" y="0"/>
            <a:ext cx="12211600" cy="5689600"/>
          </a:xfrm>
          <a:prstGeom prst="rect">
            <a:avLst/>
          </a:prstGeom>
          <a:solidFill>
            <a:srgbClr val="C0CEC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title"/>
          </p:nvPr>
        </p:nvSpPr>
        <p:spPr>
          <a:xfrm>
            <a:off x="351837" y="940733"/>
            <a:ext cx="8415600" cy="2238800"/>
          </a:xfrm>
          <a:prstGeom prst="rect">
            <a:avLst/>
          </a:prstGeom>
        </p:spPr>
        <p:txBody>
          <a:bodyPr spcFirstLastPara="1" wrap="square" lIns="91425" tIns="91425" rIns="91425" bIns="91425" anchor="t" anchorCtr="0">
            <a:noAutofit/>
          </a:bodyPr>
          <a:lstStyle>
            <a:lvl1pPr lvl="0">
              <a:spcBef>
                <a:spcPts val="0"/>
              </a:spcBef>
              <a:spcAft>
                <a:spcPts val="0"/>
              </a:spcAft>
              <a:buNone/>
              <a:defRPr sz="6400" b="1" i="0">
                <a:solidFill>
                  <a:srgbClr val="2E3856"/>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r>
              <a:rPr lang="en-US"/>
              <a:t>Click to edit Master title style</a:t>
            </a:r>
            <a:endParaRPr dirty="0"/>
          </a:p>
        </p:txBody>
      </p:sp>
      <p:pic>
        <p:nvPicPr>
          <p:cNvPr id="11" name="Google Shape;11;p2"/>
          <p:cNvPicPr preferRelativeResize="0"/>
          <p:nvPr/>
        </p:nvPicPr>
        <p:blipFill>
          <a:blip r:embed="rId2">
            <a:alphaModFix/>
          </a:blip>
          <a:stretch>
            <a:fillRect/>
          </a:stretch>
        </p:blipFill>
        <p:spPr>
          <a:xfrm>
            <a:off x="351834" y="5954100"/>
            <a:ext cx="1349967" cy="684867"/>
          </a:xfrm>
          <a:prstGeom prst="rect">
            <a:avLst/>
          </a:prstGeom>
          <a:noFill/>
          <a:ln>
            <a:noFill/>
          </a:ln>
        </p:spPr>
      </p:pic>
      <p:pic>
        <p:nvPicPr>
          <p:cNvPr id="12" name="Google Shape;12;p2"/>
          <p:cNvPicPr preferRelativeResize="0"/>
          <p:nvPr/>
        </p:nvPicPr>
        <p:blipFill>
          <a:blip r:embed="rId3">
            <a:alphaModFix/>
          </a:blip>
          <a:stretch>
            <a:fillRect/>
          </a:stretch>
        </p:blipFill>
        <p:spPr>
          <a:xfrm rot="5400000">
            <a:off x="8478135" y="3070399"/>
            <a:ext cx="6349999" cy="717200"/>
          </a:xfrm>
          <a:prstGeom prst="rect">
            <a:avLst/>
          </a:prstGeom>
          <a:noFill/>
          <a:ln>
            <a:noFill/>
          </a:ln>
        </p:spPr>
      </p:pic>
    </p:spTree>
    <p:extLst>
      <p:ext uri="{BB962C8B-B14F-4D97-AF65-F5344CB8AC3E}">
        <p14:creationId xmlns:p14="http://schemas.microsoft.com/office/powerpoint/2010/main" val="3157025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lists">
  <p:cSld name="Two lists">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351833" y="940733"/>
            <a:ext cx="10019200" cy="1672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4800" b="1" i="0">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dirty="0"/>
          </a:p>
        </p:txBody>
      </p:sp>
      <p:sp>
        <p:nvSpPr>
          <p:cNvPr id="33" name="Google Shape;33;p10"/>
          <p:cNvSpPr txBox="1">
            <a:spLocks noGrp="1"/>
          </p:cNvSpPr>
          <p:nvPr>
            <p:ph type="body" idx="1"/>
          </p:nvPr>
        </p:nvSpPr>
        <p:spPr>
          <a:xfrm>
            <a:off x="351833" y="2265800"/>
            <a:ext cx="5349600" cy="3425600"/>
          </a:xfrm>
          <a:prstGeom prst="rect">
            <a:avLst/>
          </a:prstGeom>
        </p:spPr>
        <p:txBody>
          <a:bodyPr spcFirstLastPara="1" wrap="square" lIns="91425" tIns="91425" rIns="91425" bIns="91425" anchor="t" anchorCtr="0">
            <a:noAutofit/>
          </a:bodyPr>
          <a:lstStyle>
            <a:lvl1pPr marL="609585" lvl="0" indent="-457189" rtl="0">
              <a:lnSpc>
                <a:spcPct val="110000"/>
              </a:lnSpc>
              <a:spcBef>
                <a:spcPts val="0"/>
              </a:spcBef>
              <a:spcAft>
                <a:spcPts val="0"/>
              </a:spcAft>
              <a:buClr>
                <a:srgbClr val="595959"/>
              </a:buClr>
              <a:buSzPts val="1800"/>
              <a:buFont typeface="Arial" panose="020B0604020202020204" pitchFamily="34" charset="0"/>
              <a:buChar char="•"/>
              <a:defRPr b="0" i="0">
                <a:solidFill>
                  <a:srgbClr val="595959"/>
                </a:solidFill>
                <a:latin typeface="Arial" panose="020B0604020202020204" pitchFamily="34" charset="0"/>
                <a:ea typeface="Arial" panose="020B0604020202020204" pitchFamily="34" charset="0"/>
                <a:cs typeface="Arial" panose="020B0604020202020204" pitchFamily="34" charset="0"/>
                <a:sym typeface="Montserrat Medium"/>
              </a:defRPr>
            </a:lvl1pPr>
            <a:lvl2pPr marL="1219170" lvl="1" indent="-423323" rtl="0">
              <a:lnSpc>
                <a:spcPct val="110000"/>
              </a:lnSpc>
              <a:spcBef>
                <a:spcPts val="667"/>
              </a:spcBef>
              <a:spcAft>
                <a:spcPts val="0"/>
              </a:spcAft>
              <a:buClr>
                <a:srgbClr val="666666"/>
              </a:buClr>
              <a:buSzPts val="1400"/>
              <a:buFont typeface="Yrsa Light"/>
              <a:buChar char="○"/>
              <a:defRPr>
                <a:solidFill>
                  <a:srgbClr val="666666"/>
                </a:solidFill>
                <a:latin typeface="Yrsa Light"/>
                <a:ea typeface="Yrsa Light"/>
                <a:cs typeface="Yrsa Light"/>
                <a:sym typeface="Yrsa Light"/>
              </a:defRPr>
            </a:lvl2pPr>
            <a:lvl3pPr marL="1828754" lvl="2" indent="-423323"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3pPr>
            <a:lvl4pPr marL="2438339" lvl="3" indent="-423323"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4pPr>
            <a:lvl5pPr marL="3047924" lvl="4" indent="-423323"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5pPr>
            <a:lvl6pPr marL="3657509" lvl="5" indent="-423323"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6pPr>
            <a:lvl7pPr marL="4267093" lvl="6" indent="-423323"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7pPr>
            <a:lvl8pPr marL="4876678" lvl="7" indent="-423323"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8pPr>
            <a:lvl9pPr marL="5486263" lvl="8" indent="-423323" rtl="0">
              <a:lnSpc>
                <a:spcPct val="110000"/>
              </a:lnSpc>
              <a:spcBef>
                <a:spcPts val="667"/>
              </a:spcBef>
              <a:spcAft>
                <a:spcPts val="667"/>
              </a:spcAft>
              <a:buClr>
                <a:srgbClr val="000000"/>
              </a:buClr>
              <a:buSzPts val="1400"/>
              <a:buFont typeface="Yrsa Light"/>
              <a:buChar char="■"/>
              <a:defRPr>
                <a:solidFill>
                  <a:srgbClr val="000000"/>
                </a:solidFill>
                <a:latin typeface="Yrsa Light"/>
                <a:ea typeface="Yrsa Light"/>
                <a:cs typeface="Yrsa Light"/>
                <a:sym typeface="Yrsa Light"/>
              </a:defRPr>
            </a:lvl9pPr>
          </a:lstStyle>
          <a:p>
            <a:pPr lvl="0"/>
            <a:r>
              <a:rPr lang="en-US"/>
              <a:t>Click to edit Master text styles</a:t>
            </a:r>
          </a:p>
        </p:txBody>
      </p:sp>
      <p:sp>
        <p:nvSpPr>
          <p:cNvPr id="34" name="Google Shape;34;p10"/>
          <p:cNvSpPr txBox="1">
            <a:spLocks noGrp="1"/>
          </p:cNvSpPr>
          <p:nvPr>
            <p:ph type="body" idx="2"/>
          </p:nvPr>
        </p:nvSpPr>
        <p:spPr>
          <a:xfrm>
            <a:off x="5908233" y="2265800"/>
            <a:ext cx="5349600" cy="3425600"/>
          </a:xfrm>
          <a:prstGeom prst="rect">
            <a:avLst/>
          </a:prstGeom>
        </p:spPr>
        <p:txBody>
          <a:bodyPr spcFirstLastPara="1" wrap="square" lIns="91425" tIns="91425" rIns="91425" bIns="91425" anchor="t" anchorCtr="0">
            <a:noAutofit/>
          </a:bodyPr>
          <a:lstStyle>
            <a:lvl1pPr marL="609585" lvl="0" indent="-457189" rtl="0">
              <a:lnSpc>
                <a:spcPct val="110000"/>
              </a:lnSpc>
              <a:spcBef>
                <a:spcPts val="0"/>
              </a:spcBef>
              <a:spcAft>
                <a:spcPts val="0"/>
              </a:spcAft>
              <a:buClr>
                <a:srgbClr val="595959"/>
              </a:buClr>
              <a:buSzPts val="1800"/>
              <a:buFont typeface="Arial" panose="020B0604020202020204" pitchFamily="34" charset="0"/>
              <a:buChar char="•"/>
              <a:defRPr b="0" i="0">
                <a:solidFill>
                  <a:srgbClr val="595959"/>
                </a:solidFill>
                <a:latin typeface="Arial" panose="020B0604020202020204" pitchFamily="34" charset="0"/>
                <a:ea typeface="Arial" panose="020B0604020202020204" pitchFamily="34" charset="0"/>
                <a:cs typeface="Arial" panose="020B0604020202020204" pitchFamily="34" charset="0"/>
                <a:sym typeface="Montserrat Medium"/>
              </a:defRPr>
            </a:lvl1pPr>
            <a:lvl2pPr marL="1219170" lvl="1" indent="-423323" rtl="0">
              <a:lnSpc>
                <a:spcPct val="110000"/>
              </a:lnSpc>
              <a:spcBef>
                <a:spcPts val="667"/>
              </a:spcBef>
              <a:spcAft>
                <a:spcPts val="0"/>
              </a:spcAft>
              <a:buClr>
                <a:srgbClr val="666666"/>
              </a:buClr>
              <a:buSzPts val="1400"/>
              <a:buFont typeface="Yrsa Light"/>
              <a:buChar char="○"/>
              <a:defRPr>
                <a:solidFill>
                  <a:srgbClr val="666666"/>
                </a:solidFill>
                <a:latin typeface="Yrsa Light"/>
                <a:ea typeface="Yrsa Light"/>
                <a:cs typeface="Yrsa Light"/>
                <a:sym typeface="Yrsa Light"/>
              </a:defRPr>
            </a:lvl2pPr>
            <a:lvl3pPr marL="1828754" lvl="2" indent="-423323"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3pPr>
            <a:lvl4pPr marL="2438339" lvl="3" indent="-423323"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4pPr>
            <a:lvl5pPr marL="3047924" lvl="4" indent="-423323"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5pPr>
            <a:lvl6pPr marL="3657509" lvl="5" indent="-423323"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6pPr>
            <a:lvl7pPr marL="4267093" lvl="6" indent="-423323"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7pPr>
            <a:lvl8pPr marL="4876678" lvl="7" indent="-423323"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8pPr>
            <a:lvl9pPr marL="5486263" lvl="8" indent="-423323" rtl="0">
              <a:lnSpc>
                <a:spcPct val="110000"/>
              </a:lnSpc>
              <a:spcBef>
                <a:spcPts val="667"/>
              </a:spcBef>
              <a:spcAft>
                <a:spcPts val="667"/>
              </a:spcAft>
              <a:buClr>
                <a:srgbClr val="000000"/>
              </a:buClr>
              <a:buSzPts val="1400"/>
              <a:buFont typeface="Yrsa Light"/>
              <a:buChar char="■"/>
              <a:defRPr>
                <a:solidFill>
                  <a:srgbClr val="000000"/>
                </a:solidFill>
                <a:latin typeface="Yrsa Light"/>
                <a:ea typeface="Yrsa Light"/>
                <a:cs typeface="Yrsa Light"/>
                <a:sym typeface="Yrsa Light"/>
              </a:defRPr>
            </a:lvl9pPr>
          </a:lstStyle>
          <a:p>
            <a:pPr lvl="0"/>
            <a:r>
              <a:rPr lang="en-US"/>
              <a:t>Click to edit Master text styles</a:t>
            </a:r>
          </a:p>
        </p:txBody>
      </p:sp>
      <p:pic>
        <p:nvPicPr>
          <p:cNvPr id="3" name="Picture 2" descr="Logo&#10;&#10;Description automatically generated">
            <a:extLst>
              <a:ext uri="{FF2B5EF4-FFF2-40B4-BE49-F238E27FC236}">
                <a16:creationId xmlns:a16="http://schemas.microsoft.com/office/drawing/2014/main" id="{B68D0CB1-F905-66F0-6C40-E9749210FD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833" y="5917267"/>
            <a:ext cx="1518345" cy="745616"/>
          </a:xfrm>
          <a:prstGeom prst="rect">
            <a:avLst/>
          </a:prstGeom>
        </p:spPr>
      </p:pic>
    </p:spTree>
    <p:extLst>
      <p:ext uri="{BB962C8B-B14F-4D97-AF65-F5344CB8AC3E}">
        <p14:creationId xmlns:p14="http://schemas.microsoft.com/office/powerpoint/2010/main" val="314378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351833" y="940733"/>
            <a:ext cx="9334000" cy="1672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4800" b="1" i="0">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dirty="0"/>
          </a:p>
        </p:txBody>
      </p:sp>
      <p:sp>
        <p:nvSpPr>
          <p:cNvPr id="38" name="Google Shape;38;p11"/>
          <p:cNvSpPr txBox="1">
            <a:spLocks noGrp="1"/>
          </p:cNvSpPr>
          <p:nvPr>
            <p:ph type="body" idx="1"/>
          </p:nvPr>
        </p:nvSpPr>
        <p:spPr>
          <a:xfrm>
            <a:off x="351833" y="2265800"/>
            <a:ext cx="8978800" cy="3425600"/>
          </a:xfrm>
          <a:prstGeom prst="rect">
            <a:avLst/>
          </a:prstGeom>
        </p:spPr>
        <p:txBody>
          <a:bodyPr spcFirstLastPara="1" wrap="square" lIns="91425" tIns="91425" rIns="91425" bIns="91425" anchor="t" anchorCtr="0">
            <a:noAutofit/>
          </a:bodyPr>
          <a:lstStyle>
            <a:lvl1pPr marL="609585" lvl="0" indent="-457189" rtl="0">
              <a:lnSpc>
                <a:spcPct val="110000"/>
              </a:lnSpc>
              <a:spcBef>
                <a:spcPts val="0"/>
              </a:spcBef>
              <a:spcAft>
                <a:spcPts val="0"/>
              </a:spcAft>
              <a:buClr>
                <a:srgbClr val="595959"/>
              </a:buClr>
              <a:buSzPts val="1800"/>
              <a:buFont typeface="Arial" panose="020B0604020202020204" pitchFamily="34" charset="0"/>
              <a:buChar char="•"/>
              <a:defRPr b="0" i="0">
                <a:solidFill>
                  <a:srgbClr val="595959"/>
                </a:solidFill>
                <a:latin typeface="Arial" panose="020B0604020202020204" pitchFamily="34" charset="0"/>
                <a:ea typeface="Arial" panose="020B0604020202020204" pitchFamily="34" charset="0"/>
                <a:cs typeface="Arial" panose="020B0604020202020204" pitchFamily="34" charset="0"/>
                <a:sym typeface="Montserrat Medium"/>
              </a:defRPr>
            </a:lvl1pPr>
            <a:lvl2pPr marL="1219170" lvl="1" indent="-423323" rtl="0">
              <a:lnSpc>
                <a:spcPct val="110000"/>
              </a:lnSpc>
              <a:spcBef>
                <a:spcPts val="667"/>
              </a:spcBef>
              <a:spcAft>
                <a:spcPts val="0"/>
              </a:spcAft>
              <a:buClr>
                <a:srgbClr val="666666"/>
              </a:buClr>
              <a:buSzPts val="1400"/>
              <a:buFont typeface="Yrsa Light"/>
              <a:buChar char="○"/>
              <a:defRPr>
                <a:solidFill>
                  <a:srgbClr val="666666"/>
                </a:solidFill>
                <a:latin typeface="Yrsa Light"/>
                <a:ea typeface="Yrsa Light"/>
                <a:cs typeface="Yrsa Light"/>
                <a:sym typeface="Yrsa Light"/>
              </a:defRPr>
            </a:lvl2pPr>
            <a:lvl3pPr marL="1828754" lvl="2" indent="-423323"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3pPr>
            <a:lvl4pPr marL="2438339" lvl="3" indent="-423323"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4pPr>
            <a:lvl5pPr marL="3047924" lvl="4" indent="-423323"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5pPr>
            <a:lvl6pPr marL="3657509" lvl="5" indent="-423323"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6pPr>
            <a:lvl7pPr marL="4267093" lvl="6" indent="-423323"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7pPr>
            <a:lvl8pPr marL="4876678" lvl="7" indent="-423323" rtl="0">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8pPr>
            <a:lvl9pPr marL="5486263" lvl="8" indent="-423323" rtl="0">
              <a:lnSpc>
                <a:spcPct val="110000"/>
              </a:lnSpc>
              <a:spcBef>
                <a:spcPts val="667"/>
              </a:spcBef>
              <a:spcAft>
                <a:spcPts val="667"/>
              </a:spcAft>
              <a:buClr>
                <a:srgbClr val="000000"/>
              </a:buClr>
              <a:buSzPts val="1400"/>
              <a:buFont typeface="Yrsa Light"/>
              <a:buChar char="■"/>
              <a:defRPr>
                <a:solidFill>
                  <a:srgbClr val="000000"/>
                </a:solidFill>
                <a:latin typeface="Yrsa Light"/>
                <a:ea typeface="Yrsa Light"/>
                <a:cs typeface="Yrsa Light"/>
                <a:sym typeface="Yrsa Light"/>
              </a:defRPr>
            </a:lvl9pPr>
          </a:lstStyle>
          <a:p>
            <a:pPr lvl="0"/>
            <a:r>
              <a:rPr lang="en-US"/>
              <a:t>Click to edit Master text styles</a:t>
            </a:r>
          </a:p>
        </p:txBody>
      </p:sp>
      <p:pic>
        <p:nvPicPr>
          <p:cNvPr id="5" name="Picture 4" descr="Logo&#10;&#10;Description automatically generated">
            <a:extLst>
              <a:ext uri="{FF2B5EF4-FFF2-40B4-BE49-F238E27FC236}">
                <a16:creationId xmlns:a16="http://schemas.microsoft.com/office/drawing/2014/main" id="{9AB75F03-C965-AF41-C1FD-9F60C34244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833" y="5917267"/>
            <a:ext cx="1518345" cy="745616"/>
          </a:xfrm>
          <a:prstGeom prst="rect">
            <a:avLst/>
          </a:prstGeom>
        </p:spPr>
      </p:pic>
    </p:spTree>
    <p:extLst>
      <p:ext uri="{BB962C8B-B14F-4D97-AF65-F5344CB8AC3E}">
        <p14:creationId xmlns:p14="http://schemas.microsoft.com/office/powerpoint/2010/main" val="3687715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headlines">
  <p:cSld name="Two headlines">
    <p:spTree>
      <p:nvGrpSpPr>
        <p:cNvPr id="1" name="Shape 40"/>
        <p:cNvGrpSpPr/>
        <p:nvPr/>
      </p:nvGrpSpPr>
      <p:grpSpPr>
        <a:xfrm>
          <a:off x="0" y="0"/>
          <a:ext cx="0" cy="0"/>
          <a:chOff x="0" y="0"/>
          <a:chExt cx="0" cy="0"/>
        </a:xfrm>
      </p:grpSpPr>
      <p:sp>
        <p:nvSpPr>
          <p:cNvPr id="41" name="Google Shape;41;p12"/>
          <p:cNvSpPr txBox="1">
            <a:spLocks noGrp="1"/>
          </p:cNvSpPr>
          <p:nvPr>
            <p:ph type="title"/>
          </p:nvPr>
        </p:nvSpPr>
        <p:spPr>
          <a:xfrm>
            <a:off x="351833" y="940733"/>
            <a:ext cx="10906000" cy="944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4800" b="1" i="0">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dirty="0"/>
          </a:p>
        </p:txBody>
      </p:sp>
      <p:sp>
        <p:nvSpPr>
          <p:cNvPr id="42" name="Google Shape;42;p12"/>
          <p:cNvSpPr txBox="1">
            <a:spLocks noGrp="1"/>
          </p:cNvSpPr>
          <p:nvPr>
            <p:ph type="body" idx="1"/>
          </p:nvPr>
        </p:nvSpPr>
        <p:spPr>
          <a:xfrm>
            <a:off x="351833" y="2030483"/>
            <a:ext cx="5349600" cy="11652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Clr>
                <a:srgbClr val="595959"/>
              </a:buClr>
              <a:buSzPts val="1800"/>
              <a:buFont typeface="Arial" panose="020B0604020202020204" pitchFamily="34" charset="0"/>
              <a:buChar char="•"/>
              <a:defRPr b="0" i="0">
                <a:solidFill>
                  <a:srgbClr val="595959"/>
                </a:solidFill>
                <a:latin typeface="Arial" panose="020B0604020202020204" pitchFamily="34" charset="0"/>
                <a:ea typeface="Arial" panose="020B0604020202020204" pitchFamily="34" charset="0"/>
                <a:cs typeface="Arial" panose="020B0604020202020204" pitchFamily="34" charset="0"/>
                <a:sym typeface="Montserrat Medium"/>
              </a:defRPr>
            </a:lvl1pPr>
            <a:lvl2pPr marL="1219170" lvl="1" indent="-423323" rtl="0">
              <a:spcBef>
                <a:spcPts val="2133"/>
              </a:spcBef>
              <a:spcAft>
                <a:spcPts val="0"/>
              </a:spcAft>
              <a:buClr>
                <a:srgbClr val="666666"/>
              </a:buClr>
              <a:buSzPts val="1400"/>
              <a:buFont typeface="Yrsa Light"/>
              <a:buChar char="○"/>
              <a:defRPr>
                <a:solidFill>
                  <a:srgbClr val="666666"/>
                </a:solidFill>
                <a:latin typeface="Yrsa Light"/>
                <a:ea typeface="Yrsa Light"/>
                <a:cs typeface="Yrsa Light"/>
                <a:sym typeface="Yrsa Light"/>
              </a:defRPr>
            </a:lvl2pPr>
            <a:lvl3pPr marL="1828754" lvl="2" indent="-423323" rtl="0">
              <a:spcBef>
                <a:spcPts val="2133"/>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3pPr>
            <a:lvl4pPr marL="2438339" lvl="3" indent="-423323" rtl="0">
              <a:spcBef>
                <a:spcPts val="2133"/>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4pPr>
            <a:lvl5pPr marL="3047924" lvl="4" indent="-423323" rtl="0">
              <a:spcBef>
                <a:spcPts val="2133"/>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5pPr>
            <a:lvl6pPr marL="3657509" lvl="5" indent="-423323" rtl="0">
              <a:spcBef>
                <a:spcPts val="2133"/>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6pPr>
            <a:lvl7pPr marL="4267093" lvl="6" indent="-423323" rtl="0">
              <a:spcBef>
                <a:spcPts val="2133"/>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7pPr>
            <a:lvl8pPr marL="4876678" lvl="7" indent="-423323" rtl="0">
              <a:spcBef>
                <a:spcPts val="2133"/>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8pPr>
            <a:lvl9pPr marL="5486263" lvl="8" indent="-423323" rtl="0">
              <a:spcBef>
                <a:spcPts val="2133"/>
              </a:spcBef>
              <a:spcAft>
                <a:spcPts val="2133"/>
              </a:spcAft>
              <a:buClr>
                <a:srgbClr val="000000"/>
              </a:buClr>
              <a:buSzPts val="1400"/>
              <a:buFont typeface="Yrsa Light"/>
              <a:buChar char="■"/>
              <a:defRPr>
                <a:solidFill>
                  <a:srgbClr val="000000"/>
                </a:solidFill>
                <a:latin typeface="Yrsa Light"/>
                <a:ea typeface="Yrsa Light"/>
                <a:cs typeface="Yrsa Light"/>
                <a:sym typeface="Yrsa Light"/>
              </a:defRPr>
            </a:lvl9pPr>
          </a:lstStyle>
          <a:p>
            <a:pPr lvl="0"/>
            <a:r>
              <a:rPr lang="en-US"/>
              <a:t>Click to edit Master text styles</a:t>
            </a:r>
          </a:p>
        </p:txBody>
      </p:sp>
      <p:sp>
        <p:nvSpPr>
          <p:cNvPr id="43" name="Google Shape;43;p12"/>
          <p:cNvSpPr txBox="1">
            <a:spLocks noGrp="1"/>
          </p:cNvSpPr>
          <p:nvPr>
            <p:ph type="title" idx="2"/>
          </p:nvPr>
        </p:nvSpPr>
        <p:spPr>
          <a:xfrm>
            <a:off x="351833" y="3534800"/>
            <a:ext cx="10906000" cy="944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4800" b="1" i="0">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dirty="0"/>
          </a:p>
        </p:txBody>
      </p:sp>
      <p:sp>
        <p:nvSpPr>
          <p:cNvPr id="44" name="Google Shape;44;p12"/>
          <p:cNvSpPr txBox="1">
            <a:spLocks noGrp="1"/>
          </p:cNvSpPr>
          <p:nvPr>
            <p:ph type="body" idx="3"/>
          </p:nvPr>
        </p:nvSpPr>
        <p:spPr>
          <a:xfrm>
            <a:off x="351833" y="4624549"/>
            <a:ext cx="5349600" cy="1165200"/>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Clr>
                <a:srgbClr val="595959"/>
              </a:buClr>
              <a:buSzPts val="1800"/>
              <a:buFont typeface="Arial" panose="020B0604020202020204" pitchFamily="34" charset="0"/>
              <a:buChar char="•"/>
              <a:defRPr b="0" i="0">
                <a:solidFill>
                  <a:srgbClr val="595959"/>
                </a:solidFill>
                <a:latin typeface="Arial" panose="020B0604020202020204" pitchFamily="34" charset="0"/>
                <a:ea typeface="Arial" panose="020B0604020202020204" pitchFamily="34" charset="0"/>
                <a:cs typeface="Arial" panose="020B0604020202020204" pitchFamily="34" charset="0"/>
                <a:sym typeface="Montserrat Medium"/>
              </a:defRPr>
            </a:lvl1pPr>
            <a:lvl2pPr marL="1219170" lvl="1" indent="-423323" rtl="0">
              <a:spcBef>
                <a:spcPts val="2133"/>
              </a:spcBef>
              <a:spcAft>
                <a:spcPts val="0"/>
              </a:spcAft>
              <a:buClr>
                <a:srgbClr val="666666"/>
              </a:buClr>
              <a:buSzPts val="1400"/>
              <a:buFont typeface="Yrsa Light"/>
              <a:buChar char="○"/>
              <a:defRPr>
                <a:solidFill>
                  <a:srgbClr val="666666"/>
                </a:solidFill>
                <a:latin typeface="Yrsa Light"/>
                <a:ea typeface="Yrsa Light"/>
                <a:cs typeface="Yrsa Light"/>
                <a:sym typeface="Yrsa Light"/>
              </a:defRPr>
            </a:lvl2pPr>
            <a:lvl3pPr marL="1828754" lvl="2" indent="-423323" rtl="0">
              <a:spcBef>
                <a:spcPts val="2133"/>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3pPr>
            <a:lvl4pPr marL="2438339" lvl="3" indent="-423323" rtl="0">
              <a:spcBef>
                <a:spcPts val="2133"/>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4pPr>
            <a:lvl5pPr marL="3047924" lvl="4" indent="-423323" rtl="0">
              <a:spcBef>
                <a:spcPts val="2133"/>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5pPr>
            <a:lvl6pPr marL="3657509" lvl="5" indent="-423323" rtl="0">
              <a:spcBef>
                <a:spcPts val="2133"/>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6pPr>
            <a:lvl7pPr marL="4267093" lvl="6" indent="-423323" rtl="0">
              <a:spcBef>
                <a:spcPts val="2133"/>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7pPr>
            <a:lvl8pPr marL="4876678" lvl="7" indent="-423323" rtl="0">
              <a:spcBef>
                <a:spcPts val="2133"/>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8pPr>
            <a:lvl9pPr marL="5486263" lvl="8" indent="-423323" rtl="0">
              <a:spcBef>
                <a:spcPts val="2133"/>
              </a:spcBef>
              <a:spcAft>
                <a:spcPts val="2133"/>
              </a:spcAft>
              <a:buClr>
                <a:srgbClr val="000000"/>
              </a:buClr>
              <a:buSzPts val="1400"/>
              <a:buFont typeface="Yrsa Light"/>
              <a:buChar char="■"/>
              <a:defRPr>
                <a:solidFill>
                  <a:srgbClr val="000000"/>
                </a:solidFill>
                <a:latin typeface="Yrsa Light"/>
                <a:ea typeface="Yrsa Light"/>
                <a:cs typeface="Yrsa Light"/>
                <a:sym typeface="Yrsa Light"/>
              </a:defRPr>
            </a:lvl9pPr>
          </a:lstStyle>
          <a:p>
            <a:pPr lvl="0"/>
            <a:r>
              <a:rPr lang="en-US"/>
              <a:t>Click to edit Master text styles</a:t>
            </a:r>
          </a:p>
        </p:txBody>
      </p:sp>
      <p:pic>
        <p:nvPicPr>
          <p:cNvPr id="8" name="Picture 7" descr="Logo&#10;&#10;Description automatically generated">
            <a:extLst>
              <a:ext uri="{FF2B5EF4-FFF2-40B4-BE49-F238E27FC236}">
                <a16:creationId xmlns:a16="http://schemas.microsoft.com/office/drawing/2014/main" id="{39D2A88D-ACD4-1FFC-4C73-6A7DDDF7B1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833" y="5917267"/>
            <a:ext cx="1518345" cy="745616"/>
          </a:xfrm>
          <a:prstGeom prst="rect">
            <a:avLst/>
          </a:prstGeom>
        </p:spPr>
      </p:pic>
    </p:spTree>
    <p:extLst>
      <p:ext uri="{BB962C8B-B14F-4D97-AF65-F5344CB8AC3E}">
        <p14:creationId xmlns:p14="http://schemas.microsoft.com/office/powerpoint/2010/main" val="1956652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black)">
  <p:cSld name="Blank (black)">
    <p:bg>
      <p:bgPr>
        <a:solidFill>
          <a:srgbClr val="000000"/>
        </a:solidFill>
        <a:effectLst/>
      </p:bgPr>
    </p:bg>
    <p:spTree>
      <p:nvGrpSpPr>
        <p:cNvPr id="1" name="Shape 52"/>
        <p:cNvGrpSpPr/>
        <p:nvPr/>
      </p:nvGrpSpPr>
      <p:grpSpPr>
        <a:xfrm>
          <a:off x="0" y="0"/>
          <a:ext cx="0" cy="0"/>
          <a:chOff x="0" y="0"/>
          <a:chExt cx="0" cy="0"/>
        </a:xfrm>
      </p:grpSpPr>
    </p:spTree>
    <p:extLst>
      <p:ext uri="{BB962C8B-B14F-4D97-AF65-F5344CB8AC3E}">
        <p14:creationId xmlns:p14="http://schemas.microsoft.com/office/powerpoint/2010/main" val="188343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047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6013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803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73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Content with photo">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6142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1317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title" preserve="1">
  <p:cSld name="1_Title">
    <p:spTree>
      <p:nvGrpSpPr>
        <p:cNvPr id="1" name="Shape 8"/>
        <p:cNvGrpSpPr/>
        <p:nvPr/>
      </p:nvGrpSpPr>
      <p:grpSpPr>
        <a:xfrm>
          <a:off x="0" y="0"/>
          <a:ext cx="0" cy="0"/>
          <a:chOff x="0" y="0"/>
          <a:chExt cx="0" cy="0"/>
        </a:xfrm>
      </p:grpSpPr>
      <p:sp>
        <p:nvSpPr>
          <p:cNvPr id="9" name="Google Shape;9;p2"/>
          <p:cNvSpPr/>
          <p:nvPr/>
        </p:nvSpPr>
        <p:spPr>
          <a:xfrm>
            <a:off x="0" y="0"/>
            <a:ext cx="12211600" cy="56896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title"/>
          </p:nvPr>
        </p:nvSpPr>
        <p:spPr>
          <a:xfrm>
            <a:off x="351837" y="940733"/>
            <a:ext cx="8415600" cy="2238800"/>
          </a:xfrm>
          <a:prstGeom prst="rect">
            <a:avLst/>
          </a:prstGeom>
        </p:spPr>
        <p:txBody>
          <a:bodyPr spcFirstLastPara="1" wrap="square" lIns="91425" tIns="91425" rIns="91425" bIns="91425" anchor="t" anchorCtr="0">
            <a:noAutofit/>
          </a:bodyPr>
          <a:lstStyle>
            <a:lvl1pPr lvl="0">
              <a:spcBef>
                <a:spcPts val="0"/>
              </a:spcBef>
              <a:spcAft>
                <a:spcPts val="0"/>
              </a:spcAft>
              <a:buNone/>
              <a:defRPr sz="6400" b="1" i="0">
                <a:solidFill>
                  <a:schemeClr val="accent1"/>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r>
              <a:rPr lang="en-US" dirty="0"/>
              <a:t>Click to edit Master title style</a:t>
            </a:r>
            <a:endParaRPr dirty="0"/>
          </a:p>
        </p:txBody>
      </p:sp>
      <p:pic>
        <p:nvPicPr>
          <p:cNvPr id="12" name="Google Shape;12;p2"/>
          <p:cNvPicPr preferRelativeResize="0"/>
          <p:nvPr/>
        </p:nvPicPr>
        <p:blipFill>
          <a:blip r:embed="rId2">
            <a:alphaModFix/>
          </a:blip>
          <a:stretch>
            <a:fillRect/>
          </a:stretch>
        </p:blipFill>
        <p:spPr>
          <a:xfrm rot="5400000">
            <a:off x="8478135" y="3070399"/>
            <a:ext cx="6349999" cy="717200"/>
          </a:xfrm>
          <a:prstGeom prst="rect">
            <a:avLst/>
          </a:prstGeom>
          <a:noFill/>
          <a:ln>
            <a:noFill/>
          </a:ln>
        </p:spPr>
      </p:pic>
      <p:pic>
        <p:nvPicPr>
          <p:cNvPr id="7" name="Picture 6" descr="Logo&#10;&#10;Description automatically generated">
            <a:extLst>
              <a:ext uri="{FF2B5EF4-FFF2-40B4-BE49-F238E27FC236}">
                <a16:creationId xmlns:a16="http://schemas.microsoft.com/office/drawing/2014/main" id="{0A267BEC-3D10-B420-D3EE-C3DC222D54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34150" y="5917267"/>
            <a:ext cx="1518345" cy="745616"/>
          </a:xfrm>
          <a:prstGeom prst="rect">
            <a:avLst/>
          </a:prstGeom>
        </p:spPr>
      </p:pic>
    </p:spTree>
    <p:extLst>
      <p:ext uri="{BB962C8B-B14F-4D97-AF65-F5344CB8AC3E}">
        <p14:creationId xmlns:p14="http://schemas.microsoft.com/office/powerpoint/2010/main" val="31317312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9052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 White Blu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4289717"/>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Discussion Ques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377189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reserve="1" userDrawn="1">
  <p:cSld name="1_Title">
    <p:bg>
      <p:bgPr>
        <a:solidFill>
          <a:schemeClr val="accent5"/>
        </a:solidFill>
        <a:effectLst/>
      </p:bgPr>
    </p:bg>
    <p:spTree>
      <p:nvGrpSpPr>
        <p:cNvPr id="1" name="Shape 8"/>
        <p:cNvGrpSpPr/>
        <p:nvPr/>
      </p:nvGrpSpPr>
      <p:grpSpPr>
        <a:xfrm>
          <a:off x="0" y="0"/>
          <a:ext cx="0" cy="0"/>
          <a:chOff x="0" y="0"/>
          <a:chExt cx="0" cy="0"/>
        </a:xfrm>
      </p:grpSpPr>
      <p:sp>
        <p:nvSpPr>
          <p:cNvPr id="9" name="Google Shape;9;p2"/>
          <p:cNvSpPr/>
          <p:nvPr/>
        </p:nvSpPr>
        <p:spPr>
          <a:xfrm>
            <a:off x="0" y="0"/>
            <a:ext cx="12211600" cy="56896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7" name="Picture 6" descr="Graphical user interface, text&#10;&#10;Description automatically generated">
            <a:extLst>
              <a:ext uri="{FF2B5EF4-FFF2-40B4-BE49-F238E27FC236}">
                <a16:creationId xmlns:a16="http://schemas.microsoft.com/office/drawing/2014/main" id="{C09BD61E-ECCE-F841-A10C-5CA4D6C2D8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689" t="77557" r="16950" b="10562"/>
          <a:stretch/>
        </p:blipFill>
        <p:spPr>
          <a:xfrm>
            <a:off x="7125310" y="5790610"/>
            <a:ext cx="4942115" cy="1095555"/>
          </a:xfrm>
          <a:prstGeom prst="rect">
            <a:avLst/>
          </a:prstGeom>
        </p:spPr>
      </p:pic>
    </p:spTree>
    <p:extLst>
      <p:ext uri="{BB962C8B-B14F-4D97-AF65-F5344CB8AC3E}">
        <p14:creationId xmlns:p14="http://schemas.microsoft.com/office/powerpoint/2010/main" val="209043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hapter">
  <p:cSld name="Chapter">
    <p:bg>
      <p:bgPr>
        <a:solidFill>
          <a:srgbClr val="2E3856"/>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51837" y="940733"/>
            <a:ext cx="8415600" cy="2238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6400" b="1" i="0">
                <a:solidFill>
                  <a:srgbClr val="FFFFFF"/>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dirty="0"/>
          </a:p>
        </p:txBody>
      </p:sp>
    </p:spTree>
    <p:extLst>
      <p:ext uri="{BB962C8B-B14F-4D97-AF65-F5344CB8AC3E}">
        <p14:creationId xmlns:p14="http://schemas.microsoft.com/office/powerpoint/2010/main" val="3056652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p:cSld name="Section">
    <p:bg>
      <p:bgPr>
        <a:solidFill>
          <a:srgbClr val="D8B49C"/>
        </a:solidFill>
        <a:effectLst/>
      </p:bgPr>
    </p:bg>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51837" y="940733"/>
            <a:ext cx="8415600" cy="2238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400" b="1" i="0">
                <a:solidFill>
                  <a:srgbClr val="2E3856"/>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dirty="0"/>
          </a:p>
        </p:txBody>
      </p:sp>
    </p:spTree>
    <p:extLst>
      <p:ext uri="{BB962C8B-B14F-4D97-AF65-F5344CB8AC3E}">
        <p14:creationId xmlns:p14="http://schemas.microsoft.com/office/powerpoint/2010/main" val="3770643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with copy">
  <p:cSld name="Section with copy">
    <p:bg>
      <p:bgPr>
        <a:solidFill>
          <a:srgbClr val="D8B49C"/>
        </a:solid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351837" y="940733"/>
            <a:ext cx="8415600" cy="2238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400" b="1" i="0">
                <a:solidFill>
                  <a:srgbClr val="2E3856"/>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dirty="0"/>
          </a:p>
        </p:txBody>
      </p:sp>
      <p:sp>
        <p:nvSpPr>
          <p:cNvPr id="20" name="Google Shape;20;p5"/>
          <p:cNvSpPr txBox="1">
            <a:spLocks noGrp="1"/>
          </p:cNvSpPr>
          <p:nvPr>
            <p:ph type="subTitle" idx="1"/>
          </p:nvPr>
        </p:nvSpPr>
        <p:spPr>
          <a:xfrm>
            <a:off x="351837" y="3179519"/>
            <a:ext cx="8415600" cy="3374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67" b="0" i="0">
                <a:solidFill>
                  <a:srgbClr val="2E3856"/>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r>
              <a:rPr lang="en-US"/>
              <a:t>Click to edit Master subtitle style</a:t>
            </a:r>
            <a:endParaRPr dirty="0"/>
          </a:p>
        </p:txBody>
      </p:sp>
    </p:spTree>
    <p:extLst>
      <p:ext uri="{BB962C8B-B14F-4D97-AF65-F5344CB8AC3E}">
        <p14:creationId xmlns:p14="http://schemas.microsoft.com/office/powerpoint/2010/main" val="1570992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or short statement">
  <p:cSld name="Quote or short statement">
    <p:bg>
      <p:bgPr>
        <a:solidFill>
          <a:srgbClr val="D8B49C"/>
        </a:solid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351833" y="940733"/>
            <a:ext cx="9759200" cy="5028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4000" b="1" i="0">
                <a:solidFill>
                  <a:srgbClr val="2E3856"/>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dirty="0"/>
          </a:p>
        </p:txBody>
      </p:sp>
    </p:spTree>
    <p:extLst>
      <p:ext uri="{BB962C8B-B14F-4D97-AF65-F5344CB8AC3E}">
        <p14:creationId xmlns:p14="http://schemas.microsoft.com/office/powerpoint/2010/main" val="4131293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ositioning">
  <p:cSld name="Positioning">
    <p:bg>
      <p:bgPr>
        <a:solidFill>
          <a:srgbClr val="F9ED7D"/>
        </a:solidFill>
        <a:effectLst/>
      </p:bgPr>
    </p:bg>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4135878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ist">
  <p:cSld name="List">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351833" y="940733"/>
            <a:ext cx="9351600" cy="1325067"/>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4800" b="1" i="0">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dirty="0"/>
              <a:t>Click to edit Master title style</a:t>
            </a:r>
            <a:endParaRPr dirty="0"/>
          </a:p>
        </p:txBody>
      </p:sp>
      <p:sp>
        <p:nvSpPr>
          <p:cNvPr id="29" name="Google Shape;29;p9"/>
          <p:cNvSpPr txBox="1">
            <a:spLocks noGrp="1"/>
          </p:cNvSpPr>
          <p:nvPr>
            <p:ph type="body" idx="1"/>
          </p:nvPr>
        </p:nvSpPr>
        <p:spPr>
          <a:xfrm>
            <a:off x="351833" y="2265800"/>
            <a:ext cx="6855200" cy="3433200"/>
          </a:xfrm>
          <a:prstGeom prst="rect">
            <a:avLst/>
          </a:prstGeom>
        </p:spPr>
        <p:txBody>
          <a:bodyPr spcFirstLastPara="1" wrap="square" lIns="91425" tIns="91425" rIns="91425" bIns="91425" anchor="t" anchorCtr="0">
            <a:noAutofit/>
          </a:bodyPr>
          <a:lstStyle>
            <a:lvl1pPr marL="609585" lvl="0" indent="-457189">
              <a:lnSpc>
                <a:spcPct val="110000"/>
              </a:lnSpc>
              <a:spcBef>
                <a:spcPts val="0"/>
              </a:spcBef>
              <a:spcAft>
                <a:spcPts val="1200"/>
              </a:spcAft>
              <a:buClr>
                <a:srgbClr val="595959"/>
              </a:buClr>
              <a:buSzPts val="1800"/>
              <a:buFont typeface="Arial" panose="020B0604020202020204" pitchFamily="34" charset="0"/>
              <a:buChar char="•"/>
              <a:defRPr b="0" i="0">
                <a:solidFill>
                  <a:schemeClr val="tx1"/>
                </a:solidFill>
                <a:latin typeface="Arial" panose="020B0604020202020204" pitchFamily="34" charset="0"/>
                <a:ea typeface="Arial" panose="020B0604020202020204" pitchFamily="34" charset="0"/>
                <a:cs typeface="Arial" panose="020B0604020202020204" pitchFamily="34" charset="0"/>
                <a:sym typeface="Montserrat Medium"/>
              </a:defRPr>
            </a:lvl1pPr>
            <a:lvl2pPr marL="1219170" lvl="1" indent="-423323">
              <a:lnSpc>
                <a:spcPct val="110000"/>
              </a:lnSpc>
              <a:spcBef>
                <a:spcPts val="667"/>
              </a:spcBef>
              <a:spcAft>
                <a:spcPts val="0"/>
              </a:spcAft>
              <a:buClr>
                <a:srgbClr val="666666"/>
              </a:buClr>
              <a:buSzPts val="1400"/>
              <a:buFont typeface="Yrsa Light"/>
              <a:buChar char="○"/>
              <a:defRPr>
                <a:solidFill>
                  <a:srgbClr val="666666"/>
                </a:solidFill>
                <a:latin typeface="Yrsa Light"/>
                <a:ea typeface="Yrsa Light"/>
                <a:cs typeface="Yrsa Light"/>
                <a:sym typeface="Yrsa Light"/>
              </a:defRPr>
            </a:lvl2pPr>
            <a:lvl3pPr marL="1828754" lvl="2" indent="-423323">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3pPr>
            <a:lvl4pPr marL="2438339" lvl="3" indent="-423323">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4pPr>
            <a:lvl5pPr marL="3047924" lvl="4" indent="-423323">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5pPr>
            <a:lvl6pPr marL="3657509" lvl="5" indent="-423323">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6pPr>
            <a:lvl7pPr marL="4267093" lvl="6" indent="-423323">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7pPr>
            <a:lvl8pPr marL="4876678" lvl="7" indent="-423323">
              <a:lnSpc>
                <a:spcPct val="110000"/>
              </a:lnSpc>
              <a:spcBef>
                <a:spcPts val="667"/>
              </a:spcBef>
              <a:spcAft>
                <a:spcPts val="0"/>
              </a:spcAft>
              <a:buClr>
                <a:srgbClr val="000000"/>
              </a:buClr>
              <a:buSzPts val="1400"/>
              <a:buFont typeface="Yrsa Light"/>
              <a:buChar char="○"/>
              <a:defRPr>
                <a:solidFill>
                  <a:srgbClr val="000000"/>
                </a:solidFill>
                <a:latin typeface="Yrsa Light"/>
                <a:ea typeface="Yrsa Light"/>
                <a:cs typeface="Yrsa Light"/>
                <a:sym typeface="Yrsa Light"/>
              </a:defRPr>
            </a:lvl8pPr>
            <a:lvl9pPr marL="5486263" lvl="8" indent="-423323">
              <a:spcBef>
                <a:spcPts val="667"/>
              </a:spcBef>
              <a:spcAft>
                <a:spcPts val="2133"/>
              </a:spcAft>
              <a:buClr>
                <a:srgbClr val="000000"/>
              </a:buClr>
              <a:buSzPts val="1400"/>
              <a:buFont typeface="Yrsa Light"/>
              <a:buChar char="■"/>
              <a:defRPr>
                <a:solidFill>
                  <a:srgbClr val="000000"/>
                </a:solidFill>
                <a:latin typeface="Yrsa Light"/>
                <a:ea typeface="Yrsa Light"/>
                <a:cs typeface="Yrsa Light"/>
                <a:sym typeface="Yrsa Light"/>
              </a:defRPr>
            </a:lvl9pPr>
          </a:lstStyle>
          <a:p>
            <a:pPr lvl="0"/>
            <a:r>
              <a:rPr lang="en-US" dirty="0"/>
              <a:t>Click to edit Master text styles</a:t>
            </a:r>
          </a:p>
        </p:txBody>
      </p:sp>
      <p:pic>
        <p:nvPicPr>
          <p:cNvPr id="5" name="Picture 4" descr="Logo&#10;&#10;Description automatically generated">
            <a:extLst>
              <a:ext uri="{FF2B5EF4-FFF2-40B4-BE49-F238E27FC236}">
                <a16:creationId xmlns:a16="http://schemas.microsoft.com/office/drawing/2014/main" id="{C91E99C9-EFBC-1A55-35B4-02FED4626C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833" y="5917267"/>
            <a:ext cx="1518345" cy="745616"/>
          </a:xfrm>
          <a:prstGeom prst="rect">
            <a:avLst/>
          </a:prstGeom>
        </p:spPr>
      </p:pic>
    </p:spTree>
    <p:extLst>
      <p:ext uri="{BB962C8B-B14F-4D97-AF65-F5344CB8AC3E}">
        <p14:creationId xmlns:p14="http://schemas.microsoft.com/office/powerpoint/2010/main" val="2761379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Tree>
    <p:extLst>
      <p:ext uri="{BB962C8B-B14F-4D97-AF65-F5344CB8AC3E}">
        <p14:creationId xmlns:p14="http://schemas.microsoft.com/office/powerpoint/2010/main" val="2813557548"/>
      </p:ext>
    </p:extLst>
  </p:cSld>
  <p:clrMap bg1="lt1" tx1="dk1" bg2="dk2" tx2="lt2" accent1="accent1" accent2="accent2" accent3="accent3" accent4="accent4" accent5="accent5" accent6="accent6" hlink="hlink" folHlink="folHlink"/>
  <p:sldLayoutIdLst>
    <p:sldLayoutId id="2147483831" r:id="rId1"/>
    <p:sldLayoutId id="2147483853" r:id="rId2"/>
    <p:sldLayoutId id="2147483852"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www.leonardcheshire.org/"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microsoft.com/office/2007/relationships/hdphoto" Target="../media/hdphoto4.wdp"/></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microsoft.com/office/2007/relationships/hdphoto" Target="../media/hdphoto5.wdp"/></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microsoft.com/office/2007/relationships/hdphoto" Target="../media/hdphoto6.wdp"/></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microsoft.com/office/2007/relationships/hdphoto" Target="../media/hdphoto7.wdp"/></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microsoft.com/office/2007/relationships/hdphoto" Target="../media/hdphoto8.wdp"/></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microsoft.com/office/2007/relationships/hdphoto" Target="../media/hdphoto9.wdp"/></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microsoft.com/office/2007/relationships/hdphoto" Target="../media/hdphoto10.wdp"/></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microsoft.com/office/2007/relationships/hdphoto" Target="../media/hdphoto1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microsoft.com/office/2007/relationships/hdphoto" Target="../media/hdphoto12.wdp"/></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microsoft.com/office/2007/relationships/hdphoto" Target="../media/hdphoto13.wdp"/></Relationships>
</file>

<file path=ppt/slides/_rels/slide3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18" Type="http://schemas.openxmlformats.org/officeDocument/2006/relationships/image" Target="../media/image23.png"/><Relationship Id="rId26" Type="http://schemas.openxmlformats.org/officeDocument/2006/relationships/image" Target="../media/image31.jpeg"/><Relationship Id="rId3" Type="http://schemas.openxmlformats.org/officeDocument/2006/relationships/image" Target="../media/image10.jpeg"/><Relationship Id="rId21" Type="http://schemas.openxmlformats.org/officeDocument/2006/relationships/image" Target="../media/image26.jpeg"/><Relationship Id="rId7" Type="http://schemas.openxmlformats.org/officeDocument/2006/relationships/image" Target="../media/image14.png"/><Relationship Id="rId12" Type="http://schemas.openxmlformats.org/officeDocument/2006/relationships/image" Target="../media/image18.png"/><Relationship Id="rId17" Type="http://schemas.microsoft.com/office/2007/relationships/hdphoto" Target="../media/hdphoto15.wdp"/><Relationship Id="rId25" Type="http://schemas.openxmlformats.org/officeDocument/2006/relationships/image" Target="../media/image30.jpeg"/><Relationship Id="rId2" Type="http://schemas.openxmlformats.org/officeDocument/2006/relationships/notesSlide" Target="../notesSlides/notesSlide28.xml"/><Relationship Id="rId16" Type="http://schemas.openxmlformats.org/officeDocument/2006/relationships/image" Target="../media/image22.png"/><Relationship Id="rId20" Type="http://schemas.openxmlformats.org/officeDocument/2006/relationships/image" Target="../media/image25.jpeg"/><Relationship Id="rId29" Type="http://schemas.openxmlformats.org/officeDocument/2006/relationships/image" Target="../media/image34.png"/><Relationship Id="rId1" Type="http://schemas.openxmlformats.org/officeDocument/2006/relationships/slideLayout" Target="../slideLayouts/slideLayout14.xml"/><Relationship Id="rId6" Type="http://schemas.openxmlformats.org/officeDocument/2006/relationships/image" Target="../media/image13.png"/><Relationship Id="rId11" Type="http://schemas.openxmlformats.org/officeDocument/2006/relationships/image" Target="../media/image17.png"/><Relationship Id="rId24" Type="http://schemas.openxmlformats.org/officeDocument/2006/relationships/image" Target="../media/image29.jpeg"/><Relationship Id="rId5" Type="http://schemas.openxmlformats.org/officeDocument/2006/relationships/image" Target="../media/image12.jpeg"/><Relationship Id="rId15" Type="http://schemas.openxmlformats.org/officeDocument/2006/relationships/image" Target="../media/image21.png"/><Relationship Id="rId23" Type="http://schemas.openxmlformats.org/officeDocument/2006/relationships/image" Target="../media/image28.jpeg"/><Relationship Id="rId28" Type="http://schemas.openxmlformats.org/officeDocument/2006/relationships/image" Target="../media/image33.png"/><Relationship Id="rId10" Type="http://schemas.microsoft.com/office/2007/relationships/hdphoto" Target="../media/hdphoto14.wdp"/><Relationship Id="rId19" Type="http://schemas.openxmlformats.org/officeDocument/2006/relationships/image" Target="../media/image24.jpe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0.png"/><Relationship Id="rId22" Type="http://schemas.openxmlformats.org/officeDocument/2006/relationships/image" Target="../media/image27.jpeg"/><Relationship Id="rId27" Type="http://schemas.openxmlformats.org/officeDocument/2006/relationships/image" Target="../media/image32.jpeg"/><Relationship Id="rId30" Type="http://schemas.openxmlformats.org/officeDocument/2006/relationships/image" Target="../media/image3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hyperlink" Target="https://www.globalcitizen.org/en/content/disability-in-the-developing-world/" TargetMode="External"/><Relationship Id="rId2" Type="http://schemas.openxmlformats.org/officeDocument/2006/relationships/notesSlide" Target="../notesSlides/notesSlide53.xml"/><Relationship Id="rId1" Type="http://schemas.openxmlformats.org/officeDocument/2006/relationships/slideLayout" Target="../slideLayouts/slideLayout10.xml"/><Relationship Id="rId5" Type="http://schemas.openxmlformats.org/officeDocument/2006/relationships/hyperlink" Target="https://www.worldbank.org/en/topic/disability" TargetMode="External"/><Relationship Id="rId4" Type="http://schemas.openxmlformats.org/officeDocument/2006/relationships/hyperlink" Target="https://www.un.org/womenwatch/daw/csw/csw57/side_events/Fact%20sheet%20%20VAWG%20with%20disabilities%20FINAL%20.pdf"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9.xml"/><Relationship Id="rId4" Type="http://schemas.openxmlformats.org/officeDocument/2006/relationships/image" Target="../media/image47.jpg"/></Relationships>
</file>

<file path=ppt/slides/_rels/slide6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9.xml"/><Relationship Id="rId4" Type="http://schemas.openxmlformats.org/officeDocument/2006/relationships/image" Target="../media/image51.png"/></Relationships>
</file>

<file path=ppt/slides/_rels/slide7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2.jpg"/><Relationship Id="rId1" Type="http://schemas.openxmlformats.org/officeDocument/2006/relationships/slideLayout" Target="../slideLayouts/slideLayout9.xml"/><Relationship Id="rId6" Type="http://schemas.openxmlformats.org/officeDocument/2006/relationships/image" Target="../media/image47.jpg"/><Relationship Id="rId5" Type="http://schemas.openxmlformats.org/officeDocument/2006/relationships/image" Target="../media/image46.png"/><Relationship Id="rId4" Type="http://schemas.openxmlformats.org/officeDocument/2006/relationships/image" Target="../media/image53.png"/></Relationships>
</file>

<file path=ppt/slides/_rels/slide7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4.png"/><Relationship Id="rId1" Type="http://schemas.openxmlformats.org/officeDocument/2006/relationships/slideLayout" Target="../slideLayouts/slideLayout9.xml"/><Relationship Id="rId4" Type="http://schemas.openxmlformats.org/officeDocument/2006/relationships/image" Target="../media/image53.png"/></Relationships>
</file>

<file path=ppt/slides/_rels/slide7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g"/><Relationship Id="rId1" Type="http://schemas.openxmlformats.org/officeDocument/2006/relationships/slideLayout" Target="../slideLayouts/slideLayout9.xml"/><Relationship Id="rId4" Type="http://schemas.openxmlformats.org/officeDocument/2006/relationships/image" Target="../media/image57.jp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3" Type="http://schemas.openxmlformats.org/officeDocument/2006/relationships/hyperlink" Target="https://core.ac.uk/download/pdf/82319524.pdf" TargetMode="External"/><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4266F34-CDCC-44C6-8D19-628499A5124C}"/>
              </a:ext>
            </a:extLst>
          </p:cNvPr>
          <p:cNvSpPr>
            <a:spLocks noGrp="1"/>
          </p:cNvSpPr>
          <p:nvPr>
            <p:ph type="subTitle" idx="4294967295"/>
          </p:nvPr>
        </p:nvSpPr>
        <p:spPr>
          <a:xfrm>
            <a:off x="794657" y="4604657"/>
            <a:ext cx="8886055" cy="489857"/>
          </a:xfrm>
          <a:solidFill>
            <a:schemeClr val="accent1"/>
          </a:solidFill>
        </p:spPr>
        <p:txBody>
          <a:bodyPr anchor="ctr"/>
          <a:lstStyle/>
          <a:p>
            <a:pPr marL="114300" indent="0">
              <a:buNone/>
            </a:pPr>
            <a:r>
              <a:rPr lang="fr-FR" b="1" dirty="0">
                <a:solidFill>
                  <a:schemeClr val="bg1"/>
                </a:solidFill>
              </a:rPr>
              <a:t>Diapositives PowerPoint pour soutenir l'animation des activités sélectionnées</a:t>
            </a:r>
          </a:p>
        </p:txBody>
      </p:sp>
      <p:pic>
        <p:nvPicPr>
          <p:cNvPr id="5" name="Picture 4" descr="Text&#10;&#10;Description automatically generated">
            <a:extLst>
              <a:ext uri="{FF2B5EF4-FFF2-40B4-BE49-F238E27FC236}">
                <a16:creationId xmlns:a16="http://schemas.microsoft.com/office/drawing/2014/main" id="{49535271-7532-937D-0CB6-333016A23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087389" cy="4555375"/>
          </a:xfrm>
          <a:prstGeom prst="rect">
            <a:avLst/>
          </a:prstGeom>
        </p:spPr>
      </p:pic>
    </p:spTree>
    <p:extLst>
      <p:ext uri="{BB962C8B-B14F-4D97-AF65-F5344CB8AC3E}">
        <p14:creationId xmlns:p14="http://schemas.microsoft.com/office/powerpoint/2010/main" val="1842483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B45EC-8667-44A6-8C3C-E0E039501DE2}"/>
              </a:ext>
            </a:extLst>
          </p:cNvPr>
          <p:cNvSpPr>
            <a:spLocks noGrp="1"/>
          </p:cNvSpPr>
          <p:nvPr>
            <p:ph type="title"/>
          </p:nvPr>
        </p:nvSpPr>
        <p:spPr>
          <a:xfrm>
            <a:off x="351836" y="940733"/>
            <a:ext cx="9787246" cy="2238800"/>
          </a:xfrm>
        </p:spPr>
        <p:txBody>
          <a:bodyPr>
            <a:noAutofit/>
          </a:bodyPr>
          <a:lstStyle/>
          <a:p>
            <a:r>
              <a:rPr lang="fr-FR" sz="3600" b="1" dirty="0"/>
              <a:t>Convention des Nations Unies relative aux droits des personnes handicapées (CDPH)</a:t>
            </a:r>
          </a:p>
        </p:txBody>
      </p:sp>
      <p:sp>
        <p:nvSpPr>
          <p:cNvPr id="3" name="Content Placeholder 2">
            <a:extLst>
              <a:ext uri="{FF2B5EF4-FFF2-40B4-BE49-F238E27FC236}">
                <a16:creationId xmlns:a16="http://schemas.microsoft.com/office/drawing/2014/main" id="{80FF6034-99EF-4090-857F-18EE4571B6D7}"/>
              </a:ext>
            </a:extLst>
          </p:cNvPr>
          <p:cNvSpPr>
            <a:spLocks noGrp="1"/>
          </p:cNvSpPr>
          <p:nvPr>
            <p:ph type="subTitle" idx="1"/>
          </p:nvPr>
        </p:nvSpPr>
        <p:spPr>
          <a:xfrm>
            <a:off x="351836" y="2413036"/>
            <a:ext cx="9096964" cy="3374400"/>
          </a:xfrm>
        </p:spPr>
        <p:txBody>
          <a:bodyPr>
            <a:noAutofit/>
          </a:bodyPr>
          <a:lstStyle/>
          <a:p>
            <a:pPr>
              <a:buClrTx/>
              <a:buSzPct val="75000"/>
              <a:buFont typeface="Arial" panose="020B0604020202020204" pitchFamily="34" charset="0"/>
              <a:buChar char="•"/>
            </a:pPr>
            <a:r>
              <a:rPr lang="fr-FR" sz="2000" dirty="0"/>
              <a:t>La CDPH des Nations unies est l'instrument international le plus important dans le domaine du handicap et du développement international.</a:t>
            </a:r>
          </a:p>
          <a:p>
            <a:pPr>
              <a:buClrTx/>
              <a:buSzPct val="75000"/>
              <a:buFont typeface="Arial" panose="020B0604020202020204" pitchFamily="34" charset="0"/>
              <a:buChar char="•"/>
            </a:pPr>
            <a:r>
              <a:rPr lang="fr-FR" sz="2000" dirty="0"/>
              <a:t>C'est le premier instrument international juridiquement contraignant qui promeut et protège les droits des personnes handicapées dans le monde.</a:t>
            </a:r>
          </a:p>
          <a:p>
            <a:pPr>
              <a:buClrTx/>
              <a:buSzPct val="75000"/>
              <a:buFont typeface="Arial" panose="020B0604020202020204" pitchFamily="34" charset="0"/>
              <a:buChar char="•"/>
            </a:pPr>
            <a:r>
              <a:rPr lang="fr-FR" altLang="en-US" sz="2000" dirty="0"/>
              <a:t>La CDPH ne définit </a:t>
            </a:r>
            <a:r>
              <a:rPr lang="fr-FR" altLang="en-US" sz="2000" i="1" dirty="0"/>
              <a:t>pas</a:t>
            </a:r>
            <a:r>
              <a:rPr lang="fr-FR" altLang="en-US" sz="2000" dirty="0"/>
              <a:t> explicitement le handicap. Elle dit :</a:t>
            </a:r>
          </a:p>
          <a:p>
            <a:pPr marL="612648" lvl="1" indent="0">
              <a:buNone/>
            </a:pPr>
            <a:r>
              <a:rPr lang="fr-FR" sz="2000" dirty="0">
                <a:solidFill>
                  <a:schemeClr val="accent3"/>
                </a:solidFill>
                <a:latin typeface="Arial" panose="020B0604020202020204" pitchFamily="34" charset="0"/>
                <a:cs typeface="Arial" panose="020B0604020202020204" pitchFamily="34" charset="0"/>
              </a:rPr>
              <a:t>« que le handicap est un concept évolutif et qu'il résulte de l'interaction entre les personnes handicapées et les obstacles comportementaux et environnementaux qui entravent leur participation complète à la société sur un pied d'égalité avec les autres. »</a:t>
            </a:r>
          </a:p>
        </p:txBody>
      </p:sp>
      <p:sp>
        <p:nvSpPr>
          <p:cNvPr id="6" name="Slide Number Placeholder 5">
            <a:extLst>
              <a:ext uri="{FF2B5EF4-FFF2-40B4-BE49-F238E27FC236}">
                <a16:creationId xmlns:a16="http://schemas.microsoft.com/office/drawing/2014/main" id="{0CDD5CFB-8780-4EC7-8C22-4A0ABB935895}"/>
              </a:ext>
            </a:extLst>
          </p:cNvPr>
          <p:cNvSpPr>
            <a:spLocks noGrp="1"/>
          </p:cNvSpPr>
          <p:nvPr>
            <p:ph type="sldNum" sz="quarter" idx="4294967295"/>
          </p:nvPr>
        </p:nvSpPr>
        <p:spPr>
          <a:xfrm>
            <a:off x="94488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137F94-C04C-7540-85FD-4F3E51701860}" type="slidenum">
              <a:rPr kumimoji="0" lang="fr-FR" sz="1200" b="0" i="0" u="none" strike="noStrike" kern="1200" cap="none" spc="0" normalizeH="0" baseline="0" noProof="0" smtClean="0">
                <a:ln>
                  <a:noFill/>
                </a:ln>
                <a:solidFill>
                  <a:srgbClr val="FFFFFF"/>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FFFFFF"/>
              </a:solidFill>
              <a:effectLst/>
              <a:uLnTx/>
              <a:uFillTx/>
              <a:latin typeface="Arial" charset="0"/>
              <a:cs typeface="Arial" charset="0"/>
            </a:endParaRPr>
          </a:p>
        </p:txBody>
      </p:sp>
    </p:spTree>
    <p:extLst>
      <p:ext uri="{BB962C8B-B14F-4D97-AF65-F5344CB8AC3E}">
        <p14:creationId xmlns:p14="http://schemas.microsoft.com/office/powerpoint/2010/main" val="2174431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741E4A7-CFC1-46AF-8FED-0CE6F9F8C558}"/>
              </a:ext>
            </a:extLst>
          </p:cNvPr>
          <p:cNvSpPr>
            <a:spLocks noGrp="1"/>
          </p:cNvSpPr>
          <p:nvPr>
            <p:ph type="sldNum" sz="quarter" idx="4294967295"/>
          </p:nvPr>
        </p:nvSpPr>
        <p:spPr>
          <a:xfrm>
            <a:off x="94488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137F94-C04C-7540-85FD-4F3E51701860}" type="slidenum">
              <a:rPr kumimoji="0" lang="fr-FR" sz="1200" b="0" i="0" u="none" strike="noStrike" kern="1200" cap="none" spc="0" normalizeH="0" baseline="0" noProof="0" smtClean="0">
                <a:ln>
                  <a:noFill/>
                </a:ln>
                <a:solidFill>
                  <a:srgbClr val="FFFFFF"/>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FFFFFF"/>
              </a:solidFill>
              <a:effectLst/>
              <a:uLnTx/>
              <a:uFillTx/>
              <a:latin typeface="Arial" charset="0"/>
              <a:cs typeface="Arial" charset="0"/>
            </a:endParaRPr>
          </a:p>
        </p:txBody>
      </p:sp>
      <p:pic>
        <p:nvPicPr>
          <p:cNvPr id="1026" name="Picture 2" descr="https://www.un.org/disabilities/documents/maps/enablemap.jpg">
            <a:extLst>
              <a:ext uri="{FF2B5EF4-FFF2-40B4-BE49-F238E27FC236}">
                <a16:creationId xmlns:a16="http://schemas.microsoft.com/office/drawing/2014/main" id="{964FD86D-2B4A-42C5-98B3-997E9B0349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39" t="6001" r="3230" b="5638"/>
          <a:stretch/>
        </p:blipFill>
        <p:spPr bwMode="auto">
          <a:xfrm>
            <a:off x="212724" y="1"/>
            <a:ext cx="117760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493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74C10-79E7-364C-81C7-5D66CA2928A6}"/>
              </a:ext>
            </a:extLst>
          </p:cNvPr>
          <p:cNvSpPr>
            <a:spLocks noGrp="1"/>
          </p:cNvSpPr>
          <p:nvPr>
            <p:ph type="title"/>
          </p:nvPr>
        </p:nvSpPr>
        <p:spPr>
          <a:xfrm>
            <a:off x="351833" y="631451"/>
            <a:ext cx="9759200" cy="753596"/>
          </a:xfrm>
        </p:spPr>
        <p:txBody>
          <a:bodyPr/>
          <a:lstStyle/>
          <a:p>
            <a:r>
              <a:rPr lang="fr-FR" sz="3600" dirty="0"/>
              <a:t>Article 6 de la CDPH : Femmes handicapées</a:t>
            </a:r>
            <a:endParaRPr lang="en-US" sz="3600" dirty="0"/>
          </a:p>
        </p:txBody>
      </p:sp>
      <p:sp>
        <p:nvSpPr>
          <p:cNvPr id="3" name="Content Placeholder 2">
            <a:extLst>
              <a:ext uri="{FF2B5EF4-FFF2-40B4-BE49-F238E27FC236}">
                <a16:creationId xmlns:a16="http://schemas.microsoft.com/office/drawing/2014/main" id="{D871A09E-5B6B-46ED-A5DF-AB031F656A7C}"/>
              </a:ext>
            </a:extLst>
          </p:cNvPr>
          <p:cNvSpPr>
            <a:spLocks noGrp="1"/>
          </p:cNvSpPr>
          <p:nvPr>
            <p:ph type="body" idx="4294967295"/>
          </p:nvPr>
        </p:nvSpPr>
        <p:spPr>
          <a:xfrm>
            <a:off x="457199" y="1808163"/>
            <a:ext cx="10354235" cy="3433762"/>
          </a:xfrm>
        </p:spPr>
        <p:txBody>
          <a:bodyPr>
            <a:noAutofit/>
          </a:bodyPr>
          <a:lstStyle/>
          <a:p>
            <a:pPr marL="347472" indent="-347472" fontAlgn="base">
              <a:lnSpc>
                <a:spcPct val="110000"/>
              </a:lnSpc>
              <a:spcAft>
                <a:spcPts val="1200"/>
              </a:spcAft>
              <a:buFont typeface="+mj-lt"/>
              <a:buAutoNum type="arabicPeriod"/>
            </a:pPr>
            <a:r>
              <a:rPr lang="fr-FR" sz="2400" dirty="0"/>
              <a:t>Les États parties reconnaissent que les femmes et les jeunes filles handicapées font l'objet de discriminations multiples et, à cet égard, prennent des mesures pour leur assurer la pleine et égale jouissance de tous les droits humains et de toutes les libertés fondamentales.</a:t>
            </a:r>
          </a:p>
          <a:p>
            <a:pPr marL="347472" indent="-347472" fontAlgn="base">
              <a:lnSpc>
                <a:spcPct val="110000"/>
              </a:lnSpc>
              <a:spcAft>
                <a:spcPts val="1200"/>
              </a:spcAft>
              <a:buFont typeface="+mj-lt"/>
              <a:buAutoNum type="arabicPeriod"/>
            </a:pPr>
            <a:r>
              <a:rPr lang="fr-FR" sz="2400" dirty="0"/>
              <a:t>Les États parties prennent toutes les mesures appropriées pour assurer le plein développement, la promotion et l'autonomisation des femmes, en vue de leur garantir l'exercice et la jouissance des droits humains et des libertés fondamentales énoncés dans la présente Convention.</a:t>
            </a:r>
          </a:p>
        </p:txBody>
      </p:sp>
      <p:sp>
        <p:nvSpPr>
          <p:cNvPr id="6" name="Slide Number Placeholder 5">
            <a:extLst>
              <a:ext uri="{FF2B5EF4-FFF2-40B4-BE49-F238E27FC236}">
                <a16:creationId xmlns:a16="http://schemas.microsoft.com/office/drawing/2014/main" id="{147DDB54-780F-40C4-936B-599096815727}"/>
              </a:ext>
            </a:extLst>
          </p:cNvPr>
          <p:cNvSpPr>
            <a:spLocks noGrp="1"/>
          </p:cNvSpPr>
          <p:nvPr>
            <p:ph type="sldNum" sz="quarter" idx="4294967295"/>
          </p:nvPr>
        </p:nvSpPr>
        <p:spPr>
          <a:xfrm>
            <a:off x="94488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137F94-C04C-7540-85FD-4F3E51701860}" type="slidenum">
              <a:rPr kumimoji="0" lang="fr-FR" sz="1200" b="0" i="0" u="none" strike="noStrike" kern="1200" cap="none" spc="0" normalizeH="0" baseline="0" noProof="0" smtClean="0">
                <a:ln>
                  <a:noFill/>
                </a:ln>
                <a:solidFill>
                  <a:srgbClr val="FFFFFF"/>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FFFFFF"/>
              </a:solidFill>
              <a:effectLst/>
              <a:uLnTx/>
              <a:uFillTx/>
              <a:latin typeface="Arial" charset="0"/>
              <a:cs typeface="Arial" charset="0"/>
            </a:endParaRPr>
          </a:p>
        </p:txBody>
      </p:sp>
    </p:spTree>
    <p:extLst>
      <p:ext uri="{BB962C8B-B14F-4D97-AF65-F5344CB8AC3E}">
        <p14:creationId xmlns:p14="http://schemas.microsoft.com/office/powerpoint/2010/main" val="2703754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0682B-C42E-463A-8BCB-1CED628C954B}"/>
              </a:ext>
            </a:extLst>
          </p:cNvPr>
          <p:cNvSpPr>
            <a:spLocks noGrp="1"/>
          </p:cNvSpPr>
          <p:nvPr>
            <p:ph type="title"/>
          </p:nvPr>
        </p:nvSpPr>
        <p:spPr>
          <a:xfrm>
            <a:off x="351837" y="564215"/>
            <a:ext cx="8415600" cy="834279"/>
          </a:xfrm>
        </p:spPr>
        <p:txBody>
          <a:bodyPr>
            <a:normAutofit/>
          </a:bodyPr>
          <a:lstStyle/>
          <a:p>
            <a:r>
              <a:rPr lang="fr-FR" sz="3600" b="1"/>
              <a:t>Article 25 </a:t>
            </a:r>
            <a:r>
              <a:rPr lang="fr-FR" sz="3600" b="1" dirty="0"/>
              <a:t>de </a:t>
            </a:r>
            <a:r>
              <a:rPr lang="fr-FR" sz="3600" b="1"/>
              <a:t>la CDPH : </a:t>
            </a:r>
            <a:r>
              <a:rPr lang="fr-FR" sz="3600" b="1" dirty="0"/>
              <a:t>Santé</a:t>
            </a:r>
          </a:p>
        </p:txBody>
      </p:sp>
      <p:sp>
        <p:nvSpPr>
          <p:cNvPr id="3" name="Content Placeholder 2">
            <a:extLst>
              <a:ext uri="{FF2B5EF4-FFF2-40B4-BE49-F238E27FC236}">
                <a16:creationId xmlns:a16="http://schemas.microsoft.com/office/drawing/2014/main" id="{610D645A-C5C6-4280-88EC-557242D89231}"/>
              </a:ext>
            </a:extLst>
          </p:cNvPr>
          <p:cNvSpPr>
            <a:spLocks noGrp="1"/>
          </p:cNvSpPr>
          <p:nvPr>
            <p:ph type="subTitle" idx="1"/>
          </p:nvPr>
        </p:nvSpPr>
        <p:spPr>
          <a:xfrm>
            <a:off x="351836" y="1398493"/>
            <a:ext cx="11158845" cy="5287571"/>
          </a:xfrm>
        </p:spPr>
        <p:txBody>
          <a:bodyPr wrap="square">
            <a:spAutoFit/>
          </a:bodyPr>
          <a:lstStyle/>
          <a:p>
            <a:pPr marL="0" indent="0" fontAlgn="base">
              <a:lnSpc>
                <a:spcPct val="110000"/>
              </a:lnSpc>
              <a:spcAft>
                <a:spcPts val="1200"/>
              </a:spcAft>
              <a:buNone/>
            </a:pPr>
            <a:r>
              <a:rPr lang="fr-FR" sz="1600" dirty="0"/>
              <a:t>Les États parties reconnaissent que les personnes handicapées ont le droit de jouir du meilleur état de santé possible sans discrimination fondée sur le handicap. Les États parties prennent toutes les mesures appropriées pour assurer l'accès des personnes handicapées à des services de santé qui tiennent compte de leur genre, y compris la réadaptation liée à la santé. En particulier, les États parties doivent :</a:t>
            </a:r>
          </a:p>
          <a:p>
            <a:pPr marL="347472" indent="-347472" fontAlgn="base">
              <a:lnSpc>
                <a:spcPct val="110000"/>
              </a:lnSpc>
              <a:spcAft>
                <a:spcPts val="1200"/>
              </a:spcAft>
              <a:buFont typeface="+mj-lt"/>
              <a:buAutoNum type="alphaLcParenR"/>
            </a:pPr>
            <a:r>
              <a:rPr lang="fr-FR" sz="1600" b="1" dirty="0"/>
              <a:t>Offrir aux personnes handicapées la même gamme, la même qualité et le même niveau de soins et de programmes de santé gratuits ou abordables qu'aux autres personnes, y compris dans le domaine de la santé sexuelle et reproductive et des programmes de santé publique axés sur la population ;</a:t>
            </a:r>
          </a:p>
          <a:p>
            <a:pPr marL="347472" indent="-347472" fontAlgn="base">
              <a:lnSpc>
                <a:spcPct val="110000"/>
              </a:lnSpc>
              <a:spcAft>
                <a:spcPts val="1200"/>
              </a:spcAft>
              <a:buFont typeface="+mj-lt"/>
              <a:buAutoNum type="alphaLcParenR"/>
            </a:pPr>
            <a:r>
              <a:rPr lang="fr-FR" sz="1600" dirty="0"/>
              <a:t>Fournir les services de santé dont les personnes handicapées ont besoin spécifiquement en raison de leur handicap, y compris le dépistage et l'intervention précoces, le cas échéant, et les services conçus pour minimiser et prévenir l'aggravation des handicaps, notamment chez les enfants et les personnes âgées ;</a:t>
            </a:r>
          </a:p>
          <a:p>
            <a:pPr marL="347472" indent="-347472" fontAlgn="base">
              <a:lnSpc>
                <a:spcPct val="110000"/>
              </a:lnSpc>
              <a:spcAft>
                <a:spcPts val="1200"/>
              </a:spcAft>
              <a:buFont typeface="+mj-lt"/>
              <a:buAutoNum type="alphaLcParenR"/>
            </a:pPr>
            <a:r>
              <a:rPr lang="fr-FR" sz="1600" dirty="0"/>
              <a:t>Fournir ces services de santé au plus près de la communauté des personnes concernées, y compris dans les zones rurales ;</a:t>
            </a:r>
          </a:p>
          <a:p>
            <a:pPr marL="347472" indent="-347472" fontAlgn="base">
              <a:lnSpc>
                <a:spcPct val="110000"/>
              </a:lnSpc>
              <a:spcAft>
                <a:spcPts val="1200"/>
              </a:spcAft>
              <a:buFont typeface="+mj-lt"/>
              <a:buAutoNum type="alphaLcParenR"/>
            </a:pPr>
            <a:r>
              <a:rPr lang="fr-FR" sz="1600" dirty="0"/>
              <a:t>Exiger des professionnels de la santé qu'ils fournissent des soins de même qualité aux personnes handicapées qu'aux autres, y compris sur la base d'un consentement libre et éclairé, notamment en sensibilisant aux droits humains, à la dignité, à l'autonomie et aux besoins des personnes handicapées par la formation et la promulgation de normes éthiques pour les soins de santé publics et privés ;</a:t>
            </a:r>
          </a:p>
        </p:txBody>
      </p:sp>
      <p:sp>
        <p:nvSpPr>
          <p:cNvPr id="6" name="Slide Number Placeholder 5">
            <a:extLst>
              <a:ext uri="{FF2B5EF4-FFF2-40B4-BE49-F238E27FC236}">
                <a16:creationId xmlns:a16="http://schemas.microsoft.com/office/drawing/2014/main" id="{B772CE89-7850-4CC4-ABB8-0A816FB049F8}"/>
              </a:ext>
            </a:extLst>
          </p:cNvPr>
          <p:cNvSpPr>
            <a:spLocks noGrp="1"/>
          </p:cNvSpPr>
          <p:nvPr>
            <p:ph type="sldNum" sz="quarter" idx="4294967295"/>
          </p:nvPr>
        </p:nvSpPr>
        <p:spPr>
          <a:xfrm>
            <a:off x="94488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137F94-C04C-7540-85FD-4F3E51701860}" type="slidenum">
              <a:rPr kumimoji="0" lang="fr-FR" sz="1200" b="0" i="0" u="none" strike="noStrike" kern="1200" cap="none" spc="0" normalizeH="0" baseline="0" noProof="0" smtClean="0">
                <a:ln>
                  <a:noFill/>
                </a:ln>
                <a:solidFill>
                  <a:srgbClr val="FFFFFF"/>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FFFFFF"/>
              </a:solidFill>
              <a:effectLst/>
              <a:uLnTx/>
              <a:uFillTx/>
              <a:latin typeface="Arial" charset="0"/>
              <a:cs typeface="Arial" charset="0"/>
            </a:endParaRPr>
          </a:p>
        </p:txBody>
      </p:sp>
    </p:spTree>
    <p:extLst>
      <p:ext uri="{BB962C8B-B14F-4D97-AF65-F5344CB8AC3E}">
        <p14:creationId xmlns:p14="http://schemas.microsoft.com/office/powerpoint/2010/main" val="4068940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D3DD01-B2CD-46E2-A274-5D32DB74BDD4}"/>
              </a:ext>
            </a:extLst>
          </p:cNvPr>
          <p:cNvSpPr>
            <a:spLocks noGrp="1"/>
          </p:cNvSpPr>
          <p:nvPr>
            <p:ph idx="4294967295"/>
          </p:nvPr>
        </p:nvSpPr>
        <p:spPr>
          <a:xfrm>
            <a:off x="766482" y="1799508"/>
            <a:ext cx="7642412" cy="856943"/>
          </a:xfrm>
        </p:spPr>
        <p:txBody>
          <a:bodyPr/>
          <a:lstStyle/>
          <a:p>
            <a:pPr marL="0" indent="0">
              <a:buFont typeface="Wingdings" panose="05000000000000000000" pitchFamily="2" charset="2"/>
              <a:buNone/>
            </a:pPr>
            <a:r>
              <a:rPr lang="fr-FR" altLang="en-US" sz="2400" b="1" dirty="0">
                <a:solidFill>
                  <a:schemeClr val="accent3"/>
                </a:solidFill>
              </a:rPr>
              <a:t>Toutes les activités doivent inclure la participation des personnes handicapées :</a:t>
            </a:r>
          </a:p>
        </p:txBody>
      </p:sp>
      <p:sp>
        <p:nvSpPr>
          <p:cNvPr id="2" name="TextBox 1">
            <a:extLst>
              <a:ext uri="{FF2B5EF4-FFF2-40B4-BE49-F238E27FC236}">
                <a16:creationId xmlns:a16="http://schemas.microsoft.com/office/drawing/2014/main" id="{2881E83A-FDB9-4E4E-BE9E-F1F4586E685B}"/>
              </a:ext>
            </a:extLst>
          </p:cNvPr>
          <p:cNvSpPr txBox="1"/>
          <p:nvPr/>
        </p:nvSpPr>
        <p:spPr>
          <a:xfrm>
            <a:off x="415600" y="2656451"/>
            <a:ext cx="11360800" cy="1569660"/>
          </a:xfrm>
          <a:prstGeom prst="rect">
            <a:avLst/>
          </a:prstGeom>
          <a:noFill/>
        </p:spPr>
        <p:txBody>
          <a:bodyPr wrap="square" rtlCol="0">
            <a:spAutoFit/>
          </a:bodyPr>
          <a:lstStyle/>
          <a:p>
            <a:pPr algn="ctr"/>
            <a:r>
              <a:rPr lang="fr-FR" sz="9600" b="1" dirty="0">
                <a:solidFill>
                  <a:srgbClr val="F15A29"/>
                </a:solidFill>
              </a:rPr>
              <a:t>« </a:t>
            </a:r>
            <a:r>
              <a:rPr lang="fr-FR" altLang="en-US" sz="5400" b="1" dirty="0">
                <a:solidFill>
                  <a:schemeClr val="accent3"/>
                </a:solidFill>
              </a:rPr>
              <a:t>Rien sur nous sans nous.</a:t>
            </a:r>
            <a:r>
              <a:rPr lang="fr-FR" altLang="en-US" sz="9600" b="1" dirty="0">
                <a:solidFill>
                  <a:schemeClr val="accent1"/>
                </a:solidFill>
              </a:rPr>
              <a:t> »</a:t>
            </a:r>
          </a:p>
        </p:txBody>
      </p:sp>
    </p:spTree>
    <p:extLst>
      <p:ext uri="{BB962C8B-B14F-4D97-AF65-F5344CB8AC3E}">
        <p14:creationId xmlns:p14="http://schemas.microsoft.com/office/powerpoint/2010/main" val="608906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43A4ED-EDBA-4A4C-BEE4-E915BE8D63F2}"/>
              </a:ext>
            </a:extLst>
          </p:cNvPr>
          <p:cNvSpPr/>
          <p:nvPr/>
        </p:nvSpPr>
        <p:spPr>
          <a:xfrm>
            <a:off x="0" y="0"/>
            <a:ext cx="12192000" cy="3429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193F0C6-725C-4FF2-9C5F-3E14C59360C4}"/>
              </a:ext>
            </a:extLst>
          </p:cNvPr>
          <p:cNvSpPr>
            <a:spLocks noGrp="1"/>
          </p:cNvSpPr>
          <p:nvPr>
            <p:ph idx="4294967295"/>
          </p:nvPr>
        </p:nvSpPr>
        <p:spPr>
          <a:xfrm>
            <a:off x="1212306" y="1154086"/>
            <a:ext cx="9417594" cy="1656349"/>
          </a:xfrm>
        </p:spPr>
        <p:txBody>
          <a:bodyPr>
            <a:normAutofit fontScale="92500" lnSpcReduction="10000"/>
          </a:bodyPr>
          <a:lstStyle/>
          <a:p>
            <a:pPr marL="0" indent="0">
              <a:buNone/>
            </a:pPr>
            <a:r>
              <a:rPr lang="fr-FR" sz="2400" b="1" dirty="0"/>
              <a:t>Le passé</a:t>
            </a:r>
          </a:p>
          <a:p>
            <a:r>
              <a:rPr lang="fr-FR" dirty="0"/>
              <a:t>Tout au long de l'histoire, les personnes handicapées, en particulier les femmes et les jeunes filles, ont été la cible de politiques néfastes qui continuent de servir de base aux lois et politiques de nombreux pays, notamment pour les forcer ou les contraindre à ne pas se reproduire.</a:t>
            </a:r>
          </a:p>
        </p:txBody>
      </p:sp>
      <p:sp>
        <p:nvSpPr>
          <p:cNvPr id="6" name="Slide Number Placeholder 5">
            <a:extLst>
              <a:ext uri="{FF2B5EF4-FFF2-40B4-BE49-F238E27FC236}">
                <a16:creationId xmlns:a16="http://schemas.microsoft.com/office/drawing/2014/main" id="{8B8DBD0B-0A15-4297-BC9A-203EBB43E63B}"/>
              </a:ext>
            </a:extLst>
          </p:cNvPr>
          <p:cNvSpPr>
            <a:spLocks noGrp="1"/>
          </p:cNvSpPr>
          <p:nvPr>
            <p:ph type="sldNum" sz="quarter" idx="4294967295"/>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137F94-C04C-7540-85FD-4F3E51701860}" type="slidenum">
              <a:rPr kumimoji="0" lang="fr-FR" sz="1200" b="0" i="0" u="none" strike="noStrike" kern="1200" cap="none" spc="0" normalizeH="0" baseline="0" noProof="0" smtClean="0">
                <a:ln>
                  <a:noFill/>
                </a:ln>
                <a:solidFill>
                  <a:srgbClr val="FFFFFF"/>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FFFFFF"/>
              </a:solidFill>
              <a:effectLst/>
              <a:uLnTx/>
              <a:uFillTx/>
              <a:latin typeface="Arial" charset="0"/>
              <a:cs typeface="Arial" charset="0"/>
            </a:endParaRPr>
          </a:p>
        </p:txBody>
      </p:sp>
      <p:sp>
        <p:nvSpPr>
          <p:cNvPr id="5" name="Content Placeholder 2">
            <a:extLst>
              <a:ext uri="{FF2B5EF4-FFF2-40B4-BE49-F238E27FC236}">
                <a16:creationId xmlns:a16="http://schemas.microsoft.com/office/drawing/2014/main" id="{D6F25EA1-E25F-5B49-B312-6EB428BD5916}"/>
              </a:ext>
            </a:extLst>
          </p:cNvPr>
          <p:cNvSpPr txBox="1">
            <a:spLocks/>
          </p:cNvSpPr>
          <p:nvPr/>
        </p:nvSpPr>
        <p:spPr>
          <a:xfrm>
            <a:off x="1212306" y="4153787"/>
            <a:ext cx="9417594" cy="2045307"/>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eaLnBrk="1" hangingPunct="1">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eaLnBrk="1" hangingPunct="1">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371600" marR="0" lvl="2" indent="-317500" algn="l" rtl="0" eaLnBrk="1" hangingPunct="1">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1828800" marR="0" lvl="3" indent="-317500" algn="l" rtl="0" eaLnBrk="1" hangingPunct="1">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2286000" marR="0" lvl="4" indent="-317500" algn="l" rtl="0" eaLnBrk="1" hangingPunct="1">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2743200" marR="0" lvl="5" indent="-317500" algn="l" rtl="0" eaLnBrk="1" hangingPunct="1">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3200400" marR="0" lvl="6" indent="-317500" algn="l" rtl="0" eaLnBrk="1" hangingPunct="1">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3657600" marR="0" lvl="7" indent="-317500" algn="l" rtl="0" eaLnBrk="1" hangingPunct="1">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4114800" marR="0" lvl="8" indent="-317500" algn="l" rtl="0" eaLnBrk="1" hangingPunct="1">
              <a:lnSpc>
                <a:spcPct val="115000"/>
              </a:lnSpc>
              <a:spcBef>
                <a:spcPts val="1600"/>
              </a:spcBef>
              <a:spcAft>
                <a:spcPts val="160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0" indent="0">
              <a:buFont typeface="Arial"/>
              <a:buNone/>
            </a:pPr>
            <a:r>
              <a:rPr lang="fr-FR" sz="2400" b="1" dirty="0"/>
              <a:t>La voie à suivre</a:t>
            </a:r>
          </a:p>
          <a:p>
            <a:r>
              <a:rPr lang="fr-FR" dirty="0"/>
              <a:t>Les femmes handicapées de diverses circonscriptions doivent être activement impliquées dans les conversations sur la santé sexuelle et reproductive - non seulement dans les débats spécifiques au handicap, mais dans tous les domaines de la santé et des droits sexuels et reproductifs.</a:t>
            </a:r>
          </a:p>
        </p:txBody>
      </p:sp>
    </p:spTree>
    <p:extLst>
      <p:ext uri="{BB962C8B-B14F-4D97-AF65-F5344CB8AC3E}">
        <p14:creationId xmlns:p14="http://schemas.microsoft.com/office/powerpoint/2010/main" val="3364658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2B1D30-8A65-461B-BF75-D54B483C97B8}"/>
              </a:ext>
            </a:extLst>
          </p:cNvPr>
          <p:cNvSpPr>
            <a:spLocks noGrp="1"/>
          </p:cNvSpPr>
          <p:nvPr>
            <p:ph idx="4294967295"/>
          </p:nvPr>
        </p:nvSpPr>
        <p:spPr>
          <a:xfrm>
            <a:off x="958055" y="1599851"/>
            <a:ext cx="11360800" cy="1166226"/>
          </a:xfrm>
        </p:spPr>
        <p:txBody>
          <a:bodyPr>
            <a:normAutofit lnSpcReduction="10000"/>
          </a:bodyPr>
          <a:lstStyle/>
          <a:p>
            <a:pPr marL="0" indent="0">
              <a:buNone/>
            </a:pPr>
            <a:r>
              <a:rPr lang="fr-FR" sz="6000" b="1" dirty="0">
                <a:solidFill>
                  <a:schemeClr val="accent3"/>
                </a:solidFill>
              </a:rPr>
              <a:t>Merci.</a:t>
            </a:r>
          </a:p>
        </p:txBody>
      </p:sp>
      <p:sp>
        <p:nvSpPr>
          <p:cNvPr id="6" name="TextBox 5">
            <a:hlinkClick r:id="rId3"/>
            <a:extLst>
              <a:ext uri="{FF2B5EF4-FFF2-40B4-BE49-F238E27FC236}">
                <a16:creationId xmlns:a16="http://schemas.microsoft.com/office/drawing/2014/main" id="{255D07E4-23CF-4167-96AA-1887136481FD}"/>
              </a:ext>
            </a:extLst>
          </p:cNvPr>
          <p:cNvSpPr txBox="1"/>
          <p:nvPr/>
        </p:nvSpPr>
        <p:spPr>
          <a:xfrm>
            <a:off x="3893108" y="5768667"/>
            <a:ext cx="513794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B0C00"/>
                </a:solidFill>
                <a:effectLst/>
                <a:uLnTx/>
                <a:uFillTx/>
                <a:latin typeface="Arial" panose="020B0604020202020204" pitchFamily="34" charset="0"/>
                <a:ea typeface="+mn-ea"/>
                <a:cs typeface="Arial" panose="020B0604020202020204" pitchFamily="34" charset="0"/>
              </a:rPr>
              <a:t>Développé avec le soutien de Leonard Cheshire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2B0C00"/>
                </a:solidFill>
                <a:effectLst/>
                <a:uLnTx/>
                <a:uFillTx/>
                <a:latin typeface="Arial" panose="020B0604020202020204" pitchFamily="34" charset="0"/>
                <a:ea typeface="+mn-ea"/>
                <a:cs typeface="Arial" panose="020B0604020202020204" pitchFamily="34" charset="0"/>
              </a:rPr>
              <a:t>www.leonardcheshire.org</a:t>
            </a:r>
          </a:p>
        </p:txBody>
      </p:sp>
      <p:pic>
        <p:nvPicPr>
          <p:cNvPr id="8" name="Picture 7">
            <a:extLst>
              <a:ext uri="{FF2B5EF4-FFF2-40B4-BE49-F238E27FC236}">
                <a16:creationId xmlns:a16="http://schemas.microsoft.com/office/drawing/2014/main" id="{4ED1138E-B63F-42BA-9B45-9DB307B2CB7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251950" y="5626501"/>
            <a:ext cx="2171700" cy="802720"/>
          </a:xfrm>
          <a:prstGeom prst="rect">
            <a:avLst/>
          </a:prstGeom>
        </p:spPr>
      </p:pic>
    </p:spTree>
    <p:extLst>
      <p:ext uri="{BB962C8B-B14F-4D97-AF65-F5344CB8AC3E}">
        <p14:creationId xmlns:p14="http://schemas.microsoft.com/office/powerpoint/2010/main" val="1914706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99A16-00D2-47D5-BC9A-82A6C5806CB7}"/>
              </a:ext>
            </a:extLst>
          </p:cNvPr>
          <p:cNvSpPr>
            <a:spLocks noGrp="1"/>
          </p:cNvSpPr>
          <p:nvPr>
            <p:ph type="title"/>
          </p:nvPr>
        </p:nvSpPr>
        <p:spPr>
          <a:xfrm>
            <a:off x="1010743" y="1371039"/>
            <a:ext cx="8415600" cy="2238800"/>
          </a:xfrm>
        </p:spPr>
        <p:txBody>
          <a:bodyPr/>
          <a:lstStyle/>
          <a:p>
            <a:r>
              <a:rPr lang="fr-FR" dirty="0">
                <a:solidFill>
                  <a:schemeClr val="accent1"/>
                </a:solidFill>
                <a:latin typeface="+mn-lt"/>
              </a:rPr>
              <a:t>Franchir la ligne</a:t>
            </a:r>
            <a:endParaRPr lang="es-AR" dirty="0">
              <a:solidFill>
                <a:schemeClr val="accent1"/>
              </a:solidFill>
              <a:latin typeface="+mn-lt"/>
            </a:endParaRPr>
          </a:p>
        </p:txBody>
      </p:sp>
    </p:spTree>
    <p:extLst>
      <p:ext uri="{BB962C8B-B14F-4D97-AF65-F5344CB8AC3E}">
        <p14:creationId xmlns:p14="http://schemas.microsoft.com/office/powerpoint/2010/main" val="2847201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23DC5-BB41-4FB9-ACCD-D15827086779}"/>
              </a:ext>
            </a:extLst>
          </p:cNvPr>
          <p:cNvSpPr>
            <a:spLocks noGrp="1"/>
          </p:cNvSpPr>
          <p:nvPr>
            <p:ph type="title"/>
          </p:nvPr>
        </p:nvSpPr>
        <p:spPr>
          <a:xfrm>
            <a:off x="351833" y="377220"/>
            <a:ext cx="9351600" cy="1325067"/>
          </a:xfrm>
        </p:spPr>
        <p:txBody>
          <a:bodyPr/>
          <a:lstStyle/>
          <a:p>
            <a:pPr algn="l"/>
            <a:r>
              <a:rPr lang="fr-FR" dirty="0">
                <a:latin typeface="+mn-lt"/>
              </a:rPr>
              <a:t>Outils de participation virtuelle</a:t>
            </a:r>
          </a:p>
        </p:txBody>
      </p:sp>
      <p:sp>
        <p:nvSpPr>
          <p:cNvPr id="3" name="Content Placeholder 2">
            <a:extLst>
              <a:ext uri="{FF2B5EF4-FFF2-40B4-BE49-F238E27FC236}">
                <a16:creationId xmlns:a16="http://schemas.microsoft.com/office/drawing/2014/main" id="{DFC48404-C80C-4FB3-8A4F-549BF1F90528}"/>
              </a:ext>
            </a:extLst>
          </p:cNvPr>
          <p:cNvSpPr>
            <a:spLocks noGrp="1"/>
          </p:cNvSpPr>
          <p:nvPr>
            <p:ph type="body" idx="1"/>
          </p:nvPr>
        </p:nvSpPr>
        <p:spPr>
          <a:xfrm>
            <a:off x="351832" y="1687695"/>
            <a:ext cx="7686117" cy="3433200"/>
          </a:xfrm>
        </p:spPr>
        <p:txBody>
          <a:bodyPr>
            <a:normAutofit/>
          </a:bodyPr>
          <a:lstStyle/>
          <a:p>
            <a:pPr marL="415869" indent="-415869">
              <a:buFont typeface="Arial" panose="020B0604020202020204" pitchFamily="34" charset="0"/>
              <a:buChar char="•"/>
            </a:pPr>
            <a:r>
              <a:rPr lang="fr-FR" dirty="0">
                <a:latin typeface="+mn-lt"/>
              </a:rPr>
              <a:t>Nous utiliserons l'outil d'annotation pour cet exercice.</a:t>
            </a:r>
          </a:p>
          <a:p>
            <a:pPr marL="415869" indent="-415869">
              <a:buFont typeface="Arial" panose="020B0604020202020204" pitchFamily="34" charset="0"/>
              <a:buChar char="•"/>
            </a:pPr>
            <a:r>
              <a:rPr lang="fr-FR" dirty="0">
                <a:latin typeface="+mn-lt"/>
              </a:rPr>
              <a:t>Pour chaque déclaration de Franchir la Ligne, vous écrirez votre nom :</a:t>
            </a:r>
          </a:p>
          <a:p>
            <a:pPr marL="831738" lvl="1">
              <a:buFont typeface="Arial" panose="020B0604020202020204" pitchFamily="34" charset="0"/>
              <a:buChar char="•"/>
            </a:pPr>
            <a:r>
              <a:rPr lang="fr-FR" sz="1800" b="1" dirty="0">
                <a:solidFill>
                  <a:schemeClr val="tx1"/>
                </a:solidFill>
                <a:latin typeface="+mn-lt"/>
              </a:rPr>
              <a:t>en dessous</a:t>
            </a:r>
            <a:r>
              <a:rPr lang="fr-FR" sz="1800" dirty="0">
                <a:solidFill>
                  <a:schemeClr val="tx1"/>
                </a:solidFill>
                <a:latin typeface="+mn-lt"/>
              </a:rPr>
              <a:t> la ligne si la déclaration ne s'applique pas à vous</a:t>
            </a:r>
          </a:p>
          <a:p>
            <a:pPr marL="831738" lvl="1">
              <a:spcAft>
                <a:spcPts val="1200"/>
              </a:spcAft>
              <a:buFont typeface="Arial" panose="020B0604020202020204" pitchFamily="34" charset="0"/>
              <a:buChar char="•"/>
            </a:pPr>
            <a:r>
              <a:rPr lang="fr-FR" sz="1800" b="1" dirty="0">
                <a:solidFill>
                  <a:schemeClr val="tx1"/>
                </a:solidFill>
                <a:latin typeface="+mn-lt"/>
              </a:rPr>
              <a:t>au-dessus</a:t>
            </a:r>
            <a:r>
              <a:rPr lang="fr-FR" sz="1800" dirty="0">
                <a:solidFill>
                  <a:schemeClr val="tx1"/>
                </a:solidFill>
                <a:latin typeface="+mn-lt"/>
              </a:rPr>
              <a:t> de la ligne si la déclaration s'applique à vous</a:t>
            </a:r>
          </a:p>
          <a:p>
            <a:pPr marL="415869" indent="-415869">
              <a:buFont typeface="Arial" panose="020B0604020202020204" pitchFamily="34" charset="0"/>
              <a:buChar char="•"/>
            </a:pPr>
            <a:r>
              <a:rPr lang="fr-FR" dirty="0">
                <a:latin typeface="+mn-lt"/>
              </a:rPr>
              <a:t>Entre chaque déclaration, l'animateur efface le texte.</a:t>
            </a:r>
          </a:p>
        </p:txBody>
      </p:sp>
      <p:pic>
        <p:nvPicPr>
          <p:cNvPr id="2054" name="Picture 6" descr="Zoom Screen Sharing and Annotation – CTE Resources">
            <a:extLst>
              <a:ext uri="{FF2B5EF4-FFF2-40B4-BE49-F238E27FC236}">
                <a16:creationId xmlns:a16="http://schemas.microsoft.com/office/drawing/2014/main" id="{0E4A59AD-0F09-4086-88CD-71A5AD02FA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11" t="5877" r="2422" b="6216"/>
          <a:stretch/>
        </p:blipFill>
        <p:spPr bwMode="auto">
          <a:xfrm>
            <a:off x="227418" y="4547400"/>
            <a:ext cx="7810532" cy="2072229"/>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731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3D01-A4B5-43E3-8A96-F2FCAAA2E54E}"/>
              </a:ext>
            </a:extLst>
          </p:cNvPr>
          <p:cNvSpPr>
            <a:spLocks noGrp="1"/>
          </p:cNvSpPr>
          <p:nvPr>
            <p:ph type="title"/>
          </p:nvPr>
        </p:nvSpPr>
        <p:spPr>
          <a:xfrm>
            <a:off x="1174875" y="940733"/>
            <a:ext cx="8528558" cy="1325067"/>
          </a:xfrm>
        </p:spPr>
        <p:txBody>
          <a:bodyPr/>
          <a:lstStyle/>
          <a:p>
            <a:r>
              <a:rPr lang="fr-FR" b="1" dirty="0"/>
              <a:t>Franchissez la ligne si...</a:t>
            </a:r>
          </a:p>
        </p:txBody>
      </p:sp>
      <p:sp>
        <p:nvSpPr>
          <p:cNvPr id="4" name="Rectangle 3">
            <a:extLst>
              <a:ext uri="{FF2B5EF4-FFF2-40B4-BE49-F238E27FC236}">
                <a16:creationId xmlns:a16="http://schemas.microsoft.com/office/drawing/2014/main" id="{E1B8B514-4D91-534C-BFF2-DC73D3ECE6C9}"/>
              </a:ext>
            </a:extLst>
          </p:cNvPr>
          <p:cNvSpPr/>
          <p:nvPr/>
        </p:nvSpPr>
        <p:spPr>
          <a:xfrm>
            <a:off x="351833" y="5983941"/>
            <a:ext cx="1450073" cy="658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79+ Crowd Of People Ima... Crowd Of People Clipart | ClipartLook">
            <a:extLst>
              <a:ext uri="{FF2B5EF4-FFF2-40B4-BE49-F238E27FC236}">
                <a16:creationId xmlns:a16="http://schemas.microsoft.com/office/drawing/2014/main" id="{CA844D02-9934-F143-BFF6-623E936F1CB4}"/>
              </a:ext>
            </a:extLst>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40741"/>
          <a:stretch/>
        </p:blipFill>
        <p:spPr bwMode="auto">
          <a:xfrm>
            <a:off x="3693197" y="5138687"/>
            <a:ext cx="4435944" cy="171931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6E30AE4D-DA81-0848-BF26-CEC01FB805B0}"/>
              </a:ext>
            </a:extLst>
          </p:cNvPr>
          <p:cNvCxnSpPr>
            <a:cxnSpLocks/>
          </p:cNvCxnSpPr>
          <p:nvPr/>
        </p:nvCxnSpPr>
        <p:spPr>
          <a:xfrm>
            <a:off x="1174875" y="3429000"/>
            <a:ext cx="984225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1008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E1987-8F76-48F6-AA5E-D9E5628A7D0F}"/>
              </a:ext>
            </a:extLst>
          </p:cNvPr>
          <p:cNvSpPr>
            <a:spLocks noGrp="1"/>
          </p:cNvSpPr>
          <p:nvPr>
            <p:ph type="title"/>
          </p:nvPr>
        </p:nvSpPr>
        <p:spPr/>
        <p:txBody>
          <a:bodyPr/>
          <a:lstStyle/>
          <a:p>
            <a:r>
              <a:rPr lang="fr-FR" dirty="0"/>
              <a:t>Sommaire 	</a:t>
            </a:r>
          </a:p>
        </p:txBody>
      </p:sp>
      <p:sp>
        <p:nvSpPr>
          <p:cNvPr id="3" name="Content Placeholder 2">
            <a:extLst>
              <a:ext uri="{FF2B5EF4-FFF2-40B4-BE49-F238E27FC236}">
                <a16:creationId xmlns:a16="http://schemas.microsoft.com/office/drawing/2014/main" id="{25B122A5-321D-41A5-93C1-A015328674E9}"/>
              </a:ext>
            </a:extLst>
          </p:cNvPr>
          <p:cNvSpPr>
            <a:spLocks noGrp="1"/>
          </p:cNvSpPr>
          <p:nvPr>
            <p:ph type="body" idx="1"/>
          </p:nvPr>
        </p:nvSpPr>
        <p:spPr>
          <a:xfrm>
            <a:off x="3693748" y="1220770"/>
            <a:ext cx="7298930" cy="5310657"/>
          </a:xfrm>
        </p:spPr>
        <p:txBody>
          <a:bodyPr/>
          <a:lstStyle/>
          <a:p>
            <a:pPr>
              <a:spcAft>
                <a:spcPts val="1200"/>
              </a:spcAft>
            </a:pPr>
            <a:r>
              <a:rPr lang="fr-FR" sz="2400" dirty="0">
                <a:solidFill>
                  <a:schemeClr val="tx1"/>
                </a:solidFill>
              </a:rPr>
              <a:t>Les bases de l'inclusion du handicap</a:t>
            </a:r>
          </a:p>
          <a:p>
            <a:pPr>
              <a:spcAft>
                <a:spcPts val="1200"/>
              </a:spcAft>
            </a:pPr>
            <a:r>
              <a:rPr lang="fr-FR" sz="2400" dirty="0">
                <a:solidFill>
                  <a:schemeClr val="tx1"/>
                </a:solidFill>
              </a:rPr>
              <a:t>Activité : Franchir la ligne</a:t>
            </a:r>
          </a:p>
          <a:p>
            <a:pPr>
              <a:spcAft>
                <a:spcPts val="1200"/>
              </a:spcAft>
            </a:pPr>
            <a:r>
              <a:rPr lang="fr-FR" sz="2400" dirty="0">
                <a:solidFill>
                  <a:schemeClr val="tx1"/>
                </a:solidFill>
              </a:rPr>
              <a:t>Activité : Le Mur</a:t>
            </a:r>
          </a:p>
          <a:p>
            <a:pPr>
              <a:spcAft>
                <a:spcPts val="1200"/>
              </a:spcAft>
            </a:pPr>
            <a:r>
              <a:rPr lang="fr-FR" sz="2400" dirty="0">
                <a:solidFill>
                  <a:schemeClr val="tx1"/>
                </a:solidFill>
              </a:rPr>
              <a:t>Activité : Langage et terminologie (1re partie)</a:t>
            </a:r>
          </a:p>
          <a:p>
            <a:pPr>
              <a:spcAft>
                <a:spcPts val="1200"/>
              </a:spcAft>
            </a:pPr>
            <a:r>
              <a:rPr lang="fr-FR" sz="2400" dirty="0">
                <a:solidFill>
                  <a:schemeClr val="tx1"/>
                </a:solidFill>
              </a:rPr>
              <a:t>Activité : Langage et terminologie (2e partie)</a:t>
            </a:r>
          </a:p>
          <a:p>
            <a:pPr>
              <a:spcAft>
                <a:spcPts val="1200"/>
              </a:spcAft>
            </a:pPr>
            <a:r>
              <a:rPr lang="fr-FR" sz="2400" dirty="0">
                <a:solidFill>
                  <a:schemeClr val="tx1"/>
                </a:solidFill>
              </a:rPr>
              <a:t>Activité : Les Raisons</a:t>
            </a:r>
          </a:p>
          <a:p>
            <a:pPr>
              <a:spcAft>
                <a:spcPts val="1200"/>
              </a:spcAft>
            </a:pPr>
            <a:r>
              <a:rPr lang="fr-FR" sz="2400" dirty="0">
                <a:solidFill>
                  <a:schemeClr val="tx1"/>
                </a:solidFill>
              </a:rPr>
              <a:t>Activité : Pourquoi est-elle morte ?</a:t>
            </a:r>
          </a:p>
          <a:p>
            <a:pPr>
              <a:spcAft>
                <a:spcPts val="1200"/>
              </a:spcAft>
            </a:pPr>
            <a:r>
              <a:rPr lang="fr-FR" sz="2400" dirty="0">
                <a:solidFill>
                  <a:schemeClr val="tx1"/>
                </a:solidFill>
              </a:rPr>
              <a:t>Activité : Le dernier avortement</a:t>
            </a:r>
          </a:p>
        </p:txBody>
      </p:sp>
    </p:spTree>
    <p:extLst>
      <p:ext uri="{BB962C8B-B14F-4D97-AF65-F5344CB8AC3E}">
        <p14:creationId xmlns:p14="http://schemas.microsoft.com/office/powerpoint/2010/main" val="658288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3D01-A4B5-43E3-8A96-F2FCAAA2E54E}"/>
              </a:ext>
            </a:extLst>
          </p:cNvPr>
          <p:cNvSpPr>
            <a:spLocks noGrp="1"/>
          </p:cNvSpPr>
          <p:nvPr>
            <p:ph type="title"/>
          </p:nvPr>
        </p:nvSpPr>
        <p:spPr>
          <a:xfrm>
            <a:off x="1174875" y="940733"/>
            <a:ext cx="8528558" cy="1325067"/>
          </a:xfrm>
        </p:spPr>
        <p:txBody>
          <a:bodyPr/>
          <a:lstStyle/>
          <a:p>
            <a:r>
              <a:rPr lang="fr-FR" b="1" dirty="0"/>
              <a:t>Franchissez la ligne si...</a:t>
            </a:r>
          </a:p>
        </p:txBody>
      </p:sp>
      <p:pic>
        <p:nvPicPr>
          <p:cNvPr id="1026" name="Picture 2" descr="79+ Crowd Of People Ima... Crowd Of People Clipart | ClipartLook">
            <a:extLst>
              <a:ext uri="{FF2B5EF4-FFF2-40B4-BE49-F238E27FC236}">
                <a16:creationId xmlns:a16="http://schemas.microsoft.com/office/drawing/2014/main" id="{DFFB603B-9F64-4547-AFC2-34DF8BFE4AE4}"/>
              </a:ext>
            </a:extLst>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40741"/>
          <a:stretch/>
        </p:blipFill>
        <p:spPr bwMode="auto">
          <a:xfrm>
            <a:off x="3693197" y="5138687"/>
            <a:ext cx="4435944" cy="171931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1C945950-E9D6-4B99-9C1A-7E92FE49D93B}"/>
              </a:ext>
            </a:extLst>
          </p:cNvPr>
          <p:cNvSpPr txBox="1">
            <a:spLocks/>
          </p:cNvSpPr>
          <p:nvPr/>
        </p:nvSpPr>
        <p:spPr>
          <a:xfrm>
            <a:off x="5439154" y="1951514"/>
            <a:ext cx="5917773" cy="895886"/>
          </a:xfrm>
          <a:prstGeom prst="rect">
            <a:avLst/>
          </a:prstGeom>
        </p:spPr>
        <p:txBody>
          <a:bodyPr wrap="square" lIns="0" tIns="0" rIns="0" bIns="0" anchor="t">
            <a:spAutoFit/>
          </a:bodyPr>
          <a:lstStyle>
            <a:lvl1pPr>
              <a:defRPr sz="5900" b="1" i="0">
                <a:solidFill>
                  <a:srgbClr val="00AFDB"/>
                </a:solidFill>
                <a:latin typeface="Helvetica"/>
                <a:ea typeface="+mj-ea"/>
                <a:cs typeface="Helvetica"/>
              </a:defRPr>
            </a:lvl1pPr>
          </a:lstStyle>
          <a:p>
            <a:pPr defTabSz="554492"/>
            <a:r>
              <a:rPr lang="fr-FR" sz="2800" kern="0" dirty="0">
                <a:solidFill>
                  <a:schemeClr val="accent3"/>
                </a:solidFill>
                <a:latin typeface="Arial" panose="020B0604020202020204" pitchFamily="34" charset="0"/>
                <a:cs typeface="Arial" panose="020B0604020202020204" pitchFamily="34" charset="0"/>
              </a:rPr>
              <a:t>vous avez déjà assisté à une réunion de travail en pyjama.</a:t>
            </a:r>
          </a:p>
        </p:txBody>
      </p:sp>
      <p:sp>
        <p:nvSpPr>
          <p:cNvPr id="10" name="Rectangle 9">
            <a:extLst>
              <a:ext uri="{FF2B5EF4-FFF2-40B4-BE49-F238E27FC236}">
                <a16:creationId xmlns:a16="http://schemas.microsoft.com/office/drawing/2014/main" id="{82D3CC26-8FC1-AD44-A382-9EC40E568C99}"/>
              </a:ext>
            </a:extLst>
          </p:cNvPr>
          <p:cNvSpPr/>
          <p:nvPr/>
        </p:nvSpPr>
        <p:spPr>
          <a:xfrm>
            <a:off x="351833" y="5983941"/>
            <a:ext cx="1450073" cy="658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2886AC0-718C-1B46-A828-798E130B9635}"/>
              </a:ext>
            </a:extLst>
          </p:cNvPr>
          <p:cNvCxnSpPr>
            <a:cxnSpLocks/>
          </p:cNvCxnSpPr>
          <p:nvPr/>
        </p:nvCxnSpPr>
        <p:spPr>
          <a:xfrm>
            <a:off x="1174875" y="3429000"/>
            <a:ext cx="984225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Up Arrow 11">
            <a:extLst>
              <a:ext uri="{FF2B5EF4-FFF2-40B4-BE49-F238E27FC236}">
                <a16:creationId xmlns:a16="http://schemas.microsoft.com/office/drawing/2014/main" id="{7D673E74-1DC7-F84C-8579-1B77DF244E1F}"/>
              </a:ext>
            </a:extLst>
          </p:cNvPr>
          <p:cNvSpPr/>
          <p:nvPr/>
        </p:nvSpPr>
        <p:spPr>
          <a:xfrm>
            <a:off x="11168226" y="2978524"/>
            <a:ext cx="772720" cy="900953"/>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a:extLst>
              <a:ext uri="{FF2B5EF4-FFF2-40B4-BE49-F238E27FC236}">
                <a16:creationId xmlns:a16="http://schemas.microsoft.com/office/drawing/2014/main" id="{A1F44CD9-D6BA-BB45-889E-44044C4EBE6D}"/>
              </a:ext>
            </a:extLst>
          </p:cNvPr>
          <p:cNvSpPr/>
          <p:nvPr/>
        </p:nvSpPr>
        <p:spPr>
          <a:xfrm>
            <a:off x="230129" y="2987454"/>
            <a:ext cx="772720" cy="900953"/>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8968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3D01-A4B5-43E3-8A96-F2FCAAA2E54E}"/>
              </a:ext>
            </a:extLst>
          </p:cNvPr>
          <p:cNvSpPr>
            <a:spLocks noGrp="1"/>
          </p:cNvSpPr>
          <p:nvPr>
            <p:ph type="title"/>
          </p:nvPr>
        </p:nvSpPr>
        <p:spPr>
          <a:xfrm>
            <a:off x="1174874" y="940733"/>
            <a:ext cx="10374395" cy="1325067"/>
          </a:xfrm>
        </p:spPr>
        <p:txBody>
          <a:bodyPr/>
          <a:lstStyle/>
          <a:p>
            <a:r>
              <a:rPr lang="fr-FR" dirty="0">
                <a:solidFill>
                  <a:schemeClr val="accent3"/>
                </a:solidFill>
              </a:rPr>
              <a:t>Merci. Retournons de l'autre côté.</a:t>
            </a:r>
            <a:endParaRPr lang="en-GB" b="1" dirty="0">
              <a:solidFill>
                <a:schemeClr val="accent3"/>
              </a:solidFill>
            </a:endParaRPr>
          </a:p>
        </p:txBody>
      </p:sp>
      <p:pic>
        <p:nvPicPr>
          <p:cNvPr id="8" name="Picture 2" descr="79+ Crowd Of People Ima... Crowd Of People Clipart | ClipartLook">
            <a:extLst>
              <a:ext uri="{FF2B5EF4-FFF2-40B4-BE49-F238E27FC236}">
                <a16:creationId xmlns:a16="http://schemas.microsoft.com/office/drawing/2014/main" id="{9D7A93F4-7A3F-364E-95C0-A08137F1FB8D}"/>
              </a:ext>
            </a:extLst>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40741"/>
          <a:stretch/>
        </p:blipFill>
        <p:spPr bwMode="auto">
          <a:xfrm>
            <a:off x="3693197" y="5138687"/>
            <a:ext cx="4435944" cy="171931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B99A361F-DBDC-6242-9F3D-0A8C8BC52020}"/>
              </a:ext>
            </a:extLst>
          </p:cNvPr>
          <p:cNvSpPr/>
          <p:nvPr/>
        </p:nvSpPr>
        <p:spPr>
          <a:xfrm>
            <a:off x="351833" y="5983941"/>
            <a:ext cx="1450073" cy="658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1F7D37AE-BBC3-5641-9722-4E9E9962E1DA}"/>
              </a:ext>
            </a:extLst>
          </p:cNvPr>
          <p:cNvCxnSpPr>
            <a:cxnSpLocks/>
          </p:cNvCxnSpPr>
          <p:nvPr/>
        </p:nvCxnSpPr>
        <p:spPr>
          <a:xfrm>
            <a:off x="1174875" y="3429000"/>
            <a:ext cx="984225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Up Arrow 11">
            <a:extLst>
              <a:ext uri="{FF2B5EF4-FFF2-40B4-BE49-F238E27FC236}">
                <a16:creationId xmlns:a16="http://schemas.microsoft.com/office/drawing/2014/main" id="{5AC18A84-9E7B-B94C-A9BE-D6490B93A184}"/>
              </a:ext>
            </a:extLst>
          </p:cNvPr>
          <p:cNvSpPr/>
          <p:nvPr/>
        </p:nvSpPr>
        <p:spPr>
          <a:xfrm flipV="1">
            <a:off x="11168226" y="2978524"/>
            <a:ext cx="772720" cy="900953"/>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a:extLst>
              <a:ext uri="{FF2B5EF4-FFF2-40B4-BE49-F238E27FC236}">
                <a16:creationId xmlns:a16="http://schemas.microsoft.com/office/drawing/2014/main" id="{4A63166C-9DC8-5D43-AD46-3380A87B0B4F}"/>
              </a:ext>
            </a:extLst>
          </p:cNvPr>
          <p:cNvSpPr/>
          <p:nvPr/>
        </p:nvSpPr>
        <p:spPr>
          <a:xfrm flipV="1">
            <a:off x="230129" y="2987454"/>
            <a:ext cx="772720" cy="900953"/>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7646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3D01-A4B5-43E3-8A96-F2FCAAA2E54E}"/>
              </a:ext>
            </a:extLst>
          </p:cNvPr>
          <p:cNvSpPr>
            <a:spLocks noGrp="1"/>
          </p:cNvSpPr>
          <p:nvPr>
            <p:ph type="title"/>
          </p:nvPr>
        </p:nvSpPr>
        <p:spPr>
          <a:xfrm>
            <a:off x="1174875" y="394246"/>
            <a:ext cx="8528558" cy="1325067"/>
          </a:xfrm>
        </p:spPr>
        <p:txBody>
          <a:bodyPr>
            <a:normAutofit/>
          </a:bodyPr>
          <a:lstStyle/>
          <a:p>
            <a:r>
              <a:rPr lang="fr-FR" dirty="0"/>
              <a:t>Franchissez la ligne si...</a:t>
            </a:r>
            <a:endParaRPr lang="en-GB" dirty="0">
              <a:solidFill>
                <a:srgbClr val="F37B20"/>
              </a:solidFill>
            </a:endParaRPr>
          </a:p>
        </p:txBody>
      </p:sp>
      <p:sp>
        <p:nvSpPr>
          <p:cNvPr id="4" name="Text Placeholder 3">
            <a:extLst>
              <a:ext uri="{FF2B5EF4-FFF2-40B4-BE49-F238E27FC236}">
                <a16:creationId xmlns:a16="http://schemas.microsoft.com/office/drawing/2014/main" id="{FF898647-5502-BB4F-B3E6-856472BB4AA4}"/>
              </a:ext>
            </a:extLst>
          </p:cNvPr>
          <p:cNvSpPr>
            <a:spLocks noGrp="1"/>
          </p:cNvSpPr>
          <p:nvPr>
            <p:ph type="body" idx="1"/>
          </p:nvPr>
        </p:nvSpPr>
        <p:spPr>
          <a:xfrm>
            <a:off x="3957066" y="1219861"/>
            <a:ext cx="7983879" cy="3433200"/>
          </a:xfrm>
        </p:spPr>
        <p:txBody>
          <a:bodyPr/>
          <a:lstStyle/>
          <a:p>
            <a:pPr marL="152396" indent="0">
              <a:buNone/>
            </a:pPr>
            <a:r>
              <a:rPr lang="fr-FR" sz="2800" b="1" dirty="0">
                <a:solidFill>
                  <a:schemeClr val="accent3"/>
                </a:solidFill>
              </a:rPr>
              <a:t>vous avez un ami ou un membre de votre famille qui a des difficultés à marcher, à voir, à entendre, à se souvenir ou à se concentrer, ce qui affecte sa vie quotidienne.</a:t>
            </a:r>
            <a:endParaRPr lang="en-US" sz="2800" b="1" dirty="0">
              <a:solidFill>
                <a:schemeClr val="accent3"/>
              </a:solidFill>
            </a:endParaRPr>
          </a:p>
        </p:txBody>
      </p:sp>
      <p:pic>
        <p:nvPicPr>
          <p:cNvPr id="10" name="Picture 2" descr="79+ Crowd Of People Ima... Crowd Of People Clipart | ClipartLook">
            <a:extLst>
              <a:ext uri="{FF2B5EF4-FFF2-40B4-BE49-F238E27FC236}">
                <a16:creationId xmlns:a16="http://schemas.microsoft.com/office/drawing/2014/main" id="{E75172A3-531F-0C4B-8D39-891A0E3B7998}"/>
              </a:ext>
            </a:extLst>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40741"/>
          <a:stretch/>
        </p:blipFill>
        <p:spPr bwMode="auto">
          <a:xfrm>
            <a:off x="3693197" y="5138687"/>
            <a:ext cx="4435944" cy="171931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236F005A-335C-FC48-BA3C-6657625B4D1E}"/>
              </a:ext>
            </a:extLst>
          </p:cNvPr>
          <p:cNvSpPr/>
          <p:nvPr/>
        </p:nvSpPr>
        <p:spPr>
          <a:xfrm>
            <a:off x="351833" y="5983941"/>
            <a:ext cx="1450073" cy="658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4113C1A-05EF-AE40-B673-70E6891CAB65}"/>
              </a:ext>
            </a:extLst>
          </p:cNvPr>
          <p:cNvCxnSpPr>
            <a:cxnSpLocks/>
          </p:cNvCxnSpPr>
          <p:nvPr/>
        </p:nvCxnSpPr>
        <p:spPr>
          <a:xfrm>
            <a:off x="1174875" y="3429000"/>
            <a:ext cx="984225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Up Arrow 12">
            <a:extLst>
              <a:ext uri="{FF2B5EF4-FFF2-40B4-BE49-F238E27FC236}">
                <a16:creationId xmlns:a16="http://schemas.microsoft.com/office/drawing/2014/main" id="{E80B9598-9F6E-AB45-ADBA-1FA4FEBF528E}"/>
              </a:ext>
            </a:extLst>
          </p:cNvPr>
          <p:cNvSpPr/>
          <p:nvPr/>
        </p:nvSpPr>
        <p:spPr>
          <a:xfrm>
            <a:off x="11168226" y="2978524"/>
            <a:ext cx="772720" cy="900953"/>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a:extLst>
              <a:ext uri="{FF2B5EF4-FFF2-40B4-BE49-F238E27FC236}">
                <a16:creationId xmlns:a16="http://schemas.microsoft.com/office/drawing/2014/main" id="{7BF9F466-E63A-7A43-9D5B-08E3BBDDB46F}"/>
              </a:ext>
            </a:extLst>
          </p:cNvPr>
          <p:cNvSpPr/>
          <p:nvPr/>
        </p:nvSpPr>
        <p:spPr>
          <a:xfrm>
            <a:off x="230129" y="2987454"/>
            <a:ext cx="772720" cy="900953"/>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6720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3D01-A4B5-43E3-8A96-F2FCAAA2E54E}"/>
              </a:ext>
            </a:extLst>
          </p:cNvPr>
          <p:cNvSpPr>
            <a:spLocks noGrp="1"/>
          </p:cNvSpPr>
          <p:nvPr>
            <p:ph type="title"/>
          </p:nvPr>
        </p:nvSpPr>
        <p:spPr>
          <a:xfrm>
            <a:off x="1174875" y="940733"/>
            <a:ext cx="10195490" cy="1325067"/>
          </a:xfrm>
        </p:spPr>
        <p:txBody>
          <a:bodyPr/>
          <a:lstStyle/>
          <a:p>
            <a:r>
              <a:rPr lang="fr-FR" dirty="0">
                <a:solidFill>
                  <a:schemeClr val="accent3"/>
                </a:solidFill>
              </a:rPr>
              <a:t>Merci. Retournons de l'autre côté.</a:t>
            </a:r>
            <a:endParaRPr lang="en-GB" b="1" dirty="0">
              <a:solidFill>
                <a:schemeClr val="accent3"/>
              </a:solidFill>
            </a:endParaRPr>
          </a:p>
        </p:txBody>
      </p:sp>
      <p:pic>
        <p:nvPicPr>
          <p:cNvPr id="10" name="Picture 2" descr="79+ Crowd Of People Ima... Crowd Of People Clipart | ClipartLook">
            <a:extLst>
              <a:ext uri="{FF2B5EF4-FFF2-40B4-BE49-F238E27FC236}">
                <a16:creationId xmlns:a16="http://schemas.microsoft.com/office/drawing/2014/main" id="{F40C1B2A-1B35-0842-81F1-C862E11B96A8}"/>
              </a:ext>
            </a:extLst>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40741"/>
          <a:stretch/>
        </p:blipFill>
        <p:spPr bwMode="auto">
          <a:xfrm>
            <a:off x="3693197" y="5138687"/>
            <a:ext cx="4435944" cy="171931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6BB03BC4-E828-DC40-8F03-7F127091FEE6}"/>
              </a:ext>
            </a:extLst>
          </p:cNvPr>
          <p:cNvSpPr/>
          <p:nvPr/>
        </p:nvSpPr>
        <p:spPr>
          <a:xfrm>
            <a:off x="351833" y="5983941"/>
            <a:ext cx="1450073" cy="658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1AA75AA0-B1AF-B24D-A1F4-CF9EEDB35874}"/>
              </a:ext>
            </a:extLst>
          </p:cNvPr>
          <p:cNvCxnSpPr>
            <a:cxnSpLocks/>
          </p:cNvCxnSpPr>
          <p:nvPr/>
        </p:nvCxnSpPr>
        <p:spPr>
          <a:xfrm>
            <a:off x="1174875" y="3429000"/>
            <a:ext cx="984225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6" name="Up Arrow 15">
            <a:extLst>
              <a:ext uri="{FF2B5EF4-FFF2-40B4-BE49-F238E27FC236}">
                <a16:creationId xmlns:a16="http://schemas.microsoft.com/office/drawing/2014/main" id="{CA0B3A5D-1CC9-D744-99A4-22214CD11A67}"/>
              </a:ext>
            </a:extLst>
          </p:cNvPr>
          <p:cNvSpPr/>
          <p:nvPr/>
        </p:nvSpPr>
        <p:spPr>
          <a:xfrm flipV="1">
            <a:off x="11168226" y="2978524"/>
            <a:ext cx="772720" cy="900953"/>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a:extLst>
              <a:ext uri="{FF2B5EF4-FFF2-40B4-BE49-F238E27FC236}">
                <a16:creationId xmlns:a16="http://schemas.microsoft.com/office/drawing/2014/main" id="{490E911B-5F04-A049-9BEB-65276299D48C}"/>
              </a:ext>
            </a:extLst>
          </p:cNvPr>
          <p:cNvSpPr/>
          <p:nvPr/>
        </p:nvSpPr>
        <p:spPr>
          <a:xfrm flipV="1">
            <a:off x="230129" y="2987454"/>
            <a:ext cx="772720" cy="900953"/>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2464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3D01-A4B5-43E3-8A96-F2FCAAA2E54E}"/>
              </a:ext>
            </a:extLst>
          </p:cNvPr>
          <p:cNvSpPr>
            <a:spLocks noGrp="1"/>
          </p:cNvSpPr>
          <p:nvPr>
            <p:ph type="title"/>
          </p:nvPr>
        </p:nvSpPr>
        <p:spPr>
          <a:xfrm>
            <a:off x="1174875" y="940734"/>
            <a:ext cx="7293264" cy="802868"/>
          </a:xfrm>
        </p:spPr>
        <p:txBody>
          <a:bodyPr>
            <a:noAutofit/>
          </a:bodyPr>
          <a:lstStyle/>
          <a:p>
            <a:r>
              <a:rPr lang="fr-FR" dirty="0"/>
              <a:t>Franchissez la ligne si...</a:t>
            </a:r>
            <a:endParaRPr lang="en-GB" dirty="0">
              <a:solidFill>
                <a:srgbClr val="F37B20"/>
              </a:solidFill>
            </a:endParaRPr>
          </a:p>
        </p:txBody>
      </p:sp>
      <p:cxnSp>
        <p:nvCxnSpPr>
          <p:cNvPr id="9" name="Straight Connector 8">
            <a:extLst>
              <a:ext uri="{FF2B5EF4-FFF2-40B4-BE49-F238E27FC236}">
                <a16:creationId xmlns:a16="http://schemas.microsoft.com/office/drawing/2014/main" id="{292980A9-09CE-47BB-9489-D53EE2E5BCB1}"/>
              </a:ext>
            </a:extLst>
          </p:cNvPr>
          <p:cNvCxnSpPr>
            <a:cxnSpLocks/>
          </p:cNvCxnSpPr>
          <p:nvPr/>
        </p:nvCxnSpPr>
        <p:spPr>
          <a:xfrm>
            <a:off x="1174875" y="3429000"/>
            <a:ext cx="984225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0" name="Picture 2" descr="79+ Crowd Of People Ima... Crowd Of People Clipart | ClipartLook">
            <a:extLst>
              <a:ext uri="{FF2B5EF4-FFF2-40B4-BE49-F238E27FC236}">
                <a16:creationId xmlns:a16="http://schemas.microsoft.com/office/drawing/2014/main" id="{72666A34-5A62-A74D-98DD-5905B48C944E}"/>
              </a:ext>
            </a:extLst>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40741"/>
          <a:stretch/>
        </p:blipFill>
        <p:spPr bwMode="auto">
          <a:xfrm>
            <a:off x="3693197" y="5138687"/>
            <a:ext cx="4435944" cy="171931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696E8A94-A62B-C44D-8F9E-35828B56473D}"/>
              </a:ext>
            </a:extLst>
          </p:cNvPr>
          <p:cNvSpPr/>
          <p:nvPr/>
        </p:nvSpPr>
        <p:spPr>
          <a:xfrm>
            <a:off x="351833" y="5983941"/>
            <a:ext cx="1450073" cy="658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8747902-46C5-104F-A78F-C7B7715C9B25}"/>
              </a:ext>
            </a:extLst>
          </p:cNvPr>
          <p:cNvSpPr txBox="1"/>
          <p:nvPr/>
        </p:nvSpPr>
        <p:spPr>
          <a:xfrm>
            <a:off x="4601482" y="1905947"/>
            <a:ext cx="7590518" cy="1384995"/>
          </a:xfrm>
          <a:prstGeom prst="rect">
            <a:avLst/>
          </a:prstGeom>
          <a:noFill/>
        </p:spPr>
        <p:txBody>
          <a:bodyPr wrap="square" rtlCol="0">
            <a:spAutoFit/>
          </a:bodyPr>
          <a:lstStyle/>
          <a:p>
            <a:r>
              <a:rPr lang="fr-FR" sz="2800" b="1" dirty="0">
                <a:solidFill>
                  <a:schemeClr val="accent3"/>
                </a:solidFill>
                <a:latin typeface="Arial" panose="020B0604020202020204" pitchFamily="34" charset="0"/>
                <a:cs typeface="Arial" panose="020B0604020202020204" pitchFamily="34" charset="0"/>
              </a:rPr>
              <a:t>vous avez entendu des amis ou des membres de votre famille parler de manière négative des personnes handicapées.</a:t>
            </a:r>
            <a:endParaRPr lang="en-US" sz="2800" b="1" dirty="0">
              <a:solidFill>
                <a:schemeClr val="accent3"/>
              </a:solidFill>
              <a:latin typeface="Arial" panose="020B0604020202020204" pitchFamily="34" charset="0"/>
              <a:cs typeface="Arial" panose="020B0604020202020204" pitchFamily="34" charset="0"/>
            </a:endParaRPr>
          </a:p>
        </p:txBody>
      </p:sp>
      <p:sp>
        <p:nvSpPr>
          <p:cNvPr id="6" name="Up Arrow 5">
            <a:extLst>
              <a:ext uri="{FF2B5EF4-FFF2-40B4-BE49-F238E27FC236}">
                <a16:creationId xmlns:a16="http://schemas.microsoft.com/office/drawing/2014/main" id="{8802F993-1229-5E47-B2FD-E6667E8DFF1C}"/>
              </a:ext>
            </a:extLst>
          </p:cNvPr>
          <p:cNvSpPr/>
          <p:nvPr/>
        </p:nvSpPr>
        <p:spPr>
          <a:xfrm>
            <a:off x="11168226" y="2978524"/>
            <a:ext cx="772720" cy="900953"/>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a:extLst>
              <a:ext uri="{FF2B5EF4-FFF2-40B4-BE49-F238E27FC236}">
                <a16:creationId xmlns:a16="http://schemas.microsoft.com/office/drawing/2014/main" id="{63EEA4F3-B5BC-864C-9574-94FCD7758E1A}"/>
              </a:ext>
            </a:extLst>
          </p:cNvPr>
          <p:cNvSpPr/>
          <p:nvPr/>
        </p:nvSpPr>
        <p:spPr>
          <a:xfrm>
            <a:off x="230129" y="2987454"/>
            <a:ext cx="772720" cy="900953"/>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7520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3D01-A4B5-43E3-8A96-F2FCAAA2E54E}"/>
              </a:ext>
            </a:extLst>
          </p:cNvPr>
          <p:cNvSpPr>
            <a:spLocks noGrp="1"/>
          </p:cNvSpPr>
          <p:nvPr>
            <p:ph type="title"/>
          </p:nvPr>
        </p:nvSpPr>
        <p:spPr>
          <a:xfrm>
            <a:off x="1174875" y="940733"/>
            <a:ext cx="10175612" cy="1325067"/>
          </a:xfrm>
        </p:spPr>
        <p:txBody>
          <a:bodyPr/>
          <a:lstStyle/>
          <a:p>
            <a:r>
              <a:rPr lang="fr-FR" dirty="0">
                <a:solidFill>
                  <a:schemeClr val="accent3"/>
                </a:solidFill>
              </a:rPr>
              <a:t>Merci. Retournons de l'autre côté.</a:t>
            </a:r>
            <a:endParaRPr lang="en-GB" b="1" dirty="0">
              <a:solidFill>
                <a:schemeClr val="accent3"/>
              </a:solidFill>
            </a:endParaRPr>
          </a:p>
        </p:txBody>
      </p:sp>
      <p:pic>
        <p:nvPicPr>
          <p:cNvPr id="8" name="Picture 2" descr="79+ Crowd Of People Ima... Crowd Of People Clipart | ClipartLook">
            <a:extLst>
              <a:ext uri="{FF2B5EF4-FFF2-40B4-BE49-F238E27FC236}">
                <a16:creationId xmlns:a16="http://schemas.microsoft.com/office/drawing/2014/main" id="{D88B4A9F-3233-E545-9891-5D9FDBC01CDA}"/>
              </a:ext>
            </a:extLst>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40741"/>
          <a:stretch/>
        </p:blipFill>
        <p:spPr bwMode="auto">
          <a:xfrm>
            <a:off x="3693197" y="5138687"/>
            <a:ext cx="4435944" cy="171931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5F0B815F-8EBE-EF4F-8900-999893E5FE0C}"/>
              </a:ext>
            </a:extLst>
          </p:cNvPr>
          <p:cNvSpPr/>
          <p:nvPr/>
        </p:nvSpPr>
        <p:spPr>
          <a:xfrm>
            <a:off x="351833" y="5983941"/>
            <a:ext cx="1450073" cy="658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4D53376D-2903-EE41-9F46-D9DECB6C9E82}"/>
              </a:ext>
            </a:extLst>
          </p:cNvPr>
          <p:cNvCxnSpPr>
            <a:cxnSpLocks/>
          </p:cNvCxnSpPr>
          <p:nvPr/>
        </p:nvCxnSpPr>
        <p:spPr>
          <a:xfrm>
            <a:off x="1174875" y="3429000"/>
            <a:ext cx="984225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2" name="Up Arrow 11">
            <a:extLst>
              <a:ext uri="{FF2B5EF4-FFF2-40B4-BE49-F238E27FC236}">
                <a16:creationId xmlns:a16="http://schemas.microsoft.com/office/drawing/2014/main" id="{3A0E62C3-2733-5645-8538-BA5D90C7E5E2}"/>
              </a:ext>
            </a:extLst>
          </p:cNvPr>
          <p:cNvSpPr/>
          <p:nvPr/>
        </p:nvSpPr>
        <p:spPr>
          <a:xfrm flipV="1">
            <a:off x="11168226" y="2978524"/>
            <a:ext cx="772720" cy="900953"/>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a:extLst>
              <a:ext uri="{FF2B5EF4-FFF2-40B4-BE49-F238E27FC236}">
                <a16:creationId xmlns:a16="http://schemas.microsoft.com/office/drawing/2014/main" id="{1CD0D2F3-9A1E-6246-8A67-5FD16A2D4207}"/>
              </a:ext>
            </a:extLst>
          </p:cNvPr>
          <p:cNvSpPr/>
          <p:nvPr/>
        </p:nvSpPr>
        <p:spPr>
          <a:xfrm flipV="1">
            <a:off x="230129" y="2987454"/>
            <a:ext cx="772720" cy="900953"/>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115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3D01-A4B5-43E3-8A96-F2FCAAA2E54E}"/>
              </a:ext>
            </a:extLst>
          </p:cNvPr>
          <p:cNvSpPr>
            <a:spLocks noGrp="1"/>
          </p:cNvSpPr>
          <p:nvPr>
            <p:ph type="title"/>
          </p:nvPr>
        </p:nvSpPr>
        <p:spPr>
          <a:xfrm>
            <a:off x="5365375" y="1249088"/>
            <a:ext cx="6164016" cy="1325067"/>
          </a:xfrm>
        </p:spPr>
        <p:txBody>
          <a:bodyPr>
            <a:noAutofit/>
          </a:bodyPr>
          <a:lstStyle/>
          <a:p>
            <a:r>
              <a:rPr lang="fr-FR" sz="2800" dirty="0">
                <a:solidFill>
                  <a:schemeClr val="accent3"/>
                </a:solidFill>
              </a:rPr>
              <a:t>il vous est arrivé de ne pas savoir quoi faire ou dire lors d'une rencontre avec une personne avec un handicap physique.</a:t>
            </a:r>
            <a:endParaRPr lang="en-GB" sz="2800" dirty="0">
              <a:solidFill>
                <a:schemeClr val="accent3"/>
              </a:solidFill>
            </a:endParaRPr>
          </a:p>
        </p:txBody>
      </p:sp>
      <p:sp>
        <p:nvSpPr>
          <p:cNvPr id="8" name="Title 1">
            <a:extLst>
              <a:ext uri="{FF2B5EF4-FFF2-40B4-BE49-F238E27FC236}">
                <a16:creationId xmlns:a16="http://schemas.microsoft.com/office/drawing/2014/main" id="{B32CD906-570E-D14A-B8B5-01543F5EEB91}"/>
              </a:ext>
            </a:extLst>
          </p:cNvPr>
          <p:cNvSpPr txBox="1">
            <a:spLocks/>
          </p:cNvSpPr>
          <p:nvPr/>
        </p:nvSpPr>
        <p:spPr>
          <a:xfrm>
            <a:off x="1174875" y="394246"/>
            <a:ext cx="8528558" cy="1325067"/>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Arial"/>
              <a:buNone/>
              <a:defRPr sz="4800" b="1" i="0" u="none" strike="noStrike" cap="none">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fr-FR"/>
              <a:t>Franchissez la ligne si...</a:t>
            </a:r>
            <a:endParaRPr lang="en-GB" dirty="0">
              <a:solidFill>
                <a:srgbClr val="F37B20"/>
              </a:solidFill>
            </a:endParaRPr>
          </a:p>
        </p:txBody>
      </p:sp>
      <p:pic>
        <p:nvPicPr>
          <p:cNvPr id="10" name="Picture 2" descr="79+ Crowd Of People Ima... Crowd Of People Clipart | ClipartLook">
            <a:extLst>
              <a:ext uri="{FF2B5EF4-FFF2-40B4-BE49-F238E27FC236}">
                <a16:creationId xmlns:a16="http://schemas.microsoft.com/office/drawing/2014/main" id="{527F468C-857E-A342-9B5E-E1DAABC19302}"/>
              </a:ext>
            </a:extLst>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40741"/>
          <a:stretch/>
        </p:blipFill>
        <p:spPr bwMode="auto">
          <a:xfrm>
            <a:off x="3693197" y="5138687"/>
            <a:ext cx="4435944" cy="171931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1D03F46C-34D7-A045-9426-0C6D188867BE}"/>
              </a:ext>
            </a:extLst>
          </p:cNvPr>
          <p:cNvSpPr/>
          <p:nvPr/>
        </p:nvSpPr>
        <p:spPr>
          <a:xfrm>
            <a:off x="351833" y="5983941"/>
            <a:ext cx="1450073" cy="658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271CE4F9-0CE2-6142-AE6A-B3DE120E0BC9}"/>
              </a:ext>
            </a:extLst>
          </p:cNvPr>
          <p:cNvCxnSpPr>
            <a:cxnSpLocks/>
          </p:cNvCxnSpPr>
          <p:nvPr/>
        </p:nvCxnSpPr>
        <p:spPr>
          <a:xfrm>
            <a:off x="1174875" y="3429000"/>
            <a:ext cx="984225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Up Arrow 12">
            <a:extLst>
              <a:ext uri="{FF2B5EF4-FFF2-40B4-BE49-F238E27FC236}">
                <a16:creationId xmlns:a16="http://schemas.microsoft.com/office/drawing/2014/main" id="{D9343131-3849-184B-9703-CDAD790F249E}"/>
              </a:ext>
            </a:extLst>
          </p:cNvPr>
          <p:cNvSpPr/>
          <p:nvPr/>
        </p:nvSpPr>
        <p:spPr>
          <a:xfrm>
            <a:off x="11168226" y="2978524"/>
            <a:ext cx="772720" cy="900953"/>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a:extLst>
              <a:ext uri="{FF2B5EF4-FFF2-40B4-BE49-F238E27FC236}">
                <a16:creationId xmlns:a16="http://schemas.microsoft.com/office/drawing/2014/main" id="{C3705212-2A8B-D64C-A7CB-80BC23D03E01}"/>
              </a:ext>
            </a:extLst>
          </p:cNvPr>
          <p:cNvSpPr/>
          <p:nvPr/>
        </p:nvSpPr>
        <p:spPr>
          <a:xfrm>
            <a:off x="230129" y="2987454"/>
            <a:ext cx="772720" cy="900953"/>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733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19DB796-868E-E444-AE01-5159BC2C8C40}"/>
              </a:ext>
            </a:extLst>
          </p:cNvPr>
          <p:cNvSpPr>
            <a:spLocks noGrp="1"/>
          </p:cNvSpPr>
          <p:nvPr>
            <p:ph type="title"/>
          </p:nvPr>
        </p:nvSpPr>
        <p:spPr>
          <a:xfrm>
            <a:off x="1174875" y="940733"/>
            <a:ext cx="10354516" cy="1325067"/>
          </a:xfrm>
        </p:spPr>
        <p:txBody>
          <a:bodyPr/>
          <a:lstStyle/>
          <a:p>
            <a:r>
              <a:rPr lang="fr-FR" dirty="0">
                <a:solidFill>
                  <a:schemeClr val="accent3"/>
                </a:solidFill>
              </a:rPr>
              <a:t>Merci. Retournons de l'autre côté.</a:t>
            </a:r>
            <a:endParaRPr lang="en-GB" b="1" dirty="0">
              <a:solidFill>
                <a:schemeClr val="accent3"/>
              </a:solidFill>
            </a:endParaRPr>
          </a:p>
        </p:txBody>
      </p:sp>
      <p:pic>
        <p:nvPicPr>
          <p:cNvPr id="11" name="Picture 2" descr="79+ Crowd Of People Ima... Crowd Of People Clipart | ClipartLook">
            <a:extLst>
              <a:ext uri="{FF2B5EF4-FFF2-40B4-BE49-F238E27FC236}">
                <a16:creationId xmlns:a16="http://schemas.microsoft.com/office/drawing/2014/main" id="{6F984418-7FB3-204E-84EE-D08437F7FC45}"/>
              </a:ext>
            </a:extLst>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40741"/>
          <a:stretch/>
        </p:blipFill>
        <p:spPr bwMode="auto">
          <a:xfrm>
            <a:off x="3693197" y="5138687"/>
            <a:ext cx="4435944" cy="171931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13DD65B2-C46F-6245-95F1-D2074AC277C9}"/>
              </a:ext>
            </a:extLst>
          </p:cNvPr>
          <p:cNvSpPr/>
          <p:nvPr/>
        </p:nvSpPr>
        <p:spPr>
          <a:xfrm>
            <a:off x="351833" y="5983941"/>
            <a:ext cx="1450073" cy="658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BA92655C-57FE-CC4F-B8CF-8DC6DB9E421A}"/>
              </a:ext>
            </a:extLst>
          </p:cNvPr>
          <p:cNvCxnSpPr>
            <a:cxnSpLocks/>
          </p:cNvCxnSpPr>
          <p:nvPr/>
        </p:nvCxnSpPr>
        <p:spPr>
          <a:xfrm>
            <a:off x="1174875" y="3429000"/>
            <a:ext cx="984225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Up Arrow 13">
            <a:extLst>
              <a:ext uri="{FF2B5EF4-FFF2-40B4-BE49-F238E27FC236}">
                <a16:creationId xmlns:a16="http://schemas.microsoft.com/office/drawing/2014/main" id="{B9D1A122-2356-A34A-BECA-3E2AE3B1FFCA}"/>
              </a:ext>
            </a:extLst>
          </p:cNvPr>
          <p:cNvSpPr/>
          <p:nvPr/>
        </p:nvSpPr>
        <p:spPr>
          <a:xfrm flipV="1">
            <a:off x="11168226" y="2978524"/>
            <a:ext cx="772720" cy="900953"/>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a:extLst>
              <a:ext uri="{FF2B5EF4-FFF2-40B4-BE49-F238E27FC236}">
                <a16:creationId xmlns:a16="http://schemas.microsoft.com/office/drawing/2014/main" id="{FDE48883-B88C-6549-82BA-8CACEE5EE720}"/>
              </a:ext>
            </a:extLst>
          </p:cNvPr>
          <p:cNvSpPr/>
          <p:nvPr/>
        </p:nvSpPr>
        <p:spPr>
          <a:xfrm flipV="1">
            <a:off x="230129" y="2987454"/>
            <a:ext cx="772720" cy="900953"/>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4972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2861007-D232-AD4F-A11F-9C719FFFD609}"/>
              </a:ext>
            </a:extLst>
          </p:cNvPr>
          <p:cNvSpPr txBox="1">
            <a:spLocks/>
          </p:cNvSpPr>
          <p:nvPr/>
        </p:nvSpPr>
        <p:spPr>
          <a:xfrm>
            <a:off x="5153827" y="1056779"/>
            <a:ext cx="6400759" cy="15262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Arial"/>
              <a:buNone/>
              <a:defRPr sz="4800" b="1" i="0" u="none" strike="noStrike" cap="none">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fr-FR" sz="2400" dirty="0">
                <a:solidFill>
                  <a:schemeClr val="accent3"/>
                </a:solidFill>
              </a:rPr>
              <a:t>vous avez entendu quelqu'un parler de manière négative des personnes handicapées qui accèdent à des services de santé sexuelle et reproductive, qui mènent une grossesse à terme ou qui élèvent des enfants.</a:t>
            </a:r>
            <a:endParaRPr lang="en-GB" sz="2400" dirty="0">
              <a:solidFill>
                <a:schemeClr val="accent3"/>
              </a:solidFill>
            </a:endParaRPr>
          </a:p>
        </p:txBody>
      </p:sp>
      <p:sp>
        <p:nvSpPr>
          <p:cNvPr id="11" name="Title 1">
            <a:extLst>
              <a:ext uri="{FF2B5EF4-FFF2-40B4-BE49-F238E27FC236}">
                <a16:creationId xmlns:a16="http://schemas.microsoft.com/office/drawing/2014/main" id="{08E9831D-C0DB-FE4D-B1B6-A47C8EC8B209}"/>
              </a:ext>
            </a:extLst>
          </p:cNvPr>
          <p:cNvSpPr txBox="1">
            <a:spLocks/>
          </p:cNvSpPr>
          <p:nvPr/>
        </p:nvSpPr>
        <p:spPr>
          <a:xfrm>
            <a:off x="1174875" y="394246"/>
            <a:ext cx="8528558" cy="1325067"/>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Arial"/>
              <a:buNone/>
              <a:defRPr sz="4800" b="1" i="0" u="none" strike="noStrike" cap="none">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fr-FR"/>
              <a:t>Franchissez la ligne si...</a:t>
            </a:r>
            <a:endParaRPr lang="en-GB" dirty="0">
              <a:solidFill>
                <a:srgbClr val="F37B20"/>
              </a:solidFill>
            </a:endParaRPr>
          </a:p>
        </p:txBody>
      </p:sp>
      <p:pic>
        <p:nvPicPr>
          <p:cNvPr id="12" name="Picture 2" descr="79+ Crowd Of People Ima... Crowd Of People Clipart | ClipartLook">
            <a:extLst>
              <a:ext uri="{FF2B5EF4-FFF2-40B4-BE49-F238E27FC236}">
                <a16:creationId xmlns:a16="http://schemas.microsoft.com/office/drawing/2014/main" id="{D8685A8F-9B37-B54D-9A7D-639E48FEDC1E}"/>
              </a:ext>
            </a:extLst>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40741"/>
          <a:stretch/>
        </p:blipFill>
        <p:spPr bwMode="auto">
          <a:xfrm>
            <a:off x="3693197" y="5138687"/>
            <a:ext cx="4435944" cy="171931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C32FF95B-2420-C445-86F3-A48B2EA423EB}"/>
              </a:ext>
            </a:extLst>
          </p:cNvPr>
          <p:cNvSpPr/>
          <p:nvPr/>
        </p:nvSpPr>
        <p:spPr>
          <a:xfrm>
            <a:off x="351833" y="5983941"/>
            <a:ext cx="1450073" cy="658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8BE9F03E-AE9A-9047-B8F8-74DF80EA9435}"/>
              </a:ext>
            </a:extLst>
          </p:cNvPr>
          <p:cNvCxnSpPr>
            <a:cxnSpLocks/>
          </p:cNvCxnSpPr>
          <p:nvPr/>
        </p:nvCxnSpPr>
        <p:spPr>
          <a:xfrm>
            <a:off x="1174875" y="3429000"/>
            <a:ext cx="984225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5" name="Up Arrow 14">
            <a:extLst>
              <a:ext uri="{FF2B5EF4-FFF2-40B4-BE49-F238E27FC236}">
                <a16:creationId xmlns:a16="http://schemas.microsoft.com/office/drawing/2014/main" id="{ABF29A95-CEA0-C04E-BC2A-819537019746}"/>
              </a:ext>
            </a:extLst>
          </p:cNvPr>
          <p:cNvSpPr/>
          <p:nvPr/>
        </p:nvSpPr>
        <p:spPr>
          <a:xfrm>
            <a:off x="11168226" y="2978524"/>
            <a:ext cx="772720" cy="900953"/>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a:extLst>
              <a:ext uri="{FF2B5EF4-FFF2-40B4-BE49-F238E27FC236}">
                <a16:creationId xmlns:a16="http://schemas.microsoft.com/office/drawing/2014/main" id="{C313664B-FBCE-BC48-8ED5-E30D9A6EC660}"/>
              </a:ext>
            </a:extLst>
          </p:cNvPr>
          <p:cNvSpPr/>
          <p:nvPr/>
        </p:nvSpPr>
        <p:spPr>
          <a:xfrm>
            <a:off x="230129" y="2987454"/>
            <a:ext cx="772720" cy="900953"/>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8288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B4CDDFD-4531-D345-9338-DB934DAF9F24}"/>
              </a:ext>
            </a:extLst>
          </p:cNvPr>
          <p:cNvSpPr>
            <a:spLocks noGrp="1"/>
          </p:cNvSpPr>
          <p:nvPr>
            <p:ph type="title"/>
          </p:nvPr>
        </p:nvSpPr>
        <p:spPr>
          <a:xfrm>
            <a:off x="1174874" y="940733"/>
            <a:ext cx="10235247" cy="1325067"/>
          </a:xfrm>
        </p:spPr>
        <p:txBody>
          <a:bodyPr/>
          <a:lstStyle/>
          <a:p>
            <a:r>
              <a:rPr lang="fr-FR" dirty="0">
                <a:solidFill>
                  <a:schemeClr val="accent3"/>
                </a:solidFill>
              </a:rPr>
              <a:t>Merci. Retournons de l'autre côté.</a:t>
            </a:r>
            <a:endParaRPr lang="en-GB" b="1" dirty="0">
              <a:solidFill>
                <a:schemeClr val="accent3"/>
              </a:solidFill>
            </a:endParaRPr>
          </a:p>
        </p:txBody>
      </p:sp>
      <p:pic>
        <p:nvPicPr>
          <p:cNvPr id="11" name="Picture 2" descr="79+ Crowd Of People Ima... Crowd Of People Clipart | ClipartLook">
            <a:extLst>
              <a:ext uri="{FF2B5EF4-FFF2-40B4-BE49-F238E27FC236}">
                <a16:creationId xmlns:a16="http://schemas.microsoft.com/office/drawing/2014/main" id="{6E96A2A7-5BDD-9D4E-8B3D-1CBF5A051B54}"/>
              </a:ext>
            </a:extLst>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40741"/>
          <a:stretch/>
        </p:blipFill>
        <p:spPr bwMode="auto">
          <a:xfrm>
            <a:off x="3693197" y="5138687"/>
            <a:ext cx="4435944" cy="171931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96467B77-109E-2F4E-B669-E163341DD0F0}"/>
              </a:ext>
            </a:extLst>
          </p:cNvPr>
          <p:cNvSpPr/>
          <p:nvPr/>
        </p:nvSpPr>
        <p:spPr>
          <a:xfrm>
            <a:off x="351833" y="5983941"/>
            <a:ext cx="1450073" cy="658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501DA97E-A5B1-A04D-9ED2-273DD8E58BAA}"/>
              </a:ext>
            </a:extLst>
          </p:cNvPr>
          <p:cNvCxnSpPr>
            <a:cxnSpLocks/>
          </p:cNvCxnSpPr>
          <p:nvPr/>
        </p:nvCxnSpPr>
        <p:spPr>
          <a:xfrm>
            <a:off x="1174875" y="3429000"/>
            <a:ext cx="984225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Up Arrow 13">
            <a:extLst>
              <a:ext uri="{FF2B5EF4-FFF2-40B4-BE49-F238E27FC236}">
                <a16:creationId xmlns:a16="http://schemas.microsoft.com/office/drawing/2014/main" id="{9C0DE868-C555-1F4F-97DC-1624A0A042A3}"/>
              </a:ext>
            </a:extLst>
          </p:cNvPr>
          <p:cNvSpPr/>
          <p:nvPr/>
        </p:nvSpPr>
        <p:spPr>
          <a:xfrm flipV="1">
            <a:off x="11168226" y="2978524"/>
            <a:ext cx="772720" cy="900953"/>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a:extLst>
              <a:ext uri="{FF2B5EF4-FFF2-40B4-BE49-F238E27FC236}">
                <a16:creationId xmlns:a16="http://schemas.microsoft.com/office/drawing/2014/main" id="{AC492B49-C1D7-A848-8C0A-668BA23E5F45}"/>
              </a:ext>
            </a:extLst>
          </p:cNvPr>
          <p:cNvSpPr/>
          <p:nvPr/>
        </p:nvSpPr>
        <p:spPr>
          <a:xfrm flipV="1">
            <a:off x="230129" y="2987454"/>
            <a:ext cx="772720" cy="900953"/>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93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0CB5454-A972-413D-92FF-583530C30506}"/>
              </a:ext>
            </a:extLst>
          </p:cNvPr>
          <p:cNvSpPr>
            <a:spLocks noGrp="1"/>
          </p:cNvSpPr>
          <p:nvPr>
            <p:ph type="title"/>
          </p:nvPr>
        </p:nvSpPr>
        <p:spPr>
          <a:xfrm>
            <a:off x="351837" y="940733"/>
            <a:ext cx="9905346" cy="1946024"/>
          </a:xfrm>
        </p:spPr>
        <p:txBody>
          <a:bodyPr/>
          <a:lstStyle/>
          <a:p>
            <a:r>
              <a:rPr lang="fr-FR" dirty="0"/>
              <a:t>Les bases de l'inclusion du handicap</a:t>
            </a:r>
          </a:p>
        </p:txBody>
      </p:sp>
      <p:sp>
        <p:nvSpPr>
          <p:cNvPr id="10" name="Text Placeholder 5">
            <a:extLst>
              <a:ext uri="{FF2B5EF4-FFF2-40B4-BE49-F238E27FC236}">
                <a16:creationId xmlns:a16="http://schemas.microsoft.com/office/drawing/2014/main" id="{D2470C45-042E-465A-A039-691A967D62EB}"/>
              </a:ext>
            </a:extLst>
          </p:cNvPr>
          <p:cNvSpPr>
            <a:spLocks noGrp="1"/>
          </p:cNvSpPr>
          <p:nvPr>
            <p:ph type="body" idx="4294967295"/>
          </p:nvPr>
        </p:nvSpPr>
        <p:spPr>
          <a:xfrm>
            <a:off x="261257" y="3431043"/>
            <a:ext cx="10515600" cy="1500187"/>
          </a:xfrm>
        </p:spPr>
        <p:txBody>
          <a:bodyPr/>
          <a:lstStyle/>
          <a:p>
            <a:pPr marL="114300" indent="0">
              <a:buNone/>
            </a:pPr>
            <a:r>
              <a:rPr lang="fr-FR" sz="3200" dirty="0">
                <a:solidFill>
                  <a:schemeClr val="accent1"/>
                </a:solidFill>
              </a:rPr>
              <a:t>Le handicap n'est pas une incapacité</a:t>
            </a:r>
          </a:p>
        </p:txBody>
      </p:sp>
    </p:spTree>
    <p:extLst>
      <p:ext uri="{BB962C8B-B14F-4D97-AF65-F5344CB8AC3E}">
        <p14:creationId xmlns:p14="http://schemas.microsoft.com/office/powerpoint/2010/main" val="1647433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3D01-A4B5-43E3-8A96-F2FCAAA2E54E}"/>
              </a:ext>
            </a:extLst>
          </p:cNvPr>
          <p:cNvSpPr>
            <a:spLocks noGrp="1"/>
          </p:cNvSpPr>
          <p:nvPr>
            <p:ph type="title"/>
          </p:nvPr>
        </p:nvSpPr>
        <p:spPr>
          <a:xfrm>
            <a:off x="4742608" y="1272891"/>
            <a:ext cx="6811978" cy="2602532"/>
          </a:xfrm>
        </p:spPr>
        <p:txBody>
          <a:bodyPr>
            <a:noAutofit/>
          </a:bodyPr>
          <a:lstStyle/>
          <a:p>
            <a:r>
              <a:rPr lang="fr-FR" sz="2800" dirty="0">
                <a:solidFill>
                  <a:schemeClr val="accent3"/>
                </a:solidFill>
              </a:rPr>
              <a:t>vous avez fourni, ou quelqu'un que vous connaissez a fourni des services de santé sexuelle et reproductive à une personne handicapée.</a:t>
            </a:r>
            <a:endParaRPr lang="en-GB" sz="2800" dirty="0">
              <a:solidFill>
                <a:schemeClr val="accent3"/>
              </a:solidFill>
            </a:endParaRPr>
          </a:p>
        </p:txBody>
      </p:sp>
      <p:sp>
        <p:nvSpPr>
          <p:cNvPr id="10" name="Title 1">
            <a:extLst>
              <a:ext uri="{FF2B5EF4-FFF2-40B4-BE49-F238E27FC236}">
                <a16:creationId xmlns:a16="http://schemas.microsoft.com/office/drawing/2014/main" id="{0E5C9629-C0AD-A246-B51D-E0E866D742BA}"/>
              </a:ext>
            </a:extLst>
          </p:cNvPr>
          <p:cNvSpPr txBox="1">
            <a:spLocks/>
          </p:cNvSpPr>
          <p:nvPr/>
        </p:nvSpPr>
        <p:spPr>
          <a:xfrm>
            <a:off x="1174875" y="394246"/>
            <a:ext cx="8528558" cy="1325067"/>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Arial"/>
              <a:buNone/>
              <a:defRPr sz="4800" b="1" i="0" u="none" strike="noStrike" cap="none">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fr-FR"/>
              <a:t>Franchissez la ligne si...</a:t>
            </a:r>
            <a:endParaRPr lang="en-GB" dirty="0">
              <a:solidFill>
                <a:srgbClr val="F37B20"/>
              </a:solidFill>
            </a:endParaRPr>
          </a:p>
        </p:txBody>
      </p:sp>
      <p:pic>
        <p:nvPicPr>
          <p:cNvPr id="11" name="Picture 2" descr="79+ Crowd Of People Ima... Crowd Of People Clipart | ClipartLook">
            <a:extLst>
              <a:ext uri="{FF2B5EF4-FFF2-40B4-BE49-F238E27FC236}">
                <a16:creationId xmlns:a16="http://schemas.microsoft.com/office/drawing/2014/main" id="{40E35849-A9E8-7348-88CB-1A7A975C572A}"/>
              </a:ext>
            </a:extLst>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40741"/>
          <a:stretch/>
        </p:blipFill>
        <p:spPr bwMode="auto">
          <a:xfrm>
            <a:off x="3693197" y="5138687"/>
            <a:ext cx="4435944" cy="171931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4EBD0751-B33F-A34B-9C0E-A5FD4E5328DE}"/>
              </a:ext>
            </a:extLst>
          </p:cNvPr>
          <p:cNvSpPr/>
          <p:nvPr/>
        </p:nvSpPr>
        <p:spPr>
          <a:xfrm>
            <a:off x="351833" y="5983941"/>
            <a:ext cx="1450073" cy="658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5171735-7684-254D-89BC-931920952206}"/>
              </a:ext>
            </a:extLst>
          </p:cNvPr>
          <p:cNvCxnSpPr>
            <a:cxnSpLocks/>
          </p:cNvCxnSpPr>
          <p:nvPr/>
        </p:nvCxnSpPr>
        <p:spPr>
          <a:xfrm>
            <a:off x="1174875" y="3429000"/>
            <a:ext cx="984225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Up Arrow 13">
            <a:extLst>
              <a:ext uri="{FF2B5EF4-FFF2-40B4-BE49-F238E27FC236}">
                <a16:creationId xmlns:a16="http://schemas.microsoft.com/office/drawing/2014/main" id="{88185E99-469D-2D40-A793-4B7A7D176195}"/>
              </a:ext>
            </a:extLst>
          </p:cNvPr>
          <p:cNvSpPr/>
          <p:nvPr/>
        </p:nvSpPr>
        <p:spPr>
          <a:xfrm>
            <a:off x="11168226" y="2978524"/>
            <a:ext cx="772720" cy="900953"/>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a:extLst>
              <a:ext uri="{FF2B5EF4-FFF2-40B4-BE49-F238E27FC236}">
                <a16:creationId xmlns:a16="http://schemas.microsoft.com/office/drawing/2014/main" id="{6F6D27B5-EFF8-924A-AAE6-6E3D98DDBDAE}"/>
              </a:ext>
            </a:extLst>
          </p:cNvPr>
          <p:cNvSpPr/>
          <p:nvPr/>
        </p:nvSpPr>
        <p:spPr>
          <a:xfrm>
            <a:off x="230129" y="2987454"/>
            <a:ext cx="772720" cy="900953"/>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5358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9842EA2-DC6B-104A-A115-5B9A8E676E06}"/>
              </a:ext>
            </a:extLst>
          </p:cNvPr>
          <p:cNvSpPr>
            <a:spLocks noGrp="1"/>
          </p:cNvSpPr>
          <p:nvPr>
            <p:ph type="title"/>
          </p:nvPr>
        </p:nvSpPr>
        <p:spPr>
          <a:xfrm>
            <a:off x="1174874" y="940733"/>
            <a:ext cx="10235247" cy="1325067"/>
          </a:xfrm>
        </p:spPr>
        <p:txBody>
          <a:bodyPr/>
          <a:lstStyle/>
          <a:p>
            <a:r>
              <a:rPr lang="fr-FR" dirty="0">
                <a:solidFill>
                  <a:schemeClr val="accent3"/>
                </a:solidFill>
              </a:rPr>
              <a:t>Merci. Retournons de l'autre côté.</a:t>
            </a:r>
            <a:endParaRPr lang="en-GB" b="1" dirty="0">
              <a:solidFill>
                <a:schemeClr val="accent3"/>
              </a:solidFill>
            </a:endParaRPr>
          </a:p>
        </p:txBody>
      </p:sp>
      <p:pic>
        <p:nvPicPr>
          <p:cNvPr id="11" name="Picture 2" descr="79+ Crowd Of People Ima... Crowd Of People Clipart | ClipartLook">
            <a:extLst>
              <a:ext uri="{FF2B5EF4-FFF2-40B4-BE49-F238E27FC236}">
                <a16:creationId xmlns:a16="http://schemas.microsoft.com/office/drawing/2014/main" id="{8B08EE88-215C-2742-937B-2DD3909D5741}"/>
              </a:ext>
            </a:extLst>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40741"/>
          <a:stretch/>
        </p:blipFill>
        <p:spPr bwMode="auto">
          <a:xfrm>
            <a:off x="3693197" y="5138687"/>
            <a:ext cx="4435944" cy="171931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30B9953B-8DA4-7042-AAA1-F31492050060}"/>
              </a:ext>
            </a:extLst>
          </p:cNvPr>
          <p:cNvSpPr/>
          <p:nvPr/>
        </p:nvSpPr>
        <p:spPr>
          <a:xfrm>
            <a:off x="351833" y="5983941"/>
            <a:ext cx="1450073" cy="658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17AF2AF2-6B26-3849-902F-5107C81A6588}"/>
              </a:ext>
            </a:extLst>
          </p:cNvPr>
          <p:cNvCxnSpPr>
            <a:cxnSpLocks/>
          </p:cNvCxnSpPr>
          <p:nvPr/>
        </p:nvCxnSpPr>
        <p:spPr>
          <a:xfrm>
            <a:off x="1174875" y="3429000"/>
            <a:ext cx="984225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Up Arrow 13">
            <a:extLst>
              <a:ext uri="{FF2B5EF4-FFF2-40B4-BE49-F238E27FC236}">
                <a16:creationId xmlns:a16="http://schemas.microsoft.com/office/drawing/2014/main" id="{B3BDCE4E-CDC7-1B46-946F-FAE942B68075}"/>
              </a:ext>
            </a:extLst>
          </p:cNvPr>
          <p:cNvSpPr/>
          <p:nvPr/>
        </p:nvSpPr>
        <p:spPr>
          <a:xfrm flipV="1">
            <a:off x="11168226" y="2978524"/>
            <a:ext cx="772720" cy="900953"/>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a:extLst>
              <a:ext uri="{FF2B5EF4-FFF2-40B4-BE49-F238E27FC236}">
                <a16:creationId xmlns:a16="http://schemas.microsoft.com/office/drawing/2014/main" id="{CA71CFD6-9E5B-5248-AA16-42489BD16580}"/>
              </a:ext>
            </a:extLst>
          </p:cNvPr>
          <p:cNvSpPr/>
          <p:nvPr/>
        </p:nvSpPr>
        <p:spPr>
          <a:xfrm flipV="1">
            <a:off x="230129" y="2987454"/>
            <a:ext cx="772720" cy="900953"/>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947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3D01-A4B5-43E3-8A96-F2FCAAA2E54E}"/>
              </a:ext>
            </a:extLst>
          </p:cNvPr>
          <p:cNvSpPr>
            <a:spLocks noGrp="1"/>
          </p:cNvSpPr>
          <p:nvPr>
            <p:ph type="title" idx="4294967295"/>
          </p:nvPr>
        </p:nvSpPr>
        <p:spPr>
          <a:xfrm>
            <a:off x="564173" y="2917086"/>
            <a:ext cx="10907784" cy="907941"/>
          </a:xfrm>
        </p:spPr>
        <p:txBody>
          <a:bodyPr/>
          <a:lstStyle/>
          <a:p>
            <a:pPr algn="ctr"/>
            <a:r>
              <a:rPr lang="fr-FR" sz="6000" b="1" dirty="0">
                <a:solidFill>
                  <a:schemeClr val="accent3"/>
                </a:solidFill>
              </a:rPr>
              <a:t>Merci !</a:t>
            </a:r>
          </a:p>
        </p:txBody>
      </p:sp>
      <p:pic>
        <p:nvPicPr>
          <p:cNvPr id="32" name="Picture 8" descr="Adirondack Chairs | Sale Through 03/08 | Wayfair">
            <a:extLst>
              <a:ext uri="{FF2B5EF4-FFF2-40B4-BE49-F238E27FC236}">
                <a16:creationId xmlns:a16="http://schemas.microsoft.com/office/drawing/2014/main" id="{6FBF712F-30CD-4356-B040-B26149851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3458" y="5445120"/>
            <a:ext cx="966649" cy="96664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Roxie Accent Chair | Value City Furniture">
            <a:extLst>
              <a:ext uri="{FF2B5EF4-FFF2-40B4-BE49-F238E27FC236}">
                <a16:creationId xmlns:a16="http://schemas.microsoft.com/office/drawing/2014/main" id="{D93EFFF7-F913-4820-BB41-2147ABA1CA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188" y="5434864"/>
            <a:ext cx="887022" cy="9524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a:extLst>
              <a:ext uri="{FF2B5EF4-FFF2-40B4-BE49-F238E27FC236}">
                <a16:creationId xmlns:a16="http://schemas.microsoft.com/office/drawing/2014/main" id="{CDFD38B9-FE08-435D-B3ED-852A5B7B3D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5010" y="5402049"/>
            <a:ext cx="1051868" cy="105186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291229F7-BD4A-4B29-8D9D-5D7A70F1D265}"/>
              </a:ext>
            </a:extLst>
          </p:cNvPr>
          <p:cNvPicPr>
            <a:picLocks noChangeAspect="1"/>
          </p:cNvPicPr>
          <p:nvPr/>
        </p:nvPicPr>
        <p:blipFill rotWithShape="1">
          <a:blip r:embed="rId6"/>
          <a:srcRect l="12978" t="83652" r="11379" b="7670"/>
          <a:stretch/>
        </p:blipFill>
        <p:spPr>
          <a:xfrm>
            <a:off x="428" y="6326129"/>
            <a:ext cx="12192281" cy="552073"/>
          </a:xfrm>
          <a:prstGeom prst="rect">
            <a:avLst/>
          </a:prstGeom>
        </p:spPr>
      </p:pic>
      <p:pic>
        <p:nvPicPr>
          <p:cNvPr id="36" name="Picture 35">
            <a:extLst>
              <a:ext uri="{FF2B5EF4-FFF2-40B4-BE49-F238E27FC236}">
                <a16:creationId xmlns:a16="http://schemas.microsoft.com/office/drawing/2014/main" id="{7DDBF6FF-064A-4198-A062-B0F8EF9080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09854" y="5561748"/>
            <a:ext cx="896650" cy="765952"/>
          </a:xfrm>
          <a:prstGeom prst="rect">
            <a:avLst/>
          </a:prstGeom>
        </p:spPr>
      </p:pic>
      <p:pic>
        <p:nvPicPr>
          <p:cNvPr id="37" name="Picture 36">
            <a:extLst>
              <a:ext uri="{FF2B5EF4-FFF2-40B4-BE49-F238E27FC236}">
                <a16:creationId xmlns:a16="http://schemas.microsoft.com/office/drawing/2014/main" id="{73698F72-FA5F-4CEE-8B27-6731A95B4A3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38176" y="566269"/>
            <a:ext cx="971316" cy="880255"/>
          </a:xfrm>
          <a:prstGeom prst="rect">
            <a:avLst/>
          </a:prstGeom>
        </p:spPr>
      </p:pic>
      <p:pic>
        <p:nvPicPr>
          <p:cNvPr id="38" name="Picture 37">
            <a:extLst>
              <a:ext uri="{FF2B5EF4-FFF2-40B4-BE49-F238E27FC236}">
                <a16:creationId xmlns:a16="http://schemas.microsoft.com/office/drawing/2014/main" id="{2D819C04-60BC-4852-BD22-463E129A3D06}"/>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rightnessContrast contrast="52000"/>
                    </a14:imgEffect>
                  </a14:imgLayer>
                </a14:imgProps>
              </a:ext>
              <a:ext uri="{28A0092B-C50C-407E-A947-70E740481C1C}">
                <a14:useLocalDpi xmlns:a14="http://schemas.microsoft.com/office/drawing/2010/main" val="0"/>
              </a:ext>
            </a:extLst>
          </a:blip>
          <a:srcRect r="18614"/>
          <a:stretch/>
        </p:blipFill>
        <p:spPr>
          <a:xfrm>
            <a:off x="11188596" y="3560738"/>
            <a:ext cx="997266" cy="1225365"/>
          </a:xfrm>
          <a:prstGeom prst="rect">
            <a:avLst/>
          </a:prstGeom>
        </p:spPr>
      </p:pic>
      <p:pic>
        <p:nvPicPr>
          <p:cNvPr id="39" name="Picture 38">
            <a:extLst>
              <a:ext uri="{FF2B5EF4-FFF2-40B4-BE49-F238E27FC236}">
                <a16:creationId xmlns:a16="http://schemas.microsoft.com/office/drawing/2014/main" id="{EC3DC810-8803-4B6F-95C7-6C736E30FCE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30338" y="5402048"/>
            <a:ext cx="1051868" cy="946683"/>
          </a:xfrm>
          <a:prstGeom prst="rect">
            <a:avLst/>
          </a:prstGeom>
        </p:spPr>
      </p:pic>
      <p:pic>
        <p:nvPicPr>
          <p:cNvPr id="40" name="Picture 39">
            <a:extLst>
              <a:ext uri="{FF2B5EF4-FFF2-40B4-BE49-F238E27FC236}">
                <a16:creationId xmlns:a16="http://schemas.microsoft.com/office/drawing/2014/main" id="{EB03216C-F39B-4731-A0FF-43BBE46AEFC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20848" y="5430132"/>
            <a:ext cx="1350263" cy="932070"/>
          </a:xfrm>
          <a:prstGeom prst="rect">
            <a:avLst/>
          </a:prstGeom>
        </p:spPr>
      </p:pic>
      <p:pic>
        <p:nvPicPr>
          <p:cNvPr id="41" name="Picture 40">
            <a:extLst>
              <a:ext uri="{FF2B5EF4-FFF2-40B4-BE49-F238E27FC236}">
                <a16:creationId xmlns:a16="http://schemas.microsoft.com/office/drawing/2014/main" id="{8AA00C25-1FA4-44C6-94C8-602B2693C2C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9433" y="3370174"/>
            <a:ext cx="887022" cy="803247"/>
          </a:xfrm>
          <a:prstGeom prst="rect">
            <a:avLst/>
          </a:prstGeom>
        </p:spPr>
      </p:pic>
      <p:pic>
        <p:nvPicPr>
          <p:cNvPr id="42" name="Picture 41">
            <a:extLst>
              <a:ext uri="{FF2B5EF4-FFF2-40B4-BE49-F238E27FC236}">
                <a16:creationId xmlns:a16="http://schemas.microsoft.com/office/drawing/2014/main" id="{EED2B524-2266-4DEC-9D47-7F03955C3E9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64660" y="2105723"/>
            <a:ext cx="1306323" cy="1045058"/>
          </a:xfrm>
          <a:prstGeom prst="rect">
            <a:avLst/>
          </a:prstGeom>
        </p:spPr>
      </p:pic>
      <p:pic>
        <p:nvPicPr>
          <p:cNvPr id="43" name="Picture 42">
            <a:extLst>
              <a:ext uri="{FF2B5EF4-FFF2-40B4-BE49-F238E27FC236}">
                <a16:creationId xmlns:a16="http://schemas.microsoft.com/office/drawing/2014/main" id="{C4798CA1-A8E8-4ABE-816A-A243EA01C70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78449" y="785170"/>
            <a:ext cx="790621" cy="829544"/>
          </a:xfrm>
          <a:prstGeom prst="rect">
            <a:avLst/>
          </a:prstGeom>
        </p:spPr>
      </p:pic>
      <p:pic>
        <p:nvPicPr>
          <p:cNvPr id="44" name="Picture 43">
            <a:extLst>
              <a:ext uri="{FF2B5EF4-FFF2-40B4-BE49-F238E27FC236}">
                <a16:creationId xmlns:a16="http://schemas.microsoft.com/office/drawing/2014/main" id="{39F308F6-6420-49CA-B1C6-77443609611C}"/>
              </a:ext>
            </a:extLst>
          </p:cNvPr>
          <p:cNvPicPr>
            <a:picLocks noChangeAspect="1"/>
          </p:cNvPicPr>
          <p:nvPr/>
        </p:nvPicPr>
        <p:blipFill rotWithShape="1">
          <a:blip r:embed="rId16" cstate="print">
            <a:extLst>
              <a:ext uri="{BEBA8EAE-BF5A-486C-A8C5-ECC9F3942E4B}">
                <a14:imgProps xmlns:a14="http://schemas.microsoft.com/office/drawing/2010/main">
                  <a14:imgLayer r:embed="rId17">
                    <a14:imgEffect>
                      <a14:brightnessContrast contrast="47000"/>
                    </a14:imgEffect>
                  </a14:imgLayer>
                </a14:imgProps>
              </a:ext>
              <a:ext uri="{28A0092B-C50C-407E-A947-70E740481C1C}">
                <a14:useLocalDpi xmlns:a14="http://schemas.microsoft.com/office/drawing/2010/main" val="0"/>
              </a:ext>
            </a:extLst>
          </a:blip>
          <a:srcRect t="8068"/>
          <a:stretch/>
        </p:blipFill>
        <p:spPr>
          <a:xfrm>
            <a:off x="3924122" y="31514"/>
            <a:ext cx="887742" cy="1092961"/>
          </a:xfrm>
          <a:prstGeom prst="rect">
            <a:avLst/>
          </a:prstGeom>
        </p:spPr>
      </p:pic>
      <p:pic>
        <p:nvPicPr>
          <p:cNvPr id="45" name="Picture 44">
            <a:extLst>
              <a:ext uri="{FF2B5EF4-FFF2-40B4-BE49-F238E27FC236}">
                <a16:creationId xmlns:a16="http://schemas.microsoft.com/office/drawing/2014/main" id="{108CA403-1C8A-43F4-BAD7-28C4EB8D2BA2}"/>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t="15237" b="12896"/>
          <a:stretch/>
        </p:blipFill>
        <p:spPr>
          <a:xfrm>
            <a:off x="4748147" y="119660"/>
            <a:ext cx="1306323" cy="1004815"/>
          </a:xfrm>
          <a:prstGeom prst="rect">
            <a:avLst/>
          </a:prstGeom>
        </p:spPr>
      </p:pic>
      <p:pic>
        <p:nvPicPr>
          <p:cNvPr id="46" name="Picture 2">
            <a:extLst>
              <a:ext uri="{FF2B5EF4-FFF2-40B4-BE49-F238E27FC236}">
                <a16:creationId xmlns:a16="http://schemas.microsoft.com/office/drawing/2014/main" id="{0E11CAF3-8871-4F2A-856A-8A450070F95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362220" y="5430132"/>
            <a:ext cx="899823" cy="89982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
            <a:extLst>
              <a:ext uri="{FF2B5EF4-FFF2-40B4-BE49-F238E27FC236}">
                <a16:creationId xmlns:a16="http://schemas.microsoft.com/office/drawing/2014/main" id="{482C6B39-9191-4600-A235-CCDD946C2CE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75307" y="294931"/>
            <a:ext cx="829544" cy="82954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0" descr="Mid-Century Show Wood Chair">
            <a:extLst>
              <a:ext uri="{FF2B5EF4-FFF2-40B4-BE49-F238E27FC236}">
                <a16:creationId xmlns:a16="http://schemas.microsoft.com/office/drawing/2014/main" id="{9D58162F-2592-4FBF-BDE4-09A31D58BE67}"/>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919817" y="1210215"/>
            <a:ext cx="958631" cy="958631"/>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4" descr="Accent Chairs | Sale Through 03/08 | Wayfair">
            <a:extLst>
              <a:ext uri="{FF2B5EF4-FFF2-40B4-BE49-F238E27FC236}">
                <a16:creationId xmlns:a16="http://schemas.microsoft.com/office/drawing/2014/main" id="{D543FFED-9EDC-4BAC-A177-97CCA46F45D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090554" y="311518"/>
            <a:ext cx="958631" cy="95863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6" descr="Accent Chairs | Ashley Furniture HomeStore">
            <a:extLst>
              <a:ext uri="{FF2B5EF4-FFF2-40B4-BE49-F238E27FC236}">
                <a16:creationId xmlns:a16="http://schemas.microsoft.com/office/drawing/2014/main" id="{959DB5F1-A7F5-4C27-A36E-17838E4202B7}"/>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99132" y="5227761"/>
            <a:ext cx="896650" cy="97137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8" descr="Elroy Sherpa Accent Chair With Wood Legs Cream - Threshold™ Designed With  Studio McGee : Target">
            <a:extLst>
              <a:ext uri="{FF2B5EF4-FFF2-40B4-BE49-F238E27FC236}">
                <a16:creationId xmlns:a16="http://schemas.microsoft.com/office/drawing/2014/main" id="{2DC88E1A-EB25-4326-8AE1-566C06D14872}"/>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065366" y="1530236"/>
            <a:ext cx="1126206" cy="112620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0" descr="Mid Century Modern Swivel Chairs | Joybird">
            <a:extLst>
              <a:ext uri="{FF2B5EF4-FFF2-40B4-BE49-F238E27FC236}">
                <a16:creationId xmlns:a16="http://schemas.microsoft.com/office/drawing/2014/main" id="{6135CB12-FFE1-4C07-A722-F8750F4CE835}"/>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19188" y="4249576"/>
            <a:ext cx="997266" cy="96664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6" descr="Chair images free stock photos download (396 Free stock photos) for  commercial use. format: HD high resolution jpg images">
            <a:extLst>
              <a:ext uri="{FF2B5EF4-FFF2-40B4-BE49-F238E27FC236}">
                <a16:creationId xmlns:a16="http://schemas.microsoft.com/office/drawing/2014/main" id="{F9555193-31B7-4124-9F23-D9662FB57115}"/>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1227231" y="2566222"/>
            <a:ext cx="958631" cy="89665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8" descr="Dagget Mixed Material Accent Chair - Threshold™ Designed With Studio McGee  : Target">
            <a:extLst>
              <a:ext uri="{FF2B5EF4-FFF2-40B4-BE49-F238E27FC236}">
                <a16:creationId xmlns:a16="http://schemas.microsoft.com/office/drawing/2014/main" id="{C2F17C01-E5A8-4EAE-9087-DB2DD0115759}"/>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910073" y="4653122"/>
            <a:ext cx="1126205" cy="112620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a16="http://schemas.microsoft.com/office/drawing/2014/main" id="{1A6A88EC-87B6-421B-A716-DF8B6B15F7EB}"/>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flipH="1">
            <a:off x="8244241" y="188752"/>
            <a:ext cx="806251" cy="958445"/>
          </a:xfrm>
          <a:prstGeom prst="rect">
            <a:avLst/>
          </a:prstGeom>
        </p:spPr>
      </p:pic>
      <p:pic>
        <p:nvPicPr>
          <p:cNvPr id="56" name="Picture 55">
            <a:extLst>
              <a:ext uri="{FF2B5EF4-FFF2-40B4-BE49-F238E27FC236}">
                <a16:creationId xmlns:a16="http://schemas.microsoft.com/office/drawing/2014/main" id="{6BE48972-A483-47E3-96E3-8D89E88223DB}"/>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flipH="1">
            <a:off x="10499070" y="5411243"/>
            <a:ext cx="898317" cy="928564"/>
          </a:xfrm>
          <a:prstGeom prst="rect">
            <a:avLst/>
          </a:prstGeom>
        </p:spPr>
      </p:pic>
      <p:pic>
        <p:nvPicPr>
          <p:cNvPr id="57" name="Picture 6">
            <a:extLst>
              <a:ext uri="{FF2B5EF4-FFF2-40B4-BE49-F238E27FC236}">
                <a16:creationId xmlns:a16="http://schemas.microsoft.com/office/drawing/2014/main" id="{EAEFD19B-88F4-47C6-8602-FD99BB79E6D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86715" y="233771"/>
            <a:ext cx="829544" cy="829544"/>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8" descr="Dagget Mixed Material Accent Chair - Threshold™ Designed With Studio McGee  : Target">
            <a:extLst>
              <a:ext uri="{FF2B5EF4-FFF2-40B4-BE49-F238E27FC236}">
                <a16:creationId xmlns:a16="http://schemas.microsoft.com/office/drawing/2014/main" id="{C4FB4397-738B-463E-8186-8AA17481CE5E}"/>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054470" y="58965"/>
            <a:ext cx="1126205" cy="1126205"/>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a:extLst>
              <a:ext uri="{FF2B5EF4-FFF2-40B4-BE49-F238E27FC236}">
                <a16:creationId xmlns:a16="http://schemas.microsoft.com/office/drawing/2014/main" id="{D1596DA1-85F4-40B3-AE10-84C2F9271253}"/>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0896807" y="907831"/>
            <a:ext cx="622213" cy="901760"/>
          </a:xfrm>
          <a:prstGeom prst="rect">
            <a:avLst/>
          </a:prstGeom>
        </p:spPr>
      </p:pic>
    </p:spTree>
    <p:extLst>
      <p:ext uri="{BB962C8B-B14F-4D97-AF65-F5344CB8AC3E}">
        <p14:creationId xmlns:p14="http://schemas.microsoft.com/office/powerpoint/2010/main" val="2828697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7AD6C-63CF-4DD1-B409-39B77011423B}"/>
              </a:ext>
            </a:extLst>
          </p:cNvPr>
          <p:cNvSpPr>
            <a:spLocks noGrp="1"/>
          </p:cNvSpPr>
          <p:nvPr>
            <p:ph type="title"/>
          </p:nvPr>
        </p:nvSpPr>
        <p:spPr/>
        <p:txBody>
          <a:bodyPr/>
          <a:lstStyle/>
          <a:p>
            <a:br>
              <a:rPr lang="fr-FR"/>
            </a:br>
            <a:endParaRPr lang="es-AR"/>
          </a:p>
        </p:txBody>
      </p:sp>
      <p:sp>
        <p:nvSpPr>
          <p:cNvPr id="7" name="Content Placeholder 6">
            <a:extLst>
              <a:ext uri="{FF2B5EF4-FFF2-40B4-BE49-F238E27FC236}">
                <a16:creationId xmlns:a16="http://schemas.microsoft.com/office/drawing/2014/main" id="{5FD2EA24-7036-44C6-8ABA-EA37A534A0BC}"/>
              </a:ext>
            </a:extLst>
          </p:cNvPr>
          <p:cNvSpPr>
            <a:spLocks noGrp="1"/>
          </p:cNvSpPr>
          <p:nvPr>
            <p:ph type="body" idx="4294967295"/>
          </p:nvPr>
        </p:nvSpPr>
        <p:spPr>
          <a:xfrm>
            <a:off x="672352" y="1404937"/>
            <a:ext cx="10737770" cy="5006339"/>
          </a:xfrm>
        </p:spPr>
        <p:txBody>
          <a:bodyPr/>
          <a:lstStyle/>
          <a:p>
            <a:pPr marL="207935" indent="-207935">
              <a:lnSpc>
                <a:spcPct val="107000"/>
              </a:lnSpc>
              <a:spcAft>
                <a:spcPts val="1200"/>
              </a:spcAft>
              <a:buFont typeface="Symbol" panose="05050102010706020507" pitchFamily="18" charset="2"/>
              <a:buChar char=""/>
            </a:pPr>
            <a:r>
              <a:rPr lang="fr-FR" dirty="0">
                <a:solidFill>
                  <a:schemeClr val="bg1"/>
                </a:solidFill>
                <a:ea typeface="Times New Roman" panose="02020603050405020304" pitchFamily="18" charset="0"/>
              </a:rPr>
              <a:t>Les personnes en situation de handicap ont les mêmes droits et besoins en matière de santé sexuelle et reproductive que les personnes vivant sans handicap.</a:t>
            </a:r>
          </a:p>
          <a:p>
            <a:pPr marL="207935" indent="-207935">
              <a:lnSpc>
                <a:spcPct val="107000"/>
              </a:lnSpc>
              <a:spcAft>
                <a:spcPts val="1200"/>
              </a:spcAft>
              <a:buFont typeface="Symbol" panose="05050102010706020507" pitchFamily="18" charset="2"/>
              <a:buChar char=""/>
            </a:pPr>
            <a:r>
              <a:rPr lang="fr-FR" dirty="0">
                <a:solidFill>
                  <a:schemeClr val="bg1"/>
                </a:solidFill>
                <a:ea typeface="Times New Roman" panose="02020603050405020304" pitchFamily="18" charset="0"/>
              </a:rPr>
              <a:t>Il y a souvent des lacunes dans notre capacité à fournir des services aux personnes handicapées, ou la confiance dont nous faisons preuve dans le domaine.</a:t>
            </a:r>
          </a:p>
          <a:p>
            <a:pPr marL="207935" indent="-207935">
              <a:lnSpc>
                <a:spcPct val="107000"/>
              </a:lnSpc>
              <a:spcAft>
                <a:spcPts val="1200"/>
              </a:spcAft>
              <a:buFont typeface="Symbol" panose="05050102010706020507" pitchFamily="18" charset="2"/>
              <a:buChar char=""/>
            </a:pPr>
            <a:r>
              <a:rPr lang="fr-FR" dirty="0">
                <a:solidFill>
                  <a:schemeClr val="bg1"/>
                </a:solidFill>
                <a:ea typeface="Times New Roman" panose="02020603050405020304" pitchFamily="18" charset="0"/>
              </a:rPr>
              <a:t>Nous devons penser aux personnes handicapées lorsque nous réfléchissons aux informations et aux soins de santé sexuelle et reproductive, afin d'en améliorer l'accessibilité.</a:t>
            </a:r>
          </a:p>
          <a:p>
            <a:pPr marL="207935" indent="-207935">
              <a:lnSpc>
                <a:spcPct val="107000"/>
              </a:lnSpc>
              <a:spcAft>
                <a:spcPts val="1200"/>
              </a:spcAft>
              <a:buFont typeface="Symbol" panose="05050102010706020507" pitchFamily="18" charset="2"/>
              <a:buChar char=""/>
            </a:pPr>
            <a:r>
              <a:rPr lang="fr-FR" dirty="0">
                <a:solidFill>
                  <a:schemeClr val="bg1"/>
                </a:solidFill>
                <a:ea typeface="Times New Roman" panose="02020603050405020304" pitchFamily="18" charset="0"/>
              </a:rPr>
              <a:t>Malheureusement, vivre avec un handicap est stigmatisé dans presque toutes les cultures du monde.</a:t>
            </a:r>
          </a:p>
          <a:p>
            <a:pPr marL="207935" indent="-207935">
              <a:lnSpc>
                <a:spcPct val="107000"/>
              </a:lnSpc>
              <a:spcAft>
                <a:spcPts val="1200"/>
              </a:spcAft>
              <a:buFont typeface="Symbol" panose="05050102010706020507" pitchFamily="18" charset="2"/>
              <a:buChar char=""/>
            </a:pPr>
            <a:r>
              <a:rPr lang="fr-FR" dirty="0">
                <a:solidFill>
                  <a:schemeClr val="bg1"/>
                </a:solidFill>
                <a:ea typeface="Calibri" panose="020F0502020204030204" pitchFamily="34" charset="0"/>
              </a:rPr>
              <a:t>En raison de l'isolement et de la séparation, l'expérience de nombreuses personnes en matière d'inclusion des personnes handicapées ne reflète pas la prévalence des personnes en situation de handicap dans le monde.</a:t>
            </a:r>
          </a:p>
          <a:p>
            <a:pPr marL="207935" indent="-207935">
              <a:lnSpc>
                <a:spcPct val="107000"/>
              </a:lnSpc>
              <a:spcAft>
                <a:spcPts val="1200"/>
              </a:spcAft>
              <a:buFont typeface="Symbol" panose="05050102010706020507" pitchFamily="18" charset="2"/>
              <a:buChar char=""/>
            </a:pPr>
            <a:r>
              <a:rPr lang="fr-FR" dirty="0">
                <a:solidFill>
                  <a:schemeClr val="bg1"/>
                </a:solidFill>
                <a:ea typeface="Calibri Light" panose="020F0302020204030204" pitchFamily="34" charset="0"/>
              </a:rPr>
              <a:t>Nos expériences du handicap dans la culture où nous nous trouvons peuvent influencer notre conception de services aux personnes handicapées, et notre réponse à leurs besoins en santé sexuelle et reproductive.</a:t>
            </a:r>
          </a:p>
          <a:p>
            <a:pPr marL="207935" indent="-207935">
              <a:lnSpc>
                <a:spcPct val="107000"/>
              </a:lnSpc>
              <a:spcAft>
                <a:spcPts val="1200"/>
              </a:spcAft>
              <a:buFont typeface="Symbol" panose="05050102010706020507" pitchFamily="18" charset="2"/>
              <a:buChar char=""/>
            </a:pPr>
            <a:r>
              <a:rPr lang="fr-FR" dirty="0">
                <a:solidFill>
                  <a:schemeClr val="bg1"/>
                </a:solidFill>
                <a:ea typeface="Calibri" panose="020F0502020204030204" pitchFamily="34" charset="0"/>
              </a:rPr>
              <a:t>L'inclusion du handicap est pertinente pour nos vies et nos rôles professionnels à tous et toutes.</a:t>
            </a:r>
          </a:p>
        </p:txBody>
      </p:sp>
      <p:sp>
        <p:nvSpPr>
          <p:cNvPr id="8" name="TextBox 7">
            <a:extLst>
              <a:ext uri="{FF2B5EF4-FFF2-40B4-BE49-F238E27FC236}">
                <a16:creationId xmlns:a16="http://schemas.microsoft.com/office/drawing/2014/main" id="{FA83C1C7-DA85-4EB4-AD25-3E02C823275A}"/>
              </a:ext>
            </a:extLst>
          </p:cNvPr>
          <p:cNvSpPr txBox="1"/>
          <p:nvPr/>
        </p:nvSpPr>
        <p:spPr>
          <a:xfrm>
            <a:off x="535162" y="446723"/>
            <a:ext cx="6895000" cy="830997"/>
          </a:xfrm>
          <a:prstGeom prst="rect">
            <a:avLst/>
          </a:prstGeom>
          <a:noFill/>
        </p:spPr>
        <p:txBody>
          <a:bodyPr wrap="square" rtlCol="0">
            <a:spAutoFit/>
          </a:bodyPr>
          <a:lstStyle/>
          <a:p>
            <a:pPr defTabSz="554492"/>
            <a:r>
              <a:rPr lang="fr-FR" sz="4800" b="1" dirty="0">
                <a:solidFill>
                  <a:schemeClr val="accent1"/>
                </a:solidFill>
                <a:latin typeface="Arial" panose="020B0604020202020204" pitchFamily="34" charset="0"/>
                <a:cs typeface="Arial" panose="020B0604020202020204" pitchFamily="34" charset="0"/>
              </a:rPr>
              <a:t>Messages clés</a:t>
            </a:r>
          </a:p>
        </p:txBody>
      </p:sp>
    </p:spTree>
    <p:extLst>
      <p:ext uri="{BB962C8B-B14F-4D97-AF65-F5344CB8AC3E}">
        <p14:creationId xmlns:p14="http://schemas.microsoft.com/office/powerpoint/2010/main" val="2270114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790727-082B-4AA1-8EB8-9121FDEB9CB7}"/>
              </a:ext>
            </a:extLst>
          </p:cNvPr>
          <p:cNvSpPr>
            <a:spLocks noGrp="1"/>
          </p:cNvSpPr>
          <p:nvPr>
            <p:ph type="title"/>
          </p:nvPr>
        </p:nvSpPr>
        <p:spPr/>
        <p:txBody>
          <a:bodyPr/>
          <a:lstStyle/>
          <a:p>
            <a:r>
              <a:rPr lang="fr-FR" dirty="0"/>
              <a:t>Le Mur</a:t>
            </a:r>
          </a:p>
        </p:txBody>
      </p:sp>
    </p:spTree>
    <p:extLst>
      <p:ext uri="{BB962C8B-B14F-4D97-AF65-F5344CB8AC3E}">
        <p14:creationId xmlns:p14="http://schemas.microsoft.com/office/powerpoint/2010/main" val="3094693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8D8CEFB6-D3AD-9E43-94C2-A159BCDD4693}"/>
              </a:ext>
            </a:extLst>
          </p:cNvPr>
          <p:cNvSpPr>
            <a:spLocks noGrp="1"/>
          </p:cNvSpPr>
          <p:nvPr>
            <p:ph type="title"/>
          </p:nvPr>
        </p:nvSpPr>
        <p:spPr>
          <a:xfrm>
            <a:off x="351833" y="940733"/>
            <a:ext cx="9351600" cy="1325067"/>
          </a:xfrm>
        </p:spPr>
        <p:txBody>
          <a:bodyPr/>
          <a:lstStyle/>
          <a:p>
            <a:r>
              <a:rPr lang="fr-FR" b="1" dirty="0"/>
              <a:t>Les éléments constitutifs du handicap et de l'inclusion</a:t>
            </a:r>
          </a:p>
        </p:txBody>
      </p:sp>
      <p:pic>
        <p:nvPicPr>
          <p:cNvPr id="27" name="Picture 26">
            <a:extLst>
              <a:ext uri="{FF2B5EF4-FFF2-40B4-BE49-F238E27FC236}">
                <a16:creationId xmlns:a16="http://schemas.microsoft.com/office/drawing/2014/main" id="{2C349A18-7375-8B49-8098-61376D200A9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2235" y="3114674"/>
            <a:ext cx="10539274" cy="1842651"/>
          </a:xfrm>
          <a:prstGeom prst="rect">
            <a:avLst/>
          </a:prstGeom>
        </p:spPr>
      </p:pic>
    </p:spTree>
    <p:extLst>
      <p:ext uri="{BB962C8B-B14F-4D97-AF65-F5344CB8AC3E}">
        <p14:creationId xmlns:p14="http://schemas.microsoft.com/office/powerpoint/2010/main" val="1439287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3D01-A4B5-43E3-8A96-F2FCAAA2E54E}"/>
              </a:ext>
            </a:extLst>
          </p:cNvPr>
          <p:cNvSpPr>
            <a:spLocks noGrp="1"/>
          </p:cNvSpPr>
          <p:nvPr>
            <p:ph type="title"/>
          </p:nvPr>
        </p:nvSpPr>
        <p:spPr/>
        <p:txBody>
          <a:bodyPr>
            <a:normAutofit/>
          </a:bodyPr>
          <a:lstStyle/>
          <a:p>
            <a:r>
              <a:rPr lang="fr-FR" b="1"/>
              <a:t>Obstacles à l'inclusion</a:t>
            </a:r>
          </a:p>
        </p:txBody>
      </p:sp>
      <p:pic>
        <p:nvPicPr>
          <p:cNvPr id="12" name="Picture 11">
            <a:extLst>
              <a:ext uri="{FF2B5EF4-FFF2-40B4-BE49-F238E27FC236}">
                <a16:creationId xmlns:a16="http://schemas.microsoft.com/office/drawing/2014/main" id="{2C8C841C-DE43-6046-B136-33A4D7AAC8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2235" y="3114674"/>
            <a:ext cx="10539274" cy="1842650"/>
          </a:xfrm>
          <a:prstGeom prst="rect">
            <a:avLst/>
          </a:prstGeom>
        </p:spPr>
      </p:pic>
    </p:spTree>
    <p:extLst>
      <p:ext uri="{BB962C8B-B14F-4D97-AF65-F5344CB8AC3E}">
        <p14:creationId xmlns:p14="http://schemas.microsoft.com/office/powerpoint/2010/main" val="20647931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2037F-14D6-41D3-A4CB-199A88B5BF25}"/>
              </a:ext>
            </a:extLst>
          </p:cNvPr>
          <p:cNvSpPr>
            <a:spLocks noGrp="1"/>
          </p:cNvSpPr>
          <p:nvPr>
            <p:ph type="title"/>
          </p:nvPr>
        </p:nvSpPr>
        <p:spPr>
          <a:xfrm>
            <a:off x="351833" y="136525"/>
            <a:ext cx="11581200" cy="2149475"/>
          </a:xfrm>
        </p:spPr>
        <p:txBody>
          <a:bodyPr>
            <a:normAutofit/>
          </a:bodyPr>
          <a:lstStyle/>
          <a:p>
            <a:r>
              <a:rPr lang="fr-FR" dirty="0"/>
              <a:t>Exemple Le Mur - Nous n'avons pas d'exemple en français</a:t>
            </a:r>
          </a:p>
        </p:txBody>
      </p:sp>
      <p:sp>
        <p:nvSpPr>
          <p:cNvPr id="7" name="Slide Number Placeholder 6">
            <a:extLst>
              <a:ext uri="{FF2B5EF4-FFF2-40B4-BE49-F238E27FC236}">
                <a16:creationId xmlns:a16="http://schemas.microsoft.com/office/drawing/2014/main" id="{BD57DF2F-975F-44ED-854E-E8D04B71A9FE}"/>
              </a:ext>
            </a:extLst>
          </p:cNvPr>
          <p:cNvSpPr>
            <a:spLocks noGrp="1"/>
          </p:cNvSpPr>
          <p:nvPr>
            <p:ph type="sldNum" sz="quarter" idx="4294967295"/>
          </p:nvPr>
        </p:nvSpPr>
        <p:spPr>
          <a:xfrm>
            <a:off x="94488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AE0FF3-066E-B040-B442-D5162B3F2CC7}" type="slidenum">
              <a:rPr kumimoji="0" lang="fr-FR" sz="1200" b="0" i="0" u="none" strike="noStrike" kern="1200" cap="none" spc="0" normalizeH="0" baseline="0" noProof="0" smtClean="0">
                <a:ln>
                  <a:noFill/>
                </a:ln>
                <a:solidFill>
                  <a:srgbClr val="FFFFFF"/>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srgbClr val="FFFFFF"/>
              </a:solidFill>
              <a:effectLst/>
              <a:uLnTx/>
              <a:uFillTx/>
              <a:latin typeface="Arial" charset="0"/>
              <a:cs typeface="Arial" charset="0"/>
            </a:endParaRPr>
          </a:p>
        </p:txBody>
      </p:sp>
      <p:pic>
        <p:nvPicPr>
          <p:cNvPr id="8" name="Picture 7">
            <a:extLst>
              <a:ext uri="{FF2B5EF4-FFF2-40B4-BE49-F238E27FC236}">
                <a16:creationId xmlns:a16="http://schemas.microsoft.com/office/drawing/2014/main" id="{14A5DB54-20CE-45C9-BD10-2BB8E3C9D0AE}"/>
              </a:ext>
            </a:extLst>
          </p:cNvPr>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902225" y="1852337"/>
            <a:ext cx="8434459" cy="4869138"/>
          </a:xfrm>
          <a:prstGeom prst="rect">
            <a:avLst/>
          </a:prstGeom>
          <a:noFill/>
        </p:spPr>
      </p:pic>
    </p:spTree>
    <p:extLst>
      <p:ext uri="{BB962C8B-B14F-4D97-AF65-F5344CB8AC3E}">
        <p14:creationId xmlns:p14="http://schemas.microsoft.com/office/powerpoint/2010/main" val="35069237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452BE0-C8AB-4514-AD68-F2167E64C391}"/>
              </a:ext>
            </a:extLst>
          </p:cNvPr>
          <p:cNvSpPr>
            <a:spLocks noGrp="1"/>
          </p:cNvSpPr>
          <p:nvPr>
            <p:ph type="title"/>
          </p:nvPr>
        </p:nvSpPr>
        <p:spPr/>
        <p:txBody>
          <a:bodyPr/>
          <a:lstStyle/>
          <a:p>
            <a:r>
              <a:rPr lang="fr-FR" dirty="0"/>
              <a:t>Options supplémentaires</a:t>
            </a:r>
          </a:p>
        </p:txBody>
      </p:sp>
      <p:sp>
        <p:nvSpPr>
          <p:cNvPr id="2" name="Date Placeholder 1">
            <a:extLst>
              <a:ext uri="{FF2B5EF4-FFF2-40B4-BE49-F238E27FC236}">
                <a16:creationId xmlns:a16="http://schemas.microsoft.com/office/drawing/2014/main" id="{798ABA2A-33F9-42BB-B8FF-668A217B2BAE}"/>
              </a:ext>
            </a:extLst>
          </p:cNvPr>
          <p:cNvSpPr>
            <a:spLocks noGrp="1"/>
          </p:cNvSpPr>
          <p:nvPr>
            <p:ph type="dt" sz="half" idx="4294967295"/>
          </p:nvPr>
        </p:nvSpPr>
        <p:spPr>
          <a:xfrm>
            <a:off x="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740EB4-8DE6-314A-B7CA-09730A391BFB}" type="datetime1">
              <a:rPr kumimoji="0" lang="fr-FR" sz="1200" b="0" i="0" u="none" strike="noStrike" kern="1200" cap="none" spc="0" normalizeH="0" baseline="0" noProof="0" smtClean="0">
                <a:ln>
                  <a:noFill/>
                </a:ln>
                <a:solidFill>
                  <a:srgbClr val="C3002C"/>
                </a:solidFill>
                <a:effectLst/>
                <a:uLnTx/>
                <a:uFillTx/>
                <a:latin typeface="Arial" charset="0"/>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06/05/2022</a:t>
            </a:fld>
            <a:endParaRPr kumimoji="0" lang="en-US" sz="1200" b="0" i="0" u="none" strike="noStrike" kern="1200" cap="none" spc="0" normalizeH="0" baseline="0" noProof="0">
              <a:ln>
                <a:noFill/>
              </a:ln>
              <a:solidFill>
                <a:srgbClr val="C3002C"/>
              </a:solidFill>
              <a:effectLst/>
              <a:uLnTx/>
              <a:uFillTx/>
              <a:latin typeface="Arial" charset="0"/>
              <a:cs typeface="Arial" charset="0"/>
            </a:endParaRPr>
          </a:p>
        </p:txBody>
      </p:sp>
      <p:sp>
        <p:nvSpPr>
          <p:cNvPr id="4" name="Slide Number Placeholder 3">
            <a:extLst>
              <a:ext uri="{FF2B5EF4-FFF2-40B4-BE49-F238E27FC236}">
                <a16:creationId xmlns:a16="http://schemas.microsoft.com/office/drawing/2014/main" id="{32FF6BCA-907D-4BE0-853E-0B7D05A675CD}"/>
              </a:ext>
            </a:extLst>
          </p:cNvPr>
          <p:cNvSpPr>
            <a:spLocks noGrp="1"/>
          </p:cNvSpPr>
          <p:nvPr>
            <p:ph type="sldNum" sz="quarter" idx="4294967295"/>
          </p:nvPr>
        </p:nvSpPr>
        <p:spPr>
          <a:xfrm>
            <a:off x="94488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137F94-C04C-7540-85FD-4F3E51701860}" type="slidenum">
              <a:rPr kumimoji="0" lang="fr-FR" sz="1200" b="0" i="0" u="none" strike="noStrike" kern="1200" cap="none" spc="0" normalizeH="0" baseline="0" noProof="0" smtClean="0">
                <a:ln>
                  <a:noFill/>
                </a:ln>
                <a:solidFill>
                  <a:srgbClr val="C3002C"/>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srgbClr val="C3002C"/>
              </a:solidFill>
              <a:effectLst/>
              <a:uLnTx/>
              <a:uFillTx/>
              <a:latin typeface="Arial" charset="0"/>
              <a:cs typeface="Arial" charset="0"/>
            </a:endParaRPr>
          </a:p>
        </p:txBody>
      </p:sp>
    </p:spTree>
    <p:extLst>
      <p:ext uri="{BB962C8B-B14F-4D97-AF65-F5344CB8AC3E}">
        <p14:creationId xmlns:p14="http://schemas.microsoft.com/office/powerpoint/2010/main" val="4053377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Box 125">
            <a:extLst>
              <a:ext uri="{FF2B5EF4-FFF2-40B4-BE49-F238E27FC236}">
                <a16:creationId xmlns:a16="http://schemas.microsoft.com/office/drawing/2014/main" id="{841B21E6-4134-E44D-BE03-09399F164FD2}"/>
              </a:ext>
            </a:extLst>
          </p:cNvPr>
          <p:cNvSpPr txBox="1"/>
          <p:nvPr/>
        </p:nvSpPr>
        <p:spPr>
          <a:xfrm>
            <a:off x="480797" y="247958"/>
            <a:ext cx="2333627" cy="523220"/>
          </a:xfrm>
          <a:prstGeom prst="rect">
            <a:avLst/>
          </a:prstGeom>
          <a:noFill/>
        </p:spPr>
        <p:txBody>
          <a:bodyPr wrap="square" rtlCol="0">
            <a:spAutoFit/>
          </a:bodyPr>
          <a:lstStyle/>
          <a:p>
            <a:pPr lvl="0" algn="ctr">
              <a:buClrTx/>
              <a:defRPr/>
            </a:pPr>
            <a:r>
              <a:rPr lang="fr-FR" sz="2800" b="1" kern="1200" dirty="0">
                <a:solidFill>
                  <a:srgbClr val="2B0C00"/>
                </a:solidFill>
                <a:latin typeface="Arial" panose="020B0604020202020204" pitchFamily="34" charset="0"/>
                <a:cs typeface="Arial" panose="020B0604020202020204" pitchFamily="34" charset="0"/>
              </a:rPr>
              <a:t>Exclusion</a:t>
            </a:r>
          </a:p>
        </p:txBody>
      </p:sp>
      <p:grpSp>
        <p:nvGrpSpPr>
          <p:cNvPr id="127" name="Group 126">
            <a:extLst>
              <a:ext uri="{FF2B5EF4-FFF2-40B4-BE49-F238E27FC236}">
                <a16:creationId xmlns:a16="http://schemas.microsoft.com/office/drawing/2014/main" id="{998C8AA9-DE5A-A842-AE99-08531E8001A5}"/>
              </a:ext>
            </a:extLst>
          </p:cNvPr>
          <p:cNvGrpSpPr/>
          <p:nvPr/>
        </p:nvGrpSpPr>
        <p:grpSpPr>
          <a:xfrm>
            <a:off x="893414" y="601355"/>
            <a:ext cx="2767680" cy="2725656"/>
            <a:chOff x="1636391" y="272943"/>
            <a:chExt cx="2767680" cy="2725656"/>
          </a:xfrm>
        </p:grpSpPr>
        <p:sp>
          <p:nvSpPr>
            <p:cNvPr id="136" name="Oval 135">
              <a:extLst>
                <a:ext uri="{FF2B5EF4-FFF2-40B4-BE49-F238E27FC236}">
                  <a16:creationId xmlns:a16="http://schemas.microsoft.com/office/drawing/2014/main" id="{559F5DDD-0A96-9F42-8CA1-61D312D8FB52}"/>
                </a:ext>
              </a:extLst>
            </p:cNvPr>
            <p:cNvSpPr/>
            <p:nvPr/>
          </p:nvSpPr>
          <p:spPr>
            <a:xfrm>
              <a:off x="3767389" y="2797431"/>
              <a:ext cx="200025" cy="20116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38" name="Group 137">
              <a:extLst>
                <a:ext uri="{FF2B5EF4-FFF2-40B4-BE49-F238E27FC236}">
                  <a16:creationId xmlns:a16="http://schemas.microsoft.com/office/drawing/2014/main" id="{9D7E55B5-1D85-B541-A0B2-3D512C13A611}"/>
                </a:ext>
              </a:extLst>
            </p:cNvPr>
            <p:cNvGrpSpPr/>
            <p:nvPr/>
          </p:nvGrpSpPr>
          <p:grpSpPr>
            <a:xfrm>
              <a:off x="1636391" y="272943"/>
              <a:ext cx="2767680" cy="2660381"/>
              <a:chOff x="1636391" y="272943"/>
              <a:chExt cx="2767680" cy="2660381"/>
            </a:xfrm>
          </p:grpSpPr>
          <p:sp>
            <p:nvSpPr>
              <p:cNvPr id="140" name="Oval 139">
                <a:extLst>
                  <a:ext uri="{FF2B5EF4-FFF2-40B4-BE49-F238E27FC236}">
                    <a16:creationId xmlns:a16="http://schemas.microsoft.com/office/drawing/2014/main" id="{1FB68590-2747-874A-8E47-97B118F8C025}"/>
                  </a:ext>
                </a:extLst>
              </p:cNvPr>
              <p:cNvSpPr/>
              <p:nvPr/>
            </p:nvSpPr>
            <p:spPr>
              <a:xfrm>
                <a:off x="1945007" y="521063"/>
                <a:ext cx="2377440" cy="237744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4" name="Oval 153">
                <a:extLst>
                  <a:ext uri="{FF2B5EF4-FFF2-40B4-BE49-F238E27FC236}">
                    <a16:creationId xmlns:a16="http://schemas.microsoft.com/office/drawing/2014/main" id="{3B67037E-1BC0-3D47-AACB-09AE7BAE02C0}"/>
                  </a:ext>
                </a:extLst>
              </p:cNvPr>
              <p:cNvSpPr/>
              <p:nvPr/>
            </p:nvSpPr>
            <p:spPr>
              <a:xfrm>
                <a:off x="3879532" y="142613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3" name="Oval 162">
                <a:extLst>
                  <a:ext uri="{FF2B5EF4-FFF2-40B4-BE49-F238E27FC236}">
                    <a16:creationId xmlns:a16="http://schemas.microsoft.com/office/drawing/2014/main" id="{5CA48381-C9C0-7644-BC4D-64EF661722A0}"/>
                  </a:ext>
                </a:extLst>
              </p:cNvPr>
              <p:cNvSpPr/>
              <p:nvPr/>
            </p:nvSpPr>
            <p:spPr>
              <a:xfrm>
                <a:off x="3154682" y="1174946"/>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4" name="Oval 163">
                <a:extLst>
                  <a:ext uri="{FF2B5EF4-FFF2-40B4-BE49-F238E27FC236}">
                    <a16:creationId xmlns:a16="http://schemas.microsoft.com/office/drawing/2014/main" id="{F6E7CCF0-7DAE-9D40-8805-95E6E53EFFCD}"/>
                  </a:ext>
                </a:extLst>
              </p:cNvPr>
              <p:cNvSpPr/>
              <p:nvPr/>
            </p:nvSpPr>
            <p:spPr>
              <a:xfrm>
                <a:off x="3555683" y="82243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5" name="Oval 164">
                <a:extLst>
                  <a:ext uri="{FF2B5EF4-FFF2-40B4-BE49-F238E27FC236}">
                    <a16:creationId xmlns:a16="http://schemas.microsoft.com/office/drawing/2014/main" id="{50BB33AC-B9EE-0D45-B73D-99AACC49A4A3}"/>
                  </a:ext>
                </a:extLst>
              </p:cNvPr>
              <p:cNvSpPr/>
              <p:nvPr/>
            </p:nvSpPr>
            <p:spPr>
              <a:xfrm>
                <a:off x="3133727" y="2543374"/>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6" name="Oval 165">
                <a:extLst>
                  <a:ext uri="{FF2B5EF4-FFF2-40B4-BE49-F238E27FC236}">
                    <a16:creationId xmlns:a16="http://schemas.microsoft.com/office/drawing/2014/main" id="{7DE43F1A-C477-1C43-9036-07113210858A}"/>
                  </a:ext>
                </a:extLst>
              </p:cNvPr>
              <p:cNvSpPr/>
              <p:nvPr/>
            </p:nvSpPr>
            <p:spPr>
              <a:xfrm>
                <a:off x="3169500" y="2153407"/>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7" name="Oval 166">
                <a:extLst>
                  <a:ext uri="{FF2B5EF4-FFF2-40B4-BE49-F238E27FC236}">
                    <a16:creationId xmlns:a16="http://schemas.microsoft.com/office/drawing/2014/main" id="{641729F1-4D10-D949-BC10-D9570BE764DF}"/>
                  </a:ext>
                </a:extLst>
              </p:cNvPr>
              <p:cNvSpPr/>
              <p:nvPr/>
            </p:nvSpPr>
            <p:spPr>
              <a:xfrm>
                <a:off x="2767772" y="2088884"/>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68" name="Oval 167">
                <a:extLst>
                  <a:ext uri="{FF2B5EF4-FFF2-40B4-BE49-F238E27FC236}">
                    <a16:creationId xmlns:a16="http://schemas.microsoft.com/office/drawing/2014/main" id="{CAF1D384-6D73-EC48-9DB0-03B5E9074A66}"/>
                  </a:ext>
                </a:extLst>
              </p:cNvPr>
              <p:cNvSpPr/>
              <p:nvPr/>
            </p:nvSpPr>
            <p:spPr>
              <a:xfrm>
                <a:off x="2565759" y="2336049"/>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9" name="Oval 168">
                <a:extLst>
                  <a:ext uri="{FF2B5EF4-FFF2-40B4-BE49-F238E27FC236}">
                    <a16:creationId xmlns:a16="http://schemas.microsoft.com/office/drawing/2014/main" id="{F52B3F46-710B-5F47-B6F8-E815D597980D}"/>
                  </a:ext>
                </a:extLst>
              </p:cNvPr>
              <p:cNvSpPr/>
              <p:nvPr/>
            </p:nvSpPr>
            <p:spPr>
              <a:xfrm>
                <a:off x="2790685" y="154577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0" name="Oval 169">
                <a:extLst>
                  <a:ext uri="{FF2B5EF4-FFF2-40B4-BE49-F238E27FC236}">
                    <a16:creationId xmlns:a16="http://schemas.microsoft.com/office/drawing/2014/main" id="{497C0096-419F-3548-9B8A-87BECF483740}"/>
                  </a:ext>
                </a:extLst>
              </p:cNvPr>
              <p:cNvSpPr/>
              <p:nvPr/>
            </p:nvSpPr>
            <p:spPr>
              <a:xfrm>
                <a:off x="2496314" y="170978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1" name="Oval 170">
                <a:extLst>
                  <a:ext uri="{FF2B5EF4-FFF2-40B4-BE49-F238E27FC236}">
                    <a16:creationId xmlns:a16="http://schemas.microsoft.com/office/drawing/2014/main" id="{2B5B6395-81E6-3447-87DA-EB360824A180}"/>
                  </a:ext>
                </a:extLst>
              </p:cNvPr>
              <p:cNvSpPr/>
              <p:nvPr/>
            </p:nvSpPr>
            <p:spPr>
              <a:xfrm>
                <a:off x="2288804" y="1525938"/>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2" name="Oval 171">
                <a:extLst>
                  <a:ext uri="{FF2B5EF4-FFF2-40B4-BE49-F238E27FC236}">
                    <a16:creationId xmlns:a16="http://schemas.microsoft.com/office/drawing/2014/main" id="{A5985ABC-BDE0-7346-B916-C53255B4C6A9}"/>
                  </a:ext>
                </a:extLst>
              </p:cNvPr>
              <p:cNvSpPr/>
              <p:nvPr/>
            </p:nvSpPr>
            <p:spPr>
              <a:xfrm>
                <a:off x="2153076" y="186242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3" name="Oval 172">
                <a:extLst>
                  <a:ext uri="{FF2B5EF4-FFF2-40B4-BE49-F238E27FC236}">
                    <a16:creationId xmlns:a16="http://schemas.microsoft.com/office/drawing/2014/main" id="{59C91FB9-66AD-3B43-B721-A864E8ABA263}"/>
                  </a:ext>
                </a:extLst>
              </p:cNvPr>
              <p:cNvSpPr/>
              <p:nvPr/>
            </p:nvSpPr>
            <p:spPr>
              <a:xfrm>
                <a:off x="2164092" y="121793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4" name="Oval 173">
                <a:extLst>
                  <a:ext uri="{FF2B5EF4-FFF2-40B4-BE49-F238E27FC236}">
                    <a16:creationId xmlns:a16="http://schemas.microsoft.com/office/drawing/2014/main" id="{728E1BF5-BEAB-E445-BAF5-27207C50A7D1}"/>
                  </a:ext>
                </a:extLst>
              </p:cNvPr>
              <p:cNvSpPr/>
              <p:nvPr/>
            </p:nvSpPr>
            <p:spPr>
              <a:xfrm>
                <a:off x="2825516" y="1149409"/>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5" name="Oval 174">
                <a:extLst>
                  <a:ext uri="{FF2B5EF4-FFF2-40B4-BE49-F238E27FC236}">
                    <a16:creationId xmlns:a16="http://schemas.microsoft.com/office/drawing/2014/main" id="{3BC8366A-1FE5-3A45-A15A-99A5CAD1C348}"/>
                  </a:ext>
                </a:extLst>
              </p:cNvPr>
              <p:cNvSpPr/>
              <p:nvPr/>
            </p:nvSpPr>
            <p:spPr>
              <a:xfrm>
                <a:off x="2985261" y="82441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6" name="Oval 175">
                <a:extLst>
                  <a:ext uri="{FF2B5EF4-FFF2-40B4-BE49-F238E27FC236}">
                    <a16:creationId xmlns:a16="http://schemas.microsoft.com/office/drawing/2014/main" id="{2453F705-1EB1-184E-8D9A-CF2DD7ED1BFA}"/>
                  </a:ext>
                </a:extLst>
              </p:cNvPr>
              <p:cNvSpPr/>
              <p:nvPr/>
            </p:nvSpPr>
            <p:spPr>
              <a:xfrm>
                <a:off x="2698822" y="763819"/>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7" name="Oval 176">
                <a:extLst>
                  <a:ext uri="{FF2B5EF4-FFF2-40B4-BE49-F238E27FC236}">
                    <a16:creationId xmlns:a16="http://schemas.microsoft.com/office/drawing/2014/main" id="{EE28393E-23CC-AA40-BE1B-C02F840A84FA}"/>
                  </a:ext>
                </a:extLst>
              </p:cNvPr>
              <p:cNvSpPr/>
              <p:nvPr/>
            </p:nvSpPr>
            <p:spPr>
              <a:xfrm>
                <a:off x="2561111" y="103373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8" name="Oval 177">
                <a:extLst>
                  <a:ext uri="{FF2B5EF4-FFF2-40B4-BE49-F238E27FC236}">
                    <a16:creationId xmlns:a16="http://schemas.microsoft.com/office/drawing/2014/main" id="{43F9783F-EE2B-0D49-B1F6-152CB8BC252B}"/>
                  </a:ext>
                </a:extLst>
              </p:cNvPr>
              <p:cNvSpPr/>
              <p:nvPr/>
            </p:nvSpPr>
            <p:spPr>
              <a:xfrm>
                <a:off x="3234311" y="1704119"/>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9" name="Oval 178">
                <a:extLst>
                  <a:ext uri="{FF2B5EF4-FFF2-40B4-BE49-F238E27FC236}">
                    <a16:creationId xmlns:a16="http://schemas.microsoft.com/office/drawing/2014/main" id="{9539D363-70D1-3946-BB29-F9BB005EDC4B}"/>
                  </a:ext>
                </a:extLst>
              </p:cNvPr>
              <p:cNvSpPr/>
              <p:nvPr/>
            </p:nvSpPr>
            <p:spPr>
              <a:xfrm>
                <a:off x="3627801" y="1134317"/>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0" name="Oval 179">
                <a:extLst>
                  <a:ext uri="{FF2B5EF4-FFF2-40B4-BE49-F238E27FC236}">
                    <a16:creationId xmlns:a16="http://schemas.microsoft.com/office/drawing/2014/main" id="{44903D42-6C55-004D-A279-264BCA734370}"/>
                  </a:ext>
                </a:extLst>
              </p:cNvPr>
              <p:cNvSpPr/>
              <p:nvPr/>
            </p:nvSpPr>
            <p:spPr>
              <a:xfrm>
                <a:off x="3584307" y="1593794"/>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1" name="Oval 180">
                <a:extLst>
                  <a:ext uri="{FF2B5EF4-FFF2-40B4-BE49-F238E27FC236}">
                    <a16:creationId xmlns:a16="http://schemas.microsoft.com/office/drawing/2014/main" id="{03971CB5-AA6F-C640-96CF-BCC1D5DF5196}"/>
                  </a:ext>
                </a:extLst>
              </p:cNvPr>
              <p:cNvSpPr/>
              <p:nvPr/>
            </p:nvSpPr>
            <p:spPr>
              <a:xfrm>
                <a:off x="3876254" y="186921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2" name="Oval 181">
                <a:extLst>
                  <a:ext uri="{FF2B5EF4-FFF2-40B4-BE49-F238E27FC236}">
                    <a16:creationId xmlns:a16="http://schemas.microsoft.com/office/drawing/2014/main" id="{91201D4A-B833-FC4C-B80E-E5C7EBA3D59B}"/>
                  </a:ext>
                </a:extLst>
              </p:cNvPr>
              <p:cNvSpPr/>
              <p:nvPr/>
            </p:nvSpPr>
            <p:spPr>
              <a:xfrm>
                <a:off x="3728385" y="340701"/>
                <a:ext cx="200025" cy="2011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3" name="Oval 182">
                <a:extLst>
                  <a:ext uri="{FF2B5EF4-FFF2-40B4-BE49-F238E27FC236}">
                    <a16:creationId xmlns:a16="http://schemas.microsoft.com/office/drawing/2014/main" id="{67B4FC86-8B2B-6F4C-BA5B-1448FF275F05}"/>
                  </a:ext>
                </a:extLst>
              </p:cNvPr>
              <p:cNvSpPr/>
              <p:nvPr/>
            </p:nvSpPr>
            <p:spPr>
              <a:xfrm>
                <a:off x="1636391" y="2088884"/>
                <a:ext cx="200025" cy="20116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4" name="Oval 183">
                <a:extLst>
                  <a:ext uri="{FF2B5EF4-FFF2-40B4-BE49-F238E27FC236}">
                    <a16:creationId xmlns:a16="http://schemas.microsoft.com/office/drawing/2014/main" id="{F89446E2-72A6-DA44-BD33-9E573885EFA4}"/>
                  </a:ext>
                </a:extLst>
              </p:cNvPr>
              <p:cNvSpPr/>
              <p:nvPr/>
            </p:nvSpPr>
            <p:spPr>
              <a:xfrm>
                <a:off x="2021877" y="629907"/>
                <a:ext cx="200025" cy="2011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85" name="Oval 184">
                <a:extLst>
                  <a:ext uri="{FF2B5EF4-FFF2-40B4-BE49-F238E27FC236}">
                    <a16:creationId xmlns:a16="http://schemas.microsoft.com/office/drawing/2014/main" id="{99CC3F9A-A732-6E4C-B707-61C244932414}"/>
                  </a:ext>
                </a:extLst>
              </p:cNvPr>
              <p:cNvSpPr/>
              <p:nvPr/>
            </p:nvSpPr>
            <p:spPr>
              <a:xfrm>
                <a:off x="2044532" y="2732156"/>
                <a:ext cx="200025" cy="20116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6" name="Oval 185">
                <a:extLst>
                  <a:ext uri="{FF2B5EF4-FFF2-40B4-BE49-F238E27FC236}">
                    <a16:creationId xmlns:a16="http://schemas.microsoft.com/office/drawing/2014/main" id="{E354D3BC-141A-C94A-93D6-A9DAF1E7CB91}"/>
                  </a:ext>
                </a:extLst>
              </p:cNvPr>
              <p:cNvSpPr/>
              <p:nvPr/>
            </p:nvSpPr>
            <p:spPr>
              <a:xfrm>
                <a:off x="4204046" y="2393596"/>
                <a:ext cx="200025" cy="2011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7" name="Oval 186">
                <a:extLst>
                  <a:ext uri="{FF2B5EF4-FFF2-40B4-BE49-F238E27FC236}">
                    <a16:creationId xmlns:a16="http://schemas.microsoft.com/office/drawing/2014/main" id="{9A4DB0D5-C42D-EC43-B26F-DA0A809C4711}"/>
                  </a:ext>
                </a:extLst>
              </p:cNvPr>
              <p:cNvSpPr/>
              <p:nvPr/>
            </p:nvSpPr>
            <p:spPr>
              <a:xfrm>
                <a:off x="3304238" y="272943"/>
                <a:ext cx="200025" cy="2011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sp>
        <p:nvSpPr>
          <p:cNvPr id="188" name="TextBox 187">
            <a:extLst>
              <a:ext uri="{FF2B5EF4-FFF2-40B4-BE49-F238E27FC236}">
                <a16:creationId xmlns:a16="http://schemas.microsoft.com/office/drawing/2014/main" id="{F68EBA36-C201-C14A-986A-1414C2583E24}"/>
              </a:ext>
            </a:extLst>
          </p:cNvPr>
          <p:cNvSpPr txBox="1"/>
          <p:nvPr/>
        </p:nvSpPr>
        <p:spPr>
          <a:xfrm>
            <a:off x="2380733" y="3855716"/>
            <a:ext cx="2333627" cy="523220"/>
          </a:xfrm>
          <a:prstGeom prst="rect">
            <a:avLst/>
          </a:prstGeom>
          <a:noFill/>
        </p:spPr>
        <p:txBody>
          <a:bodyPr wrap="square" rtlCol="0">
            <a:spAutoFit/>
          </a:bodyPr>
          <a:lstStyle/>
          <a:p>
            <a:pPr lvl="0" algn="ctr">
              <a:buClrTx/>
              <a:defRPr/>
            </a:pPr>
            <a:r>
              <a:rPr lang="fr-FR" sz="2800" b="1" kern="1200" dirty="0" err="1">
                <a:solidFill>
                  <a:srgbClr val="2B0C00"/>
                </a:solidFill>
                <a:latin typeface="Arial" panose="020B0604020202020204" pitchFamily="34" charset="0"/>
                <a:cs typeface="Arial" panose="020B0604020202020204" pitchFamily="34" charset="0"/>
              </a:rPr>
              <a:t>Intégration</a:t>
            </a:r>
            <a:endParaRPr lang="en-GB" sz="2800" b="1" kern="1200" dirty="0">
              <a:solidFill>
                <a:srgbClr val="2B0C00"/>
              </a:solidFill>
              <a:latin typeface="Arial" panose="020B0604020202020204" pitchFamily="34" charset="0"/>
              <a:cs typeface="Arial" panose="020B0604020202020204" pitchFamily="34" charset="0"/>
            </a:endParaRPr>
          </a:p>
        </p:txBody>
      </p:sp>
      <p:grpSp>
        <p:nvGrpSpPr>
          <p:cNvPr id="189" name="Group 188">
            <a:extLst>
              <a:ext uri="{FF2B5EF4-FFF2-40B4-BE49-F238E27FC236}">
                <a16:creationId xmlns:a16="http://schemas.microsoft.com/office/drawing/2014/main" id="{13F674BD-CC68-724E-BA8A-98B13266F01E}"/>
              </a:ext>
            </a:extLst>
          </p:cNvPr>
          <p:cNvGrpSpPr/>
          <p:nvPr/>
        </p:nvGrpSpPr>
        <p:grpSpPr>
          <a:xfrm>
            <a:off x="4134328" y="4150154"/>
            <a:ext cx="2377440" cy="2377440"/>
            <a:chOff x="8273664" y="634347"/>
            <a:chExt cx="2377440" cy="2377440"/>
          </a:xfrm>
        </p:grpSpPr>
        <p:sp>
          <p:nvSpPr>
            <p:cNvPr id="190" name="Oval 189">
              <a:extLst>
                <a:ext uri="{FF2B5EF4-FFF2-40B4-BE49-F238E27FC236}">
                  <a16:creationId xmlns:a16="http://schemas.microsoft.com/office/drawing/2014/main" id="{B956F87A-A61A-1541-AC68-D889D3C85731}"/>
                </a:ext>
              </a:extLst>
            </p:cNvPr>
            <p:cNvSpPr/>
            <p:nvPr/>
          </p:nvSpPr>
          <p:spPr>
            <a:xfrm>
              <a:off x="8273664" y="634347"/>
              <a:ext cx="2377440" cy="237744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1" name="Oval 190">
              <a:extLst>
                <a:ext uri="{FF2B5EF4-FFF2-40B4-BE49-F238E27FC236}">
                  <a16:creationId xmlns:a16="http://schemas.microsoft.com/office/drawing/2014/main" id="{65DFDF00-6FC6-0843-B11E-2EFCE5699044}"/>
                </a:ext>
              </a:extLst>
            </p:cNvPr>
            <p:cNvSpPr/>
            <p:nvPr/>
          </p:nvSpPr>
          <p:spPr>
            <a:xfrm>
              <a:off x="10061688" y="1246629"/>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2" name="Oval 191">
              <a:extLst>
                <a:ext uri="{FF2B5EF4-FFF2-40B4-BE49-F238E27FC236}">
                  <a16:creationId xmlns:a16="http://schemas.microsoft.com/office/drawing/2014/main" id="{730231F2-D77A-C349-B8DE-33829F5A6FB5}"/>
                </a:ext>
              </a:extLst>
            </p:cNvPr>
            <p:cNvSpPr/>
            <p:nvPr/>
          </p:nvSpPr>
          <p:spPr>
            <a:xfrm>
              <a:off x="9483339" y="1288230"/>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3" name="Oval 192">
              <a:extLst>
                <a:ext uri="{FF2B5EF4-FFF2-40B4-BE49-F238E27FC236}">
                  <a16:creationId xmlns:a16="http://schemas.microsoft.com/office/drawing/2014/main" id="{FA0BA49F-9E94-1146-BCDF-7BF9DA5A5B42}"/>
                </a:ext>
              </a:extLst>
            </p:cNvPr>
            <p:cNvSpPr/>
            <p:nvPr/>
          </p:nvSpPr>
          <p:spPr>
            <a:xfrm>
              <a:off x="9588649" y="71710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4" name="Oval 193">
              <a:extLst>
                <a:ext uri="{FF2B5EF4-FFF2-40B4-BE49-F238E27FC236}">
                  <a16:creationId xmlns:a16="http://schemas.microsoft.com/office/drawing/2014/main" id="{CB7F0E0F-627E-C049-A9E8-C90EBD715A21}"/>
                </a:ext>
              </a:extLst>
            </p:cNvPr>
            <p:cNvSpPr/>
            <p:nvPr/>
          </p:nvSpPr>
          <p:spPr>
            <a:xfrm>
              <a:off x="9222792" y="2618566"/>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5" name="Oval 194">
              <a:extLst>
                <a:ext uri="{FF2B5EF4-FFF2-40B4-BE49-F238E27FC236}">
                  <a16:creationId xmlns:a16="http://schemas.microsoft.com/office/drawing/2014/main" id="{15C2BCED-684C-674A-8BBC-A2564AB140E7}"/>
                </a:ext>
              </a:extLst>
            </p:cNvPr>
            <p:cNvSpPr/>
            <p:nvPr/>
          </p:nvSpPr>
          <p:spPr>
            <a:xfrm>
              <a:off x="9282171" y="208396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6" name="Oval 195">
              <a:extLst>
                <a:ext uri="{FF2B5EF4-FFF2-40B4-BE49-F238E27FC236}">
                  <a16:creationId xmlns:a16="http://schemas.microsoft.com/office/drawing/2014/main" id="{93B691A9-22CF-424D-928D-7CE746DD596E}"/>
                </a:ext>
              </a:extLst>
            </p:cNvPr>
            <p:cNvSpPr/>
            <p:nvPr/>
          </p:nvSpPr>
          <p:spPr>
            <a:xfrm>
              <a:off x="8890970" y="2172259"/>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7" name="Oval 196">
              <a:extLst>
                <a:ext uri="{FF2B5EF4-FFF2-40B4-BE49-F238E27FC236}">
                  <a16:creationId xmlns:a16="http://schemas.microsoft.com/office/drawing/2014/main" id="{17B9596D-F6F7-CD4A-9350-682BFF0BEEA1}"/>
                </a:ext>
              </a:extLst>
            </p:cNvPr>
            <p:cNvSpPr/>
            <p:nvPr/>
          </p:nvSpPr>
          <p:spPr>
            <a:xfrm>
              <a:off x="8894416" y="244933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8" name="Oval 197">
              <a:extLst>
                <a:ext uri="{FF2B5EF4-FFF2-40B4-BE49-F238E27FC236}">
                  <a16:creationId xmlns:a16="http://schemas.microsoft.com/office/drawing/2014/main" id="{BB23E23C-85B6-A140-90F3-427F70E6A36F}"/>
                </a:ext>
              </a:extLst>
            </p:cNvPr>
            <p:cNvSpPr/>
            <p:nvPr/>
          </p:nvSpPr>
          <p:spPr>
            <a:xfrm>
              <a:off x="9119342" y="1659057"/>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9" name="Oval 198">
              <a:extLst>
                <a:ext uri="{FF2B5EF4-FFF2-40B4-BE49-F238E27FC236}">
                  <a16:creationId xmlns:a16="http://schemas.microsoft.com/office/drawing/2014/main" id="{0112709E-879B-6742-8F0C-215B77B9F353}"/>
                </a:ext>
              </a:extLst>
            </p:cNvPr>
            <p:cNvSpPr/>
            <p:nvPr/>
          </p:nvSpPr>
          <p:spPr>
            <a:xfrm>
              <a:off x="8824971" y="1823067"/>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0" name="Oval 199">
              <a:extLst>
                <a:ext uri="{FF2B5EF4-FFF2-40B4-BE49-F238E27FC236}">
                  <a16:creationId xmlns:a16="http://schemas.microsoft.com/office/drawing/2014/main" id="{C3729BAA-2E28-EA4F-B0D4-6ACE9AC2AEC0}"/>
                </a:ext>
              </a:extLst>
            </p:cNvPr>
            <p:cNvSpPr/>
            <p:nvPr/>
          </p:nvSpPr>
          <p:spPr>
            <a:xfrm>
              <a:off x="8617461" y="1639222"/>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1" name="Oval 200">
              <a:extLst>
                <a:ext uri="{FF2B5EF4-FFF2-40B4-BE49-F238E27FC236}">
                  <a16:creationId xmlns:a16="http://schemas.microsoft.com/office/drawing/2014/main" id="{277E422E-5504-8246-82B3-C31CEDFCF3E5}"/>
                </a:ext>
              </a:extLst>
            </p:cNvPr>
            <p:cNvSpPr/>
            <p:nvPr/>
          </p:nvSpPr>
          <p:spPr>
            <a:xfrm>
              <a:off x="8481733" y="197570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2" name="Oval 201">
              <a:extLst>
                <a:ext uri="{FF2B5EF4-FFF2-40B4-BE49-F238E27FC236}">
                  <a16:creationId xmlns:a16="http://schemas.microsoft.com/office/drawing/2014/main" id="{C0FE45F8-C29E-984F-A5A7-4C319589AAAD}"/>
                </a:ext>
              </a:extLst>
            </p:cNvPr>
            <p:cNvSpPr/>
            <p:nvPr/>
          </p:nvSpPr>
          <p:spPr>
            <a:xfrm>
              <a:off x="8492749" y="1331219"/>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3" name="Oval 202">
              <a:extLst>
                <a:ext uri="{FF2B5EF4-FFF2-40B4-BE49-F238E27FC236}">
                  <a16:creationId xmlns:a16="http://schemas.microsoft.com/office/drawing/2014/main" id="{3D6A311A-F5F5-F040-B33C-F821557CF2F2}"/>
                </a:ext>
              </a:extLst>
            </p:cNvPr>
            <p:cNvSpPr/>
            <p:nvPr/>
          </p:nvSpPr>
          <p:spPr>
            <a:xfrm>
              <a:off x="9154173" y="126269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4" name="Oval 203">
              <a:extLst>
                <a:ext uri="{FF2B5EF4-FFF2-40B4-BE49-F238E27FC236}">
                  <a16:creationId xmlns:a16="http://schemas.microsoft.com/office/drawing/2014/main" id="{F0BC7226-EE24-E644-96A8-3E4496A25579}"/>
                </a:ext>
              </a:extLst>
            </p:cNvPr>
            <p:cNvSpPr/>
            <p:nvPr/>
          </p:nvSpPr>
          <p:spPr>
            <a:xfrm>
              <a:off x="9313918" y="93769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5" name="Oval 204">
              <a:extLst>
                <a:ext uri="{FF2B5EF4-FFF2-40B4-BE49-F238E27FC236}">
                  <a16:creationId xmlns:a16="http://schemas.microsoft.com/office/drawing/2014/main" id="{137BDFD1-0E7F-664C-B0C1-2E6381A99F30}"/>
                </a:ext>
              </a:extLst>
            </p:cNvPr>
            <p:cNvSpPr/>
            <p:nvPr/>
          </p:nvSpPr>
          <p:spPr>
            <a:xfrm>
              <a:off x="9027479" y="87710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6" name="Oval 205">
              <a:extLst>
                <a:ext uri="{FF2B5EF4-FFF2-40B4-BE49-F238E27FC236}">
                  <a16:creationId xmlns:a16="http://schemas.microsoft.com/office/drawing/2014/main" id="{3D26699F-7733-A54D-9D73-DBA4AE37AB87}"/>
                </a:ext>
              </a:extLst>
            </p:cNvPr>
            <p:cNvSpPr/>
            <p:nvPr/>
          </p:nvSpPr>
          <p:spPr>
            <a:xfrm>
              <a:off x="8889768" y="1147017"/>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7" name="Oval 206">
              <a:extLst>
                <a:ext uri="{FF2B5EF4-FFF2-40B4-BE49-F238E27FC236}">
                  <a16:creationId xmlns:a16="http://schemas.microsoft.com/office/drawing/2014/main" id="{7AE09CD5-C332-BB40-8828-C726CE9E85D5}"/>
                </a:ext>
              </a:extLst>
            </p:cNvPr>
            <p:cNvSpPr/>
            <p:nvPr/>
          </p:nvSpPr>
          <p:spPr>
            <a:xfrm>
              <a:off x="9435957" y="172276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8" name="Oval 207">
              <a:extLst>
                <a:ext uri="{FF2B5EF4-FFF2-40B4-BE49-F238E27FC236}">
                  <a16:creationId xmlns:a16="http://schemas.microsoft.com/office/drawing/2014/main" id="{83648C6F-BB64-FE44-AAA7-75EDB7DCCFB1}"/>
                </a:ext>
              </a:extLst>
            </p:cNvPr>
            <p:cNvSpPr/>
            <p:nvPr/>
          </p:nvSpPr>
          <p:spPr>
            <a:xfrm>
              <a:off x="9660767" y="102898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9" name="Oval 208">
              <a:extLst>
                <a:ext uri="{FF2B5EF4-FFF2-40B4-BE49-F238E27FC236}">
                  <a16:creationId xmlns:a16="http://schemas.microsoft.com/office/drawing/2014/main" id="{A8CD40ED-1F4B-964B-B402-5D13E6A39E14}"/>
                </a:ext>
              </a:extLst>
            </p:cNvPr>
            <p:cNvSpPr/>
            <p:nvPr/>
          </p:nvSpPr>
          <p:spPr>
            <a:xfrm>
              <a:off x="9766463" y="1414290"/>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0" name="Oval 209">
              <a:extLst>
                <a:ext uri="{FF2B5EF4-FFF2-40B4-BE49-F238E27FC236}">
                  <a16:creationId xmlns:a16="http://schemas.microsoft.com/office/drawing/2014/main" id="{2F49D4D2-88BF-3A40-A352-B21B3CF9C5D2}"/>
                </a:ext>
              </a:extLst>
            </p:cNvPr>
            <p:cNvSpPr/>
            <p:nvPr/>
          </p:nvSpPr>
          <p:spPr>
            <a:xfrm>
              <a:off x="10058410" y="168971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11" name="Group 210">
              <a:extLst>
                <a:ext uri="{FF2B5EF4-FFF2-40B4-BE49-F238E27FC236}">
                  <a16:creationId xmlns:a16="http://schemas.microsoft.com/office/drawing/2014/main" id="{AF6803BD-E195-4044-8633-3C1C3FF57381}"/>
                </a:ext>
              </a:extLst>
            </p:cNvPr>
            <p:cNvGrpSpPr/>
            <p:nvPr/>
          </p:nvGrpSpPr>
          <p:grpSpPr>
            <a:xfrm>
              <a:off x="9450823" y="1860225"/>
              <a:ext cx="968784" cy="968784"/>
              <a:chOff x="10510835" y="3031012"/>
              <a:chExt cx="968784" cy="968784"/>
            </a:xfrm>
          </p:grpSpPr>
          <p:sp>
            <p:nvSpPr>
              <p:cNvPr id="212" name="Oval 211">
                <a:extLst>
                  <a:ext uri="{FF2B5EF4-FFF2-40B4-BE49-F238E27FC236}">
                    <a16:creationId xmlns:a16="http://schemas.microsoft.com/office/drawing/2014/main" id="{577FE142-6958-1548-A34C-477967DCE517}"/>
                  </a:ext>
                </a:extLst>
              </p:cNvPr>
              <p:cNvSpPr/>
              <p:nvPr/>
            </p:nvSpPr>
            <p:spPr>
              <a:xfrm>
                <a:off x="10849829" y="3141878"/>
                <a:ext cx="200025" cy="2011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3" name="Oval 212">
                <a:extLst>
                  <a:ext uri="{FF2B5EF4-FFF2-40B4-BE49-F238E27FC236}">
                    <a16:creationId xmlns:a16="http://schemas.microsoft.com/office/drawing/2014/main" id="{E7FD456E-3E75-A746-9420-2382AE915640}"/>
                  </a:ext>
                </a:extLst>
              </p:cNvPr>
              <p:cNvSpPr/>
              <p:nvPr/>
            </p:nvSpPr>
            <p:spPr>
              <a:xfrm>
                <a:off x="10959571" y="3715218"/>
                <a:ext cx="200025" cy="20116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4" name="Oval 213">
                <a:extLst>
                  <a:ext uri="{FF2B5EF4-FFF2-40B4-BE49-F238E27FC236}">
                    <a16:creationId xmlns:a16="http://schemas.microsoft.com/office/drawing/2014/main" id="{9CBAFB54-A2E6-0042-83D1-2C2918A5B0EB}"/>
                  </a:ext>
                </a:extLst>
              </p:cNvPr>
              <p:cNvSpPr/>
              <p:nvPr/>
            </p:nvSpPr>
            <p:spPr>
              <a:xfrm>
                <a:off x="10603012" y="3314726"/>
                <a:ext cx="200025" cy="20116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5" name="Oval 214">
                <a:extLst>
                  <a:ext uri="{FF2B5EF4-FFF2-40B4-BE49-F238E27FC236}">
                    <a16:creationId xmlns:a16="http://schemas.microsoft.com/office/drawing/2014/main" id="{4BE79914-8FFF-BF41-823C-0E23411EAF97}"/>
                  </a:ext>
                </a:extLst>
              </p:cNvPr>
              <p:cNvSpPr/>
              <p:nvPr/>
            </p:nvSpPr>
            <p:spPr>
              <a:xfrm>
                <a:off x="10666555" y="3636389"/>
                <a:ext cx="200025" cy="2011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16" name="Oval 215">
                <a:extLst>
                  <a:ext uri="{FF2B5EF4-FFF2-40B4-BE49-F238E27FC236}">
                    <a16:creationId xmlns:a16="http://schemas.microsoft.com/office/drawing/2014/main" id="{712277F1-5D0F-0B45-A477-4C120C97BB4F}"/>
                  </a:ext>
                </a:extLst>
              </p:cNvPr>
              <p:cNvSpPr/>
              <p:nvPr/>
            </p:nvSpPr>
            <p:spPr>
              <a:xfrm>
                <a:off x="10895214" y="3440704"/>
                <a:ext cx="200025" cy="20116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7" name="Oval 216">
                <a:extLst>
                  <a:ext uri="{FF2B5EF4-FFF2-40B4-BE49-F238E27FC236}">
                    <a16:creationId xmlns:a16="http://schemas.microsoft.com/office/drawing/2014/main" id="{6AB7BDF6-CC25-9F45-8054-D3197AE41DA3}"/>
                  </a:ext>
                </a:extLst>
              </p:cNvPr>
              <p:cNvSpPr/>
              <p:nvPr/>
            </p:nvSpPr>
            <p:spPr>
              <a:xfrm>
                <a:off x="11185286" y="3490694"/>
                <a:ext cx="200025" cy="2011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8" name="Oval 217">
                <a:extLst>
                  <a:ext uri="{FF2B5EF4-FFF2-40B4-BE49-F238E27FC236}">
                    <a16:creationId xmlns:a16="http://schemas.microsoft.com/office/drawing/2014/main" id="{A569153C-F176-D94C-9CA2-E8253995259C}"/>
                  </a:ext>
                </a:extLst>
              </p:cNvPr>
              <p:cNvSpPr/>
              <p:nvPr/>
            </p:nvSpPr>
            <p:spPr>
              <a:xfrm>
                <a:off x="11096647" y="3214142"/>
                <a:ext cx="200025" cy="2011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9" name="Oval 218">
                <a:extLst>
                  <a:ext uri="{FF2B5EF4-FFF2-40B4-BE49-F238E27FC236}">
                    <a16:creationId xmlns:a16="http://schemas.microsoft.com/office/drawing/2014/main" id="{AED55C67-E2C2-D84E-98BC-9896418B6EA5}"/>
                  </a:ext>
                </a:extLst>
              </p:cNvPr>
              <p:cNvSpPr/>
              <p:nvPr/>
            </p:nvSpPr>
            <p:spPr>
              <a:xfrm>
                <a:off x="10510835" y="3031012"/>
                <a:ext cx="968784" cy="968784"/>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sp>
        <p:nvSpPr>
          <p:cNvPr id="220" name="TextBox 219">
            <a:extLst>
              <a:ext uri="{FF2B5EF4-FFF2-40B4-BE49-F238E27FC236}">
                <a16:creationId xmlns:a16="http://schemas.microsoft.com/office/drawing/2014/main" id="{B7C14096-7E89-0844-B475-DA101D2D3987}"/>
              </a:ext>
            </a:extLst>
          </p:cNvPr>
          <p:cNvSpPr txBox="1"/>
          <p:nvPr/>
        </p:nvSpPr>
        <p:spPr>
          <a:xfrm>
            <a:off x="4412507" y="478539"/>
            <a:ext cx="2333627" cy="523220"/>
          </a:xfrm>
          <a:prstGeom prst="rect">
            <a:avLst/>
          </a:prstGeom>
          <a:noFill/>
        </p:spPr>
        <p:txBody>
          <a:bodyPr wrap="square" rtlCol="0">
            <a:spAutoFit/>
          </a:bodyPr>
          <a:lstStyle/>
          <a:p>
            <a:pPr lvl="0" algn="ctr">
              <a:buClrTx/>
              <a:defRPr/>
            </a:pPr>
            <a:r>
              <a:rPr lang="fr-FR" sz="2800" b="1" kern="1200" dirty="0" err="1">
                <a:solidFill>
                  <a:srgbClr val="2B0C00"/>
                </a:solidFill>
                <a:latin typeface="Arial" panose="020B0604020202020204" pitchFamily="34" charset="0"/>
                <a:cs typeface="Arial" panose="020B0604020202020204" pitchFamily="34" charset="0"/>
              </a:rPr>
              <a:t>Ségrégation</a:t>
            </a:r>
            <a:endParaRPr lang="en-GB" sz="2800" b="1" kern="1200" dirty="0">
              <a:solidFill>
                <a:srgbClr val="2B0C00"/>
              </a:solidFill>
              <a:latin typeface="Arial" panose="020B0604020202020204" pitchFamily="34" charset="0"/>
              <a:cs typeface="Arial" panose="020B0604020202020204" pitchFamily="34" charset="0"/>
            </a:endParaRPr>
          </a:p>
        </p:txBody>
      </p:sp>
      <p:grpSp>
        <p:nvGrpSpPr>
          <p:cNvPr id="221" name="Group 220">
            <a:extLst>
              <a:ext uri="{FF2B5EF4-FFF2-40B4-BE49-F238E27FC236}">
                <a16:creationId xmlns:a16="http://schemas.microsoft.com/office/drawing/2014/main" id="{B413B80A-775B-E84F-B383-1811688BF49B}"/>
              </a:ext>
            </a:extLst>
          </p:cNvPr>
          <p:cNvGrpSpPr/>
          <p:nvPr/>
        </p:nvGrpSpPr>
        <p:grpSpPr>
          <a:xfrm flipV="1">
            <a:off x="5733875" y="379097"/>
            <a:ext cx="2813792" cy="3086217"/>
            <a:chOff x="7586537" y="-424901"/>
            <a:chExt cx="2813792" cy="3086217"/>
          </a:xfrm>
        </p:grpSpPr>
        <p:sp>
          <p:nvSpPr>
            <p:cNvPr id="222" name="Oval 221">
              <a:extLst>
                <a:ext uri="{FF2B5EF4-FFF2-40B4-BE49-F238E27FC236}">
                  <a16:creationId xmlns:a16="http://schemas.microsoft.com/office/drawing/2014/main" id="{FF73B32B-6FF2-3E4F-B5EF-6793BA8140AD}"/>
                </a:ext>
              </a:extLst>
            </p:cNvPr>
            <p:cNvSpPr/>
            <p:nvPr/>
          </p:nvSpPr>
          <p:spPr>
            <a:xfrm>
              <a:off x="7586537" y="-424901"/>
              <a:ext cx="2377440" cy="237744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3" name="Oval 222">
              <a:extLst>
                <a:ext uri="{FF2B5EF4-FFF2-40B4-BE49-F238E27FC236}">
                  <a16:creationId xmlns:a16="http://schemas.microsoft.com/office/drawing/2014/main" id="{65295D7D-263F-F74D-935B-2FE5646B9456}"/>
                </a:ext>
              </a:extLst>
            </p:cNvPr>
            <p:cNvSpPr/>
            <p:nvPr/>
          </p:nvSpPr>
          <p:spPr>
            <a:xfrm>
              <a:off x="9521062" y="480169"/>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4" name="Oval 223">
              <a:extLst>
                <a:ext uri="{FF2B5EF4-FFF2-40B4-BE49-F238E27FC236}">
                  <a16:creationId xmlns:a16="http://schemas.microsoft.com/office/drawing/2014/main" id="{1E885359-F1B9-ED47-8B19-D58B69FAB357}"/>
                </a:ext>
              </a:extLst>
            </p:cNvPr>
            <p:cNvSpPr/>
            <p:nvPr/>
          </p:nvSpPr>
          <p:spPr>
            <a:xfrm>
              <a:off x="8796212" y="228982"/>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5" name="Oval 224">
              <a:extLst>
                <a:ext uri="{FF2B5EF4-FFF2-40B4-BE49-F238E27FC236}">
                  <a16:creationId xmlns:a16="http://schemas.microsoft.com/office/drawing/2014/main" id="{9554E092-9289-A344-A967-44130142EB1B}"/>
                </a:ext>
              </a:extLst>
            </p:cNvPr>
            <p:cNvSpPr/>
            <p:nvPr/>
          </p:nvSpPr>
          <p:spPr>
            <a:xfrm>
              <a:off x="9197213" y="-12353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6" name="Oval 225">
              <a:extLst>
                <a:ext uri="{FF2B5EF4-FFF2-40B4-BE49-F238E27FC236}">
                  <a16:creationId xmlns:a16="http://schemas.microsoft.com/office/drawing/2014/main" id="{5F7363D4-8A27-534D-B38D-3157C377C3A0}"/>
                </a:ext>
              </a:extLst>
            </p:cNvPr>
            <p:cNvSpPr/>
            <p:nvPr/>
          </p:nvSpPr>
          <p:spPr>
            <a:xfrm>
              <a:off x="8775257" y="1597410"/>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7" name="Oval 226">
              <a:extLst>
                <a:ext uri="{FF2B5EF4-FFF2-40B4-BE49-F238E27FC236}">
                  <a16:creationId xmlns:a16="http://schemas.microsoft.com/office/drawing/2014/main" id="{29644666-B456-9241-BB7B-F9A539A6534A}"/>
                </a:ext>
              </a:extLst>
            </p:cNvPr>
            <p:cNvSpPr/>
            <p:nvPr/>
          </p:nvSpPr>
          <p:spPr>
            <a:xfrm>
              <a:off x="8811030" y="120744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8" name="Oval 227">
              <a:extLst>
                <a:ext uri="{FF2B5EF4-FFF2-40B4-BE49-F238E27FC236}">
                  <a16:creationId xmlns:a16="http://schemas.microsoft.com/office/drawing/2014/main" id="{950A71DB-70D5-814C-9FB1-B168FE15A499}"/>
                </a:ext>
              </a:extLst>
            </p:cNvPr>
            <p:cNvSpPr/>
            <p:nvPr/>
          </p:nvSpPr>
          <p:spPr>
            <a:xfrm>
              <a:off x="8409302" y="1142920"/>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29" name="Oval 228">
              <a:extLst>
                <a:ext uri="{FF2B5EF4-FFF2-40B4-BE49-F238E27FC236}">
                  <a16:creationId xmlns:a16="http://schemas.microsoft.com/office/drawing/2014/main" id="{CBE0237B-9E13-9144-BCD0-C8343F0D80F6}"/>
                </a:ext>
              </a:extLst>
            </p:cNvPr>
            <p:cNvSpPr/>
            <p:nvPr/>
          </p:nvSpPr>
          <p:spPr>
            <a:xfrm>
              <a:off x="8207289" y="139008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0" name="Oval 229">
              <a:extLst>
                <a:ext uri="{FF2B5EF4-FFF2-40B4-BE49-F238E27FC236}">
                  <a16:creationId xmlns:a16="http://schemas.microsoft.com/office/drawing/2014/main" id="{73CA960F-8CE8-B642-BDA2-38FCD538A373}"/>
                </a:ext>
              </a:extLst>
            </p:cNvPr>
            <p:cNvSpPr/>
            <p:nvPr/>
          </p:nvSpPr>
          <p:spPr>
            <a:xfrm>
              <a:off x="8432215" y="599809"/>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1" name="Oval 230">
              <a:extLst>
                <a:ext uri="{FF2B5EF4-FFF2-40B4-BE49-F238E27FC236}">
                  <a16:creationId xmlns:a16="http://schemas.microsoft.com/office/drawing/2014/main" id="{53E98047-5FAA-9148-9A0E-113634E72CEB}"/>
                </a:ext>
              </a:extLst>
            </p:cNvPr>
            <p:cNvSpPr/>
            <p:nvPr/>
          </p:nvSpPr>
          <p:spPr>
            <a:xfrm>
              <a:off x="8137844" y="763819"/>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2" name="Oval 231">
              <a:extLst>
                <a:ext uri="{FF2B5EF4-FFF2-40B4-BE49-F238E27FC236}">
                  <a16:creationId xmlns:a16="http://schemas.microsoft.com/office/drawing/2014/main" id="{C46C792D-6CB1-1C4C-AC6C-6D94C536BA6E}"/>
                </a:ext>
              </a:extLst>
            </p:cNvPr>
            <p:cNvSpPr/>
            <p:nvPr/>
          </p:nvSpPr>
          <p:spPr>
            <a:xfrm>
              <a:off x="7930334" y="579974"/>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3" name="Oval 232">
              <a:extLst>
                <a:ext uri="{FF2B5EF4-FFF2-40B4-BE49-F238E27FC236}">
                  <a16:creationId xmlns:a16="http://schemas.microsoft.com/office/drawing/2014/main" id="{259BFEAC-568C-434F-A248-4C83D805CCA9}"/>
                </a:ext>
              </a:extLst>
            </p:cNvPr>
            <p:cNvSpPr/>
            <p:nvPr/>
          </p:nvSpPr>
          <p:spPr>
            <a:xfrm>
              <a:off x="7794606" y="916457"/>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4" name="Oval 233">
              <a:extLst>
                <a:ext uri="{FF2B5EF4-FFF2-40B4-BE49-F238E27FC236}">
                  <a16:creationId xmlns:a16="http://schemas.microsoft.com/office/drawing/2014/main" id="{C6B9C046-6EA0-3E42-BF5E-84DABA17859F}"/>
                </a:ext>
              </a:extLst>
            </p:cNvPr>
            <p:cNvSpPr/>
            <p:nvPr/>
          </p:nvSpPr>
          <p:spPr>
            <a:xfrm>
              <a:off x="7805622" y="27197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5" name="Oval 234">
              <a:extLst>
                <a:ext uri="{FF2B5EF4-FFF2-40B4-BE49-F238E27FC236}">
                  <a16:creationId xmlns:a16="http://schemas.microsoft.com/office/drawing/2014/main" id="{5C792953-527A-FF4A-B445-2AE07E452922}"/>
                </a:ext>
              </a:extLst>
            </p:cNvPr>
            <p:cNvSpPr/>
            <p:nvPr/>
          </p:nvSpPr>
          <p:spPr>
            <a:xfrm>
              <a:off x="8467046" y="20344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6" name="Oval 235">
              <a:extLst>
                <a:ext uri="{FF2B5EF4-FFF2-40B4-BE49-F238E27FC236}">
                  <a16:creationId xmlns:a16="http://schemas.microsoft.com/office/drawing/2014/main" id="{93ED0489-DFBB-1549-A8CF-076A2EFF97B6}"/>
                </a:ext>
              </a:extLst>
            </p:cNvPr>
            <p:cNvSpPr/>
            <p:nvPr/>
          </p:nvSpPr>
          <p:spPr>
            <a:xfrm>
              <a:off x="8626791" y="-12155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7" name="Oval 236">
              <a:extLst>
                <a:ext uri="{FF2B5EF4-FFF2-40B4-BE49-F238E27FC236}">
                  <a16:creationId xmlns:a16="http://schemas.microsoft.com/office/drawing/2014/main" id="{E120B95B-C5BB-864C-856D-AAB088F8C537}"/>
                </a:ext>
              </a:extLst>
            </p:cNvPr>
            <p:cNvSpPr/>
            <p:nvPr/>
          </p:nvSpPr>
          <p:spPr>
            <a:xfrm>
              <a:off x="8340352" y="-18214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8" name="Oval 237">
              <a:extLst>
                <a:ext uri="{FF2B5EF4-FFF2-40B4-BE49-F238E27FC236}">
                  <a16:creationId xmlns:a16="http://schemas.microsoft.com/office/drawing/2014/main" id="{0B3C1A0A-E50B-8048-A17D-C37DA3E8DBBE}"/>
                </a:ext>
              </a:extLst>
            </p:cNvPr>
            <p:cNvSpPr/>
            <p:nvPr/>
          </p:nvSpPr>
          <p:spPr>
            <a:xfrm>
              <a:off x="8202641" y="87769"/>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9" name="Oval 238">
              <a:extLst>
                <a:ext uri="{FF2B5EF4-FFF2-40B4-BE49-F238E27FC236}">
                  <a16:creationId xmlns:a16="http://schemas.microsoft.com/office/drawing/2014/main" id="{74F6F7B0-0CFC-9746-A3EC-055EB87436EF}"/>
                </a:ext>
              </a:extLst>
            </p:cNvPr>
            <p:cNvSpPr/>
            <p:nvPr/>
          </p:nvSpPr>
          <p:spPr>
            <a:xfrm>
              <a:off x="8875841" y="75815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0" name="Oval 239">
              <a:extLst>
                <a:ext uri="{FF2B5EF4-FFF2-40B4-BE49-F238E27FC236}">
                  <a16:creationId xmlns:a16="http://schemas.microsoft.com/office/drawing/2014/main" id="{D0F1E914-9138-974F-8F0C-31CA48846C36}"/>
                </a:ext>
              </a:extLst>
            </p:cNvPr>
            <p:cNvSpPr/>
            <p:nvPr/>
          </p:nvSpPr>
          <p:spPr>
            <a:xfrm>
              <a:off x="9269331" y="18835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1" name="Oval 240">
              <a:extLst>
                <a:ext uri="{FF2B5EF4-FFF2-40B4-BE49-F238E27FC236}">
                  <a16:creationId xmlns:a16="http://schemas.microsoft.com/office/drawing/2014/main" id="{F074A91E-C3E4-684A-9ED1-A8007E8DBFDC}"/>
                </a:ext>
              </a:extLst>
            </p:cNvPr>
            <p:cNvSpPr/>
            <p:nvPr/>
          </p:nvSpPr>
          <p:spPr>
            <a:xfrm>
              <a:off x="9225837" y="647830"/>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2" name="Oval 241">
              <a:extLst>
                <a:ext uri="{FF2B5EF4-FFF2-40B4-BE49-F238E27FC236}">
                  <a16:creationId xmlns:a16="http://schemas.microsoft.com/office/drawing/2014/main" id="{EC916761-87F2-4746-BF38-84A184DB66BB}"/>
                </a:ext>
              </a:extLst>
            </p:cNvPr>
            <p:cNvSpPr/>
            <p:nvPr/>
          </p:nvSpPr>
          <p:spPr>
            <a:xfrm>
              <a:off x="9517784" y="92325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43" name="Group 242">
              <a:extLst>
                <a:ext uri="{FF2B5EF4-FFF2-40B4-BE49-F238E27FC236}">
                  <a16:creationId xmlns:a16="http://schemas.microsoft.com/office/drawing/2014/main" id="{AE7B60BF-5ACE-FC4A-B5BB-8C19F8B7850A}"/>
                </a:ext>
              </a:extLst>
            </p:cNvPr>
            <p:cNvGrpSpPr/>
            <p:nvPr/>
          </p:nvGrpSpPr>
          <p:grpSpPr>
            <a:xfrm>
              <a:off x="9431545" y="1692532"/>
              <a:ext cx="968784" cy="968784"/>
              <a:chOff x="10510835" y="3031012"/>
              <a:chExt cx="968784" cy="968784"/>
            </a:xfrm>
          </p:grpSpPr>
          <p:sp>
            <p:nvSpPr>
              <p:cNvPr id="244" name="Oval 243">
                <a:extLst>
                  <a:ext uri="{FF2B5EF4-FFF2-40B4-BE49-F238E27FC236}">
                    <a16:creationId xmlns:a16="http://schemas.microsoft.com/office/drawing/2014/main" id="{F58F20EE-37FB-4742-9A0F-D2844047281E}"/>
                  </a:ext>
                </a:extLst>
              </p:cNvPr>
              <p:cNvSpPr/>
              <p:nvPr/>
            </p:nvSpPr>
            <p:spPr>
              <a:xfrm>
                <a:off x="10849829" y="3141878"/>
                <a:ext cx="200025" cy="2011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5" name="Oval 244">
                <a:extLst>
                  <a:ext uri="{FF2B5EF4-FFF2-40B4-BE49-F238E27FC236}">
                    <a16:creationId xmlns:a16="http://schemas.microsoft.com/office/drawing/2014/main" id="{4F636F41-FFBB-3D43-9031-974A275BDB66}"/>
                  </a:ext>
                </a:extLst>
              </p:cNvPr>
              <p:cNvSpPr/>
              <p:nvPr/>
            </p:nvSpPr>
            <p:spPr>
              <a:xfrm>
                <a:off x="10959571" y="3715218"/>
                <a:ext cx="200025" cy="20116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6" name="Oval 245">
                <a:extLst>
                  <a:ext uri="{FF2B5EF4-FFF2-40B4-BE49-F238E27FC236}">
                    <a16:creationId xmlns:a16="http://schemas.microsoft.com/office/drawing/2014/main" id="{D9F90210-B869-5043-A508-E99685E5646E}"/>
                  </a:ext>
                </a:extLst>
              </p:cNvPr>
              <p:cNvSpPr/>
              <p:nvPr/>
            </p:nvSpPr>
            <p:spPr>
              <a:xfrm>
                <a:off x="10603012" y="3314726"/>
                <a:ext cx="200025" cy="20116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7" name="Oval 246">
                <a:extLst>
                  <a:ext uri="{FF2B5EF4-FFF2-40B4-BE49-F238E27FC236}">
                    <a16:creationId xmlns:a16="http://schemas.microsoft.com/office/drawing/2014/main" id="{2C507F92-8BF9-884A-87D7-C7809A4DBC59}"/>
                  </a:ext>
                </a:extLst>
              </p:cNvPr>
              <p:cNvSpPr/>
              <p:nvPr/>
            </p:nvSpPr>
            <p:spPr>
              <a:xfrm>
                <a:off x="10666555" y="3636389"/>
                <a:ext cx="200025" cy="2011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48" name="Oval 247">
                <a:extLst>
                  <a:ext uri="{FF2B5EF4-FFF2-40B4-BE49-F238E27FC236}">
                    <a16:creationId xmlns:a16="http://schemas.microsoft.com/office/drawing/2014/main" id="{9402CACA-0F51-774D-A12D-DCFB7F6D1998}"/>
                  </a:ext>
                </a:extLst>
              </p:cNvPr>
              <p:cNvSpPr/>
              <p:nvPr/>
            </p:nvSpPr>
            <p:spPr>
              <a:xfrm>
                <a:off x="10895214" y="3440704"/>
                <a:ext cx="200025" cy="20116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9" name="Oval 248">
                <a:extLst>
                  <a:ext uri="{FF2B5EF4-FFF2-40B4-BE49-F238E27FC236}">
                    <a16:creationId xmlns:a16="http://schemas.microsoft.com/office/drawing/2014/main" id="{61FB5800-5F81-154F-901B-7ACCE84FD2FA}"/>
                  </a:ext>
                </a:extLst>
              </p:cNvPr>
              <p:cNvSpPr/>
              <p:nvPr/>
            </p:nvSpPr>
            <p:spPr>
              <a:xfrm>
                <a:off x="11185286" y="3490694"/>
                <a:ext cx="200025" cy="2011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0" name="Oval 249">
                <a:extLst>
                  <a:ext uri="{FF2B5EF4-FFF2-40B4-BE49-F238E27FC236}">
                    <a16:creationId xmlns:a16="http://schemas.microsoft.com/office/drawing/2014/main" id="{AA531803-A14A-AC40-B9DF-EF3E8D5853E8}"/>
                  </a:ext>
                </a:extLst>
              </p:cNvPr>
              <p:cNvSpPr/>
              <p:nvPr/>
            </p:nvSpPr>
            <p:spPr>
              <a:xfrm>
                <a:off x="11096647" y="3214142"/>
                <a:ext cx="200025" cy="2011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1" name="Oval 250">
                <a:extLst>
                  <a:ext uri="{FF2B5EF4-FFF2-40B4-BE49-F238E27FC236}">
                    <a16:creationId xmlns:a16="http://schemas.microsoft.com/office/drawing/2014/main" id="{73F2CE85-2B95-E648-8275-845395AD0E5C}"/>
                  </a:ext>
                </a:extLst>
              </p:cNvPr>
              <p:cNvSpPr/>
              <p:nvPr/>
            </p:nvSpPr>
            <p:spPr>
              <a:xfrm>
                <a:off x="10510835" y="3031012"/>
                <a:ext cx="968784" cy="968784"/>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sp>
        <p:nvSpPr>
          <p:cNvPr id="252" name="TextBox 251">
            <a:extLst>
              <a:ext uri="{FF2B5EF4-FFF2-40B4-BE49-F238E27FC236}">
                <a16:creationId xmlns:a16="http://schemas.microsoft.com/office/drawing/2014/main" id="{37B4AC0F-95CA-DE4B-8DE2-9333E4751DCF}"/>
              </a:ext>
            </a:extLst>
          </p:cNvPr>
          <p:cNvSpPr txBox="1"/>
          <p:nvPr/>
        </p:nvSpPr>
        <p:spPr>
          <a:xfrm>
            <a:off x="6407529" y="3728428"/>
            <a:ext cx="2333627" cy="523220"/>
          </a:xfrm>
          <a:prstGeom prst="rect">
            <a:avLst/>
          </a:prstGeom>
          <a:noFill/>
        </p:spPr>
        <p:txBody>
          <a:bodyPr wrap="square" rtlCol="0">
            <a:spAutoFit/>
          </a:bodyPr>
          <a:lstStyle/>
          <a:p>
            <a:pPr lvl="0" algn="ctr">
              <a:buClrTx/>
              <a:defRPr/>
            </a:pPr>
            <a:r>
              <a:rPr lang="fr-FR" sz="2800" b="1" kern="1200" dirty="0">
                <a:solidFill>
                  <a:srgbClr val="2B0C00"/>
                </a:solidFill>
                <a:latin typeface="Arial" panose="020B0604020202020204" pitchFamily="34" charset="0"/>
                <a:cs typeface="Arial" panose="020B0604020202020204" pitchFamily="34" charset="0"/>
              </a:rPr>
              <a:t>Inclusion</a:t>
            </a:r>
          </a:p>
        </p:txBody>
      </p:sp>
      <p:grpSp>
        <p:nvGrpSpPr>
          <p:cNvPr id="253" name="Group 252">
            <a:extLst>
              <a:ext uri="{FF2B5EF4-FFF2-40B4-BE49-F238E27FC236}">
                <a16:creationId xmlns:a16="http://schemas.microsoft.com/office/drawing/2014/main" id="{A951FD80-37B6-EB4D-81FA-CAF0ECBFA68C}"/>
              </a:ext>
            </a:extLst>
          </p:cNvPr>
          <p:cNvGrpSpPr/>
          <p:nvPr/>
        </p:nvGrpSpPr>
        <p:grpSpPr>
          <a:xfrm>
            <a:off x="8410703" y="3261736"/>
            <a:ext cx="3441551" cy="3441551"/>
            <a:chOff x="4725925" y="693792"/>
            <a:chExt cx="2377440" cy="2377440"/>
          </a:xfrm>
        </p:grpSpPr>
        <p:sp>
          <p:nvSpPr>
            <p:cNvPr id="254" name="Oval 253">
              <a:extLst>
                <a:ext uri="{FF2B5EF4-FFF2-40B4-BE49-F238E27FC236}">
                  <a16:creationId xmlns:a16="http://schemas.microsoft.com/office/drawing/2014/main" id="{98C8DE64-EEAB-CC47-B648-3D64C52BE1FB}"/>
                </a:ext>
              </a:extLst>
            </p:cNvPr>
            <p:cNvSpPr/>
            <p:nvPr/>
          </p:nvSpPr>
          <p:spPr>
            <a:xfrm>
              <a:off x="4725925" y="693792"/>
              <a:ext cx="2377440" cy="237744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55" name="Group 254">
              <a:extLst>
                <a:ext uri="{FF2B5EF4-FFF2-40B4-BE49-F238E27FC236}">
                  <a16:creationId xmlns:a16="http://schemas.microsoft.com/office/drawing/2014/main" id="{90AD363A-2202-E349-8B5E-6690F5A3AE9D}"/>
                </a:ext>
              </a:extLst>
            </p:cNvPr>
            <p:cNvGrpSpPr/>
            <p:nvPr/>
          </p:nvGrpSpPr>
          <p:grpSpPr>
            <a:xfrm>
              <a:off x="4933994" y="928401"/>
              <a:ext cx="1961303" cy="1908223"/>
              <a:chOff x="4957036" y="802891"/>
              <a:chExt cx="1961303" cy="1908223"/>
            </a:xfrm>
          </p:grpSpPr>
          <p:sp>
            <p:nvSpPr>
              <p:cNvPr id="256" name="Oval 255">
                <a:extLst>
                  <a:ext uri="{FF2B5EF4-FFF2-40B4-BE49-F238E27FC236}">
                    <a16:creationId xmlns:a16="http://schemas.microsoft.com/office/drawing/2014/main" id="{8C41BDAC-4772-CB47-A05E-89300C6A79B5}"/>
                  </a:ext>
                </a:extLst>
              </p:cNvPr>
              <p:cNvSpPr/>
              <p:nvPr/>
            </p:nvSpPr>
            <p:spPr>
              <a:xfrm>
                <a:off x="6536991" y="1180564"/>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7" name="Oval 256">
                <a:extLst>
                  <a:ext uri="{FF2B5EF4-FFF2-40B4-BE49-F238E27FC236}">
                    <a16:creationId xmlns:a16="http://schemas.microsoft.com/office/drawing/2014/main" id="{ED71B8F1-7E70-8E48-BC79-D24506BE607E}"/>
                  </a:ext>
                </a:extLst>
              </p:cNvPr>
              <p:cNvSpPr/>
              <p:nvPr/>
            </p:nvSpPr>
            <p:spPr>
              <a:xfrm>
                <a:off x="5899882" y="1284436"/>
                <a:ext cx="200025" cy="2011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8" name="Oval 257">
                <a:extLst>
                  <a:ext uri="{FF2B5EF4-FFF2-40B4-BE49-F238E27FC236}">
                    <a16:creationId xmlns:a16="http://schemas.microsoft.com/office/drawing/2014/main" id="{CC3C956A-D120-254A-9B24-47E84224AEEC}"/>
                  </a:ext>
                </a:extLst>
              </p:cNvPr>
              <p:cNvSpPr/>
              <p:nvPr/>
            </p:nvSpPr>
            <p:spPr>
              <a:xfrm>
                <a:off x="6001671" y="2229505"/>
                <a:ext cx="200025" cy="20116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9" name="Oval 258">
                <a:extLst>
                  <a:ext uri="{FF2B5EF4-FFF2-40B4-BE49-F238E27FC236}">
                    <a16:creationId xmlns:a16="http://schemas.microsoft.com/office/drawing/2014/main" id="{84086065-B886-DF43-BCE7-6C8930C2BD12}"/>
                  </a:ext>
                </a:extLst>
              </p:cNvPr>
              <p:cNvSpPr/>
              <p:nvPr/>
            </p:nvSpPr>
            <p:spPr>
              <a:xfrm>
                <a:off x="5032502" y="2289334"/>
                <a:ext cx="200025" cy="20116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0" name="Oval 259">
                <a:extLst>
                  <a:ext uri="{FF2B5EF4-FFF2-40B4-BE49-F238E27FC236}">
                    <a16:creationId xmlns:a16="http://schemas.microsoft.com/office/drawing/2014/main" id="{CC8B72D7-8CD3-E64B-BB58-FD2C802AAD5D}"/>
                  </a:ext>
                </a:extLst>
              </p:cNvPr>
              <p:cNvSpPr/>
              <p:nvPr/>
            </p:nvSpPr>
            <p:spPr>
              <a:xfrm>
                <a:off x="5957746" y="817664"/>
                <a:ext cx="200025" cy="2011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61" name="Oval 260">
                <a:extLst>
                  <a:ext uri="{FF2B5EF4-FFF2-40B4-BE49-F238E27FC236}">
                    <a16:creationId xmlns:a16="http://schemas.microsoft.com/office/drawing/2014/main" id="{1C63E5C0-881C-CE42-85B7-BBFFE2568E90}"/>
                  </a:ext>
                </a:extLst>
              </p:cNvPr>
              <p:cNvSpPr/>
              <p:nvPr/>
            </p:nvSpPr>
            <p:spPr>
              <a:xfrm>
                <a:off x="6242781" y="1785297"/>
                <a:ext cx="200025" cy="20116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2" name="Oval 261">
                <a:extLst>
                  <a:ext uri="{FF2B5EF4-FFF2-40B4-BE49-F238E27FC236}">
                    <a16:creationId xmlns:a16="http://schemas.microsoft.com/office/drawing/2014/main" id="{825B4398-3F3B-4B40-A196-907853F5A4E5}"/>
                  </a:ext>
                </a:extLst>
              </p:cNvPr>
              <p:cNvSpPr/>
              <p:nvPr/>
            </p:nvSpPr>
            <p:spPr>
              <a:xfrm>
                <a:off x="6065964" y="2509946"/>
                <a:ext cx="200025" cy="2011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3" name="Oval 262">
                <a:extLst>
                  <a:ext uri="{FF2B5EF4-FFF2-40B4-BE49-F238E27FC236}">
                    <a16:creationId xmlns:a16="http://schemas.microsoft.com/office/drawing/2014/main" id="{04293B99-2F96-F24B-BCDA-B2BB3DD82A7D}"/>
                  </a:ext>
                </a:extLst>
              </p:cNvPr>
              <p:cNvSpPr/>
              <p:nvPr/>
            </p:nvSpPr>
            <p:spPr>
              <a:xfrm>
                <a:off x="5047394" y="1065660"/>
                <a:ext cx="200025" cy="2011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4" name="Oval 263">
                <a:extLst>
                  <a:ext uri="{FF2B5EF4-FFF2-40B4-BE49-F238E27FC236}">
                    <a16:creationId xmlns:a16="http://schemas.microsoft.com/office/drawing/2014/main" id="{CACDF908-A74F-B843-AFFF-B3782407472E}"/>
                  </a:ext>
                </a:extLst>
              </p:cNvPr>
              <p:cNvSpPr/>
              <p:nvPr/>
            </p:nvSpPr>
            <p:spPr>
              <a:xfrm>
                <a:off x="6717171" y="188927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5" name="Oval 264">
                <a:extLst>
                  <a:ext uri="{FF2B5EF4-FFF2-40B4-BE49-F238E27FC236}">
                    <a16:creationId xmlns:a16="http://schemas.microsoft.com/office/drawing/2014/main" id="{A0BE66CB-3D22-C246-8497-AF95D4EBF335}"/>
                  </a:ext>
                </a:extLst>
              </p:cNvPr>
              <p:cNvSpPr/>
              <p:nvPr/>
            </p:nvSpPr>
            <p:spPr>
              <a:xfrm>
                <a:off x="6397601" y="222950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6" name="Oval 265">
                <a:extLst>
                  <a:ext uri="{FF2B5EF4-FFF2-40B4-BE49-F238E27FC236}">
                    <a16:creationId xmlns:a16="http://schemas.microsoft.com/office/drawing/2014/main" id="{AA3EED84-8F7B-9442-8CAA-C55E11692416}"/>
                  </a:ext>
                </a:extLst>
              </p:cNvPr>
              <p:cNvSpPr/>
              <p:nvPr/>
            </p:nvSpPr>
            <p:spPr>
              <a:xfrm>
                <a:off x="5689855" y="2483852"/>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7" name="Oval 266">
                <a:extLst>
                  <a:ext uri="{FF2B5EF4-FFF2-40B4-BE49-F238E27FC236}">
                    <a16:creationId xmlns:a16="http://schemas.microsoft.com/office/drawing/2014/main" id="{26B6BD13-C143-B142-A4F0-47234EC9650A}"/>
                  </a:ext>
                </a:extLst>
              </p:cNvPr>
              <p:cNvSpPr/>
              <p:nvPr/>
            </p:nvSpPr>
            <p:spPr>
              <a:xfrm>
                <a:off x="5687013" y="203120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8" name="Oval 267">
                <a:extLst>
                  <a:ext uri="{FF2B5EF4-FFF2-40B4-BE49-F238E27FC236}">
                    <a16:creationId xmlns:a16="http://schemas.microsoft.com/office/drawing/2014/main" id="{72C430D3-A8AB-7145-AEF6-35CC8E2AAAC0}"/>
                  </a:ext>
                </a:extLst>
              </p:cNvPr>
              <p:cNvSpPr/>
              <p:nvPr/>
            </p:nvSpPr>
            <p:spPr>
              <a:xfrm>
                <a:off x="5290406" y="2097302"/>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9" name="Oval 268">
                <a:extLst>
                  <a:ext uri="{FF2B5EF4-FFF2-40B4-BE49-F238E27FC236}">
                    <a16:creationId xmlns:a16="http://schemas.microsoft.com/office/drawing/2014/main" id="{4A3C87DF-5B7A-9B4F-BB8E-9297127E2948}"/>
                  </a:ext>
                </a:extLst>
              </p:cNvPr>
              <p:cNvSpPr/>
              <p:nvPr/>
            </p:nvSpPr>
            <p:spPr>
              <a:xfrm>
                <a:off x="5369719" y="2383268"/>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0" name="Oval 269">
                <a:extLst>
                  <a:ext uri="{FF2B5EF4-FFF2-40B4-BE49-F238E27FC236}">
                    <a16:creationId xmlns:a16="http://schemas.microsoft.com/office/drawing/2014/main" id="{B380F166-3875-CE4F-ABB2-BB6318B8CFEC}"/>
                  </a:ext>
                </a:extLst>
              </p:cNvPr>
              <p:cNvSpPr/>
              <p:nvPr/>
            </p:nvSpPr>
            <p:spPr>
              <a:xfrm>
                <a:off x="5439795" y="165578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1" name="Oval 270">
                <a:extLst>
                  <a:ext uri="{FF2B5EF4-FFF2-40B4-BE49-F238E27FC236}">
                    <a16:creationId xmlns:a16="http://schemas.microsoft.com/office/drawing/2014/main" id="{DB1D515A-DC06-E64B-8198-06E2C4804173}"/>
                  </a:ext>
                </a:extLst>
              </p:cNvPr>
              <p:cNvSpPr/>
              <p:nvPr/>
            </p:nvSpPr>
            <p:spPr>
              <a:xfrm>
                <a:off x="5285559" y="156214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2" name="Oval 271">
                <a:extLst>
                  <a:ext uri="{FF2B5EF4-FFF2-40B4-BE49-F238E27FC236}">
                    <a16:creationId xmlns:a16="http://schemas.microsoft.com/office/drawing/2014/main" id="{7F0B0FA2-36B8-8F42-A107-B21B2B2D3856}"/>
                  </a:ext>
                </a:extLst>
              </p:cNvPr>
              <p:cNvSpPr/>
              <p:nvPr/>
            </p:nvSpPr>
            <p:spPr>
              <a:xfrm>
                <a:off x="5092764" y="1573157"/>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3" name="Oval 272">
                <a:extLst>
                  <a:ext uri="{FF2B5EF4-FFF2-40B4-BE49-F238E27FC236}">
                    <a16:creationId xmlns:a16="http://schemas.microsoft.com/office/drawing/2014/main" id="{628FEDB9-EC99-0148-8342-31F8806250F7}"/>
                  </a:ext>
                </a:extLst>
              </p:cNvPr>
              <p:cNvSpPr/>
              <p:nvPr/>
            </p:nvSpPr>
            <p:spPr>
              <a:xfrm>
                <a:off x="4957036" y="1909640"/>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4" name="Oval 273">
                <a:extLst>
                  <a:ext uri="{FF2B5EF4-FFF2-40B4-BE49-F238E27FC236}">
                    <a16:creationId xmlns:a16="http://schemas.microsoft.com/office/drawing/2014/main" id="{639AF96E-9F44-654C-9A2A-39D94CE742CF}"/>
                  </a:ext>
                </a:extLst>
              </p:cNvPr>
              <p:cNvSpPr/>
              <p:nvPr/>
            </p:nvSpPr>
            <p:spPr>
              <a:xfrm>
                <a:off x="4968052" y="1265154"/>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5" name="Oval 274">
                <a:extLst>
                  <a:ext uri="{FF2B5EF4-FFF2-40B4-BE49-F238E27FC236}">
                    <a16:creationId xmlns:a16="http://schemas.microsoft.com/office/drawing/2014/main" id="{824F7293-8FEC-924D-BD25-62C923E41D82}"/>
                  </a:ext>
                </a:extLst>
              </p:cNvPr>
              <p:cNvSpPr/>
              <p:nvPr/>
            </p:nvSpPr>
            <p:spPr>
              <a:xfrm>
                <a:off x="5547703" y="118848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6" name="Oval 275">
                <a:extLst>
                  <a:ext uri="{FF2B5EF4-FFF2-40B4-BE49-F238E27FC236}">
                    <a16:creationId xmlns:a16="http://schemas.microsoft.com/office/drawing/2014/main" id="{E25AB739-A280-D54D-B905-0FCEBD4CBCF9}"/>
                  </a:ext>
                </a:extLst>
              </p:cNvPr>
              <p:cNvSpPr/>
              <p:nvPr/>
            </p:nvSpPr>
            <p:spPr>
              <a:xfrm>
                <a:off x="5707448" y="86348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7" name="Oval 276">
                <a:extLst>
                  <a:ext uri="{FF2B5EF4-FFF2-40B4-BE49-F238E27FC236}">
                    <a16:creationId xmlns:a16="http://schemas.microsoft.com/office/drawing/2014/main" id="{1E09C1E3-C90B-A74F-A021-1C780D5C9E71}"/>
                  </a:ext>
                </a:extLst>
              </p:cNvPr>
              <p:cNvSpPr/>
              <p:nvPr/>
            </p:nvSpPr>
            <p:spPr>
              <a:xfrm>
                <a:off x="5421009" y="80289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8" name="Oval 277">
                <a:extLst>
                  <a:ext uri="{FF2B5EF4-FFF2-40B4-BE49-F238E27FC236}">
                    <a16:creationId xmlns:a16="http://schemas.microsoft.com/office/drawing/2014/main" id="{384FE1E6-D51B-6343-BCA4-41FB0B2C4BBD}"/>
                  </a:ext>
                </a:extLst>
              </p:cNvPr>
              <p:cNvSpPr/>
              <p:nvPr/>
            </p:nvSpPr>
            <p:spPr>
              <a:xfrm>
                <a:off x="5283298" y="107280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9" name="Oval 278">
                <a:extLst>
                  <a:ext uri="{FF2B5EF4-FFF2-40B4-BE49-F238E27FC236}">
                    <a16:creationId xmlns:a16="http://schemas.microsoft.com/office/drawing/2014/main" id="{38654522-8DC0-6F47-9D5C-E75C31B00ABF}"/>
                  </a:ext>
                </a:extLst>
              </p:cNvPr>
              <p:cNvSpPr/>
              <p:nvPr/>
            </p:nvSpPr>
            <p:spPr>
              <a:xfrm>
                <a:off x="5911260" y="1656698"/>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0" name="Oval 279">
                <a:extLst>
                  <a:ext uri="{FF2B5EF4-FFF2-40B4-BE49-F238E27FC236}">
                    <a16:creationId xmlns:a16="http://schemas.microsoft.com/office/drawing/2014/main" id="{B4598FFC-DEE4-3F42-9BD2-DD16662B9E41}"/>
                  </a:ext>
                </a:extLst>
              </p:cNvPr>
              <p:cNvSpPr/>
              <p:nvPr/>
            </p:nvSpPr>
            <p:spPr>
              <a:xfrm>
                <a:off x="6181173" y="103424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1" name="Oval 280">
                <a:extLst>
                  <a:ext uri="{FF2B5EF4-FFF2-40B4-BE49-F238E27FC236}">
                    <a16:creationId xmlns:a16="http://schemas.microsoft.com/office/drawing/2014/main" id="{7E260B15-1E0B-9944-B7E9-9D1816E1B4B0}"/>
                  </a:ext>
                </a:extLst>
              </p:cNvPr>
              <p:cNvSpPr/>
              <p:nvPr/>
            </p:nvSpPr>
            <p:spPr>
              <a:xfrm>
                <a:off x="6241766" y="134822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2" name="Oval 281">
                <a:extLst>
                  <a:ext uri="{FF2B5EF4-FFF2-40B4-BE49-F238E27FC236}">
                    <a16:creationId xmlns:a16="http://schemas.microsoft.com/office/drawing/2014/main" id="{3C5D9A7B-6C07-9649-AD61-4CE0100C4972}"/>
                  </a:ext>
                </a:extLst>
              </p:cNvPr>
              <p:cNvSpPr/>
              <p:nvPr/>
            </p:nvSpPr>
            <p:spPr>
              <a:xfrm>
                <a:off x="6533713" y="1623646"/>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403711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F0404-FC27-4D6D-A26A-9DC615F4547F}"/>
              </a:ext>
            </a:extLst>
          </p:cNvPr>
          <p:cNvSpPr>
            <a:spLocks noGrp="1"/>
          </p:cNvSpPr>
          <p:nvPr>
            <p:ph type="title"/>
          </p:nvPr>
        </p:nvSpPr>
        <p:spPr/>
        <p:txBody>
          <a:bodyPr/>
          <a:lstStyle/>
          <a:p>
            <a:r>
              <a:rPr lang="fr-FR" b="1" dirty="0"/>
              <a:t>Aperçu</a:t>
            </a:r>
          </a:p>
        </p:txBody>
      </p:sp>
      <p:sp>
        <p:nvSpPr>
          <p:cNvPr id="3" name="Content Placeholder 2">
            <a:extLst>
              <a:ext uri="{FF2B5EF4-FFF2-40B4-BE49-F238E27FC236}">
                <a16:creationId xmlns:a16="http://schemas.microsoft.com/office/drawing/2014/main" id="{E9C40D37-7543-4923-99D0-C8288B97E7D5}"/>
              </a:ext>
            </a:extLst>
          </p:cNvPr>
          <p:cNvSpPr>
            <a:spLocks noGrp="1"/>
          </p:cNvSpPr>
          <p:nvPr>
            <p:ph type="body" idx="1"/>
          </p:nvPr>
        </p:nvSpPr>
        <p:spPr>
          <a:xfrm>
            <a:off x="351833" y="2265800"/>
            <a:ext cx="7353660" cy="3433200"/>
          </a:xfrm>
        </p:spPr>
        <p:txBody>
          <a:bodyPr>
            <a:normAutofit/>
          </a:bodyPr>
          <a:lstStyle/>
          <a:p>
            <a:pPr>
              <a:spcAft>
                <a:spcPts val="1200"/>
              </a:spcAft>
              <a:buClrTx/>
            </a:pPr>
            <a:r>
              <a:rPr lang="fr-FR" sz="2400" dirty="0">
                <a:solidFill>
                  <a:schemeClr val="tx1"/>
                </a:solidFill>
              </a:rPr>
              <a:t>Modèles de handicap</a:t>
            </a:r>
          </a:p>
          <a:p>
            <a:pPr>
              <a:spcAft>
                <a:spcPts val="1200"/>
              </a:spcAft>
              <a:buClrTx/>
            </a:pPr>
            <a:r>
              <a:rPr lang="fr-FR" sz="2400" dirty="0">
                <a:solidFill>
                  <a:schemeClr val="tx1"/>
                </a:solidFill>
              </a:rPr>
              <a:t>Convention des Nations unies relative aux droits des personnes handicapées</a:t>
            </a:r>
          </a:p>
          <a:p>
            <a:pPr>
              <a:spcAft>
                <a:spcPts val="1200"/>
              </a:spcAft>
              <a:buClrTx/>
            </a:pPr>
            <a:r>
              <a:rPr lang="fr-FR" sz="2400" dirty="0">
                <a:solidFill>
                  <a:schemeClr val="tx1"/>
                </a:solidFill>
              </a:rPr>
              <a:t>Rien sur nous, sans nous</a:t>
            </a:r>
          </a:p>
        </p:txBody>
      </p:sp>
      <p:sp>
        <p:nvSpPr>
          <p:cNvPr id="6" name="Slide Number Placeholder 5">
            <a:extLst>
              <a:ext uri="{FF2B5EF4-FFF2-40B4-BE49-F238E27FC236}">
                <a16:creationId xmlns:a16="http://schemas.microsoft.com/office/drawing/2014/main" id="{48E2EA8A-A0B5-44C1-B635-98E3DEA2D9CE}"/>
              </a:ext>
            </a:extLst>
          </p:cNvPr>
          <p:cNvSpPr>
            <a:spLocks noGrp="1"/>
          </p:cNvSpPr>
          <p:nvPr>
            <p:ph type="sldNum" sz="quarter" idx="4294967295"/>
          </p:nvPr>
        </p:nvSpPr>
        <p:spPr>
          <a:xfrm>
            <a:off x="94488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137F94-C04C-7540-85FD-4F3E51701860}" type="slidenum">
              <a:rPr kumimoji="0" lang="fr-FR" sz="1200" b="0" i="0" u="none" strike="noStrike" kern="1200" cap="none" spc="0" normalizeH="0" baseline="0" noProof="0" smtClean="0">
                <a:ln>
                  <a:noFill/>
                </a:ln>
                <a:solidFill>
                  <a:srgbClr val="FFFFFF"/>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FFFFFF"/>
              </a:solidFill>
              <a:effectLst/>
              <a:uLnTx/>
              <a:uFillTx/>
              <a:latin typeface="Arial" charset="0"/>
              <a:cs typeface="Arial" charset="0"/>
            </a:endParaRPr>
          </a:p>
        </p:txBody>
      </p:sp>
    </p:spTree>
    <p:extLst>
      <p:ext uri="{BB962C8B-B14F-4D97-AF65-F5344CB8AC3E}">
        <p14:creationId xmlns:p14="http://schemas.microsoft.com/office/powerpoint/2010/main" val="2974617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Woman">
            <a:extLst>
              <a:ext uri="{FF2B5EF4-FFF2-40B4-BE49-F238E27FC236}">
                <a16:creationId xmlns:a16="http://schemas.microsoft.com/office/drawing/2014/main" id="{7A65BF06-38AD-4AA3-8B3A-43B4726D76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96199" y="2353295"/>
            <a:ext cx="1549673" cy="1549673"/>
          </a:xfrm>
          <a:prstGeom prst="rect">
            <a:avLst/>
          </a:prstGeom>
        </p:spPr>
      </p:pic>
      <p:pic>
        <p:nvPicPr>
          <p:cNvPr id="19" name="Graphic 18" descr="Woman">
            <a:extLst>
              <a:ext uri="{FF2B5EF4-FFF2-40B4-BE49-F238E27FC236}">
                <a16:creationId xmlns:a16="http://schemas.microsoft.com/office/drawing/2014/main" id="{80792B47-C8B8-4225-AD37-6FFB9C3049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29599" y="2336527"/>
            <a:ext cx="1549673" cy="1549673"/>
          </a:xfrm>
          <a:prstGeom prst="rect">
            <a:avLst/>
          </a:prstGeom>
        </p:spPr>
      </p:pic>
      <p:pic>
        <p:nvPicPr>
          <p:cNvPr id="23" name="Graphic 22" descr="Woman">
            <a:extLst>
              <a:ext uri="{FF2B5EF4-FFF2-40B4-BE49-F238E27FC236}">
                <a16:creationId xmlns:a16="http://schemas.microsoft.com/office/drawing/2014/main" id="{5388F274-1E25-4112-B638-A8B1FBB83B1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62999" y="2336527"/>
            <a:ext cx="1549673" cy="1549673"/>
          </a:xfrm>
          <a:prstGeom prst="rect">
            <a:avLst/>
          </a:prstGeom>
        </p:spPr>
      </p:pic>
      <p:pic>
        <p:nvPicPr>
          <p:cNvPr id="24" name="Graphic 23" descr="Woman">
            <a:extLst>
              <a:ext uri="{FF2B5EF4-FFF2-40B4-BE49-F238E27FC236}">
                <a16:creationId xmlns:a16="http://schemas.microsoft.com/office/drawing/2014/main" id="{4793BCD7-99DC-412E-B0F4-0EDAA8FF16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20212" y="2336527"/>
            <a:ext cx="1549673" cy="1549673"/>
          </a:xfrm>
          <a:prstGeom prst="rect">
            <a:avLst/>
          </a:prstGeom>
        </p:spPr>
      </p:pic>
      <p:pic>
        <p:nvPicPr>
          <p:cNvPr id="25" name="Graphic 24" descr="Woman">
            <a:extLst>
              <a:ext uri="{FF2B5EF4-FFF2-40B4-BE49-F238E27FC236}">
                <a16:creationId xmlns:a16="http://schemas.microsoft.com/office/drawing/2014/main" id="{28C9E0C6-D1F3-4780-961D-59E68E5179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53612" y="2353295"/>
            <a:ext cx="1549673" cy="1549673"/>
          </a:xfrm>
          <a:prstGeom prst="rect">
            <a:avLst/>
          </a:prstGeom>
        </p:spPr>
      </p:pic>
      <p:graphicFrame>
        <p:nvGraphicFramePr>
          <p:cNvPr id="8" name="Table 8">
            <a:extLst>
              <a:ext uri="{FF2B5EF4-FFF2-40B4-BE49-F238E27FC236}">
                <a16:creationId xmlns:a16="http://schemas.microsoft.com/office/drawing/2014/main" id="{CA82466F-6313-DA49-B0EA-2D6FAA164DD8}"/>
              </a:ext>
            </a:extLst>
          </p:cNvPr>
          <p:cNvGraphicFramePr>
            <a:graphicFrameLocks noGrp="1"/>
          </p:cNvGraphicFramePr>
          <p:nvPr>
            <p:extLst>
              <p:ext uri="{D42A27DB-BD31-4B8C-83A1-F6EECF244321}">
                <p14:modId xmlns:p14="http://schemas.microsoft.com/office/powerpoint/2010/main" val="4281588710"/>
              </p:ext>
            </p:extLst>
          </p:nvPr>
        </p:nvGraphicFramePr>
        <p:xfrm>
          <a:off x="1322115" y="813795"/>
          <a:ext cx="5437188" cy="4754880"/>
        </p:xfrm>
        <a:graphic>
          <a:graphicData uri="http://schemas.openxmlformats.org/drawingml/2006/table">
            <a:tbl>
              <a:tblPr firstRow="1" bandRow="1">
                <a:tableStyleId>{2D5ABB26-0587-4C30-8999-92F81FD0307C}</a:tableStyleId>
              </a:tblPr>
              <a:tblGrid>
                <a:gridCol w="5437188">
                  <a:extLst>
                    <a:ext uri="{9D8B030D-6E8A-4147-A177-3AD203B41FA5}">
                      <a16:colId xmlns:a16="http://schemas.microsoft.com/office/drawing/2014/main" val="578780157"/>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srgbClr val="FFFFFF"/>
                          </a:solidFill>
                          <a:effectLst/>
                          <a:uLnTx/>
                          <a:uFillTx/>
                          <a:latin typeface="+mn-lt"/>
                          <a:ea typeface="+mn-ea"/>
                          <a:cs typeface="Arial"/>
                        </a:rPr>
                        <a:t>1 milliard de personnes handicapées</a:t>
                      </a:r>
                      <a:endParaRPr kumimoji="0" lang="en-GB" sz="2400" b="0" i="0" u="none" strike="noStrike" kern="0" cap="none" spc="0" normalizeH="0" baseline="0" noProof="0" dirty="0">
                        <a:ln>
                          <a:noFill/>
                        </a:ln>
                        <a:solidFill>
                          <a:srgbClr val="FFFFFF"/>
                        </a:solidFill>
                        <a:effectLst/>
                        <a:uLnTx/>
                        <a:uFillTx/>
                        <a:latin typeface="+mn-lt"/>
                        <a:ea typeface="+mn-ea"/>
                        <a:cs typeface="Arial"/>
                      </a:endParaRPr>
                    </a:p>
                  </a:txBody>
                  <a:tcPr marL="228600" marR="228600" marT="228600" marB="2286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468640712"/>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19,2 % de taux de prévalence du handicap chez les femmes</a:t>
                      </a:r>
                    </a:p>
                  </a:txBody>
                  <a:tcPr marL="228600" marR="228600" marT="228600" marB="2286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456696849"/>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20 % </a:t>
                      </a:r>
                      <a:r>
                        <a:rPr kumimoji="0" lang="fr-FR" sz="2400" b="1"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des personnes vivant dans la pauvreté ont un handicap</a:t>
                      </a:r>
                    </a:p>
                  </a:txBody>
                  <a:tcPr marL="228600" marR="228600" marT="228600" marB="2286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679145908"/>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Jusqu'à</a:t>
                      </a:r>
                      <a:r>
                        <a:rPr kumimoji="0" lang="fr-FR" sz="2400" b="1"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220 millions de jeunes handicapés</a:t>
                      </a:r>
                      <a:endParaRPr kumimoji="0" lang="en-GB" sz="24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marL="228600" marR="228600" marT="228600" marB="228600">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257228913"/>
                  </a:ext>
                </a:extLst>
              </a:tr>
            </a:tbl>
          </a:graphicData>
        </a:graphic>
      </p:graphicFrame>
    </p:spTree>
    <p:extLst>
      <p:ext uri="{BB962C8B-B14F-4D97-AF65-F5344CB8AC3E}">
        <p14:creationId xmlns:p14="http://schemas.microsoft.com/office/powerpoint/2010/main" val="28169160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B1B2AA3-6EB6-40C4-BB90-AAAE6EE685F4}"/>
              </a:ext>
            </a:extLst>
          </p:cNvPr>
          <p:cNvSpPr>
            <a:spLocks noGrp="1"/>
          </p:cNvSpPr>
          <p:nvPr>
            <p:ph type="title"/>
          </p:nvPr>
        </p:nvSpPr>
        <p:spPr/>
        <p:txBody>
          <a:bodyPr/>
          <a:lstStyle/>
          <a:p>
            <a:r>
              <a:rPr lang="fr-FR" dirty="0"/>
              <a:t>Langage et terminologie, </a:t>
            </a:r>
            <a:br>
              <a:rPr lang="fr-FR" dirty="0"/>
            </a:br>
            <a:r>
              <a:rPr lang="fr-FR" dirty="0"/>
              <a:t>1re partie</a:t>
            </a:r>
          </a:p>
        </p:txBody>
      </p:sp>
    </p:spTree>
    <p:extLst>
      <p:ext uri="{BB962C8B-B14F-4D97-AF65-F5344CB8AC3E}">
        <p14:creationId xmlns:p14="http://schemas.microsoft.com/office/powerpoint/2010/main" val="41484327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D886C6C0-66B4-3D47-BB8B-22B3137F1D02}"/>
              </a:ext>
            </a:extLst>
          </p:cNvPr>
          <p:cNvSpPr txBox="1">
            <a:spLocks/>
          </p:cNvSpPr>
          <p:nvPr/>
        </p:nvSpPr>
        <p:spPr>
          <a:xfrm>
            <a:off x="602876" y="2052824"/>
            <a:ext cx="11432242" cy="275235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eaLnBrk="1" hangingPunct="1">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eaLnBrk="1" hangingPunct="1">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371600" marR="0" lvl="2" indent="-317500" algn="l" rtl="0" eaLnBrk="1" hangingPunct="1">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1828800" marR="0" lvl="3" indent="-317500" algn="l" rtl="0" eaLnBrk="1" hangingPunct="1">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2286000" marR="0" lvl="4" indent="-317500" algn="l" rtl="0" eaLnBrk="1" hangingPunct="1">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2743200" marR="0" lvl="5" indent="-317500" algn="l" rtl="0" eaLnBrk="1" hangingPunct="1">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3200400" marR="0" lvl="6" indent="-317500" algn="l" rtl="0" eaLnBrk="1" hangingPunct="1">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3657600" marR="0" lvl="7" indent="-317500" algn="l" rtl="0" eaLnBrk="1" hangingPunct="1">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4114800" marR="0" lvl="8" indent="-317500" algn="l" rtl="0" eaLnBrk="1" hangingPunct="1">
              <a:lnSpc>
                <a:spcPct val="115000"/>
              </a:lnSpc>
              <a:spcBef>
                <a:spcPts val="1600"/>
              </a:spcBef>
              <a:spcAft>
                <a:spcPts val="160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pPr marL="0" indent="0">
              <a:buNone/>
            </a:pPr>
            <a:r>
              <a:rPr lang="fr-FR" sz="4000" b="1" dirty="0">
                <a:solidFill>
                  <a:schemeClr val="accent3"/>
                </a:solidFill>
              </a:rPr>
              <a:t>Au niveau international, il n'existe pas de définition unique et universellement reconnue du handicap. La notion de handicap est complexe, multiforme et évolutive.</a:t>
            </a:r>
          </a:p>
        </p:txBody>
      </p:sp>
    </p:spTree>
    <p:extLst>
      <p:ext uri="{BB962C8B-B14F-4D97-AF65-F5344CB8AC3E}">
        <p14:creationId xmlns:p14="http://schemas.microsoft.com/office/powerpoint/2010/main" val="7430816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518BB6D9-C70D-4CA0-9636-402DFC68EB25}"/>
              </a:ext>
            </a:extLst>
          </p:cNvPr>
          <p:cNvSpPr>
            <a:spLocks noGrp="1"/>
          </p:cNvSpPr>
          <p:nvPr>
            <p:ph type="title"/>
          </p:nvPr>
        </p:nvSpPr>
        <p:spPr>
          <a:xfrm>
            <a:off x="351832" y="544090"/>
            <a:ext cx="4905968" cy="3019381"/>
          </a:xfrm>
        </p:spPr>
        <p:txBody>
          <a:bodyPr/>
          <a:lstStyle/>
          <a:p>
            <a:r>
              <a:rPr lang="fr-FR" b="1" dirty="0" err="1"/>
              <a:t>Modèles caritatif et médical du handicap</a:t>
            </a:r>
          </a:p>
        </p:txBody>
      </p:sp>
      <p:pic>
        <p:nvPicPr>
          <p:cNvPr id="8" name="Picture 7">
            <a:extLst>
              <a:ext uri="{FF2B5EF4-FFF2-40B4-BE49-F238E27FC236}">
                <a16:creationId xmlns:a16="http://schemas.microsoft.com/office/drawing/2014/main" id="{D05361FD-C378-7640-A714-523862C3D4E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88106" y="490302"/>
            <a:ext cx="5856227" cy="5703621"/>
          </a:xfrm>
          <a:prstGeom prst="rect">
            <a:avLst/>
          </a:prstGeom>
        </p:spPr>
      </p:pic>
    </p:spTree>
    <p:extLst>
      <p:ext uri="{BB962C8B-B14F-4D97-AF65-F5344CB8AC3E}">
        <p14:creationId xmlns:p14="http://schemas.microsoft.com/office/powerpoint/2010/main" val="1110183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BF1FF8E-F8A2-5D4D-A414-8424C131870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954529" y="490302"/>
            <a:ext cx="5323380" cy="5703621"/>
          </a:xfrm>
          <a:prstGeom prst="rect">
            <a:avLst/>
          </a:prstGeom>
        </p:spPr>
      </p:pic>
      <p:sp>
        <p:nvSpPr>
          <p:cNvPr id="10" name="Title 1">
            <a:extLst>
              <a:ext uri="{FF2B5EF4-FFF2-40B4-BE49-F238E27FC236}">
                <a16:creationId xmlns:a16="http://schemas.microsoft.com/office/drawing/2014/main" id="{62F3D0CA-3C35-C542-A457-B32E47FC5022}"/>
              </a:ext>
            </a:extLst>
          </p:cNvPr>
          <p:cNvSpPr txBox="1">
            <a:spLocks/>
          </p:cNvSpPr>
          <p:nvPr/>
        </p:nvSpPr>
        <p:spPr>
          <a:xfrm>
            <a:off x="351832" y="597879"/>
            <a:ext cx="5323380" cy="3261427"/>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Arial"/>
              <a:buNone/>
              <a:defRPr sz="4800" b="1" i="0" u="none" strike="noStrike" cap="none">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fr-FR" dirty="0">
                <a:solidFill>
                  <a:schemeClr val="accent1"/>
                </a:solidFill>
              </a:rPr>
              <a:t>Le modèle social/fondé sur les droits du handicap</a:t>
            </a:r>
            <a:endParaRPr lang="en-GB" dirty="0"/>
          </a:p>
        </p:txBody>
      </p:sp>
    </p:spTree>
    <p:extLst>
      <p:ext uri="{BB962C8B-B14F-4D97-AF65-F5344CB8AC3E}">
        <p14:creationId xmlns:p14="http://schemas.microsoft.com/office/powerpoint/2010/main" val="11629716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80465-D557-47DE-B0AB-36C756CCADD2}"/>
              </a:ext>
            </a:extLst>
          </p:cNvPr>
          <p:cNvSpPr>
            <a:spLocks noGrp="1"/>
          </p:cNvSpPr>
          <p:nvPr>
            <p:ph type="title"/>
          </p:nvPr>
        </p:nvSpPr>
        <p:spPr>
          <a:xfrm>
            <a:off x="351836" y="940733"/>
            <a:ext cx="10244445" cy="2238800"/>
          </a:xfrm>
        </p:spPr>
        <p:txBody>
          <a:bodyPr>
            <a:noAutofit/>
          </a:bodyPr>
          <a:lstStyle/>
          <a:p>
            <a:r>
              <a:rPr lang="fr-FR" sz="4800" b="1" dirty="0"/>
              <a:t>Convention des Nations unies relative aux droits des personnes handicapées (CNUDPH)</a:t>
            </a:r>
            <a:endParaRPr lang="en-GB" sz="4800" dirty="0"/>
          </a:p>
        </p:txBody>
      </p:sp>
      <p:sp>
        <p:nvSpPr>
          <p:cNvPr id="3" name="Content Placeholder 2">
            <a:extLst>
              <a:ext uri="{FF2B5EF4-FFF2-40B4-BE49-F238E27FC236}">
                <a16:creationId xmlns:a16="http://schemas.microsoft.com/office/drawing/2014/main" id="{3F3ADF97-B306-4A66-9005-3FEAE714BEF1}"/>
              </a:ext>
            </a:extLst>
          </p:cNvPr>
          <p:cNvSpPr>
            <a:spLocks noGrp="1"/>
          </p:cNvSpPr>
          <p:nvPr>
            <p:ph type="subTitle" idx="1"/>
          </p:nvPr>
        </p:nvSpPr>
        <p:spPr>
          <a:xfrm>
            <a:off x="351837" y="3529968"/>
            <a:ext cx="9007316" cy="2387299"/>
          </a:xfrm>
        </p:spPr>
        <p:txBody>
          <a:bodyPr vert="horz" lIns="91440" tIns="45720" rIns="91440" bIns="45720" rtlCol="0" anchor="t">
            <a:normAutofit/>
          </a:bodyPr>
          <a:lstStyle/>
          <a:p>
            <a:pPr marL="0" indent="0">
              <a:buNone/>
            </a:pPr>
            <a:r>
              <a:rPr lang="fr-FR" sz="2400" b="1" dirty="0">
                <a:latin typeface="Arial"/>
                <a:cs typeface="Arial"/>
              </a:rPr>
              <a:t>Les personnes handicapées</a:t>
            </a:r>
            <a:r>
              <a:rPr lang="fr-FR" sz="2400" dirty="0">
                <a:latin typeface="Arial"/>
                <a:cs typeface="Arial"/>
              </a:rPr>
              <a:t> sont des personnes qui présentent des incapacités physiques, mentales, intellectuelles ou sensorielles durables dont </a:t>
            </a:r>
            <a:r>
              <a:rPr lang="fr-FR" sz="2400" dirty="0">
                <a:solidFill>
                  <a:srgbClr val="2B0C43"/>
                </a:solidFill>
                <a:latin typeface="Arial"/>
                <a:cs typeface="Arial"/>
              </a:rPr>
              <a:t>l’interaction avec divers obstacle </a:t>
            </a:r>
            <a:r>
              <a:rPr lang="fr-FR" sz="2400" dirty="0">
                <a:latin typeface="Arial"/>
                <a:cs typeface="Arial"/>
              </a:rPr>
              <a:t>peut faire entraver à leur participation pleine et effective à la société sur un pied d’égalité avec les autres. </a:t>
            </a:r>
          </a:p>
        </p:txBody>
      </p:sp>
    </p:spTree>
    <p:extLst>
      <p:ext uri="{BB962C8B-B14F-4D97-AF65-F5344CB8AC3E}">
        <p14:creationId xmlns:p14="http://schemas.microsoft.com/office/powerpoint/2010/main" val="19580417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F61D3-0CDA-4A8B-98A8-4813E5ED8AC8}"/>
              </a:ext>
            </a:extLst>
          </p:cNvPr>
          <p:cNvSpPr>
            <a:spLocks noGrp="1"/>
          </p:cNvSpPr>
          <p:nvPr>
            <p:ph type="title"/>
          </p:nvPr>
        </p:nvSpPr>
        <p:spPr/>
        <p:txBody>
          <a:bodyPr/>
          <a:lstStyle/>
          <a:p>
            <a:r>
              <a:rPr lang="fr-FR" dirty="0">
                <a:latin typeface="+mn-lt"/>
              </a:rPr>
              <a:t>Langage et terminologie, </a:t>
            </a:r>
            <a:br>
              <a:rPr lang="fr-FR" dirty="0">
                <a:latin typeface="+mn-lt"/>
              </a:rPr>
            </a:br>
            <a:r>
              <a:rPr lang="fr-FR" dirty="0">
                <a:latin typeface="+mn-lt"/>
              </a:rPr>
              <a:t>2e partie</a:t>
            </a:r>
          </a:p>
        </p:txBody>
      </p:sp>
    </p:spTree>
    <p:extLst>
      <p:ext uri="{BB962C8B-B14F-4D97-AF65-F5344CB8AC3E}">
        <p14:creationId xmlns:p14="http://schemas.microsoft.com/office/powerpoint/2010/main" val="16126200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ED6A07-2A3D-44B8-89B8-98D8CB9EBDBE}"/>
              </a:ext>
            </a:extLst>
          </p:cNvPr>
          <p:cNvSpPr>
            <a:spLocks noGrp="1"/>
          </p:cNvSpPr>
          <p:nvPr>
            <p:ph type="title"/>
          </p:nvPr>
        </p:nvSpPr>
        <p:spPr>
          <a:xfrm>
            <a:off x="351833" y="330400"/>
            <a:ext cx="10019200" cy="1672400"/>
          </a:xfrm>
        </p:spPr>
        <p:txBody>
          <a:bodyPr>
            <a:noAutofit/>
          </a:bodyPr>
          <a:lstStyle/>
          <a:p>
            <a:pPr marR="0" lvl="0">
              <a:spcBef>
                <a:spcPts val="0"/>
              </a:spcBef>
            </a:pPr>
            <a:r>
              <a:rPr lang="fr-FR" sz="2800" b="0" dirty="0">
                <a:solidFill>
                  <a:schemeClr val="accent1"/>
                </a:solidFill>
                <a:effectLst/>
                <a:ea typeface="Calibri" panose="020F0502020204030204" pitchFamily="34" charset="0"/>
              </a:rPr>
              <a:t>SCÉNARIO : </a:t>
            </a:r>
            <a:br>
              <a:rPr lang="fr-FR" dirty="0">
                <a:solidFill>
                  <a:schemeClr val="accent1"/>
                </a:solidFill>
                <a:effectLst/>
                <a:ea typeface="Calibri" panose="020F0502020204030204" pitchFamily="34" charset="0"/>
              </a:rPr>
            </a:br>
            <a:r>
              <a:rPr lang="fr-FR" dirty="0">
                <a:solidFill>
                  <a:schemeClr val="accent1"/>
                </a:solidFill>
                <a:effectLst/>
                <a:ea typeface="Calibri" panose="020F0502020204030204" pitchFamily="34" charset="0"/>
              </a:rPr>
              <a:t>Une cliente à mobilité réduite demande des services...</a:t>
            </a:r>
            <a:endParaRPr lang="en-US" dirty="0">
              <a:solidFill>
                <a:schemeClr val="accent1"/>
              </a:solidFill>
            </a:endParaRPr>
          </a:p>
        </p:txBody>
      </p:sp>
      <p:sp>
        <p:nvSpPr>
          <p:cNvPr id="4" name="Content Placeholder 3">
            <a:extLst>
              <a:ext uri="{FF2B5EF4-FFF2-40B4-BE49-F238E27FC236}">
                <a16:creationId xmlns:a16="http://schemas.microsoft.com/office/drawing/2014/main" id="{05B3194B-A583-4039-B3D4-200E890A334D}"/>
              </a:ext>
            </a:extLst>
          </p:cNvPr>
          <p:cNvSpPr>
            <a:spLocks noGrp="1"/>
          </p:cNvSpPr>
          <p:nvPr>
            <p:ph type="body" idx="1"/>
          </p:nvPr>
        </p:nvSpPr>
        <p:spPr>
          <a:xfrm>
            <a:off x="479613" y="3437341"/>
            <a:ext cx="4589344" cy="1889341"/>
          </a:xfrm>
        </p:spPr>
        <p:txBody>
          <a:bodyPr>
            <a:normAutofit/>
          </a:bodyPr>
          <a:lstStyle/>
          <a:p>
            <a:pPr marL="0" marR="0" indent="0">
              <a:lnSpc>
                <a:spcPct val="107000"/>
              </a:lnSpc>
              <a:spcAft>
                <a:spcPts val="1200"/>
              </a:spcAft>
              <a:buNone/>
            </a:pPr>
            <a:r>
              <a:rPr lang="fr-FR" sz="2400" b="1" dirty="0">
                <a:solidFill>
                  <a:schemeClr val="accent3"/>
                </a:solidFill>
                <a:ea typeface="Times New Roman" panose="02020603050405020304" pitchFamily="18" charset="0"/>
              </a:rPr>
              <a:t>« La cliente ne peut pas monter sur la table d'examen. »</a:t>
            </a:r>
            <a:endParaRPr lang="en-US" sz="2400" dirty="0">
              <a:solidFill>
                <a:schemeClr val="accent3"/>
              </a:solidFill>
              <a:effectLst/>
              <a:ea typeface="Calibri" panose="020F0502020204030204" pitchFamily="34" charset="0"/>
            </a:endParaRPr>
          </a:p>
        </p:txBody>
      </p:sp>
      <p:sp>
        <p:nvSpPr>
          <p:cNvPr id="8" name="Content Placeholder 7">
            <a:extLst>
              <a:ext uri="{FF2B5EF4-FFF2-40B4-BE49-F238E27FC236}">
                <a16:creationId xmlns:a16="http://schemas.microsoft.com/office/drawing/2014/main" id="{2EB26F83-0C6D-4122-869F-547C931198FB}"/>
              </a:ext>
            </a:extLst>
          </p:cNvPr>
          <p:cNvSpPr>
            <a:spLocks noGrp="1"/>
          </p:cNvSpPr>
          <p:nvPr>
            <p:ph type="body" idx="2"/>
          </p:nvPr>
        </p:nvSpPr>
        <p:spPr>
          <a:xfrm>
            <a:off x="5430482" y="3539015"/>
            <a:ext cx="5804155" cy="925409"/>
          </a:xfrm>
        </p:spPr>
        <p:txBody>
          <a:bodyPr>
            <a:normAutofit fontScale="92500" lnSpcReduction="20000"/>
          </a:bodyPr>
          <a:lstStyle/>
          <a:p>
            <a:pPr marL="0" indent="0">
              <a:lnSpc>
                <a:spcPct val="100000"/>
              </a:lnSpc>
              <a:spcAft>
                <a:spcPts val="1200"/>
              </a:spcAft>
              <a:buNone/>
            </a:pPr>
            <a:r>
              <a:rPr lang="fr-FR" sz="2400" b="1" dirty="0">
                <a:solidFill>
                  <a:schemeClr val="accent3"/>
                </a:solidFill>
                <a:ea typeface="Times New Roman" panose="02020603050405020304" pitchFamily="18" charset="0"/>
              </a:rPr>
              <a:t>« Notre table d'examen n'est pas adaptée ou accessible pour cette cliente. »</a:t>
            </a:r>
            <a:endParaRPr lang="en-US" sz="2400" dirty="0">
              <a:solidFill>
                <a:schemeClr val="accent3"/>
              </a:solidFill>
            </a:endParaRPr>
          </a:p>
        </p:txBody>
      </p:sp>
      <p:sp>
        <p:nvSpPr>
          <p:cNvPr id="5" name="Content Placeholder 3">
            <a:extLst>
              <a:ext uri="{FF2B5EF4-FFF2-40B4-BE49-F238E27FC236}">
                <a16:creationId xmlns:a16="http://schemas.microsoft.com/office/drawing/2014/main" id="{08F88819-AE89-824F-924B-574AB53C69A1}"/>
              </a:ext>
            </a:extLst>
          </p:cNvPr>
          <p:cNvSpPr txBox="1">
            <a:spLocks/>
          </p:cNvSpPr>
          <p:nvPr/>
        </p:nvSpPr>
        <p:spPr>
          <a:xfrm>
            <a:off x="280841" y="2764988"/>
            <a:ext cx="2262158" cy="461665"/>
          </a:xfrm>
          <a:prstGeom prst="rect">
            <a:avLst/>
          </a:prstGeom>
          <a:solidFill>
            <a:schemeClr val="accent3"/>
          </a:solidFill>
          <a:ln>
            <a:noFill/>
          </a:ln>
        </p:spPr>
        <p:txBody>
          <a:bodyPr spcFirstLastPara="1" wrap="none" lIns="91440" tIns="91440" rIns="91440" bIns="91440" anchor="t" anchorCtr="0">
            <a:spAutoFit/>
          </a:bodyPr>
          <a:lstStyle>
            <a:defPPr marR="0" lvl="0" algn="l" rtl="0">
              <a:lnSpc>
                <a:spcPct val="100000"/>
              </a:lnSpc>
              <a:spcBef>
                <a:spcPts val="0"/>
              </a:spcBef>
              <a:spcAft>
                <a:spcPts val="0"/>
              </a:spcAft>
            </a:defPPr>
            <a:lvl1pPr marL="609585" marR="0" lvl="0" indent="-457189" algn="l" rtl="0" eaLnBrk="1" hangingPunct="1">
              <a:lnSpc>
                <a:spcPct val="110000"/>
              </a:lnSpc>
              <a:spcBef>
                <a:spcPts val="0"/>
              </a:spcBef>
              <a:spcAft>
                <a:spcPts val="0"/>
              </a:spcAft>
              <a:buClr>
                <a:srgbClr val="595959"/>
              </a:buClr>
              <a:buSzPts val="1800"/>
              <a:buFont typeface="Arial" panose="020B0604020202020204" pitchFamily="34" charset="0"/>
              <a:buChar char="•"/>
              <a:defRPr sz="18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Montserrat Medium"/>
              </a:defRPr>
            </a:lvl1pPr>
            <a:lvl2pPr marL="1219170" marR="0" lvl="1" indent="-423323" algn="l" rtl="0" eaLnBrk="1" hangingPunct="1">
              <a:lnSpc>
                <a:spcPct val="110000"/>
              </a:lnSpc>
              <a:spcBef>
                <a:spcPts val="667"/>
              </a:spcBef>
              <a:spcAft>
                <a:spcPts val="0"/>
              </a:spcAft>
              <a:buClr>
                <a:srgbClr val="666666"/>
              </a:buClr>
              <a:buSzPts val="1400"/>
              <a:buFont typeface="Yrsa Light"/>
              <a:buChar char="○"/>
              <a:defRPr sz="1867" b="0" i="0" u="none" strike="noStrike" cap="none">
                <a:solidFill>
                  <a:srgbClr val="666666"/>
                </a:solidFill>
                <a:latin typeface="Yrsa Light"/>
                <a:ea typeface="Yrsa Light"/>
                <a:cs typeface="Yrsa Light"/>
                <a:sym typeface="Yrsa Light"/>
              </a:defRPr>
            </a:lvl2pPr>
            <a:lvl3pPr marL="1828754" marR="0" lvl="2" indent="-423323" algn="l" rtl="0" eaLnBrk="1" hangingPunct="1">
              <a:lnSpc>
                <a:spcPct val="110000"/>
              </a:lnSpc>
              <a:spcBef>
                <a:spcPts val="667"/>
              </a:spcBef>
              <a:spcAft>
                <a:spcPts val="0"/>
              </a:spcAft>
              <a:buClr>
                <a:srgbClr val="000000"/>
              </a:buClr>
              <a:buSzPts val="1400"/>
              <a:buFont typeface="Yrsa Light"/>
              <a:buChar char="■"/>
              <a:defRPr sz="1867" b="0" i="0" u="none" strike="noStrike" cap="none">
                <a:solidFill>
                  <a:srgbClr val="000000"/>
                </a:solidFill>
                <a:latin typeface="Yrsa Light"/>
                <a:ea typeface="Yrsa Light"/>
                <a:cs typeface="Yrsa Light"/>
                <a:sym typeface="Yrsa Light"/>
              </a:defRPr>
            </a:lvl3pPr>
            <a:lvl4pPr marL="2438339" marR="0" lvl="3" indent="-423323" algn="l" rtl="0" eaLnBrk="1" hangingPunct="1">
              <a:lnSpc>
                <a:spcPct val="110000"/>
              </a:lnSpc>
              <a:spcBef>
                <a:spcPts val="667"/>
              </a:spcBef>
              <a:spcAft>
                <a:spcPts val="0"/>
              </a:spcAft>
              <a:buClr>
                <a:srgbClr val="000000"/>
              </a:buClr>
              <a:buSzPts val="1400"/>
              <a:buFont typeface="Yrsa Light"/>
              <a:buChar char="●"/>
              <a:defRPr sz="1867" b="0" i="0" u="none" strike="noStrike" cap="none">
                <a:solidFill>
                  <a:srgbClr val="000000"/>
                </a:solidFill>
                <a:latin typeface="Yrsa Light"/>
                <a:ea typeface="Yrsa Light"/>
                <a:cs typeface="Yrsa Light"/>
                <a:sym typeface="Yrsa Light"/>
              </a:defRPr>
            </a:lvl4pPr>
            <a:lvl5pPr marL="3047924" marR="0" lvl="4" indent="-423323" algn="l" rtl="0" eaLnBrk="1" hangingPunct="1">
              <a:lnSpc>
                <a:spcPct val="110000"/>
              </a:lnSpc>
              <a:spcBef>
                <a:spcPts val="667"/>
              </a:spcBef>
              <a:spcAft>
                <a:spcPts val="0"/>
              </a:spcAft>
              <a:buClr>
                <a:srgbClr val="000000"/>
              </a:buClr>
              <a:buSzPts val="1400"/>
              <a:buFont typeface="Yrsa Light"/>
              <a:buChar char="○"/>
              <a:defRPr sz="1867" b="0" i="0" u="none" strike="noStrike" cap="none">
                <a:solidFill>
                  <a:srgbClr val="000000"/>
                </a:solidFill>
                <a:latin typeface="Yrsa Light"/>
                <a:ea typeface="Yrsa Light"/>
                <a:cs typeface="Yrsa Light"/>
                <a:sym typeface="Yrsa Light"/>
              </a:defRPr>
            </a:lvl5pPr>
            <a:lvl6pPr marL="3657509" marR="0" lvl="5" indent="-423323" algn="l" rtl="0" eaLnBrk="1" hangingPunct="1">
              <a:lnSpc>
                <a:spcPct val="110000"/>
              </a:lnSpc>
              <a:spcBef>
                <a:spcPts val="667"/>
              </a:spcBef>
              <a:spcAft>
                <a:spcPts val="0"/>
              </a:spcAft>
              <a:buClr>
                <a:srgbClr val="000000"/>
              </a:buClr>
              <a:buSzPts val="1400"/>
              <a:buFont typeface="Yrsa Light"/>
              <a:buChar char="■"/>
              <a:defRPr sz="1867" b="0" i="0" u="none" strike="noStrike" cap="none">
                <a:solidFill>
                  <a:srgbClr val="000000"/>
                </a:solidFill>
                <a:latin typeface="Yrsa Light"/>
                <a:ea typeface="Yrsa Light"/>
                <a:cs typeface="Yrsa Light"/>
                <a:sym typeface="Yrsa Light"/>
              </a:defRPr>
            </a:lvl6pPr>
            <a:lvl7pPr marL="4267093" marR="0" lvl="6" indent="-423323" algn="l" rtl="0" eaLnBrk="1" hangingPunct="1">
              <a:lnSpc>
                <a:spcPct val="110000"/>
              </a:lnSpc>
              <a:spcBef>
                <a:spcPts val="667"/>
              </a:spcBef>
              <a:spcAft>
                <a:spcPts val="0"/>
              </a:spcAft>
              <a:buClr>
                <a:srgbClr val="000000"/>
              </a:buClr>
              <a:buSzPts val="1400"/>
              <a:buFont typeface="Yrsa Light"/>
              <a:buChar char="●"/>
              <a:defRPr sz="1867" b="0" i="0" u="none" strike="noStrike" cap="none">
                <a:solidFill>
                  <a:srgbClr val="000000"/>
                </a:solidFill>
                <a:latin typeface="Yrsa Light"/>
                <a:ea typeface="Yrsa Light"/>
                <a:cs typeface="Yrsa Light"/>
                <a:sym typeface="Yrsa Light"/>
              </a:defRPr>
            </a:lvl7pPr>
            <a:lvl8pPr marL="4876678" marR="0" lvl="7" indent="-423323" algn="l" rtl="0" eaLnBrk="1" hangingPunct="1">
              <a:lnSpc>
                <a:spcPct val="110000"/>
              </a:lnSpc>
              <a:spcBef>
                <a:spcPts val="667"/>
              </a:spcBef>
              <a:spcAft>
                <a:spcPts val="0"/>
              </a:spcAft>
              <a:buClr>
                <a:srgbClr val="000000"/>
              </a:buClr>
              <a:buSzPts val="1400"/>
              <a:buFont typeface="Yrsa Light"/>
              <a:buChar char="○"/>
              <a:defRPr sz="1867" b="0" i="0" u="none" strike="noStrike" cap="none">
                <a:solidFill>
                  <a:srgbClr val="000000"/>
                </a:solidFill>
                <a:latin typeface="Yrsa Light"/>
                <a:ea typeface="Yrsa Light"/>
                <a:cs typeface="Yrsa Light"/>
                <a:sym typeface="Yrsa Light"/>
              </a:defRPr>
            </a:lvl8pPr>
            <a:lvl9pPr marL="5486263" marR="0" lvl="8" indent="-423323" algn="l" rtl="0" eaLnBrk="1" hangingPunct="1">
              <a:lnSpc>
                <a:spcPct val="110000"/>
              </a:lnSpc>
              <a:spcBef>
                <a:spcPts val="667"/>
              </a:spcBef>
              <a:spcAft>
                <a:spcPts val="667"/>
              </a:spcAft>
              <a:buClr>
                <a:srgbClr val="000000"/>
              </a:buClr>
              <a:buSzPts val="1400"/>
              <a:buFont typeface="Yrsa Light"/>
              <a:buChar char="■"/>
              <a:defRPr sz="1867" b="0" i="0" u="none" strike="noStrike" cap="none">
                <a:solidFill>
                  <a:srgbClr val="000000"/>
                </a:solidFill>
                <a:latin typeface="Yrsa Light"/>
                <a:ea typeface="Yrsa Light"/>
                <a:cs typeface="Yrsa Light"/>
                <a:sym typeface="Yrsa Light"/>
              </a:defRPr>
            </a:lvl9pPr>
          </a:lstStyle>
          <a:p>
            <a:pPr marL="0" indent="0" algn="ctr">
              <a:lnSpc>
                <a:spcPct val="100000"/>
              </a:lnSpc>
              <a:buFont typeface="Arial" panose="020B0604020202020204" pitchFamily="34" charset="0"/>
              <a:buNone/>
            </a:pPr>
            <a:r>
              <a:rPr lang="fr-FR" b="1">
                <a:solidFill>
                  <a:schemeClr val="accent2"/>
                </a:solidFill>
                <a:ea typeface="Times New Roman" panose="02020603050405020304" pitchFamily="18" charset="0"/>
              </a:rPr>
              <a:t>DÉCLARATION 1</a:t>
            </a:r>
            <a:r>
              <a:rPr lang="fr-FR" b="1" dirty="0">
                <a:solidFill>
                  <a:schemeClr val="accent2"/>
                </a:solidFill>
                <a:ea typeface="Times New Roman" panose="02020603050405020304" pitchFamily="18" charset="0"/>
              </a:rPr>
              <a:t> : </a:t>
            </a:r>
            <a:endParaRPr lang="en-US" dirty="0">
              <a:solidFill>
                <a:schemeClr val="accent2"/>
              </a:solidFill>
              <a:ea typeface="Calibri" panose="020F0502020204030204" pitchFamily="34" charset="0"/>
            </a:endParaRPr>
          </a:p>
        </p:txBody>
      </p:sp>
      <p:sp>
        <p:nvSpPr>
          <p:cNvPr id="6" name="Content Placeholder 3">
            <a:extLst>
              <a:ext uri="{FF2B5EF4-FFF2-40B4-BE49-F238E27FC236}">
                <a16:creationId xmlns:a16="http://schemas.microsoft.com/office/drawing/2014/main" id="{6EA411BB-FBA1-274C-BFD6-6C6CBC44C3C2}"/>
              </a:ext>
            </a:extLst>
          </p:cNvPr>
          <p:cNvSpPr txBox="1">
            <a:spLocks/>
          </p:cNvSpPr>
          <p:nvPr/>
        </p:nvSpPr>
        <p:spPr>
          <a:xfrm>
            <a:off x="5263770" y="2764988"/>
            <a:ext cx="2198038" cy="461665"/>
          </a:xfrm>
          <a:prstGeom prst="rect">
            <a:avLst/>
          </a:prstGeom>
          <a:solidFill>
            <a:schemeClr val="accent2"/>
          </a:solidFill>
          <a:ln>
            <a:noFill/>
          </a:ln>
        </p:spPr>
        <p:txBody>
          <a:bodyPr spcFirstLastPara="1" wrap="none" lIns="91440" tIns="91440" rIns="91440" bIns="91440" anchor="t" anchorCtr="0">
            <a:spAutoFit/>
          </a:bodyPr>
          <a:lstStyle>
            <a:defPPr marR="0" lvl="0" algn="l" rtl="0">
              <a:lnSpc>
                <a:spcPct val="100000"/>
              </a:lnSpc>
              <a:spcBef>
                <a:spcPts val="0"/>
              </a:spcBef>
              <a:spcAft>
                <a:spcPts val="0"/>
              </a:spcAft>
            </a:defPPr>
            <a:lvl1pPr marL="609585" marR="0" lvl="0" indent="-457189" algn="l" rtl="0" eaLnBrk="1" hangingPunct="1">
              <a:lnSpc>
                <a:spcPct val="110000"/>
              </a:lnSpc>
              <a:spcBef>
                <a:spcPts val="0"/>
              </a:spcBef>
              <a:spcAft>
                <a:spcPts val="0"/>
              </a:spcAft>
              <a:buClr>
                <a:srgbClr val="595959"/>
              </a:buClr>
              <a:buSzPts val="1800"/>
              <a:buFont typeface="Arial" panose="020B0604020202020204" pitchFamily="34" charset="0"/>
              <a:buChar char="•"/>
              <a:defRPr sz="1800" b="0" i="0" u="none" strike="noStrike" cap="none">
                <a:solidFill>
                  <a:srgbClr val="595959"/>
                </a:solidFill>
                <a:latin typeface="Arial" panose="020B0604020202020204" pitchFamily="34" charset="0"/>
                <a:ea typeface="Arial" panose="020B0604020202020204" pitchFamily="34" charset="0"/>
                <a:cs typeface="Arial" panose="020B0604020202020204" pitchFamily="34" charset="0"/>
                <a:sym typeface="Montserrat Medium"/>
              </a:defRPr>
            </a:lvl1pPr>
            <a:lvl2pPr marL="1219170" marR="0" lvl="1" indent="-423323" algn="l" rtl="0" eaLnBrk="1" hangingPunct="1">
              <a:lnSpc>
                <a:spcPct val="110000"/>
              </a:lnSpc>
              <a:spcBef>
                <a:spcPts val="667"/>
              </a:spcBef>
              <a:spcAft>
                <a:spcPts val="0"/>
              </a:spcAft>
              <a:buClr>
                <a:srgbClr val="666666"/>
              </a:buClr>
              <a:buSzPts val="1400"/>
              <a:buFont typeface="Yrsa Light"/>
              <a:buChar char="○"/>
              <a:defRPr sz="1867" b="0" i="0" u="none" strike="noStrike" cap="none">
                <a:solidFill>
                  <a:srgbClr val="666666"/>
                </a:solidFill>
                <a:latin typeface="Yrsa Light"/>
                <a:ea typeface="Yrsa Light"/>
                <a:cs typeface="Yrsa Light"/>
                <a:sym typeface="Yrsa Light"/>
              </a:defRPr>
            </a:lvl2pPr>
            <a:lvl3pPr marL="1828754" marR="0" lvl="2" indent="-423323" algn="l" rtl="0" eaLnBrk="1" hangingPunct="1">
              <a:lnSpc>
                <a:spcPct val="110000"/>
              </a:lnSpc>
              <a:spcBef>
                <a:spcPts val="667"/>
              </a:spcBef>
              <a:spcAft>
                <a:spcPts val="0"/>
              </a:spcAft>
              <a:buClr>
                <a:srgbClr val="000000"/>
              </a:buClr>
              <a:buSzPts val="1400"/>
              <a:buFont typeface="Yrsa Light"/>
              <a:buChar char="■"/>
              <a:defRPr sz="1867" b="0" i="0" u="none" strike="noStrike" cap="none">
                <a:solidFill>
                  <a:srgbClr val="000000"/>
                </a:solidFill>
                <a:latin typeface="Yrsa Light"/>
                <a:ea typeface="Yrsa Light"/>
                <a:cs typeface="Yrsa Light"/>
                <a:sym typeface="Yrsa Light"/>
              </a:defRPr>
            </a:lvl3pPr>
            <a:lvl4pPr marL="2438339" marR="0" lvl="3" indent="-423323" algn="l" rtl="0" eaLnBrk="1" hangingPunct="1">
              <a:lnSpc>
                <a:spcPct val="110000"/>
              </a:lnSpc>
              <a:spcBef>
                <a:spcPts val="667"/>
              </a:spcBef>
              <a:spcAft>
                <a:spcPts val="0"/>
              </a:spcAft>
              <a:buClr>
                <a:srgbClr val="000000"/>
              </a:buClr>
              <a:buSzPts val="1400"/>
              <a:buFont typeface="Yrsa Light"/>
              <a:buChar char="●"/>
              <a:defRPr sz="1867" b="0" i="0" u="none" strike="noStrike" cap="none">
                <a:solidFill>
                  <a:srgbClr val="000000"/>
                </a:solidFill>
                <a:latin typeface="Yrsa Light"/>
                <a:ea typeface="Yrsa Light"/>
                <a:cs typeface="Yrsa Light"/>
                <a:sym typeface="Yrsa Light"/>
              </a:defRPr>
            </a:lvl4pPr>
            <a:lvl5pPr marL="3047924" marR="0" lvl="4" indent="-423323" algn="l" rtl="0" eaLnBrk="1" hangingPunct="1">
              <a:lnSpc>
                <a:spcPct val="110000"/>
              </a:lnSpc>
              <a:spcBef>
                <a:spcPts val="667"/>
              </a:spcBef>
              <a:spcAft>
                <a:spcPts val="0"/>
              </a:spcAft>
              <a:buClr>
                <a:srgbClr val="000000"/>
              </a:buClr>
              <a:buSzPts val="1400"/>
              <a:buFont typeface="Yrsa Light"/>
              <a:buChar char="○"/>
              <a:defRPr sz="1867" b="0" i="0" u="none" strike="noStrike" cap="none">
                <a:solidFill>
                  <a:srgbClr val="000000"/>
                </a:solidFill>
                <a:latin typeface="Yrsa Light"/>
                <a:ea typeface="Yrsa Light"/>
                <a:cs typeface="Yrsa Light"/>
                <a:sym typeface="Yrsa Light"/>
              </a:defRPr>
            </a:lvl5pPr>
            <a:lvl6pPr marL="3657509" marR="0" lvl="5" indent="-423323" algn="l" rtl="0" eaLnBrk="1" hangingPunct="1">
              <a:lnSpc>
                <a:spcPct val="110000"/>
              </a:lnSpc>
              <a:spcBef>
                <a:spcPts val="667"/>
              </a:spcBef>
              <a:spcAft>
                <a:spcPts val="0"/>
              </a:spcAft>
              <a:buClr>
                <a:srgbClr val="000000"/>
              </a:buClr>
              <a:buSzPts val="1400"/>
              <a:buFont typeface="Yrsa Light"/>
              <a:buChar char="■"/>
              <a:defRPr sz="1867" b="0" i="0" u="none" strike="noStrike" cap="none">
                <a:solidFill>
                  <a:srgbClr val="000000"/>
                </a:solidFill>
                <a:latin typeface="Yrsa Light"/>
                <a:ea typeface="Yrsa Light"/>
                <a:cs typeface="Yrsa Light"/>
                <a:sym typeface="Yrsa Light"/>
              </a:defRPr>
            </a:lvl6pPr>
            <a:lvl7pPr marL="4267093" marR="0" lvl="6" indent="-423323" algn="l" rtl="0" eaLnBrk="1" hangingPunct="1">
              <a:lnSpc>
                <a:spcPct val="110000"/>
              </a:lnSpc>
              <a:spcBef>
                <a:spcPts val="667"/>
              </a:spcBef>
              <a:spcAft>
                <a:spcPts val="0"/>
              </a:spcAft>
              <a:buClr>
                <a:srgbClr val="000000"/>
              </a:buClr>
              <a:buSzPts val="1400"/>
              <a:buFont typeface="Yrsa Light"/>
              <a:buChar char="●"/>
              <a:defRPr sz="1867" b="0" i="0" u="none" strike="noStrike" cap="none">
                <a:solidFill>
                  <a:srgbClr val="000000"/>
                </a:solidFill>
                <a:latin typeface="Yrsa Light"/>
                <a:ea typeface="Yrsa Light"/>
                <a:cs typeface="Yrsa Light"/>
                <a:sym typeface="Yrsa Light"/>
              </a:defRPr>
            </a:lvl7pPr>
            <a:lvl8pPr marL="4876678" marR="0" lvl="7" indent="-423323" algn="l" rtl="0" eaLnBrk="1" hangingPunct="1">
              <a:lnSpc>
                <a:spcPct val="110000"/>
              </a:lnSpc>
              <a:spcBef>
                <a:spcPts val="667"/>
              </a:spcBef>
              <a:spcAft>
                <a:spcPts val="0"/>
              </a:spcAft>
              <a:buClr>
                <a:srgbClr val="000000"/>
              </a:buClr>
              <a:buSzPts val="1400"/>
              <a:buFont typeface="Yrsa Light"/>
              <a:buChar char="○"/>
              <a:defRPr sz="1867" b="0" i="0" u="none" strike="noStrike" cap="none">
                <a:solidFill>
                  <a:srgbClr val="000000"/>
                </a:solidFill>
                <a:latin typeface="Yrsa Light"/>
                <a:ea typeface="Yrsa Light"/>
                <a:cs typeface="Yrsa Light"/>
                <a:sym typeface="Yrsa Light"/>
              </a:defRPr>
            </a:lvl8pPr>
            <a:lvl9pPr marL="5486263" marR="0" lvl="8" indent="-423323" algn="l" rtl="0" eaLnBrk="1" hangingPunct="1">
              <a:lnSpc>
                <a:spcPct val="110000"/>
              </a:lnSpc>
              <a:spcBef>
                <a:spcPts val="667"/>
              </a:spcBef>
              <a:spcAft>
                <a:spcPts val="667"/>
              </a:spcAft>
              <a:buClr>
                <a:srgbClr val="000000"/>
              </a:buClr>
              <a:buSzPts val="1400"/>
              <a:buFont typeface="Yrsa Light"/>
              <a:buChar char="■"/>
              <a:defRPr sz="1867" b="0" i="0" u="none" strike="noStrike" cap="none">
                <a:solidFill>
                  <a:srgbClr val="000000"/>
                </a:solidFill>
                <a:latin typeface="Yrsa Light"/>
                <a:ea typeface="Yrsa Light"/>
                <a:cs typeface="Yrsa Light"/>
                <a:sym typeface="Yrsa Light"/>
              </a:defRPr>
            </a:lvl9pPr>
          </a:lstStyle>
          <a:p>
            <a:pPr marL="0" indent="0" algn="ctr">
              <a:lnSpc>
                <a:spcPct val="100000"/>
              </a:lnSpc>
              <a:buFont typeface="Arial" panose="020B0604020202020204" pitchFamily="34" charset="0"/>
              <a:buNone/>
            </a:pPr>
            <a:r>
              <a:rPr lang="fr-FR" b="1">
                <a:solidFill>
                  <a:schemeClr val="accent3"/>
                </a:solidFill>
                <a:ea typeface="Times New Roman" panose="02020603050405020304" pitchFamily="18" charset="0"/>
              </a:rPr>
              <a:t>DÉCLARATION 2</a:t>
            </a:r>
            <a:r>
              <a:rPr lang="fr-FR" b="1" dirty="0">
                <a:solidFill>
                  <a:schemeClr val="accent3"/>
                </a:solidFill>
                <a:ea typeface="Times New Roman" panose="02020603050405020304" pitchFamily="18" charset="0"/>
              </a:rPr>
              <a:t> :</a:t>
            </a:r>
            <a:endParaRPr lang="en-US" dirty="0">
              <a:solidFill>
                <a:schemeClr val="accent3"/>
              </a:solidFill>
              <a:ea typeface="Calibri" panose="020F0502020204030204" pitchFamily="34" charset="0"/>
            </a:endParaRPr>
          </a:p>
        </p:txBody>
      </p:sp>
    </p:spTree>
    <p:extLst>
      <p:ext uri="{BB962C8B-B14F-4D97-AF65-F5344CB8AC3E}">
        <p14:creationId xmlns:p14="http://schemas.microsoft.com/office/powerpoint/2010/main" val="15675417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D14453-71DE-40A4-9ADC-1714A636141B}"/>
              </a:ext>
            </a:extLst>
          </p:cNvPr>
          <p:cNvSpPr>
            <a:spLocks noGrp="1"/>
          </p:cNvSpPr>
          <p:nvPr>
            <p:ph type="title"/>
          </p:nvPr>
        </p:nvSpPr>
        <p:spPr>
          <a:xfrm>
            <a:off x="351833" y="940733"/>
            <a:ext cx="7299543" cy="1325067"/>
          </a:xfrm>
        </p:spPr>
        <p:txBody>
          <a:bodyPr/>
          <a:lstStyle/>
          <a:p>
            <a:r>
              <a:rPr lang="fr-FR" dirty="0">
                <a:solidFill>
                  <a:schemeClr val="accent1"/>
                </a:solidFill>
                <a:latin typeface="+mn-lt"/>
              </a:rPr>
              <a:t>Mettez-vous à la place de la cliente...</a:t>
            </a:r>
            <a:endParaRPr lang="x-none" dirty="0">
              <a:solidFill>
                <a:schemeClr val="accent1"/>
              </a:solidFill>
              <a:latin typeface="+mn-lt"/>
            </a:endParaRPr>
          </a:p>
        </p:txBody>
      </p:sp>
      <p:sp>
        <p:nvSpPr>
          <p:cNvPr id="2" name="Content Placeholder 1">
            <a:extLst>
              <a:ext uri="{FF2B5EF4-FFF2-40B4-BE49-F238E27FC236}">
                <a16:creationId xmlns:a16="http://schemas.microsoft.com/office/drawing/2014/main" id="{2E2D3B73-CA1D-4DA0-9E62-E04D0D04B0A6}"/>
              </a:ext>
            </a:extLst>
          </p:cNvPr>
          <p:cNvSpPr>
            <a:spLocks noGrp="1"/>
          </p:cNvSpPr>
          <p:nvPr>
            <p:ph type="body" idx="1"/>
          </p:nvPr>
        </p:nvSpPr>
        <p:spPr>
          <a:xfrm>
            <a:off x="351833" y="2763341"/>
            <a:ext cx="8751826" cy="2427224"/>
          </a:xfrm>
        </p:spPr>
        <p:txBody>
          <a:bodyPr>
            <a:noAutofit/>
          </a:bodyPr>
          <a:lstStyle/>
          <a:p>
            <a:pPr marL="347472" marR="0" indent="-347472">
              <a:spcBef>
                <a:spcPts val="0"/>
              </a:spcBef>
            </a:pPr>
            <a:r>
              <a:rPr lang="fr-FR" sz="2400" dirty="0">
                <a:effectLst/>
                <a:ea typeface="Calibri" panose="020F0502020204030204" pitchFamily="34" charset="0"/>
              </a:rPr>
              <a:t>De quel type de langage s'agit-il - stigmatisant ou fondé sur les droits ?</a:t>
            </a:r>
          </a:p>
          <a:p>
            <a:pPr marL="347472" marR="0" indent="-347472">
              <a:spcBef>
                <a:spcPts val="0"/>
              </a:spcBef>
            </a:pPr>
            <a:r>
              <a:rPr lang="fr-FR" sz="2400" dirty="0">
                <a:effectLst/>
                <a:ea typeface="Calibri" panose="020F0502020204030204" pitchFamily="34" charset="0"/>
              </a:rPr>
              <a:t>Quel est l'impact du langage utilisé ? À quel type de conversation et à quelle solution possible chaque déclaration mène-t-elle ?</a:t>
            </a:r>
          </a:p>
          <a:p>
            <a:pPr marL="347472" marR="0" indent="-347472">
              <a:spcBef>
                <a:spcPts val="0"/>
              </a:spcBef>
            </a:pPr>
            <a:r>
              <a:rPr lang="fr-FR" sz="2400" dirty="0">
                <a:effectLst/>
                <a:ea typeface="Calibri" panose="020F0502020204030204" pitchFamily="34" charset="0"/>
              </a:rPr>
              <a:t>À qui incombe la responsabilité de trouver une solution dans chaque cas ?</a:t>
            </a:r>
            <a:endParaRPr lang="x-none" sz="2400" dirty="0"/>
          </a:p>
        </p:txBody>
      </p:sp>
    </p:spTree>
    <p:extLst>
      <p:ext uri="{BB962C8B-B14F-4D97-AF65-F5344CB8AC3E}">
        <p14:creationId xmlns:p14="http://schemas.microsoft.com/office/powerpoint/2010/main" val="2782204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ED6A07-2A3D-44B8-89B8-98D8CB9EBDBE}"/>
              </a:ext>
            </a:extLst>
          </p:cNvPr>
          <p:cNvSpPr>
            <a:spLocks noGrp="1"/>
          </p:cNvSpPr>
          <p:nvPr>
            <p:ph type="title"/>
          </p:nvPr>
        </p:nvSpPr>
        <p:spPr>
          <a:xfrm>
            <a:off x="351833" y="496980"/>
            <a:ext cx="10302915" cy="1325067"/>
          </a:xfrm>
        </p:spPr>
        <p:txBody>
          <a:bodyPr>
            <a:noAutofit/>
          </a:bodyPr>
          <a:lstStyle/>
          <a:p>
            <a:pPr marR="0" lvl="0" indent="-342900">
              <a:lnSpc>
                <a:spcPct val="107000"/>
              </a:lnSpc>
              <a:spcBef>
                <a:spcPts val="0"/>
              </a:spcBef>
            </a:pPr>
            <a:r>
              <a:rPr lang="fr-FR" sz="3600" dirty="0">
                <a:solidFill>
                  <a:schemeClr val="accent1"/>
                </a:solidFill>
                <a:ea typeface="Calibri" panose="020F0502020204030204" pitchFamily="34" charset="0"/>
              </a:rPr>
              <a:t>Une cliente sourde qui utilise la langue des signes demande des services.</a:t>
            </a:r>
            <a:endParaRPr lang="en-US" sz="3600" dirty="0">
              <a:solidFill>
                <a:schemeClr val="accent1"/>
              </a:solidFill>
            </a:endParaRPr>
          </a:p>
        </p:txBody>
      </p:sp>
      <p:graphicFrame>
        <p:nvGraphicFramePr>
          <p:cNvPr id="2" name="Table 4">
            <a:extLst>
              <a:ext uri="{FF2B5EF4-FFF2-40B4-BE49-F238E27FC236}">
                <a16:creationId xmlns:a16="http://schemas.microsoft.com/office/drawing/2014/main" id="{C66096DB-B1FF-9E47-89CF-5B826EC265CD}"/>
              </a:ext>
            </a:extLst>
          </p:cNvPr>
          <p:cNvGraphicFramePr>
            <a:graphicFrameLocks noGrp="1"/>
          </p:cNvGraphicFramePr>
          <p:nvPr>
            <p:extLst>
              <p:ext uri="{D42A27DB-BD31-4B8C-83A1-F6EECF244321}">
                <p14:modId xmlns:p14="http://schemas.microsoft.com/office/powerpoint/2010/main" val="3115942484"/>
              </p:ext>
            </p:extLst>
          </p:nvPr>
        </p:nvGraphicFramePr>
        <p:xfrm>
          <a:off x="351833" y="1963804"/>
          <a:ext cx="8128000" cy="3751185"/>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249374050"/>
                    </a:ext>
                  </a:extLst>
                </a:gridCol>
                <a:gridCol w="4064000">
                  <a:extLst>
                    <a:ext uri="{9D8B030D-6E8A-4147-A177-3AD203B41FA5}">
                      <a16:colId xmlns:a16="http://schemas.microsoft.com/office/drawing/2014/main" val="1146552230"/>
                    </a:ext>
                  </a:extLst>
                </a:gridCol>
              </a:tblGrid>
              <a:tr h="81669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2000">
                          <a:solidFill>
                            <a:schemeClr val="accent3"/>
                          </a:solidFill>
                        </a:rPr>
                        <a:t>Déclaration stigmatisante :</a:t>
                      </a:r>
                      <a:endParaRPr lang="fr-FR" sz="2000" dirty="0">
                        <a:solidFill>
                          <a:schemeClr val="accent3"/>
                        </a:solidFill>
                      </a:endParaRPr>
                    </a:p>
                  </a:txBody>
                  <a:tcPr marL="137160" marR="137160" marT="137160" marB="1371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2000" dirty="0">
                          <a:solidFill>
                            <a:schemeClr val="bg1"/>
                          </a:solidFill>
                        </a:rPr>
                        <a:t>Déclaration fondée sur </a:t>
                      </a:r>
                      <a:r>
                        <a:rPr lang="fr-FR" sz="2000">
                          <a:solidFill>
                            <a:schemeClr val="bg1"/>
                          </a:solidFill>
                        </a:rPr>
                        <a:t>les droits :</a:t>
                      </a:r>
                      <a:endParaRPr lang="fr-FR" sz="2000" dirty="0">
                        <a:solidFill>
                          <a:schemeClr val="bg1"/>
                        </a:solidFill>
                      </a:endParaRPr>
                    </a:p>
                  </a:txBody>
                  <a:tcPr marL="137160" marR="137160" marT="137160" marB="1371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577170226"/>
                  </a:ext>
                </a:extLst>
              </a:tr>
              <a:tr h="2867265">
                <a:tc>
                  <a:txBody>
                    <a:bodyPr/>
                    <a:lstStyle/>
                    <a:p>
                      <a:pPr marL="0" indent="0" algn="l">
                        <a:buNone/>
                      </a:pPr>
                      <a:r>
                        <a:rPr lang="fr-FR" sz="3200" dirty="0">
                          <a:solidFill>
                            <a:schemeClr val="tx1"/>
                          </a:solidFill>
                          <a:effectLst/>
                          <a:latin typeface="Arial" panose="020B0604020202020204" pitchFamily="34" charset="0"/>
                          <a:ea typeface="Calibri" panose="020F0502020204030204" pitchFamily="34" charset="0"/>
                          <a:cs typeface="Arial" panose="020B0604020202020204" pitchFamily="34" charset="0"/>
                        </a:rPr>
                        <a:t>« Elle est sourde et ne comprend pas ce que nous disons. »</a:t>
                      </a:r>
                      <a:endParaRPr lang="en-US" sz="3200" dirty="0">
                        <a:solidFill>
                          <a:schemeClr val="tx1"/>
                        </a:solidFill>
                        <a:latin typeface="Arial" panose="020B0604020202020204" pitchFamily="34" charset="0"/>
                        <a:cs typeface="Arial" panose="020B0604020202020204" pitchFamily="34" charset="0"/>
                      </a:endParaRPr>
                    </a:p>
                  </a:txBody>
                  <a:tcPr marL="137160" marR="137160" marT="137160" marB="1371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endParaRPr lang="en-US" sz="3200" dirty="0">
                        <a:solidFill>
                          <a:schemeClr val="tx1"/>
                        </a:solidFill>
                      </a:endParaRPr>
                    </a:p>
                  </a:txBody>
                  <a:tcPr marL="137160" marR="137160" marT="137160" marB="1371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31456308"/>
                  </a:ext>
                </a:extLst>
              </a:tr>
            </a:tbl>
          </a:graphicData>
        </a:graphic>
      </p:graphicFrame>
    </p:spTree>
    <p:extLst>
      <p:ext uri="{BB962C8B-B14F-4D97-AF65-F5344CB8AC3E}">
        <p14:creationId xmlns:p14="http://schemas.microsoft.com/office/powerpoint/2010/main" val="2926075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5B027-F284-4EB2-9E36-EAAEE4F2ED03}"/>
              </a:ext>
            </a:extLst>
          </p:cNvPr>
          <p:cNvSpPr>
            <a:spLocks noGrp="1"/>
          </p:cNvSpPr>
          <p:nvPr>
            <p:ph type="title"/>
          </p:nvPr>
        </p:nvSpPr>
        <p:spPr>
          <a:xfrm>
            <a:off x="351833" y="231349"/>
            <a:ext cx="10446796" cy="1325067"/>
          </a:xfrm>
        </p:spPr>
        <p:txBody>
          <a:bodyPr>
            <a:noAutofit/>
          </a:bodyPr>
          <a:lstStyle/>
          <a:p>
            <a:r>
              <a:rPr lang="fr-FR" sz="3600" b="1" dirty="0"/>
              <a:t>Les modèles caritatif et médical du handicap</a:t>
            </a:r>
          </a:p>
        </p:txBody>
      </p:sp>
      <p:graphicFrame>
        <p:nvGraphicFramePr>
          <p:cNvPr id="8" name="Content Placeholder 7" descr="This diagram has 'individual' in a central circle, and linking to it are the following perceptions arising from the charity model of disability:&#10;&#10;- Brave&#10;- Pity&#10;- Bitter and twisted&#10;- Patient&#10;- Care&#10;- Cannot walk or see&#10;- Sad or tragic" title="The charity model of disability">
            <a:extLst>
              <a:ext uri="{FF2B5EF4-FFF2-40B4-BE49-F238E27FC236}">
                <a16:creationId xmlns:a16="http://schemas.microsoft.com/office/drawing/2014/main" id="{4B4C5712-1A06-4631-BFC4-7FE05341BE80}"/>
              </a:ext>
            </a:extLst>
          </p:cNvPr>
          <p:cNvGraphicFramePr>
            <a:graphicFrameLocks noGrp="1"/>
          </p:cNvGraphicFramePr>
          <p:nvPr>
            <p:ph sz="half" idx="4294967295"/>
            <p:extLst>
              <p:ext uri="{D42A27DB-BD31-4B8C-83A1-F6EECF244321}">
                <p14:modId xmlns:p14="http://schemas.microsoft.com/office/powerpoint/2010/main" val="3576229392"/>
              </p:ext>
            </p:extLst>
          </p:nvPr>
        </p:nvGraphicFramePr>
        <p:xfrm>
          <a:off x="761074" y="1146446"/>
          <a:ext cx="5257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8" descr="This diagram has 'individual' in a central circle, and linking to it are the following elements of the medical model of disability:&#10;&#10;- Care/cure&#10;- Medical rehabilitation&#10;- Social workers&#10;- Segregated institutions&#10;- Sheltered employment" title="The medical model of disability">
            <a:extLst>
              <a:ext uri="{FF2B5EF4-FFF2-40B4-BE49-F238E27FC236}">
                <a16:creationId xmlns:a16="http://schemas.microsoft.com/office/drawing/2014/main" id="{DEB01802-494A-49D9-B16D-0A8BBE5830E7}"/>
              </a:ext>
            </a:extLst>
          </p:cNvPr>
          <p:cNvGraphicFramePr>
            <a:graphicFrameLocks noGrp="1"/>
          </p:cNvGraphicFramePr>
          <p:nvPr>
            <p:ph sz="half" idx="4294967295"/>
            <p:extLst>
              <p:ext uri="{D42A27DB-BD31-4B8C-83A1-F6EECF244321}">
                <p14:modId xmlns:p14="http://schemas.microsoft.com/office/powerpoint/2010/main" val="3321507393"/>
              </p:ext>
            </p:extLst>
          </p:nvPr>
        </p:nvGraphicFramePr>
        <p:xfrm>
          <a:off x="6173128" y="1049338"/>
          <a:ext cx="5257800" cy="5257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Slide Number Placeholder 6">
            <a:extLst>
              <a:ext uri="{FF2B5EF4-FFF2-40B4-BE49-F238E27FC236}">
                <a16:creationId xmlns:a16="http://schemas.microsoft.com/office/drawing/2014/main" id="{49CEECD9-87A7-4F23-BD94-3C41576CDD4C}"/>
              </a:ext>
            </a:extLst>
          </p:cNvPr>
          <p:cNvSpPr>
            <a:spLocks noGrp="1"/>
          </p:cNvSpPr>
          <p:nvPr>
            <p:ph type="sldNum" sz="quarter" idx="4294967295"/>
          </p:nvPr>
        </p:nvSpPr>
        <p:spPr>
          <a:xfrm>
            <a:off x="9448800" y="6307138"/>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AE0FF3-066E-B040-B442-D5162B3F2CC7}" type="slidenum">
              <a:rPr kumimoji="0" lang="fr-FR" sz="1200" b="0" i="0" u="none" strike="noStrike" kern="1200" cap="none" spc="0" normalizeH="0" baseline="0" noProof="0" smtClean="0">
                <a:ln>
                  <a:noFill/>
                </a:ln>
                <a:solidFill>
                  <a:srgbClr val="FFFFFF"/>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FFFFFF"/>
              </a:solidFill>
              <a:effectLst/>
              <a:uLnTx/>
              <a:uFillTx/>
              <a:latin typeface="Arial" charset="0"/>
              <a:cs typeface="Arial" charset="0"/>
            </a:endParaRPr>
          </a:p>
        </p:txBody>
      </p:sp>
      <p:sp>
        <p:nvSpPr>
          <p:cNvPr id="6" name="Title 1">
            <a:extLst>
              <a:ext uri="{FF2B5EF4-FFF2-40B4-BE49-F238E27FC236}">
                <a16:creationId xmlns:a16="http://schemas.microsoft.com/office/drawing/2014/main" id="{34FD1AB3-53E1-AF4C-83B6-05546D6EDB73}"/>
              </a:ext>
            </a:extLst>
          </p:cNvPr>
          <p:cNvSpPr txBox="1">
            <a:spLocks/>
          </p:cNvSpPr>
          <p:nvPr/>
        </p:nvSpPr>
        <p:spPr>
          <a:xfrm>
            <a:off x="7493795" y="6270906"/>
            <a:ext cx="2616465" cy="535460"/>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2200" b="0" i="0" kern="1200" spc="30" baseline="0">
                <a:solidFill>
                  <a:schemeClr val="tx2"/>
                </a:solidFill>
                <a:latin typeface="Arial" charset="0"/>
                <a:ea typeface="Arial" charset="0"/>
                <a:cs typeface="Arial" charset="0"/>
              </a:defRPr>
            </a:lvl1pPr>
          </a:lstStyle>
          <a:p>
            <a:pPr algn="ctr"/>
            <a:r>
              <a:rPr lang="fr-FR" b="1" dirty="0">
                <a:solidFill>
                  <a:schemeClr val="accent3"/>
                </a:solidFill>
              </a:rPr>
              <a:t>Modèle médical</a:t>
            </a:r>
          </a:p>
        </p:txBody>
      </p:sp>
      <p:sp>
        <p:nvSpPr>
          <p:cNvPr id="10" name="Title 1">
            <a:extLst>
              <a:ext uri="{FF2B5EF4-FFF2-40B4-BE49-F238E27FC236}">
                <a16:creationId xmlns:a16="http://schemas.microsoft.com/office/drawing/2014/main" id="{AA1E336C-4C85-DF43-82F7-4752B20014CA}"/>
              </a:ext>
            </a:extLst>
          </p:cNvPr>
          <p:cNvSpPr txBox="1">
            <a:spLocks/>
          </p:cNvSpPr>
          <p:nvPr/>
        </p:nvSpPr>
        <p:spPr>
          <a:xfrm>
            <a:off x="1916203" y="6270906"/>
            <a:ext cx="2947541" cy="535460"/>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2200" b="0" i="0" kern="1200" spc="30" baseline="0">
                <a:solidFill>
                  <a:schemeClr val="tx2"/>
                </a:solidFill>
                <a:latin typeface="Arial" charset="0"/>
                <a:ea typeface="Arial" charset="0"/>
                <a:cs typeface="Arial" charset="0"/>
              </a:defRPr>
            </a:lvl1pPr>
          </a:lstStyle>
          <a:p>
            <a:pPr algn="ctr"/>
            <a:r>
              <a:rPr lang="fr-FR" b="1" dirty="0">
                <a:solidFill>
                  <a:schemeClr val="accent3"/>
                </a:solidFill>
              </a:rPr>
              <a:t>Modèle caritatif</a:t>
            </a:r>
          </a:p>
        </p:txBody>
      </p:sp>
    </p:spTree>
    <p:extLst>
      <p:ext uri="{BB962C8B-B14F-4D97-AF65-F5344CB8AC3E}">
        <p14:creationId xmlns:p14="http://schemas.microsoft.com/office/powerpoint/2010/main" val="34038176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32DD147F-68C9-9444-AFA2-4463D136AEB9}"/>
              </a:ext>
            </a:extLst>
          </p:cNvPr>
          <p:cNvSpPr txBox="1">
            <a:spLocks/>
          </p:cNvSpPr>
          <p:nvPr/>
        </p:nvSpPr>
        <p:spPr>
          <a:xfrm>
            <a:off x="351833" y="496980"/>
            <a:ext cx="10521576" cy="13250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Arial"/>
              <a:buNone/>
              <a:defRPr sz="4800" b="1" i="0" u="none" strike="noStrike" cap="none">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indent="-342900">
              <a:lnSpc>
                <a:spcPct val="107000"/>
              </a:lnSpc>
            </a:pPr>
            <a:r>
              <a:rPr lang="fr-FR" sz="3600" dirty="0">
                <a:solidFill>
                  <a:schemeClr val="accent1"/>
                </a:solidFill>
                <a:ea typeface="Calibri" panose="020F0502020204030204" pitchFamily="34" charset="0"/>
              </a:rPr>
              <a:t>Une cliente ayant une déficience intellectuelle doit donner son consentement éclairé...</a:t>
            </a:r>
            <a:endParaRPr lang="en-US" sz="3600" dirty="0">
              <a:solidFill>
                <a:schemeClr val="accent1"/>
              </a:solidFill>
            </a:endParaRPr>
          </a:p>
        </p:txBody>
      </p:sp>
      <p:graphicFrame>
        <p:nvGraphicFramePr>
          <p:cNvPr id="10" name="Table 4">
            <a:extLst>
              <a:ext uri="{FF2B5EF4-FFF2-40B4-BE49-F238E27FC236}">
                <a16:creationId xmlns:a16="http://schemas.microsoft.com/office/drawing/2014/main" id="{C95DF152-6739-9A45-AB45-BCEB780CA2A5}"/>
              </a:ext>
            </a:extLst>
          </p:cNvPr>
          <p:cNvGraphicFramePr>
            <a:graphicFrameLocks noGrp="1"/>
          </p:cNvGraphicFramePr>
          <p:nvPr>
            <p:extLst>
              <p:ext uri="{D42A27DB-BD31-4B8C-83A1-F6EECF244321}">
                <p14:modId xmlns:p14="http://schemas.microsoft.com/office/powerpoint/2010/main" val="1375125432"/>
              </p:ext>
            </p:extLst>
          </p:nvPr>
        </p:nvGraphicFramePr>
        <p:xfrm>
          <a:off x="351833" y="1963804"/>
          <a:ext cx="8128000" cy="3751185"/>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249374050"/>
                    </a:ext>
                  </a:extLst>
                </a:gridCol>
                <a:gridCol w="4064000">
                  <a:extLst>
                    <a:ext uri="{9D8B030D-6E8A-4147-A177-3AD203B41FA5}">
                      <a16:colId xmlns:a16="http://schemas.microsoft.com/office/drawing/2014/main" val="1146552230"/>
                    </a:ext>
                  </a:extLst>
                </a:gridCol>
              </a:tblGrid>
              <a:tr h="81669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2000">
                          <a:solidFill>
                            <a:schemeClr val="accent3"/>
                          </a:solidFill>
                        </a:rPr>
                        <a:t>Déclaration stigmatisante :</a:t>
                      </a:r>
                      <a:endParaRPr lang="fr-FR" sz="2000" dirty="0">
                        <a:solidFill>
                          <a:schemeClr val="accent3"/>
                        </a:solidFill>
                      </a:endParaRPr>
                    </a:p>
                  </a:txBody>
                  <a:tcPr marL="137160" marR="137160" marT="137160" marB="1371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2000" dirty="0">
                          <a:solidFill>
                            <a:schemeClr val="bg1"/>
                          </a:solidFill>
                        </a:rPr>
                        <a:t>Déclaration fondée sur </a:t>
                      </a:r>
                      <a:r>
                        <a:rPr lang="fr-FR" sz="2000">
                          <a:solidFill>
                            <a:schemeClr val="bg1"/>
                          </a:solidFill>
                        </a:rPr>
                        <a:t>les droits :</a:t>
                      </a:r>
                      <a:endParaRPr lang="fr-FR" sz="2000" dirty="0">
                        <a:solidFill>
                          <a:schemeClr val="bg1"/>
                        </a:solidFill>
                      </a:endParaRPr>
                    </a:p>
                  </a:txBody>
                  <a:tcPr marL="137160" marR="137160" marT="137160" marB="1371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577170226"/>
                  </a:ext>
                </a:extLst>
              </a:tr>
              <a:tr h="2867265">
                <a:tc>
                  <a:txBody>
                    <a:bodyPr/>
                    <a:lstStyle/>
                    <a:p>
                      <a:pPr marL="0" indent="0">
                        <a:buNone/>
                      </a:pPr>
                      <a:r>
                        <a:rPr lang="fr-FR" sz="3200" dirty="0">
                          <a:solidFill>
                            <a:schemeClr val="tx1"/>
                          </a:solidFill>
                          <a:effectLst/>
                          <a:latin typeface="Arial" panose="020B0604020202020204" pitchFamily="34" charset="0"/>
                          <a:ea typeface="Calibri" panose="020F0502020204030204" pitchFamily="34" charset="0"/>
                          <a:cs typeface="Arial" panose="020B0604020202020204" pitchFamily="34" charset="0"/>
                        </a:rPr>
                        <a:t>« Elle ne peut pas donner son consentement. »</a:t>
                      </a:r>
                      <a:endParaRPr lang="en-US" sz="3200" dirty="0">
                        <a:solidFill>
                          <a:schemeClr val="tx1"/>
                        </a:solidFill>
                        <a:latin typeface="Arial" panose="020B0604020202020204" pitchFamily="34" charset="0"/>
                        <a:cs typeface="Arial" panose="020B0604020202020204" pitchFamily="34" charset="0"/>
                      </a:endParaRPr>
                    </a:p>
                  </a:txBody>
                  <a:tcPr marL="137160" marR="137160" marT="137160" marB="1371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endParaRPr lang="en-US" sz="3200" dirty="0">
                        <a:solidFill>
                          <a:schemeClr val="tx1"/>
                        </a:solidFill>
                      </a:endParaRPr>
                    </a:p>
                  </a:txBody>
                  <a:tcPr marL="137160" marR="137160" marT="137160" marB="1371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31456308"/>
                  </a:ext>
                </a:extLst>
              </a:tr>
            </a:tbl>
          </a:graphicData>
        </a:graphic>
      </p:graphicFrame>
    </p:spTree>
    <p:extLst>
      <p:ext uri="{BB962C8B-B14F-4D97-AF65-F5344CB8AC3E}">
        <p14:creationId xmlns:p14="http://schemas.microsoft.com/office/powerpoint/2010/main" val="13401971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AB43A9B5-C6DB-9D4C-8131-F00CBC3A1341}"/>
              </a:ext>
            </a:extLst>
          </p:cNvPr>
          <p:cNvSpPr txBox="1">
            <a:spLocks/>
          </p:cNvSpPr>
          <p:nvPr/>
        </p:nvSpPr>
        <p:spPr>
          <a:xfrm>
            <a:off x="351833" y="496980"/>
            <a:ext cx="10124010" cy="13250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Arial"/>
              <a:buNone/>
              <a:defRPr sz="4800" b="1" i="0" u="none" strike="noStrike" cap="none">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indent="-342900">
              <a:lnSpc>
                <a:spcPct val="107000"/>
              </a:lnSpc>
            </a:pPr>
            <a:r>
              <a:rPr lang="fr-FR" sz="3600" dirty="0">
                <a:ea typeface="Calibri" panose="020F0502020204030204" pitchFamily="34" charset="0"/>
              </a:rPr>
              <a:t>Une cliente avec une déficience visuelle recherche des services...</a:t>
            </a:r>
            <a:endParaRPr lang="en-US" sz="3600" dirty="0">
              <a:solidFill>
                <a:schemeClr val="accent1"/>
              </a:solidFill>
            </a:endParaRPr>
          </a:p>
        </p:txBody>
      </p:sp>
      <p:graphicFrame>
        <p:nvGraphicFramePr>
          <p:cNvPr id="10" name="Table 4">
            <a:extLst>
              <a:ext uri="{FF2B5EF4-FFF2-40B4-BE49-F238E27FC236}">
                <a16:creationId xmlns:a16="http://schemas.microsoft.com/office/drawing/2014/main" id="{F26F13D7-ABF7-4141-8B43-777566CE1611}"/>
              </a:ext>
            </a:extLst>
          </p:cNvPr>
          <p:cNvGraphicFramePr>
            <a:graphicFrameLocks noGrp="1"/>
          </p:cNvGraphicFramePr>
          <p:nvPr>
            <p:extLst>
              <p:ext uri="{D42A27DB-BD31-4B8C-83A1-F6EECF244321}">
                <p14:modId xmlns:p14="http://schemas.microsoft.com/office/powerpoint/2010/main" val="800972591"/>
              </p:ext>
            </p:extLst>
          </p:nvPr>
        </p:nvGraphicFramePr>
        <p:xfrm>
          <a:off x="351833" y="1963804"/>
          <a:ext cx="8128000" cy="3751185"/>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249374050"/>
                    </a:ext>
                  </a:extLst>
                </a:gridCol>
                <a:gridCol w="4064000">
                  <a:extLst>
                    <a:ext uri="{9D8B030D-6E8A-4147-A177-3AD203B41FA5}">
                      <a16:colId xmlns:a16="http://schemas.microsoft.com/office/drawing/2014/main" val="1146552230"/>
                    </a:ext>
                  </a:extLst>
                </a:gridCol>
              </a:tblGrid>
              <a:tr h="81669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2000">
                          <a:solidFill>
                            <a:schemeClr val="accent3"/>
                          </a:solidFill>
                        </a:rPr>
                        <a:t>Déclaration stigmatisante :</a:t>
                      </a:r>
                      <a:endParaRPr lang="fr-FR" sz="2000" dirty="0">
                        <a:solidFill>
                          <a:schemeClr val="accent3"/>
                        </a:solidFill>
                      </a:endParaRPr>
                    </a:p>
                  </a:txBody>
                  <a:tcPr marL="137160" marR="137160" marT="137160" marB="1371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2000" dirty="0">
                          <a:solidFill>
                            <a:schemeClr val="bg1"/>
                          </a:solidFill>
                        </a:rPr>
                        <a:t>Déclaration fondée sur </a:t>
                      </a:r>
                      <a:r>
                        <a:rPr lang="fr-FR" sz="2000">
                          <a:solidFill>
                            <a:schemeClr val="bg1"/>
                          </a:solidFill>
                        </a:rPr>
                        <a:t>les droits :</a:t>
                      </a:r>
                      <a:endParaRPr lang="fr-FR" sz="2000" dirty="0">
                        <a:solidFill>
                          <a:schemeClr val="bg1"/>
                        </a:solidFill>
                      </a:endParaRPr>
                    </a:p>
                  </a:txBody>
                  <a:tcPr marL="137160" marR="137160" marT="137160" marB="1371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577170226"/>
                  </a:ext>
                </a:extLst>
              </a:tr>
              <a:tr h="2867265">
                <a:tc>
                  <a:txBody>
                    <a:bodyPr/>
                    <a:lstStyle/>
                    <a:p>
                      <a:pPr marL="0" indent="0" algn="l">
                        <a:buNone/>
                      </a:pPr>
                      <a:r>
                        <a:rPr lang="fr-FR" sz="3200" dirty="0">
                          <a:solidFill>
                            <a:schemeClr val="tx1"/>
                          </a:solidFill>
                          <a:effectLst/>
                          <a:latin typeface="Arial" panose="020B0604020202020204" pitchFamily="34" charset="0"/>
                          <a:ea typeface="Calibri" panose="020F0502020204030204" pitchFamily="34" charset="0"/>
                          <a:cs typeface="Arial" panose="020B0604020202020204" pitchFamily="34" charset="0"/>
                        </a:rPr>
                        <a:t>« Elle ne peut pas lire le formulaire. »</a:t>
                      </a:r>
                      <a:endParaRPr lang="en-US" sz="3200" dirty="0">
                        <a:solidFill>
                          <a:schemeClr val="tx1"/>
                        </a:solidFill>
                        <a:latin typeface="Arial" panose="020B0604020202020204" pitchFamily="34" charset="0"/>
                        <a:cs typeface="Arial" panose="020B0604020202020204" pitchFamily="34" charset="0"/>
                      </a:endParaRPr>
                    </a:p>
                  </a:txBody>
                  <a:tcPr marL="137160" marR="137160" marT="137160" marB="1371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endParaRPr lang="en-US" sz="3200" dirty="0">
                        <a:solidFill>
                          <a:schemeClr val="tx1"/>
                        </a:solidFill>
                      </a:endParaRPr>
                    </a:p>
                  </a:txBody>
                  <a:tcPr marL="137160" marR="137160" marT="137160" marB="1371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31456308"/>
                  </a:ext>
                </a:extLst>
              </a:tr>
            </a:tbl>
          </a:graphicData>
        </a:graphic>
      </p:graphicFrame>
    </p:spTree>
    <p:extLst>
      <p:ext uri="{BB962C8B-B14F-4D97-AF65-F5344CB8AC3E}">
        <p14:creationId xmlns:p14="http://schemas.microsoft.com/office/powerpoint/2010/main" val="37575532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5CA1C153-2AE0-AE49-94E8-ACC5101F5236}"/>
              </a:ext>
            </a:extLst>
          </p:cNvPr>
          <p:cNvSpPr txBox="1">
            <a:spLocks/>
          </p:cNvSpPr>
          <p:nvPr/>
        </p:nvSpPr>
        <p:spPr>
          <a:xfrm>
            <a:off x="351833" y="496980"/>
            <a:ext cx="9885471" cy="13250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Arial"/>
              <a:buNone/>
              <a:defRPr sz="4800" b="1" i="0" u="none" strike="noStrike" cap="none">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indent="-342900">
              <a:lnSpc>
                <a:spcPct val="107000"/>
              </a:lnSpc>
            </a:pPr>
            <a:r>
              <a:rPr lang="fr-FR" sz="3600" dirty="0">
                <a:solidFill>
                  <a:schemeClr val="accent1"/>
                </a:solidFill>
                <a:ea typeface="Calibri" panose="020F0502020204030204" pitchFamily="34" charset="0"/>
              </a:rPr>
              <a:t>Une personne qui se déplace en fauteuil roulant postule pour un nouvel emploi...</a:t>
            </a:r>
            <a:endParaRPr lang="en-US" sz="3600" dirty="0">
              <a:solidFill>
                <a:schemeClr val="accent1"/>
              </a:solidFill>
            </a:endParaRPr>
          </a:p>
        </p:txBody>
      </p:sp>
      <p:graphicFrame>
        <p:nvGraphicFramePr>
          <p:cNvPr id="10" name="Table 4">
            <a:extLst>
              <a:ext uri="{FF2B5EF4-FFF2-40B4-BE49-F238E27FC236}">
                <a16:creationId xmlns:a16="http://schemas.microsoft.com/office/drawing/2014/main" id="{98EEB50D-7FA4-8947-8911-77C235BA59C2}"/>
              </a:ext>
            </a:extLst>
          </p:cNvPr>
          <p:cNvGraphicFramePr>
            <a:graphicFrameLocks noGrp="1"/>
          </p:cNvGraphicFramePr>
          <p:nvPr>
            <p:extLst>
              <p:ext uri="{D42A27DB-BD31-4B8C-83A1-F6EECF244321}">
                <p14:modId xmlns:p14="http://schemas.microsoft.com/office/powerpoint/2010/main" val="3052056588"/>
              </p:ext>
            </p:extLst>
          </p:nvPr>
        </p:nvGraphicFramePr>
        <p:xfrm>
          <a:off x="351833" y="1963804"/>
          <a:ext cx="8128000" cy="3751185"/>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249374050"/>
                    </a:ext>
                  </a:extLst>
                </a:gridCol>
                <a:gridCol w="4064000">
                  <a:extLst>
                    <a:ext uri="{9D8B030D-6E8A-4147-A177-3AD203B41FA5}">
                      <a16:colId xmlns:a16="http://schemas.microsoft.com/office/drawing/2014/main" val="1146552230"/>
                    </a:ext>
                  </a:extLst>
                </a:gridCol>
              </a:tblGrid>
              <a:tr h="81669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2000">
                          <a:solidFill>
                            <a:schemeClr val="accent3"/>
                          </a:solidFill>
                        </a:rPr>
                        <a:t>Déclaration stigmatisante :</a:t>
                      </a:r>
                      <a:endParaRPr lang="fr-FR" sz="2000" dirty="0">
                        <a:solidFill>
                          <a:schemeClr val="accent3"/>
                        </a:solidFill>
                      </a:endParaRPr>
                    </a:p>
                  </a:txBody>
                  <a:tcPr marL="137160" marR="137160" marT="137160" marB="1371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2000" dirty="0">
                          <a:solidFill>
                            <a:schemeClr val="bg1"/>
                          </a:solidFill>
                        </a:rPr>
                        <a:t>Déclaration fondée sur </a:t>
                      </a:r>
                      <a:r>
                        <a:rPr lang="fr-FR" sz="2000">
                          <a:solidFill>
                            <a:schemeClr val="bg1"/>
                          </a:solidFill>
                        </a:rPr>
                        <a:t>les droits :</a:t>
                      </a:r>
                      <a:endParaRPr lang="fr-FR" sz="2000" dirty="0">
                        <a:solidFill>
                          <a:schemeClr val="bg1"/>
                        </a:solidFill>
                      </a:endParaRPr>
                    </a:p>
                  </a:txBody>
                  <a:tcPr marL="137160" marR="137160" marT="137160" marB="1371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3"/>
                    </a:solidFill>
                  </a:tcPr>
                </a:tc>
                <a:extLst>
                  <a:ext uri="{0D108BD9-81ED-4DB2-BD59-A6C34878D82A}">
                    <a16:rowId xmlns:a16="http://schemas.microsoft.com/office/drawing/2014/main" val="1577170226"/>
                  </a:ext>
                </a:extLst>
              </a:tr>
              <a:tr h="2867265">
                <a:tc>
                  <a:txBody>
                    <a:bodyPr/>
                    <a:lstStyle/>
                    <a:p>
                      <a:pPr marL="0" indent="0">
                        <a:buNone/>
                      </a:pPr>
                      <a:r>
                        <a:rPr lang="fr-FR" sz="3200" dirty="0">
                          <a:solidFill>
                            <a:schemeClr val="tx1"/>
                          </a:solidFill>
                          <a:effectLst/>
                          <a:latin typeface="Arial" panose="020B0604020202020204" pitchFamily="34" charset="0"/>
                          <a:ea typeface="Calibri" panose="020F0502020204030204" pitchFamily="34" charset="0"/>
                          <a:cs typeface="Arial" panose="020B0604020202020204" pitchFamily="34" charset="0"/>
                        </a:rPr>
                        <a:t>« Elle ne peut même pas entrer dans le bâtiment pour l'entretien. »</a:t>
                      </a:r>
                      <a:endParaRPr lang="en-US" sz="3200" dirty="0">
                        <a:solidFill>
                          <a:schemeClr val="tx1"/>
                        </a:solidFill>
                        <a:latin typeface="Arial" panose="020B0604020202020204" pitchFamily="34" charset="0"/>
                        <a:cs typeface="Arial" panose="020B0604020202020204" pitchFamily="34" charset="0"/>
                      </a:endParaRPr>
                    </a:p>
                  </a:txBody>
                  <a:tcPr marL="137160" marR="137160" marT="137160" marB="1371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40000"/>
                        <a:lumOff val="60000"/>
                      </a:schemeClr>
                    </a:solidFill>
                  </a:tcPr>
                </a:tc>
                <a:tc>
                  <a:txBody>
                    <a:bodyPr/>
                    <a:lstStyle/>
                    <a:p>
                      <a:endParaRPr lang="en-US" sz="3200" dirty="0">
                        <a:solidFill>
                          <a:schemeClr val="tx1"/>
                        </a:solidFill>
                      </a:endParaRPr>
                    </a:p>
                  </a:txBody>
                  <a:tcPr marL="137160" marR="137160" marT="137160" marB="1371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31456308"/>
                  </a:ext>
                </a:extLst>
              </a:tr>
            </a:tbl>
          </a:graphicData>
        </a:graphic>
      </p:graphicFrame>
    </p:spTree>
    <p:extLst>
      <p:ext uri="{BB962C8B-B14F-4D97-AF65-F5344CB8AC3E}">
        <p14:creationId xmlns:p14="http://schemas.microsoft.com/office/powerpoint/2010/main" val="41831016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B616F-56CF-4AD0-8ED0-A8DB6E59EAC9}"/>
              </a:ext>
            </a:extLst>
          </p:cNvPr>
          <p:cNvSpPr>
            <a:spLocks noGrp="1"/>
          </p:cNvSpPr>
          <p:nvPr>
            <p:ph type="title"/>
          </p:nvPr>
        </p:nvSpPr>
        <p:spPr>
          <a:xfrm>
            <a:off x="484094" y="537321"/>
            <a:ext cx="8415600" cy="1304926"/>
          </a:xfrm>
        </p:spPr>
        <p:txBody>
          <a:bodyPr/>
          <a:lstStyle/>
          <a:p>
            <a:r>
              <a:rPr lang="fr-FR" sz="4800" dirty="0">
                <a:solidFill>
                  <a:schemeClr val="accent1"/>
                </a:solidFill>
                <a:latin typeface="+mn-lt"/>
                <a:cs typeface="Helvetica" panose="020B0604020202020204" pitchFamily="34" charset="0"/>
              </a:rPr>
              <a:t>Messages clés</a:t>
            </a:r>
            <a:endParaRPr lang="x-none" sz="4800" dirty="0">
              <a:solidFill>
                <a:schemeClr val="accent1"/>
              </a:solidFill>
              <a:latin typeface="+mn-lt"/>
              <a:cs typeface="Helvetica" panose="020B0604020202020204" pitchFamily="34" charset="0"/>
            </a:endParaRPr>
          </a:p>
        </p:txBody>
      </p:sp>
      <p:sp>
        <p:nvSpPr>
          <p:cNvPr id="3" name="Content Placeholder 2">
            <a:extLst>
              <a:ext uri="{FF2B5EF4-FFF2-40B4-BE49-F238E27FC236}">
                <a16:creationId xmlns:a16="http://schemas.microsoft.com/office/drawing/2014/main" id="{4B36AF4E-00E5-4621-925E-AF50AE9A1F34}"/>
              </a:ext>
            </a:extLst>
          </p:cNvPr>
          <p:cNvSpPr>
            <a:spLocks noGrp="1"/>
          </p:cNvSpPr>
          <p:nvPr>
            <p:ph type="body" idx="4294967295"/>
          </p:nvPr>
        </p:nvSpPr>
        <p:spPr>
          <a:xfrm>
            <a:off x="484094" y="2009775"/>
            <a:ext cx="10448365" cy="4485154"/>
          </a:xfrm>
        </p:spPr>
        <p:txBody>
          <a:bodyPr>
            <a:normAutofit fontScale="92500" lnSpcReduction="20000"/>
          </a:bodyPr>
          <a:lstStyle/>
          <a:p>
            <a:pPr marL="342900" marR="0" lvl="0" indent="-342900">
              <a:lnSpc>
                <a:spcPct val="107000"/>
              </a:lnSpc>
              <a:spcBef>
                <a:spcPts val="0"/>
              </a:spcBef>
              <a:spcAft>
                <a:spcPts val="1200"/>
              </a:spcAft>
              <a:buFont typeface="Symbol" panose="05050102010706020507" pitchFamily="18" charset="2"/>
              <a:buChar char=""/>
            </a:pPr>
            <a:r>
              <a:rPr lang="fr-FR" sz="1800" dirty="0">
                <a:solidFill>
                  <a:schemeClr val="bg1"/>
                </a:solidFill>
                <a:effectLst/>
                <a:ea typeface="Times New Roman" panose="02020603050405020304" pitchFamily="18" charset="0"/>
              </a:rPr>
              <a:t>Il est utile de s'entraîner à utiliser un nouveau langage, afin de devenir plus à l'aise avec la terminologie et le sujet dont nous parlons. Si nous nous sentons à l'aise pour parler du handicap dans le contexte de la santé sexuelle et reproductive et de l'avortement, nous sommes plus à même de prendre en compte les besoins des personnes handicapées dans notre programmation et d'aborder la programmation inclusive de manière respectueuse et fondée sur </a:t>
            </a:r>
            <a:r>
              <a:rPr lang="fr-FR" sz="1800">
                <a:solidFill>
                  <a:schemeClr val="bg1"/>
                </a:solidFill>
                <a:effectLst/>
                <a:ea typeface="Times New Roman" panose="02020603050405020304" pitchFamily="18" charset="0"/>
              </a:rPr>
              <a:t>les droits : </a:t>
            </a:r>
            <a:r>
              <a:rPr lang="fr-FR" sz="1800" dirty="0">
                <a:solidFill>
                  <a:schemeClr val="bg1"/>
                </a:solidFill>
                <a:effectLst/>
                <a:ea typeface="Times New Roman" panose="02020603050405020304" pitchFamily="18" charset="0"/>
              </a:rPr>
              <a:t>« Changer le langage que nous utilisons peut changer notre façon de penser. »</a:t>
            </a:r>
            <a:endParaRPr lang="en-US" sz="1800" dirty="0">
              <a:solidFill>
                <a:schemeClr val="bg1"/>
              </a:solidFill>
              <a:effectLst/>
              <a:ea typeface="Calibri" panose="020F0502020204030204" pitchFamily="34" charset="0"/>
            </a:endParaRPr>
          </a:p>
          <a:p>
            <a:pPr marL="342900" marR="0" lvl="0" indent="-342900">
              <a:lnSpc>
                <a:spcPct val="107000"/>
              </a:lnSpc>
              <a:spcBef>
                <a:spcPts val="0"/>
              </a:spcBef>
              <a:spcAft>
                <a:spcPts val="1200"/>
              </a:spcAft>
              <a:buFont typeface="Symbol" panose="05050102010706020507" pitchFamily="18" charset="2"/>
              <a:buChar char=""/>
            </a:pPr>
            <a:r>
              <a:rPr lang="fr-FR" sz="1800" dirty="0">
                <a:solidFill>
                  <a:schemeClr val="bg1"/>
                </a:solidFill>
                <a:effectLst/>
                <a:ea typeface="Times New Roman" panose="02020603050405020304" pitchFamily="18" charset="0"/>
              </a:rPr>
              <a:t>Si l'on se réfère au modèle social du handicap, il ne nous incombe pas de réparer la déficience d'une personne, mais nous pouvons concevoir des solutions pour les clients handicapés en appliquant une optique fondée sur les droits. </a:t>
            </a:r>
            <a:endParaRPr lang="en-US" sz="1800" dirty="0">
              <a:solidFill>
                <a:schemeClr val="bg1"/>
              </a:solidFill>
              <a:effectLst/>
              <a:ea typeface="Calibri" panose="020F0502020204030204" pitchFamily="34" charset="0"/>
            </a:endParaRPr>
          </a:p>
          <a:p>
            <a:pPr marL="342900" marR="0" lvl="0" indent="-342900">
              <a:lnSpc>
                <a:spcPct val="107000"/>
              </a:lnSpc>
              <a:spcBef>
                <a:spcPts val="0"/>
              </a:spcBef>
              <a:spcAft>
                <a:spcPts val="1200"/>
              </a:spcAft>
              <a:buFont typeface="Symbol" panose="05050102010706020507" pitchFamily="18" charset="2"/>
              <a:buChar char=""/>
            </a:pPr>
            <a:r>
              <a:rPr lang="fr-FR" sz="1800" dirty="0">
                <a:solidFill>
                  <a:schemeClr val="bg1"/>
                </a:solidFill>
                <a:effectLst/>
                <a:ea typeface="Times New Roman" panose="02020603050405020304" pitchFamily="18" charset="0"/>
              </a:rPr>
              <a:t>Nous devons considérer que certaines actions visant à garantir l'inclusion du handicap dans la santé sexuelle et reproductive peuvent être mises en œuvre immédiatement, tandis que d'autres devront être planifiées et actualisées en temps voulu. </a:t>
            </a:r>
            <a:endParaRPr lang="en-US" sz="1800" dirty="0">
              <a:solidFill>
                <a:schemeClr val="bg1"/>
              </a:solidFill>
              <a:effectLst/>
              <a:ea typeface="Calibri" panose="020F0502020204030204" pitchFamily="34" charset="0"/>
            </a:endParaRPr>
          </a:p>
          <a:p>
            <a:pPr marL="342900" marR="0" lvl="0" indent="-342900">
              <a:lnSpc>
                <a:spcPct val="107000"/>
              </a:lnSpc>
              <a:spcBef>
                <a:spcPts val="0"/>
              </a:spcBef>
              <a:spcAft>
                <a:spcPts val="1200"/>
              </a:spcAft>
              <a:buFont typeface="Symbol" panose="05050102010706020507" pitchFamily="18" charset="2"/>
              <a:buChar char=""/>
            </a:pPr>
            <a:r>
              <a:rPr lang="fr-FR" sz="1800" dirty="0">
                <a:solidFill>
                  <a:schemeClr val="bg1"/>
                </a:solidFill>
                <a:effectLst/>
                <a:ea typeface="Times New Roman" panose="02020603050405020304" pitchFamily="18" charset="0"/>
              </a:rPr>
              <a:t>Les questions que nous poserons révéleront si nous sommes prêts à fonctionner selon une approche fondée sur les droits et l'inclusion ou selon l'approche caritative/médicalisée qui pénalise les personnes en situation de handicap et leur fait porter la responsabilité.</a:t>
            </a:r>
          </a:p>
        </p:txBody>
      </p:sp>
    </p:spTree>
    <p:extLst>
      <p:ext uri="{BB962C8B-B14F-4D97-AF65-F5344CB8AC3E}">
        <p14:creationId xmlns:p14="http://schemas.microsoft.com/office/powerpoint/2010/main" val="34004743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62AE6-14B4-41BB-BDA7-4D151E3A9ABF}"/>
              </a:ext>
            </a:extLst>
          </p:cNvPr>
          <p:cNvSpPr>
            <a:spLocks noGrp="1"/>
          </p:cNvSpPr>
          <p:nvPr>
            <p:ph type="title"/>
          </p:nvPr>
        </p:nvSpPr>
        <p:spPr/>
        <p:txBody>
          <a:bodyPr/>
          <a:lstStyle/>
          <a:p>
            <a:r>
              <a:rPr lang="fr-FR" dirty="0"/>
              <a:t>Les Raisons</a:t>
            </a:r>
          </a:p>
        </p:txBody>
      </p:sp>
    </p:spTree>
    <p:extLst>
      <p:ext uri="{BB962C8B-B14F-4D97-AF65-F5344CB8AC3E}">
        <p14:creationId xmlns:p14="http://schemas.microsoft.com/office/powerpoint/2010/main" val="5776546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836" y="335616"/>
            <a:ext cx="10365469" cy="1506631"/>
          </a:xfrm>
        </p:spPr>
        <p:txBody>
          <a:bodyPr>
            <a:normAutofit/>
          </a:bodyPr>
          <a:lstStyle/>
          <a:p>
            <a:r>
              <a:rPr lang="fr-FR" sz="3600" b="0">
                <a:solidFill>
                  <a:schemeClr val="accent3"/>
                </a:solidFill>
              </a:rPr>
              <a:t>Les Raisons :</a:t>
            </a:r>
            <a:br>
              <a:rPr lang="fr-FR" sz="4800" dirty="0">
                <a:solidFill>
                  <a:schemeClr val="accent3"/>
                </a:solidFill>
              </a:rPr>
            </a:br>
            <a:r>
              <a:rPr lang="fr-FR" sz="4800" dirty="0">
                <a:solidFill>
                  <a:schemeClr val="accent3"/>
                </a:solidFill>
              </a:rPr>
              <a:t> Consignes des salles secondaires</a:t>
            </a:r>
          </a:p>
        </p:txBody>
      </p:sp>
      <p:sp>
        <p:nvSpPr>
          <p:cNvPr id="3" name="Text Placeholder 2"/>
          <p:cNvSpPr>
            <a:spLocks noGrp="1"/>
          </p:cNvSpPr>
          <p:nvPr>
            <p:ph type="body" idx="4294967295"/>
          </p:nvPr>
        </p:nvSpPr>
        <p:spPr>
          <a:xfrm>
            <a:off x="452688" y="1842247"/>
            <a:ext cx="10163764" cy="3741737"/>
          </a:xfrm>
        </p:spPr>
        <p:txBody>
          <a:bodyPr>
            <a:normAutofit fontScale="85000" lnSpcReduction="20000"/>
          </a:bodyPr>
          <a:lstStyle/>
          <a:p>
            <a:pPr indent="-457200">
              <a:buClrTx/>
              <a:buSzPct val="55000"/>
            </a:pPr>
            <a:r>
              <a:rPr lang="fr-FR" sz="3275" dirty="0">
                <a:solidFill>
                  <a:schemeClr val="tx1">
                    <a:lumMod val="85000"/>
                    <a:lumOff val="15000"/>
                  </a:schemeClr>
                </a:solidFill>
              </a:rPr>
              <a:t>Rencontrez </a:t>
            </a:r>
            <a:r>
              <a:rPr lang="fr-FR" sz="3275">
                <a:solidFill>
                  <a:schemeClr val="tx1">
                    <a:lumMod val="85000"/>
                    <a:lumOff val="15000"/>
                  </a:schemeClr>
                </a:solidFill>
              </a:rPr>
              <a:t>votre scribe !</a:t>
            </a:r>
            <a:endParaRPr lang="fr-FR" sz="3275" dirty="0">
              <a:solidFill>
                <a:schemeClr val="tx1">
                  <a:lumMod val="85000"/>
                  <a:lumOff val="15000"/>
                </a:schemeClr>
              </a:solidFill>
            </a:endParaRPr>
          </a:p>
          <a:p>
            <a:pPr indent="-457200">
              <a:buClrTx/>
              <a:buSzPct val="55000"/>
            </a:pPr>
            <a:endParaRPr lang="en-US" sz="3275" dirty="0">
              <a:solidFill>
                <a:schemeClr val="tx1">
                  <a:lumMod val="85000"/>
                  <a:lumOff val="15000"/>
                </a:schemeClr>
              </a:solidFill>
            </a:endParaRPr>
          </a:p>
          <a:p>
            <a:pPr indent="-457200">
              <a:buClrTx/>
              <a:buSzPct val="55000"/>
            </a:pPr>
            <a:r>
              <a:rPr lang="fr-FR" sz="3275" dirty="0">
                <a:solidFill>
                  <a:schemeClr val="tx1">
                    <a:lumMod val="85000"/>
                    <a:lumOff val="15000"/>
                  </a:schemeClr>
                </a:solidFill>
              </a:rPr>
              <a:t>Dans le temps qui vous est imparti, réfléchissez à toutes les raisons possibles pour répondre à la question qui vous est posée.</a:t>
            </a:r>
          </a:p>
          <a:p>
            <a:pPr indent="-457200">
              <a:buClrTx/>
              <a:buSzPct val="55000"/>
            </a:pPr>
            <a:endParaRPr lang="en-US" sz="3275" dirty="0">
              <a:solidFill>
                <a:schemeClr val="tx1">
                  <a:lumMod val="85000"/>
                  <a:lumOff val="15000"/>
                </a:schemeClr>
              </a:solidFill>
            </a:endParaRPr>
          </a:p>
          <a:p>
            <a:pPr indent="-457200">
              <a:buClrTx/>
              <a:buSzPct val="55000"/>
            </a:pPr>
            <a:r>
              <a:rPr lang="fr-FR" sz="3275" dirty="0">
                <a:solidFill>
                  <a:schemeClr val="tx1">
                    <a:lumMod val="85000"/>
                    <a:lumOff val="15000"/>
                  </a:schemeClr>
                </a:solidFill>
              </a:rPr>
              <a:t>Désignez une personne dans votre salle pour résumer votre liste pour l'ensemble du groupe en 3 minutes ou moins. </a:t>
            </a:r>
          </a:p>
        </p:txBody>
      </p:sp>
    </p:spTree>
    <p:extLst>
      <p:ext uri="{BB962C8B-B14F-4D97-AF65-F5344CB8AC3E}">
        <p14:creationId xmlns:p14="http://schemas.microsoft.com/office/powerpoint/2010/main" val="18222931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EDFA58-BF74-415C-916F-9E46DE05DDFC}"/>
              </a:ext>
            </a:extLst>
          </p:cNvPr>
          <p:cNvSpPr>
            <a:spLocks noGrp="1"/>
          </p:cNvSpPr>
          <p:nvPr>
            <p:ph type="title"/>
          </p:nvPr>
        </p:nvSpPr>
        <p:spPr>
          <a:xfrm>
            <a:off x="512483" y="352850"/>
            <a:ext cx="10177214" cy="1325067"/>
          </a:xfrm>
        </p:spPr>
        <p:txBody>
          <a:bodyPr/>
          <a:lstStyle/>
          <a:p>
            <a:r>
              <a:rPr lang="fr-FR" dirty="0">
                <a:solidFill>
                  <a:schemeClr val="tx1"/>
                </a:solidFill>
              </a:rPr>
              <a:t>Quelles sont </a:t>
            </a:r>
            <a:r>
              <a:rPr lang="fr-FR" i="1" dirty="0">
                <a:solidFill>
                  <a:schemeClr val="tx1"/>
                </a:solidFill>
              </a:rPr>
              <a:t>toutes</a:t>
            </a:r>
            <a:r>
              <a:rPr lang="fr-FR" dirty="0">
                <a:solidFill>
                  <a:schemeClr val="tx1"/>
                </a:solidFill>
              </a:rPr>
              <a:t> les raisons pour lesquelles...</a:t>
            </a:r>
          </a:p>
        </p:txBody>
      </p:sp>
      <p:graphicFrame>
        <p:nvGraphicFramePr>
          <p:cNvPr id="2" name="Table 2">
            <a:extLst>
              <a:ext uri="{FF2B5EF4-FFF2-40B4-BE49-F238E27FC236}">
                <a16:creationId xmlns:a16="http://schemas.microsoft.com/office/drawing/2014/main" id="{0ED661CF-6AC3-D54D-8021-A02D4C2A4814}"/>
              </a:ext>
            </a:extLst>
          </p:cNvPr>
          <p:cNvGraphicFramePr>
            <a:graphicFrameLocks noGrp="1"/>
          </p:cNvGraphicFramePr>
          <p:nvPr>
            <p:extLst>
              <p:ext uri="{D42A27DB-BD31-4B8C-83A1-F6EECF244321}">
                <p14:modId xmlns:p14="http://schemas.microsoft.com/office/powerpoint/2010/main" val="490991077"/>
              </p:ext>
            </p:extLst>
          </p:nvPr>
        </p:nvGraphicFramePr>
        <p:xfrm>
          <a:off x="512483" y="2185016"/>
          <a:ext cx="10016564" cy="3657600"/>
        </p:xfrm>
        <a:graphic>
          <a:graphicData uri="http://schemas.openxmlformats.org/drawingml/2006/table">
            <a:tbl>
              <a:tblPr bandRow="1">
                <a:tableStyleId>{2D5ABB26-0587-4C30-8999-92F81FD0307C}</a:tableStyleId>
              </a:tblPr>
              <a:tblGrid>
                <a:gridCol w="2499658">
                  <a:extLst>
                    <a:ext uri="{9D8B030D-6E8A-4147-A177-3AD203B41FA5}">
                      <a16:colId xmlns:a16="http://schemas.microsoft.com/office/drawing/2014/main" val="770279613"/>
                    </a:ext>
                  </a:extLst>
                </a:gridCol>
                <a:gridCol w="7516906">
                  <a:extLst>
                    <a:ext uri="{9D8B030D-6E8A-4147-A177-3AD203B41FA5}">
                      <a16:colId xmlns:a16="http://schemas.microsoft.com/office/drawing/2014/main" val="3139133574"/>
                    </a:ext>
                  </a:extLst>
                </a:gridCol>
              </a:tblGrid>
              <a:tr h="914400">
                <a:tc>
                  <a:txBody>
                    <a:bodyPr/>
                    <a:lstStyle/>
                    <a:p>
                      <a:r>
                        <a:rPr lang="fr-FR" b="1" dirty="0">
                          <a:solidFill>
                            <a:schemeClr val="bg1"/>
                          </a:solidFill>
                        </a:rPr>
                        <a:t>Salle secondaire 1 :</a:t>
                      </a:r>
                      <a:endParaRPr lang="en-US" dirty="0">
                        <a:solidFill>
                          <a:schemeClr val="bg1"/>
                        </a:solidFill>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dirty="0"/>
                        <a:t>... les personnes avec un handicap ont des relations sexuelles ?</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6580095"/>
                  </a:ext>
                </a:extLst>
              </a:tr>
              <a:tr h="914400">
                <a:tc>
                  <a:txBody>
                    <a:bodyPr/>
                    <a:lstStyle/>
                    <a:p>
                      <a:r>
                        <a:rPr lang="fr-FR" b="1"/>
                        <a:t>Salle secondaire 2</a:t>
                      </a:r>
                      <a:r>
                        <a:rPr lang="fr-FR" b="1" dirty="0"/>
                        <a:t> :</a:t>
                      </a:r>
                      <a:endParaRPr lang="en-US" dirty="0"/>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a:t>... les </a:t>
                      </a:r>
                      <a:r>
                        <a:rPr lang="fr-FR" dirty="0"/>
                        <a:t>personnes avec un handicap </a:t>
                      </a:r>
                      <a:r>
                        <a:rPr lang="fr-FR"/>
                        <a:t>tombent enceintes ?</a:t>
                      </a:r>
                      <a:endParaRPr lang="fr-FR" dirty="0"/>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3004393"/>
                  </a:ext>
                </a:extLst>
              </a:tr>
              <a:tr h="914400">
                <a:tc>
                  <a:txBody>
                    <a:bodyPr/>
                    <a:lstStyle/>
                    <a:p>
                      <a:r>
                        <a:rPr lang="fr-FR" b="1">
                          <a:solidFill>
                            <a:schemeClr val="bg1"/>
                          </a:solidFill>
                        </a:rPr>
                        <a:t>Salle secondaire 3</a:t>
                      </a:r>
                      <a:r>
                        <a:rPr lang="fr-FR" b="1" dirty="0">
                          <a:solidFill>
                            <a:schemeClr val="bg1"/>
                          </a:solidFill>
                        </a:rPr>
                        <a:t> :</a:t>
                      </a:r>
                      <a:endParaRPr lang="en-US" dirty="0">
                        <a:solidFill>
                          <a:schemeClr val="bg1"/>
                        </a:solidFill>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dirty="0"/>
                        <a:t>... les personnes avec un handicap se font avorter ?</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186726"/>
                  </a:ext>
                </a:extLst>
              </a:tr>
              <a:tr h="914400">
                <a:tc>
                  <a:txBody>
                    <a:bodyPr/>
                    <a:lstStyle/>
                    <a:p>
                      <a:r>
                        <a:rPr lang="fr-FR" b="1"/>
                        <a:t>Salle secondaire 4</a:t>
                      </a:r>
                      <a:r>
                        <a:rPr lang="fr-FR" b="1" dirty="0"/>
                        <a:t> :</a:t>
                      </a:r>
                      <a:endParaRPr lang="en-US" dirty="0"/>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r>
                        <a:rPr lang="fr-FR" dirty="0"/>
                        <a:t>... les personnes avec un handicap prennent des décisions concernant leur grossesse qu'elles ne veulent pas prendre ?</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0431686"/>
                  </a:ext>
                </a:extLst>
              </a:tr>
            </a:tbl>
          </a:graphicData>
        </a:graphic>
      </p:graphicFrame>
    </p:spTree>
    <p:extLst>
      <p:ext uri="{BB962C8B-B14F-4D97-AF65-F5344CB8AC3E}">
        <p14:creationId xmlns:p14="http://schemas.microsoft.com/office/powerpoint/2010/main" val="4507048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B7BA4-1672-464E-8EB6-15C213021185}"/>
              </a:ext>
            </a:extLst>
          </p:cNvPr>
          <p:cNvSpPr>
            <a:spLocks noGrp="1"/>
          </p:cNvSpPr>
          <p:nvPr>
            <p:ph type="title"/>
          </p:nvPr>
        </p:nvSpPr>
        <p:spPr/>
        <p:txBody>
          <a:bodyPr/>
          <a:lstStyle/>
          <a:p>
            <a:pPr marL="45718" indent="0"/>
            <a:r>
              <a:rPr lang="fr-FR" sz="3600" u="heavy" dirty="0">
                <a:solidFill>
                  <a:schemeClr val="tx1"/>
                </a:solidFill>
                <a:uFill>
                  <a:solidFill>
                    <a:schemeClr val="accent1"/>
                  </a:solidFill>
                </a:uFill>
              </a:rPr>
              <a:t>Salle secondaire 1 :</a:t>
            </a:r>
            <a:r>
              <a:rPr lang="fr-FR" sz="3600" dirty="0">
                <a:solidFill>
                  <a:schemeClr val="tx1"/>
                </a:solidFill>
              </a:rPr>
              <a:t> Quelles sont toutes les raisons pour lesquelles les personnes avec un handicap ont des relations sexuelles ?</a:t>
            </a:r>
          </a:p>
        </p:txBody>
      </p:sp>
    </p:spTree>
    <p:extLst>
      <p:ext uri="{BB962C8B-B14F-4D97-AF65-F5344CB8AC3E}">
        <p14:creationId xmlns:p14="http://schemas.microsoft.com/office/powerpoint/2010/main" val="640473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90E28D7-D2CF-944B-9BED-D14296491DC2}"/>
              </a:ext>
            </a:extLst>
          </p:cNvPr>
          <p:cNvSpPr>
            <a:spLocks noGrp="1"/>
          </p:cNvSpPr>
          <p:nvPr>
            <p:ph type="title"/>
          </p:nvPr>
        </p:nvSpPr>
        <p:spPr>
          <a:xfrm>
            <a:off x="351833" y="940733"/>
            <a:ext cx="9351600" cy="1325067"/>
          </a:xfrm>
        </p:spPr>
        <p:txBody>
          <a:bodyPr/>
          <a:lstStyle/>
          <a:p>
            <a:pPr marL="45718"/>
            <a:r>
              <a:rPr lang="fr-FR" sz="3600" u="heavy">
                <a:solidFill>
                  <a:schemeClr val="tx1"/>
                </a:solidFill>
                <a:uFill>
                  <a:solidFill>
                    <a:schemeClr val="accent4"/>
                  </a:solidFill>
                </a:uFill>
              </a:rPr>
              <a:t>Salle secondaire 2 :</a:t>
            </a:r>
            <a:r>
              <a:rPr lang="fr-FR" sz="3600">
                <a:solidFill>
                  <a:schemeClr val="tx1"/>
                </a:solidFill>
              </a:rPr>
              <a:t> Quelles </a:t>
            </a:r>
            <a:r>
              <a:rPr lang="fr-FR" sz="3600" dirty="0">
                <a:solidFill>
                  <a:schemeClr val="tx1"/>
                </a:solidFill>
              </a:rPr>
              <a:t>sont toutes les raisons pour lesquelles les personnes avec un handicap </a:t>
            </a:r>
            <a:r>
              <a:rPr lang="fr-FR" sz="3600">
                <a:solidFill>
                  <a:schemeClr val="tx1"/>
                </a:solidFill>
              </a:rPr>
              <a:t>tombent enceintes ?</a:t>
            </a:r>
            <a:endParaRPr lang="fr-FR" sz="3600" dirty="0">
              <a:solidFill>
                <a:schemeClr val="tx1"/>
              </a:solidFill>
            </a:endParaRPr>
          </a:p>
        </p:txBody>
      </p:sp>
    </p:spTree>
    <p:extLst>
      <p:ext uri="{BB962C8B-B14F-4D97-AF65-F5344CB8AC3E}">
        <p14:creationId xmlns:p14="http://schemas.microsoft.com/office/powerpoint/2010/main" val="2529649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EF68078-E323-984E-8CD0-550D277FB93E}"/>
              </a:ext>
            </a:extLst>
          </p:cNvPr>
          <p:cNvSpPr>
            <a:spLocks noGrp="1"/>
          </p:cNvSpPr>
          <p:nvPr>
            <p:ph type="title"/>
          </p:nvPr>
        </p:nvSpPr>
        <p:spPr>
          <a:xfrm>
            <a:off x="351833" y="940733"/>
            <a:ext cx="9351600" cy="1325067"/>
          </a:xfrm>
        </p:spPr>
        <p:txBody>
          <a:bodyPr/>
          <a:lstStyle/>
          <a:p>
            <a:pPr marL="45718"/>
            <a:r>
              <a:rPr lang="fr-FR" sz="3600" u="heavy">
                <a:solidFill>
                  <a:schemeClr val="tx1"/>
                </a:solidFill>
                <a:uFill>
                  <a:solidFill>
                    <a:schemeClr val="accent3"/>
                  </a:solidFill>
                </a:uFill>
              </a:rPr>
              <a:t>Salle secondaire 3 :</a:t>
            </a:r>
            <a:r>
              <a:rPr lang="fr-FR" sz="3600">
                <a:solidFill>
                  <a:schemeClr val="tx1"/>
                </a:solidFill>
              </a:rPr>
              <a:t> Quelles </a:t>
            </a:r>
            <a:r>
              <a:rPr lang="fr-FR" sz="3600" dirty="0">
                <a:solidFill>
                  <a:schemeClr val="tx1"/>
                </a:solidFill>
              </a:rPr>
              <a:t>sont toutes les raisons pour lesquelles les personnes avec un handicap se </a:t>
            </a:r>
            <a:r>
              <a:rPr lang="fr-FR" sz="3600">
                <a:solidFill>
                  <a:schemeClr val="tx1"/>
                </a:solidFill>
              </a:rPr>
              <a:t>font avorter ?</a:t>
            </a:r>
            <a:endParaRPr lang="fr-FR" sz="3600" dirty="0">
              <a:solidFill>
                <a:schemeClr val="tx1"/>
              </a:solidFill>
            </a:endParaRPr>
          </a:p>
        </p:txBody>
      </p:sp>
    </p:spTree>
    <p:extLst>
      <p:ext uri="{BB962C8B-B14F-4D97-AF65-F5344CB8AC3E}">
        <p14:creationId xmlns:p14="http://schemas.microsoft.com/office/powerpoint/2010/main" val="2702983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A079FD5-A116-4339-8169-F02B8122F52B}"/>
              </a:ext>
            </a:extLst>
          </p:cNvPr>
          <p:cNvSpPr>
            <a:spLocks noGrp="1"/>
          </p:cNvSpPr>
          <p:nvPr>
            <p:ph type="title"/>
          </p:nvPr>
        </p:nvSpPr>
        <p:spPr>
          <a:xfrm>
            <a:off x="351833" y="496466"/>
            <a:ext cx="9840382" cy="1325067"/>
          </a:xfrm>
        </p:spPr>
        <p:txBody>
          <a:bodyPr>
            <a:noAutofit/>
          </a:bodyPr>
          <a:lstStyle/>
          <a:p>
            <a:r>
              <a:rPr lang="fr-FR" b="1" dirty="0"/>
              <a:t>Conséquences des modèles caritatif et médical du handicap</a:t>
            </a:r>
          </a:p>
        </p:txBody>
      </p:sp>
      <p:sp>
        <p:nvSpPr>
          <p:cNvPr id="10" name="Content Placeholder 2">
            <a:extLst>
              <a:ext uri="{FF2B5EF4-FFF2-40B4-BE49-F238E27FC236}">
                <a16:creationId xmlns:a16="http://schemas.microsoft.com/office/drawing/2014/main" id="{0EE806B8-D69A-46D5-B972-7DEB03BCEAC3}"/>
              </a:ext>
            </a:extLst>
          </p:cNvPr>
          <p:cNvSpPr>
            <a:spLocks noGrp="1"/>
          </p:cNvSpPr>
          <p:nvPr>
            <p:ph type="body" idx="1"/>
          </p:nvPr>
        </p:nvSpPr>
        <p:spPr>
          <a:xfrm>
            <a:off x="351832" y="2265800"/>
            <a:ext cx="7108333" cy="3433200"/>
          </a:xfrm>
        </p:spPr>
        <p:txBody>
          <a:bodyPr>
            <a:noAutofit/>
          </a:bodyPr>
          <a:lstStyle/>
          <a:p>
            <a:pPr>
              <a:spcAft>
                <a:spcPts val="1200"/>
              </a:spcAft>
              <a:buClrTx/>
              <a:buSzPct val="75000"/>
            </a:pPr>
            <a:r>
              <a:rPr lang="fr-FR" sz="2000" dirty="0">
                <a:solidFill>
                  <a:schemeClr val="tx1"/>
                </a:solidFill>
              </a:rPr>
              <a:t>L'accent est mis sur l'individu et son handicap</a:t>
            </a:r>
          </a:p>
          <a:p>
            <a:pPr>
              <a:spcAft>
                <a:spcPts val="1200"/>
              </a:spcAft>
              <a:buClrTx/>
              <a:buSzPct val="75000"/>
            </a:pPr>
            <a:r>
              <a:rPr lang="fr-FR" sz="2000" dirty="0">
                <a:solidFill>
                  <a:schemeClr val="tx1"/>
                </a:solidFill>
              </a:rPr>
              <a:t>L'objectif est de « guérir » ou d'« améliorer » les individus pour qu'ils s'intègrent mieux dans la société.</a:t>
            </a:r>
          </a:p>
          <a:p>
            <a:pPr>
              <a:spcAft>
                <a:spcPts val="1200"/>
              </a:spcAft>
              <a:buClrTx/>
              <a:buSzPct val="75000"/>
            </a:pPr>
            <a:r>
              <a:rPr lang="fr-FR" sz="2000" dirty="0">
                <a:solidFill>
                  <a:schemeClr val="tx1"/>
                </a:solidFill>
              </a:rPr>
              <a:t>Les personnes handicapées sont considérées comme « malades » et nécessitant un traitement et des soins.</a:t>
            </a:r>
          </a:p>
          <a:p>
            <a:pPr>
              <a:spcAft>
                <a:spcPts val="1200"/>
              </a:spcAft>
              <a:buClrTx/>
              <a:buSzPct val="75000"/>
            </a:pPr>
            <a:r>
              <a:rPr lang="fr-FR" sz="2000" dirty="0">
                <a:solidFill>
                  <a:schemeClr val="tx1"/>
                </a:solidFill>
              </a:rPr>
              <a:t>Les personnes handicapées sont considérées comme « malheureuses », « dépendantes » ou « impuissantes » et ont besoin de pitié et de charité.</a:t>
            </a:r>
          </a:p>
          <a:p>
            <a:pPr>
              <a:spcAft>
                <a:spcPts val="1200"/>
              </a:spcAft>
              <a:buClrTx/>
              <a:buSzPct val="75000"/>
            </a:pPr>
            <a:r>
              <a:rPr lang="fr-FR" sz="2000" dirty="0">
                <a:solidFill>
                  <a:schemeClr val="tx1"/>
                </a:solidFill>
              </a:rPr>
              <a:t>L'individu est isolé, séparé, déresponsabilisé et déshumanisé.</a:t>
            </a:r>
            <a:endParaRPr lang="en-GB" sz="2000" dirty="0"/>
          </a:p>
        </p:txBody>
      </p:sp>
      <p:sp>
        <p:nvSpPr>
          <p:cNvPr id="7" name="Slide Number Placeholder 6">
            <a:extLst>
              <a:ext uri="{FF2B5EF4-FFF2-40B4-BE49-F238E27FC236}">
                <a16:creationId xmlns:a16="http://schemas.microsoft.com/office/drawing/2014/main" id="{AA75083E-A4F5-4A41-9D2D-F570DD51D98D}"/>
              </a:ext>
            </a:extLst>
          </p:cNvPr>
          <p:cNvSpPr>
            <a:spLocks noGrp="1"/>
          </p:cNvSpPr>
          <p:nvPr>
            <p:ph type="sldNum" sz="quarter" idx="4294967295"/>
          </p:nvPr>
        </p:nvSpPr>
        <p:spPr>
          <a:xfrm>
            <a:off x="94488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AE0FF3-066E-B040-B442-D5162B3F2CC7}" type="slidenum">
              <a:rPr kumimoji="0" lang="fr-FR" sz="1200" b="0" i="0" u="none" strike="noStrike" kern="1200" cap="none" spc="0" normalizeH="0" baseline="0" noProof="0" smtClean="0">
                <a:ln>
                  <a:noFill/>
                </a:ln>
                <a:solidFill>
                  <a:srgbClr val="FFFFFF"/>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FFFFFF"/>
              </a:solidFill>
              <a:effectLst/>
              <a:uLnTx/>
              <a:uFillTx/>
              <a:latin typeface="Arial" charset="0"/>
              <a:cs typeface="Arial" charset="0"/>
            </a:endParaRPr>
          </a:p>
        </p:txBody>
      </p:sp>
    </p:spTree>
    <p:extLst>
      <p:ext uri="{BB962C8B-B14F-4D97-AF65-F5344CB8AC3E}">
        <p14:creationId xmlns:p14="http://schemas.microsoft.com/office/powerpoint/2010/main" val="4702630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CB74F4-09E2-1949-AC39-DC107357A0CF}"/>
              </a:ext>
            </a:extLst>
          </p:cNvPr>
          <p:cNvSpPr>
            <a:spLocks noGrp="1"/>
          </p:cNvSpPr>
          <p:nvPr>
            <p:ph type="title"/>
          </p:nvPr>
        </p:nvSpPr>
        <p:spPr>
          <a:xfrm>
            <a:off x="351833" y="940733"/>
            <a:ext cx="9351600" cy="1325067"/>
          </a:xfrm>
        </p:spPr>
        <p:txBody>
          <a:bodyPr/>
          <a:lstStyle/>
          <a:p>
            <a:pPr marL="45718"/>
            <a:r>
              <a:rPr lang="fr-FR" sz="3600" u="heavy">
                <a:solidFill>
                  <a:schemeClr val="tx1"/>
                </a:solidFill>
                <a:uFill>
                  <a:solidFill>
                    <a:schemeClr val="accent5"/>
                  </a:solidFill>
                </a:uFill>
              </a:rPr>
              <a:t>Salle secondaire 4</a:t>
            </a:r>
            <a:r>
              <a:rPr lang="fr-FR" sz="3600" u="heavy" dirty="0">
                <a:solidFill>
                  <a:schemeClr val="tx1"/>
                </a:solidFill>
                <a:uFill>
                  <a:solidFill>
                    <a:schemeClr val="accent5"/>
                  </a:solidFill>
                </a:uFill>
              </a:rPr>
              <a:t> :</a:t>
            </a:r>
            <a:r>
              <a:rPr lang="fr-FR" sz="3600" dirty="0">
                <a:solidFill>
                  <a:schemeClr val="tx1"/>
                </a:solidFill>
                <a:uFill>
                  <a:solidFill>
                    <a:schemeClr val="accent5"/>
                  </a:solidFill>
                </a:uFill>
              </a:rPr>
              <a:t> </a:t>
            </a:r>
            <a:r>
              <a:rPr lang="fr-FR" sz="3600" dirty="0">
                <a:solidFill>
                  <a:schemeClr val="tx1"/>
                </a:solidFill>
              </a:rPr>
              <a:t>Quelles sont toutes les raisons pour lesquelles les personnes avec un handicap prennent des décisions concernant leur grossesse qu'elles ne veulent </a:t>
            </a:r>
            <a:r>
              <a:rPr lang="fr-FR" sz="3600">
                <a:solidFill>
                  <a:schemeClr val="tx1"/>
                </a:solidFill>
              </a:rPr>
              <a:t>pas prendre ?</a:t>
            </a:r>
            <a:endParaRPr lang="fr-FR" sz="3600" dirty="0">
              <a:solidFill>
                <a:schemeClr val="tx1"/>
              </a:solidFill>
            </a:endParaRPr>
          </a:p>
        </p:txBody>
      </p:sp>
    </p:spTree>
    <p:extLst>
      <p:ext uri="{BB962C8B-B14F-4D97-AF65-F5344CB8AC3E}">
        <p14:creationId xmlns:p14="http://schemas.microsoft.com/office/powerpoint/2010/main" val="9269067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2AE8AAB-7E62-DC40-BD2B-EE885D40EE45}"/>
              </a:ext>
            </a:extLst>
          </p:cNvPr>
          <p:cNvSpPr txBox="1">
            <a:spLocks/>
          </p:cNvSpPr>
          <p:nvPr/>
        </p:nvSpPr>
        <p:spPr>
          <a:xfrm>
            <a:off x="351833" y="940733"/>
            <a:ext cx="9351600" cy="13250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Arial"/>
              <a:buNone/>
              <a:defRPr sz="4800" b="1" i="0" u="none" strike="noStrike" cap="none">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45718"/>
            <a:r>
              <a:rPr lang="fr-FR" sz="3600" dirty="0">
                <a:solidFill>
                  <a:schemeClr val="accent1"/>
                </a:solidFill>
              </a:rPr>
              <a:t>Réflexion </a:t>
            </a:r>
            <a:r>
              <a:rPr lang="fr-FR" sz="3600">
                <a:solidFill>
                  <a:schemeClr val="accent1"/>
                </a:solidFill>
              </a:rPr>
              <a:t>en groupe :</a:t>
            </a:r>
            <a:endParaRPr lang="fr-FR" sz="3600" dirty="0">
              <a:solidFill>
                <a:schemeClr val="accent1"/>
              </a:solidFill>
            </a:endParaRPr>
          </a:p>
          <a:p>
            <a:pPr marL="45718"/>
            <a:r>
              <a:rPr lang="fr-FR" sz="3600" dirty="0">
                <a:solidFill>
                  <a:schemeClr val="tx1"/>
                </a:solidFill>
              </a:rPr>
              <a:t>En quoi ces listes seraient-elles différentes si elles ne concernaient que les personnes </a:t>
            </a:r>
            <a:r>
              <a:rPr lang="fr-FR" sz="3600" i="1">
                <a:solidFill>
                  <a:schemeClr val="tx1"/>
                </a:solidFill>
              </a:rPr>
              <a:t>sans</a:t>
            </a:r>
            <a:r>
              <a:rPr lang="fr-FR" sz="3600">
                <a:solidFill>
                  <a:schemeClr val="tx1"/>
                </a:solidFill>
              </a:rPr>
              <a:t> handicap ?</a:t>
            </a:r>
            <a:endParaRPr lang="fr-FR" sz="3600" dirty="0">
              <a:solidFill>
                <a:schemeClr val="tx1"/>
              </a:solidFill>
            </a:endParaRPr>
          </a:p>
        </p:txBody>
      </p:sp>
    </p:spTree>
    <p:extLst>
      <p:ext uri="{BB962C8B-B14F-4D97-AF65-F5344CB8AC3E}">
        <p14:creationId xmlns:p14="http://schemas.microsoft.com/office/powerpoint/2010/main" val="13554497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61619-A64B-411A-9D3C-6BDBEC487099}"/>
              </a:ext>
            </a:extLst>
          </p:cNvPr>
          <p:cNvSpPr>
            <a:spLocks noGrp="1"/>
          </p:cNvSpPr>
          <p:nvPr>
            <p:ph type="title"/>
          </p:nvPr>
        </p:nvSpPr>
        <p:spPr>
          <a:xfrm>
            <a:off x="351833" y="330400"/>
            <a:ext cx="10019200" cy="1672400"/>
          </a:xfrm>
        </p:spPr>
        <p:txBody>
          <a:bodyPr/>
          <a:lstStyle/>
          <a:p>
            <a:r>
              <a:rPr lang="fr-FR" dirty="0">
                <a:solidFill>
                  <a:schemeClr val="accent1"/>
                </a:solidFill>
              </a:rPr>
              <a:t>Discussion en petits groupes</a:t>
            </a:r>
          </a:p>
        </p:txBody>
      </p:sp>
      <p:sp>
        <p:nvSpPr>
          <p:cNvPr id="4" name="Content Placeholder 3">
            <a:extLst>
              <a:ext uri="{FF2B5EF4-FFF2-40B4-BE49-F238E27FC236}">
                <a16:creationId xmlns:a16="http://schemas.microsoft.com/office/drawing/2014/main" id="{DBA23934-B516-4F06-9180-0633EB3AB282}"/>
              </a:ext>
            </a:extLst>
          </p:cNvPr>
          <p:cNvSpPr>
            <a:spLocks noGrp="1"/>
          </p:cNvSpPr>
          <p:nvPr>
            <p:ph type="body" idx="1"/>
          </p:nvPr>
        </p:nvSpPr>
        <p:spPr>
          <a:xfrm>
            <a:off x="351833" y="1429600"/>
            <a:ext cx="4623579" cy="4137481"/>
          </a:xfrm>
          <a:solidFill>
            <a:schemeClr val="accent5"/>
          </a:solidFill>
        </p:spPr>
        <p:txBody>
          <a:bodyPr tIns="182880" bIns="182880" anchor="ctr">
            <a:normAutofit fontScale="92500" lnSpcReduction="20000"/>
          </a:bodyPr>
          <a:lstStyle/>
          <a:p>
            <a:pPr marL="426705" indent="-365749">
              <a:lnSpc>
                <a:spcPct val="107000"/>
              </a:lnSpc>
              <a:spcBef>
                <a:spcPts val="0"/>
              </a:spcBef>
              <a:spcAft>
                <a:spcPts val="600"/>
              </a:spcAft>
              <a:buClrTx/>
              <a:buSzPct val="75000"/>
              <a:buFont typeface="Wingdings" panose="05000000000000000000" pitchFamily="2" charset="2"/>
              <a:buChar char="§"/>
            </a:pPr>
            <a:r>
              <a:rPr lang="fr-FR">
                <a:solidFill>
                  <a:schemeClr val="tx1"/>
                </a:solidFill>
                <a:ea typeface="Times New Roman" panose="02020603050405020304" pitchFamily="18" charset="0"/>
              </a:rPr>
              <a:t>80 % </a:t>
            </a:r>
            <a:r>
              <a:rPr lang="fr-FR" dirty="0">
                <a:solidFill>
                  <a:schemeClr val="tx1"/>
                </a:solidFill>
                <a:ea typeface="Times New Roman" panose="02020603050405020304" pitchFamily="18" charset="0"/>
              </a:rPr>
              <a:t>des personnes avec un handicap vivent dans des pays à revenu faible ou intermédiaire.</a:t>
            </a:r>
            <a:endParaRPr lang="en-US" dirty="0">
              <a:solidFill>
                <a:schemeClr val="tx1"/>
              </a:solidFill>
              <a:ea typeface="Calibri" panose="020F0502020204030204" pitchFamily="34" charset="0"/>
            </a:endParaRPr>
          </a:p>
          <a:p>
            <a:pPr marL="426705" indent="-365749">
              <a:lnSpc>
                <a:spcPct val="107000"/>
              </a:lnSpc>
              <a:spcBef>
                <a:spcPts val="0"/>
              </a:spcBef>
              <a:spcAft>
                <a:spcPts val="600"/>
              </a:spcAft>
              <a:buClrTx/>
              <a:buSzPct val="75000"/>
              <a:buFont typeface="Wingdings" panose="05000000000000000000" pitchFamily="2" charset="2"/>
              <a:buChar char="§"/>
            </a:pPr>
            <a:r>
              <a:rPr lang="fr-FR">
                <a:solidFill>
                  <a:schemeClr val="tx1"/>
                </a:solidFill>
                <a:ea typeface="Times New Roman" panose="02020603050405020304" pitchFamily="18" charset="0"/>
              </a:rPr>
              <a:t>90 % </a:t>
            </a:r>
            <a:r>
              <a:rPr lang="fr-FR" dirty="0">
                <a:solidFill>
                  <a:schemeClr val="tx1"/>
                </a:solidFill>
                <a:ea typeface="Times New Roman" panose="02020603050405020304" pitchFamily="18" charset="0"/>
              </a:rPr>
              <a:t>des enfants avec un handicap dans les pays à revenu faible ou intermédiaire ne sont pas scolarisés.</a:t>
            </a:r>
            <a:endParaRPr lang="en-US" dirty="0">
              <a:solidFill>
                <a:schemeClr val="tx1"/>
              </a:solidFill>
              <a:ea typeface="Calibri" panose="020F0502020204030204" pitchFamily="34" charset="0"/>
            </a:endParaRPr>
          </a:p>
          <a:p>
            <a:pPr marL="426705" indent="-365749">
              <a:lnSpc>
                <a:spcPct val="107000"/>
              </a:lnSpc>
              <a:spcBef>
                <a:spcPts val="0"/>
              </a:spcBef>
              <a:spcAft>
                <a:spcPts val="600"/>
              </a:spcAft>
              <a:buClrTx/>
              <a:buSzPct val="75000"/>
              <a:buFont typeface="Wingdings" panose="05000000000000000000" pitchFamily="2" charset="2"/>
              <a:buChar char="§"/>
            </a:pPr>
            <a:r>
              <a:rPr lang="fr-FR" dirty="0">
                <a:solidFill>
                  <a:schemeClr val="tx1"/>
                </a:solidFill>
                <a:ea typeface="Times New Roman" panose="02020603050405020304" pitchFamily="18" charset="0"/>
              </a:rPr>
              <a:t>À travers le monde, les femmes et les jeunes filles avec un handicap sont exposées à un risque considérablement accru de violence sexuelle et fondée sur le genre.</a:t>
            </a:r>
            <a:endParaRPr lang="en-US" dirty="0">
              <a:solidFill>
                <a:schemeClr val="tx1"/>
              </a:solidFill>
              <a:ea typeface="Calibri" panose="020F0502020204030204" pitchFamily="34" charset="0"/>
            </a:endParaRPr>
          </a:p>
          <a:p>
            <a:pPr marL="426705" indent="-365749">
              <a:lnSpc>
                <a:spcPct val="107000"/>
              </a:lnSpc>
              <a:spcBef>
                <a:spcPts val="0"/>
              </a:spcBef>
              <a:spcAft>
                <a:spcPts val="600"/>
              </a:spcAft>
              <a:buClrTx/>
              <a:buSzPct val="75000"/>
              <a:buFont typeface="Wingdings" panose="05000000000000000000" pitchFamily="2" charset="2"/>
              <a:buChar char="§"/>
            </a:pPr>
            <a:r>
              <a:rPr lang="fr-FR" dirty="0">
                <a:solidFill>
                  <a:schemeClr val="tx1"/>
                </a:solidFill>
                <a:ea typeface="Times New Roman" panose="02020603050405020304" pitchFamily="18" charset="0"/>
              </a:rPr>
              <a:t>Les personnes avec un handicap sont plus susceptibles de connaître des taux de pauvreté importants.</a:t>
            </a:r>
          </a:p>
        </p:txBody>
      </p:sp>
      <p:sp>
        <p:nvSpPr>
          <p:cNvPr id="3" name="Content Placeholder 2">
            <a:extLst>
              <a:ext uri="{FF2B5EF4-FFF2-40B4-BE49-F238E27FC236}">
                <a16:creationId xmlns:a16="http://schemas.microsoft.com/office/drawing/2014/main" id="{114BE0FB-13A9-4242-BC9C-40737D639C12}"/>
              </a:ext>
            </a:extLst>
          </p:cNvPr>
          <p:cNvSpPr>
            <a:spLocks noGrp="1"/>
          </p:cNvSpPr>
          <p:nvPr>
            <p:ph type="body" idx="2"/>
          </p:nvPr>
        </p:nvSpPr>
        <p:spPr>
          <a:xfrm>
            <a:off x="5499847" y="1785540"/>
            <a:ext cx="5957047" cy="3425600"/>
          </a:xfrm>
        </p:spPr>
        <p:txBody>
          <a:bodyPr anchor="ctr">
            <a:noAutofit/>
          </a:bodyPr>
          <a:lstStyle/>
          <a:p>
            <a:pPr marL="0" indent="0">
              <a:buNone/>
            </a:pPr>
            <a:r>
              <a:rPr lang="fr-FR" sz="2000" i="1" dirty="0">
                <a:solidFill>
                  <a:schemeClr val="tx1"/>
                </a:solidFill>
                <a:ea typeface="Calibri" panose="020F0502020204030204" pitchFamily="34" charset="0"/>
              </a:rPr>
              <a:t>Si les femmes avec un handicap prennent des décisions en matière de santé sexuelle et reproductive pour toutes les mêmes raisons que les femmes sans handicap, que suggèrent ces statistiques quant aux différences possibles entre ces deux catégories de personnes lorsqu'il s'agit de prendre des décisions de santé sexuelle </a:t>
            </a:r>
            <a:r>
              <a:rPr lang="fr-FR" sz="2000" i="1">
                <a:solidFill>
                  <a:schemeClr val="tx1"/>
                </a:solidFill>
                <a:ea typeface="Calibri" panose="020F0502020204030204" pitchFamily="34" charset="0"/>
              </a:rPr>
              <a:t>et reproductive ? </a:t>
            </a:r>
            <a:endParaRPr lang="en-US" sz="2000" dirty="0">
              <a:solidFill>
                <a:schemeClr val="tx1"/>
              </a:solidFill>
              <a:ea typeface="Calibri" panose="020F0502020204030204" pitchFamily="34" charset="0"/>
            </a:endParaRPr>
          </a:p>
        </p:txBody>
      </p:sp>
      <p:sp>
        <p:nvSpPr>
          <p:cNvPr id="5" name="TextBox 4">
            <a:extLst>
              <a:ext uri="{FF2B5EF4-FFF2-40B4-BE49-F238E27FC236}">
                <a16:creationId xmlns:a16="http://schemas.microsoft.com/office/drawing/2014/main" id="{1DE7F466-DE74-A844-9F65-114909BF03AA}"/>
              </a:ext>
            </a:extLst>
          </p:cNvPr>
          <p:cNvSpPr txBox="1"/>
          <p:nvPr/>
        </p:nvSpPr>
        <p:spPr>
          <a:xfrm>
            <a:off x="1869139" y="5809129"/>
            <a:ext cx="8646461" cy="954107"/>
          </a:xfrm>
          <a:prstGeom prst="rect">
            <a:avLst/>
          </a:prstGeom>
          <a:noFill/>
        </p:spPr>
        <p:txBody>
          <a:bodyPr wrap="square" rtlCol="0">
            <a:spAutoFit/>
          </a:bodyPr>
          <a:lstStyle/>
          <a:p>
            <a:r>
              <a:rPr lang="fr-FR">
                <a:solidFill>
                  <a:srgbClr val="2E3856"/>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Sources :</a:t>
            </a:r>
            <a:endParaRPr lang="fr-FR" dirty="0">
              <a:solidFill>
                <a:srgbClr val="2E3856"/>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r>
              <a:rPr lang="fr-FR" dirty="0">
                <a:solidFill>
                  <a:srgbClr val="2E3856"/>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Global Citizen blog, 2018: 5 Facts About Living with a Disability in the Developing World </a:t>
            </a:r>
          </a:p>
          <a:p>
            <a:r>
              <a:rPr lang="fr-FR" dirty="0">
                <a:solidFill>
                  <a:srgbClr val="2E3856"/>
                </a:solidFill>
                <a:latin typeface="Arial" panose="020B0604020202020204" pitchFamily="34" charset="0"/>
                <a:ea typeface="Calibri" panose="020F0502020204030204" pitchFamily="34" charset="0"/>
                <a:cs typeface="Arial" panose="020B0604020202020204" pitchFamily="34" charset="0"/>
                <a:hlinkClick r:id="rId4" invalidUrl="https://www.un.org/womenwatch/daw/csw/csw57/side_events/Fact sheet  VAWG with disabilities FINAL .pdf">
                  <a:extLst>
                    <a:ext uri="{A12FA001-AC4F-418D-AE19-62706E023703}">
                      <ahyp:hlinkClr xmlns:ahyp="http://schemas.microsoft.com/office/drawing/2018/hyperlinkcolor" val="tx"/>
                    </a:ext>
                  </a:extLst>
                </a:hlinkClick>
              </a:rPr>
              <a:t>Commission on the Status of Women Factsheet, 2013: </a:t>
            </a:r>
            <a:r>
              <a:rPr lang="fr-FR" i="1" dirty="0">
                <a:solidFill>
                  <a:schemeClr val="accent3"/>
                </a:solidFill>
                <a:latin typeface="Arial" panose="020B0604020202020204" pitchFamily="34" charset="0"/>
                <a:ea typeface="Calibri" panose="020F0502020204030204" pitchFamily="34" charset="0"/>
                <a:cs typeface="Arial" panose="020B0604020202020204" pitchFamily="34" charset="0"/>
                <a:hlinkClick r:id="rId4" invalidUrl="https://www.un.org/womenwatch/daw/csw/csw57/side_events/Fact sheet  VAWG with disabilities FINAL .pdf">
                  <a:extLst>
                    <a:ext uri="{A12FA001-AC4F-418D-AE19-62706E023703}">
                      <ahyp:hlinkClr xmlns:ahyp="http://schemas.microsoft.com/office/drawing/2018/hyperlinkcolor" val="tx"/>
                    </a:ext>
                  </a:extLst>
                </a:hlinkClick>
              </a:rPr>
              <a:t>Violence Against Women and Girls with Disabilities </a:t>
            </a:r>
            <a:endParaRPr lang="en-US" dirty="0">
              <a:solidFill>
                <a:schemeClr val="accent3"/>
              </a:solidFill>
              <a:latin typeface="Arial" panose="020B0604020202020204" pitchFamily="34" charset="0"/>
              <a:ea typeface="Calibri" panose="020F0502020204030204" pitchFamily="34" charset="0"/>
              <a:cs typeface="Arial" panose="020B0604020202020204" pitchFamily="34" charset="0"/>
            </a:endParaRPr>
          </a:p>
          <a:p>
            <a:r>
              <a:rPr lang="fr-FR" dirty="0">
                <a:solidFill>
                  <a:srgbClr val="2E3856"/>
                </a:solidFill>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World Bank, 2020: </a:t>
            </a:r>
            <a:r>
              <a:rPr lang="fr-FR" i="1" dirty="0">
                <a:solidFill>
                  <a:schemeClr val="accent3"/>
                </a:solidFill>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Disability Inclusion  </a:t>
            </a:r>
            <a:endParaRPr lang="en-US" dirty="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55335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61619-A64B-411A-9D3C-6BDBEC487099}"/>
              </a:ext>
            </a:extLst>
          </p:cNvPr>
          <p:cNvSpPr>
            <a:spLocks noGrp="1"/>
          </p:cNvSpPr>
          <p:nvPr>
            <p:ph type="title"/>
          </p:nvPr>
        </p:nvSpPr>
        <p:spPr>
          <a:xfrm>
            <a:off x="351833" y="308207"/>
            <a:ext cx="11177558" cy="1325067"/>
          </a:xfrm>
        </p:spPr>
        <p:txBody>
          <a:bodyPr>
            <a:normAutofit fontScale="90000"/>
          </a:bodyPr>
          <a:lstStyle/>
          <a:p>
            <a:r>
              <a:rPr lang="fr-FR" dirty="0">
                <a:solidFill>
                  <a:schemeClr val="accent1"/>
                </a:solidFill>
              </a:rPr>
              <a:t>Raisons pour lesquelles les personnes avec un handicap prennent des décisions qu'elles ne veulent pas prendre</a:t>
            </a:r>
          </a:p>
        </p:txBody>
      </p:sp>
      <p:sp>
        <p:nvSpPr>
          <p:cNvPr id="4" name="Content Placeholder 3">
            <a:extLst>
              <a:ext uri="{FF2B5EF4-FFF2-40B4-BE49-F238E27FC236}">
                <a16:creationId xmlns:a16="http://schemas.microsoft.com/office/drawing/2014/main" id="{DBA23934-B516-4F06-9180-0633EB3AB282}"/>
              </a:ext>
            </a:extLst>
          </p:cNvPr>
          <p:cNvSpPr>
            <a:spLocks noGrp="1"/>
          </p:cNvSpPr>
          <p:nvPr>
            <p:ph type="body" idx="1"/>
          </p:nvPr>
        </p:nvSpPr>
        <p:spPr>
          <a:xfrm>
            <a:off x="351832" y="2601976"/>
            <a:ext cx="8872849" cy="3433200"/>
          </a:xfrm>
        </p:spPr>
        <p:txBody>
          <a:bodyPr>
            <a:normAutofit fontScale="92500" lnSpcReduction="10000"/>
          </a:bodyPr>
          <a:lstStyle/>
          <a:p>
            <a:pPr fontAlgn="base">
              <a:lnSpc>
                <a:spcPct val="107000"/>
              </a:lnSpc>
              <a:spcBef>
                <a:spcPts val="0"/>
              </a:spcBef>
              <a:buClrTx/>
              <a:buSzPct val="75000"/>
            </a:pPr>
            <a:r>
              <a:rPr lang="fr-FR" sz="2183" dirty="0">
                <a:ea typeface="Times New Roman" panose="02020603050405020304" pitchFamily="18" charset="0"/>
              </a:rPr>
              <a:t>Citez une raison qui vous met très mal à l'aise et dites pourquoi.</a:t>
            </a:r>
            <a:endParaRPr lang="en-US" sz="2183" dirty="0">
              <a:ea typeface="Calibri" panose="020F0502020204030204" pitchFamily="34" charset="0"/>
            </a:endParaRPr>
          </a:p>
          <a:p>
            <a:pPr fontAlgn="base">
              <a:lnSpc>
                <a:spcPct val="107000"/>
              </a:lnSpc>
              <a:spcBef>
                <a:spcPts val="0"/>
              </a:spcBef>
              <a:buClrTx/>
              <a:buSzPct val="75000"/>
            </a:pPr>
            <a:r>
              <a:rPr lang="fr-FR" sz="2183" dirty="0">
                <a:ea typeface="Times New Roman" panose="02020603050405020304" pitchFamily="18" charset="0"/>
              </a:rPr>
              <a:t>Quels sont les préjugés ou les messages stigmatisants dont vous avez pu hériter à propos des femmes en situation de handicap et qui perpétuent des conditions handicapantes pour leurs décisions en matière de santé sexuelle </a:t>
            </a:r>
            <a:r>
              <a:rPr lang="fr-FR" sz="2183">
                <a:ea typeface="Times New Roman" panose="02020603050405020304" pitchFamily="18" charset="0"/>
              </a:rPr>
              <a:t>et reproductive ?</a:t>
            </a:r>
            <a:endParaRPr lang="en-US" sz="2183" dirty="0">
              <a:ea typeface="Calibri" panose="020F0502020204030204" pitchFamily="34" charset="0"/>
            </a:endParaRPr>
          </a:p>
          <a:p>
            <a:pPr fontAlgn="base">
              <a:lnSpc>
                <a:spcPct val="107000"/>
              </a:lnSpc>
              <a:spcBef>
                <a:spcPts val="0"/>
              </a:spcBef>
              <a:spcAft>
                <a:spcPts val="485"/>
              </a:spcAft>
              <a:buClrTx/>
              <a:buSzPct val="75000"/>
            </a:pPr>
            <a:r>
              <a:rPr lang="fr-FR" sz="2183" dirty="0">
                <a:ea typeface="Times New Roman" panose="02020603050405020304" pitchFamily="18" charset="0"/>
              </a:rPr>
              <a:t>Citez une valeur personnelle fondamentale qui pourrait contribuer à faire évoluer votre état d'esprit et vos comportements vers une approche d'inclusion des personnes handicapées fondée sur les droits, plutôt que sur la charité. </a:t>
            </a:r>
            <a:endParaRPr lang="en-US" sz="2183" dirty="0">
              <a:ea typeface="Calibri" panose="020F0502020204030204" pitchFamily="34" charset="0"/>
            </a:endParaRPr>
          </a:p>
        </p:txBody>
      </p:sp>
    </p:spTree>
    <p:extLst>
      <p:ext uri="{BB962C8B-B14F-4D97-AF65-F5344CB8AC3E}">
        <p14:creationId xmlns:p14="http://schemas.microsoft.com/office/powerpoint/2010/main" val="12418520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61619-A64B-411A-9D3C-6BDBEC487099}"/>
              </a:ext>
            </a:extLst>
          </p:cNvPr>
          <p:cNvSpPr>
            <a:spLocks noGrp="1"/>
          </p:cNvSpPr>
          <p:nvPr>
            <p:ph type="title"/>
          </p:nvPr>
        </p:nvSpPr>
        <p:spPr/>
        <p:txBody>
          <a:bodyPr/>
          <a:lstStyle/>
          <a:p>
            <a:r>
              <a:rPr lang="fr-FR" dirty="0">
                <a:solidFill>
                  <a:schemeClr val="accent1"/>
                </a:solidFill>
              </a:rPr>
              <a:t>Réflexion</a:t>
            </a:r>
          </a:p>
        </p:txBody>
      </p:sp>
      <p:sp>
        <p:nvSpPr>
          <p:cNvPr id="3" name="Content Placeholder 2">
            <a:extLst>
              <a:ext uri="{FF2B5EF4-FFF2-40B4-BE49-F238E27FC236}">
                <a16:creationId xmlns:a16="http://schemas.microsoft.com/office/drawing/2014/main" id="{46FC611D-ABD1-4765-8A80-6BFB35931372}"/>
              </a:ext>
            </a:extLst>
          </p:cNvPr>
          <p:cNvSpPr>
            <a:spLocks noGrp="1"/>
          </p:cNvSpPr>
          <p:nvPr>
            <p:ph type="body" idx="1"/>
          </p:nvPr>
        </p:nvSpPr>
        <p:spPr/>
        <p:txBody>
          <a:bodyPr/>
          <a:lstStyle/>
          <a:p>
            <a:pPr>
              <a:buClr>
                <a:schemeClr val="tx1"/>
              </a:buClr>
            </a:pPr>
            <a:r>
              <a:rPr lang="fr-FR" sz="2400" dirty="0"/>
              <a:t>Qu'avez-vous pensé de </a:t>
            </a:r>
            <a:r>
              <a:rPr lang="fr-FR" sz="2400"/>
              <a:t>cette activité ?</a:t>
            </a:r>
            <a:endParaRPr lang="fr-FR" sz="2400" dirty="0"/>
          </a:p>
          <a:p>
            <a:pPr>
              <a:buClr>
                <a:schemeClr val="tx1"/>
              </a:buClr>
            </a:pPr>
            <a:r>
              <a:rPr lang="fr-FR" sz="2400" dirty="0"/>
              <a:t>Qu'est-ce qui vous a le plus frappé dans </a:t>
            </a:r>
            <a:r>
              <a:rPr lang="fr-FR" sz="2400"/>
              <a:t>cette discussion ?</a:t>
            </a:r>
            <a:endParaRPr lang="fr-FR" sz="2400" dirty="0"/>
          </a:p>
        </p:txBody>
      </p:sp>
    </p:spTree>
    <p:extLst>
      <p:ext uri="{BB962C8B-B14F-4D97-AF65-F5344CB8AC3E}">
        <p14:creationId xmlns:p14="http://schemas.microsoft.com/office/powerpoint/2010/main" val="38772336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61619-A64B-411A-9D3C-6BDBEC487099}"/>
              </a:ext>
            </a:extLst>
          </p:cNvPr>
          <p:cNvSpPr>
            <a:spLocks noGrp="1"/>
          </p:cNvSpPr>
          <p:nvPr>
            <p:ph type="title"/>
          </p:nvPr>
        </p:nvSpPr>
        <p:spPr>
          <a:xfrm>
            <a:off x="351837" y="254933"/>
            <a:ext cx="8415600" cy="2238800"/>
          </a:xfrm>
        </p:spPr>
        <p:txBody>
          <a:bodyPr/>
          <a:lstStyle/>
          <a:p>
            <a:pPr algn="l"/>
            <a:r>
              <a:rPr lang="fr-FR" sz="4800" dirty="0">
                <a:solidFill>
                  <a:schemeClr val="accent1"/>
                </a:solidFill>
              </a:rPr>
              <a:t>Messages clés</a:t>
            </a:r>
          </a:p>
        </p:txBody>
      </p:sp>
      <p:sp>
        <p:nvSpPr>
          <p:cNvPr id="3" name="Content Placeholder 2">
            <a:extLst>
              <a:ext uri="{FF2B5EF4-FFF2-40B4-BE49-F238E27FC236}">
                <a16:creationId xmlns:a16="http://schemas.microsoft.com/office/drawing/2014/main" id="{D741390E-2907-4180-9EA9-CCACA13F5A76}"/>
              </a:ext>
            </a:extLst>
          </p:cNvPr>
          <p:cNvSpPr>
            <a:spLocks noGrp="1"/>
          </p:cNvSpPr>
          <p:nvPr>
            <p:ph sz="quarter" idx="4294967295"/>
          </p:nvPr>
        </p:nvSpPr>
        <p:spPr>
          <a:xfrm>
            <a:off x="510988" y="1255712"/>
            <a:ext cx="10623177" cy="4768569"/>
          </a:xfrm>
        </p:spPr>
        <p:txBody>
          <a:bodyPr>
            <a:noAutofit/>
          </a:bodyPr>
          <a:lstStyle/>
          <a:p>
            <a:pPr marL="207935" indent="-207935">
              <a:lnSpc>
                <a:spcPct val="100000"/>
              </a:lnSpc>
              <a:spcAft>
                <a:spcPts val="1200"/>
              </a:spcAft>
              <a:buClrTx/>
              <a:buFont typeface="Symbol" panose="05050102010706020507" pitchFamily="18" charset="2"/>
              <a:buChar char=""/>
            </a:pPr>
            <a:r>
              <a:rPr lang="fr-FR" sz="1600" dirty="0">
                <a:solidFill>
                  <a:schemeClr val="tx2"/>
                </a:solidFill>
                <a:latin typeface="Arial" panose="020B0604020202020204" pitchFamily="34" charset="0"/>
                <a:ea typeface="Calibri" panose="020F0502020204030204" pitchFamily="34" charset="0"/>
                <a:cs typeface="Arial" panose="020B0604020202020204" pitchFamily="34" charset="0"/>
              </a:rPr>
              <a:t>Les personnes en situation de handicap prennent des décisions en matière de santé sexuelle et reproductive pour les mêmes raisons que les personnes sans handicap. Cependant, en raison de la stigmatisation, de l'augmentation des taux de violence sexuelle et des pratiques et environnements invalidants, les femmes en situation de handicap sont contraintes de franchir des obstacles injustifiés pour faire valoir leurs droits sexuels et reproductifs.</a:t>
            </a:r>
          </a:p>
          <a:p>
            <a:pPr marL="207935" indent="-207935">
              <a:lnSpc>
                <a:spcPct val="100000"/>
              </a:lnSpc>
              <a:spcAft>
                <a:spcPts val="1200"/>
              </a:spcAft>
              <a:buClrTx/>
              <a:buFont typeface="Symbol" panose="05050102010706020507" pitchFamily="18" charset="2"/>
              <a:buChar char=""/>
            </a:pPr>
            <a:r>
              <a:rPr lang="fr-FR" sz="1600" dirty="0">
                <a:solidFill>
                  <a:schemeClr val="tx2"/>
                </a:solidFill>
                <a:latin typeface="Arial" panose="020B0604020202020204" pitchFamily="34" charset="0"/>
                <a:ea typeface="Times New Roman" panose="02020603050405020304" pitchFamily="18" charset="0"/>
                <a:cs typeface="Arial" panose="020B0604020202020204" pitchFamily="34" charset="0"/>
              </a:rPr>
              <a:t>Les personnes avec un handicap ont les mêmes droits sexuels et reproductifs que les personnes sans handicap. Cela inclut, entre autres, le droit à la contraception, à une éducation sexuelle complète, à avoir des enfants, à élever les enfants qu'elles ont et à mettre fin à une grossesse.</a:t>
            </a:r>
            <a:endParaRPr lang="en-US" sz="1600" dirty="0">
              <a:solidFill>
                <a:schemeClr val="tx2"/>
              </a:solidFill>
              <a:latin typeface="Arial" panose="020B0604020202020204" pitchFamily="34" charset="0"/>
              <a:ea typeface="Calibri" panose="020F0502020204030204" pitchFamily="34" charset="0"/>
              <a:cs typeface="Arial" panose="020B0604020202020204" pitchFamily="34" charset="0"/>
            </a:endParaRPr>
          </a:p>
          <a:p>
            <a:pPr marL="207935" indent="-207935">
              <a:lnSpc>
                <a:spcPct val="100000"/>
              </a:lnSpc>
              <a:spcAft>
                <a:spcPts val="1200"/>
              </a:spcAft>
              <a:buClrTx/>
              <a:buFont typeface="Symbol" panose="05050102010706020507" pitchFamily="18" charset="2"/>
              <a:buChar char=""/>
            </a:pPr>
            <a:r>
              <a:rPr lang="fr-FR" sz="1600" dirty="0">
                <a:solidFill>
                  <a:schemeClr val="tx2"/>
                </a:solidFill>
                <a:latin typeface="Arial" panose="020B0604020202020204" pitchFamily="34" charset="0"/>
                <a:ea typeface="Calibri" panose="020F0502020204030204" pitchFamily="34" charset="0"/>
                <a:cs typeface="Arial" panose="020B0604020202020204" pitchFamily="34" charset="0"/>
              </a:rPr>
              <a:t>Notre malaise personnel à l'égard des raisons pour lesquelles les femmes avec un handicap choisissent de tomber enceintes et de poursuivre ou d'interrompre une grossesse peut trouver son origine dans des croyances stigmatisantes non examinées concernant les personnes handicapées.</a:t>
            </a:r>
          </a:p>
          <a:p>
            <a:pPr marL="207935" indent="-207935">
              <a:lnSpc>
                <a:spcPct val="100000"/>
              </a:lnSpc>
              <a:spcAft>
                <a:spcPts val="1200"/>
              </a:spcAft>
              <a:buClrTx/>
              <a:buFont typeface="Symbol" panose="05050102010706020507" pitchFamily="18" charset="2"/>
              <a:buChar char=""/>
            </a:pPr>
            <a:r>
              <a:rPr lang="fr-FR" sz="1600" dirty="0">
                <a:solidFill>
                  <a:schemeClr val="tx2"/>
                </a:solidFill>
                <a:latin typeface="Arial" panose="020B0604020202020204" pitchFamily="34" charset="0"/>
                <a:ea typeface="Calibri" panose="020F0502020204030204" pitchFamily="34" charset="0"/>
                <a:cs typeface="Arial" panose="020B0604020202020204" pitchFamily="34" charset="0"/>
              </a:rPr>
              <a:t>Au niveau sociétal, les croyances stigmatisantes créent des attitudes, des environnements, des politiques et des procédures handicapantes qui privent les femmes en situation de handicap du droit de prendre les décisions qu'elles souhaitent concernant leur santé sexuelle et reproductive.</a:t>
            </a:r>
          </a:p>
          <a:p>
            <a:pPr marL="207935" indent="-207935">
              <a:lnSpc>
                <a:spcPct val="100000"/>
              </a:lnSpc>
              <a:spcAft>
                <a:spcPts val="1200"/>
              </a:spcAft>
              <a:buClrTx/>
              <a:buFont typeface="Symbol" panose="05050102010706020507" pitchFamily="18" charset="2"/>
              <a:buChar char=""/>
            </a:pPr>
            <a:r>
              <a:rPr lang="fr-FR" sz="1600" dirty="0">
                <a:solidFill>
                  <a:schemeClr val="tx2"/>
                </a:solidFill>
                <a:latin typeface="Arial" panose="020B0604020202020204" pitchFamily="34" charset="0"/>
                <a:ea typeface="Calibri" panose="020F0502020204030204" pitchFamily="34" charset="0"/>
                <a:cs typeface="Arial" panose="020B0604020202020204" pitchFamily="34" charset="0"/>
              </a:rPr>
              <a:t>Une mentalité d'inclusion du handicap nous demande de passer d'une approche caritative du handicap à une approche fondée sur les droits. Prendre le temps d'examiner les causes profondes de notre malaise face à certains des choix et des raisons pour lesquels les femmes en situation de handicap prennent des décisions en matière de santé sexuelle et reproductive est une étape importante pour clarifier les valeurs que nous défendons et prendre des mesures qui font valoir les droits des personnes handicapées.</a:t>
            </a:r>
          </a:p>
        </p:txBody>
      </p:sp>
    </p:spTree>
    <p:extLst>
      <p:ext uri="{BB962C8B-B14F-4D97-AF65-F5344CB8AC3E}">
        <p14:creationId xmlns:p14="http://schemas.microsoft.com/office/powerpoint/2010/main" val="14015565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4BF08-656A-43BB-9A5B-8FCF2FEC712D}"/>
              </a:ext>
            </a:extLst>
          </p:cNvPr>
          <p:cNvSpPr>
            <a:spLocks noGrp="1"/>
          </p:cNvSpPr>
          <p:nvPr>
            <p:ph type="title"/>
          </p:nvPr>
        </p:nvSpPr>
        <p:spPr/>
        <p:txBody>
          <a:bodyPr>
            <a:normAutofit/>
          </a:bodyPr>
          <a:lstStyle/>
          <a:p>
            <a:r>
              <a:rPr lang="fr-FR" sz="4800" dirty="0"/>
              <a:t>Pourquoi </a:t>
            </a:r>
            <a:r>
              <a:rPr lang="fr-FR" sz="4800"/>
              <a:t>est-elle morte ? </a:t>
            </a:r>
            <a:br>
              <a:rPr lang="fr-FR" sz="4800" dirty="0"/>
            </a:br>
            <a:r>
              <a:rPr lang="fr-FR" sz="4000" dirty="0"/>
              <a:t>L'histoire de Rita</a:t>
            </a:r>
            <a:br>
              <a:rPr lang="fr-FR" sz="4800" dirty="0"/>
            </a:br>
            <a:endParaRPr lang="en-GB" sz="4000" dirty="0"/>
          </a:p>
        </p:txBody>
      </p:sp>
    </p:spTree>
    <p:extLst>
      <p:ext uri="{BB962C8B-B14F-4D97-AF65-F5344CB8AC3E}">
        <p14:creationId xmlns:p14="http://schemas.microsoft.com/office/powerpoint/2010/main" val="32407106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16980306-0178-49D0-8E5B-75232512FBF7}"/>
              </a:ext>
            </a:extLst>
          </p:cNvPr>
          <p:cNvSpPr/>
          <p:nvPr/>
        </p:nvSpPr>
        <p:spPr>
          <a:xfrm>
            <a:off x="1426888" y="1505396"/>
            <a:ext cx="9743136" cy="3847207"/>
          </a:xfrm>
          <a:prstGeom prst="rect">
            <a:avLst/>
          </a:prstGeom>
        </p:spPr>
        <p:txBody>
          <a:bodyPr wrap="square">
            <a:spAutoFit/>
          </a:bodyPr>
          <a:lstStyle/>
          <a:p>
            <a:pPr defTabSz="457200">
              <a:spcAft>
                <a:spcPts val="1200"/>
              </a:spcAft>
              <a:defRPr/>
            </a:pPr>
            <a:r>
              <a:rPr lang="fr-FR" sz="2800" b="1" dirty="0">
                <a:solidFill>
                  <a:schemeClr val="accent3"/>
                </a:solidFill>
                <a:latin typeface="Arial" panose="020B0604020202020204"/>
              </a:rPr>
              <a:t>Dans cette activité, nous allons écouter l'histoire d'une personne qui a eu recours à un avortement non sécurisé aux conséquences tragiques. </a:t>
            </a:r>
          </a:p>
          <a:p>
            <a:pPr defTabSz="457200">
              <a:spcAft>
                <a:spcPts val="1200"/>
              </a:spcAft>
              <a:defRPr/>
            </a:pPr>
            <a:r>
              <a:rPr lang="fr-FR" sz="2800" b="1" dirty="0">
                <a:solidFill>
                  <a:schemeClr val="accent3"/>
                </a:solidFill>
                <a:latin typeface="Arial" panose="020B0604020202020204"/>
              </a:rPr>
              <a:t>Cette histoire est celle d'une jeune femme appelée Rita.</a:t>
            </a:r>
          </a:p>
          <a:p>
            <a:pPr defTabSz="457200">
              <a:spcAft>
                <a:spcPts val="1200"/>
              </a:spcAft>
              <a:defRPr/>
            </a:pPr>
            <a:r>
              <a:rPr lang="fr-FR" sz="2800" b="1" dirty="0">
                <a:solidFill>
                  <a:schemeClr val="accent3"/>
                </a:solidFill>
                <a:latin typeface="Arial" panose="020B0604020202020204"/>
              </a:rPr>
              <a:t>Nous inviterons une personne avec une bonne connexion Internet à lire l'histoire à voix haute, tandis que nous lirons également les diapositives au fur et à mesure que l'histoire se déroule.</a:t>
            </a:r>
          </a:p>
        </p:txBody>
      </p:sp>
    </p:spTree>
    <p:extLst>
      <p:ext uri="{BB962C8B-B14F-4D97-AF65-F5344CB8AC3E}">
        <p14:creationId xmlns:p14="http://schemas.microsoft.com/office/powerpoint/2010/main" val="2992319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BB1CEDF-642A-45B5-8B1E-A438EB9E4D90}"/>
              </a:ext>
            </a:extLst>
          </p:cNvPr>
          <p:cNvPicPr>
            <a:picLocks noChangeAspect="1"/>
          </p:cNvPicPr>
          <p:nvPr/>
        </p:nvPicPr>
        <p:blipFill>
          <a:blip r:embed="rId2"/>
          <a:stretch>
            <a:fillRect/>
          </a:stretch>
        </p:blipFill>
        <p:spPr>
          <a:xfrm>
            <a:off x="10138758" y="4488310"/>
            <a:ext cx="924297" cy="1784109"/>
          </a:xfrm>
          <a:prstGeom prst="rect">
            <a:avLst/>
          </a:prstGeom>
        </p:spPr>
      </p:pic>
      <p:sp>
        <p:nvSpPr>
          <p:cNvPr id="2" name="Title 1">
            <a:extLst>
              <a:ext uri="{FF2B5EF4-FFF2-40B4-BE49-F238E27FC236}">
                <a16:creationId xmlns:a16="http://schemas.microsoft.com/office/drawing/2014/main" id="{B4C7F7C1-D915-47A7-835D-DFD7797EA1E4}"/>
              </a:ext>
            </a:extLst>
          </p:cNvPr>
          <p:cNvSpPr>
            <a:spLocks noGrp="1"/>
          </p:cNvSpPr>
          <p:nvPr>
            <p:ph type="title"/>
          </p:nvPr>
        </p:nvSpPr>
        <p:spPr>
          <a:xfrm>
            <a:off x="351833" y="198984"/>
            <a:ext cx="9351600" cy="1325067"/>
          </a:xfrm>
        </p:spPr>
        <p:txBody>
          <a:bodyPr>
            <a:normAutofit/>
          </a:bodyPr>
          <a:lstStyle/>
          <a:p>
            <a:r>
              <a:rPr lang="fr-FR" dirty="0">
                <a:solidFill>
                  <a:schemeClr val="accent1"/>
                </a:solidFill>
              </a:rPr>
              <a:t>Pourquoi </a:t>
            </a:r>
            <a:r>
              <a:rPr lang="fr-FR">
                <a:solidFill>
                  <a:schemeClr val="accent1"/>
                </a:solidFill>
              </a:rPr>
              <a:t>est-elle morte ? </a:t>
            </a:r>
            <a:br>
              <a:rPr lang="fr-FR" dirty="0">
                <a:solidFill>
                  <a:schemeClr val="accent1"/>
                </a:solidFill>
              </a:rPr>
            </a:br>
            <a:r>
              <a:rPr lang="fr-FR" sz="2000" dirty="0">
                <a:solidFill>
                  <a:schemeClr val="accent1"/>
                </a:solidFill>
              </a:rPr>
              <a:t>L'histoire de Rita </a:t>
            </a:r>
            <a:r>
              <a:rPr lang="fr-FR" sz="2000">
                <a:solidFill>
                  <a:schemeClr val="accent1"/>
                </a:solidFill>
              </a:rPr>
              <a:t>(page 1 </a:t>
            </a:r>
            <a:r>
              <a:rPr lang="fr-FR" sz="2000" dirty="0">
                <a:solidFill>
                  <a:schemeClr val="accent1"/>
                </a:solidFill>
              </a:rPr>
              <a:t>sur 6)</a:t>
            </a:r>
            <a:endParaRPr lang="en-GB" dirty="0">
              <a:solidFill>
                <a:schemeClr val="accent1"/>
              </a:solidFill>
              <a:highlight>
                <a:srgbClr val="FFFF00"/>
              </a:highlight>
            </a:endParaRPr>
          </a:p>
        </p:txBody>
      </p:sp>
      <p:sp>
        <p:nvSpPr>
          <p:cNvPr id="3" name="Content Placeholder 2">
            <a:extLst>
              <a:ext uri="{FF2B5EF4-FFF2-40B4-BE49-F238E27FC236}">
                <a16:creationId xmlns:a16="http://schemas.microsoft.com/office/drawing/2014/main" id="{AB30C8F6-9BCB-4783-81D2-65A029421E80}"/>
              </a:ext>
            </a:extLst>
          </p:cNvPr>
          <p:cNvSpPr>
            <a:spLocks noGrp="1"/>
          </p:cNvSpPr>
          <p:nvPr>
            <p:ph type="body" idx="1"/>
          </p:nvPr>
        </p:nvSpPr>
        <p:spPr>
          <a:xfrm>
            <a:off x="1276130" y="1779318"/>
            <a:ext cx="4819870" cy="4338722"/>
          </a:xfrm>
        </p:spPr>
        <p:txBody>
          <a:bodyPr/>
          <a:lstStyle/>
          <a:p>
            <a:pPr marL="0" indent="0">
              <a:lnSpc>
                <a:spcPct val="100000"/>
              </a:lnSpc>
              <a:buNone/>
            </a:pPr>
            <a:r>
              <a:rPr lang="fr-FR" sz="2200" dirty="0"/>
              <a:t>Je m'appelle Rita. J'ai grandi dans un village de la province du Nord-Ouest. À six ans, j'ai eu la polio, mais j'ai survécu. Ma jambe droite est très faible et je dois utiliser une canne. </a:t>
            </a:r>
          </a:p>
          <a:p>
            <a:pPr marL="0" indent="0">
              <a:lnSpc>
                <a:spcPct val="100000"/>
              </a:lnSpc>
              <a:buNone/>
            </a:pPr>
            <a:r>
              <a:rPr lang="fr-FR" sz="2200" dirty="0"/>
              <a:t>Mes parents m'ont beaucoup protégée, un peu trop parfois, mais je peux faire tout ce que mes frères et sœurs font. À l'école, j'ai toujours été intelligente et studieuse, et j'étais souvent la première de ma classe.</a:t>
            </a:r>
          </a:p>
        </p:txBody>
      </p:sp>
      <p:sp>
        <p:nvSpPr>
          <p:cNvPr id="11" name="Rectangle 10">
            <a:extLst>
              <a:ext uri="{FF2B5EF4-FFF2-40B4-BE49-F238E27FC236}">
                <a16:creationId xmlns:a16="http://schemas.microsoft.com/office/drawing/2014/main" id="{ADB44537-DA6A-4318-BAF9-07A8C6EFBF03}"/>
              </a:ext>
            </a:extLst>
          </p:cNvPr>
          <p:cNvSpPr/>
          <p:nvPr/>
        </p:nvSpPr>
        <p:spPr>
          <a:xfrm>
            <a:off x="7209117" y="1819659"/>
            <a:ext cx="4220286" cy="2630946"/>
          </a:xfrm>
          <a:prstGeom prst="rect">
            <a:avLst/>
          </a:prstGeom>
          <a:noFill/>
          <a:ln w="9525">
            <a:noFill/>
            <a:miter lim="800000"/>
            <a:headEnd/>
            <a:tailEnd/>
          </a:ln>
        </p:spPr>
        <p:txBody>
          <a:bodyPr vert="horz" lIns="91440" tIns="45720" rIns="91440" bIns="45720" rtlCol="0">
            <a:noAutofit/>
          </a:bodyPr>
          <a:lstStyle/>
          <a:p>
            <a:pPr fontAlgn="base">
              <a:spcAft>
                <a:spcPts val="1200"/>
              </a:spcAft>
              <a:buClr>
                <a:srgbClr val="BE0069"/>
              </a:buClr>
              <a:defRPr/>
            </a:pPr>
            <a:r>
              <a:rPr kumimoji="1" lang="fr-FR" altLang="en-US" sz="2200" dirty="0">
                <a:solidFill>
                  <a:schemeClr val="tx1"/>
                </a:solidFill>
                <a:latin typeface="Arial" panose="020B0604020202020204"/>
              </a:rPr>
              <a:t>J'ai été ravie lorsque j'ai obtenu une bourse pour aller à l'université. Même si mes parents s'inquiétaient de la façon dont je m'en sortirais, je leur ai assuré que tout irait bien et je me suis très bien intégrée. </a:t>
            </a:r>
          </a:p>
        </p:txBody>
      </p:sp>
      <p:pic>
        <p:nvPicPr>
          <p:cNvPr id="4" name="Picture 3">
            <a:extLst>
              <a:ext uri="{FF2B5EF4-FFF2-40B4-BE49-F238E27FC236}">
                <a16:creationId xmlns:a16="http://schemas.microsoft.com/office/drawing/2014/main" id="{96D41BB2-C58D-4F68-BC43-47B2C3E6F952}"/>
              </a:ext>
            </a:extLst>
          </p:cNvPr>
          <p:cNvPicPr>
            <a:picLocks noChangeAspect="1"/>
          </p:cNvPicPr>
          <p:nvPr/>
        </p:nvPicPr>
        <p:blipFill>
          <a:blip r:embed="rId3"/>
          <a:stretch>
            <a:fillRect/>
          </a:stretch>
        </p:blipFill>
        <p:spPr>
          <a:xfrm>
            <a:off x="9035286" y="4445914"/>
            <a:ext cx="1103472" cy="2219136"/>
          </a:xfrm>
          <a:prstGeom prst="rect">
            <a:avLst/>
          </a:prstGeom>
        </p:spPr>
      </p:pic>
      <p:pic>
        <p:nvPicPr>
          <p:cNvPr id="16" name="Picture 15">
            <a:extLst>
              <a:ext uri="{FF2B5EF4-FFF2-40B4-BE49-F238E27FC236}">
                <a16:creationId xmlns:a16="http://schemas.microsoft.com/office/drawing/2014/main" id="{4F5A6C83-4243-4492-8F14-685D64550C26}"/>
              </a:ext>
            </a:extLst>
          </p:cNvPr>
          <p:cNvPicPr>
            <a:picLocks noChangeAspect="1"/>
          </p:cNvPicPr>
          <p:nvPr/>
        </p:nvPicPr>
        <p:blipFill>
          <a:blip r:embed="rId2"/>
          <a:stretch>
            <a:fillRect/>
          </a:stretch>
        </p:blipFill>
        <p:spPr>
          <a:xfrm>
            <a:off x="351833" y="1698734"/>
            <a:ext cx="924297" cy="1784109"/>
          </a:xfrm>
          <a:prstGeom prst="rect">
            <a:avLst/>
          </a:prstGeom>
        </p:spPr>
      </p:pic>
      <p:pic>
        <p:nvPicPr>
          <p:cNvPr id="15" name="Picture 14" descr="A picture containing room&#10;&#10;Description automatically generated">
            <a:extLst>
              <a:ext uri="{FF2B5EF4-FFF2-40B4-BE49-F238E27FC236}">
                <a16:creationId xmlns:a16="http://schemas.microsoft.com/office/drawing/2014/main" id="{9D2FD54E-59AA-4B36-96C7-BA1B51C09400}"/>
              </a:ext>
            </a:extLst>
          </p:cNvPr>
          <p:cNvPicPr>
            <a:picLocks noChangeAspect="1"/>
          </p:cNvPicPr>
          <p:nvPr/>
        </p:nvPicPr>
        <p:blipFill rotWithShape="1">
          <a:blip r:embed="rId4">
            <a:extLst>
              <a:ext uri="{28A0092B-C50C-407E-A947-70E740481C1C}">
                <a14:useLocalDpi xmlns:a14="http://schemas.microsoft.com/office/drawing/2010/main" val="0"/>
              </a:ext>
            </a:extLst>
          </a:blip>
          <a:srcRect t="16154" b="31250"/>
          <a:stretch/>
        </p:blipFill>
        <p:spPr>
          <a:xfrm>
            <a:off x="8250144" y="551827"/>
            <a:ext cx="1888614" cy="1059566"/>
          </a:xfrm>
          <a:prstGeom prst="rect">
            <a:avLst/>
          </a:prstGeom>
        </p:spPr>
      </p:pic>
      <p:sp>
        <p:nvSpPr>
          <p:cNvPr id="10" name="Rectangle 9">
            <a:extLst>
              <a:ext uri="{FF2B5EF4-FFF2-40B4-BE49-F238E27FC236}">
                <a16:creationId xmlns:a16="http://schemas.microsoft.com/office/drawing/2014/main" id="{75A688FA-6C7B-444E-9CDF-EBAF6E58063C}"/>
              </a:ext>
            </a:extLst>
          </p:cNvPr>
          <p:cNvSpPr/>
          <p:nvPr/>
        </p:nvSpPr>
        <p:spPr>
          <a:xfrm>
            <a:off x="8141970" y="6332220"/>
            <a:ext cx="2354580" cy="251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FFFFFF"/>
              </a:solidFill>
              <a:latin typeface="Arial" panose="020B0604020202020204"/>
            </a:endParaRPr>
          </a:p>
        </p:txBody>
      </p:sp>
    </p:spTree>
    <p:extLst>
      <p:ext uri="{BB962C8B-B14F-4D97-AF65-F5344CB8AC3E}">
        <p14:creationId xmlns:p14="http://schemas.microsoft.com/office/powerpoint/2010/main" val="35460167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1C0360A-ADFA-4A25-A558-23D14D8126A8}"/>
              </a:ext>
            </a:extLst>
          </p:cNvPr>
          <p:cNvPicPr>
            <a:picLocks noChangeAspect="1"/>
          </p:cNvPicPr>
          <p:nvPr/>
        </p:nvPicPr>
        <p:blipFill>
          <a:blip r:embed="rId2"/>
          <a:stretch>
            <a:fillRect/>
          </a:stretch>
        </p:blipFill>
        <p:spPr>
          <a:xfrm>
            <a:off x="1270867" y="1648669"/>
            <a:ext cx="924297" cy="1784109"/>
          </a:xfrm>
          <a:prstGeom prst="rect">
            <a:avLst/>
          </a:prstGeom>
        </p:spPr>
      </p:pic>
      <p:sp>
        <p:nvSpPr>
          <p:cNvPr id="13" name="Rectangle 12">
            <a:extLst>
              <a:ext uri="{FF2B5EF4-FFF2-40B4-BE49-F238E27FC236}">
                <a16:creationId xmlns:a16="http://schemas.microsoft.com/office/drawing/2014/main" id="{EBE1AAF4-C958-4F91-8E96-CA87D341D3BE}"/>
              </a:ext>
            </a:extLst>
          </p:cNvPr>
          <p:cNvSpPr/>
          <p:nvPr/>
        </p:nvSpPr>
        <p:spPr>
          <a:xfrm>
            <a:off x="2276405" y="1287244"/>
            <a:ext cx="9343952" cy="5570756"/>
          </a:xfrm>
          <a:prstGeom prst="rect">
            <a:avLst/>
          </a:prstGeom>
        </p:spPr>
        <p:txBody>
          <a:bodyPr wrap="square">
            <a:spAutoFit/>
          </a:bodyPr>
          <a:lstStyle/>
          <a:p>
            <a:pPr fontAlgn="base">
              <a:spcAft>
                <a:spcPts val="1200"/>
              </a:spcAft>
              <a:buClr>
                <a:srgbClr val="BE0069"/>
              </a:buClr>
              <a:defRPr/>
            </a:pPr>
            <a:r>
              <a:rPr kumimoji="1" lang="fr-FR" altLang="en-US" sz="2400" dirty="0">
                <a:solidFill>
                  <a:schemeClr val="tx1"/>
                </a:solidFill>
                <a:latin typeface="Arial" panose="020B0604020202020204"/>
              </a:rPr>
              <a:t>J'ai tout de suite adoré l'université et ma nouvelle vie. Après quelque temps, je suis tombée amoureuse de Tebogo, un camarade de classe. Au début, il était gentil avec moi, mais il est devenu distant et méchant. Un jour, une amie m'a dit que Tebogo avait une autre petite amie. J'étais choquée et triste.</a:t>
            </a:r>
          </a:p>
          <a:p>
            <a:pPr fontAlgn="base">
              <a:spcAft>
                <a:spcPts val="1200"/>
              </a:spcAft>
              <a:buClr>
                <a:srgbClr val="BE0069"/>
              </a:buClr>
              <a:defRPr/>
            </a:pPr>
            <a:r>
              <a:rPr kumimoji="1" lang="fr-FR" sz="2400" dirty="0">
                <a:solidFill>
                  <a:schemeClr val="tx1"/>
                </a:solidFill>
              </a:rPr>
              <a:t>J'ai abordé le sujet directement, mais au lieu d'avoir honte ou de s'excuser, il s'est mis dans une colère noire. Il m'a traité d'« infirme » et a dit que j'avais de la chance qu'un homme fasse attention à moi. </a:t>
            </a:r>
          </a:p>
          <a:p>
            <a:pPr fontAlgn="base">
              <a:spcAft>
                <a:spcPts val="1200"/>
              </a:spcAft>
              <a:buClr>
                <a:srgbClr val="BE0069"/>
              </a:buClr>
              <a:defRPr/>
            </a:pPr>
            <a:r>
              <a:rPr kumimoji="1" lang="fr-FR" sz="2400" dirty="0">
                <a:solidFill>
                  <a:schemeClr val="tx1"/>
                </a:solidFill>
              </a:rPr>
              <a:t>Il a jeté ma canne de l'autre côté de la pièce, pour que je ne puisse pas m'échapper, puis il m'a forcée à avoir un rapport sexuel avec lui. Je lui ai dit d'arrêter, mais il ne m'écoutait pas. Après cela, j'étais dévastée par ce qui s'était passé. J'ai trouvé ma canne et je suis partie aussi vite que j'ai pu.</a:t>
            </a:r>
            <a:endParaRPr kumimoji="1" lang="en-GB" altLang="en-US" sz="2400" dirty="0">
              <a:solidFill>
                <a:schemeClr val="tx1"/>
              </a:solidFill>
              <a:latin typeface="Arial" panose="020B0604020202020204"/>
            </a:endParaRPr>
          </a:p>
        </p:txBody>
      </p:sp>
      <p:pic>
        <p:nvPicPr>
          <p:cNvPr id="11" name="Picture 10" descr="A picture containing suit&#10;&#10;Description automatically generated">
            <a:extLst>
              <a:ext uri="{FF2B5EF4-FFF2-40B4-BE49-F238E27FC236}">
                <a16:creationId xmlns:a16="http://schemas.microsoft.com/office/drawing/2014/main" id="{E364DE95-3DC8-4E9F-8546-3FA939D86D30}"/>
              </a:ext>
            </a:extLst>
          </p:cNvPr>
          <p:cNvPicPr>
            <a:picLocks noChangeAspect="1"/>
          </p:cNvPicPr>
          <p:nvPr/>
        </p:nvPicPr>
        <p:blipFill rotWithShape="1">
          <a:blip r:embed="rId3">
            <a:extLst>
              <a:ext uri="{28A0092B-C50C-407E-A947-70E740481C1C}">
                <a14:useLocalDpi xmlns:a14="http://schemas.microsoft.com/office/drawing/2010/main" val="0"/>
              </a:ext>
            </a:extLst>
          </a:blip>
          <a:srcRect r="76568"/>
          <a:stretch/>
        </p:blipFill>
        <p:spPr>
          <a:xfrm flipH="1">
            <a:off x="437256" y="1524051"/>
            <a:ext cx="752370" cy="2037278"/>
          </a:xfrm>
          <a:prstGeom prst="rect">
            <a:avLst/>
          </a:prstGeom>
        </p:spPr>
      </p:pic>
      <p:sp>
        <p:nvSpPr>
          <p:cNvPr id="12" name="Title 1">
            <a:extLst>
              <a:ext uri="{FF2B5EF4-FFF2-40B4-BE49-F238E27FC236}">
                <a16:creationId xmlns:a16="http://schemas.microsoft.com/office/drawing/2014/main" id="{BDDDC5A3-21ED-6C47-9E10-47C0A5B59B7C}"/>
              </a:ext>
            </a:extLst>
          </p:cNvPr>
          <p:cNvSpPr txBox="1">
            <a:spLocks/>
          </p:cNvSpPr>
          <p:nvPr/>
        </p:nvSpPr>
        <p:spPr>
          <a:xfrm>
            <a:off x="351833" y="198984"/>
            <a:ext cx="9351600" cy="1325067"/>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Arial"/>
              <a:buNone/>
              <a:defRPr sz="4800" b="1" i="0" u="none" strike="noStrike" cap="none">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fr-FR" dirty="0">
                <a:solidFill>
                  <a:schemeClr val="accent1"/>
                </a:solidFill>
              </a:rPr>
              <a:t>Pourquoi </a:t>
            </a:r>
            <a:r>
              <a:rPr lang="fr-FR">
                <a:solidFill>
                  <a:schemeClr val="accent1"/>
                </a:solidFill>
              </a:rPr>
              <a:t>est-elle morte ? </a:t>
            </a:r>
            <a:br>
              <a:rPr lang="fr-FR" dirty="0">
                <a:solidFill>
                  <a:schemeClr val="accent1"/>
                </a:solidFill>
              </a:rPr>
            </a:br>
            <a:r>
              <a:rPr lang="fr-FR" sz="2000" dirty="0">
                <a:solidFill>
                  <a:schemeClr val="accent1"/>
                </a:solidFill>
              </a:rPr>
              <a:t>L'histoire de Rita </a:t>
            </a:r>
            <a:r>
              <a:rPr lang="fr-FR" sz="2000">
                <a:solidFill>
                  <a:schemeClr val="accent1"/>
                </a:solidFill>
              </a:rPr>
              <a:t>(page 2 </a:t>
            </a:r>
            <a:r>
              <a:rPr lang="fr-FR" sz="2000" dirty="0">
                <a:solidFill>
                  <a:schemeClr val="accent1"/>
                </a:solidFill>
              </a:rPr>
              <a:t>sur 6)</a:t>
            </a:r>
            <a:endParaRPr lang="en-GB" dirty="0">
              <a:solidFill>
                <a:schemeClr val="accent1"/>
              </a:solidFill>
              <a:highlight>
                <a:srgbClr val="FFFF00"/>
              </a:highlight>
            </a:endParaRPr>
          </a:p>
        </p:txBody>
      </p:sp>
    </p:spTree>
    <p:extLst>
      <p:ext uri="{BB962C8B-B14F-4D97-AF65-F5344CB8AC3E}">
        <p14:creationId xmlns:p14="http://schemas.microsoft.com/office/powerpoint/2010/main" val="4008673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CAD0D4-A33B-9043-8548-B09B00FCB8C0}"/>
              </a:ext>
            </a:extLst>
          </p:cNvPr>
          <p:cNvSpPr/>
          <p:nvPr/>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CAFA61-FEED-41B0-92A1-E41AC910CADF}"/>
              </a:ext>
            </a:extLst>
          </p:cNvPr>
          <p:cNvSpPr>
            <a:spLocks noGrp="1"/>
          </p:cNvSpPr>
          <p:nvPr>
            <p:ph type="title"/>
          </p:nvPr>
        </p:nvSpPr>
        <p:spPr>
          <a:xfrm>
            <a:off x="351833" y="1385887"/>
            <a:ext cx="5425023" cy="4072331"/>
          </a:xfrm>
        </p:spPr>
        <p:txBody>
          <a:bodyPr>
            <a:normAutofit/>
          </a:bodyPr>
          <a:lstStyle/>
          <a:p>
            <a:r>
              <a:rPr lang="fr-FR" b="1" dirty="0"/>
              <a:t>Le modèle social ou fondé sur les droits du handicap</a:t>
            </a:r>
          </a:p>
        </p:txBody>
      </p:sp>
      <p:graphicFrame>
        <p:nvGraphicFramePr>
          <p:cNvPr id="8" name="Content Placeholder 7" descr="This diagram has 'disabling societyl' in a central circle, and linking to it are the following elements of the social charity model of disability:&#10;&#10;- Rights&#10;- Discrimination&#10;- Inclusion&#10;- Poverty&#10;- Inadequate services&#10;- Inaccessible buildings and transport">
            <a:extLst>
              <a:ext uri="{FF2B5EF4-FFF2-40B4-BE49-F238E27FC236}">
                <a16:creationId xmlns:a16="http://schemas.microsoft.com/office/drawing/2014/main" id="{A47FD7EB-FC4A-43BE-B561-D30D904913D8}"/>
              </a:ext>
            </a:extLst>
          </p:cNvPr>
          <p:cNvGraphicFramePr>
            <a:graphicFrameLocks noGrp="1" noChangeAspect="1"/>
          </p:cNvGraphicFramePr>
          <p:nvPr>
            <p:ph sz="half" idx="4294967295"/>
            <p:extLst>
              <p:ext uri="{D42A27DB-BD31-4B8C-83A1-F6EECF244321}">
                <p14:modId xmlns:p14="http://schemas.microsoft.com/office/powerpoint/2010/main" val="882715051"/>
              </p:ext>
            </p:extLst>
          </p:nvPr>
        </p:nvGraphicFramePr>
        <p:xfrm>
          <a:off x="6260950" y="682606"/>
          <a:ext cx="5801958" cy="5492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a:extLst>
              <a:ext uri="{FF2B5EF4-FFF2-40B4-BE49-F238E27FC236}">
                <a16:creationId xmlns:a16="http://schemas.microsoft.com/office/drawing/2014/main" id="{E1602C0F-1727-499E-81A9-3B9DA54196D0}"/>
              </a:ext>
            </a:extLst>
          </p:cNvPr>
          <p:cNvSpPr>
            <a:spLocks noGrp="1"/>
          </p:cNvSpPr>
          <p:nvPr>
            <p:ph type="sldNum" sz="quarter" idx="4294967295"/>
          </p:nvPr>
        </p:nvSpPr>
        <p:spPr>
          <a:xfrm>
            <a:off x="94488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AE0FF3-066E-B040-B442-D5162B3F2CC7}" type="slidenum">
              <a:rPr kumimoji="0" lang="fr-FR" sz="1200" b="0" i="0" u="none" strike="noStrike" kern="1200" cap="none" spc="0" normalizeH="0" baseline="0" noProof="0" smtClean="0">
                <a:ln>
                  <a:noFill/>
                </a:ln>
                <a:solidFill>
                  <a:srgbClr val="FFFFFF"/>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FFFFFF"/>
              </a:solidFill>
              <a:effectLst/>
              <a:uLnTx/>
              <a:uFillTx/>
              <a:latin typeface="Arial" charset="0"/>
              <a:cs typeface="Arial" charset="0"/>
            </a:endParaRPr>
          </a:p>
        </p:txBody>
      </p:sp>
    </p:spTree>
    <p:extLst>
      <p:ext uri="{BB962C8B-B14F-4D97-AF65-F5344CB8AC3E}">
        <p14:creationId xmlns:p14="http://schemas.microsoft.com/office/powerpoint/2010/main" val="41436144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alpha val="3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310019-A349-493B-9D28-95923A82E451}"/>
              </a:ext>
            </a:extLst>
          </p:cNvPr>
          <p:cNvSpPr/>
          <p:nvPr/>
        </p:nvSpPr>
        <p:spPr>
          <a:xfrm>
            <a:off x="8141970" y="6332220"/>
            <a:ext cx="2354580" cy="251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FFFFFF"/>
              </a:solidFill>
              <a:latin typeface="Arial" panose="020B0604020202020204"/>
            </a:endParaRPr>
          </a:p>
        </p:txBody>
      </p:sp>
      <p:sp>
        <p:nvSpPr>
          <p:cNvPr id="8" name="TextBox 7">
            <a:extLst>
              <a:ext uri="{FF2B5EF4-FFF2-40B4-BE49-F238E27FC236}">
                <a16:creationId xmlns:a16="http://schemas.microsoft.com/office/drawing/2014/main" id="{C5D6D8A5-CA38-4E72-A163-F89A203EE0A0}"/>
              </a:ext>
            </a:extLst>
          </p:cNvPr>
          <p:cNvSpPr txBox="1"/>
          <p:nvPr/>
        </p:nvSpPr>
        <p:spPr>
          <a:xfrm>
            <a:off x="3825794" y="1610507"/>
            <a:ext cx="6322260" cy="1920526"/>
          </a:xfrm>
          <a:prstGeom prst="rect">
            <a:avLst/>
          </a:prstGeom>
          <a:noFill/>
        </p:spPr>
        <p:txBody>
          <a:bodyPr wrap="square" rtlCol="0">
            <a:spAutoFit/>
          </a:bodyPr>
          <a:lstStyle/>
          <a:p>
            <a:pPr fontAlgn="base">
              <a:lnSpc>
                <a:spcPct val="90000"/>
              </a:lnSpc>
              <a:spcBef>
                <a:spcPts val="1000"/>
              </a:spcBef>
              <a:spcAft>
                <a:spcPct val="0"/>
              </a:spcAft>
              <a:buClr>
                <a:srgbClr val="BE0069"/>
              </a:buClr>
              <a:defRPr/>
            </a:pPr>
            <a:r>
              <a:rPr kumimoji="1" lang="fr-FR" altLang="en-US" sz="2200" dirty="0">
                <a:solidFill>
                  <a:schemeClr val="tx1"/>
                </a:solidFill>
                <a:latin typeface="Arial" panose="020B0604020202020204"/>
              </a:rPr>
              <a:t>À l'approche de la fin de l'année universitaire, j'ai essayé de me concentrer sur mon avenir, en étudiant aussi dur que possible et en postulant à des offres d'emploi et de stages. Mais depuis le jour où Tebogo m'a attaquée, je n'étais plus du tout moi-même. Je me sentais souvent fatiguée et nauséeuse, mais j'ai essayé de ne pas y penser. </a:t>
            </a:r>
          </a:p>
        </p:txBody>
      </p:sp>
      <p:pic>
        <p:nvPicPr>
          <p:cNvPr id="6" name="Picture 5">
            <a:extLst>
              <a:ext uri="{FF2B5EF4-FFF2-40B4-BE49-F238E27FC236}">
                <a16:creationId xmlns:a16="http://schemas.microsoft.com/office/drawing/2014/main" id="{5A2A3AB1-8115-4899-8D1F-E240B18836B7}"/>
              </a:ext>
            </a:extLst>
          </p:cNvPr>
          <p:cNvPicPr>
            <a:picLocks noChangeAspect="1"/>
          </p:cNvPicPr>
          <p:nvPr/>
        </p:nvPicPr>
        <p:blipFill>
          <a:blip r:embed="rId2"/>
          <a:stretch>
            <a:fillRect/>
          </a:stretch>
        </p:blipFill>
        <p:spPr>
          <a:xfrm>
            <a:off x="1776000" y="1610508"/>
            <a:ext cx="2049793" cy="1818493"/>
          </a:xfrm>
          <a:prstGeom prst="rect">
            <a:avLst/>
          </a:prstGeom>
        </p:spPr>
      </p:pic>
      <p:sp>
        <p:nvSpPr>
          <p:cNvPr id="11" name="Rectangle 10">
            <a:extLst>
              <a:ext uri="{FF2B5EF4-FFF2-40B4-BE49-F238E27FC236}">
                <a16:creationId xmlns:a16="http://schemas.microsoft.com/office/drawing/2014/main" id="{EE2289D4-9536-4ECF-AC1B-FE22684F76E2}"/>
              </a:ext>
            </a:extLst>
          </p:cNvPr>
          <p:cNvSpPr/>
          <p:nvPr/>
        </p:nvSpPr>
        <p:spPr>
          <a:xfrm>
            <a:off x="1776001" y="4013352"/>
            <a:ext cx="5894712" cy="1311128"/>
          </a:xfrm>
          <a:prstGeom prst="rect">
            <a:avLst/>
          </a:prstGeom>
        </p:spPr>
        <p:txBody>
          <a:bodyPr wrap="square">
            <a:spAutoFit/>
          </a:bodyPr>
          <a:lstStyle/>
          <a:p>
            <a:pPr fontAlgn="base">
              <a:lnSpc>
                <a:spcPct val="90000"/>
              </a:lnSpc>
              <a:spcBef>
                <a:spcPts val="1000"/>
              </a:spcBef>
              <a:spcAft>
                <a:spcPct val="0"/>
              </a:spcAft>
              <a:buClr>
                <a:srgbClr val="BE0069"/>
              </a:buClr>
              <a:defRPr/>
            </a:pPr>
            <a:r>
              <a:rPr kumimoji="1" lang="fr-FR" altLang="en-US" sz="2200" dirty="0">
                <a:solidFill>
                  <a:schemeClr val="tx1"/>
                </a:solidFill>
                <a:latin typeface="Arial" panose="020B0604020202020204"/>
              </a:rPr>
              <a:t>Au moment des examens, je me suis sentie encore plus mal. Alors je suis allée voir une infirmière à la clinique étudiante. Ils ont fait quelques tests de routine, et j'ai été choquée d'apprendre que j'étais enceinte. Je ne pouvais pas y croire.</a:t>
            </a:r>
          </a:p>
        </p:txBody>
      </p:sp>
      <p:pic>
        <p:nvPicPr>
          <p:cNvPr id="13" name="Picture 12" descr="A close up of a sign&#10;&#10;Description automatically generated">
            <a:extLst>
              <a:ext uri="{FF2B5EF4-FFF2-40B4-BE49-F238E27FC236}">
                <a16:creationId xmlns:a16="http://schemas.microsoft.com/office/drawing/2014/main" id="{0677DCEB-9209-46CA-99BE-67CC68C891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9176" y="3925915"/>
            <a:ext cx="2536825" cy="1790700"/>
          </a:xfrm>
          <a:prstGeom prst="rect">
            <a:avLst/>
          </a:prstGeom>
        </p:spPr>
      </p:pic>
      <p:pic>
        <p:nvPicPr>
          <p:cNvPr id="3" name="Picture 2">
            <a:extLst>
              <a:ext uri="{FF2B5EF4-FFF2-40B4-BE49-F238E27FC236}">
                <a16:creationId xmlns:a16="http://schemas.microsoft.com/office/drawing/2014/main" id="{6EF2DC4C-370C-4977-B44F-BE98B6B31C3F}"/>
              </a:ext>
            </a:extLst>
          </p:cNvPr>
          <p:cNvPicPr>
            <a:picLocks noChangeAspect="1"/>
          </p:cNvPicPr>
          <p:nvPr/>
        </p:nvPicPr>
        <p:blipFill rotWithShape="1">
          <a:blip r:embed="rId4"/>
          <a:srcRect l="24000" t="14482" r="18666" b="8611"/>
          <a:stretch/>
        </p:blipFill>
        <p:spPr>
          <a:xfrm rot="1415888">
            <a:off x="8727378" y="4949220"/>
            <a:ext cx="1330545" cy="1427840"/>
          </a:xfrm>
          <a:prstGeom prst="rect">
            <a:avLst/>
          </a:prstGeom>
        </p:spPr>
      </p:pic>
      <p:sp>
        <p:nvSpPr>
          <p:cNvPr id="12" name="Title 1">
            <a:extLst>
              <a:ext uri="{FF2B5EF4-FFF2-40B4-BE49-F238E27FC236}">
                <a16:creationId xmlns:a16="http://schemas.microsoft.com/office/drawing/2014/main" id="{3C33C941-9A9F-B245-8B38-67394301E481}"/>
              </a:ext>
            </a:extLst>
          </p:cNvPr>
          <p:cNvSpPr txBox="1">
            <a:spLocks/>
          </p:cNvSpPr>
          <p:nvPr/>
        </p:nvSpPr>
        <p:spPr>
          <a:xfrm>
            <a:off x="351833" y="198984"/>
            <a:ext cx="9351600" cy="1325067"/>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Arial"/>
              <a:buNone/>
              <a:defRPr sz="4800" b="1" i="0" u="none" strike="noStrike" cap="none">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fr-FR" dirty="0">
                <a:solidFill>
                  <a:schemeClr val="accent1"/>
                </a:solidFill>
              </a:rPr>
              <a:t>Pourquoi </a:t>
            </a:r>
            <a:r>
              <a:rPr lang="fr-FR">
                <a:solidFill>
                  <a:schemeClr val="accent1"/>
                </a:solidFill>
              </a:rPr>
              <a:t>est-elle morte ? </a:t>
            </a:r>
            <a:br>
              <a:rPr lang="fr-FR" dirty="0">
                <a:solidFill>
                  <a:schemeClr val="accent1"/>
                </a:solidFill>
              </a:rPr>
            </a:br>
            <a:r>
              <a:rPr lang="fr-FR" sz="2000" dirty="0">
                <a:solidFill>
                  <a:schemeClr val="accent1"/>
                </a:solidFill>
              </a:rPr>
              <a:t>L'histoire de Rita </a:t>
            </a:r>
            <a:r>
              <a:rPr lang="fr-FR" sz="2000">
                <a:solidFill>
                  <a:schemeClr val="accent1"/>
                </a:solidFill>
              </a:rPr>
              <a:t>(page 3 </a:t>
            </a:r>
            <a:r>
              <a:rPr lang="fr-FR" sz="2000" dirty="0">
                <a:solidFill>
                  <a:schemeClr val="accent1"/>
                </a:solidFill>
              </a:rPr>
              <a:t>sur 6)</a:t>
            </a:r>
            <a:endParaRPr lang="en-GB" dirty="0">
              <a:solidFill>
                <a:schemeClr val="accent1"/>
              </a:solidFill>
              <a:highlight>
                <a:srgbClr val="FFFF00"/>
              </a:highlight>
            </a:endParaRPr>
          </a:p>
        </p:txBody>
      </p:sp>
    </p:spTree>
    <p:extLst>
      <p:ext uri="{BB962C8B-B14F-4D97-AF65-F5344CB8AC3E}">
        <p14:creationId xmlns:p14="http://schemas.microsoft.com/office/powerpoint/2010/main" val="1828840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30C8F6-9BCB-4783-81D2-65A029421E80}"/>
              </a:ext>
            </a:extLst>
          </p:cNvPr>
          <p:cNvSpPr>
            <a:spLocks noGrp="1"/>
          </p:cNvSpPr>
          <p:nvPr>
            <p:ph type="body" idx="1"/>
          </p:nvPr>
        </p:nvSpPr>
        <p:spPr>
          <a:xfrm>
            <a:off x="4606996" y="1647473"/>
            <a:ext cx="6855200" cy="3433200"/>
          </a:xfrm>
        </p:spPr>
        <p:txBody>
          <a:bodyPr/>
          <a:lstStyle/>
          <a:p>
            <a:pPr marL="0" indent="0">
              <a:buNone/>
            </a:pPr>
            <a:r>
              <a:rPr lang="fr-FR" altLang="en-US" sz="2200" dirty="0"/>
              <a:t>Je ne savais rien du sexe et de la grossesse, et mes règles me surprenaient à chaque fois qu'elles arrivaient. Personne à la maison ou à l'école ne m'avait jamais parlé </a:t>
            </a:r>
            <a:r>
              <a:rPr lang="fr-FR" altLang="en-US" sz="2200"/>
              <a:t>de sexe ; </a:t>
            </a:r>
            <a:r>
              <a:rPr lang="fr-FR" altLang="en-US" sz="2200" dirty="0"/>
              <a:t>tout tournait autour de l'école, de mon avenir et de trouver un travail. Qu'est-ce que j'ai </a:t>
            </a:r>
            <a:r>
              <a:rPr lang="fr-FR" altLang="en-US" sz="2200"/>
              <a:t>raté d'autre ?</a:t>
            </a:r>
            <a:endParaRPr lang="fr-FR" altLang="en-US" sz="2200" dirty="0"/>
          </a:p>
        </p:txBody>
      </p:sp>
      <p:sp>
        <p:nvSpPr>
          <p:cNvPr id="4" name="Rectangle 3">
            <a:extLst>
              <a:ext uri="{FF2B5EF4-FFF2-40B4-BE49-F238E27FC236}">
                <a16:creationId xmlns:a16="http://schemas.microsoft.com/office/drawing/2014/main" id="{0448BD68-A8F5-4FFE-8743-422C0CE2AC40}"/>
              </a:ext>
            </a:extLst>
          </p:cNvPr>
          <p:cNvSpPr/>
          <p:nvPr/>
        </p:nvSpPr>
        <p:spPr>
          <a:xfrm>
            <a:off x="2660375" y="3914497"/>
            <a:ext cx="7640071" cy="2824171"/>
          </a:xfrm>
          <a:prstGeom prst="rect">
            <a:avLst/>
          </a:prstGeom>
          <a:solidFill>
            <a:schemeClr val="bg1"/>
          </a:solidFill>
        </p:spPr>
        <p:txBody>
          <a:bodyPr wrap="square">
            <a:spAutoFit/>
          </a:bodyPr>
          <a:lstStyle/>
          <a:p>
            <a:pPr defTabSz="457200">
              <a:lnSpc>
                <a:spcPct val="110000"/>
              </a:lnSpc>
              <a:spcAft>
                <a:spcPts val="1200"/>
              </a:spcAft>
              <a:defRPr/>
            </a:pPr>
            <a:r>
              <a:rPr lang="fr-FR" sz="2200" dirty="0">
                <a:solidFill>
                  <a:schemeClr val="tx1"/>
                </a:solidFill>
                <a:latin typeface="Arial" panose="020B0604020202020204" pitchFamily="34" charset="0"/>
              </a:rPr>
              <a:t>Doucement, j'ai demandé à l'infirmier s'il était possible de mettre fin à la grossesse. Il ne m'a rien demandé sur les circonstances, et j'ai eu honte de dire que j'avais été violée.</a:t>
            </a:r>
          </a:p>
          <a:p>
            <a:pPr defTabSz="457200">
              <a:lnSpc>
                <a:spcPct val="110000"/>
              </a:lnSpc>
              <a:spcAft>
                <a:spcPts val="1200"/>
              </a:spcAft>
              <a:defRPr/>
            </a:pPr>
            <a:r>
              <a:rPr lang="fr-FR" sz="2200" dirty="0">
                <a:solidFill>
                  <a:schemeClr val="tx1"/>
                </a:solidFill>
                <a:latin typeface="Arial" panose="020B0604020202020204" pitchFamily="34" charset="0"/>
              </a:rPr>
              <a:t>Au lieu de cela, il m'a donné une petite tape sur l'épaule et m'a dit que le fait de boiter ne devrait pas être un obstacle pour devenir mère. Il a dit que je devais me réjouir, et m'a dit de revenir pour les visites prénatales. </a:t>
            </a:r>
            <a:endParaRPr lang="en-US" sz="2200" dirty="0">
              <a:solidFill>
                <a:schemeClr val="tx1"/>
              </a:solidFill>
              <a:latin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C005A2EA-D905-48E1-B82D-0B8DBCE746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0376" y="3979608"/>
            <a:ext cx="911820" cy="2202131"/>
          </a:xfrm>
          <a:prstGeom prst="rect">
            <a:avLst/>
          </a:prstGeom>
        </p:spPr>
      </p:pic>
      <p:pic>
        <p:nvPicPr>
          <p:cNvPr id="18" name="Picture 17">
            <a:extLst>
              <a:ext uri="{FF2B5EF4-FFF2-40B4-BE49-F238E27FC236}">
                <a16:creationId xmlns:a16="http://schemas.microsoft.com/office/drawing/2014/main" id="{E2DA2941-263A-45B5-B9C7-3B6FE1E7142B}"/>
              </a:ext>
            </a:extLst>
          </p:cNvPr>
          <p:cNvPicPr>
            <a:picLocks noChangeAspect="1"/>
          </p:cNvPicPr>
          <p:nvPr/>
        </p:nvPicPr>
        <p:blipFill>
          <a:blip r:embed="rId3"/>
          <a:stretch>
            <a:fillRect/>
          </a:stretch>
        </p:blipFill>
        <p:spPr>
          <a:xfrm>
            <a:off x="1958604" y="1982064"/>
            <a:ext cx="924297" cy="1784109"/>
          </a:xfrm>
          <a:prstGeom prst="rect">
            <a:avLst/>
          </a:prstGeom>
        </p:spPr>
      </p:pic>
      <p:pic>
        <p:nvPicPr>
          <p:cNvPr id="27" name="Picture 26">
            <a:extLst>
              <a:ext uri="{FF2B5EF4-FFF2-40B4-BE49-F238E27FC236}">
                <a16:creationId xmlns:a16="http://schemas.microsoft.com/office/drawing/2014/main" id="{7128DFAC-46E8-403E-9118-1CC5E9D23CD8}"/>
              </a:ext>
            </a:extLst>
          </p:cNvPr>
          <p:cNvPicPr>
            <a:picLocks noChangeAspect="1"/>
          </p:cNvPicPr>
          <p:nvPr/>
        </p:nvPicPr>
        <p:blipFill>
          <a:blip r:embed="rId4">
            <a:biLevel thresh="75000"/>
          </a:blip>
          <a:stretch>
            <a:fillRect/>
          </a:stretch>
        </p:blipFill>
        <p:spPr>
          <a:xfrm>
            <a:off x="2746402" y="1381279"/>
            <a:ext cx="1725461" cy="1393260"/>
          </a:xfrm>
          <a:prstGeom prst="rect">
            <a:avLst/>
          </a:prstGeom>
        </p:spPr>
      </p:pic>
      <p:pic>
        <p:nvPicPr>
          <p:cNvPr id="28" name="Picture 27">
            <a:extLst>
              <a:ext uri="{FF2B5EF4-FFF2-40B4-BE49-F238E27FC236}">
                <a16:creationId xmlns:a16="http://schemas.microsoft.com/office/drawing/2014/main" id="{C24B1F24-761F-48BD-BBFA-B0DC5259712A}"/>
              </a:ext>
            </a:extLst>
          </p:cNvPr>
          <p:cNvPicPr>
            <a:picLocks noChangeAspect="1"/>
          </p:cNvPicPr>
          <p:nvPr/>
        </p:nvPicPr>
        <p:blipFill>
          <a:blip r:embed="rId5"/>
          <a:stretch>
            <a:fillRect/>
          </a:stretch>
        </p:blipFill>
        <p:spPr>
          <a:xfrm>
            <a:off x="3018034" y="1548593"/>
            <a:ext cx="263525" cy="529962"/>
          </a:xfrm>
          <a:prstGeom prst="rect">
            <a:avLst/>
          </a:prstGeom>
        </p:spPr>
      </p:pic>
      <p:pic>
        <p:nvPicPr>
          <p:cNvPr id="29" name="Picture 28" descr="A picture containing room&#10;&#10;Description automatically generated">
            <a:extLst>
              <a:ext uri="{FF2B5EF4-FFF2-40B4-BE49-F238E27FC236}">
                <a16:creationId xmlns:a16="http://schemas.microsoft.com/office/drawing/2014/main" id="{3D12B78E-01D6-4DD4-B74A-DBAC50A3A979}"/>
              </a:ext>
            </a:extLst>
          </p:cNvPr>
          <p:cNvPicPr>
            <a:picLocks noChangeAspect="1"/>
          </p:cNvPicPr>
          <p:nvPr/>
        </p:nvPicPr>
        <p:blipFill rotWithShape="1">
          <a:blip r:embed="rId6">
            <a:extLst>
              <a:ext uri="{28A0092B-C50C-407E-A947-70E740481C1C}">
                <a14:useLocalDpi xmlns:a14="http://schemas.microsoft.com/office/drawing/2010/main" val="0"/>
              </a:ext>
            </a:extLst>
          </a:blip>
          <a:srcRect t="16154" b="31250"/>
          <a:stretch/>
        </p:blipFill>
        <p:spPr>
          <a:xfrm>
            <a:off x="3416692" y="1572451"/>
            <a:ext cx="667547" cy="374513"/>
          </a:xfrm>
          <a:prstGeom prst="rect">
            <a:avLst/>
          </a:prstGeom>
        </p:spPr>
      </p:pic>
      <p:sp>
        <p:nvSpPr>
          <p:cNvPr id="10" name="Rectangle 9">
            <a:extLst>
              <a:ext uri="{FF2B5EF4-FFF2-40B4-BE49-F238E27FC236}">
                <a16:creationId xmlns:a16="http://schemas.microsoft.com/office/drawing/2014/main" id="{677EFE4A-BB9A-4548-8D2C-A802184A8B88}"/>
              </a:ext>
            </a:extLst>
          </p:cNvPr>
          <p:cNvSpPr/>
          <p:nvPr/>
        </p:nvSpPr>
        <p:spPr>
          <a:xfrm>
            <a:off x="8141970" y="6332220"/>
            <a:ext cx="2354580" cy="251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FFFFFF"/>
              </a:solidFill>
              <a:latin typeface="Arial" panose="020B0604020202020204"/>
            </a:endParaRPr>
          </a:p>
        </p:txBody>
      </p:sp>
      <p:sp>
        <p:nvSpPr>
          <p:cNvPr id="12" name="Title 1">
            <a:extLst>
              <a:ext uri="{FF2B5EF4-FFF2-40B4-BE49-F238E27FC236}">
                <a16:creationId xmlns:a16="http://schemas.microsoft.com/office/drawing/2014/main" id="{3A1D12A3-0714-A741-B13E-498BA2046474}"/>
              </a:ext>
            </a:extLst>
          </p:cNvPr>
          <p:cNvSpPr txBox="1">
            <a:spLocks/>
          </p:cNvSpPr>
          <p:nvPr/>
        </p:nvSpPr>
        <p:spPr>
          <a:xfrm>
            <a:off x="351833" y="198984"/>
            <a:ext cx="9351600" cy="1325067"/>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Arial"/>
              <a:buNone/>
              <a:defRPr sz="4800" b="1" i="0" u="none" strike="noStrike" cap="none">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fr-FR" dirty="0">
                <a:solidFill>
                  <a:schemeClr val="accent1"/>
                </a:solidFill>
              </a:rPr>
              <a:t>Pourquoi </a:t>
            </a:r>
            <a:r>
              <a:rPr lang="fr-FR">
                <a:solidFill>
                  <a:schemeClr val="accent1"/>
                </a:solidFill>
              </a:rPr>
              <a:t>est-elle morte ? </a:t>
            </a:r>
            <a:br>
              <a:rPr lang="fr-FR" dirty="0">
                <a:solidFill>
                  <a:schemeClr val="accent1"/>
                </a:solidFill>
              </a:rPr>
            </a:br>
            <a:r>
              <a:rPr lang="fr-FR" sz="2000" dirty="0">
                <a:solidFill>
                  <a:schemeClr val="accent1"/>
                </a:solidFill>
              </a:rPr>
              <a:t>L'histoire de Rita </a:t>
            </a:r>
            <a:r>
              <a:rPr lang="fr-FR" sz="2000">
                <a:solidFill>
                  <a:schemeClr val="accent1"/>
                </a:solidFill>
              </a:rPr>
              <a:t>(page 4 </a:t>
            </a:r>
            <a:r>
              <a:rPr lang="fr-FR" sz="2000" dirty="0">
                <a:solidFill>
                  <a:schemeClr val="accent1"/>
                </a:solidFill>
              </a:rPr>
              <a:t>sur 6)</a:t>
            </a:r>
            <a:endParaRPr lang="en-GB" dirty="0">
              <a:solidFill>
                <a:schemeClr val="accent1"/>
              </a:solidFill>
              <a:highlight>
                <a:srgbClr val="FFFF00"/>
              </a:highlight>
            </a:endParaRPr>
          </a:p>
        </p:txBody>
      </p:sp>
    </p:spTree>
    <p:extLst>
      <p:ext uri="{BB962C8B-B14F-4D97-AF65-F5344CB8AC3E}">
        <p14:creationId xmlns:p14="http://schemas.microsoft.com/office/powerpoint/2010/main" val="7981656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30C8F6-9BCB-4783-81D2-65A029421E80}"/>
              </a:ext>
            </a:extLst>
          </p:cNvPr>
          <p:cNvSpPr>
            <a:spLocks noGrp="1"/>
          </p:cNvSpPr>
          <p:nvPr>
            <p:ph type="body" idx="1"/>
          </p:nvPr>
        </p:nvSpPr>
        <p:spPr>
          <a:xfrm>
            <a:off x="351833" y="1626074"/>
            <a:ext cx="6855200" cy="3433200"/>
          </a:xfrm>
        </p:spPr>
        <p:txBody>
          <a:bodyPr/>
          <a:lstStyle/>
          <a:p>
            <a:pPr marL="0" indent="0">
              <a:buNone/>
            </a:pPr>
            <a:r>
              <a:rPr lang="fr-FR" altLang="en-US" sz="2200" dirty="0"/>
              <a:t>Les pensées se bousculaient dans ma tête. L'idée de tout abandonner pour avoir un enfant toute seule, ou pire, de devoir retourner à Tebogo, était terrible. Et comment pourrais-je espérer trouver un emploi si je </a:t>
            </a:r>
            <a:r>
              <a:rPr lang="fr-FR" altLang="en-US" sz="2200"/>
              <a:t>suis enceinte ? </a:t>
            </a:r>
            <a:r>
              <a:rPr lang="fr-FR" altLang="en-US" sz="2200" dirty="0"/>
              <a:t>Il est déjà très difficile de trouver un emploi en tant que femme handicapée. </a:t>
            </a:r>
            <a:endParaRPr lang="en-GB" altLang="en-US" dirty="0"/>
          </a:p>
        </p:txBody>
      </p:sp>
      <p:pic>
        <p:nvPicPr>
          <p:cNvPr id="7" name="Picture 6">
            <a:extLst>
              <a:ext uri="{FF2B5EF4-FFF2-40B4-BE49-F238E27FC236}">
                <a16:creationId xmlns:a16="http://schemas.microsoft.com/office/drawing/2014/main" id="{827EFCC7-3FD4-4E5C-A31C-E9F29859007E}"/>
              </a:ext>
            </a:extLst>
          </p:cNvPr>
          <p:cNvPicPr>
            <a:picLocks noChangeAspect="1"/>
          </p:cNvPicPr>
          <p:nvPr/>
        </p:nvPicPr>
        <p:blipFill>
          <a:blip r:embed="rId2"/>
          <a:stretch>
            <a:fillRect/>
          </a:stretch>
        </p:blipFill>
        <p:spPr>
          <a:xfrm>
            <a:off x="1753757" y="3980274"/>
            <a:ext cx="3180724" cy="2157999"/>
          </a:xfrm>
          <a:prstGeom prst="rect">
            <a:avLst/>
          </a:prstGeom>
        </p:spPr>
      </p:pic>
      <p:pic>
        <p:nvPicPr>
          <p:cNvPr id="12" name="Picture 11">
            <a:extLst>
              <a:ext uri="{FF2B5EF4-FFF2-40B4-BE49-F238E27FC236}">
                <a16:creationId xmlns:a16="http://schemas.microsoft.com/office/drawing/2014/main" id="{93B06758-4938-467F-A64A-CCC6FB09291F}"/>
              </a:ext>
            </a:extLst>
          </p:cNvPr>
          <p:cNvPicPr>
            <a:picLocks noChangeAspect="1"/>
          </p:cNvPicPr>
          <p:nvPr/>
        </p:nvPicPr>
        <p:blipFill>
          <a:blip r:embed="rId3"/>
          <a:stretch>
            <a:fillRect/>
          </a:stretch>
        </p:blipFill>
        <p:spPr>
          <a:xfrm>
            <a:off x="4934481" y="5138469"/>
            <a:ext cx="520829" cy="1005323"/>
          </a:xfrm>
          <a:prstGeom prst="rect">
            <a:avLst/>
          </a:prstGeom>
        </p:spPr>
      </p:pic>
      <p:sp>
        <p:nvSpPr>
          <p:cNvPr id="4" name="Rectangle 3">
            <a:extLst>
              <a:ext uri="{FF2B5EF4-FFF2-40B4-BE49-F238E27FC236}">
                <a16:creationId xmlns:a16="http://schemas.microsoft.com/office/drawing/2014/main" id="{04BCF10E-49AE-4FD1-AAD9-46A658EF33E5}"/>
              </a:ext>
            </a:extLst>
          </p:cNvPr>
          <p:cNvSpPr/>
          <p:nvPr/>
        </p:nvSpPr>
        <p:spPr>
          <a:xfrm>
            <a:off x="5655615" y="4055242"/>
            <a:ext cx="6171950" cy="2699200"/>
          </a:xfrm>
          <a:prstGeom prst="rect">
            <a:avLst/>
          </a:prstGeom>
          <a:solidFill>
            <a:schemeClr val="bg1"/>
          </a:solidFill>
        </p:spPr>
        <p:txBody>
          <a:bodyPr wrap="square">
            <a:spAutoFit/>
          </a:bodyPr>
          <a:lstStyle/>
          <a:p>
            <a:pPr defTabSz="457200">
              <a:lnSpc>
                <a:spcPct val="110000"/>
              </a:lnSpc>
              <a:spcAft>
                <a:spcPts val="1200"/>
              </a:spcAft>
              <a:defRPr/>
            </a:pPr>
            <a:r>
              <a:rPr lang="fr-FR" altLang="en-US" sz="2200" dirty="0">
                <a:solidFill>
                  <a:schemeClr val="tx1"/>
                </a:solidFill>
                <a:latin typeface="Arial" panose="020B0604020202020204"/>
              </a:rPr>
              <a:t>L'hôpital de district était loin, et je ne pouvais pas m'y rendre toute seule ou sans dépenser trop d'argent pour le transport. Je suis allée dans une autre clinique pour demander à mettre fin à la grossesse, mais ils m'ont également renvoyée en disant que j'étais à un stade trop avancé. J'étais terrifiée pour mon avenir. </a:t>
            </a:r>
          </a:p>
        </p:txBody>
      </p:sp>
      <p:grpSp>
        <p:nvGrpSpPr>
          <p:cNvPr id="9" name="Group 8">
            <a:extLst>
              <a:ext uri="{FF2B5EF4-FFF2-40B4-BE49-F238E27FC236}">
                <a16:creationId xmlns:a16="http://schemas.microsoft.com/office/drawing/2014/main" id="{43764747-4FFA-1144-A24B-039FA909845E}"/>
              </a:ext>
            </a:extLst>
          </p:cNvPr>
          <p:cNvGrpSpPr/>
          <p:nvPr/>
        </p:nvGrpSpPr>
        <p:grpSpPr>
          <a:xfrm>
            <a:off x="6517956" y="697992"/>
            <a:ext cx="2045378" cy="2731008"/>
            <a:chOff x="8279521" y="611666"/>
            <a:chExt cx="2045378" cy="2731008"/>
          </a:xfrm>
        </p:grpSpPr>
        <p:pic>
          <p:nvPicPr>
            <p:cNvPr id="8" name="Picture 7">
              <a:extLst>
                <a:ext uri="{FF2B5EF4-FFF2-40B4-BE49-F238E27FC236}">
                  <a16:creationId xmlns:a16="http://schemas.microsoft.com/office/drawing/2014/main" id="{4FD529F2-6174-4B96-BEE0-A3429E383D6F}"/>
                </a:ext>
              </a:extLst>
            </p:cNvPr>
            <p:cNvPicPr>
              <a:picLocks noChangeAspect="1"/>
            </p:cNvPicPr>
            <p:nvPr/>
          </p:nvPicPr>
          <p:blipFill>
            <a:blip r:embed="rId3"/>
            <a:stretch>
              <a:fillRect/>
            </a:stretch>
          </p:blipFill>
          <p:spPr>
            <a:xfrm>
              <a:off x="9400602" y="1558565"/>
              <a:ext cx="924297" cy="1784109"/>
            </a:xfrm>
            <a:prstGeom prst="rect">
              <a:avLst/>
            </a:prstGeom>
          </p:spPr>
        </p:pic>
        <p:pic>
          <p:nvPicPr>
            <p:cNvPr id="11" name="Picture 10">
              <a:extLst>
                <a:ext uri="{FF2B5EF4-FFF2-40B4-BE49-F238E27FC236}">
                  <a16:creationId xmlns:a16="http://schemas.microsoft.com/office/drawing/2014/main" id="{277B5374-F67D-4FD9-B50F-E48CD99A57F8}"/>
                </a:ext>
              </a:extLst>
            </p:cNvPr>
            <p:cNvPicPr>
              <a:picLocks noChangeAspect="1"/>
            </p:cNvPicPr>
            <p:nvPr/>
          </p:nvPicPr>
          <p:blipFill>
            <a:blip r:embed="rId4">
              <a:biLevel thresh="75000"/>
            </a:blip>
            <a:stretch>
              <a:fillRect/>
            </a:stretch>
          </p:blipFill>
          <p:spPr>
            <a:xfrm rot="20432277" flipH="1">
              <a:off x="8279521" y="611666"/>
              <a:ext cx="1382485" cy="1302238"/>
            </a:xfrm>
            <a:prstGeom prst="rect">
              <a:avLst/>
            </a:prstGeom>
          </p:spPr>
        </p:pic>
        <p:sp>
          <p:nvSpPr>
            <p:cNvPr id="13" name="Freeform: Shape 12">
              <a:extLst>
                <a:ext uri="{FF2B5EF4-FFF2-40B4-BE49-F238E27FC236}">
                  <a16:creationId xmlns:a16="http://schemas.microsoft.com/office/drawing/2014/main" id="{A57911F3-81A5-4D2A-A0B0-82A74D6D192F}"/>
                </a:ext>
              </a:extLst>
            </p:cNvPr>
            <p:cNvSpPr/>
            <p:nvPr/>
          </p:nvSpPr>
          <p:spPr>
            <a:xfrm>
              <a:off x="8489823" y="839253"/>
              <a:ext cx="359228" cy="384999"/>
            </a:xfrm>
            <a:custGeom>
              <a:avLst/>
              <a:gdLst>
                <a:gd name="connsiteX0" fmla="*/ 326571 w 359228"/>
                <a:gd name="connsiteY0" fmla="*/ 24077 h 384999"/>
                <a:gd name="connsiteX1" fmla="*/ 272143 w 359228"/>
                <a:gd name="connsiteY1" fmla="*/ 2306 h 384999"/>
                <a:gd name="connsiteX2" fmla="*/ 87085 w 359228"/>
                <a:gd name="connsiteY2" fmla="*/ 24077 h 384999"/>
                <a:gd name="connsiteX3" fmla="*/ 65314 w 359228"/>
                <a:gd name="connsiteY3" fmla="*/ 45849 h 384999"/>
                <a:gd name="connsiteX4" fmla="*/ 43543 w 359228"/>
                <a:gd name="connsiteY4" fmla="*/ 78506 h 384999"/>
                <a:gd name="connsiteX5" fmla="*/ 10885 w 359228"/>
                <a:gd name="connsiteY5" fmla="*/ 100277 h 384999"/>
                <a:gd name="connsiteX6" fmla="*/ 0 w 359228"/>
                <a:gd name="connsiteY6" fmla="*/ 132935 h 384999"/>
                <a:gd name="connsiteX7" fmla="*/ 141514 w 359228"/>
                <a:gd name="connsiteY7" fmla="*/ 209135 h 384999"/>
                <a:gd name="connsiteX8" fmla="*/ 206828 w 359228"/>
                <a:gd name="connsiteY8" fmla="*/ 176477 h 384999"/>
                <a:gd name="connsiteX9" fmla="*/ 239485 w 359228"/>
                <a:gd name="connsiteY9" fmla="*/ 165592 h 384999"/>
                <a:gd name="connsiteX10" fmla="*/ 261257 w 359228"/>
                <a:gd name="connsiteY10" fmla="*/ 143820 h 384999"/>
                <a:gd name="connsiteX11" fmla="*/ 228600 w 359228"/>
                <a:gd name="connsiteY11" fmla="*/ 132935 h 384999"/>
                <a:gd name="connsiteX12" fmla="*/ 141514 w 359228"/>
                <a:gd name="connsiteY12" fmla="*/ 143820 h 384999"/>
                <a:gd name="connsiteX13" fmla="*/ 97971 w 359228"/>
                <a:gd name="connsiteY13" fmla="*/ 187363 h 384999"/>
                <a:gd name="connsiteX14" fmla="*/ 76200 w 359228"/>
                <a:gd name="connsiteY14" fmla="*/ 209135 h 384999"/>
                <a:gd name="connsiteX15" fmla="*/ 108857 w 359228"/>
                <a:gd name="connsiteY15" fmla="*/ 296220 h 384999"/>
                <a:gd name="connsiteX16" fmla="*/ 141514 w 359228"/>
                <a:gd name="connsiteY16" fmla="*/ 307106 h 384999"/>
                <a:gd name="connsiteX17" fmla="*/ 293914 w 359228"/>
                <a:gd name="connsiteY17" fmla="*/ 296220 h 384999"/>
                <a:gd name="connsiteX18" fmla="*/ 261257 w 359228"/>
                <a:gd name="connsiteY18" fmla="*/ 274449 h 384999"/>
                <a:gd name="connsiteX19" fmla="*/ 206828 w 359228"/>
                <a:gd name="connsiteY19" fmla="*/ 285335 h 384999"/>
                <a:gd name="connsiteX20" fmla="*/ 217714 w 359228"/>
                <a:gd name="connsiteY20" fmla="*/ 350649 h 384999"/>
                <a:gd name="connsiteX21" fmla="*/ 250371 w 359228"/>
                <a:gd name="connsiteY21" fmla="*/ 372420 h 384999"/>
                <a:gd name="connsiteX22" fmla="*/ 359228 w 359228"/>
                <a:gd name="connsiteY22" fmla="*/ 383306 h 38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9228" h="384999">
                  <a:moveTo>
                    <a:pt x="326571" y="24077"/>
                  </a:moveTo>
                  <a:cubicBezTo>
                    <a:pt x="308428" y="16820"/>
                    <a:pt x="291656" y="3333"/>
                    <a:pt x="272143" y="2306"/>
                  </a:cubicBezTo>
                  <a:cubicBezTo>
                    <a:pt x="160966" y="-3545"/>
                    <a:pt x="156193" y="1043"/>
                    <a:pt x="87085" y="24077"/>
                  </a:cubicBezTo>
                  <a:cubicBezTo>
                    <a:pt x="79828" y="31334"/>
                    <a:pt x="71725" y="37835"/>
                    <a:pt x="65314" y="45849"/>
                  </a:cubicBezTo>
                  <a:cubicBezTo>
                    <a:pt x="57141" y="56065"/>
                    <a:pt x="52794" y="69255"/>
                    <a:pt x="43543" y="78506"/>
                  </a:cubicBezTo>
                  <a:cubicBezTo>
                    <a:pt x="34292" y="87757"/>
                    <a:pt x="21771" y="93020"/>
                    <a:pt x="10885" y="100277"/>
                  </a:cubicBezTo>
                  <a:cubicBezTo>
                    <a:pt x="7257" y="111163"/>
                    <a:pt x="0" y="121460"/>
                    <a:pt x="0" y="132935"/>
                  </a:cubicBezTo>
                  <a:cubicBezTo>
                    <a:pt x="0" y="264735"/>
                    <a:pt x="6084" y="220420"/>
                    <a:pt x="141514" y="209135"/>
                  </a:cubicBezTo>
                  <a:cubicBezTo>
                    <a:pt x="223605" y="181771"/>
                    <a:pt x="122412" y="218685"/>
                    <a:pt x="206828" y="176477"/>
                  </a:cubicBezTo>
                  <a:cubicBezTo>
                    <a:pt x="217091" y="171345"/>
                    <a:pt x="228599" y="169220"/>
                    <a:pt x="239485" y="165592"/>
                  </a:cubicBezTo>
                  <a:cubicBezTo>
                    <a:pt x="246742" y="158335"/>
                    <a:pt x="264502" y="153557"/>
                    <a:pt x="261257" y="143820"/>
                  </a:cubicBezTo>
                  <a:cubicBezTo>
                    <a:pt x="257629" y="132934"/>
                    <a:pt x="240074" y="132935"/>
                    <a:pt x="228600" y="132935"/>
                  </a:cubicBezTo>
                  <a:cubicBezTo>
                    <a:pt x="199345" y="132935"/>
                    <a:pt x="170543" y="140192"/>
                    <a:pt x="141514" y="143820"/>
                  </a:cubicBezTo>
                  <a:lnTo>
                    <a:pt x="97971" y="187363"/>
                  </a:lnTo>
                  <a:lnTo>
                    <a:pt x="76200" y="209135"/>
                  </a:lnTo>
                  <a:cubicBezTo>
                    <a:pt x="82819" y="248849"/>
                    <a:pt x="74246" y="275454"/>
                    <a:pt x="108857" y="296220"/>
                  </a:cubicBezTo>
                  <a:cubicBezTo>
                    <a:pt x="118696" y="302124"/>
                    <a:pt x="130628" y="303477"/>
                    <a:pt x="141514" y="307106"/>
                  </a:cubicBezTo>
                  <a:cubicBezTo>
                    <a:pt x="192314" y="303477"/>
                    <a:pt x="244779" y="309620"/>
                    <a:pt x="293914" y="296220"/>
                  </a:cubicBezTo>
                  <a:cubicBezTo>
                    <a:pt x="306536" y="292778"/>
                    <a:pt x="274239" y="276072"/>
                    <a:pt x="261257" y="274449"/>
                  </a:cubicBezTo>
                  <a:cubicBezTo>
                    <a:pt x="242898" y="272154"/>
                    <a:pt x="224971" y="281706"/>
                    <a:pt x="206828" y="285335"/>
                  </a:cubicBezTo>
                  <a:cubicBezTo>
                    <a:pt x="210457" y="307106"/>
                    <a:pt x="207843" y="330908"/>
                    <a:pt x="217714" y="350649"/>
                  </a:cubicBezTo>
                  <a:cubicBezTo>
                    <a:pt x="223565" y="362351"/>
                    <a:pt x="238669" y="366569"/>
                    <a:pt x="250371" y="372420"/>
                  </a:cubicBezTo>
                  <a:cubicBezTo>
                    <a:pt x="288208" y="391338"/>
                    <a:pt x="313427" y="383306"/>
                    <a:pt x="359228" y="383306"/>
                  </a:cubicBezTo>
                </a:path>
              </a:pathLst>
            </a:cu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srgbClr val="FFFFFF"/>
                </a:solidFill>
                <a:latin typeface="Arial" panose="020B0604020202020204"/>
              </a:endParaRPr>
            </a:p>
          </p:txBody>
        </p:sp>
        <p:sp>
          <p:nvSpPr>
            <p:cNvPr id="14" name="Freeform: Shape 13">
              <a:extLst>
                <a:ext uri="{FF2B5EF4-FFF2-40B4-BE49-F238E27FC236}">
                  <a16:creationId xmlns:a16="http://schemas.microsoft.com/office/drawing/2014/main" id="{EAF49CAA-39C3-446D-8AFE-7C3BB2A936A0}"/>
                </a:ext>
              </a:extLst>
            </p:cNvPr>
            <p:cNvSpPr/>
            <p:nvPr/>
          </p:nvSpPr>
          <p:spPr>
            <a:xfrm rot="20943780" flipH="1">
              <a:off x="8952619" y="721452"/>
              <a:ext cx="278311" cy="354724"/>
            </a:xfrm>
            <a:custGeom>
              <a:avLst/>
              <a:gdLst>
                <a:gd name="connsiteX0" fmla="*/ 326571 w 359228"/>
                <a:gd name="connsiteY0" fmla="*/ 24077 h 384999"/>
                <a:gd name="connsiteX1" fmla="*/ 272143 w 359228"/>
                <a:gd name="connsiteY1" fmla="*/ 2306 h 384999"/>
                <a:gd name="connsiteX2" fmla="*/ 87085 w 359228"/>
                <a:gd name="connsiteY2" fmla="*/ 24077 h 384999"/>
                <a:gd name="connsiteX3" fmla="*/ 65314 w 359228"/>
                <a:gd name="connsiteY3" fmla="*/ 45849 h 384999"/>
                <a:gd name="connsiteX4" fmla="*/ 43543 w 359228"/>
                <a:gd name="connsiteY4" fmla="*/ 78506 h 384999"/>
                <a:gd name="connsiteX5" fmla="*/ 10885 w 359228"/>
                <a:gd name="connsiteY5" fmla="*/ 100277 h 384999"/>
                <a:gd name="connsiteX6" fmla="*/ 0 w 359228"/>
                <a:gd name="connsiteY6" fmla="*/ 132935 h 384999"/>
                <a:gd name="connsiteX7" fmla="*/ 141514 w 359228"/>
                <a:gd name="connsiteY7" fmla="*/ 209135 h 384999"/>
                <a:gd name="connsiteX8" fmla="*/ 206828 w 359228"/>
                <a:gd name="connsiteY8" fmla="*/ 176477 h 384999"/>
                <a:gd name="connsiteX9" fmla="*/ 239485 w 359228"/>
                <a:gd name="connsiteY9" fmla="*/ 165592 h 384999"/>
                <a:gd name="connsiteX10" fmla="*/ 261257 w 359228"/>
                <a:gd name="connsiteY10" fmla="*/ 143820 h 384999"/>
                <a:gd name="connsiteX11" fmla="*/ 228600 w 359228"/>
                <a:gd name="connsiteY11" fmla="*/ 132935 h 384999"/>
                <a:gd name="connsiteX12" fmla="*/ 141514 w 359228"/>
                <a:gd name="connsiteY12" fmla="*/ 143820 h 384999"/>
                <a:gd name="connsiteX13" fmla="*/ 97971 w 359228"/>
                <a:gd name="connsiteY13" fmla="*/ 187363 h 384999"/>
                <a:gd name="connsiteX14" fmla="*/ 76200 w 359228"/>
                <a:gd name="connsiteY14" fmla="*/ 209135 h 384999"/>
                <a:gd name="connsiteX15" fmla="*/ 108857 w 359228"/>
                <a:gd name="connsiteY15" fmla="*/ 296220 h 384999"/>
                <a:gd name="connsiteX16" fmla="*/ 141514 w 359228"/>
                <a:gd name="connsiteY16" fmla="*/ 307106 h 384999"/>
                <a:gd name="connsiteX17" fmla="*/ 293914 w 359228"/>
                <a:gd name="connsiteY17" fmla="*/ 296220 h 384999"/>
                <a:gd name="connsiteX18" fmla="*/ 261257 w 359228"/>
                <a:gd name="connsiteY18" fmla="*/ 274449 h 384999"/>
                <a:gd name="connsiteX19" fmla="*/ 206828 w 359228"/>
                <a:gd name="connsiteY19" fmla="*/ 285335 h 384999"/>
                <a:gd name="connsiteX20" fmla="*/ 217714 w 359228"/>
                <a:gd name="connsiteY20" fmla="*/ 350649 h 384999"/>
                <a:gd name="connsiteX21" fmla="*/ 250371 w 359228"/>
                <a:gd name="connsiteY21" fmla="*/ 372420 h 384999"/>
                <a:gd name="connsiteX22" fmla="*/ 359228 w 359228"/>
                <a:gd name="connsiteY22" fmla="*/ 383306 h 38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9228" h="384999">
                  <a:moveTo>
                    <a:pt x="326571" y="24077"/>
                  </a:moveTo>
                  <a:cubicBezTo>
                    <a:pt x="308428" y="16820"/>
                    <a:pt x="291656" y="3333"/>
                    <a:pt x="272143" y="2306"/>
                  </a:cubicBezTo>
                  <a:cubicBezTo>
                    <a:pt x="160966" y="-3545"/>
                    <a:pt x="156193" y="1043"/>
                    <a:pt x="87085" y="24077"/>
                  </a:cubicBezTo>
                  <a:cubicBezTo>
                    <a:pt x="79828" y="31334"/>
                    <a:pt x="71725" y="37835"/>
                    <a:pt x="65314" y="45849"/>
                  </a:cubicBezTo>
                  <a:cubicBezTo>
                    <a:pt x="57141" y="56065"/>
                    <a:pt x="52794" y="69255"/>
                    <a:pt x="43543" y="78506"/>
                  </a:cubicBezTo>
                  <a:cubicBezTo>
                    <a:pt x="34292" y="87757"/>
                    <a:pt x="21771" y="93020"/>
                    <a:pt x="10885" y="100277"/>
                  </a:cubicBezTo>
                  <a:cubicBezTo>
                    <a:pt x="7257" y="111163"/>
                    <a:pt x="0" y="121460"/>
                    <a:pt x="0" y="132935"/>
                  </a:cubicBezTo>
                  <a:cubicBezTo>
                    <a:pt x="0" y="264735"/>
                    <a:pt x="6084" y="220420"/>
                    <a:pt x="141514" y="209135"/>
                  </a:cubicBezTo>
                  <a:cubicBezTo>
                    <a:pt x="223605" y="181771"/>
                    <a:pt x="122412" y="218685"/>
                    <a:pt x="206828" y="176477"/>
                  </a:cubicBezTo>
                  <a:cubicBezTo>
                    <a:pt x="217091" y="171345"/>
                    <a:pt x="228599" y="169220"/>
                    <a:pt x="239485" y="165592"/>
                  </a:cubicBezTo>
                  <a:cubicBezTo>
                    <a:pt x="246742" y="158335"/>
                    <a:pt x="264502" y="153557"/>
                    <a:pt x="261257" y="143820"/>
                  </a:cubicBezTo>
                  <a:cubicBezTo>
                    <a:pt x="257629" y="132934"/>
                    <a:pt x="240074" y="132935"/>
                    <a:pt x="228600" y="132935"/>
                  </a:cubicBezTo>
                  <a:cubicBezTo>
                    <a:pt x="199345" y="132935"/>
                    <a:pt x="170543" y="140192"/>
                    <a:pt x="141514" y="143820"/>
                  </a:cubicBezTo>
                  <a:lnTo>
                    <a:pt x="97971" y="187363"/>
                  </a:lnTo>
                  <a:lnTo>
                    <a:pt x="76200" y="209135"/>
                  </a:lnTo>
                  <a:cubicBezTo>
                    <a:pt x="82819" y="248849"/>
                    <a:pt x="74246" y="275454"/>
                    <a:pt x="108857" y="296220"/>
                  </a:cubicBezTo>
                  <a:cubicBezTo>
                    <a:pt x="118696" y="302124"/>
                    <a:pt x="130628" y="303477"/>
                    <a:pt x="141514" y="307106"/>
                  </a:cubicBezTo>
                  <a:cubicBezTo>
                    <a:pt x="192314" y="303477"/>
                    <a:pt x="244779" y="309620"/>
                    <a:pt x="293914" y="296220"/>
                  </a:cubicBezTo>
                  <a:cubicBezTo>
                    <a:pt x="306536" y="292778"/>
                    <a:pt x="274239" y="276072"/>
                    <a:pt x="261257" y="274449"/>
                  </a:cubicBezTo>
                  <a:cubicBezTo>
                    <a:pt x="242898" y="272154"/>
                    <a:pt x="224971" y="281706"/>
                    <a:pt x="206828" y="285335"/>
                  </a:cubicBezTo>
                  <a:cubicBezTo>
                    <a:pt x="210457" y="307106"/>
                    <a:pt x="207843" y="330908"/>
                    <a:pt x="217714" y="350649"/>
                  </a:cubicBezTo>
                  <a:cubicBezTo>
                    <a:pt x="223565" y="362351"/>
                    <a:pt x="238669" y="366569"/>
                    <a:pt x="250371" y="372420"/>
                  </a:cubicBezTo>
                  <a:cubicBezTo>
                    <a:pt x="288208" y="391338"/>
                    <a:pt x="313427" y="383306"/>
                    <a:pt x="359228" y="383306"/>
                  </a:cubicBezTo>
                </a:path>
              </a:pathLst>
            </a:cu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GB">
                <a:solidFill>
                  <a:srgbClr val="FFFFFF"/>
                </a:solidFill>
                <a:latin typeface="Arial" panose="020B0604020202020204"/>
              </a:endParaRPr>
            </a:p>
          </p:txBody>
        </p:sp>
      </p:grpSp>
      <p:sp>
        <p:nvSpPr>
          <p:cNvPr id="15" name="Title 1">
            <a:extLst>
              <a:ext uri="{FF2B5EF4-FFF2-40B4-BE49-F238E27FC236}">
                <a16:creationId xmlns:a16="http://schemas.microsoft.com/office/drawing/2014/main" id="{041B9153-EDBB-F649-9D2B-4432FEAA8C9E}"/>
              </a:ext>
            </a:extLst>
          </p:cNvPr>
          <p:cNvSpPr txBox="1">
            <a:spLocks/>
          </p:cNvSpPr>
          <p:nvPr/>
        </p:nvSpPr>
        <p:spPr>
          <a:xfrm>
            <a:off x="351833" y="198984"/>
            <a:ext cx="6331355" cy="1325067"/>
          </a:xfrm>
          <a:prstGeom prst="rect">
            <a:avLst/>
          </a:prstGeom>
          <a:noFill/>
          <a:ln>
            <a:noFill/>
          </a:ln>
        </p:spPr>
        <p:txBody>
          <a:bodyPr spcFirstLastPara="1" wrap="square" lIns="91425" tIns="91425" rIns="91425" bIns="91425" anchor="t" anchorCtr="0">
            <a:normAutofit fontScale="77500" lnSpcReduction="20000"/>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Arial"/>
              <a:buNone/>
              <a:defRPr sz="4800" b="1" i="0" u="none" strike="noStrike" cap="none">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fr-FR" dirty="0">
                <a:solidFill>
                  <a:schemeClr val="accent1"/>
                </a:solidFill>
              </a:rPr>
              <a:t>Pourquoi </a:t>
            </a:r>
            <a:r>
              <a:rPr lang="fr-FR">
                <a:solidFill>
                  <a:schemeClr val="accent1"/>
                </a:solidFill>
              </a:rPr>
              <a:t>est-elle morte ? </a:t>
            </a:r>
            <a:br>
              <a:rPr lang="fr-FR" dirty="0">
                <a:solidFill>
                  <a:schemeClr val="accent1"/>
                </a:solidFill>
              </a:rPr>
            </a:br>
            <a:r>
              <a:rPr lang="fr-FR" sz="2000" dirty="0">
                <a:solidFill>
                  <a:schemeClr val="accent1"/>
                </a:solidFill>
              </a:rPr>
              <a:t>L'histoire de Rita </a:t>
            </a:r>
            <a:r>
              <a:rPr lang="fr-FR" sz="2000">
                <a:solidFill>
                  <a:schemeClr val="accent1"/>
                </a:solidFill>
              </a:rPr>
              <a:t>(page 5 </a:t>
            </a:r>
            <a:r>
              <a:rPr lang="fr-FR" sz="2000" dirty="0">
                <a:solidFill>
                  <a:schemeClr val="accent1"/>
                </a:solidFill>
              </a:rPr>
              <a:t>sur 6)</a:t>
            </a:r>
            <a:endParaRPr lang="en-GB" dirty="0">
              <a:solidFill>
                <a:schemeClr val="accent1"/>
              </a:solidFill>
              <a:highlight>
                <a:srgbClr val="FFFF00"/>
              </a:highlight>
            </a:endParaRPr>
          </a:p>
        </p:txBody>
      </p:sp>
    </p:spTree>
    <p:extLst>
      <p:ext uri="{BB962C8B-B14F-4D97-AF65-F5344CB8AC3E}">
        <p14:creationId xmlns:p14="http://schemas.microsoft.com/office/powerpoint/2010/main" val="31408502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30C8F6-9BCB-4783-81D2-65A029421E80}"/>
              </a:ext>
            </a:extLst>
          </p:cNvPr>
          <p:cNvSpPr>
            <a:spLocks noGrp="1"/>
          </p:cNvSpPr>
          <p:nvPr>
            <p:ph type="body" idx="1"/>
          </p:nvPr>
        </p:nvSpPr>
        <p:spPr>
          <a:xfrm>
            <a:off x="4883492" y="1693210"/>
            <a:ext cx="6511062" cy="3433200"/>
          </a:xfrm>
        </p:spPr>
        <p:txBody>
          <a:bodyPr/>
          <a:lstStyle/>
          <a:p>
            <a:pPr marL="0" indent="0">
              <a:buNone/>
            </a:pPr>
            <a:r>
              <a:rPr lang="fr-FR" altLang="en-US" sz="2200" dirty="0"/>
              <a:t>J'étais désespéré. De retour à la maison, j'ai fait une concoction de produits chimiques ménagers et je l'ai bue avec une boîte d'antalgiques. </a:t>
            </a:r>
          </a:p>
          <a:p>
            <a:pPr marL="0" indent="0">
              <a:buNone/>
            </a:pPr>
            <a:r>
              <a:rPr lang="fr-FR" altLang="en-US" sz="2200" dirty="0"/>
              <a:t>Je me suis sentie très malade, mais j'étais sûre que cela allait marcher pour mettre fin à la grossesse. Je me suis endormie petit à petit.</a:t>
            </a:r>
          </a:p>
        </p:txBody>
      </p:sp>
      <p:grpSp>
        <p:nvGrpSpPr>
          <p:cNvPr id="6" name="Group 5">
            <a:extLst>
              <a:ext uri="{FF2B5EF4-FFF2-40B4-BE49-F238E27FC236}">
                <a16:creationId xmlns:a16="http://schemas.microsoft.com/office/drawing/2014/main" id="{A22534E6-C7E8-C941-B682-6DC99D83B728}"/>
              </a:ext>
            </a:extLst>
          </p:cNvPr>
          <p:cNvGrpSpPr/>
          <p:nvPr/>
        </p:nvGrpSpPr>
        <p:grpSpPr>
          <a:xfrm>
            <a:off x="2062127" y="1622242"/>
            <a:ext cx="2535238" cy="2080820"/>
            <a:chOff x="1776000" y="1622242"/>
            <a:chExt cx="2535238" cy="2080820"/>
          </a:xfrm>
        </p:grpSpPr>
        <p:pic>
          <p:nvPicPr>
            <p:cNvPr id="8" name="Picture 7" descr="A picture containing toy&#10;&#10;Description automatically generated">
              <a:extLst>
                <a:ext uri="{FF2B5EF4-FFF2-40B4-BE49-F238E27FC236}">
                  <a16:creationId xmlns:a16="http://schemas.microsoft.com/office/drawing/2014/main" id="{EB70B45E-2E3C-4CDB-9EE2-D5BB351F8F30}"/>
                </a:ext>
              </a:extLst>
            </p:cNvPr>
            <p:cNvPicPr>
              <a:picLocks noChangeAspect="1"/>
            </p:cNvPicPr>
            <p:nvPr/>
          </p:nvPicPr>
          <p:blipFill rotWithShape="1">
            <a:blip r:embed="rId2">
              <a:extLst>
                <a:ext uri="{28A0092B-C50C-407E-A947-70E740481C1C}">
                  <a14:useLocalDpi xmlns:a14="http://schemas.microsoft.com/office/drawing/2010/main" val="0"/>
                </a:ext>
              </a:extLst>
            </a:blip>
            <a:srcRect l="39014" t="1103" r="41926" b="65014"/>
            <a:stretch/>
          </p:blipFill>
          <p:spPr>
            <a:xfrm>
              <a:off x="2398300" y="2214505"/>
              <a:ext cx="594900" cy="1057550"/>
            </a:xfrm>
            <a:prstGeom prst="rect">
              <a:avLst/>
            </a:prstGeom>
          </p:spPr>
        </p:pic>
        <p:pic>
          <p:nvPicPr>
            <p:cNvPr id="10" name="Picture 9" descr="A picture containing toy&#10;&#10;Description automatically generated">
              <a:extLst>
                <a:ext uri="{FF2B5EF4-FFF2-40B4-BE49-F238E27FC236}">
                  <a16:creationId xmlns:a16="http://schemas.microsoft.com/office/drawing/2014/main" id="{67BC4AF7-EA8B-4A81-B22A-4059D4D010AF}"/>
                </a:ext>
              </a:extLst>
            </p:cNvPr>
            <p:cNvPicPr>
              <a:picLocks noChangeAspect="1"/>
            </p:cNvPicPr>
            <p:nvPr/>
          </p:nvPicPr>
          <p:blipFill rotWithShape="1">
            <a:blip r:embed="rId2">
              <a:extLst>
                <a:ext uri="{28A0092B-C50C-407E-A947-70E740481C1C}">
                  <a14:useLocalDpi xmlns:a14="http://schemas.microsoft.com/office/drawing/2010/main" val="0"/>
                </a:ext>
              </a:extLst>
            </a:blip>
            <a:srcRect l="8903" r="71159" b="65014"/>
            <a:stretch/>
          </p:blipFill>
          <p:spPr>
            <a:xfrm>
              <a:off x="1776000" y="1902850"/>
              <a:ext cx="622300" cy="1091975"/>
            </a:xfrm>
            <a:prstGeom prst="rect">
              <a:avLst/>
            </a:prstGeom>
          </p:spPr>
        </p:pic>
        <p:pic>
          <p:nvPicPr>
            <p:cNvPr id="11" name="Picture 10" descr="A picture containing toy&#10;&#10;Description automatically generated">
              <a:extLst>
                <a:ext uri="{FF2B5EF4-FFF2-40B4-BE49-F238E27FC236}">
                  <a16:creationId xmlns:a16="http://schemas.microsoft.com/office/drawing/2014/main" id="{67F05B56-2761-42E3-9F87-8F739118794F}"/>
                </a:ext>
              </a:extLst>
            </p:cNvPr>
            <p:cNvPicPr>
              <a:picLocks noChangeAspect="1"/>
            </p:cNvPicPr>
            <p:nvPr/>
          </p:nvPicPr>
          <p:blipFill rotWithShape="1">
            <a:blip r:embed="rId2">
              <a:extLst>
                <a:ext uri="{28A0092B-C50C-407E-A947-70E740481C1C}">
                  <a14:useLocalDpi xmlns:a14="http://schemas.microsoft.com/office/drawing/2010/main" val="0"/>
                </a:ext>
              </a:extLst>
            </a:blip>
            <a:srcRect l="11850" t="64868" r="69090" b="1249"/>
            <a:stretch/>
          </p:blipFill>
          <p:spPr>
            <a:xfrm>
              <a:off x="2993200" y="1622242"/>
              <a:ext cx="594900" cy="1057550"/>
            </a:xfrm>
            <a:prstGeom prst="rect">
              <a:avLst/>
            </a:prstGeom>
          </p:spPr>
        </p:pic>
        <p:pic>
          <p:nvPicPr>
            <p:cNvPr id="2050" name="Picture 2" descr="Painkiller Pills Stock Illustrations – 11,421 Painkiller Pills ...">
              <a:extLst>
                <a:ext uri="{FF2B5EF4-FFF2-40B4-BE49-F238E27FC236}">
                  <a16:creationId xmlns:a16="http://schemas.microsoft.com/office/drawing/2014/main" id="{7E1E403D-EEEA-4BDE-BB11-B3FEA02C6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0600" y="2841049"/>
              <a:ext cx="1290638" cy="862013"/>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Content Placeholder 6" descr="Overnight scene">
            <a:extLst>
              <a:ext uri="{FF2B5EF4-FFF2-40B4-BE49-F238E27FC236}">
                <a16:creationId xmlns:a16="http://schemas.microsoft.com/office/drawing/2014/main" id="{D0A26671-23FE-4EB8-86DF-F1FF542943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7946822" y="4271482"/>
            <a:ext cx="3447732" cy="1723866"/>
          </a:xfrm>
          <a:prstGeom prst="rect">
            <a:avLst/>
          </a:prstGeom>
          <a:noFill/>
          <a:ln w="9525">
            <a:noFill/>
            <a:miter lim="800000"/>
            <a:headEnd/>
            <a:tailEnd/>
          </a:ln>
        </p:spPr>
      </p:pic>
      <p:sp>
        <p:nvSpPr>
          <p:cNvPr id="12" name="Rectangle 11">
            <a:extLst>
              <a:ext uri="{FF2B5EF4-FFF2-40B4-BE49-F238E27FC236}">
                <a16:creationId xmlns:a16="http://schemas.microsoft.com/office/drawing/2014/main" id="{767145BB-5FA9-48B1-AABC-94AF1391E9EE}"/>
              </a:ext>
            </a:extLst>
          </p:cNvPr>
          <p:cNvSpPr/>
          <p:nvPr/>
        </p:nvSpPr>
        <p:spPr>
          <a:xfrm>
            <a:off x="2311364" y="4311823"/>
            <a:ext cx="5635457" cy="1706942"/>
          </a:xfrm>
          <a:prstGeom prst="rect">
            <a:avLst/>
          </a:prstGeom>
        </p:spPr>
        <p:txBody>
          <a:bodyPr wrap="square">
            <a:spAutoFit/>
          </a:bodyPr>
          <a:lstStyle/>
          <a:p>
            <a:pPr fontAlgn="base">
              <a:lnSpc>
                <a:spcPct val="110000"/>
              </a:lnSpc>
              <a:spcAft>
                <a:spcPts val="1200"/>
              </a:spcAft>
              <a:buClr>
                <a:srgbClr val="BE0069"/>
              </a:buClr>
              <a:defRPr/>
            </a:pPr>
            <a:r>
              <a:rPr lang="fr-FR" altLang="en-US" sz="2200" dirty="0">
                <a:solidFill>
                  <a:schemeClr val="tx1"/>
                </a:solidFill>
                <a:latin typeface="Arial" panose="020B0604020202020204"/>
              </a:rPr>
              <a:t>Plus tard cette nuit-là, ma colocataire m'a trouvée inconsciente dans ma chambre.</a:t>
            </a:r>
          </a:p>
          <a:p>
            <a:pPr fontAlgn="base">
              <a:lnSpc>
                <a:spcPct val="110000"/>
              </a:lnSpc>
              <a:spcAft>
                <a:spcPts val="1200"/>
              </a:spcAft>
              <a:buClr>
                <a:srgbClr val="BE0069"/>
              </a:buClr>
              <a:defRPr/>
            </a:pPr>
            <a:r>
              <a:rPr lang="fr-FR" altLang="en-US" sz="2200" dirty="0">
                <a:solidFill>
                  <a:schemeClr val="tx1"/>
                </a:solidFill>
                <a:latin typeface="Arial" panose="020B0604020202020204"/>
              </a:rPr>
              <a:t>Elle a appelé une ambulance, mais le temps que j'arrive à l'hôpital, il était trop tard.</a:t>
            </a:r>
          </a:p>
        </p:txBody>
      </p:sp>
      <p:sp>
        <p:nvSpPr>
          <p:cNvPr id="13" name="Rectangle 12">
            <a:extLst>
              <a:ext uri="{FF2B5EF4-FFF2-40B4-BE49-F238E27FC236}">
                <a16:creationId xmlns:a16="http://schemas.microsoft.com/office/drawing/2014/main" id="{3231CB74-7AC3-48D9-93AD-B7EB14673BE4}"/>
              </a:ext>
            </a:extLst>
          </p:cNvPr>
          <p:cNvSpPr/>
          <p:nvPr/>
        </p:nvSpPr>
        <p:spPr>
          <a:xfrm>
            <a:off x="8141970" y="6332220"/>
            <a:ext cx="2354580" cy="251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srgbClr val="FFFFFF"/>
              </a:solidFill>
              <a:latin typeface="Arial" panose="020B0604020202020204"/>
            </a:endParaRPr>
          </a:p>
        </p:txBody>
      </p:sp>
      <p:sp>
        <p:nvSpPr>
          <p:cNvPr id="14" name="Title 1">
            <a:extLst>
              <a:ext uri="{FF2B5EF4-FFF2-40B4-BE49-F238E27FC236}">
                <a16:creationId xmlns:a16="http://schemas.microsoft.com/office/drawing/2014/main" id="{047F5662-E8AE-8C4C-BCC2-A381EB559C30}"/>
              </a:ext>
            </a:extLst>
          </p:cNvPr>
          <p:cNvSpPr txBox="1">
            <a:spLocks/>
          </p:cNvSpPr>
          <p:nvPr/>
        </p:nvSpPr>
        <p:spPr>
          <a:xfrm>
            <a:off x="351833" y="198984"/>
            <a:ext cx="9351600" cy="1325067"/>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Arial"/>
              <a:buNone/>
              <a:defRPr sz="4800" b="1" i="0" u="none" strike="noStrike" cap="none">
                <a:solidFill>
                  <a:srgbClr val="F15A29"/>
                </a:solidFill>
                <a:latin typeface="Arial" panose="020B0604020202020204" pitchFamily="34" charset="0"/>
                <a:ea typeface="Arial" panose="020B0604020202020204" pitchFamily="34" charset="0"/>
                <a:cs typeface="Arial" panose="020B0604020202020204" pitchFamily="34" charset="0"/>
                <a:sym typeface="Montserrat ExtraBold"/>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fr-FR" dirty="0">
                <a:solidFill>
                  <a:schemeClr val="accent1"/>
                </a:solidFill>
              </a:rPr>
              <a:t>Pourquoi </a:t>
            </a:r>
            <a:r>
              <a:rPr lang="fr-FR">
                <a:solidFill>
                  <a:schemeClr val="accent1"/>
                </a:solidFill>
              </a:rPr>
              <a:t>est-elle morte ? </a:t>
            </a:r>
            <a:br>
              <a:rPr lang="fr-FR" dirty="0">
                <a:solidFill>
                  <a:schemeClr val="accent1"/>
                </a:solidFill>
              </a:rPr>
            </a:br>
            <a:r>
              <a:rPr lang="fr-FR" sz="2000" dirty="0">
                <a:solidFill>
                  <a:schemeClr val="accent1"/>
                </a:solidFill>
              </a:rPr>
              <a:t>L'histoire de Rita </a:t>
            </a:r>
            <a:r>
              <a:rPr lang="fr-FR" sz="2000">
                <a:solidFill>
                  <a:schemeClr val="accent1"/>
                </a:solidFill>
              </a:rPr>
              <a:t>(page 6 </a:t>
            </a:r>
            <a:r>
              <a:rPr lang="fr-FR" sz="2000" dirty="0">
                <a:solidFill>
                  <a:schemeClr val="accent1"/>
                </a:solidFill>
              </a:rPr>
              <a:t>sur 6)</a:t>
            </a:r>
            <a:endParaRPr lang="en-GB" dirty="0">
              <a:solidFill>
                <a:schemeClr val="accent1"/>
              </a:solidFill>
              <a:highlight>
                <a:srgbClr val="FFFF00"/>
              </a:highlight>
            </a:endParaRPr>
          </a:p>
        </p:txBody>
      </p:sp>
    </p:spTree>
    <p:extLst>
      <p:ext uri="{BB962C8B-B14F-4D97-AF65-F5344CB8AC3E}">
        <p14:creationId xmlns:p14="http://schemas.microsoft.com/office/powerpoint/2010/main" val="13740163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D06993-715D-AA4A-9F38-4D1F00447DC1}"/>
              </a:ext>
            </a:extLst>
          </p:cNvPr>
          <p:cNvSpPr>
            <a:spLocks noGrp="1"/>
          </p:cNvSpPr>
          <p:nvPr>
            <p:ph type="title"/>
          </p:nvPr>
        </p:nvSpPr>
        <p:spPr/>
        <p:txBody>
          <a:bodyPr/>
          <a:lstStyle/>
          <a:p>
            <a:r>
              <a:rPr lang="fr-FR" sz="6600" i="1" dirty="0">
                <a:solidFill>
                  <a:schemeClr val="bg1"/>
                </a:solidFill>
                <a:latin typeface="Arial" panose="020B0604020202020204"/>
              </a:rPr>
              <a:t>Pourquoi Rita </a:t>
            </a:r>
            <a:r>
              <a:rPr lang="fr-FR" sz="6600" i="1">
                <a:solidFill>
                  <a:schemeClr val="bg1"/>
                </a:solidFill>
                <a:latin typeface="Arial" panose="020B0604020202020204"/>
              </a:rPr>
              <a:t>est-elle morte ?</a:t>
            </a:r>
            <a:endParaRPr lang="fr-FR" sz="6600" i="1" dirty="0">
              <a:solidFill>
                <a:schemeClr val="bg1"/>
              </a:solidFill>
              <a:latin typeface="Arial" panose="020B0604020202020204"/>
            </a:endParaRPr>
          </a:p>
        </p:txBody>
      </p:sp>
    </p:spTree>
    <p:extLst>
      <p:ext uri="{BB962C8B-B14F-4D97-AF65-F5344CB8AC3E}">
        <p14:creationId xmlns:p14="http://schemas.microsoft.com/office/powerpoint/2010/main" val="24978284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7F7C1-D915-47A7-835D-DFD7797EA1E4}"/>
              </a:ext>
            </a:extLst>
          </p:cNvPr>
          <p:cNvSpPr>
            <a:spLocks noGrp="1"/>
          </p:cNvSpPr>
          <p:nvPr>
            <p:ph type="title"/>
          </p:nvPr>
        </p:nvSpPr>
        <p:spPr>
          <a:xfrm>
            <a:off x="351837" y="940733"/>
            <a:ext cx="8415600" cy="767043"/>
          </a:xfrm>
        </p:spPr>
        <p:txBody>
          <a:bodyPr>
            <a:normAutofit/>
          </a:bodyPr>
          <a:lstStyle/>
          <a:p>
            <a:r>
              <a:rPr lang="fr-FR" sz="3600" dirty="0"/>
              <a:t>Discussion de clôture</a:t>
            </a:r>
          </a:p>
        </p:txBody>
      </p:sp>
      <p:sp>
        <p:nvSpPr>
          <p:cNvPr id="3" name="Rectangle 2">
            <a:extLst>
              <a:ext uri="{FF2B5EF4-FFF2-40B4-BE49-F238E27FC236}">
                <a16:creationId xmlns:a16="http://schemas.microsoft.com/office/drawing/2014/main" id="{576BD060-2F77-47BF-9033-19B46EFAF6E9}"/>
              </a:ext>
            </a:extLst>
          </p:cNvPr>
          <p:cNvSpPr/>
          <p:nvPr/>
        </p:nvSpPr>
        <p:spPr>
          <a:xfrm>
            <a:off x="634575" y="2505670"/>
            <a:ext cx="10610597" cy="923330"/>
          </a:xfrm>
          <a:prstGeom prst="rect">
            <a:avLst/>
          </a:prstGeom>
        </p:spPr>
        <p:txBody>
          <a:bodyPr wrap="none">
            <a:spAutoFit/>
          </a:bodyPr>
          <a:lstStyle/>
          <a:p>
            <a:r>
              <a:rPr lang="fr-FR" sz="5400" b="1" i="1" dirty="0">
                <a:solidFill>
                  <a:schemeClr val="accent1"/>
                </a:solidFill>
                <a:latin typeface="Arial" panose="020B0604020202020204"/>
              </a:rPr>
              <a:t>« Rien sur nous sans nous. »</a:t>
            </a:r>
          </a:p>
        </p:txBody>
      </p:sp>
      <p:sp>
        <p:nvSpPr>
          <p:cNvPr id="7" name="Rectangle 6">
            <a:extLst>
              <a:ext uri="{FF2B5EF4-FFF2-40B4-BE49-F238E27FC236}">
                <a16:creationId xmlns:a16="http://schemas.microsoft.com/office/drawing/2014/main" id="{178EB6A6-4A93-4AC2-8F5E-4A23A3450DD9}"/>
              </a:ext>
            </a:extLst>
          </p:cNvPr>
          <p:cNvSpPr/>
          <p:nvPr/>
        </p:nvSpPr>
        <p:spPr>
          <a:xfrm>
            <a:off x="634575" y="3765229"/>
            <a:ext cx="10995318" cy="923330"/>
          </a:xfrm>
          <a:prstGeom prst="rect">
            <a:avLst/>
          </a:prstGeom>
        </p:spPr>
        <p:txBody>
          <a:bodyPr wrap="none">
            <a:spAutoFit/>
          </a:bodyPr>
          <a:lstStyle/>
          <a:p>
            <a:r>
              <a:rPr lang="fr-FR" sz="5400" b="1" i="1" dirty="0">
                <a:solidFill>
                  <a:schemeClr val="accent1"/>
                </a:solidFill>
                <a:latin typeface="Arial" panose="020B0604020202020204"/>
              </a:rPr>
              <a:t>« Rien sur moi sans moi. »</a:t>
            </a:r>
          </a:p>
        </p:txBody>
      </p:sp>
    </p:spTree>
    <p:extLst>
      <p:ext uri="{BB962C8B-B14F-4D97-AF65-F5344CB8AC3E}">
        <p14:creationId xmlns:p14="http://schemas.microsoft.com/office/powerpoint/2010/main" val="11029115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F61D3-0CDA-4A8B-98A8-4813E5ED8AC8}"/>
              </a:ext>
            </a:extLst>
          </p:cNvPr>
          <p:cNvSpPr>
            <a:spLocks noGrp="1"/>
          </p:cNvSpPr>
          <p:nvPr>
            <p:ph type="title"/>
          </p:nvPr>
        </p:nvSpPr>
        <p:spPr/>
        <p:txBody>
          <a:bodyPr/>
          <a:lstStyle/>
          <a:p>
            <a:r>
              <a:rPr lang="fr-FR" dirty="0">
                <a:latin typeface="+mn-lt"/>
              </a:rPr>
              <a:t>Le dernier avortement</a:t>
            </a:r>
          </a:p>
        </p:txBody>
      </p:sp>
    </p:spTree>
    <p:extLst>
      <p:ext uri="{BB962C8B-B14F-4D97-AF65-F5344CB8AC3E}">
        <p14:creationId xmlns:p14="http://schemas.microsoft.com/office/powerpoint/2010/main" val="32225295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C901E6-898F-4FA8-8FF4-C68FF3B5C696}"/>
              </a:ext>
            </a:extLst>
          </p:cNvPr>
          <p:cNvSpPr>
            <a:spLocks noGrp="1"/>
          </p:cNvSpPr>
          <p:nvPr>
            <p:ph type="title"/>
          </p:nvPr>
        </p:nvSpPr>
        <p:spPr/>
        <p:txBody>
          <a:bodyPr/>
          <a:lstStyle/>
          <a:p>
            <a:r>
              <a:rPr lang="fr-FR" dirty="0">
                <a:latin typeface="+mn-lt"/>
              </a:rPr>
              <a:t>Le dernier avortement</a:t>
            </a:r>
          </a:p>
        </p:txBody>
      </p:sp>
      <p:sp>
        <p:nvSpPr>
          <p:cNvPr id="2" name="Content Placeholder 1">
            <a:extLst>
              <a:ext uri="{FF2B5EF4-FFF2-40B4-BE49-F238E27FC236}">
                <a16:creationId xmlns:a16="http://schemas.microsoft.com/office/drawing/2014/main" id="{2E2D3B73-CA1D-4DA0-9E62-E04D0D04B0A6}"/>
              </a:ext>
            </a:extLst>
          </p:cNvPr>
          <p:cNvSpPr>
            <a:spLocks noGrp="1"/>
          </p:cNvSpPr>
          <p:nvPr>
            <p:ph type="body" idx="1"/>
          </p:nvPr>
        </p:nvSpPr>
        <p:spPr/>
        <p:txBody>
          <a:bodyPr/>
          <a:lstStyle/>
          <a:p>
            <a:pPr marL="347472" indent="-347472">
              <a:buClrTx/>
            </a:pPr>
            <a:r>
              <a:rPr lang="fr-FR" sz="2000" dirty="0">
                <a:latin typeface="+mn-lt"/>
              </a:rPr>
              <a:t>Vous êtes un décideur politique à </a:t>
            </a:r>
            <a:r>
              <a:rPr lang="fr-FR" sz="2000" i="1" dirty="0" err="1">
                <a:latin typeface="+mn-lt"/>
              </a:rPr>
              <a:t>Zoomland</a:t>
            </a:r>
            <a:r>
              <a:rPr lang="fr-FR" sz="2000" dirty="0">
                <a:latin typeface="+mn-lt"/>
              </a:rPr>
              <a:t> où il n'y aura qu'UN dernier avortement sécurisé et légal.</a:t>
            </a:r>
          </a:p>
          <a:p>
            <a:pPr marL="347472" indent="-347472">
              <a:buClrTx/>
            </a:pPr>
            <a:r>
              <a:rPr lang="fr-FR" sz="2000" dirty="0">
                <a:latin typeface="+mn-lt"/>
              </a:rPr>
              <a:t>7 femmes ont demandé à bénéficier du dernier avortement. Vous devez évaluer leur demande uniquement sur la base des informations fournies. </a:t>
            </a:r>
          </a:p>
          <a:p>
            <a:pPr marL="347472" indent="-347472">
              <a:buClrTx/>
            </a:pPr>
            <a:r>
              <a:rPr lang="fr-FR" sz="2000" dirty="0">
                <a:latin typeface="+mn-lt"/>
              </a:rPr>
              <a:t>En groupe, discutez des scénarios et choisissez </a:t>
            </a:r>
            <a:r>
              <a:rPr lang="fr-FR" sz="2000" u="sng" dirty="0">
                <a:latin typeface="+mn-lt"/>
              </a:rPr>
              <a:t>une</a:t>
            </a:r>
            <a:r>
              <a:rPr lang="fr-FR" sz="2000" dirty="0">
                <a:latin typeface="+mn-lt"/>
              </a:rPr>
              <a:t> femme qui bénéficiera du dernier avortement. Préparez-vous à expliquer le raisonnement de votre choix.</a:t>
            </a:r>
          </a:p>
        </p:txBody>
      </p:sp>
    </p:spTree>
    <p:extLst>
      <p:ext uri="{BB962C8B-B14F-4D97-AF65-F5344CB8AC3E}">
        <p14:creationId xmlns:p14="http://schemas.microsoft.com/office/powerpoint/2010/main" val="18584981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D14453-71DE-40A4-9ADC-1714A636141B}"/>
              </a:ext>
            </a:extLst>
          </p:cNvPr>
          <p:cNvSpPr>
            <a:spLocks noGrp="1"/>
          </p:cNvSpPr>
          <p:nvPr>
            <p:ph type="title"/>
          </p:nvPr>
        </p:nvSpPr>
        <p:spPr/>
        <p:txBody>
          <a:bodyPr/>
          <a:lstStyle/>
          <a:p>
            <a:r>
              <a:rPr lang="fr-FR" dirty="0">
                <a:solidFill>
                  <a:schemeClr val="accent1"/>
                </a:solidFill>
                <a:latin typeface="+mn-lt"/>
              </a:rPr>
              <a:t>Six scénarios</a:t>
            </a:r>
            <a:endParaRPr lang="x-none">
              <a:solidFill>
                <a:schemeClr val="accent1"/>
              </a:solidFill>
              <a:latin typeface="+mn-lt"/>
            </a:endParaRPr>
          </a:p>
        </p:txBody>
      </p:sp>
      <p:sp>
        <p:nvSpPr>
          <p:cNvPr id="2" name="Content Placeholder 1">
            <a:extLst>
              <a:ext uri="{FF2B5EF4-FFF2-40B4-BE49-F238E27FC236}">
                <a16:creationId xmlns:a16="http://schemas.microsoft.com/office/drawing/2014/main" id="{2E2D3B73-CA1D-4DA0-9E62-E04D0D04B0A6}"/>
              </a:ext>
            </a:extLst>
          </p:cNvPr>
          <p:cNvSpPr>
            <a:spLocks noGrp="1"/>
          </p:cNvSpPr>
          <p:nvPr>
            <p:ph type="body" idx="1"/>
          </p:nvPr>
        </p:nvSpPr>
        <p:spPr>
          <a:xfrm>
            <a:off x="351833" y="1956518"/>
            <a:ext cx="8066026" cy="3433200"/>
          </a:xfrm>
        </p:spPr>
        <p:txBody>
          <a:bodyPr>
            <a:noAutofit/>
          </a:bodyPr>
          <a:lstStyle/>
          <a:p>
            <a:pPr marL="347472" indent="-347472">
              <a:lnSpc>
                <a:spcPct val="110000"/>
              </a:lnSpc>
              <a:spcAft>
                <a:spcPts val="1800"/>
              </a:spcAft>
              <a:buClrTx/>
              <a:buFont typeface="+mj-lt"/>
              <a:buAutoNum type="arabicPeriod"/>
            </a:pPr>
            <a:r>
              <a:rPr lang="fr-FR" dirty="0">
                <a:latin typeface="+mn-lt"/>
              </a:rPr>
              <a:t>Une femme de 45 ans est enceinte de 18 semaines. Elle avait cessé d'avoir des cycles menstruels réguliers et ne pensait pas pouvoir tomber enceinte. Son fils de 12 ans est atteint d'une infirmité motrice cérébrale et elle a joyeusement consacré sa vie à son bien-être. Cependant, elle ne se sent pas capable, financièrement et émotionnellement, d'élever un autre enfant.</a:t>
            </a:r>
          </a:p>
          <a:p>
            <a:pPr marL="347472" indent="-347472">
              <a:lnSpc>
                <a:spcPct val="110000"/>
              </a:lnSpc>
              <a:spcAft>
                <a:spcPts val="1800"/>
              </a:spcAft>
              <a:buClrTx/>
              <a:buFont typeface="+mj-lt"/>
              <a:buAutoNum type="arabicPeriod"/>
            </a:pPr>
            <a:r>
              <a:rPr lang="fr-FR" dirty="0">
                <a:latin typeface="+mn-lt"/>
              </a:rPr>
              <a:t>Une femme de 25 ans est enceinte de huit semaines. Elle a deux enfants de moins de quatre ans et vit avec un homme qui la maltraite régulièrement. À mesure que les enfants grandissent, elle a peur qu'il leur fasse aussi mal. Elle ne veut pas mettre au monde un autre enfant dans un ménage violent, surtout si cela ne fait que la rendre plus dépendante de lui financièrement, l'empêchant un peu plus de partir.</a:t>
            </a:r>
            <a:endParaRPr lang="x-none" dirty="0">
              <a:latin typeface="+mn-lt"/>
            </a:endParaRPr>
          </a:p>
        </p:txBody>
      </p:sp>
    </p:spTree>
    <p:extLst>
      <p:ext uri="{BB962C8B-B14F-4D97-AF65-F5344CB8AC3E}">
        <p14:creationId xmlns:p14="http://schemas.microsoft.com/office/powerpoint/2010/main" val="27564496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D14453-71DE-40A4-9ADC-1714A636141B}"/>
              </a:ext>
            </a:extLst>
          </p:cNvPr>
          <p:cNvSpPr>
            <a:spLocks noGrp="1"/>
          </p:cNvSpPr>
          <p:nvPr>
            <p:ph type="title"/>
          </p:nvPr>
        </p:nvSpPr>
        <p:spPr/>
        <p:txBody>
          <a:bodyPr/>
          <a:lstStyle/>
          <a:p>
            <a:r>
              <a:rPr lang="fr-FR" dirty="0">
                <a:solidFill>
                  <a:schemeClr val="accent1"/>
                </a:solidFill>
                <a:latin typeface="+mn-lt"/>
              </a:rPr>
              <a:t>Suite</a:t>
            </a:r>
            <a:endParaRPr lang="x-none">
              <a:solidFill>
                <a:schemeClr val="accent1"/>
              </a:solidFill>
              <a:latin typeface="+mn-lt"/>
            </a:endParaRPr>
          </a:p>
        </p:txBody>
      </p:sp>
      <p:sp>
        <p:nvSpPr>
          <p:cNvPr id="2" name="Content Placeholder 1">
            <a:extLst>
              <a:ext uri="{FF2B5EF4-FFF2-40B4-BE49-F238E27FC236}">
                <a16:creationId xmlns:a16="http://schemas.microsoft.com/office/drawing/2014/main" id="{2E2D3B73-CA1D-4DA0-9E62-E04D0D04B0A6}"/>
              </a:ext>
            </a:extLst>
          </p:cNvPr>
          <p:cNvSpPr>
            <a:spLocks noGrp="1"/>
          </p:cNvSpPr>
          <p:nvPr>
            <p:ph type="body" idx="1"/>
          </p:nvPr>
        </p:nvSpPr>
        <p:spPr>
          <a:xfrm>
            <a:off x="351833" y="1929623"/>
            <a:ext cx="7608826" cy="3433200"/>
          </a:xfrm>
        </p:spPr>
        <p:txBody>
          <a:bodyPr>
            <a:noAutofit/>
          </a:bodyPr>
          <a:lstStyle/>
          <a:p>
            <a:pPr marL="347472" marR="0" lvl="0" indent="-347472" algn="just">
              <a:buClrTx/>
              <a:buAutoNum type="arabicPeriod" startAt="3"/>
            </a:pPr>
            <a:r>
              <a:rPr lang="fr-FR" dirty="0">
                <a:effectLst/>
                <a:ea typeface="Calibri" panose="020F0502020204030204" pitchFamily="34" charset="0"/>
              </a:rPr>
              <a:t>Une femme de 32 ans mère de deux jeunes enfants est enceinte de 10 semaines. Elle et son plus jeune enfant sont séropositifs. Son mari est décédé de maladies liées au sida il y a deux ans, et elle subvient désormais aux besoins de la famille avec son seul petit revenu. Elle n'est pas en bonne santé, et elle a été hospitalisée plusieurs fois l'année dernière. </a:t>
            </a:r>
          </a:p>
          <a:p>
            <a:pPr marL="347472" marR="0" lvl="0" indent="-347472" algn="just">
              <a:buClrTx/>
              <a:buAutoNum type="arabicPeriod" startAt="3"/>
            </a:pPr>
            <a:r>
              <a:rPr lang="fr-FR" dirty="0">
                <a:effectLst/>
                <a:ea typeface="Calibri" panose="020F0502020204030204" pitchFamily="34" charset="0"/>
              </a:rPr>
              <a:t>Une jeune femme de 20 ans présentant un trouble de l'apprentissage est amenée à la clinique par sa tante, qui affirme que sa nièce a besoin d'un avortement. La tante dit qu'elle pense que sa nièce est enceinte de 7 ou 8 semaines. Elle dit que sa nièce a déjà un enfant et que la famille ne peut pas se permettre financièrement d'en avoir un autre. La femme ne dit rien.</a:t>
            </a:r>
            <a:endParaRPr lang="en-US" dirty="0">
              <a:effectLst/>
              <a:ea typeface="Calibri" panose="020F0502020204030204" pitchFamily="34" charset="0"/>
            </a:endParaRPr>
          </a:p>
        </p:txBody>
      </p:sp>
    </p:spTree>
    <p:extLst>
      <p:ext uri="{BB962C8B-B14F-4D97-AF65-F5344CB8AC3E}">
        <p14:creationId xmlns:p14="http://schemas.microsoft.com/office/powerpoint/2010/main" val="4262617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480298-5B87-49CE-8667-049E3A5341A4}"/>
              </a:ext>
            </a:extLst>
          </p:cNvPr>
          <p:cNvSpPr>
            <a:spLocks noGrp="1"/>
          </p:cNvSpPr>
          <p:nvPr>
            <p:ph type="title"/>
          </p:nvPr>
        </p:nvSpPr>
        <p:spPr>
          <a:xfrm>
            <a:off x="351832" y="496466"/>
            <a:ext cx="11098045" cy="1325067"/>
          </a:xfrm>
        </p:spPr>
        <p:txBody>
          <a:bodyPr>
            <a:noAutofit/>
          </a:bodyPr>
          <a:lstStyle/>
          <a:p>
            <a:r>
              <a:rPr lang="fr-FR" b="1" dirty="0"/>
              <a:t>Conséquences du modèle du handicap social/fondé sur les droits</a:t>
            </a:r>
            <a:endParaRPr lang="en-GB" dirty="0"/>
          </a:p>
        </p:txBody>
      </p:sp>
      <p:sp>
        <p:nvSpPr>
          <p:cNvPr id="10" name="Content Placeholder 2">
            <a:extLst>
              <a:ext uri="{FF2B5EF4-FFF2-40B4-BE49-F238E27FC236}">
                <a16:creationId xmlns:a16="http://schemas.microsoft.com/office/drawing/2014/main" id="{124059A3-5738-4D9E-AD03-5A94CC2D1291}"/>
              </a:ext>
            </a:extLst>
          </p:cNvPr>
          <p:cNvSpPr>
            <a:spLocks noGrp="1"/>
          </p:cNvSpPr>
          <p:nvPr>
            <p:ph type="body" idx="1"/>
          </p:nvPr>
        </p:nvSpPr>
        <p:spPr>
          <a:xfrm>
            <a:off x="351833" y="2265800"/>
            <a:ext cx="7189278" cy="3433200"/>
          </a:xfrm>
        </p:spPr>
        <p:txBody>
          <a:bodyPr>
            <a:noAutofit/>
          </a:bodyPr>
          <a:lstStyle/>
          <a:p>
            <a:pPr>
              <a:buClrTx/>
              <a:buSzPct val="75000"/>
            </a:pPr>
            <a:r>
              <a:rPr lang="fr-FR" dirty="0">
                <a:solidFill>
                  <a:schemeClr val="tx1"/>
                </a:solidFill>
              </a:rPr>
              <a:t>L'accent passe de l'individu à la société</a:t>
            </a:r>
          </a:p>
          <a:p>
            <a:pPr>
              <a:buClrTx/>
              <a:buSzPct val="75000"/>
            </a:pPr>
            <a:r>
              <a:rPr lang="fr-FR" dirty="0">
                <a:solidFill>
                  <a:schemeClr val="tx1"/>
                </a:solidFill>
              </a:rPr>
              <a:t>Les personnes avec un handicap sont considérées comme handicapées par la société en raison d'obstacles géographiques, attitudinaux, linguistiques, technologiques et institutionnels.</a:t>
            </a:r>
          </a:p>
          <a:p>
            <a:pPr>
              <a:buClrTx/>
              <a:buSzPct val="75000"/>
            </a:pPr>
            <a:r>
              <a:rPr lang="fr-FR" dirty="0">
                <a:solidFill>
                  <a:schemeClr val="tx1"/>
                </a:solidFill>
              </a:rPr>
              <a:t>C'est la société, en créant des obstacles à la pleine intégration, qui restreint les possibilités et empêche les gens de participer pleinement.</a:t>
            </a:r>
          </a:p>
          <a:p>
            <a:pPr>
              <a:buClrTx/>
              <a:buSzPct val="75000"/>
            </a:pPr>
            <a:r>
              <a:rPr lang="fr-FR" dirty="0">
                <a:solidFill>
                  <a:schemeClr val="tx1"/>
                </a:solidFill>
              </a:rPr>
              <a:t>On n'attend pas des personnes handicapées qu'elles changent ou que leurs déficiences soient guéries ou réparées pour s'intégrer dans la société.</a:t>
            </a:r>
          </a:p>
          <a:p>
            <a:pPr>
              <a:buClrTx/>
              <a:buSzPct val="75000"/>
            </a:pPr>
            <a:r>
              <a:rPr lang="fr-FR" dirty="0">
                <a:solidFill>
                  <a:schemeClr val="tx1"/>
                </a:solidFill>
              </a:rPr>
              <a:t>Tout le monde est vu sur un pied d'égalité</a:t>
            </a:r>
            <a:endParaRPr lang="en-US" dirty="0"/>
          </a:p>
        </p:txBody>
      </p:sp>
      <p:sp>
        <p:nvSpPr>
          <p:cNvPr id="7" name="Slide Number Placeholder 6">
            <a:extLst>
              <a:ext uri="{FF2B5EF4-FFF2-40B4-BE49-F238E27FC236}">
                <a16:creationId xmlns:a16="http://schemas.microsoft.com/office/drawing/2014/main" id="{26417208-1E83-4127-A27C-852249F6832D}"/>
              </a:ext>
            </a:extLst>
          </p:cNvPr>
          <p:cNvSpPr>
            <a:spLocks noGrp="1"/>
          </p:cNvSpPr>
          <p:nvPr>
            <p:ph type="sldNum" sz="quarter" idx="4294967295"/>
          </p:nvPr>
        </p:nvSpPr>
        <p:spPr>
          <a:xfrm>
            <a:off x="94488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AE0FF3-066E-B040-B442-D5162B3F2CC7}" type="slidenum">
              <a:rPr kumimoji="0" lang="fr-FR" sz="1200" b="0" i="0" u="none" strike="noStrike" kern="1200" cap="none" spc="0" normalizeH="0" baseline="0" noProof="0" smtClean="0">
                <a:ln>
                  <a:noFill/>
                </a:ln>
                <a:solidFill>
                  <a:srgbClr val="FFFFFF"/>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FFFFFF"/>
              </a:solidFill>
              <a:effectLst/>
              <a:uLnTx/>
              <a:uFillTx/>
              <a:latin typeface="Arial" charset="0"/>
              <a:cs typeface="Arial" charset="0"/>
            </a:endParaRPr>
          </a:p>
        </p:txBody>
      </p:sp>
    </p:spTree>
    <p:extLst>
      <p:ext uri="{BB962C8B-B14F-4D97-AF65-F5344CB8AC3E}">
        <p14:creationId xmlns:p14="http://schemas.microsoft.com/office/powerpoint/2010/main" val="20663094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D14453-71DE-40A4-9ADC-1714A636141B}"/>
              </a:ext>
            </a:extLst>
          </p:cNvPr>
          <p:cNvSpPr>
            <a:spLocks noGrp="1"/>
          </p:cNvSpPr>
          <p:nvPr>
            <p:ph type="title"/>
          </p:nvPr>
        </p:nvSpPr>
        <p:spPr/>
        <p:txBody>
          <a:bodyPr/>
          <a:lstStyle/>
          <a:p>
            <a:r>
              <a:rPr lang="fr-FR" dirty="0">
                <a:solidFill>
                  <a:schemeClr val="accent1"/>
                </a:solidFill>
                <a:latin typeface="+mn-lt"/>
              </a:rPr>
              <a:t>Suite</a:t>
            </a:r>
            <a:endParaRPr lang="x-none" dirty="0">
              <a:solidFill>
                <a:schemeClr val="accent1"/>
              </a:solidFill>
              <a:latin typeface="+mn-lt"/>
            </a:endParaRPr>
          </a:p>
        </p:txBody>
      </p:sp>
      <p:sp>
        <p:nvSpPr>
          <p:cNvPr id="2" name="Content Placeholder 1">
            <a:extLst>
              <a:ext uri="{FF2B5EF4-FFF2-40B4-BE49-F238E27FC236}">
                <a16:creationId xmlns:a16="http://schemas.microsoft.com/office/drawing/2014/main" id="{2E2D3B73-CA1D-4DA0-9E62-E04D0D04B0A6}"/>
              </a:ext>
            </a:extLst>
          </p:cNvPr>
          <p:cNvSpPr>
            <a:spLocks noGrp="1"/>
          </p:cNvSpPr>
          <p:nvPr>
            <p:ph type="body" idx="1"/>
          </p:nvPr>
        </p:nvSpPr>
        <p:spPr>
          <a:xfrm>
            <a:off x="351833" y="1929623"/>
            <a:ext cx="8926638" cy="3433200"/>
          </a:xfrm>
        </p:spPr>
        <p:txBody>
          <a:bodyPr>
            <a:noAutofit/>
          </a:bodyPr>
          <a:lstStyle/>
          <a:p>
            <a:pPr marL="347472" marR="0" lvl="0" indent="-347472" algn="just">
              <a:buClrTx/>
              <a:buFont typeface="+mj-lt"/>
              <a:buAutoNum type="arabicPeriod" startAt="5"/>
            </a:pPr>
            <a:r>
              <a:rPr lang="fr-FR" dirty="0">
                <a:effectLst/>
                <a:ea typeface="Calibri" panose="020F0502020204030204" pitchFamily="34" charset="0"/>
              </a:rPr>
              <a:t>Une femme mariée de 30 ans et est enceinte de son premier enfant. L'examen de 20 semaines révèle des signes d'anomalie fœtale, qui aurait des conséquences sur la santé future de l'enfant. La femme a décidé de se faire avorter.</a:t>
            </a:r>
          </a:p>
          <a:p>
            <a:pPr marL="347472" indent="-347472" algn="just">
              <a:buClrTx/>
              <a:buFont typeface="+mj-lt"/>
              <a:buAutoNum type="arabicPeriod" startAt="5"/>
            </a:pPr>
            <a:r>
              <a:rPr lang="fr-FR" dirty="0">
                <a:effectLst/>
                <a:ea typeface="Calibri" panose="020F0502020204030204" pitchFamily="34" charset="0"/>
              </a:rPr>
              <a:t>Une femme de 29 ans était initialement heureuse d'apprendre qu'elle était enceinte. Cependant, elle a une maladie héréditaire de la colonne vertébrale qui, selon les médecins, augmente le risque de complications pendant la grossesse et de paralysie partielle. Elle et son conjoint ont décidé de mettre fin à la grossesse.</a:t>
            </a:r>
            <a:endParaRPr lang="en-GB" dirty="0"/>
          </a:p>
          <a:p>
            <a:pPr marL="347472" indent="-347472" algn="just">
              <a:buClrTx/>
              <a:buFont typeface="+mj-lt"/>
              <a:buAutoNum type="arabicPeriod" startAt="5"/>
            </a:pPr>
            <a:r>
              <a:rPr lang="fr-FR" dirty="0"/>
              <a:t>Une jeune fille de 16 ans est enceinte de 14 semaines. Elle ne connaissait pas les signes de la grossesse, et après s'être sentie malade pendant des mois, elle n'a découvert que récemment qu'elle était enceinte. Elle est extrêmement angoissée à l'idée de devoir poursuivre cette grossesse.</a:t>
            </a:r>
            <a:endParaRPr lang="x-none" dirty="0"/>
          </a:p>
        </p:txBody>
      </p:sp>
    </p:spTree>
    <p:extLst>
      <p:ext uri="{BB962C8B-B14F-4D97-AF65-F5344CB8AC3E}">
        <p14:creationId xmlns:p14="http://schemas.microsoft.com/office/powerpoint/2010/main" val="11216622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4A2CF-4E4F-4DCF-B8C5-8EF0F790BCC8}"/>
              </a:ext>
            </a:extLst>
          </p:cNvPr>
          <p:cNvSpPr>
            <a:spLocks noGrp="1"/>
          </p:cNvSpPr>
          <p:nvPr>
            <p:ph type="ctrTitle" idx="4294967295"/>
          </p:nvPr>
        </p:nvSpPr>
        <p:spPr>
          <a:xfrm>
            <a:off x="914400" y="2571820"/>
            <a:ext cx="10363200" cy="1714360"/>
          </a:xfrm>
        </p:spPr>
        <p:txBody>
          <a:bodyPr anchor="ctr"/>
          <a:lstStyle/>
          <a:p>
            <a:pPr algn="ctr"/>
            <a:r>
              <a:rPr lang="fr-FR" sz="6000" b="1" dirty="0">
                <a:solidFill>
                  <a:schemeClr val="accent3"/>
                </a:solidFill>
                <a:latin typeface="+mn-lt"/>
                <a:cs typeface="Helvetica" panose="020B0604020202020204" pitchFamily="34" charset="0"/>
              </a:rPr>
              <a:t>Aller à Jamboard</a:t>
            </a:r>
            <a:endParaRPr lang="en-US" sz="6000" b="1" dirty="0">
              <a:solidFill>
                <a:schemeClr val="accent3"/>
              </a:solidFill>
              <a:latin typeface="+mn-lt"/>
            </a:endParaRPr>
          </a:p>
        </p:txBody>
      </p:sp>
    </p:spTree>
    <p:extLst>
      <p:ext uri="{BB962C8B-B14F-4D97-AF65-F5344CB8AC3E}">
        <p14:creationId xmlns:p14="http://schemas.microsoft.com/office/powerpoint/2010/main" val="36922895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B616F-56CF-4AD0-8ED0-A8DB6E59EAC9}"/>
              </a:ext>
            </a:extLst>
          </p:cNvPr>
          <p:cNvSpPr>
            <a:spLocks noGrp="1"/>
          </p:cNvSpPr>
          <p:nvPr>
            <p:ph type="title"/>
          </p:nvPr>
        </p:nvSpPr>
        <p:spPr>
          <a:xfrm>
            <a:off x="537882" y="417513"/>
            <a:ext cx="8415600" cy="2238800"/>
          </a:xfrm>
        </p:spPr>
        <p:txBody>
          <a:bodyPr/>
          <a:lstStyle/>
          <a:p>
            <a:r>
              <a:rPr lang="fr-FR" sz="4800" dirty="0">
                <a:solidFill>
                  <a:schemeClr val="accent1"/>
                </a:solidFill>
                <a:latin typeface="+mn-lt"/>
                <a:cs typeface="Helvetica" panose="020B0604020202020204" pitchFamily="34" charset="0"/>
              </a:rPr>
              <a:t>Messages clés</a:t>
            </a:r>
            <a:endParaRPr lang="x-none" sz="4800" dirty="0">
              <a:solidFill>
                <a:schemeClr val="accent1"/>
              </a:solidFill>
              <a:latin typeface="+mn-lt"/>
              <a:cs typeface="Helvetica" panose="020B0604020202020204" pitchFamily="34" charset="0"/>
            </a:endParaRPr>
          </a:p>
        </p:txBody>
      </p:sp>
      <p:sp>
        <p:nvSpPr>
          <p:cNvPr id="3" name="Content Placeholder 2">
            <a:extLst>
              <a:ext uri="{FF2B5EF4-FFF2-40B4-BE49-F238E27FC236}">
                <a16:creationId xmlns:a16="http://schemas.microsoft.com/office/drawing/2014/main" id="{4B36AF4E-00E5-4621-925E-AF50AE9A1F34}"/>
              </a:ext>
            </a:extLst>
          </p:cNvPr>
          <p:cNvSpPr>
            <a:spLocks noGrp="1"/>
          </p:cNvSpPr>
          <p:nvPr>
            <p:ph sz="quarter" idx="4294967295"/>
          </p:nvPr>
        </p:nvSpPr>
        <p:spPr>
          <a:xfrm>
            <a:off x="895350" y="1536913"/>
            <a:ext cx="10413626" cy="4231154"/>
          </a:xfrm>
        </p:spPr>
        <p:txBody>
          <a:bodyPr>
            <a:normAutofit fontScale="92500" lnSpcReduction="20000"/>
          </a:bodyPr>
          <a:lstStyle/>
          <a:p>
            <a:pPr marL="342900" marR="0" lvl="0" indent="-342900">
              <a:lnSpc>
                <a:spcPct val="110000"/>
              </a:lnSpc>
              <a:spcBef>
                <a:spcPts val="0"/>
              </a:spcBef>
              <a:spcAft>
                <a:spcPts val="1200"/>
              </a:spcAft>
              <a:buFont typeface="Symbol" panose="05050102010706020507" pitchFamily="18" charset="2"/>
              <a:buChar char=""/>
            </a:pPr>
            <a:r>
              <a:rPr lang="fr-FR"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La décision d'accorder à certaines femmes un avortement et pas à d'autres a des conséquences à vie pour les femmes, leurs familles et leurs communautés. Cela est tout aussi vrai pour les femmes avec un handicap que pour les femmes sans handicap.</a:t>
            </a:r>
          </a:p>
          <a:p>
            <a:pPr marL="342900" marR="0" lvl="0" indent="-342900">
              <a:lnSpc>
                <a:spcPct val="110000"/>
              </a:lnSpc>
              <a:spcBef>
                <a:spcPts val="0"/>
              </a:spcBef>
              <a:spcAft>
                <a:spcPts val="1200"/>
              </a:spcAft>
              <a:buFont typeface="Symbol" panose="05050102010706020507" pitchFamily="18" charset="2"/>
              <a:buChar char=""/>
            </a:pPr>
            <a:r>
              <a:rPr lang="fr-FR"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Les préjugés individuels et sociaux concernant les femmes avec un handicap peuvent conduire les professionnels de la santé, la famille et les amis à faire pression sur les femmes handicapées pour qu'elles prennent une décision qu'elles ne veulent pas prendre concernant leur grossesse.</a:t>
            </a:r>
          </a:p>
          <a:p>
            <a:pPr marL="342900" marR="0" lvl="0" indent="-342900">
              <a:lnSpc>
                <a:spcPct val="110000"/>
              </a:lnSpc>
              <a:spcBef>
                <a:spcPts val="0"/>
              </a:spcBef>
              <a:spcAft>
                <a:spcPts val="1200"/>
              </a:spcAft>
              <a:buFont typeface="Symbol" panose="05050102010706020507" pitchFamily="18" charset="2"/>
              <a:buChar char=""/>
            </a:pPr>
            <a:r>
              <a:rPr lang="fr-FR"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Les personnes avec un handicap ont les mêmes droits sexuels et reproductifs que les personnes sans handicap. Cela inclut le droit d'accéder aux services de santé sexuelle et reproductive et le droit de décider si elles veulent avoir des enfants et combien. Presque toutes les personnes avec un handicap, y compris les personnes présentant une déficience intellectuelle, peuvent être soutenues pour prendre des décisions concernant leur santé sexuelle et reproductive, y compris la décision d'avorter. Notre point de départ doit toujours être que ces personnes ont la capacité de consentir. Les organisations de prestataires de services devraient avoir des protocoles en place pour fournir un soutien à la prise de décision. </a:t>
            </a:r>
          </a:p>
        </p:txBody>
      </p:sp>
      <p:sp>
        <p:nvSpPr>
          <p:cNvPr id="4" name="TextBox 3">
            <a:extLst>
              <a:ext uri="{FF2B5EF4-FFF2-40B4-BE49-F238E27FC236}">
                <a16:creationId xmlns:a16="http://schemas.microsoft.com/office/drawing/2014/main" id="{162DF48E-42C3-DE48-A6F6-3EBB9F91A918}"/>
              </a:ext>
            </a:extLst>
          </p:cNvPr>
          <p:cNvSpPr txBox="1"/>
          <p:nvPr/>
        </p:nvSpPr>
        <p:spPr>
          <a:xfrm>
            <a:off x="1258422" y="5917267"/>
            <a:ext cx="10413626" cy="523220"/>
          </a:xfrm>
          <a:prstGeom prst="rect">
            <a:avLst/>
          </a:prstGeom>
          <a:noFill/>
        </p:spPr>
        <p:txBody>
          <a:bodyPr wrap="square" rtlCol="0">
            <a:spAutoFit/>
          </a:bodyPr>
          <a:lstStyle/>
          <a:p>
            <a:r>
              <a:rPr lang="fr-FR" i="1" dirty="0">
                <a:solidFill>
                  <a:schemeClr val="bg1"/>
                </a:solidFill>
                <a:latin typeface="Arial" panose="020B0604020202020204" pitchFamily="34" charset="0"/>
                <a:ea typeface="Calibri" panose="020F0502020204030204" pitchFamily="34" charset="0"/>
                <a:cs typeface="Arial" panose="020B0604020202020204" pitchFamily="34" charset="0"/>
              </a:rPr>
              <a:t>Devi, Nandini &amp; Stucki, Prof. Dr. med. Gerold. (2011). </a:t>
            </a:r>
            <a:r>
              <a:rPr lang="fr-FR" i="1" u="sng" dirty="0">
                <a:solidFill>
                  <a:schemeClr val="bg1"/>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Moving towards substituted or supported decision-making</a:t>
            </a:r>
            <a:r>
              <a:rPr lang="fr-FR" i="1" u="sng">
                <a:solidFill>
                  <a:schemeClr val="bg1"/>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Article 12 </a:t>
            </a:r>
            <a:r>
              <a:rPr lang="fr-FR" i="1" u="sng" dirty="0">
                <a:solidFill>
                  <a:schemeClr val="bg1"/>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de la Convention relative aux droits des personnes handicapées. </a:t>
            </a:r>
            <a:r>
              <a:rPr lang="fr-FR" i="1" dirty="0">
                <a:solidFill>
                  <a:schemeClr val="bg1"/>
                </a:solidFill>
                <a:latin typeface="Arial" panose="020B0604020202020204" pitchFamily="34" charset="0"/>
                <a:ea typeface="Calibri" panose="020F0502020204030204" pitchFamily="34" charset="0"/>
                <a:cs typeface="Arial" panose="020B0604020202020204" pitchFamily="34" charset="0"/>
              </a:rPr>
              <a:t>ALTER - European Journal of Disability Research. </a:t>
            </a:r>
          </a:p>
        </p:txBody>
      </p:sp>
    </p:spTree>
    <p:extLst>
      <p:ext uri="{BB962C8B-B14F-4D97-AF65-F5344CB8AC3E}">
        <p14:creationId xmlns:p14="http://schemas.microsoft.com/office/powerpoint/2010/main" val="3338499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C4CCD1B-817F-6549-BAD8-1E2E44454166}"/>
              </a:ext>
            </a:extLst>
          </p:cNvPr>
          <p:cNvSpPr/>
          <p:nvPr/>
        </p:nvSpPr>
        <p:spPr>
          <a:xfrm>
            <a:off x="0" y="-1"/>
            <a:ext cx="12192000" cy="296723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extBox 158">
            <a:extLst>
              <a:ext uri="{FF2B5EF4-FFF2-40B4-BE49-F238E27FC236}">
                <a16:creationId xmlns:a16="http://schemas.microsoft.com/office/drawing/2014/main" id="{F6B5F24A-1EC4-438A-A7A1-4D0EB87D5846}"/>
              </a:ext>
            </a:extLst>
          </p:cNvPr>
          <p:cNvSpPr txBox="1"/>
          <p:nvPr/>
        </p:nvSpPr>
        <p:spPr>
          <a:xfrm>
            <a:off x="425647" y="3082142"/>
            <a:ext cx="23336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2B0C00"/>
                </a:solidFill>
                <a:effectLst/>
                <a:uLnTx/>
                <a:uFillTx/>
                <a:latin typeface="Arial" panose="020B0604020202020204" pitchFamily="34" charset="0"/>
                <a:ea typeface="+mn-ea"/>
                <a:cs typeface="Arial" panose="020B0604020202020204" pitchFamily="34" charset="0"/>
              </a:rPr>
              <a:t>Exclusion</a:t>
            </a:r>
          </a:p>
        </p:txBody>
      </p:sp>
      <p:sp>
        <p:nvSpPr>
          <p:cNvPr id="160" name="TextBox 159">
            <a:extLst>
              <a:ext uri="{FF2B5EF4-FFF2-40B4-BE49-F238E27FC236}">
                <a16:creationId xmlns:a16="http://schemas.microsoft.com/office/drawing/2014/main" id="{2F46E10C-C3B4-4B82-A919-C7BFF5F42267}"/>
              </a:ext>
            </a:extLst>
          </p:cNvPr>
          <p:cNvSpPr txBox="1"/>
          <p:nvPr/>
        </p:nvSpPr>
        <p:spPr>
          <a:xfrm>
            <a:off x="4649221" y="3031904"/>
            <a:ext cx="233362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2B0C00"/>
                </a:solidFill>
                <a:effectLst/>
                <a:uLnTx/>
                <a:uFillTx/>
                <a:latin typeface="Arial" panose="020B0604020202020204" pitchFamily="34" charset="0"/>
                <a:ea typeface="+mn-ea"/>
                <a:cs typeface="Arial" panose="020B0604020202020204" pitchFamily="34" charset="0"/>
              </a:rPr>
              <a:t>Ségrégation</a:t>
            </a:r>
          </a:p>
        </p:txBody>
      </p:sp>
      <p:sp>
        <p:nvSpPr>
          <p:cNvPr id="161" name="TextBox 160">
            <a:extLst>
              <a:ext uri="{FF2B5EF4-FFF2-40B4-BE49-F238E27FC236}">
                <a16:creationId xmlns:a16="http://schemas.microsoft.com/office/drawing/2014/main" id="{8B2776F5-6E23-4FF0-B858-CB0C2DBA6BE1}"/>
              </a:ext>
            </a:extLst>
          </p:cNvPr>
          <p:cNvSpPr txBox="1"/>
          <p:nvPr/>
        </p:nvSpPr>
        <p:spPr>
          <a:xfrm>
            <a:off x="8432225" y="3064392"/>
            <a:ext cx="233362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2B0C00"/>
                </a:solidFill>
                <a:effectLst/>
                <a:uLnTx/>
                <a:uFillTx/>
                <a:latin typeface="Arial" panose="020B0604020202020204" pitchFamily="34" charset="0"/>
                <a:ea typeface="+mn-ea"/>
                <a:cs typeface="Arial" panose="020B0604020202020204" pitchFamily="34" charset="0"/>
              </a:rPr>
              <a:t>Intégration</a:t>
            </a:r>
          </a:p>
        </p:txBody>
      </p:sp>
      <p:sp>
        <p:nvSpPr>
          <p:cNvPr id="162" name="TextBox 161">
            <a:extLst>
              <a:ext uri="{FF2B5EF4-FFF2-40B4-BE49-F238E27FC236}">
                <a16:creationId xmlns:a16="http://schemas.microsoft.com/office/drawing/2014/main" id="{A1C054DC-7DF6-4C0F-AE0A-42C9B5254B09}"/>
              </a:ext>
            </a:extLst>
          </p:cNvPr>
          <p:cNvSpPr txBox="1"/>
          <p:nvPr/>
        </p:nvSpPr>
        <p:spPr>
          <a:xfrm>
            <a:off x="4299324" y="1004761"/>
            <a:ext cx="233362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2B0C00"/>
                </a:solidFill>
                <a:effectLst/>
                <a:uLnTx/>
                <a:uFillTx/>
                <a:latin typeface="Arial" panose="020B0604020202020204" pitchFamily="34" charset="0"/>
                <a:ea typeface="+mn-ea"/>
                <a:cs typeface="Arial" panose="020B0604020202020204" pitchFamily="34" charset="0"/>
              </a:rPr>
              <a:t>Inclusion</a:t>
            </a:r>
          </a:p>
        </p:txBody>
      </p:sp>
      <p:sp>
        <p:nvSpPr>
          <p:cNvPr id="3" name="Slide Number Placeholder 2">
            <a:extLst>
              <a:ext uri="{FF2B5EF4-FFF2-40B4-BE49-F238E27FC236}">
                <a16:creationId xmlns:a16="http://schemas.microsoft.com/office/drawing/2014/main" id="{D36321E0-ED90-4568-A18E-A4C676E9F1A5}"/>
              </a:ext>
            </a:extLst>
          </p:cNvPr>
          <p:cNvSpPr>
            <a:spLocks noGrp="1"/>
          </p:cNvSpPr>
          <p:nvPr>
            <p:ph type="sldNum" sz="quarter" idx="4294967295"/>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AE0FF3-066E-B040-B442-D5162B3F2CC7}" type="slidenum">
              <a:rPr kumimoji="0" lang="fr-FR" sz="1200" b="0" i="0" u="none" strike="noStrike" kern="1200" cap="none" spc="0" normalizeH="0" baseline="0" noProof="0" smtClean="0">
                <a:ln>
                  <a:noFill/>
                </a:ln>
                <a:solidFill>
                  <a:srgbClr val="FFFFFF"/>
                </a:solidFill>
                <a:effectLst/>
                <a:uLnTx/>
                <a:uFillTx/>
                <a:latin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FFFFFF"/>
              </a:solidFill>
              <a:effectLst/>
              <a:uLnTx/>
              <a:uFillTx/>
              <a:latin typeface="Arial" charset="0"/>
              <a:cs typeface="Arial" charset="0"/>
            </a:endParaRPr>
          </a:p>
        </p:txBody>
      </p:sp>
      <p:grpSp>
        <p:nvGrpSpPr>
          <p:cNvPr id="10" name="Group 9">
            <a:extLst>
              <a:ext uri="{FF2B5EF4-FFF2-40B4-BE49-F238E27FC236}">
                <a16:creationId xmlns:a16="http://schemas.microsoft.com/office/drawing/2014/main" id="{8694E221-C240-8D43-ACB5-C38D6D1863DD}"/>
              </a:ext>
            </a:extLst>
          </p:cNvPr>
          <p:cNvGrpSpPr/>
          <p:nvPr/>
        </p:nvGrpSpPr>
        <p:grpSpPr>
          <a:xfrm>
            <a:off x="6917145" y="193316"/>
            <a:ext cx="2377440" cy="2377440"/>
            <a:chOff x="4725925" y="693792"/>
            <a:chExt cx="2377440" cy="2377440"/>
          </a:xfrm>
        </p:grpSpPr>
        <p:sp>
          <p:nvSpPr>
            <p:cNvPr id="11" name="Oval 10">
              <a:extLst>
                <a:ext uri="{FF2B5EF4-FFF2-40B4-BE49-F238E27FC236}">
                  <a16:creationId xmlns:a16="http://schemas.microsoft.com/office/drawing/2014/main" id="{89E45722-4144-4B20-8314-FF845A046CD3}"/>
                </a:ext>
              </a:extLst>
            </p:cNvPr>
            <p:cNvSpPr/>
            <p:nvPr/>
          </p:nvSpPr>
          <p:spPr>
            <a:xfrm>
              <a:off x="4725925" y="693792"/>
              <a:ext cx="2377440" cy="237744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8BAA3388-CE13-B94E-B424-10B97D93F745}"/>
                </a:ext>
              </a:extLst>
            </p:cNvPr>
            <p:cNvGrpSpPr/>
            <p:nvPr/>
          </p:nvGrpSpPr>
          <p:grpSpPr>
            <a:xfrm>
              <a:off x="4933994" y="928401"/>
              <a:ext cx="1961303" cy="1908223"/>
              <a:chOff x="4957036" y="802891"/>
              <a:chExt cx="1961303" cy="1908223"/>
            </a:xfrm>
          </p:grpSpPr>
          <p:sp>
            <p:nvSpPr>
              <p:cNvPr id="25" name="Oval 24">
                <a:extLst>
                  <a:ext uri="{FF2B5EF4-FFF2-40B4-BE49-F238E27FC236}">
                    <a16:creationId xmlns:a16="http://schemas.microsoft.com/office/drawing/2014/main" id="{F688D8CF-A70D-4957-911D-07A52A31564E}"/>
                  </a:ext>
                </a:extLst>
              </p:cNvPr>
              <p:cNvSpPr/>
              <p:nvPr/>
            </p:nvSpPr>
            <p:spPr>
              <a:xfrm>
                <a:off x="6536991" y="1180564"/>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1" name="Oval 150">
                <a:extLst>
                  <a:ext uri="{FF2B5EF4-FFF2-40B4-BE49-F238E27FC236}">
                    <a16:creationId xmlns:a16="http://schemas.microsoft.com/office/drawing/2014/main" id="{BD394856-A7B8-4185-B796-ADD6C1B2C02A}"/>
                  </a:ext>
                </a:extLst>
              </p:cNvPr>
              <p:cNvSpPr/>
              <p:nvPr/>
            </p:nvSpPr>
            <p:spPr>
              <a:xfrm>
                <a:off x="5899882" y="1284436"/>
                <a:ext cx="200025" cy="2011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2" name="Oval 151">
                <a:extLst>
                  <a:ext uri="{FF2B5EF4-FFF2-40B4-BE49-F238E27FC236}">
                    <a16:creationId xmlns:a16="http://schemas.microsoft.com/office/drawing/2014/main" id="{342092B9-0602-4BF1-9308-73FE10D54574}"/>
                  </a:ext>
                </a:extLst>
              </p:cNvPr>
              <p:cNvSpPr/>
              <p:nvPr/>
            </p:nvSpPr>
            <p:spPr>
              <a:xfrm>
                <a:off x="6001671" y="2229505"/>
                <a:ext cx="200025" cy="20116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3" name="Oval 152">
                <a:extLst>
                  <a:ext uri="{FF2B5EF4-FFF2-40B4-BE49-F238E27FC236}">
                    <a16:creationId xmlns:a16="http://schemas.microsoft.com/office/drawing/2014/main" id="{0F537D02-95FA-463E-9DDD-C90C037C9041}"/>
                  </a:ext>
                </a:extLst>
              </p:cNvPr>
              <p:cNvSpPr/>
              <p:nvPr/>
            </p:nvSpPr>
            <p:spPr>
              <a:xfrm>
                <a:off x="5032502" y="2289334"/>
                <a:ext cx="200025" cy="20116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5" name="Oval 154">
                <a:extLst>
                  <a:ext uri="{FF2B5EF4-FFF2-40B4-BE49-F238E27FC236}">
                    <a16:creationId xmlns:a16="http://schemas.microsoft.com/office/drawing/2014/main" id="{82C55F9E-90B4-45CB-9698-3D32D1DEB832}"/>
                  </a:ext>
                </a:extLst>
              </p:cNvPr>
              <p:cNvSpPr/>
              <p:nvPr/>
            </p:nvSpPr>
            <p:spPr>
              <a:xfrm>
                <a:off x="5957746" y="817664"/>
                <a:ext cx="200025" cy="2011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6" name="Oval 155">
                <a:extLst>
                  <a:ext uri="{FF2B5EF4-FFF2-40B4-BE49-F238E27FC236}">
                    <a16:creationId xmlns:a16="http://schemas.microsoft.com/office/drawing/2014/main" id="{0E92F53D-5DAB-417A-8562-FA8A6C3DFC1C}"/>
                  </a:ext>
                </a:extLst>
              </p:cNvPr>
              <p:cNvSpPr/>
              <p:nvPr/>
            </p:nvSpPr>
            <p:spPr>
              <a:xfrm>
                <a:off x="6242781" y="1785297"/>
                <a:ext cx="200025" cy="20116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7" name="Oval 156">
                <a:extLst>
                  <a:ext uri="{FF2B5EF4-FFF2-40B4-BE49-F238E27FC236}">
                    <a16:creationId xmlns:a16="http://schemas.microsoft.com/office/drawing/2014/main" id="{802DAC49-BB57-4288-9CF3-38C8B1292CC3}"/>
                  </a:ext>
                </a:extLst>
              </p:cNvPr>
              <p:cNvSpPr/>
              <p:nvPr/>
            </p:nvSpPr>
            <p:spPr>
              <a:xfrm>
                <a:off x="6065964" y="2509946"/>
                <a:ext cx="200025" cy="2011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8" name="Oval 157">
                <a:extLst>
                  <a:ext uri="{FF2B5EF4-FFF2-40B4-BE49-F238E27FC236}">
                    <a16:creationId xmlns:a16="http://schemas.microsoft.com/office/drawing/2014/main" id="{44D798D5-14EC-4563-9FA0-80AB48DD65A7}"/>
                  </a:ext>
                </a:extLst>
              </p:cNvPr>
              <p:cNvSpPr/>
              <p:nvPr/>
            </p:nvSpPr>
            <p:spPr>
              <a:xfrm>
                <a:off x="5047394" y="1065660"/>
                <a:ext cx="200025" cy="2011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4" name="Oval 123">
                <a:extLst>
                  <a:ext uri="{FF2B5EF4-FFF2-40B4-BE49-F238E27FC236}">
                    <a16:creationId xmlns:a16="http://schemas.microsoft.com/office/drawing/2014/main" id="{662E0F78-CC0D-5649-BC9A-74269C1ADFD5}"/>
                  </a:ext>
                </a:extLst>
              </p:cNvPr>
              <p:cNvSpPr/>
              <p:nvPr/>
            </p:nvSpPr>
            <p:spPr>
              <a:xfrm>
                <a:off x="6717171" y="188927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5" name="Oval 124">
                <a:extLst>
                  <a:ext uri="{FF2B5EF4-FFF2-40B4-BE49-F238E27FC236}">
                    <a16:creationId xmlns:a16="http://schemas.microsoft.com/office/drawing/2014/main" id="{3D595BB4-9620-4648-A7A8-DD5FF371B9F9}"/>
                  </a:ext>
                </a:extLst>
              </p:cNvPr>
              <p:cNvSpPr/>
              <p:nvPr/>
            </p:nvSpPr>
            <p:spPr>
              <a:xfrm>
                <a:off x="6397601" y="222950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6" name="Oval 125">
                <a:extLst>
                  <a:ext uri="{FF2B5EF4-FFF2-40B4-BE49-F238E27FC236}">
                    <a16:creationId xmlns:a16="http://schemas.microsoft.com/office/drawing/2014/main" id="{7C611CB8-DE72-B641-97B2-4EE4101CD214}"/>
                  </a:ext>
                </a:extLst>
              </p:cNvPr>
              <p:cNvSpPr/>
              <p:nvPr/>
            </p:nvSpPr>
            <p:spPr>
              <a:xfrm>
                <a:off x="5689855" y="2483852"/>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7" name="Oval 126">
                <a:extLst>
                  <a:ext uri="{FF2B5EF4-FFF2-40B4-BE49-F238E27FC236}">
                    <a16:creationId xmlns:a16="http://schemas.microsoft.com/office/drawing/2014/main" id="{A05E468C-69F2-AE43-9D8F-1CE79615AE53}"/>
                  </a:ext>
                </a:extLst>
              </p:cNvPr>
              <p:cNvSpPr/>
              <p:nvPr/>
            </p:nvSpPr>
            <p:spPr>
              <a:xfrm>
                <a:off x="5687013" y="203120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6" name="Oval 135">
                <a:extLst>
                  <a:ext uri="{FF2B5EF4-FFF2-40B4-BE49-F238E27FC236}">
                    <a16:creationId xmlns:a16="http://schemas.microsoft.com/office/drawing/2014/main" id="{4A8F88D3-FD2B-9F43-91B8-ABD6B325A326}"/>
                  </a:ext>
                </a:extLst>
              </p:cNvPr>
              <p:cNvSpPr/>
              <p:nvPr/>
            </p:nvSpPr>
            <p:spPr>
              <a:xfrm>
                <a:off x="5290406" y="2097302"/>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8" name="Oval 137">
                <a:extLst>
                  <a:ext uri="{FF2B5EF4-FFF2-40B4-BE49-F238E27FC236}">
                    <a16:creationId xmlns:a16="http://schemas.microsoft.com/office/drawing/2014/main" id="{81FC9167-9CB6-DD49-ACE6-FCDCC4CC5DA0}"/>
                  </a:ext>
                </a:extLst>
              </p:cNvPr>
              <p:cNvSpPr/>
              <p:nvPr/>
            </p:nvSpPr>
            <p:spPr>
              <a:xfrm>
                <a:off x="5369719" y="2383268"/>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0" name="Oval 139">
                <a:extLst>
                  <a:ext uri="{FF2B5EF4-FFF2-40B4-BE49-F238E27FC236}">
                    <a16:creationId xmlns:a16="http://schemas.microsoft.com/office/drawing/2014/main" id="{1F517D9F-74D8-9E46-831E-1A38CE97AE5D}"/>
                  </a:ext>
                </a:extLst>
              </p:cNvPr>
              <p:cNvSpPr/>
              <p:nvPr/>
            </p:nvSpPr>
            <p:spPr>
              <a:xfrm>
                <a:off x="5439795" y="165578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4" name="Oval 153">
                <a:extLst>
                  <a:ext uri="{FF2B5EF4-FFF2-40B4-BE49-F238E27FC236}">
                    <a16:creationId xmlns:a16="http://schemas.microsoft.com/office/drawing/2014/main" id="{07E948EF-117E-714D-BE9A-B1351C4F2DB2}"/>
                  </a:ext>
                </a:extLst>
              </p:cNvPr>
              <p:cNvSpPr/>
              <p:nvPr/>
            </p:nvSpPr>
            <p:spPr>
              <a:xfrm>
                <a:off x="5285559" y="156214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3" name="Oval 162">
                <a:extLst>
                  <a:ext uri="{FF2B5EF4-FFF2-40B4-BE49-F238E27FC236}">
                    <a16:creationId xmlns:a16="http://schemas.microsoft.com/office/drawing/2014/main" id="{F0B30129-84DD-254E-A0ED-7441567B6961}"/>
                  </a:ext>
                </a:extLst>
              </p:cNvPr>
              <p:cNvSpPr/>
              <p:nvPr/>
            </p:nvSpPr>
            <p:spPr>
              <a:xfrm>
                <a:off x="5092764" y="1573157"/>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4" name="Oval 163">
                <a:extLst>
                  <a:ext uri="{FF2B5EF4-FFF2-40B4-BE49-F238E27FC236}">
                    <a16:creationId xmlns:a16="http://schemas.microsoft.com/office/drawing/2014/main" id="{287BCF4E-7B10-E04C-94ED-4ADB24905CA0}"/>
                  </a:ext>
                </a:extLst>
              </p:cNvPr>
              <p:cNvSpPr/>
              <p:nvPr/>
            </p:nvSpPr>
            <p:spPr>
              <a:xfrm>
                <a:off x="4957036" y="1909640"/>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5" name="Oval 164">
                <a:extLst>
                  <a:ext uri="{FF2B5EF4-FFF2-40B4-BE49-F238E27FC236}">
                    <a16:creationId xmlns:a16="http://schemas.microsoft.com/office/drawing/2014/main" id="{D388E332-8922-B748-A32D-99E78D0BA4D1}"/>
                  </a:ext>
                </a:extLst>
              </p:cNvPr>
              <p:cNvSpPr/>
              <p:nvPr/>
            </p:nvSpPr>
            <p:spPr>
              <a:xfrm>
                <a:off x="4968052" y="1265154"/>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6" name="Oval 165">
                <a:extLst>
                  <a:ext uri="{FF2B5EF4-FFF2-40B4-BE49-F238E27FC236}">
                    <a16:creationId xmlns:a16="http://schemas.microsoft.com/office/drawing/2014/main" id="{7BBE8F82-7ED5-9949-B9F7-57A24A247E77}"/>
                  </a:ext>
                </a:extLst>
              </p:cNvPr>
              <p:cNvSpPr/>
              <p:nvPr/>
            </p:nvSpPr>
            <p:spPr>
              <a:xfrm>
                <a:off x="5547703" y="118848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7" name="Oval 166">
                <a:extLst>
                  <a:ext uri="{FF2B5EF4-FFF2-40B4-BE49-F238E27FC236}">
                    <a16:creationId xmlns:a16="http://schemas.microsoft.com/office/drawing/2014/main" id="{FB3956D7-BED9-5947-B5F0-96061D743EAE}"/>
                  </a:ext>
                </a:extLst>
              </p:cNvPr>
              <p:cNvSpPr/>
              <p:nvPr/>
            </p:nvSpPr>
            <p:spPr>
              <a:xfrm>
                <a:off x="5707448" y="86348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8" name="Oval 167">
                <a:extLst>
                  <a:ext uri="{FF2B5EF4-FFF2-40B4-BE49-F238E27FC236}">
                    <a16:creationId xmlns:a16="http://schemas.microsoft.com/office/drawing/2014/main" id="{A5D5CE74-DCFD-5D4C-A382-C651D4872182}"/>
                  </a:ext>
                </a:extLst>
              </p:cNvPr>
              <p:cNvSpPr/>
              <p:nvPr/>
            </p:nvSpPr>
            <p:spPr>
              <a:xfrm>
                <a:off x="5421009" y="80289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9" name="Oval 168">
                <a:extLst>
                  <a:ext uri="{FF2B5EF4-FFF2-40B4-BE49-F238E27FC236}">
                    <a16:creationId xmlns:a16="http://schemas.microsoft.com/office/drawing/2014/main" id="{1B62D35F-0166-7344-B319-661E1A93C6A8}"/>
                  </a:ext>
                </a:extLst>
              </p:cNvPr>
              <p:cNvSpPr/>
              <p:nvPr/>
            </p:nvSpPr>
            <p:spPr>
              <a:xfrm>
                <a:off x="5283298" y="107280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0" name="Oval 169">
                <a:extLst>
                  <a:ext uri="{FF2B5EF4-FFF2-40B4-BE49-F238E27FC236}">
                    <a16:creationId xmlns:a16="http://schemas.microsoft.com/office/drawing/2014/main" id="{14A98063-A4D8-664E-B75F-BD98369BFD96}"/>
                  </a:ext>
                </a:extLst>
              </p:cNvPr>
              <p:cNvSpPr/>
              <p:nvPr/>
            </p:nvSpPr>
            <p:spPr>
              <a:xfrm>
                <a:off x="5911260" y="1656698"/>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1" name="Oval 170">
                <a:extLst>
                  <a:ext uri="{FF2B5EF4-FFF2-40B4-BE49-F238E27FC236}">
                    <a16:creationId xmlns:a16="http://schemas.microsoft.com/office/drawing/2014/main" id="{11CFCADE-C10B-4A42-BD20-DAF815DB7B87}"/>
                  </a:ext>
                </a:extLst>
              </p:cNvPr>
              <p:cNvSpPr/>
              <p:nvPr/>
            </p:nvSpPr>
            <p:spPr>
              <a:xfrm>
                <a:off x="6181173" y="103424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2" name="Oval 171">
                <a:extLst>
                  <a:ext uri="{FF2B5EF4-FFF2-40B4-BE49-F238E27FC236}">
                    <a16:creationId xmlns:a16="http://schemas.microsoft.com/office/drawing/2014/main" id="{EB7FBCEB-B8E7-AA46-87DF-044BEF82DF6F}"/>
                  </a:ext>
                </a:extLst>
              </p:cNvPr>
              <p:cNvSpPr/>
              <p:nvPr/>
            </p:nvSpPr>
            <p:spPr>
              <a:xfrm>
                <a:off x="6241766" y="134822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3" name="Oval 172">
                <a:extLst>
                  <a:ext uri="{FF2B5EF4-FFF2-40B4-BE49-F238E27FC236}">
                    <a16:creationId xmlns:a16="http://schemas.microsoft.com/office/drawing/2014/main" id="{7AFB0B10-FD0E-734E-B6A9-359CE36CA386}"/>
                  </a:ext>
                </a:extLst>
              </p:cNvPr>
              <p:cNvSpPr/>
              <p:nvPr/>
            </p:nvSpPr>
            <p:spPr>
              <a:xfrm>
                <a:off x="6533713" y="1623646"/>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grpSp>
        <p:nvGrpSpPr>
          <p:cNvPr id="6" name="Group 5">
            <a:extLst>
              <a:ext uri="{FF2B5EF4-FFF2-40B4-BE49-F238E27FC236}">
                <a16:creationId xmlns:a16="http://schemas.microsoft.com/office/drawing/2014/main" id="{807D0DBD-4348-1644-936E-29CD8C4D761E}"/>
              </a:ext>
            </a:extLst>
          </p:cNvPr>
          <p:cNvGrpSpPr/>
          <p:nvPr/>
        </p:nvGrpSpPr>
        <p:grpSpPr>
          <a:xfrm>
            <a:off x="8458201" y="3775504"/>
            <a:ext cx="2377440" cy="2377440"/>
            <a:chOff x="8273664" y="634347"/>
            <a:chExt cx="2377440" cy="2377440"/>
          </a:xfrm>
        </p:grpSpPr>
        <p:sp>
          <p:nvSpPr>
            <p:cNvPr id="174" name="Oval 173">
              <a:extLst>
                <a:ext uri="{FF2B5EF4-FFF2-40B4-BE49-F238E27FC236}">
                  <a16:creationId xmlns:a16="http://schemas.microsoft.com/office/drawing/2014/main" id="{4D8AF5AC-3771-3D43-842E-4D3A4F7757EF}"/>
                </a:ext>
              </a:extLst>
            </p:cNvPr>
            <p:cNvSpPr/>
            <p:nvPr/>
          </p:nvSpPr>
          <p:spPr>
            <a:xfrm>
              <a:off x="8273664" y="634347"/>
              <a:ext cx="2377440" cy="237744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6" name="Oval 175">
              <a:extLst>
                <a:ext uri="{FF2B5EF4-FFF2-40B4-BE49-F238E27FC236}">
                  <a16:creationId xmlns:a16="http://schemas.microsoft.com/office/drawing/2014/main" id="{B25BC5CD-BD27-C744-A094-9A149B363C97}"/>
                </a:ext>
              </a:extLst>
            </p:cNvPr>
            <p:cNvSpPr/>
            <p:nvPr/>
          </p:nvSpPr>
          <p:spPr>
            <a:xfrm>
              <a:off x="10061688" y="1246629"/>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4" name="Oval 183">
              <a:extLst>
                <a:ext uri="{FF2B5EF4-FFF2-40B4-BE49-F238E27FC236}">
                  <a16:creationId xmlns:a16="http://schemas.microsoft.com/office/drawing/2014/main" id="{4C36D687-C4A4-0345-8854-6B4278D831E9}"/>
                </a:ext>
              </a:extLst>
            </p:cNvPr>
            <p:cNvSpPr/>
            <p:nvPr/>
          </p:nvSpPr>
          <p:spPr>
            <a:xfrm>
              <a:off x="9483339" y="1288230"/>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5" name="Oval 184">
              <a:extLst>
                <a:ext uri="{FF2B5EF4-FFF2-40B4-BE49-F238E27FC236}">
                  <a16:creationId xmlns:a16="http://schemas.microsoft.com/office/drawing/2014/main" id="{C44B96DE-3EC5-DA45-A38F-5250E5F68887}"/>
                </a:ext>
              </a:extLst>
            </p:cNvPr>
            <p:cNvSpPr/>
            <p:nvPr/>
          </p:nvSpPr>
          <p:spPr>
            <a:xfrm>
              <a:off x="9588649" y="71710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6" name="Oval 185">
              <a:extLst>
                <a:ext uri="{FF2B5EF4-FFF2-40B4-BE49-F238E27FC236}">
                  <a16:creationId xmlns:a16="http://schemas.microsoft.com/office/drawing/2014/main" id="{999E23B5-18C5-2F41-A736-7103BA31E25F}"/>
                </a:ext>
              </a:extLst>
            </p:cNvPr>
            <p:cNvSpPr/>
            <p:nvPr/>
          </p:nvSpPr>
          <p:spPr>
            <a:xfrm>
              <a:off x="9222792" y="2618566"/>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7" name="Oval 186">
              <a:extLst>
                <a:ext uri="{FF2B5EF4-FFF2-40B4-BE49-F238E27FC236}">
                  <a16:creationId xmlns:a16="http://schemas.microsoft.com/office/drawing/2014/main" id="{BABDF16F-5EBD-7444-86C1-B73EE114A6BD}"/>
                </a:ext>
              </a:extLst>
            </p:cNvPr>
            <p:cNvSpPr/>
            <p:nvPr/>
          </p:nvSpPr>
          <p:spPr>
            <a:xfrm>
              <a:off x="9282171" y="208396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8" name="Oval 187">
              <a:extLst>
                <a:ext uri="{FF2B5EF4-FFF2-40B4-BE49-F238E27FC236}">
                  <a16:creationId xmlns:a16="http://schemas.microsoft.com/office/drawing/2014/main" id="{15360DDA-DD7F-F54E-8501-B137796A8173}"/>
                </a:ext>
              </a:extLst>
            </p:cNvPr>
            <p:cNvSpPr/>
            <p:nvPr/>
          </p:nvSpPr>
          <p:spPr>
            <a:xfrm>
              <a:off x="8890970" y="2172259"/>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9" name="Oval 188">
              <a:extLst>
                <a:ext uri="{FF2B5EF4-FFF2-40B4-BE49-F238E27FC236}">
                  <a16:creationId xmlns:a16="http://schemas.microsoft.com/office/drawing/2014/main" id="{D020E2C9-C19E-C94B-9310-48BDF804BC6D}"/>
                </a:ext>
              </a:extLst>
            </p:cNvPr>
            <p:cNvSpPr/>
            <p:nvPr/>
          </p:nvSpPr>
          <p:spPr>
            <a:xfrm>
              <a:off x="8894416" y="244933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0" name="Oval 189">
              <a:extLst>
                <a:ext uri="{FF2B5EF4-FFF2-40B4-BE49-F238E27FC236}">
                  <a16:creationId xmlns:a16="http://schemas.microsoft.com/office/drawing/2014/main" id="{4598650F-7571-8E4E-8C7A-73CB9DEC5B90}"/>
                </a:ext>
              </a:extLst>
            </p:cNvPr>
            <p:cNvSpPr/>
            <p:nvPr/>
          </p:nvSpPr>
          <p:spPr>
            <a:xfrm>
              <a:off x="9119342" y="1659057"/>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1" name="Oval 190">
              <a:extLst>
                <a:ext uri="{FF2B5EF4-FFF2-40B4-BE49-F238E27FC236}">
                  <a16:creationId xmlns:a16="http://schemas.microsoft.com/office/drawing/2014/main" id="{7D5876D3-D1CD-F148-ACB9-0D3BE75E0061}"/>
                </a:ext>
              </a:extLst>
            </p:cNvPr>
            <p:cNvSpPr/>
            <p:nvPr/>
          </p:nvSpPr>
          <p:spPr>
            <a:xfrm>
              <a:off x="8824971" y="1823067"/>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2" name="Oval 191">
              <a:extLst>
                <a:ext uri="{FF2B5EF4-FFF2-40B4-BE49-F238E27FC236}">
                  <a16:creationId xmlns:a16="http://schemas.microsoft.com/office/drawing/2014/main" id="{D868192E-535A-E14F-9C84-F4EC265034FE}"/>
                </a:ext>
              </a:extLst>
            </p:cNvPr>
            <p:cNvSpPr/>
            <p:nvPr/>
          </p:nvSpPr>
          <p:spPr>
            <a:xfrm>
              <a:off x="8617461" y="1639222"/>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3" name="Oval 192">
              <a:extLst>
                <a:ext uri="{FF2B5EF4-FFF2-40B4-BE49-F238E27FC236}">
                  <a16:creationId xmlns:a16="http://schemas.microsoft.com/office/drawing/2014/main" id="{F1242ED9-FE5A-D541-BAE9-44567017B509}"/>
                </a:ext>
              </a:extLst>
            </p:cNvPr>
            <p:cNvSpPr/>
            <p:nvPr/>
          </p:nvSpPr>
          <p:spPr>
            <a:xfrm>
              <a:off x="8481733" y="197570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4" name="Oval 193">
              <a:extLst>
                <a:ext uri="{FF2B5EF4-FFF2-40B4-BE49-F238E27FC236}">
                  <a16:creationId xmlns:a16="http://schemas.microsoft.com/office/drawing/2014/main" id="{8E03A37D-32AF-D642-A13A-E96C76C71E75}"/>
                </a:ext>
              </a:extLst>
            </p:cNvPr>
            <p:cNvSpPr/>
            <p:nvPr/>
          </p:nvSpPr>
          <p:spPr>
            <a:xfrm>
              <a:off x="8492749" y="1331219"/>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5" name="Oval 194">
              <a:extLst>
                <a:ext uri="{FF2B5EF4-FFF2-40B4-BE49-F238E27FC236}">
                  <a16:creationId xmlns:a16="http://schemas.microsoft.com/office/drawing/2014/main" id="{F364956A-8C6E-E346-9F33-89EED7226D92}"/>
                </a:ext>
              </a:extLst>
            </p:cNvPr>
            <p:cNvSpPr/>
            <p:nvPr/>
          </p:nvSpPr>
          <p:spPr>
            <a:xfrm>
              <a:off x="9154173" y="126269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6" name="Oval 195">
              <a:extLst>
                <a:ext uri="{FF2B5EF4-FFF2-40B4-BE49-F238E27FC236}">
                  <a16:creationId xmlns:a16="http://schemas.microsoft.com/office/drawing/2014/main" id="{AD37446A-F826-584A-8C54-EDA4ACF7187D}"/>
                </a:ext>
              </a:extLst>
            </p:cNvPr>
            <p:cNvSpPr/>
            <p:nvPr/>
          </p:nvSpPr>
          <p:spPr>
            <a:xfrm>
              <a:off x="9313918" y="93769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7" name="Oval 196">
              <a:extLst>
                <a:ext uri="{FF2B5EF4-FFF2-40B4-BE49-F238E27FC236}">
                  <a16:creationId xmlns:a16="http://schemas.microsoft.com/office/drawing/2014/main" id="{06478165-C35F-4942-A60A-7B4F2C3B651B}"/>
                </a:ext>
              </a:extLst>
            </p:cNvPr>
            <p:cNvSpPr/>
            <p:nvPr/>
          </p:nvSpPr>
          <p:spPr>
            <a:xfrm>
              <a:off x="9027479" y="87710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8" name="Oval 197">
              <a:extLst>
                <a:ext uri="{FF2B5EF4-FFF2-40B4-BE49-F238E27FC236}">
                  <a16:creationId xmlns:a16="http://schemas.microsoft.com/office/drawing/2014/main" id="{A4F60D0D-6F02-6D40-A4AA-909171866566}"/>
                </a:ext>
              </a:extLst>
            </p:cNvPr>
            <p:cNvSpPr/>
            <p:nvPr/>
          </p:nvSpPr>
          <p:spPr>
            <a:xfrm>
              <a:off x="8889768" y="1147017"/>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9" name="Oval 198">
              <a:extLst>
                <a:ext uri="{FF2B5EF4-FFF2-40B4-BE49-F238E27FC236}">
                  <a16:creationId xmlns:a16="http://schemas.microsoft.com/office/drawing/2014/main" id="{18D639AE-A38D-B241-AD1E-DD419676ACFE}"/>
                </a:ext>
              </a:extLst>
            </p:cNvPr>
            <p:cNvSpPr/>
            <p:nvPr/>
          </p:nvSpPr>
          <p:spPr>
            <a:xfrm>
              <a:off x="9435957" y="172276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0" name="Oval 199">
              <a:extLst>
                <a:ext uri="{FF2B5EF4-FFF2-40B4-BE49-F238E27FC236}">
                  <a16:creationId xmlns:a16="http://schemas.microsoft.com/office/drawing/2014/main" id="{B0500139-7503-804E-A67A-EDE129571A22}"/>
                </a:ext>
              </a:extLst>
            </p:cNvPr>
            <p:cNvSpPr/>
            <p:nvPr/>
          </p:nvSpPr>
          <p:spPr>
            <a:xfrm>
              <a:off x="9660767" y="102898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1" name="Oval 200">
              <a:extLst>
                <a:ext uri="{FF2B5EF4-FFF2-40B4-BE49-F238E27FC236}">
                  <a16:creationId xmlns:a16="http://schemas.microsoft.com/office/drawing/2014/main" id="{2AF573B1-EBAA-3C43-9ED3-F2F1D3C77D6C}"/>
                </a:ext>
              </a:extLst>
            </p:cNvPr>
            <p:cNvSpPr/>
            <p:nvPr/>
          </p:nvSpPr>
          <p:spPr>
            <a:xfrm>
              <a:off x="9766463" y="1414290"/>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2" name="Oval 201">
              <a:extLst>
                <a:ext uri="{FF2B5EF4-FFF2-40B4-BE49-F238E27FC236}">
                  <a16:creationId xmlns:a16="http://schemas.microsoft.com/office/drawing/2014/main" id="{61898D0C-AC3C-264C-9CAC-53747384AAB4}"/>
                </a:ext>
              </a:extLst>
            </p:cNvPr>
            <p:cNvSpPr/>
            <p:nvPr/>
          </p:nvSpPr>
          <p:spPr>
            <a:xfrm>
              <a:off x="10058410" y="168971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CF700C2A-357D-9044-8A2A-9271567688EB}"/>
                </a:ext>
              </a:extLst>
            </p:cNvPr>
            <p:cNvGrpSpPr/>
            <p:nvPr/>
          </p:nvGrpSpPr>
          <p:grpSpPr>
            <a:xfrm>
              <a:off x="9450823" y="1860225"/>
              <a:ext cx="968784" cy="968784"/>
              <a:chOff x="10510835" y="3031012"/>
              <a:chExt cx="968784" cy="968784"/>
            </a:xfrm>
          </p:grpSpPr>
          <p:sp>
            <p:nvSpPr>
              <p:cNvPr id="177" name="Oval 176">
                <a:extLst>
                  <a:ext uri="{FF2B5EF4-FFF2-40B4-BE49-F238E27FC236}">
                    <a16:creationId xmlns:a16="http://schemas.microsoft.com/office/drawing/2014/main" id="{05F25967-8549-9648-8497-7504F6D9AC53}"/>
                  </a:ext>
                </a:extLst>
              </p:cNvPr>
              <p:cNvSpPr/>
              <p:nvPr/>
            </p:nvSpPr>
            <p:spPr>
              <a:xfrm>
                <a:off x="10849829" y="3141878"/>
                <a:ext cx="200025" cy="2011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8" name="Oval 177">
                <a:extLst>
                  <a:ext uri="{FF2B5EF4-FFF2-40B4-BE49-F238E27FC236}">
                    <a16:creationId xmlns:a16="http://schemas.microsoft.com/office/drawing/2014/main" id="{2F277600-10AA-8F45-BA85-3B5C9BB701E5}"/>
                  </a:ext>
                </a:extLst>
              </p:cNvPr>
              <p:cNvSpPr/>
              <p:nvPr/>
            </p:nvSpPr>
            <p:spPr>
              <a:xfrm>
                <a:off x="10959571" y="3715218"/>
                <a:ext cx="200025" cy="20116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9" name="Oval 178">
                <a:extLst>
                  <a:ext uri="{FF2B5EF4-FFF2-40B4-BE49-F238E27FC236}">
                    <a16:creationId xmlns:a16="http://schemas.microsoft.com/office/drawing/2014/main" id="{266C7CEA-6AC0-3743-9C90-8FD24CFA3426}"/>
                  </a:ext>
                </a:extLst>
              </p:cNvPr>
              <p:cNvSpPr/>
              <p:nvPr/>
            </p:nvSpPr>
            <p:spPr>
              <a:xfrm>
                <a:off x="10603012" y="3314726"/>
                <a:ext cx="200025" cy="20116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0" name="Oval 179">
                <a:extLst>
                  <a:ext uri="{FF2B5EF4-FFF2-40B4-BE49-F238E27FC236}">
                    <a16:creationId xmlns:a16="http://schemas.microsoft.com/office/drawing/2014/main" id="{581AE756-52A6-A649-B00C-9776591C38E6}"/>
                  </a:ext>
                </a:extLst>
              </p:cNvPr>
              <p:cNvSpPr/>
              <p:nvPr/>
            </p:nvSpPr>
            <p:spPr>
              <a:xfrm>
                <a:off x="10666555" y="3636389"/>
                <a:ext cx="200025" cy="2011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81" name="Oval 180">
                <a:extLst>
                  <a:ext uri="{FF2B5EF4-FFF2-40B4-BE49-F238E27FC236}">
                    <a16:creationId xmlns:a16="http://schemas.microsoft.com/office/drawing/2014/main" id="{E27A634B-110F-2147-BCB4-FE8C5FCE3AE2}"/>
                  </a:ext>
                </a:extLst>
              </p:cNvPr>
              <p:cNvSpPr/>
              <p:nvPr/>
            </p:nvSpPr>
            <p:spPr>
              <a:xfrm>
                <a:off x="10895214" y="3440704"/>
                <a:ext cx="200025" cy="20116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2" name="Oval 181">
                <a:extLst>
                  <a:ext uri="{FF2B5EF4-FFF2-40B4-BE49-F238E27FC236}">
                    <a16:creationId xmlns:a16="http://schemas.microsoft.com/office/drawing/2014/main" id="{94A58C2C-0423-804D-8BDC-1821964516BA}"/>
                  </a:ext>
                </a:extLst>
              </p:cNvPr>
              <p:cNvSpPr/>
              <p:nvPr/>
            </p:nvSpPr>
            <p:spPr>
              <a:xfrm>
                <a:off x="11185286" y="3490694"/>
                <a:ext cx="200025" cy="2011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3" name="Oval 182">
                <a:extLst>
                  <a:ext uri="{FF2B5EF4-FFF2-40B4-BE49-F238E27FC236}">
                    <a16:creationId xmlns:a16="http://schemas.microsoft.com/office/drawing/2014/main" id="{A1EBBCE5-F00A-3144-84C4-C02DEDA8F669}"/>
                  </a:ext>
                </a:extLst>
              </p:cNvPr>
              <p:cNvSpPr/>
              <p:nvPr/>
            </p:nvSpPr>
            <p:spPr>
              <a:xfrm>
                <a:off x="11096647" y="3214142"/>
                <a:ext cx="200025" cy="2011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3" name="Oval 202">
                <a:extLst>
                  <a:ext uri="{FF2B5EF4-FFF2-40B4-BE49-F238E27FC236}">
                    <a16:creationId xmlns:a16="http://schemas.microsoft.com/office/drawing/2014/main" id="{D8E3F512-3E85-E54D-91A4-C7EFB3E58E5A}"/>
                  </a:ext>
                </a:extLst>
              </p:cNvPr>
              <p:cNvSpPr/>
              <p:nvPr/>
            </p:nvSpPr>
            <p:spPr>
              <a:xfrm>
                <a:off x="10510835" y="3031012"/>
                <a:ext cx="968784" cy="968784"/>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grpSp>
        <p:nvGrpSpPr>
          <p:cNvPr id="9" name="Group 8">
            <a:extLst>
              <a:ext uri="{FF2B5EF4-FFF2-40B4-BE49-F238E27FC236}">
                <a16:creationId xmlns:a16="http://schemas.microsoft.com/office/drawing/2014/main" id="{C0C53532-A8E1-DC4C-AA40-1B197D63F1AD}"/>
              </a:ext>
            </a:extLst>
          </p:cNvPr>
          <p:cNvGrpSpPr/>
          <p:nvPr/>
        </p:nvGrpSpPr>
        <p:grpSpPr>
          <a:xfrm>
            <a:off x="838264" y="3435539"/>
            <a:ext cx="2767680" cy="2725656"/>
            <a:chOff x="1636391" y="272943"/>
            <a:chExt cx="2767680" cy="2725656"/>
          </a:xfrm>
        </p:grpSpPr>
        <p:sp>
          <p:nvSpPr>
            <p:cNvPr id="227" name="Oval 226">
              <a:extLst>
                <a:ext uri="{FF2B5EF4-FFF2-40B4-BE49-F238E27FC236}">
                  <a16:creationId xmlns:a16="http://schemas.microsoft.com/office/drawing/2014/main" id="{B199A73B-95F1-274A-BF6A-51DE96A34D05}"/>
                </a:ext>
              </a:extLst>
            </p:cNvPr>
            <p:cNvSpPr/>
            <p:nvPr/>
          </p:nvSpPr>
          <p:spPr>
            <a:xfrm>
              <a:off x="3767389" y="2797431"/>
              <a:ext cx="200025" cy="20116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BD129500-A02A-BB40-9200-0E6F06A00BD0}"/>
                </a:ext>
              </a:extLst>
            </p:cNvPr>
            <p:cNvGrpSpPr/>
            <p:nvPr/>
          </p:nvGrpSpPr>
          <p:grpSpPr>
            <a:xfrm>
              <a:off x="1636391" y="272943"/>
              <a:ext cx="2767680" cy="2660381"/>
              <a:chOff x="1636391" y="272943"/>
              <a:chExt cx="2767680" cy="2660381"/>
            </a:xfrm>
          </p:grpSpPr>
          <p:sp>
            <p:nvSpPr>
              <p:cNvPr id="204" name="Oval 203">
                <a:extLst>
                  <a:ext uri="{FF2B5EF4-FFF2-40B4-BE49-F238E27FC236}">
                    <a16:creationId xmlns:a16="http://schemas.microsoft.com/office/drawing/2014/main" id="{F81BB73C-4CF3-8F4C-952C-8190B3340A83}"/>
                  </a:ext>
                </a:extLst>
              </p:cNvPr>
              <p:cNvSpPr/>
              <p:nvPr/>
            </p:nvSpPr>
            <p:spPr>
              <a:xfrm>
                <a:off x="1945007" y="521063"/>
                <a:ext cx="2377440" cy="237744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5" name="Oval 204">
                <a:extLst>
                  <a:ext uri="{FF2B5EF4-FFF2-40B4-BE49-F238E27FC236}">
                    <a16:creationId xmlns:a16="http://schemas.microsoft.com/office/drawing/2014/main" id="{5C9B4652-09FC-9648-A913-A4EA83979370}"/>
                  </a:ext>
                </a:extLst>
              </p:cNvPr>
              <p:cNvSpPr/>
              <p:nvPr/>
            </p:nvSpPr>
            <p:spPr>
              <a:xfrm>
                <a:off x="3879532" y="142613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6" name="Oval 205">
                <a:extLst>
                  <a:ext uri="{FF2B5EF4-FFF2-40B4-BE49-F238E27FC236}">
                    <a16:creationId xmlns:a16="http://schemas.microsoft.com/office/drawing/2014/main" id="{F8D0ACB7-0109-EF47-8401-F3DB1D80A98D}"/>
                  </a:ext>
                </a:extLst>
              </p:cNvPr>
              <p:cNvSpPr/>
              <p:nvPr/>
            </p:nvSpPr>
            <p:spPr>
              <a:xfrm>
                <a:off x="3154682" y="1174946"/>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7" name="Oval 206">
                <a:extLst>
                  <a:ext uri="{FF2B5EF4-FFF2-40B4-BE49-F238E27FC236}">
                    <a16:creationId xmlns:a16="http://schemas.microsoft.com/office/drawing/2014/main" id="{6E9D3771-E3CF-FA4D-8B5B-7E271F33F613}"/>
                  </a:ext>
                </a:extLst>
              </p:cNvPr>
              <p:cNvSpPr/>
              <p:nvPr/>
            </p:nvSpPr>
            <p:spPr>
              <a:xfrm>
                <a:off x="3555683" y="82243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8" name="Oval 207">
                <a:extLst>
                  <a:ext uri="{FF2B5EF4-FFF2-40B4-BE49-F238E27FC236}">
                    <a16:creationId xmlns:a16="http://schemas.microsoft.com/office/drawing/2014/main" id="{2E2C3891-0797-1D4F-B0F8-E726C767D6C3}"/>
                  </a:ext>
                </a:extLst>
              </p:cNvPr>
              <p:cNvSpPr/>
              <p:nvPr/>
            </p:nvSpPr>
            <p:spPr>
              <a:xfrm>
                <a:off x="3133727" y="2543374"/>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9" name="Oval 208">
                <a:extLst>
                  <a:ext uri="{FF2B5EF4-FFF2-40B4-BE49-F238E27FC236}">
                    <a16:creationId xmlns:a16="http://schemas.microsoft.com/office/drawing/2014/main" id="{667FE553-82C4-4A49-AF1E-A5331717E79F}"/>
                  </a:ext>
                </a:extLst>
              </p:cNvPr>
              <p:cNvSpPr/>
              <p:nvPr/>
            </p:nvSpPr>
            <p:spPr>
              <a:xfrm>
                <a:off x="3169500" y="2153407"/>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0" name="Oval 209">
                <a:extLst>
                  <a:ext uri="{FF2B5EF4-FFF2-40B4-BE49-F238E27FC236}">
                    <a16:creationId xmlns:a16="http://schemas.microsoft.com/office/drawing/2014/main" id="{53A6364C-72A0-A944-920C-1B7951E4F16E}"/>
                  </a:ext>
                </a:extLst>
              </p:cNvPr>
              <p:cNvSpPr/>
              <p:nvPr/>
            </p:nvSpPr>
            <p:spPr>
              <a:xfrm>
                <a:off x="2767772" y="2088884"/>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11" name="Oval 210">
                <a:extLst>
                  <a:ext uri="{FF2B5EF4-FFF2-40B4-BE49-F238E27FC236}">
                    <a16:creationId xmlns:a16="http://schemas.microsoft.com/office/drawing/2014/main" id="{E0D2A6D9-5F2E-DD4D-8528-38F5015DA8C4}"/>
                  </a:ext>
                </a:extLst>
              </p:cNvPr>
              <p:cNvSpPr/>
              <p:nvPr/>
            </p:nvSpPr>
            <p:spPr>
              <a:xfrm>
                <a:off x="2565759" y="2336049"/>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2" name="Oval 211">
                <a:extLst>
                  <a:ext uri="{FF2B5EF4-FFF2-40B4-BE49-F238E27FC236}">
                    <a16:creationId xmlns:a16="http://schemas.microsoft.com/office/drawing/2014/main" id="{DD7B5202-134C-644A-8F81-D98693180F6B}"/>
                  </a:ext>
                </a:extLst>
              </p:cNvPr>
              <p:cNvSpPr/>
              <p:nvPr/>
            </p:nvSpPr>
            <p:spPr>
              <a:xfrm>
                <a:off x="2790685" y="154577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3" name="Oval 212">
                <a:extLst>
                  <a:ext uri="{FF2B5EF4-FFF2-40B4-BE49-F238E27FC236}">
                    <a16:creationId xmlns:a16="http://schemas.microsoft.com/office/drawing/2014/main" id="{7E975942-5AB3-1F4D-95B9-D03B188740DE}"/>
                  </a:ext>
                </a:extLst>
              </p:cNvPr>
              <p:cNvSpPr/>
              <p:nvPr/>
            </p:nvSpPr>
            <p:spPr>
              <a:xfrm>
                <a:off x="2496314" y="170978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4" name="Oval 213">
                <a:extLst>
                  <a:ext uri="{FF2B5EF4-FFF2-40B4-BE49-F238E27FC236}">
                    <a16:creationId xmlns:a16="http://schemas.microsoft.com/office/drawing/2014/main" id="{4675D80F-D333-AC4A-B3AE-6D7499B286C0}"/>
                  </a:ext>
                </a:extLst>
              </p:cNvPr>
              <p:cNvSpPr/>
              <p:nvPr/>
            </p:nvSpPr>
            <p:spPr>
              <a:xfrm>
                <a:off x="2288804" y="1525938"/>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5" name="Oval 214">
                <a:extLst>
                  <a:ext uri="{FF2B5EF4-FFF2-40B4-BE49-F238E27FC236}">
                    <a16:creationId xmlns:a16="http://schemas.microsoft.com/office/drawing/2014/main" id="{5621BE6A-58F9-F443-AEAB-D36E13A1E88A}"/>
                  </a:ext>
                </a:extLst>
              </p:cNvPr>
              <p:cNvSpPr/>
              <p:nvPr/>
            </p:nvSpPr>
            <p:spPr>
              <a:xfrm>
                <a:off x="2153076" y="186242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6" name="Oval 215">
                <a:extLst>
                  <a:ext uri="{FF2B5EF4-FFF2-40B4-BE49-F238E27FC236}">
                    <a16:creationId xmlns:a16="http://schemas.microsoft.com/office/drawing/2014/main" id="{E08A7A60-E9A4-254C-A790-4D604594DE75}"/>
                  </a:ext>
                </a:extLst>
              </p:cNvPr>
              <p:cNvSpPr/>
              <p:nvPr/>
            </p:nvSpPr>
            <p:spPr>
              <a:xfrm>
                <a:off x="2164092" y="121793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7" name="Oval 216">
                <a:extLst>
                  <a:ext uri="{FF2B5EF4-FFF2-40B4-BE49-F238E27FC236}">
                    <a16:creationId xmlns:a16="http://schemas.microsoft.com/office/drawing/2014/main" id="{76EF3E92-3B89-DF40-A9BC-B49B90F283B9}"/>
                  </a:ext>
                </a:extLst>
              </p:cNvPr>
              <p:cNvSpPr/>
              <p:nvPr/>
            </p:nvSpPr>
            <p:spPr>
              <a:xfrm>
                <a:off x="2825516" y="1149409"/>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8" name="Oval 217">
                <a:extLst>
                  <a:ext uri="{FF2B5EF4-FFF2-40B4-BE49-F238E27FC236}">
                    <a16:creationId xmlns:a16="http://schemas.microsoft.com/office/drawing/2014/main" id="{58A782DE-F048-8043-BC18-1306364312BB}"/>
                  </a:ext>
                </a:extLst>
              </p:cNvPr>
              <p:cNvSpPr/>
              <p:nvPr/>
            </p:nvSpPr>
            <p:spPr>
              <a:xfrm>
                <a:off x="2985261" y="82441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9" name="Oval 218">
                <a:extLst>
                  <a:ext uri="{FF2B5EF4-FFF2-40B4-BE49-F238E27FC236}">
                    <a16:creationId xmlns:a16="http://schemas.microsoft.com/office/drawing/2014/main" id="{462DC81A-DECB-3C42-AF21-0CD3EEFB1A9D}"/>
                  </a:ext>
                </a:extLst>
              </p:cNvPr>
              <p:cNvSpPr/>
              <p:nvPr/>
            </p:nvSpPr>
            <p:spPr>
              <a:xfrm>
                <a:off x="2698822" y="763819"/>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0" name="Oval 219">
                <a:extLst>
                  <a:ext uri="{FF2B5EF4-FFF2-40B4-BE49-F238E27FC236}">
                    <a16:creationId xmlns:a16="http://schemas.microsoft.com/office/drawing/2014/main" id="{FE05C83D-F7EB-3E43-9745-012440A2A436}"/>
                  </a:ext>
                </a:extLst>
              </p:cNvPr>
              <p:cNvSpPr/>
              <p:nvPr/>
            </p:nvSpPr>
            <p:spPr>
              <a:xfrm>
                <a:off x="2561111" y="103373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1" name="Oval 220">
                <a:extLst>
                  <a:ext uri="{FF2B5EF4-FFF2-40B4-BE49-F238E27FC236}">
                    <a16:creationId xmlns:a16="http://schemas.microsoft.com/office/drawing/2014/main" id="{B8CA2639-B451-1B40-B321-EB6D430B3082}"/>
                  </a:ext>
                </a:extLst>
              </p:cNvPr>
              <p:cNvSpPr/>
              <p:nvPr/>
            </p:nvSpPr>
            <p:spPr>
              <a:xfrm>
                <a:off x="3234311" y="1704119"/>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2" name="Oval 221">
                <a:extLst>
                  <a:ext uri="{FF2B5EF4-FFF2-40B4-BE49-F238E27FC236}">
                    <a16:creationId xmlns:a16="http://schemas.microsoft.com/office/drawing/2014/main" id="{25836ABF-F2F7-7949-912A-D05478C7718C}"/>
                  </a:ext>
                </a:extLst>
              </p:cNvPr>
              <p:cNvSpPr/>
              <p:nvPr/>
            </p:nvSpPr>
            <p:spPr>
              <a:xfrm>
                <a:off x="3627801" y="1134317"/>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3" name="Oval 222">
                <a:extLst>
                  <a:ext uri="{FF2B5EF4-FFF2-40B4-BE49-F238E27FC236}">
                    <a16:creationId xmlns:a16="http://schemas.microsoft.com/office/drawing/2014/main" id="{F37F102E-3E30-1848-A584-F2F702734707}"/>
                  </a:ext>
                </a:extLst>
              </p:cNvPr>
              <p:cNvSpPr/>
              <p:nvPr/>
            </p:nvSpPr>
            <p:spPr>
              <a:xfrm>
                <a:off x="3584307" y="1593794"/>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4" name="Oval 223">
                <a:extLst>
                  <a:ext uri="{FF2B5EF4-FFF2-40B4-BE49-F238E27FC236}">
                    <a16:creationId xmlns:a16="http://schemas.microsoft.com/office/drawing/2014/main" id="{A20BF7E3-8D3D-F540-9418-7CB5FB4E2241}"/>
                  </a:ext>
                </a:extLst>
              </p:cNvPr>
              <p:cNvSpPr/>
              <p:nvPr/>
            </p:nvSpPr>
            <p:spPr>
              <a:xfrm>
                <a:off x="3876254" y="186921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6" name="Oval 225">
                <a:extLst>
                  <a:ext uri="{FF2B5EF4-FFF2-40B4-BE49-F238E27FC236}">
                    <a16:creationId xmlns:a16="http://schemas.microsoft.com/office/drawing/2014/main" id="{6C1406C0-2FE9-5244-8D0E-912808B46FC0}"/>
                  </a:ext>
                </a:extLst>
              </p:cNvPr>
              <p:cNvSpPr/>
              <p:nvPr/>
            </p:nvSpPr>
            <p:spPr>
              <a:xfrm>
                <a:off x="3728385" y="340701"/>
                <a:ext cx="200025" cy="2011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8" name="Oval 227">
                <a:extLst>
                  <a:ext uri="{FF2B5EF4-FFF2-40B4-BE49-F238E27FC236}">
                    <a16:creationId xmlns:a16="http://schemas.microsoft.com/office/drawing/2014/main" id="{8669C6DE-B8CD-564F-8FE6-3C85373CABD1}"/>
                  </a:ext>
                </a:extLst>
              </p:cNvPr>
              <p:cNvSpPr/>
              <p:nvPr/>
            </p:nvSpPr>
            <p:spPr>
              <a:xfrm>
                <a:off x="1636391" y="2088884"/>
                <a:ext cx="200025" cy="20116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29" name="Oval 228">
                <a:extLst>
                  <a:ext uri="{FF2B5EF4-FFF2-40B4-BE49-F238E27FC236}">
                    <a16:creationId xmlns:a16="http://schemas.microsoft.com/office/drawing/2014/main" id="{A352130F-4EE2-C54B-A915-BAF4C30589D9}"/>
                  </a:ext>
                </a:extLst>
              </p:cNvPr>
              <p:cNvSpPr/>
              <p:nvPr/>
            </p:nvSpPr>
            <p:spPr>
              <a:xfrm>
                <a:off x="2021877" y="629907"/>
                <a:ext cx="200025" cy="2011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30" name="Oval 229">
                <a:extLst>
                  <a:ext uri="{FF2B5EF4-FFF2-40B4-BE49-F238E27FC236}">
                    <a16:creationId xmlns:a16="http://schemas.microsoft.com/office/drawing/2014/main" id="{7D235FC4-9C7D-A148-807E-CED28244BFDA}"/>
                  </a:ext>
                </a:extLst>
              </p:cNvPr>
              <p:cNvSpPr/>
              <p:nvPr/>
            </p:nvSpPr>
            <p:spPr>
              <a:xfrm>
                <a:off x="2044532" y="2732156"/>
                <a:ext cx="200025" cy="20116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1" name="Oval 230">
                <a:extLst>
                  <a:ext uri="{FF2B5EF4-FFF2-40B4-BE49-F238E27FC236}">
                    <a16:creationId xmlns:a16="http://schemas.microsoft.com/office/drawing/2014/main" id="{6641A61E-F79A-404D-9A44-484638F5652D}"/>
                  </a:ext>
                </a:extLst>
              </p:cNvPr>
              <p:cNvSpPr/>
              <p:nvPr/>
            </p:nvSpPr>
            <p:spPr>
              <a:xfrm>
                <a:off x="4204046" y="2393596"/>
                <a:ext cx="200025" cy="2011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2" name="Oval 231">
                <a:extLst>
                  <a:ext uri="{FF2B5EF4-FFF2-40B4-BE49-F238E27FC236}">
                    <a16:creationId xmlns:a16="http://schemas.microsoft.com/office/drawing/2014/main" id="{878ED208-5D44-614D-8150-2D5BA9606ADB}"/>
                  </a:ext>
                </a:extLst>
              </p:cNvPr>
              <p:cNvSpPr/>
              <p:nvPr/>
            </p:nvSpPr>
            <p:spPr>
              <a:xfrm>
                <a:off x="3304238" y="272943"/>
                <a:ext cx="200025" cy="2011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grpSp>
        <p:nvGrpSpPr>
          <p:cNvPr id="7" name="Group 6">
            <a:extLst>
              <a:ext uri="{FF2B5EF4-FFF2-40B4-BE49-F238E27FC236}">
                <a16:creationId xmlns:a16="http://schemas.microsoft.com/office/drawing/2014/main" id="{7D778C2A-86B2-6842-8579-326145188CC4}"/>
              </a:ext>
            </a:extLst>
          </p:cNvPr>
          <p:cNvGrpSpPr/>
          <p:nvPr/>
        </p:nvGrpSpPr>
        <p:grpSpPr>
          <a:xfrm>
            <a:off x="4689104" y="3692687"/>
            <a:ext cx="2813792" cy="3086217"/>
            <a:chOff x="7586537" y="-424901"/>
            <a:chExt cx="2813792" cy="3086217"/>
          </a:xfrm>
        </p:grpSpPr>
        <p:sp>
          <p:nvSpPr>
            <p:cNvPr id="234" name="Oval 233">
              <a:extLst>
                <a:ext uri="{FF2B5EF4-FFF2-40B4-BE49-F238E27FC236}">
                  <a16:creationId xmlns:a16="http://schemas.microsoft.com/office/drawing/2014/main" id="{9F7649B8-BD02-F44A-9924-0527C03A7110}"/>
                </a:ext>
              </a:extLst>
            </p:cNvPr>
            <p:cNvSpPr/>
            <p:nvPr/>
          </p:nvSpPr>
          <p:spPr>
            <a:xfrm>
              <a:off x="7586537" y="-424901"/>
              <a:ext cx="2377440" cy="237744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5" name="Oval 234">
              <a:extLst>
                <a:ext uri="{FF2B5EF4-FFF2-40B4-BE49-F238E27FC236}">
                  <a16:creationId xmlns:a16="http://schemas.microsoft.com/office/drawing/2014/main" id="{8BB9503A-7193-8A49-8DCC-C20673E84690}"/>
                </a:ext>
              </a:extLst>
            </p:cNvPr>
            <p:cNvSpPr/>
            <p:nvPr/>
          </p:nvSpPr>
          <p:spPr>
            <a:xfrm>
              <a:off x="9521062" y="480169"/>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6" name="Oval 235">
              <a:extLst>
                <a:ext uri="{FF2B5EF4-FFF2-40B4-BE49-F238E27FC236}">
                  <a16:creationId xmlns:a16="http://schemas.microsoft.com/office/drawing/2014/main" id="{32148D11-64C9-FA45-8729-734E9AFD9CFB}"/>
                </a:ext>
              </a:extLst>
            </p:cNvPr>
            <p:cNvSpPr/>
            <p:nvPr/>
          </p:nvSpPr>
          <p:spPr>
            <a:xfrm>
              <a:off x="8796212" y="228982"/>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7" name="Oval 236">
              <a:extLst>
                <a:ext uri="{FF2B5EF4-FFF2-40B4-BE49-F238E27FC236}">
                  <a16:creationId xmlns:a16="http://schemas.microsoft.com/office/drawing/2014/main" id="{77D570E3-9DC9-3244-921D-98CC3D5CD3F3}"/>
                </a:ext>
              </a:extLst>
            </p:cNvPr>
            <p:cNvSpPr/>
            <p:nvPr/>
          </p:nvSpPr>
          <p:spPr>
            <a:xfrm>
              <a:off x="9197213" y="-12353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8" name="Oval 237">
              <a:extLst>
                <a:ext uri="{FF2B5EF4-FFF2-40B4-BE49-F238E27FC236}">
                  <a16:creationId xmlns:a16="http://schemas.microsoft.com/office/drawing/2014/main" id="{F932EBF4-5FF7-F143-849F-A4826E3A7809}"/>
                </a:ext>
              </a:extLst>
            </p:cNvPr>
            <p:cNvSpPr/>
            <p:nvPr/>
          </p:nvSpPr>
          <p:spPr>
            <a:xfrm>
              <a:off x="8775257" y="1597410"/>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9" name="Oval 238">
              <a:extLst>
                <a:ext uri="{FF2B5EF4-FFF2-40B4-BE49-F238E27FC236}">
                  <a16:creationId xmlns:a16="http://schemas.microsoft.com/office/drawing/2014/main" id="{47FA3935-BF29-D64B-8515-BC89B93E04C5}"/>
                </a:ext>
              </a:extLst>
            </p:cNvPr>
            <p:cNvSpPr/>
            <p:nvPr/>
          </p:nvSpPr>
          <p:spPr>
            <a:xfrm>
              <a:off x="8811030" y="120744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0" name="Oval 239">
              <a:extLst>
                <a:ext uri="{FF2B5EF4-FFF2-40B4-BE49-F238E27FC236}">
                  <a16:creationId xmlns:a16="http://schemas.microsoft.com/office/drawing/2014/main" id="{34D0CEDC-6031-D647-8B7E-8C72DCD17073}"/>
                </a:ext>
              </a:extLst>
            </p:cNvPr>
            <p:cNvSpPr/>
            <p:nvPr/>
          </p:nvSpPr>
          <p:spPr>
            <a:xfrm>
              <a:off x="8409302" y="1142920"/>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41" name="Oval 240">
              <a:extLst>
                <a:ext uri="{FF2B5EF4-FFF2-40B4-BE49-F238E27FC236}">
                  <a16:creationId xmlns:a16="http://schemas.microsoft.com/office/drawing/2014/main" id="{D05CA639-7962-BB42-9797-528087652A69}"/>
                </a:ext>
              </a:extLst>
            </p:cNvPr>
            <p:cNvSpPr/>
            <p:nvPr/>
          </p:nvSpPr>
          <p:spPr>
            <a:xfrm>
              <a:off x="8207289" y="139008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2" name="Oval 241">
              <a:extLst>
                <a:ext uri="{FF2B5EF4-FFF2-40B4-BE49-F238E27FC236}">
                  <a16:creationId xmlns:a16="http://schemas.microsoft.com/office/drawing/2014/main" id="{680B9C3C-A6A7-FC4A-867C-E7873DC72BDA}"/>
                </a:ext>
              </a:extLst>
            </p:cNvPr>
            <p:cNvSpPr/>
            <p:nvPr/>
          </p:nvSpPr>
          <p:spPr>
            <a:xfrm>
              <a:off x="8432215" y="599809"/>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3" name="Oval 242">
              <a:extLst>
                <a:ext uri="{FF2B5EF4-FFF2-40B4-BE49-F238E27FC236}">
                  <a16:creationId xmlns:a16="http://schemas.microsoft.com/office/drawing/2014/main" id="{EA810869-148C-7D4A-A482-E8162C5B2EA1}"/>
                </a:ext>
              </a:extLst>
            </p:cNvPr>
            <p:cNvSpPr/>
            <p:nvPr/>
          </p:nvSpPr>
          <p:spPr>
            <a:xfrm>
              <a:off x="8137844" y="763819"/>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4" name="Oval 243">
              <a:extLst>
                <a:ext uri="{FF2B5EF4-FFF2-40B4-BE49-F238E27FC236}">
                  <a16:creationId xmlns:a16="http://schemas.microsoft.com/office/drawing/2014/main" id="{5C37758D-EEA4-B745-8FC3-E0A1E485392C}"/>
                </a:ext>
              </a:extLst>
            </p:cNvPr>
            <p:cNvSpPr/>
            <p:nvPr/>
          </p:nvSpPr>
          <p:spPr>
            <a:xfrm>
              <a:off x="7930334" y="579974"/>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5" name="Oval 244">
              <a:extLst>
                <a:ext uri="{FF2B5EF4-FFF2-40B4-BE49-F238E27FC236}">
                  <a16:creationId xmlns:a16="http://schemas.microsoft.com/office/drawing/2014/main" id="{50CC14D1-D185-124D-927B-DE46DEBD9B7E}"/>
                </a:ext>
              </a:extLst>
            </p:cNvPr>
            <p:cNvSpPr/>
            <p:nvPr/>
          </p:nvSpPr>
          <p:spPr>
            <a:xfrm>
              <a:off x="7794606" y="916457"/>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6" name="Oval 245">
              <a:extLst>
                <a:ext uri="{FF2B5EF4-FFF2-40B4-BE49-F238E27FC236}">
                  <a16:creationId xmlns:a16="http://schemas.microsoft.com/office/drawing/2014/main" id="{79091077-D981-A142-B39D-4F4A6620502D}"/>
                </a:ext>
              </a:extLst>
            </p:cNvPr>
            <p:cNvSpPr/>
            <p:nvPr/>
          </p:nvSpPr>
          <p:spPr>
            <a:xfrm>
              <a:off x="7805622" y="27197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7" name="Oval 246">
              <a:extLst>
                <a:ext uri="{FF2B5EF4-FFF2-40B4-BE49-F238E27FC236}">
                  <a16:creationId xmlns:a16="http://schemas.microsoft.com/office/drawing/2014/main" id="{C7259141-6E4A-2742-9318-51D5ED471683}"/>
                </a:ext>
              </a:extLst>
            </p:cNvPr>
            <p:cNvSpPr/>
            <p:nvPr/>
          </p:nvSpPr>
          <p:spPr>
            <a:xfrm>
              <a:off x="8467046" y="20344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8" name="Oval 247">
              <a:extLst>
                <a:ext uri="{FF2B5EF4-FFF2-40B4-BE49-F238E27FC236}">
                  <a16:creationId xmlns:a16="http://schemas.microsoft.com/office/drawing/2014/main" id="{E726959B-D475-7A44-8F1C-2045ECC7022E}"/>
                </a:ext>
              </a:extLst>
            </p:cNvPr>
            <p:cNvSpPr/>
            <p:nvPr/>
          </p:nvSpPr>
          <p:spPr>
            <a:xfrm>
              <a:off x="8626791" y="-12155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9" name="Oval 248">
              <a:extLst>
                <a:ext uri="{FF2B5EF4-FFF2-40B4-BE49-F238E27FC236}">
                  <a16:creationId xmlns:a16="http://schemas.microsoft.com/office/drawing/2014/main" id="{6FEF6713-E9FA-914B-AF7C-7D738400571D}"/>
                </a:ext>
              </a:extLst>
            </p:cNvPr>
            <p:cNvSpPr/>
            <p:nvPr/>
          </p:nvSpPr>
          <p:spPr>
            <a:xfrm>
              <a:off x="8340352" y="-18214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0" name="Oval 249">
              <a:extLst>
                <a:ext uri="{FF2B5EF4-FFF2-40B4-BE49-F238E27FC236}">
                  <a16:creationId xmlns:a16="http://schemas.microsoft.com/office/drawing/2014/main" id="{5F135D5F-3705-3049-AFAE-78A44F1C752E}"/>
                </a:ext>
              </a:extLst>
            </p:cNvPr>
            <p:cNvSpPr/>
            <p:nvPr/>
          </p:nvSpPr>
          <p:spPr>
            <a:xfrm>
              <a:off x="8202641" y="87769"/>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1" name="Oval 250">
              <a:extLst>
                <a:ext uri="{FF2B5EF4-FFF2-40B4-BE49-F238E27FC236}">
                  <a16:creationId xmlns:a16="http://schemas.microsoft.com/office/drawing/2014/main" id="{161F20B3-79EF-F74B-9081-CD4BA9882633}"/>
                </a:ext>
              </a:extLst>
            </p:cNvPr>
            <p:cNvSpPr/>
            <p:nvPr/>
          </p:nvSpPr>
          <p:spPr>
            <a:xfrm>
              <a:off x="8875841" y="758155"/>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2" name="Oval 251">
              <a:extLst>
                <a:ext uri="{FF2B5EF4-FFF2-40B4-BE49-F238E27FC236}">
                  <a16:creationId xmlns:a16="http://schemas.microsoft.com/office/drawing/2014/main" id="{CF06D261-6236-1849-BE25-691C6A699FCD}"/>
                </a:ext>
              </a:extLst>
            </p:cNvPr>
            <p:cNvSpPr/>
            <p:nvPr/>
          </p:nvSpPr>
          <p:spPr>
            <a:xfrm>
              <a:off x="9269331" y="188353"/>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3" name="Oval 252">
              <a:extLst>
                <a:ext uri="{FF2B5EF4-FFF2-40B4-BE49-F238E27FC236}">
                  <a16:creationId xmlns:a16="http://schemas.microsoft.com/office/drawing/2014/main" id="{9151FDAD-D97A-1645-BD35-CFBA4C139C38}"/>
                </a:ext>
              </a:extLst>
            </p:cNvPr>
            <p:cNvSpPr/>
            <p:nvPr/>
          </p:nvSpPr>
          <p:spPr>
            <a:xfrm>
              <a:off x="9225837" y="647830"/>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4" name="Oval 253">
              <a:extLst>
                <a:ext uri="{FF2B5EF4-FFF2-40B4-BE49-F238E27FC236}">
                  <a16:creationId xmlns:a16="http://schemas.microsoft.com/office/drawing/2014/main" id="{5BFD24C3-8ECC-CE41-90D7-E2A5E259D069}"/>
                </a:ext>
              </a:extLst>
            </p:cNvPr>
            <p:cNvSpPr/>
            <p:nvPr/>
          </p:nvSpPr>
          <p:spPr>
            <a:xfrm>
              <a:off x="9517784" y="923251"/>
              <a:ext cx="201168" cy="2011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55" name="Group 254">
              <a:extLst>
                <a:ext uri="{FF2B5EF4-FFF2-40B4-BE49-F238E27FC236}">
                  <a16:creationId xmlns:a16="http://schemas.microsoft.com/office/drawing/2014/main" id="{6A748C6B-2857-684E-BBF6-89FA9DD2594E}"/>
                </a:ext>
              </a:extLst>
            </p:cNvPr>
            <p:cNvGrpSpPr/>
            <p:nvPr/>
          </p:nvGrpSpPr>
          <p:grpSpPr>
            <a:xfrm>
              <a:off x="9431545" y="1692532"/>
              <a:ext cx="968784" cy="968784"/>
              <a:chOff x="10510835" y="3031012"/>
              <a:chExt cx="968784" cy="968784"/>
            </a:xfrm>
          </p:grpSpPr>
          <p:sp>
            <p:nvSpPr>
              <p:cNvPr id="256" name="Oval 255">
                <a:extLst>
                  <a:ext uri="{FF2B5EF4-FFF2-40B4-BE49-F238E27FC236}">
                    <a16:creationId xmlns:a16="http://schemas.microsoft.com/office/drawing/2014/main" id="{C6102AF3-0F88-9E45-A257-C68C8A9DA1FF}"/>
                  </a:ext>
                </a:extLst>
              </p:cNvPr>
              <p:cNvSpPr/>
              <p:nvPr/>
            </p:nvSpPr>
            <p:spPr>
              <a:xfrm>
                <a:off x="10849829" y="3141878"/>
                <a:ext cx="200025" cy="2011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7" name="Oval 256">
                <a:extLst>
                  <a:ext uri="{FF2B5EF4-FFF2-40B4-BE49-F238E27FC236}">
                    <a16:creationId xmlns:a16="http://schemas.microsoft.com/office/drawing/2014/main" id="{17499F59-2999-8743-BFE2-E0FA3473F2EA}"/>
                  </a:ext>
                </a:extLst>
              </p:cNvPr>
              <p:cNvSpPr/>
              <p:nvPr/>
            </p:nvSpPr>
            <p:spPr>
              <a:xfrm>
                <a:off x="10959571" y="3715218"/>
                <a:ext cx="200025" cy="20116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8" name="Oval 257">
                <a:extLst>
                  <a:ext uri="{FF2B5EF4-FFF2-40B4-BE49-F238E27FC236}">
                    <a16:creationId xmlns:a16="http://schemas.microsoft.com/office/drawing/2014/main" id="{BD1703B4-4318-8147-9BE9-D9F7E7D2BD01}"/>
                  </a:ext>
                </a:extLst>
              </p:cNvPr>
              <p:cNvSpPr/>
              <p:nvPr/>
            </p:nvSpPr>
            <p:spPr>
              <a:xfrm>
                <a:off x="10603012" y="3314726"/>
                <a:ext cx="200025" cy="20116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9" name="Oval 258">
                <a:extLst>
                  <a:ext uri="{FF2B5EF4-FFF2-40B4-BE49-F238E27FC236}">
                    <a16:creationId xmlns:a16="http://schemas.microsoft.com/office/drawing/2014/main" id="{2CF840F2-A337-5A44-BFDF-7AF2FA657A7D}"/>
                  </a:ext>
                </a:extLst>
              </p:cNvPr>
              <p:cNvSpPr/>
              <p:nvPr/>
            </p:nvSpPr>
            <p:spPr>
              <a:xfrm>
                <a:off x="10666555" y="3636389"/>
                <a:ext cx="200025" cy="2011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60" name="Oval 259">
                <a:extLst>
                  <a:ext uri="{FF2B5EF4-FFF2-40B4-BE49-F238E27FC236}">
                    <a16:creationId xmlns:a16="http://schemas.microsoft.com/office/drawing/2014/main" id="{B7B76825-C444-9844-8CE9-0D0F9088BA68}"/>
                  </a:ext>
                </a:extLst>
              </p:cNvPr>
              <p:cNvSpPr/>
              <p:nvPr/>
            </p:nvSpPr>
            <p:spPr>
              <a:xfrm>
                <a:off x="10895214" y="3440704"/>
                <a:ext cx="200025" cy="20116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1" name="Oval 260">
                <a:extLst>
                  <a:ext uri="{FF2B5EF4-FFF2-40B4-BE49-F238E27FC236}">
                    <a16:creationId xmlns:a16="http://schemas.microsoft.com/office/drawing/2014/main" id="{5C9E3823-7B8B-7E41-8F20-38592CAD9408}"/>
                  </a:ext>
                </a:extLst>
              </p:cNvPr>
              <p:cNvSpPr/>
              <p:nvPr/>
            </p:nvSpPr>
            <p:spPr>
              <a:xfrm>
                <a:off x="11185286" y="3490694"/>
                <a:ext cx="200025" cy="20116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2" name="Oval 261">
                <a:extLst>
                  <a:ext uri="{FF2B5EF4-FFF2-40B4-BE49-F238E27FC236}">
                    <a16:creationId xmlns:a16="http://schemas.microsoft.com/office/drawing/2014/main" id="{FE550F40-DD53-344E-ABF6-89BFF859A5E0}"/>
                  </a:ext>
                </a:extLst>
              </p:cNvPr>
              <p:cNvSpPr/>
              <p:nvPr/>
            </p:nvSpPr>
            <p:spPr>
              <a:xfrm>
                <a:off x="11096647" y="3214142"/>
                <a:ext cx="200025" cy="2011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3" name="Oval 262">
                <a:extLst>
                  <a:ext uri="{FF2B5EF4-FFF2-40B4-BE49-F238E27FC236}">
                    <a16:creationId xmlns:a16="http://schemas.microsoft.com/office/drawing/2014/main" id="{B2ECA704-ED9B-1A42-B233-CB9B18D1A3B0}"/>
                  </a:ext>
                </a:extLst>
              </p:cNvPr>
              <p:cNvSpPr/>
              <p:nvPr/>
            </p:nvSpPr>
            <p:spPr>
              <a:xfrm>
                <a:off x="10510835" y="3031012"/>
                <a:ext cx="968784" cy="968784"/>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938040225"/>
      </p:ext>
    </p:extLst>
  </p:cSld>
  <p:clrMapOvr>
    <a:masterClrMapping/>
  </p:clrMapOvr>
</p:sld>
</file>

<file path=ppt/theme/theme1.xml><?xml version="1.0" encoding="utf-8"?>
<a:theme xmlns:a="http://schemas.openxmlformats.org/drawingml/2006/main" name="IpasBrand2022">
  <a:themeElements>
    <a:clrScheme name="Ipas brand refresh 2022">
      <a:dk1>
        <a:srgbClr val="000000"/>
      </a:dk1>
      <a:lt1>
        <a:srgbClr val="FFFFFF"/>
      </a:lt1>
      <a:dk2>
        <a:srgbClr val="44546A"/>
      </a:dk2>
      <a:lt2>
        <a:srgbClr val="E7E6E6"/>
      </a:lt2>
      <a:accent1>
        <a:srgbClr val="F15928"/>
      </a:accent1>
      <a:accent2>
        <a:srgbClr val="F9ED7D"/>
      </a:accent2>
      <a:accent3>
        <a:srgbClr val="2E3856"/>
      </a:accent3>
      <a:accent4>
        <a:srgbClr val="D8B39C"/>
      </a:accent4>
      <a:accent5>
        <a:srgbClr val="C0CEC8"/>
      </a:accent5>
      <a:accent6>
        <a:srgbClr val="F79C7F"/>
      </a:accent6>
      <a:hlink>
        <a:srgbClr val="2E3856"/>
      </a:hlink>
      <a:folHlink>
        <a:srgbClr val="5860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pasBrand2022" id="{2137E430-15F2-6D46-ACFF-5555DA3BE6DC}" vid="{3F06E0BC-B056-5841-88DE-4FDE1A61DD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B50D5B38FCC840A7CF1B7A46A9DA5F" ma:contentTypeVersion="23" ma:contentTypeDescription="Create a new document." ma:contentTypeScope="" ma:versionID="c66786516c4cfec90d7f966dd33e293e">
  <xsd:schema xmlns:xsd="http://www.w3.org/2001/XMLSchema" xmlns:xs="http://www.w3.org/2001/XMLSchema" xmlns:p="http://schemas.microsoft.com/office/2006/metadata/properties" xmlns:ns2="c99d05fb-4e8f-4b87-8e2d-ae28f7e395a8" xmlns:ns3="bde3d734-8288-46d8-8b17-572cb4539444" targetNamespace="http://schemas.microsoft.com/office/2006/metadata/properties" ma:root="true" ma:fieldsID="18cf6600c37c6bdf4c41b54890c43666" ns2:_="" ns3:_="">
    <xsd:import namespace="c99d05fb-4e8f-4b87-8e2d-ae28f7e395a8"/>
    <xsd:import namespace="bde3d734-8288-46d8-8b17-572cb453944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9d05fb-4e8f-4b87-8e2d-ae28f7e395a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de3d734-8288-46d8-8b17-572cb453944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3188E9B-0394-4CB5-BD45-CA599A7A6F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9d05fb-4e8f-4b87-8e2d-ae28f7e395a8"/>
    <ds:schemaRef ds:uri="bde3d734-8288-46d8-8b17-572cb45394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1A1B8E-FF03-420C-8099-1927A15C7691}">
  <ds:schemaRefs>
    <ds:schemaRef ds:uri="http://schemas.microsoft.com/sharepoint/v3/contenttype/forms"/>
  </ds:schemaRefs>
</ds:datastoreItem>
</file>

<file path=customXml/itemProps3.xml><?xml version="1.0" encoding="utf-8"?>
<ds:datastoreItem xmlns:ds="http://schemas.openxmlformats.org/officeDocument/2006/customXml" ds:itemID="{ECC1C980-74D1-4AD1-8B24-87053024CAB4}">
  <ds:schemaRefs>
    <ds:schemaRef ds:uri="http://purl.org/dc/dcmitype/"/>
    <ds:schemaRef ds:uri="http://schemas.microsoft.com/office/2006/documentManagement/types"/>
    <ds:schemaRef ds:uri="http://purl.org/dc/elements/1.1/"/>
    <ds:schemaRef ds:uri="bde3d734-8288-46d8-8b17-572cb4539444"/>
    <ds:schemaRef ds:uri="http://schemas.openxmlformats.org/package/2006/metadata/core-properties"/>
    <ds:schemaRef ds:uri="http://schemas.microsoft.com/office/infopath/2007/PartnerControls"/>
    <ds:schemaRef ds:uri="http://purl.org/dc/terms/"/>
    <ds:schemaRef ds:uri="c99d05fb-4e8f-4b87-8e2d-ae28f7e395a8"/>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IpasBrand2022</Template>
  <TotalTime>3373</TotalTime>
  <Words>7765</Words>
  <Application>Microsoft Macintosh PowerPoint</Application>
  <PresentationFormat>Widescreen</PresentationFormat>
  <Paragraphs>559</Paragraphs>
  <Slides>82</Slides>
  <Notes>65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82</vt:i4>
      </vt:variant>
    </vt:vector>
  </HeadingPairs>
  <TitlesOfParts>
    <vt:vector size="89" baseType="lpstr">
      <vt:lpstr>Arial</vt:lpstr>
      <vt:lpstr>Arial,Sans-Serif</vt:lpstr>
      <vt:lpstr>Calibri</vt:lpstr>
      <vt:lpstr>Symbol</vt:lpstr>
      <vt:lpstr>Wingdings</vt:lpstr>
      <vt:lpstr>Yrsa Light</vt:lpstr>
      <vt:lpstr>IpasBrand2022</vt:lpstr>
      <vt:lpstr>PowerPoint Presentation</vt:lpstr>
      <vt:lpstr>Sommaire  </vt:lpstr>
      <vt:lpstr>Les bases de l'inclusion du handicap</vt:lpstr>
      <vt:lpstr>Aperçu</vt:lpstr>
      <vt:lpstr>Les modèles caritatif et médical du handicap</vt:lpstr>
      <vt:lpstr>Conséquences des modèles caritatif et médical du handicap</vt:lpstr>
      <vt:lpstr>Le modèle social ou fondé sur les droits du handicap</vt:lpstr>
      <vt:lpstr>Conséquences du modèle du handicap social/fondé sur les droits</vt:lpstr>
      <vt:lpstr>PowerPoint Presentation</vt:lpstr>
      <vt:lpstr>Convention des Nations Unies relative aux droits des personnes handicapées (CDPH)</vt:lpstr>
      <vt:lpstr>PowerPoint Presentation</vt:lpstr>
      <vt:lpstr>Article 6 de la CDPH : Femmes handicapées</vt:lpstr>
      <vt:lpstr>Article 25 de la CDPH : Santé</vt:lpstr>
      <vt:lpstr>PowerPoint Presentation</vt:lpstr>
      <vt:lpstr>PowerPoint Presentation</vt:lpstr>
      <vt:lpstr>PowerPoint Presentation</vt:lpstr>
      <vt:lpstr>Franchir la ligne</vt:lpstr>
      <vt:lpstr>Outils de participation virtuelle</vt:lpstr>
      <vt:lpstr>Franchissez la ligne si...</vt:lpstr>
      <vt:lpstr>Franchissez la ligne si...</vt:lpstr>
      <vt:lpstr>Merci. Retournons de l'autre côté.</vt:lpstr>
      <vt:lpstr>Franchissez la ligne si...</vt:lpstr>
      <vt:lpstr>Merci. Retournons de l'autre côté.</vt:lpstr>
      <vt:lpstr>Franchissez la ligne si...</vt:lpstr>
      <vt:lpstr>Merci. Retournons de l'autre côté.</vt:lpstr>
      <vt:lpstr>il vous est arrivé de ne pas savoir quoi faire ou dire lors d'une rencontre avec une personne avec un handicap physique.</vt:lpstr>
      <vt:lpstr>Merci. Retournons de l'autre côté.</vt:lpstr>
      <vt:lpstr>PowerPoint Presentation</vt:lpstr>
      <vt:lpstr>Merci. Retournons de l'autre côté.</vt:lpstr>
      <vt:lpstr>vous avez fourni, ou quelqu'un que vous connaissez a fourni des services de santé sexuelle et reproductive à une personne handicapée.</vt:lpstr>
      <vt:lpstr>Merci. Retournons de l'autre côté.</vt:lpstr>
      <vt:lpstr>Merci !</vt:lpstr>
      <vt:lpstr> </vt:lpstr>
      <vt:lpstr>Le Mur</vt:lpstr>
      <vt:lpstr>Les éléments constitutifs du handicap et de l'inclusion</vt:lpstr>
      <vt:lpstr>Obstacles à l'inclusion</vt:lpstr>
      <vt:lpstr>Exemple Le Mur - Nous n'avons pas d'exemple en français</vt:lpstr>
      <vt:lpstr>Options supplémentaires</vt:lpstr>
      <vt:lpstr>PowerPoint Presentation</vt:lpstr>
      <vt:lpstr>PowerPoint Presentation</vt:lpstr>
      <vt:lpstr>Langage et terminologie,  1re partie</vt:lpstr>
      <vt:lpstr>PowerPoint Presentation</vt:lpstr>
      <vt:lpstr>Modèles caritatif et médical du handicap</vt:lpstr>
      <vt:lpstr>PowerPoint Presentation</vt:lpstr>
      <vt:lpstr>Convention des Nations unies relative aux droits des personnes handicapées (CNUDPH)</vt:lpstr>
      <vt:lpstr>Langage et terminologie,  2e partie</vt:lpstr>
      <vt:lpstr>SCÉNARIO :  Une cliente à mobilité réduite demande des services...</vt:lpstr>
      <vt:lpstr>Mettez-vous à la place de la cliente...</vt:lpstr>
      <vt:lpstr>Une cliente sourde qui utilise la langue des signes demande des services.</vt:lpstr>
      <vt:lpstr>PowerPoint Presentation</vt:lpstr>
      <vt:lpstr>PowerPoint Presentation</vt:lpstr>
      <vt:lpstr>PowerPoint Presentation</vt:lpstr>
      <vt:lpstr>Messages clés</vt:lpstr>
      <vt:lpstr>Les Raisons</vt:lpstr>
      <vt:lpstr>Les Raisons :  Consignes des salles secondaires</vt:lpstr>
      <vt:lpstr>Quelles sont toutes les raisons pour lesquelles...</vt:lpstr>
      <vt:lpstr>Salle secondaire 1 : Quelles sont toutes les raisons pour lesquelles les personnes avec un handicap ont des relations sexuelles ?</vt:lpstr>
      <vt:lpstr>Salle secondaire 2 : Quelles sont toutes les raisons pour lesquelles les personnes avec un handicap tombent enceintes ?</vt:lpstr>
      <vt:lpstr>Salle secondaire 3 : Quelles sont toutes les raisons pour lesquelles les personnes avec un handicap se font avorter ?</vt:lpstr>
      <vt:lpstr>Salle secondaire 4 : Quelles sont toutes les raisons pour lesquelles les personnes avec un handicap prennent des décisions concernant leur grossesse qu'elles ne veulent pas prendre ?</vt:lpstr>
      <vt:lpstr>PowerPoint Presentation</vt:lpstr>
      <vt:lpstr>Discussion en petits groupes</vt:lpstr>
      <vt:lpstr>Raisons pour lesquelles les personnes avec un handicap prennent des décisions qu'elles ne veulent pas prendre</vt:lpstr>
      <vt:lpstr>Réflexion</vt:lpstr>
      <vt:lpstr>Messages clés</vt:lpstr>
      <vt:lpstr>Pourquoi est-elle morte ?  L'histoire de Rita </vt:lpstr>
      <vt:lpstr>PowerPoint Presentation</vt:lpstr>
      <vt:lpstr>Pourquoi est-elle morte ?  L'histoire de Rita (page 1 sur 6)</vt:lpstr>
      <vt:lpstr>PowerPoint Presentation</vt:lpstr>
      <vt:lpstr>PowerPoint Presentation</vt:lpstr>
      <vt:lpstr>PowerPoint Presentation</vt:lpstr>
      <vt:lpstr>PowerPoint Presentation</vt:lpstr>
      <vt:lpstr>PowerPoint Presentation</vt:lpstr>
      <vt:lpstr>Pourquoi Rita est-elle morte ?</vt:lpstr>
      <vt:lpstr>Discussion de clôture</vt:lpstr>
      <vt:lpstr>Le dernier avortement</vt:lpstr>
      <vt:lpstr>Le dernier avortement</vt:lpstr>
      <vt:lpstr>Six scénarios</vt:lpstr>
      <vt:lpstr>Suite</vt:lpstr>
      <vt:lpstr>Suite</vt:lpstr>
      <vt:lpstr>Aller à Jamboard</vt:lpstr>
      <vt:lpstr>Messages clés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inclusion in reproductive health programs: An orientation and values clarification toolkit</dc:title>
  <dc:creator>Jennifer Colletti</dc:creator>
  <cp:lastModifiedBy>Kristin Swanson</cp:lastModifiedBy>
  <cp:revision>282</cp:revision>
  <dcterms:created xsi:type="dcterms:W3CDTF">2021-08-20T15:10:41Z</dcterms:created>
  <dcterms:modified xsi:type="dcterms:W3CDTF">2022-05-06T19:48:47Z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0x01010079B50D5B38FCC840A7CF1B7A46A9DA5F</vt:lpwstr>
  </property>
</Properties>
</file>