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Lst>
  <p:notesMasterIdLst>
    <p:notesMasterId r:id="rId67"/>
  </p:notesMasterIdLst>
  <p:sldIdLst>
    <p:sldId id="565" r:id="rId5"/>
    <p:sldId id="567" r:id="rId6"/>
    <p:sldId id="467" r:id="rId7"/>
    <p:sldId id="264" r:id="rId8"/>
    <p:sldId id="492" r:id="rId9"/>
    <p:sldId id="490" r:id="rId10"/>
    <p:sldId id="402" r:id="rId11"/>
    <p:sldId id="568" r:id="rId12"/>
    <p:sldId id="355" r:id="rId13"/>
    <p:sldId id="576" r:id="rId14"/>
    <p:sldId id="498" r:id="rId15"/>
    <p:sldId id="499" r:id="rId16"/>
    <p:sldId id="262" r:id="rId17"/>
    <p:sldId id="474" r:id="rId18"/>
    <p:sldId id="443" r:id="rId19"/>
    <p:sldId id="283" r:id="rId20"/>
    <p:sldId id="267" r:id="rId21"/>
    <p:sldId id="501" r:id="rId22"/>
    <p:sldId id="418" r:id="rId23"/>
    <p:sldId id="419" r:id="rId24"/>
    <p:sldId id="564" r:id="rId25"/>
    <p:sldId id="263" r:id="rId26"/>
    <p:sldId id="465" r:id="rId27"/>
    <p:sldId id="449" r:id="rId28"/>
    <p:sldId id="475" r:id="rId29"/>
    <p:sldId id="566" r:id="rId30"/>
    <p:sldId id="311" r:id="rId31"/>
    <p:sldId id="450" r:id="rId32"/>
    <p:sldId id="451" r:id="rId33"/>
    <p:sldId id="487" r:id="rId34"/>
    <p:sldId id="452" r:id="rId35"/>
    <p:sldId id="582" r:id="rId36"/>
    <p:sldId id="581" r:id="rId37"/>
    <p:sldId id="575" r:id="rId38"/>
    <p:sldId id="580" r:id="rId39"/>
    <p:sldId id="275" r:id="rId40"/>
    <p:sldId id="276" r:id="rId41"/>
    <p:sldId id="277" r:id="rId42"/>
    <p:sldId id="271" r:id="rId43"/>
    <p:sldId id="269" r:id="rId44"/>
    <p:sldId id="477" r:id="rId45"/>
    <p:sldId id="278" r:id="rId46"/>
    <p:sldId id="569" r:id="rId47"/>
    <p:sldId id="570" r:id="rId48"/>
    <p:sldId id="571" r:id="rId49"/>
    <p:sldId id="502" r:id="rId50"/>
    <p:sldId id="573" r:id="rId51"/>
    <p:sldId id="572" r:id="rId52"/>
    <p:sldId id="256" r:id="rId53"/>
    <p:sldId id="460" r:id="rId54"/>
    <p:sldId id="461" r:id="rId55"/>
    <p:sldId id="577" r:id="rId56"/>
    <p:sldId id="463" r:id="rId57"/>
    <p:sldId id="464" r:id="rId58"/>
    <p:sldId id="579" r:id="rId59"/>
    <p:sldId id="270" r:id="rId60"/>
    <p:sldId id="272" r:id="rId61"/>
    <p:sldId id="274" r:id="rId62"/>
    <p:sldId id="578" r:id="rId63"/>
    <p:sldId id="574" r:id="rId64"/>
    <p:sldId id="462" r:id="rId65"/>
    <p:sldId id="497" r:id="rId66"/>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2" userDrawn="1">
          <p15:clr>
            <a:srgbClr val="A4A3A4"/>
          </p15:clr>
        </p15:guide>
        <p15:guide id="2" pos="6332" userDrawn="1">
          <p15:clr>
            <a:srgbClr val="A4A3A4"/>
          </p15:clr>
        </p15:guide>
        <p15:guide id="3" pos="11468" userDrawn="1">
          <p15:clr>
            <a:srgbClr val="A4A3A4"/>
          </p15:clr>
        </p15:guide>
        <p15:guide id="4" pos="6044" userDrawn="1">
          <p15:clr>
            <a:srgbClr val="A4A3A4"/>
          </p15:clr>
        </p15:guide>
        <p15:guide id="5" pos="6620" userDrawn="1">
          <p15:clr>
            <a:srgbClr val="A4A3A4"/>
          </p15:clr>
        </p15:guide>
        <p15:guide id="6" pos="284" userDrawn="1">
          <p15:clr>
            <a:srgbClr val="A4A3A4"/>
          </p15:clr>
        </p15:guide>
        <p15:guide id="7" pos="12380" userDrawn="1">
          <p15:clr>
            <a:srgbClr val="A4A3A4"/>
          </p15:clr>
        </p15:guide>
        <p15:guide id="8" orient="horz" pos="6826" userDrawn="1">
          <p15:clr>
            <a:srgbClr val="A4A3A4"/>
          </p15:clr>
        </p15:guide>
        <p15:guide id="9" orient="horz" pos="356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ristin Swanson" initials="KS" lastIdx="15" clrIdx="6">
    <p:extLst>
      <p:ext uri="{19B8F6BF-5375-455C-9EA6-DF929625EA0E}">
        <p15:presenceInfo xmlns:p15="http://schemas.microsoft.com/office/powerpoint/2012/main" userId="S::swansonk@ipas.org::0014c3fb-61c8-48c9-bb39-b619f67eb011" providerId="AD"/>
      </p:ext>
    </p:extLst>
  </p:cmAuthor>
  <p:cmAuthor id="1" name="Shadie Tofigh" initials="ST" lastIdx="7" clrIdx="0">
    <p:extLst>
      <p:ext uri="{19B8F6BF-5375-455C-9EA6-DF929625EA0E}">
        <p15:presenceInfo xmlns:p15="http://schemas.microsoft.com/office/powerpoint/2012/main" userId="dbc584043c248779" providerId="Windows Live"/>
      </p:ext>
    </p:extLst>
  </p:cmAuthor>
  <p:cmAuthor id="2" name="Bill Powell" initials="BP" lastIdx="124" clrIdx="1">
    <p:extLst>
      <p:ext uri="{19B8F6BF-5375-455C-9EA6-DF929625EA0E}">
        <p15:presenceInfo xmlns:p15="http://schemas.microsoft.com/office/powerpoint/2012/main" userId="S::powellb@IPAS.ORG::7fb6a073-22b3-41f1-9fe6-b0469b3e2873" providerId="AD"/>
      </p:ext>
    </p:extLst>
  </p:cmAuthor>
  <p:cmAuthor id="3" name="Tamara Fetters" initials="TF" lastIdx="79" clrIdx="2">
    <p:extLst>
      <p:ext uri="{19B8F6BF-5375-455C-9EA6-DF929625EA0E}">
        <p15:presenceInfo xmlns:p15="http://schemas.microsoft.com/office/powerpoint/2012/main" userId="S::FettersT@IPAS.ORG::028f1fd9-b137-4476-8f00-b9a1129a4d3c" providerId="AD"/>
      </p:ext>
    </p:extLst>
  </p:cmAuthor>
  <p:cmAuthor id="4" name="Alison Edelman" initials="AE" lastIdx="16" clrIdx="3">
    <p:extLst>
      <p:ext uri="{19B8F6BF-5375-455C-9EA6-DF929625EA0E}">
        <p15:presenceInfo xmlns:p15="http://schemas.microsoft.com/office/powerpoint/2012/main" userId="Alison Edelman" providerId="None"/>
      </p:ext>
    </p:extLst>
  </p:cmAuthor>
  <p:cmAuthor id="5" name="Lhamo Yangchen Sherpa" initials="LYS" lastIdx="15" clrIdx="4">
    <p:extLst>
      <p:ext uri="{19B8F6BF-5375-455C-9EA6-DF929625EA0E}">
        <p15:presenceInfo xmlns:p15="http://schemas.microsoft.com/office/powerpoint/2012/main" userId="S::SherpaL@IPAS.ORG::3f21cd8c-8856-4a1d-bdd2-dc61890b25b2" providerId="AD"/>
      </p:ext>
    </p:extLst>
  </p:cmAuthor>
  <p:cmAuthor id="6" name="ghazaleh samandari" initials="gs" lastIdx="20" clrIdx="5">
    <p:extLst>
      <p:ext uri="{19B8F6BF-5375-455C-9EA6-DF929625EA0E}">
        <p15:presenceInfo xmlns:p15="http://schemas.microsoft.com/office/powerpoint/2012/main" userId="21066fa4795276b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543D"/>
    <a:srgbClr val="061B48"/>
    <a:srgbClr val="DBED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46989C-616D-5943-9978-056C2BAA4A9E}" v="153" dt="2022-03-14T21:14:29.87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682"/>
        <p:guide pos="6332"/>
        <p:guide pos="11468"/>
        <p:guide pos="6044"/>
        <p:guide pos="6620"/>
        <p:guide pos="284"/>
        <p:guide pos="12380"/>
        <p:guide orient="horz" pos="6826"/>
        <p:guide orient="horz" pos="3562"/>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 Powell" userId="S::powellb@ipas.org::7fb6a073-22b3-41f1-9fe6-b0469b3e2873" providerId="AD" clId="Web-{49382B3E-ED26-17C3-BB21-1212B2E856BB}"/>
    <pc:docChg chg="">
      <pc:chgData name="Bill Powell" userId="S::powellb@ipas.org::7fb6a073-22b3-41f1-9fe6-b0469b3e2873" providerId="AD" clId="Web-{49382B3E-ED26-17C3-BB21-1212B2E856BB}" dt="2022-03-09T18:14:48.713" v="5"/>
      <pc:docMkLst>
        <pc:docMk/>
      </pc:docMkLst>
      <pc:sldChg chg="addCm">
        <pc:chgData name="Bill Powell" userId="S::powellb@ipas.org::7fb6a073-22b3-41f1-9fe6-b0469b3e2873" providerId="AD" clId="Web-{49382B3E-ED26-17C3-BB21-1212B2E856BB}" dt="2022-03-09T18:12:28.663" v="4"/>
        <pc:sldMkLst>
          <pc:docMk/>
          <pc:sldMk cId="1068485749" sldId="275"/>
        </pc:sldMkLst>
      </pc:sldChg>
      <pc:sldChg chg="addCm">
        <pc:chgData name="Bill Powell" userId="S::powellb@ipas.org::7fb6a073-22b3-41f1-9fe6-b0469b3e2873" providerId="AD" clId="Web-{49382B3E-ED26-17C3-BB21-1212B2E856BB}" dt="2022-03-09T18:06:11.544" v="0"/>
        <pc:sldMkLst>
          <pc:docMk/>
          <pc:sldMk cId="3619860657" sldId="499"/>
        </pc:sldMkLst>
      </pc:sldChg>
      <pc:sldChg chg="delCm">
        <pc:chgData name="Bill Powell" userId="S::powellb@ipas.org::7fb6a073-22b3-41f1-9fe6-b0469b3e2873" providerId="AD" clId="Web-{49382B3E-ED26-17C3-BB21-1212B2E856BB}" dt="2022-03-09T18:14:48.713" v="5"/>
        <pc:sldMkLst>
          <pc:docMk/>
          <pc:sldMk cId="2672685365" sldId="571"/>
        </pc:sldMkLst>
      </pc:sldChg>
      <pc:sldChg chg="addCm">
        <pc:chgData name="Bill Powell" userId="S::powellb@ipas.org::7fb6a073-22b3-41f1-9fe6-b0469b3e2873" providerId="AD" clId="Web-{49382B3E-ED26-17C3-BB21-1212B2E856BB}" dt="2022-03-09T18:11:49.552" v="3"/>
        <pc:sldMkLst>
          <pc:docMk/>
          <pc:sldMk cId="348791480" sldId="575"/>
        </pc:sldMkLst>
      </pc:sldChg>
      <pc:sldChg chg="addCm delCm">
        <pc:chgData name="Bill Powell" userId="S::powellb@ipas.org::7fb6a073-22b3-41f1-9fe6-b0469b3e2873" providerId="AD" clId="Web-{49382B3E-ED26-17C3-BB21-1212B2E856BB}" dt="2022-03-09T18:10:33.066" v="2"/>
        <pc:sldMkLst>
          <pc:docMk/>
          <pc:sldMk cId="3974894593" sldId="581"/>
        </pc:sldMkLst>
      </pc:sldChg>
    </pc:docChg>
  </pc:docChgLst>
  <pc:docChgLst>
    <pc:chgData name="Bill Powell" userId="S::powellb@ipas.org::7fb6a073-22b3-41f1-9fe6-b0469b3e2873" providerId="AD" clId="Web-{0F0BAEAC-26D6-B16F-DB10-A12237713FA1}"/>
    <pc:docChg chg="">
      <pc:chgData name="Bill Powell" userId="S::powellb@ipas.org::7fb6a073-22b3-41f1-9fe6-b0469b3e2873" providerId="AD" clId="Web-{0F0BAEAC-26D6-B16F-DB10-A12237713FA1}" dt="2022-03-07T16:25:51.994" v="0"/>
      <pc:docMkLst>
        <pc:docMk/>
      </pc:docMkLst>
      <pc:sldChg chg="addCm">
        <pc:chgData name="Bill Powell" userId="S::powellb@ipas.org::7fb6a073-22b3-41f1-9fe6-b0469b3e2873" providerId="AD" clId="Web-{0F0BAEAC-26D6-B16F-DB10-A12237713FA1}" dt="2022-03-07T16:25:51.994" v="0"/>
        <pc:sldMkLst>
          <pc:docMk/>
          <pc:sldMk cId="1269468709" sldId="418"/>
        </pc:sldMkLst>
      </pc:sldChg>
    </pc:docChg>
  </pc:docChgLst>
  <pc:docChgLst>
    <pc:chgData name="Kristin Swanson" userId="0014c3fb-61c8-48c9-bb39-b619f67eb011" providerId="ADAL" clId="{A646989C-616D-5943-9978-056C2BAA4A9E}"/>
    <pc:docChg chg="undo custSel modSld">
      <pc:chgData name="Kristin Swanson" userId="0014c3fb-61c8-48c9-bb39-b619f67eb011" providerId="ADAL" clId="{A646989C-616D-5943-9978-056C2BAA4A9E}" dt="2022-03-14T21:14:29.876" v="210" actId="20577"/>
      <pc:docMkLst>
        <pc:docMk/>
      </pc:docMkLst>
      <pc:sldChg chg="modSp mod addCm delCm">
        <pc:chgData name="Kristin Swanson" userId="0014c3fb-61c8-48c9-bb39-b619f67eb011" providerId="ADAL" clId="{A646989C-616D-5943-9978-056C2BAA4A9E}" dt="2022-03-14T21:05:44.298" v="69" actId="1592"/>
        <pc:sldMkLst>
          <pc:docMk/>
          <pc:sldMk cId="1165494409" sldId="272"/>
        </pc:sldMkLst>
        <pc:picChg chg="mod modCrop">
          <ac:chgData name="Kristin Swanson" userId="0014c3fb-61c8-48c9-bb39-b619f67eb011" providerId="ADAL" clId="{A646989C-616D-5943-9978-056C2BAA4A9E}" dt="2022-03-14T20:38:35.984" v="54" actId="1076"/>
          <ac:picMkLst>
            <pc:docMk/>
            <pc:sldMk cId="1165494409" sldId="272"/>
            <ac:picMk id="6" creationId="{5C3B05A5-0C24-7041-9BDD-E6FFAF41B2B6}"/>
          </ac:picMkLst>
        </pc:picChg>
      </pc:sldChg>
      <pc:sldChg chg="modSp mod addCm delCm modCm">
        <pc:chgData name="Kristin Swanson" userId="0014c3fb-61c8-48c9-bb39-b619f67eb011" providerId="ADAL" clId="{A646989C-616D-5943-9978-056C2BAA4A9E}" dt="2022-03-14T21:07:16.789" v="70" actId="1592"/>
        <pc:sldMkLst>
          <pc:docMk/>
          <pc:sldMk cId="3092334580" sldId="274"/>
        </pc:sldMkLst>
        <pc:picChg chg="mod">
          <ac:chgData name="Kristin Swanson" userId="0014c3fb-61c8-48c9-bb39-b619f67eb011" providerId="ADAL" clId="{A646989C-616D-5943-9978-056C2BAA4A9E}" dt="2022-03-14T20:54:08.697" v="65" actId="1076"/>
          <ac:picMkLst>
            <pc:docMk/>
            <pc:sldMk cId="3092334580" sldId="274"/>
            <ac:picMk id="4" creationId="{F68FD52D-DBB6-D240-ADFC-AFEE288B2531}"/>
          </ac:picMkLst>
        </pc:picChg>
      </pc:sldChg>
      <pc:sldChg chg="delCm">
        <pc:chgData name="Kristin Swanson" userId="0014c3fb-61c8-48c9-bb39-b619f67eb011" providerId="ADAL" clId="{A646989C-616D-5943-9978-056C2BAA4A9E}" dt="2022-03-14T20:32:58.490" v="43" actId="1592"/>
        <pc:sldMkLst>
          <pc:docMk/>
          <pc:sldMk cId="1068485749" sldId="275"/>
        </pc:sldMkLst>
      </pc:sldChg>
      <pc:sldChg chg="delCm">
        <pc:chgData name="Kristin Swanson" userId="0014c3fb-61c8-48c9-bb39-b619f67eb011" providerId="ADAL" clId="{A646989C-616D-5943-9978-056C2BAA4A9E}" dt="2022-03-14T20:26:51.361" v="20" actId="1592"/>
        <pc:sldMkLst>
          <pc:docMk/>
          <pc:sldMk cId="1592753178" sldId="311"/>
        </pc:sldMkLst>
      </pc:sldChg>
      <pc:sldChg chg="modSp mod delCm">
        <pc:chgData name="Kristin Swanson" userId="0014c3fb-61c8-48c9-bb39-b619f67eb011" providerId="ADAL" clId="{A646989C-616D-5943-9978-056C2BAA4A9E}" dt="2022-03-14T20:25:04.439" v="19" actId="1592"/>
        <pc:sldMkLst>
          <pc:docMk/>
          <pc:sldMk cId="1269468709" sldId="418"/>
        </pc:sldMkLst>
        <pc:spChg chg="mod">
          <ac:chgData name="Kristin Swanson" userId="0014c3fb-61c8-48c9-bb39-b619f67eb011" providerId="ADAL" clId="{A646989C-616D-5943-9978-056C2BAA4A9E}" dt="2022-03-04T21:48:45.263" v="2" actId="1076"/>
          <ac:spMkLst>
            <pc:docMk/>
            <pc:sldMk cId="1269468709" sldId="418"/>
            <ac:spMk id="8" creationId="{517287A1-511E-4E69-896C-7C5DC060D84E}"/>
          </ac:spMkLst>
        </pc:spChg>
        <pc:spChg chg="mod">
          <ac:chgData name="Kristin Swanson" userId="0014c3fb-61c8-48c9-bb39-b619f67eb011" providerId="ADAL" clId="{A646989C-616D-5943-9978-056C2BAA4A9E}" dt="2022-03-04T21:48:45.263" v="2" actId="1076"/>
          <ac:spMkLst>
            <pc:docMk/>
            <pc:sldMk cId="1269468709" sldId="418"/>
            <ac:spMk id="16" creationId="{A54155EE-33C6-0A4B-8097-F99F7CA7926E}"/>
          </ac:spMkLst>
        </pc:spChg>
        <pc:picChg chg="mod">
          <ac:chgData name="Kristin Swanson" userId="0014c3fb-61c8-48c9-bb39-b619f67eb011" providerId="ADAL" clId="{A646989C-616D-5943-9978-056C2BAA4A9E}" dt="2022-03-04T21:48:45.263" v="2" actId="1076"/>
          <ac:picMkLst>
            <pc:docMk/>
            <pc:sldMk cId="1269468709" sldId="418"/>
            <ac:picMk id="6" creationId="{69D27947-DE32-45D6-BD4A-139D246EEEB4}"/>
          </ac:picMkLst>
        </pc:picChg>
        <pc:picChg chg="mod">
          <ac:chgData name="Kristin Swanson" userId="0014c3fb-61c8-48c9-bb39-b619f67eb011" providerId="ADAL" clId="{A646989C-616D-5943-9978-056C2BAA4A9E}" dt="2022-03-14T20:25:00.077" v="18" actId="14826"/>
          <ac:picMkLst>
            <pc:docMk/>
            <pc:sldMk cId="1269468709" sldId="418"/>
            <ac:picMk id="13" creationId="{9ED8ADA0-CF15-0A46-83DA-5B74FA76EC7F}"/>
          </ac:picMkLst>
        </pc:picChg>
        <pc:picChg chg="mod">
          <ac:chgData name="Kristin Swanson" userId="0014c3fb-61c8-48c9-bb39-b619f67eb011" providerId="ADAL" clId="{A646989C-616D-5943-9978-056C2BAA4A9E}" dt="2022-03-04T21:48:49.538" v="3" actId="1076"/>
          <ac:picMkLst>
            <pc:docMk/>
            <pc:sldMk cId="1269468709" sldId="418"/>
            <ac:picMk id="15" creationId="{D7199773-030D-4949-AE1A-104DAD190C4F}"/>
          </ac:picMkLst>
        </pc:picChg>
      </pc:sldChg>
      <pc:sldChg chg="delCm">
        <pc:chgData name="Kristin Swanson" userId="0014c3fb-61c8-48c9-bb39-b619f67eb011" providerId="ADAL" clId="{A646989C-616D-5943-9978-056C2BAA4A9E}" dt="2022-03-14T20:54:21.320" v="66" actId="1592"/>
        <pc:sldMkLst>
          <pc:docMk/>
          <pc:sldMk cId="3658011947" sldId="462"/>
        </pc:sldMkLst>
      </pc:sldChg>
      <pc:sldChg chg="modSp mod delCm">
        <pc:chgData name="Kristin Swanson" userId="0014c3fb-61c8-48c9-bb39-b619f67eb011" providerId="ADAL" clId="{A646989C-616D-5943-9978-056C2BAA4A9E}" dt="2022-03-14T20:14:14.653" v="17" actId="1592"/>
        <pc:sldMkLst>
          <pc:docMk/>
          <pc:sldMk cId="3619860657" sldId="499"/>
        </pc:sldMkLst>
        <pc:spChg chg="mod">
          <ac:chgData name="Kristin Swanson" userId="0014c3fb-61c8-48c9-bb39-b619f67eb011" providerId="ADAL" clId="{A646989C-616D-5943-9978-056C2BAA4A9E}" dt="2022-03-14T20:14:06.499" v="16" actId="313"/>
          <ac:spMkLst>
            <pc:docMk/>
            <pc:sldMk cId="3619860657" sldId="499"/>
            <ac:spMk id="2" creationId="{8911F2C5-7C3A-2B40-982B-6DB8BFF820BE}"/>
          </ac:spMkLst>
        </pc:spChg>
      </pc:sldChg>
      <pc:sldChg chg="delCm">
        <pc:chgData name="Kristin Swanson" userId="0014c3fb-61c8-48c9-bb39-b619f67eb011" providerId="ADAL" clId="{A646989C-616D-5943-9978-056C2BAA4A9E}" dt="2022-03-14T20:33:51.359" v="45" actId="1592"/>
        <pc:sldMkLst>
          <pc:docMk/>
          <pc:sldMk cId="413004884" sldId="502"/>
        </pc:sldMkLst>
      </pc:sldChg>
      <pc:sldChg chg="addSp delSp modSp mod addCm delCm modCm modNotesTx">
        <pc:chgData name="Kristin Swanson" userId="0014c3fb-61c8-48c9-bb39-b619f67eb011" providerId="ADAL" clId="{A646989C-616D-5943-9978-056C2BAA4A9E}" dt="2022-03-14T21:14:29.876" v="210" actId="20577"/>
        <pc:sldMkLst>
          <pc:docMk/>
          <pc:sldMk cId="2754252850" sldId="568"/>
        </pc:sldMkLst>
        <pc:spChg chg="add mod">
          <ac:chgData name="Kristin Swanson" userId="0014c3fb-61c8-48c9-bb39-b619f67eb011" providerId="ADAL" clId="{A646989C-616D-5943-9978-056C2BAA4A9E}" dt="2022-03-14T21:13:27.896" v="94" actId="1076"/>
          <ac:spMkLst>
            <pc:docMk/>
            <pc:sldMk cId="2754252850" sldId="568"/>
            <ac:spMk id="2" creationId="{4A79E6FF-C00B-8140-AD4A-56E6AB2435A3}"/>
          </ac:spMkLst>
        </pc:spChg>
        <pc:spChg chg="mod">
          <ac:chgData name="Kristin Swanson" userId="0014c3fb-61c8-48c9-bb39-b619f67eb011" providerId="ADAL" clId="{A646989C-616D-5943-9978-056C2BAA4A9E}" dt="2022-03-14T21:13:27.896" v="94" actId="1076"/>
          <ac:spMkLst>
            <pc:docMk/>
            <pc:sldMk cId="2754252850" sldId="568"/>
            <ac:spMk id="4" creationId="{E7D414CB-5DC2-42B9-BD26-63DA494DC777}"/>
          </ac:spMkLst>
        </pc:spChg>
        <pc:spChg chg="mod">
          <ac:chgData name="Kristin Swanson" userId="0014c3fb-61c8-48c9-bb39-b619f67eb011" providerId="ADAL" clId="{A646989C-616D-5943-9978-056C2BAA4A9E}" dt="2022-03-14T21:13:27.896" v="94" actId="1076"/>
          <ac:spMkLst>
            <pc:docMk/>
            <pc:sldMk cId="2754252850" sldId="568"/>
            <ac:spMk id="5" creationId="{CE963E57-BDF3-4D3F-9CA6-A4A52D330383}"/>
          </ac:spMkLst>
        </pc:spChg>
        <pc:spChg chg="del mod">
          <ac:chgData name="Kristin Swanson" userId="0014c3fb-61c8-48c9-bb39-b619f67eb011" providerId="ADAL" clId="{A646989C-616D-5943-9978-056C2BAA4A9E}" dt="2022-03-14T20:11:51.346" v="5" actId="478"/>
          <ac:spMkLst>
            <pc:docMk/>
            <pc:sldMk cId="2754252850" sldId="568"/>
            <ac:spMk id="10" creationId="{F74D89F2-E4C8-8745-BF50-3A436676A149}"/>
          </ac:spMkLst>
        </pc:spChg>
        <pc:grpChg chg="del mod">
          <ac:chgData name="Kristin Swanson" userId="0014c3fb-61c8-48c9-bb39-b619f67eb011" providerId="ADAL" clId="{A646989C-616D-5943-9978-056C2BAA4A9E}" dt="2022-03-14T20:11:49.813" v="4" actId="478"/>
          <ac:grpSpMkLst>
            <pc:docMk/>
            <pc:sldMk cId="2754252850" sldId="568"/>
            <ac:grpSpMk id="2" creationId="{FBB298A4-84DA-994F-B096-890C33CA13DF}"/>
          </ac:grpSpMkLst>
        </pc:grpChg>
        <pc:picChg chg="add mod">
          <ac:chgData name="Kristin Swanson" userId="0014c3fb-61c8-48c9-bb39-b619f67eb011" providerId="ADAL" clId="{A646989C-616D-5943-9978-056C2BAA4A9E}" dt="2022-03-14T21:13:27.896" v="94" actId="1076"/>
          <ac:picMkLst>
            <pc:docMk/>
            <pc:sldMk cId="2754252850" sldId="568"/>
            <ac:picMk id="6" creationId="{B6FB8CE6-0957-EA4D-BAE0-94D5390F843E}"/>
          </ac:picMkLst>
        </pc:picChg>
        <pc:picChg chg="mod modCrop">
          <ac:chgData name="Kristin Swanson" userId="0014c3fb-61c8-48c9-bb39-b619f67eb011" providerId="ADAL" clId="{A646989C-616D-5943-9978-056C2BAA4A9E}" dt="2022-03-14T21:13:27.896" v="94" actId="1076"/>
          <ac:picMkLst>
            <pc:docMk/>
            <pc:sldMk cId="2754252850" sldId="568"/>
            <ac:picMk id="9" creationId="{5ACC25D8-9AF8-274B-9689-FCC4D8990BC7}"/>
          </ac:picMkLst>
        </pc:picChg>
        <pc:picChg chg="del">
          <ac:chgData name="Kristin Swanson" userId="0014c3fb-61c8-48c9-bb39-b619f67eb011" providerId="ADAL" clId="{A646989C-616D-5943-9978-056C2BAA4A9E}" dt="2022-03-14T20:11:49.813" v="4" actId="478"/>
          <ac:picMkLst>
            <pc:docMk/>
            <pc:sldMk cId="2754252850" sldId="568"/>
            <ac:picMk id="1026" creationId="{71DA9DA8-31CB-46AD-BDA0-991E0FC75218}"/>
          </ac:picMkLst>
        </pc:picChg>
      </pc:sldChg>
      <pc:sldChg chg="addSp modSp mod delCm">
        <pc:chgData name="Kristin Swanson" userId="0014c3fb-61c8-48c9-bb39-b619f67eb011" providerId="ADAL" clId="{A646989C-616D-5943-9978-056C2BAA4A9E}" dt="2022-03-14T20:32:34.764" v="42" actId="1592"/>
        <pc:sldMkLst>
          <pc:docMk/>
          <pc:sldMk cId="348791480" sldId="575"/>
        </pc:sldMkLst>
        <pc:spChg chg="add mod">
          <ac:chgData name="Kristin Swanson" userId="0014c3fb-61c8-48c9-bb39-b619f67eb011" providerId="ADAL" clId="{A646989C-616D-5943-9978-056C2BAA4A9E}" dt="2022-03-14T20:32:16.331" v="37" actId="1076"/>
          <ac:spMkLst>
            <pc:docMk/>
            <pc:sldMk cId="348791480" sldId="575"/>
            <ac:spMk id="4" creationId="{869F2EB9-C9C8-DA4C-9F15-D66C4E4BC6EB}"/>
          </ac:spMkLst>
        </pc:spChg>
        <pc:spChg chg="mod">
          <ac:chgData name="Kristin Swanson" userId="0014c3fb-61c8-48c9-bb39-b619f67eb011" providerId="ADAL" clId="{A646989C-616D-5943-9978-056C2BAA4A9E}" dt="2022-03-14T20:32:28.339" v="41" actId="255"/>
          <ac:spMkLst>
            <pc:docMk/>
            <pc:sldMk cId="348791480" sldId="575"/>
            <ac:spMk id="5" creationId="{B814AAF4-E2F8-4502-B6C5-708EFAF898B4}"/>
          </ac:spMkLst>
        </pc:spChg>
      </pc:sldChg>
      <pc:sldChg chg="addSp modSp mod addCm delCm modCm">
        <pc:chgData name="Kristin Swanson" userId="0014c3fb-61c8-48c9-bb39-b619f67eb011" providerId="ADAL" clId="{A646989C-616D-5943-9978-056C2BAA4A9E}" dt="2022-03-14T21:03:29.464" v="68" actId="1592"/>
        <pc:sldMkLst>
          <pc:docMk/>
          <pc:sldMk cId="3974894593" sldId="581"/>
        </pc:sldMkLst>
        <pc:picChg chg="add mod">
          <ac:chgData name="Kristin Swanson" userId="0014c3fb-61c8-48c9-bb39-b619f67eb011" providerId="ADAL" clId="{A646989C-616D-5943-9978-056C2BAA4A9E}" dt="2022-03-14T20:30:48.313" v="27" actId="1076"/>
          <ac:picMkLst>
            <pc:docMk/>
            <pc:sldMk cId="3974894593" sldId="581"/>
            <ac:picMk id="6" creationId="{A400A5C1-AF5D-1740-A01A-3DC2E79FA136}"/>
          </ac:picMkLst>
        </pc:picChg>
      </pc:sldChg>
    </pc:docChg>
  </pc:docChgLst>
  <pc:docChgLst>
    <pc:chgData name="Bill Powell" userId="7fb6a073-22b3-41f1-9fe6-b0469b3e2873" providerId="ADAL" clId="{CF8DA5D9-F5E0-4B3D-A4B7-A03B4BCAD10E}"/>
    <pc:docChg chg="modSld">
      <pc:chgData name="Bill Powell" userId="7fb6a073-22b3-41f1-9fe6-b0469b3e2873" providerId="ADAL" clId="{CF8DA5D9-F5E0-4B3D-A4B7-A03B4BCAD10E}" dt="2022-03-07T18:34:22.510" v="0" actId="207"/>
      <pc:docMkLst>
        <pc:docMk/>
      </pc:docMkLst>
      <pc:sldChg chg="modSp mod">
        <pc:chgData name="Bill Powell" userId="7fb6a073-22b3-41f1-9fe6-b0469b3e2873" providerId="ADAL" clId="{CF8DA5D9-F5E0-4B3D-A4B7-A03B4BCAD10E}" dt="2022-03-07T18:34:22.510" v="0" actId="207"/>
        <pc:sldMkLst>
          <pc:docMk/>
          <pc:sldMk cId="1330718683" sldId="574"/>
        </pc:sldMkLst>
        <pc:spChg chg="mod">
          <ac:chgData name="Bill Powell" userId="7fb6a073-22b3-41f1-9fe6-b0469b3e2873" providerId="ADAL" clId="{CF8DA5D9-F5E0-4B3D-A4B7-A03B4BCAD10E}" dt="2022-03-07T18:34:22.510" v="0" actId="207"/>
          <ac:spMkLst>
            <pc:docMk/>
            <pc:sldMk cId="1330718683" sldId="574"/>
            <ac:spMk id="3" creationId="{CD2691C5-79C6-456B-AC2B-8ABC897C27E0}"/>
          </ac:spMkLst>
        </pc:spChg>
      </pc:sldChg>
    </pc:docChg>
  </pc:docChgLst>
  <pc:docChgLst>
    <pc:chgData name="Bill Powell" userId="S::powellb@ipas.org::7fb6a073-22b3-41f1-9fe6-b0469b3e2873" providerId="AD" clId="Web-{189B80D2-9819-86BD-5AA8-E77ADB4859B1}"/>
    <pc:docChg chg="">
      <pc:chgData name="Bill Powell" userId="S::powellb@ipas.org::7fb6a073-22b3-41f1-9fe6-b0469b3e2873" providerId="AD" clId="Web-{189B80D2-9819-86BD-5AA8-E77ADB4859B1}" dt="2022-03-07T14:54:39.231" v="6"/>
      <pc:docMkLst>
        <pc:docMk/>
      </pc:docMkLst>
      <pc:sldChg chg="addCm">
        <pc:chgData name="Bill Powell" userId="S::powellb@ipas.org::7fb6a073-22b3-41f1-9fe6-b0469b3e2873" providerId="AD" clId="Web-{189B80D2-9819-86BD-5AA8-E77ADB4859B1}" dt="2022-03-07T14:52:18.180" v="4"/>
        <pc:sldMkLst>
          <pc:docMk/>
          <pc:sldMk cId="1165494409" sldId="272"/>
        </pc:sldMkLst>
      </pc:sldChg>
      <pc:sldChg chg="addCm">
        <pc:chgData name="Bill Powell" userId="S::powellb@ipas.org::7fb6a073-22b3-41f1-9fe6-b0469b3e2873" providerId="AD" clId="Web-{189B80D2-9819-86BD-5AA8-E77ADB4859B1}" dt="2022-03-07T14:52:47.962" v="5"/>
        <pc:sldMkLst>
          <pc:docMk/>
          <pc:sldMk cId="3092334580" sldId="274"/>
        </pc:sldMkLst>
      </pc:sldChg>
      <pc:sldChg chg="addCm">
        <pc:chgData name="Bill Powell" userId="S::powellb@ipas.org::7fb6a073-22b3-41f1-9fe6-b0469b3e2873" providerId="AD" clId="Web-{189B80D2-9819-86BD-5AA8-E77ADB4859B1}" dt="2022-03-07T14:34:32.904" v="1"/>
        <pc:sldMkLst>
          <pc:docMk/>
          <pc:sldMk cId="1592753178" sldId="311"/>
        </pc:sldMkLst>
      </pc:sldChg>
      <pc:sldChg chg="addCm">
        <pc:chgData name="Bill Powell" userId="S::powellb@ipas.org::7fb6a073-22b3-41f1-9fe6-b0469b3e2873" providerId="AD" clId="Web-{189B80D2-9819-86BD-5AA8-E77ADB4859B1}" dt="2022-03-07T14:54:39.231" v="6"/>
        <pc:sldMkLst>
          <pc:docMk/>
          <pc:sldMk cId="3658011947" sldId="462"/>
        </pc:sldMkLst>
      </pc:sldChg>
      <pc:sldChg chg="addCm">
        <pc:chgData name="Bill Powell" userId="S::powellb@ipas.org::7fb6a073-22b3-41f1-9fe6-b0469b3e2873" providerId="AD" clId="Web-{189B80D2-9819-86BD-5AA8-E77ADB4859B1}" dt="2022-03-07T14:45:54.874" v="3"/>
        <pc:sldMkLst>
          <pc:docMk/>
          <pc:sldMk cId="413004884" sldId="502"/>
        </pc:sldMkLst>
      </pc:sldChg>
      <pc:sldChg chg="addCm">
        <pc:chgData name="Bill Powell" userId="S::powellb@ipas.org::7fb6a073-22b3-41f1-9fe6-b0469b3e2873" providerId="AD" clId="Web-{189B80D2-9819-86BD-5AA8-E77ADB4859B1}" dt="2022-03-07T14:32:31.791" v="0"/>
        <pc:sldMkLst>
          <pc:docMk/>
          <pc:sldMk cId="2754252850" sldId="568"/>
        </pc:sldMkLst>
      </pc:sldChg>
      <pc:sldChg chg="addCm">
        <pc:chgData name="Bill Powell" userId="S::powellb@ipas.org::7fb6a073-22b3-41f1-9fe6-b0469b3e2873" providerId="AD" clId="Web-{189B80D2-9819-86BD-5AA8-E77ADB4859B1}" dt="2022-03-07T14:42:31.103" v="2"/>
        <pc:sldMkLst>
          <pc:docMk/>
          <pc:sldMk cId="3974894593" sldId="58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B97880-156A-424B-8D90-F4A586325FB6}" type="doc">
      <dgm:prSet loTypeId="urn:microsoft.com/office/officeart/2005/8/layout/lProcess3" loCatId="matrix" qsTypeId="urn:microsoft.com/office/officeart/2005/8/quickstyle/simple2" qsCatId="simple" csTypeId="urn:microsoft.com/office/officeart/2005/8/colors/accent3_2" csCatId="accent3" phldr="1"/>
      <dgm:spPr/>
      <dgm:t>
        <a:bodyPr/>
        <a:lstStyle/>
        <a:p>
          <a:endParaRPr lang="en-US"/>
        </a:p>
      </dgm:t>
    </dgm:pt>
    <dgm:pt modelId="{210C97AB-87DE-41F1-B19A-36C7D267DDD9}">
      <dgm:prSet custT="1"/>
      <dgm:spPr>
        <a:ln>
          <a:noFill/>
        </a:ln>
      </dgm:spPr>
      <dgm:t>
        <a:bodyPr/>
        <a:lstStyle/>
        <a:p>
          <a:pPr rtl="0"/>
          <a:r>
            <a:rPr lang="en-US" sz="3600" b="1">
              <a:latin typeface="Arial" panose="020B0604020202020204" pitchFamily="34" charset="0"/>
              <a:cs typeface="Arial" panose="020B0604020202020204" pitchFamily="34" charset="0"/>
            </a:rPr>
            <a:t>VAW or VAWG</a:t>
          </a:r>
        </a:p>
      </dgm:t>
    </dgm:pt>
    <dgm:pt modelId="{BF26724C-412F-4459-A45D-3362422B3E45}" type="parTrans" cxnId="{1783CF0B-8F76-4D85-B36F-5A443E3A61CA}">
      <dgm:prSet/>
      <dgm:spPr/>
      <dgm:t>
        <a:bodyPr/>
        <a:lstStyle/>
        <a:p>
          <a:endParaRPr lang="en-US"/>
        </a:p>
      </dgm:t>
    </dgm:pt>
    <dgm:pt modelId="{B5B9E91B-3239-4DB5-9418-FA67D3B6E289}" type="sibTrans" cxnId="{1783CF0B-8F76-4D85-B36F-5A443E3A61CA}">
      <dgm:prSet/>
      <dgm:spPr/>
      <dgm:t>
        <a:bodyPr/>
        <a:lstStyle/>
        <a:p>
          <a:endParaRPr lang="en-US"/>
        </a:p>
      </dgm:t>
    </dgm:pt>
    <dgm:pt modelId="{3F747C3D-A7AA-42FE-9821-C0F97E31E057}">
      <dgm:prSet custT="1"/>
      <dgm:spPr>
        <a:solidFill>
          <a:schemeClr val="accent3"/>
        </a:solidFill>
        <a:ln>
          <a:noFill/>
        </a:ln>
      </dgm:spPr>
      <dgm:t>
        <a:bodyPr/>
        <a:lstStyle/>
        <a:p>
          <a:pPr rtl="0"/>
          <a:r>
            <a:rPr lang="en-US" sz="3600" b="1"/>
            <a:t>SGBV</a:t>
          </a:r>
        </a:p>
      </dgm:t>
    </dgm:pt>
    <dgm:pt modelId="{E0833679-984A-416A-8E8E-D882388E4A26}" type="parTrans" cxnId="{F2746652-FBCF-4764-B8C3-9FC77F62E94E}">
      <dgm:prSet/>
      <dgm:spPr/>
      <dgm:t>
        <a:bodyPr/>
        <a:lstStyle/>
        <a:p>
          <a:endParaRPr lang="en-US"/>
        </a:p>
      </dgm:t>
    </dgm:pt>
    <dgm:pt modelId="{DD80060B-6D52-4998-94A8-98B6C77030A5}" type="sibTrans" cxnId="{F2746652-FBCF-4764-B8C3-9FC77F62E94E}">
      <dgm:prSet/>
      <dgm:spPr/>
      <dgm:t>
        <a:bodyPr/>
        <a:lstStyle/>
        <a:p>
          <a:endParaRPr lang="en-US"/>
        </a:p>
      </dgm:t>
    </dgm:pt>
    <dgm:pt modelId="{E4B7D6A9-271C-494A-A96C-A744AD548922}">
      <dgm:prSet custT="1"/>
      <dgm:spPr>
        <a:solidFill>
          <a:schemeClr val="accent3"/>
        </a:solidFill>
        <a:ln>
          <a:noFill/>
        </a:ln>
      </dgm:spPr>
      <dgm:t>
        <a:bodyPr/>
        <a:lstStyle/>
        <a:p>
          <a:pPr rtl="0"/>
          <a:r>
            <a:rPr lang="en-US" sz="3600" b="1"/>
            <a:t>SV or SSV</a:t>
          </a:r>
        </a:p>
      </dgm:t>
    </dgm:pt>
    <dgm:pt modelId="{B3501A3A-30DD-45D9-91DF-F12DF648CE84}" type="parTrans" cxnId="{06E7D508-F7E1-4092-B0F4-E25FC3995518}">
      <dgm:prSet/>
      <dgm:spPr/>
      <dgm:t>
        <a:bodyPr/>
        <a:lstStyle/>
        <a:p>
          <a:endParaRPr lang="en-US"/>
        </a:p>
      </dgm:t>
    </dgm:pt>
    <dgm:pt modelId="{4085E7F6-F225-4C46-A57E-5A6F2EB2AFEC}" type="sibTrans" cxnId="{06E7D508-F7E1-4092-B0F4-E25FC3995518}">
      <dgm:prSet/>
      <dgm:spPr/>
      <dgm:t>
        <a:bodyPr/>
        <a:lstStyle/>
        <a:p>
          <a:endParaRPr lang="en-US"/>
        </a:p>
      </dgm:t>
    </dgm:pt>
    <dgm:pt modelId="{1E7881CB-3A1A-46F6-8D6F-01BE9C9B9AB5}">
      <dgm:prSet custT="1"/>
      <dgm:spPr>
        <a:solidFill>
          <a:schemeClr val="accent3"/>
        </a:solidFill>
        <a:ln>
          <a:noFill/>
        </a:ln>
      </dgm:spPr>
      <dgm:t>
        <a:bodyPr/>
        <a:lstStyle/>
        <a:p>
          <a:pPr rtl="0"/>
          <a:r>
            <a:rPr lang="en-US" sz="3600" b="1"/>
            <a:t>GBV</a:t>
          </a:r>
        </a:p>
      </dgm:t>
    </dgm:pt>
    <dgm:pt modelId="{87732916-173F-414F-B040-BC77B38CFA0F}" type="sibTrans" cxnId="{4B2C337A-AD45-4F20-9F25-836B49006B48}">
      <dgm:prSet/>
      <dgm:spPr/>
      <dgm:t>
        <a:bodyPr/>
        <a:lstStyle/>
        <a:p>
          <a:endParaRPr lang="en-US"/>
        </a:p>
      </dgm:t>
    </dgm:pt>
    <dgm:pt modelId="{F4E2F58D-D664-4EB2-B8CA-4D52DEB16826}" type="parTrans" cxnId="{4B2C337A-AD45-4F20-9F25-836B49006B48}">
      <dgm:prSet/>
      <dgm:spPr/>
      <dgm:t>
        <a:bodyPr/>
        <a:lstStyle/>
        <a:p>
          <a:endParaRPr lang="en-US"/>
        </a:p>
      </dgm:t>
    </dgm:pt>
    <dgm:pt modelId="{B35BEB76-AFB1-F14B-85B1-3B7CF2B09024}">
      <dgm:prSet custT="1"/>
      <dgm:spPr>
        <a:solidFill>
          <a:schemeClr val="accent5"/>
        </a:solidFill>
        <a:ln>
          <a:noFill/>
        </a:ln>
      </dgm:spPr>
      <dgm:t>
        <a:bodyPr/>
        <a:lstStyle/>
        <a:p>
          <a:pPr rtl="0">
            <a:lnSpc>
              <a:spcPct val="100000"/>
            </a:lnSpc>
            <a:spcAft>
              <a:spcPts val="0"/>
            </a:spcAft>
          </a:pPr>
          <a:r>
            <a:rPr lang="en-US" sz="2800">
              <a:latin typeface="Arial" panose="020B0604020202020204" pitchFamily="34" charset="0"/>
              <a:cs typeface="Arial" panose="020B0604020202020204" pitchFamily="34" charset="0"/>
            </a:rPr>
            <a:t>Violence Against Women or Women and Girls</a:t>
          </a:r>
        </a:p>
      </dgm:t>
    </dgm:pt>
    <dgm:pt modelId="{C2DF95FF-3BCA-F942-A1C7-AA258D6875FF}" type="parTrans" cxnId="{B81AA716-72E3-D24B-9D31-EE9BEFE2226A}">
      <dgm:prSet/>
      <dgm:spPr/>
      <dgm:t>
        <a:bodyPr/>
        <a:lstStyle/>
        <a:p>
          <a:endParaRPr lang="en-US"/>
        </a:p>
      </dgm:t>
    </dgm:pt>
    <dgm:pt modelId="{0C3A3E13-6F0D-FD4B-B49D-41A30E06C6D8}" type="sibTrans" cxnId="{B81AA716-72E3-D24B-9D31-EE9BEFE2226A}">
      <dgm:prSet/>
      <dgm:spPr/>
      <dgm:t>
        <a:bodyPr/>
        <a:lstStyle/>
        <a:p>
          <a:endParaRPr lang="en-US"/>
        </a:p>
      </dgm:t>
    </dgm:pt>
    <dgm:pt modelId="{06ECB348-CC5E-4A44-A893-38CDF12CF866}">
      <dgm:prSet custT="1"/>
      <dgm:spPr>
        <a:solidFill>
          <a:schemeClr val="accent5"/>
        </a:solidFill>
        <a:ln>
          <a:noFill/>
        </a:ln>
      </dgm:spPr>
      <dgm:t>
        <a:bodyPr/>
        <a:lstStyle/>
        <a:p>
          <a:pPr rtl="0">
            <a:lnSpc>
              <a:spcPct val="100000"/>
            </a:lnSpc>
            <a:spcAft>
              <a:spcPts val="0"/>
            </a:spcAft>
          </a:pPr>
          <a:r>
            <a:rPr lang="en-US" sz="2800">
              <a:latin typeface="Arial" panose="020B0604020202020204" pitchFamily="34" charset="0"/>
              <a:cs typeface="Arial" panose="020B0604020202020204" pitchFamily="34" charset="0"/>
            </a:rPr>
            <a:t>Gender-Based Violence </a:t>
          </a:r>
        </a:p>
      </dgm:t>
    </dgm:pt>
    <dgm:pt modelId="{946E0F7B-DAB1-A742-9C78-11EB6BEB1B76}" type="parTrans" cxnId="{AEC4C19A-5BFF-A74B-AE52-AC720ED389D2}">
      <dgm:prSet/>
      <dgm:spPr/>
      <dgm:t>
        <a:bodyPr/>
        <a:lstStyle/>
        <a:p>
          <a:endParaRPr lang="en-US"/>
        </a:p>
      </dgm:t>
    </dgm:pt>
    <dgm:pt modelId="{8B452B35-D7A3-1747-B996-7DDF47587DDD}" type="sibTrans" cxnId="{AEC4C19A-5BFF-A74B-AE52-AC720ED389D2}">
      <dgm:prSet/>
      <dgm:spPr/>
      <dgm:t>
        <a:bodyPr/>
        <a:lstStyle/>
        <a:p>
          <a:endParaRPr lang="en-US"/>
        </a:p>
      </dgm:t>
    </dgm:pt>
    <dgm:pt modelId="{8687593F-C2D7-9543-9056-317308BF2D49}">
      <dgm:prSet custT="1"/>
      <dgm:spPr>
        <a:solidFill>
          <a:schemeClr val="accent5"/>
        </a:solidFill>
        <a:ln>
          <a:noFill/>
        </a:ln>
      </dgm:spPr>
      <dgm:t>
        <a:bodyPr/>
        <a:lstStyle/>
        <a:p>
          <a:pPr rtl="0">
            <a:lnSpc>
              <a:spcPct val="100000"/>
            </a:lnSpc>
            <a:spcAft>
              <a:spcPts val="0"/>
            </a:spcAft>
          </a:pPr>
          <a:r>
            <a:rPr lang="en-US" sz="2800">
              <a:latin typeface="Arial" panose="020B0604020202020204" pitchFamily="34" charset="0"/>
              <a:cs typeface="Arial" panose="020B0604020202020204" pitchFamily="34" charset="0"/>
            </a:rPr>
            <a:t>Sexual and Gender-Based Violence </a:t>
          </a:r>
        </a:p>
      </dgm:t>
    </dgm:pt>
    <dgm:pt modelId="{DA94EB40-2041-5441-ABE6-87EB770AE679}" type="parTrans" cxnId="{FC16C8A6-41BE-4241-834A-A1EFA1EC5C5A}">
      <dgm:prSet/>
      <dgm:spPr/>
      <dgm:t>
        <a:bodyPr/>
        <a:lstStyle/>
        <a:p>
          <a:endParaRPr lang="en-US"/>
        </a:p>
      </dgm:t>
    </dgm:pt>
    <dgm:pt modelId="{746D630F-1C55-3540-9C3B-111871F4BB95}" type="sibTrans" cxnId="{FC16C8A6-41BE-4241-834A-A1EFA1EC5C5A}">
      <dgm:prSet/>
      <dgm:spPr/>
      <dgm:t>
        <a:bodyPr/>
        <a:lstStyle/>
        <a:p>
          <a:endParaRPr lang="en-US"/>
        </a:p>
      </dgm:t>
    </dgm:pt>
    <dgm:pt modelId="{623ED5D8-BA93-0040-AF89-43599840A85B}">
      <dgm:prSet custT="1"/>
      <dgm:spPr>
        <a:solidFill>
          <a:schemeClr val="accent5"/>
        </a:solidFill>
        <a:ln>
          <a:noFill/>
        </a:ln>
      </dgm:spPr>
      <dgm:t>
        <a:bodyPr/>
        <a:lstStyle/>
        <a:p>
          <a:pPr rtl="0">
            <a:lnSpc>
              <a:spcPct val="100000"/>
            </a:lnSpc>
            <a:spcAft>
              <a:spcPts val="0"/>
            </a:spcAft>
          </a:pPr>
          <a:r>
            <a:rPr lang="en-US" sz="2800">
              <a:latin typeface="Arial" panose="020B0604020202020204" pitchFamily="34" charset="0"/>
              <a:cs typeface="Arial" panose="020B0604020202020204" pitchFamily="34" charset="0"/>
            </a:rPr>
            <a:t>Sexual Violence or Survivors of Sexual Violence</a:t>
          </a:r>
        </a:p>
      </dgm:t>
    </dgm:pt>
    <dgm:pt modelId="{444F98F1-7C85-B04B-B0C8-46C3D6E101F4}" type="parTrans" cxnId="{C16CF0B4-F352-F94B-93D7-E6F4D8C53C44}">
      <dgm:prSet/>
      <dgm:spPr/>
      <dgm:t>
        <a:bodyPr/>
        <a:lstStyle/>
        <a:p>
          <a:endParaRPr lang="en-US"/>
        </a:p>
      </dgm:t>
    </dgm:pt>
    <dgm:pt modelId="{8C0C91F6-01C2-014E-AEA6-8454B32DFD83}" type="sibTrans" cxnId="{C16CF0B4-F352-F94B-93D7-E6F4D8C53C44}">
      <dgm:prSet/>
      <dgm:spPr/>
      <dgm:t>
        <a:bodyPr/>
        <a:lstStyle/>
        <a:p>
          <a:endParaRPr lang="en-US"/>
        </a:p>
      </dgm:t>
    </dgm:pt>
    <dgm:pt modelId="{50F721EF-1E13-4744-82B5-60DB45A006E8}">
      <dgm:prSet custT="1"/>
      <dgm:spPr>
        <a:solidFill>
          <a:schemeClr val="accent5">
            <a:lumMod val="40000"/>
            <a:lumOff val="60000"/>
            <a:alpha val="90000"/>
          </a:schemeClr>
        </a:solidFill>
        <a:ln>
          <a:noFill/>
        </a:ln>
      </dgm:spPr>
      <dgm:t>
        <a:bodyPr/>
        <a:lstStyle/>
        <a:p>
          <a:pPr rtl="0"/>
          <a:r>
            <a:rPr lang="en-US" sz="6000" b="1">
              <a:latin typeface="Arial" panose="020B0604020202020204" pitchFamily="34" charset="0"/>
              <a:cs typeface="Arial" panose="020B0604020202020204" pitchFamily="34" charset="0"/>
            </a:rPr>
            <a:t>=</a:t>
          </a:r>
        </a:p>
      </dgm:t>
    </dgm:pt>
    <dgm:pt modelId="{9732A45C-15D5-C64D-92D7-505858D204A2}" type="parTrans" cxnId="{9899F628-6024-6D41-981A-24E144C6F214}">
      <dgm:prSet/>
      <dgm:spPr/>
      <dgm:t>
        <a:bodyPr/>
        <a:lstStyle/>
        <a:p>
          <a:endParaRPr lang="en-US"/>
        </a:p>
      </dgm:t>
    </dgm:pt>
    <dgm:pt modelId="{2C6CFDD0-90EB-E542-820E-2410651A493C}" type="sibTrans" cxnId="{9899F628-6024-6D41-981A-24E144C6F214}">
      <dgm:prSet/>
      <dgm:spPr/>
      <dgm:t>
        <a:bodyPr/>
        <a:lstStyle/>
        <a:p>
          <a:endParaRPr lang="en-US"/>
        </a:p>
      </dgm:t>
    </dgm:pt>
    <dgm:pt modelId="{2803D7C3-BEE8-8B4C-B420-F9B1B7BF4C22}">
      <dgm:prSet custT="1"/>
      <dgm:spPr>
        <a:solidFill>
          <a:schemeClr val="accent5">
            <a:lumMod val="40000"/>
            <a:lumOff val="60000"/>
          </a:schemeClr>
        </a:solidFill>
        <a:ln>
          <a:noFill/>
        </a:ln>
      </dgm:spPr>
      <dgm:t>
        <a:bodyPr/>
        <a:lstStyle/>
        <a:p>
          <a:pPr rtl="0"/>
          <a:r>
            <a:rPr lang="en-US" sz="6000" b="1"/>
            <a:t>=</a:t>
          </a:r>
        </a:p>
      </dgm:t>
    </dgm:pt>
    <dgm:pt modelId="{5950255D-3B2C-2448-95C0-88ECE7386875}" type="parTrans" cxnId="{73BB472E-69E9-2542-B4DA-89C1271D0F18}">
      <dgm:prSet/>
      <dgm:spPr/>
      <dgm:t>
        <a:bodyPr/>
        <a:lstStyle/>
        <a:p>
          <a:endParaRPr lang="en-US"/>
        </a:p>
      </dgm:t>
    </dgm:pt>
    <dgm:pt modelId="{F02C3A3C-E1BD-914E-AEF1-7ACA9989C189}" type="sibTrans" cxnId="{73BB472E-69E9-2542-B4DA-89C1271D0F18}">
      <dgm:prSet/>
      <dgm:spPr/>
      <dgm:t>
        <a:bodyPr/>
        <a:lstStyle/>
        <a:p>
          <a:endParaRPr lang="en-US"/>
        </a:p>
      </dgm:t>
    </dgm:pt>
    <dgm:pt modelId="{41B0F56B-FFDE-094A-812E-A1AC14B1F4CA}">
      <dgm:prSet custT="1"/>
      <dgm:spPr>
        <a:solidFill>
          <a:schemeClr val="accent5">
            <a:lumMod val="40000"/>
            <a:lumOff val="60000"/>
          </a:schemeClr>
        </a:solidFill>
        <a:ln>
          <a:noFill/>
        </a:ln>
      </dgm:spPr>
      <dgm:t>
        <a:bodyPr/>
        <a:lstStyle/>
        <a:p>
          <a:pPr rtl="0"/>
          <a:r>
            <a:rPr lang="en-US" sz="6000" b="1"/>
            <a:t>=</a:t>
          </a:r>
        </a:p>
      </dgm:t>
    </dgm:pt>
    <dgm:pt modelId="{F587CD50-416C-C242-AA6A-F8D88C0063EB}" type="parTrans" cxnId="{006797DD-4109-C54B-9C86-002839D2242B}">
      <dgm:prSet/>
      <dgm:spPr/>
      <dgm:t>
        <a:bodyPr/>
        <a:lstStyle/>
        <a:p>
          <a:endParaRPr lang="en-US"/>
        </a:p>
      </dgm:t>
    </dgm:pt>
    <dgm:pt modelId="{DBDEE694-F691-224C-BDDA-59C214C39708}" type="sibTrans" cxnId="{006797DD-4109-C54B-9C86-002839D2242B}">
      <dgm:prSet/>
      <dgm:spPr/>
      <dgm:t>
        <a:bodyPr/>
        <a:lstStyle/>
        <a:p>
          <a:endParaRPr lang="en-US"/>
        </a:p>
      </dgm:t>
    </dgm:pt>
    <dgm:pt modelId="{8C9C4CA9-A0E9-8B4B-9654-69762319D934}">
      <dgm:prSet custT="1"/>
      <dgm:spPr>
        <a:solidFill>
          <a:schemeClr val="accent5">
            <a:lumMod val="40000"/>
            <a:lumOff val="60000"/>
          </a:schemeClr>
        </a:solidFill>
        <a:ln>
          <a:noFill/>
        </a:ln>
      </dgm:spPr>
      <dgm:t>
        <a:bodyPr/>
        <a:lstStyle/>
        <a:p>
          <a:pPr rtl="0"/>
          <a:r>
            <a:rPr lang="en-US" sz="6000" b="1"/>
            <a:t>=</a:t>
          </a:r>
        </a:p>
      </dgm:t>
    </dgm:pt>
    <dgm:pt modelId="{9464CAE8-4645-D141-B139-76F3734A5B4B}" type="parTrans" cxnId="{EAB1513F-1AA2-3843-B11B-B3954CAA8C37}">
      <dgm:prSet/>
      <dgm:spPr/>
      <dgm:t>
        <a:bodyPr/>
        <a:lstStyle/>
        <a:p>
          <a:endParaRPr lang="en-US"/>
        </a:p>
      </dgm:t>
    </dgm:pt>
    <dgm:pt modelId="{359EB5B4-415A-4B4C-AA88-7B81893F2795}" type="sibTrans" cxnId="{EAB1513F-1AA2-3843-B11B-B3954CAA8C37}">
      <dgm:prSet/>
      <dgm:spPr/>
      <dgm:t>
        <a:bodyPr/>
        <a:lstStyle/>
        <a:p>
          <a:endParaRPr lang="en-US"/>
        </a:p>
      </dgm:t>
    </dgm:pt>
    <dgm:pt modelId="{80802320-C7CD-214F-9482-6EDE2C783BC9}" type="pres">
      <dgm:prSet presAssocID="{5AB97880-156A-424B-8D90-F4A586325FB6}" presName="Name0" presStyleCnt="0">
        <dgm:presLayoutVars>
          <dgm:chPref val="3"/>
          <dgm:dir/>
          <dgm:animLvl val="lvl"/>
          <dgm:resizeHandles/>
        </dgm:presLayoutVars>
      </dgm:prSet>
      <dgm:spPr/>
    </dgm:pt>
    <dgm:pt modelId="{BAC157C6-9B7B-BA42-85F0-22533B0B8D22}" type="pres">
      <dgm:prSet presAssocID="{210C97AB-87DE-41F1-B19A-36C7D267DDD9}" presName="horFlow" presStyleCnt="0"/>
      <dgm:spPr/>
    </dgm:pt>
    <dgm:pt modelId="{6BDB205F-7F6D-8045-A818-8F13D6EFC629}" type="pres">
      <dgm:prSet presAssocID="{210C97AB-87DE-41F1-B19A-36C7D267DDD9}" presName="bigChev" presStyleLbl="node1" presStyleIdx="0" presStyleCnt="4"/>
      <dgm:spPr/>
    </dgm:pt>
    <dgm:pt modelId="{7BA3ABA6-B29F-1044-BA30-56F8ED16EE88}" type="pres">
      <dgm:prSet presAssocID="{9732A45C-15D5-C64D-92D7-505858D204A2}" presName="parTrans" presStyleCnt="0"/>
      <dgm:spPr/>
    </dgm:pt>
    <dgm:pt modelId="{92D8F25A-FD6E-CF4C-873F-48B7A83A9D1B}" type="pres">
      <dgm:prSet presAssocID="{50F721EF-1E13-4744-82B5-60DB45A006E8}" presName="node" presStyleLbl="alignAccFollowNode1" presStyleIdx="0" presStyleCnt="8" custScaleX="62178">
        <dgm:presLayoutVars>
          <dgm:bulletEnabled val="1"/>
        </dgm:presLayoutVars>
      </dgm:prSet>
      <dgm:spPr/>
    </dgm:pt>
    <dgm:pt modelId="{9909436E-D5B4-E047-8988-2B48AB1ABC5F}" type="pres">
      <dgm:prSet presAssocID="{2C6CFDD0-90EB-E542-820E-2410651A493C}" presName="sibTrans" presStyleCnt="0"/>
      <dgm:spPr/>
    </dgm:pt>
    <dgm:pt modelId="{AE5D11C6-E6A8-7C49-A29F-96025733B7C4}" type="pres">
      <dgm:prSet presAssocID="{B35BEB76-AFB1-F14B-85B1-3B7CF2B09024}" presName="node" presStyleLbl="alignAccFollowNode1" presStyleIdx="1" presStyleCnt="8">
        <dgm:presLayoutVars>
          <dgm:bulletEnabled val="1"/>
        </dgm:presLayoutVars>
      </dgm:prSet>
      <dgm:spPr/>
    </dgm:pt>
    <dgm:pt modelId="{F56B4D6A-F146-5E41-A82A-AB136EA842B5}" type="pres">
      <dgm:prSet presAssocID="{210C97AB-87DE-41F1-B19A-36C7D267DDD9}" presName="vSp" presStyleCnt="0"/>
      <dgm:spPr/>
    </dgm:pt>
    <dgm:pt modelId="{1E9793E4-049C-FA4C-B7FB-37B30F88B1F8}" type="pres">
      <dgm:prSet presAssocID="{1E7881CB-3A1A-46F6-8D6F-01BE9C9B9AB5}" presName="horFlow" presStyleCnt="0"/>
      <dgm:spPr/>
    </dgm:pt>
    <dgm:pt modelId="{5E52A442-96A3-F748-A601-C1B10DA263ED}" type="pres">
      <dgm:prSet presAssocID="{1E7881CB-3A1A-46F6-8D6F-01BE9C9B9AB5}" presName="bigChev" presStyleLbl="node1" presStyleIdx="1" presStyleCnt="4"/>
      <dgm:spPr/>
    </dgm:pt>
    <dgm:pt modelId="{0F957B18-781B-D041-90D9-F01AF8A8AEF2}" type="pres">
      <dgm:prSet presAssocID="{5950255D-3B2C-2448-95C0-88ECE7386875}" presName="parTrans" presStyleCnt="0"/>
      <dgm:spPr/>
    </dgm:pt>
    <dgm:pt modelId="{3F623744-8A26-3343-81EB-1AC597E5EE31}" type="pres">
      <dgm:prSet presAssocID="{2803D7C3-BEE8-8B4C-B420-F9B1B7BF4C22}" presName="node" presStyleLbl="alignAccFollowNode1" presStyleIdx="2" presStyleCnt="8" custScaleX="62178">
        <dgm:presLayoutVars>
          <dgm:bulletEnabled val="1"/>
        </dgm:presLayoutVars>
      </dgm:prSet>
      <dgm:spPr/>
    </dgm:pt>
    <dgm:pt modelId="{80BB8676-EFF5-F242-995C-C35D9106D4D4}" type="pres">
      <dgm:prSet presAssocID="{F02C3A3C-E1BD-914E-AEF1-7ACA9989C189}" presName="sibTrans" presStyleCnt="0"/>
      <dgm:spPr/>
    </dgm:pt>
    <dgm:pt modelId="{8C6CAB62-C7AA-A643-AF41-5AB255EE1F3F}" type="pres">
      <dgm:prSet presAssocID="{06ECB348-CC5E-4A44-A893-38CDF12CF866}" presName="node" presStyleLbl="alignAccFollowNode1" presStyleIdx="3" presStyleCnt="8">
        <dgm:presLayoutVars>
          <dgm:bulletEnabled val="1"/>
        </dgm:presLayoutVars>
      </dgm:prSet>
      <dgm:spPr/>
    </dgm:pt>
    <dgm:pt modelId="{A24E723B-05E5-CC4C-BC53-FA92A829AEA3}" type="pres">
      <dgm:prSet presAssocID="{1E7881CB-3A1A-46F6-8D6F-01BE9C9B9AB5}" presName="vSp" presStyleCnt="0"/>
      <dgm:spPr/>
    </dgm:pt>
    <dgm:pt modelId="{8DE36630-6AB8-FD42-9327-9A46D22F0D9E}" type="pres">
      <dgm:prSet presAssocID="{3F747C3D-A7AA-42FE-9821-C0F97E31E057}" presName="horFlow" presStyleCnt="0"/>
      <dgm:spPr/>
    </dgm:pt>
    <dgm:pt modelId="{4B9E7472-0FE4-B848-AF23-ACFE455B8250}" type="pres">
      <dgm:prSet presAssocID="{3F747C3D-A7AA-42FE-9821-C0F97E31E057}" presName="bigChev" presStyleLbl="node1" presStyleIdx="2" presStyleCnt="4"/>
      <dgm:spPr/>
    </dgm:pt>
    <dgm:pt modelId="{ECAFA52C-CB03-A845-BF08-61CF8910AC7C}" type="pres">
      <dgm:prSet presAssocID="{F587CD50-416C-C242-AA6A-F8D88C0063EB}" presName="parTrans" presStyleCnt="0"/>
      <dgm:spPr/>
    </dgm:pt>
    <dgm:pt modelId="{ED8BE6FF-0C08-4A40-8F4C-ED9B5A0DFC4F}" type="pres">
      <dgm:prSet presAssocID="{41B0F56B-FFDE-094A-812E-A1AC14B1F4CA}" presName="node" presStyleLbl="alignAccFollowNode1" presStyleIdx="4" presStyleCnt="8" custScaleX="62178">
        <dgm:presLayoutVars>
          <dgm:bulletEnabled val="1"/>
        </dgm:presLayoutVars>
      </dgm:prSet>
      <dgm:spPr/>
    </dgm:pt>
    <dgm:pt modelId="{BF16A30E-9CDA-4C4C-92ED-C125B4D4E0E4}" type="pres">
      <dgm:prSet presAssocID="{DBDEE694-F691-224C-BDDA-59C214C39708}" presName="sibTrans" presStyleCnt="0"/>
      <dgm:spPr/>
    </dgm:pt>
    <dgm:pt modelId="{F309495A-EC50-DF47-AB31-A754D8637AA8}" type="pres">
      <dgm:prSet presAssocID="{8687593F-C2D7-9543-9056-317308BF2D49}" presName="node" presStyleLbl="alignAccFollowNode1" presStyleIdx="5" presStyleCnt="8">
        <dgm:presLayoutVars>
          <dgm:bulletEnabled val="1"/>
        </dgm:presLayoutVars>
      </dgm:prSet>
      <dgm:spPr/>
    </dgm:pt>
    <dgm:pt modelId="{ADF6F89B-F3BC-4949-95F9-E02651C13C28}" type="pres">
      <dgm:prSet presAssocID="{3F747C3D-A7AA-42FE-9821-C0F97E31E057}" presName="vSp" presStyleCnt="0"/>
      <dgm:spPr/>
    </dgm:pt>
    <dgm:pt modelId="{5B12DDBB-D81C-A547-8067-A87BD151C327}" type="pres">
      <dgm:prSet presAssocID="{E4B7D6A9-271C-494A-A96C-A744AD548922}" presName="horFlow" presStyleCnt="0"/>
      <dgm:spPr/>
    </dgm:pt>
    <dgm:pt modelId="{A0DAD966-8E8E-8A40-8CC7-ADDF7FAF4432}" type="pres">
      <dgm:prSet presAssocID="{E4B7D6A9-271C-494A-A96C-A744AD548922}" presName="bigChev" presStyleLbl="node1" presStyleIdx="3" presStyleCnt="4"/>
      <dgm:spPr/>
    </dgm:pt>
    <dgm:pt modelId="{EA2DF954-D02F-BA47-B6FE-4FEEC8250B78}" type="pres">
      <dgm:prSet presAssocID="{9464CAE8-4645-D141-B139-76F3734A5B4B}" presName="parTrans" presStyleCnt="0"/>
      <dgm:spPr/>
    </dgm:pt>
    <dgm:pt modelId="{9C5E41CB-5ECC-1B4C-B5C4-44D0CECDC0C0}" type="pres">
      <dgm:prSet presAssocID="{8C9C4CA9-A0E9-8B4B-9654-69762319D934}" presName="node" presStyleLbl="alignAccFollowNode1" presStyleIdx="6" presStyleCnt="8" custScaleX="62178">
        <dgm:presLayoutVars>
          <dgm:bulletEnabled val="1"/>
        </dgm:presLayoutVars>
      </dgm:prSet>
      <dgm:spPr/>
    </dgm:pt>
    <dgm:pt modelId="{432DA8F2-FFDB-CD44-B385-A22CDA505FDB}" type="pres">
      <dgm:prSet presAssocID="{359EB5B4-415A-4B4C-AA88-7B81893F2795}" presName="sibTrans" presStyleCnt="0"/>
      <dgm:spPr/>
    </dgm:pt>
    <dgm:pt modelId="{B90A49ED-E990-5D49-AE5B-59806A431A08}" type="pres">
      <dgm:prSet presAssocID="{623ED5D8-BA93-0040-AF89-43599840A85B}" presName="node" presStyleLbl="alignAccFollowNode1" presStyleIdx="7" presStyleCnt="8">
        <dgm:presLayoutVars>
          <dgm:bulletEnabled val="1"/>
        </dgm:presLayoutVars>
      </dgm:prSet>
      <dgm:spPr/>
    </dgm:pt>
  </dgm:ptLst>
  <dgm:cxnLst>
    <dgm:cxn modelId="{B2419E05-3F28-7F4B-839D-608CCF8528C6}" type="presOf" srcId="{2803D7C3-BEE8-8B4C-B420-F9B1B7BF4C22}" destId="{3F623744-8A26-3343-81EB-1AC597E5EE31}" srcOrd="0" destOrd="0" presId="urn:microsoft.com/office/officeart/2005/8/layout/lProcess3"/>
    <dgm:cxn modelId="{06E7D508-F7E1-4092-B0F4-E25FC3995518}" srcId="{5AB97880-156A-424B-8D90-F4A586325FB6}" destId="{E4B7D6A9-271C-494A-A96C-A744AD548922}" srcOrd="3" destOrd="0" parTransId="{B3501A3A-30DD-45D9-91DF-F12DF648CE84}" sibTransId="{4085E7F6-F225-4C46-A57E-5A6F2EB2AFEC}"/>
    <dgm:cxn modelId="{1783CF0B-8F76-4D85-B36F-5A443E3A61CA}" srcId="{5AB97880-156A-424B-8D90-F4A586325FB6}" destId="{210C97AB-87DE-41F1-B19A-36C7D267DDD9}" srcOrd="0" destOrd="0" parTransId="{BF26724C-412F-4459-A45D-3362422B3E45}" sibTransId="{B5B9E91B-3239-4DB5-9418-FA67D3B6E289}"/>
    <dgm:cxn modelId="{B81AA716-72E3-D24B-9D31-EE9BEFE2226A}" srcId="{210C97AB-87DE-41F1-B19A-36C7D267DDD9}" destId="{B35BEB76-AFB1-F14B-85B1-3B7CF2B09024}" srcOrd="1" destOrd="0" parTransId="{C2DF95FF-3BCA-F942-A1C7-AA258D6875FF}" sibTransId="{0C3A3E13-6F0D-FD4B-B49D-41A30E06C6D8}"/>
    <dgm:cxn modelId="{C0D0E524-8496-F54D-AB83-64CC92A61D37}" type="presOf" srcId="{E4B7D6A9-271C-494A-A96C-A744AD548922}" destId="{A0DAD966-8E8E-8A40-8CC7-ADDF7FAF4432}" srcOrd="0" destOrd="0" presId="urn:microsoft.com/office/officeart/2005/8/layout/lProcess3"/>
    <dgm:cxn modelId="{9899F628-6024-6D41-981A-24E144C6F214}" srcId="{210C97AB-87DE-41F1-B19A-36C7D267DDD9}" destId="{50F721EF-1E13-4744-82B5-60DB45A006E8}" srcOrd="0" destOrd="0" parTransId="{9732A45C-15D5-C64D-92D7-505858D204A2}" sibTransId="{2C6CFDD0-90EB-E542-820E-2410651A493C}"/>
    <dgm:cxn modelId="{73BB472E-69E9-2542-B4DA-89C1271D0F18}" srcId="{1E7881CB-3A1A-46F6-8D6F-01BE9C9B9AB5}" destId="{2803D7C3-BEE8-8B4C-B420-F9B1B7BF4C22}" srcOrd="0" destOrd="0" parTransId="{5950255D-3B2C-2448-95C0-88ECE7386875}" sibTransId="{F02C3A3C-E1BD-914E-AEF1-7ACA9989C189}"/>
    <dgm:cxn modelId="{C34F023F-660A-4148-A252-E8DA82936497}" type="presOf" srcId="{623ED5D8-BA93-0040-AF89-43599840A85B}" destId="{B90A49ED-E990-5D49-AE5B-59806A431A08}" srcOrd="0" destOrd="0" presId="urn:microsoft.com/office/officeart/2005/8/layout/lProcess3"/>
    <dgm:cxn modelId="{EAB1513F-1AA2-3843-B11B-B3954CAA8C37}" srcId="{E4B7D6A9-271C-494A-A96C-A744AD548922}" destId="{8C9C4CA9-A0E9-8B4B-9654-69762319D934}" srcOrd="0" destOrd="0" parTransId="{9464CAE8-4645-D141-B139-76F3734A5B4B}" sibTransId="{359EB5B4-415A-4B4C-AA88-7B81893F2795}"/>
    <dgm:cxn modelId="{0542916D-1706-3A45-B9E7-B554D732D8D7}" type="presOf" srcId="{41B0F56B-FFDE-094A-812E-A1AC14B1F4CA}" destId="{ED8BE6FF-0C08-4A40-8F4C-ED9B5A0DFC4F}" srcOrd="0" destOrd="0" presId="urn:microsoft.com/office/officeart/2005/8/layout/lProcess3"/>
    <dgm:cxn modelId="{F2746652-FBCF-4764-B8C3-9FC77F62E94E}" srcId="{5AB97880-156A-424B-8D90-F4A586325FB6}" destId="{3F747C3D-A7AA-42FE-9821-C0F97E31E057}" srcOrd="2" destOrd="0" parTransId="{E0833679-984A-416A-8E8E-D882388E4A26}" sibTransId="{DD80060B-6D52-4998-94A8-98B6C77030A5}"/>
    <dgm:cxn modelId="{A1F35774-CB1D-8B4C-A5E8-222ED92696C0}" type="presOf" srcId="{50F721EF-1E13-4744-82B5-60DB45A006E8}" destId="{92D8F25A-FD6E-CF4C-873F-48B7A83A9D1B}" srcOrd="0" destOrd="0" presId="urn:microsoft.com/office/officeart/2005/8/layout/lProcess3"/>
    <dgm:cxn modelId="{C9E1A355-E63C-9F45-9DD7-3A64E3A4EFFF}" type="presOf" srcId="{210C97AB-87DE-41F1-B19A-36C7D267DDD9}" destId="{6BDB205F-7F6D-8045-A818-8F13D6EFC629}" srcOrd="0" destOrd="0" presId="urn:microsoft.com/office/officeart/2005/8/layout/lProcess3"/>
    <dgm:cxn modelId="{4B2C337A-AD45-4F20-9F25-836B49006B48}" srcId="{5AB97880-156A-424B-8D90-F4A586325FB6}" destId="{1E7881CB-3A1A-46F6-8D6F-01BE9C9B9AB5}" srcOrd="1" destOrd="0" parTransId="{F4E2F58D-D664-4EB2-B8CA-4D52DEB16826}" sibTransId="{87732916-173F-414F-B040-BC77B38CFA0F}"/>
    <dgm:cxn modelId="{AEC4C19A-5BFF-A74B-AE52-AC720ED389D2}" srcId="{1E7881CB-3A1A-46F6-8D6F-01BE9C9B9AB5}" destId="{06ECB348-CC5E-4A44-A893-38CDF12CF866}" srcOrd="1" destOrd="0" parTransId="{946E0F7B-DAB1-A742-9C78-11EB6BEB1B76}" sibTransId="{8B452B35-D7A3-1747-B996-7DDF47587DDD}"/>
    <dgm:cxn modelId="{C35AAEA2-83D9-5644-8C36-E0F3835F1F0B}" type="presOf" srcId="{B35BEB76-AFB1-F14B-85B1-3B7CF2B09024}" destId="{AE5D11C6-E6A8-7C49-A29F-96025733B7C4}" srcOrd="0" destOrd="0" presId="urn:microsoft.com/office/officeart/2005/8/layout/lProcess3"/>
    <dgm:cxn modelId="{FC16C8A6-41BE-4241-834A-A1EFA1EC5C5A}" srcId="{3F747C3D-A7AA-42FE-9821-C0F97E31E057}" destId="{8687593F-C2D7-9543-9056-317308BF2D49}" srcOrd="1" destOrd="0" parTransId="{DA94EB40-2041-5441-ABE6-87EB770AE679}" sibTransId="{746D630F-1C55-3540-9C3B-111871F4BB95}"/>
    <dgm:cxn modelId="{FBB1D6B1-EB6E-F242-BF22-5069D9D47C4C}" type="presOf" srcId="{8687593F-C2D7-9543-9056-317308BF2D49}" destId="{F309495A-EC50-DF47-AB31-A754D8637AA8}" srcOrd="0" destOrd="0" presId="urn:microsoft.com/office/officeart/2005/8/layout/lProcess3"/>
    <dgm:cxn modelId="{C16CF0B4-F352-F94B-93D7-E6F4D8C53C44}" srcId="{E4B7D6A9-271C-494A-A96C-A744AD548922}" destId="{623ED5D8-BA93-0040-AF89-43599840A85B}" srcOrd="1" destOrd="0" parTransId="{444F98F1-7C85-B04B-B0C8-46C3D6E101F4}" sibTransId="{8C0C91F6-01C2-014E-AEA6-8454B32DFD83}"/>
    <dgm:cxn modelId="{8E9A0AC4-8A90-2245-93EC-396D5A6E9F57}" type="presOf" srcId="{5AB97880-156A-424B-8D90-F4A586325FB6}" destId="{80802320-C7CD-214F-9482-6EDE2C783BC9}" srcOrd="0" destOrd="0" presId="urn:microsoft.com/office/officeart/2005/8/layout/lProcess3"/>
    <dgm:cxn modelId="{DC0DC1CA-2B22-6240-8621-A0BD471EC32E}" type="presOf" srcId="{06ECB348-CC5E-4A44-A893-38CDF12CF866}" destId="{8C6CAB62-C7AA-A643-AF41-5AB255EE1F3F}" srcOrd="0" destOrd="0" presId="urn:microsoft.com/office/officeart/2005/8/layout/lProcess3"/>
    <dgm:cxn modelId="{C21E84D2-6D77-5F4D-8234-18513FFF63E4}" type="presOf" srcId="{3F747C3D-A7AA-42FE-9821-C0F97E31E057}" destId="{4B9E7472-0FE4-B848-AF23-ACFE455B8250}" srcOrd="0" destOrd="0" presId="urn:microsoft.com/office/officeart/2005/8/layout/lProcess3"/>
    <dgm:cxn modelId="{F4831FD7-78E6-3243-9668-2A07ACCB555C}" type="presOf" srcId="{8C9C4CA9-A0E9-8B4B-9654-69762319D934}" destId="{9C5E41CB-5ECC-1B4C-B5C4-44D0CECDC0C0}" srcOrd="0" destOrd="0" presId="urn:microsoft.com/office/officeart/2005/8/layout/lProcess3"/>
    <dgm:cxn modelId="{006797DD-4109-C54B-9C86-002839D2242B}" srcId="{3F747C3D-A7AA-42FE-9821-C0F97E31E057}" destId="{41B0F56B-FFDE-094A-812E-A1AC14B1F4CA}" srcOrd="0" destOrd="0" parTransId="{F587CD50-416C-C242-AA6A-F8D88C0063EB}" sibTransId="{DBDEE694-F691-224C-BDDA-59C214C39708}"/>
    <dgm:cxn modelId="{7FC2A9DD-00AB-C443-8EE6-FDEBB3613A20}" type="presOf" srcId="{1E7881CB-3A1A-46F6-8D6F-01BE9C9B9AB5}" destId="{5E52A442-96A3-F748-A601-C1B10DA263ED}" srcOrd="0" destOrd="0" presId="urn:microsoft.com/office/officeart/2005/8/layout/lProcess3"/>
    <dgm:cxn modelId="{F7B2C74C-8B1C-B146-928D-C5CA7D61F615}" type="presParOf" srcId="{80802320-C7CD-214F-9482-6EDE2C783BC9}" destId="{BAC157C6-9B7B-BA42-85F0-22533B0B8D22}" srcOrd="0" destOrd="0" presId="urn:microsoft.com/office/officeart/2005/8/layout/lProcess3"/>
    <dgm:cxn modelId="{A5CF04C0-9D9B-8B40-8B69-71B080C7DE04}" type="presParOf" srcId="{BAC157C6-9B7B-BA42-85F0-22533B0B8D22}" destId="{6BDB205F-7F6D-8045-A818-8F13D6EFC629}" srcOrd="0" destOrd="0" presId="urn:microsoft.com/office/officeart/2005/8/layout/lProcess3"/>
    <dgm:cxn modelId="{30B6167A-2285-5840-AEA1-474515CC918E}" type="presParOf" srcId="{BAC157C6-9B7B-BA42-85F0-22533B0B8D22}" destId="{7BA3ABA6-B29F-1044-BA30-56F8ED16EE88}" srcOrd="1" destOrd="0" presId="urn:microsoft.com/office/officeart/2005/8/layout/lProcess3"/>
    <dgm:cxn modelId="{44AF38C5-3849-4645-8EA7-38F12F391B22}" type="presParOf" srcId="{BAC157C6-9B7B-BA42-85F0-22533B0B8D22}" destId="{92D8F25A-FD6E-CF4C-873F-48B7A83A9D1B}" srcOrd="2" destOrd="0" presId="urn:microsoft.com/office/officeart/2005/8/layout/lProcess3"/>
    <dgm:cxn modelId="{D31D94DF-A206-744A-AE94-A250A8218972}" type="presParOf" srcId="{BAC157C6-9B7B-BA42-85F0-22533B0B8D22}" destId="{9909436E-D5B4-E047-8988-2B48AB1ABC5F}" srcOrd="3" destOrd="0" presId="urn:microsoft.com/office/officeart/2005/8/layout/lProcess3"/>
    <dgm:cxn modelId="{D880F4E0-4622-F441-B332-A605C668A2BD}" type="presParOf" srcId="{BAC157C6-9B7B-BA42-85F0-22533B0B8D22}" destId="{AE5D11C6-E6A8-7C49-A29F-96025733B7C4}" srcOrd="4" destOrd="0" presId="urn:microsoft.com/office/officeart/2005/8/layout/lProcess3"/>
    <dgm:cxn modelId="{7EED4143-91BE-DB4C-A1B3-D94D51B8BA32}" type="presParOf" srcId="{80802320-C7CD-214F-9482-6EDE2C783BC9}" destId="{F56B4D6A-F146-5E41-A82A-AB136EA842B5}" srcOrd="1" destOrd="0" presId="urn:microsoft.com/office/officeart/2005/8/layout/lProcess3"/>
    <dgm:cxn modelId="{03E1A93A-2883-4D4B-85FB-D24C6841BEF2}" type="presParOf" srcId="{80802320-C7CD-214F-9482-6EDE2C783BC9}" destId="{1E9793E4-049C-FA4C-B7FB-37B30F88B1F8}" srcOrd="2" destOrd="0" presId="urn:microsoft.com/office/officeart/2005/8/layout/lProcess3"/>
    <dgm:cxn modelId="{93027995-9AF1-0B40-AC1F-4A17665DA625}" type="presParOf" srcId="{1E9793E4-049C-FA4C-B7FB-37B30F88B1F8}" destId="{5E52A442-96A3-F748-A601-C1B10DA263ED}" srcOrd="0" destOrd="0" presId="urn:microsoft.com/office/officeart/2005/8/layout/lProcess3"/>
    <dgm:cxn modelId="{53DC2DE4-43C7-7B41-9F17-5B4FDD594530}" type="presParOf" srcId="{1E9793E4-049C-FA4C-B7FB-37B30F88B1F8}" destId="{0F957B18-781B-D041-90D9-F01AF8A8AEF2}" srcOrd="1" destOrd="0" presId="urn:microsoft.com/office/officeart/2005/8/layout/lProcess3"/>
    <dgm:cxn modelId="{3E4B69A0-2AAB-5A4A-8FA0-53362D365535}" type="presParOf" srcId="{1E9793E4-049C-FA4C-B7FB-37B30F88B1F8}" destId="{3F623744-8A26-3343-81EB-1AC597E5EE31}" srcOrd="2" destOrd="0" presId="urn:microsoft.com/office/officeart/2005/8/layout/lProcess3"/>
    <dgm:cxn modelId="{84E61C0B-01AA-6C41-A85E-F998FF44B1EA}" type="presParOf" srcId="{1E9793E4-049C-FA4C-B7FB-37B30F88B1F8}" destId="{80BB8676-EFF5-F242-995C-C35D9106D4D4}" srcOrd="3" destOrd="0" presId="urn:microsoft.com/office/officeart/2005/8/layout/lProcess3"/>
    <dgm:cxn modelId="{775909FE-20EF-C94C-B614-E4CE5908378A}" type="presParOf" srcId="{1E9793E4-049C-FA4C-B7FB-37B30F88B1F8}" destId="{8C6CAB62-C7AA-A643-AF41-5AB255EE1F3F}" srcOrd="4" destOrd="0" presId="urn:microsoft.com/office/officeart/2005/8/layout/lProcess3"/>
    <dgm:cxn modelId="{0A8F3243-2AC3-AE47-8B86-8279C6C91501}" type="presParOf" srcId="{80802320-C7CD-214F-9482-6EDE2C783BC9}" destId="{A24E723B-05E5-CC4C-BC53-FA92A829AEA3}" srcOrd="3" destOrd="0" presId="urn:microsoft.com/office/officeart/2005/8/layout/lProcess3"/>
    <dgm:cxn modelId="{C18E9230-75E3-6343-A8F2-0369E2491643}" type="presParOf" srcId="{80802320-C7CD-214F-9482-6EDE2C783BC9}" destId="{8DE36630-6AB8-FD42-9327-9A46D22F0D9E}" srcOrd="4" destOrd="0" presId="urn:microsoft.com/office/officeart/2005/8/layout/lProcess3"/>
    <dgm:cxn modelId="{B1A83F1B-20E5-154A-9B1E-7160101FC10E}" type="presParOf" srcId="{8DE36630-6AB8-FD42-9327-9A46D22F0D9E}" destId="{4B9E7472-0FE4-B848-AF23-ACFE455B8250}" srcOrd="0" destOrd="0" presId="urn:microsoft.com/office/officeart/2005/8/layout/lProcess3"/>
    <dgm:cxn modelId="{0A22A8DE-C8DC-B945-B19C-7A8007819741}" type="presParOf" srcId="{8DE36630-6AB8-FD42-9327-9A46D22F0D9E}" destId="{ECAFA52C-CB03-A845-BF08-61CF8910AC7C}" srcOrd="1" destOrd="0" presId="urn:microsoft.com/office/officeart/2005/8/layout/lProcess3"/>
    <dgm:cxn modelId="{352123E2-4BFA-DF41-B26F-C700FA1A34E7}" type="presParOf" srcId="{8DE36630-6AB8-FD42-9327-9A46D22F0D9E}" destId="{ED8BE6FF-0C08-4A40-8F4C-ED9B5A0DFC4F}" srcOrd="2" destOrd="0" presId="urn:microsoft.com/office/officeart/2005/8/layout/lProcess3"/>
    <dgm:cxn modelId="{B8954CE3-2A74-E54A-B3D9-CF850ED71466}" type="presParOf" srcId="{8DE36630-6AB8-FD42-9327-9A46D22F0D9E}" destId="{BF16A30E-9CDA-4C4C-92ED-C125B4D4E0E4}" srcOrd="3" destOrd="0" presId="urn:microsoft.com/office/officeart/2005/8/layout/lProcess3"/>
    <dgm:cxn modelId="{9BA5FF80-6F83-DC42-B30E-685D1B182181}" type="presParOf" srcId="{8DE36630-6AB8-FD42-9327-9A46D22F0D9E}" destId="{F309495A-EC50-DF47-AB31-A754D8637AA8}" srcOrd="4" destOrd="0" presId="urn:microsoft.com/office/officeart/2005/8/layout/lProcess3"/>
    <dgm:cxn modelId="{531A4EF0-A1BC-F347-B888-B9D968255D27}" type="presParOf" srcId="{80802320-C7CD-214F-9482-6EDE2C783BC9}" destId="{ADF6F89B-F3BC-4949-95F9-E02651C13C28}" srcOrd="5" destOrd="0" presId="urn:microsoft.com/office/officeart/2005/8/layout/lProcess3"/>
    <dgm:cxn modelId="{C962D62C-2A5B-3642-A767-036D55012474}" type="presParOf" srcId="{80802320-C7CD-214F-9482-6EDE2C783BC9}" destId="{5B12DDBB-D81C-A547-8067-A87BD151C327}" srcOrd="6" destOrd="0" presId="urn:microsoft.com/office/officeart/2005/8/layout/lProcess3"/>
    <dgm:cxn modelId="{16CF0000-6BCE-3248-BE52-336FD5DF9DB3}" type="presParOf" srcId="{5B12DDBB-D81C-A547-8067-A87BD151C327}" destId="{A0DAD966-8E8E-8A40-8CC7-ADDF7FAF4432}" srcOrd="0" destOrd="0" presId="urn:microsoft.com/office/officeart/2005/8/layout/lProcess3"/>
    <dgm:cxn modelId="{05173433-F415-C14A-9562-41A028A14095}" type="presParOf" srcId="{5B12DDBB-D81C-A547-8067-A87BD151C327}" destId="{EA2DF954-D02F-BA47-B6FE-4FEEC8250B78}" srcOrd="1" destOrd="0" presId="urn:microsoft.com/office/officeart/2005/8/layout/lProcess3"/>
    <dgm:cxn modelId="{F7A6A3A8-DFD2-ED41-A3CF-79DC3AE86D32}" type="presParOf" srcId="{5B12DDBB-D81C-A547-8067-A87BD151C327}" destId="{9C5E41CB-5ECC-1B4C-B5C4-44D0CECDC0C0}" srcOrd="2" destOrd="0" presId="urn:microsoft.com/office/officeart/2005/8/layout/lProcess3"/>
    <dgm:cxn modelId="{1397D4DC-AA7F-6D47-AB02-205CB2D4F1C8}" type="presParOf" srcId="{5B12DDBB-D81C-A547-8067-A87BD151C327}" destId="{432DA8F2-FFDB-CD44-B385-A22CDA505FDB}" srcOrd="3" destOrd="0" presId="urn:microsoft.com/office/officeart/2005/8/layout/lProcess3"/>
    <dgm:cxn modelId="{28BBDFFC-9D8E-4A41-B804-D98142F79EF5}" type="presParOf" srcId="{5B12DDBB-D81C-A547-8067-A87BD151C327}" destId="{B90A49ED-E990-5D49-AE5B-59806A431A08}"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B7D83E-09AF-4AB6-BD06-5A5D5FE259A3}"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CE1B5E7A-3E5C-4CCC-9A2F-D533BB1F80C4}">
      <dgm:prSet phldrT="[Text]"/>
      <dgm:spPr/>
      <dgm:t>
        <a:bodyPr/>
        <a:lstStyle/>
        <a:p>
          <a:r>
            <a:rPr lang="en-US"/>
            <a:t>Trauma</a:t>
          </a:r>
        </a:p>
      </dgm:t>
    </dgm:pt>
    <dgm:pt modelId="{0AA958D1-4E4E-496E-B9EE-B2448245B34F}" type="parTrans" cxnId="{8618DF99-F4E6-47A9-86F0-BB4D0FBCD21A}">
      <dgm:prSet/>
      <dgm:spPr/>
      <dgm:t>
        <a:bodyPr/>
        <a:lstStyle/>
        <a:p>
          <a:endParaRPr lang="en-US"/>
        </a:p>
      </dgm:t>
    </dgm:pt>
    <dgm:pt modelId="{8CF6352A-EA29-4434-8BB3-C92858AF14E5}" type="sibTrans" cxnId="{8618DF99-F4E6-47A9-86F0-BB4D0FBCD21A}">
      <dgm:prSet/>
      <dgm:spPr/>
      <dgm:t>
        <a:bodyPr/>
        <a:lstStyle/>
        <a:p>
          <a:endParaRPr lang="en-US"/>
        </a:p>
      </dgm:t>
    </dgm:pt>
    <dgm:pt modelId="{89014136-637E-40E3-95DB-431A95DD0CDC}">
      <dgm:prSet phldrT="[Text]"/>
      <dgm:spPr/>
      <dgm:t>
        <a:bodyPr/>
        <a:lstStyle/>
        <a:p>
          <a:r>
            <a:rPr lang="en-US" b="1" err="1"/>
            <a:t>Retraumatization</a:t>
          </a:r>
          <a:endParaRPr lang="en-US" b="1"/>
        </a:p>
      </dgm:t>
    </dgm:pt>
    <dgm:pt modelId="{BAFB37BC-CE09-4971-AB2D-819A39F079C4}" type="parTrans" cxnId="{FBEC5923-E7ED-4379-B5FF-F27049815DE8}">
      <dgm:prSet/>
      <dgm:spPr/>
      <dgm:t>
        <a:bodyPr/>
        <a:lstStyle/>
        <a:p>
          <a:endParaRPr lang="en-US"/>
        </a:p>
      </dgm:t>
    </dgm:pt>
    <dgm:pt modelId="{BDA1C264-16AD-435B-9BAB-AE02C9D056B5}" type="sibTrans" cxnId="{FBEC5923-E7ED-4379-B5FF-F27049815DE8}">
      <dgm:prSet/>
      <dgm:spPr/>
      <dgm:t>
        <a:bodyPr/>
        <a:lstStyle/>
        <a:p>
          <a:endParaRPr lang="en-US"/>
        </a:p>
      </dgm:t>
    </dgm:pt>
    <dgm:pt modelId="{F4F433F8-E247-4E52-A479-F71471F46393}">
      <dgm:prSet phldrT="[Text]"/>
      <dgm:spPr/>
      <dgm:t>
        <a:bodyPr/>
        <a:lstStyle/>
        <a:p>
          <a:r>
            <a:rPr lang="en-US"/>
            <a:t>Trauma Response</a:t>
          </a:r>
        </a:p>
      </dgm:t>
    </dgm:pt>
    <dgm:pt modelId="{3DC9A0E7-7434-45D7-A09B-D225386B123B}" type="parTrans" cxnId="{7A6F4C6E-303B-44CA-9368-2A05B6B2693B}">
      <dgm:prSet/>
      <dgm:spPr/>
      <dgm:t>
        <a:bodyPr/>
        <a:lstStyle/>
        <a:p>
          <a:endParaRPr lang="en-US"/>
        </a:p>
      </dgm:t>
    </dgm:pt>
    <dgm:pt modelId="{84FB9B7D-3CC1-448E-B97B-17AC2C20764B}" type="sibTrans" cxnId="{7A6F4C6E-303B-44CA-9368-2A05B6B2693B}">
      <dgm:prSet/>
      <dgm:spPr/>
      <dgm:t>
        <a:bodyPr/>
        <a:lstStyle/>
        <a:p>
          <a:endParaRPr lang="en-US"/>
        </a:p>
      </dgm:t>
    </dgm:pt>
    <dgm:pt modelId="{67DA385E-517B-4358-8B15-6DF645BEE6A8}" type="pres">
      <dgm:prSet presAssocID="{3DB7D83E-09AF-4AB6-BD06-5A5D5FE259A3}" presName="Name0" presStyleCnt="0">
        <dgm:presLayoutVars>
          <dgm:chMax val="7"/>
          <dgm:chPref val="7"/>
          <dgm:dir/>
          <dgm:animLvl val="lvl"/>
        </dgm:presLayoutVars>
      </dgm:prSet>
      <dgm:spPr/>
    </dgm:pt>
    <dgm:pt modelId="{1D1F39CD-78F6-4798-9FD1-2E63E7BA1B6F}" type="pres">
      <dgm:prSet presAssocID="{CE1B5E7A-3E5C-4CCC-9A2F-D533BB1F80C4}" presName="Accent1" presStyleCnt="0"/>
      <dgm:spPr/>
    </dgm:pt>
    <dgm:pt modelId="{F80E4F33-CD46-4775-8B18-C2A31C9B5A64}" type="pres">
      <dgm:prSet presAssocID="{CE1B5E7A-3E5C-4CCC-9A2F-D533BB1F80C4}" presName="Accent" presStyleLbl="node1" presStyleIdx="0" presStyleCnt="3"/>
      <dgm:spPr/>
    </dgm:pt>
    <dgm:pt modelId="{C7235DC0-E28D-4381-AB5F-769A35CD7B08}" type="pres">
      <dgm:prSet presAssocID="{CE1B5E7A-3E5C-4CCC-9A2F-D533BB1F80C4}" presName="Parent1" presStyleLbl="revTx" presStyleIdx="0" presStyleCnt="3">
        <dgm:presLayoutVars>
          <dgm:chMax val="1"/>
          <dgm:chPref val="1"/>
          <dgm:bulletEnabled val="1"/>
        </dgm:presLayoutVars>
      </dgm:prSet>
      <dgm:spPr/>
    </dgm:pt>
    <dgm:pt modelId="{A46B9C64-C54E-43DF-AAA3-CAEE56BBD0C8}" type="pres">
      <dgm:prSet presAssocID="{89014136-637E-40E3-95DB-431A95DD0CDC}" presName="Accent2" presStyleCnt="0"/>
      <dgm:spPr/>
    </dgm:pt>
    <dgm:pt modelId="{4B954093-44F3-4E5F-8BF0-7C9433062391}" type="pres">
      <dgm:prSet presAssocID="{89014136-637E-40E3-95DB-431A95DD0CDC}" presName="Accent" presStyleLbl="node1" presStyleIdx="1" presStyleCnt="3"/>
      <dgm:spPr/>
    </dgm:pt>
    <dgm:pt modelId="{27CC283B-F3F9-429F-AB38-801CCBCA50ED}" type="pres">
      <dgm:prSet presAssocID="{89014136-637E-40E3-95DB-431A95DD0CDC}" presName="Parent2" presStyleLbl="revTx" presStyleIdx="1" presStyleCnt="3" custScaleX="232251" custScaleY="98018" custLinFactNeighborX="71962" custLinFactNeighborY="-149">
        <dgm:presLayoutVars>
          <dgm:chMax val="1"/>
          <dgm:chPref val="1"/>
          <dgm:bulletEnabled val="1"/>
        </dgm:presLayoutVars>
      </dgm:prSet>
      <dgm:spPr/>
    </dgm:pt>
    <dgm:pt modelId="{E8ED38E1-EB7D-4474-BC4E-272D5EF469BC}" type="pres">
      <dgm:prSet presAssocID="{F4F433F8-E247-4E52-A479-F71471F46393}" presName="Accent3" presStyleCnt="0"/>
      <dgm:spPr/>
    </dgm:pt>
    <dgm:pt modelId="{FC086FA7-3FF6-4924-A6C0-86707D67F169}" type="pres">
      <dgm:prSet presAssocID="{F4F433F8-E247-4E52-A479-F71471F46393}" presName="Accent" presStyleLbl="node1" presStyleIdx="2" presStyleCnt="3"/>
      <dgm:spPr/>
    </dgm:pt>
    <dgm:pt modelId="{8E4ADD15-995B-4B93-B8A2-24BF618E677A}" type="pres">
      <dgm:prSet presAssocID="{F4F433F8-E247-4E52-A479-F71471F46393}" presName="Parent3" presStyleLbl="revTx" presStyleIdx="2" presStyleCnt="3">
        <dgm:presLayoutVars>
          <dgm:chMax val="1"/>
          <dgm:chPref val="1"/>
          <dgm:bulletEnabled val="1"/>
        </dgm:presLayoutVars>
      </dgm:prSet>
      <dgm:spPr/>
    </dgm:pt>
  </dgm:ptLst>
  <dgm:cxnLst>
    <dgm:cxn modelId="{FBEC5923-E7ED-4379-B5FF-F27049815DE8}" srcId="{3DB7D83E-09AF-4AB6-BD06-5A5D5FE259A3}" destId="{89014136-637E-40E3-95DB-431A95DD0CDC}" srcOrd="1" destOrd="0" parTransId="{BAFB37BC-CE09-4971-AB2D-819A39F079C4}" sibTransId="{BDA1C264-16AD-435B-9BAB-AE02C9D056B5}"/>
    <dgm:cxn modelId="{7A6F4C6E-303B-44CA-9368-2A05B6B2693B}" srcId="{3DB7D83E-09AF-4AB6-BD06-5A5D5FE259A3}" destId="{F4F433F8-E247-4E52-A479-F71471F46393}" srcOrd="2" destOrd="0" parTransId="{3DC9A0E7-7434-45D7-A09B-D225386B123B}" sibTransId="{84FB9B7D-3CC1-448E-B97B-17AC2C20764B}"/>
    <dgm:cxn modelId="{B3823A7A-64A0-42F0-AE67-CE103CB422F1}" type="presOf" srcId="{3DB7D83E-09AF-4AB6-BD06-5A5D5FE259A3}" destId="{67DA385E-517B-4358-8B15-6DF645BEE6A8}" srcOrd="0" destOrd="0" presId="urn:microsoft.com/office/officeart/2009/layout/CircleArrowProcess"/>
    <dgm:cxn modelId="{8618DF99-F4E6-47A9-86F0-BB4D0FBCD21A}" srcId="{3DB7D83E-09AF-4AB6-BD06-5A5D5FE259A3}" destId="{CE1B5E7A-3E5C-4CCC-9A2F-D533BB1F80C4}" srcOrd="0" destOrd="0" parTransId="{0AA958D1-4E4E-496E-B9EE-B2448245B34F}" sibTransId="{8CF6352A-EA29-4434-8BB3-C92858AF14E5}"/>
    <dgm:cxn modelId="{DD3810A3-EC33-45D8-8285-176EAFA1709E}" type="presOf" srcId="{F4F433F8-E247-4E52-A479-F71471F46393}" destId="{8E4ADD15-995B-4B93-B8A2-24BF618E677A}" srcOrd="0" destOrd="0" presId="urn:microsoft.com/office/officeart/2009/layout/CircleArrowProcess"/>
    <dgm:cxn modelId="{10BB87AD-0568-41B7-BE72-01695DA4778D}" type="presOf" srcId="{CE1B5E7A-3E5C-4CCC-9A2F-D533BB1F80C4}" destId="{C7235DC0-E28D-4381-AB5F-769A35CD7B08}" srcOrd="0" destOrd="0" presId="urn:microsoft.com/office/officeart/2009/layout/CircleArrowProcess"/>
    <dgm:cxn modelId="{618D26DD-4C31-4C0B-AE78-599A14CB57AF}" type="presOf" srcId="{89014136-637E-40E3-95DB-431A95DD0CDC}" destId="{27CC283B-F3F9-429F-AB38-801CCBCA50ED}" srcOrd="0" destOrd="0" presId="urn:microsoft.com/office/officeart/2009/layout/CircleArrowProcess"/>
    <dgm:cxn modelId="{BC552A17-9885-4431-BDA8-490A5B54794A}" type="presParOf" srcId="{67DA385E-517B-4358-8B15-6DF645BEE6A8}" destId="{1D1F39CD-78F6-4798-9FD1-2E63E7BA1B6F}" srcOrd="0" destOrd="0" presId="urn:microsoft.com/office/officeart/2009/layout/CircleArrowProcess"/>
    <dgm:cxn modelId="{086A3E7D-FE01-4B04-AFD1-741F40B3CB45}" type="presParOf" srcId="{1D1F39CD-78F6-4798-9FD1-2E63E7BA1B6F}" destId="{F80E4F33-CD46-4775-8B18-C2A31C9B5A64}" srcOrd="0" destOrd="0" presId="urn:microsoft.com/office/officeart/2009/layout/CircleArrowProcess"/>
    <dgm:cxn modelId="{98949FD7-1B91-444D-A7F6-163D1F12BD8A}" type="presParOf" srcId="{67DA385E-517B-4358-8B15-6DF645BEE6A8}" destId="{C7235DC0-E28D-4381-AB5F-769A35CD7B08}" srcOrd="1" destOrd="0" presId="urn:microsoft.com/office/officeart/2009/layout/CircleArrowProcess"/>
    <dgm:cxn modelId="{5DF237DE-53BB-4FEF-A552-738893AA1553}" type="presParOf" srcId="{67DA385E-517B-4358-8B15-6DF645BEE6A8}" destId="{A46B9C64-C54E-43DF-AAA3-CAEE56BBD0C8}" srcOrd="2" destOrd="0" presId="urn:microsoft.com/office/officeart/2009/layout/CircleArrowProcess"/>
    <dgm:cxn modelId="{2E883ED0-A5DE-4DDA-BB28-317EAE1F8F4A}" type="presParOf" srcId="{A46B9C64-C54E-43DF-AAA3-CAEE56BBD0C8}" destId="{4B954093-44F3-4E5F-8BF0-7C9433062391}" srcOrd="0" destOrd="0" presId="urn:microsoft.com/office/officeart/2009/layout/CircleArrowProcess"/>
    <dgm:cxn modelId="{944CC48B-8B87-426A-8B93-12516B2658A5}" type="presParOf" srcId="{67DA385E-517B-4358-8B15-6DF645BEE6A8}" destId="{27CC283B-F3F9-429F-AB38-801CCBCA50ED}" srcOrd="3" destOrd="0" presId="urn:microsoft.com/office/officeart/2009/layout/CircleArrowProcess"/>
    <dgm:cxn modelId="{5D76CD6B-4147-40A1-A0B9-56BE0FAB1306}" type="presParOf" srcId="{67DA385E-517B-4358-8B15-6DF645BEE6A8}" destId="{E8ED38E1-EB7D-4474-BC4E-272D5EF469BC}" srcOrd="4" destOrd="0" presId="urn:microsoft.com/office/officeart/2009/layout/CircleArrowProcess"/>
    <dgm:cxn modelId="{AD9F8359-54A6-4861-9B43-A19CE3F35591}" type="presParOf" srcId="{E8ED38E1-EB7D-4474-BC4E-272D5EF469BC}" destId="{FC086FA7-3FF6-4924-A6C0-86707D67F169}" srcOrd="0" destOrd="0" presId="urn:microsoft.com/office/officeart/2009/layout/CircleArrowProcess"/>
    <dgm:cxn modelId="{52B7A91C-AC64-4661-AA9B-EBA8E1B5E2F6}" type="presParOf" srcId="{67DA385E-517B-4358-8B15-6DF645BEE6A8}" destId="{8E4ADD15-995B-4B93-B8A2-24BF618E677A}"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BEFB2B-BBC0-4EE9-8220-C7BAB5DCFD1E}"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EDF81117-C84E-478E-BECF-1180E5EB432D}">
      <dgm:prSet phldrT="[Text]" custT="1"/>
      <dgm:spPr>
        <a:solidFill>
          <a:schemeClr val="accent2"/>
        </a:solidFill>
      </dgm:spPr>
      <dgm:t>
        <a:bodyPr/>
        <a:lstStyle/>
        <a:p>
          <a:r>
            <a:rPr lang="en-US" sz="4000" b="1">
              <a:solidFill>
                <a:schemeClr val="tx1"/>
              </a:solidFill>
            </a:rPr>
            <a:t> Listen </a:t>
          </a:r>
        </a:p>
      </dgm:t>
    </dgm:pt>
    <dgm:pt modelId="{66357811-7CE3-4992-AE15-2FA760A223A9}" type="parTrans" cxnId="{BC9CCAD0-6EEF-44CC-A1D9-FEA13CA0A2CB}">
      <dgm:prSet/>
      <dgm:spPr/>
      <dgm:t>
        <a:bodyPr/>
        <a:lstStyle/>
        <a:p>
          <a:endParaRPr lang="en-US">
            <a:solidFill>
              <a:schemeClr val="tx1"/>
            </a:solidFill>
          </a:endParaRPr>
        </a:p>
      </dgm:t>
    </dgm:pt>
    <dgm:pt modelId="{6DC7C169-2291-4D62-8231-DD866DA600D9}" type="sibTrans" cxnId="{BC9CCAD0-6EEF-44CC-A1D9-FEA13CA0A2CB}">
      <dgm:prSet/>
      <dgm:spPr>
        <a:ln w="12700"/>
      </dgm:spPr>
      <dgm:t>
        <a:bodyPr/>
        <a:lstStyle/>
        <a:p>
          <a:endParaRPr lang="en-US">
            <a:solidFill>
              <a:schemeClr val="tx1"/>
            </a:solidFill>
          </a:endParaRPr>
        </a:p>
      </dgm:t>
    </dgm:pt>
    <dgm:pt modelId="{1DCCB319-9B29-4F3A-887B-078C1B724C4C}">
      <dgm:prSet phldrT="[Text]" custT="1"/>
      <dgm:spPr>
        <a:solidFill>
          <a:schemeClr val="accent2"/>
        </a:solidFill>
      </dgm:spPr>
      <dgm:t>
        <a:bodyPr/>
        <a:lstStyle/>
        <a:p>
          <a:r>
            <a:rPr lang="en-US" sz="2800">
              <a:solidFill>
                <a:schemeClr val="tx1"/>
              </a:solidFill>
            </a:rPr>
            <a:t>Listen to the woman closely, with empathy and without judging.</a:t>
          </a:r>
        </a:p>
      </dgm:t>
    </dgm:pt>
    <dgm:pt modelId="{F2AF5D19-CEA3-49C4-9DF1-818DA722FD1A}" type="parTrans" cxnId="{8BC4359F-AE0C-4EC7-B295-8B471F3CC84B}">
      <dgm:prSet/>
      <dgm:spPr/>
      <dgm:t>
        <a:bodyPr/>
        <a:lstStyle/>
        <a:p>
          <a:endParaRPr lang="en-US">
            <a:solidFill>
              <a:schemeClr val="tx1"/>
            </a:solidFill>
          </a:endParaRPr>
        </a:p>
      </dgm:t>
    </dgm:pt>
    <dgm:pt modelId="{2E086F56-A021-4366-83A5-CCCB5A80B930}" type="sibTrans" cxnId="{8BC4359F-AE0C-4EC7-B295-8B471F3CC84B}">
      <dgm:prSet/>
      <dgm:spPr/>
      <dgm:t>
        <a:bodyPr/>
        <a:lstStyle/>
        <a:p>
          <a:endParaRPr lang="en-US">
            <a:solidFill>
              <a:schemeClr val="tx1"/>
            </a:solidFill>
          </a:endParaRPr>
        </a:p>
      </dgm:t>
    </dgm:pt>
    <dgm:pt modelId="{717FF627-4859-4963-9297-CDB79B3AE9B0}">
      <dgm:prSet phldrT="[Text]" custT="1"/>
      <dgm:spPr>
        <a:solidFill>
          <a:schemeClr val="accent5"/>
        </a:solidFill>
      </dgm:spPr>
      <dgm:t>
        <a:bodyPr/>
        <a:lstStyle/>
        <a:p>
          <a:r>
            <a:rPr lang="en-US" sz="4000" b="1">
              <a:solidFill>
                <a:schemeClr val="tx1"/>
              </a:solidFill>
            </a:rPr>
            <a:t>Inquire about needs </a:t>
          </a:r>
        </a:p>
      </dgm:t>
    </dgm:pt>
    <dgm:pt modelId="{E808D61F-7FEC-4642-9692-BB2D672031F8}" type="parTrans" cxnId="{FAB0E34D-20C5-4F44-BC78-792E3950633E}">
      <dgm:prSet/>
      <dgm:spPr/>
      <dgm:t>
        <a:bodyPr/>
        <a:lstStyle/>
        <a:p>
          <a:endParaRPr lang="en-US">
            <a:solidFill>
              <a:schemeClr val="tx1"/>
            </a:solidFill>
          </a:endParaRPr>
        </a:p>
      </dgm:t>
    </dgm:pt>
    <dgm:pt modelId="{B8BC36E6-8A66-4437-8EEA-9C2077229395}" type="sibTrans" cxnId="{FAB0E34D-20C5-4F44-BC78-792E3950633E}">
      <dgm:prSet/>
      <dgm:spPr>
        <a:ln w="12700">
          <a:solidFill>
            <a:schemeClr val="tx1"/>
          </a:solidFill>
        </a:ln>
      </dgm:spPr>
      <dgm:t>
        <a:bodyPr/>
        <a:lstStyle/>
        <a:p>
          <a:endParaRPr lang="en-US">
            <a:solidFill>
              <a:schemeClr val="tx1"/>
            </a:solidFill>
          </a:endParaRPr>
        </a:p>
      </dgm:t>
    </dgm:pt>
    <dgm:pt modelId="{127AEFF2-87BA-44F8-8153-F45D4EABCF06}">
      <dgm:prSet phldrT="[Text]" custT="1"/>
      <dgm:spPr>
        <a:solidFill>
          <a:schemeClr val="accent5"/>
        </a:solidFill>
      </dgm:spPr>
      <dgm:t>
        <a:bodyPr/>
        <a:lstStyle/>
        <a:p>
          <a:r>
            <a:rPr lang="en-US" sz="2800">
              <a:solidFill>
                <a:schemeClr val="tx1"/>
              </a:solidFill>
            </a:rPr>
            <a:t>Assess and respond to her various needs and concerns-emotional, physical (including reproductive health) and social. </a:t>
          </a:r>
        </a:p>
      </dgm:t>
    </dgm:pt>
    <dgm:pt modelId="{EA00018D-3F79-4385-8CE5-E3933ABA0CCC}" type="parTrans" cxnId="{D75C7960-AC63-4F90-846B-EC0CC05F7379}">
      <dgm:prSet/>
      <dgm:spPr/>
      <dgm:t>
        <a:bodyPr/>
        <a:lstStyle/>
        <a:p>
          <a:endParaRPr lang="en-US">
            <a:solidFill>
              <a:schemeClr val="tx1"/>
            </a:solidFill>
          </a:endParaRPr>
        </a:p>
      </dgm:t>
    </dgm:pt>
    <dgm:pt modelId="{6979AEDB-4100-41FA-AF31-4A8E9844F14B}" type="sibTrans" cxnId="{D75C7960-AC63-4F90-846B-EC0CC05F7379}">
      <dgm:prSet/>
      <dgm:spPr/>
      <dgm:t>
        <a:bodyPr/>
        <a:lstStyle/>
        <a:p>
          <a:endParaRPr lang="en-US">
            <a:solidFill>
              <a:schemeClr val="tx1"/>
            </a:solidFill>
          </a:endParaRPr>
        </a:p>
      </dgm:t>
    </dgm:pt>
    <dgm:pt modelId="{C4711978-F900-4A55-8CB8-A2D3F660794B}">
      <dgm:prSet phldrT="[Text]" custT="1"/>
      <dgm:spPr>
        <a:solidFill>
          <a:schemeClr val="accent4"/>
        </a:solidFill>
      </dgm:spPr>
      <dgm:t>
        <a:bodyPr/>
        <a:lstStyle/>
        <a:p>
          <a:r>
            <a:rPr lang="en-US" sz="4000" b="1">
              <a:solidFill>
                <a:schemeClr val="tx1"/>
              </a:solidFill>
            </a:rPr>
            <a:t>Validate </a:t>
          </a:r>
        </a:p>
      </dgm:t>
    </dgm:pt>
    <dgm:pt modelId="{B39E25DA-5142-40C5-9176-3A43AD1CA37C}" type="parTrans" cxnId="{CABFA896-66D8-4F4A-8FA9-7C1EE056AACE}">
      <dgm:prSet/>
      <dgm:spPr/>
      <dgm:t>
        <a:bodyPr/>
        <a:lstStyle/>
        <a:p>
          <a:endParaRPr lang="en-US">
            <a:solidFill>
              <a:schemeClr val="tx1"/>
            </a:solidFill>
          </a:endParaRPr>
        </a:p>
      </dgm:t>
    </dgm:pt>
    <dgm:pt modelId="{0AC8434A-8A7E-4BAC-93F8-6AA9C1EAA33D}" type="sibTrans" cxnId="{CABFA896-66D8-4F4A-8FA9-7C1EE056AACE}">
      <dgm:prSet/>
      <dgm:spPr>
        <a:ln w="12700">
          <a:solidFill>
            <a:schemeClr val="tx1"/>
          </a:solidFill>
        </a:ln>
      </dgm:spPr>
      <dgm:t>
        <a:bodyPr/>
        <a:lstStyle/>
        <a:p>
          <a:endParaRPr lang="en-US">
            <a:solidFill>
              <a:schemeClr val="tx1"/>
            </a:solidFill>
          </a:endParaRPr>
        </a:p>
      </dgm:t>
    </dgm:pt>
    <dgm:pt modelId="{EFD7AEFB-3D7F-4724-8B8E-4CFE815C3951}">
      <dgm:prSet phldrT="[Text]" custT="1"/>
      <dgm:spPr>
        <a:solidFill>
          <a:schemeClr val="accent4"/>
        </a:solidFill>
      </dgm:spPr>
      <dgm:t>
        <a:bodyPr/>
        <a:lstStyle/>
        <a:p>
          <a:r>
            <a:rPr lang="en-US" sz="2800">
              <a:solidFill>
                <a:schemeClr val="tx1"/>
              </a:solidFill>
            </a:rPr>
            <a:t>Show her that you understand and believe her. Assure her that she is not to blame.</a:t>
          </a:r>
        </a:p>
      </dgm:t>
    </dgm:pt>
    <dgm:pt modelId="{831101C1-DFF7-4600-ABBC-6777C23CD95C}" type="parTrans" cxnId="{167EADF3-6988-4D18-93E3-2B99F3FA3395}">
      <dgm:prSet/>
      <dgm:spPr/>
      <dgm:t>
        <a:bodyPr/>
        <a:lstStyle/>
        <a:p>
          <a:endParaRPr lang="en-US">
            <a:solidFill>
              <a:schemeClr val="tx1"/>
            </a:solidFill>
          </a:endParaRPr>
        </a:p>
      </dgm:t>
    </dgm:pt>
    <dgm:pt modelId="{3CC8AAB8-59EA-4992-8336-54A6AD88EB2A}" type="sibTrans" cxnId="{167EADF3-6988-4D18-93E3-2B99F3FA3395}">
      <dgm:prSet/>
      <dgm:spPr/>
      <dgm:t>
        <a:bodyPr/>
        <a:lstStyle/>
        <a:p>
          <a:endParaRPr lang="en-US">
            <a:solidFill>
              <a:schemeClr val="tx1"/>
            </a:solidFill>
          </a:endParaRPr>
        </a:p>
      </dgm:t>
    </dgm:pt>
    <dgm:pt modelId="{6702FD91-0053-477E-8007-F58A13B8F8FB}">
      <dgm:prSet phldrT="[Text]" custT="1"/>
      <dgm:spPr>
        <a:solidFill>
          <a:schemeClr val="accent1">
            <a:lumMod val="60000"/>
            <a:lumOff val="40000"/>
          </a:schemeClr>
        </a:solidFill>
      </dgm:spPr>
      <dgm:t>
        <a:bodyPr/>
        <a:lstStyle/>
        <a:p>
          <a:r>
            <a:rPr lang="en-US" sz="4000" b="1">
              <a:solidFill>
                <a:schemeClr val="tx1"/>
              </a:solidFill>
            </a:rPr>
            <a:t>Enhance Safety</a:t>
          </a:r>
        </a:p>
      </dgm:t>
    </dgm:pt>
    <dgm:pt modelId="{26661F47-5FF5-42E1-9A94-372DC5727D68}" type="parTrans" cxnId="{ADA4E133-9588-496C-86DE-934C905C79E8}">
      <dgm:prSet/>
      <dgm:spPr/>
      <dgm:t>
        <a:bodyPr/>
        <a:lstStyle/>
        <a:p>
          <a:endParaRPr lang="en-US">
            <a:solidFill>
              <a:schemeClr val="tx1"/>
            </a:solidFill>
          </a:endParaRPr>
        </a:p>
      </dgm:t>
    </dgm:pt>
    <dgm:pt modelId="{117D4834-890E-4D0F-B24B-077276B298C2}" type="sibTrans" cxnId="{ADA4E133-9588-496C-86DE-934C905C79E8}">
      <dgm:prSet/>
      <dgm:spPr>
        <a:ln w="12700">
          <a:solidFill>
            <a:schemeClr val="tx1"/>
          </a:solidFill>
        </a:ln>
      </dgm:spPr>
      <dgm:t>
        <a:bodyPr/>
        <a:lstStyle/>
        <a:p>
          <a:endParaRPr lang="en-US">
            <a:solidFill>
              <a:schemeClr val="tx1"/>
            </a:solidFill>
          </a:endParaRPr>
        </a:p>
      </dgm:t>
    </dgm:pt>
    <dgm:pt modelId="{8EACE47A-73AF-48C9-8C3F-2346554C19CA}">
      <dgm:prSet phldrT="[Text]" custT="1"/>
      <dgm:spPr>
        <a:solidFill>
          <a:schemeClr val="accent5">
            <a:lumMod val="60000"/>
            <a:lumOff val="40000"/>
          </a:schemeClr>
        </a:solidFill>
      </dgm:spPr>
      <dgm:t>
        <a:bodyPr/>
        <a:lstStyle/>
        <a:p>
          <a:r>
            <a:rPr lang="en-US" sz="4000" b="1">
              <a:solidFill>
                <a:schemeClr val="tx1"/>
              </a:solidFill>
            </a:rPr>
            <a:t>Support</a:t>
          </a:r>
        </a:p>
      </dgm:t>
    </dgm:pt>
    <dgm:pt modelId="{C48D8C7B-2C16-4FEB-B826-451AC23C9C7D}" type="parTrans" cxnId="{46609BE3-DD55-4DDA-AE7E-48B703A97C6C}">
      <dgm:prSet/>
      <dgm:spPr/>
      <dgm:t>
        <a:bodyPr/>
        <a:lstStyle/>
        <a:p>
          <a:endParaRPr lang="en-US">
            <a:solidFill>
              <a:schemeClr val="tx1"/>
            </a:solidFill>
          </a:endParaRPr>
        </a:p>
      </dgm:t>
    </dgm:pt>
    <dgm:pt modelId="{B64AEEF7-4D32-40E2-83A9-C496D23908C9}" type="sibTrans" cxnId="{46609BE3-DD55-4DDA-AE7E-48B703A97C6C}">
      <dgm:prSet/>
      <dgm:spPr/>
      <dgm:t>
        <a:bodyPr/>
        <a:lstStyle/>
        <a:p>
          <a:endParaRPr lang="en-US">
            <a:solidFill>
              <a:schemeClr val="tx1"/>
            </a:solidFill>
          </a:endParaRPr>
        </a:p>
      </dgm:t>
    </dgm:pt>
    <dgm:pt modelId="{23DAB46A-558D-47CE-8B2A-B890F8B6566F}">
      <dgm:prSet phldrT="[Text]" custT="1"/>
      <dgm:spPr>
        <a:solidFill>
          <a:schemeClr val="accent1">
            <a:lumMod val="60000"/>
            <a:lumOff val="40000"/>
          </a:schemeClr>
        </a:solidFill>
      </dgm:spPr>
      <dgm:t>
        <a:bodyPr/>
        <a:lstStyle/>
        <a:p>
          <a:r>
            <a:rPr lang="en-US" sz="2800">
              <a:solidFill>
                <a:schemeClr val="tx1"/>
              </a:solidFill>
            </a:rPr>
            <a:t>Discuss a plan to protect herself from further harm if needed.</a:t>
          </a:r>
        </a:p>
      </dgm:t>
    </dgm:pt>
    <dgm:pt modelId="{103BC423-8D0D-4ECF-9228-A166E1522A4A}" type="parTrans" cxnId="{F894E5B2-63EA-4687-BCDE-FFFB55726F54}">
      <dgm:prSet/>
      <dgm:spPr/>
      <dgm:t>
        <a:bodyPr/>
        <a:lstStyle/>
        <a:p>
          <a:endParaRPr lang="en-US">
            <a:solidFill>
              <a:schemeClr val="tx1"/>
            </a:solidFill>
          </a:endParaRPr>
        </a:p>
      </dgm:t>
    </dgm:pt>
    <dgm:pt modelId="{C877DA05-94A6-47F6-802F-2A8A586B5AEC}" type="sibTrans" cxnId="{F894E5B2-63EA-4687-BCDE-FFFB55726F54}">
      <dgm:prSet/>
      <dgm:spPr/>
      <dgm:t>
        <a:bodyPr/>
        <a:lstStyle/>
        <a:p>
          <a:endParaRPr lang="en-US">
            <a:solidFill>
              <a:schemeClr val="tx1"/>
            </a:solidFill>
          </a:endParaRPr>
        </a:p>
      </dgm:t>
    </dgm:pt>
    <dgm:pt modelId="{0C09F79F-FACA-41CE-92B5-513F82F2FD53}">
      <dgm:prSet phldrT="[Text]" custT="1"/>
      <dgm:spPr>
        <a:solidFill>
          <a:schemeClr val="accent5">
            <a:lumMod val="60000"/>
            <a:lumOff val="40000"/>
          </a:schemeClr>
        </a:solidFill>
      </dgm:spPr>
      <dgm:t>
        <a:bodyPr/>
        <a:lstStyle/>
        <a:p>
          <a:r>
            <a:rPr lang="en-US" sz="2800">
              <a:solidFill>
                <a:schemeClr val="tx1"/>
              </a:solidFill>
            </a:rPr>
            <a:t>Support her by helping her connect to information, services and social support. </a:t>
          </a:r>
        </a:p>
      </dgm:t>
    </dgm:pt>
    <dgm:pt modelId="{59154256-0C23-4D21-82F0-3892A8F94AEB}" type="parTrans" cxnId="{92186C5F-787E-4004-99B8-2B834261E30F}">
      <dgm:prSet/>
      <dgm:spPr/>
      <dgm:t>
        <a:bodyPr/>
        <a:lstStyle/>
        <a:p>
          <a:endParaRPr lang="en-US">
            <a:solidFill>
              <a:schemeClr val="tx1"/>
            </a:solidFill>
          </a:endParaRPr>
        </a:p>
      </dgm:t>
    </dgm:pt>
    <dgm:pt modelId="{CE35A2F6-240F-4E55-B68F-588407003665}" type="sibTrans" cxnId="{92186C5F-787E-4004-99B8-2B834261E30F}">
      <dgm:prSet/>
      <dgm:spPr/>
      <dgm:t>
        <a:bodyPr/>
        <a:lstStyle/>
        <a:p>
          <a:endParaRPr lang="en-US">
            <a:solidFill>
              <a:schemeClr val="tx1"/>
            </a:solidFill>
          </a:endParaRPr>
        </a:p>
      </dgm:t>
    </dgm:pt>
    <dgm:pt modelId="{FCD07D18-B034-C644-8A1E-49B1986BEDDA}" type="pres">
      <dgm:prSet presAssocID="{C9BEFB2B-BBC0-4EE9-8220-C7BAB5DCFD1E}" presName="Name0" presStyleCnt="0">
        <dgm:presLayoutVars>
          <dgm:dir/>
          <dgm:resizeHandles val="exact"/>
        </dgm:presLayoutVars>
      </dgm:prSet>
      <dgm:spPr/>
    </dgm:pt>
    <dgm:pt modelId="{929C0FCE-A7DC-7443-B072-8F625F4CEDBC}" type="pres">
      <dgm:prSet presAssocID="{EDF81117-C84E-478E-BECF-1180E5EB432D}" presName="node" presStyleLbl="node1" presStyleIdx="0" presStyleCnt="5" custLinFactNeighborX="-20904" custLinFactNeighborY="-29022">
        <dgm:presLayoutVars>
          <dgm:bulletEnabled val="1"/>
        </dgm:presLayoutVars>
      </dgm:prSet>
      <dgm:spPr/>
    </dgm:pt>
    <dgm:pt modelId="{14ED132D-4A77-3E42-9E42-3FEA6C7126B1}" type="pres">
      <dgm:prSet presAssocID="{6DC7C169-2291-4D62-8231-DD866DA600D9}" presName="sibTrans" presStyleLbl="sibTrans1D1" presStyleIdx="0" presStyleCnt="4"/>
      <dgm:spPr/>
    </dgm:pt>
    <dgm:pt modelId="{D01B0DF0-9FBA-0041-A9FE-95593977AD5A}" type="pres">
      <dgm:prSet presAssocID="{6DC7C169-2291-4D62-8231-DD866DA600D9}" presName="connectorText" presStyleLbl="sibTrans1D1" presStyleIdx="0" presStyleCnt="4"/>
      <dgm:spPr/>
    </dgm:pt>
    <dgm:pt modelId="{BC591A76-1CD2-914D-ABC7-B975E3F5A1F9}" type="pres">
      <dgm:prSet presAssocID="{717FF627-4859-4963-9297-CDB79B3AE9B0}" presName="node" presStyleLbl="node1" presStyleIdx="1" presStyleCnt="5" custLinFactNeighborX="-3890" custLinFactNeighborY="-28948">
        <dgm:presLayoutVars>
          <dgm:bulletEnabled val="1"/>
        </dgm:presLayoutVars>
      </dgm:prSet>
      <dgm:spPr/>
    </dgm:pt>
    <dgm:pt modelId="{E131AC1C-9600-C94B-AC90-3F3562E4516A}" type="pres">
      <dgm:prSet presAssocID="{B8BC36E6-8A66-4437-8EEA-9C2077229395}" presName="sibTrans" presStyleLbl="sibTrans1D1" presStyleIdx="1" presStyleCnt="4"/>
      <dgm:spPr/>
    </dgm:pt>
    <dgm:pt modelId="{EA551E31-676F-D84F-A172-A7BB31FD2C5B}" type="pres">
      <dgm:prSet presAssocID="{B8BC36E6-8A66-4437-8EEA-9C2077229395}" presName="connectorText" presStyleLbl="sibTrans1D1" presStyleIdx="1" presStyleCnt="4"/>
      <dgm:spPr/>
    </dgm:pt>
    <dgm:pt modelId="{F89C7F9E-891F-9A46-A8E9-A4E1A62DE0F0}" type="pres">
      <dgm:prSet presAssocID="{C4711978-F900-4A55-8CB8-A2D3F660794B}" presName="node" presStyleLbl="node1" presStyleIdx="2" presStyleCnt="5" custLinFactNeighborX="-7292" custLinFactNeighborY="-28796">
        <dgm:presLayoutVars>
          <dgm:bulletEnabled val="1"/>
        </dgm:presLayoutVars>
      </dgm:prSet>
      <dgm:spPr/>
    </dgm:pt>
    <dgm:pt modelId="{3151C72A-3419-3E40-846E-211B78D1A6F0}" type="pres">
      <dgm:prSet presAssocID="{0AC8434A-8A7E-4BAC-93F8-6AA9C1EAA33D}" presName="sibTrans" presStyleLbl="sibTrans1D1" presStyleIdx="2" presStyleCnt="4"/>
      <dgm:spPr/>
    </dgm:pt>
    <dgm:pt modelId="{38F911FC-26A8-2440-8B13-8C8B0F7CB9D1}" type="pres">
      <dgm:prSet presAssocID="{0AC8434A-8A7E-4BAC-93F8-6AA9C1EAA33D}" presName="connectorText" presStyleLbl="sibTrans1D1" presStyleIdx="2" presStyleCnt="4"/>
      <dgm:spPr/>
    </dgm:pt>
    <dgm:pt modelId="{D43D49DA-FA70-9D42-A32D-F1CB89047C06}" type="pres">
      <dgm:prSet presAssocID="{6702FD91-0053-477E-8007-F58A13B8F8FB}" presName="node" presStyleLbl="node1" presStyleIdx="3" presStyleCnt="5" custLinFactNeighborX="40026" custLinFactNeighborY="-12982">
        <dgm:presLayoutVars>
          <dgm:bulletEnabled val="1"/>
        </dgm:presLayoutVars>
      </dgm:prSet>
      <dgm:spPr/>
    </dgm:pt>
    <dgm:pt modelId="{5D7C36BE-DE37-DA48-AA54-3868A5ACC7AE}" type="pres">
      <dgm:prSet presAssocID="{117D4834-890E-4D0F-B24B-077276B298C2}" presName="sibTrans" presStyleLbl="sibTrans1D1" presStyleIdx="3" presStyleCnt="4"/>
      <dgm:spPr/>
    </dgm:pt>
    <dgm:pt modelId="{E54B64BF-EFF9-7640-9B90-3482670A9F8E}" type="pres">
      <dgm:prSet presAssocID="{117D4834-890E-4D0F-B24B-077276B298C2}" presName="connectorText" presStyleLbl="sibTrans1D1" presStyleIdx="3" presStyleCnt="4"/>
      <dgm:spPr/>
    </dgm:pt>
    <dgm:pt modelId="{4E3A809C-D2B7-7042-A494-D4237D3CF880}" type="pres">
      <dgm:prSet presAssocID="{8EACE47A-73AF-48C9-8C3F-2346554C19CA}" presName="node" presStyleLbl="node1" presStyleIdx="4" presStyleCnt="5" custLinFactNeighborX="62014" custLinFactNeighborY="-12962">
        <dgm:presLayoutVars>
          <dgm:bulletEnabled val="1"/>
        </dgm:presLayoutVars>
      </dgm:prSet>
      <dgm:spPr/>
    </dgm:pt>
  </dgm:ptLst>
  <dgm:cxnLst>
    <dgm:cxn modelId="{A348AE04-E9DD-294E-96D4-57F8E3E0768E}" type="presOf" srcId="{23DAB46A-558D-47CE-8B2A-B890F8B6566F}" destId="{D43D49DA-FA70-9D42-A32D-F1CB89047C06}" srcOrd="0" destOrd="1" presId="urn:microsoft.com/office/officeart/2016/7/layout/RepeatingBendingProcessNew"/>
    <dgm:cxn modelId="{1FB6630C-207A-824F-80EB-3106B8954D80}" type="presOf" srcId="{C9BEFB2B-BBC0-4EE9-8220-C7BAB5DCFD1E}" destId="{FCD07D18-B034-C644-8A1E-49B1986BEDDA}" srcOrd="0" destOrd="0" presId="urn:microsoft.com/office/officeart/2016/7/layout/RepeatingBendingProcessNew"/>
    <dgm:cxn modelId="{771C0C19-1C68-334D-9EAA-EC142BC7F903}" type="presOf" srcId="{127AEFF2-87BA-44F8-8153-F45D4EABCF06}" destId="{BC591A76-1CD2-914D-ABC7-B975E3F5A1F9}" srcOrd="0" destOrd="1" presId="urn:microsoft.com/office/officeart/2016/7/layout/RepeatingBendingProcessNew"/>
    <dgm:cxn modelId="{6DC3DE1B-D3D3-0744-9D64-3A06288C41E8}" type="presOf" srcId="{B8BC36E6-8A66-4437-8EEA-9C2077229395}" destId="{E131AC1C-9600-C94B-AC90-3F3562E4516A}" srcOrd="0" destOrd="0" presId="urn:microsoft.com/office/officeart/2016/7/layout/RepeatingBendingProcessNew"/>
    <dgm:cxn modelId="{2029EA20-AD25-974B-A909-AC2975EB473D}" type="presOf" srcId="{117D4834-890E-4D0F-B24B-077276B298C2}" destId="{5D7C36BE-DE37-DA48-AA54-3868A5ACC7AE}" srcOrd="0" destOrd="0" presId="urn:microsoft.com/office/officeart/2016/7/layout/RepeatingBendingProcessNew"/>
    <dgm:cxn modelId="{00936B25-2863-FF40-994D-7B41D62E0FB9}" type="presOf" srcId="{C4711978-F900-4A55-8CB8-A2D3F660794B}" destId="{F89C7F9E-891F-9A46-A8E9-A4E1A62DE0F0}" srcOrd="0" destOrd="0" presId="urn:microsoft.com/office/officeart/2016/7/layout/RepeatingBendingProcessNew"/>
    <dgm:cxn modelId="{A56DDB25-FBC8-7F45-8F06-2A3ABD62CF0A}" type="presOf" srcId="{717FF627-4859-4963-9297-CDB79B3AE9B0}" destId="{BC591A76-1CD2-914D-ABC7-B975E3F5A1F9}" srcOrd="0" destOrd="0" presId="urn:microsoft.com/office/officeart/2016/7/layout/RepeatingBendingProcessNew"/>
    <dgm:cxn modelId="{5683192B-FDCF-CE4D-BD02-BA27C20CEE04}" type="presOf" srcId="{1DCCB319-9B29-4F3A-887B-078C1B724C4C}" destId="{929C0FCE-A7DC-7443-B072-8F625F4CEDBC}" srcOrd="0" destOrd="1" presId="urn:microsoft.com/office/officeart/2016/7/layout/RepeatingBendingProcessNew"/>
    <dgm:cxn modelId="{ADA4E133-9588-496C-86DE-934C905C79E8}" srcId="{C9BEFB2B-BBC0-4EE9-8220-C7BAB5DCFD1E}" destId="{6702FD91-0053-477E-8007-F58A13B8F8FB}" srcOrd="3" destOrd="0" parTransId="{26661F47-5FF5-42E1-9A94-372DC5727D68}" sibTransId="{117D4834-890E-4D0F-B24B-077276B298C2}"/>
    <dgm:cxn modelId="{A8DEBD34-926A-624D-80B9-354A10586734}" type="presOf" srcId="{6702FD91-0053-477E-8007-F58A13B8F8FB}" destId="{D43D49DA-FA70-9D42-A32D-F1CB89047C06}" srcOrd="0" destOrd="0" presId="urn:microsoft.com/office/officeart/2016/7/layout/RepeatingBendingProcessNew"/>
    <dgm:cxn modelId="{D2D2335F-CEB9-B843-A824-1119DC3ADD5B}" type="presOf" srcId="{0AC8434A-8A7E-4BAC-93F8-6AA9C1EAA33D}" destId="{38F911FC-26A8-2440-8B13-8C8B0F7CB9D1}" srcOrd="1" destOrd="0" presId="urn:microsoft.com/office/officeart/2016/7/layout/RepeatingBendingProcessNew"/>
    <dgm:cxn modelId="{92186C5F-787E-4004-99B8-2B834261E30F}" srcId="{8EACE47A-73AF-48C9-8C3F-2346554C19CA}" destId="{0C09F79F-FACA-41CE-92B5-513F82F2FD53}" srcOrd="0" destOrd="0" parTransId="{59154256-0C23-4D21-82F0-3892A8F94AEB}" sibTransId="{CE35A2F6-240F-4E55-B68F-588407003665}"/>
    <dgm:cxn modelId="{E5BAA25F-D1EB-F941-AB2F-89FA7CF196E3}" type="presOf" srcId="{8EACE47A-73AF-48C9-8C3F-2346554C19CA}" destId="{4E3A809C-D2B7-7042-A494-D4237D3CF880}" srcOrd="0" destOrd="0" presId="urn:microsoft.com/office/officeart/2016/7/layout/RepeatingBendingProcessNew"/>
    <dgm:cxn modelId="{D75C7960-AC63-4F90-846B-EC0CC05F7379}" srcId="{717FF627-4859-4963-9297-CDB79B3AE9B0}" destId="{127AEFF2-87BA-44F8-8153-F45D4EABCF06}" srcOrd="0" destOrd="0" parTransId="{EA00018D-3F79-4385-8CE5-E3933ABA0CCC}" sibTransId="{6979AEDB-4100-41FA-AF31-4A8E9844F14B}"/>
    <dgm:cxn modelId="{FAB0E34D-20C5-4F44-BC78-792E3950633E}" srcId="{C9BEFB2B-BBC0-4EE9-8220-C7BAB5DCFD1E}" destId="{717FF627-4859-4963-9297-CDB79B3AE9B0}" srcOrd="1" destOrd="0" parTransId="{E808D61F-7FEC-4642-9692-BB2D672031F8}" sibTransId="{B8BC36E6-8A66-4437-8EEA-9C2077229395}"/>
    <dgm:cxn modelId="{8F8A647E-773F-0C4E-8F86-A25DA0E7F774}" type="presOf" srcId="{0AC8434A-8A7E-4BAC-93F8-6AA9C1EAA33D}" destId="{3151C72A-3419-3E40-846E-211B78D1A6F0}" srcOrd="0" destOrd="0" presId="urn:microsoft.com/office/officeart/2016/7/layout/RepeatingBendingProcessNew"/>
    <dgm:cxn modelId="{6DC35391-85C7-864D-B52A-0CA095A88482}" type="presOf" srcId="{EDF81117-C84E-478E-BECF-1180E5EB432D}" destId="{929C0FCE-A7DC-7443-B072-8F625F4CEDBC}" srcOrd="0" destOrd="0" presId="urn:microsoft.com/office/officeart/2016/7/layout/RepeatingBendingProcessNew"/>
    <dgm:cxn modelId="{CABFA896-66D8-4F4A-8FA9-7C1EE056AACE}" srcId="{C9BEFB2B-BBC0-4EE9-8220-C7BAB5DCFD1E}" destId="{C4711978-F900-4A55-8CB8-A2D3F660794B}" srcOrd="2" destOrd="0" parTransId="{B39E25DA-5142-40C5-9176-3A43AD1CA37C}" sibTransId="{0AC8434A-8A7E-4BAC-93F8-6AA9C1EAA33D}"/>
    <dgm:cxn modelId="{8BC4359F-AE0C-4EC7-B295-8B471F3CC84B}" srcId="{EDF81117-C84E-478E-BECF-1180E5EB432D}" destId="{1DCCB319-9B29-4F3A-887B-078C1B724C4C}" srcOrd="0" destOrd="0" parTransId="{F2AF5D19-CEA3-49C4-9DF1-818DA722FD1A}" sibTransId="{2E086F56-A021-4366-83A5-CCCB5A80B930}"/>
    <dgm:cxn modelId="{486EA2AF-B792-3040-AFD1-270F7D01CDA7}" type="presOf" srcId="{0C09F79F-FACA-41CE-92B5-513F82F2FD53}" destId="{4E3A809C-D2B7-7042-A494-D4237D3CF880}" srcOrd="0" destOrd="1" presId="urn:microsoft.com/office/officeart/2016/7/layout/RepeatingBendingProcessNew"/>
    <dgm:cxn modelId="{CB5D0AB0-37DC-D145-BBEE-AB0C1CA2C06F}" type="presOf" srcId="{B8BC36E6-8A66-4437-8EEA-9C2077229395}" destId="{EA551E31-676F-D84F-A172-A7BB31FD2C5B}" srcOrd="1" destOrd="0" presId="urn:microsoft.com/office/officeart/2016/7/layout/RepeatingBendingProcessNew"/>
    <dgm:cxn modelId="{F894E5B2-63EA-4687-BCDE-FFFB55726F54}" srcId="{6702FD91-0053-477E-8007-F58A13B8F8FB}" destId="{23DAB46A-558D-47CE-8B2A-B890F8B6566F}" srcOrd="0" destOrd="0" parTransId="{103BC423-8D0D-4ECF-9228-A166E1522A4A}" sibTransId="{C877DA05-94A6-47F6-802F-2A8A586B5AEC}"/>
    <dgm:cxn modelId="{94C677B5-8283-394D-80C3-2F18FC27088D}" type="presOf" srcId="{6DC7C169-2291-4D62-8231-DD866DA600D9}" destId="{D01B0DF0-9FBA-0041-A9FE-95593977AD5A}" srcOrd="1" destOrd="0" presId="urn:microsoft.com/office/officeart/2016/7/layout/RepeatingBendingProcessNew"/>
    <dgm:cxn modelId="{5BE77ABC-3CA6-AC45-B5B5-CAEF3F9028FF}" type="presOf" srcId="{6DC7C169-2291-4D62-8231-DD866DA600D9}" destId="{14ED132D-4A77-3E42-9E42-3FEA6C7126B1}" srcOrd="0" destOrd="0" presId="urn:microsoft.com/office/officeart/2016/7/layout/RepeatingBendingProcessNew"/>
    <dgm:cxn modelId="{BC9CCAD0-6EEF-44CC-A1D9-FEA13CA0A2CB}" srcId="{C9BEFB2B-BBC0-4EE9-8220-C7BAB5DCFD1E}" destId="{EDF81117-C84E-478E-BECF-1180E5EB432D}" srcOrd="0" destOrd="0" parTransId="{66357811-7CE3-4992-AE15-2FA760A223A9}" sibTransId="{6DC7C169-2291-4D62-8231-DD866DA600D9}"/>
    <dgm:cxn modelId="{2E64F0D8-264B-334D-AFF8-EF73424A343A}" type="presOf" srcId="{EFD7AEFB-3D7F-4724-8B8E-4CFE815C3951}" destId="{F89C7F9E-891F-9A46-A8E9-A4E1A62DE0F0}" srcOrd="0" destOrd="1" presId="urn:microsoft.com/office/officeart/2016/7/layout/RepeatingBendingProcessNew"/>
    <dgm:cxn modelId="{46609BE3-DD55-4DDA-AE7E-48B703A97C6C}" srcId="{C9BEFB2B-BBC0-4EE9-8220-C7BAB5DCFD1E}" destId="{8EACE47A-73AF-48C9-8C3F-2346554C19CA}" srcOrd="4" destOrd="0" parTransId="{C48D8C7B-2C16-4FEB-B826-451AC23C9C7D}" sibTransId="{B64AEEF7-4D32-40E2-83A9-C496D23908C9}"/>
    <dgm:cxn modelId="{167EADF3-6988-4D18-93E3-2B99F3FA3395}" srcId="{C4711978-F900-4A55-8CB8-A2D3F660794B}" destId="{EFD7AEFB-3D7F-4724-8B8E-4CFE815C3951}" srcOrd="0" destOrd="0" parTransId="{831101C1-DFF7-4600-ABBC-6777C23CD95C}" sibTransId="{3CC8AAB8-59EA-4992-8336-54A6AD88EB2A}"/>
    <dgm:cxn modelId="{F3551AFD-7F83-CE4D-8C51-FC9904DF7518}" type="presOf" srcId="{117D4834-890E-4D0F-B24B-077276B298C2}" destId="{E54B64BF-EFF9-7640-9B90-3482670A9F8E}" srcOrd="1" destOrd="0" presId="urn:microsoft.com/office/officeart/2016/7/layout/RepeatingBendingProcessNew"/>
    <dgm:cxn modelId="{CE597EEA-A903-0B48-B5F7-2EEE12A8507C}" type="presParOf" srcId="{FCD07D18-B034-C644-8A1E-49B1986BEDDA}" destId="{929C0FCE-A7DC-7443-B072-8F625F4CEDBC}" srcOrd="0" destOrd="0" presId="urn:microsoft.com/office/officeart/2016/7/layout/RepeatingBendingProcessNew"/>
    <dgm:cxn modelId="{99C5698D-2458-E04E-ACF8-1AE66B390EFB}" type="presParOf" srcId="{FCD07D18-B034-C644-8A1E-49B1986BEDDA}" destId="{14ED132D-4A77-3E42-9E42-3FEA6C7126B1}" srcOrd="1" destOrd="0" presId="urn:microsoft.com/office/officeart/2016/7/layout/RepeatingBendingProcessNew"/>
    <dgm:cxn modelId="{23012068-A642-D34C-8771-A35141D238D1}" type="presParOf" srcId="{14ED132D-4A77-3E42-9E42-3FEA6C7126B1}" destId="{D01B0DF0-9FBA-0041-A9FE-95593977AD5A}" srcOrd="0" destOrd="0" presId="urn:microsoft.com/office/officeart/2016/7/layout/RepeatingBendingProcessNew"/>
    <dgm:cxn modelId="{506453C8-AC03-3F4B-845C-838ED7F80D3D}" type="presParOf" srcId="{FCD07D18-B034-C644-8A1E-49B1986BEDDA}" destId="{BC591A76-1CD2-914D-ABC7-B975E3F5A1F9}" srcOrd="2" destOrd="0" presId="urn:microsoft.com/office/officeart/2016/7/layout/RepeatingBendingProcessNew"/>
    <dgm:cxn modelId="{3A9E9A1F-4D1A-5C4A-BDB2-EECF405FB8CD}" type="presParOf" srcId="{FCD07D18-B034-C644-8A1E-49B1986BEDDA}" destId="{E131AC1C-9600-C94B-AC90-3F3562E4516A}" srcOrd="3" destOrd="0" presId="urn:microsoft.com/office/officeart/2016/7/layout/RepeatingBendingProcessNew"/>
    <dgm:cxn modelId="{80D52770-903E-C849-8364-087F19929A3F}" type="presParOf" srcId="{E131AC1C-9600-C94B-AC90-3F3562E4516A}" destId="{EA551E31-676F-D84F-A172-A7BB31FD2C5B}" srcOrd="0" destOrd="0" presId="urn:microsoft.com/office/officeart/2016/7/layout/RepeatingBendingProcessNew"/>
    <dgm:cxn modelId="{51F5A571-7810-4646-A73C-CCA14BC83129}" type="presParOf" srcId="{FCD07D18-B034-C644-8A1E-49B1986BEDDA}" destId="{F89C7F9E-891F-9A46-A8E9-A4E1A62DE0F0}" srcOrd="4" destOrd="0" presId="urn:microsoft.com/office/officeart/2016/7/layout/RepeatingBendingProcessNew"/>
    <dgm:cxn modelId="{91233A2F-5ED7-0745-A29B-57F5E314D3F4}" type="presParOf" srcId="{FCD07D18-B034-C644-8A1E-49B1986BEDDA}" destId="{3151C72A-3419-3E40-846E-211B78D1A6F0}" srcOrd="5" destOrd="0" presId="urn:microsoft.com/office/officeart/2016/7/layout/RepeatingBendingProcessNew"/>
    <dgm:cxn modelId="{9EBF20F6-C2BF-DF45-A5BE-DB5221373E1D}" type="presParOf" srcId="{3151C72A-3419-3E40-846E-211B78D1A6F0}" destId="{38F911FC-26A8-2440-8B13-8C8B0F7CB9D1}" srcOrd="0" destOrd="0" presId="urn:microsoft.com/office/officeart/2016/7/layout/RepeatingBendingProcessNew"/>
    <dgm:cxn modelId="{6104A92C-2C85-344E-A934-BFBA2277F6F0}" type="presParOf" srcId="{FCD07D18-B034-C644-8A1E-49B1986BEDDA}" destId="{D43D49DA-FA70-9D42-A32D-F1CB89047C06}" srcOrd="6" destOrd="0" presId="urn:microsoft.com/office/officeart/2016/7/layout/RepeatingBendingProcessNew"/>
    <dgm:cxn modelId="{EF49D0CC-4DC5-9645-A790-18A31C7A32C3}" type="presParOf" srcId="{FCD07D18-B034-C644-8A1E-49B1986BEDDA}" destId="{5D7C36BE-DE37-DA48-AA54-3868A5ACC7AE}" srcOrd="7" destOrd="0" presId="urn:microsoft.com/office/officeart/2016/7/layout/RepeatingBendingProcessNew"/>
    <dgm:cxn modelId="{6F403FDA-F96E-054C-96E9-1C5293FF11B5}" type="presParOf" srcId="{5D7C36BE-DE37-DA48-AA54-3868A5ACC7AE}" destId="{E54B64BF-EFF9-7640-9B90-3482670A9F8E}" srcOrd="0" destOrd="0" presId="urn:microsoft.com/office/officeart/2016/7/layout/RepeatingBendingProcessNew"/>
    <dgm:cxn modelId="{C1F81FBF-E8E5-094B-9E33-EB061E5A0B2F}" type="presParOf" srcId="{FCD07D18-B034-C644-8A1E-49B1986BEDDA}" destId="{4E3A809C-D2B7-7042-A494-D4237D3CF880}"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6AFB34-DB95-3648-AF27-624F521A2C26}" type="doc">
      <dgm:prSet loTypeId="urn:microsoft.com/office/officeart/2005/8/layout/lProcess3" loCatId="" qsTypeId="urn:microsoft.com/office/officeart/2005/8/quickstyle/simple1" qsCatId="simple" csTypeId="urn:microsoft.com/office/officeart/2005/8/colors/accent3_2" csCatId="accent3" phldr="1"/>
      <dgm:spPr/>
      <dgm:t>
        <a:bodyPr/>
        <a:lstStyle/>
        <a:p>
          <a:endParaRPr lang="en-US"/>
        </a:p>
      </dgm:t>
    </dgm:pt>
    <dgm:pt modelId="{623A6BF9-814D-EB4F-BB9A-1936AC479126}">
      <dgm:prSet phldrT="[Text]"/>
      <dgm:spPr/>
      <dgm:t>
        <a:bodyPr/>
        <a:lstStyle/>
        <a:p>
          <a:r>
            <a:rPr lang="en-US" b="1"/>
            <a:t>1</a:t>
          </a:r>
        </a:p>
      </dgm:t>
    </dgm:pt>
    <dgm:pt modelId="{B67EC655-458F-7A43-8DB5-E0446FC4B009}" type="parTrans" cxnId="{ADFEC283-C223-524F-8169-7F9C9527772A}">
      <dgm:prSet/>
      <dgm:spPr/>
      <dgm:t>
        <a:bodyPr/>
        <a:lstStyle/>
        <a:p>
          <a:endParaRPr lang="en-US"/>
        </a:p>
      </dgm:t>
    </dgm:pt>
    <dgm:pt modelId="{A1B42F48-1203-0C4F-8320-F13574304690}" type="sibTrans" cxnId="{ADFEC283-C223-524F-8169-7F9C9527772A}">
      <dgm:prSet/>
      <dgm:spPr/>
      <dgm:t>
        <a:bodyPr/>
        <a:lstStyle/>
        <a:p>
          <a:endParaRPr lang="en-US"/>
        </a:p>
      </dgm:t>
    </dgm:pt>
    <dgm:pt modelId="{6926B14D-096D-D148-9688-3BA0F083B11D}">
      <dgm:prSet phldrT="[Text]" custT="1"/>
      <dgm:spPr/>
      <dgm:t>
        <a:bodyPr lIns="182880" tIns="182880" rIns="182880" bIns="182880"/>
        <a:lstStyle/>
        <a:p>
          <a:pPr algn="l"/>
          <a:r>
            <a:rPr lang="en-US" sz="3200"/>
            <a:t>Establish rapport before the exam.</a:t>
          </a:r>
        </a:p>
      </dgm:t>
    </dgm:pt>
    <dgm:pt modelId="{7D03F43E-7FC4-2143-B7D6-DD6CB7C04B7A}" type="parTrans" cxnId="{D168DB21-0820-EE4B-B461-EEDEFF37024F}">
      <dgm:prSet/>
      <dgm:spPr/>
      <dgm:t>
        <a:bodyPr/>
        <a:lstStyle/>
        <a:p>
          <a:endParaRPr lang="en-US"/>
        </a:p>
      </dgm:t>
    </dgm:pt>
    <dgm:pt modelId="{DF92A464-B6A2-FC47-AFC7-D888474B8FA0}" type="sibTrans" cxnId="{D168DB21-0820-EE4B-B461-EEDEFF37024F}">
      <dgm:prSet/>
      <dgm:spPr/>
      <dgm:t>
        <a:bodyPr/>
        <a:lstStyle/>
        <a:p>
          <a:endParaRPr lang="en-US"/>
        </a:p>
      </dgm:t>
    </dgm:pt>
    <dgm:pt modelId="{3C96ECDD-3A43-2845-8D43-3CE9754E8CAF}">
      <dgm:prSet phldrT="[Text]"/>
      <dgm:spPr/>
      <dgm:t>
        <a:bodyPr/>
        <a:lstStyle/>
        <a:p>
          <a:r>
            <a:rPr lang="en-US" b="1"/>
            <a:t>2</a:t>
          </a:r>
        </a:p>
      </dgm:t>
    </dgm:pt>
    <dgm:pt modelId="{A2426616-0883-F74E-ACC5-7F0059F4EDE5}" type="parTrans" cxnId="{C30E742B-5E67-234A-8A3D-046F1112D6F7}">
      <dgm:prSet/>
      <dgm:spPr/>
      <dgm:t>
        <a:bodyPr/>
        <a:lstStyle/>
        <a:p>
          <a:endParaRPr lang="en-US"/>
        </a:p>
      </dgm:t>
    </dgm:pt>
    <dgm:pt modelId="{180B8D8B-A121-FF46-A9AE-DBE372D5C108}" type="sibTrans" cxnId="{C30E742B-5E67-234A-8A3D-046F1112D6F7}">
      <dgm:prSet/>
      <dgm:spPr/>
      <dgm:t>
        <a:bodyPr/>
        <a:lstStyle/>
        <a:p>
          <a:endParaRPr lang="en-US"/>
        </a:p>
      </dgm:t>
    </dgm:pt>
    <dgm:pt modelId="{F7E84150-A1B7-E54D-898A-100EE35D4832}">
      <dgm:prSet phldrT="[Text]"/>
      <dgm:spPr/>
      <dgm:t>
        <a:bodyPr/>
        <a:lstStyle/>
        <a:p>
          <a:r>
            <a:rPr lang="en-US" b="1"/>
            <a:t>3</a:t>
          </a:r>
        </a:p>
      </dgm:t>
    </dgm:pt>
    <dgm:pt modelId="{06809EC5-1DDE-1846-843E-C18597D126A9}" type="parTrans" cxnId="{7D3FD6AF-BBC8-FD47-BDF0-E60572EBAD19}">
      <dgm:prSet/>
      <dgm:spPr/>
      <dgm:t>
        <a:bodyPr/>
        <a:lstStyle/>
        <a:p>
          <a:endParaRPr lang="en-US"/>
        </a:p>
      </dgm:t>
    </dgm:pt>
    <dgm:pt modelId="{1C55DC70-07DB-9243-9912-1C4C77535092}" type="sibTrans" cxnId="{7D3FD6AF-BBC8-FD47-BDF0-E60572EBAD19}">
      <dgm:prSet/>
      <dgm:spPr/>
      <dgm:t>
        <a:bodyPr/>
        <a:lstStyle/>
        <a:p>
          <a:endParaRPr lang="en-US"/>
        </a:p>
      </dgm:t>
    </dgm:pt>
    <dgm:pt modelId="{770942C2-38E3-CF4E-A9E1-FBBDE55CCC84}">
      <dgm:prSet phldrT="[Text]" custT="1"/>
      <dgm:spPr/>
      <dgm:t>
        <a:bodyPr/>
        <a:lstStyle/>
        <a:p>
          <a:pPr algn="l"/>
          <a:r>
            <a:rPr lang="en-US" sz="3200"/>
            <a:t>Allow one support person to accompany the client during the exam, if desired by the client.</a:t>
          </a:r>
        </a:p>
      </dgm:t>
    </dgm:pt>
    <dgm:pt modelId="{9FCD5AE3-A1A7-A24C-85CC-6525C2E0CA30}" type="parTrans" cxnId="{18DBC594-A815-7844-AAE0-BFA483D73C3C}">
      <dgm:prSet/>
      <dgm:spPr/>
      <dgm:t>
        <a:bodyPr/>
        <a:lstStyle/>
        <a:p>
          <a:endParaRPr lang="en-US"/>
        </a:p>
      </dgm:t>
    </dgm:pt>
    <dgm:pt modelId="{2392B5EA-FD4F-E043-A43E-720D92C35D99}" type="sibTrans" cxnId="{18DBC594-A815-7844-AAE0-BFA483D73C3C}">
      <dgm:prSet/>
      <dgm:spPr/>
      <dgm:t>
        <a:bodyPr/>
        <a:lstStyle/>
        <a:p>
          <a:endParaRPr lang="en-US"/>
        </a:p>
      </dgm:t>
    </dgm:pt>
    <dgm:pt modelId="{A2BA2E7A-78ED-AF4D-B685-B899D45EDEDD}">
      <dgm:prSet/>
      <dgm:spPr/>
      <dgm:t>
        <a:bodyPr/>
        <a:lstStyle/>
        <a:p>
          <a:r>
            <a:rPr lang="en-US" b="1"/>
            <a:t>4</a:t>
          </a:r>
        </a:p>
      </dgm:t>
    </dgm:pt>
    <dgm:pt modelId="{D024D12B-70C3-D34F-AFD3-D1386630F258}" type="parTrans" cxnId="{21912AF5-BF77-0143-9590-D06A08E95DFA}">
      <dgm:prSet/>
      <dgm:spPr/>
      <dgm:t>
        <a:bodyPr/>
        <a:lstStyle/>
        <a:p>
          <a:endParaRPr lang="en-US"/>
        </a:p>
      </dgm:t>
    </dgm:pt>
    <dgm:pt modelId="{01BE2425-47D1-1B40-BE14-51ADA1D06DF3}" type="sibTrans" cxnId="{21912AF5-BF77-0143-9590-D06A08E95DFA}">
      <dgm:prSet/>
      <dgm:spPr/>
      <dgm:t>
        <a:bodyPr/>
        <a:lstStyle/>
        <a:p>
          <a:endParaRPr lang="en-US"/>
        </a:p>
      </dgm:t>
    </dgm:pt>
    <dgm:pt modelId="{4BC7FD86-FAAD-C747-AE00-CD4AC3CCCD6C}">
      <dgm:prSet custT="1"/>
      <dgm:spPr/>
      <dgm:t>
        <a:bodyPr/>
        <a:lstStyle/>
        <a:p>
          <a:pPr algn="l">
            <a:buFont typeface="+mj-lt"/>
            <a:buAutoNum type="arabicPeriod"/>
          </a:pPr>
          <a:r>
            <a:rPr lang="en-US" sz="3200"/>
            <a:t>Invite the client to suggest measures that will make them more comfortable with the exam and procedure.</a:t>
          </a:r>
        </a:p>
      </dgm:t>
    </dgm:pt>
    <dgm:pt modelId="{F7B2C7F8-5D33-2543-B256-CE42E5E55588}" type="parTrans" cxnId="{FFC33584-74E0-D840-B4A8-509A19E3234C}">
      <dgm:prSet/>
      <dgm:spPr/>
      <dgm:t>
        <a:bodyPr/>
        <a:lstStyle/>
        <a:p>
          <a:endParaRPr lang="en-US"/>
        </a:p>
      </dgm:t>
    </dgm:pt>
    <dgm:pt modelId="{97EF2A10-CB7F-4844-9313-02185134AF94}" type="sibTrans" cxnId="{FFC33584-74E0-D840-B4A8-509A19E3234C}">
      <dgm:prSet/>
      <dgm:spPr/>
      <dgm:t>
        <a:bodyPr/>
        <a:lstStyle/>
        <a:p>
          <a:endParaRPr lang="en-US"/>
        </a:p>
      </dgm:t>
    </dgm:pt>
    <dgm:pt modelId="{4DB7CBCC-F5C0-8D4A-B898-97344DCE4B54}">
      <dgm:prSet custT="1"/>
      <dgm:spPr/>
      <dgm:t>
        <a:bodyPr/>
        <a:lstStyle/>
        <a:p>
          <a:pPr algn="l"/>
          <a:r>
            <a:rPr lang="en-US" sz="3200"/>
            <a:t>Allow the client to choose the gender of the provider, if they have a preference.</a:t>
          </a:r>
        </a:p>
      </dgm:t>
    </dgm:pt>
    <dgm:pt modelId="{627C6E7C-8400-3A41-8926-1F5602CFE235}" type="parTrans" cxnId="{5ED0EDD9-CDCA-7446-BD55-5D740A05E510}">
      <dgm:prSet/>
      <dgm:spPr/>
      <dgm:t>
        <a:bodyPr/>
        <a:lstStyle/>
        <a:p>
          <a:endParaRPr lang="en-US"/>
        </a:p>
      </dgm:t>
    </dgm:pt>
    <dgm:pt modelId="{698121A6-0B51-7F40-8854-A62DC4B06EFC}" type="sibTrans" cxnId="{5ED0EDD9-CDCA-7446-BD55-5D740A05E510}">
      <dgm:prSet/>
      <dgm:spPr/>
      <dgm:t>
        <a:bodyPr/>
        <a:lstStyle/>
        <a:p>
          <a:endParaRPr lang="en-US"/>
        </a:p>
      </dgm:t>
    </dgm:pt>
    <dgm:pt modelId="{60549D40-8EEB-EB43-AA16-51E4EDAA396B}" type="pres">
      <dgm:prSet presAssocID="{D36AFB34-DB95-3648-AF27-624F521A2C26}" presName="Name0" presStyleCnt="0">
        <dgm:presLayoutVars>
          <dgm:chPref val="3"/>
          <dgm:dir/>
          <dgm:animLvl val="lvl"/>
          <dgm:resizeHandles/>
        </dgm:presLayoutVars>
      </dgm:prSet>
      <dgm:spPr/>
    </dgm:pt>
    <dgm:pt modelId="{F32E8A49-A7A2-A14E-8BFA-3655F66E739D}" type="pres">
      <dgm:prSet presAssocID="{623A6BF9-814D-EB4F-BB9A-1936AC479126}" presName="horFlow" presStyleCnt="0"/>
      <dgm:spPr/>
    </dgm:pt>
    <dgm:pt modelId="{EA6F83B7-2B43-CE4C-9FD2-009CBB182C0B}" type="pres">
      <dgm:prSet presAssocID="{623A6BF9-814D-EB4F-BB9A-1936AC479126}" presName="bigChev" presStyleLbl="node1" presStyleIdx="0" presStyleCnt="4" custScaleX="81526" custScaleY="145370"/>
      <dgm:spPr/>
    </dgm:pt>
    <dgm:pt modelId="{E76AEC9D-5C25-D640-AF48-C4F40B33AE68}" type="pres">
      <dgm:prSet presAssocID="{7D03F43E-7FC4-2143-B7D6-DD6CB7C04B7A}" presName="parTrans" presStyleCnt="0"/>
      <dgm:spPr/>
    </dgm:pt>
    <dgm:pt modelId="{89FBDC23-1E1D-5044-A92B-402A30CF8D81}" type="pres">
      <dgm:prSet presAssocID="{6926B14D-096D-D148-9688-3BA0F083B11D}" presName="node" presStyleLbl="alignAccFollowNode1" presStyleIdx="0" presStyleCnt="4" custScaleX="419728" custScaleY="149369">
        <dgm:presLayoutVars>
          <dgm:bulletEnabled val="1"/>
        </dgm:presLayoutVars>
      </dgm:prSet>
      <dgm:spPr/>
    </dgm:pt>
    <dgm:pt modelId="{572B9692-1637-6047-BF97-102BBA7DAACD}" type="pres">
      <dgm:prSet presAssocID="{623A6BF9-814D-EB4F-BB9A-1936AC479126}" presName="vSp" presStyleCnt="0"/>
      <dgm:spPr/>
    </dgm:pt>
    <dgm:pt modelId="{F6139E93-5FB8-EC42-8148-545F370F5134}" type="pres">
      <dgm:prSet presAssocID="{3C96ECDD-3A43-2845-8D43-3CE9754E8CAF}" presName="horFlow" presStyleCnt="0"/>
      <dgm:spPr/>
    </dgm:pt>
    <dgm:pt modelId="{ACDE5012-67DF-014A-A49A-0D090DEBEC58}" type="pres">
      <dgm:prSet presAssocID="{3C96ECDD-3A43-2845-8D43-3CE9754E8CAF}" presName="bigChev" presStyleLbl="node1" presStyleIdx="1" presStyleCnt="4" custScaleX="81526" custScaleY="146471"/>
      <dgm:spPr/>
    </dgm:pt>
    <dgm:pt modelId="{63796DD5-F69F-BE4F-97C2-0313DE8D575F}" type="pres">
      <dgm:prSet presAssocID="{F7B2C7F8-5D33-2543-B256-CE42E5E55588}" presName="parTrans" presStyleCnt="0"/>
      <dgm:spPr/>
    </dgm:pt>
    <dgm:pt modelId="{2D396310-C7CF-F246-8BD5-1D1F28232412}" type="pres">
      <dgm:prSet presAssocID="{4BC7FD86-FAAD-C747-AE00-CD4AC3CCCD6C}" presName="node" presStyleLbl="alignAccFollowNode1" presStyleIdx="1" presStyleCnt="4" custScaleX="419728" custScaleY="149369">
        <dgm:presLayoutVars>
          <dgm:bulletEnabled val="1"/>
        </dgm:presLayoutVars>
      </dgm:prSet>
      <dgm:spPr/>
    </dgm:pt>
    <dgm:pt modelId="{EAB535CD-0089-8E43-8D6F-301B8D1A1998}" type="pres">
      <dgm:prSet presAssocID="{3C96ECDD-3A43-2845-8D43-3CE9754E8CAF}" presName="vSp" presStyleCnt="0"/>
      <dgm:spPr/>
    </dgm:pt>
    <dgm:pt modelId="{19F6B1A6-4AC1-2F44-861C-8F1465134B67}" type="pres">
      <dgm:prSet presAssocID="{F7E84150-A1B7-E54D-898A-100EE35D4832}" presName="horFlow" presStyleCnt="0"/>
      <dgm:spPr/>
    </dgm:pt>
    <dgm:pt modelId="{CB9038F1-724C-CE4E-BCC7-B38870B3B1EE}" type="pres">
      <dgm:prSet presAssocID="{F7E84150-A1B7-E54D-898A-100EE35D4832}" presName="bigChev" presStyleLbl="node1" presStyleIdx="2" presStyleCnt="4" custScaleX="81526" custScaleY="147371"/>
      <dgm:spPr/>
    </dgm:pt>
    <dgm:pt modelId="{57779786-214E-6E4B-B148-7CA586F0FE63}" type="pres">
      <dgm:prSet presAssocID="{9FCD5AE3-A1A7-A24C-85CC-6525C2E0CA30}" presName="parTrans" presStyleCnt="0"/>
      <dgm:spPr/>
    </dgm:pt>
    <dgm:pt modelId="{00E61477-8A2A-D14D-A0C9-7FCFE27B96EA}" type="pres">
      <dgm:prSet presAssocID="{770942C2-38E3-CF4E-A9E1-FBBDE55CCC84}" presName="node" presStyleLbl="alignAccFollowNode1" presStyleIdx="2" presStyleCnt="4" custScaleX="419728" custScaleY="149369">
        <dgm:presLayoutVars>
          <dgm:bulletEnabled val="1"/>
        </dgm:presLayoutVars>
      </dgm:prSet>
      <dgm:spPr/>
    </dgm:pt>
    <dgm:pt modelId="{90C69749-619F-6F41-A73A-0AA98F183843}" type="pres">
      <dgm:prSet presAssocID="{F7E84150-A1B7-E54D-898A-100EE35D4832}" presName="vSp" presStyleCnt="0"/>
      <dgm:spPr/>
    </dgm:pt>
    <dgm:pt modelId="{330CE6B3-1CC5-394C-BFC8-BEA2031D1B7E}" type="pres">
      <dgm:prSet presAssocID="{A2BA2E7A-78ED-AF4D-B685-B899D45EDEDD}" presName="horFlow" presStyleCnt="0"/>
      <dgm:spPr/>
    </dgm:pt>
    <dgm:pt modelId="{1253B2ED-C7D6-C94D-96DB-E944E6DCD1FE}" type="pres">
      <dgm:prSet presAssocID="{A2BA2E7A-78ED-AF4D-B685-B899D45EDEDD}" presName="bigChev" presStyleLbl="node1" presStyleIdx="3" presStyleCnt="4" custScaleX="81526" custScaleY="146111"/>
      <dgm:spPr/>
    </dgm:pt>
    <dgm:pt modelId="{EAF14D2F-DD1F-A34E-B32F-71DB0A531833}" type="pres">
      <dgm:prSet presAssocID="{627C6E7C-8400-3A41-8926-1F5602CFE235}" presName="parTrans" presStyleCnt="0"/>
      <dgm:spPr/>
    </dgm:pt>
    <dgm:pt modelId="{3A7D0DA5-43DD-EC41-819B-2F506173A158}" type="pres">
      <dgm:prSet presAssocID="{4DB7CBCC-F5C0-8D4A-B898-97344DCE4B54}" presName="node" presStyleLbl="alignAccFollowNode1" presStyleIdx="3" presStyleCnt="4" custScaleX="419728" custScaleY="149369">
        <dgm:presLayoutVars>
          <dgm:bulletEnabled val="1"/>
        </dgm:presLayoutVars>
      </dgm:prSet>
      <dgm:spPr/>
    </dgm:pt>
  </dgm:ptLst>
  <dgm:cxnLst>
    <dgm:cxn modelId="{2C445005-F922-8141-94D3-B077E901EFFC}" type="presOf" srcId="{F7E84150-A1B7-E54D-898A-100EE35D4832}" destId="{CB9038F1-724C-CE4E-BCC7-B38870B3B1EE}" srcOrd="0" destOrd="0" presId="urn:microsoft.com/office/officeart/2005/8/layout/lProcess3"/>
    <dgm:cxn modelId="{D168DB21-0820-EE4B-B461-EEDEFF37024F}" srcId="{623A6BF9-814D-EB4F-BB9A-1936AC479126}" destId="{6926B14D-096D-D148-9688-3BA0F083B11D}" srcOrd="0" destOrd="0" parTransId="{7D03F43E-7FC4-2143-B7D6-DD6CB7C04B7A}" sibTransId="{DF92A464-B6A2-FC47-AFC7-D888474B8FA0}"/>
    <dgm:cxn modelId="{C30E742B-5E67-234A-8A3D-046F1112D6F7}" srcId="{D36AFB34-DB95-3648-AF27-624F521A2C26}" destId="{3C96ECDD-3A43-2845-8D43-3CE9754E8CAF}" srcOrd="1" destOrd="0" parTransId="{A2426616-0883-F74E-ACC5-7F0059F4EDE5}" sibTransId="{180B8D8B-A121-FF46-A9AE-DBE372D5C108}"/>
    <dgm:cxn modelId="{33053D30-BED6-7140-9648-CD5F416BF64E}" type="presOf" srcId="{770942C2-38E3-CF4E-A9E1-FBBDE55CCC84}" destId="{00E61477-8A2A-D14D-A0C9-7FCFE27B96EA}" srcOrd="0" destOrd="0" presId="urn:microsoft.com/office/officeart/2005/8/layout/lProcess3"/>
    <dgm:cxn modelId="{8970A740-36D4-5E4C-AD12-F6DF714B1E38}" type="presOf" srcId="{3C96ECDD-3A43-2845-8D43-3CE9754E8CAF}" destId="{ACDE5012-67DF-014A-A49A-0D090DEBEC58}" srcOrd="0" destOrd="0" presId="urn:microsoft.com/office/officeart/2005/8/layout/lProcess3"/>
    <dgm:cxn modelId="{DFBD4446-643E-1F47-8BB5-51DA1FB586D4}" type="presOf" srcId="{4BC7FD86-FAAD-C747-AE00-CD4AC3CCCD6C}" destId="{2D396310-C7CF-F246-8BD5-1D1F28232412}" srcOrd="0" destOrd="0" presId="urn:microsoft.com/office/officeart/2005/8/layout/lProcess3"/>
    <dgm:cxn modelId="{551E3E80-AAFE-CD4A-BDC7-0B6FAF10E37D}" type="presOf" srcId="{D36AFB34-DB95-3648-AF27-624F521A2C26}" destId="{60549D40-8EEB-EB43-AA16-51E4EDAA396B}" srcOrd="0" destOrd="0" presId="urn:microsoft.com/office/officeart/2005/8/layout/lProcess3"/>
    <dgm:cxn modelId="{ADFEC283-C223-524F-8169-7F9C9527772A}" srcId="{D36AFB34-DB95-3648-AF27-624F521A2C26}" destId="{623A6BF9-814D-EB4F-BB9A-1936AC479126}" srcOrd="0" destOrd="0" parTransId="{B67EC655-458F-7A43-8DB5-E0446FC4B009}" sibTransId="{A1B42F48-1203-0C4F-8320-F13574304690}"/>
    <dgm:cxn modelId="{FFC33584-74E0-D840-B4A8-509A19E3234C}" srcId="{3C96ECDD-3A43-2845-8D43-3CE9754E8CAF}" destId="{4BC7FD86-FAAD-C747-AE00-CD4AC3CCCD6C}" srcOrd="0" destOrd="0" parTransId="{F7B2C7F8-5D33-2543-B256-CE42E5E55588}" sibTransId="{97EF2A10-CB7F-4844-9313-02185134AF94}"/>
    <dgm:cxn modelId="{18DBC594-A815-7844-AAE0-BFA483D73C3C}" srcId="{F7E84150-A1B7-E54D-898A-100EE35D4832}" destId="{770942C2-38E3-CF4E-A9E1-FBBDE55CCC84}" srcOrd="0" destOrd="0" parTransId="{9FCD5AE3-A1A7-A24C-85CC-6525C2E0CA30}" sibTransId="{2392B5EA-FD4F-E043-A43E-720D92C35D99}"/>
    <dgm:cxn modelId="{7D3FD6AF-BBC8-FD47-BDF0-E60572EBAD19}" srcId="{D36AFB34-DB95-3648-AF27-624F521A2C26}" destId="{F7E84150-A1B7-E54D-898A-100EE35D4832}" srcOrd="2" destOrd="0" parTransId="{06809EC5-1DDE-1846-843E-C18597D126A9}" sibTransId="{1C55DC70-07DB-9243-9912-1C4C77535092}"/>
    <dgm:cxn modelId="{5AD393C0-EC4B-A84D-AB4C-519F159F735E}" type="presOf" srcId="{623A6BF9-814D-EB4F-BB9A-1936AC479126}" destId="{EA6F83B7-2B43-CE4C-9FD2-009CBB182C0B}" srcOrd="0" destOrd="0" presId="urn:microsoft.com/office/officeart/2005/8/layout/lProcess3"/>
    <dgm:cxn modelId="{8F729ED8-8D1C-9049-8337-A7AC36705E23}" type="presOf" srcId="{6926B14D-096D-D148-9688-3BA0F083B11D}" destId="{89FBDC23-1E1D-5044-A92B-402A30CF8D81}" srcOrd="0" destOrd="0" presId="urn:microsoft.com/office/officeart/2005/8/layout/lProcess3"/>
    <dgm:cxn modelId="{5ED0EDD9-CDCA-7446-BD55-5D740A05E510}" srcId="{A2BA2E7A-78ED-AF4D-B685-B899D45EDEDD}" destId="{4DB7CBCC-F5C0-8D4A-B898-97344DCE4B54}" srcOrd="0" destOrd="0" parTransId="{627C6E7C-8400-3A41-8926-1F5602CFE235}" sibTransId="{698121A6-0B51-7F40-8854-A62DC4B06EFC}"/>
    <dgm:cxn modelId="{3BE2A3DF-407A-514C-A00D-A29CA4D2BAC3}" type="presOf" srcId="{A2BA2E7A-78ED-AF4D-B685-B899D45EDEDD}" destId="{1253B2ED-C7D6-C94D-96DB-E944E6DCD1FE}" srcOrd="0" destOrd="0" presId="urn:microsoft.com/office/officeart/2005/8/layout/lProcess3"/>
    <dgm:cxn modelId="{7314C5F1-9CBF-B94B-A8A9-7BF19C61B783}" type="presOf" srcId="{4DB7CBCC-F5C0-8D4A-B898-97344DCE4B54}" destId="{3A7D0DA5-43DD-EC41-819B-2F506173A158}" srcOrd="0" destOrd="0" presId="urn:microsoft.com/office/officeart/2005/8/layout/lProcess3"/>
    <dgm:cxn modelId="{21912AF5-BF77-0143-9590-D06A08E95DFA}" srcId="{D36AFB34-DB95-3648-AF27-624F521A2C26}" destId="{A2BA2E7A-78ED-AF4D-B685-B899D45EDEDD}" srcOrd="3" destOrd="0" parTransId="{D024D12B-70C3-D34F-AFD3-D1386630F258}" sibTransId="{01BE2425-47D1-1B40-BE14-51ADA1D06DF3}"/>
    <dgm:cxn modelId="{62A229E9-D7CA-A146-8601-31762672923A}" type="presParOf" srcId="{60549D40-8EEB-EB43-AA16-51E4EDAA396B}" destId="{F32E8A49-A7A2-A14E-8BFA-3655F66E739D}" srcOrd="0" destOrd="0" presId="urn:microsoft.com/office/officeart/2005/8/layout/lProcess3"/>
    <dgm:cxn modelId="{4DA3DEF4-F455-7C43-A9A2-2D39EE05FC31}" type="presParOf" srcId="{F32E8A49-A7A2-A14E-8BFA-3655F66E739D}" destId="{EA6F83B7-2B43-CE4C-9FD2-009CBB182C0B}" srcOrd="0" destOrd="0" presId="urn:microsoft.com/office/officeart/2005/8/layout/lProcess3"/>
    <dgm:cxn modelId="{35B7A393-D34D-EE46-B531-BC443577E0E8}" type="presParOf" srcId="{F32E8A49-A7A2-A14E-8BFA-3655F66E739D}" destId="{E76AEC9D-5C25-D640-AF48-C4F40B33AE68}" srcOrd="1" destOrd="0" presId="urn:microsoft.com/office/officeart/2005/8/layout/lProcess3"/>
    <dgm:cxn modelId="{2D694248-2B30-C541-B38D-B6CD293E5899}" type="presParOf" srcId="{F32E8A49-A7A2-A14E-8BFA-3655F66E739D}" destId="{89FBDC23-1E1D-5044-A92B-402A30CF8D81}" srcOrd="2" destOrd="0" presId="urn:microsoft.com/office/officeart/2005/8/layout/lProcess3"/>
    <dgm:cxn modelId="{48C1EFFB-1183-1241-9CD6-5C5800C25CC5}" type="presParOf" srcId="{60549D40-8EEB-EB43-AA16-51E4EDAA396B}" destId="{572B9692-1637-6047-BF97-102BBA7DAACD}" srcOrd="1" destOrd="0" presId="urn:microsoft.com/office/officeart/2005/8/layout/lProcess3"/>
    <dgm:cxn modelId="{7ABF72D0-3E19-9E40-8F5D-F0DAC40617EA}" type="presParOf" srcId="{60549D40-8EEB-EB43-AA16-51E4EDAA396B}" destId="{F6139E93-5FB8-EC42-8148-545F370F5134}" srcOrd="2" destOrd="0" presId="urn:microsoft.com/office/officeart/2005/8/layout/lProcess3"/>
    <dgm:cxn modelId="{BFCB7183-FCA5-3743-84D5-E37588E54078}" type="presParOf" srcId="{F6139E93-5FB8-EC42-8148-545F370F5134}" destId="{ACDE5012-67DF-014A-A49A-0D090DEBEC58}" srcOrd="0" destOrd="0" presId="urn:microsoft.com/office/officeart/2005/8/layout/lProcess3"/>
    <dgm:cxn modelId="{24DAD72A-C60D-794D-B1F5-1BD2420ADBE3}" type="presParOf" srcId="{F6139E93-5FB8-EC42-8148-545F370F5134}" destId="{63796DD5-F69F-BE4F-97C2-0313DE8D575F}" srcOrd="1" destOrd="0" presId="urn:microsoft.com/office/officeart/2005/8/layout/lProcess3"/>
    <dgm:cxn modelId="{BBD61115-3057-474B-A2D2-0429C4257BAF}" type="presParOf" srcId="{F6139E93-5FB8-EC42-8148-545F370F5134}" destId="{2D396310-C7CF-F246-8BD5-1D1F28232412}" srcOrd="2" destOrd="0" presId="urn:microsoft.com/office/officeart/2005/8/layout/lProcess3"/>
    <dgm:cxn modelId="{2F087420-B934-DF45-9C14-5B32320D43B6}" type="presParOf" srcId="{60549D40-8EEB-EB43-AA16-51E4EDAA396B}" destId="{EAB535CD-0089-8E43-8D6F-301B8D1A1998}" srcOrd="3" destOrd="0" presId="urn:microsoft.com/office/officeart/2005/8/layout/lProcess3"/>
    <dgm:cxn modelId="{39653092-C062-A647-B7AA-ECE861F84B8F}" type="presParOf" srcId="{60549D40-8EEB-EB43-AA16-51E4EDAA396B}" destId="{19F6B1A6-4AC1-2F44-861C-8F1465134B67}" srcOrd="4" destOrd="0" presId="urn:microsoft.com/office/officeart/2005/8/layout/lProcess3"/>
    <dgm:cxn modelId="{E4903EDB-712C-1A4C-9326-B0565812C9E2}" type="presParOf" srcId="{19F6B1A6-4AC1-2F44-861C-8F1465134B67}" destId="{CB9038F1-724C-CE4E-BCC7-B38870B3B1EE}" srcOrd="0" destOrd="0" presId="urn:microsoft.com/office/officeart/2005/8/layout/lProcess3"/>
    <dgm:cxn modelId="{F52DF03D-C2F3-0040-B08B-767C73A00E83}" type="presParOf" srcId="{19F6B1A6-4AC1-2F44-861C-8F1465134B67}" destId="{57779786-214E-6E4B-B148-7CA586F0FE63}" srcOrd="1" destOrd="0" presId="urn:microsoft.com/office/officeart/2005/8/layout/lProcess3"/>
    <dgm:cxn modelId="{DD3956CE-A7B1-C345-9271-8C34C98BB978}" type="presParOf" srcId="{19F6B1A6-4AC1-2F44-861C-8F1465134B67}" destId="{00E61477-8A2A-D14D-A0C9-7FCFE27B96EA}" srcOrd="2" destOrd="0" presId="urn:microsoft.com/office/officeart/2005/8/layout/lProcess3"/>
    <dgm:cxn modelId="{0D962175-0D23-6E49-97BD-0DF44F302F66}" type="presParOf" srcId="{60549D40-8EEB-EB43-AA16-51E4EDAA396B}" destId="{90C69749-619F-6F41-A73A-0AA98F183843}" srcOrd="5" destOrd="0" presId="urn:microsoft.com/office/officeart/2005/8/layout/lProcess3"/>
    <dgm:cxn modelId="{5E0EF029-BCD9-BE4F-8F78-468B89B055BA}" type="presParOf" srcId="{60549D40-8EEB-EB43-AA16-51E4EDAA396B}" destId="{330CE6B3-1CC5-394C-BFC8-BEA2031D1B7E}" srcOrd="6" destOrd="0" presId="urn:microsoft.com/office/officeart/2005/8/layout/lProcess3"/>
    <dgm:cxn modelId="{99C8DD88-0A67-4246-B374-59B84E068366}" type="presParOf" srcId="{330CE6B3-1CC5-394C-BFC8-BEA2031D1B7E}" destId="{1253B2ED-C7D6-C94D-96DB-E944E6DCD1FE}" srcOrd="0" destOrd="0" presId="urn:microsoft.com/office/officeart/2005/8/layout/lProcess3"/>
    <dgm:cxn modelId="{E11FC7DE-E24B-214B-AE58-D136CA430061}" type="presParOf" srcId="{330CE6B3-1CC5-394C-BFC8-BEA2031D1B7E}" destId="{EAF14D2F-DD1F-A34E-B32F-71DB0A531833}" srcOrd="1" destOrd="0" presId="urn:microsoft.com/office/officeart/2005/8/layout/lProcess3"/>
    <dgm:cxn modelId="{4B85001F-8894-A94C-BE87-9E0BDC1F5B04}" type="presParOf" srcId="{330CE6B3-1CC5-394C-BFC8-BEA2031D1B7E}" destId="{3A7D0DA5-43DD-EC41-819B-2F506173A158}"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6AFB34-DB95-3648-AF27-624F521A2C26}" type="doc">
      <dgm:prSet loTypeId="urn:microsoft.com/office/officeart/2005/8/layout/lProcess3" loCatId="" qsTypeId="urn:microsoft.com/office/officeart/2005/8/quickstyle/simple1" qsCatId="simple" csTypeId="urn:microsoft.com/office/officeart/2005/8/colors/accent0_3" csCatId="mainScheme" phldr="1"/>
      <dgm:spPr/>
      <dgm:t>
        <a:bodyPr/>
        <a:lstStyle/>
        <a:p>
          <a:endParaRPr lang="en-US"/>
        </a:p>
      </dgm:t>
    </dgm:pt>
    <dgm:pt modelId="{623A6BF9-814D-EB4F-BB9A-1936AC479126}">
      <dgm:prSet phldrT="[Text]"/>
      <dgm:spPr/>
      <dgm:t>
        <a:bodyPr/>
        <a:lstStyle/>
        <a:p>
          <a:r>
            <a:rPr lang="en-US" b="1"/>
            <a:t>5</a:t>
          </a:r>
        </a:p>
      </dgm:t>
    </dgm:pt>
    <dgm:pt modelId="{B67EC655-458F-7A43-8DB5-E0446FC4B009}" type="parTrans" cxnId="{ADFEC283-C223-524F-8169-7F9C9527772A}">
      <dgm:prSet/>
      <dgm:spPr/>
      <dgm:t>
        <a:bodyPr/>
        <a:lstStyle/>
        <a:p>
          <a:endParaRPr lang="en-US"/>
        </a:p>
      </dgm:t>
    </dgm:pt>
    <dgm:pt modelId="{A1B42F48-1203-0C4F-8320-F13574304690}" type="sibTrans" cxnId="{ADFEC283-C223-524F-8169-7F9C9527772A}">
      <dgm:prSet/>
      <dgm:spPr/>
      <dgm:t>
        <a:bodyPr/>
        <a:lstStyle/>
        <a:p>
          <a:endParaRPr lang="en-US"/>
        </a:p>
      </dgm:t>
    </dgm:pt>
    <dgm:pt modelId="{6926B14D-096D-D148-9688-3BA0F083B11D}">
      <dgm:prSet phldrT="[Text]"/>
      <dgm:spPr/>
      <dgm:t>
        <a:bodyPr lIns="182880" tIns="182880" rIns="182880" bIns="182880"/>
        <a:lstStyle/>
        <a:p>
          <a:pPr algn="l"/>
          <a:r>
            <a:rPr lang="en-US"/>
            <a:t>Before starting, inform the client that you will stop the exam and/or the procedure if they feel uncomfortable. Assure the client that they have control over the pace of the exam and/or procedure.</a:t>
          </a:r>
        </a:p>
      </dgm:t>
    </dgm:pt>
    <dgm:pt modelId="{7D03F43E-7FC4-2143-B7D6-DD6CB7C04B7A}" type="parTrans" cxnId="{D168DB21-0820-EE4B-B461-EEDEFF37024F}">
      <dgm:prSet/>
      <dgm:spPr/>
      <dgm:t>
        <a:bodyPr/>
        <a:lstStyle/>
        <a:p>
          <a:endParaRPr lang="en-US"/>
        </a:p>
      </dgm:t>
    </dgm:pt>
    <dgm:pt modelId="{DF92A464-B6A2-FC47-AFC7-D888474B8FA0}" type="sibTrans" cxnId="{D168DB21-0820-EE4B-B461-EEDEFF37024F}">
      <dgm:prSet/>
      <dgm:spPr/>
      <dgm:t>
        <a:bodyPr/>
        <a:lstStyle/>
        <a:p>
          <a:endParaRPr lang="en-US"/>
        </a:p>
      </dgm:t>
    </dgm:pt>
    <dgm:pt modelId="{3C96ECDD-3A43-2845-8D43-3CE9754E8CAF}">
      <dgm:prSet phldrT="[Text]"/>
      <dgm:spPr/>
      <dgm:t>
        <a:bodyPr/>
        <a:lstStyle/>
        <a:p>
          <a:r>
            <a:rPr lang="en-US" b="1"/>
            <a:t>6</a:t>
          </a:r>
        </a:p>
      </dgm:t>
    </dgm:pt>
    <dgm:pt modelId="{A2426616-0883-F74E-ACC5-7F0059F4EDE5}" type="parTrans" cxnId="{C30E742B-5E67-234A-8A3D-046F1112D6F7}">
      <dgm:prSet/>
      <dgm:spPr/>
      <dgm:t>
        <a:bodyPr/>
        <a:lstStyle/>
        <a:p>
          <a:endParaRPr lang="en-US"/>
        </a:p>
      </dgm:t>
    </dgm:pt>
    <dgm:pt modelId="{180B8D8B-A121-FF46-A9AE-DBE372D5C108}" type="sibTrans" cxnId="{C30E742B-5E67-234A-8A3D-046F1112D6F7}">
      <dgm:prSet/>
      <dgm:spPr/>
      <dgm:t>
        <a:bodyPr/>
        <a:lstStyle/>
        <a:p>
          <a:endParaRPr lang="en-US"/>
        </a:p>
      </dgm:t>
    </dgm:pt>
    <dgm:pt modelId="{6129460B-30A5-DB4F-8DD2-24691F27D0D4}">
      <dgm:prSet phldrT="[Text]"/>
      <dgm:spPr/>
      <dgm:t>
        <a:bodyPr/>
        <a:lstStyle/>
        <a:p>
          <a:pPr algn="l"/>
          <a:r>
            <a:rPr lang="en-US"/>
            <a:t>Tell the client about each step of the exam and/or the procedure right before it happens.</a:t>
          </a:r>
        </a:p>
      </dgm:t>
    </dgm:pt>
    <dgm:pt modelId="{7A7D063D-64F9-D24B-94E4-F6D1B5A148FE}" type="parTrans" cxnId="{4CA87AE2-A1DC-ED4D-A847-602CEF2A4332}">
      <dgm:prSet/>
      <dgm:spPr/>
      <dgm:t>
        <a:bodyPr/>
        <a:lstStyle/>
        <a:p>
          <a:endParaRPr lang="en-US"/>
        </a:p>
      </dgm:t>
    </dgm:pt>
    <dgm:pt modelId="{9D5C469C-6B82-2048-8650-A9514990C822}" type="sibTrans" cxnId="{4CA87AE2-A1DC-ED4D-A847-602CEF2A4332}">
      <dgm:prSet/>
      <dgm:spPr/>
      <dgm:t>
        <a:bodyPr/>
        <a:lstStyle/>
        <a:p>
          <a:endParaRPr lang="en-US"/>
        </a:p>
      </dgm:t>
    </dgm:pt>
    <dgm:pt modelId="{F7E84150-A1B7-E54D-898A-100EE35D4832}">
      <dgm:prSet phldrT="[Text]"/>
      <dgm:spPr/>
      <dgm:t>
        <a:bodyPr/>
        <a:lstStyle/>
        <a:p>
          <a:r>
            <a:rPr lang="en-US" b="1"/>
            <a:t>7</a:t>
          </a:r>
        </a:p>
      </dgm:t>
    </dgm:pt>
    <dgm:pt modelId="{06809EC5-1DDE-1846-843E-C18597D126A9}" type="parTrans" cxnId="{7D3FD6AF-BBC8-FD47-BDF0-E60572EBAD19}">
      <dgm:prSet/>
      <dgm:spPr/>
      <dgm:t>
        <a:bodyPr/>
        <a:lstStyle/>
        <a:p>
          <a:endParaRPr lang="en-US"/>
        </a:p>
      </dgm:t>
    </dgm:pt>
    <dgm:pt modelId="{1C55DC70-07DB-9243-9912-1C4C77535092}" type="sibTrans" cxnId="{7D3FD6AF-BBC8-FD47-BDF0-E60572EBAD19}">
      <dgm:prSet/>
      <dgm:spPr/>
      <dgm:t>
        <a:bodyPr/>
        <a:lstStyle/>
        <a:p>
          <a:endParaRPr lang="en-US"/>
        </a:p>
      </dgm:t>
    </dgm:pt>
    <dgm:pt modelId="{770942C2-38E3-CF4E-A9E1-FBBDE55CCC84}">
      <dgm:prSet phldrT="[Text]"/>
      <dgm:spPr/>
      <dgm:t>
        <a:bodyPr/>
        <a:lstStyle/>
        <a:p>
          <a:pPr algn="l"/>
          <a:r>
            <a:rPr lang="en-US"/>
            <a:t>Keep the client's body covered, exposing only the areas being examined. </a:t>
          </a:r>
        </a:p>
      </dgm:t>
    </dgm:pt>
    <dgm:pt modelId="{9FCD5AE3-A1A7-A24C-85CC-6525C2E0CA30}" type="parTrans" cxnId="{18DBC594-A815-7844-AAE0-BFA483D73C3C}">
      <dgm:prSet/>
      <dgm:spPr/>
      <dgm:t>
        <a:bodyPr/>
        <a:lstStyle/>
        <a:p>
          <a:endParaRPr lang="en-US"/>
        </a:p>
      </dgm:t>
    </dgm:pt>
    <dgm:pt modelId="{2392B5EA-FD4F-E043-A43E-720D92C35D99}" type="sibTrans" cxnId="{18DBC594-A815-7844-AAE0-BFA483D73C3C}">
      <dgm:prSet/>
      <dgm:spPr/>
      <dgm:t>
        <a:bodyPr/>
        <a:lstStyle/>
        <a:p>
          <a:endParaRPr lang="en-US"/>
        </a:p>
      </dgm:t>
    </dgm:pt>
    <dgm:pt modelId="{60549D40-8EEB-EB43-AA16-51E4EDAA396B}" type="pres">
      <dgm:prSet presAssocID="{D36AFB34-DB95-3648-AF27-624F521A2C26}" presName="Name0" presStyleCnt="0">
        <dgm:presLayoutVars>
          <dgm:chPref val="3"/>
          <dgm:dir/>
          <dgm:animLvl val="lvl"/>
          <dgm:resizeHandles/>
        </dgm:presLayoutVars>
      </dgm:prSet>
      <dgm:spPr/>
    </dgm:pt>
    <dgm:pt modelId="{F32E8A49-A7A2-A14E-8BFA-3655F66E739D}" type="pres">
      <dgm:prSet presAssocID="{623A6BF9-814D-EB4F-BB9A-1936AC479126}" presName="horFlow" presStyleCnt="0"/>
      <dgm:spPr/>
    </dgm:pt>
    <dgm:pt modelId="{EA6F83B7-2B43-CE4C-9FD2-009CBB182C0B}" type="pres">
      <dgm:prSet presAssocID="{623A6BF9-814D-EB4F-BB9A-1936AC479126}" presName="bigChev" presStyleLbl="node1" presStyleIdx="0" presStyleCnt="3" custScaleX="63220" custScaleY="121104"/>
      <dgm:spPr/>
    </dgm:pt>
    <dgm:pt modelId="{E76AEC9D-5C25-D640-AF48-C4F40B33AE68}" type="pres">
      <dgm:prSet presAssocID="{7D03F43E-7FC4-2143-B7D6-DD6CB7C04B7A}" presName="parTrans" presStyleCnt="0"/>
      <dgm:spPr/>
    </dgm:pt>
    <dgm:pt modelId="{89FBDC23-1E1D-5044-A92B-402A30CF8D81}" type="pres">
      <dgm:prSet presAssocID="{6926B14D-096D-D148-9688-3BA0F083B11D}" presName="node" presStyleLbl="alignAccFollowNode1" presStyleIdx="0" presStyleCnt="3" custScaleX="347460" custScaleY="139441">
        <dgm:presLayoutVars>
          <dgm:bulletEnabled val="1"/>
        </dgm:presLayoutVars>
      </dgm:prSet>
      <dgm:spPr/>
    </dgm:pt>
    <dgm:pt modelId="{572B9692-1637-6047-BF97-102BBA7DAACD}" type="pres">
      <dgm:prSet presAssocID="{623A6BF9-814D-EB4F-BB9A-1936AC479126}" presName="vSp" presStyleCnt="0"/>
      <dgm:spPr/>
    </dgm:pt>
    <dgm:pt modelId="{F6139E93-5FB8-EC42-8148-545F370F5134}" type="pres">
      <dgm:prSet presAssocID="{3C96ECDD-3A43-2845-8D43-3CE9754E8CAF}" presName="horFlow" presStyleCnt="0"/>
      <dgm:spPr/>
    </dgm:pt>
    <dgm:pt modelId="{ACDE5012-67DF-014A-A49A-0D090DEBEC58}" type="pres">
      <dgm:prSet presAssocID="{3C96ECDD-3A43-2845-8D43-3CE9754E8CAF}" presName="bigChev" presStyleLbl="node1" presStyleIdx="1" presStyleCnt="3" custScaleX="63238" custScaleY="120823"/>
      <dgm:spPr/>
    </dgm:pt>
    <dgm:pt modelId="{20D9713F-E6F2-D347-8002-CC1927568D02}" type="pres">
      <dgm:prSet presAssocID="{7A7D063D-64F9-D24B-94E4-F6D1B5A148FE}" presName="parTrans" presStyleCnt="0"/>
      <dgm:spPr/>
    </dgm:pt>
    <dgm:pt modelId="{00679C8B-F1BF-E442-A47C-4B73476DCCEB}" type="pres">
      <dgm:prSet presAssocID="{6129460B-30A5-DB4F-8DD2-24691F27D0D4}" presName="node" presStyleLbl="alignAccFollowNode1" presStyleIdx="1" presStyleCnt="3" custScaleX="347440" custScaleY="139726">
        <dgm:presLayoutVars>
          <dgm:bulletEnabled val="1"/>
        </dgm:presLayoutVars>
      </dgm:prSet>
      <dgm:spPr/>
    </dgm:pt>
    <dgm:pt modelId="{EAB535CD-0089-8E43-8D6F-301B8D1A1998}" type="pres">
      <dgm:prSet presAssocID="{3C96ECDD-3A43-2845-8D43-3CE9754E8CAF}" presName="vSp" presStyleCnt="0"/>
      <dgm:spPr/>
    </dgm:pt>
    <dgm:pt modelId="{19F6B1A6-4AC1-2F44-861C-8F1465134B67}" type="pres">
      <dgm:prSet presAssocID="{F7E84150-A1B7-E54D-898A-100EE35D4832}" presName="horFlow" presStyleCnt="0"/>
      <dgm:spPr/>
    </dgm:pt>
    <dgm:pt modelId="{CB9038F1-724C-CE4E-BCC7-B38870B3B1EE}" type="pres">
      <dgm:prSet presAssocID="{F7E84150-A1B7-E54D-898A-100EE35D4832}" presName="bigChev" presStyleLbl="node1" presStyleIdx="2" presStyleCnt="3" custScaleX="63238" custScaleY="120823"/>
      <dgm:spPr/>
    </dgm:pt>
    <dgm:pt modelId="{57779786-214E-6E4B-B148-7CA586F0FE63}" type="pres">
      <dgm:prSet presAssocID="{9FCD5AE3-A1A7-A24C-85CC-6525C2E0CA30}" presName="parTrans" presStyleCnt="0"/>
      <dgm:spPr/>
    </dgm:pt>
    <dgm:pt modelId="{00E61477-8A2A-D14D-A0C9-7FCFE27B96EA}" type="pres">
      <dgm:prSet presAssocID="{770942C2-38E3-CF4E-A9E1-FBBDE55CCC84}" presName="node" presStyleLbl="alignAccFollowNode1" presStyleIdx="2" presStyleCnt="3" custScaleX="347440" custScaleY="139441">
        <dgm:presLayoutVars>
          <dgm:bulletEnabled val="1"/>
        </dgm:presLayoutVars>
      </dgm:prSet>
      <dgm:spPr/>
    </dgm:pt>
  </dgm:ptLst>
  <dgm:cxnLst>
    <dgm:cxn modelId="{2C445005-F922-8141-94D3-B077E901EFFC}" type="presOf" srcId="{F7E84150-A1B7-E54D-898A-100EE35D4832}" destId="{CB9038F1-724C-CE4E-BCC7-B38870B3B1EE}" srcOrd="0" destOrd="0" presId="urn:microsoft.com/office/officeart/2005/8/layout/lProcess3"/>
    <dgm:cxn modelId="{D168DB21-0820-EE4B-B461-EEDEFF37024F}" srcId="{623A6BF9-814D-EB4F-BB9A-1936AC479126}" destId="{6926B14D-096D-D148-9688-3BA0F083B11D}" srcOrd="0" destOrd="0" parTransId="{7D03F43E-7FC4-2143-B7D6-DD6CB7C04B7A}" sibTransId="{DF92A464-B6A2-FC47-AFC7-D888474B8FA0}"/>
    <dgm:cxn modelId="{C30E742B-5E67-234A-8A3D-046F1112D6F7}" srcId="{D36AFB34-DB95-3648-AF27-624F521A2C26}" destId="{3C96ECDD-3A43-2845-8D43-3CE9754E8CAF}" srcOrd="1" destOrd="0" parTransId="{A2426616-0883-F74E-ACC5-7F0059F4EDE5}" sibTransId="{180B8D8B-A121-FF46-A9AE-DBE372D5C108}"/>
    <dgm:cxn modelId="{A9272C2D-0BF4-8644-8564-8BBC53803529}" type="presOf" srcId="{6129460B-30A5-DB4F-8DD2-24691F27D0D4}" destId="{00679C8B-F1BF-E442-A47C-4B73476DCCEB}" srcOrd="0" destOrd="0" presId="urn:microsoft.com/office/officeart/2005/8/layout/lProcess3"/>
    <dgm:cxn modelId="{33053D30-BED6-7140-9648-CD5F416BF64E}" type="presOf" srcId="{770942C2-38E3-CF4E-A9E1-FBBDE55CCC84}" destId="{00E61477-8A2A-D14D-A0C9-7FCFE27B96EA}" srcOrd="0" destOrd="0" presId="urn:microsoft.com/office/officeart/2005/8/layout/lProcess3"/>
    <dgm:cxn modelId="{8970A740-36D4-5E4C-AD12-F6DF714B1E38}" type="presOf" srcId="{3C96ECDD-3A43-2845-8D43-3CE9754E8CAF}" destId="{ACDE5012-67DF-014A-A49A-0D090DEBEC58}" srcOrd="0" destOrd="0" presId="urn:microsoft.com/office/officeart/2005/8/layout/lProcess3"/>
    <dgm:cxn modelId="{551E3E80-AAFE-CD4A-BDC7-0B6FAF10E37D}" type="presOf" srcId="{D36AFB34-DB95-3648-AF27-624F521A2C26}" destId="{60549D40-8EEB-EB43-AA16-51E4EDAA396B}" srcOrd="0" destOrd="0" presId="urn:microsoft.com/office/officeart/2005/8/layout/lProcess3"/>
    <dgm:cxn modelId="{ADFEC283-C223-524F-8169-7F9C9527772A}" srcId="{D36AFB34-DB95-3648-AF27-624F521A2C26}" destId="{623A6BF9-814D-EB4F-BB9A-1936AC479126}" srcOrd="0" destOrd="0" parTransId="{B67EC655-458F-7A43-8DB5-E0446FC4B009}" sibTransId="{A1B42F48-1203-0C4F-8320-F13574304690}"/>
    <dgm:cxn modelId="{18DBC594-A815-7844-AAE0-BFA483D73C3C}" srcId="{F7E84150-A1B7-E54D-898A-100EE35D4832}" destId="{770942C2-38E3-CF4E-A9E1-FBBDE55CCC84}" srcOrd="0" destOrd="0" parTransId="{9FCD5AE3-A1A7-A24C-85CC-6525C2E0CA30}" sibTransId="{2392B5EA-FD4F-E043-A43E-720D92C35D99}"/>
    <dgm:cxn modelId="{7D3FD6AF-BBC8-FD47-BDF0-E60572EBAD19}" srcId="{D36AFB34-DB95-3648-AF27-624F521A2C26}" destId="{F7E84150-A1B7-E54D-898A-100EE35D4832}" srcOrd="2" destOrd="0" parTransId="{06809EC5-1DDE-1846-843E-C18597D126A9}" sibTransId="{1C55DC70-07DB-9243-9912-1C4C77535092}"/>
    <dgm:cxn modelId="{5AD393C0-EC4B-A84D-AB4C-519F159F735E}" type="presOf" srcId="{623A6BF9-814D-EB4F-BB9A-1936AC479126}" destId="{EA6F83B7-2B43-CE4C-9FD2-009CBB182C0B}" srcOrd="0" destOrd="0" presId="urn:microsoft.com/office/officeart/2005/8/layout/lProcess3"/>
    <dgm:cxn modelId="{8F729ED8-8D1C-9049-8337-A7AC36705E23}" type="presOf" srcId="{6926B14D-096D-D148-9688-3BA0F083B11D}" destId="{89FBDC23-1E1D-5044-A92B-402A30CF8D81}" srcOrd="0" destOrd="0" presId="urn:microsoft.com/office/officeart/2005/8/layout/lProcess3"/>
    <dgm:cxn modelId="{4CA87AE2-A1DC-ED4D-A847-602CEF2A4332}" srcId="{3C96ECDD-3A43-2845-8D43-3CE9754E8CAF}" destId="{6129460B-30A5-DB4F-8DD2-24691F27D0D4}" srcOrd="0" destOrd="0" parTransId="{7A7D063D-64F9-D24B-94E4-F6D1B5A148FE}" sibTransId="{9D5C469C-6B82-2048-8650-A9514990C822}"/>
    <dgm:cxn modelId="{62A229E9-D7CA-A146-8601-31762672923A}" type="presParOf" srcId="{60549D40-8EEB-EB43-AA16-51E4EDAA396B}" destId="{F32E8A49-A7A2-A14E-8BFA-3655F66E739D}" srcOrd="0" destOrd="0" presId="urn:microsoft.com/office/officeart/2005/8/layout/lProcess3"/>
    <dgm:cxn modelId="{4DA3DEF4-F455-7C43-A9A2-2D39EE05FC31}" type="presParOf" srcId="{F32E8A49-A7A2-A14E-8BFA-3655F66E739D}" destId="{EA6F83B7-2B43-CE4C-9FD2-009CBB182C0B}" srcOrd="0" destOrd="0" presId="urn:microsoft.com/office/officeart/2005/8/layout/lProcess3"/>
    <dgm:cxn modelId="{35B7A393-D34D-EE46-B531-BC443577E0E8}" type="presParOf" srcId="{F32E8A49-A7A2-A14E-8BFA-3655F66E739D}" destId="{E76AEC9D-5C25-D640-AF48-C4F40B33AE68}" srcOrd="1" destOrd="0" presId="urn:microsoft.com/office/officeart/2005/8/layout/lProcess3"/>
    <dgm:cxn modelId="{2D694248-2B30-C541-B38D-B6CD293E5899}" type="presParOf" srcId="{F32E8A49-A7A2-A14E-8BFA-3655F66E739D}" destId="{89FBDC23-1E1D-5044-A92B-402A30CF8D81}" srcOrd="2" destOrd="0" presId="urn:microsoft.com/office/officeart/2005/8/layout/lProcess3"/>
    <dgm:cxn modelId="{48C1EFFB-1183-1241-9CD6-5C5800C25CC5}" type="presParOf" srcId="{60549D40-8EEB-EB43-AA16-51E4EDAA396B}" destId="{572B9692-1637-6047-BF97-102BBA7DAACD}" srcOrd="1" destOrd="0" presId="urn:microsoft.com/office/officeart/2005/8/layout/lProcess3"/>
    <dgm:cxn modelId="{7ABF72D0-3E19-9E40-8F5D-F0DAC40617EA}" type="presParOf" srcId="{60549D40-8EEB-EB43-AA16-51E4EDAA396B}" destId="{F6139E93-5FB8-EC42-8148-545F370F5134}" srcOrd="2" destOrd="0" presId="urn:microsoft.com/office/officeart/2005/8/layout/lProcess3"/>
    <dgm:cxn modelId="{BFCB7183-FCA5-3743-84D5-E37588E54078}" type="presParOf" srcId="{F6139E93-5FB8-EC42-8148-545F370F5134}" destId="{ACDE5012-67DF-014A-A49A-0D090DEBEC58}" srcOrd="0" destOrd="0" presId="urn:microsoft.com/office/officeart/2005/8/layout/lProcess3"/>
    <dgm:cxn modelId="{17E7EFF2-0CC3-E04C-A9E4-20B3C8C87B2A}" type="presParOf" srcId="{F6139E93-5FB8-EC42-8148-545F370F5134}" destId="{20D9713F-E6F2-D347-8002-CC1927568D02}" srcOrd="1" destOrd="0" presId="urn:microsoft.com/office/officeart/2005/8/layout/lProcess3"/>
    <dgm:cxn modelId="{77D4A55A-48BF-BE4B-A9A4-AC9946FF80D8}" type="presParOf" srcId="{F6139E93-5FB8-EC42-8148-545F370F5134}" destId="{00679C8B-F1BF-E442-A47C-4B73476DCCEB}" srcOrd="2" destOrd="0" presId="urn:microsoft.com/office/officeart/2005/8/layout/lProcess3"/>
    <dgm:cxn modelId="{2F087420-B934-DF45-9C14-5B32320D43B6}" type="presParOf" srcId="{60549D40-8EEB-EB43-AA16-51E4EDAA396B}" destId="{EAB535CD-0089-8E43-8D6F-301B8D1A1998}" srcOrd="3" destOrd="0" presId="urn:microsoft.com/office/officeart/2005/8/layout/lProcess3"/>
    <dgm:cxn modelId="{39653092-C062-A647-B7AA-ECE861F84B8F}" type="presParOf" srcId="{60549D40-8EEB-EB43-AA16-51E4EDAA396B}" destId="{19F6B1A6-4AC1-2F44-861C-8F1465134B67}" srcOrd="4" destOrd="0" presId="urn:microsoft.com/office/officeart/2005/8/layout/lProcess3"/>
    <dgm:cxn modelId="{E4903EDB-712C-1A4C-9326-B0565812C9E2}" type="presParOf" srcId="{19F6B1A6-4AC1-2F44-861C-8F1465134B67}" destId="{CB9038F1-724C-CE4E-BCC7-B38870B3B1EE}" srcOrd="0" destOrd="0" presId="urn:microsoft.com/office/officeart/2005/8/layout/lProcess3"/>
    <dgm:cxn modelId="{F52DF03D-C2F3-0040-B08B-767C73A00E83}" type="presParOf" srcId="{19F6B1A6-4AC1-2F44-861C-8F1465134B67}" destId="{57779786-214E-6E4B-B148-7CA586F0FE63}" srcOrd="1" destOrd="0" presId="urn:microsoft.com/office/officeart/2005/8/layout/lProcess3"/>
    <dgm:cxn modelId="{DD3956CE-A7B1-C345-9271-8C34C98BB978}" type="presParOf" srcId="{19F6B1A6-4AC1-2F44-861C-8F1465134B67}" destId="{00E61477-8A2A-D14D-A0C9-7FCFE27B96EA}"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DC9739-FC97-6247-9C53-2FF49BDFE15E}"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6B7002C8-6C7D-B04C-AD24-3949B7CD3826}">
      <dgm:prSet/>
      <dgm:spPr/>
      <dgm:t>
        <a:bodyPr/>
        <a:lstStyle/>
        <a:p>
          <a:r>
            <a:rPr lang="en-US" b="1" i="0"/>
            <a:t>8</a:t>
          </a:r>
          <a:endParaRPr lang="en-US" b="1"/>
        </a:p>
      </dgm:t>
    </dgm:pt>
    <dgm:pt modelId="{F05F5228-A16F-D04C-85E5-3CCC3C5EE7E1}" type="parTrans" cxnId="{1C49E0D9-C5C1-7E43-B15B-1FADC3B1ACF1}">
      <dgm:prSet/>
      <dgm:spPr/>
      <dgm:t>
        <a:bodyPr/>
        <a:lstStyle/>
        <a:p>
          <a:endParaRPr lang="en-US"/>
        </a:p>
      </dgm:t>
    </dgm:pt>
    <dgm:pt modelId="{3E028D4D-8263-554A-9C0F-2E9D93607CFE}" type="sibTrans" cxnId="{1C49E0D9-C5C1-7E43-B15B-1FADC3B1ACF1}">
      <dgm:prSet/>
      <dgm:spPr/>
      <dgm:t>
        <a:bodyPr/>
        <a:lstStyle/>
        <a:p>
          <a:endParaRPr lang="en-US"/>
        </a:p>
      </dgm:t>
    </dgm:pt>
    <dgm:pt modelId="{D3727A50-6818-DD44-8531-3C666CC0BF34}">
      <dgm:prSet/>
      <dgm:spPr/>
      <dgm:t>
        <a:bodyPr/>
        <a:lstStyle/>
        <a:p>
          <a:r>
            <a:rPr lang="en-US" b="1" i="0"/>
            <a:t>9</a:t>
          </a:r>
          <a:endParaRPr lang="en-US" b="1"/>
        </a:p>
      </dgm:t>
    </dgm:pt>
    <dgm:pt modelId="{8657149E-475F-9149-B289-A5AE23DB322B}" type="parTrans" cxnId="{F1160931-ACAF-6244-8461-205270513C6D}">
      <dgm:prSet/>
      <dgm:spPr/>
      <dgm:t>
        <a:bodyPr/>
        <a:lstStyle/>
        <a:p>
          <a:endParaRPr lang="en-US"/>
        </a:p>
      </dgm:t>
    </dgm:pt>
    <dgm:pt modelId="{77609041-8879-784C-8395-E3FF932D23EF}" type="sibTrans" cxnId="{F1160931-ACAF-6244-8461-205270513C6D}">
      <dgm:prSet/>
      <dgm:spPr/>
      <dgm:t>
        <a:bodyPr/>
        <a:lstStyle/>
        <a:p>
          <a:endParaRPr lang="en-US"/>
        </a:p>
      </dgm:t>
    </dgm:pt>
    <dgm:pt modelId="{1FFEFABD-16CF-0741-8194-8BECE5F9BF97}">
      <dgm:prSet/>
      <dgm:spPr/>
      <dgm:t>
        <a:bodyPr/>
        <a:lstStyle/>
        <a:p>
          <a:r>
            <a:rPr lang="en-US" b="1" i="0"/>
            <a:t>10</a:t>
          </a:r>
          <a:endParaRPr lang="en-US" b="1"/>
        </a:p>
      </dgm:t>
    </dgm:pt>
    <dgm:pt modelId="{05450330-8BE5-FA49-AAC9-B0AE0D08E626}" type="parTrans" cxnId="{DA29B6D6-A79D-E34B-9719-34B3EDF6F708}">
      <dgm:prSet/>
      <dgm:spPr/>
      <dgm:t>
        <a:bodyPr/>
        <a:lstStyle/>
        <a:p>
          <a:endParaRPr lang="en-US"/>
        </a:p>
      </dgm:t>
    </dgm:pt>
    <dgm:pt modelId="{2E5370D4-9648-4243-A44E-70F0FF07A9AA}" type="sibTrans" cxnId="{DA29B6D6-A79D-E34B-9719-34B3EDF6F708}">
      <dgm:prSet/>
      <dgm:spPr/>
      <dgm:t>
        <a:bodyPr/>
        <a:lstStyle/>
        <a:p>
          <a:endParaRPr lang="en-US"/>
        </a:p>
      </dgm:t>
    </dgm:pt>
    <dgm:pt modelId="{C175B10F-7FD4-D84B-8273-75D6BE043BC5}">
      <dgm:prSet custT="1"/>
      <dgm:spPr/>
      <dgm:t>
        <a:bodyPr/>
        <a:lstStyle/>
        <a:p>
          <a:pPr algn="l"/>
          <a:r>
            <a:rPr lang="en-US" sz="3200" b="0" i="0"/>
            <a:t>Encourage the client to use abdominal breathing in order to relax the pelvic floor muscles. </a:t>
          </a:r>
          <a:endParaRPr lang="en-US" sz="3200"/>
        </a:p>
      </dgm:t>
    </dgm:pt>
    <dgm:pt modelId="{AFA7969F-803A-7847-B7B8-7918F46C7EF2}" type="parTrans" cxnId="{B7053550-001C-C141-9455-03BAC7B6EA17}">
      <dgm:prSet/>
      <dgm:spPr/>
      <dgm:t>
        <a:bodyPr/>
        <a:lstStyle/>
        <a:p>
          <a:endParaRPr lang="en-US"/>
        </a:p>
      </dgm:t>
    </dgm:pt>
    <dgm:pt modelId="{672C981A-38AA-6B49-9770-F377FC593BAE}" type="sibTrans" cxnId="{B7053550-001C-C141-9455-03BAC7B6EA17}">
      <dgm:prSet/>
      <dgm:spPr/>
      <dgm:t>
        <a:bodyPr/>
        <a:lstStyle/>
        <a:p>
          <a:endParaRPr lang="en-US"/>
        </a:p>
      </dgm:t>
    </dgm:pt>
    <dgm:pt modelId="{62A96248-D28D-D14B-A786-7F440484C51C}">
      <dgm:prSet custT="1"/>
      <dgm:spPr/>
      <dgm:t>
        <a:bodyPr/>
        <a:lstStyle/>
        <a:p>
          <a:pPr algn="l"/>
          <a:r>
            <a:rPr lang="en-US" sz="3200" b="0" i="0"/>
            <a:t>Rest the hands for bimanual exam and the unopened speculum against the client’s vagina so that they get used to the sensation before the hand or speculum are inserted and opened. </a:t>
          </a:r>
          <a:endParaRPr lang="en-US" sz="3200"/>
        </a:p>
      </dgm:t>
    </dgm:pt>
    <dgm:pt modelId="{D44A0448-6189-9948-AD94-AA13AF8EC16E}" type="parTrans" cxnId="{2B89FBD7-187B-4945-8D50-5E7BC1F194C3}">
      <dgm:prSet/>
      <dgm:spPr/>
      <dgm:t>
        <a:bodyPr/>
        <a:lstStyle/>
        <a:p>
          <a:endParaRPr lang="en-US"/>
        </a:p>
      </dgm:t>
    </dgm:pt>
    <dgm:pt modelId="{DE3C8CA3-6852-AF41-AF80-923227F6F026}" type="sibTrans" cxnId="{2B89FBD7-187B-4945-8D50-5E7BC1F194C3}">
      <dgm:prSet/>
      <dgm:spPr/>
      <dgm:t>
        <a:bodyPr/>
        <a:lstStyle/>
        <a:p>
          <a:endParaRPr lang="en-US"/>
        </a:p>
      </dgm:t>
    </dgm:pt>
    <dgm:pt modelId="{69D46236-94F7-E34D-BF34-79908B5B9DF5}">
      <dgm:prSet custT="1"/>
      <dgm:spPr/>
      <dgm:t>
        <a:bodyPr/>
        <a:lstStyle/>
        <a:p>
          <a:pPr algn="l"/>
          <a:r>
            <a:rPr lang="en-US" sz="3200" b="0" i="0"/>
            <a:t>If the client does not want to continue the exam or procedure, the provider should stop, inquire about the client’s needs and proceed if and when the client is ready.</a:t>
          </a:r>
          <a:endParaRPr lang="en-US" sz="3200"/>
        </a:p>
      </dgm:t>
    </dgm:pt>
    <dgm:pt modelId="{12FEE928-D0A8-B841-AE06-08F1932FB9DD}" type="parTrans" cxnId="{FCF09135-FB27-604D-8F62-62E54001ECD5}">
      <dgm:prSet/>
      <dgm:spPr/>
      <dgm:t>
        <a:bodyPr/>
        <a:lstStyle/>
        <a:p>
          <a:endParaRPr lang="en-US"/>
        </a:p>
      </dgm:t>
    </dgm:pt>
    <dgm:pt modelId="{48990BE3-74B3-B64A-A041-FD3FA1483E70}" type="sibTrans" cxnId="{FCF09135-FB27-604D-8F62-62E54001ECD5}">
      <dgm:prSet/>
      <dgm:spPr/>
      <dgm:t>
        <a:bodyPr/>
        <a:lstStyle/>
        <a:p>
          <a:endParaRPr lang="en-US"/>
        </a:p>
      </dgm:t>
    </dgm:pt>
    <dgm:pt modelId="{B5C6EF17-410E-7D47-9006-68114E4A8CAF}" type="pres">
      <dgm:prSet presAssocID="{06DC9739-FC97-6247-9C53-2FF49BDFE15E}" presName="Name0" presStyleCnt="0">
        <dgm:presLayoutVars>
          <dgm:chPref val="3"/>
          <dgm:dir/>
          <dgm:animLvl val="lvl"/>
          <dgm:resizeHandles/>
        </dgm:presLayoutVars>
      </dgm:prSet>
      <dgm:spPr/>
    </dgm:pt>
    <dgm:pt modelId="{7272CA86-8BCD-3948-8888-C1B61D058ED9}" type="pres">
      <dgm:prSet presAssocID="{6B7002C8-6C7D-B04C-AD24-3949B7CD3826}" presName="horFlow" presStyleCnt="0"/>
      <dgm:spPr/>
    </dgm:pt>
    <dgm:pt modelId="{90617B62-96A7-2C41-AA82-C96112E6F46E}" type="pres">
      <dgm:prSet presAssocID="{6B7002C8-6C7D-B04C-AD24-3949B7CD3826}" presName="bigChev" presStyleLbl="node1" presStyleIdx="0" presStyleCnt="3" custScaleX="56771" custScaleY="101742"/>
      <dgm:spPr/>
    </dgm:pt>
    <dgm:pt modelId="{D9368CC8-E8F0-594D-98D3-7BB052DE7212}" type="pres">
      <dgm:prSet presAssocID="{AFA7969F-803A-7847-B7B8-7918F46C7EF2}" presName="parTrans" presStyleCnt="0"/>
      <dgm:spPr/>
    </dgm:pt>
    <dgm:pt modelId="{1A2D3277-B8BB-DA48-9A63-DAAB9ED48E24}" type="pres">
      <dgm:prSet presAssocID="{C175B10F-7FD4-D84B-8273-75D6BE043BC5}" presName="node" presStyleLbl="alignAccFollowNode1" presStyleIdx="0" presStyleCnt="3" custScaleX="319192" custScaleY="119893">
        <dgm:presLayoutVars>
          <dgm:bulletEnabled val="1"/>
        </dgm:presLayoutVars>
      </dgm:prSet>
      <dgm:spPr/>
    </dgm:pt>
    <dgm:pt modelId="{369080B4-511B-B24B-93BE-46182F64E085}" type="pres">
      <dgm:prSet presAssocID="{6B7002C8-6C7D-B04C-AD24-3949B7CD3826}" presName="vSp" presStyleCnt="0"/>
      <dgm:spPr/>
    </dgm:pt>
    <dgm:pt modelId="{57FA4951-4A32-FB4A-9591-FE12786B4A42}" type="pres">
      <dgm:prSet presAssocID="{D3727A50-6818-DD44-8531-3C666CC0BF34}" presName="horFlow" presStyleCnt="0"/>
      <dgm:spPr/>
    </dgm:pt>
    <dgm:pt modelId="{0418D82F-DBCF-9B43-AD0B-E4B7D2155422}" type="pres">
      <dgm:prSet presAssocID="{D3727A50-6818-DD44-8531-3C666CC0BF34}" presName="bigChev" presStyleLbl="node1" presStyleIdx="1" presStyleCnt="3" custScaleX="56771" custScaleY="102365"/>
      <dgm:spPr/>
    </dgm:pt>
    <dgm:pt modelId="{0AE28175-E7FB-C046-97CC-00615552046D}" type="pres">
      <dgm:prSet presAssocID="{D44A0448-6189-9948-AD94-AA13AF8EC16E}" presName="parTrans" presStyleCnt="0"/>
      <dgm:spPr/>
    </dgm:pt>
    <dgm:pt modelId="{84CD288B-500C-FE42-B6F3-C6827173789C}" type="pres">
      <dgm:prSet presAssocID="{62A96248-D28D-D14B-A786-7F440484C51C}" presName="node" presStyleLbl="alignAccFollowNode1" presStyleIdx="1" presStyleCnt="3" custScaleX="319192" custScaleY="119893">
        <dgm:presLayoutVars>
          <dgm:bulletEnabled val="1"/>
        </dgm:presLayoutVars>
      </dgm:prSet>
      <dgm:spPr/>
    </dgm:pt>
    <dgm:pt modelId="{3686BE29-E774-6243-909B-AE66613CE706}" type="pres">
      <dgm:prSet presAssocID="{D3727A50-6818-DD44-8531-3C666CC0BF34}" presName="vSp" presStyleCnt="0"/>
      <dgm:spPr/>
    </dgm:pt>
    <dgm:pt modelId="{744CE7BD-E63D-2C49-BC8B-C3DB1F2D506B}" type="pres">
      <dgm:prSet presAssocID="{1FFEFABD-16CF-0741-8194-8BECE5F9BF97}" presName="horFlow" presStyleCnt="0"/>
      <dgm:spPr/>
    </dgm:pt>
    <dgm:pt modelId="{380AA74D-2B17-5247-B0A5-61181842AF79}" type="pres">
      <dgm:prSet presAssocID="{1FFEFABD-16CF-0741-8194-8BECE5F9BF97}" presName="bigChev" presStyleLbl="node1" presStyleIdx="2" presStyleCnt="3" custScaleX="56771" custScaleY="103034"/>
      <dgm:spPr/>
    </dgm:pt>
    <dgm:pt modelId="{ABB47401-326D-5C48-85F4-FD3E645D6A87}" type="pres">
      <dgm:prSet presAssocID="{12FEE928-D0A8-B841-AE06-08F1932FB9DD}" presName="parTrans" presStyleCnt="0"/>
      <dgm:spPr/>
    </dgm:pt>
    <dgm:pt modelId="{909A43AC-E267-8645-AFAE-A81070DAD6ED}" type="pres">
      <dgm:prSet presAssocID="{69D46236-94F7-E34D-BF34-79908B5B9DF5}" presName="node" presStyleLbl="alignAccFollowNode1" presStyleIdx="2" presStyleCnt="3" custScaleX="319192" custScaleY="119893">
        <dgm:presLayoutVars>
          <dgm:bulletEnabled val="1"/>
        </dgm:presLayoutVars>
      </dgm:prSet>
      <dgm:spPr/>
    </dgm:pt>
  </dgm:ptLst>
  <dgm:cxnLst>
    <dgm:cxn modelId="{1267D41B-FBE3-C34B-901A-326FD46057FC}" type="presOf" srcId="{62A96248-D28D-D14B-A786-7F440484C51C}" destId="{84CD288B-500C-FE42-B6F3-C6827173789C}" srcOrd="0" destOrd="0" presId="urn:microsoft.com/office/officeart/2005/8/layout/lProcess3"/>
    <dgm:cxn modelId="{F1160931-ACAF-6244-8461-205270513C6D}" srcId="{06DC9739-FC97-6247-9C53-2FF49BDFE15E}" destId="{D3727A50-6818-DD44-8531-3C666CC0BF34}" srcOrd="1" destOrd="0" parTransId="{8657149E-475F-9149-B289-A5AE23DB322B}" sibTransId="{77609041-8879-784C-8395-E3FF932D23EF}"/>
    <dgm:cxn modelId="{FCF09135-FB27-604D-8F62-62E54001ECD5}" srcId="{1FFEFABD-16CF-0741-8194-8BECE5F9BF97}" destId="{69D46236-94F7-E34D-BF34-79908B5B9DF5}" srcOrd="0" destOrd="0" parTransId="{12FEE928-D0A8-B841-AE06-08F1932FB9DD}" sibTransId="{48990BE3-74B3-B64A-A041-FD3FA1483E70}"/>
    <dgm:cxn modelId="{2A655B48-6C9C-C14C-9045-1DD3A0E2CD55}" type="presOf" srcId="{C175B10F-7FD4-D84B-8273-75D6BE043BC5}" destId="{1A2D3277-B8BB-DA48-9A63-DAAB9ED48E24}" srcOrd="0" destOrd="0" presId="urn:microsoft.com/office/officeart/2005/8/layout/lProcess3"/>
    <dgm:cxn modelId="{16BCB44D-B8D6-BE4C-B076-E00C8A4DF57E}" type="presOf" srcId="{1FFEFABD-16CF-0741-8194-8BECE5F9BF97}" destId="{380AA74D-2B17-5247-B0A5-61181842AF79}" srcOrd="0" destOrd="0" presId="urn:microsoft.com/office/officeart/2005/8/layout/lProcess3"/>
    <dgm:cxn modelId="{B7053550-001C-C141-9455-03BAC7B6EA17}" srcId="{6B7002C8-6C7D-B04C-AD24-3949B7CD3826}" destId="{C175B10F-7FD4-D84B-8273-75D6BE043BC5}" srcOrd="0" destOrd="0" parTransId="{AFA7969F-803A-7847-B7B8-7918F46C7EF2}" sibTransId="{672C981A-38AA-6B49-9770-F377FC593BAE}"/>
    <dgm:cxn modelId="{CE59E352-2D8B-FC46-A352-901E9C3FAE23}" type="presOf" srcId="{6B7002C8-6C7D-B04C-AD24-3949B7CD3826}" destId="{90617B62-96A7-2C41-AA82-C96112E6F46E}" srcOrd="0" destOrd="0" presId="urn:microsoft.com/office/officeart/2005/8/layout/lProcess3"/>
    <dgm:cxn modelId="{BCF9ADA0-861C-8343-A2FD-A8108287002B}" type="presOf" srcId="{D3727A50-6818-DD44-8531-3C666CC0BF34}" destId="{0418D82F-DBCF-9B43-AD0B-E4B7D2155422}" srcOrd="0" destOrd="0" presId="urn:microsoft.com/office/officeart/2005/8/layout/lProcess3"/>
    <dgm:cxn modelId="{6F47F6A0-63A6-EA49-A851-E8088BB51C76}" type="presOf" srcId="{69D46236-94F7-E34D-BF34-79908B5B9DF5}" destId="{909A43AC-E267-8645-AFAE-A81070DAD6ED}" srcOrd="0" destOrd="0" presId="urn:microsoft.com/office/officeart/2005/8/layout/lProcess3"/>
    <dgm:cxn modelId="{DA29B6D6-A79D-E34B-9719-34B3EDF6F708}" srcId="{06DC9739-FC97-6247-9C53-2FF49BDFE15E}" destId="{1FFEFABD-16CF-0741-8194-8BECE5F9BF97}" srcOrd="2" destOrd="0" parTransId="{05450330-8BE5-FA49-AAC9-B0AE0D08E626}" sibTransId="{2E5370D4-9648-4243-A44E-70F0FF07A9AA}"/>
    <dgm:cxn modelId="{2B89FBD7-187B-4945-8D50-5E7BC1F194C3}" srcId="{D3727A50-6818-DD44-8531-3C666CC0BF34}" destId="{62A96248-D28D-D14B-A786-7F440484C51C}" srcOrd="0" destOrd="0" parTransId="{D44A0448-6189-9948-AD94-AA13AF8EC16E}" sibTransId="{DE3C8CA3-6852-AF41-AF80-923227F6F026}"/>
    <dgm:cxn modelId="{1C49E0D9-C5C1-7E43-B15B-1FADC3B1ACF1}" srcId="{06DC9739-FC97-6247-9C53-2FF49BDFE15E}" destId="{6B7002C8-6C7D-B04C-AD24-3949B7CD3826}" srcOrd="0" destOrd="0" parTransId="{F05F5228-A16F-D04C-85E5-3CCC3C5EE7E1}" sibTransId="{3E028D4D-8263-554A-9C0F-2E9D93607CFE}"/>
    <dgm:cxn modelId="{BF14E9E6-1B0E-8F42-B9A1-F047E7F8FAA2}" type="presOf" srcId="{06DC9739-FC97-6247-9C53-2FF49BDFE15E}" destId="{B5C6EF17-410E-7D47-9006-68114E4A8CAF}" srcOrd="0" destOrd="0" presId="urn:microsoft.com/office/officeart/2005/8/layout/lProcess3"/>
    <dgm:cxn modelId="{608AEA0B-D306-EC48-9645-B17CD66A7E03}" type="presParOf" srcId="{B5C6EF17-410E-7D47-9006-68114E4A8CAF}" destId="{7272CA86-8BCD-3948-8888-C1B61D058ED9}" srcOrd="0" destOrd="0" presId="urn:microsoft.com/office/officeart/2005/8/layout/lProcess3"/>
    <dgm:cxn modelId="{FA817388-2B59-EF4D-9C4F-55B5574B18CE}" type="presParOf" srcId="{7272CA86-8BCD-3948-8888-C1B61D058ED9}" destId="{90617B62-96A7-2C41-AA82-C96112E6F46E}" srcOrd="0" destOrd="0" presId="urn:microsoft.com/office/officeart/2005/8/layout/lProcess3"/>
    <dgm:cxn modelId="{10842125-C288-7E4A-94B9-BBA5C998520D}" type="presParOf" srcId="{7272CA86-8BCD-3948-8888-C1B61D058ED9}" destId="{D9368CC8-E8F0-594D-98D3-7BB052DE7212}" srcOrd="1" destOrd="0" presId="urn:microsoft.com/office/officeart/2005/8/layout/lProcess3"/>
    <dgm:cxn modelId="{B907B217-9171-6B47-9E58-6A66049EE81F}" type="presParOf" srcId="{7272CA86-8BCD-3948-8888-C1B61D058ED9}" destId="{1A2D3277-B8BB-DA48-9A63-DAAB9ED48E24}" srcOrd="2" destOrd="0" presId="urn:microsoft.com/office/officeart/2005/8/layout/lProcess3"/>
    <dgm:cxn modelId="{DCC21B06-CE77-6548-A1B2-B57C419254F0}" type="presParOf" srcId="{B5C6EF17-410E-7D47-9006-68114E4A8CAF}" destId="{369080B4-511B-B24B-93BE-46182F64E085}" srcOrd="1" destOrd="0" presId="urn:microsoft.com/office/officeart/2005/8/layout/lProcess3"/>
    <dgm:cxn modelId="{397EAC7B-6655-F545-8690-707083EC0A07}" type="presParOf" srcId="{B5C6EF17-410E-7D47-9006-68114E4A8CAF}" destId="{57FA4951-4A32-FB4A-9591-FE12786B4A42}" srcOrd="2" destOrd="0" presId="urn:microsoft.com/office/officeart/2005/8/layout/lProcess3"/>
    <dgm:cxn modelId="{51E7B6C4-26FC-2043-AF1F-4E1882467C62}" type="presParOf" srcId="{57FA4951-4A32-FB4A-9591-FE12786B4A42}" destId="{0418D82F-DBCF-9B43-AD0B-E4B7D2155422}" srcOrd="0" destOrd="0" presId="urn:microsoft.com/office/officeart/2005/8/layout/lProcess3"/>
    <dgm:cxn modelId="{B3DB3713-6604-004E-961A-48CC77C8CC09}" type="presParOf" srcId="{57FA4951-4A32-FB4A-9591-FE12786B4A42}" destId="{0AE28175-E7FB-C046-97CC-00615552046D}" srcOrd="1" destOrd="0" presId="urn:microsoft.com/office/officeart/2005/8/layout/lProcess3"/>
    <dgm:cxn modelId="{E6811FE9-694F-9049-A841-28EAD7B9A969}" type="presParOf" srcId="{57FA4951-4A32-FB4A-9591-FE12786B4A42}" destId="{84CD288B-500C-FE42-B6F3-C6827173789C}" srcOrd="2" destOrd="0" presId="urn:microsoft.com/office/officeart/2005/8/layout/lProcess3"/>
    <dgm:cxn modelId="{DA639447-E147-964C-97A1-2C48C9E717E2}" type="presParOf" srcId="{B5C6EF17-410E-7D47-9006-68114E4A8CAF}" destId="{3686BE29-E774-6243-909B-AE66613CE706}" srcOrd="3" destOrd="0" presId="urn:microsoft.com/office/officeart/2005/8/layout/lProcess3"/>
    <dgm:cxn modelId="{B601448F-ACAD-F749-9CC9-E6E0F70BA518}" type="presParOf" srcId="{B5C6EF17-410E-7D47-9006-68114E4A8CAF}" destId="{744CE7BD-E63D-2C49-BC8B-C3DB1F2D506B}" srcOrd="4" destOrd="0" presId="urn:microsoft.com/office/officeart/2005/8/layout/lProcess3"/>
    <dgm:cxn modelId="{5635D763-F5BA-7041-BBE3-FBDFE4F139D9}" type="presParOf" srcId="{744CE7BD-E63D-2C49-BC8B-C3DB1F2D506B}" destId="{380AA74D-2B17-5247-B0A5-61181842AF79}" srcOrd="0" destOrd="0" presId="urn:microsoft.com/office/officeart/2005/8/layout/lProcess3"/>
    <dgm:cxn modelId="{57A196ED-4470-DD48-BCE1-9C5FA91BA4CF}" type="presParOf" srcId="{744CE7BD-E63D-2C49-BC8B-C3DB1F2D506B}" destId="{ABB47401-326D-5C48-85F4-FD3E645D6A87}" srcOrd="1" destOrd="0" presId="urn:microsoft.com/office/officeart/2005/8/layout/lProcess3"/>
    <dgm:cxn modelId="{EFBF39A1-C992-DE4F-B2EB-C3996134D934}" type="presParOf" srcId="{744CE7BD-E63D-2C49-BC8B-C3DB1F2D506B}" destId="{909A43AC-E267-8645-AFAE-A81070DAD6E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37F2BB-1D34-4947-8721-ECC23818B1EE}" type="doc">
      <dgm:prSet loTypeId="urn:microsoft.com/office/officeart/2005/8/layout/cycle7" loCatId="" qsTypeId="urn:microsoft.com/office/officeart/2005/8/quickstyle/simple1" qsCatId="simple" csTypeId="urn:microsoft.com/office/officeart/2005/8/colors/colorful1" csCatId="colorful" phldr="1"/>
      <dgm:spPr/>
      <dgm:t>
        <a:bodyPr/>
        <a:lstStyle/>
        <a:p>
          <a:endParaRPr lang="en-US"/>
        </a:p>
      </dgm:t>
    </dgm:pt>
    <dgm:pt modelId="{A90F5E46-2A0B-9C4C-92B4-A22567508FC4}">
      <dgm:prSet phldrT="[Text]" custT="1"/>
      <dgm:spPr/>
      <dgm:t>
        <a:bodyPr/>
        <a:lstStyle/>
        <a:p>
          <a:r>
            <a:rPr lang="en-US" sz="3600" b="1">
              <a:solidFill>
                <a:schemeClr val="accent3"/>
              </a:solidFill>
            </a:rPr>
            <a:t>Health</a:t>
          </a:r>
        </a:p>
      </dgm:t>
    </dgm:pt>
    <dgm:pt modelId="{62C8D17C-49B9-0444-9C7F-2492B88655B9}" type="parTrans" cxnId="{EC5D94EB-EFC9-3A4B-9C79-CB65F23625D1}">
      <dgm:prSet/>
      <dgm:spPr/>
      <dgm:t>
        <a:bodyPr/>
        <a:lstStyle/>
        <a:p>
          <a:endParaRPr lang="en-US"/>
        </a:p>
      </dgm:t>
    </dgm:pt>
    <dgm:pt modelId="{CCF6875B-9D2A-E048-BE2E-DBB960193B23}" type="sibTrans" cxnId="{EC5D94EB-EFC9-3A4B-9C79-CB65F23625D1}">
      <dgm:prSet/>
      <dgm:spPr/>
      <dgm:t>
        <a:bodyPr/>
        <a:lstStyle/>
        <a:p>
          <a:endParaRPr lang="en-US"/>
        </a:p>
      </dgm:t>
    </dgm:pt>
    <dgm:pt modelId="{51AC5788-9786-5F4F-A7C8-90F172A6EF9A}">
      <dgm:prSet phldrT="[Text]" custT="1"/>
      <dgm:spPr/>
      <dgm:t>
        <a:bodyPr/>
        <a:lstStyle/>
        <a:p>
          <a:r>
            <a:rPr lang="en-US" sz="3600" b="1"/>
            <a:t>Mental health</a:t>
          </a:r>
        </a:p>
      </dgm:t>
    </dgm:pt>
    <dgm:pt modelId="{74766D39-75B9-3343-A373-98486BF33F71}" type="parTrans" cxnId="{125F16DD-F872-B84E-9E09-2B567468C22C}">
      <dgm:prSet/>
      <dgm:spPr/>
      <dgm:t>
        <a:bodyPr/>
        <a:lstStyle/>
        <a:p>
          <a:endParaRPr lang="en-US"/>
        </a:p>
      </dgm:t>
    </dgm:pt>
    <dgm:pt modelId="{88E61098-E254-EA49-9017-5300B8082270}" type="sibTrans" cxnId="{125F16DD-F872-B84E-9E09-2B567468C22C}">
      <dgm:prSet/>
      <dgm:spPr/>
      <dgm:t>
        <a:bodyPr/>
        <a:lstStyle/>
        <a:p>
          <a:endParaRPr lang="en-US"/>
        </a:p>
      </dgm:t>
    </dgm:pt>
    <dgm:pt modelId="{DB4D17DE-0871-BC42-8DDB-C8EC0A656F12}">
      <dgm:prSet phldrT="[Text]" custT="1"/>
      <dgm:spPr/>
      <dgm:t>
        <a:bodyPr/>
        <a:lstStyle/>
        <a:p>
          <a:r>
            <a:rPr lang="en-US" sz="3600" b="1">
              <a:solidFill>
                <a:schemeClr val="accent3"/>
              </a:solidFill>
            </a:rPr>
            <a:t>Protection/</a:t>
          </a:r>
          <a:br>
            <a:rPr lang="en-US" sz="3600" b="1">
              <a:solidFill>
                <a:schemeClr val="accent3"/>
              </a:solidFill>
            </a:rPr>
          </a:br>
          <a:r>
            <a:rPr lang="en-US" sz="3600" b="1">
              <a:solidFill>
                <a:schemeClr val="accent3"/>
              </a:solidFill>
            </a:rPr>
            <a:t>Security</a:t>
          </a:r>
        </a:p>
      </dgm:t>
    </dgm:pt>
    <dgm:pt modelId="{37215712-BA71-0A45-8B8C-33E9B964E531}" type="parTrans" cxnId="{2DA870FA-C0C5-234D-9721-FF013302FC42}">
      <dgm:prSet/>
      <dgm:spPr/>
      <dgm:t>
        <a:bodyPr/>
        <a:lstStyle/>
        <a:p>
          <a:endParaRPr lang="en-US"/>
        </a:p>
      </dgm:t>
    </dgm:pt>
    <dgm:pt modelId="{FE69809D-90C3-C24B-A5AB-901AB5D362EE}" type="sibTrans" cxnId="{2DA870FA-C0C5-234D-9721-FF013302FC42}">
      <dgm:prSet/>
      <dgm:spPr/>
      <dgm:t>
        <a:bodyPr/>
        <a:lstStyle/>
        <a:p>
          <a:endParaRPr lang="en-US"/>
        </a:p>
      </dgm:t>
    </dgm:pt>
    <dgm:pt modelId="{21E2B366-566E-0D4C-A1E8-E85900DECFCA}" type="pres">
      <dgm:prSet presAssocID="{CD37F2BB-1D34-4947-8721-ECC23818B1EE}" presName="Name0" presStyleCnt="0">
        <dgm:presLayoutVars>
          <dgm:dir/>
          <dgm:resizeHandles val="exact"/>
        </dgm:presLayoutVars>
      </dgm:prSet>
      <dgm:spPr/>
    </dgm:pt>
    <dgm:pt modelId="{44F32E92-97D7-2841-B38D-8BE737E79770}" type="pres">
      <dgm:prSet presAssocID="{A90F5E46-2A0B-9C4C-92B4-A22567508FC4}" presName="node" presStyleLbl="node1" presStyleIdx="0" presStyleCnt="3" custRadScaleRad="103520">
        <dgm:presLayoutVars>
          <dgm:bulletEnabled val="1"/>
        </dgm:presLayoutVars>
      </dgm:prSet>
      <dgm:spPr>
        <a:prstGeom prst="rect">
          <a:avLst/>
        </a:prstGeom>
      </dgm:spPr>
    </dgm:pt>
    <dgm:pt modelId="{CD9D9859-3F27-F041-82CE-C8D0FAFA5CA4}" type="pres">
      <dgm:prSet presAssocID="{CCF6875B-9D2A-E048-BE2E-DBB960193B23}" presName="sibTrans" presStyleLbl="sibTrans2D1" presStyleIdx="0" presStyleCnt="3" custLinFactNeighborX="48619" custLinFactNeighborY="0"/>
      <dgm:spPr/>
    </dgm:pt>
    <dgm:pt modelId="{8F614F71-FE56-8749-AE55-865D03AF20B8}" type="pres">
      <dgm:prSet presAssocID="{CCF6875B-9D2A-E048-BE2E-DBB960193B23}" presName="connectorText" presStyleLbl="sibTrans2D1" presStyleIdx="0" presStyleCnt="3"/>
      <dgm:spPr/>
    </dgm:pt>
    <dgm:pt modelId="{BDD6155B-7874-3A49-A6A1-75F21CCDD4CE}" type="pres">
      <dgm:prSet presAssocID="{51AC5788-9786-5F4F-A7C8-90F172A6EF9A}" presName="node" presStyleLbl="node1" presStyleIdx="1" presStyleCnt="3">
        <dgm:presLayoutVars>
          <dgm:bulletEnabled val="1"/>
        </dgm:presLayoutVars>
      </dgm:prSet>
      <dgm:spPr>
        <a:prstGeom prst="rect">
          <a:avLst/>
        </a:prstGeom>
      </dgm:spPr>
    </dgm:pt>
    <dgm:pt modelId="{99B05585-A67E-C649-B95A-3E32ED336694}" type="pres">
      <dgm:prSet presAssocID="{88E61098-E254-EA49-9017-5300B8082270}" presName="sibTrans" presStyleLbl="sibTrans2D1" presStyleIdx="1" presStyleCnt="3"/>
      <dgm:spPr/>
    </dgm:pt>
    <dgm:pt modelId="{4851D38A-4A4C-F442-8B44-125801B15AE2}" type="pres">
      <dgm:prSet presAssocID="{88E61098-E254-EA49-9017-5300B8082270}" presName="connectorText" presStyleLbl="sibTrans2D1" presStyleIdx="1" presStyleCnt="3"/>
      <dgm:spPr/>
    </dgm:pt>
    <dgm:pt modelId="{2F5A41A9-2D28-2E44-8A26-AD4A70CEE5F3}" type="pres">
      <dgm:prSet presAssocID="{DB4D17DE-0871-BC42-8DDB-C8EC0A656F12}" presName="node" presStyleLbl="node1" presStyleIdx="2" presStyleCnt="3">
        <dgm:presLayoutVars>
          <dgm:bulletEnabled val="1"/>
        </dgm:presLayoutVars>
      </dgm:prSet>
      <dgm:spPr>
        <a:prstGeom prst="rect">
          <a:avLst/>
        </a:prstGeom>
      </dgm:spPr>
    </dgm:pt>
    <dgm:pt modelId="{B2A1574B-7391-8E45-A24F-C50D3B333479}" type="pres">
      <dgm:prSet presAssocID="{FE69809D-90C3-C24B-A5AB-901AB5D362EE}" presName="sibTrans" presStyleLbl="sibTrans2D1" presStyleIdx="2" presStyleCnt="3" custLinFactNeighborX="-55652" custLinFactNeighborY="0"/>
      <dgm:spPr/>
    </dgm:pt>
    <dgm:pt modelId="{C9D97774-5C94-A74F-AA85-AF72B08622BA}" type="pres">
      <dgm:prSet presAssocID="{FE69809D-90C3-C24B-A5AB-901AB5D362EE}" presName="connectorText" presStyleLbl="sibTrans2D1" presStyleIdx="2" presStyleCnt="3"/>
      <dgm:spPr/>
    </dgm:pt>
  </dgm:ptLst>
  <dgm:cxnLst>
    <dgm:cxn modelId="{0AA5AD0D-15C7-F340-B6A8-3A1EE6F09E24}" type="presOf" srcId="{A90F5E46-2A0B-9C4C-92B4-A22567508FC4}" destId="{44F32E92-97D7-2841-B38D-8BE737E79770}" srcOrd="0" destOrd="0" presId="urn:microsoft.com/office/officeart/2005/8/layout/cycle7"/>
    <dgm:cxn modelId="{E1859724-0B92-724E-80EB-0DCE183D1C6E}" type="presOf" srcId="{51AC5788-9786-5F4F-A7C8-90F172A6EF9A}" destId="{BDD6155B-7874-3A49-A6A1-75F21CCDD4CE}" srcOrd="0" destOrd="0" presId="urn:microsoft.com/office/officeart/2005/8/layout/cycle7"/>
    <dgm:cxn modelId="{8EFABB65-7E94-9B45-B4BF-4D980535ACCB}" type="presOf" srcId="{DB4D17DE-0871-BC42-8DDB-C8EC0A656F12}" destId="{2F5A41A9-2D28-2E44-8A26-AD4A70CEE5F3}" srcOrd="0" destOrd="0" presId="urn:microsoft.com/office/officeart/2005/8/layout/cycle7"/>
    <dgm:cxn modelId="{BFC39C6B-19F9-CB48-B0EF-612E5D96356E}" type="presOf" srcId="{FE69809D-90C3-C24B-A5AB-901AB5D362EE}" destId="{C9D97774-5C94-A74F-AA85-AF72B08622BA}" srcOrd="1" destOrd="0" presId="urn:microsoft.com/office/officeart/2005/8/layout/cycle7"/>
    <dgm:cxn modelId="{CB37F56D-C149-BF4B-86D0-618AC529A48D}" type="presOf" srcId="{FE69809D-90C3-C24B-A5AB-901AB5D362EE}" destId="{B2A1574B-7391-8E45-A24F-C50D3B333479}" srcOrd="0" destOrd="0" presId="urn:microsoft.com/office/officeart/2005/8/layout/cycle7"/>
    <dgm:cxn modelId="{C5AE0A80-FA20-0F4B-B4CE-A2BAEC1C01E0}" type="presOf" srcId="{88E61098-E254-EA49-9017-5300B8082270}" destId="{4851D38A-4A4C-F442-8B44-125801B15AE2}" srcOrd="1" destOrd="0" presId="urn:microsoft.com/office/officeart/2005/8/layout/cycle7"/>
    <dgm:cxn modelId="{640D8EA6-07A1-E84D-AB45-D9716230F9C3}" type="presOf" srcId="{88E61098-E254-EA49-9017-5300B8082270}" destId="{99B05585-A67E-C649-B95A-3E32ED336694}" srcOrd="0" destOrd="0" presId="urn:microsoft.com/office/officeart/2005/8/layout/cycle7"/>
    <dgm:cxn modelId="{DFC873A8-5E17-3943-B600-570C6F6F3591}" type="presOf" srcId="{CCF6875B-9D2A-E048-BE2E-DBB960193B23}" destId="{CD9D9859-3F27-F041-82CE-C8D0FAFA5CA4}" srcOrd="0" destOrd="0" presId="urn:microsoft.com/office/officeart/2005/8/layout/cycle7"/>
    <dgm:cxn modelId="{125F16DD-F872-B84E-9E09-2B567468C22C}" srcId="{CD37F2BB-1D34-4947-8721-ECC23818B1EE}" destId="{51AC5788-9786-5F4F-A7C8-90F172A6EF9A}" srcOrd="1" destOrd="0" parTransId="{74766D39-75B9-3343-A373-98486BF33F71}" sibTransId="{88E61098-E254-EA49-9017-5300B8082270}"/>
    <dgm:cxn modelId="{862069E4-B713-1A4A-BB13-C077BD148360}" type="presOf" srcId="{CCF6875B-9D2A-E048-BE2E-DBB960193B23}" destId="{8F614F71-FE56-8749-AE55-865D03AF20B8}" srcOrd="1" destOrd="0" presId="urn:microsoft.com/office/officeart/2005/8/layout/cycle7"/>
    <dgm:cxn modelId="{EC5D94EB-EFC9-3A4B-9C79-CB65F23625D1}" srcId="{CD37F2BB-1D34-4947-8721-ECC23818B1EE}" destId="{A90F5E46-2A0B-9C4C-92B4-A22567508FC4}" srcOrd="0" destOrd="0" parTransId="{62C8D17C-49B9-0444-9C7F-2492B88655B9}" sibTransId="{CCF6875B-9D2A-E048-BE2E-DBB960193B23}"/>
    <dgm:cxn modelId="{2DA870FA-C0C5-234D-9721-FF013302FC42}" srcId="{CD37F2BB-1D34-4947-8721-ECC23818B1EE}" destId="{DB4D17DE-0871-BC42-8DDB-C8EC0A656F12}" srcOrd="2" destOrd="0" parTransId="{37215712-BA71-0A45-8B8C-33E9B964E531}" sibTransId="{FE69809D-90C3-C24B-A5AB-901AB5D362EE}"/>
    <dgm:cxn modelId="{55B684FF-ADD8-0F4D-B8DA-95C7B6DA4CA1}" type="presOf" srcId="{CD37F2BB-1D34-4947-8721-ECC23818B1EE}" destId="{21E2B366-566E-0D4C-A1E8-E85900DECFCA}" srcOrd="0" destOrd="0" presId="urn:microsoft.com/office/officeart/2005/8/layout/cycle7"/>
    <dgm:cxn modelId="{61DE28D7-60BA-8B4D-A9E9-38385D2A2BC9}" type="presParOf" srcId="{21E2B366-566E-0D4C-A1E8-E85900DECFCA}" destId="{44F32E92-97D7-2841-B38D-8BE737E79770}" srcOrd="0" destOrd="0" presId="urn:microsoft.com/office/officeart/2005/8/layout/cycle7"/>
    <dgm:cxn modelId="{8086152D-AB61-294C-93E6-CD104FF38F93}" type="presParOf" srcId="{21E2B366-566E-0D4C-A1E8-E85900DECFCA}" destId="{CD9D9859-3F27-F041-82CE-C8D0FAFA5CA4}" srcOrd="1" destOrd="0" presId="urn:microsoft.com/office/officeart/2005/8/layout/cycle7"/>
    <dgm:cxn modelId="{51D7669A-747D-A44B-A9C4-5879D88E652A}" type="presParOf" srcId="{CD9D9859-3F27-F041-82CE-C8D0FAFA5CA4}" destId="{8F614F71-FE56-8749-AE55-865D03AF20B8}" srcOrd="0" destOrd="0" presId="urn:microsoft.com/office/officeart/2005/8/layout/cycle7"/>
    <dgm:cxn modelId="{004E708A-E72B-DE4C-95B5-23F1C71D8EB1}" type="presParOf" srcId="{21E2B366-566E-0D4C-A1E8-E85900DECFCA}" destId="{BDD6155B-7874-3A49-A6A1-75F21CCDD4CE}" srcOrd="2" destOrd="0" presId="urn:microsoft.com/office/officeart/2005/8/layout/cycle7"/>
    <dgm:cxn modelId="{0DC06EC4-07E0-424C-9D3E-18FB84CE106B}" type="presParOf" srcId="{21E2B366-566E-0D4C-A1E8-E85900DECFCA}" destId="{99B05585-A67E-C649-B95A-3E32ED336694}" srcOrd="3" destOrd="0" presId="urn:microsoft.com/office/officeart/2005/8/layout/cycle7"/>
    <dgm:cxn modelId="{15562C98-92E3-F546-AABC-DFD08F18DE93}" type="presParOf" srcId="{99B05585-A67E-C649-B95A-3E32ED336694}" destId="{4851D38A-4A4C-F442-8B44-125801B15AE2}" srcOrd="0" destOrd="0" presId="urn:microsoft.com/office/officeart/2005/8/layout/cycle7"/>
    <dgm:cxn modelId="{784AD492-472E-CA46-9551-E10DB2701530}" type="presParOf" srcId="{21E2B366-566E-0D4C-A1E8-E85900DECFCA}" destId="{2F5A41A9-2D28-2E44-8A26-AD4A70CEE5F3}" srcOrd="4" destOrd="0" presId="urn:microsoft.com/office/officeart/2005/8/layout/cycle7"/>
    <dgm:cxn modelId="{DF625DA0-7610-EF41-AFEA-82AE812BAD4E}" type="presParOf" srcId="{21E2B366-566E-0D4C-A1E8-E85900DECFCA}" destId="{B2A1574B-7391-8E45-A24F-C50D3B333479}" srcOrd="5" destOrd="0" presId="urn:microsoft.com/office/officeart/2005/8/layout/cycle7"/>
    <dgm:cxn modelId="{7D3A37DD-07E6-B94E-A271-B53CCE821451}" type="presParOf" srcId="{B2A1574B-7391-8E45-A24F-C50D3B333479}" destId="{C9D97774-5C94-A74F-AA85-AF72B08622BA}"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37F2BB-1D34-4947-8721-ECC23818B1EE}" type="doc">
      <dgm:prSet loTypeId="urn:microsoft.com/office/officeart/2005/8/layout/cycle7" loCatId="" qsTypeId="urn:microsoft.com/office/officeart/2005/8/quickstyle/simple1" qsCatId="simple" csTypeId="urn:microsoft.com/office/officeart/2005/8/colors/colorful1" csCatId="colorful" phldr="1"/>
      <dgm:spPr/>
      <dgm:t>
        <a:bodyPr/>
        <a:lstStyle/>
        <a:p>
          <a:endParaRPr lang="en-US"/>
        </a:p>
      </dgm:t>
    </dgm:pt>
    <dgm:pt modelId="{A90F5E46-2A0B-9C4C-92B4-A22567508FC4}">
      <dgm:prSet phldrT="[Text]" custT="1"/>
      <dgm:spPr/>
      <dgm:t>
        <a:bodyPr/>
        <a:lstStyle/>
        <a:p>
          <a:r>
            <a:rPr lang="en-US" sz="3600" b="1">
              <a:solidFill>
                <a:schemeClr val="accent3"/>
              </a:solidFill>
            </a:rPr>
            <a:t>Health</a:t>
          </a:r>
        </a:p>
      </dgm:t>
    </dgm:pt>
    <dgm:pt modelId="{62C8D17C-49B9-0444-9C7F-2492B88655B9}" type="parTrans" cxnId="{EC5D94EB-EFC9-3A4B-9C79-CB65F23625D1}">
      <dgm:prSet/>
      <dgm:spPr/>
      <dgm:t>
        <a:bodyPr/>
        <a:lstStyle/>
        <a:p>
          <a:endParaRPr lang="en-US"/>
        </a:p>
      </dgm:t>
    </dgm:pt>
    <dgm:pt modelId="{CCF6875B-9D2A-E048-BE2E-DBB960193B23}" type="sibTrans" cxnId="{EC5D94EB-EFC9-3A4B-9C79-CB65F23625D1}">
      <dgm:prSet/>
      <dgm:spPr/>
      <dgm:t>
        <a:bodyPr/>
        <a:lstStyle/>
        <a:p>
          <a:endParaRPr lang="en-US"/>
        </a:p>
      </dgm:t>
    </dgm:pt>
    <dgm:pt modelId="{51AC5788-9786-5F4F-A7C8-90F172A6EF9A}">
      <dgm:prSet phldrT="[Text]" custT="1"/>
      <dgm:spPr/>
      <dgm:t>
        <a:bodyPr/>
        <a:lstStyle/>
        <a:p>
          <a:r>
            <a:rPr lang="en-US" sz="3600" b="1"/>
            <a:t>Mental health</a:t>
          </a:r>
        </a:p>
      </dgm:t>
    </dgm:pt>
    <dgm:pt modelId="{74766D39-75B9-3343-A373-98486BF33F71}" type="parTrans" cxnId="{125F16DD-F872-B84E-9E09-2B567468C22C}">
      <dgm:prSet/>
      <dgm:spPr/>
      <dgm:t>
        <a:bodyPr/>
        <a:lstStyle/>
        <a:p>
          <a:endParaRPr lang="en-US"/>
        </a:p>
      </dgm:t>
    </dgm:pt>
    <dgm:pt modelId="{88E61098-E254-EA49-9017-5300B8082270}" type="sibTrans" cxnId="{125F16DD-F872-B84E-9E09-2B567468C22C}">
      <dgm:prSet/>
      <dgm:spPr/>
      <dgm:t>
        <a:bodyPr/>
        <a:lstStyle/>
        <a:p>
          <a:endParaRPr lang="en-US"/>
        </a:p>
      </dgm:t>
    </dgm:pt>
    <dgm:pt modelId="{DB4D17DE-0871-BC42-8DDB-C8EC0A656F12}">
      <dgm:prSet phldrT="[Text]" custT="1"/>
      <dgm:spPr/>
      <dgm:t>
        <a:bodyPr/>
        <a:lstStyle/>
        <a:p>
          <a:r>
            <a:rPr lang="en-US" sz="3600" b="1">
              <a:solidFill>
                <a:schemeClr val="accent3"/>
              </a:solidFill>
            </a:rPr>
            <a:t>Protection/</a:t>
          </a:r>
          <a:br>
            <a:rPr lang="en-US" sz="3600" b="1">
              <a:solidFill>
                <a:schemeClr val="accent3"/>
              </a:solidFill>
            </a:rPr>
          </a:br>
          <a:r>
            <a:rPr lang="en-US" sz="3600" b="1">
              <a:solidFill>
                <a:schemeClr val="accent3"/>
              </a:solidFill>
            </a:rPr>
            <a:t>Security</a:t>
          </a:r>
        </a:p>
      </dgm:t>
    </dgm:pt>
    <dgm:pt modelId="{37215712-BA71-0A45-8B8C-33E9B964E531}" type="parTrans" cxnId="{2DA870FA-C0C5-234D-9721-FF013302FC42}">
      <dgm:prSet/>
      <dgm:spPr/>
      <dgm:t>
        <a:bodyPr/>
        <a:lstStyle/>
        <a:p>
          <a:endParaRPr lang="en-US"/>
        </a:p>
      </dgm:t>
    </dgm:pt>
    <dgm:pt modelId="{FE69809D-90C3-C24B-A5AB-901AB5D362EE}" type="sibTrans" cxnId="{2DA870FA-C0C5-234D-9721-FF013302FC42}">
      <dgm:prSet/>
      <dgm:spPr/>
      <dgm:t>
        <a:bodyPr/>
        <a:lstStyle/>
        <a:p>
          <a:endParaRPr lang="en-US"/>
        </a:p>
      </dgm:t>
    </dgm:pt>
    <dgm:pt modelId="{21E2B366-566E-0D4C-A1E8-E85900DECFCA}" type="pres">
      <dgm:prSet presAssocID="{CD37F2BB-1D34-4947-8721-ECC23818B1EE}" presName="Name0" presStyleCnt="0">
        <dgm:presLayoutVars>
          <dgm:dir/>
          <dgm:resizeHandles val="exact"/>
        </dgm:presLayoutVars>
      </dgm:prSet>
      <dgm:spPr/>
    </dgm:pt>
    <dgm:pt modelId="{44F32E92-97D7-2841-B38D-8BE737E79770}" type="pres">
      <dgm:prSet presAssocID="{A90F5E46-2A0B-9C4C-92B4-A22567508FC4}" presName="node" presStyleLbl="node1" presStyleIdx="0" presStyleCnt="3" custRadScaleRad="103520">
        <dgm:presLayoutVars>
          <dgm:bulletEnabled val="1"/>
        </dgm:presLayoutVars>
      </dgm:prSet>
      <dgm:spPr>
        <a:prstGeom prst="rect">
          <a:avLst/>
        </a:prstGeom>
      </dgm:spPr>
    </dgm:pt>
    <dgm:pt modelId="{CD9D9859-3F27-F041-82CE-C8D0FAFA5CA4}" type="pres">
      <dgm:prSet presAssocID="{CCF6875B-9D2A-E048-BE2E-DBB960193B23}" presName="sibTrans" presStyleLbl="sibTrans2D1" presStyleIdx="0" presStyleCnt="3" custLinFactNeighborX="48619" custLinFactNeighborY="0"/>
      <dgm:spPr/>
    </dgm:pt>
    <dgm:pt modelId="{8F614F71-FE56-8749-AE55-865D03AF20B8}" type="pres">
      <dgm:prSet presAssocID="{CCF6875B-9D2A-E048-BE2E-DBB960193B23}" presName="connectorText" presStyleLbl="sibTrans2D1" presStyleIdx="0" presStyleCnt="3"/>
      <dgm:spPr/>
    </dgm:pt>
    <dgm:pt modelId="{BDD6155B-7874-3A49-A6A1-75F21CCDD4CE}" type="pres">
      <dgm:prSet presAssocID="{51AC5788-9786-5F4F-A7C8-90F172A6EF9A}" presName="node" presStyleLbl="node1" presStyleIdx="1" presStyleCnt="3">
        <dgm:presLayoutVars>
          <dgm:bulletEnabled val="1"/>
        </dgm:presLayoutVars>
      </dgm:prSet>
      <dgm:spPr>
        <a:prstGeom prst="rect">
          <a:avLst/>
        </a:prstGeom>
      </dgm:spPr>
    </dgm:pt>
    <dgm:pt modelId="{99B05585-A67E-C649-B95A-3E32ED336694}" type="pres">
      <dgm:prSet presAssocID="{88E61098-E254-EA49-9017-5300B8082270}" presName="sibTrans" presStyleLbl="sibTrans2D1" presStyleIdx="1" presStyleCnt="3"/>
      <dgm:spPr/>
    </dgm:pt>
    <dgm:pt modelId="{4851D38A-4A4C-F442-8B44-125801B15AE2}" type="pres">
      <dgm:prSet presAssocID="{88E61098-E254-EA49-9017-5300B8082270}" presName="connectorText" presStyleLbl="sibTrans2D1" presStyleIdx="1" presStyleCnt="3"/>
      <dgm:spPr/>
    </dgm:pt>
    <dgm:pt modelId="{2F5A41A9-2D28-2E44-8A26-AD4A70CEE5F3}" type="pres">
      <dgm:prSet presAssocID="{DB4D17DE-0871-BC42-8DDB-C8EC0A656F12}" presName="node" presStyleLbl="node1" presStyleIdx="2" presStyleCnt="3">
        <dgm:presLayoutVars>
          <dgm:bulletEnabled val="1"/>
        </dgm:presLayoutVars>
      </dgm:prSet>
      <dgm:spPr>
        <a:prstGeom prst="rect">
          <a:avLst/>
        </a:prstGeom>
      </dgm:spPr>
    </dgm:pt>
    <dgm:pt modelId="{B2A1574B-7391-8E45-A24F-C50D3B333479}" type="pres">
      <dgm:prSet presAssocID="{FE69809D-90C3-C24B-A5AB-901AB5D362EE}" presName="sibTrans" presStyleLbl="sibTrans2D1" presStyleIdx="2" presStyleCnt="3" custLinFactNeighborX="-55652" custLinFactNeighborY="0"/>
      <dgm:spPr/>
    </dgm:pt>
    <dgm:pt modelId="{C9D97774-5C94-A74F-AA85-AF72B08622BA}" type="pres">
      <dgm:prSet presAssocID="{FE69809D-90C3-C24B-A5AB-901AB5D362EE}" presName="connectorText" presStyleLbl="sibTrans2D1" presStyleIdx="2" presStyleCnt="3"/>
      <dgm:spPr/>
    </dgm:pt>
  </dgm:ptLst>
  <dgm:cxnLst>
    <dgm:cxn modelId="{0AA5AD0D-15C7-F340-B6A8-3A1EE6F09E24}" type="presOf" srcId="{A90F5E46-2A0B-9C4C-92B4-A22567508FC4}" destId="{44F32E92-97D7-2841-B38D-8BE737E79770}" srcOrd="0" destOrd="0" presId="urn:microsoft.com/office/officeart/2005/8/layout/cycle7"/>
    <dgm:cxn modelId="{E1859724-0B92-724E-80EB-0DCE183D1C6E}" type="presOf" srcId="{51AC5788-9786-5F4F-A7C8-90F172A6EF9A}" destId="{BDD6155B-7874-3A49-A6A1-75F21CCDD4CE}" srcOrd="0" destOrd="0" presId="urn:microsoft.com/office/officeart/2005/8/layout/cycle7"/>
    <dgm:cxn modelId="{8EFABB65-7E94-9B45-B4BF-4D980535ACCB}" type="presOf" srcId="{DB4D17DE-0871-BC42-8DDB-C8EC0A656F12}" destId="{2F5A41A9-2D28-2E44-8A26-AD4A70CEE5F3}" srcOrd="0" destOrd="0" presId="urn:microsoft.com/office/officeart/2005/8/layout/cycle7"/>
    <dgm:cxn modelId="{BFC39C6B-19F9-CB48-B0EF-612E5D96356E}" type="presOf" srcId="{FE69809D-90C3-C24B-A5AB-901AB5D362EE}" destId="{C9D97774-5C94-A74F-AA85-AF72B08622BA}" srcOrd="1" destOrd="0" presId="urn:microsoft.com/office/officeart/2005/8/layout/cycle7"/>
    <dgm:cxn modelId="{CB37F56D-C149-BF4B-86D0-618AC529A48D}" type="presOf" srcId="{FE69809D-90C3-C24B-A5AB-901AB5D362EE}" destId="{B2A1574B-7391-8E45-A24F-C50D3B333479}" srcOrd="0" destOrd="0" presId="urn:microsoft.com/office/officeart/2005/8/layout/cycle7"/>
    <dgm:cxn modelId="{C5AE0A80-FA20-0F4B-B4CE-A2BAEC1C01E0}" type="presOf" srcId="{88E61098-E254-EA49-9017-5300B8082270}" destId="{4851D38A-4A4C-F442-8B44-125801B15AE2}" srcOrd="1" destOrd="0" presId="urn:microsoft.com/office/officeart/2005/8/layout/cycle7"/>
    <dgm:cxn modelId="{640D8EA6-07A1-E84D-AB45-D9716230F9C3}" type="presOf" srcId="{88E61098-E254-EA49-9017-5300B8082270}" destId="{99B05585-A67E-C649-B95A-3E32ED336694}" srcOrd="0" destOrd="0" presId="urn:microsoft.com/office/officeart/2005/8/layout/cycle7"/>
    <dgm:cxn modelId="{DFC873A8-5E17-3943-B600-570C6F6F3591}" type="presOf" srcId="{CCF6875B-9D2A-E048-BE2E-DBB960193B23}" destId="{CD9D9859-3F27-F041-82CE-C8D0FAFA5CA4}" srcOrd="0" destOrd="0" presId="urn:microsoft.com/office/officeart/2005/8/layout/cycle7"/>
    <dgm:cxn modelId="{125F16DD-F872-B84E-9E09-2B567468C22C}" srcId="{CD37F2BB-1D34-4947-8721-ECC23818B1EE}" destId="{51AC5788-9786-5F4F-A7C8-90F172A6EF9A}" srcOrd="1" destOrd="0" parTransId="{74766D39-75B9-3343-A373-98486BF33F71}" sibTransId="{88E61098-E254-EA49-9017-5300B8082270}"/>
    <dgm:cxn modelId="{862069E4-B713-1A4A-BB13-C077BD148360}" type="presOf" srcId="{CCF6875B-9D2A-E048-BE2E-DBB960193B23}" destId="{8F614F71-FE56-8749-AE55-865D03AF20B8}" srcOrd="1" destOrd="0" presId="urn:microsoft.com/office/officeart/2005/8/layout/cycle7"/>
    <dgm:cxn modelId="{EC5D94EB-EFC9-3A4B-9C79-CB65F23625D1}" srcId="{CD37F2BB-1D34-4947-8721-ECC23818B1EE}" destId="{A90F5E46-2A0B-9C4C-92B4-A22567508FC4}" srcOrd="0" destOrd="0" parTransId="{62C8D17C-49B9-0444-9C7F-2492B88655B9}" sibTransId="{CCF6875B-9D2A-E048-BE2E-DBB960193B23}"/>
    <dgm:cxn modelId="{2DA870FA-C0C5-234D-9721-FF013302FC42}" srcId="{CD37F2BB-1D34-4947-8721-ECC23818B1EE}" destId="{DB4D17DE-0871-BC42-8DDB-C8EC0A656F12}" srcOrd="2" destOrd="0" parTransId="{37215712-BA71-0A45-8B8C-33E9B964E531}" sibTransId="{FE69809D-90C3-C24B-A5AB-901AB5D362EE}"/>
    <dgm:cxn modelId="{55B684FF-ADD8-0F4D-B8DA-95C7B6DA4CA1}" type="presOf" srcId="{CD37F2BB-1D34-4947-8721-ECC23818B1EE}" destId="{21E2B366-566E-0D4C-A1E8-E85900DECFCA}" srcOrd="0" destOrd="0" presId="urn:microsoft.com/office/officeart/2005/8/layout/cycle7"/>
    <dgm:cxn modelId="{61DE28D7-60BA-8B4D-A9E9-38385D2A2BC9}" type="presParOf" srcId="{21E2B366-566E-0D4C-A1E8-E85900DECFCA}" destId="{44F32E92-97D7-2841-B38D-8BE737E79770}" srcOrd="0" destOrd="0" presId="urn:microsoft.com/office/officeart/2005/8/layout/cycle7"/>
    <dgm:cxn modelId="{8086152D-AB61-294C-93E6-CD104FF38F93}" type="presParOf" srcId="{21E2B366-566E-0D4C-A1E8-E85900DECFCA}" destId="{CD9D9859-3F27-F041-82CE-C8D0FAFA5CA4}" srcOrd="1" destOrd="0" presId="urn:microsoft.com/office/officeart/2005/8/layout/cycle7"/>
    <dgm:cxn modelId="{51D7669A-747D-A44B-A9C4-5879D88E652A}" type="presParOf" srcId="{CD9D9859-3F27-F041-82CE-C8D0FAFA5CA4}" destId="{8F614F71-FE56-8749-AE55-865D03AF20B8}" srcOrd="0" destOrd="0" presId="urn:microsoft.com/office/officeart/2005/8/layout/cycle7"/>
    <dgm:cxn modelId="{004E708A-E72B-DE4C-95B5-23F1C71D8EB1}" type="presParOf" srcId="{21E2B366-566E-0D4C-A1E8-E85900DECFCA}" destId="{BDD6155B-7874-3A49-A6A1-75F21CCDD4CE}" srcOrd="2" destOrd="0" presId="urn:microsoft.com/office/officeart/2005/8/layout/cycle7"/>
    <dgm:cxn modelId="{0DC06EC4-07E0-424C-9D3E-18FB84CE106B}" type="presParOf" srcId="{21E2B366-566E-0D4C-A1E8-E85900DECFCA}" destId="{99B05585-A67E-C649-B95A-3E32ED336694}" srcOrd="3" destOrd="0" presId="urn:microsoft.com/office/officeart/2005/8/layout/cycle7"/>
    <dgm:cxn modelId="{15562C98-92E3-F546-AABC-DFD08F18DE93}" type="presParOf" srcId="{99B05585-A67E-C649-B95A-3E32ED336694}" destId="{4851D38A-4A4C-F442-8B44-125801B15AE2}" srcOrd="0" destOrd="0" presId="urn:microsoft.com/office/officeart/2005/8/layout/cycle7"/>
    <dgm:cxn modelId="{784AD492-472E-CA46-9551-E10DB2701530}" type="presParOf" srcId="{21E2B366-566E-0D4C-A1E8-E85900DECFCA}" destId="{2F5A41A9-2D28-2E44-8A26-AD4A70CEE5F3}" srcOrd="4" destOrd="0" presId="urn:microsoft.com/office/officeart/2005/8/layout/cycle7"/>
    <dgm:cxn modelId="{DF625DA0-7610-EF41-AFEA-82AE812BAD4E}" type="presParOf" srcId="{21E2B366-566E-0D4C-A1E8-E85900DECFCA}" destId="{B2A1574B-7391-8E45-A24F-C50D3B333479}" srcOrd="5" destOrd="0" presId="urn:microsoft.com/office/officeart/2005/8/layout/cycle7"/>
    <dgm:cxn modelId="{7D3A37DD-07E6-B94E-A271-B53CCE821451}" type="presParOf" srcId="{B2A1574B-7391-8E45-A24F-C50D3B333479}" destId="{C9D97774-5C94-A74F-AA85-AF72B08622BA}"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B205F-7F6D-8045-A818-8F13D6EFC629}">
      <dsp:nvSpPr>
        <dsp:cNvPr id="0" name=""/>
        <dsp:cNvSpPr/>
      </dsp:nvSpPr>
      <dsp:spPr>
        <a:xfrm>
          <a:off x="645875" y="3849"/>
          <a:ext cx="5615261" cy="2246104"/>
        </a:xfrm>
        <a:prstGeom prst="chevron">
          <a:avLst/>
        </a:prstGeom>
        <a:solidFill>
          <a:schemeClr val="accent3">
            <a:hueOff val="0"/>
            <a:satOff val="0"/>
            <a:lumOff val="0"/>
            <a:alphaOff val="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rtl="0">
            <a:lnSpc>
              <a:spcPct val="90000"/>
            </a:lnSpc>
            <a:spcBef>
              <a:spcPct val="0"/>
            </a:spcBef>
            <a:spcAft>
              <a:spcPct val="35000"/>
            </a:spcAft>
            <a:buNone/>
          </a:pPr>
          <a:r>
            <a:rPr lang="en-US" sz="3600" b="1" kern="1200">
              <a:latin typeface="Arial" panose="020B0604020202020204" pitchFamily="34" charset="0"/>
              <a:cs typeface="Arial" panose="020B0604020202020204" pitchFamily="34" charset="0"/>
            </a:rPr>
            <a:t>VAW or VAWG</a:t>
          </a:r>
        </a:p>
      </dsp:txBody>
      <dsp:txXfrm>
        <a:off x="1768927" y="3849"/>
        <a:ext cx="3369157" cy="2246104"/>
      </dsp:txXfrm>
    </dsp:sp>
    <dsp:sp modelId="{92D8F25A-FD6E-CF4C-873F-48B7A83A9D1B}">
      <dsp:nvSpPr>
        <dsp:cNvPr id="0" name=""/>
        <dsp:cNvSpPr/>
      </dsp:nvSpPr>
      <dsp:spPr>
        <a:xfrm>
          <a:off x="5531153" y="194768"/>
          <a:ext cx="2897909" cy="1864266"/>
        </a:xfrm>
        <a:prstGeom prst="chevron">
          <a:avLst/>
        </a:prstGeom>
        <a:solidFill>
          <a:schemeClr val="accent5">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0" bIns="38100" numCol="1" spcCol="1270" anchor="ctr" anchorCtr="0">
          <a:noAutofit/>
        </a:bodyPr>
        <a:lstStyle/>
        <a:p>
          <a:pPr marL="0" lvl="0" indent="0" algn="ctr" defTabSz="2667000" rtl="0">
            <a:lnSpc>
              <a:spcPct val="90000"/>
            </a:lnSpc>
            <a:spcBef>
              <a:spcPct val="0"/>
            </a:spcBef>
            <a:spcAft>
              <a:spcPct val="35000"/>
            </a:spcAft>
            <a:buNone/>
          </a:pPr>
          <a:r>
            <a:rPr lang="en-US" sz="6000" b="1" kern="1200">
              <a:latin typeface="Arial" panose="020B0604020202020204" pitchFamily="34" charset="0"/>
              <a:cs typeface="Arial" panose="020B0604020202020204" pitchFamily="34" charset="0"/>
            </a:rPr>
            <a:t>=</a:t>
          </a:r>
        </a:p>
      </dsp:txBody>
      <dsp:txXfrm>
        <a:off x="6463286" y="194768"/>
        <a:ext cx="1033643" cy="1864266"/>
      </dsp:txXfrm>
    </dsp:sp>
    <dsp:sp modelId="{AE5D11C6-E6A8-7C49-A29F-96025733B7C4}">
      <dsp:nvSpPr>
        <dsp:cNvPr id="0" name=""/>
        <dsp:cNvSpPr/>
      </dsp:nvSpPr>
      <dsp:spPr>
        <a:xfrm>
          <a:off x="7776569" y="194768"/>
          <a:ext cx="4660667" cy="1864266"/>
        </a:xfrm>
        <a:prstGeom prst="chevron">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rtl="0">
            <a:lnSpc>
              <a:spcPct val="100000"/>
            </a:lnSpc>
            <a:spcBef>
              <a:spcPct val="0"/>
            </a:spcBef>
            <a:spcAft>
              <a:spcPts val="0"/>
            </a:spcAft>
            <a:buNone/>
          </a:pPr>
          <a:r>
            <a:rPr lang="en-US" sz="2800" kern="1200">
              <a:latin typeface="Arial" panose="020B0604020202020204" pitchFamily="34" charset="0"/>
              <a:cs typeface="Arial" panose="020B0604020202020204" pitchFamily="34" charset="0"/>
            </a:rPr>
            <a:t>Violence Against Women or Women and Girls</a:t>
          </a:r>
        </a:p>
      </dsp:txBody>
      <dsp:txXfrm>
        <a:off x="8708702" y="194768"/>
        <a:ext cx="2796401" cy="1864266"/>
      </dsp:txXfrm>
    </dsp:sp>
    <dsp:sp modelId="{5E52A442-96A3-F748-A601-C1B10DA263ED}">
      <dsp:nvSpPr>
        <dsp:cNvPr id="0" name=""/>
        <dsp:cNvSpPr/>
      </dsp:nvSpPr>
      <dsp:spPr>
        <a:xfrm>
          <a:off x="645875" y="2564409"/>
          <a:ext cx="5615261" cy="2246104"/>
        </a:xfrm>
        <a:prstGeom prst="chevron">
          <a:avLst/>
        </a:prstGeom>
        <a:solidFill>
          <a:schemeClr val="accent3"/>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rtl="0">
            <a:lnSpc>
              <a:spcPct val="90000"/>
            </a:lnSpc>
            <a:spcBef>
              <a:spcPct val="0"/>
            </a:spcBef>
            <a:spcAft>
              <a:spcPct val="35000"/>
            </a:spcAft>
            <a:buNone/>
          </a:pPr>
          <a:r>
            <a:rPr lang="en-US" sz="3600" b="1" kern="1200"/>
            <a:t>GBV</a:t>
          </a:r>
        </a:p>
      </dsp:txBody>
      <dsp:txXfrm>
        <a:off x="1768927" y="2564409"/>
        <a:ext cx="3369157" cy="2246104"/>
      </dsp:txXfrm>
    </dsp:sp>
    <dsp:sp modelId="{3F623744-8A26-3343-81EB-1AC597E5EE31}">
      <dsp:nvSpPr>
        <dsp:cNvPr id="0" name=""/>
        <dsp:cNvSpPr/>
      </dsp:nvSpPr>
      <dsp:spPr>
        <a:xfrm>
          <a:off x="5531153" y="2755327"/>
          <a:ext cx="2897909" cy="1864266"/>
        </a:xfrm>
        <a:prstGeom prst="chevron">
          <a:avLst/>
        </a:prstGeom>
        <a:solidFill>
          <a:schemeClr val="accent5">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0" bIns="38100" numCol="1" spcCol="1270" anchor="ctr" anchorCtr="0">
          <a:noAutofit/>
        </a:bodyPr>
        <a:lstStyle/>
        <a:p>
          <a:pPr marL="0" lvl="0" indent="0" algn="ctr" defTabSz="2667000" rtl="0">
            <a:lnSpc>
              <a:spcPct val="90000"/>
            </a:lnSpc>
            <a:spcBef>
              <a:spcPct val="0"/>
            </a:spcBef>
            <a:spcAft>
              <a:spcPct val="35000"/>
            </a:spcAft>
            <a:buNone/>
          </a:pPr>
          <a:r>
            <a:rPr lang="en-US" sz="6000" b="1" kern="1200"/>
            <a:t>=</a:t>
          </a:r>
        </a:p>
      </dsp:txBody>
      <dsp:txXfrm>
        <a:off x="6463286" y="2755327"/>
        <a:ext cx="1033643" cy="1864266"/>
      </dsp:txXfrm>
    </dsp:sp>
    <dsp:sp modelId="{8C6CAB62-C7AA-A643-AF41-5AB255EE1F3F}">
      <dsp:nvSpPr>
        <dsp:cNvPr id="0" name=""/>
        <dsp:cNvSpPr/>
      </dsp:nvSpPr>
      <dsp:spPr>
        <a:xfrm>
          <a:off x="7776569" y="2755327"/>
          <a:ext cx="4660667" cy="1864266"/>
        </a:xfrm>
        <a:prstGeom prst="chevron">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rtl="0">
            <a:lnSpc>
              <a:spcPct val="100000"/>
            </a:lnSpc>
            <a:spcBef>
              <a:spcPct val="0"/>
            </a:spcBef>
            <a:spcAft>
              <a:spcPts val="0"/>
            </a:spcAft>
            <a:buNone/>
          </a:pPr>
          <a:r>
            <a:rPr lang="en-US" sz="2800" kern="1200">
              <a:latin typeface="Arial" panose="020B0604020202020204" pitchFamily="34" charset="0"/>
              <a:cs typeface="Arial" panose="020B0604020202020204" pitchFamily="34" charset="0"/>
            </a:rPr>
            <a:t>Gender-Based Violence </a:t>
          </a:r>
        </a:p>
      </dsp:txBody>
      <dsp:txXfrm>
        <a:off x="8708702" y="2755327"/>
        <a:ext cx="2796401" cy="1864266"/>
      </dsp:txXfrm>
    </dsp:sp>
    <dsp:sp modelId="{4B9E7472-0FE4-B848-AF23-ACFE455B8250}">
      <dsp:nvSpPr>
        <dsp:cNvPr id="0" name=""/>
        <dsp:cNvSpPr/>
      </dsp:nvSpPr>
      <dsp:spPr>
        <a:xfrm>
          <a:off x="645875" y="5124968"/>
          <a:ext cx="5615261" cy="2246104"/>
        </a:xfrm>
        <a:prstGeom prst="chevron">
          <a:avLst/>
        </a:prstGeom>
        <a:solidFill>
          <a:schemeClr val="accent3"/>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rtl="0">
            <a:lnSpc>
              <a:spcPct val="90000"/>
            </a:lnSpc>
            <a:spcBef>
              <a:spcPct val="0"/>
            </a:spcBef>
            <a:spcAft>
              <a:spcPct val="35000"/>
            </a:spcAft>
            <a:buNone/>
          </a:pPr>
          <a:r>
            <a:rPr lang="en-US" sz="3600" b="1" kern="1200"/>
            <a:t>SGBV</a:t>
          </a:r>
        </a:p>
      </dsp:txBody>
      <dsp:txXfrm>
        <a:off x="1768927" y="5124968"/>
        <a:ext cx="3369157" cy="2246104"/>
      </dsp:txXfrm>
    </dsp:sp>
    <dsp:sp modelId="{ED8BE6FF-0C08-4A40-8F4C-ED9B5A0DFC4F}">
      <dsp:nvSpPr>
        <dsp:cNvPr id="0" name=""/>
        <dsp:cNvSpPr/>
      </dsp:nvSpPr>
      <dsp:spPr>
        <a:xfrm>
          <a:off x="5531153" y="5315887"/>
          <a:ext cx="2897909" cy="1864266"/>
        </a:xfrm>
        <a:prstGeom prst="chevron">
          <a:avLst/>
        </a:prstGeom>
        <a:solidFill>
          <a:schemeClr val="accent5">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0" bIns="38100" numCol="1" spcCol="1270" anchor="ctr" anchorCtr="0">
          <a:noAutofit/>
        </a:bodyPr>
        <a:lstStyle/>
        <a:p>
          <a:pPr marL="0" lvl="0" indent="0" algn="ctr" defTabSz="2667000" rtl="0">
            <a:lnSpc>
              <a:spcPct val="90000"/>
            </a:lnSpc>
            <a:spcBef>
              <a:spcPct val="0"/>
            </a:spcBef>
            <a:spcAft>
              <a:spcPct val="35000"/>
            </a:spcAft>
            <a:buNone/>
          </a:pPr>
          <a:r>
            <a:rPr lang="en-US" sz="6000" b="1" kern="1200"/>
            <a:t>=</a:t>
          </a:r>
        </a:p>
      </dsp:txBody>
      <dsp:txXfrm>
        <a:off x="6463286" y="5315887"/>
        <a:ext cx="1033643" cy="1864266"/>
      </dsp:txXfrm>
    </dsp:sp>
    <dsp:sp modelId="{F309495A-EC50-DF47-AB31-A754D8637AA8}">
      <dsp:nvSpPr>
        <dsp:cNvPr id="0" name=""/>
        <dsp:cNvSpPr/>
      </dsp:nvSpPr>
      <dsp:spPr>
        <a:xfrm>
          <a:off x="7776569" y="5315887"/>
          <a:ext cx="4660667" cy="1864266"/>
        </a:xfrm>
        <a:prstGeom prst="chevron">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rtl="0">
            <a:lnSpc>
              <a:spcPct val="100000"/>
            </a:lnSpc>
            <a:spcBef>
              <a:spcPct val="0"/>
            </a:spcBef>
            <a:spcAft>
              <a:spcPts val="0"/>
            </a:spcAft>
            <a:buNone/>
          </a:pPr>
          <a:r>
            <a:rPr lang="en-US" sz="2800" kern="1200">
              <a:latin typeface="Arial" panose="020B0604020202020204" pitchFamily="34" charset="0"/>
              <a:cs typeface="Arial" panose="020B0604020202020204" pitchFamily="34" charset="0"/>
            </a:rPr>
            <a:t>Sexual and Gender-Based Violence </a:t>
          </a:r>
        </a:p>
      </dsp:txBody>
      <dsp:txXfrm>
        <a:off x="8708702" y="5315887"/>
        <a:ext cx="2796401" cy="1864266"/>
      </dsp:txXfrm>
    </dsp:sp>
    <dsp:sp modelId="{A0DAD966-8E8E-8A40-8CC7-ADDF7FAF4432}">
      <dsp:nvSpPr>
        <dsp:cNvPr id="0" name=""/>
        <dsp:cNvSpPr/>
      </dsp:nvSpPr>
      <dsp:spPr>
        <a:xfrm>
          <a:off x="645875" y="7685527"/>
          <a:ext cx="5615261" cy="2246104"/>
        </a:xfrm>
        <a:prstGeom prst="chevron">
          <a:avLst/>
        </a:prstGeom>
        <a:solidFill>
          <a:schemeClr val="accent3"/>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rtl="0">
            <a:lnSpc>
              <a:spcPct val="90000"/>
            </a:lnSpc>
            <a:spcBef>
              <a:spcPct val="0"/>
            </a:spcBef>
            <a:spcAft>
              <a:spcPct val="35000"/>
            </a:spcAft>
            <a:buNone/>
          </a:pPr>
          <a:r>
            <a:rPr lang="en-US" sz="3600" b="1" kern="1200"/>
            <a:t>SV or SSV</a:t>
          </a:r>
        </a:p>
      </dsp:txBody>
      <dsp:txXfrm>
        <a:off x="1768927" y="7685527"/>
        <a:ext cx="3369157" cy="2246104"/>
      </dsp:txXfrm>
    </dsp:sp>
    <dsp:sp modelId="{9C5E41CB-5ECC-1B4C-B5C4-44D0CECDC0C0}">
      <dsp:nvSpPr>
        <dsp:cNvPr id="0" name=""/>
        <dsp:cNvSpPr/>
      </dsp:nvSpPr>
      <dsp:spPr>
        <a:xfrm>
          <a:off x="5531153" y="7876446"/>
          <a:ext cx="2897909" cy="1864266"/>
        </a:xfrm>
        <a:prstGeom prst="chevron">
          <a:avLst/>
        </a:prstGeom>
        <a:solidFill>
          <a:schemeClr val="accent5">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0" bIns="38100" numCol="1" spcCol="1270" anchor="ctr" anchorCtr="0">
          <a:noAutofit/>
        </a:bodyPr>
        <a:lstStyle/>
        <a:p>
          <a:pPr marL="0" lvl="0" indent="0" algn="ctr" defTabSz="2667000" rtl="0">
            <a:lnSpc>
              <a:spcPct val="90000"/>
            </a:lnSpc>
            <a:spcBef>
              <a:spcPct val="0"/>
            </a:spcBef>
            <a:spcAft>
              <a:spcPct val="35000"/>
            </a:spcAft>
            <a:buNone/>
          </a:pPr>
          <a:r>
            <a:rPr lang="en-US" sz="6000" b="1" kern="1200"/>
            <a:t>=</a:t>
          </a:r>
        </a:p>
      </dsp:txBody>
      <dsp:txXfrm>
        <a:off x="6463286" y="7876446"/>
        <a:ext cx="1033643" cy="1864266"/>
      </dsp:txXfrm>
    </dsp:sp>
    <dsp:sp modelId="{B90A49ED-E990-5D49-AE5B-59806A431A08}">
      <dsp:nvSpPr>
        <dsp:cNvPr id="0" name=""/>
        <dsp:cNvSpPr/>
      </dsp:nvSpPr>
      <dsp:spPr>
        <a:xfrm>
          <a:off x="7776569" y="7876446"/>
          <a:ext cx="4660667" cy="1864266"/>
        </a:xfrm>
        <a:prstGeom prst="chevron">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rtl="0">
            <a:lnSpc>
              <a:spcPct val="100000"/>
            </a:lnSpc>
            <a:spcBef>
              <a:spcPct val="0"/>
            </a:spcBef>
            <a:spcAft>
              <a:spcPts val="0"/>
            </a:spcAft>
            <a:buNone/>
          </a:pPr>
          <a:r>
            <a:rPr lang="en-US" sz="2800" kern="1200">
              <a:latin typeface="Arial" panose="020B0604020202020204" pitchFamily="34" charset="0"/>
              <a:cs typeface="Arial" panose="020B0604020202020204" pitchFamily="34" charset="0"/>
            </a:rPr>
            <a:t>Sexual Violence or Survivors of Sexual Violence</a:t>
          </a:r>
        </a:p>
      </dsp:txBody>
      <dsp:txXfrm>
        <a:off x="8708702" y="7876446"/>
        <a:ext cx="2796401" cy="18642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E4F33-CD46-4775-8B18-C2A31C9B5A64}">
      <dsp:nvSpPr>
        <dsp:cNvPr id="0" name=""/>
        <dsp:cNvSpPr/>
      </dsp:nvSpPr>
      <dsp:spPr>
        <a:xfrm>
          <a:off x="2816708" y="0"/>
          <a:ext cx="3343840" cy="334434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235DC0-E28D-4381-AB5F-769A35CD7B08}">
      <dsp:nvSpPr>
        <dsp:cNvPr id="0" name=""/>
        <dsp:cNvSpPr/>
      </dsp:nvSpPr>
      <dsp:spPr>
        <a:xfrm>
          <a:off x="3555807" y="1207411"/>
          <a:ext cx="1858107" cy="928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a:t>Trauma</a:t>
          </a:r>
        </a:p>
      </dsp:txBody>
      <dsp:txXfrm>
        <a:off x="3555807" y="1207411"/>
        <a:ext cx="1858107" cy="928831"/>
      </dsp:txXfrm>
    </dsp:sp>
    <dsp:sp modelId="{4B954093-44F3-4E5F-8BF0-7C9433062391}">
      <dsp:nvSpPr>
        <dsp:cNvPr id="0" name=""/>
        <dsp:cNvSpPr/>
      </dsp:nvSpPr>
      <dsp:spPr>
        <a:xfrm>
          <a:off x="1887968" y="1921576"/>
          <a:ext cx="3343840" cy="334434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CC283B-F3F9-429F-AB38-801CCBCA50ED}">
      <dsp:nvSpPr>
        <dsp:cNvPr id="0" name=""/>
        <dsp:cNvSpPr/>
      </dsp:nvSpPr>
      <dsp:spPr>
        <a:xfrm>
          <a:off x="2739283" y="3147924"/>
          <a:ext cx="4315473" cy="910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kern="1200" err="1"/>
            <a:t>Retraumatization</a:t>
          </a:r>
          <a:endParaRPr lang="en-US" sz="3000" b="1" kern="1200"/>
        </a:p>
      </dsp:txBody>
      <dsp:txXfrm>
        <a:off x="2739283" y="3147924"/>
        <a:ext cx="4315473" cy="910422"/>
      </dsp:txXfrm>
    </dsp:sp>
    <dsp:sp modelId="{FC086FA7-3FF6-4924-A6C0-86707D67F169}">
      <dsp:nvSpPr>
        <dsp:cNvPr id="0" name=""/>
        <dsp:cNvSpPr/>
      </dsp:nvSpPr>
      <dsp:spPr>
        <a:xfrm>
          <a:off x="3054702" y="4073103"/>
          <a:ext cx="2872877" cy="2874028"/>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4ADD15-995B-4B93-B8A2-24BF618E677A}">
      <dsp:nvSpPr>
        <dsp:cNvPr id="0" name=""/>
        <dsp:cNvSpPr/>
      </dsp:nvSpPr>
      <dsp:spPr>
        <a:xfrm>
          <a:off x="3560202" y="5075574"/>
          <a:ext cx="1858107" cy="928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a:t>Trauma Response</a:t>
          </a:r>
        </a:p>
      </dsp:txBody>
      <dsp:txXfrm>
        <a:off x="3560202" y="5075574"/>
        <a:ext cx="1858107" cy="9288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132D-4A77-3E42-9E42-3FEA6C7126B1}">
      <dsp:nvSpPr>
        <dsp:cNvPr id="0" name=""/>
        <dsp:cNvSpPr/>
      </dsp:nvSpPr>
      <dsp:spPr>
        <a:xfrm>
          <a:off x="5592851" y="1632675"/>
          <a:ext cx="1186417" cy="91440"/>
        </a:xfrm>
        <a:custGeom>
          <a:avLst/>
          <a:gdLst/>
          <a:ahLst/>
          <a:cxnLst/>
          <a:rect l="0" t="0" r="0" b="0"/>
          <a:pathLst>
            <a:path>
              <a:moveTo>
                <a:pt x="0" y="45720"/>
              </a:moveTo>
              <a:lnTo>
                <a:pt x="1186417" y="45720"/>
              </a:lnTo>
            </a:path>
          </a:pathLst>
        </a:custGeom>
        <a:noFill/>
        <a:ln w="127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6155634" y="1671961"/>
        <a:ext cx="60850" cy="12867"/>
      </dsp:txXfrm>
    </dsp:sp>
    <dsp:sp modelId="{929C0FCE-A7DC-7443-B072-8F625F4CEDBC}">
      <dsp:nvSpPr>
        <dsp:cNvPr id="0" name=""/>
        <dsp:cNvSpPr/>
      </dsp:nvSpPr>
      <dsp:spPr>
        <a:xfrm>
          <a:off x="0" y="0"/>
          <a:ext cx="5594651" cy="3356790"/>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143" tIns="287761" rIns="274143" bIns="287761" numCol="1" spcCol="1270" anchor="t" anchorCtr="0">
          <a:noAutofit/>
        </a:bodyPr>
        <a:lstStyle/>
        <a:p>
          <a:pPr marL="0" lvl="0" indent="0" algn="l" defTabSz="1778000">
            <a:lnSpc>
              <a:spcPct val="90000"/>
            </a:lnSpc>
            <a:spcBef>
              <a:spcPct val="0"/>
            </a:spcBef>
            <a:spcAft>
              <a:spcPct val="35000"/>
            </a:spcAft>
            <a:buNone/>
          </a:pPr>
          <a:r>
            <a:rPr lang="en-US" sz="4000" b="1" kern="1200">
              <a:solidFill>
                <a:schemeClr val="tx1"/>
              </a:solidFill>
            </a:rPr>
            <a:t> Listen </a:t>
          </a:r>
        </a:p>
        <a:p>
          <a:pPr marL="285750" lvl="1" indent="-285750" algn="l" defTabSz="1244600">
            <a:lnSpc>
              <a:spcPct val="90000"/>
            </a:lnSpc>
            <a:spcBef>
              <a:spcPct val="0"/>
            </a:spcBef>
            <a:spcAft>
              <a:spcPct val="15000"/>
            </a:spcAft>
            <a:buChar char="•"/>
          </a:pPr>
          <a:r>
            <a:rPr lang="en-US" sz="2800" kern="1200">
              <a:solidFill>
                <a:schemeClr val="tx1"/>
              </a:solidFill>
            </a:rPr>
            <a:t>Listen to the woman closely, with empathy and without judging.</a:t>
          </a:r>
        </a:p>
      </dsp:txBody>
      <dsp:txXfrm>
        <a:off x="0" y="0"/>
        <a:ext cx="5594651" cy="3356790"/>
      </dsp:txXfrm>
    </dsp:sp>
    <dsp:sp modelId="{E131AC1C-9600-C94B-AC90-3F3562E4516A}">
      <dsp:nvSpPr>
        <dsp:cNvPr id="0" name=""/>
        <dsp:cNvSpPr/>
      </dsp:nvSpPr>
      <dsp:spPr>
        <a:xfrm>
          <a:off x="12404519" y="1632675"/>
          <a:ext cx="1065839" cy="91440"/>
        </a:xfrm>
        <a:custGeom>
          <a:avLst/>
          <a:gdLst/>
          <a:ahLst/>
          <a:cxnLst/>
          <a:rect l="0" t="0" r="0" b="0"/>
          <a:pathLst>
            <a:path>
              <a:moveTo>
                <a:pt x="0" y="45720"/>
              </a:moveTo>
              <a:lnTo>
                <a:pt x="1065839"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12910027" y="1671961"/>
        <a:ext cx="54821" cy="12867"/>
      </dsp:txXfrm>
    </dsp:sp>
    <dsp:sp modelId="{BC591A76-1CD2-914D-ABC7-B975E3F5A1F9}">
      <dsp:nvSpPr>
        <dsp:cNvPr id="0" name=""/>
        <dsp:cNvSpPr/>
      </dsp:nvSpPr>
      <dsp:spPr>
        <a:xfrm>
          <a:off x="6811668" y="0"/>
          <a:ext cx="5594651" cy="3356790"/>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143" tIns="287761" rIns="274143" bIns="287761" numCol="1" spcCol="1270" anchor="t" anchorCtr="0">
          <a:noAutofit/>
        </a:bodyPr>
        <a:lstStyle/>
        <a:p>
          <a:pPr marL="0" lvl="0" indent="0" algn="l" defTabSz="1778000">
            <a:lnSpc>
              <a:spcPct val="90000"/>
            </a:lnSpc>
            <a:spcBef>
              <a:spcPct val="0"/>
            </a:spcBef>
            <a:spcAft>
              <a:spcPct val="35000"/>
            </a:spcAft>
            <a:buNone/>
          </a:pPr>
          <a:r>
            <a:rPr lang="en-US" sz="4000" b="1" kern="1200">
              <a:solidFill>
                <a:schemeClr val="tx1"/>
              </a:solidFill>
            </a:rPr>
            <a:t>Inquire about needs </a:t>
          </a:r>
        </a:p>
        <a:p>
          <a:pPr marL="285750" lvl="1" indent="-285750" algn="l" defTabSz="1244600">
            <a:lnSpc>
              <a:spcPct val="90000"/>
            </a:lnSpc>
            <a:spcBef>
              <a:spcPct val="0"/>
            </a:spcBef>
            <a:spcAft>
              <a:spcPct val="15000"/>
            </a:spcAft>
            <a:buChar char="•"/>
          </a:pPr>
          <a:r>
            <a:rPr lang="en-US" sz="2800" kern="1200">
              <a:solidFill>
                <a:schemeClr val="tx1"/>
              </a:solidFill>
            </a:rPr>
            <a:t>Assess and respond to her various needs and concerns-emotional, physical (including reproductive health) and social. </a:t>
          </a:r>
        </a:p>
      </dsp:txBody>
      <dsp:txXfrm>
        <a:off x="6811668" y="0"/>
        <a:ext cx="5594651" cy="3356790"/>
      </dsp:txXfrm>
    </dsp:sp>
    <dsp:sp modelId="{3151C72A-3419-3E40-846E-211B78D1A6F0}">
      <dsp:nvSpPr>
        <dsp:cNvPr id="0" name=""/>
        <dsp:cNvSpPr/>
      </dsp:nvSpPr>
      <dsp:spPr>
        <a:xfrm>
          <a:off x="5184519" y="3354990"/>
          <a:ext cx="11115564" cy="820426"/>
        </a:xfrm>
        <a:custGeom>
          <a:avLst/>
          <a:gdLst/>
          <a:ahLst/>
          <a:cxnLst/>
          <a:rect l="0" t="0" r="0" b="0"/>
          <a:pathLst>
            <a:path>
              <a:moveTo>
                <a:pt x="11115564" y="0"/>
              </a:moveTo>
              <a:lnTo>
                <a:pt x="11115564" y="427313"/>
              </a:lnTo>
              <a:lnTo>
                <a:pt x="0" y="427313"/>
              </a:lnTo>
              <a:lnTo>
                <a:pt x="0" y="820426"/>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10463599" y="3758770"/>
        <a:ext cx="557404" cy="12867"/>
      </dsp:txXfrm>
    </dsp:sp>
    <dsp:sp modelId="{F89C7F9E-891F-9A46-A8E9-A4E1A62DE0F0}">
      <dsp:nvSpPr>
        <dsp:cNvPr id="0" name=""/>
        <dsp:cNvSpPr/>
      </dsp:nvSpPr>
      <dsp:spPr>
        <a:xfrm>
          <a:off x="13502758" y="0"/>
          <a:ext cx="5594651" cy="3356790"/>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143" tIns="287761" rIns="274143" bIns="287761" numCol="1" spcCol="1270" anchor="t" anchorCtr="0">
          <a:noAutofit/>
        </a:bodyPr>
        <a:lstStyle/>
        <a:p>
          <a:pPr marL="0" lvl="0" indent="0" algn="l" defTabSz="1778000">
            <a:lnSpc>
              <a:spcPct val="90000"/>
            </a:lnSpc>
            <a:spcBef>
              <a:spcPct val="0"/>
            </a:spcBef>
            <a:spcAft>
              <a:spcPct val="35000"/>
            </a:spcAft>
            <a:buNone/>
          </a:pPr>
          <a:r>
            <a:rPr lang="en-US" sz="4000" b="1" kern="1200">
              <a:solidFill>
                <a:schemeClr val="tx1"/>
              </a:solidFill>
            </a:rPr>
            <a:t>Validate </a:t>
          </a:r>
        </a:p>
        <a:p>
          <a:pPr marL="285750" lvl="1" indent="-285750" algn="l" defTabSz="1244600">
            <a:lnSpc>
              <a:spcPct val="90000"/>
            </a:lnSpc>
            <a:spcBef>
              <a:spcPct val="0"/>
            </a:spcBef>
            <a:spcAft>
              <a:spcPct val="15000"/>
            </a:spcAft>
            <a:buChar char="•"/>
          </a:pPr>
          <a:r>
            <a:rPr lang="en-US" sz="2800" kern="1200">
              <a:solidFill>
                <a:schemeClr val="tx1"/>
              </a:solidFill>
            </a:rPr>
            <a:t>Show her that you understand and believe her. Assure her that she is not to blame.</a:t>
          </a:r>
        </a:p>
      </dsp:txBody>
      <dsp:txXfrm>
        <a:off x="13502758" y="0"/>
        <a:ext cx="5594651" cy="3356790"/>
      </dsp:txXfrm>
    </dsp:sp>
    <dsp:sp modelId="{5D7C36BE-DE37-DA48-AA54-3868A5ACC7AE}">
      <dsp:nvSpPr>
        <dsp:cNvPr id="0" name=""/>
        <dsp:cNvSpPr/>
      </dsp:nvSpPr>
      <dsp:spPr>
        <a:xfrm>
          <a:off x="7980045" y="5840492"/>
          <a:ext cx="2486321" cy="91440"/>
        </a:xfrm>
        <a:custGeom>
          <a:avLst/>
          <a:gdLst/>
          <a:ahLst/>
          <a:cxnLst/>
          <a:rect l="0" t="0" r="0" b="0"/>
          <a:pathLst>
            <a:path>
              <a:moveTo>
                <a:pt x="0" y="45720"/>
              </a:moveTo>
              <a:lnTo>
                <a:pt x="1260260" y="45720"/>
              </a:lnTo>
              <a:lnTo>
                <a:pt x="1260260" y="46391"/>
              </a:lnTo>
              <a:lnTo>
                <a:pt x="2486321" y="46391"/>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tx1"/>
            </a:solidFill>
          </a:endParaRPr>
        </a:p>
      </dsp:txBody>
      <dsp:txXfrm>
        <a:off x="9160283" y="5879778"/>
        <a:ext cx="125846" cy="12867"/>
      </dsp:txXfrm>
    </dsp:sp>
    <dsp:sp modelId="{D43D49DA-FA70-9D42-A32D-F1CB89047C06}">
      <dsp:nvSpPr>
        <dsp:cNvPr id="0" name=""/>
        <dsp:cNvSpPr/>
      </dsp:nvSpPr>
      <dsp:spPr>
        <a:xfrm>
          <a:off x="2387194" y="4207817"/>
          <a:ext cx="5594651" cy="3356790"/>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143" tIns="287761" rIns="274143" bIns="287761" numCol="1" spcCol="1270" anchor="t" anchorCtr="0">
          <a:noAutofit/>
        </a:bodyPr>
        <a:lstStyle/>
        <a:p>
          <a:pPr marL="0" lvl="0" indent="0" algn="l" defTabSz="1778000">
            <a:lnSpc>
              <a:spcPct val="90000"/>
            </a:lnSpc>
            <a:spcBef>
              <a:spcPct val="0"/>
            </a:spcBef>
            <a:spcAft>
              <a:spcPct val="35000"/>
            </a:spcAft>
            <a:buNone/>
          </a:pPr>
          <a:r>
            <a:rPr lang="en-US" sz="4000" b="1" kern="1200">
              <a:solidFill>
                <a:schemeClr val="tx1"/>
              </a:solidFill>
            </a:rPr>
            <a:t>Enhance Safety</a:t>
          </a:r>
        </a:p>
        <a:p>
          <a:pPr marL="285750" lvl="1" indent="-285750" algn="l" defTabSz="1244600">
            <a:lnSpc>
              <a:spcPct val="90000"/>
            </a:lnSpc>
            <a:spcBef>
              <a:spcPct val="0"/>
            </a:spcBef>
            <a:spcAft>
              <a:spcPct val="15000"/>
            </a:spcAft>
            <a:buChar char="•"/>
          </a:pPr>
          <a:r>
            <a:rPr lang="en-US" sz="2800" kern="1200">
              <a:solidFill>
                <a:schemeClr val="tx1"/>
              </a:solidFill>
            </a:rPr>
            <a:t>Discuss a plan to protect herself from further harm if needed.</a:t>
          </a:r>
        </a:p>
      </dsp:txBody>
      <dsp:txXfrm>
        <a:off x="2387194" y="4207817"/>
        <a:ext cx="5594651" cy="3356790"/>
      </dsp:txXfrm>
    </dsp:sp>
    <dsp:sp modelId="{4E3A809C-D2B7-7042-A494-D4237D3CF880}">
      <dsp:nvSpPr>
        <dsp:cNvPr id="0" name=""/>
        <dsp:cNvSpPr/>
      </dsp:nvSpPr>
      <dsp:spPr>
        <a:xfrm>
          <a:off x="10498766" y="4208488"/>
          <a:ext cx="5594651" cy="3356790"/>
        </a:xfrm>
        <a:prstGeom prst="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143" tIns="287761" rIns="274143" bIns="287761" numCol="1" spcCol="1270" anchor="t" anchorCtr="0">
          <a:noAutofit/>
        </a:bodyPr>
        <a:lstStyle/>
        <a:p>
          <a:pPr marL="0" lvl="0" indent="0" algn="l" defTabSz="1778000">
            <a:lnSpc>
              <a:spcPct val="90000"/>
            </a:lnSpc>
            <a:spcBef>
              <a:spcPct val="0"/>
            </a:spcBef>
            <a:spcAft>
              <a:spcPct val="35000"/>
            </a:spcAft>
            <a:buNone/>
          </a:pPr>
          <a:r>
            <a:rPr lang="en-US" sz="4000" b="1" kern="1200">
              <a:solidFill>
                <a:schemeClr val="tx1"/>
              </a:solidFill>
            </a:rPr>
            <a:t>Support</a:t>
          </a:r>
        </a:p>
        <a:p>
          <a:pPr marL="285750" lvl="1" indent="-285750" algn="l" defTabSz="1244600">
            <a:lnSpc>
              <a:spcPct val="90000"/>
            </a:lnSpc>
            <a:spcBef>
              <a:spcPct val="0"/>
            </a:spcBef>
            <a:spcAft>
              <a:spcPct val="15000"/>
            </a:spcAft>
            <a:buChar char="•"/>
          </a:pPr>
          <a:r>
            <a:rPr lang="en-US" sz="2800" kern="1200">
              <a:solidFill>
                <a:schemeClr val="tx1"/>
              </a:solidFill>
            </a:rPr>
            <a:t>Support her by helping her connect to information, services and social support. </a:t>
          </a:r>
        </a:p>
      </dsp:txBody>
      <dsp:txXfrm>
        <a:off x="10498766" y="4208488"/>
        <a:ext cx="5594651" cy="33567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F83B7-2B43-CE4C-9FD2-009CBB182C0B}">
      <dsp:nvSpPr>
        <dsp:cNvPr id="0" name=""/>
        <dsp:cNvSpPr/>
      </dsp:nvSpPr>
      <dsp:spPr>
        <a:xfrm>
          <a:off x="57213" y="4143"/>
          <a:ext cx="2913144" cy="2077785"/>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en-US" sz="6500" b="1" kern="1200"/>
            <a:t>1</a:t>
          </a:r>
        </a:p>
      </dsp:txBody>
      <dsp:txXfrm>
        <a:off x="1096106" y="4143"/>
        <a:ext cx="835359" cy="2077785"/>
      </dsp:txXfrm>
    </dsp:sp>
    <dsp:sp modelId="{89FBDC23-1E1D-5044-A92B-402A30CF8D81}">
      <dsp:nvSpPr>
        <dsp:cNvPr id="0" name=""/>
        <dsp:cNvSpPr/>
      </dsp:nvSpPr>
      <dsp:spPr>
        <a:xfrm>
          <a:off x="2505833" y="157034"/>
          <a:ext cx="12448353" cy="1772002"/>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1422400">
            <a:lnSpc>
              <a:spcPct val="90000"/>
            </a:lnSpc>
            <a:spcBef>
              <a:spcPct val="0"/>
            </a:spcBef>
            <a:spcAft>
              <a:spcPct val="35000"/>
            </a:spcAft>
            <a:buNone/>
          </a:pPr>
          <a:r>
            <a:rPr lang="en-US" sz="3200" kern="1200"/>
            <a:t>Establish rapport before the exam.</a:t>
          </a:r>
        </a:p>
      </dsp:txBody>
      <dsp:txXfrm>
        <a:off x="3391834" y="157034"/>
        <a:ext cx="10676351" cy="1772002"/>
      </dsp:txXfrm>
    </dsp:sp>
    <dsp:sp modelId="{ACDE5012-67DF-014A-A49A-0D090DEBEC58}">
      <dsp:nvSpPr>
        <dsp:cNvPr id="0" name=""/>
        <dsp:cNvSpPr/>
      </dsp:nvSpPr>
      <dsp:spPr>
        <a:xfrm>
          <a:off x="57213" y="2282032"/>
          <a:ext cx="2913144" cy="2093521"/>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en-US" sz="6500" b="1" kern="1200"/>
            <a:t>2</a:t>
          </a:r>
        </a:p>
      </dsp:txBody>
      <dsp:txXfrm>
        <a:off x="1103974" y="2282032"/>
        <a:ext cx="819623" cy="2093521"/>
      </dsp:txXfrm>
    </dsp:sp>
    <dsp:sp modelId="{2D396310-C7CF-F246-8BD5-1D1F28232412}">
      <dsp:nvSpPr>
        <dsp:cNvPr id="0" name=""/>
        <dsp:cNvSpPr/>
      </dsp:nvSpPr>
      <dsp:spPr>
        <a:xfrm>
          <a:off x="2505833" y="2442791"/>
          <a:ext cx="12448353" cy="1772002"/>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Font typeface="+mj-lt"/>
            <a:buNone/>
          </a:pPr>
          <a:r>
            <a:rPr lang="en-US" sz="3200" kern="1200"/>
            <a:t>Invite the client to suggest measures that will make them more comfortable with the exam and procedure.</a:t>
          </a:r>
        </a:p>
      </dsp:txBody>
      <dsp:txXfrm>
        <a:off x="3391834" y="2442791"/>
        <a:ext cx="10676351" cy="1772002"/>
      </dsp:txXfrm>
    </dsp:sp>
    <dsp:sp modelId="{CB9038F1-724C-CE4E-BCC7-B38870B3B1EE}">
      <dsp:nvSpPr>
        <dsp:cNvPr id="0" name=""/>
        <dsp:cNvSpPr/>
      </dsp:nvSpPr>
      <dsp:spPr>
        <a:xfrm>
          <a:off x="57213" y="4575657"/>
          <a:ext cx="2913144" cy="2106385"/>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en-US" sz="6500" b="1" kern="1200"/>
            <a:t>3</a:t>
          </a:r>
        </a:p>
      </dsp:txBody>
      <dsp:txXfrm>
        <a:off x="1110406" y="4575657"/>
        <a:ext cx="806759" cy="2106385"/>
      </dsp:txXfrm>
    </dsp:sp>
    <dsp:sp modelId="{00E61477-8A2A-D14D-A0C9-7FCFE27B96EA}">
      <dsp:nvSpPr>
        <dsp:cNvPr id="0" name=""/>
        <dsp:cNvSpPr/>
      </dsp:nvSpPr>
      <dsp:spPr>
        <a:xfrm>
          <a:off x="2505833" y="4742848"/>
          <a:ext cx="12448353" cy="1772002"/>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r>
            <a:rPr lang="en-US" sz="3200" kern="1200"/>
            <a:t>Allow one support person to accompany the client during the exam, if desired by the client.</a:t>
          </a:r>
        </a:p>
      </dsp:txBody>
      <dsp:txXfrm>
        <a:off x="3391834" y="4742848"/>
        <a:ext cx="10676351" cy="1772002"/>
      </dsp:txXfrm>
    </dsp:sp>
    <dsp:sp modelId="{1253B2ED-C7D6-C94D-96DB-E944E6DCD1FE}">
      <dsp:nvSpPr>
        <dsp:cNvPr id="0" name=""/>
        <dsp:cNvSpPr/>
      </dsp:nvSpPr>
      <dsp:spPr>
        <a:xfrm>
          <a:off x="57213" y="6882145"/>
          <a:ext cx="2913144" cy="2088376"/>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en-US" sz="6500" b="1" kern="1200"/>
            <a:t>4</a:t>
          </a:r>
        </a:p>
      </dsp:txBody>
      <dsp:txXfrm>
        <a:off x="1101401" y="6882145"/>
        <a:ext cx="824768" cy="2088376"/>
      </dsp:txXfrm>
    </dsp:sp>
    <dsp:sp modelId="{3A7D0DA5-43DD-EC41-819B-2F506173A158}">
      <dsp:nvSpPr>
        <dsp:cNvPr id="0" name=""/>
        <dsp:cNvSpPr/>
      </dsp:nvSpPr>
      <dsp:spPr>
        <a:xfrm>
          <a:off x="2505833" y="7040332"/>
          <a:ext cx="12448353" cy="1772002"/>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r>
            <a:rPr lang="en-US" sz="3200" kern="1200"/>
            <a:t>Allow the client to choose the gender of the provider, if they have a preference.</a:t>
          </a:r>
        </a:p>
      </dsp:txBody>
      <dsp:txXfrm>
        <a:off x="3391834" y="7040332"/>
        <a:ext cx="10676351" cy="1772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F83B7-2B43-CE4C-9FD2-009CBB182C0B}">
      <dsp:nvSpPr>
        <dsp:cNvPr id="0" name=""/>
        <dsp:cNvSpPr/>
      </dsp:nvSpPr>
      <dsp:spPr>
        <a:xfrm>
          <a:off x="691874" y="2425"/>
          <a:ext cx="2816334" cy="2157984"/>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en-US" sz="6500" b="1" kern="1200"/>
            <a:t>5</a:t>
          </a:r>
        </a:p>
      </dsp:txBody>
      <dsp:txXfrm>
        <a:off x="1770866" y="2425"/>
        <a:ext cx="658350" cy="2157984"/>
      </dsp:txXfrm>
    </dsp:sp>
    <dsp:sp modelId="{89FBDC23-1E1D-5044-A92B-402A30CF8D81}">
      <dsp:nvSpPr>
        <dsp:cNvPr id="0" name=""/>
        <dsp:cNvSpPr/>
      </dsp:nvSpPr>
      <dsp:spPr>
        <a:xfrm>
          <a:off x="2929083" y="50252"/>
          <a:ext cx="12847323" cy="2062330"/>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1422400">
            <a:lnSpc>
              <a:spcPct val="90000"/>
            </a:lnSpc>
            <a:spcBef>
              <a:spcPct val="0"/>
            </a:spcBef>
            <a:spcAft>
              <a:spcPct val="35000"/>
            </a:spcAft>
            <a:buNone/>
          </a:pPr>
          <a:r>
            <a:rPr lang="en-US" sz="3200" kern="1200"/>
            <a:t>Before starting, inform the client that you will stop the exam and/or the procedure if they feel uncomfortable. Assure the client that they have control over the pace of the exam and/or procedure.</a:t>
          </a:r>
        </a:p>
      </dsp:txBody>
      <dsp:txXfrm>
        <a:off x="3960248" y="50252"/>
        <a:ext cx="10784993" cy="2062330"/>
      </dsp:txXfrm>
    </dsp:sp>
    <dsp:sp modelId="{ACDE5012-67DF-014A-A49A-0D090DEBEC58}">
      <dsp:nvSpPr>
        <dsp:cNvPr id="0" name=""/>
        <dsp:cNvSpPr/>
      </dsp:nvSpPr>
      <dsp:spPr>
        <a:xfrm>
          <a:off x="691874" y="2409879"/>
          <a:ext cx="2817136" cy="2152976"/>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en-US" sz="6500" b="1" kern="1200"/>
            <a:t>6</a:t>
          </a:r>
        </a:p>
      </dsp:txBody>
      <dsp:txXfrm>
        <a:off x="1768362" y="2409879"/>
        <a:ext cx="664160" cy="2152976"/>
      </dsp:txXfrm>
    </dsp:sp>
    <dsp:sp modelId="{00679C8B-F1BF-E442-A47C-4B73476DCCEB}">
      <dsp:nvSpPr>
        <dsp:cNvPr id="0" name=""/>
        <dsp:cNvSpPr/>
      </dsp:nvSpPr>
      <dsp:spPr>
        <a:xfrm>
          <a:off x="2929885" y="2453094"/>
          <a:ext cx="12846583" cy="206654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r>
            <a:rPr lang="en-US" sz="3200" kern="1200"/>
            <a:t>Tell the client about each step of the exam and/or the procedure right before it happens.</a:t>
          </a:r>
        </a:p>
      </dsp:txBody>
      <dsp:txXfrm>
        <a:off x="3963158" y="2453094"/>
        <a:ext cx="10780038" cy="2066545"/>
      </dsp:txXfrm>
    </dsp:sp>
    <dsp:sp modelId="{CB9038F1-724C-CE4E-BCC7-B38870B3B1EE}">
      <dsp:nvSpPr>
        <dsp:cNvPr id="0" name=""/>
        <dsp:cNvSpPr/>
      </dsp:nvSpPr>
      <dsp:spPr>
        <a:xfrm>
          <a:off x="691874" y="4812325"/>
          <a:ext cx="2817136" cy="2152976"/>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en-US" sz="6500" b="1" kern="1200"/>
            <a:t>7</a:t>
          </a:r>
        </a:p>
      </dsp:txBody>
      <dsp:txXfrm>
        <a:off x="1768362" y="4812325"/>
        <a:ext cx="664160" cy="2152976"/>
      </dsp:txXfrm>
    </dsp:sp>
    <dsp:sp modelId="{00E61477-8A2A-D14D-A0C9-7FCFE27B96EA}">
      <dsp:nvSpPr>
        <dsp:cNvPr id="0" name=""/>
        <dsp:cNvSpPr/>
      </dsp:nvSpPr>
      <dsp:spPr>
        <a:xfrm>
          <a:off x="2929885" y="4857648"/>
          <a:ext cx="12846583" cy="2062330"/>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r>
            <a:rPr lang="en-US" sz="3200" kern="1200"/>
            <a:t>Keep the client's body covered, exposing only the areas being examined. </a:t>
          </a:r>
        </a:p>
      </dsp:txBody>
      <dsp:txXfrm>
        <a:off x="3961050" y="4857648"/>
        <a:ext cx="10784253" cy="20623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17B62-96A7-2C41-AA82-C96112E6F46E}">
      <dsp:nvSpPr>
        <dsp:cNvPr id="0" name=""/>
        <dsp:cNvSpPr/>
      </dsp:nvSpPr>
      <dsp:spPr>
        <a:xfrm>
          <a:off x="4825" y="1001398"/>
          <a:ext cx="2758870" cy="19777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31115" rIns="0" bIns="31115" numCol="1" spcCol="1270" anchor="ctr" anchorCtr="0">
          <a:noAutofit/>
        </a:bodyPr>
        <a:lstStyle/>
        <a:p>
          <a:pPr marL="0" lvl="0" indent="0" algn="ctr" defTabSz="2178050">
            <a:lnSpc>
              <a:spcPct val="90000"/>
            </a:lnSpc>
            <a:spcBef>
              <a:spcPct val="0"/>
            </a:spcBef>
            <a:spcAft>
              <a:spcPct val="35000"/>
            </a:spcAft>
            <a:buNone/>
          </a:pPr>
          <a:r>
            <a:rPr lang="en-US" sz="4900" b="1" i="0" kern="1200"/>
            <a:t>8</a:t>
          </a:r>
          <a:endParaRPr lang="en-US" sz="4900" b="1" kern="1200"/>
        </a:p>
      </dsp:txBody>
      <dsp:txXfrm>
        <a:off x="993686" y="1001398"/>
        <a:ext cx="781149" cy="1977721"/>
      </dsp:txXfrm>
    </dsp:sp>
    <dsp:sp modelId="{1A2D3277-B8BB-DA48-9A63-DAAB9ED48E24}">
      <dsp:nvSpPr>
        <dsp:cNvPr id="0" name=""/>
        <dsp:cNvSpPr/>
      </dsp:nvSpPr>
      <dsp:spPr>
        <a:xfrm>
          <a:off x="2131941" y="1023080"/>
          <a:ext cx="12874633" cy="1934357"/>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r>
            <a:rPr lang="en-US" sz="3200" b="0" i="0" kern="1200"/>
            <a:t>Encourage the client to use abdominal breathing in order to relax the pelvic floor muscles. </a:t>
          </a:r>
          <a:endParaRPr lang="en-US" sz="3200" kern="1200"/>
        </a:p>
      </dsp:txBody>
      <dsp:txXfrm>
        <a:off x="3099120" y="1023080"/>
        <a:ext cx="10940276" cy="1934357"/>
      </dsp:txXfrm>
    </dsp:sp>
    <dsp:sp modelId="{0418D82F-DBCF-9B43-AD0B-E4B7D2155422}">
      <dsp:nvSpPr>
        <dsp:cNvPr id="0" name=""/>
        <dsp:cNvSpPr/>
      </dsp:nvSpPr>
      <dsp:spPr>
        <a:xfrm>
          <a:off x="4825" y="3251259"/>
          <a:ext cx="2758870" cy="198983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31115" rIns="0" bIns="31115" numCol="1" spcCol="1270" anchor="ctr" anchorCtr="0">
          <a:noAutofit/>
        </a:bodyPr>
        <a:lstStyle/>
        <a:p>
          <a:pPr marL="0" lvl="0" indent="0" algn="ctr" defTabSz="2178050">
            <a:lnSpc>
              <a:spcPct val="90000"/>
            </a:lnSpc>
            <a:spcBef>
              <a:spcPct val="0"/>
            </a:spcBef>
            <a:spcAft>
              <a:spcPct val="35000"/>
            </a:spcAft>
            <a:buNone/>
          </a:pPr>
          <a:r>
            <a:rPr lang="en-US" sz="4900" b="1" i="0" kern="1200"/>
            <a:t>9</a:t>
          </a:r>
          <a:endParaRPr lang="en-US" sz="4900" b="1" kern="1200"/>
        </a:p>
      </dsp:txBody>
      <dsp:txXfrm>
        <a:off x="999741" y="3251259"/>
        <a:ext cx="769039" cy="1989831"/>
      </dsp:txXfrm>
    </dsp:sp>
    <dsp:sp modelId="{84CD288B-500C-FE42-B6F3-C6827173789C}">
      <dsp:nvSpPr>
        <dsp:cNvPr id="0" name=""/>
        <dsp:cNvSpPr/>
      </dsp:nvSpPr>
      <dsp:spPr>
        <a:xfrm>
          <a:off x="2131941" y="3278996"/>
          <a:ext cx="12874633" cy="1934357"/>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r>
            <a:rPr lang="en-US" sz="3200" b="0" i="0" kern="1200"/>
            <a:t>Rest the hands for bimanual exam and the unopened speculum against the client’s vagina so that they get used to the sensation before the hand or speculum are inserted and opened. </a:t>
          </a:r>
          <a:endParaRPr lang="en-US" sz="3200" kern="1200"/>
        </a:p>
      </dsp:txBody>
      <dsp:txXfrm>
        <a:off x="3099120" y="3278996"/>
        <a:ext cx="10940276" cy="1934357"/>
      </dsp:txXfrm>
    </dsp:sp>
    <dsp:sp modelId="{380AA74D-2B17-5247-B0A5-61181842AF79}">
      <dsp:nvSpPr>
        <dsp:cNvPr id="0" name=""/>
        <dsp:cNvSpPr/>
      </dsp:nvSpPr>
      <dsp:spPr>
        <a:xfrm>
          <a:off x="4825" y="5513231"/>
          <a:ext cx="2758870" cy="2002835"/>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31115" rIns="0" bIns="31115" numCol="1" spcCol="1270" anchor="ctr" anchorCtr="0">
          <a:noAutofit/>
        </a:bodyPr>
        <a:lstStyle/>
        <a:p>
          <a:pPr marL="0" lvl="0" indent="0" algn="ctr" defTabSz="2178050">
            <a:lnSpc>
              <a:spcPct val="90000"/>
            </a:lnSpc>
            <a:spcBef>
              <a:spcPct val="0"/>
            </a:spcBef>
            <a:spcAft>
              <a:spcPct val="35000"/>
            </a:spcAft>
            <a:buNone/>
          </a:pPr>
          <a:r>
            <a:rPr lang="en-US" sz="4900" b="1" i="0" kern="1200"/>
            <a:t>10</a:t>
          </a:r>
          <a:endParaRPr lang="en-US" sz="4900" b="1" kern="1200"/>
        </a:p>
      </dsp:txBody>
      <dsp:txXfrm>
        <a:off x="1006243" y="5513231"/>
        <a:ext cx="756035" cy="2002835"/>
      </dsp:txXfrm>
    </dsp:sp>
    <dsp:sp modelId="{909A43AC-E267-8645-AFAE-A81070DAD6ED}">
      <dsp:nvSpPr>
        <dsp:cNvPr id="0" name=""/>
        <dsp:cNvSpPr/>
      </dsp:nvSpPr>
      <dsp:spPr>
        <a:xfrm>
          <a:off x="2131941" y="5547470"/>
          <a:ext cx="12874633" cy="1934357"/>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r>
            <a:rPr lang="en-US" sz="3200" b="0" i="0" kern="1200"/>
            <a:t>If the client does not want to continue the exam or procedure, the provider should stop, inquire about the client’s needs and proceed if and when the client is ready.</a:t>
          </a:r>
          <a:endParaRPr lang="en-US" sz="3200" kern="1200"/>
        </a:p>
      </dsp:txBody>
      <dsp:txXfrm>
        <a:off x="3099120" y="5547470"/>
        <a:ext cx="10940276" cy="19343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32E92-97D7-2841-B38D-8BE737E79770}">
      <dsp:nvSpPr>
        <dsp:cNvPr id="0" name=""/>
        <dsp:cNvSpPr/>
      </dsp:nvSpPr>
      <dsp:spPr>
        <a:xfrm>
          <a:off x="2923717" y="998101"/>
          <a:ext cx="3537790" cy="176889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3"/>
              </a:solidFill>
            </a:rPr>
            <a:t>Health</a:t>
          </a:r>
        </a:p>
      </dsp:txBody>
      <dsp:txXfrm>
        <a:off x="2923717" y="998101"/>
        <a:ext cx="3537790" cy="1768895"/>
      </dsp:txXfrm>
    </dsp:sp>
    <dsp:sp modelId="{CD9D9859-3F27-F041-82CE-C8D0FAFA5CA4}">
      <dsp:nvSpPr>
        <dsp:cNvPr id="0" name=""/>
        <dsp:cNvSpPr/>
      </dsp:nvSpPr>
      <dsp:spPr>
        <a:xfrm rot="3634327">
          <a:off x="6128464" y="4163513"/>
          <a:ext cx="1846073" cy="619113"/>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14198" y="4287336"/>
        <a:ext cx="1474605" cy="371467"/>
      </dsp:txXfrm>
    </dsp:sp>
    <dsp:sp modelId="{BDD6155B-7874-3A49-A6A1-75F21CCDD4CE}">
      <dsp:nvSpPr>
        <dsp:cNvPr id="0" name=""/>
        <dsp:cNvSpPr/>
      </dsp:nvSpPr>
      <dsp:spPr>
        <a:xfrm>
          <a:off x="5846408" y="6179144"/>
          <a:ext cx="3537790" cy="176889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t>Mental health</a:t>
          </a:r>
        </a:p>
      </dsp:txBody>
      <dsp:txXfrm>
        <a:off x="5846408" y="6179144"/>
        <a:ext cx="3537790" cy="1768895"/>
      </dsp:txXfrm>
    </dsp:sp>
    <dsp:sp modelId="{99B05585-A67E-C649-B95A-3E32ED336694}">
      <dsp:nvSpPr>
        <dsp:cNvPr id="0" name=""/>
        <dsp:cNvSpPr/>
      </dsp:nvSpPr>
      <dsp:spPr>
        <a:xfrm rot="10800000">
          <a:off x="3769576" y="6754035"/>
          <a:ext cx="1846073" cy="619113"/>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3955310" y="6877858"/>
        <a:ext cx="1474605" cy="371467"/>
      </dsp:txXfrm>
    </dsp:sp>
    <dsp:sp modelId="{2F5A41A9-2D28-2E44-8A26-AD4A70CEE5F3}">
      <dsp:nvSpPr>
        <dsp:cNvPr id="0" name=""/>
        <dsp:cNvSpPr/>
      </dsp:nvSpPr>
      <dsp:spPr>
        <a:xfrm>
          <a:off x="1026" y="6179144"/>
          <a:ext cx="3537790" cy="176889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3"/>
              </a:solidFill>
            </a:rPr>
            <a:t>Protection/</a:t>
          </a:r>
          <a:br>
            <a:rPr lang="en-US" sz="3600" b="1" kern="1200">
              <a:solidFill>
                <a:schemeClr val="accent3"/>
              </a:solidFill>
            </a:rPr>
          </a:br>
          <a:r>
            <a:rPr lang="en-US" sz="3600" b="1" kern="1200">
              <a:solidFill>
                <a:schemeClr val="accent3"/>
              </a:solidFill>
            </a:rPr>
            <a:t>Security</a:t>
          </a:r>
        </a:p>
      </dsp:txBody>
      <dsp:txXfrm>
        <a:off x="1026" y="6179144"/>
        <a:ext cx="3537790" cy="1768895"/>
      </dsp:txXfrm>
    </dsp:sp>
    <dsp:sp modelId="{B2A1574B-7391-8E45-A24F-C50D3B333479}">
      <dsp:nvSpPr>
        <dsp:cNvPr id="0" name=""/>
        <dsp:cNvSpPr/>
      </dsp:nvSpPr>
      <dsp:spPr>
        <a:xfrm rot="17965673">
          <a:off x="1280853" y="4163513"/>
          <a:ext cx="1846073" cy="619113"/>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1466587" y="4287336"/>
        <a:ext cx="1474605" cy="3714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32E92-97D7-2841-B38D-8BE737E79770}">
      <dsp:nvSpPr>
        <dsp:cNvPr id="0" name=""/>
        <dsp:cNvSpPr/>
      </dsp:nvSpPr>
      <dsp:spPr>
        <a:xfrm>
          <a:off x="2923717" y="998101"/>
          <a:ext cx="3537790" cy="176889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3"/>
              </a:solidFill>
            </a:rPr>
            <a:t>Health</a:t>
          </a:r>
        </a:p>
      </dsp:txBody>
      <dsp:txXfrm>
        <a:off x="2923717" y="998101"/>
        <a:ext cx="3537790" cy="1768895"/>
      </dsp:txXfrm>
    </dsp:sp>
    <dsp:sp modelId="{CD9D9859-3F27-F041-82CE-C8D0FAFA5CA4}">
      <dsp:nvSpPr>
        <dsp:cNvPr id="0" name=""/>
        <dsp:cNvSpPr/>
      </dsp:nvSpPr>
      <dsp:spPr>
        <a:xfrm rot="3634327">
          <a:off x="6128464" y="4163513"/>
          <a:ext cx="1846073" cy="619113"/>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14198" y="4287336"/>
        <a:ext cx="1474605" cy="371467"/>
      </dsp:txXfrm>
    </dsp:sp>
    <dsp:sp modelId="{BDD6155B-7874-3A49-A6A1-75F21CCDD4CE}">
      <dsp:nvSpPr>
        <dsp:cNvPr id="0" name=""/>
        <dsp:cNvSpPr/>
      </dsp:nvSpPr>
      <dsp:spPr>
        <a:xfrm>
          <a:off x="5846408" y="6179144"/>
          <a:ext cx="3537790" cy="176889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t>Mental health</a:t>
          </a:r>
        </a:p>
      </dsp:txBody>
      <dsp:txXfrm>
        <a:off x="5846408" y="6179144"/>
        <a:ext cx="3537790" cy="1768895"/>
      </dsp:txXfrm>
    </dsp:sp>
    <dsp:sp modelId="{99B05585-A67E-C649-B95A-3E32ED336694}">
      <dsp:nvSpPr>
        <dsp:cNvPr id="0" name=""/>
        <dsp:cNvSpPr/>
      </dsp:nvSpPr>
      <dsp:spPr>
        <a:xfrm rot="10800000">
          <a:off x="3769576" y="6754035"/>
          <a:ext cx="1846073" cy="619113"/>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3955310" y="6877858"/>
        <a:ext cx="1474605" cy="371467"/>
      </dsp:txXfrm>
    </dsp:sp>
    <dsp:sp modelId="{2F5A41A9-2D28-2E44-8A26-AD4A70CEE5F3}">
      <dsp:nvSpPr>
        <dsp:cNvPr id="0" name=""/>
        <dsp:cNvSpPr/>
      </dsp:nvSpPr>
      <dsp:spPr>
        <a:xfrm>
          <a:off x="1026" y="6179144"/>
          <a:ext cx="3537790" cy="176889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accent3"/>
              </a:solidFill>
            </a:rPr>
            <a:t>Protection/</a:t>
          </a:r>
          <a:br>
            <a:rPr lang="en-US" sz="3600" b="1" kern="1200">
              <a:solidFill>
                <a:schemeClr val="accent3"/>
              </a:solidFill>
            </a:rPr>
          </a:br>
          <a:r>
            <a:rPr lang="en-US" sz="3600" b="1" kern="1200">
              <a:solidFill>
                <a:schemeClr val="accent3"/>
              </a:solidFill>
            </a:rPr>
            <a:t>Security</a:t>
          </a:r>
        </a:p>
      </dsp:txBody>
      <dsp:txXfrm>
        <a:off x="1026" y="6179144"/>
        <a:ext cx="3537790" cy="1768895"/>
      </dsp:txXfrm>
    </dsp:sp>
    <dsp:sp modelId="{B2A1574B-7391-8E45-A24F-C50D3B333479}">
      <dsp:nvSpPr>
        <dsp:cNvPr id="0" name=""/>
        <dsp:cNvSpPr/>
      </dsp:nvSpPr>
      <dsp:spPr>
        <a:xfrm rot="17965673">
          <a:off x="1280853" y="4163513"/>
          <a:ext cx="1846073" cy="619113"/>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1466587" y="4287336"/>
        <a:ext cx="1474605" cy="37146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7B2E39CE-4D81-6F4F-94E5-5E6542F6B85F}" type="datetimeFigureOut">
              <a:rPr lang="en-US" smtClean="0"/>
              <a:t>3/14/2022</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DE75D1C-764A-E649-B63D-EDCBD3A61343}" type="slidenum">
              <a:rPr lang="en-US" smtClean="0"/>
              <a:t>‹#›</a:t>
            </a:fld>
            <a:endParaRPr lang="en-US"/>
          </a:p>
        </p:txBody>
      </p:sp>
    </p:spTree>
    <p:extLst>
      <p:ext uri="{BB962C8B-B14F-4D97-AF65-F5344CB8AC3E}">
        <p14:creationId xmlns:p14="http://schemas.microsoft.com/office/powerpoint/2010/main" val="413260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iawg.net/resources/safe-abortion-care-in-the-minimum-initial-service-package-misp-for-sexual-and-reproductive-health-in-humanitarian-setting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iawg.net/resources/clinical-management-of-sexual-violence-survivors-in-crisis-setting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who.int/reproductivehealth/publications/rape-survivors-humanitarian-settings/en/"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i.org/10.1080/15332985.2017.1369485"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thenounproject.com/rose-alice-desig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thenounproject.com/leremy/"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vaw-global-database.unwomen.org/en"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who.int/reproductivehealth/publications/violence/VAW_infographic.pdf?ua=1" TargetMode="External"/><Relationship Id="rId4" Type="http://schemas.openxmlformats.org/officeDocument/2006/relationships/hyperlink" Target="https://www.who.int/mediacentre/factsheets/fs239/en/"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ho.int/reproductivehealth/publications/violence/VAW_infographic.pdf?ua=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171450" indent="-171450">
              <a:buFont typeface="Wingdings" pitchFamily="2" charset="2"/>
              <a:buChar char="Ø"/>
            </a:pPr>
            <a:r>
              <a:rPr lang="en-US"/>
              <a:t>Welcome everyone back to the abortion in humanitarian settings training.</a:t>
            </a:r>
          </a:p>
          <a:p>
            <a:pPr marL="171450" indent="-171450">
              <a:buFont typeface="Wingdings" pitchFamily="2" charset="2"/>
              <a:buChar char="Ø"/>
            </a:pPr>
            <a:r>
              <a:rPr lang="en-US"/>
              <a:t>Mention that this trauma-informed care session is a new module integrated into abortion trainings for frontline healthcare workers providing abortion services to survivors of sexual violence and other forms of GBV in humanitarian settings. </a:t>
            </a:r>
          </a:p>
          <a:p>
            <a:pPr marL="171450" indent="-171450">
              <a:buFont typeface="Wingdings" pitchFamily="2" charset="2"/>
              <a:buChar char="Ø"/>
            </a:pPr>
            <a:r>
              <a:rPr lang="en-US"/>
              <a:t>Inform the participants where and how to access the PPT and resources associated with the trauma-informed care training package. </a:t>
            </a:r>
          </a:p>
          <a:p>
            <a:pPr marL="171450" indent="-171450">
              <a:buFont typeface="Wingdings" pitchFamily="2" charset="2"/>
              <a:buChar char="Ø"/>
            </a:pPr>
            <a:endParaRPr lang="en-US"/>
          </a:p>
          <a:p>
            <a:pPr marL="171450" indent="-171450">
              <a:buFont typeface="Wingdings" pitchFamily="2" charset="2"/>
              <a:buChar char="Ø"/>
            </a:pPr>
            <a:r>
              <a:rPr lang="en-US"/>
              <a:t>Say:</a:t>
            </a:r>
            <a:br>
              <a:rPr lang="en-US"/>
            </a:br>
            <a:r>
              <a:rPr lang="en-US"/>
              <a:t>This toolkit is designed to complement other key training resources focused on care of sexual violence survivors, such as Clinical Management of Sexual Violence Survivors in Crisis Settings | Inter-Agency Working Group on Reproductive Health in Crises (iawg.net) and the WHO curriculum, Caring for women subjected to violence: A WHO curriculum for training health-care providers. These materials expand on the WHO and IAWG materials by applying the concepts of the “LIVES” method and introducing trauma-informed care to abortion care. This toolkit builds on previously published materials with a unique focus on the intersection of trauma-informed care and abortion care for abortion providers who might not have access to the fuller courses, may be at the receiving end of referrals for abortion care, may be receiving abortion care training, or will find application of the content helpful to their abortion services. </a:t>
            </a:r>
          </a:p>
          <a:p>
            <a:pPr marL="171450" indent="-171450">
              <a:buFont typeface="Wingdings" pitchFamily="2" charset="2"/>
              <a:buChar char="Ø"/>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75D1C-764A-E649-B63D-EDCBD3A613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994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Read the slide and discuss further if needed</a:t>
            </a:r>
            <a:endParaRPr lang="en-US" sz="1200" i="0">
              <a:latin typeface="+mn-lt"/>
              <a:cs typeface="Calibri"/>
            </a:endParaRPr>
          </a:p>
          <a:p>
            <a:endParaRPr lang="en-US"/>
          </a:p>
          <a:p>
            <a:pPr marL="171450" indent="-171450">
              <a:buFont typeface="Wingdings" pitchFamily="2" charset="2"/>
              <a:buChar char="Ø"/>
            </a:pPr>
            <a:r>
              <a:rPr lang="en-US" sz="1200" b="0" i="0" u="none" strike="noStrike" kern="1200">
                <a:solidFill>
                  <a:schemeClr val="tx1"/>
                </a:solidFill>
                <a:effectLst/>
                <a:latin typeface="+mn-lt"/>
                <a:ea typeface="+mn-ea"/>
                <a:cs typeface="+mn-cs"/>
              </a:rPr>
              <a:t>GBV is a term used to focus on a wider range of gendered and sexualized violence directed against women and girls, men and boys, such as sexual violence directed at men in conflict and violence against gay, lesbian, transgendered and intersex people. It encompasses 5 different types and forms of violence:</a:t>
            </a:r>
            <a:r>
              <a:rPr lang="en-US"/>
              <a:t> </a:t>
            </a:r>
            <a:r>
              <a:rPr lang="en-US" sz="1200" b="0" i="0" u="none" strike="noStrike" kern="1200">
                <a:solidFill>
                  <a:schemeClr val="tx1"/>
                </a:solidFill>
                <a:effectLst/>
                <a:latin typeface="+mn-lt"/>
                <a:ea typeface="+mn-ea"/>
                <a:cs typeface="+mn-cs"/>
              </a:rPr>
              <a:t> (1) sexual (2) physical; (3) harmful traditional practices; (4) socio-economic; and (5) emotional and psychological .</a:t>
            </a:r>
            <a:r>
              <a:rPr lang="en-US"/>
              <a:t> </a:t>
            </a:r>
            <a:endParaRPr lang="en-US" sz="1200" b="0" i="0" u="none" strike="noStrike" kern="1200">
              <a:solidFill>
                <a:schemeClr val="tx1"/>
              </a:solidFill>
              <a:effectLst/>
              <a:latin typeface="+mn-lt"/>
              <a:cs typeface="Calibri"/>
            </a:endParaRPr>
          </a:p>
          <a:p>
            <a:pPr marL="171450" indent="-171450">
              <a:buFont typeface="Wingdings" pitchFamily="2" charset="2"/>
              <a:buChar char="Ø"/>
            </a:pPr>
            <a:endParaRPr lang="en-US" sz="1200" b="0" i="0" u="none" strike="noStrike" kern="1200">
              <a:solidFill>
                <a:schemeClr val="tx1"/>
              </a:solidFill>
              <a:effectLst/>
              <a:latin typeface="+mn-lt"/>
              <a:ea typeface="+mn-ea"/>
              <a:cs typeface="+mn-cs"/>
            </a:endParaRPr>
          </a:p>
          <a:p>
            <a:pPr marL="171450" indent="-171450">
              <a:buFont typeface="Wingdings" pitchFamily="2" charset="2"/>
              <a:buChar char="Ø"/>
            </a:pPr>
            <a:r>
              <a:rPr lang="en-US" sz="1200" b="0" i="0" u="none" strike="noStrike" kern="1200">
                <a:solidFill>
                  <a:schemeClr val="tx1"/>
                </a:solidFill>
                <a:effectLst/>
                <a:latin typeface="+mn-lt"/>
                <a:ea typeface="+mn-ea"/>
                <a:cs typeface="+mn-cs"/>
              </a:rPr>
              <a:t>All five forms of violence occur in humanitarian crises and are often acutely increased and have long-term effects</a:t>
            </a:r>
            <a:r>
              <a:rPr lang="en-US"/>
              <a:t> </a:t>
            </a:r>
            <a:endParaRPr lang="en-US" sz="1200" b="0" i="0" u="none" strike="noStrike" kern="1200">
              <a:solidFill>
                <a:schemeClr val="tx1"/>
              </a:solidFill>
              <a:effectLst/>
              <a:latin typeface="+mn-lt"/>
              <a:cs typeface="Calibri"/>
            </a:endParaRPr>
          </a:p>
          <a:p>
            <a:pPr marL="628650" lvl="1" indent="-171450">
              <a:buFont typeface="Wingdings" pitchFamily="2" charset="2"/>
              <a:buChar char="Ø"/>
            </a:pPr>
            <a:r>
              <a:rPr lang="en-US" sz="1200" b="0" i="0" u="none" strike="noStrike" kern="1200">
                <a:solidFill>
                  <a:schemeClr val="tx1"/>
                </a:solidFill>
                <a:effectLst/>
                <a:latin typeface="+mn-lt"/>
                <a:ea typeface="+mn-ea"/>
                <a:cs typeface="+mn-cs"/>
              </a:rPr>
              <a:t>Source: https://www.elrha.org/wp-content/uploads/2021/02/Elrha_GapAnalysis_GBV_Accessible_PDF_2021.pdf</a:t>
            </a:r>
            <a:r>
              <a:rPr lang="en-US"/>
              <a:t> </a:t>
            </a:r>
            <a:endParaRPr lang="en-US" sz="1200" b="0" i="0" u="none" strike="noStrike" kern="1200">
              <a:solidFill>
                <a:schemeClr val="tx1"/>
              </a:solidFill>
              <a:effectLst/>
              <a:latin typeface="+mn-lt"/>
              <a:cs typeface="Calibri"/>
            </a:endParaRPr>
          </a:p>
          <a:p>
            <a:pPr marL="171450" indent="-171450">
              <a:buFont typeface="Wingdings" pitchFamily="2" charset="2"/>
              <a:buChar char="Ø"/>
            </a:pPr>
            <a:endParaRPr lang="en-US" sz="1200" b="0" i="0" u="none" strike="noStrike" kern="1200">
              <a:solidFill>
                <a:schemeClr val="tx1"/>
              </a:solidFill>
              <a:effectLst/>
              <a:latin typeface="+mn-lt"/>
              <a:ea typeface="+mn-ea"/>
              <a:cs typeface="+mn-cs"/>
            </a:endParaRPr>
          </a:p>
          <a:p>
            <a:pPr marL="0" indent="0">
              <a:buFont typeface="Wingdings" pitchFamily="2" charset="2"/>
              <a:buNone/>
            </a:pPr>
            <a:endParaRPr lang="en-US"/>
          </a:p>
          <a:p>
            <a:pPr marL="171450" indent="-171450">
              <a:buFont typeface="Wingdings" pitchFamily="2" charset="2"/>
              <a:buChar char="Ø"/>
            </a:pPr>
            <a:endParaRPr lang="en-US"/>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a:t>Source: http://gbvguidelines.org/en/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a:p>
          <a:p>
            <a:pPr marL="171450" indent="-171450">
              <a:buFont typeface="Wingdings" pitchFamily="2" charset="2"/>
              <a:buChar char="Ø"/>
            </a:pPr>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10</a:t>
            </a:fld>
            <a:endParaRPr lang="en-US"/>
          </a:p>
        </p:txBody>
      </p:sp>
    </p:spTree>
    <p:extLst>
      <p:ext uri="{BB962C8B-B14F-4D97-AF65-F5344CB8AC3E}">
        <p14:creationId xmlns:p14="http://schemas.microsoft.com/office/powerpoint/2010/main" val="1429053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latin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200" i="0">
                <a:latin typeface="+mn-lt"/>
              </a:rPr>
              <a:t>WHO and IASC have further defined the first form of GBV, sexual violence. </a:t>
            </a: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sz="1200" i="0">
              <a:latin typeface="+mn-lt"/>
            </a:endParaRP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200" i="0">
                <a:latin typeface="+mn-lt"/>
              </a:rPr>
              <a:t>Read the definition on the slide and discuss as needed.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sz="1200" i="0">
              <a:latin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200" i="0">
                <a:latin typeface="+mn-lt"/>
              </a:rPr>
              <a:t>While all forms of GBV are a priority in crises, in the SRH sector and in relation to the MISP there is a specific focus on responding to and preventing sexual violence in humanitarian crises and is considered a life-saving intervention.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latin typeface="+mn-lt"/>
            </a:endParaRPr>
          </a:p>
          <a:p>
            <a:pPr>
              <a:defRPr/>
            </a:pPr>
            <a:endParaRPr lang="en-US" i="0"/>
          </a:p>
          <a:p>
            <a:pPr>
              <a:defRPr/>
            </a:pPr>
            <a:r>
              <a:rPr lang="en-US" i="0"/>
              <a:t>Source: World Report on violence and health, WHO, 2002 . Page 8,  IASC GBV Guidelines</a:t>
            </a:r>
          </a:p>
          <a:p>
            <a:pPr>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latin typeface="+mn-lt"/>
            </a:endParaRPr>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11</a:t>
            </a:fld>
            <a:endParaRPr lang="en-US"/>
          </a:p>
        </p:txBody>
      </p:sp>
    </p:spTree>
    <p:extLst>
      <p:ext uri="{BB962C8B-B14F-4D97-AF65-F5344CB8AC3E}">
        <p14:creationId xmlns:p14="http://schemas.microsoft.com/office/powerpoint/2010/main" val="2828660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171450" indent="-171450">
              <a:buFont typeface="Wingdings" pitchFamily="2" charset="2"/>
              <a:buChar char="Ø"/>
            </a:pPr>
            <a:r>
              <a:rPr lang="en-US"/>
              <a:t>IPV is a form of SV and as noted in the statistics outlined earlier, IPV is prevalent worldwide and the Gap analysis of GBV in Humanitarian Settings, a study conducted by </a:t>
            </a:r>
            <a:r>
              <a:rPr lang="en-US" err="1"/>
              <a:t>elrha</a:t>
            </a:r>
            <a:r>
              <a:rPr lang="en-US"/>
              <a:t> also indicates that GBV, specifically IPV and sexual violence increase in humanitarian crises. </a:t>
            </a:r>
          </a:p>
          <a:p>
            <a:pPr marL="628650" lvl="1" indent="-171450">
              <a:buFont typeface="Wingdings" pitchFamily="2" charset="2"/>
              <a:buChar char="Ø"/>
            </a:pPr>
            <a:r>
              <a:rPr lang="en-US"/>
              <a:t>Source: https://www.elrha.org/wp-content/uploads/2021/02/Elrha_GapAnalysis_GBV_Accessible_PDF_2021.pdf</a:t>
            </a:r>
          </a:p>
          <a:p>
            <a:pPr marL="171450" lvl="0" indent="-171450">
              <a:buFont typeface="Wingdings" pitchFamily="2" charset="2"/>
              <a:buChar char="Ø"/>
            </a:pPr>
            <a:endParaRPr lang="en-US"/>
          </a:p>
          <a:p>
            <a:pPr marL="171450" lvl="0" indent="-171450">
              <a:buFont typeface="Wingdings" pitchFamily="2" charset="2"/>
              <a:buChar char="Ø"/>
            </a:pPr>
            <a:r>
              <a:rPr lang="en-US"/>
              <a:t>Read the definition and discuss as needed. </a:t>
            </a:r>
          </a:p>
          <a:p>
            <a:pPr marL="171450" lvl="0" indent="-171450">
              <a:buFont typeface="Wingdings" pitchFamily="2" charset="2"/>
              <a:buChar char="Ø"/>
            </a:pPr>
            <a:endParaRPr lang="en-US"/>
          </a:p>
          <a:p>
            <a:pPr marL="0" lvl="0" indent="0">
              <a:buFont typeface="Wingdings" pitchFamily="2" charset="2"/>
              <a:buNone/>
            </a:pPr>
            <a:endParaRPr lang="en-US"/>
          </a:p>
          <a:p>
            <a:pPr marL="0" lvl="0" indent="0">
              <a:buFont typeface="Wingdings" pitchFamily="2" charset="2"/>
              <a:buNone/>
            </a:pPr>
            <a:r>
              <a:rPr lang="en-US"/>
              <a:t>Source: UN Women.( 2020).Violence Against Women:  https://interactive.unwomen.org/multimedia/infographic/violenceagainstwomen/en/index.html#nav-1 </a:t>
            </a:r>
          </a:p>
          <a:p>
            <a:pPr marL="171450" lvl="0" indent="-171450">
              <a:buFont typeface="Wingdings" pitchFamily="2" charset="2"/>
              <a:buChar char="Ø"/>
            </a:pPr>
            <a:endParaRPr lang="en-US"/>
          </a:p>
          <a:p>
            <a:pPr marL="171450" lvl="0" indent="-171450">
              <a:buFont typeface="Wingdings" pitchFamily="2" charset="2"/>
              <a:buChar char="Ø"/>
            </a:pPr>
            <a:endParaRPr lang="en-US"/>
          </a:p>
          <a:p>
            <a:pPr marL="171450" lvl="0" indent="-171450">
              <a:buFont typeface="Wingdings" pitchFamily="2" charset="2"/>
              <a:buChar char="Ø"/>
            </a:pPr>
            <a:r>
              <a:rPr lang="en-US"/>
              <a:t>ASK if there are any final questions before moving to the next module.</a:t>
            </a:r>
          </a:p>
        </p:txBody>
      </p:sp>
      <p:sp>
        <p:nvSpPr>
          <p:cNvPr id="4" name="Slide Number Placeholder 3"/>
          <p:cNvSpPr>
            <a:spLocks noGrp="1"/>
          </p:cNvSpPr>
          <p:nvPr>
            <p:ph type="sldNum" sz="quarter" idx="5"/>
          </p:nvPr>
        </p:nvSpPr>
        <p:spPr/>
        <p:txBody>
          <a:bodyPr/>
          <a:lstStyle/>
          <a:p>
            <a:fld id="{BDE75D1C-764A-E649-B63D-EDCBD3A61343}" type="slidenum">
              <a:rPr lang="en-US" smtClean="0"/>
              <a:t>12</a:t>
            </a:fld>
            <a:endParaRPr lang="en-US"/>
          </a:p>
        </p:txBody>
      </p:sp>
    </p:spTree>
    <p:extLst>
      <p:ext uri="{BB962C8B-B14F-4D97-AF65-F5344CB8AC3E}">
        <p14:creationId xmlns:p14="http://schemas.microsoft.com/office/powerpoint/2010/main" val="2855976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171450" indent="-171450">
              <a:buFont typeface="Wingdings" pitchFamily="2" charset="2"/>
              <a:buChar char="Ø"/>
            </a:pPr>
            <a:r>
              <a:rPr lang="en-US"/>
              <a:t>Now let's turn our attention to the intersections between gender-based violence, trauma and abortion care</a:t>
            </a:r>
          </a:p>
        </p:txBody>
      </p:sp>
      <p:sp>
        <p:nvSpPr>
          <p:cNvPr id="4" name="Slide Number Placeholder 3"/>
          <p:cNvSpPr>
            <a:spLocks noGrp="1"/>
          </p:cNvSpPr>
          <p:nvPr>
            <p:ph type="sldNum" sz="quarter" idx="5"/>
          </p:nvPr>
        </p:nvSpPr>
        <p:spPr/>
        <p:txBody>
          <a:bodyPr/>
          <a:lstStyle/>
          <a:p>
            <a:fld id="{BDE75D1C-764A-E649-B63D-EDCBD3A61343}" type="slidenum">
              <a:rPr lang="en-US" smtClean="0"/>
              <a:t>13</a:t>
            </a:fld>
            <a:endParaRPr lang="en-US"/>
          </a:p>
        </p:txBody>
      </p:sp>
    </p:spTree>
    <p:extLst>
      <p:ext uri="{BB962C8B-B14F-4D97-AF65-F5344CB8AC3E}">
        <p14:creationId xmlns:p14="http://schemas.microsoft.com/office/powerpoint/2010/main" val="1477662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p>
          <a:p>
            <a:pPr marL="171450" indent="-171450">
              <a:buFont typeface="Wingdings" panose="05000000000000000000" pitchFamily="2" charset="2"/>
              <a:buChar char="Ø"/>
            </a:pPr>
            <a:r>
              <a:rPr lang="en-US"/>
              <a:t>I would like to hear from you now, what is your own definition of trauma and why do you think it is an important aspect to consider when providing high-quality reproductive health care? </a:t>
            </a:r>
            <a:endParaRPr lang="en-US">
              <a:cs typeface="Calibri"/>
            </a:endParaRPr>
          </a:p>
          <a:p>
            <a:pPr marL="628650" lvl="1" indent="-171450">
              <a:buFont typeface="Wingdings" panose="05000000000000000000" pitchFamily="2" charset="2"/>
              <a:buChar char="Ø"/>
            </a:pPr>
            <a:endParaRPr lang="en-US">
              <a:cs typeface="Calibri"/>
            </a:endParaRPr>
          </a:p>
          <a:p>
            <a:pPr marL="628650" lvl="1" indent="-171450">
              <a:buFont typeface="Wingdings" panose="05000000000000000000" pitchFamily="2" charset="2"/>
              <a:buChar char="Ø"/>
            </a:pPr>
            <a:r>
              <a:rPr lang="en-US">
                <a:cs typeface="Calibri"/>
              </a:rPr>
              <a:t>Ask participants to describe trauma and traumatic events and consider the reasons why it is an important consideration for the work we do. </a:t>
            </a:r>
          </a:p>
          <a:p>
            <a:endParaRPr lang="en-US">
              <a:cs typeface="Calibri"/>
            </a:endParaRPr>
          </a:p>
          <a:p>
            <a:r>
              <a:rPr lang="en-US"/>
              <a:t>U.S. Department of HHS SAMSHA definition of trauma (if helpful): </a:t>
            </a:r>
          </a:p>
          <a:p>
            <a:pPr>
              <a:spcAft>
                <a:spcPts val="3600"/>
              </a:spcAft>
            </a:pPr>
            <a:r>
              <a:rPr lang="en-US"/>
              <a:t>"Individual trauma results from an event, series of events, or set of circumstances that is experienced by an individual as physically or emotionally harmful or life threatening and that has lasting adverse effects on the individual’s functioning and mental, physical, social, emotional, or spiritual well-being”</a:t>
            </a:r>
            <a:endParaRPr lang="en-US">
              <a:cs typeface="Calibri"/>
            </a:endParaRPr>
          </a:p>
          <a:p>
            <a:endParaRPr lang="en-US">
              <a:cs typeface="Calibri"/>
            </a:endParaRPr>
          </a:p>
          <a:p>
            <a:endParaRPr lang="en-US">
              <a:cs typeface="Calibri"/>
            </a:endParaRPr>
          </a:p>
          <a:p>
            <a:r>
              <a:rPr lang="en-US">
                <a:cs typeface="Calibri"/>
              </a:rPr>
              <a:t>Some additional discussion issues and prompts for your group:</a:t>
            </a:r>
            <a:endParaRPr lang="en-US"/>
          </a:p>
          <a:p>
            <a:pPr marL="171450" indent="-171450">
              <a:buFont typeface="Wingdings" pitchFamily="2" charset="2"/>
              <a:buChar char="Ø"/>
            </a:pPr>
            <a:r>
              <a:rPr lang="en-US"/>
              <a:t>Elaborate by saying GBV is a form of trauma, and that refugees and internally displaced people experience multiple forms of trauma and human rights abuses. </a:t>
            </a:r>
            <a:endParaRPr lang="en-US">
              <a:cs typeface="Calibri"/>
            </a:endParaRPr>
          </a:p>
          <a:p>
            <a:pPr marL="171450" indent="-171450">
              <a:buFont typeface="Wingdings" pitchFamily="2" charset="2"/>
              <a:buChar char="Ø"/>
              <a:defRPr/>
            </a:pPr>
            <a:r>
              <a:rPr lang="en-US">
                <a:cs typeface="Calibri"/>
              </a:rPr>
              <a:t>Events, even helpful ones, can be retraumatizing.  We are trying to minimize the risk that that occurs.  </a:t>
            </a:r>
            <a:endParaRPr lang="en-US"/>
          </a:p>
          <a:p>
            <a:pPr marL="171450" indent="-171450">
              <a:buFont typeface="Wingdings" pitchFamily="2" charset="2"/>
              <a:buChar char="Ø"/>
              <a:defRPr/>
            </a:pPr>
            <a:r>
              <a:rPr lang="en-US"/>
              <a:t>It is likely all women who are seeking abortion care have experienced trauma such as forced displacement and these women are at increased risk to sexual violence and gender-based violence. </a:t>
            </a:r>
            <a:endParaRPr lang="en-US">
              <a:cs typeface="Calibri"/>
            </a:endParaRPr>
          </a:p>
          <a:p>
            <a:pPr marL="171450" indent="-171450">
              <a:buFont typeface="Wingdings" pitchFamily="2" charset="2"/>
              <a:buChar char="Ø"/>
            </a:pPr>
            <a:r>
              <a:rPr lang="en-US"/>
              <a:t>In humanitarian settings various forms of trauma may include but are not limited to: </a:t>
            </a:r>
            <a:endParaRPr lang="en-US" b="0">
              <a:effectLst/>
              <a:cs typeface="Calibri"/>
            </a:endParaRPr>
          </a:p>
          <a:p>
            <a:pPr marL="628650" lvl="1" indent="-171450">
              <a:buFont typeface="Wingdings" pitchFamily="2" charset="2"/>
              <a:buChar char="Ø"/>
            </a:pPr>
            <a:r>
              <a:rPr lang="en-US" b="0" i="0">
                <a:effectLst/>
              </a:rPr>
              <a:t>Forced Displacement</a:t>
            </a:r>
            <a:endParaRPr lang="en-US" b="0" i="0">
              <a:effectLst/>
              <a:cs typeface="Calibri"/>
            </a:endParaRPr>
          </a:p>
          <a:p>
            <a:pPr marL="628650" lvl="1" indent="-171450">
              <a:buFont typeface="Wingdings" pitchFamily="2" charset="2"/>
              <a:buChar char="Ø"/>
            </a:pPr>
            <a:r>
              <a:rPr lang="en-US" b="0" i="0">
                <a:effectLst/>
              </a:rPr>
              <a:t>War, Terrorism, or Political Violence</a:t>
            </a:r>
            <a:endParaRPr lang="en-US" b="0" i="0">
              <a:effectLst/>
              <a:cs typeface="Calibri"/>
            </a:endParaRPr>
          </a:p>
          <a:p>
            <a:pPr marL="628650" lvl="1" indent="-171450">
              <a:buFont typeface="Wingdings" pitchFamily="2" charset="2"/>
              <a:buChar char="Ø"/>
            </a:pPr>
            <a:r>
              <a:rPr lang="en-US" b="0" i="0">
                <a:effectLst/>
              </a:rPr>
              <a:t>Sexual Violence</a:t>
            </a:r>
            <a:endParaRPr lang="en-US" b="0" i="0">
              <a:effectLst/>
              <a:cs typeface="Calibri"/>
            </a:endParaRPr>
          </a:p>
          <a:p>
            <a:pPr marL="628650" lvl="1" indent="-171450">
              <a:buFont typeface="Wingdings" pitchFamily="2" charset="2"/>
              <a:buChar char="Ø"/>
            </a:pPr>
            <a:r>
              <a:rPr lang="en-US" b="0" i="0">
                <a:effectLst/>
              </a:rPr>
              <a:t>Physical Violence</a:t>
            </a:r>
            <a:endParaRPr lang="en-US" b="0" i="0">
              <a:effectLst/>
              <a:cs typeface="Calibri"/>
            </a:endParaRPr>
          </a:p>
          <a:p>
            <a:pPr marL="628650" lvl="1" indent="-171450">
              <a:buFont typeface="Wingdings" pitchFamily="2" charset="2"/>
              <a:buChar char="Ø"/>
            </a:pPr>
            <a:r>
              <a:rPr lang="en-US" b="0" i="0">
                <a:effectLst/>
              </a:rPr>
              <a:t>Emotional Abuse or Psychological Maltreatment</a:t>
            </a:r>
            <a:endParaRPr lang="en-US" b="0" i="0">
              <a:cs typeface="Calibri"/>
            </a:endParaRPr>
          </a:p>
          <a:p>
            <a:pPr marL="171450" indent="-171450">
              <a:buFont typeface="Wingdings" pitchFamily="2" charset="2"/>
              <a:buChar char="Ø"/>
              <a:defRPr/>
            </a:pPr>
            <a:endParaRPr lang="en-US" sz="1200" kern="1200">
              <a:solidFill>
                <a:schemeClr val="tx1"/>
              </a:solidFill>
              <a:effectLst/>
              <a:latin typeface="+mn-lt"/>
              <a:ea typeface="+mn-ea"/>
              <a:cs typeface="+mn-cs"/>
            </a:endParaRPr>
          </a:p>
          <a:p>
            <a:pPr marL="171450" indent="-171450">
              <a:buFont typeface="Wingdings" pitchFamily="2" charset="2"/>
              <a:buChar char="Ø"/>
              <a:defRPr/>
            </a:pPr>
            <a:r>
              <a:rPr lang="en-US" sz="1200" kern="1200">
                <a:solidFill>
                  <a:schemeClr val="tx1"/>
                </a:solidFill>
                <a:effectLst/>
                <a:latin typeface="+mn-lt"/>
                <a:ea typeface="+mn-ea"/>
                <a:cs typeface="+mn-cs"/>
              </a:rPr>
              <a:t>Source: WHO. ( xx). Chapter 8: Collective Violence:</a:t>
            </a:r>
            <a:r>
              <a:rPr lang="en-US"/>
              <a:t> </a:t>
            </a:r>
            <a:r>
              <a:rPr lang="en-US" sz="1200" kern="1200">
                <a:solidFill>
                  <a:schemeClr val="tx1"/>
                </a:solidFill>
                <a:effectLst/>
                <a:latin typeface="+mn-lt"/>
                <a:ea typeface="+mn-ea"/>
                <a:cs typeface="+mn-cs"/>
              </a:rPr>
              <a:t> https://www.who.int/violence_injury_prevention/violence/global_campaign/en/chap8.pdf</a:t>
            </a:r>
            <a:endParaRPr lang="en-US" sz="1200" kern="1200">
              <a:solidFill>
                <a:schemeClr val="tx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14</a:t>
            </a:fld>
            <a:endParaRPr lang="en-US"/>
          </a:p>
        </p:txBody>
      </p:sp>
    </p:spTree>
    <p:extLst>
      <p:ext uri="{BB962C8B-B14F-4D97-AF65-F5344CB8AC3E}">
        <p14:creationId xmlns:p14="http://schemas.microsoft.com/office/powerpoint/2010/main" val="156914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solidFill>
                  <a:srgbClr val="C00000"/>
                </a:solidFill>
              </a:rPr>
              <a:t>Facilitator notes:</a:t>
            </a:r>
            <a:r>
              <a:rPr lang="en-US">
                <a:solidFill>
                  <a:srgbClr val="C00000"/>
                </a:solidFill>
              </a:rPr>
              <a:t> </a:t>
            </a:r>
            <a:endParaRPr lang="en-US" sz="1200" b="0">
              <a:solidFill>
                <a:srgbClr val="C00000"/>
              </a:solidFill>
              <a:cs typeface="Calibri"/>
            </a:endParaRPr>
          </a:p>
          <a:p>
            <a:pPr marL="171450" indent="-171450">
              <a:buFont typeface="Wingdings" pitchFamily="2" charset="2"/>
              <a:buChar char="Ø"/>
            </a:pPr>
            <a:r>
              <a:rPr lang="en-US" sz="1200" b="0">
                <a:solidFill>
                  <a:srgbClr val="C00000"/>
                </a:solidFill>
              </a:rPr>
              <a:t>In</a:t>
            </a:r>
            <a:r>
              <a:rPr lang="en-US">
                <a:solidFill>
                  <a:srgbClr val="C00000"/>
                </a:solidFill>
              </a:rPr>
              <a:t> </a:t>
            </a:r>
            <a:r>
              <a:rPr lang="en-US" sz="1200" b="0">
                <a:solidFill>
                  <a:srgbClr val="C00000"/>
                </a:solidFill>
              </a:rPr>
              <a:t>humanitarian crises women </a:t>
            </a:r>
            <a:r>
              <a:rPr lang="en-US">
                <a:solidFill>
                  <a:srgbClr val="C00000"/>
                </a:solidFill>
              </a:rPr>
              <a:t>and girls of</a:t>
            </a:r>
            <a:r>
              <a:rPr lang="en-US" sz="1200" b="0">
                <a:solidFill>
                  <a:srgbClr val="C00000"/>
                </a:solidFill>
              </a:rPr>
              <a:t> reproductive age are at an increased risk of an unwanted pregnancy or pregnancy complications by sexual violence.</a:t>
            </a:r>
            <a:r>
              <a:rPr lang="en-US">
                <a:solidFill>
                  <a:srgbClr val="C00000"/>
                </a:solidFill>
              </a:rPr>
              <a:t> </a:t>
            </a:r>
            <a:endParaRPr lang="en-US" sz="1200" b="0">
              <a:solidFill>
                <a:srgbClr val="C00000"/>
              </a:solidFill>
              <a:cs typeface="Calibri"/>
            </a:endParaRPr>
          </a:p>
          <a:p>
            <a:pPr marL="171450" indent="-171450">
              <a:buFont typeface="Wingdings" pitchFamily="2" charset="2"/>
              <a:buChar char="Ø"/>
            </a:pPr>
            <a:r>
              <a:rPr lang="en-US" sz="1200" b="0">
                <a:solidFill>
                  <a:srgbClr val="C00000"/>
                </a:solidFill>
              </a:rPr>
              <a:t>This graphic outlines the possible direct and indirect pathways sexual violence and abortion intersect and the adverse health </a:t>
            </a:r>
            <a:r>
              <a:rPr lang="en-US">
                <a:solidFill>
                  <a:srgbClr val="C00000"/>
                </a:solidFill>
              </a:rPr>
              <a:t>outcomes</a:t>
            </a:r>
            <a:r>
              <a:rPr lang="en-US" sz="1200" b="0">
                <a:solidFill>
                  <a:srgbClr val="C00000"/>
                </a:solidFill>
              </a:rPr>
              <a:t> if abortion services are not provided in crises. </a:t>
            </a:r>
          </a:p>
          <a:p>
            <a:pPr marL="171450" indent="-171450">
              <a:buFont typeface="Wingdings" pitchFamily="2" charset="2"/>
              <a:buChar char="Ø"/>
            </a:pPr>
            <a:r>
              <a:rPr lang="en-US" sz="1200" b="0">
                <a:solidFill>
                  <a:srgbClr val="C00000"/>
                </a:solidFill>
              </a:rPr>
              <a:t>Its important to remember and stay </a:t>
            </a:r>
            <a:r>
              <a:rPr lang="en-US">
                <a:solidFill>
                  <a:srgbClr val="C00000"/>
                </a:solidFill>
              </a:rPr>
              <a:t>steadfast</a:t>
            </a:r>
            <a:r>
              <a:rPr lang="en-US" sz="1200" b="0">
                <a:solidFill>
                  <a:srgbClr val="C00000"/>
                </a:solidFill>
              </a:rPr>
              <a:t> in our SRHR work that abortion service delivery is not only public health issue it is also a human right. </a:t>
            </a:r>
          </a:p>
          <a:p>
            <a:pPr marL="171450" indent="-171450">
              <a:buFont typeface="Wingdings" pitchFamily="2" charset="2"/>
              <a:buChar char="Ø"/>
            </a:pPr>
            <a:r>
              <a:rPr lang="en-US" sz="1200" b="0">
                <a:solidFill>
                  <a:srgbClr val="C00000"/>
                </a:solidFill>
              </a:rPr>
              <a:t>Training of reproductive </a:t>
            </a:r>
            <a:r>
              <a:rPr lang="en-US">
                <a:solidFill>
                  <a:srgbClr val="C00000"/>
                </a:solidFill>
              </a:rPr>
              <a:t>health frontline</a:t>
            </a:r>
            <a:r>
              <a:rPr lang="en-US" sz="1200" b="0">
                <a:solidFill>
                  <a:srgbClr val="C00000"/>
                </a:solidFill>
              </a:rPr>
              <a:t> providers in comprehensive abortion care prior to crises and throughout the humanitarian-development nexus is only one of many important steps to ensure the rights of women are upheld and quality services are provided.</a:t>
            </a:r>
            <a:r>
              <a:rPr lang="en-US">
                <a:solidFill>
                  <a:srgbClr val="C00000"/>
                </a:solidFill>
              </a:rPr>
              <a:t>  </a:t>
            </a:r>
            <a:endParaRPr lang="en-US" sz="1200" b="0">
              <a:solidFill>
                <a:srgbClr val="C00000"/>
              </a:solidFill>
              <a:cs typeface="Calibri"/>
            </a:endParaRPr>
          </a:p>
          <a:p>
            <a:pPr marL="171450" indent="-171450">
              <a:buFont typeface="Wingdings" pitchFamily="2" charset="2"/>
              <a:buChar char="Ø"/>
            </a:pPr>
            <a:endParaRPr lang="en-US" sz="1200" b="0">
              <a:solidFill>
                <a:srgbClr val="C00000"/>
              </a:solidFill>
            </a:endParaRPr>
          </a:p>
          <a:p>
            <a:endParaRPr lang="en-US" b="0"/>
          </a:p>
          <a:p>
            <a:r>
              <a:rPr lang="en-US" sz="1200" b="0">
                <a:solidFill>
                  <a:srgbClr val="C00000"/>
                </a:solidFill>
              </a:rPr>
              <a:t>Adapted from: https://apps.who.int/iris/bitstream/handle/10665/77431/WHO_RHR_12.43_eng.pdf;jsessionid=104CFF6DCBEC52D46B226E069147E8A2?sequence=1</a:t>
            </a:r>
            <a:r>
              <a:rPr lang="en-US">
                <a:solidFill>
                  <a:srgbClr val="C00000"/>
                </a:solidFill>
              </a:rPr>
              <a:t> </a:t>
            </a:r>
            <a:endParaRPr lang="en-US" sz="1200" b="0">
              <a:solidFill>
                <a:srgbClr val="C00000"/>
              </a:solidFill>
            </a:endParaRPr>
          </a:p>
          <a:p>
            <a:r>
              <a:rPr lang="en-US" sz="1200" b="0">
                <a:solidFill>
                  <a:srgbClr val="C00000"/>
                </a:solidFill>
              </a:rPr>
              <a:t>Adapted from: file:///Users/shadietofigh/Downloads/GBV_humanitarian_settings%20(1).pdf</a:t>
            </a:r>
            <a:endParaRPr lang="en-US" sz="1200" b="0">
              <a:solidFill>
                <a:srgbClr val="C00000"/>
              </a:solidFill>
              <a:cs typeface="Calibri"/>
            </a:endParaRPr>
          </a:p>
          <a:p>
            <a:endParaRPr lang="en-US" sz="1200" b="0">
              <a:solidFill>
                <a:srgbClr val="C00000"/>
              </a:solidFill>
            </a:endParaRPr>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89FD8-EA66-478D-B785-117196EA47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457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a:t>Facilitator Notes:</a:t>
            </a:r>
          </a:p>
          <a:p>
            <a:pPr marL="171450" indent="-171450">
              <a:buFont typeface="Wingdings" panose="05000000000000000000" pitchFamily="2" charset="2"/>
              <a:buChar char="Ø"/>
            </a:pPr>
            <a:r>
              <a:rPr lang="en-US"/>
              <a:t>Give an overview of the map, noting that the countries in the darkest red have the most restrictive abortion laws moving toward the countries in blue which have the most permissive laws.</a:t>
            </a:r>
          </a:p>
          <a:p>
            <a:pPr marL="171450" indent="-171450">
              <a:buFont typeface="Wingdings" panose="05000000000000000000" pitchFamily="2" charset="2"/>
              <a:buChar char="Ø"/>
            </a:pPr>
            <a:r>
              <a:rPr lang="en-US"/>
              <a:t>IF time permits and you have a </a:t>
            </a:r>
            <a:r>
              <a:rPr lang="en-US" err="1"/>
              <a:t>wifi</a:t>
            </a:r>
            <a:r>
              <a:rPr lang="en-US"/>
              <a:t> connection, you can go to the map online to demonstrate how you can click on a country of interest and see its abortion laws and indications.</a:t>
            </a:r>
          </a:p>
          <a:p>
            <a:endParaRPr lang="en-US"/>
          </a:p>
          <a:p>
            <a:endParaRPr lang="en-US"/>
          </a:p>
          <a:p>
            <a:r>
              <a:rPr lang="en-US"/>
              <a:t>Be sure and cover these key messages:</a:t>
            </a:r>
          </a:p>
          <a:p>
            <a:endParaRPr lang="en-US"/>
          </a:p>
          <a:p>
            <a:pPr marL="171450" indent="-171450">
              <a:buFont typeface="Arial" panose="020B0604020202020204" pitchFamily="34" charset="0"/>
              <a:buChar char="•"/>
            </a:pPr>
            <a:r>
              <a:rPr lang="en-US"/>
              <a:t>Most women live in countries where abortion is allowed for some indications.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Evidence shows that laws restricting or criminalizing abortion do not reduce the numbers of abortions that take place, rather they drive them underground and increase death and disability from UNSAFE abortion.  Regardless of the legal context, women who want an abortion will find a way to get one and often will risk their lives to do so.</a:t>
            </a:r>
            <a:endParaRPr lang="en-US">
              <a:cs typeface="Calibri"/>
            </a:endParaRPr>
          </a:p>
          <a:p>
            <a:endParaRPr lang="en-US"/>
          </a:p>
          <a:p>
            <a:pPr marL="171450" indent="-171450">
              <a:buFont typeface="Arial" panose="020B0604020202020204" pitchFamily="34" charset="0"/>
              <a:buChar char="•"/>
            </a:pPr>
            <a:r>
              <a:rPr lang="en-US">
                <a:solidFill>
                  <a:schemeClr val="accent6"/>
                </a:solidFill>
              </a:rPr>
              <a:t>In many countries there are differences between what the law states and how the law is applied in practice.</a:t>
            </a:r>
            <a:endParaRPr lang="en-US">
              <a:solidFill>
                <a:schemeClr val="accent6"/>
              </a:solidFill>
              <a:cs typeface="Calibri"/>
            </a:endParaRPr>
          </a:p>
          <a:p>
            <a:endParaRPr lang="en-US">
              <a:solidFill>
                <a:schemeClr val="accent6"/>
              </a:solidFill>
            </a:endParaRPr>
          </a:p>
          <a:p>
            <a:pPr marL="171450" indent="-171450">
              <a:buFont typeface="Arial" panose="020B0604020202020204" pitchFamily="34" charset="0"/>
              <a:buChar char="•"/>
            </a:pPr>
            <a:r>
              <a:rPr lang="en-US">
                <a:solidFill>
                  <a:schemeClr val="accent6"/>
                </a:solidFill>
              </a:rPr>
              <a:t>In some settings, while the law may appear to be restrictive, in practice it may be liberally interpreted and therefore relatively easy for people to access safe abortion services except in situations where mobility and livelihoods are limited, the situation for most refugees.  In other countries the law may allow for the provision of abortion under a range of different circumstances, but this may not be a reality for women in practice and especially for people living in displacement or camp conditions.</a:t>
            </a:r>
            <a:endParaRPr lang="en-US">
              <a:solidFill>
                <a:schemeClr val="accent6"/>
              </a:solidFill>
              <a:cs typeface="Calibri"/>
            </a:endParaRPr>
          </a:p>
          <a:p>
            <a:pPr marL="171450" indent="-171450">
              <a:buFont typeface="Arial" panose="020B0604020202020204" pitchFamily="34" charset="0"/>
              <a:buChar char="•"/>
            </a:pPr>
            <a:endParaRPr lang="en-US">
              <a:solidFill>
                <a:schemeClr val="accent6"/>
              </a:solidFill>
            </a:endParaRPr>
          </a:p>
          <a:p>
            <a:pPr marL="171450" indent="-171450">
              <a:buFont typeface="Arial" panose="020B0604020202020204" pitchFamily="34" charset="0"/>
              <a:buChar char="•"/>
            </a:pPr>
            <a:endParaRPr lang="en-US">
              <a:cs typeface="Calibri"/>
            </a:endParaRPr>
          </a:p>
          <a:p>
            <a:r>
              <a:rPr lang="en-US"/>
              <a:t>Source: http://worldabortionlaws.com/map/ </a:t>
            </a:r>
          </a:p>
          <a:p>
            <a:endParaRPr lang="en-US"/>
          </a:p>
          <a:p>
            <a:endParaRPr lang="en-US"/>
          </a:p>
        </p:txBody>
      </p:sp>
      <p:sp>
        <p:nvSpPr>
          <p:cNvPr id="4" name="Slide Number Placeholder 3"/>
          <p:cNvSpPr>
            <a:spLocks noGrp="1"/>
          </p:cNvSpPr>
          <p:nvPr>
            <p:ph type="sldNum" sz="quarter" idx="10"/>
          </p:nvPr>
        </p:nvSpPr>
        <p:spPr/>
        <p:txBody>
          <a:bodyPr numCol="1"/>
          <a:lstStyle/>
          <a:p>
            <a:fld id="{DFEB7F7D-836D-4C06-B979-1D42DB4E8246}" type="slidenum">
              <a:rPr lang="en-US" smtClean="0"/>
              <a:t>16</a:t>
            </a:fld>
            <a:endParaRPr lang="en-US"/>
          </a:p>
        </p:txBody>
      </p:sp>
    </p:spTree>
    <p:extLst>
      <p:ext uri="{BB962C8B-B14F-4D97-AF65-F5344CB8AC3E}">
        <p14:creationId xmlns:p14="http://schemas.microsoft.com/office/powerpoint/2010/main" val="13580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Facilitator notes: </a:t>
            </a:r>
            <a:endParaRPr lang="en-US">
              <a:latin typeface="Calibri" pitchFamily="34" charset="0"/>
              <a:cs typeface="Calibri"/>
            </a:endParaRPr>
          </a:p>
          <a:p>
            <a:pPr marL="171450" indent="-171450">
              <a:buFont typeface="Wingdings" pitchFamily="2" charset="2"/>
              <a:buChar char="Ø"/>
            </a:pPr>
            <a:r>
              <a:rPr lang="en-US">
                <a:latin typeface="Calibri"/>
                <a:cs typeface="Calibri"/>
              </a:rPr>
              <a:t>While human rights treaties protect SRHR, including abortion, there are still misconceptions that abortion is illegal. In most countries, abortion is not “illegal” but rather “restrictive”</a:t>
            </a:r>
            <a:endParaRPr lang="en-US">
              <a:latin typeface="Calibri" pitchFamily="34" charset="0"/>
              <a:cs typeface="Calibri"/>
            </a:endParaRPr>
          </a:p>
          <a:p>
            <a:pPr marL="171450" indent="-171450">
              <a:buFont typeface="Wingdings" pitchFamily="2" charset="2"/>
              <a:buChar char="Ø"/>
            </a:pPr>
            <a:r>
              <a:rPr lang="en-US">
                <a:latin typeface="Calibri"/>
                <a:cs typeface="Calibri"/>
              </a:rPr>
              <a:t>Only a handful of countries ban abortion entirely </a:t>
            </a:r>
          </a:p>
          <a:p>
            <a:pPr marL="171450" indent="-171450">
              <a:buFont typeface="Wingdings" pitchFamily="2" charset="2"/>
              <a:buChar char="Ø"/>
            </a:pPr>
            <a:r>
              <a:rPr lang="en-US">
                <a:latin typeface="Calibri"/>
                <a:cs typeface="Calibri"/>
              </a:rPr>
              <a:t>95% of the world population lives in a country where safe abortion is permitted under some circumstances.</a:t>
            </a:r>
          </a:p>
          <a:p>
            <a:pPr marL="171450" indent="-171450">
              <a:buFont typeface="Wingdings" pitchFamily="2" charset="2"/>
              <a:buChar char="Ø"/>
            </a:pPr>
            <a:r>
              <a:rPr lang="en-US"/>
              <a:t>There are also a number of international and regional agreements, such as those indicated on the slide, that support the imperative to provide safe abortion in crisis settings. </a:t>
            </a:r>
            <a:endParaRPr lang="en-US">
              <a:cs typeface="Calibri"/>
            </a:endParaRPr>
          </a:p>
          <a:p>
            <a:pPr marL="171450" indent="-171450">
              <a:buFont typeface="Wingdings" pitchFamily="2" charset="2"/>
              <a:buChar char="Ø"/>
            </a:pPr>
            <a:r>
              <a:rPr lang="en-US">
                <a:latin typeface="Calibri"/>
                <a:cs typeface="Calibri"/>
              </a:rPr>
              <a:t>While some refugees may have better access to health care than residents of their host country, politics and regulations make them unlikely to have widespread access to safe abortion care. </a:t>
            </a:r>
          </a:p>
          <a:p>
            <a:pPr marL="171450" indent="-171450">
              <a:buFont typeface="Wingdings" pitchFamily="2" charset="2"/>
              <a:buChar char="Ø"/>
            </a:pPr>
            <a:endParaRPr lang="en-US">
              <a:latin typeface="Calibri"/>
              <a:cs typeface="Calibri"/>
            </a:endParaRPr>
          </a:p>
          <a:p>
            <a:pPr marL="171450" indent="-171450">
              <a:buFont typeface="Wingdings" pitchFamily="2" charset="2"/>
              <a:buChar char="Ø"/>
            </a:pPr>
            <a:endParaRPr lang="en-US">
              <a:latin typeface="Calibri"/>
              <a:cs typeface="Calibri"/>
            </a:endParaRPr>
          </a:p>
          <a:p>
            <a:pPr marL="171450" indent="-171450">
              <a:buFont typeface="Wingdings" pitchFamily="2" charset="2"/>
              <a:buChar char="Ø"/>
            </a:pPr>
            <a:r>
              <a:rPr lang="en-US">
                <a:latin typeface="Calibri"/>
                <a:cs typeface="Calibri"/>
              </a:rPr>
              <a:t>(</a:t>
            </a:r>
            <a:r>
              <a:rPr lang="en-US" b="1">
                <a:latin typeface="Calibri"/>
                <a:cs typeface="Calibri"/>
              </a:rPr>
              <a:t>Note for facilitators: </a:t>
            </a:r>
            <a:r>
              <a:rPr lang="en-US">
                <a:latin typeface="Calibri"/>
                <a:cs typeface="Calibri"/>
              </a:rPr>
              <a:t>This table is additive. This means that all countries listed “to protect a woman’s physical health” also permit abortion to save the life of the woman, etc.)</a:t>
            </a:r>
            <a:endParaRPr lang="en-US">
              <a:latin typeface="Calibri" pitchFamily="34" charset="0"/>
              <a:cs typeface="Calibri"/>
            </a:endParaRPr>
          </a:p>
          <a:p>
            <a:pPr marL="0" indent="0">
              <a:buFont typeface="Wingdings" pitchFamily="2" charset="2"/>
              <a:buNone/>
            </a:pPr>
            <a:endParaRPr lang="en-US">
              <a:latin typeface="Calibri" pitchFamily="34" charset="0"/>
            </a:endParaRPr>
          </a:p>
          <a:p>
            <a:endParaRPr lang="en-US">
              <a:latin typeface="Calibri" pitchFamily="34" charset="0"/>
            </a:endParaRPr>
          </a:p>
          <a:p>
            <a:r>
              <a:rPr lang="en-US">
                <a:latin typeface="Calibri"/>
                <a:cs typeface="Calibri"/>
              </a:rPr>
              <a:t>Source: Ipas’s VCAT for humanitarian audiences </a:t>
            </a:r>
            <a:endParaRPr lang="en-US">
              <a:latin typeface="Calibri" pitchFamily="34" charset="0"/>
            </a:endParaRPr>
          </a:p>
          <a:p>
            <a:r>
              <a:rPr lang="en-US">
                <a:latin typeface="Calibri"/>
                <a:cs typeface="Calibri"/>
              </a:rPr>
              <a:t>Source: CCR abortion law map: https://maps.reproductiverights.org/worldabortionlaws </a:t>
            </a:r>
            <a:endParaRPr lang="en-US">
              <a:latin typeface="Calibri" pitchFamily="34" charset="0"/>
              <a:cs typeface="Calibri"/>
            </a:endParaRPr>
          </a:p>
          <a:p>
            <a:endParaRPr lang="en-US">
              <a:latin typeface="Calibri" pitchFamily="34" charset="0"/>
            </a:endParaRPr>
          </a:p>
          <a:p>
            <a:endParaRPr lang="en-US"/>
          </a:p>
          <a:p>
            <a:endParaRPr lang="en-US"/>
          </a:p>
        </p:txBody>
      </p:sp>
      <p:sp>
        <p:nvSpPr>
          <p:cNvPr id="4" name="Slide Number Placeholder 3"/>
          <p:cNvSpPr>
            <a:spLocks noGrp="1"/>
          </p:cNvSpPr>
          <p:nvPr>
            <p:ph type="sldNum" sz="quarter" idx="10"/>
          </p:nvPr>
        </p:nvSpPr>
        <p:spPr/>
        <p:txBody>
          <a:bodyPr/>
          <a:lstStyle/>
          <a:p>
            <a:fld id="{AC22E162-0A57-43B2-BD51-0D1E805B55DC}" type="slidenum">
              <a:rPr lang="en-US" smtClean="0"/>
              <a:t>17</a:t>
            </a:fld>
            <a:endParaRPr lang="en-US"/>
          </a:p>
        </p:txBody>
      </p:sp>
    </p:spTree>
    <p:extLst>
      <p:ext uri="{BB962C8B-B14F-4D97-AF65-F5344CB8AC3E}">
        <p14:creationId xmlns:p14="http://schemas.microsoft.com/office/powerpoint/2010/main" val="1064169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endParaRPr lang="en-US">
              <a:cs typeface="Calibri"/>
            </a:endParaRPr>
          </a:p>
          <a:p>
            <a:pPr marL="171450" indent="-171450">
              <a:buFont typeface="Wingdings" pitchFamily="2" charset="2"/>
              <a:buChar char="Ø"/>
            </a:pPr>
            <a:r>
              <a:rPr lang="en-US"/>
              <a:t>Read the slide and elaborate as needed.</a:t>
            </a:r>
            <a:endParaRPr lang="en-US">
              <a:cs typeface="Calibri"/>
            </a:endParaRPr>
          </a:p>
          <a:p>
            <a:pPr marL="171450" indent="-171450">
              <a:buFont typeface="Wingdings" pitchFamily="2" charset="2"/>
              <a:buChar char="Ø"/>
            </a:pPr>
            <a:r>
              <a:rPr lang="en-US"/>
              <a:t>Note the many forms of violence and risks adolescents face in crises are: forced prostitution, trafficking, forced early marriage , psychological abuse and rape, all compounded further with additional forms of violence throughout reproductive age. </a:t>
            </a:r>
          </a:p>
          <a:p>
            <a:pPr marL="171450" indent="-171450">
              <a:buFont typeface="Wingdings" pitchFamily="2" charset="2"/>
              <a:buChar char="Ø"/>
            </a:pPr>
            <a:r>
              <a:rPr lang="en-US"/>
              <a:t>It is important to remember that adolescents are at increased risk to sexual violence during crises and have the capability and the rights to access abortion and other SRH services to the extent of local laws.</a:t>
            </a:r>
            <a:endParaRPr lang="en-US">
              <a:cs typeface="Calibri"/>
            </a:endParaRPr>
          </a:p>
          <a:p>
            <a:pPr marL="171450" indent="-171450">
              <a:buFont typeface="Wingdings" pitchFamily="2" charset="2"/>
              <a:buChar char="Ø"/>
            </a:pPr>
            <a:r>
              <a:rPr lang="en-US"/>
              <a:t>According to the principle of adolescent capability, an adolescent's ability to determine her own reproductive desires and needs, such as the need for an abortion, is sufficiently demonstrated by their own pursuit of the care they need.  Even in the case of minors, if they are deemed "capable", consent from partners, parents, guardians or relatives should not be sought, as this could endanger the adolescent.  </a:t>
            </a:r>
            <a:endParaRPr lang="en-US">
              <a:cs typeface="Calibri"/>
            </a:endParaRPr>
          </a:p>
          <a:p>
            <a:pPr marL="628650" lvl="1" indent="-171450">
              <a:buFont typeface="Wingdings" pitchFamily="2" charset="2"/>
              <a:buChar char="Ø"/>
            </a:pPr>
            <a:r>
              <a:rPr lang="en-US"/>
              <a:t>Source: https://www.who.int/health-cluster/about/work/task-teams/GBV-webinar.pdf?ua=1</a:t>
            </a:r>
          </a:p>
          <a:p>
            <a:pPr marL="171450" lvl="0" indent="-171450">
              <a:buFont typeface="Wingdings" pitchFamily="2" charset="2"/>
              <a:buChar char="Ø"/>
            </a:pPr>
            <a:endParaRPr lang="en-US"/>
          </a:p>
          <a:p>
            <a:pPr marL="171450" lvl="0" indent="-171450">
              <a:buFont typeface="Wingdings" pitchFamily="2" charset="2"/>
              <a:buChar char="Ø"/>
            </a:pPr>
            <a:r>
              <a:rPr lang="en-US"/>
              <a:t>Affirm that there is almost never a need for others' consent</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t>Source: Inter-Agency Working Group (IAWG) on Reproductive Health in Crises, Sub-Working Group on Adolescent Sexual and Reproductive Health (ASRH). ASRH Toolkit for Humanitarian Settings: 2020 Edition. New York City, 2020. </a:t>
            </a:r>
          </a:p>
          <a:p>
            <a:pPr marL="0" lvl="0" indent="0">
              <a:buFont typeface="Wingdings" pitchFamily="2" charset="2"/>
              <a:buNone/>
            </a:pPr>
            <a:endParaRPr lang="en-US">
              <a:cs typeface="Calibri"/>
            </a:endParaRPr>
          </a:p>
        </p:txBody>
      </p:sp>
      <p:sp>
        <p:nvSpPr>
          <p:cNvPr id="4" name="Slide Number Placeholder 3"/>
          <p:cNvSpPr>
            <a:spLocks noGrp="1"/>
          </p:cNvSpPr>
          <p:nvPr>
            <p:ph type="sldNum" sz="quarter" idx="5"/>
          </p:nvPr>
        </p:nvSpPr>
        <p:spPr/>
        <p:txBody>
          <a:bodyPr/>
          <a:lstStyle/>
          <a:p>
            <a:fld id="{BDE75D1C-764A-E649-B63D-EDCBD3A61343}" type="slidenum">
              <a:rPr lang="en-US" smtClean="0"/>
              <a:t>18</a:t>
            </a:fld>
            <a:endParaRPr lang="en-US"/>
          </a:p>
        </p:txBody>
      </p:sp>
    </p:spTree>
    <p:extLst>
      <p:ext uri="{BB962C8B-B14F-4D97-AF65-F5344CB8AC3E}">
        <p14:creationId xmlns:p14="http://schemas.microsoft.com/office/powerpoint/2010/main" val="3092679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NOTES TO FACILITATOR:  </a:t>
            </a:r>
          </a:p>
          <a:p>
            <a:pPr marL="171450" indent="-171450">
              <a:buFont typeface="Arial" panose="020B0604020202020204" pitchFamily="34" charset="0"/>
              <a:buChar char="•"/>
            </a:pPr>
            <a:r>
              <a:rPr lang="en-US"/>
              <a:t>If you are in a humanitarian setting, distribute the handout of the “MISP Quick Reference Sheet” to the participants; no need to go read over all parts of the slide</a:t>
            </a:r>
            <a:endParaRPr lang="en-US">
              <a:cs typeface="Calibri"/>
            </a:endParaRPr>
          </a:p>
          <a:p>
            <a:pPr marL="171450" indent="-171450">
              <a:buFont typeface="Arial" panose="020B0604020202020204" pitchFamily="34" charset="0"/>
              <a:buChar char="•"/>
            </a:pPr>
            <a:r>
              <a:rPr lang="en-US"/>
              <a:t>If you are not in a humanitarian setting, you may delete this and the next 2 slides. </a:t>
            </a:r>
            <a:endParaRPr lang="en-US">
              <a:cs typeface="Calibri"/>
            </a:endParaRPr>
          </a:p>
          <a:p>
            <a:endParaRPr lang="en-US"/>
          </a:p>
          <a:p>
            <a:endParaRPr lang="en-US"/>
          </a:p>
          <a:p>
            <a:r>
              <a:rPr lang="en-US"/>
              <a:t>Facilitator notes:</a:t>
            </a:r>
            <a:endParaRPr lang="en-US">
              <a:cs typeface="Calibri"/>
            </a:endParaRPr>
          </a:p>
          <a:p>
            <a:r>
              <a:rPr lang="en-US">
                <a:cs typeface="Calibri"/>
              </a:rPr>
              <a:t>Describe the Inter-Agency Working Group and </a:t>
            </a:r>
            <a:r>
              <a:rPr lang="en-US"/>
              <a:t>where to find further resources on the IAWG webpages. </a:t>
            </a:r>
          </a:p>
          <a:p>
            <a:pPr marL="171450" indent="-171450">
              <a:buFont typeface="Wingdings" pitchFamily="2" charset="2"/>
              <a:buChar char="Ø"/>
            </a:pPr>
            <a:r>
              <a:rPr lang="en-US" sz="1200" i="1">
                <a:effectLst/>
                <a:latin typeface="Calibri" panose="020F0502020204030204" pitchFamily="34" charset="0"/>
                <a:ea typeface="Calibri" panose="020F0502020204030204" pitchFamily="34" charset="0"/>
                <a:cs typeface="Times New Roman" panose="02020603050405020304" pitchFamily="18" charset="0"/>
              </a:rPr>
              <a:t>The IAWG is a broad-based, highly collaborative coalition representing UN, government, non-governmental, research, and donor organizations. Formed in 1995, and currently a network of over 2,500 individual members from 450 agencies. This international coalition of organizations and individuals works collectively to advance sexual and reproductive health and rights in humanitarian settings. (https://iawg.net/)</a:t>
            </a:r>
            <a:endParaRPr lang="en-US">
              <a:cs typeface="Calibri"/>
            </a:endParaRPr>
          </a:p>
          <a:p>
            <a:pPr marL="171450" indent="-171450">
              <a:buFont typeface="Wingdings" pitchFamily="2" charset="2"/>
              <a:buChar char="Ø"/>
            </a:pPr>
            <a:r>
              <a:rPr lang="en-US"/>
              <a:t>As abortion frontline providers you will likely be working in facilities that provide some or all of the SRH healthcare services associated with each of the objectives of the MISP and the Inter-Agency Field Manual (IAFM) which provides detailed SRH clinical and programmatic guidance for emergency response and provides justification for the provision of safe abortion care in emergencies. </a:t>
            </a:r>
            <a:endParaRPr lang="en-US">
              <a:cs typeface="Calibri"/>
            </a:endParaRPr>
          </a:p>
          <a:p>
            <a:pPr marL="171450" indent="-171450">
              <a:buFont typeface="Wingdings" pitchFamily="2" charset="2"/>
              <a:buChar char="Ø"/>
            </a:pPr>
            <a:r>
              <a:rPr lang="en-US"/>
              <a:t>Explain briefly the goal of the MISP and each of the objectives </a:t>
            </a:r>
            <a:endParaRPr lang="en-US">
              <a:cs typeface="Calibri"/>
            </a:endParaRPr>
          </a:p>
          <a:p>
            <a:pPr marL="171450" indent="-171450">
              <a:buFont typeface="Wingdings" pitchFamily="2" charset="2"/>
              <a:buChar char="Ø"/>
            </a:pPr>
            <a:endParaRPr lang="en-US"/>
          </a:p>
          <a:p>
            <a:endParaRPr lang="en-US"/>
          </a:p>
          <a:p>
            <a:r>
              <a:rPr lang="en-US"/>
              <a:t>Source: IAWG.(2018). Minimal Initial Service Package (MISP) for Sexual and Reproductive Health:</a:t>
            </a:r>
          </a:p>
          <a:p>
            <a:pPr marL="171450" indent="-171450">
              <a:buFont typeface="Arial" panose="020B0604020202020204" pitchFamily="34" charset="0"/>
              <a:buChar char="•"/>
            </a:pPr>
            <a:r>
              <a:rPr lang="en-US"/>
              <a:t>MISP Quick Reference:  https://iawg.net/resources/misp-reference</a:t>
            </a:r>
          </a:p>
          <a:p>
            <a:pPr marL="171450" indent="-171450">
              <a:buFont typeface="Arial" panose="020B0604020202020204" pitchFamily="34" charset="0"/>
              <a:buChar char="•"/>
            </a:pPr>
            <a:r>
              <a:rPr lang="en-US"/>
              <a:t>MISP Distance Learning Module:  https://iawg.net/resources/minimum-initial-service-package-distance-learning-module</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https://</a:t>
            </a:r>
            <a:r>
              <a:rPr lang="en-US" err="1"/>
              <a:t>iawg.net</a:t>
            </a:r>
            <a:r>
              <a:rPr lang="en-US"/>
              <a:t>/resources/minimum-initial-service-package-</a:t>
            </a:r>
            <a:r>
              <a:rPr lang="en-US" err="1"/>
              <a:t>misp</a:t>
            </a:r>
            <a:r>
              <a:rPr lang="en-US"/>
              <a:t>-resources</a:t>
            </a:r>
          </a:p>
          <a:p>
            <a:endParaRPr lang="en-US"/>
          </a:p>
        </p:txBody>
      </p:sp>
      <p:sp>
        <p:nvSpPr>
          <p:cNvPr id="4" name="Slide Number Placeholder 3"/>
          <p:cNvSpPr>
            <a:spLocks noGrp="1"/>
          </p:cNvSpPr>
          <p:nvPr>
            <p:ph type="sldNum" sz="quarter" idx="5"/>
          </p:nvPr>
        </p:nvSpPr>
        <p:spPr/>
        <p:txBody>
          <a:bodyPr/>
          <a:lstStyle/>
          <a:p>
            <a:fld id="{5BF89FD8-EA66-478D-B785-117196EA4753}" type="slidenum">
              <a:rPr lang="en-US" smtClean="0"/>
              <a:t>19</a:t>
            </a:fld>
            <a:endParaRPr lang="en-US"/>
          </a:p>
        </p:txBody>
      </p:sp>
    </p:spTree>
    <p:extLst>
      <p:ext uri="{BB962C8B-B14F-4D97-AF65-F5344CB8AC3E}">
        <p14:creationId xmlns:p14="http://schemas.microsoft.com/office/powerpoint/2010/main" val="118988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Administer pre-test to your participants. </a:t>
            </a:r>
          </a:p>
          <a:p>
            <a:endParaRPr lang="en-US"/>
          </a:p>
          <a:p>
            <a:r>
              <a:rPr lang="en-US"/>
              <a:t>Please complete this short pre-test.  At the end of the session, we will repeat this same test to help us learn whether our training was effective</a:t>
            </a:r>
          </a:p>
          <a:p>
            <a:r>
              <a:rPr lang="en-US"/>
              <a:t>Small number of questions on your feelings and beliefs about abortion</a:t>
            </a:r>
          </a:p>
          <a:p>
            <a:r>
              <a:rPr lang="en-US"/>
              <a:t>Should take less than 10 minutes </a:t>
            </a:r>
          </a:p>
        </p:txBody>
      </p:sp>
      <p:sp>
        <p:nvSpPr>
          <p:cNvPr id="4" name="Slide Number Placeholder 3"/>
          <p:cNvSpPr>
            <a:spLocks noGrp="1"/>
          </p:cNvSpPr>
          <p:nvPr>
            <p:ph type="sldNum" sz="quarter" idx="5"/>
          </p:nvPr>
        </p:nvSpPr>
        <p:spPr/>
        <p:txBody>
          <a:bodyPr/>
          <a:lstStyle/>
          <a:p>
            <a:fld id="{BDE75D1C-764A-E649-B63D-EDCBD3A61343}" type="slidenum">
              <a:rPr lang="en-US" smtClean="0"/>
              <a:t>2</a:t>
            </a:fld>
            <a:endParaRPr lang="en-US"/>
          </a:p>
        </p:txBody>
      </p:sp>
    </p:spTree>
    <p:extLst>
      <p:ext uri="{BB962C8B-B14F-4D97-AF65-F5344CB8AC3E}">
        <p14:creationId xmlns:p14="http://schemas.microsoft.com/office/powerpoint/2010/main" val="1917326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baseline="0">
                <a:solidFill>
                  <a:schemeClr val="tx1"/>
                </a:solidFill>
                <a:latin typeface="Arial"/>
                <a:cs typeface="Arial"/>
              </a:rPr>
              <a:t>Facilitator notes:</a:t>
            </a:r>
          </a:p>
          <a:p>
            <a:pPr marL="171450" indent="-171450">
              <a:buFont typeface="Wingdings" pitchFamily="2" charset="2"/>
              <a:buChar char="Ø"/>
              <a:defRPr/>
            </a:pPr>
            <a:r>
              <a:rPr lang="en-US" sz="1000" kern="1200" baseline="0">
                <a:solidFill>
                  <a:schemeClr val="tx1"/>
                </a:solidFill>
                <a:latin typeface="Arial"/>
                <a:cs typeface="Arial"/>
              </a:rPr>
              <a:t>The 2018 MISP and accompanying </a:t>
            </a:r>
            <a:r>
              <a:rPr lang="en-US" sz="1000">
                <a:latin typeface="Arial"/>
                <a:cs typeface="Arial"/>
              </a:rPr>
              <a:t>field manual have</a:t>
            </a:r>
            <a:r>
              <a:rPr lang="en-US" sz="1000" kern="1200" baseline="0">
                <a:solidFill>
                  <a:schemeClr val="tx1"/>
                </a:solidFill>
                <a:latin typeface="Arial"/>
                <a:cs typeface="Arial"/>
              </a:rPr>
              <a:t> expanded access to comprehensive abortion care in emergency settings as a priority</a:t>
            </a:r>
            <a:r>
              <a:rPr lang="en-US" sz="1000">
                <a:latin typeface="Arial"/>
                <a:cs typeface="Arial"/>
              </a:rPr>
              <a:t> service to</a:t>
            </a:r>
            <a:r>
              <a:rPr lang="en-US" sz="1000" kern="1200" baseline="0">
                <a:solidFill>
                  <a:schemeClr val="tx1"/>
                </a:solidFill>
                <a:latin typeface="Arial"/>
                <a:cs typeface="Arial"/>
              </a:rPr>
              <a:t> the full extent of the law, but also integrated abortion services as a critical component of responding to the needs of sexual assault survivors.</a:t>
            </a:r>
            <a:r>
              <a:rPr lang="en-US" sz="1000">
                <a:latin typeface="Arial"/>
                <a:cs typeface="Arial"/>
              </a:rPr>
              <a:t> </a:t>
            </a:r>
            <a:endParaRPr lang="en-US" sz="1000" kern="1200" baseline="0">
              <a:solidFill>
                <a:schemeClr val="tx1"/>
              </a:solidFill>
              <a:latin typeface="Arial" pitchFamily="34" charset="0"/>
              <a:cs typeface="Arial" pitchFamily="34" charset="0"/>
            </a:endParaRPr>
          </a:p>
          <a:p>
            <a:pPr marL="171450" indent="-171450">
              <a:buFont typeface="Wingdings" pitchFamily="2" charset="2"/>
              <a:buChar char="Ø"/>
              <a:defRPr/>
            </a:pPr>
            <a:r>
              <a:rPr lang="en-US" sz="1000" kern="1200" baseline="0">
                <a:solidFill>
                  <a:schemeClr val="tx1"/>
                </a:solidFill>
                <a:latin typeface="Arial"/>
                <a:cs typeface="Arial"/>
              </a:rPr>
              <a:t>Your role as trained reproductive frontline providers is to ensure safe abortion care is implemented in</a:t>
            </a:r>
            <a:r>
              <a:rPr lang="en-US" sz="1000">
                <a:latin typeface="Arial"/>
                <a:cs typeface="Arial"/>
              </a:rPr>
              <a:t> </a:t>
            </a:r>
            <a:r>
              <a:rPr lang="en-US" sz="1000" kern="1200" baseline="0">
                <a:solidFill>
                  <a:schemeClr val="tx1"/>
                </a:solidFill>
                <a:latin typeface="Arial"/>
                <a:cs typeface="Arial"/>
              </a:rPr>
              <a:t>humanitarian settings.</a:t>
            </a:r>
            <a:r>
              <a:rPr lang="en-US" sz="1000">
                <a:latin typeface="Arial"/>
                <a:cs typeface="Arial"/>
              </a:rPr>
              <a:t> </a:t>
            </a:r>
            <a:endParaRPr lang="en-US" sz="1000" kern="1200" baseline="0">
              <a:solidFill>
                <a:schemeClr val="tx1"/>
              </a:solidFill>
              <a:latin typeface="Arial" pitchFamily="34" charset="0"/>
              <a:cs typeface="Arial" pitchFamily="34" charset="0"/>
            </a:endParaRPr>
          </a:p>
          <a:p>
            <a:pPr marL="171450" indent="-171450">
              <a:buFont typeface="Wingdings" pitchFamily="2" charset="2"/>
              <a:buChar char="Ø"/>
              <a:defRPr/>
            </a:pPr>
            <a:r>
              <a:rPr lang="en-US" sz="1000" kern="1200" baseline="0">
                <a:solidFill>
                  <a:schemeClr val="tx1"/>
                </a:solidFill>
                <a:latin typeface="Arial"/>
                <a:cs typeface="Arial"/>
              </a:rPr>
              <a:t>Read slide and elaborate as needed.</a:t>
            </a:r>
            <a:r>
              <a:rPr lang="en-US" sz="1000">
                <a:latin typeface="Arial"/>
                <a:cs typeface="Arial"/>
              </a:rPr>
              <a:t> </a:t>
            </a:r>
            <a:endParaRPr lang="en-US" sz="1000" kern="1200" baseline="0">
              <a:solidFill>
                <a:schemeClr val="tx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baseline="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a:solidFill>
                <a:schemeClr val="tx1"/>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latin typeface="Arial"/>
                <a:cs typeface="Arial"/>
              </a:rPr>
              <a:t>Source: IAWG Abortion Sub-Working Group:  https://iawg.net/about/sub-working-groups/safe-abortion-care </a:t>
            </a:r>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20</a:t>
            </a:fld>
            <a:endParaRPr lang="en-US"/>
          </a:p>
        </p:txBody>
      </p:sp>
    </p:spTree>
    <p:extLst>
      <p:ext uri="{BB962C8B-B14F-4D97-AF65-F5344CB8AC3E}">
        <p14:creationId xmlns:p14="http://schemas.microsoft.com/office/powerpoint/2010/main" val="22416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cs typeface="Arial"/>
              </a:rPr>
              <a:t>NOTE TO FACILITATOR: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Arial"/>
                <a:cs typeface="Arial"/>
              </a:rPr>
              <a:t>Distribute the “IAWG SAC in the MISP brief” to the participants.</a:t>
            </a:r>
            <a:endParaRPr lang="en-US" sz="1000" b="0" i="0" u="none" strike="noStrike" kern="1200" cap="none" spc="0" normalizeH="0" baseline="0" noProof="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cs typeface="Arial"/>
              </a:rPr>
              <a:t>Facilitator notes:</a:t>
            </a:r>
            <a:endParaRPr lang="en-US" sz="1000" b="0" i="0" u="none" strike="noStrike" kern="1200" cap="none" spc="0" normalizeH="0" baseline="0" noProof="0">
              <a:ln>
                <a:noFill/>
              </a:ln>
              <a:solidFill>
                <a:prstClr val="black"/>
              </a:solidFill>
              <a:effectLst/>
              <a:uLnTx/>
              <a:uFillTx/>
              <a:latin typeface="Arial"/>
              <a:cs typeface="Arial"/>
            </a:endParaRPr>
          </a:p>
          <a:p>
            <a:pPr marL="171450" indent="-171450">
              <a:buFont typeface="Wingdings" panose="05000000000000000000" pitchFamily="2" charset="2"/>
              <a:buChar char="Ø"/>
            </a:pPr>
            <a:r>
              <a:rPr lang="en-US"/>
              <a:t>The IAWG SAC sub-working group created this “SAC in the MISP” brief which explains the changes to SAC in the Minimum Initial Service Package (MISP) on sexual and reproductive health (SRH) and its impact in the field which can be a useful resource for advocacy to expand abortion services in your settings. </a:t>
            </a:r>
          </a:p>
          <a:p>
            <a:pPr marL="171450" indent="-171450">
              <a:buFont typeface="Wingdings" panose="05000000000000000000" pitchFamily="2" charset="2"/>
              <a:buChar char="Ø"/>
            </a:pPr>
            <a:endParaRPr lang="en-US"/>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t>Source: IAWG Abortion Sub-Working Group:  </a:t>
            </a:r>
            <a:r>
              <a:rPr lang="en-US" sz="1200">
                <a:hlinkClick r:id="rId3"/>
              </a:rPr>
              <a:t>https://iawg.net/resources/safe-abortion-care-in-the-minimum-initial-service-package-misp-for-sexual-and-reproductive-health-in-humanitarian-settings</a:t>
            </a:r>
            <a:r>
              <a:rPr lang="en-US" sz="1200"/>
              <a:t> </a:t>
            </a:r>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indent="0">
              <a:buFont typeface="Wingdings" panose="05000000000000000000" pitchFamily="2" charset="2"/>
              <a:buNone/>
            </a:pPr>
            <a:endParaRPr lang="en-US"/>
          </a:p>
          <a:p>
            <a:pPr marL="0" indent="0">
              <a:buFont typeface="Wingdings" panose="05000000000000000000" pitchFamily="2" charset="2"/>
              <a:buNone/>
            </a:pPr>
            <a:endParaRPr lang="en-US"/>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ASK if there are any final questions before moving to the next module.</a:t>
            </a:r>
          </a:p>
        </p:txBody>
      </p:sp>
      <p:sp>
        <p:nvSpPr>
          <p:cNvPr id="4" name="Slide Number Placeholder 3"/>
          <p:cNvSpPr>
            <a:spLocks noGrp="1"/>
          </p:cNvSpPr>
          <p:nvPr>
            <p:ph type="sldNum" sz="quarter" idx="5"/>
          </p:nvPr>
        </p:nvSpPr>
        <p:spPr/>
        <p:txBody>
          <a:bodyPr/>
          <a:lstStyle/>
          <a:p>
            <a:fld id="{BDE75D1C-764A-E649-B63D-EDCBD3A61343}" type="slidenum">
              <a:rPr lang="en-US" smtClean="0"/>
              <a:t>21</a:t>
            </a:fld>
            <a:endParaRPr lang="en-US"/>
          </a:p>
        </p:txBody>
      </p:sp>
    </p:spTree>
    <p:extLst>
      <p:ext uri="{BB962C8B-B14F-4D97-AF65-F5344CB8AC3E}">
        <p14:creationId xmlns:p14="http://schemas.microsoft.com/office/powerpoint/2010/main" val="2066326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Facilitator notes:</a:t>
            </a:r>
          </a:p>
          <a:p>
            <a:pPr marL="171450" indent="-171450">
              <a:buFont typeface="Wingdings" pitchFamily="2" charset="2"/>
              <a:buChar char="Ø"/>
            </a:pPr>
            <a:r>
              <a:rPr lang="en-US" sz="1200" b="0" i="0" u="none" strike="noStrike" kern="1200" baseline="0">
                <a:solidFill>
                  <a:schemeClr val="tx1"/>
                </a:solidFill>
                <a:latin typeface="+mn-lt"/>
                <a:ea typeface="+mn-ea"/>
                <a:cs typeface="+mn-cs"/>
              </a:rPr>
              <a:t>GBV in all its forms has tremendous physical, emotional and social consequences for the person victimized by it, who is often referred to as a ‘survivor.’ Survivors of GBV have the right to receive quality, compassionate care and support that addresses the harmful consequences of violence in order to help them heal and recover. </a:t>
            </a:r>
          </a:p>
          <a:p>
            <a:pPr marL="171450" indent="-171450">
              <a:buFont typeface="Wingdings" pitchFamily="2" charset="2"/>
              <a:buChar char="Ø"/>
            </a:pPr>
            <a:r>
              <a:rPr lang="en-US" sz="1200" b="0" i="0" u="none" strike="noStrike" kern="1200" baseline="0">
                <a:solidFill>
                  <a:schemeClr val="tx1"/>
                </a:solidFill>
                <a:latin typeface="+mn-lt"/>
                <a:ea typeface="+mn-ea"/>
                <a:cs typeface="+mn-cs"/>
              </a:rPr>
              <a:t>This module aims to set standards for quality, compassionate care for GBV survivors in humanitarian settings, with particular focus on trauma-informed care for the provision of abortion. While the focus of this session is on the intersection of trauma and abortion, the information on trauma-informed care and pelvic care is not only applicable for abortion services, but also contraception, prenatal care and labor and delivery. </a:t>
            </a:r>
          </a:p>
        </p:txBody>
      </p:sp>
      <p:sp>
        <p:nvSpPr>
          <p:cNvPr id="4" name="Slide Number Placeholder 3"/>
          <p:cNvSpPr>
            <a:spLocks noGrp="1"/>
          </p:cNvSpPr>
          <p:nvPr>
            <p:ph type="sldNum" sz="quarter" idx="5"/>
          </p:nvPr>
        </p:nvSpPr>
        <p:spPr/>
        <p:txBody>
          <a:bodyPr/>
          <a:lstStyle/>
          <a:p>
            <a:fld id="{BDE75D1C-764A-E649-B63D-EDCBD3A61343}" type="slidenum">
              <a:rPr lang="en-US" smtClean="0"/>
              <a:t>22</a:t>
            </a:fld>
            <a:endParaRPr lang="en-US"/>
          </a:p>
        </p:txBody>
      </p:sp>
    </p:spTree>
    <p:extLst>
      <p:ext uri="{BB962C8B-B14F-4D97-AF65-F5344CB8AC3E}">
        <p14:creationId xmlns:p14="http://schemas.microsoft.com/office/powerpoint/2010/main" val="3514254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endParaRPr lang="en-US">
              <a:cs typeface="Calibri"/>
            </a:endParaRPr>
          </a:p>
          <a:p>
            <a:pPr marL="171450" indent="-171450">
              <a:buFont typeface="Wingdings" pitchFamily="2" charset="2"/>
              <a:buChar char="Ø"/>
            </a:pPr>
            <a:r>
              <a:rPr lang="en-US"/>
              <a:t>At the core of these practices, we believe that survivor-centered care = trauma-informed care. </a:t>
            </a:r>
            <a:endParaRPr lang="en-US">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200"/>
              <a:t>A </a:t>
            </a:r>
            <a:r>
              <a:rPr lang="en-US" sz="1200" b="1"/>
              <a:t>survivor-</a:t>
            </a:r>
            <a:r>
              <a:rPr lang="en-US" sz="1200" b="1" err="1"/>
              <a:t>centred</a:t>
            </a:r>
            <a:r>
              <a:rPr lang="en-US" sz="1200" b="1"/>
              <a:t> approach</a:t>
            </a:r>
            <a:r>
              <a:rPr lang="en-US" sz="1200"/>
              <a:t> aims to create a supportive environment in which a survivor’s rights are respected and in which s/he is treated with dignity and respect. The approach helps to promote a survivor’s recovery and his/her ability to identify and express needs and wishes, as well as to reinforce his/her capacity to make decisions about possible interventions.</a:t>
            </a:r>
            <a:endParaRPr lang="en-US" sz="1200" b="0" i="0" u="none" strike="noStrike" kern="1200" baseline="0">
              <a:solidFill>
                <a:schemeClr val="tx1"/>
              </a:solidFill>
              <a:latin typeface="+mn-lt"/>
              <a:cs typeface="Calibri"/>
            </a:endParaRPr>
          </a:p>
          <a:p>
            <a:pPr marL="171450" indent="-171450">
              <a:buFont typeface="Wingdings" pitchFamily="2" charset="2"/>
              <a:buChar char="Ø"/>
            </a:pPr>
            <a:r>
              <a:rPr lang="en-US" sz="1200" b="0" i="0" u="none" strike="noStrike" kern="1200" baseline="0">
                <a:solidFill>
                  <a:schemeClr val="tx1"/>
                </a:solidFill>
                <a:latin typeface="+mn-lt"/>
                <a:ea typeface="+mn-ea"/>
                <a:cs typeface="+mn-cs"/>
              </a:rPr>
              <a:t>It is important as abortion providers to be informed about trauma- related issues in survivors and integrate approaches that do not cause triggers and </a:t>
            </a:r>
            <a:r>
              <a:rPr lang="en-US" sz="1200" b="0" i="0" u="none" strike="noStrike" kern="1200" baseline="0" err="1">
                <a:solidFill>
                  <a:schemeClr val="tx1"/>
                </a:solidFill>
                <a:latin typeface="+mn-lt"/>
                <a:ea typeface="+mn-ea"/>
                <a:cs typeface="+mn-cs"/>
              </a:rPr>
              <a:t>retraumatization</a:t>
            </a:r>
            <a:r>
              <a:rPr lang="en-US" sz="1200" b="0" i="0" u="none" strike="noStrike" kern="1200" baseline="0">
                <a:solidFill>
                  <a:schemeClr val="tx1"/>
                </a:solidFill>
                <a:latin typeface="+mn-lt"/>
                <a:ea typeface="+mn-ea"/>
                <a:cs typeface="+mn-cs"/>
              </a:rPr>
              <a:t>.</a:t>
            </a:r>
            <a:r>
              <a:rPr lang="en-US"/>
              <a:t> </a:t>
            </a:r>
            <a:endParaRPr lang="en-US" sz="1200" b="0" i="0" u="none" strike="noStrike" kern="1200" baseline="0">
              <a:solidFill>
                <a:schemeClr val="tx1"/>
              </a:solidFill>
              <a:latin typeface="+mn-lt"/>
              <a:cs typeface="Calibri"/>
            </a:endParaRPr>
          </a:p>
          <a:p>
            <a:pPr marL="171450" indent="-171450">
              <a:buFont typeface="Wingdings" pitchFamily="2" charset="2"/>
              <a:buChar char="Ø"/>
            </a:pPr>
            <a:r>
              <a:rPr lang="en-US" sz="1200" b="0" i="0" u="none" strike="noStrike" kern="1200" baseline="0">
                <a:solidFill>
                  <a:schemeClr val="tx1"/>
                </a:solidFill>
                <a:latin typeface="+mn-lt"/>
                <a:ea typeface="+mn-ea"/>
                <a:cs typeface="+mn-cs"/>
              </a:rPr>
              <a:t>Contributing factors of </a:t>
            </a:r>
            <a:r>
              <a:rPr lang="en-US" sz="1200" b="0" i="0" u="none" strike="noStrike" kern="1200" baseline="0" err="1">
                <a:solidFill>
                  <a:schemeClr val="tx1"/>
                </a:solidFill>
                <a:latin typeface="+mn-lt"/>
                <a:ea typeface="+mn-ea"/>
                <a:cs typeface="+mn-cs"/>
              </a:rPr>
              <a:t>retraumatization</a:t>
            </a:r>
            <a:r>
              <a:rPr lang="en-US" sz="1200" b="0" i="0" u="none" strike="noStrike" kern="1200" baseline="0">
                <a:solidFill>
                  <a:schemeClr val="tx1"/>
                </a:solidFill>
                <a:latin typeface="+mn-lt"/>
                <a:ea typeface="+mn-ea"/>
                <a:cs typeface="+mn-cs"/>
              </a:rPr>
              <a:t> include: triggers, response to disclosure, contact with perpetrator, victimization, lack of control, empowerment, agency or safe environment.</a:t>
            </a:r>
            <a:endParaRPr lang="en-US" sz="1200" b="0" i="0" u="none" strike="noStrike" kern="1200" baseline="0">
              <a:solidFill>
                <a:schemeClr val="tx1"/>
              </a:solidFill>
              <a:latin typeface="+mn-lt"/>
              <a:cs typeface="Calibri"/>
            </a:endParaRPr>
          </a:p>
          <a:p>
            <a:pPr marL="171450" indent="-171450">
              <a:buFont typeface="Wingdings" pitchFamily="2" charset="2"/>
              <a:buChar char="Ø"/>
            </a:pPr>
            <a:r>
              <a:rPr lang="en-US">
                <a:effectLst/>
              </a:rPr>
              <a:t>Further, invasive medical procedures such as a pelvic exam, bimanual exam, MVA procedure, IUD or vaginal ultrasound on someone who has or is currently in the mist of processing their trauma can re-induce traumatic reactions.</a:t>
            </a:r>
            <a:endParaRPr lang="en-US">
              <a:effectLst/>
              <a:cs typeface="Calibri"/>
            </a:endParaRPr>
          </a:p>
          <a:p>
            <a:pPr marL="171450" indent="-171450">
              <a:buFont typeface="Wingdings" pitchFamily="2" charset="2"/>
              <a:buChar char="Ø"/>
            </a:pPr>
            <a:endParaRPr lang="en-US">
              <a:effectLst/>
            </a:endParaRPr>
          </a:p>
          <a:p>
            <a:pPr marL="171450" indent="-171450">
              <a:buFont typeface="Wingdings" pitchFamily="2" charset="2"/>
              <a:buChar char="Ø"/>
            </a:pPr>
            <a:endParaRPr lang="en-US">
              <a:effectLst/>
            </a:endParaRPr>
          </a:p>
          <a:p>
            <a:r>
              <a:rPr lang="en-US"/>
              <a:t>Source: NSVRC.(2017). Building cultures of care: A guide for sexual assault services programs: https://www.nsvrc.org/sites/default/files/publications_nsvrc_building-cultures-of-care.pdf</a:t>
            </a:r>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23</a:t>
            </a:fld>
            <a:endParaRPr lang="en-US"/>
          </a:p>
        </p:txBody>
      </p:sp>
    </p:spTree>
    <p:extLst>
      <p:ext uri="{BB962C8B-B14F-4D97-AF65-F5344CB8AC3E}">
        <p14:creationId xmlns:p14="http://schemas.microsoft.com/office/powerpoint/2010/main" val="3415878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Facilitator notes:</a:t>
            </a:r>
            <a:endParaRPr lang="en-US" sz="1200" b="0" i="0" u="none" strike="noStrike" kern="1200" baseline="0">
              <a:solidFill>
                <a:schemeClr val="tx1"/>
              </a:solidFill>
              <a:latin typeface="+mn-lt"/>
              <a:cs typeface="Calibri"/>
            </a:endParaRPr>
          </a:p>
          <a:p>
            <a:pPr marL="171450" indent="-171450">
              <a:buFont typeface="Wingdings" pitchFamily="2" charset="2"/>
              <a:buChar char="Ø"/>
              <a:defRPr/>
            </a:pPr>
            <a:r>
              <a:rPr lang="en-US" sz="1200" b="0" i="0" u="none" strike="noStrike" kern="1200" baseline="0">
                <a:solidFill>
                  <a:schemeClr val="tx1"/>
                </a:solidFill>
                <a:latin typeface="+mn-lt"/>
                <a:ea typeface="+mn-ea"/>
                <a:cs typeface="+mn-cs"/>
              </a:rPr>
              <a:t>Do No Harm:</a:t>
            </a:r>
            <a:r>
              <a:rPr lang="en-US"/>
              <a:t> </a:t>
            </a:r>
            <a:endParaRPr lang="en-US" sz="1200" b="0" i="0" u="none" strike="noStrike" kern="1200" baseline="0">
              <a:solidFill>
                <a:schemeClr val="tx1"/>
              </a:solidFill>
              <a:latin typeface="+mn-lt"/>
              <a:cs typeface="Calibri"/>
            </a:endParaRPr>
          </a:p>
          <a:p>
            <a:pPr marL="628650" lvl="1" indent="-171450">
              <a:buFont typeface="Wingdings" pitchFamily="2" charset="2"/>
              <a:buChar char="Ø"/>
            </a:pPr>
            <a:r>
              <a:rPr lang="en-US"/>
              <a:t>Remember women in humanitarian crises have experienced some form of trauma, and we know that 1 in 5 women experience sexual violence. As a result, there is a high probability of women who are requesting abortion and contraceptive care have experienced multiple forms of trauma.</a:t>
            </a:r>
            <a:endParaRPr lang="en-US">
              <a:cs typeface="Calibri"/>
            </a:endParaRPr>
          </a:p>
          <a:p>
            <a:pPr marL="628650" lvl="1" indent="-171450">
              <a:buFont typeface="Wingdings" pitchFamily="2" charset="2"/>
              <a:buChar char="Ø"/>
            </a:pPr>
            <a:r>
              <a:rPr lang="en-US"/>
              <a:t>Many women have different needs from most other health-care clients in these settings</a:t>
            </a:r>
            <a:endParaRPr lang="en-US">
              <a:cs typeface="Calibri"/>
            </a:endParaRPr>
          </a:p>
          <a:p>
            <a:pPr marL="1085850" lvl="2" indent="-171450">
              <a:buFont typeface="Wingdings" pitchFamily="2" charset="2"/>
              <a:buChar char="Ø"/>
              <a:defRPr/>
            </a:pPr>
            <a:r>
              <a:rPr lang="en-US" sz="1200"/>
              <a:t>A woman who has been subject to violence, IPV and other forms of GBV trauma may have different needs from most other clients.</a:t>
            </a:r>
            <a:r>
              <a:rPr lang="en-US"/>
              <a:t> </a:t>
            </a:r>
            <a:endParaRPr lang="en-US" sz="1200">
              <a:cs typeface="Calibri"/>
            </a:endParaRPr>
          </a:p>
          <a:p>
            <a:pPr lvl="2">
              <a:buFont typeface="Wingdings" panose="05000000000000000000" pitchFamily="2" charset="2"/>
              <a:buChar char="Ø"/>
            </a:pPr>
            <a:r>
              <a:rPr lang="en-US" sz="1200"/>
              <a:t>She may have various emotional needs that require attention</a:t>
            </a:r>
            <a:endParaRPr lang="en-US" sz="1200">
              <a:cs typeface="Calibri"/>
            </a:endParaRPr>
          </a:p>
          <a:p>
            <a:pPr lvl="2">
              <a:buFont typeface="Wingdings" panose="05000000000000000000" pitchFamily="2" charset="2"/>
              <a:buChar char="Ø"/>
            </a:pPr>
            <a:r>
              <a:rPr lang="en-US" sz="1200"/>
              <a:t>She may be frightened and need reassurance</a:t>
            </a:r>
            <a:endParaRPr lang="en-US" sz="1200">
              <a:cs typeface="Calibri"/>
            </a:endParaRPr>
          </a:p>
          <a:p>
            <a:pPr lvl="2">
              <a:buFont typeface="Wingdings" panose="05000000000000000000" pitchFamily="2" charset="2"/>
              <a:buChar char="Ø"/>
            </a:pPr>
            <a:r>
              <a:rPr lang="en-US" sz="1200"/>
              <a:t>Her safety may be an ongoing concern</a:t>
            </a:r>
            <a:r>
              <a:rPr lang="en-US"/>
              <a:t> </a:t>
            </a:r>
            <a:endParaRPr lang="en-US" sz="1200">
              <a:cs typeface="Calibri"/>
            </a:endParaRPr>
          </a:p>
          <a:p>
            <a:pPr lvl="2">
              <a:buFont typeface="Wingdings" panose="05000000000000000000" pitchFamily="2" charset="2"/>
              <a:buChar char="Ø"/>
            </a:pPr>
            <a:r>
              <a:rPr lang="en-US" sz="1200"/>
              <a:t>She may need referrals or other resources</a:t>
            </a:r>
            <a:r>
              <a:rPr lang="en-US"/>
              <a:t> </a:t>
            </a:r>
            <a:endParaRPr lang="en-US" sz="1200">
              <a:cs typeface="Calibri"/>
            </a:endParaRPr>
          </a:p>
          <a:p>
            <a:pPr lvl="2">
              <a:buFont typeface="Wingdings" panose="05000000000000000000" pitchFamily="2" charset="2"/>
              <a:buChar char="Ø"/>
            </a:pPr>
            <a:r>
              <a:rPr lang="en-US" sz="1200"/>
              <a:t>She needs help to make her feel more in control and able to make her own decisions</a:t>
            </a:r>
            <a:r>
              <a:rPr lang="en-US"/>
              <a:t> </a:t>
            </a:r>
            <a:endParaRPr lang="en-US">
              <a:cs typeface="Calibri"/>
            </a:endParaRPr>
          </a:p>
          <a:p>
            <a:pPr marL="628650" lvl="1" indent="-171450">
              <a:buFont typeface="Wingdings" pitchFamily="2" charset="2"/>
              <a:buChar char="Ø"/>
            </a:pPr>
            <a:r>
              <a:rPr lang="en-US"/>
              <a:t>Reinforce that their role as providers is to ‘support, not diagnose’, therefore “Do no harm!” </a:t>
            </a:r>
            <a:endParaRPr lang="en-US" sz="1200" b="0" i="0" u="none" strike="noStrike" kern="1200" baseline="0">
              <a:solidFill>
                <a:schemeClr val="tx1"/>
              </a:solidFill>
              <a:latin typeface="+mn-lt"/>
              <a:cs typeface="Calibri"/>
            </a:endParaRPr>
          </a:p>
          <a:p>
            <a:pPr marL="171450" indent="-171450">
              <a:buFont typeface="Wingdings" pitchFamily="2" charset="2"/>
              <a:buChar char="Ø"/>
            </a:pPr>
            <a:r>
              <a:rPr lang="en-US"/>
              <a:t>Health-care providers should, at a minimum, offer first-line support when women disclose violence  and apply all four principles: safety, respect, confidentiality, and nondiscrimination. Skills required are empathetic listening, non-judgmental attitude, privacy, confidentiality, link to other services).</a:t>
            </a:r>
            <a:endParaRPr lang="en-US">
              <a:cs typeface="Calibri"/>
            </a:endParaRPr>
          </a:p>
          <a:p>
            <a:pPr marL="628650" lvl="1" indent="-171450">
              <a:buFont typeface="Wingdings" pitchFamily="2" charset="2"/>
              <a:buChar char="Ø"/>
            </a:pPr>
            <a:r>
              <a:rPr lang="en-US"/>
              <a:t>Highlight the study findings included on the slide noting that women prioritized kindness, non-judgmental treatment, individualized information and interactive counseling as key aspects of the client-provider relationship. </a:t>
            </a:r>
            <a:endParaRPr lang="en-US">
              <a:cs typeface="Calibri"/>
            </a:endParaRPr>
          </a:p>
          <a:p>
            <a:pPr marL="171450" indent="-171450">
              <a:buFont typeface="Wingdings" pitchFamily="2" charset="2"/>
              <a:buChar char="Ø"/>
            </a:pPr>
            <a:r>
              <a:rPr lang="en-US"/>
              <a:t>As frontline providers your role is to ensure referrals and service delivery protocols are aligned with the humanitarian guidelines. </a:t>
            </a:r>
          </a:p>
          <a:p>
            <a:pPr marL="171450" indent="-171450">
              <a:buFont typeface="Wingdings" pitchFamily="2" charset="2"/>
              <a:buChar char="Ø"/>
            </a:pPr>
            <a:r>
              <a:rPr lang="en-US"/>
              <a:t>Work with your colleagues and supervisors to ensure you have these resources and guidelines available to you, should you need them.  </a:t>
            </a:r>
            <a:endParaRPr lang="en-US">
              <a:cs typeface="Calibri"/>
            </a:endParaRPr>
          </a:p>
          <a:p>
            <a:pPr marL="171450" lvl="0" indent="-171450">
              <a:buFont typeface="Wingdings" pitchFamily="2" charset="2"/>
              <a:buChar char="Ø"/>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Source: WHO clinical Handbook for providers on Sexual Violence(2013) http://www.who.int/reproductivehealth/publications/violence/9789241548595/en/</a:t>
            </a:r>
          </a:p>
          <a:p>
            <a:pPr>
              <a:defRPr/>
            </a:pPr>
            <a:r>
              <a:rPr lang="en-US" sz="1200" b="0" i="0" u="none" strike="noStrike" kern="1200" baseline="0">
                <a:solidFill>
                  <a:schemeClr val="tx1"/>
                </a:solidFill>
                <a:latin typeface="+mn-lt"/>
                <a:ea typeface="+mn-ea"/>
                <a:cs typeface="+mn-cs"/>
              </a:rPr>
              <a:t>Source: IAFM 2018 Edition</a:t>
            </a:r>
            <a:r>
              <a:rPr lang="en-US"/>
              <a:t> </a:t>
            </a:r>
            <a:endParaRPr lang="en-US" sz="1200" b="0" i="0" u="none" strike="noStrike" kern="1200" baseline="0">
              <a:solidFill>
                <a:schemeClr val="tx1"/>
              </a:solidFill>
              <a:latin typeface="+mn-lt"/>
              <a:cs typeface="Calibri"/>
            </a:endParaRPr>
          </a:p>
          <a:p>
            <a:pPr>
              <a:defRPr/>
            </a:pPr>
            <a:r>
              <a:rPr lang="en-US" sz="1200" b="0" i="0" u="none" strike="noStrike" kern="1200" baseline="0">
                <a:solidFill>
                  <a:schemeClr val="tx1"/>
                </a:solidFill>
                <a:latin typeface="+mn-lt"/>
                <a:ea typeface="+mn-ea"/>
                <a:cs typeface="+mn-cs"/>
              </a:rPr>
              <a:t>Source: UNFPA Surge Capacity Training</a:t>
            </a:r>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24</a:t>
            </a:fld>
            <a:endParaRPr lang="en-US"/>
          </a:p>
        </p:txBody>
      </p:sp>
    </p:spTree>
    <p:extLst>
      <p:ext uri="{BB962C8B-B14F-4D97-AF65-F5344CB8AC3E}">
        <p14:creationId xmlns:p14="http://schemas.microsoft.com/office/powerpoint/2010/main" val="1026676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endParaRPr lang="en-US">
              <a:cs typeface="Calibri"/>
            </a:endParaRPr>
          </a:p>
          <a:p>
            <a:pPr marL="171450" indent="-171450">
              <a:buFont typeface="Wingdings" pitchFamily="2" charset="2"/>
              <a:buChar char="Ø"/>
            </a:pPr>
            <a:r>
              <a:rPr lang="en-US"/>
              <a:t>Read slide and elaborate as needed.  </a:t>
            </a:r>
            <a:endParaRPr lang="en-US">
              <a:cs typeface="Calibri"/>
            </a:endParaRPr>
          </a:p>
          <a:p>
            <a:pPr marL="171450" indent="-171450">
              <a:buFont typeface="Wingdings" pitchFamily="2" charset="2"/>
              <a:buChar char="Ø"/>
            </a:pPr>
            <a:r>
              <a:rPr lang="en-US"/>
              <a:t>Ask if there are other responsibilities that should be included? </a:t>
            </a:r>
            <a:endParaRPr lang="en-US">
              <a:cs typeface="Calibri"/>
            </a:endParaRPr>
          </a:p>
          <a:p>
            <a:pPr marL="171450" indent="-171450">
              <a:buFont typeface="Wingdings" pitchFamily="2" charset="2"/>
              <a:buChar char="Ø"/>
            </a:pPr>
            <a:r>
              <a:rPr lang="en-US"/>
              <a:t>Note that No additional medical equipment for integrating trauma-informed care and abortion services is required.</a:t>
            </a:r>
            <a:endParaRPr lang="en-US">
              <a:cs typeface="Calibri" panose="020F0502020204030204"/>
            </a:endParaRPr>
          </a:p>
          <a:p>
            <a:pPr marL="171450" indent="-171450">
              <a:buFont typeface="Wingdings" pitchFamily="2" charset="2"/>
              <a:buChar char="Ø"/>
            </a:pPr>
            <a:r>
              <a:rPr lang="en-US">
                <a:cs typeface="Calibri" panose="020F0502020204030204"/>
              </a:rPr>
              <a:t>These are both personal and whole site responsibilities. </a:t>
            </a:r>
          </a:p>
          <a:p>
            <a:pPr marL="171450" indent="-171450">
              <a:buFont typeface="Wingdings" pitchFamily="2" charset="2"/>
              <a:buChar char="Ø"/>
            </a:pPr>
            <a:endParaRPr lang="en-US">
              <a:cs typeface="Calibri" panose="020F0502020204030204"/>
            </a:endParaRPr>
          </a:p>
          <a:p>
            <a:pPr marL="0" indent="0">
              <a:buFont typeface="Wingdings" pitchFamily="2" charset="2"/>
              <a:buNone/>
            </a:pPr>
            <a:r>
              <a:rPr lang="en-US">
                <a:cs typeface="Calibri" panose="020F0502020204030204"/>
              </a:rPr>
              <a:t>Source: IAWF.2018. IAFM on </a:t>
            </a:r>
            <a:r>
              <a:rPr lang="en-US" err="1">
                <a:cs typeface="Calibri" panose="020F0502020204030204"/>
              </a:rPr>
              <a:t>Reprodictive</a:t>
            </a:r>
            <a:r>
              <a:rPr lang="en-US">
                <a:cs typeface="Calibri" panose="020F0502020204030204"/>
              </a:rPr>
              <a:t> Health in Humanitarian Settings: https://iawgfieldmanual.com/manual </a:t>
            </a:r>
          </a:p>
          <a:p>
            <a:pPr marL="0" indent="0">
              <a:buFont typeface="Wingdings" pitchFamily="2" charset="2"/>
              <a:buNone/>
            </a:pPr>
            <a:r>
              <a:rPr lang="en-US">
                <a:cs typeface="Calibri" panose="020F0502020204030204"/>
              </a:rPr>
              <a:t>Source: Guidelines for integrating Gender-Based Violence Intervention in Humanitarian Action. Module 4: responding to a GBV disclosure as a non GBV specialist.</a:t>
            </a:r>
          </a:p>
          <a:p>
            <a:pPr marL="0" indent="0">
              <a:buFont typeface="Wingdings" pitchFamily="2" charset="2"/>
              <a:buNone/>
            </a:pPr>
            <a:r>
              <a:rPr lang="en-US">
                <a:cs typeface="Calibri" panose="020F0502020204030204"/>
              </a:rPr>
              <a:t>Source: https://www.who.int/reproductivehealth/publications/violence/VAW_infographic.pdf?ua=1</a:t>
            </a:r>
          </a:p>
          <a:p>
            <a:pPr marL="0" indent="0">
              <a:buFont typeface="Wingdings" pitchFamily="2" charset="2"/>
              <a:buNone/>
            </a:pPr>
            <a:endParaRPr lang="en-US">
              <a:cs typeface="Calibri" panose="020F0502020204030204"/>
            </a:endParaRPr>
          </a:p>
          <a:p>
            <a:pPr marL="0" indent="0">
              <a:buFont typeface="Wingdings" pitchFamily="2" charset="2"/>
              <a:buNone/>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BDE75D1C-764A-E649-B63D-EDCBD3A61343}" type="slidenum">
              <a:rPr lang="en-US" smtClean="0"/>
              <a:t>25</a:t>
            </a:fld>
            <a:endParaRPr lang="en-US"/>
          </a:p>
        </p:txBody>
      </p:sp>
    </p:spTree>
    <p:extLst>
      <p:ext uri="{BB962C8B-B14F-4D97-AF65-F5344CB8AC3E}">
        <p14:creationId xmlns:p14="http://schemas.microsoft.com/office/powerpoint/2010/main" val="2211289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p>
          <a:p>
            <a:pPr marL="171450" indent="-171450">
              <a:buFont typeface="Wingdings" panose="05000000000000000000" pitchFamily="2" charset="2"/>
              <a:buChar char="Ø"/>
            </a:pPr>
            <a:r>
              <a:rPr lang="en-US"/>
              <a:t>Use this slide to add emphasis to the recommendations from WHO on no mandatory reporting</a:t>
            </a:r>
            <a:endParaRPr lang="en-US">
              <a:cs typeface="Calibri"/>
            </a:endParaRPr>
          </a:p>
          <a:p>
            <a:pPr marL="171450" indent="-171450">
              <a:buFont typeface="Wingdings" panose="05000000000000000000" pitchFamily="2" charset="2"/>
              <a:buChar char="Ø"/>
            </a:pPr>
            <a:r>
              <a:rPr lang="en-US"/>
              <a:t>Have someone read the quote and discuss</a:t>
            </a:r>
            <a:endParaRPr lang="en-US">
              <a:cs typeface="Calibri"/>
            </a:endParaRPr>
          </a:p>
          <a:p>
            <a:pPr marL="171450" indent="-171450">
              <a:buFont typeface="Wingdings" panose="05000000000000000000" pitchFamily="2" charset="2"/>
              <a:buChar char="Ø"/>
            </a:pPr>
            <a:r>
              <a:rPr lang="en-US"/>
              <a:t>Can link to the CRR resource for their thorough summary of global law and policy on this</a:t>
            </a:r>
            <a:endParaRPr lang="en-US">
              <a:cs typeface="Calibri"/>
            </a:endParaRPr>
          </a:p>
          <a:p>
            <a:pPr marL="171450" indent="-171450">
              <a:buFont typeface="Wingdings" panose="05000000000000000000" pitchFamily="2" charset="2"/>
              <a:buChar char="Ø"/>
            </a:pPr>
            <a:r>
              <a:rPr lang="en-US">
                <a:cs typeface="Calibri"/>
              </a:rPr>
              <a:t>Mention that some countries require mandatory reporting for sexual abuse of minors</a:t>
            </a:r>
          </a:p>
        </p:txBody>
      </p:sp>
      <p:sp>
        <p:nvSpPr>
          <p:cNvPr id="4" name="Slide Number Placeholder 3"/>
          <p:cNvSpPr>
            <a:spLocks noGrp="1"/>
          </p:cNvSpPr>
          <p:nvPr>
            <p:ph type="sldNum" sz="quarter" idx="5"/>
          </p:nvPr>
        </p:nvSpPr>
        <p:spPr/>
        <p:txBody>
          <a:bodyPr/>
          <a:lstStyle/>
          <a:p>
            <a:fld id="{BDE75D1C-764A-E649-B63D-EDCBD3A61343}" type="slidenum">
              <a:rPr lang="en-US" smtClean="0"/>
              <a:t>26</a:t>
            </a:fld>
            <a:endParaRPr lang="en-US"/>
          </a:p>
        </p:txBody>
      </p:sp>
    </p:spTree>
    <p:extLst>
      <p:ext uri="{BB962C8B-B14F-4D97-AF65-F5344CB8AC3E}">
        <p14:creationId xmlns:p14="http://schemas.microsoft.com/office/powerpoint/2010/main" val="2406141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notes: </a:t>
            </a:r>
          </a:p>
          <a:p>
            <a:pPr marL="171450" indent="-171450">
              <a:buFont typeface="Wingdings" pitchFamily="2" charset="2"/>
              <a:buChar char="Ø"/>
              <a:defRPr/>
            </a:pPr>
            <a:r>
              <a:rPr lang="en-GB" sz="1200" kern="0">
                <a:solidFill>
                  <a:sysClr val="windowText" lastClr="000000"/>
                </a:solidFill>
              </a:rPr>
              <a:t>To respond to GBV trauma you need to understand the possible </a:t>
            </a:r>
            <a:r>
              <a:rPr lang="en-GB" sz="1200" u="sng" kern="0">
                <a:solidFill>
                  <a:sysClr val="windowText" lastClr="000000"/>
                </a:solidFill>
              </a:rPr>
              <a:t>consequences </a:t>
            </a:r>
            <a:r>
              <a:rPr lang="en-GB" sz="1200" kern="0">
                <a:solidFill>
                  <a:sysClr val="windowText" lastClr="000000"/>
                </a:solidFill>
              </a:rPr>
              <a:t>of sexual violence</a:t>
            </a:r>
            <a:r>
              <a:rPr lang="en-GB" kern="0">
                <a:solidFill>
                  <a:sysClr val="windowText" lastClr="000000"/>
                </a:solidFill>
              </a:rPr>
              <a:t> </a:t>
            </a:r>
            <a:endParaRPr lang="en-US" b="1"/>
          </a:p>
          <a:p>
            <a:pPr marL="171450" indent="-171450">
              <a:buFont typeface="Wingdings" pitchFamily="2" charset="2"/>
              <a:buChar char="Ø"/>
            </a:pPr>
            <a:r>
              <a:rPr lang="en-GB" sz="1200"/>
              <a:t>Traumatic events are common in</a:t>
            </a:r>
            <a:r>
              <a:rPr lang="en-GB"/>
              <a:t> </a:t>
            </a:r>
            <a:r>
              <a:rPr lang="en-GB" sz="1200"/>
              <a:t> complex emergency settings. Sexual violence, and especially rape, have a huge impact on people’s health. 
</a:t>
            </a:r>
            <a:r>
              <a:rPr lang="en-GB" b="0"/>
              <a:t>Social consequences include but not limited to :</a:t>
            </a:r>
            <a:r>
              <a:rPr lang="en-GB"/>
              <a:t> </a:t>
            </a:r>
            <a:endParaRPr lang="en-GB" b="0">
              <a:cs typeface="Calibri"/>
            </a:endParaRPr>
          </a:p>
          <a:p>
            <a:pPr marL="1085850" lvl="2" indent="-171450">
              <a:buFont typeface="Wingdings" pitchFamily="2" charset="2"/>
              <a:buChar char="Ø"/>
            </a:pPr>
            <a:r>
              <a:rPr lang="en-GB" b="0"/>
              <a:t>root causes: abuse of power, gender inequality and inequality of human rights</a:t>
            </a:r>
            <a:r>
              <a:rPr lang="en-GB"/>
              <a:t> </a:t>
            </a:r>
            <a:endParaRPr lang="en-GB" b="0">
              <a:cs typeface="Calibri"/>
            </a:endParaRPr>
          </a:p>
          <a:p>
            <a:pPr marL="1085850" lvl="2" indent="-171450">
              <a:buFont typeface="Wingdings" pitchFamily="2" charset="2"/>
              <a:buChar char="Ø"/>
            </a:pPr>
            <a:r>
              <a:rPr lang="en-GB" b="0"/>
              <a:t>Contributing factors: alcohol/drug abuse, poverty, conflict, availability of food/fuel/wood/income generation, collapse of traditional society and family support system, lack of police protection, impunity, loss of male power dynamics and perceived gender roles, retaliation, strategy/tool of war.</a:t>
            </a:r>
            <a:r>
              <a:rPr lang="en-GB"/>
              <a:t> </a:t>
            </a:r>
            <a:endParaRPr lang="en-US" b="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a:t>Per WHO the health impact of women exposed to IPV includes: (Source:</a:t>
            </a:r>
            <a:r>
              <a:rPr lang="es-ES"/>
              <a:t> https://www.who.int/reproductivehealth/publications/violence/VAW_infographic.pdf?ua=1)</a:t>
            </a:r>
            <a:endParaRPr lang="en-US" b="0"/>
          </a:p>
          <a:p>
            <a:pPr marL="628650" lvl="1" indent="-171450">
              <a:buFont typeface="Wingdings" pitchFamily="2" charset="2"/>
              <a:buChar char="q"/>
            </a:pPr>
            <a:r>
              <a:rPr lang="en-US" b="0"/>
              <a:t>Sexual and Reproductive Health:</a:t>
            </a:r>
            <a:r>
              <a:rPr lang="en-US"/>
              <a:t> </a:t>
            </a:r>
            <a:endParaRPr lang="en-US" b="0">
              <a:cs typeface="Calibri"/>
            </a:endParaRPr>
          </a:p>
          <a:p>
            <a:pPr marL="1085850" lvl="2" indent="-171450">
              <a:buFont typeface="Wingdings" pitchFamily="2" charset="2"/>
              <a:buChar char="Ø"/>
            </a:pPr>
            <a:r>
              <a:rPr lang="en-US" b="0"/>
              <a:t>16% more likely to have low birthweight baby.</a:t>
            </a:r>
            <a:r>
              <a:rPr lang="en-US"/>
              <a:t> </a:t>
            </a:r>
            <a:endParaRPr lang="en-US" b="0">
              <a:cs typeface="Calibri"/>
            </a:endParaRPr>
          </a:p>
          <a:p>
            <a:pPr marL="1085850" lvl="2" indent="-171450">
              <a:buFont typeface="Wingdings" pitchFamily="2" charset="2"/>
              <a:buChar char="Ø"/>
            </a:pPr>
            <a:r>
              <a:rPr lang="en-US" b="0"/>
              <a:t>1.5x more likely to have HIV + 1.5x more likely to get syphilis infection, chlamydia or gonorrhea.</a:t>
            </a:r>
            <a:r>
              <a:rPr lang="en-US"/>
              <a:t> </a:t>
            </a:r>
            <a:endParaRPr lang="en-US" b="0">
              <a:cs typeface="Calibri"/>
            </a:endParaRPr>
          </a:p>
          <a:p>
            <a:pPr marL="628650" lvl="1" indent="-171450">
              <a:buFont typeface="Wingdings" pitchFamily="2" charset="2"/>
              <a:buChar char="q"/>
            </a:pPr>
            <a:r>
              <a:rPr lang="en-US" b="0"/>
              <a:t>Death and Injury:</a:t>
            </a:r>
            <a:endParaRPr lang="en-US" b="0">
              <a:cs typeface="Calibri"/>
            </a:endParaRPr>
          </a:p>
          <a:p>
            <a:pPr marL="1085850" lvl="2" indent="-171450">
              <a:buFont typeface="Wingdings" pitchFamily="2" charset="2"/>
              <a:buChar char="Ø"/>
            </a:pPr>
            <a:r>
              <a:rPr lang="en-US"/>
              <a:t> </a:t>
            </a:r>
            <a:r>
              <a:rPr lang="en-US" b="0"/>
              <a:t>42% </a:t>
            </a:r>
            <a:r>
              <a:rPr lang="en-US"/>
              <a:t>of women who have experienced physical or sexual violence at the hands of a partner have experienced injuries as a result. </a:t>
            </a:r>
            <a:endParaRPr lang="en-US">
              <a:cs typeface="Calibri"/>
            </a:endParaRPr>
          </a:p>
          <a:p>
            <a:pPr marL="1085850" lvl="2" indent="-171450">
              <a:buFont typeface="Wingdings" pitchFamily="2" charset="2"/>
              <a:buChar char="Ø"/>
            </a:pPr>
            <a:r>
              <a:rPr lang="en-US"/>
              <a:t>38%of all murders of women globally were reported as being committed by their intimate partners</a:t>
            </a:r>
            <a:endParaRPr lang="en-US" b="0">
              <a:cs typeface="Calibri"/>
            </a:endParaRPr>
          </a:p>
          <a:p>
            <a:pPr marL="628650" lvl="1" indent="-171450">
              <a:buFont typeface="Wingdings" pitchFamily="2" charset="2"/>
              <a:buChar char="q"/>
            </a:pPr>
            <a:r>
              <a:rPr lang="en-US" b="0"/>
              <a:t>Mental health:</a:t>
            </a:r>
            <a:r>
              <a:rPr lang="en-US"/>
              <a:t> </a:t>
            </a:r>
            <a:endParaRPr lang="en-US" b="0">
              <a:cs typeface="Calibri"/>
            </a:endParaRPr>
          </a:p>
          <a:p>
            <a:pPr marL="1085850" lvl="2" indent="-171450">
              <a:buFont typeface="Wingdings" pitchFamily="2" charset="2"/>
              <a:buChar char="Ø"/>
            </a:pPr>
            <a:r>
              <a:rPr lang="en-US" b="0"/>
              <a:t>twice likely to experience depression and</a:t>
            </a:r>
            <a:r>
              <a:rPr lang="en-US"/>
              <a:t> </a:t>
            </a:r>
            <a:endParaRPr lang="en-US" b="0">
              <a:cs typeface="Calibri"/>
            </a:endParaRPr>
          </a:p>
          <a:p>
            <a:pPr marL="1085850" lvl="2" indent="-171450">
              <a:buFont typeface="Wingdings" pitchFamily="2" charset="2"/>
              <a:buChar char="Ø"/>
            </a:pPr>
            <a:r>
              <a:rPr lang="en-US" b="0"/>
              <a:t>almost twice as likely to have alcohol use disorders</a:t>
            </a:r>
            <a:endParaRPr lang="en-US" b="0">
              <a:cs typeface="Calibri"/>
            </a:endParaRPr>
          </a:p>
          <a:p>
            <a:pPr marL="1085850" lvl="2" indent="-171450">
              <a:buFont typeface="Wingdings" pitchFamily="2" charset="2"/>
              <a:buChar char="Ø"/>
            </a:pPr>
            <a:endParaRPr lang="en-US" b="0"/>
          </a:p>
          <a:p>
            <a:pPr marL="1085850" lvl="2" indent="-171450">
              <a:buFont typeface="Wingdings" pitchFamily="2" charset="2"/>
              <a:buChar char="Ø"/>
            </a:pPr>
            <a:endParaRPr lang="en-US" b="0"/>
          </a:p>
          <a:p>
            <a:r>
              <a:rPr lang="en-US" b="0"/>
              <a:t>Source: http://gbvguidelines.org/en/capacity-building/module-2-defining-gbv/</a:t>
            </a:r>
            <a:r>
              <a:rPr lang="en-US"/>
              <a:t> </a:t>
            </a:r>
            <a:endParaRPr lang="en-US" b="0">
              <a:cs typeface="Calibri"/>
            </a:endParaRPr>
          </a:p>
          <a:p>
            <a:r>
              <a:rPr lang="en-US" b="0"/>
              <a:t>Source: graphic adapted from:</a:t>
            </a:r>
            <a:r>
              <a:rPr lang="en-US"/>
              <a:t> </a:t>
            </a:r>
            <a:r>
              <a:rPr lang="en-US" b="0"/>
              <a:t> file:///Users/shadietofigh/Downloads/GBV_humanitarian_settings.pdf</a:t>
            </a:r>
            <a:endParaRPr lang="en-US" b="0">
              <a:cs typeface="Calibri"/>
            </a:endParaRPr>
          </a:p>
          <a:p>
            <a:r>
              <a:rPr lang="en-US" b="0"/>
              <a:t>Source; https://apps.who.int/iris/bitstream/handle/10665/77431/WHO_RHR_12.43_eng.pdf?sequence=1</a:t>
            </a:r>
            <a:endParaRPr lang="en-US" b="0">
              <a:cs typeface="Calibri"/>
            </a:endParaRPr>
          </a:p>
          <a:p>
            <a:endParaRPr lang="en-US" b="1"/>
          </a:p>
          <a:p>
            <a:pPr marL="1085850" lvl="2" indent="-171450">
              <a:buFont typeface="Wingdings" pitchFamily="2" charset="2"/>
              <a:buChar char="Ø"/>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s-ES"/>
          </a:p>
          <a:p>
            <a:endParaRPr lang="en-US" sz="130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7F20E781-B961-41A5-B315-23E5B7AE7D2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448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Facilitator notes:</a:t>
            </a:r>
            <a:r>
              <a:rPr lang="en-US"/>
              <a:t> </a:t>
            </a:r>
          </a:p>
          <a:p>
            <a:r>
              <a:rPr lang="en-US" sz="1200" b="0" i="0" u="none" strike="noStrike" kern="1200" baseline="0">
                <a:solidFill>
                  <a:schemeClr val="tx1"/>
                </a:solidFill>
                <a:latin typeface="+mn-lt"/>
                <a:ea typeface="+mn-ea"/>
                <a:cs typeface="+mn-cs"/>
              </a:rPr>
              <a:t>To gradually establish trust on this private and sensitive issue:</a:t>
            </a:r>
            <a:r>
              <a:rPr lang="en-US"/>
              <a:t> </a:t>
            </a:r>
            <a:endParaRPr lang="en-US" sz="1200" b="0" i="0" u="none" strike="noStrike" kern="1200" baseline="0">
              <a:solidFill>
                <a:schemeClr val="tx1"/>
              </a:solidFill>
              <a:latin typeface="+mn-lt"/>
              <a:cs typeface="Calibri"/>
            </a:endParaRPr>
          </a:p>
          <a:p>
            <a:pPr marL="628650" lvl="1" indent="-171450">
              <a:buFont typeface="Wingdings" pitchFamily="2" charset="2"/>
              <a:buChar char="Ø"/>
              <a:defRPr/>
            </a:pPr>
            <a:r>
              <a:rPr lang="en-US" sz="1200" b="0" i="0" u="none" strike="noStrike" kern="1200" baseline="0">
                <a:solidFill>
                  <a:schemeClr val="tx1"/>
                </a:solidFill>
                <a:latin typeface="+mn-lt"/>
                <a:ea typeface="+mn-ea"/>
                <a:cs typeface="+mn-cs"/>
              </a:rPr>
              <a:t>Never raise the issue of partner violence unless a woman is alone.</a:t>
            </a:r>
            <a:r>
              <a:rPr lang="en-US"/>
              <a:t> </a:t>
            </a:r>
            <a:endParaRPr lang="en-US" sz="1200" b="0" i="0" u="none" strike="noStrike" kern="1200" baseline="0">
              <a:solidFill>
                <a:schemeClr val="tx1"/>
              </a:solidFill>
              <a:latin typeface="+mn-lt"/>
              <a:cs typeface="Calibri"/>
            </a:endParaRPr>
          </a:p>
          <a:p>
            <a:pPr marL="628650" lvl="1" indent="-171450">
              <a:buFont typeface="Wingdings" pitchFamily="2" charset="2"/>
              <a:buChar char="Ø"/>
              <a:defRPr/>
            </a:pPr>
            <a:r>
              <a:rPr lang="en-US" sz="1200" b="0" i="0" u="none" strike="noStrike" kern="1200" baseline="0">
                <a:solidFill>
                  <a:schemeClr val="tx1"/>
                </a:solidFill>
                <a:latin typeface="+mn-lt"/>
                <a:ea typeface="+mn-ea"/>
                <a:cs typeface="+mn-cs"/>
              </a:rPr>
              <a:t>Even if she is with another woman, that woman could be the mother or sister of an abuser.</a:t>
            </a:r>
            <a:r>
              <a:rPr lang="en-US"/>
              <a:t> </a:t>
            </a:r>
            <a:endParaRPr lang="en-US" sz="1200" b="0" i="0" u="none" strike="noStrike" kern="1200" baseline="0">
              <a:solidFill>
                <a:schemeClr val="tx1"/>
              </a:solidFill>
              <a:latin typeface="+mn-lt"/>
              <a:cs typeface="Calibri"/>
            </a:endParaRPr>
          </a:p>
          <a:p>
            <a:pPr marL="628650" lvl="1" indent="-171450">
              <a:buFont typeface="Wingdings" pitchFamily="2" charset="2"/>
              <a:buChar char="Ø"/>
              <a:defRPr/>
            </a:pPr>
            <a:r>
              <a:rPr lang="en-US" sz="1200" b="0" i="0" u="none" strike="noStrike" kern="1200" baseline="0">
                <a:solidFill>
                  <a:schemeClr val="tx1"/>
                </a:solidFill>
                <a:latin typeface="+mn-lt"/>
                <a:ea typeface="+mn-ea"/>
                <a:cs typeface="+mn-cs"/>
              </a:rPr>
              <a:t>If you do ask her about violence, do it in an empathic, nonjudgmental manner.</a:t>
            </a:r>
            <a:r>
              <a:rPr lang="en-US"/>
              <a:t> </a:t>
            </a:r>
            <a:endParaRPr lang="en-US" sz="1200" b="0" i="0" u="none" strike="noStrike" kern="1200" baseline="0">
              <a:solidFill>
                <a:schemeClr val="tx1"/>
              </a:solidFill>
              <a:latin typeface="+mn-lt"/>
              <a:cs typeface="Calibri"/>
            </a:endParaRPr>
          </a:p>
          <a:p>
            <a:pPr marL="628650" lvl="1" indent="-171450">
              <a:buFont typeface="Wingdings" pitchFamily="2" charset="2"/>
              <a:buChar char="Ø"/>
              <a:defRPr/>
            </a:pPr>
            <a:r>
              <a:rPr lang="en-US" sz="1200" b="0" i="0" u="none" strike="noStrike" kern="1200" baseline="0">
                <a:solidFill>
                  <a:schemeClr val="tx1"/>
                </a:solidFill>
                <a:latin typeface="+mn-lt"/>
                <a:ea typeface="+mn-ea"/>
                <a:cs typeface="+mn-cs"/>
              </a:rPr>
              <a:t>Use language that is appropriate and relevant to the culture and community you are working in.</a:t>
            </a:r>
            <a:r>
              <a:rPr lang="en-US"/>
              <a:t> </a:t>
            </a:r>
            <a:endParaRPr lang="en-US" sz="1200" b="0" i="0" u="none" strike="noStrike" kern="1200" baseline="0">
              <a:solidFill>
                <a:schemeClr val="tx1"/>
              </a:solidFill>
              <a:latin typeface="+mn-lt"/>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200" b="0" i="0" u="none" strike="noStrike" kern="1200" baseline="0">
                <a:solidFill>
                  <a:schemeClr val="tx1"/>
                </a:solidFill>
                <a:latin typeface="+mn-lt"/>
                <a:ea typeface="+mn-ea"/>
                <a:cs typeface="+mn-cs"/>
              </a:rPr>
              <a:t>Some women may not like the words “violence” and “abuse”. Cultures and communities have ways of referring to the problem with other words. It is important to use the words that women themselves use.</a:t>
            </a:r>
            <a:endParaRPr lang="en-US" sz="1200" b="0" i="0" u="none" strike="noStrike" kern="1200" baseline="0">
              <a:solidFill>
                <a:schemeClr val="tx1"/>
              </a:solidFill>
              <a:latin typeface="+mn-lt"/>
              <a:cs typeface="Calibri"/>
            </a:endParaRPr>
          </a:p>
          <a:p>
            <a:pPr marL="171450" indent="-171450">
              <a:buFont typeface="Wingdings" pitchFamily="2" charset="2"/>
              <a:buChar char="Ø"/>
            </a:pPr>
            <a:endParaRPr lang="en-US" sz="1200" b="0" i="0" u="none" strike="noStrike" kern="1200" baseline="0">
              <a:solidFill>
                <a:schemeClr val="tx1"/>
              </a:solidFill>
              <a:latin typeface="+mn-lt"/>
              <a:ea typeface="+mn-ea"/>
              <a:cs typeface="+mn-cs"/>
            </a:endParaRPr>
          </a:p>
          <a:p>
            <a:r>
              <a:rPr lang="en-US">
                <a:cs typeface="Calibri" panose="020F0502020204030204"/>
              </a:rPr>
              <a:t>10-minute rapid exercise:</a:t>
            </a:r>
          </a:p>
          <a:p>
            <a:pPr marL="171450" indent="-171450">
              <a:buFont typeface="Arial" panose="020B0604020202020204" pitchFamily="34" charset="0"/>
              <a:buChar char="•"/>
            </a:pPr>
            <a:r>
              <a:rPr lang="en-US">
                <a:cs typeface="Calibri" panose="020F0502020204030204"/>
              </a:rPr>
              <a:t>Ask participants to pair up with a participant near them and practice both direct and indirect methods of questions about violence.  </a:t>
            </a:r>
          </a:p>
          <a:p>
            <a:pPr marL="171450" indent="-171450">
              <a:buFont typeface="Arial" panose="020B0604020202020204" pitchFamily="34" charset="0"/>
              <a:buChar char="•"/>
            </a:pPr>
            <a:r>
              <a:rPr lang="en-US">
                <a:cs typeface="Calibri" panose="020F0502020204030204"/>
              </a:rPr>
              <a:t>After each participant has practiced both types of questions take 5 minutes and ask how the exercise felt to them and if anyone in the group had new thoughts or suggestions for others that they think are helpful.  </a:t>
            </a:r>
          </a:p>
          <a:p>
            <a:endParaRPr lang="en-US">
              <a:cs typeface="Calibri" panose="020F0502020204030204"/>
            </a:endParaRPr>
          </a:p>
          <a:p>
            <a:r>
              <a:rPr lang="en-US">
                <a:cs typeface="Calibri" panose="020F0502020204030204"/>
              </a:rPr>
              <a:t>Source: WHO.(2013). Responding to intimate partner violence and sexual violence against women: WHO clinical and policy guidelines: http://www.who.int/reproductivehealth/publications/violence/9789241548595/en</a:t>
            </a:r>
          </a:p>
        </p:txBody>
      </p:sp>
      <p:sp>
        <p:nvSpPr>
          <p:cNvPr id="4" name="Slide Number Placeholder 3"/>
          <p:cNvSpPr>
            <a:spLocks noGrp="1"/>
          </p:cNvSpPr>
          <p:nvPr>
            <p:ph type="sldNum" sz="quarter" idx="5"/>
          </p:nvPr>
        </p:nvSpPr>
        <p:spPr/>
        <p:txBody>
          <a:bodyPr/>
          <a:lstStyle/>
          <a:p>
            <a:fld id="{BDE75D1C-764A-E649-B63D-EDCBD3A61343}" type="slidenum">
              <a:rPr lang="en-US" smtClean="0"/>
              <a:t>28</a:t>
            </a:fld>
            <a:endParaRPr lang="en-US"/>
          </a:p>
        </p:txBody>
      </p:sp>
    </p:spTree>
    <p:extLst>
      <p:ext uri="{BB962C8B-B14F-4D97-AF65-F5344CB8AC3E}">
        <p14:creationId xmlns:p14="http://schemas.microsoft.com/office/powerpoint/2010/main" val="792249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p>
          <a:p>
            <a:pPr marL="171450" indent="-171450">
              <a:buFont typeface="Wingdings" pitchFamily="2" charset="2"/>
              <a:buChar char="Ø"/>
            </a:pPr>
            <a:r>
              <a:rPr lang="en-US"/>
              <a:t>read the slide and elaborate as needed. </a:t>
            </a:r>
          </a:p>
          <a:p>
            <a:pPr marL="171450" indent="-171450">
              <a:buFont typeface="Wingdings" pitchFamily="2" charset="2"/>
              <a:buChar char="Ø"/>
            </a:pPr>
            <a:r>
              <a:rPr lang="en-US"/>
              <a:t>Remember women and adolescents accessing abortion services experience compounding barriers to access care in crises and while many may not disclose their violence, their visit may be the only opportunity for you as a provider to  share information on available SRH, health, mental health, protection </a:t>
            </a:r>
            <a:r>
              <a:rPr lang="en-US" err="1"/>
              <a:t>etc</a:t>
            </a:r>
            <a:r>
              <a:rPr lang="en-US"/>
              <a:t> services and referrals available. </a:t>
            </a:r>
          </a:p>
          <a:p>
            <a:pPr marL="171450" indent="-171450">
              <a:buFont typeface="Wingdings" pitchFamily="2" charset="2"/>
              <a:buChar char="Ø"/>
            </a:pPr>
            <a:endParaRPr lang="en-US"/>
          </a:p>
          <a:p>
            <a:pPr marL="0" indent="0">
              <a:buFont typeface="Wingdings" pitchFamily="2" charset="2"/>
              <a:buNone/>
            </a:pPr>
            <a:r>
              <a:rPr lang="en-US"/>
              <a:t>Source: WHO.(2013). Responding to intimate partner violence and sexual violence against women: WHO clinical and policy guidelines: http://</a:t>
            </a:r>
            <a:r>
              <a:rPr lang="en-US" err="1"/>
              <a:t>www.who.int</a:t>
            </a:r>
            <a:r>
              <a:rPr lang="en-US"/>
              <a:t>/</a:t>
            </a:r>
            <a:r>
              <a:rPr lang="en-US" err="1"/>
              <a:t>reproductivehealth</a:t>
            </a:r>
            <a:r>
              <a:rPr lang="en-US"/>
              <a:t>/publications/violence/9789241548595/</a:t>
            </a:r>
            <a:r>
              <a:rPr lang="en-US" err="1"/>
              <a:t>en</a:t>
            </a:r>
            <a:endParaRPr lang="en-US"/>
          </a:p>
        </p:txBody>
      </p:sp>
      <p:sp>
        <p:nvSpPr>
          <p:cNvPr id="4" name="Slide Number Placeholder 3"/>
          <p:cNvSpPr>
            <a:spLocks noGrp="1"/>
          </p:cNvSpPr>
          <p:nvPr>
            <p:ph type="sldNum" sz="quarter" idx="10"/>
          </p:nvPr>
        </p:nvSpPr>
        <p:spPr/>
        <p:txBody>
          <a:bodyPr/>
          <a:lstStyle/>
          <a:p>
            <a:fld id="{4EF4518D-D6B6-49F0-83B9-642D6F1462E5}" type="slidenum">
              <a:rPr lang="en-US" smtClean="0"/>
              <a:t>29</a:t>
            </a:fld>
            <a:endParaRPr lang="en-US"/>
          </a:p>
        </p:txBody>
      </p:sp>
    </p:spTree>
    <p:extLst>
      <p:ext uri="{BB962C8B-B14F-4D97-AF65-F5344CB8AC3E}">
        <p14:creationId xmlns:p14="http://schemas.microsoft.com/office/powerpoint/2010/main" val="534688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171450" indent="-171450">
              <a:buFont typeface="Wingdings" pitchFamily="2" charset="2"/>
              <a:buChar char="Ø"/>
            </a:pPr>
            <a:r>
              <a:rPr lang="en-US"/>
              <a:t>Read the content on this slide and explain as needed. </a:t>
            </a:r>
          </a:p>
        </p:txBody>
      </p:sp>
      <p:sp>
        <p:nvSpPr>
          <p:cNvPr id="4" name="Slide Number Placeholder 3"/>
          <p:cNvSpPr>
            <a:spLocks noGrp="1"/>
          </p:cNvSpPr>
          <p:nvPr>
            <p:ph type="sldNum" sz="quarter" idx="5"/>
          </p:nvPr>
        </p:nvSpPr>
        <p:spPr/>
        <p:txBody>
          <a:bodyPr/>
          <a:lstStyle/>
          <a:p>
            <a:fld id="{BDE75D1C-764A-E649-B63D-EDCBD3A61343}" type="slidenum">
              <a:rPr lang="en-US" smtClean="0"/>
              <a:t>3</a:t>
            </a:fld>
            <a:endParaRPr lang="en-US"/>
          </a:p>
        </p:txBody>
      </p:sp>
    </p:spTree>
    <p:extLst>
      <p:ext uri="{BB962C8B-B14F-4D97-AF65-F5344CB8AC3E}">
        <p14:creationId xmlns:p14="http://schemas.microsoft.com/office/powerpoint/2010/main" val="532340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endParaRPr lang="en-US">
              <a:cs typeface="Calibri"/>
            </a:endParaRPr>
          </a:p>
          <a:p>
            <a:pPr marL="171450" indent="-171450">
              <a:buFont typeface="Wingdings" pitchFamily="2" charset="2"/>
              <a:buChar char="Ø"/>
            </a:pPr>
            <a:r>
              <a:rPr lang="en-US"/>
              <a:t>Read slide and elaborate as needed </a:t>
            </a:r>
          </a:p>
          <a:p>
            <a:pPr marL="171450" indent="-171450">
              <a:buFont typeface="Wingdings" pitchFamily="2" charset="2"/>
              <a:buChar char="Ø"/>
            </a:pPr>
            <a:r>
              <a:rPr lang="en-US">
                <a:cs typeface="Calibri"/>
              </a:rPr>
              <a:t>Mention that privacy is visual and auditory</a:t>
            </a:r>
          </a:p>
          <a:p>
            <a:endParaRPr lang="en-US"/>
          </a:p>
          <a:p>
            <a:r>
              <a:rPr lang="en-US"/>
              <a:t>Source: WHO.(xx). Violence Against Women: Global Picture Health responsehttps://www.who.int/reproductivehealth/publications/violence/VAW_infographic.pdf?ua=1 </a:t>
            </a:r>
          </a:p>
          <a:p>
            <a:r>
              <a:rPr lang="en-US"/>
              <a:t>Source: IAWG. (2018). IAFM on Reproductive Health in Humanitarian Settings: https://iawgfieldmanual.com/manual</a:t>
            </a:r>
          </a:p>
          <a:p>
            <a:r>
              <a:rPr lang="en-US"/>
              <a:t>Source: Source. WHO.(2013). Responding to intimate partner violence and sexual violence against women: WHO clinical and policy guidelines: http://www.who.int/reproductivehealth/publications/violence/9789241548595/en</a:t>
            </a:r>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30</a:t>
            </a:fld>
            <a:endParaRPr lang="en-US"/>
          </a:p>
        </p:txBody>
      </p:sp>
    </p:spTree>
    <p:extLst>
      <p:ext uri="{BB962C8B-B14F-4D97-AF65-F5344CB8AC3E}">
        <p14:creationId xmlns:p14="http://schemas.microsoft.com/office/powerpoint/2010/main" val="3987386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MY" sz="1500"/>
              <a:t>Facilitator notes: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600" b="0" i="0" kern="1200">
                <a:solidFill>
                  <a:schemeClr val="tx1"/>
                </a:solidFill>
                <a:effectLst/>
                <a:latin typeface="Times New Roman" pitchFamily="18" charset="0"/>
                <a:ea typeface="+mn-ea"/>
                <a:cs typeface="+mn-cs"/>
              </a:rPr>
              <a:t>WHO “LIVES”  framework is an important tool for non-GBV provider specialists.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600" b="0" i="0" kern="1200">
                <a:solidFill>
                  <a:schemeClr val="tx1"/>
                </a:solidFill>
                <a:effectLst/>
                <a:latin typeface="Times New Roman" pitchFamily="18" charset="0"/>
                <a:ea typeface="+mn-ea"/>
                <a:cs typeface="+mn-cs"/>
              </a:rPr>
              <a:t>Read the slide and elaborate as needed</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600" b="0" i="0" kern="1200">
                <a:solidFill>
                  <a:schemeClr val="tx1"/>
                </a:solidFill>
                <a:effectLst/>
                <a:latin typeface="Times New Roman" pitchFamily="18" charset="0"/>
                <a:ea typeface="+mn-ea"/>
                <a:cs typeface="+mn-cs"/>
              </a:rPr>
              <a:t>Remember that informed consent for services and release of information is required as it ensures that survivors’ rights and needs are first and foremost.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sz="1600" b="0" i="0" kern="1200">
              <a:solidFill>
                <a:schemeClr val="tx1"/>
              </a:solidFill>
              <a:effectLst/>
              <a:latin typeface="Times New Roman" pitchFamily="18" charset="0"/>
              <a:ea typeface="+mn-ea"/>
              <a:cs typeface="+mn-cs"/>
            </a:endParaRPr>
          </a:p>
          <a:p>
            <a:pPr eaLnBrk="1" hangingPunct="1"/>
            <a:r>
              <a:rPr lang="en-US" sz="1500"/>
              <a:t>Source: WHO.(2013). Responding to intimate partner violence and sexual violence against women: WHO clinical and policy guidelines: http://www.who.int/reproductivehealth/publications/violence/9789241548595/en</a:t>
            </a:r>
          </a:p>
          <a:p>
            <a:pPr eaLnBrk="1" hangingPunct="1"/>
            <a:r>
              <a:rPr lang="en-US" sz="1500"/>
              <a:t>Source: WHO.(2020). Clinical management of rape and intimate partner violence survivors: developing protocols for use in humanitarian setting:  https://apps.who.int/iris/bitstream/handle/10665/331535/9789240001411-eng.pdf?ua=1</a:t>
            </a:r>
          </a:p>
          <a:p>
            <a:pPr eaLnBrk="1" hangingPunct="1"/>
            <a:endParaRPr lang="en-MY" sz="1500"/>
          </a:p>
        </p:txBody>
      </p:sp>
      <p:sp>
        <p:nvSpPr>
          <p:cNvPr id="4" name="Slide Number Placeholder 3"/>
          <p:cNvSpPr>
            <a:spLocks noGrp="1"/>
          </p:cNvSpPr>
          <p:nvPr>
            <p:ph type="sldNum" sz="quarter" idx="10"/>
          </p:nvPr>
        </p:nvSpPr>
        <p:spPr/>
        <p:txBody>
          <a:bodyPr/>
          <a:lstStyle/>
          <a:p>
            <a:fld id="{4EF4518D-D6B6-49F0-83B9-642D6F1462E5}" type="slidenum">
              <a:rPr lang="en-US" smtClean="0"/>
              <a:t>31</a:t>
            </a:fld>
            <a:endParaRPr lang="en-US"/>
          </a:p>
        </p:txBody>
      </p:sp>
    </p:spTree>
    <p:extLst>
      <p:ext uri="{BB962C8B-B14F-4D97-AF65-F5344CB8AC3E}">
        <p14:creationId xmlns:p14="http://schemas.microsoft.com/office/powerpoint/2010/main" val="1964543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Facilitators Notes</a:t>
            </a:r>
          </a:p>
          <a:p>
            <a:pPr marL="0" indent="0">
              <a:buFont typeface="Wingdings" panose="05000000000000000000" pitchFamily="2" charset="2"/>
              <a:buNone/>
            </a:pPr>
            <a:endParaRPr lang="en-US"/>
          </a:p>
          <a:p>
            <a:pPr marL="171450" indent="-171450">
              <a:buFont typeface="Wingdings" panose="05000000000000000000" pitchFamily="2" charset="2"/>
              <a:buChar char="Ø"/>
            </a:pPr>
            <a:r>
              <a:rPr lang="en-US"/>
              <a:t>The primary purpose of the history and examination is to determine the clinical care that is needed. History-taking and the examination are to be done at the survivor’s own pace. </a:t>
            </a:r>
          </a:p>
          <a:p>
            <a:pPr marL="171450" indent="-171450">
              <a:buFont typeface="Wingdings" panose="05000000000000000000" pitchFamily="2" charset="2"/>
              <a:buChar char="Ø"/>
            </a:pPr>
            <a:r>
              <a:rPr lang="en-US"/>
              <a:t>The main purpose of the physical examination is to provide medical care. Note the survivor's mental state. It is important to ask permission to do the physical exam and obtain informed consent for each step. Document everything thoroughly and objectively</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en-US"/>
              <a:t>EXPLAIN that the additional exam components that might be done for a survivor just after an assault, such as injury assessment and forensic exam, are beyond the scope of this workshop. </a:t>
            </a:r>
          </a:p>
          <a:p>
            <a:pPr marL="171450" indent="-171450">
              <a:buFont typeface="Wingdings" panose="05000000000000000000" pitchFamily="2" charset="2"/>
              <a:buChar char="Ø"/>
            </a:pPr>
            <a:r>
              <a:rPr lang="en-US"/>
              <a:t>REFER participants to the WHO/UNFPA/UNHCR and IAWG resources on the  next slide for further detail.</a:t>
            </a:r>
          </a:p>
          <a:p>
            <a:pPr marL="171450" indent="-171450">
              <a:buFont typeface="Wingdings" panose="05000000000000000000" pitchFamily="2" charset="2"/>
              <a:buChar char="Ø"/>
            </a:pPr>
            <a:endParaRPr lang="en-US"/>
          </a:p>
          <a:p>
            <a:pPr marL="0" indent="0">
              <a:buFont typeface="Wingdings" panose="05000000000000000000" pitchFamily="2" charset="2"/>
              <a:buNone/>
            </a:pPr>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32</a:t>
            </a:fld>
            <a:endParaRPr lang="en-US"/>
          </a:p>
        </p:txBody>
      </p:sp>
    </p:spTree>
    <p:extLst>
      <p:ext uri="{BB962C8B-B14F-4D97-AF65-F5344CB8AC3E}">
        <p14:creationId xmlns:p14="http://schemas.microsoft.com/office/powerpoint/2010/main" val="2029993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Facilitator Notes</a:t>
            </a:r>
            <a:r>
              <a:rPr lang="en-US"/>
              <a:t>:</a:t>
            </a:r>
          </a:p>
          <a:p>
            <a:pPr marL="171450" indent="-171450">
              <a:buFont typeface="Wingdings" panose="05000000000000000000" pitchFamily="2" charset="2"/>
              <a:buChar char="Ø"/>
            </a:pPr>
            <a:endParaRPr lang="en-US"/>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t>REFER TO</a:t>
            </a:r>
            <a:r>
              <a:rPr lang="en-US" sz="1200"/>
              <a:t> </a:t>
            </a:r>
            <a:r>
              <a:rPr lang="en-US" sz="1200" i="1">
                <a:solidFill>
                  <a:srgbClr val="F37B20"/>
                </a:solidFill>
                <a:effectLst/>
                <a:latin typeface="Calibri" panose="020F0502020204030204" pitchFamily="34" charset="0"/>
                <a:ea typeface="Times New Roman" panose="02020603050405020304" pitchFamily="18" charset="0"/>
                <a:cs typeface="Segoe UI" panose="020B0502040204020203" pitchFamily="34" charset="0"/>
                <a:hlinkClick r:id="rId3">
                  <a:extLst>
                    <a:ext uri="{A12FA001-AC4F-418D-AE19-62706E023703}">
                      <ahyp:hlinkClr xmlns:ahyp="http://schemas.microsoft.com/office/drawing/2018/hyperlinkcolor" val="tx"/>
                    </a:ext>
                  </a:extLst>
                </a:hlinkClick>
              </a:rPr>
              <a:t>Clinical Management of Sexual Violence Survivors in Crisis Settings created by the Inter-Agency Working Group on Reproductive Health in Crises </a:t>
            </a:r>
            <a:r>
              <a:rPr lang="en-US" sz="1200">
                <a:solidFill>
                  <a:schemeClr val="tx1"/>
                </a:solidFill>
                <a:effectLst/>
                <a:latin typeface="Calibri" panose="020F0502020204030204" pitchFamily="34" charset="0"/>
                <a:ea typeface="Times New Roman" panose="02020603050405020304" pitchFamily="18" charset="0"/>
                <a:cs typeface="Segoe UI" panose="020B0502040204020203" pitchFamily="34" charset="0"/>
                <a:hlinkClick r:id="rId3">
                  <a:extLst>
                    <a:ext uri="{A12FA001-AC4F-418D-AE19-62706E023703}">
                      <ahyp:hlinkClr xmlns:ahyp="http://schemas.microsoft.com/office/drawing/2018/hyperlinkcolor" val="tx"/>
                    </a:ext>
                  </a:extLst>
                </a:hlinkClick>
              </a:rPr>
              <a:t>(iawg.net)</a:t>
            </a:r>
            <a:r>
              <a:rPr lang="en-US" sz="1200">
                <a:solidFill>
                  <a:schemeClr val="tx1"/>
                </a:solidFill>
                <a:effectLst/>
                <a:latin typeface="Calibri" panose="020F0502020204030204" pitchFamily="34" charset="0"/>
                <a:ea typeface="Times New Roman" panose="02020603050405020304" pitchFamily="18" charset="0"/>
                <a:cs typeface="Segoe UI" panose="020B0502040204020203" pitchFamily="34" charset="0"/>
              </a:rPr>
              <a:t> and </a:t>
            </a:r>
            <a:r>
              <a:rPr lang="en-US" sz="1200" i="1" u="sng">
                <a:solidFill>
                  <a:schemeClr val="tx1"/>
                </a:solidFill>
                <a:latin typeface="Calibri" panose="020F0502020204030204" pitchFamily="34" charset="0"/>
                <a:ea typeface="Times New Roman" panose="02020603050405020304" pitchFamily="18" charset="0"/>
                <a:hlinkClick r:id="rId4"/>
              </a:rPr>
              <a:t>Clinical Management of Rape and Intimate Partner Violence Survivors: Developing protocols for use in humanitarian services </a:t>
            </a:r>
            <a:r>
              <a:rPr lang="en-US" sz="1200">
                <a:solidFill>
                  <a:schemeClr val="tx1"/>
                </a:solidFill>
                <a:effectLst/>
                <a:latin typeface="Calibri" panose="020F0502020204030204" pitchFamily="34" charset="0"/>
                <a:ea typeface="Times New Roman" panose="02020603050405020304" pitchFamily="18" charset="0"/>
              </a:rPr>
              <a:t>by WHO, UNFPA and UNHCR </a:t>
            </a:r>
            <a:r>
              <a:rPr lang="en-US" sz="1200">
                <a:solidFill>
                  <a:schemeClr val="tx1"/>
                </a:solidFill>
                <a:latin typeface="Calibri" panose="020F0502020204030204" pitchFamily="34" charset="0"/>
                <a:ea typeface="Times New Roman" panose="02020603050405020304" pitchFamily="18" charset="0"/>
              </a:rPr>
              <a:t>for detailed clinical guidance on all the above topics.</a:t>
            </a:r>
            <a:endParaRPr lang="en-US" sz="1200">
              <a:solidFill>
                <a:schemeClr val="tx1"/>
              </a:solidFill>
              <a:effectLst/>
              <a:latin typeface="Times New Roman" panose="02020603050405020304" pitchFamily="18" charset="0"/>
              <a:ea typeface="Times New Roman" panose="02020603050405020304" pitchFamily="18" charset="0"/>
            </a:endParaRP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en-US"/>
              <a:t>Let’s talk about some of the time-sensitive clinical issues that should be addressed with survivors.</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en-US"/>
              <a:t>WHO has provided job aids for frontline providers treating clients who disclose the sexual violence or clients they suspect has experienced sexual violence. </a:t>
            </a:r>
          </a:p>
          <a:p>
            <a:pPr marL="171450" indent="-171450">
              <a:buFont typeface="Wingdings" panose="05000000000000000000" pitchFamily="2" charset="2"/>
              <a:buChar char="Ø"/>
            </a:pPr>
            <a:endParaRPr lang="en-US"/>
          </a:p>
          <a:p>
            <a:pPr marL="628650" lvl="1" indent="-171450">
              <a:buFont typeface="Wingdings" panose="05000000000000000000" pitchFamily="2" charset="2"/>
              <a:buChar char="Ø"/>
            </a:pPr>
            <a:r>
              <a:rPr lang="en-US"/>
              <a:t>DISTRIBUTE copies of the WHO diagram “Pathway for initial care after assault” to each participant.  TELL them that they will use this handout later in an activity.</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en-US"/>
              <a:t>REVIEW the following points:</a:t>
            </a:r>
          </a:p>
          <a:p>
            <a:pPr marL="171450" indent="-171450">
              <a:buFont typeface="Wingdings" panose="05000000000000000000" pitchFamily="2" charset="2"/>
              <a:buChar char="Ø"/>
            </a:pPr>
            <a:endParaRPr lang="en-US"/>
          </a:p>
          <a:p>
            <a:pPr marL="628650" lvl="1" indent="-171450">
              <a:buFont typeface="Wingdings" panose="05000000000000000000" pitchFamily="2" charset="2"/>
              <a:buChar char="Ø"/>
            </a:pPr>
            <a:r>
              <a:rPr lang="en-US"/>
              <a:t>Treat life-threatening complications first and refer to higher-level health facilities, if appropriate.</a:t>
            </a:r>
          </a:p>
          <a:p>
            <a:pPr marL="457200" lvl="1" indent="0">
              <a:buFont typeface="Wingdings" panose="05000000000000000000" pitchFamily="2" charset="2"/>
              <a:buNone/>
            </a:pPr>
            <a:endParaRPr lang="en-US"/>
          </a:p>
          <a:p>
            <a:pPr marL="628650" lvl="1" indent="-171450">
              <a:buFont typeface="Wingdings" panose="05000000000000000000" pitchFamily="2" charset="2"/>
              <a:buChar char="Ø"/>
            </a:pPr>
            <a:r>
              <a:rPr lang="en-US"/>
              <a:t>Post-exposure prophylaxis (PEP) for HIV infection should be started as soon as possible and up to 72 hours after possible exposure to HIV. There is a risk of HIV transmission if there was exposure to blood or semen through vaginal, anal, or oral intercourse, or through wounds and/or mucus membranes.</a:t>
            </a:r>
          </a:p>
          <a:p>
            <a:pPr marL="628650" lvl="1" indent="-171450">
              <a:buFont typeface="Wingdings" panose="05000000000000000000" pitchFamily="2" charset="2"/>
              <a:buChar char="Ø"/>
            </a:pPr>
            <a:endParaRPr lang="en-US"/>
          </a:p>
          <a:p>
            <a:pPr marL="628650" lvl="1" indent="-171450">
              <a:buFont typeface="Wingdings" panose="05000000000000000000" pitchFamily="2" charset="2"/>
              <a:buChar char="Ø"/>
            </a:pPr>
            <a:r>
              <a:rPr lang="en-US"/>
              <a:t>Survivors of sexual violence should be given antibiotics to prevent and treat sexually transmitted infections (STIs)—chlamydia, gonorrhea, trichomonas, and syphilis—the first visit whenever that is. </a:t>
            </a:r>
          </a:p>
          <a:p>
            <a:pPr marL="1085850" lvl="2" indent="-171450">
              <a:buFont typeface="Wingdings" panose="05000000000000000000" pitchFamily="2" charset="2"/>
              <a:buChar char="Ø"/>
            </a:pPr>
            <a:r>
              <a:rPr lang="en-US"/>
              <a:t>There is no reason to test for STIs before offering treatment. The incubation time for STIs is often several weeks and there are no rapid point-of-care diagnostic tests available for most STIs.</a:t>
            </a:r>
          </a:p>
          <a:p>
            <a:pPr marL="628650" lvl="1" indent="-171450">
              <a:buFont typeface="Wingdings" panose="05000000000000000000" pitchFamily="2" charset="2"/>
              <a:buChar char="Ø"/>
            </a:pPr>
            <a:endParaRPr lang="en-US"/>
          </a:p>
          <a:p>
            <a:pPr marL="628650" lvl="1" indent="-171450">
              <a:buFont typeface="Wingdings" panose="05000000000000000000" pitchFamily="2" charset="2"/>
              <a:buChar char="Ø"/>
            </a:pPr>
            <a:r>
              <a:rPr lang="en-US"/>
              <a:t>Survivors presenting without severe injuries can often be treated on site. Clean any tears, cuts, and abrasions and suture clean wounds within 24 hours. Do not suture dirty wounds or wounds older than 24  hours. Consider giving appropriate antibiotics and pain relief if there are large unclean wounds. </a:t>
            </a:r>
          </a:p>
          <a:p>
            <a:pPr lvl="1"/>
            <a:endParaRPr lang="en-US"/>
          </a:p>
          <a:p>
            <a:pPr marL="628650" lvl="1" indent="-171450">
              <a:buFont typeface="Wingdings" panose="05000000000000000000" pitchFamily="2" charset="2"/>
              <a:buChar char="Ø"/>
            </a:pPr>
            <a:r>
              <a:rPr lang="en-US"/>
              <a:t>Give tetanus prophylaxis according to national protocol if there are any breaks in skin or mucosa and the patient is not vaccinated against tetanus, or the vaccination status is uncertain. </a:t>
            </a:r>
          </a:p>
          <a:p>
            <a:pPr marL="628650" lvl="1" indent="-171450">
              <a:buFont typeface="Wingdings" panose="05000000000000000000" pitchFamily="2" charset="2"/>
              <a:buChar char="Ø"/>
            </a:pPr>
            <a:endParaRPr lang="en-US"/>
          </a:p>
          <a:p>
            <a:pPr marL="1085850" lvl="2" indent="-171450">
              <a:buFont typeface="Wingdings" panose="05000000000000000000" pitchFamily="2" charset="2"/>
              <a:buChar char="Ø"/>
            </a:pPr>
            <a:r>
              <a:rPr lang="en-US"/>
              <a:t>REFER participants to the WHO/UNFPA/UNHCR and IAWG resources on the slide for further detail.</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en-US"/>
              <a:t>Prevention of pregnancy is also covered in the job aid through offering emergency contraception.  Let’s talk about the time-sensitive issues specifically related to the prevention and/or management of unwanted pregnancy after sexual assault that must be discussed with survivors. GO TO NEXT SLIDE</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endParaRPr lang="en-US"/>
          </a:p>
          <a:p>
            <a:pPr marL="0" indent="0">
              <a:buFont typeface="Wingdings" pitchFamily="2" charset="2"/>
              <a:buNone/>
            </a:pPr>
            <a:r>
              <a:rPr lang="en-US"/>
              <a:t>Image Source: World Health Organization (WHO). Health care for women subjected to intimate partner violence or sexual violence: A clinical handbook. Geneva: WHO; 2014</a:t>
            </a:r>
          </a:p>
          <a:p>
            <a:pPr marL="0" indent="0">
              <a:buFont typeface="Wingdings" pitchFamily="2" charset="2"/>
              <a:buNone/>
            </a:pPr>
            <a:r>
              <a:rPr lang="en-US"/>
              <a:t>https://www.who.int/reproductivehealth/publications/violence/vaw-clinical-handbook/en/ </a:t>
            </a:r>
          </a:p>
          <a:p>
            <a:pPr marL="0" indent="0">
              <a:buFont typeface="Wingdings" pitchFamily="2" charset="2"/>
              <a:buNone/>
            </a:pPr>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33</a:t>
            </a:fld>
            <a:endParaRPr lang="en-US"/>
          </a:p>
        </p:txBody>
      </p:sp>
    </p:spTree>
    <p:extLst>
      <p:ext uri="{BB962C8B-B14F-4D97-AF65-F5344CB8AC3E}">
        <p14:creationId xmlns:p14="http://schemas.microsoft.com/office/powerpoint/2010/main" val="2221264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09775" y="5441950"/>
            <a:ext cx="16084550" cy="3466523"/>
          </a:xfrm>
        </p:spPr>
        <p:txBody>
          <a:bodyPr/>
          <a:lstStyle/>
          <a:p>
            <a:r>
              <a:rPr lang="en-US">
                <a:sym typeface="Wingdings" panose="05000000000000000000" pitchFamily="2" charset="2"/>
              </a:rPr>
              <a:t>Facilitator Notes:</a:t>
            </a:r>
          </a:p>
          <a:p>
            <a:pPr marL="171450" indent="-171450">
              <a:buFont typeface="Wingdings" panose="05000000000000000000" pitchFamily="2" charset="2"/>
              <a:buChar char="Ø"/>
            </a:pPr>
            <a:r>
              <a:rPr lang="en-US"/>
              <a:t>Remember that survivors may seek post-rape care at any time after an assault; people make decisions about when and where to seek care in all different ways </a:t>
            </a:r>
          </a:p>
          <a:p>
            <a:pPr marL="628650" lvl="1" indent="-171450">
              <a:buFont typeface="Wingdings" panose="05000000000000000000" pitchFamily="2" charset="2"/>
              <a:buChar char="Ø"/>
            </a:pPr>
            <a:r>
              <a:rPr lang="en-US"/>
              <a:t>Some will come in within hours or a few days after an assault while others may not come in for weeks or months. </a:t>
            </a:r>
          </a:p>
          <a:p>
            <a:pPr marL="628650" lvl="1" indent="-171450">
              <a:buFont typeface="Wingdings" panose="05000000000000000000" pitchFamily="2" charset="2"/>
              <a:buChar char="Ø"/>
            </a:pPr>
            <a:r>
              <a:rPr lang="en-US"/>
              <a:t>Appropriate care and prevention and/or treatment options for survivors will differ depending on when they present</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t>For those who present weeks or months after the assault, always remember to ask if they </a:t>
            </a:r>
            <a:r>
              <a:rPr lang="en-US" sz="1800" i="0">
                <a:effectLst/>
                <a:latin typeface="Calibri" panose="020F0502020204030204" pitchFamily="34" charset="0"/>
                <a:ea typeface="Times New Roman" panose="02020603050405020304" pitchFamily="18" charset="0"/>
                <a:cs typeface="Times New Roman" panose="02020603050405020304" pitchFamily="18" charset="0"/>
              </a:rPr>
              <a:t>sought care or received any treatments at the time of the rape and manage clinical interventions appropriately. </a:t>
            </a:r>
            <a:endParaRPr lang="en-US" sz="1800" i="1">
              <a:effectLst/>
              <a:latin typeface="Calibri" panose="020F0502020204030204" pitchFamily="34" charset="0"/>
              <a:ea typeface="Times New Roman" panose="02020603050405020304" pitchFamily="18" charset="0"/>
              <a:cs typeface="Times New Roman" panose="02020603050405020304" pitchFamily="18" charset="0"/>
            </a:endParaRPr>
          </a:p>
          <a:p>
            <a:pPr marL="457200" lvl="1" indent="0">
              <a:buFont typeface="Wingdings" panose="05000000000000000000" pitchFamily="2" charset="2"/>
              <a:buNone/>
            </a:pPr>
            <a:endParaRPr lang="en-US"/>
          </a:p>
          <a:p>
            <a:pPr marL="171450" indent="-171450">
              <a:buFont typeface="Wingdings" panose="05000000000000000000" pitchFamily="2" charset="2"/>
              <a:buChar char="Ø"/>
            </a:pPr>
            <a:r>
              <a:rPr lang="en-US"/>
              <a:t>For the prevention and/or management of unwanted pregnancy…</a:t>
            </a:r>
          </a:p>
          <a:p>
            <a:pPr marL="628650" lvl="1" indent="-171450">
              <a:buFont typeface="Wingdings" panose="05000000000000000000" pitchFamily="2" charset="2"/>
              <a:buChar char="Ø"/>
            </a:pPr>
            <a:r>
              <a:rPr lang="en-US"/>
              <a:t>The first critical time period is up to the 5</a:t>
            </a:r>
            <a:r>
              <a:rPr lang="en-US" baseline="30000"/>
              <a:t>th</a:t>
            </a:r>
            <a:r>
              <a:rPr lang="en-US"/>
              <a:t> day, or 120 hours, since the rape. During that time, all survivors should be offered emergency contraception without any screening or pregnancy testing required.</a:t>
            </a:r>
          </a:p>
          <a:p>
            <a:pPr marL="628650" lvl="1" indent="-171450">
              <a:buFont typeface="Wingdings" panose="05000000000000000000" pitchFamily="2" charset="2"/>
              <a:buChar char="Ø"/>
            </a:pPr>
            <a:r>
              <a:rPr lang="en-US"/>
              <a:t>Pregnancy testing should be offered at the 2-week and 1-month follow-up visits and at any time a survivor’s menstrual period is a week or more late.</a:t>
            </a:r>
          </a:p>
          <a:p>
            <a:pPr marL="628650" lvl="1" indent="-171450">
              <a:buFont typeface="Wingdings" panose="05000000000000000000" pitchFamily="2" charset="2"/>
              <a:buChar char="Ø"/>
            </a:pPr>
            <a:r>
              <a:rPr lang="en-US"/>
              <a:t>Those who present with a pregnancy at any gestational age due to sexual violence should receive information about all available options, including safe abortion care or a referral for that care.</a:t>
            </a:r>
          </a:p>
          <a:p>
            <a:pPr marL="171450" indent="-171450">
              <a:buFont typeface="Wingdings" panose="05000000000000000000" pitchFamily="2" charset="2"/>
              <a:buChar char="Ø"/>
            </a:pPr>
            <a:endParaRPr lang="en-US"/>
          </a:p>
          <a:p>
            <a:pPr marL="457200" lvl="1" indent="0">
              <a:buFont typeface="Wingdings" panose="05000000000000000000" pitchFamily="2" charset="2"/>
              <a:buNone/>
            </a:pPr>
            <a:endParaRPr lang="en-US"/>
          </a:p>
          <a:p>
            <a:pPr marL="0" indent="0">
              <a:buFont typeface="Wingdings" panose="05000000000000000000" pitchFamily="2" charset="2"/>
              <a:buNone/>
            </a:pPr>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34</a:t>
            </a:fld>
            <a:endParaRPr lang="en-US"/>
          </a:p>
        </p:txBody>
      </p:sp>
    </p:spTree>
    <p:extLst>
      <p:ext uri="{BB962C8B-B14F-4D97-AF65-F5344CB8AC3E}">
        <p14:creationId xmlns:p14="http://schemas.microsoft.com/office/powerpoint/2010/main" val="433444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ym typeface="Wingdings" panose="05000000000000000000" pitchFamily="2" charset="2"/>
              </a:rPr>
              <a:t>Facilitator Notes:</a:t>
            </a:r>
          </a:p>
          <a:p>
            <a:pPr marL="171450" indent="-171450">
              <a:buFont typeface="Wingdings" panose="05000000000000000000" pitchFamily="2" charset="2"/>
              <a:buChar char="Ø"/>
            </a:pPr>
            <a:r>
              <a:rPr lang="en-US"/>
              <a:t>Per the WHO, these are the methods for induced abortion (termination of pregnancy) according to when they can be used</a:t>
            </a:r>
          </a:p>
          <a:p>
            <a:pPr marL="628650" lvl="1" indent="-171450">
              <a:buFont typeface="Wingdings" panose="05000000000000000000" pitchFamily="2" charset="2"/>
              <a:buChar char="Ø"/>
            </a:pPr>
            <a:r>
              <a:rPr lang="en-US"/>
              <a:t>REVIEW the slide content and answer any questions.</a:t>
            </a:r>
          </a:p>
          <a:p>
            <a:pPr marL="628650" lvl="1" indent="-171450">
              <a:buFont typeface="Wingdings" panose="05000000000000000000" pitchFamily="2" charset="2"/>
              <a:buChar char="Ø"/>
            </a:pPr>
            <a:r>
              <a:rPr lang="en-US"/>
              <a:t>NOTE that local standards and guidelines may differ from the WHO guidance, but it is important to understand the global evidence and guidance.</a:t>
            </a:r>
          </a:p>
          <a:p>
            <a:pPr marL="628650" lvl="1" indent="-171450">
              <a:buFont typeface="Wingdings" panose="05000000000000000000" pitchFamily="2" charset="2"/>
              <a:buChar char="Ø"/>
            </a:pPr>
            <a:r>
              <a:rPr lang="en-US"/>
              <a:t>NOTE that Ipas’s </a:t>
            </a:r>
            <a:r>
              <a:rPr lang="en-US" sz="1200" i="1">
                <a:solidFill>
                  <a:schemeClr val="tx1">
                    <a:lumMod val="50000"/>
                  </a:schemeClr>
                </a:solidFill>
                <a:cs typeface="Helvetica" panose="020B0604020202020204" pitchFamily="34" charset="0"/>
              </a:rPr>
              <a:t>Clinical Updates in Reproductive Health </a:t>
            </a:r>
            <a:r>
              <a:rPr lang="en-US" sz="1200" i="0">
                <a:solidFill>
                  <a:schemeClr val="tx1">
                    <a:lumMod val="50000"/>
                  </a:schemeClr>
                </a:solidFill>
                <a:cs typeface="Helvetica" panose="020B0604020202020204" pitchFamily="34" charset="0"/>
              </a:rPr>
              <a:t>is specially designed to provide concise, easy-to-read information about a wide spectrum of topics related to abortion care. including the various regimens for medical abortion. The </a:t>
            </a:r>
            <a:r>
              <a:rPr lang="en-US" sz="1200" i="1">
                <a:solidFill>
                  <a:schemeClr val="tx1">
                    <a:lumMod val="50000"/>
                  </a:schemeClr>
                </a:solidFill>
                <a:cs typeface="Helvetica" panose="020B0604020202020204" pitchFamily="34" charset="0"/>
              </a:rPr>
              <a:t>Clinical Updates </a:t>
            </a:r>
            <a:r>
              <a:rPr lang="en-US" sz="1200" i="0">
                <a:solidFill>
                  <a:schemeClr val="tx1">
                    <a:lumMod val="50000"/>
                  </a:schemeClr>
                </a:solidFill>
                <a:cs typeface="Helvetica" panose="020B0604020202020204" pitchFamily="34" charset="0"/>
              </a:rPr>
              <a:t>are updated annually and are available online in English, French, Spanish and Portuguese. </a:t>
            </a:r>
          </a:p>
          <a:p>
            <a:pPr marL="628650" lvl="1" indent="-171450">
              <a:buFont typeface="Wingdings" panose="05000000000000000000" pitchFamily="2" charset="2"/>
              <a:buChar char="Ø"/>
            </a:pPr>
            <a:r>
              <a:rPr lang="en-US" sz="1200" i="0">
                <a:solidFill>
                  <a:schemeClr val="tx1">
                    <a:lumMod val="50000"/>
                  </a:schemeClr>
                </a:solidFill>
                <a:cs typeface="Helvetica" panose="020B0604020202020204" pitchFamily="34" charset="0"/>
              </a:rPr>
              <a:t>GO to &lt;https://www.ipas.org/resource/clinical-updates-in-reproductive-health-2/&gt; </a:t>
            </a:r>
            <a:r>
              <a:rPr lang="en-US"/>
              <a:t>and review the resources there if an internet connection is available and time allows.</a:t>
            </a:r>
            <a:endParaRPr lang="en-US" i="0"/>
          </a:p>
          <a:p>
            <a:pPr marL="628650" lvl="1" indent="-171450">
              <a:buFont typeface="Wingdings" panose="05000000000000000000" pitchFamily="2" charset="2"/>
              <a:buChar char="Ø"/>
            </a:pPr>
            <a:endParaRPr lang="en-US"/>
          </a:p>
          <a:p>
            <a:pPr marL="628650" lvl="1" indent="-171450">
              <a:buFont typeface="Wingdings" panose="05000000000000000000" pitchFamily="2" charset="2"/>
              <a:buChar char="Ø"/>
            </a:pPr>
            <a:endParaRPr lang="en-US"/>
          </a:p>
          <a:p>
            <a:pPr marL="457200" lvl="1" indent="0">
              <a:buFont typeface="Wingdings" panose="05000000000000000000" pitchFamily="2" charset="2"/>
              <a:buNone/>
            </a:pPr>
            <a:endParaRPr lang="en-US"/>
          </a:p>
          <a:p>
            <a:pPr marL="0" indent="0">
              <a:buFont typeface="Wingdings" panose="05000000000000000000" pitchFamily="2" charset="2"/>
              <a:buNone/>
            </a:pPr>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35</a:t>
            </a:fld>
            <a:endParaRPr lang="en-US"/>
          </a:p>
        </p:txBody>
      </p:sp>
      <p:pic>
        <p:nvPicPr>
          <p:cNvPr id="10" name="Picture 9">
            <a:extLst>
              <a:ext uri="{FF2B5EF4-FFF2-40B4-BE49-F238E27FC236}">
                <a16:creationId xmlns:a16="http://schemas.microsoft.com/office/drawing/2014/main" id="{12196A71-ECD4-4A11-B619-8CC763B8A0AA}"/>
              </a:ext>
            </a:extLst>
          </p:cNvPr>
          <p:cNvPicPr>
            <a:picLocks noChangeAspect="1"/>
          </p:cNvPicPr>
          <p:nvPr/>
        </p:nvPicPr>
        <p:blipFill>
          <a:blip r:embed="rId3"/>
          <a:stretch>
            <a:fillRect/>
          </a:stretch>
        </p:blipFill>
        <p:spPr>
          <a:xfrm>
            <a:off x="2195656" y="8304212"/>
            <a:ext cx="6762750" cy="1590675"/>
          </a:xfrm>
          <a:prstGeom prst="rect">
            <a:avLst/>
          </a:prstGeom>
        </p:spPr>
      </p:pic>
    </p:spTree>
    <p:extLst>
      <p:ext uri="{BB962C8B-B14F-4D97-AF65-F5344CB8AC3E}">
        <p14:creationId xmlns:p14="http://schemas.microsoft.com/office/powerpoint/2010/main" val="1764547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p>
          <a:p>
            <a:pPr marL="171450" indent="-171450">
              <a:buFont typeface="Wingdings" pitchFamily="2" charset="2"/>
              <a:buChar char="Ø"/>
            </a:pPr>
            <a:r>
              <a:rPr lang="en-US"/>
              <a:t>The stress and stigma associated with the  abortion seeking experience coupled with trauma from sexual violence trauma for women and adolescents in crises require frontline abortion providers to adopt a survivor-centered approach that includes a trauma-informed lens when providing services. </a:t>
            </a:r>
          </a:p>
          <a:p>
            <a:pPr marL="628650" lvl="1" indent="-171450">
              <a:buFont typeface="Wingdings" pitchFamily="2" charset="2"/>
              <a:buChar char="Ø"/>
            </a:pPr>
            <a:r>
              <a:rPr lang="en-US" err="1"/>
              <a:t>Source:</a:t>
            </a:r>
            <a:r>
              <a:rPr lang="en-US" sz="1200" b="0" i="0" kern="1200" err="1">
                <a:solidFill>
                  <a:schemeClr val="tx1"/>
                </a:solidFill>
                <a:effectLst/>
                <a:latin typeface="+mn-lt"/>
                <a:ea typeface="+mn-ea"/>
                <a:cs typeface="+mn-cs"/>
              </a:rPr>
              <a:t>Gretchen</a:t>
            </a:r>
            <a:r>
              <a:rPr lang="en-US" sz="1200" b="0" i="0" kern="1200">
                <a:solidFill>
                  <a:schemeClr val="tx1"/>
                </a:solidFill>
                <a:effectLst/>
                <a:latin typeface="+mn-lt"/>
                <a:ea typeface="+mn-ea"/>
                <a:cs typeface="+mn-cs"/>
              </a:rPr>
              <a:t> E. Ely, Rebecca S. </a:t>
            </a:r>
            <a:r>
              <a:rPr lang="en-US" sz="1200" b="0" i="0" kern="1200" err="1">
                <a:solidFill>
                  <a:schemeClr val="tx1"/>
                </a:solidFill>
                <a:effectLst/>
                <a:latin typeface="+mn-lt"/>
                <a:ea typeface="+mn-ea"/>
                <a:cs typeface="+mn-cs"/>
              </a:rPr>
              <a:t>Rouland</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Polmanteer</a:t>
            </a:r>
            <a:r>
              <a:rPr lang="en-US" sz="1200" b="0" i="0" kern="1200">
                <a:solidFill>
                  <a:schemeClr val="tx1"/>
                </a:solidFill>
                <a:effectLst/>
                <a:latin typeface="+mn-lt"/>
                <a:ea typeface="+mn-ea"/>
                <a:cs typeface="+mn-cs"/>
              </a:rPr>
              <a:t> &amp; Jenni </a:t>
            </a:r>
            <a:r>
              <a:rPr lang="en-US" sz="1200" b="0" i="0" kern="1200" err="1">
                <a:solidFill>
                  <a:schemeClr val="tx1"/>
                </a:solidFill>
                <a:effectLst/>
                <a:latin typeface="+mn-lt"/>
                <a:ea typeface="+mn-ea"/>
                <a:cs typeface="+mn-cs"/>
              </a:rPr>
              <a:t>Kotting</a:t>
            </a:r>
            <a:r>
              <a:rPr lang="en-US" sz="1200" b="0" i="0" kern="1200">
                <a:solidFill>
                  <a:schemeClr val="tx1"/>
                </a:solidFill>
                <a:effectLst/>
                <a:latin typeface="+mn-lt"/>
                <a:ea typeface="+mn-ea"/>
                <a:cs typeface="+mn-cs"/>
              </a:rPr>
              <a:t> (2018) A trauma-informed social work framework for the abortion seeking experience, Social Work in Mental Health, 16:2, 172-200, DOI: </a:t>
            </a:r>
            <a:r>
              <a:rPr lang="en-US" sz="1200" b="0" i="0" u="sng" kern="1200">
                <a:solidFill>
                  <a:schemeClr val="tx1"/>
                </a:solidFill>
                <a:effectLst/>
                <a:latin typeface="+mn-lt"/>
                <a:ea typeface="+mn-ea"/>
                <a:cs typeface="+mn-cs"/>
                <a:hlinkClick r:id="rId3"/>
              </a:rPr>
              <a:t>10.1080/15332985.2017.1369485</a:t>
            </a:r>
            <a:r>
              <a:rPr lang="en-US"/>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a:t>The ten practical steps to trauma-informed care includes guidance on how providers can improve care for clients who have experienced trauma from sexual violence. The implementation of the ten-step trauma-informed care approach in conjunction with the LIVES method ‘accommodates and centers the care on the survivor’s needs and empowers the survivor to know she has agency and authority in decision making about her health and needs throughout the visit. Trauma-informed care creates resilience and decreases the negative impact of trauma triggers and thereby decreases negative health outcomes. </a:t>
            </a: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a:t>Source. </a:t>
            </a:r>
            <a:r>
              <a:rPr lang="en-US" sz="1600" b="0" i="0" u="none" strike="noStrike" kern="1200" baseline="0">
                <a:solidFill>
                  <a:schemeClr val="tx1"/>
                </a:solidFill>
                <a:latin typeface="+mn-lt"/>
                <a:ea typeface="+mn-ea"/>
                <a:cs typeface="+mn-cs"/>
              </a:rPr>
              <a:t>WHO.2013. Clinical handbook for providers on Sexual Violence: http://www.who.int/reproductivehealth/publications/violence/9789241548595/en/</a:t>
            </a:r>
            <a:endParaRPr lang="en-US"/>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a:t>Source: </a:t>
            </a:r>
            <a:r>
              <a:rPr lang="en-US" sz="1200" b="0" i="0" kern="1200">
                <a:solidFill>
                  <a:schemeClr val="tx1"/>
                </a:solidFill>
                <a:effectLst/>
                <a:latin typeface="+mn-lt"/>
                <a:ea typeface="+mn-ea"/>
                <a:cs typeface="+mn-cs"/>
              </a:rPr>
              <a:t>Miller, Kathleen K.; Brown, Calla R.; </a:t>
            </a:r>
            <a:r>
              <a:rPr lang="en-US" sz="1200" b="0" i="0" kern="1200" err="1">
                <a:solidFill>
                  <a:schemeClr val="tx1"/>
                </a:solidFill>
                <a:effectLst/>
                <a:latin typeface="+mn-lt"/>
                <a:ea typeface="+mn-ea"/>
                <a:cs typeface="+mn-cs"/>
              </a:rPr>
              <a:t>Shramko</a:t>
            </a:r>
            <a:r>
              <a:rPr lang="en-US" sz="1200" b="0" i="0" kern="1200">
                <a:solidFill>
                  <a:schemeClr val="tx1"/>
                </a:solidFill>
                <a:effectLst/>
                <a:latin typeface="+mn-lt"/>
                <a:ea typeface="+mn-ea"/>
                <a:cs typeface="+mn-cs"/>
              </a:rPr>
              <a:t>, Maura; </a:t>
            </a:r>
            <a:r>
              <a:rPr lang="en-US" sz="1200" b="0" i="0" kern="1200" err="1">
                <a:solidFill>
                  <a:schemeClr val="tx1"/>
                </a:solidFill>
                <a:effectLst/>
                <a:latin typeface="+mn-lt"/>
                <a:ea typeface="+mn-ea"/>
                <a:cs typeface="+mn-cs"/>
              </a:rPr>
              <a:t>Svetaz</a:t>
            </a:r>
            <a:r>
              <a:rPr lang="en-US" sz="1200" b="0" i="0" kern="1200">
                <a:solidFill>
                  <a:schemeClr val="tx1"/>
                </a:solidFill>
                <a:effectLst/>
                <a:latin typeface="+mn-lt"/>
                <a:ea typeface="+mn-ea"/>
                <a:cs typeface="+mn-cs"/>
              </a:rPr>
              <a:t>, Maria V. 2019. "Applying Trauma-Informed Practices to the Care of Refugee and Immigrant Youth: 10 Clinical Pearls" </a:t>
            </a:r>
            <a:r>
              <a:rPr lang="en-US" sz="1200" b="0" i="1" kern="1200">
                <a:solidFill>
                  <a:schemeClr val="tx1"/>
                </a:solidFill>
                <a:effectLst/>
                <a:latin typeface="+mn-lt"/>
                <a:ea typeface="+mn-ea"/>
                <a:cs typeface="+mn-cs"/>
              </a:rPr>
              <a:t>Children</a:t>
            </a:r>
            <a:r>
              <a:rPr lang="en-US" sz="1200" b="0" i="0" kern="1200">
                <a:solidFill>
                  <a:schemeClr val="tx1"/>
                </a:solidFill>
                <a:effectLst/>
                <a:latin typeface="+mn-lt"/>
                <a:ea typeface="+mn-ea"/>
                <a:cs typeface="+mn-cs"/>
              </a:rPr>
              <a:t> 6, no. 8: 94. https://doi.org/10.3390/children6080094</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i="0" kern="1200">
                <a:solidFill>
                  <a:schemeClr val="tx1"/>
                </a:solidFill>
                <a:effectLst/>
                <a:latin typeface="+mn-lt"/>
                <a:ea typeface="+mn-ea"/>
                <a:cs typeface="+mn-cs"/>
              </a:rPr>
              <a:t>Read through the slide and elaborate as needed. </a:t>
            </a:r>
            <a:endParaRPr lang="en-US"/>
          </a:p>
          <a:p>
            <a:pPr marL="171450" indent="-171450">
              <a:buFont typeface="Wingdings" pitchFamily="2" charset="2"/>
              <a:buChar char="Ø"/>
            </a:pPr>
            <a:endParaRPr lang="en-US"/>
          </a:p>
          <a:p>
            <a:pPr marL="0" indent="0">
              <a:buFont typeface="Wingdings" pitchFamily="2" charset="2"/>
              <a:buNone/>
            </a:pPr>
            <a:endParaRPr lang="en-US"/>
          </a:p>
          <a:p>
            <a:pPr marL="0" indent="0">
              <a:buFont typeface="Wingdings" pitchFamily="2" charset="2"/>
              <a:buNone/>
            </a:pPr>
            <a:r>
              <a:rPr lang="en-US"/>
              <a:t>Adapted from:</a:t>
            </a:r>
          </a:p>
          <a:p>
            <a:pPr marL="0" indent="0">
              <a:buFont typeface="Wingdings" pitchFamily="2" charset="2"/>
              <a:buNone/>
            </a:pPr>
            <a:r>
              <a:rPr lang="en-US"/>
              <a:t>Source: Reproductive Health Access Project. (2015). Contraceptive Pearl: Trauma-Informed Pelvic exams:  https://www.reproductiveaccess.org/resource/trauma-informed-pelvic-exams/#:~:text=For%20patients%20with%20a%20history,patient%20is%20clothed%20and%20seated). </a:t>
            </a:r>
          </a:p>
          <a:p>
            <a:pPr marL="171450" indent="-171450">
              <a:buFont typeface="Wingdings" pitchFamily="2" charset="2"/>
              <a:buChar char="Ø"/>
            </a:pPr>
            <a:endParaRPr lang="en-US"/>
          </a:p>
          <a:p>
            <a:pPr marL="171450" indent="-171450">
              <a:buFont typeface="Wingdings" pitchFamily="2" charset="2"/>
              <a:buChar char="Ø"/>
            </a:pPr>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36</a:t>
            </a:fld>
            <a:endParaRPr lang="en-US"/>
          </a:p>
        </p:txBody>
      </p:sp>
    </p:spTree>
    <p:extLst>
      <p:ext uri="{BB962C8B-B14F-4D97-AF65-F5344CB8AC3E}">
        <p14:creationId xmlns:p14="http://schemas.microsoft.com/office/powerpoint/2010/main" val="914165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171450" indent="-171450">
              <a:buFont typeface="Wingdings" pitchFamily="2" charset="2"/>
              <a:buChar char="Ø"/>
            </a:pPr>
            <a:r>
              <a:rPr lang="en-US"/>
              <a:t>Continue reading steps on the slide and elaborate as needed. </a:t>
            </a:r>
          </a:p>
        </p:txBody>
      </p:sp>
      <p:sp>
        <p:nvSpPr>
          <p:cNvPr id="4" name="Slide Number Placeholder 3"/>
          <p:cNvSpPr>
            <a:spLocks noGrp="1"/>
          </p:cNvSpPr>
          <p:nvPr>
            <p:ph type="sldNum" sz="quarter" idx="5"/>
          </p:nvPr>
        </p:nvSpPr>
        <p:spPr/>
        <p:txBody>
          <a:bodyPr/>
          <a:lstStyle/>
          <a:p>
            <a:fld id="{BDE75D1C-764A-E649-B63D-EDCBD3A61343}" type="slidenum">
              <a:rPr lang="en-US" smtClean="0"/>
              <a:t>37</a:t>
            </a:fld>
            <a:endParaRPr lang="en-US"/>
          </a:p>
        </p:txBody>
      </p:sp>
    </p:spTree>
    <p:extLst>
      <p:ext uri="{BB962C8B-B14F-4D97-AF65-F5344CB8AC3E}">
        <p14:creationId xmlns:p14="http://schemas.microsoft.com/office/powerpoint/2010/main" val="1501364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200"/>
              <a:t>Read content on the slide.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200"/>
              <a:t>Also state that where available, use lubricant and/or the smallest possible speculum</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200"/>
              <a:t>Answer any final questions about the 10 Steps of trauma-informed care before moving to the Activity</a:t>
            </a:r>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38</a:t>
            </a:fld>
            <a:endParaRPr lang="en-US"/>
          </a:p>
        </p:txBody>
      </p:sp>
    </p:spTree>
    <p:extLst>
      <p:ext uri="{BB962C8B-B14F-4D97-AF65-F5344CB8AC3E}">
        <p14:creationId xmlns:p14="http://schemas.microsoft.com/office/powerpoint/2010/main" val="11173472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u="sng">
                <a:effectLst/>
                <a:latin typeface="Calibri" panose="020F0502020204030204" pitchFamily="34" charset="0"/>
                <a:ea typeface="Times New Roman" panose="02020603050405020304" pitchFamily="18" charset="0"/>
                <a:cs typeface="Times New Roman" panose="02020603050405020304" pitchFamily="18" charset="0"/>
              </a:rPr>
              <a:t>Note for facilitators</a:t>
            </a:r>
            <a:r>
              <a:rPr lang="en-US" sz="1800" i="0">
                <a:effectLst/>
                <a:latin typeface="Calibri" panose="020F0502020204030204" pitchFamily="34" charset="0"/>
                <a:ea typeface="Times New Roman" panose="02020603050405020304" pitchFamily="18" charset="0"/>
                <a:cs typeface="Times New Roman" panose="02020603050405020304" pitchFamily="18" charset="0"/>
              </a:rPr>
              <a:t>:  These case studies are for small group work and discussions and are meant to help the participants review and practice the steps of the LIVES method and of trauma-informed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a:effectLst/>
                <a:latin typeface="Calibri" panose="020F0502020204030204" pitchFamily="34" charset="0"/>
                <a:ea typeface="Times New Roman" panose="02020603050405020304" pitchFamily="18" charset="0"/>
                <a:cs typeface="Times New Roman" panose="02020603050405020304" pitchFamily="18" charset="0"/>
              </a:rPr>
              <a:t>Use the </a:t>
            </a:r>
            <a:r>
              <a:rPr lang="en-US" sz="1800" i="1">
                <a:effectLst/>
                <a:latin typeface="Calibri" panose="020F0502020204030204" pitchFamily="34" charset="0"/>
                <a:ea typeface="Times New Roman" panose="02020603050405020304" pitchFamily="18" charset="0"/>
                <a:cs typeface="Times New Roman" panose="02020603050405020304" pitchFamily="18" charset="0"/>
              </a:rPr>
              <a:t>Clinical Case Studies </a:t>
            </a:r>
            <a:r>
              <a:rPr lang="en-US" sz="1800" i="0">
                <a:effectLst/>
                <a:latin typeface="Calibri" panose="020F0502020204030204" pitchFamily="34" charset="0"/>
                <a:ea typeface="Times New Roman" panose="02020603050405020304" pitchFamily="18" charset="0"/>
                <a:cs typeface="Times New Roman" panose="02020603050405020304" pitchFamily="18" charset="0"/>
              </a:rPr>
              <a:t>for this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Divide participants into groups of three.  Each group will perform simulated practice of the LIVES method and trauma-informed care process.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Distribute the </a:t>
            </a:r>
            <a:r>
              <a:rPr lang="en-US" sz="1800" i="1">
                <a:effectLst/>
                <a:latin typeface="Calibri" panose="020F0502020204030204" pitchFamily="34" charset="0"/>
                <a:ea typeface="Calibri" panose="020F0502020204030204" pitchFamily="34" charset="0"/>
                <a:cs typeface="Times New Roman" panose="02020603050405020304" pitchFamily="18" charset="0"/>
              </a:rPr>
              <a:t>Trauma-Informed Care Direct Observation Feedback </a:t>
            </a:r>
            <a:r>
              <a:rPr lang="en-US" sz="1800">
                <a:effectLst/>
                <a:latin typeface="Calibri" panose="020F0502020204030204" pitchFamily="34" charset="0"/>
                <a:ea typeface="Calibri" panose="020F0502020204030204" pitchFamily="34" charset="0"/>
                <a:cs typeface="Times New Roman" panose="02020603050405020304" pitchFamily="18" charset="0"/>
              </a:rPr>
              <a:t>Form to each participant.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Distribute the </a:t>
            </a:r>
            <a:r>
              <a:rPr lang="en-US" sz="1800" i="1">
                <a:effectLst/>
                <a:latin typeface="Calibri" panose="020F0502020204030204" pitchFamily="34" charset="0"/>
                <a:ea typeface="Calibri" panose="020F0502020204030204" pitchFamily="34" charset="0"/>
                <a:cs typeface="Times New Roman" panose="02020603050405020304" pitchFamily="18" charset="0"/>
              </a:rPr>
              <a:t>Clinical Case Studies – Participant Version </a:t>
            </a:r>
            <a:r>
              <a:rPr lang="en-US" sz="1800">
                <a:effectLst/>
                <a:latin typeface="Calibri" panose="020F0502020204030204" pitchFamily="34" charset="0"/>
                <a:ea typeface="Calibri" panose="020F0502020204030204" pitchFamily="34" charset="0"/>
                <a:cs typeface="Times New Roman" panose="02020603050405020304" pitchFamily="18" charset="0"/>
              </a:rPr>
              <a:t>to each participant.</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Ask one trainee to be the provider while another participant plays the observer. The third trainee plays the role of the patient.  At the end of each roll play, the provider and the patient should give feedback describing their feelings about the experience.</a:t>
            </a:r>
          </a:p>
          <a:p>
            <a:pPr marL="285750" marR="0" lvl="0" indent="-285750">
              <a:lnSpc>
                <a:spcPct val="107000"/>
              </a:lnSpc>
              <a:spcBef>
                <a:spcPts val="0"/>
              </a:spcBef>
              <a:spcAft>
                <a:spcPts val="800"/>
              </a:spcAft>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The observer should then give the provider feedback about skills that were performed well and areas for improvement.  While your group is practicing, be sure to observe, listen, and make notes of issues and suggestions that arise, offer feedback to your colleagues as needed, and ensure that all the steps of the LIVES method and trauma-informed care form are being followed.</a:t>
            </a:r>
          </a:p>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Switch roles until all trainees have had the opportunity to practice performing the trauma-informed care, using the checklist to observe, and acting as the patient. </a:t>
            </a: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a:effectLst/>
                <a:latin typeface="Calibri" panose="020F0502020204030204" pitchFamily="34" charset="0"/>
                <a:ea typeface="Times New Roman" panose="02020603050405020304" pitchFamily="18" charset="0"/>
                <a:cs typeface="Times New Roman" panose="02020603050405020304" pitchFamily="18" charset="0"/>
              </a:rPr>
              <a:t>The small group leaders or the facilitator can use the bullet points to generate more discussion about the case. The bulleted points for the cases are not meant to be shared with participants before the 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Note Ipas, IAWG, WHO and other resources that may be useful for abortion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a:effectLst/>
                <a:latin typeface="Calibri" panose="020F0502020204030204" pitchFamily="34" charset="0"/>
                <a:ea typeface="Times New Roman" panose="02020603050405020304" pitchFamily="18" charset="0"/>
                <a:cs typeface="Times New Roman" panose="02020603050405020304" pitchFamily="18" charset="0"/>
              </a:rPr>
              <a:t>Activity Closing: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0">
                <a:effectLst/>
                <a:latin typeface="Calibri" panose="020F0502020204030204" pitchFamily="34" charset="0"/>
                <a:ea typeface="Times New Roman" panose="02020603050405020304" pitchFamily="18" charset="0"/>
                <a:cs typeface="Times New Roman" panose="02020603050405020304" pitchFamily="18" charset="0"/>
              </a:rPr>
              <a:t>Make sure all the bullet points in the </a:t>
            </a: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Clinical Case Studies – Facilitator Version </a:t>
            </a:r>
            <a:r>
              <a:rPr lang="en-US" sz="1800" i="0">
                <a:effectLst/>
                <a:latin typeface="Calibri" panose="020F0502020204030204" pitchFamily="34" charset="0"/>
                <a:ea typeface="Times New Roman" panose="02020603050405020304" pitchFamily="18" charset="0"/>
                <a:cs typeface="Times New Roman" panose="02020603050405020304" pitchFamily="18" charset="0"/>
              </a:rPr>
              <a:t> are covered for each case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0">
                <a:effectLst/>
                <a:latin typeface="Calibri" panose="020F0502020204030204" pitchFamily="34" charset="0"/>
                <a:ea typeface="Times New Roman" panose="02020603050405020304" pitchFamily="18" charset="0"/>
                <a:cs typeface="Times New Roman" panose="02020603050405020304" pitchFamily="18" charset="0"/>
              </a:rPr>
              <a:t>Ask for any additional points that participants/groups have added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0">
                <a:effectLst/>
                <a:latin typeface="Calibri" panose="020F0502020204030204" pitchFamily="34" charset="0"/>
                <a:ea typeface="Times New Roman" panose="02020603050405020304" pitchFamily="18" charset="0"/>
                <a:cs typeface="Times New Roman" panose="02020603050405020304" pitchFamily="18" charset="0"/>
              </a:rPr>
              <a:t>Answer any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0">
                <a:effectLst/>
                <a:latin typeface="Calibri" panose="020F0502020204030204" pitchFamily="34" charset="0"/>
                <a:ea typeface="Times New Roman" panose="02020603050405020304" pitchFamily="18" charset="0"/>
                <a:cs typeface="Times New Roman" panose="02020603050405020304" pitchFamily="18" charset="0"/>
              </a:rPr>
              <a:t>Encourage participants to make notes about what they need in their facilities to provide trauma-informed abortion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0">
                <a:effectLst/>
                <a:latin typeface="Calibri" panose="020F0502020204030204" pitchFamily="34" charset="0"/>
                <a:ea typeface="Times New Roman" panose="02020603050405020304" pitchFamily="18" charset="0"/>
                <a:cs typeface="Times New Roman" panose="02020603050405020304" pitchFamily="18" charset="0"/>
              </a:rPr>
              <a:t>Image source: Noun project, </a:t>
            </a:r>
            <a:r>
              <a:rPr lang="en-US" sz="1200" b="0" i="0" u="none" strike="noStrike" kern="1200">
                <a:solidFill>
                  <a:schemeClr val="tx1"/>
                </a:solidFill>
                <a:effectLst/>
                <a:latin typeface="+mn-lt"/>
                <a:ea typeface="+mn-ea"/>
                <a:cs typeface="+mn-cs"/>
                <a:hlinkClick r:id="rId3"/>
              </a:rPr>
              <a:t>Alice Design</a:t>
            </a: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39</a:t>
            </a:fld>
            <a:endParaRPr lang="en-US"/>
          </a:p>
        </p:txBody>
      </p:sp>
    </p:spTree>
    <p:extLst>
      <p:ext uri="{BB962C8B-B14F-4D97-AF65-F5344CB8AC3E}">
        <p14:creationId xmlns:p14="http://schemas.microsoft.com/office/powerpoint/2010/main" val="287291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171450" indent="-171450">
              <a:buFont typeface="Wingdings" pitchFamily="2" charset="2"/>
              <a:buChar char="Ø"/>
              <a:defRPr/>
            </a:pPr>
            <a:r>
              <a:rPr lang="en-US"/>
              <a:t>Module one delves into </a:t>
            </a:r>
            <a:r>
              <a:rPr lang="en-US" sz="1200"/>
              <a:t>the</a:t>
            </a:r>
            <a:r>
              <a:rPr lang="en-US"/>
              <a:t> </a:t>
            </a:r>
            <a:r>
              <a:rPr lang="en-US" sz="1200"/>
              <a:t>definitions </a:t>
            </a:r>
            <a:r>
              <a:rPr lang="en-US"/>
              <a:t>of common terms related</a:t>
            </a:r>
            <a:r>
              <a:rPr lang="en-US" sz="1200"/>
              <a:t> to sexual violence and the </a:t>
            </a:r>
            <a:r>
              <a:rPr lang="en-US"/>
              <a:t>evidence around </a:t>
            </a:r>
            <a:r>
              <a:rPr lang="en-US" sz="1200"/>
              <a:t>sexual violence and other forms GBV globally and in humanitarian settings.</a:t>
            </a:r>
            <a:r>
              <a:rPr lang="en-US"/>
              <a:t> </a:t>
            </a:r>
          </a:p>
        </p:txBody>
      </p:sp>
      <p:sp>
        <p:nvSpPr>
          <p:cNvPr id="4" name="Slide Number Placeholder 3"/>
          <p:cNvSpPr>
            <a:spLocks noGrp="1"/>
          </p:cNvSpPr>
          <p:nvPr>
            <p:ph type="sldNum" sz="quarter" idx="5"/>
          </p:nvPr>
        </p:nvSpPr>
        <p:spPr/>
        <p:txBody>
          <a:bodyPr/>
          <a:lstStyle/>
          <a:p>
            <a:fld id="{BDE75D1C-764A-E649-B63D-EDCBD3A61343}" type="slidenum">
              <a:rPr lang="en-US" smtClean="0"/>
              <a:t>4</a:t>
            </a:fld>
            <a:endParaRPr lang="en-US"/>
          </a:p>
        </p:txBody>
      </p:sp>
    </p:spTree>
    <p:extLst>
      <p:ext uri="{BB962C8B-B14F-4D97-AF65-F5344CB8AC3E}">
        <p14:creationId xmlns:p14="http://schemas.microsoft.com/office/powerpoint/2010/main" val="910502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171450" indent="-171450">
              <a:buFont typeface="Wingdings" panose="05000000000000000000" pitchFamily="2" charset="2"/>
              <a:buChar char="Ø"/>
            </a:pPr>
            <a:r>
              <a:rPr lang="en-US"/>
              <a:t>This module describes the humanitarian cluster and coordination system, the minimal standards for service delivery and the importance of establishing robust referral pathways, specifically for abortion providers who are treating sexual violence survivors. </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en-US"/>
              <a:t>Through cases, we will also work on steps for integrating GBV treatment and SRH services. </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en-US"/>
              <a:t>We have included an example in this workshop of a referral form. But many health systems have their own required formats to support referrals of survivors of sexual violence.</a:t>
            </a:r>
          </a:p>
        </p:txBody>
      </p:sp>
      <p:sp>
        <p:nvSpPr>
          <p:cNvPr id="4" name="Slide Number Placeholder 3"/>
          <p:cNvSpPr>
            <a:spLocks noGrp="1"/>
          </p:cNvSpPr>
          <p:nvPr>
            <p:ph type="sldNum" sz="quarter" idx="5"/>
          </p:nvPr>
        </p:nvSpPr>
        <p:spPr/>
        <p:txBody>
          <a:bodyPr/>
          <a:lstStyle/>
          <a:p>
            <a:fld id="{BDE75D1C-764A-E649-B63D-EDCBD3A61343}" type="slidenum">
              <a:rPr lang="en-US" smtClean="0"/>
              <a:t>40</a:t>
            </a:fld>
            <a:endParaRPr lang="en-US"/>
          </a:p>
        </p:txBody>
      </p:sp>
    </p:spTree>
    <p:extLst>
      <p:ext uri="{BB962C8B-B14F-4D97-AF65-F5344CB8AC3E}">
        <p14:creationId xmlns:p14="http://schemas.microsoft.com/office/powerpoint/2010/main" val="543573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p>
          <a:p>
            <a:pPr marL="171450" indent="-171450">
              <a:buFont typeface="Wingdings" pitchFamily="2" charset="2"/>
              <a:buChar char="Ø"/>
            </a:pPr>
            <a:r>
              <a:rPr lang="en-US"/>
              <a:t>As a frontline abortion provider, you are working among a multi-sector approach that is designed to respond to the needs of refugees and internally displaced people in complex humanitarian settings. </a:t>
            </a:r>
          </a:p>
          <a:p>
            <a:pPr marL="171450" indent="-171450">
              <a:buFont typeface="Wingdings" pitchFamily="2" charset="2"/>
              <a:buChar char="Ø"/>
            </a:pPr>
            <a:r>
              <a:rPr lang="en-US"/>
              <a:t>This graphic  shows the various sectors involved in a complex-humanitarian response and illustrates that SRH interventions are an integral component of the Health cluster and GBV  interventions of the Protection cluster. Both sectors have their own sub-working groups/committees that are in constant communication and coordination with one another. </a:t>
            </a:r>
          </a:p>
          <a:p>
            <a:pPr marL="171450" indent="-171450">
              <a:buFont typeface="Wingdings" pitchFamily="2" charset="2"/>
              <a:buChar char="Ø"/>
            </a:pPr>
            <a:r>
              <a:rPr lang="en-US"/>
              <a:t>In humanitarian settings coordination and communication among clusters and organizations breaks barriers and silos and ensuring the complex and comprehensive needs of the target population are met. </a:t>
            </a:r>
          </a:p>
          <a:p>
            <a:pPr marL="171450" indent="-171450">
              <a:buFont typeface="Wingdings" pitchFamily="2" charset="2"/>
              <a:buChar char="Ø"/>
            </a:pPr>
            <a:r>
              <a:rPr lang="en-US"/>
              <a:t>It’s imperative as abortion/SRH providers that we breakdown barriers and silos. How do we do that? </a:t>
            </a:r>
          </a:p>
          <a:p>
            <a:pPr marL="628650" lvl="1" indent="-171450">
              <a:buFont typeface="Wingdings" pitchFamily="2" charset="2"/>
              <a:buChar char="§"/>
            </a:pPr>
            <a:r>
              <a:rPr lang="en-US"/>
              <a:t>establishing relationships with other providers at  SRH facilities, health facilities, shelters, social services that abortion services are life-saving and available </a:t>
            </a:r>
          </a:p>
          <a:p>
            <a:pPr marL="628650" lvl="1" indent="-171450">
              <a:buFont typeface="Wingdings" pitchFamily="2" charset="2"/>
              <a:buChar char="§"/>
            </a:pPr>
            <a:r>
              <a:rPr lang="en-US"/>
              <a:t>adhering to the GBV referral protocol that is created in each and every humanitarian setting. Your designated SRH manager of your facility will provide this information to you, if not, don’t hesitate to ask for it. Let’s take a closer look at what some of your core  roles and responsibilities are as abortion providers. </a:t>
            </a:r>
          </a:p>
          <a:p>
            <a:endParaRPr lang="en-US"/>
          </a:p>
          <a:p>
            <a:endParaRPr lang="en-US"/>
          </a:p>
          <a:p>
            <a:r>
              <a:rPr lang="en-US"/>
              <a:t>Image source: IAWG.(2018). MISP Distant Learning Package: https://cdn.iawg.rygn.io/documents/IAWG-MISP-DLM-EN-Unit-2.pdf?mtime=20200218174035&amp;focal=none </a:t>
            </a:r>
          </a:p>
          <a:p>
            <a:r>
              <a:rPr lang="en-US"/>
              <a:t>Source: IAWG.(2018).IAFM For Reproductive Health in Humanitarian settings:  </a:t>
            </a:r>
          </a:p>
          <a:p>
            <a:r>
              <a:rPr lang="en-US"/>
              <a:t>Source: Guidelines for integrating Gender-Based Violence Intervention in Humanitarian Action. Module 4: responding to a GBV disclosure as a non GBV specialist</a:t>
            </a:r>
          </a:p>
          <a:p>
            <a:endParaRPr lang="en-US"/>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41</a:t>
            </a:fld>
            <a:endParaRPr lang="en-US"/>
          </a:p>
        </p:txBody>
      </p:sp>
    </p:spTree>
    <p:extLst>
      <p:ext uri="{BB962C8B-B14F-4D97-AF65-F5344CB8AC3E}">
        <p14:creationId xmlns:p14="http://schemas.microsoft.com/office/powerpoint/2010/main" val="1108574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a:solidFill>
                  <a:schemeClr val="tx1"/>
                </a:solidFill>
                <a:effectLst/>
                <a:latin typeface="Times New Roman" pitchFamily="18" charset="0"/>
                <a:ea typeface="+mn-ea"/>
                <a:cs typeface="+mn-cs"/>
              </a:rPr>
              <a:t>Facilitator notes: </a:t>
            </a:r>
            <a:endParaRPr lang="en-US" sz="1200" kern="1200">
              <a:solidFill>
                <a:schemeClr val="tx1"/>
              </a:solidFill>
              <a:effectLst/>
              <a:latin typeface="+mn-lt"/>
              <a:ea typeface="+mn-ea"/>
              <a:cs typeface="+mn-cs"/>
            </a:endParaRPr>
          </a:p>
          <a:p>
            <a:pPr marL="171450" indent="-171450" rtl="0">
              <a:buFont typeface="Wingdings" pitchFamily="2" charset="2"/>
              <a:buChar char="Ø"/>
            </a:pPr>
            <a:r>
              <a:rPr lang="en-US" sz="1200" kern="1200">
                <a:solidFill>
                  <a:schemeClr val="tx1"/>
                </a:solidFill>
                <a:effectLst/>
                <a:latin typeface="+mn-lt"/>
                <a:ea typeface="+mn-ea"/>
                <a:cs typeface="+mn-cs"/>
              </a:rPr>
              <a:t>As mentioned previously your goal as an abortion frontline provider is NOT to diagnose but to detect if there is ongoing sexual violence, or other forms of GBV or any previous incidences. Again, if there is no self-disclosure and you suspect sexual violence, IPV or other forms of GBV utilize WHO’s LIVES method, and in conjunction with the GBV referral protocol, utilize the informed consent form for referrals to mental health and psychosocial support, health and security/protection, etc.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200" kern="1200">
                <a:solidFill>
                  <a:schemeClr val="tx1"/>
                </a:solidFill>
                <a:effectLst/>
                <a:latin typeface="+mn-lt"/>
                <a:ea typeface="+mn-ea"/>
                <a:cs typeface="+mn-cs"/>
              </a:rPr>
              <a:t>As an abortion provider it is important to know WHERE to connect women for all three approaches above. The GBV referral protocol will have clear instructions and critical information. If it makes sense for you and other providers, develop a referral list and outline the type of services available, organization name and contact information.</a:t>
            </a:r>
          </a:p>
          <a:p>
            <a:pPr marL="171450" indent="-171450" rtl="0">
              <a:buFont typeface="Wingdings" pitchFamily="2" charset="2"/>
              <a:buChar char="Ø"/>
            </a:pPr>
            <a:r>
              <a:rPr lang="en-US" sz="1200" kern="1200">
                <a:solidFill>
                  <a:schemeClr val="tx1"/>
                </a:solidFill>
                <a:effectLst/>
                <a:latin typeface="+mn-lt"/>
                <a:ea typeface="+mn-ea"/>
                <a:cs typeface="+mn-cs"/>
              </a:rPr>
              <a:t>No matter when a survivor of sexual assault or physical assault arrives at the clinic, they’ve experienced a severe emotional trauma. If the client agrees she should be referred to mental health care services for psychological counseling and care. Many organizations have women’s shelters that provide protection. </a:t>
            </a:r>
          </a:p>
          <a:p>
            <a:pPr marL="171450" indent="-171450" rtl="0">
              <a:buFont typeface="Wingdings" pitchFamily="2" charset="2"/>
              <a:buChar char="Ø"/>
            </a:pPr>
            <a:endParaRPr lang="en-US" sz="1200" kern="1200">
              <a:solidFill>
                <a:schemeClr val="tx1"/>
              </a:solidFill>
              <a:effectLst/>
              <a:latin typeface="+mn-lt"/>
              <a:ea typeface="+mn-ea"/>
              <a:cs typeface="+mn-cs"/>
            </a:endParaRPr>
          </a:p>
          <a:p>
            <a:pPr marL="171450" indent="-171450" rtl="0">
              <a:buFont typeface="Wingdings" pitchFamily="2" charset="2"/>
              <a:buChar char="Ø"/>
            </a:pPr>
            <a:r>
              <a:rPr lang="en-US" sz="1200" kern="1200">
                <a:solidFill>
                  <a:schemeClr val="tx1"/>
                </a:solidFill>
                <a:effectLst/>
                <a:latin typeface="+mn-lt"/>
                <a:ea typeface="+mn-ea"/>
                <a:cs typeface="+mn-cs"/>
              </a:rPr>
              <a:t>Read and explain as needed further on what's on the slide and reinforce that WHO advises against healthcare providers directly reporting cases to legal services. </a:t>
            </a:r>
          </a:p>
          <a:p>
            <a:pPr marL="171450" indent="-171450" rtl="0">
              <a:buFont typeface="Wingdings" pitchFamily="2" charset="2"/>
              <a:buChar char="Ø"/>
            </a:pPr>
            <a:endParaRPr lang="en-US" sz="1200" kern="1200">
              <a:solidFill>
                <a:schemeClr val="tx1"/>
              </a:solidFill>
              <a:effectLst/>
              <a:latin typeface="+mn-lt"/>
              <a:ea typeface="+mn-ea"/>
              <a:cs typeface="+mn-cs"/>
            </a:endParaRPr>
          </a:p>
          <a:p>
            <a:pPr marL="171450" indent="-171450" rtl="0">
              <a:buFont typeface="Wingdings" pitchFamily="2" charset="2"/>
              <a:buChar char="Ø"/>
            </a:pPr>
            <a:r>
              <a:rPr lang="en-US" sz="1200" kern="1200">
                <a:solidFill>
                  <a:schemeClr val="tx1"/>
                </a:solidFill>
                <a:effectLst/>
                <a:latin typeface="+mn-lt"/>
                <a:ea typeface="+mn-ea"/>
                <a:cs typeface="+mn-cs"/>
              </a:rPr>
              <a:t>Show a copy of the referral and informed consent form and summarize what it includes and what the providers need to do with it. </a:t>
            </a:r>
          </a:p>
          <a:p>
            <a:pPr marL="171450" indent="-171450" rtl="0">
              <a:buFont typeface="Wingdings" pitchFamily="2" charset="2"/>
              <a:buChar char="Ø"/>
            </a:pPr>
            <a:endParaRPr lang="en-US" sz="1200" kern="1200">
              <a:solidFill>
                <a:schemeClr val="tx1"/>
              </a:solidFill>
              <a:effectLst/>
              <a:latin typeface="+mn-lt"/>
              <a:ea typeface="+mn-ea"/>
              <a:cs typeface="+mn-cs"/>
            </a:endParaRPr>
          </a:p>
          <a:p>
            <a:pPr marL="171450" indent="-171450" rtl="0">
              <a:buFont typeface="Wingdings" pitchFamily="2" charset="2"/>
              <a:buChar char="Ø"/>
            </a:pPr>
            <a:endParaRPr lang="en-US" sz="1200" kern="1200">
              <a:solidFill>
                <a:schemeClr val="tx1"/>
              </a:solidFill>
              <a:effectLst/>
              <a:latin typeface="+mn-lt"/>
              <a:ea typeface="+mn-ea"/>
              <a:cs typeface="+mn-cs"/>
            </a:endParaRPr>
          </a:p>
          <a:p>
            <a:pPr marL="0" indent="0">
              <a:buFont typeface="Wingdings" pitchFamily="2" charset="2"/>
              <a:buNone/>
            </a:pPr>
            <a:r>
              <a:rPr lang="en-US"/>
              <a:t>Source: IAFM 2018: https://iawgfieldmanual.com/manual/gbv </a:t>
            </a:r>
          </a:p>
          <a:p>
            <a:pPr marL="0" indent="0">
              <a:buFont typeface="Wingdings" pitchFamily="2" charset="2"/>
              <a:buNone/>
            </a:pPr>
            <a:r>
              <a:rPr lang="en-US"/>
              <a:t>Source: WHO: https://www.who.int/reproductivehealth/publications/violence/VAW_infographic.pdf?ua=1 </a:t>
            </a:r>
          </a:p>
          <a:p>
            <a:pPr marL="0" indent="0">
              <a:buFont typeface="Wingdings" pitchFamily="2" charset="2"/>
              <a:buNone/>
            </a:pPr>
            <a:r>
              <a:rPr lang="en-US"/>
              <a:t>Source; https://www.humanitarianresponse.info/sites/www.humanitarianresponse.info/files/documents/files/5._gbv_reporting_for_non_gbv_actors.pdf  </a:t>
            </a:r>
          </a:p>
          <a:p>
            <a:pPr marL="0" indent="0">
              <a:buFont typeface="Wingdings" pitchFamily="2" charset="2"/>
              <a:buNone/>
            </a:pPr>
            <a:r>
              <a:rPr lang="en-US"/>
              <a:t>Source: GBV guidelines for reporting cases for non-GBV specialized actors ROLES AND RESPONSIBILITIES OF THE DIFFERENT ACTORS IN GBV RESPONSE </a:t>
            </a:r>
          </a:p>
          <a:p>
            <a:pPr marL="0" indent="0">
              <a:buFont typeface="Wingdings" pitchFamily="2" charset="2"/>
              <a:buNone/>
            </a:pPr>
            <a:r>
              <a:rPr lang="en-US"/>
              <a:t>Source: https://www.gbvguidelines/module-4-responding-to-a-gbv-disclosure-as-a-nongbv-specialist </a:t>
            </a:r>
          </a:p>
          <a:p>
            <a:pPr marL="171450" indent="-171450">
              <a:buFont typeface="Wingdings" pitchFamily="2" charset="2"/>
              <a:buChar char="Ø"/>
            </a:pPr>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42</a:t>
            </a:fld>
            <a:endParaRPr lang="en-US"/>
          </a:p>
        </p:txBody>
      </p:sp>
    </p:spTree>
    <p:extLst>
      <p:ext uri="{BB962C8B-B14F-4D97-AF65-F5344CB8AC3E}">
        <p14:creationId xmlns:p14="http://schemas.microsoft.com/office/powerpoint/2010/main" val="799603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a:solidFill>
                  <a:schemeClr val="tx1"/>
                </a:solidFill>
                <a:effectLst/>
                <a:latin typeface="Times New Roman" pitchFamily="18" charset="0"/>
                <a:ea typeface="+mn-ea"/>
                <a:cs typeface="+mn-cs"/>
              </a:rPr>
              <a:t>Facilitator notes: </a:t>
            </a:r>
            <a:endParaRPr lang="en-US" sz="1200" kern="1200">
              <a:solidFill>
                <a:schemeClr val="tx1"/>
              </a:solidFill>
              <a:effectLst/>
              <a:latin typeface="+mn-lt"/>
              <a:ea typeface="+mn-ea"/>
              <a:cs typeface="+mn-cs"/>
            </a:endParaRPr>
          </a:p>
          <a:p>
            <a:pPr marL="171450" indent="-171450" rtl="0">
              <a:buFont typeface="Wingdings" pitchFamily="2" charset="2"/>
              <a:buChar char="Ø"/>
            </a:pPr>
            <a:r>
              <a:rPr lang="en-US" sz="1200" kern="1200">
                <a:solidFill>
                  <a:schemeClr val="tx1"/>
                </a:solidFill>
                <a:effectLst/>
                <a:latin typeface="+mn-lt"/>
                <a:ea typeface="+mn-ea"/>
                <a:cs typeface="+mn-cs"/>
              </a:rPr>
              <a:t>Read and explain what's on the slide further as needed </a:t>
            </a:r>
          </a:p>
          <a:p>
            <a:pPr marL="171450" indent="-171450" rtl="0">
              <a:buFont typeface="Wingdings" pitchFamily="2" charset="2"/>
              <a:buChar char="Ø"/>
            </a:pPr>
            <a:r>
              <a:rPr lang="en-US" sz="1200" kern="1200">
                <a:solidFill>
                  <a:schemeClr val="tx1"/>
                </a:solidFill>
                <a:effectLst/>
                <a:latin typeface="+mn-lt"/>
                <a:ea typeface="+mn-ea"/>
                <a:cs typeface="+mn-cs"/>
              </a:rPr>
              <a:t>Show a copy of the referral and informed consent form and summarize what it includes and what the providers  need to do with it. </a:t>
            </a: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a:t>Informed consent and release of information form allows the client to have agency in selecting the care she wants and permitting information for referrals to be released. This is an important document for frontline providers and should be readily available in the facility.  </a:t>
            </a:r>
          </a:p>
          <a:p>
            <a:pPr marL="171450" indent="-171450" rtl="0">
              <a:buFont typeface="Wingdings" pitchFamily="2" charset="2"/>
              <a:buChar char="Ø"/>
            </a:pPr>
            <a:endParaRPr lang="en-US" sz="1200" kern="1200">
              <a:solidFill>
                <a:schemeClr val="tx1"/>
              </a:solidFill>
              <a:effectLst/>
              <a:latin typeface="+mn-lt"/>
              <a:ea typeface="+mn-ea"/>
              <a:cs typeface="+mn-cs"/>
            </a:endParaRPr>
          </a:p>
          <a:p>
            <a:pPr marL="0" indent="0" rtl="0">
              <a:buFont typeface="Wingdings" pitchFamily="2" charset="2"/>
              <a:buNone/>
            </a:pPr>
            <a:endParaRPr lang="en-US" sz="1200" kern="1200">
              <a:solidFill>
                <a:schemeClr val="tx1"/>
              </a:solidFill>
              <a:effectLst/>
              <a:latin typeface="+mn-lt"/>
              <a:ea typeface="+mn-ea"/>
              <a:cs typeface="+mn-cs"/>
            </a:endParaRPr>
          </a:p>
          <a:p>
            <a:pPr marL="0" indent="0" rtl="0">
              <a:buFont typeface="Wingdings" pitchFamily="2" charset="2"/>
              <a:buNone/>
            </a:pPr>
            <a:r>
              <a:rPr lang="en-US" sz="1200" kern="1200">
                <a:solidFill>
                  <a:schemeClr val="tx1"/>
                </a:solidFill>
                <a:effectLst/>
                <a:latin typeface="+mn-lt"/>
                <a:ea typeface="+mn-ea"/>
                <a:cs typeface="+mn-cs"/>
              </a:rPr>
              <a:t>Source: IAFM 2018: https://iawgfieldmanual.com/manual/gbv </a:t>
            </a:r>
          </a:p>
          <a:p>
            <a:pPr marL="0" indent="0" rtl="0">
              <a:buFont typeface="Wingdings" pitchFamily="2" charset="2"/>
              <a:buNone/>
            </a:pPr>
            <a:r>
              <a:rPr lang="en-US" sz="1200" kern="1200">
                <a:solidFill>
                  <a:schemeClr val="tx1"/>
                </a:solidFill>
                <a:effectLst/>
                <a:latin typeface="+mn-lt"/>
                <a:ea typeface="+mn-ea"/>
                <a:cs typeface="+mn-cs"/>
              </a:rPr>
              <a:t>Source: WHO: https://www.who.int/reproductivehealth/publications/violence/VAW_infographic.pdf?ua=1 </a:t>
            </a:r>
          </a:p>
          <a:p>
            <a:pPr marL="0" indent="0" rtl="0">
              <a:buFont typeface="Wingdings" pitchFamily="2" charset="2"/>
              <a:buNone/>
            </a:pPr>
            <a:r>
              <a:rPr lang="en-US" sz="1200" kern="1200">
                <a:solidFill>
                  <a:schemeClr val="tx1"/>
                </a:solidFill>
                <a:effectLst/>
                <a:latin typeface="+mn-lt"/>
                <a:ea typeface="+mn-ea"/>
                <a:cs typeface="+mn-cs"/>
              </a:rPr>
              <a:t>Source; https://www.humanitarianresponse.info/sites/www.humanitarianresponse.info/files/documents/files/5._gbv_reporting_for_non_gbv_actors.pdf  </a:t>
            </a:r>
          </a:p>
          <a:p>
            <a:pPr marL="0" indent="0" rtl="0">
              <a:buFont typeface="Wingdings" pitchFamily="2" charset="2"/>
              <a:buNone/>
            </a:pPr>
            <a:r>
              <a:rPr lang="en-US" sz="1200" kern="1200">
                <a:solidFill>
                  <a:schemeClr val="tx1"/>
                </a:solidFill>
                <a:effectLst/>
                <a:latin typeface="+mn-lt"/>
                <a:ea typeface="+mn-ea"/>
                <a:cs typeface="+mn-cs"/>
              </a:rPr>
              <a:t>Source: GBV guidelines for reporting cases for non-GBV specialized actors ROLES AND RESPONSIBILITIES OF THE DIFFERENT ACTORS IN GBV RESPONSE </a:t>
            </a:r>
          </a:p>
          <a:p>
            <a:pPr marL="0" indent="0" rtl="0">
              <a:buFont typeface="Wingdings" pitchFamily="2" charset="2"/>
              <a:buNone/>
            </a:pPr>
            <a:r>
              <a:rPr lang="en-US" sz="1200" kern="1200">
                <a:solidFill>
                  <a:schemeClr val="tx1"/>
                </a:solidFill>
                <a:effectLst/>
                <a:latin typeface="+mn-lt"/>
                <a:ea typeface="+mn-ea"/>
                <a:cs typeface="+mn-cs"/>
              </a:rPr>
              <a:t>Source: https://www.gbvguidelines/module-4-responding-to-a-gbv-disclosure-as-a-nongbv-specialist </a:t>
            </a:r>
          </a:p>
          <a:p>
            <a:pPr marL="0" indent="0" rtl="0">
              <a:buFont typeface="Wingdings" pitchFamily="2" charset="2"/>
              <a:buNone/>
            </a:pPr>
            <a:endParaRPr lang="en-US" sz="1200" kern="1200">
              <a:solidFill>
                <a:schemeClr val="tx1"/>
              </a:solidFill>
              <a:effectLst/>
              <a:latin typeface="+mn-lt"/>
              <a:ea typeface="+mn-ea"/>
              <a:cs typeface="+mn-cs"/>
            </a:endParaRPr>
          </a:p>
          <a:p>
            <a:pPr marL="171450" indent="-171450" rtl="0">
              <a:buFont typeface="Wingdings" pitchFamily="2" charset="2"/>
              <a:buChar char="Ø"/>
            </a:pPr>
            <a:endParaRPr lang="en-US" sz="1200" kern="1200">
              <a:solidFill>
                <a:schemeClr val="tx1"/>
              </a:solidFill>
              <a:effectLst/>
              <a:latin typeface="+mn-lt"/>
              <a:ea typeface="+mn-ea"/>
              <a:cs typeface="+mn-cs"/>
            </a:endParaRPr>
          </a:p>
          <a:p>
            <a:pPr marL="171450" indent="-171450">
              <a:buFont typeface="Wingdings" pitchFamily="2" charset="2"/>
              <a:buChar char="Ø"/>
            </a:pPr>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43</a:t>
            </a:fld>
            <a:endParaRPr lang="en-US"/>
          </a:p>
        </p:txBody>
      </p:sp>
    </p:spTree>
    <p:extLst>
      <p:ext uri="{BB962C8B-B14F-4D97-AF65-F5344CB8AC3E}">
        <p14:creationId xmlns:p14="http://schemas.microsoft.com/office/powerpoint/2010/main" val="13965121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for facilitators: </a:t>
            </a:r>
          </a:p>
          <a:p>
            <a:pPr marL="171450" indent="-171450">
              <a:buFont typeface="Wingdings" panose="05000000000000000000" pitchFamily="2" charset="2"/>
              <a:buChar char="Ø"/>
            </a:pPr>
            <a:r>
              <a:rPr lang="en-US"/>
              <a:t>Be sure all participants are aware of the GBVIMS for monitoring SGBV cases globally</a:t>
            </a:r>
          </a:p>
          <a:p>
            <a:pPr marL="171450" indent="-171450">
              <a:buFont typeface="Wingdings" panose="05000000000000000000" pitchFamily="2" charset="2"/>
              <a:buChar char="Ø"/>
            </a:pPr>
            <a:r>
              <a:rPr lang="en-US"/>
              <a:t>Review content on the slide as necessary and/or go to &lt;https://www.gbvims.com/&gt; and review the resources there if time allows.</a:t>
            </a:r>
          </a:p>
        </p:txBody>
      </p:sp>
      <p:sp>
        <p:nvSpPr>
          <p:cNvPr id="4" name="Slide Number Placeholder 3"/>
          <p:cNvSpPr>
            <a:spLocks noGrp="1"/>
          </p:cNvSpPr>
          <p:nvPr>
            <p:ph type="sldNum" sz="quarter" idx="5"/>
          </p:nvPr>
        </p:nvSpPr>
        <p:spPr/>
        <p:txBody>
          <a:bodyPr/>
          <a:lstStyle/>
          <a:p>
            <a:fld id="{BDE75D1C-764A-E649-B63D-EDCBD3A61343}" type="slidenum">
              <a:rPr lang="en-US" smtClean="0"/>
              <a:t>44</a:t>
            </a:fld>
            <a:endParaRPr lang="en-US"/>
          </a:p>
        </p:txBody>
      </p:sp>
    </p:spTree>
    <p:extLst>
      <p:ext uri="{BB962C8B-B14F-4D97-AF65-F5344CB8AC3E}">
        <p14:creationId xmlns:p14="http://schemas.microsoft.com/office/powerpoint/2010/main" val="1661565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45</a:t>
            </a:fld>
            <a:endParaRPr lang="en-US"/>
          </a:p>
        </p:txBody>
      </p:sp>
    </p:spTree>
    <p:extLst>
      <p:ext uri="{BB962C8B-B14F-4D97-AF65-F5344CB8AC3E}">
        <p14:creationId xmlns:p14="http://schemas.microsoft.com/office/powerpoint/2010/main" val="3083623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p>
          <a:p>
            <a:pPr marL="171450" indent="-171450">
              <a:buFont typeface="Wingdings" pitchFamily="2" charset="2"/>
              <a:buChar char="Ø"/>
            </a:pPr>
            <a:r>
              <a:rPr lang="en-US"/>
              <a:t>WHO has provided job aids for frontline providers treating clients who disclose the sexual violence or clients they suspect has experienced sexual violence. </a:t>
            </a:r>
          </a:p>
          <a:p>
            <a:pPr marL="171450" indent="-171450">
              <a:buFont typeface="Wingdings" pitchFamily="2" charset="2"/>
              <a:buChar char="Ø"/>
            </a:pPr>
            <a:endParaRPr lang="en-US"/>
          </a:p>
          <a:p>
            <a:pPr marL="171450" indent="-171450">
              <a:buFont typeface="Wingdings" pitchFamily="2" charset="2"/>
              <a:buChar char="Ø"/>
            </a:pPr>
            <a:r>
              <a:rPr lang="en-US"/>
              <a:t>Distribute copies of the diagrams to each participant. </a:t>
            </a:r>
          </a:p>
          <a:p>
            <a:pPr marL="171450" indent="-171450">
              <a:buFont typeface="Wingdings" pitchFamily="2" charset="2"/>
              <a:buChar char="Ø"/>
            </a:pPr>
            <a:endParaRPr lang="en-US"/>
          </a:p>
          <a:p>
            <a:pPr marL="171450" indent="-171450">
              <a:buFont typeface="Wingdings" pitchFamily="2" charset="2"/>
              <a:buChar char="Ø"/>
            </a:pPr>
            <a:r>
              <a:rPr lang="en-US"/>
              <a:t>In small groups, ask the participants to brainstorm resources available and support needed for the various care tasks in the pathways.  </a:t>
            </a:r>
          </a:p>
          <a:p>
            <a:pPr marL="628650" lvl="1" indent="-171450">
              <a:buFont typeface="Wingdings" pitchFamily="2" charset="2"/>
              <a:buChar char="Ø"/>
            </a:pPr>
            <a:r>
              <a:rPr lang="en-US"/>
              <a:t>Encourage participants to make a referral resource list. </a:t>
            </a:r>
          </a:p>
          <a:p>
            <a:pPr marL="171450" indent="-171450">
              <a:buFont typeface="Wingdings" pitchFamily="2" charset="2"/>
              <a:buChar char="Ø"/>
            </a:pPr>
            <a:endParaRPr lang="en-US"/>
          </a:p>
          <a:p>
            <a:pPr marL="171450" indent="-171450">
              <a:buFont typeface="Wingdings" pitchFamily="2" charset="2"/>
              <a:buChar char="Ø"/>
            </a:pPr>
            <a:r>
              <a:rPr lang="en-US"/>
              <a:t>Then ask the groups to consider where and how abortion care and/or referral fits into these pathways and add that to the diagram. </a:t>
            </a:r>
          </a:p>
          <a:p>
            <a:pPr marL="171450" indent="-171450">
              <a:buFont typeface="Wingdings" pitchFamily="2" charset="2"/>
              <a:buChar char="Ø"/>
            </a:pPr>
            <a:endParaRPr lang="en-US"/>
          </a:p>
          <a:p>
            <a:pPr marL="171450" indent="-171450">
              <a:buFont typeface="Wingdings" pitchFamily="2" charset="2"/>
              <a:buChar char="Ø"/>
            </a:pPr>
            <a:r>
              <a:rPr lang="en-US"/>
              <a:t>Ask the participants to brainstorm resources available and support needed for the abortion care and/or referrals</a:t>
            </a:r>
          </a:p>
          <a:p>
            <a:pPr marL="171450" indent="-171450">
              <a:buFont typeface="Wingdings" pitchFamily="2" charset="2"/>
              <a:buChar char="Ø"/>
            </a:pPr>
            <a:endParaRPr lang="en-US"/>
          </a:p>
          <a:p>
            <a:pPr marL="171450" indent="-171450">
              <a:buFont typeface="Wingdings" pitchFamily="2" charset="2"/>
              <a:buChar char="Ø"/>
            </a:pPr>
            <a:endParaRPr lang="en-US"/>
          </a:p>
          <a:p>
            <a:pPr marL="0" indent="0">
              <a:buFont typeface="Wingdings" pitchFamily="2" charset="2"/>
              <a:buNone/>
            </a:pPr>
            <a:r>
              <a:rPr lang="en-US"/>
              <a:t>Image Source: World Health Organization (WHO). Health care for women subjected to intimate partner violence or sexual violence: A clinical handbook. Geneva: WHO; 2014</a:t>
            </a:r>
          </a:p>
          <a:p>
            <a:pPr marL="0" indent="0">
              <a:buFont typeface="Wingdings" pitchFamily="2" charset="2"/>
              <a:buNone/>
            </a:pPr>
            <a:r>
              <a:rPr lang="en-US"/>
              <a:t>https://www.who.int/reproductivehealth/publications/violence/vaw-clinical-handbook/</a:t>
            </a:r>
            <a:r>
              <a:rPr lang="en-US" err="1"/>
              <a:t>en</a:t>
            </a:r>
            <a:r>
              <a:rPr lang="en-US"/>
              <a:t>/</a:t>
            </a:r>
          </a:p>
        </p:txBody>
      </p:sp>
      <p:sp>
        <p:nvSpPr>
          <p:cNvPr id="4" name="Slide Number Placeholder 3"/>
          <p:cNvSpPr>
            <a:spLocks noGrp="1"/>
          </p:cNvSpPr>
          <p:nvPr>
            <p:ph type="sldNum" sz="quarter" idx="5"/>
          </p:nvPr>
        </p:nvSpPr>
        <p:spPr/>
        <p:txBody>
          <a:bodyPr/>
          <a:lstStyle/>
          <a:p>
            <a:fld id="{BDE75D1C-764A-E649-B63D-EDCBD3A61343}" type="slidenum">
              <a:rPr lang="en-US" smtClean="0"/>
              <a:t>46</a:t>
            </a:fld>
            <a:endParaRPr lang="en-US"/>
          </a:p>
        </p:txBody>
      </p:sp>
    </p:spTree>
    <p:extLst>
      <p:ext uri="{BB962C8B-B14F-4D97-AF65-F5344CB8AC3E}">
        <p14:creationId xmlns:p14="http://schemas.microsoft.com/office/powerpoint/2010/main" val="3139337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a:t>
            </a:r>
          </a:p>
          <a:p>
            <a:pPr marL="171450" indent="-171450">
              <a:buFont typeface="Wingdings" panose="05000000000000000000" pitchFamily="2" charset="2"/>
              <a:buChar char="Ø"/>
            </a:pPr>
            <a:r>
              <a:rPr lang="en-US"/>
              <a:t>We have looked at the resources available and needed to provide the clinical care needed by women seeking immediate care or later abortion care after sexual assault. </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en-US"/>
              <a:t>Now also consider these other services that the survivor may need for overall healing and safety. </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en-US"/>
              <a:t>Where would you send someone who needed these services?</a:t>
            </a:r>
          </a:p>
          <a:p>
            <a:endParaRPr lang="en-US"/>
          </a:p>
          <a:p>
            <a:r>
              <a:rPr lang="en-US"/>
              <a:t>Continuing in small groups, ask the participants to brainstorm resources available and support needed for the services listed on the slide.  </a:t>
            </a:r>
          </a:p>
          <a:p>
            <a:pPr marL="171450" indent="-171450">
              <a:buFont typeface="Wingdings" panose="05000000000000000000" pitchFamily="2" charset="2"/>
              <a:buChar char="Ø"/>
            </a:pPr>
            <a:r>
              <a:rPr lang="en-US"/>
              <a:t>Are there other services that are not listed here that may be needed?</a:t>
            </a:r>
          </a:p>
          <a:p>
            <a:endParaRPr lang="en-US"/>
          </a:p>
          <a:p>
            <a:r>
              <a:rPr lang="en-US"/>
              <a:t>Activity Closing: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Answer any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Discuss and brainstorm around any challenges identified by participants for their settings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Encourage participants to make a referral resource list. </a:t>
            </a:r>
          </a:p>
        </p:txBody>
      </p:sp>
      <p:sp>
        <p:nvSpPr>
          <p:cNvPr id="4" name="Slide Number Placeholder 3"/>
          <p:cNvSpPr>
            <a:spLocks noGrp="1"/>
          </p:cNvSpPr>
          <p:nvPr>
            <p:ph type="sldNum" sz="quarter" idx="5"/>
          </p:nvPr>
        </p:nvSpPr>
        <p:spPr/>
        <p:txBody>
          <a:bodyPr/>
          <a:lstStyle/>
          <a:p>
            <a:fld id="{BDE75D1C-764A-E649-B63D-EDCBD3A61343}" type="slidenum">
              <a:rPr lang="en-US" smtClean="0"/>
              <a:t>47</a:t>
            </a:fld>
            <a:endParaRPr lang="en-US"/>
          </a:p>
        </p:txBody>
      </p:sp>
    </p:spTree>
    <p:extLst>
      <p:ext uri="{BB962C8B-B14F-4D97-AF65-F5344CB8AC3E}">
        <p14:creationId xmlns:p14="http://schemas.microsoft.com/office/powerpoint/2010/main" val="11127205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Note for facilitators</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These case studies are for small group work and discussions and are meant to help the participants consider trauma-informed care service integration into a facility, across a camp,  and improving coordination and referral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Use the </a:t>
            </a: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Service Delivery/Integration Case Studies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for this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Divide participants into small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Distribute the </a:t>
            </a: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Service Delivery/Integration Case Studies – Participant Version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each participant.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u="sng">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The small group leaders or the facilitator can use the bullet points to generate more discussion about the case. The bulleted points for the cases are not meant to be shared with participants before the 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Note Ipas, IAWG, WHO and other resources that may be useful for service integration.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Activity Closing: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Make sure all the bullet points in the </a:t>
            </a: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Service Delivery/Integration Case Studies – Facilitator Version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are covered for each case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Ask for any additional points that participants/groups have added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Answer any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Encourage participants to make notes about what they can do to integrate services into their facility services and/or advocate for better coordination and referral systems across the camp. </a:t>
            </a:r>
            <a:endParaRPr lang="en-US" sz="1800" i="0" u="sng">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48</a:t>
            </a:fld>
            <a:endParaRPr lang="en-US"/>
          </a:p>
        </p:txBody>
      </p:sp>
    </p:spTree>
    <p:extLst>
      <p:ext uri="{BB962C8B-B14F-4D97-AF65-F5344CB8AC3E}">
        <p14:creationId xmlns:p14="http://schemas.microsoft.com/office/powerpoint/2010/main" val="2783539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Facilitators:</a:t>
            </a:r>
          </a:p>
          <a:p>
            <a:pPr marL="171450" indent="-171450">
              <a:buFont typeface="Arial" panose="020B0604020202020204" pitchFamily="34" charset="0"/>
              <a:buChar char="•"/>
            </a:pPr>
            <a:r>
              <a:rPr lang="en-US"/>
              <a:t>Introduce the topic by explaining that your needs are as important as those of the survivors you are caring for. </a:t>
            </a:r>
          </a:p>
          <a:p>
            <a:pPr marL="171450" indent="-171450">
              <a:buFont typeface="Arial" panose="020B0604020202020204" pitchFamily="34" charset="0"/>
              <a:buChar char="•"/>
            </a:pPr>
            <a:r>
              <a:rPr lang="en-US"/>
              <a:t>You may have strong reactions or emotions when listening to or talking about violence with your patients. </a:t>
            </a:r>
          </a:p>
          <a:p>
            <a:pPr marL="171450" indent="-171450">
              <a:buFont typeface="Arial" panose="020B0604020202020204" pitchFamily="34" charset="0"/>
              <a:buChar char="•"/>
            </a:pPr>
            <a:r>
              <a:rPr lang="en-US"/>
              <a:t>This is especially true if you have experienced violence yourself. </a:t>
            </a:r>
          </a:p>
          <a:p>
            <a:pPr marL="171450" indent="-171450">
              <a:buFont typeface="Arial" panose="020B0604020202020204" pitchFamily="34" charset="0"/>
              <a:buChar char="•"/>
            </a:pPr>
            <a:r>
              <a:rPr lang="en-US"/>
              <a:t>Health care providers can develop stress-related conditions, such as burnout, compassion fatigue, or vicarious trauma. </a:t>
            </a:r>
          </a:p>
          <a:p>
            <a:pPr marL="171450" indent="-171450">
              <a:buFont typeface="Arial" panose="020B0604020202020204" pitchFamily="34" charset="0"/>
              <a:buChar char="•"/>
            </a:pPr>
            <a:r>
              <a:rPr lang="en-US"/>
              <a:t>If you are working with survivors, be aware of these risks and take action to maintain your well-being in the face of work-related stress. </a:t>
            </a:r>
          </a:p>
          <a:p>
            <a:endParaRPr lang="en-US"/>
          </a:p>
        </p:txBody>
      </p:sp>
      <p:sp>
        <p:nvSpPr>
          <p:cNvPr id="4" name="Slide Number Placeholder 3"/>
          <p:cNvSpPr>
            <a:spLocks noGrp="1"/>
          </p:cNvSpPr>
          <p:nvPr>
            <p:ph type="sldNum" sz="quarter" idx="5"/>
          </p:nvPr>
        </p:nvSpPr>
        <p:spPr/>
        <p:txBody>
          <a:bodyPr/>
          <a:lstStyle/>
          <a:p>
            <a:fld id="{8845B02C-1E2A-4335-86C0-3824A654CBE7}" type="slidenum">
              <a:rPr lang="en-US" smtClean="0"/>
              <a:t>49</a:t>
            </a:fld>
            <a:endParaRPr lang="en-US"/>
          </a:p>
        </p:txBody>
      </p:sp>
    </p:spTree>
    <p:extLst>
      <p:ext uri="{BB962C8B-B14F-4D97-AF65-F5344CB8AC3E}">
        <p14:creationId xmlns:p14="http://schemas.microsoft.com/office/powerpoint/2010/main" val="1614000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FACILITATOR:  </a:t>
            </a:r>
          </a:p>
          <a:p>
            <a:pPr marL="171450" indent="-171450">
              <a:buFont typeface="Wingdings" pitchFamily="2" charset="2"/>
              <a:buChar char="Ø"/>
            </a:pPr>
            <a:r>
              <a:rPr lang="en-US"/>
              <a:t>Slides 6-10 provide an overview of the scope of the problem of sexual violence globally. These slides could be deleted or amended to contextualize violence in your country, region and/or target population.</a:t>
            </a:r>
          </a:p>
          <a:p>
            <a:endParaRPr lang="en-US"/>
          </a:p>
          <a:p>
            <a:endParaRPr lang="en-US"/>
          </a:p>
          <a:p>
            <a:r>
              <a:rPr lang="en-US"/>
              <a:t>Facilitator notes: </a:t>
            </a:r>
          </a:p>
          <a:p>
            <a:pPr marL="171450" indent="-171450">
              <a:buFont typeface="Wingdings" pitchFamily="2" charset="2"/>
              <a:buChar char="Ø"/>
            </a:pPr>
            <a:r>
              <a:rPr lang="en-US"/>
              <a:t>How significant is sexual violence and other forms of GBV? Let’s familiarize ourselves with the data and the real-life implications these human rights violations and health outcomes have on women, their families, and communities.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a:t>Image source: </a:t>
            </a:r>
            <a:r>
              <a:rPr lang="en-US" sz="1200" b="0" i="0" u="none" strike="noStrike" kern="1200">
                <a:solidFill>
                  <a:schemeClr val="tx1"/>
                </a:solidFill>
                <a:effectLst/>
                <a:latin typeface="+mn-lt"/>
                <a:ea typeface="+mn-ea"/>
                <a:cs typeface="+mn-cs"/>
              </a:rPr>
              <a:t>STEFAN HEUNIS/AFP/Getty Images. </a:t>
            </a:r>
            <a:r>
              <a:rPr lang="en-US"/>
              <a:t>Image copyrighted and not licensed for re-use.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b="0" i="0" u="none" strike="noStrike" kern="1200">
                <a:solidFill>
                  <a:schemeClr val="tx1"/>
                </a:solidFill>
                <a:effectLst/>
                <a:latin typeface="+mn-lt"/>
                <a:ea typeface="+mn-ea"/>
                <a:cs typeface="+mn-cs"/>
              </a:rPr>
              <a:t>In this photo taken on September 15, 2016, women and children queue to enter one of the </a:t>
            </a:r>
            <a:r>
              <a:rPr lang="en-US" sz="1200" b="0" i="0" u="none" strike="noStrike" kern="1200" err="1">
                <a:solidFill>
                  <a:schemeClr val="tx1"/>
                </a:solidFill>
                <a:effectLst/>
                <a:latin typeface="+mn-lt"/>
                <a:ea typeface="+mn-ea"/>
                <a:cs typeface="+mn-cs"/>
              </a:rPr>
              <a:t>Unicef</a:t>
            </a:r>
            <a:r>
              <a:rPr lang="en-US" sz="1200" b="0" i="0" u="none" strike="noStrike" kern="1200">
                <a:solidFill>
                  <a:schemeClr val="tx1"/>
                </a:solidFill>
                <a:effectLst/>
                <a:latin typeface="+mn-lt"/>
                <a:ea typeface="+mn-ea"/>
                <a:cs typeface="+mn-cs"/>
              </a:rPr>
              <a:t> nutrition clinics in </a:t>
            </a:r>
            <a:r>
              <a:rPr lang="en-US" sz="1200" b="0" i="0" u="none" strike="noStrike" kern="1200" err="1">
                <a:solidFill>
                  <a:schemeClr val="tx1"/>
                </a:solidFill>
                <a:effectLst/>
                <a:latin typeface="+mn-lt"/>
                <a:ea typeface="+mn-ea"/>
                <a:cs typeface="+mn-cs"/>
              </a:rPr>
              <a:t>Muna</a:t>
            </a:r>
            <a:r>
              <a:rPr lang="en-US" sz="1200" b="0" i="0" u="none" strike="noStrike" kern="1200">
                <a:solidFill>
                  <a:schemeClr val="tx1"/>
                </a:solidFill>
                <a:effectLst/>
                <a:latin typeface="+mn-lt"/>
                <a:ea typeface="+mn-ea"/>
                <a:cs typeface="+mn-cs"/>
              </a:rPr>
              <a:t> informal settlement, in the outskirts of Maiduguri the capital of </a:t>
            </a:r>
            <a:r>
              <a:rPr lang="en-US" sz="1200" b="0" i="0" u="none" strike="noStrike" kern="1200" err="1">
                <a:solidFill>
                  <a:schemeClr val="tx1"/>
                </a:solidFill>
                <a:effectLst/>
                <a:latin typeface="+mn-lt"/>
                <a:ea typeface="+mn-ea"/>
                <a:cs typeface="+mn-cs"/>
              </a:rPr>
              <a:t>Borno</a:t>
            </a:r>
            <a:r>
              <a:rPr lang="en-US" sz="1200" b="0" i="0" u="none" strike="noStrike" kern="1200">
                <a:solidFill>
                  <a:schemeClr val="tx1"/>
                </a:solidFill>
                <a:effectLst/>
                <a:latin typeface="+mn-lt"/>
                <a:ea typeface="+mn-ea"/>
                <a:cs typeface="+mn-cs"/>
              </a:rPr>
              <a:t> State, northeastern Nigeria.</a:t>
            </a:r>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5</a:t>
            </a:fld>
            <a:endParaRPr lang="en-US"/>
          </a:p>
        </p:txBody>
      </p:sp>
    </p:spTree>
    <p:extLst>
      <p:ext uri="{BB962C8B-B14F-4D97-AF65-F5344CB8AC3E}">
        <p14:creationId xmlns:p14="http://schemas.microsoft.com/office/powerpoint/2010/main" val="40972866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p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6" name="Google Shape;2036;p2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Note to Facilitators:</a:t>
            </a:r>
          </a:p>
          <a:p>
            <a:pPr marL="171450" lvl="0" indent="-171450" algn="l" rtl="0">
              <a:lnSpc>
                <a:spcPct val="100000"/>
              </a:lnSpc>
              <a:spcBef>
                <a:spcPts val="0"/>
              </a:spcBef>
              <a:spcAft>
                <a:spcPts val="0"/>
              </a:spcAft>
              <a:buSzPts val="1400"/>
              <a:buFont typeface="Arial" panose="020B0604020202020204" pitchFamily="34" charset="0"/>
              <a:buChar char="•"/>
            </a:pPr>
            <a:r>
              <a:rPr lang="en-US"/>
              <a:t>Begin by asking participants:</a:t>
            </a:r>
            <a:endParaRPr/>
          </a:p>
          <a:p>
            <a:pPr marL="628650" lvl="1" indent="-171450" algn="l" rtl="0">
              <a:lnSpc>
                <a:spcPct val="100000"/>
              </a:lnSpc>
              <a:spcBef>
                <a:spcPts val="0"/>
              </a:spcBef>
              <a:spcAft>
                <a:spcPts val="0"/>
              </a:spcAft>
              <a:buClr>
                <a:schemeClr val="dk1"/>
              </a:buClr>
              <a:buSzPts val="1200"/>
              <a:buFont typeface="Wingdings" panose="05000000000000000000" pitchFamily="2" charset="2"/>
              <a:buChar char="Ø"/>
            </a:pPr>
            <a:r>
              <a:rPr lang="en-US"/>
              <a:t>What is burnout?</a:t>
            </a:r>
            <a:endParaRPr/>
          </a:p>
          <a:p>
            <a:pPr marL="628650" lvl="1" indent="-171450" algn="l" rtl="0">
              <a:lnSpc>
                <a:spcPct val="100000"/>
              </a:lnSpc>
              <a:spcBef>
                <a:spcPts val="0"/>
              </a:spcBef>
              <a:spcAft>
                <a:spcPts val="0"/>
              </a:spcAft>
              <a:buClr>
                <a:schemeClr val="dk1"/>
              </a:buClr>
              <a:buSzPts val="1200"/>
              <a:buFont typeface="Wingdings" panose="05000000000000000000" pitchFamily="2" charset="2"/>
              <a:buChar char="Ø"/>
            </a:pPr>
            <a:r>
              <a:rPr lang="en-US"/>
              <a:t>Have you ever felt ‘burnt out’ or worked with someone else who was ‘burnt out’? </a:t>
            </a:r>
            <a:endParaRPr/>
          </a:p>
          <a:p>
            <a:pPr marL="628650" lvl="1" indent="-171450" algn="l" rtl="0">
              <a:lnSpc>
                <a:spcPct val="100000"/>
              </a:lnSpc>
              <a:spcBef>
                <a:spcPts val="0"/>
              </a:spcBef>
              <a:spcAft>
                <a:spcPts val="0"/>
              </a:spcAft>
              <a:buClr>
                <a:schemeClr val="dk1"/>
              </a:buClr>
              <a:buSzPts val="1200"/>
              <a:buFont typeface="Wingdings" panose="05000000000000000000" pitchFamily="2" charset="2"/>
              <a:buChar char="Ø"/>
            </a:pPr>
            <a:r>
              <a:rPr lang="en-US"/>
              <a:t>How did you know? How was this different from ‘just a bad day’? How did you feel in your body?</a:t>
            </a:r>
            <a:endParaRPr/>
          </a:p>
          <a:p>
            <a:pPr marL="628650" lvl="1" indent="-171450" algn="l" rtl="0">
              <a:lnSpc>
                <a:spcPct val="100000"/>
              </a:lnSpc>
              <a:spcBef>
                <a:spcPts val="0"/>
              </a:spcBef>
              <a:spcAft>
                <a:spcPts val="0"/>
              </a:spcAft>
              <a:buClr>
                <a:schemeClr val="dk1"/>
              </a:buClr>
              <a:buSzPts val="1200"/>
              <a:buFont typeface="Wingdings" panose="05000000000000000000" pitchFamily="2" charset="2"/>
              <a:buChar char="Ø"/>
            </a:pPr>
            <a:r>
              <a:rPr lang="en-US"/>
              <a:t>How did your/your colleague’s behavior change? </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SzPts val="1400"/>
              <a:buFont typeface="Arial" panose="020B0604020202020204" pitchFamily="34" charset="0"/>
              <a:buChar char="•"/>
            </a:pPr>
            <a:r>
              <a:rPr lang="en-US"/>
              <a:t>After a few volunteers share their ideas, advance to the animation and explain the bullets on the slide.</a:t>
            </a:r>
            <a:endParaRPr/>
          </a:p>
          <a:p>
            <a:pPr marL="0" lvl="0" indent="0" algn="l" rtl="0">
              <a:lnSpc>
                <a:spcPct val="100000"/>
              </a:lnSpc>
              <a:spcBef>
                <a:spcPts val="0"/>
              </a:spcBef>
              <a:spcAft>
                <a:spcPts val="0"/>
              </a:spcAft>
              <a:buSzPts val="1400"/>
              <a:buNone/>
            </a:pPr>
            <a:endParaRPr/>
          </a:p>
        </p:txBody>
      </p:sp>
      <p:sp>
        <p:nvSpPr>
          <p:cNvPr id="2037" name="Google Shape;2037;p2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6" name="Google Shape;2046;p2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Note to Facilitators:</a:t>
            </a:r>
          </a:p>
          <a:p>
            <a:pPr marL="171450" lvl="0" indent="-171450" algn="l" rtl="0">
              <a:lnSpc>
                <a:spcPct val="100000"/>
              </a:lnSpc>
              <a:spcBef>
                <a:spcPts val="0"/>
              </a:spcBef>
              <a:spcAft>
                <a:spcPts val="0"/>
              </a:spcAft>
              <a:buSzPts val="1400"/>
              <a:buFont typeface="Arial" panose="020B0604020202020204" pitchFamily="34" charset="0"/>
              <a:buChar char="•"/>
            </a:pPr>
            <a:r>
              <a:rPr lang="en-US"/>
              <a:t>Explain that burn out is very common, particularly among providers who care for patients with histories of trauma. </a:t>
            </a:r>
          </a:p>
          <a:p>
            <a:pPr marL="171450" lvl="0" indent="-171450" algn="l" rtl="0">
              <a:lnSpc>
                <a:spcPct val="100000"/>
              </a:lnSpc>
              <a:spcBef>
                <a:spcPts val="0"/>
              </a:spcBef>
              <a:spcAft>
                <a:spcPts val="0"/>
              </a:spcAft>
              <a:buSzPts val="1400"/>
              <a:buFont typeface="Arial" panose="020B0604020202020204" pitchFamily="34" charset="0"/>
              <a:buChar char="•"/>
            </a:pPr>
            <a:r>
              <a:rPr lang="en-US"/>
              <a:t>Furthermore, the effects of burnout are exacerbated among those providers who have already suffered trauma in children. </a:t>
            </a:r>
            <a:endParaRPr/>
          </a:p>
        </p:txBody>
      </p:sp>
      <p:sp>
        <p:nvSpPr>
          <p:cNvPr id="2047" name="Google Shape;2047;p2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p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6" name="Google Shape;2056;p2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a:t>Explain that there are work strategies we can take to help mitigate burn out. Then review the bullets presented on the slide.</a:t>
            </a:r>
          </a:p>
          <a:p>
            <a:pPr marL="171450" lvl="0" indent="-171450" algn="l" rtl="0">
              <a:lnSpc>
                <a:spcPct val="100000"/>
              </a:lnSpc>
              <a:spcBef>
                <a:spcPts val="0"/>
              </a:spcBef>
              <a:spcAft>
                <a:spcPts val="0"/>
              </a:spcAft>
              <a:buSzPts val="1400"/>
              <a:buFont typeface="Arial" panose="020B0604020202020204" pitchFamily="34" charset="0"/>
              <a:buChar char="•"/>
            </a:pPr>
            <a:endParaRPr lang="en-US"/>
          </a:p>
          <a:p>
            <a:pPr marL="171450" lvl="0" indent="-171450" algn="l" rtl="0">
              <a:lnSpc>
                <a:spcPct val="100000"/>
              </a:lnSpc>
              <a:spcBef>
                <a:spcPts val="0"/>
              </a:spcBef>
              <a:spcAft>
                <a:spcPts val="0"/>
              </a:spcAft>
              <a:buSzPts val="1400"/>
              <a:buFont typeface="Arial" panose="020B0604020202020204" pitchFamily="34" charset="0"/>
              <a:buChar char="•"/>
            </a:pPr>
            <a:r>
              <a:rPr lang="en-US"/>
              <a:t>Next, </a:t>
            </a:r>
            <a:r>
              <a:rPr lang="en-US" b="1"/>
              <a:t>ask</a:t>
            </a:r>
            <a:r>
              <a:rPr lang="en-US"/>
              <a:t>: What are other strategies you use at work, or have used in the past, to take care of yourselves and avoid burn out? Invite participants to share their own strategies.</a:t>
            </a:r>
            <a:endParaRPr/>
          </a:p>
        </p:txBody>
      </p:sp>
      <p:sp>
        <p:nvSpPr>
          <p:cNvPr id="2057" name="Google Shape;2057;p2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p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64" name="Google Shape;2064;p2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a:t>Explain that there are positive personal actions we can take to avoid burn out. Then review the bullets presented on the slide.</a:t>
            </a:r>
            <a:endParaRPr/>
          </a:p>
          <a:p>
            <a:pPr marL="171450" lvl="0" indent="-171450" algn="l" rtl="0">
              <a:lnSpc>
                <a:spcPct val="100000"/>
              </a:lnSpc>
              <a:spcBef>
                <a:spcPts val="0"/>
              </a:spcBef>
              <a:spcAft>
                <a:spcPts val="0"/>
              </a:spcAft>
              <a:buSzPts val="1400"/>
              <a:buFont typeface="Arial" panose="020B0604020202020204" pitchFamily="34" charset="0"/>
              <a:buChar char="•"/>
            </a:pPr>
            <a:endParaRPr/>
          </a:p>
          <a:p>
            <a:pPr marL="171450" lvl="0" indent="-171450" algn="l" rtl="0">
              <a:lnSpc>
                <a:spcPct val="100000"/>
              </a:lnSpc>
              <a:spcBef>
                <a:spcPts val="0"/>
              </a:spcBef>
              <a:spcAft>
                <a:spcPts val="0"/>
              </a:spcAft>
              <a:buSzPts val="1400"/>
              <a:buFont typeface="Arial" panose="020B0604020202020204" pitchFamily="34" charset="0"/>
              <a:buChar char="•"/>
            </a:pPr>
            <a:r>
              <a:rPr lang="en-US"/>
              <a:t>Next, </a:t>
            </a:r>
            <a:r>
              <a:rPr lang="en-US" b="1"/>
              <a:t>ask</a:t>
            </a:r>
            <a:r>
              <a:rPr lang="en-US"/>
              <a:t>: What are other strategies you use, or have used in the past, to take care of yourselves and avoid burn out? Invite participants to share their own strategies.</a:t>
            </a:r>
            <a:endParaRPr/>
          </a:p>
        </p:txBody>
      </p:sp>
      <p:sp>
        <p:nvSpPr>
          <p:cNvPr id="2065" name="Google Shape;2065;p2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Note to Providers: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If your participants include managers or others responsible for provider support, review the various steps on the slide that organizations can take to provide this support.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IF your participants include only providers, you may skip or drop this slide.</a:t>
            </a:r>
            <a:endParaRPr lang="en-US" b="0"/>
          </a:p>
          <a:p>
            <a:endParaRPr lang="en-US"/>
          </a:p>
        </p:txBody>
      </p:sp>
      <p:sp>
        <p:nvSpPr>
          <p:cNvPr id="4" name="Slide Number Placeholder 3"/>
          <p:cNvSpPr>
            <a:spLocks noGrp="1"/>
          </p:cNvSpPr>
          <p:nvPr>
            <p:ph type="sldNum" sz="quarter" idx="5"/>
          </p:nvPr>
        </p:nvSpPr>
        <p:spPr/>
        <p:txBody>
          <a:bodyPr/>
          <a:lstStyle/>
          <a:p>
            <a:fld id="{8845B02C-1E2A-4335-86C0-3824A654CBE7}" type="slidenum">
              <a:rPr lang="en-US" smtClean="0"/>
              <a:t>54</a:t>
            </a:fld>
            <a:endParaRPr lang="en-US"/>
          </a:p>
        </p:txBody>
      </p:sp>
    </p:spTree>
    <p:extLst>
      <p:ext uri="{BB962C8B-B14F-4D97-AF65-F5344CB8AC3E}">
        <p14:creationId xmlns:p14="http://schemas.microsoft.com/office/powerpoint/2010/main" val="29865708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for facilitators: </a:t>
            </a:r>
          </a:p>
          <a:p>
            <a:pPr marL="171450" indent="-171450">
              <a:buFont typeface="Arial" panose="020B0604020202020204" pitchFamily="34" charset="0"/>
              <a:buChar char="•"/>
            </a:pPr>
            <a:r>
              <a:rPr lang="en-US"/>
              <a:t>Use this 15-minute space for a group activity to practice some self-care to avoid burn out</a:t>
            </a:r>
          </a:p>
          <a:p>
            <a:pPr marL="171450" indent="-171450">
              <a:buFont typeface="Arial" panose="020B0604020202020204" pitchFamily="34" charset="0"/>
              <a:buChar char="•"/>
            </a:pPr>
            <a:r>
              <a:rPr lang="en-US"/>
              <a:t>This could take the form of either small group discussions, a discussion circle, or teaching of breathing techniques… choose one of these or combine them as time allows. </a:t>
            </a:r>
          </a:p>
          <a:p>
            <a:pPr marL="0" indent="0">
              <a:buFont typeface="Arial" panose="020B0604020202020204" pitchFamily="34" charset="0"/>
              <a:buNone/>
            </a:pPr>
            <a:endParaRPr lang="en-US"/>
          </a:p>
          <a:p>
            <a:pPr marL="171450" indent="-171450">
              <a:buFont typeface="Arial" panose="020B0604020202020204" pitchFamily="34" charset="0"/>
              <a:buChar char="•"/>
            </a:pPr>
            <a:r>
              <a:rPr lang="en-US" u="sng"/>
              <a:t>Suggestions for a discussion circle</a:t>
            </a:r>
          </a:p>
          <a:p>
            <a:pPr marL="628650" lvl="1" indent="-171450">
              <a:buFont typeface="Arial" panose="020B0604020202020204" pitchFamily="34" charset="0"/>
              <a:buChar char="•"/>
            </a:pPr>
            <a:r>
              <a:rPr lang="en-US"/>
              <a:t>Either in pairs or as a group invite participants to discuss a difficult experience they encountered during their work as providers. </a:t>
            </a:r>
          </a:p>
          <a:p>
            <a:pPr marL="1085850" lvl="2" indent="-171450">
              <a:buFont typeface="Arial" panose="020B0604020202020204" pitchFamily="34" charset="0"/>
              <a:buChar char="•"/>
            </a:pPr>
            <a:r>
              <a:rPr lang="en-US"/>
              <a:t>If in pairs, after 10 minutes, bring the participants back to plenary and invite participants to share their own responses, if they feel comfortable. </a:t>
            </a:r>
          </a:p>
          <a:p>
            <a:pPr marL="628650" lvl="1" indent="-171450">
              <a:buFont typeface="Arial" panose="020B0604020202020204" pitchFamily="34" charset="0"/>
              <a:buChar char="•"/>
            </a:pPr>
            <a:r>
              <a:rPr lang="en-US"/>
              <a:t>Ask:</a:t>
            </a:r>
          </a:p>
          <a:p>
            <a:pPr marL="1085850" lvl="2" indent="-171450">
              <a:buFont typeface="Wingdings" panose="05000000000000000000" pitchFamily="2" charset="2"/>
              <a:buChar char="Ø"/>
            </a:pPr>
            <a:r>
              <a:rPr lang="en-US"/>
              <a:t>What was it that made this experience particularly challenging?</a:t>
            </a:r>
          </a:p>
          <a:p>
            <a:pPr marL="1085850" lvl="2" indent="-171450">
              <a:buFont typeface="Wingdings" panose="05000000000000000000" pitchFamily="2" charset="2"/>
              <a:buChar char="Ø"/>
            </a:pPr>
            <a:r>
              <a:rPr lang="en-US"/>
              <a:t>What might have helped ease the challenge?</a:t>
            </a:r>
          </a:p>
          <a:p>
            <a:pPr marL="628650" lvl="1" indent="-171450">
              <a:buFont typeface="Arial" panose="020B0604020202020204" pitchFamily="34" charset="0"/>
              <a:buChar char="•"/>
            </a:pPr>
            <a:r>
              <a:rPr lang="en-US"/>
              <a:t>Facilitate the discussion </a:t>
            </a:r>
          </a:p>
          <a:p>
            <a:pPr marL="1085850" lvl="2" indent="-171450">
              <a:buFont typeface="Arial" panose="020B0604020202020204" pitchFamily="34" charset="0"/>
              <a:buChar char="•"/>
            </a:pPr>
            <a:endParaRPr lang="en-US"/>
          </a:p>
          <a:p>
            <a:pPr marL="1085850" lvl="2" indent="-171450">
              <a:buFont typeface="Arial" panose="020B0604020202020204" pitchFamily="34" charset="0"/>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a:ln>
                  <a:noFill/>
                </a:ln>
                <a:solidFill>
                  <a:prstClr val="black"/>
                </a:solidFill>
                <a:effectLst/>
                <a:uLnTx/>
                <a:uFillTx/>
                <a:latin typeface="Calibri" panose="020F0502020204030204"/>
                <a:ea typeface="+mn-ea"/>
                <a:cs typeface="+mn-cs"/>
              </a:rPr>
              <a:t>Suggestions for deep breathing practice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Instruct participants to sit with their feet flat on the floor. Tell them to start with their hands in their laps.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Explain that after they learn how to do the exercises, they can do them with eyes closed.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Read the instructions below slowly and calmly, giving participants time to do the exercise.</a:t>
            </a:r>
          </a:p>
          <a:p>
            <a:pPr marL="1257300" marR="0" lvl="2" indent="-342900" algn="l" defTabSz="914400" rtl="0" eaLnBrk="1" fontAlgn="auto" latinLnBrk="0" hangingPunct="1">
              <a:lnSpc>
                <a:spcPct val="120000"/>
              </a:lnSpc>
              <a:spcBef>
                <a:spcPts val="400"/>
              </a:spcBef>
              <a:spcAft>
                <a:spcPts val="0"/>
              </a:spcAft>
              <a:buClrTx/>
              <a:buSzTx/>
              <a:buFont typeface="+mj-lt"/>
              <a:buAutoNum type="arabicPeriod"/>
              <a:tabLst/>
              <a:defRPr/>
            </a:pP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First, relax your body. Shake your arms and legs and let them go loose. Roll your shoulders back and move your head from side to side. </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1257300" marR="0" lvl="2" indent="-342900" algn="l" defTabSz="914400" rtl="0" eaLnBrk="1" fontAlgn="auto" latinLnBrk="0" hangingPunct="1">
              <a:lnSpc>
                <a:spcPct val="120000"/>
              </a:lnSpc>
              <a:spcBef>
                <a:spcPts val="400"/>
              </a:spcBef>
              <a:spcAft>
                <a:spcPts val="0"/>
              </a:spcAft>
              <a:buClrTx/>
              <a:buSzTx/>
              <a:buFont typeface="+mj-lt"/>
              <a:buAutoNum type="arabicPeriod"/>
              <a:tabLst/>
              <a:defRPr/>
            </a:pP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Put your hands on your belly. Think about your breath. </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1257300" marR="0" lvl="2" indent="-342900" algn="l" defTabSz="914400" rtl="0" eaLnBrk="1" fontAlgn="auto" latinLnBrk="0" hangingPunct="1">
              <a:lnSpc>
                <a:spcPct val="120000"/>
              </a:lnSpc>
              <a:spcBef>
                <a:spcPts val="400"/>
              </a:spcBef>
              <a:spcAft>
                <a:spcPts val="0"/>
              </a:spcAft>
              <a:buClrTx/>
              <a:buSzTx/>
              <a:buFont typeface="+mj-lt"/>
              <a:buAutoNum type="arabicPeriod"/>
              <a:tabLst/>
              <a:defRPr/>
            </a:pP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Slowly breathe out all the air through your mouth, and feel your belly flatten. Now breathe in slowly and deeply through your nose, and feel your belly fill up like a balloon. </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1257300" marR="0" lvl="2" indent="-342900" algn="l" defTabSz="914400" rtl="0" eaLnBrk="1" fontAlgn="auto" latinLnBrk="0" hangingPunct="1">
              <a:lnSpc>
                <a:spcPct val="120000"/>
              </a:lnSpc>
              <a:spcBef>
                <a:spcPts val="400"/>
              </a:spcBef>
              <a:spcAft>
                <a:spcPts val="0"/>
              </a:spcAft>
              <a:buClrTx/>
              <a:buSzTx/>
              <a:buFont typeface="+mj-lt"/>
              <a:buAutoNum type="arabicPeriod"/>
              <a:tabLst/>
              <a:defRPr/>
            </a:pP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Breathe deeply and slowly. You can count 1–2–3 on each breath in and 1–2–3 on each breath out. </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1257300" marR="0" lvl="2" indent="-342900" algn="l" defTabSz="914400" rtl="0" eaLnBrk="1" fontAlgn="auto" latinLnBrk="0" hangingPunct="1">
              <a:lnSpc>
                <a:spcPct val="120000"/>
              </a:lnSpc>
              <a:spcBef>
                <a:spcPts val="400"/>
              </a:spcBef>
              <a:spcAft>
                <a:spcPts val="0"/>
              </a:spcAft>
              <a:buClrTx/>
              <a:buSzTx/>
              <a:buFont typeface="+mj-lt"/>
              <a:buAutoNum type="arabicPeriod"/>
              <a:tabLst/>
              <a:defRPr/>
            </a:pPr>
            <a:r>
              <a:rPr kumimoji="0" lang="en-GB" sz="2400" b="0" i="0" u="none" strike="noStrike" kern="1200" cap="none" spc="0" normalizeH="0" baseline="0" noProof="0">
                <a:ln>
                  <a:noFill/>
                </a:ln>
                <a:solidFill>
                  <a:srgbClr val="000000"/>
                </a:solidFill>
                <a:effectLst/>
                <a:uLnTx/>
                <a:uFillTx/>
                <a:latin typeface="Calibri" panose="020F0502020204030204"/>
                <a:ea typeface="+mn-ea"/>
                <a:cs typeface="+mn-cs"/>
              </a:rPr>
              <a:t>Keep breathing like this for about 2 minutes. As you breathe, feel the tension leave your body.</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lvl="0" indent="0">
              <a:buFont typeface="Arial" panose="020B0604020202020204" pitchFamily="34" charset="0"/>
              <a:buNone/>
            </a:pPr>
            <a:endParaRPr lang="en-US"/>
          </a:p>
          <a:p>
            <a:pPr marL="0" lv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a:effectLst/>
                <a:latin typeface="Calibri" panose="020F0502020204030204" pitchFamily="34" charset="0"/>
                <a:ea typeface="Times New Roman" panose="02020603050405020304" pitchFamily="18" charset="0"/>
                <a:cs typeface="Times New Roman" panose="02020603050405020304" pitchFamily="18" charset="0"/>
              </a:rPr>
              <a:t>Image source: Noun project, </a:t>
            </a:r>
            <a:r>
              <a:rPr lang="en-US" sz="1200" b="0" i="0" u="none" strike="noStrike" kern="1200">
                <a:solidFill>
                  <a:schemeClr val="tx1"/>
                </a:solidFill>
                <a:effectLst/>
                <a:latin typeface="+mn-lt"/>
                <a:ea typeface="+mn-ea"/>
                <a:cs typeface="+mn-cs"/>
                <a:hlinkClick r:id="rId3"/>
              </a:rPr>
              <a:t>Gan Khoon Lay</a:t>
            </a:r>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55</a:t>
            </a:fld>
            <a:endParaRPr lang="en-US"/>
          </a:p>
        </p:txBody>
      </p:sp>
    </p:spTree>
    <p:extLst>
      <p:ext uri="{BB962C8B-B14F-4D97-AF65-F5344CB8AC3E}">
        <p14:creationId xmlns:p14="http://schemas.microsoft.com/office/powerpoint/2010/main" val="26293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171450" indent="-171450">
              <a:buFont typeface="Arial" panose="020B0604020202020204" pitchFamily="34" charset="0"/>
              <a:buChar char="•"/>
            </a:pPr>
            <a:r>
              <a:rPr lang="en-US"/>
              <a:t>Welcome the participants to the workshop closing. </a:t>
            </a:r>
          </a:p>
          <a:p>
            <a:pPr marL="171450" indent="-171450">
              <a:buFont typeface="Wingdings" panose="05000000000000000000" pitchFamily="2" charset="2"/>
              <a:buChar char="Ø"/>
            </a:pPr>
            <a:r>
              <a:rPr lang="en-US"/>
              <a:t>SAY,  let’s take a few minutes to review the key messages together</a:t>
            </a:r>
          </a:p>
        </p:txBody>
      </p:sp>
      <p:sp>
        <p:nvSpPr>
          <p:cNvPr id="4" name="Slide Number Placeholder 3"/>
          <p:cNvSpPr>
            <a:spLocks noGrp="1"/>
          </p:cNvSpPr>
          <p:nvPr>
            <p:ph type="sldNum" sz="quarter" idx="5"/>
          </p:nvPr>
        </p:nvSpPr>
        <p:spPr/>
        <p:txBody>
          <a:bodyPr/>
          <a:lstStyle/>
          <a:p>
            <a:fld id="{BDE75D1C-764A-E649-B63D-EDCBD3A61343}" type="slidenum">
              <a:rPr lang="en-US" smtClean="0"/>
              <a:t>56</a:t>
            </a:fld>
            <a:endParaRPr lang="en-US"/>
          </a:p>
        </p:txBody>
      </p:sp>
    </p:spTree>
    <p:extLst>
      <p:ext uri="{BB962C8B-B14F-4D97-AF65-F5344CB8AC3E}">
        <p14:creationId xmlns:p14="http://schemas.microsoft.com/office/powerpoint/2010/main" val="31506056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171450" indent="-171450">
              <a:buFont typeface="Wingdings" pitchFamily="2" charset="2"/>
              <a:buChar char="Ø"/>
            </a:pPr>
            <a:r>
              <a:rPr lang="en-US"/>
              <a:t>Ask a participant to read the content on the slide.</a:t>
            </a:r>
          </a:p>
          <a:p>
            <a:pPr marL="171450" indent="-171450">
              <a:buFont typeface="Wingdings" pitchFamily="2" charset="2"/>
              <a:buChar char="Ø"/>
            </a:pPr>
            <a:r>
              <a:rPr lang="en-US"/>
              <a:t>Before going to the next side ask if there are any questions related to the points outlined on this slide. </a:t>
            </a:r>
          </a:p>
          <a:p>
            <a:endParaRPr lang="en-US"/>
          </a:p>
          <a:p>
            <a:r>
              <a:rPr lang="en-US"/>
              <a:t>Source: refer to previous module slides and content for exact sources</a:t>
            </a:r>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57</a:t>
            </a:fld>
            <a:endParaRPr lang="en-US"/>
          </a:p>
        </p:txBody>
      </p:sp>
    </p:spTree>
    <p:extLst>
      <p:ext uri="{BB962C8B-B14F-4D97-AF65-F5344CB8AC3E}">
        <p14:creationId xmlns:p14="http://schemas.microsoft.com/office/powerpoint/2010/main" val="10706053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171450" indent="-171450">
              <a:buFont typeface="Wingdings" pitchFamily="2" charset="2"/>
              <a:buChar char="Ø"/>
            </a:pPr>
            <a:r>
              <a:rPr lang="en-US"/>
              <a:t>Ask a participant to read the content on the slide.</a:t>
            </a:r>
          </a:p>
          <a:p>
            <a:pPr marL="171450" indent="-171450">
              <a:buFont typeface="Wingdings" pitchFamily="2" charset="2"/>
              <a:buChar char="Ø"/>
            </a:pPr>
            <a:r>
              <a:rPr lang="en-US"/>
              <a:t>Before going to the next side ask if there are any questions related to the points outlined on this slide.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refer to previous module slides and content for exact sources. </a:t>
            </a:r>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58</a:t>
            </a:fld>
            <a:endParaRPr lang="en-US"/>
          </a:p>
        </p:txBody>
      </p:sp>
    </p:spTree>
    <p:extLst>
      <p:ext uri="{BB962C8B-B14F-4D97-AF65-F5344CB8AC3E}">
        <p14:creationId xmlns:p14="http://schemas.microsoft.com/office/powerpoint/2010/main" val="34046195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171450" indent="-171450">
              <a:buFont typeface="Wingdings" pitchFamily="2" charset="2"/>
              <a:buChar char="Ø"/>
            </a:pPr>
            <a:r>
              <a:rPr lang="en-US"/>
              <a:t>Ask a participant to read the content on the slide.</a:t>
            </a:r>
          </a:p>
          <a:p>
            <a:pPr marL="171450" indent="-171450">
              <a:buFont typeface="Wingdings" pitchFamily="2" charset="2"/>
              <a:buChar char="Ø"/>
            </a:pPr>
            <a:r>
              <a:rPr lang="en-US"/>
              <a:t>Before going to the next side ask if there are any questions related to the points outlined on this slide or any other final questions or clarifications needed.</a:t>
            </a:r>
          </a:p>
          <a:p>
            <a:endParaRPr lang="en-US"/>
          </a:p>
          <a:p>
            <a:r>
              <a:rPr lang="en-US"/>
              <a:t>Source: refer to previous module slides and content for exact sources. </a:t>
            </a:r>
          </a:p>
          <a:p>
            <a:endParaRPr lang="en-US"/>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59</a:t>
            </a:fld>
            <a:endParaRPr lang="en-US"/>
          </a:p>
        </p:txBody>
      </p:sp>
    </p:spTree>
    <p:extLst>
      <p:ext uri="{BB962C8B-B14F-4D97-AF65-F5344CB8AC3E}">
        <p14:creationId xmlns:p14="http://schemas.microsoft.com/office/powerpoint/2010/main" val="4049808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endParaRPr lang="en-US">
              <a:cs typeface="Calibri"/>
            </a:endParaRPr>
          </a:p>
          <a:p>
            <a:pPr marL="171450" indent="-171450">
              <a:buFont typeface="Wingdings" pitchFamily="2" charset="2"/>
              <a:buChar char="Ø"/>
            </a:pPr>
            <a:r>
              <a:rPr lang="en-US" sz="1200" b="0" i="0" kern="1200">
                <a:solidFill>
                  <a:schemeClr val="tx1"/>
                </a:solidFill>
                <a:effectLst/>
                <a:latin typeface="+mn-lt"/>
                <a:ea typeface="+mn-ea"/>
                <a:cs typeface="+mn-cs"/>
              </a:rPr>
              <a:t>Gender-based violence (GBV) or violence against women and girls (VAWG), is a global pandemic.</a:t>
            </a:r>
            <a:r>
              <a:rPr lang="en-US"/>
              <a:t> </a:t>
            </a:r>
            <a:endParaRPr lang="en-US" sz="1200" b="0" i="0" kern="1200">
              <a:solidFill>
                <a:schemeClr val="tx1"/>
              </a:solidFill>
              <a:effectLst/>
              <a:latin typeface="+mn-lt"/>
              <a:cs typeface="Calibri"/>
            </a:endParaRPr>
          </a:p>
          <a:p>
            <a:pPr marL="171450" indent="-171450">
              <a:buFont typeface="Wingdings" pitchFamily="2" charset="2"/>
              <a:buChar char="Ø"/>
            </a:pPr>
            <a:r>
              <a:rPr lang="en-US" sz="1200" b="0" i="0" kern="1200">
                <a:solidFill>
                  <a:schemeClr val="tx1"/>
                </a:solidFill>
                <a:effectLst/>
                <a:latin typeface="+mn-lt"/>
                <a:ea typeface="+mn-ea"/>
                <a:cs typeface="+mn-cs"/>
              </a:rPr>
              <a:t>Population-level surveys are available in many countries and are based on reports from survivors provide the most accurate estimates of the prevalence of intimate partner violence and sexual violence and could provide a helpful baseline but levels of violence in humanitarian settings are likely to be even higher. </a:t>
            </a:r>
            <a:r>
              <a:rPr lang="en-US" sz="1200" b="0" i="0" kern="1200" err="1">
                <a:solidFill>
                  <a:schemeClr val="tx1"/>
                </a:solidFill>
                <a:effectLst/>
                <a:latin typeface="+mn-lt"/>
                <a:ea typeface="+mn-ea"/>
                <a:cs typeface="+mn-cs"/>
              </a:rPr>
              <a:t>UNWomen</a:t>
            </a:r>
            <a:r>
              <a:rPr lang="en-US" sz="1200" b="0" i="0" kern="1200">
                <a:solidFill>
                  <a:schemeClr val="tx1"/>
                </a:solidFill>
                <a:effectLst/>
                <a:latin typeface="+mn-lt"/>
                <a:ea typeface="+mn-ea"/>
                <a:cs typeface="+mn-cs"/>
              </a:rPr>
              <a:t> regularly update their global database on VAWG.</a:t>
            </a:r>
            <a:r>
              <a:rPr lang="en-US"/>
              <a:t> </a:t>
            </a:r>
            <a:r>
              <a:rPr lang="en-US" sz="1200" b="0" i="0" kern="1200">
                <a:solidFill>
                  <a:schemeClr val="tx1"/>
                </a:solidFill>
                <a:effectLst/>
                <a:latin typeface="+mn-lt"/>
                <a:ea typeface="+mn-ea"/>
                <a:cs typeface="+mn-cs"/>
              </a:rPr>
              <a:t> You can find it here: </a:t>
            </a:r>
            <a:r>
              <a:rPr lang="en-US">
                <a:hlinkClick r:id="rId3"/>
              </a:rPr>
              <a:t>Global Database on Violence Against Women (unwomen.org)</a:t>
            </a:r>
            <a:endParaRPr lang="en-US" sz="1200" b="0" i="0" kern="1200">
              <a:solidFill>
                <a:schemeClr val="tx1"/>
              </a:solidFill>
              <a:effectLst/>
              <a:latin typeface="+mn-lt"/>
              <a:ea typeface="+mn-ea"/>
              <a:cs typeface="+mn-cs"/>
            </a:endParaRPr>
          </a:p>
          <a:p>
            <a:pPr marL="171450" indent="-171450">
              <a:buFont typeface="Wingdings" pitchFamily="2" charset="2"/>
              <a:buChar char="Ø"/>
            </a:pPr>
            <a:r>
              <a:rPr lang="en-US" sz="1200" b="0" i="0" kern="1200">
                <a:solidFill>
                  <a:schemeClr val="tx1"/>
                </a:solidFill>
                <a:effectLst/>
                <a:latin typeface="+mn-lt"/>
                <a:ea typeface="+mn-ea"/>
                <a:cs typeface="+mn-cs"/>
              </a:rPr>
              <a:t>A 2018 analysis of prevalence data from 2000-2018 across 161 countries and areas, conducted by WHO on behalf of the UN Interagency working group on violence against women, found that worldwide, nearly 1 in 3, or 30%, of women have been subjected to physical and/or sexual violence by an intimate partner or non-partner sexual violence or both. </a:t>
            </a:r>
            <a:endParaRPr lang="en-US" sz="1200" b="0" i="0" kern="1200">
              <a:solidFill>
                <a:schemeClr val="tx1"/>
              </a:solidFill>
              <a:effectLst/>
              <a:latin typeface="+mn-lt"/>
              <a:cs typeface="Calibri"/>
            </a:endParaRPr>
          </a:p>
          <a:p>
            <a:pPr marL="171450" indent="-171450">
              <a:buFont typeface="Wingdings" pitchFamily="2" charset="2"/>
              <a:buChar char="Ø"/>
            </a:pPr>
            <a:r>
              <a:rPr lang="en-US" sz="1200" b="0" i="0" kern="1200">
                <a:solidFill>
                  <a:schemeClr val="tx1"/>
                </a:solidFill>
                <a:effectLst/>
                <a:latin typeface="+mn-lt"/>
                <a:ea typeface="+mn-ea"/>
                <a:cs typeface="+mn-cs"/>
              </a:rPr>
              <a:t>Furthermore, </a:t>
            </a:r>
            <a:r>
              <a:rPr lang="en-US" sz="1200" b="0" i="0" u="none" strike="noStrike" kern="1200">
                <a:solidFill>
                  <a:schemeClr val="tx1"/>
                </a:solidFill>
                <a:effectLst/>
                <a:latin typeface="+mn-lt"/>
                <a:ea typeface="+mn-ea"/>
                <a:cs typeface="+mn-cs"/>
                <a:hlinkClick r:id="rId4"/>
              </a:rPr>
              <a:t>35% of women worldwide</a:t>
            </a:r>
            <a:r>
              <a:rPr lang="en-US" sz="1200" b="0" i="0" kern="1200">
                <a:solidFill>
                  <a:schemeClr val="tx1"/>
                </a:solidFill>
                <a:effectLst/>
                <a:latin typeface="+mn-lt"/>
                <a:ea typeface="+mn-ea"/>
                <a:cs typeface="+mn-cs"/>
              </a:rPr>
              <a:t> have experienced either physical and/or sexual intimate partner violence or non-partner sexual violence and </a:t>
            </a:r>
            <a:r>
              <a:rPr lang="en-US" sz="1200" b="0" i="0" u="none" strike="noStrike" kern="1200">
                <a:solidFill>
                  <a:schemeClr val="tx1"/>
                </a:solidFill>
                <a:effectLst/>
                <a:latin typeface="+mn-lt"/>
                <a:ea typeface="+mn-ea"/>
                <a:cs typeface="+mn-cs"/>
                <a:hlinkClick r:id="rId4"/>
              </a:rPr>
              <a:t>Globally, 7%</a:t>
            </a:r>
            <a:r>
              <a:rPr lang="en-US" sz="1200" b="0" i="0" kern="1200">
                <a:solidFill>
                  <a:schemeClr val="tx1"/>
                </a:solidFill>
                <a:effectLst/>
                <a:latin typeface="+mn-lt"/>
                <a:ea typeface="+mn-ea"/>
                <a:cs typeface="+mn-cs"/>
              </a:rPr>
              <a:t> of women have been sexually assaulted by someone other than a partner.</a:t>
            </a:r>
            <a:endParaRPr lang="en-US" sz="1200" b="0" i="0" kern="1200">
              <a:solidFill>
                <a:schemeClr val="tx1"/>
              </a:solidFill>
              <a:effectLst/>
              <a:latin typeface="+mn-lt"/>
              <a:cs typeface="Calibri"/>
            </a:endParaRPr>
          </a:p>
          <a:p>
            <a:pPr marL="628650" lvl="1" indent="-171450">
              <a:buFont typeface="Wingdings" pitchFamily="2" charset="2"/>
              <a:buChar char="Ø"/>
              <a:defRPr/>
            </a:pPr>
            <a:r>
              <a:rPr lang="en-US" sz="1200" b="0" i="0" kern="1200">
                <a:solidFill>
                  <a:schemeClr val="tx1"/>
                </a:solidFill>
                <a:effectLst/>
                <a:latin typeface="+mn-lt"/>
                <a:ea typeface="+mn-ea"/>
                <a:cs typeface="+mn-cs"/>
              </a:rPr>
              <a:t>Source: </a:t>
            </a:r>
            <a:r>
              <a:rPr lang="en-US">
                <a:hlinkClick r:id="rId5"/>
              </a:rPr>
              <a:t>https://www.who.int/reproductivehealth/publications/violence/VAW_infographic.pdf?ua=1</a:t>
            </a:r>
            <a:r>
              <a:rPr lang="en-US"/>
              <a:t>  </a:t>
            </a:r>
            <a:endParaRPr lang="en-US">
              <a:cs typeface="Calibri"/>
            </a:endParaRPr>
          </a:p>
          <a:p>
            <a:pPr marL="628650" lvl="1" indent="-171450">
              <a:buFont typeface="Wingdings" pitchFamily="2" charset="2"/>
              <a:buChar char="Ø"/>
              <a:defRPr/>
            </a:pPr>
            <a:endParaRPr lang="en-US"/>
          </a:p>
          <a:p>
            <a:pPr lvl="1">
              <a:defRPr/>
            </a:pPr>
            <a:endParaRPr lang="en-US">
              <a:cs typeface="Calibri" panose="020F0502020204030204"/>
            </a:endParaRPr>
          </a:p>
          <a:p>
            <a:pPr marL="171450" indent="-171450">
              <a:buFont typeface="Wingdings" pitchFamily="2" charset="2"/>
              <a:buChar char="Ø"/>
              <a:defRPr/>
            </a:pPr>
            <a:r>
              <a:rPr lang="en-US" sz="1200" b="0" i="0" kern="1200">
                <a:solidFill>
                  <a:schemeClr val="tx1"/>
                </a:solidFill>
                <a:effectLst/>
                <a:latin typeface="+mn-lt"/>
                <a:ea typeface="+mn-ea"/>
                <a:cs typeface="+mn-cs"/>
              </a:rPr>
              <a:t>A UNODC report in 2018 provided a staggering statistic indicating globally 38% of all murders of women are committed by an</a:t>
            </a:r>
            <a:r>
              <a:rPr lang="en-US"/>
              <a:t> </a:t>
            </a:r>
            <a:r>
              <a:rPr lang="en-US" sz="1200" b="0" i="0" kern="1200">
                <a:solidFill>
                  <a:schemeClr val="tx1"/>
                </a:solidFill>
                <a:effectLst/>
                <a:latin typeface="+mn-lt"/>
                <a:ea typeface="+mn-ea"/>
                <a:cs typeface="+mn-cs"/>
              </a:rPr>
              <a:t>intimate partner.</a:t>
            </a:r>
            <a:r>
              <a:rPr lang="en-US"/>
              <a:t> </a:t>
            </a:r>
            <a:endParaRPr lang="en-US" sz="1200" b="0" i="0" kern="1200">
              <a:solidFill>
                <a:schemeClr val="tx1"/>
              </a:solidFill>
              <a:effectLst/>
              <a:latin typeface="+mn-lt"/>
              <a:cs typeface="Calibri"/>
            </a:endParaRPr>
          </a:p>
          <a:p>
            <a:pPr marL="628650" lvl="1" indent="-171450">
              <a:buFont typeface="Wingdings" pitchFamily="2" charset="2"/>
              <a:buChar char="Ø"/>
              <a:defRPr/>
            </a:pPr>
            <a:r>
              <a:rPr lang="en-US" sz="1200" b="0" i="0" kern="1200">
                <a:solidFill>
                  <a:schemeClr val="tx1"/>
                </a:solidFill>
                <a:effectLst/>
                <a:latin typeface="+mn-lt"/>
                <a:ea typeface="+mn-ea"/>
                <a:cs typeface="+mn-cs"/>
              </a:rPr>
              <a:t>Source: https://www.unodc.org/documents/data-and-analysis/GSH2018/GSH18_Gender-related_killing_of_women_and_girls.pdf</a:t>
            </a:r>
            <a:r>
              <a:rPr lang="en-US"/>
              <a:t> </a:t>
            </a:r>
            <a:endParaRPr lang="en-US" sz="1200" b="0" i="0" kern="1200">
              <a:solidFill>
                <a:schemeClr val="tx1"/>
              </a:solidFill>
              <a:effectLst/>
              <a:latin typeface="+mn-lt"/>
              <a:cs typeface="Calibri"/>
            </a:endParaRPr>
          </a:p>
          <a:p>
            <a:pPr marL="171450" indent="-171450">
              <a:buFont typeface="Wingdings" pitchFamily="2" charset="2"/>
              <a:buChar char="Ø"/>
            </a:pPr>
            <a:r>
              <a:rPr lang="en-US" sz="1200" b="0" i="0" kern="1200">
                <a:solidFill>
                  <a:schemeClr val="tx1"/>
                </a:solidFill>
                <a:effectLst/>
                <a:latin typeface="+mn-lt"/>
                <a:ea typeface="+mn-ea"/>
                <a:cs typeface="+mn-cs"/>
              </a:rPr>
              <a:t>A 2014 Gap report by UNAIDS surveying adolescent girls determined, in some settings </a:t>
            </a:r>
            <a:r>
              <a:rPr lang="en-US"/>
              <a:t>up</a:t>
            </a:r>
            <a:r>
              <a:rPr lang="en-US" sz="1200" b="0" i="0" kern="1200">
                <a:solidFill>
                  <a:schemeClr val="tx1"/>
                </a:solidFill>
                <a:effectLst/>
                <a:latin typeface="+mn-lt"/>
                <a:ea typeface="+mn-ea"/>
                <a:cs typeface="+mn-cs"/>
              </a:rPr>
              <a:t> to 45% of adolescent girls around the world report that their first sexual experience was forced.</a:t>
            </a:r>
            <a:r>
              <a:rPr lang="en-US"/>
              <a:t> </a:t>
            </a:r>
            <a:endParaRPr lang="en-US" sz="1200" b="0" i="0" kern="1200">
              <a:solidFill>
                <a:schemeClr val="tx1"/>
              </a:solidFill>
              <a:effectLst/>
              <a:latin typeface="+mn-lt"/>
              <a:cs typeface="Calibri"/>
            </a:endParaRPr>
          </a:p>
          <a:p>
            <a:pPr marL="628650" lvl="1" indent="-171450">
              <a:buFont typeface="Wingdings" pitchFamily="2" charset="2"/>
              <a:buChar char="Ø"/>
            </a:pPr>
            <a:r>
              <a:rPr lang="en-US" sz="1200" b="0" i="0" kern="1200">
                <a:solidFill>
                  <a:schemeClr val="tx1"/>
                </a:solidFill>
                <a:effectLst/>
                <a:latin typeface="+mn-lt"/>
                <a:ea typeface="+mn-ea"/>
                <a:cs typeface="+mn-cs"/>
              </a:rPr>
              <a:t>Source: https://www.unaids.org/en/media/unaids/contentassets/documents/unaidspublication/2014/gapreport12pops/02_Adolescentgirlsandyoungwomen.pdf</a:t>
            </a:r>
            <a:endParaRPr lang="en-US" sz="1200" b="0" i="0" kern="1200">
              <a:solidFill>
                <a:schemeClr val="tx1"/>
              </a:solidFill>
              <a:effectLst/>
              <a:latin typeface="+mn-lt"/>
              <a:cs typeface="Calibri"/>
            </a:endParaRPr>
          </a:p>
          <a:p>
            <a:pPr marL="171450" indent="-171450">
              <a:buFont typeface="Wingdings,Sans-Serif" pitchFamily="2" charset="2"/>
              <a:buChar char="Ø"/>
            </a:pPr>
            <a:r>
              <a:rPr lang="en-US"/>
              <a:t>Approximately 84 million adolescent girls 15–19 years old, or one in every three girls, suffered from one form of physical, sexual, or emotional abuse and controlling behaviors by an intimate partner in 2018. The risks of adolescents experiencing different forms of GBV in crises also becomes more acute and we touched on some of the causes earlier, however additional factors include child marriage, sex-trafficking, being out of school and working. In addition, vulnerabilities during crises are also further heightened for girls with disabilities. </a:t>
            </a:r>
            <a:endParaRPr lang="en-US">
              <a:cs typeface="Calibri" panose="020F0502020204030204"/>
            </a:endParaRPr>
          </a:p>
          <a:p>
            <a:pPr marL="628650" lvl="1" indent="-171450">
              <a:buFont typeface="Wingdings,Sans-Serif" pitchFamily="2" charset="2"/>
              <a:buChar char="Ø"/>
            </a:pPr>
            <a:r>
              <a:rPr lang="en-US"/>
              <a:t>Source: ASRH Toolkit in Humanitarian Settings: 2020 Edition </a:t>
            </a:r>
            <a:endParaRPr lang="en-US">
              <a:cs typeface="Calibri" panose="020F0502020204030204"/>
            </a:endParaRPr>
          </a:p>
          <a:p>
            <a:pPr marL="171450" indent="-171450">
              <a:buFont typeface="Wingdings" pitchFamily="2" charset="2"/>
              <a:buChar char="Ø"/>
            </a:pPr>
            <a:endParaRPr lang="en-US" sz="1200" b="0" i="0" kern="1200">
              <a:solidFill>
                <a:schemeClr val="tx1"/>
              </a:solidFill>
              <a:effectLst/>
              <a:latin typeface="+mn-lt"/>
              <a:cs typeface="Calibri"/>
            </a:endParaRPr>
          </a:p>
          <a:p>
            <a:pPr marL="171450" indent="-171450">
              <a:buFont typeface="Wingdings" pitchFamily="2" charset="2"/>
              <a:buChar char="Ø"/>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 https://rohcof.org/gender-based-violence-gbv/  </a:t>
            </a:r>
          </a:p>
          <a:p>
            <a:endParaRPr lang="en-US" sz="1200" b="0" i="0" kern="1200">
              <a:solidFill>
                <a:schemeClr val="tx1"/>
              </a:solidFill>
              <a:effectLst/>
              <a:latin typeface="+mn-lt"/>
              <a:cs typeface="Calibri"/>
            </a:endParaRPr>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6</a:t>
            </a:fld>
            <a:endParaRPr lang="en-US"/>
          </a:p>
        </p:txBody>
      </p:sp>
    </p:spTree>
    <p:extLst>
      <p:ext uri="{BB962C8B-B14F-4D97-AF65-F5344CB8AC3E}">
        <p14:creationId xmlns:p14="http://schemas.microsoft.com/office/powerpoint/2010/main" val="41294925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171450" indent="-171450">
              <a:buFont typeface="Arial" panose="020B0604020202020204" pitchFamily="34" charset="0"/>
              <a:buChar char="•"/>
            </a:pPr>
            <a:r>
              <a:rPr lang="en-US"/>
              <a:t>Ask participants to write down at least 3 specific things they will do after this workshop related to the provision of trauma-informed abortion care, and one way they can support themselves to avoid burnout.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After a couple of minutes, ask each participant to share one thing they wrote down that they plan to do after this workshop. Participants may decline if they do not feel comfortable sharing any of their completed statements with the group.</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Thank the group for their participation. </a:t>
            </a:r>
          </a:p>
        </p:txBody>
      </p:sp>
      <p:sp>
        <p:nvSpPr>
          <p:cNvPr id="4" name="Slide Number Placeholder 3"/>
          <p:cNvSpPr>
            <a:spLocks noGrp="1"/>
          </p:cNvSpPr>
          <p:nvPr>
            <p:ph type="sldNum" sz="quarter" idx="5"/>
          </p:nvPr>
        </p:nvSpPr>
        <p:spPr/>
        <p:txBody>
          <a:bodyPr/>
          <a:lstStyle/>
          <a:p>
            <a:fld id="{BDE75D1C-764A-E649-B63D-EDCBD3A61343}" type="slidenum">
              <a:rPr lang="en-US" smtClean="0"/>
              <a:t>60</a:t>
            </a:fld>
            <a:endParaRPr lang="en-US"/>
          </a:p>
        </p:txBody>
      </p:sp>
    </p:spTree>
    <p:extLst>
      <p:ext uri="{BB962C8B-B14F-4D97-AF65-F5344CB8AC3E}">
        <p14:creationId xmlns:p14="http://schemas.microsoft.com/office/powerpoint/2010/main" val="14266599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171450" indent="-171450">
              <a:buFont typeface="Wingdings" panose="05000000000000000000" pitchFamily="2" charset="2"/>
              <a:buChar char="Ø"/>
            </a:pPr>
            <a:r>
              <a:rPr lang="en-US"/>
              <a:t>We would like to see how we have done today in sharing knowledge with you.  </a:t>
            </a:r>
          </a:p>
          <a:p>
            <a:pPr marL="171450" indent="-171450">
              <a:buFont typeface="Wingdings" panose="05000000000000000000" pitchFamily="2" charset="2"/>
              <a:buChar char="Ø"/>
            </a:pPr>
            <a:r>
              <a:rPr lang="en-US"/>
              <a:t>Can you please help us by repeating this post-test so that we may be sure that we have accomplished our objective and passed on knowledge?  </a:t>
            </a:r>
          </a:p>
          <a:p>
            <a:pPr marL="171450" indent="-171450">
              <a:buFont typeface="Wingdings" panose="05000000000000000000" pitchFamily="2" charset="2"/>
              <a:buChar char="Ø"/>
            </a:pPr>
            <a:r>
              <a:rPr lang="en-US"/>
              <a:t>There are a small number of questions on your feelings and beliefs about abortion</a:t>
            </a:r>
          </a:p>
          <a:p>
            <a:pPr marL="171450" indent="-171450">
              <a:buFont typeface="Wingdings" panose="05000000000000000000" pitchFamily="2" charset="2"/>
              <a:buChar char="Ø"/>
            </a:pPr>
            <a:r>
              <a:rPr lang="en-US"/>
              <a:t>It should take less than 10 minutes to complete.</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en-US"/>
              <a:t>We also ask that you complete a very short workshop evaluation, which should take less than 5 minutes to complete.</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en-US"/>
              <a:t>Together, these show whether our training was effective and what we can do to make it better.</a:t>
            </a:r>
          </a:p>
        </p:txBody>
      </p:sp>
      <p:sp>
        <p:nvSpPr>
          <p:cNvPr id="4" name="Slide Number Placeholder 3"/>
          <p:cNvSpPr>
            <a:spLocks noGrp="1"/>
          </p:cNvSpPr>
          <p:nvPr>
            <p:ph type="sldNum" sz="quarter" idx="5"/>
          </p:nvPr>
        </p:nvSpPr>
        <p:spPr/>
        <p:txBody>
          <a:bodyPr/>
          <a:lstStyle/>
          <a:p>
            <a:fld id="{BDE75D1C-764A-E649-B63D-EDCBD3A61343}" type="slidenum">
              <a:rPr lang="en-US" smtClean="0"/>
              <a:t>61</a:t>
            </a:fld>
            <a:endParaRPr lang="en-US"/>
          </a:p>
        </p:txBody>
      </p:sp>
    </p:spTree>
    <p:extLst>
      <p:ext uri="{BB962C8B-B14F-4D97-AF65-F5344CB8AC3E}">
        <p14:creationId xmlns:p14="http://schemas.microsoft.com/office/powerpoint/2010/main" val="15924164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E28EF4-94BA-4D02-A23A-27808F77A0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699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a:t>
            </a:r>
          </a:p>
          <a:p>
            <a:pPr marL="171450" indent="-171450">
              <a:buFont typeface="Wingdings" pitchFamily="2" charset="2"/>
              <a:buChar char="Ø"/>
            </a:pPr>
            <a:r>
              <a:rPr lang="en-US" sz="1200" b="0" i="0" kern="1200">
                <a:solidFill>
                  <a:schemeClr val="tx1"/>
                </a:solidFill>
                <a:effectLst/>
                <a:latin typeface="+mn-lt"/>
                <a:ea typeface="+mn-ea"/>
                <a:cs typeface="+mn-cs"/>
              </a:rPr>
              <a:t>This graphic by WHO provides a closer look of the prevalence estimates of lifetime IPV per region. </a:t>
            </a:r>
          </a:p>
          <a:p>
            <a:pPr marL="171450" indent="-171450">
              <a:buFont typeface="Wingdings" pitchFamily="2" charset="2"/>
              <a:buChar char="Ø"/>
            </a:pPr>
            <a:r>
              <a:rPr lang="en-US" sz="1200" b="0" i="0" kern="1200">
                <a:solidFill>
                  <a:schemeClr val="tx1"/>
                </a:solidFill>
                <a:effectLst/>
                <a:latin typeface="+mn-lt"/>
                <a:ea typeface="+mn-ea"/>
                <a:cs typeface="+mn-cs"/>
              </a:rPr>
              <a:t>It ranges from almost 25% in the Western Pacific, 23% in high-income countries and Europe and almost 30% in the WHO Regions of the Americas to 37% in the WHO African region, 37% in the WHO Eastern Mediterranean region, and almost 38% in the WHO South-East Asia region.</a:t>
            </a:r>
          </a:p>
          <a:p>
            <a:pPr marL="628650" lvl="1" indent="-171450">
              <a:buFont typeface="Wingdings" pitchFamily="2" charset="2"/>
              <a:buChar char="Ø"/>
            </a:pPr>
            <a:r>
              <a:rPr lang="en-US" b="0" i="0" kern="1200">
                <a:solidFill>
                  <a:schemeClr val="tx1"/>
                </a:solidFill>
                <a:effectLst/>
                <a:latin typeface="+mn-lt"/>
                <a:ea typeface="+mn-ea"/>
                <a:cs typeface="+mn-cs"/>
              </a:rPr>
              <a:t>Source: https://www.who.int/en/news-room/fact-sheets/detail/violence-against-women  </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 </a:t>
            </a:r>
            <a:r>
              <a:rPr lang="en-US">
                <a:hlinkClick r:id="rId3"/>
              </a:rPr>
              <a:t>https://www.who.int/reproductivehealth/publications/violence/VAW_infographic.pdf?ua=1</a:t>
            </a:r>
            <a:r>
              <a:rPr lang="en-US"/>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89FD8-EA66-478D-B785-117196EA47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089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endParaRPr lang="en-US">
              <a:cs typeface="Calibri"/>
            </a:endParaRPr>
          </a:p>
          <a:p>
            <a:pPr marL="171450" indent="-171450">
              <a:buFont typeface="Wingdings" pitchFamily="2" charset="2"/>
              <a:buChar char="Ø"/>
              <a:defRPr/>
            </a:pPr>
            <a:r>
              <a:rPr lang="en-US"/>
              <a:t>In </a:t>
            </a:r>
            <a:r>
              <a:rPr lang="en-US" sz="1200" b="0" i="0" u="none" strike="noStrike" kern="1200" baseline="0">
                <a:solidFill>
                  <a:schemeClr val="tx1"/>
                </a:solidFill>
                <a:latin typeface="+mn-lt"/>
                <a:ea typeface="+mn-ea"/>
                <a:cs typeface="+mn-cs"/>
              </a:rPr>
              <a:t>humanitarian crises, many factors can exacerbate risks of experiencing GBV and grows more acute for women and adolescent girls. These include—but are not limited to—increased militarization, lack of community and State protections and armed actors, displacement, scarcity of essential resources, disruption of community services, changes in cultural and gender norms, disrupted relationships and weakened infrastructure and social and protective networks and lack of services create an environment where women and girls are at acute risks.</a:t>
            </a:r>
            <a:r>
              <a:rPr lang="en-US"/>
              <a:t>  </a:t>
            </a:r>
            <a:endParaRPr lang="en-US" sz="1200" b="0" i="0" u="none" strike="noStrike" kern="1200" baseline="0">
              <a:solidFill>
                <a:schemeClr val="tx1"/>
              </a:solidFill>
              <a:latin typeface="+mn-lt"/>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200" b="0" i="0" u="none" strike="noStrike" kern="1200" baseline="0">
                <a:solidFill>
                  <a:schemeClr val="tx1"/>
                </a:solidFill>
                <a:latin typeface="+mn-lt"/>
                <a:ea typeface="+mn-ea"/>
                <a:cs typeface="+mn-cs"/>
              </a:rPr>
              <a:t>Source: SRH Surge Capacity Building Training (UNFPA/NORCAP)</a:t>
            </a:r>
            <a:endParaRPr lang="en-US" sz="1200" b="0" i="0" u="none" strike="noStrike" kern="1200" baseline="0">
              <a:solidFill>
                <a:schemeClr val="tx1"/>
              </a:solidFill>
              <a:latin typeface="+mn-lt"/>
              <a:cs typeface="Calibri"/>
            </a:endParaRPr>
          </a:p>
          <a:p>
            <a:pPr marL="628650" lvl="1" indent="-171450">
              <a:buFont typeface="Wingdings" pitchFamily="2" charset="2"/>
              <a:buChar char="Ø"/>
              <a:defRPr/>
            </a:pPr>
            <a:r>
              <a:rPr lang="en-US" sz="1200" b="0" i="0" u="none" strike="noStrike" kern="1200" baseline="0">
                <a:solidFill>
                  <a:schemeClr val="tx1"/>
                </a:solidFill>
                <a:latin typeface="+mn-lt"/>
                <a:ea typeface="+mn-ea"/>
                <a:cs typeface="+mn-cs"/>
              </a:rPr>
              <a:t>Source: https://www.who.int/health-cluster/about/work/other-collaborations/gender-based-violence/en/</a:t>
            </a:r>
            <a:r>
              <a:rPr lang="en-US"/>
              <a:t> </a:t>
            </a:r>
          </a:p>
          <a:p>
            <a:pPr marL="628650" lvl="1" indent="-171450">
              <a:buFont typeface="Wingdings" pitchFamily="2" charset="2"/>
              <a:buChar char="Ø"/>
              <a:defRPr/>
            </a:pPr>
            <a:r>
              <a:rPr lang="en-US" sz="1200" b="0" i="0" u="none" strike="noStrike" kern="1200" baseline="0">
                <a:solidFill>
                  <a:schemeClr val="tx1"/>
                </a:solidFill>
                <a:latin typeface="+mn-lt"/>
                <a:cs typeface="Calibri"/>
              </a:rPr>
              <a:t>Slide Statistic source: IAWG.(2018). IAFM on Reproductive Health in Emergency Settings</a:t>
            </a:r>
          </a:p>
          <a:p>
            <a:endParaRPr lang="en-US">
              <a:solidFill>
                <a:srgbClr val="000000"/>
              </a:solidFill>
              <a:effectLst/>
              <a:latin typeface="+mn-lt"/>
              <a:cs typeface="Calibri" panose="020F0502020204030204"/>
            </a:endParaRPr>
          </a:p>
          <a:p>
            <a:r>
              <a:rPr lang="en-US"/>
              <a:t>    While one in three women experience IPV or non-partner violence, women with disabilities are 2 to 4 times more likely to experience IPV. (UKAID)</a:t>
            </a:r>
            <a:endParaRPr lang="en-US">
              <a:cs typeface="Calibri"/>
            </a:endParaRPr>
          </a:p>
          <a:p>
            <a:pPr marL="342900" indent="-285750">
              <a:lnSpc>
                <a:spcPct val="90000"/>
              </a:lnSpc>
              <a:spcAft>
                <a:spcPts val="600"/>
              </a:spcAft>
              <a:buFont typeface="Wingdings" pitchFamily="2" charset="2"/>
              <a:buChar char="Ø"/>
            </a:pPr>
            <a:r>
              <a:rPr lang="en-US" sz="1600"/>
              <a:t>Persons with disabilities are among the most vulnerable and socially excluded groups </a:t>
            </a:r>
            <a:endParaRPr lang="en-US" sz="1600">
              <a:cs typeface="Calibri"/>
            </a:endParaRPr>
          </a:p>
          <a:p>
            <a:pPr marL="342900" indent="-285750">
              <a:lnSpc>
                <a:spcPct val="90000"/>
              </a:lnSpc>
              <a:spcAft>
                <a:spcPts val="600"/>
              </a:spcAft>
              <a:buFont typeface="Wingdings" pitchFamily="2" charset="2"/>
              <a:buChar char="Ø"/>
            </a:pPr>
            <a:r>
              <a:rPr lang="en-US" sz="1600"/>
              <a:t>For women and girls with disabilities:</a:t>
            </a:r>
            <a:endParaRPr lang="en-US" sz="1600">
              <a:cs typeface="Calibri"/>
            </a:endParaRPr>
          </a:p>
          <a:p>
            <a:pPr marL="800100" lvl="1" indent="-285750">
              <a:lnSpc>
                <a:spcPct val="90000"/>
              </a:lnSpc>
              <a:spcAft>
                <a:spcPts val="600"/>
              </a:spcAft>
              <a:buFont typeface="Wingdings" pitchFamily="2" charset="2"/>
              <a:buChar char="§"/>
            </a:pPr>
            <a:r>
              <a:rPr lang="en-US" sz="1600"/>
              <a:t>the intersection of gender inequality and disability makes them especially vulnerable to GBV</a:t>
            </a:r>
            <a:endParaRPr lang="en-US" sz="1600">
              <a:cs typeface="Calibri"/>
            </a:endParaRPr>
          </a:p>
          <a:p>
            <a:pPr marL="800100" lvl="1" indent="-285750">
              <a:lnSpc>
                <a:spcPct val="90000"/>
              </a:lnSpc>
              <a:spcAft>
                <a:spcPts val="600"/>
              </a:spcAft>
              <a:buFont typeface="Wingdings" pitchFamily="2" charset="2"/>
              <a:buChar char="§"/>
            </a:pPr>
            <a:r>
              <a:rPr lang="en-US" sz="1600"/>
              <a:t>social norms often designate women and girls to be caregivers of people with disabilities, which can reinforce their isolation and further limit their access to social economic and material support, increasing their vulnerability to violence and exploitation </a:t>
            </a:r>
            <a:endParaRPr lang="en-US" sz="1600">
              <a:cs typeface="Calibri"/>
            </a:endParaRPr>
          </a:p>
          <a:p>
            <a:pPr marL="171450" indent="-171450">
              <a:buFont typeface="Wingdings" pitchFamily="2" charset="2"/>
              <a:buChar char="Ø"/>
            </a:pPr>
            <a:r>
              <a:rPr lang="en-US"/>
              <a:t>Source: </a:t>
            </a:r>
            <a:r>
              <a:rPr lang="en-US" sz="1200" b="0" i="0" u="none" strike="noStrike" kern="1200" baseline="0">
                <a:solidFill>
                  <a:schemeClr val="tx1"/>
                </a:solidFill>
                <a:latin typeface="+mn-lt"/>
                <a:ea typeface="+mn-ea"/>
                <a:cs typeface="+mn-cs"/>
              </a:rPr>
              <a:t>Building Capacity for Disability Inclusion in Gender-Based Violence Programming in Humanitarian Settings: A Toolkit for GBV Practitioners. WRC</a:t>
            </a:r>
          </a:p>
          <a:p>
            <a:pPr marL="171450" indent="-171450">
              <a:buFont typeface="Wingdings" pitchFamily="2" charset="2"/>
              <a:buChar char="Ø"/>
            </a:pPr>
            <a:endParaRPr lang="en-US" sz="1200" b="0" i="0" u="none" strike="noStrike" kern="1200" baseline="0">
              <a:solidFill>
                <a:schemeClr val="tx1"/>
              </a:solidFill>
              <a:latin typeface="+mn-lt"/>
              <a:ea typeface="+mn-ea"/>
              <a:cs typeface="+mn-cs"/>
            </a:endParaRPr>
          </a:p>
          <a:p>
            <a:pPr marL="171450" indent="-171450">
              <a:buFont typeface="Wingdings" pitchFamily="2" charset="2"/>
              <a:buChar char="Ø"/>
            </a:pPr>
            <a:r>
              <a:rPr lang="en-US" sz="1200" b="0" i="0" u="none" strike="noStrike" kern="1200" baseline="0">
                <a:solidFill>
                  <a:schemeClr val="tx1"/>
                </a:solidFill>
                <a:latin typeface="+mn-lt"/>
                <a:ea typeface="+mn-ea"/>
                <a:cs typeface="+mn-cs"/>
              </a:rPr>
              <a:t>NOTE TO FACILITTOR</a:t>
            </a:r>
          </a:p>
          <a:p>
            <a:pPr marL="628650" lvl="1" indent="-171450">
              <a:buFont typeface="Wingdings" panose="05000000000000000000" pitchFamily="2" charset="2"/>
              <a:buChar char="§"/>
            </a:pPr>
            <a:r>
              <a:rPr lang="en-US" sz="1200" b="0" i="0" u="none" strike="noStrike" kern="1200" baseline="0">
                <a:solidFill>
                  <a:schemeClr val="tx1"/>
                </a:solidFill>
                <a:latin typeface="+mn-lt"/>
                <a:cs typeface="Calibri"/>
              </a:rPr>
              <a:t>Distribute the handout </a:t>
            </a:r>
            <a:r>
              <a:rPr lang="en-US" sz="1200" b="0" i="1" u="none" strike="noStrike" kern="1200" baseline="0">
                <a:solidFill>
                  <a:schemeClr val="tx1"/>
                </a:solidFill>
                <a:latin typeface="+mn-lt"/>
                <a:cs typeface="Calibri"/>
              </a:rPr>
              <a:t>The Shadow Pandemic – Violence Against Women and Girls and COVID-19 </a:t>
            </a:r>
            <a:r>
              <a:rPr lang="en-US" sz="1200" b="0" i="0" u="none" strike="noStrike" kern="1200" baseline="0">
                <a:solidFill>
                  <a:schemeClr val="tx1"/>
                </a:solidFill>
                <a:latin typeface="+mn-lt"/>
                <a:cs typeface="Calibri"/>
              </a:rPr>
              <a:t>and note how C-19 has affected Violence Against Women</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left: </a:t>
            </a:r>
            <a:r>
              <a:rPr lang="en-US" sz="1200" b="0" i="0" u="none" strike="noStrike" kern="1200">
                <a:solidFill>
                  <a:schemeClr val="tx1"/>
                </a:solidFill>
                <a:effectLst/>
                <a:latin typeface="+mn-lt"/>
                <a:ea typeface="+mn-ea"/>
                <a:cs typeface="+mn-cs"/>
              </a:rPr>
              <a:t>© Farzana </a:t>
            </a:r>
            <a:r>
              <a:rPr lang="en-US" sz="1200" b="0" i="0" u="none" strike="noStrike" kern="1200" err="1">
                <a:solidFill>
                  <a:schemeClr val="tx1"/>
                </a:solidFill>
                <a:effectLst/>
                <a:latin typeface="+mn-lt"/>
                <a:ea typeface="+mn-ea"/>
                <a:cs typeface="+mn-cs"/>
              </a:rPr>
              <a:t>Hossen</a:t>
            </a:r>
            <a:r>
              <a:rPr lang="en-US" sz="1200" b="0" i="0" u="none" strike="noStrike" kern="1200">
                <a:solidFill>
                  <a:schemeClr val="tx1"/>
                </a:solidFill>
                <a:effectLst/>
                <a:latin typeface="+mn-lt"/>
                <a:ea typeface="+mn-ea"/>
                <a:cs typeface="+mn-cs"/>
              </a:rPr>
              <a:t> for </a:t>
            </a:r>
            <a:r>
              <a:rPr lang="en-US"/>
              <a:t>Ipas. Image copyrighted and not licensed for re-use.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right: Hesperian Health Guides: A Health Handbook for Women with Disabilities: https://</a:t>
            </a:r>
            <a:r>
              <a:rPr lang="en-US" err="1"/>
              <a:t>en.hesperian.org</a:t>
            </a:r>
            <a:r>
              <a:rPr lang="en-US"/>
              <a:t>/</a:t>
            </a:r>
            <a:r>
              <a:rPr lang="en-US" err="1"/>
              <a:t>hhg</a:t>
            </a:r>
            <a:r>
              <a:rPr lang="en-US"/>
              <a:t>/A_Health_Handbook_for_Women_with_Disabilities:Chapter_6:_Health_Exams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BDE75D1C-764A-E649-B63D-EDCBD3A61343}" type="slidenum">
              <a:rPr lang="en-US" smtClean="0"/>
              <a:t>8</a:t>
            </a:fld>
            <a:endParaRPr lang="en-US"/>
          </a:p>
        </p:txBody>
      </p:sp>
    </p:spTree>
    <p:extLst>
      <p:ext uri="{BB962C8B-B14F-4D97-AF65-F5344CB8AC3E}">
        <p14:creationId xmlns:p14="http://schemas.microsoft.com/office/powerpoint/2010/main" val="3772578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notes: </a:t>
            </a:r>
          </a:p>
          <a:p>
            <a:pPr marL="171450" indent="-171450">
              <a:buFont typeface="Wingdings" pitchFamily="2" charset="2"/>
              <a:buChar char="Ø"/>
            </a:pPr>
            <a:r>
              <a:rPr lang="en-US"/>
              <a:t>Before we move forward and discuss the intersection of sexual violence and abortion, lets discuss common terminology utilized in crises. </a:t>
            </a:r>
            <a:endParaRPr lang="en-US">
              <a:cs typeface="Calibri"/>
            </a:endParaRPr>
          </a:p>
          <a:p>
            <a:pPr marL="171450" lvl="0" indent="-171450">
              <a:buFont typeface="Wingdings" pitchFamily="2" charset="2"/>
              <a:buChar char="Ø"/>
            </a:pPr>
            <a:r>
              <a:rPr lang="en-US"/>
              <a:t>In the humanitarian sector different UN affiliates and other organizations use various and often overlapping terminology</a:t>
            </a:r>
          </a:p>
          <a:p>
            <a:pPr marL="628650" lvl="1" indent="-171450">
              <a:buFont typeface="Wingdings" pitchFamily="2" charset="2"/>
              <a:buChar char="Ø"/>
            </a:pPr>
            <a:endParaRPr lang="en-US"/>
          </a:p>
          <a:p>
            <a:pPr marL="628650" lvl="1" indent="-171450">
              <a:buFont typeface="Wingdings" pitchFamily="2" charset="2"/>
              <a:buChar char="Ø"/>
            </a:pPr>
            <a:r>
              <a:rPr lang="en-US"/>
              <a:t>Read the slide and explain further as needed. </a:t>
            </a:r>
          </a:p>
          <a:p>
            <a:pPr marL="628650" lvl="1" indent="-171450">
              <a:buFont typeface="Wingdings" pitchFamily="2" charset="2"/>
              <a:buChar char="Ø"/>
            </a:pPr>
            <a:endParaRPr lang="en-US">
              <a:cs typeface="Calibri"/>
            </a:endParaRPr>
          </a:p>
          <a:p>
            <a:pPr marL="628650" lvl="1" indent="-171450">
              <a:buFont typeface="Wingdings" pitchFamily="2" charset="2"/>
              <a:buChar char="Ø"/>
            </a:pPr>
            <a:r>
              <a:rPr lang="en-US"/>
              <a:t>Inform the participants that this session will utilize GBV and sexual violence interchangeably and that this will be explored further in the next two slides. </a:t>
            </a:r>
            <a:endParaRPr lang="en-US">
              <a:cs typeface="Calibri"/>
            </a:endParaRPr>
          </a:p>
          <a:p>
            <a:pPr marL="171450" indent="-171450">
              <a:buFont typeface="Wingdings" pitchFamily="2" charset="2"/>
              <a:buChar char="Ø"/>
            </a:pPr>
            <a:endParaRPr lang="en-US"/>
          </a:p>
          <a:p>
            <a:pPr marL="628650" lvl="1" indent="-171450">
              <a:buFont typeface="Wingdings,Sans-Serif" pitchFamily="2" charset="2"/>
              <a:buChar char="Ø"/>
            </a:pPr>
            <a:r>
              <a:rPr lang="en-US"/>
              <a:t>Also inform the participants that although all types of people can be victims of sexual violence, this training will focus on violence against women and all people with uteruses. Because of the nature of the work we do as abortion providers, in this workshop we are primarily focusing on the repercussions of violence against women and girls or people with a uterus.  </a:t>
            </a:r>
            <a:endParaRPr lang="en-US">
              <a:cs typeface="Calibri"/>
            </a:endParaRPr>
          </a:p>
          <a:p>
            <a:pPr marL="171450" indent="-171450">
              <a:buFont typeface="Wingdings" pitchFamily="2" charset="2"/>
              <a:buChar char="Ø"/>
            </a:pPr>
            <a:endParaRPr lang="en-US">
              <a:cs typeface="Calibri"/>
            </a:endParaRPr>
          </a:p>
          <a:p>
            <a:pPr marL="171450" indent="-171450">
              <a:buFont typeface="Wingdings" pitchFamily="2" charset="2"/>
              <a:buChar char="Ø"/>
            </a:pPr>
            <a:endParaRPr lang="en-US"/>
          </a:p>
          <a:p>
            <a:pPr marL="171450" indent="-171450">
              <a:buFont typeface="Wingdings" pitchFamily="2" charset="2"/>
              <a:buChar char="Ø"/>
            </a:pPr>
            <a:r>
              <a:rPr lang="en-US"/>
              <a:t>Below are the definitions for the remaining two terminologies outlined in the slide and only refer to them if participants ask for the other two definitions (VAW and SGBV). </a:t>
            </a:r>
            <a:endParaRPr lang="en-US">
              <a:cs typeface="Calibri"/>
            </a:endParaRPr>
          </a:p>
          <a:p>
            <a:pPr marL="171450" indent="-171450">
              <a:buFont typeface="Wingdings" pitchFamily="2" charset="2"/>
              <a:buChar char="Ø"/>
            </a:pPr>
            <a:r>
              <a:rPr lang="en-US"/>
              <a:t>Definitions:</a:t>
            </a:r>
            <a:endParaRPr lang="en-US">
              <a:cs typeface="Calibri"/>
            </a:endParaRPr>
          </a:p>
          <a:p>
            <a:pPr marL="628650" lvl="1" indent="-171450">
              <a:buFont typeface="Wingdings" pitchFamily="2" charset="2"/>
              <a:buChar char="Ø"/>
            </a:pPr>
            <a:r>
              <a:rPr lang="en-US"/>
              <a:t>Violence Against Women (VAW): (WHO, UNW ICRC)</a:t>
            </a:r>
            <a:endParaRPr lang="en-US">
              <a:cs typeface="Calibri"/>
            </a:endParaRPr>
          </a:p>
          <a:p>
            <a:pPr marL="1085850" lvl="2" indent="-171450">
              <a:buFont typeface="Wingdings" pitchFamily="2" charset="2"/>
              <a:buChar char="Ø"/>
            </a:pPr>
            <a:r>
              <a:rPr lang="en-US" sz="2800"/>
              <a:t>UN Declaration of the Elimination of Violence Against Women (1993): “Violence against women is a manifestation of historically </a:t>
            </a:r>
            <a:r>
              <a:rPr lang="en-US" sz="2800" b="1"/>
              <a:t>unequal power</a:t>
            </a:r>
            <a:r>
              <a:rPr lang="en-US" sz="2800"/>
              <a:t> relations between men and women, which have </a:t>
            </a:r>
            <a:r>
              <a:rPr lang="en-US" sz="2800" b="1"/>
              <a:t>led to domination over and discrimination against women by men and to the prevention of the full advancement of women</a:t>
            </a:r>
            <a:r>
              <a:rPr lang="en-US" sz="2800"/>
              <a:t>.”</a:t>
            </a:r>
          </a:p>
          <a:p>
            <a:pPr marL="1085850" lvl="2" indent="-171450">
              <a:buFont typeface="Wingdings" pitchFamily="2" charset="2"/>
              <a:buChar char="Ø"/>
            </a:pPr>
            <a:endParaRPr lang="en-US" sz="2800" b="0">
              <a:cs typeface="Calibri"/>
            </a:endParaRPr>
          </a:p>
          <a:p>
            <a:pPr marL="628650" lvl="1" indent="-171450">
              <a:buFont typeface="Wingdings" pitchFamily="2" charset="2"/>
              <a:buChar char="Ø"/>
            </a:pPr>
            <a:r>
              <a:rPr lang="en-US"/>
              <a:t>Sexual and Gender- Based Violence</a:t>
            </a:r>
            <a:r>
              <a:rPr lang="en-US">
                <a:sym typeface="Wingdings" pitchFamily="2" charset="2"/>
              </a:rPr>
              <a:t> (SGBV): </a:t>
            </a:r>
          </a:p>
          <a:p>
            <a:pPr marL="1085850" lvl="2" indent="-171450">
              <a:buFont typeface="Wingdings" pitchFamily="2" charset="2"/>
              <a:buChar char="Ø"/>
            </a:pPr>
            <a:r>
              <a:rPr lang="en-US" sz="2400" b="0"/>
              <a:t>UNHCR definition for SGBV</a:t>
            </a:r>
            <a:r>
              <a:rPr lang="en-MY" sz="2200"/>
              <a:t>… gender-based violence is </a:t>
            </a:r>
            <a:r>
              <a:rPr lang="en-MY" sz="2200" b="1"/>
              <a:t>violence </a:t>
            </a:r>
            <a:r>
              <a:rPr lang="en-MY" sz="2200"/>
              <a:t>that is directed against a person </a:t>
            </a:r>
            <a:r>
              <a:rPr lang="en-MY" sz="2200" b="1"/>
              <a:t>on the basis of gender or sex. </a:t>
            </a:r>
            <a:r>
              <a:rPr lang="en-MY" sz="2200"/>
              <a:t>It includes acts that i</a:t>
            </a:r>
            <a:r>
              <a:rPr lang="en-MY" sz="2200" b="1"/>
              <a:t>nflict physical, mental or sexual harm or suffering, threats </a:t>
            </a:r>
            <a:r>
              <a:rPr lang="en-MY" sz="2200"/>
              <a:t>of such acts</a:t>
            </a:r>
            <a:r>
              <a:rPr lang="en-MY" sz="2200" b="1"/>
              <a:t>, coercion </a:t>
            </a:r>
            <a:r>
              <a:rPr lang="en-MY" sz="2200"/>
              <a:t>and other </a:t>
            </a:r>
            <a:r>
              <a:rPr lang="en-MY" sz="2200" b="1"/>
              <a:t>deprivations of liberty.</a:t>
            </a:r>
          </a:p>
          <a:p>
            <a:pPr marL="1085850" lvl="2" indent="-171450">
              <a:buFont typeface="Wingdings" pitchFamily="2" charset="2"/>
              <a:buChar char="Ø"/>
            </a:pPr>
            <a:endParaRPr lang="en-MY" sz="2200" b="0">
              <a:cs typeface="Calibri"/>
            </a:endParaRPr>
          </a:p>
        </p:txBody>
      </p:sp>
      <p:sp>
        <p:nvSpPr>
          <p:cNvPr id="4" name="Slide Number Placeholder 3"/>
          <p:cNvSpPr>
            <a:spLocks noGrp="1"/>
          </p:cNvSpPr>
          <p:nvPr>
            <p:ph type="sldNum" sz="quarter" idx="5"/>
          </p:nvPr>
        </p:nvSpPr>
        <p:spPr/>
        <p:txBody>
          <a:bodyPr/>
          <a:lstStyle/>
          <a:p>
            <a:fld id="{5BF89FD8-EA66-478D-B785-117196EA4753}" type="slidenum">
              <a:rPr lang="en-US" smtClean="0"/>
              <a:t>9</a:t>
            </a:fld>
            <a:endParaRPr lang="en-US"/>
          </a:p>
        </p:txBody>
      </p:sp>
    </p:spTree>
    <p:extLst>
      <p:ext uri="{BB962C8B-B14F-4D97-AF65-F5344CB8AC3E}">
        <p14:creationId xmlns:p14="http://schemas.microsoft.com/office/powerpoint/2010/main" val="4147089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solidFill>
          <a:schemeClr val="accent3"/>
        </a:solidFill>
        <a:effectLst/>
      </p:bgPr>
    </p:bg>
    <p:spTree>
      <p:nvGrpSpPr>
        <p:cNvPr id="1" name="Shape 8"/>
        <p:cNvGrpSpPr/>
        <p:nvPr/>
      </p:nvGrpSpPr>
      <p:grpSpPr>
        <a:xfrm>
          <a:off x="0" y="0"/>
          <a:ext cx="0" cy="0"/>
          <a:chOff x="0" y="0"/>
          <a:chExt cx="0" cy="0"/>
        </a:xfrm>
      </p:grpSpPr>
      <p:sp>
        <p:nvSpPr>
          <p:cNvPr id="9" name="Google Shape;9;p2"/>
          <p:cNvSpPr/>
          <p:nvPr userDrawn="1"/>
        </p:nvSpPr>
        <p:spPr>
          <a:xfrm>
            <a:off x="0" y="0"/>
            <a:ext cx="13405104" cy="11309350"/>
          </a:xfrm>
          <a:prstGeom prst="rect">
            <a:avLst/>
          </a:prstGeom>
          <a:solidFill>
            <a:schemeClr val="accent1"/>
          </a:solidFill>
          <a:ln>
            <a:noFill/>
          </a:ln>
        </p:spPr>
        <p:txBody>
          <a:bodyPr spcFirstLastPara="1" wrap="square" lIns="201008" tIns="201008" rIns="201008" bIns="201008" anchor="ctr" anchorCtr="0">
            <a:noAutofit/>
          </a:bodyPr>
          <a:lstStyle/>
          <a:p>
            <a:pPr marL="0" lvl="0" indent="0" algn="l" rtl="0">
              <a:spcBef>
                <a:spcPts val="0"/>
              </a:spcBef>
              <a:spcAft>
                <a:spcPts val="0"/>
              </a:spcAft>
              <a:buNone/>
            </a:pPr>
            <a:endParaRPr sz="3957"/>
          </a:p>
        </p:txBody>
      </p:sp>
      <p:sp>
        <p:nvSpPr>
          <p:cNvPr id="10" name="Google Shape;10;p2"/>
          <p:cNvSpPr txBox="1">
            <a:spLocks noGrp="1"/>
          </p:cNvSpPr>
          <p:nvPr>
            <p:ph type="title"/>
          </p:nvPr>
        </p:nvSpPr>
        <p:spPr>
          <a:xfrm>
            <a:off x="580165" y="1551339"/>
            <a:ext cx="11933568" cy="3691947"/>
          </a:xfrm>
          <a:prstGeom prst="rect">
            <a:avLst/>
          </a:prstGeom>
        </p:spPr>
        <p:txBody>
          <a:bodyPr spcFirstLastPara="1" wrap="square" lIns="91425" tIns="91425" rIns="91425" bIns="91425" anchor="t" anchorCtr="0">
            <a:noAutofit/>
          </a:bodyPr>
          <a:lstStyle>
            <a:lvl1pPr lvl="0">
              <a:spcBef>
                <a:spcPts val="0"/>
              </a:spcBef>
              <a:spcAft>
                <a:spcPts val="0"/>
              </a:spcAft>
              <a:buNone/>
              <a:defRPr sz="9600" b="1" i="0">
                <a:solidFill>
                  <a:schemeClr val="bg1"/>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r>
              <a:rPr lang="en-US"/>
              <a:t>Click to edit Master title style</a:t>
            </a:r>
            <a:endParaRPr/>
          </a:p>
        </p:txBody>
      </p:sp>
      <p:pic>
        <p:nvPicPr>
          <p:cNvPr id="14" name="Picture 13" descr="A picture containing text&#10;&#10;Description automatically generated">
            <a:extLst>
              <a:ext uri="{FF2B5EF4-FFF2-40B4-BE49-F238E27FC236}">
                <a16:creationId xmlns:a16="http://schemas.microsoft.com/office/drawing/2014/main" id="{7983ED55-89B8-0542-813E-847062A47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65546" y="7698379"/>
            <a:ext cx="4387295" cy="2569355"/>
          </a:xfrm>
          <a:prstGeom prst="rect">
            <a:avLst/>
          </a:prstGeom>
        </p:spPr>
      </p:pic>
      <p:pic>
        <p:nvPicPr>
          <p:cNvPr id="6" name="Picture 5">
            <a:extLst>
              <a:ext uri="{FF2B5EF4-FFF2-40B4-BE49-F238E27FC236}">
                <a16:creationId xmlns:a16="http://schemas.microsoft.com/office/drawing/2014/main" id="{F54F028D-71F9-FF4E-A235-068E60A51A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165" y="5286378"/>
            <a:ext cx="12801600" cy="589280"/>
          </a:xfrm>
          <a:prstGeom prst="rect">
            <a:avLst/>
          </a:prstGeom>
        </p:spPr>
      </p:pic>
    </p:spTree>
    <p:extLst>
      <p:ext uri="{BB962C8B-B14F-4D97-AF65-F5344CB8AC3E}">
        <p14:creationId xmlns:p14="http://schemas.microsoft.com/office/powerpoint/2010/main" val="183974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lists" userDrawn="1">
  <p:cSld name="Two lists">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580159" y="1551339"/>
            <a:ext cx="16521243" cy="2757911"/>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7915" b="1" i="0">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3" name="Content Placeholder 2">
            <a:extLst>
              <a:ext uri="{FF2B5EF4-FFF2-40B4-BE49-F238E27FC236}">
                <a16:creationId xmlns:a16="http://schemas.microsoft.com/office/drawing/2014/main" id="{B03FD5C6-FA11-C346-A8EE-9679A75BD1F2}"/>
              </a:ext>
            </a:extLst>
          </p:cNvPr>
          <p:cNvSpPr>
            <a:spLocks noGrp="1"/>
          </p:cNvSpPr>
          <p:nvPr>
            <p:ph sz="quarter" idx="10"/>
          </p:nvPr>
        </p:nvSpPr>
        <p:spPr>
          <a:xfrm>
            <a:off x="580158" y="3736975"/>
            <a:ext cx="8821268" cy="5648325"/>
          </a:xfrm>
          <a:prstGeom prst="rect">
            <a:avLst/>
          </a:prstGeom>
        </p:spPr>
        <p:txBody>
          <a:bodyPr/>
          <a:lstStyle>
            <a:lvl1pPr marL="0" indent="0">
              <a:buNone/>
              <a:defRPr sz="3000">
                <a:solidFill>
                  <a:schemeClr val="tx1"/>
                </a:solidFill>
              </a:defRPr>
            </a:lvl1pPr>
            <a:lvl2pPr marL="914400" indent="-317500">
              <a:buFont typeface="Arial" panose="020B0604020202020204" pitchFamily="34" charset="0"/>
              <a:buChar char="•"/>
              <a:defRPr sz="3000">
                <a:solidFill>
                  <a:schemeClr val="tx1"/>
                </a:solidFill>
              </a:defRPr>
            </a:lvl2pPr>
            <a:lvl3pPr marL="1371600" indent="-317500">
              <a:buFont typeface="Courier New" panose="02070309020205020404" pitchFamily="49" charset="0"/>
              <a:buChar char="o"/>
              <a:defRPr sz="3000">
                <a:solidFill>
                  <a:schemeClr val="tx1"/>
                </a:solidFill>
              </a:defRPr>
            </a:lvl3pPr>
            <a:lvl4pPr marL="1828800" indent="-317500">
              <a:buFont typeface="Wingdings" pitchFamily="2" charset="2"/>
              <a:buChar char="§"/>
              <a:defRPr sz="3000">
                <a:solidFill>
                  <a:schemeClr val="tx1"/>
                </a:solidFill>
              </a:defRPr>
            </a:lvl4pPr>
            <a:lvl5pPr marL="2286000" indent="-317500">
              <a:buFont typeface="Arial" panose="020B0604020202020204" pitchFamily="34" charset="0"/>
              <a:buChar char="•"/>
              <a:defRPr sz="3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3101C1A-8DDC-294A-A02A-60FC9CFCB658}"/>
              </a:ext>
            </a:extLst>
          </p:cNvPr>
          <p:cNvSpPr>
            <a:spLocks noGrp="1"/>
          </p:cNvSpPr>
          <p:nvPr>
            <p:ph sz="quarter" idx="11"/>
          </p:nvPr>
        </p:nvSpPr>
        <p:spPr>
          <a:xfrm>
            <a:off x="10052050" y="3736975"/>
            <a:ext cx="8823960" cy="5648325"/>
          </a:xfrm>
          <a:prstGeom prst="rect">
            <a:avLst/>
          </a:prstGeom>
        </p:spPr>
        <p:txBody>
          <a:bodyPr/>
          <a:lstStyle>
            <a:lvl1pPr marL="0" indent="0">
              <a:buNone/>
              <a:defRPr sz="3000">
                <a:solidFill>
                  <a:schemeClr val="tx1"/>
                </a:solidFill>
              </a:defRPr>
            </a:lvl1pPr>
            <a:lvl2pPr marL="914400" indent="-317500">
              <a:buFont typeface="Arial" panose="020B0604020202020204" pitchFamily="34" charset="0"/>
              <a:buChar char="•"/>
              <a:defRPr sz="3000">
                <a:solidFill>
                  <a:schemeClr val="tx1"/>
                </a:solidFill>
              </a:defRPr>
            </a:lvl2pPr>
            <a:lvl3pPr marL="1371600" indent="-317500">
              <a:buFont typeface="Courier New" panose="02070309020205020404" pitchFamily="49" charset="0"/>
              <a:buChar char="o"/>
              <a:defRPr sz="3000">
                <a:solidFill>
                  <a:schemeClr val="tx1"/>
                </a:solidFill>
              </a:defRPr>
            </a:lvl3pPr>
            <a:lvl4pPr marL="1828800" indent="-317500">
              <a:buFont typeface="Wingdings" pitchFamily="2" charset="2"/>
              <a:buChar char="§"/>
              <a:defRPr sz="3000">
                <a:solidFill>
                  <a:schemeClr val="tx1"/>
                </a:solidFill>
              </a:defRPr>
            </a:lvl4pPr>
            <a:lvl5pPr marL="2286000" indent="-317500">
              <a:buFont typeface="Arial" panose="020B0604020202020204" pitchFamily="34" charset="0"/>
              <a:buChar char="•"/>
              <a:defRPr sz="3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279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ullets" userDrawn="1">
  <p:cSld name="Bullets">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580159" y="1551339"/>
            <a:ext cx="15391377" cy="2757911"/>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7915" b="1" i="0">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3" name="Content Placeholder 2">
            <a:extLst>
              <a:ext uri="{FF2B5EF4-FFF2-40B4-BE49-F238E27FC236}">
                <a16:creationId xmlns:a16="http://schemas.microsoft.com/office/drawing/2014/main" id="{016D25FD-ABA4-3647-9DAE-C16237D906D3}"/>
              </a:ext>
            </a:extLst>
          </p:cNvPr>
          <p:cNvSpPr>
            <a:spLocks noGrp="1"/>
          </p:cNvSpPr>
          <p:nvPr>
            <p:ph sz="quarter" idx="10"/>
          </p:nvPr>
        </p:nvSpPr>
        <p:spPr>
          <a:xfrm>
            <a:off x="579438" y="3736975"/>
            <a:ext cx="14806612" cy="5693896"/>
          </a:xfrm>
        </p:spPr>
        <p:txBody>
          <a:bodyPr/>
          <a:lstStyle>
            <a:lvl1pPr marL="0" indent="0">
              <a:buNone/>
              <a:defRPr sz="3000"/>
            </a:lvl1pPr>
            <a:lvl2pPr marL="914400" indent="-317500">
              <a:buSzPct val="100000"/>
              <a:buFont typeface="Arial" panose="020B0604020202020204" pitchFamily="34" charset="0"/>
              <a:buChar char="•"/>
              <a:defRPr sz="3000"/>
            </a:lvl2pPr>
            <a:lvl3pPr marL="1371600" indent="-317500">
              <a:buSzPct val="60000"/>
              <a:buFont typeface="Courier New" panose="02070309020205020404" pitchFamily="49" charset="0"/>
              <a:buChar char="o"/>
              <a:defRPr sz="3000"/>
            </a:lvl3pPr>
            <a:lvl4pPr marL="1828800" indent="-317500">
              <a:buSzPct val="100000"/>
              <a:buFont typeface="Wingdings" pitchFamily="2" charset="2"/>
              <a:buChar char="§"/>
              <a:defRPr sz="3000"/>
            </a:lvl4pPr>
            <a:lvl5pPr marL="2286000" indent="-317500">
              <a:buSzPct val="60000"/>
              <a:buFont typeface="Arial" panose="020B0604020202020204" pitchFamily="34" charset="0"/>
              <a:buChar char="•"/>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6628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headlines">
  <p:cSld name="Two headlines">
    <p:spTree>
      <p:nvGrpSpPr>
        <p:cNvPr id="1" name="Shape 40"/>
        <p:cNvGrpSpPr/>
        <p:nvPr/>
      </p:nvGrpSpPr>
      <p:grpSpPr>
        <a:xfrm>
          <a:off x="0" y="0"/>
          <a:ext cx="0" cy="0"/>
          <a:chOff x="0" y="0"/>
          <a:chExt cx="0" cy="0"/>
        </a:xfrm>
      </p:grpSpPr>
      <p:sp>
        <p:nvSpPr>
          <p:cNvPr id="41" name="Google Shape;41;p12"/>
          <p:cNvSpPr txBox="1">
            <a:spLocks noGrp="1"/>
          </p:cNvSpPr>
          <p:nvPr>
            <p:ph type="title"/>
          </p:nvPr>
        </p:nvSpPr>
        <p:spPr>
          <a:xfrm>
            <a:off x="580158" y="1551339"/>
            <a:ext cx="17983540" cy="1557386"/>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7915" b="1" i="0">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42" name="Google Shape;42;p12"/>
          <p:cNvSpPr txBox="1">
            <a:spLocks noGrp="1"/>
          </p:cNvSpPr>
          <p:nvPr>
            <p:ph type="body" idx="1"/>
          </p:nvPr>
        </p:nvSpPr>
        <p:spPr>
          <a:xfrm>
            <a:off x="580158" y="3348416"/>
            <a:ext cx="8821268" cy="1921501"/>
          </a:xfrm>
          <a:prstGeom prst="rect">
            <a:avLst/>
          </a:prstGeom>
        </p:spPr>
        <p:txBody>
          <a:bodyPr spcFirstLastPara="1" wrap="square" lIns="91425" tIns="91425" rIns="91425" bIns="91425" anchor="t" anchorCtr="0">
            <a:noAutofit/>
          </a:bodyPr>
          <a:lstStyle>
            <a:lvl1pPr marL="1005200" lvl="0" indent="-753900" rtl="0">
              <a:spcBef>
                <a:spcPts val="0"/>
              </a:spcBef>
              <a:spcAft>
                <a:spcPts val="0"/>
              </a:spcAft>
              <a:buClr>
                <a:srgbClr val="595959"/>
              </a:buClr>
              <a:buSzPts val="1800"/>
              <a:buFont typeface="Arial" panose="020B0604020202020204" pitchFamily="34" charset="0"/>
              <a:buChar char="•"/>
              <a:defRPr b="0" i="0">
                <a:solidFill>
                  <a:srgbClr val="595959"/>
                </a:solidFill>
                <a:latin typeface="Arial" panose="020B0604020202020204" pitchFamily="34" charset="0"/>
                <a:ea typeface="Arial" panose="020B0604020202020204" pitchFamily="34" charset="0"/>
                <a:cs typeface="Arial" panose="020B0604020202020204" pitchFamily="34" charset="0"/>
                <a:sym typeface="Montserrat Medium"/>
              </a:defRPr>
            </a:lvl1pPr>
            <a:lvl2pPr marL="2010400" lvl="1" indent="-698056" rtl="0">
              <a:spcBef>
                <a:spcPts val="3518"/>
              </a:spcBef>
              <a:spcAft>
                <a:spcPts val="0"/>
              </a:spcAft>
              <a:buClr>
                <a:srgbClr val="666666"/>
              </a:buClr>
              <a:buSzPts val="1400"/>
              <a:buFont typeface="Yrsa Light"/>
              <a:buChar char="○"/>
              <a:defRPr>
                <a:solidFill>
                  <a:srgbClr val="666666"/>
                </a:solidFill>
                <a:latin typeface="Yrsa Light"/>
                <a:ea typeface="Yrsa Light"/>
                <a:cs typeface="Yrsa Light"/>
                <a:sym typeface="Yrsa Light"/>
              </a:defRPr>
            </a:lvl2pPr>
            <a:lvl3pPr marL="3015600" lvl="2"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3pPr>
            <a:lvl4pPr marL="4020800" lvl="3"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4pPr>
            <a:lvl5pPr marL="5026000" lvl="4"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5pPr>
            <a:lvl6pPr marL="6031200" lvl="5"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6pPr>
            <a:lvl7pPr marL="7036399" lvl="6"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7pPr>
            <a:lvl8pPr marL="8041599" lvl="7"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8pPr>
            <a:lvl9pPr marL="9046799" lvl="8" indent="-698056" rtl="0">
              <a:spcBef>
                <a:spcPts val="3518"/>
              </a:spcBef>
              <a:spcAft>
                <a:spcPts val="3518"/>
              </a:spcAft>
              <a:buClr>
                <a:srgbClr val="000000"/>
              </a:buClr>
              <a:buSzPts val="1400"/>
              <a:buFont typeface="Yrsa Light"/>
              <a:buChar char="■"/>
              <a:defRPr>
                <a:solidFill>
                  <a:srgbClr val="000000"/>
                </a:solidFill>
                <a:latin typeface="Yrsa Light"/>
                <a:ea typeface="Yrsa Light"/>
                <a:cs typeface="Yrsa Light"/>
                <a:sym typeface="Yrsa Light"/>
              </a:defRPr>
            </a:lvl9pPr>
          </a:lstStyle>
          <a:p>
            <a:pPr lvl="0"/>
            <a:r>
              <a:rPr lang="en-US"/>
              <a:t>Click to edit Master text styles</a:t>
            </a:r>
          </a:p>
        </p:txBody>
      </p:sp>
      <p:sp>
        <p:nvSpPr>
          <p:cNvPr id="43" name="Google Shape;43;p12"/>
          <p:cNvSpPr txBox="1">
            <a:spLocks noGrp="1"/>
          </p:cNvSpPr>
          <p:nvPr>
            <p:ph type="title" idx="2"/>
          </p:nvPr>
        </p:nvSpPr>
        <p:spPr>
          <a:xfrm>
            <a:off x="580158" y="5829147"/>
            <a:ext cx="17983540" cy="1557386"/>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7915" b="1" i="0">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44" name="Google Shape;44;p12"/>
          <p:cNvSpPr txBox="1">
            <a:spLocks noGrp="1"/>
          </p:cNvSpPr>
          <p:nvPr>
            <p:ph type="body" idx="3"/>
          </p:nvPr>
        </p:nvSpPr>
        <p:spPr>
          <a:xfrm>
            <a:off x="580158" y="7626224"/>
            <a:ext cx="8821268" cy="1921501"/>
          </a:xfrm>
          <a:prstGeom prst="rect">
            <a:avLst/>
          </a:prstGeom>
        </p:spPr>
        <p:txBody>
          <a:bodyPr spcFirstLastPara="1" wrap="square" lIns="91425" tIns="91425" rIns="91425" bIns="91425" anchor="t" anchorCtr="0">
            <a:noAutofit/>
          </a:bodyPr>
          <a:lstStyle>
            <a:lvl1pPr marL="1005200" lvl="0" indent="-753900" rtl="0">
              <a:spcBef>
                <a:spcPts val="0"/>
              </a:spcBef>
              <a:spcAft>
                <a:spcPts val="0"/>
              </a:spcAft>
              <a:buClr>
                <a:srgbClr val="595959"/>
              </a:buClr>
              <a:buSzPts val="1800"/>
              <a:buFont typeface="Arial" panose="020B0604020202020204" pitchFamily="34" charset="0"/>
              <a:buChar char="•"/>
              <a:defRPr b="0" i="0">
                <a:solidFill>
                  <a:srgbClr val="595959"/>
                </a:solidFill>
                <a:latin typeface="Arial" panose="020B0604020202020204" pitchFamily="34" charset="0"/>
                <a:ea typeface="Arial" panose="020B0604020202020204" pitchFamily="34" charset="0"/>
                <a:cs typeface="Arial" panose="020B0604020202020204" pitchFamily="34" charset="0"/>
                <a:sym typeface="Montserrat Medium"/>
              </a:defRPr>
            </a:lvl1pPr>
            <a:lvl2pPr marL="2010400" lvl="1" indent="-698056" rtl="0">
              <a:spcBef>
                <a:spcPts val="3518"/>
              </a:spcBef>
              <a:spcAft>
                <a:spcPts val="0"/>
              </a:spcAft>
              <a:buClr>
                <a:srgbClr val="666666"/>
              </a:buClr>
              <a:buSzPts val="1400"/>
              <a:buFont typeface="Yrsa Light"/>
              <a:buChar char="○"/>
              <a:defRPr>
                <a:solidFill>
                  <a:srgbClr val="666666"/>
                </a:solidFill>
                <a:latin typeface="Yrsa Light"/>
                <a:ea typeface="Yrsa Light"/>
                <a:cs typeface="Yrsa Light"/>
                <a:sym typeface="Yrsa Light"/>
              </a:defRPr>
            </a:lvl2pPr>
            <a:lvl3pPr marL="3015600" lvl="2"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3pPr>
            <a:lvl4pPr marL="4020800" lvl="3"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4pPr>
            <a:lvl5pPr marL="5026000" lvl="4"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5pPr>
            <a:lvl6pPr marL="6031200" lvl="5"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6pPr>
            <a:lvl7pPr marL="7036399" lvl="6"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7pPr>
            <a:lvl8pPr marL="8041599" lvl="7"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8pPr>
            <a:lvl9pPr marL="9046799" lvl="8" indent="-698056" rtl="0">
              <a:spcBef>
                <a:spcPts val="3518"/>
              </a:spcBef>
              <a:spcAft>
                <a:spcPts val="3518"/>
              </a:spcAft>
              <a:buClr>
                <a:srgbClr val="000000"/>
              </a:buClr>
              <a:buSzPts val="1400"/>
              <a:buFont typeface="Yrsa Light"/>
              <a:buChar char="■"/>
              <a:defRPr>
                <a:solidFill>
                  <a:srgbClr val="000000"/>
                </a:solidFill>
                <a:latin typeface="Yrsa Light"/>
                <a:ea typeface="Yrsa Light"/>
                <a:cs typeface="Yrsa Light"/>
                <a:sym typeface="Yrsa Light"/>
              </a:defRPr>
            </a:lvl9pPr>
          </a:lstStyle>
          <a:p>
            <a:pPr lvl="0"/>
            <a:r>
              <a:rPr lang="en-US"/>
              <a:t>Click to edit Master text styles</a:t>
            </a:r>
          </a:p>
        </p:txBody>
      </p:sp>
      <p:pic>
        <p:nvPicPr>
          <p:cNvPr id="45" name="Google Shape;45;p12"/>
          <p:cNvPicPr preferRelativeResize="0"/>
          <p:nvPr/>
        </p:nvPicPr>
        <p:blipFill>
          <a:blip r:embed="rId2">
            <a:alphaModFix/>
          </a:blip>
          <a:stretch>
            <a:fillRect/>
          </a:stretch>
        </p:blipFill>
        <p:spPr>
          <a:xfrm>
            <a:off x="580158" y="9978657"/>
            <a:ext cx="1693375" cy="859168"/>
          </a:xfrm>
          <a:prstGeom prst="rect">
            <a:avLst/>
          </a:prstGeom>
          <a:noFill/>
          <a:ln>
            <a:noFill/>
          </a:ln>
        </p:spPr>
      </p:pic>
    </p:spTree>
    <p:extLst>
      <p:ext uri="{BB962C8B-B14F-4D97-AF65-F5344CB8AC3E}">
        <p14:creationId xmlns:p14="http://schemas.microsoft.com/office/powerpoint/2010/main" val="1281063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black)">
  <p:cSld name="Blank (black)">
    <p:bg>
      <p:bgPr>
        <a:solidFill>
          <a:srgbClr val="000000"/>
        </a:solidFill>
        <a:effectLst/>
      </p:bgPr>
    </p:bg>
    <p:spTree>
      <p:nvGrpSpPr>
        <p:cNvPr id="1" name="Shape 52"/>
        <p:cNvGrpSpPr/>
        <p:nvPr/>
      </p:nvGrpSpPr>
      <p:grpSpPr>
        <a:xfrm>
          <a:off x="0" y="0"/>
          <a:ext cx="0" cy="0"/>
          <a:chOff x="0" y="0"/>
          <a:chExt cx="0" cy="0"/>
        </a:xfrm>
      </p:grpSpPr>
      <p:sp>
        <p:nvSpPr>
          <p:cNvPr id="53" name="Google Shape;53;p15"/>
          <p:cNvSpPr txBox="1">
            <a:spLocks noGrp="1"/>
          </p:cNvSpPr>
          <p:nvPr>
            <p:ph type="sldNum" idx="12"/>
          </p:nvPr>
        </p:nvSpPr>
        <p:spPr>
          <a:xfrm>
            <a:off x="18813040" y="10443808"/>
            <a:ext cx="1206378" cy="865434"/>
          </a:xfrm>
          <a:prstGeom prst="rect">
            <a:avLst/>
          </a:prstGeom>
          <a:noFill/>
          <a:ln>
            <a:noFill/>
          </a:ln>
        </p:spPr>
        <p:txBody>
          <a:bodyPr spcFirstLastPara="1" wrap="square" lIns="91425" tIns="91425" rIns="91425" bIns="91425" anchor="t" anchorCtr="0">
            <a:noAutofit/>
          </a:bodyPr>
          <a:lstStyle>
            <a:lvl1pPr lvl="0">
              <a:buNone/>
              <a:defRPr sz="2858"/>
            </a:lvl1pPr>
            <a:lvl2pPr lvl="1">
              <a:buNone/>
              <a:defRPr sz="2858"/>
            </a:lvl2pPr>
            <a:lvl3pPr lvl="2">
              <a:buNone/>
              <a:defRPr sz="2858"/>
            </a:lvl3pPr>
            <a:lvl4pPr lvl="3">
              <a:buNone/>
              <a:defRPr sz="2858"/>
            </a:lvl4pPr>
            <a:lvl5pPr lvl="4">
              <a:buNone/>
              <a:defRPr sz="2858"/>
            </a:lvl5pPr>
            <a:lvl6pPr lvl="5">
              <a:buNone/>
              <a:defRPr sz="2858"/>
            </a:lvl6pPr>
            <a:lvl7pPr lvl="6">
              <a:buNone/>
              <a:defRPr sz="2858"/>
            </a:lvl7pPr>
            <a:lvl8pPr lvl="7">
              <a:buNone/>
              <a:defRPr sz="2858"/>
            </a:lvl8pPr>
            <a:lvl9pPr lvl="8">
              <a:buNone/>
              <a:defRPr sz="2858"/>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3320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13" name="object 2"/>
          <p:cNvSpPr/>
          <p:nvPr userDrawn="1"/>
        </p:nvSpPr>
        <p:spPr>
          <a:xfrm>
            <a:off x="0" y="0"/>
            <a:ext cx="20104099" cy="2588402"/>
          </a:xfrm>
          <a:prstGeom prst="rect">
            <a:avLst/>
          </a:prstGeom>
          <a:blipFill>
            <a:blip r:embed="rId2" cstate="print"/>
            <a:stretch>
              <a:fillRect/>
            </a:stretch>
          </a:blipFill>
        </p:spPr>
        <p:txBody>
          <a:bodyPr wrap="square" lIns="0" tIns="0" rIns="0" bIns="0" rtlCol="0"/>
          <a:lstStyle/>
          <a:p>
            <a:endParaRPr/>
          </a:p>
        </p:txBody>
      </p:sp>
      <p:sp>
        <p:nvSpPr>
          <p:cNvPr id="11" name="Content Placeholder 10"/>
          <p:cNvSpPr>
            <a:spLocks noGrp="1"/>
          </p:cNvSpPr>
          <p:nvPr>
            <p:ph sz="quarter" idx="10"/>
          </p:nvPr>
        </p:nvSpPr>
        <p:spPr>
          <a:xfrm>
            <a:off x="2736850" y="3201154"/>
            <a:ext cx="14630400" cy="7482721"/>
          </a:xfrm>
          <a:prstGeom prst="rect">
            <a:avLst/>
          </a:prstGeo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p:txBody>
      </p:sp>
      <p:sp>
        <p:nvSpPr>
          <p:cNvPr id="12" name="Holder 2"/>
          <p:cNvSpPr>
            <a:spLocks noGrp="1"/>
          </p:cNvSpPr>
          <p:nvPr>
            <p:ph type="ctrTitle"/>
          </p:nvPr>
        </p:nvSpPr>
        <p:spPr>
          <a:xfrm>
            <a:off x="2736850" y="736679"/>
            <a:ext cx="14630400" cy="1107996"/>
          </a:xfrm>
          <a:prstGeom prst="rect">
            <a:avLst/>
          </a:prstGeom>
        </p:spPr>
        <p:txBody>
          <a:bodyPr wrap="square" lIns="0" tIns="0" rIns="0" bIns="0" anchor="t">
            <a:spAutoFit/>
          </a:bodyPr>
          <a:lstStyle>
            <a:lvl1pPr algn="ctr">
              <a:defRPr sz="7200">
                <a:solidFill>
                  <a:schemeClr val="bg1"/>
                </a:solidFill>
              </a:defRPr>
            </a:lvl1pPr>
          </a:lstStyle>
          <a:p>
            <a:endParaRPr lang="en-US"/>
          </a:p>
        </p:txBody>
      </p:sp>
    </p:spTree>
    <p:extLst>
      <p:ext uri="{BB962C8B-B14F-4D97-AF65-F5344CB8AC3E}">
        <p14:creationId xmlns:p14="http://schemas.microsoft.com/office/powerpoint/2010/main" val="3859949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30460"/>
          <a:stretch/>
        </p:blipFill>
        <p:spPr>
          <a:xfrm>
            <a:off x="0" y="0"/>
            <a:ext cx="20111654" cy="7864475"/>
          </a:xfrm>
          <a:prstGeom prst="rect">
            <a:avLst/>
          </a:prstGeom>
        </p:spPr>
      </p:pic>
      <p:sp>
        <p:nvSpPr>
          <p:cNvPr id="7" name="Holder 2"/>
          <p:cNvSpPr>
            <a:spLocks noGrp="1"/>
          </p:cNvSpPr>
          <p:nvPr>
            <p:ph type="ctrTitle" hasCustomPrompt="1"/>
          </p:nvPr>
        </p:nvSpPr>
        <p:spPr>
          <a:xfrm>
            <a:off x="1289050" y="8397875"/>
            <a:ext cx="17088486" cy="1107996"/>
          </a:xfrm>
          <a:prstGeom prst="rect">
            <a:avLst/>
          </a:prstGeom>
        </p:spPr>
        <p:txBody>
          <a:bodyPr wrap="square" lIns="0" tIns="0" rIns="0" bIns="0" anchor="t">
            <a:spAutoFit/>
          </a:bodyPr>
          <a:lstStyle>
            <a:lvl1pPr algn="l">
              <a:defRPr sz="7200">
                <a:solidFill>
                  <a:schemeClr val="tx1"/>
                </a:solidFill>
              </a:defRPr>
            </a:lvl1pPr>
          </a:lstStyle>
          <a:p>
            <a:r>
              <a:rPr lang="en-US"/>
              <a:t>SECTION TITLE VERSION ONE</a:t>
            </a:r>
          </a:p>
        </p:txBody>
      </p:sp>
    </p:spTree>
    <p:extLst>
      <p:ext uri="{BB962C8B-B14F-4D97-AF65-F5344CB8AC3E}">
        <p14:creationId xmlns:p14="http://schemas.microsoft.com/office/powerpoint/2010/main" val="85553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Content Placeholder 10"/>
          <p:cNvSpPr>
            <a:spLocks noGrp="1"/>
          </p:cNvSpPr>
          <p:nvPr>
            <p:ph sz="quarter" idx="10"/>
          </p:nvPr>
        </p:nvSpPr>
        <p:spPr>
          <a:xfrm>
            <a:off x="2736850" y="2301875"/>
            <a:ext cx="14630400" cy="8077200"/>
          </a:xfrm>
          <a:prstGeom prst="rect">
            <a:avLst/>
          </a:prstGeo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p:txBody>
      </p:sp>
      <p:sp>
        <p:nvSpPr>
          <p:cNvPr id="7" name="Holder 2"/>
          <p:cNvSpPr>
            <a:spLocks noGrp="1"/>
          </p:cNvSpPr>
          <p:nvPr>
            <p:ph type="ctrTitle"/>
          </p:nvPr>
        </p:nvSpPr>
        <p:spPr>
          <a:xfrm>
            <a:off x="2736850" y="584279"/>
            <a:ext cx="14630400" cy="1107996"/>
          </a:xfrm>
          <a:prstGeom prst="rect">
            <a:avLst/>
          </a:prstGeom>
        </p:spPr>
        <p:txBody>
          <a:bodyPr wrap="square" lIns="0" tIns="0" rIns="0" bIns="0" anchor="t">
            <a:spAutoFit/>
          </a:bodyPr>
          <a:lstStyle>
            <a:lvl1pPr algn="ctr">
              <a:defRPr sz="7200">
                <a:solidFill>
                  <a:schemeClr val="accent1"/>
                </a:solidFill>
              </a:defRPr>
            </a:lvl1pPr>
          </a:lstStyle>
          <a:p>
            <a:endParaRPr lang="en-US"/>
          </a:p>
        </p:txBody>
      </p:sp>
    </p:spTree>
    <p:extLst>
      <p:ext uri="{BB962C8B-B14F-4D97-AF65-F5344CB8AC3E}">
        <p14:creationId xmlns:p14="http://schemas.microsoft.com/office/powerpoint/2010/main" val="4258603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799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pare Two">
    <p:spTree>
      <p:nvGrpSpPr>
        <p:cNvPr id="1" name=""/>
        <p:cNvGrpSpPr/>
        <p:nvPr/>
      </p:nvGrpSpPr>
      <p:grpSpPr>
        <a:xfrm>
          <a:off x="0" y="0"/>
          <a:ext cx="0" cy="0"/>
          <a:chOff x="0" y="0"/>
          <a:chExt cx="0" cy="0"/>
        </a:xfrm>
      </p:grpSpPr>
      <p:cxnSp>
        <p:nvCxnSpPr>
          <p:cNvPr id="9" name="Straight Connector 8"/>
          <p:cNvCxnSpPr/>
          <p:nvPr userDrawn="1"/>
        </p:nvCxnSpPr>
        <p:spPr>
          <a:xfrm>
            <a:off x="2585968" y="3521075"/>
            <a:ext cx="5486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2118975" y="3521075"/>
            <a:ext cx="54864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0"/>
          </p:nvPr>
        </p:nvSpPr>
        <p:spPr>
          <a:xfrm>
            <a:off x="757168" y="3902075"/>
            <a:ext cx="9144000" cy="5486400"/>
          </a:xfrm>
          <a:prstGeom prst="rect">
            <a:avLst/>
          </a:prstGeom>
          <a:ln>
            <a:noFill/>
          </a:ln>
        </p:spPr>
        <p:txBody>
          <a:bodyPr/>
          <a:lstStyle>
            <a:lvl1pPr algn="ctr">
              <a:defRPr sz="4800">
                <a:latin typeface="Helvetica" charset="0"/>
                <a:ea typeface="Helvetica" charset="0"/>
                <a:cs typeface="Helvetica" charset="0"/>
              </a:defRPr>
            </a:lvl1pPr>
          </a:lstStyle>
          <a:p>
            <a:pPr lvl="0"/>
            <a:r>
              <a:rPr lang="en-US"/>
              <a:t>Click to edit Master text styles</a:t>
            </a:r>
          </a:p>
        </p:txBody>
      </p:sp>
      <p:sp>
        <p:nvSpPr>
          <p:cNvPr id="13" name="Text Placeholder 13"/>
          <p:cNvSpPr>
            <a:spLocks noGrp="1"/>
          </p:cNvSpPr>
          <p:nvPr>
            <p:ph type="body" sz="quarter" idx="11"/>
          </p:nvPr>
        </p:nvSpPr>
        <p:spPr>
          <a:xfrm>
            <a:off x="10290175" y="3917331"/>
            <a:ext cx="9144000" cy="5471144"/>
          </a:xfrm>
          <a:prstGeom prst="rect">
            <a:avLst/>
          </a:prstGeom>
          <a:ln>
            <a:noFill/>
          </a:ln>
        </p:spPr>
        <p:txBody>
          <a:bodyPr/>
          <a:lstStyle>
            <a:lvl1pPr algn="ctr">
              <a:defRPr sz="4800">
                <a:latin typeface="Helvetica" charset="0"/>
                <a:ea typeface="Helvetica" charset="0"/>
                <a:cs typeface="Helvetica" charset="0"/>
              </a:defRPr>
            </a:lvl1pPr>
          </a:lstStyle>
          <a:p>
            <a:pPr lvl="0"/>
            <a:r>
              <a:rPr lang="en-US"/>
              <a:t>Click to edit Master text styles</a:t>
            </a:r>
          </a:p>
        </p:txBody>
      </p:sp>
      <p:sp>
        <p:nvSpPr>
          <p:cNvPr id="16" name="Text Placeholder 3"/>
          <p:cNvSpPr>
            <a:spLocks noGrp="1"/>
          </p:cNvSpPr>
          <p:nvPr>
            <p:ph type="body" sz="quarter" idx="13"/>
          </p:nvPr>
        </p:nvSpPr>
        <p:spPr>
          <a:xfrm>
            <a:off x="757238" y="1708642"/>
            <a:ext cx="9144000" cy="1477328"/>
          </a:xfrm>
          <a:prstGeom prst="rect">
            <a:avLst/>
          </a:prstGeom>
        </p:spPr>
        <p:txBody>
          <a:bodyPr anchor="b"/>
          <a:lstStyle>
            <a:lvl1pPr algn="ctr">
              <a:defRPr sz="4800" b="1" cap="all" baseline="0">
                <a:solidFill>
                  <a:schemeClr val="accent1"/>
                </a:solidFill>
                <a:latin typeface="Helvetica" charset="0"/>
                <a:ea typeface="Helvetica" charset="0"/>
                <a:cs typeface="Helvetica" charset="0"/>
              </a:defRPr>
            </a:lvl1pPr>
          </a:lstStyle>
          <a:p>
            <a:pPr lvl="0"/>
            <a:r>
              <a:rPr lang="en-US"/>
              <a:t>Click to edit Master text styles</a:t>
            </a:r>
          </a:p>
        </p:txBody>
      </p:sp>
      <p:sp>
        <p:nvSpPr>
          <p:cNvPr id="17" name="Text Placeholder 3"/>
          <p:cNvSpPr>
            <a:spLocks noGrp="1"/>
          </p:cNvSpPr>
          <p:nvPr>
            <p:ph type="body" sz="quarter" idx="14"/>
          </p:nvPr>
        </p:nvSpPr>
        <p:spPr>
          <a:xfrm>
            <a:off x="10290175" y="1732984"/>
            <a:ext cx="9144000" cy="1477328"/>
          </a:xfrm>
          <a:prstGeom prst="rect">
            <a:avLst/>
          </a:prstGeom>
        </p:spPr>
        <p:txBody>
          <a:bodyPr anchor="b"/>
          <a:lstStyle>
            <a:lvl1pPr algn="ctr">
              <a:defRPr sz="4800" b="1" cap="all" baseline="0">
                <a:solidFill>
                  <a:schemeClr val="accent4"/>
                </a:solidFill>
                <a:latin typeface="Helvetica" charset="0"/>
                <a:ea typeface="Helvetica" charset="0"/>
                <a:cs typeface="Helvetica" charset="0"/>
              </a:defRPr>
            </a:lvl1pPr>
          </a:lstStyle>
          <a:p>
            <a:pPr lvl="0"/>
            <a:r>
              <a:rPr lang="en-US"/>
              <a:t>Click to edit Master text styles</a:t>
            </a:r>
          </a:p>
        </p:txBody>
      </p:sp>
    </p:spTree>
    <p:extLst>
      <p:ext uri="{BB962C8B-B14F-4D97-AF65-F5344CB8AC3E}">
        <p14:creationId xmlns:p14="http://schemas.microsoft.com/office/powerpoint/2010/main" val="2253293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1" name="Holder 2"/>
          <p:cNvSpPr>
            <a:spLocks noGrp="1"/>
          </p:cNvSpPr>
          <p:nvPr>
            <p:ph type="ctrTitle"/>
          </p:nvPr>
        </p:nvSpPr>
        <p:spPr>
          <a:xfrm>
            <a:off x="1507807" y="473075"/>
            <a:ext cx="17088486" cy="1384995"/>
          </a:xfrm>
          <a:prstGeom prst="rect">
            <a:avLst/>
          </a:prstGeom>
        </p:spPr>
        <p:txBody>
          <a:bodyPr wrap="square" lIns="0" tIns="0" rIns="0" bIns="0">
            <a:spAutoFit/>
          </a:bodyPr>
          <a:lstStyle>
            <a:lvl1pPr algn="ctr">
              <a:defRPr sz="9000">
                <a:solidFill>
                  <a:schemeClr val="tx1"/>
                </a:solidFill>
              </a:defRPr>
            </a:lvl1pPr>
          </a:lstStyle>
          <a:p>
            <a:endParaRPr/>
          </a:p>
        </p:txBody>
      </p:sp>
    </p:spTree>
    <p:extLst>
      <p:ext uri="{BB962C8B-B14F-4D97-AF65-F5344CB8AC3E}">
        <p14:creationId xmlns:p14="http://schemas.microsoft.com/office/powerpoint/2010/main" val="282454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reserve="1">
  <p:cSld name="1_Title">
    <p:spTree>
      <p:nvGrpSpPr>
        <p:cNvPr id="1" name="Shape 8"/>
        <p:cNvGrpSpPr/>
        <p:nvPr/>
      </p:nvGrpSpPr>
      <p:grpSpPr>
        <a:xfrm>
          <a:off x="0" y="0"/>
          <a:ext cx="0" cy="0"/>
          <a:chOff x="0" y="0"/>
          <a:chExt cx="0" cy="0"/>
        </a:xfrm>
      </p:grpSpPr>
      <p:sp>
        <p:nvSpPr>
          <p:cNvPr id="9" name="Google Shape;9;p2"/>
          <p:cNvSpPr/>
          <p:nvPr/>
        </p:nvSpPr>
        <p:spPr>
          <a:xfrm>
            <a:off x="0" y="0"/>
            <a:ext cx="20136420" cy="9382572"/>
          </a:xfrm>
          <a:prstGeom prst="rect">
            <a:avLst/>
          </a:prstGeom>
          <a:solidFill>
            <a:srgbClr val="C0CEC8"/>
          </a:solidFill>
          <a:ln>
            <a:noFill/>
          </a:ln>
        </p:spPr>
        <p:txBody>
          <a:bodyPr spcFirstLastPara="1" wrap="square" lIns="201008" tIns="201008" rIns="201008" bIns="201008" anchor="ctr" anchorCtr="0">
            <a:noAutofit/>
          </a:bodyPr>
          <a:lstStyle/>
          <a:p>
            <a:pPr marL="0" lvl="0" indent="0" algn="l" rtl="0">
              <a:spcBef>
                <a:spcPts val="0"/>
              </a:spcBef>
              <a:spcAft>
                <a:spcPts val="0"/>
              </a:spcAft>
              <a:buNone/>
            </a:pPr>
            <a:endParaRPr sz="3957"/>
          </a:p>
        </p:txBody>
      </p:sp>
      <p:sp>
        <p:nvSpPr>
          <p:cNvPr id="10" name="Google Shape;10;p2"/>
          <p:cNvSpPr txBox="1">
            <a:spLocks noGrp="1"/>
          </p:cNvSpPr>
          <p:nvPr>
            <p:ph type="title"/>
          </p:nvPr>
        </p:nvSpPr>
        <p:spPr>
          <a:xfrm>
            <a:off x="580165" y="1551339"/>
            <a:ext cx="13876974" cy="3691947"/>
          </a:xfrm>
          <a:prstGeom prst="rect">
            <a:avLst/>
          </a:prstGeom>
        </p:spPr>
        <p:txBody>
          <a:bodyPr spcFirstLastPara="1" wrap="square" lIns="91425" tIns="91425" rIns="91425" bIns="91425" anchor="t" anchorCtr="0">
            <a:noAutofit/>
          </a:bodyPr>
          <a:lstStyle>
            <a:lvl1pPr lvl="0">
              <a:spcBef>
                <a:spcPts val="0"/>
              </a:spcBef>
              <a:spcAft>
                <a:spcPts val="0"/>
              </a:spcAft>
              <a:buNone/>
              <a:defRPr sz="10553" b="1" i="0">
                <a:solidFill>
                  <a:srgbClr val="2E3856"/>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r>
              <a:rPr lang="en-US"/>
              <a:t>Click to edit Master title style</a:t>
            </a:r>
            <a:endParaRPr/>
          </a:p>
        </p:txBody>
      </p:sp>
      <p:pic>
        <p:nvPicPr>
          <p:cNvPr id="11" name="Google Shape;11;p2"/>
          <p:cNvPicPr preferRelativeResize="0"/>
          <p:nvPr/>
        </p:nvPicPr>
        <p:blipFill>
          <a:blip r:embed="rId2">
            <a:alphaModFix/>
          </a:blip>
          <a:stretch>
            <a:fillRect/>
          </a:stretch>
        </p:blipFill>
        <p:spPr>
          <a:xfrm>
            <a:off x="580159" y="9818752"/>
            <a:ext cx="2226039" cy="1129396"/>
          </a:xfrm>
          <a:prstGeom prst="rect">
            <a:avLst/>
          </a:prstGeom>
          <a:noFill/>
          <a:ln>
            <a:noFill/>
          </a:ln>
        </p:spPr>
      </p:pic>
      <p:pic>
        <p:nvPicPr>
          <p:cNvPr id="12" name="Google Shape;12;p2"/>
          <p:cNvPicPr preferRelativeResize="0"/>
          <p:nvPr/>
        </p:nvPicPr>
        <p:blipFill>
          <a:blip r:embed="rId3">
            <a:alphaModFix/>
          </a:blip>
          <a:stretch>
            <a:fillRect/>
          </a:stretch>
        </p:blipFill>
        <p:spPr>
          <a:xfrm rot="5400000">
            <a:off x="13979725" y="5063356"/>
            <a:ext cx="10471618" cy="1182633"/>
          </a:xfrm>
          <a:prstGeom prst="rect">
            <a:avLst/>
          </a:prstGeom>
          <a:noFill/>
          <a:ln>
            <a:noFill/>
          </a:ln>
        </p:spPr>
      </p:pic>
    </p:spTree>
    <p:extLst>
      <p:ext uri="{BB962C8B-B14F-4D97-AF65-F5344CB8AC3E}">
        <p14:creationId xmlns:p14="http://schemas.microsoft.com/office/powerpoint/2010/main" val="2870033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 with photo">
    <p:spTree>
      <p:nvGrpSpPr>
        <p:cNvPr id="1" name=""/>
        <p:cNvGrpSpPr/>
        <p:nvPr/>
      </p:nvGrpSpPr>
      <p:grpSpPr>
        <a:xfrm>
          <a:off x="0" y="0"/>
          <a:ext cx="0" cy="0"/>
          <a:chOff x="0" y="0"/>
          <a:chExt cx="0" cy="0"/>
        </a:xfrm>
      </p:grpSpPr>
      <p:sp>
        <p:nvSpPr>
          <p:cNvPr id="6" name="Holder 2"/>
          <p:cNvSpPr>
            <a:spLocks noGrp="1"/>
          </p:cNvSpPr>
          <p:nvPr>
            <p:ph type="ctrTitle"/>
          </p:nvPr>
        </p:nvSpPr>
        <p:spPr>
          <a:xfrm>
            <a:off x="924339" y="584279"/>
            <a:ext cx="18439351" cy="1107996"/>
          </a:xfrm>
          <a:prstGeom prst="rect">
            <a:avLst/>
          </a:prstGeom>
        </p:spPr>
        <p:txBody>
          <a:bodyPr wrap="square" lIns="0" tIns="0" rIns="0" bIns="0" anchor="t">
            <a:spAutoFit/>
          </a:bodyPr>
          <a:lstStyle>
            <a:lvl1pPr algn="ctr">
              <a:defRPr sz="7200">
                <a:solidFill>
                  <a:schemeClr val="accent1"/>
                </a:solidFill>
              </a:defRPr>
            </a:lvl1pPr>
          </a:lstStyle>
          <a:p>
            <a:endParaRPr lang="en-US"/>
          </a:p>
        </p:txBody>
      </p:sp>
      <p:sp>
        <p:nvSpPr>
          <p:cNvPr id="11" name="Content Placeholder 10"/>
          <p:cNvSpPr>
            <a:spLocks noGrp="1"/>
          </p:cNvSpPr>
          <p:nvPr>
            <p:ph sz="quarter" idx="10"/>
          </p:nvPr>
        </p:nvSpPr>
        <p:spPr>
          <a:xfrm>
            <a:off x="924339" y="2530475"/>
            <a:ext cx="11125200" cy="6949440"/>
          </a:xfrm>
          <a:prstGeom prst="rect">
            <a:avLst/>
          </a:prstGeo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p:txBody>
      </p:sp>
      <p:sp>
        <p:nvSpPr>
          <p:cNvPr id="12" name="Picture Placeholder 9"/>
          <p:cNvSpPr>
            <a:spLocks noGrp="1"/>
          </p:cNvSpPr>
          <p:nvPr>
            <p:ph type="pic" sz="quarter" idx="11"/>
          </p:nvPr>
        </p:nvSpPr>
        <p:spPr>
          <a:xfrm>
            <a:off x="12414250" y="2530475"/>
            <a:ext cx="6949440" cy="6949440"/>
          </a:xfrm>
          <a:prstGeom prst="rect">
            <a:avLst/>
          </a:prstGeom>
        </p:spPr>
        <p:txBody>
          <a:bodyPr/>
          <a:lstStyle/>
          <a:p>
            <a:endParaRPr lang="en-US"/>
          </a:p>
        </p:txBody>
      </p:sp>
    </p:spTree>
    <p:extLst>
      <p:ext uri="{BB962C8B-B14F-4D97-AF65-F5344CB8AC3E}">
        <p14:creationId xmlns:p14="http://schemas.microsoft.com/office/powerpoint/2010/main" val="3499364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title with photo">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49981"/>
          <a:stretch/>
        </p:blipFill>
        <p:spPr>
          <a:xfrm>
            <a:off x="10052050" y="0"/>
            <a:ext cx="10059604" cy="11309350"/>
          </a:xfrm>
          <a:prstGeom prst="rect">
            <a:avLst/>
          </a:prstGeom>
        </p:spPr>
      </p:pic>
      <p:sp>
        <p:nvSpPr>
          <p:cNvPr id="7" name="Holder 2"/>
          <p:cNvSpPr>
            <a:spLocks noGrp="1"/>
          </p:cNvSpPr>
          <p:nvPr>
            <p:ph type="ctrTitle" hasCustomPrompt="1"/>
          </p:nvPr>
        </p:nvSpPr>
        <p:spPr>
          <a:xfrm>
            <a:off x="10433050" y="3992682"/>
            <a:ext cx="9296400" cy="3323987"/>
          </a:xfrm>
          <a:prstGeom prst="rect">
            <a:avLst/>
          </a:prstGeom>
        </p:spPr>
        <p:txBody>
          <a:bodyPr wrap="square" lIns="0" tIns="0" rIns="0" bIns="0" anchor="ctr">
            <a:spAutoFit/>
          </a:bodyPr>
          <a:lstStyle>
            <a:lvl1pPr algn="ctr">
              <a:defRPr sz="7200">
                <a:solidFill>
                  <a:schemeClr val="bg1"/>
                </a:solidFill>
              </a:defRPr>
            </a:lvl1pPr>
          </a:lstStyle>
          <a:p>
            <a:r>
              <a:rPr lang="en-US"/>
              <a:t>SECTION TITLE VERSION TWO:</a:t>
            </a:r>
            <a:br>
              <a:rPr lang="en-US"/>
            </a:br>
            <a:r>
              <a:rPr lang="en-US"/>
              <a:t>WITH PICTURE</a:t>
            </a:r>
          </a:p>
        </p:txBody>
      </p:sp>
      <p:sp>
        <p:nvSpPr>
          <p:cNvPr id="9" name="Picture Placeholder 8"/>
          <p:cNvSpPr>
            <a:spLocks noGrp="1"/>
          </p:cNvSpPr>
          <p:nvPr>
            <p:ph type="pic" sz="quarter" idx="10"/>
          </p:nvPr>
        </p:nvSpPr>
        <p:spPr>
          <a:xfrm>
            <a:off x="0" y="0"/>
            <a:ext cx="10052050" cy="11309350"/>
          </a:xfrm>
          <a:prstGeom prst="rect">
            <a:avLst/>
          </a:prstGeom>
        </p:spPr>
        <p:txBody>
          <a:bodyPr/>
          <a:lstStyle/>
          <a:p>
            <a:endParaRPr lang="en-US"/>
          </a:p>
        </p:txBody>
      </p:sp>
    </p:spTree>
    <p:extLst>
      <p:ext uri="{BB962C8B-B14F-4D97-AF65-F5344CB8AC3E}">
        <p14:creationId xmlns:p14="http://schemas.microsoft.com/office/powerpoint/2010/main" val="2779093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7E484-C52D-4926-8623-93178D06F7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5070D-D98D-4A24-A934-C50C92B2CEB2}"/>
              </a:ext>
            </a:extLst>
          </p:cNvPr>
          <p:cNvSpPr>
            <a:spLocks noGrp="1"/>
          </p:cNvSpPr>
          <p:nvPr>
            <p:ph idx="1"/>
          </p:nvPr>
        </p:nvSpPr>
        <p:spPr>
          <a:xfrm>
            <a:off x="2736850" y="2632285"/>
            <a:ext cx="14630400" cy="138499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58F50-18FB-4A8A-AE2D-AE9643E528C5}"/>
              </a:ext>
            </a:extLst>
          </p:cNvPr>
          <p:cNvSpPr>
            <a:spLocks noGrp="1"/>
          </p:cNvSpPr>
          <p:nvPr>
            <p:ph type="dt" sz="half" idx="10"/>
          </p:nvPr>
        </p:nvSpPr>
        <p:spPr/>
        <p:txBody>
          <a:bodyPr/>
          <a:lstStyle/>
          <a:p>
            <a:fld id="{789DEC27-65B5-4E0B-BB8A-E37444ACE969}" type="datetimeFigureOut">
              <a:rPr lang="en-US" smtClean="0"/>
              <a:t>3/14/2022</a:t>
            </a:fld>
            <a:endParaRPr lang="en-US"/>
          </a:p>
        </p:txBody>
      </p:sp>
      <p:sp>
        <p:nvSpPr>
          <p:cNvPr id="5" name="Footer Placeholder 4">
            <a:extLst>
              <a:ext uri="{FF2B5EF4-FFF2-40B4-BE49-F238E27FC236}">
                <a16:creationId xmlns:a16="http://schemas.microsoft.com/office/drawing/2014/main" id="{8384F48C-9D25-4856-AB49-8EFDB7B56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8EE30-6C0B-4279-AF6E-EA5F9D6367FC}"/>
              </a:ext>
            </a:extLst>
          </p:cNvPr>
          <p:cNvSpPr>
            <a:spLocks noGrp="1"/>
          </p:cNvSpPr>
          <p:nvPr>
            <p:ph type="sldNum" sz="quarter" idx="12"/>
          </p:nvPr>
        </p:nvSpPr>
        <p:spPr/>
        <p:txBody>
          <a:bodyPr/>
          <a:lstStyle/>
          <a:p>
            <a:fld id="{E3147011-3A50-4815-A550-57F99E2BBAA4}" type="slidenum">
              <a:rPr lang="en-US" smtClean="0"/>
              <a:t>‹#›</a:t>
            </a:fld>
            <a:endParaRPr lang="en-US"/>
          </a:p>
        </p:txBody>
      </p:sp>
    </p:spTree>
    <p:extLst>
      <p:ext uri="{BB962C8B-B14F-4D97-AF65-F5344CB8AC3E}">
        <p14:creationId xmlns:p14="http://schemas.microsoft.com/office/powerpoint/2010/main" val="3358017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Content Placeholder 10"/>
          <p:cNvSpPr>
            <a:spLocks noGrp="1"/>
          </p:cNvSpPr>
          <p:nvPr>
            <p:ph sz="quarter" idx="10"/>
          </p:nvPr>
        </p:nvSpPr>
        <p:spPr>
          <a:xfrm>
            <a:off x="831850" y="3192953"/>
            <a:ext cx="11125200" cy="6943897"/>
          </a:xfrm>
          <a:prstGeom prst="rect">
            <a:avLst/>
          </a:prstGeo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p:txBody>
      </p:sp>
      <p:sp>
        <p:nvSpPr>
          <p:cNvPr id="10" name="Picture Placeholder 9"/>
          <p:cNvSpPr>
            <a:spLocks noGrp="1"/>
          </p:cNvSpPr>
          <p:nvPr>
            <p:ph type="pic" sz="quarter" idx="11"/>
          </p:nvPr>
        </p:nvSpPr>
        <p:spPr>
          <a:xfrm>
            <a:off x="12321761" y="3187410"/>
            <a:ext cx="6949440" cy="6949440"/>
          </a:xfrm>
          <a:prstGeom prst="rect">
            <a:avLst/>
          </a:prstGeom>
        </p:spPr>
        <p:txBody>
          <a:bodyPr/>
          <a:lstStyle/>
          <a:p>
            <a:endParaRPr lang="en-US"/>
          </a:p>
        </p:txBody>
      </p:sp>
      <p:sp>
        <p:nvSpPr>
          <p:cNvPr id="12" name="object 2"/>
          <p:cNvSpPr/>
          <p:nvPr userDrawn="1"/>
        </p:nvSpPr>
        <p:spPr>
          <a:xfrm>
            <a:off x="0" y="0"/>
            <a:ext cx="20104099" cy="2588402"/>
          </a:xfrm>
          <a:prstGeom prst="rect">
            <a:avLst/>
          </a:prstGeom>
          <a:blipFill>
            <a:blip r:embed="rId2" cstate="print"/>
            <a:stretch>
              <a:fillRect/>
            </a:stretch>
          </a:blipFill>
        </p:spPr>
        <p:txBody>
          <a:bodyPr wrap="square" lIns="0" tIns="0" rIns="0" bIns="0" rtlCol="0"/>
          <a:lstStyle/>
          <a:p>
            <a:endParaRPr/>
          </a:p>
        </p:txBody>
      </p:sp>
      <p:sp>
        <p:nvSpPr>
          <p:cNvPr id="13" name="Holder 2"/>
          <p:cNvSpPr>
            <a:spLocks noGrp="1"/>
          </p:cNvSpPr>
          <p:nvPr>
            <p:ph type="ctrTitle"/>
          </p:nvPr>
        </p:nvSpPr>
        <p:spPr>
          <a:xfrm>
            <a:off x="831849" y="736679"/>
            <a:ext cx="18439351" cy="1107996"/>
          </a:xfrm>
          <a:prstGeom prst="rect">
            <a:avLst/>
          </a:prstGeom>
        </p:spPr>
        <p:txBody>
          <a:bodyPr wrap="square" lIns="0" tIns="0" rIns="0" bIns="0" anchor="t">
            <a:spAutoFit/>
          </a:bodyPr>
          <a:lstStyle>
            <a:lvl1pPr algn="ctr">
              <a:defRPr sz="7200">
                <a:solidFill>
                  <a:schemeClr val="bg1"/>
                </a:solidFill>
              </a:defRPr>
            </a:lvl1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e Three">
    <p:spTree>
      <p:nvGrpSpPr>
        <p:cNvPr id="1" name=""/>
        <p:cNvGrpSpPr/>
        <p:nvPr/>
      </p:nvGrpSpPr>
      <p:grpSpPr>
        <a:xfrm>
          <a:off x="0" y="0"/>
          <a:ext cx="0" cy="0"/>
          <a:chOff x="0" y="0"/>
          <a:chExt cx="0" cy="0"/>
        </a:xfrm>
      </p:grpSpPr>
      <p:cxnSp>
        <p:nvCxnSpPr>
          <p:cNvPr id="18" name="Straight Connector 17"/>
          <p:cNvCxnSpPr/>
          <p:nvPr userDrawn="1"/>
        </p:nvCxnSpPr>
        <p:spPr>
          <a:xfrm>
            <a:off x="2133600" y="3825875"/>
            <a:ext cx="2743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8680450" y="3825875"/>
            <a:ext cx="27432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0"/>
          </p:nvPr>
        </p:nvSpPr>
        <p:spPr>
          <a:xfrm>
            <a:off x="762000" y="4206875"/>
            <a:ext cx="5486400" cy="3810000"/>
          </a:xfrm>
          <a:prstGeom prst="rect">
            <a:avLst/>
          </a:prstGeom>
        </p:spPr>
        <p:txBody>
          <a:bodyPr/>
          <a:lstStyle>
            <a:lvl1pPr algn="ctr">
              <a:defRPr sz="4800">
                <a:latin typeface="Helvetica" charset="0"/>
                <a:ea typeface="Helvetica" charset="0"/>
                <a:cs typeface="Helvetica" charset="0"/>
              </a:defRPr>
            </a:lvl1pPr>
          </a:lstStyle>
          <a:p>
            <a:pPr lvl="0"/>
            <a:r>
              <a:rPr lang="en-US"/>
              <a:t>Click to edit Master text styles</a:t>
            </a:r>
          </a:p>
        </p:txBody>
      </p:sp>
      <p:sp>
        <p:nvSpPr>
          <p:cNvPr id="21" name="Text Placeholder 13"/>
          <p:cNvSpPr>
            <a:spLocks noGrp="1"/>
          </p:cNvSpPr>
          <p:nvPr>
            <p:ph type="body" sz="quarter" idx="11"/>
          </p:nvPr>
        </p:nvSpPr>
        <p:spPr>
          <a:xfrm>
            <a:off x="7308850" y="4222131"/>
            <a:ext cx="5486400" cy="3794744"/>
          </a:xfrm>
          <a:prstGeom prst="rect">
            <a:avLst/>
          </a:prstGeom>
        </p:spPr>
        <p:txBody>
          <a:bodyPr/>
          <a:lstStyle>
            <a:lvl1pPr algn="ctr">
              <a:defRPr sz="4800">
                <a:latin typeface="Helvetica" charset="0"/>
                <a:ea typeface="Helvetica" charset="0"/>
                <a:cs typeface="Helvetica" charset="0"/>
              </a:defRPr>
            </a:lvl1pPr>
          </a:lstStyle>
          <a:p>
            <a:pPr lvl="0"/>
            <a:r>
              <a:rPr lang="en-US"/>
              <a:t>Click to edit Master text styles</a:t>
            </a:r>
          </a:p>
        </p:txBody>
      </p:sp>
      <p:cxnSp>
        <p:nvCxnSpPr>
          <p:cNvPr id="22" name="Straight Connector 21"/>
          <p:cNvCxnSpPr/>
          <p:nvPr userDrawn="1"/>
        </p:nvCxnSpPr>
        <p:spPr>
          <a:xfrm>
            <a:off x="15233650" y="3825875"/>
            <a:ext cx="2743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12"/>
          </p:nvPr>
        </p:nvSpPr>
        <p:spPr>
          <a:xfrm>
            <a:off x="13862050" y="4222131"/>
            <a:ext cx="5486400" cy="3794744"/>
          </a:xfrm>
          <a:prstGeom prst="rect">
            <a:avLst/>
          </a:prstGeom>
        </p:spPr>
        <p:txBody>
          <a:bodyPr/>
          <a:lstStyle>
            <a:lvl1pPr algn="ctr">
              <a:defRPr sz="4800">
                <a:latin typeface="Helvetica" charset="0"/>
                <a:ea typeface="Helvetica" charset="0"/>
                <a:cs typeface="Helvetica" charset="0"/>
              </a:defRPr>
            </a:lvl1pPr>
          </a:lstStyle>
          <a:p>
            <a:pPr lvl="0"/>
            <a:r>
              <a:rPr lang="en-US"/>
              <a:t>Click to edit Master text styles</a:t>
            </a:r>
          </a:p>
        </p:txBody>
      </p:sp>
      <p:sp>
        <p:nvSpPr>
          <p:cNvPr id="24" name="Text Placeholder 13"/>
          <p:cNvSpPr>
            <a:spLocks noGrp="1"/>
          </p:cNvSpPr>
          <p:nvPr>
            <p:ph type="body" sz="quarter" idx="16"/>
          </p:nvPr>
        </p:nvSpPr>
        <p:spPr>
          <a:xfrm>
            <a:off x="762000" y="1213629"/>
            <a:ext cx="5486400" cy="2215991"/>
          </a:xfrm>
          <a:prstGeom prst="rect">
            <a:avLst/>
          </a:prstGeom>
        </p:spPr>
        <p:txBody>
          <a:bodyPr anchor="b"/>
          <a:lstStyle>
            <a:lvl1pPr algn="ctr">
              <a:defRPr sz="4800" b="1" cap="all" baseline="0">
                <a:solidFill>
                  <a:schemeClr val="accent1"/>
                </a:solidFill>
                <a:latin typeface="Helvetica" charset="0"/>
                <a:ea typeface="Helvetica" charset="0"/>
                <a:cs typeface="Helvetica" charset="0"/>
              </a:defRPr>
            </a:lvl1pPr>
          </a:lstStyle>
          <a:p>
            <a:pPr lvl="0"/>
            <a:r>
              <a:rPr lang="en-US"/>
              <a:t>Click to edit Master text styles</a:t>
            </a:r>
          </a:p>
        </p:txBody>
      </p:sp>
      <p:sp>
        <p:nvSpPr>
          <p:cNvPr id="25" name="Text Placeholder 13"/>
          <p:cNvSpPr>
            <a:spLocks noGrp="1"/>
          </p:cNvSpPr>
          <p:nvPr>
            <p:ph type="body" sz="quarter" idx="17"/>
          </p:nvPr>
        </p:nvSpPr>
        <p:spPr>
          <a:xfrm>
            <a:off x="7308850" y="1228885"/>
            <a:ext cx="5486400" cy="2215991"/>
          </a:xfrm>
          <a:prstGeom prst="rect">
            <a:avLst/>
          </a:prstGeom>
        </p:spPr>
        <p:txBody>
          <a:bodyPr anchor="b"/>
          <a:lstStyle>
            <a:lvl1pPr algn="ctr">
              <a:defRPr sz="4800" b="1" cap="all" baseline="0">
                <a:solidFill>
                  <a:schemeClr val="accent4"/>
                </a:solidFill>
                <a:latin typeface="Helvetica" charset="0"/>
                <a:ea typeface="Helvetica" charset="0"/>
                <a:cs typeface="Helvetica" charset="0"/>
              </a:defRPr>
            </a:lvl1pPr>
          </a:lstStyle>
          <a:p>
            <a:pPr lvl="0"/>
            <a:r>
              <a:rPr lang="en-US"/>
              <a:t>Click to edit Master text styles</a:t>
            </a:r>
          </a:p>
        </p:txBody>
      </p:sp>
      <p:sp>
        <p:nvSpPr>
          <p:cNvPr id="26" name="Text Placeholder 13"/>
          <p:cNvSpPr>
            <a:spLocks noGrp="1"/>
          </p:cNvSpPr>
          <p:nvPr>
            <p:ph type="body" sz="quarter" idx="18"/>
          </p:nvPr>
        </p:nvSpPr>
        <p:spPr>
          <a:xfrm>
            <a:off x="13862050" y="1228885"/>
            <a:ext cx="5486400" cy="2215991"/>
          </a:xfrm>
          <a:prstGeom prst="rect">
            <a:avLst/>
          </a:prstGeom>
        </p:spPr>
        <p:txBody>
          <a:bodyPr anchor="b"/>
          <a:lstStyle>
            <a:lvl1pPr algn="ctr">
              <a:defRPr sz="4800" b="1" cap="all" baseline="0">
                <a:solidFill>
                  <a:schemeClr val="tx2"/>
                </a:solidFill>
                <a:latin typeface="Helvetica" charset="0"/>
                <a:ea typeface="Helvetica" charset="0"/>
                <a:cs typeface="Helvetica" charset="0"/>
              </a:defRPr>
            </a:lvl1pPr>
          </a:lstStyle>
          <a:p>
            <a:pPr lvl="0"/>
            <a:r>
              <a:rPr lang="en-US"/>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50" y="854075"/>
            <a:ext cx="1024128" cy="682752"/>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76850" y="9693275"/>
            <a:ext cx="1024128" cy="682752"/>
          </a:xfrm>
          <a:prstGeom prst="rect">
            <a:avLst/>
          </a:prstGeom>
        </p:spPr>
      </p:pic>
      <p:sp>
        <p:nvSpPr>
          <p:cNvPr id="9" name="Text Placeholder 8"/>
          <p:cNvSpPr>
            <a:spLocks noGrp="1"/>
          </p:cNvSpPr>
          <p:nvPr>
            <p:ph type="body" sz="quarter" idx="10" hasCustomPrompt="1"/>
          </p:nvPr>
        </p:nvSpPr>
        <p:spPr>
          <a:xfrm>
            <a:off x="2393950" y="1536827"/>
            <a:ext cx="15316200" cy="8156447"/>
          </a:xfrm>
          <a:prstGeom prst="rect">
            <a:avLst/>
          </a:prstGeom>
          <a:ln>
            <a:noFill/>
          </a:ln>
        </p:spPr>
        <p:txBody>
          <a:bodyPr anchor="ctr"/>
          <a:lstStyle>
            <a:lvl1pPr algn="ctr">
              <a:defRPr sz="7200" b="0" baseline="0">
                <a:solidFill>
                  <a:schemeClr val="bg1"/>
                </a:solidFill>
                <a:latin typeface="Helvetica" charset="0"/>
                <a:ea typeface="Helvetica" charset="0"/>
                <a:cs typeface="Helvetica" charset="0"/>
              </a:defRPr>
            </a:lvl1pPr>
            <a:lvl2pPr algn="ctr">
              <a:defRPr sz="4800">
                <a:solidFill>
                  <a:schemeClr val="bg1"/>
                </a:solidFill>
                <a:latin typeface="Helvetica" charset="0"/>
                <a:ea typeface="Helvetica" charset="0"/>
                <a:cs typeface="Helvetica" charset="0"/>
              </a:defRPr>
            </a:lvl2pPr>
            <a:lvl3pPr algn="ctr">
              <a:defRPr sz="4800">
                <a:solidFill>
                  <a:schemeClr val="bg1"/>
                </a:solidFill>
                <a:latin typeface="Helvetica" charset="0"/>
                <a:ea typeface="Helvetica" charset="0"/>
                <a:cs typeface="Helvetica" charset="0"/>
              </a:defRPr>
            </a:lvl3pPr>
            <a:lvl4pPr algn="ctr">
              <a:defRPr sz="4800">
                <a:solidFill>
                  <a:schemeClr val="bg1"/>
                </a:solidFill>
                <a:latin typeface="Helvetica" charset="0"/>
                <a:ea typeface="Helvetica" charset="0"/>
                <a:cs typeface="Helvetica" charset="0"/>
              </a:defRPr>
            </a:lvl4pPr>
            <a:lvl5pPr algn="ctr">
              <a:defRPr sz="4800">
                <a:solidFill>
                  <a:schemeClr val="bg1"/>
                </a:solidFill>
                <a:latin typeface="Helvetica" charset="0"/>
                <a:ea typeface="Helvetica" charset="0"/>
                <a:cs typeface="Helvetica" charset="0"/>
              </a:defRPr>
            </a:lvl5pPr>
          </a:lstStyle>
          <a:p>
            <a:pPr lvl="0"/>
            <a:r>
              <a:rPr lang="en-US"/>
              <a:t>Quote placeholder, align to the center and middle</a:t>
            </a:r>
          </a:p>
        </p:txBody>
      </p:sp>
    </p:spTree>
    <p:extLst>
      <p:ext uri="{BB962C8B-B14F-4D97-AF65-F5344CB8AC3E}">
        <p14:creationId xmlns:p14="http://schemas.microsoft.com/office/powerpoint/2010/main" val="750597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20104100" cy="11309350"/>
          </a:xfrm>
          <a:prstGeom prst="rect">
            <a:avLst/>
          </a:prstGeom>
        </p:spPr>
        <p:txBody>
          <a:bodyPr/>
          <a:lstStyle/>
          <a:p>
            <a:endParaRPr lang="en-US"/>
          </a:p>
        </p:txBody>
      </p:sp>
    </p:spTree>
    <p:extLst>
      <p:ext uri="{BB962C8B-B14F-4D97-AF65-F5344CB8AC3E}">
        <p14:creationId xmlns:p14="http://schemas.microsoft.com/office/powerpoint/2010/main" val="1289335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393950" y="2835275"/>
            <a:ext cx="15316200" cy="1477328"/>
          </a:xfrm>
          <a:prstGeom prst="rect">
            <a:avLst/>
          </a:prstGeom>
          <a:ln>
            <a:noFill/>
          </a:ln>
        </p:spPr>
        <p:txBody>
          <a:bodyPr anchor="ctr"/>
          <a:lstStyle>
            <a:lvl1pPr algn="ctr">
              <a:defRPr sz="9600" b="0" baseline="0">
                <a:solidFill>
                  <a:schemeClr val="bg1"/>
                </a:solidFill>
                <a:latin typeface="Helvetica" charset="0"/>
                <a:ea typeface="Helvetica" charset="0"/>
                <a:cs typeface="Helvetica" charset="0"/>
              </a:defRPr>
            </a:lvl1pPr>
            <a:lvl2pPr algn="ctr">
              <a:defRPr sz="4800">
                <a:solidFill>
                  <a:schemeClr val="bg1"/>
                </a:solidFill>
                <a:latin typeface="Helvetica" charset="0"/>
                <a:ea typeface="Helvetica" charset="0"/>
                <a:cs typeface="Helvetica" charset="0"/>
              </a:defRPr>
            </a:lvl2pPr>
            <a:lvl3pPr algn="ctr">
              <a:defRPr sz="4800">
                <a:solidFill>
                  <a:schemeClr val="bg1"/>
                </a:solidFill>
                <a:latin typeface="Helvetica" charset="0"/>
                <a:ea typeface="Helvetica" charset="0"/>
                <a:cs typeface="Helvetica" charset="0"/>
              </a:defRPr>
            </a:lvl3pPr>
            <a:lvl4pPr algn="ctr">
              <a:defRPr sz="4800">
                <a:solidFill>
                  <a:schemeClr val="bg1"/>
                </a:solidFill>
                <a:latin typeface="Helvetica" charset="0"/>
                <a:ea typeface="Helvetica" charset="0"/>
                <a:cs typeface="Helvetica" charset="0"/>
              </a:defRPr>
            </a:lvl4pPr>
            <a:lvl5pPr algn="ctr">
              <a:defRPr sz="4800">
                <a:solidFill>
                  <a:schemeClr val="bg1"/>
                </a:solidFill>
                <a:latin typeface="Helvetica" charset="0"/>
                <a:ea typeface="Helvetica" charset="0"/>
                <a:cs typeface="Helvetica" charset="0"/>
              </a:defRPr>
            </a:lvl5pPr>
          </a:lstStyle>
          <a:p>
            <a:pPr lvl="0"/>
            <a:r>
              <a:rPr lang="en-US"/>
              <a:t>Thank you!</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3501" y="8550275"/>
            <a:ext cx="2677098" cy="13716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Full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CFEA336-E137-6641-B3D7-DC6A0004BC2D}"/>
              </a:ext>
            </a:extLst>
          </p:cNvPr>
          <p:cNvSpPr>
            <a:spLocks noGrp="1"/>
          </p:cNvSpPr>
          <p:nvPr>
            <p:ph type="pic" sz="quarter" idx="10" hasCustomPrompt="1"/>
          </p:nvPr>
        </p:nvSpPr>
        <p:spPr>
          <a:xfrm>
            <a:off x="0" y="0"/>
            <a:ext cx="20104100" cy="276999"/>
          </a:xfrm>
          <a:prstGeom prst="rect">
            <a:avLst/>
          </a:prstGeom>
        </p:spPr>
        <p:txBody>
          <a:bodyPr anchor="t"/>
          <a:lstStyle>
            <a:lvl1pPr marL="0" indent="0" algn="ctr">
              <a:buNone/>
              <a:defRPr/>
            </a:lvl1pPr>
          </a:lstStyle>
          <a:p>
            <a:r>
              <a:rPr lang="en-US"/>
              <a:t>FULL FRAME IMAGE</a:t>
            </a:r>
          </a:p>
        </p:txBody>
      </p:sp>
    </p:spTree>
    <p:extLst>
      <p:ext uri="{BB962C8B-B14F-4D97-AF65-F5344CB8AC3E}">
        <p14:creationId xmlns:p14="http://schemas.microsoft.com/office/powerpoint/2010/main" val="1823760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p:cSld name="Module">
    <p:bg>
      <p:bgPr>
        <a:solidFill>
          <a:srgbClr val="2E3856"/>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80165" y="1551339"/>
            <a:ext cx="13876974" cy="3691947"/>
          </a:xfrm>
          <a:prstGeom prst="rect">
            <a:avLst/>
          </a:prstGeom>
        </p:spPr>
        <p:txBody>
          <a:bodyPr spcFirstLastPara="1" wrap="square" lIns="91425" tIns="91425" rIns="91425" bIns="91425" anchor="t" anchorCtr="0">
            <a:noAutofit/>
          </a:bodyPr>
          <a:lstStyle>
            <a:lvl1pPr lvl="0" rtl="0">
              <a:spcBef>
                <a:spcPts val="0"/>
              </a:spcBef>
              <a:spcAft>
                <a:spcPts val="0"/>
              </a:spcAft>
              <a:buNone/>
              <a:defRPr sz="10553" b="1" i="0">
                <a:solidFill>
                  <a:srgbClr val="FFFFFF"/>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15" name="Google Shape;15;p3"/>
          <p:cNvSpPr txBox="1">
            <a:spLocks noGrp="1"/>
          </p:cNvSpPr>
          <p:nvPr>
            <p:ph type="sldNum" idx="12"/>
          </p:nvPr>
        </p:nvSpPr>
        <p:spPr>
          <a:xfrm>
            <a:off x="18813040" y="10443808"/>
            <a:ext cx="1206378" cy="865434"/>
          </a:xfrm>
          <a:prstGeom prst="rect">
            <a:avLst/>
          </a:prstGeom>
          <a:noFill/>
          <a:ln>
            <a:noFill/>
          </a:ln>
        </p:spPr>
        <p:txBody>
          <a:bodyPr spcFirstLastPara="1" wrap="square" lIns="91425" tIns="91425" rIns="91425" bIns="91425" anchor="t" anchorCtr="0">
            <a:noAutofit/>
          </a:bodyPr>
          <a:lstStyle>
            <a:lvl1pPr lvl="0">
              <a:buNone/>
              <a:defRPr sz="2858"/>
            </a:lvl1pPr>
            <a:lvl2pPr lvl="1">
              <a:buNone/>
              <a:defRPr sz="2858"/>
            </a:lvl2pPr>
            <a:lvl3pPr lvl="2">
              <a:buNone/>
              <a:defRPr sz="2858"/>
            </a:lvl3pPr>
            <a:lvl4pPr lvl="3">
              <a:buNone/>
              <a:defRPr sz="2858"/>
            </a:lvl4pPr>
            <a:lvl5pPr lvl="4">
              <a:buNone/>
              <a:defRPr sz="2858"/>
            </a:lvl5pPr>
            <a:lvl6pPr lvl="5">
              <a:buNone/>
              <a:defRPr sz="2858"/>
            </a:lvl6pPr>
            <a:lvl7pPr lvl="6">
              <a:buNone/>
              <a:defRPr sz="2858"/>
            </a:lvl7pPr>
            <a:lvl8pPr lvl="7">
              <a:buNone/>
              <a:defRPr sz="2858"/>
            </a:lvl8pPr>
            <a:lvl9pPr lvl="8">
              <a:buNone/>
              <a:defRPr sz="2858"/>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1454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hapter" preserve="1">
  <p:cSld name="Administer test">
    <p:bg>
      <p:bgPr>
        <a:solidFill>
          <a:schemeClr val="accent1"/>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80165" y="1551339"/>
            <a:ext cx="13876974" cy="3691947"/>
          </a:xfrm>
          <a:prstGeom prst="rect">
            <a:avLst/>
          </a:prstGeom>
        </p:spPr>
        <p:txBody>
          <a:bodyPr spcFirstLastPara="1" wrap="square" lIns="91425" tIns="91425" rIns="91425" bIns="91425" anchor="t" anchorCtr="0">
            <a:noAutofit/>
          </a:bodyPr>
          <a:lstStyle>
            <a:lvl1pPr lvl="0" rtl="0">
              <a:spcBef>
                <a:spcPts val="0"/>
              </a:spcBef>
              <a:spcAft>
                <a:spcPts val="0"/>
              </a:spcAft>
              <a:buNone/>
              <a:defRPr sz="10553" b="1" i="0">
                <a:solidFill>
                  <a:schemeClr val="accent3"/>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pic>
        <p:nvPicPr>
          <p:cNvPr id="4" name="Picture 3">
            <a:extLst>
              <a:ext uri="{FF2B5EF4-FFF2-40B4-BE49-F238E27FC236}">
                <a16:creationId xmlns:a16="http://schemas.microsoft.com/office/drawing/2014/main" id="{C430BD1C-8B5A-5348-8B45-95FD86379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7380" y="5360978"/>
            <a:ext cx="19476720" cy="587394"/>
          </a:xfrm>
          <a:prstGeom prst="rect">
            <a:avLst/>
          </a:prstGeom>
        </p:spPr>
      </p:pic>
    </p:spTree>
    <p:extLst>
      <p:ext uri="{BB962C8B-B14F-4D97-AF65-F5344CB8AC3E}">
        <p14:creationId xmlns:p14="http://schemas.microsoft.com/office/powerpoint/2010/main" val="3564309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p:cSld name="Activities">
    <p:bg>
      <p:bgPr>
        <a:solidFill>
          <a:srgbClr val="D8B49C"/>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80165" y="1551339"/>
            <a:ext cx="13876974" cy="3691947"/>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553" b="1" i="0">
                <a:solidFill>
                  <a:srgbClr val="2E3856"/>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Tree>
    <p:extLst>
      <p:ext uri="{BB962C8B-B14F-4D97-AF65-F5344CB8AC3E}">
        <p14:creationId xmlns:p14="http://schemas.microsoft.com/office/powerpoint/2010/main" val="968590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with copy">
  <p:cSld name="Section with copy">
    <p:bg>
      <p:bgPr>
        <a:solidFill>
          <a:srgbClr val="D8B49C"/>
        </a:solid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580165" y="1551339"/>
            <a:ext cx="13876974" cy="3691947"/>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553" b="1" i="0">
                <a:solidFill>
                  <a:srgbClr val="2E3856"/>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20" name="Google Shape;20;p5"/>
          <p:cNvSpPr txBox="1">
            <a:spLocks noGrp="1"/>
          </p:cNvSpPr>
          <p:nvPr>
            <p:ph type="subTitle" idx="1"/>
          </p:nvPr>
        </p:nvSpPr>
        <p:spPr>
          <a:xfrm>
            <a:off x="580165" y="5243262"/>
            <a:ext cx="13876974" cy="5564636"/>
          </a:xfrm>
          <a:prstGeom prst="rect">
            <a:avLst/>
          </a:prstGeom>
        </p:spPr>
        <p:txBody>
          <a:bodyPr spcFirstLastPara="1" wrap="square" lIns="91425" tIns="91425" rIns="91425" bIns="91425" anchor="t" anchorCtr="0">
            <a:noAutofit/>
          </a:bodyPr>
          <a:lstStyle>
            <a:lvl1pPr lvl="0" rtl="0">
              <a:spcBef>
                <a:spcPts val="0"/>
              </a:spcBef>
              <a:spcAft>
                <a:spcPts val="0"/>
              </a:spcAft>
              <a:buNone/>
              <a:defRPr sz="3078" b="0" i="0">
                <a:solidFill>
                  <a:srgbClr val="2E3856"/>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3518"/>
              </a:spcBef>
              <a:spcAft>
                <a:spcPts val="0"/>
              </a:spcAft>
              <a:buNone/>
              <a:defRPr/>
            </a:lvl2pPr>
            <a:lvl3pPr lvl="2" rtl="0">
              <a:spcBef>
                <a:spcPts val="3518"/>
              </a:spcBef>
              <a:spcAft>
                <a:spcPts val="0"/>
              </a:spcAft>
              <a:buNone/>
              <a:defRPr/>
            </a:lvl3pPr>
            <a:lvl4pPr lvl="3" rtl="0">
              <a:spcBef>
                <a:spcPts val="3518"/>
              </a:spcBef>
              <a:spcAft>
                <a:spcPts val="0"/>
              </a:spcAft>
              <a:buNone/>
              <a:defRPr/>
            </a:lvl4pPr>
            <a:lvl5pPr lvl="4" rtl="0">
              <a:spcBef>
                <a:spcPts val="3518"/>
              </a:spcBef>
              <a:spcAft>
                <a:spcPts val="0"/>
              </a:spcAft>
              <a:buNone/>
              <a:defRPr/>
            </a:lvl5pPr>
            <a:lvl6pPr lvl="5" rtl="0">
              <a:spcBef>
                <a:spcPts val="3518"/>
              </a:spcBef>
              <a:spcAft>
                <a:spcPts val="0"/>
              </a:spcAft>
              <a:buNone/>
              <a:defRPr/>
            </a:lvl6pPr>
            <a:lvl7pPr lvl="6" rtl="0">
              <a:spcBef>
                <a:spcPts val="3518"/>
              </a:spcBef>
              <a:spcAft>
                <a:spcPts val="0"/>
              </a:spcAft>
              <a:buNone/>
              <a:defRPr/>
            </a:lvl7pPr>
            <a:lvl8pPr lvl="7" rtl="0">
              <a:spcBef>
                <a:spcPts val="3518"/>
              </a:spcBef>
              <a:spcAft>
                <a:spcPts val="0"/>
              </a:spcAft>
              <a:buNone/>
              <a:defRPr/>
            </a:lvl8pPr>
            <a:lvl9pPr lvl="8" rtl="0">
              <a:spcBef>
                <a:spcPts val="3518"/>
              </a:spcBef>
              <a:spcAft>
                <a:spcPts val="3518"/>
              </a:spcAft>
              <a:buNone/>
              <a:defRPr/>
            </a:lvl9pPr>
          </a:lstStyle>
          <a:p>
            <a:r>
              <a:rPr lang="en-US"/>
              <a:t>Click to edit Master subtitle style</a:t>
            </a:r>
            <a:endParaRPr/>
          </a:p>
        </p:txBody>
      </p:sp>
    </p:spTree>
    <p:extLst>
      <p:ext uri="{BB962C8B-B14F-4D97-AF65-F5344CB8AC3E}">
        <p14:creationId xmlns:p14="http://schemas.microsoft.com/office/powerpoint/2010/main" val="246938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or short statement">
  <p:cSld name="Quote or short statement">
    <p:bg>
      <p:bgPr>
        <a:solidFill>
          <a:srgbClr val="D8B49C"/>
        </a:solid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580159" y="1551339"/>
            <a:ext cx="16092514" cy="8292864"/>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6596" b="1" i="0">
                <a:solidFill>
                  <a:srgbClr val="2E3856"/>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Tree>
    <p:extLst>
      <p:ext uri="{BB962C8B-B14F-4D97-AF65-F5344CB8AC3E}">
        <p14:creationId xmlns:p14="http://schemas.microsoft.com/office/powerpoint/2010/main" val="1307988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sitioning">
  <p:cSld name="Positioning">
    <p:bg>
      <p:bgPr>
        <a:solidFill>
          <a:srgbClr val="F9ED7D"/>
        </a:solidFill>
        <a:effectLst/>
      </p:bgPr>
    </p:bg>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8214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ist" userDrawn="1">
  <p:cSld name="List">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580158" y="1551339"/>
            <a:ext cx="15420399" cy="2757911"/>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7915" b="1" i="0">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3" name="Content Placeholder 2">
            <a:extLst>
              <a:ext uri="{FF2B5EF4-FFF2-40B4-BE49-F238E27FC236}">
                <a16:creationId xmlns:a16="http://schemas.microsoft.com/office/drawing/2014/main" id="{48141B5C-BDF2-5D47-8997-DBFA20EBBC3A}"/>
              </a:ext>
            </a:extLst>
          </p:cNvPr>
          <p:cNvSpPr>
            <a:spLocks noGrp="1"/>
          </p:cNvSpPr>
          <p:nvPr>
            <p:ph sz="quarter" idx="10"/>
          </p:nvPr>
        </p:nvSpPr>
        <p:spPr>
          <a:xfrm>
            <a:off x="580156" y="3736472"/>
            <a:ext cx="11303939" cy="5819904"/>
          </a:xfrm>
          <a:prstGeom prst="rect">
            <a:avLst/>
          </a:prstGeom>
        </p:spPr>
        <p:txBody>
          <a:bodyPr/>
          <a:lstStyle>
            <a:lvl1pPr marL="0" indent="0">
              <a:buNone/>
              <a:defRPr sz="3000">
                <a:solidFill>
                  <a:schemeClr val="tx1"/>
                </a:solidFill>
              </a:defRPr>
            </a:lvl1pPr>
            <a:lvl2pPr marL="914400" indent="-317500">
              <a:buSzPct val="100000"/>
              <a:buFont typeface="Arial" panose="020B0604020202020204" pitchFamily="34" charset="0"/>
              <a:buChar char="•"/>
              <a:defRPr sz="3000">
                <a:solidFill>
                  <a:schemeClr val="tx1"/>
                </a:solidFill>
              </a:defRPr>
            </a:lvl2pPr>
            <a:lvl3pPr marL="1371600" indent="-317500">
              <a:buSzPct val="60000"/>
              <a:buFont typeface="Courier New" panose="02070309020205020404" pitchFamily="49" charset="0"/>
              <a:buChar char="o"/>
              <a:defRPr sz="3000">
                <a:solidFill>
                  <a:schemeClr val="tx1"/>
                </a:solidFill>
              </a:defRPr>
            </a:lvl3pPr>
            <a:lvl4pPr marL="1828800" indent="-317500">
              <a:buSzPct val="100000"/>
              <a:buFont typeface="Wingdings" pitchFamily="2" charset="2"/>
              <a:buChar char="§"/>
              <a:defRPr sz="3000">
                <a:solidFill>
                  <a:schemeClr val="tx1"/>
                </a:solidFill>
              </a:defRPr>
            </a:lvl4pPr>
            <a:lvl5pPr>
              <a:defRPr sz="3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94725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5307" y="978506"/>
            <a:ext cx="18733486" cy="1259233"/>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85307" y="2534022"/>
            <a:ext cx="18733486" cy="7511862"/>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4028843108"/>
      </p:ext>
    </p:extLst>
  </p:cSld>
  <p:clrMap bg1="lt1" tx1="dk1" bg2="dk2" tx2="lt2" accent1="accent1" accent2="accent2" accent3="accent3" accent4="accent4" accent5="accent5" accent6="accent6" hlink="hlink" folHlink="folHlink"/>
  <p:sldLayoutIdLst>
    <p:sldLayoutId id="2147483714" r:id="rId1"/>
    <p:sldLayoutId id="2147483734" r:id="rId2"/>
    <p:sldLayoutId id="2147483715" r:id="rId3"/>
    <p:sldLayoutId id="214748373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664" r:id="rId23"/>
    <p:sldLayoutId id="2147483670" r:id="rId24"/>
    <p:sldLayoutId id="2147483671" r:id="rId25"/>
    <p:sldLayoutId id="2147483672" r:id="rId26"/>
    <p:sldLayoutId id="2147483673" r:id="rId27"/>
    <p:sldLayoutId id="2147483676" r:id="rId28"/>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078" b="0" i="0" u="none" strike="noStrike" cap="none">
          <a:solidFill>
            <a:schemeClr val="accent1"/>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chemeClr val="tx1"/>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iawg.net/resources/minimum-initial-service-package-distance-learning-module"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hyperlink" Target="https://iawg.net/resources/misp-reference" TargetMode="Externa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hyperlink" Target="https://iawg.net/about/sub-working-groups/safe-abortion-care" TargetMode="Externa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93/heapol/czab065"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maps.reproductiverights.org/law-and-policy-guide-rape-and-incest"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ipas.org/resource/clinical-updates-in-reproductive-health-2/"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35.sv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hyperlink" Target="https://www.humanitarianresponse.info/en/about-clusters/what-is-the-cluster-approach" TargetMode="Externa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0.xml"/><Relationship Id="rId5" Type="http://schemas.openxmlformats.org/officeDocument/2006/relationships/hyperlink" Target="https://www.gbvims.com/" TargetMode="Externa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s://www.who.int/reproductivehealth/publications/violence/vaw-clinical-handbook/en/" TargetMode="External"/><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hyperlink" Target="https://iawg.net/resources/clinical-management-of-sexual-violence-survivors-in-crisis-settings"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doi.org/10.1177/15248380211016024" TargetMode="External"/><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177/15248380211016024" TargetMode="External"/><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46.sv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evaw-global-database.unwomen.org/en"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580165" y="1551339"/>
            <a:ext cx="12678634" cy="3691947"/>
          </a:xfrm>
        </p:spPr>
        <p:txBody>
          <a:bodyPr/>
          <a:lstStyle/>
          <a:p>
            <a:r>
              <a:rPr lang="en-US" sz="8800"/>
              <a:t>Introduction to </a:t>
            </a:r>
            <a:br>
              <a:rPr lang="en-US" sz="8800"/>
            </a:br>
            <a:r>
              <a:rPr lang="en-US" sz="8800"/>
              <a:t>Trauma-Informed Care</a:t>
            </a:r>
          </a:p>
        </p:txBody>
      </p:sp>
      <p:sp>
        <p:nvSpPr>
          <p:cNvPr id="4" name="Google Shape;10;p2">
            <a:extLst>
              <a:ext uri="{FF2B5EF4-FFF2-40B4-BE49-F238E27FC236}">
                <a16:creationId xmlns:a16="http://schemas.microsoft.com/office/drawing/2014/main" id="{A86E0A7E-31D0-7346-BD0F-91165EF2316A}"/>
              </a:ext>
            </a:extLst>
          </p:cNvPr>
          <p:cNvSpPr txBox="1">
            <a:spLocks/>
          </p:cNvSpPr>
          <p:nvPr/>
        </p:nvSpPr>
        <p:spPr>
          <a:xfrm>
            <a:off x="1469572" y="6392312"/>
            <a:ext cx="11789228" cy="36919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rial"/>
              <a:buNone/>
              <a:defRPr sz="9600" b="1"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Montserrat ExtraBold"/>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4000">
                <a:solidFill>
                  <a:schemeClr val="accent3"/>
                </a:solidFill>
                <a:latin typeface="Helvetica"/>
                <a:cs typeface="Helvetica"/>
              </a:rPr>
              <a:t>FOR HEALTH-CARE WORKERS PROVIDING ABORTION CARE TO SEXUAL VIOLENCE SURVIVORS IN HUMANITARIAN SETTINGS</a:t>
            </a:r>
            <a:endParaRPr lang="en-US" sz="4000">
              <a:solidFill>
                <a:schemeClr val="accent3"/>
              </a:solidFill>
            </a:endParaRPr>
          </a:p>
        </p:txBody>
      </p:sp>
    </p:spTree>
    <p:extLst>
      <p:ext uri="{BB962C8B-B14F-4D97-AF65-F5344CB8AC3E}">
        <p14:creationId xmlns:p14="http://schemas.microsoft.com/office/powerpoint/2010/main" val="2980236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4534A-8906-9341-BB95-FCE7AA2F2B4B}"/>
              </a:ext>
            </a:extLst>
          </p:cNvPr>
          <p:cNvSpPr>
            <a:spLocks noGrp="1"/>
          </p:cNvSpPr>
          <p:nvPr>
            <p:ph type="title"/>
          </p:nvPr>
        </p:nvSpPr>
        <p:spPr>
          <a:xfrm>
            <a:off x="450850" y="1082675"/>
            <a:ext cx="13484184" cy="2624264"/>
          </a:xfrm>
        </p:spPr>
        <p:txBody>
          <a:bodyPr/>
          <a:lstStyle/>
          <a:p>
            <a:r>
              <a:rPr lang="en-US"/>
              <a:t>Definition of Gender-based Violence</a:t>
            </a:r>
          </a:p>
        </p:txBody>
      </p:sp>
      <p:sp>
        <p:nvSpPr>
          <p:cNvPr id="2" name="Content Placeholder 1">
            <a:extLst>
              <a:ext uri="{FF2B5EF4-FFF2-40B4-BE49-F238E27FC236}">
                <a16:creationId xmlns:a16="http://schemas.microsoft.com/office/drawing/2014/main" id="{8911F2C5-7C3A-2B40-982B-6DB8BFF820BE}"/>
              </a:ext>
            </a:extLst>
          </p:cNvPr>
          <p:cNvSpPr>
            <a:spLocks noGrp="1"/>
          </p:cNvSpPr>
          <p:nvPr>
            <p:ph sz="quarter" idx="10"/>
          </p:nvPr>
        </p:nvSpPr>
        <p:spPr/>
        <p:txBody>
          <a:bodyPr wrap="square" lIns="0" tIns="0" rIns="0" bIns="0" anchor="t">
            <a:spAutoFit/>
          </a:bodyPr>
          <a:lstStyle/>
          <a:p>
            <a:endParaRPr lang="en-US" b="1">
              <a:latin typeface="Helvetica"/>
              <a:cs typeface="Helvetica"/>
            </a:endParaRPr>
          </a:p>
          <a:p>
            <a:endParaRPr lang="en-US"/>
          </a:p>
          <a:p>
            <a:endParaRPr lang="en-US"/>
          </a:p>
        </p:txBody>
      </p:sp>
      <p:sp>
        <p:nvSpPr>
          <p:cNvPr id="5" name="TextBox 4">
            <a:extLst>
              <a:ext uri="{FF2B5EF4-FFF2-40B4-BE49-F238E27FC236}">
                <a16:creationId xmlns:a16="http://schemas.microsoft.com/office/drawing/2014/main" id="{B473D35A-E421-4A89-8B6E-4E60074FCE5E}"/>
              </a:ext>
            </a:extLst>
          </p:cNvPr>
          <p:cNvSpPr txBox="1"/>
          <p:nvPr/>
        </p:nvSpPr>
        <p:spPr>
          <a:xfrm>
            <a:off x="4718050" y="4868731"/>
            <a:ext cx="13661334" cy="5262979"/>
          </a:xfrm>
          <a:prstGeom prst="rect">
            <a:avLst/>
          </a:prstGeom>
          <a:noFill/>
        </p:spPr>
        <p:txBody>
          <a:bodyPr wrap="square">
            <a:spAutoFit/>
          </a:bodyPr>
          <a:lstStyle/>
          <a:p>
            <a:pPr marL="0" marR="0">
              <a:spcBef>
                <a:spcPts val="0"/>
              </a:spcBef>
              <a:spcAft>
                <a:spcPts val="0"/>
              </a:spcAft>
            </a:pPr>
            <a:r>
              <a:rPr lang="en-US" sz="4800">
                <a:solidFill>
                  <a:srgbClr val="0E101A"/>
                </a:solidFill>
                <a:effectLst/>
                <a:ea typeface="Times New Roman" panose="02020603050405020304" pitchFamily="18" charset="0"/>
                <a:cs typeface="Helvetica" panose="020B0604020202020204" pitchFamily="34" charset="0"/>
              </a:rPr>
              <a:t>An umbrella term for any harmful act that is perpetrated against a person’s will and that is based on socially ascribed (i.e., gender) differences between males and females. It includes acts that inflict physical, sexual or mental harm or suffering, threats of such acts, coercion and other deprivations of liberty.”</a:t>
            </a:r>
            <a:endParaRPr lang="en-US" sz="4800">
              <a:effectLst/>
              <a:ea typeface="Calibri" panose="020F0502020204030204" pitchFamily="34" charset="0"/>
            </a:endParaRPr>
          </a:p>
        </p:txBody>
      </p:sp>
      <p:pic>
        <p:nvPicPr>
          <p:cNvPr id="8" name="Graphic 7">
            <a:extLst>
              <a:ext uri="{FF2B5EF4-FFF2-40B4-BE49-F238E27FC236}">
                <a16:creationId xmlns:a16="http://schemas.microsoft.com/office/drawing/2014/main" id="{D8FFAEC4-A2A0-0746-A9AE-1ACD280A80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5199" y="4876442"/>
            <a:ext cx="914399" cy="914399"/>
          </a:xfrm>
          <a:prstGeom prst="rect">
            <a:avLst/>
          </a:prstGeom>
        </p:spPr>
      </p:pic>
    </p:spTree>
    <p:extLst>
      <p:ext uri="{BB962C8B-B14F-4D97-AF65-F5344CB8AC3E}">
        <p14:creationId xmlns:p14="http://schemas.microsoft.com/office/powerpoint/2010/main" val="670550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E07CFA-89DD-F248-96F6-093FA761B780}"/>
              </a:ext>
            </a:extLst>
          </p:cNvPr>
          <p:cNvSpPr>
            <a:spLocks noGrp="1"/>
          </p:cNvSpPr>
          <p:nvPr>
            <p:ph type="title"/>
          </p:nvPr>
        </p:nvSpPr>
        <p:spPr>
          <a:xfrm>
            <a:off x="450850" y="1082675"/>
            <a:ext cx="8977498" cy="2757911"/>
          </a:xfrm>
        </p:spPr>
        <p:txBody>
          <a:bodyPr/>
          <a:lstStyle/>
          <a:p>
            <a:r>
              <a:rPr lang="en-US"/>
              <a:t>Definition of Sexual Violence</a:t>
            </a:r>
          </a:p>
        </p:txBody>
      </p:sp>
      <p:sp>
        <p:nvSpPr>
          <p:cNvPr id="2" name="Content Placeholder 1">
            <a:extLst>
              <a:ext uri="{FF2B5EF4-FFF2-40B4-BE49-F238E27FC236}">
                <a16:creationId xmlns:a16="http://schemas.microsoft.com/office/drawing/2014/main" id="{E2412A96-75A6-F546-9458-F65516F475A2}"/>
              </a:ext>
            </a:extLst>
          </p:cNvPr>
          <p:cNvSpPr>
            <a:spLocks noGrp="1"/>
          </p:cNvSpPr>
          <p:nvPr>
            <p:ph sz="quarter" idx="10"/>
          </p:nvPr>
        </p:nvSpPr>
        <p:spPr>
          <a:xfrm>
            <a:off x="4717329" y="4876442"/>
            <a:ext cx="14158500" cy="5209118"/>
          </a:xfrm>
        </p:spPr>
        <p:txBody>
          <a:bodyPr wrap="square" lIns="0" tIns="0" rIns="0" bIns="0" anchor="t">
            <a:spAutoFit/>
          </a:bodyPr>
          <a:lstStyle/>
          <a:p>
            <a:pPr marL="109220" marR="0" lvl="0" indent="0" defTabSz="914400" rtl="0" eaLnBrk="1" fontAlgn="auto" latinLnBrk="0" hangingPunct="1">
              <a:lnSpc>
                <a:spcPct val="100000"/>
              </a:lnSpc>
              <a:spcBef>
                <a:spcPts val="300"/>
              </a:spcBef>
              <a:spcAft>
                <a:spcPts val="0"/>
              </a:spcAft>
              <a:buClr>
                <a:srgbClr val="22BCB9"/>
              </a:buClr>
              <a:buSzTx/>
              <a:buFont typeface="Georgia"/>
              <a:buNone/>
              <a:tabLst/>
              <a:defRPr/>
            </a:pPr>
            <a:r>
              <a:rPr lang="en-US" sz="4800" kern="1200">
                <a:solidFill>
                  <a:srgbClr val="000000"/>
                </a:solidFill>
                <a:latin typeface="Arial" panose="020B0604020202020204" pitchFamily="34" charset="0"/>
                <a:cs typeface="Arial" panose="020B0604020202020204" pitchFamily="34" charset="0"/>
              </a:rPr>
              <a:t>Any sexual act, attempt to obtain a sexual act, unwanted sexual comments or advances, or acts to traffic, </a:t>
            </a:r>
            <a:r>
              <a:rPr lang="fr-FR" altLang="fr-FR" sz="4800" i="1" kern="1200">
                <a:solidFill>
                  <a:srgbClr val="000000"/>
                </a:solidFill>
                <a:latin typeface="Arial" panose="020B0604020202020204" pitchFamily="34" charset="0"/>
                <a:cs typeface="Arial" panose="020B0604020202020204" pitchFamily="34" charset="0"/>
              </a:rPr>
              <a:t>or </a:t>
            </a:r>
            <a:r>
              <a:rPr lang="fr-FR" altLang="fr-FR" sz="4800" i="1" kern="1200" err="1">
                <a:solidFill>
                  <a:srgbClr val="000000"/>
                </a:solidFill>
                <a:latin typeface="Arial" panose="020B0604020202020204" pitchFamily="34" charset="0"/>
                <a:cs typeface="Arial" panose="020B0604020202020204" pitchFamily="34" charset="0"/>
              </a:rPr>
              <a:t>otherwise</a:t>
            </a:r>
            <a:r>
              <a:rPr lang="fr-FR" altLang="fr-FR" sz="4800" i="1" kern="1200">
                <a:solidFill>
                  <a:srgbClr val="000000"/>
                </a:solidFill>
                <a:latin typeface="Arial" panose="020B0604020202020204" pitchFamily="34" charset="0"/>
                <a:cs typeface="Arial" panose="020B0604020202020204" pitchFamily="34" charset="0"/>
              </a:rPr>
              <a:t> </a:t>
            </a:r>
            <a:r>
              <a:rPr lang="fr-FR" altLang="fr-FR" sz="4800" i="1" kern="1200" err="1">
                <a:solidFill>
                  <a:srgbClr val="000000"/>
                </a:solidFill>
                <a:latin typeface="Arial" panose="020B0604020202020204" pitchFamily="34" charset="0"/>
                <a:cs typeface="Arial" panose="020B0604020202020204" pitchFamily="34" charset="0"/>
              </a:rPr>
              <a:t>directed</a:t>
            </a:r>
            <a:r>
              <a:rPr lang="fr-FR" altLang="fr-FR" sz="4800" i="1" kern="1200">
                <a:solidFill>
                  <a:srgbClr val="000000"/>
                </a:solidFill>
                <a:latin typeface="Arial" panose="020B0604020202020204" pitchFamily="34" charset="0"/>
                <a:cs typeface="Arial" panose="020B0604020202020204" pitchFamily="34" charset="0"/>
              </a:rPr>
              <a:t> </a:t>
            </a:r>
            <a:r>
              <a:rPr lang="fr-FR" altLang="fr-FR" sz="4800" i="1" kern="1200" err="1">
                <a:solidFill>
                  <a:srgbClr val="000000"/>
                </a:solidFill>
                <a:latin typeface="Arial" panose="020B0604020202020204" pitchFamily="34" charset="0"/>
                <a:cs typeface="Arial" panose="020B0604020202020204" pitchFamily="34" charset="0"/>
              </a:rPr>
              <a:t>against</a:t>
            </a:r>
            <a:r>
              <a:rPr lang="fr-FR" altLang="fr-FR" sz="4800" kern="1200">
                <a:solidFill>
                  <a:srgbClr val="000000"/>
                </a:solidFill>
                <a:latin typeface="Arial" panose="020B0604020202020204" pitchFamily="34" charset="0"/>
                <a:cs typeface="Arial" panose="020B0604020202020204" pitchFamily="34" charset="0"/>
              </a:rPr>
              <a:t>,</a:t>
            </a:r>
            <a:r>
              <a:rPr lang="en-US" sz="4800" kern="1200">
                <a:solidFill>
                  <a:srgbClr val="000000"/>
                </a:solidFill>
                <a:latin typeface="Arial" panose="020B0604020202020204" pitchFamily="34" charset="0"/>
                <a:cs typeface="Arial" panose="020B0604020202020204" pitchFamily="34" charset="0"/>
              </a:rPr>
              <a:t> a person’s sexuality, using coercion, </a:t>
            </a:r>
            <a:r>
              <a:rPr lang="en-US" sz="4800" i="1" kern="1200">
                <a:solidFill>
                  <a:srgbClr val="000000"/>
                </a:solidFill>
                <a:latin typeface="Arial" panose="020B0604020202020204" pitchFamily="34" charset="0"/>
                <a:cs typeface="Arial" panose="020B0604020202020204" pitchFamily="34" charset="0"/>
              </a:rPr>
              <a:t>threats of harm or physical force,</a:t>
            </a:r>
            <a:r>
              <a:rPr lang="en-US" sz="4800" kern="1200">
                <a:solidFill>
                  <a:srgbClr val="000000"/>
                </a:solidFill>
                <a:latin typeface="Arial" panose="020B0604020202020204" pitchFamily="34" charset="0"/>
                <a:cs typeface="Arial" panose="020B0604020202020204" pitchFamily="34" charset="0"/>
              </a:rPr>
              <a:t> by any person regardless of relationship to the victim, in any setting, including but not limited to home and work.”</a:t>
            </a:r>
            <a:endParaRPr lang="en-US" sz="4800">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C06F4053-C5B9-E646-83F2-A8798EF7C8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5199" y="4876442"/>
            <a:ext cx="914399" cy="914399"/>
          </a:xfrm>
          <a:prstGeom prst="rect">
            <a:avLst/>
          </a:prstGeom>
        </p:spPr>
      </p:pic>
    </p:spTree>
    <p:extLst>
      <p:ext uri="{BB962C8B-B14F-4D97-AF65-F5344CB8AC3E}">
        <p14:creationId xmlns:p14="http://schemas.microsoft.com/office/powerpoint/2010/main" val="2786110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4534A-8906-9341-BB95-FCE7AA2F2B4B}"/>
              </a:ext>
            </a:extLst>
          </p:cNvPr>
          <p:cNvSpPr>
            <a:spLocks noGrp="1"/>
          </p:cNvSpPr>
          <p:nvPr>
            <p:ph type="title"/>
          </p:nvPr>
        </p:nvSpPr>
        <p:spPr>
          <a:xfrm>
            <a:off x="450850" y="1082675"/>
            <a:ext cx="10936927" cy="2757911"/>
          </a:xfrm>
        </p:spPr>
        <p:txBody>
          <a:bodyPr/>
          <a:lstStyle/>
          <a:p>
            <a:r>
              <a:rPr lang="en-US"/>
              <a:t>Definition of Intimate Partner Violence</a:t>
            </a:r>
          </a:p>
        </p:txBody>
      </p:sp>
      <p:sp>
        <p:nvSpPr>
          <p:cNvPr id="2" name="Content Placeholder 1">
            <a:extLst>
              <a:ext uri="{FF2B5EF4-FFF2-40B4-BE49-F238E27FC236}">
                <a16:creationId xmlns:a16="http://schemas.microsoft.com/office/drawing/2014/main" id="{8911F2C5-7C3A-2B40-982B-6DB8BFF820BE}"/>
              </a:ext>
            </a:extLst>
          </p:cNvPr>
          <p:cNvSpPr>
            <a:spLocks noGrp="1"/>
          </p:cNvSpPr>
          <p:nvPr>
            <p:ph sz="quarter" idx="10"/>
          </p:nvPr>
        </p:nvSpPr>
        <p:spPr>
          <a:xfrm>
            <a:off x="4717329" y="4876442"/>
            <a:ext cx="13418271" cy="4247317"/>
          </a:xfrm>
        </p:spPr>
        <p:txBody>
          <a:bodyPr wrap="square" lIns="0" tIns="0" rIns="0" bIns="0" anchor="t">
            <a:spAutoFit/>
          </a:bodyPr>
          <a:lstStyle/>
          <a:p>
            <a:pPr rtl="0"/>
            <a:r>
              <a:rPr lang="en-MY" sz="4800">
                <a:solidFill>
                  <a:schemeClr val="tx1"/>
                </a:solidFill>
                <a:latin typeface="Arial" panose="020B0604020202020204" pitchFamily="34" charset="0"/>
                <a:cs typeface="Arial" panose="020B0604020202020204" pitchFamily="34" charset="0"/>
              </a:rPr>
              <a:t>Intimate partner violence is any behaviour by a </a:t>
            </a:r>
            <a:r>
              <a:rPr lang="en-MY" sz="4800" b="1">
                <a:solidFill>
                  <a:schemeClr val="tx1"/>
                </a:solidFill>
                <a:latin typeface="Arial" panose="020B0604020202020204" pitchFamily="34" charset="0"/>
                <a:cs typeface="Arial" panose="020B0604020202020204" pitchFamily="34" charset="0"/>
              </a:rPr>
              <a:t>current or former partner or spouse </a:t>
            </a:r>
            <a:r>
              <a:rPr lang="en-MY" sz="4800">
                <a:solidFill>
                  <a:schemeClr val="tx1"/>
                </a:solidFill>
                <a:latin typeface="Arial" panose="020B0604020202020204" pitchFamily="34" charset="0"/>
                <a:cs typeface="Arial" panose="020B0604020202020204" pitchFamily="34" charset="0"/>
              </a:rPr>
              <a:t>that causes </a:t>
            </a:r>
            <a:r>
              <a:rPr lang="en-MY" sz="4800" b="1">
                <a:solidFill>
                  <a:schemeClr val="tx1"/>
                </a:solidFill>
                <a:latin typeface="Arial" panose="020B0604020202020204" pitchFamily="34" charset="0"/>
                <a:cs typeface="Arial" panose="020B0604020202020204" pitchFamily="34" charset="0"/>
              </a:rPr>
              <a:t>physical, sexual or psychological harm</a:t>
            </a:r>
            <a:r>
              <a:rPr lang="en-MY" sz="4800">
                <a:solidFill>
                  <a:schemeClr val="tx1"/>
                </a:solidFill>
                <a:latin typeface="Arial" panose="020B0604020202020204" pitchFamily="34" charset="0"/>
                <a:cs typeface="Arial" panose="020B0604020202020204" pitchFamily="34" charset="0"/>
              </a:rPr>
              <a:t>. This is one of the </a:t>
            </a:r>
            <a:r>
              <a:rPr lang="en-MY" sz="4800" b="1">
                <a:solidFill>
                  <a:schemeClr val="tx1"/>
                </a:solidFill>
                <a:latin typeface="Arial" panose="020B0604020202020204" pitchFamily="34" charset="0"/>
                <a:cs typeface="Arial" panose="020B0604020202020204" pitchFamily="34" charset="0"/>
              </a:rPr>
              <a:t>more common forms of violence </a:t>
            </a:r>
            <a:r>
              <a:rPr lang="en-MY" sz="4800">
                <a:solidFill>
                  <a:schemeClr val="tx1"/>
                </a:solidFill>
                <a:latin typeface="Arial" panose="020B0604020202020204" pitchFamily="34" charset="0"/>
                <a:cs typeface="Arial" panose="020B0604020202020204" pitchFamily="34" charset="0"/>
              </a:rPr>
              <a:t>experienced by women globally.” </a:t>
            </a:r>
            <a:endParaRPr lang="en-US" sz="4800">
              <a:solidFill>
                <a:schemeClr val="tx1"/>
              </a:solidFill>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891A83FA-029C-0D43-96D5-A1D212CDB0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5199" y="4876442"/>
            <a:ext cx="914399" cy="914399"/>
          </a:xfrm>
          <a:prstGeom prst="rect">
            <a:avLst/>
          </a:prstGeom>
        </p:spPr>
      </p:pic>
    </p:spTree>
    <p:extLst>
      <p:ext uri="{BB962C8B-B14F-4D97-AF65-F5344CB8AC3E}">
        <p14:creationId xmlns:p14="http://schemas.microsoft.com/office/powerpoint/2010/main" val="3619860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81C04-C32F-4B95-BE74-DEAB5634E94D}"/>
              </a:ext>
            </a:extLst>
          </p:cNvPr>
          <p:cNvSpPr>
            <a:spLocks noGrp="1"/>
          </p:cNvSpPr>
          <p:nvPr>
            <p:ph type="title"/>
          </p:nvPr>
        </p:nvSpPr>
        <p:spPr>
          <a:xfrm>
            <a:off x="580164" y="1551339"/>
            <a:ext cx="18165035" cy="3691947"/>
          </a:xfrm>
        </p:spPr>
        <p:txBody>
          <a:bodyPr/>
          <a:lstStyle/>
          <a:p>
            <a:r>
              <a:rPr lang="en-IN"/>
              <a:t>Module 2: Intersection of trauma, GBV and abortion</a:t>
            </a:r>
          </a:p>
        </p:txBody>
      </p:sp>
      <p:pic>
        <p:nvPicPr>
          <p:cNvPr id="7" name="Picture 6">
            <a:extLst>
              <a:ext uri="{FF2B5EF4-FFF2-40B4-BE49-F238E27FC236}">
                <a16:creationId xmlns:a16="http://schemas.microsoft.com/office/drawing/2014/main" id="{BB86B749-6BBB-5941-B7B6-61B3FD85F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6065"/>
            <a:ext cx="17373600" cy="2026920"/>
          </a:xfrm>
          <a:prstGeom prst="rect">
            <a:avLst/>
          </a:prstGeom>
        </p:spPr>
      </p:pic>
    </p:spTree>
    <p:extLst>
      <p:ext uri="{BB962C8B-B14F-4D97-AF65-F5344CB8AC3E}">
        <p14:creationId xmlns:p14="http://schemas.microsoft.com/office/powerpoint/2010/main" val="1694262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5D6A94-632C-B34C-AA6E-FC53C157852D}"/>
              </a:ext>
            </a:extLst>
          </p:cNvPr>
          <p:cNvSpPr>
            <a:spLocks noGrp="1"/>
          </p:cNvSpPr>
          <p:nvPr>
            <p:ph type="title"/>
          </p:nvPr>
        </p:nvSpPr>
        <p:spPr>
          <a:xfrm>
            <a:off x="450850" y="1082675"/>
            <a:ext cx="15420399" cy="2757911"/>
          </a:xfrm>
        </p:spPr>
        <p:txBody>
          <a:bodyPr/>
          <a:lstStyle/>
          <a:p>
            <a:r>
              <a:rPr lang="en-US"/>
              <a:t>What is trauma? </a:t>
            </a:r>
          </a:p>
        </p:txBody>
      </p:sp>
      <p:sp>
        <p:nvSpPr>
          <p:cNvPr id="2" name="Content Placeholder 1">
            <a:extLst>
              <a:ext uri="{FF2B5EF4-FFF2-40B4-BE49-F238E27FC236}">
                <a16:creationId xmlns:a16="http://schemas.microsoft.com/office/drawing/2014/main" id="{922B1B78-8AAD-A141-8993-ACBD0F594DB6}"/>
              </a:ext>
            </a:extLst>
          </p:cNvPr>
          <p:cNvSpPr>
            <a:spLocks noGrp="1"/>
          </p:cNvSpPr>
          <p:nvPr>
            <p:ph sz="quarter" idx="10"/>
          </p:nvPr>
        </p:nvSpPr>
        <p:spPr>
          <a:xfrm>
            <a:off x="580156" y="3736472"/>
            <a:ext cx="11303939" cy="3397853"/>
          </a:xfrm>
        </p:spPr>
        <p:txBody>
          <a:bodyPr wrap="square" lIns="0" tIns="0" rIns="0" bIns="0" anchor="t">
            <a:spAutoFit/>
          </a:bodyPr>
          <a:lstStyle/>
          <a:p>
            <a:r>
              <a:rPr lang="en-US" sz="4800">
                <a:latin typeface="Helvetica"/>
                <a:cs typeface="Helvetica"/>
              </a:rPr>
              <a:t>What is your own definition of trauma and why do you think it is an important aspect to consider when providing high-quality reproductive health care? </a:t>
            </a:r>
            <a:endParaRPr lang="en-US" sz="4800"/>
          </a:p>
        </p:txBody>
      </p:sp>
    </p:spTree>
    <p:extLst>
      <p:ext uri="{BB962C8B-B14F-4D97-AF65-F5344CB8AC3E}">
        <p14:creationId xmlns:p14="http://schemas.microsoft.com/office/powerpoint/2010/main" val="2234334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ctor: Elbow 17">
            <a:extLst>
              <a:ext uri="{FF2B5EF4-FFF2-40B4-BE49-F238E27FC236}">
                <a16:creationId xmlns:a16="http://schemas.microsoft.com/office/drawing/2014/main" id="{18E0C25F-45D7-384C-B9C7-720905561C6B}"/>
              </a:ext>
            </a:extLst>
          </p:cNvPr>
          <p:cNvCxnSpPr>
            <a:cxnSpLocks/>
          </p:cNvCxnSpPr>
          <p:nvPr/>
        </p:nvCxnSpPr>
        <p:spPr>
          <a:xfrm rot="16200000" flipH="1">
            <a:off x="3058160" y="6793199"/>
            <a:ext cx="3467990" cy="2652349"/>
          </a:xfrm>
          <a:prstGeom prst="bentConnector2">
            <a:avLst/>
          </a:prstGeom>
          <a:ln w="44450">
            <a:tailEnd type="triangle"/>
          </a:ln>
        </p:spPr>
        <p:style>
          <a:lnRef idx="3">
            <a:schemeClr val="accent1"/>
          </a:lnRef>
          <a:fillRef idx="0">
            <a:schemeClr val="accent1"/>
          </a:fillRef>
          <a:effectRef idx="2">
            <a:schemeClr val="accent1"/>
          </a:effectRef>
          <a:fontRef idx="minor">
            <a:schemeClr val="tx1"/>
          </a:fontRef>
        </p:style>
      </p:cxnSp>
      <p:cxnSp>
        <p:nvCxnSpPr>
          <p:cNvPr id="18" name="Connector: Elbow 17">
            <a:extLst>
              <a:ext uri="{FF2B5EF4-FFF2-40B4-BE49-F238E27FC236}">
                <a16:creationId xmlns:a16="http://schemas.microsoft.com/office/drawing/2014/main" id="{2D42F9E6-B206-4523-A32D-E1297E4B6DE4}"/>
              </a:ext>
            </a:extLst>
          </p:cNvPr>
          <p:cNvCxnSpPr>
            <a:cxnSpLocks/>
          </p:cNvCxnSpPr>
          <p:nvPr/>
        </p:nvCxnSpPr>
        <p:spPr>
          <a:xfrm rot="5400000">
            <a:off x="13493841" y="6820820"/>
            <a:ext cx="3467990" cy="2652349"/>
          </a:xfrm>
          <a:prstGeom prst="bentConnector2">
            <a:avLst/>
          </a:prstGeom>
          <a:ln w="44450">
            <a:tailEnd type="triangle"/>
          </a:ln>
        </p:spPr>
        <p:style>
          <a:lnRef idx="3">
            <a:schemeClr val="accent1"/>
          </a:lnRef>
          <a:fillRef idx="0">
            <a:schemeClr val="accent1"/>
          </a:fillRef>
          <a:effectRef idx="2">
            <a:schemeClr val="accent1"/>
          </a:effectRef>
          <a:fontRef idx="minor">
            <a:schemeClr val="tx1"/>
          </a:fontRef>
        </p:style>
      </p:cxnSp>
      <p:sp>
        <p:nvSpPr>
          <p:cNvPr id="23" name="Rectangle 22">
            <a:extLst>
              <a:ext uri="{FF2B5EF4-FFF2-40B4-BE49-F238E27FC236}">
                <a16:creationId xmlns:a16="http://schemas.microsoft.com/office/drawing/2014/main" id="{E3B11A89-A4DB-694E-856A-11F45A4B9DA8}"/>
              </a:ext>
            </a:extLst>
          </p:cNvPr>
          <p:cNvSpPr/>
          <p:nvPr/>
        </p:nvSpPr>
        <p:spPr>
          <a:xfrm>
            <a:off x="6301810" y="8617447"/>
            <a:ext cx="7500480" cy="25270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DF3C60-EFBD-DE46-8FCE-AF3BB62548E6}"/>
              </a:ext>
            </a:extLst>
          </p:cNvPr>
          <p:cNvSpPr/>
          <p:nvPr/>
        </p:nvSpPr>
        <p:spPr>
          <a:xfrm>
            <a:off x="1590213" y="3401828"/>
            <a:ext cx="4114133" cy="30601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077A15-695C-FC4B-8557-8E5C6076D31E}"/>
              </a:ext>
            </a:extLst>
          </p:cNvPr>
          <p:cNvSpPr/>
          <p:nvPr/>
        </p:nvSpPr>
        <p:spPr>
          <a:xfrm>
            <a:off x="14496943" y="3401828"/>
            <a:ext cx="4114133" cy="30601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A0FBA4-B122-42B4-9759-2B877FF91C8F}"/>
              </a:ext>
            </a:extLst>
          </p:cNvPr>
          <p:cNvSpPr>
            <a:spLocks noGrp="1"/>
          </p:cNvSpPr>
          <p:nvPr>
            <p:ph type="title"/>
          </p:nvPr>
        </p:nvSpPr>
        <p:spPr>
          <a:xfrm>
            <a:off x="2356362" y="446949"/>
            <a:ext cx="15391377" cy="2757911"/>
          </a:xfrm>
        </p:spPr>
        <p:txBody>
          <a:bodyPr/>
          <a:lstStyle/>
          <a:p>
            <a:pPr algn="ctr"/>
            <a:r>
              <a:rPr lang="en-US" sz="6600"/>
              <a:t>The intersection of sexual violence and abortion is often “invisible”</a:t>
            </a:r>
          </a:p>
        </p:txBody>
      </p:sp>
      <p:sp>
        <p:nvSpPr>
          <p:cNvPr id="8" name="Arrow: Right 7">
            <a:extLst>
              <a:ext uri="{FF2B5EF4-FFF2-40B4-BE49-F238E27FC236}">
                <a16:creationId xmlns:a16="http://schemas.microsoft.com/office/drawing/2014/main" id="{97DA443F-D4F4-40FE-A787-38F85FD7AC89}"/>
              </a:ext>
            </a:extLst>
          </p:cNvPr>
          <p:cNvSpPr/>
          <p:nvPr/>
        </p:nvSpPr>
        <p:spPr>
          <a:xfrm>
            <a:off x="6119924" y="4580045"/>
            <a:ext cx="960858" cy="7385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defRPr/>
            </a:pPr>
            <a:endParaRPr lang="es-ES" sz="2968">
              <a:solidFill>
                <a:srgbClr val="FFFFFF"/>
              </a:solidFill>
              <a:latin typeface="Calibri" panose="020F0502020204030204"/>
            </a:endParaRPr>
          </a:p>
        </p:txBody>
      </p:sp>
      <p:sp>
        <p:nvSpPr>
          <p:cNvPr id="15" name="Arrow: Right 14">
            <a:extLst>
              <a:ext uri="{FF2B5EF4-FFF2-40B4-BE49-F238E27FC236}">
                <a16:creationId xmlns:a16="http://schemas.microsoft.com/office/drawing/2014/main" id="{0223FAA6-2478-4AE1-949E-A04BA645642A}"/>
              </a:ext>
            </a:extLst>
          </p:cNvPr>
          <p:cNvSpPr/>
          <p:nvPr/>
        </p:nvSpPr>
        <p:spPr>
          <a:xfrm>
            <a:off x="12940801" y="4580045"/>
            <a:ext cx="960858" cy="7385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defRPr/>
            </a:pPr>
            <a:endParaRPr lang="es-ES" sz="2968">
              <a:solidFill>
                <a:srgbClr val="FFFFFF"/>
              </a:solidFill>
              <a:latin typeface="Calibri" panose="020F0502020204030204"/>
            </a:endParaRPr>
          </a:p>
        </p:txBody>
      </p:sp>
      <p:sp>
        <p:nvSpPr>
          <p:cNvPr id="20" name="Arrow: Right 19">
            <a:extLst>
              <a:ext uri="{FF2B5EF4-FFF2-40B4-BE49-F238E27FC236}">
                <a16:creationId xmlns:a16="http://schemas.microsoft.com/office/drawing/2014/main" id="{D47A870A-D46D-4898-A41C-8425BE91C909}"/>
              </a:ext>
            </a:extLst>
          </p:cNvPr>
          <p:cNvSpPr/>
          <p:nvPr/>
        </p:nvSpPr>
        <p:spPr>
          <a:xfrm rot="5400000">
            <a:off x="9571621" y="7669240"/>
            <a:ext cx="960858" cy="7385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defRPr/>
            </a:pPr>
            <a:endParaRPr lang="es-ES" sz="2968">
              <a:solidFill>
                <a:srgbClr val="FFFFFF"/>
              </a:solidFill>
              <a:latin typeface="Calibri" panose="020F0502020204030204"/>
            </a:endParaRPr>
          </a:p>
        </p:txBody>
      </p:sp>
      <p:sp>
        <p:nvSpPr>
          <p:cNvPr id="16" name="Rectangle 15">
            <a:extLst>
              <a:ext uri="{FF2B5EF4-FFF2-40B4-BE49-F238E27FC236}">
                <a16:creationId xmlns:a16="http://schemas.microsoft.com/office/drawing/2014/main" id="{9E1BC87A-6F7D-9E4A-AF90-9F25CD0B28C6}"/>
              </a:ext>
            </a:extLst>
          </p:cNvPr>
          <p:cNvSpPr/>
          <p:nvPr/>
        </p:nvSpPr>
        <p:spPr>
          <a:xfrm>
            <a:off x="7575491" y="3303344"/>
            <a:ext cx="4942258" cy="41562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C98C4C8-CB0B-B74B-9D0B-9470F8BEF037}"/>
              </a:ext>
            </a:extLst>
          </p:cNvPr>
          <p:cNvSpPr txBox="1"/>
          <p:nvPr/>
        </p:nvSpPr>
        <p:spPr>
          <a:xfrm>
            <a:off x="7673660" y="3555650"/>
            <a:ext cx="4798857" cy="3539430"/>
          </a:xfrm>
          <a:prstGeom prst="rect">
            <a:avLst/>
          </a:prstGeom>
          <a:noFill/>
        </p:spPr>
        <p:txBody>
          <a:bodyPr wrap="square" rtlCol="0">
            <a:spAutoFit/>
          </a:bodyPr>
          <a:lstStyle/>
          <a:p>
            <a:pPr algn="ctr" defTabSz="1507846">
              <a:spcBef>
                <a:spcPts val="600"/>
              </a:spcBef>
              <a:defRPr/>
            </a:pPr>
            <a:r>
              <a:rPr lang="en-US" sz="2400" b="1">
                <a:solidFill>
                  <a:srgbClr val="FFFFFF"/>
                </a:solidFill>
                <a:latin typeface="Arial" panose="020B0604020202020204" pitchFamily="34" charset="0"/>
                <a:cs typeface="Arial" panose="020B0604020202020204" pitchFamily="34" charset="0"/>
              </a:rPr>
              <a:t>Emotional Behavioral Change </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Fear</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Anxiety </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Shame</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Depression</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Low self-esteem </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Post-traumatic stress</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Excessive drug and alcohol abuse </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Suicidal ideation</a:t>
            </a:r>
            <a:endParaRPr lang="en-US" sz="2000"/>
          </a:p>
        </p:txBody>
      </p:sp>
      <p:sp>
        <p:nvSpPr>
          <p:cNvPr id="11" name="TextBox 10">
            <a:extLst>
              <a:ext uri="{FF2B5EF4-FFF2-40B4-BE49-F238E27FC236}">
                <a16:creationId xmlns:a16="http://schemas.microsoft.com/office/drawing/2014/main" id="{E67F3C8B-CC78-6649-B753-EDFA2D8DE08F}"/>
              </a:ext>
            </a:extLst>
          </p:cNvPr>
          <p:cNvSpPr txBox="1"/>
          <p:nvPr/>
        </p:nvSpPr>
        <p:spPr>
          <a:xfrm>
            <a:off x="2106712" y="4043122"/>
            <a:ext cx="3057071" cy="1569660"/>
          </a:xfrm>
          <a:prstGeom prst="rect">
            <a:avLst/>
          </a:prstGeom>
          <a:noFill/>
        </p:spPr>
        <p:txBody>
          <a:bodyPr wrap="square" rtlCol="0">
            <a:spAutoFit/>
          </a:bodyPr>
          <a:lstStyle/>
          <a:p>
            <a:pPr algn="ctr"/>
            <a:r>
              <a:rPr lang="en-US" sz="2400" b="1">
                <a:solidFill>
                  <a:srgbClr val="FFFFFF"/>
                </a:solidFill>
                <a:latin typeface="Arial" panose="020B0604020202020204" pitchFamily="34" charset="0"/>
                <a:cs typeface="Arial" panose="020B0604020202020204" pitchFamily="34" charset="0"/>
              </a:rPr>
              <a:t>Sexual assault can precede other unhealthy behaviors such as..</a:t>
            </a:r>
            <a:endParaRPr lang="en-US" sz="2400"/>
          </a:p>
        </p:txBody>
      </p:sp>
      <p:sp>
        <p:nvSpPr>
          <p:cNvPr id="22" name="TextBox 21">
            <a:extLst>
              <a:ext uri="{FF2B5EF4-FFF2-40B4-BE49-F238E27FC236}">
                <a16:creationId xmlns:a16="http://schemas.microsoft.com/office/drawing/2014/main" id="{AA62812E-0BCB-0542-B17F-65564A3C2932}"/>
              </a:ext>
            </a:extLst>
          </p:cNvPr>
          <p:cNvSpPr txBox="1"/>
          <p:nvPr/>
        </p:nvSpPr>
        <p:spPr>
          <a:xfrm>
            <a:off x="14884082" y="3517708"/>
            <a:ext cx="3418114" cy="2769989"/>
          </a:xfrm>
          <a:prstGeom prst="rect">
            <a:avLst/>
          </a:prstGeom>
          <a:noFill/>
        </p:spPr>
        <p:txBody>
          <a:bodyPr wrap="square" rtlCol="0">
            <a:spAutoFit/>
          </a:bodyPr>
          <a:lstStyle/>
          <a:p>
            <a:pPr algn="ctr" defTabSz="1507846">
              <a:spcBef>
                <a:spcPts val="600"/>
              </a:spcBef>
              <a:defRPr/>
            </a:pPr>
            <a:r>
              <a:rPr lang="en-US" sz="2400" b="1">
                <a:solidFill>
                  <a:srgbClr val="FFFFFF"/>
                </a:solidFill>
                <a:latin typeface="Arial" panose="020B0604020202020204" pitchFamily="34" charset="0"/>
                <a:cs typeface="Arial" panose="020B0604020202020204" pitchFamily="34" charset="0"/>
              </a:rPr>
              <a:t>High Risk Sex</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Multiple partners </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Unprotected intercourse </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Sex work</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Survival sex </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Loss of family support</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Early or forced marriage</a:t>
            </a:r>
          </a:p>
        </p:txBody>
      </p:sp>
      <p:sp>
        <p:nvSpPr>
          <p:cNvPr id="13" name="TextBox 12">
            <a:extLst>
              <a:ext uri="{FF2B5EF4-FFF2-40B4-BE49-F238E27FC236}">
                <a16:creationId xmlns:a16="http://schemas.microsoft.com/office/drawing/2014/main" id="{8508D0B8-6DB6-CF42-86E7-D585A9AD3675}"/>
              </a:ext>
            </a:extLst>
          </p:cNvPr>
          <p:cNvSpPr txBox="1"/>
          <p:nvPr/>
        </p:nvSpPr>
        <p:spPr>
          <a:xfrm>
            <a:off x="6565866" y="8705054"/>
            <a:ext cx="6997734" cy="2385268"/>
          </a:xfrm>
          <a:prstGeom prst="rect">
            <a:avLst/>
          </a:prstGeom>
          <a:noFill/>
        </p:spPr>
        <p:txBody>
          <a:bodyPr wrap="square" rtlCol="0">
            <a:spAutoFit/>
          </a:bodyPr>
          <a:lstStyle/>
          <a:p>
            <a:pPr algn="ctr" defTabSz="1507846">
              <a:spcBef>
                <a:spcPts val="600"/>
              </a:spcBef>
              <a:defRPr/>
            </a:pPr>
            <a:r>
              <a:rPr lang="en-US" sz="2400" b="1">
                <a:solidFill>
                  <a:srgbClr val="FFFFFF"/>
                </a:solidFill>
                <a:latin typeface="Arial" panose="020B0604020202020204" pitchFamily="34" charset="0"/>
                <a:cs typeface="Arial" panose="020B0604020202020204" pitchFamily="34" charset="0"/>
              </a:rPr>
              <a:t>Health Outcomes</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Unwanted pregnancy  </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Pregnancy complications</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Unsafe abortion practices </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Neglected and poor child health</a:t>
            </a:r>
          </a:p>
          <a:p>
            <a:pPr algn="ctr" defTabSz="1507846">
              <a:spcBef>
                <a:spcPts val="600"/>
              </a:spcBef>
              <a:defRPr/>
            </a:pPr>
            <a:r>
              <a:rPr lang="en-US" sz="2000">
                <a:solidFill>
                  <a:srgbClr val="FFFFFF"/>
                </a:solidFill>
                <a:latin typeface="Arial" panose="020B0604020202020204" pitchFamily="34" charset="0"/>
                <a:cs typeface="Arial" panose="020B0604020202020204" pitchFamily="34" charset="0"/>
              </a:rPr>
              <a:t>Mortality</a:t>
            </a:r>
            <a:endParaRPr lang="en-US" sz="2000"/>
          </a:p>
        </p:txBody>
      </p:sp>
    </p:spTree>
    <p:extLst>
      <p:ext uri="{BB962C8B-B14F-4D97-AF65-F5344CB8AC3E}">
        <p14:creationId xmlns:p14="http://schemas.microsoft.com/office/powerpoint/2010/main" val="4176447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BEDF5"/>
        </a:solidFill>
        <a:effectLst/>
      </p:bgPr>
    </p:bg>
    <p:spTree>
      <p:nvGrpSpPr>
        <p:cNvPr id="1" name=""/>
        <p:cNvGrpSpPr/>
        <p:nvPr/>
      </p:nvGrpSpPr>
      <p:grpSpPr>
        <a:xfrm>
          <a:off x="0" y="0"/>
          <a:ext cx="0" cy="0"/>
          <a:chOff x="0" y="0"/>
          <a:chExt cx="0" cy="0"/>
        </a:xfrm>
      </p:grpSpPr>
      <p:sp>
        <p:nvSpPr>
          <p:cNvPr id="3" name="Rectangle 2"/>
          <p:cNvSpPr/>
          <p:nvPr/>
        </p:nvSpPr>
        <p:spPr>
          <a:xfrm>
            <a:off x="13845272" y="10531475"/>
            <a:ext cx="5877828" cy="549061"/>
          </a:xfrm>
          <a:prstGeom prst="rect">
            <a:avLst/>
          </a:prstGeom>
        </p:spPr>
        <p:txBody>
          <a:bodyPr wrap="none" numCol="1">
            <a:spAutoFit/>
          </a:bodyPr>
          <a:lstStyle/>
          <a:p>
            <a:r>
              <a:rPr lang="en-US" sz="2968"/>
              <a:t>http://</a:t>
            </a:r>
            <a:r>
              <a:rPr lang="en-US" sz="2968" err="1"/>
              <a:t>worldabortionlaws.com</a:t>
            </a:r>
            <a:r>
              <a:rPr lang="en-US" sz="2968"/>
              <a:t>/map/</a:t>
            </a:r>
          </a:p>
        </p:txBody>
      </p:sp>
      <p:sp>
        <p:nvSpPr>
          <p:cNvPr id="8" name="Rectangle 7">
            <a:extLst>
              <a:ext uri="{FF2B5EF4-FFF2-40B4-BE49-F238E27FC236}">
                <a16:creationId xmlns:a16="http://schemas.microsoft.com/office/drawing/2014/main" id="{0A8707F4-52F2-408B-88C8-322082237582}"/>
              </a:ext>
            </a:extLst>
          </p:cNvPr>
          <p:cNvSpPr/>
          <p:nvPr/>
        </p:nvSpPr>
        <p:spPr>
          <a:xfrm>
            <a:off x="374650" y="10531475"/>
            <a:ext cx="4882683" cy="523220"/>
          </a:xfrm>
          <a:prstGeom prst="rect">
            <a:avLst/>
          </a:prstGeom>
        </p:spPr>
        <p:txBody>
          <a:bodyPr wrap="none">
            <a:spAutoFit/>
          </a:bodyPr>
          <a:lstStyle/>
          <a:p>
            <a:r>
              <a:rPr lang="en-US" sz="2800"/>
              <a:t>Current as of February 23, 2021</a:t>
            </a:r>
          </a:p>
        </p:txBody>
      </p:sp>
      <p:pic>
        <p:nvPicPr>
          <p:cNvPr id="5" name="Picture 4" descr="Map&#10;&#10;Description automatically generated">
            <a:extLst>
              <a:ext uri="{FF2B5EF4-FFF2-40B4-BE49-F238E27FC236}">
                <a16:creationId xmlns:a16="http://schemas.microsoft.com/office/drawing/2014/main" id="{9D93A8FA-2E23-456B-89F0-D154C40FD1F7}"/>
              </a:ext>
            </a:extLst>
          </p:cNvPr>
          <p:cNvPicPr>
            <a:picLocks noChangeAspect="1"/>
          </p:cNvPicPr>
          <p:nvPr/>
        </p:nvPicPr>
        <p:blipFill>
          <a:blip r:embed="rId3"/>
          <a:stretch>
            <a:fillRect/>
          </a:stretch>
        </p:blipFill>
        <p:spPr>
          <a:xfrm>
            <a:off x="-81" y="1509486"/>
            <a:ext cx="20130021" cy="8548914"/>
          </a:xfrm>
          <a:prstGeom prst="rect">
            <a:avLst/>
          </a:prstGeom>
        </p:spPr>
      </p:pic>
      <p:sp>
        <p:nvSpPr>
          <p:cNvPr id="2" name="Title 1">
            <a:extLst>
              <a:ext uri="{FF2B5EF4-FFF2-40B4-BE49-F238E27FC236}">
                <a16:creationId xmlns:a16="http://schemas.microsoft.com/office/drawing/2014/main" id="{D4A7DE48-B302-4653-ADF8-8F147791DA03}"/>
              </a:ext>
            </a:extLst>
          </p:cNvPr>
          <p:cNvSpPr>
            <a:spLocks noGrp="1"/>
          </p:cNvSpPr>
          <p:nvPr>
            <p:ph type="ctrTitle" idx="4294967295"/>
          </p:nvPr>
        </p:nvSpPr>
        <p:spPr>
          <a:xfrm>
            <a:off x="0" y="393821"/>
            <a:ext cx="20104100" cy="457853"/>
          </a:xfrm>
        </p:spPr>
        <p:txBody>
          <a:bodyPr/>
          <a:lstStyle/>
          <a:p>
            <a:pPr algn="ctr"/>
            <a:r>
              <a:rPr lang="en-US" sz="4200" b="1"/>
              <a:t>Most women live in countries where abortion is allowed for some indications</a:t>
            </a:r>
          </a:p>
        </p:txBody>
      </p:sp>
    </p:spTree>
    <p:extLst>
      <p:ext uri="{BB962C8B-B14F-4D97-AF65-F5344CB8AC3E}">
        <p14:creationId xmlns:p14="http://schemas.microsoft.com/office/powerpoint/2010/main" val="2851095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63364-6B66-422D-ADEF-C9A0CC3F6C30}"/>
              </a:ext>
            </a:extLst>
          </p:cNvPr>
          <p:cNvSpPr>
            <a:spLocks noGrp="1"/>
          </p:cNvSpPr>
          <p:nvPr>
            <p:ph type="title"/>
          </p:nvPr>
        </p:nvSpPr>
        <p:spPr>
          <a:xfrm>
            <a:off x="450850" y="1131680"/>
            <a:ext cx="19523941" cy="1336803"/>
          </a:xfrm>
        </p:spPr>
        <p:txBody>
          <a:bodyPr/>
          <a:lstStyle/>
          <a:p>
            <a:r>
              <a:rPr lang="en-US" sz="4800">
                <a:latin typeface="+mn-lt"/>
              </a:rPr>
              <a:t>FACT: </a:t>
            </a:r>
            <a:r>
              <a:rPr lang="en-US" sz="4800" b="0">
                <a:solidFill>
                  <a:schemeClr val="tx1"/>
                </a:solidFill>
              </a:rPr>
              <a:t>Abortion is legal under some circumstances in most countries</a:t>
            </a:r>
          </a:p>
        </p:txBody>
      </p:sp>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8314110" y="9362663"/>
            <a:ext cx="11497726" cy="1389611"/>
          </a:xfrm>
        </p:spPr>
        <p:txBody>
          <a:bodyPr wrap="square" lIns="0" tIns="0" rIns="0" bIns="0" anchor="t">
            <a:spAutoFit/>
          </a:bodyPr>
          <a:lstStyle/>
          <a:p>
            <a:pPr>
              <a:spcBef>
                <a:spcPts val="900"/>
              </a:spcBef>
            </a:pPr>
            <a:r>
              <a:rPr kumimoji="0" lang="en-US" sz="2400" b="1" i="1" u="none" strike="noStrike" kern="0" cap="none" spc="0" normalizeH="0" baseline="0" noProof="0">
                <a:ln>
                  <a:noFill/>
                </a:ln>
                <a:solidFill>
                  <a:srgbClr val="414041"/>
                </a:solidFill>
                <a:effectLst/>
                <a:uLnTx/>
                <a:uFillTx/>
                <a:latin typeface="Helvetica"/>
                <a:cs typeface="Helvetica"/>
              </a:rPr>
              <a:t>International agreements support access to safe abortion for survivors of rape. </a:t>
            </a:r>
            <a:br>
              <a:rPr lang="en-US" sz="2400" b="1" i="1" u="none" strike="noStrike" kern="0" cap="none" spc="0" normalizeH="0" baseline="0" noProof="0">
                <a:ln>
                  <a:noFill/>
                </a:ln>
                <a:effectLst/>
                <a:uLnTx/>
                <a:uFillTx/>
                <a:latin typeface="Helvetica" panose="020B0604020202020204" pitchFamily="34" charset="0"/>
                <a:cs typeface="Helvetica" panose="020B0604020202020204" pitchFamily="34" charset="0"/>
              </a:rPr>
            </a:br>
            <a:r>
              <a:rPr kumimoji="0" lang="en-US" sz="2400" b="1" i="1" u="none" strike="noStrike" kern="0" cap="none" spc="0" normalizeH="0" baseline="0" noProof="0">
                <a:ln>
                  <a:noFill/>
                </a:ln>
                <a:solidFill>
                  <a:srgbClr val="414041"/>
                </a:solidFill>
                <a:effectLst/>
                <a:uLnTx/>
                <a:uFillTx/>
                <a:latin typeface="Helvetica"/>
                <a:cs typeface="Helvetica"/>
              </a:rPr>
              <a:t>Such agreements include: the Geneva Convention, Article 3; UN Security Resolutions 2106 and 2122; and the Maputo Protocol.</a:t>
            </a:r>
            <a:endParaRPr lang="en-US" sz="2400" b="1" i="1">
              <a:latin typeface="Helvetica"/>
              <a:cs typeface="Helvetica"/>
            </a:endParaRPr>
          </a:p>
        </p:txBody>
      </p:sp>
      <p:graphicFrame>
        <p:nvGraphicFramePr>
          <p:cNvPr id="3" name="Table 2">
            <a:extLst>
              <a:ext uri="{FF2B5EF4-FFF2-40B4-BE49-F238E27FC236}">
                <a16:creationId xmlns:a16="http://schemas.microsoft.com/office/drawing/2014/main" id="{CEC62033-E4DC-4519-A9A0-D32449FE1AAA}"/>
              </a:ext>
            </a:extLst>
          </p:cNvPr>
          <p:cNvGraphicFramePr>
            <a:graphicFrameLocks noGrp="1"/>
          </p:cNvGraphicFramePr>
          <p:nvPr>
            <p:extLst>
              <p:ext uri="{D42A27DB-BD31-4B8C-83A1-F6EECF244321}">
                <p14:modId xmlns:p14="http://schemas.microsoft.com/office/powerpoint/2010/main" val="4065535752"/>
              </p:ext>
            </p:extLst>
          </p:nvPr>
        </p:nvGraphicFramePr>
        <p:xfrm>
          <a:off x="0" y="5847416"/>
          <a:ext cx="20104096" cy="2887608"/>
        </p:xfrm>
        <a:graphic>
          <a:graphicData uri="http://schemas.openxmlformats.org/drawingml/2006/table">
            <a:tbl>
              <a:tblPr firstRow="1" bandRow="1">
                <a:tableStyleId>{5C22544A-7EE6-4342-B048-85BDC9FD1C3A}</a:tableStyleId>
              </a:tblPr>
              <a:tblGrid>
                <a:gridCol w="2513012">
                  <a:extLst>
                    <a:ext uri="{9D8B030D-6E8A-4147-A177-3AD203B41FA5}">
                      <a16:colId xmlns:a16="http://schemas.microsoft.com/office/drawing/2014/main" val="4168483699"/>
                    </a:ext>
                  </a:extLst>
                </a:gridCol>
                <a:gridCol w="2513012">
                  <a:extLst>
                    <a:ext uri="{9D8B030D-6E8A-4147-A177-3AD203B41FA5}">
                      <a16:colId xmlns:a16="http://schemas.microsoft.com/office/drawing/2014/main" val="1554427437"/>
                    </a:ext>
                  </a:extLst>
                </a:gridCol>
                <a:gridCol w="2513012">
                  <a:extLst>
                    <a:ext uri="{9D8B030D-6E8A-4147-A177-3AD203B41FA5}">
                      <a16:colId xmlns:a16="http://schemas.microsoft.com/office/drawing/2014/main" val="3472442189"/>
                    </a:ext>
                  </a:extLst>
                </a:gridCol>
                <a:gridCol w="2513012">
                  <a:extLst>
                    <a:ext uri="{9D8B030D-6E8A-4147-A177-3AD203B41FA5}">
                      <a16:colId xmlns:a16="http://schemas.microsoft.com/office/drawing/2014/main" val="4017394209"/>
                    </a:ext>
                  </a:extLst>
                </a:gridCol>
                <a:gridCol w="2513012">
                  <a:extLst>
                    <a:ext uri="{9D8B030D-6E8A-4147-A177-3AD203B41FA5}">
                      <a16:colId xmlns:a16="http://schemas.microsoft.com/office/drawing/2014/main" val="604206981"/>
                    </a:ext>
                  </a:extLst>
                </a:gridCol>
                <a:gridCol w="2513012">
                  <a:extLst>
                    <a:ext uri="{9D8B030D-6E8A-4147-A177-3AD203B41FA5}">
                      <a16:colId xmlns:a16="http://schemas.microsoft.com/office/drawing/2014/main" val="1655693824"/>
                    </a:ext>
                  </a:extLst>
                </a:gridCol>
                <a:gridCol w="2513012">
                  <a:extLst>
                    <a:ext uri="{9D8B030D-6E8A-4147-A177-3AD203B41FA5}">
                      <a16:colId xmlns:a16="http://schemas.microsoft.com/office/drawing/2014/main" val="3880773374"/>
                    </a:ext>
                  </a:extLst>
                </a:gridCol>
                <a:gridCol w="2513012">
                  <a:extLst>
                    <a:ext uri="{9D8B030D-6E8A-4147-A177-3AD203B41FA5}">
                      <a16:colId xmlns:a16="http://schemas.microsoft.com/office/drawing/2014/main" val="852698826"/>
                    </a:ext>
                  </a:extLst>
                </a:gridCol>
              </a:tblGrid>
              <a:tr h="1168520">
                <a:tc>
                  <a:txBody>
                    <a:bodyPr/>
                    <a:lstStyle/>
                    <a:p>
                      <a:pPr algn="ctr"/>
                      <a:r>
                        <a:rPr lang="en-US" sz="2600">
                          <a:latin typeface="Arial" panose="020B0604020202020204" pitchFamily="34" charset="0"/>
                          <a:cs typeface="Arial" panose="020B0604020202020204" pitchFamily="34" charset="0"/>
                        </a:rPr>
                        <a:t>Indications for legal abortion</a:t>
                      </a:r>
                    </a:p>
                  </a:txBody>
                  <a:tcPr marL="134127" marR="134127" marT="67064" marB="67064" anchor="ctr"/>
                </a:tc>
                <a:tc>
                  <a:txBody>
                    <a:bodyPr/>
                    <a:lstStyle/>
                    <a:p>
                      <a:pPr algn="ctr"/>
                      <a:r>
                        <a:rPr lang="en-US" sz="2600">
                          <a:latin typeface="Arial" panose="020B0604020202020204" pitchFamily="34" charset="0"/>
                          <a:cs typeface="Arial" panose="020B0604020202020204" pitchFamily="34" charset="0"/>
                        </a:rPr>
                        <a:t>To save a woman’s life</a:t>
                      </a:r>
                    </a:p>
                  </a:txBody>
                  <a:tcPr marL="134127" marR="134127" marT="67064" marB="67064" anchor="ctr"/>
                </a:tc>
                <a:tc>
                  <a:txBody>
                    <a:bodyPr/>
                    <a:lstStyle/>
                    <a:p>
                      <a:pPr algn="ctr"/>
                      <a:r>
                        <a:rPr lang="en-US" sz="2600">
                          <a:latin typeface="Arial" panose="020B0604020202020204" pitchFamily="34" charset="0"/>
                          <a:cs typeface="Arial" panose="020B0604020202020204" pitchFamily="34" charset="0"/>
                        </a:rPr>
                        <a:t>To protect a woman’s physical health</a:t>
                      </a:r>
                    </a:p>
                  </a:txBody>
                  <a:tcPr marL="134127" marR="134127" marT="67064" marB="67064" anchor="ctr"/>
                </a:tc>
                <a:tc>
                  <a:txBody>
                    <a:bodyPr/>
                    <a:lstStyle/>
                    <a:p>
                      <a:pPr algn="ctr"/>
                      <a:r>
                        <a:rPr lang="en-US" sz="2600">
                          <a:latin typeface="Arial" panose="020B0604020202020204" pitchFamily="34" charset="0"/>
                          <a:cs typeface="Arial" panose="020B0604020202020204" pitchFamily="34" charset="0"/>
                        </a:rPr>
                        <a:t>To protect a woman’s mental health</a:t>
                      </a:r>
                    </a:p>
                  </a:txBody>
                  <a:tcPr marL="134127" marR="134127" marT="67064" marB="67064" anchor="ctr"/>
                </a:tc>
                <a:tc>
                  <a:txBody>
                    <a:bodyPr/>
                    <a:lstStyle/>
                    <a:p>
                      <a:pPr algn="ctr"/>
                      <a:r>
                        <a:rPr lang="en-US" sz="2600">
                          <a:latin typeface="Arial" panose="020B0604020202020204" pitchFamily="34" charset="0"/>
                          <a:cs typeface="Arial" panose="020B0604020202020204" pitchFamily="34" charset="0"/>
                        </a:rPr>
                        <a:t>Cases of rape or incest</a:t>
                      </a:r>
                    </a:p>
                  </a:txBody>
                  <a:tcPr marL="134127" marR="134127" marT="67064" marB="67064" anchor="ctr"/>
                </a:tc>
                <a:tc>
                  <a:txBody>
                    <a:bodyPr/>
                    <a:lstStyle/>
                    <a:p>
                      <a:pPr algn="ctr"/>
                      <a:r>
                        <a:rPr lang="en-US" sz="2600">
                          <a:latin typeface="Arial" panose="020B0604020202020204" pitchFamily="34" charset="0"/>
                          <a:cs typeface="Arial" panose="020B0604020202020204" pitchFamily="34" charset="0"/>
                        </a:rPr>
                        <a:t>Cases of fetal impairment</a:t>
                      </a:r>
                    </a:p>
                  </a:txBody>
                  <a:tcPr marL="134127" marR="134127" marT="67064" marB="67064" anchor="ctr"/>
                </a:tc>
                <a:tc>
                  <a:txBody>
                    <a:bodyPr/>
                    <a:lstStyle/>
                    <a:p>
                      <a:pPr algn="ctr"/>
                      <a:r>
                        <a:rPr lang="en-US" sz="2600">
                          <a:latin typeface="Arial" panose="020B0604020202020204" pitchFamily="34" charset="0"/>
                          <a:cs typeface="Arial" panose="020B0604020202020204" pitchFamily="34" charset="0"/>
                        </a:rPr>
                        <a:t>Economic or social factors</a:t>
                      </a:r>
                    </a:p>
                  </a:txBody>
                  <a:tcPr marL="134127" marR="134127" marT="67064" marB="67064" anchor="ctr"/>
                </a:tc>
                <a:tc>
                  <a:txBody>
                    <a:bodyPr/>
                    <a:lstStyle/>
                    <a:p>
                      <a:pPr algn="ctr"/>
                      <a:r>
                        <a:rPr lang="en-US" sz="2600">
                          <a:latin typeface="Arial" panose="020B0604020202020204" pitchFamily="34" charset="0"/>
                          <a:cs typeface="Arial" panose="020B0604020202020204" pitchFamily="34" charset="0"/>
                        </a:rPr>
                        <a:t>On request</a:t>
                      </a:r>
                    </a:p>
                  </a:txBody>
                  <a:tcPr marL="134127" marR="134127" marT="67064" marB="67064" anchor="ctr"/>
                </a:tc>
                <a:extLst>
                  <a:ext uri="{0D108BD9-81ED-4DB2-BD59-A6C34878D82A}">
                    <a16:rowId xmlns:a16="http://schemas.microsoft.com/office/drawing/2014/main" val="3039116813"/>
                  </a:ext>
                </a:extLst>
              </a:tr>
              <a:tr h="1168520">
                <a:tc>
                  <a:txBody>
                    <a:bodyPr/>
                    <a:lstStyle/>
                    <a:p>
                      <a:pPr algn="ctr"/>
                      <a:endParaRPr lang="en-US" sz="800">
                        <a:latin typeface="Arial" panose="020B0604020202020204" pitchFamily="34" charset="0"/>
                        <a:cs typeface="Arial" panose="020B0604020202020204" pitchFamily="34" charset="0"/>
                      </a:endParaRPr>
                    </a:p>
                    <a:p>
                      <a:pPr algn="ctr"/>
                      <a:r>
                        <a:rPr lang="en-US" sz="2600">
                          <a:latin typeface="Arial" panose="020B0604020202020204" pitchFamily="34" charset="0"/>
                          <a:cs typeface="Arial" panose="020B0604020202020204" pitchFamily="34" charset="0"/>
                        </a:rPr>
                        <a:t>Number of countries</a:t>
                      </a:r>
                    </a:p>
                  </a:txBody>
                  <a:tcPr marL="134127" marR="134127" marT="67064" marB="67064"/>
                </a:tc>
                <a:tc>
                  <a:txBody>
                    <a:bodyPr/>
                    <a:lstStyle/>
                    <a:p>
                      <a:pPr algn="ctr"/>
                      <a:endParaRPr lang="en-US" sz="2600">
                        <a:latin typeface="Arial" panose="020B0604020202020204" pitchFamily="34" charset="0"/>
                        <a:cs typeface="Arial" panose="020B0604020202020204" pitchFamily="34" charset="0"/>
                      </a:endParaRPr>
                    </a:p>
                    <a:p>
                      <a:pPr algn="ctr"/>
                      <a:r>
                        <a:rPr lang="en-US" sz="2600">
                          <a:latin typeface="Arial" panose="020B0604020202020204" pitchFamily="34" charset="0"/>
                          <a:cs typeface="Arial" panose="020B0604020202020204" pitchFamily="34" charset="0"/>
                        </a:rPr>
                        <a:t>190</a:t>
                      </a:r>
                    </a:p>
                  </a:txBody>
                  <a:tcPr marL="134127" marR="134127" marT="67064" marB="67064"/>
                </a:tc>
                <a:tc>
                  <a:txBody>
                    <a:bodyPr/>
                    <a:lstStyle/>
                    <a:p>
                      <a:pPr algn="ctr"/>
                      <a:endParaRPr lang="en-US" sz="2600">
                        <a:latin typeface="Arial" panose="020B0604020202020204" pitchFamily="34" charset="0"/>
                        <a:cs typeface="Arial" panose="020B0604020202020204" pitchFamily="34" charset="0"/>
                      </a:endParaRPr>
                    </a:p>
                    <a:p>
                      <a:pPr algn="ctr"/>
                      <a:r>
                        <a:rPr lang="en-US" sz="2600">
                          <a:latin typeface="Arial" panose="020B0604020202020204" pitchFamily="34" charset="0"/>
                          <a:cs typeface="Arial" panose="020B0604020202020204" pitchFamily="34" charset="0"/>
                        </a:rPr>
                        <a:t>132</a:t>
                      </a:r>
                    </a:p>
                  </a:txBody>
                  <a:tcPr marL="134127" marR="134127" marT="67064" marB="67064"/>
                </a:tc>
                <a:tc>
                  <a:txBody>
                    <a:bodyPr/>
                    <a:lstStyle/>
                    <a:p>
                      <a:pPr algn="ctr"/>
                      <a:endParaRPr lang="en-US" sz="2600">
                        <a:latin typeface="Arial" panose="020B0604020202020204" pitchFamily="34" charset="0"/>
                        <a:cs typeface="Arial" panose="020B0604020202020204" pitchFamily="34" charset="0"/>
                      </a:endParaRPr>
                    </a:p>
                    <a:p>
                      <a:pPr algn="ctr"/>
                      <a:r>
                        <a:rPr lang="en-US" sz="2600">
                          <a:latin typeface="Arial" panose="020B0604020202020204" pitchFamily="34" charset="0"/>
                          <a:cs typeface="Arial" panose="020B0604020202020204" pitchFamily="34" charset="0"/>
                        </a:rPr>
                        <a:t>126</a:t>
                      </a:r>
                    </a:p>
                  </a:txBody>
                  <a:tcPr marL="134127" marR="134127" marT="67064" marB="67064"/>
                </a:tc>
                <a:tc>
                  <a:txBody>
                    <a:bodyPr/>
                    <a:lstStyle/>
                    <a:p>
                      <a:pPr algn="ctr"/>
                      <a:endParaRPr lang="en-US" sz="2600">
                        <a:latin typeface="Arial" panose="020B0604020202020204" pitchFamily="34" charset="0"/>
                        <a:cs typeface="Arial" panose="020B0604020202020204" pitchFamily="34" charset="0"/>
                      </a:endParaRPr>
                    </a:p>
                    <a:p>
                      <a:pPr algn="ctr"/>
                      <a:r>
                        <a:rPr lang="en-US" sz="2600">
                          <a:latin typeface="Arial" panose="020B0604020202020204" pitchFamily="34" charset="0"/>
                          <a:cs typeface="Arial" panose="020B0604020202020204" pitchFamily="34" charset="0"/>
                        </a:rPr>
                        <a:t>99</a:t>
                      </a:r>
                    </a:p>
                  </a:txBody>
                  <a:tcPr marL="134127" marR="134127" marT="67064" marB="67064"/>
                </a:tc>
                <a:tc>
                  <a:txBody>
                    <a:bodyPr/>
                    <a:lstStyle/>
                    <a:p>
                      <a:pPr algn="ctr"/>
                      <a:endParaRPr lang="en-US" sz="2600">
                        <a:latin typeface="Arial" panose="020B0604020202020204" pitchFamily="34" charset="0"/>
                        <a:cs typeface="Arial" panose="020B0604020202020204" pitchFamily="34" charset="0"/>
                      </a:endParaRPr>
                    </a:p>
                    <a:p>
                      <a:pPr algn="ctr"/>
                      <a:r>
                        <a:rPr lang="en-US" sz="2600">
                          <a:latin typeface="Arial" panose="020B0604020202020204" pitchFamily="34" charset="0"/>
                          <a:cs typeface="Arial" panose="020B0604020202020204" pitchFamily="34" charset="0"/>
                        </a:rPr>
                        <a:t>91</a:t>
                      </a:r>
                    </a:p>
                  </a:txBody>
                  <a:tcPr marL="134127" marR="134127" marT="67064" marB="67064"/>
                </a:tc>
                <a:tc>
                  <a:txBody>
                    <a:bodyPr/>
                    <a:lstStyle/>
                    <a:p>
                      <a:pPr algn="ctr"/>
                      <a:endParaRPr lang="en-US" sz="2600">
                        <a:latin typeface="Arial" panose="020B0604020202020204" pitchFamily="34" charset="0"/>
                        <a:cs typeface="Arial" panose="020B0604020202020204" pitchFamily="34" charset="0"/>
                      </a:endParaRPr>
                    </a:p>
                    <a:p>
                      <a:pPr algn="ctr"/>
                      <a:r>
                        <a:rPr lang="en-US" sz="2600">
                          <a:latin typeface="Arial" panose="020B0604020202020204" pitchFamily="34" charset="0"/>
                          <a:cs typeface="Arial" panose="020B0604020202020204" pitchFamily="34" charset="0"/>
                        </a:rPr>
                        <a:t>69</a:t>
                      </a:r>
                    </a:p>
                  </a:txBody>
                  <a:tcPr marL="134127" marR="134127" marT="67064" marB="67064"/>
                </a:tc>
                <a:tc>
                  <a:txBody>
                    <a:bodyPr/>
                    <a:lstStyle/>
                    <a:p>
                      <a:pPr algn="ctr"/>
                      <a:endParaRPr lang="en-US" sz="2600">
                        <a:latin typeface="Arial" panose="020B0604020202020204" pitchFamily="34" charset="0"/>
                        <a:cs typeface="Arial" panose="020B0604020202020204" pitchFamily="34" charset="0"/>
                      </a:endParaRPr>
                    </a:p>
                    <a:p>
                      <a:pPr algn="ctr"/>
                      <a:r>
                        <a:rPr lang="en-US" sz="2600">
                          <a:latin typeface="Arial" panose="020B0604020202020204" pitchFamily="34" charset="0"/>
                          <a:cs typeface="Arial" panose="020B0604020202020204" pitchFamily="34" charset="0"/>
                        </a:rPr>
                        <a:t>58</a:t>
                      </a:r>
                    </a:p>
                  </a:txBody>
                  <a:tcPr marL="134127" marR="134127" marT="67064" marB="67064"/>
                </a:tc>
                <a:extLst>
                  <a:ext uri="{0D108BD9-81ED-4DB2-BD59-A6C34878D82A}">
                    <a16:rowId xmlns:a16="http://schemas.microsoft.com/office/drawing/2014/main" val="832890963"/>
                  </a:ext>
                </a:extLst>
              </a:tr>
            </a:tbl>
          </a:graphicData>
        </a:graphic>
      </p:graphicFrame>
      <p:sp>
        <p:nvSpPr>
          <p:cNvPr id="2" name="TextBox 1">
            <a:extLst>
              <a:ext uri="{FF2B5EF4-FFF2-40B4-BE49-F238E27FC236}">
                <a16:creationId xmlns:a16="http://schemas.microsoft.com/office/drawing/2014/main" id="{758F3F13-C9B6-4150-8486-FA47C1ADE9F1}"/>
              </a:ext>
            </a:extLst>
          </p:cNvPr>
          <p:cNvSpPr txBox="1"/>
          <p:nvPr/>
        </p:nvSpPr>
        <p:spPr>
          <a:xfrm>
            <a:off x="421572" y="2802214"/>
            <a:ext cx="1923167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accent1"/>
                </a:solidFill>
              </a:rPr>
              <a:t>FACT: </a:t>
            </a:r>
            <a:r>
              <a:rPr lang="en-US" sz="4800">
                <a:latin typeface="Arial" panose="020B0604020202020204" pitchFamily="34" charset="0"/>
                <a:cs typeface="Arial" panose="020B0604020202020204" pitchFamily="34" charset="0"/>
              </a:rPr>
              <a:t>Many, if not most, sexual violence survivors are likely allowed to request a legal abortion but do not know this and are not encouraged to pursue this option</a:t>
            </a:r>
          </a:p>
        </p:txBody>
      </p:sp>
    </p:spTree>
    <p:extLst>
      <p:ext uri="{BB962C8B-B14F-4D97-AF65-F5344CB8AC3E}">
        <p14:creationId xmlns:p14="http://schemas.microsoft.com/office/powerpoint/2010/main" val="1567963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2C4D0D-2711-2F41-86DB-E04A0A7D655C}"/>
              </a:ext>
            </a:extLst>
          </p:cNvPr>
          <p:cNvSpPr>
            <a:spLocks noGrp="1"/>
          </p:cNvSpPr>
          <p:nvPr>
            <p:ph type="title"/>
          </p:nvPr>
        </p:nvSpPr>
        <p:spPr>
          <a:xfrm>
            <a:off x="450850" y="1082675"/>
            <a:ext cx="15391377" cy="2757911"/>
          </a:xfrm>
        </p:spPr>
        <p:txBody>
          <a:bodyPr/>
          <a:lstStyle/>
          <a:p>
            <a:r>
              <a:rPr lang="en-US" sz="6600"/>
              <a:t>SRH of Adolescents: Principle of Adolescent Capability </a:t>
            </a:r>
          </a:p>
        </p:txBody>
      </p:sp>
      <p:sp>
        <p:nvSpPr>
          <p:cNvPr id="2" name="Content Placeholder 1">
            <a:extLst>
              <a:ext uri="{FF2B5EF4-FFF2-40B4-BE49-F238E27FC236}">
                <a16:creationId xmlns:a16="http://schemas.microsoft.com/office/drawing/2014/main" id="{EF770EFF-44C3-2842-B96E-8C88AD843CA1}"/>
              </a:ext>
            </a:extLst>
          </p:cNvPr>
          <p:cNvSpPr>
            <a:spLocks noGrp="1"/>
          </p:cNvSpPr>
          <p:nvPr>
            <p:ph sz="quarter" idx="10"/>
          </p:nvPr>
        </p:nvSpPr>
        <p:spPr>
          <a:xfrm>
            <a:off x="726553" y="4601808"/>
            <a:ext cx="11540844" cy="5238753"/>
          </a:xfrm>
        </p:spPr>
        <p:txBody>
          <a:bodyPr/>
          <a:lstStyle/>
          <a:p>
            <a:r>
              <a:rPr lang="en-US" sz="4800" kern="1200">
                <a:solidFill>
                  <a:schemeClr val="tx1"/>
                </a:solidFill>
                <a:latin typeface="+mn-lt"/>
              </a:rPr>
              <a:t>Adolescents who request SRH services can be considered capable of receiving reproductive health counseling and services without parental oversight.”</a:t>
            </a:r>
          </a:p>
        </p:txBody>
      </p:sp>
      <p:pic>
        <p:nvPicPr>
          <p:cNvPr id="7" name="Picture Placeholder 6">
            <a:extLst>
              <a:ext uri="{FF2B5EF4-FFF2-40B4-BE49-F238E27FC236}">
                <a16:creationId xmlns:a16="http://schemas.microsoft.com/office/drawing/2014/main" id="{032F7A2A-2425-4550-8C44-EA282DD87139}"/>
              </a:ext>
            </a:extLst>
          </p:cNvPr>
          <p:cNvPicPr>
            <a:picLocks noGrp="1" noChangeAspect="1"/>
          </p:cNvPicPr>
          <p:nvPr>
            <p:ph type="pic" sz="quarter" idx="4294967295"/>
          </p:nvPr>
        </p:nvPicPr>
        <p:blipFill rotWithShape="1">
          <a:blip r:embed="rId3"/>
          <a:srcRect l="-316" r="336"/>
          <a:stretch/>
        </p:blipFill>
        <p:spPr>
          <a:xfrm>
            <a:off x="14397319" y="3910853"/>
            <a:ext cx="5706782" cy="7398497"/>
          </a:xfrm>
          <a:ln>
            <a:noFill/>
          </a:ln>
        </p:spPr>
      </p:pic>
      <p:sp>
        <p:nvSpPr>
          <p:cNvPr id="4" name="TextBox 3">
            <a:extLst>
              <a:ext uri="{FF2B5EF4-FFF2-40B4-BE49-F238E27FC236}">
                <a16:creationId xmlns:a16="http://schemas.microsoft.com/office/drawing/2014/main" id="{9BE4E9C7-767E-DC40-8F95-834A715351BA}"/>
              </a:ext>
            </a:extLst>
          </p:cNvPr>
          <p:cNvSpPr txBox="1"/>
          <p:nvPr/>
        </p:nvSpPr>
        <p:spPr>
          <a:xfrm>
            <a:off x="5205947" y="10169341"/>
            <a:ext cx="9014493" cy="461665"/>
          </a:xfrm>
          <a:prstGeom prst="rect">
            <a:avLst/>
          </a:prstGeom>
          <a:noFill/>
        </p:spPr>
        <p:txBody>
          <a:bodyPr wrap="square" rtlCol="0">
            <a:spAutoFit/>
          </a:bodyPr>
          <a:lstStyle/>
          <a:p>
            <a:pPr algn="r"/>
            <a:r>
              <a:rPr lang="en-US" sz="2400"/>
              <a:t>ASRH Toolkit for Humanitarian settings: 2020 Edition </a:t>
            </a:r>
          </a:p>
        </p:txBody>
      </p:sp>
      <p:pic>
        <p:nvPicPr>
          <p:cNvPr id="6" name="Graphic 5">
            <a:extLst>
              <a:ext uri="{FF2B5EF4-FFF2-40B4-BE49-F238E27FC236}">
                <a16:creationId xmlns:a16="http://schemas.microsoft.com/office/drawing/2014/main" id="{D0A46279-83CC-B14C-99C2-89205F1CC4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554" y="3887231"/>
            <a:ext cx="714576" cy="714576"/>
          </a:xfrm>
          <a:prstGeom prst="rect">
            <a:avLst/>
          </a:prstGeom>
        </p:spPr>
      </p:pic>
    </p:spTree>
    <p:extLst>
      <p:ext uri="{BB962C8B-B14F-4D97-AF65-F5344CB8AC3E}">
        <p14:creationId xmlns:p14="http://schemas.microsoft.com/office/powerpoint/2010/main" val="1579544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69D27947-DE32-45D6-BD4A-139D246EEEB4}"/>
              </a:ext>
            </a:extLst>
          </p:cNvPr>
          <p:cNvPicPr>
            <a:picLocks noChangeAspect="1"/>
          </p:cNvPicPr>
          <p:nvPr/>
        </p:nvPicPr>
        <p:blipFill>
          <a:blip r:embed="rId3"/>
          <a:stretch>
            <a:fillRect/>
          </a:stretch>
        </p:blipFill>
        <p:spPr>
          <a:xfrm>
            <a:off x="8156394" y="7429303"/>
            <a:ext cx="2484449" cy="3543525"/>
          </a:xfrm>
          <a:prstGeom prst="rect">
            <a:avLst/>
          </a:prstGeom>
          <a:ln w="12700" cap="sq">
            <a:noFill/>
            <a:prstDash val="solid"/>
            <a:miter lim="800000"/>
          </a:ln>
          <a:effectLst/>
        </p:spPr>
      </p:pic>
      <p:pic>
        <p:nvPicPr>
          <p:cNvPr id="15" name="Picture 14">
            <a:extLst>
              <a:ext uri="{FF2B5EF4-FFF2-40B4-BE49-F238E27FC236}">
                <a16:creationId xmlns:a16="http://schemas.microsoft.com/office/drawing/2014/main" id="{D7199773-030D-4949-AE1A-104DAD190C4F}"/>
              </a:ext>
            </a:extLst>
          </p:cNvPr>
          <p:cNvPicPr>
            <a:picLocks noChangeAspect="1"/>
          </p:cNvPicPr>
          <p:nvPr/>
        </p:nvPicPr>
        <p:blipFill rotWithShape="1">
          <a:blip r:embed="rId4">
            <a:extLst>
              <a:ext uri="{28A0092B-C50C-407E-A947-70E740481C1C}">
                <a14:useLocalDpi xmlns:a14="http://schemas.microsoft.com/office/drawing/2010/main" val="0"/>
              </a:ext>
            </a:extLst>
          </a:blip>
          <a:srcRect l="27727" t="43567" r="38960" b="32400"/>
          <a:stretch/>
        </p:blipFill>
        <p:spPr>
          <a:xfrm>
            <a:off x="6952691" y="4515803"/>
            <a:ext cx="3785718" cy="2110587"/>
          </a:xfrm>
          <a:prstGeom prst="rect">
            <a:avLst/>
          </a:prstGeom>
        </p:spPr>
      </p:pic>
      <p:sp>
        <p:nvSpPr>
          <p:cNvPr id="8" name="TextBox 7">
            <a:extLst>
              <a:ext uri="{FF2B5EF4-FFF2-40B4-BE49-F238E27FC236}">
                <a16:creationId xmlns:a16="http://schemas.microsoft.com/office/drawing/2014/main" id="{517287A1-511E-4E69-896C-7C5DC060D84E}"/>
              </a:ext>
            </a:extLst>
          </p:cNvPr>
          <p:cNvSpPr txBox="1"/>
          <p:nvPr/>
        </p:nvSpPr>
        <p:spPr>
          <a:xfrm>
            <a:off x="415925" y="4979802"/>
            <a:ext cx="5491251" cy="707886"/>
          </a:xfrm>
          <a:prstGeom prst="rect">
            <a:avLst/>
          </a:prstGeom>
          <a:noFill/>
        </p:spPr>
        <p:txBody>
          <a:bodyPr wrap="square" rtlCol="0">
            <a:spAutoFit/>
          </a:bodyPr>
          <a:lstStyle/>
          <a:p>
            <a:r>
              <a:rPr lang="en-US" sz="4000" u="sng">
                <a:uFill>
                  <a:solidFill>
                    <a:schemeClr val="accent1"/>
                  </a:solidFill>
                </a:uFill>
                <a:hlinkClick r:id="rId5">
                  <a:extLst>
                    <a:ext uri="{A12FA001-AC4F-418D-AE19-62706E023703}">
                      <ahyp:hlinkClr xmlns:ahyp="http://schemas.microsoft.com/office/drawing/2018/hyperlinkcolor" val="tx"/>
                    </a:ext>
                  </a:extLst>
                </a:hlinkClick>
              </a:rPr>
              <a:t>MISP Quick Reference</a:t>
            </a:r>
            <a:endParaRPr lang="en-US" sz="4000" u="sng">
              <a:uFill>
                <a:solidFill>
                  <a:schemeClr val="accent1"/>
                </a:solidFill>
              </a:uFill>
            </a:endParaRPr>
          </a:p>
        </p:txBody>
      </p:sp>
      <p:sp>
        <p:nvSpPr>
          <p:cNvPr id="2" name="Title 1">
            <a:extLst>
              <a:ext uri="{FF2B5EF4-FFF2-40B4-BE49-F238E27FC236}">
                <a16:creationId xmlns:a16="http://schemas.microsoft.com/office/drawing/2014/main" id="{6851B531-3E68-F241-B413-1251FEFEC5AA}"/>
              </a:ext>
            </a:extLst>
          </p:cNvPr>
          <p:cNvSpPr>
            <a:spLocks noGrp="1"/>
          </p:cNvSpPr>
          <p:nvPr>
            <p:ph type="title"/>
          </p:nvPr>
        </p:nvSpPr>
        <p:spPr>
          <a:xfrm>
            <a:off x="0" y="1141336"/>
            <a:ext cx="13888069" cy="2359903"/>
          </a:xfrm>
          <a:solidFill>
            <a:schemeClr val="accent3"/>
          </a:solidFill>
        </p:spPr>
        <p:txBody>
          <a:bodyPr lIns="457200" tIns="182880" rIns="3108960" bIns="182880" anchor="ctr"/>
          <a:lstStyle/>
          <a:p>
            <a:r>
              <a:rPr lang="en-US" sz="5400">
                <a:solidFill>
                  <a:schemeClr val="bg1"/>
                </a:solidFill>
              </a:rPr>
              <a:t>IAWG Minimum Initial Service Package (MISP) Resources </a:t>
            </a:r>
          </a:p>
        </p:txBody>
      </p:sp>
      <p:pic>
        <p:nvPicPr>
          <p:cNvPr id="13" name="Picture 12">
            <a:extLst>
              <a:ext uri="{FF2B5EF4-FFF2-40B4-BE49-F238E27FC236}">
                <a16:creationId xmlns:a16="http://schemas.microsoft.com/office/drawing/2014/main" id="{9ED8ADA0-CF15-0A46-83DA-5B74FA76EC7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45550" y="-905179"/>
            <a:ext cx="13616398" cy="9193791"/>
          </a:xfrm>
          <a:prstGeom prst="rect">
            <a:avLst/>
          </a:prstGeom>
        </p:spPr>
      </p:pic>
      <p:sp>
        <p:nvSpPr>
          <p:cNvPr id="16" name="TextBox 15">
            <a:extLst>
              <a:ext uri="{FF2B5EF4-FFF2-40B4-BE49-F238E27FC236}">
                <a16:creationId xmlns:a16="http://schemas.microsoft.com/office/drawing/2014/main" id="{A54155EE-33C6-0A4B-8097-F99F7CA7926E}"/>
              </a:ext>
            </a:extLst>
          </p:cNvPr>
          <p:cNvSpPr txBox="1"/>
          <p:nvPr/>
        </p:nvSpPr>
        <p:spPr>
          <a:xfrm>
            <a:off x="415926" y="8310915"/>
            <a:ext cx="7989125" cy="707886"/>
          </a:xfrm>
          <a:prstGeom prst="rect">
            <a:avLst/>
          </a:prstGeom>
          <a:noFill/>
        </p:spPr>
        <p:txBody>
          <a:bodyPr wrap="square" rtlCol="0">
            <a:spAutoFit/>
          </a:bodyPr>
          <a:lstStyle/>
          <a:p>
            <a:r>
              <a:rPr lang="en-US" sz="4000" u="sng">
                <a:uFill>
                  <a:solidFill>
                    <a:schemeClr val="accent1"/>
                  </a:solidFill>
                </a:uFill>
                <a:hlinkClick r:id="rId7">
                  <a:extLst>
                    <a:ext uri="{A12FA001-AC4F-418D-AE19-62706E023703}">
                      <ahyp:hlinkClr xmlns:ahyp="http://schemas.microsoft.com/office/drawing/2018/hyperlinkcolor" val="tx"/>
                    </a:ext>
                  </a:extLst>
                </a:hlinkClick>
              </a:rPr>
              <a:t>MISP Distance Learning Module</a:t>
            </a:r>
            <a:r>
              <a:rPr lang="en-US" sz="4000" u="sng">
                <a:uFill>
                  <a:solidFill>
                    <a:schemeClr val="accent1"/>
                  </a:solidFill>
                </a:uFill>
              </a:rPr>
              <a:t>  </a:t>
            </a:r>
          </a:p>
        </p:txBody>
      </p:sp>
    </p:spTree>
    <p:extLst>
      <p:ext uri="{BB962C8B-B14F-4D97-AF65-F5344CB8AC3E}">
        <p14:creationId xmlns:p14="http://schemas.microsoft.com/office/powerpoint/2010/main" val="1269468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C540B9-1245-E244-9BE6-F61685AB283B}"/>
              </a:ext>
            </a:extLst>
          </p:cNvPr>
          <p:cNvSpPr>
            <a:spLocks noGrp="1"/>
          </p:cNvSpPr>
          <p:nvPr>
            <p:ph type="title"/>
          </p:nvPr>
        </p:nvSpPr>
        <p:spPr/>
        <p:txBody>
          <a:bodyPr/>
          <a:lstStyle/>
          <a:p>
            <a:r>
              <a:rPr lang="en-US">
                <a:solidFill>
                  <a:schemeClr val="accent3"/>
                </a:solidFill>
              </a:rPr>
              <a:t>Administer pre-test </a:t>
            </a:r>
          </a:p>
        </p:txBody>
      </p:sp>
      <p:pic>
        <p:nvPicPr>
          <p:cNvPr id="5" name="Picture 4">
            <a:extLst>
              <a:ext uri="{FF2B5EF4-FFF2-40B4-BE49-F238E27FC236}">
                <a16:creationId xmlns:a16="http://schemas.microsoft.com/office/drawing/2014/main" id="{5DC487BB-870E-564B-8F7B-C1217276F5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380" y="5360978"/>
            <a:ext cx="19476720" cy="587394"/>
          </a:xfrm>
          <a:prstGeom prst="rect">
            <a:avLst/>
          </a:prstGeom>
        </p:spPr>
      </p:pic>
    </p:spTree>
    <p:extLst>
      <p:ext uri="{BB962C8B-B14F-4D97-AF65-F5344CB8AC3E}">
        <p14:creationId xmlns:p14="http://schemas.microsoft.com/office/powerpoint/2010/main" val="934985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3566-62DB-4F90-BF51-AC7C28F43927}"/>
              </a:ext>
            </a:extLst>
          </p:cNvPr>
          <p:cNvSpPr>
            <a:spLocks noGrp="1"/>
          </p:cNvSpPr>
          <p:nvPr>
            <p:ph type="ctrTitle" idx="4294967295"/>
          </p:nvPr>
        </p:nvSpPr>
        <p:spPr>
          <a:xfrm>
            <a:off x="1083469" y="1664389"/>
            <a:ext cx="17937163" cy="1230312"/>
          </a:xfrm>
        </p:spPr>
        <p:txBody>
          <a:bodyPr/>
          <a:lstStyle/>
          <a:p>
            <a:pPr algn="ctr"/>
            <a:r>
              <a:rPr lang="en-US" sz="8000"/>
              <a:t> Safe abortion care and the MISP</a:t>
            </a:r>
          </a:p>
        </p:txBody>
      </p:sp>
      <p:sp>
        <p:nvSpPr>
          <p:cNvPr id="3" name="Text Placeholder 6">
            <a:extLst>
              <a:ext uri="{FF2B5EF4-FFF2-40B4-BE49-F238E27FC236}">
                <a16:creationId xmlns:a16="http://schemas.microsoft.com/office/drawing/2014/main" id="{E559C3E6-4AA7-4585-AD12-C8C1D0D5B068}"/>
              </a:ext>
            </a:extLst>
          </p:cNvPr>
          <p:cNvSpPr>
            <a:spLocks noGrp="1"/>
          </p:cNvSpPr>
          <p:nvPr/>
        </p:nvSpPr>
        <p:spPr>
          <a:xfrm>
            <a:off x="11315752" y="3699714"/>
            <a:ext cx="7097633" cy="1164887"/>
          </a:xfrm>
          <a:prstGeom prst="rect">
            <a:avLst/>
          </a:prstGeom>
        </p:spPr>
        <p:txBody>
          <a:bodyPr>
            <a:noAutofit/>
          </a:bodyPr>
          <a:lst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a:lstStyle>
          <a:p>
            <a:r>
              <a:rPr lang="en-US" sz="3600" b="1">
                <a:latin typeface="Arial" panose="020B0604020202020204" pitchFamily="34" charset="0"/>
                <a:cs typeface="Arial" panose="020B0604020202020204" pitchFamily="34" charset="0"/>
              </a:rPr>
              <a:t>…to the full extent of the law as “another SRH health priority”</a:t>
            </a:r>
            <a:endParaRPr lang="en-US" sz="3600">
              <a:latin typeface="Arial" panose="020B0604020202020204" pitchFamily="34" charset="0"/>
              <a:cs typeface="Arial" panose="020B0604020202020204" pitchFamily="34" charset="0"/>
            </a:endParaRPr>
          </a:p>
        </p:txBody>
      </p:sp>
      <p:sp>
        <p:nvSpPr>
          <p:cNvPr id="4" name="Content Placeholder 7">
            <a:extLst>
              <a:ext uri="{FF2B5EF4-FFF2-40B4-BE49-F238E27FC236}">
                <a16:creationId xmlns:a16="http://schemas.microsoft.com/office/drawing/2014/main" id="{BB8C7144-084B-4376-839A-4F9DECFAA9EF}"/>
              </a:ext>
            </a:extLst>
          </p:cNvPr>
          <p:cNvSpPr txBox="1">
            <a:spLocks/>
          </p:cNvSpPr>
          <p:nvPr/>
        </p:nvSpPr>
        <p:spPr>
          <a:xfrm>
            <a:off x="11315752" y="5368074"/>
            <a:ext cx="7994219" cy="4248563"/>
          </a:xfrm>
          <a:prstGeom prst="rect">
            <a:avLst/>
          </a:prstGeom>
        </p:spPr>
        <p:txBody>
          <a:bodyPr vert="horz" lIns="150781" tIns="75390" rIns="150781" bIns="7539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36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32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100000"/>
              </a:lnSpc>
              <a:spcBef>
                <a:spcPts val="1200"/>
              </a:spcBef>
              <a:buFont typeface="Wingdings" panose="05000000000000000000" pitchFamily="2" charset="2"/>
              <a:buChar char="ü"/>
            </a:pPr>
            <a:r>
              <a:rPr lang="en-US" b="1">
                <a:latin typeface="Arial" panose="020B0604020202020204" pitchFamily="34" charset="0"/>
                <a:cs typeface="Arial" panose="020B0604020202020204" pitchFamily="34" charset="0"/>
              </a:rPr>
              <a:t>When capacity exists</a:t>
            </a:r>
            <a:r>
              <a:rPr lang="en-US">
                <a:latin typeface="Arial" panose="020B0604020202020204" pitchFamily="34" charset="0"/>
                <a:cs typeface="Arial" panose="020B0604020202020204" pitchFamily="34" charset="0"/>
              </a:rPr>
              <a:t>, abortion care should be facilitated </a:t>
            </a:r>
            <a:r>
              <a:rPr lang="en-US" i="1">
                <a:latin typeface="Arial" panose="020B0604020202020204" pitchFamily="34" charset="0"/>
                <a:cs typeface="Arial" panose="020B0604020202020204" pitchFamily="34" charset="0"/>
              </a:rPr>
              <a:t>from the onset of an emergency</a:t>
            </a:r>
          </a:p>
          <a:p>
            <a:pPr marL="571500" indent="-571500">
              <a:lnSpc>
                <a:spcPct val="100000"/>
              </a:lnSpc>
              <a:spcBef>
                <a:spcPts val="1200"/>
              </a:spcBef>
              <a:buFont typeface="Wingdings" panose="05000000000000000000" pitchFamily="2" charset="2"/>
              <a:buChar char="ü"/>
            </a:pPr>
            <a:r>
              <a:rPr lang="en-US" b="1">
                <a:latin typeface="Arial" panose="020B0604020202020204" pitchFamily="34" charset="0"/>
                <a:cs typeface="Arial" panose="020B0604020202020204" pitchFamily="34" charset="0"/>
              </a:rPr>
              <a:t>When capacity does not exist</a:t>
            </a:r>
            <a:r>
              <a:rPr lang="en-US">
                <a:latin typeface="Arial" panose="020B0604020202020204" pitchFamily="34" charset="0"/>
                <a:cs typeface="Arial" panose="020B0604020202020204" pitchFamily="34" charset="0"/>
              </a:rPr>
              <a:t>, abortion care should be available as soon as MISP priority activities are underway</a:t>
            </a:r>
          </a:p>
        </p:txBody>
      </p:sp>
      <p:cxnSp>
        <p:nvCxnSpPr>
          <p:cNvPr id="5" name="Straight Connector 4">
            <a:extLst>
              <a:ext uri="{FF2B5EF4-FFF2-40B4-BE49-F238E27FC236}">
                <a16:creationId xmlns:a16="http://schemas.microsoft.com/office/drawing/2014/main" id="{D1CAE2DE-179D-468F-8A60-04D11C55A9B4}"/>
              </a:ext>
            </a:extLst>
          </p:cNvPr>
          <p:cNvCxnSpPr>
            <a:cxnSpLocks/>
          </p:cNvCxnSpPr>
          <p:nvPr/>
        </p:nvCxnSpPr>
        <p:spPr>
          <a:xfrm>
            <a:off x="10052050" y="3739068"/>
            <a:ext cx="0" cy="5993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6EB5A08C-8E4D-4FDD-BAA9-9601DFF26BAC}"/>
              </a:ext>
            </a:extLst>
          </p:cNvPr>
          <p:cNvSpPr txBox="1">
            <a:spLocks/>
          </p:cNvSpPr>
          <p:nvPr/>
        </p:nvSpPr>
        <p:spPr>
          <a:xfrm>
            <a:off x="1144008" y="5368074"/>
            <a:ext cx="7784839" cy="4193590"/>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36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32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i="1">
                <a:latin typeface="Arial" panose="020B0604020202020204" pitchFamily="34" charset="0"/>
                <a:cs typeface="Arial" panose="020B0604020202020204" pitchFamily="34" charset="0"/>
              </a:rPr>
              <a:t>Survivors are entitled to:</a:t>
            </a:r>
          </a:p>
          <a:p>
            <a:pPr marL="457200" indent="-457200">
              <a:lnSpc>
                <a:spcPct val="100000"/>
              </a:lnSpc>
              <a:spcBef>
                <a:spcPts val="1200"/>
              </a:spcBef>
              <a:buFont typeface="Wingdings" panose="05000000000000000000" pitchFamily="2" charset="2"/>
              <a:buChar char="ü"/>
            </a:pPr>
            <a:r>
              <a:rPr lang="en-US">
                <a:latin typeface="Arial" panose="020B0604020202020204" pitchFamily="34" charset="0"/>
                <a:cs typeface="Arial" panose="020B0604020202020204" pitchFamily="34" charset="0"/>
              </a:rPr>
              <a:t>Pregnancy testing</a:t>
            </a:r>
          </a:p>
          <a:p>
            <a:pPr marL="457200" indent="-457200">
              <a:lnSpc>
                <a:spcPct val="100000"/>
              </a:lnSpc>
              <a:spcBef>
                <a:spcPts val="1200"/>
              </a:spcBef>
              <a:buFont typeface="Wingdings" panose="05000000000000000000" pitchFamily="2" charset="2"/>
              <a:buChar char="ü"/>
            </a:pPr>
            <a:r>
              <a:rPr lang="en-US">
                <a:latin typeface="Arial" panose="020B0604020202020204" pitchFamily="34" charset="0"/>
                <a:cs typeface="Arial" panose="020B0604020202020204" pitchFamily="34" charset="0"/>
              </a:rPr>
              <a:t>Pregnancy options counseling</a:t>
            </a:r>
          </a:p>
          <a:p>
            <a:pPr marL="457200" indent="-457200">
              <a:lnSpc>
                <a:spcPct val="100000"/>
              </a:lnSpc>
              <a:spcBef>
                <a:spcPts val="1200"/>
              </a:spcBef>
              <a:buFont typeface="Wingdings" panose="05000000000000000000" pitchFamily="2" charset="2"/>
              <a:buChar char="ü"/>
            </a:pPr>
            <a:r>
              <a:rPr lang="en-US">
                <a:latin typeface="Arial" panose="020B0604020202020204" pitchFamily="34" charset="0"/>
                <a:cs typeface="Arial" panose="020B0604020202020204" pitchFamily="34" charset="0"/>
              </a:rPr>
              <a:t>Safe abortion care to the full extent of the law</a:t>
            </a:r>
          </a:p>
        </p:txBody>
      </p:sp>
      <p:sp>
        <p:nvSpPr>
          <p:cNvPr id="7" name="Text Placeholder 4">
            <a:extLst>
              <a:ext uri="{FF2B5EF4-FFF2-40B4-BE49-F238E27FC236}">
                <a16:creationId xmlns:a16="http://schemas.microsoft.com/office/drawing/2014/main" id="{12004DE9-81EE-4DEC-A3A7-A52506764A47}"/>
              </a:ext>
            </a:extLst>
          </p:cNvPr>
          <p:cNvSpPr txBox="1">
            <a:spLocks/>
          </p:cNvSpPr>
          <p:nvPr/>
        </p:nvSpPr>
        <p:spPr>
          <a:xfrm>
            <a:off x="1144008" y="3739068"/>
            <a:ext cx="6484097" cy="1164887"/>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36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32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Arial" panose="020B0604020202020204" pitchFamily="34" charset="0"/>
                <a:cs typeface="Arial" panose="020B0604020202020204" pitchFamily="34" charset="0"/>
              </a:rPr>
              <a:t>…to respond to the needs of sexual assault survivors</a:t>
            </a:r>
            <a:endParaRPr lang="en-US">
              <a:latin typeface="Arial" panose="020B0604020202020204" pitchFamily="34" charset="0"/>
              <a:cs typeface="Arial" panose="020B0604020202020204" pitchFamily="34" charset="0"/>
            </a:endParaRPr>
          </a:p>
        </p:txBody>
      </p:sp>
      <p:pic>
        <p:nvPicPr>
          <p:cNvPr id="9" name="Picture 8" descr="Text&#10;&#10;Description automatically generated with medium confidence">
            <a:extLst>
              <a:ext uri="{FF2B5EF4-FFF2-40B4-BE49-F238E27FC236}">
                <a16:creationId xmlns:a16="http://schemas.microsoft.com/office/drawing/2014/main" id="{60247BA2-658E-4D7A-A377-6F1E41B06FDA}"/>
              </a:ext>
            </a:extLst>
          </p:cNvPr>
          <p:cNvPicPr>
            <a:picLocks noChangeAspect="1"/>
          </p:cNvPicPr>
          <p:nvPr/>
        </p:nvPicPr>
        <p:blipFill>
          <a:blip r:embed="rId3"/>
          <a:stretch>
            <a:fillRect/>
          </a:stretch>
        </p:blipFill>
        <p:spPr>
          <a:xfrm>
            <a:off x="153403" y="431959"/>
            <a:ext cx="6759536" cy="1338522"/>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FCD5DC43-7126-4617-8E79-61D2622425A3}"/>
              </a:ext>
            </a:extLst>
          </p:cNvPr>
          <p:cNvPicPr>
            <a:picLocks noChangeAspect="1"/>
          </p:cNvPicPr>
          <p:nvPr/>
        </p:nvPicPr>
        <p:blipFill>
          <a:blip r:embed="rId4"/>
          <a:stretch>
            <a:fillRect/>
          </a:stretch>
        </p:blipFill>
        <p:spPr>
          <a:xfrm>
            <a:off x="18218113" y="433264"/>
            <a:ext cx="1604004" cy="1614221"/>
          </a:xfrm>
          <a:prstGeom prst="rect">
            <a:avLst/>
          </a:prstGeom>
        </p:spPr>
      </p:pic>
      <p:sp>
        <p:nvSpPr>
          <p:cNvPr id="12" name="TextBox 11">
            <a:extLst>
              <a:ext uri="{FF2B5EF4-FFF2-40B4-BE49-F238E27FC236}">
                <a16:creationId xmlns:a16="http://schemas.microsoft.com/office/drawing/2014/main" id="{9D722B7B-3290-48D8-AB4D-B815E34968B6}"/>
              </a:ext>
            </a:extLst>
          </p:cNvPr>
          <p:cNvSpPr txBox="1"/>
          <p:nvPr/>
        </p:nvSpPr>
        <p:spPr>
          <a:xfrm>
            <a:off x="450854" y="10236169"/>
            <a:ext cx="19202394" cy="641745"/>
          </a:xfrm>
          <a:prstGeom prst="rect">
            <a:avLst/>
          </a:prstGeom>
          <a:solidFill>
            <a:schemeClr val="accent4">
              <a:lumMod val="60000"/>
              <a:lumOff val="40000"/>
            </a:schemeClr>
          </a:solidFill>
          <a:ln>
            <a:noFill/>
          </a:ln>
        </p:spPr>
        <p:txBody>
          <a:bodyPr wrap="square" rtlCol="0" anchor="ctr" anchorCtr="0">
            <a:noAutofit/>
          </a:bodyPr>
          <a:lstStyle/>
          <a:p>
            <a:pPr algn="ctr"/>
            <a:r>
              <a:rPr lang="en-US">
                <a:solidFill>
                  <a:schemeClr val="accent3"/>
                </a:solidFill>
                <a:latin typeface="Arial" panose="020B0604020202020204" pitchFamily="34" charset="0"/>
                <a:cs typeface="Arial" panose="020B0604020202020204" pitchFamily="34" charset="0"/>
              </a:rPr>
              <a:t> </a:t>
            </a:r>
            <a:r>
              <a:rPr lang="en-US" b="1">
                <a:solidFill>
                  <a:schemeClr val="accent3"/>
                </a:solidFill>
                <a:latin typeface="Arial" panose="020B0604020202020204" pitchFamily="34" charset="0"/>
                <a:cs typeface="Arial" panose="020B0604020202020204" pitchFamily="34" charset="0"/>
              </a:rPr>
              <a:t>Safe Abortion Care Sub-Working Group</a:t>
            </a:r>
            <a:r>
              <a:rPr lang="en-US">
                <a:solidFill>
                  <a:schemeClr val="accent3"/>
                </a:solidFill>
                <a:latin typeface="Arial" panose="020B0604020202020204" pitchFamily="34" charset="0"/>
                <a:cs typeface="Arial" panose="020B0604020202020204" pitchFamily="34" charset="0"/>
              </a:rPr>
              <a:t>: </a:t>
            </a:r>
            <a:r>
              <a:rPr lang="en-US">
                <a:solidFill>
                  <a:schemeClr val="accent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https://iawg.net/about/sub-working-groups/safe-abortion-care</a:t>
            </a:r>
            <a:r>
              <a:rPr lang="en-US">
                <a:solidFill>
                  <a:schemeClr val="accent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38946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A6B-824E-46A8-B486-6615A81C762E}"/>
              </a:ext>
            </a:extLst>
          </p:cNvPr>
          <p:cNvSpPr>
            <a:spLocks noGrp="1"/>
          </p:cNvSpPr>
          <p:nvPr>
            <p:ph type="title"/>
          </p:nvPr>
        </p:nvSpPr>
        <p:spPr>
          <a:xfrm>
            <a:off x="450850" y="1082675"/>
            <a:ext cx="7330254" cy="5864046"/>
          </a:xfrm>
        </p:spPr>
        <p:txBody>
          <a:bodyPr>
            <a:noAutofit/>
          </a:bodyPr>
          <a:lstStyle/>
          <a:p>
            <a:r>
              <a:rPr lang="en-US" sz="6000"/>
              <a:t>Resources for introducing abortion care as a part of minimum initial services</a:t>
            </a:r>
          </a:p>
        </p:txBody>
      </p:sp>
      <p:pic>
        <p:nvPicPr>
          <p:cNvPr id="6" name="Picture 5">
            <a:extLst>
              <a:ext uri="{FF2B5EF4-FFF2-40B4-BE49-F238E27FC236}">
                <a16:creationId xmlns:a16="http://schemas.microsoft.com/office/drawing/2014/main" id="{6809AA98-0830-4129-B83B-5EB4E85868EA}"/>
              </a:ext>
            </a:extLst>
          </p:cNvPr>
          <p:cNvPicPr>
            <a:picLocks noChangeAspect="1"/>
          </p:cNvPicPr>
          <p:nvPr/>
        </p:nvPicPr>
        <p:blipFill rotWithShape="1">
          <a:blip r:embed="rId3"/>
          <a:srcRect l="-1390" r="-1390"/>
          <a:stretch/>
        </p:blipFill>
        <p:spPr>
          <a:xfrm>
            <a:off x="13945918" y="920162"/>
            <a:ext cx="6158182" cy="7772400"/>
          </a:xfrm>
          <a:prstGeom prst="rect">
            <a:avLst/>
          </a:prstGeom>
          <a:ln>
            <a:noFill/>
          </a:ln>
          <a:effectLst/>
        </p:spPr>
      </p:pic>
      <p:pic>
        <p:nvPicPr>
          <p:cNvPr id="4" name="Picture 3">
            <a:extLst>
              <a:ext uri="{FF2B5EF4-FFF2-40B4-BE49-F238E27FC236}">
                <a16:creationId xmlns:a16="http://schemas.microsoft.com/office/drawing/2014/main" id="{4CD0786E-C291-4491-A118-7B80B7C405AE}"/>
              </a:ext>
            </a:extLst>
          </p:cNvPr>
          <p:cNvPicPr>
            <a:picLocks noChangeAspect="1"/>
          </p:cNvPicPr>
          <p:nvPr/>
        </p:nvPicPr>
        <p:blipFill rotWithShape="1">
          <a:blip r:embed="rId4"/>
          <a:srcRect b="1209"/>
          <a:stretch/>
        </p:blipFill>
        <p:spPr>
          <a:xfrm>
            <a:off x="7910414" y="920162"/>
            <a:ext cx="6035504" cy="7772400"/>
          </a:xfrm>
          <a:prstGeom prst="rect">
            <a:avLst/>
          </a:prstGeom>
          <a:ln>
            <a:noFill/>
          </a:ln>
          <a:effectLst/>
        </p:spPr>
      </p:pic>
      <p:sp>
        <p:nvSpPr>
          <p:cNvPr id="7" name="Rectangle 6">
            <a:extLst>
              <a:ext uri="{FF2B5EF4-FFF2-40B4-BE49-F238E27FC236}">
                <a16:creationId xmlns:a16="http://schemas.microsoft.com/office/drawing/2014/main" id="{6716236C-12F5-6A42-AFCD-69D94ADAF844}"/>
              </a:ext>
            </a:extLst>
          </p:cNvPr>
          <p:cNvSpPr/>
          <p:nvPr/>
        </p:nvSpPr>
        <p:spPr>
          <a:xfrm>
            <a:off x="348343" y="9825622"/>
            <a:ext cx="2133600" cy="1234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092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C3D-1DB1-42D5-AA93-6CFC79DFA9B3}"/>
              </a:ext>
            </a:extLst>
          </p:cNvPr>
          <p:cNvSpPr>
            <a:spLocks noGrp="1"/>
          </p:cNvSpPr>
          <p:nvPr>
            <p:ph type="title"/>
          </p:nvPr>
        </p:nvSpPr>
        <p:spPr>
          <a:xfrm>
            <a:off x="580164" y="1551339"/>
            <a:ext cx="17250635" cy="3691947"/>
          </a:xfrm>
        </p:spPr>
        <p:txBody>
          <a:bodyPr/>
          <a:lstStyle/>
          <a:p>
            <a:r>
              <a:rPr lang="en-IN"/>
              <a:t>Module 3: Trauma-informed care and abortion clinical services </a:t>
            </a:r>
          </a:p>
        </p:txBody>
      </p:sp>
      <p:pic>
        <p:nvPicPr>
          <p:cNvPr id="6" name="Picture 5">
            <a:extLst>
              <a:ext uri="{FF2B5EF4-FFF2-40B4-BE49-F238E27FC236}">
                <a16:creationId xmlns:a16="http://schemas.microsoft.com/office/drawing/2014/main" id="{9C0BCD68-D292-8348-AC14-D003BDC80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31091"/>
            <a:ext cx="17373600" cy="2026920"/>
          </a:xfrm>
          <a:prstGeom prst="rect">
            <a:avLst/>
          </a:prstGeom>
        </p:spPr>
      </p:pic>
    </p:spTree>
    <p:extLst>
      <p:ext uri="{BB962C8B-B14F-4D97-AF65-F5344CB8AC3E}">
        <p14:creationId xmlns:p14="http://schemas.microsoft.com/office/powerpoint/2010/main" val="2908578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FF69A8-9F0F-3E4A-A48C-EC4D4B368741}"/>
              </a:ext>
            </a:extLst>
          </p:cNvPr>
          <p:cNvSpPr>
            <a:spLocks noGrp="1"/>
          </p:cNvSpPr>
          <p:nvPr>
            <p:ph type="title"/>
          </p:nvPr>
        </p:nvSpPr>
        <p:spPr>
          <a:xfrm>
            <a:off x="450850" y="1082675"/>
            <a:ext cx="15391377" cy="2757911"/>
          </a:xfrm>
        </p:spPr>
        <p:txBody>
          <a:bodyPr/>
          <a:lstStyle/>
          <a:p>
            <a:r>
              <a:rPr lang="en-US"/>
              <a:t>Trauma-informed services = </a:t>
            </a:r>
            <a:br>
              <a:rPr lang="en-US"/>
            </a:br>
            <a:r>
              <a:rPr lang="en-US"/>
              <a:t>survivor-centered care </a:t>
            </a:r>
          </a:p>
        </p:txBody>
      </p:sp>
      <p:sp>
        <p:nvSpPr>
          <p:cNvPr id="2" name="Content Placeholder 1">
            <a:extLst>
              <a:ext uri="{FF2B5EF4-FFF2-40B4-BE49-F238E27FC236}">
                <a16:creationId xmlns:a16="http://schemas.microsoft.com/office/drawing/2014/main" id="{CA0122BC-2891-1546-980C-090F8075BD85}"/>
              </a:ext>
            </a:extLst>
          </p:cNvPr>
          <p:cNvSpPr>
            <a:spLocks noGrp="1"/>
          </p:cNvSpPr>
          <p:nvPr>
            <p:ph sz="quarter" idx="10"/>
          </p:nvPr>
        </p:nvSpPr>
        <p:spPr>
          <a:xfrm>
            <a:off x="450850" y="4083223"/>
            <a:ext cx="13680848" cy="6771084"/>
          </a:xfrm>
        </p:spPr>
        <p:txBody>
          <a:bodyPr wrap="square" lIns="0" tIns="0" rIns="0" bIns="0" anchor="t">
            <a:spAutoFit/>
          </a:bodyPr>
          <a:lstStyle/>
          <a:p>
            <a:pPr algn="l">
              <a:lnSpc>
                <a:spcPct val="100000"/>
              </a:lnSpc>
              <a:spcAft>
                <a:spcPts val="2400"/>
              </a:spcAft>
            </a:pPr>
            <a:r>
              <a:rPr lang="en-US" sz="3600" b="1">
                <a:solidFill>
                  <a:schemeClr val="accent3"/>
                </a:solidFill>
                <a:latin typeface="Helvetica"/>
                <a:cs typeface="Helvetica"/>
              </a:rPr>
              <a:t>Trauma-informed services </a:t>
            </a:r>
            <a:r>
              <a:rPr lang="en-US" sz="3600">
                <a:solidFill>
                  <a:schemeClr val="accent3"/>
                </a:solidFill>
                <a:latin typeface="Helvetica"/>
                <a:cs typeface="Helvetica"/>
              </a:rPr>
              <a:t>are informed about and sensitive to past trauma in survivors.</a:t>
            </a:r>
          </a:p>
          <a:p>
            <a:pPr>
              <a:lnSpc>
                <a:spcPct val="100000"/>
              </a:lnSpc>
              <a:spcAft>
                <a:spcPts val="2400"/>
              </a:spcAft>
            </a:pPr>
            <a:r>
              <a:rPr lang="en-US" sz="3600">
                <a:solidFill>
                  <a:schemeClr val="accent3"/>
                </a:solidFill>
                <a:latin typeface="Helvetica"/>
                <a:cs typeface="Helvetica"/>
              </a:rPr>
              <a:t>A</a:t>
            </a:r>
            <a:r>
              <a:rPr lang="en-US" sz="3600" b="1">
                <a:solidFill>
                  <a:schemeClr val="accent3"/>
                </a:solidFill>
                <a:latin typeface="Helvetica"/>
                <a:cs typeface="Helvetica"/>
              </a:rPr>
              <a:t> trauma-informed approach </a:t>
            </a:r>
            <a:r>
              <a:rPr lang="en-US" sz="3600">
                <a:solidFill>
                  <a:schemeClr val="accent3"/>
                </a:solidFill>
                <a:latin typeface="Helvetica"/>
                <a:cs typeface="Helvetica"/>
              </a:rPr>
              <a:t>integrates an understanding of the survivor’s history and the entire context of their experience. </a:t>
            </a:r>
            <a:endParaRPr lang="en-US" sz="3600">
              <a:solidFill>
                <a:schemeClr val="accent3"/>
              </a:solidFill>
            </a:endParaRPr>
          </a:p>
          <a:p>
            <a:pPr>
              <a:lnSpc>
                <a:spcPct val="100000"/>
              </a:lnSpc>
              <a:spcAft>
                <a:spcPts val="2400"/>
              </a:spcAft>
            </a:pPr>
            <a:r>
              <a:rPr lang="en-US" sz="3600">
                <a:solidFill>
                  <a:schemeClr val="accent3"/>
                </a:solidFill>
                <a:latin typeface="Helvetica"/>
                <a:cs typeface="Helvetica"/>
              </a:rPr>
              <a:t>A </a:t>
            </a:r>
            <a:r>
              <a:rPr lang="en-US" sz="3600" b="1">
                <a:solidFill>
                  <a:schemeClr val="accent3"/>
                </a:solidFill>
                <a:latin typeface="Helvetica"/>
                <a:cs typeface="Helvetica"/>
              </a:rPr>
              <a:t>survivor-centered approach</a:t>
            </a:r>
            <a:r>
              <a:rPr lang="en-US" sz="3600">
                <a:solidFill>
                  <a:schemeClr val="accent3"/>
                </a:solidFill>
                <a:latin typeface="Helvetica"/>
                <a:cs typeface="Helvetica"/>
              </a:rPr>
              <a:t> creates a supportive environment where a survivor’s rights are respected and ensures she is treated with dignity and respect.</a:t>
            </a:r>
          </a:p>
          <a:p>
            <a:pPr>
              <a:lnSpc>
                <a:spcPct val="100000"/>
              </a:lnSpc>
              <a:spcAft>
                <a:spcPts val="2400"/>
              </a:spcAft>
            </a:pPr>
            <a:r>
              <a:rPr lang="en-US" sz="3600" b="1" kern="1200">
                <a:solidFill>
                  <a:schemeClr val="accent3"/>
                </a:solidFill>
                <a:latin typeface="Helvetica"/>
                <a:ea typeface="+mn-ea"/>
                <a:cs typeface="Helvetica"/>
              </a:rPr>
              <a:t>R</a:t>
            </a:r>
            <a:r>
              <a:rPr lang="en-US" sz="3600" b="1" i="0" u="none" strike="noStrike" kern="1200" baseline="0">
                <a:solidFill>
                  <a:schemeClr val="accent3"/>
                </a:solidFill>
                <a:latin typeface="Helvetica"/>
                <a:ea typeface="+mn-ea"/>
                <a:cs typeface="Helvetica"/>
              </a:rPr>
              <a:t>e-traumatization</a:t>
            </a:r>
            <a:r>
              <a:rPr lang="en-US" sz="3600" b="0" i="0" u="none" strike="noStrike" kern="1200" baseline="0">
                <a:solidFill>
                  <a:schemeClr val="accent3"/>
                </a:solidFill>
                <a:latin typeface="+mn-lt"/>
                <a:ea typeface="+mn-ea"/>
                <a:cs typeface="+mn-cs"/>
              </a:rPr>
              <a:t> includes triggers, response to disclosure, contact with perpetrator, victimization</a:t>
            </a:r>
            <a:r>
              <a:rPr lang="en-US" sz="3600" kern="1200">
                <a:solidFill>
                  <a:schemeClr val="accent3"/>
                </a:solidFill>
                <a:latin typeface="+mn-lt"/>
                <a:ea typeface="+mn-ea"/>
                <a:cs typeface="+mn-cs"/>
              </a:rPr>
              <a:t> or </a:t>
            </a:r>
            <a:r>
              <a:rPr lang="en-US" sz="3600" b="0" i="0" u="none" strike="noStrike" kern="1200" baseline="0">
                <a:solidFill>
                  <a:schemeClr val="accent3"/>
                </a:solidFill>
                <a:latin typeface="+mn-lt"/>
                <a:ea typeface="+mn-ea"/>
                <a:cs typeface="+mn-cs"/>
              </a:rPr>
              <a:t>lack of control, empowerment, agency or a safe environment.</a:t>
            </a:r>
            <a:endParaRPr lang="en-US" sz="3600" b="0" i="0" u="none" strike="noStrike" kern="1200" baseline="0">
              <a:solidFill>
                <a:schemeClr val="accent3"/>
              </a:solidFill>
              <a:latin typeface="+mn-lt"/>
              <a:ea typeface="+mn-ea"/>
              <a:cs typeface="Calibri"/>
            </a:endParaRPr>
          </a:p>
        </p:txBody>
      </p:sp>
      <p:graphicFrame>
        <p:nvGraphicFramePr>
          <p:cNvPr id="8" name="Diagram 7">
            <a:extLst>
              <a:ext uri="{FF2B5EF4-FFF2-40B4-BE49-F238E27FC236}">
                <a16:creationId xmlns:a16="http://schemas.microsoft.com/office/drawing/2014/main" id="{7E48100D-F8F4-E547-B62C-CC691838C59D}"/>
              </a:ext>
            </a:extLst>
          </p:cNvPr>
          <p:cNvGraphicFramePr/>
          <p:nvPr>
            <p:extLst>
              <p:ext uri="{D42A27DB-BD31-4B8C-83A1-F6EECF244321}">
                <p14:modId xmlns:p14="http://schemas.microsoft.com/office/powerpoint/2010/main" val="4264132447"/>
              </p:ext>
            </p:extLst>
          </p:nvPr>
        </p:nvGraphicFramePr>
        <p:xfrm>
          <a:off x="12412811" y="3840586"/>
          <a:ext cx="7562701" cy="6947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8610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384471-D39F-C24F-9C98-21BC9F5CCACB}"/>
              </a:ext>
            </a:extLst>
          </p:cNvPr>
          <p:cNvSpPr>
            <a:spLocks noGrp="1"/>
          </p:cNvSpPr>
          <p:nvPr>
            <p:ph type="title"/>
          </p:nvPr>
        </p:nvSpPr>
        <p:spPr>
          <a:xfrm>
            <a:off x="450850" y="1082675"/>
            <a:ext cx="15391377" cy="2757911"/>
          </a:xfrm>
        </p:spPr>
        <p:txBody>
          <a:bodyPr/>
          <a:lstStyle/>
          <a:p>
            <a:r>
              <a:rPr lang="en-US"/>
              <a:t>Do no harm</a:t>
            </a:r>
          </a:p>
        </p:txBody>
      </p:sp>
      <p:sp>
        <p:nvSpPr>
          <p:cNvPr id="4" name="Content Placeholder 3">
            <a:extLst>
              <a:ext uri="{FF2B5EF4-FFF2-40B4-BE49-F238E27FC236}">
                <a16:creationId xmlns:a16="http://schemas.microsoft.com/office/drawing/2014/main" id="{9B56103A-9FCA-4C45-A811-5F931C799187}"/>
              </a:ext>
            </a:extLst>
          </p:cNvPr>
          <p:cNvSpPr>
            <a:spLocks noGrp="1"/>
          </p:cNvSpPr>
          <p:nvPr>
            <p:ph sz="quarter" idx="10"/>
          </p:nvPr>
        </p:nvSpPr>
        <p:spPr>
          <a:xfrm>
            <a:off x="580754" y="2779691"/>
            <a:ext cx="18514107" cy="6155531"/>
          </a:xfrm>
        </p:spPr>
        <p:txBody>
          <a:bodyPr wrap="square" lIns="0" tIns="0" rIns="0" bIns="0" anchor="t">
            <a:spAutoFit/>
          </a:bodyPr>
          <a:lstStyle/>
          <a:p>
            <a:pPr marL="457200" lvl="1" indent="-457200">
              <a:lnSpc>
                <a:spcPct val="100000"/>
              </a:lnSpc>
              <a:spcBef>
                <a:spcPts val="1200"/>
              </a:spcBef>
              <a:buSzPct val="100000"/>
            </a:pPr>
            <a:r>
              <a:rPr lang="en-US" sz="3600">
                <a:solidFill>
                  <a:schemeClr val="tx1"/>
                </a:solidFill>
                <a:latin typeface="Arial" panose="020B0604020202020204" pitchFamily="34" charset="0"/>
                <a:cs typeface="Arial" panose="020B0604020202020204" pitchFamily="34" charset="0"/>
              </a:rPr>
              <a:t>The WHO </a:t>
            </a:r>
            <a:r>
              <a:rPr lang="en-US" sz="3600" b="1">
                <a:solidFill>
                  <a:schemeClr val="tx1"/>
                </a:solidFill>
                <a:latin typeface="Arial" panose="020B0604020202020204" pitchFamily="34" charset="0"/>
                <a:cs typeface="Arial" panose="020B0604020202020204" pitchFamily="34" charset="0"/>
              </a:rPr>
              <a:t>encourages</a:t>
            </a:r>
            <a:r>
              <a:rPr lang="en-US" sz="3600">
                <a:solidFill>
                  <a:schemeClr val="tx1"/>
                </a:solidFill>
                <a:latin typeface="Arial" panose="020B0604020202020204" pitchFamily="34" charset="0"/>
                <a:cs typeface="Arial" panose="020B0604020202020204" pitchFamily="34" charset="0"/>
              </a:rPr>
              <a:t> health workers to raise the topic of sexual violence and intimate partner violence </a:t>
            </a:r>
            <a:r>
              <a:rPr lang="en-US" sz="3600" b="1">
                <a:solidFill>
                  <a:schemeClr val="tx1"/>
                </a:solidFill>
                <a:latin typeface="Arial" panose="020B0604020202020204" pitchFamily="34" charset="0"/>
                <a:cs typeface="Arial" panose="020B0604020202020204" pitchFamily="34" charset="0"/>
              </a:rPr>
              <a:t>only with women who have injuries or conditions </a:t>
            </a:r>
            <a:r>
              <a:rPr lang="en-US" sz="3600">
                <a:solidFill>
                  <a:schemeClr val="tx1"/>
                </a:solidFill>
                <a:latin typeface="Arial" panose="020B0604020202020204" pitchFamily="34" charset="0"/>
                <a:cs typeface="Arial" panose="020B0604020202020204" pitchFamily="34" charset="0"/>
              </a:rPr>
              <a:t>that they suspect are </a:t>
            </a:r>
            <a:r>
              <a:rPr lang="en-US" sz="3600" b="1">
                <a:solidFill>
                  <a:schemeClr val="tx1"/>
                </a:solidFill>
                <a:latin typeface="Arial" panose="020B0604020202020204" pitchFamily="34" charset="0"/>
                <a:cs typeface="Arial" panose="020B0604020202020204" pitchFamily="34" charset="0"/>
              </a:rPr>
              <a:t>related to violence</a:t>
            </a:r>
            <a:r>
              <a:rPr lang="en-US" sz="3600">
                <a:solidFill>
                  <a:schemeClr val="tx1"/>
                </a:solidFill>
                <a:latin typeface="Arial" panose="020B0604020202020204" pitchFamily="34" charset="0"/>
                <a:cs typeface="Arial" panose="020B0604020202020204" pitchFamily="34" charset="0"/>
              </a:rPr>
              <a:t>.</a:t>
            </a:r>
          </a:p>
          <a:p>
            <a:pPr marL="457200" lvl="1" indent="-457200">
              <a:lnSpc>
                <a:spcPct val="100000"/>
              </a:lnSpc>
              <a:spcBef>
                <a:spcPts val="1200"/>
              </a:spcBef>
              <a:buSzPct val="100000"/>
            </a:pPr>
            <a:r>
              <a:rPr lang="en-US" sz="3600">
                <a:solidFill>
                  <a:schemeClr val="tx1"/>
                </a:solidFill>
                <a:latin typeface="Arial" panose="020B0604020202020204" pitchFamily="34" charset="0"/>
                <a:cs typeface="Arial" panose="020B0604020202020204" pitchFamily="34" charset="0"/>
              </a:rPr>
              <a:t>Provide women-centered care by applying the four core principles of safety, respect, confidentiality and nondiscrimination.</a:t>
            </a:r>
          </a:p>
          <a:p>
            <a:pPr marL="457200" lvl="1" indent="-457200">
              <a:lnSpc>
                <a:spcPct val="100000"/>
              </a:lnSpc>
              <a:spcBef>
                <a:spcPts val="1200"/>
              </a:spcBef>
              <a:buSzPct val="100000"/>
            </a:pPr>
            <a:r>
              <a:rPr lang="en-US" sz="3600">
                <a:solidFill>
                  <a:schemeClr val="tx1"/>
                </a:solidFill>
                <a:latin typeface="Arial" panose="020B0604020202020204" pitchFamily="34" charset="0"/>
                <a:cs typeface="Arial" panose="020B0604020202020204" pitchFamily="34" charset="0"/>
              </a:rPr>
              <a:t>Ensure information is confidential and referrals aligned with local GBV protocols and guidelines.</a:t>
            </a:r>
          </a:p>
          <a:p>
            <a:pPr marL="457200" lvl="1" indent="-457200">
              <a:lnSpc>
                <a:spcPct val="100000"/>
              </a:lnSpc>
              <a:spcBef>
                <a:spcPts val="1200"/>
              </a:spcBef>
              <a:buSzPct val="100000"/>
            </a:pPr>
            <a:r>
              <a:rPr lang="en-US" sz="3600">
                <a:solidFill>
                  <a:schemeClr val="tx1"/>
                </a:solidFill>
                <a:latin typeface="Arial" panose="020B0604020202020204" pitchFamily="34" charset="0"/>
                <a:cs typeface="Arial" panose="020B0604020202020204" pitchFamily="34" charset="0"/>
              </a:rPr>
              <a:t>Apply the highest standard of care. In recent research, abortion clients identified kindness, non-judgmental treatment, individualized information and interactive counseling as the most important aspects in counseling. * </a:t>
            </a:r>
          </a:p>
        </p:txBody>
      </p:sp>
      <p:sp>
        <p:nvSpPr>
          <p:cNvPr id="5" name="TextBox 4">
            <a:extLst>
              <a:ext uri="{FF2B5EF4-FFF2-40B4-BE49-F238E27FC236}">
                <a16:creationId xmlns:a16="http://schemas.microsoft.com/office/drawing/2014/main" id="{87B501EF-0221-4758-A6E0-348EBCE253EF}"/>
              </a:ext>
            </a:extLst>
          </p:cNvPr>
          <p:cNvSpPr txBox="1"/>
          <p:nvPr/>
        </p:nvSpPr>
        <p:spPr>
          <a:xfrm>
            <a:off x="450851" y="9912945"/>
            <a:ext cx="19202400" cy="923330"/>
          </a:xfrm>
          <a:prstGeom prst="rect">
            <a:avLst/>
          </a:prstGeom>
          <a:solidFill>
            <a:schemeClr val="accent4">
              <a:lumMod val="40000"/>
              <a:lumOff val="60000"/>
            </a:schemeClr>
          </a:solidFill>
          <a:ln>
            <a:noFill/>
          </a:ln>
        </p:spPr>
        <p:txBody>
          <a:bodyPr wrap="square" lIns="182880" tIns="182880" rIns="182880" bIns="182880" rtlCol="0">
            <a:spAutoFit/>
          </a:bodyPr>
          <a:lstStyle/>
          <a:p>
            <a:r>
              <a:rPr lang="en-US">
                <a:solidFill>
                  <a:schemeClr val="tx1">
                    <a:lumMod val="50000"/>
                  </a:schemeClr>
                </a:solidFill>
              </a:rPr>
              <a:t>*Sarah E Baum, Rebecca Wilkins, Muthoni Wachira, Deepesh Gupta, </a:t>
            </a:r>
            <a:r>
              <a:rPr lang="en-US" err="1">
                <a:solidFill>
                  <a:schemeClr val="tx1">
                    <a:lumMod val="50000"/>
                  </a:schemeClr>
                </a:solidFill>
              </a:rPr>
              <a:t>Shamala</a:t>
            </a:r>
            <a:r>
              <a:rPr lang="en-US">
                <a:solidFill>
                  <a:schemeClr val="tx1">
                    <a:lumMod val="50000"/>
                  </a:schemeClr>
                </a:solidFill>
              </a:rPr>
              <a:t> </a:t>
            </a:r>
            <a:r>
              <a:rPr lang="en-US" err="1">
                <a:solidFill>
                  <a:schemeClr val="tx1">
                    <a:lumMod val="50000"/>
                  </a:schemeClr>
                </a:solidFill>
              </a:rPr>
              <a:t>Dupte</a:t>
            </a:r>
            <a:r>
              <a:rPr lang="en-US">
                <a:solidFill>
                  <a:schemeClr val="tx1">
                    <a:lumMod val="50000"/>
                  </a:schemeClr>
                </a:solidFill>
              </a:rPr>
              <a:t>, Peter Ngugi, Shelly </a:t>
            </a:r>
            <a:r>
              <a:rPr lang="en-US" err="1">
                <a:solidFill>
                  <a:schemeClr val="tx1">
                    <a:lumMod val="50000"/>
                  </a:schemeClr>
                </a:solidFill>
              </a:rPr>
              <a:t>Makleff</a:t>
            </a:r>
            <a:r>
              <a:rPr lang="en-US">
                <a:solidFill>
                  <a:schemeClr val="tx1">
                    <a:lumMod val="50000"/>
                  </a:schemeClr>
                </a:solidFill>
              </a:rPr>
              <a:t>, Abortion quality of care from the client perspective: a qualitative study in India and Kenya, Health Policy and Planning, 2021; czab065, </a:t>
            </a:r>
            <a:r>
              <a:rPr lang="en-US">
                <a:solidFill>
                  <a:schemeClr val="tx1">
                    <a:lumMod val="50000"/>
                  </a:schemeClr>
                </a:solidFill>
                <a:hlinkClick r:id="rId3"/>
              </a:rPr>
              <a:t>https://doi.org/10.1093/heapol/czab065</a:t>
            </a:r>
            <a:r>
              <a:rPr lang="en-US">
                <a:solidFill>
                  <a:schemeClr val="tx1">
                    <a:lumMod val="50000"/>
                  </a:schemeClr>
                </a:solidFill>
              </a:rPr>
              <a:t> </a:t>
            </a:r>
          </a:p>
        </p:txBody>
      </p:sp>
    </p:spTree>
    <p:extLst>
      <p:ext uri="{BB962C8B-B14F-4D97-AF65-F5344CB8AC3E}">
        <p14:creationId xmlns:p14="http://schemas.microsoft.com/office/powerpoint/2010/main" val="14551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60994-3218-EB41-AA02-20785CC08765}"/>
              </a:ext>
            </a:extLst>
          </p:cNvPr>
          <p:cNvSpPr>
            <a:spLocks noGrp="1"/>
          </p:cNvSpPr>
          <p:nvPr>
            <p:ph type="title"/>
          </p:nvPr>
        </p:nvSpPr>
        <p:spPr>
          <a:xfrm>
            <a:off x="450850" y="1082675"/>
            <a:ext cx="15391377" cy="2757911"/>
          </a:xfrm>
        </p:spPr>
        <p:txBody>
          <a:bodyPr/>
          <a:lstStyle/>
          <a:p>
            <a:r>
              <a:rPr lang="en-US" sz="6600"/>
              <a:t>The provider's role </a:t>
            </a:r>
          </a:p>
        </p:txBody>
      </p:sp>
      <p:sp>
        <p:nvSpPr>
          <p:cNvPr id="4" name="Content Placeholder 3">
            <a:extLst>
              <a:ext uri="{FF2B5EF4-FFF2-40B4-BE49-F238E27FC236}">
                <a16:creationId xmlns:a16="http://schemas.microsoft.com/office/drawing/2014/main" id="{8CB7A106-92A4-4D43-9C1F-01D20775B5E6}"/>
              </a:ext>
            </a:extLst>
          </p:cNvPr>
          <p:cNvSpPr>
            <a:spLocks noGrp="1"/>
          </p:cNvSpPr>
          <p:nvPr>
            <p:ph sz="quarter" idx="10"/>
          </p:nvPr>
        </p:nvSpPr>
        <p:spPr>
          <a:xfrm>
            <a:off x="698004" y="2461630"/>
            <a:ext cx="18113829" cy="7971413"/>
          </a:xfrm>
        </p:spPr>
        <p:txBody>
          <a:bodyPr wrap="square" lIns="0" tIns="0" rIns="0" bIns="0" anchor="t">
            <a:spAutoFit/>
          </a:bodyPr>
          <a:lstStyle/>
          <a:p>
            <a:pPr marL="571500" lvl="1" indent="-571500">
              <a:lnSpc>
                <a:spcPct val="100000"/>
              </a:lnSpc>
              <a:spcBef>
                <a:spcPts val="0"/>
              </a:spcBef>
              <a:spcAft>
                <a:spcPts val="1200"/>
              </a:spcAft>
              <a:buSzPct val="100000"/>
            </a:pPr>
            <a:r>
              <a:rPr lang="en-US" sz="3600">
                <a:solidFill>
                  <a:schemeClr val="tx1"/>
                </a:solidFill>
                <a:latin typeface="Arial" panose="020B0604020202020204" pitchFamily="34" charset="0"/>
                <a:cs typeface="Arial" panose="020B0604020202020204" pitchFamily="34" charset="0"/>
              </a:rPr>
              <a:t>Include visible information on women’s rights to SRH services, including GBV, abortion, and contraception</a:t>
            </a:r>
          </a:p>
          <a:p>
            <a:pPr marL="571500" lvl="1" indent="-571500">
              <a:lnSpc>
                <a:spcPct val="100000"/>
              </a:lnSpc>
              <a:spcBef>
                <a:spcPts val="0"/>
              </a:spcBef>
              <a:spcAft>
                <a:spcPts val="1200"/>
              </a:spcAft>
              <a:buSzPct val="100000"/>
            </a:pPr>
            <a:r>
              <a:rPr lang="en-US" sz="3600">
                <a:solidFill>
                  <a:schemeClr val="tx1"/>
                </a:solidFill>
                <a:latin typeface="Arial" panose="020B0604020202020204" pitchFamily="34" charset="0"/>
                <a:cs typeface="Arial" panose="020B0604020202020204" pitchFamily="34" charset="0"/>
              </a:rPr>
              <a:t>Ensure front line providers have information, education and communication materials and job aids </a:t>
            </a:r>
          </a:p>
          <a:p>
            <a:pPr marL="571500" lvl="1" indent="-571500">
              <a:lnSpc>
                <a:spcPct val="100000"/>
              </a:lnSpc>
              <a:spcBef>
                <a:spcPts val="0"/>
              </a:spcBef>
              <a:spcAft>
                <a:spcPts val="1200"/>
              </a:spcAft>
              <a:buSzPct val="100000"/>
            </a:pPr>
            <a:r>
              <a:rPr lang="en-US" sz="3600">
                <a:solidFill>
                  <a:schemeClr val="tx1"/>
                </a:solidFill>
                <a:latin typeface="Arial" panose="020B0604020202020204" pitchFamily="34" charset="0"/>
                <a:cs typeface="Arial" panose="020B0604020202020204" pitchFamily="34" charset="0"/>
              </a:rPr>
              <a:t>Ensure training (to designated abortion providers) and whole site orientation sessions on survivor-centered care for staff</a:t>
            </a:r>
          </a:p>
          <a:p>
            <a:pPr marL="571500" lvl="1" indent="-571500">
              <a:lnSpc>
                <a:spcPct val="100000"/>
              </a:lnSpc>
              <a:spcBef>
                <a:spcPts val="0"/>
              </a:spcBef>
              <a:spcAft>
                <a:spcPts val="1200"/>
              </a:spcAft>
              <a:buSzPct val="100000"/>
            </a:pPr>
            <a:r>
              <a:rPr lang="en-US" sz="3600">
                <a:solidFill>
                  <a:schemeClr val="tx1"/>
                </a:solidFill>
                <a:latin typeface="Arial" panose="020B0604020202020204" pitchFamily="34" charset="0"/>
                <a:cs typeface="Arial" panose="020B0604020202020204" pitchFamily="34" charset="0"/>
              </a:rPr>
              <a:t>Ensure that all staff know reporting to the police by frontline providers is </a:t>
            </a:r>
            <a:r>
              <a:rPr lang="en-US" sz="3600" b="1">
                <a:solidFill>
                  <a:schemeClr val="tx1"/>
                </a:solidFill>
                <a:latin typeface="Arial" panose="020B0604020202020204" pitchFamily="34" charset="0"/>
                <a:cs typeface="Arial" panose="020B0604020202020204" pitchFamily="34" charset="0"/>
              </a:rPr>
              <a:t>NOT </a:t>
            </a:r>
            <a:r>
              <a:rPr lang="en-US" sz="3600">
                <a:solidFill>
                  <a:schemeClr val="tx1"/>
                </a:solidFill>
                <a:latin typeface="Arial" panose="020B0604020202020204" pitchFamily="34" charset="0"/>
                <a:cs typeface="Arial" panose="020B0604020202020204" pitchFamily="34" charset="0"/>
              </a:rPr>
              <a:t>mandatory unless specified by national laws. </a:t>
            </a:r>
            <a:r>
              <a:rPr lang="en-US" sz="3600" i="1">
                <a:solidFill>
                  <a:schemeClr val="tx1"/>
                </a:solidFill>
                <a:latin typeface="Arial" panose="020B0604020202020204" pitchFamily="34" charset="0"/>
                <a:cs typeface="Arial" panose="020B0604020202020204" pitchFamily="34" charset="0"/>
              </a:rPr>
              <a:t>In some countries mandatory reporting on the sexual abuse of minors is required. If so, conversations should be held in advance about compliance and legal and personal risks to providers and clients.</a:t>
            </a:r>
          </a:p>
          <a:p>
            <a:pPr marL="571500" lvl="1" indent="-571500">
              <a:lnSpc>
                <a:spcPct val="100000"/>
              </a:lnSpc>
              <a:spcBef>
                <a:spcPts val="0"/>
              </a:spcBef>
              <a:spcAft>
                <a:spcPts val="1200"/>
              </a:spcAft>
              <a:buSzPct val="100000"/>
            </a:pPr>
            <a:r>
              <a:rPr lang="en-US" sz="3600">
                <a:solidFill>
                  <a:schemeClr val="tx1"/>
                </a:solidFill>
                <a:latin typeface="Arial" panose="020B0604020202020204" pitchFamily="34" charset="0"/>
                <a:cs typeface="Arial" panose="020B0604020202020204" pitchFamily="34" charset="0"/>
              </a:rPr>
              <a:t>Ensure that all staff know the four principles of safety, respect, confidentiality, and nondiscrimination</a:t>
            </a:r>
          </a:p>
        </p:txBody>
      </p:sp>
    </p:spTree>
    <p:extLst>
      <p:ext uri="{BB962C8B-B14F-4D97-AF65-F5344CB8AC3E}">
        <p14:creationId xmlns:p14="http://schemas.microsoft.com/office/powerpoint/2010/main" val="4016794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8C3B33-46AE-4094-9275-776ED5B44F2F}"/>
              </a:ext>
            </a:extLst>
          </p:cNvPr>
          <p:cNvSpPr>
            <a:spLocks noGrp="1"/>
          </p:cNvSpPr>
          <p:nvPr>
            <p:ph type="title"/>
          </p:nvPr>
        </p:nvSpPr>
        <p:spPr>
          <a:xfrm>
            <a:off x="503748" y="1124998"/>
            <a:ext cx="15391377" cy="2757911"/>
          </a:xfrm>
        </p:spPr>
        <p:txBody>
          <a:bodyPr/>
          <a:lstStyle/>
          <a:p>
            <a:r>
              <a:rPr lang="en-US"/>
              <a:t>Mandatory reporting is </a:t>
            </a:r>
            <a:r>
              <a:rPr lang="en-US" u="sng"/>
              <a:t>NOT</a:t>
            </a:r>
            <a:r>
              <a:rPr lang="en-US"/>
              <a:t> recommended</a:t>
            </a:r>
          </a:p>
        </p:txBody>
      </p:sp>
      <p:sp>
        <p:nvSpPr>
          <p:cNvPr id="2" name="Content Placeholder 1">
            <a:extLst>
              <a:ext uri="{FF2B5EF4-FFF2-40B4-BE49-F238E27FC236}">
                <a16:creationId xmlns:a16="http://schemas.microsoft.com/office/drawing/2014/main" id="{8B458ECD-6A84-4D9A-A87B-53B50DDF1D03}"/>
              </a:ext>
            </a:extLst>
          </p:cNvPr>
          <p:cNvSpPr>
            <a:spLocks noGrp="1"/>
          </p:cNvSpPr>
          <p:nvPr>
            <p:ph sz="quarter" idx="10"/>
          </p:nvPr>
        </p:nvSpPr>
        <p:spPr>
          <a:xfrm>
            <a:off x="579437" y="4023405"/>
            <a:ext cx="17626013" cy="3338739"/>
          </a:xfrm>
        </p:spPr>
        <p:txBody>
          <a:bodyPr/>
          <a:lstStyle/>
          <a:p>
            <a:pPr>
              <a:lnSpc>
                <a:spcPct val="100000"/>
              </a:lnSpc>
              <a:spcAft>
                <a:spcPts val="1200"/>
              </a:spcAft>
            </a:pPr>
            <a:r>
              <a:rPr lang="en-US" sz="3600" b="1">
                <a:solidFill>
                  <a:schemeClr val="tx1"/>
                </a:solidFill>
              </a:rPr>
              <a:t>“Prompt, safe abortion services should be provided on the basis of a woman’s complaint rather than requiring forensic evidence or police examination. Administrative requirements should be minimized and clear protocols established for both police and health-care providers as this will facilitate referral and access to care.”</a:t>
            </a:r>
          </a:p>
        </p:txBody>
      </p:sp>
      <p:sp>
        <p:nvSpPr>
          <p:cNvPr id="4" name="TextBox 3">
            <a:extLst>
              <a:ext uri="{FF2B5EF4-FFF2-40B4-BE49-F238E27FC236}">
                <a16:creationId xmlns:a16="http://schemas.microsoft.com/office/drawing/2014/main" id="{23D7A7D9-8982-4230-8688-B63D45600129}"/>
              </a:ext>
            </a:extLst>
          </p:cNvPr>
          <p:cNvSpPr txBox="1"/>
          <p:nvPr/>
        </p:nvSpPr>
        <p:spPr>
          <a:xfrm>
            <a:off x="450851" y="9790412"/>
            <a:ext cx="19202400" cy="1107996"/>
          </a:xfrm>
          <a:prstGeom prst="rect">
            <a:avLst/>
          </a:prstGeom>
          <a:solidFill>
            <a:schemeClr val="accent4">
              <a:lumMod val="40000"/>
              <a:lumOff val="60000"/>
            </a:schemeClr>
          </a:solidFill>
          <a:ln>
            <a:noFill/>
          </a:ln>
        </p:spPr>
        <p:txBody>
          <a:bodyPr wrap="square" lIns="274320" tIns="274320" rIns="274320" bIns="274320" rtlCol="0">
            <a:spAutoFit/>
          </a:bodyPr>
          <a:lstStyle/>
          <a:p>
            <a:pPr algn="ctr"/>
            <a:r>
              <a:rPr lang="en-US"/>
              <a:t>Also see -  </a:t>
            </a:r>
            <a:r>
              <a:rPr lang="en-US" i="1"/>
              <a:t>Law and Policy Guide: Rape and Incest Exceptions, </a:t>
            </a:r>
            <a:r>
              <a:rPr lang="en-US"/>
              <a:t>Center for Reproductive Rights</a:t>
            </a:r>
          </a:p>
          <a:p>
            <a:pPr algn="ctr"/>
            <a:r>
              <a:rPr lang="en-US" i="1">
                <a:hlinkClick r:id="rId3"/>
              </a:rPr>
              <a:t>https://maps.reproductiverights.org/law-and-policy-guide-rape-and-incest</a:t>
            </a:r>
            <a:r>
              <a:rPr lang="en-US" i="1"/>
              <a:t> </a:t>
            </a:r>
          </a:p>
        </p:txBody>
      </p:sp>
      <p:sp>
        <p:nvSpPr>
          <p:cNvPr id="5" name="TextBox 4">
            <a:extLst>
              <a:ext uri="{FF2B5EF4-FFF2-40B4-BE49-F238E27FC236}">
                <a16:creationId xmlns:a16="http://schemas.microsoft.com/office/drawing/2014/main" id="{E549211B-DCF0-6347-8BB1-2E980AB11833}"/>
              </a:ext>
            </a:extLst>
          </p:cNvPr>
          <p:cNvSpPr txBox="1"/>
          <p:nvPr/>
        </p:nvSpPr>
        <p:spPr>
          <a:xfrm>
            <a:off x="10509250" y="7622170"/>
            <a:ext cx="7930292" cy="954107"/>
          </a:xfrm>
          <a:prstGeom prst="rect">
            <a:avLst/>
          </a:prstGeom>
          <a:noFill/>
        </p:spPr>
        <p:txBody>
          <a:bodyPr wrap="square" rtlCol="0">
            <a:spAutoFit/>
          </a:bodyPr>
          <a:lstStyle/>
          <a:p>
            <a:r>
              <a:rPr lang="en-US" sz="2800"/>
              <a:t>WHO (2012). Safe abortion: technical and policy guidance for health systems, pp. 92-93.</a:t>
            </a:r>
          </a:p>
        </p:txBody>
      </p:sp>
    </p:spTree>
    <p:extLst>
      <p:ext uri="{BB962C8B-B14F-4D97-AF65-F5344CB8AC3E}">
        <p14:creationId xmlns:p14="http://schemas.microsoft.com/office/powerpoint/2010/main" val="1936093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61" y="309217"/>
            <a:ext cx="18943779" cy="2757911"/>
          </a:xfrm>
        </p:spPr>
        <p:txBody>
          <a:bodyPr>
            <a:normAutofit fontScale="90000"/>
          </a:bodyPr>
          <a:lstStyle/>
          <a:p>
            <a:pPr algn="ctr"/>
            <a:r>
              <a:rPr lang="en-US" sz="8740">
                <a:solidFill>
                  <a:schemeClr val="accent1"/>
                </a:solidFill>
              </a:rPr>
              <a:t>Serious Health Outcomes of Violence</a:t>
            </a:r>
            <a:endParaRPr lang="en-US" b="1">
              <a:solidFill>
                <a:schemeClr val="accent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135737" y="2040444"/>
            <a:ext cx="7832627" cy="7832627"/>
          </a:xfrm>
          <a:prstGeom prst="rect">
            <a:avLst/>
          </a:prstGeom>
          <a:ln>
            <a:noFill/>
          </a:ln>
        </p:spPr>
      </p:pic>
      <p:sp>
        <p:nvSpPr>
          <p:cNvPr id="6" name="Rectangle 5"/>
          <p:cNvSpPr/>
          <p:nvPr/>
        </p:nvSpPr>
        <p:spPr>
          <a:xfrm>
            <a:off x="2417181" y="2495723"/>
            <a:ext cx="4871989" cy="2346255"/>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0" tIns="182880" r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68"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Mental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9"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Depression, suicidal thoughts or attempts, anxiety, </a:t>
            </a:r>
            <a:r>
              <a:rPr lang="en-US" sz="2309">
                <a:solidFill>
                  <a:schemeClr val="tx1"/>
                </a:solidFill>
                <a:latin typeface="Arial" panose="020B0604020202020204" pitchFamily="34" charset="0"/>
                <a:cs typeface="Arial" panose="020B0604020202020204" pitchFamily="34" charset="0"/>
              </a:rPr>
              <a:t>post-traumatic stress disorder</a:t>
            </a:r>
            <a:r>
              <a:rPr kumimoji="0" lang="en-US" sz="2309"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insomnia, panic attacks, mental disorders</a:t>
            </a:r>
          </a:p>
        </p:txBody>
      </p:sp>
      <p:sp>
        <p:nvSpPr>
          <p:cNvPr id="10" name="Rectangle 9"/>
          <p:cNvSpPr/>
          <p:nvPr/>
        </p:nvSpPr>
        <p:spPr>
          <a:xfrm>
            <a:off x="12678670" y="2379870"/>
            <a:ext cx="5193792" cy="1696282"/>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0" tIns="182880" r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68"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Behavioral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9"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alcohol and drug abuse, self injury, risky sexual behavior, homicide, suicide</a:t>
            </a:r>
          </a:p>
        </p:txBody>
      </p:sp>
      <p:cxnSp>
        <p:nvCxnSpPr>
          <p:cNvPr id="11" name="Straight Arrow Connector 10"/>
          <p:cNvCxnSpPr/>
          <p:nvPr/>
        </p:nvCxnSpPr>
        <p:spPr>
          <a:xfrm flipH="1">
            <a:off x="7397475" y="2999102"/>
            <a:ext cx="2182749" cy="104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a:cxnSpLocks/>
          </p:cNvCxnSpPr>
          <p:nvPr/>
        </p:nvCxnSpPr>
        <p:spPr>
          <a:xfrm>
            <a:off x="10438836" y="3145694"/>
            <a:ext cx="21055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Rectangle 21"/>
          <p:cNvSpPr/>
          <p:nvPr/>
        </p:nvSpPr>
        <p:spPr>
          <a:xfrm>
            <a:off x="2417181" y="5435482"/>
            <a:ext cx="5193792" cy="3216522"/>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0" tIns="182880" r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68"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Reproductive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9"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Pelvic inflammatory disease, sexually transmitted diseases, unwanted pregnancy, pregnancy complications, low birth weight, urinary tract infections, sexual disorders, unsafe abortion</a:t>
            </a:r>
          </a:p>
        </p:txBody>
      </p:sp>
      <p:cxnSp>
        <p:nvCxnSpPr>
          <p:cNvPr id="23" name="Straight Arrow Connector 22"/>
          <p:cNvCxnSpPr/>
          <p:nvPr/>
        </p:nvCxnSpPr>
        <p:spPr>
          <a:xfrm flipH="1" flipV="1">
            <a:off x="7722392" y="6011096"/>
            <a:ext cx="2192904" cy="219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V="1">
            <a:off x="10057386" y="5345357"/>
            <a:ext cx="3103880" cy="2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Rectangle 39"/>
          <p:cNvSpPr/>
          <p:nvPr/>
        </p:nvSpPr>
        <p:spPr>
          <a:xfrm>
            <a:off x="13244820" y="4724580"/>
            <a:ext cx="5193792" cy="1059777"/>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0" tIns="182880" r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68"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Acute Physical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9"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Injury, shock, disease, infection</a:t>
            </a:r>
          </a:p>
        </p:txBody>
      </p:sp>
      <p:sp>
        <p:nvSpPr>
          <p:cNvPr id="41" name="Rectangle 40"/>
          <p:cNvSpPr/>
          <p:nvPr/>
        </p:nvSpPr>
        <p:spPr>
          <a:xfrm>
            <a:off x="13244819" y="6228656"/>
            <a:ext cx="5193792" cy="218786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0" tIns="182880" r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68"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Chronic Physical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9"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Disability, chronic infections, chronic pain, gastrointestinal disorders, eating disorders, sleep disorders</a:t>
            </a:r>
          </a:p>
        </p:txBody>
      </p:sp>
      <p:cxnSp>
        <p:nvCxnSpPr>
          <p:cNvPr id="43" name="Straight Arrow Connector 42"/>
          <p:cNvCxnSpPr>
            <a:cxnSpLocks/>
          </p:cNvCxnSpPr>
          <p:nvPr/>
        </p:nvCxnSpPr>
        <p:spPr>
          <a:xfrm>
            <a:off x="15841716" y="5784356"/>
            <a:ext cx="0" cy="3696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Rectangle 43"/>
          <p:cNvSpPr/>
          <p:nvPr/>
        </p:nvSpPr>
        <p:spPr>
          <a:xfrm>
            <a:off x="3211980" y="10021117"/>
            <a:ext cx="13680140" cy="890916"/>
          </a:xfrm>
          <a:prstGeom prst="rect">
            <a:avLst/>
          </a:prstGeom>
          <a:solidFill>
            <a:schemeClr val="accent1"/>
          </a:solidFill>
          <a:ln>
            <a:noFill/>
          </a:ln>
          <a:effectLst/>
        </p:spPr>
        <p:txBody>
          <a:bodyPr wrap="square" lIns="150781" tIns="75390" rIns="150781" bIns="753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chemeClr val="bg1"/>
                </a:solidFill>
                <a:effectLst>
                  <a:outerShdw blurRad="38100" dist="19050" dir="2700000" algn="tl" rotWithShape="0">
                    <a:srgbClr val="414041">
                      <a:alpha val="40000"/>
                    </a:srgbClr>
                  </a:outerShdw>
                </a:effectLst>
                <a:uLnTx/>
                <a:uFillTx/>
                <a:latin typeface="Arial" panose="020B0604020202020204" pitchFamily="34" charset="0"/>
                <a:cs typeface="Arial" panose="020B0604020202020204" pitchFamily="34" charset="0"/>
              </a:rPr>
              <a:t>SIGNS OF VIOLENCE ARE OFTEN INVISIBLE</a:t>
            </a:r>
          </a:p>
        </p:txBody>
      </p:sp>
      <p:sp>
        <p:nvSpPr>
          <p:cNvPr id="3" name="TextBox 2">
            <a:extLst>
              <a:ext uri="{FF2B5EF4-FFF2-40B4-BE49-F238E27FC236}">
                <a16:creationId xmlns:a16="http://schemas.microsoft.com/office/drawing/2014/main" id="{F9FC1F5B-9AAE-47C1-A709-50CF03AC1C08}"/>
              </a:ext>
            </a:extLst>
          </p:cNvPr>
          <p:cNvSpPr txBox="1"/>
          <p:nvPr/>
        </p:nvSpPr>
        <p:spPr>
          <a:xfrm>
            <a:off x="17715950" y="10912033"/>
            <a:ext cx="2388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1"/>
                </a:solidFill>
                <a:effectLst/>
                <a:uLnTx/>
                <a:uFillTx/>
                <a:latin typeface="Arial" panose="020B0604020202020204" pitchFamily="34" charset="0"/>
                <a:cs typeface="Arial" panose="020B0604020202020204" pitchFamily="34" charset="0"/>
              </a:rPr>
              <a:t>Ipas ARCHES toolkit</a:t>
            </a:r>
          </a:p>
        </p:txBody>
      </p:sp>
    </p:spTree>
    <p:extLst>
      <p:ext uri="{BB962C8B-B14F-4D97-AF65-F5344CB8AC3E}">
        <p14:creationId xmlns:p14="http://schemas.microsoft.com/office/powerpoint/2010/main" val="1592753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A9FD57-6FF1-D247-B455-840D28937872}"/>
              </a:ext>
            </a:extLst>
          </p:cNvPr>
          <p:cNvSpPr>
            <a:spLocks noGrp="1"/>
          </p:cNvSpPr>
          <p:nvPr>
            <p:ph type="title"/>
          </p:nvPr>
        </p:nvSpPr>
        <p:spPr>
          <a:xfrm>
            <a:off x="450850" y="1082675"/>
            <a:ext cx="18768293" cy="1720434"/>
          </a:xfrm>
        </p:spPr>
        <p:txBody>
          <a:bodyPr/>
          <a:lstStyle/>
          <a:p>
            <a:r>
              <a:rPr lang="en-US"/>
              <a:t>Asking about violence: Role playing</a:t>
            </a:r>
          </a:p>
        </p:txBody>
      </p:sp>
      <p:sp>
        <p:nvSpPr>
          <p:cNvPr id="8" name="Content Placeholder 7">
            <a:extLst>
              <a:ext uri="{FF2B5EF4-FFF2-40B4-BE49-F238E27FC236}">
                <a16:creationId xmlns:a16="http://schemas.microsoft.com/office/drawing/2014/main" id="{B05375F7-51FF-ED46-BBDF-4509D788120B}"/>
              </a:ext>
            </a:extLst>
          </p:cNvPr>
          <p:cNvSpPr>
            <a:spLocks noGrp="1"/>
          </p:cNvSpPr>
          <p:nvPr>
            <p:ph sz="quarter" idx="10"/>
          </p:nvPr>
        </p:nvSpPr>
        <p:spPr>
          <a:xfrm>
            <a:off x="450850" y="5177892"/>
            <a:ext cx="9144000" cy="4862870"/>
          </a:xfrm>
        </p:spPr>
        <p:txBody>
          <a:bodyPr wrap="square" lIns="0" tIns="0" rIns="0" bIns="0" anchor="t">
            <a:spAutoFit/>
          </a:bodyPr>
          <a:lstStyle/>
          <a:p>
            <a:pPr>
              <a:lnSpc>
                <a:spcPct val="100000"/>
              </a:lnSpc>
              <a:spcAft>
                <a:spcPts val="2400"/>
              </a:spcAft>
            </a:pPr>
            <a:r>
              <a:rPr lang="en-US" sz="3200">
                <a:latin typeface="Arial" panose="020B0604020202020204" pitchFamily="34" charset="0"/>
                <a:cs typeface="Arial" panose="020B0604020202020204" pitchFamily="34" charset="0"/>
              </a:rPr>
              <a:t>Some statements you can make to </a:t>
            </a:r>
            <a:r>
              <a:rPr lang="en-US" sz="3200" b="1">
                <a:latin typeface="Arial" panose="020B0604020202020204" pitchFamily="34" charset="0"/>
                <a:cs typeface="Arial" panose="020B0604020202020204" pitchFamily="34" charset="0"/>
              </a:rPr>
              <a:t>raise the subject of violence before </a:t>
            </a:r>
            <a:r>
              <a:rPr lang="en-US" sz="3200">
                <a:latin typeface="Arial" panose="020B0604020202020204" pitchFamily="34" charset="0"/>
                <a:cs typeface="Arial" panose="020B0604020202020204" pitchFamily="34" charset="0"/>
              </a:rPr>
              <a:t>you ask direct questions</a:t>
            </a:r>
          </a:p>
          <a:p>
            <a:pPr marL="457200" indent="-457200">
              <a:lnSpc>
                <a:spcPct val="100000"/>
              </a:lnSpc>
              <a:spcAft>
                <a:spcPts val="2400"/>
              </a:spcAft>
              <a:buClrTx/>
              <a:buSzPct val="100000"/>
              <a:buFont typeface="Arial" panose="020B0604020202020204" pitchFamily="34" charset="0"/>
              <a:buChar char="•"/>
            </a:pPr>
            <a:r>
              <a:rPr lang="en-US" sz="3200">
                <a:latin typeface="Arial" panose="020B0604020202020204" pitchFamily="34" charset="0"/>
                <a:cs typeface="Arial" panose="020B0604020202020204" pitchFamily="34" charset="0"/>
              </a:rPr>
              <a:t>“Many women experience problems with their husbands, partners or someone else they live with.”</a:t>
            </a:r>
          </a:p>
          <a:p>
            <a:pPr marL="457200" indent="-457200">
              <a:lnSpc>
                <a:spcPct val="100000"/>
              </a:lnSpc>
              <a:spcAft>
                <a:spcPts val="2400"/>
              </a:spcAft>
              <a:buClrTx/>
              <a:buSzPct val="100000"/>
              <a:buFont typeface="Arial" panose="020B0604020202020204" pitchFamily="34" charset="0"/>
              <a:buChar char="•"/>
            </a:pPr>
            <a:r>
              <a:rPr lang="en-US" sz="3200">
                <a:latin typeface="Arial" panose="020B0604020202020204" pitchFamily="34" charset="0"/>
                <a:cs typeface="Arial" panose="020B0604020202020204" pitchFamily="34" charset="0"/>
              </a:rPr>
              <a:t>“I have seen women with problems like yours who have experienced trouble.” </a:t>
            </a:r>
            <a:endParaRPr lang="en-US" sz="3200" b="1">
              <a:latin typeface="Arial" panose="020B0604020202020204" pitchFamily="34" charset="0"/>
              <a:cs typeface="Arial" panose="020B0604020202020204" pitchFamily="34" charset="0"/>
            </a:endParaRPr>
          </a:p>
        </p:txBody>
      </p:sp>
      <p:sp>
        <p:nvSpPr>
          <p:cNvPr id="9" name="Content Placeholder 7">
            <a:extLst>
              <a:ext uri="{FF2B5EF4-FFF2-40B4-BE49-F238E27FC236}">
                <a16:creationId xmlns:a16="http://schemas.microsoft.com/office/drawing/2014/main" id="{ED2A424E-1147-B24B-B8A2-5677EFE1624F}"/>
              </a:ext>
            </a:extLst>
          </p:cNvPr>
          <p:cNvSpPr txBox="1">
            <a:spLocks/>
          </p:cNvSpPr>
          <p:nvPr/>
        </p:nvSpPr>
        <p:spPr>
          <a:xfrm>
            <a:off x="10509252" y="5179842"/>
            <a:ext cx="9143998" cy="5170646"/>
          </a:xfrm>
          <a:prstGeom prst="rect">
            <a:avLst/>
          </a:prstGeom>
        </p:spPr>
        <p:txBody>
          <a:bodyPr wrap="square" lIns="0" tIns="0" rIns="0" bIns="0">
            <a:spAutoFit/>
          </a:bodyPr>
          <a:lstStyle>
            <a:lvl1pPr marL="0">
              <a:spcAft>
                <a:spcPts val="3600"/>
              </a:spcAft>
              <a:defRPr sz="4800" b="0" i="0">
                <a:solidFill>
                  <a:schemeClr val="tx1"/>
                </a:solidFill>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0">
              <a:spcAft>
                <a:spcPts val="2400"/>
              </a:spcAft>
            </a:pPr>
            <a:r>
              <a:rPr lang="en-US" sz="3200" b="1">
                <a:latin typeface="Arial" panose="020B0604020202020204" pitchFamily="34" charset="0"/>
                <a:cs typeface="Arial" panose="020B0604020202020204" pitchFamily="34" charset="0"/>
              </a:rPr>
              <a:t>Direct questions </a:t>
            </a:r>
            <a:r>
              <a:rPr lang="en-US" sz="3200">
                <a:latin typeface="Arial" panose="020B0604020202020204" pitchFamily="34" charset="0"/>
                <a:cs typeface="Arial" panose="020B0604020202020204" pitchFamily="34" charset="0"/>
              </a:rPr>
              <a:t>to start with that show you want to hear about her problems </a:t>
            </a:r>
          </a:p>
          <a:p>
            <a:pPr marL="457200" lvl="0" indent="-457200">
              <a:spcAft>
                <a:spcPts val="2400"/>
              </a:spcAft>
              <a:buFont typeface="Arial" panose="020B0604020202020204" pitchFamily="34" charset="0"/>
              <a:buChar char="•"/>
            </a:pPr>
            <a:r>
              <a:rPr lang="en-US" sz="3200" kern="0">
                <a:solidFill>
                  <a:sysClr val="windowText" lastClr="000000"/>
                </a:solidFill>
                <a:latin typeface="Arial" panose="020B0604020202020204" pitchFamily="34" charset="0"/>
                <a:cs typeface="Arial" panose="020B0604020202020204" pitchFamily="34" charset="0"/>
              </a:rPr>
              <a:t>“</a:t>
            </a:r>
            <a:r>
              <a:rPr lang="en-US" sz="3200">
                <a:latin typeface="Arial" panose="020B0604020202020204" pitchFamily="34" charset="0"/>
                <a:cs typeface="Arial" panose="020B0604020202020204" pitchFamily="34" charset="0"/>
              </a:rPr>
              <a:t>Are you afraid of your husband (or partner)?”</a:t>
            </a:r>
          </a:p>
          <a:p>
            <a:pPr marL="457200" lvl="0" indent="-457200">
              <a:spcAft>
                <a:spcPts val="2400"/>
              </a:spcAft>
              <a:buFont typeface="Arial" panose="020B0604020202020204" pitchFamily="34" charset="0"/>
              <a:buChar char="•"/>
            </a:pPr>
            <a:r>
              <a:rPr lang="en-US" sz="3200">
                <a:latin typeface="Arial" panose="020B0604020202020204" pitchFamily="34" charset="0"/>
                <a:cs typeface="Arial" panose="020B0604020202020204" pitchFamily="34" charset="0"/>
              </a:rPr>
              <a:t>“Has someone at your home ever threatened to hurt you or physically harm you?”</a:t>
            </a:r>
          </a:p>
          <a:p>
            <a:pPr marL="457200" lvl="0" indent="-457200">
              <a:spcAft>
                <a:spcPts val="2400"/>
              </a:spcAft>
              <a:buFont typeface="Arial" panose="020B0604020202020204" pitchFamily="34" charset="0"/>
              <a:buChar char="•"/>
            </a:pPr>
            <a:r>
              <a:rPr lang="en-US" sz="3200">
                <a:latin typeface="Arial" panose="020B0604020202020204" pitchFamily="34" charset="0"/>
                <a:cs typeface="Arial" panose="020B0604020202020204" pitchFamily="34" charset="0"/>
              </a:rPr>
              <a:t>“Has anyone forced you into sex or sexual contact you did not want?”</a:t>
            </a:r>
          </a:p>
          <a:p>
            <a:pPr marL="457200" lvl="0" indent="-457200">
              <a:spcAft>
                <a:spcPts val="2400"/>
              </a:spcAft>
              <a:buFont typeface="Arial" panose="020B0604020202020204" pitchFamily="34" charset="0"/>
              <a:buChar char="•"/>
            </a:pPr>
            <a:r>
              <a:rPr lang="en-US" sz="3200">
                <a:latin typeface="Arial" panose="020B0604020202020204" pitchFamily="34" charset="0"/>
                <a:cs typeface="Arial" panose="020B0604020202020204" pitchFamily="34" charset="0"/>
              </a:rPr>
              <a:t>“Has anyone threatened to kill you?”</a:t>
            </a:r>
            <a:endParaRPr lang="en-US" sz="3200" b="1" kern="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568B1A0-C4C1-0346-8372-33166118BC8B}"/>
              </a:ext>
            </a:extLst>
          </p:cNvPr>
          <p:cNvSpPr txBox="1"/>
          <p:nvPr/>
        </p:nvSpPr>
        <p:spPr>
          <a:xfrm>
            <a:off x="450850" y="3401133"/>
            <a:ext cx="19202399" cy="1097280"/>
          </a:xfrm>
          <a:prstGeom prst="rect">
            <a:avLst/>
          </a:prstGeom>
          <a:solidFill>
            <a:schemeClr val="accent2"/>
          </a:solidFill>
          <a:ln>
            <a:noFill/>
          </a:ln>
        </p:spPr>
        <p:txBody>
          <a:bodyPr wrap="square" lIns="182880" tIns="182880" rIns="182880" bIns="182880" rtlCol="0" anchor="ctr" anchorCtr="0">
            <a:noAutofit/>
          </a:bodyPr>
          <a:lstStyle/>
          <a:p>
            <a:r>
              <a:rPr lang="en-US" sz="2900" b="1"/>
              <a:t>Important! Never raise the issue of violence unless a woman is alone. Even if she is with another woman. </a:t>
            </a:r>
          </a:p>
        </p:txBody>
      </p:sp>
    </p:spTree>
    <p:extLst>
      <p:ext uri="{BB962C8B-B14F-4D97-AF65-F5344CB8AC3E}">
        <p14:creationId xmlns:p14="http://schemas.microsoft.com/office/powerpoint/2010/main" val="973001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6424-B46A-4F00-ACC4-20E422608A9E}"/>
              </a:ext>
            </a:extLst>
          </p:cNvPr>
          <p:cNvSpPr>
            <a:spLocks noGrp="1"/>
          </p:cNvSpPr>
          <p:nvPr>
            <p:ph type="title"/>
          </p:nvPr>
        </p:nvSpPr>
        <p:spPr>
          <a:xfrm>
            <a:off x="450850" y="1126912"/>
            <a:ext cx="17754600" cy="2757911"/>
          </a:xfrm>
        </p:spPr>
        <p:txBody>
          <a:bodyPr>
            <a:noAutofit/>
          </a:bodyPr>
          <a:lstStyle/>
          <a:p>
            <a:r>
              <a:rPr lang="en-US" sz="8000"/>
              <a:t>What to do if you suspect violence but she does not disclose it?</a:t>
            </a:r>
          </a:p>
        </p:txBody>
      </p:sp>
      <p:sp>
        <p:nvSpPr>
          <p:cNvPr id="3" name="Content Placeholder 2">
            <a:extLst>
              <a:ext uri="{FF2B5EF4-FFF2-40B4-BE49-F238E27FC236}">
                <a16:creationId xmlns:a16="http://schemas.microsoft.com/office/drawing/2014/main" id="{B6786B4F-86BA-46D5-A742-2711FE973C82}"/>
              </a:ext>
            </a:extLst>
          </p:cNvPr>
          <p:cNvSpPr>
            <a:spLocks noGrp="1"/>
          </p:cNvSpPr>
          <p:nvPr>
            <p:ph sz="quarter" idx="10"/>
          </p:nvPr>
        </p:nvSpPr>
        <p:spPr>
          <a:xfrm>
            <a:off x="450850" y="5631109"/>
            <a:ext cx="16153587" cy="3539430"/>
          </a:xfrm>
        </p:spPr>
        <p:txBody>
          <a:bodyPr wrap="square" lIns="0" tIns="0" rIns="0" bIns="0" anchor="t">
            <a:spAutoFit/>
          </a:bodyPr>
          <a:lstStyle/>
          <a:p>
            <a:pPr marL="457200" lvl="1" indent="-457200">
              <a:lnSpc>
                <a:spcPct val="100000"/>
              </a:lnSpc>
              <a:spcBef>
                <a:spcPts val="0"/>
              </a:spcBef>
              <a:spcAft>
                <a:spcPts val="1200"/>
              </a:spcAft>
              <a:buClrTx/>
            </a:pPr>
            <a:r>
              <a:rPr lang="en-US" sz="3600">
                <a:solidFill>
                  <a:schemeClr val="tx1"/>
                </a:solidFill>
                <a:latin typeface="Arial" panose="020B0604020202020204" pitchFamily="34" charset="0"/>
                <a:cs typeface="Arial" panose="020B0604020202020204" pitchFamily="34" charset="0"/>
              </a:rPr>
              <a:t>Do no harm! </a:t>
            </a:r>
          </a:p>
          <a:p>
            <a:pPr marL="457200" lvl="1" indent="-457200">
              <a:lnSpc>
                <a:spcPct val="100000"/>
              </a:lnSpc>
              <a:spcBef>
                <a:spcPts val="0"/>
              </a:spcBef>
              <a:spcAft>
                <a:spcPts val="1200"/>
              </a:spcAft>
              <a:buClrTx/>
            </a:pPr>
            <a:r>
              <a:rPr lang="en-US" sz="3600">
                <a:solidFill>
                  <a:schemeClr val="tx1"/>
                </a:solidFill>
                <a:latin typeface="Arial" panose="020B0604020202020204" pitchFamily="34" charset="0"/>
                <a:cs typeface="Arial" panose="020B0604020202020204" pitchFamily="34" charset="0"/>
              </a:rPr>
              <a:t>Do not pressure her; give her time to disclose what she wants to tell you </a:t>
            </a:r>
          </a:p>
          <a:p>
            <a:pPr marL="457200" lvl="1" indent="-457200">
              <a:lnSpc>
                <a:spcPct val="100000"/>
              </a:lnSpc>
              <a:spcBef>
                <a:spcPts val="0"/>
              </a:spcBef>
              <a:spcAft>
                <a:spcPts val="1200"/>
              </a:spcAft>
              <a:buClrTx/>
            </a:pPr>
            <a:r>
              <a:rPr lang="en-US" sz="3600">
                <a:solidFill>
                  <a:schemeClr val="tx1"/>
                </a:solidFill>
                <a:latin typeface="Arial" panose="020B0604020202020204" pitchFamily="34" charset="0"/>
                <a:cs typeface="Arial" panose="020B0604020202020204" pitchFamily="34" charset="0"/>
              </a:rPr>
              <a:t>Tell her about services that are available if she chooses to use them </a:t>
            </a:r>
          </a:p>
          <a:p>
            <a:pPr marL="457200" lvl="1" indent="-457200">
              <a:lnSpc>
                <a:spcPct val="100000"/>
              </a:lnSpc>
              <a:spcBef>
                <a:spcPts val="0"/>
              </a:spcBef>
              <a:spcAft>
                <a:spcPts val="1200"/>
              </a:spcAft>
              <a:buClrTx/>
            </a:pPr>
            <a:r>
              <a:rPr lang="en-US" sz="3600">
                <a:solidFill>
                  <a:schemeClr val="tx1"/>
                </a:solidFill>
                <a:latin typeface="Arial" panose="020B0604020202020204" pitchFamily="34" charset="0"/>
                <a:cs typeface="Arial" panose="020B0604020202020204" pitchFamily="34" charset="0"/>
              </a:rPr>
              <a:t>Offer her referrals to other services</a:t>
            </a:r>
          </a:p>
          <a:p>
            <a:pPr marL="457200" lvl="1" indent="-457200">
              <a:lnSpc>
                <a:spcPct val="100000"/>
              </a:lnSpc>
              <a:spcBef>
                <a:spcPts val="0"/>
              </a:spcBef>
              <a:spcAft>
                <a:spcPts val="1200"/>
              </a:spcAft>
              <a:buClrTx/>
            </a:pPr>
            <a:r>
              <a:rPr lang="en-US" sz="3600">
                <a:solidFill>
                  <a:schemeClr val="tx1"/>
                </a:solidFill>
                <a:latin typeface="Arial" panose="020B0604020202020204" pitchFamily="34" charset="0"/>
                <a:cs typeface="Arial" panose="020B0604020202020204" pitchFamily="34" charset="0"/>
              </a:rPr>
              <a:t>Offer her a follow-up visit for any health needs</a:t>
            </a:r>
          </a:p>
        </p:txBody>
      </p:sp>
      <p:sp>
        <p:nvSpPr>
          <p:cNvPr id="6" name="TextBox 5">
            <a:extLst>
              <a:ext uri="{FF2B5EF4-FFF2-40B4-BE49-F238E27FC236}">
                <a16:creationId xmlns:a16="http://schemas.microsoft.com/office/drawing/2014/main" id="{852650A5-0477-4646-9E84-540FFF88C861}"/>
              </a:ext>
            </a:extLst>
          </p:cNvPr>
          <p:cNvSpPr txBox="1"/>
          <p:nvPr/>
        </p:nvSpPr>
        <p:spPr>
          <a:xfrm>
            <a:off x="450850" y="4143550"/>
            <a:ext cx="19202400" cy="861774"/>
          </a:xfrm>
          <a:prstGeom prst="rect">
            <a:avLst/>
          </a:prstGeom>
          <a:solidFill>
            <a:schemeClr val="accent2"/>
          </a:solidFill>
        </p:spPr>
        <p:txBody>
          <a:bodyPr wrap="square" lIns="182880" tIns="182880" rIns="182880" bIns="182880" rtlCol="0">
            <a:spAutoFit/>
          </a:bodyPr>
          <a:lstStyle/>
          <a:p>
            <a:r>
              <a:rPr lang="en-US" sz="3200" b="1"/>
              <a:t>Remember: </a:t>
            </a:r>
            <a:r>
              <a:rPr lang="en-US" sz="3200"/>
              <a:t>This may be your only opportunity to help this woman! </a:t>
            </a:r>
          </a:p>
        </p:txBody>
      </p:sp>
    </p:spTree>
    <p:extLst>
      <p:ext uri="{BB962C8B-B14F-4D97-AF65-F5344CB8AC3E}">
        <p14:creationId xmlns:p14="http://schemas.microsoft.com/office/powerpoint/2010/main" val="4030534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ADB4A-60A4-0549-96F9-8AF0365402B5}"/>
              </a:ext>
            </a:extLst>
          </p:cNvPr>
          <p:cNvSpPr>
            <a:spLocks noGrp="1"/>
          </p:cNvSpPr>
          <p:nvPr>
            <p:ph type="title"/>
          </p:nvPr>
        </p:nvSpPr>
        <p:spPr>
          <a:xfrm>
            <a:off x="450852" y="1082675"/>
            <a:ext cx="15420399" cy="2757911"/>
          </a:xfrm>
        </p:spPr>
        <p:txBody>
          <a:bodyPr/>
          <a:lstStyle/>
          <a:p>
            <a:r>
              <a:rPr lang="en-US"/>
              <a:t>Workshop objectives</a:t>
            </a:r>
          </a:p>
        </p:txBody>
      </p:sp>
      <p:sp>
        <p:nvSpPr>
          <p:cNvPr id="4" name="Content Placeholder 3">
            <a:extLst>
              <a:ext uri="{FF2B5EF4-FFF2-40B4-BE49-F238E27FC236}">
                <a16:creationId xmlns:a16="http://schemas.microsoft.com/office/drawing/2014/main" id="{3B7BE1BD-615A-B044-9057-D343CF55B097}"/>
              </a:ext>
            </a:extLst>
          </p:cNvPr>
          <p:cNvSpPr>
            <a:spLocks noGrp="1"/>
          </p:cNvSpPr>
          <p:nvPr>
            <p:ph sz="quarter" idx="10"/>
          </p:nvPr>
        </p:nvSpPr>
        <p:spPr>
          <a:xfrm>
            <a:off x="450852" y="3125641"/>
            <a:ext cx="13061199" cy="649409"/>
          </a:xfrm>
          <a:prstGeom prst="rect">
            <a:avLst/>
          </a:prstGeom>
        </p:spPr>
        <p:txBody>
          <a:bodyPr wrap="square" lIns="0" tIns="0" rIns="0" bIns="0" anchor="t">
            <a:spAutoFit/>
          </a:bodyPr>
          <a:lstStyle/>
          <a:p>
            <a:pPr lvl="0" indent="0">
              <a:spcAft>
                <a:spcPts val="1200"/>
              </a:spcAft>
              <a:buNone/>
            </a:pPr>
            <a:r>
              <a:rPr lang="en-US" sz="2800" b="1">
                <a:latin typeface="Helvetica" panose="020B0604020202020204" pitchFamily="34" charset="0"/>
                <a:cs typeface="Helvetica" panose="020B0604020202020204" pitchFamily="34" charset="0"/>
              </a:rPr>
              <a:t>By the end of this session participants will be able to:</a:t>
            </a:r>
          </a:p>
        </p:txBody>
      </p:sp>
      <p:sp>
        <p:nvSpPr>
          <p:cNvPr id="5" name="TextBox 4">
            <a:extLst>
              <a:ext uri="{FF2B5EF4-FFF2-40B4-BE49-F238E27FC236}">
                <a16:creationId xmlns:a16="http://schemas.microsoft.com/office/drawing/2014/main" id="{CF3257CD-237A-704A-8188-ACE7F50E8F8C}"/>
              </a:ext>
            </a:extLst>
          </p:cNvPr>
          <p:cNvSpPr txBox="1"/>
          <p:nvPr/>
        </p:nvSpPr>
        <p:spPr>
          <a:xfrm>
            <a:off x="450853" y="3959676"/>
            <a:ext cx="19202398" cy="6266999"/>
          </a:xfrm>
          <a:prstGeom prst="rect">
            <a:avLst/>
          </a:prstGeom>
          <a:noFill/>
        </p:spPr>
        <p:txBody>
          <a:bodyPr wrap="square" numCol="2" spcCol="457200" rtlCol="0">
            <a:noAutofit/>
          </a:bodyPr>
          <a:lstStyle/>
          <a:p>
            <a:pPr marL="685800" indent="-685800">
              <a:spcAft>
                <a:spcPts val="1200"/>
              </a:spcAft>
              <a:buFont typeface="+mj-lt"/>
              <a:buAutoNum type="arabicPeriod"/>
            </a:pPr>
            <a:r>
              <a:rPr lang="en-US" sz="3000">
                <a:latin typeface="Helvetica" panose="020B0604020202020204" pitchFamily="34" charset="0"/>
                <a:cs typeface="Helvetica" panose="020B0604020202020204" pitchFamily="34" charset="0"/>
              </a:rPr>
              <a:t>Articulate terminologies and definitions related to sexual violence.</a:t>
            </a:r>
          </a:p>
          <a:p>
            <a:pPr marL="685800" indent="-685800">
              <a:spcAft>
                <a:spcPts val="1200"/>
              </a:spcAft>
              <a:buFont typeface="+mj-lt"/>
              <a:buAutoNum type="arabicPeriod"/>
            </a:pPr>
            <a:r>
              <a:rPr lang="en-US" sz="3000">
                <a:latin typeface="Helvetica" panose="020B0604020202020204" pitchFamily="34" charset="0"/>
                <a:cs typeface="Helvetica" panose="020B0604020202020204" pitchFamily="34" charset="0"/>
              </a:rPr>
              <a:t>Describe the intersection of sexual violence and abortion services. </a:t>
            </a:r>
          </a:p>
          <a:p>
            <a:pPr marL="685800" lvl="0" indent="-685800">
              <a:spcAft>
                <a:spcPts val="1200"/>
              </a:spcAft>
              <a:buFont typeface="+mj-lt"/>
              <a:buAutoNum type="arabicPeriod"/>
            </a:pPr>
            <a:r>
              <a:rPr lang="en-US" sz="3000">
                <a:latin typeface="Helvetica" panose="020B0604020202020204" pitchFamily="34" charset="0"/>
                <a:cs typeface="Helvetica" panose="020B0604020202020204" pitchFamily="34" charset="0"/>
              </a:rPr>
              <a:t>Integrate trauma-informed counseling techniques into abortion counseling.</a:t>
            </a:r>
          </a:p>
          <a:p>
            <a:pPr marL="685800" lvl="0" indent="-685800">
              <a:spcAft>
                <a:spcPts val="1200"/>
              </a:spcAft>
              <a:buFont typeface="+mj-lt"/>
              <a:buAutoNum type="arabicPeriod"/>
            </a:pPr>
            <a:r>
              <a:rPr lang="en-US" sz="3000">
                <a:latin typeface="Helvetica" panose="020B0604020202020204" pitchFamily="34" charset="0"/>
                <a:cs typeface="Helvetica" panose="020B0604020202020204" pitchFamily="34" charset="0"/>
              </a:rPr>
              <a:t>Conduct trauma-informed care at the time of providing abortion services.</a:t>
            </a:r>
          </a:p>
          <a:p>
            <a:pPr marL="685800" indent="-685800">
              <a:spcAft>
                <a:spcPts val="1200"/>
              </a:spcAft>
              <a:buFont typeface="+mj-lt"/>
              <a:buAutoNum type="arabicPeriod"/>
            </a:pPr>
            <a:r>
              <a:rPr lang="en-US" sz="3000">
                <a:latin typeface="Helvetica" panose="020B0604020202020204" pitchFamily="34" charset="0"/>
                <a:cs typeface="Helvetica" panose="020B0604020202020204" pitchFamily="34" charset="0"/>
              </a:rPr>
              <a:t>Describe roles and responsibilities of frontline health-care workers providing abortion services to survivors of sexual violence and other forms of GBV.</a:t>
            </a:r>
          </a:p>
          <a:p>
            <a:pPr marL="685800" indent="-685800">
              <a:spcAft>
                <a:spcPts val="1200"/>
              </a:spcAft>
              <a:buFont typeface="+mj-lt"/>
              <a:buAutoNum type="arabicPeriod"/>
            </a:pPr>
            <a:r>
              <a:rPr lang="en-US" sz="3000">
                <a:latin typeface="Helvetica" panose="020B0604020202020204" pitchFamily="34" charset="0"/>
                <a:cs typeface="Helvetica" panose="020B0604020202020204" pitchFamily="34" charset="0"/>
              </a:rPr>
              <a:t>Articulate appropriate referral pathways for trauma survivors and provide the clients with an introduction to additional services and referrals, if desired. </a:t>
            </a:r>
          </a:p>
          <a:p>
            <a:pPr marL="685800" indent="-685800">
              <a:spcAft>
                <a:spcPts val="1200"/>
              </a:spcAft>
              <a:buFont typeface="+mj-lt"/>
              <a:buAutoNum type="arabicPeriod"/>
            </a:pPr>
            <a:r>
              <a:rPr lang="en-US" sz="3000">
                <a:latin typeface="Helvetica" panose="020B0604020202020204" pitchFamily="34" charset="0"/>
                <a:cs typeface="Helvetica" panose="020B0604020202020204" pitchFamily="34" charset="0"/>
              </a:rPr>
              <a:t>Advocate for better integration of sexual and reproductive health (SRH) clinical and protection services. </a:t>
            </a:r>
          </a:p>
          <a:p>
            <a:pPr marL="685800" indent="-685800">
              <a:spcAft>
                <a:spcPts val="1200"/>
              </a:spcAft>
              <a:buFont typeface="+mj-lt"/>
              <a:buAutoNum type="arabicPeriod"/>
            </a:pPr>
            <a:r>
              <a:rPr lang="en-US" sz="3000">
                <a:latin typeface="Helvetica" panose="020B0604020202020204" pitchFamily="34" charset="0"/>
                <a:ea typeface="Times New Roman" panose="02020603050405020304" pitchFamily="18" charset="0"/>
                <a:cs typeface="Helvetica" panose="020B0604020202020204" pitchFamily="34" charset="0"/>
              </a:rPr>
              <a:t>Name risks of burnout from working with survivors and identify actions that can help maintain well-being in the midst of work-related stress.</a:t>
            </a:r>
            <a:endParaRPr lang="en-US" sz="300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51144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48705-4C9C-7F47-9123-F231EC90D3B3}"/>
              </a:ext>
            </a:extLst>
          </p:cNvPr>
          <p:cNvSpPr>
            <a:spLocks noGrp="1"/>
          </p:cNvSpPr>
          <p:nvPr>
            <p:ph type="title"/>
          </p:nvPr>
        </p:nvSpPr>
        <p:spPr>
          <a:xfrm>
            <a:off x="450850" y="1109067"/>
            <a:ext cx="15391377" cy="2757911"/>
          </a:xfrm>
        </p:spPr>
        <p:txBody>
          <a:bodyPr/>
          <a:lstStyle/>
          <a:p>
            <a:r>
              <a:rPr lang="en-US"/>
              <a:t>In summary: Abortion health-care worker response</a:t>
            </a:r>
          </a:p>
        </p:txBody>
      </p:sp>
      <p:sp>
        <p:nvSpPr>
          <p:cNvPr id="2" name="Content Placeholder 1">
            <a:extLst>
              <a:ext uri="{FF2B5EF4-FFF2-40B4-BE49-F238E27FC236}">
                <a16:creationId xmlns:a16="http://schemas.microsoft.com/office/drawing/2014/main" id="{1DC3011E-20E3-9747-8EE1-7776F801DB6B}"/>
              </a:ext>
            </a:extLst>
          </p:cNvPr>
          <p:cNvSpPr>
            <a:spLocks noGrp="1"/>
          </p:cNvSpPr>
          <p:nvPr>
            <p:ph sz="quarter" idx="10"/>
          </p:nvPr>
        </p:nvSpPr>
        <p:spPr>
          <a:xfrm>
            <a:off x="872541" y="4210719"/>
            <a:ext cx="12624004" cy="6463308"/>
          </a:xfrm>
        </p:spPr>
        <p:txBody>
          <a:bodyPr wrap="square" lIns="0" tIns="0" rIns="0" bIns="0" anchor="t">
            <a:spAutoFit/>
          </a:bodyPr>
          <a:lstStyle/>
          <a:p>
            <a:pPr marL="457200" lvl="1" indent="-457200">
              <a:lnSpc>
                <a:spcPct val="100000"/>
              </a:lnSpc>
              <a:spcBef>
                <a:spcPts val="0"/>
              </a:spcBef>
              <a:spcAft>
                <a:spcPts val="2400"/>
              </a:spcAft>
              <a:buClr>
                <a:schemeClr val="accent1"/>
              </a:buClr>
              <a:buSzPct val="100000"/>
              <a:buFont typeface="Wingdings" pitchFamily="2" charset="2"/>
              <a:buChar char="ü"/>
            </a:pPr>
            <a:r>
              <a:rPr lang="en-US" sz="3000">
                <a:solidFill>
                  <a:schemeClr val="tx1"/>
                </a:solidFill>
                <a:latin typeface="Arial" panose="020B0604020202020204" pitchFamily="34" charset="0"/>
                <a:cs typeface="Arial" panose="020B0604020202020204" pitchFamily="34" charset="0"/>
              </a:rPr>
              <a:t>Providers should be trained to provide survivor-centered care and trauma-informed care </a:t>
            </a:r>
          </a:p>
          <a:p>
            <a:pPr marL="457200" lvl="1" indent="-457200">
              <a:lnSpc>
                <a:spcPct val="100000"/>
              </a:lnSpc>
              <a:spcBef>
                <a:spcPts val="0"/>
              </a:spcBef>
              <a:spcAft>
                <a:spcPts val="2400"/>
              </a:spcAft>
              <a:buClr>
                <a:schemeClr val="accent1"/>
              </a:buClr>
              <a:buSzPct val="100000"/>
              <a:buFont typeface="Wingdings" pitchFamily="2" charset="2"/>
              <a:buChar char="ü"/>
            </a:pPr>
            <a:r>
              <a:rPr lang="en-US" sz="3000">
                <a:solidFill>
                  <a:schemeClr val="tx1"/>
                </a:solidFill>
                <a:latin typeface="Arial" panose="020B0604020202020204" pitchFamily="34" charset="0"/>
                <a:cs typeface="Arial" panose="020B0604020202020204" pitchFamily="34" charset="0"/>
              </a:rPr>
              <a:t>Make sure standard operating procedures are in place in your facility </a:t>
            </a:r>
          </a:p>
          <a:p>
            <a:pPr marL="457200" lvl="1" indent="-457200">
              <a:lnSpc>
                <a:spcPct val="100000"/>
              </a:lnSpc>
              <a:spcBef>
                <a:spcPts val="0"/>
              </a:spcBef>
              <a:spcAft>
                <a:spcPts val="2400"/>
              </a:spcAft>
              <a:buClr>
                <a:schemeClr val="accent1"/>
              </a:buClr>
              <a:buSzPct val="100000"/>
              <a:buFont typeface="Wingdings" pitchFamily="2" charset="2"/>
              <a:buChar char="ü"/>
            </a:pPr>
            <a:r>
              <a:rPr lang="en-US" sz="3000">
                <a:solidFill>
                  <a:schemeClr val="tx1"/>
                </a:solidFill>
                <a:latin typeface="Arial" panose="020B0604020202020204" pitchFamily="34" charset="0"/>
                <a:cs typeface="Arial" panose="020B0604020202020204" pitchFamily="34" charset="0"/>
              </a:rPr>
              <a:t>Ensure consultation spaces are private  </a:t>
            </a:r>
          </a:p>
          <a:p>
            <a:pPr marL="457200" lvl="1" indent="-457200">
              <a:lnSpc>
                <a:spcPct val="100000"/>
              </a:lnSpc>
              <a:spcBef>
                <a:spcPts val="0"/>
              </a:spcBef>
              <a:spcAft>
                <a:spcPts val="2400"/>
              </a:spcAft>
              <a:buClr>
                <a:schemeClr val="accent1"/>
              </a:buClr>
              <a:buSzPct val="100000"/>
              <a:buFont typeface="Wingdings" pitchFamily="2" charset="2"/>
              <a:buChar char="ü"/>
            </a:pPr>
            <a:r>
              <a:rPr lang="en-US" sz="3000">
                <a:solidFill>
                  <a:schemeClr val="tx1"/>
                </a:solidFill>
                <a:latin typeface="Arial" panose="020B0604020202020204" pitchFamily="34" charset="0"/>
                <a:cs typeface="Arial" panose="020B0604020202020204" pitchFamily="34" charset="0"/>
              </a:rPr>
              <a:t>Ensure referral to additional services are identified and known by all </a:t>
            </a:r>
          </a:p>
          <a:p>
            <a:pPr marL="457200" lvl="1" indent="-457200">
              <a:lnSpc>
                <a:spcPct val="100000"/>
              </a:lnSpc>
              <a:spcBef>
                <a:spcPts val="0"/>
              </a:spcBef>
              <a:spcAft>
                <a:spcPts val="2400"/>
              </a:spcAft>
              <a:buClr>
                <a:schemeClr val="accent1"/>
              </a:buClr>
              <a:buSzPct val="100000"/>
              <a:buFont typeface="Wingdings" pitchFamily="2" charset="2"/>
              <a:buChar char="ü"/>
            </a:pPr>
            <a:r>
              <a:rPr lang="en-US" sz="3000">
                <a:solidFill>
                  <a:schemeClr val="tx1"/>
                </a:solidFill>
                <a:latin typeface="Arial" panose="020B0604020202020204" pitchFamily="34" charset="0"/>
                <a:cs typeface="Arial" panose="020B0604020202020204" pitchFamily="34" charset="0"/>
              </a:rPr>
              <a:t>Health-care facilities should be equipped to provide a comprehensive SRH response, addressing both physical and mental consequences</a:t>
            </a:r>
          </a:p>
          <a:p>
            <a:pPr marL="457200" lvl="1" indent="-457200">
              <a:lnSpc>
                <a:spcPct val="100000"/>
              </a:lnSpc>
              <a:spcBef>
                <a:spcPts val="0"/>
              </a:spcBef>
              <a:spcAft>
                <a:spcPts val="2400"/>
              </a:spcAft>
              <a:buClr>
                <a:schemeClr val="accent1"/>
              </a:buClr>
              <a:buSzPct val="100000"/>
              <a:buFont typeface="Wingdings" pitchFamily="2" charset="2"/>
              <a:buChar char="ü"/>
            </a:pPr>
            <a:r>
              <a:rPr lang="en-US" sz="3000">
                <a:solidFill>
                  <a:schemeClr val="tx1"/>
                </a:solidFill>
                <a:latin typeface="Arial" panose="020B0604020202020204" pitchFamily="34" charset="0"/>
                <a:cs typeface="Arial" panose="020B0604020202020204" pitchFamily="34" charset="0"/>
              </a:rPr>
              <a:t>Mandatory reporting to the police by the health-care provider is </a:t>
            </a:r>
            <a:r>
              <a:rPr lang="en-US" sz="3000" b="1">
                <a:solidFill>
                  <a:schemeClr val="tx1"/>
                </a:solidFill>
                <a:latin typeface="Arial" panose="020B0604020202020204" pitchFamily="34" charset="0"/>
                <a:cs typeface="Arial" panose="020B0604020202020204" pitchFamily="34" charset="0"/>
              </a:rPr>
              <a:t>NOT </a:t>
            </a:r>
            <a:r>
              <a:rPr lang="en-US" sz="3000">
                <a:solidFill>
                  <a:schemeClr val="tx1"/>
                </a:solidFill>
                <a:latin typeface="Arial" panose="020B0604020202020204" pitchFamily="34" charset="0"/>
                <a:cs typeface="Arial" panose="020B0604020202020204" pitchFamily="34" charset="0"/>
              </a:rPr>
              <a:t>recommended. Abortion providers should offer to report the incident if the woman chooses, preferably to protection  services.</a:t>
            </a:r>
          </a:p>
        </p:txBody>
      </p:sp>
    </p:spTree>
    <p:extLst>
      <p:ext uri="{BB962C8B-B14F-4D97-AF65-F5344CB8AC3E}">
        <p14:creationId xmlns:p14="http://schemas.microsoft.com/office/powerpoint/2010/main" val="1542831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F0895E-6E2C-5641-BC44-5E1FB54173D0}"/>
              </a:ext>
            </a:extLst>
          </p:cNvPr>
          <p:cNvSpPr/>
          <p:nvPr/>
        </p:nvSpPr>
        <p:spPr>
          <a:xfrm>
            <a:off x="1806498" y="0"/>
            <a:ext cx="18297602" cy="338997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4F522-759A-44E1-8C7D-50CF1E85322A}"/>
              </a:ext>
            </a:extLst>
          </p:cNvPr>
          <p:cNvSpPr>
            <a:spLocks noGrp="1"/>
          </p:cNvSpPr>
          <p:nvPr>
            <p:ph type="title"/>
          </p:nvPr>
        </p:nvSpPr>
        <p:spPr>
          <a:xfrm>
            <a:off x="3751611" y="1"/>
            <a:ext cx="16352489" cy="3389970"/>
          </a:xfrm>
        </p:spPr>
        <p:txBody>
          <a:bodyPr wrap="square" anchor="ctr">
            <a:normAutofit/>
          </a:bodyPr>
          <a:lstStyle/>
          <a:p>
            <a:pPr>
              <a:lnSpc>
                <a:spcPct val="90000"/>
              </a:lnSpc>
            </a:pPr>
            <a:r>
              <a:rPr lang="en-US" sz="6600"/>
              <a:t>WHO “LIVES” method for supporting survivors of sexual assault</a:t>
            </a:r>
          </a:p>
        </p:txBody>
      </p:sp>
      <p:graphicFrame>
        <p:nvGraphicFramePr>
          <p:cNvPr id="3" name="Diagram 2">
            <a:extLst>
              <a:ext uri="{FF2B5EF4-FFF2-40B4-BE49-F238E27FC236}">
                <a16:creationId xmlns:a16="http://schemas.microsoft.com/office/drawing/2014/main" id="{E6CF815D-245B-46EA-87D0-D5AC3B58FB7B}"/>
              </a:ext>
            </a:extLst>
          </p:cNvPr>
          <p:cNvGraphicFramePr/>
          <p:nvPr>
            <p:extLst>
              <p:ext uri="{D42A27DB-BD31-4B8C-83A1-F6EECF244321}">
                <p14:modId xmlns:p14="http://schemas.microsoft.com/office/powerpoint/2010/main" val="2784585001"/>
              </p:ext>
            </p:extLst>
          </p:nvPr>
        </p:nvGraphicFramePr>
        <p:xfrm>
          <a:off x="540058" y="3590534"/>
          <a:ext cx="19653251" cy="8000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11D0823-004D-4CA5-A191-61E8D60EA1E9}"/>
              </a:ext>
            </a:extLst>
          </p:cNvPr>
          <p:cNvPicPr>
            <a:picLocks noChangeAspect="1"/>
          </p:cNvPicPr>
          <p:nvPr/>
        </p:nvPicPr>
        <p:blipFill>
          <a:blip r:embed="rId8"/>
          <a:stretch>
            <a:fillRect/>
          </a:stretch>
        </p:blipFill>
        <p:spPr>
          <a:xfrm>
            <a:off x="0" y="1"/>
            <a:ext cx="3198857" cy="3389970"/>
          </a:xfrm>
          <a:prstGeom prst="rect">
            <a:avLst/>
          </a:prstGeom>
        </p:spPr>
      </p:pic>
    </p:spTree>
    <p:extLst>
      <p:ext uri="{BB962C8B-B14F-4D97-AF65-F5344CB8AC3E}">
        <p14:creationId xmlns:p14="http://schemas.microsoft.com/office/powerpoint/2010/main" val="3268370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11CE61-F302-7145-8875-EC00C471EE5F}"/>
              </a:ext>
            </a:extLst>
          </p:cNvPr>
          <p:cNvSpPr>
            <a:spLocks noGrp="1"/>
          </p:cNvSpPr>
          <p:nvPr>
            <p:ph type="title"/>
          </p:nvPr>
        </p:nvSpPr>
        <p:spPr>
          <a:xfrm>
            <a:off x="472936" y="1082675"/>
            <a:ext cx="17732514" cy="1476375"/>
          </a:xfrm>
        </p:spPr>
        <p:txBody>
          <a:bodyPr/>
          <a:lstStyle/>
          <a:p>
            <a:r>
              <a:rPr lang="en-US"/>
              <a:t>Clinical Care</a:t>
            </a:r>
          </a:p>
        </p:txBody>
      </p:sp>
      <p:sp>
        <p:nvSpPr>
          <p:cNvPr id="2" name="Text Placeholder 1">
            <a:extLst>
              <a:ext uri="{FF2B5EF4-FFF2-40B4-BE49-F238E27FC236}">
                <a16:creationId xmlns:a16="http://schemas.microsoft.com/office/drawing/2014/main" id="{FF901E9D-1A00-489C-8B78-E998850CD177}"/>
              </a:ext>
            </a:extLst>
          </p:cNvPr>
          <p:cNvSpPr>
            <a:spLocks noGrp="1"/>
          </p:cNvSpPr>
          <p:nvPr>
            <p:ph sz="quarter" idx="10"/>
          </p:nvPr>
        </p:nvSpPr>
        <p:spPr>
          <a:xfrm>
            <a:off x="580158" y="5132246"/>
            <a:ext cx="9144000" cy="5648325"/>
          </a:xfrm>
        </p:spPr>
        <p:txBody>
          <a:bodyPr/>
          <a:lstStyle/>
          <a:p>
            <a:pPr marL="457200" indent="-457200" algn="l">
              <a:lnSpc>
                <a:spcPct val="100000"/>
              </a:lnSpc>
              <a:spcAft>
                <a:spcPts val="1200"/>
              </a:spcAft>
              <a:buSzPct val="100000"/>
              <a:buFont typeface="Arial" panose="020B0604020202020204" pitchFamily="34" charset="0"/>
              <a:buChar char="•"/>
            </a:pPr>
            <a:r>
              <a:rPr lang="en-US" sz="3600"/>
              <a:t>General medical history</a:t>
            </a:r>
          </a:p>
          <a:p>
            <a:pPr marL="457200" indent="-457200" algn="l">
              <a:lnSpc>
                <a:spcPct val="100000"/>
              </a:lnSpc>
              <a:spcAft>
                <a:spcPts val="1200"/>
              </a:spcAft>
              <a:buSzPct val="100000"/>
              <a:buFont typeface="Arial" panose="020B0604020202020204" pitchFamily="34" charset="0"/>
              <a:buChar char="•"/>
            </a:pPr>
            <a:r>
              <a:rPr lang="en-US" sz="3600"/>
              <a:t>Obstetric and gynecological history including last menstrual period (LMP)</a:t>
            </a:r>
          </a:p>
          <a:p>
            <a:pPr marL="457200" indent="-457200" algn="l">
              <a:lnSpc>
                <a:spcPct val="100000"/>
              </a:lnSpc>
              <a:spcAft>
                <a:spcPts val="1200"/>
              </a:spcAft>
              <a:buSzPct val="100000"/>
              <a:buFont typeface="Arial" panose="020B0604020202020204" pitchFamily="34" charset="0"/>
              <a:buChar char="•"/>
            </a:pPr>
            <a:r>
              <a:rPr lang="en-US" sz="3600"/>
              <a:t>Information about the assault</a:t>
            </a:r>
          </a:p>
          <a:p>
            <a:pPr marL="457200" indent="-457200" algn="l">
              <a:lnSpc>
                <a:spcPct val="100000"/>
              </a:lnSpc>
              <a:spcAft>
                <a:spcPts val="1200"/>
              </a:spcAft>
              <a:buSzPct val="100000"/>
              <a:buFont typeface="Arial" panose="020B0604020202020204" pitchFamily="34" charset="0"/>
              <a:buChar char="•"/>
            </a:pPr>
            <a:r>
              <a:rPr lang="en-US" sz="3600"/>
              <a:t>Mental health assessment</a:t>
            </a:r>
          </a:p>
          <a:p>
            <a:pPr marL="457200" indent="-457200" algn="l">
              <a:lnSpc>
                <a:spcPct val="100000"/>
              </a:lnSpc>
              <a:spcAft>
                <a:spcPts val="1200"/>
              </a:spcAft>
              <a:buSzPct val="100000"/>
              <a:buFont typeface="Arial" panose="020B0604020202020204" pitchFamily="34" charset="0"/>
              <a:buChar char="•"/>
            </a:pPr>
            <a:r>
              <a:rPr lang="en-US" sz="3600" b="1"/>
              <a:t>Done at survivor’s own pace</a:t>
            </a:r>
            <a:endParaRPr lang="en-US" sz="3600"/>
          </a:p>
        </p:txBody>
      </p:sp>
      <p:sp>
        <p:nvSpPr>
          <p:cNvPr id="3" name="Text Placeholder 2">
            <a:extLst>
              <a:ext uri="{FF2B5EF4-FFF2-40B4-BE49-F238E27FC236}">
                <a16:creationId xmlns:a16="http://schemas.microsoft.com/office/drawing/2014/main" id="{2A9BD8F1-C741-4F7F-81E3-B0D636B9588A}"/>
              </a:ext>
            </a:extLst>
          </p:cNvPr>
          <p:cNvSpPr>
            <a:spLocks noGrp="1"/>
          </p:cNvSpPr>
          <p:nvPr>
            <p:ph sz="quarter" idx="11"/>
          </p:nvPr>
        </p:nvSpPr>
        <p:spPr>
          <a:xfrm>
            <a:off x="10052050" y="5132246"/>
            <a:ext cx="9144000" cy="5648325"/>
          </a:xfrm>
        </p:spPr>
        <p:txBody>
          <a:bodyPr/>
          <a:lstStyle/>
          <a:p>
            <a:pPr marL="571500" indent="-571500" algn="l">
              <a:lnSpc>
                <a:spcPct val="100000"/>
              </a:lnSpc>
              <a:spcAft>
                <a:spcPts val="1200"/>
              </a:spcAft>
              <a:buSzPct val="100000"/>
              <a:buFont typeface="Arial" panose="020B0604020202020204" pitchFamily="34" charset="0"/>
              <a:buChar char="•"/>
            </a:pPr>
            <a:r>
              <a:rPr lang="en-US" sz="3600"/>
              <a:t>Trauma-informed care</a:t>
            </a:r>
          </a:p>
          <a:p>
            <a:pPr marL="571500" lvl="1" indent="-571500">
              <a:lnSpc>
                <a:spcPct val="100000"/>
              </a:lnSpc>
              <a:spcAft>
                <a:spcPts val="1200"/>
              </a:spcAft>
              <a:buSzPct val="100000"/>
            </a:pPr>
            <a:r>
              <a:rPr lang="en-US" sz="3600"/>
              <a:t>This workshop focuses on integrating trauma-informed care into the pelvic exam and vacuum aspiration procedure</a:t>
            </a:r>
          </a:p>
          <a:p>
            <a:pPr marL="571500" lvl="1" indent="-571500">
              <a:lnSpc>
                <a:spcPct val="100000"/>
              </a:lnSpc>
              <a:spcAft>
                <a:spcPts val="1200"/>
              </a:spcAft>
              <a:buSzPct val="100000"/>
            </a:pPr>
            <a:r>
              <a:rPr lang="en-US" sz="3600"/>
              <a:t>For other exam and management details, see the resources on the next slide.</a:t>
            </a:r>
          </a:p>
        </p:txBody>
      </p:sp>
      <p:sp>
        <p:nvSpPr>
          <p:cNvPr id="4" name="Text Placeholder 3">
            <a:extLst>
              <a:ext uri="{FF2B5EF4-FFF2-40B4-BE49-F238E27FC236}">
                <a16:creationId xmlns:a16="http://schemas.microsoft.com/office/drawing/2014/main" id="{DA889CFA-840D-4360-BD45-66566BC94FDD}"/>
              </a:ext>
            </a:extLst>
          </p:cNvPr>
          <p:cNvSpPr>
            <a:spLocks noGrp="1"/>
          </p:cNvSpPr>
          <p:nvPr>
            <p:ph type="body" sz="quarter" idx="4294967295"/>
          </p:nvPr>
        </p:nvSpPr>
        <p:spPr>
          <a:xfrm>
            <a:off x="580158" y="3201475"/>
            <a:ext cx="8225175" cy="1477963"/>
          </a:xfrm>
        </p:spPr>
        <p:txBody>
          <a:bodyPr/>
          <a:lstStyle/>
          <a:p>
            <a:pPr marL="0" indent="0">
              <a:lnSpc>
                <a:spcPct val="100000"/>
              </a:lnSpc>
              <a:buNone/>
            </a:pPr>
            <a:r>
              <a:rPr lang="en-US" sz="4800" b="1">
                <a:solidFill>
                  <a:schemeClr val="accent3"/>
                </a:solidFill>
              </a:rPr>
              <a:t>ASSESSING THE PATIENT’S HEALTH</a:t>
            </a:r>
          </a:p>
        </p:txBody>
      </p:sp>
      <p:sp>
        <p:nvSpPr>
          <p:cNvPr id="5" name="Text Placeholder 4">
            <a:extLst>
              <a:ext uri="{FF2B5EF4-FFF2-40B4-BE49-F238E27FC236}">
                <a16:creationId xmlns:a16="http://schemas.microsoft.com/office/drawing/2014/main" id="{B7F36FAE-4552-4739-93B7-042851AB2449}"/>
              </a:ext>
            </a:extLst>
          </p:cNvPr>
          <p:cNvSpPr>
            <a:spLocks noGrp="1"/>
          </p:cNvSpPr>
          <p:nvPr>
            <p:ph type="body" sz="quarter" idx="4294967295"/>
          </p:nvPr>
        </p:nvSpPr>
        <p:spPr>
          <a:xfrm>
            <a:off x="10052050" y="3201475"/>
            <a:ext cx="9144000" cy="1476375"/>
          </a:xfrm>
        </p:spPr>
        <p:txBody>
          <a:bodyPr/>
          <a:lstStyle/>
          <a:p>
            <a:pPr marL="0" indent="0">
              <a:lnSpc>
                <a:spcPct val="100000"/>
              </a:lnSpc>
              <a:buNone/>
            </a:pPr>
            <a:r>
              <a:rPr lang="en-US" sz="4800" b="1">
                <a:solidFill>
                  <a:schemeClr val="accent3"/>
                </a:solidFill>
              </a:rPr>
              <a:t>PHYSICAL EXAM AND MANAGEMENT</a:t>
            </a:r>
          </a:p>
        </p:txBody>
      </p:sp>
    </p:spTree>
    <p:extLst>
      <p:ext uri="{BB962C8B-B14F-4D97-AF65-F5344CB8AC3E}">
        <p14:creationId xmlns:p14="http://schemas.microsoft.com/office/powerpoint/2010/main" val="1991064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15A549-F901-40E1-835D-D1D75A4E4668}"/>
              </a:ext>
            </a:extLst>
          </p:cNvPr>
          <p:cNvSpPr>
            <a:spLocks noGrp="1"/>
          </p:cNvSpPr>
          <p:nvPr>
            <p:ph type="title"/>
          </p:nvPr>
        </p:nvSpPr>
        <p:spPr>
          <a:xfrm>
            <a:off x="450850" y="1079007"/>
            <a:ext cx="15420399" cy="1644316"/>
          </a:xfrm>
        </p:spPr>
        <p:txBody>
          <a:bodyPr/>
          <a:lstStyle/>
          <a:p>
            <a:pPr>
              <a:spcAft>
                <a:spcPts val="600"/>
              </a:spcAft>
            </a:pPr>
            <a:r>
              <a:rPr lang="en-US">
                <a:latin typeface="Helvetica" panose="020B0604020202020204" pitchFamily="34" charset="0"/>
                <a:cs typeface="Helvetica" panose="020B0604020202020204" pitchFamily="34" charset="0"/>
              </a:rPr>
              <a:t>Clinical Care</a:t>
            </a:r>
            <a:endParaRPr lang="en-US" sz="7200">
              <a:latin typeface="Helvetica" panose="020B0604020202020204" pitchFamily="34" charset="0"/>
              <a:cs typeface="Helvetica" panose="020B0604020202020204" pitchFamily="34" charset="0"/>
            </a:endParaRPr>
          </a:p>
        </p:txBody>
      </p:sp>
      <p:sp>
        <p:nvSpPr>
          <p:cNvPr id="2" name="Content Placeholder 1">
            <a:extLst>
              <a:ext uri="{FF2B5EF4-FFF2-40B4-BE49-F238E27FC236}">
                <a16:creationId xmlns:a16="http://schemas.microsoft.com/office/drawing/2014/main" id="{413CD998-65B9-4A7A-AE79-5EA60CA40139}"/>
              </a:ext>
            </a:extLst>
          </p:cNvPr>
          <p:cNvSpPr>
            <a:spLocks noGrp="1"/>
          </p:cNvSpPr>
          <p:nvPr>
            <p:ph sz="quarter" idx="10"/>
          </p:nvPr>
        </p:nvSpPr>
        <p:spPr>
          <a:xfrm>
            <a:off x="450850" y="4357496"/>
            <a:ext cx="14335667" cy="5498272"/>
          </a:xfrm>
        </p:spPr>
        <p:txBody>
          <a:bodyPr/>
          <a:lstStyle/>
          <a:p>
            <a:pPr marL="571500" lvl="0" indent="-571500" algn="l" rtl="0">
              <a:lnSpc>
                <a:spcPct val="100000"/>
              </a:lnSpc>
              <a:spcAft>
                <a:spcPts val="2400"/>
              </a:spcAft>
              <a:buClr>
                <a:schemeClr val="dk2"/>
              </a:buClr>
              <a:buSzPts val="3000"/>
              <a:buFont typeface="Arial" panose="020B0604020202020204" pitchFamily="34" charset="0"/>
              <a:buChar char="•"/>
            </a:pPr>
            <a:r>
              <a:rPr lang="en-US" sz="3600" b="1">
                <a:latin typeface="Arial" panose="020B0604020202020204" pitchFamily="34" charset="0"/>
                <a:cs typeface="Arial" panose="020B0604020202020204" pitchFamily="34" charset="0"/>
              </a:rPr>
              <a:t>Treat life-threatening complications first</a:t>
            </a:r>
            <a:endParaRPr lang="en-US" sz="3600">
              <a:latin typeface="Arial" panose="020B0604020202020204" pitchFamily="34" charset="0"/>
              <a:cs typeface="Arial" panose="020B0604020202020204" pitchFamily="34" charset="0"/>
            </a:endParaRPr>
          </a:p>
          <a:p>
            <a:pPr marL="571500" lvl="0" indent="-571500" algn="l" rtl="0">
              <a:lnSpc>
                <a:spcPct val="100000"/>
              </a:lnSpc>
              <a:spcAft>
                <a:spcPts val="2400"/>
              </a:spcAft>
              <a:buClr>
                <a:schemeClr val="dk2"/>
              </a:buClr>
              <a:buSzPts val="3000"/>
              <a:buFont typeface="Arial" panose="020B0604020202020204" pitchFamily="34" charset="0"/>
              <a:buChar char="•"/>
            </a:pPr>
            <a:r>
              <a:rPr lang="en-US" sz="3600">
                <a:latin typeface="Arial" panose="020B0604020202020204" pitchFamily="34" charset="0"/>
                <a:cs typeface="Arial" panose="020B0604020202020204" pitchFamily="34" charset="0"/>
              </a:rPr>
              <a:t>Prevent HIV transmission if incident &lt;72 hours</a:t>
            </a:r>
          </a:p>
          <a:p>
            <a:pPr marL="571500" lvl="0" indent="-571500" algn="l" rtl="0">
              <a:lnSpc>
                <a:spcPct val="100000"/>
              </a:lnSpc>
              <a:spcAft>
                <a:spcPts val="2400"/>
              </a:spcAft>
              <a:buClr>
                <a:schemeClr val="dk2"/>
              </a:buClr>
              <a:buSzPts val="3000"/>
              <a:buFont typeface="Arial" panose="020B0604020202020204" pitchFamily="34" charset="0"/>
              <a:buChar char="•"/>
            </a:pPr>
            <a:r>
              <a:rPr lang="en-US" sz="3600">
                <a:latin typeface="Arial" panose="020B0604020202020204" pitchFamily="34" charset="0"/>
                <a:cs typeface="Arial" panose="020B0604020202020204" pitchFamily="34" charset="0"/>
              </a:rPr>
              <a:t>STI presumptive treatment at first visit</a:t>
            </a:r>
          </a:p>
          <a:p>
            <a:pPr marL="571500" lvl="0" indent="-571500" algn="l" rtl="0">
              <a:lnSpc>
                <a:spcPct val="100000"/>
              </a:lnSpc>
              <a:spcAft>
                <a:spcPts val="2400"/>
              </a:spcAft>
              <a:buClr>
                <a:schemeClr val="dk2"/>
              </a:buClr>
              <a:buSzPts val="3000"/>
              <a:buFont typeface="Arial" panose="020B0604020202020204" pitchFamily="34" charset="0"/>
              <a:buChar char="•"/>
            </a:pPr>
            <a:r>
              <a:rPr lang="en-US" sz="3600">
                <a:latin typeface="Arial" panose="020B0604020202020204" pitchFamily="34" charset="0"/>
                <a:cs typeface="Arial" panose="020B0604020202020204" pitchFamily="34" charset="0"/>
              </a:rPr>
              <a:t>Injury care as needed</a:t>
            </a:r>
          </a:p>
          <a:p>
            <a:pPr marL="571500" lvl="0" indent="-571500" algn="l" rtl="0">
              <a:lnSpc>
                <a:spcPct val="100000"/>
              </a:lnSpc>
              <a:spcAft>
                <a:spcPts val="2400"/>
              </a:spcAft>
              <a:buClr>
                <a:schemeClr val="dk2"/>
              </a:buClr>
              <a:buSzPts val="3000"/>
              <a:buFont typeface="Arial" panose="020B0604020202020204" pitchFamily="34" charset="0"/>
              <a:buChar char="•"/>
            </a:pPr>
            <a:r>
              <a:rPr lang="en-US" sz="4000" b="1">
                <a:solidFill>
                  <a:schemeClr val="accent1"/>
                </a:solidFill>
                <a:latin typeface="Arial" panose="020B0604020202020204" pitchFamily="34" charset="0"/>
                <a:cs typeface="Arial" panose="020B0604020202020204" pitchFamily="34" charset="0"/>
              </a:rPr>
              <a:t>Prevent pregnancy, offer or refer for safe abortion care </a:t>
            </a:r>
          </a:p>
        </p:txBody>
      </p:sp>
      <p:sp>
        <p:nvSpPr>
          <p:cNvPr id="5" name="TextBox 4">
            <a:extLst>
              <a:ext uri="{FF2B5EF4-FFF2-40B4-BE49-F238E27FC236}">
                <a16:creationId xmlns:a16="http://schemas.microsoft.com/office/drawing/2014/main" id="{A32DFE66-AA2B-3E4F-8E88-611C231BA7B4}"/>
              </a:ext>
            </a:extLst>
          </p:cNvPr>
          <p:cNvSpPr txBox="1"/>
          <p:nvPr/>
        </p:nvSpPr>
        <p:spPr>
          <a:xfrm>
            <a:off x="450849" y="10097611"/>
            <a:ext cx="19202401" cy="738664"/>
          </a:xfrm>
          <a:prstGeom prst="rect">
            <a:avLst/>
          </a:prstGeom>
          <a:solidFill>
            <a:schemeClr val="accent4">
              <a:lumMod val="40000"/>
              <a:lumOff val="60000"/>
            </a:schemeClr>
          </a:solidFill>
        </p:spPr>
        <p:txBody>
          <a:bodyPr wrap="square" lIns="182880" tIns="182880" rIns="182880" bIns="182880" rtlCol="0">
            <a:spAutoFit/>
          </a:bodyPr>
          <a:lstStyle/>
          <a:p>
            <a:r>
              <a:rPr lang="en-US" sz="2400" b="1">
                <a:latin typeface="Arial" panose="020B0604020202020204" pitchFamily="34" charset="0"/>
                <a:cs typeface="Arial" panose="020B0604020202020204" pitchFamily="34" charset="0"/>
              </a:rPr>
              <a:t>REFER TO CLINICAL MGMT MATERIALS FOR MORE DETAIL</a:t>
            </a:r>
          </a:p>
        </p:txBody>
      </p:sp>
      <p:sp>
        <p:nvSpPr>
          <p:cNvPr id="7" name="TextBox 6">
            <a:extLst>
              <a:ext uri="{FF2B5EF4-FFF2-40B4-BE49-F238E27FC236}">
                <a16:creationId xmlns:a16="http://schemas.microsoft.com/office/drawing/2014/main" id="{3486A74A-A75D-1942-8CA7-616901A82F0F}"/>
              </a:ext>
            </a:extLst>
          </p:cNvPr>
          <p:cNvSpPr txBox="1"/>
          <p:nvPr/>
        </p:nvSpPr>
        <p:spPr>
          <a:xfrm>
            <a:off x="450849" y="3078744"/>
            <a:ext cx="14335667" cy="923330"/>
          </a:xfrm>
          <a:prstGeom prst="rect">
            <a:avLst/>
          </a:prstGeom>
          <a:solidFill>
            <a:schemeClr val="accent2"/>
          </a:solidFill>
        </p:spPr>
        <p:txBody>
          <a:bodyPr wrap="square" lIns="182880" tIns="182880" rIns="182880" bIns="182880" rtlCol="0">
            <a:spAutoFit/>
          </a:bodyPr>
          <a:lstStyle/>
          <a:p>
            <a:r>
              <a:rPr lang="en-US" sz="3600" b="1">
                <a:latin typeface="Arial" panose="020B0604020202020204" pitchFamily="34" charset="0"/>
                <a:cs typeface="Arial" panose="020B0604020202020204" pitchFamily="34" charset="0"/>
              </a:rPr>
              <a:t>Time-sensitive issues to be addressed with survivors:</a:t>
            </a:r>
          </a:p>
        </p:txBody>
      </p:sp>
      <p:pic>
        <p:nvPicPr>
          <p:cNvPr id="6" name="Picture 5" descr="Diagram&#10;&#10;Description automatically generated">
            <a:extLst>
              <a:ext uri="{FF2B5EF4-FFF2-40B4-BE49-F238E27FC236}">
                <a16:creationId xmlns:a16="http://schemas.microsoft.com/office/drawing/2014/main" id="{A400A5C1-AF5D-1740-A01A-3DC2E79FA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6516" y="2965166"/>
            <a:ext cx="4866734" cy="6915075"/>
          </a:xfrm>
          <a:prstGeom prst="rect">
            <a:avLst/>
          </a:prstGeom>
        </p:spPr>
      </p:pic>
    </p:spTree>
    <p:extLst>
      <p:ext uri="{BB962C8B-B14F-4D97-AF65-F5344CB8AC3E}">
        <p14:creationId xmlns:p14="http://schemas.microsoft.com/office/powerpoint/2010/main" val="3974894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814AAF4-E2F8-4502-B6C5-708EFAF898B4}"/>
              </a:ext>
            </a:extLst>
          </p:cNvPr>
          <p:cNvSpPr>
            <a:spLocks noGrp="1"/>
          </p:cNvSpPr>
          <p:nvPr>
            <p:ph sz="quarter" idx="10"/>
          </p:nvPr>
        </p:nvSpPr>
        <p:spPr>
          <a:xfrm>
            <a:off x="580156" y="3557162"/>
            <a:ext cx="15956865" cy="7279810"/>
          </a:xfrm>
        </p:spPr>
        <p:txBody>
          <a:bodyPr/>
          <a:lstStyle/>
          <a:p>
            <a:pPr marL="571500" indent="-571500">
              <a:lnSpc>
                <a:spcPct val="100000"/>
              </a:lnSpc>
              <a:spcAft>
                <a:spcPts val="2400"/>
              </a:spcAft>
              <a:buSzPct val="100000"/>
              <a:buFont typeface="Arial" panose="020B0604020202020204" pitchFamily="34" charset="0"/>
              <a:buChar char="•"/>
            </a:pPr>
            <a:r>
              <a:rPr lang="en-US" sz="3400">
                <a:latin typeface="Arial" panose="020B0604020202020204" pitchFamily="34" charset="0"/>
                <a:cs typeface="Arial" panose="020B0604020202020204" pitchFamily="34" charset="0"/>
              </a:rPr>
              <a:t>Survivors may seek post-rape care any time after the assault. </a:t>
            </a:r>
          </a:p>
          <a:p>
            <a:pPr marL="571500" indent="-571500">
              <a:lnSpc>
                <a:spcPct val="100000"/>
              </a:lnSpc>
              <a:spcAft>
                <a:spcPts val="2400"/>
              </a:spcAft>
              <a:buSzPct val="100000"/>
              <a:buFont typeface="Arial" panose="020B0604020202020204" pitchFamily="34" charset="0"/>
              <a:buChar char="•"/>
            </a:pPr>
            <a:r>
              <a:rPr lang="en-US" sz="3400">
                <a:latin typeface="Arial" panose="020B0604020202020204" pitchFamily="34" charset="0"/>
                <a:cs typeface="Arial" panose="020B0604020202020204" pitchFamily="34" charset="0"/>
              </a:rPr>
              <a:t>Offer emergency contraception to all survivors who have been raped within 5 days of assault.</a:t>
            </a:r>
          </a:p>
          <a:p>
            <a:pPr marL="1485900" lvl="1" indent="-571500">
              <a:lnSpc>
                <a:spcPct val="100000"/>
              </a:lnSpc>
              <a:spcBef>
                <a:spcPts val="0"/>
              </a:spcBef>
              <a:spcAft>
                <a:spcPts val="2400"/>
              </a:spcAft>
              <a:buSzPct val="100000"/>
              <a:buFont typeface="Courier New" panose="02070309020205020404" pitchFamily="49" charset="0"/>
              <a:buChar char="o"/>
            </a:pPr>
            <a:r>
              <a:rPr kumimoji="0" lang="en-US" sz="34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No need to screen for health conditions or test for pregnancy</a:t>
            </a:r>
            <a:endParaRPr lang="en-US" sz="3400">
              <a:latin typeface="Arial" panose="020B0604020202020204" pitchFamily="34" charset="0"/>
              <a:cs typeface="Arial" panose="020B0604020202020204" pitchFamily="34" charset="0"/>
            </a:endParaRPr>
          </a:p>
          <a:p>
            <a:pPr marL="571500" indent="-571500">
              <a:lnSpc>
                <a:spcPct val="100000"/>
              </a:lnSpc>
              <a:spcAft>
                <a:spcPts val="2400"/>
              </a:spcAft>
              <a:buSzPct val="100000"/>
              <a:buFont typeface="Arial" panose="020B0604020202020204" pitchFamily="34" charset="0"/>
              <a:buChar char="•"/>
            </a:pPr>
            <a:r>
              <a:rPr lang="en-US" sz="3400">
                <a:latin typeface="Arial" panose="020B0604020202020204" pitchFamily="34" charset="0"/>
                <a:cs typeface="Arial" panose="020B0604020202020204" pitchFamily="34" charset="0"/>
              </a:rPr>
              <a:t>Provide pregnancy testing at the 2-week and 1-month follow-up visits after assault.</a:t>
            </a:r>
          </a:p>
          <a:p>
            <a:pPr marL="571500" indent="-571500">
              <a:lnSpc>
                <a:spcPct val="100000"/>
              </a:lnSpc>
              <a:spcAft>
                <a:spcPts val="2400"/>
              </a:spcAft>
              <a:buSzPct val="100000"/>
              <a:buFont typeface="Arial" panose="020B0604020202020204" pitchFamily="34" charset="0"/>
              <a:buChar char="•"/>
            </a:pPr>
            <a:r>
              <a:rPr lang="en-US" sz="3400">
                <a:latin typeface="Arial" panose="020B0604020202020204" pitchFamily="34" charset="0"/>
                <a:cs typeface="Arial" panose="020B0604020202020204" pitchFamily="34" charset="0"/>
              </a:rPr>
              <a:t>Provide pregnancy testing at any time if the survivor’s menstrual period is a week or more late.</a:t>
            </a:r>
          </a:p>
          <a:p>
            <a:pPr marL="571500" indent="-571500">
              <a:lnSpc>
                <a:spcPct val="100000"/>
              </a:lnSpc>
              <a:spcAft>
                <a:spcPts val="2400"/>
              </a:spcAft>
              <a:buSzPct val="100000"/>
              <a:buFont typeface="Arial" panose="020B0604020202020204" pitchFamily="34" charset="0"/>
              <a:buChar char="•"/>
            </a:pPr>
            <a:r>
              <a:rPr lang="en-US" sz="3400">
                <a:latin typeface="Arial" panose="020B0604020202020204" pitchFamily="34" charset="0"/>
                <a:cs typeface="Arial" panose="020B0604020202020204" pitchFamily="34" charset="0"/>
              </a:rPr>
              <a:t>Those who present with a pregnancy at any gestational age due to sexual violence should receive information about all available options, including safe abortion care or a referral for that care.</a:t>
            </a:r>
          </a:p>
        </p:txBody>
      </p:sp>
      <p:sp>
        <p:nvSpPr>
          <p:cNvPr id="6" name="Title 2">
            <a:extLst>
              <a:ext uri="{FF2B5EF4-FFF2-40B4-BE49-F238E27FC236}">
                <a16:creationId xmlns:a16="http://schemas.microsoft.com/office/drawing/2014/main" id="{4C04CE47-31AC-6442-B1E5-188A2DBDA332}"/>
              </a:ext>
            </a:extLst>
          </p:cNvPr>
          <p:cNvSpPr txBox="1">
            <a:spLocks/>
          </p:cNvSpPr>
          <p:nvPr/>
        </p:nvSpPr>
        <p:spPr>
          <a:xfrm>
            <a:off x="580158" y="546144"/>
            <a:ext cx="15420399" cy="18245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rial"/>
              <a:buNone/>
              <a:defRPr sz="7915" b="1" i="0" u="none" strike="noStrike" cap="none">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5400" kern="0"/>
              <a:t>Prevention and management of unwanted pregnancy after sexual assault</a:t>
            </a:r>
          </a:p>
        </p:txBody>
      </p:sp>
      <p:sp>
        <p:nvSpPr>
          <p:cNvPr id="4" name="TextBox 3">
            <a:extLst>
              <a:ext uri="{FF2B5EF4-FFF2-40B4-BE49-F238E27FC236}">
                <a16:creationId xmlns:a16="http://schemas.microsoft.com/office/drawing/2014/main" id="{869F2EB9-C9C8-DA4C-9F15-D66C4E4BC6EB}"/>
              </a:ext>
            </a:extLst>
          </p:cNvPr>
          <p:cNvSpPr txBox="1"/>
          <p:nvPr/>
        </p:nvSpPr>
        <p:spPr>
          <a:xfrm>
            <a:off x="450849" y="2633832"/>
            <a:ext cx="14335667" cy="923330"/>
          </a:xfrm>
          <a:prstGeom prst="rect">
            <a:avLst/>
          </a:prstGeom>
          <a:solidFill>
            <a:schemeClr val="accent2"/>
          </a:solidFill>
        </p:spPr>
        <p:txBody>
          <a:bodyPr wrap="square" lIns="182880" tIns="182880" rIns="182880" bIns="182880" rtlCol="0">
            <a:spAutoFit/>
          </a:bodyPr>
          <a:lstStyle/>
          <a:p>
            <a:r>
              <a:rPr lang="en-US" sz="3600" b="1">
                <a:latin typeface="Arial" panose="020B0604020202020204" pitchFamily="34" charset="0"/>
                <a:cs typeface="Arial" panose="020B0604020202020204" pitchFamily="34" charset="0"/>
              </a:rPr>
              <a:t>Time-sensitive issues to be addressed with survivors:</a:t>
            </a:r>
          </a:p>
        </p:txBody>
      </p:sp>
    </p:spTree>
    <p:extLst>
      <p:ext uri="{BB962C8B-B14F-4D97-AF65-F5344CB8AC3E}">
        <p14:creationId xmlns:p14="http://schemas.microsoft.com/office/powerpoint/2010/main" val="348791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A337F4-C8D4-48E9-8970-1D0098B31524}"/>
              </a:ext>
            </a:extLst>
          </p:cNvPr>
          <p:cNvSpPr>
            <a:spLocks noGrp="1"/>
          </p:cNvSpPr>
          <p:nvPr>
            <p:ph type="title"/>
          </p:nvPr>
        </p:nvSpPr>
        <p:spPr>
          <a:xfrm>
            <a:off x="529167" y="1082675"/>
            <a:ext cx="15420399" cy="2757911"/>
          </a:xfrm>
        </p:spPr>
        <p:txBody>
          <a:bodyPr/>
          <a:lstStyle/>
          <a:p>
            <a:r>
              <a:rPr lang="en-US" sz="5400"/>
              <a:t>Prevention and management of unwanted pregnancy after sexual assault </a:t>
            </a:r>
            <a:r>
              <a:rPr lang="en-US" sz="4000"/>
              <a:t>(cont.)</a:t>
            </a:r>
            <a:endParaRPr lang="en-US" sz="5400"/>
          </a:p>
        </p:txBody>
      </p:sp>
      <p:sp>
        <p:nvSpPr>
          <p:cNvPr id="5" name="Content Placeholder 4">
            <a:extLst>
              <a:ext uri="{FF2B5EF4-FFF2-40B4-BE49-F238E27FC236}">
                <a16:creationId xmlns:a16="http://schemas.microsoft.com/office/drawing/2014/main" id="{B814AAF4-E2F8-4502-B6C5-708EFAF898B4}"/>
              </a:ext>
            </a:extLst>
          </p:cNvPr>
          <p:cNvSpPr>
            <a:spLocks noGrp="1"/>
          </p:cNvSpPr>
          <p:nvPr>
            <p:ph sz="quarter" idx="10"/>
          </p:nvPr>
        </p:nvSpPr>
        <p:spPr>
          <a:xfrm>
            <a:off x="580156" y="2925519"/>
            <a:ext cx="16691844" cy="954107"/>
          </a:xfrm>
        </p:spPr>
        <p:txBody>
          <a:bodyPr/>
          <a:lstStyle/>
          <a:p>
            <a:pPr>
              <a:spcAft>
                <a:spcPts val="600"/>
              </a:spcAft>
            </a:pPr>
            <a:r>
              <a:rPr lang="en-US" sz="4000" b="1">
                <a:latin typeface="Arial" panose="020B0604020202020204" pitchFamily="34" charset="0"/>
                <a:cs typeface="Arial" panose="020B0604020202020204" pitchFamily="34" charset="0"/>
              </a:rPr>
              <a:t>Time-sensitive issues to be discussed with survivors:</a:t>
            </a:r>
          </a:p>
        </p:txBody>
      </p:sp>
      <p:graphicFrame>
        <p:nvGraphicFramePr>
          <p:cNvPr id="2" name="Table 1">
            <a:extLst>
              <a:ext uri="{FF2B5EF4-FFF2-40B4-BE49-F238E27FC236}">
                <a16:creationId xmlns:a16="http://schemas.microsoft.com/office/drawing/2014/main" id="{3FDB655C-A8F2-4A1D-8208-576A7BD3E293}"/>
              </a:ext>
            </a:extLst>
          </p:cNvPr>
          <p:cNvGraphicFramePr>
            <a:graphicFrameLocks noGrp="1"/>
          </p:cNvGraphicFramePr>
          <p:nvPr>
            <p:extLst>
              <p:ext uri="{D42A27DB-BD31-4B8C-83A1-F6EECF244321}">
                <p14:modId xmlns:p14="http://schemas.microsoft.com/office/powerpoint/2010/main" val="2944245583"/>
              </p:ext>
            </p:extLst>
          </p:nvPr>
        </p:nvGraphicFramePr>
        <p:xfrm>
          <a:off x="580156" y="4313563"/>
          <a:ext cx="18994777" cy="5212080"/>
        </p:xfrm>
        <a:graphic>
          <a:graphicData uri="http://schemas.openxmlformats.org/drawingml/2006/table">
            <a:tbl>
              <a:tblPr firstRow="1" firstCol="1" bandRow="1">
                <a:tableStyleId>{5C22544A-7EE6-4342-B048-85BDC9FD1C3A}</a:tableStyleId>
              </a:tblPr>
              <a:tblGrid>
                <a:gridCol w="5281794">
                  <a:extLst>
                    <a:ext uri="{9D8B030D-6E8A-4147-A177-3AD203B41FA5}">
                      <a16:colId xmlns:a16="http://schemas.microsoft.com/office/drawing/2014/main" val="261126265"/>
                    </a:ext>
                  </a:extLst>
                </a:gridCol>
                <a:gridCol w="6944422">
                  <a:extLst>
                    <a:ext uri="{9D8B030D-6E8A-4147-A177-3AD203B41FA5}">
                      <a16:colId xmlns:a16="http://schemas.microsoft.com/office/drawing/2014/main" val="1500329213"/>
                    </a:ext>
                  </a:extLst>
                </a:gridCol>
                <a:gridCol w="6768561">
                  <a:extLst>
                    <a:ext uri="{9D8B030D-6E8A-4147-A177-3AD203B41FA5}">
                      <a16:colId xmlns:a16="http://schemas.microsoft.com/office/drawing/2014/main" val="2227049586"/>
                    </a:ext>
                  </a:extLst>
                </a:gridCol>
              </a:tblGrid>
              <a:tr h="640080">
                <a:tc gridSpan="3">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3200" b="0">
                          <a:solidFill>
                            <a:schemeClr val="tx1"/>
                          </a:solidFill>
                        </a:rPr>
                        <a:t>WHO-recommended methods for termination of pregnancy by when they can be used</a:t>
                      </a:r>
                      <a:endParaRPr lang="en-US" sz="32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pPr marL="0" marR="0" algn="ctr">
                        <a:lnSpc>
                          <a:spcPct val="107000"/>
                        </a:lnSpc>
                        <a:spcBef>
                          <a:spcPts val="0"/>
                        </a:spcBef>
                        <a:spcAft>
                          <a:spcPts val="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4815907"/>
                  </a:ext>
                </a:extLst>
              </a:tr>
              <a:tr h="914400">
                <a:tc>
                  <a:txBody>
                    <a:bodyPr/>
                    <a:lstStyle/>
                    <a:p>
                      <a:pPr marL="0" marR="0">
                        <a:lnSpc>
                          <a:spcPct val="107000"/>
                        </a:lnSpc>
                        <a:spcBef>
                          <a:spcPts val="0"/>
                        </a:spcBef>
                        <a:spcAft>
                          <a:spcPts val="0"/>
                        </a:spcAft>
                      </a:pPr>
                      <a:r>
                        <a:rPr lang="en-US" sz="3200">
                          <a:effectLst/>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3200">
                          <a:effectLst/>
                        </a:rPr>
                        <a:t>&lt;12 weeks gestation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3200" u="sng">
                          <a:effectLst/>
                        </a:rPr>
                        <a:t>&gt;</a:t>
                      </a:r>
                      <a:r>
                        <a:rPr lang="en-US" sz="3200">
                          <a:effectLst/>
                        </a:rPr>
                        <a:t>12 weeks gestation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91287696"/>
                  </a:ext>
                </a:extLst>
              </a:tr>
              <a:tr h="914400">
                <a:tc rowSpan="2">
                  <a:txBody>
                    <a:bodyPr/>
                    <a:lstStyle/>
                    <a:p>
                      <a:pPr marL="0" marR="0" algn="l">
                        <a:lnSpc>
                          <a:spcPct val="107000"/>
                        </a:lnSpc>
                        <a:spcBef>
                          <a:spcPts val="0"/>
                        </a:spcBef>
                        <a:spcAft>
                          <a:spcPts val="0"/>
                        </a:spcAft>
                      </a:pPr>
                      <a:r>
                        <a:rPr lang="en-US" sz="3200">
                          <a:effectLst/>
                        </a:rPr>
                        <a:t>*Medical abortion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3200">
                          <a:effectLst/>
                        </a:rPr>
                        <a:t>Mifepristone + Misoprostol</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3200">
                          <a:effectLst/>
                        </a:rPr>
                        <a:t>Mifepristone + Misoprostol</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44819513"/>
                  </a:ext>
                </a:extLst>
              </a:tr>
              <a:tr h="914400">
                <a:tc vMerge="1">
                  <a:txBody>
                    <a:bodyPr/>
                    <a:lstStyle/>
                    <a:p>
                      <a:endParaRPr lang="en-US"/>
                    </a:p>
                  </a:txBody>
                  <a:tcPr/>
                </a:tc>
                <a:tc>
                  <a:txBody>
                    <a:bodyPr/>
                    <a:lstStyle/>
                    <a:p>
                      <a:pPr marL="0" marR="0">
                        <a:lnSpc>
                          <a:spcPct val="107000"/>
                        </a:lnSpc>
                        <a:spcBef>
                          <a:spcPts val="0"/>
                        </a:spcBef>
                        <a:spcAft>
                          <a:spcPts val="0"/>
                        </a:spcAft>
                      </a:pPr>
                      <a:r>
                        <a:rPr lang="en-US" sz="3200">
                          <a:effectLst/>
                        </a:rPr>
                        <a:t>Misoprostol-only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3200">
                          <a:effectLst/>
                        </a:rPr>
                        <a:t>Misoprostol-only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1355098"/>
                  </a:ext>
                </a:extLst>
              </a:tr>
              <a:tr h="914400">
                <a:tc>
                  <a:txBody>
                    <a:bodyPr/>
                    <a:lstStyle/>
                    <a:p>
                      <a:pPr marL="0" marR="0" algn="l">
                        <a:lnSpc>
                          <a:spcPct val="107000"/>
                        </a:lnSpc>
                        <a:spcBef>
                          <a:spcPts val="0"/>
                        </a:spcBef>
                        <a:spcAft>
                          <a:spcPts val="0"/>
                        </a:spcAft>
                      </a:pPr>
                      <a:r>
                        <a:rPr lang="en-US" sz="3200">
                          <a:effectLst/>
                        </a:rPr>
                        <a:t>Surgical abortion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3200">
                          <a:effectLst/>
                        </a:rPr>
                        <a:t>**Vacuum Aspiration (VA)</a:t>
                      </a:r>
                    </a:p>
                  </a:txBody>
                  <a:tcPr marL="68580" marR="68580" marT="0" marB="0" anchor="ctr"/>
                </a:tc>
                <a:tc>
                  <a:txBody>
                    <a:bodyPr/>
                    <a:lstStyle/>
                    <a:p>
                      <a:pPr marL="0" marR="0">
                        <a:lnSpc>
                          <a:spcPct val="107000"/>
                        </a:lnSpc>
                        <a:spcBef>
                          <a:spcPts val="0"/>
                        </a:spcBef>
                        <a:spcAft>
                          <a:spcPts val="0"/>
                        </a:spcAft>
                      </a:pPr>
                      <a:r>
                        <a:rPr lang="en-US" sz="3200">
                          <a:effectLst/>
                        </a:rPr>
                        <a:t>Dilatation and Evacuation (D&amp;E)</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8186133"/>
                  </a:ext>
                </a:extLst>
              </a:tr>
              <a:tr h="914400">
                <a:tc gridSpan="3">
                  <a:txBody>
                    <a:bodyPr/>
                    <a:lstStyle/>
                    <a:p>
                      <a:r>
                        <a:rPr lang="en-US" sz="2000" b="0">
                          <a:solidFill>
                            <a:schemeClr val="tx1">
                              <a:lumMod val="50000"/>
                            </a:schemeClr>
                          </a:solidFill>
                          <a:cs typeface="Helvetica" panose="020B0604020202020204" pitchFamily="34" charset="0"/>
                        </a:rPr>
                        <a:t>*The regimens for medical abortion change significantly for &lt;12 weeks and </a:t>
                      </a:r>
                      <a:r>
                        <a:rPr lang="en-US" sz="2000" b="0" u="sng">
                          <a:solidFill>
                            <a:schemeClr val="tx1">
                              <a:lumMod val="50000"/>
                            </a:schemeClr>
                          </a:solidFill>
                          <a:cs typeface="Helvetica" panose="020B0604020202020204" pitchFamily="34" charset="0"/>
                        </a:rPr>
                        <a:t>&gt;</a:t>
                      </a:r>
                      <a:r>
                        <a:rPr lang="en-US" sz="2000" b="0">
                          <a:solidFill>
                            <a:schemeClr val="tx1">
                              <a:lumMod val="50000"/>
                            </a:schemeClr>
                          </a:solidFill>
                          <a:cs typeface="Helvetica" panose="020B0604020202020204" pitchFamily="34" charset="0"/>
                        </a:rPr>
                        <a:t>12 weeks</a:t>
                      </a:r>
                    </a:p>
                    <a:p>
                      <a:r>
                        <a:rPr lang="en-US" sz="2000" b="0">
                          <a:solidFill>
                            <a:schemeClr val="tx1">
                              <a:lumMod val="50000"/>
                            </a:schemeClr>
                          </a:solidFill>
                          <a:cs typeface="Helvetica" panose="020B0604020202020204" pitchFamily="34" charset="0"/>
                        </a:rPr>
                        <a:t>**VA can be used up to 14 weeks with appropriate training and resources</a:t>
                      </a:r>
                    </a:p>
                  </a:txBody>
                  <a:tcPr marL="68580" marR="68580" marT="0" marB="0" anchor="ctr">
                    <a:noFill/>
                  </a:tcPr>
                </a:tc>
                <a:tc hMerge="1">
                  <a:txBody>
                    <a:bodyPr/>
                    <a:lstStyle/>
                    <a:p>
                      <a:pPr marL="0" marR="0">
                        <a:lnSpc>
                          <a:spcPct val="107000"/>
                        </a:lnSpc>
                        <a:spcBef>
                          <a:spcPts val="0"/>
                        </a:spcBef>
                        <a:spcAft>
                          <a:spcPts val="0"/>
                        </a:spcAft>
                      </a:pPr>
                      <a:endParaRPr lang="en-US" sz="3200">
                        <a:effectLst/>
                      </a:endParaRPr>
                    </a:p>
                  </a:txBody>
                  <a:tcPr marL="68580" marR="68580" marT="0" marB="0" anchor="ctr"/>
                </a:tc>
                <a:tc hMerge="1">
                  <a:txBody>
                    <a:bodyPr/>
                    <a:lstStyle/>
                    <a:p>
                      <a:pPr marL="0" marR="0">
                        <a:lnSpc>
                          <a:spcPct val="107000"/>
                        </a:lnSpc>
                        <a:spcBef>
                          <a:spcPts val="0"/>
                        </a:spcBef>
                        <a:spcAft>
                          <a:spcPts val="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33231434"/>
                  </a:ext>
                </a:extLst>
              </a:tr>
            </a:tbl>
          </a:graphicData>
        </a:graphic>
      </p:graphicFrame>
      <p:sp>
        <p:nvSpPr>
          <p:cNvPr id="9" name="TextBox 8">
            <a:extLst>
              <a:ext uri="{FF2B5EF4-FFF2-40B4-BE49-F238E27FC236}">
                <a16:creationId xmlns:a16="http://schemas.microsoft.com/office/drawing/2014/main" id="{3852A6FC-7F88-4695-B404-B7D4673250BB}"/>
              </a:ext>
            </a:extLst>
          </p:cNvPr>
          <p:cNvSpPr txBox="1"/>
          <p:nvPr/>
        </p:nvSpPr>
        <p:spPr>
          <a:xfrm>
            <a:off x="450850" y="9959581"/>
            <a:ext cx="19202400" cy="923330"/>
          </a:xfrm>
          <a:prstGeom prst="rect">
            <a:avLst/>
          </a:prstGeom>
          <a:solidFill>
            <a:schemeClr val="accent4">
              <a:lumMod val="40000"/>
              <a:lumOff val="60000"/>
            </a:schemeClr>
          </a:solidFill>
          <a:ln>
            <a:solidFill>
              <a:schemeClr val="tx2"/>
            </a:solidFill>
          </a:ln>
        </p:spPr>
        <p:txBody>
          <a:bodyPr wrap="square" lIns="182880" tIns="182880" rIns="182880" bIns="182880" rtlCol="0">
            <a:spAutoFit/>
          </a:bodyPr>
          <a:lstStyle/>
          <a:p>
            <a:pPr algn="ctr"/>
            <a:r>
              <a:rPr lang="en-US">
                <a:cs typeface="Helvetica" panose="020B0604020202020204" pitchFamily="34" charset="0"/>
              </a:rPr>
              <a:t>See Ipas’s </a:t>
            </a:r>
            <a:r>
              <a:rPr lang="en-US" i="1">
                <a:cs typeface="Helvetica" panose="020B0604020202020204" pitchFamily="34" charset="0"/>
              </a:rPr>
              <a:t>Clinical Updates in Reproductive Health </a:t>
            </a:r>
            <a:r>
              <a:rPr lang="en-US">
                <a:cs typeface="Helvetica" panose="020B0604020202020204" pitchFamily="34" charset="0"/>
              </a:rPr>
              <a:t>for regularly updated clinical guidance including medical abortion regimens: </a:t>
            </a:r>
          </a:p>
          <a:p>
            <a:pPr algn="ctr"/>
            <a:r>
              <a:rPr lang="en-US">
                <a:hlinkClick r:id="rId3">
                  <a:extLst>
                    <a:ext uri="{A12FA001-AC4F-418D-AE19-62706E023703}">
                      <ahyp:hlinkClr xmlns:ahyp="http://schemas.microsoft.com/office/drawing/2018/hyperlinkcolor" val="tx"/>
                    </a:ext>
                  </a:extLst>
                </a:hlinkClick>
              </a:rPr>
              <a:t>https://www.ipas.org/resource/clinical-updates-in-reproductive-health-2/</a:t>
            </a:r>
            <a:endParaRPr lang="en-US">
              <a:cs typeface="Helvetica" panose="020B0604020202020204" pitchFamily="34" charset="0"/>
            </a:endParaRPr>
          </a:p>
        </p:txBody>
      </p:sp>
    </p:spTree>
    <p:extLst>
      <p:ext uri="{BB962C8B-B14F-4D97-AF65-F5344CB8AC3E}">
        <p14:creationId xmlns:p14="http://schemas.microsoft.com/office/powerpoint/2010/main" val="1014223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669B43-8C9A-4E41-89AD-173C41BC4901}"/>
              </a:ext>
            </a:extLst>
          </p:cNvPr>
          <p:cNvSpPr>
            <a:spLocks noGrp="1"/>
          </p:cNvSpPr>
          <p:nvPr>
            <p:ph type="ctrTitle"/>
          </p:nvPr>
        </p:nvSpPr>
        <p:spPr>
          <a:xfrm>
            <a:off x="2736850" y="584279"/>
            <a:ext cx="14630400" cy="1107996"/>
          </a:xfrm>
        </p:spPr>
        <p:txBody>
          <a:bodyPr wrap="square" anchor="t">
            <a:normAutofit fontScale="90000"/>
          </a:bodyPr>
          <a:lstStyle/>
          <a:p>
            <a:r>
              <a:rPr lang="en-US" b="1"/>
              <a:t>Ten Steps: Trauma-informed Care</a:t>
            </a:r>
          </a:p>
        </p:txBody>
      </p:sp>
      <p:graphicFrame>
        <p:nvGraphicFramePr>
          <p:cNvPr id="11" name="Content Placeholder 7">
            <a:extLst>
              <a:ext uri="{FF2B5EF4-FFF2-40B4-BE49-F238E27FC236}">
                <a16:creationId xmlns:a16="http://schemas.microsoft.com/office/drawing/2014/main" id="{94BF33C7-CBFA-BA42-B893-809EE6A03699}"/>
              </a:ext>
            </a:extLst>
          </p:cNvPr>
          <p:cNvGraphicFramePr>
            <a:graphicFrameLocks/>
          </p:cNvGraphicFramePr>
          <p:nvPr>
            <p:extLst>
              <p:ext uri="{D42A27DB-BD31-4B8C-83A1-F6EECF244321}">
                <p14:modId xmlns:p14="http://schemas.microsoft.com/office/powerpoint/2010/main" val="4151959963"/>
              </p:ext>
            </p:extLst>
          </p:nvPr>
        </p:nvGraphicFramePr>
        <p:xfrm>
          <a:off x="3194051" y="2170359"/>
          <a:ext cx="15011400" cy="8974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8485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BB8BB079-2B33-A844-BCFD-68B34FD1EB96}"/>
              </a:ext>
            </a:extLst>
          </p:cNvPr>
          <p:cNvGraphicFramePr>
            <a:graphicFrameLocks noGrp="1"/>
          </p:cNvGraphicFramePr>
          <p:nvPr>
            <p:ph sz="quarter" idx="10"/>
            <p:extLst>
              <p:ext uri="{D42A27DB-BD31-4B8C-83A1-F6EECF244321}">
                <p14:modId xmlns:p14="http://schemas.microsoft.com/office/powerpoint/2010/main" val="683223425"/>
              </p:ext>
            </p:extLst>
          </p:nvPr>
        </p:nvGraphicFramePr>
        <p:xfrm>
          <a:off x="2442106" y="2771775"/>
          <a:ext cx="16468344" cy="6967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2">
            <a:extLst>
              <a:ext uri="{FF2B5EF4-FFF2-40B4-BE49-F238E27FC236}">
                <a16:creationId xmlns:a16="http://schemas.microsoft.com/office/drawing/2014/main" id="{50732B92-84C4-3041-AC51-B3AEFA312BEC}"/>
              </a:ext>
            </a:extLst>
          </p:cNvPr>
          <p:cNvSpPr txBox="1">
            <a:spLocks/>
          </p:cNvSpPr>
          <p:nvPr/>
        </p:nvSpPr>
        <p:spPr>
          <a:xfrm>
            <a:off x="1548342" y="1082675"/>
            <a:ext cx="17007417" cy="11079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rial"/>
              <a:buNone/>
              <a:defRPr sz="7915" b="1" i="0" u="none" strike="noStrike" cap="none">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6500" kern="0"/>
              <a:t>Ten Steps: Trauma-informed Care (cont.)</a:t>
            </a:r>
          </a:p>
        </p:txBody>
      </p:sp>
    </p:spTree>
    <p:extLst>
      <p:ext uri="{BB962C8B-B14F-4D97-AF65-F5344CB8AC3E}">
        <p14:creationId xmlns:p14="http://schemas.microsoft.com/office/powerpoint/2010/main" val="3438298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2D9657C-6C1B-1D42-9A07-6D8560A05C27}"/>
              </a:ext>
            </a:extLst>
          </p:cNvPr>
          <p:cNvGraphicFramePr>
            <a:graphicFrameLocks noGrp="1"/>
          </p:cNvGraphicFramePr>
          <p:nvPr>
            <p:ph sz="quarter" idx="10"/>
            <p:extLst>
              <p:ext uri="{D42A27DB-BD31-4B8C-83A1-F6EECF244321}">
                <p14:modId xmlns:p14="http://schemas.microsoft.com/office/powerpoint/2010/main" val="2951273597"/>
              </p:ext>
            </p:extLst>
          </p:nvPr>
        </p:nvGraphicFramePr>
        <p:xfrm>
          <a:off x="3194050" y="2032001"/>
          <a:ext cx="15011400" cy="8517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2">
            <a:extLst>
              <a:ext uri="{FF2B5EF4-FFF2-40B4-BE49-F238E27FC236}">
                <a16:creationId xmlns:a16="http://schemas.microsoft.com/office/drawing/2014/main" id="{3A4F6826-60CC-8342-9651-88C83B2E6B4B}"/>
              </a:ext>
            </a:extLst>
          </p:cNvPr>
          <p:cNvSpPr txBox="1">
            <a:spLocks/>
          </p:cNvSpPr>
          <p:nvPr/>
        </p:nvSpPr>
        <p:spPr>
          <a:xfrm>
            <a:off x="1548341" y="1082675"/>
            <a:ext cx="17007417" cy="11079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rial"/>
              <a:buNone/>
              <a:defRPr sz="7915" b="1" i="0" u="none" strike="noStrike" cap="none">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6500" kern="0"/>
              <a:t>Ten Steps: Trauma-informed Care (cont.)</a:t>
            </a:r>
          </a:p>
        </p:txBody>
      </p:sp>
    </p:spTree>
    <p:extLst>
      <p:ext uri="{BB962C8B-B14F-4D97-AF65-F5344CB8AC3E}">
        <p14:creationId xmlns:p14="http://schemas.microsoft.com/office/powerpoint/2010/main" val="3896870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C3D-1DB1-42D5-AA93-6CFC79DFA9B3}"/>
              </a:ext>
            </a:extLst>
          </p:cNvPr>
          <p:cNvSpPr>
            <a:spLocks noGrp="1"/>
          </p:cNvSpPr>
          <p:nvPr>
            <p:ph type="title"/>
          </p:nvPr>
        </p:nvSpPr>
        <p:spPr>
          <a:xfrm>
            <a:off x="580164" y="1551339"/>
            <a:ext cx="16630149" cy="3691947"/>
          </a:xfrm>
        </p:spPr>
        <p:txBody>
          <a:bodyPr/>
          <a:lstStyle/>
          <a:p>
            <a:r>
              <a:rPr lang="en-IN"/>
              <a:t>Activity 1 – Role play with clinical case studies</a:t>
            </a:r>
          </a:p>
        </p:txBody>
      </p:sp>
      <p:pic>
        <p:nvPicPr>
          <p:cNvPr id="5" name="Picture 4">
            <a:extLst>
              <a:ext uri="{FF2B5EF4-FFF2-40B4-BE49-F238E27FC236}">
                <a16:creationId xmlns:a16="http://schemas.microsoft.com/office/drawing/2014/main" id="{3EAA10D8-F730-8646-A0F2-EB2F60343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36" y="5654675"/>
            <a:ext cx="12782298" cy="1541992"/>
          </a:xfrm>
          <a:prstGeom prst="rect">
            <a:avLst/>
          </a:prstGeom>
        </p:spPr>
      </p:pic>
      <p:pic>
        <p:nvPicPr>
          <p:cNvPr id="7" name="Graphic 6">
            <a:extLst>
              <a:ext uri="{FF2B5EF4-FFF2-40B4-BE49-F238E27FC236}">
                <a16:creationId xmlns:a16="http://schemas.microsoft.com/office/drawing/2014/main" id="{24875D4A-092D-E14B-BE85-F39433139E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3596967" y="4921552"/>
            <a:ext cx="5828997" cy="5828997"/>
          </a:xfrm>
          <a:prstGeom prst="rect">
            <a:avLst/>
          </a:prstGeom>
        </p:spPr>
      </p:pic>
    </p:spTree>
    <p:extLst>
      <p:ext uri="{BB962C8B-B14F-4D97-AF65-F5344CB8AC3E}">
        <p14:creationId xmlns:p14="http://schemas.microsoft.com/office/powerpoint/2010/main" val="1305870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DF48A2-509E-A948-85CD-20346170162A}"/>
              </a:ext>
            </a:extLst>
          </p:cNvPr>
          <p:cNvSpPr>
            <a:spLocks noGrp="1"/>
          </p:cNvSpPr>
          <p:nvPr>
            <p:ph type="title"/>
          </p:nvPr>
        </p:nvSpPr>
        <p:spPr>
          <a:xfrm>
            <a:off x="580164" y="1551339"/>
            <a:ext cx="16001999" cy="3691947"/>
          </a:xfrm>
        </p:spPr>
        <p:txBody>
          <a:bodyPr/>
          <a:lstStyle/>
          <a:p>
            <a:r>
              <a:rPr lang="en-IN"/>
              <a:t>Module 1: Introduction to sexual violence </a:t>
            </a:r>
            <a:endParaRPr lang="en-US"/>
          </a:p>
        </p:txBody>
      </p:sp>
      <p:pic>
        <p:nvPicPr>
          <p:cNvPr id="9" name="Picture 8">
            <a:extLst>
              <a:ext uri="{FF2B5EF4-FFF2-40B4-BE49-F238E27FC236}">
                <a16:creationId xmlns:a16="http://schemas.microsoft.com/office/drawing/2014/main" id="{824C18CF-C8F3-6C41-97FA-8CDF734DF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6065"/>
            <a:ext cx="17373600" cy="2026920"/>
          </a:xfrm>
          <a:prstGeom prst="rect">
            <a:avLst/>
          </a:prstGeom>
        </p:spPr>
      </p:pic>
    </p:spTree>
    <p:extLst>
      <p:ext uri="{BB962C8B-B14F-4D97-AF65-F5344CB8AC3E}">
        <p14:creationId xmlns:p14="http://schemas.microsoft.com/office/powerpoint/2010/main" val="666230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C3D-1DB1-42D5-AA93-6CFC79DFA9B3}"/>
              </a:ext>
            </a:extLst>
          </p:cNvPr>
          <p:cNvSpPr>
            <a:spLocks noGrp="1"/>
          </p:cNvSpPr>
          <p:nvPr>
            <p:ph type="title"/>
          </p:nvPr>
        </p:nvSpPr>
        <p:spPr>
          <a:xfrm>
            <a:off x="580164" y="704672"/>
            <a:ext cx="18017151" cy="3691947"/>
          </a:xfrm>
        </p:spPr>
        <p:txBody>
          <a:bodyPr wrap="square" anchor="ctr">
            <a:normAutofit fontScale="90000"/>
          </a:bodyPr>
          <a:lstStyle/>
          <a:p>
            <a:r>
              <a:rPr lang="en-IN"/>
              <a:t>Module 4: Referral pathways and service integration</a:t>
            </a:r>
          </a:p>
        </p:txBody>
      </p:sp>
      <p:pic>
        <p:nvPicPr>
          <p:cNvPr id="8" name="Picture 7">
            <a:extLst>
              <a:ext uri="{FF2B5EF4-FFF2-40B4-BE49-F238E27FC236}">
                <a16:creationId xmlns:a16="http://schemas.microsoft.com/office/drawing/2014/main" id="{D176CD35-DDB6-A84F-B36A-F1682A564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6065"/>
            <a:ext cx="17373600" cy="2026920"/>
          </a:xfrm>
          <a:prstGeom prst="rect">
            <a:avLst/>
          </a:prstGeom>
        </p:spPr>
      </p:pic>
      <p:pic>
        <p:nvPicPr>
          <p:cNvPr id="4" name="Picture 3" descr="Table&#10;&#10;Description automatically generated">
            <a:extLst>
              <a:ext uri="{FF2B5EF4-FFF2-40B4-BE49-F238E27FC236}">
                <a16:creationId xmlns:a16="http://schemas.microsoft.com/office/drawing/2014/main" id="{13E68D84-708F-F44C-85A0-06B0FEC31688}"/>
              </a:ext>
            </a:extLst>
          </p:cNvPr>
          <p:cNvPicPr>
            <a:picLocks noChangeAspect="1"/>
          </p:cNvPicPr>
          <p:nvPr/>
        </p:nvPicPr>
        <p:blipFill rotWithShape="1">
          <a:blip r:embed="rId4">
            <a:extLst>
              <a:ext uri="{28A0092B-C50C-407E-A947-70E740481C1C}">
                <a14:useLocalDpi xmlns:a14="http://schemas.microsoft.com/office/drawing/2010/main" val="0"/>
              </a:ext>
            </a:extLst>
          </a:blip>
          <a:srcRect l="110" r="-146"/>
          <a:stretch/>
        </p:blipFill>
        <p:spPr>
          <a:xfrm rot="480000">
            <a:off x="14046741" y="3958606"/>
            <a:ext cx="4824919" cy="6241838"/>
          </a:xfrm>
          <a:prstGeom prst="rect">
            <a:avLst/>
          </a:prstGeom>
        </p:spPr>
      </p:pic>
    </p:spTree>
    <p:extLst>
      <p:ext uri="{BB962C8B-B14F-4D97-AF65-F5344CB8AC3E}">
        <p14:creationId xmlns:p14="http://schemas.microsoft.com/office/powerpoint/2010/main" val="4203390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FB911760-3921-274F-AB8F-D75B00AC4AF7}"/>
              </a:ext>
            </a:extLst>
          </p:cNvPr>
          <p:cNvPicPr>
            <a:picLocks noChangeAspect="1"/>
          </p:cNvPicPr>
          <p:nvPr/>
        </p:nvPicPr>
        <p:blipFill rotWithShape="1">
          <a:blip r:embed="rId3">
            <a:extLst>
              <a:ext uri="{28A0092B-C50C-407E-A947-70E740481C1C}">
                <a14:useLocalDpi xmlns:a14="http://schemas.microsoft.com/office/drawing/2010/main" val="0"/>
              </a:ext>
            </a:extLst>
          </a:blip>
          <a:srcRect l="18446" t="5306" r="18581" b="8944"/>
          <a:stretch/>
        </p:blipFill>
        <p:spPr>
          <a:xfrm>
            <a:off x="10052050" y="1321695"/>
            <a:ext cx="9882832" cy="9824064"/>
          </a:xfrm>
          <a:prstGeom prst="rect">
            <a:avLst/>
          </a:prstGeom>
          <a:noFill/>
        </p:spPr>
      </p:pic>
      <p:sp>
        <p:nvSpPr>
          <p:cNvPr id="3" name="Title 2">
            <a:extLst>
              <a:ext uri="{FF2B5EF4-FFF2-40B4-BE49-F238E27FC236}">
                <a16:creationId xmlns:a16="http://schemas.microsoft.com/office/drawing/2014/main" id="{57F0AAF8-03F7-BA44-8FBE-C7D6DFA17B4C}"/>
              </a:ext>
            </a:extLst>
          </p:cNvPr>
          <p:cNvSpPr>
            <a:spLocks noGrp="1"/>
          </p:cNvSpPr>
          <p:nvPr>
            <p:ph type="title"/>
          </p:nvPr>
        </p:nvSpPr>
        <p:spPr>
          <a:xfrm>
            <a:off x="460369" y="1082675"/>
            <a:ext cx="10120267" cy="2757911"/>
          </a:xfrm>
        </p:spPr>
        <p:txBody>
          <a:bodyPr wrap="square" anchor="t">
            <a:normAutofit fontScale="90000"/>
          </a:bodyPr>
          <a:lstStyle/>
          <a:p>
            <a:r>
              <a:rPr lang="en-US"/>
              <a:t>Why are multisector referrals needed?</a:t>
            </a:r>
            <a:br>
              <a:rPr lang="en-US"/>
            </a:br>
            <a:endParaRPr lang="en-US"/>
          </a:p>
        </p:txBody>
      </p:sp>
      <p:sp>
        <p:nvSpPr>
          <p:cNvPr id="4" name="Content Placeholder 3">
            <a:extLst>
              <a:ext uri="{FF2B5EF4-FFF2-40B4-BE49-F238E27FC236}">
                <a16:creationId xmlns:a16="http://schemas.microsoft.com/office/drawing/2014/main" id="{496A40A0-B082-EC4E-AE4D-364960A5BB1A}"/>
              </a:ext>
            </a:extLst>
          </p:cNvPr>
          <p:cNvSpPr>
            <a:spLocks noGrp="1"/>
          </p:cNvSpPr>
          <p:nvPr>
            <p:ph sz="quarter" idx="10"/>
          </p:nvPr>
        </p:nvSpPr>
        <p:spPr>
          <a:xfrm>
            <a:off x="460369" y="3585561"/>
            <a:ext cx="9471891" cy="5693896"/>
          </a:xfrm>
        </p:spPr>
        <p:txBody>
          <a:bodyPr/>
          <a:lstStyle/>
          <a:p>
            <a:pPr marL="457200" indent="-457200">
              <a:lnSpc>
                <a:spcPct val="100000"/>
              </a:lnSpc>
              <a:spcAft>
                <a:spcPts val="2400"/>
              </a:spcAft>
              <a:buFont typeface="Wingdings" pitchFamily="2" charset="2"/>
              <a:buChar char="§"/>
            </a:pPr>
            <a:r>
              <a:rPr lang="en-US" sz="3200">
                <a:solidFill>
                  <a:schemeClr val="tx1"/>
                </a:solidFill>
              </a:rPr>
              <a:t>Survivors have multiple needs that require a comprehensive set of services. </a:t>
            </a:r>
          </a:p>
          <a:p>
            <a:pPr marL="457200" indent="-457200">
              <a:lnSpc>
                <a:spcPct val="100000"/>
              </a:lnSpc>
              <a:spcAft>
                <a:spcPts val="2400"/>
              </a:spcAft>
              <a:buFont typeface="Wingdings" pitchFamily="2" charset="2"/>
              <a:buChar char="§"/>
            </a:pPr>
            <a:r>
              <a:rPr lang="en-US" sz="3200">
                <a:solidFill>
                  <a:schemeClr val="tx1"/>
                </a:solidFill>
              </a:rPr>
              <a:t>A coordinated multi-sector response ensures the client’s comprehensive needs are met.</a:t>
            </a:r>
          </a:p>
          <a:p>
            <a:pPr marL="457200" indent="-457200">
              <a:lnSpc>
                <a:spcPct val="100000"/>
              </a:lnSpc>
              <a:spcAft>
                <a:spcPts val="2400"/>
              </a:spcAft>
              <a:buFont typeface="Wingdings" pitchFamily="2" charset="2"/>
              <a:buChar char="§"/>
            </a:pPr>
            <a:r>
              <a:rPr lang="en-US" sz="3200">
                <a:solidFill>
                  <a:schemeClr val="tx1"/>
                </a:solidFill>
              </a:rPr>
              <a:t>One provider and/or one facility cannot provide all of the services.</a:t>
            </a:r>
          </a:p>
          <a:p>
            <a:pPr marL="457200" indent="-457200">
              <a:lnSpc>
                <a:spcPct val="100000"/>
              </a:lnSpc>
              <a:spcAft>
                <a:spcPts val="2400"/>
              </a:spcAft>
              <a:buFont typeface="Wingdings" pitchFamily="2" charset="2"/>
              <a:buChar char="§"/>
            </a:pPr>
            <a:r>
              <a:rPr lang="en-US" sz="3200">
                <a:solidFill>
                  <a:schemeClr val="tx1"/>
                </a:solidFill>
              </a:rPr>
              <a:t>Referrals work both ways: If your protection service providers are not referring to you, explore the reasons for this and encourage collaboration.</a:t>
            </a:r>
            <a:endParaRPr lang="en-US">
              <a:solidFill>
                <a:schemeClr val="tx1"/>
              </a:solidFill>
            </a:endParaRPr>
          </a:p>
        </p:txBody>
      </p:sp>
      <p:sp>
        <p:nvSpPr>
          <p:cNvPr id="5" name="TextBox 4">
            <a:extLst>
              <a:ext uri="{FF2B5EF4-FFF2-40B4-BE49-F238E27FC236}">
                <a16:creationId xmlns:a16="http://schemas.microsoft.com/office/drawing/2014/main" id="{3C0C28F4-E7EC-FB40-A6A7-81D48527B774}"/>
              </a:ext>
            </a:extLst>
          </p:cNvPr>
          <p:cNvSpPr txBox="1"/>
          <p:nvPr/>
        </p:nvSpPr>
        <p:spPr>
          <a:xfrm>
            <a:off x="988954" y="10154692"/>
            <a:ext cx="9302675" cy="646331"/>
          </a:xfrm>
          <a:prstGeom prst="rect">
            <a:avLst/>
          </a:prstGeom>
          <a:noFill/>
        </p:spPr>
        <p:txBody>
          <a:bodyPr wrap="none" rtlCol="0">
            <a:spAutoFit/>
          </a:bodyPr>
          <a:lstStyle/>
          <a:p>
            <a:r>
              <a:rPr lang="en-US"/>
              <a:t>Source: “What is the Cluster Approach?” Humanitarian Response, accessed April 8, 2019</a:t>
            </a:r>
          </a:p>
          <a:p>
            <a:r>
              <a:rPr lang="en-US">
                <a:hlinkClick r:id="rId4"/>
              </a:rPr>
              <a:t>https://</a:t>
            </a:r>
            <a:r>
              <a:rPr lang="en-US" err="1">
                <a:hlinkClick r:id="rId4"/>
              </a:rPr>
              <a:t>www.humanitarianresponse.info</a:t>
            </a:r>
            <a:r>
              <a:rPr lang="en-US">
                <a:hlinkClick r:id="rId4"/>
              </a:rPr>
              <a:t>/</a:t>
            </a:r>
            <a:r>
              <a:rPr lang="en-US" err="1">
                <a:hlinkClick r:id="rId4"/>
              </a:rPr>
              <a:t>en</a:t>
            </a:r>
            <a:r>
              <a:rPr lang="en-US">
                <a:hlinkClick r:id="rId4"/>
              </a:rPr>
              <a:t>/about-clusters/what-is-the-cluster-approach</a:t>
            </a:r>
            <a:endParaRPr lang="en-US"/>
          </a:p>
        </p:txBody>
      </p:sp>
    </p:spTree>
    <p:extLst>
      <p:ext uri="{BB962C8B-B14F-4D97-AF65-F5344CB8AC3E}">
        <p14:creationId xmlns:p14="http://schemas.microsoft.com/office/powerpoint/2010/main" val="903122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07DE9B-BFEC-B149-8F56-2706699683D9}"/>
              </a:ext>
            </a:extLst>
          </p:cNvPr>
          <p:cNvSpPr>
            <a:spLocks noGrp="1"/>
          </p:cNvSpPr>
          <p:nvPr>
            <p:ph type="title"/>
          </p:nvPr>
        </p:nvSpPr>
        <p:spPr>
          <a:xfrm>
            <a:off x="450850" y="1082675"/>
            <a:ext cx="15391377" cy="2757911"/>
          </a:xfrm>
        </p:spPr>
        <p:txBody>
          <a:bodyPr/>
          <a:lstStyle/>
          <a:p>
            <a:r>
              <a:rPr lang="en-US"/>
              <a:t>Roles and responsibilities of abortion providers </a:t>
            </a:r>
          </a:p>
        </p:txBody>
      </p:sp>
      <p:sp>
        <p:nvSpPr>
          <p:cNvPr id="4" name="Content Placeholder 3">
            <a:extLst>
              <a:ext uri="{FF2B5EF4-FFF2-40B4-BE49-F238E27FC236}">
                <a16:creationId xmlns:a16="http://schemas.microsoft.com/office/drawing/2014/main" id="{CECBA6DE-9C47-624A-9D6C-8B8D3B29842B}"/>
              </a:ext>
            </a:extLst>
          </p:cNvPr>
          <p:cNvSpPr>
            <a:spLocks noGrp="1"/>
          </p:cNvSpPr>
          <p:nvPr>
            <p:ph sz="quarter" idx="10"/>
          </p:nvPr>
        </p:nvSpPr>
        <p:spPr>
          <a:xfrm>
            <a:off x="579437" y="3869055"/>
            <a:ext cx="8970264" cy="7755969"/>
          </a:xfrm>
        </p:spPr>
        <p:txBody>
          <a:bodyPr wrap="square" lIns="0" tIns="0" rIns="0" bIns="0" anchor="t">
            <a:spAutoFit/>
          </a:bodyPr>
          <a:lstStyle/>
          <a:p>
            <a:pPr marL="457200" lvl="1" indent="-457200">
              <a:lnSpc>
                <a:spcPct val="100000"/>
              </a:lnSpc>
              <a:spcBef>
                <a:spcPts val="0"/>
              </a:spcBef>
              <a:spcAft>
                <a:spcPts val="2400"/>
              </a:spcAft>
              <a:buSzPct val="100000"/>
            </a:pPr>
            <a:r>
              <a:rPr lang="en-US" sz="3200">
                <a:solidFill>
                  <a:schemeClr val="tx1"/>
                </a:solidFill>
                <a:latin typeface="Arial" panose="020B0604020202020204" pitchFamily="34" charset="0"/>
                <a:cs typeface="Arial" panose="020B0604020202020204" pitchFamily="34" charset="0"/>
              </a:rPr>
              <a:t>Help the survivor assess her present risk for harm before leaving the clinic:</a:t>
            </a:r>
          </a:p>
          <a:p>
            <a:pPr marL="1143000" lvl="3" indent="-457200">
              <a:lnSpc>
                <a:spcPct val="100000"/>
              </a:lnSpc>
              <a:spcBef>
                <a:spcPts val="0"/>
              </a:spcBef>
              <a:spcAft>
                <a:spcPts val="2400"/>
              </a:spcAft>
              <a:buSzPct val="60000"/>
              <a:buFont typeface="Courier New" panose="02070309020205020404" pitchFamily="49" charset="0"/>
              <a:buChar char="o"/>
            </a:pPr>
            <a:r>
              <a:rPr lang="en-US" sz="3200">
                <a:solidFill>
                  <a:schemeClr val="tx1"/>
                </a:solidFill>
                <a:latin typeface="Arial" panose="020B0604020202020204" pitchFamily="34" charset="0"/>
                <a:cs typeface="Arial" panose="020B0604020202020204" pitchFamily="34" charset="0"/>
              </a:rPr>
              <a:t>“Are you or your children in immediate danger?”</a:t>
            </a:r>
          </a:p>
          <a:p>
            <a:pPr marL="1143000" lvl="3" indent="-457200">
              <a:lnSpc>
                <a:spcPct val="100000"/>
              </a:lnSpc>
              <a:spcBef>
                <a:spcPts val="0"/>
              </a:spcBef>
              <a:spcAft>
                <a:spcPts val="2400"/>
              </a:spcAft>
              <a:buSzPct val="60000"/>
              <a:buFont typeface="Courier New" panose="02070309020205020404" pitchFamily="49" charset="0"/>
              <a:buChar char="o"/>
            </a:pPr>
            <a:r>
              <a:rPr lang="en-US" sz="3200">
                <a:solidFill>
                  <a:schemeClr val="tx1"/>
                </a:solidFill>
                <a:latin typeface="Arial" panose="020B0604020202020204" pitchFamily="34" charset="0"/>
                <a:cs typeface="Arial" panose="020B0604020202020204" pitchFamily="34" charset="0"/>
              </a:rPr>
              <a:t>“Do you feel safe to go home?”</a:t>
            </a:r>
          </a:p>
          <a:p>
            <a:pPr marL="1143000" lvl="3" indent="-457200">
              <a:lnSpc>
                <a:spcPct val="100000"/>
              </a:lnSpc>
              <a:spcBef>
                <a:spcPts val="0"/>
              </a:spcBef>
              <a:spcAft>
                <a:spcPts val="2400"/>
              </a:spcAft>
              <a:buSzPct val="60000"/>
              <a:buFont typeface="Courier New" panose="02070309020205020404" pitchFamily="49" charset="0"/>
              <a:buChar char="o"/>
            </a:pPr>
            <a:r>
              <a:rPr lang="en-US" sz="3200">
                <a:solidFill>
                  <a:schemeClr val="tx1"/>
                </a:solidFill>
                <a:latin typeface="Arial" panose="020B0604020202020204" pitchFamily="34" charset="0"/>
                <a:cs typeface="Arial" panose="020B0604020202020204" pitchFamily="34" charset="0"/>
              </a:rPr>
              <a:t>“Would you like some help?”</a:t>
            </a:r>
          </a:p>
          <a:p>
            <a:pPr marL="685800" lvl="2" indent="-457200">
              <a:lnSpc>
                <a:spcPct val="100000"/>
              </a:lnSpc>
              <a:spcBef>
                <a:spcPts val="0"/>
              </a:spcBef>
              <a:spcAft>
                <a:spcPts val="2400"/>
              </a:spcAft>
              <a:buSzPct val="100000"/>
              <a:buFont typeface="Arial" panose="020B0604020202020204" pitchFamily="34" charset="0"/>
              <a:buChar char="•"/>
            </a:pPr>
            <a:r>
              <a:rPr lang="en-US" sz="3200">
                <a:solidFill>
                  <a:schemeClr val="tx1"/>
                </a:solidFill>
                <a:latin typeface="Arial" panose="020B0604020202020204" pitchFamily="34" charset="0"/>
                <a:cs typeface="Arial" panose="020B0604020202020204" pitchFamily="34" charset="0"/>
              </a:rPr>
              <a:t>Offer information on referrals for health, protection, legal advice or other services. Help the client to identify support with family, friends, local women’s groups, shelters and so on.</a:t>
            </a:r>
          </a:p>
          <a:p>
            <a:pPr marL="685800" lvl="2" indent="-457200">
              <a:lnSpc>
                <a:spcPct val="100000"/>
              </a:lnSpc>
              <a:spcBef>
                <a:spcPts val="0"/>
              </a:spcBef>
              <a:spcAft>
                <a:spcPts val="2400"/>
              </a:spcAft>
              <a:buSzPct val="60000"/>
            </a:pPr>
            <a:endParaRPr lang="en-US" sz="3200">
              <a:solidFill>
                <a:schemeClr val="tx1"/>
              </a:solidFill>
              <a:latin typeface="Arial" panose="020B0604020202020204" pitchFamily="34" charset="0"/>
              <a:cs typeface="Arial" panose="020B0604020202020204" pitchFamily="34" charset="0"/>
            </a:endParaRPr>
          </a:p>
        </p:txBody>
      </p:sp>
      <p:graphicFrame>
        <p:nvGraphicFramePr>
          <p:cNvPr id="11" name="Diagram 10">
            <a:extLst>
              <a:ext uri="{FF2B5EF4-FFF2-40B4-BE49-F238E27FC236}">
                <a16:creationId xmlns:a16="http://schemas.microsoft.com/office/drawing/2014/main" id="{A20DBB72-C9E4-0441-8ED3-0561415742FB}"/>
              </a:ext>
            </a:extLst>
          </p:cNvPr>
          <p:cNvGraphicFramePr/>
          <p:nvPr>
            <p:extLst>
              <p:ext uri="{D42A27DB-BD31-4B8C-83A1-F6EECF244321}">
                <p14:modId xmlns:p14="http://schemas.microsoft.com/office/powerpoint/2010/main" val="483083588"/>
              </p:ext>
            </p:extLst>
          </p:nvPr>
        </p:nvGraphicFramePr>
        <p:xfrm>
          <a:off x="10052050" y="2278875"/>
          <a:ext cx="9385226" cy="9064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Oval 11">
            <a:extLst>
              <a:ext uri="{FF2B5EF4-FFF2-40B4-BE49-F238E27FC236}">
                <a16:creationId xmlns:a16="http://schemas.microsoft.com/office/drawing/2014/main" id="{179B829B-42BC-3C47-A011-24DA5A57844B}"/>
              </a:ext>
            </a:extLst>
          </p:cNvPr>
          <p:cNvSpPr/>
          <p:nvPr/>
        </p:nvSpPr>
        <p:spPr>
          <a:xfrm>
            <a:off x="13198899" y="5377088"/>
            <a:ext cx="3091527" cy="30915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Survivor</a:t>
            </a:r>
          </a:p>
        </p:txBody>
      </p:sp>
    </p:spTree>
    <p:extLst>
      <p:ext uri="{BB962C8B-B14F-4D97-AF65-F5344CB8AC3E}">
        <p14:creationId xmlns:p14="http://schemas.microsoft.com/office/powerpoint/2010/main" val="3665691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CBA6DE-9C47-624A-9D6C-8B8D3B29842B}"/>
              </a:ext>
            </a:extLst>
          </p:cNvPr>
          <p:cNvSpPr>
            <a:spLocks noGrp="1"/>
          </p:cNvSpPr>
          <p:nvPr>
            <p:ph sz="quarter" idx="10"/>
          </p:nvPr>
        </p:nvSpPr>
        <p:spPr>
          <a:xfrm>
            <a:off x="579438" y="3856243"/>
            <a:ext cx="8970264" cy="6955750"/>
          </a:xfrm>
        </p:spPr>
        <p:txBody>
          <a:bodyPr wrap="square" lIns="0" tIns="0" rIns="0" bIns="0" anchor="t">
            <a:spAutoFit/>
          </a:bodyPr>
          <a:lstStyle/>
          <a:p>
            <a:pPr marL="457200" lvl="1" indent="-457200">
              <a:lnSpc>
                <a:spcPct val="100000"/>
              </a:lnSpc>
              <a:spcBef>
                <a:spcPts val="0"/>
              </a:spcBef>
              <a:spcAft>
                <a:spcPts val="2400"/>
              </a:spcAft>
              <a:buSzPct val="100000"/>
            </a:pPr>
            <a:r>
              <a:rPr lang="en-US" sz="3200">
                <a:solidFill>
                  <a:schemeClr val="tx1"/>
                </a:solidFill>
                <a:latin typeface="Arial" panose="020B0604020202020204" pitchFamily="34" charset="0"/>
                <a:cs typeface="Arial" panose="020B0604020202020204" pitchFamily="34" charset="0"/>
              </a:rPr>
              <a:t>Refer her for post-rape services or other medical treatment as needed.</a:t>
            </a:r>
          </a:p>
          <a:p>
            <a:pPr marL="457200" lvl="1" indent="-457200">
              <a:lnSpc>
                <a:spcPct val="100000"/>
              </a:lnSpc>
              <a:spcBef>
                <a:spcPts val="0"/>
              </a:spcBef>
              <a:spcAft>
                <a:spcPts val="2400"/>
              </a:spcAft>
              <a:buSzPct val="100000"/>
            </a:pPr>
            <a:r>
              <a:rPr lang="en-US" sz="3200">
                <a:solidFill>
                  <a:schemeClr val="tx1"/>
                </a:solidFill>
                <a:latin typeface="Arial" panose="020B0604020202020204" pitchFamily="34" charset="0"/>
                <a:cs typeface="Arial" panose="020B0604020202020204" pitchFamily="34" charset="0"/>
              </a:rPr>
              <a:t>Refer her to psychosocial support and mental health support. </a:t>
            </a:r>
          </a:p>
          <a:p>
            <a:pPr marL="457200" lvl="1" indent="-457200">
              <a:lnSpc>
                <a:spcPct val="100000"/>
              </a:lnSpc>
              <a:spcBef>
                <a:spcPts val="0"/>
              </a:spcBef>
              <a:spcAft>
                <a:spcPts val="2400"/>
              </a:spcAft>
              <a:buSzPct val="100000"/>
            </a:pPr>
            <a:r>
              <a:rPr lang="en-US" sz="3200">
                <a:solidFill>
                  <a:schemeClr val="tx1"/>
                </a:solidFill>
                <a:latin typeface="Arial" panose="020B0604020202020204" pitchFamily="34" charset="0"/>
                <a:cs typeface="Arial" panose="020B0604020202020204" pitchFamily="34" charset="0"/>
              </a:rPr>
              <a:t>Mandatory reporting of sexual violence cases to legal services by a health-care worker  is </a:t>
            </a:r>
            <a:r>
              <a:rPr lang="en-US" sz="3200" b="1" u="sng">
                <a:solidFill>
                  <a:schemeClr val="tx1"/>
                </a:solidFill>
                <a:latin typeface="Arial" panose="020B0604020202020204" pitchFamily="34" charset="0"/>
                <a:cs typeface="Arial" panose="020B0604020202020204" pitchFamily="34" charset="0"/>
              </a:rPr>
              <a:t>NOT</a:t>
            </a:r>
            <a:r>
              <a:rPr lang="en-US" sz="3200">
                <a:solidFill>
                  <a:schemeClr val="tx1"/>
                </a:solidFill>
                <a:latin typeface="Arial" panose="020B0604020202020204" pitchFamily="34" charset="0"/>
                <a:cs typeface="Arial" panose="020B0604020202020204" pitchFamily="34" charset="0"/>
              </a:rPr>
              <a:t> recommended. </a:t>
            </a:r>
          </a:p>
          <a:p>
            <a:pPr marL="457200" lvl="1" indent="-457200">
              <a:lnSpc>
                <a:spcPct val="100000"/>
              </a:lnSpc>
              <a:spcBef>
                <a:spcPts val="0"/>
              </a:spcBef>
              <a:spcAft>
                <a:spcPts val="2400"/>
              </a:spcAft>
              <a:buSzPct val="100000"/>
            </a:pPr>
            <a:r>
              <a:rPr lang="en-US" sz="3200">
                <a:solidFill>
                  <a:schemeClr val="tx1"/>
                </a:solidFill>
                <a:latin typeface="Arial" panose="020B0604020202020204" pitchFamily="34" charset="0"/>
                <a:cs typeface="Arial" panose="020B0604020202020204" pitchFamily="34" charset="0"/>
              </a:rPr>
              <a:t>Remember: allow the client to make an informed decision about which services she wishes to access. </a:t>
            </a:r>
          </a:p>
          <a:p>
            <a:pPr marL="457200" lvl="1" indent="-457200">
              <a:lnSpc>
                <a:spcPct val="100000"/>
              </a:lnSpc>
              <a:spcBef>
                <a:spcPts val="0"/>
              </a:spcBef>
              <a:spcAft>
                <a:spcPts val="2400"/>
              </a:spcAft>
              <a:buSzPct val="100000"/>
            </a:pPr>
            <a:r>
              <a:rPr lang="en-US" sz="3200">
                <a:solidFill>
                  <a:schemeClr val="tx1"/>
                </a:solidFill>
                <a:latin typeface="Arial" panose="020B0604020202020204" pitchFamily="34" charset="0"/>
                <a:cs typeface="Arial" panose="020B0604020202020204" pitchFamily="34" charset="0"/>
              </a:rPr>
              <a:t>Utilize the referral and informed consent form.</a:t>
            </a:r>
          </a:p>
        </p:txBody>
      </p:sp>
      <p:sp>
        <p:nvSpPr>
          <p:cNvPr id="8" name="Title 2">
            <a:extLst>
              <a:ext uri="{FF2B5EF4-FFF2-40B4-BE49-F238E27FC236}">
                <a16:creationId xmlns:a16="http://schemas.microsoft.com/office/drawing/2014/main" id="{73F9873F-177B-754A-AD64-C12B8C156CAF}"/>
              </a:ext>
            </a:extLst>
          </p:cNvPr>
          <p:cNvSpPr>
            <a:spLocks noGrp="1"/>
          </p:cNvSpPr>
          <p:nvPr>
            <p:ph type="title"/>
          </p:nvPr>
        </p:nvSpPr>
        <p:spPr>
          <a:xfrm>
            <a:off x="450850" y="1082675"/>
            <a:ext cx="15391377" cy="2757911"/>
          </a:xfrm>
        </p:spPr>
        <p:txBody>
          <a:bodyPr/>
          <a:lstStyle/>
          <a:p>
            <a:r>
              <a:rPr lang="en-US"/>
              <a:t>Roles and responsibilities of abortion providers </a:t>
            </a:r>
          </a:p>
        </p:txBody>
      </p:sp>
      <p:graphicFrame>
        <p:nvGraphicFramePr>
          <p:cNvPr id="19" name="Diagram 18">
            <a:extLst>
              <a:ext uri="{FF2B5EF4-FFF2-40B4-BE49-F238E27FC236}">
                <a16:creationId xmlns:a16="http://schemas.microsoft.com/office/drawing/2014/main" id="{782AE0EF-D2B3-A242-A00C-3BEF04BE5936}"/>
              </a:ext>
            </a:extLst>
          </p:cNvPr>
          <p:cNvGraphicFramePr/>
          <p:nvPr>
            <p:extLst>
              <p:ext uri="{D42A27DB-BD31-4B8C-83A1-F6EECF244321}">
                <p14:modId xmlns:p14="http://schemas.microsoft.com/office/powerpoint/2010/main" val="2428146150"/>
              </p:ext>
            </p:extLst>
          </p:nvPr>
        </p:nvGraphicFramePr>
        <p:xfrm>
          <a:off x="10052050" y="2278875"/>
          <a:ext cx="9385226" cy="9064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Oval 19">
            <a:extLst>
              <a:ext uri="{FF2B5EF4-FFF2-40B4-BE49-F238E27FC236}">
                <a16:creationId xmlns:a16="http://schemas.microsoft.com/office/drawing/2014/main" id="{41CBB930-E182-F44C-8D33-6E9061181773}"/>
              </a:ext>
            </a:extLst>
          </p:cNvPr>
          <p:cNvSpPr/>
          <p:nvPr/>
        </p:nvSpPr>
        <p:spPr>
          <a:xfrm>
            <a:off x="13198899" y="5377088"/>
            <a:ext cx="3091527" cy="30915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Survivor</a:t>
            </a:r>
          </a:p>
        </p:txBody>
      </p:sp>
    </p:spTree>
    <p:extLst>
      <p:ext uri="{BB962C8B-B14F-4D97-AF65-F5344CB8AC3E}">
        <p14:creationId xmlns:p14="http://schemas.microsoft.com/office/powerpoint/2010/main" val="4022110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E8520-B73B-4159-B2DA-DD36225033DD}"/>
              </a:ext>
            </a:extLst>
          </p:cNvPr>
          <p:cNvSpPr>
            <a:spLocks noGrp="1"/>
          </p:cNvSpPr>
          <p:nvPr>
            <p:ph type="title"/>
          </p:nvPr>
        </p:nvSpPr>
        <p:spPr>
          <a:xfrm>
            <a:off x="450850" y="1082675"/>
            <a:ext cx="17960760" cy="2757911"/>
          </a:xfrm>
        </p:spPr>
        <p:txBody>
          <a:bodyPr/>
          <a:lstStyle/>
          <a:p>
            <a:r>
              <a:rPr lang="en-US"/>
              <a:t>Gender-Based Violence Information Management System (GBVIMS)</a:t>
            </a:r>
          </a:p>
        </p:txBody>
      </p:sp>
      <p:pic>
        <p:nvPicPr>
          <p:cNvPr id="10" name="Picture 10" descr="Text&#10;&#10;Description automatically generated">
            <a:extLst>
              <a:ext uri="{FF2B5EF4-FFF2-40B4-BE49-F238E27FC236}">
                <a16:creationId xmlns:a16="http://schemas.microsoft.com/office/drawing/2014/main" id="{9330FB76-4B5A-4067-881C-790D2435E8F8}"/>
              </a:ext>
            </a:extLst>
          </p:cNvPr>
          <p:cNvPicPr>
            <a:picLocks noChangeAspect="1"/>
          </p:cNvPicPr>
          <p:nvPr/>
        </p:nvPicPr>
        <p:blipFill rotWithShape="1">
          <a:blip r:embed="rId3"/>
          <a:srcRect l="-724" t="-13894" r="724" b="-405"/>
          <a:stretch/>
        </p:blipFill>
        <p:spPr>
          <a:xfrm>
            <a:off x="580159" y="3535938"/>
            <a:ext cx="10808986" cy="6599922"/>
          </a:xfrm>
          <a:prstGeom prst="rect">
            <a:avLst/>
          </a:prstGeom>
        </p:spPr>
      </p:pic>
      <p:pic>
        <p:nvPicPr>
          <p:cNvPr id="11" name="Picture 11" descr="Diagram&#10;&#10;Description automatically generated">
            <a:extLst>
              <a:ext uri="{FF2B5EF4-FFF2-40B4-BE49-F238E27FC236}">
                <a16:creationId xmlns:a16="http://schemas.microsoft.com/office/drawing/2014/main" id="{37163546-A757-4355-8DFA-0ECA2A497E6D}"/>
              </a:ext>
            </a:extLst>
          </p:cNvPr>
          <p:cNvPicPr>
            <a:picLocks noChangeAspect="1"/>
          </p:cNvPicPr>
          <p:nvPr/>
        </p:nvPicPr>
        <p:blipFill>
          <a:blip r:embed="rId4"/>
          <a:stretch>
            <a:fillRect/>
          </a:stretch>
        </p:blipFill>
        <p:spPr>
          <a:xfrm>
            <a:off x="11408600" y="4387499"/>
            <a:ext cx="8258168" cy="5370512"/>
          </a:xfrm>
          <a:prstGeom prst="rect">
            <a:avLst/>
          </a:prstGeom>
        </p:spPr>
      </p:pic>
      <p:sp>
        <p:nvSpPr>
          <p:cNvPr id="3" name="TextBox 2">
            <a:extLst>
              <a:ext uri="{FF2B5EF4-FFF2-40B4-BE49-F238E27FC236}">
                <a16:creationId xmlns:a16="http://schemas.microsoft.com/office/drawing/2014/main" id="{164AA7F3-5E87-489F-8198-81CC60239194}"/>
              </a:ext>
            </a:extLst>
          </p:cNvPr>
          <p:cNvSpPr txBox="1"/>
          <p:nvPr/>
        </p:nvSpPr>
        <p:spPr>
          <a:xfrm>
            <a:off x="580159" y="10487752"/>
            <a:ext cx="19086609" cy="646331"/>
          </a:xfrm>
          <a:prstGeom prst="rect">
            <a:avLst/>
          </a:prstGeom>
          <a:solidFill>
            <a:schemeClr val="accent4">
              <a:lumMod val="40000"/>
              <a:lumOff val="60000"/>
            </a:schemeClr>
          </a:solidFill>
        </p:spPr>
        <p:txBody>
          <a:bodyPr wrap="square" lIns="182880" tIns="182880" rIns="182880" bIns="182880" rtlCol="0" anchor="ctr" anchorCtr="0">
            <a:spAutoFit/>
          </a:bodyPr>
          <a:lstStyle/>
          <a:p>
            <a:pPr algn="ctr"/>
            <a:r>
              <a:rPr lang="en-US">
                <a:hlinkClick r:id="rId5"/>
              </a:rPr>
              <a:t>https://www.gbvims.com/</a:t>
            </a:r>
            <a:r>
              <a:rPr lang="en-US"/>
              <a:t> </a:t>
            </a:r>
          </a:p>
        </p:txBody>
      </p:sp>
    </p:spTree>
    <p:extLst>
      <p:ext uri="{BB962C8B-B14F-4D97-AF65-F5344CB8AC3E}">
        <p14:creationId xmlns:p14="http://schemas.microsoft.com/office/powerpoint/2010/main" val="2986779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4AE8-5563-4769-BFD0-5AD9B3548D6A}"/>
              </a:ext>
            </a:extLst>
          </p:cNvPr>
          <p:cNvSpPr>
            <a:spLocks noGrp="1"/>
          </p:cNvSpPr>
          <p:nvPr>
            <p:ph type="title"/>
          </p:nvPr>
        </p:nvSpPr>
        <p:spPr/>
        <p:txBody>
          <a:bodyPr/>
          <a:lstStyle/>
          <a:p>
            <a:r>
              <a:rPr lang="en-US"/>
              <a:t>Activity 2 – Care and referral pathways</a:t>
            </a:r>
          </a:p>
        </p:txBody>
      </p:sp>
      <p:pic>
        <p:nvPicPr>
          <p:cNvPr id="3" name="Picture 2">
            <a:extLst>
              <a:ext uri="{FF2B5EF4-FFF2-40B4-BE49-F238E27FC236}">
                <a16:creationId xmlns:a16="http://schemas.microsoft.com/office/drawing/2014/main" id="{2D958155-9FF9-8A40-B102-3F5C7E44B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36" y="5654675"/>
            <a:ext cx="12782298" cy="1541992"/>
          </a:xfrm>
          <a:prstGeom prst="rect">
            <a:avLst/>
          </a:prstGeom>
        </p:spPr>
      </p:pic>
    </p:spTree>
    <p:extLst>
      <p:ext uri="{BB962C8B-B14F-4D97-AF65-F5344CB8AC3E}">
        <p14:creationId xmlns:p14="http://schemas.microsoft.com/office/powerpoint/2010/main" val="2672685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2750EFB-8559-40D5-ABFB-04E238809180}"/>
              </a:ext>
            </a:extLst>
          </p:cNvPr>
          <p:cNvSpPr>
            <a:spLocks noGrp="1"/>
          </p:cNvSpPr>
          <p:nvPr>
            <p:ph type="ctrTitle"/>
          </p:nvPr>
        </p:nvSpPr>
        <p:spPr>
          <a:xfrm>
            <a:off x="450850" y="1082675"/>
            <a:ext cx="14630400" cy="1107996"/>
          </a:xfrm>
        </p:spPr>
        <p:txBody>
          <a:bodyPr wrap="square" anchor="t">
            <a:noAutofit/>
          </a:bodyPr>
          <a:lstStyle/>
          <a:p>
            <a:pPr algn="l"/>
            <a:r>
              <a:rPr lang="en-US" sz="8000" b="1"/>
              <a:t>Care and Referral Pathways* </a:t>
            </a:r>
          </a:p>
        </p:txBody>
      </p:sp>
      <p:sp>
        <p:nvSpPr>
          <p:cNvPr id="4" name="TextBox 3">
            <a:extLst>
              <a:ext uri="{FF2B5EF4-FFF2-40B4-BE49-F238E27FC236}">
                <a16:creationId xmlns:a16="http://schemas.microsoft.com/office/drawing/2014/main" id="{22B0D8B8-C6D5-4413-AD30-59986CD26E0F}"/>
              </a:ext>
            </a:extLst>
          </p:cNvPr>
          <p:cNvSpPr txBox="1"/>
          <p:nvPr/>
        </p:nvSpPr>
        <p:spPr>
          <a:xfrm>
            <a:off x="450850" y="10282277"/>
            <a:ext cx="19202400" cy="553998"/>
          </a:xfrm>
          <a:prstGeom prst="rect">
            <a:avLst/>
          </a:prstGeom>
          <a:solidFill>
            <a:schemeClr val="accent4">
              <a:lumMod val="40000"/>
              <a:lumOff val="60000"/>
            </a:schemeClr>
          </a:solidFill>
          <a:ln>
            <a:noFill/>
          </a:ln>
        </p:spPr>
        <p:txBody>
          <a:bodyPr wrap="square" lIns="182880" tIns="182880" rIns="182880" bIns="91440" rtlCol="0">
            <a:spAutoFit/>
          </a:bodyPr>
          <a:lstStyle/>
          <a:p>
            <a:r>
              <a:rPr lang="en-US">
                <a:solidFill>
                  <a:schemeClr val="tx1">
                    <a:lumMod val="50000"/>
                  </a:schemeClr>
                </a:solidFill>
              </a:rPr>
              <a:t>*Source:  World Health Organization (WHO). </a:t>
            </a:r>
            <a:r>
              <a:rPr lang="en-US">
                <a:solidFill>
                  <a:schemeClr val="tx1">
                    <a:lumMod val="50000"/>
                  </a:schemeClr>
                </a:solidFill>
                <a:hlinkClick r:id="rId3"/>
              </a:rPr>
              <a:t>Health care for women subjected to intimate partner violence or sexual violence: A clinical handbook. </a:t>
            </a:r>
            <a:r>
              <a:rPr lang="en-US"/>
              <a:t>Geneva: WHO; 2014.</a:t>
            </a:r>
            <a:endParaRPr lang="en-US">
              <a:solidFill>
                <a:schemeClr val="tx1">
                  <a:lumMod val="50000"/>
                </a:schemeClr>
              </a:solidFill>
            </a:endParaRPr>
          </a:p>
        </p:txBody>
      </p:sp>
      <p:pic>
        <p:nvPicPr>
          <p:cNvPr id="6" name="Picture 5">
            <a:extLst>
              <a:ext uri="{FF2B5EF4-FFF2-40B4-BE49-F238E27FC236}">
                <a16:creationId xmlns:a16="http://schemas.microsoft.com/office/drawing/2014/main" id="{7C78272A-1DF1-A64E-B682-980195726F1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09750" y="3009230"/>
            <a:ext cx="4572000" cy="6461615"/>
          </a:xfrm>
          <a:prstGeom prst="rect">
            <a:avLst/>
          </a:prstGeom>
        </p:spPr>
      </p:pic>
      <p:sp>
        <p:nvSpPr>
          <p:cNvPr id="9" name="TextBox 8">
            <a:extLst>
              <a:ext uri="{FF2B5EF4-FFF2-40B4-BE49-F238E27FC236}">
                <a16:creationId xmlns:a16="http://schemas.microsoft.com/office/drawing/2014/main" id="{6E60F549-FBF0-A94E-A849-5F64D242BD2D}"/>
              </a:ext>
            </a:extLst>
          </p:cNvPr>
          <p:cNvSpPr txBox="1"/>
          <p:nvPr/>
        </p:nvSpPr>
        <p:spPr>
          <a:xfrm>
            <a:off x="7843157" y="2971549"/>
            <a:ext cx="4417786" cy="830997"/>
          </a:xfrm>
          <a:prstGeom prst="rect">
            <a:avLst/>
          </a:prstGeom>
          <a:noFill/>
        </p:spPr>
        <p:txBody>
          <a:bodyPr wrap="square" rtlCol="0">
            <a:spAutoFit/>
          </a:bodyPr>
          <a:lstStyle/>
          <a:p>
            <a:pPr algn="ctr"/>
            <a:r>
              <a:rPr lang="en-US" sz="2400"/>
              <a:t>Pathway for care for violence by intimate partner, page 38</a:t>
            </a:r>
          </a:p>
        </p:txBody>
      </p:sp>
      <p:sp>
        <p:nvSpPr>
          <p:cNvPr id="13" name="TextBox 12">
            <a:extLst>
              <a:ext uri="{FF2B5EF4-FFF2-40B4-BE49-F238E27FC236}">
                <a16:creationId xmlns:a16="http://schemas.microsoft.com/office/drawing/2014/main" id="{4CEC8ED3-04C2-B04F-A37B-138994DFF315}"/>
              </a:ext>
            </a:extLst>
          </p:cNvPr>
          <p:cNvSpPr txBox="1"/>
          <p:nvPr/>
        </p:nvSpPr>
        <p:spPr>
          <a:xfrm>
            <a:off x="13506902" y="3000578"/>
            <a:ext cx="4417786" cy="830997"/>
          </a:xfrm>
          <a:prstGeom prst="rect">
            <a:avLst/>
          </a:prstGeom>
          <a:noFill/>
        </p:spPr>
        <p:txBody>
          <a:bodyPr wrap="square" rtlCol="0">
            <a:spAutoFit/>
          </a:bodyPr>
          <a:lstStyle/>
          <a:p>
            <a:pPr algn="ctr"/>
            <a:r>
              <a:rPr lang="en-US" sz="2400"/>
              <a:t>Pathway for initial care </a:t>
            </a:r>
            <a:br>
              <a:rPr lang="en-US" sz="2400"/>
            </a:br>
            <a:r>
              <a:rPr lang="en-US" sz="2400"/>
              <a:t>after assault, page 65</a:t>
            </a:r>
          </a:p>
        </p:txBody>
      </p:sp>
      <p:pic>
        <p:nvPicPr>
          <p:cNvPr id="14" name="Picture 13">
            <a:extLst>
              <a:ext uri="{FF2B5EF4-FFF2-40B4-BE49-F238E27FC236}">
                <a16:creationId xmlns:a16="http://schemas.microsoft.com/office/drawing/2014/main" id="{5339CE02-7672-4141-B5D9-B9D339124E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69275" y="4095201"/>
            <a:ext cx="3765550" cy="5350417"/>
          </a:xfrm>
          <a:prstGeom prst="rect">
            <a:avLst/>
          </a:prstGeom>
          <a:ln>
            <a:solidFill>
              <a:schemeClr val="tx1"/>
            </a:solidFill>
          </a:ln>
        </p:spPr>
      </p:pic>
      <p:pic>
        <p:nvPicPr>
          <p:cNvPr id="15" name="Picture 14">
            <a:extLst>
              <a:ext uri="{FF2B5EF4-FFF2-40B4-BE49-F238E27FC236}">
                <a16:creationId xmlns:a16="http://schemas.microsoft.com/office/drawing/2014/main" id="{FD431B91-1927-8940-85AF-D7B274556D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833021" y="4138744"/>
            <a:ext cx="3765549" cy="5350417"/>
          </a:xfrm>
          <a:prstGeom prst="rect">
            <a:avLst/>
          </a:prstGeom>
          <a:ln>
            <a:solidFill>
              <a:schemeClr val="tx1"/>
            </a:solidFill>
          </a:ln>
        </p:spPr>
      </p:pic>
    </p:spTree>
    <p:extLst>
      <p:ext uri="{BB962C8B-B14F-4D97-AF65-F5344CB8AC3E}">
        <p14:creationId xmlns:p14="http://schemas.microsoft.com/office/powerpoint/2010/main" val="413004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9B382-9ECF-40DA-BD66-38B17343A1F9}"/>
              </a:ext>
            </a:extLst>
          </p:cNvPr>
          <p:cNvSpPr>
            <a:spLocks noGrp="1"/>
          </p:cNvSpPr>
          <p:nvPr>
            <p:ph type="title"/>
          </p:nvPr>
        </p:nvSpPr>
        <p:spPr>
          <a:xfrm>
            <a:off x="450850" y="1082675"/>
            <a:ext cx="15391377" cy="2757911"/>
          </a:xfrm>
        </p:spPr>
        <p:txBody>
          <a:bodyPr lIns="0" tIns="0" rIns="0" bIns="0"/>
          <a:lstStyle/>
          <a:p>
            <a:r>
              <a:rPr lang="en-US"/>
              <a:t>Holistic Care and Treatment is Crucial for Healing and Safety</a:t>
            </a:r>
          </a:p>
        </p:txBody>
      </p:sp>
      <p:sp>
        <p:nvSpPr>
          <p:cNvPr id="2" name="Content Placeholder 1">
            <a:extLst>
              <a:ext uri="{FF2B5EF4-FFF2-40B4-BE49-F238E27FC236}">
                <a16:creationId xmlns:a16="http://schemas.microsoft.com/office/drawing/2014/main" id="{648444B3-4598-4ACF-91D1-5CB80EFAB16C}"/>
              </a:ext>
            </a:extLst>
          </p:cNvPr>
          <p:cNvSpPr>
            <a:spLocks noGrp="1"/>
          </p:cNvSpPr>
          <p:nvPr>
            <p:ph sz="quarter" idx="10"/>
          </p:nvPr>
        </p:nvSpPr>
        <p:spPr>
          <a:xfrm>
            <a:off x="599316" y="3840586"/>
            <a:ext cx="14806612" cy="5693896"/>
          </a:xfrm>
        </p:spPr>
        <p:txBody>
          <a:bodyPr/>
          <a:lstStyle/>
          <a:p>
            <a:pPr>
              <a:lnSpc>
                <a:spcPct val="100000"/>
              </a:lnSpc>
              <a:spcAft>
                <a:spcPts val="2400"/>
              </a:spcAft>
            </a:pPr>
            <a:r>
              <a:rPr lang="en-US" sz="3600">
                <a:solidFill>
                  <a:schemeClr val="tx1"/>
                </a:solidFill>
              </a:rPr>
              <a:t>Where would you send someone who needed these services?</a:t>
            </a:r>
          </a:p>
          <a:p>
            <a:pPr marL="457200" indent="-457200">
              <a:lnSpc>
                <a:spcPct val="100000"/>
              </a:lnSpc>
              <a:spcAft>
                <a:spcPts val="1200"/>
              </a:spcAft>
              <a:buFont typeface="Arial" panose="020B0604020202020204" pitchFamily="34" charset="0"/>
              <a:buChar char="•"/>
            </a:pPr>
            <a:r>
              <a:rPr lang="en-US" sz="3200">
                <a:solidFill>
                  <a:schemeClr val="tx1"/>
                </a:solidFill>
              </a:rPr>
              <a:t>General health services</a:t>
            </a:r>
          </a:p>
          <a:p>
            <a:pPr marL="457200" indent="-457200">
              <a:lnSpc>
                <a:spcPct val="100000"/>
              </a:lnSpc>
              <a:spcAft>
                <a:spcPts val="1200"/>
              </a:spcAft>
              <a:buFont typeface="Arial" panose="020B0604020202020204" pitchFamily="34" charset="0"/>
              <a:buChar char="•"/>
            </a:pPr>
            <a:r>
              <a:rPr lang="en-US" sz="3200">
                <a:solidFill>
                  <a:schemeClr val="tx1"/>
                </a:solidFill>
              </a:rPr>
              <a:t>Clinical/SRH services</a:t>
            </a:r>
          </a:p>
          <a:p>
            <a:pPr marL="457200" indent="-457200">
              <a:lnSpc>
                <a:spcPct val="100000"/>
              </a:lnSpc>
              <a:spcAft>
                <a:spcPts val="1200"/>
              </a:spcAft>
              <a:buFont typeface="Arial" panose="020B0604020202020204" pitchFamily="34" charset="0"/>
              <a:buChar char="•"/>
            </a:pPr>
            <a:r>
              <a:rPr lang="en-US" sz="3200">
                <a:solidFill>
                  <a:schemeClr val="tx1"/>
                </a:solidFill>
              </a:rPr>
              <a:t>GBV/women’s protection services</a:t>
            </a:r>
          </a:p>
          <a:p>
            <a:pPr marL="457200" indent="-457200">
              <a:lnSpc>
                <a:spcPct val="100000"/>
              </a:lnSpc>
              <a:spcAft>
                <a:spcPts val="1200"/>
              </a:spcAft>
              <a:buFont typeface="Arial" panose="020B0604020202020204" pitchFamily="34" charset="0"/>
              <a:buChar char="•"/>
            </a:pPr>
            <a:r>
              <a:rPr lang="en-US" sz="3200">
                <a:solidFill>
                  <a:schemeClr val="tx1"/>
                </a:solidFill>
              </a:rPr>
              <a:t>Mental health and psychosocial support</a:t>
            </a:r>
          </a:p>
          <a:p>
            <a:pPr marL="457200" indent="-457200">
              <a:lnSpc>
                <a:spcPct val="100000"/>
              </a:lnSpc>
              <a:spcAft>
                <a:spcPts val="1200"/>
              </a:spcAft>
              <a:buFont typeface="Arial" panose="020B0604020202020204" pitchFamily="34" charset="0"/>
              <a:buChar char="•"/>
            </a:pPr>
            <a:r>
              <a:rPr lang="en-US" sz="3200">
                <a:solidFill>
                  <a:schemeClr val="tx1"/>
                </a:solidFill>
              </a:rPr>
              <a:t>Food and livelihoods services</a:t>
            </a:r>
          </a:p>
          <a:p>
            <a:pPr marL="457200" indent="-457200">
              <a:lnSpc>
                <a:spcPct val="100000"/>
              </a:lnSpc>
              <a:spcAft>
                <a:spcPts val="1200"/>
              </a:spcAft>
              <a:buFont typeface="Arial" panose="020B0604020202020204" pitchFamily="34" charset="0"/>
              <a:buChar char="•"/>
            </a:pPr>
            <a:r>
              <a:rPr lang="en-US" sz="3200">
                <a:solidFill>
                  <a:schemeClr val="tx1"/>
                </a:solidFill>
              </a:rPr>
              <a:t>Legal assistance services</a:t>
            </a:r>
          </a:p>
          <a:p>
            <a:pPr marL="457200" indent="-457200">
              <a:lnSpc>
                <a:spcPct val="100000"/>
              </a:lnSpc>
              <a:spcAft>
                <a:spcPts val="1200"/>
              </a:spcAft>
              <a:buFont typeface="Arial" panose="020B0604020202020204" pitchFamily="34" charset="0"/>
              <a:buChar char="•"/>
            </a:pPr>
            <a:r>
              <a:rPr lang="en-US" sz="3200">
                <a:solidFill>
                  <a:schemeClr val="tx1"/>
                </a:solidFill>
              </a:rPr>
              <a:t>Safe house/shelter services</a:t>
            </a:r>
          </a:p>
          <a:p>
            <a:pPr marL="457200" indent="-457200">
              <a:lnSpc>
                <a:spcPct val="100000"/>
              </a:lnSpc>
              <a:spcAft>
                <a:spcPts val="1200"/>
              </a:spcAft>
              <a:buFont typeface="Arial" panose="020B0604020202020204" pitchFamily="34" charset="0"/>
              <a:buChar char="•"/>
            </a:pPr>
            <a:r>
              <a:rPr lang="en-US" sz="3200">
                <a:solidFill>
                  <a:schemeClr val="tx1"/>
                </a:solidFill>
              </a:rPr>
              <a:t>Safe spaces</a:t>
            </a:r>
          </a:p>
        </p:txBody>
      </p:sp>
    </p:spTree>
    <p:extLst>
      <p:ext uri="{BB962C8B-B14F-4D97-AF65-F5344CB8AC3E}">
        <p14:creationId xmlns:p14="http://schemas.microsoft.com/office/powerpoint/2010/main" val="1948710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C3D-1DB1-42D5-AA93-6CFC79DFA9B3}"/>
              </a:ext>
            </a:extLst>
          </p:cNvPr>
          <p:cNvSpPr>
            <a:spLocks noGrp="1"/>
          </p:cNvSpPr>
          <p:nvPr>
            <p:ph type="title"/>
          </p:nvPr>
        </p:nvSpPr>
        <p:spPr/>
        <p:txBody>
          <a:bodyPr/>
          <a:lstStyle/>
          <a:p>
            <a:r>
              <a:rPr lang="en-IN"/>
              <a:t>Activity 3 – Service delivery/integration case studies</a:t>
            </a:r>
          </a:p>
        </p:txBody>
      </p:sp>
      <p:pic>
        <p:nvPicPr>
          <p:cNvPr id="11" name="Picture 10">
            <a:extLst>
              <a:ext uri="{FF2B5EF4-FFF2-40B4-BE49-F238E27FC236}">
                <a16:creationId xmlns:a16="http://schemas.microsoft.com/office/drawing/2014/main" id="{5A48B7BA-219E-A04A-BA7B-7DD532713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36" y="7195104"/>
            <a:ext cx="11909455" cy="1436697"/>
          </a:xfrm>
          <a:prstGeom prst="rect">
            <a:avLst/>
          </a:prstGeom>
        </p:spPr>
      </p:pic>
      <p:grpSp>
        <p:nvGrpSpPr>
          <p:cNvPr id="18" name="Group 17">
            <a:extLst>
              <a:ext uri="{FF2B5EF4-FFF2-40B4-BE49-F238E27FC236}">
                <a16:creationId xmlns:a16="http://schemas.microsoft.com/office/drawing/2014/main" id="{77471701-C9AF-7245-84A8-FB2C0662C7D6}"/>
              </a:ext>
            </a:extLst>
          </p:cNvPr>
          <p:cNvGrpSpPr/>
          <p:nvPr/>
        </p:nvGrpSpPr>
        <p:grpSpPr>
          <a:xfrm>
            <a:off x="10052050" y="5871512"/>
            <a:ext cx="10019722" cy="4147978"/>
            <a:chOff x="7187260" y="5848627"/>
            <a:chExt cx="12238704" cy="5066595"/>
          </a:xfrm>
        </p:grpSpPr>
        <p:pic>
          <p:nvPicPr>
            <p:cNvPr id="15" name="Picture 14" descr="A group of women in colorful dresses&#10;&#10;Description automatically generated with low confidence">
              <a:extLst>
                <a:ext uri="{FF2B5EF4-FFF2-40B4-BE49-F238E27FC236}">
                  <a16:creationId xmlns:a16="http://schemas.microsoft.com/office/drawing/2014/main" id="{1C44D9E3-4A73-A34B-ADFF-753C8AB98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7260" y="5886022"/>
              <a:ext cx="3886200" cy="5029200"/>
            </a:xfrm>
            <a:prstGeom prst="rect">
              <a:avLst/>
            </a:prstGeom>
          </p:spPr>
        </p:pic>
        <p:pic>
          <p:nvPicPr>
            <p:cNvPr id="16" name="Picture 15">
              <a:extLst>
                <a:ext uri="{FF2B5EF4-FFF2-40B4-BE49-F238E27FC236}">
                  <a16:creationId xmlns:a16="http://schemas.microsoft.com/office/drawing/2014/main" id="{21D15E7E-4C7E-5642-90D5-88218801A9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564145" y="5848627"/>
              <a:ext cx="3861819" cy="5029200"/>
            </a:xfrm>
            <a:prstGeom prst="rect">
              <a:avLst/>
            </a:prstGeom>
          </p:spPr>
        </p:pic>
        <p:pic>
          <p:nvPicPr>
            <p:cNvPr id="17" name="Picture 16">
              <a:extLst>
                <a:ext uri="{FF2B5EF4-FFF2-40B4-BE49-F238E27FC236}">
                  <a16:creationId xmlns:a16="http://schemas.microsoft.com/office/drawing/2014/main" id="{E0396B8A-7EA9-FB45-9FEA-795F19627D3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29527" y="5848627"/>
              <a:ext cx="3861819" cy="4997648"/>
            </a:xfrm>
            <a:prstGeom prst="rect">
              <a:avLst/>
            </a:prstGeom>
          </p:spPr>
        </p:pic>
      </p:grpSp>
    </p:spTree>
    <p:extLst>
      <p:ext uri="{BB962C8B-B14F-4D97-AF65-F5344CB8AC3E}">
        <p14:creationId xmlns:p14="http://schemas.microsoft.com/office/powerpoint/2010/main" val="2636357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63866-D0FE-426C-B43D-30FB2D392F48}"/>
              </a:ext>
            </a:extLst>
          </p:cNvPr>
          <p:cNvSpPr>
            <a:spLocks noGrp="1"/>
          </p:cNvSpPr>
          <p:nvPr>
            <p:ph type="title"/>
          </p:nvPr>
        </p:nvSpPr>
        <p:spPr/>
        <p:txBody>
          <a:bodyPr wrap="square" anchor="t">
            <a:normAutofit/>
          </a:bodyPr>
          <a:lstStyle/>
          <a:p>
            <a:r>
              <a:rPr lang="en-US"/>
              <a:t>Module 5: Care for Caregivers</a:t>
            </a:r>
          </a:p>
        </p:txBody>
      </p:sp>
      <p:sp>
        <p:nvSpPr>
          <p:cNvPr id="4" name="Text Placeholder 3">
            <a:extLst>
              <a:ext uri="{FF2B5EF4-FFF2-40B4-BE49-F238E27FC236}">
                <a16:creationId xmlns:a16="http://schemas.microsoft.com/office/drawing/2014/main" id="{A8866694-BE6E-4AA9-BBC4-32B0B1E978A5}"/>
              </a:ext>
            </a:extLst>
          </p:cNvPr>
          <p:cNvSpPr>
            <a:spLocks noGrp="1"/>
          </p:cNvSpPr>
          <p:nvPr>
            <p:ph sz="quarter" idx="4294967295"/>
          </p:nvPr>
        </p:nvSpPr>
        <p:spPr>
          <a:xfrm>
            <a:off x="160304" y="8521002"/>
            <a:ext cx="18693995" cy="2315611"/>
          </a:xfrm>
          <a:prstGeom prst="rect">
            <a:avLst/>
          </a:prstGeom>
        </p:spPr>
        <p:txBody>
          <a:bodyPr wrap="square">
            <a:normAutofit/>
          </a:bodyPr>
          <a:lstStyle/>
          <a:p>
            <a:pPr marL="0" indent="0">
              <a:lnSpc>
                <a:spcPct val="100000"/>
              </a:lnSpc>
              <a:spcAft>
                <a:spcPts val="2400"/>
              </a:spcAft>
              <a:buNone/>
            </a:pPr>
            <a:r>
              <a:rPr lang="en-US" sz="2400">
                <a:solidFill>
                  <a:schemeClr val="bg1"/>
                </a:solidFill>
              </a:rPr>
              <a:t>This section content used and adapted with permission from the Inter-Agency Working Group (IAWG) on Reproductive Health in Crisis.</a:t>
            </a:r>
          </a:p>
          <a:p>
            <a:pPr marL="0" indent="0">
              <a:lnSpc>
                <a:spcPct val="100000"/>
              </a:lnSpc>
              <a:spcAft>
                <a:spcPts val="2400"/>
              </a:spcAft>
              <a:buNone/>
            </a:pPr>
            <a:r>
              <a:rPr lang="en-US" sz="2400">
                <a:solidFill>
                  <a:schemeClr val="bg1"/>
                </a:solidFill>
              </a:rPr>
              <a:t>Adapted from: Inter-Agency Working Group (IAWG) on Reproductive Health in Crises and Jhpiego. Clinical Management of Sexual Violence Survivors in Crisis Settings: A Training Course for Health Care Providers. New York: 2021. </a:t>
            </a:r>
            <a:br>
              <a:rPr lang="en-US" sz="2400">
                <a:solidFill>
                  <a:schemeClr val="bg1"/>
                </a:solidFill>
              </a:rPr>
            </a:br>
            <a:r>
              <a:rPr lang="en-US" sz="2400">
                <a:solidFill>
                  <a:schemeClr val="bg1"/>
                </a:solidFill>
                <a:hlinkClick r:id="rId3">
                  <a:extLst>
                    <a:ext uri="{A12FA001-AC4F-418D-AE19-62706E023703}">
                      <ahyp:hlinkClr xmlns:ahyp="http://schemas.microsoft.com/office/drawing/2018/hyperlinkcolor" val="tx"/>
                    </a:ext>
                  </a:extLst>
                </a:hlinkClick>
              </a:rPr>
              <a:t>https://iawg.net/resources/clinical-management-of-sexual-violence-survivors-in-crisis-settings</a:t>
            </a:r>
            <a:endParaRPr lang="en-US" sz="2400">
              <a:solidFill>
                <a:schemeClr val="bg1"/>
              </a:solidFill>
            </a:endParaRPr>
          </a:p>
        </p:txBody>
      </p:sp>
      <p:pic>
        <p:nvPicPr>
          <p:cNvPr id="5" name="Picture 4">
            <a:extLst>
              <a:ext uri="{FF2B5EF4-FFF2-40B4-BE49-F238E27FC236}">
                <a16:creationId xmlns:a16="http://schemas.microsoft.com/office/drawing/2014/main" id="{1062D92A-9DBE-704D-8DFD-CC31BA460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66065"/>
            <a:ext cx="17373600" cy="2026920"/>
          </a:xfrm>
          <a:prstGeom prst="rect">
            <a:avLst/>
          </a:prstGeom>
        </p:spPr>
      </p:pic>
    </p:spTree>
    <p:extLst>
      <p:ext uri="{BB962C8B-B14F-4D97-AF65-F5344CB8AC3E}">
        <p14:creationId xmlns:p14="http://schemas.microsoft.com/office/powerpoint/2010/main" val="825350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person, outdoor, group&#10;&#10;Description automatically generated">
            <a:extLst>
              <a:ext uri="{FF2B5EF4-FFF2-40B4-BE49-F238E27FC236}">
                <a16:creationId xmlns:a16="http://schemas.microsoft.com/office/drawing/2014/main" id="{2706D3F7-FF16-D148-9D46-E5B44FA3EAD1}"/>
              </a:ext>
            </a:extLst>
          </p:cNvPr>
          <p:cNvPicPr>
            <a:picLocks noChangeAspect="1"/>
          </p:cNvPicPr>
          <p:nvPr/>
        </p:nvPicPr>
        <p:blipFill rotWithShape="1">
          <a:blip r:embed="rId3">
            <a:extLst>
              <a:ext uri="{28A0092B-C50C-407E-A947-70E740481C1C}">
                <a14:useLocalDpi xmlns:a14="http://schemas.microsoft.com/office/drawing/2010/main" val="0"/>
              </a:ext>
            </a:extLst>
          </a:blip>
          <a:srcRect b="15619"/>
          <a:stretch/>
        </p:blipFill>
        <p:spPr>
          <a:xfrm>
            <a:off x="1" y="0"/>
            <a:ext cx="20104100" cy="11309350"/>
          </a:xfrm>
          <a:prstGeom prst="rect">
            <a:avLst/>
          </a:prstGeom>
        </p:spPr>
      </p:pic>
      <p:sp>
        <p:nvSpPr>
          <p:cNvPr id="6" name="Title 1">
            <a:extLst>
              <a:ext uri="{FF2B5EF4-FFF2-40B4-BE49-F238E27FC236}">
                <a16:creationId xmlns:a16="http://schemas.microsoft.com/office/drawing/2014/main" id="{90C4EEC9-3017-2642-8835-6155B1C04AFD}"/>
              </a:ext>
            </a:extLst>
          </p:cNvPr>
          <p:cNvSpPr txBox="1">
            <a:spLocks/>
          </p:cNvSpPr>
          <p:nvPr/>
        </p:nvSpPr>
        <p:spPr>
          <a:xfrm>
            <a:off x="870857" y="645245"/>
            <a:ext cx="12418766" cy="2380983"/>
          </a:xfrm>
          <a:prstGeom prst="rect">
            <a:avLst/>
          </a:prstGeom>
        </p:spPr>
        <p:txBody>
          <a:bodyPr vert="horz" wrap="square" lIns="150781" tIns="75390" rIns="150781" bIns="75390" rtlCol="0" anchor="b">
            <a:normAutofit/>
          </a:bodyPr>
          <a:lstStyle>
            <a:lvl1pPr algn="ctr">
              <a:defRPr sz="7200" b="1" i="0">
                <a:solidFill>
                  <a:schemeClr val="accent1"/>
                </a:solidFill>
                <a:latin typeface="Helvetica"/>
                <a:ea typeface="+mj-ea"/>
                <a:cs typeface="Helvetica"/>
              </a:defRPr>
            </a:lvl1pPr>
          </a:lstStyle>
          <a:p>
            <a:pPr algn="l"/>
            <a:r>
              <a:rPr lang="en-US" sz="6600" kern="0">
                <a:solidFill>
                  <a:schemeClr val="accent3"/>
                </a:solidFill>
                <a:latin typeface="Arial" panose="020B0604020202020204" pitchFamily="34" charset="0"/>
                <a:cs typeface="Arial" panose="020B0604020202020204" pitchFamily="34" charset="0"/>
              </a:rPr>
              <a:t>Why are we here?: </a:t>
            </a:r>
          </a:p>
          <a:p>
            <a:pPr algn="l"/>
            <a:r>
              <a:rPr lang="en-US" sz="6600" b="0" kern="0">
                <a:solidFill>
                  <a:schemeClr val="accent3"/>
                </a:solidFill>
                <a:latin typeface="Arial" panose="020B0604020202020204" pitchFamily="34" charset="0"/>
                <a:cs typeface="Arial" panose="020B0604020202020204" pitchFamily="34" charset="0"/>
              </a:rPr>
              <a:t>The scope of the problem</a:t>
            </a:r>
          </a:p>
        </p:txBody>
      </p:sp>
    </p:spTree>
    <p:extLst>
      <p:ext uri="{BB962C8B-B14F-4D97-AF65-F5344CB8AC3E}">
        <p14:creationId xmlns:p14="http://schemas.microsoft.com/office/powerpoint/2010/main" val="3017018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242"/>
          <p:cNvSpPr txBox="1">
            <a:spLocks noGrp="1"/>
          </p:cNvSpPr>
          <p:nvPr>
            <p:ph type="title"/>
          </p:nvPr>
        </p:nvSpPr>
        <p:spPr>
          <a:xfrm>
            <a:off x="450851" y="1082675"/>
            <a:ext cx="15520686" cy="1908504"/>
          </a:xfrm>
          <a:prstGeom prst="rect">
            <a:avLst/>
          </a:prstGeom>
          <a:noFill/>
          <a:ln>
            <a:noFill/>
          </a:ln>
        </p:spPr>
        <p:txBody>
          <a:bodyPr spcFirstLastPara="1" wrap="square" lIns="150756" tIns="75357" rIns="150756" bIns="75357" anchor="t" anchorCtr="0">
            <a:noAutofit/>
          </a:bodyPr>
          <a:lstStyle/>
          <a:p>
            <a:pPr algn="l">
              <a:lnSpc>
                <a:spcPct val="90000"/>
              </a:lnSpc>
              <a:buClr>
                <a:schemeClr val="accent2"/>
              </a:buClr>
            </a:pPr>
            <a:r>
              <a:rPr lang="en-US"/>
              <a:t>What is “burnout”</a:t>
            </a:r>
            <a:endParaRPr/>
          </a:p>
        </p:txBody>
      </p:sp>
      <p:sp>
        <p:nvSpPr>
          <p:cNvPr id="2040" name="Google Shape;2040;p242"/>
          <p:cNvSpPr txBox="1">
            <a:spLocks noGrp="1"/>
          </p:cNvSpPr>
          <p:nvPr>
            <p:ph sz="quarter" idx="10"/>
          </p:nvPr>
        </p:nvSpPr>
        <p:spPr>
          <a:xfrm>
            <a:off x="8683841" y="2991179"/>
            <a:ext cx="10840100" cy="7378506"/>
          </a:xfrm>
          <a:prstGeom prst="rect">
            <a:avLst/>
          </a:prstGeom>
          <a:noFill/>
          <a:ln>
            <a:noFill/>
          </a:ln>
        </p:spPr>
        <p:txBody>
          <a:bodyPr spcFirstLastPara="1" wrap="square" lIns="150756" tIns="75357" rIns="150756" bIns="75357" anchor="t" anchorCtr="0">
            <a:noAutofit/>
          </a:bodyPr>
          <a:lstStyle/>
          <a:p>
            <a:pPr>
              <a:lnSpc>
                <a:spcPct val="80000"/>
              </a:lnSpc>
              <a:buClr>
                <a:schemeClr val="accent1"/>
              </a:buClr>
            </a:pPr>
            <a:r>
              <a:rPr lang="en-US" sz="3600" b="1">
                <a:solidFill>
                  <a:schemeClr val="accent3"/>
                </a:solidFill>
              </a:rPr>
              <a:t>Manifestations of burnout</a:t>
            </a:r>
            <a:endParaRPr sz="3600" b="1">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en-US" sz="3600">
                <a:solidFill>
                  <a:schemeClr val="accent3"/>
                </a:solidFill>
              </a:rPr>
              <a:t>Feeling like crying </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en-US" sz="3600">
                <a:solidFill>
                  <a:schemeClr val="accent3"/>
                </a:solidFill>
              </a:rPr>
              <a:t>Difficulty sleeping</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en-US" sz="3600">
                <a:solidFill>
                  <a:schemeClr val="accent3"/>
                </a:solidFill>
              </a:rPr>
              <a:t>Poor concentration</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en-US" sz="3600">
                <a:solidFill>
                  <a:schemeClr val="accent3"/>
                </a:solidFill>
              </a:rPr>
              <a:t>Feeling of anger directed against oneself or others (patients, colleagues, family)</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en-US" sz="3600">
                <a:solidFill>
                  <a:schemeClr val="accent3"/>
                </a:solidFill>
              </a:rPr>
              <a:t>Use of alcohol and drugs </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en-US" sz="3600">
                <a:solidFill>
                  <a:schemeClr val="accent3"/>
                </a:solidFill>
              </a:rPr>
              <a:t>Lack of general interest in life</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en-US" sz="3600">
                <a:solidFill>
                  <a:schemeClr val="accent3"/>
                </a:solidFill>
              </a:rPr>
              <a:t>Inability to feel pleasure</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en-US" sz="3600">
                <a:solidFill>
                  <a:schemeClr val="accent3"/>
                </a:solidFill>
              </a:rPr>
              <a:t>Voluntary isolation </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en-US" sz="3600">
                <a:solidFill>
                  <a:schemeClr val="accent3"/>
                </a:solidFill>
              </a:rPr>
              <a:t>Lack of pleasure at work</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en-US" sz="3600">
                <a:solidFill>
                  <a:schemeClr val="accent3"/>
                </a:solidFill>
              </a:rPr>
              <a:t>Grief or fear stemming from work</a:t>
            </a:r>
            <a:endParaRPr sz="3600">
              <a:solidFill>
                <a:schemeClr val="accent3"/>
              </a:solidFill>
            </a:endParaRPr>
          </a:p>
        </p:txBody>
      </p:sp>
      <p:sp>
        <p:nvSpPr>
          <p:cNvPr id="2041" name="Google Shape;2041;p242"/>
          <p:cNvSpPr txBox="1"/>
          <p:nvPr/>
        </p:nvSpPr>
        <p:spPr>
          <a:xfrm>
            <a:off x="875500" y="2991179"/>
            <a:ext cx="6031133" cy="7132101"/>
          </a:xfrm>
          <a:prstGeom prst="rect">
            <a:avLst/>
          </a:prstGeom>
          <a:noFill/>
          <a:ln>
            <a:noFill/>
          </a:ln>
        </p:spPr>
        <p:txBody>
          <a:bodyPr spcFirstLastPara="1" wrap="square" lIns="150756" tIns="75357" rIns="150756" bIns="75357" anchor="t" anchorCtr="0">
            <a:noAutofit/>
          </a:bodyPr>
          <a:lstStyle/>
          <a:p>
            <a:pPr>
              <a:buClr>
                <a:srgbClr val="85B5E1"/>
              </a:buClr>
              <a:buSzPts val="1800"/>
            </a:pPr>
            <a:r>
              <a:rPr lang="en-US" sz="3600" b="1" kern="0">
                <a:solidFill>
                  <a:schemeClr val="accent3"/>
                </a:solidFill>
                <a:ea typeface="Calibri"/>
                <a:cs typeface="Calibri"/>
                <a:sym typeface="Calibri"/>
              </a:rPr>
              <a:t>Burn out </a:t>
            </a:r>
            <a:r>
              <a:rPr lang="en-US" sz="3600" kern="0">
                <a:solidFill>
                  <a:schemeClr val="accent3"/>
                </a:solidFill>
                <a:ea typeface="Calibri"/>
                <a:cs typeface="Calibri"/>
                <a:sym typeface="Calibri"/>
              </a:rPr>
              <a:t>is a special type of stress–a state of physical or emotional exhaustion that also involves a sense of reduced accomplishment and loss of personal identity. This can affect providers at the facility or community level, as well as family members.</a:t>
            </a:r>
            <a:endParaRPr sz="3600" kern="0">
              <a:solidFill>
                <a:schemeClr val="accent3"/>
              </a:solidFill>
              <a:ea typeface="Calibri"/>
              <a:cs typeface="Calibri"/>
              <a:sym typeface="Calibri"/>
            </a:endParaRPr>
          </a:p>
        </p:txBody>
      </p:sp>
      <p:cxnSp>
        <p:nvCxnSpPr>
          <p:cNvPr id="2042" name="Google Shape;2042;p242"/>
          <p:cNvCxnSpPr>
            <a:cxnSpLocks/>
          </p:cNvCxnSpPr>
          <p:nvPr/>
        </p:nvCxnSpPr>
        <p:spPr>
          <a:xfrm>
            <a:off x="7795233" y="2991179"/>
            <a:ext cx="0" cy="7012373"/>
          </a:xfrm>
          <a:prstGeom prst="straightConnector1">
            <a:avLst/>
          </a:prstGeom>
          <a:noFill/>
          <a:ln w="381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1">
                                            <p:txEl>
                                              <p:pRg st="0" end="0"/>
                                            </p:txEl>
                                          </p:spTgt>
                                        </p:tgtEl>
                                        <p:attrNameLst>
                                          <p:attrName>style.visibility</p:attrName>
                                        </p:attrNameLst>
                                      </p:cBhvr>
                                      <p:to>
                                        <p:strVal val="visible"/>
                                      </p:to>
                                    </p:set>
                                    <p:animEffect transition="in" filter="fade">
                                      <p:cBhvr>
                                        <p:cTn id="7" dur="500"/>
                                        <p:tgtEl>
                                          <p:spTgt spid="20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0">
                                            <p:txEl>
                                              <p:pRg st="0" end="0"/>
                                            </p:txEl>
                                          </p:spTgt>
                                        </p:tgtEl>
                                        <p:attrNameLst>
                                          <p:attrName>style.visibility</p:attrName>
                                        </p:attrNameLst>
                                      </p:cBhvr>
                                      <p:to>
                                        <p:strVal val="visible"/>
                                      </p:to>
                                    </p:set>
                                    <p:animEffect transition="in" filter="fade">
                                      <p:cBhvr>
                                        <p:cTn id="12" dur="500"/>
                                        <p:tgtEl>
                                          <p:spTgt spid="204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0">
                                            <p:txEl>
                                              <p:pRg st="1" end="1"/>
                                            </p:txEl>
                                          </p:spTgt>
                                        </p:tgtEl>
                                        <p:attrNameLst>
                                          <p:attrName>style.visibility</p:attrName>
                                        </p:attrNameLst>
                                      </p:cBhvr>
                                      <p:to>
                                        <p:strVal val="visible"/>
                                      </p:to>
                                    </p:set>
                                    <p:animEffect transition="in" filter="fade">
                                      <p:cBhvr>
                                        <p:cTn id="17" dur="500"/>
                                        <p:tgtEl>
                                          <p:spTgt spid="204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0">
                                            <p:txEl>
                                              <p:pRg st="2" end="2"/>
                                            </p:txEl>
                                          </p:spTgt>
                                        </p:tgtEl>
                                        <p:attrNameLst>
                                          <p:attrName>style.visibility</p:attrName>
                                        </p:attrNameLst>
                                      </p:cBhvr>
                                      <p:to>
                                        <p:strVal val="visible"/>
                                      </p:to>
                                    </p:set>
                                    <p:animEffect transition="in" filter="fade">
                                      <p:cBhvr>
                                        <p:cTn id="22" dur="500"/>
                                        <p:tgtEl>
                                          <p:spTgt spid="204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40">
                                            <p:txEl>
                                              <p:pRg st="3" end="3"/>
                                            </p:txEl>
                                          </p:spTgt>
                                        </p:tgtEl>
                                        <p:attrNameLst>
                                          <p:attrName>style.visibility</p:attrName>
                                        </p:attrNameLst>
                                      </p:cBhvr>
                                      <p:to>
                                        <p:strVal val="visible"/>
                                      </p:to>
                                    </p:set>
                                    <p:animEffect transition="in" filter="fade">
                                      <p:cBhvr>
                                        <p:cTn id="27" dur="500"/>
                                        <p:tgtEl>
                                          <p:spTgt spid="204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40">
                                            <p:txEl>
                                              <p:pRg st="4" end="4"/>
                                            </p:txEl>
                                          </p:spTgt>
                                        </p:tgtEl>
                                        <p:attrNameLst>
                                          <p:attrName>style.visibility</p:attrName>
                                        </p:attrNameLst>
                                      </p:cBhvr>
                                      <p:to>
                                        <p:strVal val="visible"/>
                                      </p:to>
                                    </p:set>
                                    <p:animEffect transition="in" filter="fade">
                                      <p:cBhvr>
                                        <p:cTn id="32" dur="500"/>
                                        <p:tgtEl>
                                          <p:spTgt spid="204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40">
                                            <p:txEl>
                                              <p:pRg st="5" end="5"/>
                                            </p:txEl>
                                          </p:spTgt>
                                        </p:tgtEl>
                                        <p:attrNameLst>
                                          <p:attrName>style.visibility</p:attrName>
                                        </p:attrNameLst>
                                      </p:cBhvr>
                                      <p:to>
                                        <p:strVal val="visible"/>
                                      </p:to>
                                    </p:set>
                                    <p:animEffect transition="in" filter="fade">
                                      <p:cBhvr>
                                        <p:cTn id="37" dur="500"/>
                                        <p:tgtEl>
                                          <p:spTgt spid="204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40">
                                            <p:txEl>
                                              <p:pRg st="6" end="6"/>
                                            </p:txEl>
                                          </p:spTgt>
                                        </p:tgtEl>
                                        <p:attrNameLst>
                                          <p:attrName>style.visibility</p:attrName>
                                        </p:attrNameLst>
                                      </p:cBhvr>
                                      <p:to>
                                        <p:strVal val="visible"/>
                                      </p:to>
                                    </p:set>
                                    <p:animEffect transition="in" filter="fade">
                                      <p:cBhvr>
                                        <p:cTn id="42" dur="500"/>
                                        <p:tgtEl>
                                          <p:spTgt spid="204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40">
                                            <p:txEl>
                                              <p:pRg st="7" end="7"/>
                                            </p:txEl>
                                          </p:spTgt>
                                        </p:tgtEl>
                                        <p:attrNameLst>
                                          <p:attrName>style.visibility</p:attrName>
                                        </p:attrNameLst>
                                      </p:cBhvr>
                                      <p:to>
                                        <p:strVal val="visible"/>
                                      </p:to>
                                    </p:set>
                                    <p:animEffect transition="in" filter="fade">
                                      <p:cBhvr>
                                        <p:cTn id="47" dur="500"/>
                                        <p:tgtEl>
                                          <p:spTgt spid="204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40">
                                            <p:txEl>
                                              <p:pRg st="8" end="8"/>
                                            </p:txEl>
                                          </p:spTgt>
                                        </p:tgtEl>
                                        <p:attrNameLst>
                                          <p:attrName>style.visibility</p:attrName>
                                        </p:attrNameLst>
                                      </p:cBhvr>
                                      <p:to>
                                        <p:strVal val="visible"/>
                                      </p:to>
                                    </p:set>
                                    <p:animEffect transition="in" filter="fade">
                                      <p:cBhvr>
                                        <p:cTn id="52" dur="500"/>
                                        <p:tgtEl>
                                          <p:spTgt spid="204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40">
                                            <p:txEl>
                                              <p:pRg st="9" end="9"/>
                                            </p:txEl>
                                          </p:spTgt>
                                        </p:tgtEl>
                                        <p:attrNameLst>
                                          <p:attrName>style.visibility</p:attrName>
                                        </p:attrNameLst>
                                      </p:cBhvr>
                                      <p:to>
                                        <p:strVal val="visible"/>
                                      </p:to>
                                    </p:set>
                                    <p:animEffect transition="in" filter="fade">
                                      <p:cBhvr>
                                        <p:cTn id="57" dur="500"/>
                                        <p:tgtEl>
                                          <p:spTgt spid="2040">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40">
                                            <p:txEl>
                                              <p:pRg st="10" end="10"/>
                                            </p:txEl>
                                          </p:spTgt>
                                        </p:tgtEl>
                                        <p:attrNameLst>
                                          <p:attrName>style.visibility</p:attrName>
                                        </p:attrNameLst>
                                      </p:cBhvr>
                                      <p:to>
                                        <p:strVal val="visible"/>
                                      </p:to>
                                    </p:set>
                                    <p:animEffect transition="in" filter="fade">
                                      <p:cBhvr>
                                        <p:cTn id="62" dur="500"/>
                                        <p:tgtEl>
                                          <p:spTgt spid="204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048"/>
        <p:cNvGrpSpPr/>
        <p:nvPr/>
      </p:nvGrpSpPr>
      <p:grpSpPr>
        <a:xfrm>
          <a:off x="0" y="0"/>
          <a:ext cx="0" cy="0"/>
          <a:chOff x="0" y="0"/>
          <a:chExt cx="0" cy="0"/>
        </a:xfrm>
      </p:grpSpPr>
      <p:sp>
        <p:nvSpPr>
          <p:cNvPr id="2049" name="Google Shape;2049;p243"/>
          <p:cNvSpPr txBox="1">
            <a:spLocks noGrp="1"/>
          </p:cNvSpPr>
          <p:nvPr>
            <p:ph type="title" idx="4294967295"/>
          </p:nvPr>
        </p:nvSpPr>
        <p:spPr>
          <a:xfrm>
            <a:off x="7492966" y="519233"/>
            <a:ext cx="5118168" cy="686997"/>
          </a:xfrm>
          <a:prstGeom prst="rect">
            <a:avLst/>
          </a:prstGeom>
          <a:solidFill>
            <a:schemeClr val="accent1"/>
          </a:solidFill>
          <a:ln>
            <a:noFill/>
          </a:ln>
        </p:spPr>
        <p:txBody>
          <a:bodyPr spcFirstLastPara="1" wrap="square" lIns="150756" tIns="75357" rIns="150756" bIns="75357" anchor="ctr" anchorCtr="0">
            <a:noAutofit/>
          </a:bodyPr>
          <a:lstStyle/>
          <a:p>
            <a:pPr algn="ctr">
              <a:lnSpc>
                <a:spcPct val="90000"/>
              </a:lnSpc>
              <a:buClr>
                <a:schemeClr val="accent2"/>
              </a:buClr>
            </a:pPr>
            <a:r>
              <a:rPr lang="en-US" b="1">
                <a:solidFill>
                  <a:schemeClr val="bg1"/>
                </a:solidFill>
              </a:rPr>
              <a:t>STATISTICS ON BURNOUT</a:t>
            </a:r>
          </a:p>
        </p:txBody>
      </p:sp>
      <p:sp>
        <p:nvSpPr>
          <p:cNvPr id="2050" name="Google Shape;2050;p243"/>
          <p:cNvSpPr txBox="1">
            <a:spLocks noGrp="1"/>
          </p:cNvSpPr>
          <p:nvPr>
            <p:ph idx="4294967295"/>
          </p:nvPr>
        </p:nvSpPr>
        <p:spPr>
          <a:xfrm>
            <a:off x="1556425" y="6070067"/>
            <a:ext cx="17476219" cy="3316078"/>
          </a:xfrm>
          <a:prstGeom prst="rect">
            <a:avLst/>
          </a:prstGeom>
          <a:noFill/>
          <a:ln>
            <a:noFill/>
          </a:ln>
        </p:spPr>
        <p:txBody>
          <a:bodyPr spcFirstLastPara="1" wrap="square" lIns="150756" tIns="75357" rIns="150756" bIns="75357" anchor="t" anchorCtr="0">
            <a:noAutofit/>
          </a:bodyPr>
          <a:lstStyle/>
          <a:p>
            <a:pPr marL="114300" indent="0">
              <a:lnSpc>
                <a:spcPct val="90000"/>
              </a:lnSpc>
              <a:spcBef>
                <a:spcPts val="1649"/>
              </a:spcBef>
              <a:buClr>
                <a:schemeClr val="dk2"/>
              </a:buClr>
              <a:buSzPts val="2800"/>
              <a:buNone/>
            </a:pPr>
            <a:r>
              <a:rPr lang="en-US" sz="5400" b="1"/>
              <a:t>These effects are exacerbated in 30% of professionals who have already suffered trauma in childhood (Adverse Effects Trauma in Childhood).</a:t>
            </a:r>
            <a:endParaRPr sz="5400" b="1"/>
          </a:p>
        </p:txBody>
      </p:sp>
      <p:sp>
        <p:nvSpPr>
          <p:cNvPr id="2051" name="Google Shape;2051;p243"/>
          <p:cNvSpPr/>
          <p:nvPr/>
        </p:nvSpPr>
        <p:spPr>
          <a:xfrm>
            <a:off x="5833220" y="10553556"/>
            <a:ext cx="8437660" cy="473121"/>
          </a:xfrm>
          <a:prstGeom prst="rect">
            <a:avLst/>
          </a:prstGeom>
          <a:noFill/>
          <a:ln>
            <a:noFill/>
          </a:ln>
        </p:spPr>
        <p:txBody>
          <a:bodyPr spcFirstLastPara="1" wrap="square" lIns="150756" tIns="75357" rIns="150756" bIns="75357" anchor="t" anchorCtr="0">
            <a:noAutofit/>
          </a:bodyPr>
          <a:lstStyle/>
          <a:p>
            <a:pPr algn="ctr">
              <a:buClr>
                <a:srgbClr val="000000"/>
              </a:buClr>
              <a:buSzPts val="800"/>
            </a:pPr>
            <a:r>
              <a:rPr lang="en-US" kern="0">
                <a:latin typeface="Arial"/>
                <a:ea typeface="Arial"/>
                <a:cs typeface="Arial"/>
                <a:sym typeface="Arial"/>
              </a:rPr>
              <a:t>(Brady et al. 1999;Figley 1995; </a:t>
            </a:r>
            <a:r>
              <a:rPr lang="en-US" kern="0" err="1">
                <a:latin typeface="Arial"/>
                <a:ea typeface="Arial"/>
                <a:cs typeface="Arial"/>
                <a:sym typeface="Arial"/>
              </a:rPr>
              <a:t>Kohlenberg</a:t>
            </a:r>
            <a:r>
              <a:rPr lang="en-US" kern="0">
                <a:latin typeface="Arial"/>
                <a:ea typeface="Arial"/>
                <a:cs typeface="Arial"/>
                <a:sym typeface="Arial"/>
              </a:rPr>
              <a:t> et al 2006)</a:t>
            </a:r>
            <a:endParaRPr kern="0">
              <a:latin typeface="Arial"/>
              <a:ea typeface="Arial"/>
              <a:cs typeface="Arial"/>
              <a:sym typeface="Arial"/>
            </a:endParaRPr>
          </a:p>
        </p:txBody>
      </p:sp>
      <p:cxnSp>
        <p:nvCxnSpPr>
          <p:cNvPr id="2052" name="Google Shape;2052;p243"/>
          <p:cNvCxnSpPr>
            <a:cxnSpLocks/>
          </p:cNvCxnSpPr>
          <p:nvPr/>
        </p:nvCxnSpPr>
        <p:spPr>
          <a:xfrm>
            <a:off x="1071456" y="5654675"/>
            <a:ext cx="17961188" cy="0"/>
          </a:xfrm>
          <a:prstGeom prst="straightConnector1">
            <a:avLst/>
          </a:prstGeom>
          <a:noFill/>
          <a:ln w="38100" cap="flat" cmpd="sng">
            <a:solidFill>
              <a:schemeClr val="accent1"/>
            </a:solidFill>
            <a:prstDash val="solid"/>
            <a:round/>
            <a:headEnd type="none" w="sm" len="sm"/>
            <a:tailEnd type="none" w="sm" len="sm"/>
          </a:ln>
          <a:effectLst/>
        </p:spPr>
      </p:cxnSp>
      <p:sp>
        <p:nvSpPr>
          <p:cNvPr id="2" name="TextBox 1">
            <a:extLst>
              <a:ext uri="{FF2B5EF4-FFF2-40B4-BE49-F238E27FC236}">
                <a16:creationId xmlns:a16="http://schemas.microsoft.com/office/drawing/2014/main" id="{B74E624D-5037-0A4A-A823-6FF13516A6EF}"/>
              </a:ext>
            </a:extLst>
          </p:cNvPr>
          <p:cNvSpPr txBox="1"/>
          <p:nvPr/>
        </p:nvSpPr>
        <p:spPr>
          <a:xfrm>
            <a:off x="1556425" y="2293389"/>
            <a:ext cx="16381379" cy="2585323"/>
          </a:xfrm>
          <a:prstGeom prst="rect">
            <a:avLst/>
          </a:prstGeom>
          <a:noFill/>
        </p:spPr>
        <p:txBody>
          <a:bodyPr wrap="square" rtlCol="0">
            <a:spAutoFit/>
          </a:bodyPr>
          <a:lstStyle/>
          <a:p>
            <a:r>
              <a:rPr lang="en-US" sz="5400" b="1">
                <a:solidFill>
                  <a:schemeClr val="dk2"/>
                </a:solidFill>
              </a:rPr>
              <a:t>50% of providers who are dealing with traumatized people say they feel affected and 30% said that this even interferes with their life.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p244"/>
          <p:cNvSpPr txBox="1">
            <a:spLocks noGrp="1"/>
          </p:cNvSpPr>
          <p:nvPr>
            <p:ph type="title"/>
          </p:nvPr>
        </p:nvSpPr>
        <p:spPr>
          <a:xfrm>
            <a:off x="450850" y="1082675"/>
            <a:ext cx="15391377" cy="2757911"/>
          </a:xfrm>
          <a:prstGeom prst="rect">
            <a:avLst/>
          </a:prstGeom>
          <a:noFill/>
          <a:ln>
            <a:noFill/>
          </a:ln>
        </p:spPr>
        <p:txBody>
          <a:bodyPr spcFirstLastPara="1" wrap="square" lIns="150756" tIns="75357" rIns="150756" bIns="75357" anchor="t" anchorCtr="0">
            <a:noAutofit/>
          </a:bodyPr>
          <a:lstStyle/>
          <a:p>
            <a:pPr algn="l">
              <a:lnSpc>
                <a:spcPct val="90000"/>
              </a:lnSpc>
              <a:buClr>
                <a:schemeClr val="accent2"/>
              </a:buClr>
              <a:buSzPts val="4000"/>
            </a:pPr>
            <a:r>
              <a:rPr lang="en-US"/>
              <a:t>How to avoid burnout: </a:t>
            </a:r>
            <a:br>
              <a:rPr lang="en-US"/>
            </a:br>
            <a:r>
              <a:rPr lang="en-US"/>
              <a:t>Suggested strategies at work</a:t>
            </a:r>
            <a:endParaRPr/>
          </a:p>
        </p:txBody>
      </p:sp>
      <p:sp>
        <p:nvSpPr>
          <p:cNvPr id="2060" name="Google Shape;2060;p244"/>
          <p:cNvSpPr txBox="1">
            <a:spLocks noGrp="1"/>
          </p:cNvSpPr>
          <p:nvPr>
            <p:ph sz="quarter" idx="10"/>
          </p:nvPr>
        </p:nvSpPr>
        <p:spPr>
          <a:xfrm>
            <a:off x="579437" y="3529808"/>
            <a:ext cx="15568477" cy="5693896"/>
          </a:xfrm>
          <a:prstGeom prst="rect">
            <a:avLst/>
          </a:prstGeom>
          <a:noFill/>
          <a:ln>
            <a:noFill/>
          </a:ln>
        </p:spPr>
        <p:txBody>
          <a:bodyPr spcFirstLastPara="1" wrap="square" lIns="150756" tIns="75357" rIns="150756" bIns="75357" anchor="t" anchorCtr="0">
            <a:noAutofit/>
          </a:bodyPr>
          <a:lstStyle/>
          <a:p>
            <a:pPr marL="685800" indent="-685800">
              <a:lnSpc>
                <a:spcPct val="90000"/>
              </a:lnSpc>
              <a:spcBef>
                <a:spcPts val="989"/>
              </a:spcBef>
              <a:buClr>
                <a:schemeClr val="tx1"/>
              </a:buClr>
              <a:buSzPct val="100000"/>
              <a:buFont typeface="Arial" panose="020B0604020202020204" pitchFamily="34" charset="0"/>
              <a:buChar char="•"/>
            </a:pPr>
            <a:r>
              <a:rPr lang="en-US" sz="3600">
                <a:solidFill>
                  <a:schemeClr val="tx1"/>
                </a:solidFill>
              </a:rPr>
              <a:t>Discuss cases with peers and/or supervisors for inputs and reassurance about decisions, skills, and roles, thus reducing self-doubt</a:t>
            </a:r>
            <a:endParaRPr lang="en-US" sz="3600">
              <a:solidFill>
                <a:schemeClr val="tx1"/>
              </a:solidFill>
              <a:cs typeface="Calibri"/>
            </a:endParaRPr>
          </a:p>
          <a:p>
            <a:pPr marL="685800" indent="-685800">
              <a:lnSpc>
                <a:spcPct val="90000"/>
              </a:lnSpc>
              <a:spcBef>
                <a:spcPts val="1979"/>
              </a:spcBef>
              <a:buClr>
                <a:schemeClr val="tx1"/>
              </a:buClr>
              <a:buSzPct val="100000"/>
              <a:buFont typeface="Arial" panose="020B0604020202020204" pitchFamily="34" charset="0"/>
              <a:buChar char="•"/>
            </a:pPr>
            <a:r>
              <a:rPr lang="en-US" sz="3600">
                <a:solidFill>
                  <a:schemeClr val="tx1"/>
                </a:solidFill>
              </a:rPr>
              <a:t>Be aware that you cannot do everything yourself and ask for help when you need it</a:t>
            </a:r>
            <a:endParaRPr lang="en-US" sz="3600">
              <a:solidFill>
                <a:schemeClr val="tx1"/>
              </a:solidFill>
              <a:cs typeface="Calibri"/>
            </a:endParaRPr>
          </a:p>
          <a:p>
            <a:pPr marL="685800" indent="-685800">
              <a:lnSpc>
                <a:spcPct val="90000"/>
              </a:lnSpc>
              <a:spcBef>
                <a:spcPts val="1979"/>
              </a:spcBef>
              <a:buClr>
                <a:schemeClr val="tx1"/>
              </a:buClr>
              <a:buSzPct val="100000"/>
              <a:buFont typeface="Arial" panose="020B0604020202020204" pitchFamily="34" charset="0"/>
              <a:buChar char="•"/>
            </a:pPr>
            <a:r>
              <a:rPr lang="en-US" sz="3600">
                <a:solidFill>
                  <a:schemeClr val="tx1"/>
                </a:solidFill>
              </a:rPr>
              <a:t>Accept that not every patient can be helped and reminding yourself of the good job you are doing </a:t>
            </a:r>
            <a:endParaRPr lang="en-US" sz="3600">
              <a:solidFill>
                <a:schemeClr val="tx1"/>
              </a:solidFill>
              <a:cs typeface="Calibri"/>
            </a:endParaRPr>
          </a:p>
          <a:p>
            <a:pPr marL="685800" indent="-685800">
              <a:lnSpc>
                <a:spcPct val="90000"/>
              </a:lnSpc>
              <a:spcBef>
                <a:spcPts val="1979"/>
              </a:spcBef>
              <a:buClr>
                <a:schemeClr val="tx1"/>
              </a:buClr>
              <a:buSzPct val="100000"/>
              <a:buFont typeface="Arial" panose="020B0604020202020204" pitchFamily="34" charset="0"/>
              <a:buChar char="•"/>
            </a:pPr>
            <a:r>
              <a:rPr lang="en-US" sz="3600">
                <a:solidFill>
                  <a:schemeClr val="tx1"/>
                </a:solidFill>
              </a:rPr>
              <a:t>Accept your professional limitations and consistently try to expand your skills and knowledge</a:t>
            </a:r>
            <a:endParaRPr lang="en-US" sz="3600">
              <a:solidFill>
                <a:schemeClr val="tx1"/>
              </a:solidFill>
              <a:cs typeface="Calibri"/>
            </a:endParaRPr>
          </a:p>
          <a:p>
            <a:pPr marL="685800" indent="-685800">
              <a:lnSpc>
                <a:spcPct val="90000"/>
              </a:lnSpc>
              <a:spcBef>
                <a:spcPts val="1979"/>
              </a:spcBef>
              <a:buClr>
                <a:schemeClr val="tx1"/>
              </a:buClr>
              <a:buSzPct val="100000"/>
              <a:buFont typeface="Arial" panose="020B0604020202020204" pitchFamily="34" charset="0"/>
              <a:buChar char="•"/>
            </a:pPr>
            <a:r>
              <a:rPr lang="en-US" sz="3600">
                <a:solidFill>
                  <a:schemeClr val="tx1"/>
                </a:solidFill>
              </a:rPr>
              <a:t>Remember you are making a difference in patients’ lives</a:t>
            </a:r>
            <a:endParaRPr sz="3600">
              <a:solidFill>
                <a:schemeClr val="tx1"/>
              </a:solidFill>
            </a:endParaRPr>
          </a:p>
        </p:txBody>
      </p:sp>
      <p:sp>
        <p:nvSpPr>
          <p:cNvPr id="5" name="TextBox 4">
            <a:extLst>
              <a:ext uri="{FF2B5EF4-FFF2-40B4-BE49-F238E27FC236}">
                <a16:creationId xmlns:a16="http://schemas.microsoft.com/office/drawing/2014/main" id="{85C06E9F-05FE-4BDD-A380-0630E6C2CF21}"/>
              </a:ext>
            </a:extLst>
          </p:cNvPr>
          <p:cNvSpPr txBox="1"/>
          <p:nvPr/>
        </p:nvSpPr>
        <p:spPr>
          <a:xfrm>
            <a:off x="292660" y="10074350"/>
            <a:ext cx="19590675" cy="923330"/>
          </a:xfrm>
          <a:prstGeom prst="rect">
            <a:avLst/>
          </a:prstGeom>
          <a:solidFill>
            <a:schemeClr val="accent4">
              <a:lumMod val="40000"/>
              <a:lumOff val="60000"/>
            </a:schemeClr>
          </a:solidFill>
          <a:ln>
            <a:noFill/>
          </a:ln>
        </p:spPr>
        <p:txBody>
          <a:bodyPr wrap="square" lIns="182880" tIns="182880" rIns="182880" bIns="182880" rtlCol="0">
            <a:spAutoFit/>
          </a:bodyPr>
          <a:lstStyle/>
          <a:p>
            <a:pPr algn="ctr"/>
            <a:r>
              <a:rPr lang="en-US"/>
              <a:t>*</a:t>
            </a:r>
            <a:r>
              <a:rPr lang="en-US" err="1"/>
              <a:t>Crivatu</a:t>
            </a:r>
            <a:r>
              <a:rPr lang="en-US"/>
              <a:t> IM, Horvath MAH, Massey K. The Impacts of Working With Victims of Sexual Violence: A Rapid Evidence Assessment. Trauma, Violence, &amp; Abuse. May 2021. </a:t>
            </a:r>
            <a:r>
              <a:rPr lang="en-US">
                <a:hlinkClick r:id="rId3"/>
              </a:rPr>
              <a:t>https://doi.org/10.1177/15248380211016024</a:t>
            </a:r>
            <a:r>
              <a:rPr lang="en-US"/>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sp>
        <p:nvSpPr>
          <p:cNvPr id="2067" name="Google Shape;2067;p245"/>
          <p:cNvSpPr txBox="1">
            <a:spLocks noGrp="1"/>
          </p:cNvSpPr>
          <p:nvPr>
            <p:ph type="title"/>
          </p:nvPr>
        </p:nvSpPr>
        <p:spPr>
          <a:xfrm>
            <a:off x="450850" y="1082675"/>
            <a:ext cx="15391377" cy="2757911"/>
          </a:xfrm>
          <a:prstGeom prst="rect">
            <a:avLst/>
          </a:prstGeom>
          <a:noFill/>
          <a:ln>
            <a:noFill/>
          </a:ln>
        </p:spPr>
        <p:txBody>
          <a:bodyPr spcFirstLastPara="1" wrap="square" lIns="150756" tIns="75357" rIns="150756" bIns="75357" anchor="t" anchorCtr="0">
            <a:noAutofit/>
          </a:bodyPr>
          <a:lstStyle/>
          <a:p>
            <a:pPr algn="l">
              <a:lnSpc>
                <a:spcPct val="90000"/>
              </a:lnSpc>
              <a:buClr>
                <a:schemeClr val="accent2"/>
              </a:buClr>
              <a:buSzPts val="3600"/>
            </a:pPr>
            <a:r>
              <a:rPr lang="en-US" sz="7920"/>
              <a:t>How to avoid burnout: </a:t>
            </a:r>
            <a:br>
              <a:rPr lang="en-US" sz="7920"/>
            </a:br>
            <a:r>
              <a:rPr lang="en-US" sz="7920"/>
              <a:t>Positive personal actions</a:t>
            </a:r>
          </a:p>
        </p:txBody>
      </p:sp>
      <p:sp>
        <p:nvSpPr>
          <p:cNvPr id="2071" name="Google Shape;2071;p245"/>
          <p:cNvSpPr txBox="1">
            <a:spLocks noGrp="1"/>
          </p:cNvSpPr>
          <p:nvPr>
            <p:ph type="sldNum" sz="quarter" idx="4294967295"/>
          </p:nvPr>
        </p:nvSpPr>
        <p:spPr>
          <a:xfrm>
            <a:off x="16586200" y="10482263"/>
            <a:ext cx="3517900" cy="601662"/>
          </a:xfrm>
          <a:prstGeom prst="rect">
            <a:avLst/>
          </a:prstGeom>
          <a:noFill/>
          <a:ln>
            <a:noFill/>
          </a:ln>
        </p:spPr>
        <p:txBody>
          <a:bodyPr spcFirstLastPara="1" wrap="square" lIns="150756" tIns="75357" rIns="150756" bIns="75357" anchor="ctr" anchorCtr="0">
            <a:noAutofit/>
          </a:bodyPr>
          <a:lstStyle/>
          <a:p>
            <a:fld id="{00000000-1234-1234-1234-123412341234}" type="slidenum">
              <a:rPr lang="en-US" kern="0"/>
              <a:pPr/>
              <a:t>53</a:t>
            </a:fld>
            <a:endParaRPr kern="0"/>
          </a:p>
        </p:txBody>
      </p:sp>
      <p:sp>
        <p:nvSpPr>
          <p:cNvPr id="7" name="Google Shape;2069;p245">
            <a:extLst>
              <a:ext uri="{FF2B5EF4-FFF2-40B4-BE49-F238E27FC236}">
                <a16:creationId xmlns:a16="http://schemas.microsoft.com/office/drawing/2014/main" id="{9B417E13-0319-864C-BA43-6A3071432832}"/>
              </a:ext>
            </a:extLst>
          </p:cNvPr>
          <p:cNvSpPr/>
          <p:nvPr/>
        </p:nvSpPr>
        <p:spPr>
          <a:xfrm>
            <a:off x="579438" y="3773239"/>
            <a:ext cx="17499724" cy="6882063"/>
          </a:xfrm>
          <a:prstGeom prst="rect">
            <a:avLst/>
          </a:prstGeom>
          <a:noFill/>
          <a:ln>
            <a:noFill/>
          </a:ln>
        </p:spPr>
        <p:txBody>
          <a:bodyPr spcFirstLastPara="1" wrap="square" lIns="150756" tIns="75357" rIns="150756" bIns="75357" anchor="t" anchorCtr="0">
            <a:noAutofit/>
          </a:bodyPr>
          <a:lstStyle/>
          <a:p>
            <a:pPr marL="457200" indent="-457200">
              <a:spcAft>
                <a:spcPts val="2400"/>
              </a:spcAft>
              <a:buSzPct val="100000"/>
              <a:buFont typeface="Arial" panose="020B0604020202020204" pitchFamily="34" charset="0"/>
              <a:buChar char="•"/>
            </a:pPr>
            <a:r>
              <a:rPr lang="en-US" sz="3600" kern="0">
                <a:latin typeface="Arial" panose="020B0604020202020204" pitchFamily="34" charset="0"/>
                <a:ea typeface="Calibri"/>
                <a:cs typeface="Arial" panose="020B0604020202020204" pitchFamily="34" charset="0"/>
                <a:sym typeface="Calibri"/>
              </a:rPr>
              <a:t>Make time to do activities that bring you joy and relaxation outside of work (hobbies, time with friends/family, resting, spending time in nature etc.)</a:t>
            </a:r>
            <a:endParaRPr sz="3600" kern="0">
              <a:latin typeface="Arial" panose="020B0604020202020204" pitchFamily="34" charset="0"/>
              <a:ea typeface="Calibri"/>
              <a:cs typeface="Arial" panose="020B0604020202020204" pitchFamily="34" charset="0"/>
              <a:sym typeface="Calibri"/>
            </a:endParaRPr>
          </a:p>
          <a:p>
            <a:pPr marL="457200" indent="-457200">
              <a:spcAft>
                <a:spcPts val="2400"/>
              </a:spcAft>
              <a:buSzPct val="100000"/>
              <a:buFont typeface="Arial" panose="020B0604020202020204" pitchFamily="34" charset="0"/>
              <a:buChar char="•"/>
            </a:pPr>
            <a:r>
              <a:rPr lang="en-US" sz="3600" kern="0">
                <a:latin typeface="Arial" panose="020B0604020202020204" pitchFamily="34" charset="0"/>
                <a:ea typeface="Calibri"/>
                <a:cs typeface="Arial" panose="020B0604020202020204" pitchFamily="34" charset="0"/>
                <a:sym typeface="Calibri"/>
              </a:rPr>
              <a:t>Take care of your own physical health by exercising or using relaxation and breathing techniques</a:t>
            </a:r>
            <a:endParaRPr sz="3600" kern="0">
              <a:latin typeface="Arial" panose="020B0604020202020204" pitchFamily="34" charset="0"/>
              <a:ea typeface="Calibri"/>
              <a:cs typeface="Arial" panose="020B0604020202020204" pitchFamily="34" charset="0"/>
              <a:sym typeface="Calibri"/>
            </a:endParaRPr>
          </a:p>
          <a:p>
            <a:pPr marL="457200" indent="-457200">
              <a:spcAft>
                <a:spcPts val="2400"/>
              </a:spcAft>
              <a:buSzPct val="100000"/>
              <a:buFont typeface="Arial" panose="020B0604020202020204" pitchFamily="34" charset="0"/>
              <a:buChar char="•"/>
            </a:pPr>
            <a:r>
              <a:rPr lang="en-US" sz="3600" kern="0">
                <a:latin typeface="Arial" panose="020B0604020202020204" pitchFamily="34" charset="0"/>
                <a:ea typeface="Calibri"/>
                <a:cs typeface="Arial" panose="020B0604020202020204" pitchFamily="34" charset="0"/>
                <a:sym typeface="Calibri"/>
              </a:rPr>
              <a:t>Create social support at work by sharing your problems with colleagues, supervisors</a:t>
            </a:r>
            <a:endParaRPr sz="3600" kern="0">
              <a:latin typeface="Arial" panose="020B0604020202020204" pitchFamily="34" charset="0"/>
              <a:ea typeface="Calibri"/>
              <a:cs typeface="Arial" panose="020B0604020202020204" pitchFamily="34" charset="0"/>
              <a:sym typeface="Calibri"/>
            </a:endParaRPr>
          </a:p>
          <a:p>
            <a:pPr marL="457200" indent="-457200">
              <a:spcAft>
                <a:spcPts val="2400"/>
              </a:spcAft>
              <a:buSzPct val="100000"/>
              <a:buFont typeface="Arial" panose="020B0604020202020204" pitchFamily="34" charset="0"/>
              <a:buChar char="•"/>
            </a:pPr>
            <a:r>
              <a:rPr lang="en-US" sz="3600" kern="0">
                <a:latin typeface="Arial" panose="020B0604020202020204" pitchFamily="34" charset="0"/>
                <a:ea typeface="Calibri"/>
                <a:cs typeface="Arial" panose="020B0604020202020204" pitchFamily="34" charset="0"/>
                <a:sym typeface="Calibri"/>
              </a:rPr>
              <a:t>Organize social activities with loved ones such a friends and family</a:t>
            </a:r>
            <a:endParaRPr sz="3600" kern="0">
              <a:latin typeface="Arial" panose="020B0604020202020204" pitchFamily="34" charset="0"/>
              <a:ea typeface="Calibri"/>
              <a:cs typeface="Arial" panose="020B0604020202020204" pitchFamily="34" charset="0"/>
              <a:sym typeface="Calibri"/>
            </a:endParaRPr>
          </a:p>
          <a:p>
            <a:pPr marL="457200" indent="-457200">
              <a:spcAft>
                <a:spcPts val="2400"/>
              </a:spcAft>
              <a:buSzPct val="100000"/>
              <a:buFont typeface="Arial" panose="020B0604020202020204" pitchFamily="34" charset="0"/>
              <a:buChar char="•"/>
            </a:pPr>
            <a:r>
              <a:rPr lang="en-US" sz="3600" kern="0">
                <a:latin typeface="Arial" panose="020B0604020202020204" pitchFamily="34" charset="0"/>
                <a:ea typeface="Calibri"/>
                <a:cs typeface="Arial" panose="020B0604020202020204" pitchFamily="34" charset="0"/>
                <a:sym typeface="Calibri"/>
              </a:rPr>
              <a:t>Take regular leave when possible</a:t>
            </a:r>
            <a:endParaRPr sz="3600" kern="0">
              <a:latin typeface="Arial" panose="020B0604020202020204" pitchFamily="34" charset="0"/>
              <a:ea typeface="Calibri"/>
              <a:cs typeface="Arial" panose="020B0604020202020204" pitchFamily="34" charset="0"/>
              <a:sym typeface="Calibri"/>
            </a:endParaRPr>
          </a:p>
          <a:p>
            <a:pPr marL="457200" indent="-457200">
              <a:spcAft>
                <a:spcPts val="2400"/>
              </a:spcAft>
              <a:buSzPct val="100000"/>
              <a:buFont typeface="Arial" panose="020B0604020202020204" pitchFamily="34" charset="0"/>
              <a:buChar char="•"/>
            </a:pPr>
            <a:r>
              <a:rPr lang="en-US" sz="3600" kern="0">
                <a:latin typeface="Arial" panose="020B0604020202020204" pitchFamily="34" charset="0"/>
                <a:ea typeface="Calibri"/>
                <a:cs typeface="Arial" panose="020B0604020202020204" pitchFamily="34" charset="0"/>
                <a:sym typeface="Calibri"/>
              </a:rPr>
              <a:t>Ask for help when needed</a:t>
            </a:r>
            <a:endParaRPr sz="3600" kern="0">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16A0-0105-40EA-9E87-7F878651012C}"/>
              </a:ext>
            </a:extLst>
          </p:cNvPr>
          <p:cNvSpPr>
            <a:spLocks noGrp="1"/>
          </p:cNvSpPr>
          <p:nvPr>
            <p:ph type="title"/>
          </p:nvPr>
        </p:nvSpPr>
        <p:spPr>
          <a:xfrm>
            <a:off x="450850" y="1082675"/>
            <a:ext cx="15391377" cy="2757911"/>
          </a:xfrm>
        </p:spPr>
        <p:txBody>
          <a:bodyPr/>
          <a:lstStyle/>
          <a:p>
            <a:r>
              <a:rPr lang="en-US"/>
              <a:t>What organizations can do: </a:t>
            </a:r>
            <a:br>
              <a:rPr lang="en-US"/>
            </a:br>
            <a:r>
              <a:rPr lang="en-US"/>
              <a:t>Implications for practice*</a:t>
            </a:r>
          </a:p>
        </p:txBody>
      </p:sp>
      <p:sp>
        <p:nvSpPr>
          <p:cNvPr id="3" name="Content Placeholder 2">
            <a:extLst>
              <a:ext uri="{FF2B5EF4-FFF2-40B4-BE49-F238E27FC236}">
                <a16:creationId xmlns:a16="http://schemas.microsoft.com/office/drawing/2014/main" id="{51F16D1A-4EDE-4701-B736-C89B6A654FF4}"/>
              </a:ext>
            </a:extLst>
          </p:cNvPr>
          <p:cNvSpPr>
            <a:spLocks noGrp="1"/>
          </p:cNvSpPr>
          <p:nvPr>
            <p:ph sz="quarter" idx="10"/>
          </p:nvPr>
        </p:nvSpPr>
        <p:spPr>
          <a:xfrm>
            <a:off x="579437" y="3736975"/>
            <a:ext cx="16599609" cy="5693896"/>
          </a:xfrm>
        </p:spPr>
        <p:txBody>
          <a:bodyPr>
            <a:noAutofit/>
          </a:bodyPr>
          <a:lstStyle/>
          <a:p>
            <a:pPr marL="457200" indent="-457200">
              <a:lnSpc>
                <a:spcPct val="120000"/>
              </a:lnSpc>
              <a:spcAft>
                <a:spcPts val="1200"/>
              </a:spcAft>
              <a:buClrTx/>
              <a:buSzPct val="100000"/>
              <a:buFont typeface="Arial" panose="020B0604020202020204" pitchFamily="34" charset="0"/>
              <a:buChar char="•"/>
            </a:pPr>
            <a:r>
              <a:rPr lang="en-US">
                <a:solidFill>
                  <a:schemeClr val="tx1"/>
                </a:solidFill>
              </a:rPr>
              <a:t>Normalize negative impacts of the work</a:t>
            </a:r>
          </a:p>
          <a:p>
            <a:pPr marL="457200" indent="-457200">
              <a:lnSpc>
                <a:spcPct val="120000"/>
              </a:lnSpc>
              <a:spcAft>
                <a:spcPts val="1200"/>
              </a:spcAft>
              <a:buClrTx/>
              <a:buSzPct val="100000"/>
              <a:buFont typeface="Arial" panose="020B0604020202020204" pitchFamily="34" charset="0"/>
              <a:buChar char="•"/>
            </a:pPr>
            <a:r>
              <a:rPr lang="en-US">
                <a:solidFill>
                  <a:schemeClr val="tx1"/>
                </a:solidFill>
              </a:rPr>
              <a:t>Provide staff with space and time to be heard and supported</a:t>
            </a:r>
          </a:p>
          <a:p>
            <a:pPr marL="457200" indent="-457200">
              <a:lnSpc>
                <a:spcPct val="120000"/>
              </a:lnSpc>
              <a:spcAft>
                <a:spcPts val="1200"/>
              </a:spcAft>
              <a:buClrTx/>
              <a:buSzPct val="100000"/>
              <a:buFont typeface="Arial" panose="020B0604020202020204" pitchFamily="34" charset="0"/>
              <a:buChar char="•"/>
            </a:pPr>
            <a:r>
              <a:rPr lang="en-US">
                <a:solidFill>
                  <a:schemeClr val="tx1"/>
                </a:solidFill>
              </a:rPr>
              <a:t>Increase quantity and quality of formal supervision which meets the needs of the individual and the team</a:t>
            </a:r>
          </a:p>
          <a:p>
            <a:pPr marL="457200" indent="-457200">
              <a:lnSpc>
                <a:spcPct val="120000"/>
              </a:lnSpc>
              <a:spcAft>
                <a:spcPts val="1200"/>
              </a:spcAft>
              <a:buClrTx/>
              <a:buSzPct val="100000"/>
              <a:buFont typeface="Arial" panose="020B0604020202020204" pitchFamily="34" charset="0"/>
              <a:buChar char="•"/>
            </a:pPr>
            <a:r>
              <a:rPr lang="en-US">
                <a:solidFill>
                  <a:schemeClr val="tx1"/>
                </a:solidFill>
              </a:rPr>
              <a:t>Increase quantity and quality of training in clinical service provision and trauma-informed care</a:t>
            </a:r>
          </a:p>
          <a:p>
            <a:pPr marL="457200" indent="-457200">
              <a:lnSpc>
                <a:spcPct val="120000"/>
              </a:lnSpc>
              <a:spcAft>
                <a:spcPts val="1200"/>
              </a:spcAft>
              <a:buClrTx/>
              <a:buSzPct val="100000"/>
              <a:buFont typeface="Arial" panose="020B0604020202020204" pitchFamily="34" charset="0"/>
              <a:buChar char="•"/>
            </a:pPr>
            <a:r>
              <a:rPr lang="en-US">
                <a:solidFill>
                  <a:schemeClr val="tx1"/>
                </a:solidFill>
              </a:rPr>
              <a:t>Train staff and supervisors/managers in knowledge, skills, and ability to cope with the psychological and emotional demands of the work</a:t>
            </a:r>
          </a:p>
          <a:p>
            <a:pPr marL="457200" indent="-457200">
              <a:lnSpc>
                <a:spcPct val="120000"/>
              </a:lnSpc>
              <a:spcAft>
                <a:spcPts val="1200"/>
              </a:spcAft>
              <a:buClrTx/>
              <a:buSzPct val="100000"/>
              <a:buFont typeface="Arial" panose="020B0604020202020204" pitchFamily="34" charset="0"/>
              <a:buChar char="•"/>
            </a:pPr>
            <a:r>
              <a:rPr lang="en-US">
                <a:solidFill>
                  <a:schemeClr val="tx1"/>
                </a:solidFill>
              </a:rPr>
              <a:t>Promote staff’s well-being, improve team cohesiveness and support for burnout</a:t>
            </a:r>
          </a:p>
        </p:txBody>
      </p:sp>
      <p:sp>
        <p:nvSpPr>
          <p:cNvPr id="4" name="TextBox 3">
            <a:extLst>
              <a:ext uri="{FF2B5EF4-FFF2-40B4-BE49-F238E27FC236}">
                <a16:creationId xmlns:a16="http://schemas.microsoft.com/office/drawing/2014/main" id="{A2C5E95F-DA8B-4E4B-A337-D6C290153670}"/>
              </a:ext>
            </a:extLst>
          </p:cNvPr>
          <p:cNvSpPr txBox="1"/>
          <p:nvPr/>
        </p:nvSpPr>
        <p:spPr>
          <a:xfrm>
            <a:off x="408562" y="9977073"/>
            <a:ext cx="19241310" cy="923330"/>
          </a:xfrm>
          <a:prstGeom prst="rect">
            <a:avLst/>
          </a:prstGeom>
          <a:solidFill>
            <a:schemeClr val="accent4">
              <a:lumMod val="40000"/>
              <a:lumOff val="60000"/>
            </a:schemeClr>
          </a:solidFill>
          <a:ln>
            <a:noFill/>
          </a:ln>
        </p:spPr>
        <p:txBody>
          <a:bodyPr wrap="square" lIns="182880" tIns="182880" rIns="182880" bIns="182880" rtlCol="0">
            <a:spAutoFit/>
          </a:bodyPr>
          <a:lstStyle/>
          <a:p>
            <a:r>
              <a:rPr lang="en-US"/>
              <a:t>*</a:t>
            </a:r>
            <a:r>
              <a:rPr lang="en-US" err="1"/>
              <a:t>Crivatu</a:t>
            </a:r>
            <a:r>
              <a:rPr lang="en-US"/>
              <a:t> IM, Horvath MAH, Massey K. The Impacts of Working With Victims of Sexual Violence: A Rapid Evidence Assessment. Trauma, Violence, &amp; Abuse. May 2021. </a:t>
            </a:r>
            <a:r>
              <a:rPr lang="en-US">
                <a:hlinkClick r:id="rId3"/>
              </a:rPr>
              <a:t>https://doi.org/10.1177/15248380211016024</a:t>
            </a:r>
            <a:r>
              <a:rPr lang="en-US"/>
              <a:t> </a:t>
            </a:r>
          </a:p>
        </p:txBody>
      </p:sp>
    </p:spTree>
    <p:extLst>
      <p:ext uri="{BB962C8B-B14F-4D97-AF65-F5344CB8AC3E}">
        <p14:creationId xmlns:p14="http://schemas.microsoft.com/office/powerpoint/2010/main" val="14612155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61594C-01E7-4ACA-99E8-1811A968C9B0}"/>
              </a:ext>
            </a:extLst>
          </p:cNvPr>
          <p:cNvSpPr>
            <a:spLocks noGrp="1"/>
          </p:cNvSpPr>
          <p:nvPr>
            <p:ph type="title"/>
          </p:nvPr>
        </p:nvSpPr>
        <p:spPr/>
        <p:txBody>
          <a:bodyPr/>
          <a:lstStyle/>
          <a:p>
            <a:r>
              <a:rPr lang="en-US"/>
              <a:t>Activity 4 – Care for Caregivers </a:t>
            </a:r>
          </a:p>
        </p:txBody>
      </p:sp>
      <p:pic>
        <p:nvPicPr>
          <p:cNvPr id="5" name="Picture 4">
            <a:extLst>
              <a:ext uri="{FF2B5EF4-FFF2-40B4-BE49-F238E27FC236}">
                <a16:creationId xmlns:a16="http://schemas.microsoft.com/office/drawing/2014/main" id="{7606A528-7046-D940-BDF0-9E81CC34D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36" y="5654675"/>
            <a:ext cx="12782298" cy="1541992"/>
          </a:xfrm>
          <a:prstGeom prst="rect">
            <a:avLst/>
          </a:prstGeom>
        </p:spPr>
      </p:pic>
      <p:pic>
        <p:nvPicPr>
          <p:cNvPr id="6" name="Graphic 5">
            <a:extLst>
              <a:ext uri="{FF2B5EF4-FFF2-40B4-BE49-F238E27FC236}">
                <a16:creationId xmlns:a16="http://schemas.microsoft.com/office/drawing/2014/main" id="{E1D19376-0B25-4842-8013-31D74E3AFA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3596967" y="4949047"/>
            <a:ext cx="5828997" cy="5774006"/>
          </a:xfrm>
          <a:prstGeom prst="rect">
            <a:avLst/>
          </a:prstGeom>
        </p:spPr>
      </p:pic>
    </p:spTree>
    <p:extLst>
      <p:ext uri="{BB962C8B-B14F-4D97-AF65-F5344CB8AC3E}">
        <p14:creationId xmlns:p14="http://schemas.microsoft.com/office/powerpoint/2010/main" val="2323641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C3D-1DB1-42D5-AA93-6CFC79DFA9B3}"/>
              </a:ext>
            </a:extLst>
          </p:cNvPr>
          <p:cNvSpPr>
            <a:spLocks noGrp="1"/>
          </p:cNvSpPr>
          <p:nvPr>
            <p:ph type="title"/>
          </p:nvPr>
        </p:nvSpPr>
        <p:spPr/>
        <p:txBody>
          <a:bodyPr/>
          <a:lstStyle/>
          <a:p>
            <a:r>
              <a:rPr lang="en-IN"/>
              <a:t>Module 6: Closing</a:t>
            </a:r>
          </a:p>
        </p:txBody>
      </p:sp>
      <p:pic>
        <p:nvPicPr>
          <p:cNvPr id="3" name="Picture 2">
            <a:extLst>
              <a:ext uri="{FF2B5EF4-FFF2-40B4-BE49-F238E27FC236}">
                <a16:creationId xmlns:a16="http://schemas.microsoft.com/office/drawing/2014/main" id="{15A96B19-9547-7848-8872-A28539887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6065"/>
            <a:ext cx="17373600" cy="2026920"/>
          </a:xfrm>
          <a:prstGeom prst="rect">
            <a:avLst/>
          </a:prstGeom>
        </p:spPr>
      </p:pic>
    </p:spTree>
    <p:extLst>
      <p:ext uri="{BB962C8B-B14F-4D97-AF65-F5344CB8AC3E}">
        <p14:creationId xmlns:p14="http://schemas.microsoft.com/office/powerpoint/2010/main" val="4076364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3B05A5-0C24-7041-9BDD-E6FFAF41B2B6}"/>
              </a:ext>
            </a:extLst>
          </p:cNvPr>
          <p:cNvPicPr>
            <a:picLocks noChangeAspect="1"/>
          </p:cNvPicPr>
          <p:nvPr/>
        </p:nvPicPr>
        <p:blipFill rotWithShape="1">
          <a:blip r:embed="rId3">
            <a:extLst>
              <a:ext uri="{28A0092B-C50C-407E-A947-70E740481C1C}">
                <a14:useLocalDpi xmlns:a14="http://schemas.microsoft.com/office/drawing/2010/main" val="0"/>
              </a:ext>
            </a:extLst>
          </a:blip>
          <a:srcRect l="9918" t="-234" r="10732" b="401"/>
          <a:stretch/>
        </p:blipFill>
        <p:spPr>
          <a:xfrm>
            <a:off x="11037146" y="3523786"/>
            <a:ext cx="8616104" cy="6499884"/>
          </a:xfrm>
          <a:prstGeom prst="rect">
            <a:avLst/>
          </a:prstGeom>
        </p:spPr>
      </p:pic>
      <p:sp>
        <p:nvSpPr>
          <p:cNvPr id="3" name="Title 2">
            <a:extLst>
              <a:ext uri="{FF2B5EF4-FFF2-40B4-BE49-F238E27FC236}">
                <a16:creationId xmlns:a16="http://schemas.microsoft.com/office/drawing/2014/main" id="{9DBE2133-0755-42E6-A659-BA175248E909}"/>
              </a:ext>
            </a:extLst>
          </p:cNvPr>
          <p:cNvSpPr>
            <a:spLocks noGrp="1"/>
          </p:cNvSpPr>
          <p:nvPr>
            <p:ph type="title"/>
          </p:nvPr>
        </p:nvSpPr>
        <p:spPr>
          <a:xfrm>
            <a:off x="450850" y="1082675"/>
            <a:ext cx="15391377" cy="2757911"/>
          </a:xfrm>
        </p:spPr>
        <p:txBody>
          <a:bodyPr/>
          <a:lstStyle/>
          <a:p>
            <a:r>
              <a:rPr lang="en-US">
                <a:solidFill>
                  <a:schemeClr val="accent1"/>
                </a:solidFill>
              </a:rPr>
              <a:t>Key</a:t>
            </a:r>
            <a:r>
              <a:rPr lang="en-US"/>
              <a:t> </a:t>
            </a:r>
            <a:r>
              <a:rPr lang="en-US">
                <a:solidFill>
                  <a:schemeClr val="accent1"/>
                </a:solidFill>
              </a:rPr>
              <a:t>messages</a:t>
            </a:r>
          </a:p>
        </p:txBody>
      </p:sp>
      <p:sp>
        <p:nvSpPr>
          <p:cNvPr id="2" name="Content Placeholder 1">
            <a:extLst>
              <a:ext uri="{FF2B5EF4-FFF2-40B4-BE49-F238E27FC236}">
                <a16:creationId xmlns:a16="http://schemas.microsoft.com/office/drawing/2014/main" id="{75EC8F78-75D3-4FDC-BAD9-9FE732256CCD}"/>
              </a:ext>
            </a:extLst>
          </p:cNvPr>
          <p:cNvSpPr>
            <a:spLocks noGrp="1"/>
          </p:cNvSpPr>
          <p:nvPr>
            <p:ph sz="quarter" idx="10"/>
          </p:nvPr>
        </p:nvSpPr>
        <p:spPr>
          <a:xfrm>
            <a:off x="579438" y="3736975"/>
            <a:ext cx="9692971" cy="5693896"/>
          </a:xfrm>
          <a:prstGeom prst="rect">
            <a:avLst/>
          </a:prstGeom>
        </p:spPr>
        <p:txBody>
          <a:bodyPr/>
          <a:lstStyle/>
          <a:p>
            <a:pPr marL="457200" indent="-457200">
              <a:lnSpc>
                <a:spcPct val="100000"/>
              </a:lnSpc>
              <a:spcAft>
                <a:spcPts val="2400"/>
              </a:spcAft>
              <a:buClrTx/>
              <a:buSzPct val="1000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Survivor-centered interventions prioritize the rights, needs and wishes of the survivor. </a:t>
            </a:r>
          </a:p>
          <a:p>
            <a:pPr marL="457200" indent="-457200">
              <a:lnSpc>
                <a:spcPct val="100000"/>
              </a:lnSpc>
              <a:spcAft>
                <a:spcPts val="2400"/>
              </a:spcAft>
              <a:buClrTx/>
              <a:buSzPct val="1000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Abortion care needs are often overlooked.</a:t>
            </a:r>
          </a:p>
          <a:p>
            <a:pPr marL="457200" indent="-457200">
              <a:lnSpc>
                <a:spcPct val="100000"/>
              </a:lnSpc>
              <a:spcAft>
                <a:spcPts val="2400"/>
              </a:spcAft>
              <a:buClrTx/>
              <a:buSzPct val="1000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Two core survivor-centered approaches for abortion providers to implement in complex humanitarian settings  are: </a:t>
            </a:r>
          </a:p>
          <a:p>
            <a:pPr marL="457200" indent="-457200">
              <a:lnSpc>
                <a:spcPct val="100000"/>
              </a:lnSpc>
              <a:spcAft>
                <a:spcPts val="2400"/>
              </a:spcAft>
              <a:buClrTx/>
              <a:buSzPct val="1000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The LIVES method </a:t>
            </a:r>
          </a:p>
          <a:p>
            <a:pPr marL="457200" indent="-457200">
              <a:lnSpc>
                <a:spcPct val="100000"/>
              </a:lnSpc>
              <a:spcAft>
                <a:spcPts val="2400"/>
              </a:spcAft>
              <a:buClrTx/>
              <a:buSzPct val="1000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Trauma-informed care 10 steps to prioritize the rights needs and wishes of the survivor</a:t>
            </a:r>
          </a:p>
        </p:txBody>
      </p:sp>
    </p:spTree>
    <p:extLst>
      <p:ext uri="{BB962C8B-B14F-4D97-AF65-F5344CB8AC3E}">
        <p14:creationId xmlns:p14="http://schemas.microsoft.com/office/powerpoint/2010/main" val="1165494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8FD52D-DBB6-D240-ADFC-AFEE288B2531}"/>
              </a:ext>
            </a:extLst>
          </p:cNvPr>
          <p:cNvPicPr>
            <a:picLocks noChangeAspect="1"/>
          </p:cNvPicPr>
          <p:nvPr/>
        </p:nvPicPr>
        <p:blipFill>
          <a:blip r:embed="rId3">
            <a:extLst>
              <a:ext uri="{28A0092B-C50C-407E-A947-70E740481C1C}">
                <a14:useLocalDpi xmlns:a14="http://schemas.microsoft.com/office/drawing/2010/main" val="0"/>
              </a:ext>
            </a:extLst>
          </a:blip>
          <a:srcRect l="256" r="256"/>
          <a:stretch/>
        </p:blipFill>
        <p:spPr>
          <a:xfrm>
            <a:off x="13415124" y="1551338"/>
            <a:ext cx="6699232" cy="8206673"/>
          </a:xfrm>
          <a:prstGeom prst="rect">
            <a:avLst/>
          </a:prstGeom>
          <a:effectLst/>
        </p:spPr>
      </p:pic>
      <p:sp>
        <p:nvSpPr>
          <p:cNvPr id="3" name="Title 2">
            <a:extLst>
              <a:ext uri="{FF2B5EF4-FFF2-40B4-BE49-F238E27FC236}">
                <a16:creationId xmlns:a16="http://schemas.microsoft.com/office/drawing/2014/main" id="{9DBE2133-0755-42E6-A659-BA175248E909}"/>
              </a:ext>
            </a:extLst>
          </p:cNvPr>
          <p:cNvSpPr>
            <a:spLocks noGrp="1"/>
          </p:cNvSpPr>
          <p:nvPr>
            <p:ph type="title"/>
          </p:nvPr>
        </p:nvSpPr>
        <p:spPr>
          <a:xfrm>
            <a:off x="450850" y="1047948"/>
            <a:ext cx="15391377" cy="2757911"/>
          </a:xfrm>
        </p:spPr>
        <p:txBody>
          <a:bodyPr wrap="square" anchor="t">
            <a:noAutofit/>
          </a:bodyPr>
          <a:lstStyle/>
          <a:p>
            <a:r>
              <a:rPr lang="en-US" sz="8000"/>
              <a:t>Key messages</a:t>
            </a:r>
          </a:p>
        </p:txBody>
      </p:sp>
      <p:sp>
        <p:nvSpPr>
          <p:cNvPr id="2" name="Content Placeholder 1">
            <a:extLst>
              <a:ext uri="{FF2B5EF4-FFF2-40B4-BE49-F238E27FC236}">
                <a16:creationId xmlns:a16="http://schemas.microsoft.com/office/drawing/2014/main" id="{75EC8F78-75D3-4FDC-BAD9-9FE732256CCD}"/>
              </a:ext>
            </a:extLst>
          </p:cNvPr>
          <p:cNvSpPr>
            <a:spLocks noGrp="1"/>
          </p:cNvSpPr>
          <p:nvPr>
            <p:ph sz="quarter" idx="10"/>
          </p:nvPr>
        </p:nvSpPr>
        <p:spPr>
          <a:xfrm>
            <a:off x="579438" y="3736975"/>
            <a:ext cx="14806612" cy="7313646"/>
          </a:xfrm>
        </p:spPr>
        <p:txBody>
          <a:bodyPr wrap="square">
            <a:normAutofit/>
          </a:bodyPr>
          <a:lstStyle/>
          <a:p>
            <a:pPr marL="685800" indent="-685800">
              <a:lnSpc>
                <a:spcPct val="110000"/>
              </a:lnSpc>
              <a:spcAft>
                <a:spcPts val="2400"/>
              </a:spcAft>
              <a:buClrTx/>
              <a:buSzPct val="100000"/>
              <a:buFont typeface="Arial" panose="020B0604020202020204" pitchFamily="34" charset="0"/>
              <a:buChar char="•"/>
            </a:pPr>
            <a:r>
              <a:rPr lang="en-US" sz="3600">
                <a:solidFill>
                  <a:schemeClr val="tx1"/>
                </a:solidFill>
              </a:rPr>
              <a:t>The most important role of an abortion provider is to provide survivor-centered care by:</a:t>
            </a:r>
          </a:p>
          <a:p>
            <a:pPr marL="685800" indent="-685800">
              <a:lnSpc>
                <a:spcPct val="110000"/>
              </a:lnSpc>
              <a:spcAft>
                <a:spcPts val="2400"/>
              </a:spcAft>
              <a:buClrTx/>
              <a:buSzPct val="100000"/>
              <a:buFont typeface="Arial" panose="020B0604020202020204" pitchFamily="34" charset="0"/>
              <a:buChar char="•"/>
            </a:pPr>
            <a:r>
              <a:rPr lang="en-US" sz="3600">
                <a:solidFill>
                  <a:schemeClr val="tx1"/>
                </a:solidFill>
              </a:rPr>
              <a:t>Supporting, not diagnosing.</a:t>
            </a:r>
          </a:p>
          <a:p>
            <a:pPr marL="1600200" lvl="1" indent="-685800">
              <a:lnSpc>
                <a:spcPct val="110000"/>
              </a:lnSpc>
              <a:spcAft>
                <a:spcPts val="2400"/>
              </a:spcAft>
              <a:buClrTx/>
              <a:buSzPct val="60000"/>
              <a:buFont typeface="Courier New" panose="02070309020205020404" pitchFamily="49" charset="0"/>
              <a:buChar char="o"/>
            </a:pPr>
            <a:r>
              <a:rPr lang="en-US" sz="3600">
                <a:solidFill>
                  <a:schemeClr val="tx1"/>
                </a:solidFill>
              </a:rPr>
              <a:t>Doing no harm; do not pressure the client to disclose information they are not ready to share.</a:t>
            </a:r>
          </a:p>
          <a:p>
            <a:pPr marL="1600200" lvl="1" indent="-685800">
              <a:lnSpc>
                <a:spcPct val="110000"/>
              </a:lnSpc>
              <a:spcAft>
                <a:spcPts val="2400"/>
              </a:spcAft>
              <a:buClrTx/>
              <a:buSzPct val="60000"/>
              <a:buFont typeface="Courier New" panose="02070309020205020404" pitchFamily="49" charset="0"/>
              <a:buChar char="o"/>
            </a:pPr>
            <a:r>
              <a:rPr lang="en-US" sz="3600">
                <a:solidFill>
                  <a:schemeClr val="tx1"/>
                </a:solidFill>
              </a:rPr>
              <a:t>Utilizing the LIVES method and the trauma-informed care approach from the beginning to the end of the visit.</a:t>
            </a:r>
          </a:p>
          <a:p>
            <a:pPr marL="1600200" lvl="1" indent="-685800">
              <a:lnSpc>
                <a:spcPct val="110000"/>
              </a:lnSpc>
              <a:spcAft>
                <a:spcPts val="2400"/>
              </a:spcAft>
              <a:buClrTx/>
              <a:buSzPct val="60000"/>
              <a:buFont typeface="Courier New" panose="02070309020205020404" pitchFamily="49" charset="0"/>
              <a:buChar char="o"/>
            </a:pPr>
            <a:r>
              <a:rPr lang="en-US" sz="3600">
                <a:solidFill>
                  <a:schemeClr val="tx1"/>
                </a:solidFill>
              </a:rPr>
              <a:t>Coordinating confidential and informed consent referrals.</a:t>
            </a:r>
          </a:p>
        </p:txBody>
      </p:sp>
    </p:spTree>
    <p:extLst>
      <p:ext uri="{BB962C8B-B14F-4D97-AF65-F5344CB8AC3E}">
        <p14:creationId xmlns:p14="http://schemas.microsoft.com/office/powerpoint/2010/main" val="3092334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E2133-0755-42E6-A659-BA175248E909}"/>
              </a:ext>
            </a:extLst>
          </p:cNvPr>
          <p:cNvSpPr>
            <a:spLocks noGrp="1"/>
          </p:cNvSpPr>
          <p:nvPr>
            <p:ph type="title"/>
          </p:nvPr>
        </p:nvSpPr>
        <p:spPr>
          <a:xfrm>
            <a:off x="450850" y="1082675"/>
            <a:ext cx="15391377" cy="2757911"/>
          </a:xfrm>
        </p:spPr>
        <p:txBody>
          <a:bodyPr wrap="square" anchor="t">
            <a:noAutofit/>
          </a:bodyPr>
          <a:lstStyle/>
          <a:p>
            <a:r>
              <a:rPr lang="en-US" sz="8000"/>
              <a:t>Key messages</a:t>
            </a:r>
          </a:p>
        </p:txBody>
      </p:sp>
      <p:sp>
        <p:nvSpPr>
          <p:cNvPr id="2" name="Content Placeholder 1">
            <a:extLst>
              <a:ext uri="{FF2B5EF4-FFF2-40B4-BE49-F238E27FC236}">
                <a16:creationId xmlns:a16="http://schemas.microsoft.com/office/drawing/2014/main" id="{75EC8F78-75D3-4FDC-BAD9-9FE732256CCD}"/>
              </a:ext>
            </a:extLst>
          </p:cNvPr>
          <p:cNvSpPr>
            <a:spLocks noGrp="1"/>
          </p:cNvSpPr>
          <p:nvPr>
            <p:ph sz="quarter" idx="10"/>
          </p:nvPr>
        </p:nvSpPr>
        <p:spPr>
          <a:xfrm>
            <a:off x="579438" y="3736974"/>
            <a:ext cx="14806612" cy="7572375"/>
          </a:xfrm>
        </p:spPr>
        <p:txBody>
          <a:bodyPr wrap="square">
            <a:normAutofit/>
          </a:bodyPr>
          <a:lstStyle/>
          <a:p>
            <a:pPr marL="685800" indent="-685800">
              <a:lnSpc>
                <a:spcPct val="100000"/>
              </a:lnSpc>
              <a:spcAft>
                <a:spcPts val="2400"/>
              </a:spcAft>
              <a:buClrTx/>
              <a:buSzPct val="1000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Providers themselves can experience the effects of secondary trauma in the form of burnout:</a:t>
            </a:r>
          </a:p>
          <a:p>
            <a:pPr marL="1371600" lvl="1">
              <a:lnSpc>
                <a:spcPct val="100000"/>
              </a:lnSpc>
              <a:spcAft>
                <a:spcPts val="2400"/>
              </a:spcAft>
              <a:buClrTx/>
              <a:buSzPct val="60000"/>
              <a:buFont typeface="Wingdings" pitchFamily="2" charset="2"/>
              <a:buChar char="§"/>
            </a:pPr>
            <a:r>
              <a:rPr lang="en-US" sz="3600">
                <a:solidFill>
                  <a:schemeClr val="tx1"/>
                </a:solidFill>
                <a:latin typeface="Arial" panose="020B0604020202020204" pitchFamily="34" charset="0"/>
                <a:cs typeface="Arial" panose="020B0604020202020204" pitchFamily="34" charset="0"/>
              </a:rPr>
              <a:t>Burnout can lead to a </a:t>
            </a:r>
            <a:r>
              <a:rPr lang="en-US" sz="3600">
                <a:solidFill>
                  <a:schemeClr val="tx1"/>
                </a:solidFill>
                <a:latin typeface="Arial" panose="020B0604020202020204" pitchFamily="34" charset="0"/>
                <a:cs typeface="Arial" panose="020B0604020202020204" pitchFamily="34" charset="0"/>
                <a:sym typeface="Calibri"/>
              </a:rPr>
              <a:t>number of negative physical and emotional outcomes that</a:t>
            </a:r>
            <a:r>
              <a:rPr lang="en-US" sz="3600">
                <a:solidFill>
                  <a:schemeClr val="tx1"/>
                </a:solidFill>
                <a:latin typeface="Arial" panose="020B0604020202020204" pitchFamily="34" charset="0"/>
                <a:ea typeface="Calibri"/>
                <a:cs typeface="Arial" panose="020B0604020202020204" pitchFamily="34" charset="0"/>
                <a:sym typeface="Calibri"/>
              </a:rPr>
              <a:t> can impact providers at the facility or community level, as well as family members.</a:t>
            </a:r>
            <a:endParaRPr lang="en-US" sz="3600">
              <a:solidFill>
                <a:schemeClr val="tx1"/>
              </a:solidFill>
              <a:latin typeface="Arial" panose="020B0604020202020204" pitchFamily="34" charset="0"/>
              <a:cs typeface="Arial" panose="020B0604020202020204" pitchFamily="34" charset="0"/>
            </a:endParaRPr>
          </a:p>
          <a:p>
            <a:pPr marL="1371600" lvl="1">
              <a:lnSpc>
                <a:spcPct val="100000"/>
              </a:lnSpc>
              <a:spcAft>
                <a:spcPts val="2400"/>
              </a:spcAft>
              <a:buClrTx/>
              <a:buSzPct val="60000"/>
              <a:buFont typeface="Wingdings" pitchFamily="2" charset="2"/>
              <a:buChar char="§"/>
            </a:pPr>
            <a:r>
              <a:rPr lang="en-US" sz="3600">
                <a:solidFill>
                  <a:schemeClr val="tx1"/>
                </a:solidFill>
                <a:latin typeface="Arial" panose="020B0604020202020204" pitchFamily="34" charset="0"/>
                <a:cs typeface="Arial" panose="020B0604020202020204" pitchFamily="34" charset="0"/>
              </a:rPr>
              <a:t>Providers are encouraged to be alert to signs of burnout in themselves and colleagues and ask for help as needed.</a:t>
            </a:r>
          </a:p>
          <a:p>
            <a:pPr marL="1371600" lvl="1">
              <a:lnSpc>
                <a:spcPct val="100000"/>
              </a:lnSpc>
              <a:spcAft>
                <a:spcPts val="2400"/>
              </a:spcAft>
              <a:buClrTx/>
              <a:buSzPct val="60000"/>
              <a:buFont typeface="Wingdings" pitchFamily="2" charset="2"/>
              <a:buChar char="§"/>
            </a:pPr>
            <a:r>
              <a:rPr lang="en-US" sz="3600">
                <a:solidFill>
                  <a:schemeClr val="tx1"/>
                </a:solidFill>
                <a:latin typeface="Arial" panose="020B0604020202020204" pitchFamily="34" charset="0"/>
                <a:cs typeface="Arial" panose="020B0604020202020204" pitchFamily="34" charset="0"/>
              </a:rPr>
              <a:t>Organizations can help by creating time/space to deal with burnout and improve training on staff well-being.</a:t>
            </a:r>
          </a:p>
        </p:txBody>
      </p:sp>
    </p:spTree>
    <p:extLst>
      <p:ext uri="{BB962C8B-B14F-4D97-AF65-F5344CB8AC3E}">
        <p14:creationId xmlns:p14="http://schemas.microsoft.com/office/powerpoint/2010/main" val="287018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61B4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C0BB8C-3C95-4620-A0F9-407AF4168AEF}"/>
              </a:ext>
            </a:extLst>
          </p:cNvPr>
          <p:cNvSpPr txBox="1"/>
          <p:nvPr/>
        </p:nvSpPr>
        <p:spPr>
          <a:xfrm>
            <a:off x="3279913" y="10450139"/>
            <a:ext cx="13544274" cy="400110"/>
          </a:xfrm>
          <a:prstGeom prst="rect">
            <a:avLst/>
          </a:prstGeom>
          <a:noFill/>
        </p:spPr>
        <p:txBody>
          <a:bodyPr wrap="square" rtlCol="0">
            <a:spAutoFit/>
          </a:bodyPr>
          <a:lstStyle/>
          <a:p>
            <a:pPr algn="ctr"/>
            <a:r>
              <a:rPr lang="en-US" sz="2000">
                <a:solidFill>
                  <a:schemeClr val="bg1"/>
                </a:solidFill>
              </a:rPr>
              <a:t>For national data: </a:t>
            </a:r>
            <a:r>
              <a:rPr lang="en-US" sz="2000">
                <a:solidFill>
                  <a:schemeClr val="bg1"/>
                </a:solidFill>
                <a:hlinkClick r:id="rId3">
                  <a:extLst>
                    <a:ext uri="{A12FA001-AC4F-418D-AE19-62706E023703}">
                      <ahyp:hlinkClr xmlns:ahyp="http://schemas.microsoft.com/office/drawing/2018/hyperlinkcolor" val="tx"/>
                    </a:ext>
                  </a:extLst>
                </a:hlinkClick>
              </a:rPr>
              <a:t>Global Database on Violence Against Women </a:t>
            </a:r>
            <a:r>
              <a:rPr lang="en-US" sz="2000">
                <a:solidFill>
                  <a:schemeClr val="bg1"/>
                </a:solidFill>
              </a:rPr>
              <a:t>(unwomen.org)</a:t>
            </a:r>
            <a:endParaRPr lang="en-US">
              <a:solidFill>
                <a:schemeClr val="bg1"/>
              </a:solidFill>
            </a:endParaRPr>
          </a:p>
        </p:txBody>
      </p:sp>
      <p:pic>
        <p:nvPicPr>
          <p:cNvPr id="2" name="Picture 2">
            <a:extLst>
              <a:ext uri="{FF2B5EF4-FFF2-40B4-BE49-F238E27FC236}">
                <a16:creationId xmlns:a16="http://schemas.microsoft.com/office/drawing/2014/main" id="{09BBBDD7-1676-3E4B-9E67-422D8B605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117" y="997086"/>
            <a:ext cx="17165867" cy="8166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5677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CC9758-E0BA-4DC2-BE74-917BF9B0EC4C}"/>
              </a:ext>
            </a:extLst>
          </p:cNvPr>
          <p:cNvSpPr>
            <a:spLocks noGrp="1"/>
          </p:cNvSpPr>
          <p:nvPr>
            <p:ph sz="quarter" idx="4294967295"/>
          </p:nvPr>
        </p:nvSpPr>
        <p:spPr>
          <a:xfrm>
            <a:off x="2279650" y="3200400"/>
            <a:ext cx="15544801" cy="6002338"/>
          </a:xfrm>
        </p:spPr>
        <p:txBody>
          <a:bodyPr/>
          <a:lstStyle/>
          <a:p>
            <a:pPr marL="0" indent="0" algn="ctr">
              <a:lnSpc>
                <a:spcPct val="100000"/>
              </a:lnSpc>
              <a:spcAft>
                <a:spcPts val="4800"/>
              </a:spcAft>
              <a:buNone/>
            </a:pPr>
            <a:r>
              <a:rPr lang="en-US" sz="6000">
                <a:solidFill>
                  <a:schemeClr val="accent3"/>
                </a:solidFill>
              </a:rPr>
              <a:t>Think about and write down three things you plan to do after the workshop related to the provision of trauma-informed abortion care. </a:t>
            </a:r>
          </a:p>
          <a:p>
            <a:pPr marL="0" indent="0" algn="ctr">
              <a:lnSpc>
                <a:spcPct val="100000"/>
              </a:lnSpc>
              <a:spcAft>
                <a:spcPts val="4800"/>
              </a:spcAft>
              <a:buNone/>
            </a:pPr>
            <a:r>
              <a:rPr lang="en-US" sz="6000">
                <a:solidFill>
                  <a:schemeClr val="accent3"/>
                </a:solidFill>
              </a:rPr>
              <a:t>Think about one way you can support yourself in avoiding burnout.</a:t>
            </a:r>
          </a:p>
        </p:txBody>
      </p:sp>
      <p:sp>
        <p:nvSpPr>
          <p:cNvPr id="3" name="Title 2">
            <a:extLst>
              <a:ext uri="{FF2B5EF4-FFF2-40B4-BE49-F238E27FC236}">
                <a16:creationId xmlns:a16="http://schemas.microsoft.com/office/drawing/2014/main" id="{CD2691C5-79C6-456B-AC2B-8ABC897C27E0}"/>
              </a:ext>
            </a:extLst>
          </p:cNvPr>
          <p:cNvSpPr>
            <a:spLocks noGrp="1"/>
          </p:cNvSpPr>
          <p:nvPr>
            <p:ph type="ctrTitle" idx="4294967295"/>
          </p:nvPr>
        </p:nvSpPr>
        <p:spPr>
          <a:xfrm>
            <a:off x="2736850" y="736600"/>
            <a:ext cx="14630400" cy="1108075"/>
          </a:xfrm>
        </p:spPr>
        <p:txBody>
          <a:bodyPr/>
          <a:lstStyle/>
          <a:p>
            <a:pPr algn="ctr"/>
            <a:r>
              <a:rPr lang="en-US" sz="8000" b="1">
                <a:solidFill>
                  <a:schemeClr val="accent3"/>
                </a:solidFill>
              </a:rPr>
              <a:t>Closing Reflections</a:t>
            </a:r>
          </a:p>
        </p:txBody>
      </p:sp>
    </p:spTree>
    <p:extLst>
      <p:ext uri="{BB962C8B-B14F-4D97-AF65-F5344CB8AC3E}">
        <p14:creationId xmlns:p14="http://schemas.microsoft.com/office/powerpoint/2010/main" val="13307186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C540B9-1245-E244-9BE6-F61685AB283B}"/>
              </a:ext>
            </a:extLst>
          </p:cNvPr>
          <p:cNvSpPr>
            <a:spLocks noGrp="1"/>
          </p:cNvSpPr>
          <p:nvPr>
            <p:ph type="title"/>
          </p:nvPr>
        </p:nvSpPr>
        <p:spPr>
          <a:xfrm>
            <a:off x="580165" y="1551339"/>
            <a:ext cx="17609864" cy="3691947"/>
          </a:xfrm>
        </p:spPr>
        <p:txBody>
          <a:bodyPr/>
          <a:lstStyle/>
          <a:p>
            <a:r>
              <a:rPr lang="en-US">
                <a:solidFill>
                  <a:schemeClr val="accent3"/>
                </a:solidFill>
              </a:rPr>
              <a:t>Administer Post-test and Workshop Evaluation</a:t>
            </a:r>
          </a:p>
        </p:txBody>
      </p:sp>
      <p:pic>
        <p:nvPicPr>
          <p:cNvPr id="5" name="Picture 4">
            <a:extLst>
              <a:ext uri="{FF2B5EF4-FFF2-40B4-BE49-F238E27FC236}">
                <a16:creationId xmlns:a16="http://schemas.microsoft.com/office/drawing/2014/main" id="{A009F6C4-2BD3-7444-B53C-6BF7E016B1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380" y="5360978"/>
            <a:ext cx="19476720" cy="587394"/>
          </a:xfrm>
          <a:prstGeom prst="rect">
            <a:avLst/>
          </a:prstGeom>
        </p:spPr>
      </p:pic>
    </p:spTree>
    <p:extLst>
      <p:ext uri="{BB962C8B-B14F-4D97-AF65-F5344CB8AC3E}">
        <p14:creationId xmlns:p14="http://schemas.microsoft.com/office/powerpoint/2010/main" val="36580119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190665-2445-1A40-A806-8918B07D864B}"/>
              </a:ext>
            </a:extLst>
          </p:cNvPr>
          <p:cNvSpPr>
            <a:spLocks noGrp="1"/>
          </p:cNvSpPr>
          <p:nvPr>
            <p:ph type="title"/>
          </p:nvPr>
        </p:nvSpPr>
        <p:spPr>
          <a:xfrm>
            <a:off x="560709" y="2446283"/>
            <a:ext cx="11933568" cy="3691947"/>
          </a:xfrm>
        </p:spPr>
        <p:txBody>
          <a:bodyPr/>
          <a:lstStyle/>
          <a:p>
            <a:r>
              <a:rPr lang="en-US" sz="15000"/>
              <a:t>Thank you!</a:t>
            </a:r>
          </a:p>
        </p:txBody>
      </p:sp>
    </p:spTree>
    <p:extLst>
      <p:ext uri="{BB962C8B-B14F-4D97-AF65-F5344CB8AC3E}">
        <p14:creationId xmlns:p14="http://schemas.microsoft.com/office/powerpoint/2010/main" val="2970581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Graphical user interface, text, application, website&#10;&#10;Description automatically generated">
            <a:extLst>
              <a:ext uri="{FF2B5EF4-FFF2-40B4-BE49-F238E27FC236}">
                <a16:creationId xmlns:a16="http://schemas.microsoft.com/office/drawing/2014/main" id="{801F788D-E6CA-F045-8355-593939A35640}"/>
              </a:ext>
            </a:extLst>
          </p:cNvPr>
          <p:cNvPicPr>
            <a:picLocks noChangeAspect="1"/>
          </p:cNvPicPr>
          <p:nvPr/>
        </p:nvPicPr>
        <p:blipFill rotWithShape="1">
          <a:blip r:embed="rId3">
            <a:extLst>
              <a:ext uri="{28A0092B-C50C-407E-A947-70E740481C1C}">
                <a14:useLocalDpi xmlns:a14="http://schemas.microsoft.com/office/drawing/2010/main" val="0"/>
              </a:ext>
            </a:extLst>
          </a:blip>
          <a:srcRect l="3807" t="19840" r="7036" b="65251"/>
          <a:stretch/>
        </p:blipFill>
        <p:spPr>
          <a:xfrm>
            <a:off x="0" y="1194260"/>
            <a:ext cx="19985634" cy="8943653"/>
          </a:xfrm>
          <a:prstGeom prst="rect">
            <a:avLst/>
          </a:prstGeom>
        </p:spPr>
      </p:pic>
    </p:spTree>
    <p:extLst>
      <p:ext uri="{BB962C8B-B14F-4D97-AF65-F5344CB8AC3E}">
        <p14:creationId xmlns:p14="http://schemas.microsoft.com/office/powerpoint/2010/main" val="1181201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79E6FF-C00B-8140-AD4A-56E6AB2435A3}"/>
              </a:ext>
            </a:extLst>
          </p:cNvPr>
          <p:cNvSpPr/>
          <p:nvPr/>
        </p:nvSpPr>
        <p:spPr>
          <a:xfrm>
            <a:off x="10495646" y="3211551"/>
            <a:ext cx="9164855" cy="71144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hand holding a snake&#10;&#10;Description automatically generated with low confidence">
            <a:extLst>
              <a:ext uri="{FF2B5EF4-FFF2-40B4-BE49-F238E27FC236}">
                <a16:creationId xmlns:a16="http://schemas.microsoft.com/office/drawing/2014/main" id="{5ACC25D8-9AF8-274B-9689-FCC4D8990BC7}"/>
              </a:ext>
            </a:extLst>
          </p:cNvPr>
          <p:cNvPicPr>
            <a:picLocks noChangeAspect="1"/>
          </p:cNvPicPr>
          <p:nvPr/>
        </p:nvPicPr>
        <p:blipFill rotWithShape="1">
          <a:blip r:embed="rId3">
            <a:extLst>
              <a:ext uri="{28A0092B-C50C-407E-A947-70E740481C1C}">
                <a14:useLocalDpi xmlns:a14="http://schemas.microsoft.com/office/drawing/2010/main" val="0"/>
              </a:ext>
            </a:extLst>
          </a:blip>
          <a:srcRect l="1" r="14293" b="-82"/>
          <a:stretch/>
        </p:blipFill>
        <p:spPr>
          <a:xfrm>
            <a:off x="469569" y="3211551"/>
            <a:ext cx="9138885" cy="7114477"/>
          </a:xfrm>
          <a:prstGeom prst="rect">
            <a:avLst/>
          </a:prstGeom>
          <a:ln>
            <a:noFill/>
          </a:ln>
        </p:spPr>
      </p:pic>
      <p:sp>
        <p:nvSpPr>
          <p:cNvPr id="4" name="Text Placeholder 3">
            <a:extLst>
              <a:ext uri="{FF2B5EF4-FFF2-40B4-BE49-F238E27FC236}">
                <a16:creationId xmlns:a16="http://schemas.microsoft.com/office/drawing/2014/main" id="{E7D414CB-5DC2-42B9-BD26-63DA494DC777}"/>
              </a:ext>
            </a:extLst>
          </p:cNvPr>
          <p:cNvSpPr>
            <a:spLocks noGrp="1"/>
          </p:cNvSpPr>
          <p:nvPr>
            <p:ph sz="quarter" idx="10"/>
          </p:nvPr>
        </p:nvSpPr>
        <p:spPr>
          <a:xfrm>
            <a:off x="469569" y="-379142"/>
            <a:ext cx="9582481" cy="4546146"/>
          </a:xfrm>
        </p:spPr>
        <p:txBody>
          <a:bodyPr anchor="ctr"/>
          <a:lstStyle/>
          <a:p>
            <a:pPr>
              <a:lnSpc>
                <a:spcPct val="100000"/>
              </a:lnSpc>
            </a:pPr>
            <a:r>
              <a:rPr lang="en-US" sz="3600" b="1">
                <a:solidFill>
                  <a:schemeClr val="accent3"/>
                </a:solidFill>
                <a:latin typeface="+mj-lt"/>
              </a:rPr>
              <a:t>1 IN 5 REFUGEE AND DISPLACED WOMEN EXPERIENCE SEXUAL VIOLENCE IN COMPLEX HUMANITARIAN CRISES</a:t>
            </a:r>
          </a:p>
        </p:txBody>
      </p:sp>
      <p:sp>
        <p:nvSpPr>
          <p:cNvPr id="5" name="Text Placeholder 4">
            <a:extLst>
              <a:ext uri="{FF2B5EF4-FFF2-40B4-BE49-F238E27FC236}">
                <a16:creationId xmlns:a16="http://schemas.microsoft.com/office/drawing/2014/main" id="{CE963E57-BDF3-4D3F-9CA6-A4A52D330383}"/>
              </a:ext>
            </a:extLst>
          </p:cNvPr>
          <p:cNvSpPr>
            <a:spLocks noGrp="1"/>
          </p:cNvSpPr>
          <p:nvPr>
            <p:ph sz="quarter" idx="11"/>
          </p:nvPr>
        </p:nvSpPr>
        <p:spPr>
          <a:xfrm>
            <a:off x="10495648" y="-375384"/>
            <a:ext cx="9164854" cy="4532243"/>
          </a:xfrm>
        </p:spPr>
        <p:txBody>
          <a:bodyPr anchor="ctr"/>
          <a:lstStyle/>
          <a:p>
            <a:pPr>
              <a:lnSpc>
                <a:spcPct val="100000"/>
              </a:lnSpc>
            </a:pPr>
            <a:r>
              <a:rPr lang="en-US" sz="3600" b="1">
                <a:solidFill>
                  <a:schemeClr val="accent1"/>
                </a:solidFill>
                <a:latin typeface="+mj-lt"/>
              </a:rPr>
              <a:t>WOMEN WITH DISABILITIES ARE 2-4 TIMES MORE LIKELY TO EXPERIENCE INTIMATE PARTNER VIOLENCE</a:t>
            </a:r>
          </a:p>
        </p:txBody>
      </p:sp>
      <p:pic>
        <p:nvPicPr>
          <p:cNvPr id="6" name="Picture 2">
            <a:extLst>
              <a:ext uri="{FF2B5EF4-FFF2-40B4-BE49-F238E27FC236}">
                <a16:creationId xmlns:a16="http://schemas.microsoft.com/office/drawing/2014/main" id="{B6FB8CE6-0957-EA4D-BAE0-94D5390F8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5646" y="5275533"/>
            <a:ext cx="9164856" cy="472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252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69B7-ED08-4E59-9D87-BEC37FB2F90D}"/>
              </a:ext>
            </a:extLst>
          </p:cNvPr>
          <p:cNvSpPr>
            <a:spLocks noGrp="1"/>
          </p:cNvSpPr>
          <p:nvPr>
            <p:ph type="title"/>
          </p:nvPr>
        </p:nvSpPr>
        <p:spPr>
          <a:xfrm>
            <a:off x="450850" y="1082675"/>
            <a:ext cx="15391377" cy="2757911"/>
          </a:xfrm>
        </p:spPr>
        <p:txBody>
          <a:bodyPr vert="horz" wrap="square" lIns="150781" tIns="75390" rIns="150781" bIns="75390" rtlCol="0" anchor="t">
            <a:normAutofit/>
          </a:bodyPr>
          <a:lstStyle/>
          <a:p>
            <a:r>
              <a:rPr lang="en-US" kern="1200"/>
              <a:t>Terminology </a:t>
            </a:r>
          </a:p>
        </p:txBody>
      </p:sp>
      <p:graphicFrame>
        <p:nvGraphicFramePr>
          <p:cNvPr id="5" name="TextBox 2">
            <a:extLst>
              <a:ext uri="{FF2B5EF4-FFF2-40B4-BE49-F238E27FC236}">
                <a16:creationId xmlns:a16="http://schemas.microsoft.com/office/drawing/2014/main" id="{29EEFB93-D9DC-4441-9C18-D64323392998}"/>
              </a:ext>
            </a:extLst>
          </p:cNvPr>
          <p:cNvGraphicFramePr/>
          <p:nvPr>
            <p:extLst>
              <p:ext uri="{D42A27DB-BD31-4B8C-83A1-F6EECF244321}">
                <p14:modId xmlns:p14="http://schemas.microsoft.com/office/powerpoint/2010/main" val="2495703984"/>
              </p:ext>
            </p:extLst>
          </p:nvPr>
        </p:nvGraphicFramePr>
        <p:xfrm>
          <a:off x="6440829" y="732518"/>
          <a:ext cx="13083112" cy="9935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6623142"/>
      </p:ext>
    </p:extLst>
  </p:cSld>
  <p:clrMapOvr>
    <a:masterClrMapping/>
  </p:clrMapOvr>
</p:sld>
</file>

<file path=ppt/theme/theme1.xml><?xml version="1.0" encoding="utf-8"?>
<a:theme xmlns:a="http://schemas.openxmlformats.org/drawingml/2006/main" name="IpasBrand2022">
  <a:themeElements>
    <a:clrScheme name="Ipas brand refresh 2022">
      <a:dk1>
        <a:srgbClr val="000000"/>
      </a:dk1>
      <a:lt1>
        <a:srgbClr val="FFFFFF"/>
      </a:lt1>
      <a:dk2>
        <a:srgbClr val="44546A"/>
      </a:dk2>
      <a:lt2>
        <a:srgbClr val="E7E6E6"/>
      </a:lt2>
      <a:accent1>
        <a:srgbClr val="F15928"/>
      </a:accent1>
      <a:accent2>
        <a:srgbClr val="F9ED7D"/>
      </a:accent2>
      <a:accent3>
        <a:srgbClr val="2E3856"/>
      </a:accent3>
      <a:accent4>
        <a:srgbClr val="D8B39C"/>
      </a:accent4>
      <a:accent5>
        <a:srgbClr val="C0CEC8"/>
      </a:accent5>
      <a:accent6>
        <a:srgbClr val="F79C7F"/>
      </a:accent6>
      <a:hlink>
        <a:srgbClr val="2E3856"/>
      </a:hlink>
      <a:folHlink>
        <a:srgbClr val="5860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pasBrand2022" id="{2137E430-15F2-6D46-ACFF-5555DA3BE6DC}" vid="{3F06E0BC-B056-5841-88DE-4FDE1A61DD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99d05fb-4e8f-4b87-8e2d-ae28f7e395a8">
      <UserInfo>
        <DisplayName>Emily McMahon</DisplayName>
        <AccountId>51</AccountId>
        <AccountType/>
      </UserInfo>
      <UserInfo>
        <DisplayName>Bill Powell</DisplayName>
        <AccountId>119</AccountId>
        <AccountType/>
      </UserInfo>
      <UserInfo>
        <DisplayName>Tamara Fetters</DisplayName>
        <AccountId>126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B50D5B38FCC840A7CF1B7A46A9DA5F" ma:contentTypeVersion="23" ma:contentTypeDescription="Create a new document." ma:contentTypeScope="" ma:versionID="c66786516c4cfec90d7f966dd33e293e">
  <xsd:schema xmlns:xsd="http://www.w3.org/2001/XMLSchema" xmlns:xs="http://www.w3.org/2001/XMLSchema" xmlns:p="http://schemas.microsoft.com/office/2006/metadata/properties" xmlns:ns2="c99d05fb-4e8f-4b87-8e2d-ae28f7e395a8" xmlns:ns3="bde3d734-8288-46d8-8b17-572cb4539444" targetNamespace="http://schemas.microsoft.com/office/2006/metadata/properties" ma:root="true" ma:fieldsID="18cf6600c37c6bdf4c41b54890c43666" ns2:_="" ns3:_="">
    <xsd:import namespace="c99d05fb-4e8f-4b87-8e2d-ae28f7e395a8"/>
    <xsd:import namespace="bde3d734-8288-46d8-8b17-572cb453944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9d05fb-4e8f-4b87-8e2d-ae28f7e395a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e3d734-8288-46d8-8b17-572cb453944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902152-29C6-41D6-8A0B-1B0553242CD2}">
  <ds:schemaRefs>
    <ds:schemaRef ds:uri="bde3d734-8288-46d8-8b17-572cb4539444"/>
    <ds:schemaRef ds:uri="c99d05fb-4e8f-4b87-8e2d-ae28f7e395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95D4C7F-FA77-4853-878B-1289C931E27E}">
  <ds:schemaRefs>
    <ds:schemaRef ds:uri="http://schemas.microsoft.com/sharepoint/v3/contenttype/forms"/>
  </ds:schemaRefs>
</ds:datastoreItem>
</file>

<file path=customXml/itemProps3.xml><?xml version="1.0" encoding="utf-8"?>
<ds:datastoreItem xmlns:ds="http://schemas.openxmlformats.org/officeDocument/2006/customXml" ds:itemID="{AC9D9950-620E-4D9B-971B-83932EC09B65}">
  <ds:schemaRefs>
    <ds:schemaRef ds:uri="bde3d734-8288-46d8-8b17-572cb4539444"/>
    <ds:schemaRef ds:uri="c99d05fb-4e8f-4b87-8e2d-ae28f7e395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62</Slides>
  <Notes>62</Notes>
  <HiddenSlides>0</HiddenSlide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IpasBrand2022</vt:lpstr>
      <vt:lpstr>Introduction to  Trauma-Informed Care</vt:lpstr>
      <vt:lpstr>Administer pre-test </vt:lpstr>
      <vt:lpstr>Workshop objectives</vt:lpstr>
      <vt:lpstr>Module 1: Introduction to sexual violence </vt:lpstr>
      <vt:lpstr>PowerPoint Presentation</vt:lpstr>
      <vt:lpstr>PowerPoint Presentation</vt:lpstr>
      <vt:lpstr>PowerPoint Presentation</vt:lpstr>
      <vt:lpstr>PowerPoint Presentation</vt:lpstr>
      <vt:lpstr>Terminology </vt:lpstr>
      <vt:lpstr>Definition of Gender-based Violence</vt:lpstr>
      <vt:lpstr>Definition of Sexual Violence</vt:lpstr>
      <vt:lpstr>Definition of Intimate Partner Violence</vt:lpstr>
      <vt:lpstr>Module 2: Intersection of trauma, GBV and abortion</vt:lpstr>
      <vt:lpstr>What is trauma? </vt:lpstr>
      <vt:lpstr>The intersection of sexual violence and abortion is often “invisible”</vt:lpstr>
      <vt:lpstr>Most women live in countries where abortion is allowed for some indications</vt:lpstr>
      <vt:lpstr>FACT: Abortion is legal under some circumstances in most countries</vt:lpstr>
      <vt:lpstr>SRH of Adolescents: Principle of Adolescent Capability </vt:lpstr>
      <vt:lpstr>IAWG Minimum Initial Service Package (MISP) Resources </vt:lpstr>
      <vt:lpstr> Safe abortion care and the MISP</vt:lpstr>
      <vt:lpstr>Resources for introducing abortion care as a part of minimum initial services</vt:lpstr>
      <vt:lpstr>Module 3: Trauma-informed care and abortion clinical services </vt:lpstr>
      <vt:lpstr>Trauma-informed services =  survivor-centered care </vt:lpstr>
      <vt:lpstr>Do no harm</vt:lpstr>
      <vt:lpstr>The provider's role </vt:lpstr>
      <vt:lpstr>Mandatory reporting is NOT recommended</vt:lpstr>
      <vt:lpstr>Serious Health Outcomes of Violence</vt:lpstr>
      <vt:lpstr>Asking about violence: Role playing</vt:lpstr>
      <vt:lpstr>What to do if you suspect violence but she does not disclose it?</vt:lpstr>
      <vt:lpstr>In summary: Abortion health-care worker response</vt:lpstr>
      <vt:lpstr>WHO “LIVES” method for supporting survivors of sexual assault</vt:lpstr>
      <vt:lpstr>Clinical Care</vt:lpstr>
      <vt:lpstr>Clinical Care</vt:lpstr>
      <vt:lpstr>PowerPoint Presentation</vt:lpstr>
      <vt:lpstr>Prevention and management of unwanted pregnancy after sexual assault (cont.)</vt:lpstr>
      <vt:lpstr>Ten Steps: Trauma-informed Care</vt:lpstr>
      <vt:lpstr>PowerPoint Presentation</vt:lpstr>
      <vt:lpstr>PowerPoint Presentation</vt:lpstr>
      <vt:lpstr>Activity 1 – Role play with clinical case studies</vt:lpstr>
      <vt:lpstr>Module 4: Referral pathways and service integration</vt:lpstr>
      <vt:lpstr>Why are multisector referrals needed? </vt:lpstr>
      <vt:lpstr>Roles and responsibilities of abortion providers </vt:lpstr>
      <vt:lpstr>Roles and responsibilities of abortion providers </vt:lpstr>
      <vt:lpstr>Gender-Based Violence Information Management System (GBVIMS)</vt:lpstr>
      <vt:lpstr>Activity 2 – Care and referral pathways</vt:lpstr>
      <vt:lpstr>Care and Referral Pathways* </vt:lpstr>
      <vt:lpstr>Holistic Care and Treatment is Crucial for Healing and Safety</vt:lpstr>
      <vt:lpstr>Activity 3 – Service delivery/integration case studies</vt:lpstr>
      <vt:lpstr>Module 5: Care for Caregivers</vt:lpstr>
      <vt:lpstr>What is “burnout”</vt:lpstr>
      <vt:lpstr>STATISTICS ON BURNOUT</vt:lpstr>
      <vt:lpstr>How to avoid burnout:  Suggested strategies at work</vt:lpstr>
      <vt:lpstr>How to avoid burnout:  Positive personal actions</vt:lpstr>
      <vt:lpstr>What organizations can do:  Implications for practice*</vt:lpstr>
      <vt:lpstr>Activity 4 – Care for Caregivers </vt:lpstr>
      <vt:lpstr>Module 6: Closing</vt:lpstr>
      <vt:lpstr>Key messages</vt:lpstr>
      <vt:lpstr>Key messages</vt:lpstr>
      <vt:lpstr>Key messages</vt:lpstr>
      <vt:lpstr>Closing Reflections</vt:lpstr>
      <vt:lpstr>Administer Post-test and Workshop Evaluation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placeholder</dc:title>
  <dc:creator>Bill Powell</dc:creator>
  <cp:revision>1</cp:revision>
  <dcterms:created xsi:type="dcterms:W3CDTF">2017-08-10T14:53:04Z</dcterms:created>
  <dcterms:modified xsi:type="dcterms:W3CDTF">2022-03-14T21:14:36Z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2017-08-10T00:00:00Z</vt:filetime>
  </property>
  <property fmtid="{D5CDD505-2E9C-101B-9397-08002B2CF9AE}" pid="3" name="Creator">
    <vt:lpwstr>Adobe InDesign CC 2017 (Macintosh)</vt:lpwstr>
  </property>
  <property fmtid="{D5CDD505-2E9C-101B-9397-08002B2CF9AE}" pid="4" name="LastSaved">
    <vt:filetime>2017-08-10T00:00:00Z</vt:filetime>
  </property>
  <property fmtid="{D5CDD505-2E9C-101B-9397-08002B2CF9AE}" pid="5" name="ContentTypeId">
    <vt:lpwstr>0x01010079B50D5B38FCC840A7CF1B7A46A9DA5F</vt:lpwstr>
  </property>
  <property fmtid="{D5CDD505-2E9C-101B-9397-08002B2CF9AE}" pid="6" name="Order">
    <vt:lpwstr>3000.00000000000</vt:lpwstr>
  </property>
  <property fmtid="{D5CDD505-2E9C-101B-9397-08002B2CF9AE}" pid="7" name="xd_ProgID">
    <vt:lpwstr/>
  </property>
  <property fmtid="{D5CDD505-2E9C-101B-9397-08002B2CF9AE}" pid="8" name="TemplateUrl">
    <vt:lpwstr/>
  </property>
  <property fmtid="{D5CDD505-2E9C-101B-9397-08002B2CF9AE}" pid="9" name="ComplianceAssetId">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