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4"/>
  </p:sldMasterIdLst>
  <p:notesMasterIdLst>
    <p:notesMasterId r:id="rId89"/>
  </p:notesMasterIdLst>
  <p:sldIdLst>
    <p:sldId id="256" r:id="rId5"/>
    <p:sldId id="297" r:id="rId6"/>
    <p:sldId id="291" r:id="rId7"/>
    <p:sldId id="295" r:id="rId8"/>
    <p:sldId id="261" r:id="rId9"/>
    <p:sldId id="289" r:id="rId10"/>
    <p:sldId id="262" r:id="rId11"/>
    <p:sldId id="288" r:id="rId12"/>
    <p:sldId id="264" r:id="rId13"/>
    <p:sldId id="284" r:id="rId14"/>
    <p:sldId id="287" r:id="rId15"/>
    <p:sldId id="285" r:id="rId16"/>
    <p:sldId id="286" r:id="rId17"/>
    <p:sldId id="292" r:id="rId18"/>
    <p:sldId id="290" r:id="rId19"/>
    <p:sldId id="296" r:id="rId20"/>
    <p:sldId id="377" r:id="rId21"/>
    <p:sldId id="379" r:id="rId22"/>
    <p:sldId id="380" r:id="rId23"/>
    <p:sldId id="381" r:id="rId24"/>
    <p:sldId id="382" r:id="rId25"/>
    <p:sldId id="411" r:id="rId26"/>
    <p:sldId id="399" r:id="rId27"/>
    <p:sldId id="412" r:id="rId28"/>
    <p:sldId id="416" r:id="rId29"/>
    <p:sldId id="413" r:id="rId30"/>
    <p:sldId id="417" r:id="rId31"/>
    <p:sldId id="414" r:id="rId32"/>
    <p:sldId id="418" r:id="rId33"/>
    <p:sldId id="415" r:id="rId34"/>
    <p:sldId id="419" r:id="rId35"/>
    <p:sldId id="392" r:id="rId36"/>
    <p:sldId id="394" r:id="rId37"/>
    <p:sldId id="638" r:id="rId38"/>
    <p:sldId id="391" r:id="rId39"/>
    <p:sldId id="301" r:id="rId40"/>
    <p:sldId id="640" r:id="rId41"/>
    <p:sldId id="641" r:id="rId42"/>
    <p:sldId id="642" r:id="rId43"/>
    <p:sldId id="679" r:id="rId44"/>
    <p:sldId id="306" r:id="rId45"/>
    <p:sldId id="305" r:id="rId46"/>
    <p:sldId id="637" r:id="rId47"/>
    <p:sldId id="270" r:id="rId48"/>
    <p:sldId id="368" r:id="rId49"/>
    <p:sldId id="369" r:id="rId50"/>
    <p:sldId id="307" r:id="rId51"/>
    <p:sldId id="461" r:id="rId52"/>
    <p:sldId id="453" r:id="rId53"/>
    <p:sldId id="473" r:id="rId54"/>
    <p:sldId id="479" r:id="rId55"/>
    <p:sldId id="476" r:id="rId56"/>
    <p:sldId id="477" r:id="rId57"/>
    <p:sldId id="478" r:id="rId58"/>
    <p:sldId id="464" r:id="rId59"/>
    <p:sldId id="634" r:id="rId60"/>
    <p:sldId id="543" r:id="rId61"/>
    <p:sldId id="619" r:id="rId62"/>
    <p:sldId id="621" r:id="rId63"/>
    <p:sldId id="627" r:id="rId64"/>
    <p:sldId id="626" r:id="rId65"/>
    <p:sldId id="628" r:id="rId66"/>
    <p:sldId id="631" r:id="rId67"/>
    <p:sldId id="636" r:id="rId68"/>
    <p:sldId id="635" r:id="rId69"/>
    <p:sldId id="633" r:id="rId70"/>
    <p:sldId id="630" r:id="rId71"/>
    <p:sldId id="265" r:id="rId72"/>
    <p:sldId id="665" r:id="rId73"/>
    <p:sldId id="666" r:id="rId74"/>
    <p:sldId id="654" r:id="rId75"/>
    <p:sldId id="667" r:id="rId76"/>
    <p:sldId id="668" r:id="rId77"/>
    <p:sldId id="669" r:id="rId78"/>
    <p:sldId id="664" r:id="rId79"/>
    <p:sldId id="676" r:id="rId80"/>
    <p:sldId id="678" r:id="rId81"/>
    <p:sldId id="647" r:id="rId82"/>
    <p:sldId id="648" r:id="rId83"/>
    <p:sldId id="466" r:id="rId84"/>
    <p:sldId id="467" r:id="rId85"/>
    <p:sldId id="649" r:id="rId86"/>
    <p:sldId id="474" r:id="rId87"/>
    <p:sldId id="650" r:id="rId8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isability Inclusion 101" id="{1C8A1688-F59B-48A5-9C98-3CE0690E93E5}">
          <p14:sldIdLst>
            <p14:sldId id="256"/>
            <p14:sldId id="297"/>
            <p14:sldId id="291"/>
            <p14:sldId id="295"/>
            <p14:sldId id="261"/>
            <p14:sldId id="289"/>
            <p14:sldId id="262"/>
            <p14:sldId id="288"/>
            <p14:sldId id="264"/>
            <p14:sldId id="284"/>
            <p14:sldId id="287"/>
            <p14:sldId id="285"/>
            <p14:sldId id="286"/>
            <p14:sldId id="292"/>
            <p14:sldId id="290"/>
            <p14:sldId id="296"/>
          </p14:sldIdLst>
        </p14:section>
        <p14:section name="Cross the LIne" id="{2436B0C1-6FF5-214C-946E-5EC4800C3741}">
          <p14:sldIdLst>
            <p14:sldId id="377"/>
            <p14:sldId id="379"/>
            <p14:sldId id="380"/>
            <p14:sldId id="381"/>
            <p14:sldId id="382"/>
            <p14:sldId id="411"/>
            <p14:sldId id="399"/>
            <p14:sldId id="412"/>
            <p14:sldId id="416"/>
            <p14:sldId id="413"/>
            <p14:sldId id="417"/>
            <p14:sldId id="414"/>
            <p14:sldId id="418"/>
            <p14:sldId id="415"/>
            <p14:sldId id="419"/>
            <p14:sldId id="392"/>
            <p14:sldId id="394"/>
          </p14:sldIdLst>
        </p14:section>
        <p14:section name="The Wall" id="{221830D9-F110-4429-BCF2-9137083E35DB}">
          <p14:sldIdLst>
            <p14:sldId id="638"/>
            <p14:sldId id="391"/>
            <p14:sldId id="301"/>
            <p14:sldId id="640"/>
            <p14:sldId id="641"/>
            <p14:sldId id="642"/>
            <p14:sldId id="679"/>
            <p14:sldId id="306"/>
            <p14:sldId id="305"/>
          </p14:sldIdLst>
        </p14:section>
        <p14:section name="Language and Terminology, Part 1" id="{156F73C6-E7C5-F44B-94CD-7A4FD8104909}">
          <p14:sldIdLst>
            <p14:sldId id="637"/>
            <p14:sldId id="270"/>
            <p14:sldId id="368"/>
            <p14:sldId id="369"/>
            <p14:sldId id="307"/>
          </p14:sldIdLst>
        </p14:section>
        <p14:section name="Language and Terminology, Part 2" id="{E1F1184E-C01E-1940-808F-BF444F3D2040}">
          <p14:sldIdLst>
            <p14:sldId id="461"/>
            <p14:sldId id="453"/>
            <p14:sldId id="473"/>
            <p14:sldId id="479"/>
            <p14:sldId id="476"/>
            <p14:sldId id="477"/>
            <p14:sldId id="478"/>
            <p14:sldId id="464"/>
          </p14:sldIdLst>
        </p14:section>
        <p14:section name="Reasons Why" id="{8E8845AA-A819-B042-9FA0-31B510F39A58}">
          <p14:sldIdLst>
            <p14:sldId id="634"/>
            <p14:sldId id="543"/>
            <p14:sldId id="619"/>
            <p14:sldId id="621"/>
            <p14:sldId id="627"/>
            <p14:sldId id="626"/>
            <p14:sldId id="628"/>
            <p14:sldId id="631"/>
            <p14:sldId id="636"/>
            <p14:sldId id="635"/>
            <p14:sldId id="633"/>
            <p14:sldId id="630"/>
          </p14:sldIdLst>
        </p14:section>
        <p14:section name="Why Did She Die?" id="{ED05C317-1A74-F742-B170-6E7E54F0E985}">
          <p14:sldIdLst>
            <p14:sldId id="265"/>
            <p14:sldId id="665"/>
            <p14:sldId id="666"/>
            <p14:sldId id="654"/>
            <p14:sldId id="667"/>
            <p14:sldId id="668"/>
            <p14:sldId id="669"/>
            <p14:sldId id="664"/>
            <p14:sldId id="676"/>
            <p14:sldId id="678"/>
          </p14:sldIdLst>
        </p14:section>
        <p14:section name="The Last Abortion" id="{CC8DF597-C0C9-0548-A075-54E934EF6BE3}">
          <p14:sldIdLst>
            <p14:sldId id="647"/>
            <p14:sldId id="648"/>
            <p14:sldId id="466"/>
            <p14:sldId id="467"/>
            <p14:sldId id="649"/>
            <p14:sldId id="474"/>
            <p14:sldId id="65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Colletti" initials="JC" lastIdx="1" clrIdx="0">
    <p:extLst>
      <p:ext uri="{19B8F6BF-5375-455C-9EA6-DF929625EA0E}">
        <p15:presenceInfo xmlns:p15="http://schemas.microsoft.com/office/powerpoint/2012/main" userId="S::collettij@IPAS.ORG::5b1b0202-0c16-407e-8d87-8888e95c6865" providerId="AD"/>
      </p:ext>
    </p:extLst>
  </p:cmAuthor>
  <p:cmAuthor id="2" name="Kyra Freestar" initials="KF" lastIdx="9" clrIdx="1">
    <p:extLst>
      <p:ext uri="{19B8F6BF-5375-455C-9EA6-DF929625EA0E}">
        <p15:presenceInfo xmlns:p15="http://schemas.microsoft.com/office/powerpoint/2012/main" userId="S::kyra@tandemediting.onmicrosoft.com::825c0228-132c-4c61-8385-cfd0729bb9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8" autoAdjust="0"/>
    <p:restoredTop sz="62177"/>
  </p:normalViewPr>
  <p:slideViewPr>
    <p:cSldViewPr snapToGrid="0">
      <p:cViewPr varScale="1">
        <p:scale>
          <a:sx n="72" d="100"/>
          <a:sy n="72" d="100"/>
        </p:scale>
        <p:origin x="236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notesMaster" Target="notesMasters/notesMaster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commentAuthors" Target="commentAuthors.xml"/><Relationship Id="rId95" Type="http://schemas.microsoft.com/office/2016/11/relationships/changesInfo" Target="changesInfos/changesInfo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Colletti" userId="5b1b0202-0c16-407e-8d87-8888e95c6865" providerId="ADAL" clId="{C4F310FD-E250-424B-81E5-0DDE011D60F4}"/>
    <pc:docChg chg="custSel">
      <pc:chgData name="Jennifer Colletti" userId="5b1b0202-0c16-407e-8d87-8888e95c6865" providerId="ADAL" clId="{C4F310FD-E250-424B-81E5-0DDE011D60F4}" dt="2021-08-20T15:37:15.888" v="0" actId="1589"/>
      <pc:docMkLst>
        <pc:docMk/>
      </pc:docMkLst>
      <pc:sldChg chg="addCm">
        <pc:chgData name="Jennifer Colletti" userId="5b1b0202-0c16-407e-8d87-8888e95c6865" providerId="ADAL" clId="{C4F310FD-E250-424B-81E5-0DDE011D60F4}" dt="2021-08-20T15:37:15.888" v="0" actId="1589"/>
        <pc:sldMkLst>
          <pc:docMk/>
          <pc:sldMk cId="3403817690" sldId="26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59A4BE-E93A-4887-BF5C-E706E938F7F6}"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GB"/>
        </a:p>
      </dgm:t>
    </dgm:pt>
    <dgm:pt modelId="{7A97302A-6E67-483A-B295-DFC2D9F4B192}">
      <dgm:prSet phldrT="[Text]" custT="1"/>
      <dgm:spPr/>
      <dgm:t>
        <a:bodyPr rtlCol="0" anchor="ctr"/>
        <a:lstStyle/>
        <a:p>
          <a:pPr marL="0" algn="ctr" defTabSz="914400" rtl="0" eaLnBrk="1" latinLnBrk="0" hangingPunct="1"/>
          <a:r>
            <a:rPr lang="en-GB" sz="1800" b="1" kern="1200">
              <a:latin typeface="Arial" panose="020B0604020202020204" pitchFamily="34" charset="0"/>
              <a:ea typeface="+mn-ea"/>
              <a:cs typeface="Arial" panose="020B0604020202020204" pitchFamily="34" charset="0"/>
            </a:rPr>
            <a:t>Problem =  Individual</a:t>
          </a:r>
          <a:endParaRPr lang="en-GB" sz="1800" b="1" kern="1200" dirty="0">
            <a:latin typeface="Arial" panose="020B0604020202020204" pitchFamily="34" charset="0"/>
            <a:ea typeface="+mn-ea"/>
            <a:cs typeface="Arial" panose="020B0604020202020204" pitchFamily="34" charset="0"/>
          </a:endParaRPr>
        </a:p>
      </dgm:t>
    </dgm:pt>
    <dgm:pt modelId="{5FF17B5E-FB0C-4532-9E39-55526200811B}" type="parTrans" cxnId="{500B7851-C1C4-471A-98C6-75B59964669C}">
      <dgm:prSet/>
      <dgm:spPr/>
      <dgm:t>
        <a:bodyPr/>
        <a:lstStyle/>
        <a:p>
          <a:endParaRPr lang="en-GB"/>
        </a:p>
      </dgm:t>
    </dgm:pt>
    <dgm:pt modelId="{63031EC0-9F45-4C15-B175-9FF9E5B33584}" type="sibTrans" cxnId="{500B7851-C1C4-471A-98C6-75B59964669C}">
      <dgm:prSet/>
      <dgm:spPr/>
      <dgm:t>
        <a:bodyPr/>
        <a:lstStyle/>
        <a:p>
          <a:endParaRPr lang="en-GB"/>
        </a:p>
      </dgm:t>
    </dgm:pt>
    <dgm:pt modelId="{6E908C78-C2FE-4859-A611-A56C0C4152B4}">
      <dgm:prSet phldrT="[Text]" custT="1"/>
      <dgm:spPr>
        <a:solidFill>
          <a:schemeClr val="accent5"/>
        </a:solidFill>
      </dgm:spPr>
      <dgm:t>
        <a:bodyPr/>
        <a:lstStyle/>
        <a:p>
          <a:r>
            <a:rPr lang="en-GB" sz="1800">
              <a:solidFill>
                <a:schemeClr val="accent3"/>
              </a:solidFill>
              <a:latin typeface="Arial" panose="020B0604020202020204" pitchFamily="34" charset="0"/>
              <a:cs typeface="Arial" panose="020B0604020202020204" pitchFamily="34" charset="0"/>
            </a:rPr>
            <a:t>Brave</a:t>
          </a:r>
          <a:endParaRPr lang="en-GB" sz="1800" dirty="0">
            <a:solidFill>
              <a:schemeClr val="accent3"/>
            </a:solidFill>
            <a:latin typeface="Arial" panose="020B0604020202020204" pitchFamily="34" charset="0"/>
            <a:cs typeface="Arial" panose="020B0604020202020204" pitchFamily="34" charset="0"/>
          </a:endParaRPr>
        </a:p>
      </dgm:t>
    </dgm:pt>
    <dgm:pt modelId="{281AD455-8CC3-45FF-BE9D-F646AE96BECA}" type="parTrans" cxnId="{651CBF14-5BFB-4E2A-87CF-64F59EEC12A8}">
      <dgm:prSet custT="1"/>
      <dgm:spPr>
        <a:ln>
          <a:solidFill>
            <a:schemeClr val="accent1"/>
          </a:solidFill>
        </a:ln>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gm:t>
    </dgm:pt>
    <dgm:pt modelId="{3A35FD0B-8FF5-4EEC-939B-C018E7963B1D}" type="sibTrans" cxnId="{651CBF14-5BFB-4E2A-87CF-64F59EEC12A8}">
      <dgm:prSet/>
      <dgm:spPr/>
      <dgm:t>
        <a:bodyPr/>
        <a:lstStyle/>
        <a:p>
          <a:endParaRPr lang="en-GB"/>
        </a:p>
      </dgm:t>
    </dgm:pt>
    <dgm:pt modelId="{5C8E9BEF-2F2A-4A86-BCF7-4FBE88649787}">
      <dgm:prSet phldrT="[Text]" custT="1"/>
      <dgm:spPr>
        <a:solidFill>
          <a:schemeClr val="accent5"/>
        </a:solidFill>
      </dgm:spPr>
      <dgm:t>
        <a:bodyPr spcFirstLastPara="0" vert="horz" wrap="square" lIns="11430" tIns="11430" rIns="11430" bIns="11430" numCol="1" spcCol="1270" anchor="ctr" anchorCtr="0"/>
        <a:lstStyle/>
        <a:p>
          <a:r>
            <a:rPr lang="en-GB" sz="1800">
              <a:solidFill>
                <a:schemeClr val="accent3"/>
              </a:solidFill>
              <a:latin typeface="Arial" panose="020B0604020202020204" pitchFamily="34" charset="0"/>
              <a:cs typeface="Arial" panose="020B0604020202020204" pitchFamily="34" charset="0"/>
            </a:rPr>
            <a:t>Bitter and twisted</a:t>
          </a:r>
          <a:endParaRPr lang="en-GB" sz="1800" dirty="0">
            <a:solidFill>
              <a:schemeClr val="accent3"/>
            </a:solidFill>
            <a:latin typeface="Arial" panose="020B0604020202020204" pitchFamily="34" charset="0"/>
            <a:cs typeface="Arial" panose="020B0604020202020204" pitchFamily="34" charset="0"/>
          </a:endParaRPr>
        </a:p>
      </dgm:t>
    </dgm:pt>
    <dgm:pt modelId="{5495E327-6960-4404-93FD-2114208D44A0}" type="parTrans" cxnId="{EF1E6E4F-4FC1-4B96-BD0E-2934C3B5C366}">
      <dgm:prSet custT="1"/>
      <dgm:spPr>
        <a:ln>
          <a:solidFill>
            <a:schemeClr val="accent1"/>
          </a:solidFill>
        </a:ln>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gm:t>
    </dgm:pt>
    <dgm:pt modelId="{336F3D28-5FD9-4BAF-8BB2-6D082095F126}" type="sibTrans" cxnId="{EF1E6E4F-4FC1-4B96-BD0E-2934C3B5C366}">
      <dgm:prSet/>
      <dgm:spPr/>
      <dgm:t>
        <a:bodyPr/>
        <a:lstStyle/>
        <a:p>
          <a:endParaRPr lang="en-GB"/>
        </a:p>
      </dgm:t>
    </dgm:pt>
    <dgm:pt modelId="{4FA75E32-593D-4651-832E-FAE160F0C764}">
      <dgm:prSet phldrT="[Text]" custT="1"/>
      <dgm:spPr>
        <a:solidFill>
          <a:schemeClr val="accent5"/>
        </a:solidFill>
      </dgm:spPr>
      <dgm:t>
        <a:bodyPr spcFirstLastPara="0" vert="horz" wrap="square" lIns="11430" tIns="11430" rIns="11430" bIns="11430" numCol="1" spcCol="1270" anchor="ctr" anchorCtr="0"/>
        <a:lstStyle/>
        <a:p>
          <a:pPr marL="0" lvl="0" indent="0" algn="ctr" defTabSz="800100">
            <a:lnSpc>
              <a:spcPct val="90000"/>
            </a:lnSpc>
            <a:spcBef>
              <a:spcPct val="0"/>
            </a:spcBef>
            <a:spcAft>
              <a:spcPct val="35000"/>
            </a:spcAft>
            <a:buNone/>
          </a:pPr>
          <a:r>
            <a:rPr lang="en-GB" sz="1800" kern="1200">
              <a:solidFill>
                <a:schemeClr val="accent3"/>
              </a:solidFill>
              <a:latin typeface="Arial" panose="020B0604020202020204" pitchFamily="34" charset="0"/>
              <a:ea typeface="+mn-ea"/>
              <a:cs typeface="Arial" panose="020B0604020202020204" pitchFamily="34" charset="0"/>
            </a:rPr>
            <a:t>Patient</a:t>
          </a:r>
        </a:p>
      </dgm:t>
    </dgm:pt>
    <dgm:pt modelId="{54EAA4FC-233E-48C6-AEAF-455487B4399E}" type="parTrans" cxnId="{B9D1E738-974B-4203-98ED-D9112337C2BF}">
      <dgm:prSet custT="1"/>
      <dgm:spPr>
        <a:ln>
          <a:solidFill>
            <a:schemeClr val="accent1"/>
          </a:solidFill>
        </a:ln>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gm:t>
    </dgm:pt>
    <dgm:pt modelId="{C3F65408-EEA2-49D6-BC95-414C290AD2E4}" type="sibTrans" cxnId="{B9D1E738-974B-4203-98ED-D9112337C2BF}">
      <dgm:prSet/>
      <dgm:spPr/>
      <dgm:t>
        <a:bodyPr/>
        <a:lstStyle/>
        <a:p>
          <a:endParaRPr lang="en-GB"/>
        </a:p>
      </dgm:t>
    </dgm:pt>
    <dgm:pt modelId="{741E729E-C3E7-4099-929D-3D5F709953D0}">
      <dgm:prSet phldrT="[Text]" custT="1"/>
      <dgm:spPr>
        <a:solidFill>
          <a:schemeClr val="accent5"/>
        </a:solidFill>
      </dgm:spPr>
      <dgm:t>
        <a:bodyPr spcFirstLastPara="0" vert="horz" wrap="square" lIns="11430" tIns="11430" rIns="11430" bIns="11430" numCol="1" spcCol="1270" anchor="ctr" anchorCtr="0"/>
        <a:lstStyle/>
        <a:p>
          <a:pPr marL="0" lvl="0" indent="0" algn="ctr" defTabSz="800100">
            <a:lnSpc>
              <a:spcPct val="90000"/>
            </a:lnSpc>
            <a:spcBef>
              <a:spcPct val="0"/>
            </a:spcBef>
            <a:spcAft>
              <a:spcPct val="35000"/>
            </a:spcAft>
            <a:buNone/>
          </a:pPr>
          <a:r>
            <a:rPr lang="en-GB" sz="1800" kern="1200">
              <a:solidFill>
                <a:schemeClr val="accent3"/>
              </a:solidFill>
              <a:latin typeface="Arial" panose="020B0604020202020204" pitchFamily="34" charset="0"/>
              <a:ea typeface="+mn-ea"/>
              <a:cs typeface="Arial" panose="020B0604020202020204" pitchFamily="34" charset="0"/>
            </a:rPr>
            <a:t>Care</a:t>
          </a:r>
        </a:p>
      </dgm:t>
    </dgm:pt>
    <dgm:pt modelId="{B60A396B-2D51-49C7-8317-C156AF5EACC7}" type="parTrans" cxnId="{842FE6E6-C722-4327-B688-DB9ADE036B31}">
      <dgm:prSet custT="1"/>
      <dgm:spPr>
        <a:ln>
          <a:solidFill>
            <a:schemeClr val="accent1"/>
          </a:solidFill>
        </a:ln>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gm:t>
    </dgm:pt>
    <dgm:pt modelId="{9EA813E6-7C29-4661-8B6D-5980034FCEA9}" type="sibTrans" cxnId="{842FE6E6-C722-4327-B688-DB9ADE036B31}">
      <dgm:prSet/>
      <dgm:spPr/>
      <dgm:t>
        <a:bodyPr/>
        <a:lstStyle/>
        <a:p>
          <a:endParaRPr lang="en-GB"/>
        </a:p>
      </dgm:t>
    </dgm:pt>
    <dgm:pt modelId="{FE5B873C-F1B3-42EC-874E-C2D3ACFB4F69}">
      <dgm:prSet phldrT="[Text]" custT="1"/>
      <dgm:spPr>
        <a:solidFill>
          <a:schemeClr val="accent5"/>
        </a:solidFill>
      </dgm:spPr>
      <dgm:t>
        <a:bodyPr spcFirstLastPara="0" vert="horz" wrap="square" lIns="11430" tIns="11430" rIns="11430" bIns="11430" numCol="1" spcCol="1270" anchor="ctr" anchorCtr="0"/>
        <a:lstStyle/>
        <a:p>
          <a:pPr marL="0" lvl="0" indent="0" algn="ctr" defTabSz="800100">
            <a:lnSpc>
              <a:spcPct val="90000"/>
            </a:lnSpc>
            <a:spcBef>
              <a:spcPct val="0"/>
            </a:spcBef>
            <a:spcAft>
              <a:spcPct val="35000"/>
            </a:spcAft>
            <a:buNone/>
          </a:pPr>
          <a:r>
            <a:rPr lang="en-GB" sz="1800" kern="1200">
              <a:solidFill>
                <a:schemeClr val="accent3"/>
              </a:solidFill>
              <a:latin typeface="Arial" panose="020B0604020202020204" pitchFamily="34" charset="0"/>
              <a:ea typeface="+mn-ea"/>
              <a:cs typeface="Arial" panose="020B0604020202020204" pitchFamily="34" charset="0"/>
            </a:rPr>
            <a:t>Pity</a:t>
          </a:r>
          <a:endParaRPr lang="en-GB" sz="1800" kern="1200" dirty="0">
            <a:solidFill>
              <a:schemeClr val="accent3"/>
            </a:solidFill>
            <a:latin typeface="Arial" panose="020B0604020202020204" pitchFamily="34" charset="0"/>
            <a:ea typeface="+mn-ea"/>
            <a:cs typeface="Arial" panose="020B0604020202020204" pitchFamily="34" charset="0"/>
          </a:endParaRPr>
        </a:p>
      </dgm:t>
    </dgm:pt>
    <dgm:pt modelId="{20C110BD-3B06-4D5C-BDA5-6B1A5DE7CAC4}" type="parTrans" cxnId="{E4CDA917-BE36-4EC8-83FE-FC447449BB46}">
      <dgm:prSet custT="1"/>
      <dgm:spPr>
        <a:ln>
          <a:solidFill>
            <a:schemeClr val="accent1"/>
          </a:solidFill>
        </a:ln>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gm:t>
    </dgm:pt>
    <dgm:pt modelId="{EDBC6144-5858-4117-9AC4-ABB408F3E1FA}" type="sibTrans" cxnId="{E4CDA917-BE36-4EC8-83FE-FC447449BB46}">
      <dgm:prSet/>
      <dgm:spPr/>
      <dgm:t>
        <a:bodyPr/>
        <a:lstStyle/>
        <a:p>
          <a:endParaRPr lang="en-GB"/>
        </a:p>
      </dgm:t>
    </dgm:pt>
    <dgm:pt modelId="{392E5213-0660-4A5E-AD56-A2CEA623D615}">
      <dgm:prSet phldrT="[Text]" custT="1"/>
      <dgm:spPr>
        <a:solidFill>
          <a:schemeClr val="accent5"/>
        </a:solidFill>
      </dgm:spPr>
      <dgm:t>
        <a:bodyPr spcFirstLastPara="0" vert="horz" wrap="square" lIns="11430" tIns="11430" rIns="11430" bIns="11430" numCol="1" spcCol="1270" anchor="ctr" anchorCtr="0"/>
        <a:lstStyle/>
        <a:p>
          <a:r>
            <a:rPr lang="en-GB" sz="1800">
              <a:solidFill>
                <a:schemeClr val="accent3"/>
              </a:solidFill>
              <a:latin typeface="Arial" panose="020B0604020202020204" pitchFamily="34" charset="0"/>
              <a:cs typeface="Arial" panose="020B0604020202020204" pitchFamily="34" charset="0"/>
            </a:rPr>
            <a:t>Cannot walk or see</a:t>
          </a:r>
          <a:endParaRPr lang="en-GB" sz="1800" dirty="0">
            <a:solidFill>
              <a:schemeClr val="accent3"/>
            </a:solidFill>
            <a:latin typeface="Arial" panose="020B0604020202020204" pitchFamily="34" charset="0"/>
            <a:cs typeface="Arial" panose="020B0604020202020204" pitchFamily="34" charset="0"/>
          </a:endParaRPr>
        </a:p>
      </dgm:t>
    </dgm:pt>
    <dgm:pt modelId="{714C31C0-F8DE-4B5C-9BF9-818BE80ED3A2}" type="parTrans" cxnId="{F1DD4B46-2BB5-49D1-8467-89F823293EC8}">
      <dgm:prSet custT="1"/>
      <dgm:spPr>
        <a:ln>
          <a:solidFill>
            <a:schemeClr val="accent1"/>
          </a:solidFill>
        </a:ln>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gm:t>
    </dgm:pt>
    <dgm:pt modelId="{481969D9-F592-4D9A-8932-DB8C83D51713}" type="sibTrans" cxnId="{F1DD4B46-2BB5-49D1-8467-89F823293EC8}">
      <dgm:prSet/>
      <dgm:spPr/>
      <dgm:t>
        <a:bodyPr/>
        <a:lstStyle/>
        <a:p>
          <a:endParaRPr lang="en-GB"/>
        </a:p>
      </dgm:t>
    </dgm:pt>
    <dgm:pt modelId="{94EDAA9D-0874-48EB-B547-B94E653BB0C1}">
      <dgm:prSet phldrT="[Text]" custT="1"/>
      <dgm:spPr>
        <a:solidFill>
          <a:schemeClr val="accent5"/>
        </a:solidFill>
      </dgm:spPr>
      <dgm:t>
        <a:bodyPr spcFirstLastPara="0" vert="horz" wrap="square" lIns="11430" tIns="11430" rIns="11430" bIns="11430" numCol="1" spcCol="1270" anchor="ctr" anchorCtr="0"/>
        <a:lstStyle/>
        <a:p>
          <a:pPr marL="0" lvl="0" indent="0" algn="ctr" defTabSz="800100">
            <a:lnSpc>
              <a:spcPct val="90000"/>
            </a:lnSpc>
            <a:spcBef>
              <a:spcPct val="0"/>
            </a:spcBef>
            <a:spcAft>
              <a:spcPct val="35000"/>
            </a:spcAft>
            <a:buNone/>
          </a:pPr>
          <a:r>
            <a:rPr lang="en-GB" sz="1800" kern="1200">
              <a:solidFill>
                <a:schemeClr val="accent3"/>
              </a:solidFill>
              <a:latin typeface="Arial" panose="020B0604020202020204" pitchFamily="34" charset="0"/>
              <a:ea typeface="+mn-ea"/>
              <a:cs typeface="Arial" panose="020B0604020202020204" pitchFamily="34" charset="0"/>
            </a:rPr>
            <a:t>Sad or tragic</a:t>
          </a:r>
          <a:endParaRPr lang="en-GB" sz="1800" kern="1200" dirty="0">
            <a:solidFill>
              <a:schemeClr val="accent3"/>
            </a:solidFill>
            <a:latin typeface="Arial" panose="020B0604020202020204" pitchFamily="34" charset="0"/>
            <a:ea typeface="+mn-ea"/>
            <a:cs typeface="Arial" panose="020B0604020202020204" pitchFamily="34" charset="0"/>
          </a:endParaRPr>
        </a:p>
      </dgm:t>
    </dgm:pt>
    <dgm:pt modelId="{F063E48A-5E4F-4600-AD64-64E64240A6F4}" type="parTrans" cxnId="{4C1CAD0F-AE08-436A-B98E-F283990EA3CF}">
      <dgm:prSet custT="1"/>
      <dgm:spPr>
        <a:ln>
          <a:solidFill>
            <a:schemeClr val="accent1"/>
          </a:solidFill>
        </a:ln>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gm:t>
    </dgm:pt>
    <dgm:pt modelId="{79D7F4A0-42B6-4054-9C86-781E3B3F7575}" type="sibTrans" cxnId="{4C1CAD0F-AE08-436A-B98E-F283990EA3CF}">
      <dgm:prSet/>
      <dgm:spPr/>
      <dgm:t>
        <a:bodyPr/>
        <a:lstStyle/>
        <a:p>
          <a:endParaRPr lang="en-GB"/>
        </a:p>
      </dgm:t>
    </dgm:pt>
    <dgm:pt modelId="{C9DFAFA4-58D1-444F-9C70-0E251ACD7150}">
      <dgm:prSet phldrT="[Text]"/>
      <dgm:spPr/>
      <dgm:t>
        <a:bodyPr/>
        <a:lstStyle/>
        <a:p>
          <a:endParaRPr lang="en-GB">
            <a:solidFill>
              <a:schemeClr val="tx1"/>
            </a:solidFill>
          </a:endParaRPr>
        </a:p>
      </dgm:t>
    </dgm:pt>
    <dgm:pt modelId="{4ED32BBB-9812-41BD-8780-579CD67F8B8F}" type="parTrans" cxnId="{840F9E6E-F372-43C6-88B1-60457C9DFFA7}">
      <dgm:prSet/>
      <dgm:spPr/>
      <dgm:t>
        <a:bodyPr/>
        <a:lstStyle/>
        <a:p>
          <a:endParaRPr lang="en-GB"/>
        </a:p>
      </dgm:t>
    </dgm:pt>
    <dgm:pt modelId="{B273C2E2-E7EC-4DF6-A05F-9D00270F05EB}" type="sibTrans" cxnId="{840F9E6E-F372-43C6-88B1-60457C9DFFA7}">
      <dgm:prSet/>
      <dgm:spPr/>
      <dgm:t>
        <a:bodyPr/>
        <a:lstStyle/>
        <a:p>
          <a:endParaRPr lang="en-GB"/>
        </a:p>
      </dgm:t>
    </dgm:pt>
    <dgm:pt modelId="{122F243E-928B-4803-B12F-8947B9DDF6FA}" type="pres">
      <dgm:prSet presAssocID="{8759A4BE-E93A-4887-BF5C-E706E938F7F6}" presName="cycle" presStyleCnt="0">
        <dgm:presLayoutVars>
          <dgm:chMax val="1"/>
          <dgm:dir/>
          <dgm:animLvl val="ctr"/>
          <dgm:resizeHandles val="exact"/>
        </dgm:presLayoutVars>
      </dgm:prSet>
      <dgm:spPr/>
    </dgm:pt>
    <dgm:pt modelId="{CEF7C13E-68AC-4829-B4D9-D08BB14CD912}" type="pres">
      <dgm:prSet presAssocID="{7A97302A-6E67-483A-B295-DFC2D9F4B192}" presName="centerShape" presStyleLbl="node0" presStyleIdx="0" presStyleCnt="1" custScaleX="123786" custScaleY="123786"/>
      <dgm:spPr>
        <a:xfrm>
          <a:off x="2030372" y="1698516"/>
          <a:ext cx="1120854" cy="1120854"/>
        </a:xfrm>
        <a:prstGeom prst="ellipse">
          <a:avLst/>
        </a:prstGeom>
      </dgm:spPr>
    </dgm:pt>
    <dgm:pt modelId="{7CB4C13C-B835-47D7-9908-A325D4E6AF0E}" type="pres">
      <dgm:prSet presAssocID="{281AD455-8CC3-45FF-BE9D-F646AE96BECA}" presName="Name9" presStyleLbl="parChTrans1D2" presStyleIdx="0" presStyleCnt="7"/>
      <dgm:spPr>
        <a:xfrm rot="16200000">
          <a:off x="2334012" y="1374887"/>
          <a:ext cx="513575" cy="38936"/>
        </a:xfrm>
        <a:custGeom>
          <a:avLst/>
          <a:gdLst/>
          <a:ahLst/>
          <a:cxnLst/>
          <a:rect l="0" t="0" r="0" b="0"/>
          <a:pathLst>
            <a:path>
              <a:moveTo>
                <a:pt x="0" y="19468"/>
              </a:moveTo>
              <a:lnTo>
                <a:pt x="513575" y="19468"/>
              </a:lnTo>
            </a:path>
          </a:pathLst>
        </a:custGeom>
      </dgm:spPr>
    </dgm:pt>
    <dgm:pt modelId="{FB6906F1-AD7D-428B-83DF-4FB44C566E7A}" type="pres">
      <dgm:prSet presAssocID="{281AD455-8CC3-45FF-BE9D-F646AE96BECA}" presName="connTx" presStyleLbl="parChTrans1D2" presStyleIdx="0" presStyleCnt="7"/>
      <dgm:spPr/>
    </dgm:pt>
    <dgm:pt modelId="{5C786095-DA1B-425B-B7A0-13122A17D75C}" type="pres">
      <dgm:prSet presAssocID="{6E908C78-C2FE-4859-A611-A56C0C4152B4}" presName="node" presStyleLbl="node1" presStyleIdx="0" presStyleCnt="7">
        <dgm:presLayoutVars>
          <dgm:bulletEnabled val="1"/>
        </dgm:presLayoutVars>
      </dgm:prSet>
      <dgm:spPr/>
    </dgm:pt>
    <dgm:pt modelId="{6A00C6BB-AB07-4BFD-A14E-CF9B63F343F7}" type="pres">
      <dgm:prSet presAssocID="{20C110BD-3B06-4D5C-BDA5-6B1A5DE7CAC4}" presName="Name9" presStyleLbl="parChTrans1D2" presStyleIdx="1" presStyleCnt="7"/>
      <dgm:spPr>
        <a:xfrm rot="19285714">
          <a:off x="3086734" y="1673554"/>
          <a:ext cx="427416" cy="38936"/>
        </a:xfrm>
        <a:custGeom>
          <a:avLst/>
          <a:gdLst/>
          <a:ahLst/>
          <a:cxnLst/>
          <a:rect l="0" t="0" r="0" b="0"/>
          <a:pathLst>
            <a:path>
              <a:moveTo>
                <a:pt x="0" y="19468"/>
              </a:moveTo>
              <a:lnTo>
                <a:pt x="427416" y="19468"/>
              </a:lnTo>
            </a:path>
          </a:pathLst>
        </a:custGeom>
      </dgm:spPr>
    </dgm:pt>
    <dgm:pt modelId="{E203C1E3-54A8-4A05-9719-C1CC97AED037}" type="pres">
      <dgm:prSet presAssocID="{20C110BD-3B06-4D5C-BDA5-6B1A5DE7CAC4}" presName="connTx" presStyleLbl="parChTrans1D2" presStyleIdx="1" presStyleCnt="7"/>
      <dgm:spPr/>
    </dgm:pt>
    <dgm:pt modelId="{0BAAD1A0-BDD9-44A3-A882-7BA39C1DAAB9}" type="pres">
      <dgm:prSet presAssocID="{FE5B873C-F1B3-42EC-874E-C2D3ACFB4F69}" presName="node" presStyleLbl="node1" presStyleIdx="1" presStyleCnt="7">
        <dgm:presLayoutVars>
          <dgm:bulletEnabled val="1"/>
        </dgm:presLayoutVars>
      </dgm:prSet>
      <dgm:spPr>
        <a:xfrm>
          <a:off x="3345259" y="649929"/>
          <a:ext cx="1120854" cy="1120854"/>
        </a:xfrm>
        <a:prstGeom prst="ellipse">
          <a:avLst/>
        </a:prstGeom>
      </dgm:spPr>
    </dgm:pt>
    <dgm:pt modelId="{776DC090-393D-485E-90FC-82CE6FADE8AB}" type="pres">
      <dgm:prSet presAssocID="{5495E327-6960-4404-93FD-2114208D44A0}" presName="Name9" presStyleLbl="parChTrans1D2" presStyleIdx="2" presStyleCnt="7"/>
      <dgm:spPr>
        <a:xfrm rot="771429">
          <a:off x="3328229" y="2448912"/>
          <a:ext cx="360348" cy="38936"/>
        </a:xfrm>
        <a:custGeom>
          <a:avLst/>
          <a:gdLst/>
          <a:ahLst/>
          <a:cxnLst/>
          <a:rect l="0" t="0" r="0" b="0"/>
          <a:pathLst>
            <a:path>
              <a:moveTo>
                <a:pt x="0" y="19468"/>
              </a:moveTo>
              <a:lnTo>
                <a:pt x="360348" y="19468"/>
              </a:lnTo>
            </a:path>
          </a:pathLst>
        </a:custGeom>
      </dgm:spPr>
    </dgm:pt>
    <dgm:pt modelId="{2494033A-4C89-42C1-91D8-42CFF844B71C}" type="pres">
      <dgm:prSet presAssocID="{5495E327-6960-4404-93FD-2114208D44A0}" presName="connTx" presStyleLbl="parChTrans1D2" presStyleIdx="2" presStyleCnt="7"/>
      <dgm:spPr/>
    </dgm:pt>
    <dgm:pt modelId="{A2FEC602-C912-43CF-88E5-40DE914DA40F}" type="pres">
      <dgm:prSet presAssocID="{5C8E9BEF-2F2A-4A86-BCF7-4FBE88649787}" presName="node" presStyleLbl="node1" presStyleIdx="2" presStyleCnt="7">
        <dgm:presLayoutVars>
          <dgm:bulletEnabled val="1"/>
        </dgm:presLayoutVars>
      </dgm:prSet>
      <dgm:spPr>
        <a:xfrm>
          <a:off x="3670009" y="2072753"/>
          <a:ext cx="1120854" cy="1120854"/>
        </a:xfrm>
        <a:prstGeom prst="ellipse">
          <a:avLst/>
        </a:prstGeom>
      </dgm:spPr>
    </dgm:pt>
    <dgm:pt modelId="{CDE95D4E-6E35-43A7-992D-CD001A6E56FF}" type="pres">
      <dgm:prSet presAssocID="{54EAA4FC-233E-48C6-AEAF-455487B4399E}" presName="Name9" presStyleLbl="parChTrans1D2" presStyleIdx="3" presStyleCnt="7"/>
      <dgm:spPr>
        <a:xfrm rot="3857143">
          <a:off x="2725664" y="3028824"/>
          <a:ext cx="490530" cy="38936"/>
        </a:xfrm>
        <a:custGeom>
          <a:avLst/>
          <a:gdLst/>
          <a:ahLst/>
          <a:cxnLst/>
          <a:rect l="0" t="0" r="0" b="0"/>
          <a:pathLst>
            <a:path>
              <a:moveTo>
                <a:pt x="0" y="19468"/>
              </a:moveTo>
              <a:lnTo>
                <a:pt x="490530" y="19468"/>
              </a:lnTo>
            </a:path>
          </a:pathLst>
        </a:custGeom>
      </dgm:spPr>
    </dgm:pt>
    <dgm:pt modelId="{F472E13E-18A5-4104-95C3-3BFA0C8B9511}" type="pres">
      <dgm:prSet presAssocID="{54EAA4FC-233E-48C6-AEAF-455487B4399E}" presName="connTx" presStyleLbl="parChTrans1D2" presStyleIdx="3" presStyleCnt="7"/>
      <dgm:spPr/>
    </dgm:pt>
    <dgm:pt modelId="{8A854E11-712F-41DE-875B-4EAF42F9505C}" type="pres">
      <dgm:prSet presAssocID="{4FA75E32-593D-4651-832E-FAE160F0C764}" presName="node" presStyleLbl="node1" presStyleIdx="3" presStyleCnt="7">
        <dgm:presLayoutVars>
          <dgm:bulletEnabled val="1"/>
        </dgm:presLayoutVars>
      </dgm:prSet>
      <dgm:spPr>
        <a:xfrm>
          <a:off x="2760079" y="3213768"/>
          <a:ext cx="1120854" cy="1120854"/>
        </a:xfrm>
        <a:prstGeom prst="ellipse">
          <a:avLst/>
        </a:prstGeom>
      </dgm:spPr>
    </dgm:pt>
    <dgm:pt modelId="{F7816702-9F03-4EC1-981B-117F4A3A0F2C}" type="pres">
      <dgm:prSet presAssocID="{B60A396B-2D51-49C7-8317-C156AF5EACC7}" presName="Name9" presStyleLbl="parChTrans1D2" presStyleIdx="4" presStyleCnt="7"/>
      <dgm:spPr>
        <a:xfrm rot="6942857">
          <a:off x="1965404" y="3028824"/>
          <a:ext cx="490530" cy="38936"/>
        </a:xfrm>
        <a:custGeom>
          <a:avLst/>
          <a:gdLst/>
          <a:ahLst/>
          <a:cxnLst/>
          <a:rect l="0" t="0" r="0" b="0"/>
          <a:pathLst>
            <a:path>
              <a:moveTo>
                <a:pt x="0" y="19468"/>
              </a:moveTo>
              <a:lnTo>
                <a:pt x="490530" y="19468"/>
              </a:lnTo>
            </a:path>
          </a:pathLst>
        </a:custGeom>
      </dgm:spPr>
    </dgm:pt>
    <dgm:pt modelId="{B33E0BDD-9D9F-4AD0-9254-E9C2FB82AF55}" type="pres">
      <dgm:prSet presAssocID="{B60A396B-2D51-49C7-8317-C156AF5EACC7}" presName="connTx" presStyleLbl="parChTrans1D2" presStyleIdx="4" presStyleCnt="7"/>
      <dgm:spPr/>
    </dgm:pt>
    <dgm:pt modelId="{4A072581-2440-436C-8E56-8B731C557D05}" type="pres">
      <dgm:prSet presAssocID="{741E729E-C3E7-4099-929D-3D5F709953D0}" presName="node" presStyleLbl="node1" presStyleIdx="4" presStyleCnt="7">
        <dgm:presLayoutVars>
          <dgm:bulletEnabled val="1"/>
        </dgm:presLayoutVars>
      </dgm:prSet>
      <dgm:spPr>
        <a:xfrm>
          <a:off x="1300665" y="3213768"/>
          <a:ext cx="1120854" cy="1120854"/>
        </a:xfrm>
        <a:prstGeom prst="ellipse">
          <a:avLst/>
        </a:prstGeom>
      </dgm:spPr>
    </dgm:pt>
    <dgm:pt modelId="{F7DDF168-BAC3-4352-8630-375D45259A27}" type="pres">
      <dgm:prSet presAssocID="{714C31C0-F8DE-4B5C-9BF9-818BE80ED3A2}" presName="Name9" presStyleLbl="parChTrans1D2" presStyleIdx="5" presStyleCnt="7"/>
      <dgm:spPr>
        <a:xfrm rot="10028571">
          <a:off x="1493022" y="2448912"/>
          <a:ext cx="360348" cy="38936"/>
        </a:xfrm>
        <a:custGeom>
          <a:avLst/>
          <a:gdLst/>
          <a:ahLst/>
          <a:cxnLst/>
          <a:rect l="0" t="0" r="0" b="0"/>
          <a:pathLst>
            <a:path>
              <a:moveTo>
                <a:pt x="0" y="19468"/>
              </a:moveTo>
              <a:lnTo>
                <a:pt x="360348" y="19468"/>
              </a:lnTo>
            </a:path>
          </a:pathLst>
        </a:custGeom>
      </dgm:spPr>
    </dgm:pt>
    <dgm:pt modelId="{1F95BAD1-41EE-485E-8766-642DF7174D4B}" type="pres">
      <dgm:prSet presAssocID="{714C31C0-F8DE-4B5C-9BF9-818BE80ED3A2}" presName="connTx" presStyleLbl="parChTrans1D2" presStyleIdx="5" presStyleCnt="7"/>
      <dgm:spPr/>
    </dgm:pt>
    <dgm:pt modelId="{9DC997F1-5369-4AFF-ABA2-3D3956B2B87A}" type="pres">
      <dgm:prSet presAssocID="{392E5213-0660-4A5E-AD56-A2CEA623D615}" presName="node" presStyleLbl="node1" presStyleIdx="5" presStyleCnt="7">
        <dgm:presLayoutVars>
          <dgm:bulletEnabled val="1"/>
        </dgm:presLayoutVars>
      </dgm:prSet>
      <dgm:spPr>
        <a:xfrm>
          <a:off x="390736" y="2072753"/>
          <a:ext cx="1120854" cy="1120854"/>
        </a:xfrm>
        <a:prstGeom prst="ellipse">
          <a:avLst/>
        </a:prstGeom>
      </dgm:spPr>
    </dgm:pt>
    <dgm:pt modelId="{663DC8AF-0A62-4C56-839C-AC22B3075B49}" type="pres">
      <dgm:prSet presAssocID="{F063E48A-5E4F-4600-AD64-64E64240A6F4}" presName="Name9" presStyleLbl="parChTrans1D2" presStyleIdx="6" presStyleCnt="7"/>
      <dgm:spPr>
        <a:xfrm rot="13114286">
          <a:off x="1667448" y="1673554"/>
          <a:ext cx="427416" cy="38936"/>
        </a:xfrm>
        <a:custGeom>
          <a:avLst/>
          <a:gdLst/>
          <a:ahLst/>
          <a:cxnLst/>
          <a:rect l="0" t="0" r="0" b="0"/>
          <a:pathLst>
            <a:path>
              <a:moveTo>
                <a:pt x="0" y="19468"/>
              </a:moveTo>
              <a:lnTo>
                <a:pt x="427416" y="19468"/>
              </a:lnTo>
            </a:path>
          </a:pathLst>
        </a:custGeom>
      </dgm:spPr>
    </dgm:pt>
    <dgm:pt modelId="{D2FCAF56-DF79-4F83-B389-43554B9984DC}" type="pres">
      <dgm:prSet presAssocID="{F063E48A-5E4F-4600-AD64-64E64240A6F4}" presName="connTx" presStyleLbl="parChTrans1D2" presStyleIdx="6" presStyleCnt="7"/>
      <dgm:spPr/>
    </dgm:pt>
    <dgm:pt modelId="{1B3D8D01-D8AD-4800-B2EC-7FFCB539DE8F}" type="pres">
      <dgm:prSet presAssocID="{94EDAA9D-0874-48EB-B547-B94E653BB0C1}" presName="node" presStyleLbl="node1" presStyleIdx="6" presStyleCnt="7">
        <dgm:presLayoutVars>
          <dgm:bulletEnabled val="1"/>
        </dgm:presLayoutVars>
      </dgm:prSet>
      <dgm:spPr>
        <a:xfrm>
          <a:off x="715486" y="649929"/>
          <a:ext cx="1120854" cy="1120854"/>
        </a:xfrm>
        <a:prstGeom prst="ellipse">
          <a:avLst/>
        </a:prstGeom>
      </dgm:spPr>
    </dgm:pt>
  </dgm:ptLst>
  <dgm:cxnLst>
    <dgm:cxn modelId="{AB57BE08-F961-429F-B260-136F7B4BB5F8}" type="presOf" srcId="{54EAA4FC-233E-48C6-AEAF-455487B4399E}" destId="{F472E13E-18A5-4104-95C3-3BFA0C8B9511}" srcOrd="1" destOrd="0" presId="urn:microsoft.com/office/officeart/2005/8/layout/radial1"/>
    <dgm:cxn modelId="{4C1CAD0F-AE08-436A-B98E-F283990EA3CF}" srcId="{7A97302A-6E67-483A-B295-DFC2D9F4B192}" destId="{94EDAA9D-0874-48EB-B547-B94E653BB0C1}" srcOrd="6" destOrd="0" parTransId="{F063E48A-5E4F-4600-AD64-64E64240A6F4}" sibTransId="{79D7F4A0-42B6-4054-9C86-781E3B3F7575}"/>
    <dgm:cxn modelId="{A75CAE0F-C656-45FF-B3C4-0EE30B3B431D}" type="presOf" srcId="{8759A4BE-E93A-4887-BF5C-E706E938F7F6}" destId="{122F243E-928B-4803-B12F-8947B9DDF6FA}" srcOrd="0" destOrd="0" presId="urn:microsoft.com/office/officeart/2005/8/layout/radial1"/>
    <dgm:cxn modelId="{651CBF14-5BFB-4E2A-87CF-64F59EEC12A8}" srcId="{7A97302A-6E67-483A-B295-DFC2D9F4B192}" destId="{6E908C78-C2FE-4859-A611-A56C0C4152B4}" srcOrd="0" destOrd="0" parTransId="{281AD455-8CC3-45FF-BE9D-F646AE96BECA}" sibTransId="{3A35FD0B-8FF5-4EEC-939B-C018E7963B1D}"/>
    <dgm:cxn modelId="{E4CDA917-BE36-4EC8-83FE-FC447449BB46}" srcId="{7A97302A-6E67-483A-B295-DFC2D9F4B192}" destId="{FE5B873C-F1B3-42EC-874E-C2D3ACFB4F69}" srcOrd="1" destOrd="0" parTransId="{20C110BD-3B06-4D5C-BDA5-6B1A5DE7CAC4}" sibTransId="{EDBC6144-5858-4117-9AC4-ABB408F3E1FA}"/>
    <dgm:cxn modelId="{47E24220-A0B7-4B75-9400-EF2716FA6A9C}" type="presOf" srcId="{281AD455-8CC3-45FF-BE9D-F646AE96BECA}" destId="{7CB4C13C-B835-47D7-9908-A325D4E6AF0E}" srcOrd="0" destOrd="0" presId="urn:microsoft.com/office/officeart/2005/8/layout/radial1"/>
    <dgm:cxn modelId="{CB00342A-41A2-477E-BC81-EA70B9837739}" type="presOf" srcId="{4FA75E32-593D-4651-832E-FAE160F0C764}" destId="{8A854E11-712F-41DE-875B-4EAF42F9505C}" srcOrd="0" destOrd="0" presId="urn:microsoft.com/office/officeart/2005/8/layout/radial1"/>
    <dgm:cxn modelId="{B9D1E738-974B-4203-98ED-D9112337C2BF}" srcId="{7A97302A-6E67-483A-B295-DFC2D9F4B192}" destId="{4FA75E32-593D-4651-832E-FAE160F0C764}" srcOrd="3" destOrd="0" parTransId="{54EAA4FC-233E-48C6-AEAF-455487B4399E}" sibTransId="{C3F65408-EEA2-49D6-BC95-414C290AD2E4}"/>
    <dgm:cxn modelId="{5C9A583E-B7FA-4082-95A4-19C9D7CA8445}" type="presOf" srcId="{94EDAA9D-0874-48EB-B547-B94E653BB0C1}" destId="{1B3D8D01-D8AD-4800-B2EC-7FFCB539DE8F}" srcOrd="0" destOrd="0" presId="urn:microsoft.com/office/officeart/2005/8/layout/radial1"/>
    <dgm:cxn modelId="{D4EBB640-B6A2-4DC3-A1DC-EF208AA2B188}" type="presOf" srcId="{6E908C78-C2FE-4859-A611-A56C0C4152B4}" destId="{5C786095-DA1B-425B-B7A0-13122A17D75C}" srcOrd="0" destOrd="0" presId="urn:microsoft.com/office/officeart/2005/8/layout/radial1"/>
    <dgm:cxn modelId="{F1DD4B46-2BB5-49D1-8467-89F823293EC8}" srcId="{7A97302A-6E67-483A-B295-DFC2D9F4B192}" destId="{392E5213-0660-4A5E-AD56-A2CEA623D615}" srcOrd="5" destOrd="0" parTransId="{714C31C0-F8DE-4B5C-9BF9-818BE80ED3A2}" sibTransId="{481969D9-F592-4D9A-8932-DB8C83D51713}"/>
    <dgm:cxn modelId="{9E8FE54D-9B3C-4F20-B550-69A88703B459}" type="presOf" srcId="{741E729E-C3E7-4099-929D-3D5F709953D0}" destId="{4A072581-2440-436C-8E56-8B731C557D05}" srcOrd="0" destOrd="0" presId="urn:microsoft.com/office/officeart/2005/8/layout/radial1"/>
    <dgm:cxn modelId="{6B3A534F-2940-4DD9-B1E8-D07DCF2852A9}" type="presOf" srcId="{5495E327-6960-4404-93FD-2114208D44A0}" destId="{776DC090-393D-485E-90FC-82CE6FADE8AB}" srcOrd="0" destOrd="0" presId="urn:microsoft.com/office/officeart/2005/8/layout/radial1"/>
    <dgm:cxn modelId="{EF1E6E4F-4FC1-4B96-BD0E-2934C3B5C366}" srcId="{7A97302A-6E67-483A-B295-DFC2D9F4B192}" destId="{5C8E9BEF-2F2A-4A86-BCF7-4FBE88649787}" srcOrd="2" destOrd="0" parTransId="{5495E327-6960-4404-93FD-2114208D44A0}" sibTransId="{336F3D28-5FD9-4BAF-8BB2-6D082095F126}"/>
    <dgm:cxn modelId="{500B7851-C1C4-471A-98C6-75B59964669C}" srcId="{8759A4BE-E93A-4887-BF5C-E706E938F7F6}" destId="{7A97302A-6E67-483A-B295-DFC2D9F4B192}" srcOrd="0" destOrd="0" parTransId="{5FF17B5E-FB0C-4532-9E39-55526200811B}" sibTransId="{63031EC0-9F45-4C15-B175-9FF9E5B33584}"/>
    <dgm:cxn modelId="{840F9E6E-F372-43C6-88B1-60457C9DFFA7}" srcId="{8759A4BE-E93A-4887-BF5C-E706E938F7F6}" destId="{C9DFAFA4-58D1-444F-9C70-0E251ACD7150}" srcOrd="1" destOrd="0" parTransId="{4ED32BBB-9812-41BD-8780-579CD67F8B8F}" sibTransId="{B273C2E2-E7EC-4DF6-A05F-9D00270F05EB}"/>
    <dgm:cxn modelId="{F126C370-2897-40AF-8DE6-CDBBB02694E7}" type="presOf" srcId="{5C8E9BEF-2F2A-4A86-BCF7-4FBE88649787}" destId="{A2FEC602-C912-43CF-88E5-40DE914DA40F}" srcOrd="0" destOrd="0" presId="urn:microsoft.com/office/officeart/2005/8/layout/radial1"/>
    <dgm:cxn modelId="{4672A780-E118-4C1D-AAEF-B8208D1B4467}" type="presOf" srcId="{B60A396B-2D51-49C7-8317-C156AF5EACC7}" destId="{B33E0BDD-9D9F-4AD0-9254-E9C2FB82AF55}" srcOrd="1" destOrd="0" presId="urn:microsoft.com/office/officeart/2005/8/layout/radial1"/>
    <dgm:cxn modelId="{934BFC8F-FDAA-48B9-921E-332888DB2D19}" type="presOf" srcId="{FE5B873C-F1B3-42EC-874E-C2D3ACFB4F69}" destId="{0BAAD1A0-BDD9-44A3-A882-7BA39C1DAAB9}" srcOrd="0" destOrd="0" presId="urn:microsoft.com/office/officeart/2005/8/layout/radial1"/>
    <dgm:cxn modelId="{2B69D290-D371-42F9-8927-4C4E2938CE57}" type="presOf" srcId="{20C110BD-3B06-4D5C-BDA5-6B1A5DE7CAC4}" destId="{E203C1E3-54A8-4A05-9719-C1CC97AED037}" srcOrd="1" destOrd="0" presId="urn:microsoft.com/office/officeart/2005/8/layout/radial1"/>
    <dgm:cxn modelId="{6448FB95-8060-497A-AC12-2D7FDAB6E923}" type="presOf" srcId="{714C31C0-F8DE-4B5C-9BF9-818BE80ED3A2}" destId="{1F95BAD1-41EE-485E-8766-642DF7174D4B}" srcOrd="1" destOrd="0" presId="urn:microsoft.com/office/officeart/2005/8/layout/radial1"/>
    <dgm:cxn modelId="{781FFA9F-4ECB-4C9F-9A63-0ECE3BE36002}" type="presOf" srcId="{281AD455-8CC3-45FF-BE9D-F646AE96BECA}" destId="{FB6906F1-AD7D-428B-83DF-4FB44C566E7A}" srcOrd="1" destOrd="0" presId="urn:microsoft.com/office/officeart/2005/8/layout/radial1"/>
    <dgm:cxn modelId="{93E504A4-019C-49AE-9C90-A424EC81F0D7}" type="presOf" srcId="{B60A396B-2D51-49C7-8317-C156AF5EACC7}" destId="{F7816702-9F03-4EC1-981B-117F4A3A0F2C}" srcOrd="0" destOrd="0" presId="urn:microsoft.com/office/officeart/2005/8/layout/radial1"/>
    <dgm:cxn modelId="{F1768FA5-C8DE-4C1F-9449-EEF86A519AA3}" type="presOf" srcId="{7A97302A-6E67-483A-B295-DFC2D9F4B192}" destId="{CEF7C13E-68AC-4829-B4D9-D08BB14CD912}" srcOrd="0" destOrd="0" presId="urn:microsoft.com/office/officeart/2005/8/layout/radial1"/>
    <dgm:cxn modelId="{FDF63FC4-F5F0-4D77-B453-588663FB0043}" type="presOf" srcId="{54EAA4FC-233E-48C6-AEAF-455487B4399E}" destId="{CDE95D4E-6E35-43A7-992D-CD001A6E56FF}" srcOrd="0" destOrd="0" presId="urn:microsoft.com/office/officeart/2005/8/layout/radial1"/>
    <dgm:cxn modelId="{80CC38D5-AE1F-4BBE-B6AD-133E68C6FC66}" type="presOf" srcId="{392E5213-0660-4A5E-AD56-A2CEA623D615}" destId="{9DC997F1-5369-4AFF-ABA2-3D3956B2B87A}" srcOrd="0" destOrd="0" presId="urn:microsoft.com/office/officeart/2005/8/layout/radial1"/>
    <dgm:cxn modelId="{FE97FDD8-DE9B-4BC7-867D-1862EC3A82C7}" type="presOf" srcId="{F063E48A-5E4F-4600-AD64-64E64240A6F4}" destId="{D2FCAF56-DF79-4F83-B389-43554B9984DC}" srcOrd="1" destOrd="0" presId="urn:microsoft.com/office/officeart/2005/8/layout/radial1"/>
    <dgm:cxn modelId="{B452ACDA-C90B-4AE2-97EB-C94F6F0211CC}" type="presOf" srcId="{20C110BD-3B06-4D5C-BDA5-6B1A5DE7CAC4}" destId="{6A00C6BB-AB07-4BFD-A14E-CF9B63F343F7}" srcOrd="0" destOrd="0" presId="urn:microsoft.com/office/officeart/2005/8/layout/radial1"/>
    <dgm:cxn modelId="{78D4B2E1-F9E3-4890-B03D-0BE3D0F3AC96}" type="presOf" srcId="{714C31C0-F8DE-4B5C-9BF9-818BE80ED3A2}" destId="{F7DDF168-BAC3-4352-8630-375D45259A27}" srcOrd="0" destOrd="0" presId="urn:microsoft.com/office/officeart/2005/8/layout/radial1"/>
    <dgm:cxn modelId="{FFE572E5-B745-4E75-8CCC-84172C620B32}" type="presOf" srcId="{5495E327-6960-4404-93FD-2114208D44A0}" destId="{2494033A-4C89-42C1-91D8-42CFF844B71C}" srcOrd="1" destOrd="0" presId="urn:microsoft.com/office/officeart/2005/8/layout/radial1"/>
    <dgm:cxn modelId="{842FE6E6-C722-4327-B688-DB9ADE036B31}" srcId="{7A97302A-6E67-483A-B295-DFC2D9F4B192}" destId="{741E729E-C3E7-4099-929D-3D5F709953D0}" srcOrd="4" destOrd="0" parTransId="{B60A396B-2D51-49C7-8317-C156AF5EACC7}" sibTransId="{9EA813E6-7C29-4661-8B6D-5980034FCEA9}"/>
    <dgm:cxn modelId="{FF4EBDF3-090B-42B4-8BC3-57F2A2C0A6EE}" type="presOf" srcId="{F063E48A-5E4F-4600-AD64-64E64240A6F4}" destId="{663DC8AF-0A62-4C56-839C-AC22B3075B49}" srcOrd="0" destOrd="0" presId="urn:microsoft.com/office/officeart/2005/8/layout/radial1"/>
    <dgm:cxn modelId="{83947A97-2F0E-42C4-910B-68DC0C6C8397}" type="presParOf" srcId="{122F243E-928B-4803-B12F-8947B9DDF6FA}" destId="{CEF7C13E-68AC-4829-B4D9-D08BB14CD912}" srcOrd="0" destOrd="0" presId="urn:microsoft.com/office/officeart/2005/8/layout/radial1"/>
    <dgm:cxn modelId="{225CA2B0-359C-4F80-8A4A-45508E8D8969}" type="presParOf" srcId="{122F243E-928B-4803-B12F-8947B9DDF6FA}" destId="{7CB4C13C-B835-47D7-9908-A325D4E6AF0E}" srcOrd="1" destOrd="0" presId="urn:microsoft.com/office/officeart/2005/8/layout/radial1"/>
    <dgm:cxn modelId="{2FEAC046-A65D-48A5-A4E9-D8052FACD427}" type="presParOf" srcId="{7CB4C13C-B835-47D7-9908-A325D4E6AF0E}" destId="{FB6906F1-AD7D-428B-83DF-4FB44C566E7A}" srcOrd="0" destOrd="0" presId="urn:microsoft.com/office/officeart/2005/8/layout/radial1"/>
    <dgm:cxn modelId="{363A4EF7-56B9-4057-BD80-4FCCDF11B3D9}" type="presParOf" srcId="{122F243E-928B-4803-B12F-8947B9DDF6FA}" destId="{5C786095-DA1B-425B-B7A0-13122A17D75C}" srcOrd="2" destOrd="0" presId="urn:microsoft.com/office/officeart/2005/8/layout/radial1"/>
    <dgm:cxn modelId="{2073E874-3A32-4F27-9DA7-8AF31D27B252}" type="presParOf" srcId="{122F243E-928B-4803-B12F-8947B9DDF6FA}" destId="{6A00C6BB-AB07-4BFD-A14E-CF9B63F343F7}" srcOrd="3" destOrd="0" presId="urn:microsoft.com/office/officeart/2005/8/layout/radial1"/>
    <dgm:cxn modelId="{A33D351E-1F95-433D-9A05-A9DB664285CB}" type="presParOf" srcId="{6A00C6BB-AB07-4BFD-A14E-CF9B63F343F7}" destId="{E203C1E3-54A8-4A05-9719-C1CC97AED037}" srcOrd="0" destOrd="0" presId="urn:microsoft.com/office/officeart/2005/8/layout/radial1"/>
    <dgm:cxn modelId="{11FCC946-A88C-4DB0-8DFA-C0C589CD49B1}" type="presParOf" srcId="{122F243E-928B-4803-B12F-8947B9DDF6FA}" destId="{0BAAD1A0-BDD9-44A3-A882-7BA39C1DAAB9}" srcOrd="4" destOrd="0" presId="urn:microsoft.com/office/officeart/2005/8/layout/radial1"/>
    <dgm:cxn modelId="{1EFF860B-0129-45F8-A6D0-ED8986D78BF3}" type="presParOf" srcId="{122F243E-928B-4803-B12F-8947B9DDF6FA}" destId="{776DC090-393D-485E-90FC-82CE6FADE8AB}" srcOrd="5" destOrd="0" presId="urn:microsoft.com/office/officeart/2005/8/layout/radial1"/>
    <dgm:cxn modelId="{F9F31720-4B12-493E-96C5-5124E890ADEA}" type="presParOf" srcId="{776DC090-393D-485E-90FC-82CE6FADE8AB}" destId="{2494033A-4C89-42C1-91D8-42CFF844B71C}" srcOrd="0" destOrd="0" presId="urn:microsoft.com/office/officeart/2005/8/layout/radial1"/>
    <dgm:cxn modelId="{0A08349C-060A-4B72-835C-0F250A8989C9}" type="presParOf" srcId="{122F243E-928B-4803-B12F-8947B9DDF6FA}" destId="{A2FEC602-C912-43CF-88E5-40DE914DA40F}" srcOrd="6" destOrd="0" presId="urn:microsoft.com/office/officeart/2005/8/layout/radial1"/>
    <dgm:cxn modelId="{8E5F796A-66FA-4351-B917-A8D27F46C830}" type="presParOf" srcId="{122F243E-928B-4803-B12F-8947B9DDF6FA}" destId="{CDE95D4E-6E35-43A7-992D-CD001A6E56FF}" srcOrd="7" destOrd="0" presId="urn:microsoft.com/office/officeart/2005/8/layout/radial1"/>
    <dgm:cxn modelId="{FF56F720-E6C6-4BC0-8359-40B726585892}" type="presParOf" srcId="{CDE95D4E-6E35-43A7-992D-CD001A6E56FF}" destId="{F472E13E-18A5-4104-95C3-3BFA0C8B9511}" srcOrd="0" destOrd="0" presId="urn:microsoft.com/office/officeart/2005/8/layout/radial1"/>
    <dgm:cxn modelId="{564B54D0-44B1-4BBB-86AD-A6D6C71B46B9}" type="presParOf" srcId="{122F243E-928B-4803-B12F-8947B9DDF6FA}" destId="{8A854E11-712F-41DE-875B-4EAF42F9505C}" srcOrd="8" destOrd="0" presId="urn:microsoft.com/office/officeart/2005/8/layout/radial1"/>
    <dgm:cxn modelId="{ACF06587-634D-475F-B541-5C4BC4EDD572}" type="presParOf" srcId="{122F243E-928B-4803-B12F-8947B9DDF6FA}" destId="{F7816702-9F03-4EC1-981B-117F4A3A0F2C}" srcOrd="9" destOrd="0" presId="urn:microsoft.com/office/officeart/2005/8/layout/radial1"/>
    <dgm:cxn modelId="{98853044-C5F5-440B-9206-F8ED810F7E92}" type="presParOf" srcId="{F7816702-9F03-4EC1-981B-117F4A3A0F2C}" destId="{B33E0BDD-9D9F-4AD0-9254-E9C2FB82AF55}" srcOrd="0" destOrd="0" presId="urn:microsoft.com/office/officeart/2005/8/layout/radial1"/>
    <dgm:cxn modelId="{5AC6CDFE-5E88-436A-A4B6-919D104F60AD}" type="presParOf" srcId="{122F243E-928B-4803-B12F-8947B9DDF6FA}" destId="{4A072581-2440-436C-8E56-8B731C557D05}" srcOrd="10" destOrd="0" presId="urn:microsoft.com/office/officeart/2005/8/layout/radial1"/>
    <dgm:cxn modelId="{CE59D2A2-1EC4-4538-8C1D-5C9CA6D4FC48}" type="presParOf" srcId="{122F243E-928B-4803-B12F-8947B9DDF6FA}" destId="{F7DDF168-BAC3-4352-8630-375D45259A27}" srcOrd="11" destOrd="0" presId="urn:microsoft.com/office/officeart/2005/8/layout/radial1"/>
    <dgm:cxn modelId="{6497C680-87A5-4293-9A67-FC3AE928104C}" type="presParOf" srcId="{F7DDF168-BAC3-4352-8630-375D45259A27}" destId="{1F95BAD1-41EE-485E-8766-642DF7174D4B}" srcOrd="0" destOrd="0" presId="urn:microsoft.com/office/officeart/2005/8/layout/radial1"/>
    <dgm:cxn modelId="{13C6547B-F047-45D9-87FD-D0466C00E15A}" type="presParOf" srcId="{122F243E-928B-4803-B12F-8947B9DDF6FA}" destId="{9DC997F1-5369-4AFF-ABA2-3D3956B2B87A}" srcOrd="12" destOrd="0" presId="urn:microsoft.com/office/officeart/2005/8/layout/radial1"/>
    <dgm:cxn modelId="{70E80D7D-5715-48E9-8162-8AB17393AEDF}" type="presParOf" srcId="{122F243E-928B-4803-B12F-8947B9DDF6FA}" destId="{663DC8AF-0A62-4C56-839C-AC22B3075B49}" srcOrd="13" destOrd="0" presId="urn:microsoft.com/office/officeart/2005/8/layout/radial1"/>
    <dgm:cxn modelId="{1169378D-8919-4B1F-9975-E83BFB36737C}" type="presParOf" srcId="{663DC8AF-0A62-4C56-839C-AC22B3075B49}" destId="{D2FCAF56-DF79-4F83-B389-43554B9984DC}" srcOrd="0" destOrd="0" presId="urn:microsoft.com/office/officeart/2005/8/layout/radial1"/>
    <dgm:cxn modelId="{BC56DEE0-4FE2-4305-A40B-342E266E1D65}" type="presParOf" srcId="{122F243E-928B-4803-B12F-8947B9DDF6FA}" destId="{1B3D8D01-D8AD-4800-B2EC-7FFCB539DE8F}" srcOrd="14" destOrd="0" presId="urn:microsoft.com/office/officeart/2005/8/layout/radial1"/>
  </dgm:cxnLst>
  <dgm:bg/>
  <dgm:whole>
    <a:ln w="12700"/>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DFBC2A-D40A-44EC-8EFC-C76033029A5C}"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GB"/>
        </a:p>
      </dgm:t>
    </dgm:pt>
    <dgm:pt modelId="{D70BD4B7-EE4F-42BA-9B1E-6F401CA1EF1F}">
      <dgm:prSet phldrT="[Text]" custT="1"/>
      <dgm:spPr/>
      <dgm:t>
        <a:bodyPr spcFirstLastPara="0" vert="horz" wrap="square" lIns="11430" tIns="11430" rIns="11430" bIns="11430" numCol="1" spcCol="1270" rtlCol="0" anchor="ctr" anchorCtr="0"/>
        <a:lstStyle/>
        <a:p>
          <a:pPr marL="0" lvl="0" indent="0" algn="ctr" defTabSz="914400" rtl="0" eaLnBrk="1" latinLnBrk="0" hangingPunct="1">
            <a:lnSpc>
              <a:spcPct val="90000"/>
            </a:lnSpc>
            <a:spcBef>
              <a:spcPct val="0"/>
            </a:spcBef>
            <a:spcAft>
              <a:spcPct val="35000"/>
            </a:spcAft>
            <a:buNone/>
          </a:pPr>
          <a:r>
            <a:rPr lang="en-GB" sz="1800" b="1" kern="1200">
              <a:latin typeface="Arial" panose="020B0604020202020204" pitchFamily="34" charset="0"/>
              <a:ea typeface="+mn-ea"/>
              <a:cs typeface="Arial" panose="020B0604020202020204" pitchFamily="34" charset="0"/>
            </a:rPr>
            <a:t>Problem =  Individual</a:t>
          </a:r>
          <a:endParaRPr lang="en-GB" sz="1800" b="1" kern="1200" dirty="0">
            <a:latin typeface="Arial" panose="020B0604020202020204" pitchFamily="34" charset="0"/>
            <a:ea typeface="+mn-ea"/>
            <a:cs typeface="Arial" panose="020B0604020202020204" pitchFamily="34" charset="0"/>
          </a:endParaRPr>
        </a:p>
      </dgm:t>
    </dgm:pt>
    <dgm:pt modelId="{3A9FF405-2494-40F1-ABC6-890FC637B210}" type="parTrans" cxnId="{7BA0B67E-A2C1-4EA1-BCF3-7CDBFF73DFD8}">
      <dgm:prSet/>
      <dgm:spPr/>
      <dgm:t>
        <a:bodyPr/>
        <a:lstStyle/>
        <a:p>
          <a:endParaRPr lang="en-GB">
            <a:solidFill>
              <a:schemeClr val="tx1"/>
            </a:solidFill>
          </a:endParaRPr>
        </a:p>
      </dgm:t>
    </dgm:pt>
    <dgm:pt modelId="{283E5468-44DF-4C55-B566-A286118F431A}" type="sibTrans" cxnId="{7BA0B67E-A2C1-4EA1-BCF3-7CDBFF73DFD8}">
      <dgm:prSet/>
      <dgm:spPr/>
      <dgm:t>
        <a:bodyPr/>
        <a:lstStyle/>
        <a:p>
          <a:endParaRPr lang="en-GB">
            <a:solidFill>
              <a:schemeClr val="tx1"/>
            </a:solidFill>
          </a:endParaRPr>
        </a:p>
      </dgm:t>
    </dgm:pt>
    <dgm:pt modelId="{6C8D3026-8287-4E2A-8578-1BC6A0881553}">
      <dgm:prSet phldrT="[Text]" custT="1"/>
      <dgm:spPr>
        <a:solidFill>
          <a:schemeClr val="accent5"/>
        </a:solidFill>
      </dgm:spPr>
      <dgm:t>
        <a:bodyPr spcFirstLastPara="0" vert="horz" wrap="square" lIns="11430" tIns="11430" rIns="11430" bIns="11430" numCol="1" spcCol="1270" anchor="ctr" anchorCtr="0"/>
        <a:lstStyle/>
        <a:p>
          <a:pPr marL="0" lvl="0" indent="0" algn="ctr" defTabSz="800100">
            <a:lnSpc>
              <a:spcPct val="90000"/>
            </a:lnSpc>
            <a:spcBef>
              <a:spcPct val="0"/>
            </a:spcBef>
            <a:spcAft>
              <a:spcPct val="35000"/>
            </a:spcAft>
            <a:buNone/>
          </a:pPr>
          <a:r>
            <a:rPr lang="en-GB" sz="1800" kern="1200">
              <a:solidFill>
                <a:schemeClr val="accent3"/>
              </a:solidFill>
              <a:latin typeface="Arial" panose="020B0604020202020204" pitchFamily="34" charset="0"/>
              <a:ea typeface="+mn-ea"/>
              <a:cs typeface="Arial" panose="020B0604020202020204" pitchFamily="34" charset="0"/>
            </a:rPr>
            <a:t>Care/cure</a:t>
          </a:r>
          <a:endParaRPr lang="en-GB" sz="1800" kern="1200" dirty="0">
            <a:solidFill>
              <a:schemeClr val="accent3"/>
            </a:solidFill>
            <a:latin typeface="Arial" panose="020B0604020202020204" pitchFamily="34" charset="0"/>
            <a:ea typeface="+mn-ea"/>
            <a:cs typeface="Arial" panose="020B0604020202020204" pitchFamily="34" charset="0"/>
          </a:endParaRPr>
        </a:p>
      </dgm:t>
    </dgm:pt>
    <dgm:pt modelId="{F701685D-5EED-4AAD-B1F4-3BAB432CE1D3}" type="parTrans" cxnId="{126D636E-25C1-4B37-93CB-0E5762E4D44D}">
      <dgm:prSet custT="1"/>
      <dgm:spPr>
        <a:ln>
          <a:solidFill>
            <a:schemeClr val="accent1"/>
          </a:solidFill>
        </a:ln>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gm:t>
    </dgm:pt>
    <dgm:pt modelId="{8621B853-234C-4427-A1AA-9E830C5D7569}" type="sibTrans" cxnId="{126D636E-25C1-4B37-93CB-0E5762E4D44D}">
      <dgm:prSet/>
      <dgm:spPr/>
      <dgm:t>
        <a:bodyPr/>
        <a:lstStyle/>
        <a:p>
          <a:endParaRPr lang="en-GB">
            <a:solidFill>
              <a:schemeClr val="tx1"/>
            </a:solidFill>
          </a:endParaRPr>
        </a:p>
      </dgm:t>
    </dgm:pt>
    <dgm:pt modelId="{DC82DEFB-7D0D-4346-8B76-48727C97F3F4}">
      <dgm:prSet phldrT="[Text]" custT="1"/>
      <dgm:spPr>
        <a:solidFill>
          <a:schemeClr val="accent5"/>
        </a:solidFill>
      </dgm:spPr>
      <dgm:t>
        <a:bodyPr spcFirstLastPara="0" vert="horz" wrap="square" lIns="11430" tIns="11430" rIns="11430" bIns="11430" numCol="1" spcCol="1270" anchor="ctr" anchorCtr="0"/>
        <a:lstStyle/>
        <a:p>
          <a:pPr marL="0" lvl="0" indent="0" algn="ctr" defTabSz="800100">
            <a:lnSpc>
              <a:spcPct val="90000"/>
            </a:lnSpc>
            <a:spcBef>
              <a:spcPct val="0"/>
            </a:spcBef>
            <a:spcAft>
              <a:spcPct val="35000"/>
            </a:spcAft>
            <a:buNone/>
          </a:pPr>
          <a:r>
            <a:rPr lang="en-GB" sz="1800" kern="1200">
              <a:solidFill>
                <a:schemeClr val="accent3"/>
              </a:solidFill>
              <a:latin typeface="Arial" panose="020B0604020202020204" pitchFamily="34" charset="0"/>
              <a:ea typeface="+mn-ea"/>
              <a:cs typeface="Arial" panose="020B0604020202020204" pitchFamily="34" charset="0"/>
            </a:rPr>
            <a:t>Medical rehabilitation</a:t>
          </a:r>
          <a:endParaRPr lang="en-GB" sz="1800" kern="1200" dirty="0">
            <a:solidFill>
              <a:schemeClr val="accent3"/>
            </a:solidFill>
            <a:latin typeface="Arial" panose="020B0604020202020204" pitchFamily="34" charset="0"/>
            <a:ea typeface="+mn-ea"/>
            <a:cs typeface="Arial" panose="020B0604020202020204" pitchFamily="34" charset="0"/>
          </a:endParaRPr>
        </a:p>
      </dgm:t>
    </dgm:pt>
    <dgm:pt modelId="{1968685A-F2E5-446D-84BA-BDAD2A31047D}" type="parTrans" cxnId="{D3EC03D6-DFEB-4845-99EC-CF6089E6DB42}">
      <dgm:prSet custT="1"/>
      <dgm:spPr>
        <a:ln>
          <a:solidFill>
            <a:schemeClr val="accent1"/>
          </a:solidFill>
        </a:ln>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gm:t>
    </dgm:pt>
    <dgm:pt modelId="{97F5AE28-0D58-4B4E-A691-6A4CA49FAD7C}" type="sibTrans" cxnId="{D3EC03D6-DFEB-4845-99EC-CF6089E6DB42}">
      <dgm:prSet/>
      <dgm:spPr/>
      <dgm:t>
        <a:bodyPr/>
        <a:lstStyle/>
        <a:p>
          <a:endParaRPr lang="en-GB">
            <a:solidFill>
              <a:schemeClr val="tx1"/>
            </a:solidFill>
          </a:endParaRPr>
        </a:p>
      </dgm:t>
    </dgm:pt>
    <dgm:pt modelId="{27FD109B-3264-4593-ABF9-827ACC2B7438}">
      <dgm:prSet phldrT="[Text]"/>
      <dgm:spPr/>
      <dgm:t>
        <a:bodyPr/>
        <a:lstStyle/>
        <a:p>
          <a:endParaRPr lang="en-GB">
            <a:solidFill>
              <a:schemeClr val="tx1"/>
            </a:solidFill>
          </a:endParaRPr>
        </a:p>
      </dgm:t>
    </dgm:pt>
    <dgm:pt modelId="{8482D349-2B82-4FF3-A210-ECBA5814EF8A}" type="parTrans" cxnId="{296458C6-216B-43CB-AAFB-0A74863DF336}">
      <dgm:prSet/>
      <dgm:spPr/>
      <dgm:t>
        <a:bodyPr/>
        <a:lstStyle/>
        <a:p>
          <a:endParaRPr lang="en-GB">
            <a:solidFill>
              <a:schemeClr val="tx1"/>
            </a:solidFill>
          </a:endParaRPr>
        </a:p>
      </dgm:t>
    </dgm:pt>
    <dgm:pt modelId="{B7477A3D-D6D0-46BF-AADE-6050AA8D4603}" type="sibTrans" cxnId="{296458C6-216B-43CB-AAFB-0A74863DF336}">
      <dgm:prSet/>
      <dgm:spPr/>
      <dgm:t>
        <a:bodyPr/>
        <a:lstStyle/>
        <a:p>
          <a:endParaRPr lang="en-GB">
            <a:solidFill>
              <a:schemeClr val="tx1"/>
            </a:solidFill>
          </a:endParaRPr>
        </a:p>
      </dgm:t>
    </dgm:pt>
    <dgm:pt modelId="{2EDDC280-5AF6-42A3-AEF2-9597B97B4A3F}">
      <dgm:prSet phldrT="[Text]" custT="1"/>
      <dgm:spPr>
        <a:solidFill>
          <a:schemeClr val="accent5"/>
        </a:solidFill>
      </dgm:spPr>
      <dgm:t>
        <a:bodyPr spcFirstLastPara="0" vert="horz" wrap="square" lIns="11430" tIns="11430" rIns="11430" bIns="11430" numCol="1" spcCol="1270" anchor="ctr" anchorCtr="0"/>
        <a:lstStyle/>
        <a:p>
          <a:pPr marL="0" lvl="0" indent="0" algn="ctr" defTabSz="800100">
            <a:lnSpc>
              <a:spcPct val="90000"/>
            </a:lnSpc>
            <a:spcBef>
              <a:spcPct val="0"/>
            </a:spcBef>
            <a:spcAft>
              <a:spcPct val="35000"/>
            </a:spcAft>
            <a:buNone/>
          </a:pPr>
          <a:r>
            <a:rPr lang="en-GB" sz="1800" kern="1200">
              <a:solidFill>
                <a:schemeClr val="accent3"/>
              </a:solidFill>
              <a:latin typeface="Arial" panose="020B0604020202020204" pitchFamily="34" charset="0"/>
              <a:ea typeface="+mn-ea"/>
              <a:cs typeface="Arial" panose="020B0604020202020204" pitchFamily="34" charset="0"/>
            </a:rPr>
            <a:t>Segregated institutions</a:t>
          </a:r>
          <a:endParaRPr lang="en-GB" sz="1800" kern="1200" dirty="0">
            <a:solidFill>
              <a:schemeClr val="accent3"/>
            </a:solidFill>
            <a:latin typeface="Arial" panose="020B0604020202020204" pitchFamily="34" charset="0"/>
            <a:ea typeface="+mn-ea"/>
            <a:cs typeface="Arial" panose="020B0604020202020204" pitchFamily="34" charset="0"/>
          </a:endParaRPr>
        </a:p>
      </dgm:t>
    </dgm:pt>
    <dgm:pt modelId="{3A199381-19F1-4BED-BC0C-95ABDA7E71AD}" type="parTrans" cxnId="{BAE32B4C-9A35-488F-93A3-0AE3CF74C1FF}">
      <dgm:prSet custT="1"/>
      <dgm:spPr>
        <a:ln>
          <a:solidFill>
            <a:schemeClr val="accent1"/>
          </a:solidFill>
        </a:ln>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gm:t>
    </dgm:pt>
    <dgm:pt modelId="{5010B54A-95CB-4235-9DA8-4A2971355255}" type="sibTrans" cxnId="{BAE32B4C-9A35-488F-93A3-0AE3CF74C1FF}">
      <dgm:prSet/>
      <dgm:spPr/>
      <dgm:t>
        <a:bodyPr/>
        <a:lstStyle/>
        <a:p>
          <a:endParaRPr lang="en-GB">
            <a:solidFill>
              <a:schemeClr val="tx1"/>
            </a:solidFill>
          </a:endParaRPr>
        </a:p>
      </dgm:t>
    </dgm:pt>
    <dgm:pt modelId="{40F8DD6C-A47C-4830-9190-B9063B898382}">
      <dgm:prSet phldrT="[Text]" custT="1"/>
      <dgm:spPr>
        <a:solidFill>
          <a:schemeClr val="accent5"/>
        </a:solidFill>
      </dgm:spPr>
      <dgm:t>
        <a:bodyPr spcFirstLastPara="0" vert="horz" wrap="square" lIns="11430" tIns="11430" rIns="11430" bIns="11430" numCol="1" spcCol="1270" anchor="ctr" anchorCtr="0"/>
        <a:lstStyle/>
        <a:p>
          <a:pPr marL="0" lvl="0" indent="0" algn="ctr" defTabSz="800100">
            <a:lnSpc>
              <a:spcPct val="90000"/>
            </a:lnSpc>
            <a:spcBef>
              <a:spcPct val="0"/>
            </a:spcBef>
            <a:spcAft>
              <a:spcPct val="35000"/>
            </a:spcAft>
            <a:buNone/>
          </a:pPr>
          <a:r>
            <a:rPr lang="en-GB" sz="1800" kern="1200">
              <a:solidFill>
                <a:schemeClr val="accent3"/>
              </a:solidFill>
              <a:latin typeface="Arial" panose="020B0604020202020204" pitchFamily="34" charset="0"/>
              <a:ea typeface="+mn-ea"/>
              <a:cs typeface="Arial" panose="020B0604020202020204" pitchFamily="34" charset="0"/>
            </a:rPr>
            <a:t>Sheltered employment</a:t>
          </a:r>
          <a:endParaRPr lang="en-GB" sz="1800" kern="1200" dirty="0">
            <a:solidFill>
              <a:schemeClr val="accent3"/>
            </a:solidFill>
            <a:latin typeface="Arial" panose="020B0604020202020204" pitchFamily="34" charset="0"/>
            <a:ea typeface="+mn-ea"/>
            <a:cs typeface="Arial" panose="020B0604020202020204" pitchFamily="34" charset="0"/>
          </a:endParaRPr>
        </a:p>
      </dgm:t>
    </dgm:pt>
    <dgm:pt modelId="{D49ED47B-0B50-48FC-A5A2-3BDF2A209FBE}" type="parTrans" cxnId="{7F126142-646F-4EA6-9CEB-1961854EDFF3}">
      <dgm:prSet custT="1"/>
      <dgm:spPr>
        <a:ln>
          <a:solidFill>
            <a:schemeClr val="accent1"/>
          </a:solidFill>
        </a:ln>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gm:t>
    </dgm:pt>
    <dgm:pt modelId="{B4F15522-2BEF-41B2-88F0-CDC821F41F4C}" type="sibTrans" cxnId="{7F126142-646F-4EA6-9CEB-1961854EDFF3}">
      <dgm:prSet/>
      <dgm:spPr/>
      <dgm:t>
        <a:bodyPr/>
        <a:lstStyle/>
        <a:p>
          <a:endParaRPr lang="en-GB">
            <a:solidFill>
              <a:schemeClr val="tx1"/>
            </a:solidFill>
          </a:endParaRPr>
        </a:p>
      </dgm:t>
    </dgm:pt>
    <dgm:pt modelId="{E2AEEE4E-8796-412B-B51E-2F017FBF4311}">
      <dgm:prSet phldrT="[Text]" custT="1"/>
      <dgm:spPr>
        <a:solidFill>
          <a:schemeClr val="accent5"/>
        </a:solidFill>
      </dgm:spPr>
      <dgm:t>
        <a:bodyPr spcFirstLastPara="0" vert="horz" wrap="square" lIns="11430" tIns="11430" rIns="11430" bIns="11430" numCol="1" spcCol="1270" anchor="ctr" anchorCtr="0"/>
        <a:lstStyle/>
        <a:p>
          <a:pPr marL="0" lvl="0" indent="0" algn="ctr" defTabSz="800100">
            <a:lnSpc>
              <a:spcPct val="90000"/>
            </a:lnSpc>
            <a:spcBef>
              <a:spcPct val="0"/>
            </a:spcBef>
            <a:spcAft>
              <a:spcPct val="35000"/>
            </a:spcAft>
            <a:buNone/>
          </a:pPr>
          <a:r>
            <a:rPr lang="en-GB" sz="1800" kern="1200">
              <a:solidFill>
                <a:schemeClr val="accent3"/>
              </a:solidFill>
              <a:latin typeface="Arial" panose="020B0604020202020204" pitchFamily="34" charset="0"/>
              <a:ea typeface="+mn-ea"/>
              <a:cs typeface="Arial" panose="020B0604020202020204" pitchFamily="34" charset="0"/>
            </a:rPr>
            <a:t>Social workers</a:t>
          </a:r>
          <a:endParaRPr lang="en-GB" sz="1800" kern="1200" dirty="0">
            <a:solidFill>
              <a:schemeClr val="accent3"/>
            </a:solidFill>
            <a:latin typeface="Arial" panose="020B0604020202020204" pitchFamily="34" charset="0"/>
            <a:ea typeface="+mn-ea"/>
            <a:cs typeface="Arial" panose="020B0604020202020204" pitchFamily="34" charset="0"/>
          </a:endParaRPr>
        </a:p>
      </dgm:t>
    </dgm:pt>
    <dgm:pt modelId="{12406720-1E4E-4180-836F-29DB768F0E12}" type="sibTrans" cxnId="{A952CBC5-5F54-455F-8E66-07922414AA34}">
      <dgm:prSet/>
      <dgm:spPr/>
      <dgm:t>
        <a:bodyPr/>
        <a:lstStyle/>
        <a:p>
          <a:endParaRPr lang="en-GB">
            <a:solidFill>
              <a:schemeClr val="tx1"/>
            </a:solidFill>
          </a:endParaRPr>
        </a:p>
      </dgm:t>
    </dgm:pt>
    <dgm:pt modelId="{C08573FA-C4C5-44FA-A15A-DCBDA6CB151E}" type="parTrans" cxnId="{A952CBC5-5F54-455F-8E66-07922414AA34}">
      <dgm:prSet custT="1"/>
      <dgm:spPr>
        <a:ln>
          <a:solidFill>
            <a:schemeClr val="accent1"/>
          </a:solidFill>
        </a:ln>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gm:t>
    </dgm:pt>
    <dgm:pt modelId="{A1EF89AA-D8EF-42A0-9B4B-CB396F9B7134}" type="pres">
      <dgm:prSet presAssocID="{00DFBC2A-D40A-44EC-8EFC-C76033029A5C}" presName="cycle" presStyleCnt="0">
        <dgm:presLayoutVars>
          <dgm:chMax val="1"/>
          <dgm:dir/>
          <dgm:animLvl val="ctr"/>
          <dgm:resizeHandles val="exact"/>
        </dgm:presLayoutVars>
      </dgm:prSet>
      <dgm:spPr/>
    </dgm:pt>
    <dgm:pt modelId="{65EB7FCB-071A-46A1-AA50-AD6B8279FD92}" type="pres">
      <dgm:prSet presAssocID="{D70BD4B7-EE4F-42BA-9B1E-6F401CA1EF1F}" presName="centerShape" presStyleLbl="node0" presStyleIdx="0" presStyleCnt="1" custScaleX="109705" custScaleY="109705"/>
      <dgm:spPr>
        <a:xfrm>
          <a:off x="1923618" y="1691814"/>
          <a:ext cx="1287789" cy="1287789"/>
        </a:xfrm>
        <a:prstGeom prst="ellipse">
          <a:avLst/>
        </a:prstGeom>
      </dgm:spPr>
    </dgm:pt>
    <dgm:pt modelId="{A1EBACF6-D058-494E-86B8-CA7B048CA1C4}" type="pres">
      <dgm:prSet presAssocID="{F701685D-5EED-4AAD-B1F4-3BAB432CE1D3}" presName="Name9" presStyleLbl="parChTrans1D2" presStyleIdx="0" presStyleCnt="5"/>
      <dgm:spPr>
        <a:xfrm rot="16200000">
          <a:off x="2365501" y="1467434"/>
          <a:ext cx="404024" cy="44735"/>
        </a:xfrm>
        <a:custGeom>
          <a:avLst/>
          <a:gdLst/>
          <a:ahLst/>
          <a:cxnLst/>
          <a:rect l="0" t="0" r="0" b="0"/>
          <a:pathLst>
            <a:path>
              <a:moveTo>
                <a:pt x="0" y="22367"/>
              </a:moveTo>
              <a:lnTo>
                <a:pt x="404024" y="22367"/>
              </a:lnTo>
            </a:path>
          </a:pathLst>
        </a:custGeom>
      </dgm:spPr>
    </dgm:pt>
    <dgm:pt modelId="{27FE758A-6245-4BA0-8ACA-101F65D51D74}" type="pres">
      <dgm:prSet presAssocID="{F701685D-5EED-4AAD-B1F4-3BAB432CE1D3}" presName="connTx" presStyleLbl="parChTrans1D2" presStyleIdx="0" presStyleCnt="5"/>
      <dgm:spPr/>
    </dgm:pt>
    <dgm:pt modelId="{44235813-C8D1-4484-AFCF-B177FC43B039}" type="pres">
      <dgm:prSet presAssocID="{6C8D3026-8287-4E2A-8578-1BC6A0881553}" presName="node" presStyleLbl="node1" presStyleIdx="0" presStyleCnt="5" custScaleX="134084" custRadScaleRad="100946">
        <dgm:presLayoutVars>
          <dgm:bulletEnabled val="1"/>
        </dgm:presLayoutVars>
      </dgm:prSet>
      <dgm:spPr>
        <a:xfrm>
          <a:off x="1946905" y="0"/>
          <a:ext cx="1287789" cy="1287789"/>
        </a:xfrm>
        <a:prstGeom prst="ellipse">
          <a:avLst/>
        </a:prstGeom>
      </dgm:spPr>
    </dgm:pt>
    <dgm:pt modelId="{F84C7D60-02C0-4BB3-BC23-CC657739B628}" type="pres">
      <dgm:prSet presAssocID="{1968685A-F2E5-446D-84BA-BDAD2A31047D}" presName="Name9" presStyleLbl="parChTrans1D2" presStyleIdx="1" presStyleCnt="5"/>
      <dgm:spPr>
        <a:xfrm rot="20354927">
          <a:off x="3271964" y="2008245"/>
          <a:ext cx="201568" cy="44735"/>
        </a:xfrm>
        <a:custGeom>
          <a:avLst/>
          <a:gdLst/>
          <a:ahLst/>
          <a:cxnLst/>
          <a:rect l="0" t="0" r="0" b="0"/>
          <a:pathLst>
            <a:path>
              <a:moveTo>
                <a:pt x="0" y="22367"/>
              </a:moveTo>
              <a:lnTo>
                <a:pt x="201568" y="22367"/>
              </a:lnTo>
            </a:path>
          </a:pathLst>
        </a:custGeom>
      </dgm:spPr>
    </dgm:pt>
    <dgm:pt modelId="{4E75AEA1-237E-43D5-8A41-BED8D8B496CA}" type="pres">
      <dgm:prSet presAssocID="{1968685A-F2E5-446D-84BA-BDAD2A31047D}" presName="connTx" presStyleLbl="parChTrans1D2" presStyleIdx="1" presStyleCnt="5"/>
      <dgm:spPr/>
    </dgm:pt>
    <dgm:pt modelId="{929E8C45-8129-4F43-A311-9EA69ED53D5B}" type="pres">
      <dgm:prSet presAssocID="{DC82DEFB-7D0D-4346-8B76-48727C97F3F4}" presName="node" presStyleLbl="node1" presStyleIdx="1" presStyleCnt="5" custScaleX="134084" custScaleY="103546" custRadScaleRad="108871" custRadScaleInc="-7642">
        <dgm:presLayoutVars>
          <dgm:bulletEnabled val="1"/>
        </dgm:presLayoutVars>
      </dgm:prSet>
      <dgm:spPr>
        <a:xfrm>
          <a:off x="3540843" y="1173911"/>
          <a:ext cx="1287789" cy="1287789"/>
        </a:xfrm>
        <a:prstGeom prst="ellipse">
          <a:avLst/>
        </a:prstGeom>
      </dgm:spPr>
    </dgm:pt>
    <dgm:pt modelId="{CF58EA68-7987-41A7-9E00-E2FD5120C750}" type="pres">
      <dgm:prSet presAssocID="{C08573FA-C4C5-44FA-A15A-DCBDA6CB151E}" presName="Name9" presStyleLbl="parChTrans1D2" presStyleIdx="2" presStyleCnt="5"/>
      <dgm:spPr>
        <a:xfrm rot="2889876">
          <a:off x="2956899" y="2999123"/>
          <a:ext cx="449073" cy="44735"/>
        </a:xfrm>
        <a:custGeom>
          <a:avLst/>
          <a:gdLst/>
          <a:ahLst/>
          <a:cxnLst/>
          <a:rect l="0" t="0" r="0" b="0"/>
          <a:pathLst>
            <a:path>
              <a:moveTo>
                <a:pt x="0" y="22367"/>
              </a:moveTo>
              <a:lnTo>
                <a:pt x="449073" y="22367"/>
              </a:lnTo>
            </a:path>
          </a:pathLst>
        </a:custGeom>
      </dgm:spPr>
    </dgm:pt>
    <dgm:pt modelId="{A81094C2-8052-4C0D-8F57-08BA9DCECBA8}" type="pres">
      <dgm:prSet presAssocID="{C08573FA-C4C5-44FA-A15A-DCBDA6CB151E}" presName="connTx" presStyleLbl="parChTrans1D2" presStyleIdx="2" presStyleCnt="5"/>
      <dgm:spPr/>
    </dgm:pt>
    <dgm:pt modelId="{5BEB4B99-2255-480E-A0D2-7913BD8D5161}" type="pres">
      <dgm:prSet presAssocID="{E2AEEE4E-8796-412B-B51E-2F017FBF4311}" presName="node" presStyleLbl="node1" presStyleIdx="2" presStyleCnt="5" custScaleX="134084" custRadScaleRad="109853" custRadScaleInc="-16209">
        <dgm:presLayoutVars>
          <dgm:bulletEnabled val="1"/>
        </dgm:presLayoutVars>
      </dgm:prSet>
      <dgm:spPr>
        <a:xfrm>
          <a:off x="2932013" y="3047699"/>
          <a:ext cx="1287789" cy="1287789"/>
        </a:xfrm>
        <a:prstGeom prst="ellipse">
          <a:avLst/>
        </a:prstGeom>
      </dgm:spPr>
    </dgm:pt>
    <dgm:pt modelId="{DB7AE05B-B180-479E-ADB6-E3B993E0C714}" type="pres">
      <dgm:prSet presAssocID="{3A199381-19F1-4BED-BC0C-95ABDA7E71AD}" presName="Name9" presStyleLbl="parChTrans1D2" presStyleIdx="3" presStyleCnt="5"/>
      <dgm:spPr>
        <a:xfrm rot="7828942">
          <a:off x="1767795" y="3001699"/>
          <a:ext cx="424342" cy="44735"/>
        </a:xfrm>
        <a:custGeom>
          <a:avLst/>
          <a:gdLst/>
          <a:ahLst/>
          <a:cxnLst/>
          <a:rect l="0" t="0" r="0" b="0"/>
          <a:pathLst>
            <a:path>
              <a:moveTo>
                <a:pt x="0" y="22367"/>
              </a:moveTo>
              <a:lnTo>
                <a:pt x="424342" y="22367"/>
              </a:lnTo>
            </a:path>
          </a:pathLst>
        </a:custGeom>
      </dgm:spPr>
    </dgm:pt>
    <dgm:pt modelId="{66F28A24-0AE0-43FB-9DA5-A5FA21A2507A}" type="pres">
      <dgm:prSet presAssocID="{3A199381-19F1-4BED-BC0C-95ABDA7E71AD}" presName="connTx" presStyleLbl="parChTrans1D2" presStyleIdx="3" presStyleCnt="5"/>
      <dgm:spPr/>
    </dgm:pt>
    <dgm:pt modelId="{A7116487-AD96-4DC6-8A8C-1820AC8AB59C}" type="pres">
      <dgm:prSet presAssocID="{2EDDC280-5AF6-42A3-AEF2-9597B97B4A3F}" presName="node" presStyleLbl="node1" presStyleIdx="3" presStyleCnt="5" custScaleX="134084" custRadScaleRad="107608" custRadScaleInc="12451">
        <dgm:presLayoutVars>
          <dgm:bulletEnabled val="1"/>
        </dgm:presLayoutVars>
      </dgm:prSet>
      <dgm:spPr>
        <a:xfrm>
          <a:off x="961796" y="3047699"/>
          <a:ext cx="1287789" cy="1287789"/>
        </a:xfrm>
        <a:prstGeom prst="ellipse">
          <a:avLst/>
        </a:prstGeom>
      </dgm:spPr>
    </dgm:pt>
    <dgm:pt modelId="{B649EC33-D33D-4B13-B2FA-55DDB2237A96}" type="pres">
      <dgm:prSet presAssocID="{D49ED47B-0B50-48FC-A5A2-3BDF2A209FBE}" presName="Name9" presStyleLbl="parChTrans1D2" presStyleIdx="4" presStyleCnt="5"/>
      <dgm:spPr>
        <a:xfrm rot="12045071">
          <a:off x="1616352" y="1999980"/>
          <a:ext cx="248223" cy="44735"/>
        </a:xfrm>
        <a:custGeom>
          <a:avLst/>
          <a:gdLst/>
          <a:ahLst/>
          <a:cxnLst/>
          <a:rect l="0" t="0" r="0" b="0"/>
          <a:pathLst>
            <a:path>
              <a:moveTo>
                <a:pt x="0" y="22367"/>
              </a:moveTo>
              <a:lnTo>
                <a:pt x="248223" y="22367"/>
              </a:lnTo>
            </a:path>
          </a:pathLst>
        </a:custGeom>
      </dgm:spPr>
    </dgm:pt>
    <dgm:pt modelId="{7CF130ED-9C21-48A3-9D0E-4000C4A3E4C3}" type="pres">
      <dgm:prSet presAssocID="{D49ED47B-0B50-48FC-A5A2-3BDF2A209FBE}" presName="connTx" presStyleLbl="parChTrans1D2" presStyleIdx="4" presStyleCnt="5"/>
      <dgm:spPr/>
    </dgm:pt>
    <dgm:pt modelId="{2F99A6E6-CCCF-4F8C-8693-F0DBB009AC2D}" type="pres">
      <dgm:prSet presAssocID="{40F8DD6C-A47C-4830-9190-B9063B898382}" presName="node" presStyleLbl="node1" presStyleIdx="4" presStyleCnt="5" custScaleX="133756" custScaleY="96889" custRadScaleRad="122402" custRadScaleInc="1026">
        <dgm:presLayoutVars>
          <dgm:bulletEnabled val="1"/>
        </dgm:presLayoutVars>
      </dgm:prSet>
      <dgm:spPr>
        <a:xfrm>
          <a:off x="352966" y="1173911"/>
          <a:ext cx="1287789" cy="1287789"/>
        </a:xfrm>
        <a:prstGeom prst="ellipse">
          <a:avLst/>
        </a:prstGeom>
      </dgm:spPr>
    </dgm:pt>
  </dgm:ptLst>
  <dgm:cxnLst>
    <dgm:cxn modelId="{9234ED00-CB1E-42A9-A5DA-D03B17C72719}" type="presOf" srcId="{3A199381-19F1-4BED-BC0C-95ABDA7E71AD}" destId="{DB7AE05B-B180-479E-ADB6-E3B993E0C714}" srcOrd="0" destOrd="0" presId="urn:microsoft.com/office/officeart/2005/8/layout/radial1"/>
    <dgm:cxn modelId="{96096801-88A0-4D67-AECF-B4B97BA0D3F1}" type="presOf" srcId="{3A199381-19F1-4BED-BC0C-95ABDA7E71AD}" destId="{66F28A24-0AE0-43FB-9DA5-A5FA21A2507A}" srcOrd="1" destOrd="0" presId="urn:microsoft.com/office/officeart/2005/8/layout/radial1"/>
    <dgm:cxn modelId="{8F941B12-74F5-4FBC-B5CB-258E386F6F34}" type="presOf" srcId="{2EDDC280-5AF6-42A3-AEF2-9597B97B4A3F}" destId="{A7116487-AD96-4DC6-8A8C-1820AC8AB59C}" srcOrd="0" destOrd="0" presId="urn:microsoft.com/office/officeart/2005/8/layout/radial1"/>
    <dgm:cxn modelId="{FFDD3224-1187-4DC9-811E-9A25FD263C58}" type="presOf" srcId="{D49ED47B-0B50-48FC-A5A2-3BDF2A209FBE}" destId="{B649EC33-D33D-4B13-B2FA-55DDB2237A96}" srcOrd="0" destOrd="0" presId="urn:microsoft.com/office/officeart/2005/8/layout/radial1"/>
    <dgm:cxn modelId="{B8EF5F32-9460-4DF6-A1D1-C4E3100D779C}" type="presOf" srcId="{DC82DEFB-7D0D-4346-8B76-48727C97F3F4}" destId="{929E8C45-8129-4F43-A311-9EA69ED53D5B}" srcOrd="0" destOrd="0" presId="urn:microsoft.com/office/officeart/2005/8/layout/radial1"/>
    <dgm:cxn modelId="{F304D73D-C43B-4C15-8B4F-74B844B51F80}" type="presOf" srcId="{F701685D-5EED-4AAD-B1F4-3BAB432CE1D3}" destId="{A1EBACF6-D058-494E-86B8-CA7B048CA1C4}" srcOrd="0" destOrd="0" presId="urn:microsoft.com/office/officeart/2005/8/layout/radial1"/>
    <dgm:cxn modelId="{7F126142-646F-4EA6-9CEB-1961854EDFF3}" srcId="{D70BD4B7-EE4F-42BA-9B1E-6F401CA1EF1F}" destId="{40F8DD6C-A47C-4830-9190-B9063B898382}" srcOrd="4" destOrd="0" parTransId="{D49ED47B-0B50-48FC-A5A2-3BDF2A209FBE}" sibTransId="{B4F15522-2BEF-41B2-88F0-CDC821F41F4C}"/>
    <dgm:cxn modelId="{BAE32B4C-9A35-488F-93A3-0AE3CF74C1FF}" srcId="{D70BD4B7-EE4F-42BA-9B1E-6F401CA1EF1F}" destId="{2EDDC280-5AF6-42A3-AEF2-9597B97B4A3F}" srcOrd="3" destOrd="0" parTransId="{3A199381-19F1-4BED-BC0C-95ABDA7E71AD}" sibTransId="{5010B54A-95CB-4235-9DA8-4A2971355255}"/>
    <dgm:cxn modelId="{1E87EB4C-D37D-4139-97E4-26508104F095}" type="presOf" srcId="{C08573FA-C4C5-44FA-A15A-DCBDA6CB151E}" destId="{CF58EA68-7987-41A7-9E00-E2FD5120C750}" srcOrd="0" destOrd="0" presId="urn:microsoft.com/office/officeart/2005/8/layout/radial1"/>
    <dgm:cxn modelId="{22D2D35B-A9F3-421C-81E9-0E1DD12322D8}" type="presOf" srcId="{C08573FA-C4C5-44FA-A15A-DCBDA6CB151E}" destId="{A81094C2-8052-4C0D-8F57-08BA9DCECBA8}" srcOrd="1" destOrd="0" presId="urn:microsoft.com/office/officeart/2005/8/layout/radial1"/>
    <dgm:cxn modelId="{56F1415E-DD2A-4260-8F2A-67794FA182E5}" type="presOf" srcId="{E2AEEE4E-8796-412B-B51E-2F017FBF4311}" destId="{5BEB4B99-2255-480E-A0D2-7913BD8D5161}" srcOrd="0" destOrd="0" presId="urn:microsoft.com/office/officeart/2005/8/layout/radial1"/>
    <dgm:cxn modelId="{EC53AC65-88F0-4978-9217-F9862B917CF4}" type="presOf" srcId="{D70BD4B7-EE4F-42BA-9B1E-6F401CA1EF1F}" destId="{65EB7FCB-071A-46A1-AA50-AD6B8279FD92}" srcOrd="0" destOrd="0" presId="urn:microsoft.com/office/officeart/2005/8/layout/radial1"/>
    <dgm:cxn modelId="{126D636E-25C1-4B37-93CB-0E5762E4D44D}" srcId="{D70BD4B7-EE4F-42BA-9B1E-6F401CA1EF1F}" destId="{6C8D3026-8287-4E2A-8578-1BC6A0881553}" srcOrd="0" destOrd="0" parTransId="{F701685D-5EED-4AAD-B1F4-3BAB432CE1D3}" sibTransId="{8621B853-234C-4427-A1AA-9E830C5D7569}"/>
    <dgm:cxn modelId="{7BA0B67E-A2C1-4EA1-BCF3-7CDBFF73DFD8}" srcId="{00DFBC2A-D40A-44EC-8EFC-C76033029A5C}" destId="{D70BD4B7-EE4F-42BA-9B1E-6F401CA1EF1F}" srcOrd="0" destOrd="0" parTransId="{3A9FF405-2494-40F1-ABC6-890FC637B210}" sibTransId="{283E5468-44DF-4C55-B566-A286118F431A}"/>
    <dgm:cxn modelId="{910A3A87-D66B-4110-A716-9E1235651117}" type="presOf" srcId="{F701685D-5EED-4AAD-B1F4-3BAB432CE1D3}" destId="{27FE758A-6245-4BA0-8ACA-101F65D51D74}" srcOrd="1" destOrd="0" presId="urn:microsoft.com/office/officeart/2005/8/layout/radial1"/>
    <dgm:cxn modelId="{7D058D92-5313-4C3F-8B66-18D50C2F4BDE}" type="presOf" srcId="{6C8D3026-8287-4E2A-8578-1BC6A0881553}" destId="{44235813-C8D1-4484-AFCF-B177FC43B039}" srcOrd="0" destOrd="0" presId="urn:microsoft.com/office/officeart/2005/8/layout/radial1"/>
    <dgm:cxn modelId="{9CB8A8A7-D094-471B-A584-1D40FED9532B}" type="presOf" srcId="{1968685A-F2E5-446D-84BA-BDAD2A31047D}" destId="{4E75AEA1-237E-43D5-8A41-BED8D8B496CA}" srcOrd="1" destOrd="0" presId="urn:microsoft.com/office/officeart/2005/8/layout/radial1"/>
    <dgm:cxn modelId="{0C614BAF-80B5-4917-B4B9-5A9E67686886}" type="presOf" srcId="{D49ED47B-0B50-48FC-A5A2-3BDF2A209FBE}" destId="{7CF130ED-9C21-48A3-9D0E-4000C4A3E4C3}" srcOrd="1" destOrd="0" presId="urn:microsoft.com/office/officeart/2005/8/layout/radial1"/>
    <dgm:cxn modelId="{54FE2CB3-FC5F-4746-8732-C1F1620B4CFF}" type="presOf" srcId="{40F8DD6C-A47C-4830-9190-B9063B898382}" destId="{2F99A6E6-CCCF-4F8C-8693-F0DBB009AC2D}" srcOrd="0" destOrd="0" presId="urn:microsoft.com/office/officeart/2005/8/layout/radial1"/>
    <dgm:cxn modelId="{5BF440C0-5DBB-4B2B-8B12-3EB9193652C2}" type="presOf" srcId="{1968685A-F2E5-446D-84BA-BDAD2A31047D}" destId="{F84C7D60-02C0-4BB3-BC23-CC657739B628}" srcOrd="0" destOrd="0" presId="urn:microsoft.com/office/officeart/2005/8/layout/radial1"/>
    <dgm:cxn modelId="{A952CBC5-5F54-455F-8E66-07922414AA34}" srcId="{D70BD4B7-EE4F-42BA-9B1E-6F401CA1EF1F}" destId="{E2AEEE4E-8796-412B-B51E-2F017FBF4311}" srcOrd="2" destOrd="0" parTransId="{C08573FA-C4C5-44FA-A15A-DCBDA6CB151E}" sibTransId="{12406720-1E4E-4180-836F-29DB768F0E12}"/>
    <dgm:cxn modelId="{296458C6-216B-43CB-AAFB-0A74863DF336}" srcId="{00DFBC2A-D40A-44EC-8EFC-C76033029A5C}" destId="{27FD109B-3264-4593-ABF9-827ACC2B7438}" srcOrd="1" destOrd="0" parTransId="{8482D349-2B82-4FF3-A210-ECBA5814EF8A}" sibTransId="{B7477A3D-D6D0-46BF-AADE-6050AA8D4603}"/>
    <dgm:cxn modelId="{D3EC03D6-DFEB-4845-99EC-CF6089E6DB42}" srcId="{D70BD4B7-EE4F-42BA-9B1E-6F401CA1EF1F}" destId="{DC82DEFB-7D0D-4346-8B76-48727C97F3F4}" srcOrd="1" destOrd="0" parTransId="{1968685A-F2E5-446D-84BA-BDAD2A31047D}" sibTransId="{97F5AE28-0D58-4B4E-A691-6A4CA49FAD7C}"/>
    <dgm:cxn modelId="{AC15DFFE-A796-446E-A7B0-EBB0B2A63B48}" type="presOf" srcId="{00DFBC2A-D40A-44EC-8EFC-C76033029A5C}" destId="{A1EF89AA-D8EF-42A0-9B4B-CB396F9B7134}" srcOrd="0" destOrd="0" presId="urn:microsoft.com/office/officeart/2005/8/layout/radial1"/>
    <dgm:cxn modelId="{BB744651-A733-45D8-B92E-6637AC7E658A}" type="presParOf" srcId="{A1EF89AA-D8EF-42A0-9B4B-CB396F9B7134}" destId="{65EB7FCB-071A-46A1-AA50-AD6B8279FD92}" srcOrd="0" destOrd="0" presId="urn:microsoft.com/office/officeart/2005/8/layout/radial1"/>
    <dgm:cxn modelId="{2527624C-6BF2-419E-857B-1632963817AC}" type="presParOf" srcId="{A1EF89AA-D8EF-42A0-9B4B-CB396F9B7134}" destId="{A1EBACF6-D058-494E-86B8-CA7B048CA1C4}" srcOrd="1" destOrd="0" presId="urn:microsoft.com/office/officeart/2005/8/layout/radial1"/>
    <dgm:cxn modelId="{58B3A85E-41E8-48C2-8E5D-D0687BFB7723}" type="presParOf" srcId="{A1EBACF6-D058-494E-86B8-CA7B048CA1C4}" destId="{27FE758A-6245-4BA0-8ACA-101F65D51D74}" srcOrd="0" destOrd="0" presId="urn:microsoft.com/office/officeart/2005/8/layout/radial1"/>
    <dgm:cxn modelId="{7D3400DB-A39A-44F3-A8B2-9776020549E8}" type="presParOf" srcId="{A1EF89AA-D8EF-42A0-9B4B-CB396F9B7134}" destId="{44235813-C8D1-4484-AFCF-B177FC43B039}" srcOrd="2" destOrd="0" presId="urn:microsoft.com/office/officeart/2005/8/layout/radial1"/>
    <dgm:cxn modelId="{785C353D-E399-4113-B62E-03F2731E4345}" type="presParOf" srcId="{A1EF89AA-D8EF-42A0-9B4B-CB396F9B7134}" destId="{F84C7D60-02C0-4BB3-BC23-CC657739B628}" srcOrd="3" destOrd="0" presId="urn:microsoft.com/office/officeart/2005/8/layout/radial1"/>
    <dgm:cxn modelId="{E1FCF256-7C90-45B6-974D-76ABBE913A97}" type="presParOf" srcId="{F84C7D60-02C0-4BB3-BC23-CC657739B628}" destId="{4E75AEA1-237E-43D5-8A41-BED8D8B496CA}" srcOrd="0" destOrd="0" presId="urn:microsoft.com/office/officeart/2005/8/layout/radial1"/>
    <dgm:cxn modelId="{7CA81608-CAE7-45B1-9DEC-A9EEAA9657BC}" type="presParOf" srcId="{A1EF89AA-D8EF-42A0-9B4B-CB396F9B7134}" destId="{929E8C45-8129-4F43-A311-9EA69ED53D5B}" srcOrd="4" destOrd="0" presId="urn:microsoft.com/office/officeart/2005/8/layout/radial1"/>
    <dgm:cxn modelId="{4B84C2A7-1BB6-4C32-8078-B4EA42827733}" type="presParOf" srcId="{A1EF89AA-D8EF-42A0-9B4B-CB396F9B7134}" destId="{CF58EA68-7987-41A7-9E00-E2FD5120C750}" srcOrd="5" destOrd="0" presId="urn:microsoft.com/office/officeart/2005/8/layout/radial1"/>
    <dgm:cxn modelId="{A9C40DEC-D289-4673-8EDF-789A8B01400C}" type="presParOf" srcId="{CF58EA68-7987-41A7-9E00-E2FD5120C750}" destId="{A81094C2-8052-4C0D-8F57-08BA9DCECBA8}" srcOrd="0" destOrd="0" presId="urn:microsoft.com/office/officeart/2005/8/layout/radial1"/>
    <dgm:cxn modelId="{7E6BB5F3-7B9D-46C2-B456-652DABA38AD3}" type="presParOf" srcId="{A1EF89AA-D8EF-42A0-9B4B-CB396F9B7134}" destId="{5BEB4B99-2255-480E-A0D2-7913BD8D5161}" srcOrd="6" destOrd="0" presId="urn:microsoft.com/office/officeart/2005/8/layout/radial1"/>
    <dgm:cxn modelId="{E65821BA-CF7B-40A0-B7D1-4902DB788A6B}" type="presParOf" srcId="{A1EF89AA-D8EF-42A0-9B4B-CB396F9B7134}" destId="{DB7AE05B-B180-479E-ADB6-E3B993E0C714}" srcOrd="7" destOrd="0" presId="urn:microsoft.com/office/officeart/2005/8/layout/radial1"/>
    <dgm:cxn modelId="{3F426E5B-7CB9-4723-A2C3-58B472F3F7B4}" type="presParOf" srcId="{DB7AE05B-B180-479E-ADB6-E3B993E0C714}" destId="{66F28A24-0AE0-43FB-9DA5-A5FA21A2507A}" srcOrd="0" destOrd="0" presId="urn:microsoft.com/office/officeart/2005/8/layout/radial1"/>
    <dgm:cxn modelId="{D7AFABDA-B480-43CA-B657-C4DE8E7ECA1F}" type="presParOf" srcId="{A1EF89AA-D8EF-42A0-9B4B-CB396F9B7134}" destId="{A7116487-AD96-4DC6-8A8C-1820AC8AB59C}" srcOrd="8" destOrd="0" presId="urn:microsoft.com/office/officeart/2005/8/layout/radial1"/>
    <dgm:cxn modelId="{DA318890-8986-4F9B-A605-A2BBD2DCABA8}" type="presParOf" srcId="{A1EF89AA-D8EF-42A0-9B4B-CB396F9B7134}" destId="{B649EC33-D33D-4B13-B2FA-55DDB2237A96}" srcOrd="9" destOrd="0" presId="urn:microsoft.com/office/officeart/2005/8/layout/radial1"/>
    <dgm:cxn modelId="{EE97EFA9-0C34-4B62-BEFC-CD24F2255885}" type="presParOf" srcId="{B649EC33-D33D-4B13-B2FA-55DDB2237A96}" destId="{7CF130ED-9C21-48A3-9D0E-4000C4A3E4C3}" srcOrd="0" destOrd="0" presId="urn:microsoft.com/office/officeart/2005/8/layout/radial1"/>
    <dgm:cxn modelId="{B4F64CE2-03F2-4630-8BCC-79E46DFBE32E}" type="presParOf" srcId="{A1EF89AA-D8EF-42A0-9B4B-CB396F9B7134}" destId="{2F99A6E6-CCCF-4F8C-8693-F0DBB009AC2D}" srcOrd="10"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766FCA-98AB-4384-A767-18732E49FBFD}"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687761AF-7C48-4C1B-9B5E-5346F68436B9}">
      <dgm:prSet phldrT="[Text]" custT="1"/>
      <dgm:spPr/>
      <dgm:t>
        <a:bodyPr rtlCol="0" anchor="ctr"/>
        <a:lstStyle/>
        <a:p>
          <a:r>
            <a:rPr lang="en-GB" sz="1600" b="1" kern="1200" dirty="0">
              <a:latin typeface="Arial" panose="020B0604020202020204" pitchFamily="34" charset="0"/>
              <a:ea typeface="+mn-ea"/>
              <a:cs typeface="Arial" panose="020B0604020202020204" pitchFamily="34" charset="0"/>
            </a:rPr>
            <a:t>Problem = Disabling society</a:t>
          </a:r>
          <a:endParaRPr lang="en-GB" sz="1600" kern="1200" dirty="0">
            <a:latin typeface="Arial" panose="020B0604020202020204" pitchFamily="34" charset="0"/>
            <a:cs typeface="Arial" panose="020B0604020202020204" pitchFamily="34" charset="0"/>
          </a:endParaRPr>
        </a:p>
      </dgm:t>
    </dgm:pt>
    <dgm:pt modelId="{5C7E166E-FF3C-4E52-A995-41044F3B87E6}" type="parTrans" cxnId="{6E695834-349B-42CC-9628-125E19A06408}">
      <dgm:prSet/>
      <dgm:spPr/>
      <dgm:t>
        <a:bodyPr/>
        <a:lstStyle/>
        <a:p>
          <a:endParaRPr lang="en-GB">
            <a:latin typeface="Arial" panose="020B0604020202020204" pitchFamily="34" charset="0"/>
            <a:cs typeface="Arial" panose="020B0604020202020204" pitchFamily="34" charset="0"/>
          </a:endParaRPr>
        </a:p>
      </dgm:t>
    </dgm:pt>
    <dgm:pt modelId="{07B078AD-E1C4-47FA-A5CC-D4345D73C5C0}" type="sibTrans" cxnId="{6E695834-349B-42CC-9628-125E19A06408}">
      <dgm:prSet/>
      <dgm:spPr/>
      <dgm:t>
        <a:bodyPr/>
        <a:lstStyle/>
        <a:p>
          <a:endParaRPr lang="en-GB">
            <a:latin typeface="Arial" panose="020B0604020202020204" pitchFamily="34" charset="0"/>
            <a:cs typeface="Arial" panose="020B0604020202020204" pitchFamily="34" charset="0"/>
          </a:endParaRPr>
        </a:p>
      </dgm:t>
    </dgm:pt>
    <dgm:pt modelId="{69CCF88F-850D-4EA2-A277-330CEEFB8C8C}">
      <dgm:prSet phldrT="[Text]" custT="1"/>
      <dgm:spPr>
        <a:solidFill>
          <a:schemeClr val="accent5"/>
        </a:solidFill>
      </dgm:spPr>
      <dgm:t>
        <a:bodyPr/>
        <a:lstStyle/>
        <a:p>
          <a:r>
            <a:rPr lang="en-GB" sz="1400" dirty="0">
              <a:solidFill>
                <a:schemeClr val="accent3"/>
              </a:solidFill>
              <a:latin typeface="Arial" panose="020B0604020202020204" pitchFamily="34" charset="0"/>
              <a:cs typeface="Arial" panose="020B0604020202020204" pitchFamily="34" charset="0"/>
            </a:rPr>
            <a:t>Rights</a:t>
          </a:r>
        </a:p>
      </dgm:t>
    </dgm:pt>
    <dgm:pt modelId="{FC914E78-63C9-46B0-9D12-F2C64D156EE1}" type="parTrans" cxnId="{50C25A06-D303-4B3D-89CD-7E23B773FBA0}">
      <dgm:prSet/>
      <dgm:spPr>
        <a:ln>
          <a:solidFill>
            <a:schemeClr val="accent1"/>
          </a:solidFill>
        </a:ln>
      </dgm:spPr>
      <dgm:t>
        <a:bodyPr/>
        <a:lstStyle/>
        <a:p>
          <a:endParaRPr lang="en-GB">
            <a:latin typeface="Arial" panose="020B0604020202020204" pitchFamily="34" charset="0"/>
            <a:cs typeface="Arial" panose="020B0604020202020204" pitchFamily="34" charset="0"/>
          </a:endParaRPr>
        </a:p>
      </dgm:t>
    </dgm:pt>
    <dgm:pt modelId="{BB832995-E3DB-473D-9536-06982091C7C7}" type="sibTrans" cxnId="{50C25A06-D303-4B3D-89CD-7E23B773FBA0}">
      <dgm:prSet/>
      <dgm:spPr/>
      <dgm:t>
        <a:bodyPr/>
        <a:lstStyle/>
        <a:p>
          <a:endParaRPr lang="en-GB">
            <a:latin typeface="Arial" panose="020B0604020202020204" pitchFamily="34" charset="0"/>
            <a:cs typeface="Arial" panose="020B0604020202020204" pitchFamily="34" charset="0"/>
          </a:endParaRPr>
        </a:p>
      </dgm:t>
    </dgm:pt>
    <dgm:pt modelId="{80ADF8A6-16A6-4449-8449-A7555295368C}">
      <dgm:prSet phldrT="[Text]" custT="1"/>
      <dgm:spPr>
        <a:solidFill>
          <a:schemeClr val="accent5"/>
        </a:solidFill>
      </dgm:spPr>
      <dgm:t>
        <a:bodyPr spcFirstLastPara="0" vert="horz" wrap="square" lIns="6985" tIns="6985" rIns="6985" bIns="6985" numCol="1" spcCol="1270" anchor="ctr" anchorCtr="0"/>
        <a:lstStyle/>
        <a:p>
          <a:pPr marL="0" lvl="0" indent="0" algn="ctr" defTabSz="488950">
            <a:lnSpc>
              <a:spcPct val="90000"/>
            </a:lnSpc>
            <a:spcBef>
              <a:spcPct val="0"/>
            </a:spcBef>
            <a:spcAft>
              <a:spcPct val="35000"/>
            </a:spcAft>
            <a:buNone/>
          </a:pPr>
          <a:r>
            <a:rPr lang="en-GB" sz="1400" kern="1200" dirty="0">
              <a:solidFill>
                <a:schemeClr val="accent3"/>
              </a:solidFill>
              <a:latin typeface="Arial" panose="020B0604020202020204" pitchFamily="34" charset="0"/>
              <a:ea typeface="+mn-ea"/>
              <a:cs typeface="Arial" panose="020B0604020202020204" pitchFamily="34" charset="0"/>
            </a:rPr>
            <a:t>Discrimination</a:t>
          </a:r>
        </a:p>
      </dgm:t>
    </dgm:pt>
    <dgm:pt modelId="{5F6A6B7A-B3F0-45BB-BC2C-FA3F2CF99126}" type="parTrans" cxnId="{44783320-5FFE-4B68-A041-6C50DA74289A}">
      <dgm:prSet/>
      <dgm:spPr>
        <a:ln>
          <a:solidFill>
            <a:schemeClr val="accent1"/>
          </a:solidFill>
        </a:ln>
      </dgm:spPr>
      <dgm:t>
        <a:bodyPr/>
        <a:lstStyle/>
        <a:p>
          <a:endParaRPr lang="en-GB">
            <a:latin typeface="Arial" panose="020B0604020202020204" pitchFamily="34" charset="0"/>
            <a:cs typeface="Arial" panose="020B0604020202020204" pitchFamily="34" charset="0"/>
          </a:endParaRPr>
        </a:p>
      </dgm:t>
    </dgm:pt>
    <dgm:pt modelId="{73BE0CF6-1E52-4FD8-A017-CE411AE9F47C}" type="sibTrans" cxnId="{44783320-5FFE-4B68-A041-6C50DA74289A}">
      <dgm:prSet/>
      <dgm:spPr/>
      <dgm:t>
        <a:bodyPr/>
        <a:lstStyle/>
        <a:p>
          <a:endParaRPr lang="en-GB">
            <a:latin typeface="Arial" panose="020B0604020202020204" pitchFamily="34" charset="0"/>
            <a:cs typeface="Arial" panose="020B0604020202020204" pitchFamily="34" charset="0"/>
          </a:endParaRPr>
        </a:p>
      </dgm:t>
    </dgm:pt>
    <dgm:pt modelId="{2B912FFF-CF8C-4DA6-9FCB-CB8AE00D1C26}">
      <dgm:prSet phldrT="[Text]" custT="1"/>
      <dgm:spPr>
        <a:solidFill>
          <a:schemeClr val="accent5"/>
        </a:solidFill>
      </dgm:spPr>
      <dgm:t>
        <a:bodyPr spcFirstLastPara="0" vert="horz" wrap="square" lIns="6985" tIns="6985" rIns="6985" bIns="6985" numCol="1" spcCol="1270" anchor="ctr" anchorCtr="0"/>
        <a:lstStyle/>
        <a:p>
          <a:pPr marL="0" lvl="0" indent="0" algn="ctr" defTabSz="488950">
            <a:lnSpc>
              <a:spcPct val="90000"/>
            </a:lnSpc>
            <a:spcBef>
              <a:spcPct val="0"/>
            </a:spcBef>
            <a:spcAft>
              <a:spcPct val="35000"/>
            </a:spcAft>
            <a:buNone/>
          </a:pPr>
          <a:r>
            <a:rPr lang="en-GB" sz="1400" kern="1200" dirty="0">
              <a:solidFill>
                <a:schemeClr val="accent3"/>
              </a:solidFill>
              <a:latin typeface="Arial" panose="020B0604020202020204" pitchFamily="34" charset="0"/>
              <a:ea typeface="+mn-ea"/>
              <a:cs typeface="Arial" panose="020B0604020202020204" pitchFamily="34" charset="0"/>
            </a:rPr>
            <a:t>Exclusion</a:t>
          </a:r>
        </a:p>
      </dgm:t>
    </dgm:pt>
    <dgm:pt modelId="{167BF99A-F2E6-433B-96DA-A86BFE1BE276}" type="parTrans" cxnId="{96FA8968-27E5-4FE7-9513-DA74D2E5C22D}">
      <dgm:prSet/>
      <dgm:spPr>
        <a:ln>
          <a:solidFill>
            <a:schemeClr val="accent1"/>
          </a:solidFill>
        </a:ln>
      </dgm:spPr>
      <dgm:t>
        <a:bodyPr/>
        <a:lstStyle/>
        <a:p>
          <a:endParaRPr lang="en-GB">
            <a:latin typeface="Arial" panose="020B0604020202020204" pitchFamily="34" charset="0"/>
            <a:cs typeface="Arial" panose="020B0604020202020204" pitchFamily="34" charset="0"/>
          </a:endParaRPr>
        </a:p>
      </dgm:t>
    </dgm:pt>
    <dgm:pt modelId="{6F7B0462-BA5A-405C-96F2-D2D9B3C6CE48}" type="sibTrans" cxnId="{96FA8968-27E5-4FE7-9513-DA74D2E5C22D}">
      <dgm:prSet/>
      <dgm:spPr/>
      <dgm:t>
        <a:bodyPr/>
        <a:lstStyle/>
        <a:p>
          <a:endParaRPr lang="en-GB">
            <a:latin typeface="Arial" panose="020B0604020202020204" pitchFamily="34" charset="0"/>
            <a:cs typeface="Arial" panose="020B0604020202020204" pitchFamily="34" charset="0"/>
          </a:endParaRPr>
        </a:p>
      </dgm:t>
    </dgm:pt>
    <dgm:pt modelId="{B21E3DA2-E21F-45CF-9B37-382386BB930B}">
      <dgm:prSet phldrT="[Text]" custT="1"/>
      <dgm:spPr>
        <a:solidFill>
          <a:schemeClr val="accent5"/>
        </a:solidFill>
      </dgm:spPr>
      <dgm:t>
        <a:bodyPr spcFirstLastPara="0" vert="horz" wrap="square" lIns="6985" tIns="6985" rIns="6985" bIns="6985" numCol="1" spcCol="1270" anchor="ctr" anchorCtr="0"/>
        <a:lstStyle/>
        <a:p>
          <a:pPr marL="0" lvl="0" indent="0" algn="ctr" defTabSz="488950">
            <a:lnSpc>
              <a:spcPct val="90000"/>
            </a:lnSpc>
            <a:spcBef>
              <a:spcPct val="0"/>
            </a:spcBef>
            <a:spcAft>
              <a:spcPct val="35000"/>
            </a:spcAft>
            <a:buNone/>
          </a:pPr>
          <a:r>
            <a:rPr lang="en-GB" sz="1400" kern="1200">
              <a:solidFill>
                <a:schemeClr val="accent3"/>
              </a:solidFill>
              <a:latin typeface="Arial" panose="020B0604020202020204" pitchFamily="34" charset="0"/>
              <a:ea typeface="+mn-ea"/>
              <a:cs typeface="Arial" panose="020B0604020202020204" pitchFamily="34" charset="0"/>
            </a:rPr>
            <a:t>Poverty</a:t>
          </a:r>
        </a:p>
      </dgm:t>
    </dgm:pt>
    <dgm:pt modelId="{00166679-55E5-44ED-BF28-2F6F5C8574A9}" type="parTrans" cxnId="{1A172424-C92C-4817-ABCA-0B5993FF3554}">
      <dgm:prSet/>
      <dgm:spPr>
        <a:ln>
          <a:solidFill>
            <a:schemeClr val="accent1"/>
          </a:solidFill>
        </a:ln>
      </dgm:spPr>
      <dgm:t>
        <a:bodyPr/>
        <a:lstStyle/>
        <a:p>
          <a:endParaRPr lang="en-GB">
            <a:latin typeface="Arial" panose="020B0604020202020204" pitchFamily="34" charset="0"/>
            <a:cs typeface="Arial" panose="020B0604020202020204" pitchFamily="34" charset="0"/>
          </a:endParaRPr>
        </a:p>
      </dgm:t>
    </dgm:pt>
    <dgm:pt modelId="{5A2D668F-D82E-4AD5-9010-8EFACFA70F33}" type="sibTrans" cxnId="{1A172424-C92C-4817-ABCA-0B5993FF3554}">
      <dgm:prSet/>
      <dgm:spPr/>
      <dgm:t>
        <a:bodyPr/>
        <a:lstStyle/>
        <a:p>
          <a:endParaRPr lang="en-GB">
            <a:latin typeface="Arial" panose="020B0604020202020204" pitchFamily="34" charset="0"/>
            <a:cs typeface="Arial" panose="020B0604020202020204" pitchFamily="34" charset="0"/>
          </a:endParaRPr>
        </a:p>
      </dgm:t>
    </dgm:pt>
    <dgm:pt modelId="{7F9F25D1-4C4F-4894-8090-F60D221C485E}">
      <dgm:prSet phldrT="[Text]" custT="1"/>
      <dgm:spPr>
        <a:solidFill>
          <a:schemeClr val="accent5"/>
        </a:solidFill>
      </dgm:spPr>
      <dgm:t>
        <a:bodyPr spcFirstLastPara="0" vert="horz" wrap="square" lIns="6985" tIns="6985" rIns="6985" bIns="6985" numCol="1" spcCol="1270" anchor="ctr" anchorCtr="0"/>
        <a:lstStyle/>
        <a:p>
          <a:pPr marL="0" lvl="0" indent="0" algn="ctr" defTabSz="488950">
            <a:lnSpc>
              <a:spcPct val="90000"/>
            </a:lnSpc>
            <a:spcBef>
              <a:spcPct val="0"/>
            </a:spcBef>
            <a:spcAft>
              <a:spcPct val="35000"/>
            </a:spcAft>
            <a:buNone/>
          </a:pPr>
          <a:r>
            <a:rPr lang="en-GB" sz="1400" kern="1200">
              <a:solidFill>
                <a:schemeClr val="accent3"/>
              </a:solidFill>
              <a:latin typeface="Arial" panose="020B0604020202020204" pitchFamily="34" charset="0"/>
              <a:ea typeface="+mn-ea"/>
              <a:cs typeface="Arial" panose="020B0604020202020204" pitchFamily="34" charset="0"/>
            </a:rPr>
            <a:t>Inadequate services</a:t>
          </a:r>
        </a:p>
      </dgm:t>
    </dgm:pt>
    <dgm:pt modelId="{DA445DF7-BE99-43EA-A52F-6D3D2800DB53}" type="parTrans" cxnId="{030D8512-37EA-4117-BC24-3E142A97FC2B}">
      <dgm:prSet/>
      <dgm:spPr>
        <a:ln>
          <a:solidFill>
            <a:schemeClr val="accent1"/>
          </a:solidFill>
        </a:ln>
      </dgm:spPr>
      <dgm:t>
        <a:bodyPr/>
        <a:lstStyle/>
        <a:p>
          <a:endParaRPr lang="en-GB">
            <a:latin typeface="Arial" panose="020B0604020202020204" pitchFamily="34" charset="0"/>
            <a:cs typeface="Arial" panose="020B0604020202020204" pitchFamily="34" charset="0"/>
          </a:endParaRPr>
        </a:p>
      </dgm:t>
    </dgm:pt>
    <dgm:pt modelId="{20568180-B22B-4AE4-9C48-9908EF8AE13D}" type="sibTrans" cxnId="{030D8512-37EA-4117-BC24-3E142A97FC2B}">
      <dgm:prSet/>
      <dgm:spPr/>
      <dgm:t>
        <a:bodyPr/>
        <a:lstStyle/>
        <a:p>
          <a:endParaRPr lang="en-GB">
            <a:latin typeface="Arial" panose="020B0604020202020204" pitchFamily="34" charset="0"/>
            <a:cs typeface="Arial" panose="020B0604020202020204" pitchFamily="34" charset="0"/>
          </a:endParaRPr>
        </a:p>
      </dgm:t>
    </dgm:pt>
    <dgm:pt modelId="{A0A6BA64-407A-43A5-99D4-34217964D588}">
      <dgm:prSet phldrT="[Text]" custT="1"/>
      <dgm:spPr>
        <a:solidFill>
          <a:schemeClr val="accent5"/>
        </a:solidFill>
      </dgm:spPr>
      <dgm:t>
        <a:bodyPr spcFirstLastPara="0" vert="horz" wrap="square" lIns="6985" tIns="6985" rIns="6985" bIns="6985" numCol="1" spcCol="1270" anchor="ctr" anchorCtr="0"/>
        <a:lstStyle/>
        <a:p>
          <a:pPr marL="0" lvl="0" indent="0" algn="ctr" defTabSz="488950">
            <a:lnSpc>
              <a:spcPct val="90000"/>
            </a:lnSpc>
            <a:spcBef>
              <a:spcPct val="0"/>
            </a:spcBef>
            <a:spcAft>
              <a:spcPct val="35000"/>
            </a:spcAft>
            <a:buNone/>
          </a:pPr>
          <a:r>
            <a:rPr lang="en-GB" sz="1400" kern="1200">
              <a:solidFill>
                <a:schemeClr val="accent3"/>
              </a:solidFill>
              <a:latin typeface="Arial" panose="020B0604020202020204" pitchFamily="34" charset="0"/>
              <a:ea typeface="+mn-ea"/>
              <a:cs typeface="Arial" panose="020B0604020202020204" pitchFamily="34" charset="0"/>
            </a:rPr>
            <a:t>Inaccessible buildings &amp; transportation</a:t>
          </a:r>
          <a:endParaRPr lang="en-GB" sz="1400" kern="1200" dirty="0">
            <a:solidFill>
              <a:schemeClr val="accent3"/>
            </a:solidFill>
            <a:latin typeface="Arial" panose="020B0604020202020204" pitchFamily="34" charset="0"/>
            <a:ea typeface="+mn-ea"/>
            <a:cs typeface="Arial" panose="020B0604020202020204" pitchFamily="34" charset="0"/>
          </a:endParaRPr>
        </a:p>
      </dgm:t>
    </dgm:pt>
    <dgm:pt modelId="{6FDC9DF4-FD07-4772-A743-6F44BF74905B}" type="parTrans" cxnId="{B1123E2C-BE3F-498E-B84B-534B166E69F1}">
      <dgm:prSet/>
      <dgm:spPr>
        <a:ln>
          <a:solidFill>
            <a:schemeClr val="accent1"/>
          </a:solidFill>
        </a:ln>
      </dgm:spPr>
      <dgm:t>
        <a:bodyPr/>
        <a:lstStyle/>
        <a:p>
          <a:endParaRPr lang="en-GB">
            <a:latin typeface="Arial" panose="020B0604020202020204" pitchFamily="34" charset="0"/>
            <a:cs typeface="Arial" panose="020B0604020202020204" pitchFamily="34" charset="0"/>
          </a:endParaRPr>
        </a:p>
      </dgm:t>
    </dgm:pt>
    <dgm:pt modelId="{7B783359-9684-4224-90F3-D3D94175E13D}" type="sibTrans" cxnId="{B1123E2C-BE3F-498E-B84B-534B166E69F1}">
      <dgm:prSet/>
      <dgm:spPr/>
      <dgm:t>
        <a:bodyPr/>
        <a:lstStyle/>
        <a:p>
          <a:endParaRPr lang="en-GB">
            <a:latin typeface="Arial" panose="020B0604020202020204" pitchFamily="34" charset="0"/>
            <a:cs typeface="Arial" panose="020B0604020202020204" pitchFamily="34" charset="0"/>
          </a:endParaRPr>
        </a:p>
      </dgm:t>
    </dgm:pt>
    <dgm:pt modelId="{AC5A50A8-1DCE-4DB0-9297-34F5F5CEF736}" type="pres">
      <dgm:prSet presAssocID="{BF766FCA-98AB-4384-A767-18732E49FBFD}" presName="cycle" presStyleCnt="0">
        <dgm:presLayoutVars>
          <dgm:chMax val="1"/>
          <dgm:dir/>
          <dgm:animLvl val="ctr"/>
          <dgm:resizeHandles val="exact"/>
        </dgm:presLayoutVars>
      </dgm:prSet>
      <dgm:spPr/>
    </dgm:pt>
    <dgm:pt modelId="{37117324-B8B6-42F5-95DD-C792F7A927E5}" type="pres">
      <dgm:prSet presAssocID="{687761AF-7C48-4C1B-9B5E-5346F68436B9}" presName="centerShape" presStyleLbl="node0" presStyleIdx="0" presStyleCnt="1" custScaleX="108840" custScaleY="108840"/>
      <dgm:spPr>
        <a:xfrm>
          <a:off x="2067198" y="1576228"/>
          <a:ext cx="1198880" cy="1198880"/>
        </a:xfrm>
        <a:prstGeom prst="ellipse">
          <a:avLst/>
        </a:prstGeom>
      </dgm:spPr>
    </dgm:pt>
    <dgm:pt modelId="{9ECA3811-7533-45DF-9C3F-FCAE6FB0CDDD}" type="pres">
      <dgm:prSet presAssocID="{FC914E78-63C9-46B0-9D12-F2C64D156EE1}" presName="Name9" presStyleLbl="parChTrans1D2" presStyleIdx="0" presStyleCnt="6"/>
      <dgm:spPr/>
    </dgm:pt>
    <dgm:pt modelId="{220C2C13-8E0F-4CBF-8917-F4ED9FBE9505}" type="pres">
      <dgm:prSet presAssocID="{FC914E78-63C9-46B0-9D12-F2C64D156EE1}" presName="connTx" presStyleLbl="parChTrans1D2" presStyleIdx="0" presStyleCnt="6"/>
      <dgm:spPr/>
    </dgm:pt>
    <dgm:pt modelId="{0DC77E66-84B6-4E87-AD84-B217CD745B9C}" type="pres">
      <dgm:prSet presAssocID="{69CCF88F-850D-4EA2-A277-330CEEFB8C8C}" presName="node" presStyleLbl="node1" presStyleIdx="0" presStyleCnt="6" custScaleX="108840" custScaleY="108840">
        <dgm:presLayoutVars>
          <dgm:bulletEnabled val="1"/>
        </dgm:presLayoutVars>
      </dgm:prSet>
      <dgm:spPr/>
    </dgm:pt>
    <dgm:pt modelId="{4953507E-B5B5-4F0B-9AB4-6E19224430DA}" type="pres">
      <dgm:prSet presAssocID="{5F6A6B7A-B3F0-45BB-BC2C-FA3F2CF99126}" presName="Name9" presStyleLbl="parChTrans1D2" presStyleIdx="1" presStyleCnt="6"/>
      <dgm:spPr/>
    </dgm:pt>
    <dgm:pt modelId="{6CE06039-B6EF-4CD9-AB86-ED8882F7A112}" type="pres">
      <dgm:prSet presAssocID="{5F6A6B7A-B3F0-45BB-BC2C-FA3F2CF99126}" presName="connTx" presStyleLbl="parChTrans1D2" presStyleIdx="1" presStyleCnt="6"/>
      <dgm:spPr/>
    </dgm:pt>
    <dgm:pt modelId="{31E411D0-6BE8-43A7-8C58-C75D7B7ACC9E}" type="pres">
      <dgm:prSet presAssocID="{80ADF8A6-16A6-4449-8449-A7555295368C}" presName="node" presStyleLbl="node1" presStyleIdx="1" presStyleCnt="6" custScaleX="108840" custScaleY="108840">
        <dgm:presLayoutVars>
          <dgm:bulletEnabled val="1"/>
        </dgm:presLayoutVars>
      </dgm:prSet>
      <dgm:spPr>
        <a:xfrm>
          <a:off x="3418605" y="795993"/>
          <a:ext cx="1198880" cy="1198880"/>
        </a:xfrm>
        <a:prstGeom prst="ellipse">
          <a:avLst/>
        </a:prstGeom>
      </dgm:spPr>
    </dgm:pt>
    <dgm:pt modelId="{277A3D2E-3096-4AC7-9844-DBCE6F2BCE15}" type="pres">
      <dgm:prSet presAssocID="{167BF99A-F2E6-433B-96DA-A86BFE1BE276}" presName="Name9" presStyleLbl="parChTrans1D2" presStyleIdx="2" presStyleCnt="6"/>
      <dgm:spPr/>
    </dgm:pt>
    <dgm:pt modelId="{DB1592A1-F790-4097-8E2C-57F2B96E2166}" type="pres">
      <dgm:prSet presAssocID="{167BF99A-F2E6-433B-96DA-A86BFE1BE276}" presName="connTx" presStyleLbl="parChTrans1D2" presStyleIdx="2" presStyleCnt="6"/>
      <dgm:spPr/>
    </dgm:pt>
    <dgm:pt modelId="{EC5A61EC-2A78-43FF-98F1-303C16FA513F}" type="pres">
      <dgm:prSet presAssocID="{2B912FFF-CF8C-4DA6-9FCB-CB8AE00D1C26}" presName="node" presStyleLbl="node1" presStyleIdx="2" presStyleCnt="6" custScaleX="108840" custScaleY="108840">
        <dgm:presLayoutVars>
          <dgm:bulletEnabled val="1"/>
        </dgm:presLayoutVars>
      </dgm:prSet>
      <dgm:spPr>
        <a:xfrm>
          <a:off x="3418605" y="2356463"/>
          <a:ext cx="1198880" cy="1198880"/>
        </a:xfrm>
        <a:prstGeom prst="ellipse">
          <a:avLst/>
        </a:prstGeom>
      </dgm:spPr>
    </dgm:pt>
    <dgm:pt modelId="{82F3B9FE-BC46-4E63-BCB1-AD4C67915121}" type="pres">
      <dgm:prSet presAssocID="{00166679-55E5-44ED-BF28-2F6F5C8574A9}" presName="Name9" presStyleLbl="parChTrans1D2" presStyleIdx="3" presStyleCnt="6"/>
      <dgm:spPr/>
    </dgm:pt>
    <dgm:pt modelId="{8C10B1CC-9F22-4763-9DD4-F6241304BBAA}" type="pres">
      <dgm:prSet presAssocID="{00166679-55E5-44ED-BF28-2F6F5C8574A9}" presName="connTx" presStyleLbl="parChTrans1D2" presStyleIdx="3" presStyleCnt="6"/>
      <dgm:spPr/>
    </dgm:pt>
    <dgm:pt modelId="{10FC5D4B-324B-45AE-93B3-250D86B97923}" type="pres">
      <dgm:prSet presAssocID="{B21E3DA2-E21F-45CF-9B37-382386BB930B}" presName="node" presStyleLbl="node1" presStyleIdx="3" presStyleCnt="6" custScaleX="108840" custScaleY="108840">
        <dgm:presLayoutVars>
          <dgm:bulletEnabled val="1"/>
        </dgm:presLayoutVars>
      </dgm:prSet>
      <dgm:spPr>
        <a:xfrm>
          <a:off x="2067198" y="3136698"/>
          <a:ext cx="1198880" cy="1198880"/>
        </a:xfrm>
        <a:prstGeom prst="ellipse">
          <a:avLst/>
        </a:prstGeom>
      </dgm:spPr>
    </dgm:pt>
    <dgm:pt modelId="{C343CAFA-E503-4DF8-A2AE-EACBE9C5FED6}" type="pres">
      <dgm:prSet presAssocID="{DA445DF7-BE99-43EA-A52F-6D3D2800DB53}" presName="Name9" presStyleLbl="parChTrans1D2" presStyleIdx="4" presStyleCnt="6"/>
      <dgm:spPr/>
    </dgm:pt>
    <dgm:pt modelId="{10DBF871-66C8-4BD6-8206-4B38C496E413}" type="pres">
      <dgm:prSet presAssocID="{DA445DF7-BE99-43EA-A52F-6D3D2800DB53}" presName="connTx" presStyleLbl="parChTrans1D2" presStyleIdx="4" presStyleCnt="6"/>
      <dgm:spPr/>
    </dgm:pt>
    <dgm:pt modelId="{20108A4B-34F5-4CE9-9FFB-31C23E9251D3}" type="pres">
      <dgm:prSet presAssocID="{7F9F25D1-4C4F-4894-8090-F60D221C485E}" presName="node" presStyleLbl="node1" presStyleIdx="4" presStyleCnt="6" custScaleX="108840" custScaleY="108840">
        <dgm:presLayoutVars>
          <dgm:bulletEnabled val="1"/>
        </dgm:presLayoutVars>
      </dgm:prSet>
      <dgm:spPr>
        <a:xfrm>
          <a:off x="715791" y="2356463"/>
          <a:ext cx="1198880" cy="1198880"/>
        </a:xfrm>
        <a:prstGeom prst="ellipse">
          <a:avLst/>
        </a:prstGeom>
      </dgm:spPr>
    </dgm:pt>
    <dgm:pt modelId="{D0EC66AB-D867-428A-A178-BCD4178A6698}" type="pres">
      <dgm:prSet presAssocID="{6FDC9DF4-FD07-4772-A743-6F44BF74905B}" presName="Name9" presStyleLbl="parChTrans1D2" presStyleIdx="5" presStyleCnt="6"/>
      <dgm:spPr/>
    </dgm:pt>
    <dgm:pt modelId="{2BC51BFE-8F67-4102-9E1E-3DE6A2619C4D}" type="pres">
      <dgm:prSet presAssocID="{6FDC9DF4-FD07-4772-A743-6F44BF74905B}" presName="connTx" presStyleLbl="parChTrans1D2" presStyleIdx="5" presStyleCnt="6"/>
      <dgm:spPr/>
    </dgm:pt>
    <dgm:pt modelId="{0E9F0535-9DC5-4DDF-8887-BA8911AFB64C}" type="pres">
      <dgm:prSet presAssocID="{A0A6BA64-407A-43A5-99D4-34217964D588}" presName="node" presStyleLbl="node1" presStyleIdx="5" presStyleCnt="6" custScaleX="108840" custScaleY="108840">
        <dgm:presLayoutVars>
          <dgm:bulletEnabled val="1"/>
        </dgm:presLayoutVars>
      </dgm:prSet>
      <dgm:spPr>
        <a:xfrm>
          <a:off x="715791" y="795993"/>
          <a:ext cx="1198880" cy="1198880"/>
        </a:xfrm>
        <a:prstGeom prst="ellipse">
          <a:avLst/>
        </a:prstGeom>
      </dgm:spPr>
    </dgm:pt>
  </dgm:ptLst>
  <dgm:cxnLst>
    <dgm:cxn modelId="{50C25A06-D303-4B3D-89CD-7E23B773FBA0}" srcId="{687761AF-7C48-4C1B-9B5E-5346F68436B9}" destId="{69CCF88F-850D-4EA2-A277-330CEEFB8C8C}" srcOrd="0" destOrd="0" parTransId="{FC914E78-63C9-46B0-9D12-F2C64D156EE1}" sibTransId="{BB832995-E3DB-473D-9536-06982091C7C7}"/>
    <dgm:cxn modelId="{030D8512-37EA-4117-BC24-3E142A97FC2B}" srcId="{687761AF-7C48-4C1B-9B5E-5346F68436B9}" destId="{7F9F25D1-4C4F-4894-8090-F60D221C485E}" srcOrd="4" destOrd="0" parTransId="{DA445DF7-BE99-43EA-A52F-6D3D2800DB53}" sibTransId="{20568180-B22B-4AE4-9C48-9908EF8AE13D}"/>
    <dgm:cxn modelId="{44783320-5FFE-4B68-A041-6C50DA74289A}" srcId="{687761AF-7C48-4C1B-9B5E-5346F68436B9}" destId="{80ADF8A6-16A6-4449-8449-A7555295368C}" srcOrd="1" destOrd="0" parTransId="{5F6A6B7A-B3F0-45BB-BC2C-FA3F2CF99126}" sibTransId="{73BE0CF6-1E52-4FD8-A017-CE411AE9F47C}"/>
    <dgm:cxn modelId="{1A172424-C92C-4817-ABCA-0B5993FF3554}" srcId="{687761AF-7C48-4C1B-9B5E-5346F68436B9}" destId="{B21E3DA2-E21F-45CF-9B37-382386BB930B}" srcOrd="3" destOrd="0" parTransId="{00166679-55E5-44ED-BF28-2F6F5C8574A9}" sibTransId="{5A2D668F-D82E-4AD5-9010-8EFACFA70F33}"/>
    <dgm:cxn modelId="{B1123E2C-BE3F-498E-B84B-534B166E69F1}" srcId="{687761AF-7C48-4C1B-9B5E-5346F68436B9}" destId="{A0A6BA64-407A-43A5-99D4-34217964D588}" srcOrd="5" destOrd="0" parTransId="{6FDC9DF4-FD07-4772-A743-6F44BF74905B}" sibTransId="{7B783359-9684-4224-90F3-D3D94175E13D}"/>
    <dgm:cxn modelId="{E2288C33-56CE-451A-979D-16E633C78686}" type="presOf" srcId="{A0A6BA64-407A-43A5-99D4-34217964D588}" destId="{0E9F0535-9DC5-4DDF-8887-BA8911AFB64C}" srcOrd="0" destOrd="0" presId="urn:microsoft.com/office/officeart/2005/8/layout/radial1"/>
    <dgm:cxn modelId="{6E695834-349B-42CC-9628-125E19A06408}" srcId="{BF766FCA-98AB-4384-A767-18732E49FBFD}" destId="{687761AF-7C48-4C1B-9B5E-5346F68436B9}" srcOrd="0" destOrd="0" parTransId="{5C7E166E-FF3C-4E52-A995-41044F3B87E6}" sibTransId="{07B078AD-E1C4-47FA-A5CC-D4345D73C5C0}"/>
    <dgm:cxn modelId="{259C2E3C-DF97-4300-ABDE-A0DF9DD44A23}" type="presOf" srcId="{FC914E78-63C9-46B0-9D12-F2C64D156EE1}" destId="{220C2C13-8E0F-4CBF-8917-F4ED9FBE9505}" srcOrd="1" destOrd="0" presId="urn:microsoft.com/office/officeart/2005/8/layout/radial1"/>
    <dgm:cxn modelId="{A9B23B3C-E57C-4E8C-803A-CE58E358EC2D}" type="presOf" srcId="{2B912FFF-CF8C-4DA6-9FCB-CB8AE00D1C26}" destId="{EC5A61EC-2A78-43FF-98F1-303C16FA513F}" srcOrd="0" destOrd="0" presId="urn:microsoft.com/office/officeart/2005/8/layout/radial1"/>
    <dgm:cxn modelId="{5FABD343-AE31-452F-B7C3-B1F32323AF85}" type="presOf" srcId="{BF766FCA-98AB-4384-A767-18732E49FBFD}" destId="{AC5A50A8-1DCE-4DB0-9297-34F5F5CEF736}" srcOrd="0" destOrd="0" presId="urn:microsoft.com/office/officeart/2005/8/layout/radial1"/>
    <dgm:cxn modelId="{5563FE47-E7AF-446D-8E63-61D6F1DD9444}" type="presOf" srcId="{5F6A6B7A-B3F0-45BB-BC2C-FA3F2CF99126}" destId="{4953507E-B5B5-4F0B-9AB4-6E19224430DA}" srcOrd="0" destOrd="0" presId="urn:microsoft.com/office/officeart/2005/8/layout/radial1"/>
    <dgm:cxn modelId="{E7E2564A-7C35-4E57-93FC-C9EBC20D51BE}" type="presOf" srcId="{6FDC9DF4-FD07-4772-A743-6F44BF74905B}" destId="{2BC51BFE-8F67-4102-9E1E-3DE6A2619C4D}" srcOrd="1" destOrd="0" presId="urn:microsoft.com/office/officeart/2005/8/layout/radial1"/>
    <dgm:cxn modelId="{015EC057-0527-4A0D-AF9B-8DE1E7E0745D}" type="presOf" srcId="{FC914E78-63C9-46B0-9D12-F2C64D156EE1}" destId="{9ECA3811-7533-45DF-9C3F-FCAE6FB0CDDD}" srcOrd="0" destOrd="0" presId="urn:microsoft.com/office/officeart/2005/8/layout/radial1"/>
    <dgm:cxn modelId="{FB32875F-B728-4600-B8B2-003DB9BF7A23}" type="presOf" srcId="{687761AF-7C48-4C1B-9B5E-5346F68436B9}" destId="{37117324-B8B6-42F5-95DD-C792F7A927E5}" srcOrd="0" destOrd="0" presId="urn:microsoft.com/office/officeart/2005/8/layout/radial1"/>
    <dgm:cxn modelId="{96FA8968-27E5-4FE7-9513-DA74D2E5C22D}" srcId="{687761AF-7C48-4C1B-9B5E-5346F68436B9}" destId="{2B912FFF-CF8C-4DA6-9FCB-CB8AE00D1C26}" srcOrd="2" destOrd="0" parTransId="{167BF99A-F2E6-433B-96DA-A86BFE1BE276}" sibTransId="{6F7B0462-BA5A-405C-96F2-D2D9B3C6CE48}"/>
    <dgm:cxn modelId="{B1F89C69-A45E-4D53-9C77-E99AD002D94C}" type="presOf" srcId="{B21E3DA2-E21F-45CF-9B37-382386BB930B}" destId="{10FC5D4B-324B-45AE-93B3-250D86B97923}" srcOrd="0" destOrd="0" presId="urn:microsoft.com/office/officeart/2005/8/layout/radial1"/>
    <dgm:cxn modelId="{807E5386-09F4-4971-A5AC-76619D4738C5}" type="presOf" srcId="{167BF99A-F2E6-433B-96DA-A86BFE1BE276}" destId="{DB1592A1-F790-4097-8E2C-57F2B96E2166}" srcOrd="1" destOrd="0" presId="urn:microsoft.com/office/officeart/2005/8/layout/radial1"/>
    <dgm:cxn modelId="{F74948AA-9772-4AE8-AAC8-4BA6BDF9F2DA}" type="presOf" srcId="{69CCF88F-850D-4EA2-A277-330CEEFB8C8C}" destId="{0DC77E66-84B6-4E87-AD84-B217CD745B9C}" srcOrd="0" destOrd="0" presId="urn:microsoft.com/office/officeart/2005/8/layout/radial1"/>
    <dgm:cxn modelId="{4041B8B1-C396-4BFD-9E61-30CBFBC9119F}" type="presOf" srcId="{DA445DF7-BE99-43EA-A52F-6D3D2800DB53}" destId="{10DBF871-66C8-4BD6-8206-4B38C496E413}" srcOrd="1" destOrd="0" presId="urn:microsoft.com/office/officeart/2005/8/layout/radial1"/>
    <dgm:cxn modelId="{626FB3C2-FFF2-44CF-9937-DB1C12E19942}" type="presOf" srcId="{00166679-55E5-44ED-BF28-2F6F5C8574A9}" destId="{8C10B1CC-9F22-4763-9DD4-F6241304BBAA}" srcOrd="1" destOrd="0" presId="urn:microsoft.com/office/officeart/2005/8/layout/radial1"/>
    <dgm:cxn modelId="{6B26ECC7-928B-42E7-B31B-C585C7181218}" type="presOf" srcId="{00166679-55E5-44ED-BF28-2F6F5C8574A9}" destId="{82F3B9FE-BC46-4E63-BCB1-AD4C67915121}" srcOrd="0" destOrd="0" presId="urn:microsoft.com/office/officeart/2005/8/layout/radial1"/>
    <dgm:cxn modelId="{C52A73CE-2DF2-48A0-BD43-DFDF883B403B}" type="presOf" srcId="{6FDC9DF4-FD07-4772-A743-6F44BF74905B}" destId="{D0EC66AB-D867-428A-A178-BCD4178A6698}" srcOrd="0" destOrd="0" presId="urn:microsoft.com/office/officeart/2005/8/layout/radial1"/>
    <dgm:cxn modelId="{C48E3DD0-5E15-4D06-8970-AB842F2E4908}" type="presOf" srcId="{7F9F25D1-4C4F-4894-8090-F60D221C485E}" destId="{20108A4B-34F5-4CE9-9FFB-31C23E9251D3}" srcOrd="0" destOrd="0" presId="urn:microsoft.com/office/officeart/2005/8/layout/radial1"/>
    <dgm:cxn modelId="{21B74BD0-D42B-4737-B25C-FD975692DAEF}" type="presOf" srcId="{DA445DF7-BE99-43EA-A52F-6D3D2800DB53}" destId="{C343CAFA-E503-4DF8-A2AE-EACBE9C5FED6}" srcOrd="0" destOrd="0" presId="urn:microsoft.com/office/officeart/2005/8/layout/radial1"/>
    <dgm:cxn modelId="{8D247ADE-362B-4A5D-A5E2-F7B8C5297728}" type="presOf" srcId="{167BF99A-F2E6-433B-96DA-A86BFE1BE276}" destId="{277A3D2E-3096-4AC7-9844-DBCE6F2BCE15}" srcOrd="0" destOrd="0" presId="urn:microsoft.com/office/officeart/2005/8/layout/radial1"/>
    <dgm:cxn modelId="{9DB023DF-C8BD-4F2C-A82C-EBEB116D990A}" type="presOf" srcId="{80ADF8A6-16A6-4449-8449-A7555295368C}" destId="{31E411D0-6BE8-43A7-8C58-C75D7B7ACC9E}" srcOrd="0" destOrd="0" presId="urn:microsoft.com/office/officeart/2005/8/layout/radial1"/>
    <dgm:cxn modelId="{ED84ABF5-192F-4CBE-81A8-0413968167A1}" type="presOf" srcId="{5F6A6B7A-B3F0-45BB-BC2C-FA3F2CF99126}" destId="{6CE06039-B6EF-4CD9-AB86-ED8882F7A112}" srcOrd="1" destOrd="0" presId="urn:microsoft.com/office/officeart/2005/8/layout/radial1"/>
    <dgm:cxn modelId="{17D62889-C28C-4CA8-A02A-88F2744272EA}" type="presParOf" srcId="{AC5A50A8-1DCE-4DB0-9297-34F5F5CEF736}" destId="{37117324-B8B6-42F5-95DD-C792F7A927E5}" srcOrd="0" destOrd="0" presId="urn:microsoft.com/office/officeart/2005/8/layout/radial1"/>
    <dgm:cxn modelId="{EBC17539-0204-480A-AA6C-640B6CCB653E}" type="presParOf" srcId="{AC5A50A8-1DCE-4DB0-9297-34F5F5CEF736}" destId="{9ECA3811-7533-45DF-9C3F-FCAE6FB0CDDD}" srcOrd="1" destOrd="0" presId="urn:microsoft.com/office/officeart/2005/8/layout/radial1"/>
    <dgm:cxn modelId="{E5937FD7-2EB3-44ED-92FB-F02D3312F5D7}" type="presParOf" srcId="{9ECA3811-7533-45DF-9C3F-FCAE6FB0CDDD}" destId="{220C2C13-8E0F-4CBF-8917-F4ED9FBE9505}" srcOrd="0" destOrd="0" presId="urn:microsoft.com/office/officeart/2005/8/layout/radial1"/>
    <dgm:cxn modelId="{E26CA90B-B82A-418C-9CAA-7DAFE6AD324B}" type="presParOf" srcId="{AC5A50A8-1DCE-4DB0-9297-34F5F5CEF736}" destId="{0DC77E66-84B6-4E87-AD84-B217CD745B9C}" srcOrd="2" destOrd="0" presId="urn:microsoft.com/office/officeart/2005/8/layout/radial1"/>
    <dgm:cxn modelId="{47C5FE39-3885-4056-A188-9FA34A33F11E}" type="presParOf" srcId="{AC5A50A8-1DCE-4DB0-9297-34F5F5CEF736}" destId="{4953507E-B5B5-4F0B-9AB4-6E19224430DA}" srcOrd="3" destOrd="0" presId="urn:microsoft.com/office/officeart/2005/8/layout/radial1"/>
    <dgm:cxn modelId="{88699D1C-88BA-4800-B6FD-B2EE583D1D7F}" type="presParOf" srcId="{4953507E-B5B5-4F0B-9AB4-6E19224430DA}" destId="{6CE06039-B6EF-4CD9-AB86-ED8882F7A112}" srcOrd="0" destOrd="0" presId="urn:microsoft.com/office/officeart/2005/8/layout/radial1"/>
    <dgm:cxn modelId="{B767A828-8139-4592-9373-EFB22CD8BD1D}" type="presParOf" srcId="{AC5A50A8-1DCE-4DB0-9297-34F5F5CEF736}" destId="{31E411D0-6BE8-43A7-8C58-C75D7B7ACC9E}" srcOrd="4" destOrd="0" presId="urn:microsoft.com/office/officeart/2005/8/layout/radial1"/>
    <dgm:cxn modelId="{E800E4D5-8132-4FB4-B4D9-9FCEC49F7AFE}" type="presParOf" srcId="{AC5A50A8-1DCE-4DB0-9297-34F5F5CEF736}" destId="{277A3D2E-3096-4AC7-9844-DBCE6F2BCE15}" srcOrd="5" destOrd="0" presId="urn:microsoft.com/office/officeart/2005/8/layout/radial1"/>
    <dgm:cxn modelId="{DEFF468F-77AF-4B15-AEF7-99170A1A48B3}" type="presParOf" srcId="{277A3D2E-3096-4AC7-9844-DBCE6F2BCE15}" destId="{DB1592A1-F790-4097-8E2C-57F2B96E2166}" srcOrd="0" destOrd="0" presId="urn:microsoft.com/office/officeart/2005/8/layout/radial1"/>
    <dgm:cxn modelId="{2A22FCBF-D8A6-47A2-8320-8F6EE2C687F0}" type="presParOf" srcId="{AC5A50A8-1DCE-4DB0-9297-34F5F5CEF736}" destId="{EC5A61EC-2A78-43FF-98F1-303C16FA513F}" srcOrd="6" destOrd="0" presId="urn:microsoft.com/office/officeart/2005/8/layout/radial1"/>
    <dgm:cxn modelId="{BEC95BAA-1B84-4AAB-B6EB-811FEAD8D722}" type="presParOf" srcId="{AC5A50A8-1DCE-4DB0-9297-34F5F5CEF736}" destId="{82F3B9FE-BC46-4E63-BCB1-AD4C67915121}" srcOrd="7" destOrd="0" presId="urn:microsoft.com/office/officeart/2005/8/layout/radial1"/>
    <dgm:cxn modelId="{ECD11F13-15E1-43EE-A48B-B89969D8243B}" type="presParOf" srcId="{82F3B9FE-BC46-4E63-BCB1-AD4C67915121}" destId="{8C10B1CC-9F22-4763-9DD4-F6241304BBAA}" srcOrd="0" destOrd="0" presId="urn:microsoft.com/office/officeart/2005/8/layout/radial1"/>
    <dgm:cxn modelId="{5719AEA8-B0E8-45F6-81CA-2E4EA2886CB7}" type="presParOf" srcId="{AC5A50A8-1DCE-4DB0-9297-34F5F5CEF736}" destId="{10FC5D4B-324B-45AE-93B3-250D86B97923}" srcOrd="8" destOrd="0" presId="urn:microsoft.com/office/officeart/2005/8/layout/radial1"/>
    <dgm:cxn modelId="{2309484B-E6B9-4F7B-9533-9E9D1B33205A}" type="presParOf" srcId="{AC5A50A8-1DCE-4DB0-9297-34F5F5CEF736}" destId="{C343CAFA-E503-4DF8-A2AE-EACBE9C5FED6}" srcOrd="9" destOrd="0" presId="urn:microsoft.com/office/officeart/2005/8/layout/radial1"/>
    <dgm:cxn modelId="{3E2E9B05-3BB0-4B66-9704-3202345EF68F}" type="presParOf" srcId="{C343CAFA-E503-4DF8-A2AE-EACBE9C5FED6}" destId="{10DBF871-66C8-4BD6-8206-4B38C496E413}" srcOrd="0" destOrd="0" presId="urn:microsoft.com/office/officeart/2005/8/layout/radial1"/>
    <dgm:cxn modelId="{00CCB28C-9AFB-4B74-939F-14DED3500F29}" type="presParOf" srcId="{AC5A50A8-1DCE-4DB0-9297-34F5F5CEF736}" destId="{20108A4B-34F5-4CE9-9FFB-31C23E9251D3}" srcOrd="10" destOrd="0" presId="urn:microsoft.com/office/officeart/2005/8/layout/radial1"/>
    <dgm:cxn modelId="{120B117F-C2B8-46DD-8F34-349DB7EAC9FC}" type="presParOf" srcId="{AC5A50A8-1DCE-4DB0-9297-34F5F5CEF736}" destId="{D0EC66AB-D867-428A-A178-BCD4178A6698}" srcOrd="11" destOrd="0" presId="urn:microsoft.com/office/officeart/2005/8/layout/radial1"/>
    <dgm:cxn modelId="{43452C01-72E3-468A-8EA9-CB2888EE6DB5}" type="presParOf" srcId="{D0EC66AB-D867-428A-A178-BCD4178A6698}" destId="{2BC51BFE-8F67-4102-9E1E-3DE6A2619C4D}" srcOrd="0" destOrd="0" presId="urn:microsoft.com/office/officeart/2005/8/layout/radial1"/>
    <dgm:cxn modelId="{0030F981-6F82-4E29-81A5-C86FBB38D6DE}" type="presParOf" srcId="{AC5A50A8-1DCE-4DB0-9297-34F5F5CEF736}" destId="{0E9F0535-9DC5-4DDF-8887-BA8911AFB64C}"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7C13E-68AC-4829-B4D9-D08BB14CD912}">
      <dsp:nvSpPr>
        <dsp:cNvPr id="0" name=""/>
        <dsp:cNvSpPr/>
      </dsp:nvSpPr>
      <dsp:spPr>
        <a:xfrm>
          <a:off x="1805937" y="1904718"/>
          <a:ext cx="1645924" cy="16459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en-GB" sz="1800" b="1" kern="1200">
              <a:latin typeface="Arial" panose="020B0604020202020204" pitchFamily="34" charset="0"/>
              <a:ea typeface="+mn-ea"/>
              <a:cs typeface="Arial" panose="020B0604020202020204" pitchFamily="34" charset="0"/>
            </a:rPr>
            <a:t>Problem =  Individual</a:t>
          </a:r>
          <a:endParaRPr lang="en-GB" sz="1800" b="1" kern="1200" dirty="0">
            <a:latin typeface="Arial" panose="020B0604020202020204" pitchFamily="34" charset="0"/>
            <a:ea typeface="+mn-ea"/>
            <a:cs typeface="Arial" panose="020B0604020202020204" pitchFamily="34" charset="0"/>
          </a:endParaRPr>
        </a:p>
      </dsp:txBody>
      <dsp:txXfrm>
        <a:off x="2046977" y="2145758"/>
        <a:ext cx="1163844" cy="1163844"/>
      </dsp:txXfrm>
    </dsp:sp>
    <dsp:sp modelId="{7CB4C13C-B835-47D7-9908-A325D4E6AF0E}">
      <dsp:nvSpPr>
        <dsp:cNvPr id="0" name=""/>
        <dsp:cNvSpPr/>
      </dsp:nvSpPr>
      <dsp:spPr>
        <a:xfrm rot="16200000">
          <a:off x="2375327" y="1628385"/>
          <a:ext cx="507144" cy="45520"/>
        </a:xfrm>
        <a:custGeom>
          <a:avLst/>
          <a:gdLst/>
          <a:ahLst/>
          <a:cxnLst/>
          <a:rect l="0" t="0" r="0" b="0"/>
          <a:pathLst>
            <a:path>
              <a:moveTo>
                <a:pt x="0" y="19468"/>
              </a:moveTo>
              <a:lnTo>
                <a:pt x="513575" y="19468"/>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sp:txBody>
      <dsp:txXfrm>
        <a:off x="2616221" y="1638466"/>
        <a:ext cx="25357" cy="25357"/>
      </dsp:txXfrm>
    </dsp:sp>
    <dsp:sp modelId="{5C786095-DA1B-425B-B7A0-13122A17D75C}">
      <dsp:nvSpPr>
        <dsp:cNvPr id="0" name=""/>
        <dsp:cNvSpPr/>
      </dsp:nvSpPr>
      <dsp:spPr>
        <a:xfrm>
          <a:off x="1964073" y="67919"/>
          <a:ext cx="1329653" cy="1329653"/>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accent3"/>
              </a:solidFill>
              <a:latin typeface="Arial" panose="020B0604020202020204" pitchFamily="34" charset="0"/>
              <a:cs typeface="Arial" panose="020B0604020202020204" pitchFamily="34" charset="0"/>
            </a:rPr>
            <a:t>Brave</a:t>
          </a:r>
          <a:endParaRPr lang="en-GB" sz="1800" kern="1200" dirty="0">
            <a:solidFill>
              <a:schemeClr val="accent3"/>
            </a:solidFill>
            <a:latin typeface="Arial" panose="020B0604020202020204" pitchFamily="34" charset="0"/>
            <a:cs typeface="Arial" panose="020B0604020202020204" pitchFamily="34" charset="0"/>
          </a:endParaRPr>
        </a:p>
      </dsp:txBody>
      <dsp:txXfrm>
        <a:off x="2158796" y="262642"/>
        <a:ext cx="940207" cy="940207"/>
      </dsp:txXfrm>
    </dsp:sp>
    <dsp:sp modelId="{6A00C6BB-AB07-4BFD-A14E-CF9B63F343F7}">
      <dsp:nvSpPr>
        <dsp:cNvPr id="0" name=""/>
        <dsp:cNvSpPr/>
      </dsp:nvSpPr>
      <dsp:spPr>
        <a:xfrm rot="19285714">
          <a:off x="3216996" y="2033711"/>
          <a:ext cx="507144" cy="45520"/>
        </a:xfrm>
        <a:custGeom>
          <a:avLst/>
          <a:gdLst/>
          <a:ahLst/>
          <a:cxnLst/>
          <a:rect l="0" t="0" r="0" b="0"/>
          <a:pathLst>
            <a:path>
              <a:moveTo>
                <a:pt x="0" y="19468"/>
              </a:moveTo>
              <a:lnTo>
                <a:pt x="427416" y="19468"/>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sp:txBody>
      <dsp:txXfrm>
        <a:off x="3457890" y="2043793"/>
        <a:ext cx="25357" cy="25357"/>
      </dsp:txXfrm>
    </dsp:sp>
    <dsp:sp modelId="{0BAAD1A0-BDD9-44A3-A882-7BA39C1DAAB9}">
      <dsp:nvSpPr>
        <dsp:cNvPr id="0" name=""/>
        <dsp:cNvSpPr/>
      </dsp:nvSpPr>
      <dsp:spPr>
        <a:xfrm>
          <a:off x="3523775" y="819032"/>
          <a:ext cx="1329653" cy="1329653"/>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accent3"/>
              </a:solidFill>
              <a:latin typeface="Arial" panose="020B0604020202020204" pitchFamily="34" charset="0"/>
              <a:ea typeface="+mn-ea"/>
              <a:cs typeface="Arial" panose="020B0604020202020204" pitchFamily="34" charset="0"/>
            </a:rPr>
            <a:t>Pity</a:t>
          </a:r>
          <a:endParaRPr lang="en-GB" sz="1800" kern="1200" dirty="0">
            <a:solidFill>
              <a:schemeClr val="accent3"/>
            </a:solidFill>
            <a:latin typeface="Arial" panose="020B0604020202020204" pitchFamily="34" charset="0"/>
            <a:ea typeface="+mn-ea"/>
            <a:cs typeface="Arial" panose="020B0604020202020204" pitchFamily="34" charset="0"/>
          </a:endParaRPr>
        </a:p>
      </dsp:txBody>
      <dsp:txXfrm>
        <a:off x="3718498" y="1013755"/>
        <a:ext cx="940207" cy="940207"/>
      </dsp:txXfrm>
    </dsp:sp>
    <dsp:sp modelId="{776DC090-393D-485E-90FC-82CE6FADE8AB}">
      <dsp:nvSpPr>
        <dsp:cNvPr id="0" name=""/>
        <dsp:cNvSpPr/>
      </dsp:nvSpPr>
      <dsp:spPr>
        <a:xfrm rot="771429">
          <a:off x="3424871" y="2944471"/>
          <a:ext cx="507144" cy="45520"/>
        </a:xfrm>
        <a:custGeom>
          <a:avLst/>
          <a:gdLst/>
          <a:ahLst/>
          <a:cxnLst/>
          <a:rect l="0" t="0" r="0" b="0"/>
          <a:pathLst>
            <a:path>
              <a:moveTo>
                <a:pt x="0" y="19468"/>
              </a:moveTo>
              <a:lnTo>
                <a:pt x="360348" y="19468"/>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sp:txBody>
      <dsp:txXfrm>
        <a:off x="3665765" y="2954553"/>
        <a:ext cx="25357" cy="25357"/>
      </dsp:txXfrm>
    </dsp:sp>
    <dsp:sp modelId="{A2FEC602-C912-43CF-88E5-40DE914DA40F}">
      <dsp:nvSpPr>
        <dsp:cNvPr id="0" name=""/>
        <dsp:cNvSpPr/>
      </dsp:nvSpPr>
      <dsp:spPr>
        <a:xfrm>
          <a:off x="3908990" y="2506768"/>
          <a:ext cx="1329653" cy="1329653"/>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accent3"/>
              </a:solidFill>
              <a:latin typeface="Arial" panose="020B0604020202020204" pitchFamily="34" charset="0"/>
              <a:cs typeface="Arial" panose="020B0604020202020204" pitchFamily="34" charset="0"/>
            </a:rPr>
            <a:t>Bitter and twisted</a:t>
          </a:r>
          <a:endParaRPr lang="en-GB" sz="1800" kern="1200" dirty="0">
            <a:solidFill>
              <a:schemeClr val="accent3"/>
            </a:solidFill>
            <a:latin typeface="Arial" panose="020B0604020202020204" pitchFamily="34" charset="0"/>
            <a:cs typeface="Arial" panose="020B0604020202020204" pitchFamily="34" charset="0"/>
          </a:endParaRPr>
        </a:p>
      </dsp:txBody>
      <dsp:txXfrm>
        <a:off x="4103713" y="2701491"/>
        <a:ext cx="940207" cy="940207"/>
      </dsp:txXfrm>
    </dsp:sp>
    <dsp:sp modelId="{CDE95D4E-6E35-43A7-992D-CD001A6E56FF}">
      <dsp:nvSpPr>
        <dsp:cNvPr id="0" name=""/>
        <dsp:cNvSpPr/>
      </dsp:nvSpPr>
      <dsp:spPr>
        <a:xfrm rot="3857143">
          <a:off x="2842418" y="3674844"/>
          <a:ext cx="507144" cy="45520"/>
        </a:xfrm>
        <a:custGeom>
          <a:avLst/>
          <a:gdLst/>
          <a:ahLst/>
          <a:cxnLst/>
          <a:rect l="0" t="0" r="0" b="0"/>
          <a:pathLst>
            <a:path>
              <a:moveTo>
                <a:pt x="0" y="19468"/>
              </a:moveTo>
              <a:lnTo>
                <a:pt x="490530" y="19468"/>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sp:txBody>
      <dsp:txXfrm>
        <a:off x="3083312" y="3684925"/>
        <a:ext cx="25357" cy="25357"/>
      </dsp:txXfrm>
    </dsp:sp>
    <dsp:sp modelId="{8A854E11-712F-41DE-875B-4EAF42F9505C}">
      <dsp:nvSpPr>
        <dsp:cNvPr id="0" name=""/>
        <dsp:cNvSpPr/>
      </dsp:nvSpPr>
      <dsp:spPr>
        <a:xfrm>
          <a:off x="2829642" y="3860226"/>
          <a:ext cx="1329653" cy="1329653"/>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accent3"/>
              </a:solidFill>
              <a:latin typeface="Arial" panose="020B0604020202020204" pitchFamily="34" charset="0"/>
              <a:ea typeface="+mn-ea"/>
              <a:cs typeface="Arial" panose="020B0604020202020204" pitchFamily="34" charset="0"/>
            </a:rPr>
            <a:t>Patient</a:t>
          </a:r>
        </a:p>
      </dsp:txBody>
      <dsp:txXfrm>
        <a:off x="3024365" y="4054949"/>
        <a:ext cx="940207" cy="940207"/>
      </dsp:txXfrm>
    </dsp:sp>
    <dsp:sp modelId="{F7816702-9F03-4EC1-981B-117F4A3A0F2C}">
      <dsp:nvSpPr>
        <dsp:cNvPr id="0" name=""/>
        <dsp:cNvSpPr/>
      </dsp:nvSpPr>
      <dsp:spPr>
        <a:xfrm rot="6942857">
          <a:off x="1908236" y="3674844"/>
          <a:ext cx="507144" cy="45520"/>
        </a:xfrm>
        <a:custGeom>
          <a:avLst/>
          <a:gdLst/>
          <a:ahLst/>
          <a:cxnLst/>
          <a:rect l="0" t="0" r="0" b="0"/>
          <a:pathLst>
            <a:path>
              <a:moveTo>
                <a:pt x="0" y="19468"/>
              </a:moveTo>
              <a:lnTo>
                <a:pt x="490530" y="19468"/>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sp:txBody>
      <dsp:txXfrm rot="10800000">
        <a:off x="2149130" y="3684925"/>
        <a:ext cx="25357" cy="25357"/>
      </dsp:txXfrm>
    </dsp:sp>
    <dsp:sp modelId="{4A072581-2440-436C-8E56-8B731C557D05}">
      <dsp:nvSpPr>
        <dsp:cNvPr id="0" name=""/>
        <dsp:cNvSpPr/>
      </dsp:nvSpPr>
      <dsp:spPr>
        <a:xfrm>
          <a:off x="1098504" y="3860226"/>
          <a:ext cx="1329653" cy="1329653"/>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accent3"/>
              </a:solidFill>
              <a:latin typeface="Arial" panose="020B0604020202020204" pitchFamily="34" charset="0"/>
              <a:ea typeface="+mn-ea"/>
              <a:cs typeface="Arial" panose="020B0604020202020204" pitchFamily="34" charset="0"/>
            </a:rPr>
            <a:t>Care</a:t>
          </a:r>
        </a:p>
      </dsp:txBody>
      <dsp:txXfrm>
        <a:off x="1293227" y="4054949"/>
        <a:ext cx="940207" cy="940207"/>
      </dsp:txXfrm>
    </dsp:sp>
    <dsp:sp modelId="{F7DDF168-BAC3-4352-8630-375D45259A27}">
      <dsp:nvSpPr>
        <dsp:cNvPr id="0" name=""/>
        <dsp:cNvSpPr/>
      </dsp:nvSpPr>
      <dsp:spPr>
        <a:xfrm rot="10028571">
          <a:off x="1325783" y="2944471"/>
          <a:ext cx="507144" cy="45520"/>
        </a:xfrm>
        <a:custGeom>
          <a:avLst/>
          <a:gdLst/>
          <a:ahLst/>
          <a:cxnLst/>
          <a:rect l="0" t="0" r="0" b="0"/>
          <a:pathLst>
            <a:path>
              <a:moveTo>
                <a:pt x="0" y="19468"/>
              </a:moveTo>
              <a:lnTo>
                <a:pt x="360348" y="19468"/>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sp:txBody>
      <dsp:txXfrm rot="10800000">
        <a:off x="1566677" y="2954553"/>
        <a:ext cx="25357" cy="25357"/>
      </dsp:txXfrm>
    </dsp:sp>
    <dsp:sp modelId="{9DC997F1-5369-4AFF-ABA2-3D3956B2B87A}">
      <dsp:nvSpPr>
        <dsp:cNvPr id="0" name=""/>
        <dsp:cNvSpPr/>
      </dsp:nvSpPr>
      <dsp:spPr>
        <a:xfrm>
          <a:off x="19156" y="2506768"/>
          <a:ext cx="1329653" cy="1329653"/>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accent3"/>
              </a:solidFill>
              <a:latin typeface="Arial" panose="020B0604020202020204" pitchFamily="34" charset="0"/>
              <a:cs typeface="Arial" panose="020B0604020202020204" pitchFamily="34" charset="0"/>
            </a:rPr>
            <a:t>Cannot walk or see</a:t>
          </a:r>
          <a:endParaRPr lang="en-GB" sz="1800" kern="1200" dirty="0">
            <a:solidFill>
              <a:schemeClr val="accent3"/>
            </a:solidFill>
            <a:latin typeface="Arial" panose="020B0604020202020204" pitchFamily="34" charset="0"/>
            <a:cs typeface="Arial" panose="020B0604020202020204" pitchFamily="34" charset="0"/>
          </a:endParaRPr>
        </a:p>
      </dsp:txBody>
      <dsp:txXfrm>
        <a:off x="213879" y="2701491"/>
        <a:ext cx="940207" cy="940207"/>
      </dsp:txXfrm>
    </dsp:sp>
    <dsp:sp modelId="{663DC8AF-0A62-4C56-839C-AC22B3075B49}">
      <dsp:nvSpPr>
        <dsp:cNvPr id="0" name=""/>
        <dsp:cNvSpPr/>
      </dsp:nvSpPr>
      <dsp:spPr>
        <a:xfrm rot="13114286">
          <a:off x="1533658" y="2033711"/>
          <a:ext cx="507144" cy="45520"/>
        </a:xfrm>
        <a:custGeom>
          <a:avLst/>
          <a:gdLst/>
          <a:ahLst/>
          <a:cxnLst/>
          <a:rect l="0" t="0" r="0" b="0"/>
          <a:pathLst>
            <a:path>
              <a:moveTo>
                <a:pt x="0" y="19468"/>
              </a:moveTo>
              <a:lnTo>
                <a:pt x="427416" y="19468"/>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sp:txBody>
      <dsp:txXfrm rot="10800000">
        <a:off x="1774552" y="2043793"/>
        <a:ext cx="25357" cy="25357"/>
      </dsp:txXfrm>
    </dsp:sp>
    <dsp:sp modelId="{1B3D8D01-D8AD-4800-B2EC-7FFCB539DE8F}">
      <dsp:nvSpPr>
        <dsp:cNvPr id="0" name=""/>
        <dsp:cNvSpPr/>
      </dsp:nvSpPr>
      <dsp:spPr>
        <a:xfrm>
          <a:off x="404371" y="819032"/>
          <a:ext cx="1329653" cy="1329653"/>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accent3"/>
              </a:solidFill>
              <a:latin typeface="Arial" panose="020B0604020202020204" pitchFamily="34" charset="0"/>
              <a:ea typeface="+mn-ea"/>
              <a:cs typeface="Arial" panose="020B0604020202020204" pitchFamily="34" charset="0"/>
            </a:rPr>
            <a:t>Sad or tragic</a:t>
          </a:r>
          <a:endParaRPr lang="en-GB" sz="1800" kern="1200" dirty="0">
            <a:solidFill>
              <a:schemeClr val="accent3"/>
            </a:solidFill>
            <a:latin typeface="Arial" panose="020B0604020202020204" pitchFamily="34" charset="0"/>
            <a:ea typeface="+mn-ea"/>
            <a:cs typeface="Arial" panose="020B0604020202020204" pitchFamily="34" charset="0"/>
          </a:endParaRPr>
        </a:p>
      </dsp:txBody>
      <dsp:txXfrm>
        <a:off x="599094" y="1013755"/>
        <a:ext cx="940207" cy="9402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B7FCB-071A-46A1-AA50-AD6B8279FD92}">
      <dsp:nvSpPr>
        <dsp:cNvPr id="0" name=""/>
        <dsp:cNvSpPr/>
      </dsp:nvSpPr>
      <dsp:spPr>
        <a:xfrm>
          <a:off x="1804708" y="1992527"/>
          <a:ext cx="1645923" cy="16459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en-GB" sz="1800" b="1" kern="1200">
              <a:latin typeface="Arial" panose="020B0604020202020204" pitchFamily="34" charset="0"/>
              <a:ea typeface="+mn-ea"/>
              <a:cs typeface="Arial" panose="020B0604020202020204" pitchFamily="34" charset="0"/>
            </a:rPr>
            <a:t>Problem =  Individual</a:t>
          </a:r>
          <a:endParaRPr lang="en-GB" sz="1800" b="1" kern="1200" dirty="0">
            <a:latin typeface="Arial" panose="020B0604020202020204" pitchFamily="34" charset="0"/>
            <a:ea typeface="+mn-ea"/>
            <a:cs typeface="Arial" panose="020B0604020202020204" pitchFamily="34" charset="0"/>
          </a:endParaRPr>
        </a:p>
      </dsp:txBody>
      <dsp:txXfrm>
        <a:off x="2045748" y="2233567"/>
        <a:ext cx="1163843" cy="1163843"/>
      </dsp:txXfrm>
    </dsp:sp>
    <dsp:sp modelId="{A1EBACF6-D058-494E-86B8-CA7B048CA1C4}">
      <dsp:nvSpPr>
        <dsp:cNvPr id="0" name=""/>
        <dsp:cNvSpPr/>
      </dsp:nvSpPr>
      <dsp:spPr>
        <a:xfrm rot="16200000">
          <a:off x="2427993" y="1767169"/>
          <a:ext cx="399353" cy="51363"/>
        </a:xfrm>
        <a:custGeom>
          <a:avLst/>
          <a:gdLst/>
          <a:ahLst/>
          <a:cxnLst/>
          <a:rect l="0" t="0" r="0" b="0"/>
          <a:pathLst>
            <a:path>
              <a:moveTo>
                <a:pt x="0" y="22367"/>
              </a:moveTo>
              <a:lnTo>
                <a:pt x="404024" y="22367"/>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sp:txBody>
      <dsp:txXfrm>
        <a:off x="2617685" y="1782867"/>
        <a:ext cx="19967" cy="19967"/>
      </dsp:txXfrm>
    </dsp:sp>
    <dsp:sp modelId="{44235813-C8D1-4484-AFCF-B177FC43B039}">
      <dsp:nvSpPr>
        <dsp:cNvPr id="0" name=""/>
        <dsp:cNvSpPr/>
      </dsp:nvSpPr>
      <dsp:spPr>
        <a:xfrm>
          <a:off x="1621826" y="92856"/>
          <a:ext cx="2011685" cy="1500317"/>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accent3"/>
              </a:solidFill>
              <a:latin typeface="Arial" panose="020B0604020202020204" pitchFamily="34" charset="0"/>
              <a:ea typeface="+mn-ea"/>
              <a:cs typeface="Arial" panose="020B0604020202020204" pitchFamily="34" charset="0"/>
            </a:rPr>
            <a:t>Care/cure</a:t>
          </a:r>
          <a:endParaRPr lang="en-GB" sz="1800" kern="1200" dirty="0">
            <a:solidFill>
              <a:schemeClr val="accent3"/>
            </a:solidFill>
            <a:latin typeface="Arial" panose="020B0604020202020204" pitchFamily="34" charset="0"/>
            <a:ea typeface="+mn-ea"/>
            <a:cs typeface="Arial" panose="020B0604020202020204" pitchFamily="34" charset="0"/>
          </a:endParaRPr>
        </a:p>
      </dsp:txBody>
      <dsp:txXfrm>
        <a:off x="1916430" y="312572"/>
        <a:ext cx="1422477" cy="1060885"/>
      </dsp:txXfrm>
    </dsp:sp>
    <dsp:sp modelId="{F84C7D60-02C0-4BB3-BC23-CC657739B628}">
      <dsp:nvSpPr>
        <dsp:cNvPr id="0" name=""/>
        <dsp:cNvSpPr/>
      </dsp:nvSpPr>
      <dsp:spPr>
        <a:xfrm rot="20275378">
          <a:off x="3382171" y="2438873"/>
          <a:ext cx="221476" cy="51363"/>
        </a:xfrm>
        <a:custGeom>
          <a:avLst/>
          <a:gdLst/>
          <a:ahLst/>
          <a:cxnLst/>
          <a:rect l="0" t="0" r="0" b="0"/>
          <a:pathLst>
            <a:path>
              <a:moveTo>
                <a:pt x="0" y="22367"/>
              </a:moveTo>
              <a:lnTo>
                <a:pt x="201568" y="22367"/>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sp:txBody>
      <dsp:txXfrm>
        <a:off x="3487373" y="2459018"/>
        <a:ext cx="11073" cy="11073"/>
      </dsp:txXfrm>
    </dsp:sp>
    <dsp:sp modelId="{929E8C45-8129-4F43-A311-9EA69ED53D5B}">
      <dsp:nvSpPr>
        <dsp:cNvPr id="0" name=""/>
        <dsp:cNvSpPr/>
      </dsp:nvSpPr>
      <dsp:spPr>
        <a:xfrm>
          <a:off x="3480180" y="1284998"/>
          <a:ext cx="2011685" cy="1553518"/>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accent3"/>
              </a:solidFill>
              <a:latin typeface="Arial" panose="020B0604020202020204" pitchFamily="34" charset="0"/>
              <a:ea typeface="+mn-ea"/>
              <a:cs typeface="Arial" panose="020B0604020202020204" pitchFamily="34" charset="0"/>
            </a:rPr>
            <a:t>Medical rehabilitation</a:t>
          </a:r>
          <a:endParaRPr lang="en-GB" sz="1800" kern="1200" dirty="0">
            <a:solidFill>
              <a:schemeClr val="accent3"/>
            </a:solidFill>
            <a:latin typeface="Arial" panose="020B0604020202020204" pitchFamily="34" charset="0"/>
            <a:ea typeface="+mn-ea"/>
            <a:cs typeface="Arial" panose="020B0604020202020204" pitchFamily="34" charset="0"/>
          </a:endParaRPr>
        </a:p>
      </dsp:txBody>
      <dsp:txXfrm>
        <a:off x="3774784" y="1512505"/>
        <a:ext cx="1422477" cy="1098504"/>
      </dsp:txXfrm>
    </dsp:sp>
    <dsp:sp modelId="{CF58EA68-7987-41A7-9E00-E2FD5120C750}">
      <dsp:nvSpPr>
        <dsp:cNvPr id="0" name=""/>
        <dsp:cNvSpPr/>
      </dsp:nvSpPr>
      <dsp:spPr>
        <a:xfrm rot="2889886">
          <a:off x="3095623" y="3584092"/>
          <a:ext cx="486196" cy="51363"/>
        </a:xfrm>
        <a:custGeom>
          <a:avLst/>
          <a:gdLst/>
          <a:ahLst/>
          <a:cxnLst/>
          <a:rect l="0" t="0" r="0" b="0"/>
          <a:pathLst>
            <a:path>
              <a:moveTo>
                <a:pt x="0" y="22367"/>
              </a:moveTo>
              <a:lnTo>
                <a:pt x="449073" y="22367"/>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sp:txBody>
      <dsp:txXfrm>
        <a:off x="3326566" y="3597619"/>
        <a:ext cx="24309" cy="24309"/>
      </dsp:txXfrm>
    </dsp:sp>
    <dsp:sp modelId="{5BEB4B99-2255-480E-A0D2-7913BD8D5161}">
      <dsp:nvSpPr>
        <dsp:cNvPr id="0" name=""/>
        <dsp:cNvSpPr/>
      </dsp:nvSpPr>
      <dsp:spPr>
        <a:xfrm>
          <a:off x="3053533" y="3664626"/>
          <a:ext cx="2011685" cy="1500317"/>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accent3"/>
              </a:solidFill>
              <a:latin typeface="Arial" panose="020B0604020202020204" pitchFamily="34" charset="0"/>
              <a:ea typeface="+mn-ea"/>
              <a:cs typeface="Arial" panose="020B0604020202020204" pitchFamily="34" charset="0"/>
            </a:rPr>
            <a:t>Social workers</a:t>
          </a:r>
          <a:endParaRPr lang="en-GB" sz="1800" kern="1200" dirty="0">
            <a:solidFill>
              <a:schemeClr val="accent3"/>
            </a:solidFill>
            <a:latin typeface="Arial" panose="020B0604020202020204" pitchFamily="34" charset="0"/>
            <a:ea typeface="+mn-ea"/>
            <a:cs typeface="Arial" panose="020B0604020202020204" pitchFamily="34" charset="0"/>
          </a:endParaRPr>
        </a:p>
      </dsp:txBody>
      <dsp:txXfrm>
        <a:off x="3348137" y="3884342"/>
        <a:ext cx="1422477" cy="1060885"/>
      </dsp:txXfrm>
    </dsp:sp>
    <dsp:sp modelId="{DB7AE05B-B180-479E-ADB6-E3B993E0C714}">
      <dsp:nvSpPr>
        <dsp:cNvPr id="0" name=""/>
        <dsp:cNvSpPr/>
      </dsp:nvSpPr>
      <dsp:spPr>
        <a:xfrm rot="7828942">
          <a:off x="1724220" y="3586016"/>
          <a:ext cx="447693" cy="51363"/>
        </a:xfrm>
        <a:custGeom>
          <a:avLst/>
          <a:gdLst/>
          <a:ahLst/>
          <a:cxnLst/>
          <a:rect l="0" t="0" r="0" b="0"/>
          <a:pathLst>
            <a:path>
              <a:moveTo>
                <a:pt x="0" y="22367"/>
              </a:moveTo>
              <a:lnTo>
                <a:pt x="424342" y="22367"/>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sp:txBody>
      <dsp:txXfrm rot="10800000">
        <a:off x="1936874" y="3600505"/>
        <a:ext cx="22384" cy="22384"/>
      </dsp:txXfrm>
    </dsp:sp>
    <dsp:sp modelId="{A7116487-AD96-4DC6-8A8C-1820AC8AB59C}">
      <dsp:nvSpPr>
        <dsp:cNvPr id="0" name=""/>
        <dsp:cNvSpPr/>
      </dsp:nvSpPr>
      <dsp:spPr>
        <a:xfrm>
          <a:off x="256758" y="3664617"/>
          <a:ext cx="2011685" cy="1500317"/>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accent3"/>
              </a:solidFill>
              <a:latin typeface="Arial" panose="020B0604020202020204" pitchFamily="34" charset="0"/>
              <a:ea typeface="+mn-ea"/>
              <a:cs typeface="Arial" panose="020B0604020202020204" pitchFamily="34" charset="0"/>
            </a:rPr>
            <a:t>Segregated institutions</a:t>
          </a:r>
          <a:endParaRPr lang="en-GB" sz="1800" kern="1200" dirty="0">
            <a:solidFill>
              <a:schemeClr val="accent3"/>
            </a:solidFill>
            <a:latin typeface="Arial" panose="020B0604020202020204" pitchFamily="34" charset="0"/>
            <a:ea typeface="+mn-ea"/>
            <a:cs typeface="Arial" panose="020B0604020202020204" pitchFamily="34" charset="0"/>
          </a:endParaRPr>
        </a:p>
      </dsp:txBody>
      <dsp:txXfrm>
        <a:off x="551362" y="3884333"/>
        <a:ext cx="1422477" cy="1060885"/>
      </dsp:txXfrm>
    </dsp:sp>
    <dsp:sp modelId="{B649EC33-D33D-4B13-B2FA-55DDB2237A96}">
      <dsp:nvSpPr>
        <dsp:cNvPr id="0" name=""/>
        <dsp:cNvSpPr/>
      </dsp:nvSpPr>
      <dsp:spPr>
        <a:xfrm rot="12124621">
          <a:off x="1636089" y="2435830"/>
          <a:ext cx="237671" cy="51363"/>
        </a:xfrm>
        <a:custGeom>
          <a:avLst/>
          <a:gdLst/>
          <a:ahLst/>
          <a:cxnLst/>
          <a:rect l="0" t="0" r="0" b="0"/>
          <a:pathLst>
            <a:path>
              <a:moveTo>
                <a:pt x="0" y="22367"/>
              </a:moveTo>
              <a:lnTo>
                <a:pt x="248223" y="22367"/>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sp:txBody>
      <dsp:txXfrm rot="10800000">
        <a:off x="1748983" y="2455570"/>
        <a:ext cx="11883" cy="11883"/>
      </dsp:txXfrm>
    </dsp:sp>
    <dsp:sp modelId="{2F99A6E6-CCCF-4F8C-8693-F0DBB009AC2D}">
      <dsp:nvSpPr>
        <dsp:cNvPr id="0" name=""/>
        <dsp:cNvSpPr/>
      </dsp:nvSpPr>
      <dsp:spPr>
        <a:xfrm>
          <a:off x="-234066" y="1334937"/>
          <a:ext cx="2006764" cy="1453642"/>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a:solidFill>
                <a:schemeClr val="accent3"/>
              </a:solidFill>
              <a:latin typeface="Arial" panose="020B0604020202020204" pitchFamily="34" charset="0"/>
              <a:ea typeface="+mn-ea"/>
              <a:cs typeface="Arial" panose="020B0604020202020204" pitchFamily="34" charset="0"/>
            </a:rPr>
            <a:t>Sheltered employment</a:t>
          </a:r>
          <a:endParaRPr lang="en-GB" sz="1800" kern="1200" dirty="0">
            <a:solidFill>
              <a:schemeClr val="accent3"/>
            </a:solidFill>
            <a:latin typeface="Arial" panose="020B0604020202020204" pitchFamily="34" charset="0"/>
            <a:ea typeface="+mn-ea"/>
            <a:cs typeface="Arial" panose="020B0604020202020204" pitchFamily="34" charset="0"/>
          </a:endParaRPr>
        </a:p>
      </dsp:txBody>
      <dsp:txXfrm>
        <a:off x="59818" y="1547818"/>
        <a:ext cx="1418996" cy="1027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17324-B8B6-42F5-95DD-C792F7A927E5}">
      <dsp:nvSpPr>
        <dsp:cNvPr id="0" name=""/>
        <dsp:cNvSpPr/>
      </dsp:nvSpPr>
      <dsp:spPr>
        <a:xfrm>
          <a:off x="2078018" y="1923433"/>
          <a:ext cx="1645921" cy="16459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rtlCol="0" anchor="ctr" anchorCtr="0">
          <a:noAutofit/>
        </a:bodyPr>
        <a:lstStyle/>
        <a:p>
          <a:pPr marL="0" lvl="0" indent="0" algn="ctr" defTabSz="711200">
            <a:lnSpc>
              <a:spcPct val="90000"/>
            </a:lnSpc>
            <a:spcBef>
              <a:spcPct val="0"/>
            </a:spcBef>
            <a:spcAft>
              <a:spcPct val="35000"/>
            </a:spcAft>
            <a:buNone/>
          </a:pPr>
          <a:r>
            <a:rPr lang="en-GB" sz="1600" b="1" kern="1200" dirty="0">
              <a:latin typeface="Arial" panose="020B0604020202020204" pitchFamily="34" charset="0"/>
              <a:ea typeface="+mn-ea"/>
              <a:cs typeface="Arial" panose="020B0604020202020204" pitchFamily="34" charset="0"/>
            </a:rPr>
            <a:t>Problem = Disabling society</a:t>
          </a:r>
          <a:endParaRPr lang="en-GB" sz="1600" kern="1200" dirty="0">
            <a:latin typeface="Arial" panose="020B0604020202020204" pitchFamily="34" charset="0"/>
            <a:cs typeface="Arial" panose="020B0604020202020204" pitchFamily="34" charset="0"/>
          </a:endParaRPr>
        </a:p>
      </dsp:txBody>
      <dsp:txXfrm>
        <a:off x="2319058" y="2164473"/>
        <a:ext cx="1163841" cy="1163841"/>
      </dsp:txXfrm>
    </dsp:sp>
    <dsp:sp modelId="{9ECA3811-7533-45DF-9C3F-FCAE6FB0CDDD}">
      <dsp:nvSpPr>
        <dsp:cNvPr id="0" name=""/>
        <dsp:cNvSpPr/>
      </dsp:nvSpPr>
      <dsp:spPr>
        <a:xfrm rot="16200000">
          <a:off x="2739551" y="1738548"/>
          <a:ext cx="322854" cy="46915"/>
        </a:xfrm>
        <a:custGeom>
          <a:avLst/>
          <a:gdLst/>
          <a:ahLst/>
          <a:cxnLst/>
          <a:rect l="0" t="0" r="0" b="0"/>
          <a:pathLst>
            <a:path>
              <a:moveTo>
                <a:pt x="0" y="23457"/>
              </a:moveTo>
              <a:lnTo>
                <a:pt x="322854" y="23457"/>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2892907" y="1753934"/>
        <a:ext cx="16142" cy="16142"/>
      </dsp:txXfrm>
    </dsp:sp>
    <dsp:sp modelId="{0DC77E66-84B6-4E87-AD84-B217CD745B9C}">
      <dsp:nvSpPr>
        <dsp:cNvPr id="0" name=""/>
        <dsp:cNvSpPr/>
      </dsp:nvSpPr>
      <dsp:spPr>
        <a:xfrm>
          <a:off x="2078018" y="-45342"/>
          <a:ext cx="1645921" cy="1645921"/>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accent3"/>
              </a:solidFill>
              <a:latin typeface="Arial" panose="020B0604020202020204" pitchFamily="34" charset="0"/>
              <a:cs typeface="Arial" panose="020B0604020202020204" pitchFamily="34" charset="0"/>
            </a:rPr>
            <a:t>Rights</a:t>
          </a:r>
        </a:p>
      </dsp:txBody>
      <dsp:txXfrm>
        <a:off x="2319058" y="195698"/>
        <a:ext cx="1163841" cy="1163841"/>
      </dsp:txXfrm>
    </dsp:sp>
    <dsp:sp modelId="{4953507E-B5B5-4F0B-9AB4-6E19224430DA}">
      <dsp:nvSpPr>
        <dsp:cNvPr id="0" name=""/>
        <dsp:cNvSpPr/>
      </dsp:nvSpPr>
      <dsp:spPr>
        <a:xfrm rot="19800000">
          <a:off x="3592056" y="2230742"/>
          <a:ext cx="322854" cy="46915"/>
        </a:xfrm>
        <a:custGeom>
          <a:avLst/>
          <a:gdLst/>
          <a:ahLst/>
          <a:cxnLst/>
          <a:rect l="0" t="0" r="0" b="0"/>
          <a:pathLst>
            <a:path>
              <a:moveTo>
                <a:pt x="0" y="23457"/>
              </a:moveTo>
              <a:lnTo>
                <a:pt x="322854" y="23457"/>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3745412" y="2246128"/>
        <a:ext cx="16142" cy="16142"/>
      </dsp:txXfrm>
    </dsp:sp>
    <dsp:sp modelId="{31E411D0-6BE8-43A7-8C58-C75D7B7ACC9E}">
      <dsp:nvSpPr>
        <dsp:cNvPr id="0" name=""/>
        <dsp:cNvSpPr/>
      </dsp:nvSpPr>
      <dsp:spPr>
        <a:xfrm>
          <a:off x="3783027" y="939045"/>
          <a:ext cx="1645921" cy="1645921"/>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400" kern="1200" dirty="0">
              <a:solidFill>
                <a:schemeClr val="accent3"/>
              </a:solidFill>
              <a:latin typeface="Arial" panose="020B0604020202020204" pitchFamily="34" charset="0"/>
              <a:ea typeface="+mn-ea"/>
              <a:cs typeface="Arial" panose="020B0604020202020204" pitchFamily="34" charset="0"/>
            </a:rPr>
            <a:t>Discrimination</a:t>
          </a:r>
        </a:p>
      </dsp:txBody>
      <dsp:txXfrm>
        <a:off x="4024067" y="1180085"/>
        <a:ext cx="1163841" cy="1163841"/>
      </dsp:txXfrm>
    </dsp:sp>
    <dsp:sp modelId="{277A3D2E-3096-4AC7-9844-DBCE6F2BCE15}">
      <dsp:nvSpPr>
        <dsp:cNvPr id="0" name=""/>
        <dsp:cNvSpPr/>
      </dsp:nvSpPr>
      <dsp:spPr>
        <a:xfrm rot="1800000">
          <a:off x="3592056" y="3215130"/>
          <a:ext cx="322854" cy="46915"/>
        </a:xfrm>
        <a:custGeom>
          <a:avLst/>
          <a:gdLst/>
          <a:ahLst/>
          <a:cxnLst/>
          <a:rect l="0" t="0" r="0" b="0"/>
          <a:pathLst>
            <a:path>
              <a:moveTo>
                <a:pt x="0" y="23457"/>
              </a:moveTo>
              <a:lnTo>
                <a:pt x="322854" y="23457"/>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3745412" y="3230516"/>
        <a:ext cx="16142" cy="16142"/>
      </dsp:txXfrm>
    </dsp:sp>
    <dsp:sp modelId="{EC5A61EC-2A78-43FF-98F1-303C16FA513F}">
      <dsp:nvSpPr>
        <dsp:cNvPr id="0" name=""/>
        <dsp:cNvSpPr/>
      </dsp:nvSpPr>
      <dsp:spPr>
        <a:xfrm>
          <a:off x="3783027" y="2907821"/>
          <a:ext cx="1645921" cy="1645921"/>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400" kern="1200" dirty="0">
              <a:solidFill>
                <a:schemeClr val="accent3"/>
              </a:solidFill>
              <a:latin typeface="Arial" panose="020B0604020202020204" pitchFamily="34" charset="0"/>
              <a:ea typeface="+mn-ea"/>
              <a:cs typeface="Arial" panose="020B0604020202020204" pitchFamily="34" charset="0"/>
            </a:rPr>
            <a:t>Exclusion</a:t>
          </a:r>
        </a:p>
      </dsp:txBody>
      <dsp:txXfrm>
        <a:off x="4024067" y="3148861"/>
        <a:ext cx="1163841" cy="1163841"/>
      </dsp:txXfrm>
    </dsp:sp>
    <dsp:sp modelId="{82F3B9FE-BC46-4E63-BCB1-AD4C67915121}">
      <dsp:nvSpPr>
        <dsp:cNvPr id="0" name=""/>
        <dsp:cNvSpPr/>
      </dsp:nvSpPr>
      <dsp:spPr>
        <a:xfrm rot="5400000">
          <a:off x="2739551" y="3707324"/>
          <a:ext cx="322854" cy="46915"/>
        </a:xfrm>
        <a:custGeom>
          <a:avLst/>
          <a:gdLst/>
          <a:ahLst/>
          <a:cxnLst/>
          <a:rect l="0" t="0" r="0" b="0"/>
          <a:pathLst>
            <a:path>
              <a:moveTo>
                <a:pt x="0" y="23457"/>
              </a:moveTo>
              <a:lnTo>
                <a:pt x="322854" y="23457"/>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2892907" y="3722710"/>
        <a:ext cx="16142" cy="16142"/>
      </dsp:txXfrm>
    </dsp:sp>
    <dsp:sp modelId="{10FC5D4B-324B-45AE-93B3-250D86B97923}">
      <dsp:nvSpPr>
        <dsp:cNvPr id="0" name=""/>
        <dsp:cNvSpPr/>
      </dsp:nvSpPr>
      <dsp:spPr>
        <a:xfrm>
          <a:off x="2078018" y="3892208"/>
          <a:ext cx="1645921" cy="1645921"/>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400" kern="1200">
              <a:solidFill>
                <a:schemeClr val="accent3"/>
              </a:solidFill>
              <a:latin typeface="Arial" panose="020B0604020202020204" pitchFamily="34" charset="0"/>
              <a:ea typeface="+mn-ea"/>
              <a:cs typeface="Arial" panose="020B0604020202020204" pitchFamily="34" charset="0"/>
            </a:rPr>
            <a:t>Poverty</a:t>
          </a:r>
        </a:p>
      </dsp:txBody>
      <dsp:txXfrm>
        <a:off x="2319058" y="4133248"/>
        <a:ext cx="1163841" cy="1163841"/>
      </dsp:txXfrm>
    </dsp:sp>
    <dsp:sp modelId="{C343CAFA-E503-4DF8-A2AE-EACBE9C5FED6}">
      <dsp:nvSpPr>
        <dsp:cNvPr id="0" name=""/>
        <dsp:cNvSpPr/>
      </dsp:nvSpPr>
      <dsp:spPr>
        <a:xfrm rot="9000000">
          <a:off x="1887047" y="3215130"/>
          <a:ext cx="322854" cy="46915"/>
        </a:xfrm>
        <a:custGeom>
          <a:avLst/>
          <a:gdLst/>
          <a:ahLst/>
          <a:cxnLst/>
          <a:rect l="0" t="0" r="0" b="0"/>
          <a:pathLst>
            <a:path>
              <a:moveTo>
                <a:pt x="0" y="23457"/>
              </a:moveTo>
              <a:lnTo>
                <a:pt x="322854" y="23457"/>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rot="10800000">
        <a:off x="2040402" y="3230516"/>
        <a:ext cx="16142" cy="16142"/>
      </dsp:txXfrm>
    </dsp:sp>
    <dsp:sp modelId="{20108A4B-34F5-4CE9-9FFB-31C23E9251D3}">
      <dsp:nvSpPr>
        <dsp:cNvPr id="0" name=""/>
        <dsp:cNvSpPr/>
      </dsp:nvSpPr>
      <dsp:spPr>
        <a:xfrm>
          <a:off x="373008" y="2907821"/>
          <a:ext cx="1645921" cy="1645921"/>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400" kern="1200">
              <a:solidFill>
                <a:schemeClr val="accent3"/>
              </a:solidFill>
              <a:latin typeface="Arial" panose="020B0604020202020204" pitchFamily="34" charset="0"/>
              <a:ea typeface="+mn-ea"/>
              <a:cs typeface="Arial" panose="020B0604020202020204" pitchFamily="34" charset="0"/>
            </a:rPr>
            <a:t>Inadequate services</a:t>
          </a:r>
        </a:p>
      </dsp:txBody>
      <dsp:txXfrm>
        <a:off x="614048" y="3148861"/>
        <a:ext cx="1163841" cy="1163841"/>
      </dsp:txXfrm>
    </dsp:sp>
    <dsp:sp modelId="{D0EC66AB-D867-428A-A178-BCD4178A6698}">
      <dsp:nvSpPr>
        <dsp:cNvPr id="0" name=""/>
        <dsp:cNvSpPr/>
      </dsp:nvSpPr>
      <dsp:spPr>
        <a:xfrm rot="12600000">
          <a:off x="1887047" y="2230742"/>
          <a:ext cx="322854" cy="46915"/>
        </a:xfrm>
        <a:custGeom>
          <a:avLst/>
          <a:gdLst/>
          <a:ahLst/>
          <a:cxnLst/>
          <a:rect l="0" t="0" r="0" b="0"/>
          <a:pathLst>
            <a:path>
              <a:moveTo>
                <a:pt x="0" y="23457"/>
              </a:moveTo>
              <a:lnTo>
                <a:pt x="322854" y="23457"/>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rot="10800000">
        <a:off x="2040402" y="2246128"/>
        <a:ext cx="16142" cy="16142"/>
      </dsp:txXfrm>
    </dsp:sp>
    <dsp:sp modelId="{0E9F0535-9DC5-4DDF-8887-BA8911AFB64C}">
      <dsp:nvSpPr>
        <dsp:cNvPr id="0" name=""/>
        <dsp:cNvSpPr/>
      </dsp:nvSpPr>
      <dsp:spPr>
        <a:xfrm>
          <a:off x="373008" y="939045"/>
          <a:ext cx="1645921" cy="1645921"/>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400" kern="1200">
              <a:solidFill>
                <a:schemeClr val="accent3"/>
              </a:solidFill>
              <a:latin typeface="Arial" panose="020B0604020202020204" pitchFamily="34" charset="0"/>
              <a:ea typeface="+mn-ea"/>
              <a:cs typeface="Arial" panose="020B0604020202020204" pitchFamily="34" charset="0"/>
            </a:rPr>
            <a:t>Inaccessible buildings &amp; transportation</a:t>
          </a:r>
          <a:endParaRPr lang="en-GB" sz="1400" kern="1200" dirty="0">
            <a:solidFill>
              <a:schemeClr val="accent3"/>
            </a:solidFill>
            <a:latin typeface="Arial" panose="020B0604020202020204" pitchFamily="34" charset="0"/>
            <a:ea typeface="+mn-ea"/>
            <a:cs typeface="Arial" panose="020B0604020202020204" pitchFamily="34" charset="0"/>
          </a:endParaRPr>
        </a:p>
      </dsp:txBody>
      <dsp:txXfrm>
        <a:off x="614048" y="1180085"/>
        <a:ext cx="1163841" cy="116384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90C7B0-6F5D-463D-BB8E-F13E01208096}" type="datetimeFigureOut">
              <a:rPr lang="en-US" smtClean="0"/>
              <a:t>2/28/22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535DE-DCDC-48FE-A538-5BCB869901AC}" type="slidenum">
              <a:rPr lang="en-US" smtClean="0"/>
              <a:t>‹#›</a:t>
            </a:fld>
            <a:endParaRPr lang="en-US"/>
          </a:p>
        </p:txBody>
      </p:sp>
    </p:spTree>
    <p:extLst>
      <p:ext uri="{BB962C8B-B14F-4D97-AF65-F5344CB8AC3E}">
        <p14:creationId xmlns:p14="http://schemas.microsoft.com/office/powerpoint/2010/main" val="2731135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5636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3450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5386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Introduction</a:t>
            </a:r>
          </a:p>
          <a:p>
            <a:r>
              <a:rPr lang="en-US" sz="1200" b="0" i="0" kern="1200">
                <a:solidFill>
                  <a:schemeClr val="tx1"/>
                </a:solidFill>
                <a:effectLst/>
                <a:latin typeface="+mn-lt"/>
                <a:ea typeface="+mn-ea"/>
                <a:cs typeface="+mn-cs"/>
              </a:rPr>
              <a:t>This activity is often used early in an abortion VCAT workshop to help participants begin to reflect on their personal views and to start to get a sense of the range of views on and experiences with abortion. This activity also starts to draw out some of the messages that fuel abortion stigma. For facilitators, this activity can help assess the range of views on abortion among participants in the room in order to better tailor the activities to follow and represent viewpoints that may not be present.</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Objectives:</a:t>
            </a:r>
          </a:p>
          <a:p>
            <a:r>
              <a:rPr lang="en-US" sz="1200" b="0" i="0" kern="1200">
                <a:solidFill>
                  <a:schemeClr val="tx1"/>
                </a:solidFill>
                <a:effectLst/>
                <a:latin typeface="+mn-lt"/>
                <a:ea typeface="+mn-ea"/>
                <a:cs typeface="+mn-cs"/>
              </a:rPr>
              <a:t>By the end of this activity, participants will be able to:</a:t>
            </a:r>
          </a:p>
          <a:p>
            <a:r>
              <a:rPr lang="en-US" sz="1200" b="0" i="0" kern="1200">
                <a:solidFill>
                  <a:schemeClr val="tx1"/>
                </a:solidFill>
                <a:effectLst/>
                <a:latin typeface="+mn-lt"/>
                <a:ea typeface="+mn-ea"/>
                <a:cs typeface="+mn-cs"/>
              </a:rPr>
              <a:t>· Articulate some of their feelings and views on abortion and how they were formed;</a:t>
            </a:r>
          </a:p>
          <a:p>
            <a:r>
              <a:rPr lang="en-US" sz="1200" b="0" i="0" kern="1200">
                <a:solidFill>
                  <a:schemeClr val="tx1"/>
                </a:solidFill>
                <a:effectLst/>
                <a:latin typeface="+mn-lt"/>
                <a:ea typeface="+mn-ea"/>
                <a:cs typeface="+mn-cs"/>
              </a:rPr>
              <a:t>· Identify diverse views among participants; and</a:t>
            </a:r>
          </a:p>
          <a:p>
            <a:r>
              <a:rPr lang="en-US" sz="1200" b="0" i="0" kern="1200">
                <a:solidFill>
                  <a:schemeClr val="tx1"/>
                </a:solidFill>
                <a:effectLst/>
                <a:latin typeface="+mn-lt"/>
                <a:ea typeface="+mn-ea"/>
                <a:cs typeface="+mn-cs"/>
              </a:rPr>
              <a:t>· Describe how stigma might affect individual and societal views of abortion.</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6394F2-C29D-4F2C-923E-C633A7BCED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894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6845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7507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929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8811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840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701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652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charset="0"/>
              <a:buNone/>
            </a:pPr>
            <a:r>
              <a:rPr lang="en-US" sz="1200" dirty="0">
                <a:latin typeface="+mn-lt"/>
                <a:cs typeface="Arial" charset="0"/>
              </a:rPr>
              <a:t>These diagrams demonstrate different conceptions of disability.</a:t>
            </a:r>
          </a:p>
          <a:p>
            <a:pPr eaLnBrk="1" hangingPunct="1">
              <a:buFont typeface="Arial" charset="0"/>
              <a:buNone/>
            </a:pPr>
            <a:r>
              <a:rPr lang="en-US" sz="1200" dirty="0">
                <a:latin typeface="+mn-lt"/>
                <a:cs typeface="Arial" charset="0"/>
              </a:rPr>
              <a:t>The circle in the middle represents the central problem, from which the surrounding attitudes and points of view are founded.  </a:t>
            </a:r>
          </a:p>
          <a:p>
            <a:pPr eaLnBrk="1" hangingPunct="1">
              <a:buFont typeface="Arial" charset="0"/>
              <a:buNone/>
            </a:pPr>
            <a:endParaRPr lang="en-US" sz="1200" dirty="0">
              <a:latin typeface="+mn-lt"/>
              <a:cs typeface="Arial" charset="0"/>
            </a:endParaRPr>
          </a:p>
          <a:p>
            <a:pPr eaLnBrk="1" hangingPunct="1">
              <a:buFont typeface="Arial" charset="0"/>
              <a:buNone/>
            </a:pPr>
            <a:r>
              <a:rPr lang="en-US" sz="1200" dirty="0">
                <a:latin typeface="+mn-lt"/>
                <a:cs typeface="Arial" charset="0"/>
              </a:rPr>
              <a:t>These models of disability shape the way in which individuals and organization's respond to people with disabilities.  </a:t>
            </a:r>
          </a:p>
          <a:p>
            <a:pPr eaLnBrk="1" hangingPunct="1">
              <a:buFont typeface="Arial" charset="0"/>
              <a:buNone/>
            </a:pPr>
            <a:r>
              <a:rPr lang="en-US" sz="1200" dirty="0">
                <a:latin typeface="+mn-lt"/>
                <a:cs typeface="Arial" charset="0"/>
              </a:rPr>
              <a:t>Elements of all models discussed exist in all societies today.</a:t>
            </a:r>
          </a:p>
          <a:p>
            <a:pPr eaLnBrk="1" hangingPunct="1">
              <a:buFont typeface="Arial" charset="0"/>
              <a:buNone/>
            </a:pPr>
            <a:endParaRPr lang="en-US" sz="1200" dirty="0">
              <a:latin typeface="+mn-lt"/>
              <a:cs typeface="Arial" charset="0"/>
            </a:endParaRPr>
          </a:p>
          <a:p>
            <a:pPr eaLnBrk="1" hangingPunct="1">
              <a:buFont typeface="Arial" charset="0"/>
              <a:buNone/>
            </a:pPr>
            <a:r>
              <a:rPr lang="en-US" sz="1200" dirty="0">
                <a:latin typeface="+mn-lt"/>
                <a:cs typeface="Arial" charset="0"/>
              </a:rPr>
              <a:t>Medical</a:t>
            </a:r>
          </a:p>
          <a:p>
            <a:pPr eaLnBrk="1" hangingPunct="1">
              <a:buFont typeface="Arial" charset="0"/>
              <a:buChar char="•"/>
            </a:pPr>
            <a:r>
              <a:rPr lang="en-US" sz="1200" dirty="0">
                <a:latin typeface="+mn-lt"/>
                <a:cs typeface="Arial" charset="0"/>
              </a:rPr>
              <a:t>focuses on person’s </a:t>
            </a:r>
            <a:r>
              <a:rPr lang="en-US" sz="1200" u="sng" dirty="0">
                <a:latin typeface="+mn-lt"/>
                <a:cs typeface="Arial" charset="0"/>
              </a:rPr>
              <a:t>impairment</a:t>
            </a:r>
            <a:r>
              <a:rPr lang="en-US" sz="1200" dirty="0">
                <a:latin typeface="+mn-lt"/>
                <a:cs typeface="Arial" charset="0"/>
              </a:rPr>
              <a:t> as the problem;</a:t>
            </a:r>
          </a:p>
          <a:p>
            <a:pPr eaLnBrk="1" hangingPunct="1">
              <a:buFont typeface="Arial" charset="0"/>
              <a:buChar char="•"/>
            </a:pPr>
            <a:r>
              <a:rPr lang="en-US" sz="1200" dirty="0">
                <a:latin typeface="+mn-lt"/>
                <a:cs typeface="Arial" charset="0"/>
              </a:rPr>
              <a:t>seeks to ‘cure’ or ‘improve’ individuals to ‘fit’ them into society;</a:t>
            </a:r>
          </a:p>
          <a:p>
            <a:pPr eaLnBrk="1" hangingPunct="1">
              <a:buFont typeface="Arial" charset="0"/>
              <a:buChar char="•"/>
            </a:pPr>
            <a:r>
              <a:rPr lang="en-US" sz="1200" dirty="0">
                <a:latin typeface="+mn-lt"/>
                <a:cs typeface="Arial" charset="0"/>
              </a:rPr>
              <a:t>leads to </a:t>
            </a:r>
            <a:r>
              <a:rPr lang="en-US" sz="1200" u="sng" dirty="0">
                <a:latin typeface="+mn-lt"/>
                <a:cs typeface="Arial" charset="0"/>
              </a:rPr>
              <a:t>segregated services </a:t>
            </a:r>
            <a:r>
              <a:rPr lang="en-US" sz="1200" dirty="0">
                <a:latin typeface="+mn-lt"/>
                <a:cs typeface="Arial" charset="0"/>
              </a:rPr>
              <a:t>resulting in exclusion from the mainstream with the rationale that this means better </a:t>
            </a:r>
            <a:r>
              <a:rPr lang="en-GB" sz="1200" dirty="0">
                <a:latin typeface="+mn-lt"/>
                <a:cs typeface="Arial" charset="0"/>
              </a:rPr>
              <a:t>specialised</a:t>
            </a:r>
            <a:r>
              <a:rPr lang="en-US" sz="1200" dirty="0">
                <a:latin typeface="+mn-lt"/>
                <a:cs typeface="Arial" charset="0"/>
              </a:rPr>
              <a:t> services can be provided;</a:t>
            </a:r>
          </a:p>
          <a:p>
            <a:pPr eaLnBrk="1" hangingPunct="1">
              <a:buFont typeface="Arial" charset="0"/>
              <a:buChar char="•"/>
            </a:pPr>
            <a:r>
              <a:rPr lang="en-US" sz="1200" dirty="0">
                <a:latin typeface="+mn-lt"/>
                <a:cs typeface="Arial" charset="0"/>
              </a:rPr>
              <a:t>decision making in the hands of specialists or professionals;</a:t>
            </a:r>
          </a:p>
          <a:p>
            <a:pPr eaLnBrk="1" hangingPunct="1">
              <a:buFont typeface="Arial" charset="0"/>
              <a:buChar char="•"/>
            </a:pPr>
            <a:r>
              <a:rPr lang="en-US" sz="1200" dirty="0">
                <a:latin typeface="+mn-lt"/>
                <a:cs typeface="Arial" charset="0"/>
              </a:rPr>
              <a:t>expensive, benefitting very few;</a:t>
            </a:r>
          </a:p>
          <a:p>
            <a:pPr eaLnBrk="1" hangingPunct="1">
              <a:buFont typeface="Arial" charset="0"/>
              <a:buChar char="•"/>
            </a:pPr>
            <a:r>
              <a:rPr lang="en-US" sz="1200" dirty="0">
                <a:latin typeface="+mn-lt"/>
                <a:cs typeface="Arial" charset="0"/>
              </a:rPr>
              <a:t>disabled people play passive role in development.</a:t>
            </a:r>
          </a:p>
          <a:p>
            <a:pPr eaLnBrk="1" hangingPunct="1">
              <a:buFont typeface="Arial" charset="0"/>
              <a:buChar char="•"/>
            </a:pPr>
            <a:endParaRPr lang="en-US" sz="1200" dirty="0">
              <a:latin typeface="+mn-lt"/>
              <a:cs typeface="Arial" charset="0"/>
            </a:endParaRPr>
          </a:p>
          <a:p>
            <a:pPr eaLnBrk="1" hangingPunct="1">
              <a:buFont typeface="Arial" charset="0"/>
              <a:buChar char="•"/>
            </a:pPr>
            <a:r>
              <a:rPr lang="en-US" sz="1200" dirty="0">
                <a:latin typeface="+mn-lt"/>
                <a:cs typeface="Arial" charset="0"/>
              </a:rPr>
              <a:t>Charity</a:t>
            </a:r>
          </a:p>
          <a:p>
            <a:pPr>
              <a:buFont typeface="Arial" charset="0"/>
              <a:buChar char="•"/>
            </a:pPr>
            <a:r>
              <a:rPr lang="en-GB" sz="1200" dirty="0">
                <a:latin typeface="+mn-lt"/>
                <a:cs typeface="Arial" charset="0"/>
              </a:rPr>
              <a:t>regarded as "unfortunate", "dependent" or" helpless";</a:t>
            </a:r>
          </a:p>
          <a:p>
            <a:pPr>
              <a:buFont typeface="Arial" charset="0"/>
              <a:buChar char="•"/>
            </a:pPr>
            <a:r>
              <a:rPr lang="en-GB" sz="1200" dirty="0">
                <a:latin typeface="+mn-lt"/>
                <a:cs typeface="Arial" charset="0"/>
              </a:rPr>
              <a:t>seen as people who need pity and charity, often with roots in traditional understandings that impairments result from sin, ill-favour or curse;</a:t>
            </a:r>
          </a:p>
          <a:p>
            <a:pPr>
              <a:buFont typeface="Arial" charset="0"/>
              <a:buChar char="•"/>
            </a:pPr>
            <a:r>
              <a:rPr lang="en-GB" sz="1200" dirty="0">
                <a:latin typeface="+mn-lt"/>
                <a:cs typeface="Arial" charset="0"/>
              </a:rPr>
              <a:t>assumes disabled people cannot contribute to society or support themselves;</a:t>
            </a:r>
          </a:p>
          <a:p>
            <a:pPr>
              <a:buFont typeface="Arial" charset="0"/>
              <a:buChar char="•"/>
            </a:pPr>
            <a:r>
              <a:rPr lang="en-GB" sz="1200" dirty="0">
                <a:latin typeface="+mn-lt"/>
                <a:cs typeface="Arial" charset="0"/>
              </a:rPr>
              <a:t>mostly provides money or gifts, such as food or clothing;</a:t>
            </a:r>
          </a:p>
          <a:p>
            <a:pPr>
              <a:buFont typeface="Arial" charset="0"/>
              <a:buChar char="•"/>
            </a:pPr>
            <a:r>
              <a:rPr lang="en-GB" sz="1200" dirty="0">
                <a:latin typeface="+mn-lt"/>
                <a:cs typeface="Arial" charset="0"/>
              </a:rPr>
              <a:t>disabled people become long-term recipients of welfare and support;</a:t>
            </a:r>
          </a:p>
          <a:p>
            <a:pPr>
              <a:buFont typeface="Arial" charset="0"/>
              <a:buChar char="•"/>
            </a:pPr>
            <a:r>
              <a:rPr lang="en-GB" sz="1200" dirty="0">
                <a:latin typeface="+mn-lt"/>
                <a:cs typeface="Arial" charset="0"/>
              </a:rPr>
              <a:t>aid provided by specialist organisations not mainstream development.</a:t>
            </a:r>
          </a:p>
          <a:p>
            <a:pPr eaLnBrk="1" hangingPunct="1">
              <a:buFont typeface="Arial" charset="0"/>
              <a:buChar char="•"/>
            </a:pPr>
            <a:endParaRPr lang="en-US" sz="1200" dirty="0">
              <a:latin typeface="+mn-lt"/>
              <a:cs typeface="Arial"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854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5954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477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675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700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545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087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1911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a:t>How did it feel to participate in this activity? </a:t>
            </a:r>
          </a:p>
          <a:p>
            <a:pPr marL="171450" indent="-171450">
              <a:buFont typeface="Arial,Sans-Serif"/>
              <a:buChar char="•"/>
            </a:pPr>
            <a:r>
              <a:rPr lang="en-US"/>
              <a:t>What did you learn about your own and others’ experiences with abortion? </a:t>
            </a:r>
            <a:endParaRPr lang="en-US">
              <a:cs typeface="Calibri"/>
            </a:endParaRPr>
          </a:p>
          <a:p>
            <a:pPr marL="171450" indent="-171450">
              <a:buFont typeface="Arial,Sans-Serif"/>
              <a:buChar char="•"/>
            </a:pPr>
            <a:r>
              <a:rPr lang="en-US"/>
              <a:t>Were there times where you felt pressure to move with most of the group? How did you handle that pressure?  </a:t>
            </a:r>
            <a:endParaRPr lang="en-US">
              <a:cs typeface="Calibri"/>
            </a:endParaRPr>
          </a:p>
          <a:p>
            <a:pPr marL="171450" indent="-171450">
              <a:buFont typeface="Arial,Sans-Serif"/>
              <a:buChar char="•"/>
            </a:pPr>
            <a:r>
              <a:rPr lang="en-US"/>
              <a:t>What does this activity teach us about the stigma surrounding abortion? </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530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6394F2-C29D-4F2C-923E-C633A7BCED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2686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DIAPOSITIVE ANIMÉE : </a:t>
            </a:r>
          </a:p>
          <a:p>
            <a:pPr>
              <a:defRPr/>
            </a:pPr>
            <a:r>
              <a:rPr lang="fr-FR"/>
              <a:t>Lorsqu'on utilise un modèle social du handicap, cela ne veut pas dire que les personnes handicapées n'ont pas de besoins médicaux supplémentaires, ou qu'elles ne souffrent pas en faisant des choses au jour le jour.  Bien sur que si.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pPr>
              <a:defRPr/>
            </a:pPr>
            <a:r>
              <a:rPr lang="fr-FR"/>
              <a:t>Il s'agit d'une facon de voir les choses. Utilisation d'un modèle social du handicap.  Une personne n'est pas handicapée parce qu'elle est sourde.  Une personne n'est pas handicapée parce qu'elle est en fauteuil roulant.</a:t>
            </a:r>
          </a:p>
          <a:p>
            <a:pPr>
              <a:defRPr/>
            </a:pPr>
            <a:r>
              <a:rPr lang="fr-FR" b="1"/>
              <a:t>Elle est handicapée parce que le monde dans lequel elle vit n'est pas conçu en fonction de ses besoins ou de ses droits. </a:t>
            </a:r>
            <a:r>
              <a:rPr lang="fr-FR"/>
              <a:t> </a:t>
            </a:r>
            <a:endParaRPr lang="fr-FR">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pPr>
              <a:defRPr/>
            </a:pPr>
            <a:r>
              <a:rPr lang="fr-FR"/>
              <a:t>En tant que prestataires de services, nous pouvons donc nous concentrer sur les personnes handicapées.  Une préoccupation constante est qu'il y a tant de types de handicap différents - comment savoir quoi faire quand quelqu'un vient avec une incapacité que je ne connais pas.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pPr>
              <a:defRPr/>
            </a:pPr>
            <a:r>
              <a:rPr lang="fr-FR"/>
              <a:t>Cependant, notre rôle en tant que prestataires de services de santé sexuelle et reproductive et de planning familial ne nous oblige pas à être des experts de chaque type de handicap.  Nous devons simplement comprendre quels sont les obstacles auxquels un client peut être confronté, et ce que nous pouvons faire pour les surmonter.  Il faut poser des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pPr marL="0" marR="0" lvl="0" indent="0" algn="l" defTabSz="914400" rtl="0" eaLnBrk="1" fontAlgn="auto" latinLnBrk="0" hangingPunct="1">
              <a:lnSpc>
                <a:spcPct val="100000"/>
              </a:lnSpc>
              <a:spcBef>
                <a:spcPts val="0"/>
              </a:spcBef>
              <a:spcAft>
                <a:spcPts val="0"/>
              </a:spcAft>
              <a:buClrTx/>
              <a:buSzTx/>
              <a:buFontTx/>
              <a:buNone/>
              <a:tabLst/>
              <a:defRPr/>
            </a:pPr>
            <a:r>
              <a:rPr lang="fr-FR"/>
              <a:t>Nous pouvons utiliser cette simple équation pour réfléchir au handicap.</a:t>
            </a:r>
          </a:p>
          <a:p>
            <a:pPr marL="0" marR="0" lvl="0" indent="0" algn="l" defTabSz="914400" rtl="0" eaLnBrk="1" fontAlgn="auto" latinLnBrk="0" hangingPunct="1">
              <a:lnSpc>
                <a:spcPct val="100000"/>
              </a:lnSpc>
              <a:spcBef>
                <a:spcPts val="0"/>
              </a:spcBef>
              <a:spcAft>
                <a:spcPts val="0"/>
              </a:spcAft>
              <a:buClrTx/>
              <a:buSzTx/>
              <a:buFontTx/>
              <a:buNone/>
              <a:tabLst/>
              <a:defRPr/>
            </a:pPr>
            <a:r>
              <a:rPr lang="fr-FR" err="1"/>
              <a:t>Incapacite</a:t>
            </a:r>
            <a:r>
              <a:rPr lang="fr-FR"/>
              <a:t> + Obstacle = Handicap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pPr marL="0" marR="0" lvl="0" indent="0" algn="l" defTabSz="914400" rtl="0" eaLnBrk="1" fontAlgn="auto" latinLnBrk="0" hangingPunct="1">
              <a:lnSpc>
                <a:spcPct val="100000"/>
              </a:lnSpc>
              <a:spcBef>
                <a:spcPts val="0"/>
              </a:spcBef>
              <a:spcAft>
                <a:spcPts val="0"/>
              </a:spcAft>
              <a:buClrTx/>
              <a:buSzTx/>
              <a:buFontTx/>
              <a:buNone/>
              <a:tabLst/>
              <a:defRPr/>
            </a:pPr>
            <a:r>
              <a:rPr lang="fr-FR"/>
              <a:t>CLIQUEZ SUR L'ANIMATION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pPr marL="0" marR="0" lvl="0" indent="0" algn="l" defTabSz="914400" rtl="0" eaLnBrk="1" fontAlgn="auto" latinLnBrk="0" hangingPunct="1">
              <a:lnSpc>
                <a:spcPct val="100000"/>
              </a:lnSpc>
              <a:spcBef>
                <a:spcPts val="0"/>
              </a:spcBef>
              <a:spcAft>
                <a:spcPts val="0"/>
              </a:spcAft>
              <a:buClrTx/>
              <a:buSzTx/>
              <a:buFontTx/>
              <a:buNone/>
              <a:tabLst/>
              <a:defRPr/>
            </a:pPr>
            <a:r>
              <a:rPr lang="fr-FR" err="1"/>
              <a:t>Incapacite</a:t>
            </a:r>
            <a:r>
              <a:rPr lang="fr-FR"/>
              <a:t> + Environnement accessible = Inclusion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6845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eaLnBrk="1" hangingPunct="1">
              <a:buFont typeface="Arial" charset="0"/>
              <a:buChar char="•"/>
            </a:pPr>
            <a:r>
              <a:rPr lang="en-GB" sz="1200" dirty="0">
                <a:latin typeface="+mn-lt"/>
                <a:cs typeface="Arial" charset="0"/>
              </a:rPr>
              <a:t>disability is the social consequence of impairment;</a:t>
            </a:r>
          </a:p>
          <a:p>
            <a:pPr marL="285750" indent="-285750" eaLnBrk="1" hangingPunct="1">
              <a:buFont typeface="Arial" charset="0"/>
              <a:buChar char="•"/>
            </a:pPr>
            <a:r>
              <a:rPr lang="en-GB" sz="1200" dirty="0">
                <a:latin typeface="+mn-lt"/>
                <a:cs typeface="Arial" charset="0"/>
              </a:rPr>
              <a:t>people are disabled by society denying their rights and opportunities;</a:t>
            </a:r>
          </a:p>
          <a:p>
            <a:pPr marL="285750" indent="-285750" eaLnBrk="1" hangingPunct="1">
              <a:buFont typeface="Arial" charset="0"/>
              <a:buChar char="•"/>
            </a:pPr>
            <a:r>
              <a:rPr lang="en-GB" sz="1200" dirty="0">
                <a:latin typeface="+mn-lt"/>
                <a:cs typeface="Arial" charset="0"/>
              </a:rPr>
              <a:t>disabled people’s needs and rights are the same as non-disabled people’s;</a:t>
            </a:r>
          </a:p>
          <a:p>
            <a:pPr marL="285750" indent="-285750" eaLnBrk="1" hangingPunct="1">
              <a:buFont typeface="Arial" charset="0"/>
              <a:buChar char="•"/>
            </a:pPr>
            <a:r>
              <a:rPr lang="en-GB" sz="1200" dirty="0">
                <a:latin typeface="+mn-lt"/>
                <a:cs typeface="Arial" charset="0"/>
              </a:rPr>
              <a:t>leads to inclusive approaches to education, employment and other services by encouraging the participation of disabled people in mainstream programming;</a:t>
            </a:r>
          </a:p>
          <a:p>
            <a:pPr marL="285750" indent="-285750" eaLnBrk="1" hangingPunct="1">
              <a:buFont typeface="Arial" charset="0"/>
              <a:buChar char="•"/>
            </a:pPr>
            <a:r>
              <a:rPr lang="en-GB" sz="1200" dirty="0">
                <a:latin typeface="+mn-lt"/>
                <a:cs typeface="Arial" charset="0"/>
              </a:rPr>
              <a:t>activities focus on identifying and removing </a:t>
            </a:r>
            <a:r>
              <a:rPr lang="en-GB" sz="1200" u="sng" dirty="0">
                <a:latin typeface="+mn-lt"/>
                <a:cs typeface="Arial" charset="0"/>
              </a:rPr>
              <a:t>attitudinal</a:t>
            </a:r>
            <a:r>
              <a:rPr lang="en-GB" sz="1200" dirty="0">
                <a:latin typeface="+mn-lt"/>
                <a:cs typeface="Arial" charset="0"/>
              </a:rPr>
              <a:t>, </a:t>
            </a:r>
            <a:r>
              <a:rPr lang="en-GB" sz="1200" u="sng" dirty="0">
                <a:latin typeface="+mn-lt"/>
                <a:cs typeface="Arial" charset="0"/>
              </a:rPr>
              <a:t>environmental</a:t>
            </a:r>
            <a:r>
              <a:rPr lang="en-GB" sz="1200" dirty="0">
                <a:latin typeface="+mn-lt"/>
                <a:cs typeface="Arial" charset="0"/>
              </a:rPr>
              <a:t> and </a:t>
            </a:r>
            <a:r>
              <a:rPr lang="en-GB" sz="1200" u="sng" dirty="0">
                <a:latin typeface="+mn-lt"/>
                <a:cs typeface="Arial" charset="0"/>
              </a:rPr>
              <a:t>institutional</a:t>
            </a:r>
            <a:r>
              <a:rPr lang="en-GB" sz="1200" dirty="0">
                <a:latin typeface="+mn-lt"/>
                <a:cs typeface="Arial" charset="0"/>
              </a:rPr>
              <a:t> barriers to inclusion. </a:t>
            </a:r>
          </a:p>
          <a:p>
            <a:pPr marL="285750" indent="-285750" eaLnBrk="1" hangingPunct="1">
              <a:buFont typeface="Arial" charset="0"/>
              <a:buChar char="•"/>
            </a:pPr>
            <a:r>
              <a:rPr lang="en-GB" sz="1200" dirty="0">
                <a:latin typeface="+mn-lt"/>
                <a:cs typeface="Arial" charset="0"/>
              </a:rPr>
              <a:t>underpinned by national and international legislation including the UN Convention on the Rights of Persons with Disabilities.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93811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inclusion approach focuses on what can be done to remove the barriers that women with disabilities face to accessing services.</a:t>
            </a:r>
          </a:p>
          <a:p>
            <a:endParaRPr lang="en-GB" dirty="0"/>
          </a:p>
          <a:p>
            <a:r>
              <a:rPr lang="en-GB" dirty="0"/>
              <a:t>These barriers can be considered across the following four areas.  </a:t>
            </a:r>
          </a:p>
          <a:p>
            <a:r>
              <a:rPr lang="en-GB" dirty="0"/>
              <a:t>Individual – the different compounding barriers linked with different parts of their identity – gender/age.  As well as the pain that their impairment causes.</a:t>
            </a:r>
          </a:p>
          <a:p>
            <a:r>
              <a:rPr lang="en-GB" dirty="0"/>
              <a:t>Environment – what we think of most often when we think about disability – inaccessible buildings – the need for ramps.  Environmental barriers can also be – how information is displayed or shared.</a:t>
            </a:r>
          </a:p>
          <a:p>
            <a:r>
              <a:rPr lang="en-GB" dirty="0"/>
              <a:t>Institutional – policies don’t recognise people with disabilities as a client group,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Attitudinal – these barriers underpin the others.  Our attitude towards disability affects the way in which we respond to disability as an individual or as an organisation.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will talk about Environmental, Institutional and Attitudinal barriers in detail now.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7507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articles which relate to SRHR are Article 6 and Article 25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7367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5130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ANIMATED SLIDE: </a:t>
            </a:r>
          </a:p>
          <a:p>
            <a:r>
              <a:rPr lang="en-GB" dirty="0"/>
              <a:t>The models showed in the previous slides have implications for how we approach disability inclusion in our work.  </a:t>
            </a:r>
          </a:p>
          <a:p>
            <a:endParaRPr lang="en-GB" dirty="0"/>
          </a:p>
          <a:p>
            <a:r>
              <a:rPr lang="en-GB" dirty="0"/>
              <a:t>These diagrams express the different approaches that are deployed when working with people with disabilities.  </a:t>
            </a:r>
          </a:p>
          <a:p>
            <a:r>
              <a:rPr lang="en-GB" dirty="0"/>
              <a:t>The circle represents society.  The red dots represent persons without disabilities, and the other colours represent persons with disabilities.  </a:t>
            </a:r>
          </a:p>
          <a:p>
            <a:endParaRPr lang="en-GB" dirty="0"/>
          </a:p>
          <a:p>
            <a:pPr marL="228600" indent="-228600">
              <a:buFont typeface="+mj-lt"/>
              <a:buAutoNum type="arabicPeriod"/>
            </a:pPr>
            <a:r>
              <a:rPr lang="en-GB" dirty="0"/>
              <a:t>The first circle represents Exclusion.  People with disability are often excluded from “normal society” and excluded from mainstream development programmes.  </a:t>
            </a:r>
          </a:p>
          <a:p>
            <a:pPr marL="228600" indent="-228600">
              <a:buFont typeface="+mj-lt"/>
              <a:buAutoNum type="arabicPeriod"/>
            </a:pPr>
            <a:endParaRPr lang="en-GB" dirty="0"/>
          </a:p>
          <a:p>
            <a:pPr marL="228600" indent="-228600">
              <a:buFont typeface="+mj-lt"/>
              <a:buAutoNum type="arabicPeriod"/>
            </a:pPr>
            <a:r>
              <a:rPr lang="en-GB" dirty="0"/>
              <a:t>A medical or charitable model approach to disability may lead to the following 2 approaches.</a:t>
            </a:r>
          </a:p>
          <a:p>
            <a:pPr marL="0" indent="0">
              <a:buFont typeface="+mj-lt"/>
              <a:buNone/>
            </a:pPr>
            <a:r>
              <a:rPr lang="en-GB" dirty="0"/>
              <a:t>A segregated approach is where a special service is provided for persons with disabilities.  Separate from service provision for non-disabled persons.  This may be at a separate location.  Focus is on “Us” and “Them”.</a:t>
            </a:r>
          </a:p>
          <a:p>
            <a:pPr marL="0" indent="0">
              <a:buFont typeface="+mj-lt"/>
              <a:buNone/>
            </a:pPr>
            <a:endParaRPr lang="en-GB" dirty="0"/>
          </a:p>
          <a:p>
            <a:pPr marL="0" indent="0">
              <a:buFont typeface="+mj-lt"/>
              <a:buNone/>
            </a:pPr>
            <a:r>
              <a:rPr lang="en-GB" dirty="0"/>
              <a:t>3.   An integrated model is where persons with disabilities are recognised within society, but specialist services are provided.  Potentially a special clinic focusing on persons with disabilities.  </a:t>
            </a:r>
          </a:p>
          <a:p>
            <a:pPr marL="0" indent="0">
              <a:buFont typeface="+mj-lt"/>
              <a:buNone/>
            </a:pPr>
            <a:endParaRPr lang="en-GB" dirty="0"/>
          </a:p>
          <a:p>
            <a:pPr marL="0" indent="0">
              <a:buFont typeface="+mj-lt"/>
              <a:buNone/>
            </a:pPr>
            <a:r>
              <a:rPr lang="en-GB" dirty="0"/>
              <a:t>4.  The final model is an inclusion model.  An inclusive model recognises the equal rights of people with disability to people without a disability.  Barriers are removed to ensure full and equal access.  </a:t>
            </a:r>
          </a:p>
          <a:p>
            <a:endParaRPr lang="en-GB" dirty="0"/>
          </a:p>
          <a:p>
            <a:r>
              <a:rPr lang="en-GB" dirty="0"/>
              <a:t>Inclusion is a constant process and a way of thinking.  It isn’t about treating everyone as the same, but that we all have equal rights.  </a:t>
            </a:r>
          </a:p>
          <a:p>
            <a:r>
              <a:rPr lang="en-GB" dirty="0"/>
              <a:t>Ultimately, all models are exist in all societies today in different ways.  It is possible to have an inclusive approach which includes an element of integrated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E.g</a:t>
            </a:r>
            <a:r>
              <a:rPr lang="en-GB" dirty="0"/>
              <a:t> Deaf people – are welcome to attend a service at any time – but if they come on Thursdays there will be additional resource provided </a:t>
            </a:r>
            <a:r>
              <a:rPr lang="en-GB" dirty="0" err="1"/>
              <a:t>e.g</a:t>
            </a:r>
            <a:r>
              <a:rPr lang="en-GB" dirty="0"/>
              <a:t> sign language interp.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the same time we can support deaf organisations to advocate for the training of more sign language interpreters, and ensure that this is recognised in national policies.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most important point is that persons with disabilities must be given choice, and a say in the way services are provided.  It shouldn’t be impose.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9398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First we’re going to discuss some of the stats, about disability and the intersection with the priority areas that we focus on under WISH.  the WHO estimates that globally 1 billion people live with a disability.  Amongst women this is estimated to be 19.2% of the population.  </a:t>
            </a:r>
          </a:p>
          <a:p>
            <a:r>
              <a:rPr lang="en-GB"/>
              <a:t>So when we are thinking about our youth reach, or our poverty reach – persons with disabilities are included within them.  And in many cases are likely to be the poorest of the poor.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4781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Internationally there is no one universally agreed definition of disability,</a:t>
            </a:r>
          </a:p>
          <a:p>
            <a:r>
              <a:rPr lang="en-GB" dirty="0"/>
              <a:t>The next few slides I will take you through some of the dominant models of disability and how they affect our definition.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915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charset="0"/>
              <a:buNone/>
            </a:pPr>
            <a:r>
              <a:rPr lang="en-US" sz="1200" dirty="0">
                <a:latin typeface="+mn-lt"/>
                <a:cs typeface="Arial" charset="0"/>
              </a:rPr>
              <a:t>This diagram demonstrates how we can think about disability from what is called a medical or charitable model. </a:t>
            </a:r>
          </a:p>
          <a:p>
            <a:pPr eaLnBrk="1" hangingPunct="1">
              <a:buFont typeface="Arial" charset="0"/>
              <a:buNone/>
            </a:pPr>
            <a:r>
              <a:rPr lang="en-US" sz="1200" dirty="0">
                <a:latin typeface="+mn-lt"/>
                <a:cs typeface="Arial" charset="0"/>
              </a:rPr>
              <a:t>Both models of disability represent the problem, or challenge to overcome sits with the person with a disability.  </a:t>
            </a:r>
          </a:p>
          <a:p>
            <a:pPr eaLnBrk="1" hangingPunct="1">
              <a:buFont typeface="Arial" charset="0"/>
              <a:buNone/>
            </a:pPr>
            <a:r>
              <a:rPr lang="en-US" sz="1200" dirty="0">
                <a:latin typeface="+mn-lt"/>
                <a:cs typeface="Arial" charset="0"/>
              </a:rPr>
              <a:t>As a result of focusing on the individual it results in the responses in the red circles.  </a:t>
            </a:r>
          </a:p>
          <a:p>
            <a:pPr eaLnBrk="1" hangingPunct="1">
              <a:buFont typeface="Arial" charset="0"/>
              <a:buNone/>
            </a:pPr>
            <a:r>
              <a:rPr lang="en-US" sz="1200" dirty="0">
                <a:latin typeface="+mn-lt"/>
                <a:cs typeface="Arial" charset="0"/>
              </a:rPr>
              <a:t>The circle in the middle represents the central focus of disabilities, from which the surrounding attitudes and points of view are founded. </a:t>
            </a:r>
          </a:p>
          <a:p>
            <a:pPr eaLnBrk="1" hangingPunct="1">
              <a:buFont typeface="Arial" charset="0"/>
              <a:buNone/>
            </a:pPr>
            <a:endParaRPr lang="en-US" sz="1200" dirty="0">
              <a:latin typeface="+mn-lt"/>
              <a:cs typeface="Arial" charset="0"/>
            </a:endParaRPr>
          </a:p>
          <a:p>
            <a:pPr marL="171450" indent="-171450" eaLnBrk="1" hangingPunct="1">
              <a:buFont typeface="Arial" panose="020B0604020202020204" pitchFamily="34" charset="0"/>
              <a:buChar char="•"/>
            </a:pPr>
            <a:r>
              <a:rPr lang="en-US" sz="1200" dirty="0">
                <a:latin typeface="+mn-lt"/>
                <a:cs typeface="Arial" charset="0"/>
              </a:rPr>
              <a:t>When we think about the problem to be solved being sited with the person with a disability.  </a:t>
            </a:r>
          </a:p>
          <a:p>
            <a:pPr marL="171450" indent="-171450" eaLnBrk="1" hangingPunct="1">
              <a:buFont typeface="Arial" panose="020B0604020202020204" pitchFamily="34" charset="0"/>
              <a:buChar char="•"/>
            </a:pPr>
            <a:r>
              <a:rPr lang="en-US" sz="1200" dirty="0">
                <a:latin typeface="+mn-lt"/>
                <a:cs typeface="Arial" charset="0"/>
              </a:rPr>
              <a:t>We may think of this in relation to someone being sick, and looking for a cure for their disability.  </a:t>
            </a:r>
          </a:p>
          <a:p>
            <a:pPr marL="171450" indent="-171450" eaLnBrk="1" hangingPunct="1">
              <a:buFont typeface="Arial" panose="020B0604020202020204" pitchFamily="34" charset="0"/>
              <a:buChar char="•"/>
            </a:pPr>
            <a:r>
              <a:rPr lang="en-US" sz="1200" dirty="0">
                <a:latin typeface="+mn-lt"/>
                <a:cs typeface="Arial" charset="0"/>
              </a:rPr>
              <a:t>Their disability is something that they “suffer” and we therefore see them as being brave for struggling on in life with this disability. </a:t>
            </a:r>
          </a:p>
          <a:p>
            <a:pPr marL="171450" indent="-171450" eaLnBrk="1" hangingPunct="1">
              <a:buFont typeface="Arial" panose="020B0604020202020204" pitchFamily="34" charset="0"/>
              <a:buChar char="•"/>
            </a:pPr>
            <a:r>
              <a:rPr lang="en-US" sz="1200" dirty="0">
                <a:latin typeface="+mn-lt"/>
                <a:cs typeface="Arial" charset="0"/>
              </a:rPr>
              <a:t>In many cultures today, disability is still seen as a result of being curse, or having sinned.   </a:t>
            </a:r>
          </a:p>
          <a:p>
            <a:pPr marL="171450" indent="-171450" eaLnBrk="1" hangingPunct="1">
              <a:buFont typeface="Arial" panose="020B0604020202020204" pitchFamily="34" charset="0"/>
              <a:buChar char="•"/>
            </a:pPr>
            <a:r>
              <a:rPr lang="en-US" sz="1200" dirty="0">
                <a:latin typeface="+mn-lt"/>
                <a:cs typeface="Arial" charset="0"/>
              </a:rPr>
              <a:t>We make comparisons between persons with disabilities and people without disabilities and focus on what a person with disabilities cannot do.  The impairment that the person has is the problem that needs to be fixed.</a:t>
            </a:r>
          </a:p>
          <a:p>
            <a:pPr eaLnBrk="1" hangingPunct="1">
              <a:buFont typeface="Arial" charset="0"/>
              <a:buNone/>
            </a:pPr>
            <a:endParaRPr lang="en-US" sz="1200" dirty="0">
              <a:latin typeface="+mn-lt"/>
              <a:cs typeface="Arial" charset="0"/>
            </a:endParaRPr>
          </a:p>
          <a:p>
            <a:pPr eaLnBrk="1" hangingPunct="1">
              <a:buFont typeface="Arial" charset="0"/>
              <a:buNone/>
            </a:pPr>
            <a:endParaRPr lang="en-US" sz="1200" dirty="0">
              <a:latin typeface="+mn-lt"/>
              <a:cs typeface="Arial" charset="0"/>
            </a:endParaRPr>
          </a:p>
          <a:p>
            <a:pPr eaLnBrk="1" hangingPunct="1">
              <a:buFont typeface="Arial" charset="0"/>
              <a:buNone/>
            </a:pPr>
            <a:r>
              <a:rPr lang="en-US" sz="1200" dirty="0">
                <a:latin typeface="+mn-lt"/>
                <a:cs typeface="Arial" charset="0"/>
              </a:rPr>
              <a:t>This framing of disability leads us to respond by focusing on:</a:t>
            </a:r>
          </a:p>
          <a:p>
            <a:pPr marL="171450" indent="-171450" eaLnBrk="1" hangingPunct="1">
              <a:buFont typeface="Arial" panose="020B0604020202020204" pitchFamily="34" charset="0"/>
              <a:buChar char="•"/>
            </a:pPr>
            <a:r>
              <a:rPr lang="en-US" sz="1200" dirty="0">
                <a:latin typeface="+mn-lt"/>
                <a:cs typeface="Arial" charset="0"/>
              </a:rPr>
              <a:t>Their need for care of helpers </a:t>
            </a:r>
          </a:p>
          <a:p>
            <a:pPr marL="171450" indent="-171450" eaLnBrk="1" hangingPunct="1">
              <a:buFont typeface="Arial" panose="020B0604020202020204" pitchFamily="34" charset="0"/>
              <a:buChar char="•"/>
            </a:pPr>
            <a:r>
              <a:rPr lang="en-US" sz="1200" dirty="0">
                <a:latin typeface="+mn-lt"/>
                <a:cs typeface="Arial" charset="0"/>
              </a:rPr>
              <a:t>For gifts and basic needs support</a:t>
            </a:r>
          </a:p>
          <a:p>
            <a:pPr marL="171450" indent="-171450" eaLnBrk="1" hangingPunct="1">
              <a:buFont typeface="Arial" panose="020B0604020202020204" pitchFamily="34" charset="0"/>
              <a:buChar char="•"/>
            </a:pPr>
            <a:r>
              <a:rPr lang="en-US" sz="1200" dirty="0">
                <a:latin typeface="+mn-lt"/>
                <a:cs typeface="Arial" charset="0"/>
              </a:rPr>
              <a:t>From a medical perspective this leads us to seek a cure or to improve individuals to be better able to fit into society</a:t>
            </a:r>
          </a:p>
          <a:p>
            <a:pPr eaLnBrk="1" hangingPunct="1">
              <a:buFont typeface="Arial" charset="0"/>
              <a:buChar char="•"/>
            </a:pPr>
            <a:r>
              <a:rPr lang="en-US" sz="1200" dirty="0">
                <a:latin typeface="+mn-lt"/>
                <a:cs typeface="Arial" charset="0"/>
              </a:rPr>
              <a:t>   S</a:t>
            </a:r>
            <a:r>
              <a:rPr lang="en-US" sz="1200" u="sng" dirty="0">
                <a:latin typeface="+mn-lt"/>
                <a:cs typeface="Arial" charset="0"/>
              </a:rPr>
              <a:t>egregated services </a:t>
            </a:r>
            <a:r>
              <a:rPr lang="en-US" sz="1200" dirty="0">
                <a:latin typeface="+mn-lt"/>
                <a:cs typeface="Arial" charset="0"/>
              </a:rPr>
              <a:t>resulting in </a:t>
            </a:r>
            <a:r>
              <a:rPr lang="en-US" sz="1200" b="1" dirty="0">
                <a:latin typeface="+mn-lt"/>
                <a:cs typeface="Arial" charset="0"/>
              </a:rPr>
              <a:t>exclusion from the mainstream </a:t>
            </a:r>
            <a:r>
              <a:rPr lang="en-US" sz="1200" dirty="0">
                <a:latin typeface="+mn-lt"/>
                <a:cs typeface="Arial" charset="0"/>
              </a:rPr>
              <a:t>with the rationale that this means better </a:t>
            </a:r>
            <a:r>
              <a:rPr lang="en-GB" sz="1200" dirty="0">
                <a:latin typeface="+mn-lt"/>
                <a:cs typeface="Arial" charset="0"/>
              </a:rPr>
              <a:t>specialised</a:t>
            </a:r>
            <a:r>
              <a:rPr lang="en-US" sz="1200" dirty="0">
                <a:latin typeface="+mn-lt"/>
                <a:cs typeface="Arial" charset="0"/>
              </a:rPr>
              <a:t> services can be provided;</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lang="en-US" sz="1200" dirty="0">
                <a:latin typeface="+mn-lt"/>
                <a:cs typeface="Arial" charset="0"/>
              </a:rPr>
              <a:t>   Decision making in the hands of specialists or professionals; with disabled people play passive role in development.</a:t>
            </a:r>
          </a:p>
          <a:p>
            <a:pPr marL="0" marR="0" lvl="0" indent="0" algn="l" defTabSz="914400" rtl="0" eaLnBrk="1" fontAlgn="auto" latinLnBrk="0" hangingPunct="1">
              <a:lnSpc>
                <a:spcPct val="100000"/>
              </a:lnSpc>
              <a:spcBef>
                <a:spcPts val="0"/>
              </a:spcBef>
              <a:spcAft>
                <a:spcPts val="0"/>
              </a:spcAft>
              <a:buClrTx/>
              <a:buSzTx/>
              <a:buFont typeface="Arial" charset="0"/>
              <a:buChar char="•"/>
              <a:tabLst/>
              <a:defRPr/>
            </a:pPr>
            <a:r>
              <a:rPr lang="en-US" sz="1200" dirty="0">
                <a:latin typeface="+mn-lt"/>
                <a:cs typeface="Arial" charset="0"/>
              </a:rPr>
              <a:t>   expensive, benefitting very few;</a:t>
            </a:r>
          </a:p>
          <a:p>
            <a:pPr marL="0" indent="0" eaLnBrk="1" hangingPunct="1">
              <a:buFont typeface="Arial" panose="020B0604020202020204" pitchFamily="34" charset="0"/>
              <a:buNone/>
            </a:pPr>
            <a:endParaRPr lang="en-US" sz="1200" dirty="0">
              <a:latin typeface="+mn-lt"/>
              <a:cs typeface="Arial" charset="0"/>
            </a:endParaRPr>
          </a:p>
          <a:p>
            <a:pPr marL="0" indent="0" eaLnBrk="1" hangingPunct="1">
              <a:buFont typeface="Arial" panose="020B0604020202020204" pitchFamily="34" charset="0"/>
              <a:buNone/>
            </a:pPr>
            <a:r>
              <a:rPr lang="en-US" sz="1200" dirty="0">
                <a:latin typeface="+mn-lt"/>
                <a:cs typeface="Arial" charset="0"/>
              </a:rPr>
              <a:t>NEXT SLIDE</a:t>
            </a:r>
          </a:p>
          <a:p>
            <a:pPr marL="0" indent="0" eaLnBrk="1" hangingPunct="1">
              <a:buFont typeface="Arial" panose="020B0604020202020204" pitchFamily="34" charset="0"/>
              <a:buNone/>
            </a:pPr>
            <a:endParaRPr lang="en-US" sz="1200" dirty="0">
              <a:latin typeface="+mn-lt"/>
              <a:cs typeface="Arial" charset="0"/>
            </a:endParaRPr>
          </a:p>
          <a:p>
            <a:pPr marL="0" indent="0" eaLnBrk="1" hangingPunct="1">
              <a:buFont typeface="Arial" panose="020B0604020202020204" pitchFamily="34" charset="0"/>
              <a:buNone/>
            </a:pPr>
            <a:endParaRPr lang="en-US" sz="1200" dirty="0">
              <a:latin typeface="+mn-lt"/>
              <a:cs typeface="Arial" charset="0"/>
            </a:endParaRPr>
          </a:p>
          <a:p>
            <a:pPr marL="0" indent="0" eaLnBrk="1" hangingPunct="1">
              <a:buFont typeface="Arial" panose="020B0604020202020204" pitchFamily="34" charset="0"/>
              <a:buNone/>
            </a:pPr>
            <a:endParaRPr lang="en-US" sz="1200" dirty="0">
              <a:latin typeface="+mn-lt"/>
              <a:cs typeface="Arial" charset="0"/>
            </a:endParaRPr>
          </a:p>
          <a:p>
            <a:pPr eaLnBrk="1" hangingPunct="1">
              <a:buFont typeface="Arial" charset="0"/>
              <a:buChar char="•"/>
            </a:pPr>
            <a:r>
              <a:rPr lang="en-US" sz="1200" dirty="0">
                <a:latin typeface="+mn-lt"/>
                <a:cs typeface="Arial" charset="0"/>
              </a:rPr>
              <a:t>Charity</a:t>
            </a:r>
          </a:p>
          <a:p>
            <a:pPr>
              <a:buFont typeface="Arial" charset="0"/>
              <a:buChar char="•"/>
            </a:pPr>
            <a:r>
              <a:rPr lang="en-GB" sz="1200" dirty="0">
                <a:latin typeface="+mn-lt"/>
                <a:cs typeface="Arial" charset="0"/>
              </a:rPr>
              <a:t>regarded as "unfortunate", in need of help and support – paternalistic – people with disabilities often comment on people saying sorry for their disability, reflecting their perception of what it must be like to have a disability and how difficult it must be.  The words in this diagram may feel quite strong, when in reality how this is experience in life may be more subtle.</a:t>
            </a:r>
          </a:p>
          <a:p>
            <a:pPr>
              <a:buFont typeface="Arial" charset="0"/>
              <a:buChar char="•"/>
            </a:pPr>
            <a:r>
              <a:rPr lang="en-GB" sz="1200" dirty="0">
                <a:latin typeface="+mn-lt"/>
                <a:cs typeface="Arial" charset="0"/>
              </a:rPr>
              <a:t>seen as people who need pity and charity, often with roots in traditional understandings that impairments result from sin, ill-favour or curse;</a:t>
            </a:r>
          </a:p>
          <a:p>
            <a:pPr>
              <a:buFont typeface="Arial" charset="0"/>
              <a:buChar char="•"/>
            </a:pPr>
            <a:r>
              <a:rPr lang="en-GB" sz="1200" dirty="0">
                <a:latin typeface="+mn-lt"/>
                <a:cs typeface="Arial" charset="0"/>
              </a:rPr>
              <a:t>assumes disabled people cannot contribute to society or support themselves;</a:t>
            </a:r>
          </a:p>
          <a:p>
            <a:pPr>
              <a:buFont typeface="Arial" charset="0"/>
              <a:buChar char="•"/>
            </a:pPr>
            <a:r>
              <a:rPr lang="en-GB" sz="1200" dirty="0">
                <a:latin typeface="+mn-lt"/>
                <a:cs typeface="Arial" charset="0"/>
              </a:rPr>
              <a:t>mostly provides money or gifts, such as food or clothing;</a:t>
            </a:r>
          </a:p>
          <a:p>
            <a:pPr>
              <a:buFont typeface="Arial" charset="0"/>
              <a:buChar char="•"/>
            </a:pPr>
            <a:r>
              <a:rPr lang="en-GB" sz="1200" dirty="0">
                <a:latin typeface="+mn-lt"/>
                <a:cs typeface="Arial" charset="0"/>
              </a:rPr>
              <a:t>disabled people become long-term recipients of welfare and support;</a:t>
            </a:r>
          </a:p>
          <a:p>
            <a:pPr>
              <a:buFont typeface="Arial" charset="0"/>
              <a:buChar char="•"/>
            </a:pPr>
            <a:r>
              <a:rPr lang="en-GB" sz="1200" dirty="0">
                <a:latin typeface="+mn-lt"/>
                <a:cs typeface="Arial" charset="0"/>
              </a:rPr>
              <a:t>aid provided by specialist organisations not mainstream development.</a:t>
            </a:r>
          </a:p>
          <a:p>
            <a:pPr eaLnBrk="1" hangingPunct="1">
              <a:buFont typeface="Arial" charset="0"/>
              <a:buChar char="•"/>
            </a:pPr>
            <a:endParaRPr lang="en-US" sz="1200" dirty="0">
              <a:latin typeface="+mn-lt"/>
              <a:cs typeface="Arial" charset="0"/>
            </a:endParaRPr>
          </a:p>
          <a:p>
            <a:pPr eaLnBrk="1" hangingPunct="1">
              <a:buFont typeface="Arial" charset="0"/>
              <a:buChar char="•"/>
            </a:pPr>
            <a:r>
              <a:rPr lang="en-US" sz="1200" dirty="0">
                <a:latin typeface="+mn-lt"/>
                <a:cs typeface="Arial" charset="0"/>
              </a:rPr>
              <a:t>Medical</a:t>
            </a:r>
          </a:p>
          <a:p>
            <a:pPr eaLnBrk="1" hangingPunct="1">
              <a:buFont typeface="Arial" charset="0"/>
              <a:buChar char="•"/>
            </a:pPr>
            <a:r>
              <a:rPr lang="en-US" sz="1200" dirty="0">
                <a:latin typeface="+mn-lt"/>
                <a:cs typeface="Arial" charset="0"/>
              </a:rPr>
              <a:t>focuses on person’s from the perspective of their physical </a:t>
            </a:r>
            <a:r>
              <a:rPr lang="en-US" sz="1200" u="sng" dirty="0">
                <a:latin typeface="+mn-lt"/>
                <a:cs typeface="Arial" charset="0"/>
              </a:rPr>
              <a:t>impairment</a:t>
            </a:r>
            <a:r>
              <a:rPr lang="en-US" sz="1200" dirty="0">
                <a:latin typeface="+mn-lt"/>
                <a:cs typeface="Arial" charset="0"/>
              </a:rPr>
              <a:t> </a:t>
            </a:r>
          </a:p>
          <a:p>
            <a:pPr eaLnBrk="1" hangingPunct="1">
              <a:buFont typeface="Arial" charset="0"/>
              <a:buChar char="•"/>
            </a:pPr>
            <a:r>
              <a:rPr lang="en-US" sz="1200" dirty="0">
                <a:latin typeface="+mn-lt"/>
                <a:cs typeface="Arial" charset="0"/>
              </a:rPr>
              <a:t>seeks to ‘cure’ or ‘improve’ individuals to be better able to fit into society.</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48527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charset="0"/>
              <a:buNone/>
            </a:pPr>
            <a:r>
              <a:rPr lang="en-GB" sz="1200" dirty="0">
                <a:latin typeface="+mn-lt"/>
                <a:cs typeface="Arial" charset="0"/>
              </a:rPr>
              <a:t>This diagram is based on the social model of disability leading to a human rights approach.</a:t>
            </a:r>
          </a:p>
          <a:p>
            <a:pPr marL="0" indent="0" eaLnBrk="1" hangingPunct="1">
              <a:buFont typeface="Arial" charset="0"/>
              <a:buNone/>
            </a:pPr>
            <a:r>
              <a:rPr lang="en-GB" sz="1200" dirty="0">
                <a:latin typeface="+mn-lt"/>
                <a:cs typeface="Arial" charset="0"/>
              </a:rPr>
              <a:t>You will notice that in this diagram the arrows are pointing out from the centre.  The problem in this model does not sit with the individual that has a disability.  The problem is the disability world that a person lives in.  Disability is the social consequence of impairment</a:t>
            </a:r>
          </a:p>
          <a:p>
            <a:pPr marL="0" indent="0" eaLnBrk="1" hangingPunct="1">
              <a:buFont typeface="Arial" charset="0"/>
              <a:buNone/>
            </a:pPr>
            <a:endParaRPr lang="en-GB" sz="1200" dirty="0">
              <a:latin typeface="+mn-lt"/>
              <a:cs typeface="Arial" charset="0"/>
            </a:endParaRPr>
          </a:p>
          <a:p>
            <a:pPr marL="0" indent="0" eaLnBrk="1" hangingPunct="1">
              <a:buFont typeface="Arial" charset="0"/>
              <a:buNone/>
            </a:pPr>
            <a:r>
              <a:rPr lang="en-GB" sz="1200" dirty="0">
                <a:latin typeface="+mn-lt"/>
                <a:cs typeface="Arial" charset="0"/>
              </a:rPr>
              <a:t>Therefore a person is disabled because</a:t>
            </a:r>
          </a:p>
          <a:p>
            <a:pPr marL="285750" indent="-285750" eaLnBrk="1" hangingPunct="1">
              <a:buFont typeface="Arial" charset="0"/>
              <a:buChar char="•"/>
            </a:pPr>
            <a:r>
              <a:rPr lang="en-GB" sz="1200" dirty="0">
                <a:latin typeface="+mn-lt"/>
                <a:cs typeface="Arial" charset="0"/>
              </a:rPr>
              <a:t>their rights are not recognised on an equal basis to non-disabled persons</a:t>
            </a:r>
          </a:p>
          <a:p>
            <a:pPr marL="285750" indent="-285750" eaLnBrk="1" hangingPunct="1">
              <a:buFont typeface="Arial" charset="0"/>
              <a:buChar char="•"/>
            </a:pPr>
            <a:r>
              <a:rPr lang="en-GB" sz="1200" dirty="0">
                <a:latin typeface="+mn-lt"/>
                <a:cs typeface="Arial" charset="0"/>
              </a:rPr>
              <a:t>They experience stigma and discrimination based on their impairment</a:t>
            </a:r>
          </a:p>
          <a:p>
            <a:pPr marL="285750" indent="-285750" eaLnBrk="1" hangingPunct="1">
              <a:buFont typeface="Arial" charset="0"/>
              <a:buChar char="•"/>
            </a:pPr>
            <a:r>
              <a:rPr lang="en-GB" sz="1200" dirty="0">
                <a:latin typeface="+mn-lt"/>
                <a:cs typeface="Arial" charset="0"/>
              </a:rPr>
              <a:t>We do not focus on the fact that the person cannot walk, rather that buildings are inaccessible</a:t>
            </a:r>
          </a:p>
          <a:p>
            <a:pPr marL="285750" indent="-285750" eaLnBrk="1" hangingPunct="1">
              <a:buFont typeface="Arial" charset="0"/>
              <a:buChar char="•"/>
            </a:pPr>
            <a:r>
              <a:rPr lang="en-GB" sz="1200" dirty="0">
                <a:latin typeface="+mn-lt"/>
                <a:cs typeface="Arial" charset="0"/>
              </a:rPr>
              <a:t>We focus on the barriers that people with disabilities face and how to overcome them</a:t>
            </a:r>
          </a:p>
          <a:p>
            <a:pPr marL="285750" indent="-285750" eaLnBrk="1" hangingPunct="1">
              <a:buFont typeface="Arial" charset="0"/>
              <a:buChar char="•"/>
            </a:pPr>
            <a:r>
              <a:rPr lang="en-GB" sz="1200" dirty="0">
                <a:latin typeface="+mn-lt"/>
                <a:cs typeface="Arial" charset="0"/>
              </a:rPr>
              <a:t>In our setting this may include</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GB" sz="1200" dirty="0">
                <a:latin typeface="+mn-lt"/>
                <a:cs typeface="Arial" charset="0"/>
              </a:rPr>
              <a:t>Services not adapted </a:t>
            </a:r>
          </a:p>
          <a:p>
            <a:pPr marL="285750" indent="-285750" eaLnBrk="1" hangingPunct="1">
              <a:buFont typeface="Arial" charset="0"/>
              <a:buChar char="•"/>
            </a:pPr>
            <a:r>
              <a:rPr lang="en-GB" sz="1200" dirty="0">
                <a:latin typeface="+mn-lt"/>
                <a:cs typeface="Arial" charset="0"/>
              </a:rPr>
              <a:t>Information not accessible.</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GB" sz="1200" dirty="0">
                <a:latin typeface="+mn-lt"/>
                <a:cs typeface="Arial" charset="0"/>
              </a:rPr>
              <a:t>Few Sign Language interpreters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endParaRPr lang="en-GB" sz="1200" dirty="0">
              <a:latin typeface="+mn-lt"/>
              <a:cs typeface="Arial" charset="0"/>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GB" sz="1200" dirty="0">
                <a:latin typeface="+mn-lt"/>
                <a:cs typeface="Arial" charset="0"/>
              </a:rPr>
              <a:t>Overcoming these barriers is therefore where we focus our efforts.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GB" sz="1200" dirty="0">
                <a:latin typeface="+mn-lt"/>
                <a:cs typeface="Arial" charset="0"/>
              </a:rPr>
              <a:t>Not about making specialist services, but about developing an approach which is inclusive of persons with disabilities.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GB" sz="1200" dirty="0">
                <a:latin typeface="+mn-lt"/>
                <a:cs typeface="Arial" charset="0"/>
              </a:rPr>
              <a:t>It is this model that is the basis of the UN Convention on the Rights of Persons with Disabilities</a:t>
            </a:r>
          </a:p>
          <a:p>
            <a:pPr marL="0" indent="0" eaLnBrk="1" hangingPunct="1">
              <a:buFont typeface="Arial" charset="0"/>
              <a:buNone/>
            </a:pPr>
            <a:endParaRPr lang="en-GB" sz="1200" dirty="0">
              <a:latin typeface="+mn-lt"/>
              <a:cs typeface="Arial"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0816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6394F2-C29D-4F2C-923E-C633A7BCED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1212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set up:</a:t>
            </a:r>
          </a:p>
          <a:p>
            <a:endParaRPr lang="en-US" dirty="0"/>
          </a:p>
          <a:p>
            <a:r>
              <a:rPr lang="en-US" dirty="0"/>
              <a:t>Imagine you all are in the fictional country called “</a:t>
            </a:r>
            <a:r>
              <a:rPr lang="en-US" dirty="0" err="1"/>
              <a:t>Zoomland</a:t>
            </a:r>
            <a:r>
              <a:rPr lang="en-US" dirty="0"/>
              <a:t>” where there can only be one more safe, legal abortion performed.  </a:t>
            </a:r>
          </a:p>
          <a:p>
            <a:endParaRPr lang="en-US" dirty="0"/>
          </a:p>
          <a:p>
            <a:r>
              <a:rPr lang="en-US" dirty="0"/>
              <a:t>There are 7 women who have expressed their desire to terminate their pregnancy and have applied to be granted this last abortion.</a:t>
            </a:r>
          </a:p>
          <a:p>
            <a:endParaRPr lang="en-US" dirty="0"/>
          </a:p>
          <a:p>
            <a:r>
              <a:rPr lang="en-US" dirty="0"/>
              <a:t>Your small groups represent the policy makers who are reviewing the applications and  have to decide who should receive the last abortion. </a:t>
            </a:r>
          </a:p>
          <a:p>
            <a:endParaRPr lang="en-US" dirty="0"/>
          </a:p>
          <a:p>
            <a:r>
              <a:rPr lang="en-US" dirty="0"/>
              <a:t>Your group must choose one… if you can’t agree on only one, then no one will receive an abortion.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C940-2602-4D0A-B2ED-4405E9FAA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852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60385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C940-2602-4D0A-B2ED-4405E9FAA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7586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set up:</a:t>
            </a:r>
          </a:p>
          <a:p>
            <a:endParaRPr lang="en-US" dirty="0"/>
          </a:p>
          <a:p>
            <a:r>
              <a:rPr lang="en-US" dirty="0"/>
              <a:t>Imagine you all are in the fictional country called “</a:t>
            </a:r>
            <a:r>
              <a:rPr lang="en-US" dirty="0" err="1"/>
              <a:t>Zoomland</a:t>
            </a:r>
            <a:r>
              <a:rPr lang="en-US" dirty="0"/>
              <a:t>” where there can only be one more safe, legal abortion performed.  </a:t>
            </a:r>
          </a:p>
          <a:p>
            <a:endParaRPr lang="en-US" dirty="0"/>
          </a:p>
          <a:p>
            <a:r>
              <a:rPr lang="en-US" dirty="0"/>
              <a:t>There are 7 women who have expressed their desire to terminate their pregnancy and have applied to be granted this last abortion.</a:t>
            </a:r>
          </a:p>
          <a:p>
            <a:endParaRPr lang="en-US" dirty="0"/>
          </a:p>
          <a:p>
            <a:r>
              <a:rPr lang="en-US" dirty="0"/>
              <a:t>Your small groups represent the policy makers who are reviewing the applications and  have to decide who should receive the last abortion. </a:t>
            </a:r>
          </a:p>
          <a:p>
            <a:endParaRPr lang="en-US" dirty="0"/>
          </a:p>
          <a:p>
            <a:r>
              <a:rPr lang="en-US" dirty="0"/>
              <a:t>Your group must choose one… if you can’t agree on only one, then no one will receive an abortion.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C940-2602-4D0A-B2ED-4405E9FAA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27183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set up:</a:t>
            </a:r>
          </a:p>
          <a:p>
            <a:endParaRPr lang="en-US" dirty="0"/>
          </a:p>
          <a:p>
            <a:r>
              <a:rPr lang="en-US" dirty="0"/>
              <a:t>Imagine you all are in the fictional country called “</a:t>
            </a:r>
            <a:r>
              <a:rPr lang="en-US" dirty="0" err="1"/>
              <a:t>Zoomland</a:t>
            </a:r>
            <a:r>
              <a:rPr lang="en-US" dirty="0"/>
              <a:t>” where there can only be one more safe, legal abortion performed.  </a:t>
            </a:r>
          </a:p>
          <a:p>
            <a:endParaRPr lang="en-US" dirty="0"/>
          </a:p>
          <a:p>
            <a:r>
              <a:rPr lang="en-US" dirty="0"/>
              <a:t>There are 7 women who have expressed their desire to terminate their pregnancy and have applied to be granted this last abortion.</a:t>
            </a:r>
          </a:p>
          <a:p>
            <a:endParaRPr lang="en-US" dirty="0"/>
          </a:p>
          <a:p>
            <a:r>
              <a:rPr lang="en-US" dirty="0"/>
              <a:t>Your small groups represent the policy makers who are reviewing the applications and  have to decide who should receive the last abortion. </a:t>
            </a:r>
          </a:p>
          <a:p>
            <a:endParaRPr lang="en-US" dirty="0"/>
          </a:p>
          <a:p>
            <a:r>
              <a:rPr lang="en-US" dirty="0"/>
              <a:t>Your group must choose one… if you can’t agree on only one, then no one will receive an abortion.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C940-2602-4D0A-B2ED-4405E9FAA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883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set up:</a:t>
            </a:r>
          </a:p>
          <a:p>
            <a:endParaRPr lang="en-US" dirty="0"/>
          </a:p>
          <a:p>
            <a:r>
              <a:rPr lang="en-US" dirty="0"/>
              <a:t>Imagine you all are in the fictional country called “</a:t>
            </a:r>
            <a:r>
              <a:rPr lang="en-US" dirty="0" err="1"/>
              <a:t>Zoomland</a:t>
            </a:r>
            <a:r>
              <a:rPr lang="en-US" dirty="0"/>
              <a:t>” where there can only be one more safe, legal abortion performed.  </a:t>
            </a:r>
          </a:p>
          <a:p>
            <a:endParaRPr lang="en-US" dirty="0"/>
          </a:p>
          <a:p>
            <a:r>
              <a:rPr lang="en-US" dirty="0"/>
              <a:t>There are 7 women who have expressed their desire to terminate their pregnancy and have applied to be granted this last abortion.</a:t>
            </a:r>
          </a:p>
          <a:p>
            <a:endParaRPr lang="en-US" dirty="0"/>
          </a:p>
          <a:p>
            <a:r>
              <a:rPr lang="en-US" dirty="0"/>
              <a:t>Your small groups represent the policy makers who are reviewing the applications and  have to decide who should receive the last abortion. </a:t>
            </a:r>
          </a:p>
          <a:p>
            <a:endParaRPr lang="en-US" dirty="0"/>
          </a:p>
          <a:p>
            <a:r>
              <a:rPr lang="en-US" dirty="0"/>
              <a:t>Your group must choose one… if you can’t agree on only one, then no one will receive an abortion.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C940-2602-4D0A-B2ED-4405E9FAA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9116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set up:</a:t>
            </a:r>
          </a:p>
          <a:p>
            <a:endParaRPr lang="en-US" dirty="0"/>
          </a:p>
          <a:p>
            <a:r>
              <a:rPr lang="en-US" dirty="0"/>
              <a:t>Imagine you all are in the fictional country called “</a:t>
            </a:r>
            <a:r>
              <a:rPr lang="en-US" dirty="0" err="1"/>
              <a:t>Zoomland</a:t>
            </a:r>
            <a:r>
              <a:rPr lang="en-US" dirty="0"/>
              <a:t>” where there can only be one more safe, legal abortion performed.  </a:t>
            </a:r>
          </a:p>
          <a:p>
            <a:endParaRPr lang="en-US" dirty="0"/>
          </a:p>
          <a:p>
            <a:r>
              <a:rPr lang="en-US" dirty="0"/>
              <a:t>There are 7 women who have expressed their desire to terminate their pregnancy and have applied to be granted this last abortion.</a:t>
            </a:r>
          </a:p>
          <a:p>
            <a:endParaRPr lang="en-US" dirty="0"/>
          </a:p>
          <a:p>
            <a:r>
              <a:rPr lang="en-US" dirty="0"/>
              <a:t>Your small groups represent the policy makers who are reviewing the applications and  have to decide who should receive the last abortion. </a:t>
            </a:r>
          </a:p>
          <a:p>
            <a:endParaRPr lang="en-US" dirty="0"/>
          </a:p>
          <a:p>
            <a:r>
              <a:rPr lang="en-US" dirty="0"/>
              <a:t>Your group must choose one… if you can’t agree on only one, then no one will receive an abortion.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C940-2602-4D0A-B2ED-4405E9FAA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3843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6394F2-C29D-4F2C-923E-C633A7BCED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3735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JAMBOARD: FRAME 1</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EB7F7D-836D-4C06-B979-1D42DB4E82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01353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 – more for facilitators to have an overview</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EB7F7D-836D-4C06-B979-1D42DB4E82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34255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JAMBOARD: FRAME 2</a:t>
            </a:r>
          </a:p>
          <a:p>
            <a:pPr marL="171450" indent="-171450">
              <a:buFont typeface="Arial" panose="020B0604020202020204" pitchFamily="34" charset="0"/>
              <a:buChar char="•"/>
            </a:pPr>
            <a:endParaRPr lang="en-US"/>
          </a:p>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EB7F7D-836D-4C06-B979-1D42DB4E82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3403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JAMBOARD: FRAME 3</a:t>
            </a:r>
          </a:p>
          <a:p>
            <a:pPr marL="171450" indent="-171450">
              <a:buFont typeface="Arial" panose="020B0604020202020204" pitchFamily="34" charset="0"/>
              <a:buChar char="•"/>
            </a:pPr>
            <a:endParaRPr lang="en-US"/>
          </a:p>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EB7F7D-836D-4C06-B979-1D42DB4E82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83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diagrams express the different approaches that are deployed when working with people with disabilities.  </a:t>
            </a:r>
          </a:p>
          <a:p>
            <a:r>
              <a:rPr lang="en-GB" dirty="0"/>
              <a:t>The circle represents society.  People with disability are often excluded from “normal society” and excluded from mainstream development programmes.  </a:t>
            </a:r>
          </a:p>
          <a:p>
            <a:r>
              <a:rPr lang="en-GB" dirty="0"/>
              <a:t>Medical/Charitable models which focus on the individual as the problem that needs to be fixed – requiring specialist interventions result in segregated approaches.  </a:t>
            </a:r>
          </a:p>
          <a:p>
            <a:r>
              <a:rPr lang="en-GB" dirty="0"/>
              <a:t>An integrated approach is where people with disability are recognises the right to inclusion, whilst still treating people with disabilities as a separate group.</a:t>
            </a:r>
          </a:p>
          <a:p>
            <a:r>
              <a:rPr lang="en-GB" dirty="0"/>
              <a:t>Whereas an inclusive model recognises the equal rights of people with disability to people without a disability.  Barriers are removed to ensure full and equal access.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9398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JAMBOARD: FRAME 4</a:t>
            </a:r>
          </a:p>
          <a:p>
            <a:pPr marL="171450" indent="-171450">
              <a:buFont typeface="Arial" panose="020B0604020202020204" pitchFamily="34" charset="0"/>
              <a:buChar char="•"/>
            </a:pPr>
            <a:endParaRPr lang="en-US"/>
          </a:p>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EB7F7D-836D-4C06-B979-1D42DB4E82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7532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JAMBOARD: FRAME 5</a:t>
            </a:r>
          </a:p>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EB7F7D-836D-4C06-B979-1D42DB4E82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8165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JAMBOARD: FRAME 7</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6394F2-C29D-4F2C-923E-C633A7BCED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6325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JAMBOARD FRAME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6394F2-C29D-4F2C-923E-C633A7BCED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2673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JAMBOARD FRAME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6394F2-C29D-4F2C-923E-C633A7BCED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6817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FACILITATOR GUIDE: NO SCREEN SHARE</a:t>
            </a:r>
          </a:p>
          <a:p>
            <a:r>
              <a:rPr lang="en-US"/>
              <a:t>Debrief should bring everyone back to </a:t>
            </a:r>
            <a:r>
              <a:rPr lang="en-US" err="1"/>
              <a:t>powerpoint</a:t>
            </a:r>
            <a:r>
              <a:rPr lang="en-US"/>
              <a:t>. No shared screen.  Facilitator just asks debrief questions of participants with videos 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6394F2-C29D-4F2C-923E-C633A7BCED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97481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6394F2-C29D-4F2C-923E-C633A7BCED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70108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br>
              <a:rPr lang="en-GB" dirty="0"/>
            </a:br>
            <a:r>
              <a:rPr lang="en-GB" sz="1200" dirty="0"/>
              <a:t>Solutions: what could have been done differently? </a:t>
            </a:r>
            <a:br>
              <a:rPr lang="en-GB" sz="1200" dirty="0"/>
            </a:br>
            <a:r>
              <a:rPr lang="en-GB" sz="1200" dirty="0"/>
              <a:t>How can this impact our programming as SRH organisations?</a:t>
            </a:r>
            <a:br>
              <a:rPr lang="en-GB" sz="1200" dirty="0"/>
            </a:b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C34EF2-1DBA-4F91-A39E-859C47745E6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2648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br>
              <a:rPr lang="en-GB" dirty="0"/>
            </a:br>
            <a:r>
              <a:rPr lang="en-GB" sz="1200" dirty="0"/>
              <a:t>Solutions: what could have been done differently? </a:t>
            </a:r>
            <a:br>
              <a:rPr lang="en-GB" sz="1200" dirty="0"/>
            </a:br>
            <a:r>
              <a:rPr lang="en-GB" sz="1200" dirty="0"/>
              <a:t>How can this impact our programming as SRH organisations?</a:t>
            </a:r>
            <a:br>
              <a:rPr lang="en-GB" sz="1200" dirty="0"/>
            </a:b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C34EF2-1DBA-4F91-A39E-859C47745E6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3763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6394F2-C29D-4F2C-923E-C633A7BCED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121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UNCRPD is a rights based framework.  People with disabilities have the same rights as everyone in society, and these rights must be upheld.  Society must become more inclusive of people with disabilities.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0197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set up:</a:t>
            </a:r>
          </a:p>
          <a:p>
            <a:endParaRPr lang="en-US" dirty="0"/>
          </a:p>
          <a:p>
            <a:r>
              <a:rPr lang="en-US" dirty="0"/>
              <a:t>Imagine you all are in the fictional country called “</a:t>
            </a:r>
            <a:r>
              <a:rPr lang="en-US" dirty="0" err="1"/>
              <a:t>Zoomland</a:t>
            </a:r>
            <a:r>
              <a:rPr lang="en-US" dirty="0"/>
              <a:t>” where there can only be one more safe, legal abortion performed.  </a:t>
            </a:r>
          </a:p>
          <a:p>
            <a:endParaRPr lang="en-US" dirty="0"/>
          </a:p>
          <a:p>
            <a:r>
              <a:rPr lang="en-US" dirty="0"/>
              <a:t>There are 7 women who have expressed their desire to terminate their pregnancy and have applied to be granted this last abortion.</a:t>
            </a:r>
          </a:p>
          <a:p>
            <a:endParaRPr lang="en-US" dirty="0"/>
          </a:p>
          <a:p>
            <a:r>
              <a:rPr lang="en-US" dirty="0"/>
              <a:t>Your small groups represent the policy makers who are reviewing the applications and  have to decide who should receive the last abortion. </a:t>
            </a:r>
          </a:p>
          <a:p>
            <a:endParaRPr lang="en-US" dirty="0"/>
          </a:p>
          <a:p>
            <a:r>
              <a:rPr lang="en-US" dirty="0"/>
              <a:t>Your group must choose one… if you can’t agree on only one, then no one will receive an abortion.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C940-2602-4D0A-B2ED-4405E9FAA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8525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C940-2602-4D0A-B2ED-4405E9FAA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35201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C940-2602-4D0A-B2ED-4405E9FAA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4563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C940-2602-4D0A-B2ED-4405E9FAA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7586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C940-2602-4D0A-B2ED-4405E9FAA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7047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6394F2-C29D-4F2C-923E-C633A7BCED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373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Has your country signed up to the UNCRPD?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of December 2017, 175 Member States on the United Nations had ratified the Convention.</a:t>
            </a:r>
            <a:r>
              <a:rPr lang="en-GB" dirty="0">
                <a:effectLst/>
              </a:rPr>
              <a:t> </a:t>
            </a:r>
            <a:r>
              <a:rPr lang="en-GB" sz="1200" kern="1200" dirty="0">
                <a:solidFill>
                  <a:schemeClr val="tx1"/>
                </a:solidFill>
                <a:effectLst/>
                <a:latin typeface="+mn-lt"/>
                <a:ea typeface="+mn-ea"/>
                <a:cs typeface="+mn-cs"/>
              </a:rPr>
              <a:t>https://www.un.org/development/desa/disabilities/news/dspd/suriname-ratifies-crpd-on-29-march-2017-total-173.html#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0464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articles which relate to SRHR are Article 6 and Article 25</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736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Crucially the UNCRPD calls the active participation of people with disability within development.  Coining the slogan ‘Nothing about us without us’</a:t>
            </a:r>
          </a:p>
          <a:p>
            <a:r>
              <a:rPr lang="en-GB" dirty="0"/>
              <a:t>People with disabilities must be involved in all aspects of development and in decisions which affect their lives.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090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sp>
        <p:nvSpPr>
          <p:cNvPr id="9" name="Google Shape;9;p2"/>
          <p:cNvSpPr/>
          <p:nvPr/>
        </p:nvSpPr>
        <p:spPr>
          <a:xfrm>
            <a:off x="0" y="0"/>
            <a:ext cx="12211600" cy="5689600"/>
          </a:xfrm>
          <a:prstGeom prst="rect">
            <a:avLst/>
          </a:prstGeom>
          <a:solidFill>
            <a:srgbClr val="C0CE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title"/>
          </p:nvPr>
        </p:nvSpPr>
        <p:spPr>
          <a:xfrm>
            <a:off x="351837" y="940733"/>
            <a:ext cx="8415600" cy="2238800"/>
          </a:xfrm>
          <a:prstGeom prst="rect">
            <a:avLst/>
          </a:prstGeom>
        </p:spPr>
        <p:txBody>
          <a:bodyPr spcFirstLastPara="1" wrap="square" lIns="91425" tIns="91425" rIns="91425" bIns="91425" anchor="t" anchorCtr="0">
            <a:noAutofit/>
          </a:bodyPr>
          <a:lstStyle>
            <a:lvl1pPr lvl="0">
              <a:spcBef>
                <a:spcPts val="0"/>
              </a:spcBef>
              <a:spcAft>
                <a:spcPts val="0"/>
              </a:spcAft>
              <a:buNone/>
              <a:defRPr sz="6400" b="1" i="0">
                <a:solidFill>
                  <a:srgbClr val="2E3856"/>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r>
              <a:rPr lang="en-US"/>
              <a:t>Click to edit Master title style</a:t>
            </a:r>
            <a:endParaRPr dirty="0"/>
          </a:p>
        </p:txBody>
      </p:sp>
      <p:pic>
        <p:nvPicPr>
          <p:cNvPr id="11" name="Google Shape;11;p2"/>
          <p:cNvPicPr preferRelativeResize="0"/>
          <p:nvPr/>
        </p:nvPicPr>
        <p:blipFill>
          <a:blip r:embed="rId2">
            <a:alphaModFix/>
          </a:blip>
          <a:stretch>
            <a:fillRect/>
          </a:stretch>
        </p:blipFill>
        <p:spPr>
          <a:xfrm>
            <a:off x="351834" y="5954100"/>
            <a:ext cx="1349967" cy="684867"/>
          </a:xfrm>
          <a:prstGeom prst="rect">
            <a:avLst/>
          </a:prstGeom>
          <a:noFill/>
          <a:ln>
            <a:noFill/>
          </a:ln>
        </p:spPr>
      </p:pic>
      <p:pic>
        <p:nvPicPr>
          <p:cNvPr id="12" name="Google Shape;12;p2"/>
          <p:cNvPicPr preferRelativeResize="0"/>
          <p:nvPr/>
        </p:nvPicPr>
        <p:blipFill>
          <a:blip r:embed="rId3">
            <a:alphaModFix/>
          </a:blip>
          <a:stretch>
            <a:fillRect/>
          </a:stretch>
        </p:blipFill>
        <p:spPr>
          <a:xfrm rot="5400000">
            <a:off x="8478135" y="3070399"/>
            <a:ext cx="6349999" cy="717200"/>
          </a:xfrm>
          <a:prstGeom prst="rect">
            <a:avLst/>
          </a:prstGeom>
          <a:noFill/>
          <a:ln>
            <a:noFill/>
          </a:ln>
        </p:spPr>
      </p:pic>
    </p:spTree>
    <p:extLst>
      <p:ext uri="{BB962C8B-B14F-4D97-AF65-F5344CB8AC3E}">
        <p14:creationId xmlns:p14="http://schemas.microsoft.com/office/powerpoint/2010/main" val="3157025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lists">
  <p:cSld name="Two lists">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351833" y="940733"/>
            <a:ext cx="10019200" cy="1672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800" b="1" i="0">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dirty="0"/>
          </a:p>
        </p:txBody>
      </p:sp>
      <p:sp>
        <p:nvSpPr>
          <p:cNvPr id="33" name="Google Shape;33;p10"/>
          <p:cNvSpPr txBox="1">
            <a:spLocks noGrp="1"/>
          </p:cNvSpPr>
          <p:nvPr>
            <p:ph type="body" idx="1"/>
          </p:nvPr>
        </p:nvSpPr>
        <p:spPr>
          <a:xfrm>
            <a:off x="351833" y="2265800"/>
            <a:ext cx="5349600" cy="3425600"/>
          </a:xfrm>
          <a:prstGeom prst="rect">
            <a:avLst/>
          </a:prstGeom>
        </p:spPr>
        <p:txBody>
          <a:bodyPr spcFirstLastPara="1" wrap="square" lIns="91425" tIns="91425" rIns="91425" bIns="91425" anchor="t" anchorCtr="0">
            <a:noAutofit/>
          </a:bodyPr>
          <a:lstStyle>
            <a:lvl1pPr marL="609585" lvl="0" indent="-457189" rtl="0">
              <a:lnSpc>
                <a:spcPct val="110000"/>
              </a:lnSpc>
              <a:spcBef>
                <a:spcPts val="0"/>
              </a:spcBef>
              <a:spcAft>
                <a:spcPts val="0"/>
              </a:spcAft>
              <a:buClr>
                <a:srgbClr val="595959"/>
              </a:buClr>
              <a:buSzPts val="1800"/>
              <a:buFont typeface="Arial" panose="020B0604020202020204" pitchFamily="34" charset="0"/>
              <a:buChar char="•"/>
              <a:defRPr b="0" i="0">
                <a:solidFill>
                  <a:srgbClr val="595959"/>
                </a:solidFill>
                <a:latin typeface="Arial" panose="020B0604020202020204" pitchFamily="34" charset="0"/>
                <a:ea typeface="Arial" panose="020B0604020202020204" pitchFamily="34" charset="0"/>
                <a:cs typeface="Arial" panose="020B0604020202020204" pitchFamily="34" charset="0"/>
                <a:sym typeface="Montserrat Medium"/>
              </a:defRPr>
            </a:lvl1pPr>
            <a:lvl2pPr marL="1219170" lvl="1" indent="-423323" rtl="0">
              <a:lnSpc>
                <a:spcPct val="110000"/>
              </a:lnSpc>
              <a:spcBef>
                <a:spcPts val="667"/>
              </a:spcBef>
              <a:spcAft>
                <a:spcPts val="0"/>
              </a:spcAft>
              <a:buClr>
                <a:srgbClr val="666666"/>
              </a:buClr>
              <a:buSzPts val="1400"/>
              <a:buFont typeface="Yrsa Light"/>
              <a:buChar char="○"/>
              <a:defRPr>
                <a:solidFill>
                  <a:srgbClr val="666666"/>
                </a:solidFill>
                <a:latin typeface="Yrsa Light"/>
                <a:ea typeface="Yrsa Light"/>
                <a:cs typeface="Yrsa Light"/>
                <a:sym typeface="Yrsa Light"/>
              </a:defRPr>
            </a:lvl2pPr>
            <a:lvl3pPr marL="1828754" lvl="2"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3pPr>
            <a:lvl4pPr marL="2438339" lvl="3"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4pPr>
            <a:lvl5pPr marL="3047924" lvl="4"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5pPr>
            <a:lvl6pPr marL="3657509" lvl="5"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6pPr>
            <a:lvl7pPr marL="4267093" lvl="6"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7pPr>
            <a:lvl8pPr marL="4876678" lvl="7"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8pPr>
            <a:lvl9pPr marL="5486263" lvl="8" indent="-423323" rtl="0">
              <a:lnSpc>
                <a:spcPct val="110000"/>
              </a:lnSpc>
              <a:spcBef>
                <a:spcPts val="667"/>
              </a:spcBef>
              <a:spcAft>
                <a:spcPts val="667"/>
              </a:spcAft>
              <a:buClr>
                <a:srgbClr val="000000"/>
              </a:buClr>
              <a:buSzPts val="1400"/>
              <a:buFont typeface="Yrsa Light"/>
              <a:buChar char="■"/>
              <a:defRPr>
                <a:solidFill>
                  <a:srgbClr val="000000"/>
                </a:solidFill>
                <a:latin typeface="Yrsa Light"/>
                <a:ea typeface="Yrsa Light"/>
                <a:cs typeface="Yrsa Light"/>
                <a:sym typeface="Yrsa Light"/>
              </a:defRPr>
            </a:lvl9pPr>
          </a:lstStyle>
          <a:p>
            <a:pPr lvl="0"/>
            <a:r>
              <a:rPr lang="en-US"/>
              <a:t>Click to edit Master text styles</a:t>
            </a:r>
          </a:p>
        </p:txBody>
      </p:sp>
      <p:sp>
        <p:nvSpPr>
          <p:cNvPr id="34" name="Google Shape;34;p10"/>
          <p:cNvSpPr txBox="1">
            <a:spLocks noGrp="1"/>
          </p:cNvSpPr>
          <p:nvPr>
            <p:ph type="body" idx="2"/>
          </p:nvPr>
        </p:nvSpPr>
        <p:spPr>
          <a:xfrm>
            <a:off x="5908233" y="2265800"/>
            <a:ext cx="5349600" cy="3425600"/>
          </a:xfrm>
          <a:prstGeom prst="rect">
            <a:avLst/>
          </a:prstGeom>
        </p:spPr>
        <p:txBody>
          <a:bodyPr spcFirstLastPara="1" wrap="square" lIns="91425" tIns="91425" rIns="91425" bIns="91425" anchor="t" anchorCtr="0">
            <a:noAutofit/>
          </a:bodyPr>
          <a:lstStyle>
            <a:lvl1pPr marL="609585" lvl="0" indent="-457189" rtl="0">
              <a:lnSpc>
                <a:spcPct val="110000"/>
              </a:lnSpc>
              <a:spcBef>
                <a:spcPts val="0"/>
              </a:spcBef>
              <a:spcAft>
                <a:spcPts val="0"/>
              </a:spcAft>
              <a:buClr>
                <a:srgbClr val="595959"/>
              </a:buClr>
              <a:buSzPts val="1800"/>
              <a:buFont typeface="Arial" panose="020B0604020202020204" pitchFamily="34" charset="0"/>
              <a:buChar char="•"/>
              <a:defRPr b="0" i="0">
                <a:solidFill>
                  <a:srgbClr val="595959"/>
                </a:solidFill>
                <a:latin typeface="Arial" panose="020B0604020202020204" pitchFamily="34" charset="0"/>
                <a:ea typeface="Arial" panose="020B0604020202020204" pitchFamily="34" charset="0"/>
                <a:cs typeface="Arial" panose="020B0604020202020204" pitchFamily="34" charset="0"/>
                <a:sym typeface="Montserrat Medium"/>
              </a:defRPr>
            </a:lvl1pPr>
            <a:lvl2pPr marL="1219170" lvl="1" indent="-423323" rtl="0">
              <a:lnSpc>
                <a:spcPct val="110000"/>
              </a:lnSpc>
              <a:spcBef>
                <a:spcPts val="667"/>
              </a:spcBef>
              <a:spcAft>
                <a:spcPts val="0"/>
              </a:spcAft>
              <a:buClr>
                <a:srgbClr val="666666"/>
              </a:buClr>
              <a:buSzPts val="1400"/>
              <a:buFont typeface="Yrsa Light"/>
              <a:buChar char="○"/>
              <a:defRPr>
                <a:solidFill>
                  <a:srgbClr val="666666"/>
                </a:solidFill>
                <a:latin typeface="Yrsa Light"/>
                <a:ea typeface="Yrsa Light"/>
                <a:cs typeface="Yrsa Light"/>
                <a:sym typeface="Yrsa Light"/>
              </a:defRPr>
            </a:lvl2pPr>
            <a:lvl3pPr marL="1828754" lvl="2"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3pPr>
            <a:lvl4pPr marL="2438339" lvl="3"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4pPr>
            <a:lvl5pPr marL="3047924" lvl="4"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5pPr>
            <a:lvl6pPr marL="3657509" lvl="5"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6pPr>
            <a:lvl7pPr marL="4267093" lvl="6"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7pPr>
            <a:lvl8pPr marL="4876678" lvl="7"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8pPr>
            <a:lvl9pPr marL="5486263" lvl="8" indent="-423323" rtl="0">
              <a:lnSpc>
                <a:spcPct val="110000"/>
              </a:lnSpc>
              <a:spcBef>
                <a:spcPts val="667"/>
              </a:spcBef>
              <a:spcAft>
                <a:spcPts val="667"/>
              </a:spcAft>
              <a:buClr>
                <a:srgbClr val="000000"/>
              </a:buClr>
              <a:buSzPts val="1400"/>
              <a:buFont typeface="Yrsa Light"/>
              <a:buChar char="■"/>
              <a:defRPr>
                <a:solidFill>
                  <a:srgbClr val="000000"/>
                </a:solidFill>
                <a:latin typeface="Yrsa Light"/>
                <a:ea typeface="Yrsa Light"/>
                <a:cs typeface="Yrsa Light"/>
                <a:sym typeface="Yrsa Light"/>
              </a:defRPr>
            </a:lvl9pPr>
          </a:lstStyle>
          <a:p>
            <a:pPr lvl="0"/>
            <a:r>
              <a:rPr lang="en-US"/>
              <a:t>Click to edit Master text styles</a:t>
            </a:r>
          </a:p>
        </p:txBody>
      </p:sp>
      <p:pic>
        <p:nvPicPr>
          <p:cNvPr id="6" name="Picture 5">
            <a:extLst>
              <a:ext uri="{FF2B5EF4-FFF2-40B4-BE49-F238E27FC236}">
                <a16:creationId xmlns:a16="http://schemas.microsoft.com/office/drawing/2014/main" id="{5B1ACF7E-A639-3040-80D7-AACA1C032A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1833" y="6070981"/>
            <a:ext cx="1351273" cy="479087"/>
          </a:xfrm>
          <a:prstGeom prst="rect">
            <a:avLst/>
          </a:prstGeom>
        </p:spPr>
      </p:pic>
    </p:spTree>
    <p:extLst>
      <p:ext uri="{BB962C8B-B14F-4D97-AF65-F5344CB8AC3E}">
        <p14:creationId xmlns:p14="http://schemas.microsoft.com/office/powerpoint/2010/main" val="314378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351833" y="940733"/>
            <a:ext cx="9334000" cy="1672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800" b="1" i="0">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dirty="0"/>
          </a:p>
        </p:txBody>
      </p:sp>
      <p:sp>
        <p:nvSpPr>
          <p:cNvPr id="38" name="Google Shape;38;p11"/>
          <p:cNvSpPr txBox="1">
            <a:spLocks noGrp="1"/>
          </p:cNvSpPr>
          <p:nvPr>
            <p:ph type="body" idx="1"/>
          </p:nvPr>
        </p:nvSpPr>
        <p:spPr>
          <a:xfrm>
            <a:off x="351833" y="2265800"/>
            <a:ext cx="8978800" cy="3425600"/>
          </a:xfrm>
          <a:prstGeom prst="rect">
            <a:avLst/>
          </a:prstGeom>
        </p:spPr>
        <p:txBody>
          <a:bodyPr spcFirstLastPara="1" wrap="square" lIns="91425" tIns="91425" rIns="91425" bIns="91425" anchor="t" anchorCtr="0">
            <a:noAutofit/>
          </a:bodyPr>
          <a:lstStyle>
            <a:lvl1pPr marL="609585" lvl="0" indent="-457189" rtl="0">
              <a:lnSpc>
                <a:spcPct val="110000"/>
              </a:lnSpc>
              <a:spcBef>
                <a:spcPts val="0"/>
              </a:spcBef>
              <a:spcAft>
                <a:spcPts val="0"/>
              </a:spcAft>
              <a:buClr>
                <a:srgbClr val="595959"/>
              </a:buClr>
              <a:buSzPts val="1800"/>
              <a:buFont typeface="Arial" panose="020B0604020202020204" pitchFamily="34" charset="0"/>
              <a:buChar char="•"/>
              <a:defRPr b="0" i="0">
                <a:solidFill>
                  <a:srgbClr val="595959"/>
                </a:solidFill>
                <a:latin typeface="Arial" panose="020B0604020202020204" pitchFamily="34" charset="0"/>
                <a:ea typeface="Arial" panose="020B0604020202020204" pitchFamily="34" charset="0"/>
                <a:cs typeface="Arial" panose="020B0604020202020204" pitchFamily="34" charset="0"/>
                <a:sym typeface="Montserrat Medium"/>
              </a:defRPr>
            </a:lvl1pPr>
            <a:lvl2pPr marL="1219170" lvl="1" indent="-423323" rtl="0">
              <a:lnSpc>
                <a:spcPct val="110000"/>
              </a:lnSpc>
              <a:spcBef>
                <a:spcPts val="667"/>
              </a:spcBef>
              <a:spcAft>
                <a:spcPts val="0"/>
              </a:spcAft>
              <a:buClr>
                <a:srgbClr val="666666"/>
              </a:buClr>
              <a:buSzPts val="1400"/>
              <a:buFont typeface="Yrsa Light"/>
              <a:buChar char="○"/>
              <a:defRPr>
                <a:solidFill>
                  <a:srgbClr val="666666"/>
                </a:solidFill>
                <a:latin typeface="Yrsa Light"/>
                <a:ea typeface="Yrsa Light"/>
                <a:cs typeface="Yrsa Light"/>
                <a:sym typeface="Yrsa Light"/>
              </a:defRPr>
            </a:lvl2pPr>
            <a:lvl3pPr marL="1828754" lvl="2"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3pPr>
            <a:lvl4pPr marL="2438339" lvl="3"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4pPr>
            <a:lvl5pPr marL="3047924" lvl="4"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5pPr>
            <a:lvl6pPr marL="3657509" lvl="5"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6pPr>
            <a:lvl7pPr marL="4267093" lvl="6"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7pPr>
            <a:lvl8pPr marL="4876678" lvl="7"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8pPr>
            <a:lvl9pPr marL="5486263" lvl="8" indent="-423323" rtl="0">
              <a:lnSpc>
                <a:spcPct val="110000"/>
              </a:lnSpc>
              <a:spcBef>
                <a:spcPts val="667"/>
              </a:spcBef>
              <a:spcAft>
                <a:spcPts val="667"/>
              </a:spcAft>
              <a:buClr>
                <a:srgbClr val="000000"/>
              </a:buClr>
              <a:buSzPts val="1400"/>
              <a:buFont typeface="Yrsa Light"/>
              <a:buChar char="■"/>
              <a:defRPr>
                <a:solidFill>
                  <a:srgbClr val="000000"/>
                </a:solidFill>
                <a:latin typeface="Yrsa Light"/>
                <a:ea typeface="Yrsa Light"/>
                <a:cs typeface="Yrsa Light"/>
                <a:sym typeface="Yrsa Light"/>
              </a:defRPr>
            </a:lvl9pPr>
          </a:lstStyle>
          <a:p>
            <a:pPr lvl="0"/>
            <a:r>
              <a:rPr lang="en-US"/>
              <a:t>Click to edit Master text styles</a:t>
            </a:r>
          </a:p>
        </p:txBody>
      </p:sp>
      <p:pic>
        <p:nvPicPr>
          <p:cNvPr id="6" name="Picture 5">
            <a:extLst>
              <a:ext uri="{FF2B5EF4-FFF2-40B4-BE49-F238E27FC236}">
                <a16:creationId xmlns:a16="http://schemas.microsoft.com/office/drawing/2014/main" id="{576AA4FD-512A-1747-8C6F-652F360B66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1833" y="6070981"/>
            <a:ext cx="1351273" cy="479087"/>
          </a:xfrm>
          <a:prstGeom prst="rect">
            <a:avLst/>
          </a:prstGeom>
        </p:spPr>
      </p:pic>
    </p:spTree>
    <p:extLst>
      <p:ext uri="{BB962C8B-B14F-4D97-AF65-F5344CB8AC3E}">
        <p14:creationId xmlns:p14="http://schemas.microsoft.com/office/powerpoint/2010/main" val="3687715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headlines">
  <p:cSld name="Two headlines">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351833" y="940733"/>
            <a:ext cx="10906000" cy="944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800" b="1" i="0">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dirty="0"/>
          </a:p>
        </p:txBody>
      </p:sp>
      <p:sp>
        <p:nvSpPr>
          <p:cNvPr id="42" name="Google Shape;42;p12"/>
          <p:cNvSpPr txBox="1">
            <a:spLocks noGrp="1"/>
          </p:cNvSpPr>
          <p:nvPr>
            <p:ph type="body" idx="1"/>
          </p:nvPr>
        </p:nvSpPr>
        <p:spPr>
          <a:xfrm>
            <a:off x="351833" y="2030483"/>
            <a:ext cx="5349600" cy="1165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Clr>
                <a:srgbClr val="595959"/>
              </a:buClr>
              <a:buSzPts val="1800"/>
              <a:buFont typeface="Arial" panose="020B0604020202020204" pitchFamily="34" charset="0"/>
              <a:buChar char="•"/>
              <a:defRPr b="0" i="0">
                <a:solidFill>
                  <a:srgbClr val="595959"/>
                </a:solidFill>
                <a:latin typeface="Arial" panose="020B0604020202020204" pitchFamily="34" charset="0"/>
                <a:ea typeface="Arial" panose="020B0604020202020204" pitchFamily="34" charset="0"/>
                <a:cs typeface="Arial" panose="020B0604020202020204" pitchFamily="34" charset="0"/>
                <a:sym typeface="Montserrat Medium"/>
              </a:defRPr>
            </a:lvl1pPr>
            <a:lvl2pPr marL="1219170" lvl="1" indent="-423323" rtl="0">
              <a:spcBef>
                <a:spcPts val="2133"/>
              </a:spcBef>
              <a:spcAft>
                <a:spcPts val="0"/>
              </a:spcAft>
              <a:buClr>
                <a:srgbClr val="666666"/>
              </a:buClr>
              <a:buSzPts val="1400"/>
              <a:buFont typeface="Yrsa Light"/>
              <a:buChar char="○"/>
              <a:defRPr>
                <a:solidFill>
                  <a:srgbClr val="666666"/>
                </a:solidFill>
                <a:latin typeface="Yrsa Light"/>
                <a:ea typeface="Yrsa Light"/>
                <a:cs typeface="Yrsa Light"/>
                <a:sym typeface="Yrsa Light"/>
              </a:defRPr>
            </a:lvl2pPr>
            <a:lvl3pPr marL="1828754" lvl="2" indent="-423323" rtl="0">
              <a:spcBef>
                <a:spcPts val="2133"/>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3pPr>
            <a:lvl4pPr marL="2438339" lvl="3" indent="-423323" rtl="0">
              <a:spcBef>
                <a:spcPts val="2133"/>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4pPr>
            <a:lvl5pPr marL="3047924" lvl="4" indent="-423323" rtl="0">
              <a:spcBef>
                <a:spcPts val="2133"/>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5pPr>
            <a:lvl6pPr marL="3657509" lvl="5" indent="-423323" rtl="0">
              <a:spcBef>
                <a:spcPts val="2133"/>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6pPr>
            <a:lvl7pPr marL="4267093" lvl="6" indent="-423323" rtl="0">
              <a:spcBef>
                <a:spcPts val="2133"/>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7pPr>
            <a:lvl8pPr marL="4876678" lvl="7" indent="-423323" rtl="0">
              <a:spcBef>
                <a:spcPts val="2133"/>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8pPr>
            <a:lvl9pPr marL="5486263" lvl="8" indent="-423323" rtl="0">
              <a:spcBef>
                <a:spcPts val="2133"/>
              </a:spcBef>
              <a:spcAft>
                <a:spcPts val="2133"/>
              </a:spcAft>
              <a:buClr>
                <a:srgbClr val="000000"/>
              </a:buClr>
              <a:buSzPts val="1400"/>
              <a:buFont typeface="Yrsa Light"/>
              <a:buChar char="■"/>
              <a:defRPr>
                <a:solidFill>
                  <a:srgbClr val="000000"/>
                </a:solidFill>
                <a:latin typeface="Yrsa Light"/>
                <a:ea typeface="Yrsa Light"/>
                <a:cs typeface="Yrsa Light"/>
                <a:sym typeface="Yrsa Light"/>
              </a:defRPr>
            </a:lvl9pPr>
          </a:lstStyle>
          <a:p>
            <a:pPr lvl="0"/>
            <a:r>
              <a:rPr lang="en-US"/>
              <a:t>Click to edit Master text styles</a:t>
            </a:r>
          </a:p>
        </p:txBody>
      </p:sp>
      <p:sp>
        <p:nvSpPr>
          <p:cNvPr id="43" name="Google Shape;43;p12"/>
          <p:cNvSpPr txBox="1">
            <a:spLocks noGrp="1"/>
          </p:cNvSpPr>
          <p:nvPr>
            <p:ph type="title" idx="2"/>
          </p:nvPr>
        </p:nvSpPr>
        <p:spPr>
          <a:xfrm>
            <a:off x="351833" y="3534800"/>
            <a:ext cx="10906000" cy="944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800" b="1" i="0">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dirty="0"/>
          </a:p>
        </p:txBody>
      </p:sp>
      <p:sp>
        <p:nvSpPr>
          <p:cNvPr id="44" name="Google Shape;44;p12"/>
          <p:cNvSpPr txBox="1">
            <a:spLocks noGrp="1"/>
          </p:cNvSpPr>
          <p:nvPr>
            <p:ph type="body" idx="3"/>
          </p:nvPr>
        </p:nvSpPr>
        <p:spPr>
          <a:xfrm>
            <a:off x="351833" y="4624549"/>
            <a:ext cx="5349600" cy="1165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Clr>
                <a:srgbClr val="595959"/>
              </a:buClr>
              <a:buSzPts val="1800"/>
              <a:buFont typeface="Arial" panose="020B0604020202020204" pitchFamily="34" charset="0"/>
              <a:buChar char="•"/>
              <a:defRPr b="0" i="0">
                <a:solidFill>
                  <a:srgbClr val="595959"/>
                </a:solidFill>
                <a:latin typeface="Arial" panose="020B0604020202020204" pitchFamily="34" charset="0"/>
                <a:ea typeface="Arial" panose="020B0604020202020204" pitchFamily="34" charset="0"/>
                <a:cs typeface="Arial" panose="020B0604020202020204" pitchFamily="34" charset="0"/>
                <a:sym typeface="Montserrat Medium"/>
              </a:defRPr>
            </a:lvl1pPr>
            <a:lvl2pPr marL="1219170" lvl="1" indent="-423323" rtl="0">
              <a:spcBef>
                <a:spcPts val="2133"/>
              </a:spcBef>
              <a:spcAft>
                <a:spcPts val="0"/>
              </a:spcAft>
              <a:buClr>
                <a:srgbClr val="666666"/>
              </a:buClr>
              <a:buSzPts val="1400"/>
              <a:buFont typeface="Yrsa Light"/>
              <a:buChar char="○"/>
              <a:defRPr>
                <a:solidFill>
                  <a:srgbClr val="666666"/>
                </a:solidFill>
                <a:latin typeface="Yrsa Light"/>
                <a:ea typeface="Yrsa Light"/>
                <a:cs typeface="Yrsa Light"/>
                <a:sym typeface="Yrsa Light"/>
              </a:defRPr>
            </a:lvl2pPr>
            <a:lvl3pPr marL="1828754" lvl="2" indent="-423323" rtl="0">
              <a:spcBef>
                <a:spcPts val="2133"/>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3pPr>
            <a:lvl4pPr marL="2438339" lvl="3" indent="-423323" rtl="0">
              <a:spcBef>
                <a:spcPts val="2133"/>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4pPr>
            <a:lvl5pPr marL="3047924" lvl="4" indent="-423323" rtl="0">
              <a:spcBef>
                <a:spcPts val="2133"/>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5pPr>
            <a:lvl6pPr marL="3657509" lvl="5" indent="-423323" rtl="0">
              <a:spcBef>
                <a:spcPts val="2133"/>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6pPr>
            <a:lvl7pPr marL="4267093" lvl="6" indent="-423323" rtl="0">
              <a:spcBef>
                <a:spcPts val="2133"/>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7pPr>
            <a:lvl8pPr marL="4876678" lvl="7" indent="-423323" rtl="0">
              <a:spcBef>
                <a:spcPts val="2133"/>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8pPr>
            <a:lvl9pPr marL="5486263" lvl="8" indent="-423323" rtl="0">
              <a:spcBef>
                <a:spcPts val="2133"/>
              </a:spcBef>
              <a:spcAft>
                <a:spcPts val="2133"/>
              </a:spcAft>
              <a:buClr>
                <a:srgbClr val="000000"/>
              </a:buClr>
              <a:buSzPts val="1400"/>
              <a:buFont typeface="Yrsa Light"/>
              <a:buChar char="■"/>
              <a:defRPr>
                <a:solidFill>
                  <a:srgbClr val="000000"/>
                </a:solidFill>
                <a:latin typeface="Yrsa Light"/>
                <a:ea typeface="Yrsa Light"/>
                <a:cs typeface="Yrsa Light"/>
                <a:sym typeface="Yrsa Light"/>
              </a:defRPr>
            </a:lvl9pPr>
          </a:lstStyle>
          <a:p>
            <a:pPr lvl="0"/>
            <a:r>
              <a:rPr lang="en-US"/>
              <a:t>Click to edit Master text styles</a:t>
            </a:r>
          </a:p>
        </p:txBody>
      </p:sp>
      <p:pic>
        <p:nvPicPr>
          <p:cNvPr id="7" name="Picture 6">
            <a:extLst>
              <a:ext uri="{FF2B5EF4-FFF2-40B4-BE49-F238E27FC236}">
                <a16:creationId xmlns:a16="http://schemas.microsoft.com/office/drawing/2014/main" id="{C2A1AE57-8789-CF42-AB50-B23AF98FBF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1833" y="6070981"/>
            <a:ext cx="1351273" cy="479087"/>
          </a:xfrm>
          <a:prstGeom prst="rect">
            <a:avLst/>
          </a:prstGeom>
        </p:spPr>
      </p:pic>
    </p:spTree>
    <p:extLst>
      <p:ext uri="{BB962C8B-B14F-4D97-AF65-F5344CB8AC3E}">
        <p14:creationId xmlns:p14="http://schemas.microsoft.com/office/powerpoint/2010/main" val="1956652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black)">
  <p:cSld name="Blank (black)">
    <p:bg>
      <p:bgPr>
        <a:solidFill>
          <a:srgbClr val="000000"/>
        </a:solidFill>
        <a:effectLst/>
      </p:bgPr>
    </p:bg>
    <p:spTree>
      <p:nvGrpSpPr>
        <p:cNvPr id="1" name="Shape 52"/>
        <p:cNvGrpSpPr/>
        <p:nvPr/>
      </p:nvGrpSpPr>
      <p:grpSpPr>
        <a:xfrm>
          <a:off x="0" y="0"/>
          <a:ext cx="0" cy="0"/>
          <a:chOff x="0" y="0"/>
          <a:chExt cx="0" cy="0"/>
        </a:xfrm>
      </p:grpSpPr>
    </p:spTree>
    <p:extLst>
      <p:ext uri="{BB962C8B-B14F-4D97-AF65-F5344CB8AC3E}">
        <p14:creationId xmlns:p14="http://schemas.microsoft.com/office/powerpoint/2010/main" val="188343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047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6013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803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73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Content with phot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142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1317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title" preserve="1">
  <p:cSld name="1_Title">
    <p:spTree>
      <p:nvGrpSpPr>
        <p:cNvPr id="1" name="Shape 8"/>
        <p:cNvGrpSpPr/>
        <p:nvPr/>
      </p:nvGrpSpPr>
      <p:grpSpPr>
        <a:xfrm>
          <a:off x="0" y="0"/>
          <a:ext cx="0" cy="0"/>
          <a:chOff x="0" y="0"/>
          <a:chExt cx="0" cy="0"/>
        </a:xfrm>
      </p:grpSpPr>
      <p:sp>
        <p:nvSpPr>
          <p:cNvPr id="9" name="Google Shape;9;p2"/>
          <p:cNvSpPr/>
          <p:nvPr/>
        </p:nvSpPr>
        <p:spPr>
          <a:xfrm>
            <a:off x="0" y="0"/>
            <a:ext cx="12211600" cy="56896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title"/>
          </p:nvPr>
        </p:nvSpPr>
        <p:spPr>
          <a:xfrm>
            <a:off x="351837" y="940733"/>
            <a:ext cx="8415600" cy="2238800"/>
          </a:xfrm>
          <a:prstGeom prst="rect">
            <a:avLst/>
          </a:prstGeom>
        </p:spPr>
        <p:txBody>
          <a:bodyPr spcFirstLastPara="1" wrap="square" lIns="91425" tIns="91425" rIns="91425" bIns="91425" anchor="t" anchorCtr="0">
            <a:noAutofit/>
          </a:bodyPr>
          <a:lstStyle>
            <a:lvl1pPr lvl="0">
              <a:spcBef>
                <a:spcPts val="0"/>
              </a:spcBef>
              <a:spcAft>
                <a:spcPts val="0"/>
              </a:spcAft>
              <a:buNone/>
              <a:defRPr sz="6400" b="1" i="0">
                <a:solidFill>
                  <a:schemeClr val="accent1"/>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r>
              <a:rPr lang="en-US" dirty="0"/>
              <a:t>Click to edit Master title style</a:t>
            </a:r>
            <a:endParaRPr dirty="0"/>
          </a:p>
        </p:txBody>
      </p:sp>
      <p:pic>
        <p:nvPicPr>
          <p:cNvPr id="12" name="Google Shape;12;p2"/>
          <p:cNvPicPr preferRelativeResize="0"/>
          <p:nvPr/>
        </p:nvPicPr>
        <p:blipFill>
          <a:blip r:embed="rId2">
            <a:alphaModFix/>
          </a:blip>
          <a:stretch>
            <a:fillRect/>
          </a:stretch>
        </p:blipFill>
        <p:spPr>
          <a:xfrm rot="5400000">
            <a:off x="8478135" y="3070399"/>
            <a:ext cx="6349999" cy="717200"/>
          </a:xfrm>
          <a:prstGeom prst="rect">
            <a:avLst/>
          </a:prstGeom>
          <a:noFill/>
          <a:ln>
            <a:noFill/>
          </a:ln>
        </p:spPr>
      </p:pic>
      <p:pic>
        <p:nvPicPr>
          <p:cNvPr id="6" name="Picture 5">
            <a:extLst>
              <a:ext uri="{FF2B5EF4-FFF2-40B4-BE49-F238E27FC236}">
                <a16:creationId xmlns:a16="http://schemas.microsoft.com/office/drawing/2014/main" id="{51357375-B0D5-3442-904F-F12973ACDC0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43396" y="6057534"/>
            <a:ext cx="1351273" cy="479087"/>
          </a:xfrm>
          <a:prstGeom prst="rect">
            <a:avLst/>
          </a:prstGeom>
        </p:spPr>
      </p:pic>
    </p:spTree>
    <p:extLst>
      <p:ext uri="{BB962C8B-B14F-4D97-AF65-F5344CB8AC3E}">
        <p14:creationId xmlns:p14="http://schemas.microsoft.com/office/powerpoint/2010/main" val="3131731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052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 White 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28971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Discussion 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77189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solidFill>
          <a:schemeClr val="accent5"/>
        </a:solidFill>
        <a:effectLst/>
      </p:bgPr>
    </p:bg>
    <p:spTree>
      <p:nvGrpSpPr>
        <p:cNvPr id="1" name="Shape 8"/>
        <p:cNvGrpSpPr/>
        <p:nvPr/>
      </p:nvGrpSpPr>
      <p:grpSpPr>
        <a:xfrm>
          <a:off x="0" y="0"/>
          <a:ext cx="0" cy="0"/>
          <a:chOff x="0" y="0"/>
          <a:chExt cx="0" cy="0"/>
        </a:xfrm>
      </p:grpSpPr>
      <p:sp>
        <p:nvSpPr>
          <p:cNvPr id="9" name="Google Shape;9;p2"/>
          <p:cNvSpPr/>
          <p:nvPr/>
        </p:nvSpPr>
        <p:spPr>
          <a:xfrm>
            <a:off x="0" y="0"/>
            <a:ext cx="12211600" cy="56896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7" name="Picture 6" descr="Graphical user interface, text&#10;&#10;Description automatically generated">
            <a:extLst>
              <a:ext uri="{FF2B5EF4-FFF2-40B4-BE49-F238E27FC236}">
                <a16:creationId xmlns:a16="http://schemas.microsoft.com/office/drawing/2014/main" id="{C09BD61E-ECCE-F841-A10C-5CA4D6C2D8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689" t="77557" r="16950" b="10562"/>
          <a:stretch/>
        </p:blipFill>
        <p:spPr>
          <a:xfrm>
            <a:off x="7125310" y="5790610"/>
            <a:ext cx="4942115" cy="1095555"/>
          </a:xfrm>
          <a:prstGeom prst="rect">
            <a:avLst/>
          </a:prstGeom>
        </p:spPr>
      </p:pic>
    </p:spTree>
    <p:extLst>
      <p:ext uri="{BB962C8B-B14F-4D97-AF65-F5344CB8AC3E}">
        <p14:creationId xmlns:p14="http://schemas.microsoft.com/office/powerpoint/2010/main" val="209043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hapter">
  <p:cSld name="Chapter">
    <p:bg>
      <p:bgPr>
        <a:solidFill>
          <a:srgbClr val="2E3856"/>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51837" y="940733"/>
            <a:ext cx="8415600" cy="2238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6400" b="1" i="0">
                <a:solidFill>
                  <a:srgbClr val="FFFFFF"/>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dirty="0"/>
          </a:p>
        </p:txBody>
      </p:sp>
    </p:spTree>
    <p:extLst>
      <p:ext uri="{BB962C8B-B14F-4D97-AF65-F5344CB8AC3E}">
        <p14:creationId xmlns:p14="http://schemas.microsoft.com/office/powerpoint/2010/main" val="3056652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p:cSld name="Section">
    <p:bg>
      <p:bgPr>
        <a:solidFill>
          <a:srgbClr val="D8B49C"/>
        </a:solid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51837" y="940733"/>
            <a:ext cx="8415600" cy="2238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400" b="1" i="0">
                <a:solidFill>
                  <a:srgbClr val="2E3856"/>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dirty="0"/>
          </a:p>
        </p:txBody>
      </p:sp>
    </p:spTree>
    <p:extLst>
      <p:ext uri="{BB962C8B-B14F-4D97-AF65-F5344CB8AC3E}">
        <p14:creationId xmlns:p14="http://schemas.microsoft.com/office/powerpoint/2010/main" val="3770643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with copy">
  <p:cSld name="Section with copy">
    <p:bg>
      <p:bgPr>
        <a:solidFill>
          <a:srgbClr val="D8B49C"/>
        </a:soli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51837" y="940733"/>
            <a:ext cx="8415600" cy="2238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400" b="1" i="0">
                <a:solidFill>
                  <a:srgbClr val="2E3856"/>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dirty="0"/>
          </a:p>
        </p:txBody>
      </p:sp>
      <p:sp>
        <p:nvSpPr>
          <p:cNvPr id="20" name="Google Shape;20;p5"/>
          <p:cNvSpPr txBox="1">
            <a:spLocks noGrp="1"/>
          </p:cNvSpPr>
          <p:nvPr>
            <p:ph type="subTitle" idx="1"/>
          </p:nvPr>
        </p:nvSpPr>
        <p:spPr>
          <a:xfrm>
            <a:off x="351837" y="3179519"/>
            <a:ext cx="8415600" cy="337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b="0" i="0">
                <a:solidFill>
                  <a:srgbClr val="2E3856"/>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r>
              <a:rPr lang="en-US"/>
              <a:t>Click to edit Master subtitle style</a:t>
            </a:r>
            <a:endParaRPr dirty="0"/>
          </a:p>
        </p:txBody>
      </p:sp>
    </p:spTree>
    <p:extLst>
      <p:ext uri="{BB962C8B-B14F-4D97-AF65-F5344CB8AC3E}">
        <p14:creationId xmlns:p14="http://schemas.microsoft.com/office/powerpoint/2010/main" val="1570992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or short statement">
  <p:cSld name="Quote or short statement">
    <p:bg>
      <p:bgPr>
        <a:solidFill>
          <a:srgbClr val="D8B49C"/>
        </a:solid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351833" y="940733"/>
            <a:ext cx="9759200" cy="5028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000" b="1" i="0">
                <a:solidFill>
                  <a:srgbClr val="2E3856"/>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dirty="0"/>
          </a:p>
        </p:txBody>
      </p:sp>
    </p:spTree>
    <p:extLst>
      <p:ext uri="{BB962C8B-B14F-4D97-AF65-F5344CB8AC3E}">
        <p14:creationId xmlns:p14="http://schemas.microsoft.com/office/powerpoint/2010/main" val="4131293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ositioning">
  <p:cSld name="Positioning">
    <p:bg>
      <p:bgPr>
        <a:solidFill>
          <a:srgbClr val="F9ED7D"/>
        </a:solidFill>
        <a:effectLst/>
      </p:bgPr>
    </p:bg>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4135878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ist">
  <p:cSld name="List">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351833" y="940733"/>
            <a:ext cx="9351600" cy="1325067"/>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800" b="1" i="0">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dirty="0"/>
              <a:t>Click to edit Master title style</a:t>
            </a:r>
            <a:endParaRPr dirty="0"/>
          </a:p>
        </p:txBody>
      </p:sp>
      <p:sp>
        <p:nvSpPr>
          <p:cNvPr id="29" name="Google Shape;29;p9"/>
          <p:cNvSpPr txBox="1">
            <a:spLocks noGrp="1"/>
          </p:cNvSpPr>
          <p:nvPr>
            <p:ph type="body" idx="1"/>
          </p:nvPr>
        </p:nvSpPr>
        <p:spPr>
          <a:xfrm>
            <a:off x="351833" y="2265800"/>
            <a:ext cx="6855200" cy="3433200"/>
          </a:xfrm>
          <a:prstGeom prst="rect">
            <a:avLst/>
          </a:prstGeom>
        </p:spPr>
        <p:txBody>
          <a:bodyPr spcFirstLastPara="1" wrap="square" lIns="91425" tIns="91425" rIns="91425" bIns="91425" anchor="t" anchorCtr="0">
            <a:noAutofit/>
          </a:bodyPr>
          <a:lstStyle>
            <a:lvl1pPr marL="609585" lvl="0" indent="-457189">
              <a:lnSpc>
                <a:spcPct val="110000"/>
              </a:lnSpc>
              <a:spcBef>
                <a:spcPts val="0"/>
              </a:spcBef>
              <a:spcAft>
                <a:spcPts val="1200"/>
              </a:spcAft>
              <a:buClr>
                <a:srgbClr val="595959"/>
              </a:buClr>
              <a:buSzPts val="1800"/>
              <a:buFont typeface="Arial" panose="020B0604020202020204" pitchFamily="34" charset="0"/>
              <a:buChar char="•"/>
              <a:defRPr b="0" i="0">
                <a:solidFill>
                  <a:schemeClr val="tx1"/>
                </a:solidFill>
                <a:latin typeface="Arial" panose="020B0604020202020204" pitchFamily="34" charset="0"/>
                <a:ea typeface="Arial" panose="020B0604020202020204" pitchFamily="34" charset="0"/>
                <a:cs typeface="Arial" panose="020B0604020202020204" pitchFamily="34" charset="0"/>
                <a:sym typeface="Montserrat Medium"/>
              </a:defRPr>
            </a:lvl1pPr>
            <a:lvl2pPr marL="1219170" lvl="1" indent="-423323">
              <a:lnSpc>
                <a:spcPct val="110000"/>
              </a:lnSpc>
              <a:spcBef>
                <a:spcPts val="667"/>
              </a:spcBef>
              <a:spcAft>
                <a:spcPts val="0"/>
              </a:spcAft>
              <a:buClr>
                <a:srgbClr val="666666"/>
              </a:buClr>
              <a:buSzPts val="1400"/>
              <a:buFont typeface="Yrsa Light"/>
              <a:buChar char="○"/>
              <a:defRPr>
                <a:solidFill>
                  <a:srgbClr val="666666"/>
                </a:solidFill>
                <a:latin typeface="Yrsa Light"/>
                <a:ea typeface="Yrsa Light"/>
                <a:cs typeface="Yrsa Light"/>
                <a:sym typeface="Yrsa Light"/>
              </a:defRPr>
            </a:lvl2pPr>
            <a:lvl3pPr marL="1828754" lvl="2" indent="-423323">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3pPr>
            <a:lvl4pPr marL="2438339" lvl="3" indent="-423323">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4pPr>
            <a:lvl5pPr marL="3047924" lvl="4" indent="-423323">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5pPr>
            <a:lvl6pPr marL="3657509" lvl="5" indent="-423323">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6pPr>
            <a:lvl7pPr marL="4267093" lvl="6" indent="-423323">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7pPr>
            <a:lvl8pPr marL="4876678" lvl="7" indent="-423323">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8pPr>
            <a:lvl9pPr marL="5486263" lvl="8" indent="-423323">
              <a:spcBef>
                <a:spcPts val="667"/>
              </a:spcBef>
              <a:spcAft>
                <a:spcPts val="2133"/>
              </a:spcAft>
              <a:buClr>
                <a:srgbClr val="000000"/>
              </a:buClr>
              <a:buSzPts val="1400"/>
              <a:buFont typeface="Yrsa Light"/>
              <a:buChar char="■"/>
              <a:defRPr>
                <a:solidFill>
                  <a:srgbClr val="000000"/>
                </a:solidFill>
                <a:latin typeface="Yrsa Light"/>
                <a:ea typeface="Yrsa Light"/>
                <a:cs typeface="Yrsa Light"/>
                <a:sym typeface="Yrsa Light"/>
              </a:defRPr>
            </a:lvl9pPr>
          </a:lstStyle>
          <a:p>
            <a:pPr lvl="0"/>
            <a:r>
              <a:rPr lang="en-US" dirty="0"/>
              <a:t>Click to edit Master text styles</a:t>
            </a:r>
          </a:p>
        </p:txBody>
      </p:sp>
      <p:pic>
        <p:nvPicPr>
          <p:cNvPr id="3" name="Picture 2">
            <a:extLst>
              <a:ext uri="{FF2B5EF4-FFF2-40B4-BE49-F238E27FC236}">
                <a16:creationId xmlns:a16="http://schemas.microsoft.com/office/drawing/2014/main" id="{D2457216-7A5F-4E4C-AE3B-B7F9826672B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1833" y="6070981"/>
            <a:ext cx="1351273" cy="479087"/>
          </a:xfrm>
          <a:prstGeom prst="rect">
            <a:avLst/>
          </a:prstGeom>
        </p:spPr>
      </p:pic>
    </p:spTree>
    <p:extLst>
      <p:ext uri="{BB962C8B-B14F-4D97-AF65-F5344CB8AC3E}">
        <p14:creationId xmlns:p14="http://schemas.microsoft.com/office/powerpoint/2010/main" val="2761379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Tree>
    <p:extLst>
      <p:ext uri="{BB962C8B-B14F-4D97-AF65-F5344CB8AC3E}">
        <p14:creationId xmlns:p14="http://schemas.microsoft.com/office/powerpoint/2010/main" val="2813557548"/>
      </p:ext>
    </p:extLst>
  </p:cSld>
  <p:clrMap bg1="lt1" tx1="dk1" bg2="dk2" tx2="lt2" accent1="accent1" accent2="accent2" accent3="accent3" accent4="accent4" accent5="accent5" accent6="accent6" hlink="hlink" folHlink="folHlink"/>
  <p:sldLayoutIdLst>
    <p:sldLayoutId id="2147483831" r:id="rId1"/>
    <p:sldLayoutId id="2147483853" r:id="rId2"/>
    <p:sldLayoutId id="2147483852"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www.leonardcheshire.org/"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microsoft.com/office/2007/relationships/hdphoto" Target="../media/hdphoto6.wdp"/></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microsoft.com/office/2007/relationships/hdphoto" Target="../media/hdphoto7.wdp"/></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microsoft.com/office/2007/relationships/hdphoto" Target="../media/hdphoto8.wdp"/></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microsoft.com/office/2007/relationships/hdphoto" Target="../media/hdphoto9.wdp"/></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microsoft.com/office/2007/relationships/hdphoto" Target="../media/hdphoto10.wdp"/></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microsoft.com/office/2007/relationships/hdphoto" Target="../media/hdphoto1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microsoft.com/office/2007/relationships/hdphoto" Target="../media/hdphoto12.wdp"/></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microsoft.com/office/2007/relationships/hdphoto" Target="../media/hdphoto13.wdp"/></Relationships>
</file>

<file path=ppt/slides/_rels/slide3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png"/><Relationship Id="rId18" Type="http://schemas.openxmlformats.org/officeDocument/2006/relationships/image" Target="../media/image22.png"/><Relationship Id="rId26" Type="http://schemas.openxmlformats.org/officeDocument/2006/relationships/image" Target="../media/image30.jpeg"/><Relationship Id="rId3" Type="http://schemas.openxmlformats.org/officeDocument/2006/relationships/image" Target="../media/image9.jpeg"/><Relationship Id="rId21" Type="http://schemas.openxmlformats.org/officeDocument/2006/relationships/image" Target="../media/image25.jpeg"/><Relationship Id="rId7" Type="http://schemas.openxmlformats.org/officeDocument/2006/relationships/image" Target="../media/image13.png"/><Relationship Id="rId12" Type="http://schemas.openxmlformats.org/officeDocument/2006/relationships/image" Target="../media/image17.png"/><Relationship Id="rId17" Type="http://schemas.microsoft.com/office/2007/relationships/hdphoto" Target="../media/hdphoto15.wdp"/><Relationship Id="rId25" Type="http://schemas.openxmlformats.org/officeDocument/2006/relationships/image" Target="../media/image29.jpeg"/><Relationship Id="rId2" Type="http://schemas.openxmlformats.org/officeDocument/2006/relationships/notesSlide" Target="../notesSlides/notesSlide27.xml"/><Relationship Id="rId16" Type="http://schemas.openxmlformats.org/officeDocument/2006/relationships/image" Target="../media/image21.png"/><Relationship Id="rId20" Type="http://schemas.openxmlformats.org/officeDocument/2006/relationships/image" Target="../media/image24.jpeg"/><Relationship Id="rId29" Type="http://schemas.openxmlformats.org/officeDocument/2006/relationships/image" Target="../media/image33.png"/><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16.png"/><Relationship Id="rId24" Type="http://schemas.openxmlformats.org/officeDocument/2006/relationships/image" Target="../media/image28.jpeg"/><Relationship Id="rId5" Type="http://schemas.openxmlformats.org/officeDocument/2006/relationships/image" Target="../media/image11.jpeg"/><Relationship Id="rId15" Type="http://schemas.openxmlformats.org/officeDocument/2006/relationships/image" Target="../media/image20.png"/><Relationship Id="rId23" Type="http://schemas.openxmlformats.org/officeDocument/2006/relationships/image" Target="../media/image27.jpeg"/><Relationship Id="rId28" Type="http://schemas.openxmlformats.org/officeDocument/2006/relationships/image" Target="../media/image32.png"/><Relationship Id="rId10" Type="http://schemas.microsoft.com/office/2007/relationships/hdphoto" Target="../media/hdphoto14.wdp"/><Relationship Id="rId19" Type="http://schemas.openxmlformats.org/officeDocument/2006/relationships/image" Target="../media/image23.jpeg"/><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19.png"/><Relationship Id="rId22" Type="http://schemas.openxmlformats.org/officeDocument/2006/relationships/image" Target="../media/image26.jpeg"/><Relationship Id="rId27" Type="http://schemas.openxmlformats.org/officeDocument/2006/relationships/image" Target="../media/image31.jpeg"/><Relationship Id="rId30"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3" Type="http://schemas.openxmlformats.org/officeDocument/2006/relationships/hyperlink" Target="https://www.globalcitizen.org/en/content/disability-in-the-developing-world/" TargetMode="External"/><Relationship Id="rId2" Type="http://schemas.openxmlformats.org/officeDocument/2006/relationships/notesSlide" Target="../notesSlides/notesSlide53.xml"/><Relationship Id="rId1" Type="http://schemas.openxmlformats.org/officeDocument/2006/relationships/slideLayout" Target="../slideLayouts/slideLayout10.xml"/><Relationship Id="rId5" Type="http://schemas.openxmlformats.org/officeDocument/2006/relationships/hyperlink" Target="https://www.worldbank.org/en/topic/disability" TargetMode="External"/><Relationship Id="rId4" Type="http://schemas.openxmlformats.org/officeDocument/2006/relationships/hyperlink" Target="https://www.un.org/womenwatch/daw/csw/csw57/side_events/Fact%20sheet%20%20VAWG%20with%20disabilities%20FINAL%20.pdf"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9.xml"/><Relationship Id="rId4" Type="http://schemas.openxmlformats.org/officeDocument/2006/relationships/image" Target="../media/image46.jpg"/></Relationships>
</file>

<file path=ppt/slides/_rels/slide7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1.jpg"/><Relationship Id="rId1" Type="http://schemas.openxmlformats.org/officeDocument/2006/relationships/slideLayout" Target="../slideLayouts/slideLayout9.xml"/><Relationship Id="rId6" Type="http://schemas.openxmlformats.org/officeDocument/2006/relationships/image" Target="../media/image46.jpg"/><Relationship Id="rId5" Type="http://schemas.openxmlformats.org/officeDocument/2006/relationships/image" Target="../media/image45.png"/><Relationship Id="rId4" Type="http://schemas.openxmlformats.org/officeDocument/2006/relationships/image" Target="../media/image52.png"/></Relationships>
</file>

<file path=ppt/slides/_rels/slide7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3.png"/><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7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g"/><Relationship Id="rId1" Type="http://schemas.openxmlformats.org/officeDocument/2006/relationships/slideLayout" Target="../slideLayouts/slideLayout9.xml"/><Relationship Id="rId4" Type="http://schemas.openxmlformats.org/officeDocument/2006/relationships/image" Target="../media/image56.jp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3" Type="http://schemas.openxmlformats.org/officeDocument/2006/relationships/hyperlink" Target="https://core.ac.uk/download/pdf/82319524.pdf" TargetMode="External"/><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4266F34-CDCC-44C6-8D19-628499A5124C}"/>
              </a:ext>
            </a:extLst>
          </p:cNvPr>
          <p:cNvSpPr>
            <a:spLocks noGrp="1"/>
          </p:cNvSpPr>
          <p:nvPr>
            <p:ph type="subTitle" idx="4294967295"/>
          </p:nvPr>
        </p:nvSpPr>
        <p:spPr>
          <a:xfrm>
            <a:off x="794658" y="4604657"/>
            <a:ext cx="7053944" cy="489857"/>
          </a:xfrm>
          <a:solidFill>
            <a:schemeClr val="accent1"/>
          </a:solidFill>
        </p:spPr>
        <p:txBody>
          <a:bodyPr anchor="ctr"/>
          <a:lstStyle/>
          <a:p>
            <a:pPr marL="114300" indent="0">
              <a:buNone/>
            </a:pPr>
            <a:r>
              <a:rPr lang="en-US" b="1" dirty="0">
                <a:solidFill>
                  <a:schemeClr val="bg1"/>
                </a:solidFill>
              </a:rPr>
              <a:t>PowerPoint slides to support facilitation of selected activities</a:t>
            </a:r>
          </a:p>
        </p:txBody>
      </p:sp>
      <p:pic>
        <p:nvPicPr>
          <p:cNvPr id="4" name="Picture 3" descr="Graphical user interface, text&#10;&#10;Description automatically generated">
            <a:extLst>
              <a:ext uri="{FF2B5EF4-FFF2-40B4-BE49-F238E27FC236}">
                <a16:creationId xmlns:a16="http://schemas.microsoft.com/office/drawing/2014/main" id="{91AD2156-B399-C143-9D22-5F9461C5C4AE}"/>
              </a:ext>
            </a:extLst>
          </p:cNvPr>
          <p:cNvPicPr>
            <a:picLocks noChangeAspect="1"/>
          </p:cNvPicPr>
          <p:nvPr/>
        </p:nvPicPr>
        <p:blipFill rotWithShape="1">
          <a:blip r:embed="rId2">
            <a:extLst>
              <a:ext uri="{28A0092B-C50C-407E-A947-70E740481C1C}">
                <a14:useLocalDpi xmlns:a14="http://schemas.microsoft.com/office/drawing/2010/main" val="0"/>
              </a:ext>
            </a:extLst>
          </a:blip>
          <a:srcRect t="3661" b="41326"/>
          <a:stretch/>
        </p:blipFill>
        <p:spPr>
          <a:xfrm>
            <a:off x="0" y="0"/>
            <a:ext cx="6085565" cy="4332514"/>
          </a:xfrm>
          <a:prstGeom prst="rect">
            <a:avLst/>
          </a:prstGeom>
        </p:spPr>
      </p:pic>
    </p:spTree>
    <p:extLst>
      <p:ext uri="{BB962C8B-B14F-4D97-AF65-F5344CB8AC3E}">
        <p14:creationId xmlns:p14="http://schemas.microsoft.com/office/powerpoint/2010/main" val="1842483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B45EC-8667-44A6-8C3C-E0E039501DE2}"/>
              </a:ext>
            </a:extLst>
          </p:cNvPr>
          <p:cNvSpPr>
            <a:spLocks noGrp="1"/>
          </p:cNvSpPr>
          <p:nvPr>
            <p:ph type="title"/>
          </p:nvPr>
        </p:nvSpPr>
        <p:spPr>
          <a:xfrm>
            <a:off x="351836" y="940733"/>
            <a:ext cx="9787246" cy="2238800"/>
          </a:xfrm>
        </p:spPr>
        <p:txBody>
          <a:bodyPr>
            <a:noAutofit/>
          </a:bodyPr>
          <a:lstStyle/>
          <a:p>
            <a:r>
              <a:rPr lang="en-GB" sz="3600" b="1" dirty="0"/>
              <a:t>United Nations Convention on the Rights of Persons with Disabilities (CRPD)</a:t>
            </a:r>
          </a:p>
        </p:txBody>
      </p:sp>
      <p:sp>
        <p:nvSpPr>
          <p:cNvPr id="3" name="Content Placeholder 2">
            <a:extLst>
              <a:ext uri="{FF2B5EF4-FFF2-40B4-BE49-F238E27FC236}">
                <a16:creationId xmlns:a16="http://schemas.microsoft.com/office/drawing/2014/main" id="{80FF6034-99EF-4090-857F-18EE4571B6D7}"/>
              </a:ext>
            </a:extLst>
          </p:cNvPr>
          <p:cNvSpPr>
            <a:spLocks noGrp="1"/>
          </p:cNvSpPr>
          <p:nvPr>
            <p:ph type="subTitle" idx="1"/>
          </p:nvPr>
        </p:nvSpPr>
        <p:spPr>
          <a:xfrm>
            <a:off x="351836" y="2413036"/>
            <a:ext cx="8415600" cy="3374400"/>
          </a:xfrm>
        </p:spPr>
        <p:txBody>
          <a:bodyPr>
            <a:noAutofit/>
          </a:bodyPr>
          <a:lstStyle/>
          <a:p>
            <a:pPr>
              <a:buClrTx/>
              <a:buSzPct val="75000"/>
              <a:buFont typeface="Arial" panose="020B0604020202020204" pitchFamily="34" charset="0"/>
              <a:buChar char="•"/>
            </a:pPr>
            <a:r>
              <a:rPr lang="en-GB" sz="2000" dirty="0"/>
              <a:t>The UN CRPD is the most important international instrument in the field of disability and international development</a:t>
            </a:r>
          </a:p>
          <a:p>
            <a:pPr>
              <a:buClrTx/>
              <a:buSzPct val="75000"/>
              <a:buFont typeface="Arial" panose="020B0604020202020204" pitchFamily="34" charset="0"/>
              <a:buChar char="•"/>
            </a:pPr>
            <a:r>
              <a:rPr lang="en-GB" sz="2000" dirty="0"/>
              <a:t>It is the first legally binding international instrument that promotes and protects the rights of disabled people globally</a:t>
            </a:r>
          </a:p>
          <a:p>
            <a:pPr>
              <a:buClrTx/>
              <a:buSzPct val="75000"/>
              <a:buFont typeface="Arial" panose="020B0604020202020204" pitchFamily="34" charset="0"/>
              <a:buChar char="•"/>
            </a:pPr>
            <a:r>
              <a:rPr lang="en-GB" altLang="en-US" sz="2000" dirty="0"/>
              <a:t>The UN CRPD does </a:t>
            </a:r>
            <a:r>
              <a:rPr lang="en-GB" altLang="en-US" sz="2000" i="1" dirty="0"/>
              <a:t>not</a:t>
            </a:r>
            <a:r>
              <a:rPr lang="en-GB" altLang="en-US" sz="2000" dirty="0"/>
              <a:t> explicitly define disability. It says:</a:t>
            </a:r>
          </a:p>
          <a:p>
            <a:pPr marL="612648" lvl="1" indent="0">
              <a:buNone/>
            </a:pPr>
            <a:r>
              <a:rPr lang="en-GB" sz="2000" dirty="0">
                <a:solidFill>
                  <a:schemeClr val="accent3"/>
                </a:solidFill>
                <a:latin typeface="Arial" panose="020B0604020202020204" pitchFamily="34" charset="0"/>
                <a:cs typeface="Arial" panose="020B0604020202020204" pitchFamily="34" charset="0"/>
              </a:rPr>
              <a:t>“that disability is an evolving concept and that disability results from the interaction between persons with impairments and attitudinal and environmental barriers that hinders their full participation in society on an equal basis with others.”</a:t>
            </a:r>
          </a:p>
        </p:txBody>
      </p:sp>
      <p:sp>
        <p:nvSpPr>
          <p:cNvPr id="6" name="Slide Number Placeholder 5">
            <a:extLst>
              <a:ext uri="{FF2B5EF4-FFF2-40B4-BE49-F238E27FC236}">
                <a16:creationId xmlns:a16="http://schemas.microsoft.com/office/drawing/2014/main" id="{0CDD5CFB-8780-4EC7-8C22-4A0ABB935895}"/>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137F94-C04C-7540-85FD-4F3E51701860}" type="slidenum">
              <a:rPr kumimoji="0" lang="en-US" sz="1200" b="0"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val="2174431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741E4A7-CFC1-46AF-8FED-0CE6F9F8C558}"/>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137F94-C04C-7540-85FD-4F3E51701860}" type="slidenum">
              <a:rPr kumimoji="0" lang="en-US" sz="1200" b="0"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FFFFFF"/>
              </a:solidFill>
              <a:effectLst/>
              <a:uLnTx/>
              <a:uFillTx/>
              <a:latin typeface="Arial" charset="0"/>
              <a:cs typeface="Arial" charset="0"/>
            </a:endParaRPr>
          </a:p>
        </p:txBody>
      </p:sp>
      <p:pic>
        <p:nvPicPr>
          <p:cNvPr id="1026" name="Picture 2" descr="https://www.un.org/disabilities/documents/maps/enablemap.jpg">
            <a:extLst>
              <a:ext uri="{FF2B5EF4-FFF2-40B4-BE49-F238E27FC236}">
                <a16:creationId xmlns:a16="http://schemas.microsoft.com/office/drawing/2014/main" id="{964FD86D-2B4A-42C5-98B3-997E9B0349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39" t="6001" r="3230" b="5638"/>
          <a:stretch/>
        </p:blipFill>
        <p:spPr bwMode="auto">
          <a:xfrm>
            <a:off x="212724" y="1"/>
            <a:ext cx="117760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493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74C10-79E7-364C-81C7-5D66CA2928A6}"/>
              </a:ext>
            </a:extLst>
          </p:cNvPr>
          <p:cNvSpPr>
            <a:spLocks noGrp="1"/>
          </p:cNvSpPr>
          <p:nvPr>
            <p:ph type="title"/>
          </p:nvPr>
        </p:nvSpPr>
        <p:spPr>
          <a:xfrm>
            <a:off x="351833" y="631451"/>
            <a:ext cx="9759200" cy="753596"/>
          </a:xfrm>
        </p:spPr>
        <p:txBody>
          <a:bodyPr/>
          <a:lstStyle/>
          <a:p>
            <a:r>
              <a:rPr lang="en-GB" sz="3600" dirty="0"/>
              <a:t>UN CRPD Article 6: Women with disabilities</a:t>
            </a:r>
            <a:endParaRPr lang="en-US" sz="3600" dirty="0"/>
          </a:p>
        </p:txBody>
      </p:sp>
      <p:sp>
        <p:nvSpPr>
          <p:cNvPr id="3" name="Content Placeholder 2">
            <a:extLst>
              <a:ext uri="{FF2B5EF4-FFF2-40B4-BE49-F238E27FC236}">
                <a16:creationId xmlns:a16="http://schemas.microsoft.com/office/drawing/2014/main" id="{D871A09E-5B6B-46ED-A5DF-AB031F656A7C}"/>
              </a:ext>
            </a:extLst>
          </p:cNvPr>
          <p:cNvSpPr>
            <a:spLocks noGrp="1"/>
          </p:cNvSpPr>
          <p:nvPr>
            <p:ph type="body" idx="4294967295"/>
          </p:nvPr>
        </p:nvSpPr>
        <p:spPr>
          <a:xfrm>
            <a:off x="457199" y="1808163"/>
            <a:ext cx="10354235" cy="3433762"/>
          </a:xfrm>
        </p:spPr>
        <p:txBody>
          <a:bodyPr>
            <a:noAutofit/>
          </a:bodyPr>
          <a:lstStyle/>
          <a:p>
            <a:pPr marL="347472" indent="-347472" fontAlgn="base">
              <a:lnSpc>
                <a:spcPct val="110000"/>
              </a:lnSpc>
              <a:spcAft>
                <a:spcPts val="1200"/>
              </a:spcAft>
              <a:buFont typeface="+mj-lt"/>
              <a:buAutoNum type="arabicPeriod"/>
            </a:pPr>
            <a:r>
              <a:rPr lang="en-GB" sz="2400" dirty="0"/>
              <a:t>States Parties recognize that women and girls with disabilities are subject to multiple discrimination, and in this regard shall take measures to ensure the full and equal enjoyment by them of all human rights and fundamental freedoms.</a:t>
            </a:r>
          </a:p>
          <a:p>
            <a:pPr marL="347472" indent="-347472" fontAlgn="base">
              <a:lnSpc>
                <a:spcPct val="110000"/>
              </a:lnSpc>
              <a:spcAft>
                <a:spcPts val="1200"/>
              </a:spcAft>
              <a:buFont typeface="+mj-lt"/>
              <a:buAutoNum type="arabicPeriod"/>
            </a:pPr>
            <a:r>
              <a:rPr lang="en-GB" sz="2400" dirty="0"/>
              <a:t>States Parties shall take all appropriate measures to ensure the full development, advancement and empowerment of women, for the purpose of guaranteeing them the exercise and enjoyment of the human rights and fundamental freedoms set out in the present Convention.</a:t>
            </a:r>
          </a:p>
        </p:txBody>
      </p:sp>
      <p:sp>
        <p:nvSpPr>
          <p:cNvPr id="6" name="Slide Number Placeholder 5">
            <a:extLst>
              <a:ext uri="{FF2B5EF4-FFF2-40B4-BE49-F238E27FC236}">
                <a16:creationId xmlns:a16="http://schemas.microsoft.com/office/drawing/2014/main" id="{147DDB54-780F-40C4-936B-599096815727}"/>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137F94-C04C-7540-85FD-4F3E51701860}" type="slidenum">
              <a:rPr kumimoji="0" lang="en-US" sz="1200" b="0"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val="2703754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0682B-C42E-463A-8BCB-1CED628C954B}"/>
              </a:ext>
            </a:extLst>
          </p:cNvPr>
          <p:cNvSpPr>
            <a:spLocks noGrp="1"/>
          </p:cNvSpPr>
          <p:nvPr>
            <p:ph type="title"/>
          </p:nvPr>
        </p:nvSpPr>
        <p:spPr>
          <a:xfrm>
            <a:off x="351837" y="564215"/>
            <a:ext cx="8415600" cy="834279"/>
          </a:xfrm>
        </p:spPr>
        <p:txBody>
          <a:bodyPr>
            <a:normAutofit/>
          </a:bodyPr>
          <a:lstStyle/>
          <a:p>
            <a:r>
              <a:rPr lang="en-GB" sz="3600" b="1" dirty="0"/>
              <a:t>UN CRPD Article 25: Health</a:t>
            </a:r>
          </a:p>
        </p:txBody>
      </p:sp>
      <p:sp>
        <p:nvSpPr>
          <p:cNvPr id="3" name="Content Placeholder 2">
            <a:extLst>
              <a:ext uri="{FF2B5EF4-FFF2-40B4-BE49-F238E27FC236}">
                <a16:creationId xmlns:a16="http://schemas.microsoft.com/office/drawing/2014/main" id="{610D645A-C5C6-4280-88EC-557242D89231}"/>
              </a:ext>
            </a:extLst>
          </p:cNvPr>
          <p:cNvSpPr>
            <a:spLocks noGrp="1"/>
          </p:cNvSpPr>
          <p:nvPr>
            <p:ph type="subTitle" idx="1"/>
          </p:nvPr>
        </p:nvSpPr>
        <p:spPr>
          <a:xfrm>
            <a:off x="351836" y="1398493"/>
            <a:ext cx="11158845" cy="5190565"/>
          </a:xfrm>
        </p:spPr>
        <p:txBody>
          <a:bodyPr wrap="square">
            <a:spAutoFit/>
          </a:bodyPr>
          <a:lstStyle/>
          <a:p>
            <a:pPr marL="0" indent="0" fontAlgn="base">
              <a:lnSpc>
                <a:spcPct val="110000"/>
              </a:lnSpc>
              <a:spcAft>
                <a:spcPts val="1200"/>
              </a:spcAft>
              <a:buNone/>
            </a:pPr>
            <a:r>
              <a:rPr lang="en-GB" sz="1600" dirty="0"/>
              <a:t>States Parties recognize that persons with disabilities have the right to the enjoyment of the highest attainable standard of health without discrimination on the basis of disability. States Parties shall take all appropriate measures to ensure access for persons with disabilities to health services that are gender-sensitive, including health-related rehabilitation. In particular, States Parties shall:</a:t>
            </a:r>
          </a:p>
          <a:p>
            <a:pPr marL="347472" indent="-347472" fontAlgn="base">
              <a:lnSpc>
                <a:spcPct val="110000"/>
              </a:lnSpc>
              <a:spcAft>
                <a:spcPts val="1200"/>
              </a:spcAft>
              <a:buFont typeface="+mj-lt"/>
              <a:buAutoNum type="alphaLcParenR"/>
            </a:pPr>
            <a:r>
              <a:rPr lang="en-GB" sz="1600" b="1" dirty="0"/>
              <a:t>Provide persons with disabilities with the same range, quality and standard of free or affordable health care and programmes as provided to other persons, including in the area of sexual and reproductive health and population-based public health programmes;</a:t>
            </a:r>
          </a:p>
          <a:p>
            <a:pPr marL="347472" indent="-347472" fontAlgn="base">
              <a:lnSpc>
                <a:spcPct val="110000"/>
              </a:lnSpc>
              <a:spcAft>
                <a:spcPts val="1200"/>
              </a:spcAft>
              <a:buFont typeface="+mj-lt"/>
              <a:buAutoNum type="alphaLcParenR"/>
            </a:pPr>
            <a:r>
              <a:rPr lang="en-GB" sz="1600" dirty="0"/>
              <a:t>Provide those health services needed by persons with disabilities specifically because of their disabilities, including early identification and intervention as appropriate, and services designed to minimize and prevent further disabilities, including among children and older persons;</a:t>
            </a:r>
          </a:p>
          <a:p>
            <a:pPr marL="347472" indent="-347472" fontAlgn="base">
              <a:lnSpc>
                <a:spcPct val="110000"/>
              </a:lnSpc>
              <a:spcAft>
                <a:spcPts val="1200"/>
              </a:spcAft>
              <a:buFont typeface="+mj-lt"/>
              <a:buAutoNum type="alphaLcParenR"/>
            </a:pPr>
            <a:r>
              <a:rPr lang="en-GB" sz="1600" dirty="0"/>
              <a:t>Provide these health services as close as possible to people’s own communities, including in rural areas;</a:t>
            </a:r>
          </a:p>
          <a:p>
            <a:pPr marL="347472" indent="-347472" fontAlgn="base">
              <a:lnSpc>
                <a:spcPct val="110000"/>
              </a:lnSpc>
              <a:spcAft>
                <a:spcPts val="1200"/>
              </a:spcAft>
              <a:buFont typeface="+mj-lt"/>
              <a:buAutoNum type="alphaLcParenR"/>
            </a:pPr>
            <a:r>
              <a:rPr lang="en-GB" sz="1600" dirty="0"/>
              <a:t>Require health professionals to provide care of the same quality to persons with disabilities as to others, including on the basis of free and informed consent by, inter alia, raising awareness of the human rights, dignity, autonomy and needs of persons with disabilities through training and the promulgation of ethical standards for public and private health care;</a:t>
            </a:r>
          </a:p>
        </p:txBody>
      </p:sp>
      <p:sp>
        <p:nvSpPr>
          <p:cNvPr id="6" name="Slide Number Placeholder 5">
            <a:extLst>
              <a:ext uri="{FF2B5EF4-FFF2-40B4-BE49-F238E27FC236}">
                <a16:creationId xmlns:a16="http://schemas.microsoft.com/office/drawing/2014/main" id="{B772CE89-7850-4CC4-ABB8-0A816FB049F8}"/>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137F94-C04C-7540-85FD-4F3E51701860}" type="slidenum">
              <a:rPr kumimoji="0" lang="en-US" sz="1200" b="0"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val="4068940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D3DD01-B2CD-46E2-A274-5D32DB74BDD4}"/>
              </a:ext>
            </a:extLst>
          </p:cNvPr>
          <p:cNvSpPr>
            <a:spLocks noGrp="1"/>
          </p:cNvSpPr>
          <p:nvPr>
            <p:ph idx="4294967295"/>
          </p:nvPr>
        </p:nvSpPr>
        <p:spPr>
          <a:xfrm>
            <a:off x="766482" y="1799508"/>
            <a:ext cx="11360800" cy="856943"/>
          </a:xfrm>
        </p:spPr>
        <p:txBody>
          <a:bodyPr/>
          <a:lstStyle/>
          <a:p>
            <a:pPr marL="0" indent="0">
              <a:buFont typeface="Wingdings" panose="05000000000000000000" pitchFamily="2" charset="2"/>
              <a:buNone/>
            </a:pPr>
            <a:r>
              <a:rPr lang="en-US" altLang="en-US" sz="2400" b="1" dirty="0">
                <a:solidFill>
                  <a:schemeClr val="accent3"/>
                </a:solidFill>
              </a:rPr>
              <a:t>All activities must include the participation of persons with disabilities: </a:t>
            </a:r>
          </a:p>
        </p:txBody>
      </p:sp>
      <p:sp>
        <p:nvSpPr>
          <p:cNvPr id="2" name="TextBox 1">
            <a:extLst>
              <a:ext uri="{FF2B5EF4-FFF2-40B4-BE49-F238E27FC236}">
                <a16:creationId xmlns:a16="http://schemas.microsoft.com/office/drawing/2014/main" id="{2881E83A-FDB9-4E4E-BE9E-F1F4586E685B}"/>
              </a:ext>
            </a:extLst>
          </p:cNvPr>
          <p:cNvSpPr txBox="1"/>
          <p:nvPr/>
        </p:nvSpPr>
        <p:spPr>
          <a:xfrm>
            <a:off x="766482" y="3617259"/>
            <a:ext cx="10461812" cy="923330"/>
          </a:xfrm>
          <a:prstGeom prst="rect">
            <a:avLst/>
          </a:prstGeom>
          <a:noFill/>
        </p:spPr>
        <p:txBody>
          <a:bodyPr wrap="square" rtlCol="0">
            <a:spAutoFit/>
          </a:bodyPr>
          <a:lstStyle/>
          <a:p>
            <a:r>
              <a:rPr lang="en-US" altLang="en-US" sz="5400" b="1" dirty="0">
                <a:solidFill>
                  <a:schemeClr val="accent3"/>
                </a:solidFill>
              </a:rPr>
              <a:t>Nothing about us without us.”</a:t>
            </a:r>
          </a:p>
        </p:txBody>
      </p:sp>
      <p:sp>
        <p:nvSpPr>
          <p:cNvPr id="5" name="Google Shape;199;p33">
            <a:extLst>
              <a:ext uri="{FF2B5EF4-FFF2-40B4-BE49-F238E27FC236}">
                <a16:creationId xmlns:a16="http://schemas.microsoft.com/office/drawing/2014/main" id="{DAB1445E-8060-9C4D-90E8-ED91510DD73F}"/>
              </a:ext>
            </a:extLst>
          </p:cNvPr>
          <p:cNvSpPr txBox="1">
            <a:spLocks/>
          </p:cNvSpPr>
          <p:nvPr/>
        </p:nvSpPr>
        <p:spPr>
          <a:xfrm>
            <a:off x="662960" y="2047567"/>
            <a:ext cx="2860988" cy="17434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3000" b="1" i="0" u="none" strike="noStrike" cap="none">
                <a:solidFill>
                  <a:srgbClr val="2E3856"/>
                </a:solidFill>
                <a:latin typeface="Arial" panose="020B0604020202020204" pitchFamily="34" charset="0"/>
                <a:ea typeface="Arial" panose="020B0604020202020204" pitchFamily="34" charset="0"/>
                <a:cs typeface="Arial" panose="020B0604020202020204" pitchFamily="34" charset="0"/>
                <a:sym typeface="Montserrat Extra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18800" dirty="0">
                <a:solidFill>
                  <a:srgbClr val="F15A29"/>
                </a:solidFill>
              </a:rPr>
              <a:t>“</a:t>
            </a:r>
          </a:p>
        </p:txBody>
      </p:sp>
    </p:spTree>
    <p:extLst>
      <p:ext uri="{BB962C8B-B14F-4D97-AF65-F5344CB8AC3E}">
        <p14:creationId xmlns:p14="http://schemas.microsoft.com/office/powerpoint/2010/main" val="608906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43A4ED-EDBA-4A4C-BEE4-E915BE8D63F2}"/>
              </a:ext>
            </a:extLst>
          </p:cNvPr>
          <p:cNvSpPr/>
          <p:nvPr/>
        </p:nvSpPr>
        <p:spPr>
          <a:xfrm>
            <a:off x="0" y="0"/>
            <a:ext cx="12192000"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193F0C6-725C-4FF2-9C5F-3E14C59360C4}"/>
              </a:ext>
            </a:extLst>
          </p:cNvPr>
          <p:cNvSpPr>
            <a:spLocks noGrp="1"/>
          </p:cNvSpPr>
          <p:nvPr>
            <p:ph idx="4294967295"/>
          </p:nvPr>
        </p:nvSpPr>
        <p:spPr>
          <a:xfrm>
            <a:off x="1212306" y="1154086"/>
            <a:ext cx="9417594" cy="1656349"/>
          </a:xfrm>
        </p:spPr>
        <p:txBody>
          <a:bodyPr>
            <a:normAutofit/>
          </a:bodyPr>
          <a:lstStyle/>
          <a:p>
            <a:pPr marL="0" indent="0">
              <a:buNone/>
            </a:pPr>
            <a:r>
              <a:rPr lang="en-GB" sz="2400" b="1" dirty="0"/>
              <a:t>The past</a:t>
            </a:r>
          </a:p>
          <a:p>
            <a:r>
              <a:rPr lang="en-GB" dirty="0"/>
              <a:t>Throughout history, persons with disabilities, particularly women and girls with disabilities, have been targeted by harmful policies which continue to inform law and policy in many countries, particularly to force or coerce them not to reproduce.</a:t>
            </a:r>
          </a:p>
        </p:txBody>
      </p:sp>
      <p:sp>
        <p:nvSpPr>
          <p:cNvPr id="6" name="Slide Number Placeholder 5">
            <a:extLst>
              <a:ext uri="{FF2B5EF4-FFF2-40B4-BE49-F238E27FC236}">
                <a16:creationId xmlns:a16="http://schemas.microsoft.com/office/drawing/2014/main" id="{8B8DBD0B-0A15-4297-BC9A-203EBB43E63B}"/>
              </a:ext>
            </a:extLst>
          </p:cNvPr>
          <p:cNvSpPr>
            <a:spLocks noGrp="1"/>
          </p:cNvSpPr>
          <p:nvPr>
            <p:ph type="sldNum" sz="quarter" idx="4294967295"/>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137F94-C04C-7540-85FD-4F3E51701860}" type="slidenum">
              <a:rPr kumimoji="0" lang="en-US" sz="1200" b="0"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FFFFFF"/>
              </a:solidFill>
              <a:effectLst/>
              <a:uLnTx/>
              <a:uFillTx/>
              <a:latin typeface="Arial" charset="0"/>
              <a:cs typeface="Arial" charset="0"/>
            </a:endParaRPr>
          </a:p>
        </p:txBody>
      </p:sp>
      <p:sp>
        <p:nvSpPr>
          <p:cNvPr id="5" name="Content Placeholder 2">
            <a:extLst>
              <a:ext uri="{FF2B5EF4-FFF2-40B4-BE49-F238E27FC236}">
                <a16:creationId xmlns:a16="http://schemas.microsoft.com/office/drawing/2014/main" id="{D6F25EA1-E25F-5B49-B312-6EB428BD5916}"/>
              </a:ext>
            </a:extLst>
          </p:cNvPr>
          <p:cNvSpPr txBox="1">
            <a:spLocks/>
          </p:cNvSpPr>
          <p:nvPr/>
        </p:nvSpPr>
        <p:spPr>
          <a:xfrm>
            <a:off x="1212306" y="4153787"/>
            <a:ext cx="9417594" cy="2045307"/>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eaLnBrk="1" hangingPunct="1">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eaLnBrk="1" hangingPunct="1">
              <a:lnSpc>
                <a:spcPct val="115000"/>
              </a:lnSpc>
              <a:spcBef>
                <a:spcPts val="1600"/>
              </a:spcBef>
              <a:spcAft>
                <a:spcPts val="160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0" indent="0">
              <a:buFont typeface="Arial"/>
              <a:buNone/>
            </a:pPr>
            <a:r>
              <a:rPr lang="en-GB" sz="2400" b="1" dirty="0"/>
              <a:t>The way forward</a:t>
            </a:r>
          </a:p>
          <a:p>
            <a:r>
              <a:rPr lang="en-GB" dirty="0"/>
              <a:t>Women with disabilities from diverse constituencies must be actively involved in conversations about sexual and reproductive health—not only within disability-specific debates but within all areas of sexual and reproductive health and rights.</a:t>
            </a:r>
          </a:p>
        </p:txBody>
      </p:sp>
    </p:spTree>
    <p:extLst>
      <p:ext uri="{BB962C8B-B14F-4D97-AF65-F5344CB8AC3E}">
        <p14:creationId xmlns:p14="http://schemas.microsoft.com/office/powerpoint/2010/main" val="3364658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2B1D30-8A65-461B-BF75-D54B483C97B8}"/>
              </a:ext>
            </a:extLst>
          </p:cNvPr>
          <p:cNvSpPr>
            <a:spLocks noGrp="1"/>
          </p:cNvSpPr>
          <p:nvPr>
            <p:ph idx="4294967295"/>
          </p:nvPr>
        </p:nvSpPr>
        <p:spPr>
          <a:xfrm>
            <a:off x="958055" y="1599851"/>
            <a:ext cx="11360800" cy="1166226"/>
          </a:xfrm>
        </p:spPr>
        <p:txBody>
          <a:bodyPr>
            <a:normAutofit lnSpcReduction="10000"/>
          </a:bodyPr>
          <a:lstStyle/>
          <a:p>
            <a:pPr marL="0" indent="0">
              <a:buNone/>
            </a:pPr>
            <a:r>
              <a:rPr lang="en-GB" sz="6000" b="1" dirty="0">
                <a:solidFill>
                  <a:schemeClr val="accent3"/>
                </a:solidFill>
              </a:rPr>
              <a:t>Thank you.</a:t>
            </a:r>
          </a:p>
        </p:txBody>
      </p:sp>
      <p:sp>
        <p:nvSpPr>
          <p:cNvPr id="6" name="TextBox 5">
            <a:hlinkClick r:id="rId3"/>
            <a:extLst>
              <a:ext uri="{FF2B5EF4-FFF2-40B4-BE49-F238E27FC236}">
                <a16:creationId xmlns:a16="http://schemas.microsoft.com/office/drawing/2014/main" id="{255D07E4-23CF-4167-96AA-1887136481FD}"/>
              </a:ext>
            </a:extLst>
          </p:cNvPr>
          <p:cNvSpPr txBox="1"/>
          <p:nvPr/>
        </p:nvSpPr>
        <p:spPr>
          <a:xfrm>
            <a:off x="3893108" y="5768667"/>
            <a:ext cx="513794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B0C00"/>
                </a:solidFill>
                <a:effectLst/>
                <a:uLnTx/>
                <a:uFillTx/>
                <a:latin typeface="Arial" panose="020B0604020202020204" pitchFamily="34" charset="0"/>
                <a:ea typeface="+mn-ea"/>
                <a:cs typeface="Arial" panose="020B0604020202020204" pitchFamily="34" charset="0"/>
              </a:rPr>
              <a:t>Developed with support from Leonard Cheshire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B0C00"/>
                </a:solidFill>
                <a:effectLst/>
                <a:uLnTx/>
                <a:uFillTx/>
                <a:latin typeface="Arial" panose="020B0604020202020204" pitchFamily="34" charset="0"/>
                <a:ea typeface="+mn-ea"/>
                <a:cs typeface="Arial" panose="020B0604020202020204" pitchFamily="34" charset="0"/>
              </a:rPr>
              <a:t>www.leonardcheshire.org</a:t>
            </a:r>
          </a:p>
        </p:txBody>
      </p:sp>
      <p:pic>
        <p:nvPicPr>
          <p:cNvPr id="8" name="Picture 7">
            <a:extLst>
              <a:ext uri="{FF2B5EF4-FFF2-40B4-BE49-F238E27FC236}">
                <a16:creationId xmlns:a16="http://schemas.microsoft.com/office/drawing/2014/main" id="{4ED1138E-B63F-42BA-9B45-9DB307B2CB7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251950" y="5626501"/>
            <a:ext cx="2171700" cy="802720"/>
          </a:xfrm>
          <a:prstGeom prst="rect">
            <a:avLst/>
          </a:prstGeom>
        </p:spPr>
      </p:pic>
    </p:spTree>
    <p:extLst>
      <p:ext uri="{BB962C8B-B14F-4D97-AF65-F5344CB8AC3E}">
        <p14:creationId xmlns:p14="http://schemas.microsoft.com/office/powerpoint/2010/main" val="1914706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99A16-00D2-47D5-BC9A-82A6C5806CB7}"/>
              </a:ext>
            </a:extLst>
          </p:cNvPr>
          <p:cNvSpPr>
            <a:spLocks noGrp="1"/>
          </p:cNvSpPr>
          <p:nvPr>
            <p:ph type="title"/>
          </p:nvPr>
        </p:nvSpPr>
        <p:spPr>
          <a:xfrm>
            <a:off x="1010743" y="1371039"/>
            <a:ext cx="8415600" cy="2238800"/>
          </a:xfrm>
        </p:spPr>
        <p:txBody>
          <a:bodyPr/>
          <a:lstStyle/>
          <a:p>
            <a:r>
              <a:rPr lang="en-US" dirty="0">
                <a:solidFill>
                  <a:schemeClr val="accent1"/>
                </a:solidFill>
                <a:latin typeface="+mn-lt"/>
              </a:rPr>
              <a:t>Cross the Line</a:t>
            </a:r>
            <a:endParaRPr lang="es-AR" dirty="0">
              <a:solidFill>
                <a:schemeClr val="accent1"/>
              </a:solidFill>
              <a:latin typeface="+mn-lt"/>
            </a:endParaRPr>
          </a:p>
        </p:txBody>
      </p:sp>
    </p:spTree>
    <p:extLst>
      <p:ext uri="{BB962C8B-B14F-4D97-AF65-F5344CB8AC3E}">
        <p14:creationId xmlns:p14="http://schemas.microsoft.com/office/powerpoint/2010/main" val="2847201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3DC5-BB41-4FB9-ACCD-D15827086779}"/>
              </a:ext>
            </a:extLst>
          </p:cNvPr>
          <p:cNvSpPr>
            <a:spLocks noGrp="1"/>
          </p:cNvSpPr>
          <p:nvPr>
            <p:ph type="title"/>
          </p:nvPr>
        </p:nvSpPr>
        <p:spPr>
          <a:xfrm>
            <a:off x="351833" y="377220"/>
            <a:ext cx="9351600" cy="1325067"/>
          </a:xfrm>
        </p:spPr>
        <p:txBody>
          <a:bodyPr/>
          <a:lstStyle/>
          <a:p>
            <a:pPr algn="l"/>
            <a:r>
              <a:rPr lang="en-GB" dirty="0">
                <a:latin typeface="+mn-lt"/>
              </a:rPr>
              <a:t>Virtual participation tools</a:t>
            </a:r>
          </a:p>
        </p:txBody>
      </p:sp>
      <p:sp>
        <p:nvSpPr>
          <p:cNvPr id="3" name="Content Placeholder 2">
            <a:extLst>
              <a:ext uri="{FF2B5EF4-FFF2-40B4-BE49-F238E27FC236}">
                <a16:creationId xmlns:a16="http://schemas.microsoft.com/office/drawing/2014/main" id="{DFC48404-C80C-4FB3-8A4F-549BF1F90528}"/>
              </a:ext>
            </a:extLst>
          </p:cNvPr>
          <p:cNvSpPr>
            <a:spLocks noGrp="1"/>
          </p:cNvSpPr>
          <p:nvPr>
            <p:ph type="body" idx="1"/>
          </p:nvPr>
        </p:nvSpPr>
        <p:spPr>
          <a:xfrm>
            <a:off x="351833" y="1687695"/>
            <a:ext cx="6855200" cy="3433200"/>
          </a:xfrm>
        </p:spPr>
        <p:txBody>
          <a:bodyPr>
            <a:normAutofit/>
          </a:bodyPr>
          <a:lstStyle/>
          <a:p>
            <a:pPr marL="415869" indent="-415869">
              <a:buFont typeface="Arial" panose="020B0604020202020204" pitchFamily="34" charset="0"/>
              <a:buChar char="•"/>
            </a:pPr>
            <a:r>
              <a:rPr lang="en-US" dirty="0">
                <a:latin typeface="+mn-lt"/>
              </a:rPr>
              <a:t>We will use the annotation text tool for this exercise.</a:t>
            </a:r>
          </a:p>
          <a:p>
            <a:pPr marL="415869" indent="-415869">
              <a:buFont typeface="Arial" panose="020B0604020202020204" pitchFamily="34" charset="0"/>
              <a:buChar char="•"/>
            </a:pPr>
            <a:r>
              <a:rPr lang="en-US" dirty="0">
                <a:latin typeface="+mn-lt"/>
              </a:rPr>
              <a:t>For each Cross the Line statement, you will write your name: </a:t>
            </a:r>
          </a:p>
          <a:p>
            <a:pPr marL="831738" lvl="1">
              <a:buFont typeface="Arial" panose="020B0604020202020204" pitchFamily="34" charset="0"/>
              <a:buChar char="•"/>
            </a:pPr>
            <a:r>
              <a:rPr lang="en-US" sz="1800" b="1" dirty="0">
                <a:solidFill>
                  <a:schemeClr val="tx1"/>
                </a:solidFill>
                <a:latin typeface="+mn-lt"/>
              </a:rPr>
              <a:t>under</a:t>
            </a:r>
            <a:r>
              <a:rPr lang="en-US" sz="1800" dirty="0">
                <a:solidFill>
                  <a:schemeClr val="tx1"/>
                </a:solidFill>
                <a:latin typeface="+mn-lt"/>
              </a:rPr>
              <a:t> the line if the statement does not apply to you</a:t>
            </a:r>
          </a:p>
          <a:p>
            <a:pPr marL="831738" lvl="1">
              <a:spcAft>
                <a:spcPts val="1200"/>
              </a:spcAft>
              <a:buFont typeface="Arial" panose="020B0604020202020204" pitchFamily="34" charset="0"/>
              <a:buChar char="•"/>
            </a:pPr>
            <a:r>
              <a:rPr lang="en-US" sz="1800" b="1" dirty="0">
                <a:solidFill>
                  <a:schemeClr val="tx1"/>
                </a:solidFill>
                <a:latin typeface="+mn-lt"/>
              </a:rPr>
              <a:t>above</a:t>
            </a:r>
            <a:r>
              <a:rPr lang="en-US" sz="1800" dirty="0">
                <a:solidFill>
                  <a:schemeClr val="tx1"/>
                </a:solidFill>
                <a:latin typeface="+mn-lt"/>
              </a:rPr>
              <a:t> the line if the statement does apply to you</a:t>
            </a:r>
          </a:p>
          <a:p>
            <a:pPr marL="415869" indent="-415869">
              <a:buFont typeface="Arial" panose="020B0604020202020204" pitchFamily="34" charset="0"/>
              <a:buChar char="•"/>
            </a:pPr>
            <a:r>
              <a:rPr lang="en-US" dirty="0">
                <a:latin typeface="+mn-lt"/>
              </a:rPr>
              <a:t>Between each statement, the facilitator will clear all text.</a:t>
            </a:r>
          </a:p>
        </p:txBody>
      </p:sp>
      <p:pic>
        <p:nvPicPr>
          <p:cNvPr id="2054" name="Picture 6" descr="Zoom Screen Sharing and Annotation – CTE Resources">
            <a:extLst>
              <a:ext uri="{FF2B5EF4-FFF2-40B4-BE49-F238E27FC236}">
                <a16:creationId xmlns:a16="http://schemas.microsoft.com/office/drawing/2014/main" id="{0E4A59AD-0F09-4086-88CD-71A5AD02FA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11" t="5877" r="2422" b="6216"/>
          <a:stretch/>
        </p:blipFill>
        <p:spPr bwMode="auto">
          <a:xfrm>
            <a:off x="227418" y="4547400"/>
            <a:ext cx="7810532" cy="207222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731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3D01-A4B5-43E3-8A96-F2FCAAA2E54E}"/>
              </a:ext>
            </a:extLst>
          </p:cNvPr>
          <p:cNvSpPr>
            <a:spLocks noGrp="1"/>
          </p:cNvSpPr>
          <p:nvPr>
            <p:ph type="title"/>
          </p:nvPr>
        </p:nvSpPr>
        <p:spPr>
          <a:xfrm>
            <a:off x="1174875" y="940733"/>
            <a:ext cx="8528558" cy="1325067"/>
          </a:xfrm>
        </p:spPr>
        <p:txBody>
          <a:bodyPr/>
          <a:lstStyle/>
          <a:p>
            <a:r>
              <a:rPr lang="en-GB" b="1" dirty="0"/>
              <a:t>Cross the line if…</a:t>
            </a:r>
          </a:p>
        </p:txBody>
      </p:sp>
      <p:sp>
        <p:nvSpPr>
          <p:cNvPr id="4" name="Rectangle 3">
            <a:extLst>
              <a:ext uri="{FF2B5EF4-FFF2-40B4-BE49-F238E27FC236}">
                <a16:creationId xmlns:a16="http://schemas.microsoft.com/office/drawing/2014/main" id="{E1B8B514-4D91-534C-BFF2-DC73D3ECE6C9}"/>
              </a:ext>
            </a:extLst>
          </p:cNvPr>
          <p:cNvSpPr/>
          <p:nvPr/>
        </p:nvSpPr>
        <p:spPr>
          <a:xfrm>
            <a:off x="351833" y="5983941"/>
            <a:ext cx="1450073" cy="658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79+ Crowd Of People Ima... Crowd Of People Clipart | ClipartLook">
            <a:extLst>
              <a:ext uri="{FF2B5EF4-FFF2-40B4-BE49-F238E27FC236}">
                <a16:creationId xmlns:a16="http://schemas.microsoft.com/office/drawing/2014/main" id="{CA844D02-9934-F143-BFF6-623E936F1CB4}"/>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40741"/>
          <a:stretch/>
        </p:blipFill>
        <p:spPr bwMode="auto">
          <a:xfrm>
            <a:off x="3693197" y="5138687"/>
            <a:ext cx="4435944" cy="171931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6E30AE4D-DA81-0848-BF26-CEC01FB805B0}"/>
              </a:ext>
            </a:extLst>
          </p:cNvPr>
          <p:cNvCxnSpPr>
            <a:cxnSpLocks/>
          </p:cNvCxnSpPr>
          <p:nvPr/>
        </p:nvCxnSpPr>
        <p:spPr>
          <a:xfrm>
            <a:off x="1174875" y="3429000"/>
            <a:ext cx="984225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008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E1987-8F76-48F6-AA5E-D9E5628A7D0F}"/>
              </a:ext>
            </a:extLst>
          </p:cNvPr>
          <p:cNvSpPr>
            <a:spLocks noGrp="1"/>
          </p:cNvSpPr>
          <p:nvPr>
            <p:ph type="title"/>
          </p:nvPr>
        </p:nvSpPr>
        <p:spPr/>
        <p:txBody>
          <a:bodyPr/>
          <a:lstStyle/>
          <a:p>
            <a:r>
              <a:rPr lang="en-US" dirty="0"/>
              <a:t>Contents 	</a:t>
            </a:r>
          </a:p>
        </p:txBody>
      </p:sp>
      <p:sp>
        <p:nvSpPr>
          <p:cNvPr id="3" name="Content Placeholder 2">
            <a:extLst>
              <a:ext uri="{FF2B5EF4-FFF2-40B4-BE49-F238E27FC236}">
                <a16:creationId xmlns:a16="http://schemas.microsoft.com/office/drawing/2014/main" id="{25B122A5-321D-41A5-93C1-A015328674E9}"/>
              </a:ext>
            </a:extLst>
          </p:cNvPr>
          <p:cNvSpPr>
            <a:spLocks noGrp="1"/>
          </p:cNvSpPr>
          <p:nvPr>
            <p:ph type="body" idx="1"/>
          </p:nvPr>
        </p:nvSpPr>
        <p:spPr>
          <a:xfrm>
            <a:off x="3693748" y="1220770"/>
            <a:ext cx="6855200" cy="5310657"/>
          </a:xfrm>
        </p:spPr>
        <p:txBody>
          <a:bodyPr/>
          <a:lstStyle/>
          <a:p>
            <a:pPr>
              <a:spcAft>
                <a:spcPts val="1200"/>
              </a:spcAft>
            </a:pPr>
            <a:r>
              <a:rPr lang="en-US" sz="2400" dirty="0">
                <a:solidFill>
                  <a:schemeClr val="tx1"/>
                </a:solidFill>
              </a:rPr>
              <a:t>Disability inclusion 101</a:t>
            </a:r>
          </a:p>
          <a:p>
            <a:pPr>
              <a:spcAft>
                <a:spcPts val="1200"/>
              </a:spcAft>
            </a:pPr>
            <a:r>
              <a:rPr lang="en-US" sz="2400" dirty="0">
                <a:solidFill>
                  <a:schemeClr val="tx1"/>
                </a:solidFill>
              </a:rPr>
              <a:t>Activity: Cross the Line</a:t>
            </a:r>
          </a:p>
          <a:p>
            <a:pPr>
              <a:spcAft>
                <a:spcPts val="1200"/>
              </a:spcAft>
            </a:pPr>
            <a:r>
              <a:rPr lang="en-US" sz="2400" dirty="0">
                <a:solidFill>
                  <a:schemeClr val="tx1"/>
                </a:solidFill>
              </a:rPr>
              <a:t>Activity: The Wall </a:t>
            </a:r>
          </a:p>
          <a:p>
            <a:pPr>
              <a:spcAft>
                <a:spcPts val="1200"/>
              </a:spcAft>
            </a:pPr>
            <a:r>
              <a:rPr lang="en-US" sz="2400" dirty="0">
                <a:solidFill>
                  <a:schemeClr val="tx1"/>
                </a:solidFill>
              </a:rPr>
              <a:t>Activity: Language and Terminology (Part 1)</a:t>
            </a:r>
          </a:p>
          <a:p>
            <a:pPr>
              <a:spcAft>
                <a:spcPts val="1200"/>
              </a:spcAft>
            </a:pPr>
            <a:r>
              <a:rPr lang="en-US" sz="2400" dirty="0">
                <a:solidFill>
                  <a:schemeClr val="tx1"/>
                </a:solidFill>
              </a:rPr>
              <a:t>Activity: Language and Terminology (Part 2)</a:t>
            </a:r>
          </a:p>
          <a:p>
            <a:pPr>
              <a:spcAft>
                <a:spcPts val="1200"/>
              </a:spcAft>
            </a:pPr>
            <a:r>
              <a:rPr lang="en-US" sz="2400" dirty="0">
                <a:solidFill>
                  <a:schemeClr val="tx1"/>
                </a:solidFill>
              </a:rPr>
              <a:t>Activity: Reasons Why</a:t>
            </a:r>
          </a:p>
          <a:p>
            <a:pPr>
              <a:spcAft>
                <a:spcPts val="1200"/>
              </a:spcAft>
            </a:pPr>
            <a:r>
              <a:rPr lang="en-US" sz="2400" dirty="0">
                <a:solidFill>
                  <a:schemeClr val="tx1"/>
                </a:solidFill>
              </a:rPr>
              <a:t>Activity: Why Did She Die?</a:t>
            </a:r>
          </a:p>
          <a:p>
            <a:pPr>
              <a:spcAft>
                <a:spcPts val="1200"/>
              </a:spcAft>
            </a:pPr>
            <a:r>
              <a:rPr lang="en-US" sz="2400" dirty="0">
                <a:solidFill>
                  <a:schemeClr val="tx1"/>
                </a:solidFill>
              </a:rPr>
              <a:t>Activity: The Last Abortion</a:t>
            </a:r>
          </a:p>
        </p:txBody>
      </p:sp>
    </p:spTree>
    <p:extLst>
      <p:ext uri="{BB962C8B-B14F-4D97-AF65-F5344CB8AC3E}">
        <p14:creationId xmlns:p14="http://schemas.microsoft.com/office/powerpoint/2010/main" val="658288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3D01-A4B5-43E3-8A96-F2FCAAA2E54E}"/>
              </a:ext>
            </a:extLst>
          </p:cNvPr>
          <p:cNvSpPr>
            <a:spLocks noGrp="1"/>
          </p:cNvSpPr>
          <p:nvPr>
            <p:ph type="title"/>
          </p:nvPr>
        </p:nvSpPr>
        <p:spPr>
          <a:xfrm>
            <a:off x="1174875" y="940733"/>
            <a:ext cx="8528558" cy="1325067"/>
          </a:xfrm>
        </p:spPr>
        <p:txBody>
          <a:bodyPr/>
          <a:lstStyle/>
          <a:p>
            <a:r>
              <a:rPr lang="en-GB" b="1" dirty="0"/>
              <a:t>Cross the line if…</a:t>
            </a:r>
          </a:p>
        </p:txBody>
      </p:sp>
      <p:pic>
        <p:nvPicPr>
          <p:cNvPr id="1026" name="Picture 2" descr="79+ Crowd Of People Ima... Crowd Of People Clipart | ClipartLook">
            <a:extLst>
              <a:ext uri="{FF2B5EF4-FFF2-40B4-BE49-F238E27FC236}">
                <a16:creationId xmlns:a16="http://schemas.microsoft.com/office/drawing/2014/main" id="{DFFB603B-9F64-4547-AFC2-34DF8BFE4AE4}"/>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40741"/>
          <a:stretch/>
        </p:blipFill>
        <p:spPr bwMode="auto">
          <a:xfrm>
            <a:off x="3693197" y="5138687"/>
            <a:ext cx="4435944" cy="171931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1C945950-E9D6-4B99-9C1A-7E92FE49D93B}"/>
              </a:ext>
            </a:extLst>
          </p:cNvPr>
          <p:cNvSpPr txBox="1">
            <a:spLocks/>
          </p:cNvSpPr>
          <p:nvPr/>
        </p:nvSpPr>
        <p:spPr>
          <a:xfrm>
            <a:off x="5439154" y="1951514"/>
            <a:ext cx="5917773" cy="895886"/>
          </a:xfrm>
          <a:prstGeom prst="rect">
            <a:avLst/>
          </a:prstGeom>
        </p:spPr>
        <p:txBody>
          <a:bodyPr wrap="square" lIns="0" tIns="0" rIns="0" bIns="0" anchor="t">
            <a:spAutoFit/>
          </a:bodyPr>
          <a:lstStyle>
            <a:lvl1pPr>
              <a:defRPr sz="5900" b="1" i="0">
                <a:solidFill>
                  <a:srgbClr val="00AFDB"/>
                </a:solidFill>
                <a:latin typeface="Helvetica"/>
                <a:ea typeface="+mj-ea"/>
                <a:cs typeface="Helvetica"/>
              </a:defRPr>
            </a:lvl1pPr>
          </a:lstStyle>
          <a:p>
            <a:pPr defTabSz="554492"/>
            <a:r>
              <a:rPr lang="en-GB" sz="2800" kern="0" dirty="0">
                <a:solidFill>
                  <a:schemeClr val="accent3"/>
                </a:solidFill>
                <a:latin typeface="Arial" panose="020B0604020202020204" pitchFamily="34" charset="0"/>
                <a:cs typeface="Arial" panose="020B0604020202020204" pitchFamily="34" charset="0"/>
              </a:rPr>
              <a:t>you have ever attended a work meeting in your </a:t>
            </a:r>
            <a:r>
              <a:rPr lang="en-GB" sz="2800" kern="0" dirty="0" err="1">
                <a:solidFill>
                  <a:schemeClr val="accent3"/>
                </a:solidFill>
                <a:latin typeface="Arial" panose="020B0604020202020204" pitchFamily="34" charset="0"/>
                <a:cs typeface="Arial" panose="020B0604020202020204" pitchFamily="34" charset="0"/>
              </a:rPr>
              <a:t>pajamas</a:t>
            </a:r>
            <a:r>
              <a:rPr lang="en-GB" sz="2800" kern="0" dirty="0">
                <a:solidFill>
                  <a:schemeClr val="accent3"/>
                </a:solidFill>
                <a:latin typeface="Arial" panose="020B0604020202020204" pitchFamily="34" charset="0"/>
                <a:cs typeface="Arial" panose="020B0604020202020204" pitchFamily="34" charset="0"/>
              </a:rPr>
              <a:t>.</a:t>
            </a:r>
          </a:p>
        </p:txBody>
      </p:sp>
      <p:sp>
        <p:nvSpPr>
          <p:cNvPr id="10" name="Rectangle 9">
            <a:extLst>
              <a:ext uri="{FF2B5EF4-FFF2-40B4-BE49-F238E27FC236}">
                <a16:creationId xmlns:a16="http://schemas.microsoft.com/office/drawing/2014/main" id="{82D3CC26-8FC1-AD44-A382-9EC40E568C99}"/>
              </a:ext>
            </a:extLst>
          </p:cNvPr>
          <p:cNvSpPr/>
          <p:nvPr/>
        </p:nvSpPr>
        <p:spPr>
          <a:xfrm>
            <a:off x="351833" y="5983941"/>
            <a:ext cx="1450073" cy="658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2886AC0-718C-1B46-A828-798E130B9635}"/>
              </a:ext>
            </a:extLst>
          </p:cNvPr>
          <p:cNvCxnSpPr>
            <a:cxnSpLocks/>
          </p:cNvCxnSpPr>
          <p:nvPr/>
        </p:nvCxnSpPr>
        <p:spPr>
          <a:xfrm>
            <a:off x="1174875" y="3429000"/>
            <a:ext cx="98422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Up Arrow 11">
            <a:extLst>
              <a:ext uri="{FF2B5EF4-FFF2-40B4-BE49-F238E27FC236}">
                <a16:creationId xmlns:a16="http://schemas.microsoft.com/office/drawing/2014/main" id="{7D673E74-1DC7-F84C-8579-1B77DF244E1F}"/>
              </a:ext>
            </a:extLst>
          </p:cNvPr>
          <p:cNvSpPr/>
          <p:nvPr/>
        </p:nvSpPr>
        <p:spPr>
          <a:xfrm>
            <a:off x="11168226" y="2978524"/>
            <a:ext cx="772720" cy="90095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a:extLst>
              <a:ext uri="{FF2B5EF4-FFF2-40B4-BE49-F238E27FC236}">
                <a16:creationId xmlns:a16="http://schemas.microsoft.com/office/drawing/2014/main" id="{A1F44CD9-D6BA-BB45-889E-44044C4EBE6D}"/>
              </a:ext>
            </a:extLst>
          </p:cNvPr>
          <p:cNvSpPr/>
          <p:nvPr/>
        </p:nvSpPr>
        <p:spPr>
          <a:xfrm>
            <a:off x="230129" y="2987454"/>
            <a:ext cx="772720" cy="90095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968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3D01-A4B5-43E3-8A96-F2FCAAA2E54E}"/>
              </a:ext>
            </a:extLst>
          </p:cNvPr>
          <p:cNvSpPr>
            <a:spLocks noGrp="1"/>
          </p:cNvSpPr>
          <p:nvPr>
            <p:ph type="title"/>
          </p:nvPr>
        </p:nvSpPr>
        <p:spPr>
          <a:xfrm>
            <a:off x="1174875" y="940733"/>
            <a:ext cx="8528558" cy="1325067"/>
          </a:xfrm>
        </p:spPr>
        <p:txBody>
          <a:bodyPr/>
          <a:lstStyle/>
          <a:p>
            <a:r>
              <a:rPr lang="en-GB" dirty="0">
                <a:solidFill>
                  <a:schemeClr val="accent3"/>
                </a:solidFill>
              </a:rPr>
              <a:t>Thank you—let’s go back to the other side.</a:t>
            </a:r>
            <a:endParaRPr lang="en-GB" b="1" dirty="0">
              <a:solidFill>
                <a:schemeClr val="accent3"/>
              </a:solidFill>
            </a:endParaRPr>
          </a:p>
        </p:txBody>
      </p:sp>
      <p:pic>
        <p:nvPicPr>
          <p:cNvPr id="8" name="Picture 2" descr="79+ Crowd Of People Ima... Crowd Of People Clipart | ClipartLook">
            <a:extLst>
              <a:ext uri="{FF2B5EF4-FFF2-40B4-BE49-F238E27FC236}">
                <a16:creationId xmlns:a16="http://schemas.microsoft.com/office/drawing/2014/main" id="{9D7A93F4-7A3F-364E-95C0-A08137F1FB8D}"/>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40741"/>
          <a:stretch/>
        </p:blipFill>
        <p:spPr bwMode="auto">
          <a:xfrm>
            <a:off x="3693197" y="5138687"/>
            <a:ext cx="4435944" cy="171931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B99A361F-DBDC-6242-9F3D-0A8C8BC52020}"/>
              </a:ext>
            </a:extLst>
          </p:cNvPr>
          <p:cNvSpPr/>
          <p:nvPr/>
        </p:nvSpPr>
        <p:spPr>
          <a:xfrm>
            <a:off x="351833" y="5983941"/>
            <a:ext cx="1450073" cy="658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1F7D37AE-BBC3-5641-9722-4E9E9962E1DA}"/>
              </a:ext>
            </a:extLst>
          </p:cNvPr>
          <p:cNvCxnSpPr>
            <a:cxnSpLocks/>
          </p:cNvCxnSpPr>
          <p:nvPr/>
        </p:nvCxnSpPr>
        <p:spPr>
          <a:xfrm>
            <a:off x="1174875" y="3429000"/>
            <a:ext cx="98422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Up Arrow 11">
            <a:extLst>
              <a:ext uri="{FF2B5EF4-FFF2-40B4-BE49-F238E27FC236}">
                <a16:creationId xmlns:a16="http://schemas.microsoft.com/office/drawing/2014/main" id="{5AC18A84-9E7B-B94C-A9BE-D6490B93A184}"/>
              </a:ext>
            </a:extLst>
          </p:cNvPr>
          <p:cNvSpPr/>
          <p:nvPr/>
        </p:nvSpPr>
        <p:spPr>
          <a:xfrm flipV="1">
            <a:off x="11168226" y="2978524"/>
            <a:ext cx="772720" cy="900953"/>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a:extLst>
              <a:ext uri="{FF2B5EF4-FFF2-40B4-BE49-F238E27FC236}">
                <a16:creationId xmlns:a16="http://schemas.microsoft.com/office/drawing/2014/main" id="{4A63166C-9DC8-5D43-AD46-3380A87B0B4F}"/>
              </a:ext>
            </a:extLst>
          </p:cNvPr>
          <p:cNvSpPr/>
          <p:nvPr/>
        </p:nvSpPr>
        <p:spPr>
          <a:xfrm flipV="1">
            <a:off x="230129" y="2987454"/>
            <a:ext cx="772720" cy="900953"/>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7646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3D01-A4B5-43E3-8A96-F2FCAAA2E54E}"/>
              </a:ext>
            </a:extLst>
          </p:cNvPr>
          <p:cNvSpPr>
            <a:spLocks noGrp="1"/>
          </p:cNvSpPr>
          <p:nvPr>
            <p:ph type="title"/>
          </p:nvPr>
        </p:nvSpPr>
        <p:spPr>
          <a:xfrm>
            <a:off x="1174875" y="394246"/>
            <a:ext cx="8528558" cy="1325067"/>
          </a:xfrm>
        </p:spPr>
        <p:txBody>
          <a:bodyPr>
            <a:normAutofit/>
          </a:bodyPr>
          <a:lstStyle/>
          <a:p>
            <a:r>
              <a:rPr lang="en-GB" dirty="0"/>
              <a:t>Cross the line if…</a:t>
            </a:r>
            <a:endParaRPr lang="en-GB" dirty="0">
              <a:solidFill>
                <a:srgbClr val="F37B20"/>
              </a:solidFill>
            </a:endParaRPr>
          </a:p>
        </p:txBody>
      </p:sp>
      <p:sp>
        <p:nvSpPr>
          <p:cNvPr id="4" name="Text Placeholder 3">
            <a:extLst>
              <a:ext uri="{FF2B5EF4-FFF2-40B4-BE49-F238E27FC236}">
                <a16:creationId xmlns:a16="http://schemas.microsoft.com/office/drawing/2014/main" id="{FF898647-5502-BB4F-B3E6-856472BB4AA4}"/>
              </a:ext>
            </a:extLst>
          </p:cNvPr>
          <p:cNvSpPr>
            <a:spLocks noGrp="1"/>
          </p:cNvSpPr>
          <p:nvPr>
            <p:ph type="body" idx="1"/>
          </p:nvPr>
        </p:nvSpPr>
        <p:spPr>
          <a:xfrm>
            <a:off x="3957067" y="1219861"/>
            <a:ext cx="7261136" cy="3433200"/>
          </a:xfrm>
        </p:spPr>
        <p:txBody>
          <a:bodyPr/>
          <a:lstStyle/>
          <a:p>
            <a:pPr marL="152396" indent="0">
              <a:buNone/>
            </a:pPr>
            <a:r>
              <a:rPr lang="en-US" sz="2800" b="1" dirty="0">
                <a:solidFill>
                  <a:schemeClr val="accent3"/>
                </a:solidFill>
              </a:rPr>
              <a:t>y</a:t>
            </a:r>
            <a:r>
              <a:rPr lang="en-US" sz="2800" b="1" dirty="0">
                <a:solidFill>
                  <a:schemeClr val="accent3"/>
                </a:solidFill>
                <a:ea typeface="Calibri Light" panose="020F0302020204030204" pitchFamily="34" charset="0"/>
              </a:rPr>
              <a:t>ou have a friend or a family member who has difficulty walking, seeing, hearing, remembering or concentrating in a way that affects their day-to-day life.</a:t>
            </a:r>
            <a:endParaRPr lang="en-US" sz="2800" b="1" dirty="0">
              <a:solidFill>
                <a:schemeClr val="accent3"/>
              </a:solidFill>
            </a:endParaRPr>
          </a:p>
        </p:txBody>
      </p:sp>
      <p:pic>
        <p:nvPicPr>
          <p:cNvPr id="10" name="Picture 2" descr="79+ Crowd Of People Ima... Crowd Of People Clipart | ClipartLook">
            <a:extLst>
              <a:ext uri="{FF2B5EF4-FFF2-40B4-BE49-F238E27FC236}">
                <a16:creationId xmlns:a16="http://schemas.microsoft.com/office/drawing/2014/main" id="{E75172A3-531F-0C4B-8D39-891A0E3B7998}"/>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40741"/>
          <a:stretch/>
        </p:blipFill>
        <p:spPr bwMode="auto">
          <a:xfrm>
            <a:off x="3693197" y="5138687"/>
            <a:ext cx="4435944" cy="171931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236F005A-335C-FC48-BA3C-6657625B4D1E}"/>
              </a:ext>
            </a:extLst>
          </p:cNvPr>
          <p:cNvSpPr/>
          <p:nvPr/>
        </p:nvSpPr>
        <p:spPr>
          <a:xfrm>
            <a:off x="351833" y="5983941"/>
            <a:ext cx="1450073" cy="658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4113C1A-05EF-AE40-B673-70E6891CAB65}"/>
              </a:ext>
            </a:extLst>
          </p:cNvPr>
          <p:cNvCxnSpPr>
            <a:cxnSpLocks/>
          </p:cNvCxnSpPr>
          <p:nvPr/>
        </p:nvCxnSpPr>
        <p:spPr>
          <a:xfrm>
            <a:off x="1174875" y="3429000"/>
            <a:ext cx="98422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Up Arrow 12">
            <a:extLst>
              <a:ext uri="{FF2B5EF4-FFF2-40B4-BE49-F238E27FC236}">
                <a16:creationId xmlns:a16="http://schemas.microsoft.com/office/drawing/2014/main" id="{E80B9598-9F6E-AB45-ADBA-1FA4FEBF528E}"/>
              </a:ext>
            </a:extLst>
          </p:cNvPr>
          <p:cNvSpPr/>
          <p:nvPr/>
        </p:nvSpPr>
        <p:spPr>
          <a:xfrm>
            <a:off x="11168226" y="2978524"/>
            <a:ext cx="772720" cy="90095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a:extLst>
              <a:ext uri="{FF2B5EF4-FFF2-40B4-BE49-F238E27FC236}">
                <a16:creationId xmlns:a16="http://schemas.microsoft.com/office/drawing/2014/main" id="{7BF9F466-E63A-7A43-9D5B-08E3BBDDB46F}"/>
              </a:ext>
            </a:extLst>
          </p:cNvPr>
          <p:cNvSpPr/>
          <p:nvPr/>
        </p:nvSpPr>
        <p:spPr>
          <a:xfrm>
            <a:off x="230129" y="2987454"/>
            <a:ext cx="772720" cy="90095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6720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3D01-A4B5-43E3-8A96-F2FCAAA2E54E}"/>
              </a:ext>
            </a:extLst>
          </p:cNvPr>
          <p:cNvSpPr>
            <a:spLocks noGrp="1"/>
          </p:cNvSpPr>
          <p:nvPr>
            <p:ph type="title"/>
          </p:nvPr>
        </p:nvSpPr>
        <p:spPr>
          <a:xfrm>
            <a:off x="1174875" y="940733"/>
            <a:ext cx="8528558" cy="1325067"/>
          </a:xfrm>
        </p:spPr>
        <p:txBody>
          <a:bodyPr/>
          <a:lstStyle/>
          <a:p>
            <a:r>
              <a:rPr lang="en-GB" dirty="0">
                <a:solidFill>
                  <a:schemeClr val="accent3"/>
                </a:solidFill>
              </a:rPr>
              <a:t>Thank you—let’s go back to the other side.</a:t>
            </a:r>
            <a:endParaRPr lang="en-GB" b="1" dirty="0">
              <a:solidFill>
                <a:schemeClr val="accent3"/>
              </a:solidFill>
            </a:endParaRPr>
          </a:p>
        </p:txBody>
      </p:sp>
      <p:pic>
        <p:nvPicPr>
          <p:cNvPr id="10" name="Picture 2" descr="79+ Crowd Of People Ima... Crowd Of People Clipart | ClipartLook">
            <a:extLst>
              <a:ext uri="{FF2B5EF4-FFF2-40B4-BE49-F238E27FC236}">
                <a16:creationId xmlns:a16="http://schemas.microsoft.com/office/drawing/2014/main" id="{F40C1B2A-1B35-0842-81F1-C862E11B96A8}"/>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40741"/>
          <a:stretch/>
        </p:blipFill>
        <p:spPr bwMode="auto">
          <a:xfrm>
            <a:off x="3693197" y="5138687"/>
            <a:ext cx="4435944" cy="171931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BB03BC4-E828-DC40-8F03-7F127091FEE6}"/>
              </a:ext>
            </a:extLst>
          </p:cNvPr>
          <p:cNvSpPr/>
          <p:nvPr/>
        </p:nvSpPr>
        <p:spPr>
          <a:xfrm>
            <a:off x="351833" y="5983941"/>
            <a:ext cx="1450073" cy="658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1AA75AA0-B1AF-B24D-A1F4-CF9EEDB35874}"/>
              </a:ext>
            </a:extLst>
          </p:cNvPr>
          <p:cNvCxnSpPr>
            <a:cxnSpLocks/>
          </p:cNvCxnSpPr>
          <p:nvPr/>
        </p:nvCxnSpPr>
        <p:spPr>
          <a:xfrm>
            <a:off x="1174875" y="3429000"/>
            <a:ext cx="98422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6" name="Up Arrow 15">
            <a:extLst>
              <a:ext uri="{FF2B5EF4-FFF2-40B4-BE49-F238E27FC236}">
                <a16:creationId xmlns:a16="http://schemas.microsoft.com/office/drawing/2014/main" id="{CA0B3A5D-1CC9-D744-99A4-22214CD11A67}"/>
              </a:ext>
            </a:extLst>
          </p:cNvPr>
          <p:cNvSpPr/>
          <p:nvPr/>
        </p:nvSpPr>
        <p:spPr>
          <a:xfrm flipV="1">
            <a:off x="11168226" y="2978524"/>
            <a:ext cx="772720" cy="900953"/>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a:extLst>
              <a:ext uri="{FF2B5EF4-FFF2-40B4-BE49-F238E27FC236}">
                <a16:creationId xmlns:a16="http://schemas.microsoft.com/office/drawing/2014/main" id="{490E911B-5F04-A049-9BEB-65276299D48C}"/>
              </a:ext>
            </a:extLst>
          </p:cNvPr>
          <p:cNvSpPr/>
          <p:nvPr/>
        </p:nvSpPr>
        <p:spPr>
          <a:xfrm flipV="1">
            <a:off x="230129" y="2987454"/>
            <a:ext cx="772720" cy="900953"/>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2464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3D01-A4B5-43E3-8A96-F2FCAAA2E54E}"/>
              </a:ext>
            </a:extLst>
          </p:cNvPr>
          <p:cNvSpPr>
            <a:spLocks noGrp="1"/>
          </p:cNvSpPr>
          <p:nvPr>
            <p:ph type="title"/>
          </p:nvPr>
        </p:nvSpPr>
        <p:spPr>
          <a:xfrm>
            <a:off x="1174875" y="940734"/>
            <a:ext cx="6409266" cy="802868"/>
          </a:xfrm>
        </p:spPr>
        <p:txBody>
          <a:bodyPr>
            <a:noAutofit/>
          </a:bodyPr>
          <a:lstStyle/>
          <a:p>
            <a:r>
              <a:rPr lang="en-GB" dirty="0"/>
              <a:t>Cross the line if…</a:t>
            </a:r>
            <a:endParaRPr lang="en-GB" dirty="0">
              <a:solidFill>
                <a:srgbClr val="F37B20"/>
              </a:solidFill>
            </a:endParaRPr>
          </a:p>
        </p:txBody>
      </p:sp>
      <p:cxnSp>
        <p:nvCxnSpPr>
          <p:cNvPr id="9" name="Straight Connector 8">
            <a:extLst>
              <a:ext uri="{FF2B5EF4-FFF2-40B4-BE49-F238E27FC236}">
                <a16:creationId xmlns:a16="http://schemas.microsoft.com/office/drawing/2014/main" id="{292980A9-09CE-47BB-9489-D53EE2E5BCB1}"/>
              </a:ext>
            </a:extLst>
          </p:cNvPr>
          <p:cNvCxnSpPr>
            <a:cxnSpLocks/>
          </p:cNvCxnSpPr>
          <p:nvPr/>
        </p:nvCxnSpPr>
        <p:spPr>
          <a:xfrm>
            <a:off x="1174875" y="3429000"/>
            <a:ext cx="984225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0" name="Picture 2" descr="79+ Crowd Of People Ima... Crowd Of People Clipart | ClipartLook">
            <a:extLst>
              <a:ext uri="{FF2B5EF4-FFF2-40B4-BE49-F238E27FC236}">
                <a16:creationId xmlns:a16="http://schemas.microsoft.com/office/drawing/2014/main" id="{72666A34-5A62-A74D-98DD-5905B48C944E}"/>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40741"/>
          <a:stretch/>
        </p:blipFill>
        <p:spPr bwMode="auto">
          <a:xfrm>
            <a:off x="3693197" y="5138687"/>
            <a:ext cx="4435944" cy="171931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96E8A94-A62B-C44D-8F9E-35828B56473D}"/>
              </a:ext>
            </a:extLst>
          </p:cNvPr>
          <p:cNvSpPr/>
          <p:nvPr/>
        </p:nvSpPr>
        <p:spPr>
          <a:xfrm>
            <a:off x="351833" y="5983941"/>
            <a:ext cx="1450073" cy="658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8747902-46C5-104F-A78F-C7B7715C9B25}"/>
              </a:ext>
            </a:extLst>
          </p:cNvPr>
          <p:cNvSpPr txBox="1"/>
          <p:nvPr/>
        </p:nvSpPr>
        <p:spPr>
          <a:xfrm>
            <a:off x="5449621" y="1836803"/>
            <a:ext cx="6104965" cy="1384995"/>
          </a:xfrm>
          <a:prstGeom prst="rect">
            <a:avLst/>
          </a:prstGeom>
          <a:noFill/>
        </p:spPr>
        <p:txBody>
          <a:bodyPr wrap="square" rtlCol="0">
            <a:spAutoFit/>
          </a:bodyPr>
          <a:lstStyle/>
          <a:p>
            <a:r>
              <a:rPr lang="en-US" sz="2800" b="1" dirty="0">
                <a:solidFill>
                  <a:schemeClr val="accent3"/>
                </a:solidFill>
                <a:latin typeface="Arial" panose="020B0604020202020204" pitchFamily="34" charset="0"/>
                <a:cs typeface="Arial" panose="020B0604020202020204" pitchFamily="34" charset="0"/>
              </a:rPr>
              <a:t>y</a:t>
            </a:r>
            <a:r>
              <a:rPr lang="en-US" sz="2800" b="1" dirty="0">
                <a:solidFill>
                  <a:schemeClr val="accent3"/>
                </a:solidFill>
                <a:latin typeface="Arial" panose="020B0604020202020204" pitchFamily="34" charset="0"/>
                <a:ea typeface="Calibri Light" panose="020F0302020204030204" pitchFamily="34" charset="0"/>
                <a:cs typeface="Arial" panose="020B0604020202020204" pitchFamily="34" charset="0"/>
              </a:rPr>
              <a:t>ou have heard friends or family talking in a negative way about people with disabilities.</a:t>
            </a:r>
            <a:endParaRPr lang="en-US" sz="2800" b="1" dirty="0">
              <a:solidFill>
                <a:schemeClr val="accent3"/>
              </a:solidFill>
              <a:latin typeface="Arial" panose="020B0604020202020204" pitchFamily="34" charset="0"/>
              <a:cs typeface="Arial" panose="020B0604020202020204" pitchFamily="34" charset="0"/>
            </a:endParaRPr>
          </a:p>
        </p:txBody>
      </p:sp>
      <p:sp>
        <p:nvSpPr>
          <p:cNvPr id="6" name="Up Arrow 5">
            <a:extLst>
              <a:ext uri="{FF2B5EF4-FFF2-40B4-BE49-F238E27FC236}">
                <a16:creationId xmlns:a16="http://schemas.microsoft.com/office/drawing/2014/main" id="{8802F993-1229-5E47-B2FD-E6667E8DFF1C}"/>
              </a:ext>
            </a:extLst>
          </p:cNvPr>
          <p:cNvSpPr/>
          <p:nvPr/>
        </p:nvSpPr>
        <p:spPr>
          <a:xfrm>
            <a:off x="11168226" y="2978524"/>
            <a:ext cx="772720" cy="90095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a:extLst>
              <a:ext uri="{FF2B5EF4-FFF2-40B4-BE49-F238E27FC236}">
                <a16:creationId xmlns:a16="http://schemas.microsoft.com/office/drawing/2014/main" id="{63EEA4F3-B5BC-864C-9574-94FCD7758E1A}"/>
              </a:ext>
            </a:extLst>
          </p:cNvPr>
          <p:cNvSpPr/>
          <p:nvPr/>
        </p:nvSpPr>
        <p:spPr>
          <a:xfrm>
            <a:off x="230129" y="2987454"/>
            <a:ext cx="772720" cy="90095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7520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3D01-A4B5-43E3-8A96-F2FCAAA2E54E}"/>
              </a:ext>
            </a:extLst>
          </p:cNvPr>
          <p:cNvSpPr>
            <a:spLocks noGrp="1"/>
          </p:cNvSpPr>
          <p:nvPr>
            <p:ph type="title"/>
          </p:nvPr>
        </p:nvSpPr>
        <p:spPr>
          <a:xfrm>
            <a:off x="1174875" y="940733"/>
            <a:ext cx="8528558" cy="1325067"/>
          </a:xfrm>
        </p:spPr>
        <p:txBody>
          <a:bodyPr/>
          <a:lstStyle/>
          <a:p>
            <a:r>
              <a:rPr lang="en-GB" dirty="0">
                <a:solidFill>
                  <a:schemeClr val="accent3"/>
                </a:solidFill>
              </a:rPr>
              <a:t>Thank you—let’s go back to the other side.</a:t>
            </a:r>
            <a:endParaRPr lang="en-GB" b="1" dirty="0">
              <a:solidFill>
                <a:schemeClr val="accent3"/>
              </a:solidFill>
            </a:endParaRPr>
          </a:p>
        </p:txBody>
      </p:sp>
      <p:pic>
        <p:nvPicPr>
          <p:cNvPr id="8" name="Picture 2" descr="79+ Crowd Of People Ima... Crowd Of People Clipart | ClipartLook">
            <a:extLst>
              <a:ext uri="{FF2B5EF4-FFF2-40B4-BE49-F238E27FC236}">
                <a16:creationId xmlns:a16="http://schemas.microsoft.com/office/drawing/2014/main" id="{D88B4A9F-3233-E545-9891-5D9FDBC01CDA}"/>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40741"/>
          <a:stretch/>
        </p:blipFill>
        <p:spPr bwMode="auto">
          <a:xfrm>
            <a:off x="3693197" y="5138687"/>
            <a:ext cx="4435944" cy="171931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5F0B815F-8EBE-EF4F-8900-999893E5FE0C}"/>
              </a:ext>
            </a:extLst>
          </p:cNvPr>
          <p:cNvSpPr/>
          <p:nvPr/>
        </p:nvSpPr>
        <p:spPr>
          <a:xfrm>
            <a:off x="351833" y="5983941"/>
            <a:ext cx="1450073" cy="658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4D53376D-2903-EE41-9F46-D9DECB6C9E82}"/>
              </a:ext>
            </a:extLst>
          </p:cNvPr>
          <p:cNvCxnSpPr>
            <a:cxnSpLocks/>
          </p:cNvCxnSpPr>
          <p:nvPr/>
        </p:nvCxnSpPr>
        <p:spPr>
          <a:xfrm>
            <a:off x="1174875" y="3429000"/>
            <a:ext cx="98422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Up Arrow 11">
            <a:extLst>
              <a:ext uri="{FF2B5EF4-FFF2-40B4-BE49-F238E27FC236}">
                <a16:creationId xmlns:a16="http://schemas.microsoft.com/office/drawing/2014/main" id="{3A0E62C3-2733-5645-8538-BA5D90C7E5E2}"/>
              </a:ext>
            </a:extLst>
          </p:cNvPr>
          <p:cNvSpPr/>
          <p:nvPr/>
        </p:nvSpPr>
        <p:spPr>
          <a:xfrm flipV="1">
            <a:off x="11168226" y="2978524"/>
            <a:ext cx="772720" cy="900953"/>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a:extLst>
              <a:ext uri="{FF2B5EF4-FFF2-40B4-BE49-F238E27FC236}">
                <a16:creationId xmlns:a16="http://schemas.microsoft.com/office/drawing/2014/main" id="{1CD0D2F3-9A1E-6246-8A67-5FD16A2D4207}"/>
              </a:ext>
            </a:extLst>
          </p:cNvPr>
          <p:cNvSpPr/>
          <p:nvPr/>
        </p:nvSpPr>
        <p:spPr>
          <a:xfrm flipV="1">
            <a:off x="230129" y="2987454"/>
            <a:ext cx="772720" cy="900953"/>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15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3D01-A4B5-43E3-8A96-F2FCAAA2E54E}"/>
              </a:ext>
            </a:extLst>
          </p:cNvPr>
          <p:cNvSpPr>
            <a:spLocks noGrp="1"/>
          </p:cNvSpPr>
          <p:nvPr>
            <p:ph type="title"/>
          </p:nvPr>
        </p:nvSpPr>
        <p:spPr>
          <a:xfrm>
            <a:off x="5365375" y="1249088"/>
            <a:ext cx="5540190" cy="1325067"/>
          </a:xfrm>
        </p:spPr>
        <p:txBody>
          <a:bodyPr>
            <a:noAutofit/>
          </a:bodyPr>
          <a:lstStyle/>
          <a:p>
            <a:r>
              <a:rPr lang="en-US" sz="2800" dirty="0">
                <a:solidFill>
                  <a:schemeClr val="accent3"/>
                </a:solidFill>
              </a:rPr>
              <a:t>y</a:t>
            </a:r>
            <a:r>
              <a:rPr lang="en-US" sz="2800" dirty="0">
                <a:solidFill>
                  <a:schemeClr val="accent3"/>
                </a:solidFill>
                <a:ea typeface="Calibri Light" panose="020F0302020204030204" pitchFamily="34" charset="0"/>
              </a:rPr>
              <a:t>ou have not known what to do or say when meeting someone with a physical disability.</a:t>
            </a:r>
            <a:endParaRPr lang="en-GB" sz="2800" dirty="0">
              <a:solidFill>
                <a:schemeClr val="accent3"/>
              </a:solidFill>
            </a:endParaRPr>
          </a:p>
        </p:txBody>
      </p:sp>
      <p:sp>
        <p:nvSpPr>
          <p:cNvPr id="8" name="Title 1">
            <a:extLst>
              <a:ext uri="{FF2B5EF4-FFF2-40B4-BE49-F238E27FC236}">
                <a16:creationId xmlns:a16="http://schemas.microsoft.com/office/drawing/2014/main" id="{B32CD906-570E-D14A-B8B5-01543F5EEB91}"/>
              </a:ext>
            </a:extLst>
          </p:cNvPr>
          <p:cNvSpPr txBox="1">
            <a:spLocks/>
          </p:cNvSpPr>
          <p:nvPr/>
        </p:nvSpPr>
        <p:spPr>
          <a:xfrm>
            <a:off x="1174875" y="394246"/>
            <a:ext cx="8528558" cy="1325067"/>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4800" b="1" i="0" u="none" strike="noStrike" cap="none">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a:t>Cross the line if…</a:t>
            </a:r>
            <a:endParaRPr lang="en-GB" dirty="0">
              <a:solidFill>
                <a:srgbClr val="F37B20"/>
              </a:solidFill>
            </a:endParaRPr>
          </a:p>
        </p:txBody>
      </p:sp>
      <p:pic>
        <p:nvPicPr>
          <p:cNvPr id="10" name="Picture 2" descr="79+ Crowd Of People Ima... Crowd Of People Clipart | ClipartLook">
            <a:extLst>
              <a:ext uri="{FF2B5EF4-FFF2-40B4-BE49-F238E27FC236}">
                <a16:creationId xmlns:a16="http://schemas.microsoft.com/office/drawing/2014/main" id="{527F468C-857E-A342-9B5E-E1DAABC19302}"/>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40741"/>
          <a:stretch/>
        </p:blipFill>
        <p:spPr bwMode="auto">
          <a:xfrm>
            <a:off x="3693197" y="5138687"/>
            <a:ext cx="4435944" cy="171931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1D03F46C-34D7-A045-9426-0C6D188867BE}"/>
              </a:ext>
            </a:extLst>
          </p:cNvPr>
          <p:cNvSpPr/>
          <p:nvPr/>
        </p:nvSpPr>
        <p:spPr>
          <a:xfrm>
            <a:off x="351833" y="5983941"/>
            <a:ext cx="1450073" cy="658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71CE4F9-0CE2-6142-AE6A-B3DE120E0BC9}"/>
              </a:ext>
            </a:extLst>
          </p:cNvPr>
          <p:cNvCxnSpPr>
            <a:cxnSpLocks/>
          </p:cNvCxnSpPr>
          <p:nvPr/>
        </p:nvCxnSpPr>
        <p:spPr>
          <a:xfrm>
            <a:off x="1174875" y="3429000"/>
            <a:ext cx="98422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Up Arrow 12">
            <a:extLst>
              <a:ext uri="{FF2B5EF4-FFF2-40B4-BE49-F238E27FC236}">
                <a16:creationId xmlns:a16="http://schemas.microsoft.com/office/drawing/2014/main" id="{D9343131-3849-184B-9703-CDAD790F249E}"/>
              </a:ext>
            </a:extLst>
          </p:cNvPr>
          <p:cNvSpPr/>
          <p:nvPr/>
        </p:nvSpPr>
        <p:spPr>
          <a:xfrm>
            <a:off x="11168226" y="2978524"/>
            <a:ext cx="772720" cy="90095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a:extLst>
              <a:ext uri="{FF2B5EF4-FFF2-40B4-BE49-F238E27FC236}">
                <a16:creationId xmlns:a16="http://schemas.microsoft.com/office/drawing/2014/main" id="{C3705212-2A8B-D64C-A7CB-80BC23D03E01}"/>
              </a:ext>
            </a:extLst>
          </p:cNvPr>
          <p:cNvSpPr/>
          <p:nvPr/>
        </p:nvSpPr>
        <p:spPr>
          <a:xfrm>
            <a:off x="230129" y="2987454"/>
            <a:ext cx="772720" cy="90095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733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19DB796-868E-E444-AE01-5159BC2C8C40}"/>
              </a:ext>
            </a:extLst>
          </p:cNvPr>
          <p:cNvSpPr>
            <a:spLocks noGrp="1"/>
          </p:cNvSpPr>
          <p:nvPr>
            <p:ph type="title"/>
          </p:nvPr>
        </p:nvSpPr>
        <p:spPr>
          <a:xfrm>
            <a:off x="1174875" y="940733"/>
            <a:ext cx="8528558" cy="1325067"/>
          </a:xfrm>
        </p:spPr>
        <p:txBody>
          <a:bodyPr/>
          <a:lstStyle/>
          <a:p>
            <a:r>
              <a:rPr lang="en-GB" dirty="0">
                <a:solidFill>
                  <a:schemeClr val="accent3"/>
                </a:solidFill>
              </a:rPr>
              <a:t>Thank you—let’s go back to the other side.</a:t>
            </a:r>
            <a:endParaRPr lang="en-GB" b="1" dirty="0">
              <a:solidFill>
                <a:schemeClr val="accent3"/>
              </a:solidFill>
            </a:endParaRPr>
          </a:p>
        </p:txBody>
      </p:sp>
      <p:pic>
        <p:nvPicPr>
          <p:cNvPr id="11" name="Picture 2" descr="79+ Crowd Of People Ima... Crowd Of People Clipart | ClipartLook">
            <a:extLst>
              <a:ext uri="{FF2B5EF4-FFF2-40B4-BE49-F238E27FC236}">
                <a16:creationId xmlns:a16="http://schemas.microsoft.com/office/drawing/2014/main" id="{6F984418-7FB3-204E-84EE-D08437F7FC45}"/>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40741"/>
          <a:stretch/>
        </p:blipFill>
        <p:spPr bwMode="auto">
          <a:xfrm>
            <a:off x="3693197" y="5138687"/>
            <a:ext cx="4435944" cy="171931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13DD65B2-C46F-6245-95F1-D2074AC277C9}"/>
              </a:ext>
            </a:extLst>
          </p:cNvPr>
          <p:cNvSpPr/>
          <p:nvPr/>
        </p:nvSpPr>
        <p:spPr>
          <a:xfrm>
            <a:off x="351833" y="5983941"/>
            <a:ext cx="1450073" cy="658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BA92655C-57FE-CC4F-B8CF-8DC6DB9E421A}"/>
              </a:ext>
            </a:extLst>
          </p:cNvPr>
          <p:cNvCxnSpPr>
            <a:cxnSpLocks/>
          </p:cNvCxnSpPr>
          <p:nvPr/>
        </p:nvCxnSpPr>
        <p:spPr>
          <a:xfrm>
            <a:off x="1174875" y="3429000"/>
            <a:ext cx="98422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Up Arrow 13">
            <a:extLst>
              <a:ext uri="{FF2B5EF4-FFF2-40B4-BE49-F238E27FC236}">
                <a16:creationId xmlns:a16="http://schemas.microsoft.com/office/drawing/2014/main" id="{B9D1A122-2356-A34A-BECA-3E2AE3B1FFCA}"/>
              </a:ext>
            </a:extLst>
          </p:cNvPr>
          <p:cNvSpPr/>
          <p:nvPr/>
        </p:nvSpPr>
        <p:spPr>
          <a:xfrm flipV="1">
            <a:off x="11168226" y="2978524"/>
            <a:ext cx="772720" cy="900953"/>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a:extLst>
              <a:ext uri="{FF2B5EF4-FFF2-40B4-BE49-F238E27FC236}">
                <a16:creationId xmlns:a16="http://schemas.microsoft.com/office/drawing/2014/main" id="{FDE48883-B88C-6549-82BA-8CACEE5EE720}"/>
              </a:ext>
            </a:extLst>
          </p:cNvPr>
          <p:cNvSpPr/>
          <p:nvPr/>
        </p:nvSpPr>
        <p:spPr>
          <a:xfrm flipV="1">
            <a:off x="230129" y="2987454"/>
            <a:ext cx="772720" cy="900953"/>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4972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2861007-D232-AD4F-A11F-9C719FFFD609}"/>
              </a:ext>
            </a:extLst>
          </p:cNvPr>
          <p:cNvSpPr txBox="1">
            <a:spLocks/>
          </p:cNvSpPr>
          <p:nvPr/>
        </p:nvSpPr>
        <p:spPr>
          <a:xfrm>
            <a:off x="5540187" y="1264257"/>
            <a:ext cx="5822578" cy="15262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4800" b="1" i="0" u="none" strike="noStrike" cap="none">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2400" dirty="0">
                <a:solidFill>
                  <a:schemeClr val="accent3"/>
                </a:solidFill>
              </a:rPr>
              <a:t>y</a:t>
            </a:r>
            <a:r>
              <a:rPr lang="en-US" sz="2400" dirty="0">
                <a:solidFill>
                  <a:schemeClr val="accent3"/>
                </a:solidFill>
                <a:ea typeface="Calibri Light" panose="020F0302020204030204" pitchFamily="34" charset="0"/>
              </a:rPr>
              <a:t>ou have heard someone talking in a negative way about people with disabilities accessing sexual and reproductive health services, carrying a pregnancy, or raising children.</a:t>
            </a:r>
            <a:endParaRPr lang="en-GB" sz="2400" dirty="0">
              <a:solidFill>
                <a:schemeClr val="accent3"/>
              </a:solidFill>
            </a:endParaRPr>
          </a:p>
        </p:txBody>
      </p:sp>
      <p:sp>
        <p:nvSpPr>
          <p:cNvPr id="11" name="Title 1">
            <a:extLst>
              <a:ext uri="{FF2B5EF4-FFF2-40B4-BE49-F238E27FC236}">
                <a16:creationId xmlns:a16="http://schemas.microsoft.com/office/drawing/2014/main" id="{08E9831D-C0DB-FE4D-B1B6-A47C8EC8B209}"/>
              </a:ext>
            </a:extLst>
          </p:cNvPr>
          <p:cNvSpPr txBox="1">
            <a:spLocks/>
          </p:cNvSpPr>
          <p:nvPr/>
        </p:nvSpPr>
        <p:spPr>
          <a:xfrm>
            <a:off x="1174875" y="394246"/>
            <a:ext cx="8528558" cy="1325067"/>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4800" b="1" i="0" u="none" strike="noStrike" cap="none">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a:t>Cross the line if…</a:t>
            </a:r>
            <a:endParaRPr lang="en-GB" dirty="0">
              <a:solidFill>
                <a:srgbClr val="F37B20"/>
              </a:solidFill>
            </a:endParaRPr>
          </a:p>
        </p:txBody>
      </p:sp>
      <p:pic>
        <p:nvPicPr>
          <p:cNvPr id="12" name="Picture 2" descr="79+ Crowd Of People Ima... Crowd Of People Clipart | ClipartLook">
            <a:extLst>
              <a:ext uri="{FF2B5EF4-FFF2-40B4-BE49-F238E27FC236}">
                <a16:creationId xmlns:a16="http://schemas.microsoft.com/office/drawing/2014/main" id="{D8685A8F-9B37-B54D-9A7D-639E48FEDC1E}"/>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40741"/>
          <a:stretch/>
        </p:blipFill>
        <p:spPr bwMode="auto">
          <a:xfrm>
            <a:off x="3693197" y="5138687"/>
            <a:ext cx="4435944" cy="171931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32FF95B-2420-C445-86F3-A48B2EA423EB}"/>
              </a:ext>
            </a:extLst>
          </p:cNvPr>
          <p:cNvSpPr/>
          <p:nvPr/>
        </p:nvSpPr>
        <p:spPr>
          <a:xfrm>
            <a:off x="351833" y="5983941"/>
            <a:ext cx="1450073" cy="658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BE9F03E-AE9A-9047-B8F8-74DF80EA9435}"/>
              </a:ext>
            </a:extLst>
          </p:cNvPr>
          <p:cNvCxnSpPr>
            <a:cxnSpLocks/>
          </p:cNvCxnSpPr>
          <p:nvPr/>
        </p:nvCxnSpPr>
        <p:spPr>
          <a:xfrm>
            <a:off x="1174875" y="3429000"/>
            <a:ext cx="98422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 name="Up Arrow 14">
            <a:extLst>
              <a:ext uri="{FF2B5EF4-FFF2-40B4-BE49-F238E27FC236}">
                <a16:creationId xmlns:a16="http://schemas.microsoft.com/office/drawing/2014/main" id="{ABF29A95-CEA0-C04E-BC2A-819537019746}"/>
              </a:ext>
            </a:extLst>
          </p:cNvPr>
          <p:cNvSpPr/>
          <p:nvPr/>
        </p:nvSpPr>
        <p:spPr>
          <a:xfrm>
            <a:off x="11168226" y="2978524"/>
            <a:ext cx="772720" cy="90095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a:extLst>
              <a:ext uri="{FF2B5EF4-FFF2-40B4-BE49-F238E27FC236}">
                <a16:creationId xmlns:a16="http://schemas.microsoft.com/office/drawing/2014/main" id="{C313664B-FBCE-BC48-8ED5-E30D9A6EC660}"/>
              </a:ext>
            </a:extLst>
          </p:cNvPr>
          <p:cNvSpPr/>
          <p:nvPr/>
        </p:nvSpPr>
        <p:spPr>
          <a:xfrm>
            <a:off x="230129" y="2987454"/>
            <a:ext cx="772720" cy="90095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8288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B4CDDFD-4531-D345-9338-DB934DAF9F24}"/>
              </a:ext>
            </a:extLst>
          </p:cNvPr>
          <p:cNvSpPr>
            <a:spLocks noGrp="1"/>
          </p:cNvSpPr>
          <p:nvPr>
            <p:ph type="title"/>
          </p:nvPr>
        </p:nvSpPr>
        <p:spPr>
          <a:xfrm>
            <a:off x="1174875" y="940733"/>
            <a:ext cx="8528558" cy="1325067"/>
          </a:xfrm>
        </p:spPr>
        <p:txBody>
          <a:bodyPr/>
          <a:lstStyle/>
          <a:p>
            <a:r>
              <a:rPr lang="en-GB" dirty="0">
                <a:solidFill>
                  <a:schemeClr val="accent3"/>
                </a:solidFill>
              </a:rPr>
              <a:t>Thank you—let’s go back to the other side.</a:t>
            </a:r>
            <a:endParaRPr lang="en-GB" b="1" dirty="0">
              <a:solidFill>
                <a:schemeClr val="accent3"/>
              </a:solidFill>
            </a:endParaRPr>
          </a:p>
        </p:txBody>
      </p:sp>
      <p:pic>
        <p:nvPicPr>
          <p:cNvPr id="11" name="Picture 2" descr="79+ Crowd Of People Ima... Crowd Of People Clipart | ClipartLook">
            <a:extLst>
              <a:ext uri="{FF2B5EF4-FFF2-40B4-BE49-F238E27FC236}">
                <a16:creationId xmlns:a16="http://schemas.microsoft.com/office/drawing/2014/main" id="{6E96A2A7-5BDD-9D4E-8B3D-1CBF5A051B54}"/>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40741"/>
          <a:stretch/>
        </p:blipFill>
        <p:spPr bwMode="auto">
          <a:xfrm>
            <a:off x="3693197" y="5138687"/>
            <a:ext cx="4435944" cy="171931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96467B77-109E-2F4E-B669-E163341DD0F0}"/>
              </a:ext>
            </a:extLst>
          </p:cNvPr>
          <p:cNvSpPr/>
          <p:nvPr/>
        </p:nvSpPr>
        <p:spPr>
          <a:xfrm>
            <a:off x="351833" y="5983941"/>
            <a:ext cx="1450073" cy="658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01DA97E-A5B1-A04D-9ED2-273DD8E58BAA}"/>
              </a:ext>
            </a:extLst>
          </p:cNvPr>
          <p:cNvCxnSpPr>
            <a:cxnSpLocks/>
          </p:cNvCxnSpPr>
          <p:nvPr/>
        </p:nvCxnSpPr>
        <p:spPr>
          <a:xfrm>
            <a:off x="1174875" y="3429000"/>
            <a:ext cx="98422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Up Arrow 13">
            <a:extLst>
              <a:ext uri="{FF2B5EF4-FFF2-40B4-BE49-F238E27FC236}">
                <a16:creationId xmlns:a16="http://schemas.microsoft.com/office/drawing/2014/main" id="{9C0DE868-C555-1F4F-97DC-1624A0A042A3}"/>
              </a:ext>
            </a:extLst>
          </p:cNvPr>
          <p:cNvSpPr/>
          <p:nvPr/>
        </p:nvSpPr>
        <p:spPr>
          <a:xfrm flipV="1">
            <a:off x="11168226" y="2978524"/>
            <a:ext cx="772720" cy="900953"/>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a:extLst>
              <a:ext uri="{FF2B5EF4-FFF2-40B4-BE49-F238E27FC236}">
                <a16:creationId xmlns:a16="http://schemas.microsoft.com/office/drawing/2014/main" id="{AC492B49-C1D7-A848-8C0A-668BA23E5F45}"/>
              </a:ext>
            </a:extLst>
          </p:cNvPr>
          <p:cNvSpPr/>
          <p:nvPr/>
        </p:nvSpPr>
        <p:spPr>
          <a:xfrm flipV="1">
            <a:off x="230129" y="2987454"/>
            <a:ext cx="772720" cy="900953"/>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93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0CB5454-A972-413D-92FF-583530C30506}"/>
              </a:ext>
            </a:extLst>
          </p:cNvPr>
          <p:cNvSpPr>
            <a:spLocks noGrp="1"/>
          </p:cNvSpPr>
          <p:nvPr>
            <p:ph type="title"/>
          </p:nvPr>
        </p:nvSpPr>
        <p:spPr>
          <a:xfrm>
            <a:off x="351837" y="940733"/>
            <a:ext cx="7289934" cy="1946024"/>
          </a:xfrm>
        </p:spPr>
        <p:txBody>
          <a:bodyPr/>
          <a:lstStyle/>
          <a:p>
            <a:r>
              <a:rPr lang="en-GB" dirty="0"/>
              <a:t>Disability Inclusion 101</a:t>
            </a:r>
          </a:p>
        </p:txBody>
      </p:sp>
      <p:sp>
        <p:nvSpPr>
          <p:cNvPr id="10" name="Text Placeholder 5">
            <a:extLst>
              <a:ext uri="{FF2B5EF4-FFF2-40B4-BE49-F238E27FC236}">
                <a16:creationId xmlns:a16="http://schemas.microsoft.com/office/drawing/2014/main" id="{D2470C45-042E-465A-A039-691A967D62EB}"/>
              </a:ext>
            </a:extLst>
          </p:cNvPr>
          <p:cNvSpPr>
            <a:spLocks noGrp="1"/>
          </p:cNvSpPr>
          <p:nvPr>
            <p:ph type="body" idx="4294967295"/>
          </p:nvPr>
        </p:nvSpPr>
        <p:spPr>
          <a:xfrm>
            <a:off x="261257" y="3431043"/>
            <a:ext cx="10515600" cy="1500187"/>
          </a:xfrm>
        </p:spPr>
        <p:txBody>
          <a:bodyPr/>
          <a:lstStyle/>
          <a:p>
            <a:pPr marL="114300" indent="0">
              <a:buNone/>
            </a:pPr>
            <a:r>
              <a:rPr lang="en-GB" sz="3200" dirty="0">
                <a:solidFill>
                  <a:schemeClr val="accent1"/>
                </a:solidFill>
              </a:rPr>
              <a:t>Disability is not inability</a:t>
            </a:r>
          </a:p>
        </p:txBody>
      </p:sp>
    </p:spTree>
    <p:extLst>
      <p:ext uri="{BB962C8B-B14F-4D97-AF65-F5344CB8AC3E}">
        <p14:creationId xmlns:p14="http://schemas.microsoft.com/office/powerpoint/2010/main" val="1647433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3D01-A4B5-43E3-8A96-F2FCAAA2E54E}"/>
              </a:ext>
            </a:extLst>
          </p:cNvPr>
          <p:cNvSpPr>
            <a:spLocks noGrp="1"/>
          </p:cNvSpPr>
          <p:nvPr>
            <p:ph type="title"/>
          </p:nvPr>
        </p:nvSpPr>
        <p:spPr>
          <a:xfrm>
            <a:off x="5380022" y="1276910"/>
            <a:ext cx="5809129" cy="2602532"/>
          </a:xfrm>
        </p:spPr>
        <p:txBody>
          <a:bodyPr>
            <a:noAutofit/>
          </a:bodyPr>
          <a:lstStyle/>
          <a:p>
            <a:r>
              <a:rPr lang="en-US" sz="2800" dirty="0">
                <a:solidFill>
                  <a:schemeClr val="accent3"/>
                </a:solidFill>
              </a:rPr>
              <a:t>y</a:t>
            </a:r>
            <a:r>
              <a:rPr lang="en-US" sz="2800" dirty="0">
                <a:solidFill>
                  <a:schemeClr val="accent3"/>
                </a:solidFill>
                <a:ea typeface="Calibri Light" panose="020F0302020204030204" pitchFamily="34" charset="0"/>
              </a:rPr>
              <a:t>ou or someone you know has provided sexual and reproductive health services to someone with a disability.</a:t>
            </a:r>
            <a:endParaRPr lang="en-GB" sz="2800" dirty="0">
              <a:solidFill>
                <a:schemeClr val="accent3"/>
              </a:solidFill>
            </a:endParaRPr>
          </a:p>
        </p:txBody>
      </p:sp>
      <p:sp>
        <p:nvSpPr>
          <p:cNvPr id="10" name="Title 1">
            <a:extLst>
              <a:ext uri="{FF2B5EF4-FFF2-40B4-BE49-F238E27FC236}">
                <a16:creationId xmlns:a16="http://schemas.microsoft.com/office/drawing/2014/main" id="{0E5C9629-C0AD-A246-B51D-E0E866D742BA}"/>
              </a:ext>
            </a:extLst>
          </p:cNvPr>
          <p:cNvSpPr txBox="1">
            <a:spLocks/>
          </p:cNvSpPr>
          <p:nvPr/>
        </p:nvSpPr>
        <p:spPr>
          <a:xfrm>
            <a:off x="1174875" y="394246"/>
            <a:ext cx="8528558" cy="1325067"/>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4800" b="1" i="0" u="none" strike="noStrike" cap="none">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a:t>Cross the line if…</a:t>
            </a:r>
            <a:endParaRPr lang="en-GB" dirty="0">
              <a:solidFill>
                <a:srgbClr val="F37B20"/>
              </a:solidFill>
            </a:endParaRPr>
          </a:p>
        </p:txBody>
      </p:sp>
      <p:pic>
        <p:nvPicPr>
          <p:cNvPr id="11" name="Picture 2" descr="79+ Crowd Of People Ima... Crowd Of People Clipart | ClipartLook">
            <a:extLst>
              <a:ext uri="{FF2B5EF4-FFF2-40B4-BE49-F238E27FC236}">
                <a16:creationId xmlns:a16="http://schemas.microsoft.com/office/drawing/2014/main" id="{40E35849-A9E8-7348-88CB-1A7A975C572A}"/>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40741"/>
          <a:stretch/>
        </p:blipFill>
        <p:spPr bwMode="auto">
          <a:xfrm>
            <a:off x="3693197" y="5138687"/>
            <a:ext cx="4435944" cy="171931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4EBD0751-B33F-A34B-9C0E-A5FD4E5328DE}"/>
              </a:ext>
            </a:extLst>
          </p:cNvPr>
          <p:cNvSpPr/>
          <p:nvPr/>
        </p:nvSpPr>
        <p:spPr>
          <a:xfrm>
            <a:off x="351833" y="5983941"/>
            <a:ext cx="1450073" cy="658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5171735-7684-254D-89BC-931920952206}"/>
              </a:ext>
            </a:extLst>
          </p:cNvPr>
          <p:cNvCxnSpPr>
            <a:cxnSpLocks/>
          </p:cNvCxnSpPr>
          <p:nvPr/>
        </p:nvCxnSpPr>
        <p:spPr>
          <a:xfrm>
            <a:off x="1174875" y="3429000"/>
            <a:ext cx="98422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Up Arrow 13">
            <a:extLst>
              <a:ext uri="{FF2B5EF4-FFF2-40B4-BE49-F238E27FC236}">
                <a16:creationId xmlns:a16="http://schemas.microsoft.com/office/drawing/2014/main" id="{88185E99-469D-2D40-A793-4B7A7D176195}"/>
              </a:ext>
            </a:extLst>
          </p:cNvPr>
          <p:cNvSpPr/>
          <p:nvPr/>
        </p:nvSpPr>
        <p:spPr>
          <a:xfrm>
            <a:off x="11168226" y="2978524"/>
            <a:ext cx="772720" cy="90095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a:extLst>
              <a:ext uri="{FF2B5EF4-FFF2-40B4-BE49-F238E27FC236}">
                <a16:creationId xmlns:a16="http://schemas.microsoft.com/office/drawing/2014/main" id="{6F6D27B5-EFF8-924A-AAE6-6E3D98DDBDAE}"/>
              </a:ext>
            </a:extLst>
          </p:cNvPr>
          <p:cNvSpPr/>
          <p:nvPr/>
        </p:nvSpPr>
        <p:spPr>
          <a:xfrm>
            <a:off x="230129" y="2987454"/>
            <a:ext cx="772720" cy="90095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5358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9842EA2-DC6B-104A-A115-5B9A8E676E06}"/>
              </a:ext>
            </a:extLst>
          </p:cNvPr>
          <p:cNvSpPr>
            <a:spLocks noGrp="1"/>
          </p:cNvSpPr>
          <p:nvPr>
            <p:ph type="title"/>
          </p:nvPr>
        </p:nvSpPr>
        <p:spPr>
          <a:xfrm>
            <a:off x="1174875" y="940733"/>
            <a:ext cx="8528558" cy="1325067"/>
          </a:xfrm>
        </p:spPr>
        <p:txBody>
          <a:bodyPr/>
          <a:lstStyle/>
          <a:p>
            <a:r>
              <a:rPr lang="en-GB" dirty="0">
                <a:solidFill>
                  <a:schemeClr val="accent3"/>
                </a:solidFill>
              </a:rPr>
              <a:t>Thank you—let’s go back to the other side.</a:t>
            </a:r>
            <a:endParaRPr lang="en-GB" b="1" dirty="0">
              <a:solidFill>
                <a:schemeClr val="accent3"/>
              </a:solidFill>
            </a:endParaRPr>
          </a:p>
        </p:txBody>
      </p:sp>
      <p:pic>
        <p:nvPicPr>
          <p:cNvPr id="11" name="Picture 2" descr="79+ Crowd Of People Ima... Crowd Of People Clipart | ClipartLook">
            <a:extLst>
              <a:ext uri="{FF2B5EF4-FFF2-40B4-BE49-F238E27FC236}">
                <a16:creationId xmlns:a16="http://schemas.microsoft.com/office/drawing/2014/main" id="{8B08EE88-215C-2742-937B-2DD3909D5741}"/>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40741"/>
          <a:stretch/>
        </p:blipFill>
        <p:spPr bwMode="auto">
          <a:xfrm>
            <a:off x="3693197" y="5138687"/>
            <a:ext cx="4435944" cy="171931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30B9953B-8DA4-7042-AAA1-F31492050060}"/>
              </a:ext>
            </a:extLst>
          </p:cNvPr>
          <p:cNvSpPr/>
          <p:nvPr/>
        </p:nvSpPr>
        <p:spPr>
          <a:xfrm>
            <a:off x="351833" y="5983941"/>
            <a:ext cx="1450073" cy="658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17AF2AF2-6B26-3849-902F-5107C81A6588}"/>
              </a:ext>
            </a:extLst>
          </p:cNvPr>
          <p:cNvCxnSpPr>
            <a:cxnSpLocks/>
          </p:cNvCxnSpPr>
          <p:nvPr/>
        </p:nvCxnSpPr>
        <p:spPr>
          <a:xfrm>
            <a:off x="1174875" y="3429000"/>
            <a:ext cx="98422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Up Arrow 13">
            <a:extLst>
              <a:ext uri="{FF2B5EF4-FFF2-40B4-BE49-F238E27FC236}">
                <a16:creationId xmlns:a16="http://schemas.microsoft.com/office/drawing/2014/main" id="{B3BDCE4E-CDC7-1B46-946F-FAE942B68075}"/>
              </a:ext>
            </a:extLst>
          </p:cNvPr>
          <p:cNvSpPr/>
          <p:nvPr/>
        </p:nvSpPr>
        <p:spPr>
          <a:xfrm flipV="1">
            <a:off x="11168226" y="2978524"/>
            <a:ext cx="772720" cy="900953"/>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a:extLst>
              <a:ext uri="{FF2B5EF4-FFF2-40B4-BE49-F238E27FC236}">
                <a16:creationId xmlns:a16="http://schemas.microsoft.com/office/drawing/2014/main" id="{CA71CFD6-9E5B-5248-AA16-42489BD16580}"/>
              </a:ext>
            </a:extLst>
          </p:cNvPr>
          <p:cNvSpPr/>
          <p:nvPr/>
        </p:nvSpPr>
        <p:spPr>
          <a:xfrm flipV="1">
            <a:off x="230129" y="2987454"/>
            <a:ext cx="772720" cy="900953"/>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47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3D01-A4B5-43E3-8A96-F2FCAAA2E54E}"/>
              </a:ext>
            </a:extLst>
          </p:cNvPr>
          <p:cNvSpPr>
            <a:spLocks noGrp="1"/>
          </p:cNvSpPr>
          <p:nvPr>
            <p:ph type="title" idx="4294967295"/>
          </p:nvPr>
        </p:nvSpPr>
        <p:spPr>
          <a:xfrm>
            <a:off x="564173" y="2917086"/>
            <a:ext cx="10907784" cy="907941"/>
          </a:xfrm>
        </p:spPr>
        <p:txBody>
          <a:bodyPr/>
          <a:lstStyle/>
          <a:p>
            <a:pPr algn="ctr"/>
            <a:r>
              <a:rPr lang="en-GB" sz="6000" b="1" dirty="0">
                <a:solidFill>
                  <a:schemeClr val="accent3"/>
                </a:solidFill>
              </a:rPr>
              <a:t>Thank you!</a:t>
            </a:r>
          </a:p>
        </p:txBody>
      </p:sp>
      <p:pic>
        <p:nvPicPr>
          <p:cNvPr id="32" name="Picture 8" descr="Adirondack Chairs | Sale Through 03/08 | Wayfair">
            <a:extLst>
              <a:ext uri="{FF2B5EF4-FFF2-40B4-BE49-F238E27FC236}">
                <a16:creationId xmlns:a16="http://schemas.microsoft.com/office/drawing/2014/main" id="{6FBF712F-30CD-4356-B040-B26149851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3458" y="5445120"/>
            <a:ext cx="966649" cy="96664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Roxie Accent Chair | Value City Furniture">
            <a:extLst>
              <a:ext uri="{FF2B5EF4-FFF2-40B4-BE49-F238E27FC236}">
                <a16:creationId xmlns:a16="http://schemas.microsoft.com/office/drawing/2014/main" id="{D93EFFF7-F913-4820-BB41-2147ABA1CA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188" y="5434864"/>
            <a:ext cx="887022" cy="9524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a:extLst>
              <a:ext uri="{FF2B5EF4-FFF2-40B4-BE49-F238E27FC236}">
                <a16:creationId xmlns:a16="http://schemas.microsoft.com/office/drawing/2014/main" id="{CDFD38B9-FE08-435D-B3ED-852A5B7B3D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5010" y="5402049"/>
            <a:ext cx="1051868" cy="105186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291229F7-BD4A-4B29-8D9D-5D7A70F1D265}"/>
              </a:ext>
            </a:extLst>
          </p:cNvPr>
          <p:cNvPicPr>
            <a:picLocks noChangeAspect="1"/>
          </p:cNvPicPr>
          <p:nvPr/>
        </p:nvPicPr>
        <p:blipFill rotWithShape="1">
          <a:blip r:embed="rId6"/>
          <a:srcRect l="12978" t="83652" r="11379" b="7670"/>
          <a:stretch/>
        </p:blipFill>
        <p:spPr>
          <a:xfrm>
            <a:off x="428" y="6326129"/>
            <a:ext cx="12192281" cy="552073"/>
          </a:xfrm>
          <a:prstGeom prst="rect">
            <a:avLst/>
          </a:prstGeom>
        </p:spPr>
      </p:pic>
      <p:pic>
        <p:nvPicPr>
          <p:cNvPr id="36" name="Picture 35">
            <a:extLst>
              <a:ext uri="{FF2B5EF4-FFF2-40B4-BE49-F238E27FC236}">
                <a16:creationId xmlns:a16="http://schemas.microsoft.com/office/drawing/2014/main" id="{7DDBF6FF-064A-4198-A062-B0F8EF9080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09854" y="5561748"/>
            <a:ext cx="896650" cy="765952"/>
          </a:xfrm>
          <a:prstGeom prst="rect">
            <a:avLst/>
          </a:prstGeom>
        </p:spPr>
      </p:pic>
      <p:pic>
        <p:nvPicPr>
          <p:cNvPr id="37" name="Picture 36">
            <a:extLst>
              <a:ext uri="{FF2B5EF4-FFF2-40B4-BE49-F238E27FC236}">
                <a16:creationId xmlns:a16="http://schemas.microsoft.com/office/drawing/2014/main" id="{73698F72-FA5F-4CEE-8B27-6731A95B4A3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38176" y="566269"/>
            <a:ext cx="971316" cy="880255"/>
          </a:xfrm>
          <a:prstGeom prst="rect">
            <a:avLst/>
          </a:prstGeom>
        </p:spPr>
      </p:pic>
      <p:pic>
        <p:nvPicPr>
          <p:cNvPr id="38" name="Picture 37">
            <a:extLst>
              <a:ext uri="{FF2B5EF4-FFF2-40B4-BE49-F238E27FC236}">
                <a16:creationId xmlns:a16="http://schemas.microsoft.com/office/drawing/2014/main" id="{2D819C04-60BC-4852-BD22-463E129A3D06}"/>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contrast="52000"/>
                    </a14:imgEffect>
                  </a14:imgLayer>
                </a14:imgProps>
              </a:ext>
              <a:ext uri="{28A0092B-C50C-407E-A947-70E740481C1C}">
                <a14:useLocalDpi xmlns:a14="http://schemas.microsoft.com/office/drawing/2010/main" val="0"/>
              </a:ext>
            </a:extLst>
          </a:blip>
          <a:srcRect r="18614"/>
          <a:stretch/>
        </p:blipFill>
        <p:spPr>
          <a:xfrm>
            <a:off x="11188596" y="3560738"/>
            <a:ext cx="997266" cy="1225365"/>
          </a:xfrm>
          <a:prstGeom prst="rect">
            <a:avLst/>
          </a:prstGeom>
        </p:spPr>
      </p:pic>
      <p:pic>
        <p:nvPicPr>
          <p:cNvPr id="39" name="Picture 38">
            <a:extLst>
              <a:ext uri="{FF2B5EF4-FFF2-40B4-BE49-F238E27FC236}">
                <a16:creationId xmlns:a16="http://schemas.microsoft.com/office/drawing/2014/main" id="{EC3DC810-8803-4B6F-95C7-6C736E30FCE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30338" y="5402048"/>
            <a:ext cx="1051868" cy="946683"/>
          </a:xfrm>
          <a:prstGeom prst="rect">
            <a:avLst/>
          </a:prstGeom>
        </p:spPr>
      </p:pic>
      <p:pic>
        <p:nvPicPr>
          <p:cNvPr id="40" name="Picture 39">
            <a:extLst>
              <a:ext uri="{FF2B5EF4-FFF2-40B4-BE49-F238E27FC236}">
                <a16:creationId xmlns:a16="http://schemas.microsoft.com/office/drawing/2014/main" id="{EB03216C-F39B-4731-A0FF-43BBE46AEFC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20848" y="5430132"/>
            <a:ext cx="1350263" cy="932070"/>
          </a:xfrm>
          <a:prstGeom prst="rect">
            <a:avLst/>
          </a:prstGeom>
        </p:spPr>
      </p:pic>
      <p:pic>
        <p:nvPicPr>
          <p:cNvPr id="41" name="Picture 40">
            <a:extLst>
              <a:ext uri="{FF2B5EF4-FFF2-40B4-BE49-F238E27FC236}">
                <a16:creationId xmlns:a16="http://schemas.microsoft.com/office/drawing/2014/main" id="{8AA00C25-1FA4-44C6-94C8-602B2693C2C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9433" y="3370174"/>
            <a:ext cx="887022" cy="803247"/>
          </a:xfrm>
          <a:prstGeom prst="rect">
            <a:avLst/>
          </a:prstGeom>
        </p:spPr>
      </p:pic>
      <p:pic>
        <p:nvPicPr>
          <p:cNvPr id="42" name="Picture 41">
            <a:extLst>
              <a:ext uri="{FF2B5EF4-FFF2-40B4-BE49-F238E27FC236}">
                <a16:creationId xmlns:a16="http://schemas.microsoft.com/office/drawing/2014/main" id="{EED2B524-2266-4DEC-9D47-7F03955C3E9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4660" y="2105723"/>
            <a:ext cx="1306323" cy="1045058"/>
          </a:xfrm>
          <a:prstGeom prst="rect">
            <a:avLst/>
          </a:prstGeom>
        </p:spPr>
      </p:pic>
      <p:pic>
        <p:nvPicPr>
          <p:cNvPr id="43" name="Picture 42">
            <a:extLst>
              <a:ext uri="{FF2B5EF4-FFF2-40B4-BE49-F238E27FC236}">
                <a16:creationId xmlns:a16="http://schemas.microsoft.com/office/drawing/2014/main" id="{C4798CA1-A8E8-4ABE-816A-A243EA01C70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78449" y="785170"/>
            <a:ext cx="790621" cy="829544"/>
          </a:xfrm>
          <a:prstGeom prst="rect">
            <a:avLst/>
          </a:prstGeom>
        </p:spPr>
      </p:pic>
      <p:pic>
        <p:nvPicPr>
          <p:cNvPr id="44" name="Picture 43">
            <a:extLst>
              <a:ext uri="{FF2B5EF4-FFF2-40B4-BE49-F238E27FC236}">
                <a16:creationId xmlns:a16="http://schemas.microsoft.com/office/drawing/2014/main" id="{39F308F6-6420-49CA-B1C6-77443609611C}"/>
              </a:ext>
            </a:extLst>
          </p:cNvPr>
          <p:cNvPicPr>
            <a:picLocks noChangeAspect="1"/>
          </p:cNvPicPr>
          <p:nvPr/>
        </p:nvPicPr>
        <p:blipFill rotWithShape="1">
          <a:blip r:embed="rId16" cstate="print">
            <a:extLst>
              <a:ext uri="{BEBA8EAE-BF5A-486C-A8C5-ECC9F3942E4B}">
                <a14:imgProps xmlns:a14="http://schemas.microsoft.com/office/drawing/2010/main">
                  <a14:imgLayer r:embed="rId17">
                    <a14:imgEffect>
                      <a14:brightnessContrast contrast="47000"/>
                    </a14:imgEffect>
                  </a14:imgLayer>
                </a14:imgProps>
              </a:ext>
              <a:ext uri="{28A0092B-C50C-407E-A947-70E740481C1C}">
                <a14:useLocalDpi xmlns:a14="http://schemas.microsoft.com/office/drawing/2010/main" val="0"/>
              </a:ext>
            </a:extLst>
          </a:blip>
          <a:srcRect t="8068"/>
          <a:stretch/>
        </p:blipFill>
        <p:spPr>
          <a:xfrm>
            <a:off x="3924122" y="31514"/>
            <a:ext cx="887742" cy="1092961"/>
          </a:xfrm>
          <a:prstGeom prst="rect">
            <a:avLst/>
          </a:prstGeom>
        </p:spPr>
      </p:pic>
      <p:pic>
        <p:nvPicPr>
          <p:cNvPr id="45" name="Picture 44">
            <a:extLst>
              <a:ext uri="{FF2B5EF4-FFF2-40B4-BE49-F238E27FC236}">
                <a16:creationId xmlns:a16="http://schemas.microsoft.com/office/drawing/2014/main" id="{108CA403-1C8A-43F4-BAD7-28C4EB8D2BA2}"/>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t="15237" b="12896"/>
          <a:stretch/>
        </p:blipFill>
        <p:spPr>
          <a:xfrm>
            <a:off x="4748147" y="119660"/>
            <a:ext cx="1306323" cy="1004815"/>
          </a:xfrm>
          <a:prstGeom prst="rect">
            <a:avLst/>
          </a:prstGeom>
        </p:spPr>
      </p:pic>
      <p:pic>
        <p:nvPicPr>
          <p:cNvPr id="46" name="Picture 2">
            <a:extLst>
              <a:ext uri="{FF2B5EF4-FFF2-40B4-BE49-F238E27FC236}">
                <a16:creationId xmlns:a16="http://schemas.microsoft.com/office/drawing/2014/main" id="{0E11CAF3-8871-4F2A-856A-8A450070F95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362220" y="5430132"/>
            <a:ext cx="899823" cy="89982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a:extLst>
              <a:ext uri="{FF2B5EF4-FFF2-40B4-BE49-F238E27FC236}">
                <a16:creationId xmlns:a16="http://schemas.microsoft.com/office/drawing/2014/main" id="{482C6B39-9191-4600-A235-CCDD946C2CE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75307" y="294931"/>
            <a:ext cx="829544" cy="82954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0" descr="Mid-Century Show Wood Chair">
            <a:extLst>
              <a:ext uri="{FF2B5EF4-FFF2-40B4-BE49-F238E27FC236}">
                <a16:creationId xmlns:a16="http://schemas.microsoft.com/office/drawing/2014/main" id="{9D58162F-2592-4FBF-BDE4-09A31D58BE6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19817" y="1210215"/>
            <a:ext cx="958631" cy="95863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4" descr="Accent Chairs | Sale Through 03/08 | Wayfair">
            <a:extLst>
              <a:ext uri="{FF2B5EF4-FFF2-40B4-BE49-F238E27FC236}">
                <a16:creationId xmlns:a16="http://schemas.microsoft.com/office/drawing/2014/main" id="{D543FFED-9EDC-4BAC-A177-97CCA46F45D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090554" y="311518"/>
            <a:ext cx="958631" cy="95863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6" descr="Accent Chairs | Ashley Furniture HomeStore">
            <a:extLst>
              <a:ext uri="{FF2B5EF4-FFF2-40B4-BE49-F238E27FC236}">
                <a16:creationId xmlns:a16="http://schemas.microsoft.com/office/drawing/2014/main" id="{959DB5F1-A7F5-4C27-A36E-17838E4202B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99132" y="5227761"/>
            <a:ext cx="896650" cy="97137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8" descr="Elroy Sherpa Accent Chair With Wood Legs Cream - Threshold™ Designed With  Studio McGee : Target">
            <a:extLst>
              <a:ext uri="{FF2B5EF4-FFF2-40B4-BE49-F238E27FC236}">
                <a16:creationId xmlns:a16="http://schemas.microsoft.com/office/drawing/2014/main" id="{2DC88E1A-EB25-4326-8AE1-566C06D1487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065366" y="1530236"/>
            <a:ext cx="1126206" cy="112620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0" descr="Mid Century Modern Swivel Chairs | Joybird">
            <a:extLst>
              <a:ext uri="{FF2B5EF4-FFF2-40B4-BE49-F238E27FC236}">
                <a16:creationId xmlns:a16="http://schemas.microsoft.com/office/drawing/2014/main" id="{6135CB12-FFE1-4C07-A722-F8750F4CE835}"/>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19188" y="4249576"/>
            <a:ext cx="997266" cy="96664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6" descr="Chair images free stock photos download (396 Free stock photos) for  commercial use. format: HD high resolution jpg images">
            <a:extLst>
              <a:ext uri="{FF2B5EF4-FFF2-40B4-BE49-F238E27FC236}">
                <a16:creationId xmlns:a16="http://schemas.microsoft.com/office/drawing/2014/main" id="{F9555193-31B7-4124-9F23-D9662FB57115}"/>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1227231" y="2566222"/>
            <a:ext cx="958631" cy="89665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8" descr="Dagget Mixed Material Accent Chair - Threshold™ Designed With Studio McGee  : Target">
            <a:extLst>
              <a:ext uri="{FF2B5EF4-FFF2-40B4-BE49-F238E27FC236}">
                <a16:creationId xmlns:a16="http://schemas.microsoft.com/office/drawing/2014/main" id="{C2F17C01-E5A8-4EAE-9087-DB2DD0115759}"/>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910073" y="4653122"/>
            <a:ext cx="1126205" cy="112620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1A6A88EC-87B6-421B-A716-DF8B6B15F7EB}"/>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flipH="1">
            <a:off x="8244241" y="188752"/>
            <a:ext cx="806251" cy="958445"/>
          </a:xfrm>
          <a:prstGeom prst="rect">
            <a:avLst/>
          </a:prstGeom>
        </p:spPr>
      </p:pic>
      <p:pic>
        <p:nvPicPr>
          <p:cNvPr id="56" name="Picture 55">
            <a:extLst>
              <a:ext uri="{FF2B5EF4-FFF2-40B4-BE49-F238E27FC236}">
                <a16:creationId xmlns:a16="http://schemas.microsoft.com/office/drawing/2014/main" id="{6BE48972-A483-47E3-96E3-8D89E88223DB}"/>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flipH="1">
            <a:off x="10499070" y="5411243"/>
            <a:ext cx="898317" cy="928564"/>
          </a:xfrm>
          <a:prstGeom prst="rect">
            <a:avLst/>
          </a:prstGeom>
        </p:spPr>
      </p:pic>
      <p:pic>
        <p:nvPicPr>
          <p:cNvPr id="57" name="Picture 6">
            <a:extLst>
              <a:ext uri="{FF2B5EF4-FFF2-40B4-BE49-F238E27FC236}">
                <a16:creationId xmlns:a16="http://schemas.microsoft.com/office/drawing/2014/main" id="{EAEFD19B-88F4-47C6-8602-FD99BB79E6D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86715" y="233771"/>
            <a:ext cx="829544" cy="82954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8" descr="Dagget Mixed Material Accent Chair - Threshold™ Designed With Studio McGee  : Target">
            <a:extLst>
              <a:ext uri="{FF2B5EF4-FFF2-40B4-BE49-F238E27FC236}">
                <a16:creationId xmlns:a16="http://schemas.microsoft.com/office/drawing/2014/main" id="{C4FB4397-738B-463E-8186-8AA17481CE5E}"/>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054470" y="58965"/>
            <a:ext cx="1126205" cy="112620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a:extLst>
              <a:ext uri="{FF2B5EF4-FFF2-40B4-BE49-F238E27FC236}">
                <a16:creationId xmlns:a16="http://schemas.microsoft.com/office/drawing/2014/main" id="{D1596DA1-85F4-40B3-AE10-84C2F9271253}"/>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0896807" y="907831"/>
            <a:ext cx="622213" cy="901760"/>
          </a:xfrm>
          <a:prstGeom prst="rect">
            <a:avLst/>
          </a:prstGeom>
        </p:spPr>
      </p:pic>
    </p:spTree>
    <p:extLst>
      <p:ext uri="{BB962C8B-B14F-4D97-AF65-F5344CB8AC3E}">
        <p14:creationId xmlns:p14="http://schemas.microsoft.com/office/powerpoint/2010/main" val="2828697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7AD6C-63CF-4DD1-B409-39B77011423B}"/>
              </a:ext>
            </a:extLst>
          </p:cNvPr>
          <p:cNvSpPr>
            <a:spLocks noGrp="1"/>
          </p:cNvSpPr>
          <p:nvPr>
            <p:ph type="title"/>
          </p:nvPr>
        </p:nvSpPr>
        <p:spPr/>
        <p:txBody>
          <a:bodyPr/>
          <a:lstStyle/>
          <a:p>
            <a:br>
              <a:rPr lang="en-US"/>
            </a:br>
            <a:endParaRPr lang="es-AR"/>
          </a:p>
        </p:txBody>
      </p:sp>
      <p:sp>
        <p:nvSpPr>
          <p:cNvPr id="7" name="Content Placeholder 6">
            <a:extLst>
              <a:ext uri="{FF2B5EF4-FFF2-40B4-BE49-F238E27FC236}">
                <a16:creationId xmlns:a16="http://schemas.microsoft.com/office/drawing/2014/main" id="{5FD2EA24-7036-44C6-8ABA-EA37A534A0BC}"/>
              </a:ext>
            </a:extLst>
          </p:cNvPr>
          <p:cNvSpPr>
            <a:spLocks noGrp="1"/>
          </p:cNvSpPr>
          <p:nvPr>
            <p:ph type="body" idx="4294967295"/>
          </p:nvPr>
        </p:nvSpPr>
        <p:spPr>
          <a:xfrm>
            <a:off x="672352" y="1404937"/>
            <a:ext cx="9894047" cy="5006339"/>
          </a:xfrm>
        </p:spPr>
        <p:txBody>
          <a:bodyPr/>
          <a:lstStyle/>
          <a:p>
            <a:pPr marL="207935" indent="-207935">
              <a:lnSpc>
                <a:spcPct val="107000"/>
              </a:lnSpc>
              <a:spcAft>
                <a:spcPts val="1200"/>
              </a:spcAft>
              <a:buFont typeface="Symbol" panose="05050102010706020507" pitchFamily="18" charset="2"/>
              <a:buChar char=""/>
            </a:pPr>
            <a:r>
              <a:rPr lang="en-US" dirty="0">
                <a:solidFill>
                  <a:schemeClr val="bg1"/>
                </a:solidFill>
                <a:ea typeface="Times New Roman" panose="02020603050405020304" pitchFamily="18" charset="0"/>
              </a:rPr>
              <a:t>People living with disabilities have the same rights and needs related to sexual and reproductive health </a:t>
            </a:r>
            <a:r>
              <a:rPr lang="en-US" dirty="0">
                <a:solidFill>
                  <a:schemeClr val="bg1"/>
                </a:solidFill>
                <a:ea typeface="Calibri Light" panose="020F0302020204030204" pitchFamily="34" charset="0"/>
              </a:rPr>
              <a:t>as people living without disabilities.</a:t>
            </a:r>
          </a:p>
          <a:p>
            <a:pPr marL="207935" indent="-207935">
              <a:lnSpc>
                <a:spcPct val="107000"/>
              </a:lnSpc>
              <a:spcAft>
                <a:spcPts val="1200"/>
              </a:spcAft>
              <a:buFont typeface="Symbol" panose="05050102010706020507" pitchFamily="18" charset="2"/>
              <a:buChar char=""/>
            </a:pPr>
            <a:r>
              <a:rPr lang="en-US" dirty="0">
                <a:solidFill>
                  <a:schemeClr val="bg1"/>
                </a:solidFill>
                <a:ea typeface="Times New Roman" panose="02020603050405020304" pitchFamily="18" charset="0"/>
              </a:rPr>
              <a:t>There is often a gap in our capacity or confidence to deliver services to people with disabilities.</a:t>
            </a:r>
          </a:p>
          <a:p>
            <a:pPr marL="207935" indent="-207935">
              <a:lnSpc>
                <a:spcPct val="107000"/>
              </a:lnSpc>
              <a:spcAft>
                <a:spcPts val="1200"/>
              </a:spcAft>
              <a:buFont typeface="Symbol" panose="05050102010706020507" pitchFamily="18" charset="2"/>
              <a:buChar char=""/>
            </a:pPr>
            <a:r>
              <a:rPr lang="en-US" dirty="0">
                <a:solidFill>
                  <a:schemeClr val="bg1"/>
                </a:solidFill>
                <a:ea typeface="Times New Roman" panose="02020603050405020304" pitchFamily="18" charset="0"/>
              </a:rPr>
              <a:t>We need to think about people with disabilities when we think about sexual and reproductive health information and care in order to increase accessibility.</a:t>
            </a:r>
          </a:p>
          <a:p>
            <a:pPr marL="207935" indent="-207935">
              <a:lnSpc>
                <a:spcPct val="107000"/>
              </a:lnSpc>
              <a:spcAft>
                <a:spcPts val="1200"/>
              </a:spcAft>
              <a:buFont typeface="Symbol" panose="05050102010706020507" pitchFamily="18" charset="2"/>
              <a:buChar char=""/>
            </a:pPr>
            <a:r>
              <a:rPr lang="en-US" dirty="0">
                <a:solidFill>
                  <a:schemeClr val="bg1"/>
                </a:solidFill>
                <a:ea typeface="Times New Roman" panose="02020603050405020304" pitchFamily="18" charset="0"/>
              </a:rPr>
              <a:t>Unfortunately, living with a disability is stigmatized in nearly every culture around the world.</a:t>
            </a:r>
          </a:p>
          <a:p>
            <a:pPr marL="207935" indent="-207935">
              <a:lnSpc>
                <a:spcPct val="107000"/>
              </a:lnSpc>
              <a:spcAft>
                <a:spcPts val="1200"/>
              </a:spcAft>
              <a:buFont typeface="Symbol" panose="05050102010706020507" pitchFamily="18" charset="2"/>
              <a:buChar char=""/>
            </a:pPr>
            <a:r>
              <a:rPr lang="en-US" dirty="0">
                <a:solidFill>
                  <a:schemeClr val="bg1"/>
                </a:solidFill>
                <a:ea typeface="Calibri" panose="020F0502020204030204" pitchFamily="34" charset="0"/>
              </a:rPr>
              <a:t>Because of isolation and separation, many people’s experience with disability inclusion doesn’t reflect the prevalence of people with disabilities in the world.</a:t>
            </a:r>
          </a:p>
          <a:p>
            <a:pPr marL="207935" indent="-207935">
              <a:lnSpc>
                <a:spcPct val="107000"/>
              </a:lnSpc>
              <a:spcAft>
                <a:spcPts val="1200"/>
              </a:spcAft>
              <a:buFont typeface="Symbol" panose="05050102010706020507" pitchFamily="18" charset="2"/>
              <a:buChar char=""/>
            </a:pPr>
            <a:r>
              <a:rPr lang="en-US" dirty="0">
                <a:solidFill>
                  <a:schemeClr val="bg1"/>
                </a:solidFill>
                <a:ea typeface="Calibri Light" panose="020F0302020204030204" pitchFamily="34" charset="0"/>
              </a:rPr>
              <a:t>Our experiences of disability within the culture we live in can influence how we think about serving clients with disabilities and meeting their sexual and reproductive health needs.</a:t>
            </a:r>
          </a:p>
          <a:p>
            <a:pPr marL="207935" indent="-207935">
              <a:lnSpc>
                <a:spcPct val="107000"/>
              </a:lnSpc>
              <a:spcAft>
                <a:spcPts val="1200"/>
              </a:spcAft>
              <a:buFont typeface="Symbol" panose="05050102010706020507" pitchFamily="18" charset="2"/>
              <a:buChar char=""/>
            </a:pPr>
            <a:r>
              <a:rPr lang="en-US" dirty="0">
                <a:solidFill>
                  <a:schemeClr val="bg1"/>
                </a:solidFill>
                <a:ea typeface="Calibri" panose="020F0502020204030204" pitchFamily="34" charset="0"/>
              </a:rPr>
              <a:t>Disability inclusion is relevant to all of our lives and professional roles.</a:t>
            </a:r>
          </a:p>
        </p:txBody>
      </p:sp>
      <p:sp>
        <p:nvSpPr>
          <p:cNvPr id="8" name="TextBox 7">
            <a:extLst>
              <a:ext uri="{FF2B5EF4-FFF2-40B4-BE49-F238E27FC236}">
                <a16:creationId xmlns:a16="http://schemas.microsoft.com/office/drawing/2014/main" id="{FA83C1C7-DA85-4EB4-AD25-3E02C823275A}"/>
              </a:ext>
            </a:extLst>
          </p:cNvPr>
          <p:cNvSpPr txBox="1"/>
          <p:nvPr/>
        </p:nvSpPr>
        <p:spPr>
          <a:xfrm>
            <a:off x="535162" y="446723"/>
            <a:ext cx="6895000" cy="830997"/>
          </a:xfrm>
          <a:prstGeom prst="rect">
            <a:avLst/>
          </a:prstGeom>
          <a:noFill/>
        </p:spPr>
        <p:txBody>
          <a:bodyPr wrap="square" rtlCol="0">
            <a:spAutoFit/>
          </a:bodyPr>
          <a:lstStyle/>
          <a:p>
            <a:pPr defTabSz="554492"/>
            <a:r>
              <a:rPr lang="en-US" sz="4800" b="1" dirty="0">
                <a:solidFill>
                  <a:schemeClr val="accent1"/>
                </a:solidFill>
                <a:latin typeface="Arial" panose="020B0604020202020204" pitchFamily="34" charset="0"/>
                <a:cs typeface="Arial" panose="020B0604020202020204" pitchFamily="34" charset="0"/>
              </a:rPr>
              <a:t>Key messages</a:t>
            </a:r>
          </a:p>
        </p:txBody>
      </p:sp>
    </p:spTree>
    <p:extLst>
      <p:ext uri="{BB962C8B-B14F-4D97-AF65-F5344CB8AC3E}">
        <p14:creationId xmlns:p14="http://schemas.microsoft.com/office/powerpoint/2010/main" val="2270114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790727-082B-4AA1-8EB8-9121FDEB9CB7}"/>
              </a:ext>
            </a:extLst>
          </p:cNvPr>
          <p:cNvSpPr>
            <a:spLocks noGrp="1"/>
          </p:cNvSpPr>
          <p:nvPr>
            <p:ph type="title"/>
          </p:nvPr>
        </p:nvSpPr>
        <p:spPr/>
        <p:txBody>
          <a:bodyPr/>
          <a:lstStyle/>
          <a:p>
            <a:r>
              <a:rPr lang="en-GB" dirty="0"/>
              <a:t>The Wall</a:t>
            </a:r>
          </a:p>
        </p:txBody>
      </p:sp>
    </p:spTree>
    <p:extLst>
      <p:ext uri="{BB962C8B-B14F-4D97-AF65-F5344CB8AC3E}">
        <p14:creationId xmlns:p14="http://schemas.microsoft.com/office/powerpoint/2010/main" val="2035643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3DC5-BB41-4FB9-ACCD-D15827086779}"/>
              </a:ext>
            </a:extLst>
          </p:cNvPr>
          <p:cNvSpPr>
            <a:spLocks noGrp="1"/>
          </p:cNvSpPr>
          <p:nvPr>
            <p:ph type="title"/>
          </p:nvPr>
        </p:nvSpPr>
        <p:spPr/>
        <p:txBody>
          <a:bodyPr/>
          <a:lstStyle/>
          <a:p>
            <a:r>
              <a:rPr lang="en-GB" b="1" dirty="0"/>
              <a:t>The building blocks of disability and inclusion</a:t>
            </a:r>
          </a:p>
        </p:txBody>
      </p:sp>
      <p:pic>
        <p:nvPicPr>
          <p:cNvPr id="11" name="Picture 10" descr="Graphical user interface, text, application, chat or text message&#10;&#10;Description automatically generated">
            <a:extLst>
              <a:ext uri="{FF2B5EF4-FFF2-40B4-BE49-F238E27FC236}">
                <a16:creationId xmlns:a16="http://schemas.microsoft.com/office/drawing/2014/main" id="{8D97A02E-9E58-F54F-AF90-44FEC7B2AC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235" y="3114674"/>
            <a:ext cx="10539275" cy="1842651"/>
          </a:xfrm>
          <a:prstGeom prst="rect">
            <a:avLst/>
          </a:prstGeom>
        </p:spPr>
      </p:pic>
    </p:spTree>
    <p:extLst>
      <p:ext uri="{BB962C8B-B14F-4D97-AF65-F5344CB8AC3E}">
        <p14:creationId xmlns:p14="http://schemas.microsoft.com/office/powerpoint/2010/main" val="2267621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3D01-A4B5-43E3-8A96-F2FCAAA2E54E}"/>
              </a:ext>
            </a:extLst>
          </p:cNvPr>
          <p:cNvSpPr>
            <a:spLocks noGrp="1"/>
          </p:cNvSpPr>
          <p:nvPr>
            <p:ph type="title"/>
          </p:nvPr>
        </p:nvSpPr>
        <p:spPr/>
        <p:txBody>
          <a:bodyPr>
            <a:normAutofit/>
          </a:bodyPr>
          <a:lstStyle/>
          <a:p>
            <a:r>
              <a:rPr lang="en-GB" b="1" dirty="0"/>
              <a:t>Barriers to inclusion</a:t>
            </a:r>
          </a:p>
        </p:txBody>
      </p:sp>
      <p:sp>
        <p:nvSpPr>
          <p:cNvPr id="4" name="Date Placeholder 3">
            <a:extLst>
              <a:ext uri="{FF2B5EF4-FFF2-40B4-BE49-F238E27FC236}">
                <a16:creationId xmlns:a16="http://schemas.microsoft.com/office/drawing/2014/main" id="{47FAC76A-7458-4F27-BD4C-0FF106A72509}"/>
              </a:ext>
            </a:extLst>
          </p:cNvPr>
          <p:cNvSpPr>
            <a:spLocks noGrp="1"/>
          </p:cNvSpPr>
          <p:nvPr>
            <p:ph type="dt" sz="half" idx="4294967295"/>
          </p:nvPr>
        </p:nvSpPr>
        <p:spPr>
          <a:xfrm>
            <a:off x="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EAD41D-394B-1846-93E9-A57019822FBB}" type="datetime1">
              <a:rPr kumimoji="0" lang="en-GB" sz="1200" b="0" i="0" u="none" strike="noStrike" kern="1200" cap="none" spc="0" normalizeH="0" baseline="0" noProof="0" smtClean="0">
                <a:ln>
                  <a:noFill/>
                </a:ln>
                <a:solidFill>
                  <a:srgbClr val="C3002C"/>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28/02/2022</a:t>
            </a:fld>
            <a:endParaRPr kumimoji="0" lang="en-US" sz="1200" b="0" i="0" u="none" strike="noStrike" kern="1200" cap="none" spc="0" normalizeH="0" baseline="0" noProof="0">
              <a:ln>
                <a:noFill/>
              </a:ln>
              <a:solidFill>
                <a:srgbClr val="C3002C"/>
              </a:solidFill>
              <a:effectLst/>
              <a:uLnTx/>
              <a:uFillTx/>
              <a:latin typeface="Arial" charset="0"/>
              <a:cs typeface="Arial" charset="0"/>
            </a:endParaRPr>
          </a:p>
        </p:txBody>
      </p:sp>
      <p:sp>
        <p:nvSpPr>
          <p:cNvPr id="6" name="Slide Number Placeholder 5">
            <a:extLst>
              <a:ext uri="{FF2B5EF4-FFF2-40B4-BE49-F238E27FC236}">
                <a16:creationId xmlns:a16="http://schemas.microsoft.com/office/drawing/2014/main" id="{E443C61E-2CA7-4DA8-99D8-A2272957EEEC}"/>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137F94-C04C-7540-85FD-4F3E51701860}" type="slidenum">
              <a:rPr kumimoji="0" lang="en-US" sz="1200" b="0"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FFFFFF"/>
              </a:solidFill>
              <a:effectLst/>
              <a:uLnTx/>
              <a:uFillTx/>
              <a:latin typeface="Arial" charset="0"/>
              <a:cs typeface="Arial" charset="0"/>
            </a:endParaRPr>
          </a:p>
        </p:txBody>
      </p:sp>
      <p:pic>
        <p:nvPicPr>
          <p:cNvPr id="12" name="Picture 11">
            <a:extLst>
              <a:ext uri="{FF2B5EF4-FFF2-40B4-BE49-F238E27FC236}">
                <a16:creationId xmlns:a16="http://schemas.microsoft.com/office/drawing/2014/main" id="{DA164B34-8461-8B49-9BD6-23DD4DC7D4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2235" y="3114674"/>
            <a:ext cx="10539274" cy="1842651"/>
          </a:xfrm>
          <a:prstGeom prst="rect">
            <a:avLst/>
          </a:prstGeom>
        </p:spPr>
      </p:pic>
    </p:spTree>
    <p:extLst>
      <p:ext uri="{BB962C8B-B14F-4D97-AF65-F5344CB8AC3E}">
        <p14:creationId xmlns:p14="http://schemas.microsoft.com/office/powerpoint/2010/main" val="3933694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037F-14D6-41D3-A4CB-199A88B5BF25}"/>
              </a:ext>
            </a:extLst>
          </p:cNvPr>
          <p:cNvSpPr>
            <a:spLocks noGrp="1"/>
          </p:cNvSpPr>
          <p:nvPr>
            <p:ph type="title"/>
          </p:nvPr>
        </p:nvSpPr>
        <p:spPr>
          <a:xfrm>
            <a:off x="351833" y="281827"/>
            <a:ext cx="9351600" cy="1325067"/>
          </a:xfrm>
        </p:spPr>
        <p:txBody>
          <a:bodyPr/>
          <a:lstStyle/>
          <a:p>
            <a:r>
              <a:rPr lang="en-GB" b="1" dirty="0"/>
              <a:t>Barriers to inclusion</a:t>
            </a:r>
          </a:p>
        </p:txBody>
      </p:sp>
      <p:sp>
        <p:nvSpPr>
          <p:cNvPr id="5" name="Date Placeholder 4">
            <a:extLst>
              <a:ext uri="{FF2B5EF4-FFF2-40B4-BE49-F238E27FC236}">
                <a16:creationId xmlns:a16="http://schemas.microsoft.com/office/drawing/2014/main" id="{B84613A0-01DD-49F1-9A93-750B23E0FA06}"/>
              </a:ext>
            </a:extLst>
          </p:cNvPr>
          <p:cNvSpPr>
            <a:spLocks noGrp="1"/>
          </p:cNvSpPr>
          <p:nvPr>
            <p:ph type="dt" sz="half" idx="4294967295"/>
          </p:nvPr>
        </p:nvSpPr>
        <p:spPr>
          <a:xfrm>
            <a:off x="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D04C49-D684-194B-9B3D-77A7592006D0}" type="datetime1">
              <a:rPr kumimoji="0" lang="en-GB" sz="1200" b="0" i="0" u="none" strike="noStrike" kern="1200" cap="none" spc="0" normalizeH="0" baseline="0" noProof="0" smtClean="0">
                <a:ln>
                  <a:noFill/>
                </a:ln>
                <a:solidFill>
                  <a:srgbClr val="C3002C"/>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28/02/2022</a:t>
            </a:fld>
            <a:endParaRPr kumimoji="0" lang="en-US" sz="1200" b="0" i="0" u="none" strike="noStrike" kern="1200" cap="none" spc="0" normalizeH="0" baseline="0" noProof="0">
              <a:ln>
                <a:noFill/>
              </a:ln>
              <a:solidFill>
                <a:srgbClr val="C3002C"/>
              </a:solidFill>
              <a:effectLst/>
              <a:uLnTx/>
              <a:uFillTx/>
              <a:latin typeface="Arial" charset="0"/>
              <a:cs typeface="Arial" charset="0"/>
            </a:endParaRPr>
          </a:p>
        </p:txBody>
      </p:sp>
      <p:sp>
        <p:nvSpPr>
          <p:cNvPr id="7" name="Slide Number Placeholder 6">
            <a:extLst>
              <a:ext uri="{FF2B5EF4-FFF2-40B4-BE49-F238E27FC236}">
                <a16:creationId xmlns:a16="http://schemas.microsoft.com/office/drawing/2014/main" id="{BD57DF2F-975F-44ED-854E-E8D04B71A9FE}"/>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AE0FF3-066E-B040-B442-D5162B3F2CC7}" type="slidenum">
              <a:rPr kumimoji="0" lang="en-US" sz="1200" b="0"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FFFFFF"/>
              </a:solidFill>
              <a:effectLst/>
              <a:uLnTx/>
              <a:uFillTx/>
              <a:latin typeface="Arial" charset="0"/>
              <a:cs typeface="Arial" charset="0"/>
            </a:endParaRPr>
          </a:p>
        </p:txBody>
      </p:sp>
      <p:pic>
        <p:nvPicPr>
          <p:cNvPr id="8" name="Picture 7">
            <a:extLst>
              <a:ext uri="{FF2B5EF4-FFF2-40B4-BE49-F238E27FC236}">
                <a16:creationId xmlns:a16="http://schemas.microsoft.com/office/drawing/2014/main" id="{14A5DB54-20CE-45C9-BD10-2BB8E3C9D0AE}"/>
              </a:ext>
            </a:extLst>
          </p:cNvPr>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2879407" y="1448435"/>
            <a:ext cx="8563829" cy="5273040"/>
          </a:xfrm>
          <a:prstGeom prst="rect">
            <a:avLst/>
          </a:prstGeom>
          <a:noFill/>
        </p:spPr>
      </p:pic>
    </p:spTree>
    <p:extLst>
      <p:ext uri="{BB962C8B-B14F-4D97-AF65-F5344CB8AC3E}">
        <p14:creationId xmlns:p14="http://schemas.microsoft.com/office/powerpoint/2010/main" val="9535012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452BE0-C8AB-4514-AD68-F2167E64C391}"/>
              </a:ext>
            </a:extLst>
          </p:cNvPr>
          <p:cNvSpPr>
            <a:spLocks noGrp="1"/>
          </p:cNvSpPr>
          <p:nvPr>
            <p:ph type="title"/>
          </p:nvPr>
        </p:nvSpPr>
        <p:spPr/>
        <p:txBody>
          <a:bodyPr/>
          <a:lstStyle/>
          <a:p>
            <a:r>
              <a:rPr lang="en-GB" dirty="0"/>
              <a:t>Optional extras</a:t>
            </a:r>
          </a:p>
        </p:txBody>
      </p:sp>
      <p:sp>
        <p:nvSpPr>
          <p:cNvPr id="7" name="Text Placeholder 6">
            <a:extLst>
              <a:ext uri="{FF2B5EF4-FFF2-40B4-BE49-F238E27FC236}">
                <a16:creationId xmlns:a16="http://schemas.microsoft.com/office/drawing/2014/main" id="{A11A79EC-7652-1B4A-BD3F-937E51F19F6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251557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124B6-9A22-4D5A-81C2-F404F952CF08}"/>
              </a:ext>
            </a:extLst>
          </p:cNvPr>
          <p:cNvSpPr>
            <a:spLocks noGrp="1"/>
          </p:cNvSpPr>
          <p:nvPr>
            <p:ph type="title"/>
          </p:nvPr>
        </p:nvSpPr>
        <p:spPr>
          <a:xfrm>
            <a:off x="351837" y="739027"/>
            <a:ext cx="8415600" cy="2238800"/>
          </a:xfrm>
        </p:spPr>
        <p:txBody>
          <a:bodyPr wrap="square" anchor="t">
            <a:normAutofit/>
          </a:bodyPr>
          <a:lstStyle/>
          <a:p>
            <a:pPr>
              <a:lnSpc>
                <a:spcPct val="90000"/>
              </a:lnSpc>
            </a:pPr>
            <a:r>
              <a:rPr lang="en-GB" sz="4800" b="1" dirty="0"/>
              <a:t>UN CRPD Article 6: Women with disabilities</a:t>
            </a:r>
            <a:r>
              <a:rPr lang="en-GB" sz="4800" dirty="0"/>
              <a:t> </a:t>
            </a:r>
          </a:p>
        </p:txBody>
      </p:sp>
      <p:sp>
        <p:nvSpPr>
          <p:cNvPr id="3" name="Content Placeholder 2">
            <a:extLst>
              <a:ext uri="{FF2B5EF4-FFF2-40B4-BE49-F238E27FC236}">
                <a16:creationId xmlns:a16="http://schemas.microsoft.com/office/drawing/2014/main" id="{D871A09E-5B6B-46ED-A5DF-AB031F656A7C}"/>
              </a:ext>
            </a:extLst>
          </p:cNvPr>
          <p:cNvSpPr>
            <a:spLocks noGrp="1"/>
          </p:cNvSpPr>
          <p:nvPr>
            <p:ph type="subTitle" idx="1"/>
          </p:nvPr>
        </p:nvSpPr>
        <p:spPr>
          <a:xfrm>
            <a:off x="351837" y="2977813"/>
            <a:ext cx="8415600" cy="3374400"/>
          </a:xfrm>
        </p:spPr>
        <p:txBody>
          <a:bodyPr wrap="square" anchor="t">
            <a:normAutofit/>
          </a:bodyPr>
          <a:lstStyle/>
          <a:p>
            <a:pPr marL="514350" indent="-514350" fontAlgn="base">
              <a:spcAft>
                <a:spcPts val="600"/>
              </a:spcAft>
              <a:buFont typeface="+mj-lt"/>
              <a:buAutoNum type="arabicPeriod"/>
            </a:pPr>
            <a:r>
              <a:rPr lang="en-GB" dirty="0"/>
              <a:t>States Parties recognize that women and girls with disabilities are subject to multiple discrimination, and in this regard shall take measures to ensure the full and equal enjoyment by them of all human rights and fundamental freedoms.</a:t>
            </a:r>
          </a:p>
          <a:p>
            <a:pPr marL="514350" indent="-514350" fontAlgn="base">
              <a:spcAft>
                <a:spcPts val="600"/>
              </a:spcAft>
              <a:buFont typeface="+mj-lt"/>
              <a:buAutoNum type="arabicPeriod"/>
            </a:pPr>
            <a:r>
              <a:rPr lang="en-GB" dirty="0"/>
              <a:t>States Parties shall take all appropriate measures to ensure the full development, advancement and empowerment of women, for the purpose of guaranteeing them the exercise and enjoyment of the human rights and fundamental freedoms set out in the present Convention.</a:t>
            </a:r>
          </a:p>
        </p:txBody>
      </p:sp>
      <p:sp>
        <p:nvSpPr>
          <p:cNvPr id="6" name="Slide Number Placeholder 5" hidden="1">
            <a:extLst>
              <a:ext uri="{FF2B5EF4-FFF2-40B4-BE49-F238E27FC236}">
                <a16:creationId xmlns:a16="http://schemas.microsoft.com/office/drawing/2014/main" id="{147DDB54-780F-40C4-936B-599096815727}"/>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1137F94-C04C-7540-85FD-4F3E51701860}" type="slidenum">
              <a:rPr kumimoji="0" lang="en-US" sz="1200" b="0"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600"/>
                </a:spcAft>
                <a:buClrTx/>
                <a:buSzTx/>
                <a:buFontTx/>
                <a:buNone/>
                <a:tabLst/>
                <a:defRPr/>
              </a:pPr>
              <a:t>39</a:t>
            </a:fld>
            <a:endParaRPr kumimoji="0" lang="en-US" sz="1200" b="0" i="0" u="none" strike="noStrike" kern="1200" cap="none" spc="0" normalizeH="0" baseline="0" noProof="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val="2952303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F0404-FC27-4D6D-A26A-9DC615F4547F}"/>
              </a:ext>
            </a:extLst>
          </p:cNvPr>
          <p:cNvSpPr>
            <a:spLocks noGrp="1"/>
          </p:cNvSpPr>
          <p:nvPr>
            <p:ph type="title"/>
          </p:nvPr>
        </p:nvSpPr>
        <p:spPr/>
        <p:txBody>
          <a:bodyPr/>
          <a:lstStyle/>
          <a:p>
            <a:r>
              <a:rPr lang="en-GB" b="1" dirty="0"/>
              <a:t>Overview</a:t>
            </a:r>
          </a:p>
        </p:txBody>
      </p:sp>
      <p:sp>
        <p:nvSpPr>
          <p:cNvPr id="3" name="Content Placeholder 2">
            <a:extLst>
              <a:ext uri="{FF2B5EF4-FFF2-40B4-BE49-F238E27FC236}">
                <a16:creationId xmlns:a16="http://schemas.microsoft.com/office/drawing/2014/main" id="{E9C40D37-7543-4923-99D0-C8288B97E7D5}"/>
              </a:ext>
            </a:extLst>
          </p:cNvPr>
          <p:cNvSpPr>
            <a:spLocks noGrp="1"/>
          </p:cNvSpPr>
          <p:nvPr>
            <p:ph type="body" idx="1"/>
          </p:nvPr>
        </p:nvSpPr>
        <p:spPr>
          <a:xfrm>
            <a:off x="351833" y="2265800"/>
            <a:ext cx="7353660" cy="3433200"/>
          </a:xfrm>
        </p:spPr>
        <p:txBody>
          <a:bodyPr>
            <a:normAutofit/>
          </a:bodyPr>
          <a:lstStyle/>
          <a:p>
            <a:pPr>
              <a:spcAft>
                <a:spcPts val="1200"/>
              </a:spcAft>
              <a:buClrTx/>
            </a:pPr>
            <a:r>
              <a:rPr lang="en-GB" sz="2400" dirty="0">
                <a:solidFill>
                  <a:schemeClr val="tx1"/>
                </a:solidFill>
              </a:rPr>
              <a:t>Models of disability</a:t>
            </a:r>
          </a:p>
          <a:p>
            <a:pPr>
              <a:spcAft>
                <a:spcPts val="1200"/>
              </a:spcAft>
              <a:buClrTx/>
            </a:pPr>
            <a:r>
              <a:rPr lang="en-GB" sz="2400" dirty="0">
                <a:solidFill>
                  <a:schemeClr val="tx1"/>
                </a:solidFill>
              </a:rPr>
              <a:t>UN Convention on the Rights of Persons with Disabilities</a:t>
            </a:r>
          </a:p>
          <a:p>
            <a:pPr>
              <a:spcAft>
                <a:spcPts val="1200"/>
              </a:spcAft>
              <a:buClrTx/>
            </a:pPr>
            <a:r>
              <a:rPr lang="en-GB" sz="2400" dirty="0">
                <a:solidFill>
                  <a:schemeClr val="tx1"/>
                </a:solidFill>
              </a:rPr>
              <a:t>Nothing about us, without us</a:t>
            </a:r>
          </a:p>
        </p:txBody>
      </p:sp>
      <p:sp>
        <p:nvSpPr>
          <p:cNvPr id="6" name="Slide Number Placeholder 5">
            <a:extLst>
              <a:ext uri="{FF2B5EF4-FFF2-40B4-BE49-F238E27FC236}">
                <a16:creationId xmlns:a16="http://schemas.microsoft.com/office/drawing/2014/main" id="{48E2EA8A-A0B5-44C1-B635-98E3DEA2D9CE}"/>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137F94-C04C-7540-85FD-4F3E51701860}" type="slidenum">
              <a:rPr kumimoji="0" lang="en-US" sz="1200" b="0"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val="2974617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124B6-9A22-4D5A-81C2-F404F952CF08}"/>
              </a:ext>
            </a:extLst>
          </p:cNvPr>
          <p:cNvSpPr>
            <a:spLocks noGrp="1"/>
          </p:cNvSpPr>
          <p:nvPr>
            <p:ph type="title"/>
          </p:nvPr>
        </p:nvSpPr>
        <p:spPr>
          <a:xfrm>
            <a:off x="351837" y="739027"/>
            <a:ext cx="10325128" cy="1291479"/>
          </a:xfrm>
        </p:spPr>
        <p:txBody>
          <a:bodyPr wrap="square" anchor="t">
            <a:normAutofit/>
          </a:bodyPr>
          <a:lstStyle/>
          <a:p>
            <a:pPr>
              <a:lnSpc>
                <a:spcPct val="90000"/>
              </a:lnSpc>
            </a:pPr>
            <a:r>
              <a:rPr lang="en-GB" sz="4800" dirty="0"/>
              <a:t>UN CRPD Article 25: Health</a:t>
            </a:r>
          </a:p>
        </p:txBody>
      </p:sp>
      <p:sp>
        <p:nvSpPr>
          <p:cNvPr id="3" name="Content Placeholder 2">
            <a:extLst>
              <a:ext uri="{FF2B5EF4-FFF2-40B4-BE49-F238E27FC236}">
                <a16:creationId xmlns:a16="http://schemas.microsoft.com/office/drawing/2014/main" id="{D871A09E-5B6B-46ED-A5DF-AB031F656A7C}"/>
              </a:ext>
            </a:extLst>
          </p:cNvPr>
          <p:cNvSpPr>
            <a:spLocks noGrp="1"/>
          </p:cNvSpPr>
          <p:nvPr>
            <p:ph type="subTitle" idx="1"/>
          </p:nvPr>
        </p:nvSpPr>
        <p:spPr>
          <a:xfrm>
            <a:off x="351836" y="1741800"/>
            <a:ext cx="11387445" cy="4806918"/>
          </a:xfrm>
        </p:spPr>
        <p:txBody>
          <a:bodyPr wrap="square" anchor="t">
            <a:noAutofit/>
          </a:bodyPr>
          <a:lstStyle/>
          <a:p>
            <a:pPr marL="0" indent="0" fontAlgn="base">
              <a:spcAft>
                <a:spcPts val="1200"/>
              </a:spcAft>
            </a:pPr>
            <a:r>
              <a:rPr lang="en-GB" sz="1600" dirty="0"/>
              <a:t>States Parties recognize that persons with disabilities have the right to the enjoyment of the highest attainable standard of health without discrimination on the basis of disability. States Parties shall take all appropriate measures to ensure access for persons with disabilities to health services that are gender-sensitive, including health-related rehabilitation. In particular, States Parties shall:</a:t>
            </a:r>
          </a:p>
          <a:p>
            <a:pPr marL="342900" fontAlgn="base">
              <a:spcAft>
                <a:spcPts val="1200"/>
              </a:spcAft>
              <a:buFont typeface="+mj-lt"/>
              <a:buAutoNum type="alphaLcParenR"/>
            </a:pPr>
            <a:r>
              <a:rPr lang="en-GB" sz="1600" dirty="0"/>
              <a:t>Provide persons with disabilities with the same range, quality and standard of free or affordable health care and programmes as provided to other persons, including in the area of sexual and reproductive health and population-based public health programmes;</a:t>
            </a:r>
          </a:p>
          <a:p>
            <a:pPr marL="342900" fontAlgn="base">
              <a:spcAft>
                <a:spcPts val="1200"/>
              </a:spcAft>
              <a:buFont typeface="+mj-lt"/>
              <a:buAutoNum type="alphaLcParenR"/>
            </a:pPr>
            <a:r>
              <a:rPr lang="en-GB" sz="1600" dirty="0"/>
              <a:t>Provide those health services needed by persons with disabilities specifically because of their disabilities, including early identification and intervention as appropriate, and services designed to minimize and prevent further disabilities, including among children and older persons;</a:t>
            </a:r>
          </a:p>
          <a:p>
            <a:pPr marL="342900" fontAlgn="base">
              <a:spcAft>
                <a:spcPts val="1200"/>
              </a:spcAft>
              <a:buFont typeface="+mj-lt"/>
              <a:buAutoNum type="alphaLcParenR"/>
            </a:pPr>
            <a:r>
              <a:rPr lang="en-GB" sz="1600" dirty="0"/>
              <a:t>Provide these health services as close as possible to people’s own communities, including in rural areas;</a:t>
            </a:r>
          </a:p>
          <a:p>
            <a:pPr marL="342900" fontAlgn="base">
              <a:spcAft>
                <a:spcPts val="1200"/>
              </a:spcAft>
              <a:buFont typeface="+mj-lt"/>
              <a:buAutoNum type="alphaLcParenR"/>
            </a:pPr>
            <a:r>
              <a:rPr lang="en-GB" sz="1600" dirty="0"/>
              <a:t>Require health professionals to provide care of the same quality to persons with disabilities as to others, including on the basis of free and informed consent by, inter alia, raising awareness of the human rights, dignity, autonomy and needs of persons with disabilities through training and the promulgation of ethical standards for public and private health care;</a:t>
            </a:r>
          </a:p>
        </p:txBody>
      </p:sp>
      <p:sp>
        <p:nvSpPr>
          <p:cNvPr id="6" name="Slide Number Placeholder 5" hidden="1">
            <a:extLst>
              <a:ext uri="{FF2B5EF4-FFF2-40B4-BE49-F238E27FC236}">
                <a16:creationId xmlns:a16="http://schemas.microsoft.com/office/drawing/2014/main" id="{147DDB54-780F-40C4-936B-599096815727}"/>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1137F94-C04C-7540-85FD-4F3E51701860}" type="slidenum">
              <a:rPr kumimoji="0" lang="en-US" sz="1200" b="0"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600"/>
                </a:spcAft>
                <a:buClrTx/>
                <a:buSzTx/>
                <a:buFontTx/>
                <a:buNone/>
                <a:tabLst/>
                <a:defRPr/>
              </a:pPr>
              <a:t>40</a:t>
            </a:fld>
            <a:endParaRPr kumimoji="0" lang="en-US" sz="1200" b="0" i="0" u="none" strike="noStrike" kern="1200" cap="none" spc="0" normalizeH="0" baseline="0" noProof="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val="32130718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TextBox 283">
            <a:extLst>
              <a:ext uri="{FF2B5EF4-FFF2-40B4-BE49-F238E27FC236}">
                <a16:creationId xmlns:a16="http://schemas.microsoft.com/office/drawing/2014/main" id="{CE5239CA-7775-9748-BDAA-DD633EAB6B87}"/>
              </a:ext>
            </a:extLst>
          </p:cNvPr>
          <p:cNvSpPr txBox="1"/>
          <p:nvPr/>
        </p:nvSpPr>
        <p:spPr>
          <a:xfrm>
            <a:off x="480797" y="247958"/>
            <a:ext cx="23336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B0C00"/>
                </a:solidFill>
                <a:effectLst/>
                <a:uLnTx/>
                <a:uFillTx/>
                <a:latin typeface="Arial" panose="020B0604020202020204" pitchFamily="34" charset="0"/>
                <a:ea typeface="+mn-ea"/>
                <a:cs typeface="Arial" panose="020B0604020202020204" pitchFamily="34" charset="0"/>
              </a:rPr>
              <a:t>Exclusion</a:t>
            </a:r>
          </a:p>
        </p:txBody>
      </p:sp>
      <p:grpSp>
        <p:nvGrpSpPr>
          <p:cNvPr id="285" name="Group 284">
            <a:extLst>
              <a:ext uri="{FF2B5EF4-FFF2-40B4-BE49-F238E27FC236}">
                <a16:creationId xmlns:a16="http://schemas.microsoft.com/office/drawing/2014/main" id="{34E82F7C-5F96-2642-95EA-2D6AB7E2BEA8}"/>
              </a:ext>
            </a:extLst>
          </p:cNvPr>
          <p:cNvGrpSpPr/>
          <p:nvPr/>
        </p:nvGrpSpPr>
        <p:grpSpPr>
          <a:xfrm>
            <a:off x="893414" y="601355"/>
            <a:ext cx="2767680" cy="2725656"/>
            <a:chOff x="1636391" y="272943"/>
            <a:chExt cx="2767680" cy="2725656"/>
          </a:xfrm>
        </p:grpSpPr>
        <p:sp>
          <p:nvSpPr>
            <p:cNvPr id="286" name="Oval 285">
              <a:extLst>
                <a:ext uri="{FF2B5EF4-FFF2-40B4-BE49-F238E27FC236}">
                  <a16:creationId xmlns:a16="http://schemas.microsoft.com/office/drawing/2014/main" id="{EA18C526-4015-A24A-A94D-8D8728EA6F77}"/>
                </a:ext>
              </a:extLst>
            </p:cNvPr>
            <p:cNvSpPr/>
            <p:nvPr/>
          </p:nvSpPr>
          <p:spPr>
            <a:xfrm>
              <a:off x="3767389" y="2797431"/>
              <a:ext cx="200025" cy="20116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87" name="Group 286">
              <a:extLst>
                <a:ext uri="{FF2B5EF4-FFF2-40B4-BE49-F238E27FC236}">
                  <a16:creationId xmlns:a16="http://schemas.microsoft.com/office/drawing/2014/main" id="{47FAC51F-24FF-F24C-81FC-EB7E2DE6CD88}"/>
                </a:ext>
              </a:extLst>
            </p:cNvPr>
            <p:cNvGrpSpPr/>
            <p:nvPr/>
          </p:nvGrpSpPr>
          <p:grpSpPr>
            <a:xfrm>
              <a:off x="1636391" y="272943"/>
              <a:ext cx="2767680" cy="2660381"/>
              <a:chOff x="1636391" y="272943"/>
              <a:chExt cx="2767680" cy="2660381"/>
            </a:xfrm>
          </p:grpSpPr>
          <p:sp>
            <p:nvSpPr>
              <p:cNvPr id="288" name="Oval 287">
                <a:extLst>
                  <a:ext uri="{FF2B5EF4-FFF2-40B4-BE49-F238E27FC236}">
                    <a16:creationId xmlns:a16="http://schemas.microsoft.com/office/drawing/2014/main" id="{69CC8CDD-6AA7-2245-BD8A-8D0409D28D76}"/>
                  </a:ext>
                </a:extLst>
              </p:cNvPr>
              <p:cNvSpPr/>
              <p:nvPr/>
            </p:nvSpPr>
            <p:spPr>
              <a:xfrm>
                <a:off x="1945007" y="521063"/>
                <a:ext cx="2377440" cy="237744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9" name="Oval 288">
                <a:extLst>
                  <a:ext uri="{FF2B5EF4-FFF2-40B4-BE49-F238E27FC236}">
                    <a16:creationId xmlns:a16="http://schemas.microsoft.com/office/drawing/2014/main" id="{9D52234C-19A7-1A46-A361-2B187CFC20EB}"/>
                  </a:ext>
                </a:extLst>
              </p:cNvPr>
              <p:cNvSpPr/>
              <p:nvPr/>
            </p:nvSpPr>
            <p:spPr>
              <a:xfrm>
                <a:off x="3879532" y="142613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0" name="Oval 289">
                <a:extLst>
                  <a:ext uri="{FF2B5EF4-FFF2-40B4-BE49-F238E27FC236}">
                    <a16:creationId xmlns:a16="http://schemas.microsoft.com/office/drawing/2014/main" id="{AB02969C-77FB-DB4C-8394-77A43589A4BE}"/>
                  </a:ext>
                </a:extLst>
              </p:cNvPr>
              <p:cNvSpPr/>
              <p:nvPr/>
            </p:nvSpPr>
            <p:spPr>
              <a:xfrm>
                <a:off x="3154682" y="1174946"/>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1" name="Oval 290">
                <a:extLst>
                  <a:ext uri="{FF2B5EF4-FFF2-40B4-BE49-F238E27FC236}">
                    <a16:creationId xmlns:a16="http://schemas.microsoft.com/office/drawing/2014/main" id="{82F72756-AD28-E446-8CF7-F75008D18805}"/>
                  </a:ext>
                </a:extLst>
              </p:cNvPr>
              <p:cNvSpPr/>
              <p:nvPr/>
            </p:nvSpPr>
            <p:spPr>
              <a:xfrm>
                <a:off x="3555683" y="82243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2" name="Oval 291">
                <a:extLst>
                  <a:ext uri="{FF2B5EF4-FFF2-40B4-BE49-F238E27FC236}">
                    <a16:creationId xmlns:a16="http://schemas.microsoft.com/office/drawing/2014/main" id="{43B052F1-0775-BE40-B211-DA3BC63D9841}"/>
                  </a:ext>
                </a:extLst>
              </p:cNvPr>
              <p:cNvSpPr/>
              <p:nvPr/>
            </p:nvSpPr>
            <p:spPr>
              <a:xfrm>
                <a:off x="3133727" y="2543374"/>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3" name="Oval 292">
                <a:extLst>
                  <a:ext uri="{FF2B5EF4-FFF2-40B4-BE49-F238E27FC236}">
                    <a16:creationId xmlns:a16="http://schemas.microsoft.com/office/drawing/2014/main" id="{8385ACF0-5832-2F45-BA54-AC90430636D5}"/>
                  </a:ext>
                </a:extLst>
              </p:cNvPr>
              <p:cNvSpPr/>
              <p:nvPr/>
            </p:nvSpPr>
            <p:spPr>
              <a:xfrm>
                <a:off x="3169500" y="2153407"/>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4" name="Oval 293">
                <a:extLst>
                  <a:ext uri="{FF2B5EF4-FFF2-40B4-BE49-F238E27FC236}">
                    <a16:creationId xmlns:a16="http://schemas.microsoft.com/office/drawing/2014/main" id="{FEBA945C-EEAA-9945-B068-BFEB4E2D5E58}"/>
                  </a:ext>
                </a:extLst>
              </p:cNvPr>
              <p:cNvSpPr/>
              <p:nvPr/>
            </p:nvSpPr>
            <p:spPr>
              <a:xfrm>
                <a:off x="2767772" y="2088884"/>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95" name="Oval 294">
                <a:extLst>
                  <a:ext uri="{FF2B5EF4-FFF2-40B4-BE49-F238E27FC236}">
                    <a16:creationId xmlns:a16="http://schemas.microsoft.com/office/drawing/2014/main" id="{3F89F305-376D-4147-87BC-58F4DB7CE545}"/>
                  </a:ext>
                </a:extLst>
              </p:cNvPr>
              <p:cNvSpPr/>
              <p:nvPr/>
            </p:nvSpPr>
            <p:spPr>
              <a:xfrm>
                <a:off x="2565759" y="233604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6" name="Oval 295">
                <a:extLst>
                  <a:ext uri="{FF2B5EF4-FFF2-40B4-BE49-F238E27FC236}">
                    <a16:creationId xmlns:a16="http://schemas.microsoft.com/office/drawing/2014/main" id="{8A52DC74-032C-024A-B4E6-F443C096BF45}"/>
                  </a:ext>
                </a:extLst>
              </p:cNvPr>
              <p:cNvSpPr/>
              <p:nvPr/>
            </p:nvSpPr>
            <p:spPr>
              <a:xfrm>
                <a:off x="2790685" y="154577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7" name="Oval 296">
                <a:extLst>
                  <a:ext uri="{FF2B5EF4-FFF2-40B4-BE49-F238E27FC236}">
                    <a16:creationId xmlns:a16="http://schemas.microsoft.com/office/drawing/2014/main" id="{B81782A8-9656-B542-8764-D6195794B12B}"/>
                  </a:ext>
                </a:extLst>
              </p:cNvPr>
              <p:cNvSpPr/>
              <p:nvPr/>
            </p:nvSpPr>
            <p:spPr>
              <a:xfrm>
                <a:off x="2496314" y="170978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8" name="Oval 297">
                <a:extLst>
                  <a:ext uri="{FF2B5EF4-FFF2-40B4-BE49-F238E27FC236}">
                    <a16:creationId xmlns:a16="http://schemas.microsoft.com/office/drawing/2014/main" id="{0120061E-268A-CF4C-AA34-A45610C6A819}"/>
                  </a:ext>
                </a:extLst>
              </p:cNvPr>
              <p:cNvSpPr/>
              <p:nvPr/>
            </p:nvSpPr>
            <p:spPr>
              <a:xfrm>
                <a:off x="2288804" y="1525938"/>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9" name="Oval 298">
                <a:extLst>
                  <a:ext uri="{FF2B5EF4-FFF2-40B4-BE49-F238E27FC236}">
                    <a16:creationId xmlns:a16="http://schemas.microsoft.com/office/drawing/2014/main" id="{141D26AB-726B-1F4B-AF0F-4E5A0D2707A5}"/>
                  </a:ext>
                </a:extLst>
              </p:cNvPr>
              <p:cNvSpPr/>
              <p:nvPr/>
            </p:nvSpPr>
            <p:spPr>
              <a:xfrm>
                <a:off x="2153076" y="186242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0" name="Oval 299">
                <a:extLst>
                  <a:ext uri="{FF2B5EF4-FFF2-40B4-BE49-F238E27FC236}">
                    <a16:creationId xmlns:a16="http://schemas.microsoft.com/office/drawing/2014/main" id="{EC9F8426-5903-B944-92FB-544D02F332BD}"/>
                  </a:ext>
                </a:extLst>
              </p:cNvPr>
              <p:cNvSpPr/>
              <p:nvPr/>
            </p:nvSpPr>
            <p:spPr>
              <a:xfrm>
                <a:off x="2164092" y="121793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1" name="Oval 300">
                <a:extLst>
                  <a:ext uri="{FF2B5EF4-FFF2-40B4-BE49-F238E27FC236}">
                    <a16:creationId xmlns:a16="http://schemas.microsoft.com/office/drawing/2014/main" id="{0783D0A6-81F4-D24E-A03C-D1B41D0C1DDF}"/>
                  </a:ext>
                </a:extLst>
              </p:cNvPr>
              <p:cNvSpPr/>
              <p:nvPr/>
            </p:nvSpPr>
            <p:spPr>
              <a:xfrm>
                <a:off x="2825516" y="114940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2" name="Oval 301">
                <a:extLst>
                  <a:ext uri="{FF2B5EF4-FFF2-40B4-BE49-F238E27FC236}">
                    <a16:creationId xmlns:a16="http://schemas.microsoft.com/office/drawing/2014/main" id="{A118329A-13A0-734D-BA70-C88E44F5FD44}"/>
                  </a:ext>
                </a:extLst>
              </p:cNvPr>
              <p:cNvSpPr/>
              <p:nvPr/>
            </p:nvSpPr>
            <p:spPr>
              <a:xfrm>
                <a:off x="2985261" y="82441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3" name="Oval 302">
                <a:extLst>
                  <a:ext uri="{FF2B5EF4-FFF2-40B4-BE49-F238E27FC236}">
                    <a16:creationId xmlns:a16="http://schemas.microsoft.com/office/drawing/2014/main" id="{CBD48C7E-B0F0-AB4C-90CC-1C57BE358C5C}"/>
                  </a:ext>
                </a:extLst>
              </p:cNvPr>
              <p:cNvSpPr/>
              <p:nvPr/>
            </p:nvSpPr>
            <p:spPr>
              <a:xfrm>
                <a:off x="2698822" y="76381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4" name="Oval 303">
                <a:extLst>
                  <a:ext uri="{FF2B5EF4-FFF2-40B4-BE49-F238E27FC236}">
                    <a16:creationId xmlns:a16="http://schemas.microsoft.com/office/drawing/2014/main" id="{02DCF858-AE6A-A24D-A046-E104183E453E}"/>
                  </a:ext>
                </a:extLst>
              </p:cNvPr>
              <p:cNvSpPr/>
              <p:nvPr/>
            </p:nvSpPr>
            <p:spPr>
              <a:xfrm>
                <a:off x="2561111" y="103373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5" name="Oval 304">
                <a:extLst>
                  <a:ext uri="{FF2B5EF4-FFF2-40B4-BE49-F238E27FC236}">
                    <a16:creationId xmlns:a16="http://schemas.microsoft.com/office/drawing/2014/main" id="{8075D3F5-612B-FF47-9BEC-4A4E88B977CF}"/>
                  </a:ext>
                </a:extLst>
              </p:cNvPr>
              <p:cNvSpPr/>
              <p:nvPr/>
            </p:nvSpPr>
            <p:spPr>
              <a:xfrm>
                <a:off x="3234311" y="170411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6" name="Oval 305">
                <a:extLst>
                  <a:ext uri="{FF2B5EF4-FFF2-40B4-BE49-F238E27FC236}">
                    <a16:creationId xmlns:a16="http://schemas.microsoft.com/office/drawing/2014/main" id="{FFE4027E-CC30-5A41-8D20-BDC0487AC7CC}"/>
                  </a:ext>
                </a:extLst>
              </p:cNvPr>
              <p:cNvSpPr/>
              <p:nvPr/>
            </p:nvSpPr>
            <p:spPr>
              <a:xfrm>
                <a:off x="3627801" y="1134317"/>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7" name="Oval 306">
                <a:extLst>
                  <a:ext uri="{FF2B5EF4-FFF2-40B4-BE49-F238E27FC236}">
                    <a16:creationId xmlns:a16="http://schemas.microsoft.com/office/drawing/2014/main" id="{6FEEC0FC-7336-8B40-83B8-1A06A7E755B6}"/>
                  </a:ext>
                </a:extLst>
              </p:cNvPr>
              <p:cNvSpPr/>
              <p:nvPr/>
            </p:nvSpPr>
            <p:spPr>
              <a:xfrm>
                <a:off x="3584307" y="1593794"/>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8" name="Oval 307">
                <a:extLst>
                  <a:ext uri="{FF2B5EF4-FFF2-40B4-BE49-F238E27FC236}">
                    <a16:creationId xmlns:a16="http://schemas.microsoft.com/office/drawing/2014/main" id="{636B4754-92B7-0041-99C6-668E493377E1}"/>
                  </a:ext>
                </a:extLst>
              </p:cNvPr>
              <p:cNvSpPr/>
              <p:nvPr/>
            </p:nvSpPr>
            <p:spPr>
              <a:xfrm>
                <a:off x="3876254" y="186921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9" name="Oval 308">
                <a:extLst>
                  <a:ext uri="{FF2B5EF4-FFF2-40B4-BE49-F238E27FC236}">
                    <a16:creationId xmlns:a16="http://schemas.microsoft.com/office/drawing/2014/main" id="{37F7C935-4E17-0646-B6B5-80EA9094A7EB}"/>
                  </a:ext>
                </a:extLst>
              </p:cNvPr>
              <p:cNvSpPr/>
              <p:nvPr/>
            </p:nvSpPr>
            <p:spPr>
              <a:xfrm>
                <a:off x="3728385" y="340701"/>
                <a:ext cx="200025" cy="2011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0" name="Oval 309">
                <a:extLst>
                  <a:ext uri="{FF2B5EF4-FFF2-40B4-BE49-F238E27FC236}">
                    <a16:creationId xmlns:a16="http://schemas.microsoft.com/office/drawing/2014/main" id="{08A11846-B956-4D48-A7A9-EA0037D5D335}"/>
                  </a:ext>
                </a:extLst>
              </p:cNvPr>
              <p:cNvSpPr/>
              <p:nvPr/>
            </p:nvSpPr>
            <p:spPr>
              <a:xfrm>
                <a:off x="1636391" y="2088884"/>
                <a:ext cx="200025" cy="20116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1" name="Oval 310">
                <a:extLst>
                  <a:ext uri="{FF2B5EF4-FFF2-40B4-BE49-F238E27FC236}">
                    <a16:creationId xmlns:a16="http://schemas.microsoft.com/office/drawing/2014/main" id="{51AB8093-6629-C448-9252-FDE62729A045}"/>
                  </a:ext>
                </a:extLst>
              </p:cNvPr>
              <p:cNvSpPr/>
              <p:nvPr/>
            </p:nvSpPr>
            <p:spPr>
              <a:xfrm>
                <a:off x="2021877" y="629907"/>
                <a:ext cx="200025" cy="2011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12" name="Oval 311">
                <a:extLst>
                  <a:ext uri="{FF2B5EF4-FFF2-40B4-BE49-F238E27FC236}">
                    <a16:creationId xmlns:a16="http://schemas.microsoft.com/office/drawing/2014/main" id="{64F0251C-FC53-594D-996B-2534019E4BE4}"/>
                  </a:ext>
                </a:extLst>
              </p:cNvPr>
              <p:cNvSpPr/>
              <p:nvPr/>
            </p:nvSpPr>
            <p:spPr>
              <a:xfrm>
                <a:off x="2044532" y="2732156"/>
                <a:ext cx="200025" cy="20116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3" name="Oval 312">
                <a:extLst>
                  <a:ext uri="{FF2B5EF4-FFF2-40B4-BE49-F238E27FC236}">
                    <a16:creationId xmlns:a16="http://schemas.microsoft.com/office/drawing/2014/main" id="{227710BD-6EF3-4B48-B90D-E094170A9629}"/>
                  </a:ext>
                </a:extLst>
              </p:cNvPr>
              <p:cNvSpPr/>
              <p:nvPr/>
            </p:nvSpPr>
            <p:spPr>
              <a:xfrm>
                <a:off x="4204046" y="2393596"/>
                <a:ext cx="200025" cy="2011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4" name="Oval 313">
                <a:extLst>
                  <a:ext uri="{FF2B5EF4-FFF2-40B4-BE49-F238E27FC236}">
                    <a16:creationId xmlns:a16="http://schemas.microsoft.com/office/drawing/2014/main" id="{27419B01-DC43-D449-AA9E-3CFA8A4CC64F}"/>
                  </a:ext>
                </a:extLst>
              </p:cNvPr>
              <p:cNvSpPr/>
              <p:nvPr/>
            </p:nvSpPr>
            <p:spPr>
              <a:xfrm>
                <a:off x="3304238" y="272943"/>
                <a:ext cx="200025" cy="2011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
        <p:nvSpPr>
          <p:cNvPr id="315" name="TextBox 314">
            <a:extLst>
              <a:ext uri="{FF2B5EF4-FFF2-40B4-BE49-F238E27FC236}">
                <a16:creationId xmlns:a16="http://schemas.microsoft.com/office/drawing/2014/main" id="{DCAF6A2F-E079-3247-9534-0768FD756008}"/>
              </a:ext>
            </a:extLst>
          </p:cNvPr>
          <p:cNvSpPr txBox="1"/>
          <p:nvPr/>
        </p:nvSpPr>
        <p:spPr>
          <a:xfrm>
            <a:off x="2380733" y="3855716"/>
            <a:ext cx="233362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B0C00"/>
                </a:solidFill>
                <a:effectLst/>
                <a:uLnTx/>
                <a:uFillTx/>
                <a:latin typeface="Arial" panose="020B0604020202020204" pitchFamily="34" charset="0"/>
                <a:ea typeface="+mn-ea"/>
                <a:cs typeface="Arial" panose="020B0604020202020204" pitchFamily="34" charset="0"/>
              </a:rPr>
              <a:t>Integration</a:t>
            </a:r>
          </a:p>
        </p:txBody>
      </p:sp>
      <p:grpSp>
        <p:nvGrpSpPr>
          <p:cNvPr id="316" name="Group 315">
            <a:extLst>
              <a:ext uri="{FF2B5EF4-FFF2-40B4-BE49-F238E27FC236}">
                <a16:creationId xmlns:a16="http://schemas.microsoft.com/office/drawing/2014/main" id="{D1B1A2C4-43E7-CE48-A3C8-8BABAE65C100}"/>
              </a:ext>
            </a:extLst>
          </p:cNvPr>
          <p:cNvGrpSpPr/>
          <p:nvPr/>
        </p:nvGrpSpPr>
        <p:grpSpPr>
          <a:xfrm>
            <a:off x="4134328" y="4150154"/>
            <a:ext cx="2377440" cy="2377440"/>
            <a:chOff x="8273664" y="634347"/>
            <a:chExt cx="2377440" cy="2377440"/>
          </a:xfrm>
        </p:grpSpPr>
        <p:sp>
          <p:nvSpPr>
            <p:cNvPr id="317" name="Oval 316">
              <a:extLst>
                <a:ext uri="{FF2B5EF4-FFF2-40B4-BE49-F238E27FC236}">
                  <a16:creationId xmlns:a16="http://schemas.microsoft.com/office/drawing/2014/main" id="{3D0FDEA3-830A-4F49-A033-196D98E8C8B2}"/>
                </a:ext>
              </a:extLst>
            </p:cNvPr>
            <p:cNvSpPr/>
            <p:nvPr/>
          </p:nvSpPr>
          <p:spPr>
            <a:xfrm>
              <a:off x="8273664" y="634347"/>
              <a:ext cx="2377440" cy="237744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8" name="Oval 317">
              <a:extLst>
                <a:ext uri="{FF2B5EF4-FFF2-40B4-BE49-F238E27FC236}">
                  <a16:creationId xmlns:a16="http://schemas.microsoft.com/office/drawing/2014/main" id="{0413F6CA-9ED7-6142-A67B-FA646F96E588}"/>
                </a:ext>
              </a:extLst>
            </p:cNvPr>
            <p:cNvSpPr/>
            <p:nvPr/>
          </p:nvSpPr>
          <p:spPr>
            <a:xfrm>
              <a:off x="10061688" y="124662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9" name="Oval 318">
              <a:extLst>
                <a:ext uri="{FF2B5EF4-FFF2-40B4-BE49-F238E27FC236}">
                  <a16:creationId xmlns:a16="http://schemas.microsoft.com/office/drawing/2014/main" id="{56371F93-DF70-AF46-9DF7-DA19E092CFED}"/>
                </a:ext>
              </a:extLst>
            </p:cNvPr>
            <p:cNvSpPr/>
            <p:nvPr/>
          </p:nvSpPr>
          <p:spPr>
            <a:xfrm>
              <a:off x="9483339" y="1288230"/>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0" name="Oval 319">
              <a:extLst>
                <a:ext uri="{FF2B5EF4-FFF2-40B4-BE49-F238E27FC236}">
                  <a16:creationId xmlns:a16="http://schemas.microsoft.com/office/drawing/2014/main" id="{D7837F3A-B4F4-3A4A-9DA1-701A418EDF27}"/>
                </a:ext>
              </a:extLst>
            </p:cNvPr>
            <p:cNvSpPr/>
            <p:nvPr/>
          </p:nvSpPr>
          <p:spPr>
            <a:xfrm>
              <a:off x="9588649" y="71710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1" name="Oval 320">
              <a:extLst>
                <a:ext uri="{FF2B5EF4-FFF2-40B4-BE49-F238E27FC236}">
                  <a16:creationId xmlns:a16="http://schemas.microsoft.com/office/drawing/2014/main" id="{E66F00BF-05B4-FD42-9328-4C846F77B547}"/>
                </a:ext>
              </a:extLst>
            </p:cNvPr>
            <p:cNvSpPr/>
            <p:nvPr/>
          </p:nvSpPr>
          <p:spPr>
            <a:xfrm>
              <a:off x="9222792" y="2618566"/>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2" name="Oval 321">
              <a:extLst>
                <a:ext uri="{FF2B5EF4-FFF2-40B4-BE49-F238E27FC236}">
                  <a16:creationId xmlns:a16="http://schemas.microsoft.com/office/drawing/2014/main" id="{08A009DD-DB32-A14C-9DDF-C8AE25ABB8C5}"/>
                </a:ext>
              </a:extLst>
            </p:cNvPr>
            <p:cNvSpPr/>
            <p:nvPr/>
          </p:nvSpPr>
          <p:spPr>
            <a:xfrm>
              <a:off x="9282171" y="208396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3" name="Oval 322">
              <a:extLst>
                <a:ext uri="{FF2B5EF4-FFF2-40B4-BE49-F238E27FC236}">
                  <a16:creationId xmlns:a16="http://schemas.microsoft.com/office/drawing/2014/main" id="{F3067FBD-833E-B541-A625-A21B26EB6A4F}"/>
                </a:ext>
              </a:extLst>
            </p:cNvPr>
            <p:cNvSpPr/>
            <p:nvPr/>
          </p:nvSpPr>
          <p:spPr>
            <a:xfrm>
              <a:off x="8890970" y="217225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4" name="Oval 323">
              <a:extLst>
                <a:ext uri="{FF2B5EF4-FFF2-40B4-BE49-F238E27FC236}">
                  <a16:creationId xmlns:a16="http://schemas.microsoft.com/office/drawing/2014/main" id="{5706379B-4338-B741-BCC9-2B654C88F236}"/>
                </a:ext>
              </a:extLst>
            </p:cNvPr>
            <p:cNvSpPr/>
            <p:nvPr/>
          </p:nvSpPr>
          <p:spPr>
            <a:xfrm>
              <a:off x="8894416" y="244933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5" name="Oval 324">
              <a:extLst>
                <a:ext uri="{FF2B5EF4-FFF2-40B4-BE49-F238E27FC236}">
                  <a16:creationId xmlns:a16="http://schemas.microsoft.com/office/drawing/2014/main" id="{E4732B1C-BF5D-9B47-8025-987DE122918A}"/>
                </a:ext>
              </a:extLst>
            </p:cNvPr>
            <p:cNvSpPr/>
            <p:nvPr/>
          </p:nvSpPr>
          <p:spPr>
            <a:xfrm>
              <a:off x="9119342" y="1659057"/>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6" name="Oval 325">
              <a:extLst>
                <a:ext uri="{FF2B5EF4-FFF2-40B4-BE49-F238E27FC236}">
                  <a16:creationId xmlns:a16="http://schemas.microsoft.com/office/drawing/2014/main" id="{2FDF8B9F-E141-EE41-A169-DBB33A45B4FF}"/>
                </a:ext>
              </a:extLst>
            </p:cNvPr>
            <p:cNvSpPr/>
            <p:nvPr/>
          </p:nvSpPr>
          <p:spPr>
            <a:xfrm>
              <a:off x="8824971" y="1823067"/>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7" name="Oval 326">
              <a:extLst>
                <a:ext uri="{FF2B5EF4-FFF2-40B4-BE49-F238E27FC236}">
                  <a16:creationId xmlns:a16="http://schemas.microsoft.com/office/drawing/2014/main" id="{8C57B999-FD50-9C44-8D94-147457CC1792}"/>
                </a:ext>
              </a:extLst>
            </p:cNvPr>
            <p:cNvSpPr/>
            <p:nvPr/>
          </p:nvSpPr>
          <p:spPr>
            <a:xfrm>
              <a:off x="8617461" y="1639222"/>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8" name="Oval 327">
              <a:extLst>
                <a:ext uri="{FF2B5EF4-FFF2-40B4-BE49-F238E27FC236}">
                  <a16:creationId xmlns:a16="http://schemas.microsoft.com/office/drawing/2014/main" id="{7A044D8B-CF7C-F947-A0F2-A585F2170FCF}"/>
                </a:ext>
              </a:extLst>
            </p:cNvPr>
            <p:cNvSpPr/>
            <p:nvPr/>
          </p:nvSpPr>
          <p:spPr>
            <a:xfrm>
              <a:off x="8481733" y="197570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29" name="Oval 328">
              <a:extLst>
                <a:ext uri="{FF2B5EF4-FFF2-40B4-BE49-F238E27FC236}">
                  <a16:creationId xmlns:a16="http://schemas.microsoft.com/office/drawing/2014/main" id="{5863451F-FBA2-D94E-99E9-6BF3D25A8A8B}"/>
                </a:ext>
              </a:extLst>
            </p:cNvPr>
            <p:cNvSpPr/>
            <p:nvPr/>
          </p:nvSpPr>
          <p:spPr>
            <a:xfrm>
              <a:off x="8492749" y="133121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0" name="Oval 329">
              <a:extLst>
                <a:ext uri="{FF2B5EF4-FFF2-40B4-BE49-F238E27FC236}">
                  <a16:creationId xmlns:a16="http://schemas.microsoft.com/office/drawing/2014/main" id="{35F389AB-C5FD-F44F-B87A-90557D502040}"/>
                </a:ext>
              </a:extLst>
            </p:cNvPr>
            <p:cNvSpPr/>
            <p:nvPr/>
          </p:nvSpPr>
          <p:spPr>
            <a:xfrm>
              <a:off x="9154173" y="126269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1" name="Oval 330">
              <a:extLst>
                <a:ext uri="{FF2B5EF4-FFF2-40B4-BE49-F238E27FC236}">
                  <a16:creationId xmlns:a16="http://schemas.microsoft.com/office/drawing/2014/main" id="{5E6D681C-7F2E-234B-8BF7-A297C4708C30}"/>
                </a:ext>
              </a:extLst>
            </p:cNvPr>
            <p:cNvSpPr/>
            <p:nvPr/>
          </p:nvSpPr>
          <p:spPr>
            <a:xfrm>
              <a:off x="9313918" y="93769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2" name="Oval 331">
              <a:extLst>
                <a:ext uri="{FF2B5EF4-FFF2-40B4-BE49-F238E27FC236}">
                  <a16:creationId xmlns:a16="http://schemas.microsoft.com/office/drawing/2014/main" id="{586CDFB2-310E-B64E-86E3-36CD941CB144}"/>
                </a:ext>
              </a:extLst>
            </p:cNvPr>
            <p:cNvSpPr/>
            <p:nvPr/>
          </p:nvSpPr>
          <p:spPr>
            <a:xfrm>
              <a:off x="9027479" y="87710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3" name="Oval 332">
              <a:extLst>
                <a:ext uri="{FF2B5EF4-FFF2-40B4-BE49-F238E27FC236}">
                  <a16:creationId xmlns:a16="http://schemas.microsoft.com/office/drawing/2014/main" id="{7F72B466-D88C-DA43-A775-DFEB0BCF97C9}"/>
                </a:ext>
              </a:extLst>
            </p:cNvPr>
            <p:cNvSpPr/>
            <p:nvPr/>
          </p:nvSpPr>
          <p:spPr>
            <a:xfrm>
              <a:off x="8889768" y="1147017"/>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4" name="Oval 333">
              <a:extLst>
                <a:ext uri="{FF2B5EF4-FFF2-40B4-BE49-F238E27FC236}">
                  <a16:creationId xmlns:a16="http://schemas.microsoft.com/office/drawing/2014/main" id="{DC3BF884-26BF-1F43-8520-CBAB62E8CBC8}"/>
                </a:ext>
              </a:extLst>
            </p:cNvPr>
            <p:cNvSpPr/>
            <p:nvPr/>
          </p:nvSpPr>
          <p:spPr>
            <a:xfrm>
              <a:off x="9435957" y="172276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5" name="Oval 334">
              <a:extLst>
                <a:ext uri="{FF2B5EF4-FFF2-40B4-BE49-F238E27FC236}">
                  <a16:creationId xmlns:a16="http://schemas.microsoft.com/office/drawing/2014/main" id="{4CFC4DD7-A3EE-E843-8352-F1C56BC38896}"/>
                </a:ext>
              </a:extLst>
            </p:cNvPr>
            <p:cNvSpPr/>
            <p:nvPr/>
          </p:nvSpPr>
          <p:spPr>
            <a:xfrm>
              <a:off x="9660767" y="102898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6" name="Oval 335">
              <a:extLst>
                <a:ext uri="{FF2B5EF4-FFF2-40B4-BE49-F238E27FC236}">
                  <a16:creationId xmlns:a16="http://schemas.microsoft.com/office/drawing/2014/main" id="{E0FA8042-1D4D-4046-A3F4-69A1E95AF235}"/>
                </a:ext>
              </a:extLst>
            </p:cNvPr>
            <p:cNvSpPr/>
            <p:nvPr/>
          </p:nvSpPr>
          <p:spPr>
            <a:xfrm>
              <a:off x="9766463" y="1414290"/>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7" name="Oval 336">
              <a:extLst>
                <a:ext uri="{FF2B5EF4-FFF2-40B4-BE49-F238E27FC236}">
                  <a16:creationId xmlns:a16="http://schemas.microsoft.com/office/drawing/2014/main" id="{4E7AA317-7297-BE4C-A436-1547DDA6CB2B}"/>
                </a:ext>
              </a:extLst>
            </p:cNvPr>
            <p:cNvSpPr/>
            <p:nvPr/>
          </p:nvSpPr>
          <p:spPr>
            <a:xfrm>
              <a:off x="10058410" y="168971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338" name="Group 337">
              <a:extLst>
                <a:ext uri="{FF2B5EF4-FFF2-40B4-BE49-F238E27FC236}">
                  <a16:creationId xmlns:a16="http://schemas.microsoft.com/office/drawing/2014/main" id="{C5E12D98-4795-4F4B-BDA9-D22DC6F8D681}"/>
                </a:ext>
              </a:extLst>
            </p:cNvPr>
            <p:cNvGrpSpPr/>
            <p:nvPr/>
          </p:nvGrpSpPr>
          <p:grpSpPr>
            <a:xfrm>
              <a:off x="9450823" y="1860225"/>
              <a:ext cx="968784" cy="968784"/>
              <a:chOff x="10510835" y="3031012"/>
              <a:chExt cx="968784" cy="968784"/>
            </a:xfrm>
          </p:grpSpPr>
          <p:sp>
            <p:nvSpPr>
              <p:cNvPr id="339" name="Oval 338">
                <a:extLst>
                  <a:ext uri="{FF2B5EF4-FFF2-40B4-BE49-F238E27FC236}">
                    <a16:creationId xmlns:a16="http://schemas.microsoft.com/office/drawing/2014/main" id="{038DA795-1511-E548-8E66-A4ED1628D628}"/>
                  </a:ext>
                </a:extLst>
              </p:cNvPr>
              <p:cNvSpPr/>
              <p:nvPr/>
            </p:nvSpPr>
            <p:spPr>
              <a:xfrm>
                <a:off x="10849829" y="3141878"/>
                <a:ext cx="200025" cy="2011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0" name="Oval 339">
                <a:extLst>
                  <a:ext uri="{FF2B5EF4-FFF2-40B4-BE49-F238E27FC236}">
                    <a16:creationId xmlns:a16="http://schemas.microsoft.com/office/drawing/2014/main" id="{5220DEC5-3967-0446-A6E7-1D3D202B4E9E}"/>
                  </a:ext>
                </a:extLst>
              </p:cNvPr>
              <p:cNvSpPr/>
              <p:nvPr/>
            </p:nvSpPr>
            <p:spPr>
              <a:xfrm>
                <a:off x="10959571" y="3715218"/>
                <a:ext cx="200025" cy="20116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1" name="Oval 340">
                <a:extLst>
                  <a:ext uri="{FF2B5EF4-FFF2-40B4-BE49-F238E27FC236}">
                    <a16:creationId xmlns:a16="http://schemas.microsoft.com/office/drawing/2014/main" id="{7401E826-251E-E442-9D55-D97F62B4BCE4}"/>
                  </a:ext>
                </a:extLst>
              </p:cNvPr>
              <p:cNvSpPr/>
              <p:nvPr/>
            </p:nvSpPr>
            <p:spPr>
              <a:xfrm>
                <a:off x="10603012" y="3314726"/>
                <a:ext cx="200025" cy="20116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2" name="Oval 341">
                <a:extLst>
                  <a:ext uri="{FF2B5EF4-FFF2-40B4-BE49-F238E27FC236}">
                    <a16:creationId xmlns:a16="http://schemas.microsoft.com/office/drawing/2014/main" id="{C5138520-B8F8-B845-9540-35FE40F5A2AC}"/>
                  </a:ext>
                </a:extLst>
              </p:cNvPr>
              <p:cNvSpPr/>
              <p:nvPr/>
            </p:nvSpPr>
            <p:spPr>
              <a:xfrm>
                <a:off x="10666555" y="3636389"/>
                <a:ext cx="200025" cy="2011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43" name="Oval 342">
                <a:extLst>
                  <a:ext uri="{FF2B5EF4-FFF2-40B4-BE49-F238E27FC236}">
                    <a16:creationId xmlns:a16="http://schemas.microsoft.com/office/drawing/2014/main" id="{345F2733-F00A-3E47-B91B-52A75E6C1F4C}"/>
                  </a:ext>
                </a:extLst>
              </p:cNvPr>
              <p:cNvSpPr/>
              <p:nvPr/>
            </p:nvSpPr>
            <p:spPr>
              <a:xfrm>
                <a:off x="10895214" y="3440704"/>
                <a:ext cx="200025" cy="20116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4" name="Oval 343">
                <a:extLst>
                  <a:ext uri="{FF2B5EF4-FFF2-40B4-BE49-F238E27FC236}">
                    <a16:creationId xmlns:a16="http://schemas.microsoft.com/office/drawing/2014/main" id="{8A2365D4-2832-F244-B979-3852D27378FC}"/>
                  </a:ext>
                </a:extLst>
              </p:cNvPr>
              <p:cNvSpPr/>
              <p:nvPr/>
            </p:nvSpPr>
            <p:spPr>
              <a:xfrm>
                <a:off x="11185286" y="3490694"/>
                <a:ext cx="200025" cy="2011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5" name="Oval 344">
                <a:extLst>
                  <a:ext uri="{FF2B5EF4-FFF2-40B4-BE49-F238E27FC236}">
                    <a16:creationId xmlns:a16="http://schemas.microsoft.com/office/drawing/2014/main" id="{3BF44FFA-57FB-494E-A3DA-533F91DFD3FA}"/>
                  </a:ext>
                </a:extLst>
              </p:cNvPr>
              <p:cNvSpPr/>
              <p:nvPr/>
            </p:nvSpPr>
            <p:spPr>
              <a:xfrm>
                <a:off x="11096647" y="3214142"/>
                <a:ext cx="200025" cy="2011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46" name="Oval 345">
                <a:extLst>
                  <a:ext uri="{FF2B5EF4-FFF2-40B4-BE49-F238E27FC236}">
                    <a16:creationId xmlns:a16="http://schemas.microsoft.com/office/drawing/2014/main" id="{090CEBC5-1A7B-A34E-B9B9-80634B1E41B4}"/>
                  </a:ext>
                </a:extLst>
              </p:cNvPr>
              <p:cNvSpPr/>
              <p:nvPr/>
            </p:nvSpPr>
            <p:spPr>
              <a:xfrm>
                <a:off x="10510835" y="3031012"/>
                <a:ext cx="968784" cy="968784"/>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
        <p:nvSpPr>
          <p:cNvPr id="347" name="TextBox 346">
            <a:extLst>
              <a:ext uri="{FF2B5EF4-FFF2-40B4-BE49-F238E27FC236}">
                <a16:creationId xmlns:a16="http://schemas.microsoft.com/office/drawing/2014/main" id="{114A14BF-FF1E-B34C-90D3-74B8DBE9CA35}"/>
              </a:ext>
            </a:extLst>
          </p:cNvPr>
          <p:cNvSpPr txBox="1"/>
          <p:nvPr/>
        </p:nvSpPr>
        <p:spPr>
          <a:xfrm>
            <a:off x="4412507" y="478539"/>
            <a:ext cx="23336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B0C00"/>
                </a:solidFill>
                <a:effectLst/>
                <a:uLnTx/>
                <a:uFillTx/>
                <a:latin typeface="Arial" panose="020B0604020202020204" pitchFamily="34" charset="0"/>
                <a:ea typeface="+mn-ea"/>
                <a:cs typeface="Arial" panose="020B0604020202020204" pitchFamily="34" charset="0"/>
              </a:rPr>
              <a:t>Segregation</a:t>
            </a:r>
          </a:p>
        </p:txBody>
      </p:sp>
      <p:grpSp>
        <p:nvGrpSpPr>
          <p:cNvPr id="348" name="Group 347">
            <a:extLst>
              <a:ext uri="{FF2B5EF4-FFF2-40B4-BE49-F238E27FC236}">
                <a16:creationId xmlns:a16="http://schemas.microsoft.com/office/drawing/2014/main" id="{1D7719D1-0441-FE48-9E31-677FDC2EE25A}"/>
              </a:ext>
            </a:extLst>
          </p:cNvPr>
          <p:cNvGrpSpPr/>
          <p:nvPr/>
        </p:nvGrpSpPr>
        <p:grpSpPr>
          <a:xfrm flipV="1">
            <a:off x="5733875" y="379097"/>
            <a:ext cx="2813792" cy="3086217"/>
            <a:chOff x="7586537" y="-424901"/>
            <a:chExt cx="2813792" cy="3086217"/>
          </a:xfrm>
        </p:grpSpPr>
        <p:sp>
          <p:nvSpPr>
            <p:cNvPr id="349" name="Oval 348">
              <a:extLst>
                <a:ext uri="{FF2B5EF4-FFF2-40B4-BE49-F238E27FC236}">
                  <a16:creationId xmlns:a16="http://schemas.microsoft.com/office/drawing/2014/main" id="{616F0BC9-D8EE-4044-AA37-521EAA3B670E}"/>
                </a:ext>
              </a:extLst>
            </p:cNvPr>
            <p:cNvSpPr/>
            <p:nvPr/>
          </p:nvSpPr>
          <p:spPr>
            <a:xfrm>
              <a:off x="7586537" y="-424901"/>
              <a:ext cx="2377440" cy="237744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0" name="Oval 349">
              <a:extLst>
                <a:ext uri="{FF2B5EF4-FFF2-40B4-BE49-F238E27FC236}">
                  <a16:creationId xmlns:a16="http://schemas.microsoft.com/office/drawing/2014/main" id="{92EA93CF-5670-E048-A93B-51DBAC8A1A9C}"/>
                </a:ext>
              </a:extLst>
            </p:cNvPr>
            <p:cNvSpPr/>
            <p:nvPr/>
          </p:nvSpPr>
          <p:spPr>
            <a:xfrm>
              <a:off x="9521062" y="48016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1" name="Oval 350">
              <a:extLst>
                <a:ext uri="{FF2B5EF4-FFF2-40B4-BE49-F238E27FC236}">
                  <a16:creationId xmlns:a16="http://schemas.microsoft.com/office/drawing/2014/main" id="{885BDBD0-0114-2941-8F7D-1E1BD9890697}"/>
                </a:ext>
              </a:extLst>
            </p:cNvPr>
            <p:cNvSpPr/>
            <p:nvPr/>
          </p:nvSpPr>
          <p:spPr>
            <a:xfrm>
              <a:off x="8796212" y="228982"/>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2" name="Oval 351">
              <a:extLst>
                <a:ext uri="{FF2B5EF4-FFF2-40B4-BE49-F238E27FC236}">
                  <a16:creationId xmlns:a16="http://schemas.microsoft.com/office/drawing/2014/main" id="{9FC722CE-8210-E54D-B5A3-34745508BF21}"/>
                </a:ext>
              </a:extLst>
            </p:cNvPr>
            <p:cNvSpPr/>
            <p:nvPr/>
          </p:nvSpPr>
          <p:spPr>
            <a:xfrm>
              <a:off x="9197213" y="-12353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3" name="Oval 352">
              <a:extLst>
                <a:ext uri="{FF2B5EF4-FFF2-40B4-BE49-F238E27FC236}">
                  <a16:creationId xmlns:a16="http://schemas.microsoft.com/office/drawing/2014/main" id="{5E001126-6FBD-8549-B90B-08FBCD4E0029}"/>
                </a:ext>
              </a:extLst>
            </p:cNvPr>
            <p:cNvSpPr/>
            <p:nvPr/>
          </p:nvSpPr>
          <p:spPr>
            <a:xfrm>
              <a:off x="8775257" y="1597410"/>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4" name="Oval 353">
              <a:extLst>
                <a:ext uri="{FF2B5EF4-FFF2-40B4-BE49-F238E27FC236}">
                  <a16:creationId xmlns:a16="http://schemas.microsoft.com/office/drawing/2014/main" id="{E3366007-5A07-1A49-90A4-D17C9A92453E}"/>
                </a:ext>
              </a:extLst>
            </p:cNvPr>
            <p:cNvSpPr/>
            <p:nvPr/>
          </p:nvSpPr>
          <p:spPr>
            <a:xfrm>
              <a:off x="8811030" y="120744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5" name="Oval 354">
              <a:extLst>
                <a:ext uri="{FF2B5EF4-FFF2-40B4-BE49-F238E27FC236}">
                  <a16:creationId xmlns:a16="http://schemas.microsoft.com/office/drawing/2014/main" id="{764B0AEB-6D91-7C47-BD3A-FCD68C22E994}"/>
                </a:ext>
              </a:extLst>
            </p:cNvPr>
            <p:cNvSpPr/>
            <p:nvPr/>
          </p:nvSpPr>
          <p:spPr>
            <a:xfrm>
              <a:off x="8409302" y="1142920"/>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56" name="Oval 355">
              <a:extLst>
                <a:ext uri="{FF2B5EF4-FFF2-40B4-BE49-F238E27FC236}">
                  <a16:creationId xmlns:a16="http://schemas.microsoft.com/office/drawing/2014/main" id="{29A6CE8C-DADA-CE46-B5D9-E3EF4971C4F6}"/>
                </a:ext>
              </a:extLst>
            </p:cNvPr>
            <p:cNvSpPr/>
            <p:nvPr/>
          </p:nvSpPr>
          <p:spPr>
            <a:xfrm>
              <a:off x="8207289" y="139008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7" name="Oval 356">
              <a:extLst>
                <a:ext uri="{FF2B5EF4-FFF2-40B4-BE49-F238E27FC236}">
                  <a16:creationId xmlns:a16="http://schemas.microsoft.com/office/drawing/2014/main" id="{45E1E446-F878-9F43-B5A0-3E65087B06FA}"/>
                </a:ext>
              </a:extLst>
            </p:cNvPr>
            <p:cNvSpPr/>
            <p:nvPr/>
          </p:nvSpPr>
          <p:spPr>
            <a:xfrm>
              <a:off x="8432215" y="59980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8" name="Oval 357">
              <a:extLst>
                <a:ext uri="{FF2B5EF4-FFF2-40B4-BE49-F238E27FC236}">
                  <a16:creationId xmlns:a16="http://schemas.microsoft.com/office/drawing/2014/main" id="{CFC73947-9B1A-7747-B089-844D5699149D}"/>
                </a:ext>
              </a:extLst>
            </p:cNvPr>
            <p:cNvSpPr/>
            <p:nvPr/>
          </p:nvSpPr>
          <p:spPr>
            <a:xfrm>
              <a:off x="8137844" y="76381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9" name="Oval 358">
              <a:extLst>
                <a:ext uri="{FF2B5EF4-FFF2-40B4-BE49-F238E27FC236}">
                  <a16:creationId xmlns:a16="http://schemas.microsoft.com/office/drawing/2014/main" id="{E26312BD-10D2-2D4E-BA3B-3C05A832C5C1}"/>
                </a:ext>
              </a:extLst>
            </p:cNvPr>
            <p:cNvSpPr/>
            <p:nvPr/>
          </p:nvSpPr>
          <p:spPr>
            <a:xfrm>
              <a:off x="7930334" y="579974"/>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0" name="Oval 359">
              <a:extLst>
                <a:ext uri="{FF2B5EF4-FFF2-40B4-BE49-F238E27FC236}">
                  <a16:creationId xmlns:a16="http://schemas.microsoft.com/office/drawing/2014/main" id="{8F3968D0-4DFB-1540-BD65-EC49C0FBE2F8}"/>
                </a:ext>
              </a:extLst>
            </p:cNvPr>
            <p:cNvSpPr/>
            <p:nvPr/>
          </p:nvSpPr>
          <p:spPr>
            <a:xfrm>
              <a:off x="7794606" y="916457"/>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1" name="Oval 360">
              <a:extLst>
                <a:ext uri="{FF2B5EF4-FFF2-40B4-BE49-F238E27FC236}">
                  <a16:creationId xmlns:a16="http://schemas.microsoft.com/office/drawing/2014/main" id="{1779B100-5033-AB4F-903A-DB6676EE21EA}"/>
                </a:ext>
              </a:extLst>
            </p:cNvPr>
            <p:cNvSpPr/>
            <p:nvPr/>
          </p:nvSpPr>
          <p:spPr>
            <a:xfrm>
              <a:off x="7805622" y="27197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2" name="Oval 361">
              <a:extLst>
                <a:ext uri="{FF2B5EF4-FFF2-40B4-BE49-F238E27FC236}">
                  <a16:creationId xmlns:a16="http://schemas.microsoft.com/office/drawing/2014/main" id="{B19846BC-9D3F-404F-ABF5-34C4FE074E15}"/>
                </a:ext>
              </a:extLst>
            </p:cNvPr>
            <p:cNvSpPr/>
            <p:nvPr/>
          </p:nvSpPr>
          <p:spPr>
            <a:xfrm>
              <a:off x="8467046" y="20344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3" name="Oval 362">
              <a:extLst>
                <a:ext uri="{FF2B5EF4-FFF2-40B4-BE49-F238E27FC236}">
                  <a16:creationId xmlns:a16="http://schemas.microsoft.com/office/drawing/2014/main" id="{F68EDE46-99E0-5A48-855A-86A559950749}"/>
                </a:ext>
              </a:extLst>
            </p:cNvPr>
            <p:cNvSpPr/>
            <p:nvPr/>
          </p:nvSpPr>
          <p:spPr>
            <a:xfrm>
              <a:off x="8626791" y="-12155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4" name="Oval 363">
              <a:extLst>
                <a:ext uri="{FF2B5EF4-FFF2-40B4-BE49-F238E27FC236}">
                  <a16:creationId xmlns:a16="http://schemas.microsoft.com/office/drawing/2014/main" id="{3AE78223-016D-5A42-A9C1-AF8BD6C2AFE0}"/>
                </a:ext>
              </a:extLst>
            </p:cNvPr>
            <p:cNvSpPr/>
            <p:nvPr/>
          </p:nvSpPr>
          <p:spPr>
            <a:xfrm>
              <a:off x="8340352" y="-18214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5" name="Oval 364">
              <a:extLst>
                <a:ext uri="{FF2B5EF4-FFF2-40B4-BE49-F238E27FC236}">
                  <a16:creationId xmlns:a16="http://schemas.microsoft.com/office/drawing/2014/main" id="{99AAE181-12DE-3C44-B990-8F43F26AF3BF}"/>
                </a:ext>
              </a:extLst>
            </p:cNvPr>
            <p:cNvSpPr/>
            <p:nvPr/>
          </p:nvSpPr>
          <p:spPr>
            <a:xfrm>
              <a:off x="8202641" y="8776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6" name="Oval 365">
              <a:extLst>
                <a:ext uri="{FF2B5EF4-FFF2-40B4-BE49-F238E27FC236}">
                  <a16:creationId xmlns:a16="http://schemas.microsoft.com/office/drawing/2014/main" id="{14205135-AE59-F34E-AA45-C7FB1E1FF6F2}"/>
                </a:ext>
              </a:extLst>
            </p:cNvPr>
            <p:cNvSpPr/>
            <p:nvPr/>
          </p:nvSpPr>
          <p:spPr>
            <a:xfrm>
              <a:off x="8875841" y="75815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7" name="Oval 366">
              <a:extLst>
                <a:ext uri="{FF2B5EF4-FFF2-40B4-BE49-F238E27FC236}">
                  <a16:creationId xmlns:a16="http://schemas.microsoft.com/office/drawing/2014/main" id="{B48E069D-1E08-514E-98DB-314880B78F5E}"/>
                </a:ext>
              </a:extLst>
            </p:cNvPr>
            <p:cNvSpPr/>
            <p:nvPr/>
          </p:nvSpPr>
          <p:spPr>
            <a:xfrm>
              <a:off x="9269331" y="18835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8" name="Oval 367">
              <a:extLst>
                <a:ext uri="{FF2B5EF4-FFF2-40B4-BE49-F238E27FC236}">
                  <a16:creationId xmlns:a16="http://schemas.microsoft.com/office/drawing/2014/main" id="{E5C78470-322C-5D43-816C-8CE57F552595}"/>
                </a:ext>
              </a:extLst>
            </p:cNvPr>
            <p:cNvSpPr/>
            <p:nvPr/>
          </p:nvSpPr>
          <p:spPr>
            <a:xfrm>
              <a:off x="9225837" y="647830"/>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9" name="Oval 368">
              <a:extLst>
                <a:ext uri="{FF2B5EF4-FFF2-40B4-BE49-F238E27FC236}">
                  <a16:creationId xmlns:a16="http://schemas.microsoft.com/office/drawing/2014/main" id="{17C62F9F-F370-614E-A063-9BDC6C9C9915}"/>
                </a:ext>
              </a:extLst>
            </p:cNvPr>
            <p:cNvSpPr/>
            <p:nvPr/>
          </p:nvSpPr>
          <p:spPr>
            <a:xfrm>
              <a:off x="9517784" y="92325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370" name="Group 369">
              <a:extLst>
                <a:ext uri="{FF2B5EF4-FFF2-40B4-BE49-F238E27FC236}">
                  <a16:creationId xmlns:a16="http://schemas.microsoft.com/office/drawing/2014/main" id="{738D8C09-3098-2E4B-89E0-A8605ABC0148}"/>
                </a:ext>
              </a:extLst>
            </p:cNvPr>
            <p:cNvGrpSpPr/>
            <p:nvPr/>
          </p:nvGrpSpPr>
          <p:grpSpPr>
            <a:xfrm>
              <a:off x="9431545" y="1692532"/>
              <a:ext cx="968784" cy="968784"/>
              <a:chOff x="10510835" y="3031012"/>
              <a:chExt cx="968784" cy="968784"/>
            </a:xfrm>
          </p:grpSpPr>
          <p:sp>
            <p:nvSpPr>
              <p:cNvPr id="371" name="Oval 370">
                <a:extLst>
                  <a:ext uri="{FF2B5EF4-FFF2-40B4-BE49-F238E27FC236}">
                    <a16:creationId xmlns:a16="http://schemas.microsoft.com/office/drawing/2014/main" id="{3CC143F6-10B9-A042-AE79-6E4203820CC8}"/>
                  </a:ext>
                </a:extLst>
              </p:cNvPr>
              <p:cNvSpPr/>
              <p:nvPr/>
            </p:nvSpPr>
            <p:spPr>
              <a:xfrm>
                <a:off x="10849829" y="3141878"/>
                <a:ext cx="200025" cy="2011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2" name="Oval 371">
                <a:extLst>
                  <a:ext uri="{FF2B5EF4-FFF2-40B4-BE49-F238E27FC236}">
                    <a16:creationId xmlns:a16="http://schemas.microsoft.com/office/drawing/2014/main" id="{793BC4AF-AD84-BC49-A6CC-75C4A4CEB25D}"/>
                  </a:ext>
                </a:extLst>
              </p:cNvPr>
              <p:cNvSpPr/>
              <p:nvPr/>
            </p:nvSpPr>
            <p:spPr>
              <a:xfrm>
                <a:off x="10959571" y="3715218"/>
                <a:ext cx="200025" cy="20116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3" name="Oval 372">
                <a:extLst>
                  <a:ext uri="{FF2B5EF4-FFF2-40B4-BE49-F238E27FC236}">
                    <a16:creationId xmlns:a16="http://schemas.microsoft.com/office/drawing/2014/main" id="{4F32B416-B130-4F47-B4E0-2E2E5B91CD69}"/>
                  </a:ext>
                </a:extLst>
              </p:cNvPr>
              <p:cNvSpPr/>
              <p:nvPr/>
            </p:nvSpPr>
            <p:spPr>
              <a:xfrm>
                <a:off x="10603012" y="3314726"/>
                <a:ext cx="200025" cy="20116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4" name="Oval 373">
                <a:extLst>
                  <a:ext uri="{FF2B5EF4-FFF2-40B4-BE49-F238E27FC236}">
                    <a16:creationId xmlns:a16="http://schemas.microsoft.com/office/drawing/2014/main" id="{E2BD9BB0-7513-6647-AC79-7CF68885E3D9}"/>
                  </a:ext>
                </a:extLst>
              </p:cNvPr>
              <p:cNvSpPr/>
              <p:nvPr/>
            </p:nvSpPr>
            <p:spPr>
              <a:xfrm>
                <a:off x="10666555" y="3636389"/>
                <a:ext cx="200025" cy="2011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75" name="Oval 374">
                <a:extLst>
                  <a:ext uri="{FF2B5EF4-FFF2-40B4-BE49-F238E27FC236}">
                    <a16:creationId xmlns:a16="http://schemas.microsoft.com/office/drawing/2014/main" id="{B1E5DF69-A313-0145-8729-F07EA74C3F3F}"/>
                  </a:ext>
                </a:extLst>
              </p:cNvPr>
              <p:cNvSpPr/>
              <p:nvPr/>
            </p:nvSpPr>
            <p:spPr>
              <a:xfrm>
                <a:off x="10895214" y="3440704"/>
                <a:ext cx="200025" cy="20116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6" name="Oval 375">
                <a:extLst>
                  <a:ext uri="{FF2B5EF4-FFF2-40B4-BE49-F238E27FC236}">
                    <a16:creationId xmlns:a16="http://schemas.microsoft.com/office/drawing/2014/main" id="{BB9D2201-9BFC-C54F-85B5-79432D8EA896}"/>
                  </a:ext>
                </a:extLst>
              </p:cNvPr>
              <p:cNvSpPr/>
              <p:nvPr/>
            </p:nvSpPr>
            <p:spPr>
              <a:xfrm>
                <a:off x="11185286" y="3490694"/>
                <a:ext cx="200025" cy="2011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7" name="Oval 376">
                <a:extLst>
                  <a:ext uri="{FF2B5EF4-FFF2-40B4-BE49-F238E27FC236}">
                    <a16:creationId xmlns:a16="http://schemas.microsoft.com/office/drawing/2014/main" id="{A4311E29-BDAC-0F41-B1B7-4D47CDC21B7C}"/>
                  </a:ext>
                </a:extLst>
              </p:cNvPr>
              <p:cNvSpPr/>
              <p:nvPr/>
            </p:nvSpPr>
            <p:spPr>
              <a:xfrm>
                <a:off x="11096647" y="3214142"/>
                <a:ext cx="200025" cy="2011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8" name="Oval 377">
                <a:extLst>
                  <a:ext uri="{FF2B5EF4-FFF2-40B4-BE49-F238E27FC236}">
                    <a16:creationId xmlns:a16="http://schemas.microsoft.com/office/drawing/2014/main" id="{46615C7E-788B-6C4E-8722-D50BA022106E}"/>
                  </a:ext>
                </a:extLst>
              </p:cNvPr>
              <p:cNvSpPr/>
              <p:nvPr/>
            </p:nvSpPr>
            <p:spPr>
              <a:xfrm>
                <a:off x="10510835" y="3031012"/>
                <a:ext cx="968784" cy="968784"/>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
        <p:nvSpPr>
          <p:cNvPr id="379" name="TextBox 378">
            <a:extLst>
              <a:ext uri="{FF2B5EF4-FFF2-40B4-BE49-F238E27FC236}">
                <a16:creationId xmlns:a16="http://schemas.microsoft.com/office/drawing/2014/main" id="{3ACB3248-09CA-9D40-88D0-BE2311531D8F}"/>
              </a:ext>
            </a:extLst>
          </p:cNvPr>
          <p:cNvSpPr txBox="1"/>
          <p:nvPr/>
        </p:nvSpPr>
        <p:spPr>
          <a:xfrm>
            <a:off x="6407529" y="3728428"/>
            <a:ext cx="233362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B0C00"/>
                </a:solidFill>
                <a:effectLst/>
                <a:uLnTx/>
                <a:uFillTx/>
                <a:latin typeface="Arial" panose="020B0604020202020204" pitchFamily="34" charset="0"/>
                <a:ea typeface="+mn-ea"/>
                <a:cs typeface="Arial" panose="020B0604020202020204" pitchFamily="34" charset="0"/>
              </a:rPr>
              <a:t>Inclusion</a:t>
            </a:r>
          </a:p>
        </p:txBody>
      </p:sp>
      <p:grpSp>
        <p:nvGrpSpPr>
          <p:cNvPr id="380" name="Group 379">
            <a:extLst>
              <a:ext uri="{FF2B5EF4-FFF2-40B4-BE49-F238E27FC236}">
                <a16:creationId xmlns:a16="http://schemas.microsoft.com/office/drawing/2014/main" id="{E7AB3B98-BFD9-E94E-9DEB-1099FA8E64D9}"/>
              </a:ext>
            </a:extLst>
          </p:cNvPr>
          <p:cNvGrpSpPr/>
          <p:nvPr/>
        </p:nvGrpSpPr>
        <p:grpSpPr>
          <a:xfrm>
            <a:off x="8410703" y="3261736"/>
            <a:ext cx="3441551" cy="3441551"/>
            <a:chOff x="4725925" y="693792"/>
            <a:chExt cx="2377440" cy="2377440"/>
          </a:xfrm>
        </p:grpSpPr>
        <p:sp>
          <p:nvSpPr>
            <p:cNvPr id="381" name="Oval 380">
              <a:extLst>
                <a:ext uri="{FF2B5EF4-FFF2-40B4-BE49-F238E27FC236}">
                  <a16:creationId xmlns:a16="http://schemas.microsoft.com/office/drawing/2014/main" id="{AC739387-A088-2D49-9F1C-7ADD3888BC4C}"/>
                </a:ext>
              </a:extLst>
            </p:cNvPr>
            <p:cNvSpPr/>
            <p:nvPr/>
          </p:nvSpPr>
          <p:spPr>
            <a:xfrm>
              <a:off x="4725925" y="693792"/>
              <a:ext cx="2377440" cy="237744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382" name="Group 381">
              <a:extLst>
                <a:ext uri="{FF2B5EF4-FFF2-40B4-BE49-F238E27FC236}">
                  <a16:creationId xmlns:a16="http://schemas.microsoft.com/office/drawing/2014/main" id="{6AFF5F33-99A7-084A-91A5-C9F12A83FFB2}"/>
                </a:ext>
              </a:extLst>
            </p:cNvPr>
            <p:cNvGrpSpPr/>
            <p:nvPr/>
          </p:nvGrpSpPr>
          <p:grpSpPr>
            <a:xfrm>
              <a:off x="4933994" y="928401"/>
              <a:ext cx="1961303" cy="1908223"/>
              <a:chOff x="4957036" y="802891"/>
              <a:chExt cx="1961303" cy="1908223"/>
            </a:xfrm>
          </p:grpSpPr>
          <p:sp>
            <p:nvSpPr>
              <p:cNvPr id="383" name="Oval 382">
                <a:extLst>
                  <a:ext uri="{FF2B5EF4-FFF2-40B4-BE49-F238E27FC236}">
                    <a16:creationId xmlns:a16="http://schemas.microsoft.com/office/drawing/2014/main" id="{80C21173-FD7D-544C-9826-C5A8AC6D1CFB}"/>
                  </a:ext>
                </a:extLst>
              </p:cNvPr>
              <p:cNvSpPr/>
              <p:nvPr/>
            </p:nvSpPr>
            <p:spPr>
              <a:xfrm>
                <a:off x="6536991" y="1180564"/>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4" name="Oval 383">
                <a:extLst>
                  <a:ext uri="{FF2B5EF4-FFF2-40B4-BE49-F238E27FC236}">
                    <a16:creationId xmlns:a16="http://schemas.microsoft.com/office/drawing/2014/main" id="{2204F888-414D-8046-8BE1-DBAD6C800223}"/>
                  </a:ext>
                </a:extLst>
              </p:cNvPr>
              <p:cNvSpPr/>
              <p:nvPr/>
            </p:nvSpPr>
            <p:spPr>
              <a:xfrm>
                <a:off x="5899882" y="1284436"/>
                <a:ext cx="200025" cy="2011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5" name="Oval 384">
                <a:extLst>
                  <a:ext uri="{FF2B5EF4-FFF2-40B4-BE49-F238E27FC236}">
                    <a16:creationId xmlns:a16="http://schemas.microsoft.com/office/drawing/2014/main" id="{F4EB45B5-76F0-4D4C-8AF1-67BC6D87B706}"/>
                  </a:ext>
                </a:extLst>
              </p:cNvPr>
              <p:cNvSpPr/>
              <p:nvPr/>
            </p:nvSpPr>
            <p:spPr>
              <a:xfrm>
                <a:off x="6001671" y="2229505"/>
                <a:ext cx="200025" cy="20116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6" name="Oval 385">
                <a:extLst>
                  <a:ext uri="{FF2B5EF4-FFF2-40B4-BE49-F238E27FC236}">
                    <a16:creationId xmlns:a16="http://schemas.microsoft.com/office/drawing/2014/main" id="{0A1B041B-6DD3-3246-9D8B-D63796C8D86D}"/>
                  </a:ext>
                </a:extLst>
              </p:cNvPr>
              <p:cNvSpPr/>
              <p:nvPr/>
            </p:nvSpPr>
            <p:spPr>
              <a:xfrm>
                <a:off x="5032502" y="2289334"/>
                <a:ext cx="200025" cy="20116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7" name="Oval 386">
                <a:extLst>
                  <a:ext uri="{FF2B5EF4-FFF2-40B4-BE49-F238E27FC236}">
                    <a16:creationId xmlns:a16="http://schemas.microsoft.com/office/drawing/2014/main" id="{2D559822-06C1-B147-9295-83B9B66CFDA2}"/>
                  </a:ext>
                </a:extLst>
              </p:cNvPr>
              <p:cNvSpPr/>
              <p:nvPr/>
            </p:nvSpPr>
            <p:spPr>
              <a:xfrm>
                <a:off x="5957746" y="817664"/>
                <a:ext cx="200025" cy="2011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88" name="Oval 387">
                <a:extLst>
                  <a:ext uri="{FF2B5EF4-FFF2-40B4-BE49-F238E27FC236}">
                    <a16:creationId xmlns:a16="http://schemas.microsoft.com/office/drawing/2014/main" id="{6F87CB8A-5668-1D48-A152-4DF82E8DB6D0}"/>
                  </a:ext>
                </a:extLst>
              </p:cNvPr>
              <p:cNvSpPr/>
              <p:nvPr/>
            </p:nvSpPr>
            <p:spPr>
              <a:xfrm>
                <a:off x="6242781" y="1785297"/>
                <a:ext cx="200025" cy="20116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9" name="Oval 388">
                <a:extLst>
                  <a:ext uri="{FF2B5EF4-FFF2-40B4-BE49-F238E27FC236}">
                    <a16:creationId xmlns:a16="http://schemas.microsoft.com/office/drawing/2014/main" id="{95DABD8B-AF94-C64B-A1F9-51B52AC371AC}"/>
                  </a:ext>
                </a:extLst>
              </p:cNvPr>
              <p:cNvSpPr/>
              <p:nvPr/>
            </p:nvSpPr>
            <p:spPr>
              <a:xfrm>
                <a:off x="6065964" y="2509946"/>
                <a:ext cx="200025" cy="2011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0" name="Oval 389">
                <a:extLst>
                  <a:ext uri="{FF2B5EF4-FFF2-40B4-BE49-F238E27FC236}">
                    <a16:creationId xmlns:a16="http://schemas.microsoft.com/office/drawing/2014/main" id="{0CF046AF-8C08-814A-AC1C-9F876EC8B740}"/>
                  </a:ext>
                </a:extLst>
              </p:cNvPr>
              <p:cNvSpPr/>
              <p:nvPr/>
            </p:nvSpPr>
            <p:spPr>
              <a:xfrm>
                <a:off x="5047394" y="1065660"/>
                <a:ext cx="200025" cy="2011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1" name="Oval 390">
                <a:extLst>
                  <a:ext uri="{FF2B5EF4-FFF2-40B4-BE49-F238E27FC236}">
                    <a16:creationId xmlns:a16="http://schemas.microsoft.com/office/drawing/2014/main" id="{63E732BD-910F-554C-B042-A8F950332FC0}"/>
                  </a:ext>
                </a:extLst>
              </p:cNvPr>
              <p:cNvSpPr/>
              <p:nvPr/>
            </p:nvSpPr>
            <p:spPr>
              <a:xfrm>
                <a:off x="6717171" y="188927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2" name="Oval 391">
                <a:extLst>
                  <a:ext uri="{FF2B5EF4-FFF2-40B4-BE49-F238E27FC236}">
                    <a16:creationId xmlns:a16="http://schemas.microsoft.com/office/drawing/2014/main" id="{43879697-08FC-6344-A5BD-CC9C7BEAD706}"/>
                  </a:ext>
                </a:extLst>
              </p:cNvPr>
              <p:cNvSpPr/>
              <p:nvPr/>
            </p:nvSpPr>
            <p:spPr>
              <a:xfrm>
                <a:off x="6397601" y="222950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3" name="Oval 392">
                <a:extLst>
                  <a:ext uri="{FF2B5EF4-FFF2-40B4-BE49-F238E27FC236}">
                    <a16:creationId xmlns:a16="http://schemas.microsoft.com/office/drawing/2014/main" id="{D151C9E1-A2E5-6848-B47C-6D7D7C3CE8EF}"/>
                  </a:ext>
                </a:extLst>
              </p:cNvPr>
              <p:cNvSpPr/>
              <p:nvPr/>
            </p:nvSpPr>
            <p:spPr>
              <a:xfrm>
                <a:off x="5689855" y="2483852"/>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4" name="Oval 393">
                <a:extLst>
                  <a:ext uri="{FF2B5EF4-FFF2-40B4-BE49-F238E27FC236}">
                    <a16:creationId xmlns:a16="http://schemas.microsoft.com/office/drawing/2014/main" id="{F262A08E-57C7-1A4D-9CA9-C25D7025EFD6}"/>
                  </a:ext>
                </a:extLst>
              </p:cNvPr>
              <p:cNvSpPr/>
              <p:nvPr/>
            </p:nvSpPr>
            <p:spPr>
              <a:xfrm>
                <a:off x="5687013" y="203120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5" name="Oval 394">
                <a:extLst>
                  <a:ext uri="{FF2B5EF4-FFF2-40B4-BE49-F238E27FC236}">
                    <a16:creationId xmlns:a16="http://schemas.microsoft.com/office/drawing/2014/main" id="{224F0BD7-E11A-094A-A8AE-E848C003A265}"/>
                  </a:ext>
                </a:extLst>
              </p:cNvPr>
              <p:cNvSpPr/>
              <p:nvPr/>
            </p:nvSpPr>
            <p:spPr>
              <a:xfrm>
                <a:off x="5290406" y="2097302"/>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6" name="Oval 395">
                <a:extLst>
                  <a:ext uri="{FF2B5EF4-FFF2-40B4-BE49-F238E27FC236}">
                    <a16:creationId xmlns:a16="http://schemas.microsoft.com/office/drawing/2014/main" id="{ACC243B6-76AE-114F-9276-3B9268A40ED8}"/>
                  </a:ext>
                </a:extLst>
              </p:cNvPr>
              <p:cNvSpPr/>
              <p:nvPr/>
            </p:nvSpPr>
            <p:spPr>
              <a:xfrm>
                <a:off x="5369719" y="2383268"/>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7" name="Oval 396">
                <a:extLst>
                  <a:ext uri="{FF2B5EF4-FFF2-40B4-BE49-F238E27FC236}">
                    <a16:creationId xmlns:a16="http://schemas.microsoft.com/office/drawing/2014/main" id="{D16FC5BB-96FA-1E4B-8150-B7BD4EEC24E5}"/>
                  </a:ext>
                </a:extLst>
              </p:cNvPr>
              <p:cNvSpPr/>
              <p:nvPr/>
            </p:nvSpPr>
            <p:spPr>
              <a:xfrm>
                <a:off x="5439795" y="165578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8" name="Oval 397">
                <a:extLst>
                  <a:ext uri="{FF2B5EF4-FFF2-40B4-BE49-F238E27FC236}">
                    <a16:creationId xmlns:a16="http://schemas.microsoft.com/office/drawing/2014/main" id="{642991D1-98AB-4B4C-826A-9C5185394F2D}"/>
                  </a:ext>
                </a:extLst>
              </p:cNvPr>
              <p:cNvSpPr/>
              <p:nvPr/>
            </p:nvSpPr>
            <p:spPr>
              <a:xfrm>
                <a:off x="5285559" y="156214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99" name="Oval 398">
                <a:extLst>
                  <a:ext uri="{FF2B5EF4-FFF2-40B4-BE49-F238E27FC236}">
                    <a16:creationId xmlns:a16="http://schemas.microsoft.com/office/drawing/2014/main" id="{AA638ECE-A302-F848-B41A-CE6FA6F655EA}"/>
                  </a:ext>
                </a:extLst>
              </p:cNvPr>
              <p:cNvSpPr/>
              <p:nvPr/>
            </p:nvSpPr>
            <p:spPr>
              <a:xfrm>
                <a:off x="5092764" y="1573157"/>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0" name="Oval 399">
                <a:extLst>
                  <a:ext uri="{FF2B5EF4-FFF2-40B4-BE49-F238E27FC236}">
                    <a16:creationId xmlns:a16="http://schemas.microsoft.com/office/drawing/2014/main" id="{CE2F028A-1DF8-6248-BD37-DFC0E2EE7940}"/>
                  </a:ext>
                </a:extLst>
              </p:cNvPr>
              <p:cNvSpPr/>
              <p:nvPr/>
            </p:nvSpPr>
            <p:spPr>
              <a:xfrm>
                <a:off x="4957036" y="1909640"/>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1" name="Oval 400">
                <a:extLst>
                  <a:ext uri="{FF2B5EF4-FFF2-40B4-BE49-F238E27FC236}">
                    <a16:creationId xmlns:a16="http://schemas.microsoft.com/office/drawing/2014/main" id="{2C105D15-D587-8242-A71A-9DA068257A83}"/>
                  </a:ext>
                </a:extLst>
              </p:cNvPr>
              <p:cNvSpPr/>
              <p:nvPr/>
            </p:nvSpPr>
            <p:spPr>
              <a:xfrm>
                <a:off x="4968052" y="1265154"/>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2" name="Oval 401">
                <a:extLst>
                  <a:ext uri="{FF2B5EF4-FFF2-40B4-BE49-F238E27FC236}">
                    <a16:creationId xmlns:a16="http://schemas.microsoft.com/office/drawing/2014/main" id="{BADB4BDF-9010-FD4D-B6A7-33CD687F3D4B}"/>
                  </a:ext>
                </a:extLst>
              </p:cNvPr>
              <p:cNvSpPr/>
              <p:nvPr/>
            </p:nvSpPr>
            <p:spPr>
              <a:xfrm>
                <a:off x="5547703" y="118848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3" name="Oval 402">
                <a:extLst>
                  <a:ext uri="{FF2B5EF4-FFF2-40B4-BE49-F238E27FC236}">
                    <a16:creationId xmlns:a16="http://schemas.microsoft.com/office/drawing/2014/main" id="{D5A31CD1-C217-D444-BE18-AA15BD4523E6}"/>
                  </a:ext>
                </a:extLst>
              </p:cNvPr>
              <p:cNvSpPr/>
              <p:nvPr/>
            </p:nvSpPr>
            <p:spPr>
              <a:xfrm>
                <a:off x="5707448" y="86348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4" name="Oval 403">
                <a:extLst>
                  <a:ext uri="{FF2B5EF4-FFF2-40B4-BE49-F238E27FC236}">
                    <a16:creationId xmlns:a16="http://schemas.microsoft.com/office/drawing/2014/main" id="{DB33521D-F1DC-F44E-97A0-B159A02AD021}"/>
                  </a:ext>
                </a:extLst>
              </p:cNvPr>
              <p:cNvSpPr/>
              <p:nvPr/>
            </p:nvSpPr>
            <p:spPr>
              <a:xfrm>
                <a:off x="5421009" y="80289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5" name="Oval 404">
                <a:extLst>
                  <a:ext uri="{FF2B5EF4-FFF2-40B4-BE49-F238E27FC236}">
                    <a16:creationId xmlns:a16="http://schemas.microsoft.com/office/drawing/2014/main" id="{1DFFD0BC-B0D1-D04F-90E3-CD988380F0EE}"/>
                  </a:ext>
                </a:extLst>
              </p:cNvPr>
              <p:cNvSpPr/>
              <p:nvPr/>
            </p:nvSpPr>
            <p:spPr>
              <a:xfrm>
                <a:off x="5283298" y="107280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6" name="Oval 405">
                <a:extLst>
                  <a:ext uri="{FF2B5EF4-FFF2-40B4-BE49-F238E27FC236}">
                    <a16:creationId xmlns:a16="http://schemas.microsoft.com/office/drawing/2014/main" id="{146AF18E-21AF-664F-8C46-6033A1FF1281}"/>
                  </a:ext>
                </a:extLst>
              </p:cNvPr>
              <p:cNvSpPr/>
              <p:nvPr/>
            </p:nvSpPr>
            <p:spPr>
              <a:xfrm>
                <a:off x="5911260" y="1656698"/>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7" name="Oval 406">
                <a:extLst>
                  <a:ext uri="{FF2B5EF4-FFF2-40B4-BE49-F238E27FC236}">
                    <a16:creationId xmlns:a16="http://schemas.microsoft.com/office/drawing/2014/main" id="{AF05FE4B-5F16-7B48-BFC3-9B0E91B91DC2}"/>
                  </a:ext>
                </a:extLst>
              </p:cNvPr>
              <p:cNvSpPr/>
              <p:nvPr/>
            </p:nvSpPr>
            <p:spPr>
              <a:xfrm>
                <a:off x="6181173" y="103424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8" name="Oval 407">
                <a:extLst>
                  <a:ext uri="{FF2B5EF4-FFF2-40B4-BE49-F238E27FC236}">
                    <a16:creationId xmlns:a16="http://schemas.microsoft.com/office/drawing/2014/main" id="{6A1E6719-4FBD-6F40-AA0B-CEC305A9DFB6}"/>
                  </a:ext>
                </a:extLst>
              </p:cNvPr>
              <p:cNvSpPr/>
              <p:nvPr/>
            </p:nvSpPr>
            <p:spPr>
              <a:xfrm>
                <a:off x="6241766" y="134822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9" name="Oval 408">
                <a:extLst>
                  <a:ext uri="{FF2B5EF4-FFF2-40B4-BE49-F238E27FC236}">
                    <a16:creationId xmlns:a16="http://schemas.microsoft.com/office/drawing/2014/main" id="{5DE786E3-BAB6-1848-83B7-C0744D7F94B9}"/>
                  </a:ext>
                </a:extLst>
              </p:cNvPr>
              <p:cNvSpPr/>
              <p:nvPr/>
            </p:nvSpPr>
            <p:spPr>
              <a:xfrm>
                <a:off x="6533713" y="1623646"/>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8776204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Woman">
            <a:extLst>
              <a:ext uri="{FF2B5EF4-FFF2-40B4-BE49-F238E27FC236}">
                <a16:creationId xmlns:a16="http://schemas.microsoft.com/office/drawing/2014/main" id="{7A65BF06-38AD-4AA3-8B3A-43B4726D76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96199" y="2353295"/>
            <a:ext cx="1549673" cy="1549673"/>
          </a:xfrm>
          <a:prstGeom prst="rect">
            <a:avLst/>
          </a:prstGeom>
        </p:spPr>
      </p:pic>
      <p:pic>
        <p:nvPicPr>
          <p:cNvPr id="19" name="Graphic 18" descr="Woman">
            <a:extLst>
              <a:ext uri="{FF2B5EF4-FFF2-40B4-BE49-F238E27FC236}">
                <a16:creationId xmlns:a16="http://schemas.microsoft.com/office/drawing/2014/main" id="{80792B47-C8B8-4225-AD37-6FFB9C3049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9599" y="2336527"/>
            <a:ext cx="1549673" cy="1549673"/>
          </a:xfrm>
          <a:prstGeom prst="rect">
            <a:avLst/>
          </a:prstGeom>
        </p:spPr>
      </p:pic>
      <p:pic>
        <p:nvPicPr>
          <p:cNvPr id="23" name="Graphic 22" descr="Woman">
            <a:extLst>
              <a:ext uri="{FF2B5EF4-FFF2-40B4-BE49-F238E27FC236}">
                <a16:creationId xmlns:a16="http://schemas.microsoft.com/office/drawing/2014/main" id="{5388F274-1E25-4112-B638-A8B1FBB83B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62999" y="2336527"/>
            <a:ext cx="1549673" cy="1549673"/>
          </a:xfrm>
          <a:prstGeom prst="rect">
            <a:avLst/>
          </a:prstGeom>
        </p:spPr>
      </p:pic>
      <p:pic>
        <p:nvPicPr>
          <p:cNvPr id="24" name="Graphic 23" descr="Woman">
            <a:extLst>
              <a:ext uri="{FF2B5EF4-FFF2-40B4-BE49-F238E27FC236}">
                <a16:creationId xmlns:a16="http://schemas.microsoft.com/office/drawing/2014/main" id="{4793BCD7-99DC-412E-B0F4-0EDAA8FF16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20212" y="2336527"/>
            <a:ext cx="1549673" cy="1549673"/>
          </a:xfrm>
          <a:prstGeom prst="rect">
            <a:avLst/>
          </a:prstGeom>
        </p:spPr>
      </p:pic>
      <p:pic>
        <p:nvPicPr>
          <p:cNvPr id="25" name="Graphic 24" descr="Woman">
            <a:extLst>
              <a:ext uri="{FF2B5EF4-FFF2-40B4-BE49-F238E27FC236}">
                <a16:creationId xmlns:a16="http://schemas.microsoft.com/office/drawing/2014/main" id="{28C9E0C6-D1F3-4780-961D-59E68E5179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53612" y="2353295"/>
            <a:ext cx="1549673" cy="1549673"/>
          </a:xfrm>
          <a:prstGeom prst="rect">
            <a:avLst/>
          </a:prstGeom>
        </p:spPr>
      </p:pic>
      <p:graphicFrame>
        <p:nvGraphicFramePr>
          <p:cNvPr id="8" name="Table 8">
            <a:extLst>
              <a:ext uri="{FF2B5EF4-FFF2-40B4-BE49-F238E27FC236}">
                <a16:creationId xmlns:a16="http://schemas.microsoft.com/office/drawing/2014/main" id="{CA82466F-6313-DA49-B0EA-2D6FAA164DD8}"/>
              </a:ext>
            </a:extLst>
          </p:cNvPr>
          <p:cNvGraphicFramePr>
            <a:graphicFrameLocks noGrp="1"/>
          </p:cNvGraphicFramePr>
          <p:nvPr>
            <p:extLst>
              <p:ext uri="{D42A27DB-BD31-4B8C-83A1-F6EECF244321}">
                <p14:modId xmlns:p14="http://schemas.microsoft.com/office/powerpoint/2010/main" val="3395293460"/>
              </p:ext>
            </p:extLst>
          </p:nvPr>
        </p:nvGraphicFramePr>
        <p:xfrm>
          <a:off x="1322115" y="813795"/>
          <a:ext cx="5437188" cy="4754880"/>
        </p:xfrm>
        <a:graphic>
          <a:graphicData uri="http://schemas.openxmlformats.org/drawingml/2006/table">
            <a:tbl>
              <a:tblPr firstRow="1" bandRow="1">
                <a:tableStyleId>{2D5ABB26-0587-4C30-8999-92F81FD0307C}</a:tableStyleId>
              </a:tblPr>
              <a:tblGrid>
                <a:gridCol w="5437188">
                  <a:extLst>
                    <a:ext uri="{9D8B030D-6E8A-4147-A177-3AD203B41FA5}">
                      <a16:colId xmlns:a16="http://schemas.microsoft.com/office/drawing/2014/main" val="578780157"/>
                    </a:ext>
                  </a:extLst>
                </a:gridCol>
              </a:tblGrid>
              <a:tr h="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 billion</a:t>
                      </a:r>
                      <a:r>
                        <a:rPr kumimoji="0" lang="en-GB" sz="24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people with disabilities </a:t>
                      </a:r>
                      <a:br>
                        <a:rPr kumimoji="0" lang="en-GB" sz="24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GB" sz="24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live in the world today</a:t>
                      </a:r>
                    </a:p>
                  </a:txBody>
                  <a:tcPr marL="228600" marR="228600" marT="228600" marB="2286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468640712"/>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19.2% </a:t>
                      </a:r>
                      <a:r>
                        <a:rPr kumimoji="0" lang="en-GB" sz="2400" b="0" i="0" u="none" strike="noStrike" kern="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of all women are living with a disability</a:t>
                      </a:r>
                    </a:p>
                  </a:txBody>
                  <a:tcPr marL="228600" marR="228600" marT="228600" marB="2286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456696849"/>
                  </a:ext>
                </a:extLst>
              </a:tr>
              <a:tr h="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a:ln>
                            <a:noFill/>
                          </a:ln>
                          <a:solidFill>
                            <a:srgbClr val="2B0C00"/>
                          </a:solidFill>
                          <a:effectLst/>
                          <a:uLnTx/>
                          <a:uFillTx/>
                          <a:latin typeface="Arial" panose="020B0604020202020204" pitchFamily="34" charset="0"/>
                          <a:ea typeface="+mn-ea"/>
                          <a:cs typeface="Arial" panose="020B0604020202020204" pitchFamily="34" charset="0"/>
                        </a:rPr>
                        <a:t>20% </a:t>
                      </a:r>
                      <a:r>
                        <a:rPr kumimoji="0" lang="en-GB" sz="2400" b="0" i="0" u="none" strike="noStrike" kern="0" cap="none" spc="0" normalizeH="0" baseline="0" noProof="0" dirty="0">
                          <a:ln>
                            <a:noFill/>
                          </a:ln>
                          <a:solidFill>
                            <a:srgbClr val="2B0C00"/>
                          </a:solidFill>
                          <a:effectLst/>
                          <a:uLnTx/>
                          <a:uFillTx/>
                          <a:latin typeface="Arial" panose="020B0604020202020204" pitchFamily="34" charset="0"/>
                          <a:ea typeface="+mn-ea"/>
                          <a:cs typeface="Arial" panose="020B0604020202020204" pitchFamily="34" charset="0"/>
                        </a:rPr>
                        <a:t>of all people living in poverty have a disability</a:t>
                      </a:r>
                    </a:p>
                  </a:txBody>
                  <a:tcPr marL="228600" marR="228600" marT="228600" marB="2286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679145908"/>
                  </a:ext>
                </a:extLst>
              </a:tr>
              <a:tr h="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Up to</a:t>
                      </a:r>
                      <a:r>
                        <a:rPr kumimoji="0" lang="en-GB" sz="2400" b="1" i="0" u="none" strike="noStrike" kern="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 220 million</a:t>
                      </a:r>
                      <a:r>
                        <a:rPr kumimoji="0" lang="en-GB" sz="2400" b="0" i="0" u="none" strike="noStrike" kern="0" cap="none" spc="0" normalizeH="0" baseline="0" noProof="0" dirty="0">
                          <a:ln>
                            <a:noFill/>
                          </a:ln>
                          <a:solidFill>
                            <a:schemeClr val="accent3"/>
                          </a:solidFill>
                          <a:effectLst/>
                          <a:uLnTx/>
                          <a:uFillTx/>
                          <a:latin typeface="Arial" panose="020B0604020202020204" pitchFamily="34" charset="0"/>
                          <a:ea typeface="+mn-ea"/>
                          <a:cs typeface="Arial" panose="020B0604020202020204" pitchFamily="34" charset="0"/>
                        </a:rPr>
                        <a:t> young people are living with a disability</a:t>
                      </a:r>
                    </a:p>
                  </a:txBody>
                  <a:tcPr marL="228600" marR="228600" marT="228600" marB="2286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257228913"/>
                  </a:ext>
                </a:extLst>
              </a:tr>
            </a:tbl>
          </a:graphicData>
        </a:graphic>
      </p:graphicFrame>
    </p:spTree>
    <p:extLst>
      <p:ext uri="{BB962C8B-B14F-4D97-AF65-F5344CB8AC3E}">
        <p14:creationId xmlns:p14="http://schemas.microsoft.com/office/powerpoint/2010/main" val="23787558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B1B2AA3-6EB6-40C4-BB90-AAAE6EE685F4}"/>
              </a:ext>
            </a:extLst>
          </p:cNvPr>
          <p:cNvSpPr>
            <a:spLocks noGrp="1"/>
          </p:cNvSpPr>
          <p:nvPr>
            <p:ph type="title"/>
          </p:nvPr>
        </p:nvSpPr>
        <p:spPr/>
        <p:txBody>
          <a:bodyPr/>
          <a:lstStyle/>
          <a:p>
            <a:r>
              <a:rPr lang="en-GB" dirty="0"/>
              <a:t>Language and Terminology, Part 1</a:t>
            </a:r>
          </a:p>
        </p:txBody>
      </p:sp>
    </p:spTree>
    <p:extLst>
      <p:ext uri="{BB962C8B-B14F-4D97-AF65-F5344CB8AC3E}">
        <p14:creationId xmlns:p14="http://schemas.microsoft.com/office/powerpoint/2010/main" val="5968430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86B15B-9BE9-4357-834A-1A0775E5AB81}"/>
              </a:ext>
            </a:extLst>
          </p:cNvPr>
          <p:cNvSpPr>
            <a:spLocks noGrp="1"/>
          </p:cNvSpPr>
          <p:nvPr>
            <p:ph idx="4294967295"/>
          </p:nvPr>
        </p:nvSpPr>
        <p:spPr>
          <a:xfrm>
            <a:off x="1060076" y="1698625"/>
            <a:ext cx="10071847" cy="1730375"/>
          </a:xfrm>
          <a:noFill/>
        </p:spPr>
        <p:txBody>
          <a:bodyPr>
            <a:noAutofit/>
          </a:bodyPr>
          <a:lstStyle/>
          <a:p>
            <a:pPr marL="0" indent="0">
              <a:buNone/>
            </a:pPr>
            <a:r>
              <a:rPr lang="en-GB" sz="4000" b="1" dirty="0"/>
              <a:t>Internationally, there is </a:t>
            </a:r>
            <a:r>
              <a:rPr lang="en-GB" sz="4000" b="1" dirty="0">
                <a:solidFill>
                  <a:schemeClr val="accent1"/>
                </a:solidFill>
              </a:rPr>
              <a:t>no one universally agreed </a:t>
            </a:r>
            <a:r>
              <a:rPr lang="en-GB" sz="4000" b="1" dirty="0"/>
              <a:t>definition of disability. The concept of disability is complex, multifaceted and evolving.</a:t>
            </a:r>
          </a:p>
        </p:txBody>
      </p:sp>
    </p:spTree>
    <p:extLst>
      <p:ext uri="{BB962C8B-B14F-4D97-AF65-F5344CB8AC3E}">
        <p14:creationId xmlns:p14="http://schemas.microsoft.com/office/powerpoint/2010/main" val="4270631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518BB6D9-C70D-4CA0-9636-402DFC68EB25}"/>
              </a:ext>
            </a:extLst>
          </p:cNvPr>
          <p:cNvSpPr>
            <a:spLocks noGrp="1"/>
          </p:cNvSpPr>
          <p:nvPr>
            <p:ph type="title"/>
          </p:nvPr>
        </p:nvSpPr>
        <p:spPr>
          <a:xfrm>
            <a:off x="351832" y="597879"/>
            <a:ext cx="4542897" cy="3261427"/>
          </a:xfrm>
        </p:spPr>
        <p:txBody>
          <a:bodyPr>
            <a:normAutofit/>
          </a:bodyPr>
          <a:lstStyle/>
          <a:p>
            <a:r>
              <a:rPr lang="en-GB" b="1" dirty="0"/>
              <a:t>The charity or medical model of disability</a:t>
            </a:r>
          </a:p>
        </p:txBody>
      </p:sp>
      <p:sp>
        <p:nvSpPr>
          <p:cNvPr id="6" name="Slide Number Placeholder 5">
            <a:extLst>
              <a:ext uri="{FF2B5EF4-FFF2-40B4-BE49-F238E27FC236}">
                <a16:creationId xmlns:a16="http://schemas.microsoft.com/office/drawing/2014/main" id="{AB74DF02-7B34-455C-BCA6-0B9B506F382E}"/>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137F94-C04C-7540-85FD-4F3E51701860}" type="slidenum">
              <a:rPr kumimoji="0" lang="en-US" sz="1200" b="0"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srgbClr val="FFFFFF"/>
              </a:solidFill>
              <a:effectLst/>
              <a:uLnTx/>
              <a:uFillTx/>
              <a:latin typeface="Arial" charset="0"/>
              <a:cs typeface="Arial" charset="0"/>
            </a:endParaRPr>
          </a:p>
        </p:txBody>
      </p:sp>
      <p:pic>
        <p:nvPicPr>
          <p:cNvPr id="3" name="Picture 2" descr="Diagram&#10;&#10;Description automatically generated">
            <a:extLst>
              <a:ext uri="{FF2B5EF4-FFF2-40B4-BE49-F238E27FC236}">
                <a16:creationId xmlns:a16="http://schemas.microsoft.com/office/drawing/2014/main" id="{6987FB41-9F68-6F48-97BB-53CAC5A79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8106" y="490302"/>
            <a:ext cx="5856227" cy="5703622"/>
          </a:xfrm>
          <a:prstGeom prst="rect">
            <a:avLst/>
          </a:prstGeom>
        </p:spPr>
      </p:pic>
    </p:spTree>
    <p:extLst>
      <p:ext uri="{BB962C8B-B14F-4D97-AF65-F5344CB8AC3E}">
        <p14:creationId xmlns:p14="http://schemas.microsoft.com/office/powerpoint/2010/main" val="42037735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A6114F5-8881-4E0C-AFB2-389B181E5153}"/>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137F94-C04C-7540-85FD-4F3E51701860}" type="slidenum">
              <a:rPr kumimoji="0" lang="en-US" sz="1400" b="0"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400" b="0" i="0" u="none" strike="noStrike" kern="1200" cap="none" spc="0" normalizeH="0" baseline="0" noProof="0">
              <a:ln>
                <a:noFill/>
              </a:ln>
              <a:solidFill>
                <a:srgbClr val="FFFFFF"/>
              </a:solidFill>
              <a:effectLst/>
              <a:uLnTx/>
              <a:uFillTx/>
              <a:latin typeface="Arial" charset="0"/>
              <a:cs typeface="Arial" charset="0"/>
            </a:endParaRPr>
          </a:p>
        </p:txBody>
      </p:sp>
      <p:pic>
        <p:nvPicPr>
          <p:cNvPr id="10" name="Picture 9">
            <a:extLst>
              <a:ext uri="{FF2B5EF4-FFF2-40B4-BE49-F238E27FC236}">
                <a16:creationId xmlns:a16="http://schemas.microsoft.com/office/drawing/2014/main" id="{1922844A-FB00-CF49-BDA0-FDF5CC70AF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54529" y="490302"/>
            <a:ext cx="5323380" cy="5703622"/>
          </a:xfrm>
          <a:prstGeom prst="rect">
            <a:avLst/>
          </a:prstGeom>
        </p:spPr>
      </p:pic>
      <p:sp>
        <p:nvSpPr>
          <p:cNvPr id="13" name="Title 1">
            <a:extLst>
              <a:ext uri="{FF2B5EF4-FFF2-40B4-BE49-F238E27FC236}">
                <a16:creationId xmlns:a16="http://schemas.microsoft.com/office/drawing/2014/main" id="{EEC4B99C-B748-2C41-922A-A120093EC241}"/>
              </a:ext>
            </a:extLst>
          </p:cNvPr>
          <p:cNvSpPr txBox="1">
            <a:spLocks/>
          </p:cNvSpPr>
          <p:nvPr/>
        </p:nvSpPr>
        <p:spPr>
          <a:xfrm>
            <a:off x="351832" y="597879"/>
            <a:ext cx="5323380" cy="3261427"/>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4800" b="1" i="0" u="none" strike="noStrike" cap="none">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dirty="0">
                <a:solidFill>
                  <a:schemeClr val="accent1"/>
                </a:solidFill>
              </a:rPr>
              <a:t>The social/rights-based </a:t>
            </a:r>
            <a:r>
              <a:rPr lang="en-GB" kern="1200" spc="30" dirty="0">
                <a:solidFill>
                  <a:schemeClr val="accent1"/>
                </a:solidFill>
                <a:latin typeface="Arial" charset="0"/>
                <a:cs typeface="Arial" charset="0"/>
              </a:rPr>
              <a:t>model of disability</a:t>
            </a:r>
            <a:endParaRPr lang="en-GB" dirty="0"/>
          </a:p>
        </p:txBody>
      </p:sp>
    </p:spTree>
    <p:extLst>
      <p:ext uri="{BB962C8B-B14F-4D97-AF65-F5344CB8AC3E}">
        <p14:creationId xmlns:p14="http://schemas.microsoft.com/office/powerpoint/2010/main" val="27720232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80465-D557-47DE-B0AB-36C756CCADD2}"/>
              </a:ext>
            </a:extLst>
          </p:cNvPr>
          <p:cNvSpPr>
            <a:spLocks noGrp="1"/>
          </p:cNvSpPr>
          <p:nvPr>
            <p:ph type="title"/>
          </p:nvPr>
        </p:nvSpPr>
        <p:spPr>
          <a:xfrm>
            <a:off x="593880" y="564215"/>
            <a:ext cx="9759200" cy="2421032"/>
          </a:xfrm>
        </p:spPr>
        <p:txBody>
          <a:bodyPr>
            <a:normAutofit/>
          </a:bodyPr>
          <a:lstStyle/>
          <a:p>
            <a:r>
              <a:rPr lang="en-GB" sz="4800" b="1" dirty="0">
                <a:solidFill>
                  <a:schemeClr val="accent3"/>
                </a:solidFill>
              </a:rPr>
              <a:t>United Nations Convention on the Rights of Persons with Disabilities (UN CRPD)</a:t>
            </a:r>
            <a:endParaRPr lang="en-GB" sz="4800" dirty="0">
              <a:solidFill>
                <a:schemeClr val="accent3"/>
              </a:solidFill>
            </a:endParaRPr>
          </a:p>
        </p:txBody>
      </p:sp>
      <p:sp>
        <p:nvSpPr>
          <p:cNvPr id="3" name="Content Placeholder 2">
            <a:extLst>
              <a:ext uri="{FF2B5EF4-FFF2-40B4-BE49-F238E27FC236}">
                <a16:creationId xmlns:a16="http://schemas.microsoft.com/office/drawing/2014/main" id="{3F3ADF97-B306-4A66-9005-3FEAE714BEF1}"/>
              </a:ext>
            </a:extLst>
          </p:cNvPr>
          <p:cNvSpPr>
            <a:spLocks noGrp="1"/>
          </p:cNvSpPr>
          <p:nvPr>
            <p:ph sz="half" idx="4294967295"/>
          </p:nvPr>
        </p:nvSpPr>
        <p:spPr>
          <a:xfrm>
            <a:off x="593880" y="3235698"/>
            <a:ext cx="7998791" cy="2223808"/>
          </a:xfrm>
        </p:spPr>
        <p:txBody>
          <a:bodyPr>
            <a:normAutofit lnSpcReduction="10000"/>
          </a:bodyPr>
          <a:lstStyle/>
          <a:p>
            <a:pPr marL="0" indent="0">
              <a:buNone/>
            </a:pPr>
            <a:r>
              <a:rPr lang="en-GB" sz="2400" b="1" dirty="0">
                <a:solidFill>
                  <a:schemeClr val="accent3"/>
                </a:solidFill>
              </a:rPr>
              <a:t>Persons living with disabilities</a:t>
            </a:r>
            <a:r>
              <a:rPr lang="en-GB" sz="2400" dirty="0">
                <a:solidFill>
                  <a:schemeClr val="accent3"/>
                </a:solidFill>
              </a:rPr>
              <a:t> include those who have long-term physical, mental, intellectual or sensory impairments </a:t>
            </a:r>
            <a:r>
              <a:rPr lang="en-GB" sz="2400" b="1" dirty="0">
                <a:solidFill>
                  <a:schemeClr val="accent3"/>
                </a:solidFill>
              </a:rPr>
              <a:t>which in interaction with various barriers</a:t>
            </a:r>
            <a:r>
              <a:rPr lang="en-GB" sz="2400" dirty="0">
                <a:solidFill>
                  <a:schemeClr val="accent3"/>
                </a:solidFill>
              </a:rPr>
              <a:t> may hinder their full and effective participation in society on an equal basis with others. </a:t>
            </a:r>
          </a:p>
        </p:txBody>
      </p:sp>
    </p:spTree>
    <p:extLst>
      <p:ext uri="{BB962C8B-B14F-4D97-AF65-F5344CB8AC3E}">
        <p14:creationId xmlns:p14="http://schemas.microsoft.com/office/powerpoint/2010/main" val="33529643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F61D3-0CDA-4A8B-98A8-4813E5ED8AC8}"/>
              </a:ext>
            </a:extLst>
          </p:cNvPr>
          <p:cNvSpPr>
            <a:spLocks noGrp="1"/>
          </p:cNvSpPr>
          <p:nvPr>
            <p:ph type="title"/>
          </p:nvPr>
        </p:nvSpPr>
        <p:spPr/>
        <p:txBody>
          <a:bodyPr/>
          <a:lstStyle/>
          <a:p>
            <a:r>
              <a:rPr lang="en-US" dirty="0">
                <a:latin typeface="+mn-lt"/>
              </a:rPr>
              <a:t>Language and Terminology, Part 2</a:t>
            </a:r>
          </a:p>
        </p:txBody>
      </p:sp>
    </p:spTree>
    <p:extLst>
      <p:ext uri="{BB962C8B-B14F-4D97-AF65-F5344CB8AC3E}">
        <p14:creationId xmlns:p14="http://schemas.microsoft.com/office/powerpoint/2010/main" val="1612620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ED6A07-2A3D-44B8-89B8-98D8CB9EBDBE}"/>
              </a:ext>
            </a:extLst>
          </p:cNvPr>
          <p:cNvSpPr>
            <a:spLocks noGrp="1"/>
          </p:cNvSpPr>
          <p:nvPr>
            <p:ph type="title"/>
          </p:nvPr>
        </p:nvSpPr>
        <p:spPr>
          <a:xfrm>
            <a:off x="351833" y="330400"/>
            <a:ext cx="10019200" cy="1672400"/>
          </a:xfrm>
        </p:spPr>
        <p:txBody>
          <a:bodyPr>
            <a:noAutofit/>
          </a:bodyPr>
          <a:lstStyle/>
          <a:p>
            <a:pPr marR="0" lvl="0">
              <a:spcBef>
                <a:spcPts val="0"/>
              </a:spcBef>
            </a:pPr>
            <a:r>
              <a:rPr lang="en-US" sz="2800" b="0" dirty="0">
                <a:solidFill>
                  <a:schemeClr val="accent1"/>
                </a:solidFill>
                <a:effectLst/>
                <a:ea typeface="Calibri" panose="020F0502020204030204" pitchFamily="34" charset="0"/>
              </a:rPr>
              <a:t>SCENARIO:</a:t>
            </a:r>
            <a:br>
              <a:rPr lang="en-US" dirty="0">
                <a:solidFill>
                  <a:schemeClr val="accent1"/>
                </a:solidFill>
                <a:effectLst/>
                <a:ea typeface="Calibri" panose="020F0502020204030204" pitchFamily="34" charset="0"/>
              </a:rPr>
            </a:br>
            <a:r>
              <a:rPr lang="en-US" dirty="0">
                <a:solidFill>
                  <a:schemeClr val="accent1"/>
                </a:solidFill>
                <a:effectLst/>
                <a:ea typeface="Calibri" panose="020F0502020204030204" pitchFamily="34" charset="0"/>
              </a:rPr>
              <a:t>A client requesting services has a mobility impairment…</a:t>
            </a:r>
            <a:endParaRPr lang="en-US" dirty="0">
              <a:solidFill>
                <a:schemeClr val="accent1"/>
              </a:solidFill>
            </a:endParaRPr>
          </a:p>
        </p:txBody>
      </p:sp>
      <p:sp>
        <p:nvSpPr>
          <p:cNvPr id="4" name="Content Placeholder 3">
            <a:extLst>
              <a:ext uri="{FF2B5EF4-FFF2-40B4-BE49-F238E27FC236}">
                <a16:creationId xmlns:a16="http://schemas.microsoft.com/office/drawing/2014/main" id="{05B3194B-A583-4039-B3D4-200E890A334D}"/>
              </a:ext>
            </a:extLst>
          </p:cNvPr>
          <p:cNvSpPr>
            <a:spLocks noGrp="1"/>
          </p:cNvSpPr>
          <p:nvPr>
            <p:ph type="body" idx="1"/>
          </p:nvPr>
        </p:nvSpPr>
        <p:spPr>
          <a:xfrm>
            <a:off x="479613" y="3437341"/>
            <a:ext cx="5349600" cy="1889341"/>
          </a:xfrm>
        </p:spPr>
        <p:txBody>
          <a:bodyPr>
            <a:normAutofit/>
          </a:bodyPr>
          <a:lstStyle/>
          <a:p>
            <a:pPr marL="0" marR="0" indent="0">
              <a:lnSpc>
                <a:spcPct val="107000"/>
              </a:lnSpc>
              <a:spcAft>
                <a:spcPts val="1200"/>
              </a:spcAft>
              <a:buNone/>
            </a:pPr>
            <a:r>
              <a:rPr lang="en-US" sz="2400" b="1" dirty="0">
                <a:solidFill>
                  <a:schemeClr val="accent3"/>
                </a:solidFill>
                <a:ea typeface="Times New Roman" panose="02020603050405020304" pitchFamily="18" charset="0"/>
              </a:rPr>
              <a:t>“</a:t>
            </a:r>
            <a:r>
              <a:rPr lang="en-US" sz="2400" b="1" dirty="0">
                <a:solidFill>
                  <a:schemeClr val="accent3"/>
                </a:solidFill>
                <a:effectLst/>
                <a:ea typeface="Times New Roman" panose="02020603050405020304" pitchFamily="18" charset="0"/>
              </a:rPr>
              <a:t>The client cannot get on the examination bed.”</a:t>
            </a:r>
            <a:endParaRPr lang="en-US" sz="2400" dirty="0">
              <a:solidFill>
                <a:schemeClr val="accent3"/>
              </a:solidFill>
              <a:effectLst/>
              <a:ea typeface="Calibri" panose="020F0502020204030204" pitchFamily="34" charset="0"/>
            </a:endParaRPr>
          </a:p>
        </p:txBody>
      </p:sp>
      <p:sp>
        <p:nvSpPr>
          <p:cNvPr id="8" name="Content Placeholder 7">
            <a:extLst>
              <a:ext uri="{FF2B5EF4-FFF2-40B4-BE49-F238E27FC236}">
                <a16:creationId xmlns:a16="http://schemas.microsoft.com/office/drawing/2014/main" id="{2EB26F83-0C6D-4122-869F-547C931198FB}"/>
              </a:ext>
            </a:extLst>
          </p:cNvPr>
          <p:cNvSpPr>
            <a:spLocks noGrp="1"/>
          </p:cNvSpPr>
          <p:nvPr>
            <p:ph type="body" idx="2"/>
          </p:nvPr>
        </p:nvSpPr>
        <p:spPr>
          <a:xfrm>
            <a:off x="5430482" y="3539015"/>
            <a:ext cx="5804155" cy="925409"/>
          </a:xfrm>
        </p:spPr>
        <p:txBody>
          <a:bodyPr>
            <a:normAutofit fontScale="92500" lnSpcReduction="20000"/>
          </a:bodyPr>
          <a:lstStyle/>
          <a:p>
            <a:pPr marL="0" indent="0">
              <a:lnSpc>
                <a:spcPct val="100000"/>
              </a:lnSpc>
              <a:spcAft>
                <a:spcPts val="1200"/>
              </a:spcAft>
              <a:buNone/>
            </a:pPr>
            <a:r>
              <a:rPr lang="en-US" sz="2400" b="1" dirty="0">
                <a:solidFill>
                  <a:schemeClr val="accent3"/>
                </a:solidFill>
                <a:ea typeface="Times New Roman" panose="02020603050405020304" pitchFamily="18" charset="0"/>
              </a:rPr>
              <a:t>“</a:t>
            </a:r>
            <a:r>
              <a:rPr lang="en-US" sz="2400" b="1" dirty="0">
                <a:solidFill>
                  <a:schemeClr val="accent3"/>
                </a:solidFill>
                <a:effectLst/>
                <a:ea typeface="Times New Roman" panose="02020603050405020304" pitchFamily="18" charset="0"/>
              </a:rPr>
              <a:t>Our examination bed is not suitable or accessible for this client.”</a:t>
            </a:r>
            <a:endParaRPr lang="en-US" sz="2400" dirty="0">
              <a:solidFill>
                <a:schemeClr val="accent3"/>
              </a:solidFill>
            </a:endParaRPr>
          </a:p>
        </p:txBody>
      </p:sp>
      <p:sp>
        <p:nvSpPr>
          <p:cNvPr id="5" name="Content Placeholder 3">
            <a:extLst>
              <a:ext uri="{FF2B5EF4-FFF2-40B4-BE49-F238E27FC236}">
                <a16:creationId xmlns:a16="http://schemas.microsoft.com/office/drawing/2014/main" id="{08F88819-AE89-824F-924B-574AB53C69A1}"/>
              </a:ext>
            </a:extLst>
          </p:cNvPr>
          <p:cNvSpPr txBox="1">
            <a:spLocks/>
          </p:cNvSpPr>
          <p:nvPr/>
        </p:nvSpPr>
        <p:spPr>
          <a:xfrm>
            <a:off x="479613" y="2764988"/>
            <a:ext cx="1864613" cy="461665"/>
          </a:xfrm>
          <a:prstGeom prst="rect">
            <a:avLst/>
          </a:prstGeom>
          <a:solidFill>
            <a:schemeClr val="accent3"/>
          </a:solidFill>
          <a:ln>
            <a:noFill/>
          </a:ln>
        </p:spPr>
        <p:txBody>
          <a:bodyPr spcFirstLastPara="1" wrap="none" lIns="91440" tIns="91440" rIns="91440" bIns="91440" anchor="t" anchorCtr="0">
            <a:spAutoFit/>
          </a:bodyPr>
          <a:lstStyle>
            <a:defPPr marR="0" lvl="0" algn="l" rtl="0">
              <a:lnSpc>
                <a:spcPct val="100000"/>
              </a:lnSpc>
              <a:spcBef>
                <a:spcPts val="0"/>
              </a:spcBef>
              <a:spcAft>
                <a:spcPts val="0"/>
              </a:spcAft>
            </a:defPPr>
            <a:lvl1pPr marL="609585" marR="0" lvl="0" indent="-457189" algn="l" rtl="0" eaLnBrk="1" hangingPunct="1">
              <a:lnSpc>
                <a:spcPct val="110000"/>
              </a:lnSpc>
              <a:spcBef>
                <a:spcPts val="0"/>
              </a:spcBef>
              <a:spcAft>
                <a:spcPts val="0"/>
              </a:spcAft>
              <a:buClr>
                <a:srgbClr val="595959"/>
              </a:buClr>
              <a:buSzPts val="1800"/>
              <a:buFont typeface="Arial" panose="020B0604020202020204" pitchFamily="34" charset="0"/>
              <a:buChar char="•"/>
              <a:defRPr sz="18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Montserrat Medium"/>
              </a:defRPr>
            </a:lvl1pPr>
            <a:lvl2pPr marL="1219170" marR="0" lvl="1" indent="-423323" algn="l" rtl="0" eaLnBrk="1" hangingPunct="1">
              <a:lnSpc>
                <a:spcPct val="110000"/>
              </a:lnSpc>
              <a:spcBef>
                <a:spcPts val="667"/>
              </a:spcBef>
              <a:spcAft>
                <a:spcPts val="0"/>
              </a:spcAft>
              <a:buClr>
                <a:srgbClr val="666666"/>
              </a:buClr>
              <a:buSzPts val="1400"/>
              <a:buFont typeface="Yrsa Light"/>
              <a:buChar char="○"/>
              <a:defRPr sz="1867" b="0" i="0" u="none" strike="noStrike" cap="none">
                <a:solidFill>
                  <a:srgbClr val="666666"/>
                </a:solidFill>
                <a:latin typeface="Yrsa Light"/>
                <a:ea typeface="Yrsa Light"/>
                <a:cs typeface="Yrsa Light"/>
                <a:sym typeface="Yrsa Light"/>
              </a:defRPr>
            </a:lvl2pPr>
            <a:lvl3pPr marL="1828754" marR="0" lvl="2" indent="-423323" algn="l" rtl="0" eaLnBrk="1" hangingPunct="1">
              <a:lnSpc>
                <a:spcPct val="110000"/>
              </a:lnSpc>
              <a:spcBef>
                <a:spcPts val="667"/>
              </a:spcBef>
              <a:spcAft>
                <a:spcPts val="0"/>
              </a:spcAft>
              <a:buClr>
                <a:srgbClr val="000000"/>
              </a:buClr>
              <a:buSzPts val="1400"/>
              <a:buFont typeface="Yrsa Light"/>
              <a:buChar char="■"/>
              <a:defRPr sz="1867" b="0" i="0" u="none" strike="noStrike" cap="none">
                <a:solidFill>
                  <a:srgbClr val="000000"/>
                </a:solidFill>
                <a:latin typeface="Yrsa Light"/>
                <a:ea typeface="Yrsa Light"/>
                <a:cs typeface="Yrsa Light"/>
                <a:sym typeface="Yrsa Light"/>
              </a:defRPr>
            </a:lvl3pPr>
            <a:lvl4pPr marL="2438339" marR="0" lvl="3" indent="-423323" algn="l" rtl="0" eaLnBrk="1" hangingPunct="1">
              <a:lnSpc>
                <a:spcPct val="110000"/>
              </a:lnSpc>
              <a:spcBef>
                <a:spcPts val="667"/>
              </a:spcBef>
              <a:spcAft>
                <a:spcPts val="0"/>
              </a:spcAft>
              <a:buClr>
                <a:srgbClr val="000000"/>
              </a:buClr>
              <a:buSzPts val="1400"/>
              <a:buFont typeface="Yrsa Light"/>
              <a:buChar char="●"/>
              <a:defRPr sz="1867" b="0" i="0" u="none" strike="noStrike" cap="none">
                <a:solidFill>
                  <a:srgbClr val="000000"/>
                </a:solidFill>
                <a:latin typeface="Yrsa Light"/>
                <a:ea typeface="Yrsa Light"/>
                <a:cs typeface="Yrsa Light"/>
                <a:sym typeface="Yrsa Light"/>
              </a:defRPr>
            </a:lvl4pPr>
            <a:lvl5pPr marL="3047924" marR="0" lvl="4" indent="-423323" algn="l" rtl="0" eaLnBrk="1" hangingPunct="1">
              <a:lnSpc>
                <a:spcPct val="110000"/>
              </a:lnSpc>
              <a:spcBef>
                <a:spcPts val="667"/>
              </a:spcBef>
              <a:spcAft>
                <a:spcPts val="0"/>
              </a:spcAft>
              <a:buClr>
                <a:srgbClr val="000000"/>
              </a:buClr>
              <a:buSzPts val="1400"/>
              <a:buFont typeface="Yrsa Light"/>
              <a:buChar char="○"/>
              <a:defRPr sz="1867" b="0" i="0" u="none" strike="noStrike" cap="none">
                <a:solidFill>
                  <a:srgbClr val="000000"/>
                </a:solidFill>
                <a:latin typeface="Yrsa Light"/>
                <a:ea typeface="Yrsa Light"/>
                <a:cs typeface="Yrsa Light"/>
                <a:sym typeface="Yrsa Light"/>
              </a:defRPr>
            </a:lvl5pPr>
            <a:lvl6pPr marL="3657509" marR="0" lvl="5" indent="-423323" algn="l" rtl="0" eaLnBrk="1" hangingPunct="1">
              <a:lnSpc>
                <a:spcPct val="110000"/>
              </a:lnSpc>
              <a:spcBef>
                <a:spcPts val="667"/>
              </a:spcBef>
              <a:spcAft>
                <a:spcPts val="0"/>
              </a:spcAft>
              <a:buClr>
                <a:srgbClr val="000000"/>
              </a:buClr>
              <a:buSzPts val="1400"/>
              <a:buFont typeface="Yrsa Light"/>
              <a:buChar char="■"/>
              <a:defRPr sz="1867" b="0" i="0" u="none" strike="noStrike" cap="none">
                <a:solidFill>
                  <a:srgbClr val="000000"/>
                </a:solidFill>
                <a:latin typeface="Yrsa Light"/>
                <a:ea typeface="Yrsa Light"/>
                <a:cs typeface="Yrsa Light"/>
                <a:sym typeface="Yrsa Light"/>
              </a:defRPr>
            </a:lvl6pPr>
            <a:lvl7pPr marL="4267093" marR="0" lvl="6" indent="-423323" algn="l" rtl="0" eaLnBrk="1" hangingPunct="1">
              <a:lnSpc>
                <a:spcPct val="110000"/>
              </a:lnSpc>
              <a:spcBef>
                <a:spcPts val="667"/>
              </a:spcBef>
              <a:spcAft>
                <a:spcPts val="0"/>
              </a:spcAft>
              <a:buClr>
                <a:srgbClr val="000000"/>
              </a:buClr>
              <a:buSzPts val="1400"/>
              <a:buFont typeface="Yrsa Light"/>
              <a:buChar char="●"/>
              <a:defRPr sz="1867" b="0" i="0" u="none" strike="noStrike" cap="none">
                <a:solidFill>
                  <a:srgbClr val="000000"/>
                </a:solidFill>
                <a:latin typeface="Yrsa Light"/>
                <a:ea typeface="Yrsa Light"/>
                <a:cs typeface="Yrsa Light"/>
                <a:sym typeface="Yrsa Light"/>
              </a:defRPr>
            </a:lvl7pPr>
            <a:lvl8pPr marL="4876678" marR="0" lvl="7" indent="-423323" algn="l" rtl="0" eaLnBrk="1" hangingPunct="1">
              <a:lnSpc>
                <a:spcPct val="110000"/>
              </a:lnSpc>
              <a:spcBef>
                <a:spcPts val="667"/>
              </a:spcBef>
              <a:spcAft>
                <a:spcPts val="0"/>
              </a:spcAft>
              <a:buClr>
                <a:srgbClr val="000000"/>
              </a:buClr>
              <a:buSzPts val="1400"/>
              <a:buFont typeface="Yrsa Light"/>
              <a:buChar char="○"/>
              <a:defRPr sz="1867" b="0" i="0" u="none" strike="noStrike" cap="none">
                <a:solidFill>
                  <a:srgbClr val="000000"/>
                </a:solidFill>
                <a:latin typeface="Yrsa Light"/>
                <a:ea typeface="Yrsa Light"/>
                <a:cs typeface="Yrsa Light"/>
                <a:sym typeface="Yrsa Light"/>
              </a:defRPr>
            </a:lvl8pPr>
            <a:lvl9pPr marL="5486263" marR="0" lvl="8" indent="-423323" algn="l" rtl="0" eaLnBrk="1" hangingPunct="1">
              <a:lnSpc>
                <a:spcPct val="110000"/>
              </a:lnSpc>
              <a:spcBef>
                <a:spcPts val="667"/>
              </a:spcBef>
              <a:spcAft>
                <a:spcPts val="667"/>
              </a:spcAft>
              <a:buClr>
                <a:srgbClr val="000000"/>
              </a:buClr>
              <a:buSzPts val="1400"/>
              <a:buFont typeface="Yrsa Light"/>
              <a:buChar char="■"/>
              <a:defRPr sz="1867" b="0" i="0" u="none" strike="noStrike" cap="none">
                <a:solidFill>
                  <a:srgbClr val="000000"/>
                </a:solidFill>
                <a:latin typeface="Yrsa Light"/>
                <a:ea typeface="Yrsa Light"/>
                <a:cs typeface="Yrsa Light"/>
                <a:sym typeface="Yrsa Light"/>
              </a:defRPr>
            </a:lvl9pPr>
          </a:lstStyle>
          <a:p>
            <a:pPr marL="0" indent="0" algn="ctr">
              <a:lnSpc>
                <a:spcPct val="100000"/>
              </a:lnSpc>
              <a:buFont typeface="Arial" panose="020B0604020202020204" pitchFamily="34" charset="0"/>
              <a:buNone/>
            </a:pPr>
            <a:r>
              <a:rPr lang="en-US" b="1" dirty="0">
                <a:solidFill>
                  <a:schemeClr val="accent2"/>
                </a:solidFill>
                <a:ea typeface="Times New Roman" panose="02020603050405020304" pitchFamily="18" charset="0"/>
              </a:rPr>
              <a:t>STATEMENT 1:</a:t>
            </a:r>
            <a:endParaRPr lang="en-US" dirty="0">
              <a:solidFill>
                <a:schemeClr val="accent2"/>
              </a:solidFill>
              <a:ea typeface="Calibri" panose="020F0502020204030204" pitchFamily="34" charset="0"/>
            </a:endParaRPr>
          </a:p>
        </p:txBody>
      </p:sp>
      <p:sp>
        <p:nvSpPr>
          <p:cNvPr id="6" name="Content Placeholder 3">
            <a:extLst>
              <a:ext uri="{FF2B5EF4-FFF2-40B4-BE49-F238E27FC236}">
                <a16:creationId xmlns:a16="http://schemas.microsoft.com/office/drawing/2014/main" id="{6EA411BB-FBA1-274C-BFD6-6C6CBC44C3C2}"/>
              </a:ext>
            </a:extLst>
          </p:cNvPr>
          <p:cNvSpPr txBox="1">
            <a:spLocks/>
          </p:cNvSpPr>
          <p:nvPr/>
        </p:nvSpPr>
        <p:spPr>
          <a:xfrm>
            <a:off x="5430482" y="2764988"/>
            <a:ext cx="1864613" cy="461665"/>
          </a:xfrm>
          <a:prstGeom prst="rect">
            <a:avLst/>
          </a:prstGeom>
          <a:solidFill>
            <a:schemeClr val="accent2"/>
          </a:solidFill>
          <a:ln>
            <a:noFill/>
          </a:ln>
        </p:spPr>
        <p:txBody>
          <a:bodyPr spcFirstLastPara="1" wrap="none" lIns="91440" tIns="91440" rIns="91440" bIns="91440" anchor="t" anchorCtr="0">
            <a:spAutoFit/>
          </a:bodyPr>
          <a:lstStyle>
            <a:defPPr marR="0" lvl="0" algn="l" rtl="0">
              <a:lnSpc>
                <a:spcPct val="100000"/>
              </a:lnSpc>
              <a:spcBef>
                <a:spcPts val="0"/>
              </a:spcBef>
              <a:spcAft>
                <a:spcPts val="0"/>
              </a:spcAft>
            </a:defPPr>
            <a:lvl1pPr marL="609585" marR="0" lvl="0" indent="-457189" algn="l" rtl="0" eaLnBrk="1" hangingPunct="1">
              <a:lnSpc>
                <a:spcPct val="110000"/>
              </a:lnSpc>
              <a:spcBef>
                <a:spcPts val="0"/>
              </a:spcBef>
              <a:spcAft>
                <a:spcPts val="0"/>
              </a:spcAft>
              <a:buClr>
                <a:srgbClr val="595959"/>
              </a:buClr>
              <a:buSzPts val="1800"/>
              <a:buFont typeface="Arial" panose="020B0604020202020204" pitchFamily="34" charset="0"/>
              <a:buChar char="•"/>
              <a:defRPr sz="18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Montserrat Medium"/>
              </a:defRPr>
            </a:lvl1pPr>
            <a:lvl2pPr marL="1219170" marR="0" lvl="1" indent="-423323" algn="l" rtl="0" eaLnBrk="1" hangingPunct="1">
              <a:lnSpc>
                <a:spcPct val="110000"/>
              </a:lnSpc>
              <a:spcBef>
                <a:spcPts val="667"/>
              </a:spcBef>
              <a:spcAft>
                <a:spcPts val="0"/>
              </a:spcAft>
              <a:buClr>
                <a:srgbClr val="666666"/>
              </a:buClr>
              <a:buSzPts val="1400"/>
              <a:buFont typeface="Yrsa Light"/>
              <a:buChar char="○"/>
              <a:defRPr sz="1867" b="0" i="0" u="none" strike="noStrike" cap="none">
                <a:solidFill>
                  <a:srgbClr val="666666"/>
                </a:solidFill>
                <a:latin typeface="Yrsa Light"/>
                <a:ea typeface="Yrsa Light"/>
                <a:cs typeface="Yrsa Light"/>
                <a:sym typeface="Yrsa Light"/>
              </a:defRPr>
            </a:lvl2pPr>
            <a:lvl3pPr marL="1828754" marR="0" lvl="2" indent="-423323" algn="l" rtl="0" eaLnBrk="1" hangingPunct="1">
              <a:lnSpc>
                <a:spcPct val="110000"/>
              </a:lnSpc>
              <a:spcBef>
                <a:spcPts val="667"/>
              </a:spcBef>
              <a:spcAft>
                <a:spcPts val="0"/>
              </a:spcAft>
              <a:buClr>
                <a:srgbClr val="000000"/>
              </a:buClr>
              <a:buSzPts val="1400"/>
              <a:buFont typeface="Yrsa Light"/>
              <a:buChar char="■"/>
              <a:defRPr sz="1867" b="0" i="0" u="none" strike="noStrike" cap="none">
                <a:solidFill>
                  <a:srgbClr val="000000"/>
                </a:solidFill>
                <a:latin typeface="Yrsa Light"/>
                <a:ea typeface="Yrsa Light"/>
                <a:cs typeface="Yrsa Light"/>
                <a:sym typeface="Yrsa Light"/>
              </a:defRPr>
            </a:lvl3pPr>
            <a:lvl4pPr marL="2438339" marR="0" lvl="3" indent="-423323" algn="l" rtl="0" eaLnBrk="1" hangingPunct="1">
              <a:lnSpc>
                <a:spcPct val="110000"/>
              </a:lnSpc>
              <a:spcBef>
                <a:spcPts val="667"/>
              </a:spcBef>
              <a:spcAft>
                <a:spcPts val="0"/>
              </a:spcAft>
              <a:buClr>
                <a:srgbClr val="000000"/>
              </a:buClr>
              <a:buSzPts val="1400"/>
              <a:buFont typeface="Yrsa Light"/>
              <a:buChar char="●"/>
              <a:defRPr sz="1867" b="0" i="0" u="none" strike="noStrike" cap="none">
                <a:solidFill>
                  <a:srgbClr val="000000"/>
                </a:solidFill>
                <a:latin typeface="Yrsa Light"/>
                <a:ea typeface="Yrsa Light"/>
                <a:cs typeface="Yrsa Light"/>
                <a:sym typeface="Yrsa Light"/>
              </a:defRPr>
            </a:lvl4pPr>
            <a:lvl5pPr marL="3047924" marR="0" lvl="4" indent="-423323" algn="l" rtl="0" eaLnBrk="1" hangingPunct="1">
              <a:lnSpc>
                <a:spcPct val="110000"/>
              </a:lnSpc>
              <a:spcBef>
                <a:spcPts val="667"/>
              </a:spcBef>
              <a:spcAft>
                <a:spcPts val="0"/>
              </a:spcAft>
              <a:buClr>
                <a:srgbClr val="000000"/>
              </a:buClr>
              <a:buSzPts val="1400"/>
              <a:buFont typeface="Yrsa Light"/>
              <a:buChar char="○"/>
              <a:defRPr sz="1867" b="0" i="0" u="none" strike="noStrike" cap="none">
                <a:solidFill>
                  <a:srgbClr val="000000"/>
                </a:solidFill>
                <a:latin typeface="Yrsa Light"/>
                <a:ea typeface="Yrsa Light"/>
                <a:cs typeface="Yrsa Light"/>
                <a:sym typeface="Yrsa Light"/>
              </a:defRPr>
            </a:lvl5pPr>
            <a:lvl6pPr marL="3657509" marR="0" lvl="5" indent="-423323" algn="l" rtl="0" eaLnBrk="1" hangingPunct="1">
              <a:lnSpc>
                <a:spcPct val="110000"/>
              </a:lnSpc>
              <a:spcBef>
                <a:spcPts val="667"/>
              </a:spcBef>
              <a:spcAft>
                <a:spcPts val="0"/>
              </a:spcAft>
              <a:buClr>
                <a:srgbClr val="000000"/>
              </a:buClr>
              <a:buSzPts val="1400"/>
              <a:buFont typeface="Yrsa Light"/>
              <a:buChar char="■"/>
              <a:defRPr sz="1867" b="0" i="0" u="none" strike="noStrike" cap="none">
                <a:solidFill>
                  <a:srgbClr val="000000"/>
                </a:solidFill>
                <a:latin typeface="Yrsa Light"/>
                <a:ea typeface="Yrsa Light"/>
                <a:cs typeface="Yrsa Light"/>
                <a:sym typeface="Yrsa Light"/>
              </a:defRPr>
            </a:lvl6pPr>
            <a:lvl7pPr marL="4267093" marR="0" lvl="6" indent="-423323" algn="l" rtl="0" eaLnBrk="1" hangingPunct="1">
              <a:lnSpc>
                <a:spcPct val="110000"/>
              </a:lnSpc>
              <a:spcBef>
                <a:spcPts val="667"/>
              </a:spcBef>
              <a:spcAft>
                <a:spcPts val="0"/>
              </a:spcAft>
              <a:buClr>
                <a:srgbClr val="000000"/>
              </a:buClr>
              <a:buSzPts val="1400"/>
              <a:buFont typeface="Yrsa Light"/>
              <a:buChar char="●"/>
              <a:defRPr sz="1867" b="0" i="0" u="none" strike="noStrike" cap="none">
                <a:solidFill>
                  <a:srgbClr val="000000"/>
                </a:solidFill>
                <a:latin typeface="Yrsa Light"/>
                <a:ea typeface="Yrsa Light"/>
                <a:cs typeface="Yrsa Light"/>
                <a:sym typeface="Yrsa Light"/>
              </a:defRPr>
            </a:lvl7pPr>
            <a:lvl8pPr marL="4876678" marR="0" lvl="7" indent="-423323" algn="l" rtl="0" eaLnBrk="1" hangingPunct="1">
              <a:lnSpc>
                <a:spcPct val="110000"/>
              </a:lnSpc>
              <a:spcBef>
                <a:spcPts val="667"/>
              </a:spcBef>
              <a:spcAft>
                <a:spcPts val="0"/>
              </a:spcAft>
              <a:buClr>
                <a:srgbClr val="000000"/>
              </a:buClr>
              <a:buSzPts val="1400"/>
              <a:buFont typeface="Yrsa Light"/>
              <a:buChar char="○"/>
              <a:defRPr sz="1867" b="0" i="0" u="none" strike="noStrike" cap="none">
                <a:solidFill>
                  <a:srgbClr val="000000"/>
                </a:solidFill>
                <a:latin typeface="Yrsa Light"/>
                <a:ea typeface="Yrsa Light"/>
                <a:cs typeface="Yrsa Light"/>
                <a:sym typeface="Yrsa Light"/>
              </a:defRPr>
            </a:lvl8pPr>
            <a:lvl9pPr marL="5486263" marR="0" lvl="8" indent="-423323" algn="l" rtl="0" eaLnBrk="1" hangingPunct="1">
              <a:lnSpc>
                <a:spcPct val="110000"/>
              </a:lnSpc>
              <a:spcBef>
                <a:spcPts val="667"/>
              </a:spcBef>
              <a:spcAft>
                <a:spcPts val="667"/>
              </a:spcAft>
              <a:buClr>
                <a:srgbClr val="000000"/>
              </a:buClr>
              <a:buSzPts val="1400"/>
              <a:buFont typeface="Yrsa Light"/>
              <a:buChar char="■"/>
              <a:defRPr sz="1867" b="0" i="0" u="none" strike="noStrike" cap="none">
                <a:solidFill>
                  <a:srgbClr val="000000"/>
                </a:solidFill>
                <a:latin typeface="Yrsa Light"/>
                <a:ea typeface="Yrsa Light"/>
                <a:cs typeface="Yrsa Light"/>
                <a:sym typeface="Yrsa Light"/>
              </a:defRPr>
            </a:lvl9pPr>
          </a:lstStyle>
          <a:p>
            <a:pPr marL="0" indent="0" algn="ctr">
              <a:lnSpc>
                <a:spcPct val="100000"/>
              </a:lnSpc>
              <a:buFont typeface="Arial" panose="020B0604020202020204" pitchFamily="34" charset="0"/>
              <a:buNone/>
            </a:pPr>
            <a:r>
              <a:rPr lang="en-US" b="1" dirty="0">
                <a:solidFill>
                  <a:schemeClr val="accent3"/>
                </a:solidFill>
                <a:ea typeface="Times New Roman" panose="02020603050405020304" pitchFamily="18" charset="0"/>
              </a:rPr>
              <a:t>STATEMENT 2:</a:t>
            </a:r>
            <a:endParaRPr lang="en-US" dirty="0">
              <a:solidFill>
                <a:schemeClr val="accent3"/>
              </a:solidFill>
              <a:ea typeface="Calibri" panose="020F0502020204030204" pitchFamily="34" charset="0"/>
            </a:endParaRPr>
          </a:p>
        </p:txBody>
      </p:sp>
    </p:spTree>
    <p:extLst>
      <p:ext uri="{BB962C8B-B14F-4D97-AF65-F5344CB8AC3E}">
        <p14:creationId xmlns:p14="http://schemas.microsoft.com/office/powerpoint/2010/main" val="1567541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5B027-F284-4EB2-9E36-EAAEE4F2ED03}"/>
              </a:ext>
            </a:extLst>
          </p:cNvPr>
          <p:cNvSpPr>
            <a:spLocks noGrp="1"/>
          </p:cNvSpPr>
          <p:nvPr>
            <p:ph type="title"/>
          </p:nvPr>
        </p:nvSpPr>
        <p:spPr>
          <a:xfrm>
            <a:off x="351833" y="231349"/>
            <a:ext cx="10446796" cy="1325067"/>
          </a:xfrm>
        </p:spPr>
        <p:txBody>
          <a:bodyPr>
            <a:noAutofit/>
          </a:bodyPr>
          <a:lstStyle/>
          <a:p>
            <a:r>
              <a:rPr lang="en-GB" sz="3600" b="1" dirty="0"/>
              <a:t>The charity and medical models of disability</a:t>
            </a:r>
          </a:p>
        </p:txBody>
      </p:sp>
      <p:graphicFrame>
        <p:nvGraphicFramePr>
          <p:cNvPr id="8" name="Content Placeholder 7" descr="This diagram has 'individual' in a central circle, and linking to it are the following perceptions arising from the charity model of disability:&#10;&#10;- Brave&#10;- Pity&#10;- Bitter and twisted&#10;- Patient&#10;- Care&#10;- Cannot walk or see&#10;- Sad or tragic" title="The charity model of disability">
            <a:extLst>
              <a:ext uri="{FF2B5EF4-FFF2-40B4-BE49-F238E27FC236}">
                <a16:creationId xmlns:a16="http://schemas.microsoft.com/office/drawing/2014/main" id="{4B4C5712-1A06-4631-BFC4-7FE05341BE80}"/>
              </a:ext>
            </a:extLst>
          </p:cNvPr>
          <p:cNvGraphicFramePr>
            <a:graphicFrameLocks noGrp="1"/>
          </p:cNvGraphicFramePr>
          <p:nvPr>
            <p:ph sz="half" idx="4294967295"/>
            <p:extLst>
              <p:ext uri="{D42A27DB-BD31-4B8C-83A1-F6EECF244321}">
                <p14:modId xmlns:p14="http://schemas.microsoft.com/office/powerpoint/2010/main" val="3576229392"/>
              </p:ext>
            </p:extLst>
          </p:nvPr>
        </p:nvGraphicFramePr>
        <p:xfrm>
          <a:off x="761074" y="1146446"/>
          <a:ext cx="5257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8" descr="This diagram has 'individual' in a central circle, and linking to it are the following elements of the medical model of disability:&#10;&#10;- Care/cure&#10;- Medical rehabilitation&#10;- Social workers&#10;- Segregated institutions&#10;- Sheltered employment" title="The medical model of disability">
            <a:extLst>
              <a:ext uri="{FF2B5EF4-FFF2-40B4-BE49-F238E27FC236}">
                <a16:creationId xmlns:a16="http://schemas.microsoft.com/office/drawing/2014/main" id="{DEB01802-494A-49D9-B16D-0A8BBE5830E7}"/>
              </a:ext>
            </a:extLst>
          </p:cNvPr>
          <p:cNvGraphicFramePr>
            <a:graphicFrameLocks noGrp="1"/>
          </p:cNvGraphicFramePr>
          <p:nvPr>
            <p:ph sz="half" idx="4294967295"/>
            <p:extLst>
              <p:ext uri="{D42A27DB-BD31-4B8C-83A1-F6EECF244321}">
                <p14:modId xmlns:p14="http://schemas.microsoft.com/office/powerpoint/2010/main" val="3321507393"/>
              </p:ext>
            </p:extLst>
          </p:nvPr>
        </p:nvGraphicFramePr>
        <p:xfrm>
          <a:off x="6173128" y="1049338"/>
          <a:ext cx="5257800" cy="5257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Slide Number Placeholder 6">
            <a:extLst>
              <a:ext uri="{FF2B5EF4-FFF2-40B4-BE49-F238E27FC236}">
                <a16:creationId xmlns:a16="http://schemas.microsoft.com/office/drawing/2014/main" id="{49CEECD9-87A7-4F23-BD94-3C41576CDD4C}"/>
              </a:ext>
            </a:extLst>
          </p:cNvPr>
          <p:cNvSpPr>
            <a:spLocks noGrp="1"/>
          </p:cNvSpPr>
          <p:nvPr>
            <p:ph type="sldNum" sz="quarter" idx="4294967295"/>
          </p:nvPr>
        </p:nvSpPr>
        <p:spPr>
          <a:xfrm>
            <a:off x="9448800" y="6307138"/>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AE0FF3-066E-B040-B442-D5162B3F2CC7}" type="slidenum">
              <a:rPr kumimoji="0" lang="en-US" sz="1200" b="0"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FFFFFF"/>
              </a:solidFill>
              <a:effectLst/>
              <a:uLnTx/>
              <a:uFillTx/>
              <a:latin typeface="Arial" charset="0"/>
              <a:cs typeface="Arial" charset="0"/>
            </a:endParaRPr>
          </a:p>
        </p:txBody>
      </p:sp>
      <p:sp>
        <p:nvSpPr>
          <p:cNvPr id="6" name="Title 1">
            <a:extLst>
              <a:ext uri="{FF2B5EF4-FFF2-40B4-BE49-F238E27FC236}">
                <a16:creationId xmlns:a16="http://schemas.microsoft.com/office/drawing/2014/main" id="{34FD1AB3-53E1-AF4C-83B6-05546D6EDB73}"/>
              </a:ext>
            </a:extLst>
          </p:cNvPr>
          <p:cNvSpPr txBox="1">
            <a:spLocks/>
          </p:cNvSpPr>
          <p:nvPr/>
        </p:nvSpPr>
        <p:spPr>
          <a:xfrm>
            <a:off x="7493795" y="6270906"/>
            <a:ext cx="2616465" cy="535460"/>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2200" b="0" i="0" kern="1200" spc="30" baseline="0">
                <a:solidFill>
                  <a:schemeClr val="tx2"/>
                </a:solidFill>
                <a:latin typeface="Arial" charset="0"/>
                <a:ea typeface="Arial" charset="0"/>
                <a:cs typeface="Arial" charset="0"/>
              </a:defRPr>
            </a:lvl1pPr>
          </a:lstStyle>
          <a:p>
            <a:pPr algn="ctr"/>
            <a:r>
              <a:rPr lang="en-GB" b="1" dirty="0">
                <a:solidFill>
                  <a:schemeClr val="accent3"/>
                </a:solidFill>
              </a:rPr>
              <a:t>Medical model</a:t>
            </a:r>
          </a:p>
        </p:txBody>
      </p:sp>
      <p:sp>
        <p:nvSpPr>
          <p:cNvPr id="10" name="Title 1">
            <a:extLst>
              <a:ext uri="{FF2B5EF4-FFF2-40B4-BE49-F238E27FC236}">
                <a16:creationId xmlns:a16="http://schemas.microsoft.com/office/drawing/2014/main" id="{AA1E336C-4C85-DF43-82F7-4752B20014CA}"/>
              </a:ext>
            </a:extLst>
          </p:cNvPr>
          <p:cNvSpPr txBox="1">
            <a:spLocks/>
          </p:cNvSpPr>
          <p:nvPr/>
        </p:nvSpPr>
        <p:spPr>
          <a:xfrm>
            <a:off x="1916203" y="6270906"/>
            <a:ext cx="2947541" cy="535460"/>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2200" b="0" i="0" kern="1200" spc="30" baseline="0">
                <a:solidFill>
                  <a:schemeClr val="tx2"/>
                </a:solidFill>
                <a:latin typeface="Arial" charset="0"/>
                <a:ea typeface="Arial" charset="0"/>
                <a:cs typeface="Arial" charset="0"/>
              </a:defRPr>
            </a:lvl1pPr>
          </a:lstStyle>
          <a:p>
            <a:pPr algn="ctr"/>
            <a:r>
              <a:rPr lang="en-GB" b="1" dirty="0">
                <a:solidFill>
                  <a:schemeClr val="accent3"/>
                </a:solidFill>
              </a:rPr>
              <a:t>Charity model</a:t>
            </a:r>
          </a:p>
        </p:txBody>
      </p:sp>
    </p:spTree>
    <p:extLst>
      <p:ext uri="{BB962C8B-B14F-4D97-AF65-F5344CB8AC3E}">
        <p14:creationId xmlns:p14="http://schemas.microsoft.com/office/powerpoint/2010/main" val="34038176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D14453-71DE-40A4-9ADC-1714A636141B}"/>
              </a:ext>
            </a:extLst>
          </p:cNvPr>
          <p:cNvSpPr>
            <a:spLocks noGrp="1"/>
          </p:cNvSpPr>
          <p:nvPr>
            <p:ph type="title"/>
          </p:nvPr>
        </p:nvSpPr>
        <p:spPr>
          <a:xfrm>
            <a:off x="351833" y="940733"/>
            <a:ext cx="7299543" cy="1325067"/>
          </a:xfrm>
        </p:spPr>
        <p:txBody>
          <a:bodyPr/>
          <a:lstStyle/>
          <a:p>
            <a:r>
              <a:rPr lang="en-US" dirty="0">
                <a:solidFill>
                  <a:schemeClr val="accent1"/>
                </a:solidFill>
                <a:latin typeface="+mn-lt"/>
              </a:rPr>
              <a:t>Put yourself in the client’s shoes…</a:t>
            </a:r>
            <a:endParaRPr lang="en-KE" dirty="0">
              <a:solidFill>
                <a:schemeClr val="accent1"/>
              </a:solidFill>
              <a:latin typeface="+mn-lt"/>
            </a:endParaRPr>
          </a:p>
        </p:txBody>
      </p:sp>
      <p:sp>
        <p:nvSpPr>
          <p:cNvPr id="2" name="Content Placeholder 1">
            <a:extLst>
              <a:ext uri="{FF2B5EF4-FFF2-40B4-BE49-F238E27FC236}">
                <a16:creationId xmlns:a16="http://schemas.microsoft.com/office/drawing/2014/main" id="{2E2D3B73-CA1D-4DA0-9E62-E04D0D04B0A6}"/>
              </a:ext>
            </a:extLst>
          </p:cNvPr>
          <p:cNvSpPr>
            <a:spLocks noGrp="1"/>
          </p:cNvSpPr>
          <p:nvPr>
            <p:ph type="body" idx="1"/>
          </p:nvPr>
        </p:nvSpPr>
        <p:spPr>
          <a:xfrm>
            <a:off x="351833" y="2763341"/>
            <a:ext cx="8751826" cy="2427224"/>
          </a:xfrm>
        </p:spPr>
        <p:txBody>
          <a:bodyPr>
            <a:noAutofit/>
          </a:bodyPr>
          <a:lstStyle/>
          <a:p>
            <a:pPr marL="347472" marR="0" indent="-347472">
              <a:spcBef>
                <a:spcPts val="0"/>
              </a:spcBef>
            </a:pPr>
            <a:r>
              <a:rPr lang="en-US" sz="2400" dirty="0">
                <a:effectLst/>
                <a:ea typeface="Calibri" panose="020F0502020204030204" pitchFamily="34" charset="0"/>
              </a:rPr>
              <a:t>What type of language is this, stigmatizing or rights-based?</a:t>
            </a:r>
          </a:p>
          <a:p>
            <a:pPr marL="347472" marR="0" indent="-347472">
              <a:spcBef>
                <a:spcPts val="0"/>
              </a:spcBef>
            </a:pPr>
            <a:r>
              <a:rPr lang="en-US" sz="2400" dirty="0">
                <a:effectLst/>
                <a:ea typeface="Calibri" panose="020F0502020204030204" pitchFamily="34" charset="0"/>
              </a:rPr>
              <a:t>What is the impact of the language used? What kind of conversation and possible solution does each statement lead to?</a:t>
            </a:r>
          </a:p>
          <a:p>
            <a:pPr marL="347472" marR="0" indent="-347472">
              <a:spcBef>
                <a:spcPts val="0"/>
              </a:spcBef>
            </a:pPr>
            <a:r>
              <a:rPr lang="en-US" sz="2400" dirty="0">
                <a:effectLst/>
                <a:ea typeface="Calibri" panose="020F0502020204030204" pitchFamily="34" charset="0"/>
              </a:rPr>
              <a:t>Whose responsibility is it to find a solution in each case?</a:t>
            </a:r>
            <a:endParaRPr lang="en-KE" sz="2400" dirty="0"/>
          </a:p>
        </p:txBody>
      </p:sp>
    </p:spTree>
    <p:extLst>
      <p:ext uri="{BB962C8B-B14F-4D97-AF65-F5344CB8AC3E}">
        <p14:creationId xmlns:p14="http://schemas.microsoft.com/office/powerpoint/2010/main" val="2782204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ED6A07-2A3D-44B8-89B8-98D8CB9EBDBE}"/>
              </a:ext>
            </a:extLst>
          </p:cNvPr>
          <p:cNvSpPr>
            <a:spLocks noGrp="1"/>
          </p:cNvSpPr>
          <p:nvPr>
            <p:ph type="title"/>
          </p:nvPr>
        </p:nvSpPr>
        <p:spPr>
          <a:xfrm>
            <a:off x="351833" y="496980"/>
            <a:ext cx="7797085" cy="1325067"/>
          </a:xfrm>
        </p:spPr>
        <p:txBody>
          <a:bodyPr>
            <a:noAutofit/>
          </a:bodyPr>
          <a:lstStyle/>
          <a:p>
            <a:pPr marR="0" lvl="0" indent="-342900">
              <a:lnSpc>
                <a:spcPct val="107000"/>
              </a:lnSpc>
              <a:spcBef>
                <a:spcPts val="0"/>
              </a:spcBef>
            </a:pPr>
            <a:r>
              <a:rPr lang="en-US" sz="3600" dirty="0">
                <a:solidFill>
                  <a:schemeClr val="accent1"/>
                </a:solidFill>
                <a:ea typeface="Calibri" panose="020F0502020204030204" pitchFamily="34" charset="0"/>
              </a:rPr>
              <a:t>A d</a:t>
            </a:r>
            <a:r>
              <a:rPr lang="en-US" sz="3600" dirty="0">
                <a:solidFill>
                  <a:schemeClr val="accent1"/>
                </a:solidFill>
                <a:effectLst/>
                <a:ea typeface="Calibri" panose="020F0502020204030204" pitchFamily="34" charset="0"/>
              </a:rPr>
              <a:t>eaf client who uses sign language is seeking services… </a:t>
            </a:r>
            <a:endParaRPr lang="en-US" sz="3600" dirty="0">
              <a:solidFill>
                <a:schemeClr val="accent1"/>
              </a:solidFill>
            </a:endParaRPr>
          </a:p>
        </p:txBody>
      </p:sp>
      <p:graphicFrame>
        <p:nvGraphicFramePr>
          <p:cNvPr id="2" name="Table 4">
            <a:extLst>
              <a:ext uri="{FF2B5EF4-FFF2-40B4-BE49-F238E27FC236}">
                <a16:creationId xmlns:a16="http://schemas.microsoft.com/office/drawing/2014/main" id="{C66096DB-B1FF-9E47-89CF-5B826EC265CD}"/>
              </a:ext>
            </a:extLst>
          </p:cNvPr>
          <p:cNvGraphicFramePr>
            <a:graphicFrameLocks noGrp="1"/>
          </p:cNvGraphicFramePr>
          <p:nvPr>
            <p:extLst>
              <p:ext uri="{D42A27DB-BD31-4B8C-83A1-F6EECF244321}">
                <p14:modId xmlns:p14="http://schemas.microsoft.com/office/powerpoint/2010/main" val="3115942484"/>
              </p:ext>
            </p:extLst>
          </p:nvPr>
        </p:nvGraphicFramePr>
        <p:xfrm>
          <a:off x="351833" y="1963804"/>
          <a:ext cx="8128000" cy="368396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49374050"/>
                    </a:ext>
                  </a:extLst>
                </a:gridCol>
                <a:gridCol w="4064000">
                  <a:extLst>
                    <a:ext uri="{9D8B030D-6E8A-4147-A177-3AD203B41FA5}">
                      <a16:colId xmlns:a16="http://schemas.microsoft.com/office/drawing/2014/main" val="1146552230"/>
                    </a:ext>
                  </a:extLst>
                </a:gridCol>
              </a:tblGrid>
              <a:tr h="81669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accent3"/>
                          </a:solidFill>
                        </a:rPr>
                        <a:t>Stigmatizing statement:</a:t>
                      </a:r>
                    </a:p>
                  </a:txBody>
                  <a:tcPr marL="137160" marR="137160" marT="137160" marB="1371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bg1"/>
                          </a:solidFill>
                        </a:rPr>
                        <a:t>Rights-based statement:</a:t>
                      </a:r>
                    </a:p>
                  </a:txBody>
                  <a:tcPr marL="137160" marR="137160" marT="137160" marB="1371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577170226"/>
                  </a:ext>
                </a:extLst>
              </a:tr>
              <a:tr h="2867265">
                <a:tc>
                  <a:txBody>
                    <a:bodyPr/>
                    <a:lstStyle/>
                    <a:p>
                      <a:pPr marL="0" indent="0" algn="l">
                        <a:buNone/>
                      </a:pPr>
                      <a:r>
                        <a:rPr lang="en-US" sz="3200" dirty="0">
                          <a:solidFill>
                            <a:schemeClr val="tx1"/>
                          </a:solidFill>
                          <a:effectLst/>
                          <a:latin typeface="Arial" panose="020B0604020202020204" pitchFamily="34" charset="0"/>
                          <a:ea typeface="Calibri" panose="020F0502020204030204" pitchFamily="34" charset="0"/>
                          <a:cs typeface="Arial" panose="020B0604020202020204" pitchFamily="34" charset="0"/>
                        </a:rPr>
                        <a:t>“She is deaf and doesn’t understand what we are saying.”</a:t>
                      </a:r>
                      <a:endParaRPr lang="en-US" sz="3200" dirty="0">
                        <a:solidFill>
                          <a:schemeClr val="tx1"/>
                        </a:solidFill>
                        <a:latin typeface="Arial" panose="020B0604020202020204" pitchFamily="34" charset="0"/>
                        <a:cs typeface="Arial" panose="020B0604020202020204" pitchFamily="34" charset="0"/>
                      </a:endParaRPr>
                    </a:p>
                  </a:txBody>
                  <a:tcPr marL="137160" marR="137160" marT="137160" marB="1371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endParaRPr lang="en-US" sz="3200" dirty="0">
                        <a:solidFill>
                          <a:schemeClr val="tx1"/>
                        </a:solidFill>
                      </a:endParaRPr>
                    </a:p>
                  </a:txBody>
                  <a:tcPr marL="137160" marR="137160" marT="137160" marB="1371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31456308"/>
                  </a:ext>
                </a:extLst>
              </a:tr>
            </a:tbl>
          </a:graphicData>
        </a:graphic>
      </p:graphicFrame>
    </p:spTree>
    <p:extLst>
      <p:ext uri="{BB962C8B-B14F-4D97-AF65-F5344CB8AC3E}">
        <p14:creationId xmlns:p14="http://schemas.microsoft.com/office/powerpoint/2010/main" val="29260753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32DD147F-68C9-9444-AFA2-4463D136AEB9}"/>
              </a:ext>
            </a:extLst>
          </p:cNvPr>
          <p:cNvSpPr txBox="1">
            <a:spLocks/>
          </p:cNvSpPr>
          <p:nvPr/>
        </p:nvSpPr>
        <p:spPr>
          <a:xfrm>
            <a:off x="351833" y="496980"/>
            <a:ext cx="9800696" cy="13250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4800" b="1" i="0" u="none" strike="noStrike" cap="none">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indent="-342900">
              <a:lnSpc>
                <a:spcPct val="107000"/>
              </a:lnSpc>
            </a:pPr>
            <a:r>
              <a:rPr lang="en-US" sz="3600" dirty="0">
                <a:solidFill>
                  <a:schemeClr val="accent1"/>
                </a:solidFill>
                <a:ea typeface="Calibri" panose="020F0502020204030204" pitchFamily="34" charset="0"/>
              </a:rPr>
              <a:t>A client with an intellectual impairment needs to give informed consent… </a:t>
            </a:r>
            <a:endParaRPr lang="en-US" sz="3600" dirty="0">
              <a:solidFill>
                <a:schemeClr val="accent1"/>
              </a:solidFill>
            </a:endParaRPr>
          </a:p>
        </p:txBody>
      </p:sp>
      <p:graphicFrame>
        <p:nvGraphicFramePr>
          <p:cNvPr id="10" name="Table 4">
            <a:extLst>
              <a:ext uri="{FF2B5EF4-FFF2-40B4-BE49-F238E27FC236}">
                <a16:creationId xmlns:a16="http://schemas.microsoft.com/office/drawing/2014/main" id="{C95DF152-6739-9A45-AB45-BCEB780CA2A5}"/>
              </a:ext>
            </a:extLst>
          </p:cNvPr>
          <p:cNvGraphicFramePr>
            <a:graphicFrameLocks noGrp="1"/>
          </p:cNvGraphicFramePr>
          <p:nvPr>
            <p:extLst>
              <p:ext uri="{D42A27DB-BD31-4B8C-83A1-F6EECF244321}">
                <p14:modId xmlns:p14="http://schemas.microsoft.com/office/powerpoint/2010/main" val="1375125432"/>
              </p:ext>
            </p:extLst>
          </p:nvPr>
        </p:nvGraphicFramePr>
        <p:xfrm>
          <a:off x="351833" y="1963804"/>
          <a:ext cx="8128000" cy="368396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49374050"/>
                    </a:ext>
                  </a:extLst>
                </a:gridCol>
                <a:gridCol w="4064000">
                  <a:extLst>
                    <a:ext uri="{9D8B030D-6E8A-4147-A177-3AD203B41FA5}">
                      <a16:colId xmlns:a16="http://schemas.microsoft.com/office/drawing/2014/main" val="1146552230"/>
                    </a:ext>
                  </a:extLst>
                </a:gridCol>
              </a:tblGrid>
              <a:tr h="81669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accent3"/>
                          </a:solidFill>
                        </a:rPr>
                        <a:t>Stigmatizing statement:</a:t>
                      </a:r>
                    </a:p>
                  </a:txBody>
                  <a:tcPr marL="137160" marR="137160" marT="137160" marB="1371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bg1"/>
                          </a:solidFill>
                        </a:rPr>
                        <a:t>Rights-based statement:</a:t>
                      </a:r>
                    </a:p>
                  </a:txBody>
                  <a:tcPr marL="137160" marR="137160" marT="137160" marB="1371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577170226"/>
                  </a:ext>
                </a:extLst>
              </a:tr>
              <a:tr h="2867265">
                <a:tc>
                  <a:txBody>
                    <a:bodyPr/>
                    <a:lstStyle/>
                    <a:p>
                      <a:pPr marL="0" indent="0">
                        <a:buNone/>
                      </a:pPr>
                      <a:r>
                        <a:rPr lang="en-US" sz="3200" dirty="0">
                          <a:solidFill>
                            <a:schemeClr val="tx1"/>
                          </a:solidFill>
                          <a:effectLst/>
                          <a:latin typeface="Arial" panose="020B0604020202020204" pitchFamily="34" charset="0"/>
                          <a:ea typeface="Calibri" panose="020F0502020204030204" pitchFamily="34" charset="0"/>
                          <a:cs typeface="Arial" panose="020B0604020202020204" pitchFamily="34" charset="0"/>
                        </a:rPr>
                        <a:t>“She can’t give her consent.”</a:t>
                      </a:r>
                      <a:endParaRPr lang="en-US" sz="3200" dirty="0">
                        <a:solidFill>
                          <a:schemeClr val="tx1"/>
                        </a:solidFill>
                        <a:latin typeface="Arial" panose="020B0604020202020204" pitchFamily="34" charset="0"/>
                        <a:cs typeface="Arial" panose="020B0604020202020204" pitchFamily="34" charset="0"/>
                      </a:endParaRPr>
                    </a:p>
                  </a:txBody>
                  <a:tcPr marL="137160" marR="137160" marT="137160" marB="1371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endParaRPr lang="en-US" sz="3200" dirty="0">
                        <a:solidFill>
                          <a:schemeClr val="tx1"/>
                        </a:solidFill>
                      </a:endParaRPr>
                    </a:p>
                  </a:txBody>
                  <a:tcPr marL="137160" marR="137160" marT="137160" marB="1371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31456308"/>
                  </a:ext>
                </a:extLst>
              </a:tr>
            </a:tbl>
          </a:graphicData>
        </a:graphic>
      </p:graphicFrame>
    </p:spTree>
    <p:extLst>
      <p:ext uri="{BB962C8B-B14F-4D97-AF65-F5344CB8AC3E}">
        <p14:creationId xmlns:p14="http://schemas.microsoft.com/office/powerpoint/2010/main" val="13401971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AB43A9B5-C6DB-9D4C-8131-F00CBC3A1341}"/>
              </a:ext>
            </a:extLst>
          </p:cNvPr>
          <p:cNvSpPr txBox="1">
            <a:spLocks/>
          </p:cNvSpPr>
          <p:nvPr/>
        </p:nvSpPr>
        <p:spPr>
          <a:xfrm>
            <a:off x="351833" y="496980"/>
            <a:ext cx="6963367" cy="13250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4800" b="1" i="0" u="none" strike="noStrike" cap="none">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indent="-342900">
              <a:lnSpc>
                <a:spcPct val="107000"/>
              </a:lnSpc>
            </a:pPr>
            <a:r>
              <a:rPr lang="en-US" sz="3600" dirty="0">
                <a:ea typeface="Calibri" panose="020F0502020204030204" pitchFamily="34" charset="0"/>
              </a:rPr>
              <a:t>A client with sight impairment is seeking services…</a:t>
            </a:r>
            <a:endParaRPr lang="en-US" sz="3600" dirty="0">
              <a:solidFill>
                <a:schemeClr val="accent1"/>
              </a:solidFill>
            </a:endParaRPr>
          </a:p>
        </p:txBody>
      </p:sp>
      <p:graphicFrame>
        <p:nvGraphicFramePr>
          <p:cNvPr id="10" name="Table 4">
            <a:extLst>
              <a:ext uri="{FF2B5EF4-FFF2-40B4-BE49-F238E27FC236}">
                <a16:creationId xmlns:a16="http://schemas.microsoft.com/office/drawing/2014/main" id="{F26F13D7-ABF7-4141-8B43-777566CE1611}"/>
              </a:ext>
            </a:extLst>
          </p:cNvPr>
          <p:cNvGraphicFramePr>
            <a:graphicFrameLocks noGrp="1"/>
          </p:cNvGraphicFramePr>
          <p:nvPr>
            <p:extLst>
              <p:ext uri="{D42A27DB-BD31-4B8C-83A1-F6EECF244321}">
                <p14:modId xmlns:p14="http://schemas.microsoft.com/office/powerpoint/2010/main" val="800972591"/>
              </p:ext>
            </p:extLst>
          </p:nvPr>
        </p:nvGraphicFramePr>
        <p:xfrm>
          <a:off x="351833" y="1963804"/>
          <a:ext cx="8128000" cy="368396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49374050"/>
                    </a:ext>
                  </a:extLst>
                </a:gridCol>
                <a:gridCol w="4064000">
                  <a:extLst>
                    <a:ext uri="{9D8B030D-6E8A-4147-A177-3AD203B41FA5}">
                      <a16:colId xmlns:a16="http://schemas.microsoft.com/office/drawing/2014/main" val="1146552230"/>
                    </a:ext>
                  </a:extLst>
                </a:gridCol>
              </a:tblGrid>
              <a:tr h="81669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accent3"/>
                          </a:solidFill>
                        </a:rPr>
                        <a:t>Stigmatizing statement:</a:t>
                      </a:r>
                    </a:p>
                  </a:txBody>
                  <a:tcPr marL="137160" marR="137160" marT="137160" marB="1371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bg1"/>
                          </a:solidFill>
                        </a:rPr>
                        <a:t>Rights-based statement:</a:t>
                      </a:r>
                    </a:p>
                  </a:txBody>
                  <a:tcPr marL="137160" marR="137160" marT="137160" marB="1371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577170226"/>
                  </a:ext>
                </a:extLst>
              </a:tr>
              <a:tr h="2867265">
                <a:tc>
                  <a:txBody>
                    <a:bodyPr/>
                    <a:lstStyle/>
                    <a:p>
                      <a:pPr marL="0" indent="0" algn="l">
                        <a:buNone/>
                      </a:pPr>
                      <a:r>
                        <a:rPr lang="en-US" sz="3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“They can’t read the form.”</a:t>
                      </a:r>
                      <a:endParaRPr lang="en-US" sz="3200" dirty="0">
                        <a:solidFill>
                          <a:schemeClr val="tx1"/>
                        </a:solidFill>
                        <a:latin typeface="Arial" panose="020B0604020202020204" pitchFamily="34" charset="0"/>
                        <a:cs typeface="Arial" panose="020B0604020202020204" pitchFamily="34" charset="0"/>
                      </a:endParaRPr>
                    </a:p>
                  </a:txBody>
                  <a:tcPr marL="137160" marR="137160" marT="137160" marB="1371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endParaRPr lang="en-US" sz="3200" dirty="0">
                        <a:solidFill>
                          <a:schemeClr val="tx1"/>
                        </a:solidFill>
                      </a:endParaRPr>
                    </a:p>
                  </a:txBody>
                  <a:tcPr marL="137160" marR="137160" marT="137160" marB="1371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31456308"/>
                  </a:ext>
                </a:extLst>
              </a:tr>
            </a:tbl>
          </a:graphicData>
        </a:graphic>
      </p:graphicFrame>
    </p:spTree>
    <p:extLst>
      <p:ext uri="{BB962C8B-B14F-4D97-AF65-F5344CB8AC3E}">
        <p14:creationId xmlns:p14="http://schemas.microsoft.com/office/powerpoint/2010/main" val="37575532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5CA1C153-2AE0-AE49-94E8-ACC5101F5236}"/>
              </a:ext>
            </a:extLst>
          </p:cNvPr>
          <p:cNvSpPr txBox="1">
            <a:spLocks/>
          </p:cNvSpPr>
          <p:nvPr/>
        </p:nvSpPr>
        <p:spPr>
          <a:xfrm>
            <a:off x="351833" y="496980"/>
            <a:ext cx="7501249" cy="13250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4800" b="1" i="0" u="none" strike="noStrike" cap="none">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indent="-342900">
              <a:lnSpc>
                <a:spcPct val="107000"/>
              </a:lnSpc>
            </a:pPr>
            <a:r>
              <a:rPr lang="en-US" sz="3600" dirty="0">
                <a:solidFill>
                  <a:schemeClr val="accent1"/>
                </a:solidFill>
                <a:ea typeface="Calibri" panose="020F0502020204030204" pitchFamily="34" charset="0"/>
              </a:rPr>
              <a:t>A person who uses a wheelchair is applying for a new job…</a:t>
            </a:r>
            <a:endParaRPr lang="en-US" sz="3600" dirty="0">
              <a:solidFill>
                <a:schemeClr val="accent1"/>
              </a:solidFill>
            </a:endParaRPr>
          </a:p>
        </p:txBody>
      </p:sp>
      <p:graphicFrame>
        <p:nvGraphicFramePr>
          <p:cNvPr id="10" name="Table 4">
            <a:extLst>
              <a:ext uri="{FF2B5EF4-FFF2-40B4-BE49-F238E27FC236}">
                <a16:creationId xmlns:a16="http://schemas.microsoft.com/office/drawing/2014/main" id="{98EEB50D-7FA4-8947-8911-77C235BA59C2}"/>
              </a:ext>
            </a:extLst>
          </p:cNvPr>
          <p:cNvGraphicFramePr>
            <a:graphicFrameLocks noGrp="1"/>
          </p:cNvGraphicFramePr>
          <p:nvPr>
            <p:extLst>
              <p:ext uri="{D42A27DB-BD31-4B8C-83A1-F6EECF244321}">
                <p14:modId xmlns:p14="http://schemas.microsoft.com/office/powerpoint/2010/main" val="3052056588"/>
              </p:ext>
            </p:extLst>
          </p:nvPr>
        </p:nvGraphicFramePr>
        <p:xfrm>
          <a:off x="351833" y="1963804"/>
          <a:ext cx="8128000" cy="368396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49374050"/>
                    </a:ext>
                  </a:extLst>
                </a:gridCol>
                <a:gridCol w="4064000">
                  <a:extLst>
                    <a:ext uri="{9D8B030D-6E8A-4147-A177-3AD203B41FA5}">
                      <a16:colId xmlns:a16="http://schemas.microsoft.com/office/drawing/2014/main" val="1146552230"/>
                    </a:ext>
                  </a:extLst>
                </a:gridCol>
              </a:tblGrid>
              <a:tr h="81669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accent3"/>
                          </a:solidFill>
                        </a:rPr>
                        <a:t>Stigmatizing statement:</a:t>
                      </a:r>
                    </a:p>
                  </a:txBody>
                  <a:tcPr marL="137160" marR="137160" marT="137160" marB="1371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bg1"/>
                          </a:solidFill>
                        </a:rPr>
                        <a:t>Rights-based statement:</a:t>
                      </a:r>
                    </a:p>
                  </a:txBody>
                  <a:tcPr marL="137160" marR="137160" marT="137160" marB="1371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577170226"/>
                  </a:ext>
                </a:extLst>
              </a:tr>
              <a:tr h="2867265">
                <a:tc>
                  <a:txBody>
                    <a:bodyPr/>
                    <a:lstStyle/>
                    <a:p>
                      <a:pPr marL="0" indent="0">
                        <a:buNone/>
                      </a:pPr>
                      <a:r>
                        <a:rPr lang="en-US" sz="3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“They can’t even get in the building for the interview.”</a:t>
                      </a:r>
                      <a:endParaRPr lang="en-US" sz="3200" dirty="0">
                        <a:solidFill>
                          <a:schemeClr val="tx1"/>
                        </a:solidFill>
                        <a:latin typeface="Arial" panose="020B0604020202020204" pitchFamily="34" charset="0"/>
                        <a:cs typeface="Arial" panose="020B0604020202020204" pitchFamily="34" charset="0"/>
                      </a:endParaRPr>
                    </a:p>
                  </a:txBody>
                  <a:tcPr marL="137160" marR="137160" marT="137160" marB="1371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endParaRPr lang="en-US" sz="3200" dirty="0">
                        <a:solidFill>
                          <a:schemeClr val="tx1"/>
                        </a:solidFill>
                      </a:endParaRPr>
                    </a:p>
                  </a:txBody>
                  <a:tcPr marL="137160" marR="137160" marT="137160" marB="1371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31456308"/>
                  </a:ext>
                </a:extLst>
              </a:tr>
            </a:tbl>
          </a:graphicData>
        </a:graphic>
      </p:graphicFrame>
    </p:spTree>
    <p:extLst>
      <p:ext uri="{BB962C8B-B14F-4D97-AF65-F5344CB8AC3E}">
        <p14:creationId xmlns:p14="http://schemas.microsoft.com/office/powerpoint/2010/main" val="41831016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B616F-56CF-4AD0-8ED0-A8DB6E59EAC9}"/>
              </a:ext>
            </a:extLst>
          </p:cNvPr>
          <p:cNvSpPr>
            <a:spLocks noGrp="1"/>
          </p:cNvSpPr>
          <p:nvPr>
            <p:ph type="title"/>
          </p:nvPr>
        </p:nvSpPr>
        <p:spPr>
          <a:xfrm>
            <a:off x="484094" y="537321"/>
            <a:ext cx="8415600" cy="1304926"/>
          </a:xfrm>
        </p:spPr>
        <p:txBody>
          <a:bodyPr/>
          <a:lstStyle/>
          <a:p>
            <a:r>
              <a:rPr lang="en-US" sz="4800" dirty="0">
                <a:solidFill>
                  <a:schemeClr val="accent1"/>
                </a:solidFill>
                <a:latin typeface="+mn-lt"/>
                <a:cs typeface="Helvetica" panose="020B0604020202020204" pitchFamily="34" charset="0"/>
              </a:rPr>
              <a:t>Key messages</a:t>
            </a:r>
            <a:endParaRPr lang="en-KE" sz="4800" dirty="0">
              <a:solidFill>
                <a:schemeClr val="accent1"/>
              </a:solidFill>
              <a:latin typeface="+mn-lt"/>
              <a:cs typeface="Helvetica" panose="020B0604020202020204" pitchFamily="34" charset="0"/>
            </a:endParaRPr>
          </a:p>
        </p:txBody>
      </p:sp>
      <p:sp>
        <p:nvSpPr>
          <p:cNvPr id="3" name="Content Placeholder 2">
            <a:extLst>
              <a:ext uri="{FF2B5EF4-FFF2-40B4-BE49-F238E27FC236}">
                <a16:creationId xmlns:a16="http://schemas.microsoft.com/office/drawing/2014/main" id="{4B36AF4E-00E5-4621-925E-AF50AE9A1F34}"/>
              </a:ext>
            </a:extLst>
          </p:cNvPr>
          <p:cNvSpPr>
            <a:spLocks noGrp="1"/>
          </p:cNvSpPr>
          <p:nvPr>
            <p:ph type="body" idx="4294967295"/>
          </p:nvPr>
        </p:nvSpPr>
        <p:spPr>
          <a:xfrm>
            <a:off x="484094" y="2009775"/>
            <a:ext cx="10448365" cy="4485154"/>
          </a:xfrm>
        </p:spPr>
        <p:txBody>
          <a:bodyPr>
            <a:normAutofit fontScale="92500"/>
          </a:bodyPr>
          <a:lstStyle/>
          <a:p>
            <a:pPr marL="342900" marR="0" lvl="0" indent="-342900">
              <a:lnSpc>
                <a:spcPct val="107000"/>
              </a:lnSpc>
              <a:spcBef>
                <a:spcPts val="0"/>
              </a:spcBef>
              <a:spcAft>
                <a:spcPts val="1200"/>
              </a:spcAft>
              <a:buFont typeface="Symbol" panose="05050102010706020507" pitchFamily="18" charset="2"/>
              <a:buChar char=""/>
            </a:pPr>
            <a:r>
              <a:rPr lang="en-US" sz="1800" dirty="0">
                <a:solidFill>
                  <a:schemeClr val="bg1"/>
                </a:solidFill>
                <a:effectLst/>
                <a:ea typeface="Times New Roman" panose="02020603050405020304" pitchFamily="18" charset="0"/>
              </a:rPr>
              <a:t>It is useful to practice using new language, so that we become more confident with the terminology and the subject we’re talking about. Feeling confident talking about disability in the context of sexual and reproductive health and abortion makes it more likely that we will consider the needs of people with disabilities in our programming and approach inclusive programming in a respectful and rights-based way:</a:t>
            </a:r>
            <a:r>
              <a:rPr lang="en-US" sz="1800" dirty="0">
                <a:solidFill>
                  <a:schemeClr val="bg1"/>
                </a:solidFill>
                <a:effectLst/>
                <a:ea typeface="Calibri" panose="020F0502020204030204" pitchFamily="34" charset="0"/>
              </a:rPr>
              <a:t> </a:t>
            </a:r>
            <a:r>
              <a:rPr lang="en-US" sz="1800" dirty="0">
                <a:solidFill>
                  <a:schemeClr val="bg1"/>
                </a:solidFill>
                <a:effectLst/>
                <a:ea typeface="Times New Roman" panose="02020603050405020304" pitchFamily="18" charset="0"/>
              </a:rPr>
              <a:t>“Changing the language we use can change the way we think.”</a:t>
            </a:r>
            <a:endParaRPr lang="en-US" sz="1800" dirty="0">
              <a:solidFill>
                <a:schemeClr val="bg1"/>
              </a:solidFill>
              <a:effectLst/>
              <a:ea typeface="Calibri" panose="020F0502020204030204" pitchFamily="34" charset="0"/>
            </a:endParaRPr>
          </a:p>
          <a:p>
            <a:pPr marL="342900" marR="0" lvl="0" indent="-342900">
              <a:lnSpc>
                <a:spcPct val="107000"/>
              </a:lnSpc>
              <a:spcBef>
                <a:spcPts val="0"/>
              </a:spcBef>
              <a:spcAft>
                <a:spcPts val="1200"/>
              </a:spcAft>
              <a:buFont typeface="Symbol" panose="05050102010706020507" pitchFamily="18" charset="2"/>
              <a:buChar char=""/>
            </a:pPr>
            <a:r>
              <a:rPr lang="en-US" sz="1800" dirty="0">
                <a:solidFill>
                  <a:schemeClr val="bg1"/>
                </a:solidFill>
                <a:effectLst/>
                <a:ea typeface="Times New Roman" panose="02020603050405020304" pitchFamily="18" charset="0"/>
              </a:rPr>
              <a:t>Referring back to the social model of disability, it is not our responsibility to fix someone’s impairment, but we can devise solutions for clients with disabilities by applying a rights-based lens. </a:t>
            </a:r>
            <a:endParaRPr lang="en-US" sz="1800" dirty="0">
              <a:solidFill>
                <a:schemeClr val="bg1"/>
              </a:solidFill>
              <a:effectLst/>
              <a:ea typeface="Calibri" panose="020F0502020204030204" pitchFamily="34" charset="0"/>
            </a:endParaRPr>
          </a:p>
          <a:p>
            <a:pPr marL="342900" marR="0" lvl="0" indent="-342900">
              <a:lnSpc>
                <a:spcPct val="107000"/>
              </a:lnSpc>
              <a:spcBef>
                <a:spcPts val="0"/>
              </a:spcBef>
              <a:spcAft>
                <a:spcPts val="1200"/>
              </a:spcAft>
              <a:buFont typeface="Symbol" panose="05050102010706020507" pitchFamily="18" charset="2"/>
              <a:buChar char=""/>
            </a:pPr>
            <a:r>
              <a:rPr lang="en-US" sz="1800" dirty="0">
                <a:solidFill>
                  <a:schemeClr val="bg1"/>
                </a:solidFill>
                <a:effectLst/>
                <a:ea typeface="Times New Roman" panose="02020603050405020304" pitchFamily="18" charset="0"/>
              </a:rPr>
              <a:t>We need to consider that some actions to ensure disability inclusion in sexual and reproductive health can be addressed immediately, while others will need to be planned for and actualized in due course. </a:t>
            </a:r>
            <a:endParaRPr lang="en-US" sz="1800" dirty="0">
              <a:solidFill>
                <a:schemeClr val="bg1"/>
              </a:solidFill>
              <a:effectLst/>
              <a:ea typeface="Calibri" panose="020F0502020204030204" pitchFamily="34" charset="0"/>
            </a:endParaRPr>
          </a:p>
          <a:p>
            <a:pPr marL="342900" marR="0" lvl="0" indent="-342900">
              <a:lnSpc>
                <a:spcPct val="107000"/>
              </a:lnSpc>
              <a:spcBef>
                <a:spcPts val="0"/>
              </a:spcBef>
              <a:spcAft>
                <a:spcPts val="1200"/>
              </a:spcAft>
              <a:buFont typeface="Symbol" panose="05050102010706020507" pitchFamily="18" charset="2"/>
              <a:buChar char=""/>
            </a:pPr>
            <a:r>
              <a:rPr lang="en-US" sz="1800" dirty="0">
                <a:solidFill>
                  <a:schemeClr val="bg1"/>
                </a:solidFill>
                <a:effectLst/>
                <a:ea typeface="Times New Roman" panose="02020603050405020304" pitchFamily="18" charset="0"/>
              </a:rPr>
              <a:t>The questions we ask will reveal whether we are prepared to operate from a rights-based and inclusive approach or from the charity/medicalization approach that blames and penalizes people living with disabilities.</a:t>
            </a:r>
          </a:p>
        </p:txBody>
      </p:sp>
    </p:spTree>
    <p:extLst>
      <p:ext uri="{BB962C8B-B14F-4D97-AF65-F5344CB8AC3E}">
        <p14:creationId xmlns:p14="http://schemas.microsoft.com/office/powerpoint/2010/main" val="34004743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2AE6-14B4-41BB-BDA7-4D151E3A9ABF}"/>
              </a:ext>
            </a:extLst>
          </p:cNvPr>
          <p:cNvSpPr>
            <a:spLocks noGrp="1"/>
          </p:cNvSpPr>
          <p:nvPr>
            <p:ph type="title"/>
          </p:nvPr>
        </p:nvSpPr>
        <p:spPr/>
        <p:txBody>
          <a:bodyPr/>
          <a:lstStyle/>
          <a:p>
            <a:r>
              <a:rPr lang="en-US" dirty="0"/>
              <a:t>Reasons Why</a:t>
            </a:r>
          </a:p>
        </p:txBody>
      </p:sp>
    </p:spTree>
    <p:extLst>
      <p:ext uri="{BB962C8B-B14F-4D97-AF65-F5344CB8AC3E}">
        <p14:creationId xmlns:p14="http://schemas.microsoft.com/office/powerpoint/2010/main" val="5776546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836" y="335616"/>
            <a:ext cx="10365469" cy="1506631"/>
          </a:xfrm>
        </p:spPr>
        <p:txBody>
          <a:bodyPr>
            <a:normAutofit/>
          </a:bodyPr>
          <a:lstStyle/>
          <a:p>
            <a:r>
              <a:rPr lang="en-US" sz="3600" b="0" dirty="0">
                <a:solidFill>
                  <a:schemeClr val="accent3"/>
                </a:solidFill>
              </a:rPr>
              <a:t>Reasons Why</a:t>
            </a:r>
            <a:br>
              <a:rPr lang="en-US" sz="4800" dirty="0">
                <a:solidFill>
                  <a:schemeClr val="accent3"/>
                </a:solidFill>
              </a:rPr>
            </a:br>
            <a:r>
              <a:rPr lang="en-US" sz="4800" dirty="0">
                <a:solidFill>
                  <a:schemeClr val="accent3"/>
                </a:solidFill>
              </a:rPr>
              <a:t>Breakout room instructions</a:t>
            </a:r>
          </a:p>
        </p:txBody>
      </p:sp>
      <p:sp>
        <p:nvSpPr>
          <p:cNvPr id="3" name="Text Placeholder 2"/>
          <p:cNvSpPr>
            <a:spLocks noGrp="1"/>
          </p:cNvSpPr>
          <p:nvPr>
            <p:ph type="body" idx="4294967295"/>
          </p:nvPr>
        </p:nvSpPr>
        <p:spPr>
          <a:xfrm>
            <a:off x="452688" y="1842247"/>
            <a:ext cx="10163764" cy="3741737"/>
          </a:xfrm>
        </p:spPr>
        <p:txBody>
          <a:bodyPr>
            <a:normAutofit fontScale="92500" lnSpcReduction="10000"/>
          </a:bodyPr>
          <a:lstStyle/>
          <a:p>
            <a:pPr indent="-457200">
              <a:buClrTx/>
              <a:buSzPct val="55000"/>
            </a:pPr>
            <a:r>
              <a:rPr lang="en-US" sz="3275" dirty="0">
                <a:solidFill>
                  <a:schemeClr val="tx1">
                    <a:lumMod val="85000"/>
                    <a:lumOff val="15000"/>
                  </a:schemeClr>
                </a:solidFill>
              </a:rPr>
              <a:t>Meet your note-taker!</a:t>
            </a:r>
          </a:p>
          <a:p>
            <a:pPr indent="-457200">
              <a:buClrTx/>
              <a:buSzPct val="55000"/>
            </a:pPr>
            <a:endParaRPr lang="en-US" sz="3275" dirty="0">
              <a:solidFill>
                <a:schemeClr val="tx1">
                  <a:lumMod val="85000"/>
                  <a:lumOff val="15000"/>
                </a:schemeClr>
              </a:solidFill>
            </a:endParaRPr>
          </a:p>
          <a:p>
            <a:pPr indent="-457200">
              <a:buClrTx/>
              <a:buSzPct val="55000"/>
            </a:pPr>
            <a:r>
              <a:rPr lang="en-US" sz="3275" dirty="0">
                <a:solidFill>
                  <a:schemeClr val="tx1">
                    <a:lumMod val="85000"/>
                    <a:lumOff val="15000"/>
                  </a:schemeClr>
                </a:solidFill>
              </a:rPr>
              <a:t>Within the time allotted, brainstorm as many reasons as possible for the question you are provided.</a:t>
            </a:r>
          </a:p>
          <a:p>
            <a:pPr indent="-457200">
              <a:buClrTx/>
              <a:buSzPct val="55000"/>
            </a:pPr>
            <a:endParaRPr lang="en-US" sz="3275" dirty="0">
              <a:solidFill>
                <a:schemeClr val="tx1">
                  <a:lumMod val="85000"/>
                  <a:lumOff val="15000"/>
                </a:schemeClr>
              </a:solidFill>
            </a:endParaRPr>
          </a:p>
          <a:p>
            <a:pPr indent="-457200">
              <a:buClrTx/>
              <a:buSzPct val="55000"/>
            </a:pPr>
            <a:r>
              <a:rPr lang="en-US" sz="3275" dirty="0">
                <a:solidFill>
                  <a:schemeClr val="tx1">
                    <a:lumMod val="85000"/>
                    <a:lumOff val="15000"/>
                  </a:schemeClr>
                </a:solidFill>
              </a:rPr>
              <a:t>Designate one person in your room to summarize your list for the full group in 3 minutes or less.</a:t>
            </a:r>
            <a:r>
              <a:rPr lang="en-US" sz="3275" dirty="0"/>
              <a:t> </a:t>
            </a:r>
          </a:p>
        </p:txBody>
      </p:sp>
    </p:spTree>
    <p:extLst>
      <p:ext uri="{BB962C8B-B14F-4D97-AF65-F5344CB8AC3E}">
        <p14:creationId xmlns:p14="http://schemas.microsoft.com/office/powerpoint/2010/main" val="18222931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EDFA58-BF74-415C-916F-9E46DE05DDFC}"/>
              </a:ext>
            </a:extLst>
          </p:cNvPr>
          <p:cNvSpPr>
            <a:spLocks noGrp="1"/>
          </p:cNvSpPr>
          <p:nvPr>
            <p:ph type="title"/>
          </p:nvPr>
        </p:nvSpPr>
        <p:spPr>
          <a:xfrm>
            <a:off x="351833" y="621410"/>
            <a:ext cx="9351600" cy="1325067"/>
          </a:xfrm>
        </p:spPr>
        <p:txBody>
          <a:bodyPr/>
          <a:lstStyle/>
          <a:p>
            <a:r>
              <a:rPr lang="en-US" dirty="0">
                <a:solidFill>
                  <a:schemeClr val="tx1"/>
                </a:solidFill>
              </a:rPr>
              <a:t>What are </a:t>
            </a:r>
            <a:r>
              <a:rPr lang="en-US" i="1" dirty="0">
                <a:solidFill>
                  <a:schemeClr val="tx1"/>
                </a:solidFill>
              </a:rPr>
              <a:t>all</a:t>
            </a:r>
            <a:r>
              <a:rPr lang="en-US" dirty="0">
                <a:solidFill>
                  <a:schemeClr val="tx1"/>
                </a:solidFill>
              </a:rPr>
              <a:t> the reasons why…</a:t>
            </a:r>
          </a:p>
        </p:txBody>
      </p:sp>
      <p:graphicFrame>
        <p:nvGraphicFramePr>
          <p:cNvPr id="2" name="Table 2">
            <a:extLst>
              <a:ext uri="{FF2B5EF4-FFF2-40B4-BE49-F238E27FC236}">
                <a16:creationId xmlns:a16="http://schemas.microsoft.com/office/drawing/2014/main" id="{0ED661CF-6AC3-D54D-8021-A02D4C2A4814}"/>
              </a:ext>
            </a:extLst>
          </p:cNvPr>
          <p:cNvGraphicFramePr>
            <a:graphicFrameLocks noGrp="1"/>
          </p:cNvGraphicFramePr>
          <p:nvPr>
            <p:extLst>
              <p:ext uri="{D42A27DB-BD31-4B8C-83A1-F6EECF244321}">
                <p14:modId xmlns:p14="http://schemas.microsoft.com/office/powerpoint/2010/main" val="1726058828"/>
              </p:ext>
            </p:extLst>
          </p:nvPr>
        </p:nvGraphicFramePr>
        <p:xfrm>
          <a:off x="512483" y="1946477"/>
          <a:ext cx="10016564" cy="3657600"/>
        </p:xfrm>
        <a:graphic>
          <a:graphicData uri="http://schemas.openxmlformats.org/drawingml/2006/table">
            <a:tbl>
              <a:tblPr bandRow="1">
                <a:tableStyleId>{2D5ABB26-0587-4C30-8999-92F81FD0307C}</a:tableStyleId>
              </a:tblPr>
              <a:tblGrid>
                <a:gridCol w="2499658">
                  <a:extLst>
                    <a:ext uri="{9D8B030D-6E8A-4147-A177-3AD203B41FA5}">
                      <a16:colId xmlns:a16="http://schemas.microsoft.com/office/drawing/2014/main" val="770279613"/>
                    </a:ext>
                  </a:extLst>
                </a:gridCol>
                <a:gridCol w="7516906">
                  <a:extLst>
                    <a:ext uri="{9D8B030D-6E8A-4147-A177-3AD203B41FA5}">
                      <a16:colId xmlns:a16="http://schemas.microsoft.com/office/drawing/2014/main" val="3139133574"/>
                    </a:ext>
                  </a:extLst>
                </a:gridCol>
              </a:tblGrid>
              <a:tr h="914400">
                <a:tc>
                  <a:txBody>
                    <a:bodyPr/>
                    <a:lstStyle/>
                    <a:p>
                      <a:r>
                        <a:rPr lang="en-US" b="1" dirty="0">
                          <a:solidFill>
                            <a:schemeClr val="bg1"/>
                          </a:solidFill>
                        </a:rPr>
                        <a:t>Breakout Room 1: </a:t>
                      </a:r>
                      <a:endParaRPr lang="en-US" dirty="0">
                        <a:solidFill>
                          <a:schemeClr val="bg1"/>
                        </a:solidFill>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…people living with disabilities have sex?</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580095"/>
                  </a:ext>
                </a:extLst>
              </a:tr>
              <a:tr h="914400">
                <a:tc>
                  <a:txBody>
                    <a:bodyPr/>
                    <a:lstStyle/>
                    <a:p>
                      <a:r>
                        <a:rPr lang="en-US" b="1" dirty="0"/>
                        <a:t>Breakout Room 2: </a:t>
                      </a:r>
                      <a:endParaRPr lang="en-US" dirty="0"/>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…people living with disabilities get pregnant?</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3004393"/>
                  </a:ext>
                </a:extLst>
              </a:tr>
              <a:tr h="914400">
                <a:tc>
                  <a:txBody>
                    <a:bodyPr/>
                    <a:lstStyle/>
                    <a:p>
                      <a:r>
                        <a:rPr lang="en-US" b="1" dirty="0">
                          <a:solidFill>
                            <a:schemeClr val="bg1"/>
                          </a:solidFill>
                        </a:rPr>
                        <a:t>Breakout Room 3: </a:t>
                      </a:r>
                      <a:endParaRPr lang="en-US" dirty="0">
                        <a:solidFill>
                          <a:schemeClr val="bg1"/>
                        </a:solidFill>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…people living with a disability have an abortion?</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186726"/>
                  </a:ext>
                </a:extLst>
              </a:tr>
              <a:tr h="914400">
                <a:tc>
                  <a:txBody>
                    <a:bodyPr/>
                    <a:lstStyle/>
                    <a:p>
                      <a:r>
                        <a:rPr lang="en-US" b="1" dirty="0"/>
                        <a:t>Breakout Room 4: </a:t>
                      </a:r>
                      <a:endParaRPr lang="en-US" dirty="0"/>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lang="en-US" dirty="0"/>
                        <a:t>…people living with a disability make decisions about their pregnancy that they don’t want to make?</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0431686"/>
                  </a:ext>
                </a:extLst>
              </a:tr>
            </a:tbl>
          </a:graphicData>
        </a:graphic>
      </p:graphicFrame>
    </p:spTree>
    <p:extLst>
      <p:ext uri="{BB962C8B-B14F-4D97-AF65-F5344CB8AC3E}">
        <p14:creationId xmlns:p14="http://schemas.microsoft.com/office/powerpoint/2010/main" val="4507048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B7BA4-1672-464E-8EB6-15C213021185}"/>
              </a:ext>
            </a:extLst>
          </p:cNvPr>
          <p:cNvSpPr>
            <a:spLocks noGrp="1"/>
          </p:cNvSpPr>
          <p:nvPr>
            <p:ph type="title"/>
          </p:nvPr>
        </p:nvSpPr>
        <p:spPr/>
        <p:txBody>
          <a:bodyPr/>
          <a:lstStyle/>
          <a:p>
            <a:pPr marL="45718" indent="0"/>
            <a:r>
              <a:rPr lang="en-US" sz="3600" u="heavy" dirty="0">
                <a:solidFill>
                  <a:schemeClr val="tx1"/>
                </a:solidFill>
                <a:uFill>
                  <a:solidFill>
                    <a:schemeClr val="accent1"/>
                  </a:solidFill>
                </a:uFill>
              </a:rPr>
              <a:t>Breakout Room 1:</a:t>
            </a:r>
            <a:r>
              <a:rPr lang="en-US" sz="3600" dirty="0">
                <a:solidFill>
                  <a:schemeClr val="tx1"/>
                </a:solidFill>
              </a:rPr>
              <a:t> What are all the reasons why people living with disabilities have sex?</a:t>
            </a:r>
          </a:p>
        </p:txBody>
      </p:sp>
    </p:spTree>
    <p:extLst>
      <p:ext uri="{BB962C8B-B14F-4D97-AF65-F5344CB8AC3E}">
        <p14:creationId xmlns:p14="http://schemas.microsoft.com/office/powerpoint/2010/main" val="640473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A079FD5-A116-4339-8169-F02B8122F52B}"/>
              </a:ext>
            </a:extLst>
          </p:cNvPr>
          <p:cNvSpPr>
            <a:spLocks noGrp="1"/>
          </p:cNvSpPr>
          <p:nvPr>
            <p:ph type="title"/>
          </p:nvPr>
        </p:nvSpPr>
        <p:spPr>
          <a:xfrm>
            <a:off x="351833" y="496466"/>
            <a:ext cx="9840382" cy="1325067"/>
          </a:xfrm>
        </p:spPr>
        <p:txBody>
          <a:bodyPr>
            <a:noAutofit/>
          </a:bodyPr>
          <a:lstStyle/>
          <a:p>
            <a:r>
              <a:rPr lang="en-GB" b="1" dirty="0"/>
              <a:t>Consequences of the charity and medical models of disability</a:t>
            </a:r>
          </a:p>
        </p:txBody>
      </p:sp>
      <p:sp>
        <p:nvSpPr>
          <p:cNvPr id="10" name="Content Placeholder 2">
            <a:extLst>
              <a:ext uri="{FF2B5EF4-FFF2-40B4-BE49-F238E27FC236}">
                <a16:creationId xmlns:a16="http://schemas.microsoft.com/office/drawing/2014/main" id="{0EE806B8-D69A-46D5-B972-7DEB03BCEAC3}"/>
              </a:ext>
            </a:extLst>
          </p:cNvPr>
          <p:cNvSpPr>
            <a:spLocks noGrp="1"/>
          </p:cNvSpPr>
          <p:nvPr>
            <p:ph type="body" idx="1"/>
          </p:nvPr>
        </p:nvSpPr>
        <p:spPr>
          <a:xfrm>
            <a:off x="351832" y="2265800"/>
            <a:ext cx="7108333" cy="3433200"/>
          </a:xfrm>
        </p:spPr>
        <p:txBody>
          <a:bodyPr>
            <a:noAutofit/>
          </a:bodyPr>
          <a:lstStyle/>
          <a:p>
            <a:pPr>
              <a:spcAft>
                <a:spcPts val="1200"/>
              </a:spcAft>
              <a:buClrTx/>
              <a:buSzPct val="75000"/>
            </a:pPr>
            <a:r>
              <a:rPr lang="en-GB" sz="2000" dirty="0">
                <a:solidFill>
                  <a:schemeClr val="tx1"/>
                </a:solidFill>
              </a:rPr>
              <a:t>The emphasis is on the individual and their impairment </a:t>
            </a:r>
          </a:p>
          <a:p>
            <a:pPr>
              <a:spcAft>
                <a:spcPts val="1200"/>
              </a:spcAft>
              <a:buClrTx/>
              <a:buSzPct val="75000"/>
            </a:pPr>
            <a:r>
              <a:rPr lang="en-GB" sz="2000" dirty="0">
                <a:solidFill>
                  <a:schemeClr val="tx1"/>
                </a:solidFill>
              </a:rPr>
              <a:t>The goal is to “cure” or “improve” individuals to better “fit” into society </a:t>
            </a:r>
          </a:p>
          <a:p>
            <a:pPr>
              <a:spcAft>
                <a:spcPts val="1200"/>
              </a:spcAft>
              <a:buClrTx/>
              <a:buSzPct val="75000"/>
            </a:pPr>
            <a:r>
              <a:rPr lang="en-GB" sz="2000" dirty="0">
                <a:solidFill>
                  <a:schemeClr val="tx1"/>
                </a:solidFill>
              </a:rPr>
              <a:t>People with disabilities are seen as being “ill” and needing treatment and to be looked after</a:t>
            </a:r>
          </a:p>
          <a:p>
            <a:pPr>
              <a:spcAft>
                <a:spcPts val="1200"/>
              </a:spcAft>
              <a:buClrTx/>
              <a:buSzPct val="75000"/>
            </a:pPr>
            <a:r>
              <a:rPr lang="en-GB" sz="2000" dirty="0">
                <a:solidFill>
                  <a:schemeClr val="tx1"/>
                </a:solidFill>
              </a:rPr>
              <a:t>People with disabilities are seen as “unfortunate,” “dependent” or “helpless” and needing pity and charity</a:t>
            </a:r>
          </a:p>
          <a:p>
            <a:pPr>
              <a:spcAft>
                <a:spcPts val="1200"/>
              </a:spcAft>
              <a:buClrTx/>
              <a:buSzPct val="75000"/>
            </a:pPr>
            <a:r>
              <a:rPr lang="en-GB" sz="2000" dirty="0">
                <a:solidFill>
                  <a:schemeClr val="tx1"/>
                </a:solidFill>
              </a:rPr>
              <a:t>The individual is isolated, segregated, disempowered, and  dehumanized</a:t>
            </a:r>
            <a:endParaRPr lang="en-GB" sz="2000" dirty="0"/>
          </a:p>
        </p:txBody>
      </p:sp>
      <p:sp>
        <p:nvSpPr>
          <p:cNvPr id="7" name="Slide Number Placeholder 6">
            <a:extLst>
              <a:ext uri="{FF2B5EF4-FFF2-40B4-BE49-F238E27FC236}">
                <a16:creationId xmlns:a16="http://schemas.microsoft.com/office/drawing/2014/main" id="{AA75083E-A4F5-4A41-9D2D-F570DD51D98D}"/>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AE0FF3-066E-B040-B442-D5162B3F2CC7}" type="slidenum">
              <a:rPr kumimoji="0" lang="en-US" sz="1200" b="0"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val="4702630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0E28D7-D2CF-944B-9BED-D14296491DC2}"/>
              </a:ext>
            </a:extLst>
          </p:cNvPr>
          <p:cNvSpPr>
            <a:spLocks noGrp="1"/>
          </p:cNvSpPr>
          <p:nvPr>
            <p:ph type="title"/>
          </p:nvPr>
        </p:nvSpPr>
        <p:spPr>
          <a:xfrm>
            <a:off x="351833" y="940733"/>
            <a:ext cx="9351600" cy="1325067"/>
          </a:xfrm>
        </p:spPr>
        <p:txBody>
          <a:bodyPr/>
          <a:lstStyle/>
          <a:p>
            <a:pPr marL="45718"/>
            <a:r>
              <a:rPr lang="en-US" sz="3600" u="heavy" dirty="0">
                <a:solidFill>
                  <a:schemeClr val="tx1"/>
                </a:solidFill>
                <a:uFill>
                  <a:solidFill>
                    <a:schemeClr val="accent4"/>
                  </a:solidFill>
                </a:uFill>
              </a:rPr>
              <a:t>Breakout Room 2:</a:t>
            </a:r>
            <a:r>
              <a:rPr lang="en-US" sz="3600" dirty="0">
                <a:solidFill>
                  <a:schemeClr val="tx1"/>
                </a:solidFill>
              </a:rPr>
              <a:t> What are all the reasons why people living with disabilities become pregnant?</a:t>
            </a:r>
          </a:p>
        </p:txBody>
      </p:sp>
    </p:spTree>
    <p:extLst>
      <p:ext uri="{BB962C8B-B14F-4D97-AF65-F5344CB8AC3E}">
        <p14:creationId xmlns:p14="http://schemas.microsoft.com/office/powerpoint/2010/main" val="25296490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F68078-E323-984E-8CD0-550D277FB93E}"/>
              </a:ext>
            </a:extLst>
          </p:cNvPr>
          <p:cNvSpPr>
            <a:spLocks noGrp="1"/>
          </p:cNvSpPr>
          <p:nvPr>
            <p:ph type="title"/>
          </p:nvPr>
        </p:nvSpPr>
        <p:spPr>
          <a:xfrm>
            <a:off x="351833" y="940733"/>
            <a:ext cx="9351600" cy="1325067"/>
          </a:xfrm>
        </p:spPr>
        <p:txBody>
          <a:bodyPr/>
          <a:lstStyle/>
          <a:p>
            <a:pPr marL="45718"/>
            <a:r>
              <a:rPr lang="en-US" sz="3600" u="heavy" dirty="0">
                <a:solidFill>
                  <a:schemeClr val="tx1"/>
                </a:solidFill>
                <a:uFill>
                  <a:solidFill>
                    <a:schemeClr val="accent3"/>
                  </a:solidFill>
                </a:uFill>
              </a:rPr>
              <a:t>Breakout Room 3:</a:t>
            </a:r>
            <a:r>
              <a:rPr lang="en-US" sz="3600" dirty="0">
                <a:solidFill>
                  <a:schemeClr val="tx1"/>
                </a:solidFill>
              </a:rPr>
              <a:t> What are all the reasons why people living with a disability have an abortion?</a:t>
            </a:r>
          </a:p>
        </p:txBody>
      </p:sp>
    </p:spTree>
    <p:extLst>
      <p:ext uri="{BB962C8B-B14F-4D97-AF65-F5344CB8AC3E}">
        <p14:creationId xmlns:p14="http://schemas.microsoft.com/office/powerpoint/2010/main" val="27029837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CB74F4-09E2-1949-AC39-DC107357A0CF}"/>
              </a:ext>
            </a:extLst>
          </p:cNvPr>
          <p:cNvSpPr>
            <a:spLocks noGrp="1"/>
          </p:cNvSpPr>
          <p:nvPr>
            <p:ph type="title"/>
          </p:nvPr>
        </p:nvSpPr>
        <p:spPr>
          <a:xfrm>
            <a:off x="351833" y="940733"/>
            <a:ext cx="9351600" cy="1325067"/>
          </a:xfrm>
        </p:spPr>
        <p:txBody>
          <a:bodyPr/>
          <a:lstStyle/>
          <a:p>
            <a:pPr marL="45718"/>
            <a:r>
              <a:rPr lang="en-US" sz="3600" u="heavy" dirty="0">
                <a:solidFill>
                  <a:schemeClr val="tx1"/>
                </a:solidFill>
                <a:uFill>
                  <a:solidFill>
                    <a:schemeClr val="accent5"/>
                  </a:solidFill>
                </a:uFill>
              </a:rPr>
              <a:t>Breakout Room 4:</a:t>
            </a:r>
            <a:r>
              <a:rPr lang="en-US" sz="3600" dirty="0">
                <a:solidFill>
                  <a:schemeClr val="tx1"/>
                </a:solidFill>
                <a:uFill>
                  <a:solidFill>
                    <a:schemeClr val="accent5"/>
                  </a:solidFill>
                </a:uFill>
              </a:rPr>
              <a:t> </a:t>
            </a:r>
            <a:r>
              <a:rPr lang="en-US" sz="3600" dirty="0">
                <a:solidFill>
                  <a:schemeClr val="tx1"/>
                </a:solidFill>
              </a:rPr>
              <a:t>What are all the reasons why people living with a disability make decisions about their pregnancy that they don’t want to make?</a:t>
            </a:r>
          </a:p>
        </p:txBody>
      </p:sp>
    </p:spTree>
    <p:extLst>
      <p:ext uri="{BB962C8B-B14F-4D97-AF65-F5344CB8AC3E}">
        <p14:creationId xmlns:p14="http://schemas.microsoft.com/office/powerpoint/2010/main" val="9269067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AE8AAB-7E62-DC40-BD2B-EE885D40EE45}"/>
              </a:ext>
            </a:extLst>
          </p:cNvPr>
          <p:cNvSpPr txBox="1">
            <a:spLocks/>
          </p:cNvSpPr>
          <p:nvPr/>
        </p:nvSpPr>
        <p:spPr>
          <a:xfrm>
            <a:off x="351833" y="940733"/>
            <a:ext cx="9351600" cy="13250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4800" b="1" i="0" u="none" strike="noStrike" cap="none">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45718"/>
            <a:r>
              <a:rPr lang="en-US" sz="3600" dirty="0">
                <a:solidFill>
                  <a:schemeClr val="accent1"/>
                </a:solidFill>
              </a:rPr>
              <a:t>Group reflection:</a:t>
            </a:r>
          </a:p>
          <a:p>
            <a:pPr marL="45718"/>
            <a:r>
              <a:rPr lang="en-US" sz="3600" dirty="0">
                <a:solidFill>
                  <a:schemeClr val="tx1"/>
                </a:solidFill>
              </a:rPr>
              <a:t>How would these lists be different if they were only about people living </a:t>
            </a:r>
            <a:r>
              <a:rPr lang="en-US" sz="3600" i="1" dirty="0">
                <a:solidFill>
                  <a:schemeClr val="tx1"/>
                </a:solidFill>
              </a:rPr>
              <a:t>without</a:t>
            </a:r>
            <a:r>
              <a:rPr lang="en-US" sz="3600" dirty="0">
                <a:solidFill>
                  <a:schemeClr val="tx1"/>
                </a:solidFill>
              </a:rPr>
              <a:t> disabilities?</a:t>
            </a:r>
          </a:p>
        </p:txBody>
      </p:sp>
    </p:spTree>
    <p:extLst>
      <p:ext uri="{BB962C8B-B14F-4D97-AF65-F5344CB8AC3E}">
        <p14:creationId xmlns:p14="http://schemas.microsoft.com/office/powerpoint/2010/main" val="13554497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1619-A64B-411A-9D3C-6BDBEC487099}"/>
              </a:ext>
            </a:extLst>
          </p:cNvPr>
          <p:cNvSpPr>
            <a:spLocks noGrp="1"/>
          </p:cNvSpPr>
          <p:nvPr>
            <p:ph type="title"/>
          </p:nvPr>
        </p:nvSpPr>
        <p:spPr>
          <a:xfrm>
            <a:off x="351833" y="330400"/>
            <a:ext cx="10019200" cy="1672400"/>
          </a:xfrm>
        </p:spPr>
        <p:txBody>
          <a:bodyPr/>
          <a:lstStyle/>
          <a:p>
            <a:r>
              <a:rPr lang="en-US" dirty="0">
                <a:solidFill>
                  <a:schemeClr val="accent1"/>
                </a:solidFill>
              </a:rPr>
              <a:t>Small-group discussion</a:t>
            </a:r>
          </a:p>
        </p:txBody>
      </p:sp>
      <p:sp>
        <p:nvSpPr>
          <p:cNvPr id="4" name="Content Placeholder 3">
            <a:extLst>
              <a:ext uri="{FF2B5EF4-FFF2-40B4-BE49-F238E27FC236}">
                <a16:creationId xmlns:a16="http://schemas.microsoft.com/office/drawing/2014/main" id="{DBA23934-B516-4F06-9180-0633EB3AB282}"/>
              </a:ext>
            </a:extLst>
          </p:cNvPr>
          <p:cNvSpPr>
            <a:spLocks noGrp="1"/>
          </p:cNvSpPr>
          <p:nvPr>
            <p:ph type="body" idx="1"/>
          </p:nvPr>
        </p:nvSpPr>
        <p:spPr>
          <a:xfrm>
            <a:off x="351833" y="1429600"/>
            <a:ext cx="4623579" cy="4137481"/>
          </a:xfrm>
          <a:solidFill>
            <a:schemeClr val="accent5"/>
          </a:solidFill>
        </p:spPr>
        <p:txBody>
          <a:bodyPr tIns="182880" bIns="182880" anchor="ctr">
            <a:normAutofit lnSpcReduction="10000"/>
          </a:bodyPr>
          <a:lstStyle/>
          <a:p>
            <a:pPr marL="426705" indent="-365749">
              <a:lnSpc>
                <a:spcPct val="107000"/>
              </a:lnSpc>
              <a:spcBef>
                <a:spcPts val="0"/>
              </a:spcBef>
              <a:spcAft>
                <a:spcPts val="600"/>
              </a:spcAft>
              <a:buClrTx/>
              <a:buSzPct val="75000"/>
              <a:buFont typeface="Wingdings" panose="05000000000000000000" pitchFamily="2" charset="2"/>
              <a:buChar char="§"/>
            </a:pPr>
            <a:r>
              <a:rPr lang="en-US" dirty="0">
                <a:solidFill>
                  <a:schemeClr val="tx1"/>
                </a:solidFill>
                <a:ea typeface="Times New Roman" panose="02020603050405020304" pitchFamily="18" charset="0"/>
              </a:rPr>
              <a:t>80% of people living with a disability live in lower- or middle-income countries</a:t>
            </a:r>
            <a:endParaRPr lang="en-US" dirty="0">
              <a:solidFill>
                <a:schemeClr val="tx1"/>
              </a:solidFill>
              <a:ea typeface="Calibri" panose="020F0502020204030204" pitchFamily="34" charset="0"/>
            </a:endParaRPr>
          </a:p>
          <a:p>
            <a:pPr marL="426705" indent="-365749">
              <a:lnSpc>
                <a:spcPct val="107000"/>
              </a:lnSpc>
              <a:spcBef>
                <a:spcPts val="0"/>
              </a:spcBef>
              <a:spcAft>
                <a:spcPts val="600"/>
              </a:spcAft>
              <a:buClrTx/>
              <a:buSzPct val="75000"/>
              <a:buFont typeface="Wingdings" panose="05000000000000000000" pitchFamily="2" charset="2"/>
              <a:buChar char="§"/>
            </a:pPr>
            <a:r>
              <a:rPr lang="en-US" dirty="0">
                <a:solidFill>
                  <a:schemeClr val="tx1"/>
                </a:solidFill>
                <a:ea typeface="Times New Roman" panose="02020603050405020304" pitchFamily="18" charset="0"/>
              </a:rPr>
              <a:t>90% of children living with a disability in lower- or middle-income countries are not in school</a:t>
            </a:r>
            <a:endParaRPr lang="en-US" dirty="0">
              <a:solidFill>
                <a:schemeClr val="tx1"/>
              </a:solidFill>
              <a:ea typeface="Calibri" panose="020F0502020204030204" pitchFamily="34" charset="0"/>
            </a:endParaRPr>
          </a:p>
          <a:p>
            <a:pPr marL="426705" indent="-365749">
              <a:lnSpc>
                <a:spcPct val="107000"/>
              </a:lnSpc>
              <a:spcBef>
                <a:spcPts val="0"/>
              </a:spcBef>
              <a:spcAft>
                <a:spcPts val="600"/>
              </a:spcAft>
              <a:buClrTx/>
              <a:buSzPct val="75000"/>
              <a:buFont typeface="Wingdings" panose="05000000000000000000" pitchFamily="2" charset="2"/>
              <a:buChar char="§"/>
            </a:pPr>
            <a:r>
              <a:rPr lang="en-US" dirty="0">
                <a:solidFill>
                  <a:schemeClr val="tx1"/>
                </a:solidFill>
                <a:ea typeface="Times New Roman" panose="02020603050405020304" pitchFamily="18" charset="0"/>
              </a:rPr>
              <a:t>Worldwide women and girls living with a disability are at a significantly increased risk for sexual and gender-based violence</a:t>
            </a:r>
            <a:endParaRPr lang="en-US" dirty="0">
              <a:solidFill>
                <a:schemeClr val="tx1"/>
              </a:solidFill>
              <a:ea typeface="Calibri" panose="020F0502020204030204" pitchFamily="34" charset="0"/>
            </a:endParaRPr>
          </a:p>
          <a:p>
            <a:pPr marL="426705" indent="-365749">
              <a:lnSpc>
                <a:spcPct val="107000"/>
              </a:lnSpc>
              <a:spcBef>
                <a:spcPts val="0"/>
              </a:spcBef>
              <a:spcAft>
                <a:spcPts val="600"/>
              </a:spcAft>
              <a:buClrTx/>
              <a:buSzPct val="75000"/>
              <a:buFont typeface="Wingdings" panose="05000000000000000000" pitchFamily="2" charset="2"/>
              <a:buChar char="§"/>
            </a:pPr>
            <a:r>
              <a:rPr lang="en-US" dirty="0">
                <a:solidFill>
                  <a:schemeClr val="tx1"/>
                </a:solidFill>
                <a:ea typeface="Times New Roman" panose="02020603050405020304" pitchFamily="18" charset="0"/>
              </a:rPr>
              <a:t>People living with disabilities are more likely to experience high poverty rates</a:t>
            </a:r>
          </a:p>
        </p:txBody>
      </p:sp>
      <p:sp>
        <p:nvSpPr>
          <p:cNvPr id="3" name="Content Placeholder 2">
            <a:extLst>
              <a:ext uri="{FF2B5EF4-FFF2-40B4-BE49-F238E27FC236}">
                <a16:creationId xmlns:a16="http://schemas.microsoft.com/office/drawing/2014/main" id="{114BE0FB-13A9-4242-BC9C-40737D639C12}"/>
              </a:ext>
            </a:extLst>
          </p:cNvPr>
          <p:cNvSpPr>
            <a:spLocks noGrp="1"/>
          </p:cNvSpPr>
          <p:nvPr>
            <p:ph type="body" idx="2"/>
          </p:nvPr>
        </p:nvSpPr>
        <p:spPr>
          <a:xfrm>
            <a:off x="5499847" y="1785540"/>
            <a:ext cx="5957047" cy="3425600"/>
          </a:xfrm>
        </p:spPr>
        <p:txBody>
          <a:bodyPr anchor="ctr">
            <a:noAutofit/>
          </a:bodyPr>
          <a:lstStyle/>
          <a:p>
            <a:pPr marL="0" indent="0">
              <a:buNone/>
            </a:pPr>
            <a:r>
              <a:rPr lang="en-US" sz="2000" i="1" dirty="0">
                <a:solidFill>
                  <a:schemeClr val="tx1"/>
                </a:solidFill>
                <a:ea typeface="Calibri" panose="020F0502020204030204" pitchFamily="34" charset="0"/>
              </a:rPr>
              <a:t>While women living with disabilities make sexual and reproductive health decisions for all of the same reasons as women living without disabilities, what do these statistics suggest about the possible differences between women living with disabilities and women living without disabilities when it comes to making sexual and reproductive health decisions? </a:t>
            </a:r>
            <a:endParaRPr lang="en-US" sz="2000" dirty="0">
              <a:solidFill>
                <a:schemeClr val="tx1"/>
              </a:solidFill>
              <a:ea typeface="Calibri" panose="020F0502020204030204" pitchFamily="34" charset="0"/>
            </a:endParaRPr>
          </a:p>
        </p:txBody>
      </p:sp>
      <p:sp>
        <p:nvSpPr>
          <p:cNvPr id="5" name="TextBox 4">
            <a:extLst>
              <a:ext uri="{FF2B5EF4-FFF2-40B4-BE49-F238E27FC236}">
                <a16:creationId xmlns:a16="http://schemas.microsoft.com/office/drawing/2014/main" id="{1DE7F466-DE74-A844-9F65-114909BF03AA}"/>
              </a:ext>
            </a:extLst>
          </p:cNvPr>
          <p:cNvSpPr txBox="1"/>
          <p:nvPr/>
        </p:nvSpPr>
        <p:spPr>
          <a:xfrm>
            <a:off x="1869139" y="5809129"/>
            <a:ext cx="8646461" cy="954107"/>
          </a:xfrm>
          <a:prstGeom prst="rect">
            <a:avLst/>
          </a:prstGeom>
          <a:noFill/>
        </p:spPr>
        <p:txBody>
          <a:bodyPr wrap="square" rtlCol="0">
            <a:spAutoFit/>
          </a:bodyPr>
          <a:lstStyle/>
          <a:p>
            <a:r>
              <a:rPr lang="en-US" dirty="0">
                <a:solidFill>
                  <a:srgbClr val="2E3856"/>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Sources:</a:t>
            </a:r>
          </a:p>
          <a:p>
            <a:r>
              <a:rPr lang="en-US" dirty="0">
                <a:solidFill>
                  <a:srgbClr val="2E3856"/>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Global Citizen blog, 2018: </a:t>
            </a:r>
            <a:r>
              <a:rPr lang="en-US" i="1" dirty="0">
                <a:solidFill>
                  <a:schemeClr val="accent3"/>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5 Facts About Living with a Disability in the Developing World</a:t>
            </a:r>
            <a:r>
              <a:rPr lang="en-US" i="1" dirty="0">
                <a:solidFill>
                  <a:schemeClr val="accent3"/>
                </a:solidFill>
                <a:latin typeface="Arial" panose="020B0604020202020204" pitchFamily="34" charset="0"/>
                <a:ea typeface="Calibri" panose="020F0502020204030204" pitchFamily="34" charset="0"/>
                <a:cs typeface="Arial" panose="020B0604020202020204" pitchFamily="34" charset="0"/>
              </a:rPr>
              <a:t> </a:t>
            </a:r>
          </a:p>
          <a:p>
            <a:r>
              <a:rPr lang="en-US" dirty="0">
                <a:solidFill>
                  <a:srgbClr val="2E3856"/>
                </a:solidFill>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Commission on the Status of Women Factsheet, 2013: </a:t>
            </a:r>
            <a:r>
              <a:rPr lang="en-US" i="1" dirty="0">
                <a:solidFill>
                  <a:schemeClr val="accent3"/>
                </a:solidFill>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Violence Against Women and Girls with Disabilities</a:t>
            </a:r>
            <a:r>
              <a:rPr lang="en-US" i="1" dirty="0">
                <a:solidFill>
                  <a:schemeClr val="accent3"/>
                </a:solidFill>
                <a:latin typeface="Arial" panose="020B0604020202020204" pitchFamily="34" charset="0"/>
                <a:ea typeface="Calibri" panose="020F0502020204030204" pitchFamily="34" charset="0"/>
                <a:cs typeface="Arial" panose="020B0604020202020204" pitchFamily="34" charset="0"/>
              </a:rPr>
              <a:t> </a:t>
            </a:r>
            <a:endParaRPr lang="en-US" dirty="0">
              <a:solidFill>
                <a:schemeClr val="accent3"/>
              </a:solidFill>
              <a:latin typeface="Arial" panose="020B0604020202020204" pitchFamily="34" charset="0"/>
              <a:ea typeface="Calibri" panose="020F0502020204030204" pitchFamily="34" charset="0"/>
              <a:cs typeface="Arial" panose="020B0604020202020204" pitchFamily="34" charset="0"/>
            </a:endParaRPr>
          </a:p>
          <a:p>
            <a:r>
              <a:rPr lang="en-US" dirty="0">
                <a:solidFill>
                  <a:srgbClr val="2E3856"/>
                </a:solidFill>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World Bank, 2020: </a:t>
            </a:r>
            <a:r>
              <a:rPr lang="en-US" i="1" dirty="0">
                <a:solidFill>
                  <a:schemeClr val="accent3"/>
                </a:solidFill>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Disability Inclusion </a:t>
            </a:r>
            <a:r>
              <a:rPr lang="en-US" i="1" dirty="0">
                <a:solidFill>
                  <a:schemeClr val="accent3"/>
                </a:solidFill>
                <a:latin typeface="Arial" panose="020B0604020202020204" pitchFamily="34" charset="0"/>
                <a:ea typeface="Calibri" panose="020F0502020204030204" pitchFamily="34" charset="0"/>
                <a:cs typeface="Arial" panose="020B0604020202020204" pitchFamily="34" charset="0"/>
              </a:rPr>
              <a:t> </a:t>
            </a:r>
            <a:endParaRPr lang="en-US"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55335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1619-A64B-411A-9D3C-6BDBEC487099}"/>
              </a:ext>
            </a:extLst>
          </p:cNvPr>
          <p:cNvSpPr>
            <a:spLocks noGrp="1"/>
          </p:cNvSpPr>
          <p:nvPr>
            <p:ph type="title"/>
          </p:nvPr>
        </p:nvSpPr>
        <p:spPr>
          <a:xfrm>
            <a:off x="351833" y="308207"/>
            <a:ext cx="9351600" cy="1325067"/>
          </a:xfrm>
        </p:spPr>
        <p:txBody>
          <a:bodyPr>
            <a:normAutofit fontScale="90000"/>
          </a:bodyPr>
          <a:lstStyle/>
          <a:p>
            <a:r>
              <a:rPr lang="en-US" dirty="0">
                <a:solidFill>
                  <a:schemeClr val="accent1"/>
                </a:solidFill>
              </a:rPr>
              <a:t>Reasons why people living with a disability make decisions they don’t want to make</a:t>
            </a:r>
          </a:p>
        </p:txBody>
      </p:sp>
      <p:sp>
        <p:nvSpPr>
          <p:cNvPr id="4" name="Content Placeholder 3">
            <a:extLst>
              <a:ext uri="{FF2B5EF4-FFF2-40B4-BE49-F238E27FC236}">
                <a16:creationId xmlns:a16="http://schemas.microsoft.com/office/drawing/2014/main" id="{DBA23934-B516-4F06-9180-0633EB3AB282}"/>
              </a:ext>
            </a:extLst>
          </p:cNvPr>
          <p:cNvSpPr>
            <a:spLocks noGrp="1"/>
          </p:cNvSpPr>
          <p:nvPr>
            <p:ph type="body" idx="1"/>
          </p:nvPr>
        </p:nvSpPr>
        <p:spPr>
          <a:xfrm>
            <a:off x="351832" y="2601976"/>
            <a:ext cx="8872849" cy="3433200"/>
          </a:xfrm>
        </p:spPr>
        <p:txBody>
          <a:bodyPr>
            <a:normAutofit/>
          </a:bodyPr>
          <a:lstStyle/>
          <a:p>
            <a:pPr fontAlgn="base">
              <a:lnSpc>
                <a:spcPct val="107000"/>
              </a:lnSpc>
              <a:spcBef>
                <a:spcPts val="0"/>
              </a:spcBef>
              <a:buClrTx/>
              <a:buSzPct val="75000"/>
            </a:pPr>
            <a:r>
              <a:rPr lang="en-US" sz="2183" dirty="0">
                <a:ea typeface="Times New Roman" panose="02020603050405020304" pitchFamily="18" charset="0"/>
              </a:rPr>
              <a:t>What is one reason that makes you very uncomfortable and why?</a:t>
            </a:r>
            <a:endParaRPr lang="en-US" sz="2183" dirty="0">
              <a:ea typeface="Calibri" panose="020F0502020204030204" pitchFamily="34" charset="0"/>
            </a:endParaRPr>
          </a:p>
          <a:p>
            <a:pPr fontAlgn="base">
              <a:lnSpc>
                <a:spcPct val="107000"/>
              </a:lnSpc>
              <a:spcBef>
                <a:spcPts val="0"/>
              </a:spcBef>
              <a:buClrTx/>
              <a:buSzPct val="75000"/>
            </a:pPr>
            <a:r>
              <a:rPr lang="en-US" sz="2183" dirty="0">
                <a:ea typeface="Times New Roman" panose="02020603050405020304" pitchFamily="18" charset="0"/>
              </a:rPr>
              <a:t>What biases or stigmatizing messages might you have inherited about women living with disabilities that perpetuates disabling conditions for their sexual and reproductive health decisions?</a:t>
            </a:r>
            <a:endParaRPr lang="en-US" sz="2183" dirty="0">
              <a:ea typeface="Calibri" panose="020F0502020204030204" pitchFamily="34" charset="0"/>
            </a:endParaRPr>
          </a:p>
          <a:p>
            <a:pPr fontAlgn="base">
              <a:lnSpc>
                <a:spcPct val="107000"/>
              </a:lnSpc>
              <a:spcBef>
                <a:spcPts val="0"/>
              </a:spcBef>
              <a:spcAft>
                <a:spcPts val="485"/>
              </a:spcAft>
              <a:buClrTx/>
              <a:buSzPct val="75000"/>
            </a:pPr>
            <a:r>
              <a:rPr lang="en-US" sz="2183" dirty="0">
                <a:ea typeface="Times New Roman" panose="02020603050405020304" pitchFamily="18" charset="0"/>
              </a:rPr>
              <a:t>What is one core personal value which could help shift your mindset and behaviors more decidedly toward a rights-based approach to disability inclusion, rather than a charity approach? </a:t>
            </a:r>
            <a:endParaRPr lang="en-US" sz="2183" dirty="0">
              <a:ea typeface="Calibri" panose="020F0502020204030204" pitchFamily="34" charset="0"/>
            </a:endParaRPr>
          </a:p>
        </p:txBody>
      </p:sp>
    </p:spTree>
    <p:extLst>
      <p:ext uri="{BB962C8B-B14F-4D97-AF65-F5344CB8AC3E}">
        <p14:creationId xmlns:p14="http://schemas.microsoft.com/office/powerpoint/2010/main" val="12418520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1619-A64B-411A-9D3C-6BDBEC487099}"/>
              </a:ext>
            </a:extLst>
          </p:cNvPr>
          <p:cNvSpPr>
            <a:spLocks noGrp="1"/>
          </p:cNvSpPr>
          <p:nvPr>
            <p:ph type="title"/>
          </p:nvPr>
        </p:nvSpPr>
        <p:spPr/>
        <p:txBody>
          <a:bodyPr/>
          <a:lstStyle/>
          <a:p>
            <a:r>
              <a:rPr lang="en-US" dirty="0">
                <a:solidFill>
                  <a:schemeClr val="accent1"/>
                </a:solidFill>
              </a:rPr>
              <a:t>Reflection</a:t>
            </a:r>
          </a:p>
        </p:txBody>
      </p:sp>
      <p:sp>
        <p:nvSpPr>
          <p:cNvPr id="3" name="Content Placeholder 2">
            <a:extLst>
              <a:ext uri="{FF2B5EF4-FFF2-40B4-BE49-F238E27FC236}">
                <a16:creationId xmlns:a16="http://schemas.microsoft.com/office/drawing/2014/main" id="{46FC611D-ABD1-4765-8A80-6BFB35931372}"/>
              </a:ext>
            </a:extLst>
          </p:cNvPr>
          <p:cNvSpPr>
            <a:spLocks noGrp="1"/>
          </p:cNvSpPr>
          <p:nvPr>
            <p:ph type="body" idx="1"/>
          </p:nvPr>
        </p:nvSpPr>
        <p:spPr/>
        <p:txBody>
          <a:bodyPr/>
          <a:lstStyle/>
          <a:p>
            <a:pPr>
              <a:buClr>
                <a:schemeClr val="tx1"/>
              </a:buClr>
            </a:pPr>
            <a:r>
              <a:rPr lang="en-US" sz="2400" dirty="0"/>
              <a:t>How did this activity feel?</a:t>
            </a:r>
          </a:p>
          <a:p>
            <a:pPr>
              <a:buClr>
                <a:schemeClr val="tx1"/>
              </a:buClr>
            </a:pPr>
            <a:r>
              <a:rPr lang="en-US" sz="2400" dirty="0"/>
              <a:t>What stood out to you from your discussion?</a:t>
            </a:r>
          </a:p>
        </p:txBody>
      </p:sp>
    </p:spTree>
    <p:extLst>
      <p:ext uri="{BB962C8B-B14F-4D97-AF65-F5344CB8AC3E}">
        <p14:creationId xmlns:p14="http://schemas.microsoft.com/office/powerpoint/2010/main" val="38772336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1619-A64B-411A-9D3C-6BDBEC487099}"/>
              </a:ext>
            </a:extLst>
          </p:cNvPr>
          <p:cNvSpPr>
            <a:spLocks noGrp="1"/>
          </p:cNvSpPr>
          <p:nvPr>
            <p:ph type="title"/>
          </p:nvPr>
        </p:nvSpPr>
        <p:spPr>
          <a:xfrm>
            <a:off x="351837" y="254933"/>
            <a:ext cx="8415600" cy="2238800"/>
          </a:xfrm>
        </p:spPr>
        <p:txBody>
          <a:bodyPr/>
          <a:lstStyle/>
          <a:p>
            <a:pPr algn="l"/>
            <a:r>
              <a:rPr lang="en-US" sz="4800" dirty="0">
                <a:solidFill>
                  <a:schemeClr val="accent1"/>
                </a:solidFill>
              </a:rPr>
              <a:t>Key messages</a:t>
            </a:r>
          </a:p>
        </p:txBody>
      </p:sp>
      <p:sp>
        <p:nvSpPr>
          <p:cNvPr id="3" name="Content Placeholder 2">
            <a:extLst>
              <a:ext uri="{FF2B5EF4-FFF2-40B4-BE49-F238E27FC236}">
                <a16:creationId xmlns:a16="http://schemas.microsoft.com/office/drawing/2014/main" id="{D741390E-2907-4180-9EA9-CCACA13F5A76}"/>
              </a:ext>
            </a:extLst>
          </p:cNvPr>
          <p:cNvSpPr>
            <a:spLocks noGrp="1"/>
          </p:cNvSpPr>
          <p:nvPr>
            <p:ph sz="quarter" idx="4294967295"/>
          </p:nvPr>
        </p:nvSpPr>
        <p:spPr>
          <a:xfrm>
            <a:off x="510988" y="1255712"/>
            <a:ext cx="10623177" cy="4768569"/>
          </a:xfrm>
        </p:spPr>
        <p:txBody>
          <a:bodyPr>
            <a:noAutofit/>
          </a:bodyPr>
          <a:lstStyle/>
          <a:p>
            <a:pPr marL="207935" indent="-207935">
              <a:lnSpc>
                <a:spcPct val="100000"/>
              </a:lnSpc>
              <a:spcAft>
                <a:spcPts val="1200"/>
              </a:spcAft>
              <a:buClrTx/>
              <a:buFont typeface="Symbol" panose="05050102010706020507" pitchFamily="18" charset="2"/>
              <a:buChar char=""/>
            </a:pPr>
            <a:r>
              <a:rPr lang="en-US" sz="1600" dirty="0">
                <a:solidFill>
                  <a:schemeClr val="tx2"/>
                </a:solidFill>
                <a:latin typeface="Arial" panose="020B0604020202020204" pitchFamily="34" charset="0"/>
                <a:ea typeface="Calibri" panose="020F0502020204030204" pitchFamily="34" charset="0"/>
                <a:cs typeface="Arial" panose="020B0604020202020204" pitchFamily="34" charset="0"/>
              </a:rPr>
              <a:t>People living with disabilities make sexual and reproductive health decisions for the same reasons as people living without disabilities. However, because of stigma, increased rates of sexual violence, and disabling practices and environments, women living with disabilities are forced to navigate undue barriers to their sexual and reproductive rights.</a:t>
            </a:r>
          </a:p>
          <a:p>
            <a:pPr marL="207935" indent="-207935">
              <a:lnSpc>
                <a:spcPct val="100000"/>
              </a:lnSpc>
              <a:spcAft>
                <a:spcPts val="1200"/>
              </a:spcAft>
              <a:buClrTx/>
              <a:buFont typeface="Symbol" panose="05050102010706020507" pitchFamily="18" charset="2"/>
              <a:buChar char=""/>
            </a:pPr>
            <a:r>
              <a:rPr lang="en-US" sz="1600" dirty="0">
                <a:solidFill>
                  <a:schemeClr val="tx2"/>
                </a:solidFill>
                <a:latin typeface="Arial" panose="020B0604020202020204" pitchFamily="34" charset="0"/>
                <a:ea typeface="Times New Roman" panose="02020603050405020304" pitchFamily="18" charset="0"/>
                <a:cs typeface="Arial" panose="020B0604020202020204" pitchFamily="34" charset="0"/>
              </a:rPr>
              <a:t>People living with disabilities have the same sexual and reproductive rights as people living without disabilities. This includes, among others, the right to contraception, to comprehensive sexuality education, to have children, to parent the children they have and to end a pregnancy.</a:t>
            </a:r>
            <a:endParaRPr lang="en-US" sz="1600"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marL="207935" indent="-207935">
              <a:lnSpc>
                <a:spcPct val="100000"/>
              </a:lnSpc>
              <a:spcAft>
                <a:spcPts val="1200"/>
              </a:spcAft>
              <a:buClrTx/>
              <a:buFont typeface="Symbol" panose="05050102010706020507" pitchFamily="18" charset="2"/>
              <a:buChar char=""/>
            </a:pPr>
            <a:r>
              <a:rPr lang="en-US" sz="1600" dirty="0">
                <a:solidFill>
                  <a:schemeClr val="tx2"/>
                </a:solidFill>
                <a:latin typeface="Arial" panose="020B0604020202020204" pitchFamily="34" charset="0"/>
                <a:ea typeface="Calibri" panose="020F0502020204030204" pitchFamily="34" charset="0"/>
                <a:cs typeface="Arial" panose="020B0604020202020204" pitchFamily="34" charset="0"/>
              </a:rPr>
              <a:t>Our personal discomfort with the reasons why women living with disabilities choose to get pregnant and choose to continue or end a pregnancy may be rooted in unexamined stigmatizing beliefs about people with disabilities.</a:t>
            </a:r>
          </a:p>
          <a:p>
            <a:pPr marL="207935" indent="-207935">
              <a:lnSpc>
                <a:spcPct val="100000"/>
              </a:lnSpc>
              <a:spcAft>
                <a:spcPts val="1200"/>
              </a:spcAft>
              <a:buClrTx/>
              <a:buFont typeface="Symbol" panose="05050102010706020507" pitchFamily="18" charset="2"/>
              <a:buChar char=""/>
            </a:pPr>
            <a:r>
              <a:rPr lang="en-US" sz="1600" dirty="0">
                <a:solidFill>
                  <a:schemeClr val="tx2"/>
                </a:solidFill>
                <a:latin typeface="Arial" panose="020B0604020202020204" pitchFamily="34" charset="0"/>
                <a:ea typeface="Calibri" panose="020F0502020204030204" pitchFamily="34" charset="0"/>
                <a:cs typeface="Arial" panose="020B0604020202020204" pitchFamily="34" charset="0"/>
              </a:rPr>
              <a:t>At a societal level, stigmatizing beliefs create disabling attitudes, environments, and policies and procedures that deny women living with disabilities the right to make the decisions they want to make about their sexual and reproductive health.</a:t>
            </a:r>
          </a:p>
          <a:p>
            <a:pPr marL="207935" indent="-207935">
              <a:lnSpc>
                <a:spcPct val="100000"/>
              </a:lnSpc>
              <a:spcAft>
                <a:spcPts val="1200"/>
              </a:spcAft>
              <a:buClrTx/>
              <a:buFont typeface="Symbol" panose="05050102010706020507" pitchFamily="18" charset="2"/>
              <a:buChar char=""/>
            </a:pPr>
            <a:r>
              <a:rPr lang="en-US" sz="1600" dirty="0">
                <a:solidFill>
                  <a:schemeClr val="tx2"/>
                </a:solidFill>
                <a:latin typeface="Arial" panose="020B0604020202020204" pitchFamily="34" charset="0"/>
                <a:ea typeface="Calibri" panose="020F0502020204030204" pitchFamily="34" charset="0"/>
                <a:cs typeface="Arial" panose="020B0604020202020204" pitchFamily="34" charset="0"/>
              </a:rPr>
              <a:t>A disability inclusion mindset asks us to shift away from a charity approach to disability to a rights-based approach. Taking the time to examine the root causes of our discomfort with some of the choices and reasons why women living with disabilities make sexual and reproductive health decisions is an important step toward clarifying the values we hold and taking actions that affirm the rights of people living with a disability.</a:t>
            </a:r>
          </a:p>
        </p:txBody>
      </p:sp>
    </p:spTree>
    <p:extLst>
      <p:ext uri="{BB962C8B-B14F-4D97-AF65-F5344CB8AC3E}">
        <p14:creationId xmlns:p14="http://schemas.microsoft.com/office/powerpoint/2010/main" val="14015565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4BF08-656A-43BB-9A5B-8FCF2FEC712D}"/>
              </a:ext>
            </a:extLst>
          </p:cNvPr>
          <p:cNvSpPr>
            <a:spLocks noGrp="1"/>
          </p:cNvSpPr>
          <p:nvPr>
            <p:ph type="title"/>
          </p:nvPr>
        </p:nvSpPr>
        <p:spPr/>
        <p:txBody>
          <a:bodyPr>
            <a:normAutofit/>
          </a:bodyPr>
          <a:lstStyle/>
          <a:p>
            <a:r>
              <a:rPr lang="en-GB" sz="4800" dirty="0"/>
              <a:t>Why Did She Die?</a:t>
            </a:r>
            <a:br>
              <a:rPr lang="en-GB" sz="4800" dirty="0"/>
            </a:br>
            <a:r>
              <a:rPr lang="en-GB" sz="4000" dirty="0"/>
              <a:t>Rita’s story</a:t>
            </a:r>
            <a:br>
              <a:rPr lang="en-GB" sz="4800" dirty="0"/>
            </a:br>
            <a:endParaRPr lang="en-GB" sz="4000" dirty="0"/>
          </a:p>
        </p:txBody>
      </p:sp>
    </p:spTree>
    <p:extLst>
      <p:ext uri="{BB962C8B-B14F-4D97-AF65-F5344CB8AC3E}">
        <p14:creationId xmlns:p14="http://schemas.microsoft.com/office/powerpoint/2010/main" val="32407106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6980306-0178-49D0-8E5B-75232512FBF7}"/>
              </a:ext>
            </a:extLst>
          </p:cNvPr>
          <p:cNvSpPr/>
          <p:nvPr/>
        </p:nvSpPr>
        <p:spPr>
          <a:xfrm>
            <a:off x="1426888" y="1720840"/>
            <a:ext cx="8308783" cy="3416320"/>
          </a:xfrm>
          <a:prstGeom prst="rect">
            <a:avLst/>
          </a:prstGeom>
        </p:spPr>
        <p:txBody>
          <a:bodyPr wrap="square">
            <a:spAutoFit/>
          </a:bodyPr>
          <a:lstStyle/>
          <a:p>
            <a:pPr defTabSz="457200">
              <a:spcAft>
                <a:spcPts val="1200"/>
              </a:spcAft>
              <a:defRPr/>
            </a:pPr>
            <a:r>
              <a:rPr lang="en-GB" sz="2800" b="1" dirty="0">
                <a:solidFill>
                  <a:schemeClr val="accent3"/>
                </a:solidFill>
                <a:latin typeface="Arial" panose="020B0604020202020204"/>
              </a:rPr>
              <a:t>In this activity we will listen to a story of someone who has an unsafe abortion, with tragic results. </a:t>
            </a:r>
          </a:p>
          <a:p>
            <a:pPr defTabSz="457200">
              <a:spcAft>
                <a:spcPts val="1200"/>
              </a:spcAft>
              <a:defRPr/>
            </a:pPr>
            <a:r>
              <a:rPr lang="en-GB" sz="2800" b="1" dirty="0">
                <a:solidFill>
                  <a:schemeClr val="accent3"/>
                </a:solidFill>
                <a:latin typeface="Arial" panose="020B0604020202020204"/>
              </a:rPr>
              <a:t>This story is about a young woman called Rita.</a:t>
            </a:r>
          </a:p>
          <a:p>
            <a:pPr defTabSz="457200">
              <a:spcAft>
                <a:spcPts val="1200"/>
              </a:spcAft>
              <a:defRPr/>
            </a:pPr>
            <a:r>
              <a:rPr lang="en-GB" sz="2800" b="1" dirty="0">
                <a:solidFill>
                  <a:schemeClr val="accent3"/>
                </a:solidFill>
                <a:latin typeface="Arial" panose="020B0604020202020204"/>
              </a:rPr>
              <a:t>We will invite someone with a strong internet connection to read the story aloud, while we also read the slides as the story plays out.</a:t>
            </a:r>
          </a:p>
        </p:txBody>
      </p:sp>
    </p:spTree>
    <p:extLst>
      <p:ext uri="{BB962C8B-B14F-4D97-AF65-F5344CB8AC3E}">
        <p14:creationId xmlns:p14="http://schemas.microsoft.com/office/powerpoint/2010/main" val="2992319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CAD0D4-A33B-9043-8548-B09B00FCB8C0}"/>
              </a:ext>
            </a:extLst>
          </p:cNvPr>
          <p:cNvSpPr/>
          <p:nvPr/>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CAFA61-FEED-41B0-92A1-E41AC910CADF}"/>
              </a:ext>
            </a:extLst>
          </p:cNvPr>
          <p:cNvSpPr>
            <a:spLocks noGrp="1"/>
          </p:cNvSpPr>
          <p:nvPr>
            <p:ph type="title"/>
          </p:nvPr>
        </p:nvSpPr>
        <p:spPr>
          <a:xfrm>
            <a:off x="351833" y="1385887"/>
            <a:ext cx="5425023" cy="4072331"/>
          </a:xfrm>
        </p:spPr>
        <p:txBody>
          <a:bodyPr>
            <a:normAutofit/>
          </a:bodyPr>
          <a:lstStyle/>
          <a:p>
            <a:r>
              <a:rPr lang="en-GB" b="1" dirty="0"/>
              <a:t>The social or human rights-based model of disability</a:t>
            </a:r>
          </a:p>
        </p:txBody>
      </p:sp>
      <p:graphicFrame>
        <p:nvGraphicFramePr>
          <p:cNvPr id="8" name="Content Placeholder 7" descr="This diagram has 'disabling societyl' in a central circle, and linking to it are the following elements of the social charity model of disability:&#10;&#10;- Rights&#10;- Discrimination&#10;- Inclusion&#10;- Poverty&#10;- Inadequate services&#10;- Inaccessible buildings and transport">
            <a:extLst>
              <a:ext uri="{FF2B5EF4-FFF2-40B4-BE49-F238E27FC236}">
                <a16:creationId xmlns:a16="http://schemas.microsoft.com/office/drawing/2014/main" id="{A47FD7EB-FC4A-43BE-B561-D30D904913D8}"/>
              </a:ext>
            </a:extLst>
          </p:cNvPr>
          <p:cNvGraphicFramePr>
            <a:graphicFrameLocks noGrp="1" noChangeAspect="1"/>
          </p:cNvGraphicFramePr>
          <p:nvPr>
            <p:ph sz="half" idx="4294967295"/>
            <p:extLst>
              <p:ext uri="{D42A27DB-BD31-4B8C-83A1-F6EECF244321}">
                <p14:modId xmlns:p14="http://schemas.microsoft.com/office/powerpoint/2010/main" val="187287591"/>
              </p:ext>
            </p:extLst>
          </p:nvPr>
        </p:nvGraphicFramePr>
        <p:xfrm>
          <a:off x="6260950" y="682606"/>
          <a:ext cx="5801958" cy="5492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E1602C0F-1727-499E-81A9-3B9DA54196D0}"/>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AE0FF3-066E-B040-B442-D5162B3F2CC7}" type="slidenum">
              <a:rPr kumimoji="0" lang="en-US" sz="1200" b="0"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val="41436144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BB1CEDF-642A-45B5-8B1E-A438EB9E4D90}"/>
              </a:ext>
            </a:extLst>
          </p:cNvPr>
          <p:cNvPicPr>
            <a:picLocks noChangeAspect="1"/>
          </p:cNvPicPr>
          <p:nvPr/>
        </p:nvPicPr>
        <p:blipFill>
          <a:blip r:embed="rId2"/>
          <a:stretch>
            <a:fillRect/>
          </a:stretch>
        </p:blipFill>
        <p:spPr>
          <a:xfrm>
            <a:off x="10138758" y="4488310"/>
            <a:ext cx="924297" cy="1784109"/>
          </a:xfrm>
          <a:prstGeom prst="rect">
            <a:avLst/>
          </a:prstGeom>
        </p:spPr>
      </p:pic>
      <p:sp>
        <p:nvSpPr>
          <p:cNvPr id="2" name="Title 1">
            <a:extLst>
              <a:ext uri="{FF2B5EF4-FFF2-40B4-BE49-F238E27FC236}">
                <a16:creationId xmlns:a16="http://schemas.microsoft.com/office/drawing/2014/main" id="{B4C7F7C1-D915-47A7-835D-DFD7797EA1E4}"/>
              </a:ext>
            </a:extLst>
          </p:cNvPr>
          <p:cNvSpPr>
            <a:spLocks noGrp="1"/>
          </p:cNvSpPr>
          <p:nvPr>
            <p:ph type="title"/>
          </p:nvPr>
        </p:nvSpPr>
        <p:spPr>
          <a:xfrm>
            <a:off x="351833" y="198984"/>
            <a:ext cx="9351600" cy="1325067"/>
          </a:xfrm>
        </p:spPr>
        <p:txBody>
          <a:bodyPr>
            <a:normAutofit/>
          </a:bodyPr>
          <a:lstStyle/>
          <a:p>
            <a:r>
              <a:rPr lang="en-GB" dirty="0">
                <a:solidFill>
                  <a:schemeClr val="accent1"/>
                </a:solidFill>
              </a:rPr>
              <a:t>Why Did She Die? </a:t>
            </a:r>
            <a:br>
              <a:rPr lang="en-GB" dirty="0">
                <a:solidFill>
                  <a:schemeClr val="accent1"/>
                </a:solidFill>
              </a:rPr>
            </a:br>
            <a:r>
              <a:rPr lang="en-GB" sz="2000" dirty="0">
                <a:solidFill>
                  <a:schemeClr val="accent1"/>
                </a:solidFill>
              </a:rPr>
              <a:t>Rita’s story (Page 1 of 6)</a:t>
            </a:r>
            <a:endParaRPr lang="en-GB" dirty="0">
              <a:solidFill>
                <a:schemeClr val="accent1"/>
              </a:solidFill>
              <a:highlight>
                <a:srgbClr val="FFFF00"/>
              </a:highlight>
            </a:endParaRPr>
          </a:p>
        </p:txBody>
      </p:sp>
      <p:sp>
        <p:nvSpPr>
          <p:cNvPr id="3" name="Content Placeholder 2">
            <a:extLst>
              <a:ext uri="{FF2B5EF4-FFF2-40B4-BE49-F238E27FC236}">
                <a16:creationId xmlns:a16="http://schemas.microsoft.com/office/drawing/2014/main" id="{AB30C8F6-9BCB-4783-81D2-65A029421E80}"/>
              </a:ext>
            </a:extLst>
          </p:cNvPr>
          <p:cNvSpPr>
            <a:spLocks noGrp="1"/>
          </p:cNvSpPr>
          <p:nvPr>
            <p:ph type="body" idx="1"/>
          </p:nvPr>
        </p:nvSpPr>
        <p:spPr>
          <a:xfrm>
            <a:off x="1276130" y="1779318"/>
            <a:ext cx="4819870" cy="4338722"/>
          </a:xfrm>
        </p:spPr>
        <p:txBody>
          <a:bodyPr/>
          <a:lstStyle/>
          <a:p>
            <a:pPr marL="0" indent="0">
              <a:lnSpc>
                <a:spcPct val="100000"/>
              </a:lnSpc>
              <a:buNone/>
            </a:pPr>
            <a:r>
              <a:rPr lang="en-GB" sz="2200" dirty="0"/>
              <a:t>My name is Rita. I grew up in a village in Northwest province. When I was six, I was sick with polio but survived. My right leg is very weak, so I need to use a cane. </a:t>
            </a:r>
          </a:p>
          <a:p>
            <a:pPr marL="0" indent="0">
              <a:lnSpc>
                <a:spcPct val="100000"/>
              </a:lnSpc>
              <a:buNone/>
            </a:pPr>
            <a:r>
              <a:rPr lang="en-GB" sz="2200" dirty="0"/>
              <a:t>My parents sheltered me quite a lot and were a bit overprotective, but I can do everything my sisters and brothers can do. At school I was always intelligent and hardworking and often came first in my class.</a:t>
            </a:r>
          </a:p>
        </p:txBody>
      </p:sp>
      <p:sp>
        <p:nvSpPr>
          <p:cNvPr id="11" name="Rectangle 10">
            <a:extLst>
              <a:ext uri="{FF2B5EF4-FFF2-40B4-BE49-F238E27FC236}">
                <a16:creationId xmlns:a16="http://schemas.microsoft.com/office/drawing/2014/main" id="{ADB44537-DA6A-4318-BAF9-07A8C6EFBF03}"/>
              </a:ext>
            </a:extLst>
          </p:cNvPr>
          <p:cNvSpPr/>
          <p:nvPr/>
        </p:nvSpPr>
        <p:spPr>
          <a:xfrm>
            <a:off x="7209117" y="1819659"/>
            <a:ext cx="4220286" cy="2630946"/>
          </a:xfrm>
          <a:prstGeom prst="rect">
            <a:avLst/>
          </a:prstGeom>
          <a:noFill/>
          <a:ln w="9525">
            <a:noFill/>
            <a:miter lim="800000"/>
            <a:headEnd/>
            <a:tailEnd/>
          </a:ln>
        </p:spPr>
        <p:txBody>
          <a:bodyPr vert="horz" lIns="91440" tIns="45720" rIns="91440" bIns="45720" rtlCol="0">
            <a:noAutofit/>
          </a:bodyPr>
          <a:lstStyle/>
          <a:p>
            <a:pPr fontAlgn="base">
              <a:spcAft>
                <a:spcPts val="1200"/>
              </a:spcAft>
              <a:buClr>
                <a:srgbClr val="BE0069"/>
              </a:buClr>
              <a:defRPr/>
            </a:pPr>
            <a:r>
              <a:rPr kumimoji="1" lang="en-GB" altLang="en-US" sz="2200" dirty="0">
                <a:solidFill>
                  <a:schemeClr val="tx1"/>
                </a:solidFill>
                <a:latin typeface="Arial" panose="020B0604020202020204"/>
              </a:rPr>
              <a:t>I was delighted when I won a scholarship to go to university. Even though my parents were worried about how I would cope, I reassured them I would be fine, and I settled in really well. </a:t>
            </a:r>
          </a:p>
        </p:txBody>
      </p:sp>
      <p:pic>
        <p:nvPicPr>
          <p:cNvPr id="4" name="Picture 3">
            <a:extLst>
              <a:ext uri="{FF2B5EF4-FFF2-40B4-BE49-F238E27FC236}">
                <a16:creationId xmlns:a16="http://schemas.microsoft.com/office/drawing/2014/main" id="{96D41BB2-C58D-4F68-BC43-47B2C3E6F952}"/>
              </a:ext>
            </a:extLst>
          </p:cNvPr>
          <p:cNvPicPr>
            <a:picLocks noChangeAspect="1"/>
          </p:cNvPicPr>
          <p:nvPr/>
        </p:nvPicPr>
        <p:blipFill>
          <a:blip r:embed="rId3"/>
          <a:stretch>
            <a:fillRect/>
          </a:stretch>
        </p:blipFill>
        <p:spPr>
          <a:xfrm>
            <a:off x="9151697" y="4053282"/>
            <a:ext cx="1103472" cy="2219136"/>
          </a:xfrm>
          <a:prstGeom prst="rect">
            <a:avLst/>
          </a:prstGeom>
        </p:spPr>
      </p:pic>
      <p:pic>
        <p:nvPicPr>
          <p:cNvPr id="16" name="Picture 15">
            <a:extLst>
              <a:ext uri="{FF2B5EF4-FFF2-40B4-BE49-F238E27FC236}">
                <a16:creationId xmlns:a16="http://schemas.microsoft.com/office/drawing/2014/main" id="{4F5A6C83-4243-4492-8F14-685D64550C26}"/>
              </a:ext>
            </a:extLst>
          </p:cNvPr>
          <p:cNvPicPr>
            <a:picLocks noChangeAspect="1"/>
          </p:cNvPicPr>
          <p:nvPr/>
        </p:nvPicPr>
        <p:blipFill>
          <a:blip r:embed="rId2"/>
          <a:stretch>
            <a:fillRect/>
          </a:stretch>
        </p:blipFill>
        <p:spPr>
          <a:xfrm>
            <a:off x="351833" y="1698734"/>
            <a:ext cx="924297" cy="1784109"/>
          </a:xfrm>
          <a:prstGeom prst="rect">
            <a:avLst/>
          </a:prstGeom>
        </p:spPr>
      </p:pic>
      <p:pic>
        <p:nvPicPr>
          <p:cNvPr id="15" name="Picture 14" descr="A picture containing room&#10;&#10;Description automatically generated">
            <a:extLst>
              <a:ext uri="{FF2B5EF4-FFF2-40B4-BE49-F238E27FC236}">
                <a16:creationId xmlns:a16="http://schemas.microsoft.com/office/drawing/2014/main" id="{9D2FD54E-59AA-4B36-96C7-BA1B51C09400}"/>
              </a:ext>
            </a:extLst>
          </p:cNvPr>
          <p:cNvPicPr>
            <a:picLocks noChangeAspect="1"/>
          </p:cNvPicPr>
          <p:nvPr/>
        </p:nvPicPr>
        <p:blipFill rotWithShape="1">
          <a:blip r:embed="rId4">
            <a:extLst>
              <a:ext uri="{28A0092B-C50C-407E-A947-70E740481C1C}">
                <a14:useLocalDpi xmlns:a14="http://schemas.microsoft.com/office/drawing/2010/main" val="0"/>
              </a:ext>
            </a:extLst>
          </a:blip>
          <a:srcRect t="16154" b="31250"/>
          <a:stretch/>
        </p:blipFill>
        <p:spPr>
          <a:xfrm>
            <a:off x="7365038" y="585581"/>
            <a:ext cx="1888614" cy="1059566"/>
          </a:xfrm>
          <a:prstGeom prst="rect">
            <a:avLst/>
          </a:prstGeom>
        </p:spPr>
      </p:pic>
      <p:sp>
        <p:nvSpPr>
          <p:cNvPr id="10" name="Rectangle 9">
            <a:extLst>
              <a:ext uri="{FF2B5EF4-FFF2-40B4-BE49-F238E27FC236}">
                <a16:creationId xmlns:a16="http://schemas.microsoft.com/office/drawing/2014/main" id="{75A688FA-6C7B-444E-9CDF-EBAF6E58063C}"/>
              </a:ext>
            </a:extLst>
          </p:cNvPr>
          <p:cNvSpPr/>
          <p:nvPr/>
        </p:nvSpPr>
        <p:spPr>
          <a:xfrm>
            <a:off x="8141970" y="6332220"/>
            <a:ext cx="2354580" cy="251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FFFFFF"/>
              </a:solidFill>
              <a:latin typeface="Arial" panose="020B0604020202020204"/>
            </a:endParaRPr>
          </a:p>
        </p:txBody>
      </p:sp>
    </p:spTree>
    <p:extLst>
      <p:ext uri="{BB962C8B-B14F-4D97-AF65-F5344CB8AC3E}">
        <p14:creationId xmlns:p14="http://schemas.microsoft.com/office/powerpoint/2010/main" val="35460167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1C0360A-ADFA-4A25-A558-23D14D8126A8}"/>
              </a:ext>
            </a:extLst>
          </p:cNvPr>
          <p:cNvPicPr>
            <a:picLocks noChangeAspect="1"/>
          </p:cNvPicPr>
          <p:nvPr/>
        </p:nvPicPr>
        <p:blipFill>
          <a:blip r:embed="rId2"/>
          <a:stretch>
            <a:fillRect/>
          </a:stretch>
        </p:blipFill>
        <p:spPr>
          <a:xfrm>
            <a:off x="1270867" y="1648669"/>
            <a:ext cx="924297" cy="1784109"/>
          </a:xfrm>
          <a:prstGeom prst="rect">
            <a:avLst/>
          </a:prstGeom>
        </p:spPr>
      </p:pic>
      <p:sp>
        <p:nvSpPr>
          <p:cNvPr id="13" name="Rectangle 12">
            <a:extLst>
              <a:ext uri="{FF2B5EF4-FFF2-40B4-BE49-F238E27FC236}">
                <a16:creationId xmlns:a16="http://schemas.microsoft.com/office/drawing/2014/main" id="{EBE1AAF4-C958-4F91-8E96-CA87D341D3BE}"/>
              </a:ext>
            </a:extLst>
          </p:cNvPr>
          <p:cNvSpPr/>
          <p:nvPr/>
        </p:nvSpPr>
        <p:spPr>
          <a:xfrm>
            <a:off x="2662518" y="1598085"/>
            <a:ext cx="8713694" cy="4832092"/>
          </a:xfrm>
          <a:prstGeom prst="rect">
            <a:avLst/>
          </a:prstGeom>
        </p:spPr>
        <p:txBody>
          <a:bodyPr wrap="square">
            <a:spAutoFit/>
          </a:bodyPr>
          <a:lstStyle/>
          <a:p>
            <a:pPr fontAlgn="base">
              <a:spcAft>
                <a:spcPts val="1200"/>
              </a:spcAft>
              <a:buClr>
                <a:srgbClr val="BE0069"/>
              </a:buClr>
              <a:defRPr/>
            </a:pPr>
            <a:r>
              <a:rPr kumimoji="1" lang="en-GB" altLang="en-US" sz="2400" dirty="0">
                <a:solidFill>
                  <a:schemeClr val="tx1"/>
                </a:solidFill>
                <a:latin typeface="Arial" panose="020B0604020202020204"/>
              </a:rPr>
              <a:t>I loved university and my new life. After some time, I fell in love with my classmate, Tebogo. At first he was sweet with me, but after some time he became distant and unkind. One day a friend told me that Tebogo had another girlfriend. I was shocked and upset.</a:t>
            </a:r>
          </a:p>
          <a:p>
            <a:pPr fontAlgn="base">
              <a:spcAft>
                <a:spcPts val="1200"/>
              </a:spcAft>
              <a:buClr>
                <a:srgbClr val="BE0069"/>
              </a:buClr>
              <a:defRPr/>
            </a:pPr>
            <a:r>
              <a:rPr kumimoji="1" lang="en-GB" sz="2400" dirty="0">
                <a:solidFill>
                  <a:schemeClr val="tx1"/>
                </a:solidFill>
              </a:rPr>
              <a:t>I confronted him, but instead of looking ashamed or apologetic, he became very angry. He called me a “cripple” and said I was lucky to get any man to pay attention to me at all. </a:t>
            </a:r>
          </a:p>
          <a:p>
            <a:pPr fontAlgn="base">
              <a:spcAft>
                <a:spcPts val="1200"/>
              </a:spcAft>
              <a:buClr>
                <a:srgbClr val="BE0069"/>
              </a:buClr>
              <a:defRPr/>
            </a:pPr>
            <a:r>
              <a:rPr kumimoji="1" lang="en-GB" sz="2400" dirty="0">
                <a:solidFill>
                  <a:schemeClr val="tx1"/>
                </a:solidFill>
              </a:rPr>
              <a:t>He threw my cane to the other side of the room, so I could not get away, and then he forced himself on me. I told him to stop but he wouldn’t. Afterward, I was devastated at what had happened. I found my cane and left as quickly as I could.</a:t>
            </a:r>
            <a:endParaRPr kumimoji="1" lang="en-GB" altLang="en-US" sz="2400" dirty="0">
              <a:solidFill>
                <a:schemeClr val="tx1"/>
              </a:solidFill>
              <a:latin typeface="Arial" panose="020B0604020202020204"/>
            </a:endParaRPr>
          </a:p>
        </p:txBody>
      </p:sp>
      <p:pic>
        <p:nvPicPr>
          <p:cNvPr id="11" name="Picture 10" descr="A picture containing suit&#10;&#10;Description automatically generated">
            <a:extLst>
              <a:ext uri="{FF2B5EF4-FFF2-40B4-BE49-F238E27FC236}">
                <a16:creationId xmlns:a16="http://schemas.microsoft.com/office/drawing/2014/main" id="{E364DE95-3DC8-4E9F-8546-3FA939D86D30}"/>
              </a:ext>
            </a:extLst>
          </p:cNvPr>
          <p:cNvPicPr>
            <a:picLocks noChangeAspect="1"/>
          </p:cNvPicPr>
          <p:nvPr/>
        </p:nvPicPr>
        <p:blipFill rotWithShape="1">
          <a:blip r:embed="rId3">
            <a:extLst>
              <a:ext uri="{28A0092B-C50C-407E-A947-70E740481C1C}">
                <a14:useLocalDpi xmlns:a14="http://schemas.microsoft.com/office/drawing/2010/main" val="0"/>
              </a:ext>
            </a:extLst>
          </a:blip>
          <a:srcRect r="76568"/>
          <a:stretch/>
        </p:blipFill>
        <p:spPr>
          <a:xfrm flipH="1">
            <a:off x="437256" y="1524051"/>
            <a:ext cx="752370" cy="2037278"/>
          </a:xfrm>
          <a:prstGeom prst="rect">
            <a:avLst/>
          </a:prstGeom>
        </p:spPr>
      </p:pic>
      <p:sp>
        <p:nvSpPr>
          <p:cNvPr id="12" name="Title 1">
            <a:extLst>
              <a:ext uri="{FF2B5EF4-FFF2-40B4-BE49-F238E27FC236}">
                <a16:creationId xmlns:a16="http://schemas.microsoft.com/office/drawing/2014/main" id="{BDDDC5A3-21ED-6C47-9E10-47C0A5B59B7C}"/>
              </a:ext>
            </a:extLst>
          </p:cNvPr>
          <p:cNvSpPr txBox="1">
            <a:spLocks/>
          </p:cNvSpPr>
          <p:nvPr/>
        </p:nvSpPr>
        <p:spPr>
          <a:xfrm>
            <a:off x="351833" y="198984"/>
            <a:ext cx="9351600" cy="1325067"/>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4800" b="1" i="0" u="none" strike="noStrike" cap="none">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dirty="0">
                <a:solidFill>
                  <a:schemeClr val="accent1"/>
                </a:solidFill>
              </a:rPr>
              <a:t>Why Did She Die? </a:t>
            </a:r>
            <a:br>
              <a:rPr lang="en-GB" dirty="0">
                <a:solidFill>
                  <a:schemeClr val="accent1"/>
                </a:solidFill>
              </a:rPr>
            </a:br>
            <a:r>
              <a:rPr lang="en-GB" sz="2000" dirty="0">
                <a:solidFill>
                  <a:schemeClr val="accent1"/>
                </a:solidFill>
              </a:rPr>
              <a:t>Rita’s story (Page 2 of 6)</a:t>
            </a:r>
            <a:endParaRPr lang="en-GB" dirty="0">
              <a:solidFill>
                <a:schemeClr val="accent1"/>
              </a:solidFill>
              <a:highlight>
                <a:srgbClr val="FFFF00"/>
              </a:highlight>
            </a:endParaRPr>
          </a:p>
        </p:txBody>
      </p:sp>
    </p:spTree>
    <p:extLst>
      <p:ext uri="{BB962C8B-B14F-4D97-AF65-F5344CB8AC3E}">
        <p14:creationId xmlns:p14="http://schemas.microsoft.com/office/powerpoint/2010/main" val="40086732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310019-A349-493B-9D28-95923A82E451}"/>
              </a:ext>
            </a:extLst>
          </p:cNvPr>
          <p:cNvSpPr/>
          <p:nvPr/>
        </p:nvSpPr>
        <p:spPr>
          <a:xfrm>
            <a:off x="8141970" y="6332220"/>
            <a:ext cx="2354580" cy="251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FFFFFF"/>
              </a:solidFill>
              <a:latin typeface="Arial" panose="020B0604020202020204"/>
            </a:endParaRPr>
          </a:p>
        </p:txBody>
      </p:sp>
      <p:sp>
        <p:nvSpPr>
          <p:cNvPr id="8" name="TextBox 7">
            <a:extLst>
              <a:ext uri="{FF2B5EF4-FFF2-40B4-BE49-F238E27FC236}">
                <a16:creationId xmlns:a16="http://schemas.microsoft.com/office/drawing/2014/main" id="{C5D6D8A5-CA38-4E72-A163-F89A203EE0A0}"/>
              </a:ext>
            </a:extLst>
          </p:cNvPr>
          <p:cNvSpPr txBox="1"/>
          <p:nvPr/>
        </p:nvSpPr>
        <p:spPr>
          <a:xfrm>
            <a:off x="3825794" y="1610507"/>
            <a:ext cx="6322260" cy="1920526"/>
          </a:xfrm>
          <a:prstGeom prst="rect">
            <a:avLst/>
          </a:prstGeom>
          <a:noFill/>
        </p:spPr>
        <p:txBody>
          <a:bodyPr wrap="square" rtlCol="0">
            <a:spAutoFit/>
          </a:bodyPr>
          <a:lstStyle/>
          <a:p>
            <a:pPr fontAlgn="base">
              <a:lnSpc>
                <a:spcPct val="90000"/>
              </a:lnSpc>
              <a:spcBef>
                <a:spcPts val="1000"/>
              </a:spcBef>
              <a:spcAft>
                <a:spcPct val="0"/>
              </a:spcAft>
              <a:buClr>
                <a:srgbClr val="BE0069"/>
              </a:buClr>
              <a:defRPr/>
            </a:pPr>
            <a:r>
              <a:rPr kumimoji="1" lang="en-GB" altLang="en-US" sz="2200" dirty="0">
                <a:solidFill>
                  <a:schemeClr val="tx1"/>
                </a:solidFill>
                <a:latin typeface="Arial" panose="020B0604020202020204"/>
              </a:rPr>
              <a:t>As the end of the academic year approached, I tried to focus on my future, studying as hard as I could and applying for jobs and internships. But since the day Tebogo attacked me, I had not been myself at all. I often felt tired and nauseous, but I tried to put it out of my mind. </a:t>
            </a:r>
          </a:p>
        </p:txBody>
      </p:sp>
      <p:pic>
        <p:nvPicPr>
          <p:cNvPr id="6" name="Picture 5">
            <a:extLst>
              <a:ext uri="{FF2B5EF4-FFF2-40B4-BE49-F238E27FC236}">
                <a16:creationId xmlns:a16="http://schemas.microsoft.com/office/drawing/2014/main" id="{5A2A3AB1-8115-4899-8D1F-E240B18836B7}"/>
              </a:ext>
            </a:extLst>
          </p:cNvPr>
          <p:cNvPicPr>
            <a:picLocks noChangeAspect="1"/>
          </p:cNvPicPr>
          <p:nvPr/>
        </p:nvPicPr>
        <p:blipFill>
          <a:blip r:embed="rId2"/>
          <a:stretch>
            <a:fillRect/>
          </a:stretch>
        </p:blipFill>
        <p:spPr>
          <a:xfrm>
            <a:off x="1776000" y="1610508"/>
            <a:ext cx="2049793" cy="1818493"/>
          </a:xfrm>
          <a:prstGeom prst="rect">
            <a:avLst/>
          </a:prstGeom>
        </p:spPr>
      </p:pic>
      <p:sp>
        <p:nvSpPr>
          <p:cNvPr id="11" name="Rectangle 10">
            <a:extLst>
              <a:ext uri="{FF2B5EF4-FFF2-40B4-BE49-F238E27FC236}">
                <a16:creationId xmlns:a16="http://schemas.microsoft.com/office/drawing/2014/main" id="{EE2289D4-9536-4ECF-AC1B-FE22684F76E2}"/>
              </a:ext>
            </a:extLst>
          </p:cNvPr>
          <p:cNvSpPr/>
          <p:nvPr/>
        </p:nvSpPr>
        <p:spPr>
          <a:xfrm>
            <a:off x="1776001" y="4013352"/>
            <a:ext cx="5894712" cy="1311128"/>
          </a:xfrm>
          <a:prstGeom prst="rect">
            <a:avLst/>
          </a:prstGeom>
        </p:spPr>
        <p:txBody>
          <a:bodyPr wrap="square">
            <a:spAutoFit/>
          </a:bodyPr>
          <a:lstStyle/>
          <a:p>
            <a:pPr fontAlgn="base">
              <a:lnSpc>
                <a:spcPct val="90000"/>
              </a:lnSpc>
              <a:spcBef>
                <a:spcPts val="1000"/>
              </a:spcBef>
              <a:spcAft>
                <a:spcPct val="0"/>
              </a:spcAft>
              <a:buClr>
                <a:srgbClr val="BE0069"/>
              </a:buClr>
              <a:defRPr/>
            </a:pPr>
            <a:r>
              <a:rPr kumimoji="1" lang="en-GB" altLang="en-US" sz="2200" dirty="0">
                <a:solidFill>
                  <a:schemeClr val="tx1"/>
                </a:solidFill>
                <a:latin typeface="Arial" panose="020B0604020202020204"/>
              </a:rPr>
              <a:t>When it was exam time, I felt worse, so I went to see a nurse at the student clinic. They did some routine tests and I was shocked to learn that I was pregnant. I couldn't believe it.</a:t>
            </a:r>
          </a:p>
        </p:txBody>
      </p:sp>
      <p:pic>
        <p:nvPicPr>
          <p:cNvPr id="13" name="Picture 12" descr="A close up of a sign&#10;&#10;Description automatically generated">
            <a:extLst>
              <a:ext uri="{FF2B5EF4-FFF2-40B4-BE49-F238E27FC236}">
                <a16:creationId xmlns:a16="http://schemas.microsoft.com/office/drawing/2014/main" id="{0677DCEB-9209-46CA-99BE-67CC68C891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9176" y="3925915"/>
            <a:ext cx="2536825" cy="1790700"/>
          </a:xfrm>
          <a:prstGeom prst="rect">
            <a:avLst/>
          </a:prstGeom>
        </p:spPr>
      </p:pic>
      <p:pic>
        <p:nvPicPr>
          <p:cNvPr id="3" name="Picture 2">
            <a:extLst>
              <a:ext uri="{FF2B5EF4-FFF2-40B4-BE49-F238E27FC236}">
                <a16:creationId xmlns:a16="http://schemas.microsoft.com/office/drawing/2014/main" id="{6EF2DC4C-370C-4977-B44F-BE98B6B31C3F}"/>
              </a:ext>
            </a:extLst>
          </p:cNvPr>
          <p:cNvPicPr>
            <a:picLocks noChangeAspect="1"/>
          </p:cNvPicPr>
          <p:nvPr/>
        </p:nvPicPr>
        <p:blipFill rotWithShape="1">
          <a:blip r:embed="rId4"/>
          <a:srcRect l="24000" t="14482" r="18666" b="8611"/>
          <a:stretch/>
        </p:blipFill>
        <p:spPr>
          <a:xfrm rot="1415888">
            <a:off x="8727378" y="4949220"/>
            <a:ext cx="1330545" cy="1427840"/>
          </a:xfrm>
          <a:prstGeom prst="rect">
            <a:avLst/>
          </a:prstGeom>
        </p:spPr>
      </p:pic>
      <p:sp>
        <p:nvSpPr>
          <p:cNvPr id="12" name="Title 1">
            <a:extLst>
              <a:ext uri="{FF2B5EF4-FFF2-40B4-BE49-F238E27FC236}">
                <a16:creationId xmlns:a16="http://schemas.microsoft.com/office/drawing/2014/main" id="{3C33C941-9A9F-B245-8B38-67394301E481}"/>
              </a:ext>
            </a:extLst>
          </p:cNvPr>
          <p:cNvSpPr txBox="1">
            <a:spLocks/>
          </p:cNvSpPr>
          <p:nvPr/>
        </p:nvSpPr>
        <p:spPr>
          <a:xfrm>
            <a:off x="351833" y="198984"/>
            <a:ext cx="9351600" cy="1325067"/>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4800" b="1" i="0" u="none" strike="noStrike" cap="none">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dirty="0">
                <a:solidFill>
                  <a:schemeClr val="accent1"/>
                </a:solidFill>
              </a:rPr>
              <a:t>Why Did She Die? </a:t>
            </a:r>
            <a:br>
              <a:rPr lang="en-GB" dirty="0">
                <a:solidFill>
                  <a:schemeClr val="accent1"/>
                </a:solidFill>
              </a:rPr>
            </a:br>
            <a:r>
              <a:rPr lang="en-GB" sz="2000" dirty="0">
                <a:solidFill>
                  <a:schemeClr val="accent1"/>
                </a:solidFill>
              </a:rPr>
              <a:t>Rita’s story (Page 3 of 6)</a:t>
            </a:r>
            <a:endParaRPr lang="en-GB" dirty="0">
              <a:solidFill>
                <a:schemeClr val="accent1"/>
              </a:solidFill>
              <a:highlight>
                <a:srgbClr val="FFFF00"/>
              </a:highlight>
            </a:endParaRPr>
          </a:p>
        </p:txBody>
      </p:sp>
    </p:spTree>
    <p:extLst>
      <p:ext uri="{BB962C8B-B14F-4D97-AF65-F5344CB8AC3E}">
        <p14:creationId xmlns:p14="http://schemas.microsoft.com/office/powerpoint/2010/main" val="18288406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30C8F6-9BCB-4783-81D2-65A029421E80}"/>
              </a:ext>
            </a:extLst>
          </p:cNvPr>
          <p:cNvSpPr>
            <a:spLocks noGrp="1"/>
          </p:cNvSpPr>
          <p:nvPr>
            <p:ph type="body" idx="1"/>
          </p:nvPr>
        </p:nvSpPr>
        <p:spPr>
          <a:xfrm>
            <a:off x="4606996" y="1647473"/>
            <a:ext cx="6855200" cy="3433200"/>
          </a:xfrm>
        </p:spPr>
        <p:txBody>
          <a:bodyPr/>
          <a:lstStyle/>
          <a:p>
            <a:pPr marL="0" indent="0">
              <a:buNone/>
            </a:pPr>
            <a:r>
              <a:rPr lang="en-GB" altLang="en-US" sz="2200" dirty="0"/>
              <a:t>I didn't know anything about sex and pregnancy, and my period would surprise me every time it came. No one at home or school had ever talked to me about sex; it was all about school and future and getting a job. What else had I missed?</a:t>
            </a:r>
          </a:p>
        </p:txBody>
      </p:sp>
      <p:sp>
        <p:nvSpPr>
          <p:cNvPr id="4" name="Rectangle 3">
            <a:extLst>
              <a:ext uri="{FF2B5EF4-FFF2-40B4-BE49-F238E27FC236}">
                <a16:creationId xmlns:a16="http://schemas.microsoft.com/office/drawing/2014/main" id="{0448BD68-A8F5-4FFE-8743-422C0CE2AC40}"/>
              </a:ext>
            </a:extLst>
          </p:cNvPr>
          <p:cNvSpPr/>
          <p:nvPr/>
        </p:nvSpPr>
        <p:spPr>
          <a:xfrm>
            <a:off x="2660375" y="3914497"/>
            <a:ext cx="7640071" cy="2824171"/>
          </a:xfrm>
          <a:prstGeom prst="rect">
            <a:avLst/>
          </a:prstGeom>
          <a:solidFill>
            <a:schemeClr val="bg1"/>
          </a:solidFill>
        </p:spPr>
        <p:txBody>
          <a:bodyPr wrap="square">
            <a:spAutoFit/>
          </a:bodyPr>
          <a:lstStyle/>
          <a:p>
            <a:pPr defTabSz="457200">
              <a:lnSpc>
                <a:spcPct val="110000"/>
              </a:lnSpc>
              <a:spcAft>
                <a:spcPts val="1200"/>
              </a:spcAft>
              <a:defRPr/>
            </a:pPr>
            <a:r>
              <a:rPr lang="en-GB" sz="2200" dirty="0">
                <a:solidFill>
                  <a:schemeClr val="tx1"/>
                </a:solidFill>
                <a:latin typeface="Arial" panose="020B0604020202020204" pitchFamily="34" charset="0"/>
              </a:rPr>
              <a:t>Quietly, I asked the nurse if it was possible to end the pregnancy. He didn't ask me anything about the circumstances, and I felt ashamed to say I had been raped.</a:t>
            </a:r>
          </a:p>
          <a:p>
            <a:pPr defTabSz="457200">
              <a:lnSpc>
                <a:spcPct val="110000"/>
              </a:lnSpc>
              <a:spcAft>
                <a:spcPts val="1200"/>
              </a:spcAft>
              <a:defRPr/>
            </a:pPr>
            <a:r>
              <a:rPr lang="en-GB" sz="2200" dirty="0">
                <a:solidFill>
                  <a:schemeClr val="tx1"/>
                </a:solidFill>
                <a:latin typeface="Arial" panose="020B0604020202020204" pitchFamily="34" charset="0"/>
              </a:rPr>
              <a:t>Instead, he patted me on the shoulder and said that having a limp shouldn't be a barrier to being a mother. He said I should be pleased, and he told me to come back for antenatal visits. </a:t>
            </a:r>
            <a:endParaRPr lang="en-US" sz="2200" dirty="0">
              <a:solidFill>
                <a:schemeClr val="tx1"/>
              </a:solidFill>
              <a:latin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C005A2EA-D905-48E1-B82D-0B8DBCE746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0376" y="3979608"/>
            <a:ext cx="911820" cy="2202131"/>
          </a:xfrm>
          <a:prstGeom prst="rect">
            <a:avLst/>
          </a:prstGeom>
        </p:spPr>
      </p:pic>
      <p:pic>
        <p:nvPicPr>
          <p:cNvPr id="18" name="Picture 17">
            <a:extLst>
              <a:ext uri="{FF2B5EF4-FFF2-40B4-BE49-F238E27FC236}">
                <a16:creationId xmlns:a16="http://schemas.microsoft.com/office/drawing/2014/main" id="{E2DA2941-263A-45B5-B9C7-3B6FE1E7142B}"/>
              </a:ext>
            </a:extLst>
          </p:cNvPr>
          <p:cNvPicPr>
            <a:picLocks noChangeAspect="1"/>
          </p:cNvPicPr>
          <p:nvPr/>
        </p:nvPicPr>
        <p:blipFill>
          <a:blip r:embed="rId3"/>
          <a:stretch>
            <a:fillRect/>
          </a:stretch>
        </p:blipFill>
        <p:spPr>
          <a:xfrm>
            <a:off x="1958604" y="1982064"/>
            <a:ext cx="924297" cy="1784109"/>
          </a:xfrm>
          <a:prstGeom prst="rect">
            <a:avLst/>
          </a:prstGeom>
        </p:spPr>
      </p:pic>
      <p:pic>
        <p:nvPicPr>
          <p:cNvPr id="27" name="Picture 26">
            <a:extLst>
              <a:ext uri="{FF2B5EF4-FFF2-40B4-BE49-F238E27FC236}">
                <a16:creationId xmlns:a16="http://schemas.microsoft.com/office/drawing/2014/main" id="{7128DFAC-46E8-403E-9118-1CC5E9D23CD8}"/>
              </a:ext>
            </a:extLst>
          </p:cNvPr>
          <p:cNvPicPr>
            <a:picLocks noChangeAspect="1"/>
          </p:cNvPicPr>
          <p:nvPr/>
        </p:nvPicPr>
        <p:blipFill>
          <a:blip r:embed="rId4">
            <a:biLevel thresh="75000"/>
          </a:blip>
          <a:stretch>
            <a:fillRect/>
          </a:stretch>
        </p:blipFill>
        <p:spPr>
          <a:xfrm>
            <a:off x="2746402" y="1381279"/>
            <a:ext cx="1725461" cy="1393260"/>
          </a:xfrm>
          <a:prstGeom prst="rect">
            <a:avLst/>
          </a:prstGeom>
        </p:spPr>
      </p:pic>
      <p:pic>
        <p:nvPicPr>
          <p:cNvPr id="28" name="Picture 27">
            <a:extLst>
              <a:ext uri="{FF2B5EF4-FFF2-40B4-BE49-F238E27FC236}">
                <a16:creationId xmlns:a16="http://schemas.microsoft.com/office/drawing/2014/main" id="{C24B1F24-761F-48BD-BBFA-B0DC5259712A}"/>
              </a:ext>
            </a:extLst>
          </p:cNvPr>
          <p:cNvPicPr>
            <a:picLocks noChangeAspect="1"/>
          </p:cNvPicPr>
          <p:nvPr/>
        </p:nvPicPr>
        <p:blipFill>
          <a:blip r:embed="rId5"/>
          <a:stretch>
            <a:fillRect/>
          </a:stretch>
        </p:blipFill>
        <p:spPr>
          <a:xfrm>
            <a:off x="3018034" y="1548593"/>
            <a:ext cx="263525" cy="529962"/>
          </a:xfrm>
          <a:prstGeom prst="rect">
            <a:avLst/>
          </a:prstGeom>
        </p:spPr>
      </p:pic>
      <p:pic>
        <p:nvPicPr>
          <p:cNvPr id="29" name="Picture 28" descr="A picture containing room&#10;&#10;Description automatically generated">
            <a:extLst>
              <a:ext uri="{FF2B5EF4-FFF2-40B4-BE49-F238E27FC236}">
                <a16:creationId xmlns:a16="http://schemas.microsoft.com/office/drawing/2014/main" id="{3D12B78E-01D6-4DD4-B74A-DBAC50A3A979}"/>
              </a:ext>
            </a:extLst>
          </p:cNvPr>
          <p:cNvPicPr>
            <a:picLocks noChangeAspect="1"/>
          </p:cNvPicPr>
          <p:nvPr/>
        </p:nvPicPr>
        <p:blipFill rotWithShape="1">
          <a:blip r:embed="rId6">
            <a:extLst>
              <a:ext uri="{28A0092B-C50C-407E-A947-70E740481C1C}">
                <a14:useLocalDpi xmlns:a14="http://schemas.microsoft.com/office/drawing/2010/main" val="0"/>
              </a:ext>
            </a:extLst>
          </a:blip>
          <a:srcRect t="16154" b="31250"/>
          <a:stretch/>
        </p:blipFill>
        <p:spPr>
          <a:xfrm>
            <a:off x="3416692" y="1572451"/>
            <a:ext cx="667547" cy="374513"/>
          </a:xfrm>
          <a:prstGeom prst="rect">
            <a:avLst/>
          </a:prstGeom>
        </p:spPr>
      </p:pic>
      <p:sp>
        <p:nvSpPr>
          <p:cNvPr id="10" name="Rectangle 9">
            <a:extLst>
              <a:ext uri="{FF2B5EF4-FFF2-40B4-BE49-F238E27FC236}">
                <a16:creationId xmlns:a16="http://schemas.microsoft.com/office/drawing/2014/main" id="{677EFE4A-BB9A-4548-8D2C-A802184A8B88}"/>
              </a:ext>
            </a:extLst>
          </p:cNvPr>
          <p:cNvSpPr/>
          <p:nvPr/>
        </p:nvSpPr>
        <p:spPr>
          <a:xfrm>
            <a:off x="8141970" y="6332220"/>
            <a:ext cx="2354580" cy="251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FFFFFF"/>
              </a:solidFill>
              <a:latin typeface="Arial" panose="020B0604020202020204"/>
            </a:endParaRPr>
          </a:p>
        </p:txBody>
      </p:sp>
      <p:sp>
        <p:nvSpPr>
          <p:cNvPr id="12" name="Title 1">
            <a:extLst>
              <a:ext uri="{FF2B5EF4-FFF2-40B4-BE49-F238E27FC236}">
                <a16:creationId xmlns:a16="http://schemas.microsoft.com/office/drawing/2014/main" id="{3A1D12A3-0714-A741-B13E-498BA2046474}"/>
              </a:ext>
            </a:extLst>
          </p:cNvPr>
          <p:cNvSpPr txBox="1">
            <a:spLocks/>
          </p:cNvSpPr>
          <p:nvPr/>
        </p:nvSpPr>
        <p:spPr>
          <a:xfrm>
            <a:off x="351833" y="198984"/>
            <a:ext cx="9351600" cy="1325067"/>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4800" b="1" i="0" u="none" strike="noStrike" cap="none">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dirty="0">
                <a:solidFill>
                  <a:schemeClr val="accent1"/>
                </a:solidFill>
              </a:rPr>
              <a:t>Why Did She Die? </a:t>
            </a:r>
            <a:br>
              <a:rPr lang="en-GB" dirty="0">
                <a:solidFill>
                  <a:schemeClr val="accent1"/>
                </a:solidFill>
              </a:rPr>
            </a:br>
            <a:r>
              <a:rPr lang="en-GB" sz="2000" dirty="0">
                <a:solidFill>
                  <a:schemeClr val="accent1"/>
                </a:solidFill>
              </a:rPr>
              <a:t>Rita’s story (Page 4 of 6)</a:t>
            </a:r>
            <a:endParaRPr lang="en-GB" dirty="0">
              <a:solidFill>
                <a:schemeClr val="accent1"/>
              </a:solidFill>
              <a:highlight>
                <a:srgbClr val="FFFF00"/>
              </a:highlight>
            </a:endParaRPr>
          </a:p>
        </p:txBody>
      </p:sp>
    </p:spTree>
    <p:extLst>
      <p:ext uri="{BB962C8B-B14F-4D97-AF65-F5344CB8AC3E}">
        <p14:creationId xmlns:p14="http://schemas.microsoft.com/office/powerpoint/2010/main" val="7981656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30C8F6-9BCB-4783-81D2-65A029421E80}"/>
              </a:ext>
            </a:extLst>
          </p:cNvPr>
          <p:cNvSpPr>
            <a:spLocks noGrp="1"/>
          </p:cNvSpPr>
          <p:nvPr>
            <p:ph type="body" idx="1"/>
          </p:nvPr>
        </p:nvSpPr>
        <p:spPr>
          <a:xfrm>
            <a:off x="351833" y="1626074"/>
            <a:ext cx="6855200" cy="3433200"/>
          </a:xfrm>
        </p:spPr>
        <p:txBody>
          <a:bodyPr/>
          <a:lstStyle/>
          <a:p>
            <a:pPr marL="0" indent="0">
              <a:buNone/>
            </a:pPr>
            <a:r>
              <a:rPr lang="en-GB" altLang="en-US" sz="2200" dirty="0"/>
              <a:t>Thoughts were racing through my head. The idea of abandoning everything to have a child on my own—or worse, having to go back to Tebogo—was terrible. And how could I expect to get a job if I am pregnant? Getting a job as a woman with a disability is already very hard. </a:t>
            </a:r>
            <a:endParaRPr lang="en-GB" altLang="en-US" dirty="0"/>
          </a:p>
        </p:txBody>
      </p:sp>
      <p:pic>
        <p:nvPicPr>
          <p:cNvPr id="7" name="Picture 6">
            <a:extLst>
              <a:ext uri="{FF2B5EF4-FFF2-40B4-BE49-F238E27FC236}">
                <a16:creationId xmlns:a16="http://schemas.microsoft.com/office/drawing/2014/main" id="{827EFCC7-3FD4-4E5C-A31C-E9F29859007E}"/>
              </a:ext>
            </a:extLst>
          </p:cNvPr>
          <p:cNvPicPr>
            <a:picLocks noChangeAspect="1"/>
          </p:cNvPicPr>
          <p:nvPr/>
        </p:nvPicPr>
        <p:blipFill>
          <a:blip r:embed="rId2"/>
          <a:stretch>
            <a:fillRect/>
          </a:stretch>
        </p:blipFill>
        <p:spPr>
          <a:xfrm>
            <a:off x="1753757" y="3980274"/>
            <a:ext cx="3180724" cy="2157999"/>
          </a:xfrm>
          <a:prstGeom prst="rect">
            <a:avLst/>
          </a:prstGeom>
        </p:spPr>
      </p:pic>
      <p:pic>
        <p:nvPicPr>
          <p:cNvPr id="12" name="Picture 11">
            <a:extLst>
              <a:ext uri="{FF2B5EF4-FFF2-40B4-BE49-F238E27FC236}">
                <a16:creationId xmlns:a16="http://schemas.microsoft.com/office/drawing/2014/main" id="{93B06758-4938-467F-A64A-CCC6FB09291F}"/>
              </a:ext>
            </a:extLst>
          </p:cNvPr>
          <p:cNvPicPr>
            <a:picLocks noChangeAspect="1"/>
          </p:cNvPicPr>
          <p:nvPr/>
        </p:nvPicPr>
        <p:blipFill>
          <a:blip r:embed="rId3"/>
          <a:stretch>
            <a:fillRect/>
          </a:stretch>
        </p:blipFill>
        <p:spPr>
          <a:xfrm>
            <a:off x="4934481" y="5138469"/>
            <a:ext cx="520829" cy="1005323"/>
          </a:xfrm>
          <a:prstGeom prst="rect">
            <a:avLst/>
          </a:prstGeom>
        </p:spPr>
      </p:pic>
      <p:sp>
        <p:nvSpPr>
          <p:cNvPr id="4" name="Rectangle 3">
            <a:extLst>
              <a:ext uri="{FF2B5EF4-FFF2-40B4-BE49-F238E27FC236}">
                <a16:creationId xmlns:a16="http://schemas.microsoft.com/office/drawing/2014/main" id="{04BCF10E-49AE-4FD1-AAD9-46A658EF33E5}"/>
              </a:ext>
            </a:extLst>
          </p:cNvPr>
          <p:cNvSpPr/>
          <p:nvPr/>
        </p:nvSpPr>
        <p:spPr>
          <a:xfrm>
            <a:off x="5655615" y="4055242"/>
            <a:ext cx="5841619" cy="2297873"/>
          </a:xfrm>
          <a:prstGeom prst="rect">
            <a:avLst/>
          </a:prstGeom>
          <a:solidFill>
            <a:schemeClr val="bg1"/>
          </a:solidFill>
        </p:spPr>
        <p:txBody>
          <a:bodyPr wrap="square">
            <a:spAutoFit/>
          </a:bodyPr>
          <a:lstStyle/>
          <a:p>
            <a:pPr defTabSz="457200">
              <a:lnSpc>
                <a:spcPct val="110000"/>
              </a:lnSpc>
              <a:spcAft>
                <a:spcPts val="1200"/>
              </a:spcAft>
              <a:defRPr/>
            </a:pPr>
            <a:r>
              <a:rPr lang="en-GB" altLang="en-US" sz="2200" dirty="0">
                <a:solidFill>
                  <a:schemeClr val="tx1"/>
                </a:solidFill>
                <a:latin typeface="Arial" panose="020B0604020202020204"/>
              </a:rPr>
              <a:t>The district hospital was far away, and I couldn’t get there without help or a lot of money for transport. I went to another clinic to ask about ending the pregnancy, but they also turned me away, saying I was “too far gone.” I was terrified for my future. </a:t>
            </a:r>
          </a:p>
        </p:txBody>
      </p:sp>
      <p:grpSp>
        <p:nvGrpSpPr>
          <p:cNvPr id="9" name="Group 8">
            <a:extLst>
              <a:ext uri="{FF2B5EF4-FFF2-40B4-BE49-F238E27FC236}">
                <a16:creationId xmlns:a16="http://schemas.microsoft.com/office/drawing/2014/main" id="{43764747-4FFA-1144-A24B-039FA909845E}"/>
              </a:ext>
            </a:extLst>
          </p:cNvPr>
          <p:cNvGrpSpPr/>
          <p:nvPr/>
        </p:nvGrpSpPr>
        <p:grpSpPr>
          <a:xfrm>
            <a:off x="6517956" y="697992"/>
            <a:ext cx="2045378" cy="2731008"/>
            <a:chOff x="8279521" y="611666"/>
            <a:chExt cx="2045378" cy="2731008"/>
          </a:xfrm>
        </p:grpSpPr>
        <p:pic>
          <p:nvPicPr>
            <p:cNvPr id="8" name="Picture 7">
              <a:extLst>
                <a:ext uri="{FF2B5EF4-FFF2-40B4-BE49-F238E27FC236}">
                  <a16:creationId xmlns:a16="http://schemas.microsoft.com/office/drawing/2014/main" id="{4FD529F2-6174-4B96-BEE0-A3429E383D6F}"/>
                </a:ext>
              </a:extLst>
            </p:cNvPr>
            <p:cNvPicPr>
              <a:picLocks noChangeAspect="1"/>
            </p:cNvPicPr>
            <p:nvPr/>
          </p:nvPicPr>
          <p:blipFill>
            <a:blip r:embed="rId3"/>
            <a:stretch>
              <a:fillRect/>
            </a:stretch>
          </p:blipFill>
          <p:spPr>
            <a:xfrm>
              <a:off x="9400602" y="1558565"/>
              <a:ext cx="924297" cy="1784109"/>
            </a:xfrm>
            <a:prstGeom prst="rect">
              <a:avLst/>
            </a:prstGeom>
          </p:spPr>
        </p:pic>
        <p:pic>
          <p:nvPicPr>
            <p:cNvPr id="11" name="Picture 10">
              <a:extLst>
                <a:ext uri="{FF2B5EF4-FFF2-40B4-BE49-F238E27FC236}">
                  <a16:creationId xmlns:a16="http://schemas.microsoft.com/office/drawing/2014/main" id="{277B5374-F67D-4FD9-B50F-E48CD99A57F8}"/>
                </a:ext>
              </a:extLst>
            </p:cNvPr>
            <p:cNvPicPr>
              <a:picLocks noChangeAspect="1"/>
            </p:cNvPicPr>
            <p:nvPr/>
          </p:nvPicPr>
          <p:blipFill>
            <a:blip r:embed="rId4">
              <a:biLevel thresh="75000"/>
            </a:blip>
            <a:stretch>
              <a:fillRect/>
            </a:stretch>
          </p:blipFill>
          <p:spPr>
            <a:xfrm rot="20432277" flipH="1">
              <a:off x="8279521" y="611666"/>
              <a:ext cx="1382485" cy="1302238"/>
            </a:xfrm>
            <a:prstGeom prst="rect">
              <a:avLst/>
            </a:prstGeom>
          </p:spPr>
        </p:pic>
        <p:sp>
          <p:nvSpPr>
            <p:cNvPr id="13" name="Freeform: Shape 12">
              <a:extLst>
                <a:ext uri="{FF2B5EF4-FFF2-40B4-BE49-F238E27FC236}">
                  <a16:creationId xmlns:a16="http://schemas.microsoft.com/office/drawing/2014/main" id="{A57911F3-81A5-4D2A-A0B0-82A74D6D192F}"/>
                </a:ext>
              </a:extLst>
            </p:cNvPr>
            <p:cNvSpPr/>
            <p:nvPr/>
          </p:nvSpPr>
          <p:spPr>
            <a:xfrm>
              <a:off x="8489823" y="839253"/>
              <a:ext cx="359228" cy="384999"/>
            </a:xfrm>
            <a:custGeom>
              <a:avLst/>
              <a:gdLst>
                <a:gd name="connsiteX0" fmla="*/ 326571 w 359228"/>
                <a:gd name="connsiteY0" fmla="*/ 24077 h 384999"/>
                <a:gd name="connsiteX1" fmla="*/ 272143 w 359228"/>
                <a:gd name="connsiteY1" fmla="*/ 2306 h 384999"/>
                <a:gd name="connsiteX2" fmla="*/ 87085 w 359228"/>
                <a:gd name="connsiteY2" fmla="*/ 24077 h 384999"/>
                <a:gd name="connsiteX3" fmla="*/ 65314 w 359228"/>
                <a:gd name="connsiteY3" fmla="*/ 45849 h 384999"/>
                <a:gd name="connsiteX4" fmla="*/ 43543 w 359228"/>
                <a:gd name="connsiteY4" fmla="*/ 78506 h 384999"/>
                <a:gd name="connsiteX5" fmla="*/ 10885 w 359228"/>
                <a:gd name="connsiteY5" fmla="*/ 100277 h 384999"/>
                <a:gd name="connsiteX6" fmla="*/ 0 w 359228"/>
                <a:gd name="connsiteY6" fmla="*/ 132935 h 384999"/>
                <a:gd name="connsiteX7" fmla="*/ 141514 w 359228"/>
                <a:gd name="connsiteY7" fmla="*/ 209135 h 384999"/>
                <a:gd name="connsiteX8" fmla="*/ 206828 w 359228"/>
                <a:gd name="connsiteY8" fmla="*/ 176477 h 384999"/>
                <a:gd name="connsiteX9" fmla="*/ 239485 w 359228"/>
                <a:gd name="connsiteY9" fmla="*/ 165592 h 384999"/>
                <a:gd name="connsiteX10" fmla="*/ 261257 w 359228"/>
                <a:gd name="connsiteY10" fmla="*/ 143820 h 384999"/>
                <a:gd name="connsiteX11" fmla="*/ 228600 w 359228"/>
                <a:gd name="connsiteY11" fmla="*/ 132935 h 384999"/>
                <a:gd name="connsiteX12" fmla="*/ 141514 w 359228"/>
                <a:gd name="connsiteY12" fmla="*/ 143820 h 384999"/>
                <a:gd name="connsiteX13" fmla="*/ 97971 w 359228"/>
                <a:gd name="connsiteY13" fmla="*/ 187363 h 384999"/>
                <a:gd name="connsiteX14" fmla="*/ 76200 w 359228"/>
                <a:gd name="connsiteY14" fmla="*/ 209135 h 384999"/>
                <a:gd name="connsiteX15" fmla="*/ 108857 w 359228"/>
                <a:gd name="connsiteY15" fmla="*/ 296220 h 384999"/>
                <a:gd name="connsiteX16" fmla="*/ 141514 w 359228"/>
                <a:gd name="connsiteY16" fmla="*/ 307106 h 384999"/>
                <a:gd name="connsiteX17" fmla="*/ 293914 w 359228"/>
                <a:gd name="connsiteY17" fmla="*/ 296220 h 384999"/>
                <a:gd name="connsiteX18" fmla="*/ 261257 w 359228"/>
                <a:gd name="connsiteY18" fmla="*/ 274449 h 384999"/>
                <a:gd name="connsiteX19" fmla="*/ 206828 w 359228"/>
                <a:gd name="connsiteY19" fmla="*/ 285335 h 384999"/>
                <a:gd name="connsiteX20" fmla="*/ 217714 w 359228"/>
                <a:gd name="connsiteY20" fmla="*/ 350649 h 384999"/>
                <a:gd name="connsiteX21" fmla="*/ 250371 w 359228"/>
                <a:gd name="connsiteY21" fmla="*/ 372420 h 384999"/>
                <a:gd name="connsiteX22" fmla="*/ 359228 w 359228"/>
                <a:gd name="connsiteY22" fmla="*/ 383306 h 38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9228" h="384999">
                  <a:moveTo>
                    <a:pt x="326571" y="24077"/>
                  </a:moveTo>
                  <a:cubicBezTo>
                    <a:pt x="308428" y="16820"/>
                    <a:pt x="291656" y="3333"/>
                    <a:pt x="272143" y="2306"/>
                  </a:cubicBezTo>
                  <a:cubicBezTo>
                    <a:pt x="160966" y="-3545"/>
                    <a:pt x="156193" y="1043"/>
                    <a:pt x="87085" y="24077"/>
                  </a:cubicBezTo>
                  <a:cubicBezTo>
                    <a:pt x="79828" y="31334"/>
                    <a:pt x="71725" y="37835"/>
                    <a:pt x="65314" y="45849"/>
                  </a:cubicBezTo>
                  <a:cubicBezTo>
                    <a:pt x="57141" y="56065"/>
                    <a:pt x="52794" y="69255"/>
                    <a:pt x="43543" y="78506"/>
                  </a:cubicBezTo>
                  <a:cubicBezTo>
                    <a:pt x="34292" y="87757"/>
                    <a:pt x="21771" y="93020"/>
                    <a:pt x="10885" y="100277"/>
                  </a:cubicBezTo>
                  <a:cubicBezTo>
                    <a:pt x="7257" y="111163"/>
                    <a:pt x="0" y="121460"/>
                    <a:pt x="0" y="132935"/>
                  </a:cubicBezTo>
                  <a:cubicBezTo>
                    <a:pt x="0" y="264735"/>
                    <a:pt x="6084" y="220420"/>
                    <a:pt x="141514" y="209135"/>
                  </a:cubicBezTo>
                  <a:cubicBezTo>
                    <a:pt x="223605" y="181771"/>
                    <a:pt x="122412" y="218685"/>
                    <a:pt x="206828" y="176477"/>
                  </a:cubicBezTo>
                  <a:cubicBezTo>
                    <a:pt x="217091" y="171345"/>
                    <a:pt x="228599" y="169220"/>
                    <a:pt x="239485" y="165592"/>
                  </a:cubicBezTo>
                  <a:cubicBezTo>
                    <a:pt x="246742" y="158335"/>
                    <a:pt x="264502" y="153557"/>
                    <a:pt x="261257" y="143820"/>
                  </a:cubicBezTo>
                  <a:cubicBezTo>
                    <a:pt x="257629" y="132934"/>
                    <a:pt x="240074" y="132935"/>
                    <a:pt x="228600" y="132935"/>
                  </a:cubicBezTo>
                  <a:cubicBezTo>
                    <a:pt x="199345" y="132935"/>
                    <a:pt x="170543" y="140192"/>
                    <a:pt x="141514" y="143820"/>
                  </a:cubicBezTo>
                  <a:lnTo>
                    <a:pt x="97971" y="187363"/>
                  </a:lnTo>
                  <a:lnTo>
                    <a:pt x="76200" y="209135"/>
                  </a:lnTo>
                  <a:cubicBezTo>
                    <a:pt x="82819" y="248849"/>
                    <a:pt x="74246" y="275454"/>
                    <a:pt x="108857" y="296220"/>
                  </a:cubicBezTo>
                  <a:cubicBezTo>
                    <a:pt x="118696" y="302124"/>
                    <a:pt x="130628" y="303477"/>
                    <a:pt x="141514" y="307106"/>
                  </a:cubicBezTo>
                  <a:cubicBezTo>
                    <a:pt x="192314" y="303477"/>
                    <a:pt x="244779" y="309620"/>
                    <a:pt x="293914" y="296220"/>
                  </a:cubicBezTo>
                  <a:cubicBezTo>
                    <a:pt x="306536" y="292778"/>
                    <a:pt x="274239" y="276072"/>
                    <a:pt x="261257" y="274449"/>
                  </a:cubicBezTo>
                  <a:cubicBezTo>
                    <a:pt x="242898" y="272154"/>
                    <a:pt x="224971" y="281706"/>
                    <a:pt x="206828" y="285335"/>
                  </a:cubicBezTo>
                  <a:cubicBezTo>
                    <a:pt x="210457" y="307106"/>
                    <a:pt x="207843" y="330908"/>
                    <a:pt x="217714" y="350649"/>
                  </a:cubicBezTo>
                  <a:cubicBezTo>
                    <a:pt x="223565" y="362351"/>
                    <a:pt x="238669" y="366569"/>
                    <a:pt x="250371" y="372420"/>
                  </a:cubicBezTo>
                  <a:cubicBezTo>
                    <a:pt x="288208" y="391338"/>
                    <a:pt x="313427" y="383306"/>
                    <a:pt x="359228" y="383306"/>
                  </a:cubicBezTo>
                </a:path>
              </a:pathLst>
            </a:cu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srgbClr val="FFFFFF"/>
                </a:solidFill>
                <a:latin typeface="Arial" panose="020B0604020202020204"/>
              </a:endParaRPr>
            </a:p>
          </p:txBody>
        </p:sp>
        <p:sp>
          <p:nvSpPr>
            <p:cNvPr id="14" name="Freeform: Shape 13">
              <a:extLst>
                <a:ext uri="{FF2B5EF4-FFF2-40B4-BE49-F238E27FC236}">
                  <a16:creationId xmlns:a16="http://schemas.microsoft.com/office/drawing/2014/main" id="{EAF49CAA-39C3-446D-8AFE-7C3BB2A936A0}"/>
                </a:ext>
              </a:extLst>
            </p:cNvPr>
            <p:cNvSpPr/>
            <p:nvPr/>
          </p:nvSpPr>
          <p:spPr>
            <a:xfrm rot="20943780" flipH="1">
              <a:off x="8952619" y="721452"/>
              <a:ext cx="278311" cy="354724"/>
            </a:xfrm>
            <a:custGeom>
              <a:avLst/>
              <a:gdLst>
                <a:gd name="connsiteX0" fmla="*/ 326571 w 359228"/>
                <a:gd name="connsiteY0" fmla="*/ 24077 h 384999"/>
                <a:gd name="connsiteX1" fmla="*/ 272143 w 359228"/>
                <a:gd name="connsiteY1" fmla="*/ 2306 h 384999"/>
                <a:gd name="connsiteX2" fmla="*/ 87085 w 359228"/>
                <a:gd name="connsiteY2" fmla="*/ 24077 h 384999"/>
                <a:gd name="connsiteX3" fmla="*/ 65314 w 359228"/>
                <a:gd name="connsiteY3" fmla="*/ 45849 h 384999"/>
                <a:gd name="connsiteX4" fmla="*/ 43543 w 359228"/>
                <a:gd name="connsiteY4" fmla="*/ 78506 h 384999"/>
                <a:gd name="connsiteX5" fmla="*/ 10885 w 359228"/>
                <a:gd name="connsiteY5" fmla="*/ 100277 h 384999"/>
                <a:gd name="connsiteX6" fmla="*/ 0 w 359228"/>
                <a:gd name="connsiteY6" fmla="*/ 132935 h 384999"/>
                <a:gd name="connsiteX7" fmla="*/ 141514 w 359228"/>
                <a:gd name="connsiteY7" fmla="*/ 209135 h 384999"/>
                <a:gd name="connsiteX8" fmla="*/ 206828 w 359228"/>
                <a:gd name="connsiteY8" fmla="*/ 176477 h 384999"/>
                <a:gd name="connsiteX9" fmla="*/ 239485 w 359228"/>
                <a:gd name="connsiteY9" fmla="*/ 165592 h 384999"/>
                <a:gd name="connsiteX10" fmla="*/ 261257 w 359228"/>
                <a:gd name="connsiteY10" fmla="*/ 143820 h 384999"/>
                <a:gd name="connsiteX11" fmla="*/ 228600 w 359228"/>
                <a:gd name="connsiteY11" fmla="*/ 132935 h 384999"/>
                <a:gd name="connsiteX12" fmla="*/ 141514 w 359228"/>
                <a:gd name="connsiteY12" fmla="*/ 143820 h 384999"/>
                <a:gd name="connsiteX13" fmla="*/ 97971 w 359228"/>
                <a:gd name="connsiteY13" fmla="*/ 187363 h 384999"/>
                <a:gd name="connsiteX14" fmla="*/ 76200 w 359228"/>
                <a:gd name="connsiteY14" fmla="*/ 209135 h 384999"/>
                <a:gd name="connsiteX15" fmla="*/ 108857 w 359228"/>
                <a:gd name="connsiteY15" fmla="*/ 296220 h 384999"/>
                <a:gd name="connsiteX16" fmla="*/ 141514 w 359228"/>
                <a:gd name="connsiteY16" fmla="*/ 307106 h 384999"/>
                <a:gd name="connsiteX17" fmla="*/ 293914 w 359228"/>
                <a:gd name="connsiteY17" fmla="*/ 296220 h 384999"/>
                <a:gd name="connsiteX18" fmla="*/ 261257 w 359228"/>
                <a:gd name="connsiteY18" fmla="*/ 274449 h 384999"/>
                <a:gd name="connsiteX19" fmla="*/ 206828 w 359228"/>
                <a:gd name="connsiteY19" fmla="*/ 285335 h 384999"/>
                <a:gd name="connsiteX20" fmla="*/ 217714 w 359228"/>
                <a:gd name="connsiteY20" fmla="*/ 350649 h 384999"/>
                <a:gd name="connsiteX21" fmla="*/ 250371 w 359228"/>
                <a:gd name="connsiteY21" fmla="*/ 372420 h 384999"/>
                <a:gd name="connsiteX22" fmla="*/ 359228 w 359228"/>
                <a:gd name="connsiteY22" fmla="*/ 383306 h 38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9228" h="384999">
                  <a:moveTo>
                    <a:pt x="326571" y="24077"/>
                  </a:moveTo>
                  <a:cubicBezTo>
                    <a:pt x="308428" y="16820"/>
                    <a:pt x="291656" y="3333"/>
                    <a:pt x="272143" y="2306"/>
                  </a:cubicBezTo>
                  <a:cubicBezTo>
                    <a:pt x="160966" y="-3545"/>
                    <a:pt x="156193" y="1043"/>
                    <a:pt x="87085" y="24077"/>
                  </a:cubicBezTo>
                  <a:cubicBezTo>
                    <a:pt x="79828" y="31334"/>
                    <a:pt x="71725" y="37835"/>
                    <a:pt x="65314" y="45849"/>
                  </a:cubicBezTo>
                  <a:cubicBezTo>
                    <a:pt x="57141" y="56065"/>
                    <a:pt x="52794" y="69255"/>
                    <a:pt x="43543" y="78506"/>
                  </a:cubicBezTo>
                  <a:cubicBezTo>
                    <a:pt x="34292" y="87757"/>
                    <a:pt x="21771" y="93020"/>
                    <a:pt x="10885" y="100277"/>
                  </a:cubicBezTo>
                  <a:cubicBezTo>
                    <a:pt x="7257" y="111163"/>
                    <a:pt x="0" y="121460"/>
                    <a:pt x="0" y="132935"/>
                  </a:cubicBezTo>
                  <a:cubicBezTo>
                    <a:pt x="0" y="264735"/>
                    <a:pt x="6084" y="220420"/>
                    <a:pt x="141514" y="209135"/>
                  </a:cubicBezTo>
                  <a:cubicBezTo>
                    <a:pt x="223605" y="181771"/>
                    <a:pt x="122412" y="218685"/>
                    <a:pt x="206828" y="176477"/>
                  </a:cubicBezTo>
                  <a:cubicBezTo>
                    <a:pt x="217091" y="171345"/>
                    <a:pt x="228599" y="169220"/>
                    <a:pt x="239485" y="165592"/>
                  </a:cubicBezTo>
                  <a:cubicBezTo>
                    <a:pt x="246742" y="158335"/>
                    <a:pt x="264502" y="153557"/>
                    <a:pt x="261257" y="143820"/>
                  </a:cubicBezTo>
                  <a:cubicBezTo>
                    <a:pt x="257629" y="132934"/>
                    <a:pt x="240074" y="132935"/>
                    <a:pt x="228600" y="132935"/>
                  </a:cubicBezTo>
                  <a:cubicBezTo>
                    <a:pt x="199345" y="132935"/>
                    <a:pt x="170543" y="140192"/>
                    <a:pt x="141514" y="143820"/>
                  </a:cubicBezTo>
                  <a:lnTo>
                    <a:pt x="97971" y="187363"/>
                  </a:lnTo>
                  <a:lnTo>
                    <a:pt x="76200" y="209135"/>
                  </a:lnTo>
                  <a:cubicBezTo>
                    <a:pt x="82819" y="248849"/>
                    <a:pt x="74246" y="275454"/>
                    <a:pt x="108857" y="296220"/>
                  </a:cubicBezTo>
                  <a:cubicBezTo>
                    <a:pt x="118696" y="302124"/>
                    <a:pt x="130628" y="303477"/>
                    <a:pt x="141514" y="307106"/>
                  </a:cubicBezTo>
                  <a:cubicBezTo>
                    <a:pt x="192314" y="303477"/>
                    <a:pt x="244779" y="309620"/>
                    <a:pt x="293914" y="296220"/>
                  </a:cubicBezTo>
                  <a:cubicBezTo>
                    <a:pt x="306536" y="292778"/>
                    <a:pt x="274239" y="276072"/>
                    <a:pt x="261257" y="274449"/>
                  </a:cubicBezTo>
                  <a:cubicBezTo>
                    <a:pt x="242898" y="272154"/>
                    <a:pt x="224971" y="281706"/>
                    <a:pt x="206828" y="285335"/>
                  </a:cubicBezTo>
                  <a:cubicBezTo>
                    <a:pt x="210457" y="307106"/>
                    <a:pt x="207843" y="330908"/>
                    <a:pt x="217714" y="350649"/>
                  </a:cubicBezTo>
                  <a:cubicBezTo>
                    <a:pt x="223565" y="362351"/>
                    <a:pt x="238669" y="366569"/>
                    <a:pt x="250371" y="372420"/>
                  </a:cubicBezTo>
                  <a:cubicBezTo>
                    <a:pt x="288208" y="391338"/>
                    <a:pt x="313427" y="383306"/>
                    <a:pt x="359228" y="383306"/>
                  </a:cubicBezTo>
                </a:path>
              </a:pathLst>
            </a:cu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srgbClr val="FFFFFF"/>
                </a:solidFill>
                <a:latin typeface="Arial" panose="020B0604020202020204"/>
              </a:endParaRPr>
            </a:p>
          </p:txBody>
        </p:sp>
      </p:grpSp>
      <p:sp>
        <p:nvSpPr>
          <p:cNvPr id="15" name="Title 1">
            <a:extLst>
              <a:ext uri="{FF2B5EF4-FFF2-40B4-BE49-F238E27FC236}">
                <a16:creationId xmlns:a16="http://schemas.microsoft.com/office/drawing/2014/main" id="{041B9153-EDBB-F649-9D2B-4432FEAA8C9E}"/>
              </a:ext>
            </a:extLst>
          </p:cNvPr>
          <p:cNvSpPr txBox="1">
            <a:spLocks/>
          </p:cNvSpPr>
          <p:nvPr/>
        </p:nvSpPr>
        <p:spPr>
          <a:xfrm>
            <a:off x="351833" y="198984"/>
            <a:ext cx="6331355" cy="1325067"/>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4800" b="1" i="0" u="none" strike="noStrike" cap="none">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dirty="0">
                <a:solidFill>
                  <a:schemeClr val="accent1"/>
                </a:solidFill>
              </a:rPr>
              <a:t>Why Did She Die? </a:t>
            </a:r>
            <a:br>
              <a:rPr lang="en-GB" dirty="0">
                <a:solidFill>
                  <a:schemeClr val="accent1"/>
                </a:solidFill>
              </a:rPr>
            </a:br>
            <a:r>
              <a:rPr lang="en-GB" sz="2000" dirty="0">
                <a:solidFill>
                  <a:schemeClr val="accent1"/>
                </a:solidFill>
              </a:rPr>
              <a:t>Rita’s story (Page 5 of 6)</a:t>
            </a:r>
            <a:endParaRPr lang="en-GB" dirty="0">
              <a:solidFill>
                <a:schemeClr val="accent1"/>
              </a:solidFill>
              <a:highlight>
                <a:srgbClr val="FFFF00"/>
              </a:highlight>
            </a:endParaRPr>
          </a:p>
        </p:txBody>
      </p:sp>
    </p:spTree>
    <p:extLst>
      <p:ext uri="{BB962C8B-B14F-4D97-AF65-F5344CB8AC3E}">
        <p14:creationId xmlns:p14="http://schemas.microsoft.com/office/powerpoint/2010/main" val="31408502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30C8F6-9BCB-4783-81D2-65A029421E80}"/>
              </a:ext>
            </a:extLst>
          </p:cNvPr>
          <p:cNvSpPr>
            <a:spLocks noGrp="1"/>
          </p:cNvSpPr>
          <p:nvPr>
            <p:ph type="body" idx="1"/>
          </p:nvPr>
        </p:nvSpPr>
        <p:spPr>
          <a:xfrm>
            <a:off x="4883492" y="1693210"/>
            <a:ext cx="6511062" cy="3433200"/>
          </a:xfrm>
        </p:spPr>
        <p:txBody>
          <a:bodyPr/>
          <a:lstStyle/>
          <a:p>
            <a:pPr marL="0" indent="0">
              <a:buNone/>
            </a:pPr>
            <a:r>
              <a:rPr lang="en-GB" altLang="en-US" sz="2200" dirty="0"/>
              <a:t>I was desperate. Back at home, I made a concoction of household chemicals and I drank it with a packet of painkillers. </a:t>
            </a:r>
          </a:p>
          <a:p>
            <a:pPr marL="0" indent="0">
              <a:buNone/>
            </a:pPr>
            <a:r>
              <a:rPr lang="en-GB" altLang="en-US" sz="2200" dirty="0"/>
              <a:t>I felt terribly sick but was sure that this must work to end the pregnancy. I gradually fell asleep.</a:t>
            </a:r>
          </a:p>
        </p:txBody>
      </p:sp>
      <p:grpSp>
        <p:nvGrpSpPr>
          <p:cNvPr id="6" name="Group 5">
            <a:extLst>
              <a:ext uri="{FF2B5EF4-FFF2-40B4-BE49-F238E27FC236}">
                <a16:creationId xmlns:a16="http://schemas.microsoft.com/office/drawing/2014/main" id="{A22534E6-C7E8-C941-B682-6DC99D83B728}"/>
              </a:ext>
            </a:extLst>
          </p:cNvPr>
          <p:cNvGrpSpPr/>
          <p:nvPr/>
        </p:nvGrpSpPr>
        <p:grpSpPr>
          <a:xfrm>
            <a:off x="2062127" y="1622242"/>
            <a:ext cx="2535238" cy="2080820"/>
            <a:chOff x="1776000" y="1622242"/>
            <a:chExt cx="2535238" cy="2080820"/>
          </a:xfrm>
        </p:grpSpPr>
        <p:pic>
          <p:nvPicPr>
            <p:cNvPr id="8" name="Picture 7" descr="A picture containing toy&#10;&#10;Description automatically generated">
              <a:extLst>
                <a:ext uri="{FF2B5EF4-FFF2-40B4-BE49-F238E27FC236}">
                  <a16:creationId xmlns:a16="http://schemas.microsoft.com/office/drawing/2014/main" id="{EB70B45E-2E3C-4CDB-9EE2-D5BB351F8F30}"/>
                </a:ext>
              </a:extLst>
            </p:cNvPr>
            <p:cNvPicPr>
              <a:picLocks noChangeAspect="1"/>
            </p:cNvPicPr>
            <p:nvPr/>
          </p:nvPicPr>
          <p:blipFill rotWithShape="1">
            <a:blip r:embed="rId2">
              <a:extLst>
                <a:ext uri="{28A0092B-C50C-407E-A947-70E740481C1C}">
                  <a14:useLocalDpi xmlns:a14="http://schemas.microsoft.com/office/drawing/2010/main" val="0"/>
                </a:ext>
              </a:extLst>
            </a:blip>
            <a:srcRect l="39014" t="1103" r="41926" b="65014"/>
            <a:stretch/>
          </p:blipFill>
          <p:spPr>
            <a:xfrm>
              <a:off x="2398300" y="2214505"/>
              <a:ext cx="594900" cy="1057550"/>
            </a:xfrm>
            <a:prstGeom prst="rect">
              <a:avLst/>
            </a:prstGeom>
          </p:spPr>
        </p:pic>
        <p:pic>
          <p:nvPicPr>
            <p:cNvPr id="10" name="Picture 9" descr="A picture containing toy&#10;&#10;Description automatically generated">
              <a:extLst>
                <a:ext uri="{FF2B5EF4-FFF2-40B4-BE49-F238E27FC236}">
                  <a16:creationId xmlns:a16="http://schemas.microsoft.com/office/drawing/2014/main" id="{67BC4AF7-EA8B-4A81-B22A-4059D4D010AF}"/>
                </a:ext>
              </a:extLst>
            </p:cNvPr>
            <p:cNvPicPr>
              <a:picLocks noChangeAspect="1"/>
            </p:cNvPicPr>
            <p:nvPr/>
          </p:nvPicPr>
          <p:blipFill rotWithShape="1">
            <a:blip r:embed="rId2">
              <a:extLst>
                <a:ext uri="{28A0092B-C50C-407E-A947-70E740481C1C}">
                  <a14:useLocalDpi xmlns:a14="http://schemas.microsoft.com/office/drawing/2010/main" val="0"/>
                </a:ext>
              </a:extLst>
            </a:blip>
            <a:srcRect l="8903" r="71159" b="65014"/>
            <a:stretch/>
          </p:blipFill>
          <p:spPr>
            <a:xfrm>
              <a:off x="1776000" y="1902850"/>
              <a:ext cx="622300" cy="1091975"/>
            </a:xfrm>
            <a:prstGeom prst="rect">
              <a:avLst/>
            </a:prstGeom>
          </p:spPr>
        </p:pic>
        <p:pic>
          <p:nvPicPr>
            <p:cNvPr id="11" name="Picture 10" descr="A picture containing toy&#10;&#10;Description automatically generated">
              <a:extLst>
                <a:ext uri="{FF2B5EF4-FFF2-40B4-BE49-F238E27FC236}">
                  <a16:creationId xmlns:a16="http://schemas.microsoft.com/office/drawing/2014/main" id="{67F05B56-2761-42E3-9F87-8F739118794F}"/>
                </a:ext>
              </a:extLst>
            </p:cNvPr>
            <p:cNvPicPr>
              <a:picLocks noChangeAspect="1"/>
            </p:cNvPicPr>
            <p:nvPr/>
          </p:nvPicPr>
          <p:blipFill rotWithShape="1">
            <a:blip r:embed="rId2">
              <a:extLst>
                <a:ext uri="{28A0092B-C50C-407E-A947-70E740481C1C}">
                  <a14:useLocalDpi xmlns:a14="http://schemas.microsoft.com/office/drawing/2010/main" val="0"/>
                </a:ext>
              </a:extLst>
            </a:blip>
            <a:srcRect l="11850" t="64868" r="69090" b="1249"/>
            <a:stretch/>
          </p:blipFill>
          <p:spPr>
            <a:xfrm>
              <a:off x="2993200" y="1622242"/>
              <a:ext cx="594900" cy="1057550"/>
            </a:xfrm>
            <a:prstGeom prst="rect">
              <a:avLst/>
            </a:prstGeom>
          </p:spPr>
        </p:pic>
        <p:pic>
          <p:nvPicPr>
            <p:cNvPr id="2050" name="Picture 2" descr="Painkiller Pills Stock Illustrations – 11,421 Painkiller Pills ...">
              <a:extLst>
                <a:ext uri="{FF2B5EF4-FFF2-40B4-BE49-F238E27FC236}">
                  <a16:creationId xmlns:a16="http://schemas.microsoft.com/office/drawing/2014/main" id="{7E1E403D-EEEA-4BDE-BB11-B3FEA02C6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0600" y="2841049"/>
              <a:ext cx="1290638" cy="862013"/>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Content Placeholder 6" descr="Overnight scene">
            <a:extLst>
              <a:ext uri="{FF2B5EF4-FFF2-40B4-BE49-F238E27FC236}">
                <a16:creationId xmlns:a16="http://schemas.microsoft.com/office/drawing/2014/main" id="{D0A26671-23FE-4EB8-86DF-F1FF542943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946822" y="4271482"/>
            <a:ext cx="3447732" cy="1723866"/>
          </a:xfrm>
          <a:prstGeom prst="rect">
            <a:avLst/>
          </a:prstGeom>
          <a:noFill/>
          <a:ln w="9525">
            <a:noFill/>
            <a:miter lim="800000"/>
            <a:headEnd/>
            <a:tailEnd/>
          </a:ln>
        </p:spPr>
      </p:pic>
      <p:sp>
        <p:nvSpPr>
          <p:cNvPr id="12" name="Rectangle 11">
            <a:extLst>
              <a:ext uri="{FF2B5EF4-FFF2-40B4-BE49-F238E27FC236}">
                <a16:creationId xmlns:a16="http://schemas.microsoft.com/office/drawing/2014/main" id="{767145BB-5FA9-48B1-AABC-94AF1391E9EE}"/>
              </a:ext>
            </a:extLst>
          </p:cNvPr>
          <p:cNvSpPr/>
          <p:nvPr/>
        </p:nvSpPr>
        <p:spPr>
          <a:xfrm>
            <a:off x="2311364" y="4311823"/>
            <a:ext cx="5635457" cy="1706942"/>
          </a:xfrm>
          <a:prstGeom prst="rect">
            <a:avLst/>
          </a:prstGeom>
        </p:spPr>
        <p:txBody>
          <a:bodyPr wrap="square">
            <a:spAutoFit/>
          </a:bodyPr>
          <a:lstStyle/>
          <a:p>
            <a:pPr fontAlgn="base">
              <a:lnSpc>
                <a:spcPct val="110000"/>
              </a:lnSpc>
              <a:spcAft>
                <a:spcPts val="1200"/>
              </a:spcAft>
              <a:buClr>
                <a:srgbClr val="BE0069"/>
              </a:buClr>
              <a:defRPr/>
            </a:pPr>
            <a:r>
              <a:rPr lang="en-GB" altLang="en-US" sz="2200" dirty="0">
                <a:solidFill>
                  <a:schemeClr val="tx1"/>
                </a:solidFill>
                <a:latin typeface="Arial" panose="020B0604020202020204"/>
              </a:rPr>
              <a:t>Later that night, my roommate found me unconscious in my room.</a:t>
            </a:r>
          </a:p>
          <a:p>
            <a:pPr fontAlgn="base">
              <a:lnSpc>
                <a:spcPct val="110000"/>
              </a:lnSpc>
              <a:spcAft>
                <a:spcPts val="1200"/>
              </a:spcAft>
              <a:buClr>
                <a:srgbClr val="BE0069"/>
              </a:buClr>
              <a:defRPr/>
            </a:pPr>
            <a:r>
              <a:rPr lang="en-GB" altLang="en-US" sz="2200" dirty="0">
                <a:solidFill>
                  <a:schemeClr val="tx1"/>
                </a:solidFill>
                <a:latin typeface="Arial" panose="020B0604020202020204"/>
              </a:rPr>
              <a:t>She called for an ambulance, but by the time I arrived at the hospital, it was too late.</a:t>
            </a:r>
          </a:p>
        </p:txBody>
      </p:sp>
      <p:sp>
        <p:nvSpPr>
          <p:cNvPr id="13" name="Rectangle 12">
            <a:extLst>
              <a:ext uri="{FF2B5EF4-FFF2-40B4-BE49-F238E27FC236}">
                <a16:creationId xmlns:a16="http://schemas.microsoft.com/office/drawing/2014/main" id="{3231CB74-7AC3-48D9-93AD-B7EB14673BE4}"/>
              </a:ext>
            </a:extLst>
          </p:cNvPr>
          <p:cNvSpPr/>
          <p:nvPr/>
        </p:nvSpPr>
        <p:spPr>
          <a:xfrm>
            <a:off x="8141970" y="6332220"/>
            <a:ext cx="2354580" cy="251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FFFFFF"/>
              </a:solidFill>
              <a:latin typeface="Arial" panose="020B0604020202020204"/>
            </a:endParaRPr>
          </a:p>
        </p:txBody>
      </p:sp>
      <p:sp>
        <p:nvSpPr>
          <p:cNvPr id="14" name="Title 1">
            <a:extLst>
              <a:ext uri="{FF2B5EF4-FFF2-40B4-BE49-F238E27FC236}">
                <a16:creationId xmlns:a16="http://schemas.microsoft.com/office/drawing/2014/main" id="{047F5662-E8AE-8C4C-BCC2-A381EB559C30}"/>
              </a:ext>
            </a:extLst>
          </p:cNvPr>
          <p:cNvSpPr txBox="1">
            <a:spLocks/>
          </p:cNvSpPr>
          <p:nvPr/>
        </p:nvSpPr>
        <p:spPr>
          <a:xfrm>
            <a:off x="351833" y="198984"/>
            <a:ext cx="9351600" cy="1325067"/>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4800" b="1" i="0" u="none" strike="noStrike" cap="none">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GB" dirty="0">
                <a:solidFill>
                  <a:schemeClr val="accent1"/>
                </a:solidFill>
              </a:rPr>
              <a:t>Why Did She Die? </a:t>
            </a:r>
            <a:br>
              <a:rPr lang="en-GB" dirty="0">
                <a:solidFill>
                  <a:schemeClr val="accent1"/>
                </a:solidFill>
              </a:rPr>
            </a:br>
            <a:r>
              <a:rPr lang="en-GB" sz="2000" dirty="0">
                <a:solidFill>
                  <a:schemeClr val="accent1"/>
                </a:solidFill>
              </a:rPr>
              <a:t>Rita’s story (Page 6 of 6)</a:t>
            </a:r>
            <a:endParaRPr lang="en-GB" dirty="0">
              <a:solidFill>
                <a:schemeClr val="accent1"/>
              </a:solidFill>
              <a:highlight>
                <a:srgbClr val="FFFF00"/>
              </a:highlight>
            </a:endParaRPr>
          </a:p>
        </p:txBody>
      </p:sp>
    </p:spTree>
    <p:extLst>
      <p:ext uri="{BB962C8B-B14F-4D97-AF65-F5344CB8AC3E}">
        <p14:creationId xmlns:p14="http://schemas.microsoft.com/office/powerpoint/2010/main" val="13740163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D06993-715D-AA4A-9F38-4D1F00447DC1}"/>
              </a:ext>
            </a:extLst>
          </p:cNvPr>
          <p:cNvSpPr>
            <a:spLocks noGrp="1"/>
          </p:cNvSpPr>
          <p:nvPr>
            <p:ph type="title"/>
          </p:nvPr>
        </p:nvSpPr>
        <p:spPr/>
        <p:txBody>
          <a:bodyPr/>
          <a:lstStyle/>
          <a:p>
            <a:r>
              <a:rPr lang="en-GB" sz="6600" i="1" dirty="0">
                <a:solidFill>
                  <a:schemeClr val="bg1"/>
                </a:solidFill>
                <a:latin typeface="Arial" panose="020B0604020202020204"/>
              </a:rPr>
              <a:t>Why did Rita die?</a:t>
            </a:r>
          </a:p>
        </p:txBody>
      </p:sp>
    </p:spTree>
    <p:extLst>
      <p:ext uri="{BB962C8B-B14F-4D97-AF65-F5344CB8AC3E}">
        <p14:creationId xmlns:p14="http://schemas.microsoft.com/office/powerpoint/2010/main" val="24978284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7F7C1-D915-47A7-835D-DFD7797EA1E4}"/>
              </a:ext>
            </a:extLst>
          </p:cNvPr>
          <p:cNvSpPr>
            <a:spLocks noGrp="1"/>
          </p:cNvSpPr>
          <p:nvPr>
            <p:ph type="title"/>
          </p:nvPr>
        </p:nvSpPr>
        <p:spPr>
          <a:xfrm>
            <a:off x="351837" y="940733"/>
            <a:ext cx="8415600" cy="767043"/>
          </a:xfrm>
        </p:spPr>
        <p:txBody>
          <a:bodyPr>
            <a:normAutofit/>
          </a:bodyPr>
          <a:lstStyle/>
          <a:p>
            <a:r>
              <a:rPr lang="en-GB" sz="3600" dirty="0"/>
              <a:t>Closing discussion</a:t>
            </a:r>
          </a:p>
        </p:txBody>
      </p:sp>
      <p:sp>
        <p:nvSpPr>
          <p:cNvPr id="3" name="Rectangle 2">
            <a:extLst>
              <a:ext uri="{FF2B5EF4-FFF2-40B4-BE49-F238E27FC236}">
                <a16:creationId xmlns:a16="http://schemas.microsoft.com/office/drawing/2014/main" id="{576BD060-2F77-47BF-9033-19B46EFAF6E9}"/>
              </a:ext>
            </a:extLst>
          </p:cNvPr>
          <p:cNvSpPr/>
          <p:nvPr/>
        </p:nvSpPr>
        <p:spPr>
          <a:xfrm>
            <a:off x="634575" y="2505670"/>
            <a:ext cx="10610597" cy="923330"/>
          </a:xfrm>
          <a:prstGeom prst="rect">
            <a:avLst/>
          </a:prstGeom>
        </p:spPr>
        <p:txBody>
          <a:bodyPr wrap="none">
            <a:spAutoFit/>
          </a:bodyPr>
          <a:lstStyle/>
          <a:p>
            <a:r>
              <a:rPr lang="en-GB" sz="5400" b="1" i="1" dirty="0">
                <a:solidFill>
                  <a:schemeClr val="accent1"/>
                </a:solidFill>
                <a:latin typeface="Arial" panose="020B0604020202020204"/>
              </a:rPr>
              <a:t>“Nothing about us, without us.”</a:t>
            </a:r>
          </a:p>
        </p:txBody>
      </p:sp>
      <p:sp>
        <p:nvSpPr>
          <p:cNvPr id="7" name="Rectangle 6">
            <a:extLst>
              <a:ext uri="{FF2B5EF4-FFF2-40B4-BE49-F238E27FC236}">
                <a16:creationId xmlns:a16="http://schemas.microsoft.com/office/drawing/2014/main" id="{178EB6A6-4A93-4AC2-8F5E-4A23A3450DD9}"/>
              </a:ext>
            </a:extLst>
          </p:cNvPr>
          <p:cNvSpPr/>
          <p:nvPr/>
        </p:nvSpPr>
        <p:spPr>
          <a:xfrm>
            <a:off x="634575" y="3765229"/>
            <a:ext cx="10995318" cy="923330"/>
          </a:xfrm>
          <a:prstGeom prst="rect">
            <a:avLst/>
          </a:prstGeom>
        </p:spPr>
        <p:txBody>
          <a:bodyPr wrap="none">
            <a:spAutoFit/>
          </a:bodyPr>
          <a:lstStyle/>
          <a:p>
            <a:r>
              <a:rPr lang="en-GB" sz="5400" b="1" i="1" dirty="0">
                <a:solidFill>
                  <a:schemeClr val="accent1"/>
                </a:solidFill>
                <a:latin typeface="Arial" panose="020B0604020202020204"/>
              </a:rPr>
              <a:t>“Nothing about me, without me.”</a:t>
            </a:r>
          </a:p>
        </p:txBody>
      </p:sp>
    </p:spTree>
    <p:extLst>
      <p:ext uri="{BB962C8B-B14F-4D97-AF65-F5344CB8AC3E}">
        <p14:creationId xmlns:p14="http://schemas.microsoft.com/office/powerpoint/2010/main" val="11029115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F61D3-0CDA-4A8B-98A8-4813E5ED8AC8}"/>
              </a:ext>
            </a:extLst>
          </p:cNvPr>
          <p:cNvSpPr>
            <a:spLocks noGrp="1"/>
          </p:cNvSpPr>
          <p:nvPr>
            <p:ph type="title"/>
          </p:nvPr>
        </p:nvSpPr>
        <p:spPr/>
        <p:txBody>
          <a:bodyPr/>
          <a:lstStyle/>
          <a:p>
            <a:r>
              <a:rPr lang="en-US" dirty="0">
                <a:latin typeface="+mn-lt"/>
              </a:rPr>
              <a:t>The Last Abortion </a:t>
            </a:r>
          </a:p>
        </p:txBody>
      </p:sp>
    </p:spTree>
    <p:extLst>
      <p:ext uri="{BB962C8B-B14F-4D97-AF65-F5344CB8AC3E}">
        <p14:creationId xmlns:p14="http://schemas.microsoft.com/office/powerpoint/2010/main" val="32225295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C901E6-898F-4FA8-8FF4-C68FF3B5C696}"/>
              </a:ext>
            </a:extLst>
          </p:cNvPr>
          <p:cNvSpPr>
            <a:spLocks noGrp="1"/>
          </p:cNvSpPr>
          <p:nvPr>
            <p:ph type="title"/>
          </p:nvPr>
        </p:nvSpPr>
        <p:spPr/>
        <p:txBody>
          <a:bodyPr/>
          <a:lstStyle/>
          <a:p>
            <a:r>
              <a:rPr lang="en-US" dirty="0">
                <a:latin typeface="+mn-lt"/>
              </a:rPr>
              <a:t>The Last Abortion</a:t>
            </a:r>
          </a:p>
        </p:txBody>
      </p:sp>
      <p:sp>
        <p:nvSpPr>
          <p:cNvPr id="2" name="Content Placeholder 1">
            <a:extLst>
              <a:ext uri="{FF2B5EF4-FFF2-40B4-BE49-F238E27FC236}">
                <a16:creationId xmlns:a16="http://schemas.microsoft.com/office/drawing/2014/main" id="{2E2D3B73-CA1D-4DA0-9E62-E04D0D04B0A6}"/>
              </a:ext>
            </a:extLst>
          </p:cNvPr>
          <p:cNvSpPr>
            <a:spLocks noGrp="1"/>
          </p:cNvSpPr>
          <p:nvPr>
            <p:ph type="body" idx="1"/>
          </p:nvPr>
        </p:nvSpPr>
        <p:spPr/>
        <p:txBody>
          <a:bodyPr/>
          <a:lstStyle/>
          <a:p>
            <a:pPr marL="347472" indent="-347472">
              <a:buClrTx/>
            </a:pPr>
            <a:r>
              <a:rPr lang="en-US" sz="2000" dirty="0">
                <a:latin typeface="+mn-lt"/>
              </a:rPr>
              <a:t>You are a policymaker in </a:t>
            </a:r>
            <a:r>
              <a:rPr lang="en-US" sz="2000" i="1" dirty="0" err="1">
                <a:latin typeface="+mn-lt"/>
              </a:rPr>
              <a:t>Zoomland</a:t>
            </a:r>
            <a:r>
              <a:rPr lang="en-US" sz="2000" dirty="0">
                <a:latin typeface="+mn-lt"/>
              </a:rPr>
              <a:t> where there will be ONE last safe and legal abortion.</a:t>
            </a:r>
          </a:p>
          <a:p>
            <a:pPr marL="347472" indent="-347472">
              <a:buClrTx/>
            </a:pPr>
            <a:r>
              <a:rPr lang="en-US" sz="2000" dirty="0">
                <a:latin typeface="+mn-lt"/>
              </a:rPr>
              <a:t>7 women have applied to be granted the last abortion. You must evaluate their petitions with only the information provided. </a:t>
            </a:r>
          </a:p>
          <a:p>
            <a:pPr marL="347472" indent="-347472">
              <a:buClrTx/>
            </a:pPr>
            <a:r>
              <a:rPr lang="en-US" sz="2000" dirty="0">
                <a:latin typeface="+mn-lt"/>
              </a:rPr>
              <a:t>As a group, discuss the scenarios and choose </a:t>
            </a:r>
            <a:r>
              <a:rPr lang="en-US" sz="2000" u="sng" dirty="0">
                <a:latin typeface="+mn-lt"/>
              </a:rPr>
              <a:t>one</a:t>
            </a:r>
            <a:r>
              <a:rPr lang="en-US" sz="2000" dirty="0">
                <a:latin typeface="+mn-lt"/>
              </a:rPr>
              <a:t> woman to receive the last abortion.  Be prepared to share the rationale for your choice.</a:t>
            </a:r>
          </a:p>
        </p:txBody>
      </p:sp>
    </p:spTree>
    <p:extLst>
      <p:ext uri="{BB962C8B-B14F-4D97-AF65-F5344CB8AC3E}">
        <p14:creationId xmlns:p14="http://schemas.microsoft.com/office/powerpoint/2010/main" val="1858498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480298-5B87-49CE-8667-049E3A5341A4}"/>
              </a:ext>
            </a:extLst>
          </p:cNvPr>
          <p:cNvSpPr>
            <a:spLocks noGrp="1"/>
          </p:cNvSpPr>
          <p:nvPr>
            <p:ph type="title"/>
          </p:nvPr>
        </p:nvSpPr>
        <p:spPr>
          <a:xfrm>
            <a:off x="351833" y="496466"/>
            <a:ext cx="10588694" cy="1325067"/>
          </a:xfrm>
        </p:spPr>
        <p:txBody>
          <a:bodyPr>
            <a:noAutofit/>
          </a:bodyPr>
          <a:lstStyle/>
          <a:p>
            <a:r>
              <a:rPr lang="en-GB" b="1" dirty="0"/>
              <a:t>Consequences of the social/rights-based model of disability</a:t>
            </a:r>
            <a:endParaRPr lang="en-GB" dirty="0"/>
          </a:p>
        </p:txBody>
      </p:sp>
      <p:sp>
        <p:nvSpPr>
          <p:cNvPr id="10" name="Content Placeholder 2">
            <a:extLst>
              <a:ext uri="{FF2B5EF4-FFF2-40B4-BE49-F238E27FC236}">
                <a16:creationId xmlns:a16="http://schemas.microsoft.com/office/drawing/2014/main" id="{124059A3-5738-4D9E-AD03-5A94CC2D1291}"/>
              </a:ext>
            </a:extLst>
          </p:cNvPr>
          <p:cNvSpPr>
            <a:spLocks noGrp="1"/>
          </p:cNvSpPr>
          <p:nvPr>
            <p:ph type="body" idx="1"/>
          </p:nvPr>
        </p:nvSpPr>
        <p:spPr>
          <a:xfrm>
            <a:off x="351833" y="2265800"/>
            <a:ext cx="7189278" cy="3433200"/>
          </a:xfrm>
        </p:spPr>
        <p:txBody>
          <a:bodyPr>
            <a:noAutofit/>
          </a:bodyPr>
          <a:lstStyle/>
          <a:p>
            <a:pPr>
              <a:buClrTx/>
              <a:buSzPct val="75000"/>
            </a:pPr>
            <a:r>
              <a:rPr lang="en-GB" dirty="0">
                <a:solidFill>
                  <a:schemeClr val="tx1"/>
                </a:solidFill>
              </a:rPr>
              <a:t>The emphasis shifts from the individual to society</a:t>
            </a:r>
          </a:p>
          <a:p>
            <a:pPr>
              <a:buClrTx/>
              <a:buSzPct val="75000"/>
            </a:pPr>
            <a:r>
              <a:rPr lang="en-GB" dirty="0">
                <a:solidFill>
                  <a:schemeClr val="tx1"/>
                </a:solidFill>
              </a:rPr>
              <a:t>People with disabilities are seen as disabled by society because of geographical, attitudinal, linguistic, technological and institutional barriers</a:t>
            </a:r>
          </a:p>
          <a:p>
            <a:pPr>
              <a:buClrTx/>
              <a:buSzPct val="75000"/>
            </a:pPr>
            <a:r>
              <a:rPr lang="en-GB" dirty="0">
                <a:solidFill>
                  <a:schemeClr val="tx1"/>
                </a:solidFill>
              </a:rPr>
              <a:t>It is society, by creating barriers to full inclusion, that restricts opportunities and prevents people from participating fully</a:t>
            </a:r>
          </a:p>
          <a:p>
            <a:pPr>
              <a:buClrTx/>
              <a:buSzPct val="75000"/>
            </a:pPr>
            <a:r>
              <a:rPr lang="en-GB" dirty="0">
                <a:solidFill>
                  <a:schemeClr val="tx1"/>
                </a:solidFill>
              </a:rPr>
              <a:t>People with disabilities are not expected to change or for their impairments to be cured or fixed in order to fit into society</a:t>
            </a:r>
          </a:p>
          <a:p>
            <a:pPr>
              <a:buClrTx/>
              <a:buSzPct val="75000"/>
            </a:pPr>
            <a:r>
              <a:rPr lang="en-GB" dirty="0">
                <a:solidFill>
                  <a:schemeClr val="tx1"/>
                </a:solidFill>
              </a:rPr>
              <a:t>Everyone is seen as equal</a:t>
            </a:r>
            <a:endParaRPr lang="en-US" dirty="0"/>
          </a:p>
        </p:txBody>
      </p:sp>
      <p:sp>
        <p:nvSpPr>
          <p:cNvPr id="7" name="Slide Number Placeholder 6">
            <a:extLst>
              <a:ext uri="{FF2B5EF4-FFF2-40B4-BE49-F238E27FC236}">
                <a16:creationId xmlns:a16="http://schemas.microsoft.com/office/drawing/2014/main" id="{26417208-1E83-4127-A27C-852249F6832D}"/>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AE0FF3-066E-B040-B442-D5162B3F2CC7}" type="slidenum">
              <a:rPr kumimoji="0" lang="en-US" sz="1200" b="0"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val="20663094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D14453-71DE-40A4-9ADC-1714A636141B}"/>
              </a:ext>
            </a:extLst>
          </p:cNvPr>
          <p:cNvSpPr>
            <a:spLocks noGrp="1"/>
          </p:cNvSpPr>
          <p:nvPr>
            <p:ph type="title"/>
          </p:nvPr>
        </p:nvSpPr>
        <p:spPr/>
        <p:txBody>
          <a:bodyPr/>
          <a:lstStyle/>
          <a:p>
            <a:r>
              <a:rPr lang="en-US" dirty="0">
                <a:solidFill>
                  <a:schemeClr val="accent1"/>
                </a:solidFill>
                <a:latin typeface="+mn-lt"/>
              </a:rPr>
              <a:t>Six scenarios</a:t>
            </a:r>
            <a:endParaRPr lang="en-KE">
              <a:solidFill>
                <a:schemeClr val="accent1"/>
              </a:solidFill>
              <a:latin typeface="+mn-lt"/>
            </a:endParaRPr>
          </a:p>
        </p:txBody>
      </p:sp>
      <p:sp>
        <p:nvSpPr>
          <p:cNvPr id="2" name="Content Placeholder 1">
            <a:extLst>
              <a:ext uri="{FF2B5EF4-FFF2-40B4-BE49-F238E27FC236}">
                <a16:creationId xmlns:a16="http://schemas.microsoft.com/office/drawing/2014/main" id="{2E2D3B73-CA1D-4DA0-9E62-E04D0D04B0A6}"/>
              </a:ext>
            </a:extLst>
          </p:cNvPr>
          <p:cNvSpPr>
            <a:spLocks noGrp="1"/>
          </p:cNvSpPr>
          <p:nvPr>
            <p:ph type="body" idx="1"/>
          </p:nvPr>
        </p:nvSpPr>
        <p:spPr>
          <a:xfrm>
            <a:off x="351833" y="1956518"/>
            <a:ext cx="8066026" cy="3433200"/>
          </a:xfrm>
        </p:spPr>
        <p:txBody>
          <a:bodyPr>
            <a:noAutofit/>
          </a:bodyPr>
          <a:lstStyle/>
          <a:p>
            <a:pPr marL="347472" indent="-347472">
              <a:lnSpc>
                <a:spcPct val="110000"/>
              </a:lnSpc>
              <a:spcAft>
                <a:spcPts val="1800"/>
              </a:spcAft>
              <a:buClrTx/>
              <a:buFont typeface="+mj-lt"/>
              <a:buAutoNum type="arabicPeriod"/>
            </a:pPr>
            <a:r>
              <a:rPr lang="en-US" dirty="0">
                <a:latin typeface="+mn-lt"/>
              </a:rPr>
              <a:t>A 45-year-old woman is 18 weeks pregnant. She had stopped having regular menstrual cycles and did not believe she could become pregnant. Her 12-year-old son has cerebral palsy and she has joyfully devoted her life to his wellbeing. However, she does not feel financially nor emotionally able to parent another child.</a:t>
            </a:r>
          </a:p>
          <a:p>
            <a:pPr marL="347472" indent="-347472">
              <a:lnSpc>
                <a:spcPct val="110000"/>
              </a:lnSpc>
              <a:spcAft>
                <a:spcPts val="1800"/>
              </a:spcAft>
              <a:buClrTx/>
              <a:buFont typeface="+mj-lt"/>
              <a:buAutoNum type="arabicPeriod"/>
            </a:pPr>
            <a:r>
              <a:rPr lang="en-US" dirty="0">
                <a:latin typeface="+mn-lt"/>
              </a:rPr>
              <a:t>A 25-year-old woman is eight weeks pregnant. She has two children under the age of four, and she lives with a man who regularly physically abuses her. As the children get older, she worries that they will also be hurt. She does not want to bring another child into an abusive household, especially if it will only make her more dependent on him for financial support, so that she cannot leave.</a:t>
            </a:r>
            <a:endParaRPr lang="en-KE" dirty="0">
              <a:latin typeface="+mn-lt"/>
            </a:endParaRPr>
          </a:p>
        </p:txBody>
      </p:sp>
    </p:spTree>
    <p:extLst>
      <p:ext uri="{BB962C8B-B14F-4D97-AF65-F5344CB8AC3E}">
        <p14:creationId xmlns:p14="http://schemas.microsoft.com/office/powerpoint/2010/main" val="27564496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D14453-71DE-40A4-9ADC-1714A636141B}"/>
              </a:ext>
            </a:extLst>
          </p:cNvPr>
          <p:cNvSpPr>
            <a:spLocks noGrp="1"/>
          </p:cNvSpPr>
          <p:nvPr>
            <p:ph type="title"/>
          </p:nvPr>
        </p:nvSpPr>
        <p:spPr/>
        <p:txBody>
          <a:bodyPr/>
          <a:lstStyle/>
          <a:p>
            <a:r>
              <a:rPr lang="en-US" dirty="0">
                <a:solidFill>
                  <a:schemeClr val="accent1"/>
                </a:solidFill>
                <a:latin typeface="+mn-lt"/>
              </a:rPr>
              <a:t>Continued</a:t>
            </a:r>
            <a:endParaRPr lang="en-KE">
              <a:solidFill>
                <a:schemeClr val="accent1"/>
              </a:solidFill>
              <a:latin typeface="+mn-lt"/>
            </a:endParaRPr>
          </a:p>
        </p:txBody>
      </p:sp>
      <p:sp>
        <p:nvSpPr>
          <p:cNvPr id="2" name="Content Placeholder 1">
            <a:extLst>
              <a:ext uri="{FF2B5EF4-FFF2-40B4-BE49-F238E27FC236}">
                <a16:creationId xmlns:a16="http://schemas.microsoft.com/office/drawing/2014/main" id="{2E2D3B73-CA1D-4DA0-9E62-E04D0D04B0A6}"/>
              </a:ext>
            </a:extLst>
          </p:cNvPr>
          <p:cNvSpPr>
            <a:spLocks noGrp="1"/>
          </p:cNvSpPr>
          <p:nvPr>
            <p:ph type="body" idx="1"/>
          </p:nvPr>
        </p:nvSpPr>
        <p:spPr>
          <a:xfrm>
            <a:off x="351833" y="1929623"/>
            <a:ext cx="7608826" cy="3433200"/>
          </a:xfrm>
        </p:spPr>
        <p:txBody>
          <a:bodyPr>
            <a:noAutofit/>
          </a:bodyPr>
          <a:lstStyle/>
          <a:p>
            <a:pPr marL="347472" marR="0" lvl="0" indent="-347472" algn="just">
              <a:buClrTx/>
              <a:buAutoNum type="arabicPeriod" startAt="3"/>
            </a:pPr>
            <a:r>
              <a:rPr lang="en-US" dirty="0">
                <a:effectLst/>
                <a:ea typeface="Calibri" panose="020F0502020204030204" pitchFamily="34" charset="0"/>
              </a:rPr>
              <a:t>A 32-year-old woman with two young children is 10 weeks pregnant. She and her youngest child are HIV positive. Her husband died of AIDS-related illnesses two years ago and she now supports the family on her small income alone. Her health is not good and she has been hospitalized several times in the past year. </a:t>
            </a:r>
          </a:p>
          <a:p>
            <a:pPr marL="347472" marR="0" lvl="0" indent="-347472" algn="just">
              <a:buClrTx/>
              <a:buAutoNum type="arabicPeriod" startAt="3"/>
            </a:pPr>
            <a:r>
              <a:rPr lang="en-GB" dirty="0">
                <a:effectLst/>
                <a:ea typeface="Calibri" panose="020F0502020204030204" pitchFamily="34" charset="0"/>
              </a:rPr>
              <a:t>A 20-year-old woman with a learning disability is brought to the clinic by her aunt, who says that her niece needs an abortion. The aunt says she thinks her niece is about 7 or 8 weeks pregnant. She says her niece already has one child and that the family can’t afford to support another. The woman does not say anything.</a:t>
            </a:r>
            <a:endParaRPr lang="en-US" dirty="0">
              <a:effectLst/>
              <a:ea typeface="Calibri" panose="020F0502020204030204" pitchFamily="34" charset="0"/>
            </a:endParaRPr>
          </a:p>
        </p:txBody>
      </p:sp>
    </p:spTree>
    <p:extLst>
      <p:ext uri="{BB962C8B-B14F-4D97-AF65-F5344CB8AC3E}">
        <p14:creationId xmlns:p14="http://schemas.microsoft.com/office/powerpoint/2010/main" val="42626173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D14453-71DE-40A4-9ADC-1714A636141B}"/>
              </a:ext>
            </a:extLst>
          </p:cNvPr>
          <p:cNvSpPr>
            <a:spLocks noGrp="1"/>
          </p:cNvSpPr>
          <p:nvPr>
            <p:ph type="title"/>
          </p:nvPr>
        </p:nvSpPr>
        <p:spPr/>
        <p:txBody>
          <a:bodyPr/>
          <a:lstStyle/>
          <a:p>
            <a:r>
              <a:rPr lang="en-US" dirty="0">
                <a:solidFill>
                  <a:schemeClr val="accent1"/>
                </a:solidFill>
                <a:latin typeface="+mn-lt"/>
              </a:rPr>
              <a:t>Continued</a:t>
            </a:r>
            <a:endParaRPr lang="en-KE" dirty="0">
              <a:solidFill>
                <a:schemeClr val="accent1"/>
              </a:solidFill>
              <a:latin typeface="+mn-lt"/>
            </a:endParaRPr>
          </a:p>
        </p:txBody>
      </p:sp>
      <p:sp>
        <p:nvSpPr>
          <p:cNvPr id="2" name="Content Placeholder 1">
            <a:extLst>
              <a:ext uri="{FF2B5EF4-FFF2-40B4-BE49-F238E27FC236}">
                <a16:creationId xmlns:a16="http://schemas.microsoft.com/office/drawing/2014/main" id="{2E2D3B73-CA1D-4DA0-9E62-E04D0D04B0A6}"/>
              </a:ext>
            </a:extLst>
          </p:cNvPr>
          <p:cNvSpPr>
            <a:spLocks noGrp="1"/>
          </p:cNvSpPr>
          <p:nvPr>
            <p:ph type="body" idx="1"/>
          </p:nvPr>
        </p:nvSpPr>
        <p:spPr>
          <a:xfrm>
            <a:off x="351833" y="1929623"/>
            <a:ext cx="8926638" cy="3433200"/>
          </a:xfrm>
        </p:spPr>
        <p:txBody>
          <a:bodyPr>
            <a:noAutofit/>
          </a:bodyPr>
          <a:lstStyle/>
          <a:p>
            <a:pPr marL="347472" marR="0" lvl="0" indent="-347472" algn="just">
              <a:buClrTx/>
              <a:buFont typeface="+mj-lt"/>
              <a:buAutoNum type="arabicPeriod" startAt="5"/>
            </a:pPr>
            <a:r>
              <a:rPr lang="en-GB" dirty="0">
                <a:effectLst/>
                <a:ea typeface="Calibri" panose="020F0502020204030204" pitchFamily="34" charset="0"/>
              </a:rPr>
              <a:t>A 30-year-old woman is married and is pregnant with her first child. A 20-week scan reveals signs of a </a:t>
            </a:r>
            <a:r>
              <a:rPr lang="en-GB" dirty="0" err="1">
                <a:effectLst/>
                <a:ea typeface="Calibri" panose="020F0502020204030204" pitchFamily="34" charset="0"/>
              </a:rPr>
              <a:t>fetal</a:t>
            </a:r>
            <a:r>
              <a:rPr lang="en-GB" dirty="0">
                <a:effectLst/>
                <a:ea typeface="Calibri" panose="020F0502020204030204" pitchFamily="34" charset="0"/>
              </a:rPr>
              <a:t> anomaly, which would have implications for the future health of the child. The woman has decided to have an abortion.</a:t>
            </a:r>
          </a:p>
          <a:p>
            <a:pPr marL="347472" indent="-347472" algn="just">
              <a:buClrTx/>
              <a:buFont typeface="+mj-lt"/>
              <a:buAutoNum type="arabicPeriod" startAt="5"/>
            </a:pPr>
            <a:r>
              <a:rPr lang="en-GB" dirty="0">
                <a:effectLst/>
                <a:ea typeface="Calibri" panose="020F0502020204030204" pitchFamily="34" charset="0"/>
              </a:rPr>
              <a:t>A 29-year-old woman was initially happy to learn that she was pregnant. However,</a:t>
            </a:r>
            <a:r>
              <a:rPr lang="en-GB" spc="-60" dirty="0">
                <a:effectLst/>
                <a:ea typeface="Calibri" panose="020F0502020204030204" pitchFamily="34" charset="0"/>
              </a:rPr>
              <a:t> </a:t>
            </a:r>
            <a:r>
              <a:rPr lang="en-GB" dirty="0">
                <a:effectLst/>
                <a:ea typeface="Calibri" panose="020F0502020204030204" pitchFamily="34" charset="0"/>
              </a:rPr>
              <a:t>she</a:t>
            </a:r>
            <a:r>
              <a:rPr lang="en-GB" spc="-60" dirty="0">
                <a:effectLst/>
                <a:ea typeface="Calibri" panose="020F0502020204030204" pitchFamily="34" charset="0"/>
              </a:rPr>
              <a:t> </a:t>
            </a:r>
            <a:r>
              <a:rPr lang="en-GB" dirty="0">
                <a:effectLst/>
                <a:ea typeface="Calibri" panose="020F0502020204030204" pitchFamily="34" charset="0"/>
              </a:rPr>
              <a:t>has</a:t>
            </a:r>
            <a:r>
              <a:rPr lang="en-GB" spc="-75" dirty="0">
                <a:effectLst/>
                <a:ea typeface="Calibri" panose="020F0502020204030204" pitchFamily="34" charset="0"/>
              </a:rPr>
              <a:t> </a:t>
            </a:r>
            <a:r>
              <a:rPr lang="en-GB" dirty="0">
                <a:effectLst/>
                <a:ea typeface="Calibri" panose="020F0502020204030204" pitchFamily="34" charset="0"/>
              </a:rPr>
              <a:t>a</a:t>
            </a:r>
            <a:r>
              <a:rPr lang="en-GB" spc="-60" dirty="0">
                <a:effectLst/>
                <a:ea typeface="Calibri" panose="020F0502020204030204" pitchFamily="34" charset="0"/>
              </a:rPr>
              <a:t> </a:t>
            </a:r>
            <a:r>
              <a:rPr lang="en-GB" dirty="0">
                <a:effectLst/>
                <a:ea typeface="Calibri" panose="020F0502020204030204" pitchFamily="34" charset="0"/>
              </a:rPr>
              <a:t>hereditary</a:t>
            </a:r>
            <a:r>
              <a:rPr lang="en-GB" spc="-75" dirty="0">
                <a:effectLst/>
                <a:ea typeface="Calibri" panose="020F0502020204030204" pitchFamily="34" charset="0"/>
              </a:rPr>
              <a:t> </a:t>
            </a:r>
            <a:r>
              <a:rPr lang="en-GB" dirty="0">
                <a:effectLst/>
                <a:ea typeface="Calibri" panose="020F0502020204030204" pitchFamily="34" charset="0"/>
              </a:rPr>
              <a:t>spinal</a:t>
            </a:r>
            <a:r>
              <a:rPr lang="en-GB" spc="-65" dirty="0">
                <a:effectLst/>
                <a:ea typeface="Calibri" panose="020F0502020204030204" pitchFamily="34" charset="0"/>
              </a:rPr>
              <a:t> </a:t>
            </a:r>
            <a:r>
              <a:rPr lang="en-GB" dirty="0">
                <a:effectLst/>
                <a:ea typeface="Calibri" panose="020F0502020204030204" pitchFamily="34" charset="0"/>
              </a:rPr>
              <a:t>condition</a:t>
            </a:r>
            <a:r>
              <a:rPr lang="en-GB" spc="-60" dirty="0">
                <a:effectLst/>
                <a:ea typeface="Calibri" panose="020F0502020204030204" pitchFamily="34" charset="0"/>
              </a:rPr>
              <a:t> </a:t>
            </a:r>
            <a:r>
              <a:rPr lang="en-GB" dirty="0">
                <a:effectLst/>
                <a:ea typeface="Calibri" panose="020F0502020204030204" pitchFamily="34" charset="0"/>
              </a:rPr>
              <a:t>that</a:t>
            </a:r>
            <a:r>
              <a:rPr lang="en-GB" spc="-60" dirty="0">
                <a:effectLst/>
                <a:ea typeface="Calibri" panose="020F0502020204030204" pitchFamily="34" charset="0"/>
              </a:rPr>
              <a:t> </a:t>
            </a:r>
            <a:r>
              <a:rPr lang="en-GB" dirty="0">
                <a:effectLst/>
                <a:ea typeface="Calibri" panose="020F0502020204030204" pitchFamily="34" charset="0"/>
              </a:rPr>
              <a:t>doctors</a:t>
            </a:r>
            <a:r>
              <a:rPr lang="en-GB" spc="-65" dirty="0">
                <a:effectLst/>
                <a:ea typeface="Calibri" panose="020F0502020204030204" pitchFamily="34" charset="0"/>
              </a:rPr>
              <a:t> </a:t>
            </a:r>
            <a:r>
              <a:rPr lang="en-GB" dirty="0">
                <a:effectLst/>
                <a:ea typeface="Calibri" panose="020F0502020204030204" pitchFamily="34" charset="0"/>
              </a:rPr>
              <a:t>told</a:t>
            </a:r>
            <a:r>
              <a:rPr lang="en-GB" spc="-60" dirty="0">
                <a:effectLst/>
                <a:ea typeface="Calibri" panose="020F0502020204030204" pitchFamily="34" charset="0"/>
              </a:rPr>
              <a:t> </a:t>
            </a:r>
            <a:r>
              <a:rPr lang="en-GB" dirty="0">
                <a:effectLst/>
                <a:ea typeface="Calibri" panose="020F0502020204030204" pitchFamily="34" charset="0"/>
              </a:rPr>
              <a:t>her</a:t>
            </a:r>
            <a:r>
              <a:rPr lang="en-GB" spc="-65" dirty="0">
                <a:effectLst/>
                <a:ea typeface="Calibri" panose="020F0502020204030204" pitchFamily="34" charset="0"/>
              </a:rPr>
              <a:t> </a:t>
            </a:r>
            <a:r>
              <a:rPr lang="en-GB" dirty="0">
                <a:effectLst/>
                <a:ea typeface="Calibri" panose="020F0502020204030204" pitchFamily="34" charset="0"/>
              </a:rPr>
              <a:t>increases the risk of complications during pregnancy and that</a:t>
            </a:r>
            <a:r>
              <a:rPr lang="en-GB" spc="-50" dirty="0">
                <a:effectLst/>
                <a:ea typeface="Calibri" panose="020F0502020204030204" pitchFamily="34" charset="0"/>
              </a:rPr>
              <a:t> </a:t>
            </a:r>
            <a:r>
              <a:rPr lang="en-GB" dirty="0">
                <a:effectLst/>
                <a:ea typeface="Calibri" panose="020F0502020204030204" pitchFamily="34" charset="0"/>
              </a:rPr>
              <a:t>she may become partially paralysed.</a:t>
            </a:r>
            <a:r>
              <a:rPr lang="en-GB" spc="-55" dirty="0">
                <a:effectLst/>
                <a:ea typeface="Calibri" panose="020F0502020204030204" pitchFamily="34" charset="0"/>
              </a:rPr>
              <a:t> </a:t>
            </a:r>
            <a:r>
              <a:rPr lang="en-GB" dirty="0">
                <a:effectLst/>
                <a:ea typeface="Calibri" panose="020F0502020204030204" pitchFamily="34" charset="0"/>
              </a:rPr>
              <a:t>She</a:t>
            </a:r>
            <a:r>
              <a:rPr lang="en-GB" spc="-65" dirty="0">
                <a:effectLst/>
                <a:ea typeface="Calibri" panose="020F0502020204030204" pitchFamily="34" charset="0"/>
              </a:rPr>
              <a:t> </a:t>
            </a:r>
            <a:r>
              <a:rPr lang="en-GB" dirty="0">
                <a:effectLst/>
                <a:ea typeface="Calibri" panose="020F0502020204030204" pitchFamily="34" charset="0"/>
              </a:rPr>
              <a:t>and</a:t>
            </a:r>
            <a:r>
              <a:rPr lang="en-GB" spc="-65" dirty="0">
                <a:effectLst/>
                <a:ea typeface="Calibri" panose="020F0502020204030204" pitchFamily="34" charset="0"/>
              </a:rPr>
              <a:t> </a:t>
            </a:r>
            <a:r>
              <a:rPr lang="en-GB" dirty="0">
                <a:effectLst/>
                <a:ea typeface="Calibri" panose="020F0502020204030204" pitchFamily="34" charset="0"/>
              </a:rPr>
              <a:t>her partner have decided to terminate the</a:t>
            </a:r>
            <a:r>
              <a:rPr lang="en-GB" spc="-180" dirty="0">
                <a:effectLst/>
                <a:ea typeface="Calibri" panose="020F0502020204030204" pitchFamily="34" charset="0"/>
              </a:rPr>
              <a:t> </a:t>
            </a:r>
            <a:r>
              <a:rPr lang="en-GB" dirty="0">
                <a:effectLst/>
                <a:ea typeface="Calibri" panose="020F0502020204030204" pitchFamily="34" charset="0"/>
              </a:rPr>
              <a:t>pregnancy.</a:t>
            </a:r>
            <a:endParaRPr lang="en-GB" dirty="0"/>
          </a:p>
          <a:p>
            <a:pPr marL="347472" indent="-347472" algn="just">
              <a:buClrTx/>
              <a:buFont typeface="+mj-lt"/>
              <a:buAutoNum type="arabicPeriod" startAt="5"/>
            </a:pPr>
            <a:r>
              <a:rPr lang="en-US" dirty="0"/>
              <a:t>A 16-year-old girl is now 14 weeks pregnant. She was not aware of the signs of pregnancy and after feeling sick for months she only recently discovered that she was pregnant. She is experiencing acute anxiety at the thought of being forced to continue this pregnancy.</a:t>
            </a:r>
            <a:endParaRPr lang="en-KE" dirty="0"/>
          </a:p>
        </p:txBody>
      </p:sp>
    </p:spTree>
    <p:extLst>
      <p:ext uri="{BB962C8B-B14F-4D97-AF65-F5344CB8AC3E}">
        <p14:creationId xmlns:p14="http://schemas.microsoft.com/office/powerpoint/2010/main" val="11216622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4A2CF-4E4F-4DCF-B8C5-8EF0F790BCC8}"/>
              </a:ext>
            </a:extLst>
          </p:cNvPr>
          <p:cNvSpPr>
            <a:spLocks noGrp="1"/>
          </p:cNvSpPr>
          <p:nvPr>
            <p:ph type="ctrTitle" idx="4294967295"/>
          </p:nvPr>
        </p:nvSpPr>
        <p:spPr>
          <a:xfrm>
            <a:off x="914400" y="2571820"/>
            <a:ext cx="10363200" cy="1714360"/>
          </a:xfrm>
        </p:spPr>
        <p:txBody>
          <a:bodyPr anchor="ctr"/>
          <a:lstStyle/>
          <a:p>
            <a:pPr algn="ctr"/>
            <a:r>
              <a:rPr lang="en-US" sz="6000" b="1" dirty="0">
                <a:solidFill>
                  <a:schemeClr val="accent3"/>
                </a:solidFill>
                <a:latin typeface="+mn-lt"/>
                <a:cs typeface="Helvetica" panose="020B0604020202020204" pitchFamily="34" charset="0"/>
              </a:rPr>
              <a:t>Go to </a:t>
            </a:r>
            <a:r>
              <a:rPr lang="en-US" sz="6000" b="1" dirty="0" err="1">
                <a:solidFill>
                  <a:schemeClr val="accent3"/>
                </a:solidFill>
                <a:latin typeface="+mn-lt"/>
                <a:cs typeface="Helvetica" panose="020B0604020202020204" pitchFamily="34" charset="0"/>
              </a:rPr>
              <a:t>Jamboard</a:t>
            </a:r>
            <a:endParaRPr lang="en-US" sz="6000" b="1" dirty="0">
              <a:solidFill>
                <a:schemeClr val="accent3"/>
              </a:solidFill>
              <a:latin typeface="+mn-lt"/>
            </a:endParaRPr>
          </a:p>
        </p:txBody>
      </p:sp>
    </p:spTree>
    <p:extLst>
      <p:ext uri="{BB962C8B-B14F-4D97-AF65-F5344CB8AC3E}">
        <p14:creationId xmlns:p14="http://schemas.microsoft.com/office/powerpoint/2010/main" val="36922895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B616F-56CF-4AD0-8ED0-A8DB6E59EAC9}"/>
              </a:ext>
            </a:extLst>
          </p:cNvPr>
          <p:cNvSpPr>
            <a:spLocks noGrp="1"/>
          </p:cNvSpPr>
          <p:nvPr>
            <p:ph type="title"/>
          </p:nvPr>
        </p:nvSpPr>
        <p:spPr>
          <a:xfrm>
            <a:off x="537882" y="417513"/>
            <a:ext cx="8415600" cy="2238800"/>
          </a:xfrm>
        </p:spPr>
        <p:txBody>
          <a:bodyPr/>
          <a:lstStyle/>
          <a:p>
            <a:r>
              <a:rPr lang="en-US" sz="4800" dirty="0">
                <a:solidFill>
                  <a:schemeClr val="accent1"/>
                </a:solidFill>
                <a:latin typeface="+mn-lt"/>
                <a:cs typeface="Helvetica" panose="020B0604020202020204" pitchFamily="34" charset="0"/>
              </a:rPr>
              <a:t>Key messages</a:t>
            </a:r>
            <a:endParaRPr lang="en-KE" sz="4800" dirty="0">
              <a:solidFill>
                <a:schemeClr val="accent1"/>
              </a:solidFill>
              <a:latin typeface="+mn-lt"/>
              <a:cs typeface="Helvetica" panose="020B0604020202020204" pitchFamily="34" charset="0"/>
            </a:endParaRPr>
          </a:p>
        </p:txBody>
      </p:sp>
      <p:sp>
        <p:nvSpPr>
          <p:cNvPr id="3" name="Content Placeholder 2">
            <a:extLst>
              <a:ext uri="{FF2B5EF4-FFF2-40B4-BE49-F238E27FC236}">
                <a16:creationId xmlns:a16="http://schemas.microsoft.com/office/drawing/2014/main" id="{4B36AF4E-00E5-4621-925E-AF50AE9A1F34}"/>
              </a:ext>
            </a:extLst>
          </p:cNvPr>
          <p:cNvSpPr>
            <a:spLocks noGrp="1"/>
          </p:cNvSpPr>
          <p:nvPr>
            <p:ph sz="quarter" idx="4294967295"/>
          </p:nvPr>
        </p:nvSpPr>
        <p:spPr>
          <a:xfrm>
            <a:off x="895350" y="1536913"/>
            <a:ext cx="10413626" cy="4231154"/>
          </a:xfrm>
        </p:spPr>
        <p:txBody>
          <a:bodyPr>
            <a:normAutofit lnSpcReduction="10000"/>
          </a:bodyPr>
          <a:lstStyle/>
          <a:p>
            <a:pPr marL="342900" marR="0" lvl="0" indent="-342900">
              <a:lnSpc>
                <a:spcPct val="110000"/>
              </a:lnSpc>
              <a:spcBef>
                <a:spcPts val="0"/>
              </a:spcBef>
              <a:spcAft>
                <a:spcPts val="1200"/>
              </a:spcAft>
              <a:buFont typeface="Symbol" panose="05050102010706020507" pitchFamily="18" charset="2"/>
              <a:buChar char=""/>
            </a:pPr>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decision to grant some women an abortion and not others carries lifelong consequences for women, their families and communities. This is no less true for women living with disabilities than for all women living without disabilities.</a:t>
            </a:r>
          </a:p>
          <a:p>
            <a:pPr marL="342900" marR="0" lvl="0" indent="-342900">
              <a:lnSpc>
                <a:spcPct val="110000"/>
              </a:lnSpc>
              <a:spcBef>
                <a:spcPts val="0"/>
              </a:spcBef>
              <a:spcAft>
                <a:spcPts val="1200"/>
              </a:spcAft>
              <a:buFont typeface="Symbol" panose="05050102010706020507" pitchFamily="18" charset="2"/>
              <a:buChar char=""/>
            </a:pPr>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Individual and social biases about women living with disabilities can lead health professionals, family members and friends to put pressure on women living with disabilities to make a decision about their pregnancy that they don’t want to make.</a:t>
            </a:r>
          </a:p>
          <a:p>
            <a:pPr marL="342900" marR="0" lvl="0" indent="-342900">
              <a:lnSpc>
                <a:spcPct val="110000"/>
              </a:lnSpc>
              <a:spcBef>
                <a:spcPts val="0"/>
              </a:spcBef>
              <a:spcAft>
                <a:spcPts val="1200"/>
              </a:spcAft>
              <a:buFont typeface="Symbol" panose="05050102010706020507" pitchFamily="18" charset="2"/>
              <a:buChar char=""/>
            </a:pPr>
            <a:r>
              <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People living with disabilities have the same sexual and reproductive rights as people living without disabilities. This includes the right to access SRH services and the right to decide if you want to have children and how many. Almost all people living with disabilities, including people with intellectual disabilities, can be supported to make decisions about their sexual and reproductive health, including the decision to have an abortion. Our starting point should always be that they have the capacity to consent. Service provider organizations should have protocols in place to provide supported decision making. </a:t>
            </a:r>
          </a:p>
        </p:txBody>
      </p:sp>
      <p:sp>
        <p:nvSpPr>
          <p:cNvPr id="4" name="TextBox 3">
            <a:extLst>
              <a:ext uri="{FF2B5EF4-FFF2-40B4-BE49-F238E27FC236}">
                <a16:creationId xmlns:a16="http://schemas.microsoft.com/office/drawing/2014/main" id="{162DF48E-42C3-DE48-A6F6-3EBB9F91A918}"/>
              </a:ext>
            </a:extLst>
          </p:cNvPr>
          <p:cNvSpPr txBox="1"/>
          <p:nvPr/>
        </p:nvSpPr>
        <p:spPr>
          <a:xfrm>
            <a:off x="1258422" y="5917267"/>
            <a:ext cx="10413626" cy="523220"/>
          </a:xfrm>
          <a:prstGeom prst="rect">
            <a:avLst/>
          </a:prstGeom>
          <a:noFill/>
        </p:spPr>
        <p:txBody>
          <a:bodyPr wrap="square" rtlCol="0">
            <a:spAutoFit/>
          </a:bodyPr>
          <a:lstStyle/>
          <a:p>
            <a:r>
              <a:rPr lang="en-US" i="1" dirty="0">
                <a:solidFill>
                  <a:schemeClr val="bg1"/>
                </a:solidFill>
                <a:latin typeface="Arial" panose="020B0604020202020204" pitchFamily="34" charset="0"/>
                <a:ea typeface="Calibri" panose="020F0502020204030204" pitchFamily="34" charset="0"/>
                <a:cs typeface="Arial" panose="020B0604020202020204" pitchFamily="34" charset="0"/>
              </a:rPr>
              <a:t>Devi, Nandini &amp; Stucki, Prof. Dr. med. </a:t>
            </a:r>
            <a:r>
              <a:rPr lang="en-US" i="1" dirty="0" err="1">
                <a:solidFill>
                  <a:schemeClr val="bg1"/>
                </a:solidFill>
                <a:latin typeface="Arial" panose="020B0604020202020204" pitchFamily="34" charset="0"/>
                <a:ea typeface="Calibri" panose="020F0502020204030204" pitchFamily="34" charset="0"/>
                <a:cs typeface="Arial" panose="020B0604020202020204" pitchFamily="34" charset="0"/>
              </a:rPr>
              <a:t>Gerold</a:t>
            </a:r>
            <a:r>
              <a:rPr lang="en-US" i="1" dirty="0">
                <a:solidFill>
                  <a:schemeClr val="bg1"/>
                </a:solidFill>
                <a:latin typeface="Arial" panose="020B0604020202020204" pitchFamily="34" charset="0"/>
                <a:ea typeface="Calibri" panose="020F0502020204030204" pitchFamily="34" charset="0"/>
                <a:cs typeface="Arial" panose="020B0604020202020204" pitchFamily="34" charset="0"/>
              </a:rPr>
              <a:t>. (2011). </a:t>
            </a:r>
            <a:r>
              <a:rPr lang="en-US" i="1" u="sng" dirty="0">
                <a:solidFill>
                  <a:schemeClr val="bg1"/>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Moving towards substituted or supported decision-making? Article 12 of the Convention on the Rights of Persons with Disabilities.</a:t>
            </a:r>
            <a:r>
              <a:rPr lang="en-US" i="1" dirty="0">
                <a:solidFill>
                  <a:schemeClr val="bg1"/>
                </a:solidFill>
                <a:latin typeface="Arial" panose="020B0604020202020204" pitchFamily="34" charset="0"/>
                <a:ea typeface="Calibri" panose="020F0502020204030204" pitchFamily="34" charset="0"/>
                <a:cs typeface="Arial" panose="020B0604020202020204" pitchFamily="34" charset="0"/>
              </a:rPr>
              <a:t> ALTER - European Journal of Disability Research. </a:t>
            </a:r>
          </a:p>
        </p:txBody>
      </p:sp>
    </p:spTree>
    <p:extLst>
      <p:ext uri="{BB962C8B-B14F-4D97-AF65-F5344CB8AC3E}">
        <p14:creationId xmlns:p14="http://schemas.microsoft.com/office/powerpoint/2010/main" val="3338499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C4CCD1B-817F-6549-BAD8-1E2E44454166}"/>
              </a:ext>
            </a:extLst>
          </p:cNvPr>
          <p:cNvSpPr/>
          <p:nvPr/>
        </p:nvSpPr>
        <p:spPr>
          <a:xfrm>
            <a:off x="0" y="-1"/>
            <a:ext cx="12192000" cy="296723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F6B5F24A-1EC4-438A-A7A1-4D0EB87D5846}"/>
              </a:ext>
            </a:extLst>
          </p:cNvPr>
          <p:cNvSpPr txBox="1"/>
          <p:nvPr/>
        </p:nvSpPr>
        <p:spPr>
          <a:xfrm>
            <a:off x="425647" y="3082142"/>
            <a:ext cx="23336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B0C00"/>
                </a:solidFill>
                <a:effectLst/>
                <a:uLnTx/>
                <a:uFillTx/>
                <a:latin typeface="Arial" panose="020B0604020202020204" pitchFamily="34" charset="0"/>
                <a:ea typeface="+mn-ea"/>
                <a:cs typeface="Arial" panose="020B0604020202020204" pitchFamily="34" charset="0"/>
              </a:rPr>
              <a:t>Exclusion</a:t>
            </a:r>
          </a:p>
        </p:txBody>
      </p:sp>
      <p:sp>
        <p:nvSpPr>
          <p:cNvPr id="160" name="TextBox 159">
            <a:extLst>
              <a:ext uri="{FF2B5EF4-FFF2-40B4-BE49-F238E27FC236}">
                <a16:creationId xmlns:a16="http://schemas.microsoft.com/office/drawing/2014/main" id="{2F46E10C-C3B4-4B82-A919-C7BFF5F42267}"/>
              </a:ext>
            </a:extLst>
          </p:cNvPr>
          <p:cNvSpPr txBox="1"/>
          <p:nvPr/>
        </p:nvSpPr>
        <p:spPr>
          <a:xfrm>
            <a:off x="4649221" y="3031904"/>
            <a:ext cx="23336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B0C00"/>
                </a:solidFill>
                <a:effectLst/>
                <a:uLnTx/>
                <a:uFillTx/>
                <a:latin typeface="Arial" panose="020B0604020202020204" pitchFamily="34" charset="0"/>
                <a:ea typeface="+mn-ea"/>
                <a:cs typeface="Arial" panose="020B0604020202020204" pitchFamily="34" charset="0"/>
              </a:rPr>
              <a:t>Segregation</a:t>
            </a:r>
          </a:p>
        </p:txBody>
      </p:sp>
      <p:sp>
        <p:nvSpPr>
          <p:cNvPr id="161" name="TextBox 160">
            <a:extLst>
              <a:ext uri="{FF2B5EF4-FFF2-40B4-BE49-F238E27FC236}">
                <a16:creationId xmlns:a16="http://schemas.microsoft.com/office/drawing/2014/main" id="{8B2776F5-6E23-4FF0-B858-CB0C2DBA6BE1}"/>
              </a:ext>
            </a:extLst>
          </p:cNvPr>
          <p:cNvSpPr txBox="1"/>
          <p:nvPr/>
        </p:nvSpPr>
        <p:spPr>
          <a:xfrm>
            <a:off x="8432225" y="3064392"/>
            <a:ext cx="233362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B0C00"/>
                </a:solidFill>
                <a:effectLst/>
                <a:uLnTx/>
                <a:uFillTx/>
                <a:latin typeface="Arial" panose="020B0604020202020204" pitchFamily="34" charset="0"/>
                <a:ea typeface="+mn-ea"/>
                <a:cs typeface="Arial" panose="020B0604020202020204" pitchFamily="34" charset="0"/>
              </a:rPr>
              <a:t>Integration</a:t>
            </a:r>
          </a:p>
        </p:txBody>
      </p:sp>
      <p:sp>
        <p:nvSpPr>
          <p:cNvPr id="162" name="TextBox 161">
            <a:extLst>
              <a:ext uri="{FF2B5EF4-FFF2-40B4-BE49-F238E27FC236}">
                <a16:creationId xmlns:a16="http://schemas.microsoft.com/office/drawing/2014/main" id="{A1C054DC-7DF6-4C0F-AE0A-42C9B5254B09}"/>
              </a:ext>
            </a:extLst>
          </p:cNvPr>
          <p:cNvSpPr txBox="1"/>
          <p:nvPr/>
        </p:nvSpPr>
        <p:spPr>
          <a:xfrm>
            <a:off x="4299324" y="1004761"/>
            <a:ext cx="233362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B0C00"/>
                </a:solidFill>
                <a:effectLst/>
                <a:uLnTx/>
                <a:uFillTx/>
                <a:latin typeface="Arial" panose="020B0604020202020204" pitchFamily="34" charset="0"/>
                <a:ea typeface="+mn-ea"/>
                <a:cs typeface="Arial" panose="020B0604020202020204" pitchFamily="34" charset="0"/>
              </a:rPr>
              <a:t>Inclusion</a:t>
            </a:r>
          </a:p>
        </p:txBody>
      </p:sp>
      <p:sp>
        <p:nvSpPr>
          <p:cNvPr id="3" name="Slide Number Placeholder 2">
            <a:extLst>
              <a:ext uri="{FF2B5EF4-FFF2-40B4-BE49-F238E27FC236}">
                <a16:creationId xmlns:a16="http://schemas.microsoft.com/office/drawing/2014/main" id="{D36321E0-ED90-4568-A18E-A4C676E9F1A5}"/>
              </a:ext>
            </a:extLst>
          </p:cNvPr>
          <p:cNvSpPr>
            <a:spLocks noGrp="1"/>
          </p:cNvSpPr>
          <p:nvPr>
            <p:ph type="sldNum" sz="quarter" idx="4294967295"/>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AE0FF3-066E-B040-B442-D5162B3F2CC7}" type="slidenum">
              <a:rPr kumimoji="0" lang="en-US" sz="1200" b="0"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FFFFFF"/>
              </a:solidFill>
              <a:effectLst/>
              <a:uLnTx/>
              <a:uFillTx/>
              <a:latin typeface="Arial" charset="0"/>
              <a:cs typeface="Arial" charset="0"/>
            </a:endParaRPr>
          </a:p>
        </p:txBody>
      </p:sp>
      <p:grpSp>
        <p:nvGrpSpPr>
          <p:cNvPr id="10" name="Group 9">
            <a:extLst>
              <a:ext uri="{FF2B5EF4-FFF2-40B4-BE49-F238E27FC236}">
                <a16:creationId xmlns:a16="http://schemas.microsoft.com/office/drawing/2014/main" id="{8694E221-C240-8D43-ACB5-C38D6D1863DD}"/>
              </a:ext>
            </a:extLst>
          </p:cNvPr>
          <p:cNvGrpSpPr/>
          <p:nvPr/>
        </p:nvGrpSpPr>
        <p:grpSpPr>
          <a:xfrm>
            <a:off x="6917145" y="193316"/>
            <a:ext cx="2377440" cy="2377440"/>
            <a:chOff x="4725925" y="693792"/>
            <a:chExt cx="2377440" cy="2377440"/>
          </a:xfrm>
        </p:grpSpPr>
        <p:sp>
          <p:nvSpPr>
            <p:cNvPr id="11" name="Oval 10">
              <a:extLst>
                <a:ext uri="{FF2B5EF4-FFF2-40B4-BE49-F238E27FC236}">
                  <a16:creationId xmlns:a16="http://schemas.microsoft.com/office/drawing/2014/main" id="{89E45722-4144-4B20-8314-FF845A046CD3}"/>
                </a:ext>
              </a:extLst>
            </p:cNvPr>
            <p:cNvSpPr/>
            <p:nvPr/>
          </p:nvSpPr>
          <p:spPr>
            <a:xfrm>
              <a:off x="4725925" y="693792"/>
              <a:ext cx="2377440" cy="237744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8BAA3388-CE13-B94E-B424-10B97D93F745}"/>
                </a:ext>
              </a:extLst>
            </p:cNvPr>
            <p:cNvGrpSpPr/>
            <p:nvPr/>
          </p:nvGrpSpPr>
          <p:grpSpPr>
            <a:xfrm>
              <a:off x="4933994" y="928401"/>
              <a:ext cx="1961303" cy="1908223"/>
              <a:chOff x="4957036" y="802891"/>
              <a:chExt cx="1961303" cy="1908223"/>
            </a:xfrm>
          </p:grpSpPr>
          <p:sp>
            <p:nvSpPr>
              <p:cNvPr id="25" name="Oval 24">
                <a:extLst>
                  <a:ext uri="{FF2B5EF4-FFF2-40B4-BE49-F238E27FC236}">
                    <a16:creationId xmlns:a16="http://schemas.microsoft.com/office/drawing/2014/main" id="{F688D8CF-A70D-4957-911D-07A52A31564E}"/>
                  </a:ext>
                </a:extLst>
              </p:cNvPr>
              <p:cNvSpPr/>
              <p:nvPr/>
            </p:nvSpPr>
            <p:spPr>
              <a:xfrm>
                <a:off x="6536991" y="1180564"/>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1" name="Oval 150">
                <a:extLst>
                  <a:ext uri="{FF2B5EF4-FFF2-40B4-BE49-F238E27FC236}">
                    <a16:creationId xmlns:a16="http://schemas.microsoft.com/office/drawing/2014/main" id="{BD394856-A7B8-4185-B796-ADD6C1B2C02A}"/>
                  </a:ext>
                </a:extLst>
              </p:cNvPr>
              <p:cNvSpPr/>
              <p:nvPr/>
            </p:nvSpPr>
            <p:spPr>
              <a:xfrm>
                <a:off x="5899882" y="1284436"/>
                <a:ext cx="200025" cy="2011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2" name="Oval 151">
                <a:extLst>
                  <a:ext uri="{FF2B5EF4-FFF2-40B4-BE49-F238E27FC236}">
                    <a16:creationId xmlns:a16="http://schemas.microsoft.com/office/drawing/2014/main" id="{342092B9-0602-4BF1-9308-73FE10D54574}"/>
                  </a:ext>
                </a:extLst>
              </p:cNvPr>
              <p:cNvSpPr/>
              <p:nvPr/>
            </p:nvSpPr>
            <p:spPr>
              <a:xfrm>
                <a:off x="6001671" y="2229505"/>
                <a:ext cx="200025" cy="20116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3" name="Oval 152">
                <a:extLst>
                  <a:ext uri="{FF2B5EF4-FFF2-40B4-BE49-F238E27FC236}">
                    <a16:creationId xmlns:a16="http://schemas.microsoft.com/office/drawing/2014/main" id="{0F537D02-95FA-463E-9DDD-C90C037C9041}"/>
                  </a:ext>
                </a:extLst>
              </p:cNvPr>
              <p:cNvSpPr/>
              <p:nvPr/>
            </p:nvSpPr>
            <p:spPr>
              <a:xfrm>
                <a:off x="5032502" y="2289334"/>
                <a:ext cx="200025" cy="20116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5" name="Oval 154">
                <a:extLst>
                  <a:ext uri="{FF2B5EF4-FFF2-40B4-BE49-F238E27FC236}">
                    <a16:creationId xmlns:a16="http://schemas.microsoft.com/office/drawing/2014/main" id="{82C55F9E-90B4-45CB-9698-3D32D1DEB832}"/>
                  </a:ext>
                </a:extLst>
              </p:cNvPr>
              <p:cNvSpPr/>
              <p:nvPr/>
            </p:nvSpPr>
            <p:spPr>
              <a:xfrm>
                <a:off x="5957746" y="817664"/>
                <a:ext cx="200025" cy="2011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6" name="Oval 155">
                <a:extLst>
                  <a:ext uri="{FF2B5EF4-FFF2-40B4-BE49-F238E27FC236}">
                    <a16:creationId xmlns:a16="http://schemas.microsoft.com/office/drawing/2014/main" id="{0E92F53D-5DAB-417A-8562-FA8A6C3DFC1C}"/>
                  </a:ext>
                </a:extLst>
              </p:cNvPr>
              <p:cNvSpPr/>
              <p:nvPr/>
            </p:nvSpPr>
            <p:spPr>
              <a:xfrm>
                <a:off x="6242781" y="1785297"/>
                <a:ext cx="200025" cy="20116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7" name="Oval 156">
                <a:extLst>
                  <a:ext uri="{FF2B5EF4-FFF2-40B4-BE49-F238E27FC236}">
                    <a16:creationId xmlns:a16="http://schemas.microsoft.com/office/drawing/2014/main" id="{802DAC49-BB57-4288-9CF3-38C8B1292CC3}"/>
                  </a:ext>
                </a:extLst>
              </p:cNvPr>
              <p:cNvSpPr/>
              <p:nvPr/>
            </p:nvSpPr>
            <p:spPr>
              <a:xfrm>
                <a:off x="6065964" y="2509946"/>
                <a:ext cx="200025" cy="2011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8" name="Oval 157">
                <a:extLst>
                  <a:ext uri="{FF2B5EF4-FFF2-40B4-BE49-F238E27FC236}">
                    <a16:creationId xmlns:a16="http://schemas.microsoft.com/office/drawing/2014/main" id="{44D798D5-14EC-4563-9FA0-80AB48DD65A7}"/>
                  </a:ext>
                </a:extLst>
              </p:cNvPr>
              <p:cNvSpPr/>
              <p:nvPr/>
            </p:nvSpPr>
            <p:spPr>
              <a:xfrm>
                <a:off x="5047394" y="1065660"/>
                <a:ext cx="200025" cy="2011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4" name="Oval 123">
                <a:extLst>
                  <a:ext uri="{FF2B5EF4-FFF2-40B4-BE49-F238E27FC236}">
                    <a16:creationId xmlns:a16="http://schemas.microsoft.com/office/drawing/2014/main" id="{662E0F78-CC0D-5649-BC9A-74269C1ADFD5}"/>
                  </a:ext>
                </a:extLst>
              </p:cNvPr>
              <p:cNvSpPr/>
              <p:nvPr/>
            </p:nvSpPr>
            <p:spPr>
              <a:xfrm>
                <a:off x="6717171" y="188927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5" name="Oval 124">
                <a:extLst>
                  <a:ext uri="{FF2B5EF4-FFF2-40B4-BE49-F238E27FC236}">
                    <a16:creationId xmlns:a16="http://schemas.microsoft.com/office/drawing/2014/main" id="{3D595BB4-9620-4648-A7A8-DD5FF371B9F9}"/>
                  </a:ext>
                </a:extLst>
              </p:cNvPr>
              <p:cNvSpPr/>
              <p:nvPr/>
            </p:nvSpPr>
            <p:spPr>
              <a:xfrm>
                <a:off x="6397601" y="222950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6" name="Oval 125">
                <a:extLst>
                  <a:ext uri="{FF2B5EF4-FFF2-40B4-BE49-F238E27FC236}">
                    <a16:creationId xmlns:a16="http://schemas.microsoft.com/office/drawing/2014/main" id="{7C611CB8-DE72-B641-97B2-4EE4101CD214}"/>
                  </a:ext>
                </a:extLst>
              </p:cNvPr>
              <p:cNvSpPr/>
              <p:nvPr/>
            </p:nvSpPr>
            <p:spPr>
              <a:xfrm>
                <a:off x="5689855" y="2483852"/>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7" name="Oval 126">
                <a:extLst>
                  <a:ext uri="{FF2B5EF4-FFF2-40B4-BE49-F238E27FC236}">
                    <a16:creationId xmlns:a16="http://schemas.microsoft.com/office/drawing/2014/main" id="{A05E468C-69F2-AE43-9D8F-1CE79615AE53}"/>
                  </a:ext>
                </a:extLst>
              </p:cNvPr>
              <p:cNvSpPr/>
              <p:nvPr/>
            </p:nvSpPr>
            <p:spPr>
              <a:xfrm>
                <a:off x="5687013" y="203120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6" name="Oval 135">
                <a:extLst>
                  <a:ext uri="{FF2B5EF4-FFF2-40B4-BE49-F238E27FC236}">
                    <a16:creationId xmlns:a16="http://schemas.microsoft.com/office/drawing/2014/main" id="{4A8F88D3-FD2B-9F43-91B8-ABD6B325A326}"/>
                  </a:ext>
                </a:extLst>
              </p:cNvPr>
              <p:cNvSpPr/>
              <p:nvPr/>
            </p:nvSpPr>
            <p:spPr>
              <a:xfrm>
                <a:off x="5290406" y="2097302"/>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8" name="Oval 137">
                <a:extLst>
                  <a:ext uri="{FF2B5EF4-FFF2-40B4-BE49-F238E27FC236}">
                    <a16:creationId xmlns:a16="http://schemas.microsoft.com/office/drawing/2014/main" id="{81FC9167-9CB6-DD49-ACE6-FCDCC4CC5DA0}"/>
                  </a:ext>
                </a:extLst>
              </p:cNvPr>
              <p:cNvSpPr/>
              <p:nvPr/>
            </p:nvSpPr>
            <p:spPr>
              <a:xfrm>
                <a:off x="5369719" y="2383268"/>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0" name="Oval 139">
                <a:extLst>
                  <a:ext uri="{FF2B5EF4-FFF2-40B4-BE49-F238E27FC236}">
                    <a16:creationId xmlns:a16="http://schemas.microsoft.com/office/drawing/2014/main" id="{1F517D9F-74D8-9E46-831E-1A38CE97AE5D}"/>
                  </a:ext>
                </a:extLst>
              </p:cNvPr>
              <p:cNvSpPr/>
              <p:nvPr/>
            </p:nvSpPr>
            <p:spPr>
              <a:xfrm>
                <a:off x="5439795" y="165578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4" name="Oval 153">
                <a:extLst>
                  <a:ext uri="{FF2B5EF4-FFF2-40B4-BE49-F238E27FC236}">
                    <a16:creationId xmlns:a16="http://schemas.microsoft.com/office/drawing/2014/main" id="{07E948EF-117E-714D-BE9A-B1351C4F2DB2}"/>
                  </a:ext>
                </a:extLst>
              </p:cNvPr>
              <p:cNvSpPr/>
              <p:nvPr/>
            </p:nvSpPr>
            <p:spPr>
              <a:xfrm>
                <a:off x="5285559" y="156214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3" name="Oval 162">
                <a:extLst>
                  <a:ext uri="{FF2B5EF4-FFF2-40B4-BE49-F238E27FC236}">
                    <a16:creationId xmlns:a16="http://schemas.microsoft.com/office/drawing/2014/main" id="{F0B30129-84DD-254E-A0ED-7441567B6961}"/>
                  </a:ext>
                </a:extLst>
              </p:cNvPr>
              <p:cNvSpPr/>
              <p:nvPr/>
            </p:nvSpPr>
            <p:spPr>
              <a:xfrm>
                <a:off x="5092764" y="1573157"/>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4" name="Oval 163">
                <a:extLst>
                  <a:ext uri="{FF2B5EF4-FFF2-40B4-BE49-F238E27FC236}">
                    <a16:creationId xmlns:a16="http://schemas.microsoft.com/office/drawing/2014/main" id="{287BCF4E-7B10-E04C-94ED-4ADB24905CA0}"/>
                  </a:ext>
                </a:extLst>
              </p:cNvPr>
              <p:cNvSpPr/>
              <p:nvPr/>
            </p:nvSpPr>
            <p:spPr>
              <a:xfrm>
                <a:off x="4957036" y="1909640"/>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5" name="Oval 164">
                <a:extLst>
                  <a:ext uri="{FF2B5EF4-FFF2-40B4-BE49-F238E27FC236}">
                    <a16:creationId xmlns:a16="http://schemas.microsoft.com/office/drawing/2014/main" id="{D388E332-8922-B748-A32D-99E78D0BA4D1}"/>
                  </a:ext>
                </a:extLst>
              </p:cNvPr>
              <p:cNvSpPr/>
              <p:nvPr/>
            </p:nvSpPr>
            <p:spPr>
              <a:xfrm>
                <a:off x="4968052" y="1265154"/>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6" name="Oval 165">
                <a:extLst>
                  <a:ext uri="{FF2B5EF4-FFF2-40B4-BE49-F238E27FC236}">
                    <a16:creationId xmlns:a16="http://schemas.microsoft.com/office/drawing/2014/main" id="{7BBE8F82-7ED5-9949-B9F7-57A24A247E77}"/>
                  </a:ext>
                </a:extLst>
              </p:cNvPr>
              <p:cNvSpPr/>
              <p:nvPr/>
            </p:nvSpPr>
            <p:spPr>
              <a:xfrm>
                <a:off x="5547703" y="118848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7" name="Oval 166">
                <a:extLst>
                  <a:ext uri="{FF2B5EF4-FFF2-40B4-BE49-F238E27FC236}">
                    <a16:creationId xmlns:a16="http://schemas.microsoft.com/office/drawing/2014/main" id="{FB3956D7-BED9-5947-B5F0-96061D743EAE}"/>
                  </a:ext>
                </a:extLst>
              </p:cNvPr>
              <p:cNvSpPr/>
              <p:nvPr/>
            </p:nvSpPr>
            <p:spPr>
              <a:xfrm>
                <a:off x="5707448" y="86348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8" name="Oval 167">
                <a:extLst>
                  <a:ext uri="{FF2B5EF4-FFF2-40B4-BE49-F238E27FC236}">
                    <a16:creationId xmlns:a16="http://schemas.microsoft.com/office/drawing/2014/main" id="{A5D5CE74-DCFD-5D4C-A382-C651D4872182}"/>
                  </a:ext>
                </a:extLst>
              </p:cNvPr>
              <p:cNvSpPr/>
              <p:nvPr/>
            </p:nvSpPr>
            <p:spPr>
              <a:xfrm>
                <a:off x="5421009" y="80289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9" name="Oval 168">
                <a:extLst>
                  <a:ext uri="{FF2B5EF4-FFF2-40B4-BE49-F238E27FC236}">
                    <a16:creationId xmlns:a16="http://schemas.microsoft.com/office/drawing/2014/main" id="{1B62D35F-0166-7344-B319-661E1A93C6A8}"/>
                  </a:ext>
                </a:extLst>
              </p:cNvPr>
              <p:cNvSpPr/>
              <p:nvPr/>
            </p:nvSpPr>
            <p:spPr>
              <a:xfrm>
                <a:off x="5283298" y="107280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0" name="Oval 169">
                <a:extLst>
                  <a:ext uri="{FF2B5EF4-FFF2-40B4-BE49-F238E27FC236}">
                    <a16:creationId xmlns:a16="http://schemas.microsoft.com/office/drawing/2014/main" id="{14A98063-A4D8-664E-B75F-BD98369BFD96}"/>
                  </a:ext>
                </a:extLst>
              </p:cNvPr>
              <p:cNvSpPr/>
              <p:nvPr/>
            </p:nvSpPr>
            <p:spPr>
              <a:xfrm>
                <a:off x="5911260" y="1656698"/>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1" name="Oval 170">
                <a:extLst>
                  <a:ext uri="{FF2B5EF4-FFF2-40B4-BE49-F238E27FC236}">
                    <a16:creationId xmlns:a16="http://schemas.microsoft.com/office/drawing/2014/main" id="{11CFCADE-C10B-4A42-BD20-DAF815DB7B87}"/>
                  </a:ext>
                </a:extLst>
              </p:cNvPr>
              <p:cNvSpPr/>
              <p:nvPr/>
            </p:nvSpPr>
            <p:spPr>
              <a:xfrm>
                <a:off x="6181173" y="103424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2" name="Oval 171">
                <a:extLst>
                  <a:ext uri="{FF2B5EF4-FFF2-40B4-BE49-F238E27FC236}">
                    <a16:creationId xmlns:a16="http://schemas.microsoft.com/office/drawing/2014/main" id="{EB7FBCEB-B8E7-AA46-87DF-044BEF82DF6F}"/>
                  </a:ext>
                </a:extLst>
              </p:cNvPr>
              <p:cNvSpPr/>
              <p:nvPr/>
            </p:nvSpPr>
            <p:spPr>
              <a:xfrm>
                <a:off x="6241766" y="134822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3" name="Oval 172">
                <a:extLst>
                  <a:ext uri="{FF2B5EF4-FFF2-40B4-BE49-F238E27FC236}">
                    <a16:creationId xmlns:a16="http://schemas.microsoft.com/office/drawing/2014/main" id="{7AFB0B10-FD0E-734E-B6A9-359CE36CA386}"/>
                  </a:ext>
                </a:extLst>
              </p:cNvPr>
              <p:cNvSpPr/>
              <p:nvPr/>
            </p:nvSpPr>
            <p:spPr>
              <a:xfrm>
                <a:off x="6533713" y="1623646"/>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grpSp>
        <p:nvGrpSpPr>
          <p:cNvPr id="6" name="Group 5">
            <a:extLst>
              <a:ext uri="{FF2B5EF4-FFF2-40B4-BE49-F238E27FC236}">
                <a16:creationId xmlns:a16="http://schemas.microsoft.com/office/drawing/2014/main" id="{807D0DBD-4348-1644-936E-29CD8C4D761E}"/>
              </a:ext>
            </a:extLst>
          </p:cNvPr>
          <p:cNvGrpSpPr/>
          <p:nvPr/>
        </p:nvGrpSpPr>
        <p:grpSpPr>
          <a:xfrm>
            <a:off x="8458201" y="3775504"/>
            <a:ext cx="2377440" cy="2377440"/>
            <a:chOff x="8273664" y="634347"/>
            <a:chExt cx="2377440" cy="2377440"/>
          </a:xfrm>
        </p:grpSpPr>
        <p:sp>
          <p:nvSpPr>
            <p:cNvPr id="174" name="Oval 173">
              <a:extLst>
                <a:ext uri="{FF2B5EF4-FFF2-40B4-BE49-F238E27FC236}">
                  <a16:creationId xmlns:a16="http://schemas.microsoft.com/office/drawing/2014/main" id="{4D8AF5AC-3771-3D43-842E-4D3A4F7757EF}"/>
                </a:ext>
              </a:extLst>
            </p:cNvPr>
            <p:cNvSpPr/>
            <p:nvPr/>
          </p:nvSpPr>
          <p:spPr>
            <a:xfrm>
              <a:off x="8273664" y="634347"/>
              <a:ext cx="2377440" cy="237744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6" name="Oval 175">
              <a:extLst>
                <a:ext uri="{FF2B5EF4-FFF2-40B4-BE49-F238E27FC236}">
                  <a16:creationId xmlns:a16="http://schemas.microsoft.com/office/drawing/2014/main" id="{B25BC5CD-BD27-C744-A094-9A149B363C97}"/>
                </a:ext>
              </a:extLst>
            </p:cNvPr>
            <p:cNvSpPr/>
            <p:nvPr/>
          </p:nvSpPr>
          <p:spPr>
            <a:xfrm>
              <a:off x="10061688" y="124662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4" name="Oval 183">
              <a:extLst>
                <a:ext uri="{FF2B5EF4-FFF2-40B4-BE49-F238E27FC236}">
                  <a16:creationId xmlns:a16="http://schemas.microsoft.com/office/drawing/2014/main" id="{4C36D687-C4A4-0345-8854-6B4278D831E9}"/>
                </a:ext>
              </a:extLst>
            </p:cNvPr>
            <p:cNvSpPr/>
            <p:nvPr/>
          </p:nvSpPr>
          <p:spPr>
            <a:xfrm>
              <a:off x="9483339" y="1288230"/>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5" name="Oval 184">
              <a:extLst>
                <a:ext uri="{FF2B5EF4-FFF2-40B4-BE49-F238E27FC236}">
                  <a16:creationId xmlns:a16="http://schemas.microsoft.com/office/drawing/2014/main" id="{C44B96DE-3EC5-DA45-A38F-5250E5F68887}"/>
                </a:ext>
              </a:extLst>
            </p:cNvPr>
            <p:cNvSpPr/>
            <p:nvPr/>
          </p:nvSpPr>
          <p:spPr>
            <a:xfrm>
              <a:off x="9588649" y="71710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6" name="Oval 185">
              <a:extLst>
                <a:ext uri="{FF2B5EF4-FFF2-40B4-BE49-F238E27FC236}">
                  <a16:creationId xmlns:a16="http://schemas.microsoft.com/office/drawing/2014/main" id="{999E23B5-18C5-2F41-A736-7103BA31E25F}"/>
                </a:ext>
              </a:extLst>
            </p:cNvPr>
            <p:cNvSpPr/>
            <p:nvPr/>
          </p:nvSpPr>
          <p:spPr>
            <a:xfrm>
              <a:off x="9222792" y="2618566"/>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7" name="Oval 186">
              <a:extLst>
                <a:ext uri="{FF2B5EF4-FFF2-40B4-BE49-F238E27FC236}">
                  <a16:creationId xmlns:a16="http://schemas.microsoft.com/office/drawing/2014/main" id="{BABDF16F-5EBD-7444-86C1-B73EE114A6BD}"/>
                </a:ext>
              </a:extLst>
            </p:cNvPr>
            <p:cNvSpPr/>
            <p:nvPr/>
          </p:nvSpPr>
          <p:spPr>
            <a:xfrm>
              <a:off x="9282171" y="208396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8" name="Oval 187">
              <a:extLst>
                <a:ext uri="{FF2B5EF4-FFF2-40B4-BE49-F238E27FC236}">
                  <a16:creationId xmlns:a16="http://schemas.microsoft.com/office/drawing/2014/main" id="{15360DDA-DD7F-F54E-8501-B137796A8173}"/>
                </a:ext>
              </a:extLst>
            </p:cNvPr>
            <p:cNvSpPr/>
            <p:nvPr/>
          </p:nvSpPr>
          <p:spPr>
            <a:xfrm>
              <a:off x="8890970" y="217225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9" name="Oval 188">
              <a:extLst>
                <a:ext uri="{FF2B5EF4-FFF2-40B4-BE49-F238E27FC236}">
                  <a16:creationId xmlns:a16="http://schemas.microsoft.com/office/drawing/2014/main" id="{D020E2C9-C19E-C94B-9310-48BDF804BC6D}"/>
                </a:ext>
              </a:extLst>
            </p:cNvPr>
            <p:cNvSpPr/>
            <p:nvPr/>
          </p:nvSpPr>
          <p:spPr>
            <a:xfrm>
              <a:off x="8894416" y="244933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0" name="Oval 189">
              <a:extLst>
                <a:ext uri="{FF2B5EF4-FFF2-40B4-BE49-F238E27FC236}">
                  <a16:creationId xmlns:a16="http://schemas.microsoft.com/office/drawing/2014/main" id="{4598650F-7571-8E4E-8C7A-73CB9DEC5B90}"/>
                </a:ext>
              </a:extLst>
            </p:cNvPr>
            <p:cNvSpPr/>
            <p:nvPr/>
          </p:nvSpPr>
          <p:spPr>
            <a:xfrm>
              <a:off x="9119342" y="1659057"/>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1" name="Oval 190">
              <a:extLst>
                <a:ext uri="{FF2B5EF4-FFF2-40B4-BE49-F238E27FC236}">
                  <a16:creationId xmlns:a16="http://schemas.microsoft.com/office/drawing/2014/main" id="{7D5876D3-D1CD-F148-ACB9-0D3BE75E0061}"/>
                </a:ext>
              </a:extLst>
            </p:cNvPr>
            <p:cNvSpPr/>
            <p:nvPr/>
          </p:nvSpPr>
          <p:spPr>
            <a:xfrm>
              <a:off x="8824971" y="1823067"/>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2" name="Oval 191">
              <a:extLst>
                <a:ext uri="{FF2B5EF4-FFF2-40B4-BE49-F238E27FC236}">
                  <a16:creationId xmlns:a16="http://schemas.microsoft.com/office/drawing/2014/main" id="{D868192E-535A-E14F-9C84-F4EC265034FE}"/>
                </a:ext>
              </a:extLst>
            </p:cNvPr>
            <p:cNvSpPr/>
            <p:nvPr/>
          </p:nvSpPr>
          <p:spPr>
            <a:xfrm>
              <a:off x="8617461" y="1639222"/>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3" name="Oval 192">
              <a:extLst>
                <a:ext uri="{FF2B5EF4-FFF2-40B4-BE49-F238E27FC236}">
                  <a16:creationId xmlns:a16="http://schemas.microsoft.com/office/drawing/2014/main" id="{F1242ED9-FE5A-D541-BAE9-44567017B509}"/>
                </a:ext>
              </a:extLst>
            </p:cNvPr>
            <p:cNvSpPr/>
            <p:nvPr/>
          </p:nvSpPr>
          <p:spPr>
            <a:xfrm>
              <a:off x="8481733" y="197570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4" name="Oval 193">
              <a:extLst>
                <a:ext uri="{FF2B5EF4-FFF2-40B4-BE49-F238E27FC236}">
                  <a16:creationId xmlns:a16="http://schemas.microsoft.com/office/drawing/2014/main" id="{8E03A37D-32AF-D642-A13A-E96C76C71E75}"/>
                </a:ext>
              </a:extLst>
            </p:cNvPr>
            <p:cNvSpPr/>
            <p:nvPr/>
          </p:nvSpPr>
          <p:spPr>
            <a:xfrm>
              <a:off x="8492749" y="133121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5" name="Oval 194">
              <a:extLst>
                <a:ext uri="{FF2B5EF4-FFF2-40B4-BE49-F238E27FC236}">
                  <a16:creationId xmlns:a16="http://schemas.microsoft.com/office/drawing/2014/main" id="{F364956A-8C6E-E346-9F33-89EED7226D92}"/>
                </a:ext>
              </a:extLst>
            </p:cNvPr>
            <p:cNvSpPr/>
            <p:nvPr/>
          </p:nvSpPr>
          <p:spPr>
            <a:xfrm>
              <a:off x="9154173" y="126269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6" name="Oval 195">
              <a:extLst>
                <a:ext uri="{FF2B5EF4-FFF2-40B4-BE49-F238E27FC236}">
                  <a16:creationId xmlns:a16="http://schemas.microsoft.com/office/drawing/2014/main" id="{AD37446A-F826-584A-8C54-EDA4ACF7187D}"/>
                </a:ext>
              </a:extLst>
            </p:cNvPr>
            <p:cNvSpPr/>
            <p:nvPr/>
          </p:nvSpPr>
          <p:spPr>
            <a:xfrm>
              <a:off x="9313918" y="93769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7" name="Oval 196">
              <a:extLst>
                <a:ext uri="{FF2B5EF4-FFF2-40B4-BE49-F238E27FC236}">
                  <a16:creationId xmlns:a16="http://schemas.microsoft.com/office/drawing/2014/main" id="{06478165-C35F-4942-A60A-7B4F2C3B651B}"/>
                </a:ext>
              </a:extLst>
            </p:cNvPr>
            <p:cNvSpPr/>
            <p:nvPr/>
          </p:nvSpPr>
          <p:spPr>
            <a:xfrm>
              <a:off x="9027479" y="87710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8" name="Oval 197">
              <a:extLst>
                <a:ext uri="{FF2B5EF4-FFF2-40B4-BE49-F238E27FC236}">
                  <a16:creationId xmlns:a16="http://schemas.microsoft.com/office/drawing/2014/main" id="{A4F60D0D-6F02-6D40-A4AA-909171866566}"/>
                </a:ext>
              </a:extLst>
            </p:cNvPr>
            <p:cNvSpPr/>
            <p:nvPr/>
          </p:nvSpPr>
          <p:spPr>
            <a:xfrm>
              <a:off x="8889768" y="1147017"/>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9" name="Oval 198">
              <a:extLst>
                <a:ext uri="{FF2B5EF4-FFF2-40B4-BE49-F238E27FC236}">
                  <a16:creationId xmlns:a16="http://schemas.microsoft.com/office/drawing/2014/main" id="{18D639AE-A38D-B241-AD1E-DD419676ACFE}"/>
                </a:ext>
              </a:extLst>
            </p:cNvPr>
            <p:cNvSpPr/>
            <p:nvPr/>
          </p:nvSpPr>
          <p:spPr>
            <a:xfrm>
              <a:off x="9435957" y="172276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0" name="Oval 199">
              <a:extLst>
                <a:ext uri="{FF2B5EF4-FFF2-40B4-BE49-F238E27FC236}">
                  <a16:creationId xmlns:a16="http://schemas.microsoft.com/office/drawing/2014/main" id="{B0500139-7503-804E-A67A-EDE129571A22}"/>
                </a:ext>
              </a:extLst>
            </p:cNvPr>
            <p:cNvSpPr/>
            <p:nvPr/>
          </p:nvSpPr>
          <p:spPr>
            <a:xfrm>
              <a:off x="9660767" y="102898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1" name="Oval 200">
              <a:extLst>
                <a:ext uri="{FF2B5EF4-FFF2-40B4-BE49-F238E27FC236}">
                  <a16:creationId xmlns:a16="http://schemas.microsoft.com/office/drawing/2014/main" id="{2AF573B1-EBAA-3C43-9ED3-F2F1D3C77D6C}"/>
                </a:ext>
              </a:extLst>
            </p:cNvPr>
            <p:cNvSpPr/>
            <p:nvPr/>
          </p:nvSpPr>
          <p:spPr>
            <a:xfrm>
              <a:off x="9766463" y="1414290"/>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2" name="Oval 201">
              <a:extLst>
                <a:ext uri="{FF2B5EF4-FFF2-40B4-BE49-F238E27FC236}">
                  <a16:creationId xmlns:a16="http://schemas.microsoft.com/office/drawing/2014/main" id="{61898D0C-AC3C-264C-9CAC-53747384AAB4}"/>
                </a:ext>
              </a:extLst>
            </p:cNvPr>
            <p:cNvSpPr/>
            <p:nvPr/>
          </p:nvSpPr>
          <p:spPr>
            <a:xfrm>
              <a:off x="10058410" y="168971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CF700C2A-357D-9044-8A2A-9271567688EB}"/>
                </a:ext>
              </a:extLst>
            </p:cNvPr>
            <p:cNvGrpSpPr/>
            <p:nvPr/>
          </p:nvGrpSpPr>
          <p:grpSpPr>
            <a:xfrm>
              <a:off x="9450823" y="1860225"/>
              <a:ext cx="968784" cy="968784"/>
              <a:chOff x="10510835" y="3031012"/>
              <a:chExt cx="968784" cy="968784"/>
            </a:xfrm>
          </p:grpSpPr>
          <p:sp>
            <p:nvSpPr>
              <p:cNvPr id="177" name="Oval 176">
                <a:extLst>
                  <a:ext uri="{FF2B5EF4-FFF2-40B4-BE49-F238E27FC236}">
                    <a16:creationId xmlns:a16="http://schemas.microsoft.com/office/drawing/2014/main" id="{05F25967-8549-9648-8497-7504F6D9AC53}"/>
                  </a:ext>
                </a:extLst>
              </p:cNvPr>
              <p:cNvSpPr/>
              <p:nvPr/>
            </p:nvSpPr>
            <p:spPr>
              <a:xfrm>
                <a:off x="10849829" y="3141878"/>
                <a:ext cx="200025" cy="2011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8" name="Oval 177">
                <a:extLst>
                  <a:ext uri="{FF2B5EF4-FFF2-40B4-BE49-F238E27FC236}">
                    <a16:creationId xmlns:a16="http://schemas.microsoft.com/office/drawing/2014/main" id="{2F277600-10AA-8F45-BA85-3B5C9BB701E5}"/>
                  </a:ext>
                </a:extLst>
              </p:cNvPr>
              <p:cNvSpPr/>
              <p:nvPr/>
            </p:nvSpPr>
            <p:spPr>
              <a:xfrm>
                <a:off x="10959571" y="3715218"/>
                <a:ext cx="200025" cy="20116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9" name="Oval 178">
                <a:extLst>
                  <a:ext uri="{FF2B5EF4-FFF2-40B4-BE49-F238E27FC236}">
                    <a16:creationId xmlns:a16="http://schemas.microsoft.com/office/drawing/2014/main" id="{266C7CEA-6AC0-3743-9C90-8FD24CFA3426}"/>
                  </a:ext>
                </a:extLst>
              </p:cNvPr>
              <p:cNvSpPr/>
              <p:nvPr/>
            </p:nvSpPr>
            <p:spPr>
              <a:xfrm>
                <a:off x="10603012" y="3314726"/>
                <a:ext cx="200025" cy="20116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0" name="Oval 179">
                <a:extLst>
                  <a:ext uri="{FF2B5EF4-FFF2-40B4-BE49-F238E27FC236}">
                    <a16:creationId xmlns:a16="http://schemas.microsoft.com/office/drawing/2014/main" id="{581AE756-52A6-A649-B00C-9776591C38E6}"/>
                  </a:ext>
                </a:extLst>
              </p:cNvPr>
              <p:cNvSpPr/>
              <p:nvPr/>
            </p:nvSpPr>
            <p:spPr>
              <a:xfrm>
                <a:off x="10666555" y="3636389"/>
                <a:ext cx="200025" cy="2011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81" name="Oval 180">
                <a:extLst>
                  <a:ext uri="{FF2B5EF4-FFF2-40B4-BE49-F238E27FC236}">
                    <a16:creationId xmlns:a16="http://schemas.microsoft.com/office/drawing/2014/main" id="{E27A634B-110F-2147-BCB4-FE8C5FCE3AE2}"/>
                  </a:ext>
                </a:extLst>
              </p:cNvPr>
              <p:cNvSpPr/>
              <p:nvPr/>
            </p:nvSpPr>
            <p:spPr>
              <a:xfrm>
                <a:off x="10895214" y="3440704"/>
                <a:ext cx="200025" cy="20116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2" name="Oval 181">
                <a:extLst>
                  <a:ext uri="{FF2B5EF4-FFF2-40B4-BE49-F238E27FC236}">
                    <a16:creationId xmlns:a16="http://schemas.microsoft.com/office/drawing/2014/main" id="{94A58C2C-0423-804D-8BDC-1821964516BA}"/>
                  </a:ext>
                </a:extLst>
              </p:cNvPr>
              <p:cNvSpPr/>
              <p:nvPr/>
            </p:nvSpPr>
            <p:spPr>
              <a:xfrm>
                <a:off x="11185286" y="3490694"/>
                <a:ext cx="200025" cy="2011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3" name="Oval 182">
                <a:extLst>
                  <a:ext uri="{FF2B5EF4-FFF2-40B4-BE49-F238E27FC236}">
                    <a16:creationId xmlns:a16="http://schemas.microsoft.com/office/drawing/2014/main" id="{A1EBBCE5-F00A-3144-84C4-C02DEDA8F669}"/>
                  </a:ext>
                </a:extLst>
              </p:cNvPr>
              <p:cNvSpPr/>
              <p:nvPr/>
            </p:nvSpPr>
            <p:spPr>
              <a:xfrm>
                <a:off x="11096647" y="3214142"/>
                <a:ext cx="200025" cy="2011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3" name="Oval 202">
                <a:extLst>
                  <a:ext uri="{FF2B5EF4-FFF2-40B4-BE49-F238E27FC236}">
                    <a16:creationId xmlns:a16="http://schemas.microsoft.com/office/drawing/2014/main" id="{D8E3F512-3E85-E54D-91A4-C7EFB3E58E5A}"/>
                  </a:ext>
                </a:extLst>
              </p:cNvPr>
              <p:cNvSpPr/>
              <p:nvPr/>
            </p:nvSpPr>
            <p:spPr>
              <a:xfrm>
                <a:off x="10510835" y="3031012"/>
                <a:ext cx="968784" cy="968784"/>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grpSp>
        <p:nvGrpSpPr>
          <p:cNvPr id="9" name="Group 8">
            <a:extLst>
              <a:ext uri="{FF2B5EF4-FFF2-40B4-BE49-F238E27FC236}">
                <a16:creationId xmlns:a16="http://schemas.microsoft.com/office/drawing/2014/main" id="{C0C53532-A8E1-DC4C-AA40-1B197D63F1AD}"/>
              </a:ext>
            </a:extLst>
          </p:cNvPr>
          <p:cNvGrpSpPr/>
          <p:nvPr/>
        </p:nvGrpSpPr>
        <p:grpSpPr>
          <a:xfrm>
            <a:off x="838264" y="3435539"/>
            <a:ext cx="2767680" cy="2725656"/>
            <a:chOff x="1636391" y="272943"/>
            <a:chExt cx="2767680" cy="2725656"/>
          </a:xfrm>
        </p:grpSpPr>
        <p:sp>
          <p:nvSpPr>
            <p:cNvPr id="227" name="Oval 226">
              <a:extLst>
                <a:ext uri="{FF2B5EF4-FFF2-40B4-BE49-F238E27FC236}">
                  <a16:creationId xmlns:a16="http://schemas.microsoft.com/office/drawing/2014/main" id="{B199A73B-95F1-274A-BF6A-51DE96A34D05}"/>
                </a:ext>
              </a:extLst>
            </p:cNvPr>
            <p:cNvSpPr/>
            <p:nvPr/>
          </p:nvSpPr>
          <p:spPr>
            <a:xfrm>
              <a:off x="3767389" y="2797431"/>
              <a:ext cx="200025" cy="20116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BD129500-A02A-BB40-9200-0E6F06A00BD0}"/>
                </a:ext>
              </a:extLst>
            </p:cNvPr>
            <p:cNvGrpSpPr/>
            <p:nvPr/>
          </p:nvGrpSpPr>
          <p:grpSpPr>
            <a:xfrm>
              <a:off x="1636391" y="272943"/>
              <a:ext cx="2767680" cy="2660381"/>
              <a:chOff x="1636391" y="272943"/>
              <a:chExt cx="2767680" cy="2660381"/>
            </a:xfrm>
          </p:grpSpPr>
          <p:sp>
            <p:nvSpPr>
              <p:cNvPr id="204" name="Oval 203">
                <a:extLst>
                  <a:ext uri="{FF2B5EF4-FFF2-40B4-BE49-F238E27FC236}">
                    <a16:creationId xmlns:a16="http://schemas.microsoft.com/office/drawing/2014/main" id="{F81BB73C-4CF3-8F4C-952C-8190B3340A83}"/>
                  </a:ext>
                </a:extLst>
              </p:cNvPr>
              <p:cNvSpPr/>
              <p:nvPr/>
            </p:nvSpPr>
            <p:spPr>
              <a:xfrm>
                <a:off x="1945007" y="521063"/>
                <a:ext cx="2377440" cy="237744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5" name="Oval 204">
                <a:extLst>
                  <a:ext uri="{FF2B5EF4-FFF2-40B4-BE49-F238E27FC236}">
                    <a16:creationId xmlns:a16="http://schemas.microsoft.com/office/drawing/2014/main" id="{5C9B4652-09FC-9648-A913-A4EA83979370}"/>
                  </a:ext>
                </a:extLst>
              </p:cNvPr>
              <p:cNvSpPr/>
              <p:nvPr/>
            </p:nvSpPr>
            <p:spPr>
              <a:xfrm>
                <a:off x="3879532" y="142613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6" name="Oval 205">
                <a:extLst>
                  <a:ext uri="{FF2B5EF4-FFF2-40B4-BE49-F238E27FC236}">
                    <a16:creationId xmlns:a16="http://schemas.microsoft.com/office/drawing/2014/main" id="{F8D0ACB7-0109-EF47-8401-F3DB1D80A98D}"/>
                  </a:ext>
                </a:extLst>
              </p:cNvPr>
              <p:cNvSpPr/>
              <p:nvPr/>
            </p:nvSpPr>
            <p:spPr>
              <a:xfrm>
                <a:off x="3154682" y="1174946"/>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7" name="Oval 206">
                <a:extLst>
                  <a:ext uri="{FF2B5EF4-FFF2-40B4-BE49-F238E27FC236}">
                    <a16:creationId xmlns:a16="http://schemas.microsoft.com/office/drawing/2014/main" id="{6E9D3771-E3CF-FA4D-8B5B-7E271F33F613}"/>
                  </a:ext>
                </a:extLst>
              </p:cNvPr>
              <p:cNvSpPr/>
              <p:nvPr/>
            </p:nvSpPr>
            <p:spPr>
              <a:xfrm>
                <a:off x="3555683" y="82243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8" name="Oval 207">
                <a:extLst>
                  <a:ext uri="{FF2B5EF4-FFF2-40B4-BE49-F238E27FC236}">
                    <a16:creationId xmlns:a16="http://schemas.microsoft.com/office/drawing/2014/main" id="{2E2C3891-0797-1D4F-B0F8-E726C767D6C3}"/>
                  </a:ext>
                </a:extLst>
              </p:cNvPr>
              <p:cNvSpPr/>
              <p:nvPr/>
            </p:nvSpPr>
            <p:spPr>
              <a:xfrm>
                <a:off x="3133727" y="2543374"/>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9" name="Oval 208">
                <a:extLst>
                  <a:ext uri="{FF2B5EF4-FFF2-40B4-BE49-F238E27FC236}">
                    <a16:creationId xmlns:a16="http://schemas.microsoft.com/office/drawing/2014/main" id="{667FE553-82C4-4A49-AF1E-A5331717E79F}"/>
                  </a:ext>
                </a:extLst>
              </p:cNvPr>
              <p:cNvSpPr/>
              <p:nvPr/>
            </p:nvSpPr>
            <p:spPr>
              <a:xfrm>
                <a:off x="3169500" y="2153407"/>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0" name="Oval 209">
                <a:extLst>
                  <a:ext uri="{FF2B5EF4-FFF2-40B4-BE49-F238E27FC236}">
                    <a16:creationId xmlns:a16="http://schemas.microsoft.com/office/drawing/2014/main" id="{53A6364C-72A0-A944-920C-1B7951E4F16E}"/>
                  </a:ext>
                </a:extLst>
              </p:cNvPr>
              <p:cNvSpPr/>
              <p:nvPr/>
            </p:nvSpPr>
            <p:spPr>
              <a:xfrm>
                <a:off x="2767772" y="2088884"/>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11" name="Oval 210">
                <a:extLst>
                  <a:ext uri="{FF2B5EF4-FFF2-40B4-BE49-F238E27FC236}">
                    <a16:creationId xmlns:a16="http://schemas.microsoft.com/office/drawing/2014/main" id="{E0D2A6D9-5F2E-DD4D-8528-38F5015DA8C4}"/>
                  </a:ext>
                </a:extLst>
              </p:cNvPr>
              <p:cNvSpPr/>
              <p:nvPr/>
            </p:nvSpPr>
            <p:spPr>
              <a:xfrm>
                <a:off x="2565759" y="233604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2" name="Oval 211">
                <a:extLst>
                  <a:ext uri="{FF2B5EF4-FFF2-40B4-BE49-F238E27FC236}">
                    <a16:creationId xmlns:a16="http://schemas.microsoft.com/office/drawing/2014/main" id="{DD7B5202-134C-644A-8F81-D98693180F6B}"/>
                  </a:ext>
                </a:extLst>
              </p:cNvPr>
              <p:cNvSpPr/>
              <p:nvPr/>
            </p:nvSpPr>
            <p:spPr>
              <a:xfrm>
                <a:off x="2790685" y="154577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3" name="Oval 212">
                <a:extLst>
                  <a:ext uri="{FF2B5EF4-FFF2-40B4-BE49-F238E27FC236}">
                    <a16:creationId xmlns:a16="http://schemas.microsoft.com/office/drawing/2014/main" id="{7E975942-5AB3-1F4D-95B9-D03B188740DE}"/>
                  </a:ext>
                </a:extLst>
              </p:cNvPr>
              <p:cNvSpPr/>
              <p:nvPr/>
            </p:nvSpPr>
            <p:spPr>
              <a:xfrm>
                <a:off x="2496314" y="170978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4" name="Oval 213">
                <a:extLst>
                  <a:ext uri="{FF2B5EF4-FFF2-40B4-BE49-F238E27FC236}">
                    <a16:creationId xmlns:a16="http://schemas.microsoft.com/office/drawing/2014/main" id="{4675D80F-D333-AC4A-B3AE-6D7499B286C0}"/>
                  </a:ext>
                </a:extLst>
              </p:cNvPr>
              <p:cNvSpPr/>
              <p:nvPr/>
            </p:nvSpPr>
            <p:spPr>
              <a:xfrm>
                <a:off x="2288804" y="1525938"/>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5" name="Oval 214">
                <a:extLst>
                  <a:ext uri="{FF2B5EF4-FFF2-40B4-BE49-F238E27FC236}">
                    <a16:creationId xmlns:a16="http://schemas.microsoft.com/office/drawing/2014/main" id="{5621BE6A-58F9-F443-AEAB-D36E13A1E88A}"/>
                  </a:ext>
                </a:extLst>
              </p:cNvPr>
              <p:cNvSpPr/>
              <p:nvPr/>
            </p:nvSpPr>
            <p:spPr>
              <a:xfrm>
                <a:off x="2153076" y="186242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6" name="Oval 215">
                <a:extLst>
                  <a:ext uri="{FF2B5EF4-FFF2-40B4-BE49-F238E27FC236}">
                    <a16:creationId xmlns:a16="http://schemas.microsoft.com/office/drawing/2014/main" id="{E08A7A60-E9A4-254C-A790-4D604594DE75}"/>
                  </a:ext>
                </a:extLst>
              </p:cNvPr>
              <p:cNvSpPr/>
              <p:nvPr/>
            </p:nvSpPr>
            <p:spPr>
              <a:xfrm>
                <a:off x="2164092" y="121793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7" name="Oval 216">
                <a:extLst>
                  <a:ext uri="{FF2B5EF4-FFF2-40B4-BE49-F238E27FC236}">
                    <a16:creationId xmlns:a16="http://schemas.microsoft.com/office/drawing/2014/main" id="{76EF3E92-3B89-DF40-A9BC-B49B90F283B9}"/>
                  </a:ext>
                </a:extLst>
              </p:cNvPr>
              <p:cNvSpPr/>
              <p:nvPr/>
            </p:nvSpPr>
            <p:spPr>
              <a:xfrm>
                <a:off x="2825516" y="114940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8" name="Oval 217">
                <a:extLst>
                  <a:ext uri="{FF2B5EF4-FFF2-40B4-BE49-F238E27FC236}">
                    <a16:creationId xmlns:a16="http://schemas.microsoft.com/office/drawing/2014/main" id="{58A782DE-F048-8043-BC18-1306364312BB}"/>
                  </a:ext>
                </a:extLst>
              </p:cNvPr>
              <p:cNvSpPr/>
              <p:nvPr/>
            </p:nvSpPr>
            <p:spPr>
              <a:xfrm>
                <a:off x="2985261" y="82441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9" name="Oval 218">
                <a:extLst>
                  <a:ext uri="{FF2B5EF4-FFF2-40B4-BE49-F238E27FC236}">
                    <a16:creationId xmlns:a16="http://schemas.microsoft.com/office/drawing/2014/main" id="{462DC81A-DECB-3C42-AF21-0CD3EEFB1A9D}"/>
                  </a:ext>
                </a:extLst>
              </p:cNvPr>
              <p:cNvSpPr/>
              <p:nvPr/>
            </p:nvSpPr>
            <p:spPr>
              <a:xfrm>
                <a:off x="2698822" y="76381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0" name="Oval 219">
                <a:extLst>
                  <a:ext uri="{FF2B5EF4-FFF2-40B4-BE49-F238E27FC236}">
                    <a16:creationId xmlns:a16="http://schemas.microsoft.com/office/drawing/2014/main" id="{FE05C83D-F7EB-3E43-9745-012440A2A436}"/>
                  </a:ext>
                </a:extLst>
              </p:cNvPr>
              <p:cNvSpPr/>
              <p:nvPr/>
            </p:nvSpPr>
            <p:spPr>
              <a:xfrm>
                <a:off x="2561111" y="103373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1" name="Oval 220">
                <a:extLst>
                  <a:ext uri="{FF2B5EF4-FFF2-40B4-BE49-F238E27FC236}">
                    <a16:creationId xmlns:a16="http://schemas.microsoft.com/office/drawing/2014/main" id="{B8CA2639-B451-1B40-B321-EB6D430B3082}"/>
                  </a:ext>
                </a:extLst>
              </p:cNvPr>
              <p:cNvSpPr/>
              <p:nvPr/>
            </p:nvSpPr>
            <p:spPr>
              <a:xfrm>
                <a:off x="3234311" y="170411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2" name="Oval 221">
                <a:extLst>
                  <a:ext uri="{FF2B5EF4-FFF2-40B4-BE49-F238E27FC236}">
                    <a16:creationId xmlns:a16="http://schemas.microsoft.com/office/drawing/2014/main" id="{25836ABF-F2F7-7949-912A-D05478C7718C}"/>
                  </a:ext>
                </a:extLst>
              </p:cNvPr>
              <p:cNvSpPr/>
              <p:nvPr/>
            </p:nvSpPr>
            <p:spPr>
              <a:xfrm>
                <a:off x="3627801" y="1134317"/>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3" name="Oval 222">
                <a:extLst>
                  <a:ext uri="{FF2B5EF4-FFF2-40B4-BE49-F238E27FC236}">
                    <a16:creationId xmlns:a16="http://schemas.microsoft.com/office/drawing/2014/main" id="{F37F102E-3E30-1848-A584-F2F702734707}"/>
                  </a:ext>
                </a:extLst>
              </p:cNvPr>
              <p:cNvSpPr/>
              <p:nvPr/>
            </p:nvSpPr>
            <p:spPr>
              <a:xfrm>
                <a:off x="3584307" y="1593794"/>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4" name="Oval 223">
                <a:extLst>
                  <a:ext uri="{FF2B5EF4-FFF2-40B4-BE49-F238E27FC236}">
                    <a16:creationId xmlns:a16="http://schemas.microsoft.com/office/drawing/2014/main" id="{A20BF7E3-8D3D-F540-9418-7CB5FB4E2241}"/>
                  </a:ext>
                </a:extLst>
              </p:cNvPr>
              <p:cNvSpPr/>
              <p:nvPr/>
            </p:nvSpPr>
            <p:spPr>
              <a:xfrm>
                <a:off x="3876254" y="186921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6" name="Oval 225">
                <a:extLst>
                  <a:ext uri="{FF2B5EF4-FFF2-40B4-BE49-F238E27FC236}">
                    <a16:creationId xmlns:a16="http://schemas.microsoft.com/office/drawing/2014/main" id="{6C1406C0-2FE9-5244-8D0E-912808B46FC0}"/>
                  </a:ext>
                </a:extLst>
              </p:cNvPr>
              <p:cNvSpPr/>
              <p:nvPr/>
            </p:nvSpPr>
            <p:spPr>
              <a:xfrm>
                <a:off x="3728385" y="340701"/>
                <a:ext cx="200025" cy="2011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8" name="Oval 227">
                <a:extLst>
                  <a:ext uri="{FF2B5EF4-FFF2-40B4-BE49-F238E27FC236}">
                    <a16:creationId xmlns:a16="http://schemas.microsoft.com/office/drawing/2014/main" id="{8669C6DE-B8CD-564F-8FE6-3C85373CABD1}"/>
                  </a:ext>
                </a:extLst>
              </p:cNvPr>
              <p:cNvSpPr/>
              <p:nvPr/>
            </p:nvSpPr>
            <p:spPr>
              <a:xfrm>
                <a:off x="1636391" y="2088884"/>
                <a:ext cx="200025" cy="20116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9" name="Oval 228">
                <a:extLst>
                  <a:ext uri="{FF2B5EF4-FFF2-40B4-BE49-F238E27FC236}">
                    <a16:creationId xmlns:a16="http://schemas.microsoft.com/office/drawing/2014/main" id="{A352130F-4EE2-C54B-A915-BAF4C30589D9}"/>
                  </a:ext>
                </a:extLst>
              </p:cNvPr>
              <p:cNvSpPr/>
              <p:nvPr/>
            </p:nvSpPr>
            <p:spPr>
              <a:xfrm>
                <a:off x="2021877" y="629907"/>
                <a:ext cx="200025" cy="2011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30" name="Oval 229">
                <a:extLst>
                  <a:ext uri="{FF2B5EF4-FFF2-40B4-BE49-F238E27FC236}">
                    <a16:creationId xmlns:a16="http://schemas.microsoft.com/office/drawing/2014/main" id="{7D235FC4-9C7D-A148-807E-CED28244BFDA}"/>
                  </a:ext>
                </a:extLst>
              </p:cNvPr>
              <p:cNvSpPr/>
              <p:nvPr/>
            </p:nvSpPr>
            <p:spPr>
              <a:xfrm>
                <a:off x="2044532" y="2732156"/>
                <a:ext cx="200025" cy="20116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1" name="Oval 230">
                <a:extLst>
                  <a:ext uri="{FF2B5EF4-FFF2-40B4-BE49-F238E27FC236}">
                    <a16:creationId xmlns:a16="http://schemas.microsoft.com/office/drawing/2014/main" id="{6641A61E-F79A-404D-9A44-484638F5652D}"/>
                  </a:ext>
                </a:extLst>
              </p:cNvPr>
              <p:cNvSpPr/>
              <p:nvPr/>
            </p:nvSpPr>
            <p:spPr>
              <a:xfrm>
                <a:off x="4204046" y="2393596"/>
                <a:ext cx="200025" cy="2011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2" name="Oval 231">
                <a:extLst>
                  <a:ext uri="{FF2B5EF4-FFF2-40B4-BE49-F238E27FC236}">
                    <a16:creationId xmlns:a16="http://schemas.microsoft.com/office/drawing/2014/main" id="{878ED208-5D44-614D-8150-2D5BA9606ADB}"/>
                  </a:ext>
                </a:extLst>
              </p:cNvPr>
              <p:cNvSpPr/>
              <p:nvPr/>
            </p:nvSpPr>
            <p:spPr>
              <a:xfrm>
                <a:off x="3304238" y="272943"/>
                <a:ext cx="200025" cy="2011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grpSp>
        <p:nvGrpSpPr>
          <p:cNvPr id="7" name="Group 6">
            <a:extLst>
              <a:ext uri="{FF2B5EF4-FFF2-40B4-BE49-F238E27FC236}">
                <a16:creationId xmlns:a16="http://schemas.microsoft.com/office/drawing/2014/main" id="{7D778C2A-86B2-6842-8579-326145188CC4}"/>
              </a:ext>
            </a:extLst>
          </p:cNvPr>
          <p:cNvGrpSpPr/>
          <p:nvPr/>
        </p:nvGrpSpPr>
        <p:grpSpPr>
          <a:xfrm>
            <a:off x="4689104" y="3692687"/>
            <a:ext cx="2813792" cy="3086217"/>
            <a:chOff x="7586537" y="-424901"/>
            <a:chExt cx="2813792" cy="3086217"/>
          </a:xfrm>
        </p:grpSpPr>
        <p:sp>
          <p:nvSpPr>
            <p:cNvPr id="234" name="Oval 233">
              <a:extLst>
                <a:ext uri="{FF2B5EF4-FFF2-40B4-BE49-F238E27FC236}">
                  <a16:creationId xmlns:a16="http://schemas.microsoft.com/office/drawing/2014/main" id="{9F7649B8-BD02-F44A-9924-0527C03A7110}"/>
                </a:ext>
              </a:extLst>
            </p:cNvPr>
            <p:cNvSpPr/>
            <p:nvPr/>
          </p:nvSpPr>
          <p:spPr>
            <a:xfrm>
              <a:off x="7586537" y="-424901"/>
              <a:ext cx="2377440" cy="237744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5" name="Oval 234">
              <a:extLst>
                <a:ext uri="{FF2B5EF4-FFF2-40B4-BE49-F238E27FC236}">
                  <a16:creationId xmlns:a16="http://schemas.microsoft.com/office/drawing/2014/main" id="{8BB9503A-7193-8A49-8DCC-C20673E84690}"/>
                </a:ext>
              </a:extLst>
            </p:cNvPr>
            <p:cNvSpPr/>
            <p:nvPr/>
          </p:nvSpPr>
          <p:spPr>
            <a:xfrm>
              <a:off x="9521062" y="48016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6" name="Oval 235">
              <a:extLst>
                <a:ext uri="{FF2B5EF4-FFF2-40B4-BE49-F238E27FC236}">
                  <a16:creationId xmlns:a16="http://schemas.microsoft.com/office/drawing/2014/main" id="{32148D11-64C9-FA45-8729-734E9AFD9CFB}"/>
                </a:ext>
              </a:extLst>
            </p:cNvPr>
            <p:cNvSpPr/>
            <p:nvPr/>
          </p:nvSpPr>
          <p:spPr>
            <a:xfrm>
              <a:off x="8796212" y="228982"/>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7" name="Oval 236">
              <a:extLst>
                <a:ext uri="{FF2B5EF4-FFF2-40B4-BE49-F238E27FC236}">
                  <a16:creationId xmlns:a16="http://schemas.microsoft.com/office/drawing/2014/main" id="{77D570E3-9DC9-3244-921D-98CC3D5CD3F3}"/>
                </a:ext>
              </a:extLst>
            </p:cNvPr>
            <p:cNvSpPr/>
            <p:nvPr/>
          </p:nvSpPr>
          <p:spPr>
            <a:xfrm>
              <a:off x="9197213" y="-12353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8" name="Oval 237">
              <a:extLst>
                <a:ext uri="{FF2B5EF4-FFF2-40B4-BE49-F238E27FC236}">
                  <a16:creationId xmlns:a16="http://schemas.microsoft.com/office/drawing/2014/main" id="{F932EBF4-5FF7-F143-849F-A4826E3A7809}"/>
                </a:ext>
              </a:extLst>
            </p:cNvPr>
            <p:cNvSpPr/>
            <p:nvPr/>
          </p:nvSpPr>
          <p:spPr>
            <a:xfrm>
              <a:off x="8775257" y="1597410"/>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9" name="Oval 238">
              <a:extLst>
                <a:ext uri="{FF2B5EF4-FFF2-40B4-BE49-F238E27FC236}">
                  <a16:creationId xmlns:a16="http://schemas.microsoft.com/office/drawing/2014/main" id="{47FA3935-BF29-D64B-8515-BC89B93E04C5}"/>
                </a:ext>
              </a:extLst>
            </p:cNvPr>
            <p:cNvSpPr/>
            <p:nvPr/>
          </p:nvSpPr>
          <p:spPr>
            <a:xfrm>
              <a:off x="8811030" y="120744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0" name="Oval 239">
              <a:extLst>
                <a:ext uri="{FF2B5EF4-FFF2-40B4-BE49-F238E27FC236}">
                  <a16:creationId xmlns:a16="http://schemas.microsoft.com/office/drawing/2014/main" id="{34D0CEDC-6031-D647-8B7E-8C72DCD17073}"/>
                </a:ext>
              </a:extLst>
            </p:cNvPr>
            <p:cNvSpPr/>
            <p:nvPr/>
          </p:nvSpPr>
          <p:spPr>
            <a:xfrm>
              <a:off x="8409302" y="1142920"/>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41" name="Oval 240">
              <a:extLst>
                <a:ext uri="{FF2B5EF4-FFF2-40B4-BE49-F238E27FC236}">
                  <a16:creationId xmlns:a16="http://schemas.microsoft.com/office/drawing/2014/main" id="{D05CA639-7962-BB42-9797-528087652A69}"/>
                </a:ext>
              </a:extLst>
            </p:cNvPr>
            <p:cNvSpPr/>
            <p:nvPr/>
          </p:nvSpPr>
          <p:spPr>
            <a:xfrm>
              <a:off x="8207289" y="139008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2" name="Oval 241">
              <a:extLst>
                <a:ext uri="{FF2B5EF4-FFF2-40B4-BE49-F238E27FC236}">
                  <a16:creationId xmlns:a16="http://schemas.microsoft.com/office/drawing/2014/main" id="{680B9C3C-A6A7-FC4A-867C-E7873DC72BDA}"/>
                </a:ext>
              </a:extLst>
            </p:cNvPr>
            <p:cNvSpPr/>
            <p:nvPr/>
          </p:nvSpPr>
          <p:spPr>
            <a:xfrm>
              <a:off x="8432215" y="59980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3" name="Oval 242">
              <a:extLst>
                <a:ext uri="{FF2B5EF4-FFF2-40B4-BE49-F238E27FC236}">
                  <a16:creationId xmlns:a16="http://schemas.microsoft.com/office/drawing/2014/main" id="{EA810869-148C-7D4A-A482-E8162C5B2EA1}"/>
                </a:ext>
              </a:extLst>
            </p:cNvPr>
            <p:cNvSpPr/>
            <p:nvPr/>
          </p:nvSpPr>
          <p:spPr>
            <a:xfrm>
              <a:off x="8137844" y="76381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4" name="Oval 243">
              <a:extLst>
                <a:ext uri="{FF2B5EF4-FFF2-40B4-BE49-F238E27FC236}">
                  <a16:creationId xmlns:a16="http://schemas.microsoft.com/office/drawing/2014/main" id="{5C37758D-EEA4-B745-8FC3-E0A1E485392C}"/>
                </a:ext>
              </a:extLst>
            </p:cNvPr>
            <p:cNvSpPr/>
            <p:nvPr/>
          </p:nvSpPr>
          <p:spPr>
            <a:xfrm>
              <a:off x="7930334" y="579974"/>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5" name="Oval 244">
              <a:extLst>
                <a:ext uri="{FF2B5EF4-FFF2-40B4-BE49-F238E27FC236}">
                  <a16:creationId xmlns:a16="http://schemas.microsoft.com/office/drawing/2014/main" id="{50CC14D1-D185-124D-927B-DE46DEBD9B7E}"/>
                </a:ext>
              </a:extLst>
            </p:cNvPr>
            <p:cNvSpPr/>
            <p:nvPr/>
          </p:nvSpPr>
          <p:spPr>
            <a:xfrm>
              <a:off x="7794606" y="916457"/>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6" name="Oval 245">
              <a:extLst>
                <a:ext uri="{FF2B5EF4-FFF2-40B4-BE49-F238E27FC236}">
                  <a16:creationId xmlns:a16="http://schemas.microsoft.com/office/drawing/2014/main" id="{79091077-D981-A142-B39D-4F4A6620502D}"/>
                </a:ext>
              </a:extLst>
            </p:cNvPr>
            <p:cNvSpPr/>
            <p:nvPr/>
          </p:nvSpPr>
          <p:spPr>
            <a:xfrm>
              <a:off x="7805622" y="27197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7" name="Oval 246">
              <a:extLst>
                <a:ext uri="{FF2B5EF4-FFF2-40B4-BE49-F238E27FC236}">
                  <a16:creationId xmlns:a16="http://schemas.microsoft.com/office/drawing/2014/main" id="{C7259141-6E4A-2742-9318-51D5ED471683}"/>
                </a:ext>
              </a:extLst>
            </p:cNvPr>
            <p:cNvSpPr/>
            <p:nvPr/>
          </p:nvSpPr>
          <p:spPr>
            <a:xfrm>
              <a:off x="8467046" y="20344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8" name="Oval 247">
              <a:extLst>
                <a:ext uri="{FF2B5EF4-FFF2-40B4-BE49-F238E27FC236}">
                  <a16:creationId xmlns:a16="http://schemas.microsoft.com/office/drawing/2014/main" id="{E726959B-D475-7A44-8F1C-2045ECC7022E}"/>
                </a:ext>
              </a:extLst>
            </p:cNvPr>
            <p:cNvSpPr/>
            <p:nvPr/>
          </p:nvSpPr>
          <p:spPr>
            <a:xfrm>
              <a:off x="8626791" y="-12155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9" name="Oval 248">
              <a:extLst>
                <a:ext uri="{FF2B5EF4-FFF2-40B4-BE49-F238E27FC236}">
                  <a16:creationId xmlns:a16="http://schemas.microsoft.com/office/drawing/2014/main" id="{6FEF6713-E9FA-914B-AF7C-7D738400571D}"/>
                </a:ext>
              </a:extLst>
            </p:cNvPr>
            <p:cNvSpPr/>
            <p:nvPr/>
          </p:nvSpPr>
          <p:spPr>
            <a:xfrm>
              <a:off x="8340352" y="-18214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0" name="Oval 249">
              <a:extLst>
                <a:ext uri="{FF2B5EF4-FFF2-40B4-BE49-F238E27FC236}">
                  <a16:creationId xmlns:a16="http://schemas.microsoft.com/office/drawing/2014/main" id="{5F135D5F-3705-3049-AFAE-78A44F1C752E}"/>
                </a:ext>
              </a:extLst>
            </p:cNvPr>
            <p:cNvSpPr/>
            <p:nvPr/>
          </p:nvSpPr>
          <p:spPr>
            <a:xfrm>
              <a:off x="8202641" y="8776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1" name="Oval 250">
              <a:extLst>
                <a:ext uri="{FF2B5EF4-FFF2-40B4-BE49-F238E27FC236}">
                  <a16:creationId xmlns:a16="http://schemas.microsoft.com/office/drawing/2014/main" id="{161F20B3-79EF-F74B-9081-CD4BA9882633}"/>
                </a:ext>
              </a:extLst>
            </p:cNvPr>
            <p:cNvSpPr/>
            <p:nvPr/>
          </p:nvSpPr>
          <p:spPr>
            <a:xfrm>
              <a:off x="8875841" y="75815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2" name="Oval 251">
              <a:extLst>
                <a:ext uri="{FF2B5EF4-FFF2-40B4-BE49-F238E27FC236}">
                  <a16:creationId xmlns:a16="http://schemas.microsoft.com/office/drawing/2014/main" id="{CF06D261-6236-1849-BE25-691C6A699FCD}"/>
                </a:ext>
              </a:extLst>
            </p:cNvPr>
            <p:cNvSpPr/>
            <p:nvPr/>
          </p:nvSpPr>
          <p:spPr>
            <a:xfrm>
              <a:off x="9269331" y="18835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3" name="Oval 252">
              <a:extLst>
                <a:ext uri="{FF2B5EF4-FFF2-40B4-BE49-F238E27FC236}">
                  <a16:creationId xmlns:a16="http://schemas.microsoft.com/office/drawing/2014/main" id="{9151FDAD-D97A-1645-BD35-CFBA4C139C38}"/>
                </a:ext>
              </a:extLst>
            </p:cNvPr>
            <p:cNvSpPr/>
            <p:nvPr/>
          </p:nvSpPr>
          <p:spPr>
            <a:xfrm>
              <a:off x="9225837" y="647830"/>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4" name="Oval 253">
              <a:extLst>
                <a:ext uri="{FF2B5EF4-FFF2-40B4-BE49-F238E27FC236}">
                  <a16:creationId xmlns:a16="http://schemas.microsoft.com/office/drawing/2014/main" id="{5BFD24C3-8ECC-CE41-90D7-E2A5E259D069}"/>
                </a:ext>
              </a:extLst>
            </p:cNvPr>
            <p:cNvSpPr/>
            <p:nvPr/>
          </p:nvSpPr>
          <p:spPr>
            <a:xfrm>
              <a:off x="9517784" y="92325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55" name="Group 254">
              <a:extLst>
                <a:ext uri="{FF2B5EF4-FFF2-40B4-BE49-F238E27FC236}">
                  <a16:creationId xmlns:a16="http://schemas.microsoft.com/office/drawing/2014/main" id="{6A748C6B-2857-684E-BBF6-89FA9DD2594E}"/>
                </a:ext>
              </a:extLst>
            </p:cNvPr>
            <p:cNvGrpSpPr/>
            <p:nvPr/>
          </p:nvGrpSpPr>
          <p:grpSpPr>
            <a:xfrm>
              <a:off x="9431545" y="1692532"/>
              <a:ext cx="968784" cy="968784"/>
              <a:chOff x="10510835" y="3031012"/>
              <a:chExt cx="968784" cy="968784"/>
            </a:xfrm>
          </p:grpSpPr>
          <p:sp>
            <p:nvSpPr>
              <p:cNvPr id="256" name="Oval 255">
                <a:extLst>
                  <a:ext uri="{FF2B5EF4-FFF2-40B4-BE49-F238E27FC236}">
                    <a16:creationId xmlns:a16="http://schemas.microsoft.com/office/drawing/2014/main" id="{C6102AF3-0F88-9E45-A257-C68C8A9DA1FF}"/>
                  </a:ext>
                </a:extLst>
              </p:cNvPr>
              <p:cNvSpPr/>
              <p:nvPr/>
            </p:nvSpPr>
            <p:spPr>
              <a:xfrm>
                <a:off x="10849829" y="3141878"/>
                <a:ext cx="200025" cy="2011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7" name="Oval 256">
                <a:extLst>
                  <a:ext uri="{FF2B5EF4-FFF2-40B4-BE49-F238E27FC236}">
                    <a16:creationId xmlns:a16="http://schemas.microsoft.com/office/drawing/2014/main" id="{17499F59-2999-8743-BFE2-E0FA3473F2EA}"/>
                  </a:ext>
                </a:extLst>
              </p:cNvPr>
              <p:cNvSpPr/>
              <p:nvPr/>
            </p:nvSpPr>
            <p:spPr>
              <a:xfrm>
                <a:off x="10959571" y="3715218"/>
                <a:ext cx="200025" cy="20116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8" name="Oval 257">
                <a:extLst>
                  <a:ext uri="{FF2B5EF4-FFF2-40B4-BE49-F238E27FC236}">
                    <a16:creationId xmlns:a16="http://schemas.microsoft.com/office/drawing/2014/main" id="{BD1703B4-4318-8147-9BE9-D9F7E7D2BD01}"/>
                  </a:ext>
                </a:extLst>
              </p:cNvPr>
              <p:cNvSpPr/>
              <p:nvPr/>
            </p:nvSpPr>
            <p:spPr>
              <a:xfrm>
                <a:off x="10603012" y="3314726"/>
                <a:ext cx="200025" cy="20116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9" name="Oval 258">
                <a:extLst>
                  <a:ext uri="{FF2B5EF4-FFF2-40B4-BE49-F238E27FC236}">
                    <a16:creationId xmlns:a16="http://schemas.microsoft.com/office/drawing/2014/main" id="{2CF840F2-A337-5A44-BFDF-7AF2FA657A7D}"/>
                  </a:ext>
                </a:extLst>
              </p:cNvPr>
              <p:cNvSpPr/>
              <p:nvPr/>
            </p:nvSpPr>
            <p:spPr>
              <a:xfrm>
                <a:off x="10666555" y="3636389"/>
                <a:ext cx="200025" cy="2011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60" name="Oval 259">
                <a:extLst>
                  <a:ext uri="{FF2B5EF4-FFF2-40B4-BE49-F238E27FC236}">
                    <a16:creationId xmlns:a16="http://schemas.microsoft.com/office/drawing/2014/main" id="{B7B76825-C444-9844-8CE9-0D0F9088BA68}"/>
                  </a:ext>
                </a:extLst>
              </p:cNvPr>
              <p:cNvSpPr/>
              <p:nvPr/>
            </p:nvSpPr>
            <p:spPr>
              <a:xfrm>
                <a:off x="10895214" y="3440704"/>
                <a:ext cx="200025" cy="20116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1" name="Oval 260">
                <a:extLst>
                  <a:ext uri="{FF2B5EF4-FFF2-40B4-BE49-F238E27FC236}">
                    <a16:creationId xmlns:a16="http://schemas.microsoft.com/office/drawing/2014/main" id="{5C9E3823-7B8B-7E41-8F20-38592CAD9408}"/>
                  </a:ext>
                </a:extLst>
              </p:cNvPr>
              <p:cNvSpPr/>
              <p:nvPr/>
            </p:nvSpPr>
            <p:spPr>
              <a:xfrm>
                <a:off x="11185286" y="3490694"/>
                <a:ext cx="200025" cy="2011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2" name="Oval 261">
                <a:extLst>
                  <a:ext uri="{FF2B5EF4-FFF2-40B4-BE49-F238E27FC236}">
                    <a16:creationId xmlns:a16="http://schemas.microsoft.com/office/drawing/2014/main" id="{FE550F40-DD53-344E-ABF6-89BFF859A5E0}"/>
                  </a:ext>
                </a:extLst>
              </p:cNvPr>
              <p:cNvSpPr/>
              <p:nvPr/>
            </p:nvSpPr>
            <p:spPr>
              <a:xfrm>
                <a:off x="11096647" y="3214142"/>
                <a:ext cx="200025" cy="2011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3" name="Oval 262">
                <a:extLst>
                  <a:ext uri="{FF2B5EF4-FFF2-40B4-BE49-F238E27FC236}">
                    <a16:creationId xmlns:a16="http://schemas.microsoft.com/office/drawing/2014/main" id="{B2ECA704-ED9B-1A42-B233-CB9B18D1A3B0}"/>
                  </a:ext>
                </a:extLst>
              </p:cNvPr>
              <p:cNvSpPr/>
              <p:nvPr/>
            </p:nvSpPr>
            <p:spPr>
              <a:xfrm>
                <a:off x="10510835" y="3031012"/>
                <a:ext cx="968784" cy="968784"/>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938040225"/>
      </p:ext>
    </p:extLst>
  </p:cSld>
  <p:clrMapOvr>
    <a:masterClrMapping/>
  </p:clrMapOvr>
</p:sld>
</file>

<file path=ppt/theme/theme1.xml><?xml version="1.0" encoding="utf-8"?>
<a:theme xmlns:a="http://schemas.openxmlformats.org/drawingml/2006/main" name="IpasBrand2022">
  <a:themeElements>
    <a:clrScheme name="Ipas brand refresh 2022">
      <a:dk1>
        <a:srgbClr val="000000"/>
      </a:dk1>
      <a:lt1>
        <a:srgbClr val="FFFFFF"/>
      </a:lt1>
      <a:dk2>
        <a:srgbClr val="44546A"/>
      </a:dk2>
      <a:lt2>
        <a:srgbClr val="E7E6E6"/>
      </a:lt2>
      <a:accent1>
        <a:srgbClr val="F15928"/>
      </a:accent1>
      <a:accent2>
        <a:srgbClr val="F9ED7D"/>
      </a:accent2>
      <a:accent3>
        <a:srgbClr val="2E3856"/>
      </a:accent3>
      <a:accent4>
        <a:srgbClr val="D8B39C"/>
      </a:accent4>
      <a:accent5>
        <a:srgbClr val="C0CEC8"/>
      </a:accent5>
      <a:accent6>
        <a:srgbClr val="F79C7F"/>
      </a:accent6>
      <a:hlink>
        <a:srgbClr val="2E3856"/>
      </a:hlink>
      <a:folHlink>
        <a:srgbClr val="5860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pasBrand2022" id="{2137E430-15F2-6D46-ACFF-5555DA3BE6DC}" vid="{3F06E0BC-B056-5841-88DE-4FDE1A61DD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B50D5B38FCC840A7CF1B7A46A9DA5F" ma:contentTypeVersion="23" ma:contentTypeDescription="Create a new document." ma:contentTypeScope="" ma:versionID="c66786516c4cfec90d7f966dd33e293e">
  <xsd:schema xmlns:xsd="http://www.w3.org/2001/XMLSchema" xmlns:xs="http://www.w3.org/2001/XMLSchema" xmlns:p="http://schemas.microsoft.com/office/2006/metadata/properties" xmlns:ns2="c99d05fb-4e8f-4b87-8e2d-ae28f7e395a8" xmlns:ns3="bde3d734-8288-46d8-8b17-572cb4539444" targetNamespace="http://schemas.microsoft.com/office/2006/metadata/properties" ma:root="true" ma:fieldsID="18cf6600c37c6bdf4c41b54890c43666" ns2:_="" ns3:_="">
    <xsd:import namespace="c99d05fb-4e8f-4b87-8e2d-ae28f7e395a8"/>
    <xsd:import namespace="bde3d734-8288-46d8-8b17-572cb453944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9d05fb-4e8f-4b87-8e2d-ae28f7e395a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e3d734-8288-46d8-8b17-572cb453944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C1C980-74D1-4AD1-8B24-87053024CAB4}">
  <ds:schemaRefs>
    <ds:schemaRef ds:uri="http://purl.org/dc/dcmitype/"/>
    <ds:schemaRef ds:uri="http://schemas.microsoft.com/office/2006/documentManagement/types"/>
    <ds:schemaRef ds:uri="http://purl.org/dc/elements/1.1/"/>
    <ds:schemaRef ds:uri="bde3d734-8288-46d8-8b17-572cb4539444"/>
    <ds:schemaRef ds:uri="http://schemas.openxmlformats.org/package/2006/metadata/core-properties"/>
    <ds:schemaRef ds:uri="http://schemas.microsoft.com/office/infopath/2007/PartnerControls"/>
    <ds:schemaRef ds:uri="http://purl.org/dc/terms/"/>
    <ds:schemaRef ds:uri="c99d05fb-4e8f-4b87-8e2d-ae28f7e395a8"/>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3188E9B-0394-4CB5-BD45-CA599A7A6F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9d05fb-4e8f-4b87-8e2d-ae28f7e395a8"/>
    <ds:schemaRef ds:uri="bde3d734-8288-46d8-8b17-572cb45394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1A1B8E-FF03-420C-8099-1927A15C76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IpasBrand2022</Template>
  <TotalTime>3346</TotalTime>
  <Words>7588</Words>
  <Application>Microsoft Macintosh PowerPoint</Application>
  <PresentationFormat>Widescreen</PresentationFormat>
  <Paragraphs>577</Paragraphs>
  <Slides>84</Slides>
  <Notes>65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84</vt:i4>
      </vt:variant>
    </vt:vector>
  </HeadingPairs>
  <TitlesOfParts>
    <vt:vector size="91" baseType="lpstr">
      <vt:lpstr>Arial</vt:lpstr>
      <vt:lpstr>Arial,Sans-Serif</vt:lpstr>
      <vt:lpstr>Calibri</vt:lpstr>
      <vt:lpstr>Symbol</vt:lpstr>
      <vt:lpstr>Wingdings</vt:lpstr>
      <vt:lpstr>Yrsa Light</vt:lpstr>
      <vt:lpstr>IpasBrand2022</vt:lpstr>
      <vt:lpstr>PowerPoint Presentation</vt:lpstr>
      <vt:lpstr>Contents  </vt:lpstr>
      <vt:lpstr>Disability Inclusion 101</vt:lpstr>
      <vt:lpstr>Overview</vt:lpstr>
      <vt:lpstr>The charity and medical models of disability</vt:lpstr>
      <vt:lpstr>Consequences of the charity and medical models of disability</vt:lpstr>
      <vt:lpstr>The social or human rights-based model of disability</vt:lpstr>
      <vt:lpstr>Consequences of the social/rights-based model of disability</vt:lpstr>
      <vt:lpstr>PowerPoint Presentation</vt:lpstr>
      <vt:lpstr>United Nations Convention on the Rights of Persons with Disabilities (CRPD)</vt:lpstr>
      <vt:lpstr>PowerPoint Presentation</vt:lpstr>
      <vt:lpstr>UN CRPD Article 6: Women with disabilities</vt:lpstr>
      <vt:lpstr>UN CRPD Article 25: Health</vt:lpstr>
      <vt:lpstr>PowerPoint Presentation</vt:lpstr>
      <vt:lpstr>PowerPoint Presentation</vt:lpstr>
      <vt:lpstr>PowerPoint Presentation</vt:lpstr>
      <vt:lpstr>Cross the Line</vt:lpstr>
      <vt:lpstr>Virtual participation tools</vt:lpstr>
      <vt:lpstr>Cross the line if…</vt:lpstr>
      <vt:lpstr>Cross the line if…</vt:lpstr>
      <vt:lpstr>Thank you—let’s go back to the other side.</vt:lpstr>
      <vt:lpstr>Cross the line if…</vt:lpstr>
      <vt:lpstr>Thank you—let’s go back to the other side.</vt:lpstr>
      <vt:lpstr>Cross the line if…</vt:lpstr>
      <vt:lpstr>Thank you—let’s go back to the other side.</vt:lpstr>
      <vt:lpstr>you have not known what to do or say when meeting someone with a physical disability.</vt:lpstr>
      <vt:lpstr>Thank you—let’s go back to the other side.</vt:lpstr>
      <vt:lpstr>PowerPoint Presentation</vt:lpstr>
      <vt:lpstr>Thank you—let’s go back to the other side.</vt:lpstr>
      <vt:lpstr>you or someone you know has provided sexual and reproductive health services to someone with a disability.</vt:lpstr>
      <vt:lpstr>Thank you—let’s go back to the other side.</vt:lpstr>
      <vt:lpstr>Thank you!</vt:lpstr>
      <vt:lpstr> </vt:lpstr>
      <vt:lpstr>The Wall</vt:lpstr>
      <vt:lpstr>The building blocks of disability and inclusion</vt:lpstr>
      <vt:lpstr>Barriers to inclusion</vt:lpstr>
      <vt:lpstr>Barriers to inclusion</vt:lpstr>
      <vt:lpstr>Optional extras</vt:lpstr>
      <vt:lpstr>UN CRPD Article 6: Women with disabilities </vt:lpstr>
      <vt:lpstr>UN CRPD Article 25: Health</vt:lpstr>
      <vt:lpstr>PowerPoint Presentation</vt:lpstr>
      <vt:lpstr>PowerPoint Presentation</vt:lpstr>
      <vt:lpstr>Language and Terminology, Part 1</vt:lpstr>
      <vt:lpstr>PowerPoint Presentation</vt:lpstr>
      <vt:lpstr>The charity or medical model of disability</vt:lpstr>
      <vt:lpstr>PowerPoint Presentation</vt:lpstr>
      <vt:lpstr>United Nations Convention on the Rights of Persons with Disabilities (UN CRPD)</vt:lpstr>
      <vt:lpstr>Language and Terminology, Part 2</vt:lpstr>
      <vt:lpstr>SCENARIO: A client requesting services has a mobility impairment…</vt:lpstr>
      <vt:lpstr>Put yourself in the client’s shoes…</vt:lpstr>
      <vt:lpstr>A deaf client who uses sign language is seeking services… </vt:lpstr>
      <vt:lpstr>PowerPoint Presentation</vt:lpstr>
      <vt:lpstr>PowerPoint Presentation</vt:lpstr>
      <vt:lpstr>PowerPoint Presentation</vt:lpstr>
      <vt:lpstr>Key messages</vt:lpstr>
      <vt:lpstr>Reasons Why</vt:lpstr>
      <vt:lpstr>Reasons Why Breakout room instructions</vt:lpstr>
      <vt:lpstr>What are all the reasons why…</vt:lpstr>
      <vt:lpstr>Breakout Room 1: What are all the reasons why people living with disabilities have sex?</vt:lpstr>
      <vt:lpstr>Breakout Room 2: What are all the reasons why people living with disabilities become pregnant?</vt:lpstr>
      <vt:lpstr>Breakout Room 3: What are all the reasons why people living with a disability have an abortion?</vt:lpstr>
      <vt:lpstr>Breakout Room 4: What are all the reasons why people living with a disability make decisions about their pregnancy that they don’t want to make?</vt:lpstr>
      <vt:lpstr>PowerPoint Presentation</vt:lpstr>
      <vt:lpstr>Small-group discussion</vt:lpstr>
      <vt:lpstr>Reasons why people living with a disability make decisions they don’t want to make</vt:lpstr>
      <vt:lpstr>Reflection</vt:lpstr>
      <vt:lpstr>Key messages</vt:lpstr>
      <vt:lpstr>Why Did She Die? Rita’s story </vt:lpstr>
      <vt:lpstr>PowerPoint Presentation</vt:lpstr>
      <vt:lpstr>Why Did She Die?  Rita’s story (Page 1 of 6)</vt:lpstr>
      <vt:lpstr>PowerPoint Presentation</vt:lpstr>
      <vt:lpstr>PowerPoint Presentation</vt:lpstr>
      <vt:lpstr>PowerPoint Presentation</vt:lpstr>
      <vt:lpstr>PowerPoint Presentation</vt:lpstr>
      <vt:lpstr>PowerPoint Presentation</vt:lpstr>
      <vt:lpstr>Why did Rita die?</vt:lpstr>
      <vt:lpstr>Closing discussion</vt:lpstr>
      <vt:lpstr>The Last Abortion </vt:lpstr>
      <vt:lpstr>The Last Abortion</vt:lpstr>
      <vt:lpstr>Six scenarios</vt:lpstr>
      <vt:lpstr>Continued</vt:lpstr>
      <vt:lpstr>Continued</vt:lpstr>
      <vt:lpstr>Go to Jamboard</vt:lpstr>
      <vt:lpstr>Key messages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inclusion in reproductive health programs: An orientation and values clarification toolkit</dc:title>
  <dc:creator>Jennifer Colletti</dc:creator>
  <cp:lastModifiedBy>Kristin Swanson</cp:lastModifiedBy>
  <cp:revision>275</cp:revision>
  <dcterms:created xsi:type="dcterms:W3CDTF">2021-08-20T15:10:41Z</dcterms:created>
  <dcterms:modified xsi:type="dcterms:W3CDTF">2022-02-28T17:10:53Z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0x01010079B50D5B38FCC840A7CF1B7A46A9DA5F</vt:lpwstr>
  </property>
</Properties>
</file>