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9"/>
    <p:restoredTop sz="85170" autoAdjust="0"/>
  </p:normalViewPr>
  <p:slideViewPr>
    <p:cSldViewPr>
      <p:cViewPr varScale="1">
        <p:scale>
          <a:sx n="63" d="100"/>
          <a:sy n="63" d="100"/>
        </p:scale>
        <p:origin x="984"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ACA2B17-235E-4FD4-83A5-2CFAD0B61C28}" type="datetimeFigureOut">
              <a:rPr lang="en-US" smtClean="0"/>
              <a:t>1/28/21</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AE28EF4-94BA-4D02-A23A-27808F77A05F}" type="slidenum">
              <a:rPr lang="en-US" smtClean="0"/>
              <a:t>‹#›</a:t>
            </a:fld>
            <a:endParaRPr lang="en-US"/>
          </a:p>
        </p:txBody>
      </p:sp>
    </p:spTree>
    <p:extLst>
      <p:ext uri="{BB962C8B-B14F-4D97-AF65-F5344CB8AC3E}">
        <p14:creationId xmlns:p14="http://schemas.microsoft.com/office/powerpoint/2010/main" val="87031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noProof="0" dirty="0"/>
              <a:t>La realidad es que los servicios de aborto seguro casi</a:t>
            </a:r>
            <a:r>
              <a:rPr lang="es-419" baseline="0" noProof="0" dirty="0"/>
              <a:t> no están disponi</a:t>
            </a:r>
            <a:r>
              <a:rPr lang="es-419" noProof="0" dirty="0"/>
              <a:t>bles para mujeres en entornos humanitario</a:t>
            </a:r>
            <a:r>
              <a:rPr lang="es-419" baseline="0" noProof="0" dirty="0"/>
              <a:t>s</a:t>
            </a:r>
            <a:r>
              <a:rPr lang="es-419" noProof="0" dirty="0"/>
              <a:t>. Pocas organizaciones los proporcionan</a:t>
            </a:r>
            <a:r>
              <a:rPr lang="es-419" baseline="0" noProof="0" dirty="0"/>
              <a:t> y la mayoría de las mujeres no tienen acceso a esos servicios. Examinemos las </a:t>
            </a:r>
            <a:r>
              <a:rPr lang="es-419" noProof="0" dirty="0"/>
              <a:t>razones para ello.</a:t>
            </a:r>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2</a:t>
            </a:fld>
            <a:endParaRPr lang="en-US"/>
          </a:p>
        </p:txBody>
      </p:sp>
    </p:spTree>
    <p:extLst>
      <p:ext uri="{BB962C8B-B14F-4D97-AF65-F5344CB8AC3E}">
        <p14:creationId xmlns:p14="http://schemas.microsoft.com/office/powerpoint/2010/main" val="64500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419" noProof="0" dirty="0">
                <a:solidFill>
                  <a:prstClr val="black"/>
                </a:solidFill>
              </a:rPr>
              <a:t>El documento “10 pasos” del IAWG destaca algunas de las mejores prácticas para iniciar programas de servicios de aborto seguro; éstas</a:t>
            </a:r>
            <a:r>
              <a:rPr lang="es-419" baseline="0" noProof="0" dirty="0">
                <a:solidFill>
                  <a:prstClr val="black"/>
                </a:solidFill>
              </a:rPr>
              <a:t> provienen de un pequeño e</a:t>
            </a:r>
            <a:r>
              <a:rPr lang="es-419" noProof="0" dirty="0">
                <a:solidFill>
                  <a:prstClr val="black"/>
                </a:solidFill>
              </a:rPr>
              <a:t>studio realizado en los organismos miembros</a:t>
            </a:r>
            <a:r>
              <a:rPr lang="es-419" baseline="0" noProof="0" dirty="0">
                <a:solidFill>
                  <a:prstClr val="black"/>
                </a:solidFill>
              </a:rPr>
              <a:t> del </a:t>
            </a:r>
            <a:r>
              <a:rPr lang="es-419" noProof="0" dirty="0">
                <a:solidFill>
                  <a:prstClr val="black"/>
                </a:solidFill>
              </a:rPr>
              <a:t>IAWG . Este documento está disponible por</a:t>
            </a:r>
            <a:r>
              <a:rPr lang="es-419" baseline="0" noProof="0" dirty="0">
                <a:solidFill>
                  <a:prstClr val="black"/>
                </a:solidFill>
              </a:rPr>
              <a:t> medio del sitio web del </a:t>
            </a:r>
            <a:r>
              <a:rPr lang="es-419" noProof="0" dirty="0">
                <a:solidFill>
                  <a:prstClr val="black"/>
                </a:solidFill>
              </a:rPr>
              <a:t>IAWG,</a:t>
            </a:r>
            <a:r>
              <a:rPr lang="es-419" baseline="0" noProof="0" dirty="0">
                <a:solidFill>
                  <a:prstClr val="black"/>
                </a:solidFill>
              </a:rPr>
              <a:t> en la dirección mostrada en esta diapositiva</a:t>
            </a:r>
            <a:r>
              <a:rPr lang="es-419" noProof="0" dirty="0">
                <a:solidFill>
                  <a:prstClr val="black"/>
                </a:solidFill>
              </a:rPr>
              <a:t> (http://iawg.net/resource/safe-abortion-care-10-steps-startingexpanding-programming/) </a:t>
            </a:r>
          </a:p>
          <a:p>
            <a:pPr lvl="0"/>
            <a:endParaRPr lang="es-419" noProof="0" dirty="0">
              <a:solidFill>
                <a:prstClr val="black"/>
              </a:solidFill>
            </a:endParaRPr>
          </a:p>
          <a:p>
            <a:pPr lvl="0"/>
            <a:r>
              <a:rPr lang="es-419" noProof="0" dirty="0">
                <a:solidFill>
                  <a:prstClr val="black"/>
                </a:solidFill>
              </a:rPr>
              <a:t>Los 10 pasos van desde </a:t>
            </a:r>
            <a:r>
              <a:rPr lang="es-419" i="1" noProof="0" dirty="0">
                <a:solidFill>
                  <a:prstClr val="black"/>
                </a:solidFill>
              </a:rPr>
              <a:t>entablar</a:t>
            </a:r>
            <a:r>
              <a:rPr lang="es-419" i="1" baseline="0" noProof="0" dirty="0">
                <a:solidFill>
                  <a:prstClr val="black"/>
                </a:solidFill>
              </a:rPr>
              <a:t> conversaciones</a:t>
            </a:r>
            <a:r>
              <a:rPr lang="es-419" i="1" noProof="0" dirty="0">
                <a:solidFill>
                  <a:prstClr val="black"/>
                </a:solidFill>
              </a:rPr>
              <a:t> francas sobre las ventajas y desventajas de iniciar programas de servicios de aborto seguro con el liderazgo de la organización</a:t>
            </a:r>
            <a:r>
              <a:rPr lang="es-419" i="0" noProof="0" dirty="0">
                <a:solidFill>
                  <a:prstClr val="black"/>
                </a:solidFill>
              </a:rPr>
              <a:t>,</a:t>
            </a:r>
            <a:r>
              <a:rPr lang="es-419" i="0" baseline="0" noProof="0" dirty="0">
                <a:solidFill>
                  <a:prstClr val="black"/>
                </a:solidFill>
              </a:rPr>
              <a:t> el prime</a:t>
            </a:r>
            <a:r>
              <a:rPr lang="es-419" noProof="0" dirty="0">
                <a:solidFill>
                  <a:prstClr val="black"/>
                </a:solidFill>
              </a:rPr>
              <a:t>r paso en la lista, hasta </a:t>
            </a:r>
            <a:r>
              <a:rPr lang="es-419" i="1" noProof="0" dirty="0">
                <a:solidFill>
                  <a:prstClr val="black"/>
                </a:solidFill>
              </a:rPr>
              <a:t>Desarrollar</a:t>
            </a:r>
            <a:r>
              <a:rPr lang="es-419" i="1" baseline="0" noProof="0" dirty="0">
                <a:solidFill>
                  <a:prstClr val="black"/>
                </a:solidFill>
              </a:rPr>
              <a:t> la capacidad clínica y administrativa para proporcionar servicios d</a:t>
            </a:r>
            <a:r>
              <a:rPr lang="es-419" i="1" noProof="0" dirty="0">
                <a:solidFill>
                  <a:prstClr val="black"/>
                </a:solidFill>
              </a:rPr>
              <a:t>e aborto seguro, </a:t>
            </a:r>
            <a:r>
              <a:rPr lang="es-419" i="0" noProof="0" dirty="0">
                <a:solidFill>
                  <a:prstClr val="black"/>
                </a:solidFill>
              </a:rPr>
              <a:t>el</a:t>
            </a:r>
            <a:r>
              <a:rPr lang="es-419" i="0" baseline="0" noProof="0" dirty="0">
                <a:solidFill>
                  <a:prstClr val="black"/>
                </a:solidFill>
              </a:rPr>
              <a:t> último paso</a:t>
            </a:r>
            <a:r>
              <a:rPr lang="es-419" noProof="0" dirty="0">
                <a:solidFill>
                  <a:prstClr val="black"/>
                </a:solidFill>
              </a:rPr>
              <a:t>. </a:t>
            </a:r>
          </a:p>
          <a:p>
            <a:pPr lvl="0"/>
            <a:endParaRPr lang="es-419" noProof="0" dirty="0">
              <a:solidFill>
                <a:prstClr val="black"/>
              </a:solidFill>
            </a:endParaRPr>
          </a:p>
          <a:p>
            <a:r>
              <a:rPr lang="es-419" noProof="0" dirty="0"/>
              <a:t>Los últimos 5 pasos</a:t>
            </a:r>
            <a:r>
              <a:rPr lang="es-419" baseline="0" noProof="0" dirty="0"/>
              <a:t> aparecen en la próxima diapositiva…</a:t>
            </a:r>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11</a:t>
            </a:fld>
            <a:endParaRPr lang="en-US"/>
          </a:p>
        </p:txBody>
      </p:sp>
    </p:spTree>
    <p:extLst>
      <p:ext uri="{BB962C8B-B14F-4D97-AF65-F5344CB8AC3E}">
        <p14:creationId xmlns:p14="http://schemas.microsoft.com/office/powerpoint/2010/main" val="362821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He aquí el resto de los 10 pasos.</a:t>
            </a:r>
          </a:p>
          <a:p>
            <a:endParaRPr lang="es-419" noProof="0" dirty="0"/>
          </a:p>
          <a:p>
            <a:pPr marL="171450" lvl="0" indent="-171450">
              <a:buFont typeface="Arial" panose="020B0604020202020204" pitchFamily="34" charset="0"/>
              <a:buChar char="•"/>
            </a:pPr>
            <a:r>
              <a:rPr lang="es-419" noProof="0" dirty="0">
                <a:solidFill>
                  <a:prstClr val="black"/>
                </a:solidFill>
              </a:rPr>
              <a:t>La lista de pasos muestra</a:t>
            </a:r>
            <a:r>
              <a:rPr lang="es-419" baseline="0" noProof="0" dirty="0">
                <a:solidFill>
                  <a:prstClr val="black"/>
                </a:solidFill>
              </a:rPr>
              <a:t> que puede ser difícil iniciar programas de servicios de </a:t>
            </a:r>
            <a:r>
              <a:rPr lang="es-419" noProof="0" dirty="0">
                <a:solidFill>
                  <a:prstClr val="black"/>
                </a:solidFill>
              </a:rPr>
              <a:t>aborto seguro y que esto requiere </a:t>
            </a:r>
            <a:r>
              <a:rPr lang="es-419" u="sng" noProof="0" dirty="0">
                <a:solidFill>
                  <a:prstClr val="black"/>
                </a:solidFill>
              </a:rPr>
              <a:t>mucho</a:t>
            </a:r>
            <a:r>
              <a:rPr lang="es-419" noProof="0" dirty="0">
                <a:solidFill>
                  <a:prstClr val="black"/>
                </a:solidFill>
              </a:rPr>
              <a:t> trabajo</a:t>
            </a:r>
            <a:r>
              <a:rPr lang="es-419" baseline="0" noProof="0" dirty="0">
                <a:solidFill>
                  <a:prstClr val="black"/>
                </a:solidFill>
              </a:rPr>
              <a:t> i</a:t>
            </a:r>
            <a:r>
              <a:rPr lang="es-419" noProof="0" dirty="0">
                <a:solidFill>
                  <a:prstClr val="black"/>
                </a:solidFill>
              </a:rPr>
              <a:t>nterno, en particular en torno a asuntos relacionados con cambios institucionales, antes de establecer</a:t>
            </a:r>
            <a:r>
              <a:rPr lang="es-419" baseline="0" noProof="0" dirty="0">
                <a:solidFill>
                  <a:prstClr val="black"/>
                </a:solidFill>
              </a:rPr>
              <a:t> los</a:t>
            </a:r>
            <a:r>
              <a:rPr lang="es-419" noProof="0" dirty="0">
                <a:solidFill>
                  <a:prstClr val="black"/>
                </a:solidFill>
              </a:rPr>
              <a:t> servicios.</a:t>
            </a:r>
          </a:p>
          <a:p>
            <a:pPr lvl="0"/>
            <a:endParaRPr lang="es-419" noProof="0" dirty="0">
              <a:solidFill>
                <a:prstClr val="black"/>
              </a:solidFill>
            </a:endParaRPr>
          </a:p>
          <a:p>
            <a:pPr marL="171450" lvl="0" indent="-171450">
              <a:buFont typeface="Arial" panose="020B0604020202020204" pitchFamily="34" charset="0"/>
              <a:buChar char="•"/>
            </a:pPr>
            <a:r>
              <a:rPr lang="es-419" noProof="0" dirty="0">
                <a:solidFill>
                  <a:prstClr val="black"/>
                </a:solidFill>
              </a:rPr>
              <a:t>Tengan</a:t>
            </a:r>
            <a:r>
              <a:rPr lang="es-419" baseline="0" noProof="0" dirty="0">
                <a:solidFill>
                  <a:prstClr val="black"/>
                </a:solidFill>
              </a:rPr>
              <a:t> en cuenta que e</a:t>
            </a:r>
            <a:r>
              <a:rPr lang="es-419" noProof="0" dirty="0">
                <a:solidFill>
                  <a:prstClr val="black"/>
                </a:solidFill>
              </a:rPr>
              <a:t>l orden no es necesariamente prescriptivo, por ejemplo, posiblemente sea necesario realizar las actividades de aclaración de valores más</a:t>
            </a:r>
            <a:r>
              <a:rPr lang="es-419" baseline="0" noProof="0" dirty="0">
                <a:solidFill>
                  <a:prstClr val="black"/>
                </a:solidFill>
              </a:rPr>
              <a:t> temprano en el </a:t>
            </a:r>
            <a:r>
              <a:rPr lang="es-419" noProof="0" dirty="0">
                <a:solidFill>
                  <a:prstClr val="black"/>
                </a:solidFill>
              </a:rPr>
              <a:t>proceso, quizás antes o</a:t>
            </a:r>
            <a:r>
              <a:rPr lang="es-419" baseline="0" noProof="0" dirty="0">
                <a:solidFill>
                  <a:prstClr val="black"/>
                </a:solidFill>
              </a:rPr>
              <a:t> al mismo tiempo que las</a:t>
            </a:r>
            <a:r>
              <a:rPr lang="es-419" noProof="0" dirty="0">
                <a:solidFill>
                  <a:prstClr val="black"/>
                </a:solidFill>
              </a:rPr>
              <a:t> “conversaciones francas” y la formulación de políticas internas.  </a:t>
            </a:r>
          </a:p>
          <a:p>
            <a:endParaRPr lang="es-419" noProof="0" dirty="0"/>
          </a:p>
        </p:txBody>
      </p:sp>
      <p:sp>
        <p:nvSpPr>
          <p:cNvPr id="4" name="Slide Number Placeholder 3"/>
          <p:cNvSpPr>
            <a:spLocks noGrp="1"/>
          </p:cNvSpPr>
          <p:nvPr>
            <p:ph type="sldNum" sz="quarter" idx="10"/>
          </p:nvPr>
        </p:nvSpPr>
        <p:spPr/>
        <p:txBody>
          <a:bodyPr/>
          <a:lstStyle/>
          <a:p>
            <a:fld id="{7AE28EF4-94BA-4D02-A23A-27808F77A05F}" type="slidenum">
              <a:rPr lang="en-US" smtClean="0"/>
              <a:t>12</a:t>
            </a:fld>
            <a:endParaRPr lang="en-US"/>
          </a:p>
        </p:txBody>
      </p:sp>
    </p:spTree>
    <p:extLst>
      <p:ext uri="{BB962C8B-B14F-4D97-AF65-F5344CB8AC3E}">
        <p14:creationId xmlns:p14="http://schemas.microsoft.com/office/powerpoint/2010/main" val="202090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en-US" smtClean="0"/>
              <a:t>13</a:t>
            </a:fld>
            <a:endParaRPr lang="en-US"/>
          </a:p>
        </p:txBody>
      </p:sp>
    </p:spTree>
    <p:extLst>
      <p:ext uri="{BB962C8B-B14F-4D97-AF65-F5344CB8AC3E}">
        <p14:creationId xmlns:p14="http://schemas.microsoft.com/office/powerpoint/2010/main" val="9976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E28EF4-94BA-4D02-A23A-27808F77A05F}" type="slidenum">
              <a:rPr lang="en-US" smtClean="0"/>
              <a:t>14</a:t>
            </a:fld>
            <a:endParaRPr lang="en-US"/>
          </a:p>
        </p:txBody>
      </p:sp>
    </p:spTree>
    <p:extLst>
      <p:ext uri="{BB962C8B-B14F-4D97-AF65-F5344CB8AC3E}">
        <p14:creationId xmlns:p14="http://schemas.microsoft.com/office/powerpoint/2010/main" val="380941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¿Por</a:t>
            </a:r>
            <a:r>
              <a:rPr lang="es-419" baseline="0" noProof="0" dirty="0"/>
              <a:t> qué las organizaciones</a:t>
            </a:r>
            <a:r>
              <a:rPr lang="es-419" noProof="0" dirty="0"/>
              <a:t> humanitarias no proporcionan servicios seguros</a:t>
            </a:r>
            <a:r>
              <a:rPr lang="es-419" baseline="0" noProof="0" dirty="0"/>
              <a:t> de atención integral del</a:t>
            </a:r>
            <a:r>
              <a:rPr lang="es-419" noProof="0" dirty="0"/>
              <a:t> aborto?</a:t>
            </a:r>
          </a:p>
          <a:p>
            <a:endParaRPr lang="es-419" noProof="0" dirty="0"/>
          </a:p>
          <a:p>
            <a:r>
              <a:rPr lang="es-419" noProof="0" dirty="0"/>
              <a:t>A</a:t>
            </a:r>
            <a:r>
              <a:rPr lang="es-419" baseline="0" noProof="0" dirty="0"/>
              <a:t> raíz </a:t>
            </a:r>
            <a:r>
              <a:rPr lang="es-419" noProof="0" dirty="0"/>
              <a:t>de numerosas</a:t>
            </a:r>
            <a:r>
              <a:rPr lang="es-419" baseline="0" noProof="0" dirty="0"/>
              <a:t> conversaciones y observaciones a lo largo de muchos años, colegas del Grupo de Trabajo Interinstitucional (IAWG, por sus siglas en inglés) sobre Salud Reproductiva en Situaciones de Crisis, en Columbia </a:t>
            </a:r>
            <a:r>
              <a:rPr lang="es-419" baseline="0" noProof="0" dirty="0" err="1"/>
              <a:t>University</a:t>
            </a:r>
            <a:r>
              <a:rPr lang="es-419" baseline="0" noProof="0" dirty="0"/>
              <a:t>, han</a:t>
            </a:r>
            <a:r>
              <a:rPr lang="es-419" noProof="0" dirty="0"/>
              <a:t> identificado cuatro raz</a:t>
            </a:r>
            <a:r>
              <a:rPr lang="es-419" baseline="0" noProof="0" dirty="0"/>
              <a:t>ones principales —todas ideas erróneas, o lo que llamaríamos “mitos”— que impiden que las organizaciones incluyan los servicios de aborto seguro como parte de los servicios sanitarios básicos en entornos humanitarios.</a:t>
            </a:r>
          </a:p>
          <a:p>
            <a:endParaRPr lang="es-419" b="0" noProof="0" dirty="0"/>
          </a:p>
          <a:p>
            <a:r>
              <a:rPr lang="es-419" b="0" noProof="0" dirty="0"/>
              <a:t>[Fuente:</a:t>
            </a:r>
            <a:r>
              <a:rPr lang="es-419" b="0" baseline="0" noProof="0" dirty="0"/>
              <a:t> </a:t>
            </a:r>
            <a:r>
              <a:rPr lang="es-419" i="0" noProof="0" dirty="0" err="1">
                <a:effectLst/>
              </a:rPr>
              <a:t>McGinn</a:t>
            </a:r>
            <a:r>
              <a:rPr lang="es-419" i="0" noProof="0" dirty="0">
                <a:effectLst/>
              </a:rPr>
              <a:t>, T. y </a:t>
            </a:r>
            <a:r>
              <a:rPr lang="es-419" i="0" noProof="0" dirty="0" err="1">
                <a:effectLst/>
              </a:rPr>
              <a:t>Casey</a:t>
            </a:r>
            <a:r>
              <a:rPr lang="es-419" i="0" noProof="0" dirty="0">
                <a:effectLst/>
              </a:rPr>
              <a:t>, S.E. (2016). </a:t>
            </a:r>
            <a:r>
              <a:rPr lang="es-419" i="0" noProof="0" dirty="0" err="1">
                <a:effectLst/>
              </a:rPr>
              <a:t>Why</a:t>
            </a:r>
            <a:r>
              <a:rPr lang="es-419" i="0" noProof="0" dirty="0">
                <a:effectLst/>
              </a:rPr>
              <a:t> </a:t>
            </a:r>
            <a:r>
              <a:rPr lang="es-419" i="0" noProof="0" dirty="0" err="1">
                <a:effectLst/>
              </a:rPr>
              <a:t>don’t</a:t>
            </a:r>
            <a:r>
              <a:rPr lang="es-419" i="0" noProof="0" dirty="0">
                <a:effectLst/>
              </a:rPr>
              <a:t> </a:t>
            </a:r>
            <a:r>
              <a:rPr lang="es-419" i="0" noProof="0" dirty="0" err="1">
                <a:effectLst/>
              </a:rPr>
              <a:t>humanitarian</a:t>
            </a:r>
            <a:r>
              <a:rPr lang="es-419" i="0" noProof="0" dirty="0">
                <a:effectLst/>
              </a:rPr>
              <a:t> </a:t>
            </a:r>
            <a:r>
              <a:rPr lang="es-419" i="0" noProof="0" dirty="0" err="1">
                <a:effectLst/>
              </a:rPr>
              <a:t>organizations</a:t>
            </a:r>
            <a:r>
              <a:rPr lang="es-419" i="0" noProof="0" dirty="0">
                <a:effectLst/>
              </a:rPr>
              <a:t> </a:t>
            </a:r>
            <a:r>
              <a:rPr lang="es-419" i="0" noProof="0" dirty="0" err="1">
                <a:effectLst/>
              </a:rPr>
              <a:t>provide</a:t>
            </a:r>
            <a:r>
              <a:rPr lang="es-419" i="0" noProof="0" dirty="0">
                <a:effectLst/>
              </a:rPr>
              <a:t> </a:t>
            </a:r>
            <a:r>
              <a:rPr lang="es-419" i="0" noProof="0" dirty="0" err="1">
                <a:effectLst/>
              </a:rPr>
              <a:t>safe</a:t>
            </a:r>
            <a:r>
              <a:rPr lang="es-419" i="0" noProof="0" dirty="0">
                <a:effectLst/>
              </a:rPr>
              <a:t> </a:t>
            </a:r>
            <a:r>
              <a:rPr lang="es-419" i="0" noProof="0" dirty="0" err="1">
                <a:effectLst/>
              </a:rPr>
              <a:t>abortion</a:t>
            </a:r>
            <a:r>
              <a:rPr lang="es-419" i="0" noProof="0" dirty="0">
                <a:effectLst/>
              </a:rPr>
              <a:t> </a:t>
            </a:r>
            <a:r>
              <a:rPr lang="es-419" i="0" noProof="0" dirty="0" err="1">
                <a:effectLst/>
              </a:rPr>
              <a:t>services</a:t>
            </a:r>
            <a:r>
              <a:rPr lang="es-419" i="0" noProof="0" dirty="0">
                <a:effectLst/>
              </a:rPr>
              <a:t>? </a:t>
            </a:r>
            <a:r>
              <a:rPr lang="es-419" i="1" noProof="0" dirty="0" err="1">
                <a:effectLst/>
              </a:rPr>
              <a:t>Conflict</a:t>
            </a:r>
            <a:r>
              <a:rPr lang="es-419" i="1" noProof="0" dirty="0">
                <a:effectLst/>
              </a:rPr>
              <a:t> and </a:t>
            </a:r>
            <a:r>
              <a:rPr lang="es-419" i="1" noProof="0" dirty="0" err="1">
                <a:effectLst/>
              </a:rPr>
              <a:t>health</a:t>
            </a:r>
            <a:r>
              <a:rPr lang="es-419" i="1" noProof="0" dirty="0">
                <a:effectLst/>
              </a:rPr>
              <a:t>, 10</a:t>
            </a:r>
            <a:r>
              <a:rPr lang="es-419" i="0" noProof="0" dirty="0">
                <a:effectLst/>
              </a:rPr>
              <a:t>(8).]</a:t>
            </a:r>
            <a:endParaRPr lang="es-419" b="1" i="0" noProof="0" dirty="0"/>
          </a:p>
          <a:p>
            <a:endParaRPr lang="es-419" noProof="0" dirty="0"/>
          </a:p>
        </p:txBody>
      </p:sp>
      <p:sp>
        <p:nvSpPr>
          <p:cNvPr id="4" name="Slide Number Placeholder 3"/>
          <p:cNvSpPr>
            <a:spLocks noGrp="1"/>
          </p:cNvSpPr>
          <p:nvPr>
            <p:ph type="sldNum" sz="quarter" idx="10"/>
          </p:nvPr>
        </p:nvSpPr>
        <p:spPr/>
        <p:txBody>
          <a:bodyPr/>
          <a:lstStyle/>
          <a:p>
            <a:fld id="{7AE28EF4-94BA-4D02-A23A-27808F77A05F}" type="slidenum">
              <a:rPr lang="en-US" smtClean="0"/>
              <a:t>3</a:t>
            </a:fld>
            <a:endParaRPr lang="en-US"/>
          </a:p>
        </p:txBody>
      </p:sp>
    </p:spTree>
    <p:extLst>
      <p:ext uri="{BB962C8B-B14F-4D97-AF65-F5344CB8AC3E}">
        <p14:creationId xmlns:p14="http://schemas.microsoft.com/office/powerpoint/2010/main" val="97922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Hablemos primero sobre la alegación de que no hay necesidad de servicios de aborto.</a:t>
            </a:r>
          </a:p>
          <a:p>
            <a:endParaRPr lang="es-419" noProof="0" dirty="0"/>
          </a:p>
          <a:p>
            <a:r>
              <a:rPr lang="es-419" noProof="0" dirty="0"/>
              <a:t>Mundialmente, el aborto inseguro es</a:t>
            </a:r>
            <a:r>
              <a:rPr lang="es-419" baseline="0" noProof="0" dirty="0"/>
              <a:t> responsable del</a:t>
            </a:r>
            <a:r>
              <a:rPr lang="es-419" noProof="0" dirty="0"/>
              <a:t> 8% al 18% de</a:t>
            </a:r>
            <a:r>
              <a:rPr lang="es-419" baseline="0" noProof="0" dirty="0"/>
              <a:t> las muertes</a:t>
            </a:r>
            <a:r>
              <a:rPr lang="es-419" noProof="0" dirty="0"/>
              <a:t> maternas, y en muchos países o regiones dentro de los países, la tasa es mucho más alta. Además,</a:t>
            </a:r>
            <a:r>
              <a:rPr lang="es-419" baseline="0" noProof="0" dirty="0"/>
              <a:t> cada año el</a:t>
            </a:r>
            <a:r>
              <a:rPr lang="es-419" noProof="0" dirty="0"/>
              <a:t> aborto inseguro deja a 5 millones de mujeres con discapacidad temporal o permanente.</a:t>
            </a:r>
          </a:p>
          <a:p>
            <a:endParaRPr lang="es-419" noProof="0" dirty="0"/>
          </a:p>
          <a:p>
            <a:r>
              <a:rPr lang="es-419" noProof="0" dirty="0"/>
              <a:t>Los</a:t>
            </a:r>
            <a:r>
              <a:rPr lang="es-419" baseline="0" noProof="0" dirty="0"/>
              <a:t> datos mundiales indican claramente que en todos los países ocurren abortos inseguros, independientemente del contexto legislativo</a:t>
            </a:r>
            <a:r>
              <a:rPr lang="es-419" noProof="0" dirty="0"/>
              <a:t> o social, porque en</a:t>
            </a:r>
            <a:r>
              <a:rPr lang="es-419" baseline="0" noProof="0" dirty="0"/>
              <a:t> todas partes del mundo</a:t>
            </a:r>
            <a:r>
              <a:rPr lang="es-419" noProof="0" dirty="0"/>
              <a:t> las mujeres tienen embarazos no</a:t>
            </a:r>
            <a:r>
              <a:rPr lang="es-419" baseline="0" noProof="0" dirty="0"/>
              <a:t> deseados y muchas muje</a:t>
            </a:r>
            <a:r>
              <a:rPr lang="es-419" noProof="0" dirty="0"/>
              <a:t>res están determinadas</a:t>
            </a:r>
            <a:r>
              <a:rPr lang="es-419" baseline="0" noProof="0" dirty="0"/>
              <a:t> a interrumpirlos.</a:t>
            </a:r>
          </a:p>
          <a:p>
            <a:endParaRPr lang="es-419" noProof="0" dirty="0"/>
          </a:p>
          <a:p>
            <a:r>
              <a:rPr lang="es-419" baseline="0" noProof="0" dirty="0"/>
              <a:t>Por las razones mencionadas en esta diapositiva, la necesidad de servicios de aborto seguro </a:t>
            </a:r>
            <a:r>
              <a:rPr lang="es-419" b="1" baseline="0" noProof="0" dirty="0"/>
              <a:t>probablemente aumenta </a:t>
            </a:r>
            <a:r>
              <a:rPr lang="es-419" b="0" baseline="0" noProof="0" dirty="0"/>
              <a:t>e</a:t>
            </a:r>
            <a:r>
              <a:rPr lang="es-419" baseline="0" noProof="0" dirty="0"/>
              <a:t>n entornos humanitarios.</a:t>
            </a:r>
          </a:p>
          <a:p>
            <a:endParaRPr lang="es-419" altLang="en-US" noProof="0" dirty="0"/>
          </a:p>
          <a:p>
            <a:r>
              <a:rPr lang="es-419" altLang="en-US" noProof="0" dirty="0"/>
              <a:t>Desde hace mucho tiempo, la violencia</a:t>
            </a:r>
            <a:r>
              <a:rPr lang="es-419" altLang="en-US" baseline="0" noProof="0" dirty="0"/>
              <a:t> sexual</a:t>
            </a:r>
            <a:r>
              <a:rPr lang="es-419" altLang="en-US" noProof="0" dirty="0"/>
              <a:t> es asociada con la guerra y ha sido documentada en numerosos entornos humanitarios. Las sobrevivientes</a:t>
            </a:r>
            <a:r>
              <a:rPr lang="es-419" altLang="en-US" baseline="0" noProof="0" dirty="0"/>
              <a:t> de violación sufren resultados físicos, psicológicos y sociales</a:t>
            </a:r>
            <a:r>
              <a:rPr lang="es-419" altLang="en-US" noProof="0" dirty="0"/>
              <a:t> negativos, que podrían ser</a:t>
            </a:r>
            <a:r>
              <a:rPr lang="es-419" altLang="en-US" baseline="0" noProof="0" dirty="0"/>
              <a:t> agravados cuando la violación produce un embarazo</a:t>
            </a:r>
            <a:r>
              <a:rPr lang="es-419" altLang="en-US" noProof="0" dirty="0"/>
              <a:t>.  </a:t>
            </a:r>
          </a:p>
          <a:p>
            <a:endParaRPr lang="es-419" altLang="en-US" noProof="0" dirty="0"/>
          </a:p>
          <a:p>
            <a:r>
              <a:rPr lang="es-419" altLang="en-US" noProof="0" dirty="0"/>
              <a:t>En todas partes del</a:t>
            </a:r>
            <a:r>
              <a:rPr lang="es-419" altLang="en-US" baseline="0" noProof="0" dirty="0"/>
              <a:t> mundo ocurren embarazos no deseados y, por consiguiente, </a:t>
            </a:r>
            <a:r>
              <a:rPr lang="es-419" altLang="en-US" noProof="0" dirty="0"/>
              <a:t>abortos inseguros, que</a:t>
            </a:r>
            <a:r>
              <a:rPr lang="es-419" altLang="en-US" baseline="0" noProof="0" dirty="0"/>
              <a:t> son una </a:t>
            </a:r>
            <a:r>
              <a:rPr lang="es-419" altLang="en-US" noProof="0" dirty="0"/>
              <a:t>causa importante</a:t>
            </a:r>
            <a:r>
              <a:rPr lang="es-419" altLang="en-US" baseline="0" noProof="0" dirty="0"/>
              <a:t> de mortalidad</a:t>
            </a:r>
            <a:r>
              <a:rPr lang="es-419" altLang="en-US" noProof="0" dirty="0"/>
              <a:t> materna; por ello, es imperativo que haya servicios de aborto seguro disponibles para salvar la vida de las mujeres. </a:t>
            </a:r>
          </a:p>
          <a:p>
            <a:endParaRPr lang="es-419" altLang="en-US" sz="3200" noProof="0" dirty="0"/>
          </a:p>
          <a:p>
            <a:endParaRPr lang="es-41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1" noProof="0" dirty="0"/>
              <a:t>Foto </a:t>
            </a:r>
            <a:r>
              <a:rPr lang="es-419" noProof="0" dirty="0" err="1"/>
              <a:t>Sushavan</a:t>
            </a:r>
            <a:r>
              <a:rPr lang="es-419" noProof="0" dirty="0"/>
              <a:t> </a:t>
            </a:r>
            <a:r>
              <a:rPr lang="es-419" noProof="0" dirty="0" err="1"/>
              <a:t>Nandy</a:t>
            </a:r>
            <a:r>
              <a:rPr lang="es-419" noProof="0" dirty="0"/>
              <a:t>/</a:t>
            </a:r>
            <a:r>
              <a:rPr lang="es-419" noProof="0" dirty="0" err="1"/>
              <a:t>NurPhoto</a:t>
            </a:r>
            <a:r>
              <a:rPr lang="es-419" noProof="0" dirty="0"/>
              <a:t>/</a:t>
            </a:r>
            <a:r>
              <a:rPr lang="es-419" noProof="0" dirty="0" err="1"/>
              <a:t>Getty</a:t>
            </a:r>
            <a:r>
              <a:rPr lang="es-419" noProof="0" dirty="0"/>
              <a:t> </a:t>
            </a:r>
            <a:r>
              <a:rPr lang="es-419" noProof="0" dirty="0" err="1"/>
              <a:t>Images</a:t>
            </a:r>
            <a:endParaRPr lang="es-419" noProof="0" dirty="0"/>
          </a:p>
          <a:p>
            <a:endParaRPr lang="es-419" noProof="0" dirty="0"/>
          </a:p>
        </p:txBody>
      </p:sp>
      <p:sp>
        <p:nvSpPr>
          <p:cNvPr id="4" name="Slide Number Placeholder 3"/>
          <p:cNvSpPr>
            <a:spLocks noGrp="1"/>
          </p:cNvSpPr>
          <p:nvPr>
            <p:ph type="sldNum" sz="quarter" idx="10"/>
          </p:nvPr>
        </p:nvSpPr>
        <p:spPr/>
        <p:txBody>
          <a:bodyPr/>
          <a:lstStyle/>
          <a:p>
            <a:fld id="{AC22E162-0A57-43B2-BD51-0D1E805B55DC}" type="slidenum">
              <a:rPr lang="en-US" smtClean="0"/>
              <a:t>4</a:t>
            </a:fld>
            <a:endParaRPr lang="en-US"/>
          </a:p>
        </p:txBody>
      </p:sp>
    </p:spTree>
    <p:extLst>
      <p:ext uri="{BB962C8B-B14F-4D97-AF65-F5344CB8AC3E}">
        <p14:creationId xmlns:p14="http://schemas.microsoft.com/office/powerpoint/2010/main" val="222223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ltLang="en-US" noProof="0" dirty="0">
                <a:ea typeface="ヒラギノ角ゴ Pro W3"/>
                <a:cs typeface="ヒラギノ角ゴ Pro W3"/>
              </a:rPr>
              <a:t>Ahora hablemos sobre la idea errónea de que </a:t>
            </a:r>
            <a:r>
              <a:rPr lang="es-419" altLang="en-US" sz="1200" noProof="0" dirty="0">
                <a:latin typeface="+mn-lt"/>
                <a:ea typeface="ヒラギノ角ゴ Pro W3"/>
                <a:cs typeface="ヒラギノ角ゴ Pro W3"/>
              </a:rPr>
              <a:t>es muy complicado que</a:t>
            </a:r>
            <a:r>
              <a:rPr lang="es-419" altLang="en-US" sz="1200" baseline="0" noProof="0" dirty="0">
                <a:latin typeface="+mn-lt"/>
                <a:ea typeface="ヒラギノ角ゴ Pro W3"/>
                <a:cs typeface="ヒラギノ角ゴ Pro W3"/>
              </a:rPr>
              <a:t> agentes </a:t>
            </a:r>
            <a:r>
              <a:rPr lang="es-419" altLang="en-US" sz="1200" noProof="0" dirty="0">
                <a:latin typeface="+mn-lt"/>
                <a:ea typeface="ヒラギノ角ゴ Pro W3"/>
                <a:cs typeface="ヒラギノ角ゴ Pro W3"/>
              </a:rPr>
              <a:t>humanitarios</a:t>
            </a:r>
            <a:r>
              <a:rPr lang="es-419" altLang="en-US" sz="1200" baseline="0" noProof="0" dirty="0">
                <a:latin typeface="+mn-lt"/>
                <a:ea typeface="ヒラギノ角ゴ Pro W3"/>
                <a:cs typeface="ヒラギノ角ゴ Pro W3"/>
              </a:rPr>
              <a:t> proporcionen servicios de aborto.</a:t>
            </a:r>
            <a:endParaRPr lang="es-419" altLang="en-US" sz="1200" noProof="0" dirty="0">
              <a:latin typeface="+mn-lt"/>
              <a:ea typeface="ヒラギノ角ゴ Pro W3"/>
              <a:cs typeface="ヒラギノ角ゴ Pro W3"/>
            </a:endParaRPr>
          </a:p>
          <a:p>
            <a:endParaRPr lang="es-419" altLang="en-US" sz="1200" noProof="0" dirty="0">
              <a:latin typeface="+mn-lt"/>
              <a:ea typeface="ヒラギノ角ゴ Pro W3"/>
              <a:cs typeface="ヒラギノ角ゴ Pro W3"/>
            </a:endParaRPr>
          </a:p>
          <a:p>
            <a:r>
              <a:rPr lang="es-419" altLang="en-US" sz="1200" noProof="0" dirty="0">
                <a:latin typeface="+mn-lt"/>
                <a:ea typeface="ヒラギノ角ゴ Pro W3"/>
                <a:cs typeface="ヒラギノ角ゴ Pro W3"/>
              </a:rPr>
              <a:t>De</a:t>
            </a:r>
            <a:r>
              <a:rPr lang="es-419" altLang="en-US" sz="1200" baseline="0" noProof="0" dirty="0">
                <a:latin typeface="+mn-lt"/>
                <a:ea typeface="ヒラギノ角ゴ Pro W3"/>
                <a:cs typeface="ヒラギノ角ゴ Pro W3"/>
              </a:rPr>
              <a:t> hecho, con formació</a:t>
            </a:r>
            <a:r>
              <a:rPr lang="es-419" altLang="en-US" sz="1200" noProof="0" dirty="0">
                <a:latin typeface="+mn-lt"/>
                <a:ea typeface="ヒラギノ角ゴ Pro W3"/>
                <a:cs typeface="ヒラギノ角ゴ Pro W3"/>
              </a:rPr>
              <a:t>n/capacitación</a:t>
            </a:r>
            <a:r>
              <a:rPr lang="es-419" altLang="en-US" sz="1200" baseline="0" noProof="0" dirty="0">
                <a:latin typeface="+mn-lt"/>
                <a:ea typeface="ヒラギノ角ゴ Pro W3"/>
                <a:cs typeface="ヒラギノ角ゴ Pro W3"/>
              </a:rPr>
              <a:t> correspondiente</a:t>
            </a:r>
            <a:r>
              <a:rPr lang="es-419" altLang="en-US" sz="1200" noProof="0" dirty="0">
                <a:latin typeface="+mn-lt"/>
                <a:ea typeface="ヒラギノ角ゴ Pro W3"/>
                <a:cs typeface="ヒラギノ角ゴ Pro W3"/>
              </a:rPr>
              <a:t>, el aborto en las etapas iniciales del embarazo es uno de los procedimientos médicos más seguros</a:t>
            </a:r>
            <a:r>
              <a:rPr lang="es-419" altLang="en-US" sz="1200" baseline="0" noProof="0" dirty="0">
                <a:latin typeface="+mn-lt"/>
                <a:ea typeface="ヒラギノ角ゴ Pro W3"/>
                <a:cs typeface="ヒラギノ角ゴ Pro W3"/>
              </a:rPr>
              <a:t> y má</a:t>
            </a:r>
            <a:r>
              <a:rPr lang="es-419" altLang="en-US" sz="1200" noProof="0" dirty="0">
                <a:latin typeface="+mn-lt"/>
                <a:ea typeface="ヒラギノ角ゴ Pro W3"/>
                <a:cs typeface="ヒラギノ角ゴ Pro W3"/>
              </a:rPr>
              <a:t>s sencillos: </a:t>
            </a:r>
          </a:p>
          <a:p>
            <a:pPr marL="174708" indent="-174708">
              <a:buFont typeface="Arial" panose="020B0604020202020204" pitchFamily="34" charset="0"/>
              <a:buChar char="•"/>
            </a:pPr>
            <a:r>
              <a:rPr lang="es-419" altLang="en-US" sz="1200" noProof="0" dirty="0">
                <a:latin typeface="+mn-lt"/>
              </a:rPr>
              <a:t>Es </a:t>
            </a:r>
            <a:r>
              <a:rPr lang="es-419" altLang="en-US" sz="1200" b="1" i="1" noProof="0" dirty="0">
                <a:latin typeface="+mn-lt"/>
              </a:rPr>
              <a:t>más</a:t>
            </a:r>
            <a:r>
              <a:rPr lang="es-419" altLang="en-US" sz="1200" b="1" i="1" baseline="0" noProof="0" dirty="0">
                <a:latin typeface="+mn-lt"/>
              </a:rPr>
              <a:t> seguro</a:t>
            </a:r>
            <a:r>
              <a:rPr lang="es-419" altLang="en-US" sz="1200" noProof="0" dirty="0">
                <a:latin typeface="+mn-lt"/>
              </a:rPr>
              <a:t> que</a:t>
            </a:r>
            <a:r>
              <a:rPr lang="es-419" altLang="en-US" sz="1200" baseline="0" noProof="0" dirty="0">
                <a:latin typeface="+mn-lt"/>
              </a:rPr>
              <a:t> el parto</a:t>
            </a:r>
            <a:r>
              <a:rPr lang="es-419" altLang="en-US" sz="1200" noProof="0" dirty="0">
                <a:latin typeface="+mn-lt"/>
              </a:rPr>
              <a:t>.</a:t>
            </a:r>
          </a:p>
          <a:p>
            <a:pPr marL="631908" lvl="1" indent="-174708">
              <a:buFont typeface="Arial" panose="020B0604020202020204" pitchFamily="34" charset="0"/>
              <a:buChar char="•"/>
            </a:pPr>
            <a:r>
              <a:rPr lang="es-419" altLang="en-US" noProof="0" dirty="0"/>
              <a:t>El</a:t>
            </a:r>
            <a:r>
              <a:rPr lang="es-419" altLang="en-US" baseline="0" noProof="0" dirty="0"/>
              <a:t> aborto inducido l</a:t>
            </a:r>
            <a:r>
              <a:rPr lang="es-419" altLang="en-US" noProof="0" dirty="0"/>
              <a:t>egal es marcadamente más seguro que el parto. El riesgo de muerte asociado con el parto es aproximadamente 14 veces mayor que con el aborto. Asimismo, la tasa</a:t>
            </a:r>
            <a:r>
              <a:rPr lang="es-419" altLang="en-US" baseline="0" noProof="0" dirty="0"/>
              <a:t> general de </a:t>
            </a:r>
            <a:r>
              <a:rPr lang="es-419" altLang="en-US" noProof="0" dirty="0"/>
              <a:t>morbilidad asociada con el parto sobrepasa</a:t>
            </a:r>
            <a:r>
              <a:rPr lang="es-419" altLang="en-US" baseline="0" noProof="0" dirty="0"/>
              <a:t> la tasa relacionada con el</a:t>
            </a:r>
            <a:r>
              <a:rPr lang="es-419" altLang="en-US" noProof="0" dirty="0"/>
              <a:t> aborto.  [Fuente: Raymond, E. y </a:t>
            </a:r>
            <a:r>
              <a:rPr lang="es-419" altLang="en-US" noProof="0" dirty="0" err="1"/>
              <a:t>Grimes</a:t>
            </a:r>
            <a:r>
              <a:rPr lang="es-419" altLang="en-US" noProof="0" dirty="0"/>
              <a:t>, D. (2012). The </a:t>
            </a:r>
            <a:r>
              <a:rPr lang="es-419" altLang="en-US" noProof="0" dirty="0" err="1"/>
              <a:t>comparative</a:t>
            </a:r>
            <a:r>
              <a:rPr lang="es-419" altLang="en-US" noProof="0" dirty="0"/>
              <a:t> safety of legal </a:t>
            </a:r>
            <a:r>
              <a:rPr lang="es-419" altLang="en-US" noProof="0" dirty="0" err="1"/>
              <a:t>induced</a:t>
            </a:r>
            <a:r>
              <a:rPr lang="es-419" altLang="en-US" noProof="0" dirty="0"/>
              <a:t> </a:t>
            </a:r>
            <a:r>
              <a:rPr lang="es-419" altLang="en-US" noProof="0" dirty="0" err="1"/>
              <a:t>abortion</a:t>
            </a:r>
            <a:r>
              <a:rPr lang="es-419" altLang="en-US" noProof="0" dirty="0"/>
              <a:t> and </a:t>
            </a:r>
            <a:r>
              <a:rPr lang="es-419" altLang="en-US" noProof="0" dirty="0" err="1"/>
              <a:t>childbirth</a:t>
            </a:r>
            <a:r>
              <a:rPr lang="es-419" altLang="en-US" noProof="0" dirty="0"/>
              <a:t> in </a:t>
            </a:r>
            <a:r>
              <a:rPr lang="es-419" altLang="en-US" noProof="0" dirty="0" err="1"/>
              <a:t>the</a:t>
            </a:r>
            <a:r>
              <a:rPr lang="es-419" altLang="en-US" noProof="0" dirty="0"/>
              <a:t> </a:t>
            </a:r>
            <a:r>
              <a:rPr lang="es-419" altLang="en-US" noProof="0" dirty="0" err="1"/>
              <a:t>United</a:t>
            </a:r>
            <a:r>
              <a:rPr lang="es-419" altLang="en-US" noProof="0" dirty="0"/>
              <a:t> </a:t>
            </a:r>
            <a:r>
              <a:rPr lang="es-419" altLang="en-US" noProof="0" dirty="0" err="1"/>
              <a:t>States</a:t>
            </a:r>
            <a:r>
              <a:rPr lang="es-419" altLang="en-US" noProof="0" dirty="0"/>
              <a:t>. </a:t>
            </a:r>
            <a:r>
              <a:rPr lang="es-419" i="1" noProof="0" dirty="0" err="1"/>
              <a:t>Obstetrics</a:t>
            </a:r>
            <a:r>
              <a:rPr lang="es-419" i="1" noProof="0" dirty="0"/>
              <a:t> &amp; </a:t>
            </a:r>
            <a:r>
              <a:rPr lang="es-419" i="1" noProof="0" dirty="0" err="1"/>
              <a:t>Gynecology</a:t>
            </a:r>
            <a:r>
              <a:rPr lang="es-419" i="1" noProof="0" dirty="0"/>
              <a:t>, 119</a:t>
            </a:r>
            <a:r>
              <a:rPr lang="es-419" i="0" noProof="0" dirty="0"/>
              <a:t>, 215–219.]</a:t>
            </a:r>
          </a:p>
          <a:p>
            <a:pPr lvl="2"/>
            <a:endParaRPr lang="es-419" altLang="en-US" noProof="0" dirty="0">
              <a:latin typeface="+mn-lt"/>
            </a:endParaRPr>
          </a:p>
          <a:p>
            <a:pPr marL="174708" indent="-174708">
              <a:buFont typeface="Arial" panose="020B0604020202020204" pitchFamily="34" charset="0"/>
              <a:buChar char="•"/>
            </a:pPr>
            <a:r>
              <a:rPr lang="es-419" altLang="en-US" sz="1200" noProof="0" dirty="0">
                <a:latin typeface="+mn-lt"/>
                <a:ea typeface="ヒラギノ角ゴ Pro W3"/>
                <a:cs typeface="ヒラギノ角ゴ Pro W3"/>
              </a:rPr>
              <a:t>En Estados Unidos, el riesgo de muerte por aborto en las etapas iniciales del embarazo </a:t>
            </a:r>
            <a:r>
              <a:rPr lang="es-419" altLang="en-US" sz="1200" noProof="0" dirty="0">
                <a:latin typeface="+mn-lt"/>
              </a:rPr>
              <a:t>es igual al riesgo</a:t>
            </a:r>
            <a:r>
              <a:rPr lang="es-419" altLang="en-US" sz="1200" baseline="0" noProof="0" dirty="0">
                <a:latin typeface="+mn-lt"/>
              </a:rPr>
              <a:t> de</a:t>
            </a:r>
            <a:r>
              <a:rPr lang="es-419" altLang="en-US" sz="1200" noProof="0" dirty="0">
                <a:latin typeface="+mn-lt"/>
              </a:rPr>
              <a:t> recibir una inyección de penicilina (0.6 muertes/100,000 procedimientos)</a:t>
            </a:r>
          </a:p>
          <a:p>
            <a:endParaRPr lang="es-419" altLang="en-US" sz="1200" noProof="0" dirty="0">
              <a:latin typeface="+mn-lt"/>
              <a:ea typeface="ヒラギノ角ゴ Pro W3"/>
              <a:cs typeface="ヒラギノ角ゴ Pro W3"/>
            </a:endParaRPr>
          </a:p>
          <a:p>
            <a:r>
              <a:rPr lang="es-419" altLang="en-US" sz="1200" noProof="0" dirty="0">
                <a:latin typeface="+mn-lt"/>
                <a:ea typeface="ヒラギノ角ゴ Pro W3"/>
                <a:cs typeface="ヒラギノ角ゴ Pro W3"/>
              </a:rPr>
              <a:t>La aspiración manual endouterina y el aborto con </a:t>
            </a:r>
            <a:r>
              <a:rPr lang="es-419" altLang="en-US" sz="1200" baseline="0" noProof="0" dirty="0">
                <a:latin typeface="+mn-lt"/>
                <a:ea typeface="ヒラギノ角ゴ Pro W3"/>
                <a:cs typeface="ヒラギノ角ゴ Pro W3"/>
              </a:rPr>
              <a:t>medicamentos son los métodos de aborto recomendados por la OMS. Estos métodos pueden ser realizados de manera segura y eficaz en el primer trimestre por profesionales de salud de nivel intermedio capacitados, en el primer nivel de atención. Para ninguno de los dos métodos se necesita electricidad, agua que fluye del grifo, o equipo sofisticado.</a:t>
            </a:r>
            <a:br>
              <a:rPr lang="es-419" altLang="en-US" sz="1200" baseline="0" noProof="0" dirty="0">
                <a:latin typeface="+mn-lt"/>
                <a:ea typeface="ヒラギノ角ゴ Pro W3"/>
                <a:cs typeface="ヒラギノ角ゴ Pro W3"/>
              </a:rPr>
            </a:br>
            <a:endParaRPr lang="es-419" altLang="en-US" sz="1200" baseline="0" noProof="0" dirty="0">
              <a:latin typeface="+mn-lt"/>
              <a:ea typeface="ヒラギノ角ゴ Pro W3"/>
              <a:cs typeface="ヒラギノ角ゴ Pro W3"/>
            </a:endParaRPr>
          </a:p>
          <a:p>
            <a:r>
              <a:rPr lang="es-419" altLang="en-US" sz="1200" baseline="0" noProof="0" dirty="0">
                <a:latin typeface="+mn-lt"/>
                <a:ea typeface="ヒラギノ角ゴ Pro W3"/>
                <a:cs typeface="ヒラギノ角ゴ Pro W3"/>
              </a:rPr>
              <a:t>Más aún, la mayoría de los equipos, medicamentos y procedimientos de prevención de infecciones necesarios para proporcionar servicios de aborto seguro son los mismos que aquellos necesarios para brindar cuidados obstétricos de emergencia y otros servicios ginecológicos básicos. El procedimiento es muy similar al de atención postaborto, es decir, tratamiento de las complicaciones del aborto inseguro, </a:t>
            </a:r>
            <a:r>
              <a:rPr lang="es-419" altLang="en-US" sz="1200" i="1" baseline="0" noProof="0" dirty="0">
                <a:latin typeface="+mn-lt"/>
                <a:ea typeface="ヒラギノ角ゴ Pro W3"/>
                <a:cs typeface="ヒラギノ角ゴ Pro W3"/>
              </a:rPr>
              <a:t>que ya está incluido en el Paquete de servicios iniciales mínimos (PSIM, o MISP por sus siglas en inglés)</a:t>
            </a:r>
            <a:r>
              <a:rPr lang="es-419" altLang="en-US" sz="1200" baseline="0" noProof="0" dirty="0">
                <a:latin typeface="+mn-lt"/>
                <a:ea typeface="ヒラギノ角ゴ Pro W3"/>
                <a:cs typeface="ヒラギノ角ゴ Pro W3"/>
              </a:rPr>
              <a:t>. Por lo tanto, una organización que apoya los servicios de atención primaria en entornos humanitarios podría proporcionar servicios de aborto seguro con pocos aportes adicionales.</a:t>
            </a:r>
            <a:endParaRPr lang="es-419" altLang="en-US" sz="1200" noProof="0" dirty="0">
              <a:latin typeface="+mn-lt"/>
              <a:ea typeface="ヒラギノ角ゴ Pro W3"/>
              <a:cs typeface="ヒラギノ角ゴ Pro W3"/>
            </a:endParaRPr>
          </a:p>
          <a:p>
            <a:endParaRPr lang="es-419" sz="1200" noProof="0" dirty="0">
              <a:latin typeface="+mn-lt"/>
            </a:endParaRPr>
          </a:p>
          <a:p>
            <a:endParaRPr lang="es-419" noProof="0" dirty="0"/>
          </a:p>
        </p:txBody>
      </p:sp>
      <p:sp>
        <p:nvSpPr>
          <p:cNvPr id="4" name="Slide Number Placeholder 3"/>
          <p:cNvSpPr>
            <a:spLocks noGrp="1"/>
          </p:cNvSpPr>
          <p:nvPr>
            <p:ph type="sldNum" sz="quarter" idx="10"/>
          </p:nvPr>
        </p:nvSpPr>
        <p:spPr/>
        <p:txBody>
          <a:bodyPr/>
          <a:lstStyle/>
          <a:p>
            <a:fld id="{AC22E162-0A57-43B2-BD51-0D1E805B55DC}" type="slidenum">
              <a:rPr lang="en-US" smtClean="0"/>
              <a:t>5</a:t>
            </a:fld>
            <a:endParaRPr lang="en-US"/>
          </a:p>
        </p:txBody>
      </p:sp>
    </p:spTree>
    <p:extLst>
      <p:ext uri="{BB962C8B-B14F-4D97-AF65-F5344CB8AC3E}">
        <p14:creationId xmlns:p14="http://schemas.microsoft.com/office/powerpoint/2010/main" val="387988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s-419" altLang="en-US" sz="1100" noProof="0" dirty="0"/>
              <a:t>La tercera idea</a:t>
            </a:r>
            <a:r>
              <a:rPr lang="es-419" altLang="en-US" sz="1100" baseline="0" noProof="0" dirty="0"/>
              <a:t> errónea es que los</a:t>
            </a:r>
            <a:r>
              <a:rPr lang="es-419" altLang="en-US" sz="1100" noProof="0" dirty="0"/>
              <a:t> donantes no apoyan la prestación de servicios de aborto.</a:t>
            </a:r>
          </a:p>
          <a:p>
            <a:pPr>
              <a:buFont typeface="Wingdings" panose="05000000000000000000" pitchFamily="2" charset="2"/>
              <a:buNone/>
            </a:pPr>
            <a:endParaRPr lang="es-419" altLang="en-US" sz="1100" noProof="0" dirty="0"/>
          </a:p>
          <a:p>
            <a:pPr>
              <a:buFont typeface="Wingdings" panose="05000000000000000000" pitchFamily="2" charset="2"/>
              <a:buNone/>
            </a:pPr>
            <a:r>
              <a:rPr lang="es-419" altLang="en-US" sz="1100" noProof="0" dirty="0"/>
              <a:t>Es cierto que el gobierno de EE. UU., donante importante de ayuda humanitaria, no financia servicios de aborto, y por supuesto la Ley Mordaza prohíbe que toda</a:t>
            </a:r>
            <a:r>
              <a:rPr lang="es-419" altLang="en-US" sz="1100" baseline="0" noProof="0" dirty="0"/>
              <a:t> </a:t>
            </a:r>
            <a:r>
              <a:rPr lang="es-419" altLang="en-US" sz="1100" noProof="0" dirty="0"/>
              <a:t>organización en el extranjero que recibe financiamiento de USAID trabaje en aborto, aunque</a:t>
            </a:r>
            <a:r>
              <a:rPr lang="es-419" altLang="en-US" sz="1100" baseline="0" noProof="0" dirty="0"/>
              <a:t> sea con otros fondo</a:t>
            </a:r>
            <a:r>
              <a:rPr lang="es-419" altLang="en-US" sz="1100" noProof="0" dirty="0"/>
              <a:t>s. </a:t>
            </a:r>
          </a:p>
          <a:p>
            <a:pPr>
              <a:buFont typeface="Wingdings" panose="05000000000000000000" pitchFamily="2" charset="2"/>
              <a:buNone/>
            </a:pPr>
            <a:endParaRPr lang="es-419" altLang="en-US" sz="1100" noProof="0" dirty="0"/>
          </a:p>
          <a:p>
            <a:pPr>
              <a:buFont typeface="Wingdings" panose="05000000000000000000" pitchFamily="2" charset="2"/>
              <a:buNone/>
            </a:pPr>
            <a:r>
              <a:rPr lang="es-419" altLang="en-US" sz="1100" noProof="0" dirty="0"/>
              <a:t>Pero muchos</a:t>
            </a:r>
            <a:r>
              <a:rPr lang="es-419" altLang="en-US" sz="1100" baseline="0" noProof="0" dirty="0"/>
              <a:t> donantes</a:t>
            </a:r>
            <a:r>
              <a:rPr lang="es-419" altLang="en-US" sz="1100" noProof="0" dirty="0"/>
              <a:t> </a:t>
            </a:r>
            <a:r>
              <a:rPr lang="es-419" altLang="en-US" sz="1100" noProof="0" dirty="0">
                <a:solidFill>
                  <a:srgbClr val="FF0000"/>
                </a:solidFill>
              </a:rPr>
              <a:t>bilaterales</a:t>
            </a:r>
            <a:r>
              <a:rPr lang="es-419" altLang="en-US" sz="1100" noProof="0" dirty="0"/>
              <a:t> y fundaciones donantes financian servicios de aborto seguro,</a:t>
            </a:r>
            <a:r>
              <a:rPr lang="es-419" altLang="en-US" sz="1100" baseline="0" noProof="0" dirty="0"/>
              <a:t> por ejemplo:</a:t>
            </a:r>
            <a:r>
              <a:rPr lang="es-419" altLang="en-US" sz="1100" noProof="0" dirty="0"/>
              <a:t> Noruega, Suecia, los Países</a:t>
            </a:r>
            <a:r>
              <a:rPr lang="es-419" altLang="en-US" sz="1100" baseline="0" noProof="0" dirty="0"/>
              <a:t> Bajos, el Reino Unido y</a:t>
            </a:r>
            <a:r>
              <a:rPr lang="es-419" altLang="en-US" sz="1100" noProof="0" dirty="0"/>
              <a:t> Canadá.</a:t>
            </a:r>
          </a:p>
          <a:p>
            <a:pPr>
              <a:buFont typeface="Wingdings" panose="05000000000000000000" pitchFamily="2" charset="2"/>
              <a:buNone/>
            </a:pPr>
            <a:endParaRPr lang="es-419" altLang="en-US" sz="1100" noProof="0" dirty="0"/>
          </a:p>
          <a:p>
            <a:pPr>
              <a:buFont typeface="Wingdings" panose="05000000000000000000" pitchFamily="2" charset="2"/>
              <a:buNone/>
            </a:pPr>
            <a:r>
              <a:rPr lang="es-419" altLang="en-US" sz="1100" noProof="0" dirty="0"/>
              <a:t>Y es importante tener en cuenta que la Ley Mordaza no se aplica al</a:t>
            </a:r>
            <a:r>
              <a:rPr lang="es-419" altLang="en-US" sz="1100" baseline="0" noProof="0" dirty="0"/>
              <a:t> financiamient</a:t>
            </a:r>
            <a:r>
              <a:rPr lang="es-419" altLang="en-US" sz="1100" noProof="0" dirty="0"/>
              <a:t>o </a:t>
            </a:r>
            <a:r>
              <a:rPr lang="es-419" altLang="en-US" sz="1100" i="1" noProof="0" dirty="0"/>
              <a:t>humanitario</a:t>
            </a:r>
            <a:r>
              <a:rPr lang="es-419" altLang="en-US" sz="1100" i="0" baseline="0" noProof="0" dirty="0"/>
              <a:t> proporcionado por Estados Unidos.</a:t>
            </a:r>
            <a:endParaRPr lang="es-419" altLang="en-US" sz="1100" b="1" i="1" noProof="0" dirty="0"/>
          </a:p>
          <a:p>
            <a:pPr lvl="1">
              <a:buFont typeface="Wingdings" panose="05000000000000000000" pitchFamily="2" charset="2"/>
              <a:buChar char="§"/>
            </a:pPr>
            <a:endParaRPr lang="es-419" altLang="en-US" noProof="0" dirty="0"/>
          </a:p>
          <a:p>
            <a:endParaRPr lang="es-419" noProof="0" dirty="0"/>
          </a:p>
        </p:txBody>
      </p:sp>
      <p:sp>
        <p:nvSpPr>
          <p:cNvPr id="4" name="Slide Number Placeholder 3"/>
          <p:cNvSpPr>
            <a:spLocks noGrp="1"/>
          </p:cNvSpPr>
          <p:nvPr>
            <p:ph type="sldNum" sz="quarter" idx="10"/>
          </p:nvPr>
        </p:nvSpPr>
        <p:spPr/>
        <p:txBody>
          <a:bodyPr/>
          <a:lstStyle/>
          <a:p>
            <a:fld id="{AC22E162-0A57-43B2-BD51-0D1E805B55DC}" type="slidenum">
              <a:rPr lang="en-US" smtClean="0"/>
              <a:t>6</a:t>
            </a:fld>
            <a:endParaRPr lang="en-US"/>
          </a:p>
        </p:txBody>
      </p:sp>
    </p:spTree>
    <p:extLst>
      <p:ext uri="{BB962C8B-B14F-4D97-AF65-F5344CB8AC3E}">
        <p14:creationId xmlns:p14="http://schemas.microsoft.com/office/powerpoint/2010/main" val="357238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latin typeface="Calibri" pitchFamily="34" charset="0"/>
              </a:rPr>
              <a:t>Por último, abordemos la idea errónea</a:t>
            </a:r>
            <a:r>
              <a:rPr lang="es-419" baseline="0" noProof="0" dirty="0">
                <a:latin typeface="Calibri" pitchFamily="34" charset="0"/>
              </a:rPr>
              <a:t> de que el</a:t>
            </a:r>
            <a:r>
              <a:rPr lang="es-419" noProof="0" dirty="0">
                <a:latin typeface="Calibri" pitchFamily="34" charset="0"/>
              </a:rPr>
              <a:t> aborto es ilegal en</a:t>
            </a:r>
            <a:r>
              <a:rPr lang="es-419" baseline="0" noProof="0" dirty="0">
                <a:latin typeface="Calibri" pitchFamily="34" charset="0"/>
              </a:rPr>
              <a:t> muchos entornos.</a:t>
            </a:r>
            <a:endParaRPr lang="es-419" noProof="0" dirty="0">
              <a:latin typeface="Calibri" pitchFamily="34" charset="0"/>
            </a:endParaRPr>
          </a:p>
          <a:p>
            <a:endParaRPr lang="es-419" noProof="0" dirty="0">
              <a:latin typeface="Calibri" pitchFamily="34" charset="0"/>
            </a:endParaRPr>
          </a:p>
          <a:p>
            <a:r>
              <a:rPr lang="es-419" noProof="0" dirty="0">
                <a:latin typeface="Calibri" pitchFamily="34" charset="0"/>
              </a:rPr>
              <a:t>Solo 5 países del mundo prohíben el aborto e</a:t>
            </a:r>
            <a:r>
              <a:rPr lang="es-419" baseline="0" noProof="0" dirty="0">
                <a:latin typeface="Calibri" pitchFamily="34" charset="0"/>
              </a:rPr>
              <a:t>n todos los casos</a:t>
            </a:r>
            <a:r>
              <a:rPr lang="es-419" noProof="0" dirty="0">
                <a:latin typeface="Calibri" pitchFamily="34" charset="0"/>
              </a:rPr>
              <a:t>: la República Dominicana, El Salvador, Malta, Nicaragua y</a:t>
            </a:r>
            <a:r>
              <a:rPr lang="es-419" baseline="0" noProof="0" dirty="0">
                <a:latin typeface="Calibri" pitchFamily="34" charset="0"/>
              </a:rPr>
              <a:t> el</a:t>
            </a:r>
            <a:r>
              <a:rPr lang="es-419" noProof="0" dirty="0">
                <a:latin typeface="Calibri" pitchFamily="34" charset="0"/>
              </a:rPr>
              <a:t> Vaticano.</a:t>
            </a:r>
          </a:p>
          <a:p>
            <a:br>
              <a:rPr lang="es-419" noProof="0" dirty="0">
                <a:latin typeface="Calibri" pitchFamily="34" charset="0"/>
              </a:rPr>
            </a:br>
            <a:r>
              <a:rPr lang="es-419" noProof="0" dirty="0">
                <a:latin typeface="Calibri" pitchFamily="34" charset="0"/>
              </a:rPr>
              <a:t>Como se refleja en la diapositiva, el 99% de la población mundial vive en un país donde el aborto seguro es permitido bajo ciertas circunstancias.</a:t>
            </a:r>
          </a:p>
          <a:p>
            <a:endParaRPr lang="es-419" noProof="0" dirty="0">
              <a:latin typeface="Calibri" pitchFamily="34" charset="0"/>
            </a:endParaRPr>
          </a:p>
          <a:p>
            <a:r>
              <a:rPr lang="es-419" noProof="0" dirty="0">
                <a:latin typeface="Calibri" pitchFamily="34" charset="0"/>
              </a:rPr>
              <a:t>(</a:t>
            </a:r>
            <a:r>
              <a:rPr lang="es-419" b="1" noProof="0" dirty="0">
                <a:latin typeface="Calibri" pitchFamily="34" charset="0"/>
              </a:rPr>
              <a:t>Nota: </a:t>
            </a:r>
            <a:r>
              <a:rPr lang="es-419" b="0" noProof="0" dirty="0">
                <a:latin typeface="Calibri" pitchFamily="34" charset="0"/>
              </a:rPr>
              <a:t>E</a:t>
            </a:r>
            <a:r>
              <a:rPr lang="es-419" noProof="0" dirty="0">
                <a:latin typeface="Calibri" pitchFamily="34" charset="0"/>
              </a:rPr>
              <a:t>sta tabla es aditiva, lo cual significa que todos los países incluidos bajo “para proteger la salud física de la mujer” también permiten el aborto para salvar la vida de la mujer, etc.)</a:t>
            </a:r>
          </a:p>
          <a:p>
            <a:endParaRPr lang="es-419" noProof="0" dirty="0">
              <a:latin typeface="Calibri" pitchFamily="34" charset="0"/>
            </a:endParaRPr>
          </a:p>
          <a:p>
            <a:r>
              <a:rPr lang="es-419" noProof="0" dirty="0">
                <a:latin typeface="Calibri" pitchFamily="34" charset="0"/>
              </a:rPr>
              <a:t>Además, varios acuerdos internacionales y regionales, tales como los que se indican en la diapositiva, apoyan el imperativo</a:t>
            </a:r>
            <a:r>
              <a:rPr lang="es-419" baseline="0" noProof="0" dirty="0">
                <a:latin typeface="Calibri" pitchFamily="34" charset="0"/>
              </a:rPr>
              <a:t> de proporcionar servicios de</a:t>
            </a:r>
            <a:r>
              <a:rPr lang="es-419" noProof="0" dirty="0">
                <a:latin typeface="Calibri" pitchFamily="34" charset="0"/>
              </a:rPr>
              <a:t> aborto</a:t>
            </a:r>
            <a:r>
              <a:rPr lang="es-419" baseline="0" noProof="0" dirty="0">
                <a:latin typeface="Calibri" pitchFamily="34" charset="0"/>
              </a:rPr>
              <a:t> seguro en situaciones de</a:t>
            </a:r>
            <a:r>
              <a:rPr lang="es-419" noProof="0" dirty="0">
                <a:latin typeface="Calibri" pitchFamily="34" charset="0"/>
              </a:rPr>
              <a:t> crisis.</a:t>
            </a:r>
          </a:p>
          <a:p>
            <a:endParaRPr lang="es-419" noProof="0" dirty="0"/>
          </a:p>
          <a:p>
            <a:endParaRPr lang="es-419" noProof="0" dirty="0"/>
          </a:p>
        </p:txBody>
      </p:sp>
      <p:sp>
        <p:nvSpPr>
          <p:cNvPr id="4" name="Slide Number Placeholder 3"/>
          <p:cNvSpPr>
            <a:spLocks noGrp="1"/>
          </p:cNvSpPr>
          <p:nvPr>
            <p:ph type="sldNum" sz="quarter" idx="10"/>
          </p:nvPr>
        </p:nvSpPr>
        <p:spPr/>
        <p:txBody>
          <a:bodyPr/>
          <a:lstStyle/>
          <a:p>
            <a:fld id="{AC22E162-0A57-43B2-BD51-0D1E805B55DC}" type="slidenum">
              <a:rPr lang="en-US" smtClean="0"/>
              <a:t>7</a:t>
            </a:fld>
            <a:endParaRPr lang="en-US"/>
          </a:p>
        </p:txBody>
      </p:sp>
    </p:spTree>
    <p:extLst>
      <p:ext uri="{BB962C8B-B14F-4D97-AF65-F5344CB8AC3E}">
        <p14:creationId xmlns:p14="http://schemas.microsoft.com/office/powerpoint/2010/main" val="1064169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Aquí se presenta un mapa de leyes sobre aborto en</a:t>
            </a:r>
            <a:r>
              <a:rPr lang="es-419" baseline="0" noProof="0" dirty="0"/>
              <a:t> el mundo para darles una</a:t>
            </a:r>
            <a:r>
              <a:rPr lang="es-419" noProof="0" dirty="0"/>
              <a:t> idea de cómo</a:t>
            </a:r>
            <a:r>
              <a:rPr lang="es-419" baseline="0" noProof="0" dirty="0"/>
              <a:t> son las leyes a nivel</a:t>
            </a:r>
            <a:r>
              <a:rPr lang="es-419" noProof="0" dirty="0"/>
              <a:t> nacional en todo el mundo. </a:t>
            </a:r>
          </a:p>
          <a:p>
            <a:endParaRPr lang="es-419" sz="1200" kern="1200" noProof="0" dirty="0">
              <a:solidFill>
                <a:schemeClr val="tx1"/>
              </a:solidFill>
              <a:effectLst/>
              <a:latin typeface="+mn-lt"/>
              <a:ea typeface="+mn-ea"/>
              <a:cs typeface="+mn-cs"/>
            </a:endParaRPr>
          </a:p>
          <a:p>
            <a:r>
              <a:rPr lang="es-419" sz="1200" kern="1200" noProof="0" dirty="0">
                <a:solidFill>
                  <a:schemeClr val="tx1"/>
                </a:solidFill>
                <a:effectLst/>
                <a:latin typeface="+mn-lt"/>
                <a:ea typeface="+mn-ea"/>
                <a:cs typeface="+mn-cs"/>
              </a:rPr>
              <a:t>El mundo está cambiando rápidamente y cada vez más los gobiernos cambian sus leyes para ampliar el acceso legal al aborto,</a:t>
            </a:r>
            <a:r>
              <a:rPr lang="es-419" sz="1200" kern="1200" baseline="0" noProof="0" dirty="0">
                <a:solidFill>
                  <a:schemeClr val="tx1"/>
                </a:solidFill>
                <a:effectLst/>
                <a:latin typeface="+mn-lt"/>
                <a:ea typeface="+mn-ea"/>
                <a:cs typeface="+mn-cs"/>
              </a:rPr>
              <a:t> con el fin de</a:t>
            </a:r>
            <a:r>
              <a:rPr lang="es-419" sz="1200" kern="1200" noProof="0" dirty="0">
                <a:solidFill>
                  <a:schemeClr val="tx1"/>
                </a:solidFill>
                <a:effectLst/>
                <a:latin typeface="+mn-lt"/>
                <a:ea typeface="+mn-ea"/>
                <a:cs typeface="+mn-cs"/>
              </a:rPr>
              <a:t> cumplir con las normas internacionales</a:t>
            </a:r>
            <a:r>
              <a:rPr lang="es-419" sz="1200" kern="1200" baseline="0" noProof="0" dirty="0">
                <a:solidFill>
                  <a:schemeClr val="tx1"/>
                </a:solidFill>
                <a:effectLst/>
                <a:latin typeface="+mn-lt"/>
                <a:ea typeface="+mn-ea"/>
                <a:cs typeface="+mn-cs"/>
              </a:rPr>
              <a:t> de derechos</a:t>
            </a:r>
            <a:r>
              <a:rPr lang="es-419" sz="1200" kern="1200" noProof="0" dirty="0">
                <a:solidFill>
                  <a:schemeClr val="tx1"/>
                </a:solidFill>
                <a:effectLst/>
                <a:latin typeface="+mn-lt"/>
                <a:ea typeface="+mn-ea"/>
                <a:cs typeface="+mn-cs"/>
              </a:rPr>
              <a:t> humanos. Desde 1994, aproximadamente 40 países han cambiado sus leyes para que sean menos restrictivas.</a:t>
            </a:r>
          </a:p>
          <a:p>
            <a:endParaRPr lang="es-419" noProof="0" dirty="0"/>
          </a:p>
          <a:p>
            <a:r>
              <a:rPr lang="es-419" noProof="0" dirty="0"/>
              <a:t>FUENTE: Centro de Derechos Reproductivos: http://worldabortionlaws.com/ </a:t>
            </a:r>
          </a:p>
          <a:p>
            <a:endParaRPr lang="es-419" noProof="0" dirty="0"/>
          </a:p>
          <a:p>
            <a:r>
              <a:rPr lang="es-419" noProof="0" dirty="0"/>
              <a:t>Clave del mapa:</a:t>
            </a:r>
          </a:p>
          <a:p>
            <a:r>
              <a:rPr lang="es-419" noProof="0" dirty="0"/>
              <a:t>Rojo = el</a:t>
            </a:r>
            <a:r>
              <a:rPr lang="es-419" baseline="0" noProof="0" dirty="0"/>
              <a:t> a</a:t>
            </a:r>
            <a:r>
              <a:rPr lang="es-419" noProof="0" dirty="0"/>
              <a:t>borto es legal solamente para salvar</a:t>
            </a:r>
            <a:r>
              <a:rPr lang="es-419" baseline="0" noProof="0" dirty="0"/>
              <a:t> la vida de la mujer, de lo contrario es totalmente </a:t>
            </a:r>
            <a:r>
              <a:rPr lang="es-419" noProof="0" dirty="0"/>
              <a:t>prohibido</a:t>
            </a:r>
          </a:p>
          <a:p>
            <a:r>
              <a:rPr lang="es-419" noProof="0" dirty="0"/>
              <a:t>Anaranjado = legal para preserve la</a:t>
            </a:r>
            <a:r>
              <a:rPr lang="es-419" baseline="0" noProof="0" dirty="0"/>
              <a:t> salud y la vida</a:t>
            </a:r>
            <a:endParaRPr lang="es-419" noProof="0" dirty="0"/>
          </a:p>
          <a:p>
            <a:r>
              <a:rPr lang="es-419" noProof="0" dirty="0"/>
              <a:t>Amarillo = Legal para preservar la salud y la vida por motivos socioeconómicos</a:t>
            </a:r>
          </a:p>
          <a:p>
            <a:r>
              <a:rPr lang="es-419" noProof="0" dirty="0"/>
              <a:t>Verde= Disponible sin restricción en</a:t>
            </a:r>
            <a:r>
              <a:rPr lang="es-419" baseline="0" noProof="0" dirty="0"/>
              <a:t> cuan</a:t>
            </a:r>
            <a:r>
              <a:rPr lang="es-419" noProof="0" dirty="0"/>
              <a:t>to a la razón</a:t>
            </a:r>
          </a:p>
          <a:p>
            <a:r>
              <a:rPr lang="es-419" noProof="0" dirty="0"/>
              <a:t>Gris = No</a:t>
            </a:r>
            <a:r>
              <a:rPr lang="es-419" baseline="0" noProof="0" dirty="0"/>
              <a:t> dispon</a:t>
            </a:r>
            <a:r>
              <a:rPr lang="es-419" noProof="0" dirty="0"/>
              <a:t>ible</a:t>
            </a:r>
          </a:p>
        </p:txBody>
      </p:sp>
      <p:sp>
        <p:nvSpPr>
          <p:cNvPr id="4" name="Slide Number Placeholder 3"/>
          <p:cNvSpPr>
            <a:spLocks noGrp="1"/>
          </p:cNvSpPr>
          <p:nvPr>
            <p:ph type="sldNum" sz="quarter" idx="10"/>
          </p:nvPr>
        </p:nvSpPr>
        <p:spPr/>
        <p:txBody>
          <a:bodyPr/>
          <a:lstStyle/>
          <a:p>
            <a:fld id="{7AE28EF4-94BA-4D02-A23A-27808F77A05F}" type="slidenum">
              <a:rPr lang="en-US" smtClean="0"/>
              <a:t>8</a:t>
            </a:fld>
            <a:endParaRPr lang="en-US"/>
          </a:p>
        </p:txBody>
      </p:sp>
    </p:spTree>
    <p:extLst>
      <p:ext uri="{BB962C8B-B14F-4D97-AF65-F5344CB8AC3E}">
        <p14:creationId xmlns:p14="http://schemas.microsoft.com/office/powerpoint/2010/main" val="243595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100" noProof="0" dirty="0">
                <a:ea typeface="Calibri"/>
                <a:cs typeface="Times New Roman"/>
              </a:rPr>
              <a:t>Al examinar las razones (o mitos) que los autores en Columbia </a:t>
            </a:r>
            <a:r>
              <a:rPr lang="es-419" sz="1100" noProof="0" dirty="0" err="1">
                <a:ea typeface="Calibri"/>
                <a:cs typeface="Times New Roman"/>
              </a:rPr>
              <a:t>University</a:t>
            </a:r>
            <a:r>
              <a:rPr lang="es-419" sz="1100" noProof="0" dirty="0">
                <a:ea typeface="Calibri"/>
                <a:cs typeface="Times New Roman"/>
              </a:rPr>
              <a:t> identificaron, concluimos que simplemente no son verdaderas:</a:t>
            </a:r>
          </a:p>
          <a:p>
            <a:pPr marL="685800" lvl="1" indent="-228600">
              <a:buFont typeface="+mj-lt"/>
              <a:buAutoNum type="arabicPeriod"/>
            </a:pPr>
            <a:r>
              <a:rPr lang="es-419" sz="1100" noProof="0" dirty="0">
                <a:ea typeface="Calibri"/>
                <a:cs typeface="Times New Roman"/>
              </a:rPr>
              <a:t>Es</a:t>
            </a:r>
            <a:r>
              <a:rPr lang="es-419" sz="1100" baseline="0" noProof="0" dirty="0">
                <a:ea typeface="Calibri"/>
                <a:cs typeface="Times New Roman"/>
              </a:rPr>
              <a:t> claro que h</a:t>
            </a:r>
            <a:r>
              <a:rPr lang="es-419" sz="1100" noProof="0" dirty="0">
                <a:ea typeface="Calibri"/>
                <a:cs typeface="Times New Roman"/>
              </a:rPr>
              <a:t>ay necesidad de servicios de aborto seguro para reducir la morbimortalidad materna. </a:t>
            </a:r>
          </a:p>
          <a:p>
            <a:pPr marL="685800" lvl="1" indent="-228600">
              <a:buFont typeface="+mj-lt"/>
              <a:buAutoNum type="arabicPeriod"/>
            </a:pPr>
            <a:r>
              <a:rPr lang="es-419" sz="1100" noProof="0" dirty="0">
                <a:ea typeface="Calibri"/>
                <a:cs typeface="Times New Roman"/>
              </a:rPr>
              <a:t>Estos servicios pueden ser proporcionados</a:t>
            </a:r>
            <a:r>
              <a:rPr lang="es-419" sz="1100" baseline="0" noProof="0" dirty="0">
                <a:ea typeface="Calibri"/>
                <a:cs typeface="Times New Roman"/>
              </a:rPr>
              <a:t> de manera segura e</a:t>
            </a:r>
            <a:r>
              <a:rPr lang="es-419" sz="1100" noProof="0" dirty="0">
                <a:ea typeface="Calibri"/>
                <a:cs typeface="Times New Roman"/>
              </a:rPr>
              <a:t>n centros de salud</a:t>
            </a:r>
            <a:r>
              <a:rPr lang="es-419" sz="1100" baseline="0" noProof="0" dirty="0">
                <a:ea typeface="Calibri"/>
                <a:cs typeface="Times New Roman"/>
              </a:rPr>
              <a:t> por</a:t>
            </a:r>
            <a:r>
              <a:rPr lang="es-419" sz="1100" noProof="0" dirty="0">
                <a:ea typeface="Calibri"/>
                <a:cs typeface="Times New Roman"/>
              </a:rPr>
              <a:t> prestadores</a:t>
            </a:r>
            <a:r>
              <a:rPr lang="es-419" sz="1100" baseline="0" noProof="0" dirty="0">
                <a:ea typeface="Calibri"/>
                <a:cs typeface="Times New Roman"/>
              </a:rPr>
              <a:t> de s</a:t>
            </a:r>
            <a:r>
              <a:rPr lang="es-419" sz="1100" noProof="0" dirty="0">
                <a:ea typeface="Calibri"/>
                <a:cs typeface="Times New Roman"/>
              </a:rPr>
              <a:t>ervicios de nivel intermedio. </a:t>
            </a:r>
          </a:p>
          <a:p>
            <a:pPr marL="685800" lvl="1" indent="-228600">
              <a:buFont typeface="+mj-lt"/>
              <a:buAutoNum type="arabicPeriod"/>
            </a:pPr>
            <a:r>
              <a:rPr lang="es-419" sz="1100" noProof="0" dirty="0">
                <a:ea typeface="Calibri"/>
                <a:cs typeface="Times New Roman"/>
              </a:rPr>
              <a:t>Aunque el gobierno de EE. UU. no financia actividades relacionadas con el aborto, otros donantes, incluidos muchos gobiernos europeos y fundaciones privadas, sí lo hacen.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s-419" sz="1100" noProof="0" dirty="0">
                <a:ea typeface="Calibri"/>
                <a:cs typeface="Times New Roman"/>
              </a:rPr>
              <a:t>El</a:t>
            </a:r>
            <a:r>
              <a:rPr lang="es-419" sz="1100" baseline="0" noProof="0" dirty="0">
                <a:ea typeface="Calibri"/>
                <a:cs typeface="Times New Roman"/>
              </a:rPr>
              <a:t> a</a:t>
            </a:r>
            <a:r>
              <a:rPr lang="es-419" sz="1100" noProof="0" dirty="0">
                <a:ea typeface="Calibri"/>
                <a:cs typeface="Times New Roman"/>
              </a:rPr>
              <a:t>borto es permitido bajo ciertas circunstancias en todos los países del mundo, salvo cinco.</a:t>
            </a:r>
          </a:p>
          <a:p>
            <a:pPr marL="228600" indent="-228600">
              <a:buFont typeface="+mj-lt"/>
              <a:buAutoNum type="arabicPeriod"/>
            </a:pPr>
            <a:endParaRPr lang="es-419" sz="1100" noProof="0" dirty="0">
              <a:ea typeface="Calibri"/>
              <a:cs typeface="Times New Roman"/>
            </a:endParaRPr>
          </a:p>
          <a:p>
            <a:pPr>
              <a:spcAft>
                <a:spcPts val="600"/>
              </a:spcAft>
            </a:pPr>
            <a:r>
              <a:rPr lang="es-419" sz="1100" noProof="0" dirty="0">
                <a:ea typeface="Calibri"/>
                <a:cs typeface="Times New Roman"/>
              </a:rPr>
              <a:t>Hay</a:t>
            </a:r>
            <a:r>
              <a:rPr lang="es-419" sz="1100" baseline="0" noProof="0" dirty="0">
                <a:ea typeface="Calibri"/>
                <a:cs typeface="Times New Roman"/>
              </a:rPr>
              <a:t> mucho má</a:t>
            </a:r>
            <a:r>
              <a:rPr lang="es-419" sz="1100" noProof="0" dirty="0">
                <a:ea typeface="Calibri"/>
                <a:cs typeface="Times New Roman"/>
              </a:rPr>
              <a:t>s que decir sobre cada una de estas ideas erróneas, y por supuesto</a:t>
            </a:r>
            <a:r>
              <a:rPr lang="es-419" sz="1100" baseline="0" noProof="0" dirty="0">
                <a:ea typeface="Calibri"/>
                <a:cs typeface="Times New Roman"/>
              </a:rPr>
              <a:t> que hay retos en </a:t>
            </a:r>
            <a:r>
              <a:rPr lang="es-419" sz="1100" noProof="0" dirty="0">
                <a:ea typeface="Calibri"/>
                <a:cs typeface="Times New Roman"/>
              </a:rPr>
              <a:t>proporcionar</a:t>
            </a:r>
            <a:r>
              <a:rPr lang="es-419" sz="1100" baseline="0" noProof="0" dirty="0">
                <a:ea typeface="Calibri"/>
                <a:cs typeface="Times New Roman"/>
              </a:rPr>
              <a:t> servicios d</a:t>
            </a:r>
            <a:r>
              <a:rPr lang="es-419" sz="1100" noProof="0" dirty="0">
                <a:ea typeface="Calibri"/>
                <a:cs typeface="Times New Roman"/>
              </a:rPr>
              <a:t>e aborto</a:t>
            </a:r>
            <a:r>
              <a:rPr lang="es-419" sz="1100" baseline="0" noProof="0" dirty="0">
                <a:ea typeface="Calibri"/>
                <a:cs typeface="Times New Roman"/>
              </a:rPr>
              <a:t> seguro en entornos</a:t>
            </a:r>
            <a:r>
              <a:rPr lang="es-419" sz="1100" noProof="0" dirty="0">
                <a:ea typeface="Calibri"/>
                <a:cs typeface="Times New Roman"/>
              </a:rPr>
              <a:t> humanitarios que son muy reales. Puede ser complicado:</a:t>
            </a:r>
          </a:p>
          <a:p>
            <a:pPr marL="628650" lvl="1" indent="-171450">
              <a:spcAft>
                <a:spcPts val="600"/>
              </a:spcAft>
              <a:buFont typeface="Arial" panose="020B0604020202020204" pitchFamily="34" charset="0"/>
              <a:buChar char="•"/>
            </a:pPr>
            <a:r>
              <a:rPr lang="es-419" sz="1100" noProof="0" dirty="0">
                <a:ea typeface="Calibri"/>
                <a:cs typeface="Times New Roman"/>
              </a:rPr>
              <a:t>Por ejemplo, sabemos de nuestros socios ejecutores humanitarios que existe el estigma del aborto en todos los niveles dentro de las organizaciones</a:t>
            </a:r>
            <a:r>
              <a:rPr lang="es-419" sz="1100" baseline="0" noProof="0" dirty="0">
                <a:ea typeface="Calibri"/>
                <a:cs typeface="Times New Roman"/>
              </a:rPr>
              <a:t> de ayuda</a:t>
            </a:r>
            <a:r>
              <a:rPr lang="es-419" sz="1100" noProof="0" dirty="0">
                <a:ea typeface="Calibri"/>
                <a:cs typeface="Times New Roman"/>
              </a:rPr>
              <a:t> humanitaria, desde líderes en niveles superiores</a:t>
            </a:r>
            <a:r>
              <a:rPr lang="es-419" sz="1100" baseline="0" noProof="0" dirty="0">
                <a:ea typeface="Calibri"/>
                <a:cs typeface="Times New Roman"/>
              </a:rPr>
              <a:t> hasta el ni</a:t>
            </a:r>
            <a:r>
              <a:rPr lang="es-419" sz="1100" noProof="0" dirty="0">
                <a:ea typeface="Calibri"/>
                <a:cs typeface="Times New Roman"/>
              </a:rPr>
              <a:t>vel de las unidades</a:t>
            </a:r>
            <a:r>
              <a:rPr lang="es-419" sz="1100" baseline="0" noProof="0" dirty="0">
                <a:ea typeface="Calibri"/>
                <a:cs typeface="Times New Roman"/>
              </a:rPr>
              <a:t> de salud, por lo cual</a:t>
            </a:r>
            <a:r>
              <a:rPr lang="es-419" sz="1100" noProof="0" dirty="0">
                <a:ea typeface="Calibri"/>
                <a:cs typeface="Times New Roman"/>
              </a:rPr>
              <a:t> en </a:t>
            </a:r>
            <a:r>
              <a:rPr lang="es-419" sz="1100" noProof="0" dirty="0" err="1">
                <a:ea typeface="Calibri"/>
                <a:cs typeface="Times New Roman"/>
              </a:rPr>
              <a:t>Ipas</a:t>
            </a:r>
            <a:r>
              <a:rPr lang="es-419" sz="1100" noProof="0" dirty="0">
                <a:ea typeface="Calibri"/>
                <a:cs typeface="Times New Roman"/>
              </a:rPr>
              <a:t> hemos adaptado nuestras</a:t>
            </a:r>
            <a:r>
              <a:rPr lang="es-419" sz="1100" baseline="0" noProof="0" dirty="0">
                <a:ea typeface="Calibri"/>
                <a:cs typeface="Times New Roman"/>
              </a:rPr>
              <a:t> capacitaciones sobre la Aclaración de</a:t>
            </a:r>
            <a:r>
              <a:rPr lang="es-419" sz="1100" noProof="0" dirty="0">
                <a:ea typeface="Calibri"/>
                <a:cs typeface="Times New Roman"/>
              </a:rPr>
              <a:t> Valores para la Transformación de Actitudes,</a:t>
            </a:r>
            <a:r>
              <a:rPr lang="es-419" sz="1100" baseline="0" noProof="0" dirty="0">
                <a:ea typeface="Calibri"/>
                <a:cs typeface="Times New Roman"/>
              </a:rPr>
              <a:t> </a:t>
            </a:r>
            <a:r>
              <a:rPr lang="es-419" sz="1100" noProof="0" dirty="0">
                <a:ea typeface="Calibri"/>
                <a:cs typeface="Times New Roman"/>
              </a:rPr>
              <a:t>o AVTA, para uso en entornos humanitarios y hemos ofrecido estas capacitaciones con gran éxito a nuestros socios humanitarios. </a:t>
            </a:r>
          </a:p>
          <a:p>
            <a:pPr marL="628650" lvl="1" indent="-171450">
              <a:spcAft>
                <a:spcPts val="600"/>
              </a:spcAft>
              <a:buFont typeface="Arial" panose="020B0604020202020204" pitchFamily="34" charset="0"/>
              <a:buChar char="•"/>
            </a:pPr>
            <a:r>
              <a:rPr lang="es-419" sz="1100" noProof="0" dirty="0">
                <a:ea typeface="Calibri"/>
                <a:cs typeface="Times New Roman"/>
              </a:rPr>
              <a:t>Y sabemos que hay gran escasez de prestadores</a:t>
            </a:r>
            <a:r>
              <a:rPr lang="es-419" sz="1100" baseline="0" noProof="0" dirty="0">
                <a:ea typeface="Calibri"/>
                <a:cs typeface="Times New Roman"/>
              </a:rPr>
              <a:t> de servicios capacitados y que los modelos </a:t>
            </a:r>
            <a:r>
              <a:rPr lang="es-419" sz="1100" noProof="0" dirty="0">
                <a:ea typeface="Calibri"/>
                <a:cs typeface="Times New Roman"/>
              </a:rPr>
              <a:t>establecidos de capacitación en la prestación de servicios de aborto seguro no son factibles en medio de una crisis aguda. Pero los modelos de capacitación pueden y han sido adaptados para ser más ágiles.</a:t>
            </a:r>
          </a:p>
          <a:p>
            <a:pPr marL="628650" lvl="1" indent="-171450">
              <a:spcAft>
                <a:spcPts val="600"/>
              </a:spcAft>
              <a:buFont typeface="Arial" panose="020B0604020202020204" pitchFamily="34" charset="0"/>
              <a:buChar char="•"/>
            </a:pPr>
            <a:r>
              <a:rPr lang="es-419" sz="1100" noProof="0" dirty="0">
                <a:ea typeface="Calibri"/>
                <a:cs typeface="Times New Roman"/>
              </a:rPr>
              <a:t>Además, hay una asombrosa falta de evidencia sobre SDSR, en particular sobre aborto, en entornos humanitarios</a:t>
            </a:r>
            <a:r>
              <a:rPr lang="es-419" sz="1100" baseline="0" noProof="0" dirty="0">
                <a:ea typeface="Calibri"/>
                <a:cs typeface="Times New Roman"/>
              </a:rPr>
              <a:t> para guiar los</a:t>
            </a:r>
            <a:r>
              <a:rPr lang="es-419" sz="1100" noProof="0" dirty="0">
                <a:ea typeface="Calibri"/>
                <a:cs typeface="Times New Roman"/>
              </a:rPr>
              <a:t> programas. </a:t>
            </a:r>
          </a:p>
          <a:p>
            <a:pPr marL="1085850" lvl="2" indent="-171450">
              <a:spcAft>
                <a:spcPts val="600"/>
              </a:spcAft>
              <a:buFont typeface="Arial" panose="020B0604020202020204" pitchFamily="34" charset="0"/>
              <a:buChar char="•"/>
            </a:pPr>
            <a:r>
              <a:rPr lang="es-419" sz="1100" noProof="0" dirty="0">
                <a:ea typeface="Calibri"/>
                <a:cs typeface="Times New Roman"/>
              </a:rPr>
              <a:t>Sin</a:t>
            </a:r>
            <a:r>
              <a:rPr lang="es-419" sz="1100" baseline="0" noProof="0" dirty="0">
                <a:ea typeface="Calibri"/>
                <a:cs typeface="Times New Roman"/>
              </a:rPr>
              <a:t> embargo, no necesitamos realizar investigaciones para saber que las mujeres en los campos de</a:t>
            </a:r>
            <a:r>
              <a:rPr lang="es-419" sz="1100" noProof="0" dirty="0">
                <a:ea typeface="Calibri"/>
                <a:cs typeface="Times New Roman"/>
              </a:rPr>
              <a:t> refugiados</a:t>
            </a:r>
            <a:r>
              <a:rPr lang="es-419" sz="1100" baseline="0" noProof="0" dirty="0">
                <a:ea typeface="Calibri"/>
                <a:cs typeface="Times New Roman"/>
              </a:rPr>
              <a:t> corren mayor riesgo d</a:t>
            </a:r>
            <a:r>
              <a:rPr lang="es-419" sz="1100" noProof="0" dirty="0">
                <a:ea typeface="Calibri"/>
                <a:cs typeface="Times New Roman"/>
              </a:rPr>
              <a:t>e sufrir violencia sexual y</a:t>
            </a:r>
            <a:r>
              <a:rPr lang="es-419" sz="1100" baseline="0" noProof="0" dirty="0">
                <a:ea typeface="Calibri"/>
                <a:cs typeface="Times New Roman"/>
              </a:rPr>
              <a:t> de tener embarazos no deseados, que los anticonceptivos reversibles de acción prolongada (</a:t>
            </a:r>
            <a:r>
              <a:rPr lang="es-419" sz="1100" noProof="0" dirty="0">
                <a:ea typeface="Calibri"/>
                <a:cs typeface="Times New Roman"/>
              </a:rPr>
              <a:t>LARC) funcionan y que los servicios de aborto seguro salvan vidas. Necesitamos</a:t>
            </a:r>
            <a:r>
              <a:rPr lang="es-419" sz="1100" baseline="0" noProof="0" dirty="0">
                <a:ea typeface="Calibri"/>
                <a:cs typeface="Times New Roman"/>
              </a:rPr>
              <a:t> iniciar el trabajo y construir la base d</a:t>
            </a:r>
            <a:r>
              <a:rPr lang="es-419" sz="1100" noProof="0" dirty="0">
                <a:ea typeface="Calibri"/>
                <a:cs typeface="Times New Roman"/>
              </a:rPr>
              <a:t>e evidencia.</a:t>
            </a:r>
          </a:p>
          <a:p>
            <a:pPr>
              <a:spcAft>
                <a:spcPts val="600"/>
              </a:spcAft>
            </a:pPr>
            <a:endParaRPr lang="es-419" sz="1100" noProof="0" dirty="0">
              <a:ea typeface="Calibri"/>
              <a:cs typeface="Times New Roman"/>
            </a:endParaRPr>
          </a:p>
          <a:p>
            <a:pPr>
              <a:spcAft>
                <a:spcPts val="600"/>
              </a:spcAft>
            </a:pPr>
            <a:r>
              <a:rPr lang="es-419" sz="1100" noProof="0" dirty="0">
                <a:ea typeface="Calibri"/>
                <a:cs typeface="Times New Roman"/>
              </a:rPr>
              <a:t>En resumen, sí puede ser complicado, pero no es DEMASIADO complicado.</a:t>
            </a:r>
          </a:p>
        </p:txBody>
      </p:sp>
      <p:sp>
        <p:nvSpPr>
          <p:cNvPr id="4" name="Slide Number Placeholder 3"/>
          <p:cNvSpPr>
            <a:spLocks noGrp="1"/>
          </p:cNvSpPr>
          <p:nvPr>
            <p:ph type="sldNum" sz="quarter" idx="10"/>
          </p:nvPr>
        </p:nvSpPr>
        <p:spPr/>
        <p:txBody>
          <a:bodyPr/>
          <a:lstStyle/>
          <a:p>
            <a:fld id="{7AE28EF4-94BA-4D02-A23A-27808F77A05F}" type="slidenum">
              <a:rPr lang="en-US" smtClean="0"/>
              <a:t>9</a:t>
            </a:fld>
            <a:endParaRPr lang="en-US"/>
          </a:p>
        </p:txBody>
      </p:sp>
    </p:spTree>
    <p:extLst>
      <p:ext uri="{BB962C8B-B14F-4D97-AF65-F5344CB8AC3E}">
        <p14:creationId xmlns:p14="http://schemas.microsoft.com/office/powerpoint/2010/main" val="151723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1"/>
              </a:spcAft>
            </a:pPr>
            <a:r>
              <a:rPr lang="es-419" noProof="0" dirty="0">
                <a:ea typeface="Calibri"/>
                <a:cs typeface="Times New Roman"/>
              </a:rPr>
              <a:t>Por</a:t>
            </a:r>
            <a:r>
              <a:rPr lang="es-419" baseline="0" noProof="0" dirty="0">
                <a:ea typeface="Calibri"/>
                <a:cs typeface="Times New Roman"/>
              </a:rPr>
              <a:t> lo tanto, aún queda pendiente la interrogante: ¿Por qué no ofrecemos la opción de </a:t>
            </a:r>
            <a:r>
              <a:rPr lang="es-419" noProof="0" dirty="0">
                <a:ea typeface="Calibri"/>
                <a:cs typeface="Times New Roman"/>
              </a:rPr>
              <a:t>aborto seguro, al menos a</a:t>
            </a:r>
            <a:r>
              <a:rPr lang="es-419" baseline="0" noProof="0" dirty="0">
                <a:ea typeface="Calibri"/>
                <a:cs typeface="Times New Roman"/>
              </a:rPr>
              <a:t> las</a:t>
            </a:r>
            <a:r>
              <a:rPr lang="es-419" noProof="0" dirty="0">
                <a:ea typeface="Calibri"/>
                <a:cs typeface="Times New Roman"/>
              </a:rPr>
              <a:t> mujeres que quedan</a:t>
            </a:r>
            <a:r>
              <a:rPr lang="es-419" baseline="0" noProof="0" dirty="0">
                <a:ea typeface="Calibri"/>
                <a:cs typeface="Times New Roman"/>
              </a:rPr>
              <a:t> embarazadas porque son violadas en situaciones de</a:t>
            </a:r>
            <a:r>
              <a:rPr lang="es-419" noProof="0" dirty="0">
                <a:ea typeface="Calibri"/>
                <a:cs typeface="Times New Roman"/>
              </a:rPr>
              <a:t> crisis?  ¿Qué</a:t>
            </a:r>
            <a:r>
              <a:rPr lang="es-419" baseline="0" noProof="0" dirty="0">
                <a:ea typeface="Calibri"/>
                <a:cs typeface="Times New Roman"/>
              </a:rPr>
              <a:t> puede hacer cada uno de nosotros en nuestros organismos o instituciones</a:t>
            </a:r>
            <a:r>
              <a:rPr lang="es-419" noProof="0" dirty="0">
                <a:ea typeface="Calibri"/>
                <a:cs typeface="Times New Roman"/>
              </a:rPr>
              <a:t>?</a:t>
            </a:r>
          </a:p>
          <a:p>
            <a:pPr>
              <a:lnSpc>
                <a:spcPct val="115000"/>
              </a:lnSpc>
              <a:spcAft>
                <a:spcPts val="1011"/>
              </a:spcAft>
            </a:pPr>
            <a:endParaRPr lang="es-419" sz="1400" noProof="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s-419" noProof="0" dirty="0">
                <a:ea typeface="Calibri"/>
                <a:cs typeface="Times New Roman"/>
              </a:rPr>
              <a:t>Primero, entablar la conversación con sus colegas. ¿Cuáles</a:t>
            </a:r>
            <a:r>
              <a:rPr lang="es-419" baseline="0" noProof="0" dirty="0">
                <a:ea typeface="Calibri"/>
                <a:cs typeface="Times New Roman"/>
              </a:rPr>
              <a:t> son las</a:t>
            </a:r>
            <a:r>
              <a:rPr lang="es-419" noProof="0" dirty="0">
                <a:ea typeface="Calibri"/>
                <a:cs typeface="Times New Roman"/>
              </a:rPr>
              <a:t> razones planteadas para limitar mayor participación de su organismo o institución en la prestación de servicios de aborto seguro? Una vez que usen la evidencia para trascender</a:t>
            </a:r>
            <a:r>
              <a:rPr lang="es-419" baseline="0" noProof="0" dirty="0">
                <a:ea typeface="Calibri"/>
                <a:cs typeface="Times New Roman"/>
              </a:rPr>
              <a:t> las razones básicas que acabamos de examinar</a:t>
            </a:r>
            <a:r>
              <a:rPr lang="es-419" noProof="0" dirty="0">
                <a:ea typeface="Calibri"/>
                <a:cs typeface="Times New Roman"/>
              </a:rPr>
              <a:t>, pueden explorar otras razones que influyen en la política de su organismo. Un buen punto de partida es discutir la importancia</a:t>
            </a:r>
            <a:r>
              <a:rPr lang="es-419" baseline="0" noProof="0" dirty="0">
                <a:ea typeface="Calibri"/>
                <a:cs typeface="Times New Roman"/>
              </a:rPr>
              <a:t> de</a:t>
            </a:r>
            <a:r>
              <a:rPr lang="es-419" noProof="0" dirty="0">
                <a:ea typeface="Calibri"/>
                <a:cs typeface="Times New Roman"/>
              </a:rPr>
              <a:t> ofrecer servicios de aborto seguro a</a:t>
            </a:r>
            <a:r>
              <a:rPr lang="es-419" baseline="0" noProof="0" dirty="0">
                <a:ea typeface="Calibri"/>
                <a:cs typeface="Times New Roman"/>
              </a:rPr>
              <a:t> las sobrevivientes de violación</a:t>
            </a:r>
            <a:r>
              <a:rPr lang="es-419" noProof="0" dirty="0">
                <a:ea typeface="Calibri"/>
                <a:cs typeface="Times New Roman"/>
              </a:rPr>
              <a:t>.</a:t>
            </a:r>
            <a:br>
              <a:rPr lang="es-419" noProof="0" dirty="0">
                <a:ea typeface="Calibri"/>
                <a:cs typeface="Times New Roman"/>
              </a:rPr>
            </a:br>
            <a:endParaRPr lang="es-419" sz="1400" noProof="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s-419" noProof="0" dirty="0">
                <a:ea typeface="Calibri"/>
                <a:cs typeface="Times New Roman"/>
              </a:rPr>
              <a:t>Segundo, promover lenguaje correcto acerca del aborto. No hablemos sobre el aborto como algo “ilegal.” Casi</a:t>
            </a:r>
            <a:r>
              <a:rPr lang="es-419" baseline="0" noProof="0" dirty="0">
                <a:ea typeface="Calibri"/>
                <a:cs typeface="Times New Roman"/>
              </a:rPr>
              <a:t> nunca es i</a:t>
            </a:r>
            <a:r>
              <a:rPr lang="es-419" noProof="0" dirty="0">
                <a:ea typeface="Calibri"/>
                <a:cs typeface="Times New Roman"/>
              </a:rPr>
              <a:t>legal. Quizás</a:t>
            </a:r>
            <a:r>
              <a:rPr lang="es-419" baseline="0" noProof="0" dirty="0">
                <a:ea typeface="Calibri"/>
                <a:cs typeface="Times New Roman"/>
              </a:rPr>
              <a:t> sea</a:t>
            </a:r>
            <a:r>
              <a:rPr lang="es-419" noProof="0" dirty="0">
                <a:ea typeface="Calibri"/>
                <a:cs typeface="Times New Roman"/>
              </a:rPr>
              <a:t> restringido,</a:t>
            </a:r>
            <a:r>
              <a:rPr lang="es-419" baseline="0" noProof="0" dirty="0">
                <a:ea typeface="Calibri"/>
                <a:cs typeface="Times New Roman"/>
              </a:rPr>
              <a:t> pero eso significa que e</a:t>
            </a:r>
            <a:r>
              <a:rPr lang="es-419" noProof="0" dirty="0">
                <a:ea typeface="Calibri"/>
                <a:cs typeface="Times New Roman"/>
              </a:rPr>
              <a:t>s permitido bajo ciertas circunstancias. Esto amplía nuestras opciones para proporcionar</a:t>
            </a:r>
            <a:r>
              <a:rPr lang="es-419" baseline="0" noProof="0" dirty="0">
                <a:ea typeface="Calibri"/>
                <a:cs typeface="Times New Roman"/>
              </a:rPr>
              <a:t> este </a:t>
            </a:r>
            <a:r>
              <a:rPr lang="es-419" noProof="0" dirty="0">
                <a:ea typeface="Calibri"/>
                <a:cs typeface="Times New Roman"/>
              </a:rPr>
              <a:t>servicio necesario.  </a:t>
            </a:r>
            <a:br>
              <a:rPr lang="es-419" noProof="0" dirty="0">
                <a:ea typeface="Calibri"/>
                <a:cs typeface="Times New Roman"/>
              </a:rPr>
            </a:br>
            <a:endParaRPr lang="es-419" sz="1400" noProof="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s-419" noProof="0" dirty="0">
                <a:ea typeface="Calibri"/>
                <a:cs typeface="Times New Roman"/>
              </a:rPr>
              <a:t>Tercero, utilizar</a:t>
            </a:r>
            <a:r>
              <a:rPr lang="es-419" baseline="0" noProof="0" dirty="0">
                <a:ea typeface="Calibri"/>
                <a:cs typeface="Times New Roman"/>
              </a:rPr>
              <a:t> sus fondos que no provienen d</a:t>
            </a:r>
            <a:r>
              <a:rPr lang="es-419" noProof="0" dirty="0">
                <a:ea typeface="Calibri"/>
                <a:cs typeface="Times New Roman"/>
              </a:rPr>
              <a:t>el</a:t>
            </a:r>
            <a:r>
              <a:rPr lang="es-419" baseline="0" noProof="0" dirty="0">
                <a:ea typeface="Calibri"/>
                <a:cs typeface="Times New Roman"/>
              </a:rPr>
              <a:t> gobierno de EE. </a:t>
            </a:r>
            <a:r>
              <a:rPr lang="es-419" noProof="0" dirty="0">
                <a:ea typeface="Calibri"/>
                <a:cs typeface="Times New Roman"/>
              </a:rPr>
              <a:t>UU. para promover sus programas de aborto seguro, al menos para mujeres que quedan embarazadas tras ser violadas en situaciones de crisis.</a:t>
            </a:r>
            <a:br>
              <a:rPr lang="es-419" noProof="0" dirty="0">
                <a:ea typeface="Calibri"/>
                <a:cs typeface="Times New Roman"/>
              </a:rPr>
            </a:br>
            <a:r>
              <a:rPr lang="es-419" noProof="0" dirty="0">
                <a:ea typeface="Calibri"/>
                <a:cs typeface="Times New Roman"/>
              </a:rPr>
              <a:t> </a:t>
            </a:r>
            <a:endParaRPr lang="es-419" sz="1400" noProof="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es-419" noProof="0" dirty="0">
                <a:ea typeface="Calibri"/>
                <a:cs typeface="Times New Roman"/>
              </a:rPr>
              <a:t>Por último, promoverá tanto</a:t>
            </a:r>
            <a:r>
              <a:rPr lang="es-419" baseline="0" noProof="0" dirty="0">
                <a:ea typeface="Calibri"/>
                <a:cs typeface="Times New Roman"/>
              </a:rPr>
              <a:t> la salud como los derechos</a:t>
            </a:r>
            <a:r>
              <a:rPr lang="es-419" noProof="0" dirty="0">
                <a:ea typeface="Calibri"/>
                <a:cs typeface="Times New Roman"/>
              </a:rPr>
              <a:t> humanos cuando mejoren sus servicios para incluir servicios de aborto</a:t>
            </a:r>
            <a:r>
              <a:rPr lang="es-419" baseline="0" noProof="0" dirty="0">
                <a:ea typeface="Calibri"/>
                <a:cs typeface="Times New Roman"/>
              </a:rPr>
              <a:t> seguro en los numerosos lugar</a:t>
            </a:r>
            <a:r>
              <a:rPr lang="es-419" noProof="0" dirty="0">
                <a:ea typeface="Calibri"/>
                <a:cs typeface="Times New Roman"/>
              </a:rPr>
              <a:t>es y circunstancias donde esto se puede hacer. Así</a:t>
            </a:r>
            <a:r>
              <a:rPr lang="es-419" baseline="0" noProof="0" dirty="0">
                <a:ea typeface="Calibri"/>
                <a:cs typeface="Times New Roman"/>
              </a:rPr>
              <a:t> se logrará un enorme a</a:t>
            </a:r>
            <a:r>
              <a:rPr lang="es-419" noProof="0" dirty="0">
                <a:ea typeface="Calibri"/>
                <a:cs typeface="Times New Roman"/>
              </a:rPr>
              <a:t>vance a favor de las mujeres y sus comunidades.</a:t>
            </a:r>
            <a:endParaRPr lang="es-419" sz="1400" noProof="0" dirty="0">
              <a:latin typeface="Times"/>
              <a:ea typeface="Times"/>
              <a:cs typeface="Times New Roman"/>
            </a:endParaRPr>
          </a:p>
          <a:p>
            <a:pPr marL="171450" indent="-171450">
              <a:buFont typeface="Arial" panose="020B0604020202020204" pitchFamily="34" charset="0"/>
              <a:buChar char="•"/>
            </a:pPr>
            <a:endParaRPr lang="es-419" noProof="0" dirty="0"/>
          </a:p>
          <a:p>
            <a:endParaRPr lang="es-419" noProof="0" dirty="0"/>
          </a:p>
        </p:txBody>
      </p:sp>
      <p:sp>
        <p:nvSpPr>
          <p:cNvPr id="4" name="Slide Number Placeholder 3"/>
          <p:cNvSpPr>
            <a:spLocks noGrp="1"/>
          </p:cNvSpPr>
          <p:nvPr>
            <p:ph type="sldNum" sz="quarter" idx="10"/>
          </p:nvPr>
        </p:nvSpPr>
        <p:spPr/>
        <p:txBody>
          <a:bodyPr/>
          <a:lstStyle/>
          <a:p>
            <a:fld id="{7AE28EF4-94BA-4D02-A23A-27808F77A05F}" type="slidenum">
              <a:rPr lang="en-US" smtClean="0"/>
              <a:t>10</a:t>
            </a:fld>
            <a:endParaRPr lang="en-US"/>
          </a:p>
        </p:txBody>
      </p:sp>
    </p:spTree>
    <p:extLst>
      <p:ext uri="{BB962C8B-B14F-4D97-AF65-F5344CB8AC3E}">
        <p14:creationId xmlns:p14="http://schemas.microsoft.com/office/powerpoint/2010/main" val="258129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962178"/>
            <a:ext cx="17088486" cy="1384995"/>
          </a:xfrm>
          <a:prstGeom prst="rect">
            <a:avLst/>
          </a:prstGeom>
        </p:spPr>
        <p:txBody>
          <a:bodyPr wrap="square" lIns="0" tIns="0" rIns="0" bIns="0" anchor="b">
            <a:spAutoFit/>
          </a:bodyPr>
          <a:lstStyle>
            <a:lvl1pPr algn="ctr">
              <a:defRPr sz="9000">
                <a:solidFill>
                  <a:schemeClr val="bg1"/>
                </a:solidFill>
              </a:defRPr>
            </a:lvl1pPr>
          </a:lstStyle>
          <a:p>
            <a:endParaRPr dirty="0"/>
          </a:p>
        </p:txBody>
      </p:sp>
      <p:sp>
        <p:nvSpPr>
          <p:cNvPr id="3" name="Holder 3"/>
          <p:cNvSpPr>
            <a:spLocks noGrp="1"/>
          </p:cNvSpPr>
          <p:nvPr>
            <p:ph type="subTitle" idx="4"/>
          </p:nvPr>
        </p:nvSpPr>
        <p:spPr>
          <a:xfrm>
            <a:off x="3015615" y="7254875"/>
            <a:ext cx="14072870" cy="553998"/>
          </a:xfrm>
          <a:prstGeom prst="rect">
            <a:avLst/>
          </a:prstGeom>
        </p:spPr>
        <p:txBody>
          <a:bodyPr wrap="square" lIns="0" tIns="0" rIns="0" bIns="0">
            <a:spAutoFit/>
          </a:bodyPr>
          <a:lstStyle>
            <a:lvl1pPr algn="ctr">
              <a:defRPr sz="3600">
                <a:solidFill>
                  <a:schemeClr val="bg1"/>
                </a:solidFill>
                <a:latin typeface="Helvetica" charset="0"/>
                <a:ea typeface="Helvetica" charset="0"/>
                <a:cs typeface="Helvetica" charset="0"/>
              </a:defRPr>
            </a:lvl1pPr>
          </a:lstStyle>
          <a:p>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94650" y="1087949"/>
            <a:ext cx="4114800" cy="195121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e Three">
    <p:spTree>
      <p:nvGrpSpPr>
        <p:cNvPr id="1" name=""/>
        <p:cNvGrpSpPr/>
        <p:nvPr/>
      </p:nvGrpSpPr>
      <p:grpSpPr>
        <a:xfrm>
          <a:off x="0" y="0"/>
          <a:ext cx="0" cy="0"/>
          <a:chOff x="0" y="0"/>
          <a:chExt cx="0" cy="0"/>
        </a:xfrm>
      </p:grpSpPr>
      <p:cxnSp>
        <p:nvCxnSpPr>
          <p:cNvPr id="18" name="Straight Connector 17"/>
          <p:cNvCxnSpPr/>
          <p:nvPr userDrawn="1"/>
        </p:nvCxnSpPr>
        <p:spPr>
          <a:xfrm>
            <a:off x="2133600" y="3825875"/>
            <a:ext cx="2743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680450" y="3825875"/>
            <a:ext cx="2743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0"/>
          </p:nvPr>
        </p:nvSpPr>
        <p:spPr>
          <a:xfrm>
            <a:off x="762000" y="4206875"/>
            <a:ext cx="5486400" cy="3810000"/>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1" name="Text Placeholder 13"/>
          <p:cNvSpPr>
            <a:spLocks noGrp="1"/>
          </p:cNvSpPr>
          <p:nvPr>
            <p:ph type="body" sz="quarter" idx="11"/>
          </p:nvPr>
        </p:nvSpPr>
        <p:spPr>
          <a:xfrm>
            <a:off x="73088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cxnSp>
        <p:nvCxnSpPr>
          <p:cNvPr id="22" name="Straight Connector 21"/>
          <p:cNvCxnSpPr/>
          <p:nvPr userDrawn="1"/>
        </p:nvCxnSpPr>
        <p:spPr>
          <a:xfrm>
            <a:off x="15233650" y="3825875"/>
            <a:ext cx="2743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12"/>
          </p:nvPr>
        </p:nvSpPr>
        <p:spPr>
          <a:xfrm>
            <a:off x="138620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4" name="Text Placeholder 13"/>
          <p:cNvSpPr>
            <a:spLocks noGrp="1"/>
          </p:cNvSpPr>
          <p:nvPr>
            <p:ph type="body" sz="quarter" idx="16"/>
          </p:nvPr>
        </p:nvSpPr>
        <p:spPr>
          <a:xfrm>
            <a:off x="762000" y="1213629"/>
            <a:ext cx="5486400" cy="2215991"/>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25" name="Text Placeholder 13"/>
          <p:cNvSpPr>
            <a:spLocks noGrp="1"/>
          </p:cNvSpPr>
          <p:nvPr>
            <p:ph type="body" sz="quarter" idx="17"/>
          </p:nvPr>
        </p:nvSpPr>
        <p:spPr>
          <a:xfrm>
            <a:off x="7308850" y="1228885"/>
            <a:ext cx="5486400" cy="2215991"/>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
        <p:nvSpPr>
          <p:cNvPr id="26" name="Text Placeholder 13"/>
          <p:cNvSpPr>
            <a:spLocks noGrp="1"/>
          </p:cNvSpPr>
          <p:nvPr>
            <p:ph type="body" sz="quarter" idx="18"/>
          </p:nvPr>
        </p:nvSpPr>
        <p:spPr>
          <a:xfrm>
            <a:off x="13862050" y="1228885"/>
            <a:ext cx="5486400" cy="2215991"/>
          </a:xfrm>
        </p:spPr>
        <p:txBody>
          <a:bodyPr anchor="b"/>
          <a:lstStyle>
            <a:lvl1pPr algn="ctr">
              <a:defRPr sz="4800" b="1" cap="all" baseline="0">
                <a:solidFill>
                  <a:schemeClr val="tx2"/>
                </a:solidFill>
                <a:latin typeface="Helvetica" charset="0"/>
                <a:ea typeface="Helvetica" charset="0"/>
                <a:cs typeface="Helvetica" charset="0"/>
              </a:defRPr>
            </a:lvl1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ll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050" y="854075"/>
            <a:ext cx="1024128" cy="68275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76850" y="9693275"/>
            <a:ext cx="1024128" cy="682752"/>
          </a:xfrm>
          <a:prstGeom prst="rect">
            <a:avLst/>
          </a:prstGeom>
        </p:spPr>
      </p:pic>
      <p:sp>
        <p:nvSpPr>
          <p:cNvPr id="9" name="Text Placeholder 8"/>
          <p:cNvSpPr>
            <a:spLocks noGrp="1"/>
          </p:cNvSpPr>
          <p:nvPr>
            <p:ph type="body" sz="quarter" idx="10" hasCustomPrompt="1"/>
          </p:nvPr>
        </p:nvSpPr>
        <p:spPr>
          <a:xfrm>
            <a:off x="2393950" y="1536827"/>
            <a:ext cx="15316200" cy="8156447"/>
          </a:xfrm>
          <a:ln>
            <a:noFill/>
          </a:ln>
        </p:spPr>
        <p:txBody>
          <a:bodyPr anchor="ctr"/>
          <a:lstStyle>
            <a:lvl1pPr algn="ctr">
              <a:defRPr sz="72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Quote placeholder, align to the center and middle</a:t>
            </a:r>
          </a:p>
        </p:txBody>
      </p:sp>
    </p:spTree>
    <p:extLst>
      <p:ext uri="{BB962C8B-B14F-4D97-AF65-F5344CB8AC3E}">
        <p14:creationId xmlns:p14="http://schemas.microsoft.com/office/powerpoint/2010/main" val="75059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0104100" cy="11309350"/>
          </a:xfrm>
        </p:spPr>
        <p:txBody>
          <a:bodyPr/>
          <a:lstStyle/>
          <a:p>
            <a:endParaRPr lang="en-US"/>
          </a:p>
        </p:txBody>
      </p:sp>
    </p:spTree>
    <p:extLst>
      <p:ext uri="{BB962C8B-B14F-4D97-AF65-F5344CB8AC3E}">
        <p14:creationId xmlns:p14="http://schemas.microsoft.com/office/powerpoint/2010/main" val="1289335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393950" y="2835275"/>
            <a:ext cx="15316200" cy="1477328"/>
          </a:xfrm>
          <a:ln>
            <a:noFill/>
          </a:ln>
        </p:spPr>
        <p:txBody>
          <a:bodyPr anchor="ctr"/>
          <a:lstStyle>
            <a:lvl1pPr algn="ctr">
              <a:defRPr sz="96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Thank you!</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713501" y="8601344"/>
            <a:ext cx="2677098" cy="126946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96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0460"/>
          <a:stretch/>
        </p:blipFill>
        <p:spPr>
          <a:xfrm>
            <a:off x="0" y="0"/>
            <a:ext cx="20111654" cy="7864475"/>
          </a:xfrm>
          <a:prstGeom prst="rect">
            <a:avLst/>
          </a:prstGeom>
        </p:spPr>
      </p:pic>
      <p:sp>
        <p:nvSpPr>
          <p:cNvPr id="7" name="Holder 2"/>
          <p:cNvSpPr>
            <a:spLocks noGrp="1"/>
          </p:cNvSpPr>
          <p:nvPr>
            <p:ph type="ctrTitle" hasCustomPrompt="1"/>
          </p:nvPr>
        </p:nvSpPr>
        <p:spPr>
          <a:xfrm>
            <a:off x="1289050" y="8397875"/>
            <a:ext cx="17088486" cy="1107996"/>
          </a:xfrm>
          <a:prstGeom prst="rect">
            <a:avLst/>
          </a:prstGeom>
        </p:spPr>
        <p:txBody>
          <a:bodyPr wrap="square" lIns="0" tIns="0" rIns="0" bIns="0" anchor="t">
            <a:spAutoFit/>
          </a:bodyPr>
          <a:lstStyle>
            <a:lvl1pPr algn="l">
              <a:defRPr sz="7200">
                <a:solidFill>
                  <a:schemeClr val="tx1"/>
                </a:solidFill>
              </a:defRPr>
            </a:lvl1pPr>
          </a:lstStyle>
          <a:p>
            <a:r>
              <a:rPr lang="en-US" dirty="0"/>
              <a:t>SECTION TITLE VERSION ONE</a:t>
            </a:r>
          </a:p>
        </p:txBody>
      </p:sp>
    </p:spTree>
    <p:extLst>
      <p:ext uri="{BB962C8B-B14F-4D97-AF65-F5344CB8AC3E}">
        <p14:creationId xmlns:p14="http://schemas.microsoft.com/office/powerpoint/2010/main" val="53051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ith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49981"/>
          <a:stretch/>
        </p:blipFill>
        <p:spPr>
          <a:xfrm>
            <a:off x="10052050" y="0"/>
            <a:ext cx="10059604" cy="11309350"/>
          </a:xfrm>
          <a:prstGeom prst="rect">
            <a:avLst/>
          </a:prstGeom>
        </p:spPr>
      </p:pic>
      <p:sp>
        <p:nvSpPr>
          <p:cNvPr id="7" name="Holder 2"/>
          <p:cNvSpPr>
            <a:spLocks noGrp="1"/>
          </p:cNvSpPr>
          <p:nvPr>
            <p:ph type="ctrTitle" hasCustomPrompt="1"/>
          </p:nvPr>
        </p:nvSpPr>
        <p:spPr>
          <a:xfrm>
            <a:off x="10433050" y="3992682"/>
            <a:ext cx="9296400" cy="3323987"/>
          </a:xfrm>
          <a:prstGeom prst="rect">
            <a:avLst/>
          </a:prstGeom>
        </p:spPr>
        <p:txBody>
          <a:bodyPr wrap="square" lIns="0" tIns="0" rIns="0" bIns="0" anchor="ctr">
            <a:spAutoFit/>
          </a:bodyPr>
          <a:lstStyle>
            <a:lvl1pPr algn="ctr">
              <a:defRPr sz="7200">
                <a:solidFill>
                  <a:schemeClr val="bg1"/>
                </a:solidFill>
              </a:defRPr>
            </a:lvl1pPr>
          </a:lstStyle>
          <a:p>
            <a:r>
              <a:rPr lang="en-US" dirty="0"/>
              <a:t>SECTION TITLE VERSION TWO:</a:t>
            </a:r>
            <a:br>
              <a:rPr lang="en-US" dirty="0"/>
            </a:br>
            <a:r>
              <a:rPr lang="en-US" dirty="0"/>
              <a:t>WITH PICTURE</a:t>
            </a:r>
          </a:p>
        </p:txBody>
      </p:sp>
      <p:sp>
        <p:nvSpPr>
          <p:cNvPr id="9" name="Picture Placeholder 8"/>
          <p:cNvSpPr>
            <a:spLocks noGrp="1"/>
          </p:cNvSpPr>
          <p:nvPr>
            <p:ph type="pic" sz="quarter" idx="10"/>
          </p:nvPr>
        </p:nvSpPr>
        <p:spPr>
          <a:xfrm>
            <a:off x="0" y="0"/>
            <a:ext cx="10052050" cy="11309350"/>
          </a:xfrm>
        </p:spPr>
        <p:txBody>
          <a:bodyPr/>
          <a:lstStyle/>
          <a:p>
            <a:endParaRPr lang="en-US"/>
          </a:p>
        </p:txBody>
      </p:sp>
    </p:spTree>
    <p:extLst>
      <p:ext uri="{BB962C8B-B14F-4D97-AF65-F5344CB8AC3E}">
        <p14:creationId xmlns:p14="http://schemas.microsoft.com/office/powerpoint/2010/main" val="102592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Holder 2"/>
          <p:cNvSpPr>
            <a:spLocks noGrp="1"/>
          </p:cNvSpPr>
          <p:nvPr>
            <p:ph type="ctrTitle"/>
          </p:nvPr>
        </p:nvSpPr>
        <p:spPr>
          <a:xfrm>
            <a:off x="1507807" y="473075"/>
            <a:ext cx="17088486" cy="1384995"/>
          </a:xfrm>
          <a:prstGeom prst="rect">
            <a:avLst/>
          </a:prstGeom>
        </p:spPr>
        <p:txBody>
          <a:bodyPr wrap="square" lIns="0" tIns="0" rIns="0" bIns="0">
            <a:spAutoFit/>
          </a:bodyPr>
          <a:lstStyle>
            <a:lvl1pPr algn="ctr">
              <a:defRPr sz="9000">
                <a:solidFill>
                  <a:schemeClr val="tx1"/>
                </a:solidFill>
              </a:defRPr>
            </a:lvl1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lstStyle/>
          <a:p>
            <a:endParaRPr/>
          </a:p>
        </p:txBody>
      </p:sp>
      <p:sp>
        <p:nvSpPr>
          <p:cNvPr id="11" name="Content Placeholder 10"/>
          <p:cNvSpPr>
            <a:spLocks noGrp="1"/>
          </p:cNvSpPr>
          <p:nvPr>
            <p:ph sz="quarter" idx="10"/>
          </p:nvPr>
        </p:nvSpPr>
        <p:spPr>
          <a:xfrm>
            <a:off x="2736850" y="3201154"/>
            <a:ext cx="14630400" cy="7482721"/>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Holder 2"/>
          <p:cNvSpPr>
            <a:spLocks noGrp="1"/>
          </p:cNvSpPr>
          <p:nvPr>
            <p:ph type="ctrTitle" hasCustomPrompt="1"/>
          </p:nvPr>
        </p:nvSpPr>
        <p:spPr>
          <a:xfrm>
            <a:off x="2736850" y="736679"/>
            <a:ext cx="14630400" cy="1107996"/>
          </a:xfrm>
          <a:prstGeom prst="rect">
            <a:avLst/>
          </a:prstGeom>
        </p:spPr>
        <p:txBody>
          <a:bodyPr wrap="square" lIns="0" tIns="0" rIns="0" bIns="0" anchor="ctr">
            <a:spAutoFit/>
          </a:bodyPr>
          <a:lstStyle>
            <a:lvl1pPr algn="ctr">
              <a:defRPr sz="7200">
                <a:solidFill>
                  <a:schemeClr val="bg1"/>
                </a:solidFill>
              </a:defRPr>
            </a:lvl1pPr>
          </a:lstStyle>
          <a:p>
            <a:r>
              <a:rPr lang="en-US" dirty="0"/>
              <a:t>Click to add a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with photo">
    <p:bg>
      <p:bgPr>
        <a:solidFill>
          <a:schemeClr val="bg1"/>
        </a:solidFill>
        <a:effectLst/>
      </p:bgPr>
    </p:bg>
    <p:spTree>
      <p:nvGrpSpPr>
        <p:cNvPr id="1" name=""/>
        <p:cNvGrpSpPr/>
        <p:nvPr/>
      </p:nvGrpSpPr>
      <p:grpSpPr>
        <a:xfrm>
          <a:off x="0" y="0"/>
          <a:ext cx="0" cy="0"/>
          <a:chOff x="0" y="0"/>
          <a:chExt cx="0" cy="0"/>
        </a:xfrm>
      </p:grpSpPr>
      <p:sp>
        <p:nvSpPr>
          <p:cNvPr id="9" name="Content Placeholder 10"/>
          <p:cNvSpPr>
            <a:spLocks noGrp="1"/>
          </p:cNvSpPr>
          <p:nvPr>
            <p:ph sz="quarter" idx="10"/>
          </p:nvPr>
        </p:nvSpPr>
        <p:spPr>
          <a:xfrm>
            <a:off x="831850" y="3192953"/>
            <a:ext cx="11125200" cy="6943897"/>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0" name="Picture Placeholder 9"/>
          <p:cNvSpPr>
            <a:spLocks noGrp="1"/>
          </p:cNvSpPr>
          <p:nvPr>
            <p:ph type="pic" sz="quarter" idx="11"/>
          </p:nvPr>
        </p:nvSpPr>
        <p:spPr>
          <a:xfrm>
            <a:off x="12321761" y="3187410"/>
            <a:ext cx="6949440" cy="6949440"/>
          </a:xfrm>
        </p:spPr>
        <p:txBody>
          <a:bodyPr/>
          <a:lstStyle/>
          <a:p>
            <a:endParaRPr lang="en-US"/>
          </a:p>
        </p:txBody>
      </p:sp>
      <p:sp>
        <p:nvSpPr>
          <p:cNvPr id="12"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nchor="ctr"/>
          <a:lstStyle/>
          <a:p>
            <a:endParaRPr/>
          </a:p>
        </p:txBody>
      </p:sp>
      <p:sp>
        <p:nvSpPr>
          <p:cNvPr id="13" name="Holder 2"/>
          <p:cNvSpPr>
            <a:spLocks noGrp="1"/>
          </p:cNvSpPr>
          <p:nvPr>
            <p:ph type="ctrTitle"/>
          </p:nvPr>
        </p:nvSpPr>
        <p:spPr>
          <a:xfrm>
            <a:off x="831849" y="736679"/>
            <a:ext cx="18439351" cy="1107996"/>
          </a:xfrm>
          <a:prstGeom prst="rect">
            <a:avLst/>
          </a:prstGeom>
        </p:spPr>
        <p:txBody>
          <a:bodyPr wrap="square" lIns="0" tIns="0" rIns="0" bIns="0" anchor="t">
            <a:spAutoFit/>
          </a:bodyPr>
          <a:lstStyle>
            <a:lvl1pPr algn="ctr">
              <a:defRPr sz="7200">
                <a:solidFill>
                  <a:schemeClr val="bg1"/>
                </a:solidFill>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10"/>
          <p:cNvSpPr>
            <a:spLocks noGrp="1"/>
          </p:cNvSpPr>
          <p:nvPr>
            <p:ph sz="quarter" idx="10"/>
          </p:nvPr>
        </p:nvSpPr>
        <p:spPr>
          <a:xfrm>
            <a:off x="2736850" y="2301875"/>
            <a:ext cx="14630400" cy="807720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7" name="Holder 2"/>
          <p:cNvSpPr>
            <a:spLocks noGrp="1"/>
          </p:cNvSpPr>
          <p:nvPr>
            <p:ph type="ctrTitle"/>
          </p:nvPr>
        </p:nvSpPr>
        <p:spPr>
          <a:xfrm>
            <a:off x="2736850" y="584279"/>
            <a:ext cx="14630400" cy="1107996"/>
          </a:xfrm>
          <a:prstGeom prst="rect">
            <a:avLst/>
          </a:prstGeom>
        </p:spPr>
        <p:txBody>
          <a:bodyPr wrap="square" lIns="0" tIns="0" rIns="0" bIns="0" anchor="ctr">
            <a:spAutoFit/>
          </a:bodyPr>
          <a:lstStyle>
            <a:lvl1pPr algn="ctr">
              <a:defRPr sz="7200">
                <a:solidFill>
                  <a:schemeClr val="accent1"/>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ntent with photo">
    <p:bg>
      <p:bgPr>
        <a:solidFill>
          <a:schemeClr val="bg1"/>
        </a:solidFill>
        <a:effectLst/>
      </p:bgPr>
    </p:bg>
    <p:spTree>
      <p:nvGrpSpPr>
        <p:cNvPr id="1" name=""/>
        <p:cNvGrpSpPr/>
        <p:nvPr/>
      </p:nvGrpSpPr>
      <p:grpSpPr>
        <a:xfrm>
          <a:off x="0" y="0"/>
          <a:ext cx="0" cy="0"/>
          <a:chOff x="0" y="0"/>
          <a:chExt cx="0" cy="0"/>
        </a:xfrm>
      </p:grpSpPr>
      <p:sp>
        <p:nvSpPr>
          <p:cNvPr id="6" name="Holder 2"/>
          <p:cNvSpPr>
            <a:spLocks noGrp="1"/>
          </p:cNvSpPr>
          <p:nvPr>
            <p:ph type="ctrTitle"/>
          </p:nvPr>
        </p:nvSpPr>
        <p:spPr>
          <a:xfrm>
            <a:off x="924339" y="584279"/>
            <a:ext cx="18439351" cy="1107996"/>
          </a:xfrm>
          <a:prstGeom prst="rect">
            <a:avLst/>
          </a:prstGeom>
        </p:spPr>
        <p:txBody>
          <a:bodyPr wrap="square" lIns="0" tIns="0" rIns="0" bIns="0" anchor="ctr">
            <a:spAutoFit/>
          </a:bodyPr>
          <a:lstStyle>
            <a:lvl1pPr algn="ctr">
              <a:defRPr sz="7200">
                <a:solidFill>
                  <a:schemeClr val="accent1"/>
                </a:solidFill>
              </a:defRPr>
            </a:lvl1pPr>
          </a:lstStyle>
          <a:p>
            <a:endParaRPr lang="en-US" dirty="0"/>
          </a:p>
        </p:txBody>
      </p:sp>
      <p:sp>
        <p:nvSpPr>
          <p:cNvPr id="11" name="Content Placeholder 10"/>
          <p:cNvSpPr>
            <a:spLocks noGrp="1"/>
          </p:cNvSpPr>
          <p:nvPr>
            <p:ph sz="quarter" idx="10"/>
          </p:nvPr>
        </p:nvSpPr>
        <p:spPr>
          <a:xfrm>
            <a:off x="924339" y="2530475"/>
            <a:ext cx="11125200" cy="694944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Picture Placeholder 9"/>
          <p:cNvSpPr>
            <a:spLocks noGrp="1"/>
          </p:cNvSpPr>
          <p:nvPr>
            <p:ph type="pic" sz="quarter" idx="11"/>
          </p:nvPr>
        </p:nvSpPr>
        <p:spPr>
          <a:xfrm>
            <a:off x="12414250" y="2530475"/>
            <a:ext cx="6949440" cy="694944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e Two">
    <p:spTree>
      <p:nvGrpSpPr>
        <p:cNvPr id="1" name=""/>
        <p:cNvGrpSpPr/>
        <p:nvPr/>
      </p:nvGrpSpPr>
      <p:grpSpPr>
        <a:xfrm>
          <a:off x="0" y="0"/>
          <a:ext cx="0" cy="0"/>
          <a:chOff x="0" y="0"/>
          <a:chExt cx="0" cy="0"/>
        </a:xfrm>
      </p:grpSpPr>
      <p:cxnSp>
        <p:nvCxnSpPr>
          <p:cNvPr id="9" name="Straight Connector 8"/>
          <p:cNvCxnSpPr/>
          <p:nvPr userDrawn="1"/>
        </p:nvCxnSpPr>
        <p:spPr>
          <a:xfrm>
            <a:off x="2585968" y="3521075"/>
            <a:ext cx="5486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118975" y="3521075"/>
            <a:ext cx="54864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0"/>
          </p:nvPr>
        </p:nvSpPr>
        <p:spPr>
          <a:xfrm>
            <a:off x="757168" y="3902075"/>
            <a:ext cx="9144000" cy="5486400"/>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3" name="Text Placeholder 13"/>
          <p:cNvSpPr>
            <a:spLocks noGrp="1"/>
          </p:cNvSpPr>
          <p:nvPr>
            <p:ph type="body" sz="quarter" idx="11"/>
          </p:nvPr>
        </p:nvSpPr>
        <p:spPr>
          <a:xfrm>
            <a:off x="10290175" y="3917331"/>
            <a:ext cx="9144000" cy="5471144"/>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6" name="Text Placeholder 3"/>
          <p:cNvSpPr>
            <a:spLocks noGrp="1"/>
          </p:cNvSpPr>
          <p:nvPr>
            <p:ph type="body" sz="quarter" idx="13"/>
          </p:nvPr>
        </p:nvSpPr>
        <p:spPr>
          <a:xfrm>
            <a:off x="757238" y="1708642"/>
            <a:ext cx="9144000" cy="1477328"/>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17" name="Text Placeholder 3"/>
          <p:cNvSpPr>
            <a:spLocks noGrp="1"/>
          </p:cNvSpPr>
          <p:nvPr>
            <p:ph type="body" sz="quarter" idx="14"/>
          </p:nvPr>
        </p:nvSpPr>
        <p:spPr>
          <a:xfrm>
            <a:off x="10290175" y="1732984"/>
            <a:ext cx="9144000" cy="1477328"/>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Tree>
    <p:extLst>
      <p:ext uri="{BB962C8B-B14F-4D97-AF65-F5344CB8AC3E}">
        <p14:creationId xmlns:p14="http://schemas.microsoft.com/office/powerpoint/2010/main" val="181585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36850" y="845912"/>
            <a:ext cx="14630400" cy="930275"/>
          </a:xfrm>
          <a:prstGeom prst="rect">
            <a:avLst/>
          </a:prstGeom>
        </p:spPr>
        <p:txBody>
          <a:bodyPr wrap="square" lIns="0" tIns="0" rIns="0" bIns="0">
            <a:spAutoFit/>
          </a:bodyPr>
          <a:lstStyle>
            <a:lvl1pPr>
              <a:defRPr sz="5900" b="1" i="0">
                <a:solidFill>
                  <a:srgbClr val="00AFDB"/>
                </a:solidFill>
                <a:latin typeface="Helvetica"/>
                <a:cs typeface="Helvetica"/>
              </a:defRPr>
            </a:lvl1pPr>
          </a:lstStyle>
          <a:p>
            <a:endParaRPr/>
          </a:p>
        </p:txBody>
      </p:sp>
      <p:sp>
        <p:nvSpPr>
          <p:cNvPr id="3" name="Holder 3"/>
          <p:cNvSpPr>
            <a:spLocks noGrp="1"/>
          </p:cNvSpPr>
          <p:nvPr>
            <p:ph type="body" idx="1"/>
          </p:nvPr>
        </p:nvSpPr>
        <p:spPr>
          <a:xfrm>
            <a:off x="2736850" y="2632285"/>
            <a:ext cx="14630400" cy="7770324"/>
          </a:xfrm>
          <a:prstGeom prst="rect">
            <a:avLst/>
          </a:prstGeom>
        </p:spPr>
        <p:txBody>
          <a:bodyPr wrap="square" lIns="0" tIns="0" rIns="0" bIns="0">
            <a:spAutoFit/>
          </a:bodyPr>
          <a:lstStyle>
            <a:lvl1pPr>
              <a:defRPr b="0" i="0">
                <a:solidFill>
                  <a:schemeClr val="tx1"/>
                </a:solidFill>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2" r:id="rId4"/>
    <p:sldLayoutId id="2147483663" r:id="rId5"/>
    <p:sldLayoutId id="2147483664" r:id="rId6"/>
    <p:sldLayoutId id="2147483665"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onflictandhealth.biomedcentral.com/articles/10.1186/s13031-016-0075-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iawg.net/resource/safe-abortion-care-10-steps-startingexpanding-programming/"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iawg.net/resource/safe-abortion-care-10-steps-startingexpanding-programming/"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worldabortionlaws.com/map/" TargetMode="External"/><Relationship Id="rId7" Type="http://schemas.openxmlformats.org/officeDocument/2006/relationships/hyperlink" Target="http://conflictandhealth.biomedcentral.com/articles/10.1186/s13031-016-0086-5"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who.int/reproductivehealth/publications/unsafe_abortion/abortion-task-shifting/es/" TargetMode="External"/><Relationship Id="rId5" Type="http://schemas.openxmlformats.org/officeDocument/2006/relationships/hyperlink" Target="https://www.who.int/reproductivehealth/publications/unsafe_abortion/9789241548434/es/" TargetMode="External"/><Relationship Id="rId4" Type="http://schemas.openxmlformats.org/officeDocument/2006/relationships/hyperlink" Target="https://conflictandhealth.biomedcentral.com/articles/10.1186/s13031-016-0075-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a:xfrm>
            <a:off x="1507807" y="3368675"/>
            <a:ext cx="17088486" cy="4431983"/>
          </a:xfrm>
        </p:spPr>
        <p:txBody>
          <a:bodyPr/>
          <a:lstStyle/>
          <a:p>
            <a:r>
              <a:rPr lang="es-419" sz="9600" dirty="0"/>
              <a:t>Abogando por servicios de aborto seguro en entornos humanitarios</a:t>
            </a:r>
            <a:endParaRPr lang="es-419" dirty="0"/>
          </a:p>
        </p:txBody>
      </p:sp>
      <p:sp>
        <p:nvSpPr>
          <p:cNvPr id="19" name="Subtitle 18"/>
          <p:cNvSpPr>
            <a:spLocks noGrp="1"/>
          </p:cNvSpPr>
          <p:nvPr>
            <p:ph type="subTitle" idx="4"/>
          </p:nvPr>
        </p:nvSpPr>
        <p:spPr>
          <a:xfrm>
            <a:off x="3015615" y="9015928"/>
            <a:ext cx="14072870" cy="2277547"/>
          </a:xfrm>
        </p:spPr>
        <p:txBody>
          <a:bodyPr/>
          <a:lstStyle/>
          <a:p>
            <a:r>
              <a:rPr lang="en-US" sz="2800" dirty="0" err="1"/>
              <a:t>Adaptado</a:t>
            </a:r>
            <a:r>
              <a:rPr lang="en-US" sz="2800" dirty="0"/>
              <a:t> de:</a:t>
            </a:r>
            <a:br>
              <a:rPr lang="en-US" sz="2800" dirty="0"/>
            </a:br>
            <a:r>
              <a:rPr lang="en-US" sz="2800" dirty="0"/>
              <a:t>McGinn, T. y Casey, S.E. (2016). Why don’t humanitarian organizations provide safe abortion services? </a:t>
            </a:r>
            <a:r>
              <a:rPr lang="en-US" sz="2800" i="1" dirty="0"/>
              <a:t>Conflict and Health,10</a:t>
            </a:r>
            <a:r>
              <a:rPr lang="en-US" sz="2800" dirty="0"/>
              <a:t>(8).</a:t>
            </a:r>
            <a:br>
              <a:rPr lang="en-US" sz="2800" dirty="0"/>
            </a:br>
            <a:r>
              <a:rPr lang="en-US" sz="2800" dirty="0">
                <a:hlinkClick r:id="rId2"/>
              </a:rPr>
              <a:t>https://conflictandhealth.biomedcentral.com/articles/10.1186/s13031-016-0075-8</a:t>
            </a:r>
            <a:endParaRPr lang="en-US" sz="2800" dirty="0"/>
          </a:p>
          <a:p>
            <a:endParaRPr lang="en-US" dirty="0"/>
          </a:p>
        </p:txBody>
      </p:sp>
      <p:cxnSp>
        <p:nvCxnSpPr>
          <p:cNvPr id="4" name="Straight Connector 3">
            <a:extLst>
              <a:ext uri="{FF2B5EF4-FFF2-40B4-BE49-F238E27FC236}">
                <a16:creationId xmlns:a16="http://schemas.microsoft.com/office/drawing/2014/main" id="{5086ADCF-66F1-B946-B1B4-779F1566F25E}"/>
              </a:ext>
            </a:extLst>
          </p:cNvPr>
          <p:cNvCxnSpPr/>
          <p:nvPr/>
        </p:nvCxnSpPr>
        <p:spPr>
          <a:xfrm>
            <a:off x="7994650" y="8397875"/>
            <a:ext cx="4114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760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0CF3F1-C3E5-4C04-8F81-8F23F89C11AE}"/>
              </a:ext>
            </a:extLst>
          </p:cNvPr>
          <p:cNvSpPr>
            <a:spLocks noGrp="1"/>
          </p:cNvSpPr>
          <p:nvPr>
            <p:ph sz="quarter" idx="10"/>
          </p:nvPr>
        </p:nvSpPr>
        <p:spPr>
          <a:xfrm>
            <a:off x="298450" y="3201154"/>
            <a:ext cx="11582400" cy="8617744"/>
          </a:xfrm>
        </p:spPr>
        <p:txBody>
          <a:bodyPr/>
          <a:lstStyle/>
          <a:p>
            <a:pPr marL="457200" indent="-457200">
              <a:buFont typeface="Courier New" panose="02070309020205020404" pitchFamily="49" charset="0"/>
              <a:buChar char="o"/>
            </a:pPr>
            <a:r>
              <a:rPr lang="es-419" sz="4000" dirty="0"/>
              <a:t>Cuestionar las razones por las cuales no se proporcionan servicios de aborto seguro</a:t>
            </a:r>
            <a:endParaRPr lang="es-419" sz="4000" dirty="0">
              <a:solidFill>
                <a:sysClr val="windowText" lastClr="000000"/>
              </a:solidFill>
            </a:endParaRPr>
          </a:p>
          <a:p>
            <a:pPr marL="457200" indent="-457200">
              <a:buFont typeface="Courier New" panose="02070309020205020404" pitchFamily="49" charset="0"/>
              <a:buChar char="o"/>
            </a:pPr>
            <a:r>
              <a:rPr lang="es-419" sz="4000" dirty="0"/>
              <a:t>Promover lenguaje correcto y conversaciones sobre el aborto</a:t>
            </a:r>
          </a:p>
          <a:p>
            <a:pPr marL="457200" indent="-457200">
              <a:buFont typeface="Courier New" panose="02070309020205020404" pitchFamily="49" charset="0"/>
              <a:buChar char="o"/>
            </a:pPr>
            <a:r>
              <a:rPr lang="es-419" sz="4000" dirty="0"/>
              <a:t>Proporcionar servicios de aborto seguro con fondos que no provienen del gobierno de EE. UU.</a:t>
            </a:r>
          </a:p>
          <a:p>
            <a:pPr marL="457200" indent="-457200">
              <a:buFont typeface="Courier New" panose="02070309020205020404" pitchFamily="49" charset="0"/>
              <a:buChar char="o"/>
            </a:pPr>
            <a:r>
              <a:rPr lang="es-419" sz="4000" dirty="0"/>
              <a:t>Promover la salud y los derechos humanos proporcionando servicios de aborto seguro en los numerosos lugares y circunstancias donde son permitidos</a:t>
            </a:r>
          </a:p>
          <a:p>
            <a:endParaRPr lang="en-US" sz="4000" dirty="0"/>
          </a:p>
        </p:txBody>
      </p:sp>
      <p:sp>
        <p:nvSpPr>
          <p:cNvPr id="3" name="Title 2">
            <a:extLst>
              <a:ext uri="{FF2B5EF4-FFF2-40B4-BE49-F238E27FC236}">
                <a16:creationId xmlns:a16="http://schemas.microsoft.com/office/drawing/2014/main" id="{2FF381AE-02D8-4586-ACD7-27296A2FAF15}"/>
              </a:ext>
            </a:extLst>
          </p:cNvPr>
          <p:cNvSpPr>
            <a:spLocks noGrp="1"/>
          </p:cNvSpPr>
          <p:nvPr>
            <p:ph type="ctrTitle"/>
          </p:nvPr>
        </p:nvSpPr>
        <p:spPr>
          <a:xfrm>
            <a:off x="679450" y="367348"/>
            <a:ext cx="18669000" cy="1846659"/>
          </a:xfrm>
        </p:spPr>
        <p:txBody>
          <a:bodyPr/>
          <a:lstStyle/>
          <a:p>
            <a:r>
              <a:rPr lang="es-419" sz="6000" dirty="0"/>
              <a:t>¿Qué pueden hacer los organismos humanitarios?</a:t>
            </a:r>
          </a:p>
        </p:txBody>
      </p:sp>
      <p:pic>
        <p:nvPicPr>
          <p:cNvPr id="6" name="Picture Placeholder 3">
            <a:extLst>
              <a:ext uri="{FF2B5EF4-FFF2-40B4-BE49-F238E27FC236}">
                <a16:creationId xmlns:a16="http://schemas.microsoft.com/office/drawing/2014/main" id="{1581DEBA-2CED-7A44-88F5-24519B9820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09" t="534" r="4254" b="906"/>
          <a:stretch/>
        </p:blipFill>
        <p:spPr>
          <a:xfrm>
            <a:off x="12045462" y="3063875"/>
            <a:ext cx="8058638" cy="7261792"/>
          </a:xfrm>
          <a:prstGeom prst="rect">
            <a:avLst/>
          </a:prstGeom>
        </p:spPr>
      </p:pic>
      <p:sp>
        <p:nvSpPr>
          <p:cNvPr id="7" name="TextBox 6">
            <a:extLst>
              <a:ext uri="{FF2B5EF4-FFF2-40B4-BE49-F238E27FC236}">
                <a16:creationId xmlns:a16="http://schemas.microsoft.com/office/drawing/2014/main" id="{FF20CB59-2418-2940-B2B8-F3E3BE1358EC}"/>
              </a:ext>
            </a:extLst>
          </p:cNvPr>
          <p:cNvSpPr txBox="1"/>
          <p:nvPr/>
        </p:nvSpPr>
        <p:spPr>
          <a:xfrm>
            <a:off x="14852650" y="10531475"/>
            <a:ext cx="5037282" cy="338554"/>
          </a:xfrm>
          <a:prstGeom prst="rect">
            <a:avLst/>
          </a:prstGeom>
          <a:noFill/>
        </p:spPr>
        <p:txBody>
          <a:bodyPr wrap="square" rtlCol="0">
            <a:spAutoFit/>
          </a:bodyPr>
          <a:lstStyle/>
          <a:p>
            <a:pPr algn="ctr"/>
            <a:r>
              <a:rPr lang="en-US" sz="1600" b="1" dirty="0" err="1">
                <a:latin typeface="Helvetica" pitchFamily="2" charset="0"/>
              </a:rPr>
              <a:t>Foto</a:t>
            </a:r>
            <a:r>
              <a:rPr lang="en-US" sz="1600" b="1" dirty="0">
                <a:latin typeface="Helvetica" pitchFamily="2" charset="0"/>
              </a:rPr>
              <a:t> Oli </a:t>
            </a:r>
            <a:r>
              <a:rPr lang="en-US" sz="1600" b="1" dirty="0" err="1">
                <a:latin typeface="Helvetica" pitchFamily="2" charset="0"/>
              </a:rPr>
              <a:t>Scarff</a:t>
            </a:r>
            <a:r>
              <a:rPr lang="en-US" sz="1600" b="1" dirty="0">
                <a:latin typeface="Helvetica" pitchFamily="2" charset="0"/>
              </a:rPr>
              <a:t>/Getty Images News/Getty Images</a:t>
            </a:r>
          </a:p>
        </p:txBody>
      </p:sp>
    </p:spTree>
    <p:extLst>
      <p:ext uri="{BB962C8B-B14F-4D97-AF65-F5344CB8AC3E}">
        <p14:creationId xmlns:p14="http://schemas.microsoft.com/office/powerpoint/2010/main" val="3460195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6893D-61C0-4F9E-A0BD-90F6D94CD4B1}"/>
              </a:ext>
            </a:extLst>
          </p:cNvPr>
          <p:cNvSpPr>
            <a:spLocks noGrp="1"/>
          </p:cNvSpPr>
          <p:nvPr>
            <p:ph sz="quarter" idx="10"/>
          </p:nvPr>
        </p:nvSpPr>
        <p:spPr>
          <a:xfrm>
            <a:off x="2127250" y="3345636"/>
            <a:ext cx="17221200" cy="6801862"/>
          </a:xfrm>
        </p:spPr>
        <p:txBody>
          <a:bodyPr/>
          <a:lstStyle/>
          <a:p>
            <a:pPr marL="914400" indent="-914400">
              <a:buAutoNum type="arabicPeriod"/>
            </a:pPr>
            <a:r>
              <a:rPr lang="es-419" sz="4000" dirty="0"/>
              <a:t>Entablar conversaciones francas</a:t>
            </a:r>
          </a:p>
          <a:p>
            <a:pPr marL="914400" indent="-914400">
              <a:buAutoNum type="arabicPeriod"/>
            </a:pPr>
            <a:r>
              <a:rPr lang="es-419" sz="4000" dirty="0"/>
              <a:t>Elaborar y difundir una política interna</a:t>
            </a:r>
          </a:p>
          <a:p>
            <a:pPr marL="914400" indent="-914400">
              <a:buAutoNum type="arabicPeriod"/>
            </a:pPr>
            <a:r>
              <a:rPr lang="es-419" sz="4000" dirty="0"/>
              <a:t>Formular un plan</a:t>
            </a:r>
          </a:p>
          <a:p>
            <a:pPr marL="914400" indent="-914400">
              <a:buAutoNum type="arabicPeriod"/>
            </a:pPr>
            <a:r>
              <a:rPr lang="es-419" sz="4000" dirty="0"/>
              <a:t>Crear mensajes normalizados</a:t>
            </a:r>
          </a:p>
          <a:p>
            <a:pPr marL="914400" indent="-914400">
              <a:buAutoNum type="arabicPeriod"/>
            </a:pPr>
            <a:r>
              <a:rPr lang="es-419" sz="4000" dirty="0"/>
              <a:t>Analizar las leyes pertinentes e identificar los puntos de entrada</a:t>
            </a:r>
          </a:p>
          <a:p>
            <a:br>
              <a:rPr lang="es-419" sz="3200" dirty="0"/>
            </a:br>
            <a:r>
              <a:rPr lang="es-419" sz="3200" dirty="0"/>
              <a:t>Fuente: Grupo de Trabajo Interinstitucional (IAWG) sobre Salud Reproductiva en Situaciones de </a:t>
            </a:r>
            <a:r>
              <a:rPr lang="es-419" sz="3200" dirty="0" err="1"/>
              <a:t>Crisi</a:t>
            </a:r>
            <a:r>
              <a:rPr lang="en-US" sz="3200" dirty="0"/>
              <a:t>s</a:t>
            </a:r>
            <a:br>
              <a:rPr lang="en-US" sz="3200" dirty="0"/>
            </a:br>
            <a:r>
              <a:rPr lang="es-419" sz="2800" dirty="0">
                <a:hlinkClick r:id="rId3"/>
              </a:rPr>
              <a:t>http://iawg.net/resource/safe-abortion-care-10-steps-startingexpanding-programming/</a:t>
            </a:r>
            <a:r>
              <a:rPr lang="es-419" sz="2800" dirty="0"/>
              <a:t> </a:t>
            </a:r>
          </a:p>
        </p:txBody>
      </p:sp>
      <p:sp>
        <p:nvSpPr>
          <p:cNvPr id="3" name="Title 2">
            <a:extLst>
              <a:ext uri="{FF2B5EF4-FFF2-40B4-BE49-F238E27FC236}">
                <a16:creationId xmlns:a16="http://schemas.microsoft.com/office/drawing/2014/main" id="{246D30D8-DC5B-433F-9940-091D797D8F9C}"/>
              </a:ext>
            </a:extLst>
          </p:cNvPr>
          <p:cNvSpPr>
            <a:spLocks noGrp="1"/>
          </p:cNvSpPr>
          <p:nvPr>
            <p:ph type="ctrTitle"/>
          </p:nvPr>
        </p:nvSpPr>
        <p:spPr>
          <a:xfrm>
            <a:off x="2736850" y="367348"/>
            <a:ext cx="14630400" cy="1846659"/>
          </a:xfrm>
        </p:spPr>
        <p:txBody>
          <a:bodyPr/>
          <a:lstStyle/>
          <a:p>
            <a:r>
              <a:rPr lang="es-419" sz="6000" dirty="0"/>
              <a:t>10 pasos para iniciar o ampliar</a:t>
            </a:r>
            <a:br>
              <a:rPr lang="es-419" sz="6000" dirty="0"/>
            </a:br>
            <a:r>
              <a:rPr lang="es-419" sz="6000" dirty="0"/>
              <a:t>programas de aborto seguro</a:t>
            </a:r>
          </a:p>
        </p:txBody>
      </p:sp>
    </p:spTree>
    <p:extLst>
      <p:ext uri="{BB962C8B-B14F-4D97-AF65-F5344CB8AC3E}">
        <p14:creationId xmlns:p14="http://schemas.microsoft.com/office/powerpoint/2010/main" val="1792733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6893D-61C0-4F9E-A0BD-90F6D94CD4B1}"/>
              </a:ext>
            </a:extLst>
          </p:cNvPr>
          <p:cNvSpPr>
            <a:spLocks noGrp="1"/>
          </p:cNvSpPr>
          <p:nvPr>
            <p:ph sz="quarter" idx="10"/>
          </p:nvPr>
        </p:nvSpPr>
        <p:spPr>
          <a:xfrm>
            <a:off x="1593850" y="2759075"/>
            <a:ext cx="16535400" cy="7571303"/>
          </a:xfrm>
        </p:spPr>
        <p:txBody>
          <a:bodyPr/>
          <a:lstStyle/>
          <a:p>
            <a:pPr marL="914400" indent="-914400">
              <a:buFont typeface="+mj-lt"/>
              <a:buAutoNum type="arabicPeriod" startAt="6"/>
            </a:pPr>
            <a:r>
              <a:rPr lang="en-US" sz="5000" dirty="0"/>
              <a:t> </a:t>
            </a:r>
            <a:r>
              <a:rPr lang="es-419" sz="4000" dirty="0"/>
              <a:t>Discutir el contexto legal</a:t>
            </a:r>
          </a:p>
          <a:p>
            <a:pPr marL="914400" indent="-914400">
              <a:buFont typeface="+mj-lt"/>
              <a:buAutoNum type="arabicPeriod" startAt="6"/>
            </a:pPr>
            <a:r>
              <a:rPr lang="es-419" sz="4000" dirty="0"/>
              <a:t> Realizar la aclaración de valores</a:t>
            </a:r>
          </a:p>
          <a:p>
            <a:pPr marL="914400" indent="-914400">
              <a:buFont typeface="+mj-lt"/>
              <a:buAutoNum type="arabicPeriod" startAt="6"/>
            </a:pPr>
            <a:r>
              <a:rPr lang="es-419" sz="4000" dirty="0"/>
              <a:t> Considerar oportunidades</a:t>
            </a:r>
          </a:p>
          <a:p>
            <a:pPr marL="914400" indent="-914400">
              <a:buFont typeface="+mj-lt"/>
              <a:buAutoNum type="arabicPeriod" startAt="6"/>
            </a:pPr>
            <a:r>
              <a:rPr lang="es-419" sz="4000" dirty="0"/>
              <a:t> Identificar defensores locales de los servicios de aborto seguro</a:t>
            </a:r>
          </a:p>
          <a:p>
            <a:pPr marL="914400" indent="-914400">
              <a:buFont typeface="+mj-lt"/>
              <a:buAutoNum type="arabicPeriod" startAt="6"/>
            </a:pPr>
            <a:r>
              <a:rPr lang="es-419" sz="4000" dirty="0"/>
              <a:t> Desarrollar la capacidad clínica y administrativa para proporcionar servicios de aborto seguro</a:t>
            </a:r>
          </a:p>
          <a:p>
            <a:br>
              <a:rPr lang="es-419" sz="3200" dirty="0"/>
            </a:br>
            <a:r>
              <a:rPr lang="es-419" sz="3200" dirty="0"/>
              <a:t>Fuente: Grupo de Trabajo Interinstitucional (IAWG) sobre Salud Reproductiva en Situaciones de </a:t>
            </a:r>
            <a:r>
              <a:rPr lang="es-419" sz="3200" dirty="0" err="1"/>
              <a:t>Crisi</a:t>
            </a:r>
            <a:r>
              <a:rPr lang="en-US" sz="3200" dirty="0"/>
              <a:t>s</a:t>
            </a:r>
            <a:br>
              <a:rPr lang="en-US" sz="3200" dirty="0"/>
            </a:br>
            <a:r>
              <a:rPr lang="en-US" sz="2800" dirty="0">
                <a:hlinkClick r:id="rId3"/>
              </a:rPr>
              <a:t>http://iawg.net/resource/safe-abortion-care-10-steps-startingexpanding-programming/</a:t>
            </a:r>
            <a:r>
              <a:rPr lang="en-US" sz="2800" dirty="0"/>
              <a:t> </a:t>
            </a:r>
          </a:p>
        </p:txBody>
      </p:sp>
      <p:sp>
        <p:nvSpPr>
          <p:cNvPr id="3" name="Title 2">
            <a:extLst>
              <a:ext uri="{FF2B5EF4-FFF2-40B4-BE49-F238E27FC236}">
                <a16:creationId xmlns:a16="http://schemas.microsoft.com/office/drawing/2014/main" id="{246D30D8-DC5B-433F-9940-091D797D8F9C}"/>
              </a:ext>
            </a:extLst>
          </p:cNvPr>
          <p:cNvSpPr>
            <a:spLocks noGrp="1"/>
          </p:cNvSpPr>
          <p:nvPr>
            <p:ph type="ctrTitle"/>
          </p:nvPr>
        </p:nvSpPr>
        <p:spPr>
          <a:xfrm>
            <a:off x="2736850" y="829012"/>
            <a:ext cx="14630400" cy="923330"/>
          </a:xfrm>
        </p:spPr>
        <p:txBody>
          <a:bodyPr/>
          <a:lstStyle/>
          <a:p>
            <a:r>
              <a:rPr lang="en-US" sz="6000" dirty="0"/>
              <a:t>10 </a:t>
            </a:r>
            <a:r>
              <a:rPr lang="en-US" sz="6000" dirty="0" err="1"/>
              <a:t>pasos</a:t>
            </a:r>
            <a:r>
              <a:rPr lang="en-US" sz="6000" dirty="0"/>
              <a:t>, </a:t>
            </a:r>
            <a:r>
              <a:rPr lang="en-US" sz="6000" dirty="0" err="1"/>
              <a:t>continuación</a:t>
            </a:r>
            <a:endParaRPr lang="en-US" sz="6000" dirty="0"/>
          </a:p>
        </p:txBody>
      </p:sp>
    </p:spTree>
    <p:extLst>
      <p:ext uri="{BB962C8B-B14F-4D97-AF65-F5344CB8AC3E}">
        <p14:creationId xmlns:p14="http://schemas.microsoft.com/office/powerpoint/2010/main" val="264640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808A6-8EB1-4680-9182-61ECE2A8368C}"/>
              </a:ext>
            </a:extLst>
          </p:cNvPr>
          <p:cNvPicPr>
            <a:picLocks noChangeAspect="1"/>
          </p:cNvPicPr>
          <p:nvPr/>
        </p:nvPicPr>
        <p:blipFill rotWithShape="1">
          <a:blip r:embed="rId3"/>
          <a:srcRect b="15604"/>
          <a:stretch/>
        </p:blipFill>
        <p:spPr>
          <a:xfrm>
            <a:off x="0" y="15875"/>
            <a:ext cx="20104100" cy="11308559"/>
          </a:xfrm>
          <a:prstGeom prst="rect">
            <a:avLst/>
          </a:prstGeom>
        </p:spPr>
      </p:pic>
      <p:sp>
        <p:nvSpPr>
          <p:cNvPr id="2" name="Text Placeholder 1">
            <a:extLst>
              <a:ext uri="{FF2B5EF4-FFF2-40B4-BE49-F238E27FC236}">
                <a16:creationId xmlns:a16="http://schemas.microsoft.com/office/drawing/2014/main" id="{B329128E-05F1-44D8-9D10-27579D1388FF}"/>
              </a:ext>
            </a:extLst>
          </p:cNvPr>
          <p:cNvSpPr>
            <a:spLocks noGrp="1"/>
          </p:cNvSpPr>
          <p:nvPr>
            <p:ph type="body" sz="quarter" idx="10"/>
          </p:nvPr>
        </p:nvSpPr>
        <p:spPr>
          <a:xfrm>
            <a:off x="2393950" y="3140075"/>
            <a:ext cx="15316200" cy="1477328"/>
          </a:xfrm>
        </p:spPr>
        <p:txBody>
          <a:bodyPr/>
          <a:lstStyle/>
          <a:p>
            <a:r>
              <a:rPr lang="en-US" b="1" dirty="0"/>
              <a:t>¡Gracias!</a:t>
            </a:r>
          </a:p>
        </p:txBody>
      </p:sp>
      <p:pic>
        <p:nvPicPr>
          <p:cNvPr id="5" name="Picture 4">
            <a:extLst>
              <a:ext uri="{FF2B5EF4-FFF2-40B4-BE49-F238E27FC236}">
                <a16:creationId xmlns:a16="http://schemas.microsoft.com/office/drawing/2014/main" id="{88C6699C-E8E7-48FE-986A-180BCAA104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94907" y="9035423"/>
            <a:ext cx="4114286" cy="1950967"/>
          </a:xfrm>
          <a:prstGeom prst="rect">
            <a:avLst/>
          </a:prstGeom>
        </p:spPr>
      </p:pic>
      <p:sp>
        <p:nvSpPr>
          <p:cNvPr id="6" name="Rectangle 5">
            <a:extLst>
              <a:ext uri="{FF2B5EF4-FFF2-40B4-BE49-F238E27FC236}">
                <a16:creationId xmlns:a16="http://schemas.microsoft.com/office/drawing/2014/main" id="{94660AFA-61AF-0449-B648-0BF33E2678D0}"/>
              </a:ext>
            </a:extLst>
          </p:cNvPr>
          <p:cNvSpPr/>
          <p:nvPr/>
        </p:nvSpPr>
        <p:spPr>
          <a:xfrm>
            <a:off x="17138650" y="10699750"/>
            <a:ext cx="2965450" cy="6096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1BF42D-45C5-5946-8605-35D8A2076884}"/>
              </a:ext>
            </a:extLst>
          </p:cNvPr>
          <p:cNvSpPr txBox="1"/>
          <p:nvPr/>
        </p:nvSpPr>
        <p:spPr>
          <a:xfrm>
            <a:off x="17138650" y="10836275"/>
            <a:ext cx="2965450" cy="338554"/>
          </a:xfrm>
          <a:prstGeom prst="rect">
            <a:avLst/>
          </a:prstGeom>
          <a:noFill/>
        </p:spPr>
        <p:txBody>
          <a:bodyPr wrap="square" rtlCol="0">
            <a:spAutoFit/>
          </a:bodyPr>
          <a:lstStyle/>
          <a:p>
            <a:pPr algn="ctr"/>
            <a:r>
              <a:rPr lang="en-US" sz="1600" b="1" dirty="0" err="1">
                <a:solidFill>
                  <a:schemeClr val="bg1"/>
                </a:solidFill>
                <a:latin typeface="Helvetica" pitchFamily="2" charset="0"/>
              </a:rPr>
              <a:t>Foto</a:t>
            </a:r>
            <a:r>
              <a:rPr lang="en-US" sz="1600" b="1" dirty="0">
                <a:solidFill>
                  <a:schemeClr val="bg1"/>
                </a:solidFill>
                <a:latin typeface="Helvetica" pitchFamily="2" charset="0"/>
              </a:rPr>
              <a:t> © Farzana </a:t>
            </a:r>
            <a:r>
              <a:rPr lang="en-US" sz="1600" b="1" dirty="0" err="1">
                <a:solidFill>
                  <a:schemeClr val="bg1"/>
                </a:solidFill>
                <a:latin typeface="Helvetica" pitchFamily="2" charset="0"/>
              </a:rPr>
              <a:t>Hossen</a:t>
            </a:r>
            <a:endParaRPr lang="en-US" sz="1600" b="1" dirty="0">
              <a:solidFill>
                <a:schemeClr val="bg1"/>
              </a:solidFill>
              <a:latin typeface="Helvetica" pitchFamily="2" charset="0"/>
            </a:endParaRPr>
          </a:p>
        </p:txBody>
      </p:sp>
    </p:spTree>
    <p:extLst>
      <p:ext uri="{BB962C8B-B14F-4D97-AF65-F5344CB8AC3E}">
        <p14:creationId xmlns:p14="http://schemas.microsoft.com/office/powerpoint/2010/main" val="297058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A8FA7C-EB03-4A40-B5E7-A8B85ABD05EA}"/>
              </a:ext>
            </a:extLst>
          </p:cNvPr>
          <p:cNvSpPr>
            <a:spLocks noGrp="1"/>
          </p:cNvSpPr>
          <p:nvPr>
            <p:ph sz="quarter" idx="10"/>
          </p:nvPr>
        </p:nvSpPr>
        <p:spPr>
          <a:xfrm>
            <a:off x="1441450" y="2987675"/>
            <a:ext cx="17678400" cy="10002738"/>
          </a:xfrm>
        </p:spPr>
        <p:txBody>
          <a:bodyPr/>
          <a:lstStyle/>
          <a:p>
            <a:r>
              <a:rPr lang="es-419" sz="2600" dirty="0"/>
              <a:t>Centro de Derechos Reproductivos. (2018). </a:t>
            </a:r>
            <a:r>
              <a:rPr lang="es-419" sz="2600" i="1" dirty="0"/>
              <a:t>Mapa de leyes sobre aborto en el mundo 2018</a:t>
            </a:r>
            <a:r>
              <a:rPr lang="es-419" sz="2600" dirty="0"/>
              <a:t>.  Sitio web interactivo: </a:t>
            </a:r>
            <a:r>
              <a:rPr lang="es-419" sz="2600" dirty="0">
                <a:hlinkClick r:id="rId3"/>
              </a:rPr>
              <a:t>http://worldabortionlaws.com/map/</a:t>
            </a:r>
            <a:r>
              <a:rPr lang="es-419" sz="2600" dirty="0"/>
              <a:t>  </a:t>
            </a:r>
          </a:p>
          <a:p>
            <a:r>
              <a:rPr lang="es-419" sz="2600" dirty="0" err="1"/>
              <a:t>McGinn</a:t>
            </a:r>
            <a:r>
              <a:rPr lang="es-419" sz="2600" dirty="0"/>
              <a:t>, T. y </a:t>
            </a:r>
            <a:r>
              <a:rPr lang="es-419" sz="2600" dirty="0" err="1"/>
              <a:t>Casey</a:t>
            </a:r>
            <a:r>
              <a:rPr lang="es-419" sz="2600" dirty="0"/>
              <a:t>, S.E. (2016). </a:t>
            </a:r>
            <a:r>
              <a:rPr lang="es-419" sz="2600" dirty="0" err="1"/>
              <a:t>Why</a:t>
            </a:r>
            <a:r>
              <a:rPr lang="es-419" sz="2600" dirty="0"/>
              <a:t> </a:t>
            </a:r>
            <a:r>
              <a:rPr lang="es-419" sz="2600" dirty="0" err="1"/>
              <a:t>don’t</a:t>
            </a:r>
            <a:r>
              <a:rPr lang="es-419" sz="2600" dirty="0"/>
              <a:t> </a:t>
            </a:r>
            <a:r>
              <a:rPr lang="es-419" sz="2600" dirty="0" err="1"/>
              <a:t>humanitarian</a:t>
            </a:r>
            <a:r>
              <a:rPr lang="es-419" sz="2600" dirty="0"/>
              <a:t> </a:t>
            </a:r>
            <a:r>
              <a:rPr lang="es-419" sz="2600" dirty="0" err="1"/>
              <a:t>organizations</a:t>
            </a:r>
            <a:r>
              <a:rPr lang="es-419" sz="2600" dirty="0"/>
              <a:t> </a:t>
            </a:r>
            <a:r>
              <a:rPr lang="es-419" sz="2600" dirty="0" err="1"/>
              <a:t>provide</a:t>
            </a:r>
            <a:r>
              <a:rPr lang="es-419" sz="2600" dirty="0"/>
              <a:t> </a:t>
            </a:r>
            <a:r>
              <a:rPr lang="es-419" sz="2600" dirty="0" err="1"/>
              <a:t>safe</a:t>
            </a:r>
            <a:r>
              <a:rPr lang="es-419" sz="2600" dirty="0"/>
              <a:t> </a:t>
            </a:r>
            <a:r>
              <a:rPr lang="es-419" sz="2600" dirty="0" err="1"/>
              <a:t>abortion</a:t>
            </a:r>
            <a:r>
              <a:rPr lang="es-419" sz="2600" dirty="0"/>
              <a:t> </a:t>
            </a:r>
            <a:r>
              <a:rPr lang="es-419" sz="2600" dirty="0" err="1"/>
              <a:t>services</a:t>
            </a:r>
            <a:r>
              <a:rPr lang="es-419" sz="2600" dirty="0"/>
              <a:t>? </a:t>
            </a:r>
            <a:r>
              <a:rPr lang="es-419" sz="2600" i="1" dirty="0" err="1"/>
              <a:t>Conflict</a:t>
            </a:r>
            <a:r>
              <a:rPr lang="es-419" sz="2600" i="1" dirty="0"/>
              <a:t> and </a:t>
            </a:r>
            <a:r>
              <a:rPr lang="es-419" sz="2600" i="1" dirty="0" err="1"/>
              <a:t>Health</a:t>
            </a:r>
            <a:r>
              <a:rPr lang="es-419" sz="2600" i="1" dirty="0"/>
              <a:t>, 10</a:t>
            </a:r>
            <a:r>
              <a:rPr lang="es-419" sz="2600" dirty="0"/>
              <a:t>(8). </a:t>
            </a:r>
            <a:r>
              <a:rPr lang="es-419" sz="2600" dirty="0">
                <a:hlinkClick r:id="rId4"/>
              </a:rPr>
              <a:t>https://conflictandhealth.biomedcentral.com/articles/10.1186/s13031-016-0075-8</a:t>
            </a:r>
            <a:r>
              <a:rPr lang="es-419" sz="2600" dirty="0"/>
              <a:t> </a:t>
            </a:r>
          </a:p>
          <a:p>
            <a:pPr>
              <a:spcBef>
                <a:spcPts val="0"/>
              </a:spcBef>
            </a:pPr>
            <a:r>
              <a:rPr lang="es-419" sz="2600" dirty="0"/>
              <a:t>Organización Mundial de la Salud. (2012). </a:t>
            </a:r>
            <a:r>
              <a:rPr lang="es-419" sz="2600" i="1" dirty="0"/>
              <a:t>Aborto sin riesgos: Guía técnica y de políticas para sistemas de salud (2da ed.).</a:t>
            </a:r>
            <a:r>
              <a:rPr lang="es-419" sz="2600" dirty="0"/>
              <a:t> Ginebra: Organización Mundial de la Salud. </a:t>
            </a:r>
            <a:r>
              <a:rPr lang="es-419" sz="2800" u="sng" dirty="0">
                <a:hlinkClick r:id="rId5"/>
              </a:rPr>
              <a:t>https://www.who.int/reproductivehealth/publications/unsafe_abortion/9789241548434/es/ </a:t>
            </a:r>
            <a:endParaRPr lang="es-419" sz="2600" dirty="0"/>
          </a:p>
          <a:p>
            <a:r>
              <a:rPr lang="es-419" sz="2600" dirty="0"/>
              <a:t>Organización Mundial de la Salud. (2015). </a:t>
            </a:r>
            <a:r>
              <a:rPr lang="es-419" sz="2600" i="1" dirty="0" err="1"/>
              <a:t>Health</a:t>
            </a:r>
            <a:r>
              <a:rPr lang="es-419" sz="2600" i="1" dirty="0"/>
              <a:t> </a:t>
            </a:r>
            <a:r>
              <a:rPr lang="es-419" sz="2600" i="1" dirty="0" err="1"/>
              <a:t>worker</a:t>
            </a:r>
            <a:r>
              <a:rPr lang="es-419" sz="2600" i="1" dirty="0"/>
              <a:t> roles in </a:t>
            </a:r>
            <a:r>
              <a:rPr lang="es-419" sz="2600" i="1" dirty="0" err="1"/>
              <a:t>providing</a:t>
            </a:r>
            <a:r>
              <a:rPr lang="es-419" sz="2600" i="1" dirty="0"/>
              <a:t> </a:t>
            </a:r>
            <a:r>
              <a:rPr lang="es-419" sz="2600" i="1" dirty="0" err="1"/>
              <a:t>safe</a:t>
            </a:r>
            <a:r>
              <a:rPr lang="es-419" sz="2600" i="1" dirty="0"/>
              <a:t> </a:t>
            </a:r>
            <a:r>
              <a:rPr lang="es-419" sz="2600" i="1" dirty="0" err="1"/>
              <a:t>abortion</a:t>
            </a:r>
            <a:r>
              <a:rPr lang="es-419" sz="2600" i="1" dirty="0"/>
              <a:t> </a:t>
            </a:r>
            <a:r>
              <a:rPr lang="es-419" sz="2600" i="1" dirty="0" err="1"/>
              <a:t>care</a:t>
            </a:r>
            <a:r>
              <a:rPr lang="es-419" sz="2600" i="1" dirty="0"/>
              <a:t> and post-</a:t>
            </a:r>
            <a:r>
              <a:rPr lang="es-419" sz="2600" i="1" dirty="0" err="1"/>
              <a:t>abortion</a:t>
            </a:r>
            <a:r>
              <a:rPr lang="es-419" sz="2600" i="1" dirty="0"/>
              <a:t> </a:t>
            </a:r>
            <a:r>
              <a:rPr lang="es-419" sz="2600" i="1" dirty="0" err="1"/>
              <a:t>contraception</a:t>
            </a:r>
            <a:r>
              <a:rPr lang="es-419" sz="2600" dirty="0"/>
              <a:t>. Ginebra: Organización Mundial de la Salud. </a:t>
            </a:r>
            <a:r>
              <a:rPr lang="es-419" sz="2800" u="sng" dirty="0">
                <a:hlinkClick r:id="rId6"/>
              </a:rPr>
              <a:t>https://www.who.int/reproductivehealth/publications/unsafe_abortion/abortion-task-shifting/es/ </a:t>
            </a:r>
            <a:endParaRPr lang="es-419" sz="2800" u="sng" dirty="0"/>
          </a:p>
          <a:p>
            <a:r>
              <a:rPr lang="es-419" altLang="en-US" sz="2600" dirty="0"/>
              <a:t>Raymond, E. y </a:t>
            </a:r>
            <a:r>
              <a:rPr lang="es-419" altLang="en-US" sz="2600" dirty="0" err="1"/>
              <a:t>Grimes</a:t>
            </a:r>
            <a:r>
              <a:rPr lang="es-419" altLang="en-US" sz="2600" dirty="0"/>
              <a:t>, D. (2012).The </a:t>
            </a:r>
            <a:r>
              <a:rPr lang="es-419" altLang="en-US" sz="2600" dirty="0" err="1"/>
              <a:t>comparative</a:t>
            </a:r>
            <a:r>
              <a:rPr lang="es-419" altLang="en-US" sz="2600" dirty="0"/>
              <a:t> safety of legal </a:t>
            </a:r>
            <a:r>
              <a:rPr lang="es-419" altLang="en-US" sz="2600" dirty="0" err="1"/>
              <a:t>induced</a:t>
            </a:r>
            <a:r>
              <a:rPr lang="es-419" altLang="en-US" sz="2600" dirty="0"/>
              <a:t> </a:t>
            </a:r>
            <a:r>
              <a:rPr lang="es-419" altLang="en-US" sz="2600" dirty="0" err="1"/>
              <a:t>abortion</a:t>
            </a:r>
            <a:r>
              <a:rPr lang="es-419" altLang="en-US" sz="2600" dirty="0"/>
              <a:t> and </a:t>
            </a:r>
            <a:r>
              <a:rPr lang="es-419" altLang="en-US" sz="2600" dirty="0" err="1"/>
              <a:t>childbirth</a:t>
            </a:r>
            <a:r>
              <a:rPr lang="es-419" altLang="en-US" sz="2600" dirty="0"/>
              <a:t> in </a:t>
            </a:r>
            <a:r>
              <a:rPr lang="es-419" altLang="en-US" sz="2600" dirty="0" err="1"/>
              <a:t>the</a:t>
            </a:r>
            <a:r>
              <a:rPr lang="es-419" altLang="en-US" sz="2600" dirty="0"/>
              <a:t> </a:t>
            </a:r>
            <a:r>
              <a:rPr lang="es-419" altLang="en-US" sz="2600" dirty="0" err="1"/>
              <a:t>United</a:t>
            </a:r>
            <a:r>
              <a:rPr lang="es-419" altLang="en-US" sz="2600" dirty="0"/>
              <a:t> </a:t>
            </a:r>
            <a:r>
              <a:rPr lang="es-419" altLang="en-US" sz="2600" dirty="0" err="1"/>
              <a:t>States</a:t>
            </a:r>
            <a:r>
              <a:rPr lang="es-419" altLang="en-US" sz="2600" dirty="0"/>
              <a:t>. </a:t>
            </a:r>
            <a:r>
              <a:rPr lang="es-419" sz="2600" i="1" dirty="0" err="1"/>
              <a:t>Obstetrics</a:t>
            </a:r>
            <a:r>
              <a:rPr lang="es-419" sz="2600" i="1" dirty="0"/>
              <a:t> &amp; </a:t>
            </a:r>
            <a:r>
              <a:rPr lang="es-419" sz="2600" i="1" dirty="0" err="1"/>
              <a:t>Gynecology</a:t>
            </a:r>
            <a:r>
              <a:rPr lang="es-419" sz="2600" dirty="0"/>
              <a:t>, </a:t>
            </a:r>
            <a:r>
              <a:rPr lang="es-419" sz="2600" i="1" dirty="0"/>
              <a:t>119</a:t>
            </a:r>
            <a:r>
              <a:rPr lang="es-419" sz="2600" dirty="0"/>
              <a:t>, 215–219.</a:t>
            </a:r>
          </a:p>
          <a:p>
            <a:r>
              <a:rPr lang="es-419" sz="2600" dirty="0" err="1"/>
              <a:t>Schulte-Hillen</a:t>
            </a:r>
            <a:r>
              <a:rPr lang="es-419" sz="2600" dirty="0"/>
              <a:t>, C., </a:t>
            </a:r>
            <a:r>
              <a:rPr lang="es-419" sz="2600" dirty="0" err="1"/>
              <a:t>Staderini</a:t>
            </a:r>
            <a:r>
              <a:rPr lang="es-419" sz="2600" dirty="0"/>
              <a:t>, N. y Saint-</a:t>
            </a:r>
            <a:r>
              <a:rPr lang="es-419" sz="2600" dirty="0" err="1"/>
              <a:t>Sauveur</a:t>
            </a:r>
            <a:r>
              <a:rPr lang="es-419" sz="2600" dirty="0"/>
              <a:t>, J. (2016). </a:t>
            </a:r>
            <a:r>
              <a:rPr lang="es-419" sz="2600" dirty="0" err="1"/>
              <a:t>Why</a:t>
            </a:r>
            <a:r>
              <a:rPr lang="es-419" sz="2600" dirty="0"/>
              <a:t> </a:t>
            </a:r>
            <a:r>
              <a:rPr lang="es-419" sz="2600" dirty="0" err="1"/>
              <a:t>Médecins</a:t>
            </a:r>
            <a:r>
              <a:rPr lang="es-419" sz="2600" dirty="0"/>
              <a:t> Sans </a:t>
            </a:r>
            <a:r>
              <a:rPr lang="es-419" sz="2600" dirty="0" err="1"/>
              <a:t>Frontières</a:t>
            </a:r>
            <a:r>
              <a:rPr lang="es-419" sz="2600" dirty="0"/>
              <a:t> (MSF) </a:t>
            </a:r>
            <a:r>
              <a:rPr lang="es-419" sz="2600" dirty="0" err="1"/>
              <a:t>provides</a:t>
            </a:r>
            <a:r>
              <a:rPr lang="es-419" sz="2600" dirty="0"/>
              <a:t> </a:t>
            </a:r>
            <a:r>
              <a:rPr lang="es-419" sz="2600" dirty="0" err="1"/>
              <a:t>safe</a:t>
            </a:r>
            <a:r>
              <a:rPr lang="es-419" sz="2600" dirty="0"/>
              <a:t> </a:t>
            </a:r>
            <a:r>
              <a:rPr lang="es-419" sz="2600" dirty="0" err="1"/>
              <a:t>abortion</a:t>
            </a:r>
            <a:r>
              <a:rPr lang="es-419" sz="2600" dirty="0"/>
              <a:t> </a:t>
            </a:r>
            <a:r>
              <a:rPr lang="es-419" sz="2600" dirty="0" err="1"/>
              <a:t>care</a:t>
            </a:r>
            <a:r>
              <a:rPr lang="es-419" sz="2600" dirty="0"/>
              <a:t> and </a:t>
            </a:r>
            <a:r>
              <a:rPr lang="es-419" sz="2600" dirty="0" err="1"/>
              <a:t>what</a:t>
            </a:r>
            <a:r>
              <a:rPr lang="es-419" sz="2600" dirty="0"/>
              <a:t> </a:t>
            </a:r>
            <a:r>
              <a:rPr lang="es-419" sz="2600" dirty="0" err="1"/>
              <a:t>that</a:t>
            </a:r>
            <a:r>
              <a:rPr lang="es-419" sz="2600" dirty="0"/>
              <a:t> </a:t>
            </a:r>
            <a:r>
              <a:rPr lang="es-419" sz="2600" dirty="0" err="1"/>
              <a:t>involves</a:t>
            </a:r>
            <a:r>
              <a:rPr lang="es-419" sz="2600" dirty="0"/>
              <a:t>. </a:t>
            </a:r>
            <a:r>
              <a:rPr lang="es-419" sz="2600" i="1" dirty="0" err="1"/>
              <a:t>Conflict</a:t>
            </a:r>
            <a:r>
              <a:rPr lang="es-419" sz="2600" i="1" dirty="0"/>
              <a:t> and </a:t>
            </a:r>
            <a:r>
              <a:rPr lang="es-419" sz="2600" i="1" dirty="0" err="1"/>
              <a:t>Health</a:t>
            </a:r>
            <a:r>
              <a:rPr lang="es-419" sz="2600" i="1" dirty="0"/>
              <a:t>, 10</a:t>
            </a:r>
            <a:r>
              <a:rPr lang="es-419" sz="2600" dirty="0"/>
              <a:t>(19). </a:t>
            </a:r>
            <a:r>
              <a:rPr lang="es-419" sz="2600" dirty="0">
                <a:hlinkClick r:id="rId7"/>
              </a:rPr>
              <a:t>http://conflictandhealth.biomedcentral.com/articles/10.1186/s13031-016-0086-5</a:t>
            </a:r>
            <a:endParaRPr lang="es-419" sz="2600" dirty="0"/>
          </a:p>
          <a:p>
            <a:pPr>
              <a:spcBef>
                <a:spcPts val="0"/>
              </a:spcBef>
            </a:pPr>
            <a:r>
              <a:rPr lang="es-419" sz="2800" u="sng" dirty="0">
                <a:hlinkClick r:id="rId6"/>
              </a:rPr>
              <a:t> </a:t>
            </a:r>
            <a:endParaRPr lang="es-419" sz="2600" dirty="0"/>
          </a:p>
          <a:p>
            <a:endParaRPr lang="en-US" sz="1800" dirty="0"/>
          </a:p>
        </p:txBody>
      </p:sp>
      <p:sp>
        <p:nvSpPr>
          <p:cNvPr id="3" name="Title 2">
            <a:extLst>
              <a:ext uri="{FF2B5EF4-FFF2-40B4-BE49-F238E27FC236}">
                <a16:creationId xmlns:a16="http://schemas.microsoft.com/office/drawing/2014/main" id="{CA2FE269-EEA2-4F43-B76C-FA0A09AF8FC4}"/>
              </a:ext>
            </a:extLst>
          </p:cNvPr>
          <p:cNvSpPr>
            <a:spLocks noGrp="1"/>
          </p:cNvSpPr>
          <p:nvPr>
            <p:ph type="ctrTitle"/>
          </p:nvPr>
        </p:nvSpPr>
        <p:spPr>
          <a:xfrm>
            <a:off x="2736850" y="829012"/>
            <a:ext cx="14630400" cy="923330"/>
          </a:xfrm>
        </p:spPr>
        <p:txBody>
          <a:bodyPr/>
          <a:lstStyle/>
          <a:p>
            <a:r>
              <a:rPr lang="es-419" sz="6000" dirty="0"/>
              <a:t>Referencias</a:t>
            </a:r>
          </a:p>
        </p:txBody>
      </p:sp>
    </p:spTree>
    <p:extLst>
      <p:ext uri="{BB962C8B-B14F-4D97-AF65-F5344CB8AC3E}">
        <p14:creationId xmlns:p14="http://schemas.microsoft.com/office/powerpoint/2010/main" val="3153904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9CB5B-6EA7-4240-9C1C-DD9D61CC7516}"/>
              </a:ext>
            </a:extLst>
          </p:cNvPr>
          <p:cNvPicPr>
            <a:picLocks noChangeAspect="1"/>
          </p:cNvPicPr>
          <p:nvPr/>
        </p:nvPicPr>
        <p:blipFill>
          <a:blip r:embed="rId3"/>
          <a:stretch>
            <a:fillRect/>
          </a:stretch>
        </p:blipFill>
        <p:spPr>
          <a:xfrm>
            <a:off x="0" y="0"/>
            <a:ext cx="20105510" cy="11309349"/>
          </a:xfrm>
          <a:prstGeom prst="rect">
            <a:avLst/>
          </a:prstGeom>
        </p:spPr>
      </p:pic>
      <p:sp>
        <p:nvSpPr>
          <p:cNvPr id="3" name="Title 2">
            <a:extLst>
              <a:ext uri="{FF2B5EF4-FFF2-40B4-BE49-F238E27FC236}">
                <a16:creationId xmlns:a16="http://schemas.microsoft.com/office/drawing/2014/main" id="{DE6DDFC2-5DC5-42FB-9EDC-AFB04680D2F3}"/>
              </a:ext>
            </a:extLst>
          </p:cNvPr>
          <p:cNvSpPr>
            <a:spLocks noGrp="1"/>
          </p:cNvSpPr>
          <p:nvPr>
            <p:ph type="ctrTitle"/>
          </p:nvPr>
        </p:nvSpPr>
        <p:spPr>
          <a:xfrm>
            <a:off x="374650" y="433606"/>
            <a:ext cx="19126200" cy="1477328"/>
          </a:xfrm>
        </p:spPr>
        <p:txBody>
          <a:bodyPr/>
          <a:lstStyle/>
          <a:p>
            <a:pPr algn="l"/>
            <a:r>
              <a:rPr lang="es-419" sz="4800" dirty="0">
                <a:solidFill>
                  <a:schemeClr val="tx1"/>
                </a:solidFill>
              </a:rPr>
              <a:t>Por lo general, las mujeres en entornos humanitarios no tienen acceso a servicios de aborto seguro</a:t>
            </a:r>
          </a:p>
        </p:txBody>
      </p:sp>
      <p:sp>
        <p:nvSpPr>
          <p:cNvPr id="5" name="Rectangle 4">
            <a:extLst>
              <a:ext uri="{FF2B5EF4-FFF2-40B4-BE49-F238E27FC236}">
                <a16:creationId xmlns:a16="http://schemas.microsoft.com/office/drawing/2014/main" id="{61A19639-C6FF-C24C-9299-2A7C1201ACF3}"/>
              </a:ext>
            </a:extLst>
          </p:cNvPr>
          <p:cNvSpPr/>
          <p:nvPr/>
        </p:nvSpPr>
        <p:spPr>
          <a:xfrm>
            <a:off x="17138650" y="10699750"/>
            <a:ext cx="2965450" cy="6096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6917F5-5E3D-4C49-B60E-EB7F8BB12207}"/>
              </a:ext>
            </a:extLst>
          </p:cNvPr>
          <p:cNvSpPr txBox="1"/>
          <p:nvPr/>
        </p:nvSpPr>
        <p:spPr>
          <a:xfrm>
            <a:off x="17138650" y="10836275"/>
            <a:ext cx="2965450" cy="338554"/>
          </a:xfrm>
          <a:prstGeom prst="rect">
            <a:avLst/>
          </a:prstGeom>
          <a:noFill/>
        </p:spPr>
        <p:txBody>
          <a:bodyPr wrap="square" rtlCol="0">
            <a:spAutoFit/>
          </a:bodyPr>
          <a:lstStyle/>
          <a:p>
            <a:pPr algn="ctr"/>
            <a:r>
              <a:rPr lang="en-US" sz="1600" b="1" dirty="0" err="1">
                <a:solidFill>
                  <a:schemeClr val="bg1"/>
                </a:solidFill>
                <a:latin typeface="Helvetica" pitchFamily="2" charset="0"/>
              </a:rPr>
              <a:t>Foto</a:t>
            </a:r>
            <a:r>
              <a:rPr lang="en-US" sz="1600" b="1" dirty="0">
                <a:solidFill>
                  <a:schemeClr val="bg1"/>
                </a:solidFill>
                <a:latin typeface="Helvetica" pitchFamily="2" charset="0"/>
              </a:rPr>
              <a:t> © Farzana </a:t>
            </a:r>
            <a:r>
              <a:rPr lang="en-US" sz="1600" b="1" dirty="0" err="1">
                <a:solidFill>
                  <a:schemeClr val="bg1"/>
                </a:solidFill>
                <a:latin typeface="Helvetica" pitchFamily="2" charset="0"/>
              </a:rPr>
              <a:t>Hossen</a:t>
            </a:r>
            <a:endParaRPr lang="en-US" sz="1600" b="1" dirty="0">
              <a:solidFill>
                <a:schemeClr val="bg1"/>
              </a:solidFill>
              <a:latin typeface="Helvetica" pitchFamily="2" charset="0"/>
            </a:endParaRPr>
          </a:p>
        </p:txBody>
      </p:sp>
    </p:spTree>
    <p:extLst>
      <p:ext uri="{BB962C8B-B14F-4D97-AF65-F5344CB8AC3E}">
        <p14:creationId xmlns:p14="http://schemas.microsoft.com/office/powerpoint/2010/main" val="425372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A1C50-B42B-492A-94BF-F5EAE16160BD}"/>
              </a:ext>
            </a:extLst>
          </p:cNvPr>
          <p:cNvSpPr>
            <a:spLocks noGrp="1"/>
          </p:cNvSpPr>
          <p:nvPr>
            <p:ph sz="quarter" idx="10"/>
          </p:nvPr>
        </p:nvSpPr>
        <p:spPr>
          <a:xfrm>
            <a:off x="2736850" y="3201154"/>
            <a:ext cx="14630400" cy="8002191"/>
          </a:xfrm>
        </p:spPr>
        <p:txBody>
          <a:bodyPr/>
          <a:lstStyle/>
          <a:p>
            <a:pPr marL="914400" indent="-914400">
              <a:buFont typeface="+mj-lt"/>
              <a:buAutoNum type="arabicPeriod"/>
            </a:pPr>
            <a:r>
              <a:rPr lang="es-419" sz="4400" dirty="0"/>
              <a:t>No hay necesidad</a:t>
            </a:r>
            <a:br>
              <a:rPr lang="es-419" sz="4400" dirty="0"/>
            </a:br>
            <a:endParaRPr lang="es-419" sz="4400" dirty="0"/>
          </a:p>
          <a:p>
            <a:pPr marL="914400" indent="-914400">
              <a:buFont typeface="+mj-lt"/>
              <a:buAutoNum type="arabicPeriod"/>
            </a:pPr>
            <a:r>
              <a:rPr lang="es-419" sz="4400" dirty="0"/>
              <a:t>Es muy complicado ofrecer servicios de aborto en situaciones de crisis</a:t>
            </a:r>
            <a:br>
              <a:rPr lang="es-419" sz="4400" dirty="0"/>
            </a:br>
            <a:endParaRPr lang="es-419" sz="4400" dirty="0"/>
          </a:p>
          <a:p>
            <a:pPr marL="914400" indent="-914400">
              <a:buFont typeface="+mj-lt"/>
              <a:buAutoNum type="arabicPeriod"/>
            </a:pPr>
            <a:r>
              <a:rPr lang="es-419" sz="4400" dirty="0"/>
              <a:t>Los donantes no financias los servicios de aborto</a:t>
            </a:r>
            <a:br>
              <a:rPr lang="es-419" sz="4400" dirty="0"/>
            </a:br>
            <a:endParaRPr lang="es-419" sz="4400" dirty="0"/>
          </a:p>
          <a:p>
            <a:pPr marL="914400" indent="-914400">
              <a:buFont typeface="+mj-lt"/>
              <a:buAutoNum type="arabicPeriod"/>
            </a:pPr>
            <a:r>
              <a:rPr lang="es-419" sz="4400" dirty="0"/>
              <a:t>El aborto es ilegal en estos entornos</a:t>
            </a:r>
          </a:p>
          <a:p>
            <a:endParaRPr lang="en-US" dirty="0"/>
          </a:p>
        </p:txBody>
      </p:sp>
      <p:sp>
        <p:nvSpPr>
          <p:cNvPr id="3" name="Title 2">
            <a:extLst>
              <a:ext uri="{FF2B5EF4-FFF2-40B4-BE49-F238E27FC236}">
                <a16:creationId xmlns:a16="http://schemas.microsoft.com/office/drawing/2014/main" id="{1C9B40EE-D55C-4DF8-AACB-1F8E386560AC}"/>
              </a:ext>
            </a:extLst>
          </p:cNvPr>
          <p:cNvSpPr>
            <a:spLocks noGrp="1"/>
          </p:cNvSpPr>
          <p:nvPr>
            <p:ph type="ctrTitle"/>
          </p:nvPr>
        </p:nvSpPr>
        <p:spPr>
          <a:xfrm>
            <a:off x="908050" y="459682"/>
            <a:ext cx="18364200" cy="1661993"/>
          </a:xfrm>
        </p:spPr>
        <p:txBody>
          <a:bodyPr/>
          <a:lstStyle/>
          <a:p>
            <a:r>
              <a:rPr lang="es-419" sz="5400" dirty="0"/>
              <a:t>4 mitos impiden la prestación de servicios de aborto seguro en entornos humanitarios</a:t>
            </a:r>
          </a:p>
        </p:txBody>
      </p:sp>
    </p:spTree>
    <p:extLst>
      <p:ext uri="{BB962C8B-B14F-4D97-AF65-F5344CB8AC3E}">
        <p14:creationId xmlns:p14="http://schemas.microsoft.com/office/powerpoint/2010/main" val="53797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222249" y="2835276"/>
            <a:ext cx="11658601" cy="9571851"/>
          </a:xfrm>
        </p:spPr>
        <p:txBody>
          <a:bodyPr/>
          <a:lstStyle/>
          <a:p>
            <a:r>
              <a:rPr lang="es-419" altLang="en-US" sz="5400" b="1" dirty="0">
                <a:solidFill>
                  <a:schemeClr val="accent1"/>
                </a:solidFill>
              </a:rPr>
              <a:t>Hecho: SI hay necesidad</a:t>
            </a:r>
          </a:p>
          <a:p>
            <a:r>
              <a:rPr lang="es-419" altLang="en-US" sz="4000" dirty="0"/>
              <a:t>En entornos humanitarios:</a:t>
            </a:r>
            <a:endParaRPr lang="es-419" altLang="en-US" sz="4000" b="1" dirty="0"/>
          </a:p>
          <a:p>
            <a:pPr marL="571500" indent="-571500">
              <a:buFont typeface="Courier New" panose="02070309020205020404" pitchFamily="49" charset="0"/>
              <a:buChar char="o"/>
            </a:pPr>
            <a:r>
              <a:rPr lang="es-419" altLang="en-US" sz="4000" dirty="0"/>
              <a:t>El colapso de los sistemas de salud significa menor acceso a cuidados obstétricos de e</a:t>
            </a:r>
            <a:r>
              <a:rPr lang="es-419" altLang="en-US" sz="4000" dirty="0">
                <a:solidFill>
                  <a:schemeClr val="tx1"/>
                </a:solidFill>
              </a:rPr>
              <a:t>mergencia, planificación familiar y atención postaborto (tratamiento de las complicaciones del aborto inseguro)</a:t>
            </a:r>
          </a:p>
          <a:p>
            <a:pPr marL="571500" indent="-571500">
              <a:buFont typeface="Courier New" panose="02070309020205020404" pitchFamily="49" charset="0"/>
              <a:buChar char="o"/>
            </a:pPr>
            <a:r>
              <a:rPr lang="es-419" altLang="en-US" sz="4000" dirty="0"/>
              <a:t>Las mujeres corren mayor riesgo de sufrir violencia sexual, que puede producir más embarazos </a:t>
            </a:r>
            <a:r>
              <a:rPr lang="es-419" altLang="en-US" sz="4000" dirty="0">
                <a:solidFill>
                  <a:schemeClr val="tx1"/>
                </a:solidFill>
              </a:rPr>
              <a:t>no deseados y más abortos inseguros</a:t>
            </a:r>
          </a:p>
          <a:p>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2736850" y="829012"/>
            <a:ext cx="14630400" cy="923330"/>
          </a:xfrm>
        </p:spPr>
        <p:txBody>
          <a:bodyPr/>
          <a:lstStyle/>
          <a:p>
            <a:r>
              <a:rPr lang="es-419" sz="6000" dirty="0"/>
              <a:t>Mito 1: No hay necesidad</a:t>
            </a:r>
          </a:p>
        </p:txBody>
      </p:sp>
      <p:pic>
        <p:nvPicPr>
          <p:cNvPr id="7" name="Picture Placeholder 3">
            <a:extLst>
              <a:ext uri="{FF2B5EF4-FFF2-40B4-BE49-F238E27FC236}">
                <a16:creationId xmlns:a16="http://schemas.microsoft.com/office/drawing/2014/main" id="{78433E96-A433-4F46-99A2-80AF841AF200}"/>
              </a:ext>
            </a:extLst>
          </p:cNvPr>
          <p:cNvPicPr>
            <a:picLocks noChangeAspect="1"/>
          </p:cNvPicPr>
          <p:nvPr/>
        </p:nvPicPr>
        <p:blipFill rotWithShape="1">
          <a:blip r:embed="rId3">
            <a:extLst>
              <a:ext uri="{28A0092B-C50C-407E-A947-70E740481C1C}">
                <a14:useLocalDpi xmlns:a14="http://schemas.microsoft.com/office/drawing/2010/main" val="0"/>
              </a:ext>
            </a:extLst>
          </a:blip>
          <a:srcRect l="38249" t="19124" b="394"/>
          <a:stretch/>
        </p:blipFill>
        <p:spPr>
          <a:xfrm>
            <a:off x="11957050" y="3170085"/>
            <a:ext cx="8147050" cy="7178979"/>
          </a:xfrm>
          <a:prstGeom prst="rect">
            <a:avLst/>
          </a:prstGeom>
        </p:spPr>
      </p:pic>
      <p:sp>
        <p:nvSpPr>
          <p:cNvPr id="8" name="TextBox 7">
            <a:extLst>
              <a:ext uri="{FF2B5EF4-FFF2-40B4-BE49-F238E27FC236}">
                <a16:creationId xmlns:a16="http://schemas.microsoft.com/office/drawing/2014/main" id="{D3BB8908-FBA2-0546-8968-102211AFE567}"/>
              </a:ext>
            </a:extLst>
          </p:cNvPr>
          <p:cNvSpPr txBox="1"/>
          <p:nvPr/>
        </p:nvSpPr>
        <p:spPr>
          <a:xfrm>
            <a:off x="14395450" y="10531475"/>
            <a:ext cx="5723082" cy="338554"/>
          </a:xfrm>
          <a:prstGeom prst="rect">
            <a:avLst/>
          </a:prstGeom>
          <a:noFill/>
        </p:spPr>
        <p:txBody>
          <a:bodyPr wrap="square" rtlCol="0">
            <a:spAutoFit/>
          </a:bodyPr>
          <a:lstStyle/>
          <a:p>
            <a:pPr algn="ctr"/>
            <a:r>
              <a:rPr lang="en-US" sz="1600" b="1" dirty="0" err="1">
                <a:latin typeface="Helvetica" pitchFamily="2" charset="0"/>
              </a:rPr>
              <a:t>Foto</a:t>
            </a:r>
            <a:r>
              <a:rPr lang="en-US" sz="1600" b="1" dirty="0">
                <a:latin typeface="Helvetica" pitchFamily="2" charset="0"/>
              </a:rPr>
              <a:t>: </a:t>
            </a:r>
            <a:r>
              <a:rPr lang="en-US" sz="1600" b="1" dirty="0" err="1">
                <a:latin typeface="Helvetica" pitchFamily="2" charset="0"/>
              </a:rPr>
              <a:t>Sushavan</a:t>
            </a:r>
            <a:r>
              <a:rPr lang="en-US" sz="1600" b="1" dirty="0">
                <a:latin typeface="Helvetica" pitchFamily="2" charset="0"/>
              </a:rPr>
              <a:t> </a:t>
            </a:r>
            <a:r>
              <a:rPr lang="en-US" sz="1600" b="1" dirty="0" err="1">
                <a:latin typeface="Helvetica" pitchFamily="2" charset="0"/>
              </a:rPr>
              <a:t>Nandy</a:t>
            </a:r>
            <a:r>
              <a:rPr lang="en-US" sz="1600" b="1" dirty="0">
                <a:latin typeface="Helvetica" pitchFamily="2" charset="0"/>
              </a:rPr>
              <a:t>/</a:t>
            </a:r>
            <a:r>
              <a:rPr lang="en-US" sz="1600" b="1" dirty="0" err="1">
                <a:latin typeface="Helvetica" pitchFamily="2" charset="0"/>
              </a:rPr>
              <a:t>NurPhoto</a:t>
            </a:r>
            <a:r>
              <a:rPr lang="en-US" sz="1600" b="1" dirty="0">
                <a:latin typeface="Helvetica" pitchFamily="2" charset="0"/>
              </a:rPr>
              <a:t>/Getty Images</a:t>
            </a:r>
          </a:p>
        </p:txBody>
      </p:sp>
    </p:spTree>
    <p:extLst>
      <p:ext uri="{BB962C8B-B14F-4D97-AF65-F5344CB8AC3E}">
        <p14:creationId xmlns:p14="http://schemas.microsoft.com/office/powerpoint/2010/main" val="303839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1479550" y="3024452"/>
            <a:ext cx="17145000" cy="7455887"/>
          </a:xfrm>
        </p:spPr>
        <p:txBody>
          <a:bodyPr/>
          <a:lstStyle/>
          <a:p>
            <a:pPr algn="ctr">
              <a:spcBef>
                <a:spcPts val="900"/>
              </a:spcBef>
            </a:pPr>
            <a:r>
              <a:rPr lang="es-419" altLang="en-US" sz="5400" b="1" dirty="0">
                <a:solidFill>
                  <a:schemeClr val="accent1"/>
                </a:solidFill>
              </a:rPr>
              <a:t>Hecho: Los servicios de aborto no son complicados</a:t>
            </a:r>
            <a:endParaRPr lang="es-419" altLang="en-US" sz="5400" b="1" dirty="0"/>
          </a:p>
          <a:p>
            <a:pPr marL="685800" indent="-685800">
              <a:spcBef>
                <a:spcPts val="900"/>
              </a:spcBef>
              <a:buFont typeface="Courier New" panose="02070309020205020404" pitchFamily="49" charset="0"/>
              <a:buChar char="o"/>
            </a:pPr>
            <a:r>
              <a:rPr lang="es-419" sz="4000" dirty="0">
                <a:latin typeface="Helvetica" panose="020B0604020202020204" pitchFamily="34" charset="0"/>
                <a:cs typeface="Helvetica" panose="020B0604020202020204" pitchFamily="34" charset="0"/>
              </a:rPr>
              <a:t>El aborto inducido es un procedimiento médico muy seguro, según la OMS</a:t>
            </a:r>
          </a:p>
          <a:p>
            <a:pPr marL="685800" indent="-685800">
              <a:spcBef>
                <a:spcPts val="900"/>
              </a:spcBef>
              <a:buFont typeface="Courier New" panose="02070309020205020404" pitchFamily="49" charset="0"/>
              <a:buChar char="o"/>
            </a:pPr>
            <a:r>
              <a:rPr lang="es-419" sz="4000" dirty="0">
                <a:latin typeface="Helvetica" panose="020B0604020202020204" pitchFamily="34" charset="0"/>
                <a:cs typeface="Helvetica" panose="020B0604020202020204" pitchFamily="34" charset="0"/>
              </a:rPr>
              <a:t>Profesionales de salud de nivel intermedio pueden proporcionar servicios de aspiración manual endouterina (AMEU) y aborto con medicamentos de manera segura</a:t>
            </a:r>
          </a:p>
          <a:p>
            <a:pPr marL="685800" indent="-685800">
              <a:spcBef>
                <a:spcPts val="900"/>
              </a:spcBef>
              <a:buFont typeface="Courier New" panose="02070309020205020404" pitchFamily="49" charset="0"/>
              <a:buChar char="o"/>
            </a:pPr>
            <a:r>
              <a:rPr lang="es-419" sz="4000" dirty="0">
                <a:latin typeface="Helvetica" panose="020B0604020202020204" pitchFamily="34" charset="0"/>
                <a:cs typeface="Helvetica" panose="020B0604020202020204" pitchFamily="34" charset="0"/>
              </a:rPr>
              <a:t>El instrumental de AMEU y el misoprostol están disponibles en kits específicos de salud reproductiva</a:t>
            </a:r>
          </a:p>
          <a:p>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829011"/>
            <a:ext cx="16459200" cy="923330"/>
          </a:xfrm>
        </p:spPr>
        <p:txBody>
          <a:bodyPr/>
          <a:lstStyle/>
          <a:p>
            <a:r>
              <a:rPr lang="es-419" sz="6000" dirty="0"/>
              <a:t>Mito 2: El aborto es muy complicado</a:t>
            </a:r>
          </a:p>
        </p:txBody>
      </p:sp>
    </p:spTree>
    <p:extLst>
      <p:ext uri="{BB962C8B-B14F-4D97-AF65-F5344CB8AC3E}">
        <p14:creationId xmlns:p14="http://schemas.microsoft.com/office/powerpoint/2010/main" val="426726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527050" y="3063875"/>
            <a:ext cx="10896600" cy="8402300"/>
          </a:xfrm>
        </p:spPr>
        <p:txBody>
          <a:bodyPr/>
          <a:lstStyle/>
          <a:p>
            <a:pPr algn="l">
              <a:spcBef>
                <a:spcPts val="900"/>
              </a:spcBef>
            </a:pPr>
            <a:r>
              <a:rPr lang="es-419" altLang="en-US" sz="5400" b="1" dirty="0">
                <a:solidFill>
                  <a:schemeClr val="accent1"/>
                </a:solidFill>
              </a:rPr>
              <a:t>Hecho: Muchos donantes financian servicios de aborto</a:t>
            </a:r>
            <a:endParaRPr lang="es-419" altLang="en-US" sz="5400" b="1" dirty="0"/>
          </a:p>
          <a:p>
            <a:pPr marL="685800" indent="-685800">
              <a:spcBef>
                <a:spcPts val="900"/>
              </a:spcBef>
              <a:buFont typeface="Courier New" panose="02070309020205020404" pitchFamily="49" charset="0"/>
              <a:buChar char="o"/>
            </a:pPr>
            <a:r>
              <a:rPr lang="es-419" sz="4000" dirty="0">
                <a:latin typeface="Helvetica" panose="020B0604020202020204" pitchFamily="34" charset="0"/>
                <a:cs typeface="Helvetica" panose="020B0604020202020204" pitchFamily="34" charset="0"/>
              </a:rPr>
              <a:t>El gobierno de EE. UU. financia la atención postaborto</a:t>
            </a:r>
          </a:p>
          <a:p>
            <a:pPr marL="685800" indent="-685800">
              <a:spcBef>
                <a:spcPts val="900"/>
              </a:spcBef>
              <a:buFont typeface="Courier New" panose="02070309020205020404" pitchFamily="49" charset="0"/>
              <a:buChar char="o"/>
            </a:pPr>
            <a:r>
              <a:rPr lang="es-419" sz="4000" dirty="0">
                <a:latin typeface="Helvetica" panose="020B0604020202020204" pitchFamily="34" charset="0"/>
                <a:cs typeface="Helvetica" panose="020B0604020202020204" pitchFamily="34" charset="0"/>
              </a:rPr>
              <a:t>Otros donantes bilaterales y fundaciones donantes financian servicios de aborto seguro</a:t>
            </a:r>
          </a:p>
          <a:p>
            <a:pPr marL="685800" indent="-685800">
              <a:spcBef>
                <a:spcPts val="900"/>
              </a:spcBef>
              <a:buFont typeface="Courier New" panose="02070309020205020404" pitchFamily="49" charset="0"/>
              <a:buChar char="o"/>
            </a:pPr>
            <a:r>
              <a:rPr lang="es-419" sz="4000" dirty="0">
                <a:latin typeface="Helvetica" panose="020B0604020202020204" pitchFamily="34" charset="0"/>
                <a:cs typeface="Helvetica" panose="020B0604020202020204" pitchFamily="34" charset="0"/>
              </a:rPr>
              <a:t>La Ley Mordaza </a:t>
            </a:r>
            <a:r>
              <a:rPr lang="es-419" sz="4000" i="1" dirty="0">
                <a:latin typeface="Helvetica" panose="020B0604020202020204" pitchFamily="34" charset="0"/>
                <a:cs typeface="Helvetica" panose="020B0604020202020204" pitchFamily="34" charset="0"/>
              </a:rPr>
              <a:t>no</a:t>
            </a:r>
            <a:r>
              <a:rPr lang="es-419" sz="4000" dirty="0">
                <a:latin typeface="Helvetica" panose="020B0604020202020204" pitchFamily="34" charset="0"/>
                <a:cs typeface="Helvetica" panose="020B0604020202020204" pitchFamily="34" charset="0"/>
              </a:rPr>
              <a:t> se aplica al financiamiento humanitario</a:t>
            </a:r>
          </a:p>
          <a:p>
            <a:pPr marL="685800" indent="-685800">
              <a:spcBef>
                <a:spcPts val="900"/>
              </a:spcBef>
              <a:buFont typeface="Courier New" panose="02070309020205020404" pitchFamily="49" charset="0"/>
              <a:buChar char="o"/>
            </a:pPr>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367348"/>
            <a:ext cx="16459200" cy="1846659"/>
          </a:xfrm>
        </p:spPr>
        <p:txBody>
          <a:bodyPr/>
          <a:lstStyle/>
          <a:p>
            <a:r>
              <a:rPr lang="es-419" sz="6000" dirty="0"/>
              <a:t>Mito 3: Los donantes no financian los servicios de aborto</a:t>
            </a:r>
          </a:p>
        </p:txBody>
      </p:sp>
      <p:pic>
        <p:nvPicPr>
          <p:cNvPr id="6" name="Picture 3" descr="A group of people around each other&#10;&#10;Description generated with high confidence">
            <a:extLst>
              <a:ext uri="{FF2B5EF4-FFF2-40B4-BE49-F238E27FC236}">
                <a16:creationId xmlns:a16="http://schemas.microsoft.com/office/drawing/2014/main" id="{5323A53D-2AA5-1E4B-B2C1-23F50CCFAC30}"/>
              </a:ext>
            </a:extLst>
          </p:cNvPr>
          <p:cNvPicPr>
            <a:picLocks noChangeAspect="1"/>
          </p:cNvPicPr>
          <p:nvPr/>
        </p:nvPicPr>
        <p:blipFill rotWithShape="1">
          <a:blip r:embed="rId3"/>
          <a:srcRect l="5610" t="-502" r="3523" b="-109"/>
          <a:stretch/>
        </p:blipFill>
        <p:spPr>
          <a:xfrm>
            <a:off x="11195050" y="5197475"/>
            <a:ext cx="8985082" cy="5569527"/>
          </a:xfrm>
          <a:prstGeom prst="rect">
            <a:avLst/>
          </a:prstGeom>
        </p:spPr>
      </p:pic>
      <p:sp>
        <p:nvSpPr>
          <p:cNvPr id="8" name="TextBox 7">
            <a:extLst>
              <a:ext uri="{FF2B5EF4-FFF2-40B4-BE49-F238E27FC236}">
                <a16:creationId xmlns:a16="http://schemas.microsoft.com/office/drawing/2014/main" id="{32C7CE57-742B-5246-9F07-A621E9289DC5}"/>
              </a:ext>
            </a:extLst>
          </p:cNvPr>
          <p:cNvSpPr txBox="1"/>
          <p:nvPr/>
        </p:nvSpPr>
        <p:spPr>
          <a:xfrm>
            <a:off x="17153082" y="10836275"/>
            <a:ext cx="2965450" cy="338554"/>
          </a:xfrm>
          <a:prstGeom prst="rect">
            <a:avLst/>
          </a:prstGeom>
          <a:noFill/>
        </p:spPr>
        <p:txBody>
          <a:bodyPr wrap="square" rtlCol="0">
            <a:spAutoFit/>
          </a:bodyPr>
          <a:lstStyle/>
          <a:p>
            <a:pPr algn="ctr"/>
            <a:r>
              <a:rPr lang="en-US" sz="1600" b="1" dirty="0" err="1">
                <a:latin typeface="Helvetica" pitchFamily="2" charset="0"/>
              </a:rPr>
              <a:t>Foto</a:t>
            </a:r>
            <a:r>
              <a:rPr lang="en-US" sz="1600" b="1" dirty="0">
                <a:latin typeface="Helvetica" pitchFamily="2" charset="0"/>
              </a:rPr>
              <a:t> © Farzana </a:t>
            </a:r>
            <a:r>
              <a:rPr lang="en-US" sz="1600" b="1" dirty="0" err="1">
                <a:latin typeface="Helvetica" pitchFamily="2" charset="0"/>
              </a:rPr>
              <a:t>Hossen</a:t>
            </a:r>
            <a:endParaRPr lang="en-US" sz="1600" b="1" dirty="0">
              <a:latin typeface="Helvetica" pitchFamily="2" charset="0"/>
            </a:endParaRPr>
          </a:p>
        </p:txBody>
      </p:sp>
    </p:spTree>
    <p:extLst>
      <p:ext uri="{BB962C8B-B14F-4D97-AF65-F5344CB8AC3E}">
        <p14:creationId xmlns:p14="http://schemas.microsoft.com/office/powerpoint/2010/main" val="179349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603250" y="3103389"/>
            <a:ext cx="18592800" cy="7732886"/>
          </a:xfrm>
        </p:spPr>
        <p:txBody>
          <a:bodyPr/>
          <a:lstStyle/>
          <a:p>
            <a:pPr algn="ctr">
              <a:spcBef>
                <a:spcPts val="900"/>
              </a:spcBef>
            </a:pPr>
            <a:r>
              <a:rPr lang="es-419" altLang="en-US" sz="5400" b="1" dirty="0">
                <a:solidFill>
                  <a:schemeClr val="accent1"/>
                </a:solidFill>
              </a:rPr>
              <a:t>Hecho: El aborto es legal bajo ciertas circunstancias en la mayoría de los países </a:t>
            </a:r>
            <a:endParaRPr lang="es-419" altLang="en-US" sz="5400" b="1" dirty="0"/>
          </a:p>
          <a:p>
            <a:pPr>
              <a:spcBef>
                <a:spcPts val="900"/>
              </a:spcBef>
            </a:pPr>
            <a:endParaRPr lang="es-419" sz="4600" dirty="0">
              <a:latin typeface="Helvetica" panose="020B0604020202020204" pitchFamily="34" charset="0"/>
              <a:cs typeface="Helvetica" panose="020B0604020202020204" pitchFamily="34" charset="0"/>
            </a:endParaRPr>
          </a:p>
          <a:p>
            <a:pPr>
              <a:spcBef>
                <a:spcPts val="900"/>
              </a:spcBef>
            </a:pPr>
            <a:br>
              <a:rPr lang="es-419" sz="4600" dirty="0">
                <a:latin typeface="Helvetica" panose="020B0604020202020204" pitchFamily="34" charset="0"/>
                <a:cs typeface="Helvetica" panose="020B0604020202020204" pitchFamily="34" charset="0"/>
              </a:rPr>
            </a:br>
            <a:endParaRPr lang="es-419" sz="4600" dirty="0">
              <a:latin typeface="Helvetica" panose="020B0604020202020204" pitchFamily="34" charset="0"/>
              <a:cs typeface="Helvetica" panose="020B0604020202020204" pitchFamily="34" charset="0"/>
            </a:endParaRPr>
          </a:p>
          <a:p>
            <a:pPr algn="ctr">
              <a:spcBef>
                <a:spcPts val="900"/>
              </a:spcBef>
            </a:pPr>
            <a:br>
              <a:rPr lang="es-419" sz="3600" dirty="0">
                <a:latin typeface="Helvetica" panose="020B0604020202020204" pitchFamily="34" charset="0"/>
                <a:cs typeface="Helvetica" panose="020B0604020202020204" pitchFamily="34" charset="0"/>
              </a:rPr>
            </a:br>
            <a:r>
              <a:rPr lang="es-419" sz="3600" dirty="0">
                <a:latin typeface="Helvetica" panose="020B0604020202020204" pitchFamily="34" charset="0"/>
                <a:cs typeface="Helvetica" panose="020B0604020202020204" pitchFamily="34" charset="0"/>
              </a:rPr>
              <a:t>Los acuerdos internacional apoyan el acceso a los servicios de aborto para sobrevivientes de violación. Entre esos acuerdos figuran: la Convención de Ginebra, Artículo 3; las Resoluciones de Seguridad de la ONU 2106 y 2122; y el Protocolo de Maputo.</a:t>
            </a:r>
            <a:endParaRPr lang="es-419" sz="3600"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829012"/>
            <a:ext cx="16459200" cy="923330"/>
          </a:xfrm>
        </p:spPr>
        <p:txBody>
          <a:bodyPr/>
          <a:lstStyle/>
          <a:p>
            <a:r>
              <a:rPr lang="es-419" sz="6000" dirty="0"/>
              <a:t>Mito 4: El aborto es ilegal</a:t>
            </a:r>
          </a:p>
        </p:txBody>
      </p:sp>
      <p:graphicFrame>
        <p:nvGraphicFramePr>
          <p:cNvPr id="3" name="Table 2">
            <a:extLst>
              <a:ext uri="{FF2B5EF4-FFF2-40B4-BE49-F238E27FC236}">
                <a16:creationId xmlns:a16="http://schemas.microsoft.com/office/drawing/2014/main" id="{CEC62033-E4DC-4519-A9A0-D32449FE1AAA}"/>
              </a:ext>
            </a:extLst>
          </p:cNvPr>
          <p:cNvGraphicFramePr>
            <a:graphicFrameLocks noGrp="1"/>
          </p:cNvGraphicFramePr>
          <p:nvPr>
            <p:extLst>
              <p:ext uri="{D42A27DB-BD31-4B8C-83A1-F6EECF244321}">
                <p14:modId xmlns:p14="http://schemas.microsoft.com/office/powerpoint/2010/main" val="1912415358"/>
              </p:ext>
            </p:extLst>
          </p:nvPr>
        </p:nvGraphicFramePr>
        <p:xfrm>
          <a:off x="222250" y="5197475"/>
          <a:ext cx="19659600" cy="2491368"/>
        </p:xfrm>
        <a:graphic>
          <a:graphicData uri="http://schemas.openxmlformats.org/drawingml/2006/table">
            <a:tbl>
              <a:tblPr firstRow="1" bandRow="1">
                <a:tableStyleId>{5C22544A-7EE6-4342-B048-85BDC9FD1C3A}</a:tableStyleId>
              </a:tblPr>
              <a:tblGrid>
                <a:gridCol w="2457450">
                  <a:extLst>
                    <a:ext uri="{9D8B030D-6E8A-4147-A177-3AD203B41FA5}">
                      <a16:colId xmlns:a16="http://schemas.microsoft.com/office/drawing/2014/main" val="4168483699"/>
                    </a:ext>
                  </a:extLst>
                </a:gridCol>
                <a:gridCol w="2457450">
                  <a:extLst>
                    <a:ext uri="{9D8B030D-6E8A-4147-A177-3AD203B41FA5}">
                      <a16:colId xmlns:a16="http://schemas.microsoft.com/office/drawing/2014/main" val="1554427437"/>
                    </a:ext>
                  </a:extLst>
                </a:gridCol>
                <a:gridCol w="2457450">
                  <a:extLst>
                    <a:ext uri="{9D8B030D-6E8A-4147-A177-3AD203B41FA5}">
                      <a16:colId xmlns:a16="http://schemas.microsoft.com/office/drawing/2014/main" val="3472442189"/>
                    </a:ext>
                  </a:extLst>
                </a:gridCol>
                <a:gridCol w="2457450">
                  <a:extLst>
                    <a:ext uri="{9D8B030D-6E8A-4147-A177-3AD203B41FA5}">
                      <a16:colId xmlns:a16="http://schemas.microsoft.com/office/drawing/2014/main" val="4017394209"/>
                    </a:ext>
                  </a:extLst>
                </a:gridCol>
                <a:gridCol w="2457450">
                  <a:extLst>
                    <a:ext uri="{9D8B030D-6E8A-4147-A177-3AD203B41FA5}">
                      <a16:colId xmlns:a16="http://schemas.microsoft.com/office/drawing/2014/main" val="604206981"/>
                    </a:ext>
                  </a:extLst>
                </a:gridCol>
                <a:gridCol w="2457450">
                  <a:extLst>
                    <a:ext uri="{9D8B030D-6E8A-4147-A177-3AD203B41FA5}">
                      <a16:colId xmlns:a16="http://schemas.microsoft.com/office/drawing/2014/main" val="1655693824"/>
                    </a:ext>
                  </a:extLst>
                </a:gridCol>
                <a:gridCol w="2457450">
                  <a:extLst>
                    <a:ext uri="{9D8B030D-6E8A-4147-A177-3AD203B41FA5}">
                      <a16:colId xmlns:a16="http://schemas.microsoft.com/office/drawing/2014/main" val="3880773374"/>
                    </a:ext>
                  </a:extLst>
                </a:gridCol>
                <a:gridCol w="2457450">
                  <a:extLst>
                    <a:ext uri="{9D8B030D-6E8A-4147-A177-3AD203B41FA5}">
                      <a16:colId xmlns:a16="http://schemas.microsoft.com/office/drawing/2014/main" val="852698826"/>
                    </a:ext>
                  </a:extLst>
                </a:gridCol>
              </a:tblGrid>
              <a:tr h="1168520">
                <a:tc>
                  <a:txBody>
                    <a:bodyPr/>
                    <a:lstStyle/>
                    <a:p>
                      <a:pPr algn="ctr"/>
                      <a:r>
                        <a:rPr lang="es-419" sz="2600" noProof="0" dirty="0"/>
                        <a:t>Causales para el aborto legal</a:t>
                      </a:r>
                    </a:p>
                  </a:txBody>
                  <a:tcPr marL="134127" marR="134127" marT="67064" marB="67064"/>
                </a:tc>
                <a:tc>
                  <a:txBody>
                    <a:bodyPr/>
                    <a:lstStyle/>
                    <a:p>
                      <a:pPr algn="ctr"/>
                      <a:r>
                        <a:rPr lang="es-419" sz="2600" noProof="0" dirty="0"/>
                        <a:t>Para salvar la vida de la mujer</a:t>
                      </a:r>
                    </a:p>
                  </a:txBody>
                  <a:tcPr marL="134127" marR="134127" marT="67064" marB="67064"/>
                </a:tc>
                <a:tc>
                  <a:txBody>
                    <a:bodyPr/>
                    <a:lstStyle/>
                    <a:p>
                      <a:pPr algn="ctr"/>
                      <a:r>
                        <a:rPr lang="es-419" sz="2600" noProof="0" dirty="0"/>
                        <a:t>Para proteger</a:t>
                      </a:r>
                      <a:r>
                        <a:rPr lang="es-419" sz="2600" baseline="0" noProof="0" dirty="0"/>
                        <a:t> la salud física de la mujer</a:t>
                      </a:r>
                      <a:endParaRPr lang="es-419" sz="2600" noProof="0" dirty="0"/>
                    </a:p>
                  </a:txBody>
                  <a:tcPr marL="134127" marR="134127" marT="67064" marB="67064"/>
                </a:tc>
                <a:tc>
                  <a:txBody>
                    <a:bodyPr/>
                    <a:lstStyle/>
                    <a:p>
                      <a:pPr algn="ctr"/>
                      <a:r>
                        <a:rPr lang="es-419" sz="2600" noProof="0" dirty="0"/>
                        <a:t>Para proteger</a:t>
                      </a:r>
                      <a:r>
                        <a:rPr lang="es-419" sz="2600" baseline="0" noProof="0" dirty="0"/>
                        <a:t> la salud</a:t>
                      </a:r>
                      <a:r>
                        <a:rPr lang="es-419" sz="2600" noProof="0" dirty="0"/>
                        <a:t> mental de</a:t>
                      </a:r>
                      <a:r>
                        <a:rPr lang="es-419" sz="2600" baseline="0" noProof="0" dirty="0"/>
                        <a:t> la mujer</a:t>
                      </a:r>
                      <a:endParaRPr lang="es-419" sz="2600" noProof="0" dirty="0"/>
                    </a:p>
                  </a:txBody>
                  <a:tcPr marL="134127" marR="134127" marT="67064" marB="67064"/>
                </a:tc>
                <a:tc>
                  <a:txBody>
                    <a:bodyPr/>
                    <a:lstStyle/>
                    <a:p>
                      <a:pPr algn="ctr"/>
                      <a:r>
                        <a:rPr lang="es-419" sz="2600" noProof="0" dirty="0"/>
                        <a:t>En</a:t>
                      </a:r>
                      <a:r>
                        <a:rPr lang="es-419" sz="2600" baseline="0" noProof="0" dirty="0"/>
                        <a:t> c</a:t>
                      </a:r>
                      <a:r>
                        <a:rPr lang="es-419" sz="2600" noProof="0" dirty="0"/>
                        <a:t>asos de violación o incesto</a:t>
                      </a:r>
                    </a:p>
                  </a:txBody>
                  <a:tcPr marL="134127" marR="134127" marT="67064" marB="67064"/>
                </a:tc>
                <a:tc>
                  <a:txBody>
                    <a:bodyPr/>
                    <a:lstStyle/>
                    <a:p>
                      <a:pPr algn="ctr"/>
                      <a:r>
                        <a:rPr lang="es-419" sz="2600" noProof="0" dirty="0"/>
                        <a:t>En</a:t>
                      </a:r>
                      <a:r>
                        <a:rPr lang="es-419" sz="2600" baseline="0" noProof="0" dirty="0"/>
                        <a:t> c</a:t>
                      </a:r>
                      <a:r>
                        <a:rPr lang="es-419" sz="2600" noProof="0" dirty="0"/>
                        <a:t>asos de discapacidad fetal</a:t>
                      </a:r>
                    </a:p>
                  </a:txBody>
                  <a:tcPr marL="134127" marR="134127" marT="67064" marB="67064"/>
                </a:tc>
                <a:tc>
                  <a:txBody>
                    <a:bodyPr/>
                    <a:lstStyle/>
                    <a:p>
                      <a:pPr algn="ctr"/>
                      <a:r>
                        <a:rPr lang="es-419" sz="2600" noProof="0" dirty="0"/>
                        <a:t>Por</a:t>
                      </a:r>
                      <a:r>
                        <a:rPr lang="es-419" sz="2600" baseline="0" noProof="0" dirty="0"/>
                        <a:t> f</a:t>
                      </a:r>
                      <a:r>
                        <a:rPr lang="es-419" sz="2600" noProof="0" dirty="0"/>
                        <a:t>actores</a:t>
                      </a:r>
                      <a:r>
                        <a:rPr lang="es-419" sz="2600" baseline="0" noProof="0" dirty="0"/>
                        <a:t> e</a:t>
                      </a:r>
                      <a:r>
                        <a:rPr lang="es-419" sz="2600" noProof="0" dirty="0"/>
                        <a:t>conómicos o sociales</a:t>
                      </a:r>
                    </a:p>
                  </a:txBody>
                  <a:tcPr marL="134127" marR="134127" marT="67064" marB="67064"/>
                </a:tc>
                <a:tc>
                  <a:txBody>
                    <a:bodyPr/>
                    <a:lstStyle/>
                    <a:p>
                      <a:pPr algn="ctr"/>
                      <a:endParaRPr lang="en-US" sz="2600" dirty="0"/>
                    </a:p>
                    <a:p>
                      <a:pPr algn="ctr"/>
                      <a:r>
                        <a:rPr lang="en-US" sz="2600" dirty="0"/>
                        <a:t>A</a:t>
                      </a:r>
                      <a:r>
                        <a:rPr lang="en-US" sz="2600" baseline="0" dirty="0"/>
                        <a:t> </a:t>
                      </a:r>
                      <a:r>
                        <a:rPr lang="en-US" sz="2600" baseline="0" dirty="0" err="1"/>
                        <a:t>petició</a:t>
                      </a:r>
                      <a:r>
                        <a:rPr lang="en-US" sz="2600" dirty="0" err="1"/>
                        <a:t>n</a:t>
                      </a:r>
                      <a:r>
                        <a:rPr lang="en-US" sz="2600" dirty="0"/>
                        <a:t> </a:t>
                      </a:r>
                    </a:p>
                  </a:txBody>
                  <a:tcPr marL="134127" marR="134127" marT="67064" marB="67064"/>
                </a:tc>
                <a:extLst>
                  <a:ext uri="{0D108BD9-81ED-4DB2-BD59-A6C34878D82A}">
                    <a16:rowId xmlns:a16="http://schemas.microsoft.com/office/drawing/2014/main" val="3039116813"/>
                  </a:ext>
                </a:extLst>
              </a:tr>
              <a:tr h="1168520">
                <a:tc>
                  <a:txBody>
                    <a:bodyPr/>
                    <a:lstStyle/>
                    <a:p>
                      <a:pPr algn="ctr"/>
                      <a:endParaRPr lang="es-419" sz="800" noProof="0" dirty="0"/>
                    </a:p>
                    <a:p>
                      <a:pPr algn="ctr"/>
                      <a:r>
                        <a:rPr lang="es-419" sz="2600" noProof="0" dirty="0"/>
                        <a:t>Número de países</a:t>
                      </a:r>
                    </a:p>
                  </a:txBody>
                  <a:tcPr marL="134127" marR="134127" marT="67064" marB="67064"/>
                </a:tc>
                <a:tc>
                  <a:txBody>
                    <a:bodyPr/>
                    <a:lstStyle/>
                    <a:p>
                      <a:pPr algn="ctr"/>
                      <a:endParaRPr lang="es-419" sz="2600" noProof="0" dirty="0"/>
                    </a:p>
                    <a:p>
                      <a:pPr algn="ctr"/>
                      <a:r>
                        <a:rPr lang="es-419" sz="2600" noProof="0" dirty="0"/>
                        <a:t>190</a:t>
                      </a:r>
                    </a:p>
                  </a:txBody>
                  <a:tcPr marL="134127" marR="134127" marT="67064" marB="67064"/>
                </a:tc>
                <a:tc>
                  <a:txBody>
                    <a:bodyPr/>
                    <a:lstStyle/>
                    <a:p>
                      <a:pPr algn="ctr"/>
                      <a:endParaRPr lang="es-419" sz="2600" noProof="0" dirty="0"/>
                    </a:p>
                    <a:p>
                      <a:pPr algn="ctr"/>
                      <a:r>
                        <a:rPr lang="es-419" sz="2600" noProof="0" dirty="0"/>
                        <a:t>132</a:t>
                      </a:r>
                    </a:p>
                  </a:txBody>
                  <a:tcPr marL="134127" marR="134127" marT="67064" marB="67064"/>
                </a:tc>
                <a:tc>
                  <a:txBody>
                    <a:bodyPr/>
                    <a:lstStyle/>
                    <a:p>
                      <a:pPr algn="ctr"/>
                      <a:endParaRPr lang="es-419" sz="2600" noProof="0" dirty="0"/>
                    </a:p>
                    <a:p>
                      <a:pPr algn="ctr"/>
                      <a:r>
                        <a:rPr lang="es-419" sz="2600" noProof="0" dirty="0"/>
                        <a:t>126</a:t>
                      </a:r>
                    </a:p>
                  </a:txBody>
                  <a:tcPr marL="134127" marR="134127" marT="67064" marB="67064"/>
                </a:tc>
                <a:tc>
                  <a:txBody>
                    <a:bodyPr/>
                    <a:lstStyle/>
                    <a:p>
                      <a:pPr algn="ctr"/>
                      <a:endParaRPr lang="es-419" sz="2600" noProof="0" dirty="0"/>
                    </a:p>
                    <a:p>
                      <a:pPr algn="ctr"/>
                      <a:r>
                        <a:rPr lang="es-419" sz="2600" noProof="0" dirty="0"/>
                        <a:t>99</a:t>
                      </a:r>
                    </a:p>
                  </a:txBody>
                  <a:tcPr marL="134127" marR="134127" marT="67064" marB="67064"/>
                </a:tc>
                <a:tc>
                  <a:txBody>
                    <a:bodyPr/>
                    <a:lstStyle/>
                    <a:p>
                      <a:pPr algn="ctr"/>
                      <a:endParaRPr lang="es-419" sz="2600" noProof="0" dirty="0"/>
                    </a:p>
                    <a:p>
                      <a:pPr algn="ctr"/>
                      <a:r>
                        <a:rPr lang="es-419" sz="2600" noProof="0" dirty="0"/>
                        <a:t>91</a:t>
                      </a:r>
                    </a:p>
                  </a:txBody>
                  <a:tcPr marL="134127" marR="134127" marT="67064" marB="67064"/>
                </a:tc>
                <a:tc>
                  <a:txBody>
                    <a:bodyPr/>
                    <a:lstStyle/>
                    <a:p>
                      <a:pPr algn="ctr"/>
                      <a:endParaRPr lang="es-419" sz="2600" noProof="0" dirty="0"/>
                    </a:p>
                    <a:p>
                      <a:pPr algn="ctr"/>
                      <a:r>
                        <a:rPr lang="es-419" sz="2600" noProof="0" dirty="0"/>
                        <a:t>69</a:t>
                      </a:r>
                    </a:p>
                  </a:txBody>
                  <a:tcPr marL="134127" marR="134127" marT="67064" marB="67064"/>
                </a:tc>
                <a:tc>
                  <a:txBody>
                    <a:bodyPr/>
                    <a:lstStyle/>
                    <a:p>
                      <a:pPr algn="ctr"/>
                      <a:endParaRPr lang="en-US" sz="2600" dirty="0"/>
                    </a:p>
                    <a:p>
                      <a:pPr algn="ctr"/>
                      <a:r>
                        <a:rPr lang="en-US" sz="2600" dirty="0"/>
                        <a:t>58</a:t>
                      </a:r>
                    </a:p>
                  </a:txBody>
                  <a:tcPr marL="134127" marR="134127" marT="67064" marB="67064"/>
                </a:tc>
                <a:extLst>
                  <a:ext uri="{0D108BD9-81ED-4DB2-BD59-A6C34878D82A}">
                    <a16:rowId xmlns:a16="http://schemas.microsoft.com/office/drawing/2014/main" val="832890963"/>
                  </a:ext>
                </a:extLst>
              </a:tr>
            </a:tbl>
          </a:graphicData>
        </a:graphic>
      </p:graphicFrame>
    </p:spTree>
    <p:extLst>
      <p:ext uri="{BB962C8B-B14F-4D97-AF65-F5344CB8AC3E}">
        <p14:creationId xmlns:p14="http://schemas.microsoft.com/office/powerpoint/2010/main" val="1567963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6D37A-E40B-46D0-883E-B9873429E7BE}"/>
              </a:ext>
            </a:extLst>
          </p:cNvPr>
          <p:cNvPicPr>
            <a:picLocks noChangeAspect="1"/>
          </p:cNvPicPr>
          <p:nvPr/>
        </p:nvPicPr>
        <p:blipFill>
          <a:blip r:embed="rId3"/>
          <a:stretch>
            <a:fillRect/>
          </a:stretch>
        </p:blipFill>
        <p:spPr>
          <a:xfrm>
            <a:off x="1822450" y="-1598"/>
            <a:ext cx="16452850" cy="11371273"/>
          </a:xfrm>
          <a:prstGeom prst="rect">
            <a:avLst/>
          </a:prstGeom>
        </p:spPr>
      </p:pic>
    </p:spTree>
    <p:extLst>
      <p:ext uri="{BB962C8B-B14F-4D97-AF65-F5344CB8AC3E}">
        <p14:creationId xmlns:p14="http://schemas.microsoft.com/office/powerpoint/2010/main" val="384581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23833-19ED-41A9-BCF2-02A8E1A56103}"/>
              </a:ext>
            </a:extLst>
          </p:cNvPr>
          <p:cNvSpPr>
            <a:spLocks noGrp="1"/>
          </p:cNvSpPr>
          <p:nvPr>
            <p:ph type="ctrTitle"/>
          </p:nvPr>
        </p:nvSpPr>
        <p:spPr>
          <a:xfrm>
            <a:off x="831850" y="44182"/>
            <a:ext cx="18364200" cy="2492990"/>
          </a:xfrm>
        </p:spPr>
        <p:txBody>
          <a:bodyPr/>
          <a:lstStyle/>
          <a:p>
            <a:r>
              <a:rPr lang="es-419" sz="5400" dirty="0"/>
              <a:t>REVISION: Razones por las cuales no se proporcionan servicios de aborto en entornos humanitarios</a:t>
            </a:r>
          </a:p>
        </p:txBody>
      </p:sp>
      <p:graphicFrame>
        <p:nvGraphicFramePr>
          <p:cNvPr id="4" name="Table 3">
            <a:extLst>
              <a:ext uri="{FF2B5EF4-FFF2-40B4-BE49-F238E27FC236}">
                <a16:creationId xmlns:a16="http://schemas.microsoft.com/office/drawing/2014/main" id="{062CE791-023C-47F4-9775-36D82B0AA44A}"/>
              </a:ext>
            </a:extLst>
          </p:cNvPr>
          <p:cNvGraphicFramePr>
            <a:graphicFrameLocks noGrp="1"/>
          </p:cNvGraphicFramePr>
          <p:nvPr>
            <p:extLst>
              <p:ext uri="{D42A27DB-BD31-4B8C-83A1-F6EECF244321}">
                <p14:modId xmlns:p14="http://schemas.microsoft.com/office/powerpoint/2010/main" val="3390193230"/>
              </p:ext>
            </p:extLst>
          </p:nvPr>
        </p:nvGraphicFramePr>
        <p:xfrm>
          <a:off x="3350683" y="3597275"/>
          <a:ext cx="13402734" cy="6736080"/>
        </p:xfrm>
        <a:graphic>
          <a:graphicData uri="http://schemas.openxmlformats.org/drawingml/2006/table">
            <a:tbl>
              <a:tblPr firstRow="1" bandRow="1">
                <a:tableStyleId>{5C22544A-7EE6-4342-B048-85BDC9FD1C3A}</a:tableStyleId>
              </a:tblPr>
              <a:tblGrid>
                <a:gridCol w="7844367">
                  <a:extLst>
                    <a:ext uri="{9D8B030D-6E8A-4147-A177-3AD203B41FA5}">
                      <a16:colId xmlns:a16="http://schemas.microsoft.com/office/drawing/2014/main" val="1881505299"/>
                    </a:ext>
                  </a:extLst>
                </a:gridCol>
                <a:gridCol w="3276600">
                  <a:extLst>
                    <a:ext uri="{9D8B030D-6E8A-4147-A177-3AD203B41FA5}">
                      <a16:colId xmlns:a16="http://schemas.microsoft.com/office/drawing/2014/main" val="1209981659"/>
                    </a:ext>
                  </a:extLst>
                </a:gridCol>
                <a:gridCol w="2281767">
                  <a:extLst>
                    <a:ext uri="{9D8B030D-6E8A-4147-A177-3AD203B41FA5}">
                      <a16:colId xmlns:a16="http://schemas.microsoft.com/office/drawing/2014/main" val="3238274505"/>
                    </a:ext>
                  </a:extLst>
                </a:gridCol>
              </a:tblGrid>
              <a:tr h="1325880">
                <a:tc>
                  <a:txBody>
                    <a:bodyPr/>
                    <a:lstStyle/>
                    <a:p>
                      <a:pPr algn="ctr"/>
                      <a:r>
                        <a:rPr lang="es-419" sz="4400" noProof="0" dirty="0"/>
                        <a:t>Razón</a:t>
                      </a:r>
                    </a:p>
                  </a:txBody>
                  <a:tcPr anchor="ctr"/>
                </a:tc>
                <a:tc>
                  <a:txBody>
                    <a:bodyPr/>
                    <a:lstStyle/>
                    <a:p>
                      <a:pPr algn="ctr"/>
                      <a:r>
                        <a:rPr lang="es-419" sz="4400" noProof="0" dirty="0"/>
                        <a:t>Verdadero</a:t>
                      </a:r>
                    </a:p>
                  </a:txBody>
                  <a:tcPr anchor="ctr"/>
                </a:tc>
                <a:tc>
                  <a:txBody>
                    <a:bodyPr/>
                    <a:lstStyle/>
                    <a:p>
                      <a:pPr algn="ctr"/>
                      <a:r>
                        <a:rPr lang="es-419" sz="4400" noProof="0" dirty="0"/>
                        <a:t>Falso</a:t>
                      </a:r>
                    </a:p>
                  </a:txBody>
                  <a:tcPr anchor="ctr"/>
                </a:tc>
                <a:extLst>
                  <a:ext uri="{0D108BD9-81ED-4DB2-BD59-A6C34878D82A}">
                    <a16:rowId xmlns:a16="http://schemas.microsoft.com/office/drawing/2014/main" val="3992573328"/>
                  </a:ext>
                </a:extLst>
              </a:tr>
              <a:tr h="1325880">
                <a:tc>
                  <a:txBody>
                    <a:bodyPr/>
                    <a:lstStyle/>
                    <a:p>
                      <a:r>
                        <a:rPr lang="es-419" sz="4400" noProof="0" dirty="0"/>
                        <a:t> No hay necesidad</a:t>
                      </a:r>
                    </a:p>
                  </a:txBody>
                  <a:tcPr anchor="ctr"/>
                </a:tc>
                <a:tc>
                  <a:txBody>
                    <a:bodyPr/>
                    <a:lstStyle/>
                    <a:p>
                      <a:endParaRPr lang="es-419" sz="4400" noProof="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419" sz="4400" noProof="0" dirty="0">
                          <a:solidFill>
                            <a:srgbClr val="FF0000"/>
                          </a:solidFill>
                          <a:sym typeface="Wingdings 2"/>
                        </a:rPr>
                        <a:t></a:t>
                      </a:r>
                      <a:endParaRPr lang="es-419" sz="4400" noProof="0" dirty="0">
                        <a:solidFill>
                          <a:srgbClr val="FF0000"/>
                        </a:solidFill>
                      </a:endParaRPr>
                    </a:p>
                  </a:txBody>
                  <a:tcPr anchor="ctr"/>
                </a:tc>
                <a:extLst>
                  <a:ext uri="{0D108BD9-81ED-4DB2-BD59-A6C34878D82A}">
                    <a16:rowId xmlns:a16="http://schemas.microsoft.com/office/drawing/2014/main" val="3724701639"/>
                  </a:ext>
                </a:extLst>
              </a:tr>
              <a:tr h="1325880">
                <a:tc>
                  <a:txBody>
                    <a:bodyPr/>
                    <a:lstStyle/>
                    <a:p>
                      <a:r>
                        <a:rPr lang="es-419" sz="4400" noProof="0" dirty="0"/>
                        <a:t> El</a:t>
                      </a:r>
                      <a:r>
                        <a:rPr lang="es-419" sz="4400" baseline="0" noProof="0" dirty="0"/>
                        <a:t> a</a:t>
                      </a:r>
                      <a:r>
                        <a:rPr lang="es-419" sz="4400" noProof="0" dirty="0"/>
                        <a:t>borto es muy complicado</a:t>
                      </a:r>
                    </a:p>
                  </a:txBody>
                  <a:tcPr anchor="ctr"/>
                </a:tc>
                <a:tc>
                  <a:txBody>
                    <a:bodyPr/>
                    <a:lstStyle/>
                    <a:p>
                      <a:endParaRPr lang="es-419" sz="4400" noProof="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419" sz="4400" noProof="0" dirty="0">
                          <a:solidFill>
                            <a:srgbClr val="FF0000"/>
                          </a:solidFill>
                          <a:sym typeface="Wingdings 2"/>
                        </a:rPr>
                        <a:t></a:t>
                      </a:r>
                      <a:endParaRPr lang="es-419" sz="4400" noProof="0" dirty="0">
                        <a:solidFill>
                          <a:srgbClr val="FF0000"/>
                        </a:solidFill>
                      </a:endParaRPr>
                    </a:p>
                  </a:txBody>
                  <a:tcPr anchor="ctr"/>
                </a:tc>
                <a:extLst>
                  <a:ext uri="{0D108BD9-81ED-4DB2-BD59-A6C34878D82A}">
                    <a16:rowId xmlns:a16="http://schemas.microsoft.com/office/drawing/2014/main" val="2862741490"/>
                  </a:ext>
                </a:extLst>
              </a:tr>
              <a:tr h="1325880">
                <a:tc>
                  <a:txBody>
                    <a:bodyPr/>
                    <a:lstStyle/>
                    <a:p>
                      <a:r>
                        <a:rPr lang="es-419" sz="4400" noProof="0" dirty="0"/>
                        <a:t> Los</a:t>
                      </a:r>
                      <a:r>
                        <a:rPr lang="es-419" sz="4400" baseline="0" noProof="0" dirty="0"/>
                        <a:t> d</a:t>
                      </a:r>
                      <a:r>
                        <a:rPr lang="es-419" sz="4400" noProof="0" dirty="0"/>
                        <a:t>onantes no financian el</a:t>
                      </a:r>
                    </a:p>
                    <a:p>
                      <a:r>
                        <a:rPr lang="es-419" sz="4400" noProof="0" dirty="0"/>
                        <a:t> aborto</a:t>
                      </a:r>
                    </a:p>
                  </a:txBody>
                  <a:tcPr anchor="ctr"/>
                </a:tc>
                <a:tc>
                  <a:txBody>
                    <a:bodyPr/>
                    <a:lstStyle/>
                    <a:p>
                      <a:endParaRPr lang="es-419" sz="4400" noProof="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419" sz="4400" noProof="0" dirty="0">
                          <a:solidFill>
                            <a:srgbClr val="FF0000"/>
                          </a:solidFill>
                          <a:sym typeface="Wingdings 2"/>
                        </a:rPr>
                        <a:t></a:t>
                      </a:r>
                      <a:endParaRPr lang="es-419" sz="4400" noProof="0" dirty="0">
                        <a:solidFill>
                          <a:srgbClr val="FF0000"/>
                        </a:solidFill>
                      </a:endParaRPr>
                    </a:p>
                  </a:txBody>
                  <a:tcPr anchor="ctr"/>
                </a:tc>
                <a:extLst>
                  <a:ext uri="{0D108BD9-81ED-4DB2-BD59-A6C34878D82A}">
                    <a16:rowId xmlns:a16="http://schemas.microsoft.com/office/drawing/2014/main" val="3977076932"/>
                  </a:ext>
                </a:extLst>
              </a:tr>
              <a:tr h="1325880">
                <a:tc>
                  <a:txBody>
                    <a:bodyPr/>
                    <a:lstStyle/>
                    <a:p>
                      <a:r>
                        <a:rPr lang="es-419" sz="4400" noProof="0" dirty="0"/>
                        <a:t> El</a:t>
                      </a:r>
                      <a:r>
                        <a:rPr lang="es-419" sz="4400" baseline="0" noProof="0" dirty="0"/>
                        <a:t> a</a:t>
                      </a:r>
                      <a:r>
                        <a:rPr lang="es-419" sz="4400" noProof="0" dirty="0"/>
                        <a:t>borto es ilegal</a:t>
                      </a:r>
                    </a:p>
                  </a:txBody>
                  <a:tcPr anchor="ctr"/>
                </a:tc>
                <a:tc>
                  <a:txBody>
                    <a:bodyPr/>
                    <a:lstStyle/>
                    <a:p>
                      <a:endParaRPr lang="es-419" sz="4400" noProof="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419" sz="4400" noProof="0" dirty="0">
                          <a:solidFill>
                            <a:srgbClr val="FF0000"/>
                          </a:solidFill>
                          <a:sym typeface="Wingdings 2"/>
                        </a:rPr>
                        <a:t></a:t>
                      </a:r>
                      <a:endParaRPr lang="es-419" sz="4400" noProof="0" dirty="0">
                        <a:solidFill>
                          <a:srgbClr val="FF0000"/>
                        </a:solidFill>
                      </a:endParaRPr>
                    </a:p>
                  </a:txBody>
                  <a:tcPr anchor="ctr"/>
                </a:tc>
                <a:extLst>
                  <a:ext uri="{0D108BD9-81ED-4DB2-BD59-A6C34878D82A}">
                    <a16:rowId xmlns:a16="http://schemas.microsoft.com/office/drawing/2014/main" val="818644751"/>
                  </a:ext>
                </a:extLst>
              </a:tr>
            </a:tbl>
          </a:graphicData>
        </a:graphic>
      </p:graphicFrame>
    </p:spTree>
    <p:extLst>
      <p:ext uri="{BB962C8B-B14F-4D97-AF65-F5344CB8AC3E}">
        <p14:creationId xmlns:p14="http://schemas.microsoft.com/office/powerpoint/2010/main" val="3111798662"/>
      </p:ext>
    </p:extLst>
  </p:cSld>
  <p:clrMapOvr>
    <a:masterClrMapping/>
  </p:clrMapOvr>
</p:sld>
</file>

<file path=ppt/theme/theme1.xml><?xml version="1.0" encoding="utf-8"?>
<a:theme xmlns:a="http://schemas.openxmlformats.org/drawingml/2006/main" name="Office Theme">
  <a:themeElements>
    <a:clrScheme name="Ipas Color Palette">
      <a:dk1>
        <a:srgbClr val="414041"/>
      </a:dk1>
      <a:lt1>
        <a:srgbClr val="FFFFFF"/>
      </a:lt1>
      <a:dk2>
        <a:srgbClr val="00718F"/>
      </a:dk2>
      <a:lt2>
        <a:srgbClr val="EEECE1"/>
      </a:lt2>
      <a:accent1>
        <a:srgbClr val="00AFDB"/>
      </a:accent1>
      <a:accent2>
        <a:srgbClr val="F37B20"/>
      </a:accent2>
      <a:accent3>
        <a:srgbClr val="73C167"/>
      </a:accent3>
      <a:accent4>
        <a:srgbClr val="0069AA"/>
      </a:accent4>
      <a:accent5>
        <a:srgbClr val="22BCB9"/>
      </a:accent5>
      <a:accent6>
        <a:srgbClr val="EC098D"/>
      </a:accent6>
      <a:hlink>
        <a:srgbClr val="F37B20"/>
      </a:hlink>
      <a:folHlink>
        <a:srgbClr val="BCBE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5CC06567AFF142B249F573033A2E09" ma:contentTypeVersion="10" ma:contentTypeDescription="Create a new document." ma:contentTypeScope="" ma:versionID="a715cf1df199f47329547a68d6cd0753">
  <xsd:schema xmlns:xsd="http://www.w3.org/2001/XMLSchema" xmlns:xs="http://www.w3.org/2001/XMLSchema" xmlns:p="http://schemas.microsoft.com/office/2006/metadata/properties" xmlns:ns2="eaabc42c-abff-4e10-a1d4-30dd7a9c0116" xmlns:ns3="512b72d9-5c28-4ffa-9aff-e3fde56bbcf5" targetNamespace="http://schemas.microsoft.com/office/2006/metadata/properties" ma:root="true" ma:fieldsID="4a2902fb80033fdb26066bf131e885b3" ns2:_="" ns3:_="">
    <xsd:import namespace="eaabc42c-abff-4e10-a1d4-30dd7a9c0116"/>
    <xsd:import namespace="512b72d9-5c28-4ffa-9aff-e3fde56bb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bc42c-abff-4e10-a1d4-30dd7a9c01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2b72d9-5c28-4ffa-9aff-e3fde56bbcf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902152-29C6-41D6-8A0B-1B0553242CD2}">
  <ds:schemaRefs>
    <ds:schemaRef ds:uri="http://www.w3.org/XML/1998/namespace"/>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512b72d9-5c28-4ffa-9aff-e3fde56bbcf5"/>
    <ds:schemaRef ds:uri="eaabc42c-abff-4e10-a1d4-30dd7a9c0116"/>
  </ds:schemaRefs>
</ds:datastoreItem>
</file>

<file path=customXml/itemProps2.xml><?xml version="1.0" encoding="utf-8"?>
<ds:datastoreItem xmlns:ds="http://schemas.openxmlformats.org/officeDocument/2006/customXml" ds:itemID="{895D4C7F-FA77-4853-878B-1289C931E27E}">
  <ds:schemaRefs>
    <ds:schemaRef ds:uri="http://schemas.microsoft.com/sharepoint/v3/contenttype/forms"/>
  </ds:schemaRefs>
</ds:datastoreItem>
</file>

<file path=customXml/itemProps3.xml><?xml version="1.0" encoding="utf-8"?>
<ds:datastoreItem xmlns:ds="http://schemas.openxmlformats.org/officeDocument/2006/customXml" ds:itemID="{C336031A-AC02-477E-991D-C21EB9956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bc42c-abff-4e10-a1d4-30dd7a9c0116"/>
    <ds:schemaRef ds:uri="512b72d9-5c28-4ffa-9aff-e3fde56bb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10966</TotalTime>
  <Words>3039</Words>
  <Application>Microsoft Macintosh PowerPoint</Application>
  <PresentationFormat>Custom</PresentationFormat>
  <Paragraphs>198</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Courier New</vt:lpstr>
      <vt:lpstr>Helvetica</vt:lpstr>
      <vt:lpstr>Times</vt:lpstr>
      <vt:lpstr>Wingdings</vt:lpstr>
      <vt:lpstr>Wingdings 2</vt:lpstr>
      <vt:lpstr>Office Theme</vt:lpstr>
      <vt:lpstr>Abogando por servicios de aborto seguro en entornos humanitarios</vt:lpstr>
      <vt:lpstr>Por lo general, las mujeres en entornos humanitarios no tienen acceso a servicios de aborto seguro</vt:lpstr>
      <vt:lpstr>4 mitos impiden la prestación de servicios de aborto seguro en entornos humanitarios</vt:lpstr>
      <vt:lpstr>Mito 1: No hay necesidad</vt:lpstr>
      <vt:lpstr>Mito 2: El aborto es muy complicado</vt:lpstr>
      <vt:lpstr>Mito 3: Los donantes no financian los servicios de aborto</vt:lpstr>
      <vt:lpstr>Mito 4: El aborto es ilegal</vt:lpstr>
      <vt:lpstr>PowerPoint Presentation</vt:lpstr>
      <vt:lpstr>REVISION: Razones por las cuales no se proporcionan servicios de aborto en entornos humanitarios</vt:lpstr>
      <vt:lpstr>¿Qué pueden hacer los organismos humanitarios?</vt:lpstr>
      <vt:lpstr>10 pasos para iniciar o ampliar programas de aborto seguro</vt:lpstr>
      <vt:lpstr>10 pasos, continuación</vt:lpstr>
      <vt:lpstr>PowerPoint Presentation</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templates</dc:title>
  <dc:creator>Jennifer Colletti</dc:creator>
  <cp:lastModifiedBy>Kristin Swanson</cp:lastModifiedBy>
  <cp:revision>101</cp:revision>
  <dcterms:created xsi:type="dcterms:W3CDTF">2017-08-10T14:53:04Z</dcterms:created>
  <dcterms:modified xsi:type="dcterms:W3CDTF">2021-01-29T02:40:42Z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2017-08-10T00:00:00Z</vt:filetime>
  </property>
  <property fmtid="{D5CDD505-2E9C-101B-9397-08002B2CF9AE}" pid="3" name="Creator">
    <vt:lpwstr>Adobe InDesign CC 2017 (Macintosh)</vt:lpwstr>
  </property>
  <property fmtid="{D5CDD505-2E9C-101B-9397-08002B2CF9AE}" pid="4" name="LastSaved">
    <vt:filetime>2017-08-10T00:00:00Z</vt:filetime>
  </property>
  <property fmtid="{D5CDD505-2E9C-101B-9397-08002B2CF9AE}" pid="5" name="ContentTypeId">
    <vt:lpwstr>0x0101008A5CC06567AFF142B249F573033A2E09</vt:lpwstr>
  </property>
</Properties>
</file>