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6" r:id="rId5"/>
    <p:sldId id="267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 autoAdjust="0"/>
    <p:restoredTop sz="85578" autoAdjust="0"/>
  </p:normalViewPr>
  <p:slideViewPr>
    <p:cSldViewPr>
      <p:cViewPr varScale="1">
        <p:scale>
          <a:sx n="63" d="100"/>
          <a:sy n="63" d="100"/>
        </p:scale>
        <p:origin x="120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977EF-BCE4-4F1B-B1AB-552634086171}" type="datetimeFigureOut">
              <a:rPr lang="en-US" smtClean="0"/>
              <a:t>5/5/21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2E162-0A57-43B2-BD51-0D1E805B5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3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*Clique</a:t>
            </a:r>
            <a:r>
              <a:rPr lang="pt-PT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ver a animação</a:t>
            </a:r>
            <a:r>
              <a:rPr lang="pt-PT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</a:p>
          <a:p>
            <a:endParaRPr lang="pt-PT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 milhões de abortos ocorrem a</a:t>
            </a:r>
            <a:r>
              <a:rPr lang="pt-PT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nualmente </a:t>
            </a:r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pt-PT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todo o mundo. </a:t>
            </a:r>
            <a:endParaRPr lang="pt-PT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Destes, 25 milhões são abortos inseguros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3EADC-4D5C-4D48-AE55-6B84D06EC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4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Existem razões reconhecidas de saúde pública e de direitos humanos para prevenir o aborto inseguro. </a:t>
            </a:r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Embora ambos sejam importantes, um ou outro pode ressoar melhor em públicos diferentes. É importante estar ciente de ambos. </a:t>
            </a:r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lógica de saúde pública é clara ... a morbilidade e mortalidade substanciais devido ao aborto inseguro são totalmente evitáveis com acesso ao aborto seguro e contracepção - e, claro, a prestação de serviços de</a:t>
            </a:r>
            <a:r>
              <a:rPr lang="pt-PT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assistência</a:t>
            </a:r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pós-aborto para tratar complicações do aborto inseguro onde necessário, independentemente das leis de aborto.</a:t>
            </a:r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lei internacional de direitos humanos</a:t>
            </a:r>
            <a:r>
              <a:rPr lang="pt-PT" sz="1200" b="0" u="none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determina </a:t>
            </a:r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a criminalização do aborto e as altas taxas de aborto inseguro violam o direito das mulheres à saúde. </a:t>
            </a:r>
          </a:p>
          <a:p>
            <a:endParaRPr lang="pt-PT" noProof="0" dirty="0"/>
          </a:p>
          <a:p>
            <a:r>
              <a:rPr lang="pt-PT" noProof="0" dirty="0"/>
              <a:t>Os comités ONU também vincularam o aborto aos direitos humanos à vida, à igualdade e à não discriminação, à autodeterminação e à determinação do número e espaçamento de filhos.  </a:t>
            </a:r>
          </a:p>
          <a:p>
            <a:endParaRPr lang="pt-PT" noProof="0" dirty="0"/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6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REVEJA ALGUMAS ESTATÍSTICAS…</a:t>
            </a:r>
            <a:endParaRPr lang="pt-PT" baseline="0" noProof="0" dirty="0"/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7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Dados globais indicam claramente que o aborto inseguro ocorre em todos os países, independentemente do contexto legal ou social, porque as mulheres em todos os lugares têm gravidezes indesejadas e muitas delas estão determinadas a interrompê-las. Pelas razões listadas na tela, a necessidade de serviços de aborto seguro </a:t>
            </a:r>
            <a:r>
              <a:rPr lang="pt-PT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provavelmente é maior </a:t>
            </a:r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contextos humanitários.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  <a:p>
            <a:endParaRPr lang="pt-P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noProof="0" dirty="0"/>
              <a:t>Foto </a:t>
            </a:r>
            <a:r>
              <a:rPr lang="pt-PT" noProof="0" dirty="0"/>
              <a:t>Sushavan Nandy/NurPhoto/Getty Images</a:t>
            </a:r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*Clique para ver a animação*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8-18% das mortes maternas em todo o mundo são devido ao aborto inseguro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sabemos ainda a magnitude das mortes maternas devido ao aborto inseguro em contextos humanitários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3EADC-4D5C-4D48-AE55-6B84D06EC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4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Leis restritivas não impedem as mulheres e raparigas de fazerem abortos. Na verdade, as taxas de aborto tendem a ser mais altas em países com leis restritivas ao aborto.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8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proporção de abortos inseguros é muito maior em países onde as leis são mais restritivas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3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Barreiras ao atendimento nos países em desenvolvimento: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Barreiras legais e políticas, como leis restritivas ou vagas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Barreiras sociais e culturais, como discriminação de género, pobreza, estigma do aborto ou falta de apoio social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Barreiras do sistema de saúde, como falta de estruturas</a:t>
            </a: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sanitárias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provedores formados, atendimento de baixa qualidade ou alto custo dos serviços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7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mulheres nos países de baixa renda são mais propensas a fazer um aborto inseguro e, por sua vez, são particularmente propensas a ter complicações de aborto. Além disso, mesmo</a:t>
            </a: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países de baixa renda, as mulheres mais pobres têm menos acesso aos</a:t>
            </a:r>
            <a:r>
              <a:rPr lang="pt-P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cuidados de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aborto seguro e têm maior probabilidade de morrer por causa de um aborto inseguro.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55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este slide para discutir algumas das consequências quando o aborto seguro não é acessível.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6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962178"/>
            <a:ext cx="17088486" cy="13849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254875"/>
            <a:ext cx="1407287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0" y="1009455"/>
            <a:ext cx="4114800" cy="2108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994650" y="6721475"/>
            <a:ext cx="411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2133600" y="3825875"/>
            <a:ext cx="2743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680450" y="3825875"/>
            <a:ext cx="27432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62000" y="4206875"/>
            <a:ext cx="5486400" cy="3810000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308850" y="4222131"/>
            <a:ext cx="5486400" cy="3794744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5233650" y="3825875"/>
            <a:ext cx="2743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3862050" y="4222131"/>
            <a:ext cx="5486400" cy="3794744"/>
          </a:xfr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0" y="1213629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308850" y="1228885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3862050" y="1228885"/>
            <a:ext cx="5486400" cy="2215991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854075"/>
            <a:ext cx="1024128" cy="68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850" y="9693275"/>
            <a:ext cx="1024128" cy="68275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93950" y="1536827"/>
            <a:ext cx="15316200" cy="8156447"/>
          </a:xfrm>
          <a:ln>
            <a:noFill/>
          </a:ln>
        </p:spPr>
        <p:txBody>
          <a:bodyPr anchor="ctr"/>
          <a:lstStyle>
            <a:lvl1pPr algn="ctr">
              <a:defRPr sz="7200" b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Quote placeholder, align to the center and middle</a:t>
            </a:r>
          </a:p>
        </p:txBody>
      </p:sp>
    </p:spTree>
    <p:extLst>
      <p:ext uri="{BB962C8B-B14F-4D97-AF65-F5344CB8AC3E}">
        <p14:creationId xmlns:p14="http://schemas.microsoft.com/office/powerpoint/2010/main" val="75059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3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93950" y="2835275"/>
            <a:ext cx="15316200" cy="1477328"/>
          </a:xfrm>
          <a:ln>
            <a:noFill/>
          </a:ln>
        </p:spPr>
        <p:txBody>
          <a:bodyPr anchor="ctr"/>
          <a:lstStyle>
            <a:lvl1pPr algn="ctr">
              <a:defRPr sz="9600" b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01" y="8550275"/>
            <a:ext cx="2677098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96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0"/>
          <a:stretch/>
        </p:blipFill>
        <p:spPr>
          <a:xfrm>
            <a:off x="0" y="0"/>
            <a:ext cx="20111654" cy="7864475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1289050" y="8397875"/>
            <a:ext cx="17088486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VERSION ONE</a:t>
            </a:r>
          </a:p>
        </p:txBody>
      </p:sp>
    </p:spTree>
    <p:extLst>
      <p:ext uri="{BB962C8B-B14F-4D97-AF65-F5344CB8AC3E}">
        <p14:creationId xmlns:p14="http://schemas.microsoft.com/office/powerpoint/2010/main" val="5305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1"/>
          <a:stretch/>
        </p:blipFill>
        <p:spPr>
          <a:xfrm>
            <a:off x="10052050" y="0"/>
            <a:ext cx="10059604" cy="11309350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10433050" y="3992682"/>
            <a:ext cx="9296400" cy="33239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VERSION TWO:</a:t>
            </a:r>
            <a:br>
              <a:rPr lang="en-US" dirty="0"/>
            </a:br>
            <a:r>
              <a:rPr lang="en-US" dirty="0"/>
              <a:t>WITH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2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1507807" y="473075"/>
            <a:ext cx="1708848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90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0" y="0"/>
            <a:ext cx="20104099" cy="258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736850" y="3201154"/>
            <a:ext cx="14630400" cy="7482721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Holder 2"/>
          <p:cNvSpPr>
            <a:spLocks noGrp="1"/>
          </p:cNvSpPr>
          <p:nvPr>
            <p:ph type="ctrTitle" hasCustomPrompt="1"/>
          </p:nvPr>
        </p:nvSpPr>
        <p:spPr>
          <a:xfrm>
            <a:off x="2736850" y="736679"/>
            <a:ext cx="146304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0"/>
          </p:nvPr>
        </p:nvSpPr>
        <p:spPr>
          <a:xfrm>
            <a:off x="831850" y="3192953"/>
            <a:ext cx="11125200" cy="6943897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321761" y="3187410"/>
            <a:ext cx="6949440" cy="6949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object 2"/>
          <p:cNvSpPr/>
          <p:nvPr userDrawn="1"/>
        </p:nvSpPr>
        <p:spPr>
          <a:xfrm>
            <a:off x="0" y="0"/>
            <a:ext cx="20104099" cy="258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831849" y="736679"/>
            <a:ext cx="18439351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0"/>
          </p:nvPr>
        </p:nvSpPr>
        <p:spPr>
          <a:xfrm>
            <a:off x="2736850" y="2301875"/>
            <a:ext cx="14630400" cy="8077200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2736850" y="584279"/>
            <a:ext cx="1463040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ctrTitle"/>
          </p:nvPr>
        </p:nvSpPr>
        <p:spPr>
          <a:xfrm>
            <a:off x="924339" y="584279"/>
            <a:ext cx="18439351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924339" y="2530475"/>
            <a:ext cx="11125200" cy="6949440"/>
          </a:xfr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414250" y="2530475"/>
            <a:ext cx="6949440" cy="694944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585968" y="3521075"/>
            <a:ext cx="5486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2118975" y="3521075"/>
            <a:ext cx="54864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57168" y="3902075"/>
            <a:ext cx="9144000" cy="5486400"/>
          </a:xfrm>
          <a:ln>
            <a:noFill/>
          </a:ln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0175" y="3917331"/>
            <a:ext cx="9144000" cy="5471144"/>
          </a:xfrm>
          <a:ln>
            <a:noFill/>
          </a:ln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7238" y="1708642"/>
            <a:ext cx="9144000" cy="1477328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90175" y="1732984"/>
            <a:ext cx="9144000" cy="1477328"/>
          </a:xfrm>
        </p:spPr>
        <p:txBody>
          <a:bodyPr anchor="b"/>
          <a:lstStyle>
            <a:lvl1pPr algn="ctr">
              <a:defRPr sz="4800" b="1" cap="all" baseline="0">
                <a:solidFill>
                  <a:schemeClr val="accent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85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6850" y="845912"/>
            <a:ext cx="14630400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00AFD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6850" y="2632285"/>
            <a:ext cx="14630400" cy="7770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una.ipas.org/Communications/center/Image%20Library/US_woman_hugging_teen_girl_Ipas_08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E3D55A4-F86E-184D-8752-A1098CF9A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2" y="1540511"/>
            <a:ext cx="3848096" cy="18824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63E6CC-4018-EF4C-BA43-9C5F9DB2F2AF}"/>
              </a:ext>
            </a:extLst>
          </p:cNvPr>
          <p:cNvCxnSpPr/>
          <p:nvPr/>
        </p:nvCxnSpPr>
        <p:spPr>
          <a:xfrm>
            <a:off x="7270750" y="6721475"/>
            <a:ext cx="5257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itle 17">
            <a:extLst>
              <a:ext uri="{FF2B5EF4-FFF2-40B4-BE49-F238E27FC236}">
                <a16:creationId xmlns:a16="http://schemas.microsoft.com/office/drawing/2014/main" id="{79A601ED-2F55-7E48-BF6B-B79B40AB6A17}"/>
              </a:ext>
            </a:extLst>
          </p:cNvPr>
          <p:cNvSpPr txBox="1">
            <a:spLocks/>
          </p:cNvSpPr>
          <p:nvPr/>
        </p:nvSpPr>
        <p:spPr>
          <a:xfrm>
            <a:off x="1507807" y="4962178"/>
            <a:ext cx="17088486" cy="138499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9000" b="1" kern="0" dirty="0">
                <a:solidFill>
                  <a:schemeClr val="bg1"/>
                </a:solidFill>
                <a:latin typeface="Helvetica" pitchFamily="2" charset="0"/>
              </a:rPr>
              <a:t>Visão geral do aborto inseguro</a:t>
            </a:r>
          </a:p>
        </p:txBody>
      </p:sp>
    </p:spTree>
    <p:extLst>
      <p:ext uri="{BB962C8B-B14F-4D97-AF65-F5344CB8AC3E}">
        <p14:creationId xmlns:p14="http://schemas.microsoft.com/office/powerpoint/2010/main" val="85441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0B23F8-BF29-4C2D-8373-35B9D412AD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5650" y="3720176"/>
            <a:ext cx="11963400" cy="6278642"/>
          </a:xfrm>
        </p:spPr>
        <p:txBody>
          <a:bodyPr/>
          <a:lstStyle/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PT" sz="3600" dirty="0"/>
              <a:t>Enfrentam atrasos no acesso aos serviços seguros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PT" sz="3600" dirty="0"/>
              <a:t>Recorrem a abortos de alto risco e inseguros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PT" sz="3600" dirty="0"/>
              <a:t>Atrasam a busca de cuidados para complicações causadas por aborto inseguro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PT" sz="3600" dirty="0"/>
              <a:t>São obrigadas a arriscar a sua vida e saúde para interromper uma gravidez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PT" sz="3600" dirty="0"/>
              <a:t>São obrigadas a se tornarem mães contra a sua vontade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6D93A5-B60C-4D8C-B225-BAB38812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50" y="513328"/>
            <a:ext cx="19812000" cy="2031325"/>
          </a:xfrm>
        </p:spPr>
        <p:txBody>
          <a:bodyPr/>
          <a:lstStyle/>
          <a:p>
            <a:r>
              <a:rPr lang="pt-PT" sz="6600" dirty="0"/>
              <a:t>Quando o aborto seguro não está acessível, </a:t>
            </a:r>
            <a:br>
              <a:rPr lang="pt-PT" sz="6600" dirty="0"/>
            </a:br>
            <a:r>
              <a:rPr lang="pt-PT" sz="6600" dirty="0"/>
              <a:t>as mulheres: </a:t>
            </a:r>
          </a:p>
        </p:txBody>
      </p:sp>
      <p:pic>
        <p:nvPicPr>
          <p:cNvPr id="6" name="Content Placeholder 7" descr="Latina woman hugging teen, for screen or web use.">
            <a:hlinkClick r:id="rId3"/>
            <a:extLst>
              <a:ext uri="{FF2B5EF4-FFF2-40B4-BE49-F238E27FC236}">
                <a16:creationId xmlns:a16="http://schemas.microsoft.com/office/drawing/2014/main" id="{F9383651-E87A-1F42-8356-2C90B7E596F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" r="5870" b="3216"/>
          <a:stretch/>
        </p:blipFill>
        <p:spPr>
          <a:xfrm>
            <a:off x="14547850" y="3063875"/>
            <a:ext cx="5029200" cy="7591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233593-F18A-7E4C-91AD-2D8F2249A0A9}"/>
              </a:ext>
            </a:extLst>
          </p:cNvPr>
          <p:cNvSpPr txBox="1"/>
          <p:nvPr/>
        </p:nvSpPr>
        <p:spPr>
          <a:xfrm>
            <a:off x="16224250" y="10836275"/>
            <a:ext cx="3360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Helvetica" pitchFamily="2" charset="0"/>
              </a:rPr>
              <a:t>Foto</a:t>
            </a:r>
            <a:r>
              <a:rPr lang="en-US" sz="1600" b="1" dirty="0">
                <a:latin typeface="Helvetica" pitchFamily="2" charset="0"/>
              </a:rPr>
              <a:t> © Sara Gómez, Ipas 2008</a:t>
            </a:r>
          </a:p>
        </p:txBody>
      </p:sp>
    </p:spTree>
    <p:extLst>
      <p:ext uri="{BB962C8B-B14F-4D97-AF65-F5344CB8AC3E}">
        <p14:creationId xmlns:p14="http://schemas.microsoft.com/office/powerpoint/2010/main" val="109993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91C00BF-965E-46CB-B5E0-E6492E1635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12850" y="3201154"/>
            <a:ext cx="8382000" cy="4985980"/>
          </a:xfrm>
        </p:spPr>
        <p:txBody>
          <a:bodyPr/>
          <a:lstStyle/>
          <a:p>
            <a:r>
              <a:rPr lang="pt-PT" b="1" dirty="0">
                <a:solidFill>
                  <a:schemeClr val="accent1"/>
                </a:solidFill>
              </a:rPr>
              <a:t>Saúde pública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PT" sz="3600" dirty="0"/>
              <a:t>O aborto inseguro é uma das principais causas de mortalidade materna nos países em desenvolvimento em todo o mundo.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PT" sz="3600" dirty="0"/>
              <a:t>As mortes e lesões resultantes são totalmente evitáveis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C23F08-0262-4CF5-BF26-5E2C90DA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782845"/>
            <a:ext cx="18364200" cy="1015663"/>
          </a:xfrm>
        </p:spPr>
        <p:txBody>
          <a:bodyPr/>
          <a:lstStyle/>
          <a:p>
            <a:pPr algn="ctr"/>
            <a:r>
              <a:rPr lang="pt-PT" sz="6600" dirty="0"/>
              <a:t>Razões para evitar o aborto inseguro</a:t>
            </a:r>
            <a:endParaRPr lang="en-US" sz="6600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07A390A9-0529-48D5-A447-26EC4B833AD6}"/>
              </a:ext>
            </a:extLst>
          </p:cNvPr>
          <p:cNvSpPr txBox="1">
            <a:spLocks/>
          </p:cNvSpPr>
          <p:nvPr/>
        </p:nvSpPr>
        <p:spPr>
          <a:xfrm>
            <a:off x="10737850" y="3201154"/>
            <a:ext cx="8305800" cy="695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spcAft>
                <a:spcPts val="3600"/>
              </a:spcAft>
              <a:defRPr sz="4800" b="0" i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kern="0" dirty="0">
                <a:solidFill>
                  <a:schemeClr val="accent1"/>
                </a:solidFill>
              </a:rPr>
              <a:t>Direitos humanos</a:t>
            </a:r>
          </a:p>
          <a:p>
            <a:r>
              <a:rPr lang="pt-PT" sz="3600" dirty="0"/>
              <a:t>A criminalização do aborto e as altas taxas de aborto inseguro violam o direito das mulheres à saúde.</a:t>
            </a:r>
          </a:p>
          <a:p>
            <a:pPr>
              <a:spcAft>
                <a:spcPts val="1200"/>
              </a:spcAft>
            </a:pPr>
            <a:r>
              <a:rPr lang="pt-PT" sz="3600" dirty="0"/>
              <a:t>Além disso, violam os direitos das mulheres à: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3600" dirty="0"/>
              <a:t>vida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3600" dirty="0"/>
              <a:t>igualdade e à não discriminação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3600" dirty="0"/>
              <a:t>autodeterminação e à determinação do número e espaçamento de filhos </a:t>
            </a:r>
          </a:p>
        </p:txBody>
      </p:sp>
    </p:spTree>
    <p:extLst>
      <p:ext uri="{BB962C8B-B14F-4D97-AF65-F5344CB8AC3E}">
        <p14:creationId xmlns:p14="http://schemas.microsoft.com/office/powerpoint/2010/main" val="403738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59B95A-8387-9846-9DAD-2808714B2C61}"/>
              </a:ext>
            </a:extLst>
          </p:cNvPr>
          <p:cNvSpPr txBox="1">
            <a:spLocks/>
          </p:cNvSpPr>
          <p:nvPr/>
        </p:nvSpPr>
        <p:spPr>
          <a:xfrm>
            <a:off x="2393950" y="2987675"/>
            <a:ext cx="15316200" cy="147732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kern="0" dirty="0" err="1">
                <a:solidFill>
                  <a:schemeClr val="bg1"/>
                </a:solidFill>
                <a:latin typeface="Helvetica" pitchFamily="2" charset="0"/>
              </a:rPr>
              <a:t>Obrigado</a:t>
            </a:r>
            <a:r>
              <a:rPr lang="en-US" sz="9600" kern="0" dirty="0">
                <a:solidFill>
                  <a:schemeClr val="bg1"/>
                </a:solidFill>
                <a:latin typeface="Helvetica" pitchFamily="2" charset="0"/>
              </a:rPr>
              <a:t>!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C2CAA8B-2C9B-A14F-9F06-AEF2F6007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8550275"/>
            <a:ext cx="2673350" cy="130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4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F331A-E94A-1C48-A697-F572EA429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" y="795"/>
            <a:ext cx="20102688" cy="11307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0E45D-9850-7E43-80D2-60246AE91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" y="795"/>
            <a:ext cx="20102688" cy="113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B2982-7A3C-4D82-9068-791060023F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1850" y="3192954"/>
            <a:ext cx="11125200" cy="6740307"/>
          </a:xfrm>
        </p:spPr>
        <p:txBody>
          <a:bodyPr/>
          <a:lstStyle/>
          <a:p>
            <a:pPr marL="45720" indent="0">
              <a:buNone/>
            </a:pPr>
            <a:r>
              <a:rPr lang="pt-PT" sz="3600" dirty="0"/>
              <a:t>Das </a:t>
            </a:r>
            <a:r>
              <a:rPr lang="en-US" sz="3600" dirty="0"/>
              <a:t>~</a:t>
            </a:r>
            <a:r>
              <a:rPr lang="pt-PT" sz="3600" dirty="0"/>
              <a:t> 25 milhões de mulheres que fazem aborto inseguro anualmente: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PT" sz="3600" dirty="0"/>
              <a:t>98% estão em países em desenvolvimento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PT" sz="3600" dirty="0"/>
              <a:t>6.9 milhões são tratadas por complicações 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PT" sz="3600" dirty="0"/>
              <a:t>40% nunca recebem tratamento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PT" sz="3600" dirty="0"/>
              <a:t>7 milhões sofrem deficiências de longo prazo</a:t>
            </a:r>
          </a:p>
          <a:p>
            <a:pPr marL="685800" indent="-6858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PT" sz="3600" dirty="0"/>
              <a:t>~44,000 morrem—91% dessas mortes são em África &amp; Ásia do Sul e Central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43F73B-E8C1-4259-B4A6-6073DBD0C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49" y="736679"/>
            <a:ext cx="18439351" cy="1015663"/>
          </a:xfrm>
        </p:spPr>
        <p:txBody>
          <a:bodyPr/>
          <a:lstStyle/>
          <a:p>
            <a:r>
              <a:rPr lang="pt-PT" sz="6600" dirty="0"/>
              <a:t>Aborto em países em desenvolvimento </a:t>
            </a:r>
            <a:endParaRPr lang="en-US" sz="6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7E388E-8316-EB46-8938-3DD8CEF04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2" r="-208" b="6822"/>
          <a:stretch/>
        </p:blipFill>
        <p:spPr>
          <a:xfrm>
            <a:off x="11880850" y="5199097"/>
            <a:ext cx="7496918" cy="5343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037DE-85F3-0949-BE1F-A59FD6E8DC24}"/>
              </a:ext>
            </a:extLst>
          </p:cNvPr>
          <p:cNvSpPr txBox="1"/>
          <p:nvPr/>
        </p:nvSpPr>
        <p:spPr>
          <a:xfrm>
            <a:off x="15081250" y="10607675"/>
            <a:ext cx="4351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latin typeface="Helvetica" pitchFamily="2" charset="0"/>
              </a:rPr>
              <a:t>Foto</a:t>
            </a:r>
            <a:r>
              <a:rPr lang="en-US" sz="1600" b="1" dirty="0">
                <a:latin typeface="Helvetica" pitchFamily="2" charset="0"/>
              </a:rPr>
              <a:t> © Ipas</a:t>
            </a:r>
          </a:p>
        </p:txBody>
      </p:sp>
    </p:spTree>
    <p:extLst>
      <p:ext uri="{BB962C8B-B14F-4D97-AF65-F5344CB8AC3E}">
        <p14:creationId xmlns:p14="http://schemas.microsoft.com/office/powerpoint/2010/main" val="256151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E50EF6-B2ED-4781-84B0-F66A9CDA9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0450" y="3201154"/>
            <a:ext cx="10058400" cy="7325082"/>
          </a:xfrm>
        </p:spPr>
        <p:txBody>
          <a:bodyPr/>
          <a:lstStyle/>
          <a:p>
            <a:r>
              <a:rPr lang="pt-PT" altLang="en-US" sz="3600" dirty="0"/>
              <a:t>O colapso dos sistemas de saúde significa acesso reduzido a: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altLang="en-US" sz="3600" dirty="0">
                <a:solidFill>
                  <a:schemeClr val="tx1"/>
                </a:solidFill>
              </a:rPr>
              <a:t>Cuidados obstétricos de emergência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altLang="en-US" sz="3600" dirty="0">
                <a:solidFill>
                  <a:schemeClr val="tx1"/>
                </a:solidFill>
              </a:rPr>
              <a:t>Planeamento familiar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altLang="en-US" sz="3600" dirty="0">
                <a:solidFill>
                  <a:schemeClr val="tx1"/>
                </a:solidFill>
              </a:rPr>
              <a:t>Assistência/cuidados pós-aborto (tratamento para complicações de aborto inseguro)</a:t>
            </a:r>
          </a:p>
          <a:p>
            <a:br>
              <a:rPr lang="pt-PT" altLang="en-US" sz="3600" dirty="0"/>
            </a:br>
            <a:r>
              <a:rPr lang="pt-PT" altLang="en-US" sz="3600" dirty="0"/>
              <a:t>As mulheres correm maior risco de violência sexual, o que pode levar a mais: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altLang="en-US" sz="3600" dirty="0">
                <a:solidFill>
                  <a:schemeClr val="tx1"/>
                </a:solidFill>
              </a:rPr>
              <a:t>gravidezes indesejadas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altLang="en-US" sz="3600" dirty="0">
                <a:solidFill>
                  <a:schemeClr val="tx1"/>
                </a:solidFill>
              </a:rPr>
              <a:t>Abortos inseguros</a:t>
            </a:r>
            <a:endParaRPr lang="pt-PT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D63364-6B66-422D-ADEF-C9A0CC3F6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450" y="782846"/>
            <a:ext cx="17068800" cy="1015663"/>
          </a:xfrm>
        </p:spPr>
        <p:txBody>
          <a:bodyPr/>
          <a:lstStyle/>
          <a:p>
            <a:r>
              <a:rPr lang="pt-PT" sz="6600" dirty="0"/>
              <a:t>Aborto em contextos humanitários</a:t>
            </a:r>
            <a:endParaRPr lang="en-US" sz="6600" dirty="0"/>
          </a:p>
        </p:txBody>
      </p:sp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46D6C434-702F-E04B-BC40-69549165E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9" t="19124" b="394"/>
          <a:stretch/>
        </p:blipFill>
        <p:spPr>
          <a:xfrm>
            <a:off x="11957050" y="3170085"/>
            <a:ext cx="8147050" cy="7178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A22EB-C7F6-FA45-8225-4BFF2081EDED}"/>
              </a:ext>
            </a:extLst>
          </p:cNvPr>
          <p:cNvSpPr txBox="1"/>
          <p:nvPr/>
        </p:nvSpPr>
        <p:spPr>
          <a:xfrm>
            <a:off x="14928850" y="10531475"/>
            <a:ext cx="5189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Helvetica" pitchFamily="2" charset="0"/>
              </a:rPr>
              <a:t>Foto</a:t>
            </a:r>
            <a:r>
              <a:rPr lang="en-US" sz="1600" b="1" dirty="0">
                <a:latin typeface="Helvetica" pitchFamily="2" charset="0"/>
              </a:rPr>
              <a:t>: </a:t>
            </a:r>
            <a:r>
              <a:rPr lang="en-US" sz="1600" b="1" dirty="0" err="1">
                <a:latin typeface="Helvetica" pitchFamily="2" charset="0"/>
              </a:rPr>
              <a:t>Sushavan</a:t>
            </a:r>
            <a:r>
              <a:rPr lang="en-US" sz="1600" b="1" dirty="0">
                <a:latin typeface="Helvetica" pitchFamily="2" charset="0"/>
              </a:rPr>
              <a:t> </a:t>
            </a:r>
            <a:r>
              <a:rPr lang="en-US" sz="1600" b="1" dirty="0" err="1">
                <a:latin typeface="Helvetica" pitchFamily="2" charset="0"/>
              </a:rPr>
              <a:t>Nandy</a:t>
            </a:r>
            <a:r>
              <a:rPr lang="en-US" sz="1600" b="1" dirty="0">
                <a:latin typeface="Helvetica" pitchFamily="2" charset="0"/>
              </a:rPr>
              <a:t>/</a:t>
            </a:r>
            <a:r>
              <a:rPr lang="en-US" sz="1600" b="1" dirty="0" err="1">
                <a:latin typeface="Helvetica" pitchFamily="2" charset="0"/>
              </a:rPr>
              <a:t>NurPhoto</a:t>
            </a:r>
            <a:r>
              <a:rPr lang="en-US" sz="1600" b="1" dirty="0">
                <a:latin typeface="Helvetica" pitchFamily="2" charset="0"/>
              </a:rPr>
              <a:t>/Getty Images</a:t>
            </a:r>
          </a:p>
        </p:txBody>
      </p:sp>
    </p:spTree>
    <p:extLst>
      <p:ext uri="{BB962C8B-B14F-4D97-AF65-F5344CB8AC3E}">
        <p14:creationId xmlns:p14="http://schemas.microsoft.com/office/powerpoint/2010/main" val="303839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E605E1-F2C1-B048-A2F2-1F2C9BE4F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" y="795"/>
            <a:ext cx="20102688" cy="11307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61F5F-BA42-BF41-B7F2-5BFC3ED3C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" y="795"/>
            <a:ext cx="20102688" cy="113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6C7D5-2B42-4A0C-89C3-4B3F92D2B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275015"/>
            <a:ext cx="14630400" cy="2031325"/>
          </a:xfrm>
        </p:spPr>
        <p:txBody>
          <a:bodyPr/>
          <a:lstStyle/>
          <a:p>
            <a:r>
              <a:rPr lang="pt-PT" sz="6600" dirty="0"/>
              <a:t>As restrições ao aborto NÃO reduzem a incidência do aborto</a:t>
            </a:r>
            <a:endParaRPr lang="en-US" sz="6600" dirty="0"/>
          </a:p>
        </p:txBody>
      </p:sp>
      <p:pic>
        <p:nvPicPr>
          <p:cNvPr id="4" name="Content Placeholder 3" descr="worldwideincidencerestrictive.pdf">
            <a:extLst>
              <a:ext uri="{FF2B5EF4-FFF2-40B4-BE49-F238E27FC236}">
                <a16:creationId xmlns:a16="http://schemas.microsoft.com/office/drawing/2014/main" id="{6E1F004A-8149-4FFA-BA35-DB3123715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5"/>
          <a:stretch/>
        </p:blipFill>
        <p:spPr>
          <a:xfrm>
            <a:off x="3460750" y="3216275"/>
            <a:ext cx="13182600" cy="74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7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C75883-076B-4455-B7BA-9F1B44B99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850" y="281205"/>
            <a:ext cx="14630400" cy="2031325"/>
          </a:xfrm>
        </p:spPr>
        <p:txBody>
          <a:bodyPr/>
          <a:lstStyle/>
          <a:p>
            <a:r>
              <a:rPr lang="pt-PT" sz="6600" dirty="0"/>
              <a:t>As restrições ao aborto AUMENTAM a proporção de abortos inseguros</a:t>
            </a:r>
            <a:endParaRPr lang="en-US" sz="6600" dirty="0"/>
          </a:p>
        </p:txBody>
      </p:sp>
      <p:pic>
        <p:nvPicPr>
          <p:cNvPr id="4" name="Picture 3" descr="440.aww_1.pdf">
            <a:extLst>
              <a:ext uri="{FF2B5EF4-FFF2-40B4-BE49-F238E27FC236}">
                <a16:creationId xmlns:a16="http://schemas.microsoft.com/office/drawing/2014/main" id="{423DC0EE-AE1D-436F-A312-9DDBE136E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4"/>
          <a:stretch/>
        </p:blipFill>
        <p:spPr>
          <a:xfrm>
            <a:off x="3422650" y="3063875"/>
            <a:ext cx="13361465" cy="76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0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EA760A-089A-4ACD-ABB3-7E61BC2514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0450" y="5273675"/>
            <a:ext cx="9296400" cy="2708434"/>
          </a:xfrm>
        </p:spPr>
        <p:txBody>
          <a:bodyPr/>
          <a:lstStyle/>
          <a:p>
            <a:r>
              <a:rPr lang="pt-PT" sz="4400" dirty="0"/>
              <a:t>Mulheres e raparigas pobres, jovens, rurais, deficientes, ou que vivem nas favelas urbanas são mais propensas a ter abortos inseguros</a:t>
            </a:r>
            <a:endParaRPr lang="en-US" sz="4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7C7DC9-9A8B-411D-8F4D-EBF4C267E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49" y="736679"/>
            <a:ext cx="18439351" cy="1015663"/>
          </a:xfrm>
        </p:spPr>
        <p:txBody>
          <a:bodyPr/>
          <a:lstStyle/>
          <a:p>
            <a:r>
              <a:rPr lang="pt-PT" sz="6600" dirty="0"/>
              <a:t>O aborto nos países em desenvolvimento</a:t>
            </a:r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02EC7-8CF3-4745-A8D2-335F359F9F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9" b="9859"/>
          <a:stretch/>
        </p:blipFill>
        <p:spPr>
          <a:xfrm>
            <a:off x="10700426" y="2568102"/>
            <a:ext cx="9403674" cy="8741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CB15C-FAF9-3348-95AB-09BCAC593826}"/>
              </a:ext>
            </a:extLst>
          </p:cNvPr>
          <p:cNvSpPr txBox="1"/>
          <p:nvPr/>
        </p:nvSpPr>
        <p:spPr>
          <a:xfrm>
            <a:off x="17489140" y="10836275"/>
            <a:ext cx="2598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Helvetica" pitchFamily="2" charset="0"/>
              </a:rPr>
              <a:t>Foto</a:t>
            </a:r>
            <a:r>
              <a:rPr lang="en-US" sz="1600" b="1" dirty="0">
                <a:latin typeface="Helvetica" pitchFamily="2" charset="0"/>
              </a:rPr>
              <a:t> © Richard Lord</a:t>
            </a:r>
          </a:p>
        </p:txBody>
      </p:sp>
    </p:spTree>
    <p:extLst>
      <p:ext uri="{BB962C8B-B14F-4D97-AF65-F5344CB8AC3E}">
        <p14:creationId xmlns:p14="http://schemas.microsoft.com/office/powerpoint/2010/main" val="175917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5FA037-D6C7-488A-A20A-9F5D170AD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50" y="459681"/>
            <a:ext cx="19507200" cy="1661993"/>
          </a:xfrm>
        </p:spPr>
        <p:txBody>
          <a:bodyPr/>
          <a:lstStyle/>
          <a:p>
            <a:r>
              <a:rPr lang="pt-PT" sz="5400" dirty="0"/>
              <a:t>As mulheres e raparigas pobres são mais propensas a fazer abortos inseguros e experienciar complicações</a:t>
            </a:r>
            <a:endParaRPr lang="en-US" sz="5400" dirty="0"/>
          </a:p>
        </p:txBody>
      </p:sp>
      <p:pic>
        <p:nvPicPr>
          <p:cNvPr id="4" name="Picture 3" descr="440.aww_3.pdf">
            <a:extLst>
              <a:ext uri="{FF2B5EF4-FFF2-40B4-BE49-F238E27FC236}">
                <a16:creationId xmlns:a16="http://schemas.microsoft.com/office/drawing/2014/main" id="{D30EEFDB-44D4-42C3-B3AB-D1A9B14DA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8"/>
          <a:stretch/>
        </p:blipFill>
        <p:spPr>
          <a:xfrm>
            <a:off x="3803650" y="3063875"/>
            <a:ext cx="12725400" cy="76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4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as Color Palette">
      <a:dk1>
        <a:srgbClr val="414041"/>
      </a:dk1>
      <a:lt1>
        <a:srgbClr val="FFFFFF"/>
      </a:lt1>
      <a:dk2>
        <a:srgbClr val="00718F"/>
      </a:dk2>
      <a:lt2>
        <a:srgbClr val="EEECE1"/>
      </a:lt2>
      <a:accent1>
        <a:srgbClr val="00AFDB"/>
      </a:accent1>
      <a:accent2>
        <a:srgbClr val="F37B20"/>
      </a:accent2>
      <a:accent3>
        <a:srgbClr val="73C167"/>
      </a:accent3>
      <a:accent4>
        <a:srgbClr val="0069AA"/>
      </a:accent4>
      <a:accent5>
        <a:srgbClr val="22BCB9"/>
      </a:accent5>
      <a:accent6>
        <a:srgbClr val="EC098D"/>
      </a:accent6>
      <a:hlink>
        <a:srgbClr val="F37B20"/>
      </a:hlink>
      <a:folHlink>
        <a:srgbClr val="BCBE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5CC06567AFF142B249F573033A2E09" ma:contentTypeVersion="10" ma:contentTypeDescription="Create a new document." ma:contentTypeScope="" ma:versionID="a715cf1df199f47329547a68d6cd0753">
  <xsd:schema xmlns:xsd="http://www.w3.org/2001/XMLSchema" xmlns:xs="http://www.w3.org/2001/XMLSchema" xmlns:p="http://schemas.microsoft.com/office/2006/metadata/properties" xmlns:ns2="eaabc42c-abff-4e10-a1d4-30dd7a9c0116" xmlns:ns3="512b72d9-5c28-4ffa-9aff-e3fde56bbcf5" targetNamespace="http://schemas.microsoft.com/office/2006/metadata/properties" ma:root="true" ma:fieldsID="4a2902fb80033fdb26066bf131e885b3" ns2:_="" ns3:_="">
    <xsd:import namespace="eaabc42c-abff-4e10-a1d4-30dd7a9c0116"/>
    <xsd:import namespace="512b72d9-5c28-4ffa-9aff-e3fde56bb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bc42c-abff-4e10-a1d4-30dd7a9c01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b72d9-5c28-4ffa-9aff-e3fde56bb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5D4C7F-FA77-4853-878B-1289C931E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F787A9-621D-4A2C-8AAA-9FE6B1A48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bc42c-abff-4e10-a1d4-30dd7a9c0116"/>
    <ds:schemaRef ds:uri="512b72d9-5c28-4ffa-9aff-e3fde56bb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902152-29C6-41D6-8A0B-1B0553242CD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1d82c2-1338-4571-9ff5-ea6242eaf7c0"/>
    <ds:schemaRef ds:uri="0270bcda-dce8-49bc-a856-119fc5aef54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837</Words>
  <Application>Microsoft Macintosh PowerPoint</Application>
  <PresentationFormat>Custom</PresentationFormat>
  <Paragraphs>88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Helvetica</vt:lpstr>
      <vt:lpstr>Wingdings</vt:lpstr>
      <vt:lpstr>Office Theme</vt:lpstr>
      <vt:lpstr>PowerPoint Presentation</vt:lpstr>
      <vt:lpstr>PowerPoint Presentation</vt:lpstr>
      <vt:lpstr>Aborto em países em desenvolvimento </vt:lpstr>
      <vt:lpstr>Aborto em contextos humanitários</vt:lpstr>
      <vt:lpstr>PowerPoint Presentation</vt:lpstr>
      <vt:lpstr>As restrições ao aborto NÃO reduzem a incidência do aborto</vt:lpstr>
      <vt:lpstr>As restrições ao aborto AUMENTAM a proporção de abortos inseguros</vt:lpstr>
      <vt:lpstr>O aborto nos países em desenvolvimento</vt:lpstr>
      <vt:lpstr>As mulheres e raparigas pobres são mais propensas a fazer abortos inseguros e experienciar complicações</vt:lpstr>
      <vt:lpstr>Quando o aborto seguro não está acessível,  as mulheres: </vt:lpstr>
      <vt:lpstr>Razões para evitar o aborto inseguro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templates</dc:title>
  <dc:creator>Jennifer Colletti</dc:creator>
  <cp:lastModifiedBy>Kristin Swanson</cp:lastModifiedBy>
  <cp:revision>67</cp:revision>
  <dcterms:created xsi:type="dcterms:W3CDTF">2017-08-10T14:53:04Z</dcterms:created>
  <dcterms:modified xsi:type="dcterms:W3CDTF">2021-05-05T17:36:31Z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2017-08-10T00:00:00Z</vt:filetime>
  </property>
  <property fmtid="{D5CDD505-2E9C-101B-9397-08002B2CF9AE}" pid="5" name="ContentTypeId">
    <vt:lpwstr>0x0101008A5CC06567AFF142B249F573033A2E09</vt:lpwstr>
  </property>
</Properties>
</file>