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91" r:id="rId5"/>
    <p:sldId id="264" r:id="rId6"/>
    <p:sldId id="262" r:id="rId7"/>
    <p:sldId id="263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92" r:id="rId21"/>
    <p:sldId id="281" r:id="rId22"/>
    <p:sldId id="276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5" r:id="rId3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/>
    <p:restoredTop sz="84082" autoAdjust="0"/>
  </p:normalViewPr>
  <p:slideViewPr>
    <p:cSldViewPr>
      <p:cViewPr varScale="1">
        <p:scale>
          <a:sx n="64" d="100"/>
          <a:sy n="64" d="100"/>
        </p:scale>
        <p:origin x="99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580D-CADA-42AF-97B7-C323792C800D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6A2D-9776-4C62-808B-607190882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Por favor modifique este slide com base no que gostaria que os participantes fizessem</a:t>
            </a:r>
            <a:r>
              <a:rPr lang="pt-PT" baseline="0" noProof="0" dirty="0"/>
              <a:t> enquanto esperam pelo início do </a:t>
            </a:r>
            <a:r>
              <a:rPr lang="pt-PT" i="1" baseline="0" noProof="0" dirty="0"/>
              <a:t>workshop. </a:t>
            </a:r>
            <a:r>
              <a:rPr lang="pt-PT" i="0" baseline="0" noProof="0" dirty="0"/>
              <a:t>Você poderá ou </a:t>
            </a:r>
            <a:r>
              <a:rPr lang="pt-PT" b="0" i="0" baseline="0" noProof="0" dirty="0"/>
              <a:t>não estar a usar as avaliações pré e pós-workshop</a:t>
            </a:r>
            <a:r>
              <a:rPr lang="pt-PT" i="1" baseline="0" noProof="0" dirty="0"/>
              <a:t>, </a:t>
            </a:r>
            <a:r>
              <a:rPr lang="pt-PT" i="0" baseline="0" noProof="0" dirty="0"/>
              <a:t>e pode optar por adicionar instruções para preparar uma </a:t>
            </a:r>
            <a:r>
              <a:rPr lang="pt-PT" b="0" i="0" baseline="0" noProof="0" dirty="0"/>
              <a:t>actividade quebra-gelo diferente do quebra-gelo “Expectativas e hesitações” incluídos nesta agenda</a:t>
            </a:r>
            <a:r>
              <a:rPr lang="pt-PT" i="1" baseline="0" noProof="0" dirty="0"/>
              <a:t>.</a:t>
            </a:r>
            <a:endParaRPr lang="pt-PT" i="1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1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53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17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9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59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0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10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6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89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04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00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3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favor, modifique este slide com base na sua sessão de encerramento e dependendo de se você solicitará ou não aos participantes a preencher o formulário de feedback e/ou a avaliação pós-workshop.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2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Você pode adicionar aqui coisas específicas que gostaria que cada participante compartilhasse, tais como experiências</a:t>
            </a:r>
            <a:r>
              <a:rPr lang="pt-PT" baseline="0" noProof="0" dirty="0"/>
              <a:t> anteriores com os cuidados de aborto. Você pode também incluir o quebra-gelo recomendado ( Expectativas e hesitações ) na sessão de apresentações.</a:t>
            </a:r>
          </a:p>
          <a:p>
            <a:endParaRPr lang="pt-PT" noProof="0" dirty="0"/>
          </a:p>
          <a:p>
            <a:r>
              <a:rPr lang="pt-PT" noProof="0" dirty="0"/>
              <a:t>Os</a:t>
            </a:r>
            <a:r>
              <a:rPr lang="pt-PT" baseline="0" noProof="0" dirty="0"/>
              <a:t> facilitadores poderão também incluir informações sobre si próprios aqui. </a:t>
            </a:r>
            <a:endParaRPr lang="pt-PT" noProof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1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0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Você pode também incluir a declaração de politica da sua agência sobre o aborto,</a:t>
            </a:r>
            <a:r>
              <a:rPr lang="pt-PT" baseline="0" noProof="0" dirty="0"/>
              <a:t> se disponível, num slide adicional. </a:t>
            </a:r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8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Mude para o conjunto de slides separados incluído no </a:t>
            </a:r>
            <a:r>
              <a:rPr lang="pt-PT" i="1" noProof="0" dirty="0"/>
              <a:t>kit </a:t>
            </a:r>
            <a:r>
              <a:rPr lang="pt-PT" i="0" noProof="0" dirty="0"/>
              <a:t>de ferramentas do </a:t>
            </a:r>
            <a:r>
              <a:rPr lang="pt-PT" i="1" noProof="0" dirty="0"/>
              <a:t>workshop</a:t>
            </a:r>
            <a:r>
              <a:rPr lang="pt-PT" i="0" noProof="0" dirty="0"/>
              <a:t> para esta apresentação. 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Para este slide de actividades, por favor adapte ou adicione slides adicionais se quiser incluir instruções específicas ou questões para debate de acordo com o guião do facilitador. Alguns</a:t>
            </a:r>
            <a:r>
              <a:rPr lang="pt-PT" baseline="0" noProof="0" dirty="0"/>
              <a:t> facilitadores-e alguns grupos de participantes-preferem e usam mais recursos visuais durante as actividades do que outros.</a:t>
            </a:r>
            <a:endParaRPr lang="pt-PT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Mude para o conjunto de slides separados incluído no </a:t>
            </a:r>
            <a:r>
              <a:rPr lang="pt-PT" i="1" noProof="0" dirty="0"/>
              <a:t>kit </a:t>
            </a:r>
            <a:r>
              <a:rPr lang="pt-PT" i="0" noProof="0" dirty="0"/>
              <a:t>de ferramentas do </a:t>
            </a:r>
            <a:r>
              <a:rPr lang="pt-PT" i="1" noProof="0" dirty="0"/>
              <a:t>workshop</a:t>
            </a:r>
            <a:r>
              <a:rPr lang="pt-PT" i="0" noProof="0" dirty="0"/>
              <a:t> para esta apresentação.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6A2D-9776-4C62-808B-6071908824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1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962178"/>
            <a:ext cx="17088486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254875"/>
            <a:ext cx="1407287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1009455"/>
            <a:ext cx="4114800" cy="2108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994650" y="6721475"/>
            <a:ext cx="411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133600" y="3825875"/>
            <a:ext cx="2743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680450" y="3825875"/>
            <a:ext cx="2743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62000" y="4206875"/>
            <a:ext cx="5486400" cy="3810000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3088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233650" y="3825875"/>
            <a:ext cx="2743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38620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0" y="1213629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088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38620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854075"/>
            <a:ext cx="1024128" cy="6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50" y="9693275"/>
            <a:ext cx="1024128" cy="68275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1536827"/>
            <a:ext cx="15316200" cy="8156447"/>
          </a:xfrm>
          <a:ln>
            <a:noFill/>
          </a:ln>
        </p:spPr>
        <p:txBody>
          <a:bodyPr anchor="ctr"/>
          <a:lstStyle>
            <a:lvl1pPr algn="ctr">
              <a:defRPr sz="72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Quote placeholder, align to the center and middle</a:t>
            </a:r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2835275"/>
            <a:ext cx="15316200" cy="1477328"/>
          </a:xfrm>
          <a:ln>
            <a:noFill/>
          </a:ln>
        </p:spPr>
        <p:txBody>
          <a:bodyPr anchor="ctr"/>
          <a:lstStyle>
            <a:lvl1pPr algn="ctr">
              <a:defRPr sz="96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01" y="8550275"/>
            <a:ext cx="2677098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6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0"/>
          <a:stretch/>
        </p:blipFill>
        <p:spPr>
          <a:xfrm>
            <a:off x="0" y="0"/>
            <a:ext cx="20111654" cy="7864475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289050" y="8397875"/>
            <a:ext cx="1708848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VERSION ONE</a:t>
            </a:r>
          </a:p>
        </p:txBody>
      </p:sp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/>
          <a:stretch/>
        </p:blipFill>
        <p:spPr>
          <a:xfrm>
            <a:off x="10052050" y="0"/>
            <a:ext cx="10059604" cy="11309350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0433050" y="3992682"/>
            <a:ext cx="9296400" cy="33239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VERSION TWO:</a:t>
            </a:r>
            <a:br>
              <a:rPr lang="en-US" dirty="0"/>
            </a:br>
            <a:r>
              <a:rPr lang="en-US" dirty="0"/>
              <a:t>WITH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1507807" y="473075"/>
            <a:ext cx="1708848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9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3201154"/>
            <a:ext cx="14630400" cy="7482721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Holder 2"/>
          <p:cNvSpPr>
            <a:spLocks noGrp="1"/>
          </p:cNvSpPr>
          <p:nvPr>
            <p:ph type="ctrTitle" hasCustomPrompt="1"/>
          </p:nvPr>
        </p:nvSpPr>
        <p:spPr>
          <a:xfrm>
            <a:off x="2736850" y="7366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831850" y="3192953"/>
            <a:ext cx="11125200" cy="6943897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321761" y="3187410"/>
            <a:ext cx="6949440" cy="6949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2301875"/>
            <a:ext cx="14630400" cy="807720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736850" y="5842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ctrTitle"/>
          </p:nvPr>
        </p:nvSpPr>
        <p:spPr>
          <a:xfrm>
            <a:off x="924339" y="584279"/>
            <a:ext cx="18439351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24339" y="2530475"/>
            <a:ext cx="11125200" cy="694944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414250" y="2530475"/>
            <a:ext cx="6949440" cy="694944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585968" y="3521075"/>
            <a:ext cx="5486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18975" y="3521075"/>
            <a:ext cx="54864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7168" y="3902075"/>
            <a:ext cx="9144000" cy="5486400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0175" y="3917331"/>
            <a:ext cx="9144000" cy="5471144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7238" y="1708642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0175" y="1732984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6850" y="845912"/>
            <a:ext cx="14630400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AFD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6850" y="2632285"/>
            <a:ext cx="14630400" cy="7770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4ABC54A-3549-184E-BCC7-C363237D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2" y="1161355"/>
            <a:ext cx="3848096" cy="188243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C41360-9DC3-6F41-9166-A7ACA10598FA}"/>
              </a:ext>
            </a:extLst>
          </p:cNvPr>
          <p:cNvCxnSpPr/>
          <p:nvPr/>
        </p:nvCxnSpPr>
        <p:spPr>
          <a:xfrm>
            <a:off x="7270750" y="6721475"/>
            <a:ext cx="525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17">
            <a:extLst>
              <a:ext uri="{FF2B5EF4-FFF2-40B4-BE49-F238E27FC236}">
                <a16:creationId xmlns:a16="http://schemas.microsoft.com/office/drawing/2014/main" id="{D33E688C-354E-6049-AA33-5949B9778FE1}"/>
              </a:ext>
            </a:extLst>
          </p:cNvPr>
          <p:cNvSpPr txBox="1">
            <a:spLocks/>
          </p:cNvSpPr>
          <p:nvPr/>
        </p:nvSpPr>
        <p:spPr>
          <a:xfrm>
            <a:off x="527050" y="3577184"/>
            <a:ext cx="19049999" cy="276998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dirty="0" err="1">
                <a:solidFill>
                  <a:schemeClr val="bg1"/>
                </a:solidFill>
                <a:latin typeface="Helvetica" pitchFamily="2" charset="0"/>
              </a:rPr>
              <a:t>Transformação</a:t>
            </a:r>
            <a:r>
              <a:rPr lang="en-US" sz="9000" b="1" dirty="0">
                <a:solidFill>
                  <a:schemeClr val="bg1"/>
                </a:solidFill>
                <a:latin typeface="Helvetica" pitchFamily="2" charset="0"/>
              </a:rPr>
              <a:t> de </a:t>
            </a:r>
            <a:r>
              <a:rPr lang="en-US" sz="9000" b="1" dirty="0" err="1">
                <a:solidFill>
                  <a:schemeClr val="bg1"/>
                </a:solidFill>
                <a:latin typeface="Helvetica" pitchFamily="2" charset="0"/>
              </a:rPr>
              <a:t>Atitudes</a:t>
            </a:r>
            <a:r>
              <a:rPr lang="en-US" sz="9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9000" b="1" kern="0" dirty="0">
                <a:solidFill>
                  <a:schemeClr val="bg1"/>
                </a:solidFill>
                <a:latin typeface="Helvetica" pitchFamily="2" charset="0"/>
              </a:rPr>
              <a:t>em relação ao Aborto</a:t>
            </a:r>
            <a:endParaRPr lang="en-US" sz="9000" b="1" kern="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Subtitle 18">
            <a:extLst>
              <a:ext uri="{FF2B5EF4-FFF2-40B4-BE49-F238E27FC236}">
                <a16:creationId xmlns:a16="http://schemas.microsoft.com/office/drawing/2014/main" id="{D1645F4F-C0C2-7547-8809-002B382FE2AA}"/>
              </a:ext>
            </a:extLst>
          </p:cNvPr>
          <p:cNvSpPr txBox="1">
            <a:spLocks/>
          </p:cNvSpPr>
          <p:nvPr/>
        </p:nvSpPr>
        <p:spPr>
          <a:xfrm>
            <a:off x="2495232" y="7254875"/>
            <a:ext cx="14808835" cy="55399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600" dirty="0">
                <a:solidFill>
                  <a:schemeClr val="bg1"/>
                </a:solidFill>
                <a:latin typeface="Helvetica" pitchFamily="2" charset="0"/>
              </a:rPr>
              <a:t>Um </a:t>
            </a:r>
            <a:r>
              <a:rPr lang="pt-PT" sz="3600" i="1" dirty="0">
                <a:solidFill>
                  <a:schemeClr val="bg1"/>
                </a:solidFill>
                <a:latin typeface="Helvetica Oblique" pitchFamily="2" charset="0"/>
              </a:rPr>
              <a:t>workshop</a:t>
            </a:r>
            <a:r>
              <a:rPr lang="pt-PT" sz="3600" dirty="0">
                <a:solidFill>
                  <a:schemeClr val="bg1"/>
                </a:solidFill>
                <a:latin typeface="Helvetica" pitchFamily="2" charset="0"/>
              </a:rPr>
              <a:t> de clarificação de valores para contextos humanitários </a:t>
            </a:r>
          </a:p>
        </p:txBody>
      </p:sp>
    </p:spTree>
    <p:extLst>
      <p:ext uri="{BB962C8B-B14F-4D97-AF65-F5344CB8AC3E}">
        <p14:creationId xmlns:p14="http://schemas.microsoft.com/office/powerpoint/2010/main" val="198318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1598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Razões pelas quais</a:t>
            </a:r>
          </a:p>
        </p:txBody>
      </p:sp>
    </p:spTree>
    <p:extLst>
      <p:ext uri="{BB962C8B-B14F-4D97-AF65-F5344CB8AC3E}">
        <p14:creationId xmlns:p14="http://schemas.microsoft.com/office/powerpoint/2010/main" val="187556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Cuidados de aborto 101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0526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275494-034A-4437-BC5A-A37EECF8797B}"/>
              </a:ext>
            </a:extLst>
          </p:cNvPr>
          <p:cNvSpPr txBox="1">
            <a:spLocks/>
          </p:cNvSpPr>
          <p:nvPr/>
        </p:nvSpPr>
        <p:spPr>
          <a:xfrm>
            <a:off x="0" y="7755153"/>
            <a:ext cx="20104100" cy="3538322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9600" b="1" kern="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9600" b="1" kern="0" dirty="0">
                <a:solidFill>
                  <a:schemeClr val="bg1"/>
                </a:solidFill>
                <a:latin typeface="Helvetica" pitchFamily="2" charset="0"/>
                <a:cs typeface="Helvetica" panose="020B0604020202020204" pitchFamily="34" charset="0"/>
              </a:rPr>
              <a:t>Intervalo para o almoço</a:t>
            </a:r>
            <a:r>
              <a:rPr lang="pt-PT" sz="9600" b="1" kern="0" dirty="0">
                <a:solidFill>
                  <a:schemeClr val="bg1"/>
                </a:solidFill>
                <a:latin typeface="Helvetica" pitchFamily="2" charset="0"/>
              </a:rPr>
              <a:t>   </a:t>
            </a:r>
          </a:p>
        </p:txBody>
      </p:sp>
      <p:pic>
        <p:nvPicPr>
          <p:cNvPr id="3" name="Picture 4" descr="https://my.uvawise.edu/ICS/icsfs/lunch_icon.png?target=35b95b82-84aa-49b2-a75b-11896bee24f7">
            <a:extLst>
              <a:ext uri="{FF2B5EF4-FFF2-40B4-BE49-F238E27FC236}">
                <a16:creationId xmlns:a16="http://schemas.microsoft.com/office/drawing/2014/main" id="{72517649-F2A1-463A-BDB6-AB63A9AB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49275"/>
            <a:ext cx="6394450" cy="66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9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836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Cruzar a linha</a:t>
            </a:r>
          </a:p>
        </p:txBody>
      </p:sp>
    </p:spTree>
    <p:extLst>
      <p:ext uri="{BB962C8B-B14F-4D97-AF65-F5344CB8AC3E}">
        <p14:creationId xmlns:p14="http://schemas.microsoft.com/office/powerpoint/2010/main" val="133365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Pensar sobre os meus valores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5520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836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Por que ela morreu?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5309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9312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Encerramento do dia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6284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21EEAAB-87DB-1742-A4F4-4F6053D3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2" y="1161355"/>
            <a:ext cx="3848096" cy="18824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F5363B-8D19-FE4B-8DFB-EBA7E86A0907}"/>
              </a:ext>
            </a:extLst>
          </p:cNvPr>
          <p:cNvSpPr txBox="1">
            <a:spLocks/>
          </p:cNvSpPr>
          <p:nvPr/>
        </p:nvSpPr>
        <p:spPr>
          <a:xfrm>
            <a:off x="1507807" y="4962178"/>
            <a:ext cx="17088486" cy="138499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9000" b="1" kern="0" dirty="0">
                <a:solidFill>
                  <a:schemeClr val="bg1"/>
                </a:solidFill>
                <a:latin typeface="Helvetica" pitchFamily="2" charset="0"/>
              </a:rPr>
              <a:t>Dia 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2B00446-A8DA-B049-AF1E-63C8E0660FD2}"/>
              </a:ext>
            </a:extLst>
          </p:cNvPr>
          <p:cNvSpPr txBox="1">
            <a:spLocks/>
          </p:cNvSpPr>
          <p:nvPr/>
        </p:nvSpPr>
        <p:spPr>
          <a:xfrm>
            <a:off x="2380932" y="7254875"/>
            <a:ext cx="15037435" cy="55399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600" kern="0" dirty="0">
                <a:solidFill>
                  <a:schemeClr val="bg1"/>
                </a:solidFill>
                <a:latin typeface="Helvetica" pitchFamily="2" charset="0"/>
              </a:rPr>
              <a:t>Um workshop de clarificação de valores para contextos humanitários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9C900-BB86-0B4C-9521-93A72CBDC50D}"/>
              </a:ext>
            </a:extLst>
          </p:cNvPr>
          <p:cNvCxnSpPr/>
          <p:nvPr/>
        </p:nvCxnSpPr>
        <p:spPr>
          <a:xfrm>
            <a:off x="7270750" y="6721475"/>
            <a:ext cx="525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1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259B68-72BA-4599-88C2-15071AD27E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7650" y="5484416"/>
            <a:ext cx="16535400" cy="830997"/>
          </a:xfrm>
        </p:spPr>
        <p:txBody>
          <a:bodyPr/>
          <a:lstStyle/>
          <a:p>
            <a:r>
              <a:rPr lang="pt-PT" sz="5400" dirty="0"/>
              <a:t>Perguntas ou comentários antes de iniciarmos?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93A6-6CC9-4D4B-A469-7B9BAEC9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82845"/>
            <a:ext cx="14630400" cy="1015663"/>
          </a:xfrm>
        </p:spPr>
        <p:txBody>
          <a:bodyPr/>
          <a:lstStyle/>
          <a:p>
            <a:r>
              <a:rPr lang="pt-PT" sz="6600" dirty="0"/>
              <a:t>Bem-vindos de volta!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5648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F8C0C-6AAF-42C5-819B-79D476F0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82845"/>
            <a:ext cx="14630400" cy="1015663"/>
          </a:xfrm>
        </p:spPr>
        <p:txBody>
          <a:bodyPr/>
          <a:lstStyle/>
          <a:p>
            <a:r>
              <a:rPr lang="pt-PT" sz="6600" dirty="0"/>
              <a:t>Agenda: Dia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CFB077-E569-4B64-8398-7A9B055F2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65895"/>
              </p:ext>
            </p:extLst>
          </p:nvPr>
        </p:nvGraphicFramePr>
        <p:xfrm>
          <a:off x="5099049" y="3140075"/>
          <a:ext cx="10058401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325">
                  <a:extLst>
                    <a:ext uri="{9D8B030D-6E8A-4147-A177-3AD203B41FA5}">
                      <a16:colId xmlns:a16="http://schemas.microsoft.com/office/drawing/2014/main" val="583570142"/>
                    </a:ext>
                  </a:extLst>
                </a:gridCol>
                <a:gridCol w="6061076">
                  <a:extLst>
                    <a:ext uri="{9D8B030D-6E8A-4147-A177-3AD203B41FA5}">
                      <a16:colId xmlns:a16="http://schemas.microsoft.com/office/drawing/2014/main" val="394300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800" noProof="0" dirty="0"/>
                        <a:t>Duração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noProof="0" dirty="0"/>
                        <a:t>Actividade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5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9:00-9:15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Bem-vindos</a:t>
                      </a:r>
                      <a:r>
                        <a:rPr lang="pt-PT" sz="2800" baseline="0" noProof="0" dirty="0"/>
                        <a:t> de volta</a:t>
                      </a:r>
                      <a:r>
                        <a:rPr lang="pt-PT" sz="2800" noProof="0" dirty="0"/>
                        <a:t>, perguntas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9:15-10:00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Quebra-gelo: </a:t>
                      </a:r>
                      <a:r>
                        <a:rPr lang="pt-PT" sz="2800" i="1" noProof="0" dirty="0"/>
                        <a:t>Continuum</a:t>
                      </a:r>
                      <a:r>
                        <a:rPr lang="pt-PT" sz="2800" baseline="0" noProof="0" dirty="0"/>
                        <a:t> de conforto</a:t>
                      </a:r>
                      <a:endParaRPr lang="pt-PT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2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10:00-10:15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b="1" noProof="0" dirty="0"/>
                        <a:t>Intervalo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10:15-11:15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Crenças pessoais e responsabilidades profissionais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11:15-12:15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Quatro</a:t>
                      </a:r>
                      <a:r>
                        <a:rPr lang="pt-PT" sz="2800" baseline="0" noProof="0" dirty="0"/>
                        <a:t> cantos</a:t>
                      </a:r>
                      <a:endParaRPr lang="pt-PT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1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12:15-13:15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b="1" noProof="0" dirty="0"/>
                        <a:t>Almoço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5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13:15-15:15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b="0" noProof="0" dirty="0"/>
                        <a:t>Falar</a:t>
                      </a:r>
                      <a:r>
                        <a:rPr lang="pt-PT" sz="2800" b="0" baseline="0" noProof="0" dirty="0"/>
                        <a:t> sobre o aborto</a:t>
                      </a:r>
                      <a:endParaRPr lang="pt-PT" sz="28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14:15-15:15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O</a:t>
                      </a:r>
                      <a:r>
                        <a:rPr lang="pt-PT" sz="2800" baseline="0" noProof="0" dirty="0"/>
                        <a:t> último aborto</a:t>
                      </a:r>
                      <a:endParaRPr lang="pt-PT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9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15:15-15:30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b="1" noProof="0" dirty="0"/>
                        <a:t>Intervalo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15:30-16:00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Considerações finais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023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16:00-16:45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Encerramento</a:t>
                      </a:r>
                      <a:r>
                        <a:rPr lang="pt-PT" sz="2800" baseline="0" noProof="0" dirty="0"/>
                        <a:t> do </a:t>
                      </a:r>
                      <a:r>
                        <a:rPr lang="pt-PT" sz="2800" i="1" baseline="0" noProof="0" dirty="0"/>
                        <a:t>workshop</a:t>
                      </a:r>
                      <a:endParaRPr lang="pt-PT" sz="2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9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16:45-17:15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Reunião de balanço dos facilitadores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32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85B73-0DDC-468E-88B6-E5C9C4652E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7650" y="3140076"/>
            <a:ext cx="17068800" cy="8987076"/>
          </a:xfrm>
        </p:spPr>
        <p:txBody>
          <a:bodyPr/>
          <a:lstStyle/>
          <a:p>
            <a:r>
              <a:rPr lang="pt-PT" sz="4400" dirty="0"/>
              <a:t>Antes do início do </a:t>
            </a:r>
            <a:r>
              <a:rPr lang="pt-PT" sz="4400" i="1" dirty="0"/>
              <a:t>workshop</a:t>
            </a:r>
            <a:r>
              <a:rPr lang="pt-PT" sz="4400" dirty="0"/>
              <a:t>, por favor faça o seguinte: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PT" sz="4400" dirty="0"/>
              <a:t>Registe-se usando a folha de registo de participantes 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PT" sz="4400" dirty="0"/>
              <a:t>Crie o seu crachá 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PT" sz="4400" dirty="0"/>
              <a:t>Preencha a avaliação pré-</a:t>
            </a:r>
            <a:r>
              <a:rPr lang="pt-PT" sz="4400" i="1" dirty="0"/>
              <a:t>workshop</a:t>
            </a:r>
            <a:r>
              <a:rPr lang="pt-PT" sz="4400" dirty="0"/>
              <a:t> </a:t>
            </a:r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pt-PT" sz="4400" dirty="0"/>
              <a:t>Em cartões separados, escreva </a:t>
            </a:r>
            <a:r>
              <a:rPr lang="pt-PT" sz="4400" b="1" dirty="0"/>
              <a:t>uma expectativa </a:t>
            </a:r>
            <a:r>
              <a:rPr lang="pt-PT" sz="4400" dirty="0"/>
              <a:t>e </a:t>
            </a:r>
            <a:r>
              <a:rPr lang="pt-PT" sz="4400" b="1" dirty="0"/>
              <a:t>uma hesitação </a:t>
            </a:r>
            <a:r>
              <a:rPr lang="pt-PT" sz="4400" dirty="0"/>
              <a:t>que tem sobre participar neste </a:t>
            </a:r>
            <a:r>
              <a:rPr lang="pt-PT" sz="4400" i="1" dirty="0"/>
              <a:t>workshop </a:t>
            </a:r>
            <a:r>
              <a:rPr lang="pt-PT" sz="4400" dirty="0"/>
              <a:t>- e </a:t>
            </a:r>
            <a:r>
              <a:rPr lang="pt-PT" sz="4400" b="1" dirty="0"/>
              <a:t>uma razão </a:t>
            </a:r>
            <a:r>
              <a:rPr lang="pt-PT" sz="4400" dirty="0"/>
              <a:t>que tem para trabalhar com a sua agência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pt-PT" dirty="0"/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B438A-9496-4D52-BC3D-606872F8F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450" y="1197035"/>
            <a:ext cx="13321990" cy="1015663"/>
          </a:xfrm>
        </p:spPr>
        <p:txBody>
          <a:bodyPr/>
          <a:lstStyle/>
          <a:p>
            <a:r>
              <a:rPr lang="pt-PT" sz="6600" dirty="0"/>
              <a:t>Bem-Vindos!</a:t>
            </a:r>
          </a:p>
        </p:txBody>
      </p:sp>
    </p:spTree>
    <p:extLst>
      <p:ext uri="{BB962C8B-B14F-4D97-AF65-F5344CB8AC3E}">
        <p14:creationId xmlns:p14="http://schemas.microsoft.com/office/powerpoint/2010/main" val="94599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Quebra-gelo: </a:t>
            </a:r>
            <a:r>
              <a:rPr lang="pt-PT" sz="6600" i="1" dirty="0"/>
              <a:t>Continuum</a:t>
            </a:r>
            <a:r>
              <a:rPr lang="pt-PT" sz="6600" dirty="0"/>
              <a:t> de conforto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048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BB4D34-A4F7-4A3B-8137-61CBBBCEA8E0}"/>
              </a:ext>
            </a:extLst>
          </p:cNvPr>
          <p:cNvSpPr txBox="1">
            <a:spLocks/>
          </p:cNvSpPr>
          <p:nvPr/>
        </p:nvSpPr>
        <p:spPr>
          <a:xfrm>
            <a:off x="0" y="7771028"/>
            <a:ext cx="20104100" cy="3538322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3400" kern="0" dirty="0">
                <a:solidFill>
                  <a:schemeClr val="bg1"/>
                </a:solidFill>
              </a:rPr>
              <a:t>     </a:t>
            </a:r>
            <a:r>
              <a:rPr lang="pt-PT" sz="9800" b="1" kern="0" dirty="0">
                <a:solidFill>
                  <a:schemeClr val="bg1"/>
                </a:solidFill>
                <a:latin typeface="Helvetica" pitchFamily="2" charset="0"/>
                <a:cs typeface="Helvetica" panose="020B0604020202020204" pitchFamily="34" charset="0"/>
              </a:rPr>
              <a:t>Intervalo</a:t>
            </a:r>
            <a:r>
              <a:rPr lang="pt-PT" sz="16600" kern="0" dirty="0">
                <a:solidFill>
                  <a:schemeClr val="bg1"/>
                </a:solidFill>
              </a:rPr>
              <a:t> </a:t>
            </a:r>
            <a:r>
              <a:rPr lang="pt-PT" sz="13400" kern="0" dirty="0">
                <a:solidFill>
                  <a:schemeClr val="bg1"/>
                </a:solidFill>
              </a:rPr>
              <a:t>  </a:t>
            </a:r>
            <a:endParaRPr lang="en-US" sz="16600" kern="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static.tumblr.com/9d8c9fdadc8b6ec339dec1e404effe7d/etirrky/P6Gnixvjy/tumblr_static_2zeqg2x7ct6o4sccgowg8040g.png">
            <a:extLst>
              <a:ext uri="{FF2B5EF4-FFF2-40B4-BE49-F238E27FC236}">
                <a16:creationId xmlns:a16="http://schemas.microsoft.com/office/drawing/2014/main" id="{3CC83C78-EC38-4BE2-8DE4-11ADEFFE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521324"/>
            <a:ext cx="7894841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4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397875"/>
            <a:ext cx="17088486" cy="2031325"/>
          </a:xfrm>
        </p:spPr>
        <p:txBody>
          <a:bodyPr/>
          <a:lstStyle/>
          <a:p>
            <a:pPr algn="ctr"/>
            <a:r>
              <a:rPr lang="pt-PT" sz="6600" dirty="0"/>
              <a:t>Crenças pessoais e responsabilidades profissionais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9459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89312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Quatro cantos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4946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275494-034A-4437-BC5A-A37EECF8797B}"/>
              </a:ext>
            </a:extLst>
          </p:cNvPr>
          <p:cNvSpPr txBox="1">
            <a:spLocks/>
          </p:cNvSpPr>
          <p:nvPr/>
        </p:nvSpPr>
        <p:spPr>
          <a:xfrm>
            <a:off x="0" y="7755153"/>
            <a:ext cx="20104100" cy="3538322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9600" b="1" kern="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9600" b="1" kern="0" dirty="0">
                <a:solidFill>
                  <a:schemeClr val="bg1"/>
                </a:solidFill>
                <a:latin typeface="Helvetica" pitchFamily="2" charset="0"/>
                <a:cs typeface="Helvetica" panose="020B0604020202020204" pitchFamily="34" charset="0"/>
              </a:rPr>
              <a:t>Intervalo para o almoço</a:t>
            </a:r>
            <a:r>
              <a:rPr lang="pt-PT" sz="9600" b="1" kern="0" dirty="0">
                <a:solidFill>
                  <a:schemeClr val="bg1"/>
                </a:solidFill>
                <a:latin typeface="Helvetica" pitchFamily="2" charset="0"/>
              </a:rPr>
              <a:t>  </a:t>
            </a:r>
            <a:endParaRPr lang="en-US" sz="9600" b="1" kern="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" name="Picture 4" descr="https://my.uvawise.edu/ICS/icsfs/lunch_icon.png?target=35b95b82-84aa-49b2-a75b-11896bee24f7">
            <a:extLst>
              <a:ext uri="{FF2B5EF4-FFF2-40B4-BE49-F238E27FC236}">
                <a16:creationId xmlns:a16="http://schemas.microsoft.com/office/drawing/2014/main" id="{72517649-F2A1-463A-BDB6-AB63A9AB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49275"/>
            <a:ext cx="6394450" cy="66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77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923330"/>
          </a:xfrm>
        </p:spPr>
        <p:txBody>
          <a:bodyPr/>
          <a:lstStyle/>
          <a:p>
            <a:pPr algn="ctr"/>
            <a:r>
              <a:rPr lang="pt-PT" sz="6000" dirty="0"/>
              <a:t>Falar sobre o aborto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3638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O último aborto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4780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BB4D34-A4F7-4A3B-8137-61CBBBCEA8E0}"/>
              </a:ext>
            </a:extLst>
          </p:cNvPr>
          <p:cNvSpPr txBox="1">
            <a:spLocks/>
          </p:cNvSpPr>
          <p:nvPr/>
        </p:nvSpPr>
        <p:spPr>
          <a:xfrm>
            <a:off x="0" y="7771028"/>
            <a:ext cx="20104100" cy="3538322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kern="0" dirty="0">
                <a:solidFill>
                  <a:schemeClr val="bg1"/>
                </a:solidFill>
              </a:rPr>
              <a:t>     </a:t>
            </a:r>
            <a:r>
              <a:rPr lang="pt-PT" sz="9800" b="1" kern="0" dirty="0">
                <a:solidFill>
                  <a:schemeClr val="bg1"/>
                </a:solidFill>
                <a:latin typeface="Helvetica" pitchFamily="2" charset="0"/>
                <a:cs typeface="Helvetica" panose="020B0604020202020204" pitchFamily="34" charset="0"/>
              </a:rPr>
              <a:t>Intervalo</a:t>
            </a:r>
            <a:r>
              <a:rPr lang="pt-PT" sz="16600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600" kern="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static.tumblr.com/9d8c9fdadc8b6ec339dec1e404effe7d/etirrky/P6Gnixvjy/tumblr_static_2zeqg2x7ct6o4sccgowg8040g.png">
            <a:extLst>
              <a:ext uri="{FF2B5EF4-FFF2-40B4-BE49-F238E27FC236}">
                <a16:creationId xmlns:a16="http://schemas.microsoft.com/office/drawing/2014/main" id="{3CC83C78-EC38-4BE2-8DE4-11ADEFFE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521324"/>
            <a:ext cx="7894841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2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836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Considerações finais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51342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2EAEA-09CF-4F38-A266-B071D08AA3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32250" y="3924697"/>
            <a:ext cx="13258800" cy="5232202"/>
          </a:xfrm>
        </p:spPr>
        <p:txBody>
          <a:bodyPr/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PT" sz="4400" dirty="0"/>
              <a:t>Questões finais?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PT" sz="4400" dirty="0"/>
              <a:t>Por favor preencher: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pt-PT" sz="4400" dirty="0"/>
              <a:t>O formulário de f</a:t>
            </a:r>
            <a:r>
              <a:rPr lang="pt-PT" sz="4400" i="1" dirty="0"/>
              <a:t>eedback </a:t>
            </a:r>
            <a:r>
              <a:rPr lang="pt-PT" sz="4400" dirty="0"/>
              <a:t>do </a:t>
            </a:r>
            <a:r>
              <a:rPr lang="pt-PT" sz="4400" i="1" dirty="0"/>
              <a:t>workshop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pt-PT" sz="4400" dirty="0"/>
              <a:t>A avaliação pós-</a:t>
            </a:r>
            <a:r>
              <a:rPr lang="pt-PT" sz="4400" i="1" dirty="0"/>
              <a:t>workshop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PT" sz="4400" dirty="0"/>
              <a:t>Certificados de conclusão para todos!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F3ABD-8CF7-4524-A18F-FE96A0B6C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82845"/>
            <a:ext cx="14630400" cy="1015663"/>
          </a:xfrm>
        </p:spPr>
        <p:txBody>
          <a:bodyPr/>
          <a:lstStyle/>
          <a:p>
            <a:r>
              <a:rPr lang="pt-PT" sz="6600" dirty="0"/>
              <a:t>Encerramento do </a:t>
            </a:r>
            <a:r>
              <a:rPr lang="pt-PT" sz="6600" i="1" dirty="0"/>
              <a:t>workshop</a:t>
            </a:r>
            <a:endParaRPr lang="pt-PT" sz="6600" dirty="0"/>
          </a:p>
        </p:txBody>
      </p:sp>
    </p:spTree>
    <p:extLst>
      <p:ext uri="{BB962C8B-B14F-4D97-AF65-F5344CB8AC3E}">
        <p14:creationId xmlns:p14="http://schemas.microsoft.com/office/powerpoint/2010/main" val="159196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E603-5EA8-4FC9-B42B-1BE4EBC247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0450" y="3368675"/>
            <a:ext cx="18288000" cy="7078861"/>
          </a:xfrm>
        </p:spPr>
        <p:txBody>
          <a:bodyPr/>
          <a:lstStyle/>
          <a:p>
            <a:r>
              <a:rPr lang="pt-PT" sz="3600" dirty="0"/>
              <a:t>No final do </a:t>
            </a:r>
            <a:r>
              <a:rPr lang="pt-PT" sz="3600" i="1" dirty="0"/>
              <a:t>workshop</a:t>
            </a:r>
            <a:r>
              <a:rPr lang="pt-PT" sz="3600" dirty="0"/>
              <a:t>, os participantes serão capazes de:</a:t>
            </a:r>
          </a:p>
          <a:p>
            <a:pPr marL="685800" lvl="0" indent="-685800">
              <a:buFont typeface="Courier New" panose="02070309020205020404" pitchFamily="49" charset="0"/>
              <a:buChar char="o"/>
            </a:pPr>
            <a:r>
              <a:rPr lang="pt-PT" sz="3600" dirty="0"/>
              <a:t>Articular os seus valores, crenças e atitudes em relação ao aborto e os mantidos por outros.</a:t>
            </a:r>
          </a:p>
          <a:p>
            <a:pPr marL="685800" lvl="0" indent="-685800">
              <a:buFont typeface="Courier New" panose="02070309020205020404" pitchFamily="49" charset="0"/>
              <a:buChar char="o"/>
            </a:pPr>
            <a:r>
              <a:rPr lang="pt-PT" sz="3600" dirty="0"/>
              <a:t>Explicar o problema da gravidez indesejada e do aborto inseguro e como o acesso aos cuidados de aborto seguro ajuda a reduzir a mortalidade e morbilidade materna</a:t>
            </a:r>
          </a:p>
          <a:p>
            <a:pPr marL="685800" lvl="0" indent="-685800">
              <a:buFont typeface="Courier New" panose="02070309020205020404" pitchFamily="49" charset="0"/>
              <a:buChar char="o"/>
            </a:pPr>
            <a:r>
              <a:rPr lang="pt-PT" sz="3600" dirty="0"/>
              <a:t>Descrever a sua responsabilidade profissional na prevenção de mortes maternas e o sofrimento relacionados à gravidez indesejada e ao aborto inseguro como parte da sua função na sua agência </a:t>
            </a:r>
          </a:p>
          <a:p>
            <a:pPr marL="685800" lvl="0" indent="-685800" algn="just">
              <a:buFont typeface="Courier New" panose="02070309020205020404" pitchFamily="49" charset="0"/>
              <a:buChar char="o"/>
            </a:pPr>
            <a:r>
              <a:rPr lang="pt-PT" sz="3600" dirty="0"/>
              <a:t>Assumir compromissos relacionados com as suas contribuições individuais na prestação de cuidados de aborto seguro em projectos de agências relevantes.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D20491-30E9-43E3-88B7-314B0D936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82845"/>
            <a:ext cx="14630400" cy="1015663"/>
          </a:xfrm>
        </p:spPr>
        <p:txBody>
          <a:bodyPr/>
          <a:lstStyle/>
          <a:p>
            <a:r>
              <a:rPr lang="pt-PT" sz="6600" dirty="0"/>
              <a:t>Objectivos</a:t>
            </a:r>
          </a:p>
        </p:txBody>
      </p:sp>
    </p:spTree>
    <p:extLst>
      <p:ext uri="{BB962C8B-B14F-4D97-AF65-F5344CB8AC3E}">
        <p14:creationId xmlns:p14="http://schemas.microsoft.com/office/powerpoint/2010/main" val="65615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F8C0C-6AAF-42C5-819B-79D476F0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82845"/>
            <a:ext cx="14630400" cy="1015663"/>
          </a:xfrm>
        </p:spPr>
        <p:txBody>
          <a:bodyPr/>
          <a:lstStyle/>
          <a:p>
            <a:r>
              <a:rPr lang="pt-PT" sz="6600" dirty="0"/>
              <a:t>Agenda: Dia 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370239-202C-4BAC-8708-A71D6856B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34846"/>
              </p:ext>
            </p:extLst>
          </p:nvPr>
        </p:nvGraphicFramePr>
        <p:xfrm>
          <a:off x="5251450" y="2759075"/>
          <a:ext cx="10058401" cy="75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325">
                  <a:extLst>
                    <a:ext uri="{9D8B030D-6E8A-4147-A177-3AD203B41FA5}">
                      <a16:colId xmlns:a16="http://schemas.microsoft.com/office/drawing/2014/main" val="583570142"/>
                    </a:ext>
                  </a:extLst>
                </a:gridCol>
                <a:gridCol w="6061076">
                  <a:extLst>
                    <a:ext uri="{9D8B030D-6E8A-4147-A177-3AD203B41FA5}">
                      <a16:colId xmlns:a16="http://schemas.microsoft.com/office/drawing/2014/main" val="394300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800" noProof="0" dirty="0"/>
                        <a:t>Duração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noProof="0" dirty="0"/>
                        <a:t>Actividade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5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9:00-10:00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Avaliação pré-</a:t>
                      </a:r>
                      <a:r>
                        <a:rPr lang="pt-PT" sz="2800" i="1" noProof="0" dirty="0"/>
                        <a:t>workshop</a:t>
                      </a:r>
                      <a:r>
                        <a:rPr lang="pt-PT" sz="2800" noProof="0" dirty="0"/>
                        <a:t>, boas-vindas e apresentações, objectivos, agenda </a:t>
                      </a:r>
                    </a:p>
                    <a:p>
                      <a:r>
                        <a:rPr lang="pt-PT" sz="2800" noProof="0" dirty="0"/>
                        <a:t>Quebra-gelo: expectativas</a:t>
                      </a:r>
                      <a:r>
                        <a:rPr lang="pt-PT" sz="2800" baseline="0" noProof="0" dirty="0"/>
                        <a:t> e hesitações</a:t>
                      </a:r>
                      <a:endParaRPr lang="pt-PT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10:00-10:30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Por</a:t>
                      </a:r>
                      <a:r>
                        <a:rPr lang="pt-PT" sz="2800" baseline="0" noProof="0" dirty="0"/>
                        <a:t> que estamos aqui</a:t>
                      </a:r>
                      <a:r>
                        <a:rPr lang="pt-PT" sz="2800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2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10:30-10:45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b="1" noProof="0" dirty="0"/>
                        <a:t>Intervalo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10:45-11:00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Visão geral do aborto inseguro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11:00-12:00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Razões pelas quais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1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12:00-12:30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Cuidados</a:t>
                      </a:r>
                      <a:r>
                        <a:rPr lang="pt-PT" sz="2800" baseline="0" noProof="0" dirty="0"/>
                        <a:t> de aborto</a:t>
                      </a:r>
                      <a:r>
                        <a:rPr lang="pt-PT" sz="2800" noProof="0" dirty="0"/>
                        <a:t> 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5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12:30-13:30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b="1" noProof="0" dirty="0"/>
                        <a:t>Almoço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13:30-14:30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Cruzar</a:t>
                      </a:r>
                      <a:r>
                        <a:rPr lang="pt-PT" sz="2800" baseline="0" noProof="0" dirty="0"/>
                        <a:t> a linha</a:t>
                      </a:r>
                      <a:endParaRPr lang="pt-PT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9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14:30-15:30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Pensar sobre os meus valores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15:30-16:15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Por</a:t>
                      </a:r>
                      <a:r>
                        <a:rPr lang="pt-PT" sz="2800" baseline="0" noProof="0" dirty="0"/>
                        <a:t> que ela morreu</a:t>
                      </a:r>
                      <a:r>
                        <a:rPr lang="pt-PT" sz="2800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16:15-16:30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Encerramento do 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9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16:30-17:00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800" noProof="0" dirty="0"/>
                        <a:t>Reunião de balanço dos facilitadores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9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B2991E-1D90-43EF-BC81-B14171352F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3850" y="5678011"/>
            <a:ext cx="16916400" cy="738664"/>
          </a:xfrm>
        </p:spPr>
        <p:txBody>
          <a:bodyPr/>
          <a:lstStyle/>
          <a:p>
            <a:pPr algn="ctr"/>
            <a:r>
              <a:rPr lang="pt-PT" dirty="0"/>
              <a:t>Por favor, apresente-se ao grupo, de forma breveǃ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CF05F-3DC3-4077-ABCF-60F35064C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782845"/>
            <a:ext cx="14630400" cy="1015663"/>
          </a:xfrm>
        </p:spPr>
        <p:txBody>
          <a:bodyPr/>
          <a:lstStyle/>
          <a:p>
            <a:r>
              <a:rPr lang="pt-PT" sz="6600" dirty="0"/>
              <a:t>Apresentações</a:t>
            </a:r>
          </a:p>
        </p:txBody>
      </p:sp>
    </p:spTree>
    <p:extLst>
      <p:ext uri="{BB962C8B-B14F-4D97-AF65-F5344CB8AC3E}">
        <p14:creationId xmlns:p14="http://schemas.microsoft.com/office/powerpoint/2010/main" val="350205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Quebra-gelo: Expectativas e hesitações</a:t>
            </a:r>
          </a:p>
        </p:txBody>
      </p:sp>
    </p:spTree>
    <p:extLst>
      <p:ext uri="{BB962C8B-B14F-4D97-AF65-F5344CB8AC3E}">
        <p14:creationId xmlns:p14="http://schemas.microsoft.com/office/powerpoint/2010/main" val="95606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9007475"/>
            <a:ext cx="17088486" cy="1015663"/>
          </a:xfrm>
        </p:spPr>
        <p:txBody>
          <a:bodyPr/>
          <a:lstStyle/>
          <a:p>
            <a:pPr algn="ctr"/>
            <a:r>
              <a:rPr lang="pt-PT" sz="6600" dirty="0"/>
              <a:t>Por que estamos aqui?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1696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BB4D34-A4F7-4A3B-8137-61CBBBCEA8E0}"/>
              </a:ext>
            </a:extLst>
          </p:cNvPr>
          <p:cNvSpPr txBox="1">
            <a:spLocks/>
          </p:cNvSpPr>
          <p:nvPr/>
        </p:nvSpPr>
        <p:spPr>
          <a:xfrm>
            <a:off x="0" y="7771028"/>
            <a:ext cx="20104100" cy="3538322"/>
          </a:xfrm>
          <a:prstGeom prst="rect">
            <a:avLst/>
          </a:prstGeom>
          <a:solidFill>
            <a:srgbClr val="4D4D4D">
              <a:alpha val="50196"/>
            </a:srgbClr>
          </a:solidFill>
        </p:spPr>
        <p:txBody>
          <a:bodyPr anchor="ctr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kern="0" dirty="0">
                <a:solidFill>
                  <a:schemeClr val="bg1"/>
                </a:solidFill>
              </a:rPr>
              <a:t>     </a:t>
            </a:r>
            <a:r>
              <a:rPr lang="pt-PT" sz="9800" b="1" kern="0" dirty="0">
                <a:solidFill>
                  <a:schemeClr val="bg1"/>
                </a:solidFill>
                <a:latin typeface="Helvetica" pitchFamily="2" charset="0"/>
                <a:cs typeface="Helvetica" panose="020B0604020202020204" pitchFamily="34" charset="0"/>
              </a:rPr>
              <a:t>Intervalo</a:t>
            </a:r>
            <a:r>
              <a:rPr lang="en-US" sz="20500" kern="0" dirty="0">
                <a:solidFill>
                  <a:schemeClr val="bg1"/>
                </a:solidFill>
              </a:rPr>
              <a:t> </a:t>
            </a:r>
            <a:r>
              <a:rPr lang="en-US" sz="16600" kern="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Picture 2" descr="http://static.tumblr.com/9d8c9fdadc8b6ec339dec1e404effe7d/etirrky/P6Gnixvjy/tumblr_static_2zeqg2x7ct6o4sccgowg8040g.png">
            <a:extLst>
              <a:ext uri="{FF2B5EF4-FFF2-40B4-BE49-F238E27FC236}">
                <a16:creationId xmlns:a16="http://schemas.microsoft.com/office/drawing/2014/main" id="{3CC83C78-EC38-4BE2-8DE4-11ADEFFE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521324"/>
            <a:ext cx="7894841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2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9623-E6FF-4D1A-8774-3FDA9DB0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9007475"/>
            <a:ext cx="18821400" cy="1015663"/>
          </a:xfrm>
        </p:spPr>
        <p:txBody>
          <a:bodyPr/>
          <a:lstStyle/>
          <a:p>
            <a:pPr algn="ctr"/>
            <a:r>
              <a:rPr lang="pt-PT" sz="6600" dirty="0"/>
              <a:t>Visão geral do aborto inseguro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9091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Color Palette">
      <a:dk1>
        <a:srgbClr val="414041"/>
      </a:dk1>
      <a:lt1>
        <a:srgbClr val="FFFFFF"/>
      </a:lt1>
      <a:dk2>
        <a:srgbClr val="00718F"/>
      </a:dk2>
      <a:lt2>
        <a:srgbClr val="EEECE1"/>
      </a:lt2>
      <a:accent1>
        <a:srgbClr val="00AFDB"/>
      </a:accent1>
      <a:accent2>
        <a:srgbClr val="F37B20"/>
      </a:accent2>
      <a:accent3>
        <a:srgbClr val="73C167"/>
      </a:accent3>
      <a:accent4>
        <a:srgbClr val="0069AA"/>
      </a:accent4>
      <a:accent5>
        <a:srgbClr val="22BCB9"/>
      </a:accent5>
      <a:accent6>
        <a:srgbClr val="EC098D"/>
      </a:accent6>
      <a:hlink>
        <a:srgbClr val="F37B20"/>
      </a:hlink>
      <a:folHlink>
        <a:srgbClr val="BCBE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CC06567AFF142B249F573033A2E09" ma:contentTypeVersion="10" ma:contentTypeDescription="Create a new document." ma:contentTypeScope="" ma:versionID="a715cf1df199f47329547a68d6cd0753">
  <xsd:schema xmlns:xsd="http://www.w3.org/2001/XMLSchema" xmlns:xs="http://www.w3.org/2001/XMLSchema" xmlns:p="http://schemas.microsoft.com/office/2006/metadata/properties" xmlns:ns2="eaabc42c-abff-4e10-a1d4-30dd7a9c0116" xmlns:ns3="512b72d9-5c28-4ffa-9aff-e3fde56bbcf5" targetNamespace="http://schemas.microsoft.com/office/2006/metadata/properties" ma:root="true" ma:fieldsID="4a2902fb80033fdb26066bf131e885b3" ns2:_="" ns3:_="">
    <xsd:import namespace="eaabc42c-abff-4e10-a1d4-30dd7a9c0116"/>
    <xsd:import namespace="512b72d9-5c28-4ffa-9aff-e3fde56bb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bc42c-abff-4e10-a1d4-30dd7a9c01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b72d9-5c28-4ffa-9aff-e3fde56bb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02152-29C6-41D6-8A0B-1B0553242CD2}">
  <ds:schemaRefs>
    <ds:schemaRef ds:uri="http://purl.org/dc/terms/"/>
    <ds:schemaRef ds:uri="0270bcda-dce8-49bc-a856-119fc5aef54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41d82c2-1338-4571-9ff5-ea6242eaf7c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5D4C7F-FA77-4853-878B-1289C931E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1CB25B-0E65-43BB-ADB3-0A8B41B471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bc42c-abff-4e10-a1d4-30dd7a9c0116"/>
    <ds:schemaRef ds:uri="512b72d9-5c28-4ffa-9aff-e3fde56bb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1242</Words>
  <Application>Microsoft Macintosh PowerPoint</Application>
  <PresentationFormat>Custom</PresentationFormat>
  <Paragraphs>145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Helvetica</vt:lpstr>
      <vt:lpstr>HELVETICA OBLIQUE</vt:lpstr>
      <vt:lpstr>Wingdings</vt:lpstr>
      <vt:lpstr>Office Theme</vt:lpstr>
      <vt:lpstr>PowerPoint Presentation</vt:lpstr>
      <vt:lpstr>Bem-Vindos!</vt:lpstr>
      <vt:lpstr>Objectivos</vt:lpstr>
      <vt:lpstr>Agenda: Dia 1</vt:lpstr>
      <vt:lpstr>Apresentações</vt:lpstr>
      <vt:lpstr>Quebra-gelo: Expectativas e hesitações</vt:lpstr>
      <vt:lpstr>Por que estamos aqui?</vt:lpstr>
      <vt:lpstr>PowerPoint Presentation</vt:lpstr>
      <vt:lpstr>Visão geral do aborto inseguro</vt:lpstr>
      <vt:lpstr>Razões pelas quais</vt:lpstr>
      <vt:lpstr>Cuidados de aborto 101</vt:lpstr>
      <vt:lpstr>PowerPoint Presentation</vt:lpstr>
      <vt:lpstr>Cruzar a linha</vt:lpstr>
      <vt:lpstr>Pensar sobre os meus valores</vt:lpstr>
      <vt:lpstr>Por que ela morreu?</vt:lpstr>
      <vt:lpstr>Encerramento do dia</vt:lpstr>
      <vt:lpstr>PowerPoint Presentation</vt:lpstr>
      <vt:lpstr>Bem-vindos de volta!</vt:lpstr>
      <vt:lpstr>Agenda: Dia 2</vt:lpstr>
      <vt:lpstr>Quebra-gelo: Continuum de conforto</vt:lpstr>
      <vt:lpstr>PowerPoint Presentation</vt:lpstr>
      <vt:lpstr>Crenças pessoais e responsabilidades profissionais</vt:lpstr>
      <vt:lpstr>Quatro cantos</vt:lpstr>
      <vt:lpstr>PowerPoint Presentation</vt:lpstr>
      <vt:lpstr>Falar sobre o aborto</vt:lpstr>
      <vt:lpstr>O último aborto</vt:lpstr>
      <vt:lpstr>PowerPoint Presentation</vt:lpstr>
      <vt:lpstr>Considerações finais</vt:lpstr>
      <vt:lpstr>Encerramento do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templates</dc:title>
  <dc:creator>Jennifer Colletti</dc:creator>
  <cp:lastModifiedBy>Jamie McLendon</cp:lastModifiedBy>
  <cp:revision>68</cp:revision>
  <dcterms:created xsi:type="dcterms:W3CDTF">2017-08-10T14:53:04Z</dcterms:created>
  <dcterms:modified xsi:type="dcterms:W3CDTF">2021-03-09T15:47:36Z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2017-08-10T00:00:00Z</vt:filetime>
  </property>
  <property fmtid="{D5CDD505-2E9C-101B-9397-08002B2CF9AE}" pid="5" name="ContentTypeId">
    <vt:lpwstr>0x0101008A5CC06567AFF142B249F573033A2E09</vt:lpwstr>
  </property>
</Properties>
</file>