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30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10" r:id="rId50"/>
    <p:sldId id="307" r:id="rId51"/>
    <p:sldId id="308" r:id="rId52"/>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8" autoAdjust="0"/>
    <p:restoredTop sz="84762" autoAdjust="0"/>
  </p:normalViewPr>
  <p:slideViewPr>
    <p:cSldViewPr>
      <p:cViewPr varScale="1">
        <p:scale>
          <a:sx n="60" d="100"/>
          <a:sy n="60" d="100"/>
        </p:scale>
        <p:origin x="240" y="264"/>
      </p:cViewPr>
      <p:guideLst>
        <p:guide orient="horz" pos="2880"/>
        <p:guide pos="2160"/>
      </p:guideLst>
    </p:cSldViewPr>
  </p:slideViewPr>
  <p:outlineViewPr>
    <p:cViewPr>
      <p:scale>
        <a:sx n="33" d="100"/>
        <a:sy n="33" d="100"/>
      </p:scale>
      <p:origin x="0" y="-1896"/>
    </p:cViewPr>
  </p:outlineViewPr>
  <p:notesTextViewPr>
    <p:cViewPr>
      <p:scale>
        <a:sx n="100" d="100"/>
        <a:sy n="100" d="100"/>
      </p:scale>
      <p:origin x="0" y="0"/>
    </p:cViewPr>
  </p:notesTextViewPr>
  <p:sorterViewPr>
    <p:cViewPr>
      <p:scale>
        <a:sx n="100" d="100"/>
        <a:sy n="100" d="100"/>
      </p:scale>
      <p:origin x="0" y="-62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25977EF-BCE4-4F1B-B1AB-552634086171}" type="datetimeFigureOut">
              <a:rPr lang="en-US" smtClean="0"/>
              <a:t>5/5/21</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C22E162-0A57-43B2-BD51-0D1E805B55DC}" type="slidenum">
              <a:rPr lang="en-US" smtClean="0"/>
              <a:t>‹#›</a:t>
            </a:fld>
            <a:endParaRPr lang="en-US"/>
          </a:p>
        </p:txBody>
      </p:sp>
    </p:spTree>
    <p:extLst>
      <p:ext uri="{BB962C8B-B14F-4D97-AF65-F5344CB8AC3E}">
        <p14:creationId xmlns:p14="http://schemas.microsoft.com/office/powerpoint/2010/main" val="272903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0" dirty="0"/>
              <a:t>O conteúdo desta apresentação pertence, em grande parte, ao currículo do Ipas </a:t>
            </a:r>
            <a:r>
              <a:rPr lang="pt-PT" b="0" i="1" dirty="0"/>
              <a:t>Serviços</a:t>
            </a:r>
            <a:r>
              <a:rPr lang="pt-PT" b="0" i="1" baseline="0" dirty="0"/>
              <a:t> (</a:t>
            </a:r>
            <a:r>
              <a:rPr lang="pt-PT" b="0" i="1" dirty="0"/>
              <a:t>Cuidados) Completos de Aborto Centrados na Mulher</a:t>
            </a:r>
            <a:r>
              <a:rPr lang="pt-PT" b="0" dirty="0"/>
              <a:t>. (A capa do manual do formador está parcialmente fotografada</a:t>
            </a:r>
            <a:r>
              <a:rPr lang="pt-PT" b="0" baseline="0" dirty="0"/>
              <a:t> </a:t>
            </a:r>
            <a:r>
              <a:rPr lang="pt-PT" b="0" dirty="0"/>
              <a:t>neste </a:t>
            </a:r>
            <a:r>
              <a:rPr lang="pt-PT" b="0" i="1" dirty="0"/>
              <a:t>slide</a:t>
            </a:r>
            <a:r>
              <a:rPr lang="pt-PT" b="0" dirty="0"/>
              <a:t>.</a:t>
            </a:r>
            <a:r>
              <a:rPr lang="en-US" dirty="0"/>
              <a:t>)</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2</a:t>
            </a:fld>
            <a:endParaRPr lang="en-US"/>
          </a:p>
        </p:txBody>
      </p:sp>
    </p:spTree>
    <p:extLst>
      <p:ext uri="{BB962C8B-B14F-4D97-AF65-F5344CB8AC3E}">
        <p14:creationId xmlns:p14="http://schemas.microsoft.com/office/powerpoint/2010/main" val="417673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0" dirty="0"/>
              <a:t>Actualmente, temos tecnologias excelentes que são acessíveis, eficazes, seguras e têm inúmeras evidências de que podem ser oferecidas com segurança e eficácia em contextos de poucos recursos ao nível de cuidados</a:t>
            </a:r>
            <a:r>
              <a:rPr lang="pt-PT" sz="1200" b="0" baseline="0" dirty="0"/>
              <a:t> </a:t>
            </a:r>
            <a:r>
              <a:rPr lang="pt-PT" sz="1200" b="0" dirty="0"/>
              <a:t>primários</a:t>
            </a:r>
            <a:r>
              <a:rPr lang="en-US" sz="1200" dirty="0"/>
              <a:t>.</a:t>
            </a:r>
          </a:p>
          <a:p>
            <a:endParaRPr lang="en-US" sz="1200" dirty="0"/>
          </a:p>
          <a:p>
            <a:r>
              <a:rPr lang="pt-PT" sz="1200" b="0" dirty="0"/>
              <a:t>A OMS recomenda a aspiração manual intra-uterina (</a:t>
            </a:r>
            <a:r>
              <a:rPr lang="pt-PT" sz="1200" b="0" dirty="0" err="1"/>
              <a:t>AMIU</a:t>
            </a:r>
            <a:r>
              <a:rPr lang="pt-PT" sz="1200" b="0" dirty="0"/>
              <a:t>) e o aborto medicamentoso com </a:t>
            </a:r>
            <a:r>
              <a:rPr lang="pt-PT" sz="1200" b="0" dirty="0" err="1"/>
              <a:t>mifepristona</a:t>
            </a:r>
            <a:r>
              <a:rPr lang="pt-PT" sz="1200" b="0" baseline="0" dirty="0"/>
              <a:t> </a:t>
            </a:r>
            <a:r>
              <a:rPr lang="pt-PT" sz="1200" b="0" dirty="0"/>
              <a:t>+ </a:t>
            </a:r>
            <a:r>
              <a:rPr lang="pt-PT" sz="1200" b="0" dirty="0" err="1"/>
              <a:t>misoprostol</a:t>
            </a:r>
            <a:r>
              <a:rPr lang="pt-PT" sz="1200" b="0" dirty="0"/>
              <a:t> como métodos primários no primeiro trimestre</a:t>
            </a:r>
            <a:r>
              <a:rPr lang="en-US" sz="1200" dirty="0"/>
              <a:t>.  </a:t>
            </a:r>
          </a:p>
          <a:p>
            <a:endParaRPr lang="en-US" sz="1200" dirty="0"/>
          </a:p>
          <a:p>
            <a:r>
              <a:rPr lang="pt-PT" sz="1200" dirty="0"/>
              <a:t>Onde </a:t>
            </a:r>
            <a:r>
              <a:rPr lang="pt-PT" sz="1200" dirty="0" err="1"/>
              <a:t>mifepristona</a:t>
            </a:r>
            <a:r>
              <a:rPr lang="pt-PT" sz="1200" dirty="0"/>
              <a:t> não estiver disponível, pode-se</a:t>
            </a:r>
            <a:r>
              <a:rPr lang="pt-PT" sz="1200" baseline="0" dirty="0"/>
              <a:t> usar </a:t>
            </a:r>
            <a:r>
              <a:rPr lang="pt-PT" sz="1200" dirty="0" err="1"/>
              <a:t>misoprostol</a:t>
            </a:r>
            <a:r>
              <a:rPr lang="pt-PT" sz="1200" dirty="0"/>
              <a:t> isolado</a:t>
            </a:r>
            <a:r>
              <a:rPr lang="en-US" sz="1200" dirty="0"/>
              <a:t>.</a:t>
            </a:r>
          </a:p>
          <a:p>
            <a:endParaRPr lang="en-US" sz="1200" dirty="0"/>
          </a:p>
          <a:p>
            <a:r>
              <a:rPr lang="en-US" sz="1200" dirty="0"/>
              <a:t>[</a:t>
            </a:r>
            <a:r>
              <a:rPr lang="en-US" sz="1200" dirty="0" err="1"/>
              <a:t>INDIQUE</a:t>
            </a:r>
            <a:r>
              <a:rPr lang="pt-PT" sz="1200" dirty="0"/>
              <a:t> A EFICÁCIA DOS MÉTODOS LISTADOS NO </a:t>
            </a:r>
            <a:r>
              <a:rPr lang="pt-PT" sz="1200" i="1" dirty="0"/>
              <a:t>SLIDE</a:t>
            </a:r>
            <a:r>
              <a:rPr lang="en-US" sz="1200" dirty="0"/>
              <a:t>]</a:t>
            </a:r>
          </a:p>
          <a:p>
            <a:endParaRPr lang="en-US" sz="1200" dirty="0"/>
          </a:p>
          <a:p>
            <a:r>
              <a:rPr lang="pt-PT" sz="1200" dirty="0"/>
              <a:t>Todos esses métodos são apropriados em contextos de crise </a:t>
            </a:r>
            <a:r>
              <a:rPr lang="pt-PT" sz="1200" dirty="0" err="1"/>
              <a:t>pelas</a:t>
            </a:r>
            <a:r>
              <a:rPr lang="pt-PT" sz="1200" dirty="0"/>
              <a:t> razões que você</a:t>
            </a:r>
            <a:r>
              <a:rPr lang="pt-PT" sz="1200" baseline="0" dirty="0"/>
              <a:t> </a:t>
            </a:r>
            <a:r>
              <a:rPr lang="pt-PT" sz="1200" dirty="0"/>
              <a:t>vê aqui</a:t>
            </a:r>
            <a:r>
              <a:rPr lang="en-US" sz="1200" dirty="0"/>
              <a:t>. </a:t>
            </a:r>
          </a:p>
          <a:p>
            <a:endParaRPr lang="en-US" sz="1200" dirty="0"/>
          </a:p>
          <a:p>
            <a:r>
              <a:rPr lang="pt-PT" sz="1200" b="0" dirty="0" err="1"/>
              <a:t>AMIU</a:t>
            </a:r>
            <a:r>
              <a:rPr lang="pt-PT" sz="1200" b="0" dirty="0"/>
              <a:t> e aborto medicamentoso não são complicados de realizar. Eles não requerem água corrente. Eles não requerem energia</a:t>
            </a:r>
            <a:r>
              <a:rPr lang="pt-PT" sz="1200" b="0" baseline="0" dirty="0"/>
              <a:t> eléctrica </a:t>
            </a:r>
            <a:r>
              <a:rPr lang="pt-PT" sz="1200" b="0" dirty="0"/>
              <a:t>ou equipamento sofisticado. E podem ser feitos por diferentes quadros do</a:t>
            </a:r>
            <a:r>
              <a:rPr lang="pt-PT" sz="1200" b="0" baseline="0" dirty="0"/>
              <a:t> pessoal de saúde</a:t>
            </a:r>
            <a:r>
              <a:rPr lang="pt-PT" sz="1200" b="0" dirty="0"/>
              <a:t>, como enfermeiros, parteiras e profissionais</a:t>
            </a:r>
            <a:r>
              <a:rPr lang="pt-PT" sz="1200" b="0" baseline="0" dirty="0"/>
              <a:t> de saúde</a:t>
            </a:r>
            <a:r>
              <a:rPr lang="pt-PT" sz="1200" b="0" dirty="0"/>
              <a:t>, sem diferença na eficácia e nas taxas de complicações em comparação com os médicos</a:t>
            </a:r>
            <a:r>
              <a:rPr lang="en-US" sz="1200" dirty="0"/>
              <a:t>. </a:t>
            </a:r>
          </a:p>
          <a:p>
            <a:endParaRPr lang="en-US" sz="1200" dirty="0"/>
          </a:p>
          <a:p>
            <a:r>
              <a:rPr lang="pt-PT" sz="1200" b="0" dirty="0" err="1"/>
              <a:t>AMIU</a:t>
            </a:r>
            <a:r>
              <a:rPr lang="pt-PT" sz="1200" b="0" dirty="0"/>
              <a:t> e o aborto medicamentoso podem ser realizados num centro de saúde, em qualquer unidade sanitária que presta Serviços/Cuidados Obstétricos de Emergência Básicos e Neonatais ou outros serviços afins e certamente em hospitais</a:t>
            </a:r>
            <a:r>
              <a:rPr lang="en-US" sz="1200" dirty="0"/>
              <a:t>.</a:t>
            </a:r>
          </a:p>
          <a:p>
            <a:endParaRPr lang="en-US" sz="1200" dirty="0"/>
          </a:p>
          <a:p>
            <a:r>
              <a:rPr lang="en-US" sz="1200" b="0" dirty="0" err="1"/>
              <a:t>AMIU</a:t>
            </a:r>
            <a:r>
              <a:rPr lang="en-US" sz="1200" b="0" dirty="0"/>
              <a:t> e misoprostol </a:t>
            </a:r>
            <a:r>
              <a:rPr lang="pt-PT" sz="1200" b="0" dirty="0"/>
              <a:t> já estão disponíveis no</a:t>
            </a:r>
            <a:r>
              <a:rPr lang="pt-PT" sz="1200" b="0" i="1" dirty="0"/>
              <a:t> kit </a:t>
            </a:r>
            <a:r>
              <a:rPr lang="pt-PT" sz="1200" b="0" dirty="0"/>
              <a:t>de Saúde Reprodutiva rotulado para tratamento de aborto espontâneo e complicações do aborto</a:t>
            </a:r>
            <a:r>
              <a:rPr lang="en-US" sz="1200" dirty="0"/>
              <a:t>. </a:t>
            </a:r>
          </a:p>
          <a:p>
            <a:endParaRPr lang="en-US" sz="1200" dirty="0"/>
          </a:p>
          <a:p>
            <a:r>
              <a:rPr lang="pt-PT" sz="1200" b="0" dirty="0"/>
              <a:t>Em breve, </a:t>
            </a:r>
            <a:r>
              <a:rPr lang="pt-PT" sz="1200" b="0" dirty="0" err="1"/>
              <a:t>mifepristona</a:t>
            </a:r>
            <a:r>
              <a:rPr lang="pt-PT" sz="1200" b="0" dirty="0"/>
              <a:t> estará disponível para encomenda através do Sistema de </a:t>
            </a:r>
            <a:r>
              <a:rPr lang="pt-PT" sz="1200" b="0" i="1" dirty="0"/>
              <a:t>kit</a:t>
            </a:r>
            <a:r>
              <a:rPr lang="pt-PT" sz="1200" b="0" dirty="0"/>
              <a:t> </a:t>
            </a:r>
            <a:r>
              <a:rPr lang="pt-PT" sz="1200" b="0" dirty="0" err="1"/>
              <a:t>UNFPA</a:t>
            </a:r>
            <a:r>
              <a:rPr lang="pt-PT" sz="1200" b="0" dirty="0"/>
              <a:t> </a:t>
            </a:r>
            <a:r>
              <a:rPr lang="pt-PT" sz="1200" b="0" dirty="0" err="1"/>
              <a:t>RH</a:t>
            </a:r>
            <a:r>
              <a:rPr lang="pt-PT" sz="1200" b="0" dirty="0"/>
              <a:t> como um produto adicional onde for aprovado no país</a:t>
            </a:r>
            <a:r>
              <a:rPr lang="en-US" sz="1200" dirty="0"/>
              <a:t>. </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13</a:t>
            </a:fld>
            <a:endParaRPr lang="en-US"/>
          </a:p>
        </p:txBody>
      </p:sp>
    </p:spTree>
    <p:extLst>
      <p:ext uri="{BB962C8B-B14F-4D97-AF65-F5344CB8AC3E}">
        <p14:creationId xmlns:p14="http://schemas.microsoft.com/office/powerpoint/2010/main" val="357287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Reveja</a:t>
            </a:r>
            <a:r>
              <a:rPr lang="en-US" dirty="0"/>
              <a:t> </a:t>
            </a:r>
            <a:r>
              <a:rPr lang="en-US" baseline="0" dirty="0"/>
              <a:t>o </a:t>
            </a:r>
            <a:r>
              <a:rPr lang="en-US" baseline="0" dirty="0" err="1"/>
              <a:t>conteúdo</a:t>
            </a:r>
            <a:r>
              <a:rPr lang="en-US" baseline="0" dirty="0"/>
              <a:t> do</a:t>
            </a:r>
            <a:r>
              <a:rPr lang="en-US" i="1" baseline="0" dirty="0"/>
              <a:t> </a:t>
            </a:r>
            <a:r>
              <a:rPr lang="en-US" i="1" dirty="0"/>
              <a:t>slide</a:t>
            </a:r>
            <a:r>
              <a:rPr lang="en-US" dirty="0"/>
              <a:t>]</a:t>
            </a:r>
          </a:p>
        </p:txBody>
      </p:sp>
      <p:sp>
        <p:nvSpPr>
          <p:cNvPr id="4" name="Slide Number Placeholder 3"/>
          <p:cNvSpPr>
            <a:spLocks noGrp="1"/>
          </p:cNvSpPr>
          <p:nvPr>
            <p:ph type="sldNum" sz="quarter" idx="10"/>
          </p:nvPr>
        </p:nvSpPr>
        <p:spPr/>
        <p:txBody>
          <a:bodyPr/>
          <a:lstStyle/>
          <a:p>
            <a:fld id="{AC22E162-0A57-43B2-BD51-0D1E805B55DC}" type="slidenum">
              <a:rPr lang="en-US" smtClean="0"/>
              <a:t>14</a:t>
            </a:fld>
            <a:endParaRPr lang="en-US"/>
          </a:p>
        </p:txBody>
      </p:sp>
    </p:spTree>
    <p:extLst>
      <p:ext uri="{BB962C8B-B14F-4D97-AF65-F5344CB8AC3E}">
        <p14:creationId xmlns:p14="http://schemas.microsoft.com/office/powerpoint/2010/main" val="74279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i="0" kern="1200" dirty="0">
                <a:solidFill>
                  <a:schemeClr val="tx1"/>
                </a:solidFill>
                <a:effectLst/>
                <a:latin typeface="+mn-lt"/>
                <a:ea typeface="+mn-ea"/>
                <a:cs typeface="+mn-cs"/>
              </a:rPr>
              <a:t>Explique que o método de esvaziamento intra-uterino que uma mulher usa é determinado pela disponibilidade da aspiração intra-uterina ou de métodos medicamentosos, a elegibilidade médica da mulher para os métodos com base na sua condição clínica e suas preferências, incluindo a sua escolha de método contraceptivo.</a:t>
            </a:r>
          </a:p>
          <a:p>
            <a:endParaRPr lang="en-US" sz="1200" i="0" kern="1200" dirty="0">
              <a:solidFill>
                <a:schemeClr val="tx1"/>
              </a:solidFill>
              <a:effectLst/>
              <a:latin typeface="+mn-lt"/>
              <a:ea typeface="+mn-ea"/>
              <a:cs typeface="+mn-cs"/>
            </a:endParaRPr>
          </a:p>
          <a:p>
            <a:pPr marL="0" indent="0">
              <a:buFont typeface="Arial" panose="020B0604020202020204" pitchFamily="34" charset="0"/>
              <a:buNone/>
            </a:pPr>
            <a:r>
              <a:rPr lang="pt-PT" dirty="0"/>
              <a:t>O tipo de método contraceptivo que a mulher deseja pode determinar o tipo de método de </a:t>
            </a:r>
            <a:r>
              <a:rPr lang="pt-PT" dirty="0" err="1"/>
              <a:t>EIU</a:t>
            </a:r>
            <a:r>
              <a:rPr lang="pt-PT" dirty="0"/>
              <a:t>. Por exemplo, se quiser um DIU, precisará ter </a:t>
            </a:r>
            <a:r>
              <a:rPr lang="pt-PT" dirty="0" err="1"/>
              <a:t>AMIU</a:t>
            </a:r>
            <a:r>
              <a:rPr lang="pt-PT" dirty="0"/>
              <a:t> caso</a:t>
            </a:r>
            <a:r>
              <a:rPr lang="pt-PT" baseline="0" dirty="0"/>
              <a:t> queira </a:t>
            </a:r>
            <a:r>
              <a:rPr lang="pt-PT" dirty="0"/>
              <a:t>que o DIU seja colocado no mesmo dia. Se ela escolher o aborto medicamentoso, terá que voltar numa semana ou mais, assim que não estiver mais grávida para colocar o DIU</a:t>
            </a:r>
            <a:r>
              <a:rPr lang="en-US" dirty="0"/>
              <a:t>.</a:t>
            </a:r>
          </a:p>
          <a:p>
            <a:endParaRPr lang="en-US" sz="1200" i="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t>
            </a:r>
            <a:r>
              <a:rPr lang="en-US" sz="1200" i="0" kern="1200" dirty="0" err="1">
                <a:solidFill>
                  <a:schemeClr val="tx1"/>
                </a:solidFill>
                <a:effectLst/>
                <a:latin typeface="+mn-lt"/>
                <a:ea typeface="+mn-ea"/>
                <a:cs typeface="+mn-cs"/>
              </a:rPr>
              <a:t>REVEJA</a:t>
            </a:r>
            <a:r>
              <a:rPr lang="pt-PT" b="0" dirty="0">
                <a:solidFill>
                  <a:srgbClr val="FF0000"/>
                </a:solidFill>
              </a:rPr>
              <a:t> E</a:t>
            </a:r>
            <a:r>
              <a:rPr lang="pt-PT" b="0" baseline="0" dirty="0">
                <a:solidFill>
                  <a:srgbClr val="FF0000"/>
                </a:solidFill>
              </a:rPr>
              <a:t> DEBATA SOBRE </a:t>
            </a:r>
            <a:r>
              <a:rPr lang="pt-PT" b="0" dirty="0">
                <a:solidFill>
                  <a:srgbClr val="FF0000"/>
                </a:solidFill>
              </a:rPr>
              <a:t>O </a:t>
            </a:r>
            <a:r>
              <a:rPr lang="pt-PT" b="0" i="1" dirty="0">
                <a:solidFill>
                  <a:srgbClr val="FF0000"/>
                </a:solidFill>
              </a:rPr>
              <a:t>SLIDE</a:t>
            </a:r>
            <a:r>
              <a:rPr lang="pt-PT" b="0" dirty="0">
                <a:solidFill>
                  <a:srgbClr val="FF0000"/>
                </a:solidFill>
              </a:rPr>
              <a:t>, QUANDO NECESSÁRIO</a:t>
            </a:r>
            <a:r>
              <a:rPr lang="en-US" sz="1200" i="0" kern="1200" dirty="0">
                <a:solidFill>
                  <a:schemeClr val="tx1"/>
                </a:solidFill>
                <a:effectLst/>
                <a:latin typeface="+mn-lt"/>
                <a:ea typeface="+mn-ea"/>
                <a:cs typeface="+mn-cs"/>
              </a:rPr>
              <a:t>]</a:t>
            </a:r>
          </a:p>
          <a:p>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15</a:t>
            </a:fld>
            <a:endParaRPr lang="en-US"/>
          </a:p>
        </p:txBody>
      </p:sp>
    </p:spTree>
    <p:extLst>
      <p:ext uri="{BB962C8B-B14F-4D97-AF65-F5344CB8AC3E}">
        <p14:creationId xmlns:p14="http://schemas.microsoft.com/office/powerpoint/2010/main" val="114118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noProof="0" dirty="0"/>
              <a:t>O</a:t>
            </a:r>
            <a:r>
              <a:rPr lang="pt-PT" baseline="0" noProof="0" dirty="0"/>
              <a:t> aspirador manual intra-uterino</a:t>
            </a:r>
            <a:r>
              <a:rPr lang="pt-PT" noProof="0" dirty="0"/>
              <a:t> (</a:t>
            </a:r>
            <a:r>
              <a:rPr lang="pt-PT" noProof="0" dirty="0" err="1"/>
              <a:t>AMIU</a:t>
            </a:r>
            <a:r>
              <a:rPr lang="pt-PT" noProof="0" dirty="0"/>
              <a:t>) </a:t>
            </a:r>
            <a:r>
              <a:rPr lang="pt-PT" sz="1200" kern="1200" noProof="0" dirty="0">
                <a:solidFill>
                  <a:schemeClr val="tx1"/>
                </a:solidFill>
                <a:effectLst/>
                <a:latin typeface="+mn-lt"/>
                <a:ea typeface="+mn-ea"/>
                <a:cs typeface="+mn-cs"/>
              </a:rPr>
              <a:t>remove o conteúdo do útero através de uma cânula ligada a um dispositivo portátil que contém um vácuo que é criado manualmente. A fonte do vácuo é portátil e não precisa de energia eléctrica para funcionar</a:t>
            </a:r>
            <a:r>
              <a:rPr lang="pt-PT" noProof="0" dirty="0"/>
              <a:t>.</a:t>
            </a:r>
          </a:p>
          <a:p>
            <a:endParaRPr lang="pt-PT" noProof="0" dirty="0"/>
          </a:p>
        </p:txBody>
      </p:sp>
      <p:sp>
        <p:nvSpPr>
          <p:cNvPr id="4" name="Slide Number Placeholder 3"/>
          <p:cNvSpPr>
            <a:spLocks noGrp="1"/>
          </p:cNvSpPr>
          <p:nvPr>
            <p:ph type="sldNum" sz="quarter" idx="10"/>
          </p:nvPr>
        </p:nvSpPr>
        <p:spPr/>
        <p:txBody>
          <a:bodyPr/>
          <a:lstStyle/>
          <a:p>
            <a:fld id="{AC22E162-0A57-43B2-BD51-0D1E805B55DC}" type="slidenum">
              <a:rPr lang="en-US" smtClean="0"/>
              <a:t>16</a:t>
            </a:fld>
            <a:endParaRPr lang="en-US"/>
          </a:p>
        </p:txBody>
      </p:sp>
    </p:spTree>
    <p:extLst>
      <p:ext uri="{BB962C8B-B14F-4D97-AF65-F5344CB8AC3E}">
        <p14:creationId xmlns:p14="http://schemas.microsoft.com/office/powerpoint/2010/main" val="368958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[Reveja </a:t>
            </a:r>
            <a:r>
              <a:rPr lang="pt-PT" baseline="0" noProof="0" dirty="0"/>
              <a:t>o conteúdo no</a:t>
            </a:r>
            <a:r>
              <a:rPr lang="pt-PT" i="1" baseline="0" noProof="0" dirty="0"/>
              <a:t> </a:t>
            </a:r>
            <a:r>
              <a:rPr lang="pt-PT" i="1" noProof="0" dirty="0"/>
              <a:t>slide</a:t>
            </a:r>
            <a:r>
              <a:rPr lang="pt-PT" noProof="0" dirty="0"/>
              <a:t>]</a:t>
            </a:r>
          </a:p>
        </p:txBody>
      </p:sp>
      <p:sp>
        <p:nvSpPr>
          <p:cNvPr id="4" name="Slide Number Placeholder 3"/>
          <p:cNvSpPr>
            <a:spLocks noGrp="1"/>
          </p:cNvSpPr>
          <p:nvPr>
            <p:ph type="sldNum" sz="quarter" idx="10"/>
          </p:nvPr>
        </p:nvSpPr>
        <p:spPr/>
        <p:txBody>
          <a:bodyPr/>
          <a:lstStyle/>
          <a:p>
            <a:fld id="{AC22E162-0A57-43B2-BD51-0D1E805B55DC}" type="slidenum">
              <a:rPr lang="en-US" smtClean="0"/>
              <a:t>17</a:t>
            </a:fld>
            <a:endParaRPr lang="en-US"/>
          </a:p>
        </p:txBody>
      </p:sp>
    </p:spTree>
    <p:extLst>
      <p:ext uri="{BB962C8B-B14F-4D97-AF65-F5344CB8AC3E}">
        <p14:creationId xmlns:p14="http://schemas.microsoft.com/office/powerpoint/2010/main" val="3087702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18</a:t>
            </a:fld>
            <a:endParaRPr lang="en-US"/>
          </a:p>
        </p:txBody>
      </p:sp>
    </p:spTree>
    <p:extLst>
      <p:ext uri="{BB962C8B-B14F-4D97-AF65-F5344CB8AC3E}">
        <p14:creationId xmlns:p14="http://schemas.microsoft.com/office/powerpoint/2010/main" val="228921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[Reveja</a:t>
            </a:r>
            <a:r>
              <a:rPr lang="pt-PT" baseline="0" noProof="0" dirty="0"/>
              <a:t> o conteúdo no</a:t>
            </a:r>
            <a:r>
              <a:rPr lang="pt-PT" noProof="0" dirty="0"/>
              <a:t> </a:t>
            </a:r>
            <a:r>
              <a:rPr lang="pt-PT" i="1" noProof="0" dirty="0"/>
              <a:t>slide</a:t>
            </a:r>
            <a:r>
              <a:rPr lang="pt-PT" noProof="0" dirty="0"/>
              <a:t>]</a:t>
            </a:r>
          </a:p>
        </p:txBody>
      </p:sp>
      <p:sp>
        <p:nvSpPr>
          <p:cNvPr id="4" name="Slide Number Placeholder 3"/>
          <p:cNvSpPr>
            <a:spLocks noGrp="1"/>
          </p:cNvSpPr>
          <p:nvPr>
            <p:ph type="sldNum" sz="quarter" idx="10"/>
          </p:nvPr>
        </p:nvSpPr>
        <p:spPr/>
        <p:txBody>
          <a:bodyPr/>
          <a:lstStyle/>
          <a:p>
            <a:fld id="{AC22E162-0A57-43B2-BD51-0D1E805B55DC}" type="slidenum">
              <a:rPr lang="en-US" smtClean="0"/>
              <a:t>19</a:t>
            </a:fld>
            <a:endParaRPr lang="en-US"/>
          </a:p>
        </p:txBody>
      </p:sp>
    </p:spTree>
    <p:extLst>
      <p:ext uri="{BB962C8B-B14F-4D97-AF65-F5344CB8AC3E}">
        <p14:creationId xmlns:p14="http://schemas.microsoft.com/office/powerpoint/2010/main" val="2856676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Existem dois medicamentos envolvidos no aborto medicamentoso: mifepristona e misoprostol. Usar os dois medicamentos em</a:t>
            </a:r>
            <a:r>
              <a:rPr lang="pt-PT" baseline="0" noProof="0" dirty="0"/>
              <a:t> conjunto</a:t>
            </a:r>
            <a:r>
              <a:rPr lang="pt-PT" noProof="0" dirty="0"/>
              <a:t> é mais eficaz e é o método recomendado quando os dois estiverem disponíveis. Contudo, pode</a:t>
            </a:r>
            <a:r>
              <a:rPr lang="pt-PT" baseline="0" noProof="0" dirty="0"/>
              <a:t> ser usado misoprostol isolado quando </a:t>
            </a:r>
            <a:r>
              <a:rPr lang="pt-PT" noProof="0" dirty="0"/>
              <a:t>mifepristona não</a:t>
            </a:r>
            <a:r>
              <a:rPr lang="pt-PT" baseline="0" noProof="0" dirty="0"/>
              <a:t> estiver disponível.</a:t>
            </a:r>
            <a:endParaRPr lang="pt-PT" noProof="0" dirty="0"/>
          </a:p>
        </p:txBody>
      </p:sp>
      <p:sp>
        <p:nvSpPr>
          <p:cNvPr id="4" name="Slide Number Placeholder 3"/>
          <p:cNvSpPr>
            <a:spLocks noGrp="1"/>
          </p:cNvSpPr>
          <p:nvPr>
            <p:ph type="sldNum" sz="quarter" idx="10"/>
          </p:nvPr>
        </p:nvSpPr>
        <p:spPr/>
        <p:txBody>
          <a:bodyPr/>
          <a:lstStyle/>
          <a:p>
            <a:fld id="{AC22E162-0A57-43B2-BD51-0D1E805B55DC}" type="slidenum">
              <a:rPr lang="en-US" smtClean="0"/>
              <a:t>20</a:t>
            </a:fld>
            <a:endParaRPr lang="en-US"/>
          </a:p>
        </p:txBody>
      </p:sp>
    </p:spTree>
    <p:extLst>
      <p:ext uri="{BB962C8B-B14F-4D97-AF65-F5344CB8AC3E}">
        <p14:creationId xmlns:p14="http://schemas.microsoft.com/office/powerpoint/2010/main" val="1793412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Medicamentos como mifepristona e o misoprostol amolecem o colo do útero e estimulam contracções uterinas, o que causa a expulsão do conteúdo do útero. Além</a:t>
            </a:r>
            <a:r>
              <a:rPr lang="pt-PT" baseline="0" noProof="0" dirty="0"/>
              <a:t> disso</a:t>
            </a:r>
            <a:r>
              <a:rPr lang="pt-PT" noProof="0" dirty="0"/>
              <a:t>, mifepristona bloqueia a</a:t>
            </a:r>
            <a:r>
              <a:rPr lang="pt-PT" baseline="0" noProof="0" dirty="0"/>
              <a:t> acção da progesterona no útero</a:t>
            </a:r>
            <a:r>
              <a:rPr lang="pt-PT" noProof="0" dirty="0"/>
              <a:t>, </a:t>
            </a:r>
            <a:r>
              <a:rPr lang="pt-PT" sz="1200" kern="1200" noProof="0" dirty="0">
                <a:solidFill>
                  <a:schemeClr val="tx1"/>
                </a:solidFill>
                <a:effectLst/>
                <a:latin typeface="+mn-lt"/>
                <a:ea typeface="+mn-ea"/>
                <a:cs typeface="+mn-cs"/>
              </a:rPr>
              <a:t>levando à interrupção da gravidez</a:t>
            </a:r>
            <a:r>
              <a:rPr lang="pt-PT" noProof="0" dirty="0"/>
              <a:t>.</a:t>
            </a:r>
          </a:p>
          <a:p>
            <a:endParaRPr lang="pt-PT" noProof="0" dirty="0"/>
          </a:p>
          <a:p>
            <a:endParaRPr lang="pt-PT" noProof="0" dirty="0"/>
          </a:p>
          <a:p>
            <a:r>
              <a:rPr lang="pt-PT" noProof="0" dirty="0"/>
              <a:t>[Reveja</a:t>
            </a:r>
            <a:r>
              <a:rPr lang="pt-PT" baseline="0" noProof="0" dirty="0"/>
              <a:t> o conteúdo do</a:t>
            </a:r>
            <a:r>
              <a:rPr lang="pt-PT" noProof="0" dirty="0"/>
              <a:t> </a:t>
            </a:r>
            <a:r>
              <a:rPr lang="pt-PT" i="1" noProof="0" dirty="0"/>
              <a:t>slide,</a:t>
            </a:r>
            <a:r>
              <a:rPr lang="pt-PT" noProof="0" dirty="0"/>
              <a:t> quando</a:t>
            </a:r>
            <a:r>
              <a:rPr lang="pt-PT" baseline="0" noProof="0" dirty="0"/>
              <a:t> necessário</a:t>
            </a:r>
            <a:r>
              <a:rPr lang="pt-PT" altLang="en-US" noProof="0" dirty="0">
                <a:ea typeface="ＭＳ Ｐゴシック" pitchFamily="34" charset="-128"/>
              </a:rPr>
              <a:t>]</a:t>
            </a:r>
          </a:p>
          <a:p>
            <a:endParaRPr lang="pt-PT" noProof="0" dirty="0"/>
          </a:p>
        </p:txBody>
      </p:sp>
      <p:sp>
        <p:nvSpPr>
          <p:cNvPr id="4" name="Slide Number Placeholder 3"/>
          <p:cNvSpPr>
            <a:spLocks noGrp="1"/>
          </p:cNvSpPr>
          <p:nvPr>
            <p:ph type="sldNum" sz="quarter" idx="10"/>
          </p:nvPr>
        </p:nvSpPr>
        <p:spPr/>
        <p:txBody>
          <a:bodyPr/>
          <a:lstStyle/>
          <a:p>
            <a:fld id="{AC22E162-0A57-43B2-BD51-0D1E805B55DC}" type="slidenum">
              <a:rPr lang="en-US" smtClean="0"/>
              <a:t>21</a:t>
            </a:fld>
            <a:endParaRPr lang="en-US"/>
          </a:p>
        </p:txBody>
      </p:sp>
    </p:spTree>
    <p:extLst>
      <p:ext uri="{BB962C8B-B14F-4D97-AF65-F5344CB8AC3E}">
        <p14:creationId xmlns:p14="http://schemas.microsoft.com/office/powerpoint/2010/main" val="3987605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O aborto medicamentoso com um regime combinado de mifepristona e misoprostol ou misoprostol isolado é seguro e eficaz. As taxas aqui</a:t>
            </a:r>
            <a:r>
              <a:rPr lang="pt-PT" baseline="0" noProof="0" dirty="0"/>
              <a:t> apresentadas </a:t>
            </a:r>
            <a:r>
              <a:rPr lang="pt-PT" noProof="0" dirty="0"/>
              <a:t>são para o uso de métodos medicamentosos até 13 semanas de gestação. Embora, esses medicamentos possam ser usados após 13 semanas de gestação, estamos a debater apenas o seu uso até 13 semanas nesta formação. Porque o regime combinado tem uma taxa de eficácia mais elevada e taxas de complicações e continuação de gravidez muito baixas, é recomendado para o aborto medicamentoso. No entanto, quando mifepristona não estiver disponível, misoprostol isolado pode ser usado com segurança.</a:t>
            </a:r>
          </a:p>
          <a:p>
            <a:endParaRPr lang="pt-PT" noProof="0" dirty="0"/>
          </a:p>
          <a:p>
            <a:r>
              <a:rPr lang="pt-PT" noProof="0" dirty="0"/>
              <a:t>Independentemente do método usado para o aborto medicamentoso, uma proporção de mulheres que usam métodos medicamentosos necessitará de esvaziamento intra-uterino com aspiração intra-uterina, seja devido à falha do método ou aborto incompleto. Quando usar métodos medicamentosos para o esvaziamento intra-uterino, é necessário ter disponível a aspiração intra-uterina no local ou por referência</a:t>
            </a:r>
            <a:r>
              <a:rPr lang="pt-PT" b="0" i="0" noProof="0" dirty="0"/>
              <a:t>.</a:t>
            </a:r>
          </a:p>
          <a:p>
            <a:endParaRPr lang="pt-PT" noProof="0" dirty="0"/>
          </a:p>
        </p:txBody>
      </p:sp>
      <p:sp>
        <p:nvSpPr>
          <p:cNvPr id="4" name="Slide Number Placeholder 3"/>
          <p:cNvSpPr>
            <a:spLocks noGrp="1"/>
          </p:cNvSpPr>
          <p:nvPr>
            <p:ph type="sldNum" sz="quarter" idx="10"/>
          </p:nvPr>
        </p:nvSpPr>
        <p:spPr/>
        <p:txBody>
          <a:bodyPr/>
          <a:lstStyle/>
          <a:p>
            <a:fld id="{AC22E162-0A57-43B2-BD51-0D1E805B55DC}" type="slidenum">
              <a:rPr lang="en-US" smtClean="0"/>
              <a:t>22</a:t>
            </a:fld>
            <a:endParaRPr lang="en-US"/>
          </a:p>
        </p:txBody>
      </p:sp>
    </p:spTree>
    <p:extLst>
      <p:ext uri="{BB962C8B-B14F-4D97-AF65-F5344CB8AC3E}">
        <p14:creationId xmlns:p14="http://schemas.microsoft.com/office/powerpoint/2010/main" val="204010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a:t>
            </a:fld>
            <a:endParaRPr lang="en-US"/>
          </a:p>
        </p:txBody>
      </p:sp>
    </p:spTree>
    <p:extLst>
      <p:ext uri="{BB962C8B-B14F-4D97-AF65-F5344CB8AC3E}">
        <p14:creationId xmlns:p14="http://schemas.microsoft.com/office/powerpoint/2010/main" val="2694749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i="0" noProof="0" dirty="0"/>
              <a:t>Misoprostol pode ser usado para tratar o aborto incompleto sem complicações e aborto retido. As taxas de eficácia aqui apresentadas são para tamanho uterino menor do que 13 semanas de gestação. Embora misoprostol possa ser usado para tamanho uterino maior do que 13 semanas, estamos apenas a debater menos de 13 semanas nesta formação. Nem todas as mulheres que precisam de assistência pós-aborto serão elegíveis para usar misoprostol para o esvaziamento intra-uterino e, em alguns casos, o tratamento médico falhará. Quando usar misoprostol para assistência pós-aborto, é necessário ter disponível a aspiração intra-uterina no local ou por referência</a:t>
            </a:r>
            <a:r>
              <a:rPr lang="pt-PT" b="0" i="0" noProof="0" dirty="0"/>
              <a:t>.</a:t>
            </a:r>
          </a:p>
          <a:p>
            <a:endParaRPr lang="pt-PT" i="0" noProof="0" dirty="0"/>
          </a:p>
        </p:txBody>
      </p:sp>
      <p:sp>
        <p:nvSpPr>
          <p:cNvPr id="4" name="Slide Number Placeholder 3"/>
          <p:cNvSpPr>
            <a:spLocks noGrp="1"/>
          </p:cNvSpPr>
          <p:nvPr>
            <p:ph type="sldNum" sz="quarter" idx="10"/>
          </p:nvPr>
        </p:nvSpPr>
        <p:spPr/>
        <p:txBody>
          <a:bodyPr/>
          <a:lstStyle/>
          <a:p>
            <a:fld id="{AC22E162-0A57-43B2-BD51-0D1E805B55DC}" type="slidenum">
              <a:rPr lang="en-US" smtClean="0"/>
              <a:t>23</a:t>
            </a:fld>
            <a:endParaRPr lang="en-US"/>
          </a:p>
        </p:txBody>
      </p:sp>
    </p:spTree>
    <p:extLst>
      <p:ext uri="{BB962C8B-B14F-4D97-AF65-F5344CB8AC3E}">
        <p14:creationId xmlns:p14="http://schemas.microsoft.com/office/powerpoint/2010/main" val="2187536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Reveja</a:t>
            </a:r>
            <a:r>
              <a:rPr lang="en-US" baseline="0" dirty="0"/>
              <a:t> o </a:t>
            </a:r>
            <a:r>
              <a:rPr lang="en-US" baseline="0" dirty="0" err="1"/>
              <a:t>conteúdo</a:t>
            </a:r>
            <a:r>
              <a:rPr lang="en-US" baseline="0" dirty="0"/>
              <a:t> no</a:t>
            </a:r>
            <a:r>
              <a:rPr lang="en-US" dirty="0"/>
              <a:t> </a:t>
            </a:r>
            <a:r>
              <a:rPr lang="en-US" i="1" dirty="0"/>
              <a:t>slide</a:t>
            </a:r>
            <a:r>
              <a:rPr lang="en-US" dirty="0"/>
              <a:t>]</a:t>
            </a:r>
          </a:p>
        </p:txBody>
      </p:sp>
      <p:sp>
        <p:nvSpPr>
          <p:cNvPr id="4" name="Slide Number Placeholder 3"/>
          <p:cNvSpPr>
            <a:spLocks noGrp="1"/>
          </p:cNvSpPr>
          <p:nvPr>
            <p:ph type="sldNum" sz="quarter" idx="10"/>
          </p:nvPr>
        </p:nvSpPr>
        <p:spPr/>
        <p:txBody>
          <a:bodyPr/>
          <a:lstStyle/>
          <a:p>
            <a:fld id="{AC22E162-0A57-43B2-BD51-0D1E805B55DC}" type="slidenum">
              <a:rPr lang="en-US" smtClean="0"/>
              <a:t>25</a:t>
            </a:fld>
            <a:endParaRPr lang="en-US"/>
          </a:p>
        </p:txBody>
      </p:sp>
    </p:spTree>
    <p:extLst>
      <p:ext uri="{BB962C8B-B14F-4D97-AF65-F5344CB8AC3E}">
        <p14:creationId xmlns:p14="http://schemas.microsoft.com/office/powerpoint/2010/main" val="3542715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[Reveja</a:t>
            </a:r>
            <a:r>
              <a:rPr lang="pt-PT" baseline="0" noProof="0" dirty="0"/>
              <a:t> o conteúdo no</a:t>
            </a:r>
            <a:r>
              <a:rPr lang="pt-PT" i="1" noProof="0" dirty="0"/>
              <a:t> slide</a:t>
            </a:r>
            <a:r>
              <a:rPr lang="pt-PT" noProof="0" dirty="0"/>
              <a:t>]</a:t>
            </a:r>
          </a:p>
        </p:txBody>
      </p:sp>
      <p:sp>
        <p:nvSpPr>
          <p:cNvPr id="4" name="Slide Number Placeholder 3"/>
          <p:cNvSpPr>
            <a:spLocks noGrp="1"/>
          </p:cNvSpPr>
          <p:nvPr>
            <p:ph type="sldNum" sz="quarter" idx="10"/>
          </p:nvPr>
        </p:nvSpPr>
        <p:spPr/>
        <p:txBody>
          <a:bodyPr/>
          <a:lstStyle/>
          <a:p>
            <a:fld id="{AC22E162-0A57-43B2-BD51-0D1E805B55DC}" type="slidenum">
              <a:rPr lang="en-US" smtClean="0"/>
              <a:t>26</a:t>
            </a:fld>
            <a:endParaRPr lang="en-US"/>
          </a:p>
        </p:txBody>
      </p:sp>
    </p:spTree>
    <p:extLst>
      <p:ext uri="{BB962C8B-B14F-4D97-AF65-F5344CB8AC3E}">
        <p14:creationId xmlns:p14="http://schemas.microsoft.com/office/powerpoint/2010/main" val="3685549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As orientações</a:t>
            </a:r>
            <a:r>
              <a:rPr lang="pt-PT" baseline="0" dirty="0"/>
              <a:t> </a:t>
            </a:r>
            <a:r>
              <a:rPr lang="pt-PT" dirty="0"/>
              <a:t>da OMS que debatemos anteriormente—Papeis do profissional de saúde na prestação de serviços de aborto seguro e de contracepção pós-aborto</a:t>
            </a:r>
            <a:r>
              <a:rPr lang="en-US" dirty="0"/>
              <a:t>—</a:t>
            </a:r>
            <a:r>
              <a:rPr lang="pt-PT" dirty="0"/>
              <a:t>contêm estas orientações “As próprias mulheres têm um papel a desempenhar na gestão da sua própria saúde e isso constitui outro componente importante da partilha de tarefas nos sistemas de saúde</a:t>
            </a:r>
            <a:r>
              <a:rPr lang="en-US" dirty="0"/>
              <a:t>.” </a:t>
            </a:r>
          </a:p>
          <a:p>
            <a:endParaRPr lang="en-US" dirty="0"/>
          </a:p>
          <a:p>
            <a:r>
              <a:rPr lang="pt-PT" dirty="0"/>
              <a:t>A tabela neste </a:t>
            </a:r>
            <a:r>
              <a:rPr lang="pt-PT" i="1" dirty="0"/>
              <a:t>slide</a:t>
            </a:r>
            <a:r>
              <a:rPr lang="pt-PT" dirty="0"/>
              <a:t> das orientações fornece recomendações sobre o papel das mulheres na autoavaliação e auto-uso/administração de medicamentos para aborto seguro e contracepção "em locais onde a mulher tem acesso a informação adequada e aos serviços de saúde, caso precise ou queira em qualquer estágio do processo</a:t>
            </a:r>
            <a:r>
              <a:rPr lang="en-US" dirty="0"/>
              <a:t>.”</a:t>
            </a:r>
          </a:p>
          <a:p>
            <a:endParaRPr lang="en-US" dirty="0"/>
          </a:p>
          <a:p>
            <a:r>
              <a:rPr lang="pt-PT" dirty="0"/>
              <a:t>LEMBRETE: A marca de verificação amarela significa “recomendado no contexto de pesquisas rigorosas” e a marca de verificação verde com pontos significa “Recomendado em circunstâncias específicas</a:t>
            </a:r>
            <a:r>
              <a:rPr lang="en-US" dirty="0"/>
              <a:t>.”</a:t>
            </a:r>
          </a:p>
          <a:p>
            <a:endParaRPr lang="en-US" dirty="0"/>
          </a:p>
          <a:p>
            <a:r>
              <a:rPr lang="pt-PT" dirty="0"/>
              <a:t>Existem evidências crescentes que apoiam o </a:t>
            </a:r>
            <a:r>
              <a:rPr lang="pt-PT" dirty="0" err="1"/>
              <a:t>auto-uso</a:t>
            </a:r>
            <a:r>
              <a:rPr lang="pt-PT" dirty="0"/>
              <a:t>/administração de medicamentos para aborto seguro </a:t>
            </a:r>
            <a:r>
              <a:rPr lang="pt-PT" dirty="0" err="1"/>
              <a:t>pelas</a:t>
            </a:r>
            <a:r>
              <a:rPr lang="pt-PT" dirty="0"/>
              <a:t> mulheres, contudo, são ainda necessárias mais pesquisas em algumas áreas</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27</a:t>
            </a:fld>
            <a:endParaRPr lang="en-US"/>
          </a:p>
        </p:txBody>
      </p:sp>
    </p:spTree>
    <p:extLst>
      <p:ext uri="{BB962C8B-B14F-4D97-AF65-F5344CB8AC3E}">
        <p14:creationId xmlns:p14="http://schemas.microsoft.com/office/powerpoint/2010/main" val="2148342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As complicações ocorrem, mas são raras. Esses números provem de séries de casos grandes em centros com experiência, por</a:t>
            </a:r>
            <a:r>
              <a:rPr lang="pt-PT" baseline="0" noProof="0" dirty="0"/>
              <a:t> isso</a:t>
            </a:r>
            <a:r>
              <a:rPr lang="pt-PT" noProof="0" dirty="0"/>
              <a:t>, as taxas de complicações podem ser maiores em centros com menos experiência ou menor volume de casos</a:t>
            </a:r>
            <a:r>
              <a:rPr lang="pt-PT" sz="1200" kern="1200" noProof="0" dirty="0">
                <a:solidFill>
                  <a:schemeClr val="tx1"/>
                </a:solidFill>
                <a:latin typeface="+mn-lt"/>
                <a:ea typeface="ＭＳ Ｐゴシック" charset="-128"/>
                <a:cs typeface="ＭＳ Ｐゴシック" charset="-128"/>
              </a:rPr>
              <a:t>.</a:t>
            </a:r>
          </a:p>
          <a:p>
            <a:endParaRPr lang="pt-PT" sz="1200" i="1" kern="1200" noProof="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pt-PT" noProof="0" dirty="0"/>
              <a:t>A taxa de aborto falhado no primeiro trimestre com aborto medicamentoso com misoprostol isolado é de cerca de 15%. (NOTA: O aborto falhado</a:t>
            </a:r>
            <a:r>
              <a:rPr lang="pt-PT" baseline="0" noProof="0" dirty="0"/>
              <a:t> </a:t>
            </a:r>
            <a:r>
              <a:rPr lang="pt-PT" noProof="0" dirty="0"/>
              <a:t>requer aspiração intra-uterina por qualquer razão, incluindo produtos da concepção retidos, aborto incompleto, continuação de gravidez ou hemorragia.) A taxa de continuação de gravidez é de cerca de 5%. Para o aborto medicamentoso com mifepristona-misoprostol no primeiro trimestre usando o regime recomendado, o aborto falhado é de 4-5% e a taxa de continuação de gravidez é de &lt;1%</a:t>
            </a:r>
          </a:p>
          <a:p>
            <a:pPr marL="171450" indent="-171450">
              <a:buFont typeface="Arial" panose="020B0604020202020204" pitchFamily="34" charset="0"/>
              <a:buChar char="•"/>
            </a:pPr>
            <a:endParaRPr lang="pt-PT" sz="1200" i="0" kern="1200" noProof="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pt-PT" noProof="0" dirty="0"/>
              <a:t>A infecção no aborto medicamentoso no primeiro trimestre é de</a:t>
            </a:r>
            <a:r>
              <a:rPr lang="pt-PT" sz="1200" i="0" kern="1200" noProof="0" dirty="0">
                <a:solidFill>
                  <a:schemeClr val="tx1"/>
                </a:solidFill>
                <a:latin typeface="+mn-lt"/>
                <a:ea typeface="ＭＳ Ｐゴシック" charset="-128"/>
                <a:cs typeface="ＭＳ Ｐゴシック" charset="-128"/>
              </a:rPr>
              <a:t> 0.3% </a:t>
            </a:r>
            <a:br>
              <a:rPr lang="pt-PT" sz="1200" i="0" kern="1200" noProof="0" dirty="0">
                <a:solidFill>
                  <a:schemeClr val="tx1"/>
                </a:solidFill>
                <a:latin typeface="+mn-lt"/>
                <a:ea typeface="ＭＳ Ｐゴシック" charset="-128"/>
                <a:cs typeface="ＭＳ Ｐゴシック" charset="-128"/>
              </a:rPr>
            </a:br>
            <a:endParaRPr lang="pt-PT" sz="1200" i="0" kern="1200" noProof="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pt-PT" noProof="0" dirty="0"/>
              <a:t>Qualquer evento adverso após a aspiração intra-uterina no primeiro trimestre é de</a:t>
            </a:r>
            <a:r>
              <a:rPr lang="pt-PT" sz="1200" i="0" kern="1200" noProof="0" dirty="0">
                <a:solidFill>
                  <a:schemeClr val="tx1"/>
                </a:solidFill>
                <a:latin typeface="+mn-lt"/>
                <a:ea typeface="ＭＳ Ｐゴシック" charset="-128"/>
                <a:cs typeface="ＭＳ Ｐゴシック" charset="-128"/>
              </a:rPr>
              <a:t> &lt;1% (8.46/1000) </a:t>
            </a:r>
            <a:br>
              <a:rPr lang="pt-PT" sz="1200" i="0" kern="1200" noProof="0" dirty="0">
                <a:solidFill>
                  <a:schemeClr val="tx1"/>
                </a:solidFill>
                <a:latin typeface="+mn-lt"/>
                <a:ea typeface="ＭＳ Ｐゴシック" charset="-128"/>
                <a:cs typeface="ＭＳ Ｐゴシック" charset="-128"/>
              </a:rPr>
            </a:br>
            <a:endParaRPr lang="pt-PT" sz="1200" i="0" kern="1200" noProof="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pt-PT" noProof="0" dirty="0"/>
              <a:t>Evento adverso grave após a</a:t>
            </a:r>
            <a:r>
              <a:rPr lang="pt-PT" baseline="0" noProof="0" dirty="0"/>
              <a:t> </a:t>
            </a:r>
            <a:r>
              <a:rPr lang="pt-PT" noProof="0" dirty="0"/>
              <a:t>aspiração intra-uterina no primeiro trimestre é de</a:t>
            </a:r>
            <a:r>
              <a:rPr lang="pt-PT" sz="1200" i="0" kern="1200" noProof="0" dirty="0">
                <a:solidFill>
                  <a:schemeClr val="tx1"/>
                </a:solidFill>
                <a:latin typeface="+mn-lt"/>
                <a:ea typeface="ＭＳ Ｐゴシック" charset="-128"/>
                <a:cs typeface="ＭＳ Ｐゴシック" charset="-128"/>
              </a:rPr>
              <a:t> &lt;.1% (0.71/1000)</a:t>
            </a:r>
            <a:br>
              <a:rPr lang="pt-PT" sz="1200" i="0" kern="1200" noProof="0" dirty="0">
                <a:solidFill>
                  <a:schemeClr val="tx1"/>
                </a:solidFill>
                <a:latin typeface="+mn-lt"/>
                <a:ea typeface="ＭＳ Ｐゴシック" charset="-128"/>
                <a:cs typeface="ＭＳ Ｐゴシック" charset="-128"/>
              </a:rPr>
            </a:br>
            <a:endParaRPr lang="pt-PT" sz="1200" i="0" kern="1200" noProof="0" dirty="0">
              <a:solidFill>
                <a:schemeClr val="tx1"/>
              </a:solidFill>
              <a:latin typeface="+mn-lt"/>
              <a:ea typeface="ＭＳ Ｐゴシック" charset="-128"/>
              <a:cs typeface="ＭＳ Ｐゴシック"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noProof="0" dirty="0"/>
              <a:t>Aborto medicamentoso no segundo trimestre com necessidade de intervenção cirúrgica (para qualquer indicação, incluindo placenta retida, hemorragia, falha na passagem de produtos) é de cerca de 8%</a:t>
            </a:r>
            <a:br>
              <a:rPr lang="pt-PT" sz="1200" i="0" kern="1200" noProof="0" dirty="0">
                <a:solidFill>
                  <a:schemeClr val="tx1"/>
                </a:solidFill>
                <a:latin typeface="+mn-lt"/>
                <a:ea typeface="ＭＳ Ｐゴシック" charset="-128"/>
                <a:cs typeface="ＭＳ Ｐゴシック" charset="-128"/>
              </a:rPr>
            </a:br>
            <a:endParaRPr lang="pt-PT" sz="1200" i="0" kern="1200" noProof="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pt-PT" noProof="0" dirty="0"/>
              <a:t>Taxa de complicações graves de aborto medicamentoso no segundo trimestre (transfusão, hemorragia, laparotomia) é de cerca de</a:t>
            </a:r>
            <a:r>
              <a:rPr lang="pt-PT" sz="1200" i="0" kern="1200" noProof="0" dirty="0">
                <a:solidFill>
                  <a:schemeClr val="tx1"/>
                </a:solidFill>
                <a:latin typeface="+mn-lt"/>
                <a:ea typeface="ＭＳ Ｐゴシック" charset="-128"/>
                <a:cs typeface="ＭＳ Ｐゴシック" charset="-128"/>
              </a:rPr>
              <a:t> 1% </a:t>
            </a:r>
            <a:br>
              <a:rPr lang="pt-PT" sz="1200" i="0" kern="1200" noProof="0" dirty="0">
                <a:solidFill>
                  <a:schemeClr val="tx1"/>
                </a:solidFill>
                <a:latin typeface="+mn-lt"/>
                <a:ea typeface="ＭＳ Ｐゴシック" charset="-128"/>
                <a:cs typeface="ＭＳ Ｐゴシック" charset="-128"/>
              </a:rPr>
            </a:br>
            <a:endParaRPr lang="pt-PT" sz="1200" i="0" kern="1200" noProof="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pt-PT" baseline="0" noProof="0" dirty="0"/>
              <a:t>Taxa de complicações graves de </a:t>
            </a:r>
            <a:r>
              <a:rPr lang="pt-PT" baseline="0" noProof="0" dirty="0" err="1"/>
              <a:t>D&amp;E</a:t>
            </a:r>
            <a:r>
              <a:rPr lang="pt-PT" baseline="0" noProof="0" dirty="0"/>
              <a:t> no segundo trimestre é de 2%.</a:t>
            </a:r>
            <a:endParaRPr lang="pt-PT" noProof="0" dirty="0"/>
          </a:p>
          <a:p>
            <a:endParaRPr lang="pt-PT" noProof="0" dirty="0"/>
          </a:p>
        </p:txBody>
      </p:sp>
      <p:sp>
        <p:nvSpPr>
          <p:cNvPr id="4" name="Slide Number Placeholder 3"/>
          <p:cNvSpPr>
            <a:spLocks noGrp="1"/>
          </p:cNvSpPr>
          <p:nvPr>
            <p:ph type="sldNum" sz="quarter" idx="10"/>
          </p:nvPr>
        </p:nvSpPr>
        <p:spPr/>
        <p:txBody>
          <a:bodyPr/>
          <a:lstStyle/>
          <a:p>
            <a:fld id="{AC22E162-0A57-43B2-BD51-0D1E805B55DC}" type="slidenum">
              <a:rPr lang="en-US" smtClean="0"/>
              <a:t>28</a:t>
            </a:fld>
            <a:endParaRPr lang="en-US"/>
          </a:p>
        </p:txBody>
      </p:sp>
    </p:spTree>
    <p:extLst>
      <p:ext uri="{BB962C8B-B14F-4D97-AF65-F5344CB8AC3E}">
        <p14:creationId xmlns:p14="http://schemas.microsoft.com/office/powerpoint/2010/main" val="3208397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a:t>Ao rever este </a:t>
            </a:r>
            <a:r>
              <a:rPr lang="pt-PT" b="0" i="1" dirty="0"/>
              <a:t>slide</a:t>
            </a:r>
            <a:r>
              <a:rPr lang="pt-PT" dirty="0"/>
              <a:t>, por favor, note que a frequência de morte é MUITO baixa</a:t>
            </a:r>
            <a:r>
              <a:rPr lang="en-US" dirty="0"/>
              <a:t>.</a:t>
            </a:r>
          </a:p>
        </p:txBody>
      </p:sp>
      <p:sp>
        <p:nvSpPr>
          <p:cNvPr id="4" name="Slide Number Placeholder 3"/>
          <p:cNvSpPr>
            <a:spLocks noGrp="1"/>
          </p:cNvSpPr>
          <p:nvPr>
            <p:ph type="sldNum" sz="quarter" idx="10"/>
          </p:nvPr>
        </p:nvSpPr>
        <p:spPr/>
        <p:txBody>
          <a:bodyPr/>
          <a:lstStyle/>
          <a:p>
            <a:fld id="{AC22E162-0A57-43B2-BD51-0D1E805B55DC}" type="slidenum">
              <a:rPr lang="en-US" smtClean="0"/>
              <a:t>29</a:t>
            </a:fld>
            <a:endParaRPr lang="en-US"/>
          </a:p>
        </p:txBody>
      </p:sp>
    </p:spTree>
    <p:extLst>
      <p:ext uri="{BB962C8B-B14F-4D97-AF65-F5344CB8AC3E}">
        <p14:creationId xmlns:p14="http://schemas.microsoft.com/office/powerpoint/2010/main" val="4199924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Quando falamos com as mulheres sobre como o esvaziamento intra-uterino no primeiro trimestre é um procedimento seguro e eficaz e as complicações são muito raras, muitas mulheres querem saber sobre os efeitos a longo prazo. Os grupos contra o aborto disseminaram muita informação errada sobre os efeitos a longo prazo na tentativa de restringir o acesso das mulheres ao aborto.</a:t>
            </a:r>
          </a:p>
          <a:p>
            <a:endParaRPr lang="pt-PT" dirty="0"/>
          </a:p>
          <a:p>
            <a:r>
              <a:rPr lang="pt-PT" dirty="0"/>
              <a:t>Aqui estão os factos: [LEIA O </a:t>
            </a:r>
            <a:r>
              <a:rPr lang="pt-PT" i="1" dirty="0"/>
              <a:t>SLIDE]</a:t>
            </a:r>
          </a:p>
        </p:txBody>
      </p:sp>
      <p:sp>
        <p:nvSpPr>
          <p:cNvPr id="4" name="Slide Number Placeholder 3"/>
          <p:cNvSpPr>
            <a:spLocks noGrp="1"/>
          </p:cNvSpPr>
          <p:nvPr>
            <p:ph type="sldNum" sz="quarter" idx="10"/>
          </p:nvPr>
        </p:nvSpPr>
        <p:spPr/>
        <p:txBody>
          <a:bodyPr/>
          <a:lstStyle/>
          <a:p>
            <a:fld id="{AC22E162-0A57-43B2-BD51-0D1E805B55DC}" type="slidenum">
              <a:rPr lang="en-US" smtClean="0"/>
              <a:t>30</a:t>
            </a:fld>
            <a:endParaRPr lang="en-US"/>
          </a:p>
        </p:txBody>
      </p:sp>
    </p:spTree>
    <p:extLst>
      <p:ext uri="{BB962C8B-B14F-4D97-AF65-F5344CB8AC3E}">
        <p14:creationId xmlns:p14="http://schemas.microsoft.com/office/powerpoint/2010/main" val="3055774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SzPct val="130000"/>
            </a:pPr>
            <a:r>
              <a:rPr lang="pt-PT" sz="1200" baseline="0" dirty="0"/>
              <a:t>Após um aborto sem complicações, não há necessidade médica de uma consulta de controlo. No entanto, outros aspectos importantes dos cuidados a</a:t>
            </a:r>
            <a:r>
              <a:rPr lang="pt-PT" sz="1200" dirty="0"/>
              <a:t>pós </a:t>
            </a:r>
            <a:r>
              <a:rPr lang="pt-PT" sz="1200" baseline="0" dirty="0"/>
              <a:t>um aborto incluem</a:t>
            </a:r>
            <a:r>
              <a:rPr lang="en-US" sz="1200" baseline="0" dirty="0"/>
              <a:t>:</a:t>
            </a:r>
          </a:p>
          <a:p>
            <a:pPr>
              <a:buSzPct val="130000"/>
            </a:pPr>
            <a:r>
              <a:rPr lang="en-US" sz="1200" dirty="0"/>
              <a:t> </a:t>
            </a:r>
            <a:endParaRPr lang="en-US" sz="1200" dirty="0">
              <a:sym typeface="Wingdings"/>
            </a:endParaRPr>
          </a:p>
          <a:p>
            <a:pPr marL="457200" indent="-457200">
              <a:buSzPct val="130000"/>
              <a:buFont typeface="Wingdings" pitchFamily="2" charset="2"/>
              <a:buChar char="à"/>
            </a:pPr>
            <a:r>
              <a:rPr lang="pt-PT" sz="1200" dirty="0">
                <a:sym typeface="Wingdings"/>
              </a:rPr>
              <a:t>Antes de deixar a unidade sanitária, a mulher deve receber informação oral e escrita adequada sobre os cuidados pessoais </a:t>
            </a:r>
            <a:r>
              <a:rPr lang="pt-PT" sz="1200" baseline="0" dirty="0"/>
              <a:t>a</a:t>
            </a:r>
            <a:r>
              <a:rPr lang="pt-PT" sz="1200" dirty="0"/>
              <a:t>pós </a:t>
            </a:r>
            <a:r>
              <a:rPr lang="pt-PT" sz="1200" dirty="0">
                <a:sym typeface="Wingdings"/>
              </a:rPr>
              <a:t>o aborto e como reconhecer complicações que precisam de tratamento médico. Informe a mulher que pode dirigir-se a unidade sanitária a qualquer momento, se necessário ou desejado</a:t>
            </a:r>
            <a:r>
              <a:rPr lang="en-US" sz="1200" baseline="0" dirty="0">
                <a:sym typeface="Wingdings"/>
              </a:rPr>
              <a:t>.</a:t>
            </a:r>
            <a:r>
              <a:rPr lang="en-US" sz="1200" dirty="0">
                <a:sym typeface="Wingdings"/>
              </a:rPr>
              <a:t> </a:t>
            </a:r>
            <a:br>
              <a:rPr lang="en-US" sz="1200" dirty="0">
                <a:sym typeface="Wingdings"/>
              </a:rPr>
            </a:br>
            <a:endParaRPr lang="en-US" sz="1200" dirty="0">
              <a:sym typeface="Wingdings"/>
            </a:endParaRPr>
          </a:p>
          <a:p>
            <a:pPr marL="457200" indent="-457200">
              <a:buSzPct val="130000"/>
              <a:buFont typeface="Wingdings" pitchFamily="2" charset="2"/>
              <a:buChar char="à"/>
            </a:pPr>
            <a:r>
              <a:rPr lang="pt-PT" sz="1200" baseline="0" dirty="0">
                <a:sym typeface="Wingdings"/>
              </a:rPr>
              <a:t>As mulheres devem receber informações sobre contracepção e, para aquelas mulheres que assim o desejarem, devem receber um método de contracepção ou uma referência antes de deixarem a unidade sanitária</a:t>
            </a:r>
            <a:r>
              <a:rPr lang="en-US" sz="1200" baseline="0" dirty="0">
                <a:sym typeface="Wingdings"/>
              </a:rPr>
              <a:t>. </a:t>
            </a:r>
          </a:p>
          <a:p>
            <a:pPr marL="457200" indent="-457200">
              <a:buSzPct val="130000"/>
              <a:buFont typeface="Wingdings" pitchFamily="2" charset="2"/>
              <a:buChar char="à"/>
            </a:pPr>
            <a:endParaRPr lang="en-US" sz="1200" baseline="0" dirty="0">
              <a:sym typeface="Wingdings"/>
            </a:endParaRPr>
          </a:p>
          <a:p>
            <a:pPr marL="457200" indent="-457200">
              <a:buSzPct val="130000"/>
              <a:buFont typeface="Wingdings" pitchFamily="2" charset="2"/>
              <a:buChar char="à"/>
            </a:pPr>
            <a:r>
              <a:rPr lang="pt-PT" sz="1200" baseline="0" dirty="0">
                <a:sym typeface="Wingdings"/>
              </a:rPr>
              <a:t>Consulta de controlo, se a mulher apresentar alguma complicação ou desejar uma para tranquilização ou para outras necessidades de saúde reprodutiva</a:t>
            </a:r>
            <a:r>
              <a:rPr lang="en-US" sz="1200" baseline="0" dirty="0">
                <a:sym typeface="Wingdings"/>
              </a:rPr>
              <a:t>. </a:t>
            </a:r>
          </a:p>
          <a:p>
            <a:pPr marL="0" indent="0">
              <a:buSzPct val="130000"/>
              <a:buFont typeface="Wingdings" pitchFamily="2" charset="2"/>
              <a:buNone/>
            </a:pPr>
            <a:endParaRPr lang="en-US" sz="1200" baseline="0" dirty="0">
              <a:sym typeface="Wingdings"/>
            </a:endParaRPr>
          </a:p>
          <a:p>
            <a:pPr marL="0" marR="0" indent="0" algn="l" defTabSz="914400" rtl="0" eaLnBrk="1" fontAlgn="auto" latinLnBrk="0" hangingPunct="1">
              <a:lnSpc>
                <a:spcPct val="100000"/>
              </a:lnSpc>
              <a:spcBef>
                <a:spcPts val="0"/>
              </a:spcBef>
              <a:spcAft>
                <a:spcPts val="0"/>
              </a:spcAft>
              <a:buClrTx/>
              <a:buSzPct val="130000"/>
              <a:buFont typeface="Wingdings" pitchFamily="2" charset="2"/>
              <a:buNone/>
              <a:tabLst/>
              <a:defRPr/>
            </a:pPr>
            <a:r>
              <a:rPr lang="pt-PT" sz="1200" baseline="0" dirty="0">
                <a:sym typeface="Wingdings"/>
              </a:rPr>
              <a:t>Os provedores também podem debater e prover contracepção de emergência, bem como debater a prevenção de infecções sexualmente transmissíveis (</a:t>
            </a:r>
            <a:r>
              <a:rPr lang="pt-PT" sz="1200" baseline="0" dirty="0" err="1">
                <a:sym typeface="Wingdings"/>
              </a:rPr>
              <a:t>ISTs</a:t>
            </a:r>
            <a:r>
              <a:rPr lang="pt-PT" sz="1200" baseline="0" dirty="0">
                <a:sym typeface="Wingdings"/>
              </a:rPr>
              <a:t>), incluindo VIH</a:t>
            </a:r>
            <a:r>
              <a:rPr lang="en-US" sz="1200" baseline="0" dirty="0">
                <a:sym typeface="Wingdings"/>
              </a:rPr>
              <a:t>. </a:t>
            </a:r>
          </a:p>
          <a:p>
            <a:pPr marL="0" indent="0">
              <a:buSzPct val="130000"/>
              <a:buFont typeface="Wingdings" pitchFamily="2" charset="2"/>
              <a:buNone/>
            </a:pPr>
            <a:endParaRPr lang="en-US" sz="1200" baseline="0" dirty="0">
              <a:sym typeface="Wingdings"/>
            </a:endParaRP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31</a:t>
            </a:fld>
            <a:endParaRPr lang="en-US"/>
          </a:p>
        </p:txBody>
      </p:sp>
    </p:spTree>
    <p:extLst>
      <p:ext uri="{BB962C8B-B14F-4D97-AF65-F5344CB8AC3E}">
        <p14:creationId xmlns:p14="http://schemas.microsoft.com/office/powerpoint/2010/main" val="3658237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[Pergunte aos participantes se alguém conhece a resposta para a questão no </a:t>
            </a:r>
            <a:r>
              <a:rPr lang="pt-PT" i="1" dirty="0"/>
              <a:t>slide</a:t>
            </a:r>
            <a:r>
              <a:rPr lang="pt-PT" dirty="0"/>
              <a:t>]</a:t>
            </a:r>
          </a:p>
          <a:p>
            <a:endParaRPr lang="pt-PT" dirty="0"/>
          </a:p>
          <a:p>
            <a:r>
              <a:rPr lang="pt-PT" dirty="0"/>
              <a:t>RESPOSTA: </a:t>
            </a:r>
            <a:r>
              <a:rPr lang="pt-PT" sz="1200" i="0" kern="1200" dirty="0">
                <a:solidFill>
                  <a:schemeClr val="tx1"/>
                </a:solidFill>
                <a:effectLst/>
                <a:latin typeface="+mn-lt"/>
                <a:ea typeface="+mn-ea"/>
                <a:cs typeface="+mn-cs"/>
              </a:rPr>
              <a:t>A ovulação pode ocorrer em duas semanas após a aspiração intra-uterina ou aborto incompleto, e mais cedo em 8 dias após o aborto medicamentoso com </a:t>
            </a:r>
            <a:r>
              <a:rPr lang="pt-PT" sz="1200" i="0" kern="1200" dirty="0" err="1">
                <a:solidFill>
                  <a:schemeClr val="tx1"/>
                </a:solidFill>
                <a:effectLst/>
                <a:latin typeface="+mn-lt"/>
                <a:ea typeface="+mn-ea"/>
                <a:cs typeface="+mn-cs"/>
              </a:rPr>
              <a:t>mifepristona</a:t>
            </a:r>
            <a:r>
              <a:rPr lang="pt-PT" sz="1200" i="0" kern="1200" dirty="0">
                <a:solidFill>
                  <a:schemeClr val="tx1"/>
                </a:solidFill>
                <a:effectLst/>
                <a:latin typeface="+mn-lt"/>
                <a:ea typeface="+mn-ea"/>
                <a:cs typeface="+mn-cs"/>
              </a:rPr>
              <a:t> e </a:t>
            </a:r>
            <a:r>
              <a:rPr lang="pt-PT" sz="1200" i="0" kern="1200" dirty="0" err="1">
                <a:solidFill>
                  <a:schemeClr val="tx1"/>
                </a:solidFill>
                <a:effectLst/>
                <a:latin typeface="+mn-lt"/>
                <a:ea typeface="+mn-ea"/>
                <a:cs typeface="+mn-cs"/>
              </a:rPr>
              <a:t>misoprostol</a:t>
            </a:r>
            <a:r>
              <a:rPr lang="pt-PT" sz="1200" i="0" kern="1200" dirty="0">
                <a:solidFill>
                  <a:schemeClr val="tx1"/>
                </a:solidFill>
                <a:effectLst/>
                <a:latin typeface="+mn-lt"/>
                <a:ea typeface="+mn-ea"/>
                <a:cs typeface="+mn-cs"/>
              </a:rPr>
              <a:t>. A contracepção deve ser oferecida imediatamente às mulheres que querem prevenir a gravidez</a:t>
            </a:r>
            <a:r>
              <a:rPr lang="pt-PT" dirty="0"/>
              <a:t>. </a:t>
            </a:r>
          </a:p>
          <a:p>
            <a:endParaRPr lang="pt-PT" dirty="0"/>
          </a:p>
          <a:p>
            <a:r>
              <a:rPr lang="pt-PT" sz="1200" i="0" kern="1200" dirty="0">
                <a:solidFill>
                  <a:schemeClr val="tx1"/>
                </a:solidFill>
                <a:effectLst/>
                <a:latin typeface="+mn-lt"/>
                <a:ea typeface="+mn-ea"/>
                <a:cs typeface="+mn-cs"/>
              </a:rPr>
              <a:t>Um factor comum entre as mulheres que recebem serviços de aborto é que elas estão num momento crítico da vida delas e podem beneficiar de aconselhamento empático e cuidadoso sobre contracepção</a:t>
            </a:r>
            <a:r>
              <a:rPr lang="en-US" sz="1200" i="0" kern="1200" dirty="0">
                <a:solidFill>
                  <a:schemeClr val="tx1"/>
                </a:solidFill>
                <a:latin typeface="+mn-lt"/>
                <a:ea typeface="ＭＳ Ｐゴシック" charset="-128"/>
                <a:cs typeface="ＭＳ Ｐゴシック" charset="-128"/>
              </a:rPr>
              <a:t>. </a:t>
            </a:r>
          </a:p>
          <a:p>
            <a:endParaRPr lang="en-US" i="0" dirty="0"/>
          </a:p>
        </p:txBody>
      </p:sp>
      <p:sp>
        <p:nvSpPr>
          <p:cNvPr id="4" name="Slide Number Placeholder 3"/>
          <p:cNvSpPr>
            <a:spLocks noGrp="1"/>
          </p:cNvSpPr>
          <p:nvPr>
            <p:ph type="sldNum" sz="quarter" idx="10"/>
          </p:nvPr>
        </p:nvSpPr>
        <p:spPr/>
        <p:txBody>
          <a:bodyPr/>
          <a:lstStyle/>
          <a:p>
            <a:fld id="{AC22E162-0A57-43B2-BD51-0D1E805B55DC}" type="slidenum">
              <a:rPr lang="en-US" smtClean="0"/>
              <a:t>33</a:t>
            </a:fld>
            <a:endParaRPr lang="en-US"/>
          </a:p>
        </p:txBody>
      </p:sp>
    </p:spTree>
    <p:extLst>
      <p:ext uri="{BB962C8B-B14F-4D97-AF65-F5344CB8AC3E}">
        <p14:creationId xmlns:p14="http://schemas.microsoft.com/office/powerpoint/2010/main" val="926635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Reveja</a:t>
            </a:r>
            <a:r>
              <a:rPr lang="en-US" dirty="0"/>
              <a:t> </a:t>
            </a:r>
            <a:r>
              <a:rPr lang="en-US" baseline="0" dirty="0"/>
              <a:t>o </a:t>
            </a:r>
            <a:r>
              <a:rPr lang="en-US" baseline="0" dirty="0" err="1"/>
              <a:t>conteúdo</a:t>
            </a:r>
            <a:r>
              <a:rPr lang="en-US" baseline="0" dirty="0"/>
              <a:t> no</a:t>
            </a:r>
            <a:r>
              <a:rPr lang="en-US" dirty="0"/>
              <a:t> </a:t>
            </a:r>
            <a:r>
              <a:rPr lang="en-US" i="1" dirty="0"/>
              <a:t>slide</a:t>
            </a:r>
            <a:r>
              <a:rPr lang="en-US" dirty="0"/>
              <a:t>]</a:t>
            </a:r>
          </a:p>
        </p:txBody>
      </p:sp>
      <p:sp>
        <p:nvSpPr>
          <p:cNvPr id="4" name="Slide Number Placeholder 3"/>
          <p:cNvSpPr>
            <a:spLocks noGrp="1"/>
          </p:cNvSpPr>
          <p:nvPr>
            <p:ph type="sldNum" sz="quarter" idx="10"/>
          </p:nvPr>
        </p:nvSpPr>
        <p:spPr/>
        <p:txBody>
          <a:bodyPr/>
          <a:lstStyle/>
          <a:p>
            <a:fld id="{AC22E162-0A57-43B2-BD51-0D1E805B55DC}" type="slidenum">
              <a:rPr lang="en-US" smtClean="0"/>
              <a:t>34</a:t>
            </a:fld>
            <a:endParaRPr lang="en-US"/>
          </a:p>
        </p:txBody>
      </p:sp>
    </p:spTree>
    <p:extLst>
      <p:ext uri="{BB962C8B-B14F-4D97-AF65-F5344CB8AC3E}">
        <p14:creationId xmlns:p14="http://schemas.microsoft.com/office/powerpoint/2010/main" val="414249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Existem razões reconhecidas em termos de saúde pública e direitos humanos para prevenir o aborto inseguro</a:t>
            </a:r>
            <a:r>
              <a:rPr lang="en-US" dirty="0"/>
              <a:t>. </a:t>
            </a:r>
          </a:p>
          <a:p>
            <a:endParaRPr lang="en-US" dirty="0"/>
          </a:p>
          <a:p>
            <a:r>
              <a:rPr lang="pt-PT" dirty="0"/>
              <a:t>Embora, ambas sejam importantes, um ou outro pode soar melhor com públicos diferentes</a:t>
            </a:r>
            <a:r>
              <a:rPr lang="en-US" dirty="0"/>
              <a:t>. </a:t>
            </a:r>
            <a:r>
              <a:rPr lang="pt-PT" dirty="0"/>
              <a:t>É importante que se esteja</a:t>
            </a:r>
            <a:r>
              <a:rPr lang="pt-PT" baseline="0" dirty="0"/>
              <a:t> ciente de ambas</a:t>
            </a:r>
            <a:r>
              <a:rPr lang="en-US" dirty="0"/>
              <a:t>. </a:t>
            </a:r>
          </a:p>
          <a:p>
            <a:endParaRPr lang="en-US" dirty="0"/>
          </a:p>
          <a:p>
            <a:r>
              <a:rPr lang="en-US" baseline="0" dirty="0"/>
              <a:t>As </a:t>
            </a:r>
            <a:r>
              <a:rPr lang="en-US" baseline="0" dirty="0" err="1"/>
              <a:t>razões</a:t>
            </a:r>
            <a:r>
              <a:rPr lang="en-US" baseline="0" dirty="0"/>
              <a:t> de </a:t>
            </a:r>
            <a:r>
              <a:rPr lang="en-US" baseline="0" dirty="0" err="1"/>
              <a:t>saúde</a:t>
            </a:r>
            <a:r>
              <a:rPr lang="en-US" baseline="0" dirty="0"/>
              <a:t> </a:t>
            </a:r>
            <a:r>
              <a:rPr lang="pt-PT" baseline="0" noProof="0" dirty="0"/>
              <a:t>pública</a:t>
            </a:r>
            <a:r>
              <a:rPr lang="en-US" baseline="0" dirty="0"/>
              <a:t> </a:t>
            </a:r>
            <a:r>
              <a:rPr lang="en-US" baseline="0" dirty="0" err="1"/>
              <a:t>são</a:t>
            </a:r>
            <a:r>
              <a:rPr lang="en-US" baseline="0" dirty="0"/>
              <a:t> </a:t>
            </a:r>
            <a:r>
              <a:rPr lang="en-US" baseline="0" dirty="0" err="1"/>
              <a:t>claras</a:t>
            </a:r>
            <a:r>
              <a:rPr lang="en-US" b="0" dirty="0"/>
              <a:t>… </a:t>
            </a:r>
            <a:r>
              <a:rPr lang="pt-PT" b="0" dirty="0">
                <a:solidFill>
                  <a:srgbClr val="FF0000"/>
                </a:solidFill>
              </a:rPr>
              <a:t>a morbilidade e mortalidade substanciais devido ao aborto inseguro são perfeitamente</a:t>
            </a:r>
            <a:r>
              <a:rPr lang="pt-PT" b="0" baseline="0" dirty="0">
                <a:solidFill>
                  <a:srgbClr val="FF0000"/>
                </a:solidFill>
              </a:rPr>
              <a:t> </a:t>
            </a:r>
            <a:r>
              <a:rPr lang="pt-PT" b="0" dirty="0">
                <a:solidFill>
                  <a:srgbClr val="FF0000"/>
                </a:solidFill>
              </a:rPr>
              <a:t>evitáveis com o acesso ao aborto seguro e à contracepção—e, claro, a prestação de serviços de assistência pós-aborto para tratar complicações de aborto inseguro onde for necessário, independentemente das leis de aborto</a:t>
            </a:r>
            <a:r>
              <a:rPr lang="en-US" dirty="0"/>
              <a:t>.</a:t>
            </a:r>
          </a:p>
          <a:p>
            <a:endParaRPr lang="en-US" dirty="0"/>
          </a:p>
          <a:p>
            <a:r>
              <a:rPr lang="pt-PT" dirty="0"/>
              <a:t>A lei internacional de direitos humanos estabelece que a criminalização do aborto e as altas taxas de aborto inseguro violam o direito das mulheres à saúde</a:t>
            </a:r>
            <a:r>
              <a:rPr lang="en-US" dirty="0"/>
              <a:t>. </a:t>
            </a:r>
          </a:p>
          <a:p>
            <a:endParaRPr lang="en-US" dirty="0"/>
          </a:p>
          <a:p>
            <a:r>
              <a:rPr lang="pt-PT" dirty="0"/>
              <a:t>Os comités da ONU também vincularam o aborto aos direitos humanos à vida, à igualdade e à não discriminação, à auto-determinação e à determinar o número e intervalos entre nascimentos</a:t>
            </a:r>
            <a:r>
              <a:rPr lang="en-US" dirty="0"/>
              <a:t>.</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5</a:t>
            </a:fld>
            <a:endParaRPr lang="en-US"/>
          </a:p>
        </p:txBody>
      </p:sp>
    </p:spTree>
    <p:extLst>
      <p:ext uri="{BB962C8B-B14F-4D97-AF65-F5344CB8AC3E}">
        <p14:creationId xmlns:p14="http://schemas.microsoft.com/office/powerpoint/2010/main" val="1866968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pt-PT" sz="1200" i="0" kern="1200" dirty="0">
                <a:solidFill>
                  <a:schemeClr val="tx1"/>
                </a:solidFill>
                <a:latin typeface="+mn-lt"/>
                <a:ea typeface="ＭＳ Ｐゴシック" charset="-128"/>
                <a:cs typeface="ＭＳ Ｐゴシック" charset="-128"/>
              </a:rPr>
              <a:t>Prestar</a:t>
            </a:r>
            <a:r>
              <a:rPr lang="pt-PT" sz="1200" i="0" kern="1200" baseline="0" dirty="0">
                <a:solidFill>
                  <a:schemeClr val="tx1"/>
                </a:solidFill>
                <a:latin typeface="+mn-lt"/>
                <a:ea typeface="ＭＳ Ｐゴシック" charset="-128"/>
                <a:cs typeface="ＭＳ Ｐゴシック" charset="-128"/>
              </a:rPr>
              <a:t> </a:t>
            </a:r>
            <a:r>
              <a:rPr lang="pt-PT" sz="1200" i="0" kern="1200" dirty="0">
                <a:solidFill>
                  <a:schemeClr val="tx1"/>
                </a:solidFill>
                <a:latin typeface="+mn-lt"/>
                <a:ea typeface="ＭＳ Ｐゴシック" charset="-128"/>
                <a:cs typeface="ＭＳ Ｐゴシック" charset="-128"/>
              </a:rPr>
              <a:t>aconselhamento ANTES do</a:t>
            </a:r>
            <a:r>
              <a:rPr lang="pt-PT" sz="1200" i="0" kern="1200" baseline="0" dirty="0">
                <a:solidFill>
                  <a:schemeClr val="tx1"/>
                </a:solidFill>
                <a:latin typeface="+mn-lt"/>
                <a:ea typeface="ＭＳ Ｐゴシック" charset="-128"/>
                <a:cs typeface="ＭＳ Ｐゴシック" charset="-128"/>
              </a:rPr>
              <a:t> esvaziamento intra-</a:t>
            </a:r>
            <a:r>
              <a:rPr lang="pt-PT" sz="1200" i="0" kern="1200" dirty="0">
                <a:solidFill>
                  <a:schemeClr val="tx1"/>
                </a:solidFill>
                <a:latin typeface="+mn-lt"/>
                <a:ea typeface="ＭＳ Ｐゴシック" charset="-128"/>
                <a:cs typeface="ＭＳ Ｐゴシック" charset="-128"/>
              </a:rPr>
              <a:t>uterino é o momento recomendado, quando possível dependendo da condição da mulher</a:t>
            </a:r>
            <a:r>
              <a:rPr lang="en-US" sz="1200" i="0" kern="1200" dirty="0">
                <a:solidFill>
                  <a:schemeClr val="tx1"/>
                </a:solidFill>
                <a:latin typeface="+mn-lt"/>
                <a:ea typeface="ＭＳ Ｐゴシック" charset="-128"/>
                <a:cs typeface="ＭＳ Ｐゴシック" charset="-128"/>
              </a:rPr>
              <a:t>. </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35</a:t>
            </a:fld>
            <a:endParaRPr lang="en-US"/>
          </a:p>
        </p:txBody>
      </p:sp>
    </p:spTree>
    <p:extLst>
      <p:ext uri="{BB962C8B-B14F-4D97-AF65-F5344CB8AC3E}">
        <p14:creationId xmlns:p14="http://schemas.microsoft.com/office/powerpoint/2010/main" val="2921589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Lembre, a ovulação pode ocorrer em 2 semanas após a aspiração intra-uterina e em 8 dias após o aborto medicamentoso com </a:t>
            </a:r>
            <a:r>
              <a:rPr lang="pt-PT" dirty="0" err="1"/>
              <a:t>mifepristona</a:t>
            </a:r>
            <a:r>
              <a:rPr lang="pt-PT" dirty="0"/>
              <a:t> e  </a:t>
            </a:r>
            <a:r>
              <a:rPr lang="pt-PT" dirty="0" err="1"/>
              <a:t>misoprostol</a:t>
            </a:r>
            <a:r>
              <a:rPr lang="en-US" sz="1200" i="0" kern="1200" dirty="0">
                <a:solidFill>
                  <a:schemeClr val="tx1"/>
                </a:solidFill>
                <a:latin typeface="+mn-lt"/>
                <a:ea typeface="ＭＳ Ｐゴシック" charset="-128"/>
                <a:cs typeface="ＭＳ Ｐゴシック" charset="-128"/>
              </a:rPr>
              <a:t>.</a:t>
            </a:r>
            <a:endParaRPr lang="en-US" i="0"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36</a:t>
            </a:fld>
            <a:endParaRPr lang="en-US"/>
          </a:p>
        </p:txBody>
      </p:sp>
    </p:spTree>
    <p:extLst>
      <p:ext uri="{BB962C8B-B14F-4D97-AF65-F5344CB8AC3E}">
        <p14:creationId xmlns:p14="http://schemas.microsoft.com/office/powerpoint/2010/main" val="3714553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i="0" kern="1200" dirty="0">
                <a:solidFill>
                  <a:schemeClr val="tx1"/>
                </a:solidFill>
                <a:latin typeface="+mn-lt"/>
                <a:ea typeface="ＭＳ Ｐゴシック" charset="-128"/>
                <a:cs typeface="ＭＳ Ｐゴシック" charset="-128"/>
              </a:rPr>
              <a:t>Muitas mulheres que recebem serviços relacionados com</a:t>
            </a:r>
            <a:r>
              <a:rPr lang="pt-PT" sz="1200" i="0" kern="1200" baseline="0" dirty="0">
                <a:solidFill>
                  <a:schemeClr val="tx1"/>
                </a:solidFill>
                <a:latin typeface="+mn-lt"/>
                <a:ea typeface="ＭＳ Ｐゴシック" charset="-128"/>
                <a:cs typeface="ＭＳ Ｐゴシック" charset="-128"/>
              </a:rPr>
              <a:t> </a:t>
            </a:r>
            <a:r>
              <a:rPr lang="pt-PT" sz="1200" i="0" kern="1200" dirty="0">
                <a:solidFill>
                  <a:schemeClr val="tx1"/>
                </a:solidFill>
                <a:latin typeface="+mn-lt"/>
                <a:ea typeface="ＭＳ Ｐゴシック" charset="-128"/>
                <a:cs typeface="ＭＳ Ｐゴシック" charset="-128"/>
              </a:rPr>
              <a:t>o aborto interromperam gravidezes indesejadas que resultaram de falha contraceptiva ou de falha em usar o método de forma consistente ou correcta. </a:t>
            </a:r>
            <a:endParaRPr lang="en-US" sz="1200" i="0" kern="1200" dirty="0">
              <a:solidFill>
                <a:schemeClr val="tx1"/>
              </a:solidFill>
              <a:latin typeface="+mn-lt"/>
              <a:ea typeface="ＭＳ Ｐゴシック" charset="-128"/>
              <a:cs typeface="ＭＳ Ｐゴシック" charset="-128"/>
            </a:endParaRPr>
          </a:p>
          <a:p>
            <a:endParaRPr lang="en-US" sz="1200" i="0" kern="1200" dirty="0">
              <a:solidFill>
                <a:schemeClr val="tx1"/>
              </a:solidFill>
              <a:latin typeface="+mn-lt"/>
              <a:ea typeface="ＭＳ Ｐゴシック" charset="-128"/>
              <a:cs typeface="ＭＳ Ｐゴシック" charset="-128"/>
            </a:endParaRPr>
          </a:p>
          <a:p>
            <a:r>
              <a:rPr lang="pt-PT" sz="1200" i="0" kern="1200" dirty="0">
                <a:solidFill>
                  <a:schemeClr val="tx1"/>
                </a:solidFill>
                <a:latin typeface="+mn-lt"/>
                <a:ea typeface="ＭＳ Ｐゴシック" charset="-128"/>
                <a:cs typeface="ＭＳ Ｐゴシック" charset="-128"/>
              </a:rPr>
              <a:t>Ao prestar aconselhamento contraceptivo a uma mulher que acabou de fazer um aborto ou tratamento de um aborto incompleto, o primeiro passo é perguntar a ela se e quando deseja engravidar novamente e se deseja aconselhamento e métodos contraceptivos</a:t>
            </a:r>
            <a:r>
              <a:rPr lang="en-US" sz="1200" i="0" kern="1200" dirty="0">
                <a:solidFill>
                  <a:schemeClr val="tx1"/>
                </a:solidFill>
                <a:latin typeface="+mn-lt"/>
                <a:ea typeface="ＭＳ Ｐゴシック" charset="-128"/>
                <a:cs typeface="ＭＳ Ｐゴシック" charset="-128"/>
              </a:rPr>
              <a:t>.</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37</a:t>
            </a:fld>
            <a:endParaRPr lang="en-US"/>
          </a:p>
        </p:txBody>
      </p:sp>
    </p:spTree>
    <p:extLst>
      <p:ext uri="{BB962C8B-B14F-4D97-AF65-F5344CB8AC3E}">
        <p14:creationId xmlns:p14="http://schemas.microsoft.com/office/powerpoint/2010/main" val="2348742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Reveja</a:t>
            </a:r>
            <a:r>
              <a:rPr lang="en-US" dirty="0"/>
              <a:t> o </a:t>
            </a:r>
            <a:r>
              <a:rPr lang="en-US" dirty="0" err="1"/>
              <a:t>conteúdo</a:t>
            </a:r>
            <a:r>
              <a:rPr lang="en-US" dirty="0"/>
              <a:t> no</a:t>
            </a:r>
            <a:r>
              <a:rPr lang="en-US" i="1" dirty="0"/>
              <a:t> slide</a:t>
            </a:r>
            <a:r>
              <a:rPr lang="en-US" dirty="0"/>
              <a:t>]</a:t>
            </a:r>
          </a:p>
        </p:txBody>
      </p:sp>
      <p:sp>
        <p:nvSpPr>
          <p:cNvPr id="4" name="Slide Number Placeholder 3"/>
          <p:cNvSpPr>
            <a:spLocks noGrp="1"/>
          </p:cNvSpPr>
          <p:nvPr>
            <p:ph type="sldNum" sz="quarter" idx="10"/>
          </p:nvPr>
        </p:nvSpPr>
        <p:spPr/>
        <p:txBody>
          <a:bodyPr/>
          <a:lstStyle/>
          <a:p>
            <a:fld id="{AC22E162-0A57-43B2-BD51-0D1E805B55DC}" type="slidenum">
              <a:rPr lang="en-US" smtClean="0"/>
              <a:t>38</a:t>
            </a:fld>
            <a:endParaRPr lang="en-US"/>
          </a:p>
        </p:txBody>
      </p:sp>
    </p:spTree>
    <p:extLst>
      <p:ext uri="{BB962C8B-B14F-4D97-AF65-F5344CB8AC3E}">
        <p14:creationId xmlns:p14="http://schemas.microsoft.com/office/powerpoint/2010/main" val="2458219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Os contraceptivos reversíveis de longa duração (</a:t>
            </a:r>
            <a:r>
              <a:rPr lang="pt-PT" dirty="0" err="1"/>
              <a:t>CRLDs</a:t>
            </a:r>
            <a:r>
              <a:rPr lang="pt-PT" dirty="0"/>
              <a:t>) têm uma taxa elevada de continuação e taxas de gravidez baixas em comparação com métodos de curta duração</a:t>
            </a:r>
            <a:r>
              <a:rPr lang="en-US" baseline="0" dirty="0"/>
              <a:t>.</a:t>
            </a:r>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39</a:t>
            </a:fld>
            <a:endParaRPr lang="en-US"/>
          </a:p>
        </p:txBody>
      </p:sp>
    </p:spTree>
    <p:extLst>
      <p:ext uri="{BB962C8B-B14F-4D97-AF65-F5344CB8AC3E}">
        <p14:creationId xmlns:p14="http://schemas.microsoft.com/office/powerpoint/2010/main" val="4257552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A iniciação imediata da contracepção (contracepção</a:t>
            </a:r>
            <a:r>
              <a:rPr lang="pt-PT" baseline="0" noProof="0" dirty="0"/>
              <a:t> hormonal e não-hormonal e esterilização masculina e feminina</a:t>
            </a:r>
            <a:r>
              <a:rPr lang="pt-PT" noProof="0" dirty="0"/>
              <a:t>) após</a:t>
            </a:r>
            <a:r>
              <a:rPr lang="pt-PT" baseline="0" noProof="0" dirty="0"/>
              <a:t> aborto por aspiração antes de 13 semanas de gestação é segura. </a:t>
            </a:r>
            <a:endParaRPr lang="pt-PT" noProof="0" dirty="0">
              <a:ea typeface="+mn-ea"/>
              <a:cs typeface="+mn-cs"/>
            </a:endParaRPr>
          </a:p>
          <a:p>
            <a:endParaRPr lang="pt-PT" noProof="0" dirty="0"/>
          </a:p>
          <a:p>
            <a:r>
              <a:rPr lang="pt-PT" noProof="0" dirty="0"/>
              <a:t>A escolha</a:t>
            </a:r>
            <a:r>
              <a:rPr lang="pt-PT" baseline="0" noProof="0" dirty="0"/>
              <a:t> informada em relação á disponibilidade de uma série de métodos de contracepção e o direito de recusar ou remover a contracepção deve ser encorajada.</a:t>
            </a:r>
          </a:p>
          <a:p>
            <a:endParaRPr lang="pt-PT" noProof="0" dirty="0"/>
          </a:p>
          <a:p>
            <a:r>
              <a:rPr lang="pt-PT" noProof="0" dirty="0"/>
              <a:t>Os contraceptivos </a:t>
            </a:r>
            <a:r>
              <a:rPr lang="pt-PT" noProof="0" dirty="0" err="1"/>
              <a:t>reversiveis</a:t>
            </a:r>
            <a:r>
              <a:rPr lang="pt-PT" noProof="0" dirty="0"/>
              <a:t> </a:t>
            </a:r>
            <a:r>
              <a:rPr lang="pt-PT" baseline="0" noProof="0" dirty="0"/>
              <a:t>de longa duração (</a:t>
            </a:r>
            <a:r>
              <a:rPr lang="pt-PT" baseline="0" noProof="0" dirty="0" err="1"/>
              <a:t>CRLDs</a:t>
            </a:r>
            <a:r>
              <a:rPr lang="pt-PT" baseline="0" noProof="0" dirty="0"/>
              <a:t>) têm taxas de continuação elevadas e taxas de gravidez muito baixas em comparação com os métodos de curta duração.</a:t>
            </a:r>
          </a:p>
          <a:p>
            <a:endParaRPr lang="pt-PT" noProof="0" dirty="0"/>
          </a:p>
          <a:p>
            <a:r>
              <a:rPr lang="pt-PT" noProof="0" dirty="0"/>
              <a:t>A colocação do dispositivo intra-uterino (DIU) ou esterilização feminina pode ser feita imediatamente após um aborto com sucesso e sem complicações. Os </a:t>
            </a:r>
            <a:r>
              <a:rPr lang="pt-PT" i="1" noProof="0" dirty="0"/>
              <a:t>Critérios de Elegibilidade Médica da OMS para Uso de Contraceptivos </a:t>
            </a:r>
            <a:r>
              <a:rPr lang="pt-PT" i="0" noProof="0" dirty="0"/>
              <a:t>de 2015 </a:t>
            </a:r>
            <a:r>
              <a:rPr lang="pt-PT" noProof="0" dirty="0"/>
              <a:t>classificam a esterilização feminina aceitável após um aborto sem complicações—sem tempo especifico.</a:t>
            </a:r>
          </a:p>
          <a:p>
            <a:endParaRPr lang="pt-PT" noProof="0" dirty="0"/>
          </a:p>
          <a:p>
            <a:r>
              <a:rPr lang="pt-PT" noProof="0" dirty="0"/>
              <a:t>A esterilização masculina (vasectomia) é segura e eficaz e pode ser realizada a qualquer momento</a:t>
            </a:r>
            <a:r>
              <a:rPr lang="pt-PT" b="0" i="0" u="none" strike="noStrike" kern="1200" baseline="0" noProof="0" dirty="0">
                <a:latin typeface="+mn-lt"/>
                <a:ea typeface="+mn-ea"/>
                <a:cs typeface="+mn-cs"/>
              </a:rPr>
              <a:t>.</a:t>
            </a:r>
            <a:endParaRPr lang="pt-PT" noProof="0" dirty="0"/>
          </a:p>
          <a:p>
            <a:endParaRPr lang="pt-PT" noProof="0" dirty="0"/>
          </a:p>
          <a:p>
            <a:endParaRPr lang="pt-PT" noProof="0" dirty="0"/>
          </a:p>
          <a:p>
            <a:endParaRPr lang="pt-PT" noProof="0" dirty="0"/>
          </a:p>
        </p:txBody>
      </p:sp>
      <p:sp>
        <p:nvSpPr>
          <p:cNvPr id="4" name="Slide Number Placeholder 3"/>
          <p:cNvSpPr>
            <a:spLocks noGrp="1"/>
          </p:cNvSpPr>
          <p:nvPr>
            <p:ph type="sldNum" sz="quarter" idx="10"/>
          </p:nvPr>
        </p:nvSpPr>
        <p:spPr/>
        <p:txBody>
          <a:bodyPr/>
          <a:lstStyle/>
          <a:p>
            <a:fld id="{AC22E162-0A57-43B2-BD51-0D1E805B55DC}" type="slidenum">
              <a:rPr lang="en-US" smtClean="0"/>
              <a:t>40</a:t>
            </a:fld>
            <a:endParaRPr lang="en-US"/>
          </a:p>
        </p:txBody>
      </p:sp>
    </p:spTree>
    <p:extLst>
      <p:ext uri="{BB962C8B-B14F-4D97-AF65-F5344CB8AC3E}">
        <p14:creationId xmlns:p14="http://schemas.microsoft.com/office/powerpoint/2010/main" val="3282874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AC22E162-0A57-43B2-BD51-0D1E805B55DC}" type="slidenum">
              <a:rPr lang="en-US" smtClean="0"/>
              <a:t>41</a:t>
            </a:fld>
            <a:endParaRPr lang="en-US"/>
          </a:p>
        </p:txBody>
      </p:sp>
    </p:spTree>
    <p:extLst>
      <p:ext uri="{BB962C8B-B14F-4D97-AF65-F5344CB8AC3E}">
        <p14:creationId xmlns:p14="http://schemas.microsoft.com/office/powerpoint/2010/main" val="1294935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[Reveja</a:t>
            </a:r>
            <a:r>
              <a:rPr lang="pt-PT" baseline="0" noProof="0" dirty="0"/>
              <a:t> o conteúdo do</a:t>
            </a:r>
            <a:r>
              <a:rPr lang="pt-PT" i="1" baseline="0" noProof="0" dirty="0"/>
              <a:t> </a:t>
            </a:r>
            <a:r>
              <a:rPr lang="pt-PT" i="1" noProof="0" dirty="0"/>
              <a:t>slide</a:t>
            </a:r>
            <a:r>
              <a:rPr lang="pt-PT" noProof="0" dirty="0"/>
              <a:t>]</a:t>
            </a:r>
          </a:p>
        </p:txBody>
      </p:sp>
      <p:sp>
        <p:nvSpPr>
          <p:cNvPr id="4" name="Slide Number Placeholder 3"/>
          <p:cNvSpPr>
            <a:spLocks noGrp="1"/>
          </p:cNvSpPr>
          <p:nvPr>
            <p:ph type="sldNum" sz="quarter" idx="10"/>
          </p:nvPr>
        </p:nvSpPr>
        <p:spPr/>
        <p:txBody>
          <a:bodyPr/>
          <a:lstStyle/>
          <a:p>
            <a:fld id="{AC22E162-0A57-43B2-BD51-0D1E805B55DC}" type="slidenum">
              <a:rPr lang="en-US" smtClean="0"/>
              <a:t>42</a:t>
            </a:fld>
            <a:endParaRPr lang="en-US"/>
          </a:p>
        </p:txBody>
      </p:sp>
    </p:spTree>
    <p:extLst>
      <p:ext uri="{BB962C8B-B14F-4D97-AF65-F5344CB8AC3E}">
        <p14:creationId xmlns:p14="http://schemas.microsoft.com/office/powerpoint/2010/main" val="2560896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O redesenho do aspirador Ipas AMIU Plus e as cânulas em 2004-2005 foi amplamente impulsionado pela prevenção de infecções e incorporou estas</a:t>
            </a:r>
            <a:r>
              <a:rPr lang="pt-PT" baseline="0" noProof="0" dirty="0"/>
              <a:t> características</a:t>
            </a:r>
            <a:r>
              <a:rPr lang="pt-PT" noProof="0" dirty="0"/>
              <a:t>:</a:t>
            </a:r>
          </a:p>
          <a:p>
            <a:pPr marL="171450" indent="-171450">
              <a:buFont typeface="Arial" panose="020B0604020202020204" pitchFamily="34" charset="0"/>
              <a:buChar char="•"/>
            </a:pPr>
            <a:r>
              <a:rPr lang="pt-PT" noProof="0" dirty="0"/>
              <a:t>Caminho de fluido limpo sem rugosidades, fendas, etc., onde os fluidos ou materiais ficam retidos</a:t>
            </a:r>
          </a:p>
          <a:p>
            <a:pPr marL="171450" indent="-171450">
              <a:buFont typeface="Arial" panose="020B0604020202020204" pitchFamily="34" charset="0"/>
              <a:buChar char="•"/>
            </a:pPr>
            <a:r>
              <a:rPr lang="pt-PT" noProof="0" dirty="0"/>
              <a:t>Todas as superfícies podem ser alcançadas para limpeza directa</a:t>
            </a:r>
          </a:p>
          <a:p>
            <a:pPr marL="171450" indent="-171450">
              <a:buFont typeface="Arial" panose="020B0604020202020204" pitchFamily="34" charset="0"/>
              <a:buChar char="•"/>
            </a:pPr>
            <a:r>
              <a:rPr lang="pt-PT" noProof="0" dirty="0"/>
              <a:t>Os plásticos são tolerantes ao calor para que possam suportar o processamento por fervura ou autoclavagem a vapor</a:t>
            </a:r>
          </a:p>
          <a:p>
            <a:pPr marL="171450" indent="-171450">
              <a:buFont typeface="Arial" panose="020B0604020202020204" pitchFamily="34" charset="0"/>
              <a:buChar char="•"/>
            </a:pPr>
            <a:r>
              <a:rPr lang="pt-PT" noProof="0" dirty="0"/>
              <a:t>“Plásticos lubrificáveis” previnem a aderência de fluidos ou material ao dispositivo e componentes durante o procedimento médico.</a:t>
            </a:r>
          </a:p>
        </p:txBody>
      </p:sp>
      <p:sp>
        <p:nvSpPr>
          <p:cNvPr id="4" name="Slide Number Placeholder 3"/>
          <p:cNvSpPr>
            <a:spLocks noGrp="1"/>
          </p:cNvSpPr>
          <p:nvPr>
            <p:ph type="sldNum" sz="quarter" idx="10"/>
          </p:nvPr>
        </p:nvSpPr>
        <p:spPr/>
        <p:txBody>
          <a:bodyPr/>
          <a:lstStyle/>
          <a:p>
            <a:fld id="{AC22E162-0A57-43B2-BD51-0D1E805B55DC}" type="slidenum">
              <a:rPr lang="en-US" smtClean="0"/>
              <a:t>43</a:t>
            </a:fld>
            <a:endParaRPr lang="en-US"/>
          </a:p>
        </p:txBody>
      </p:sp>
    </p:spTree>
    <p:extLst>
      <p:ext uri="{BB962C8B-B14F-4D97-AF65-F5344CB8AC3E}">
        <p14:creationId xmlns:p14="http://schemas.microsoft.com/office/powerpoint/2010/main" val="3829136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Aqui pode ver o</a:t>
            </a:r>
            <a:r>
              <a:rPr lang="pt-PT" baseline="0" dirty="0"/>
              <a:t> aspirador Ipas AMIU Plus</a:t>
            </a:r>
            <a:r>
              <a:rPr lang="pt-PT" dirty="0"/>
              <a:t> desmontado com todos os seus componentes identificados. Todos podem ser limpos e esterilizados com facilidade ou passar por d</a:t>
            </a:r>
            <a:r>
              <a:rPr lang="pt-PT" b="0" baseline="0" dirty="0"/>
              <a:t>esinfecção de alto nível</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44</a:t>
            </a:fld>
            <a:endParaRPr lang="en-US"/>
          </a:p>
        </p:txBody>
      </p:sp>
    </p:spTree>
    <p:extLst>
      <p:ext uri="{BB962C8B-B14F-4D97-AF65-F5344CB8AC3E}">
        <p14:creationId xmlns:p14="http://schemas.microsoft.com/office/powerpoint/2010/main" val="3043704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a:t>
            </a:r>
            <a:r>
              <a:rPr lang="pt-PT" baseline="0" dirty="0"/>
              <a:t> </a:t>
            </a:r>
            <a:r>
              <a:rPr lang="pt-PT" baseline="0" noProof="0" dirty="0"/>
              <a:t>Organização</a:t>
            </a:r>
            <a:r>
              <a:rPr lang="pt-PT" baseline="0" dirty="0"/>
              <a:t> Mundial da Saúde declara</a:t>
            </a:r>
            <a:r>
              <a:rPr lang="pt-PT" dirty="0"/>
              <a:t>: [leia</a:t>
            </a:r>
            <a:r>
              <a:rPr lang="pt-PT" baseline="0" dirty="0"/>
              <a:t> o que está no</a:t>
            </a:r>
            <a:r>
              <a:rPr lang="pt-PT" i="1" dirty="0"/>
              <a:t> slide</a:t>
            </a:r>
            <a:r>
              <a:rPr lang="pt-PT" dirty="0"/>
              <a:t>]</a:t>
            </a:r>
          </a:p>
        </p:txBody>
      </p:sp>
      <p:sp>
        <p:nvSpPr>
          <p:cNvPr id="4" name="Slide Number Placeholder 3"/>
          <p:cNvSpPr>
            <a:spLocks noGrp="1"/>
          </p:cNvSpPr>
          <p:nvPr>
            <p:ph type="sldNum" sz="quarter" idx="10"/>
          </p:nvPr>
        </p:nvSpPr>
        <p:spPr/>
        <p:txBody>
          <a:bodyPr/>
          <a:lstStyle/>
          <a:p>
            <a:fld id="{AC22E162-0A57-43B2-BD51-0D1E805B55DC}" type="slidenum">
              <a:rPr lang="en-US" smtClean="0"/>
              <a:t>6</a:t>
            </a:fld>
            <a:endParaRPr lang="en-US"/>
          </a:p>
        </p:txBody>
      </p:sp>
    </p:spTree>
    <p:extLst>
      <p:ext uri="{BB962C8B-B14F-4D97-AF65-F5344CB8AC3E}">
        <p14:creationId xmlns:p14="http://schemas.microsoft.com/office/powerpoint/2010/main" val="165364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45</a:t>
            </a:fld>
            <a:endParaRPr lang="en-US"/>
          </a:p>
        </p:txBody>
      </p:sp>
    </p:spTree>
    <p:extLst>
      <p:ext uri="{BB962C8B-B14F-4D97-AF65-F5344CB8AC3E}">
        <p14:creationId xmlns:p14="http://schemas.microsoft.com/office/powerpoint/2010/main" val="2114680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47</a:t>
            </a:fld>
            <a:endParaRPr lang="en-US"/>
          </a:p>
        </p:txBody>
      </p:sp>
    </p:spTree>
    <p:extLst>
      <p:ext uri="{BB962C8B-B14F-4D97-AF65-F5344CB8AC3E}">
        <p14:creationId xmlns:p14="http://schemas.microsoft.com/office/powerpoint/2010/main" val="4138541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48</a:t>
            </a:fld>
            <a:endParaRPr lang="en-US"/>
          </a:p>
        </p:txBody>
      </p:sp>
    </p:spTree>
    <p:extLst>
      <p:ext uri="{BB962C8B-B14F-4D97-AF65-F5344CB8AC3E}">
        <p14:creationId xmlns:p14="http://schemas.microsoft.com/office/powerpoint/2010/main" val="265774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a:t>A Organização Mundial da Saúde (OMS) divulgou estas excelentes orientações em 2015 sobre a</a:t>
            </a:r>
            <a:r>
              <a:rPr lang="pt-PT" baseline="0" dirty="0"/>
              <a:t> partilha</a:t>
            </a:r>
            <a:r>
              <a:rPr lang="pt-PT" dirty="0"/>
              <a:t> de tarefas nos</a:t>
            </a:r>
            <a:r>
              <a:rPr lang="pt-PT" baseline="0" dirty="0"/>
              <a:t> cuidados</a:t>
            </a:r>
            <a:r>
              <a:rPr lang="pt-PT" dirty="0"/>
              <a:t> de aborto seguro e contracepção pós-aborto</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pt-PT" baseline="0" dirty="0"/>
              <a:t>Estas orientações prestam apoio baseado em evidências para diferentes quadros de profissionais de saúde e para as próprias </a:t>
            </a:r>
            <a:r>
              <a:rPr lang="pt-PT" b="0" baseline="0" dirty="0"/>
              <a:t>mulheres que realizam diferentes aspectos dos cuidados de aborto</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pt-PT" b="0" dirty="0"/>
              <a:t>Quando ler o documento, verá que os </a:t>
            </a:r>
            <a:r>
              <a:rPr lang="pt-PT" b="0" baseline="0" dirty="0"/>
              <a:t>cuidados de </a:t>
            </a:r>
            <a:r>
              <a:rPr lang="pt-PT" b="0" dirty="0"/>
              <a:t>aborto no primeiro trimestre com aspiração manual intra</a:t>
            </a:r>
            <a:r>
              <a:rPr lang="pt-PT" b="0" baseline="0" dirty="0"/>
              <a:t>-uterina</a:t>
            </a:r>
            <a:r>
              <a:rPr lang="pt-PT" b="0" dirty="0"/>
              <a:t> (</a:t>
            </a:r>
            <a:r>
              <a:rPr lang="pt-PT" b="0" dirty="0" err="1"/>
              <a:t>AMIU</a:t>
            </a:r>
            <a:r>
              <a:rPr lang="pt-PT" b="0" dirty="0"/>
              <a:t>) e o aborto medicamentoso são "recomendados" para enfermeiros, parteiras e outros médicos associados avançados, como </a:t>
            </a:r>
            <a:r>
              <a:rPr lang="pt-PT" b="0" dirty="0">
                <a:solidFill>
                  <a:srgbClr val="C00000"/>
                </a:solidFill>
              </a:rPr>
              <a:t>profissionais</a:t>
            </a:r>
            <a:r>
              <a:rPr lang="pt-PT" b="0" baseline="0" dirty="0">
                <a:solidFill>
                  <a:srgbClr val="C00000"/>
                </a:solidFill>
              </a:rPr>
              <a:t> de saúde</a:t>
            </a:r>
            <a:r>
              <a:rPr lang="pt-PT" b="0" dirty="0"/>
              <a:t>, médicos assistentes e enfermeiros clínicos </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INDIQUE</a:t>
            </a:r>
            <a:r>
              <a:rPr lang="en-US" dirty="0"/>
              <a:t> </a:t>
            </a:r>
            <a:r>
              <a:rPr lang="pt-PT" dirty="0"/>
              <a:t>O QUE OS SÍMBOLOS SIGNIFICAM NA TABELA NO </a:t>
            </a:r>
            <a:r>
              <a:rPr lang="pt-PT" i="1" dirty="0"/>
              <a:t>SLIDE</a:t>
            </a:r>
            <a:r>
              <a:rPr lang="en-US" dirty="0"/>
              <a:t>]</a:t>
            </a:r>
          </a:p>
          <a:p>
            <a:endParaRPr lang="en-US" dirty="0"/>
          </a:p>
          <a:p>
            <a:r>
              <a:rPr lang="pt-PT" b="1" noProof="0" dirty="0"/>
              <a:t>Estas</a:t>
            </a:r>
            <a:r>
              <a:rPr lang="en-US" b="1" baseline="0" dirty="0"/>
              <a:t> </a:t>
            </a:r>
            <a:r>
              <a:rPr lang="pt-PT" b="1" baseline="0" noProof="0" dirty="0"/>
              <a:t>orientações d</a:t>
            </a:r>
            <a:r>
              <a:rPr lang="en-US" b="1" baseline="0" dirty="0"/>
              <a:t>e </a:t>
            </a:r>
            <a:r>
              <a:rPr lang="en-US" b="1" baseline="0" dirty="0" err="1"/>
              <a:t>partilha</a:t>
            </a:r>
            <a:r>
              <a:rPr lang="en-US" b="1" baseline="0" dirty="0"/>
              <a:t> de </a:t>
            </a:r>
            <a:r>
              <a:rPr lang="en-US" b="1" baseline="0" dirty="0" err="1"/>
              <a:t>tarefas</a:t>
            </a:r>
            <a:r>
              <a:rPr lang="en-US" b="1" baseline="0" dirty="0"/>
              <a:t>  s</a:t>
            </a:r>
            <a:r>
              <a:rPr lang="pt-PT" b="1" baseline="0" dirty="0"/>
              <a:t>ã</a:t>
            </a:r>
            <a:r>
              <a:rPr lang="en-US" b="1" baseline="0" dirty="0"/>
              <a:t>o r</a:t>
            </a:r>
            <a:r>
              <a:rPr lang="pt-PT" b="1" noProof="0" dirty="0" err="1"/>
              <a:t>ecomendadas</a:t>
            </a:r>
            <a:r>
              <a:rPr lang="en-US" dirty="0"/>
              <a:t>. </a:t>
            </a:r>
            <a:r>
              <a:rPr lang="en-US" dirty="0" err="1"/>
              <a:t>Os</a:t>
            </a:r>
            <a:r>
              <a:rPr lang="en-US" baseline="0" dirty="0"/>
              <a:t> </a:t>
            </a:r>
            <a:r>
              <a:rPr lang="en-US" baseline="0" dirty="0" err="1"/>
              <a:t>benefícios</a:t>
            </a:r>
            <a:r>
              <a:rPr lang="en-US" baseline="0" dirty="0"/>
              <a:t> de </a:t>
            </a:r>
            <a:r>
              <a:rPr lang="en-US" baseline="0" dirty="0" err="1"/>
              <a:t>implementar</a:t>
            </a:r>
            <a:r>
              <a:rPr lang="en-US" baseline="0" dirty="0"/>
              <a:t> </a:t>
            </a:r>
            <a:r>
              <a:rPr lang="pt-PT" baseline="0" dirty="0"/>
              <a:t>esta opção superam os possíveis danos</a:t>
            </a:r>
            <a:r>
              <a:rPr lang="en-US" dirty="0"/>
              <a:t> .</a:t>
            </a:r>
            <a:r>
              <a:rPr lang="pt-PT" dirty="0"/>
              <a:t> Esta opção pode ser implementada, inclusive</a:t>
            </a:r>
            <a:r>
              <a:rPr lang="pt-PT" baseline="0" dirty="0"/>
              <a:t> em</a:t>
            </a:r>
            <a:r>
              <a:rPr lang="pt-PT" dirty="0"/>
              <a:t> escala</a:t>
            </a:r>
            <a:r>
              <a:rPr lang="en-US" dirty="0"/>
              <a:t>.</a:t>
            </a:r>
          </a:p>
          <a:p>
            <a:endParaRPr lang="en-US" dirty="0"/>
          </a:p>
          <a:p>
            <a:r>
              <a:rPr lang="en-US" dirty="0"/>
              <a:t>https://</a:t>
            </a:r>
            <a:r>
              <a:rPr lang="en-US" dirty="0" err="1"/>
              <a:t>www.who.int</a:t>
            </a:r>
            <a:r>
              <a:rPr lang="en-US" dirty="0"/>
              <a:t>/</a:t>
            </a:r>
            <a:r>
              <a:rPr lang="en-US" dirty="0" err="1"/>
              <a:t>reproductivehealth</a:t>
            </a:r>
            <a:r>
              <a:rPr lang="en-US" dirty="0"/>
              <a:t>/publications/</a:t>
            </a:r>
            <a:r>
              <a:rPr lang="en-US" dirty="0" err="1"/>
              <a:t>unsafe_abortion</a:t>
            </a:r>
            <a:r>
              <a:rPr lang="en-US" dirty="0"/>
              <a:t>/abortion-task-shifting/</a:t>
            </a:r>
            <a:r>
              <a:rPr lang="en-US" dirty="0" err="1"/>
              <a:t>en</a:t>
            </a:r>
            <a:r>
              <a:rPr lang="en-US" dirty="0"/>
              <a:t>/</a:t>
            </a:r>
          </a:p>
        </p:txBody>
      </p:sp>
      <p:sp>
        <p:nvSpPr>
          <p:cNvPr id="4" name="Slide Number Placeholder 3"/>
          <p:cNvSpPr>
            <a:spLocks noGrp="1"/>
          </p:cNvSpPr>
          <p:nvPr>
            <p:ph type="sldNum" sz="quarter" idx="10"/>
          </p:nvPr>
        </p:nvSpPr>
        <p:spPr/>
        <p:txBody>
          <a:bodyPr/>
          <a:lstStyle/>
          <a:p>
            <a:fld id="{AC22E162-0A57-43B2-BD51-0D1E805B55DC}" type="slidenum">
              <a:rPr lang="en-US" smtClean="0"/>
              <a:t>7</a:t>
            </a:fld>
            <a:endParaRPr lang="en-US"/>
          </a:p>
        </p:txBody>
      </p:sp>
    </p:spTree>
    <p:extLst>
      <p:ext uri="{BB962C8B-B14F-4D97-AF65-F5344CB8AC3E}">
        <p14:creationId xmlns:p14="http://schemas.microsoft.com/office/powerpoint/2010/main" val="1436769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noProof="0" dirty="0"/>
              <a:t>Fale com</a:t>
            </a:r>
            <a:r>
              <a:rPr lang="pt-PT" baseline="0" noProof="0" dirty="0"/>
              <a:t> quadros profissionais</a:t>
            </a:r>
            <a:r>
              <a:rPr lang="pt-PT" noProof="0" dirty="0"/>
              <a:t> sobre</a:t>
            </a:r>
            <a:r>
              <a:rPr lang="pt-PT" baseline="0" noProof="0" dirty="0"/>
              <a:t> quais cuidados de aborto são recomendados pela OMS</a:t>
            </a:r>
            <a:r>
              <a:rPr lang="pt-PT" noProof="0" dirty="0"/>
              <a:t>.</a:t>
            </a:r>
          </a:p>
          <a:p>
            <a:endParaRPr lang="pt-PT" noProof="0" dirty="0"/>
          </a:p>
        </p:txBody>
      </p:sp>
      <p:sp>
        <p:nvSpPr>
          <p:cNvPr id="4" name="Slide Number Placeholder 3"/>
          <p:cNvSpPr>
            <a:spLocks noGrp="1"/>
          </p:cNvSpPr>
          <p:nvPr>
            <p:ph type="sldNum" sz="quarter" idx="10"/>
          </p:nvPr>
        </p:nvSpPr>
        <p:spPr/>
        <p:txBody>
          <a:bodyPr/>
          <a:lstStyle/>
          <a:p>
            <a:fld id="{AC22E162-0A57-43B2-BD51-0D1E805B55DC}" type="slidenum">
              <a:rPr lang="en-US" smtClean="0"/>
              <a:t>8</a:t>
            </a:fld>
            <a:endParaRPr lang="en-US"/>
          </a:p>
        </p:txBody>
      </p:sp>
    </p:spTree>
    <p:extLst>
      <p:ext uri="{BB962C8B-B14F-4D97-AF65-F5344CB8AC3E}">
        <p14:creationId xmlns:p14="http://schemas.microsoft.com/office/powerpoint/2010/main" val="178555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Aqui está a definição de serviços</a:t>
            </a:r>
            <a:r>
              <a:rPr lang="pt-PT" baseline="0" noProof="0" dirty="0"/>
              <a:t> (cuidado</a:t>
            </a:r>
            <a:r>
              <a:rPr lang="pt-PT" noProof="0" dirty="0"/>
              <a:t>s) completos de aborto (por</a:t>
            </a:r>
            <a:r>
              <a:rPr lang="pt-PT" baseline="0" noProof="0" dirty="0"/>
              <a:t> vezes</a:t>
            </a:r>
            <a:r>
              <a:rPr lang="pt-PT" noProof="0" dirty="0"/>
              <a:t> referido</a:t>
            </a:r>
            <a:r>
              <a:rPr lang="pt-PT" baseline="0" noProof="0" dirty="0"/>
              <a:t> como</a:t>
            </a:r>
            <a:r>
              <a:rPr lang="pt-PT" noProof="0" dirty="0"/>
              <a:t> CCA). </a:t>
            </a:r>
          </a:p>
          <a:p>
            <a:endParaRPr lang="pt-PT" noProof="0" dirty="0"/>
          </a:p>
          <a:p>
            <a:r>
              <a:rPr lang="pt-PT" noProof="0" dirty="0"/>
              <a:t>[Leia e explique o</a:t>
            </a:r>
            <a:r>
              <a:rPr lang="pt-PT" baseline="0" noProof="0" dirty="0"/>
              <a:t> texto</a:t>
            </a:r>
            <a:r>
              <a:rPr lang="pt-PT" noProof="0" dirty="0"/>
              <a:t> no</a:t>
            </a:r>
            <a:r>
              <a:rPr lang="pt-PT" i="1" baseline="0" noProof="0" dirty="0"/>
              <a:t> </a:t>
            </a:r>
            <a:r>
              <a:rPr lang="pt-PT" i="1" noProof="0" dirty="0"/>
              <a:t>slide </a:t>
            </a:r>
            <a:r>
              <a:rPr lang="pt-PT" i="0" noProof="0" dirty="0"/>
              <a:t>quando</a:t>
            </a:r>
            <a:r>
              <a:rPr lang="pt-PT" i="0" baseline="0" noProof="0" dirty="0"/>
              <a:t> </a:t>
            </a:r>
            <a:r>
              <a:rPr lang="pt-PT" noProof="0" dirty="0"/>
              <a:t>necessário.]</a:t>
            </a:r>
          </a:p>
        </p:txBody>
      </p:sp>
      <p:sp>
        <p:nvSpPr>
          <p:cNvPr id="4" name="Slide Number Placeholder 3"/>
          <p:cNvSpPr>
            <a:spLocks noGrp="1"/>
          </p:cNvSpPr>
          <p:nvPr>
            <p:ph type="sldNum" sz="quarter" idx="10"/>
          </p:nvPr>
        </p:nvSpPr>
        <p:spPr/>
        <p:txBody>
          <a:bodyPr/>
          <a:lstStyle/>
          <a:p>
            <a:fld id="{AC22E162-0A57-43B2-BD51-0D1E805B55DC}" type="slidenum">
              <a:rPr lang="en-US" smtClean="0"/>
              <a:t>9</a:t>
            </a:fld>
            <a:endParaRPr lang="en-US"/>
          </a:p>
        </p:txBody>
      </p:sp>
    </p:spTree>
    <p:extLst>
      <p:ext uri="{BB962C8B-B14F-4D97-AF65-F5344CB8AC3E}">
        <p14:creationId xmlns:p14="http://schemas.microsoft.com/office/powerpoint/2010/main" val="2148759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Aqui está a definição de assistência</a:t>
            </a:r>
            <a:r>
              <a:rPr lang="pt-PT" baseline="0" noProof="0" dirty="0"/>
              <a:t> pós-aborto</a:t>
            </a:r>
            <a:r>
              <a:rPr lang="pt-PT" noProof="0" dirty="0"/>
              <a:t>, por vezes referida como APA.</a:t>
            </a:r>
          </a:p>
          <a:p>
            <a:endParaRPr lang="pt-PT" noProof="0" dirty="0"/>
          </a:p>
          <a:p>
            <a:r>
              <a:rPr lang="pt-PT" noProof="0" dirty="0"/>
              <a:t>[Leia e explique o texto no </a:t>
            </a:r>
            <a:r>
              <a:rPr lang="pt-PT" i="1" noProof="0" dirty="0"/>
              <a:t>slide</a:t>
            </a:r>
            <a:r>
              <a:rPr lang="pt-PT" noProof="0" dirty="0"/>
              <a:t> quando necessário.]</a:t>
            </a:r>
          </a:p>
        </p:txBody>
      </p:sp>
      <p:sp>
        <p:nvSpPr>
          <p:cNvPr id="4" name="Slide Number Placeholder 3"/>
          <p:cNvSpPr>
            <a:spLocks noGrp="1"/>
          </p:cNvSpPr>
          <p:nvPr>
            <p:ph type="sldNum" sz="quarter" idx="10"/>
          </p:nvPr>
        </p:nvSpPr>
        <p:spPr/>
        <p:txBody>
          <a:bodyPr/>
          <a:lstStyle/>
          <a:p>
            <a:fld id="{AC22E162-0A57-43B2-BD51-0D1E805B55DC}" type="slidenum">
              <a:rPr lang="en-US" smtClean="0"/>
              <a:t>10</a:t>
            </a:fld>
            <a:endParaRPr lang="en-US"/>
          </a:p>
        </p:txBody>
      </p:sp>
    </p:spTree>
    <p:extLst>
      <p:ext uri="{BB962C8B-B14F-4D97-AF65-F5344CB8AC3E}">
        <p14:creationId xmlns:p14="http://schemas.microsoft.com/office/powerpoint/2010/main" val="283364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pt-PT" noProof="0" dirty="0"/>
              <a:t>Reveja</a:t>
            </a:r>
            <a:r>
              <a:rPr lang="en-US" baseline="0" dirty="0"/>
              <a:t> o </a:t>
            </a:r>
            <a:r>
              <a:rPr lang="en-US" baseline="0" dirty="0" err="1"/>
              <a:t>conteúdo</a:t>
            </a:r>
            <a:r>
              <a:rPr lang="en-US" baseline="0" dirty="0"/>
              <a:t> do</a:t>
            </a:r>
            <a:r>
              <a:rPr lang="en-US" dirty="0"/>
              <a:t> </a:t>
            </a:r>
            <a:r>
              <a:rPr lang="en-US" i="1" dirty="0"/>
              <a:t>slide</a:t>
            </a:r>
            <a:r>
              <a:rPr lang="en-US" dirty="0"/>
              <a:t>]</a:t>
            </a:r>
          </a:p>
        </p:txBody>
      </p:sp>
      <p:sp>
        <p:nvSpPr>
          <p:cNvPr id="4" name="Slide Number Placeholder 3"/>
          <p:cNvSpPr>
            <a:spLocks noGrp="1"/>
          </p:cNvSpPr>
          <p:nvPr>
            <p:ph type="sldNum" sz="quarter" idx="10"/>
          </p:nvPr>
        </p:nvSpPr>
        <p:spPr/>
        <p:txBody>
          <a:bodyPr/>
          <a:lstStyle/>
          <a:p>
            <a:fld id="{AC22E162-0A57-43B2-BD51-0D1E805B55DC}" type="slidenum">
              <a:rPr lang="en-US" smtClean="0"/>
              <a:t>12</a:t>
            </a:fld>
            <a:endParaRPr lang="en-US"/>
          </a:p>
        </p:txBody>
      </p:sp>
    </p:spTree>
    <p:extLst>
      <p:ext uri="{BB962C8B-B14F-4D97-AF65-F5344CB8AC3E}">
        <p14:creationId xmlns:p14="http://schemas.microsoft.com/office/powerpoint/2010/main" val="3189028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4962178"/>
            <a:ext cx="17088486" cy="1384995"/>
          </a:xfrm>
          <a:prstGeom prst="rect">
            <a:avLst/>
          </a:prstGeom>
        </p:spPr>
        <p:txBody>
          <a:bodyPr wrap="square" lIns="0" tIns="0" rIns="0" bIns="0" anchor="b">
            <a:spAutoFit/>
          </a:bodyPr>
          <a:lstStyle>
            <a:lvl1pPr algn="ctr">
              <a:defRPr sz="9000">
                <a:solidFill>
                  <a:schemeClr val="bg1"/>
                </a:solidFill>
              </a:defRPr>
            </a:lvl1pPr>
          </a:lstStyle>
          <a:p>
            <a:endParaRPr dirty="0"/>
          </a:p>
        </p:txBody>
      </p:sp>
      <p:sp>
        <p:nvSpPr>
          <p:cNvPr id="3" name="Holder 3"/>
          <p:cNvSpPr>
            <a:spLocks noGrp="1"/>
          </p:cNvSpPr>
          <p:nvPr>
            <p:ph type="subTitle" idx="4"/>
          </p:nvPr>
        </p:nvSpPr>
        <p:spPr>
          <a:xfrm>
            <a:off x="3015615" y="7254875"/>
            <a:ext cx="14072870" cy="553998"/>
          </a:xfrm>
          <a:prstGeom prst="rect">
            <a:avLst/>
          </a:prstGeom>
        </p:spPr>
        <p:txBody>
          <a:bodyPr wrap="square" lIns="0" tIns="0" rIns="0" bIns="0">
            <a:spAutoFit/>
          </a:bodyPr>
          <a:lstStyle>
            <a:lvl1pPr algn="ctr">
              <a:defRPr sz="3600">
                <a:solidFill>
                  <a:schemeClr val="bg1"/>
                </a:solidFill>
                <a:latin typeface="Helvetica" charset="0"/>
                <a:ea typeface="Helvetica" charset="0"/>
                <a:cs typeface="Helvetica" charset="0"/>
              </a:defRPr>
            </a:lvl1pPr>
          </a:lstStyle>
          <a:p>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4650" y="1009455"/>
            <a:ext cx="4114800" cy="2108200"/>
          </a:xfrm>
          <a:prstGeom prst="rect">
            <a:avLst/>
          </a:prstGeom>
        </p:spPr>
      </p:pic>
      <p:cxnSp>
        <p:nvCxnSpPr>
          <p:cNvPr id="9" name="Straight Connector 8"/>
          <p:cNvCxnSpPr/>
          <p:nvPr userDrawn="1"/>
        </p:nvCxnSpPr>
        <p:spPr>
          <a:xfrm>
            <a:off x="7994650" y="6721475"/>
            <a:ext cx="411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e Three">
    <p:spTree>
      <p:nvGrpSpPr>
        <p:cNvPr id="1" name=""/>
        <p:cNvGrpSpPr/>
        <p:nvPr/>
      </p:nvGrpSpPr>
      <p:grpSpPr>
        <a:xfrm>
          <a:off x="0" y="0"/>
          <a:ext cx="0" cy="0"/>
          <a:chOff x="0" y="0"/>
          <a:chExt cx="0" cy="0"/>
        </a:xfrm>
      </p:grpSpPr>
      <p:cxnSp>
        <p:nvCxnSpPr>
          <p:cNvPr id="18" name="Straight Connector 17"/>
          <p:cNvCxnSpPr/>
          <p:nvPr userDrawn="1"/>
        </p:nvCxnSpPr>
        <p:spPr>
          <a:xfrm>
            <a:off x="2133600" y="3825875"/>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680450" y="3825875"/>
            <a:ext cx="2743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0"/>
          </p:nvPr>
        </p:nvSpPr>
        <p:spPr>
          <a:xfrm>
            <a:off x="762000" y="4206875"/>
            <a:ext cx="5486400" cy="3810000"/>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1" name="Text Placeholder 13"/>
          <p:cNvSpPr>
            <a:spLocks noGrp="1"/>
          </p:cNvSpPr>
          <p:nvPr>
            <p:ph type="body" sz="quarter" idx="11"/>
          </p:nvPr>
        </p:nvSpPr>
        <p:spPr>
          <a:xfrm>
            <a:off x="73088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cxnSp>
        <p:nvCxnSpPr>
          <p:cNvPr id="22" name="Straight Connector 21"/>
          <p:cNvCxnSpPr/>
          <p:nvPr userDrawn="1"/>
        </p:nvCxnSpPr>
        <p:spPr>
          <a:xfrm>
            <a:off x="15233650" y="3825875"/>
            <a:ext cx="2743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12"/>
          </p:nvPr>
        </p:nvSpPr>
        <p:spPr>
          <a:xfrm>
            <a:off x="138620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4" name="Text Placeholder 13"/>
          <p:cNvSpPr>
            <a:spLocks noGrp="1"/>
          </p:cNvSpPr>
          <p:nvPr>
            <p:ph type="body" sz="quarter" idx="16"/>
          </p:nvPr>
        </p:nvSpPr>
        <p:spPr>
          <a:xfrm>
            <a:off x="762000" y="1213629"/>
            <a:ext cx="5486400" cy="2215991"/>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25" name="Text Placeholder 13"/>
          <p:cNvSpPr>
            <a:spLocks noGrp="1"/>
          </p:cNvSpPr>
          <p:nvPr>
            <p:ph type="body" sz="quarter" idx="17"/>
          </p:nvPr>
        </p:nvSpPr>
        <p:spPr>
          <a:xfrm>
            <a:off x="7308850" y="1228885"/>
            <a:ext cx="5486400" cy="2215991"/>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
        <p:nvSpPr>
          <p:cNvPr id="26" name="Text Placeholder 13"/>
          <p:cNvSpPr>
            <a:spLocks noGrp="1"/>
          </p:cNvSpPr>
          <p:nvPr>
            <p:ph type="body" sz="quarter" idx="18"/>
          </p:nvPr>
        </p:nvSpPr>
        <p:spPr>
          <a:xfrm>
            <a:off x="13862050" y="1228885"/>
            <a:ext cx="5486400" cy="2215991"/>
          </a:xfrm>
        </p:spPr>
        <p:txBody>
          <a:bodyPr anchor="b"/>
          <a:lstStyle>
            <a:lvl1pPr algn="ctr">
              <a:defRPr sz="4800" b="1" cap="all" baseline="0">
                <a:solidFill>
                  <a:schemeClr val="tx2"/>
                </a:solidFill>
                <a:latin typeface="Helvetica" charset="0"/>
                <a:ea typeface="Helvetica" charset="0"/>
                <a:cs typeface="Helvetica" charset="0"/>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8050" y="854075"/>
            <a:ext cx="1024128" cy="682752"/>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76850" y="9693275"/>
            <a:ext cx="1024128" cy="682752"/>
          </a:xfrm>
          <a:prstGeom prst="rect">
            <a:avLst/>
          </a:prstGeom>
        </p:spPr>
      </p:pic>
      <p:sp>
        <p:nvSpPr>
          <p:cNvPr id="9" name="Text Placeholder 8"/>
          <p:cNvSpPr>
            <a:spLocks noGrp="1"/>
          </p:cNvSpPr>
          <p:nvPr>
            <p:ph type="body" sz="quarter" idx="10" hasCustomPrompt="1"/>
          </p:nvPr>
        </p:nvSpPr>
        <p:spPr>
          <a:xfrm>
            <a:off x="2393950" y="1536827"/>
            <a:ext cx="15316200" cy="8156447"/>
          </a:xfrm>
          <a:ln>
            <a:noFill/>
          </a:ln>
        </p:spPr>
        <p:txBody>
          <a:bodyPr anchor="ctr"/>
          <a:lstStyle>
            <a:lvl1pPr algn="ctr">
              <a:defRPr sz="72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Quote placeholder, align to the center and middle</a:t>
            </a:r>
          </a:p>
        </p:txBody>
      </p:sp>
    </p:spTree>
    <p:extLst>
      <p:ext uri="{BB962C8B-B14F-4D97-AF65-F5344CB8AC3E}">
        <p14:creationId xmlns:p14="http://schemas.microsoft.com/office/powerpoint/2010/main" val="75059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0104100" cy="11309350"/>
          </a:xfrm>
        </p:spPr>
        <p:txBody>
          <a:bodyPr/>
          <a:lstStyle/>
          <a:p>
            <a:endParaRPr lang="en-US"/>
          </a:p>
        </p:txBody>
      </p:sp>
    </p:spTree>
    <p:extLst>
      <p:ext uri="{BB962C8B-B14F-4D97-AF65-F5344CB8AC3E}">
        <p14:creationId xmlns:p14="http://schemas.microsoft.com/office/powerpoint/2010/main" val="128933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393950" y="2835275"/>
            <a:ext cx="15316200" cy="1477328"/>
          </a:xfrm>
          <a:ln>
            <a:noFill/>
          </a:ln>
        </p:spPr>
        <p:txBody>
          <a:bodyPr anchor="ctr"/>
          <a:lstStyle>
            <a:lvl1pPr algn="ctr">
              <a:defRPr sz="96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Thank you!</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13501" y="8550275"/>
            <a:ext cx="2677098" cy="13716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96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0460"/>
          <a:stretch/>
        </p:blipFill>
        <p:spPr>
          <a:xfrm>
            <a:off x="0" y="0"/>
            <a:ext cx="20111654" cy="7864475"/>
          </a:xfrm>
          <a:prstGeom prst="rect">
            <a:avLst/>
          </a:prstGeom>
        </p:spPr>
      </p:pic>
      <p:sp>
        <p:nvSpPr>
          <p:cNvPr id="7" name="Holder 2"/>
          <p:cNvSpPr>
            <a:spLocks noGrp="1"/>
          </p:cNvSpPr>
          <p:nvPr>
            <p:ph type="ctrTitle" hasCustomPrompt="1"/>
          </p:nvPr>
        </p:nvSpPr>
        <p:spPr>
          <a:xfrm>
            <a:off x="1289050" y="8397875"/>
            <a:ext cx="17088486" cy="1107996"/>
          </a:xfrm>
          <a:prstGeom prst="rect">
            <a:avLst/>
          </a:prstGeom>
        </p:spPr>
        <p:txBody>
          <a:bodyPr wrap="square" lIns="0" tIns="0" rIns="0" bIns="0" anchor="t">
            <a:spAutoFit/>
          </a:bodyPr>
          <a:lstStyle>
            <a:lvl1pPr algn="l">
              <a:defRPr sz="7200">
                <a:solidFill>
                  <a:schemeClr val="tx1"/>
                </a:solidFill>
              </a:defRPr>
            </a:lvl1pPr>
          </a:lstStyle>
          <a:p>
            <a:r>
              <a:rPr lang="en-US" dirty="0"/>
              <a:t>SECTION TITLE VERSION ONE</a:t>
            </a:r>
          </a:p>
        </p:txBody>
      </p:sp>
    </p:spTree>
    <p:extLst>
      <p:ext uri="{BB962C8B-B14F-4D97-AF65-F5344CB8AC3E}">
        <p14:creationId xmlns:p14="http://schemas.microsoft.com/office/powerpoint/2010/main" val="53051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49981"/>
          <a:stretch/>
        </p:blipFill>
        <p:spPr>
          <a:xfrm>
            <a:off x="10052050" y="0"/>
            <a:ext cx="10059604" cy="11309350"/>
          </a:xfrm>
          <a:prstGeom prst="rect">
            <a:avLst/>
          </a:prstGeom>
        </p:spPr>
      </p:pic>
      <p:sp>
        <p:nvSpPr>
          <p:cNvPr id="7" name="Holder 2"/>
          <p:cNvSpPr>
            <a:spLocks noGrp="1"/>
          </p:cNvSpPr>
          <p:nvPr>
            <p:ph type="ctrTitle" hasCustomPrompt="1"/>
          </p:nvPr>
        </p:nvSpPr>
        <p:spPr>
          <a:xfrm>
            <a:off x="10433050" y="3992682"/>
            <a:ext cx="9296400" cy="3323987"/>
          </a:xfrm>
          <a:prstGeom prst="rect">
            <a:avLst/>
          </a:prstGeom>
        </p:spPr>
        <p:txBody>
          <a:bodyPr wrap="square" lIns="0" tIns="0" rIns="0" bIns="0" anchor="ctr">
            <a:spAutoFit/>
          </a:bodyPr>
          <a:lstStyle>
            <a:lvl1pPr algn="ctr">
              <a:defRPr sz="7200">
                <a:solidFill>
                  <a:schemeClr val="bg1"/>
                </a:solidFill>
              </a:defRPr>
            </a:lvl1pPr>
          </a:lstStyle>
          <a:p>
            <a:r>
              <a:rPr lang="en-US" dirty="0"/>
              <a:t>SECTION TITLE VERSION TWO:</a:t>
            </a:r>
            <a:br>
              <a:rPr lang="en-US" dirty="0"/>
            </a:br>
            <a:r>
              <a:rPr lang="en-US" dirty="0"/>
              <a:t>WITH PICTURE</a:t>
            </a:r>
          </a:p>
        </p:txBody>
      </p:sp>
      <p:sp>
        <p:nvSpPr>
          <p:cNvPr id="9" name="Picture Placeholder 8"/>
          <p:cNvSpPr>
            <a:spLocks noGrp="1"/>
          </p:cNvSpPr>
          <p:nvPr>
            <p:ph type="pic" sz="quarter" idx="10"/>
          </p:nvPr>
        </p:nvSpPr>
        <p:spPr>
          <a:xfrm>
            <a:off x="0" y="0"/>
            <a:ext cx="10052050" cy="11309350"/>
          </a:xfrm>
        </p:spPr>
        <p:txBody>
          <a:bodyPr/>
          <a:lstStyle/>
          <a:p>
            <a:endParaRPr lang="en-US"/>
          </a:p>
        </p:txBody>
      </p:sp>
    </p:spTree>
    <p:extLst>
      <p:ext uri="{BB962C8B-B14F-4D97-AF65-F5344CB8AC3E}">
        <p14:creationId xmlns:p14="http://schemas.microsoft.com/office/powerpoint/2010/main" val="102592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Holder 2"/>
          <p:cNvSpPr>
            <a:spLocks noGrp="1"/>
          </p:cNvSpPr>
          <p:nvPr>
            <p:ph type="ctrTitle"/>
          </p:nvPr>
        </p:nvSpPr>
        <p:spPr>
          <a:xfrm>
            <a:off x="1507807" y="473075"/>
            <a:ext cx="17088486" cy="1384995"/>
          </a:xfrm>
          <a:prstGeom prst="rect">
            <a:avLst/>
          </a:prstGeom>
        </p:spPr>
        <p:txBody>
          <a:bodyPr wrap="square" lIns="0" tIns="0" rIns="0" bIns="0">
            <a:spAutoFit/>
          </a:bodyPr>
          <a:lstStyle>
            <a:lvl1pPr algn="ctr">
              <a:defRPr sz="9000">
                <a:solidFill>
                  <a:schemeClr val="tx1"/>
                </a:solidFill>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lstStyle/>
          <a:p>
            <a:endParaRPr/>
          </a:p>
        </p:txBody>
      </p:sp>
      <p:sp>
        <p:nvSpPr>
          <p:cNvPr id="11" name="Content Placeholder 10"/>
          <p:cNvSpPr>
            <a:spLocks noGrp="1"/>
          </p:cNvSpPr>
          <p:nvPr>
            <p:ph sz="quarter" idx="10"/>
          </p:nvPr>
        </p:nvSpPr>
        <p:spPr>
          <a:xfrm>
            <a:off x="2736850" y="3201154"/>
            <a:ext cx="14630400" cy="7482721"/>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Holder 2"/>
          <p:cNvSpPr>
            <a:spLocks noGrp="1"/>
          </p:cNvSpPr>
          <p:nvPr>
            <p:ph type="ctrTitle" hasCustomPrompt="1"/>
          </p:nvPr>
        </p:nvSpPr>
        <p:spPr>
          <a:xfrm>
            <a:off x="2736850" y="736679"/>
            <a:ext cx="14630400" cy="1107996"/>
          </a:xfrm>
          <a:prstGeom prst="rect">
            <a:avLst/>
          </a:prstGeom>
        </p:spPr>
        <p:txBody>
          <a:bodyPr wrap="square" lIns="0" tIns="0" rIns="0" bIns="0" anchor="ctr">
            <a:spAutoFit/>
          </a:bodyPr>
          <a:lstStyle>
            <a:lvl1pPr algn="ctr">
              <a:defRPr sz="7200">
                <a:solidFill>
                  <a:schemeClr val="bg1"/>
                </a:solidFill>
              </a:defRPr>
            </a:lvl1pPr>
          </a:lstStyle>
          <a:p>
            <a:r>
              <a:rPr lang="en-US" dirty="0"/>
              <a:t>Click to add a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photo">
    <p:bg>
      <p:bgPr>
        <a:solidFill>
          <a:schemeClr val="bg1"/>
        </a:solidFill>
        <a:effectLst/>
      </p:bgPr>
    </p:bg>
    <p:spTree>
      <p:nvGrpSpPr>
        <p:cNvPr id="1" name=""/>
        <p:cNvGrpSpPr/>
        <p:nvPr/>
      </p:nvGrpSpPr>
      <p:grpSpPr>
        <a:xfrm>
          <a:off x="0" y="0"/>
          <a:ext cx="0" cy="0"/>
          <a:chOff x="0" y="0"/>
          <a:chExt cx="0" cy="0"/>
        </a:xfrm>
      </p:grpSpPr>
      <p:sp>
        <p:nvSpPr>
          <p:cNvPr id="9" name="Content Placeholder 10"/>
          <p:cNvSpPr>
            <a:spLocks noGrp="1"/>
          </p:cNvSpPr>
          <p:nvPr>
            <p:ph sz="quarter" idx="10"/>
          </p:nvPr>
        </p:nvSpPr>
        <p:spPr>
          <a:xfrm>
            <a:off x="831850" y="3192953"/>
            <a:ext cx="11125200" cy="6943897"/>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0" name="Picture Placeholder 9"/>
          <p:cNvSpPr>
            <a:spLocks noGrp="1"/>
          </p:cNvSpPr>
          <p:nvPr>
            <p:ph type="pic" sz="quarter" idx="11"/>
          </p:nvPr>
        </p:nvSpPr>
        <p:spPr>
          <a:xfrm>
            <a:off x="12321761" y="3187410"/>
            <a:ext cx="6949440" cy="6949440"/>
          </a:xfrm>
        </p:spPr>
        <p:txBody>
          <a:bodyPr/>
          <a:lstStyle/>
          <a:p>
            <a:endParaRPr lang="en-US"/>
          </a:p>
        </p:txBody>
      </p:sp>
      <p:sp>
        <p:nvSpPr>
          <p:cNvPr id="12"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nchor="ctr"/>
          <a:lstStyle/>
          <a:p>
            <a:endParaRPr/>
          </a:p>
        </p:txBody>
      </p:sp>
      <p:sp>
        <p:nvSpPr>
          <p:cNvPr id="13" name="Holder 2"/>
          <p:cNvSpPr>
            <a:spLocks noGrp="1"/>
          </p:cNvSpPr>
          <p:nvPr>
            <p:ph type="ctrTitle"/>
          </p:nvPr>
        </p:nvSpPr>
        <p:spPr>
          <a:xfrm>
            <a:off x="831849" y="736679"/>
            <a:ext cx="18439351" cy="1107996"/>
          </a:xfrm>
          <a:prstGeom prst="rect">
            <a:avLst/>
          </a:prstGeom>
        </p:spPr>
        <p:txBody>
          <a:bodyPr wrap="square" lIns="0" tIns="0" rIns="0" bIns="0" anchor="t">
            <a:spAutoFit/>
          </a:bodyPr>
          <a:lstStyle>
            <a:lvl1pPr algn="ctr">
              <a:defRPr sz="7200">
                <a:solidFill>
                  <a:schemeClr val="bg1"/>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10"/>
          <p:cNvSpPr>
            <a:spLocks noGrp="1"/>
          </p:cNvSpPr>
          <p:nvPr>
            <p:ph sz="quarter" idx="10"/>
          </p:nvPr>
        </p:nvSpPr>
        <p:spPr>
          <a:xfrm>
            <a:off x="2736850" y="2301875"/>
            <a:ext cx="14630400" cy="807720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7" name="Holder 2"/>
          <p:cNvSpPr>
            <a:spLocks noGrp="1"/>
          </p:cNvSpPr>
          <p:nvPr>
            <p:ph type="ctrTitle"/>
          </p:nvPr>
        </p:nvSpPr>
        <p:spPr>
          <a:xfrm>
            <a:off x="2736850" y="584279"/>
            <a:ext cx="14630400"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photo">
    <p:bg>
      <p:bgPr>
        <a:solidFill>
          <a:schemeClr val="bg1"/>
        </a:solidFill>
        <a:effectLst/>
      </p:bgPr>
    </p:bg>
    <p:spTree>
      <p:nvGrpSpPr>
        <p:cNvPr id="1" name=""/>
        <p:cNvGrpSpPr/>
        <p:nvPr/>
      </p:nvGrpSpPr>
      <p:grpSpPr>
        <a:xfrm>
          <a:off x="0" y="0"/>
          <a:ext cx="0" cy="0"/>
          <a:chOff x="0" y="0"/>
          <a:chExt cx="0" cy="0"/>
        </a:xfrm>
      </p:grpSpPr>
      <p:sp>
        <p:nvSpPr>
          <p:cNvPr id="6" name="Holder 2"/>
          <p:cNvSpPr>
            <a:spLocks noGrp="1"/>
          </p:cNvSpPr>
          <p:nvPr>
            <p:ph type="ctrTitle"/>
          </p:nvPr>
        </p:nvSpPr>
        <p:spPr>
          <a:xfrm>
            <a:off x="924339" y="584279"/>
            <a:ext cx="18439351"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
        <p:nvSpPr>
          <p:cNvPr id="11" name="Content Placeholder 10"/>
          <p:cNvSpPr>
            <a:spLocks noGrp="1"/>
          </p:cNvSpPr>
          <p:nvPr>
            <p:ph sz="quarter" idx="10"/>
          </p:nvPr>
        </p:nvSpPr>
        <p:spPr>
          <a:xfrm>
            <a:off x="924339" y="2530475"/>
            <a:ext cx="11125200" cy="694944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Picture Placeholder 9"/>
          <p:cNvSpPr>
            <a:spLocks noGrp="1"/>
          </p:cNvSpPr>
          <p:nvPr>
            <p:ph type="pic" sz="quarter" idx="11"/>
          </p:nvPr>
        </p:nvSpPr>
        <p:spPr>
          <a:xfrm>
            <a:off x="12414250" y="2530475"/>
            <a:ext cx="6949440" cy="694944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e Two">
    <p:spTree>
      <p:nvGrpSpPr>
        <p:cNvPr id="1" name=""/>
        <p:cNvGrpSpPr/>
        <p:nvPr/>
      </p:nvGrpSpPr>
      <p:grpSpPr>
        <a:xfrm>
          <a:off x="0" y="0"/>
          <a:ext cx="0" cy="0"/>
          <a:chOff x="0" y="0"/>
          <a:chExt cx="0" cy="0"/>
        </a:xfrm>
      </p:grpSpPr>
      <p:cxnSp>
        <p:nvCxnSpPr>
          <p:cNvPr id="9" name="Straight Connector 8"/>
          <p:cNvCxnSpPr/>
          <p:nvPr userDrawn="1"/>
        </p:nvCxnSpPr>
        <p:spPr>
          <a:xfrm>
            <a:off x="2585968" y="3521075"/>
            <a:ext cx="5486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118975" y="3521075"/>
            <a:ext cx="5486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0"/>
          </p:nvPr>
        </p:nvSpPr>
        <p:spPr>
          <a:xfrm>
            <a:off x="757168" y="3902075"/>
            <a:ext cx="9144000" cy="5486400"/>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3" name="Text Placeholder 13"/>
          <p:cNvSpPr>
            <a:spLocks noGrp="1"/>
          </p:cNvSpPr>
          <p:nvPr>
            <p:ph type="body" sz="quarter" idx="11"/>
          </p:nvPr>
        </p:nvSpPr>
        <p:spPr>
          <a:xfrm>
            <a:off x="10290175" y="3917331"/>
            <a:ext cx="9144000" cy="5471144"/>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6" name="Text Placeholder 3"/>
          <p:cNvSpPr>
            <a:spLocks noGrp="1"/>
          </p:cNvSpPr>
          <p:nvPr>
            <p:ph type="body" sz="quarter" idx="13"/>
          </p:nvPr>
        </p:nvSpPr>
        <p:spPr>
          <a:xfrm>
            <a:off x="757238" y="1708642"/>
            <a:ext cx="9144000" cy="1477328"/>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17" name="Text Placeholder 3"/>
          <p:cNvSpPr>
            <a:spLocks noGrp="1"/>
          </p:cNvSpPr>
          <p:nvPr>
            <p:ph type="body" sz="quarter" idx="14"/>
          </p:nvPr>
        </p:nvSpPr>
        <p:spPr>
          <a:xfrm>
            <a:off x="10290175" y="1732984"/>
            <a:ext cx="9144000" cy="1477328"/>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181585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6850" y="845912"/>
            <a:ext cx="14630400" cy="930275"/>
          </a:xfrm>
          <a:prstGeom prst="rect">
            <a:avLst/>
          </a:prstGeom>
        </p:spPr>
        <p:txBody>
          <a:bodyPr wrap="square" lIns="0" tIns="0" rIns="0" bIns="0">
            <a:spAutoFit/>
          </a:bodyPr>
          <a:lstStyle>
            <a:lvl1pPr>
              <a:defRPr sz="5900" b="1" i="0">
                <a:solidFill>
                  <a:srgbClr val="00AFDB"/>
                </a:solidFill>
                <a:latin typeface="Helvetica"/>
                <a:cs typeface="Helvetica"/>
              </a:defRPr>
            </a:lvl1pPr>
          </a:lstStyle>
          <a:p>
            <a:endParaRPr/>
          </a:p>
        </p:txBody>
      </p:sp>
      <p:sp>
        <p:nvSpPr>
          <p:cNvPr id="3" name="Holder 3"/>
          <p:cNvSpPr>
            <a:spLocks noGrp="1"/>
          </p:cNvSpPr>
          <p:nvPr>
            <p:ph type="body" idx="1"/>
          </p:nvPr>
        </p:nvSpPr>
        <p:spPr>
          <a:xfrm>
            <a:off x="2736850" y="2632285"/>
            <a:ext cx="14630400" cy="7770324"/>
          </a:xfrm>
          <a:prstGeom prst="rect">
            <a:avLst/>
          </a:prstGeom>
        </p:spPr>
        <p:txBody>
          <a:bodyPr wrap="square" lIns="0" tIns="0" rIns="0" bIns="0">
            <a:spAutoFit/>
          </a:bodyPr>
          <a:lstStyle>
            <a:lvl1pPr>
              <a:defRPr b="0" i="0">
                <a:solidFill>
                  <a:schemeClr val="tx1"/>
                </a:solidFill>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s://apps.who.int/iris/bitstream/handle/10665/70914/9789248548437_por.pdf;jsessionid=7D4E5E3C5B53ACEA80D374BB1A6124B6?sequence=7"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hyperlink" Target="http://srhr.org/safeabortion/" TargetMode="External"/><Relationship Id="rId4" Type="http://schemas.openxmlformats.org/officeDocument/2006/relationships/hyperlink" Target="http://www.who.int/reproductivehealth/publications/unsafe_abortion/clinical-practice-safe-abortion/en/"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iawg.net/"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hyperlink" Target="http://www.ipas.org/en/News/2015/January/The--go-to--training-curriculum-for-abortion-care--Ipas-s-newly-revised-Woman-Centered--Co.aspx" TargetMode="External"/><Relationship Id="rId5" Type="http://schemas.openxmlformats.org/officeDocument/2006/relationships/hyperlink" Target="http://www.ipas.org/clinicalupdates" TargetMode="External"/><Relationship Id="rId4" Type="http://schemas.openxmlformats.org/officeDocument/2006/relationships/hyperlink" Target="http://www.ipas.org/humanitarianVCA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7FF66C69-B3CB-BF4E-A046-B714C348E2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002" y="1540511"/>
            <a:ext cx="3848096" cy="1882430"/>
          </a:xfrm>
          <a:prstGeom prst="rect">
            <a:avLst/>
          </a:prstGeom>
        </p:spPr>
      </p:pic>
      <p:cxnSp>
        <p:nvCxnSpPr>
          <p:cNvPr id="5" name="Straight Connector 4">
            <a:extLst>
              <a:ext uri="{FF2B5EF4-FFF2-40B4-BE49-F238E27FC236}">
                <a16:creationId xmlns:a16="http://schemas.microsoft.com/office/drawing/2014/main" id="{731095C1-C359-4C41-B1D7-F5BD5E27CEB4}"/>
              </a:ext>
            </a:extLst>
          </p:cNvPr>
          <p:cNvCxnSpPr/>
          <p:nvPr/>
        </p:nvCxnSpPr>
        <p:spPr>
          <a:xfrm>
            <a:off x="7270750" y="6721475"/>
            <a:ext cx="52578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6" name="Title 17">
            <a:extLst>
              <a:ext uri="{FF2B5EF4-FFF2-40B4-BE49-F238E27FC236}">
                <a16:creationId xmlns:a16="http://schemas.microsoft.com/office/drawing/2014/main" id="{8B818347-C2D2-614E-847F-67BC300424BE}"/>
              </a:ext>
            </a:extLst>
          </p:cNvPr>
          <p:cNvSpPr txBox="1">
            <a:spLocks/>
          </p:cNvSpPr>
          <p:nvPr/>
        </p:nvSpPr>
        <p:spPr>
          <a:xfrm>
            <a:off x="1507807" y="4962178"/>
            <a:ext cx="17088486" cy="1384995"/>
          </a:xfrm>
          <a:prstGeom prst="rect">
            <a:avLst/>
          </a:prstGeom>
        </p:spPr>
        <p:txBody>
          <a:bodyPr/>
          <a:lstStyle>
            <a:lvl1pPr>
              <a:defRPr>
                <a:latin typeface="+mj-lt"/>
                <a:ea typeface="+mj-ea"/>
                <a:cs typeface="+mj-cs"/>
              </a:defRPr>
            </a:lvl1pPr>
          </a:lstStyle>
          <a:p>
            <a:pPr algn="ctr"/>
            <a:r>
              <a:rPr lang="pt-PT" sz="9000" b="1" dirty="0">
                <a:solidFill>
                  <a:schemeClr val="bg1"/>
                </a:solidFill>
                <a:latin typeface="Helvetica" pitchFamily="2" charset="0"/>
              </a:rPr>
              <a:t>Cuidados de Aborto 101</a:t>
            </a:r>
            <a:endParaRPr lang="pt-PT" sz="9000" b="1" kern="0" dirty="0">
              <a:solidFill>
                <a:schemeClr val="bg1"/>
              </a:solidFill>
              <a:latin typeface="Helvetica" pitchFamily="2" charset="0"/>
            </a:endParaRPr>
          </a:p>
        </p:txBody>
      </p:sp>
    </p:spTree>
    <p:extLst>
      <p:ext uri="{BB962C8B-B14F-4D97-AF65-F5344CB8AC3E}">
        <p14:creationId xmlns:p14="http://schemas.microsoft.com/office/powerpoint/2010/main" val="2365015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00330-0EB4-4A12-998A-F73CF39FFF7E}"/>
              </a:ext>
            </a:extLst>
          </p:cNvPr>
          <p:cNvSpPr>
            <a:spLocks noGrp="1"/>
          </p:cNvSpPr>
          <p:nvPr>
            <p:ph sz="quarter" idx="10"/>
          </p:nvPr>
        </p:nvSpPr>
        <p:spPr>
          <a:xfrm>
            <a:off x="1441450" y="2870788"/>
            <a:ext cx="17602200" cy="6093976"/>
          </a:xfrm>
        </p:spPr>
        <p:txBody>
          <a:bodyPr/>
          <a:lstStyle/>
          <a:p>
            <a:pPr marL="685800" indent="-685800">
              <a:buFont typeface="Courier New" panose="02070309020205020404" pitchFamily="49" charset="0"/>
              <a:buChar char="o"/>
            </a:pPr>
            <a:r>
              <a:rPr lang="pt-PT" dirty="0"/>
              <a:t>Cuidados completos de aborto centrados na mulher incluem assistência pós-aborto</a:t>
            </a:r>
          </a:p>
          <a:p>
            <a:pPr marL="685800" indent="-685800">
              <a:buFont typeface="Courier New" panose="02070309020205020404" pitchFamily="49" charset="0"/>
              <a:buChar char="o"/>
            </a:pPr>
            <a:r>
              <a:rPr lang="pt-PT" dirty="0"/>
              <a:t>Assistência pós-aborto = uma série de intervenções médicas e afins criadas para tratar complicações de abortos espontâneos ou induzidos, seguros e inseguros </a:t>
            </a:r>
          </a:p>
          <a:p>
            <a:pPr marL="685800" indent="-685800">
              <a:buFont typeface="Courier New" panose="02070309020205020404" pitchFamily="49" charset="0"/>
              <a:buChar char="o"/>
            </a:pPr>
            <a:r>
              <a:rPr lang="pt-PT" dirty="0"/>
              <a:t>Assistência pós-aborto também aborda necessidades de serviços de saúde relativos a mulher</a:t>
            </a:r>
          </a:p>
        </p:txBody>
      </p:sp>
      <p:sp>
        <p:nvSpPr>
          <p:cNvPr id="3" name="Title 2">
            <a:extLst>
              <a:ext uri="{FF2B5EF4-FFF2-40B4-BE49-F238E27FC236}">
                <a16:creationId xmlns:a16="http://schemas.microsoft.com/office/drawing/2014/main" id="{8BBBA075-7800-4A5B-8D69-0561074A8ADC}"/>
              </a:ext>
            </a:extLst>
          </p:cNvPr>
          <p:cNvSpPr>
            <a:spLocks noGrp="1"/>
          </p:cNvSpPr>
          <p:nvPr>
            <p:ph type="ctrTitle"/>
          </p:nvPr>
        </p:nvSpPr>
        <p:spPr>
          <a:xfrm>
            <a:off x="984250" y="829012"/>
            <a:ext cx="18364200" cy="923330"/>
          </a:xfrm>
        </p:spPr>
        <p:txBody>
          <a:bodyPr/>
          <a:lstStyle/>
          <a:p>
            <a:r>
              <a:rPr lang="pt-PT" sz="6000" dirty="0"/>
              <a:t>Assistência pós-aborto</a:t>
            </a:r>
          </a:p>
        </p:txBody>
      </p:sp>
    </p:spTree>
    <p:extLst>
      <p:ext uri="{BB962C8B-B14F-4D97-AF65-F5344CB8AC3E}">
        <p14:creationId xmlns:p14="http://schemas.microsoft.com/office/powerpoint/2010/main" val="377672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923330"/>
          </a:xfrm>
        </p:spPr>
        <p:txBody>
          <a:bodyPr/>
          <a:lstStyle/>
          <a:p>
            <a:r>
              <a:rPr lang="pt-PT" sz="6000" dirty="0"/>
              <a:t>MÓDULO 2: Métodos de esvaziamento intra-uterino</a:t>
            </a:r>
          </a:p>
        </p:txBody>
      </p:sp>
    </p:spTree>
    <p:extLst>
      <p:ext uri="{BB962C8B-B14F-4D97-AF65-F5344CB8AC3E}">
        <p14:creationId xmlns:p14="http://schemas.microsoft.com/office/powerpoint/2010/main" val="93130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852A03-9927-4BC6-8F39-D699D5B02C7A}"/>
              </a:ext>
            </a:extLst>
          </p:cNvPr>
          <p:cNvSpPr>
            <a:spLocks noGrp="1"/>
          </p:cNvSpPr>
          <p:nvPr>
            <p:ph sz="quarter" idx="10"/>
          </p:nvPr>
        </p:nvSpPr>
        <p:spPr>
          <a:xfrm>
            <a:off x="2736850" y="3201154"/>
            <a:ext cx="14630400" cy="7725192"/>
          </a:xfrm>
        </p:spPr>
        <p:txBody>
          <a:bodyPr/>
          <a:lstStyle/>
          <a:p>
            <a:pPr marL="685800" indent="-685800">
              <a:buFont typeface="Courier New" panose="02070309020205020404" pitchFamily="49" charset="0"/>
              <a:buChar char="o"/>
            </a:pPr>
            <a:r>
              <a:rPr lang="pt-PT" dirty="0"/>
              <a:t>O esvaziamento intra-uterino remove o conteúdo do útero</a:t>
            </a:r>
          </a:p>
          <a:p>
            <a:pPr marL="685800" indent="-685800">
              <a:spcAft>
                <a:spcPts val="600"/>
              </a:spcAft>
              <a:buFont typeface="Courier New" panose="02070309020205020404" pitchFamily="49" charset="0"/>
              <a:buChar char="o"/>
            </a:pPr>
            <a:r>
              <a:rPr lang="pt-PT" dirty="0"/>
              <a:t>Métodos recomendados até 13 semanas de gestação:</a:t>
            </a:r>
          </a:p>
          <a:p>
            <a:pPr marL="1371600" lvl="1">
              <a:spcAft>
                <a:spcPts val="600"/>
              </a:spcAft>
              <a:buFont typeface="Courier New" panose="02070309020205020404" pitchFamily="49" charset="0"/>
              <a:buChar char="o"/>
            </a:pPr>
            <a:r>
              <a:rPr lang="pt-PT" dirty="0"/>
              <a:t>Aspiração intra-uterina</a:t>
            </a:r>
          </a:p>
          <a:p>
            <a:pPr marL="1371600" lvl="1">
              <a:buFont typeface="Courier New" panose="02070309020205020404" pitchFamily="49" charset="0"/>
              <a:buChar char="o"/>
            </a:pPr>
            <a:r>
              <a:rPr lang="pt-PT" dirty="0"/>
              <a:t>Métodos medicamentosos (aborto usando pílulas)</a:t>
            </a:r>
          </a:p>
          <a:p>
            <a:pPr marL="685800" indent="-685800">
              <a:buFont typeface="Courier New" panose="02070309020205020404" pitchFamily="49" charset="0"/>
              <a:buChar char="o"/>
            </a:pPr>
            <a:r>
              <a:rPr lang="pt-PT" dirty="0"/>
              <a:t>Ambos os métodos podem ser usados para o aborto induzido e assistência pós-aborto</a:t>
            </a:r>
          </a:p>
        </p:txBody>
      </p:sp>
      <p:sp>
        <p:nvSpPr>
          <p:cNvPr id="3" name="Title 2">
            <a:extLst>
              <a:ext uri="{FF2B5EF4-FFF2-40B4-BE49-F238E27FC236}">
                <a16:creationId xmlns:a16="http://schemas.microsoft.com/office/drawing/2014/main" id="{B58D847E-3BFA-446A-817D-89EC99364930}"/>
              </a:ext>
            </a:extLst>
          </p:cNvPr>
          <p:cNvSpPr>
            <a:spLocks noGrp="1"/>
          </p:cNvSpPr>
          <p:nvPr>
            <p:ph type="ctrTitle"/>
          </p:nvPr>
        </p:nvSpPr>
        <p:spPr>
          <a:xfrm>
            <a:off x="755650" y="829012"/>
            <a:ext cx="18364200" cy="923330"/>
          </a:xfrm>
        </p:spPr>
        <p:txBody>
          <a:bodyPr/>
          <a:lstStyle/>
          <a:p>
            <a:r>
              <a:rPr lang="pt-PT" sz="6000" dirty="0"/>
              <a:t>Métodos de esvaziamento intra-uterino</a:t>
            </a:r>
          </a:p>
        </p:txBody>
      </p:sp>
    </p:spTree>
    <p:extLst>
      <p:ext uri="{BB962C8B-B14F-4D97-AF65-F5344CB8AC3E}">
        <p14:creationId xmlns:p14="http://schemas.microsoft.com/office/powerpoint/2010/main" val="11329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E7D0F9-3B27-4EB8-BF19-2C8C28E0A0D7}"/>
              </a:ext>
            </a:extLst>
          </p:cNvPr>
          <p:cNvSpPr>
            <a:spLocks noGrp="1"/>
          </p:cNvSpPr>
          <p:nvPr>
            <p:ph sz="quarter" idx="10"/>
          </p:nvPr>
        </p:nvSpPr>
        <p:spPr>
          <a:xfrm>
            <a:off x="450850" y="2911475"/>
            <a:ext cx="10744200" cy="6278642"/>
          </a:xfrm>
        </p:spPr>
        <p:txBody>
          <a:bodyPr/>
          <a:lstStyle/>
          <a:p>
            <a:pPr marL="685800" indent="-685800">
              <a:buFont typeface="Courier New" panose="02070309020205020404" pitchFamily="49" charset="0"/>
              <a:buChar char="o"/>
            </a:pPr>
            <a:r>
              <a:rPr lang="pt-PT" sz="3600" dirty="0"/>
              <a:t>A OMS recomenda ambos os métodos</a:t>
            </a:r>
          </a:p>
          <a:p>
            <a:pPr marL="685800" indent="-685800">
              <a:buFont typeface="Courier New" panose="02070309020205020404" pitchFamily="49" charset="0"/>
              <a:buChar char="o"/>
            </a:pPr>
            <a:r>
              <a:rPr lang="pt-PT" sz="3600" dirty="0"/>
              <a:t>Requer tecnologia apropriada</a:t>
            </a:r>
          </a:p>
          <a:p>
            <a:pPr marL="685800" indent="-685800">
              <a:buFont typeface="Courier New" panose="02070309020205020404" pitchFamily="49" charset="0"/>
              <a:buChar char="o"/>
            </a:pPr>
            <a:r>
              <a:rPr lang="pt-PT" sz="3600" dirty="0"/>
              <a:t>Pode ser realizado por diferentes  quadros do pessoal de saúde</a:t>
            </a:r>
          </a:p>
          <a:p>
            <a:pPr marL="685800" indent="-685800">
              <a:buFont typeface="Courier New" panose="02070309020205020404" pitchFamily="49" charset="0"/>
              <a:buChar char="o"/>
            </a:pPr>
            <a:r>
              <a:rPr lang="pt-PT" sz="3600" dirty="0"/>
              <a:t>Aspirador manual intra-uterino (</a:t>
            </a:r>
            <a:r>
              <a:rPr lang="pt-PT" sz="3600" dirty="0" err="1"/>
              <a:t>AMIU</a:t>
            </a:r>
            <a:r>
              <a:rPr lang="pt-PT" sz="3600" dirty="0"/>
              <a:t>) = fácil de usar, limpar e processar; não requer electricidade</a:t>
            </a:r>
          </a:p>
          <a:p>
            <a:pPr marL="685800" indent="-685800">
              <a:buFont typeface="Courier New" panose="02070309020205020404" pitchFamily="49" charset="0"/>
              <a:buChar char="o"/>
            </a:pPr>
            <a:r>
              <a:rPr lang="pt-PT" sz="3600" dirty="0"/>
              <a:t>Misoprostol = por vezes mais barato; muitas vez disponível para várias indicações</a:t>
            </a:r>
          </a:p>
        </p:txBody>
      </p:sp>
      <p:sp>
        <p:nvSpPr>
          <p:cNvPr id="3" name="Title 2">
            <a:extLst>
              <a:ext uri="{FF2B5EF4-FFF2-40B4-BE49-F238E27FC236}">
                <a16:creationId xmlns:a16="http://schemas.microsoft.com/office/drawing/2014/main" id="{9DF11C01-F04B-4C6B-9616-9F5247E3D4DD}"/>
              </a:ext>
            </a:extLst>
          </p:cNvPr>
          <p:cNvSpPr>
            <a:spLocks noGrp="1"/>
          </p:cNvSpPr>
          <p:nvPr>
            <p:ph type="ctrTitle"/>
          </p:nvPr>
        </p:nvSpPr>
        <p:spPr>
          <a:xfrm>
            <a:off x="450850" y="367348"/>
            <a:ext cx="19278600" cy="1846659"/>
          </a:xfrm>
        </p:spPr>
        <p:txBody>
          <a:bodyPr/>
          <a:lstStyle/>
          <a:p>
            <a:r>
              <a:rPr lang="pt-PT" sz="6000" dirty="0"/>
              <a:t>Métodos de esvaziamento intra-uterino = procedimentos seguros e eficazes</a:t>
            </a:r>
          </a:p>
        </p:txBody>
      </p:sp>
      <p:pic>
        <p:nvPicPr>
          <p:cNvPr id="4" name="Content Placeholder 4">
            <a:extLst>
              <a:ext uri="{FF2B5EF4-FFF2-40B4-BE49-F238E27FC236}">
                <a16:creationId xmlns:a16="http://schemas.microsoft.com/office/drawing/2014/main" id="{398CA6CE-4527-4432-B520-568D6BC053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47650" y="2911475"/>
            <a:ext cx="4822056" cy="3613346"/>
          </a:xfrm>
          <a:prstGeom prst="rect">
            <a:avLst/>
          </a:prstGeom>
        </p:spPr>
      </p:pic>
      <p:sp>
        <p:nvSpPr>
          <p:cNvPr id="5" name="Text Placeholder 8">
            <a:extLst>
              <a:ext uri="{FF2B5EF4-FFF2-40B4-BE49-F238E27FC236}">
                <a16:creationId xmlns:a16="http://schemas.microsoft.com/office/drawing/2014/main" id="{188E1896-C544-4DF7-9C02-8B8E16158BF4}"/>
              </a:ext>
            </a:extLst>
          </p:cNvPr>
          <p:cNvSpPr txBox="1">
            <a:spLocks/>
          </p:cNvSpPr>
          <p:nvPr/>
        </p:nvSpPr>
        <p:spPr>
          <a:xfrm>
            <a:off x="12947651" y="6524821"/>
            <a:ext cx="4822056" cy="658798"/>
          </a:xfrm>
          <a:prstGeom prst="rect">
            <a:avLst/>
          </a:prstGeom>
          <a:solidFill>
            <a:srgbClr val="FFC000"/>
          </a:solidFill>
          <a:ln w="44450" cap="flat" cmpd="sng" algn="ctr">
            <a:noFill/>
            <a:prstDash val="solid"/>
          </a:ln>
          <a:effectLst/>
        </p:spPr>
        <p:txBody>
          <a:bodyPr vert="horz" lIns="68580" tIns="34290" rIns="68580" bIns="34290"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sz="2000" b="0" kern="120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pt-PT" sz="2800">
                <a:solidFill>
                  <a:srgbClr val="000000"/>
                </a:solidFill>
                <a:latin typeface="Arial"/>
                <a:cs typeface="Arial"/>
              </a:rPr>
              <a:t>97-99.5% eficaz</a:t>
            </a:r>
          </a:p>
        </p:txBody>
      </p:sp>
      <p:sp>
        <p:nvSpPr>
          <p:cNvPr id="7" name="Text Placeholder 9">
            <a:extLst>
              <a:ext uri="{FF2B5EF4-FFF2-40B4-BE49-F238E27FC236}">
                <a16:creationId xmlns:a16="http://schemas.microsoft.com/office/drawing/2014/main" id="{73AA4CC1-5104-46FC-B92A-9B26F95553E9}"/>
              </a:ext>
            </a:extLst>
          </p:cNvPr>
          <p:cNvSpPr txBox="1">
            <a:spLocks/>
          </p:cNvSpPr>
          <p:nvPr/>
        </p:nvSpPr>
        <p:spPr>
          <a:xfrm>
            <a:off x="11576051" y="9998075"/>
            <a:ext cx="3886199" cy="691630"/>
          </a:xfrm>
          <a:prstGeom prst="rect">
            <a:avLst/>
          </a:prstGeom>
          <a:solidFill>
            <a:srgbClr val="FFC000"/>
          </a:solidFill>
          <a:ln w="44450" cap="flat" cmpd="sng" algn="ctr">
            <a:noFill/>
            <a:prstDash val="solid"/>
          </a:ln>
          <a:effectLst/>
        </p:spPr>
        <p:txBody>
          <a:bodyPr vert="horz" lIns="68580" tIns="34290" rIns="68580" bIns="34290" rtlCol="0" anchor="ctr">
            <a:norm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pt-PT" sz="2800">
                <a:solidFill>
                  <a:srgbClr val="000000"/>
                </a:solidFill>
                <a:latin typeface="Arial"/>
                <a:cs typeface="Arial"/>
              </a:rPr>
              <a:t>95-98% eficaz</a:t>
            </a:r>
          </a:p>
        </p:txBody>
      </p:sp>
      <p:pic>
        <p:nvPicPr>
          <p:cNvPr id="8" name="Picture 7">
            <a:extLst>
              <a:ext uri="{FF2B5EF4-FFF2-40B4-BE49-F238E27FC236}">
                <a16:creationId xmlns:a16="http://schemas.microsoft.com/office/drawing/2014/main" id="{CC2822FF-DD47-406C-816A-E0B6117CE4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57650" y="7338748"/>
            <a:ext cx="2286000" cy="3436373"/>
          </a:xfrm>
          <a:prstGeom prst="rect">
            <a:avLst/>
          </a:prstGeom>
        </p:spPr>
      </p:pic>
      <p:sp>
        <p:nvSpPr>
          <p:cNvPr id="9" name="Text Placeholder 9">
            <a:extLst>
              <a:ext uri="{FF2B5EF4-FFF2-40B4-BE49-F238E27FC236}">
                <a16:creationId xmlns:a16="http://schemas.microsoft.com/office/drawing/2014/main" id="{1B548C4F-D735-4DF9-AF1A-926135667568}"/>
              </a:ext>
            </a:extLst>
          </p:cNvPr>
          <p:cNvSpPr txBox="1">
            <a:spLocks/>
          </p:cNvSpPr>
          <p:nvPr/>
        </p:nvSpPr>
        <p:spPr>
          <a:xfrm>
            <a:off x="16347164" y="10344158"/>
            <a:ext cx="3077486" cy="633737"/>
          </a:xfrm>
          <a:prstGeom prst="rect">
            <a:avLst/>
          </a:prstGeom>
          <a:solidFill>
            <a:srgbClr val="FFC000"/>
          </a:solidFill>
          <a:ln w="44450" cap="flat" cmpd="sng" algn="ctr">
            <a:noFill/>
            <a:prstDash val="solid"/>
          </a:ln>
          <a:effectLst/>
        </p:spPr>
        <p:txBody>
          <a:bodyPr vert="horz" lIns="68580" tIns="34290" rIns="68580" bIns="34290" rtlCol="0" anchor="ctr">
            <a:noAutofit/>
          </a:bodyPr>
          <a:lstStyle>
            <a:lvl1pPr marL="0" indent="0" algn="ctr" defTabSz="914400" rtl="0" eaLnBrk="1" latinLnBrk="0" hangingPunct="1">
              <a:spcBef>
                <a:spcPct val="20000"/>
              </a:spcBef>
              <a:buClr>
                <a:schemeClr val="accent1"/>
              </a:buClr>
              <a:buSzPct val="85000"/>
              <a:buFont typeface="Arial" pitchFamily="34" charset="0"/>
              <a:buNone/>
              <a:defRPr lang="en-US" sz="2000" b="0" kern="1200" dirty="0" smtClean="0">
                <a:solidFill>
                  <a:schemeClr val="bg1"/>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pt-PT" sz="2800">
                <a:solidFill>
                  <a:schemeClr val="tx1"/>
                </a:solidFill>
                <a:latin typeface="Arial"/>
                <a:cs typeface="Arial"/>
              </a:rPr>
              <a:t>83-87% eficaz</a:t>
            </a:r>
          </a:p>
        </p:txBody>
      </p:sp>
      <p:pic>
        <p:nvPicPr>
          <p:cNvPr id="11" name="Graphic 10">
            <a:extLst>
              <a:ext uri="{FF2B5EF4-FFF2-40B4-BE49-F238E27FC236}">
                <a16:creationId xmlns:a16="http://schemas.microsoft.com/office/drawing/2014/main" id="{E4835959-5E89-5248-839F-80A43D0A38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00181" y="7437870"/>
            <a:ext cx="3820406" cy="2438557"/>
          </a:xfrm>
          <a:prstGeom prst="rect">
            <a:avLst/>
          </a:prstGeom>
        </p:spPr>
      </p:pic>
    </p:spTree>
    <p:extLst>
      <p:ext uri="{BB962C8B-B14F-4D97-AF65-F5344CB8AC3E}">
        <p14:creationId xmlns:p14="http://schemas.microsoft.com/office/powerpoint/2010/main" val="35877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CD7060-CCE3-4FA3-A2BB-81968BD9DFAA}"/>
              </a:ext>
            </a:extLst>
          </p:cNvPr>
          <p:cNvSpPr>
            <a:spLocks noGrp="1"/>
          </p:cNvSpPr>
          <p:nvPr>
            <p:ph sz="quarter" idx="10"/>
          </p:nvPr>
        </p:nvSpPr>
        <p:spPr>
          <a:xfrm>
            <a:off x="603250" y="6340475"/>
            <a:ext cx="18897600" cy="4801314"/>
          </a:xfrm>
        </p:spPr>
        <p:txBody>
          <a:bodyPr/>
          <a:lstStyle/>
          <a:p>
            <a:pPr marL="685800" indent="-685800">
              <a:buFont typeface="Courier New" panose="02070309020205020404" pitchFamily="49" charset="0"/>
              <a:buChar char="o"/>
            </a:pPr>
            <a:r>
              <a:rPr lang="pt-PT" sz="3600" dirty="0"/>
              <a:t>A Federação Internacional de Ginecologia e Obstetrícia (FIGO) defende que a aspiração intra-uterina e/ou métodos medicamentosos devem ser usados em detrimento da curetagem </a:t>
            </a:r>
          </a:p>
          <a:p>
            <a:pPr marL="685800" indent="-685800">
              <a:buFont typeface="Courier New" panose="02070309020205020404" pitchFamily="49" charset="0"/>
              <a:buChar char="o"/>
            </a:pPr>
            <a:r>
              <a:rPr lang="pt-PT" sz="3600" dirty="0"/>
              <a:t>Os sistemas de saúde devem substituir a curetagem pela aspiração intra-uterina e/ou métodos medicamentosos </a:t>
            </a:r>
          </a:p>
          <a:p>
            <a:pPr marL="685800" indent="-685800">
              <a:buFont typeface="Courier New" panose="02070309020205020404" pitchFamily="49" charset="0"/>
              <a:buChar char="o"/>
            </a:pPr>
            <a:r>
              <a:rPr lang="pt-PT" sz="3600" dirty="0"/>
              <a:t>A curetagem aumenta a perda de sangue, dores e tempo de procedimento se comparada com a aspiração intra-uterina</a:t>
            </a:r>
          </a:p>
        </p:txBody>
      </p:sp>
      <p:sp>
        <p:nvSpPr>
          <p:cNvPr id="3" name="Title 2">
            <a:extLst>
              <a:ext uri="{FF2B5EF4-FFF2-40B4-BE49-F238E27FC236}">
                <a16:creationId xmlns:a16="http://schemas.microsoft.com/office/drawing/2014/main" id="{E5473146-CD5A-4BDC-B605-47CDC31C10BF}"/>
              </a:ext>
            </a:extLst>
          </p:cNvPr>
          <p:cNvSpPr>
            <a:spLocks noGrp="1"/>
          </p:cNvSpPr>
          <p:nvPr>
            <p:ph type="ctrTitle"/>
          </p:nvPr>
        </p:nvSpPr>
        <p:spPr>
          <a:xfrm>
            <a:off x="1517650" y="829012"/>
            <a:ext cx="17068800" cy="923330"/>
          </a:xfrm>
        </p:spPr>
        <p:txBody>
          <a:bodyPr/>
          <a:lstStyle/>
          <a:p>
            <a:r>
              <a:rPr lang="pt-PT" sz="6000" dirty="0"/>
              <a:t>Métodos obsoletos: curetagem</a:t>
            </a:r>
          </a:p>
        </p:txBody>
      </p:sp>
      <p:sp>
        <p:nvSpPr>
          <p:cNvPr id="4" name="TextBox 3">
            <a:extLst>
              <a:ext uri="{FF2B5EF4-FFF2-40B4-BE49-F238E27FC236}">
                <a16:creationId xmlns:a16="http://schemas.microsoft.com/office/drawing/2014/main" id="{8D7B4919-1E79-4660-AE20-7DD9B83CD666}"/>
              </a:ext>
            </a:extLst>
          </p:cNvPr>
          <p:cNvSpPr txBox="1"/>
          <p:nvPr/>
        </p:nvSpPr>
        <p:spPr>
          <a:xfrm>
            <a:off x="603250" y="2987675"/>
            <a:ext cx="18897600" cy="3046988"/>
          </a:xfrm>
          <a:prstGeom prst="rect">
            <a:avLst/>
          </a:prstGeom>
          <a:noFill/>
        </p:spPr>
        <p:txBody>
          <a:bodyPr wrap="square" rtlCol="0">
            <a:spAutoFit/>
          </a:bodyPr>
          <a:lstStyle/>
          <a:p>
            <a:pPr algn="ctr"/>
            <a:r>
              <a:rPr lang="pt-PT" sz="3600" dirty="0">
                <a:latin typeface="Helvetica" panose="020B0604020202020204" pitchFamily="34" charset="0"/>
                <a:cs typeface="Helvetica" panose="020B0604020202020204" pitchFamily="34" charset="0"/>
              </a:rPr>
              <a:t>“Dilatação e curetagem</a:t>
            </a:r>
            <a:r>
              <a:rPr lang="pt-PT" sz="3600" dirty="0"/>
              <a:t>	</a:t>
            </a:r>
          </a:p>
          <a:p>
            <a:pPr algn="ctr"/>
            <a:r>
              <a:rPr lang="pt-PT" sz="3600" dirty="0">
                <a:latin typeface="Helvetica" panose="020B0604020202020204" pitchFamily="34" charset="0"/>
                <a:cs typeface="Helvetica" panose="020B0604020202020204" pitchFamily="34" charset="0"/>
              </a:rPr>
              <a:t> (D&amp;C) é um método de aborto cirúrgico obsoleto e deve ser substituído pela aspiração manual </a:t>
            </a:r>
            <a:r>
              <a:rPr lang="pt-PT" sz="3600" dirty="0" err="1">
                <a:latin typeface="Helvetica" panose="020B0604020202020204" pitchFamily="34" charset="0"/>
                <a:cs typeface="Helvetica" panose="020B0604020202020204" pitchFamily="34" charset="0"/>
              </a:rPr>
              <a:t>intra-uterina</a:t>
            </a:r>
            <a:r>
              <a:rPr lang="pt-PT" sz="3600" dirty="0">
                <a:latin typeface="Helvetica" panose="020B0604020202020204" pitchFamily="34" charset="0"/>
                <a:cs typeface="Helvetica" panose="020B0604020202020204" pitchFamily="34" charset="0"/>
              </a:rPr>
              <a:t> e/ou métodos medicamentosos.” </a:t>
            </a:r>
          </a:p>
          <a:p>
            <a:pPr algn="ctr"/>
            <a:r>
              <a:rPr lang="pt-PT" sz="3600" dirty="0">
                <a:latin typeface="Helvetica" panose="020B0604020202020204" pitchFamily="34" charset="0"/>
                <a:cs typeface="Helvetica" panose="020B0604020202020204" pitchFamily="34" charset="0"/>
              </a:rPr>
              <a:t>– </a:t>
            </a:r>
            <a:r>
              <a:rPr lang="pt-PT" sz="3600" i="1" dirty="0">
                <a:latin typeface="Helvetica" panose="020B0604020202020204" pitchFamily="34" charset="0"/>
                <a:cs typeface="Helvetica" panose="020B0604020202020204" pitchFamily="34" charset="0"/>
              </a:rPr>
              <a:t>Organização Mundial da Saúde</a:t>
            </a:r>
          </a:p>
          <a:p>
            <a:pPr algn="ctr"/>
            <a:endParaRPr lang="pt-PT" sz="4800" i="1" dirty="0">
              <a:latin typeface="Helvetica" panose="020B0604020202020204" pitchFamily="34" charset="0"/>
              <a:cs typeface="Helvetica" panose="020B0604020202020204" pitchFamily="34" charset="0"/>
            </a:endParaRPr>
          </a:p>
        </p:txBody>
      </p:sp>
      <p:cxnSp>
        <p:nvCxnSpPr>
          <p:cNvPr id="6" name="Straight Connector 5">
            <a:extLst>
              <a:ext uri="{FF2B5EF4-FFF2-40B4-BE49-F238E27FC236}">
                <a16:creationId xmlns:a16="http://schemas.microsoft.com/office/drawing/2014/main" id="{DB03E802-1993-48CC-90EA-F687FAC79826}"/>
              </a:ext>
            </a:extLst>
          </p:cNvPr>
          <p:cNvCxnSpPr/>
          <p:nvPr/>
        </p:nvCxnSpPr>
        <p:spPr>
          <a:xfrm>
            <a:off x="6699250" y="5959475"/>
            <a:ext cx="6477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41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4E79C-0E12-4E4F-8285-50026B2461AD}"/>
              </a:ext>
            </a:extLst>
          </p:cNvPr>
          <p:cNvSpPr>
            <a:spLocks noGrp="1"/>
          </p:cNvSpPr>
          <p:nvPr>
            <p:ph sz="quarter" idx="10"/>
          </p:nvPr>
        </p:nvSpPr>
        <p:spPr>
          <a:xfrm>
            <a:off x="1746250" y="3539232"/>
            <a:ext cx="16611600" cy="5539978"/>
          </a:xfrm>
        </p:spPr>
        <p:txBody>
          <a:bodyPr/>
          <a:lstStyle/>
          <a:p>
            <a:pPr marL="685800" indent="-685800">
              <a:buFont typeface="Courier New" panose="02070309020205020404" pitchFamily="49" charset="0"/>
              <a:buChar char="o"/>
            </a:pPr>
            <a:r>
              <a:rPr lang="pt-PT" dirty="0"/>
              <a:t>Habilidades do pessoal</a:t>
            </a:r>
          </a:p>
          <a:p>
            <a:pPr marL="685800" indent="-685800">
              <a:buFont typeface="Courier New" panose="02070309020205020404" pitchFamily="49" charset="0"/>
              <a:buChar char="o"/>
            </a:pPr>
            <a:r>
              <a:rPr lang="pt-PT" dirty="0"/>
              <a:t>Equipamento, artigos e medicamentos disponíveis</a:t>
            </a:r>
          </a:p>
          <a:p>
            <a:pPr marL="685800" indent="-685800">
              <a:buFont typeface="Courier New" panose="02070309020205020404" pitchFamily="49" charset="0"/>
              <a:buChar char="o"/>
            </a:pPr>
            <a:r>
              <a:rPr lang="pt-PT" dirty="0"/>
              <a:t>A condição clínica da mulher</a:t>
            </a:r>
          </a:p>
          <a:p>
            <a:pPr marL="685800" indent="-685800">
              <a:buFont typeface="Courier New" panose="02070309020205020404" pitchFamily="49" charset="0"/>
              <a:buChar char="o"/>
            </a:pPr>
            <a:r>
              <a:rPr lang="pt-PT" dirty="0"/>
              <a:t>A preferência pessoal da mulher</a:t>
            </a:r>
          </a:p>
          <a:p>
            <a:pPr marL="685800" indent="-685800">
              <a:buFont typeface="Courier New" panose="02070309020205020404" pitchFamily="49" charset="0"/>
              <a:buChar char="o"/>
            </a:pPr>
            <a:r>
              <a:rPr lang="pt-PT" dirty="0"/>
              <a:t>A escolha do método contraceptivo pela mulher</a:t>
            </a:r>
          </a:p>
        </p:txBody>
      </p:sp>
      <p:sp>
        <p:nvSpPr>
          <p:cNvPr id="3" name="Title 2">
            <a:extLst>
              <a:ext uri="{FF2B5EF4-FFF2-40B4-BE49-F238E27FC236}">
                <a16:creationId xmlns:a16="http://schemas.microsoft.com/office/drawing/2014/main" id="{63E2CEEE-4BF7-4B1F-A718-1494FE1980E3}"/>
              </a:ext>
            </a:extLst>
          </p:cNvPr>
          <p:cNvSpPr>
            <a:spLocks noGrp="1"/>
          </p:cNvSpPr>
          <p:nvPr>
            <p:ph type="ctrTitle"/>
          </p:nvPr>
        </p:nvSpPr>
        <p:spPr>
          <a:xfrm>
            <a:off x="450850" y="367348"/>
            <a:ext cx="19126200" cy="1846659"/>
          </a:xfrm>
        </p:spPr>
        <p:txBody>
          <a:bodyPr/>
          <a:lstStyle/>
          <a:p>
            <a:r>
              <a:rPr lang="pt-PT" sz="6000" dirty="0"/>
              <a:t>Factores na escolha do método de</a:t>
            </a:r>
            <a:br>
              <a:rPr lang="pt-PT" sz="6000" dirty="0"/>
            </a:br>
            <a:r>
              <a:rPr lang="pt-PT" sz="6000" dirty="0"/>
              <a:t>esvaziamento intra-uterino</a:t>
            </a:r>
          </a:p>
        </p:txBody>
      </p:sp>
    </p:spTree>
    <p:extLst>
      <p:ext uri="{BB962C8B-B14F-4D97-AF65-F5344CB8AC3E}">
        <p14:creationId xmlns:p14="http://schemas.microsoft.com/office/powerpoint/2010/main" val="263603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050DE-9A00-4E31-AF5A-29EB54A2560C}"/>
              </a:ext>
            </a:extLst>
          </p:cNvPr>
          <p:cNvSpPr>
            <a:spLocks noGrp="1"/>
          </p:cNvSpPr>
          <p:nvPr>
            <p:ph type="ctrTitle"/>
          </p:nvPr>
        </p:nvSpPr>
        <p:spPr>
          <a:xfrm>
            <a:off x="831849" y="379016"/>
            <a:ext cx="18439351" cy="1846659"/>
          </a:xfrm>
        </p:spPr>
        <p:txBody>
          <a:bodyPr/>
          <a:lstStyle/>
          <a:p>
            <a:r>
              <a:rPr lang="pt-PT" sz="6000" dirty="0"/>
              <a:t>Ipas AMIU Plus com cânulas</a:t>
            </a:r>
            <a:br>
              <a:rPr lang="pt-PT" sz="6000" dirty="0"/>
            </a:br>
            <a:r>
              <a:rPr lang="pt-PT" sz="6000" dirty="0"/>
              <a:t>Ipas EasyGrip</a:t>
            </a:r>
            <a:r>
              <a:rPr lang="pt-PT" sz="6000" baseline="30000" dirty="0"/>
              <a:t>®</a:t>
            </a:r>
            <a:endParaRPr lang="pt-PT" sz="6000" dirty="0"/>
          </a:p>
        </p:txBody>
      </p:sp>
      <p:pic>
        <p:nvPicPr>
          <p:cNvPr id="5" name="Picture 1029" descr="MVAandCann">
            <a:extLst>
              <a:ext uri="{FF2B5EF4-FFF2-40B4-BE49-F238E27FC236}">
                <a16:creationId xmlns:a16="http://schemas.microsoft.com/office/drawing/2014/main" id="{DF62FE65-CE9E-4D3F-87A2-FC61A4878A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3650" y="3521075"/>
            <a:ext cx="12344400" cy="6675606"/>
          </a:xfrm>
          <a:prstGeom prst="rect">
            <a:avLst/>
          </a:prstGeom>
          <a:noFill/>
        </p:spPr>
      </p:pic>
    </p:spTree>
    <p:extLst>
      <p:ext uri="{BB962C8B-B14F-4D97-AF65-F5344CB8AC3E}">
        <p14:creationId xmlns:p14="http://schemas.microsoft.com/office/powerpoint/2010/main" val="281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FB8C0-6CF4-4BC0-9232-C60BF4D40E2F}"/>
              </a:ext>
            </a:extLst>
          </p:cNvPr>
          <p:cNvSpPr>
            <a:spLocks noGrp="1"/>
          </p:cNvSpPr>
          <p:nvPr>
            <p:ph sz="quarter" idx="10"/>
          </p:nvPr>
        </p:nvSpPr>
        <p:spPr>
          <a:xfrm>
            <a:off x="1365250" y="3201154"/>
            <a:ext cx="17297400" cy="7294305"/>
          </a:xfrm>
        </p:spPr>
        <p:txBody>
          <a:bodyPr/>
          <a:lstStyle/>
          <a:p>
            <a:pPr marL="685800" indent="-685800">
              <a:buFont typeface="Courier New" panose="02070309020205020404" pitchFamily="49" charset="0"/>
              <a:buChar char="o"/>
            </a:pPr>
            <a:r>
              <a:rPr lang="pt-PT" dirty="0"/>
              <a:t>Dois tipos: aspiração manual intra-uterina (</a:t>
            </a:r>
            <a:r>
              <a:rPr lang="pt-PT" dirty="0" err="1"/>
              <a:t>AMIU</a:t>
            </a:r>
            <a:r>
              <a:rPr lang="pt-PT" dirty="0"/>
              <a:t>) e aspiração eléctrica intra-uterina (</a:t>
            </a:r>
            <a:r>
              <a:rPr lang="pt-PT" dirty="0" err="1"/>
              <a:t>AEIU</a:t>
            </a:r>
            <a:r>
              <a:rPr lang="pt-PT" dirty="0"/>
              <a:t>)</a:t>
            </a:r>
          </a:p>
          <a:p>
            <a:pPr marL="685800" indent="-685800">
              <a:buFont typeface="Courier New" panose="02070309020205020404" pitchFamily="49" charset="0"/>
              <a:buChar char="o"/>
            </a:pPr>
            <a:r>
              <a:rPr lang="pt-PT" dirty="0"/>
              <a:t>Resulta em poucas complicações, especialmente quando feita no primeiro trimestre</a:t>
            </a:r>
          </a:p>
          <a:p>
            <a:pPr marL="685800" indent="-685800">
              <a:buFont typeface="Courier New" panose="02070309020205020404" pitchFamily="49" charset="0"/>
              <a:buChar char="o"/>
            </a:pPr>
            <a:r>
              <a:rPr lang="pt-PT" dirty="0"/>
              <a:t>A maior parte dos estudos mostra sucesso em cerca de 98 a 100% dos casos, incluindo nos casos de aborto incompleto </a:t>
            </a:r>
          </a:p>
          <a:p>
            <a:pPr marL="685800" indent="-685800">
              <a:buFont typeface="Courier New" panose="02070309020205020404" pitchFamily="49" charset="0"/>
              <a:buChar char="o"/>
            </a:pPr>
            <a:r>
              <a:rPr lang="pt-PT" dirty="0"/>
              <a:t>É mais barata quando feita no regime ambulatório com anestesia local</a:t>
            </a:r>
          </a:p>
        </p:txBody>
      </p:sp>
      <p:sp>
        <p:nvSpPr>
          <p:cNvPr id="3" name="Title 2">
            <a:extLst>
              <a:ext uri="{FF2B5EF4-FFF2-40B4-BE49-F238E27FC236}">
                <a16:creationId xmlns:a16="http://schemas.microsoft.com/office/drawing/2014/main" id="{CF451859-5FA2-4987-A95D-BBFBE7452191}"/>
              </a:ext>
            </a:extLst>
          </p:cNvPr>
          <p:cNvSpPr>
            <a:spLocks noGrp="1"/>
          </p:cNvSpPr>
          <p:nvPr>
            <p:ph type="ctrTitle"/>
          </p:nvPr>
        </p:nvSpPr>
        <p:spPr>
          <a:xfrm>
            <a:off x="2736850" y="829012"/>
            <a:ext cx="14630400" cy="923330"/>
          </a:xfrm>
        </p:spPr>
        <p:txBody>
          <a:bodyPr/>
          <a:lstStyle/>
          <a:p>
            <a:r>
              <a:rPr lang="pt-PT" sz="6000" dirty="0"/>
              <a:t>Aspiração intra-uterina</a:t>
            </a:r>
          </a:p>
        </p:txBody>
      </p:sp>
    </p:spTree>
    <p:extLst>
      <p:ext uri="{BB962C8B-B14F-4D97-AF65-F5344CB8AC3E}">
        <p14:creationId xmlns:p14="http://schemas.microsoft.com/office/powerpoint/2010/main" val="344965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308163-CBE1-4F72-974B-9B216B5F8A6E}"/>
              </a:ext>
            </a:extLst>
          </p:cNvPr>
          <p:cNvSpPr>
            <a:spLocks noGrp="1"/>
          </p:cNvSpPr>
          <p:nvPr>
            <p:ph sz="quarter" idx="10"/>
          </p:nvPr>
        </p:nvSpPr>
        <p:spPr>
          <a:xfrm>
            <a:off x="2051050" y="3201154"/>
            <a:ext cx="16078200" cy="6555641"/>
          </a:xfrm>
        </p:spPr>
        <p:txBody>
          <a:bodyPr/>
          <a:lstStyle/>
          <a:p>
            <a:r>
              <a:rPr lang="pt-PT" dirty="0"/>
              <a:t>As mulheres consideram a aspiração </a:t>
            </a:r>
            <a:r>
              <a:rPr lang="pt-PT" dirty="0" err="1"/>
              <a:t>intra-uterina</a:t>
            </a:r>
            <a:r>
              <a:rPr lang="pt-PT" dirty="0"/>
              <a:t> aceitável porque:</a:t>
            </a:r>
          </a:p>
          <a:p>
            <a:pPr marL="685800" indent="-685800">
              <a:buFont typeface="Courier New" panose="02070309020205020404" pitchFamily="49" charset="0"/>
              <a:buChar char="o"/>
            </a:pPr>
            <a:r>
              <a:rPr lang="pt-PT" dirty="0"/>
              <a:t>Elas podem continuar acordadas durante o procedimento </a:t>
            </a:r>
          </a:p>
          <a:p>
            <a:pPr marL="685800" indent="-685800">
              <a:buFont typeface="Courier New" panose="02070309020205020404" pitchFamily="49" charset="0"/>
              <a:buChar char="o"/>
            </a:pPr>
            <a:r>
              <a:rPr lang="pt-PT" dirty="0"/>
              <a:t>Elas não precisam ter de pernoitar/baixar no hospital para casos ambulatórios </a:t>
            </a:r>
          </a:p>
          <a:p>
            <a:pPr marL="685800" indent="-685800">
              <a:buFont typeface="Courier New" panose="02070309020205020404" pitchFamily="49" charset="0"/>
              <a:buChar char="o"/>
            </a:pPr>
            <a:r>
              <a:rPr lang="pt-PT" dirty="0"/>
              <a:t>AMIU é um</a:t>
            </a:r>
            <a:r>
              <a:rPr lang="pt-PT" dirty="0">
                <a:solidFill>
                  <a:srgbClr val="FF0000"/>
                </a:solidFill>
              </a:rPr>
              <a:t> </a:t>
            </a:r>
            <a:r>
              <a:rPr lang="pt-PT" dirty="0"/>
              <a:t>procedimento calmo</a:t>
            </a:r>
          </a:p>
        </p:txBody>
      </p:sp>
      <p:sp>
        <p:nvSpPr>
          <p:cNvPr id="3" name="Title 2">
            <a:extLst>
              <a:ext uri="{FF2B5EF4-FFF2-40B4-BE49-F238E27FC236}">
                <a16:creationId xmlns:a16="http://schemas.microsoft.com/office/drawing/2014/main" id="{08DC035C-0F22-44DF-929F-3ED6CF16F971}"/>
              </a:ext>
            </a:extLst>
          </p:cNvPr>
          <p:cNvSpPr>
            <a:spLocks noGrp="1"/>
          </p:cNvSpPr>
          <p:nvPr>
            <p:ph type="ctrTitle"/>
          </p:nvPr>
        </p:nvSpPr>
        <p:spPr>
          <a:xfrm>
            <a:off x="374650" y="829012"/>
            <a:ext cx="19278600" cy="923330"/>
          </a:xfrm>
        </p:spPr>
        <p:txBody>
          <a:bodyPr/>
          <a:lstStyle/>
          <a:p>
            <a:r>
              <a:rPr lang="pt-PT" sz="6000"/>
              <a:t>Aceitabilidade da Aspiração Intra-Uterina</a:t>
            </a:r>
          </a:p>
        </p:txBody>
      </p:sp>
    </p:spTree>
    <p:extLst>
      <p:ext uri="{BB962C8B-B14F-4D97-AF65-F5344CB8AC3E}">
        <p14:creationId xmlns:p14="http://schemas.microsoft.com/office/powerpoint/2010/main" val="2477946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F5FC9F-2674-43A6-8AEE-E0A59B75955C}"/>
              </a:ext>
            </a:extLst>
          </p:cNvPr>
          <p:cNvSpPr>
            <a:spLocks noGrp="1"/>
          </p:cNvSpPr>
          <p:nvPr>
            <p:ph sz="quarter" idx="10"/>
          </p:nvPr>
        </p:nvSpPr>
        <p:spPr>
          <a:xfrm>
            <a:off x="222250" y="3201154"/>
            <a:ext cx="19659600" cy="7017306"/>
          </a:xfrm>
        </p:spPr>
        <p:txBody>
          <a:bodyPr/>
          <a:lstStyle/>
          <a:p>
            <a:pPr marL="685800" indent="-685800">
              <a:buFont typeface="Courier New" panose="02070309020205020404" pitchFamily="49" charset="0"/>
              <a:buChar char="o"/>
            </a:pPr>
            <a:r>
              <a:rPr lang="pt-PT" dirty="0"/>
              <a:t>Adequado para uso em unidades sanitárias de cuidados primários</a:t>
            </a:r>
          </a:p>
          <a:p>
            <a:pPr marL="685800" indent="-685800">
              <a:buFont typeface="Courier New" panose="02070309020205020404" pitchFamily="49" charset="0"/>
              <a:buChar char="o"/>
            </a:pPr>
            <a:r>
              <a:rPr lang="pt-PT" dirty="0"/>
              <a:t>Tecnologia adequada para contextos de crise e com poucos recursos</a:t>
            </a:r>
          </a:p>
          <a:p>
            <a:pPr marL="685800" indent="-685800">
              <a:buFont typeface="Courier New" panose="02070309020205020404" pitchFamily="49" charset="0"/>
              <a:buChar char="o"/>
            </a:pPr>
            <a:r>
              <a:rPr lang="pt-PT" dirty="0"/>
              <a:t>Fácil de usar, limpar e processar</a:t>
            </a:r>
          </a:p>
          <a:p>
            <a:pPr marL="685800" indent="-685800">
              <a:buFont typeface="Courier New" panose="02070309020205020404" pitchFamily="49" charset="0"/>
              <a:buChar char="o"/>
            </a:pPr>
            <a:r>
              <a:rPr lang="pt-PT" dirty="0"/>
              <a:t>Não requer energia </a:t>
            </a:r>
            <a:r>
              <a:rPr lang="pt-PT" dirty="0" err="1"/>
              <a:t>eléctrica</a:t>
            </a:r>
            <a:endParaRPr lang="pt-PT" dirty="0"/>
          </a:p>
          <a:p>
            <a:pPr marL="685800" indent="-685800">
              <a:buFont typeface="Courier New" panose="02070309020205020404" pitchFamily="49" charset="0"/>
              <a:buChar char="o"/>
            </a:pPr>
            <a:r>
              <a:rPr lang="pt-PT" dirty="0"/>
              <a:t>Provedores de saúde de nível médio podem realizar AMIU sem diferença nas taxas de complicações em comparação com os médicos</a:t>
            </a:r>
          </a:p>
        </p:txBody>
      </p:sp>
      <p:sp>
        <p:nvSpPr>
          <p:cNvPr id="3" name="Title 2">
            <a:extLst>
              <a:ext uri="{FF2B5EF4-FFF2-40B4-BE49-F238E27FC236}">
                <a16:creationId xmlns:a16="http://schemas.microsoft.com/office/drawing/2014/main" id="{53F88C21-E6E3-4EE6-8F7F-F179D4EA6A77}"/>
              </a:ext>
            </a:extLst>
          </p:cNvPr>
          <p:cNvSpPr>
            <a:spLocks noGrp="1"/>
          </p:cNvSpPr>
          <p:nvPr>
            <p:ph type="ctrTitle"/>
          </p:nvPr>
        </p:nvSpPr>
        <p:spPr>
          <a:xfrm>
            <a:off x="984250" y="829012"/>
            <a:ext cx="18288000" cy="923330"/>
          </a:xfrm>
        </p:spPr>
        <p:txBody>
          <a:bodyPr/>
          <a:lstStyle/>
          <a:p>
            <a:r>
              <a:rPr lang="pt-PT" sz="6000" dirty="0"/>
              <a:t>Utilidade de AMIU em contextos de crise</a:t>
            </a:r>
          </a:p>
        </p:txBody>
      </p:sp>
    </p:spTree>
    <p:extLst>
      <p:ext uri="{BB962C8B-B14F-4D97-AF65-F5344CB8AC3E}">
        <p14:creationId xmlns:p14="http://schemas.microsoft.com/office/powerpoint/2010/main" val="399161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B484B4-C2E4-45C9-B1F2-3D87EFE60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050" y="-3050"/>
            <a:ext cx="12192000" cy="11315450"/>
          </a:xfrm>
          <a:prstGeom prst="rect">
            <a:avLst/>
          </a:prstGeom>
        </p:spPr>
      </p:pic>
    </p:spTree>
    <p:extLst>
      <p:ext uri="{BB962C8B-B14F-4D97-AF65-F5344CB8AC3E}">
        <p14:creationId xmlns:p14="http://schemas.microsoft.com/office/powerpoint/2010/main" val="122898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1E3E0E-D6AB-4216-BBE0-41E9D1C01165}"/>
              </a:ext>
            </a:extLst>
          </p:cNvPr>
          <p:cNvSpPr>
            <a:spLocks noGrp="1"/>
          </p:cNvSpPr>
          <p:nvPr>
            <p:ph type="ctrTitle"/>
          </p:nvPr>
        </p:nvSpPr>
        <p:spPr>
          <a:xfrm>
            <a:off x="2736850" y="367348"/>
            <a:ext cx="14630400" cy="1846659"/>
          </a:xfrm>
        </p:spPr>
        <p:txBody>
          <a:bodyPr/>
          <a:lstStyle/>
          <a:p>
            <a:r>
              <a:rPr lang="pt-PT" sz="6000" dirty="0"/>
              <a:t>Métodos medicamentosos </a:t>
            </a:r>
            <a:br>
              <a:rPr lang="pt-PT" sz="6000" dirty="0"/>
            </a:br>
            <a:r>
              <a:rPr lang="pt-PT" sz="6000" dirty="0"/>
              <a:t>(aborto usando pílulas)</a:t>
            </a:r>
          </a:p>
        </p:txBody>
      </p:sp>
      <p:pic>
        <p:nvPicPr>
          <p:cNvPr id="5" name="Picture 4" descr="Diagram&#10;&#10;Description automatically generated">
            <a:extLst>
              <a:ext uri="{FF2B5EF4-FFF2-40B4-BE49-F238E27FC236}">
                <a16:creationId xmlns:a16="http://schemas.microsoft.com/office/drawing/2014/main" id="{E5BF940D-277C-4844-ACA6-FDF683988B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5650" y="2987675"/>
            <a:ext cx="10972800" cy="8076365"/>
          </a:xfrm>
          <a:prstGeom prst="rect">
            <a:avLst/>
          </a:prstGeom>
        </p:spPr>
      </p:pic>
    </p:spTree>
    <p:extLst>
      <p:ext uri="{BB962C8B-B14F-4D97-AF65-F5344CB8AC3E}">
        <p14:creationId xmlns:p14="http://schemas.microsoft.com/office/powerpoint/2010/main" val="2966878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BABE5-3696-4FE1-8ED0-4EA4FECF2D86}"/>
              </a:ext>
            </a:extLst>
          </p:cNvPr>
          <p:cNvSpPr>
            <a:spLocks noGrp="1"/>
          </p:cNvSpPr>
          <p:nvPr>
            <p:ph sz="quarter" idx="10"/>
          </p:nvPr>
        </p:nvSpPr>
        <p:spPr>
          <a:xfrm>
            <a:off x="527050" y="9310549"/>
            <a:ext cx="19354800" cy="1754326"/>
          </a:xfrm>
        </p:spPr>
        <p:txBody>
          <a:bodyPr/>
          <a:lstStyle/>
          <a:p>
            <a:r>
              <a:rPr lang="pt-PT" sz="2800" b="1" dirty="0"/>
              <a:t>Mifepristona </a:t>
            </a:r>
            <a:r>
              <a:rPr lang="pt-PT" sz="2800" dirty="0"/>
              <a:t>bloqueia a acção da progesterona no útero, levando à interrupção da gravidez. Mifepristona também aumenta a sensibilidade uterina para misoprostol e amolece o colo do útero.</a:t>
            </a:r>
          </a:p>
          <a:p>
            <a:r>
              <a:rPr lang="pt-PT" sz="2800" b="1" dirty="0"/>
              <a:t>Misoprostol</a:t>
            </a:r>
            <a:r>
              <a:rPr lang="pt-PT" sz="2800" dirty="0"/>
              <a:t>, uma prostaglandina sintética, estimula contracções uterinas e causa esvaziamento intra-uterino.</a:t>
            </a:r>
          </a:p>
        </p:txBody>
      </p:sp>
      <p:sp>
        <p:nvSpPr>
          <p:cNvPr id="3" name="Title 2">
            <a:extLst>
              <a:ext uri="{FF2B5EF4-FFF2-40B4-BE49-F238E27FC236}">
                <a16:creationId xmlns:a16="http://schemas.microsoft.com/office/drawing/2014/main" id="{BEAA0E93-8433-471C-9F73-6877D452736E}"/>
              </a:ext>
            </a:extLst>
          </p:cNvPr>
          <p:cNvSpPr>
            <a:spLocks noGrp="1"/>
          </p:cNvSpPr>
          <p:nvPr>
            <p:ph type="ctrTitle"/>
          </p:nvPr>
        </p:nvSpPr>
        <p:spPr>
          <a:xfrm>
            <a:off x="0" y="974450"/>
            <a:ext cx="20104100" cy="923330"/>
          </a:xfrm>
        </p:spPr>
        <p:txBody>
          <a:bodyPr/>
          <a:lstStyle/>
          <a:p>
            <a:r>
              <a:rPr lang="pt-PT" sz="6000" dirty="0"/>
              <a:t>Aborto medicamentoso: mecanismos de acção</a:t>
            </a:r>
          </a:p>
        </p:txBody>
      </p:sp>
      <p:grpSp>
        <p:nvGrpSpPr>
          <p:cNvPr id="4" name="Group 1">
            <a:extLst>
              <a:ext uri="{FF2B5EF4-FFF2-40B4-BE49-F238E27FC236}">
                <a16:creationId xmlns:a16="http://schemas.microsoft.com/office/drawing/2014/main" id="{C2A57CDD-1C6D-4093-98D8-66469430899C}"/>
              </a:ext>
            </a:extLst>
          </p:cNvPr>
          <p:cNvGrpSpPr>
            <a:grpSpLocks noChangeAspect="1"/>
          </p:cNvGrpSpPr>
          <p:nvPr/>
        </p:nvGrpSpPr>
        <p:grpSpPr bwMode="auto">
          <a:xfrm>
            <a:off x="3575050" y="2454275"/>
            <a:ext cx="12725401" cy="6008058"/>
            <a:chOff x="2446" y="7638"/>
            <a:chExt cx="10057" cy="4886"/>
          </a:xfrm>
        </p:grpSpPr>
        <p:sp>
          <p:nvSpPr>
            <p:cNvPr id="5" name="AutoShape 28">
              <a:extLst>
                <a:ext uri="{FF2B5EF4-FFF2-40B4-BE49-F238E27FC236}">
                  <a16:creationId xmlns:a16="http://schemas.microsoft.com/office/drawing/2014/main" id="{B76C8C03-73FE-4386-A994-D531282D0632}"/>
                </a:ext>
              </a:extLst>
            </p:cNvPr>
            <p:cNvSpPr>
              <a:spLocks noChangeAspect="1" noChangeArrowheads="1"/>
            </p:cNvSpPr>
            <p:nvPr/>
          </p:nvSpPr>
          <p:spPr bwMode="auto">
            <a:xfrm>
              <a:off x="2446" y="7638"/>
              <a:ext cx="10057" cy="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pt-PT" altLang="en-US" dirty="0"/>
            </a:p>
          </p:txBody>
        </p:sp>
        <p:pic>
          <p:nvPicPr>
            <p:cNvPr id="6" name="Picture 27">
              <a:extLst>
                <a:ext uri="{FF2B5EF4-FFF2-40B4-BE49-F238E27FC236}">
                  <a16:creationId xmlns:a16="http://schemas.microsoft.com/office/drawing/2014/main" id="{9EBDC0F1-E5B0-475A-8131-1E9C6A24C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 y="8029"/>
              <a:ext cx="4808" cy="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6">
              <a:extLst>
                <a:ext uri="{FF2B5EF4-FFF2-40B4-BE49-F238E27FC236}">
                  <a16:creationId xmlns:a16="http://schemas.microsoft.com/office/drawing/2014/main" id="{EE13C8B0-D62C-4783-97D8-267FAB29CDEC}"/>
                </a:ext>
              </a:extLst>
            </p:cNvPr>
            <p:cNvSpPr>
              <a:spLocks noChangeArrowheads="1"/>
            </p:cNvSpPr>
            <p:nvPr/>
          </p:nvSpPr>
          <p:spPr bwMode="auto">
            <a:xfrm>
              <a:off x="2746" y="10844"/>
              <a:ext cx="1900" cy="411"/>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pt-PT" altLang="en-US" dirty="0"/>
            </a:p>
          </p:txBody>
        </p:sp>
        <p:sp>
          <p:nvSpPr>
            <p:cNvPr id="8" name="Line 25">
              <a:extLst>
                <a:ext uri="{FF2B5EF4-FFF2-40B4-BE49-F238E27FC236}">
                  <a16:creationId xmlns:a16="http://schemas.microsoft.com/office/drawing/2014/main" id="{05D94B4C-54D1-4264-91A4-8D72FF69AD83}"/>
                </a:ext>
              </a:extLst>
            </p:cNvPr>
            <p:cNvSpPr>
              <a:spLocks noChangeShapeType="1"/>
            </p:cNvSpPr>
            <p:nvPr/>
          </p:nvSpPr>
          <p:spPr bwMode="auto">
            <a:xfrm>
              <a:off x="3046" y="8135"/>
              <a:ext cx="3700" cy="3"/>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pt-PT" dirty="0"/>
            </a:p>
          </p:txBody>
        </p:sp>
        <p:sp>
          <p:nvSpPr>
            <p:cNvPr id="9" name="Line 24">
              <a:extLst>
                <a:ext uri="{FF2B5EF4-FFF2-40B4-BE49-F238E27FC236}">
                  <a16:creationId xmlns:a16="http://schemas.microsoft.com/office/drawing/2014/main" id="{2A214C7C-A83C-4E88-AD59-3B586CAF2410}"/>
                </a:ext>
              </a:extLst>
            </p:cNvPr>
            <p:cNvSpPr>
              <a:spLocks noChangeShapeType="1"/>
            </p:cNvSpPr>
            <p:nvPr/>
          </p:nvSpPr>
          <p:spPr bwMode="auto">
            <a:xfrm>
              <a:off x="3046" y="8135"/>
              <a:ext cx="2" cy="720"/>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PT" dirty="0"/>
            </a:p>
          </p:txBody>
        </p:sp>
        <p:sp>
          <p:nvSpPr>
            <p:cNvPr id="10" name="AutoShape 23">
              <a:extLst>
                <a:ext uri="{FF2B5EF4-FFF2-40B4-BE49-F238E27FC236}">
                  <a16:creationId xmlns:a16="http://schemas.microsoft.com/office/drawing/2014/main" id="{354EDFC5-1E2F-49A3-95CD-F40E590DC1E0}"/>
                </a:ext>
              </a:extLst>
            </p:cNvPr>
            <p:cNvSpPr>
              <a:spLocks noChangeArrowheads="1"/>
            </p:cNvSpPr>
            <p:nvPr/>
          </p:nvSpPr>
          <p:spPr bwMode="auto">
            <a:xfrm>
              <a:off x="5246" y="10844"/>
              <a:ext cx="1900" cy="411"/>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pt-PT" altLang="en-US" dirty="0"/>
            </a:p>
          </p:txBody>
        </p:sp>
        <p:sp>
          <p:nvSpPr>
            <p:cNvPr id="11" name="Line 22">
              <a:extLst>
                <a:ext uri="{FF2B5EF4-FFF2-40B4-BE49-F238E27FC236}">
                  <a16:creationId xmlns:a16="http://schemas.microsoft.com/office/drawing/2014/main" id="{41389039-A9DB-4B4D-A6DF-7FA9335445BF}"/>
                </a:ext>
              </a:extLst>
            </p:cNvPr>
            <p:cNvSpPr>
              <a:spLocks noChangeShapeType="1"/>
            </p:cNvSpPr>
            <p:nvPr/>
          </p:nvSpPr>
          <p:spPr bwMode="auto">
            <a:xfrm>
              <a:off x="30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PT" dirty="0"/>
            </a:p>
          </p:txBody>
        </p:sp>
        <p:sp>
          <p:nvSpPr>
            <p:cNvPr id="12" name="Line 21">
              <a:extLst>
                <a:ext uri="{FF2B5EF4-FFF2-40B4-BE49-F238E27FC236}">
                  <a16:creationId xmlns:a16="http://schemas.microsoft.com/office/drawing/2014/main" id="{B8F2DDC6-9481-4A41-BF35-085C84E00893}"/>
                </a:ext>
              </a:extLst>
            </p:cNvPr>
            <p:cNvSpPr>
              <a:spLocks noChangeShapeType="1"/>
            </p:cNvSpPr>
            <p:nvPr/>
          </p:nvSpPr>
          <p:spPr bwMode="auto">
            <a:xfrm>
              <a:off x="6746" y="8135"/>
              <a:ext cx="2" cy="720"/>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PT" dirty="0"/>
            </a:p>
          </p:txBody>
        </p:sp>
        <p:sp>
          <p:nvSpPr>
            <p:cNvPr id="13" name="Line 20">
              <a:extLst>
                <a:ext uri="{FF2B5EF4-FFF2-40B4-BE49-F238E27FC236}">
                  <a16:creationId xmlns:a16="http://schemas.microsoft.com/office/drawing/2014/main" id="{E4888E60-EF62-444C-BF12-E178561AA98D}"/>
                </a:ext>
              </a:extLst>
            </p:cNvPr>
            <p:cNvSpPr>
              <a:spLocks noChangeShapeType="1"/>
            </p:cNvSpPr>
            <p:nvPr/>
          </p:nvSpPr>
          <p:spPr bwMode="auto">
            <a:xfrm>
              <a:off x="67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PT" dirty="0"/>
            </a:p>
          </p:txBody>
        </p:sp>
        <p:sp>
          <p:nvSpPr>
            <p:cNvPr id="14" name="Line 19">
              <a:extLst>
                <a:ext uri="{FF2B5EF4-FFF2-40B4-BE49-F238E27FC236}">
                  <a16:creationId xmlns:a16="http://schemas.microsoft.com/office/drawing/2014/main" id="{8EEBEE4A-73BC-435E-A71C-6653BCC42B59}"/>
                </a:ext>
              </a:extLst>
            </p:cNvPr>
            <p:cNvSpPr>
              <a:spLocks noChangeShapeType="1"/>
            </p:cNvSpPr>
            <p:nvPr/>
          </p:nvSpPr>
          <p:spPr bwMode="auto">
            <a:xfrm>
              <a:off x="4946" y="8135"/>
              <a:ext cx="2" cy="720"/>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PT" dirty="0"/>
            </a:p>
          </p:txBody>
        </p:sp>
        <p:sp>
          <p:nvSpPr>
            <p:cNvPr id="15" name="AutoShape 18">
              <a:extLst>
                <a:ext uri="{FF2B5EF4-FFF2-40B4-BE49-F238E27FC236}">
                  <a16:creationId xmlns:a16="http://schemas.microsoft.com/office/drawing/2014/main" id="{78F6F795-91E5-48A1-AC2F-7CAA175937EB}"/>
                </a:ext>
              </a:extLst>
            </p:cNvPr>
            <p:cNvSpPr>
              <a:spLocks noChangeArrowheads="1"/>
            </p:cNvSpPr>
            <p:nvPr/>
          </p:nvSpPr>
          <p:spPr bwMode="auto">
            <a:xfrm>
              <a:off x="3546" y="7929"/>
              <a:ext cx="2800" cy="412"/>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pt-PT" altLang="en-US" dirty="0"/>
            </a:p>
          </p:txBody>
        </p:sp>
        <p:sp>
          <p:nvSpPr>
            <p:cNvPr id="16" name="AutoShape 17">
              <a:extLst>
                <a:ext uri="{FF2B5EF4-FFF2-40B4-BE49-F238E27FC236}">
                  <a16:creationId xmlns:a16="http://schemas.microsoft.com/office/drawing/2014/main" id="{A5B67A2D-5265-4027-8B3F-8C1E7121AE39}"/>
                </a:ext>
              </a:extLst>
            </p:cNvPr>
            <p:cNvSpPr>
              <a:spLocks noChangeArrowheads="1"/>
            </p:cNvSpPr>
            <p:nvPr/>
          </p:nvSpPr>
          <p:spPr bwMode="auto">
            <a:xfrm>
              <a:off x="2446" y="8855"/>
              <a:ext cx="1400" cy="1149"/>
            </a:xfrm>
            <a:prstGeom prst="roundRect">
              <a:avLst>
                <a:gd name="adj" fmla="val 185"/>
              </a:avLst>
            </a:prstGeom>
            <a:solidFill>
              <a:srgbClr val="990099"/>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pt-PT" altLang="en-US" dirty="0"/>
            </a:p>
          </p:txBody>
        </p:sp>
        <p:sp>
          <p:nvSpPr>
            <p:cNvPr id="17" name="Line 16">
              <a:extLst>
                <a:ext uri="{FF2B5EF4-FFF2-40B4-BE49-F238E27FC236}">
                  <a16:creationId xmlns:a16="http://schemas.microsoft.com/office/drawing/2014/main" id="{FF1708D0-1E76-4C94-A28C-EB7D8BDE816D}"/>
                </a:ext>
              </a:extLst>
            </p:cNvPr>
            <p:cNvSpPr>
              <a:spLocks noChangeShapeType="1"/>
            </p:cNvSpPr>
            <p:nvPr/>
          </p:nvSpPr>
          <p:spPr bwMode="auto">
            <a:xfrm>
              <a:off x="43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PT" dirty="0"/>
            </a:p>
          </p:txBody>
        </p:sp>
        <p:sp>
          <p:nvSpPr>
            <p:cNvPr id="18" name="Line 15">
              <a:extLst>
                <a:ext uri="{FF2B5EF4-FFF2-40B4-BE49-F238E27FC236}">
                  <a16:creationId xmlns:a16="http://schemas.microsoft.com/office/drawing/2014/main" id="{BDE06C71-81DE-43E8-A76D-B10CBCE7C01B}"/>
                </a:ext>
              </a:extLst>
            </p:cNvPr>
            <p:cNvSpPr>
              <a:spLocks noChangeShapeType="1"/>
            </p:cNvSpPr>
            <p:nvPr/>
          </p:nvSpPr>
          <p:spPr bwMode="auto">
            <a:xfrm>
              <a:off x="5546" y="9815"/>
              <a:ext cx="2" cy="1029"/>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PT" dirty="0"/>
            </a:p>
          </p:txBody>
        </p:sp>
        <p:sp>
          <p:nvSpPr>
            <p:cNvPr id="19" name="AutoShape 14">
              <a:extLst>
                <a:ext uri="{FF2B5EF4-FFF2-40B4-BE49-F238E27FC236}">
                  <a16:creationId xmlns:a16="http://schemas.microsoft.com/office/drawing/2014/main" id="{B66FA7F7-3223-4C9D-84DB-6AB20E4352A1}"/>
                </a:ext>
              </a:extLst>
            </p:cNvPr>
            <p:cNvSpPr>
              <a:spLocks noChangeArrowheads="1"/>
            </p:cNvSpPr>
            <p:nvPr/>
          </p:nvSpPr>
          <p:spPr bwMode="auto">
            <a:xfrm>
              <a:off x="4046" y="8855"/>
              <a:ext cx="1800" cy="1457"/>
            </a:xfrm>
            <a:prstGeom prst="roundRect">
              <a:avLst>
                <a:gd name="adj" fmla="val 144"/>
              </a:avLst>
            </a:prstGeom>
            <a:solidFill>
              <a:srgbClr val="205794"/>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pt-PT" altLang="en-US" dirty="0"/>
            </a:p>
          </p:txBody>
        </p:sp>
        <p:sp>
          <p:nvSpPr>
            <p:cNvPr id="20" name="Line 13">
              <a:extLst>
                <a:ext uri="{FF2B5EF4-FFF2-40B4-BE49-F238E27FC236}">
                  <a16:creationId xmlns:a16="http://schemas.microsoft.com/office/drawing/2014/main" id="{C30CAAFD-D5D4-41E4-8EBE-9C62307AFCA0}"/>
                </a:ext>
              </a:extLst>
            </p:cNvPr>
            <p:cNvSpPr>
              <a:spLocks noChangeShapeType="1"/>
            </p:cNvSpPr>
            <p:nvPr/>
          </p:nvSpPr>
          <p:spPr bwMode="auto">
            <a:xfrm>
              <a:off x="3646" y="11255"/>
              <a:ext cx="1300" cy="309"/>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pt-PT" dirty="0"/>
            </a:p>
          </p:txBody>
        </p:sp>
        <p:sp>
          <p:nvSpPr>
            <p:cNvPr id="21" name="Line 12">
              <a:extLst>
                <a:ext uri="{FF2B5EF4-FFF2-40B4-BE49-F238E27FC236}">
                  <a16:creationId xmlns:a16="http://schemas.microsoft.com/office/drawing/2014/main" id="{25EE4E28-FF0C-4595-8549-DBE0AA0AB855}"/>
                </a:ext>
              </a:extLst>
            </p:cNvPr>
            <p:cNvSpPr>
              <a:spLocks noChangeShapeType="1"/>
            </p:cNvSpPr>
            <p:nvPr/>
          </p:nvSpPr>
          <p:spPr bwMode="auto">
            <a:xfrm flipV="1">
              <a:off x="4946" y="11254"/>
              <a:ext cx="1400" cy="312"/>
            </a:xfrm>
            <a:prstGeom prst="line">
              <a:avLst/>
            </a:prstGeom>
            <a:noFill/>
            <a:ln w="12600">
              <a:solidFill>
                <a:srgbClr val="000000"/>
              </a:solidFill>
              <a:round/>
              <a:headEnd/>
              <a:tailEnd/>
            </a:ln>
            <a:extLst>
              <a:ext uri="{909E8E84-426E-40DD-AFC4-6F175D3DCCD1}">
                <a14:hiddenFill xmlns:a14="http://schemas.microsoft.com/office/drawing/2010/main">
                  <a:noFill/>
                </a14:hiddenFill>
              </a:ext>
            </a:extLst>
          </p:spPr>
          <p:txBody>
            <a:bodyPr/>
            <a:lstStyle/>
            <a:p>
              <a:endParaRPr lang="pt-PT" dirty="0"/>
            </a:p>
          </p:txBody>
        </p:sp>
        <p:sp>
          <p:nvSpPr>
            <p:cNvPr id="22" name="AutoShape 11">
              <a:extLst>
                <a:ext uri="{FF2B5EF4-FFF2-40B4-BE49-F238E27FC236}">
                  <a16:creationId xmlns:a16="http://schemas.microsoft.com/office/drawing/2014/main" id="{DA30AF0E-5CA3-4C75-9470-4AF68DB293A2}"/>
                </a:ext>
              </a:extLst>
            </p:cNvPr>
            <p:cNvSpPr>
              <a:spLocks noChangeArrowheads="1"/>
            </p:cNvSpPr>
            <p:nvPr/>
          </p:nvSpPr>
          <p:spPr bwMode="auto">
            <a:xfrm>
              <a:off x="4146" y="12095"/>
              <a:ext cx="1600" cy="413"/>
            </a:xfrm>
            <a:prstGeom prst="roundRect">
              <a:avLst>
                <a:gd name="adj" fmla="val 519"/>
              </a:avLst>
            </a:prstGeom>
            <a:solidFill>
              <a:srgbClr val="F4F89E"/>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pt-PT" altLang="en-US" dirty="0"/>
            </a:p>
          </p:txBody>
        </p:sp>
        <p:sp>
          <p:nvSpPr>
            <p:cNvPr id="23" name="Line 10">
              <a:extLst>
                <a:ext uri="{FF2B5EF4-FFF2-40B4-BE49-F238E27FC236}">
                  <a16:creationId xmlns:a16="http://schemas.microsoft.com/office/drawing/2014/main" id="{7E19F33C-C307-4DB9-B4C3-E3FF5EB5E1E9}"/>
                </a:ext>
              </a:extLst>
            </p:cNvPr>
            <p:cNvSpPr>
              <a:spLocks noChangeShapeType="1"/>
            </p:cNvSpPr>
            <p:nvPr/>
          </p:nvSpPr>
          <p:spPr bwMode="auto">
            <a:xfrm>
              <a:off x="4946" y="11564"/>
              <a:ext cx="2" cy="514"/>
            </a:xfrm>
            <a:prstGeom prst="line">
              <a:avLst/>
            </a:prstGeom>
            <a:noFill/>
            <a:ln w="126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PT" dirty="0"/>
            </a:p>
          </p:txBody>
        </p:sp>
        <p:sp>
          <p:nvSpPr>
            <p:cNvPr id="24" name="AutoShape 9">
              <a:extLst>
                <a:ext uri="{FF2B5EF4-FFF2-40B4-BE49-F238E27FC236}">
                  <a16:creationId xmlns:a16="http://schemas.microsoft.com/office/drawing/2014/main" id="{CF2D1EFD-73AA-4C33-842D-7375C75BB227}"/>
                </a:ext>
              </a:extLst>
            </p:cNvPr>
            <p:cNvSpPr>
              <a:spLocks noChangeArrowheads="1"/>
            </p:cNvSpPr>
            <p:nvPr/>
          </p:nvSpPr>
          <p:spPr bwMode="auto">
            <a:xfrm>
              <a:off x="6046" y="8855"/>
              <a:ext cx="1400" cy="1149"/>
            </a:xfrm>
            <a:prstGeom prst="roundRect">
              <a:avLst>
                <a:gd name="adj" fmla="val 185"/>
              </a:avLst>
            </a:prstGeom>
            <a:solidFill>
              <a:srgbClr val="92D050"/>
            </a:solidFill>
            <a:ln w="12600">
              <a:solidFill>
                <a:srgbClr val="000000"/>
              </a:solidFill>
              <a:round/>
              <a:headEnd/>
              <a:tailEnd/>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pt-PT" altLang="en-US" dirty="0"/>
            </a:p>
          </p:txBody>
        </p:sp>
        <p:sp>
          <p:nvSpPr>
            <p:cNvPr id="25" name="AutoShape 8">
              <a:extLst>
                <a:ext uri="{FF2B5EF4-FFF2-40B4-BE49-F238E27FC236}">
                  <a16:creationId xmlns:a16="http://schemas.microsoft.com/office/drawing/2014/main" id="{F1C0B023-84EB-4DC2-BBA9-34C0DF208104}"/>
                </a:ext>
              </a:extLst>
            </p:cNvPr>
            <p:cNvSpPr>
              <a:spLocks noChangeArrowheads="1"/>
            </p:cNvSpPr>
            <p:nvPr/>
          </p:nvSpPr>
          <p:spPr bwMode="auto">
            <a:xfrm>
              <a:off x="4135" y="9078"/>
              <a:ext cx="1675" cy="986"/>
            </a:xfrm>
            <a:prstGeom prst="roundRect">
              <a:avLst>
                <a:gd name="adj" fmla="val 21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pt-PT" altLang="en-US" sz="2400" b="1" dirty="0">
                  <a:solidFill>
                    <a:srgbClr val="FFFFFF"/>
                  </a:solidFill>
                  <a:latin typeface="Gill Sans MT" pitchFamily="34" charset="0"/>
                </a:rPr>
                <a:t>Contracções uterinas rítmicas</a:t>
              </a:r>
              <a:endParaRPr lang="pt-PT" altLang="en-US" sz="2400" dirty="0">
                <a:cs typeface="Arial" charset="0"/>
              </a:endParaRPr>
            </a:p>
          </p:txBody>
        </p:sp>
        <p:sp>
          <p:nvSpPr>
            <p:cNvPr id="26" name="Text Box 7">
              <a:extLst>
                <a:ext uri="{FF2B5EF4-FFF2-40B4-BE49-F238E27FC236}">
                  <a16:creationId xmlns:a16="http://schemas.microsoft.com/office/drawing/2014/main" id="{5F2EECDD-5FEC-47CE-B791-96DCB8E22A13}"/>
                </a:ext>
              </a:extLst>
            </p:cNvPr>
            <p:cNvSpPr txBox="1">
              <a:spLocks noChangeArrowheads="1"/>
            </p:cNvSpPr>
            <p:nvPr/>
          </p:nvSpPr>
          <p:spPr bwMode="auto">
            <a:xfrm>
              <a:off x="3546" y="7947"/>
              <a:ext cx="283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pt-PT" altLang="en-US" sz="2400" dirty="0">
                  <a:solidFill>
                    <a:srgbClr val="003399"/>
                  </a:solidFill>
                  <a:latin typeface="Gill Sans MT" pitchFamily="34" charset="0"/>
                </a:rPr>
                <a:t>Bloqueio de progesterona</a:t>
              </a:r>
              <a:endParaRPr lang="pt-PT" altLang="en-US" sz="2400" dirty="0"/>
            </a:p>
          </p:txBody>
        </p:sp>
        <p:sp>
          <p:nvSpPr>
            <p:cNvPr id="27" name="AutoShape 6">
              <a:extLst>
                <a:ext uri="{FF2B5EF4-FFF2-40B4-BE49-F238E27FC236}">
                  <a16:creationId xmlns:a16="http://schemas.microsoft.com/office/drawing/2014/main" id="{AC4B81CE-95CD-4A6A-93F5-76F78F468378}"/>
                </a:ext>
              </a:extLst>
            </p:cNvPr>
            <p:cNvSpPr>
              <a:spLocks noChangeArrowheads="1"/>
            </p:cNvSpPr>
            <p:nvPr/>
          </p:nvSpPr>
          <p:spPr bwMode="auto">
            <a:xfrm>
              <a:off x="2525" y="9082"/>
              <a:ext cx="1225" cy="671"/>
            </a:xfrm>
            <a:prstGeom prst="roundRect">
              <a:avLst>
                <a:gd name="adj" fmla="val 3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pt-PT" altLang="en-US" sz="2400" b="1" dirty="0">
                  <a:solidFill>
                    <a:srgbClr val="FFFFFF"/>
                  </a:solidFill>
                  <a:latin typeface="Gill Sans MT" pitchFamily="34" charset="0"/>
                </a:rPr>
                <a:t>Necrose Decidual</a:t>
              </a:r>
              <a:endParaRPr lang="pt-PT" altLang="en-US" sz="2400" dirty="0">
                <a:cs typeface="Arial" charset="0"/>
              </a:endParaRPr>
            </a:p>
          </p:txBody>
        </p:sp>
        <p:sp>
          <p:nvSpPr>
            <p:cNvPr id="28" name="AutoShape 5">
              <a:extLst>
                <a:ext uri="{FF2B5EF4-FFF2-40B4-BE49-F238E27FC236}">
                  <a16:creationId xmlns:a16="http://schemas.microsoft.com/office/drawing/2014/main" id="{BFD7052E-A7C9-418A-99D7-FE91B8622831}"/>
                </a:ext>
              </a:extLst>
            </p:cNvPr>
            <p:cNvSpPr>
              <a:spLocks noChangeArrowheads="1"/>
            </p:cNvSpPr>
            <p:nvPr/>
          </p:nvSpPr>
          <p:spPr bwMode="auto">
            <a:xfrm>
              <a:off x="6123" y="9044"/>
              <a:ext cx="1236" cy="698"/>
            </a:xfrm>
            <a:prstGeom prst="roundRect">
              <a:avLst>
                <a:gd name="adj" fmla="val 30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pt-PT" altLang="en-US" sz="2400" b="1" dirty="0">
                  <a:solidFill>
                    <a:srgbClr val="FFFFFF"/>
                  </a:solidFill>
                  <a:latin typeface="Gill Sans MT" pitchFamily="34" charset="0"/>
                </a:rPr>
                <a:t>Amadurecimento cervical</a:t>
              </a:r>
              <a:endParaRPr lang="pt-PT" altLang="en-US" sz="2400" dirty="0">
                <a:cs typeface="Arial" charset="0"/>
              </a:endParaRPr>
            </a:p>
          </p:txBody>
        </p:sp>
        <p:sp>
          <p:nvSpPr>
            <p:cNvPr id="29" name="Text Box 4">
              <a:extLst>
                <a:ext uri="{FF2B5EF4-FFF2-40B4-BE49-F238E27FC236}">
                  <a16:creationId xmlns:a16="http://schemas.microsoft.com/office/drawing/2014/main" id="{713117F2-AEA7-4817-8E08-252E4617F153}"/>
                </a:ext>
              </a:extLst>
            </p:cNvPr>
            <p:cNvSpPr txBox="1">
              <a:spLocks noChangeArrowheads="1"/>
            </p:cNvSpPr>
            <p:nvPr/>
          </p:nvSpPr>
          <p:spPr bwMode="auto">
            <a:xfrm>
              <a:off x="2746" y="10861"/>
              <a:ext cx="190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pt-PT" altLang="en-US" sz="2400" dirty="0">
                  <a:solidFill>
                    <a:srgbClr val="003399"/>
                  </a:solidFill>
                  <a:latin typeface="Gill Sans MT" pitchFamily="34" charset="0"/>
                </a:rPr>
                <a:t> Interrupção </a:t>
              </a:r>
              <a:endParaRPr lang="pt-PT" altLang="en-US" sz="2400" dirty="0"/>
            </a:p>
          </p:txBody>
        </p:sp>
        <p:sp>
          <p:nvSpPr>
            <p:cNvPr id="30" name="Text Box 3">
              <a:extLst>
                <a:ext uri="{FF2B5EF4-FFF2-40B4-BE49-F238E27FC236}">
                  <a16:creationId xmlns:a16="http://schemas.microsoft.com/office/drawing/2014/main" id="{E0BAEAA8-D2A0-4853-83E9-5DD21A095770}"/>
                </a:ext>
              </a:extLst>
            </p:cNvPr>
            <p:cNvSpPr txBox="1">
              <a:spLocks noChangeArrowheads="1"/>
            </p:cNvSpPr>
            <p:nvPr/>
          </p:nvSpPr>
          <p:spPr bwMode="auto">
            <a:xfrm>
              <a:off x="5246" y="10861"/>
              <a:ext cx="190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pt-PT" altLang="en-US" sz="2400" dirty="0">
                  <a:solidFill>
                    <a:srgbClr val="003399"/>
                  </a:solidFill>
                  <a:latin typeface="Gill Sans MT" pitchFamily="34" charset="0"/>
                </a:rPr>
                <a:t>Expulsão</a:t>
              </a:r>
              <a:endParaRPr lang="pt-PT" altLang="en-US" sz="2400" dirty="0"/>
            </a:p>
          </p:txBody>
        </p:sp>
        <p:sp>
          <p:nvSpPr>
            <p:cNvPr id="31" name="Text Box 2">
              <a:extLst>
                <a:ext uri="{FF2B5EF4-FFF2-40B4-BE49-F238E27FC236}">
                  <a16:creationId xmlns:a16="http://schemas.microsoft.com/office/drawing/2014/main" id="{79950C5F-3475-4B9B-AC2B-BFF55913FFE6}"/>
                </a:ext>
              </a:extLst>
            </p:cNvPr>
            <p:cNvSpPr txBox="1">
              <a:spLocks noChangeArrowheads="1"/>
            </p:cNvSpPr>
            <p:nvPr/>
          </p:nvSpPr>
          <p:spPr bwMode="auto">
            <a:xfrm>
              <a:off x="4046" y="12095"/>
              <a:ext cx="1900"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35568" rIns="68400" bIns="3556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pt-PT" altLang="en-US" sz="2400" dirty="0">
                  <a:solidFill>
                    <a:srgbClr val="003399"/>
                  </a:solidFill>
                  <a:latin typeface="Gill Sans MT" pitchFamily="34" charset="0"/>
                </a:rPr>
                <a:t>Aborto</a:t>
              </a:r>
              <a:endParaRPr lang="pt-PT" altLang="en-US" sz="2400" dirty="0"/>
            </a:p>
          </p:txBody>
        </p:sp>
      </p:grpSp>
      <p:sp>
        <p:nvSpPr>
          <p:cNvPr id="32" name="Text Box 3">
            <a:extLst>
              <a:ext uri="{FF2B5EF4-FFF2-40B4-BE49-F238E27FC236}">
                <a16:creationId xmlns:a16="http://schemas.microsoft.com/office/drawing/2014/main" id="{E3A29F0E-FA1E-4E3D-A8BA-DFBB7F68CEF0}"/>
              </a:ext>
            </a:extLst>
          </p:cNvPr>
          <p:cNvSpPr txBox="1">
            <a:spLocks noChangeArrowheads="1"/>
          </p:cNvSpPr>
          <p:nvPr/>
        </p:nvSpPr>
        <p:spPr bwMode="auto">
          <a:xfrm>
            <a:off x="11347450" y="8397875"/>
            <a:ext cx="38038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Aft>
                <a:spcPts val="1000"/>
              </a:spcAft>
            </a:pPr>
            <a:r>
              <a:rPr lang="pt-PT" altLang="en-US" dirty="0">
                <a:solidFill>
                  <a:srgbClr val="000000"/>
                </a:solidFill>
                <a:latin typeface="Calibri" pitchFamily="34" charset="0"/>
              </a:rPr>
              <a:t>© Lisa </a:t>
            </a:r>
            <a:r>
              <a:rPr lang="pt-PT" altLang="en-US" dirty="0" err="1">
                <a:solidFill>
                  <a:srgbClr val="000000"/>
                </a:solidFill>
                <a:latin typeface="Calibri" pitchFamily="34" charset="0"/>
              </a:rPr>
              <a:t>Peñalver</a:t>
            </a:r>
            <a:r>
              <a:rPr lang="pt-PT" altLang="en-US" dirty="0">
                <a:solidFill>
                  <a:srgbClr val="000000"/>
                </a:solidFill>
                <a:latin typeface="Calibri" pitchFamily="34" charset="0"/>
              </a:rPr>
              <a:t>,  </a:t>
            </a:r>
            <a:r>
              <a:rPr lang="pt-PT" altLang="en-US" dirty="0" err="1">
                <a:solidFill>
                  <a:srgbClr val="000000"/>
                </a:solidFill>
                <a:latin typeface="Calibri" pitchFamily="34" charset="0"/>
              </a:rPr>
              <a:t>penart1@alaska.com</a:t>
            </a:r>
            <a:endParaRPr lang="pt-PT" altLang="en-US" dirty="0">
              <a:solidFill>
                <a:srgbClr val="000000"/>
              </a:solidFill>
              <a:latin typeface="Calibri" pitchFamily="34" charset="0"/>
            </a:endParaRPr>
          </a:p>
        </p:txBody>
      </p:sp>
      <p:sp>
        <p:nvSpPr>
          <p:cNvPr id="33" name="Text Box 2">
            <a:extLst>
              <a:ext uri="{FF2B5EF4-FFF2-40B4-BE49-F238E27FC236}">
                <a16:creationId xmlns:a16="http://schemas.microsoft.com/office/drawing/2014/main" id="{DC84E09C-0794-4307-BE95-90C99A9C3EB8}"/>
              </a:ext>
            </a:extLst>
          </p:cNvPr>
          <p:cNvSpPr txBox="1">
            <a:spLocks noChangeArrowheads="1"/>
          </p:cNvSpPr>
          <p:nvPr/>
        </p:nvSpPr>
        <p:spPr bwMode="auto">
          <a:xfrm>
            <a:off x="4938862" y="8550275"/>
            <a:ext cx="3665388" cy="40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Aft>
                <a:spcPts val="1000"/>
              </a:spcAft>
            </a:pPr>
            <a:r>
              <a:rPr lang="pt-PT" altLang="en-US" dirty="0">
                <a:solidFill>
                  <a:srgbClr val="000000"/>
                </a:solidFill>
                <a:latin typeface="Calibri" pitchFamily="34" charset="0"/>
              </a:rPr>
              <a:t>Federação Nacional de Aborto, 2005</a:t>
            </a:r>
          </a:p>
        </p:txBody>
      </p:sp>
    </p:spTree>
    <p:extLst>
      <p:ext uri="{BB962C8B-B14F-4D97-AF65-F5344CB8AC3E}">
        <p14:creationId xmlns:p14="http://schemas.microsoft.com/office/powerpoint/2010/main" val="584230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7E22D8-3130-4A50-8A09-28E25BEFE32B}"/>
              </a:ext>
            </a:extLst>
          </p:cNvPr>
          <p:cNvSpPr>
            <a:spLocks noGrp="1"/>
          </p:cNvSpPr>
          <p:nvPr>
            <p:ph type="ctrTitle"/>
          </p:nvPr>
        </p:nvSpPr>
        <p:spPr>
          <a:xfrm>
            <a:off x="2736850" y="367348"/>
            <a:ext cx="14630400" cy="1846659"/>
          </a:xfrm>
        </p:spPr>
        <p:txBody>
          <a:bodyPr/>
          <a:lstStyle/>
          <a:p>
            <a:r>
              <a:rPr lang="pt-PT" sz="6000" dirty="0"/>
              <a:t>Métodos medicamentosos para aborto induzido até 13 semanas</a:t>
            </a:r>
          </a:p>
        </p:txBody>
      </p:sp>
      <p:graphicFrame>
        <p:nvGraphicFramePr>
          <p:cNvPr id="4" name="Content Placeholder 5">
            <a:extLst>
              <a:ext uri="{FF2B5EF4-FFF2-40B4-BE49-F238E27FC236}">
                <a16:creationId xmlns:a16="http://schemas.microsoft.com/office/drawing/2014/main" id="{E770FE8C-C4BC-4ABE-A156-E45951849376}"/>
              </a:ext>
            </a:extLst>
          </p:cNvPr>
          <p:cNvGraphicFramePr>
            <a:graphicFrameLocks/>
          </p:cNvGraphicFramePr>
          <p:nvPr>
            <p:extLst>
              <p:ext uri="{D42A27DB-BD31-4B8C-83A1-F6EECF244321}">
                <p14:modId xmlns:p14="http://schemas.microsoft.com/office/powerpoint/2010/main" val="208040175"/>
              </p:ext>
            </p:extLst>
          </p:nvPr>
        </p:nvGraphicFramePr>
        <p:xfrm>
          <a:off x="2152512" y="3521075"/>
          <a:ext cx="15799076" cy="6259752"/>
        </p:xfrm>
        <a:graphic>
          <a:graphicData uri="http://schemas.openxmlformats.org/drawingml/2006/table">
            <a:tbl>
              <a:tblPr firstRow="1" bandRow="1">
                <a:tableStyleId>{5C22544A-7EE6-4342-B048-85BDC9FD1C3A}</a:tableStyleId>
              </a:tblPr>
              <a:tblGrid>
                <a:gridCol w="7476820">
                  <a:extLst>
                    <a:ext uri="{9D8B030D-6E8A-4147-A177-3AD203B41FA5}">
                      <a16:colId xmlns:a16="http://schemas.microsoft.com/office/drawing/2014/main" val="3253642079"/>
                    </a:ext>
                  </a:extLst>
                </a:gridCol>
                <a:gridCol w="4332857">
                  <a:extLst>
                    <a:ext uri="{9D8B030D-6E8A-4147-A177-3AD203B41FA5}">
                      <a16:colId xmlns:a16="http://schemas.microsoft.com/office/drawing/2014/main" val="1836005653"/>
                    </a:ext>
                  </a:extLst>
                </a:gridCol>
                <a:gridCol w="3989399">
                  <a:extLst>
                    <a:ext uri="{9D8B030D-6E8A-4147-A177-3AD203B41FA5}">
                      <a16:colId xmlns:a16="http://schemas.microsoft.com/office/drawing/2014/main" val="761669365"/>
                    </a:ext>
                  </a:extLst>
                </a:gridCol>
              </a:tblGrid>
              <a:tr h="1785982">
                <a:tc>
                  <a:txBody>
                    <a:bodyPr/>
                    <a:lstStyle/>
                    <a:p>
                      <a:endParaRPr lang="pt-PT" sz="4800" noProof="0" dirty="0"/>
                    </a:p>
                  </a:txBody>
                  <a:tcPr marL="137383" marR="137383" marT="68692" marB="68692"/>
                </a:tc>
                <a:tc>
                  <a:txBody>
                    <a:bodyPr/>
                    <a:lstStyle/>
                    <a:p>
                      <a:pPr algn="ctr"/>
                      <a:r>
                        <a:rPr lang="pt-PT" sz="4800" noProof="0" dirty="0" err="1"/>
                        <a:t>Mifepristona</a:t>
                      </a:r>
                      <a:r>
                        <a:rPr lang="pt-PT" sz="4800" noProof="0" dirty="0"/>
                        <a:t> + </a:t>
                      </a:r>
                      <a:r>
                        <a:rPr lang="pt-PT" sz="4800" noProof="0" dirty="0" err="1"/>
                        <a:t>Misoprostol</a:t>
                      </a:r>
                      <a:endParaRPr lang="pt-PT" sz="4800" noProof="0" dirty="0"/>
                    </a:p>
                  </a:txBody>
                  <a:tcPr marL="137383" marR="137383" marT="68692" marB="68692"/>
                </a:tc>
                <a:tc>
                  <a:txBody>
                    <a:bodyPr/>
                    <a:lstStyle/>
                    <a:p>
                      <a:pPr algn="ctr"/>
                      <a:r>
                        <a:rPr lang="pt-PT" sz="4800" noProof="0"/>
                        <a:t>Misoprostol isolado</a:t>
                      </a:r>
                    </a:p>
                  </a:txBody>
                  <a:tcPr marL="137383" marR="137383" marT="68692" marB="68692"/>
                </a:tc>
                <a:extLst>
                  <a:ext uri="{0D108BD9-81ED-4DB2-BD59-A6C34878D82A}">
                    <a16:rowId xmlns:a16="http://schemas.microsoft.com/office/drawing/2014/main" val="1831087284"/>
                  </a:ext>
                </a:extLst>
              </a:tr>
              <a:tr h="1436673">
                <a:tc>
                  <a:txBody>
                    <a:bodyPr/>
                    <a:lstStyle/>
                    <a:p>
                      <a:r>
                        <a:rPr lang="pt-PT" sz="4800" noProof="0" dirty="0">
                          <a:solidFill>
                            <a:schemeClr val="tx1"/>
                          </a:solidFill>
                        </a:rPr>
                        <a:t>Taxa</a:t>
                      </a:r>
                      <a:r>
                        <a:rPr lang="pt-PT" sz="4800" baseline="0" noProof="0" dirty="0">
                          <a:solidFill>
                            <a:schemeClr val="tx1"/>
                          </a:solidFill>
                        </a:rPr>
                        <a:t> de eficácia</a:t>
                      </a:r>
                      <a:endParaRPr lang="pt-PT" sz="4800" noProof="0" dirty="0">
                        <a:solidFill>
                          <a:schemeClr val="tx1"/>
                        </a:solidFill>
                      </a:endParaRPr>
                    </a:p>
                  </a:txBody>
                  <a:tcPr marL="137383" marR="137383" marT="68692" marB="68692" anchor="ctr"/>
                </a:tc>
                <a:tc>
                  <a:txBody>
                    <a:bodyPr/>
                    <a:lstStyle/>
                    <a:p>
                      <a:pPr algn="ctr"/>
                      <a:r>
                        <a:rPr lang="pt-PT" sz="4800" noProof="0"/>
                        <a:t>&gt;95%</a:t>
                      </a:r>
                    </a:p>
                  </a:txBody>
                  <a:tcPr marL="137383" marR="137383" marT="68692" marB="68692" anchor="ctr"/>
                </a:tc>
                <a:tc>
                  <a:txBody>
                    <a:bodyPr/>
                    <a:lstStyle/>
                    <a:p>
                      <a:pPr algn="ctr"/>
                      <a:r>
                        <a:rPr lang="pt-PT" sz="4800" noProof="0"/>
                        <a:t>85%</a:t>
                      </a:r>
                    </a:p>
                  </a:txBody>
                  <a:tcPr marL="137383" marR="137383" marT="68692" marB="68692" anchor="ctr"/>
                </a:tc>
                <a:extLst>
                  <a:ext uri="{0D108BD9-81ED-4DB2-BD59-A6C34878D82A}">
                    <a16:rowId xmlns:a16="http://schemas.microsoft.com/office/drawing/2014/main" val="1695270141"/>
                  </a:ext>
                </a:extLst>
              </a:tr>
              <a:tr h="1436673">
                <a:tc>
                  <a:txBody>
                    <a:bodyPr/>
                    <a:lstStyle/>
                    <a:p>
                      <a:r>
                        <a:rPr lang="pt-PT" sz="4800" noProof="0" dirty="0">
                          <a:solidFill>
                            <a:schemeClr val="tx1"/>
                          </a:solidFill>
                        </a:rPr>
                        <a:t>Taxa</a:t>
                      </a:r>
                      <a:r>
                        <a:rPr lang="pt-PT" sz="4800" baseline="0" noProof="0" dirty="0">
                          <a:solidFill>
                            <a:schemeClr val="tx1"/>
                          </a:solidFill>
                        </a:rPr>
                        <a:t> de continuação da gravidez</a:t>
                      </a:r>
                      <a:endParaRPr lang="pt-PT" sz="4800" noProof="0" dirty="0">
                        <a:solidFill>
                          <a:schemeClr val="tx1"/>
                        </a:solidFill>
                      </a:endParaRPr>
                    </a:p>
                  </a:txBody>
                  <a:tcPr marL="137383" marR="137383" marT="68692" marB="68692" anchor="ctr"/>
                </a:tc>
                <a:tc>
                  <a:txBody>
                    <a:bodyPr/>
                    <a:lstStyle/>
                    <a:p>
                      <a:pPr algn="ctr"/>
                      <a:r>
                        <a:rPr lang="pt-PT" sz="4800" noProof="0"/>
                        <a:t>&lt;2%</a:t>
                      </a:r>
                    </a:p>
                  </a:txBody>
                  <a:tcPr marL="137383" marR="137383" marT="68692" marB="68692" anchor="ctr"/>
                </a:tc>
                <a:tc>
                  <a:txBody>
                    <a:bodyPr/>
                    <a:lstStyle/>
                    <a:p>
                      <a:pPr algn="ctr"/>
                      <a:r>
                        <a:rPr lang="pt-PT" sz="4800" noProof="0" dirty="0"/>
                        <a:t>3-10%</a:t>
                      </a:r>
                    </a:p>
                  </a:txBody>
                  <a:tcPr marL="137383" marR="137383" marT="68692" marB="68692" anchor="ctr"/>
                </a:tc>
                <a:extLst>
                  <a:ext uri="{0D108BD9-81ED-4DB2-BD59-A6C34878D82A}">
                    <a16:rowId xmlns:a16="http://schemas.microsoft.com/office/drawing/2014/main" val="2901362199"/>
                  </a:ext>
                </a:extLst>
              </a:tr>
              <a:tr h="1436673">
                <a:tc>
                  <a:txBody>
                    <a:bodyPr/>
                    <a:lstStyle/>
                    <a:p>
                      <a:r>
                        <a:rPr lang="pt-PT" sz="4800" noProof="0" dirty="0"/>
                        <a:t>Taxa</a:t>
                      </a:r>
                      <a:r>
                        <a:rPr lang="pt-PT" sz="4800" baseline="0" noProof="0" dirty="0"/>
                        <a:t> de complicação</a:t>
                      </a:r>
                      <a:endParaRPr lang="pt-PT" sz="4800" noProof="0" dirty="0"/>
                    </a:p>
                  </a:txBody>
                  <a:tcPr marL="137383" marR="137383" marT="68692" marB="68692" anchor="ctr"/>
                </a:tc>
                <a:tc>
                  <a:txBody>
                    <a:bodyPr/>
                    <a:lstStyle/>
                    <a:p>
                      <a:pPr algn="ctr"/>
                      <a:r>
                        <a:rPr lang="pt-PT" sz="4800" noProof="0" dirty="0"/>
                        <a:t>&lt;1-3%</a:t>
                      </a:r>
                    </a:p>
                  </a:txBody>
                  <a:tcPr marL="137383" marR="137383" marT="68692" marB="68692" anchor="ctr"/>
                </a:tc>
                <a:tc>
                  <a:txBody>
                    <a:bodyPr/>
                    <a:lstStyle/>
                    <a:p>
                      <a:pPr algn="ctr"/>
                      <a:r>
                        <a:rPr lang="pt-PT" sz="4800" noProof="0" dirty="0"/>
                        <a:t>1-4%</a:t>
                      </a:r>
                    </a:p>
                  </a:txBody>
                  <a:tcPr marL="137383" marR="137383" marT="68692" marB="68692" anchor="ctr"/>
                </a:tc>
                <a:extLst>
                  <a:ext uri="{0D108BD9-81ED-4DB2-BD59-A6C34878D82A}">
                    <a16:rowId xmlns:a16="http://schemas.microsoft.com/office/drawing/2014/main" val="1207662339"/>
                  </a:ext>
                </a:extLst>
              </a:tr>
            </a:tbl>
          </a:graphicData>
        </a:graphic>
      </p:graphicFrame>
    </p:spTree>
    <p:extLst>
      <p:ext uri="{BB962C8B-B14F-4D97-AF65-F5344CB8AC3E}">
        <p14:creationId xmlns:p14="http://schemas.microsoft.com/office/powerpoint/2010/main" val="486721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DD161-9860-4E13-8FD7-3EF887674BD5}"/>
              </a:ext>
            </a:extLst>
          </p:cNvPr>
          <p:cNvSpPr>
            <a:spLocks noGrp="1"/>
          </p:cNvSpPr>
          <p:nvPr>
            <p:ph sz="quarter" idx="10"/>
          </p:nvPr>
        </p:nvSpPr>
        <p:spPr>
          <a:xfrm>
            <a:off x="2736850" y="3700562"/>
            <a:ext cx="14630400" cy="5078313"/>
          </a:xfrm>
        </p:spPr>
        <p:txBody>
          <a:bodyPr/>
          <a:lstStyle/>
          <a:p>
            <a:pPr marL="685800" indent="-685800">
              <a:buFont typeface="Courier New" panose="02070309020205020404" pitchFamily="49" charset="0"/>
              <a:buChar char="o"/>
            </a:pPr>
            <a:r>
              <a:rPr lang="pt-PT" dirty="0" err="1"/>
              <a:t>Misoprostol</a:t>
            </a:r>
            <a:r>
              <a:rPr lang="pt-PT" dirty="0"/>
              <a:t> pode ser usado para tratar aborto incompleto e retido</a:t>
            </a:r>
          </a:p>
          <a:p>
            <a:pPr marL="685800" indent="-685800">
              <a:buFont typeface="Courier New" panose="02070309020205020404" pitchFamily="49" charset="0"/>
              <a:buChar char="o"/>
            </a:pPr>
            <a:r>
              <a:rPr lang="pt-PT" dirty="0"/>
              <a:t>Eficácia:</a:t>
            </a:r>
          </a:p>
          <a:p>
            <a:pPr marL="1371600" lvl="1">
              <a:buFont typeface="Courier New" panose="02070309020205020404" pitchFamily="49" charset="0"/>
              <a:buChar char="o"/>
            </a:pPr>
            <a:r>
              <a:rPr lang="pt-PT" dirty="0">
                <a:solidFill>
                  <a:schemeClr val="tx1"/>
                </a:solidFill>
              </a:rPr>
              <a:t>Aborto incompleto: 91-99%</a:t>
            </a:r>
          </a:p>
          <a:p>
            <a:pPr marL="1371600" lvl="1">
              <a:buFont typeface="Courier New" panose="02070309020205020404" pitchFamily="49" charset="0"/>
              <a:buChar char="o"/>
            </a:pPr>
            <a:r>
              <a:rPr lang="pt-PT" dirty="0">
                <a:solidFill>
                  <a:schemeClr val="tx1"/>
                </a:solidFill>
              </a:rPr>
              <a:t>Aborto retido: 76-93%</a:t>
            </a:r>
          </a:p>
        </p:txBody>
      </p:sp>
      <p:sp>
        <p:nvSpPr>
          <p:cNvPr id="3" name="Title 2">
            <a:extLst>
              <a:ext uri="{FF2B5EF4-FFF2-40B4-BE49-F238E27FC236}">
                <a16:creationId xmlns:a16="http://schemas.microsoft.com/office/drawing/2014/main" id="{934B00F6-BEE9-4D6D-AC1D-78C23E647D71}"/>
              </a:ext>
            </a:extLst>
          </p:cNvPr>
          <p:cNvSpPr>
            <a:spLocks noGrp="1"/>
          </p:cNvSpPr>
          <p:nvPr>
            <p:ph type="ctrTitle"/>
          </p:nvPr>
        </p:nvSpPr>
        <p:spPr>
          <a:xfrm>
            <a:off x="908050" y="829012"/>
            <a:ext cx="18135600" cy="923330"/>
          </a:xfrm>
        </p:spPr>
        <p:txBody>
          <a:bodyPr/>
          <a:lstStyle/>
          <a:p>
            <a:r>
              <a:rPr lang="pt-PT" sz="6000" dirty="0"/>
              <a:t>Misoprostol para assistência pós-aborto</a:t>
            </a:r>
          </a:p>
        </p:txBody>
      </p:sp>
    </p:spTree>
    <p:extLst>
      <p:ext uri="{BB962C8B-B14F-4D97-AF65-F5344CB8AC3E}">
        <p14:creationId xmlns:p14="http://schemas.microsoft.com/office/powerpoint/2010/main" val="142504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E7D17F-A261-4EA8-939E-3EBEFFD00A4C}"/>
              </a:ext>
            </a:extLst>
          </p:cNvPr>
          <p:cNvSpPr>
            <a:spLocks noGrp="1"/>
          </p:cNvSpPr>
          <p:nvPr>
            <p:ph sz="quarter" idx="10"/>
          </p:nvPr>
        </p:nvSpPr>
        <p:spPr>
          <a:xfrm>
            <a:off x="3041650" y="3523099"/>
            <a:ext cx="14173200" cy="4616648"/>
          </a:xfrm>
        </p:spPr>
        <p:txBody>
          <a:bodyPr/>
          <a:lstStyle/>
          <a:p>
            <a:pPr marL="685800" indent="-685800">
              <a:buFont typeface="Courier New" panose="02070309020205020404" pitchFamily="49" charset="0"/>
              <a:buChar char="o"/>
            </a:pPr>
            <a:r>
              <a:rPr lang="pt-PT" dirty="0"/>
              <a:t>Os custos dependem do regime usado e do re-esvaziamento, se necessário</a:t>
            </a:r>
          </a:p>
          <a:p>
            <a:pPr marL="685800" indent="-685800">
              <a:buFont typeface="Courier New" panose="02070309020205020404" pitchFamily="49" charset="0"/>
              <a:buChar char="o"/>
            </a:pPr>
            <a:r>
              <a:rPr lang="pt-PT" dirty="0" err="1"/>
              <a:t>Misoprostol</a:t>
            </a:r>
            <a:r>
              <a:rPr lang="pt-PT" dirty="0"/>
              <a:t> em si só é normalmente barato</a:t>
            </a:r>
          </a:p>
          <a:p>
            <a:pPr marL="685800" indent="-685800">
              <a:buFont typeface="Courier New" panose="02070309020205020404" pitchFamily="49" charset="0"/>
              <a:buChar char="o"/>
            </a:pPr>
            <a:r>
              <a:rPr lang="pt-PT" dirty="0" err="1"/>
              <a:t>Mifepristona</a:t>
            </a:r>
            <a:r>
              <a:rPr lang="pt-PT" dirty="0"/>
              <a:t> nem sempre está disponível em todos os locais e pode ser caro</a:t>
            </a:r>
          </a:p>
        </p:txBody>
      </p:sp>
      <p:sp>
        <p:nvSpPr>
          <p:cNvPr id="3" name="Title 2">
            <a:extLst>
              <a:ext uri="{FF2B5EF4-FFF2-40B4-BE49-F238E27FC236}">
                <a16:creationId xmlns:a16="http://schemas.microsoft.com/office/drawing/2014/main" id="{368D0728-3557-4E09-9E62-77E9C4908016}"/>
              </a:ext>
            </a:extLst>
          </p:cNvPr>
          <p:cNvSpPr>
            <a:spLocks noGrp="1"/>
          </p:cNvSpPr>
          <p:nvPr>
            <p:ph type="ctrTitle"/>
          </p:nvPr>
        </p:nvSpPr>
        <p:spPr>
          <a:xfrm>
            <a:off x="1060450" y="367348"/>
            <a:ext cx="17983200" cy="1846659"/>
          </a:xfrm>
        </p:spPr>
        <p:txBody>
          <a:bodyPr/>
          <a:lstStyle/>
          <a:p>
            <a:r>
              <a:rPr lang="pt-PT" sz="6000" dirty="0"/>
              <a:t>Considerações de custos dos métodos medicamentosos</a:t>
            </a:r>
          </a:p>
        </p:txBody>
      </p:sp>
    </p:spTree>
    <p:extLst>
      <p:ext uri="{BB962C8B-B14F-4D97-AF65-F5344CB8AC3E}">
        <p14:creationId xmlns:p14="http://schemas.microsoft.com/office/powerpoint/2010/main" val="119579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54797-5984-4FE5-8F5A-8689976D3630}"/>
              </a:ext>
            </a:extLst>
          </p:cNvPr>
          <p:cNvSpPr>
            <a:spLocks noGrp="1"/>
          </p:cNvSpPr>
          <p:nvPr>
            <p:ph sz="quarter" idx="10"/>
          </p:nvPr>
        </p:nvSpPr>
        <p:spPr>
          <a:xfrm>
            <a:off x="984250" y="3140075"/>
            <a:ext cx="18135600" cy="8156079"/>
          </a:xfrm>
        </p:spPr>
        <p:txBody>
          <a:bodyPr/>
          <a:lstStyle/>
          <a:p>
            <a:r>
              <a:rPr lang="pt-PT" sz="3600" dirty="0"/>
              <a:t>As mulheres consideram o aborto medicamentoso aceitável porque:</a:t>
            </a:r>
          </a:p>
          <a:p>
            <a:pPr marL="685800" indent="-685800">
              <a:buFont typeface="Courier New" panose="02070309020205020404" pitchFamily="49" charset="0"/>
              <a:buChar char="o"/>
            </a:pPr>
            <a:r>
              <a:rPr lang="pt-PT" sz="3600" dirty="0"/>
              <a:t>Os medicamentos muitas vezes podem ser administrados em casa ou em outro local de preferência e o processo de aborto pode ser concluído em tal local</a:t>
            </a:r>
          </a:p>
          <a:p>
            <a:pPr marL="685800" indent="-685800">
              <a:buFont typeface="Courier New" panose="02070309020205020404" pitchFamily="49" charset="0"/>
              <a:buChar char="o"/>
            </a:pPr>
            <a:r>
              <a:rPr lang="pt-PT" sz="3600" dirty="0"/>
              <a:t>Algumas mulheres percebem este como sendo mais privado e natural do que os outros métodos</a:t>
            </a:r>
          </a:p>
          <a:p>
            <a:pPr marL="685800" indent="-685800">
              <a:buFont typeface="Courier New" panose="02070309020205020404" pitchFamily="49" charset="0"/>
              <a:buChar char="o"/>
            </a:pPr>
            <a:r>
              <a:rPr lang="pt-PT" sz="3600" dirty="0"/>
              <a:t>Algumas mulheres preferem uma opção não cirúrgica</a:t>
            </a:r>
          </a:p>
          <a:p>
            <a:pPr marL="685800" indent="-685800">
              <a:buFont typeface="Courier New" panose="02070309020205020404" pitchFamily="49" charset="0"/>
              <a:buChar char="o"/>
            </a:pPr>
            <a:r>
              <a:rPr lang="pt-PT" sz="3600" dirty="0"/>
              <a:t>Estudos indicam elevada satisfação das mulheres e dos provedores em relação aos métodos medicamentosos numa variedade de contextos, incluindo onde os recursos são limitados</a:t>
            </a:r>
          </a:p>
          <a:p>
            <a:endParaRPr lang="pt-PT" sz="3600" dirty="0"/>
          </a:p>
        </p:txBody>
      </p:sp>
      <p:sp>
        <p:nvSpPr>
          <p:cNvPr id="3" name="Title 2">
            <a:extLst>
              <a:ext uri="{FF2B5EF4-FFF2-40B4-BE49-F238E27FC236}">
                <a16:creationId xmlns:a16="http://schemas.microsoft.com/office/drawing/2014/main" id="{9993A7D0-13D3-40FA-818B-08D2F73376B9}"/>
              </a:ext>
            </a:extLst>
          </p:cNvPr>
          <p:cNvSpPr>
            <a:spLocks noGrp="1"/>
          </p:cNvSpPr>
          <p:nvPr>
            <p:ph type="ctrTitle"/>
          </p:nvPr>
        </p:nvSpPr>
        <p:spPr>
          <a:xfrm>
            <a:off x="2736850" y="367348"/>
            <a:ext cx="14630400" cy="1846659"/>
          </a:xfrm>
        </p:spPr>
        <p:txBody>
          <a:bodyPr/>
          <a:lstStyle/>
          <a:p>
            <a:r>
              <a:rPr lang="pt-PT" sz="6000" dirty="0"/>
              <a:t>Aceitabilidade dos métodos medicamentosos </a:t>
            </a:r>
          </a:p>
        </p:txBody>
      </p:sp>
    </p:spTree>
    <p:extLst>
      <p:ext uri="{BB962C8B-B14F-4D97-AF65-F5344CB8AC3E}">
        <p14:creationId xmlns:p14="http://schemas.microsoft.com/office/powerpoint/2010/main" val="997898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F2428-B602-4705-9AFF-7A288E7AF752}"/>
              </a:ext>
            </a:extLst>
          </p:cNvPr>
          <p:cNvSpPr>
            <a:spLocks noGrp="1"/>
          </p:cNvSpPr>
          <p:nvPr>
            <p:ph sz="quarter" idx="10"/>
          </p:nvPr>
        </p:nvSpPr>
        <p:spPr>
          <a:xfrm>
            <a:off x="831850" y="3222526"/>
            <a:ext cx="18364200" cy="7294305"/>
          </a:xfrm>
        </p:spPr>
        <p:txBody>
          <a:bodyPr/>
          <a:lstStyle/>
          <a:p>
            <a:pPr marL="685800" indent="-685800">
              <a:buFont typeface="Courier New" panose="02070309020205020404" pitchFamily="49" charset="0"/>
              <a:buChar char="o"/>
            </a:pPr>
            <a:r>
              <a:rPr lang="pt-PT" sz="3600" dirty="0"/>
              <a:t>Pode ser fornecido em regime ambulatório e a nível da comunidade</a:t>
            </a:r>
          </a:p>
          <a:p>
            <a:pPr marL="685800" indent="-685800">
              <a:buFont typeface="Courier New" panose="02070309020205020404" pitchFamily="49" charset="0"/>
              <a:buChar char="o"/>
            </a:pPr>
            <a:r>
              <a:rPr lang="pt-PT" sz="3600" dirty="0"/>
              <a:t>Pode ser usado por provedores de saúde de nível médio com a mesma segurança e eficácia dos médicos</a:t>
            </a:r>
          </a:p>
          <a:p>
            <a:pPr marL="685800" indent="-685800">
              <a:buFont typeface="Courier New" panose="02070309020205020404" pitchFamily="49" charset="0"/>
              <a:buChar char="o"/>
            </a:pPr>
            <a:r>
              <a:rPr lang="pt-PT" sz="3600" dirty="0"/>
              <a:t>Aumenta o acesso ao esvaziamento </a:t>
            </a:r>
            <a:r>
              <a:rPr lang="pt-PT" sz="3600" dirty="0" err="1"/>
              <a:t>intra-uterino</a:t>
            </a:r>
            <a:r>
              <a:rPr lang="pt-PT" sz="3600" dirty="0"/>
              <a:t> onde não há provedores formados em aspiração </a:t>
            </a:r>
            <a:r>
              <a:rPr lang="pt-PT" sz="3600" dirty="0" err="1"/>
              <a:t>intra-uterina</a:t>
            </a:r>
            <a:endParaRPr lang="pt-PT" sz="3600" dirty="0"/>
          </a:p>
          <a:p>
            <a:pPr marL="685800" indent="-685800">
              <a:buFont typeface="Courier New" panose="02070309020205020404" pitchFamily="49" charset="0"/>
              <a:buChar char="o"/>
            </a:pPr>
            <a:r>
              <a:rPr lang="pt-PT" sz="3600" dirty="0"/>
              <a:t>Simples de administrar; não requer equipamento especializado, unidades sanitárias ou pessoal</a:t>
            </a:r>
          </a:p>
          <a:p>
            <a:pPr marL="685800" indent="-685800">
              <a:buFont typeface="Courier New" panose="02070309020205020404" pitchFamily="49" charset="0"/>
              <a:buChar char="o"/>
            </a:pPr>
            <a:r>
              <a:rPr lang="pt-PT" sz="3600" dirty="0"/>
              <a:t>Barato e amplamente disponível</a:t>
            </a:r>
          </a:p>
          <a:p>
            <a:pPr marL="685800" indent="-685800">
              <a:buFont typeface="Courier New" panose="02070309020205020404" pitchFamily="49" charset="0"/>
              <a:buChar char="o"/>
            </a:pPr>
            <a:r>
              <a:rPr lang="pt-PT" sz="3600" dirty="0"/>
              <a:t>Estável à temperatura ambiente</a:t>
            </a:r>
          </a:p>
        </p:txBody>
      </p:sp>
      <p:sp>
        <p:nvSpPr>
          <p:cNvPr id="3" name="Title 2">
            <a:extLst>
              <a:ext uri="{FF2B5EF4-FFF2-40B4-BE49-F238E27FC236}">
                <a16:creationId xmlns:a16="http://schemas.microsoft.com/office/drawing/2014/main" id="{F8455B5F-B475-497F-8D15-27DB06166312}"/>
              </a:ext>
            </a:extLst>
          </p:cNvPr>
          <p:cNvSpPr>
            <a:spLocks noGrp="1"/>
          </p:cNvSpPr>
          <p:nvPr>
            <p:ph type="ctrTitle"/>
          </p:nvPr>
        </p:nvSpPr>
        <p:spPr>
          <a:xfrm>
            <a:off x="298450" y="829012"/>
            <a:ext cx="19583400" cy="923330"/>
          </a:xfrm>
        </p:spPr>
        <p:txBody>
          <a:bodyPr/>
          <a:lstStyle/>
          <a:p>
            <a:r>
              <a:rPr lang="pt-PT" sz="6000" dirty="0"/>
              <a:t>Vantagens de Misoprostol em contextos de crise</a:t>
            </a:r>
          </a:p>
        </p:txBody>
      </p:sp>
    </p:spTree>
    <p:extLst>
      <p:ext uri="{BB962C8B-B14F-4D97-AF65-F5344CB8AC3E}">
        <p14:creationId xmlns:p14="http://schemas.microsoft.com/office/powerpoint/2010/main" val="1471344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4AA721-5230-4E57-B673-D065E6AF8DA0}"/>
              </a:ext>
            </a:extLst>
          </p:cNvPr>
          <p:cNvSpPr>
            <a:spLocks noGrp="1"/>
          </p:cNvSpPr>
          <p:nvPr>
            <p:ph type="ctrTitle"/>
          </p:nvPr>
        </p:nvSpPr>
        <p:spPr>
          <a:xfrm>
            <a:off x="2736850" y="829012"/>
            <a:ext cx="14630400" cy="923330"/>
          </a:xfrm>
        </p:spPr>
        <p:txBody>
          <a:bodyPr/>
          <a:lstStyle/>
          <a:p>
            <a:r>
              <a:rPr lang="pt-PT" sz="6000" dirty="0"/>
              <a:t>E quanto ao papel das mulheres</a:t>
            </a:r>
            <a:r>
              <a:rPr lang="en-US" sz="6000" dirty="0"/>
              <a:t>?</a:t>
            </a:r>
          </a:p>
        </p:txBody>
      </p:sp>
      <p:pic>
        <p:nvPicPr>
          <p:cNvPr id="4" name="Picture 3" descr="Table&#10;&#10;Description automatically generated">
            <a:extLst>
              <a:ext uri="{FF2B5EF4-FFF2-40B4-BE49-F238E27FC236}">
                <a16:creationId xmlns:a16="http://schemas.microsoft.com/office/drawing/2014/main" id="{3EF2A679-26F5-3841-9E17-C7F3EDEA4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850" y="2682875"/>
            <a:ext cx="14630400" cy="7998332"/>
          </a:xfrm>
          <a:prstGeom prst="rect">
            <a:avLst/>
          </a:prstGeom>
        </p:spPr>
      </p:pic>
    </p:spTree>
    <p:extLst>
      <p:ext uri="{BB962C8B-B14F-4D97-AF65-F5344CB8AC3E}">
        <p14:creationId xmlns:p14="http://schemas.microsoft.com/office/powerpoint/2010/main" val="1975636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CC6DA-5B1E-41F7-ACD3-8DAAB4EB0201}"/>
              </a:ext>
            </a:extLst>
          </p:cNvPr>
          <p:cNvSpPr>
            <a:spLocks noGrp="1"/>
          </p:cNvSpPr>
          <p:nvPr>
            <p:ph type="ctrTitle"/>
          </p:nvPr>
        </p:nvSpPr>
        <p:spPr>
          <a:xfrm>
            <a:off x="374650" y="367348"/>
            <a:ext cx="19431000" cy="1846659"/>
          </a:xfrm>
        </p:spPr>
        <p:txBody>
          <a:bodyPr/>
          <a:lstStyle/>
          <a:p>
            <a:r>
              <a:rPr lang="pt-PT" sz="6000" dirty="0"/>
              <a:t>Frequência de eventos adversos dos métodos de esvaziamento intra-uterino</a:t>
            </a:r>
          </a:p>
        </p:txBody>
      </p:sp>
      <p:graphicFrame>
        <p:nvGraphicFramePr>
          <p:cNvPr id="4" name="Content Placeholder 3">
            <a:extLst>
              <a:ext uri="{FF2B5EF4-FFF2-40B4-BE49-F238E27FC236}">
                <a16:creationId xmlns:a16="http://schemas.microsoft.com/office/drawing/2014/main" id="{024BF0E5-7AAD-4409-9249-DA1620F90656}"/>
              </a:ext>
            </a:extLst>
          </p:cNvPr>
          <p:cNvGraphicFramePr>
            <a:graphicFrameLocks/>
          </p:cNvGraphicFramePr>
          <p:nvPr>
            <p:extLst>
              <p:ext uri="{D42A27DB-BD31-4B8C-83A1-F6EECF244321}">
                <p14:modId xmlns:p14="http://schemas.microsoft.com/office/powerpoint/2010/main" val="110756644"/>
              </p:ext>
            </p:extLst>
          </p:nvPr>
        </p:nvGraphicFramePr>
        <p:xfrm>
          <a:off x="1974850" y="2835275"/>
          <a:ext cx="16611599" cy="8305800"/>
        </p:xfrm>
        <a:graphic>
          <a:graphicData uri="http://schemas.openxmlformats.org/drawingml/2006/table">
            <a:tbl>
              <a:tblPr firstRow="1" bandRow="1">
                <a:tableStyleId>{5C22544A-7EE6-4342-B048-85BDC9FD1C3A}</a:tableStyleId>
              </a:tblPr>
              <a:tblGrid>
                <a:gridCol w="12886143">
                  <a:extLst>
                    <a:ext uri="{9D8B030D-6E8A-4147-A177-3AD203B41FA5}">
                      <a16:colId xmlns:a16="http://schemas.microsoft.com/office/drawing/2014/main" val="20000"/>
                    </a:ext>
                  </a:extLst>
                </a:gridCol>
                <a:gridCol w="3725456">
                  <a:extLst>
                    <a:ext uri="{9D8B030D-6E8A-4147-A177-3AD203B41FA5}">
                      <a16:colId xmlns:a16="http://schemas.microsoft.com/office/drawing/2014/main" val="20001"/>
                    </a:ext>
                  </a:extLst>
                </a:gridCol>
              </a:tblGrid>
              <a:tr h="652288">
                <a:tc>
                  <a:txBody>
                    <a:bodyPr/>
                    <a:lstStyle/>
                    <a:p>
                      <a:pPr marL="0" marR="0">
                        <a:spcBef>
                          <a:spcPts val="0"/>
                        </a:spcBef>
                        <a:spcAft>
                          <a:spcPts val="0"/>
                        </a:spcAft>
                      </a:pPr>
                      <a:r>
                        <a:rPr lang="pt-PT" sz="3100" b="1" noProof="0" dirty="0">
                          <a:solidFill>
                            <a:schemeClr val="bg1"/>
                          </a:solidFill>
                          <a:latin typeface="+mn-lt"/>
                          <a:ea typeface="Times New Roman"/>
                          <a:cs typeface="GCNCLB+TimesNewRomanPS"/>
                        </a:rPr>
                        <a:t>Eventos</a:t>
                      </a:r>
                      <a:r>
                        <a:rPr lang="pt-PT" sz="3100" b="1" baseline="0" noProof="0" dirty="0">
                          <a:solidFill>
                            <a:schemeClr val="bg1"/>
                          </a:solidFill>
                          <a:latin typeface="+mn-lt"/>
                          <a:ea typeface="Times New Roman"/>
                          <a:cs typeface="GCNCLB+TimesNewRomanPS"/>
                        </a:rPr>
                        <a:t> adversos</a:t>
                      </a:r>
                      <a:endParaRPr lang="pt-PT" sz="3100" b="1" noProof="0" dirty="0">
                        <a:solidFill>
                          <a:schemeClr val="bg1"/>
                        </a:solidFill>
                        <a:latin typeface="+mn-lt"/>
                        <a:ea typeface="Times New Roman"/>
                        <a:cs typeface="GCNCLB+TimesNewRomanPS"/>
                      </a:endParaRPr>
                    </a:p>
                  </a:txBody>
                  <a:tcPr marL="117412" marR="117412" marT="0" marB="0">
                    <a:solidFill>
                      <a:schemeClr val="tx2"/>
                    </a:solidFill>
                  </a:tcPr>
                </a:tc>
                <a:tc>
                  <a:txBody>
                    <a:bodyPr/>
                    <a:lstStyle/>
                    <a:p>
                      <a:pPr marL="0" marR="0">
                        <a:spcBef>
                          <a:spcPts val="0"/>
                        </a:spcBef>
                        <a:spcAft>
                          <a:spcPts val="0"/>
                        </a:spcAft>
                      </a:pPr>
                      <a:r>
                        <a:rPr lang="pt-PT" sz="3100" b="1" noProof="0">
                          <a:solidFill>
                            <a:schemeClr val="bg1"/>
                          </a:solidFill>
                          <a:latin typeface="+mn-lt"/>
                          <a:ea typeface="Times New Roman"/>
                          <a:cs typeface="GCNCLB+TimesNewRomanPS"/>
                        </a:rPr>
                        <a:t>Frequência</a:t>
                      </a:r>
                    </a:p>
                  </a:txBody>
                  <a:tcPr marL="117412" marR="117412" marT="0" marB="0">
                    <a:solidFill>
                      <a:schemeClr val="tx2"/>
                    </a:solidFill>
                  </a:tcPr>
                </a:tc>
                <a:extLst>
                  <a:ext uri="{0D108BD9-81ED-4DB2-BD59-A6C34878D82A}">
                    <a16:rowId xmlns:a16="http://schemas.microsoft.com/office/drawing/2014/main" val="10000"/>
                  </a:ext>
                </a:extLst>
              </a:tr>
              <a:tr h="956689">
                <a:tc>
                  <a:txBody>
                    <a:bodyPr/>
                    <a:lstStyle/>
                    <a:p>
                      <a:pPr marL="0" marR="0">
                        <a:spcBef>
                          <a:spcPts val="0"/>
                        </a:spcBef>
                        <a:spcAft>
                          <a:spcPts val="0"/>
                        </a:spcAft>
                      </a:pPr>
                      <a:r>
                        <a:rPr lang="pt-PT" sz="3100" noProof="0" dirty="0">
                          <a:solidFill>
                            <a:srgbClr val="000000"/>
                          </a:solidFill>
                          <a:latin typeface="+mn-lt"/>
                          <a:ea typeface="Times New Roman"/>
                          <a:cs typeface="GCNCLB+TimesNewRomanPS"/>
                        </a:rPr>
                        <a:t>Aborto</a:t>
                      </a:r>
                      <a:r>
                        <a:rPr lang="pt-PT" sz="3100" baseline="0" noProof="0" dirty="0">
                          <a:solidFill>
                            <a:srgbClr val="000000"/>
                          </a:solidFill>
                          <a:latin typeface="+mn-lt"/>
                          <a:ea typeface="Times New Roman"/>
                          <a:cs typeface="GCNCLB+TimesNewRomanPS"/>
                        </a:rPr>
                        <a:t> mal sucedido (falhado) no primeiro trimestre com </a:t>
                      </a:r>
                      <a:r>
                        <a:rPr lang="pt-PT" sz="3100" baseline="0" noProof="0" dirty="0" err="1">
                          <a:solidFill>
                            <a:srgbClr val="000000"/>
                          </a:solidFill>
                          <a:latin typeface="+mn-lt"/>
                          <a:ea typeface="Times New Roman"/>
                          <a:cs typeface="GCNCLB+TimesNewRomanPS"/>
                        </a:rPr>
                        <a:t>misoprostol</a:t>
                      </a:r>
                      <a:r>
                        <a:rPr lang="pt-PT" sz="3100" baseline="0" noProof="0" dirty="0">
                          <a:solidFill>
                            <a:srgbClr val="000000"/>
                          </a:solidFill>
                          <a:latin typeface="+mn-lt"/>
                          <a:ea typeface="Times New Roman"/>
                          <a:cs typeface="GCNCLB+TimesNewRomanPS"/>
                        </a:rPr>
                        <a:t> isolado</a:t>
                      </a:r>
                    </a:p>
                    <a:p>
                      <a:pPr marL="0" marR="0">
                        <a:spcBef>
                          <a:spcPts val="0"/>
                        </a:spcBef>
                        <a:spcAft>
                          <a:spcPts val="0"/>
                        </a:spcAft>
                      </a:pPr>
                      <a:r>
                        <a:rPr lang="pt-PT" sz="2400" i="1" noProof="0" dirty="0">
                          <a:solidFill>
                            <a:srgbClr val="000000"/>
                          </a:solidFill>
                          <a:latin typeface="+mn-lt"/>
                          <a:ea typeface="Times New Roman"/>
                          <a:cs typeface="GCNCLB+TimesNewRomanPS"/>
                        </a:rPr>
                        <a:t>(precisa de aspiração </a:t>
                      </a:r>
                      <a:r>
                        <a:rPr lang="pt-PT" sz="2400" i="1" baseline="0" noProof="0" dirty="0" err="1">
                          <a:solidFill>
                            <a:srgbClr val="000000"/>
                          </a:solidFill>
                          <a:latin typeface="+mn-lt"/>
                          <a:ea typeface="Times New Roman"/>
                          <a:cs typeface="GCNCLB+TimesNewRomanPS"/>
                        </a:rPr>
                        <a:t>intra-uterina</a:t>
                      </a:r>
                      <a:r>
                        <a:rPr lang="pt-PT" sz="2400" i="1" noProof="0" dirty="0">
                          <a:solidFill>
                            <a:srgbClr val="000000"/>
                          </a:solidFill>
                          <a:latin typeface="+mn-lt"/>
                          <a:ea typeface="Times New Roman"/>
                          <a:cs typeface="GCNCLB+TimesNewRomanPS"/>
                        </a:rPr>
                        <a:t> por alguma razão)</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pt-PT" sz="3100" noProof="0">
                          <a:solidFill>
                            <a:srgbClr val="000000"/>
                          </a:solidFill>
                          <a:latin typeface="+mn-lt"/>
                          <a:ea typeface="Times New Roman"/>
                          <a:cs typeface="GCNCLB+TimesNewRomanPS"/>
                        </a:rPr>
                        <a:t>15%</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1"/>
                  </a:ext>
                </a:extLst>
              </a:tr>
              <a:tr h="956689">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pt-PT" sz="3100" noProof="0" dirty="0">
                          <a:solidFill>
                            <a:srgbClr val="000000"/>
                          </a:solidFill>
                          <a:latin typeface="+mn-lt"/>
                          <a:ea typeface="Times New Roman"/>
                          <a:cs typeface="GCNCLB+TimesNewRomanPS"/>
                        </a:rPr>
                        <a:t>Aborto falhado no primeiro trimestre com </a:t>
                      </a:r>
                      <a:r>
                        <a:rPr lang="pt-PT" sz="3100" noProof="0" dirty="0" err="1">
                          <a:solidFill>
                            <a:srgbClr val="000000"/>
                          </a:solidFill>
                          <a:latin typeface="+mn-lt"/>
                          <a:ea typeface="Times New Roman"/>
                          <a:cs typeface="GCNCLB+TimesNewRomanPS"/>
                        </a:rPr>
                        <a:t>mifepristona</a:t>
                      </a:r>
                      <a:r>
                        <a:rPr lang="pt-PT" sz="3100" noProof="0" dirty="0">
                          <a:solidFill>
                            <a:srgbClr val="000000"/>
                          </a:solidFill>
                          <a:latin typeface="+mn-lt"/>
                          <a:ea typeface="Times New Roman"/>
                          <a:cs typeface="GCNCLB+TimesNewRomanPS"/>
                        </a:rPr>
                        <a:t> + </a:t>
                      </a:r>
                      <a:r>
                        <a:rPr lang="pt-PT" sz="3100" noProof="0" dirty="0" err="1">
                          <a:solidFill>
                            <a:srgbClr val="000000"/>
                          </a:solidFill>
                          <a:latin typeface="+mn-lt"/>
                          <a:ea typeface="Times New Roman"/>
                          <a:cs typeface="GCNCLB+TimesNewRomanPS"/>
                        </a:rPr>
                        <a:t>misoprostol</a:t>
                      </a:r>
                      <a:r>
                        <a:rPr lang="pt-PT" sz="3100" noProof="0" dirty="0">
                          <a:solidFill>
                            <a:srgbClr val="000000"/>
                          </a:solidFill>
                          <a:latin typeface="+mn-lt"/>
                          <a:ea typeface="Times New Roman"/>
                          <a:cs typeface="GCNCLB+TimesNewRomanPS"/>
                        </a:rPr>
                        <a:t> </a:t>
                      </a:r>
                    </a:p>
                    <a:p>
                      <a:pPr marL="0" marR="0">
                        <a:spcBef>
                          <a:spcPts val="0"/>
                        </a:spcBef>
                        <a:spcAft>
                          <a:spcPts val="0"/>
                        </a:spcAft>
                      </a:pPr>
                      <a:r>
                        <a:rPr lang="pt-PT" sz="2400" i="1" noProof="0" dirty="0">
                          <a:solidFill>
                            <a:srgbClr val="000000"/>
                          </a:solidFill>
                          <a:latin typeface="+mn-lt"/>
                          <a:ea typeface="Times New Roman"/>
                          <a:cs typeface="GCNCLB+TimesNewRomanPS"/>
                        </a:rPr>
                        <a:t>(precisa de aspiração </a:t>
                      </a:r>
                      <a:r>
                        <a:rPr lang="pt-PT" sz="2400" i="1" baseline="0" noProof="0" dirty="0" err="1">
                          <a:solidFill>
                            <a:srgbClr val="000000"/>
                          </a:solidFill>
                          <a:latin typeface="+mn-lt"/>
                          <a:ea typeface="Times New Roman"/>
                          <a:cs typeface="GCNCLB+TimesNewRomanPS"/>
                        </a:rPr>
                        <a:t>intra-uterina</a:t>
                      </a:r>
                      <a:r>
                        <a:rPr lang="pt-PT" sz="2400" i="1" noProof="0" dirty="0">
                          <a:solidFill>
                            <a:srgbClr val="000000"/>
                          </a:solidFill>
                          <a:latin typeface="+mn-lt"/>
                          <a:ea typeface="Times New Roman"/>
                          <a:cs typeface="GCNCLB+TimesNewRomanPS"/>
                        </a:rPr>
                        <a:t> por alguma razão)</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pt-PT" sz="3100" noProof="0" dirty="0">
                          <a:solidFill>
                            <a:srgbClr val="000000"/>
                          </a:solidFill>
                          <a:latin typeface="+mn-lt"/>
                          <a:ea typeface="Times New Roman"/>
                          <a:cs typeface="GCNCLB+TimesNewRomanPS"/>
                        </a:rPr>
                        <a:t>5%</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2"/>
                  </a:ext>
                </a:extLst>
              </a:tr>
              <a:tr h="956689">
                <a:tc>
                  <a:txBody>
                    <a:bodyPr/>
                    <a:lstStyle/>
                    <a:p>
                      <a:pPr marL="0" marR="0">
                        <a:spcBef>
                          <a:spcPts val="0"/>
                        </a:spcBef>
                        <a:spcAft>
                          <a:spcPts val="0"/>
                        </a:spcAft>
                      </a:pPr>
                      <a:r>
                        <a:rPr lang="pt-PT" sz="3100" noProof="0" dirty="0" err="1">
                          <a:solidFill>
                            <a:srgbClr val="000000"/>
                          </a:solidFill>
                          <a:latin typeface="+mn-lt"/>
                          <a:ea typeface="Times New Roman"/>
                          <a:cs typeface="GCNCLB+TimesNewRomanPS"/>
                        </a:rPr>
                        <a:t>Infecção</a:t>
                      </a:r>
                      <a:r>
                        <a:rPr lang="pt-PT" sz="3100" noProof="0" dirty="0">
                          <a:solidFill>
                            <a:srgbClr val="000000"/>
                          </a:solidFill>
                          <a:latin typeface="+mn-lt"/>
                          <a:ea typeface="Times New Roman"/>
                          <a:cs typeface="GCNCLB+TimesNewRomanPS"/>
                        </a:rPr>
                        <a:t> no aborto medicamentoso no</a:t>
                      </a:r>
                      <a:r>
                        <a:rPr lang="pt-PT" sz="3100" baseline="0" noProof="0" dirty="0">
                          <a:solidFill>
                            <a:srgbClr val="000000"/>
                          </a:solidFill>
                          <a:latin typeface="+mn-lt"/>
                          <a:ea typeface="Times New Roman"/>
                          <a:cs typeface="GCNCLB+TimesNewRomanPS"/>
                        </a:rPr>
                        <a:t> </a:t>
                      </a:r>
                      <a:r>
                        <a:rPr lang="pt-PT" sz="3100" noProof="0" dirty="0">
                          <a:solidFill>
                            <a:srgbClr val="000000"/>
                          </a:solidFill>
                          <a:latin typeface="+mn-lt"/>
                          <a:ea typeface="Times New Roman"/>
                          <a:cs typeface="GCNCLB+TimesNewRomanPS"/>
                        </a:rPr>
                        <a:t>primeiro trimestre</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pt-PT" sz="3100" noProof="0">
                          <a:solidFill>
                            <a:srgbClr val="000000"/>
                          </a:solidFill>
                          <a:latin typeface="+mn-lt"/>
                          <a:ea typeface="Times New Roman"/>
                          <a:cs typeface="GCNCLB+TimesNewRomanPS"/>
                        </a:rPr>
                        <a:t>0.3%</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3"/>
                  </a:ext>
                </a:extLst>
              </a:tr>
              <a:tr h="956689">
                <a:tc>
                  <a:txBody>
                    <a:bodyPr/>
                    <a:lstStyle/>
                    <a:p>
                      <a:pPr marL="0" marR="0">
                        <a:spcBef>
                          <a:spcPts val="0"/>
                        </a:spcBef>
                        <a:spcAft>
                          <a:spcPts val="0"/>
                        </a:spcAft>
                      </a:pPr>
                      <a:r>
                        <a:rPr lang="pt-PT" sz="3100" noProof="0" dirty="0">
                          <a:solidFill>
                            <a:srgbClr val="000000"/>
                          </a:solidFill>
                          <a:latin typeface="+mn-lt"/>
                          <a:ea typeface="Times New Roman"/>
                          <a:cs typeface="GCNCLB+TimesNewRomanPS"/>
                        </a:rPr>
                        <a:t>Qualquer evento adverso após aborto por aspiração </a:t>
                      </a:r>
                      <a:r>
                        <a:rPr lang="pt-PT" sz="3100" noProof="0" dirty="0" err="1">
                          <a:solidFill>
                            <a:srgbClr val="000000"/>
                          </a:solidFill>
                          <a:latin typeface="+mn-lt"/>
                          <a:ea typeface="Times New Roman"/>
                          <a:cs typeface="GCNCLB+TimesNewRomanPS"/>
                        </a:rPr>
                        <a:t>intra</a:t>
                      </a:r>
                      <a:r>
                        <a:rPr lang="pt-PT" sz="3100" baseline="0" noProof="0" dirty="0" err="1">
                          <a:solidFill>
                            <a:srgbClr val="000000"/>
                          </a:solidFill>
                          <a:latin typeface="+mn-lt"/>
                          <a:ea typeface="Times New Roman"/>
                          <a:cs typeface="GCNCLB+TimesNewRomanPS"/>
                        </a:rPr>
                        <a:t>-uterina</a:t>
                      </a:r>
                      <a:r>
                        <a:rPr lang="pt-PT" sz="3100" noProof="0" dirty="0">
                          <a:solidFill>
                            <a:srgbClr val="000000"/>
                          </a:solidFill>
                          <a:latin typeface="+mn-lt"/>
                          <a:ea typeface="Times New Roman"/>
                          <a:cs typeface="GCNCLB+TimesNewRomanPS"/>
                        </a:rPr>
                        <a:t> no primeiro trimestre</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pt-PT" sz="3100" noProof="0">
                          <a:solidFill>
                            <a:srgbClr val="000000"/>
                          </a:solidFill>
                          <a:latin typeface="+mn-lt"/>
                          <a:ea typeface="Times New Roman"/>
                          <a:cs typeface="GCNCLB+TimesNewRomanPS"/>
                        </a:rPr>
                        <a:t>&lt;1%</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4"/>
                  </a:ext>
                </a:extLst>
              </a:tr>
              <a:tr h="956689">
                <a:tc>
                  <a:txBody>
                    <a:bodyPr/>
                    <a:lstStyle/>
                    <a:p>
                      <a:pPr marL="0" marR="0">
                        <a:spcBef>
                          <a:spcPts val="0"/>
                        </a:spcBef>
                        <a:spcAft>
                          <a:spcPts val="0"/>
                        </a:spcAft>
                      </a:pPr>
                      <a:r>
                        <a:rPr lang="pt-PT" sz="3100" noProof="0" dirty="0">
                          <a:solidFill>
                            <a:srgbClr val="000000"/>
                          </a:solidFill>
                          <a:latin typeface="+mn-lt"/>
                          <a:ea typeface="Times New Roman"/>
                          <a:cs typeface="GCNCLB+TimesNewRomanPS"/>
                        </a:rPr>
                        <a:t>Evento adverso grave após aborto por aspiração </a:t>
                      </a:r>
                      <a:r>
                        <a:rPr lang="pt-PT" sz="3100" noProof="0" dirty="0" err="1">
                          <a:solidFill>
                            <a:srgbClr val="000000"/>
                          </a:solidFill>
                          <a:latin typeface="+mn-lt"/>
                          <a:ea typeface="Times New Roman"/>
                          <a:cs typeface="GCNCLB+TimesNewRomanPS"/>
                        </a:rPr>
                        <a:t>intra-uterina</a:t>
                      </a:r>
                      <a:r>
                        <a:rPr lang="pt-PT" sz="3100" noProof="0" dirty="0">
                          <a:solidFill>
                            <a:srgbClr val="000000"/>
                          </a:solidFill>
                          <a:latin typeface="+mn-lt"/>
                          <a:ea typeface="Times New Roman"/>
                          <a:cs typeface="GCNCLB+TimesNewRomanPS"/>
                        </a:rPr>
                        <a:t> no primeiro trimestre</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pt-PT" sz="3100" noProof="0">
                          <a:solidFill>
                            <a:srgbClr val="000000"/>
                          </a:solidFill>
                          <a:latin typeface="+mn-lt"/>
                          <a:ea typeface="Times New Roman"/>
                          <a:cs typeface="GCNCLB+TimesNewRomanPS"/>
                        </a:rPr>
                        <a:t>&lt;0.1%</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5"/>
                  </a:ext>
                </a:extLst>
              </a:tr>
              <a:tr h="956689">
                <a:tc>
                  <a:txBody>
                    <a:bodyPr/>
                    <a:lstStyle/>
                    <a:p>
                      <a:pPr marL="0" marR="0">
                        <a:spcBef>
                          <a:spcPts val="0"/>
                        </a:spcBef>
                        <a:spcAft>
                          <a:spcPts val="0"/>
                        </a:spcAft>
                      </a:pPr>
                      <a:r>
                        <a:rPr lang="pt-PT" sz="3100" b="0" noProof="0" dirty="0">
                          <a:solidFill>
                            <a:schemeClr val="tx1"/>
                          </a:solidFill>
                          <a:latin typeface="+mn-lt"/>
                          <a:ea typeface="Times New Roman"/>
                          <a:cs typeface="GCNCLB+TimesNewRomanPS"/>
                        </a:rPr>
                        <a:t>Aborto medicamentoso no segundo trimestre precisando</a:t>
                      </a:r>
                      <a:r>
                        <a:rPr lang="pt-PT" sz="3100" b="0" baseline="0" noProof="0" dirty="0">
                          <a:solidFill>
                            <a:schemeClr val="tx1"/>
                          </a:solidFill>
                          <a:latin typeface="+mn-lt"/>
                          <a:ea typeface="Times New Roman"/>
                          <a:cs typeface="GCNCLB+TimesNewRomanPS"/>
                        </a:rPr>
                        <a:t> de intervenção cirúrgica</a:t>
                      </a:r>
                      <a:endParaRPr lang="pt-PT" sz="3100" b="0" noProof="0" dirty="0">
                        <a:solidFill>
                          <a:schemeClr val="tx1"/>
                        </a:solidFill>
                        <a:latin typeface="+mn-lt"/>
                        <a:ea typeface="Times New Roman"/>
                        <a:cs typeface="GCNCLB+TimesNewRomanPS"/>
                      </a:endParaRP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pt-PT" sz="3100" noProof="0" dirty="0">
                          <a:solidFill>
                            <a:srgbClr val="000000"/>
                          </a:solidFill>
                          <a:latin typeface="+mn-lt"/>
                          <a:ea typeface="Times New Roman"/>
                          <a:cs typeface="GCNCLB+TimesNewRomanPS"/>
                        </a:rPr>
                        <a:t>8%</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6"/>
                  </a:ext>
                </a:extLst>
              </a:tr>
              <a:tr h="956689">
                <a:tc>
                  <a:txBody>
                    <a:bodyPr/>
                    <a:lstStyle/>
                    <a:p>
                      <a:pPr marL="0" marR="0">
                        <a:spcBef>
                          <a:spcPts val="0"/>
                        </a:spcBef>
                        <a:spcAft>
                          <a:spcPts val="0"/>
                        </a:spcAft>
                      </a:pPr>
                      <a:r>
                        <a:rPr lang="pt-PT" sz="3100" noProof="0" dirty="0">
                          <a:solidFill>
                            <a:schemeClr val="tx1"/>
                          </a:solidFill>
                          <a:latin typeface="+mn-lt"/>
                          <a:ea typeface="Times New Roman"/>
                          <a:cs typeface="GCNCLB+TimesNewRomanPS"/>
                        </a:rPr>
                        <a:t>Graves</a:t>
                      </a:r>
                      <a:r>
                        <a:rPr lang="pt-PT" sz="3100" baseline="0" noProof="0" dirty="0">
                          <a:solidFill>
                            <a:schemeClr val="tx1"/>
                          </a:solidFill>
                          <a:latin typeface="+mn-lt"/>
                          <a:ea typeface="Times New Roman"/>
                          <a:cs typeface="GCNCLB+TimesNewRomanPS"/>
                        </a:rPr>
                        <a:t> c</a:t>
                      </a:r>
                      <a:r>
                        <a:rPr lang="pt-PT" sz="3100" noProof="0" dirty="0">
                          <a:solidFill>
                            <a:schemeClr val="tx1"/>
                          </a:solidFill>
                          <a:latin typeface="+mn-lt"/>
                          <a:ea typeface="Times New Roman"/>
                          <a:cs typeface="GCNCLB+TimesNewRomanPS"/>
                        </a:rPr>
                        <a:t>omplicações de aborto medicamentoso no segundo trimestre</a:t>
                      </a:r>
                    </a:p>
                    <a:p>
                      <a:pPr marL="0" marR="0">
                        <a:spcBef>
                          <a:spcPts val="0"/>
                        </a:spcBef>
                        <a:spcAft>
                          <a:spcPts val="0"/>
                        </a:spcAft>
                      </a:pPr>
                      <a:r>
                        <a:rPr lang="pt-PT" sz="2400" i="1" noProof="0" dirty="0">
                          <a:solidFill>
                            <a:srgbClr val="000000"/>
                          </a:solidFill>
                          <a:latin typeface="+mn-lt"/>
                          <a:ea typeface="Times New Roman"/>
                          <a:cs typeface="GCNCLB+TimesNewRomanPS"/>
                        </a:rPr>
                        <a:t>(</a:t>
                      </a:r>
                      <a:r>
                        <a:rPr lang="pt-PT" sz="2400" i="1" noProof="0" dirty="0">
                          <a:solidFill>
                            <a:schemeClr val="tx1"/>
                          </a:solidFill>
                          <a:latin typeface="+mn-lt"/>
                          <a:ea typeface="Times New Roman"/>
                          <a:cs typeface="GCNCLB+TimesNewRomanPS"/>
                        </a:rPr>
                        <a:t>transfusão, hemorragia, laparotomia</a:t>
                      </a:r>
                      <a:r>
                        <a:rPr lang="pt-PT" sz="2400" i="1" noProof="0" dirty="0">
                          <a:solidFill>
                            <a:srgbClr val="000000"/>
                          </a:solidFill>
                          <a:latin typeface="+mn-lt"/>
                          <a:ea typeface="Times New Roman"/>
                          <a:cs typeface="GCNCLB+TimesNewRomanPS"/>
                        </a:rPr>
                        <a:t>)</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pt-PT" sz="3100" noProof="0" dirty="0">
                          <a:solidFill>
                            <a:srgbClr val="000000"/>
                          </a:solidFill>
                          <a:latin typeface="+mn-lt"/>
                          <a:ea typeface="Times New Roman"/>
                          <a:cs typeface="GCNCLB+TimesNewRomanPS"/>
                        </a:rPr>
                        <a:t>1%</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7"/>
                  </a:ext>
                </a:extLst>
              </a:tr>
              <a:tr h="956689">
                <a:tc>
                  <a:txBody>
                    <a:bodyPr/>
                    <a:lstStyle/>
                    <a:p>
                      <a:pPr marL="0" marR="0">
                        <a:spcBef>
                          <a:spcPts val="0"/>
                        </a:spcBef>
                        <a:spcAft>
                          <a:spcPts val="0"/>
                        </a:spcAft>
                      </a:pPr>
                      <a:r>
                        <a:rPr lang="pt-PT" sz="3100" noProof="0" dirty="0">
                          <a:solidFill>
                            <a:schemeClr val="tx1"/>
                          </a:solidFill>
                          <a:latin typeface="+mn-lt"/>
                          <a:ea typeface="Times New Roman"/>
                          <a:cs typeface="GCNCLB+TimesNewRomanPS"/>
                        </a:rPr>
                        <a:t>Graves complicações</a:t>
                      </a:r>
                      <a:r>
                        <a:rPr lang="pt-PT" sz="3100" baseline="0" noProof="0" dirty="0">
                          <a:solidFill>
                            <a:schemeClr val="tx1"/>
                          </a:solidFill>
                          <a:latin typeface="+mn-lt"/>
                          <a:ea typeface="Times New Roman"/>
                          <a:cs typeface="GCNCLB+TimesNewRomanPS"/>
                        </a:rPr>
                        <a:t> de D&amp;E no segundo trimestre </a:t>
                      </a:r>
                      <a:r>
                        <a:rPr lang="pt-PT" sz="3100" noProof="0" dirty="0">
                          <a:solidFill>
                            <a:schemeClr val="tx1"/>
                          </a:solidFill>
                          <a:latin typeface="+mn-lt"/>
                          <a:ea typeface="Times New Roman"/>
                          <a:cs typeface="GCNCLB+TimesNewRomanPS"/>
                        </a:rPr>
                        <a:t> </a:t>
                      </a:r>
                    </a:p>
                  </a:txBody>
                  <a:tcPr marL="117412" marR="117412" marT="0" marB="0" anchor="ctr">
                    <a:solidFill>
                      <a:schemeClr val="tx2">
                        <a:lumMod val="20000"/>
                        <a:lumOff val="80000"/>
                      </a:schemeClr>
                    </a:solidFill>
                  </a:tcPr>
                </a:tc>
                <a:tc>
                  <a:txBody>
                    <a:bodyPr/>
                    <a:lstStyle/>
                    <a:p>
                      <a:pPr marL="0" marR="0" algn="ctr">
                        <a:spcBef>
                          <a:spcPts val="0"/>
                        </a:spcBef>
                        <a:spcAft>
                          <a:spcPts val="0"/>
                        </a:spcAft>
                      </a:pPr>
                      <a:r>
                        <a:rPr lang="pt-PT" sz="3100" noProof="0" dirty="0">
                          <a:solidFill>
                            <a:srgbClr val="000000"/>
                          </a:solidFill>
                          <a:latin typeface="+mn-lt"/>
                          <a:ea typeface="Times New Roman"/>
                          <a:cs typeface="GCNCLB+TimesNewRomanPS"/>
                        </a:rPr>
                        <a:t>2%</a:t>
                      </a:r>
                    </a:p>
                  </a:txBody>
                  <a:tcPr marL="117412" marR="117412" marT="0" marB="0" anchor="ctr">
                    <a:solidFill>
                      <a:schemeClr val="tx2">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85479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A56BEE-F1F5-47ED-8027-257EABF127B9}"/>
              </a:ext>
            </a:extLst>
          </p:cNvPr>
          <p:cNvSpPr>
            <a:spLocks noGrp="1"/>
          </p:cNvSpPr>
          <p:nvPr>
            <p:ph type="ctrTitle"/>
          </p:nvPr>
        </p:nvSpPr>
        <p:spPr>
          <a:xfrm>
            <a:off x="374650" y="367348"/>
            <a:ext cx="19354800" cy="1846659"/>
          </a:xfrm>
        </p:spPr>
        <p:txBody>
          <a:bodyPr/>
          <a:lstStyle/>
          <a:p>
            <a:r>
              <a:rPr lang="pt-PT" sz="6000" dirty="0"/>
              <a:t>Frequência de morte relacionada com métodos de esvaziamento intra-uterino</a:t>
            </a:r>
          </a:p>
        </p:txBody>
      </p:sp>
      <p:graphicFrame>
        <p:nvGraphicFramePr>
          <p:cNvPr id="4" name="Content Placeholder 3">
            <a:extLst>
              <a:ext uri="{FF2B5EF4-FFF2-40B4-BE49-F238E27FC236}">
                <a16:creationId xmlns:a16="http://schemas.microsoft.com/office/drawing/2014/main" id="{4215018D-D7DF-4488-805F-8D5EDCFC1149}"/>
              </a:ext>
            </a:extLst>
          </p:cNvPr>
          <p:cNvGraphicFramePr>
            <a:graphicFrameLocks/>
          </p:cNvGraphicFramePr>
          <p:nvPr>
            <p:extLst>
              <p:ext uri="{D42A27DB-BD31-4B8C-83A1-F6EECF244321}">
                <p14:modId xmlns:p14="http://schemas.microsoft.com/office/powerpoint/2010/main" val="1614946443"/>
              </p:ext>
            </p:extLst>
          </p:nvPr>
        </p:nvGraphicFramePr>
        <p:xfrm>
          <a:off x="1746250" y="3825874"/>
          <a:ext cx="16611606" cy="5943601"/>
        </p:xfrm>
        <a:graphic>
          <a:graphicData uri="http://schemas.openxmlformats.org/drawingml/2006/table">
            <a:tbl>
              <a:tblPr firstRow="1" bandRow="1">
                <a:tableStyleId>{5C22544A-7EE6-4342-B048-85BDC9FD1C3A}</a:tableStyleId>
              </a:tblPr>
              <a:tblGrid>
                <a:gridCol w="11643648">
                  <a:extLst>
                    <a:ext uri="{9D8B030D-6E8A-4147-A177-3AD203B41FA5}">
                      <a16:colId xmlns:a16="http://schemas.microsoft.com/office/drawing/2014/main" val="20000"/>
                    </a:ext>
                  </a:extLst>
                </a:gridCol>
                <a:gridCol w="4967958">
                  <a:extLst>
                    <a:ext uri="{9D8B030D-6E8A-4147-A177-3AD203B41FA5}">
                      <a16:colId xmlns:a16="http://schemas.microsoft.com/office/drawing/2014/main" val="20001"/>
                    </a:ext>
                  </a:extLst>
                </a:gridCol>
              </a:tblGrid>
              <a:tr h="1092904">
                <a:tc>
                  <a:txBody>
                    <a:bodyPr/>
                    <a:lstStyle/>
                    <a:p>
                      <a:pPr marL="0" marR="0">
                        <a:spcBef>
                          <a:spcPts val="0"/>
                        </a:spcBef>
                        <a:spcAft>
                          <a:spcPts val="0"/>
                        </a:spcAft>
                      </a:pPr>
                      <a:r>
                        <a:rPr lang="pt-PT" sz="3600" noProof="0" dirty="0">
                          <a:solidFill>
                            <a:schemeClr val="bg1"/>
                          </a:solidFill>
                          <a:latin typeface="+mn-lt"/>
                          <a:ea typeface="Times New Roman"/>
                          <a:cs typeface="GCNCLB+TimesNewRomanPS"/>
                        </a:rPr>
                        <a:t>Método</a:t>
                      </a:r>
                    </a:p>
                  </a:txBody>
                  <a:tcPr marL="137160" marR="137160" marT="0" marB="0" anchor="ctr">
                    <a:solidFill>
                      <a:schemeClr val="tx2"/>
                    </a:solidFill>
                  </a:tcPr>
                </a:tc>
                <a:tc>
                  <a:txBody>
                    <a:bodyPr/>
                    <a:lstStyle/>
                    <a:p>
                      <a:pPr marL="0" marR="0">
                        <a:spcBef>
                          <a:spcPts val="0"/>
                        </a:spcBef>
                        <a:spcAft>
                          <a:spcPts val="0"/>
                        </a:spcAft>
                      </a:pPr>
                      <a:r>
                        <a:rPr lang="pt-PT" sz="3600" noProof="0">
                          <a:solidFill>
                            <a:schemeClr val="bg1"/>
                          </a:solidFill>
                          <a:latin typeface="+mn-lt"/>
                          <a:ea typeface="Times New Roman"/>
                          <a:cs typeface="GCNCLB+TimesNewRomanPS"/>
                        </a:rPr>
                        <a:t>Frequência</a:t>
                      </a:r>
                      <a:r>
                        <a:rPr lang="pt-PT" sz="3600" baseline="0" noProof="0">
                          <a:solidFill>
                            <a:schemeClr val="bg1"/>
                          </a:solidFill>
                          <a:latin typeface="+mn-lt"/>
                          <a:ea typeface="Times New Roman"/>
                          <a:cs typeface="GCNCLB+TimesNewRomanPS"/>
                        </a:rPr>
                        <a:t> de morte</a:t>
                      </a:r>
                      <a:endParaRPr lang="pt-PT" sz="3600" noProof="0">
                        <a:solidFill>
                          <a:schemeClr val="bg1"/>
                        </a:solidFill>
                        <a:latin typeface="+mn-lt"/>
                        <a:ea typeface="Times New Roman"/>
                        <a:cs typeface="GCNCLB+TimesNewRomanPS"/>
                      </a:endParaRPr>
                    </a:p>
                  </a:txBody>
                  <a:tcPr marL="137160" marR="137160" marT="0" marB="0" anchor="ctr">
                    <a:solidFill>
                      <a:schemeClr val="tx2"/>
                    </a:solidFill>
                  </a:tcPr>
                </a:tc>
                <a:extLst>
                  <a:ext uri="{0D108BD9-81ED-4DB2-BD59-A6C34878D82A}">
                    <a16:rowId xmlns:a16="http://schemas.microsoft.com/office/drawing/2014/main" val="10000"/>
                  </a:ext>
                </a:extLst>
              </a:tr>
              <a:tr h="1616899">
                <a:tc>
                  <a:txBody>
                    <a:bodyPr/>
                    <a:lstStyle/>
                    <a:p>
                      <a:pPr marL="0" marR="0">
                        <a:spcBef>
                          <a:spcPts val="0"/>
                        </a:spcBef>
                        <a:spcAft>
                          <a:spcPts val="0"/>
                        </a:spcAft>
                      </a:pPr>
                      <a:r>
                        <a:rPr lang="pt-PT" sz="3600" noProof="0" dirty="0">
                          <a:solidFill>
                            <a:srgbClr val="000000"/>
                          </a:solidFill>
                          <a:latin typeface="+mn-lt"/>
                          <a:ea typeface="Times New Roman"/>
                          <a:cs typeface="GCNCLB+TimesNewRomanPS"/>
                        </a:rPr>
                        <a:t>Aborto por aspiração </a:t>
                      </a:r>
                      <a:r>
                        <a:rPr lang="pt-PT" sz="3600" noProof="0" dirty="0" err="1">
                          <a:solidFill>
                            <a:srgbClr val="000000"/>
                          </a:solidFill>
                          <a:latin typeface="+mn-lt"/>
                          <a:ea typeface="Times New Roman"/>
                          <a:cs typeface="GCNCLB+TimesNewRomanPS"/>
                        </a:rPr>
                        <a:t>intra-uterina</a:t>
                      </a:r>
                      <a:r>
                        <a:rPr lang="pt-PT" sz="3600" noProof="0" dirty="0">
                          <a:solidFill>
                            <a:srgbClr val="000000"/>
                          </a:solidFill>
                          <a:latin typeface="+mn-lt"/>
                          <a:ea typeface="Times New Roman"/>
                          <a:cs typeface="GCNCLB+TimesNewRomanPS"/>
                        </a:rPr>
                        <a:t> no primeiro trimestre</a:t>
                      </a:r>
                    </a:p>
                  </a:txBody>
                  <a:tcPr marL="137160" marR="137160" marT="0" marB="0" anchor="ctr">
                    <a:solidFill>
                      <a:schemeClr val="tx2">
                        <a:lumMod val="20000"/>
                        <a:lumOff val="80000"/>
                      </a:schemeClr>
                    </a:solidFill>
                  </a:tcPr>
                </a:tc>
                <a:tc>
                  <a:txBody>
                    <a:bodyPr/>
                    <a:lstStyle/>
                    <a:p>
                      <a:pPr marL="0" marR="0">
                        <a:spcBef>
                          <a:spcPts val="0"/>
                        </a:spcBef>
                        <a:spcAft>
                          <a:spcPts val="0"/>
                        </a:spcAft>
                      </a:pPr>
                      <a:r>
                        <a:rPr lang="pt-PT" sz="3600" noProof="0">
                          <a:solidFill>
                            <a:srgbClr val="000000"/>
                          </a:solidFill>
                          <a:latin typeface="+mn-lt"/>
                          <a:ea typeface="Times New Roman"/>
                          <a:cs typeface="GCNCLB+TimesNewRomanPS"/>
                        </a:rPr>
                        <a:t>1/1,000,000     (0.0001%)</a:t>
                      </a:r>
                    </a:p>
                  </a:txBody>
                  <a:tcPr marL="137160" marR="137160" marT="0" marB="0" anchor="ctr">
                    <a:solidFill>
                      <a:schemeClr val="tx2">
                        <a:lumMod val="20000"/>
                        <a:lumOff val="80000"/>
                      </a:schemeClr>
                    </a:solidFill>
                  </a:tcPr>
                </a:tc>
                <a:extLst>
                  <a:ext uri="{0D108BD9-81ED-4DB2-BD59-A6C34878D82A}">
                    <a16:rowId xmlns:a16="http://schemas.microsoft.com/office/drawing/2014/main" val="10001"/>
                  </a:ext>
                </a:extLst>
              </a:tr>
              <a:tr h="1616899">
                <a:tc>
                  <a:txBody>
                    <a:bodyPr/>
                    <a:lstStyle/>
                    <a:p>
                      <a:pPr marL="0" marR="0">
                        <a:spcBef>
                          <a:spcPts val="0"/>
                        </a:spcBef>
                        <a:spcAft>
                          <a:spcPts val="0"/>
                        </a:spcAft>
                      </a:pPr>
                      <a:r>
                        <a:rPr lang="pt-PT" sz="3600" noProof="0" dirty="0">
                          <a:solidFill>
                            <a:srgbClr val="000000"/>
                          </a:solidFill>
                          <a:latin typeface="+mn-lt"/>
                          <a:ea typeface="Times New Roman"/>
                          <a:cs typeface="GCNCLB+TimesNewRomanPS"/>
                        </a:rPr>
                        <a:t>Aborto medicamentoso no primeiro trimestre</a:t>
                      </a:r>
                    </a:p>
                  </a:txBody>
                  <a:tcPr marL="137160" marR="137160" marT="0" marB="0" anchor="ctr">
                    <a:solidFill>
                      <a:schemeClr val="tx2">
                        <a:lumMod val="20000"/>
                        <a:lumOff val="80000"/>
                      </a:schemeClr>
                    </a:solidFill>
                  </a:tcPr>
                </a:tc>
                <a:tc>
                  <a:txBody>
                    <a:bodyPr/>
                    <a:lstStyle/>
                    <a:p>
                      <a:pPr marL="0" marR="0">
                        <a:spcBef>
                          <a:spcPts val="0"/>
                        </a:spcBef>
                        <a:spcAft>
                          <a:spcPts val="0"/>
                        </a:spcAft>
                      </a:pPr>
                      <a:r>
                        <a:rPr lang="pt-PT" sz="3600" noProof="0">
                          <a:solidFill>
                            <a:srgbClr val="000000"/>
                          </a:solidFill>
                          <a:latin typeface="+mn-lt"/>
                          <a:ea typeface="Times New Roman"/>
                          <a:cs typeface="GCNCLB+TimesNewRomanPS"/>
                        </a:rPr>
                        <a:t>1/100,000        (0.001%)</a:t>
                      </a:r>
                    </a:p>
                  </a:txBody>
                  <a:tcPr marL="137160" marR="137160" marT="0" marB="0" anchor="ctr">
                    <a:solidFill>
                      <a:schemeClr val="tx2">
                        <a:lumMod val="20000"/>
                        <a:lumOff val="80000"/>
                      </a:schemeClr>
                    </a:solidFill>
                  </a:tcPr>
                </a:tc>
                <a:extLst>
                  <a:ext uri="{0D108BD9-81ED-4DB2-BD59-A6C34878D82A}">
                    <a16:rowId xmlns:a16="http://schemas.microsoft.com/office/drawing/2014/main" val="10002"/>
                  </a:ext>
                </a:extLst>
              </a:tr>
              <a:tr h="1616899">
                <a:tc>
                  <a:txBody>
                    <a:bodyPr/>
                    <a:lstStyle/>
                    <a:p>
                      <a:pPr marL="0" marR="0">
                        <a:spcBef>
                          <a:spcPts val="0"/>
                        </a:spcBef>
                        <a:spcAft>
                          <a:spcPts val="0"/>
                        </a:spcAft>
                      </a:pPr>
                      <a:r>
                        <a:rPr lang="pt-PT" sz="3600" noProof="0">
                          <a:solidFill>
                            <a:srgbClr val="000000"/>
                          </a:solidFill>
                          <a:latin typeface="+mn-lt"/>
                          <a:ea typeface="Times New Roman"/>
                          <a:cs typeface="GCNCLB+TimesNewRomanPS"/>
                        </a:rPr>
                        <a:t>D&amp;E no segundo trimestre</a:t>
                      </a:r>
                    </a:p>
                  </a:txBody>
                  <a:tcPr marL="137160" marR="137160" marT="0" marB="0" anchor="ctr">
                    <a:solidFill>
                      <a:schemeClr val="tx2">
                        <a:lumMod val="20000"/>
                        <a:lumOff val="80000"/>
                      </a:schemeClr>
                    </a:solidFill>
                  </a:tcPr>
                </a:tc>
                <a:tc>
                  <a:txBody>
                    <a:bodyPr/>
                    <a:lstStyle/>
                    <a:p>
                      <a:pPr marL="0" marR="0">
                        <a:spcBef>
                          <a:spcPts val="0"/>
                        </a:spcBef>
                        <a:spcAft>
                          <a:spcPts val="0"/>
                        </a:spcAft>
                      </a:pPr>
                      <a:r>
                        <a:rPr lang="pt-PT" sz="3600" noProof="0" dirty="0">
                          <a:solidFill>
                            <a:srgbClr val="000000"/>
                          </a:solidFill>
                          <a:latin typeface="+mn-lt"/>
                          <a:ea typeface="Times New Roman"/>
                          <a:cs typeface="GCNCLB+TimesNewRomanPS"/>
                        </a:rPr>
                        <a:t>3.3/100,000     (0.0033%)</a:t>
                      </a:r>
                    </a:p>
                  </a:txBody>
                  <a:tcPr marL="137160" marR="137160" marT="0" marB="0" anchor="ctr">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973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5452E5-11A6-41E5-900E-532932333A22}"/>
              </a:ext>
            </a:extLst>
          </p:cNvPr>
          <p:cNvSpPr>
            <a:spLocks noGrp="1"/>
          </p:cNvSpPr>
          <p:nvPr>
            <p:ph sz="quarter" idx="10"/>
          </p:nvPr>
        </p:nvSpPr>
        <p:spPr>
          <a:xfrm>
            <a:off x="4108450" y="3929162"/>
            <a:ext cx="12039600" cy="4339650"/>
          </a:xfrm>
        </p:spPr>
        <p:txBody>
          <a:bodyPr/>
          <a:lstStyle/>
          <a:p>
            <a:pPr marL="914400" lvl="0" indent="-914400">
              <a:buFontTx/>
              <a:buAutoNum type="arabicPeriod"/>
            </a:pPr>
            <a:r>
              <a:rPr lang="pt-PT" dirty="0"/>
              <a:t>Visão geral e princípios orientadores</a:t>
            </a:r>
          </a:p>
          <a:p>
            <a:pPr marL="914400" lvl="0" indent="-914400">
              <a:buFontTx/>
              <a:buAutoNum type="arabicPeriod"/>
            </a:pPr>
            <a:r>
              <a:rPr lang="pt-PT" dirty="0"/>
              <a:t>Métodos de esvaziamento intra-uterino</a:t>
            </a:r>
          </a:p>
          <a:p>
            <a:pPr marL="914400" lvl="0" indent="-914400">
              <a:buFontTx/>
              <a:buAutoNum type="arabicPeriod"/>
            </a:pPr>
            <a:r>
              <a:rPr lang="pt-PT" dirty="0"/>
              <a:t>Serviços de </a:t>
            </a:r>
            <a:r>
              <a:rPr lang="pt-PT" dirty="0" err="1"/>
              <a:t>contracepção</a:t>
            </a:r>
            <a:endParaRPr lang="pt-PT" dirty="0"/>
          </a:p>
          <a:p>
            <a:pPr marL="914400" indent="-914400">
              <a:buFontTx/>
              <a:buAutoNum type="arabicPeriod"/>
            </a:pPr>
            <a:r>
              <a:rPr lang="pt-PT" dirty="0"/>
              <a:t>Instrumentos de AMIU do </a:t>
            </a:r>
            <a:r>
              <a:rPr lang="pt-PT" dirty="0" err="1"/>
              <a:t>Ipas</a:t>
            </a:r>
            <a:endParaRPr lang="pt-PT" dirty="0"/>
          </a:p>
        </p:txBody>
      </p:sp>
      <p:sp>
        <p:nvSpPr>
          <p:cNvPr id="3" name="Title 2">
            <a:extLst>
              <a:ext uri="{FF2B5EF4-FFF2-40B4-BE49-F238E27FC236}">
                <a16:creationId xmlns:a16="http://schemas.microsoft.com/office/drawing/2014/main" id="{1DFE13E3-581A-4536-89CC-989C07136C09}"/>
              </a:ext>
            </a:extLst>
          </p:cNvPr>
          <p:cNvSpPr>
            <a:spLocks noGrp="1"/>
          </p:cNvSpPr>
          <p:nvPr>
            <p:ph type="ctrTitle"/>
          </p:nvPr>
        </p:nvSpPr>
        <p:spPr>
          <a:xfrm>
            <a:off x="2736850" y="782845"/>
            <a:ext cx="14630400" cy="1015663"/>
          </a:xfrm>
        </p:spPr>
        <p:txBody>
          <a:bodyPr/>
          <a:lstStyle/>
          <a:p>
            <a:r>
              <a:rPr lang="pt-PT" sz="6600" dirty="0"/>
              <a:t>4 MÓDULOS</a:t>
            </a:r>
          </a:p>
        </p:txBody>
      </p:sp>
    </p:spTree>
    <p:extLst>
      <p:ext uri="{BB962C8B-B14F-4D97-AF65-F5344CB8AC3E}">
        <p14:creationId xmlns:p14="http://schemas.microsoft.com/office/powerpoint/2010/main" val="336851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AE7F76-83BF-4F8B-A59E-EAC930997E36}"/>
              </a:ext>
            </a:extLst>
          </p:cNvPr>
          <p:cNvSpPr>
            <a:spLocks noGrp="1"/>
          </p:cNvSpPr>
          <p:nvPr>
            <p:ph sz="quarter" idx="10"/>
          </p:nvPr>
        </p:nvSpPr>
        <p:spPr>
          <a:xfrm>
            <a:off x="3041650" y="3700562"/>
            <a:ext cx="14630400" cy="4339650"/>
          </a:xfrm>
        </p:spPr>
        <p:txBody>
          <a:bodyPr/>
          <a:lstStyle/>
          <a:p>
            <a:r>
              <a:rPr lang="pt-PT" dirty="0"/>
              <a:t>Aborto seguro, induzido NÃO causa: </a:t>
            </a:r>
          </a:p>
          <a:p>
            <a:pPr marL="685800" indent="-685800">
              <a:buFont typeface="Courier New" panose="02070309020205020404" pitchFamily="49" charset="0"/>
              <a:buChar char="o"/>
            </a:pPr>
            <a:r>
              <a:rPr lang="pt-PT" dirty="0"/>
              <a:t>infertilidade futura</a:t>
            </a:r>
          </a:p>
          <a:p>
            <a:pPr marL="685800" indent="-685800">
              <a:buFont typeface="Courier New" panose="02070309020205020404" pitchFamily="49" charset="0"/>
              <a:buChar char="o"/>
            </a:pPr>
            <a:r>
              <a:rPr lang="pt-PT" dirty="0"/>
              <a:t>cancro da mama</a:t>
            </a:r>
          </a:p>
          <a:p>
            <a:pPr marL="685800" indent="-685800">
              <a:buFont typeface="Courier New" panose="02070309020205020404" pitchFamily="49" charset="0"/>
              <a:buChar char="o"/>
            </a:pPr>
            <a:r>
              <a:rPr lang="pt-PT" dirty="0"/>
              <a:t>reacções psicológicas graves</a:t>
            </a:r>
          </a:p>
        </p:txBody>
      </p:sp>
      <p:sp>
        <p:nvSpPr>
          <p:cNvPr id="3" name="Title 2">
            <a:extLst>
              <a:ext uri="{FF2B5EF4-FFF2-40B4-BE49-F238E27FC236}">
                <a16:creationId xmlns:a16="http://schemas.microsoft.com/office/drawing/2014/main" id="{A18E1FEB-24B8-4623-9498-DBD6A397180A}"/>
              </a:ext>
            </a:extLst>
          </p:cNvPr>
          <p:cNvSpPr>
            <a:spLocks noGrp="1"/>
          </p:cNvSpPr>
          <p:nvPr>
            <p:ph type="ctrTitle"/>
          </p:nvPr>
        </p:nvSpPr>
        <p:spPr>
          <a:xfrm>
            <a:off x="2736850" y="829012"/>
            <a:ext cx="14630400" cy="923330"/>
          </a:xfrm>
        </p:spPr>
        <p:txBody>
          <a:bodyPr/>
          <a:lstStyle/>
          <a:p>
            <a:r>
              <a:rPr lang="pt-PT" sz="6000" dirty="0"/>
              <a:t>Segurança a longo prazo</a:t>
            </a:r>
          </a:p>
        </p:txBody>
      </p:sp>
    </p:spTree>
    <p:extLst>
      <p:ext uri="{BB962C8B-B14F-4D97-AF65-F5344CB8AC3E}">
        <p14:creationId xmlns:p14="http://schemas.microsoft.com/office/powerpoint/2010/main" val="699051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43A0F-1555-4AD7-86A4-170D045E000B}"/>
              </a:ext>
            </a:extLst>
          </p:cNvPr>
          <p:cNvSpPr>
            <a:spLocks noGrp="1"/>
          </p:cNvSpPr>
          <p:nvPr>
            <p:ph sz="quarter" idx="10"/>
          </p:nvPr>
        </p:nvSpPr>
        <p:spPr>
          <a:xfrm>
            <a:off x="1822450" y="3547179"/>
            <a:ext cx="16459200" cy="5832366"/>
          </a:xfrm>
        </p:spPr>
        <p:txBody>
          <a:bodyPr/>
          <a:lstStyle/>
          <a:p>
            <a:pPr>
              <a:spcAft>
                <a:spcPts val="1800"/>
              </a:spcAft>
            </a:pPr>
            <a:r>
              <a:rPr lang="pt-PT" sz="3600" dirty="0"/>
              <a:t>Após um aborto sem complicações com </a:t>
            </a:r>
            <a:r>
              <a:rPr lang="pt-PT" sz="3600" dirty="0" err="1"/>
              <a:t>AMIU</a:t>
            </a:r>
            <a:r>
              <a:rPr lang="pt-PT" sz="3600" dirty="0"/>
              <a:t> ou mifepristona + misoprostol, não há necessidade de consulta de controlo (acompanhamento). Mas, as mulheres devem receber:</a:t>
            </a:r>
          </a:p>
          <a:p>
            <a:pPr marL="685800" indent="-685800">
              <a:spcAft>
                <a:spcPts val="600"/>
              </a:spcAft>
              <a:buFont typeface="Courier New" panose="02070309020205020404" pitchFamily="49" charset="0"/>
              <a:buChar char="o"/>
            </a:pPr>
            <a:r>
              <a:rPr lang="pt-PT" sz="3600" dirty="0"/>
              <a:t>Informação adequada sobre complicações e cuidados pós-aborto</a:t>
            </a:r>
          </a:p>
          <a:p>
            <a:pPr marL="685800" indent="-685800">
              <a:spcAft>
                <a:spcPts val="600"/>
              </a:spcAft>
              <a:buFont typeface="Courier New" panose="02070309020205020404" pitchFamily="49" charset="0"/>
              <a:buChar char="o"/>
            </a:pPr>
            <a:r>
              <a:rPr lang="pt-PT" sz="3600" dirty="0"/>
              <a:t>Informação sobre contracepção e um método, se desejado</a:t>
            </a:r>
          </a:p>
          <a:p>
            <a:pPr marL="685800" indent="-685800">
              <a:buFont typeface="Courier New" panose="02070309020205020404" pitchFamily="49" charset="0"/>
              <a:buChar char="o"/>
            </a:pPr>
            <a:r>
              <a:rPr lang="pt-PT" sz="3600" dirty="0"/>
              <a:t>A opção de uma consulta de controlo, se necessário ou desejado</a:t>
            </a:r>
          </a:p>
          <a:p>
            <a:pPr algn="l"/>
            <a:br>
              <a:rPr lang="pt-PT" sz="3600" dirty="0"/>
            </a:br>
            <a:r>
              <a:rPr lang="pt-PT" sz="3600" dirty="0"/>
              <a:t>O controlo ainda é recomendado após o aborto com misoprostol isolado devido à sua menor eficácia.</a:t>
            </a:r>
          </a:p>
        </p:txBody>
      </p:sp>
      <p:sp>
        <p:nvSpPr>
          <p:cNvPr id="3" name="Title 2">
            <a:extLst>
              <a:ext uri="{FF2B5EF4-FFF2-40B4-BE49-F238E27FC236}">
                <a16:creationId xmlns:a16="http://schemas.microsoft.com/office/drawing/2014/main" id="{4506D976-CDD5-4479-9DB4-66BD05F05107}"/>
              </a:ext>
            </a:extLst>
          </p:cNvPr>
          <p:cNvSpPr>
            <a:spLocks noGrp="1"/>
          </p:cNvSpPr>
          <p:nvPr>
            <p:ph type="ctrTitle"/>
          </p:nvPr>
        </p:nvSpPr>
        <p:spPr>
          <a:xfrm>
            <a:off x="2736850" y="829012"/>
            <a:ext cx="14630400" cy="923330"/>
          </a:xfrm>
        </p:spPr>
        <p:txBody>
          <a:bodyPr/>
          <a:lstStyle/>
          <a:p>
            <a:r>
              <a:rPr lang="pt-PT" sz="6000" dirty="0"/>
              <a:t>Cuidados pós-aborto</a:t>
            </a:r>
          </a:p>
        </p:txBody>
      </p:sp>
    </p:spTree>
    <p:extLst>
      <p:ext uri="{BB962C8B-B14F-4D97-AF65-F5344CB8AC3E}">
        <p14:creationId xmlns:p14="http://schemas.microsoft.com/office/powerpoint/2010/main" val="2091669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923330"/>
          </a:xfrm>
        </p:spPr>
        <p:txBody>
          <a:bodyPr/>
          <a:lstStyle/>
          <a:p>
            <a:r>
              <a:rPr lang="pt-PT" sz="6000" dirty="0"/>
              <a:t>MÓDULO 3: Serviços de contracepção</a:t>
            </a:r>
          </a:p>
        </p:txBody>
      </p:sp>
    </p:spTree>
    <p:extLst>
      <p:ext uri="{BB962C8B-B14F-4D97-AF65-F5344CB8AC3E}">
        <p14:creationId xmlns:p14="http://schemas.microsoft.com/office/powerpoint/2010/main" val="3709760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02A8AB-5B91-4874-A74D-F22C10BE64ED}"/>
              </a:ext>
            </a:extLst>
          </p:cNvPr>
          <p:cNvSpPr>
            <a:spLocks noGrp="1"/>
          </p:cNvSpPr>
          <p:nvPr>
            <p:ph sz="quarter" idx="10"/>
          </p:nvPr>
        </p:nvSpPr>
        <p:spPr>
          <a:xfrm>
            <a:off x="2203450" y="5179616"/>
            <a:ext cx="15849600" cy="1477328"/>
          </a:xfrm>
        </p:spPr>
        <p:txBody>
          <a:bodyPr/>
          <a:lstStyle/>
          <a:p>
            <a:pPr algn="ctr"/>
            <a:r>
              <a:rPr lang="pt-PT" dirty="0"/>
              <a:t>Quanto tempo após o esvaziamento </a:t>
            </a:r>
            <a:r>
              <a:rPr lang="pt-PT" dirty="0" err="1"/>
              <a:t>intra-uterino</a:t>
            </a:r>
            <a:r>
              <a:rPr lang="pt-PT" dirty="0"/>
              <a:t> a ovulação pode ocorrer?</a:t>
            </a:r>
          </a:p>
        </p:txBody>
      </p:sp>
      <p:sp>
        <p:nvSpPr>
          <p:cNvPr id="3" name="Title 2">
            <a:extLst>
              <a:ext uri="{FF2B5EF4-FFF2-40B4-BE49-F238E27FC236}">
                <a16:creationId xmlns:a16="http://schemas.microsoft.com/office/drawing/2014/main" id="{920A4D6B-6C15-40A8-9F1F-C113215BBF53}"/>
              </a:ext>
            </a:extLst>
          </p:cNvPr>
          <p:cNvSpPr>
            <a:spLocks noGrp="1"/>
          </p:cNvSpPr>
          <p:nvPr>
            <p:ph type="ctrTitle"/>
          </p:nvPr>
        </p:nvSpPr>
        <p:spPr>
          <a:xfrm>
            <a:off x="2736850" y="829012"/>
            <a:ext cx="14630400" cy="923330"/>
          </a:xfrm>
        </p:spPr>
        <p:txBody>
          <a:bodyPr/>
          <a:lstStyle/>
          <a:p>
            <a:r>
              <a:rPr lang="pt-PT" sz="6000" dirty="0"/>
              <a:t>Retorno à  fertilidade</a:t>
            </a:r>
          </a:p>
        </p:txBody>
      </p:sp>
    </p:spTree>
    <p:extLst>
      <p:ext uri="{BB962C8B-B14F-4D97-AF65-F5344CB8AC3E}">
        <p14:creationId xmlns:p14="http://schemas.microsoft.com/office/powerpoint/2010/main" val="34422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428817-8439-4A8E-932A-93CBDE5FB07A}"/>
              </a:ext>
            </a:extLst>
          </p:cNvPr>
          <p:cNvSpPr>
            <a:spLocks noGrp="1"/>
          </p:cNvSpPr>
          <p:nvPr>
            <p:ph sz="quarter" idx="10"/>
          </p:nvPr>
        </p:nvSpPr>
        <p:spPr>
          <a:xfrm>
            <a:off x="2736850" y="3555365"/>
            <a:ext cx="14630400" cy="5355312"/>
          </a:xfrm>
        </p:spPr>
        <p:txBody>
          <a:bodyPr/>
          <a:lstStyle/>
          <a:p>
            <a:pPr marL="685800" indent="-685800">
              <a:buFont typeface="Courier New" panose="02070309020205020404" pitchFamily="49" charset="0"/>
              <a:buChar char="o"/>
            </a:pPr>
            <a:r>
              <a:rPr lang="pt-PT" dirty="0"/>
              <a:t>Aconselhamento e oferta de métodos na unidade sanitária é ideal, se possível</a:t>
            </a:r>
          </a:p>
          <a:p>
            <a:pPr marL="685800" indent="-685800">
              <a:buFont typeface="Courier New" panose="02070309020205020404" pitchFamily="49" charset="0"/>
              <a:buChar char="o"/>
            </a:pPr>
            <a:r>
              <a:rPr lang="pt-PT" dirty="0"/>
              <a:t>Existem métodos provisórios quando os escolhidos não estão disponíveis</a:t>
            </a:r>
          </a:p>
          <a:p>
            <a:pPr marL="685800" indent="-685800">
              <a:buFont typeface="Courier New" panose="02070309020205020404" pitchFamily="49" charset="0"/>
              <a:buChar char="o"/>
            </a:pPr>
            <a:r>
              <a:rPr lang="pt-PT" dirty="0"/>
              <a:t>Diferentes quadros do pessoal de saúde podem prestar os serviços de </a:t>
            </a:r>
            <a:r>
              <a:rPr lang="pt-PT" dirty="0" err="1"/>
              <a:t>contracepção</a:t>
            </a:r>
            <a:endParaRPr lang="pt-PT" dirty="0"/>
          </a:p>
        </p:txBody>
      </p:sp>
      <p:sp>
        <p:nvSpPr>
          <p:cNvPr id="3" name="Title 2">
            <a:extLst>
              <a:ext uri="{FF2B5EF4-FFF2-40B4-BE49-F238E27FC236}">
                <a16:creationId xmlns:a16="http://schemas.microsoft.com/office/drawing/2014/main" id="{AEC7CF33-B9E1-43FF-906D-345B30D8265F}"/>
              </a:ext>
            </a:extLst>
          </p:cNvPr>
          <p:cNvSpPr>
            <a:spLocks noGrp="1"/>
          </p:cNvSpPr>
          <p:nvPr>
            <p:ph type="ctrTitle"/>
          </p:nvPr>
        </p:nvSpPr>
        <p:spPr>
          <a:xfrm>
            <a:off x="450850" y="829012"/>
            <a:ext cx="19202400" cy="923330"/>
          </a:xfrm>
        </p:spPr>
        <p:txBody>
          <a:bodyPr/>
          <a:lstStyle/>
          <a:p>
            <a:r>
              <a:rPr lang="pt-PT" sz="6000" dirty="0"/>
              <a:t>Modelo de prestação de serviços preferido</a:t>
            </a:r>
          </a:p>
        </p:txBody>
      </p:sp>
    </p:spTree>
    <p:extLst>
      <p:ext uri="{BB962C8B-B14F-4D97-AF65-F5344CB8AC3E}">
        <p14:creationId xmlns:p14="http://schemas.microsoft.com/office/powerpoint/2010/main" val="1237395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2B1A76-47AA-432D-B276-D39B2AB5B0BD}"/>
              </a:ext>
            </a:extLst>
          </p:cNvPr>
          <p:cNvSpPr>
            <a:spLocks noGrp="1"/>
          </p:cNvSpPr>
          <p:nvPr>
            <p:ph sz="quarter" idx="10"/>
          </p:nvPr>
        </p:nvSpPr>
        <p:spPr>
          <a:xfrm>
            <a:off x="2889250" y="3571498"/>
            <a:ext cx="14630400" cy="5816977"/>
          </a:xfrm>
        </p:spPr>
        <p:txBody>
          <a:bodyPr/>
          <a:lstStyle/>
          <a:p>
            <a:r>
              <a:rPr lang="pt-PT" dirty="0"/>
              <a:t>De preferência:</a:t>
            </a:r>
          </a:p>
          <a:p>
            <a:pPr marL="685800" indent="-685800">
              <a:buFont typeface="Courier New" panose="02070309020205020404" pitchFamily="49" charset="0"/>
              <a:buChar char="o"/>
            </a:pPr>
            <a:r>
              <a:rPr lang="pt-PT" dirty="0"/>
              <a:t>Antes e imediatamente após o procedimento de esvaziamento intra-uterino</a:t>
            </a:r>
            <a:br>
              <a:rPr lang="pt-PT" dirty="0"/>
            </a:br>
            <a:endParaRPr lang="pt-PT" dirty="0"/>
          </a:p>
          <a:p>
            <a:r>
              <a:rPr lang="pt-PT" dirty="0"/>
              <a:t>Caso contrário:</a:t>
            </a:r>
          </a:p>
          <a:p>
            <a:pPr marL="685800" indent="-685800">
              <a:buFont typeface="Courier New" panose="02070309020205020404" pitchFamily="49" charset="0"/>
              <a:buChar char="o"/>
            </a:pPr>
            <a:r>
              <a:rPr lang="pt-PT" dirty="0"/>
              <a:t>Na consulta de controlo, se agendada</a:t>
            </a:r>
          </a:p>
        </p:txBody>
      </p:sp>
      <p:sp>
        <p:nvSpPr>
          <p:cNvPr id="3" name="Title 2">
            <a:extLst>
              <a:ext uri="{FF2B5EF4-FFF2-40B4-BE49-F238E27FC236}">
                <a16:creationId xmlns:a16="http://schemas.microsoft.com/office/drawing/2014/main" id="{5E65656C-CA07-400C-BC73-CB5355491C39}"/>
              </a:ext>
            </a:extLst>
          </p:cNvPr>
          <p:cNvSpPr>
            <a:spLocks noGrp="1"/>
          </p:cNvSpPr>
          <p:nvPr>
            <p:ph type="ctrTitle"/>
          </p:nvPr>
        </p:nvSpPr>
        <p:spPr>
          <a:xfrm>
            <a:off x="1670050" y="367348"/>
            <a:ext cx="16840199" cy="1846659"/>
          </a:xfrm>
        </p:spPr>
        <p:txBody>
          <a:bodyPr/>
          <a:lstStyle/>
          <a:p>
            <a:r>
              <a:rPr lang="pt-PT" sz="6000" dirty="0"/>
              <a:t>Momentos do aconselhamento sobre contracepção </a:t>
            </a:r>
          </a:p>
        </p:txBody>
      </p:sp>
    </p:spTree>
    <p:extLst>
      <p:ext uri="{BB962C8B-B14F-4D97-AF65-F5344CB8AC3E}">
        <p14:creationId xmlns:p14="http://schemas.microsoft.com/office/powerpoint/2010/main" val="4278751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229EE-F960-4741-BB87-8AD30CED659E}"/>
              </a:ext>
            </a:extLst>
          </p:cNvPr>
          <p:cNvSpPr>
            <a:spLocks noGrp="1"/>
          </p:cNvSpPr>
          <p:nvPr>
            <p:ph sz="quarter" idx="10"/>
          </p:nvPr>
        </p:nvSpPr>
        <p:spPr>
          <a:xfrm>
            <a:off x="2736850" y="3751699"/>
            <a:ext cx="14630400" cy="6093976"/>
          </a:xfrm>
        </p:spPr>
        <p:txBody>
          <a:bodyPr/>
          <a:lstStyle/>
          <a:p>
            <a:pPr marL="685800" indent="-685800">
              <a:buFont typeface="Courier New" panose="02070309020205020404" pitchFamily="49" charset="0"/>
              <a:buChar char="o"/>
            </a:pPr>
            <a:r>
              <a:rPr lang="pt-PT" dirty="0"/>
              <a:t>Uma mulher pode voltar a ficar grávida muito rapidamente após um aborto</a:t>
            </a:r>
          </a:p>
          <a:p>
            <a:pPr marL="685800" indent="-685800">
              <a:buFont typeface="Courier New" panose="02070309020205020404" pitchFamily="49" charset="0"/>
              <a:buChar char="o"/>
            </a:pPr>
            <a:r>
              <a:rPr lang="pt-PT" dirty="0"/>
              <a:t>No geral, todos os métodos de contracepção podem ser usados imediatamente após o aborto</a:t>
            </a:r>
          </a:p>
          <a:p>
            <a:pPr marL="685800" indent="-685800">
              <a:buFont typeface="Courier New" panose="02070309020205020404" pitchFamily="49" charset="0"/>
              <a:buChar char="o"/>
            </a:pPr>
            <a:r>
              <a:rPr lang="pt-PT" dirty="0"/>
              <a:t>Certifique-se de que as mulheres saibam onde ir para obter serviços de contracepção incluindo contracepção de emergência</a:t>
            </a:r>
            <a:endParaRPr lang="en-US" dirty="0"/>
          </a:p>
        </p:txBody>
      </p:sp>
      <p:sp>
        <p:nvSpPr>
          <p:cNvPr id="3" name="Title 2">
            <a:extLst>
              <a:ext uri="{FF2B5EF4-FFF2-40B4-BE49-F238E27FC236}">
                <a16:creationId xmlns:a16="http://schemas.microsoft.com/office/drawing/2014/main" id="{39EC2B3F-CEC2-4B81-B501-27F7FDD0BB79}"/>
              </a:ext>
            </a:extLst>
          </p:cNvPr>
          <p:cNvSpPr>
            <a:spLocks noGrp="1"/>
          </p:cNvSpPr>
          <p:nvPr>
            <p:ph type="ctrTitle"/>
          </p:nvPr>
        </p:nvSpPr>
        <p:spPr>
          <a:xfrm>
            <a:off x="2736850" y="367348"/>
            <a:ext cx="14630400" cy="1846659"/>
          </a:xfrm>
        </p:spPr>
        <p:txBody>
          <a:bodyPr/>
          <a:lstStyle/>
          <a:p>
            <a:r>
              <a:rPr lang="pt-PT" sz="6000" dirty="0"/>
              <a:t>Mensagens-chave sobre contracepção pós-aborto</a:t>
            </a:r>
            <a:endParaRPr lang="en-US" sz="6000" dirty="0"/>
          </a:p>
        </p:txBody>
      </p:sp>
    </p:spTree>
    <p:extLst>
      <p:ext uri="{BB962C8B-B14F-4D97-AF65-F5344CB8AC3E}">
        <p14:creationId xmlns:p14="http://schemas.microsoft.com/office/powerpoint/2010/main" val="4106671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C374A7-775B-4987-B230-0DDBA0B94590}"/>
              </a:ext>
            </a:extLst>
          </p:cNvPr>
          <p:cNvSpPr>
            <a:spLocks noGrp="1"/>
          </p:cNvSpPr>
          <p:nvPr>
            <p:ph type="body" sz="quarter" idx="10"/>
          </p:nvPr>
        </p:nvSpPr>
        <p:spPr>
          <a:xfrm>
            <a:off x="2393950" y="1152292"/>
            <a:ext cx="15316200" cy="8925520"/>
          </a:xfrm>
        </p:spPr>
        <p:txBody>
          <a:bodyPr/>
          <a:lstStyle/>
          <a:p>
            <a:pPr algn="l"/>
            <a:r>
              <a:rPr lang="pt-PT" sz="6000" dirty="0"/>
              <a:t>Se uma mulher dirigir-se ao hospital com um aborto completo, nós já falhamos uma vez por não ajudá-la a prevenir a gravidez indesejada ou extemporânea. Se ela abandonar a unidade sanitária sem receber meios de evitar outra gravidez indesejada no futuro, </a:t>
            </a:r>
            <a:r>
              <a:rPr lang="pt-PT" sz="6000" b="1" dirty="0"/>
              <a:t>então falhámos novamente com ela</a:t>
            </a:r>
            <a:r>
              <a:rPr lang="en-US" sz="6000" dirty="0"/>
              <a:t>.</a:t>
            </a:r>
          </a:p>
          <a:p>
            <a:pPr algn="l"/>
            <a:endParaRPr lang="en-US" sz="6000" dirty="0"/>
          </a:p>
          <a:p>
            <a:pPr algn="r"/>
            <a:r>
              <a:rPr lang="en-US" sz="4000" i="1" dirty="0"/>
              <a:t>- Cynthia Steele Verme, </a:t>
            </a:r>
            <a:r>
              <a:rPr lang="en-US" sz="4000" i="1" dirty="0" err="1"/>
              <a:t>Serviços</a:t>
            </a:r>
            <a:r>
              <a:rPr lang="en-US" sz="4000" i="1" dirty="0"/>
              <a:t> </a:t>
            </a:r>
            <a:r>
              <a:rPr lang="pt-PT" sz="4000" i="1" dirty="0"/>
              <a:t>Pós-Aborto</a:t>
            </a:r>
            <a:endParaRPr lang="en-US" sz="4000" i="1" dirty="0"/>
          </a:p>
        </p:txBody>
      </p:sp>
    </p:spTree>
    <p:extLst>
      <p:ext uri="{BB962C8B-B14F-4D97-AF65-F5344CB8AC3E}">
        <p14:creationId xmlns:p14="http://schemas.microsoft.com/office/powerpoint/2010/main" val="3638693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7EF274-F10B-4B72-A66A-4C482F5F1C67}"/>
              </a:ext>
            </a:extLst>
          </p:cNvPr>
          <p:cNvSpPr>
            <a:spLocks noGrp="1"/>
          </p:cNvSpPr>
          <p:nvPr>
            <p:ph sz="quarter" idx="10"/>
          </p:nvPr>
        </p:nvSpPr>
        <p:spPr>
          <a:xfrm>
            <a:off x="755650" y="3149064"/>
            <a:ext cx="19043650" cy="8263801"/>
          </a:xfrm>
        </p:spPr>
        <p:txBody>
          <a:bodyPr/>
          <a:lstStyle/>
          <a:p>
            <a:r>
              <a:rPr lang="pt-PT" dirty="0"/>
              <a:t>Inclui:</a:t>
            </a:r>
          </a:p>
          <a:p>
            <a:pPr marL="685800" indent="-685800">
              <a:spcAft>
                <a:spcPts val="600"/>
              </a:spcAft>
              <a:buFont typeface="Courier New" panose="02070309020205020404" pitchFamily="49" charset="0"/>
              <a:buChar char="o"/>
            </a:pPr>
            <a:r>
              <a:rPr lang="pt-PT" dirty="0"/>
              <a:t>Escolher um método de forma voluntária, sem coerção ou pressão</a:t>
            </a:r>
          </a:p>
          <a:p>
            <a:pPr marL="685800" indent="-685800">
              <a:spcAft>
                <a:spcPts val="600"/>
              </a:spcAft>
              <a:buFont typeface="Courier New" panose="02070309020205020404" pitchFamily="49" charset="0"/>
              <a:buChar char="o"/>
            </a:pPr>
            <a:r>
              <a:rPr lang="pt-PT" dirty="0"/>
              <a:t>Escolher a partir de uma ampla gama de métodos</a:t>
            </a:r>
          </a:p>
          <a:p>
            <a:pPr marL="685800" indent="-685800">
              <a:buFont typeface="Courier New" panose="02070309020205020404" pitchFamily="49" charset="0"/>
              <a:buChar char="o"/>
            </a:pPr>
            <a:r>
              <a:rPr lang="pt-PT" dirty="0"/>
              <a:t>Perceber os benefícios e riscos de cada método</a:t>
            </a:r>
          </a:p>
          <a:p>
            <a:r>
              <a:rPr lang="pt-PT" dirty="0"/>
              <a:t>Consentimento informado é:</a:t>
            </a:r>
          </a:p>
          <a:p>
            <a:pPr marL="685800" indent="-685800">
              <a:spcAft>
                <a:spcPts val="600"/>
              </a:spcAft>
              <a:buFont typeface="Courier New" panose="02070309020205020404" pitchFamily="49" charset="0"/>
              <a:buChar char="o"/>
            </a:pPr>
            <a:r>
              <a:rPr lang="pt-PT" dirty="0"/>
              <a:t>Obtido antes da escolha do método</a:t>
            </a:r>
          </a:p>
          <a:p>
            <a:pPr marL="685800" indent="-685800">
              <a:spcAft>
                <a:spcPts val="600"/>
              </a:spcAft>
              <a:buFont typeface="Courier New" panose="02070309020205020404" pitchFamily="49" charset="0"/>
              <a:buChar char="o"/>
            </a:pPr>
            <a:r>
              <a:rPr lang="pt-PT" dirty="0"/>
              <a:t>Principalmente importante para métodos permanentes (irreversíveis) como a esterilização</a:t>
            </a:r>
          </a:p>
        </p:txBody>
      </p:sp>
      <p:sp>
        <p:nvSpPr>
          <p:cNvPr id="3" name="Title 2">
            <a:extLst>
              <a:ext uri="{FF2B5EF4-FFF2-40B4-BE49-F238E27FC236}">
                <a16:creationId xmlns:a16="http://schemas.microsoft.com/office/drawing/2014/main" id="{5053B2B8-B6C9-4882-BC70-16026F702E0E}"/>
              </a:ext>
            </a:extLst>
          </p:cNvPr>
          <p:cNvSpPr>
            <a:spLocks noGrp="1"/>
          </p:cNvSpPr>
          <p:nvPr>
            <p:ph type="ctrTitle"/>
          </p:nvPr>
        </p:nvSpPr>
        <p:spPr>
          <a:xfrm>
            <a:off x="2736850" y="829012"/>
            <a:ext cx="14630400" cy="923330"/>
          </a:xfrm>
        </p:spPr>
        <p:txBody>
          <a:bodyPr/>
          <a:lstStyle/>
          <a:p>
            <a:r>
              <a:rPr lang="pt-PT" sz="6000" dirty="0"/>
              <a:t>Escolha informada</a:t>
            </a:r>
          </a:p>
        </p:txBody>
      </p:sp>
    </p:spTree>
    <p:extLst>
      <p:ext uri="{BB962C8B-B14F-4D97-AF65-F5344CB8AC3E}">
        <p14:creationId xmlns:p14="http://schemas.microsoft.com/office/powerpoint/2010/main" val="254630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CA804B-CA7A-4895-93DF-C14511B8A95A}"/>
              </a:ext>
            </a:extLst>
          </p:cNvPr>
          <p:cNvSpPr>
            <a:spLocks noGrp="1"/>
          </p:cNvSpPr>
          <p:nvPr>
            <p:ph type="ctrTitle"/>
          </p:nvPr>
        </p:nvSpPr>
        <p:spPr>
          <a:xfrm>
            <a:off x="298450" y="829012"/>
            <a:ext cx="19431000" cy="923330"/>
          </a:xfrm>
        </p:spPr>
        <p:txBody>
          <a:bodyPr/>
          <a:lstStyle/>
          <a:p>
            <a:r>
              <a:rPr lang="pt-PT" sz="6000" dirty="0"/>
              <a:t>Contracepção pós-aborto medicamentoso</a:t>
            </a:r>
          </a:p>
        </p:txBody>
      </p:sp>
      <p:graphicFrame>
        <p:nvGraphicFramePr>
          <p:cNvPr id="4" name="Content Placeholder 4">
            <a:extLst>
              <a:ext uri="{FF2B5EF4-FFF2-40B4-BE49-F238E27FC236}">
                <a16:creationId xmlns:a16="http://schemas.microsoft.com/office/drawing/2014/main" id="{324052D3-B9EF-4857-BA31-2D4B25C07120}"/>
              </a:ext>
            </a:extLst>
          </p:cNvPr>
          <p:cNvGraphicFramePr>
            <a:graphicFrameLocks/>
          </p:cNvGraphicFramePr>
          <p:nvPr>
            <p:extLst>
              <p:ext uri="{D42A27DB-BD31-4B8C-83A1-F6EECF244321}">
                <p14:modId xmlns:p14="http://schemas.microsoft.com/office/powerpoint/2010/main" val="2156801291"/>
              </p:ext>
            </p:extLst>
          </p:nvPr>
        </p:nvGraphicFramePr>
        <p:xfrm>
          <a:off x="1898650" y="3749675"/>
          <a:ext cx="16365676" cy="6400800"/>
        </p:xfrm>
        <a:graphic>
          <a:graphicData uri="http://schemas.openxmlformats.org/drawingml/2006/table">
            <a:tbl>
              <a:tblPr firstRow="1" bandRow="1">
                <a:tableStyleId>{5C22544A-7EE6-4342-B048-85BDC9FD1C3A}</a:tableStyleId>
              </a:tblPr>
              <a:tblGrid>
                <a:gridCol w="8182838">
                  <a:extLst>
                    <a:ext uri="{9D8B030D-6E8A-4147-A177-3AD203B41FA5}">
                      <a16:colId xmlns:a16="http://schemas.microsoft.com/office/drawing/2014/main" val="20000"/>
                    </a:ext>
                  </a:extLst>
                </a:gridCol>
                <a:gridCol w="8182838">
                  <a:extLst>
                    <a:ext uri="{9D8B030D-6E8A-4147-A177-3AD203B41FA5}">
                      <a16:colId xmlns:a16="http://schemas.microsoft.com/office/drawing/2014/main" val="20001"/>
                    </a:ext>
                  </a:extLst>
                </a:gridCol>
              </a:tblGrid>
              <a:tr h="913751">
                <a:tc>
                  <a:txBody>
                    <a:bodyPr/>
                    <a:lstStyle/>
                    <a:p>
                      <a:r>
                        <a:rPr lang="pt-PT" sz="4800" noProof="0" dirty="0"/>
                        <a:t>Método</a:t>
                      </a:r>
                    </a:p>
                  </a:txBody>
                  <a:tcPr marL="370544" marR="370544" marT="90921" marB="90921"/>
                </a:tc>
                <a:tc>
                  <a:txBody>
                    <a:bodyPr/>
                    <a:lstStyle/>
                    <a:p>
                      <a:r>
                        <a:rPr lang="pt-PT" sz="4800" noProof="0"/>
                        <a:t>Quando</a:t>
                      </a:r>
                      <a:r>
                        <a:rPr lang="pt-PT" sz="4800" baseline="0" noProof="0"/>
                        <a:t> iniciar</a:t>
                      </a:r>
                      <a:endParaRPr lang="pt-PT" sz="4800" noProof="0"/>
                    </a:p>
                  </a:txBody>
                  <a:tcPr marL="370544" marR="370544" marT="90921" marB="90921"/>
                </a:tc>
                <a:extLst>
                  <a:ext uri="{0D108BD9-81ED-4DB2-BD59-A6C34878D82A}">
                    <a16:rowId xmlns:a16="http://schemas.microsoft.com/office/drawing/2014/main" val="10000"/>
                  </a:ext>
                </a:extLst>
              </a:tr>
              <a:tr h="2377570">
                <a:tc>
                  <a:txBody>
                    <a:bodyPr/>
                    <a:lstStyle/>
                    <a:p>
                      <a:pPr marL="285750" indent="-285750">
                        <a:buFont typeface="Arial" pitchFamily="34" charset="0"/>
                        <a:buChar char="•"/>
                      </a:pPr>
                      <a:r>
                        <a:rPr lang="pt-PT" sz="4800" noProof="0"/>
                        <a:t>Métodos hormonais: pílulas, </a:t>
                      </a:r>
                      <a:r>
                        <a:rPr lang="pt-PT" sz="4800" noProof="0">
                          <a:solidFill>
                            <a:schemeClr val="tx1"/>
                          </a:solidFill>
                        </a:rPr>
                        <a:t>adesivo, anel vaginal, </a:t>
                      </a:r>
                      <a:r>
                        <a:rPr lang="pt-PT" sz="4800" noProof="0"/>
                        <a:t>injectáveis e implantes</a:t>
                      </a:r>
                    </a:p>
                  </a:txBody>
                  <a:tcPr marL="370544" marR="370544" marT="90921" marB="90921"/>
                </a:tc>
                <a:tc>
                  <a:txBody>
                    <a:bodyPr/>
                    <a:lstStyle/>
                    <a:p>
                      <a:r>
                        <a:rPr lang="pt-PT" sz="4800" baseline="0" noProof="0"/>
                        <a:t>Com a primeira </a:t>
                      </a:r>
                      <a:r>
                        <a:rPr lang="pt-PT" sz="4800" noProof="0"/>
                        <a:t>pílula</a:t>
                      </a:r>
                      <a:r>
                        <a:rPr lang="pt-PT" sz="4800" baseline="0" noProof="0"/>
                        <a:t> de aborto medicamentoso</a:t>
                      </a:r>
                      <a:endParaRPr lang="pt-PT" sz="4800" noProof="0"/>
                    </a:p>
                  </a:txBody>
                  <a:tcPr marL="370544" marR="370544" marT="90921" marB="90921"/>
                </a:tc>
                <a:extLst>
                  <a:ext uri="{0D108BD9-81ED-4DB2-BD59-A6C34878D82A}">
                    <a16:rowId xmlns:a16="http://schemas.microsoft.com/office/drawing/2014/main" val="10001"/>
                  </a:ext>
                </a:extLst>
              </a:tr>
              <a:tr h="3109479">
                <a:tc>
                  <a:txBody>
                    <a:bodyPr/>
                    <a:lstStyle/>
                    <a:p>
                      <a:pPr marL="285750" indent="-285750">
                        <a:buFont typeface="Arial" pitchFamily="34" charset="0"/>
                        <a:buChar char="•"/>
                      </a:pPr>
                      <a:r>
                        <a:rPr lang="pt-PT" sz="4800" noProof="0" dirty="0"/>
                        <a:t> DIU</a:t>
                      </a:r>
                    </a:p>
                    <a:p>
                      <a:pPr marL="285750" indent="-285750">
                        <a:buFont typeface="Arial" pitchFamily="34" charset="0"/>
                        <a:buChar char="•"/>
                      </a:pPr>
                      <a:r>
                        <a:rPr lang="pt-PT" sz="4800" noProof="0" dirty="0"/>
                        <a:t> Esterilização feminina</a:t>
                      </a:r>
                    </a:p>
                  </a:txBody>
                  <a:tcPr marL="370544" marR="370544" marT="90921" marB="909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4800" noProof="0" dirty="0"/>
                        <a:t>Quando for suficientemente certo que a mulher não está mais grávida (dentro de 5-7 dias)</a:t>
                      </a:r>
                    </a:p>
                  </a:txBody>
                  <a:tcPr marL="370544" marR="370544" marT="90921" marB="90921"/>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1154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1846659"/>
          </a:xfrm>
        </p:spPr>
        <p:txBody>
          <a:bodyPr/>
          <a:lstStyle/>
          <a:p>
            <a:pPr lvl="0"/>
            <a:r>
              <a:rPr lang="pt-PT" sz="6000" dirty="0"/>
              <a:t>MÓDULO </a:t>
            </a:r>
            <a:r>
              <a:rPr lang="en-US" sz="6000" dirty="0"/>
              <a:t>1: </a:t>
            </a:r>
            <a:r>
              <a:rPr lang="pt-PT" sz="6000" dirty="0"/>
              <a:t>Visão geral e princípios fundamentais</a:t>
            </a:r>
            <a:br>
              <a:rPr lang="pt-PT" sz="6000" dirty="0"/>
            </a:br>
            <a:endParaRPr lang="en-US" sz="6000" dirty="0"/>
          </a:p>
        </p:txBody>
      </p:sp>
    </p:spTree>
    <p:extLst>
      <p:ext uri="{BB962C8B-B14F-4D97-AF65-F5344CB8AC3E}">
        <p14:creationId xmlns:p14="http://schemas.microsoft.com/office/powerpoint/2010/main" val="4000565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3E9F22-609E-4876-A16B-B16258C6786B}"/>
              </a:ext>
            </a:extLst>
          </p:cNvPr>
          <p:cNvSpPr>
            <a:spLocks noGrp="1"/>
          </p:cNvSpPr>
          <p:nvPr>
            <p:ph sz="quarter" idx="10"/>
          </p:nvPr>
        </p:nvSpPr>
        <p:spPr>
          <a:xfrm>
            <a:off x="3879850" y="8343745"/>
            <a:ext cx="12344400" cy="2123658"/>
          </a:xfrm>
        </p:spPr>
        <p:txBody>
          <a:bodyPr/>
          <a:lstStyle/>
          <a:p>
            <a:r>
              <a:rPr lang="pt-PT" sz="3600" b="1" dirty="0">
                <a:solidFill>
                  <a:schemeClr val="accent1"/>
                </a:solidFill>
              </a:rPr>
              <a:t>Aspiração </a:t>
            </a:r>
            <a:r>
              <a:rPr lang="pt-PT" sz="3600" b="1" dirty="0" err="1">
                <a:solidFill>
                  <a:schemeClr val="accent1"/>
                </a:solidFill>
              </a:rPr>
              <a:t>intra-uterina</a:t>
            </a:r>
            <a:r>
              <a:rPr lang="pt-PT" sz="3600" b="1" dirty="0">
                <a:solidFill>
                  <a:schemeClr val="accent1"/>
                </a:solidFill>
              </a:rPr>
              <a:t> com complicações: </a:t>
            </a:r>
            <a:r>
              <a:rPr lang="pt-PT" sz="3600" b="1" dirty="0" err="1">
                <a:solidFill>
                  <a:schemeClr val="accent1"/>
                </a:solidFill>
              </a:rPr>
              <a:t>infecção</a:t>
            </a:r>
            <a:endParaRPr lang="pt-PT" sz="3600" b="1" dirty="0">
              <a:solidFill>
                <a:schemeClr val="accent1"/>
              </a:solidFill>
            </a:endParaRPr>
          </a:p>
          <a:p>
            <a:pPr marL="685800" indent="-685800">
              <a:buFont typeface="Courier New" panose="02070309020205020404" pitchFamily="49" charset="0"/>
              <a:buChar char="o"/>
            </a:pPr>
            <a:r>
              <a:rPr lang="pt-PT" sz="3600" dirty="0"/>
              <a:t>DIU e esterilização apropriados quando a </a:t>
            </a:r>
            <a:r>
              <a:rPr lang="pt-PT" sz="3600" dirty="0" err="1"/>
              <a:t>infecção</a:t>
            </a:r>
            <a:r>
              <a:rPr lang="pt-PT" sz="3600" dirty="0"/>
              <a:t> for resolvida</a:t>
            </a:r>
          </a:p>
        </p:txBody>
      </p:sp>
      <p:sp>
        <p:nvSpPr>
          <p:cNvPr id="3" name="Title 2">
            <a:extLst>
              <a:ext uri="{FF2B5EF4-FFF2-40B4-BE49-F238E27FC236}">
                <a16:creationId xmlns:a16="http://schemas.microsoft.com/office/drawing/2014/main" id="{69D9CFBA-A27E-41EC-9683-5DF2CC34BCD4}"/>
              </a:ext>
            </a:extLst>
          </p:cNvPr>
          <p:cNvSpPr>
            <a:spLocks noGrp="1"/>
          </p:cNvSpPr>
          <p:nvPr>
            <p:ph type="ctrTitle"/>
          </p:nvPr>
        </p:nvSpPr>
        <p:spPr>
          <a:xfrm>
            <a:off x="146050" y="829012"/>
            <a:ext cx="19735800" cy="923330"/>
          </a:xfrm>
        </p:spPr>
        <p:txBody>
          <a:bodyPr/>
          <a:lstStyle/>
          <a:p>
            <a:r>
              <a:rPr lang="pt-PT" sz="6000" dirty="0"/>
              <a:t>Contracepção após aspiração intra-uterina</a:t>
            </a:r>
          </a:p>
        </p:txBody>
      </p:sp>
      <p:graphicFrame>
        <p:nvGraphicFramePr>
          <p:cNvPr id="4" name="Content Placeholder 4">
            <a:extLst>
              <a:ext uri="{FF2B5EF4-FFF2-40B4-BE49-F238E27FC236}">
                <a16:creationId xmlns:a16="http://schemas.microsoft.com/office/drawing/2014/main" id="{0184467B-1A61-44AD-B027-4F8AF5EEBC54}"/>
              </a:ext>
            </a:extLst>
          </p:cNvPr>
          <p:cNvGraphicFramePr>
            <a:graphicFrameLocks/>
          </p:cNvGraphicFramePr>
          <p:nvPr>
            <p:extLst>
              <p:ext uri="{D42A27DB-BD31-4B8C-83A1-F6EECF244321}">
                <p14:modId xmlns:p14="http://schemas.microsoft.com/office/powerpoint/2010/main" val="4195687522"/>
              </p:ext>
            </p:extLst>
          </p:nvPr>
        </p:nvGraphicFramePr>
        <p:xfrm>
          <a:off x="3879850" y="2987676"/>
          <a:ext cx="12344400" cy="4933711"/>
        </p:xfrm>
        <a:graphic>
          <a:graphicData uri="http://schemas.openxmlformats.org/drawingml/2006/table">
            <a:tbl>
              <a:tblPr firstRow="1" bandRow="1">
                <a:tableStyleId>{5C22544A-7EE6-4342-B048-85BDC9FD1C3A}</a:tableStyleId>
              </a:tblPr>
              <a:tblGrid>
                <a:gridCol w="61722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643133">
                <a:tc>
                  <a:txBody>
                    <a:bodyPr/>
                    <a:lstStyle/>
                    <a:p>
                      <a:r>
                        <a:rPr lang="pt-PT" sz="3600" noProof="0" dirty="0"/>
                        <a:t>Método</a:t>
                      </a:r>
                    </a:p>
                  </a:txBody>
                  <a:tcPr marL="279496" marR="279496" marT="68580" marB="68580"/>
                </a:tc>
                <a:tc>
                  <a:txBody>
                    <a:bodyPr/>
                    <a:lstStyle/>
                    <a:p>
                      <a:r>
                        <a:rPr lang="pt-PT" sz="3600" noProof="0"/>
                        <a:t>Quando</a:t>
                      </a:r>
                      <a:r>
                        <a:rPr lang="pt-PT" sz="3600" baseline="0" noProof="0"/>
                        <a:t> iniciar</a:t>
                      </a:r>
                      <a:endParaRPr lang="pt-PT" sz="3600" noProof="0"/>
                    </a:p>
                  </a:txBody>
                  <a:tcPr marL="279496" marR="279496" marT="68580" marB="68580"/>
                </a:tc>
                <a:extLst>
                  <a:ext uri="{0D108BD9-81ED-4DB2-BD59-A6C34878D82A}">
                    <a16:rowId xmlns:a16="http://schemas.microsoft.com/office/drawing/2014/main" val="10000"/>
                  </a:ext>
                </a:extLst>
              </a:tr>
              <a:tr h="1916191">
                <a:tc>
                  <a:txBody>
                    <a:bodyPr/>
                    <a:lstStyle/>
                    <a:p>
                      <a:pPr marL="285750" indent="-285750">
                        <a:buFont typeface="Arial" pitchFamily="34" charset="0"/>
                        <a:buChar char="•"/>
                      </a:pPr>
                      <a:r>
                        <a:rPr lang="pt-PT" sz="3600" noProof="0" dirty="0"/>
                        <a:t>Métodos hormonais: pílulas, </a:t>
                      </a:r>
                      <a:r>
                        <a:rPr lang="pt-PT" sz="3600" noProof="0" dirty="0">
                          <a:solidFill>
                            <a:schemeClr val="tx1"/>
                          </a:solidFill>
                        </a:rPr>
                        <a:t>adesivo, anel vaginal, </a:t>
                      </a:r>
                      <a:r>
                        <a:rPr lang="pt-PT" sz="3600" noProof="0" dirty="0" err="1"/>
                        <a:t>injectáveis</a:t>
                      </a:r>
                      <a:r>
                        <a:rPr lang="pt-PT" sz="3600" noProof="0" dirty="0"/>
                        <a:t> e implantes</a:t>
                      </a:r>
                    </a:p>
                  </a:txBody>
                  <a:tcPr marL="279496" marR="279496" marT="68580" marB="68580"/>
                </a:tc>
                <a:tc>
                  <a:txBody>
                    <a:bodyPr/>
                    <a:lstStyle/>
                    <a:p>
                      <a:pPr>
                        <a:buNone/>
                      </a:pPr>
                      <a:r>
                        <a:rPr lang="pt-PT" sz="3600" noProof="0"/>
                        <a:t>Imediatamente após procedimento sem</a:t>
                      </a:r>
                      <a:r>
                        <a:rPr lang="pt-PT" sz="3600" baseline="0" noProof="0"/>
                        <a:t> complicação</a:t>
                      </a:r>
                      <a:endParaRPr lang="pt-PT" sz="3600" noProof="0"/>
                    </a:p>
                  </a:txBody>
                  <a:tcPr marL="279496" marR="279496" marT="68580" marB="68580"/>
                </a:tc>
                <a:extLst>
                  <a:ext uri="{0D108BD9-81ED-4DB2-BD59-A6C34878D82A}">
                    <a16:rowId xmlns:a16="http://schemas.microsoft.com/office/drawing/2014/main" val="10001"/>
                  </a:ext>
                </a:extLst>
              </a:tr>
              <a:tr h="2165075">
                <a:tc>
                  <a:txBody>
                    <a:bodyPr/>
                    <a:lstStyle/>
                    <a:p>
                      <a:pPr marL="285750" indent="-285750">
                        <a:buFont typeface="Arial" pitchFamily="34" charset="0"/>
                        <a:buChar char="•"/>
                      </a:pPr>
                      <a:r>
                        <a:rPr lang="pt-PT" sz="3600" noProof="0"/>
                        <a:t>DIU</a:t>
                      </a:r>
                    </a:p>
                    <a:p>
                      <a:pPr marL="285750" indent="-285750">
                        <a:buFont typeface="Arial" pitchFamily="34" charset="0"/>
                        <a:buChar char="•"/>
                      </a:pPr>
                      <a:r>
                        <a:rPr lang="pt-PT" sz="3600" noProof="0"/>
                        <a:t>Esterelização feminina</a:t>
                      </a:r>
                    </a:p>
                  </a:txBody>
                  <a:tcPr marL="279496" marR="279496" marT="68580" marB="6858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pt-PT" sz="3600" baseline="0" noProof="0" dirty="0"/>
                        <a:t>Inspeccione os produtos da concepção e comece a colocação do DIU ou implante </a:t>
                      </a:r>
                      <a:r>
                        <a:rPr lang="pt-PT" sz="3600" baseline="0" noProof="0" dirty="0" err="1"/>
                        <a:t>sub-dérmico</a:t>
                      </a:r>
                      <a:endParaRPr lang="pt-PT" sz="3600" noProof="0" dirty="0"/>
                    </a:p>
                  </a:txBody>
                  <a:tcPr marL="279496" marR="279496" marT="68580" marB="68580"/>
                </a:tc>
                <a:extLst>
                  <a:ext uri="{0D108BD9-81ED-4DB2-BD59-A6C34878D82A}">
                    <a16:rowId xmlns:a16="http://schemas.microsoft.com/office/drawing/2014/main" val="1474377126"/>
                  </a:ext>
                </a:extLst>
              </a:tr>
            </a:tbl>
          </a:graphicData>
        </a:graphic>
      </p:graphicFrame>
    </p:spTree>
    <p:extLst>
      <p:ext uri="{BB962C8B-B14F-4D97-AF65-F5344CB8AC3E}">
        <p14:creationId xmlns:p14="http://schemas.microsoft.com/office/powerpoint/2010/main" val="1208543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9007-39D7-4B53-80FF-79EEA828EB88}"/>
              </a:ext>
            </a:extLst>
          </p:cNvPr>
          <p:cNvSpPr>
            <a:spLocks noGrp="1"/>
          </p:cNvSpPr>
          <p:nvPr>
            <p:ph type="ctrTitle"/>
          </p:nvPr>
        </p:nvSpPr>
        <p:spPr>
          <a:xfrm>
            <a:off x="527050" y="8997057"/>
            <a:ext cx="19202400" cy="923330"/>
          </a:xfrm>
        </p:spPr>
        <p:txBody>
          <a:bodyPr/>
          <a:lstStyle/>
          <a:p>
            <a:r>
              <a:rPr lang="pt-PT" sz="6000" dirty="0"/>
              <a:t>MÓDULO 4:  Instrumentos do Ipas para AMIU </a:t>
            </a:r>
          </a:p>
        </p:txBody>
      </p:sp>
    </p:spTree>
    <p:extLst>
      <p:ext uri="{BB962C8B-B14F-4D97-AF65-F5344CB8AC3E}">
        <p14:creationId xmlns:p14="http://schemas.microsoft.com/office/powerpoint/2010/main" val="2914451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7E84F2-5587-4068-BE90-5307B7957246}"/>
              </a:ext>
            </a:extLst>
          </p:cNvPr>
          <p:cNvSpPr>
            <a:spLocks noGrp="1"/>
          </p:cNvSpPr>
          <p:nvPr>
            <p:ph sz="quarter" idx="10"/>
          </p:nvPr>
        </p:nvSpPr>
        <p:spPr>
          <a:xfrm>
            <a:off x="2051050" y="4226758"/>
            <a:ext cx="16002000" cy="3877985"/>
          </a:xfrm>
        </p:spPr>
        <p:txBody>
          <a:bodyPr/>
          <a:lstStyle/>
          <a:p>
            <a:pPr marL="685800" indent="-685800">
              <a:buFont typeface="Courier New" panose="02070309020205020404" pitchFamily="49" charset="0"/>
              <a:buChar char="o"/>
            </a:pPr>
            <a:r>
              <a:rPr lang="pt-PT" dirty="0"/>
              <a:t>Tecnologia apropriada centrada na mulher</a:t>
            </a:r>
          </a:p>
          <a:p>
            <a:pPr marL="685800" indent="-685800">
              <a:buFont typeface="Courier New" panose="02070309020205020404" pitchFamily="49" charset="0"/>
              <a:buChar char="o"/>
            </a:pPr>
            <a:r>
              <a:rPr lang="pt-PT" dirty="0"/>
              <a:t>Cuidados de aborto seguros e eficazes </a:t>
            </a:r>
          </a:p>
          <a:p>
            <a:pPr marL="685800" indent="-685800">
              <a:buFont typeface="Courier New" panose="02070309020205020404" pitchFamily="49" charset="0"/>
              <a:buChar char="o"/>
            </a:pPr>
            <a:r>
              <a:rPr lang="pt-PT" dirty="0"/>
              <a:t>Podem ser usados em locais remotos de prestação de serviços de saúde</a:t>
            </a:r>
          </a:p>
        </p:txBody>
      </p:sp>
      <p:sp>
        <p:nvSpPr>
          <p:cNvPr id="3" name="Title 2">
            <a:extLst>
              <a:ext uri="{FF2B5EF4-FFF2-40B4-BE49-F238E27FC236}">
                <a16:creationId xmlns:a16="http://schemas.microsoft.com/office/drawing/2014/main" id="{BFE0074D-26CC-4354-8E7B-6A71C451AE42}"/>
              </a:ext>
            </a:extLst>
          </p:cNvPr>
          <p:cNvSpPr>
            <a:spLocks noGrp="1"/>
          </p:cNvSpPr>
          <p:nvPr>
            <p:ph type="ctrTitle"/>
          </p:nvPr>
        </p:nvSpPr>
        <p:spPr>
          <a:xfrm>
            <a:off x="2736850" y="367348"/>
            <a:ext cx="14630400" cy="1846659"/>
          </a:xfrm>
        </p:spPr>
        <p:txBody>
          <a:bodyPr/>
          <a:lstStyle/>
          <a:p>
            <a:r>
              <a:rPr lang="pt-PT" sz="6000" dirty="0"/>
              <a:t>Aspirador Ipas AMIU Plus e cânulas Ipas EasyGrip® </a:t>
            </a:r>
          </a:p>
        </p:txBody>
      </p:sp>
    </p:spTree>
    <p:extLst>
      <p:ext uri="{BB962C8B-B14F-4D97-AF65-F5344CB8AC3E}">
        <p14:creationId xmlns:p14="http://schemas.microsoft.com/office/powerpoint/2010/main" val="1274958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C1E1A12-EE4B-40A5-B2AC-EA8752F27AA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Effect>
                      <a14:sharpenSoften amount="50000"/>
                    </a14:imgEffect>
                    <a14:imgEffect>
                      <a14:saturation sat="66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507847" y="-5147"/>
            <a:ext cx="15088405" cy="1129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38422B38-81E0-4C19-9EA2-75FEFB965F60}"/>
              </a:ext>
            </a:extLst>
          </p:cNvPr>
          <p:cNvSpPr>
            <a:spLocks noGrp="1"/>
          </p:cNvSpPr>
          <p:nvPr>
            <p:ph sz="quarter" idx="10"/>
          </p:nvPr>
        </p:nvSpPr>
        <p:spPr>
          <a:xfrm>
            <a:off x="4184650" y="2991425"/>
            <a:ext cx="11887200" cy="6555641"/>
          </a:xfrm>
        </p:spPr>
        <p:txBody>
          <a:bodyPr/>
          <a:lstStyle/>
          <a:p>
            <a:pPr marL="685800" indent="-685800">
              <a:buFont typeface="Courier New" panose="02070309020205020404" pitchFamily="49" charset="0"/>
              <a:buChar char="o"/>
            </a:pPr>
            <a:r>
              <a:rPr lang="pt-PT" dirty="0">
                <a:solidFill>
                  <a:schemeClr val="bg1"/>
                </a:solidFill>
              </a:rPr>
              <a:t>Caminho limpo de fluidos — sem espaço  para fluidos ficarem retidos</a:t>
            </a:r>
          </a:p>
          <a:p>
            <a:pPr marL="685800" indent="-685800">
              <a:buFont typeface="Courier New" panose="02070309020205020404" pitchFamily="49" charset="0"/>
              <a:buChar char="o"/>
            </a:pPr>
            <a:r>
              <a:rPr lang="pt-PT" dirty="0">
                <a:solidFill>
                  <a:schemeClr val="bg1"/>
                </a:solidFill>
              </a:rPr>
              <a:t>Todas as superfícies podem ser alcançadas para limpeza directa</a:t>
            </a:r>
          </a:p>
          <a:p>
            <a:pPr marL="685800" indent="-685800">
              <a:buFont typeface="Courier New" panose="02070309020205020404" pitchFamily="49" charset="0"/>
              <a:buChar char="o"/>
            </a:pPr>
            <a:r>
              <a:rPr lang="pt-PT" dirty="0">
                <a:solidFill>
                  <a:schemeClr val="bg1"/>
                </a:solidFill>
              </a:rPr>
              <a:t>Tolerante ao calor para limpeza</a:t>
            </a:r>
          </a:p>
          <a:p>
            <a:pPr marL="685800" indent="-685800">
              <a:buFont typeface="Courier New" panose="02070309020205020404" pitchFamily="49" charset="0"/>
              <a:buChar char="o"/>
            </a:pPr>
            <a:r>
              <a:rPr lang="pt-PT" dirty="0">
                <a:solidFill>
                  <a:schemeClr val="bg1"/>
                </a:solidFill>
              </a:rPr>
              <a:t>“Plásticos lubrificáveis” evitam a aderência ao dispositivo</a:t>
            </a:r>
          </a:p>
        </p:txBody>
      </p:sp>
      <p:sp>
        <p:nvSpPr>
          <p:cNvPr id="3" name="Title 2">
            <a:extLst>
              <a:ext uri="{FF2B5EF4-FFF2-40B4-BE49-F238E27FC236}">
                <a16:creationId xmlns:a16="http://schemas.microsoft.com/office/drawing/2014/main" id="{EB03FFEE-B700-4D1C-B730-5F65ABF80A40}"/>
              </a:ext>
            </a:extLst>
          </p:cNvPr>
          <p:cNvSpPr>
            <a:spLocks noGrp="1"/>
          </p:cNvSpPr>
          <p:nvPr>
            <p:ph type="ctrTitle"/>
          </p:nvPr>
        </p:nvSpPr>
        <p:spPr>
          <a:xfrm>
            <a:off x="2736850" y="214948"/>
            <a:ext cx="14630400" cy="1846659"/>
          </a:xfrm>
        </p:spPr>
        <p:txBody>
          <a:bodyPr/>
          <a:lstStyle/>
          <a:p>
            <a:r>
              <a:rPr lang="pt-PT" sz="6000" dirty="0">
                <a:solidFill>
                  <a:schemeClr val="bg1"/>
                </a:solidFill>
              </a:rPr>
              <a:t>Características de </a:t>
            </a:r>
            <a:r>
              <a:rPr lang="pt-PT" sz="6000" i="1" dirty="0">
                <a:solidFill>
                  <a:schemeClr val="bg1"/>
                </a:solidFill>
              </a:rPr>
              <a:t>Design</a:t>
            </a:r>
            <a:r>
              <a:rPr lang="pt-PT" sz="6000" dirty="0">
                <a:solidFill>
                  <a:schemeClr val="bg1"/>
                </a:solidFill>
              </a:rPr>
              <a:t> dos Instrumentos</a:t>
            </a:r>
          </a:p>
        </p:txBody>
      </p:sp>
    </p:spTree>
    <p:extLst>
      <p:ext uri="{BB962C8B-B14F-4D97-AF65-F5344CB8AC3E}">
        <p14:creationId xmlns:p14="http://schemas.microsoft.com/office/powerpoint/2010/main" val="1650860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23AEBD-FD7D-4658-84E7-26E2AB7F9E35}"/>
              </a:ext>
            </a:extLst>
          </p:cNvPr>
          <p:cNvSpPr>
            <a:spLocks noGrp="1"/>
          </p:cNvSpPr>
          <p:nvPr>
            <p:ph type="ctrTitle"/>
          </p:nvPr>
        </p:nvSpPr>
        <p:spPr>
          <a:xfrm>
            <a:off x="2736850" y="829012"/>
            <a:ext cx="14630400" cy="923330"/>
          </a:xfrm>
        </p:spPr>
        <p:txBody>
          <a:bodyPr/>
          <a:lstStyle/>
          <a:p>
            <a:r>
              <a:rPr lang="pt-PT" sz="6000" dirty="0"/>
              <a:t>Peças do aspirador desmontadas</a:t>
            </a:r>
          </a:p>
        </p:txBody>
      </p:sp>
      <p:pic>
        <p:nvPicPr>
          <p:cNvPr id="5" name="Picture 4" descr="Diagram&#10;&#10;Description automatically generated">
            <a:extLst>
              <a:ext uri="{FF2B5EF4-FFF2-40B4-BE49-F238E27FC236}">
                <a16:creationId xmlns:a16="http://schemas.microsoft.com/office/drawing/2014/main" id="{32EF9F99-0937-D247-94C7-444E9B516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643" y="2911475"/>
            <a:ext cx="10794813" cy="7705131"/>
          </a:xfrm>
          <a:prstGeom prst="rect">
            <a:avLst/>
          </a:prstGeom>
        </p:spPr>
      </p:pic>
    </p:spTree>
    <p:extLst>
      <p:ext uri="{BB962C8B-B14F-4D97-AF65-F5344CB8AC3E}">
        <p14:creationId xmlns:p14="http://schemas.microsoft.com/office/powerpoint/2010/main" val="2946446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2F6B-5A96-4B19-A3AC-5DFB4682783F}"/>
              </a:ext>
            </a:extLst>
          </p:cNvPr>
          <p:cNvSpPr>
            <a:spLocks noGrp="1"/>
          </p:cNvSpPr>
          <p:nvPr>
            <p:ph type="ctrTitle"/>
          </p:nvPr>
        </p:nvSpPr>
        <p:spPr>
          <a:xfrm>
            <a:off x="1289050" y="9074745"/>
            <a:ext cx="17088486" cy="923330"/>
          </a:xfrm>
        </p:spPr>
        <p:txBody>
          <a:bodyPr/>
          <a:lstStyle/>
          <a:p>
            <a:r>
              <a:rPr lang="pt-PT" sz="6000" dirty="0"/>
              <a:t>Perguntas?</a:t>
            </a:r>
          </a:p>
        </p:txBody>
      </p:sp>
    </p:spTree>
    <p:extLst>
      <p:ext uri="{BB962C8B-B14F-4D97-AF65-F5344CB8AC3E}">
        <p14:creationId xmlns:p14="http://schemas.microsoft.com/office/powerpoint/2010/main" val="4214710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307B9-576B-BA4D-A65D-3E3515E5CDE6}"/>
              </a:ext>
            </a:extLst>
          </p:cNvPr>
          <p:cNvSpPr txBox="1">
            <a:spLocks/>
          </p:cNvSpPr>
          <p:nvPr/>
        </p:nvSpPr>
        <p:spPr>
          <a:xfrm>
            <a:off x="2393950" y="2987675"/>
            <a:ext cx="15316200" cy="147732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9600" kern="0" dirty="0" err="1">
                <a:solidFill>
                  <a:schemeClr val="bg1"/>
                </a:solidFill>
                <a:latin typeface="Helvetica" pitchFamily="2" charset="0"/>
              </a:rPr>
              <a:t>Obrigado</a:t>
            </a:r>
            <a:r>
              <a:rPr lang="en-US" sz="9600" kern="0" dirty="0">
                <a:solidFill>
                  <a:schemeClr val="bg1"/>
                </a:solidFill>
                <a:latin typeface="Helvetica" pitchFamily="2" charset="0"/>
              </a:rPr>
              <a:t>!</a:t>
            </a:r>
          </a:p>
        </p:txBody>
      </p:sp>
      <p:pic>
        <p:nvPicPr>
          <p:cNvPr id="4" name="Picture 3" descr="Logo, company name&#10;&#10;Description automatically generated">
            <a:extLst>
              <a:ext uri="{FF2B5EF4-FFF2-40B4-BE49-F238E27FC236}">
                <a16:creationId xmlns:a16="http://schemas.microsoft.com/office/drawing/2014/main" id="{5AB9167D-362F-A541-BE2B-A0AFC48DE7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5375" y="8550275"/>
            <a:ext cx="2673350" cy="1307762"/>
          </a:xfrm>
          <a:prstGeom prst="rect">
            <a:avLst/>
          </a:prstGeom>
        </p:spPr>
      </p:pic>
    </p:spTree>
    <p:extLst>
      <p:ext uri="{BB962C8B-B14F-4D97-AF65-F5344CB8AC3E}">
        <p14:creationId xmlns:p14="http://schemas.microsoft.com/office/powerpoint/2010/main" val="3454153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9CD14C-3C88-4198-823D-7A15CEAB98FB}"/>
              </a:ext>
            </a:extLst>
          </p:cNvPr>
          <p:cNvSpPr>
            <a:spLocks noGrp="1"/>
          </p:cNvSpPr>
          <p:nvPr>
            <p:ph sz="quarter" idx="10"/>
          </p:nvPr>
        </p:nvSpPr>
        <p:spPr>
          <a:xfrm>
            <a:off x="1822450" y="2759075"/>
            <a:ext cx="16916400" cy="7017306"/>
          </a:xfrm>
        </p:spPr>
        <p:txBody>
          <a:bodyPr/>
          <a:lstStyle/>
          <a:p>
            <a:r>
              <a:rPr lang="pt-PT" sz="3600" dirty="0"/>
              <a:t>Organização Mundial da Saúde. (2012). </a:t>
            </a:r>
            <a:r>
              <a:rPr lang="pt-PT" sz="3600" i="1" dirty="0"/>
              <a:t>Abortamento seguro: orientação técnica e de políticas para sistemas de saúde (2a ed.).</a:t>
            </a:r>
            <a:r>
              <a:rPr lang="pt-PT" sz="3600" dirty="0"/>
              <a:t> Genebra: OMS. </a:t>
            </a:r>
            <a:r>
              <a:rPr lang="pt-PT" sz="3600" dirty="0">
                <a:hlinkClick r:id="rId3"/>
              </a:rPr>
              <a:t>https://apps.who.int/iris/bitstream/handle/10665/70914/9789248548437_por.pdf;jsessionid=7D4E5E3C5B53ACEA80D374BB1A6124B6?sequence=7</a:t>
            </a:r>
            <a:endParaRPr lang="pt-PT" sz="3600" dirty="0"/>
          </a:p>
          <a:p>
            <a:r>
              <a:rPr lang="pt-PT" sz="3600" dirty="0"/>
              <a:t>Organização Mundial da Saúde. (2014). </a:t>
            </a:r>
            <a:r>
              <a:rPr lang="pt-PT" sz="3600" i="1" dirty="0"/>
              <a:t>Clinical practice handbook for safe abortion.</a:t>
            </a:r>
            <a:r>
              <a:rPr lang="pt-PT" sz="3600" dirty="0"/>
              <a:t> Genebra: OMS. </a:t>
            </a:r>
            <a:r>
              <a:rPr lang="pt-PT" sz="3600" dirty="0">
                <a:hlinkClick r:id="rId4"/>
              </a:rPr>
              <a:t>http://www.who.int/reproductivehealth/publications/unsafe_abortion/clinical-practice-safe-abortion/en/</a:t>
            </a:r>
            <a:r>
              <a:rPr lang="pt-PT" sz="3600" dirty="0"/>
              <a:t> </a:t>
            </a:r>
          </a:p>
          <a:p>
            <a:r>
              <a:rPr lang="pt-PT" sz="3600" dirty="0"/>
              <a:t>Organização Mundial da Saúde. (2015). Health worker roles in providing safe abortion care and post-abortion contraception. Genebra: OMS. </a:t>
            </a:r>
            <a:br>
              <a:rPr lang="pt-PT" sz="3600" dirty="0"/>
            </a:br>
            <a:r>
              <a:rPr lang="pt-PT" sz="3600" dirty="0">
                <a:hlinkClick r:id="rId5"/>
              </a:rPr>
              <a:t>http://srhr.org/safeabortion/</a:t>
            </a:r>
            <a:r>
              <a:rPr lang="pt-PT" sz="3600" dirty="0"/>
              <a:t> </a:t>
            </a:r>
          </a:p>
        </p:txBody>
      </p:sp>
      <p:sp>
        <p:nvSpPr>
          <p:cNvPr id="3" name="Title 2">
            <a:extLst>
              <a:ext uri="{FF2B5EF4-FFF2-40B4-BE49-F238E27FC236}">
                <a16:creationId xmlns:a16="http://schemas.microsoft.com/office/drawing/2014/main" id="{7CDA2BA8-0A96-4334-97CA-9DE8A04B3EEB}"/>
              </a:ext>
            </a:extLst>
          </p:cNvPr>
          <p:cNvSpPr>
            <a:spLocks noGrp="1"/>
          </p:cNvSpPr>
          <p:nvPr>
            <p:ph type="ctrTitle"/>
          </p:nvPr>
        </p:nvSpPr>
        <p:spPr>
          <a:xfrm>
            <a:off x="450850" y="829012"/>
            <a:ext cx="19202400" cy="923330"/>
          </a:xfrm>
        </p:spPr>
        <p:txBody>
          <a:bodyPr/>
          <a:lstStyle/>
          <a:p>
            <a:r>
              <a:rPr lang="pt-PT" sz="6000"/>
              <a:t>Recursos sobre Orientações Técnicas</a:t>
            </a:r>
          </a:p>
        </p:txBody>
      </p:sp>
    </p:spTree>
    <p:extLst>
      <p:ext uri="{BB962C8B-B14F-4D97-AF65-F5344CB8AC3E}">
        <p14:creationId xmlns:p14="http://schemas.microsoft.com/office/powerpoint/2010/main" val="997291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E6067F-E6D7-4DE9-A9FD-514900B1E0C8}"/>
              </a:ext>
            </a:extLst>
          </p:cNvPr>
          <p:cNvSpPr>
            <a:spLocks noGrp="1"/>
          </p:cNvSpPr>
          <p:nvPr>
            <p:ph sz="quarter" idx="10"/>
          </p:nvPr>
        </p:nvSpPr>
        <p:spPr>
          <a:xfrm>
            <a:off x="1517650" y="3201154"/>
            <a:ext cx="16916400" cy="9048631"/>
          </a:xfrm>
        </p:spPr>
        <p:txBody>
          <a:bodyPr/>
          <a:lstStyle/>
          <a:p>
            <a:r>
              <a:rPr lang="pt-PT" sz="3600" dirty="0" err="1"/>
              <a:t>Inter-Agency</a:t>
            </a:r>
            <a:r>
              <a:rPr lang="pt-PT" sz="3600" dirty="0"/>
              <a:t> </a:t>
            </a:r>
            <a:r>
              <a:rPr lang="pt-PT" sz="3600" dirty="0" err="1"/>
              <a:t>Working</a:t>
            </a:r>
            <a:r>
              <a:rPr lang="pt-PT" sz="3600" dirty="0"/>
              <a:t> </a:t>
            </a:r>
            <a:r>
              <a:rPr lang="pt-PT" sz="3600" dirty="0" err="1"/>
              <a:t>Group</a:t>
            </a:r>
            <a:r>
              <a:rPr lang="pt-PT" sz="3600" dirty="0"/>
              <a:t> (IAWG) </a:t>
            </a:r>
            <a:r>
              <a:rPr lang="pt-PT" sz="3600" dirty="0" err="1"/>
              <a:t>on</a:t>
            </a:r>
            <a:r>
              <a:rPr lang="pt-PT" sz="3600" dirty="0"/>
              <a:t> </a:t>
            </a:r>
            <a:r>
              <a:rPr lang="pt-PT" sz="3600" dirty="0" err="1"/>
              <a:t>Reproductive</a:t>
            </a:r>
            <a:r>
              <a:rPr lang="pt-PT" sz="3600" dirty="0"/>
              <a:t> </a:t>
            </a:r>
            <a:r>
              <a:rPr lang="pt-PT" sz="3600" dirty="0" err="1"/>
              <a:t>Health</a:t>
            </a:r>
            <a:r>
              <a:rPr lang="pt-PT" sz="3600" dirty="0"/>
              <a:t> in Crises. (2018). </a:t>
            </a:r>
            <a:r>
              <a:rPr lang="pt-PT" sz="3600" i="1" dirty="0" err="1"/>
              <a:t>Inter-agency</a:t>
            </a:r>
            <a:r>
              <a:rPr lang="pt-PT" sz="3600" i="1" dirty="0"/>
              <a:t> </a:t>
            </a:r>
            <a:r>
              <a:rPr lang="pt-PT" sz="3600" i="1" dirty="0" err="1"/>
              <a:t>field</a:t>
            </a:r>
            <a:r>
              <a:rPr lang="pt-PT" sz="3600" i="1" dirty="0"/>
              <a:t> manual </a:t>
            </a:r>
            <a:r>
              <a:rPr lang="pt-PT" sz="3600" i="1" dirty="0" err="1"/>
              <a:t>on</a:t>
            </a:r>
            <a:r>
              <a:rPr lang="pt-PT" sz="3600" i="1" dirty="0"/>
              <a:t> </a:t>
            </a:r>
            <a:r>
              <a:rPr lang="pt-PT" sz="3600" i="1" dirty="0" err="1"/>
              <a:t>reproductive</a:t>
            </a:r>
            <a:r>
              <a:rPr lang="pt-PT" sz="3600" i="1" dirty="0"/>
              <a:t> </a:t>
            </a:r>
            <a:r>
              <a:rPr lang="pt-PT" sz="3600" i="1" dirty="0" err="1"/>
              <a:t>health</a:t>
            </a:r>
            <a:r>
              <a:rPr lang="pt-PT" sz="3600" i="1" dirty="0"/>
              <a:t> in </a:t>
            </a:r>
            <a:r>
              <a:rPr lang="pt-PT" sz="3600" i="1" dirty="0" err="1"/>
              <a:t>humanitarian</a:t>
            </a:r>
            <a:r>
              <a:rPr lang="pt-PT" sz="3600" i="1" dirty="0"/>
              <a:t> </a:t>
            </a:r>
            <a:r>
              <a:rPr lang="pt-PT" sz="3600" i="1" dirty="0" err="1"/>
              <a:t>settings</a:t>
            </a:r>
            <a:r>
              <a:rPr lang="pt-PT" sz="3600" dirty="0"/>
              <a:t>. IAWG. (</a:t>
            </a:r>
            <a:r>
              <a:rPr lang="pt-PT" sz="3600" i="1" dirty="0" err="1"/>
              <a:t>forthcoming</a:t>
            </a:r>
            <a:r>
              <a:rPr lang="pt-PT" sz="3600" dirty="0"/>
              <a:t>) </a:t>
            </a:r>
            <a:r>
              <a:rPr lang="pt-PT" sz="3600" dirty="0">
                <a:hlinkClick r:id="rId3"/>
              </a:rPr>
              <a:t>www.iawg.net</a:t>
            </a:r>
            <a:r>
              <a:rPr lang="pt-PT" sz="3600" dirty="0"/>
              <a:t> </a:t>
            </a:r>
          </a:p>
          <a:p>
            <a:pPr>
              <a:buClr>
                <a:srgbClr val="00AFDB"/>
              </a:buClr>
            </a:pPr>
            <a:r>
              <a:rPr lang="pt-PT" sz="3600" dirty="0" err="1"/>
              <a:t>Ipas</a:t>
            </a:r>
            <a:r>
              <a:rPr lang="pt-PT" sz="3600" dirty="0"/>
              <a:t>. (2018). </a:t>
            </a:r>
            <a:r>
              <a:rPr lang="pt-PT" sz="3600" i="1" dirty="0" err="1"/>
              <a:t>Abortion</a:t>
            </a:r>
            <a:r>
              <a:rPr lang="pt-PT" sz="3600" i="1" dirty="0"/>
              <a:t> </a:t>
            </a:r>
            <a:r>
              <a:rPr lang="pt-PT" sz="3600" i="1" dirty="0" err="1"/>
              <a:t>attitude</a:t>
            </a:r>
            <a:r>
              <a:rPr lang="pt-PT" sz="3600" i="1" dirty="0"/>
              <a:t> </a:t>
            </a:r>
            <a:r>
              <a:rPr lang="pt-PT" sz="3600" i="1" dirty="0" err="1"/>
              <a:t>transformation</a:t>
            </a:r>
            <a:r>
              <a:rPr lang="pt-PT" sz="3600" i="1" dirty="0"/>
              <a:t>: A </a:t>
            </a:r>
            <a:r>
              <a:rPr lang="pt-PT" sz="3600" i="1" dirty="0" err="1"/>
              <a:t>values</a:t>
            </a:r>
            <a:r>
              <a:rPr lang="pt-PT" sz="3600" i="1" dirty="0"/>
              <a:t> </a:t>
            </a:r>
            <a:r>
              <a:rPr lang="pt-PT" sz="3600" i="1" dirty="0" err="1"/>
              <a:t>clarification</a:t>
            </a:r>
            <a:r>
              <a:rPr lang="pt-PT" sz="3600" i="1" dirty="0"/>
              <a:t> </a:t>
            </a:r>
            <a:r>
              <a:rPr lang="pt-PT" sz="3600" i="1" dirty="0" err="1"/>
              <a:t>toolkit</a:t>
            </a:r>
            <a:r>
              <a:rPr lang="pt-PT" sz="3600" i="1" dirty="0"/>
              <a:t> for </a:t>
            </a:r>
            <a:r>
              <a:rPr lang="pt-PT" sz="3600" i="1" dirty="0" err="1"/>
              <a:t>humanitarian</a:t>
            </a:r>
            <a:r>
              <a:rPr lang="pt-PT" sz="3600" i="1" dirty="0"/>
              <a:t> </a:t>
            </a:r>
            <a:r>
              <a:rPr lang="pt-PT" sz="3600" i="1" dirty="0" err="1"/>
              <a:t>audiences</a:t>
            </a:r>
            <a:r>
              <a:rPr lang="pt-PT" sz="3600" dirty="0"/>
              <a:t>. </a:t>
            </a:r>
            <a:r>
              <a:rPr lang="pt-PT" sz="3600" dirty="0" err="1"/>
              <a:t>Chapel</a:t>
            </a:r>
            <a:r>
              <a:rPr lang="pt-PT" sz="3600" dirty="0"/>
              <a:t> Hill, NC: </a:t>
            </a:r>
            <a:r>
              <a:rPr lang="pt-PT" sz="3600" dirty="0" err="1"/>
              <a:t>Ipas</a:t>
            </a:r>
            <a:r>
              <a:rPr lang="pt-PT" sz="3600" dirty="0"/>
              <a:t>. </a:t>
            </a:r>
            <a:r>
              <a:rPr lang="pt-PT" sz="3600" dirty="0">
                <a:hlinkClick r:id="rId4"/>
              </a:rPr>
              <a:t>www.ipas.org/humanitarianVCAT</a:t>
            </a:r>
            <a:r>
              <a:rPr lang="pt-PT" sz="3600" dirty="0"/>
              <a:t> </a:t>
            </a:r>
          </a:p>
          <a:p>
            <a:r>
              <a:rPr lang="pt-PT" sz="3600" dirty="0" err="1"/>
              <a:t>Ipas</a:t>
            </a:r>
            <a:r>
              <a:rPr lang="pt-PT" sz="3600" dirty="0"/>
              <a:t>. (2018). </a:t>
            </a:r>
            <a:r>
              <a:rPr lang="pt-PT" sz="3600" i="1" dirty="0"/>
              <a:t>Actualizações clínicas em saúde reprodutiva. </a:t>
            </a:r>
            <a:r>
              <a:rPr lang="pt-PT" sz="3600" dirty="0"/>
              <a:t>Castleman, L. e Kapp, N. (Eds.). Chapel Hill, NC: Ipas. (actualizaa</a:t>
            </a:r>
            <a:r>
              <a:rPr lang="pt-PT" sz="3600" i="1" dirty="0"/>
              <a:t> anualmente</a:t>
            </a:r>
            <a:r>
              <a:rPr lang="pt-PT" sz="3600" dirty="0"/>
              <a:t>) </a:t>
            </a:r>
            <a:r>
              <a:rPr lang="pt-PT" sz="3600" dirty="0">
                <a:hlinkClick r:id="rId5"/>
              </a:rPr>
              <a:t>www.ipas.org/actualizacoesclinicas</a:t>
            </a:r>
            <a:r>
              <a:rPr lang="pt-PT" sz="3600" dirty="0"/>
              <a:t> </a:t>
            </a:r>
          </a:p>
          <a:p>
            <a:r>
              <a:rPr lang="pt-PT" sz="3600" dirty="0" err="1"/>
              <a:t>Ipas</a:t>
            </a:r>
            <a:r>
              <a:rPr lang="pt-PT" sz="3600" dirty="0"/>
              <a:t>. (2013 &amp; 2014). </a:t>
            </a:r>
            <a:r>
              <a:rPr lang="pt-PT" sz="3600" i="1" dirty="0" err="1"/>
              <a:t>Woman-centered</a:t>
            </a:r>
            <a:r>
              <a:rPr lang="pt-PT" sz="3600" i="1" dirty="0"/>
              <a:t>, </a:t>
            </a:r>
            <a:r>
              <a:rPr lang="pt-PT" sz="3600" i="1" dirty="0" err="1"/>
              <a:t>comprehensive</a:t>
            </a:r>
            <a:r>
              <a:rPr lang="pt-PT" sz="3600" i="1" dirty="0"/>
              <a:t> </a:t>
            </a:r>
            <a:r>
              <a:rPr lang="pt-PT" sz="3600" i="1" dirty="0" err="1"/>
              <a:t>abortion</a:t>
            </a:r>
            <a:r>
              <a:rPr lang="pt-PT" sz="3600" i="1" dirty="0"/>
              <a:t> </a:t>
            </a:r>
            <a:r>
              <a:rPr lang="pt-PT" sz="3600" i="1" dirty="0" err="1"/>
              <a:t>care</a:t>
            </a:r>
            <a:r>
              <a:rPr lang="pt-PT" sz="3600" i="1" dirty="0"/>
              <a:t>: </a:t>
            </a:r>
            <a:r>
              <a:rPr lang="pt-PT" sz="3600" i="1" dirty="0" err="1"/>
              <a:t>Reference</a:t>
            </a:r>
            <a:r>
              <a:rPr lang="pt-PT" sz="3600" i="1" dirty="0"/>
              <a:t> &amp; </a:t>
            </a:r>
            <a:r>
              <a:rPr lang="pt-PT" sz="3600" i="1" dirty="0" err="1"/>
              <a:t>Trainer’s</a:t>
            </a:r>
            <a:r>
              <a:rPr lang="pt-PT" sz="3600" i="1" dirty="0"/>
              <a:t> </a:t>
            </a:r>
            <a:r>
              <a:rPr lang="pt-PT" sz="3600" i="1" dirty="0" err="1"/>
              <a:t>manuals</a:t>
            </a:r>
            <a:r>
              <a:rPr lang="pt-PT" sz="3600" i="1" dirty="0"/>
              <a:t> </a:t>
            </a:r>
            <a:r>
              <a:rPr lang="pt-PT" sz="3600" dirty="0"/>
              <a:t>(2nd ed.) Turner, K. L. e Huber, A. (Eds.). </a:t>
            </a:r>
            <a:r>
              <a:rPr lang="pt-PT" sz="3600" dirty="0" err="1"/>
              <a:t>Chapel</a:t>
            </a:r>
            <a:r>
              <a:rPr lang="pt-PT" sz="3600" dirty="0"/>
              <a:t> Hill, NC: </a:t>
            </a:r>
            <a:r>
              <a:rPr lang="pt-PT" sz="3600" dirty="0" err="1"/>
              <a:t>Ipas</a:t>
            </a:r>
            <a:r>
              <a:rPr lang="pt-PT" sz="3600" dirty="0"/>
              <a:t>. </a:t>
            </a:r>
            <a:r>
              <a:rPr lang="pt-PT" sz="3600" dirty="0">
                <a:solidFill>
                  <a:srgbClr val="000000"/>
                </a:solidFill>
                <a:hlinkClick r:id="rId6"/>
              </a:rPr>
              <a:t>http://www.ipas.org/en/News/2015/January/The--go-to--training-curriculum-for-abortion-care--Ipas-s-newly-revised-Woman-Centered--Co.aspx</a:t>
            </a:r>
            <a:r>
              <a:rPr lang="pt-PT" sz="3600" dirty="0">
                <a:solidFill>
                  <a:srgbClr val="000000"/>
                </a:solidFill>
              </a:rPr>
              <a:t> </a:t>
            </a:r>
          </a:p>
          <a:p>
            <a:endParaRPr lang="pt-PT" sz="3600" dirty="0"/>
          </a:p>
        </p:txBody>
      </p:sp>
      <p:sp>
        <p:nvSpPr>
          <p:cNvPr id="3" name="Title 2">
            <a:extLst>
              <a:ext uri="{FF2B5EF4-FFF2-40B4-BE49-F238E27FC236}">
                <a16:creationId xmlns:a16="http://schemas.microsoft.com/office/drawing/2014/main" id="{DE98F6D6-EBEB-40CD-AF14-EBE609C794F9}"/>
              </a:ext>
            </a:extLst>
          </p:cNvPr>
          <p:cNvSpPr>
            <a:spLocks noGrp="1"/>
          </p:cNvSpPr>
          <p:nvPr>
            <p:ph type="ctrTitle"/>
          </p:nvPr>
        </p:nvSpPr>
        <p:spPr>
          <a:xfrm>
            <a:off x="1212850" y="367348"/>
            <a:ext cx="17754600" cy="1846659"/>
          </a:xfrm>
        </p:spPr>
        <p:txBody>
          <a:bodyPr/>
          <a:lstStyle/>
          <a:p>
            <a:r>
              <a:rPr lang="pt-PT" sz="6000" dirty="0"/>
              <a:t>Recursos sobre orientações técnicas (</a:t>
            </a:r>
            <a:r>
              <a:rPr lang="pt-PT" sz="6000" i="1" dirty="0"/>
              <a:t>continuação</a:t>
            </a:r>
            <a:r>
              <a:rPr lang="pt-PT" sz="6000" dirty="0"/>
              <a:t>)</a:t>
            </a:r>
          </a:p>
        </p:txBody>
      </p:sp>
    </p:spTree>
    <p:extLst>
      <p:ext uri="{BB962C8B-B14F-4D97-AF65-F5344CB8AC3E}">
        <p14:creationId xmlns:p14="http://schemas.microsoft.com/office/powerpoint/2010/main" val="367372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1C00BF-965E-46CB-B5E0-E6492E1635F7}"/>
              </a:ext>
            </a:extLst>
          </p:cNvPr>
          <p:cNvSpPr>
            <a:spLocks noGrp="1"/>
          </p:cNvSpPr>
          <p:nvPr>
            <p:ph sz="quarter" idx="10"/>
          </p:nvPr>
        </p:nvSpPr>
        <p:spPr>
          <a:xfrm>
            <a:off x="1212850" y="3201154"/>
            <a:ext cx="8382000" cy="6186309"/>
          </a:xfrm>
        </p:spPr>
        <p:txBody>
          <a:bodyPr/>
          <a:lstStyle/>
          <a:p>
            <a:r>
              <a:rPr lang="pt-PT" b="1" dirty="0">
                <a:solidFill>
                  <a:schemeClr val="accent1"/>
                </a:solidFill>
              </a:rPr>
              <a:t>Saúde pública</a:t>
            </a:r>
          </a:p>
          <a:p>
            <a:pPr marL="685800" indent="-685800">
              <a:buClr>
                <a:schemeClr val="accent2"/>
              </a:buClr>
              <a:buFont typeface="Courier New" panose="02070309020205020404" pitchFamily="49" charset="0"/>
              <a:buChar char="o"/>
            </a:pPr>
            <a:r>
              <a:rPr lang="pt-PT" sz="3600" dirty="0"/>
              <a:t>O  aborto inseguro é uma das principais causas de mortalidade materna nos países em desenvolvimento em todo mundo</a:t>
            </a:r>
          </a:p>
          <a:p>
            <a:pPr marL="685800" indent="-685800">
              <a:buClr>
                <a:schemeClr val="accent2"/>
              </a:buClr>
              <a:buFont typeface="Courier New" panose="02070309020205020404" pitchFamily="49" charset="0"/>
              <a:buChar char="o"/>
            </a:pPr>
            <a:r>
              <a:rPr lang="pt-PT" sz="3600" dirty="0"/>
              <a:t>As mortes e lesões resultantes são totalmente evitáveis</a:t>
            </a:r>
          </a:p>
          <a:p>
            <a:endParaRPr lang="pt-PT" dirty="0"/>
          </a:p>
        </p:txBody>
      </p:sp>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831850" y="829012"/>
            <a:ext cx="18364200" cy="923330"/>
          </a:xfrm>
        </p:spPr>
        <p:txBody>
          <a:bodyPr/>
          <a:lstStyle/>
          <a:p>
            <a:r>
              <a:rPr lang="pt-PT" sz="6000" dirty="0"/>
              <a:t>Razões para prevenir o aborto inseguro</a:t>
            </a:r>
          </a:p>
        </p:txBody>
      </p:sp>
      <p:sp>
        <p:nvSpPr>
          <p:cNvPr id="13" name="Content Placeholder 11">
            <a:extLst>
              <a:ext uri="{FF2B5EF4-FFF2-40B4-BE49-F238E27FC236}">
                <a16:creationId xmlns:a16="http://schemas.microsoft.com/office/drawing/2014/main" id="{07A390A9-0529-48D5-A447-26EC4B833AD6}"/>
              </a:ext>
            </a:extLst>
          </p:cNvPr>
          <p:cNvSpPr txBox="1">
            <a:spLocks/>
          </p:cNvSpPr>
          <p:nvPr/>
        </p:nvSpPr>
        <p:spPr>
          <a:xfrm>
            <a:off x="10737850" y="3201154"/>
            <a:ext cx="8305800" cy="7509748"/>
          </a:xfrm>
          <a:prstGeom prst="rect">
            <a:avLst/>
          </a:prstGeom>
        </p:spPr>
        <p:txBody>
          <a:bodyPr wrap="square" lIns="0" tIns="0" rIns="0" bIns="0">
            <a:spAutoFit/>
          </a:bodyPr>
          <a:lstStyle>
            <a:lvl1pPr marL="0">
              <a:spcAft>
                <a:spcPts val="3600"/>
              </a:spcAft>
              <a:defRPr sz="4800" b="0" i="0">
                <a:solidFill>
                  <a:schemeClr val="tx1"/>
                </a:solidFill>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t-PT" b="1" kern="0" dirty="0">
                <a:solidFill>
                  <a:schemeClr val="accent1"/>
                </a:solidFill>
              </a:rPr>
              <a:t>Direitos humanos</a:t>
            </a:r>
          </a:p>
          <a:p>
            <a:r>
              <a:rPr lang="pt-PT" sz="3600" dirty="0"/>
              <a:t>A </a:t>
            </a:r>
            <a:r>
              <a:rPr lang="pt-PT" sz="3600" dirty="0" err="1"/>
              <a:t>criminalizacão</a:t>
            </a:r>
            <a:r>
              <a:rPr lang="pt-PT" sz="3600" dirty="0"/>
              <a:t> do aborto e as altas taxas de aborto inseguro violam o direito das mulheres à saúde. </a:t>
            </a:r>
          </a:p>
          <a:p>
            <a:pPr>
              <a:spcAft>
                <a:spcPts val="1200"/>
              </a:spcAft>
            </a:pPr>
            <a:r>
              <a:rPr lang="pt-PT" sz="3600" dirty="0"/>
              <a:t>Além disso, isso viola o direito das mulheres a:</a:t>
            </a:r>
          </a:p>
          <a:p>
            <a:pPr lvl="1">
              <a:spcAft>
                <a:spcPts val="600"/>
              </a:spcAft>
              <a:buFont typeface="Courier New" panose="02070309020205020404" pitchFamily="49" charset="0"/>
              <a:buChar char="o"/>
            </a:pPr>
            <a:r>
              <a:rPr lang="pt-PT" sz="3600" dirty="0"/>
              <a:t>vida</a:t>
            </a:r>
          </a:p>
          <a:p>
            <a:pPr lvl="1">
              <a:spcAft>
                <a:spcPts val="600"/>
              </a:spcAft>
              <a:buFont typeface="Courier New" panose="02070309020205020404" pitchFamily="49" charset="0"/>
              <a:buChar char="o"/>
            </a:pPr>
            <a:r>
              <a:rPr lang="pt-PT" sz="3600" dirty="0"/>
              <a:t>igualdade e não discriminação</a:t>
            </a:r>
          </a:p>
          <a:p>
            <a:pPr lvl="1">
              <a:spcAft>
                <a:spcPts val="600"/>
              </a:spcAft>
              <a:buFont typeface="Courier New" panose="02070309020205020404" pitchFamily="49" charset="0"/>
              <a:buChar char="o"/>
            </a:pPr>
            <a:r>
              <a:rPr lang="pt-PT" sz="3600" dirty="0" err="1"/>
              <a:t>auto-determinação</a:t>
            </a:r>
            <a:r>
              <a:rPr lang="pt-PT" sz="3600" dirty="0"/>
              <a:t> e determinar o número e intervalos entre nascimentos</a:t>
            </a:r>
          </a:p>
        </p:txBody>
      </p:sp>
    </p:spTree>
    <p:extLst>
      <p:ext uri="{BB962C8B-B14F-4D97-AF65-F5344CB8AC3E}">
        <p14:creationId xmlns:p14="http://schemas.microsoft.com/office/powerpoint/2010/main" val="403738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B0B7E-8235-4F8E-A3D7-0E7E09827D64}"/>
              </a:ext>
            </a:extLst>
          </p:cNvPr>
          <p:cNvSpPr>
            <a:spLocks noGrp="1"/>
          </p:cNvSpPr>
          <p:nvPr>
            <p:ph sz="quarter" idx="10"/>
          </p:nvPr>
        </p:nvSpPr>
        <p:spPr>
          <a:xfrm>
            <a:off x="2736850" y="3920232"/>
            <a:ext cx="14630400" cy="4154984"/>
          </a:xfrm>
        </p:spPr>
        <p:txBody>
          <a:bodyPr/>
          <a:lstStyle/>
          <a:p>
            <a:r>
              <a:rPr lang="pt-PT" dirty="0"/>
              <a:t>“Quando realizado por provedores habilitados, usando técnicas e medicamentos </a:t>
            </a:r>
            <a:r>
              <a:rPr lang="pt-PT" dirty="0" err="1"/>
              <a:t>correctos</a:t>
            </a:r>
            <a:r>
              <a:rPr lang="pt-PT" dirty="0"/>
              <a:t>, e sob condições higiénicas, o aborto induzido é um procedimento médico bastante seguro.” </a:t>
            </a:r>
          </a:p>
          <a:p>
            <a:pPr algn="r"/>
            <a:r>
              <a:rPr lang="pt-PT" dirty="0"/>
              <a:t>– Organização Mundial da Saúde</a:t>
            </a:r>
          </a:p>
        </p:txBody>
      </p:sp>
      <p:sp>
        <p:nvSpPr>
          <p:cNvPr id="4" name="Title 3">
            <a:extLst>
              <a:ext uri="{FF2B5EF4-FFF2-40B4-BE49-F238E27FC236}">
                <a16:creationId xmlns:a16="http://schemas.microsoft.com/office/drawing/2014/main" id="{9EC48494-857B-4251-8C10-0EDC6DC9B804}"/>
              </a:ext>
            </a:extLst>
          </p:cNvPr>
          <p:cNvSpPr>
            <a:spLocks noGrp="1"/>
          </p:cNvSpPr>
          <p:nvPr>
            <p:ph type="ctrTitle"/>
          </p:nvPr>
        </p:nvSpPr>
        <p:spPr>
          <a:xfrm>
            <a:off x="1593850" y="829012"/>
            <a:ext cx="16916400" cy="923330"/>
          </a:xfrm>
        </p:spPr>
        <p:txBody>
          <a:bodyPr/>
          <a:lstStyle/>
          <a:p>
            <a:r>
              <a:rPr lang="pt-PT" sz="6000" dirty="0"/>
              <a:t>Aborto é um procedimento médico seguro</a:t>
            </a:r>
          </a:p>
        </p:txBody>
      </p:sp>
    </p:spTree>
    <p:extLst>
      <p:ext uri="{BB962C8B-B14F-4D97-AF65-F5344CB8AC3E}">
        <p14:creationId xmlns:p14="http://schemas.microsoft.com/office/powerpoint/2010/main" val="332518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08BAC6-4378-4BBD-B8CC-4115AA1BD2C4}"/>
              </a:ext>
            </a:extLst>
          </p:cNvPr>
          <p:cNvSpPr>
            <a:spLocks noGrp="1"/>
          </p:cNvSpPr>
          <p:nvPr>
            <p:ph type="ctrTitle"/>
          </p:nvPr>
        </p:nvSpPr>
        <p:spPr>
          <a:xfrm>
            <a:off x="2736850" y="367348"/>
            <a:ext cx="14630400" cy="1846659"/>
          </a:xfrm>
        </p:spPr>
        <p:txBody>
          <a:bodyPr/>
          <a:lstStyle/>
          <a:p>
            <a:r>
              <a:rPr lang="pt-PT" sz="6000" dirty="0"/>
              <a:t>Maior apoio para a partilha de tarefas nos cuidados de aborto</a:t>
            </a:r>
          </a:p>
        </p:txBody>
      </p:sp>
      <p:pic>
        <p:nvPicPr>
          <p:cNvPr id="4" name="Content Placeholder 3">
            <a:extLst>
              <a:ext uri="{FF2B5EF4-FFF2-40B4-BE49-F238E27FC236}">
                <a16:creationId xmlns:a16="http://schemas.microsoft.com/office/drawing/2014/main" id="{D0262D5F-9D58-45C8-82E3-891DE740C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 y="2835275"/>
            <a:ext cx="5867400" cy="8189164"/>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3D03FB64-8F64-0E40-8CC4-65E4425AF5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450" y="4054475"/>
            <a:ext cx="13529388" cy="5715000"/>
          </a:xfrm>
          <a:prstGeom prst="rect">
            <a:avLst/>
          </a:prstGeom>
        </p:spPr>
      </p:pic>
    </p:spTree>
    <p:extLst>
      <p:ext uri="{BB962C8B-B14F-4D97-AF65-F5344CB8AC3E}">
        <p14:creationId xmlns:p14="http://schemas.microsoft.com/office/powerpoint/2010/main" val="125987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6C0A1A4C-080D-4441-8351-3C0A2F6A4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 y="396875"/>
            <a:ext cx="19372448" cy="10591800"/>
          </a:xfrm>
          <a:prstGeom prst="rect">
            <a:avLst/>
          </a:prstGeom>
        </p:spPr>
      </p:pic>
    </p:spTree>
    <p:extLst>
      <p:ext uri="{BB962C8B-B14F-4D97-AF65-F5344CB8AC3E}">
        <p14:creationId xmlns:p14="http://schemas.microsoft.com/office/powerpoint/2010/main" val="316312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7B36A3-D397-47C5-AB9F-61D8EAC42BE0}"/>
              </a:ext>
            </a:extLst>
          </p:cNvPr>
          <p:cNvSpPr>
            <a:spLocks noGrp="1"/>
          </p:cNvSpPr>
          <p:nvPr>
            <p:ph sz="quarter" idx="10"/>
          </p:nvPr>
        </p:nvSpPr>
        <p:spPr>
          <a:xfrm>
            <a:off x="1289050" y="2987676"/>
            <a:ext cx="17297400" cy="7402026"/>
          </a:xfrm>
        </p:spPr>
        <p:txBody>
          <a:bodyPr/>
          <a:lstStyle/>
          <a:p>
            <a:pPr marL="685800" indent="-685800">
              <a:buFont typeface="Courier New" panose="02070309020205020404" pitchFamily="49" charset="0"/>
              <a:buChar char="o"/>
            </a:pPr>
            <a:r>
              <a:rPr lang="pt-PT" sz="3600" dirty="0"/>
              <a:t>Consideram as necessidades e circunstâncias individuais de saúde física e emocional das mulheres—e bem como a capacidade destas acederem a tais cuidados</a:t>
            </a:r>
          </a:p>
          <a:p>
            <a:pPr marL="685800" indent="-685800">
              <a:buFont typeface="Courier New" panose="02070309020205020404" pitchFamily="49" charset="0"/>
              <a:buChar char="o"/>
            </a:pPr>
            <a:r>
              <a:rPr lang="pt-PT" sz="3600" dirty="0"/>
              <a:t>Incluem:</a:t>
            </a:r>
          </a:p>
          <a:p>
            <a:pPr marL="1371600" lvl="1">
              <a:spcAft>
                <a:spcPts val="600"/>
              </a:spcAft>
              <a:buFont typeface="Courier New" panose="02070309020205020404" pitchFamily="49" charset="0"/>
              <a:buChar char="o"/>
            </a:pPr>
            <a:r>
              <a:rPr lang="pt-PT" sz="3600" dirty="0"/>
              <a:t>Aborto induzido</a:t>
            </a:r>
          </a:p>
          <a:p>
            <a:pPr marL="1371600" lvl="1">
              <a:spcAft>
                <a:spcPts val="600"/>
              </a:spcAft>
              <a:buFont typeface="Courier New" panose="02070309020205020404" pitchFamily="49" charset="0"/>
              <a:buChar char="o"/>
            </a:pPr>
            <a:r>
              <a:rPr lang="pt-PT" sz="3600" dirty="0"/>
              <a:t>Tratamento de aborto incompleto, retido ou inseguro</a:t>
            </a:r>
          </a:p>
          <a:p>
            <a:pPr marL="1371600" lvl="1">
              <a:spcAft>
                <a:spcPts val="600"/>
              </a:spcAft>
              <a:buFont typeface="Courier New" panose="02070309020205020404" pitchFamily="49" charset="0"/>
              <a:buChar char="o"/>
            </a:pPr>
            <a:r>
              <a:rPr lang="pt-PT" sz="3600" dirty="0"/>
              <a:t>Aconselhamento compassivo</a:t>
            </a:r>
          </a:p>
          <a:p>
            <a:pPr marL="1371600" lvl="1">
              <a:spcAft>
                <a:spcPts val="600"/>
              </a:spcAft>
              <a:buFont typeface="Courier New" panose="02070309020205020404" pitchFamily="49" charset="0"/>
              <a:buChar char="o"/>
            </a:pPr>
            <a:r>
              <a:rPr lang="pt-PT" sz="3600" dirty="0"/>
              <a:t>Serviços de contracepção</a:t>
            </a:r>
          </a:p>
          <a:p>
            <a:pPr marL="1371600" lvl="1">
              <a:spcAft>
                <a:spcPts val="600"/>
              </a:spcAft>
              <a:buFont typeface="Courier New" panose="02070309020205020404" pitchFamily="49" charset="0"/>
              <a:buChar char="o"/>
            </a:pPr>
            <a:r>
              <a:rPr lang="pt-PT" sz="3600" dirty="0"/>
              <a:t>Serviços relacionados com a saúde sexual e reprodutiva prestados no local ou por meio de referências</a:t>
            </a:r>
          </a:p>
          <a:p>
            <a:pPr marL="1371600" lvl="1">
              <a:spcAft>
                <a:spcPts val="600"/>
              </a:spcAft>
              <a:buFont typeface="Courier New" panose="02070309020205020404" pitchFamily="49" charset="0"/>
              <a:buChar char="o"/>
            </a:pPr>
            <a:r>
              <a:rPr lang="pt-PT" sz="3600" dirty="0"/>
              <a:t>Parcerias com provedores de serviços comunitários</a:t>
            </a:r>
          </a:p>
        </p:txBody>
      </p:sp>
      <p:sp>
        <p:nvSpPr>
          <p:cNvPr id="3" name="Title 2">
            <a:extLst>
              <a:ext uri="{FF2B5EF4-FFF2-40B4-BE49-F238E27FC236}">
                <a16:creationId xmlns:a16="http://schemas.microsoft.com/office/drawing/2014/main" id="{CEAF7003-512A-4FA5-91B0-37F0CDEAB919}"/>
              </a:ext>
            </a:extLst>
          </p:cNvPr>
          <p:cNvSpPr>
            <a:spLocks noGrp="1"/>
          </p:cNvSpPr>
          <p:nvPr>
            <p:ph type="ctrTitle"/>
          </p:nvPr>
        </p:nvSpPr>
        <p:spPr>
          <a:xfrm>
            <a:off x="2736850" y="367348"/>
            <a:ext cx="14630400" cy="1846659"/>
          </a:xfrm>
        </p:spPr>
        <p:txBody>
          <a:bodyPr/>
          <a:lstStyle/>
          <a:p>
            <a:r>
              <a:rPr lang="pt-PT" sz="6000" dirty="0"/>
              <a:t>Cuidados completos de aborto centrados na mulher</a:t>
            </a:r>
          </a:p>
        </p:txBody>
      </p:sp>
    </p:spTree>
    <p:extLst>
      <p:ext uri="{BB962C8B-B14F-4D97-AF65-F5344CB8AC3E}">
        <p14:creationId xmlns:p14="http://schemas.microsoft.com/office/powerpoint/2010/main" val="2554864951"/>
      </p:ext>
    </p:extLst>
  </p:cSld>
  <p:clrMapOvr>
    <a:masterClrMapping/>
  </p:clrMapOvr>
</p:sld>
</file>

<file path=ppt/theme/theme1.xml><?xml version="1.0" encoding="utf-8"?>
<a:theme xmlns:a="http://schemas.openxmlformats.org/drawingml/2006/main" name="Office Theme">
  <a:themeElements>
    <a:clrScheme name="Ipas Color Palette">
      <a:dk1>
        <a:srgbClr val="414041"/>
      </a:dk1>
      <a:lt1>
        <a:srgbClr val="FFFFFF"/>
      </a:lt1>
      <a:dk2>
        <a:srgbClr val="00718F"/>
      </a:dk2>
      <a:lt2>
        <a:srgbClr val="EEECE1"/>
      </a:lt2>
      <a:accent1>
        <a:srgbClr val="00AFDB"/>
      </a:accent1>
      <a:accent2>
        <a:srgbClr val="F37B20"/>
      </a:accent2>
      <a:accent3>
        <a:srgbClr val="73C167"/>
      </a:accent3>
      <a:accent4>
        <a:srgbClr val="0069AA"/>
      </a:accent4>
      <a:accent5>
        <a:srgbClr val="22BCB9"/>
      </a:accent5>
      <a:accent6>
        <a:srgbClr val="EC098D"/>
      </a:accent6>
      <a:hlink>
        <a:srgbClr val="F37B20"/>
      </a:hlink>
      <a:folHlink>
        <a:srgbClr val="BCBE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5CC06567AFF142B249F573033A2E09" ma:contentTypeVersion="10" ma:contentTypeDescription="Create a new document." ma:contentTypeScope="" ma:versionID="a715cf1df199f47329547a68d6cd0753">
  <xsd:schema xmlns:xsd="http://www.w3.org/2001/XMLSchema" xmlns:xs="http://www.w3.org/2001/XMLSchema" xmlns:p="http://schemas.microsoft.com/office/2006/metadata/properties" xmlns:ns2="eaabc42c-abff-4e10-a1d4-30dd7a9c0116" xmlns:ns3="512b72d9-5c28-4ffa-9aff-e3fde56bbcf5" targetNamespace="http://schemas.microsoft.com/office/2006/metadata/properties" ma:root="true" ma:fieldsID="4a2902fb80033fdb26066bf131e885b3" ns2:_="" ns3:_="">
    <xsd:import namespace="eaabc42c-abff-4e10-a1d4-30dd7a9c0116"/>
    <xsd:import namespace="512b72d9-5c28-4ffa-9aff-e3fde56bb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bc42c-abff-4e10-a1d4-30dd7a9c01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2b72d9-5c28-4ffa-9aff-e3fde56bbcf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902152-29C6-41D6-8A0B-1B0553242CD2}">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12b72d9-5c28-4ffa-9aff-e3fde56bbcf5"/>
    <ds:schemaRef ds:uri="eaabc42c-abff-4e10-a1d4-30dd7a9c0116"/>
    <ds:schemaRef ds:uri="http://www.w3.org/XML/1998/namespace"/>
  </ds:schemaRefs>
</ds:datastoreItem>
</file>

<file path=customXml/itemProps2.xml><?xml version="1.0" encoding="utf-8"?>
<ds:datastoreItem xmlns:ds="http://schemas.openxmlformats.org/officeDocument/2006/customXml" ds:itemID="{895D4C7F-FA77-4853-878B-1289C931E27E}">
  <ds:schemaRefs>
    <ds:schemaRef ds:uri="http://schemas.microsoft.com/sharepoint/v3/contenttype/forms"/>
  </ds:schemaRefs>
</ds:datastoreItem>
</file>

<file path=customXml/itemProps3.xml><?xml version="1.0" encoding="utf-8"?>
<ds:datastoreItem xmlns:ds="http://schemas.openxmlformats.org/officeDocument/2006/customXml" ds:itemID="{81516F6A-4CD2-4589-B510-8747FC96B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bc42c-abff-4e10-a1d4-30dd7a9c0116"/>
    <ds:schemaRef ds:uri="512b72d9-5c28-4ffa-9aff-e3fde56bb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4293</TotalTime>
  <Words>4618</Words>
  <Application>Microsoft Macintosh PowerPoint</Application>
  <PresentationFormat>Custom</PresentationFormat>
  <Paragraphs>409</Paragraphs>
  <Slides>48</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Courier New</vt:lpstr>
      <vt:lpstr>Gill Sans MT</vt:lpstr>
      <vt:lpstr>Helvetica</vt:lpstr>
      <vt:lpstr>Wingdings</vt:lpstr>
      <vt:lpstr>Office Theme</vt:lpstr>
      <vt:lpstr>PowerPoint Presentation</vt:lpstr>
      <vt:lpstr>PowerPoint Presentation</vt:lpstr>
      <vt:lpstr>4 MÓDULOS</vt:lpstr>
      <vt:lpstr>MÓDULO 1: Visão geral e princípios fundamentais </vt:lpstr>
      <vt:lpstr>Razões para prevenir o aborto inseguro</vt:lpstr>
      <vt:lpstr>Aborto é um procedimento médico seguro</vt:lpstr>
      <vt:lpstr>Maior apoio para a partilha de tarefas nos cuidados de aborto</vt:lpstr>
      <vt:lpstr>PowerPoint Presentation</vt:lpstr>
      <vt:lpstr>Cuidados completos de aborto centrados na mulher</vt:lpstr>
      <vt:lpstr>Assistência pós-aborto</vt:lpstr>
      <vt:lpstr>MÓDULO 2: Métodos de esvaziamento intra-uterino</vt:lpstr>
      <vt:lpstr>Métodos de esvaziamento intra-uterino</vt:lpstr>
      <vt:lpstr>Métodos de esvaziamento intra-uterino = procedimentos seguros e eficazes</vt:lpstr>
      <vt:lpstr>Métodos obsoletos: curetagem</vt:lpstr>
      <vt:lpstr>Factores na escolha do método de esvaziamento intra-uterino</vt:lpstr>
      <vt:lpstr>Ipas AMIU Plus com cânulas Ipas EasyGrip®</vt:lpstr>
      <vt:lpstr>Aspiração intra-uterina</vt:lpstr>
      <vt:lpstr>Aceitabilidade da Aspiração Intra-Uterina</vt:lpstr>
      <vt:lpstr>Utilidade de AMIU em contextos de crise</vt:lpstr>
      <vt:lpstr>Métodos medicamentosos  (aborto usando pílulas)</vt:lpstr>
      <vt:lpstr>Aborto medicamentoso: mecanismos de acção</vt:lpstr>
      <vt:lpstr>Métodos medicamentosos para aborto induzido até 13 semanas</vt:lpstr>
      <vt:lpstr>Misoprostol para assistência pós-aborto</vt:lpstr>
      <vt:lpstr>Considerações de custos dos métodos medicamentosos</vt:lpstr>
      <vt:lpstr>Aceitabilidade dos métodos medicamentosos </vt:lpstr>
      <vt:lpstr>Vantagens de Misoprostol em contextos de crise</vt:lpstr>
      <vt:lpstr>E quanto ao papel das mulheres?</vt:lpstr>
      <vt:lpstr>Frequência de eventos adversos dos métodos de esvaziamento intra-uterino</vt:lpstr>
      <vt:lpstr>Frequência de morte relacionada com métodos de esvaziamento intra-uterino</vt:lpstr>
      <vt:lpstr>Segurança a longo prazo</vt:lpstr>
      <vt:lpstr>Cuidados pós-aborto</vt:lpstr>
      <vt:lpstr>MÓDULO 3: Serviços de contracepção</vt:lpstr>
      <vt:lpstr>Retorno à  fertilidade</vt:lpstr>
      <vt:lpstr>Modelo de prestação de serviços preferido</vt:lpstr>
      <vt:lpstr>Momentos do aconselhamento sobre contracepção </vt:lpstr>
      <vt:lpstr>Mensagens-chave sobre contracepção pós-aborto</vt:lpstr>
      <vt:lpstr>PowerPoint Presentation</vt:lpstr>
      <vt:lpstr>Escolha informada</vt:lpstr>
      <vt:lpstr>Contracepção pós-aborto medicamentoso</vt:lpstr>
      <vt:lpstr>Contracepção após aspiração intra-uterina</vt:lpstr>
      <vt:lpstr>MÓDULO 4:  Instrumentos do Ipas para AMIU </vt:lpstr>
      <vt:lpstr>Aspirador Ipas AMIU Plus e cânulas Ipas EasyGrip® </vt:lpstr>
      <vt:lpstr>Características de Design dos Instrumentos</vt:lpstr>
      <vt:lpstr>Peças do aspirador desmontadas</vt:lpstr>
      <vt:lpstr>Perguntas?</vt:lpstr>
      <vt:lpstr>PowerPoint Presentation</vt:lpstr>
      <vt:lpstr>Recursos sobre Orientações Técnicas</vt:lpstr>
      <vt:lpstr>Recursos sobre orientações técnicas (continuação)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templates</dc:title>
  <dc:creator>Jennifer Colletti</dc:creator>
  <cp:lastModifiedBy>Kristin Swanson</cp:lastModifiedBy>
  <cp:revision>211</cp:revision>
  <dcterms:created xsi:type="dcterms:W3CDTF">2017-08-10T14:53:04Z</dcterms:created>
  <dcterms:modified xsi:type="dcterms:W3CDTF">2021-05-05T17:44:06Z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2017-08-10T00:00:00Z</vt:filetime>
  </property>
  <property fmtid="{D5CDD505-2E9C-101B-9397-08002B2CF9AE}" pid="3" name="Creator">
    <vt:lpwstr>Adobe InDesign CC 2017 (Macintosh)</vt:lpwstr>
  </property>
  <property fmtid="{D5CDD505-2E9C-101B-9397-08002B2CF9AE}" pid="4" name="LastSaved">
    <vt:filetime>2017-08-10T00:00:00Z</vt:filetime>
  </property>
  <property fmtid="{D5CDD505-2E9C-101B-9397-08002B2CF9AE}" pid="5" name="ContentTypeId">
    <vt:lpwstr>0x0101008A5CC06567AFF142B249F573033A2E09</vt:lpwstr>
  </property>
</Properties>
</file>