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5"/>
  </p:sldMasterIdLst>
  <p:notesMasterIdLst>
    <p:notesMasterId r:id="rId25"/>
  </p:notesMasterIdLst>
  <p:sldIdLst>
    <p:sldId id="256" r:id="rId6"/>
    <p:sldId id="297" r:id="rId7"/>
    <p:sldId id="296" r:id="rId8"/>
    <p:sldId id="295" r:id="rId9"/>
    <p:sldId id="306" r:id="rId10"/>
    <p:sldId id="307" r:id="rId11"/>
    <p:sldId id="338" r:id="rId12"/>
    <p:sldId id="340" r:id="rId13"/>
    <p:sldId id="341" r:id="rId14"/>
    <p:sldId id="347" r:id="rId15"/>
    <p:sldId id="346" r:id="rId16"/>
    <p:sldId id="345" r:id="rId17"/>
    <p:sldId id="387" r:id="rId18"/>
    <p:sldId id="337" r:id="rId19"/>
    <p:sldId id="344" r:id="rId20"/>
    <p:sldId id="405" r:id="rId21"/>
    <p:sldId id="348" r:id="rId22"/>
    <p:sldId id="343"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30" autoAdjust="0"/>
  </p:normalViewPr>
  <p:slideViewPr>
    <p:cSldViewPr>
      <p:cViewPr varScale="1">
        <p:scale>
          <a:sx n="139" d="100"/>
          <a:sy n="139" d="100"/>
        </p:scale>
        <p:origin x="-1264"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0693A1-CB97-42DD-B09D-2B20DA74BE77}" type="datetimeFigureOut">
              <a:rPr lang="en-US" smtClean="0"/>
              <a:t>5/29/15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5C766-A2F8-4620-BD42-CB0D254F808D}" type="slidenum">
              <a:rPr lang="en-US" smtClean="0"/>
              <a:t>‹#›</a:t>
            </a:fld>
            <a:endParaRPr lang="en-US"/>
          </a:p>
        </p:txBody>
      </p:sp>
    </p:spTree>
    <p:extLst>
      <p:ext uri="{BB962C8B-B14F-4D97-AF65-F5344CB8AC3E}">
        <p14:creationId xmlns:p14="http://schemas.microsoft.com/office/powerpoint/2010/main" val="6881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youtube.com/watch?v=58GR0RuIJbA"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Información para el/la facilitador/a</a:t>
            </a:r>
            <a:r>
              <a:rPr lang="x-none" baseline="0" noProof="0" dirty="0" smtClean="0"/>
              <a:t>: Esta presentación acompaña la publicación de </a:t>
            </a:r>
            <a:r>
              <a:rPr lang="x-none" baseline="0" noProof="0" dirty="0" err="1" smtClean="0"/>
              <a:t>Ipas</a:t>
            </a:r>
            <a:r>
              <a:rPr lang="x-none" baseline="0" noProof="0" dirty="0" smtClean="0"/>
              <a:t> titulada </a:t>
            </a:r>
            <a:r>
              <a:rPr lang="x-none" i="1" baseline="0" noProof="0" dirty="0" smtClean="0"/>
              <a:t>Jóvenes por el aborto seguro: guía de capacitación para profesionales de la salud en formación </a:t>
            </a:r>
            <a:r>
              <a:rPr lang="x-none" i="0" baseline="0" noProof="0" dirty="0" smtClean="0"/>
              <a:t>(</a:t>
            </a:r>
            <a:r>
              <a:rPr lang="x-none" sz="1200" kern="1200" noProof="0" dirty="0" err="1" smtClean="0">
                <a:solidFill>
                  <a:schemeClr val="tx1"/>
                </a:solidFill>
                <a:effectLst/>
                <a:latin typeface="+mn-lt"/>
                <a:ea typeface="+mn-ea"/>
                <a:cs typeface="+mn-cs"/>
              </a:rPr>
              <a:t>Borjesson</a:t>
            </a:r>
            <a:r>
              <a:rPr lang="x-none" sz="1200" kern="1200" noProof="0" dirty="0" smtClean="0">
                <a:solidFill>
                  <a:schemeClr val="tx1"/>
                </a:solidFill>
                <a:effectLst/>
                <a:latin typeface="+mn-lt"/>
                <a:ea typeface="+mn-ea"/>
                <a:cs typeface="+mn-cs"/>
              </a:rPr>
              <a:t> et al., 2015)</a:t>
            </a:r>
            <a:r>
              <a:rPr lang="x-none" i="0" baseline="0" noProof="0" dirty="0" smtClean="0"/>
              <a:t>. Cubre el Módulo</a:t>
            </a:r>
            <a:r>
              <a:rPr lang="x-none" i="0" u="none" baseline="0" noProof="0" dirty="0" smtClean="0"/>
              <a:t> 3 de la guía y está diseñada para ayudar a facilitadoras y facilitadores con</a:t>
            </a:r>
            <a:r>
              <a:rPr lang="x-none" i="0" baseline="0" noProof="0" dirty="0" smtClean="0"/>
              <a:t> experiencia a dirigir los talleres de manera eficiente</a:t>
            </a:r>
            <a:r>
              <a:rPr lang="x-none" i="0" u="none" baseline="0" noProof="0" dirty="0" smtClean="0"/>
              <a:t>. </a:t>
            </a:r>
            <a:r>
              <a:rPr lang="x-none" b="1" i="0" u="none" baseline="0" noProof="0" dirty="0" smtClean="0"/>
              <a:t>El orden de las diapositivas en esta presentación refleja el orden de las actividades en el Módulo 3 de la guía. </a:t>
            </a:r>
            <a:r>
              <a:rPr lang="x-none" b="0" i="0" u="none" baseline="0" noProof="0" dirty="0" smtClean="0"/>
              <a:t>Las diapositivas anaranjadas </a:t>
            </a:r>
            <a:r>
              <a:rPr lang="x-none" b="0" i="0" u="none" baseline="0" noProof="0" smtClean="0"/>
              <a:t>marcan el </a:t>
            </a:r>
            <a:r>
              <a:rPr lang="x-none" b="0" i="0" u="none" baseline="0" noProof="0" dirty="0" smtClean="0"/>
              <a:t>inicio de las nuevas actividades y ese es un buen momento para consultar la guía para ver las instrucciones detalladas para las actividades, las cuales indican cuándo debe presentar nuevas diapositivas. </a:t>
            </a:r>
            <a:r>
              <a:rPr lang="x-none" b="1" i="0" u="none" baseline="0" noProof="0" dirty="0" smtClean="0"/>
              <a:t>Posiblemente sea necesario modificar el orden de las diapositivas si cambia la agenda.</a:t>
            </a:r>
            <a:r>
              <a:rPr lang="x-none" b="0" i="0" u="none" baseline="0" noProof="0" dirty="0" smtClean="0"/>
              <a:t> Todas </a:t>
            </a:r>
            <a:r>
              <a:rPr lang="x-none" i="0" u="none" baseline="0" noProof="0" dirty="0" smtClean="0"/>
              <a:t>las citas textuales mencionadas en la presentación están disponibles en las referencias bibliográficas de la guía</a:t>
            </a:r>
            <a:r>
              <a:rPr lang="x-none" i="0" baseline="0" noProof="0" dirty="0" smtClean="0"/>
              <a:t>. </a:t>
            </a:r>
            <a:endParaRPr lang="x-none"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x-none" i="0" baseline="0" noProof="0" dirty="0" smtClean="0"/>
              <a:t> </a:t>
            </a:r>
            <a:endParaRPr lang="x-none" noProof="0"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a:t>
            </a:fld>
            <a:endParaRPr lang="en-US"/>
          </a:p>
        </p:txBody>
      </p:sp>
    </p:spTree>
    <p:extLst>
      <p:ext uri="{BB962C8B-B14F-4D97-AF65-F5344CB8AC3E}">
        <p14:creationId xmlns:p14="http://schemas.microsoft.com/office/powerpoint/2010/main" val="273076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a:t>
            </a:r>
            <a:r>
              <a:rPr lang="x-none" baseline="0" noProof="0" dirty="0" smtClean="0"/>
              <a:t> Revise las barreras sociales y culturales con el grupo de participantes. Puede utilizar la sección 3.2 ‘Barreras sociales y culturales’ en la guía para obtener más información, y destacar las barreras sociales y culturales identificadas por las personas participantes durante la Parte I de esta actividad.</a:t>
            </a:r>
            <a:endParaRPr lang="x-none" noProof="0"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10</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 el/la facilitador/a</a:t>
            </a:r>
            <a:r>
              <a:rPr lang="x-none" noProof="0" dirty="0" smtClean="0"/>
              <a:t>:</a:t>
            </a:r>
            <a:r>
              <a:rPr lang="x-none" baseline="0" noProof="0" dirty="0" smtClean="0"/>
              <a:t> Antes de pasar a las barreras de los sistemas de salud, asegúrese de que las personas participantes estén familiarizadas con el concepto del estigma y cómo el estigma en torno al aborto afecta el acceso a los servicios de aborto seguro. </a:t>
            </a:r>
            <a:endParaRPr lang="x-none" noProof="0" dirty="0"/>
          </a:p>
        </p:txBody>
      </p:sp>
      <p:sp>
        <p:nvSpPr>
          <p:cNvPr id="4" name="Slide Number Placeholder 3"/>
          <p:cNvSpPr>
            <a:spLocks noGrp="1"/>
          </p:cNvSpPr>
          <p:nvPr>
            <p:ph type="sldNum" sz="quarter" idx="10"/>
          </p:nvPr>
        </p:nvSpPr>
        <p:spPr/>
        <p:txBody>
          <a:bodyPr/>
          <a:lstStyle/>
          <a:p>
            <a:fld id="{76A5C766-A2F8-4620-BD42-CB0D254F808D}" type="slidenum">
              <a:rPr lang="en-US" smtClean="0"/>
              <a:t>11</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a:t>
            </a:r>
            <a:r>
              <a:rPr lang="x-none" baseline="0" noProof="0" dirty="0" smtClean="0"/>
              <a:t> Revise con el grupo de participantes las barreras de los sistemas de salud. Puede utilizar la sección 3.3 ‘Sistemas de salud’ en la guía para obtener más información, y destacar las barreras de los sistemas de salud identificadas por las personas participantes durante la Parte I de esta actividad.</a:t>
            </a:r>
            <a:endParaRPr lang="x-none" noProof="0"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12</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 Pregunte</a:t>
            </a:r>
            <a:r>
              <a:rPr lang="x-none" baseline="0" noProof="0" dirty="0" smtClean="0"/>
              <a:t> si alguna persona está </a:t>
            </a:r>
            <a:r>
              <a:rPr lang="x-none" noProof="0" dirty="0" smtClean="0"/>
              <a:t>familiarizada con la declaración de postura</a:t>
            </a:r>
            <a:r>
              <a:rPr lang="x-none" baseline="0" noProof="0" dirty="0" smtClean="0"/>
              <a:t> de la</a:t>
            </a:r>
            <a:r>
              <a:rPr lang="x-none" noProof="0" dirty="0" smtClean="0"/>
              <a:t> FIGO sobre la objeción de conciencia y deje que un/a participante explique lo que ésta</a:t>
            </a:r>
            <a:r>
              <a:rPr lang="x-none" baseline="0" noProof="0" dirty="0" smtClean="0"/>
              <a:t> significa. Asegúrese de que las personas participantes estén familiarizadas con sus obligaciones profesionales como profesionales de la salud. Puede e</a:t>
            </a:r>
            <a:r>
              <a:rPr lang="x-none" noProof="0" dirty="0" smtClean="0"/>
              <a:t>xplicarles que</a:t>
            </a:r>
            <a:r>
              <a:rPr lang="x-none" baseline="0" noProof="0" dirty="0" smtClean="0"/>
              <a:t>: </a:t>
            </a:r>
            <a:r>
              <a:rPr lang="x-none" i="1" baseline="0" noProof="0" dirty="0" smtClean="0"/>
              <a:t>“</a:t>
            </a:r>
            <a:r>
              <a:rPr lang="x-none" sz="1200" i="1" kern="1200" baseline="0" noProof="0" dirty="0" smtClean="0">
                <a:solidFill>
                  <a:schemeClr val="tx1"/>
                </a:solidFill>
                <a:effectLst/>
                <a:latin typeface="+mn-lt"/>
                <a:ea typeface="+mn-ea"/>
                <a:cs typeface="+mn-cs"/>
              </a:rPr>
              <a:t>Las y los </a:t>
            </a:r>
            <a:r>
              <a:rPr lang="x-none" sz="1200" i="1" kern="1200" noProof="0" dirty="0" smtClean="0">
                <a:solidFill>
                  <a:schemeClr val="tx1"/>
                </a:solidFill>
                <a:effectLst/>
                <a:latin typeface="+mn-lt"/>
                <a:ea typeface="+mn-ea"/>
                <a:cs typeface="+mn-cs"/>
              </a:rPr>
              <a:t>profesionales de la salud que están autorizados para proporcionar servicios de aborto pueden</a:t>
            </a:r>
            <a:r>
              <a:rPr lang="x-none" sz="1200" i="1" kern="1200" baseline="0" noProof="0" dirty="0" smtClean="0">
                <a:solidFill>
                  <a:schemeClr val="tx1"/>
                </a:solidFill>
                <a:effectLst/>
                <a:latin typeface="+mn-lt"/>
                <a:ea typeface="+mn-ea"/>
                <a:cs typeface="+mn-cs"/>
              </a:rPr>
              <a:t> negarse a hacerlo basándose en sus con</a:t>
            </a:r>
            <a:r>
              <a:rPr lang="x-none" sz="1200" i="1" kern="1200" noProof="0" dirty="0" smtClean="0">
                <a:solidFill>
                  <a:schemeClr val="tx1"/>
                </a:solidFill>
                <a:effectLst/>
                <a:latin typeface="+mn-lt"/>
                <a:ea typeface="+mn-ea"/>
                <a:cs typeface="+mn-cs"/>
              </a:rPr>
              <a:t>vicciones solo bajo ciertas circunstancias. En</a:t>
            </a:r>
            <a:r>
              <a:rPr lang="x-none" sz="1200" i="1" kern="1200" baseline="0" noProof="0" dirty="0" smtClean="0">
                <a:solidFill>
                  <a:schemeClr val="tx1"/>
                </a:solidFill>
                <a:effectLst/>
                <a:latin typeface="+mn-lt"/>
                <a:ea typeface="+mn-ea"/>
                <a:cs typeface="+mn-cs"/>
              </a:rPr>
              <a:t> otras palabras, existen lí</a:t>
            </a:r>
            <a:r>
              <a:rPr lang="x-none" sz="1200" i="1" kern="1200" noProof="0" dirty="0" smtClean="0">
                <a:solidFill>
                  <a:schemeClr val="tx1"/>
                </a:solidFill>
                <a:effectLst/>
                <a:latin typeface="+mn-lt"/>
                <a:ea typeface="+mn-ea"/>
                <a:cs typeface="+mn-cs"/>
              </a:rPr>
              <a:t>mites respecto al derecho de un/a prestador/a de servicios de negarse</a:t>
            </a:r>
            <a:r>
              <a:rPr lang="x-none" sz="1200" i="1" kern="1200" baseline="0" noProof="0" dirty="0" smtClean="0">
                <a:solidFill>
                  <a:schemeClr val="tx1"/>
                </a:solidFill>
                <a:effectLst/>
                <a:latin typeface="+mn-lt"/>
                <a:ea typeface="+mn-ea"/>
                <a:cs typeface="+mn-cs"/>
              </a:rPr>
              <a:t> por objeción de</a:t>
            </a:r>
            <a:r>
              <a:rPr lang="x-none" sz="1200" i="1" kern="1200" noProof="0" dirty="0" smtClean="0">
                <a:solidFill>
                  <a:schemeClr val="tx1"/>
                </a:solidFill>
                <a:effectLst/>
                <a:latin typeface="+mn-lt"/>
                <a:ea typeface="+mn-ea"/>
                <a:cs typeface="+mn-cs"/>
              </a:rPr>
              <a:t> conciencia.</a:t>
            </a:r>
            <a:r>
              <a:rPr lang="x-none" sz="1200" i="1" kern="1200" baseline="0" noProof="0" dirty="0" smtClean="0">
                <a:solidFill>
                  <a:schemeClr val="tx1"/>
                </a:solidFill>
                <a:effectLst/>
                <a:latin typeface="+mn-lt"/>
                <a:ea typeface="+mn-ea"/>
                <a:cs typeface="+mn-cs"/>
              </a:rPr>
              <a:t> Independientemente de las convicciones de un/a prestador/a de servicios, él o ella debe cumplir con las obligaciones mencionadas en la diapositiva”.</a:t>
            </a:r>
            <a:r>
              <a:rPr lang="x-none" sz="1200" i="1" kern="1200" noProof="0" dirty="0" smtClean="0">
                <a:solidFill>
                  <a:schemeClr val="tx1"/>
                </a:solidFill>
                <a:effectLst/>
                <a:latin typeface="+mn-lt"/>
                <a:ea typeface="+mn-ea"/>
                <a:cs typeface="+mn-cs"/>
              </a:rPr>
              <a:t> </a:t>
            </a:r>
            <a:r>
              <a:rPr lang="x-none" i="1" baseline="0" noProof="0" dirty="0" smtClean="0"/>
              <a:t> </a:t>
            </a:r>
            <a:r>
              <a:rPr lang="x-none" i="0" baseline="0" noProof="0" dirty="0" smtClean="0"/>
              <a:t>Invite a las personas participantes a reflexionar sobre cómo la objeción de conciencia constituye otra barrera más de los sistemas de salud, especialmente en zonas con escasez de profesionales de la salud capacitados.</a:t>
            </a:r>
            <a:r>
              <a:rPr lang="en-US" i="0" baseline="0" dirty="0" smtClean="0"/>
              <a:t> </a:t>
            </a:r>
            <a:endParaRPr lang="en-US" i="1" baseline="0"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13</a:t>
            </a:fld>
            <a:endParaRPr lang="en-US"/>
          </a:p>
        </p:txBody>
      </p:sp>
    </p:spTree>
    <p:extLst>
      <p:ext uri="{BB962C8B-B14F-4D97-AF65-F5344CB8AC3E}">
        <p14:creationId xmlns:p14="http://schemas.microsoft.com/office/powerpoint/2010/main" val="2588321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 el/la</a:t>
            </a:r>
            <a:r>
              <a:rPr lang="x-none" u="sng" baseline="0" noProof="0" dirty="0" smtClean="0"/>
              <a:t> facilitador/a</a:t>
            </a:r>
            <a:r>
              <a:rPr lang="x-none" baseline="0" noProof="0" dirty="0" smtClean="0"/>
              <a:t>: Pida que un/a participante lea en voz alta la cita textual que aparece en la diapositiva. Utilice esta cita textual para identificar las maneras en que las barreras al aborto seguro están vinculadas y son interdependientes unas de otras. Además, puede dar otros ejemplos:</a:t>
            </a:r>
          </a:p>
          <a:p>
            <a:r>
              <a:rPr lang="x-none" baseline="0" noProof="0" dirty="0" smtClean="0"/>
              <a:t> </a:t>
            </a:r>
          </a:p>
          <a:p>
            <a:pPr marL="171450" indent="-171450">
              <a:buFont typeface="Arial" panose="020B0604020202020204" pitchFamily="34" charset="0"/>
              <a:buChar char="•"/>
            </a:pPr>
            <a:r>
              <a:rPr lang="x-none" sz="1200" kern="1200" noProof="0" dirty="0" smtClean="0">
                <a:solidFill>
                  <a:schemeClr val="tx1"/>
                </a:solidFill>
                <a:effectLst/>
                <a:latin typeface="+mn-lt"/>
                <a:ea typeface="+mn-ea"/>
                <a:cs typeface="+mn-cs"/>
              </a:rPr>
              <a:t>La discriminación de género y las convicciones de los formuladores de políticas afectan tanto el diseño como las acciones para imponer el cumplimiento de las leyes</a:t>
            </a:r>
            <a:r>
              <a:rPr lang="x-none" sz="1200" kern="1200" baseline="0" noProof="0" dirty="0" smtClean="0">
                <a:solidFill>
                  <a:schemeClr val="tx1"/>
                </a:solidFill>
                <a:effectLst/>
                <a:latin typeface="+mn-lt"/>
                <a:ea typeface="+mn-ea"/>
                <a:cs typeface="+mn-cs"/>
              </a:rPr>
              <a:t> y </a:t>
            </a:r>
            <a:r>
              <a:rPr lang="x-none" sz="1200" kern="1200" noProof="0" dirty="0" smtClean="0">
                <a:solidFill>
                  <a:schemeClr val="tx1"/>
                </a:solidFill>
                <a:effectLst/>
                <a:latin typeface="+mn-lt"/>
                <a:ea typeface="+mn-ea"/>
                <a:cs typeface="+mn-cs"/>
              </a:rPr>
              <a:t>políticas referentes al aborto. </a:t>
            </a:r>
          </a:p>
          <a:p>
            <a:pPr marL="171450" indent="-171450">
              <a:buFont typeface="Arial" panose="020B0604020202020204" pitchFamily="34" charset="0"/>
              <a:buChar char="•"/>
            </a:pPr>
            <a:r>
              <a:rPr lang="x-none" sz="1200" kern="1200" noProof="0" dirty="0" smtClean="0">
                <a:solidFill>
                  <a:schemeClr val="tx1"/>
                </a:solidFill>
                <a:effectLst/>
                <a:latin typeface="+mn-lt"/>
                <a:ea typeface="+mn-ea"/>
                <a:cs typeface="+mn-cs"/>
              </a:rPr>
              <a:t>Debido</a:t>
            </a:r>
            <a:r>
              <a:rPr lang="x-none" sz="1200" kern="1200" baseline="0" noProof="0" dirty="0" smtClean="0">
                <a:solidFill>
                  <a:schemeClr val="tx1"/>
                </a:solidFill>
                <a:effectLst/>
                <a:latin typeface="+mn-lt"/>
                <a:ea typeface="+mn-ea"/>
                <a:cs typeface="+mn-cs"/>
              </a:rPr>
              <a:t> al estigma en torno al a</a:t>
            </a:r>
            <a:r>
              <a:rPr lang="x-none" sz="1200" kern="1200" noProof="0" dirty="0" smtClean="0">
                <a:solidFill>
                  <a:schemeClr val="tx1"/>
                </a:solidFill>
                <a:effectLst/>
                <a:latin typeface="+mn-lt"/>
                <a:ea typeface="+mn-ea"/>
                <a:cs typeface="+mn-cs"/>
              </a:rPr>
              <a:t>borto, algunas personas responsables de tomar decisiones en las facultades</a:t>
            </a:r>
            <a:r>
              <a:rPr lang="x-none" sz="1200" kern="1200" baseline="0" noProof="0" dirty="0" smtClean="0">
                <a:solidFill>
                  <a:schemeClr val="tx1"/>
                </a:solidFill>
                <a:effectLst/>
                <a:latin typeface="+mn-lt"/>
                <a:ea typeface="+mn-ea"/>
                <a:cs typeface="+mn-cs"/>
              </a:rPr>
              <a:t> de</a:t>
            </a:r>
            <a:r>
              <a:rPr lang="x-none" sz="1200" kern="1200" noProof="0" dirty="0" smtClean="0">
                <a:solidFill>
                  <a:schemeClr val="tx1"/>
                </a:solidFill>
                <a:effectLst/>
                <a:latin typeface="+mn-lt"/>
                <a:ea typeface="+mn-ea"/>
                <a:cs typeface="+mn-cs"/>
              </a:rPr>
              <a:t> medicina no están dispuestas a integrar el aborto en el currículo, lo</a:t>
            </a:r>
            <a:r>
              <a:rPr lang="x-none" sz="1200" kern="1200" baseline="0" noProof="0" dirty="0" smtClean="0">
                <a:solidFill>
                  <a:schemeClr val="tx1"/>
                </a:solidFill>
                <a:effectLst/>
                <a:latin typeface="+mn-lt"/>
                <a:ea typeface="+mn-ea"/>
                <a:cs typeface="+mn-cs"/>
              </a:rPr>
              <a:t> cual</a:t>
            </a:r>
            <a:r>
              <a:rPr lang="x-none" sz="1200" kern="1200" noProof="0" dirty="0" smtClean="0">
                <a:solidFill>
                  <a:schemeClr val="tx1"/>
                </a:solidFill>
                <a:effectLst/>
                <a:latin typeface="+mn-lt"/>
                <a:ea typeface="+mn-ea"/>
                <a:cs typeface="+mn-cs"/>
              </a:rPr>
              <a:t> mantiene el status</a:t>
            </a:r>
            <a:r>
              <a:rPr lang="x-none" sz="1200" kern="1200" baseline="0" noProof="0" dirty="0" smtClean="0">
                <a:solidFill>
                  <a:schemeClr val="tx1"/>
                </a:solidFill>
                <a:effectLst/>
                <a:latin typeface="+mn-lt"/>
                <a:ea typeface="+mn-ea"/>
                <a:cs typeface="+mn-cs"/>
              </a:rPr>
              <a:t> </a:t>
            </a:r>
            <a:r>
              <a:rPr lang="x-none" sz="1200" kern="1200" noProof="0" dirty="0" smtClean="0">
                <a:solidFill>
                  <a:schemeClr val="tx1"/>
                </a:solidFill>
                <a:effectLst/>
                <a:latin typeface="+mn-lt"/>
                <a:ea typeface="+mn-ea"/>
                <a:cs typeface="+mn-cs"/>
              </a:rPr>
              <a:t>quo de una fuerza laboral mal preparada y no respaldada. </a:t>
            </a:r>
          </a:p>
          <a:p>
            <a:pPr marL="0" indent="0">
              <a:buFont typeface="Arial" panose="020B0604020202020204" pitchFamily="34" charset="0"/>
              <a:buNone/>
            </a:pPr>
            <a:endParaRPr lang="x-none" sz="1200" kern="1200" noProof="0" dirty="0" smtClean="0">
              <a:solidFill>
                <a:schemeClr val="tx1"/>
              </a:solidFill>
              <a:effectLst/>
              <a:latin typeface="+mn-lt"/>
              <a:ea typeface="+mn-ea"/>
              <a:cs typeface="+mn-cs"/>
            </a:endParaRPr>
          </a:p>
          <a:p>
            <a:pPr marL="0" indent="0">
              <a:buFont typeface="Arial" panose="020B0604020202020204" pitchFamily="34" charset="0"/>
              <a:buNone/>
            </a:pPr>
            <a:r>
              <a:rPr lang="x-none" sz="1200" kern="1200" noProof="0" dirty="0" err="1" smtClean="0">
                <a:solidFill>
                  <a:schemeClr val="tx1"/>
                </a:solidFill>
                <a:effectLst/>
                <a:latin typeface="+mn-lt"/>
                <a:ea typeface="+mn-ea"/>
                <a:cs typeface="+mn-cs"/>
              </a:rPr>
              <a:t>All</a:t>
            </a:r>
            <a:r>
              <a:rPr lang="x-none" sz="1200" kern="1200" noProof="0" dirty="0" smtClean="0">
                <a:solidFill>
                  <a:schemeClr val="tx1"/>
                </a:solidFill>
                <a:effectLst/>
                <a:latin typeface="+mn-lt"/>
                <a:ea typeface="+mn-ea"/>
                <a:cs typeface="+mn-cs"/>
              </a:rPr>
              <a:t> of </a:t>
            </a:r>
            <a:r>
              <a:rPr lang="x-none" sz="1200" kern="1200" noProof="0" dirty="0" err="1" smtClean="0">
                <a:solidFill>
                  <a:schemeClr val="tx1"/>
                </a:solidFill>
                <a:effectLst/>
                <a:latin typeface="+mn-lt"/>
                <a:ea typeface="+mn-ea"/>
                <a:cs typeface="+mn-cs"/>
              </a:rPr>
              <a:t>these</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barriers</a:t>
            </a:r>
            <a:r>
              <a:rPr lang="x-none" sz="1200" kern="1200" noProof="0" dirty="0" smtClean="0">
                <a:solidFill>
                  <a:schemeClr val="tx1"/>
                </a:solidFill>
                <a:effectLst/>
                <a:latin typeface="+mn-lt"/>
                <a:ea typeface="+mn-ea"/>
                <a:cs typeface="+mn-cs"/>
              </a:rPr>
              <a:t> lead to </a:t>
            </a:r>
            <a:r>
              <a:rPr lang="x-none" sz="1200" kern="1200" noProof="0" dirty="0" err="1" smtClean="0">
                <a:solidFill>
                  <a:schemeClr val="tx1"/>
                </a:solidFill>
                <a:effectLst/>
                <a:latin typeface="+mn-lt"/>
                <a:ea typeface="+mn-ea"/>
                <a:cs typeface="+mn-cs"/>
              </a:rPr>
              <a:t>perceptions</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that</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abortion</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is</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outside</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the</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scope</a:t>
            </a:r>
            <a:r>
              <a:rPr lang="x-none" sz="1200" kern="1200" noProof="0" dirty="0" smtClean="0">
                <a:solidFill>
                  <a:schemeClr val="tx1"/>
                </a:solidFill>
                <a:effectLst/>
                <a:latin typeface="+mn-lt"/>
                <a:ea typeface="+mn-ea"/>
                <a:cs typeface="+mn-cs"/>
              </a:rPr>
              <a:t> of </a:t>
            </a:r>
            <a:r>
              <a:rPr lang="x-none" sz="1200" kern="1200" noProof="0" dirty="0" err="1" smtClean="0">
                <a:solidFill>
                  <a:schemeClr val="tx1"/>
                </a:solidFill>
                <a:effectLst/>
                <a:latin typeface="+mn-lt"/>
                <a:ea typeface="+mn-ea"/>
                <a:cs typeface="+mn-cs"/>
              </a:rPr>
              <a:t>legitimate</a:t>
            </a:r>
            <a:r>
              <a:rPr lang="x-none" sz="1200" kern="1200" noProof="0" dirty="0" smtClean="0">
                <a:solidFill>
                  <a:schemeClr val="tx1"/>
                </a:solidFill>
                <a:effectLst/>
                <a:latin typeface="+mn-lt"/>
                <a:ea typeface="+mn-ea"/>
                <a:cs typeface="+mn-cs"/>
              </a:rPr>
              <a:t> sexual and </a:t>
            </a:r>
            <a:r>
              <a:rPr lang="x-none" sz="1200" kern="1200" noProof="0" dirty="0" err="1" smtClean="0">
                <a:solidFill>
                  <a:schemeClr val="tx1"/>
                </a:solidFill>
                <a:effectLst/>
                <a:latin typeface="+mn-lt"/>
                <a:ea typeface="+mn-ea"/>
                <a:cs typeface="+mn-cs"/>
              </a:rPr>
              <a:t>reproductive</a:t>
            </a:r>
            <a:r>
              <a:rPr lang="x-none" sz="1200" kern="120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health</a:t>
            </a:r>
            <a:r>
              <a:rPr lang="x-none" sz="1200" kern="1200" baseline="0" noProof="0" dirty="0" smtClean="0">
                <a:solidFill>
                  <a:schemeClr val="tx1"/>
                </a:solidFill>
                <a:effectLst/>
                <a:latin typeface="+mn-lt"/>
                <a:ea typeface="+mn-ea"/>
                <a:cs typeface="+mn-cs"/>
              </a:rPr>
              <a:t> </a:t>
            </a:r>
            <a:r>
              <a:rPr lang="x-none" sz="1200" kern="1200" noProof="0" dirty="0" err="1" smtClean="0">
                <a:solidFill>
                  <a:schemeClr val="tx1"/>
                </a:solidFill>
                <a:effectLst/>
                <a:latin typeface="+mn-lt"/>
                <a:ea typeface="+mn-ea"/>
                <a:cs typeface="+mn-cs"/>
              </a:rPr>
              <a:t>care</a:t>
            </a:r>
            <a:r>
              <a:rPr lang="x-none" sz="1200" kern="1200" noProof="0" dirty="0" smtClean="0">
                <a:solidFill>
                  <a:schemeClr val="tx1"/>
                </a:solidFill>
                <a:effectLst/>
                <a:latin typeface="+mn-lt"/>
                <a:ea typeface="+mn-ea"/>
                <a:cs typeface="+mn-cs"/>
              </a:rPr>
              <a:t>. </a:t>
            </a:r>
            <a:endParaRPr lang="x-none" i="1" noProof="0" dirty="0"/>
          </a:p>
        </p:txBody>
      </p:sp>
      <p:sp>
        <p:nvSpPr>
          <p:cNvPr id="4" name="Slide Number Placeholder 3"/>
          <p:cNvSpPr>
            <a:spLocks noGrp="1"/>
          </p:cNvSpPr>
          <p:nvPr>
            <p:ph type="sldNum" sz="quarter" idx="10"/>
          </p:nvPr>
        </p:nvSpPr>
        <p:spPr/>
        <p:txBody>
          <a:bodyPr/>
          <a:lstStyle/>
          <a:p>
            <a:fld id="{76A5C766-A2F8-4620-BD42-CB0D254F808D}" type="slidenum">
              <a:rPr lang="en-US" smtClean="0"/>
              <a:t>14</a:t>
            </a:fld>
            <a:endParaRPr lang="en-US"/>
          </a:p>
        </p:txBody>
      </p:sp>
    </p:spTree>
    <p:extLst>
      <p:ext uri="{BB962C8B-B14F-4D97-AF65-F5344CB8AC3E}">
        <p14:creationId xmlns:p14="http://schemas.microsoft.com/office/powerpoint/2010/main" val="2181681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 el/la facilitador/a</a:t>
            </a:r>
            <a:r>
              <a:rPr lang="x-none" noProof="0" dirty="0" smtClean="0"/>
              <a:t>:</a:t>
            </a:r>
            <a:r>
              <a:rPr lang="x-none" baseline="0" noProof="0" dirty="0" smtClean="0"/>
              <a:t> Reconozca que puede ser difícil reducir las barreras a los servicios de aborto seguro porque esto a menudo implica examinar y abordar creencias y prácticas socioculturales muy arraigadas, tales como la discriminación de género, y debido al contexto complejo y a menudo delicado en torno al aborto. Explique que conocer más acerca de las prácticas de aborto en la comunidad y reunir apoyo comunitario para lograr cambios pueden ser una buena base para cualquier programa que aborde el acceso a los servicios de aborto. </a:t>
            </a:r>
          </a:p>
        </p:txBody>
      </p:sp>
      <p:sp>
        <p:nvSpPr>
          <p:cNvPr id="4" name="Slide Number Placeholder 3"/>
          <p:cNvSpPr>
            <a:spLocks noGrp="1"/>
          </p:cNvSpPr>
          <p:nvPr>
            <p:ph type="sldNum" sz="quarter" idx="10"/>
          </p:nvPr>
        </p:nvSpPr>
        <p:spPr/>
        <p:txBody>
          <a:bodyPr/>
          <a:lstStyle/>
          <a:p>
            <a:fld id="{76A5C766-A2F8-4620-BD42-CB0D254F808D}" type="slidenum">
              <a:rPr lang="en-US" smtClean="0"/>
              <a:t>15</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a:t>
            </a:r>
            <a:r>
              <a:rPr lang="x-none" baseline="0" noProof="0" dirty="0" smtClean="0"/>
              <a:t> Señale que existen enfoques que funcionan en los programas de aborto seguro, y que existen organizaciones, como </a:t>
            </a:r>
            <a:r>
              <a:rPr lang="x-none" baseline="0" noProof="0" dirty="0" err="1" smtClean="0"/>
              <a:t>Ipas</a:t>
            </a:r>
            <a:r>
              <a:rPr lang="x-none" baseline="0" noProof="0" dirty="0" smtClean="0"/>
              <a:t>, dedicadas a esta importante misión. </a:t>
            </a:r>
            <a:endParaRPr lang="x-none" noProof="0"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16</a:t>
            </a:fld>
            <a:endParaRPr lang="en-US"/>
          </a:p>
        </p:txBody>
      </p:sp>
    </p:spTree>
    <p:extLst>
      <p:ext uri="{BB962C8B-B14F-4D97-AF65-F5344CB8AC3E}">
        <p14:creationId xmlns:p14="http://schemas.microsoft.com/office/powerpoint/2010/main" val="3842845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 el/la</a:t>
            </a:r>
            <a:r>
              <a:rPr lang="x-none" u="sng" baseline="0" noProof="0" dirty="0" smtClean="0"/>
              <a:t> </a:t>
            </a:r>
            <a:r>
              <a:rPr lang="x-none" u="sng" noProof="0" dirty="0" smtClean="0"/>
              <a:t>facilitador/a</a:t>
            </a:r>
            <a:r>
              <a:rPr lang="x-none" noProof="0" dirty="0" smtClean="0"/>
              <a:t>:</a:t>
            </a:r>
            <a:r>
              <a:rPr lang="x-none" baseline="0" noProof="0" dirty="0" smtClean="0"/>
              <a:t> Revise los ejemplos de estrategias para ampliar el acceso a los servicios de aborto seguro. Utilice ejemplos de la Tabla 3.1 ‘Ejemplos de estrategias para abordar las barreras a los servicios de aborto seguro’ en la guía. Enfóquese en estrategias que podrían ser aplicadas de manera más eficaz, pertinente y/ o realista por estudiantes de medicina (mostradas en esta diapositiva). Informe al grupo de participantes que el próximo paso en la Actividad 3.B, Parte II es que discutan más a fondo éstas y otras estrategias.  </a:t>
            </a:r>
          </a:p>
        </p:txBody>
      </p:sp>
      <p:sp>
        <p:nvSpPr>
          <p:cNvPr id="4" name="Slide Number Placeholder 3"/>
          <p:cNvSpPr>
            <a:spLocks noGrp="1"/>
          </p:cNvSpPr>
          <p:nvPr>
            <p:ph type="sldNum" sz="quarter" idx="10"/>
          </p:nvPr>
        </p:nvSpPr>
        <p:spPr/>
        <p:txBody>
          <a:bodyPr/>
          <a:lstStyle/>
          <a:p>
            <a:fld id="{76A5C766-A2F8-4620-BD42-CB0D254F808D}" type="slidenum">
              <a:rPr lang="en-US" smtClean="0"/>
              <a:t>17</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 Al</a:t>
            </a:r>
            <a:r>
              <a:rPr lang="x-none" baseline="0" noProof="0" dirty="0" smtClean="0"/>
              <a:t> final del Módulo 3, resuma los mensajes clave. Pida a las personas</a:t>
            </a:r>
            <a:r>
              <a:rPr lang="x-none" noProof="0" dirty="0" smtClean="0"/>
              <a:t> participantes</a:t>
            </a:r>
            <a:r>
              <a:rPr lang="x-none" baseline="0" noProof="0" dirty="0" smtClean="0"/>
              <a:t> que lean en voz alta las viñetas que aparecen en esta diapositiva</a:t>
            </a:r>
            <a:r>
              <a:rPr lang="x-none" noProof="0" dirty="0" smtClean="0"/>
              <a:t>. Invíteles</a:t>
            </a:r>
            <a:r>
              <a:rPr lang="x-none" baseline="0" noProof="0" dirty="0" smtClean="0"/>
              <a:t> a mencionar cualquier otro</a:t>
            </a:r>
            <a:r>
              <a:rPr lang="x-none" noProof="0" dirty="0" smtClean="0"/>
              <a:t> mensaje clave que recuerden </a:t>
            </a:r>
            <a:r>
              <a:rPr lang="x-none" noProof="0" smtClean="0"/>
              <a:t>del módulo. </a:t>
            </a:r>
            <a:r>
              <a:rPr lang="x-none" baseline="0" noProof="0" smtClean="0"/>
              <a:t> </a:t>
            </a:r>
            <a:endParaRPr lang="x-none" noProof="0"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18</a:t>
            </a:fld>
            <a:endParaRPr lang="en-US"/>
          </a:p>
        </p:txBody>
      </p:sp>
    </p:spTree>
    <p:extLst>
      <p:ext uri="{BB962C8B-B14F-4D97-AF65-F5344CB8AC3E}">
        <p14:creationId xmlns:p14="http://schemas.microsoft.com/office/powerpoint/2010/main" val="1475081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19</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 el/la facilitador/a</a:t>
            </a:r>
            <a:r>
              <a:rPr lang="x-none" noProof="0" dirty="0" smtClean="0"/>
              <a:t>: Dé</a:t>
            </a:r>
            <a:r>
              <a:rPr lang="x-none" baseline="0" noProof="0" dirty="0" smtClean="0"/>
              <a:t> la bienvenida a las personas participantes al Módulo 3 y dígales que este módulo amplía los conocimientos de cada</a:t>
            </a:r>
            <a:r>
              <a:rPr lang="x-none" sz="1200" kern="1200" noProof="0" dirty="0" smtClean="0">
                <a:solidFill>
                  <a:schemeClr val="tx1"/>
                </a:solidFill>
                <a:effectLst/>
                <a:latin typeface="+mn-lt"/>
                <a:ea typeface="+mn-ea"/>
                <a:cs typeface="+mn-cs"/>
              </a:rPr>
              <a:t> participante acerca de las barreras que las mujeres y adolescentes enfrentan cuando buscan servicios de aborto seguro y les ayuda a identificar estrategias para abordar esas barreras. Invita a las personas participantes a explorar el rol de estudiantes de medicina y profesionales de la salud para ampliar el acceso a los servicios de aborto seguro. </a:t>
            </a:r>
            <a:endParaRPr lang="x-none" noProof="0" dirty="0"/>
          </a:p>
        </p:txBody>
      </p:sp>
      <p:sp>
        <p:nvSpPr>
          <p:cNvPr id="4" name="Slide Number Placeholder 3"/>
          <p:cNvSpPr>
            <a:spLocks noGrp="1"/>
          </p:cNvSpPr>
          <p:nvPr>
            <p:ph type="sldNum" sz="quarter" idx="10"/>
          </p:nvPr>
        </p:nvSpPr>
        <p:spPr/>
        <p:txBody>
          <a:bodyPr/>
          <a:lstStyle/>
          <a:p>
            <a:fld id="{76A5C766-A2F8-4620-BD42-CB0D254F808D}" type="slidenum">
              <a:rPr lang="en-US" smtClean="0"/>
              <a:t>2</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 Revise los objetivos de aprendizaje</a:t>
            </a:r>
            <a:r>
              <a:rPr lang="x-none" baseline="0" noProof="0" dirty="0" smtClean="0"/>
              <a:t> para el Módulo</a:t>
            </a:r>
            <a:r>
              <a:rPr lang="x-none" noProof="0" dirty="0" smtClean="0"/>
              <a:t> 3.</a:t>
            </a:r>
          </a:p>
        </p:txBody>
      </p:sp>
      <p:sp>
        <p:nvSpPr>
          <p:cNvPr id="4" name="Slide Number Placeholder 3"/>
          <p:cNvSpPr>
            <a:spLocks noGrp="1"/>
          </p:cNvSpPr>
          <p:nvPr>
            <p:ph type="sldNum" sz="quarter" idx="10"/>
          </p:nvPr>
        </p:nvSpPr>
        <p:spPr/>
        <p:txBody>
          <a:bodyPr/>
          <a:lstStyle/>
          <a:p>
            <a:fld id="{76A5C766-A2F8-4620-BD42-CB0D254F808D}" type="slidenum">
              <a:rPr lang="en-US" smtClean="0"/>
              <a:t>3</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 Revise las</a:t>
            </a:r>
            <a:r>
              <a:rPr lang="x-none" baseline="0" noProof="0" dirty="0" smtClean="0"/>
              <a:t> actividades d</a:t>
            </a:r>
            <a:r>
              <a:rPr lang="x-none" noProof="0" dirty="0" smtClean="0"/>
              <a:t>el Módulo 3 en las cuales</a:t>
            </a:r>
            <a:r>
              <a:rPr lang="x-none" baseline="0" noProof="0" dirty="0" smtClean="0"/>
              <a:t> participará el grupo. </a:t>
            </a:r>
            <a:endParaRPr lang="x-none" noProof="0" dirty="0" smtClean="0"/>
          </a:p>
          <a:p>
            <a:endParaRPr lang="x-none" noProof="0" dirty="0" smtClean="0"/>
          </a:p>
          <a:p>
            <a:r>
              <a:rPr lang="x-none" i="1" u="sng" noProof="0" dirty="0" smtClean="0"/>
              <a:t>Entendiendo las leyes y políticas nacionales referentes al aborto</a:t>
            </a:r>
            <a:r>
              <a:rPr lang="x-none" noProof="0" dirty="0" smtClean="0"/>
              <a:t>: </a:t>
            </a:r>
            <a:r>
              <a:rPr lang="x-none" sz="1200" kern="1200" noProof="0" dirty="0" smtClean="0">
                <a:solidFill>
                  <a:schemeClr val="tx1"/>
                </a:solidFill>
                <a:effectLst/>
                <a:latin typeface="+mn-lt"/>
                <a:ea typeface="+mn-ea"/>
                <a:cs typeface="+mn-cs"/>
              </a:rPr>
              <a:t>Cada</a:t>
            </a:r>
            <a:r>
              <a:rPr lang="x-none" sz="1200" kern="1200" baseline="0" noProof="0" dirty="0" smtClean="0">
                <a:solidFill>
                  <a:schemeClr val="tx1"/>
                </a:solidFill>
                <a:effectLst/>
                <a:latin typeface="+mn-lt"/>
                <a:ea typeface="+mn-ea"/>
                <a:cs typeface="+mn-cs"/>
              </a:rPr>
              <a:t> p</a:t>
            </a:r>
            <a:r>
              <a:rPr lang="x-none" sz="1200" kern="1200" noProof="0" dirty="0" smtClean="0">
                <a:solidFill>
                  <a:schemeClr val="tx1"/>
                </a:solidFill>
                <a:effectLst/>
                <a:latin typeface="+mn-lt"/>
                <a:ea typeface="+mn-ea"/>
                <a:cs typeface="+mn-cs"/>
              </a:rPr>
              <a:t>articipante adquirirá más conocimientos de las leyes y políticas nacionales referentes</a:t>
            </a:r>
            <a:r>
              <a:rPr lang="x-none" sz="1200" kern="1200" baseline="0" noProof="0" dirty="0" smtClean="0">
                <a:solidFill>
                  <a:schemeClr val="tx1"/>
                </a:solidFill>
                <a:effectLst/>
                <a:latin typeface="+mn-lt"/>
                <a:ea typeface="+mn-ea"/>
                <a:cs typeface="+mn-cs"/>
              </a:rPr>
              <a:t> al </a:t>
            </a:r>
            <a:r>
              <a:rPr lang="x-none" sz="1200" kern="1200" noProof="0" dirty="0" smtClean="0">
                <a:solidFill>
                  <a:schemeClr val="tx1"/>
                </a:solidFill>
                <a:effectLst/>
                <a:latin typeface="+mn-lt"/>
                <a:ea typeface="+mn-ea"/>
                <a:cs typeface="+mn-cs"/>
              </a:rPr>
              <a:t>aborto y cómo éstas son interpretadas y aplicadas. Entender a fondo las leyes y políticas es  una base importante para abordar las barreras para obtener servicios de aborto seguro.</a:t>
            </a:r>
            <a:endParaRPr lang="x-none" noProof="0" dirty="0" smtClean="0"/>
          </a:p>
          <a:p>
            <a:r>
              <a:rPr lang="x-none" i="1" u="sng" noProof="0" dirty="0" smtClean="0"/>
              <a:t>La</a:t>
            </a:r>
            <a:r>
              <a:rPr lang="x-none" i="1" u="sng" baseline="0" noProof="0" dirty="0" smtClean="0"/>
              <a:t> búsqueda de un </a:t>
            </a:r>
            <a:r>
              <a:rPr lang="x-none" i="1" u="sng" noProof="0" dirty="0" smtClean="0"/>
              <a:t>aborto seguro: barreras y estrategias</a:t>
            </a:r>
            <a:r>
              <a:rPr lang="x-none" i="1" u="sng" baseline="0" noProof="0" dirty="0" smtClean="0"/>
              <a:t> para</a:t>
            </a:r>
            <a:r>
              <a:rPr lang="x-none" i="1" u="sng" noProof="0" dirty="0" smtClean="0"/>
              <a:t> abordarlas</a:t>
            </a:r>
            <a:r>
              <a:rPr lang="x-none" noProof="0" dirty="0" smtClean="0"/>
              <a:t>: </a:t>
            </a:r>
            <a:r>
              <a:rPr lang="x-none" sz="1200" kern="1200" noProof="0" dirty="0" smtClean="0">
                <a:solidFill>
                  <a:schemeClr val="tx1"/>
                </a:solidFill>
                <a:effectLst/>
                <a:latin typeface="+mn-lt"/>
                <a:ea typeface="+mn-ea"/>
                <a:cs typeface="+mn-cs"/>
              </a:rPr>
              <a:t>Cada</a:t>
            </a:r>
            <a:r>
              <a:rPr lang="x-none" sz="1200" kern="1200" baseline="0" noProof="0" dirty="0" smtClean="0">
                <a:solidFill>
                  <a:schemeClr val="tx1"/>
                </a:solidFill>
                <a:effectLst/>
                <a:latin typeface="+mn-lt"/>
                <a:ea typeface="+mn-ea"/>
                <a:cs typeface="+mn-cs"/>
              </a:rPr>
              <a:t> p</a:t>
            </a:r>
            <a:r>
              <a:rPr lang="x-none" sz="1200" kern="1200" noProof="0" dirty="0" smtClean="0">
                <a:solidFill>
                  <a:schemeClr val="tx1"/>
                </a:solidFill>
                <a:effectLst/>
                <a:latin typeface="+mn-lt"/>
                <a:ea typeface="+mn-ea"/>
                <a:cs typeface="+mn-cs"/>
              </a:rPr>
              <a:t>articipante entenderá</a:t>
            </a:r>
            <a:r>
              <a:rPr lang="x-none" sz="1200" kern="1200" baseline="0" noProof="0" dirty="0" smtClean="0">
                <a:solidFill>
                  <a:schemeClr val="tx1"/>
                </a:solidFill>
                <a:effectLst/>
                <a:latin typeface="+mn-lt"/>
                <a:ea typeface="+mn-ea"/>
                <a:cs typeface="+mn-cs"/>
              </a:rPr>
              <a:t> las</a:t>
            </a:r>
            <a:r>
              <a:rPr lang="x-none" sz="1200" kern="1200" noProof="0" dirty="0" smtClean="0">
                <a:solidFill>
                  <a:schemeClr val="tx1"/>
                </a:solidFill>
                <a:effectLst/>
                <a:latin typeface="+mn-lt"/>
                <a:ea typeface="+mn-ea"/>
                <a:cs typeface="+mn-cs"/>
              </a:rPr>
              <a:t> diferentes barreras que las mujeres, en particular las adolescentes, enfrentan cuando buscan servicios de aborto seguro. Aprenderán diferentes estrategias para abordar esas barreras, en particular estrategias que puedan ser aplicadas por estudiantes de medicina.</a:t>
            </a:r>
          </a:p>
          <a:p>
            <a:r>
              <a:rPr lang="x-none" i="1" u="sng" noProof="0" dirty="0" smtClean="0"/>
              <a:t>El</a:t>
            </a:r>
            <a:r>
              <a:rPr lang="x-none" i="1" u="sng" baseline="0" noProof="0" dirty="0" smtClean="0"/>
              <a:t> último</a:t>
            </a:r>
            <a:r>
              <a:rPr lang="x-none" i="1" u="sng" noProof="0" dirty="0" smtClean="0"/>
              <a:t> aborto</a:t>
            </a:r>
            <a:r>
              <a:rPr lang="x-none" noProof="0" dirty="0" smtClean="0"/>
              <a:t>: </a:t>
            </a:r>
            <a:r>
              <a:rPr lang="x-none" sz="1200" kern="1200" noProof="0" dirty="0" smtClean="0">
                <a:solidFill>
                  <a:schemeClr val="tx1"/>
                </a:solidFill>
                <a:effectLst/>
                <a:latin typeface="+mn-lt"/>
                <a:ea typeface="+mn-ea"/>
                <a:cs typeface="+mn-cs"/>
              </a:rPr>
              <a:t>Esta actividad destaca las complejas circunstancias relacionadas con la decisión de una mujer de buscar servicios de aborto. Se</a:t>
            </a:r>
            <a:r>
              <a:rPr lang="x-none" sz="1200" kern="1200" baseline="0" noProof="0" dirty="0" smtClean="0">
                <a:solidFill>
                  <a:schemeClr val="tx1"/>
                </a:solidFill>
                <a:effectLst/>
                <a:latin typeface="+mn-lt"/>
                <a:ea typeface="+mn-ea"/>
                <a:cs typeface="+mn-cs"/>
              </a:rPr>
              <a:t> invita a las personas p</a:t>
            </a:r>
            <a:r>
              <a:rPr lang="x-none" sz="1200" kern="1200" noProof="0" dirty="0" smtClean="0">
                <a:solidFill>
                  <a:schemeClr val="tx1"/>
                </a:solidFill>
                <a:effectLst/>
                <a:latin typeface="+mn-lt"/>
                <a:ea typeface="+mn-ea"/>
                <a:cs typeface="+mn-cs"/>
              </a:rPr>
              <a:t>articipantes a examinar y cuestionar sus prejuicios en contra de ciertas mujeres embarazadas o ciertas</a:t>
            </a:r>
            <a:r>
              <a:rPr lang="x-none" sz="1200" kern="1200" baseline="0" noProof="0" dirty="0" smtClean="0">
                <a:solidFill>
                  <a:schemeClr val="tx1"/>
                </a:solidFill>
                <a:effectLst/>
                <a:latin typeface="+mn-lt"/>
                <a:ea typeface="+mn-ea"/>
                <a:cs typeface="+mn-cs"/>
              </a:rPr>
              <a:t> </a:t>
            </a:r>
            <a:r>
              <a:rPr lang="x-none" sz="1200" kern="1200" noProof="0" dirty="0" smtClean="0">
                <a:solidFill>
                  <a:schemeClr val="tx1"/>
                </a:solidFill>
                <a:effectLst/>
                <a:latin typeface="+mn-lt"/>
                <a:ea typeface="+mn-ea"/>
                <a:cs typeface="+mn-cs"/>
              </a:rPr>
              <a:t>circunstancias, así como sus creencias sobre las leyes y políticas referentes al aborto que restringen el acceso a los servicios de aborto seguro. Esta actividad ilustra la dificultad y los peligros de valorar las razones</a:t>
            </a:r>
            <a:r>
              <a:rPr lang="x-none" sz="1200" kern="1200" baseline="0" noProof="0" dirty="0" smtClean="0">
                <a:solidFill>
                  <a:schemeClr val="tx1"/>
                </a:solidFill>
                <a:effectLst/>
                <a:latin typeface="+mn-lt"/>
                <a:ea typeface="+mn-ea"/>
                <a:cs typeface="+mn-cs"/>
              </a:rPr>
              <a:t> de una mujer para tener un </a:t>
            </a:r>
            <a:r>
              <a:rPr lang="x-none" sz="1200" kern="1200" noProof="0" dirty="0" smtClean="0">
                <a:solidFill>
                  <a:schemeClr val="tx1"/>
                </a:solidFill>
                <a:effectLst/>
                <a:latin typeface="+mn-lt"/>
                <a:ea typeface="+mn-ea"/>
                <a:cs typeface="+mn-cs"/>
              </a:rPr>
              <a:t>aborto más que las razones de otra mujer.</a:t>
            </a:r>
          </a:p>
        </p:txBody>
      </p:sp>
      <p:sp>
        <p:nvSpPr>
          <p:cNvPr id="4" name="Slide Number Placeholder 3"/>
          <p:cNvSpPr>
            <a:spLocks noGrp="1"/>
          </p:cNvSpPr>
          <p:nvPr>
            <p:ph type="sldNum" sz="quarter" idx="10"/>
          </p:nvPr>
        </p:nvSpPr>
        <p:spPr/>
        <p:txBody>
          <a:bodyPr/>
          <a:lstStyle/>
          <a:p>
            <a:fld id="{76A5C766-A2F8-4620-BD42-CB0D254F808D}" type="slidenum">
              <a:rPr lang="en-US" smtClean="0"/>
              <a:t>4</a:t>
            </a:fld>
            <a:endParaRPr lang="en-US"/>
          </a:p>
        </p:txBody>
      </p:sp>
    </p:spTree>
    <p:extLst>
      <p:ext uri="{BB962C8B-B14F-4D97-AF65-F5344CB8AC3E}">
        <p14:creationId xmlns:p14="http://schemas.microsoft.com/office/powerpoint/2010/main" val="3409865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a:t>
            </a:r>
            <a:r>
              <a:rPr lang="x-none" u="sng" baseline="0" noProof="0" dirty="0" smtClean="0"/>
              <a:t> el/la </a:t>
            </a:r>
            <a:r>
              <a:rPr lang="x-none" u="sng" noProof="0" dirty="0" smtClean="0"/>
              <a:t>facilitador/a</a:t>
            </a:r>
            <a:r>
              <a:rPr lang="x-none" noProof="0" dirty="0" smtClean="0"/>
              <a:t>: Dirija</a:t>
            </a:r>
            <a:r>
              <a:rPr lang="x-none" baseline="0" noProof="0" dirty="0" smtClean="0"/>
              <a:t> al grupo d</a:t>
            </a:r>
            <a:r>
              <a:rPr lang="x-none" noProof="0" dirty="0" smtClean="0"/>
              <a:t>e participantes durante la</a:t>
            </a:r>
            <a:r>
              <a:rPr lang="x-none" baseline="0" noProof="0" dirty="0" smtClean="0"/>
              <a:t> actividad 3.A: Entendiendo las leyes y políticas nacionales referentes al aborto, utilizando las instrucciones en la guía.</a:t>
            </a:r>
            <a:r>
              <a:rPr lang="x-none" u="none" baseline="0" noProof="0" dirty="0" smtClean="0"/>
              <a:t> </a:t>
            </a:r>
            <a:r>
              <a:rPr lang="x-none" b="1" u="none" baseline="0" noProof="0" dirty="0" smtClean="0"/>
              <a:t>No</a:t>
            </a:r>
            <a:r>
              <a:rPr lang="x-none" u="none" baseline="0" noProof="0" dirty="0" smtClean="0"/>
              <a:t> hay diapositivas para esta actividad. </a:t>
            </a:r>
            <a:r>
              <a:rPr lang="x-none" baseline="0" noProof="0" dirty="0" smtClean="0"/>
              <a:t>Durante esta actividad, debe minimizar el archivo de la presentación para abrir el video que descargó como parte de sus preparativos para llevar a cabo esta actividad. El video </a:t>
            </a:r>
            <a:r>
              <a:rPr lang="x-none" i="1" baseline="0" noProof="0" dirty="0" err="1" smtClean="0"/>
              <a:t>Death</a:t>
            </a:r>
            <a:r>
              <a:rPr lang="x-none" i="1" baseline="0" noProof="0" dirty="0" smtClean="0"/>
              <a:t> of </a:t>
            </a:r>
            <a:r>
              <a:rPr lang="x-none" i="1" baseline="0" noProof="0" dirty="0" err="1" smtClean="0"/>
              <a:t>woman</a:t>
            </a:r>
            <a:r>
              <a:rPr lang="x-none" i="1" baseline="0" noProof="0" dirty="0" smtClean="0"/>
              <a:t> </a:t>
            </a:r>
            <a:r>
              <a:rPr lang="x-none" i="1" baseline="0" noProof="0" dirty="0" err="1" smtClean="0"/>
              <a:t>denied</a:t>
            </a:r>
            <a:r>
              <a:rPr lang="x-none" i="1" baseline="0" noProof="0" dirty="0" smtClean="0"/>
              <a:t> </a:t>
            </a:r>
            <a:r>
              <a:rPr lang="x-none" i="1" baseline="0" noProof="0" dirty="0" err="1" smtClean="0"/>
              <a:t>abortion</a:t>
            </a:r>
            <a:r>
              <a:rPr lang="x-none" i="1" baseline="0" noProof="0" dirty="0" smtClean="0"/>
              <a:t> in </a:t>
            </a:r>
            <a:r>
              <a:rPr lang="x-none" i="1" baseline="0" noProof="0" dirty="0" err="1" smtClean="0"/>
              <a:t>Ireland</a:t>
            </a:r>
            <a:r>
              <a:rPr lang="x-none" i="1" baseline="0" noProof="0" dirty="0" smtClean="0"/>
              <a:t> causes </a:t>
            </a:r>
            <a:r>
              <a:rPr lang="x-none" i="1" baseline="0" noProof="0" dirty="0" err="1" smtClean="0"/>
              <a:t>outrage</a:t>
            </a:r>
            <a:r>
              <a:rPr lang="x-none" baseline="0" noProof="0" dirty="0" smtClean="0"/>
              <a:t> (</a:t>
            </a:r>
            <a:r>
              <a:rPr lang="x-none" i="1" baseline="0" noProof="0" dirty="0" smtClean="0"/>
              <a:t>La muerte de una mujer negada un aborto en Irlanda causa indignación</a:t>
            </a:r>
            <a:r>
              <a:rPr lang="x-none" baseline="0" noProof="0" dirty="0" smtClean="0"/>
              <a:t>) está disponible aquí: </a:t>
            </a:r>
            <a:r>
              <a:rPr lang="x-none" sz="1200" u="sng" kern="1200" noProof="0" dirty="0" smtClean="0">
                <a:solidFill>
                  <a:schemeClr val="tx1"/>
                </a:solidFill>
                <a:effectLst/>
                <a:latin typeface="+mn-lt"/>
                <a:ea typeface="+mn-ea"/>
                <a:cs typeface="+mn-cs"/>
                <a:hlinkClick r:id="rId3"/>
              </a:rPr>
              <a:t>http://www.youtube.com/watch?v=58GR0RuIJbA</a:t>
            </a:r>
            <a:r>
              <a:rPr lang="x-none" sz="1200" kern="1200" noProof="0" dirty="0" smtClean="0">
                <a:solidFill>
                  <a:schemeClr val="tx1"/>
                </a:solidFill>
                <a:effectLst/>
                <a:latin typeface="+mn-lt"/>
                <a:ea typeface="+mn-ea"/>
                <a:cs typeface="+mn-cs"/>
              </a:rPr>
              <a:t>  </a:t>
            </a:r>
            <a:endParaRPr lang="x-none" noProof="0" dirty="0"/>
          </a:p>
        </p:txBody>
      </p:sp>
      <p:sp>
        <p:nvSpPr>
          <p:cNvPr id="4" name="Slide Number Placeholder 3"/>
          <p:cNvSpPr>
            <a:spLocks noGrp="1"/>
          </p:cNvSpPr>
          <p:nvPr>
            <p:ph type="sldNum" sz="quarter" idx="10"/>
          </p:nvPr>
        </p:nvSpPr>
        <p:spPr/>
        <p:txBody>
          <a:bodyPr/>
          <a:lstStyle/>
          <a:p>
            <a:fld id="{76A5C766-A2F8-4620-BD42-CB0D254F808D}" type="slidenum">
              <a:rPr lang="en-US" smtClean="0"/>
              <a:t>5</a:t>
            </a:fld>
            <a:endParaRPr lang="en-US"/>
          </a:p>
        </p:txBody>
      </p:sp>
    </p:spTree>
    <p:extLst>
      <p:ext uri="{BB962C8B-B14F-4D97-AF65-F5344CB8AC3E}">
        <p14:creationId xmlns:p14="http://schemas.microsoft.com/office/powerpoint/2010/main" val="147249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a:t>
            </a:r>
            <a:r>
              <a:rPr lang="x-none" u="sng" baseline="0" noProof="0" dirty="0" smtClean="0"/>
              <a:t> para el/la</a:t>
            </a:r>
            <a:r>
              <a:rPr lang="x-none" u="sng" noProof="0" dirty="0" smtClean="0"/>
              <a:t> facilitador/a</a:t>
            </a:r>
            <a:r>
              <a:rPr lang="x-none" noProof="0" dirty="0" smtClean="0"/>
              <a:t>: Dirija</a:t>
            </a:r>
            <a:r>
              <a:rPr lang="x-none" baseline="0" noProof="0" dirty="0" smtClean="0"/>
              <a:t> al grupo d</a:t>
            </a:r>
            <a:r>
              <a:rPr lang="x-none" noProof="0" dirty="0" smtClean="0"/>
              <a:t>e participantes durante la</a:t>
            </a:r>
            <a:r>
              <a:rPr lang="x-none" baseline="0" noProof="0" dirty="0" smtClean="0"/>
              <a:t> actividad 3.B: La búsqueda de un aborto seguro, barreras, utilizando las instrucciones en la guía.</a:t>
            </a:r>
            <a:r>
              <a:rPr lang="x-none" u="none" baseline="0" noProof="0" dirty="0" smtClean="0"/>
              <a:t> </a:t>
            </a:r>
            <a:r>
              <a:rPr lang="x-none" b="1" u="none" baseline="0" noProof="0" dirty="0" smtClean="0"/>
              <a:t>No</a:t>
            </a:r>
            <a:r>
              <a:rPr lang="x-none" u="none" baseline="0" noProof="0" dirty="0" smtClean="0"/>
              <a:t> hay diapositivas para esta actividad. </a:t>
            </a:r>
            <a:endParaRPr lang="x-none" noProof="0"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6</a:t>
            </a:fld>
            <a:endParaRPr lang="en-US"/>
          </a:p>
        </p:txBody>
      </p:sp>
    </p:spTree>
    <p:extLst>
      <p:ext uri="{BB962C8B-B14F-4D97-AF65-F5344CB8AC3E}">
        <p14:creationId xmlns:p14="http://schemas.microsoft.com/office/powerpoint/2010/main" val="361064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u="sng" noProof="0" dirty="0" smtClean="0"/>
              <a:t>Instrucciones para el/la facilitador/a</a:t>
            </a:r>
            <a:r>
              <a:rPr lang="x-none" noProof="0" dirty="0" smtClean="0"/>
              <a:t>: Dirija</a:t>
            </a:r>
            <a:r>
              <a:rPr lang="x-none" baseline="0" noProof="0" dirty="0" smtClean="0"/>
              <a:t> al grupo d</a:t>
            </a:r>
            <a:r>
              <a:rPr lang="x-none" noProof="0" dirty="0" smtClean="0"/>
              <a:t>e participantes</a:t>
            </a:r>
            <a:r>
              <a:rPr lang="x-none" baseline="0" noProof="0" dirty="0" smtClean="0"/>
              <a:t> durante la actividad 3.B Parte II: La búsqueda de un aborto seguro, estrategias, utilizando las instrucciones en la guía.</a:t>
            </a:r>
            <a:r>
              <a:rPr lang="x-none" u="none" baseline="0" noProof="0" dirty="0" smtClean="0"/>
              <a:t> </a:t>
            </a:r>
            <a:r>
              <a:rPr lang="x-none" b="1" u="none" baseline="0" noProof="0" dirty="0" smtClean="0"/>
              <a:t>Cuando se lo indiquen las instrucciones, presente y discuta las siguientes diapositivas. </a:t>
            </a:r>
            <a:r>
              <a:rPr lang="x-none" b="0" u="none" baseline="0" noProof="0" dirty="0" smtClean="0"/>
              <a:t>La sección del Módulo</a:t>
            </a:r>
            <a:r>
              <a:rPr lang="x-none" u="none" baseline="0" noProof="0" dirty="0" smtClean="0"/>
              <a:t> 3 ‘</a:t>
            </a:r>
            <a:r>
              <a:rPr lang="x-none" sz="1200" b="0" kern="1200" noProof="0" dirty="0" smtClean="0">
                <a:solidFill>
                  <a:schemeClr val="tx1"/>
                </a:solidFill>
                <a:effectLst/>
                <a:latin typeface="+mn-lt"/>
                <a:ea typeface="+mn-ea"/>
                <a:cs typeface="+mn-cs"/>
              </a:rPr>
              <a:t>Barreras a</a:t>
            </a:r>
            <a:r>
              <a:rPr lang="x-none" sz="1200" b="0" kern="1200" baseline="0" noProof="0" dirty="0" smtClean="0">
                <a:solidFill>
                  <a:schemeClr val="tx1"/>
                </a:solidFill>
                <a:effectLst/>
                <a:latin typeface="+mn-lt"/>
                <a:ea typeface="+mn-ea"/>
                <a:cs typeface="+mn-cs"/>
              </a:rPr>
              <a:t> los servicios de </a:t>
            </a:r>
            <a:r>
              <a:rPr lang="x-none" sz="1200" b="0" kern="1200" noProof="0" dirty="0" smtClean="0">
                <a:solidFill>
                  <a:schemeClr val="tx1"/>
                </a:solidFill>
                <a:effectLst/>
                <a:latin typeface="+mn-lt"/>
                <a:ea typeface="+mn-ea"/>
                <a:cs typeface="+mn-cs"/>
              </a:rPr>
              <a:t>aborto seguro y estrategias para abordarlas</a:t>
            </a:r>
            <a:r>
              <a:rPr lang="x-none" u="none" baseline="0" noProof="0" dirty="0" smtClean="0"/>
              <a:t>’ proporciona más información sobre los temas en las diapositivas. </a:t>
            </a:r>
            <a:r>
              <a:rPr lang="x-none" baseline="0" noProof="0" dirty="0" smtClean="0"/>
              <a:t>Recuerde que las personas participantes identificaron diferentes barreras durante la Parte I y podrían revisar esta información rápidamente y/ o tener ideas para agregar. </a:t>
            </a:r>
            <a:endParaRPr lang="x-none" noProof="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6A5C766-A2F8-4620-BD42-CB0D254F808D}" type="slidenum">
              <a:rPr lang="en-US" smtClean="0"/>
              <a:t>7</a:t>
            </a:fld>
            <a:endParaRPr lang="en-US"/>
          </a:p>
        </p:txBody>
      </p:sp>
    </p:spTree>
    <p:extLst>
      <p:ext uri="{BB962C8B-B14F-4D97-AF65-F5344CB8AC3E}">
        <p14:creationId xmlns:p14="http://schemas.microsoft.com/office/powerpoint/2010/main" val="4150060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 el/la facilitador/a</a:t>
            </a:r>
            <a:r>
              <a:rPr lang="x-none" noProof="0" dirty="0" smtClean="0"/>
              <a:t>:</a:t>
            </a:r>
            <a:r>
              <a:rPr lang="x-none" baseline="0" noProof="0" dirty="0" smtClean="0"/>
              <a:t> Utilice esta diapositiva para recordarles a las personas participantes algunas de las consecuencias cuando los servicios de aborto seguro no son accesibles. Además, puede pedirles que recuerden el Módulo 1 y expliquen la magnitud y carga del aborto inseguro. </a:t>
            </a:r>
            <a:endParaRPr lang="x-none" i="1" baseline="0" noProof="0" dirty="0" smtClean="0"/>
          </a:p>
        </p:txBody>
      </p:sp>
      <p:sp>
        <p:nvSpPr>
          <p:cNvPr id="4" name="Slide Number Placeholder 3"/>
          <p:cNvSpPr>
            <a:spLocks noGrp="1"/>
          </p:cNvSpPr>
          <p:nvPr>
            <p:ph type="sldNum" sz="quarter" idx="10"/>
          </p:nvPr>
        </p:nvSpPr>
        <p:spPr/>
        <p:txBody>
          <a:bodyPr/>
          <a:lstStyle/>
          <a:p>
            <a:fld id="{76A5C766-A2F8-4620-BD42-CB0D254F808D}" type="slidenum">
              <a:rPr lang="en-US" smtClean="0"/>
              <a:t>8</a:t>
            </a:fld>
            <a:endParaRPr lang="en-US"/>
          </a:p>
        </p:txBody>
      </p:sp>
    </p:spTree>
    <p:extLst>
      <p:ext uri="{BB962C8B-B14F-4D97-AF65-F5344CB8AC3E}">
        <p14:creationId xmlns:p14="http://schemas.microsoft.com/office/powerpoint/2010/main" val="1852539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u="sng" noProof="0" dirty="0" smtClean="0"/>
              <a:t>Instrucciones para</a:t>
            </a:r>
            <a:r>
              <a:rPr lang="x-none" u="sng" baseline="0" noProof="0" dirty="0" smtClean="0"/>
              <a:t> el/la</a:t>
            </a:r>
            <a:r>
              <a:rPr lang="x-none" u="sng" noProof="0" dirty="0" smtClean="0"/>
              <a:t> facilitador/a</a:t>
            </a:r>
            <a:r>
              <a:rPr lang="x-none" noProof="0" dirty="0" smtClean="0"/>
              <a:t>:</a:t>
            </a:r>
            <a:r>
              <a:rPr lang="x-none" baseline="0" noProof="0" dirty="0" smtClean="0"/>
              <a:t> Revise las barreras legislativas y políticas con el grupo de participantes. Puede utilizar la sección 3.1 ‘Barreras legislativas y políticas’ en la guía para obtener más información, y destacar las barreras legislativas y políticas identificadas por las personas participantes durante la Parte I de esta actividad. </a:t>
            </a:r>
            <a:endParaRPr lang="x-none" noProof="0" dirty="0"/>
          </a:p>
        </p:txBody>
      </p:sp>
      <p:sp>
        <p:nvSpPr>
          <p:cNvPr id="4" name="Slide Number Placeholder 3"/>
          <p:cNvSpPr>
            <a:spLocks noGrp="1"/>
          </p:cNvSpPr>
          <p:nvPr>
            <p:ph type="sldNum" sz="quarter" idx="10"/>
          </p:nvPr>
        </p:nvSpPr>
        <p:spPr/>
        <p:txBody>
          <a:bodyPr/>
          <a:lstStyle/>
          <a:p>
            <a:fld id="{76A5C766-A2F8-4620-BD42-CB0D254F808D}" type="slidenum">
              <a:rPr lang="en-US" smtClean="0"/>
              <a:t>9</a:t>
            </a:fld>
            <a:endParaRPr lang="en-US"/>
          </a:p>
        </p:txBody>
      </p:sp>
    </p:spTree>
    <p:extLst>
      <p:ext uri="{BB962C8B-B14F-4D97-AF65-F5344CB8AC3E}">
        <p14:creationId xmlns:p14="http://schemas.microsoft.com/office/powerpoint/2010/main" val="147508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itle 1"/>
          <p:cNvSpPr>
            <a:spLocks noGrp="1"/>
          </p:cNvSpPr>
          <p:nvPr>
            <p:ph type="ctrTitle"/>
          </p:nvPr>
        </p:nvSpPr>
        <p:spPr>
          <a:xfrm>
            <a:off x="685800" y="76200"/>
            <a:ext cx="7848600" cy="1927225"/>
          </a:xfrm>
        </p:spPr>
        <p:txBody>
          <a:bodyPr anchor="b">
            <a:noAutofit/>
          </a:bodyPr>
          <a:lstStyle>
            <a:lvl1pPr>
              <a:defRPr sz="5400" cap="none" baseline="0">
                <a:solidFill>
                  <a:schemeClr val="accent1"/>
                </a:solidFill>
              </a:defRPr>
            </a:lvl1pPr>
          </a:lstStyle>
          <a:p>
            <a:r>
              <a:rPr lang="en-US" dirty="0" smtClean="0"/>
              <a:t>Click to edit Master title style</a:t>
            </a:r>
            <a:endParaRPr lang="en-US" dirty="0"/>
          </a:p>
        </p:txBody>
      </p:sp>
      <p:sp>
        <p:nvSpPr>
          <p:cNvPr id="10" name="Subtitle 2"/>
          <p:cNvSpPr>
            <a:spLocks noGrp="1"/>
          </p:cNvSpPr>
          <p:nvPr>
            <p:ph type="subTitle" idx="1"/>
          </p:nvPr>
        </p:nvSpPr>
        <p:spPr>
          <a:xfrm>
            <a:off x="685800" y="2209800"/>
            <a:ext cx="6400800" cy="1752600"/>
          </a:xfrm>
        </p:spPr>
        <p:txBody>
          <a:bodyPr/>
          <a:lstStyle>
            <a:lvl1pPr marL="0" indent="0" algn="l">
              <a:buNone/>
              <a:defRPr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Date Placeholder 3"/>
          <p:cNvSpPr>
            <a:spLocks noGrp="1"/>
          </p:cNvSpPr>
          <p:nvPr>
            <p:ph type="dt" sz="half" idx="10"/>
          </p:nvPr>
        </p:nvSpPr>
        <p:spPr>
          <a:xfrm>
            <a:off x="457200" y="18288"/>
            <a:ext cx="2895600" cy="329184"/>
          </a:xfrm>
        </p:spPr>
        <p:txBody>
          <a:bodyPr/>
          <a:lstStyle/>
          <a:p>
            <a:fld id="{34E40B51-84A9-49DA-B1CE-5688658EB1E9}" type="datetimeFigureOut">
              <a:rPr lang="en-US" smtClean="0"/>
              <a:t>5/29/15</a:t>
            </a:fld>
            <a:endParaRPr lang="en-US"/>
          </a:p>
        </p:txBody>
      </p:sp>
      <p:sp>
        <p:nvSpPr>
          <p:cNvPr id="12" name="Footer Placeholder 4"/>
          <p:cNvSpPr>
            <a:spLocks noGrp="1"/>
          </p:cNvSpPr>
          <p:nvPr>
            <p:ph type="ftr" sz="quarter" idx="11"/>
          </p:nvPr>
        </p:nvSpPr>
        <p:spPr>
          <a:xfrm>
            <a:off x="3429000" y="18288"/>
            <a:ext cx="4114800" cy="329184"/>
          </a:xfrm>
        </p:spPr>
        <p:txBody>
          <a:bodyPr/>
          <a:lstStyle/>
          <a:p>
            <a:endParaRPr lang="en-US"/>
          </a:p>
        </p:txBody>
      </p:sp>
      <p:sp>
        <p:nvSpPr>
          <p:cNvPr id="13" name="Slide Number Placeholder 5"/>
          <p:cNvSpPr>
            <a:spLocks noGrp="1"/>
          </p:cNvSpPr>
          <p:nvPr>
            <p:ph type="sldNum" sz="quarter" idx="12"/>
          </p:nvPr>
        </p:nvSpPr>
        <p:spPr>
          <a:xfrm>
            <a:off x="7620000" y="18288"/>
            <a:ext cx="1066800" cy="329184"/>
          </a:xfrm>
        </p:spPr>
        <p:txBody>
          <a:bodyPr/>
          <a:lstStyle/>
          <a:p>
            <a:fld id="{4676732B-1DBA-472D-A87E-F0D5866BB070}" type="slidenum">
              <a:rPr lang="en-US" smtClean="0"/>
              <a:t>‹#›</a:t>
            </a:fld>
            <a:endParaRPr lang="en-US"/>
          </a:p>
        </p:txBody>
      </p:sp>
      <p:cxnSp>
        <p:nvCxnSpPr>
          <p:cNvPr id="14" name="Straight Connector 13"/>
          <p:cNvCxnSpPr/>
          <p:nvPr userDrawn="1"/>
        </p:nvCxnSpPr>
        <p:spPr>
          <a:xfrm>
            <a:off x="685800" y="2103120"/>
            <a:ext cx="7848600" cy="1588"/>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40B51-84A9-49DA-B1CE-5688658EB1E9}" type="datetimeFigureOut">
              <a:rPr lang="en-US" smtClean="0"/>
              <a:t>5/29/15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40B51-84A9-49DA-B1CE-5688658EB1E9}" type="datetimeFigureOut">
              <a:rPr lang="en-US" smtClean="0"/>
              <a:t>5/29/15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E40B51-84A9-49DA-B1CE-5688658EB1E9}" type="datetimeFigureOut">
              <a:rPr lang="en-US" smtClean="0"/>
              <a:t>5/29/15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6" name="Date Placeholder 3"/>
          <p:cNvSpPr>
            <a:spLocks noGrp="1"/>
          </p:cNvSpPr>
          <p:nvPr>
            <p:ph type="dt" sz="half" idx="10"/>
          </p:nvPr>
        </p:nvSpPr>
        <p:spPr>
          <a:xfrm>
            <a:off x="457200" y="18288"/>
            <a:ext cx="2895600" cy="329184"/>
          </a:xfrm>
        </p:spPr>
        <p:txBody>
          <a:bodyPr/>
          <a:lstStyle/>
          <a:p>
            <a:fld id="{34E40B51-84A9-49DA-B1CE-5688658EB1E9}" type="datetimeFigureOut">
              <a:rPr lang="en-US" smtClean="0"/>
              <a:t>5/29/15</a:t>
            </a:fld>
            <a:endParaRPr lang="en-US"/>
          </a:p>
        </p:txBody>
      </p:sp>
      <p:sp>
        <p:nvSpPr>
          <p:cNvPr id="17" name="Footer Placeholder 4"/>
          <p:cNvSpPr>
            <a:spLocks noGrp="1"/>
          </p:cNvSpPr>
          <p:nvPr>
            <p:ph type="ftr" sz="quarter" idx="11"/>
          </p:nvPr>
        </p:nvSpPr>
        <p:spPr>
          <a:xfrm>
            <a:off x="3429000" y="18288"/>
            <a:ext cx="4114800" cy="329184"/>
          </a:xfrm>
        </p:spPr>
        <p:txBody>
          <a:bodyPr/>
          <a:lstStyle/>
          <a:p>
            <a:endParaRPr lang="en-US"/>
          </a:p>
        </p:txBody>
      </p:sp>
      <p:sp>
        <p:nvSpPr>
          <p:cNvPr id="18" name="Slide Number Placeholder 5"/>
          <p:cNvSpPr>
            <a:spLocks noGrp="1"/>
          </p:cNvSpPr>
          <p:nvPr>
            <p:ph type="sldNum" sz="quarter" idx="12"/>
          </p:nvPr>
        </p:nvSpPr>
        <p:spPr>
          <a:xfrm>
            <a:off x="7620000" y="18288"/>
            <a:ext cx="1066800" cy="329184"/>
          </a:xfrm>
        </p:spPr>
        <p:txBody>
          <a:bodyPr/>
          <a:lstStyle/>
          <a:p>
            <a:fld id="{4676732B-1DBA-472D-A87E-F0D5866BB070}" type="slidenum">
              <a:rPr lang="en-US" smtClean="0"/>
              <a:t>‹#›</a:t>
            </a:fld>
            <a:endParaRPr lang="en-US"/>
          </a:p>
        </p:txBody>
      </p:sp>
      <p:sp>
        <p:nvSpPr>
          <p:cNvPr id="19" name="Rectangle 18"/>
          <p:cNvSpPr/>
          <p:nvPr userDrawn="1"/>
        </p:nvSpPr>
        <p:spPr>
          <a:xfrm>
            <a:off x="0" y="0"/>
            <a:ext cx="9144000" cy="365760"/>
          </a:xfrm>
          <a:prstGeom prst="rect">
            <a:avLst/>
          </a:prstGeom>
          <a:solidFill>
            <a:srgbClr val="EC09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cover-photo-illo Final.png"/>
          <p:cNvPicPr>
            <a:picLocks noChangeAspect="1"/>
          </p:cNvPicPr>
          <p:nvPr userDrawn="1"/>
        </p:nvPicPr>
        <p:blipFill rotWithShape="1">
          <a:blip r:embed="rId2">
            <a:extLst>
              <a:ext uri="{28A0092B-C50C-407E-A947-70E740481C1C}">
                <a14:useLocalDpi xmlns:a14="http://schemas.microsoft.com/office/drawing/2010/main" val="0"/>
              </a:ext>
            </a:extLst>
          </a:blip>
          <a:srcRect l="8103" b="25185"/>
          <a:stretch/>
        </p:blipFill>
        <p:spPr>
          <a:xfrm>
            <a:off x="0" y="1706055"/>
            <a:ext cx="6390640" cy="5151945"/>
          </a:xfrm>
          <a:prstGeom prst="rect">
            <a:avLst/>
          </a:prstGeom>
        </p:spPr>
      </p:pic>
      <p:sp>
        <p:nvSpPr>
          <p:cNvPr id="10" name="Title 1"/>
          <p:cNvSpPr>
            <a:spLocks noGrp="1"/>
          </p:cNvSpPr>
          <p:nvPr>
            <p:ph type="ctrTitle" hasCustomPrompt="1"/>
          </p:nvPr>
        </p:nvSpPr>
        <p:spPr>
          <a:xfrm>
            <a:off x="457200" y="533400"/>
            <a:ext cx="8229600" cy="784225"/>
          </a:xfrm>
        </p:spPr>
        <p:txBody>
          <a:bodyPr anchor="b">
            <a:noAutofit/>
          </a:bodyPr>
          <a:lstStyle>
            <a:lvl1pPr algn="ctr">
              <a:defRPr sz="4000" cap="none" baseline="0">
                <a:solidFill>
                  <a:schemeClr val="accent2"/>
                </a:solidFill>
              </a:defRPr>
            </a:lvl1pPr>
          </a:lstStyle>
          <a:p>
            <a:r>
              <a:rPr lang="x-none" sz="4800" dirty="0" smtClean="0"/>
              <a:t>Jóvenes por el </a:t>
            </a:r>
            <a:r>
              <a:rPr lang="x-none" sz="4800" cap="none" dirty="0" smtClean="0"/>
              <a:t>aborto seguro</a:t>
            </a:r>
            <a:endParaRPr lang="en-US" dirty="0"/>
          </a:p>
        </p:txBody>
      </p:sp>
      <p:sp>
        <p:nvSpPr>
          <p:cNvPr id="11" name="Subtitle 2"/>
          <p:cNvSpPr>
            <a:spLocks noGrp="1"/>
          </p:cNvSpPr>
          <p:nvPr>
            <p:ph type="subTitle" idx="1" hasCustomPrompt="1"/>
          </p:nvPr>
        </p:nvSpPr>
        <p:spPr>
          <a:xfrm>
            <a:off x="457200" y="1219200"/>
            <a:ext cx="8229600" cy="533400"/>
          </a:xfrm>
        </p:spPr>
        <p:txBody>
          <a:bodyPr anchor="t"/>
          <a:lstStyle>
            <a:lvl1pPr marL="0" indent="0" algn="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dirty="0" smtClean="0"/>
              <a:t>Taller para profesionales de la salud en formación</a:t>
            </a:r>
            <a:endParaRPr lang="x-none" dirty="0"/>
          </a:p>
        </p:txBody>
      </p:sp>
      <p:pic>
        <p:nvPicPr>
          <p:cNvPr id="12" name="Picture 11" descr="logo_tag_spanish.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77000" y="5562600"/>
            <a:ext cx="2535936" cy="1207008"/>
          </a:xfrm>
          <a:prstGeom prst="rect">
            <a:avLst/>
          </a:prstGeom>
        </p:spPr>
      </p:pic>
    </p:spTree>
    <p:extLst>
      <p:ext uri="{BB962C8B-B14F-4D97-AF65-F5344CB8AC3E}">
        <p14:creationId xmlns:p14="http://schemas.microsoft.com/office/powerpoint/2010/main" val="216397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40B51-84A9-49DA-B1CE-5688658EB1E9}" type="datetimeFigureOut">
              <a:rPr lang="en-US" smtClean="0"/>
              <a:t>5/29/15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E40B51-84A9-49DA-B1CE-5688658EB1E9}" type="datetimeFigureOut">
              <a:rPr lang="en-US" smtClean="0"/>
              <a:t>5/29/15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6732B-1DBA-472D-A87E-F0D5866BB07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E40B51-84A9-49DA-B1CE-5688658EB1E9}" type="datetimeFigureOut">
              <a:rPr lang="en-US" smtClean="0"/>
              <a:t>5/29/15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baseline="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E40B51-84A9-49DA-B1CE-5688658EB1E9}" type="datetimeFigureOut">
              <a:rPr lang="en-US" smtClean="0"/>
              <a:t>5/29/15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76732B-1DBA-472D-A87E-F0D5866BB07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E40B51-84A9-49DA-B1CE-5688658EB1E9}" type="datetimeFigureOut">
              <a:rPr lang="en-US" smtClean="0"/>
              <a:t>5/29/15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40B51-84A9-49DA-B1CE-5688658EB1E9}" type="datetimeFigureOut">
              <a:rPr lang="en-US" smtClean="0"/>
              <a:t>5/29/15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76732B-1DBA-472D-A87E-F0D5866BB07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40B51-84A9-49DA-B1CE-5688658EB1E9}" type="datetimeFigureOut">
              <a:rPr lang="en-US" smtClean="0"/>
              <a:t>5/29/15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6732B-1DBA-472D-A87E-F0D5866BB07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4E40B51-84A9-49DA-B1CE-5688658EB1E9}" type="datetimeFigureOut">
              <a:rPr lang="en-US" smtClean="0"/>
              <a:t>5/29/15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676732B-1DBA-472D-A87E-F0D5866BB0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12"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luna.ipas.org/Communications/center/Image%20Library/MAL_35226c_Lord13.jpg" TargetMode="External"/><Relationship Id="rId4" Type="http://schemas.openxmlformats.org/officeDocument/2006/relationships/image" Target="../media/image6.jpeg"/><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luna.ipas.org/Communications/center/Image%20Library/ETH_pre_abor_consult13_Lord_03_09.jpg" TargetMode="External"/><Relationship Id="rId4" Type="http://schemas.openxmlformats.org/officeDocument/2006/relationships/image" Target="../media/image7.jpeg"/><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s://luna.ipas.org/Communications/center/Image%20Library/NEP__B5C2303_tp13.jpg" TargetMode="External"/><Relationship Id="rId4" Type="http://schemas.openxmlformats.org/officeDocument/2006/relationships/image" Target="../media/image8.jpeg"/><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luna.ipas.org/Communications/center/Image%20Library/US_woman_hugging_teen_girl_Ipas_08.jpg" TargetMode="External"/><Relationship Id="rId4" Type="http://schemas.openxmlformats.org/officeDocument/2006/relationships/image" Target="../media/image5.jpeg"/><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endParaRPr lang="en-US" sz="5000" dirty="0"/>
          </a:p>
        </p:txBody>
      </p:sp>
      <p:sp>
        <p:nvSpPr>
          <p:cNvPr id="7" name="Subtitle 6"/>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790175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x-none" dirty="0" smtClean="0"/>
              <a:t>Barreras sociales y culturales</a:t>
            </a:r>
            <a:endParaRPr lang="x-none" dirty="0"/>
          </a:p>
        </p:txBody>
      </p:sp>
      <p:sp>
        <p:nvSpPr>
          <p:cNvPr id="2" name="Content Placeholder 1"/>
          <p:cNvSpPr>
            <a:spLocks noGrp="1"/>
          </p:cNvSpPr>
          <p:nvPr>
            <p:ph sz="half" idx="1"/>
          </p:nvPr>
        </p:nvSpPr>
        <p:spPr/>
        <p:txBody>
          <a:bodyPr>
            <a:normAutofit lnSpcReduction="10000"/>
          </a:bodyPr>
          <a:lstStyle/>
          <a:p>
            <a:r>
              <a:rPr lang="x-none" sz="2400" i="1" u="sng" dirty="0" smtClean="0"/>
              <a:t>Discriminación</a:t>
            </a:r>
            <a:r>
              <a:rPr lang="x-none" sz="2400" dirty="0" smtClean="0"/>
              <a:t> y violencia basadas en género</a:t>
            </a:r>
          </a:p>
          <a:p>
            <a:r>
              <a:rPr lang="x-none" sz="2400" i="1" u="sng" dirty="0" smtClean="0"/>
              <a:t>Pobreza</a:t>
            </a:r>
            <a:r>
              <a:rPr lang="x-none" sz="2400" dirty="0" smtClean="0"/>
              <a:t> y desigualdad de control de los recursos financieros</a:t>
            </a:r>
          </a:p>
          <a:p>
            <a:r>
              <a:rPr lang="x-none" sz="2400" i="1" u="sng" dirty="0" smtClean="0"/>
              <a:t>Instituciones religiosas</a:t>
            </a:r>
            <a:r>
              <a:rPr lang="x-none" sz="2400" i="1" dirty="0" smtClean="0"/>
              <a:t> </a:t>
            </a:r>
            <a:r>
              <a:rPr lang="x-none" sz="2400" dirty="0" smtClean="0"/>
              <a:t>que se oponen al aborto seguro</a:t>
            </a:r>
          </a:p>
          <a:p>
            <a:r>
              <a:rPr lang="x-none" sz="2400" i="1" u="sng" dirty="0" smtClean="0"/>
              <a:t>Estigma en torno al aborto </a:t>
            </a:r>
          </a:p>
          <a:p>
            <a:r>
              <a:rPr lang="x-none" sz="2400" i="1" u="sng" dirty="0" smtClean="0"/>
              <a:t>Falta de apoyo social</a:t>
            </a:r>
          </a:p>
          <a:p>
            <a:r>
              <a:rPr lang="x-none" sz="2400" i="1" u="sng" dirty="0" smtClean="0"/>
              <a:t>Falta de información correcta y exacta</a:t>
            </a:r>
          </a:p>
          <a:p>
            <a:endParaRPr lang="en-US" dirty="0"/>
          </a:p>
        </p:txBody>
      </p:sp>
      <p:pic>
        <p:nvPicPr>
          <p:cNvPr id="6" name="Content Placeholder 5" descr="Lilongwe, Malawi, Crazmatic Secondary School, female with mobile phone">
            <a:hlinkClick r:id="rId3"/>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148262" y="1746250"/>
            <a:ext cx="3038475" cy="4572000"/>
          </a:xfrm>
          <a:prstGeom prst="rect">
            <a:avLst/>
          </a:prstGeom>
          <a:noFill/>
          <a:ln>
            <a:solidFill>
              <a:srgbClr val="000000"/>
            </a:solidFill>
          </a:ln>
        </p:spPr>
      </p:pic>
    </p:spTree>
    <p:extLst>
      <p:ext uri="{BB962C8B-B14F-4D97-AF65-F5344CB8AC3E}">
        <p14:creationId xmlns:p14="http://schemas.microsoft.com/office/powerpoint/2010/main" val="17382527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Estigma en torno al aborto</a:t>
            </a:r>
            <a:endParaRPr lang="x-none" dirty="0"/>
          </a:p>
        </p:txBody>
      </p:sp>
      <p:sp>
        <p:nvSpPr>
          <p:cNvPr id="5" name="Content Placeholder 4"/>
          <p:cNvSpPr>
            <a:spLocks noGrp="1"/>
          </p:cNvSpPr>
          <p:nvPr>
            <p:ph idx="1"/>
          </p:nvPr>
        </p:nvSpPr>
        <p:spPr/>
        <p:txBody>
          <a:bodyPr>
            <a:normAutofit fontScale="92500" lnSpcReduction="10000"/>
          </a:bodyPr>
          <a:lstStyle/>
          <a:p>
            <a:endParaRPr lang="en-US" sz="2200" dirty="0" smtClean="0"/>
          </a:p>
          <a:p>
            <a:endParaRPr lang="en-US" sz="2200" dirty="0"/>
          </a:p>
          <a:p>
            <a:endParaRPr lang="en-US" sz="2200" dirty="0" smtClean="0"/>
          </a:p>
          <a:p>
            <a:endParaRPr lang="en-US" sz="2200" dirty="0"/>
          </a:p>
          <a:p>
            <a:pPr marL="0" indent="0">
              <a:buNone/>
            </a:pPr>
            <a:endParaRPr lang="en-US" sz="2200" dirty="0" smtClean="0"/>
          </a:p>
          <a:p>
            <a:r>
              <a:rPr lang="x-none" dirty="0" smtClean="0"/>
              <a:t>Implica que las mujeres que buscan o tienen abortos son inferiores </a:t>
            </a:r>
          </a:p>
          <a:p>
            <a:r>
              <a:rPr lang="x-none" dirty="0" smtClean="0"/>
              <a:t>Obliga a las mujeres a recurrir a un aborto inseguro y/u ocultar su aborto</a:t>
            </a:r>
          </a:p>
          <a:p>
            <a:r>
              <a:rPr lang="x-none" dirty="0" smtClean="0"/>
              <a:t>Puede causar que las y los profesionales de la salud no estén dispuestos a ofrecer servicios de aborto seguro</a:t>
            </a:r>
          </a:p>
          <a:p>
            <a:r>
              <a:rPr lang="x-none" dirty="0" smtClean="0"/>
              <a:t>Puede causar que quienes prestan servicios de aborto seguro se sientan estigmatizados a la vez que se sienten orgullosos de salvar la vida de las mujeres</a:t>
            </a:r>
            <a:endParaRPr lang="x-none" dirty="0"/>
          </a:p>
        </p:txBody>
      </p:sp>
      <p:sp>
        <p:nvSpPr>
          <p:cNvPr id="2" name="TextBox 1"/>
          <p:cNvSpPr txBox="1"/>
          <p:nvPr/>
        </p:nvSpPr>
        <p:spPr>
          <a:xfrm>
            <a:off x="4114800" y="1524000"/>
            <a:ext cx="4114800" cy="1292662"/>
          </a:xfrm>
          <a:prstGeom prst="rect">
            <a:avLst/>
          </a:prstGeom>
          <a:noFill/>
          <a:ln>
            <a:solidFill>
              <a:schemeClr val="accent1"/>
            </a:solidFill>
          </a:ln>
        </p:spPr>
        <p:txBody>
          <a:bodyPr wrap="square" lIns="182880" tIns="182880" rIns="182880" bIns="182880" rtlCol="0" anchor="ctr">
            <a:spAutoFit/>
          </a:bodyPr>
          <a:lstStyle/>
          <a:p>
            <a:r>
              <a:rPr lang="x-none" sz="2000" i="1" dirty="0" smtClean="0"/>
              <a:t>Los componentes del estigma son: etiquetado, estereotipado, separación y pérdida de estatus.</a:t>
            </a:r>
            <a:endParaRPr lang="x-none" sz="2000" i="1" dirty="0"/>
          </a:p>
        </p:txBody>
      </p:sp>
      <p:cxnSp>
        <p:nvCxnSpPr>
          <p:cNvPr id="6" name="Straight Arrow Connector 5"/>
          <p:cNvCxnSpPr/>
          <p:nvPr/>
        </p:nvCxnSpPr>
        <p:spPr>
          <a:xfrm>
            <a:off x="2438400" y="1377863"/>
            <a:ext cx="0" cy="1746337"/>
          </a:xfrm>
          <a:prstGeom prst="straightConnector1">
            <a:avLst/>
          </a:prstGeom>
          <a:ln w="28575"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10594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Barreras de los sistemas de salud</a:t>
            </a:r>
            <a:endParaRPr lang="x-none" dirty="0"/>
          </a:p>
        </p:txBody>
      </p:sp>
      <p:sp>
        <p:nvSpPr>
          <p:cNvPr id="3" name="Content Placeholder 2"/>
          <p:cNvSpPr>
            <a:spLocks noGrp="1"/>
          </p:cNvSpPr>
          <p:nvPr>
            <p:ph sz="half" idx="2"/>
          </p:nvPr>
        </p:nvSpPr>
        <p:spPr>
          <a:xfrm>
            <a:off x="4648200" y="1981200"/>
            <a:ext cx="4038600" cy="4718304"/>
          </a:xfrm>
        </p:spPr>
        <p:txBody>
          <a:bodyPr>
            <a:normAutofit fontScale="92500" lnSpcReduction="10000"/>
          </a:bodyPr>
          <a:lstStyle/>
          <a:p>
            <a:r>
              <a:rPr lang="x-none" sz="2400" i="1" u="sng" dirty="0" smtClean="0"/>
              <a:t>Falta de unidades de salud </a:t>
            </a:r>
            <a:r>
              <a:rPr lang="x-none" sz="2400" dirty="0" smtClean="0"/>
              <a:t>que ofrecen servicios de aborto seguro</a:t>
            </a:r>
          </a:p>
          <a:p>
            <a:r>
              <a:rPr lang="x-none" sz="2400" i="1" u="sng" dirty="0" smtClean="0"/>
              <a:t>Falta de profesionales de la salud capacitados</a:t>
            </a:r>
            <a:r>
              <a:rPr lang="x-none" sz="2400" dirty="0" smtClean="0"/>
              <a:t> que apoyan los servicios de aborto seguro</a:t>
            </a:r>
          </a:p>
          <a:p>
            <a:r>
              <a:rPr lang="x-none" sz="2400" i="1" u="sng" dirty="0" smtClean="0"/>
              <a:t>Baja calidad de la atención</a:t>
            </a:r>
            <a:r>
              <a:rPr lang="x-none" sz="2400" dirty="0" smtClean="0"/>
              <a:t>, que incluye falta de privacidad y actitudes prejuiciosas por parte de las y los profesionales de la salud</a:t>
            </a:r>
          </a:p>
          <a:p>
            <a:r>
              <a:rPr lang="x-none" sz="2400" i="1" u="sng" dirty="0" smtClean="0"/>
              <a:t>Costo de los servicios</a:t>
            </a:r>
            <a:endParaRPr lang="x-none" sz="2400" i="1" u="sng" dirty="0"/>
          </a:p>
        </p:txBody>
      </p:sp>
      <p:pic>
        <p:nvPicPr>
          <p:cNvPr id="6" name="Content Placeholder 5" descr="Picture">
            <a:hlinkClick r:id="rId3"/>
          </p:cNvPr>
          <p:cNvPicPr>
            <a:picLocks noGrp="1"/>
          </p:cNvPicPr>
          <p:nvPr>
            <p:ph sz="half" idx="1"/>
          </p:nvPr>
        </p:nvPicPr>
        <p:blipFill rotWithShape="1">
          <a:blip r:embed="rId4">
            <a:extLst>
              <a:ext uri="{28A0092B-C50C-407E-A947-70E740481C1C}">
                <a14:useLocalDpi xmlns:a14="http://schemas.microsoft.com/office/drawing/2010/main" val="0"/>
              </a:ext>
            </a:extLst>
          </a:blip>
          <a:srcRect l="19899"/>
          <a:stretch/>
        </p:blipFill>
        <p:spPr bwMode="auto">
          <a:xfrm>
            <a:off x="0" y="2164282"/>
            <a:ext cx="4495800" cy="3735936"/>
          </a:xfrm>
          <a:prstGeom prst="rect">
            <a:avLst/>
          </a:prstGeom>
          <a:noFill/>
          <a:ln>
            <a:solidFill>
              <a:srgbClr val="000000"/>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207752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dirty="0" smtClean="0"/>
              <a:t>Obligaciones profesionales</a:t>
            </a:r>
            <a:endParaRPr lang="x-none" dirty="0"/>
          </a:p>
        </p:txBody>
      </p:sp>
      <p:sp>
        <p:nvSpPr>
          <p:cNvPr id="3" name="Content Placeholder 2"/>
          <p:cNvSpPr>
            <a:spLocks noGrp="1"/>
          </p:cNvSpPr>
          <p:nvPr>
            <p:ph idx="1"/>
          </p:nvPr>
        </p:nvSpPr>
        <p:spPr/>
        <p:txBody>
          <a:bodyPr>
            <a:normAutofit/>
          </a:bodyPr>
          <a:lstStyle/>
          <a:p>
            <a:pPr lvl="0"/>
            <a:r>
              <a:rPr lang="x-none" sz="2600" dirty="0" smtClean="0"/>
              <a:t>Informar a una mujer embarazada de todas las posibles opciones en salud y respetar su decisión </a:t>
            </a:r>
          </a:p>
          <a:p>
            <a:pPr lvl="0"/>
            <a:r>
              <a:rPr lang="x-none" sz="2600" dirty="0" smtClean="0"/>
              <a:t>Establecer claramente qué servicios se niega a proporcionar, y referir a las mujeres a un/a prestador/a de servicios cercano que ofrece esos servicios</a:t>
            </a:r>
          </a:p>
          <a:p>
            <a:pPr lvl="0"/>
            <a:r>
              <a:rPr lang="x-none" sz="2600" dirty="0" smtClean="0"/>
              <a:t>Cuando una referencia podría causar demoras o poner en riesgo la salud o vida de la mujer, proporcionar servicios de aborto oportunos, independientemente de sus objeciones personales </a:t>
            </a:r>
          </a:p>
          <a:p>
            <a:r>
              <a:rPr lang="x-none" sz="2600" dirty="0" smtClean="0"/>
              <a:t>Brindar sin demora atención postaborto esencial para salvar vidas</a:t>
            </a:r>
            <a:endParaRPr lang="x-none" sz="2600" dirty="0"/>
          </a:p>
        </p:txBody>
      </p:sp>
    </p:spTree>
    <p:extLst>
      <p:ext uri="{BB962C8B-B14F-4D97-AF65-F5344CB8AC3E}">
        <p14:creationId xmlns:p14="http://schemas.microsoft.com/office/powerpoint/2010/main" val="7861612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300" y="920621"/>
            <a:ext cx="7391400" cy="5016758"/>
          </a:xfrm>
          <a:prstGeom prst="rect">
            <a:avLst/>
          </a:prstGeom>
          <a:ln>
            <a:solidFill>
              <a:schemeClr val="accent1"/>
            </a:solidFill>
          </a:ln>
        </p:spPr>
        <p:txBody>
          <a:bodyPr wrap="square" lIns="182880" tIns="182880" rIns="182880" bIns="182880" anchor="ctr">
            <a:spAutoFit/>
          </a:bodyPr>
          <a:lstStyle/>
          <a:p>
            <a:pPr algn="just">
              <a:lnSpc>
                <a:spcPct val="150000"/>
              </a:lnSpc>
            </a:pPr>
            <a:r>
              <a:rPr lang="x-none" sz="2200" i="1" dirty="0" smtClean="0"/>
              <a:t>“No tenemos acceso a métodos anticonceptivos. Somos estigmatizadas si tenemos un hijo antes de casarnos. No tenemos derecho al aborto. ¡Qué dilema! ¿Cómo esperan que no muramos si somos expuestas a abortos [inseguros]? ¿Cómo esperan que no recurramos al aborto si es un sacrilegio tener un hijo antes del matrimonio? ¿Cómo esperan que evitemos tener hijos cuando no hay servicios de anticoncepción?”  </a:t>
            </a:r>
          </a:p>
          <a:p>
            <a:pPr algn="just"/>
            <a:endParaRPr lang="x-none" sz="2200" i="1" dirty="0" smtClean="0"/>
          </a:p>
          <a:p>
            <a:pPr marL="285750" indent="-285750">
              <a:buFontTx/>
              <a:buChar char="-"/>
            </a:pPr>
            <a:r>
              <a:rPr lang="x-none" sz="1600" dirty="0" smtClean="0"/>
              <a:t>Mujer joven, República Democrática del Congo (</a:t>
            </a:r>
            <a:r>
              <a:rPr lang="x-none" sz="1600" dirty="0" err="1" smtClean="0"/>
              <a:t>Greene</a:t>
            </a:r>
            <a:r>
              <a:rPr lang="x-none" sz="1600" dirty="0" smtClean="0"/>
              <a:t> et al. 2010)  </a:t>
            </a:r>
            <a:endParaRPr lang="x-none" sz="1600" dirty="0"/>
          </a:p>
        </p:txBody>
      </p:sp>
    </p:spTree>
    <p:extLst>
      <p:ext uri="{BB962C8B-B14F-4D97-AF65-F5344CB8AC3E}">
        <p14:creationId xmlns:p14="http://schemas.microsoft.com/office/powerpoint/2010/main" val="12963089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Abordando las barreras</a:t>
            </a:r>
            <a:endParaRPr lang="x-none" dirty="0"/>
          </a:p>
        </p:txBody>
      </p:sp>
      <p:sp>
        <p:nvSpPr>
          <p:cNvPr id="5" name="Content Placeholder 4"/>
          <p:cNvSpPr>
            <a:spLocks noGrp="1"/>
          </p:cNvSpPr>
          <p:nvPr>
            <p:ph idx="1"/>
          </p:nvPr>
        </p:nvSpPr>
        <p:spPr/>
        <p:txBody>
          <a:bodyPr>
            <a:normAutofit/>
          </a:bodyPr>
          <a:lstStyle/>
          <a:p>
            <a:pPr marL="0" indent="0">
              <a:buNone/>
            </a:pPr>
            <a:r>
              <a:rPr lang="x-none" b="1" i="1" dirty="0" smtClean="0"/>
              <a:t>¿Dónde empezar?!...</a:t>
            </a:r>
          </a:p>
          <a:p>
            <a:pPr marL="0" indent="0">
              <a:buNone/>
            </a:pPr>
            <a:endParaRPr lang="x-none" i="1" u="sng" dirty="0" smtClean="0"/>
          </a:p>
          <a:p>
            <a:r>
              <a:rPr lang="x-none" dirty="0" smtClean="0"/>
              <a:t>Recolectar </a:t>
            </a:r>
            <a:r>
              <a:rPr lang="x-none" i="1" u="sng" dirty="0" smtClean="0"/>
              <a:t>datos sobre salud reproductiva y aborto</a:t>
            </a:r>
            <a:r>
              <a:rPr lang="x-none" dirty="0" smtClean="0"/>
              <a:t> para identificar la magnitud del problema y los puntos de entrega de servicios</a:t>
            </a:r>
          </a:p>
          <a:p>
            <a:r>
              <a:rPr lang="x-none" dirty="0" smtClean="0"/>
              <a:t>Realizar un </a:t>
            </a:r>
            <a:r>
              <a:rPr lang="x-none" i="1" u="sng" dirty="0" smtClean="0"/>
              <a:t>diagnóstico comunitario</a:t>
            </a:r>
            <a:r>
              <a:rPr lang="x-none" dirty="0" smtClean="0"/>
              <a:t> para identificar las necesidades holistas de las mujeres y recomendaciones para lograr cambios</a:t>
            </a:r>
          </a:p>
          <a:p>
            <a:r>
              <a:rPr lang="x-none" dirty="0" smtClean="0"/>
              <a:t>Establecer alianzas con </a:t>
            </a:r>
            <a:r>
              <a:rPr lang="x-none" i="1" u="sng" dirty="0" smtClean="0"/>
              <a:t>partes interesadas locales</a:t>
            </a:r>
            <a:r>
              <a:rPr lang="x-none" dirty="0" smtClean="0"/>
              <a:t> y apoyar la apropiación comunitaria</a:t>
            </a:r>
          </a:p>
        </p:txBody>
      </p:sp>
    </p:spTree>
    <p:extLst>
      <p:ext uri="{BB962C8B-B14F-4D97-AF65-F5344CB8AC3E}">
        <p14:creationId xmlns:p14="http://schemas.microsoft.com/office/powerpoint/2010/main" val="304914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x-none" dirty="0" smtClean="0"/>
              <a:t>¿Qué funciona en los programas de aborto seguro?</a:t>
            </a:r>
            <a:endParaRPr lang="x-none" dirty="0"/>
          </a:p>
        </p:txBody>
      </p:sp>
      <p:sp>
        <p:nvSpPr>
          <p:cNvPr id="8" name="Content Placeholder 7"/>
          <p:cNvSpPr>
            <a:spLocks noGrp="1"/>
          </p:cNvSpPr>
          <p:nvPr>
            <p:ph sz="half" idx="1"/>
          </p:nvPr>
        </p:nvSpPr>
        <p:spPr/>
        <p:txBody>
          <a:bodyPr>
            <a:normAutofit/>
          </a:bodyPr>
          <a:lstStyle/>
          <a:p>
            <a:r>
              <a:rPr lang="x-none" sz="2400" dirty="0" smtClean="0"/>
              <a:t>Enfoques culturalmente pertinentes y participativos </a:t>
            </a:r>
          </a:p>
          <a:p>
            <a:r>
              <a:rPr lang="x-none" sz="2400" dirty="0" smtClean="0"/>
              <a:t>Promoción de la igualdad de género </a:t>
            </a:r>
          </a:p>
          <a:p>
            <a:r>
              <a:rPr lang="x-none" sz="2400" dirty="0" smtClean="0"/>
              <a:t>Soluciones generadas por la comunidad y jóvenes</a:t>
            </a:r>
          </a:p>
          <a:p>
            <a:r>
              <a:rPr lang="x-none" sz="2400" dirty="0" smtClean="0"/>
              <a:t>Programas en múltiples niveles (políticas, comunidad y sistemas de salud) </a:t>
            </a:r>
          </a:p>
          <a:p>
            <a:endParaRPr lang="en-US" dirty="0"/>
          </a:p>
        </p:txBody>
      </p:sp>
      <p:pic>
        <p:nvPicPr>
          <p:cNvPr id="10" name="Content Placeholder 9" descr="Buddha Laxmi Lama - Female Community Health Volunteer&#10;from video Safe abortion in Nepal: A success story http://youtu.be/pHtgX8EElMM">
            <a:hlinkClick r:id="rId3"/>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148262" y="1746250"/>
            <a:ext cx="3038475" cy="4572000"/>
          </a:xfrm>
          <a:prstGeom prst="rect">
            <a:avLst/>
          </a:prstGeom>
          <a:noFill/>
          <a:ln>
            <a:solidFill>
              <a:srgbClr val="000000"/>
            </a:solidFill>
          </a:ln>
        </p:spPr>
      </p:pic>
    </p:spTree>
    <p:extLst>
      <p:ext uri="{BB962C8B-B14F-4D97-AF65-F5344CB8AC3E}">
        <p14:creationId xmlns:p14="http://schemas.microsoft.com/office/powerpoint/2010/main" val="18820778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x-none" dirty="0" smtClean="0"/>
              <a:t>Estrategias para estudiantes de medicina</a:t>
            </a:r>
            <a:endParaRPr lang="x-none"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249061634"/>
              </p:ext>
            </p:extLst>
          </p:nvPr>
        </p:nvGraphicFramePr>
        <p:xfrm>
          <a:off x="609600" y="1524000"/>
          <a:ext cx="8001000" cy="4876800"/>
        </p:xfrm>
        <a:graphic>
          <a:graphicData uri="http://schemas.openxmlformats.org/drawingml/2006/table">
            <a:tbl>
              <a:tblPr firstRow="1" firstCol="1" bandRow="1">
                <a:tableStyleId>{284E427A-3D55-4303-BF80-6455036E1DE7}</a:tableStyleId>
              </a:tblPr>
              <a:tblGrid>
                <a:gridCol w="2419215"/>
                <a:gridCol w="3099618"/>
                <a:gridCol w="2482167"/>
              </a:tblGrid>
              <a:tr h="615215">
                <a:tc>
                  <a:txBody>
                    <a:bodyPr/>
                    <a:lstStyle/>
                    <a:p>
                      <a:pPr marL="0" marR="0" algn="l">
                        <a:lnSpc>
                          <a:spcPct val="115000"/>
                        </a:lnSpc>
                        <a:spcBef>
                          <a:spcPts val="600"/>
                        </a:spcBef>
                        <a:spcAft>
                          <a:spcPts val="1200"/>
                        </a:spcAft>
                      </a:pPr>
                      <a:r>
                        <a:rPr lang="x-none" sz="1600" noProof="0" dirty="0" smtClean="0">
                          <a:effectLst/>
                        </a:rPr>
                        <a:t>Legislativas y políticas</a:t>
                      </a:r>
                      <a:endParaRPr lang="x-none" sz="1600" noProof="0" dirty="0">
                        <a:effectLst/>
                        <a:latin typeface="Cambria"/>
                        <a:ea typeface="Cambria"/>
                        <a:cs typeface="Times New Roman"/>
                      </a:endParaRPr>
                    </a:p>
                  </a:txBody>
                  <a:tcPr marL="68580" marR="68580" marT="0" marB="0"/>
                </a:tc>
                <a:tc>
                  <a:txBody>
                    <a:bodyPr/>
                    <a:lstStyle/>
                    <a:p>
                      <a:pPr marL="0" marR="0" algn="l">
                        <a:lnSpc>
                          <a:spcPct val="115000"/>
                        </a:lnSpc>
                        <a:spcBef>
                          <a:spcPts val="600"/>
                        </a:spcBef>
                        <a:spcAft>
                          <a:spcPts val="1200"/>
                        </a:spcAft>
                      </a:pPr>
                      <a:r>
                        <a:rPr lang="x-none" sz="1600" noProof="0" dirty="0" smtClean="0">
                          <a:effectLst/>
                        </a:rPr>
                        <a:t>Comunitarias</a:t>
                      </a:r>
                      <a:endParaRPr lang="x-none" sz="1600" noProof="0" dirty="0">
                        <a:effectLst/>
                        <a:latin typeface="Cambria"/>
                        <a:ea typeface="Cambria"/>
                        <a:cs typeface="Times New Roman"/>
                      </a:endParaRPr>
                    </a:p>
                  </a:txBody>
                  <a:tcPr marL="68580" marR="68580" marT="0" marB="0"/>
                </a:tc>
                <a:tc>
                  <a:txBody>
                    <a:bodyPr/>
                    <a:lstStyle/>
                    <a:p>
                      <a:pPr marL="0" marR="0" algn="l">
                        <a:lnSpc>
                          <a:spcPct val="115000"/>
                        </a:lnSpc>
                        <a:spcBef>
                          <a:spcPts val="600"/>
                        </a:spcBef>
                        <a:spcAft>
                          <a:spcPts val="1200"/>
                        </a:spcAft>
                      </a:pPr>
                      <a:r>
                        <a:rPr lang="x-none" sz="1600" noProof="0" dirty="0" smtClean="0">
                          <a:effectLst/>
                        </a:rPr>
                        <a:t>Sistemas de salud</a:t>
                      </a:r>
                      <a:endParaRPr lang="x-none" sz="1600" noProof="0" dirty="0">
                        <a:effectLst/>
                        <a:latin typeface="Cambria"/>
                        <a:ea typeface="Cambria"/>
                        <a:cs typeface="Times New Roman"/>
                      </a:endParaRPr>
                    </a:p>
                  </a:txBody>
                  <a:tcPr marL="68580" marR="68580" marT="0" marB="0"/>
                </a:tc>
              </a:tr>
              <a:tr h="4261585">
                <a:tc>
                  <a:txBody>
                    <a:bodyPr/>
                    <a:lstStyle/>
                    <a:p>
                      <a:pPr marL="285750" marR="0" lvl="0" indent="-285750">
                        <a:lnSpc>
                          <a:spcPct val="115000"/>
                        </a:lnSpc>
                        <a:spcBef>
                          <a:spcPts val="0"/>
                        </a:spcBef>
                        <a:spcAft>
                          <a:spcPts val="1200"/>
                        </a:spcAft>
                        <a:buFont typeface="Arial" panose="020B0604020202020204" pitchFamily="34" charset="0"/>
                        <a:buChar char="•"/>
                      </a:pPr>
                      <a:r>
                        <a:rPr lang="x-none" sz="1600" b="0" noProof="0" dirty="0" smtClean="0">
                          <a:effectLst/>
                        </a:rPr>
                        <a:t>Procurar influir</a:t>
                      </a:r>
                      <a:r>
                        <a:rPr lang="x-none" sz="1600" b="0" baseline="0" noProof="0" dirty="0" smtClean="0">
                          <a:effectLst/>
                        </a:rPr>
                        <a:t> en los marcos </a:t>
                      </a:r>
                      <a:r>
                        <a:rPr lang="x-none" sz="1600" b="0" noProof="0" dirty="0" smtClean="0">
                          <a:effectLst/>
                        </a:rPr>
                        <a:t>legislativo y político elaborando documentos de consenso</a:t>
                      </a:r>
                      <a:r>
                        <a:rPr lang="x-none" sz="1600" b="0" baseline="0" noProof="0" dirty="0" smtClean="0">
                          <a:effectLst/>
                        </a:rPr>
                        <a:t> y presionando a formuladores de políticas</a:t>
                      </a:r>
                      <a:r>
                        <a:rPr lang="x-none" sz="1600" b="0" noProof="0" dirty="0" smtClean="0">
                          <a:effectLst/>
                        </a:rPr>
                        <a:t>, testificando en audiencias legislativas y realizando actividades de extensión</a:t>
                      </a:r>
                      <a:r>
                        <a:rPr lang="x-none" sz="1600" b="0" baseline="0" noProof="0" dirty="0" smtClean="0">
                          <a:effectLst/>
                        </a:rPr>
                        <a:t> a los</a:t>
                      </a:r>
                      <a:r>
                        <a:rPr lang="x-none" sz="1600" b="0" noProof="0" dirty="0" smtClean="0">
                          <a:effectLst/>
                        </a:rPr>
                        <a:t> medios</a:t>
                      </a:r>
                      <a:r>
                        <a:rPr lang="x-none" sz="1600" b="0" baseline="0" noProof="0" dirty="0" smtClean="0">
                          <a:effectLst/>
                        </a:rPr>
                        <a:t> de comunicación</a:t>
                      </a:r>
                      <a:endParaRPr lang="x-none" sz="1600" b="0" noProof="0" dirty="0">
                        <a:effectLst/>
                        <a:latin typeface="Cambria"/>
                        <a:ea typeface="Cambria"/>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1">
                        <a:lumMod val="95000"/>
                        <a:alpha val="40000"/>
                      </a:schemeClr>
                    </a:solidFill>
                  </a:tcPr>
                </a:tc>
                <a:tc>
                  <a:txBody>
                    <a:bodyPr/>
                    <a:lstStyle/>
                    <a:p>
                      <a:pPr marL="285750" lvl="0" indent="-285750">
                        <a:buFont typeface="Arial" panose="020B0604020202020204" pitchFamily="34" charset="0"/>
                        <a:buChar char="•"/>
                      </a:pPr>
                      <a:r>
                        <a:rPr lang="x-none" sz="1600" kern="1200" noProof="0" dirty="0" smtClean="0">
                          <a:solidFill>
                            <a:schemeClr val="dk1"/>
                          </a:solidFill>
                          <a:effectLst/>
                          <a:latin typeface="+mn-lt"/>
                          <a:ea typeface="+mn-ea"/>
                          <a:cs typeface="+mn-cs"/>
                        </a:rPr>
                        <a:t>Concientizar a la comunidad</a:t>
                      </a:r>
                      <a:r>
                        <a:rPr lang="x-none" sz="1600" kern="1200" baseline="0" noProof="0" dirty="0" smtClean="0">
                          <a:solidFill>
                            <a:schemeClr val="dk1"/>
                          </a:solidFill>
                          <a:effectLst/>
                          <a:latin typeface="+mn-lt"/>
                          <a:ea typeface="+mn-ea"/>
                          <a:cs typeface="+mn-cs"/>
                        </a:rPr>
                        <a:t> acerca del </a:t>
                      </a:r>
                      <a:r>
                        <a:rPr lang="x-none" sz="1600" kern="1200" noProof="0" dirty="0" smtClean="0">
                          <a:solidFill>
                            <a:schemeClr val="dk1"/>
                          </a:solidFill>
                          <a:effectLst/>
                          <a:latin typeface="+mn-lt"/>
                          <a:ea typeface="+mn-ea"/>
                          <a:cs typeface="+mn-cs"/>
                        </a:rPr>
                        <a:t>aborto inseguro y/ o las</a:t>
                      </a:r>
                      <a:r>
                        <a:rPr lang="x-none" sz="1600" kern="1200" baseline="0" noProof="0" dirty="0" smtClean="0">
                          <a:solidFill>
                            <a:schemeClr val="dk1"/>
                          </a:solidFill>
                          <a:effectLst/>
                          <a:latin typeface="+mn-lt"/>
                          <a:ea typeface="+mn-ea"/>
                          <a:cs typeface="+mn-cs"/>
                        </a:rPr>
                        <a:t> leyes de</a:t>
                      </a:r>
                      <a:r>
                        <a:rPr lang="x-none" sz="1600" kern="1200" noProof="0" dirty="0" smtClean="0">
                          <a:solidFill>
                            <a:schemeClr val="dk1"/>
                          </a:solidFill>
                          <a:effectLst/>
                          <a:latin typeface="+mn-lt"/>
                          <a:ea typeface="+mn-ea"/>
                          <a:cs typeface="+mn-cs"/>
                        </a:rPr>
                        <a:t> aborto en vigor</a:t>
                      </a:r>
                    </a:p>
                    <a:p>
                      <a:pPr marL="0" lvl="0" indent="0">
                        <a:buFont typeface="Arial" panose="020B0604020202020204" pitchFamily="34" charset="0"/>
                        <a:buNone/>
                      </a:pPr>
                      <a:endParaRPr lang="x-none" sz="1600" kern="1200" noProof="0" dirty="0" smtClean="0">
                        <a:solidFill>
                          <a:schemeClr val="dk1"/>
                        </a:solidFill>
                        <a:effectLst/>
                        <a:latin typeface="+mn-lt"/>
                        <a:ea typeface="+mn-ea"/>
                        <a:cs typeface="+mn-cs"/>
                      </a:endParaRPr>
                    </a:p>
                    <a:p>
                      <a:pPr marL="285750" lvl="0" indent="-285750">
                        <a:buFont typeface="Arial" panose="020B0604020202020204" pitchFamily="34" charset="0"/>
                        <a:buChar char="•"/>
                      </a:pPr>
                      <a:r>
                        <a:rPr lang="x-none" sz="1600" kern="1200" noProof="0" dirty="0" smtClean="0">
                          <a:solidFill>
                            <a:schemeClr val="dk1"/>
                          </a:solidFill>
                          <a:effectLst/>
                          <a:latin typeface="+mn-lt"/>
                          <a:ea typeface="+mn-ea"/>
                          <a:cs typeface="+mn-cs"/>
                        </a:rPr>
                        <a:t>Sensibilizar a la comunidad y líderes religiosos, y apoyar a los defensores del aborto</a:t>
                      </a:r>
                      <a:r>
                        <a:rPr lang="x-none" sz="1600" kern="1200" baseline="0" noProof="0" dirty="0" smtClean="0">
                          <a:solidFill>
                            <a:schemeClr val="dk1"/>
                          </a:solidFill>
                          <a:effectLst/>
                          <a:latin typeface="+mn-lt"/>
                          <a:ea typeface="+mn-ea"/>
                          <a:cs typeface="+mn-cs"/>
                        </a:rPr>
                        <a:t> seguro</a:t>
                      </a:r>
                      <a:endParaRPr lang="x-none" sz="1600" kern="1200" noProof="0" dirty="0" smtClean="0">
                        <a:solidFill>
                          <a:schemeClr val="dk1"/>
                        </a:solidFill>
                        <a:effectLst/>
                        <a:latin typeface="+mn-lt"/>
                        <a:ea typeface="+mn-ea"/>
                        <a:cs typeface="+mn-cs"/>
                      </a:endParaRPr>
                    </a:p>
                    <a:p>
                      <a:pPr marL="0" lvl="0" indent="0">
                        <a:buFont typeface="Arial" panose="020B0604020202020204" pitchFamily="34" charset="0"/>
                        <a:buNone/>
                      </a:pPr>
                      <a:endParaRPr lang="x-none" sz="1600" kern="1200" noProof="0" dirty="0" smtClean="0">
                        <a:solidFill>
                          <a:schemeClr val="dk1"/>
                        </a:solidFill>
                        <a:effectLst/>
                        <a:latin typeface="+mn-lt"/>
                        <a:ea typeface="+mn-ea"/>
                        <a:cs typeface="+mn-cs"/>
                      </a:endParaRPr>
                    </a:p>
                    <a:p>
                      <a:pPr marL="285750" lvl="0" indent="-285750">
                        <a:buFont typeface="Arial" panose="020B0604020202020204" pitchFamily="34" charset="0"/>
                        <a:buChar char="•"/>
                      </a:pPr>
                      <a:r>
                        <a:rPr lang="x-none" sz="1600" kern="1200" noProof="0" dirty="0" smtClean="0">
                          <a:solidFill>
                            <a:schemeClr val="dk1"/>
                          </a:solidFill>
                          <a:effectLst/>
                          <a:latin typeface="+mn-lt"/>
                          <a:ea typeface="+mn-ea"/>
                          <a:cs typeface="+mn-cs"/>
                        </a:rPr>
                        <a:t>Capacitar a educadores de pares e</a:t>
                      </a:r>
                      <a:r>
                        <a:rPr lang="x-none" sz="1600" kern="1200" baseline="0" noProof="0" dirty="0" smtClean="0">
                          <a:solidFill>
                            <a:schemeClr val="dk1"/>
                          </a:solidFill>
                          <a:effectLst/>
                          <a:latin typeface="+mn-lt"/>
                          <a:ea typeface="+mn-ea"/>
                          <a:cs typeface="+mn-cs"/>
                        </a:rPr>
                        <a:t> impartir educación de pares sobre</a:t>
                      </a:r>
                      <a:r>
                        <a:rPr lang="x-none" sz="1600" kern="1200" noProof="0" dirty="0" smtClean="0">
                          <a:solidFill>
                            <a:schemeClr val="dk1"/>
                          </a:solidFill>
                          <a:effectLst/>
                          <a:latin typeface="+mn-lt"/>
                          <a:ea typeface="+mn-ea"/>
                          <a:cs typeface="+mn-cs"/>
                        </a:rPr>
                        <a:t> aborto</a:t>
                      </a:r>
                    </a:p>
                    <a:p>
                      <a:pPr marL="0" lvl="0" indent="0">
                        <a:buFont typeface="Arial" panose="020B0604020202020204" pitchFamily="34" charset="0"/>
                        <a:buNone/>
                      </a:pPr>
                      <a:endParaRPr lang="x-none" sz="1600" kern="1200" noProof="0" dirty="0" smtClean="0">
                        <a:solidFill>
                          <a:schemeClr val="dk1"/>
                        </a:solidFill>
                        <a:effectLst/>
                        <a:latin typeface="+mn-lt"/>
                        <a:ea typeface="+mn-ea"/>
                        <a:cs typeface="+mn-cs"/>
                      </a:endParaRPr>
                    </a:p>
                    <a:p>
                      <a:pPr marL="285750" indent="-285750">
                        <a:buFont typeface="Arial" panose="020B0604020202020204" pitchFamily="34" charset="0"/>
                        <a:buChar char="•"/>
                      </a:pPr>
                      <a:r>
                        <a:rPr lang="x-none" sz="1600" kern="1200" noProof="0" dirty="0" smtClean="0">
                          <a:solidFill>
                            <a:schemeClr val="dk1"/>
                          </a:solidFill>
                          <a:effectLst/>
                          <a:latin typeface="+mn-lt"/>
                          <a:ea typeface="+mn-ea"/>
                          <a:cs typeface="+mn-cs"/>
                        </a:rPr>
                        <a:t>Dirigir redes sociales que ofrezcan acompañamiento a servicios de aborto seguro </a:t>
                      </a:r>
                      <a:endParaRPr lang="x-none" sz="1600" noProof="0" dirty="0">
                        <a:effectLst/>
                        <a:latin typeface="Cambria"/>
                        <a:ea typeface="Cambria"/>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alpha val="40000"/>
                      </a:schemeClr>
                    </a:solidFill>
                  </a:tcPr>
                </a:tc>
                <a:tc>
                  <a:txBody>
                    <a:bodyPr/>
                    <a:lstStyle/>
                    <a:p>
                      <a:pPr marL="285750" marR="0" lvl="0" indent="-285750">
                        <a:lnSpc>
                          <a:spcPct val="115000"/>
                        </a:lnSpc>
                        <a:spcBef>
                          <a:spcPts val="600"/>
                        </a:spcBef>
                        <a:spcAft>
                          <a:spcPts val="1200"/>
                        </a:spcAft>
                        <a:buFont typeface="Arial" panose="020B0604020202020204" pitchFamily="34" charset="0"/>
                        <a:buChar char="•"/>
                      </a:pPr>
                      <a:r>
                        <a:rPr lang="x-none" sz="1600" kern="1200" noProof="0" dirty="0" smtClean="0">
                          <a:solidFill>
                            <a:schemeClr val="dk1"/>
                          </a:solidFill>
                          <a:effectLst/>
                          <a:latin typeface="+mn-lt"/>
                          <a:ea typeface="+mn-ea"/>
                          <a:cs typeface="+mn-cs"/>
                        </a:rPr>
                        <a:t>Abogar por la inclusión del aborto seguro en los currículos de ciencias</a:t>
                      </a:r>
                      <a:r>
                        <a:rPr lang="x-none" sz="1600" kern="1200" baseline="0" noProof="0" dirty="0" smtClean="0">
                          <a:solidFill>
                            <a:schemeClr val="dk1"/>
                          </a:solidFill>
                          <a:effectLst/>
                          <a:latin typeface="+mn-lt"/>
                          <a:ea typeface="+mn-ea"/>
                          <a:cs typeface="+mn-cs"/>
                        </a:rPr>
                        <a:t> de la salud y asegurar </a:t>
                      </a:r>
                      <a:r>
                        <a:rPr lang="x-none" sz="1600" kern="1200" noProof="0" dirty="0" smtClean="0">
                          <a:solidFill>
                            <a:schemeClr val="dk1"/>
                          </a:solidFill>
                          <a:effectLst/>
                          <a:latin typeface="+mn-lt"/>
                          <a:ea typeface="+mn-ea"/>
                          <a:cs typeface="+mn-cs"/>
                        </a:rPr>
                        <a:t>oportunidades de capacitación clínica para desarrollar la capacidad y el compromiso</a:t>
                      </a:r>
                      <a:r>
                        <a:rPr lang="x-none" sz="1600" kern="1200" baseline="0" noProof="0" dirty="0" smtClean="0">
                          <a:solidFill>
                            <a:schemeClr val="dk1"/>
                          </a:solidFill>
                          <a:effectLst/>
                          <a:latin typeface="+mn-lt"/>
                          <a:ea typeface="+mn-ea"/>
                          <a:cs typeface="+mn-cs"/>
                        </a:rPr>
                        <a:t> de las y los p</a:t>
                      </a:r>
                      <a:r>
                        <a:rPr lang="x-none" sz="1600" kern="1200" noProof="0" dirty="0" smtClean="0">
                          <a:solidFill>
                            <a:schemeClr val="dk1"/>
                          </a:solidFill>
                          <a:effectLst/>
                          <a:latin typeface="+mn-lt"/>
                          <a:ea typeface="+mn-ea"/>
                          <a:cs typeface="+mn-cs"/>
                        </a:rPr>
                        <a:t>rofesionales de la salud en formación</a:t>
                      </a:r>
                      <a:endParaRPr lang="x-none" sz="1600" noProof="0" dirty="0">
                        <a:effectLst/>
                        <a:latin typeface="Cambria"/>
                        <a:ea typeface="Cambria"/>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1">
                        <a:lumMod val="95000"/>
                        <a:alpha val="40000"/>
                      </a:schemeClr>
                    </a:solidFill>
                  </a:tcPr>
                </a:tc>
              </a:tr>
            </a:tbl>
          </a:graphicData>
        </a:graphic>
      </p:graphicFrame>
    </p:spTree>
    <p:extLst>
      <p:ext uri="{BB962C8B-B14F-4D97-AF65-F5344CB8AC3E}">
        <p14:creationId xmlns:p14="http://schemas.microsoft.com/office/powerpoint/2010/main" val="34620045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solidFill>
                  <a:srgbClr val="000000"/>
                </a:solidFill>
              </a:rPr>
              <a:t>Módulo 3: mensajes clave</a:t>
            </a:r>
            <a:endParaRPr lang="x-none" dirty="0">
              <a:solidFill>
                <a:srgbClr val="000000"/>
              </a:solidFill>
            </a:endParaRPr>
          </a:p>
        </p:txBody>
      </p:sp>
      <p:sp>
        <p:nvSpPr>
          <p:cNvPr id="5" name="Content Placeholder 4"/>
          <p:cNvSpPr>
            <a:spLocks noGrp="1"/>
          </p:cNvSpPr>
          <p:nvPr>
            <p:ph idx="1"/>
          </p:nvPr>
        </p:nvSpPr>
        <p:spPr>
          <a:solidFill>
            <a:schemeClr val="bg1"/>
          </a:solidFill>
          <a:ln>
            <a:solidFill>
              <a:schemeClr val="accent1"/>
            </a:solidFill>
          </a:ln>
        </p:spPr>
        <p:txBody>
          <a:bodyPr>
            <a:normAutofit fontScale="92500" lnSpcReduction="20000"/>
          </a:bodyPr>
          <a:lstStyle/>
          <a:p>
            <a:r>
              <a:rPr lang="x-none" dirty="0" smtClean="0"/>
              <a:t>Las mujeres que buscan servicios de aborto seguro enfrentan una variedad de barreras legislativas, políticas, socioculturales y de los sistemas de salud.</a:t>
            </a:r>
          </a:p>
          <a:p>
            <a:r>
              <a:rPr lang="x-none" dirty="0" smtClean="0"/>
              <a:t>Estas barreras pueden obligar a las mujeres a recurrir al aborto inseguro y poner su vida y su salud en riesgo.</a:t>
            </a:r>
          </a:p>
          <a:p>
            <a:r>
              <a:rPr lang="x-none" dirty="0" smtClean="0"/>
              <a:t>Un diagnóstico comunitario de las necesidades y recomendaciones de las mujeres informa el diseño de un programa.</a:t>
            </a:r>
          </a:p>
          <a:p>
            <a:r>
              <a:rPr lang="x-none" dirty="0" smtClean="0"/>
              <a:t>Los programas que son culturalmente pertinentes, participativos y trabajan a nivel político, comunitario y de los sistemas de salud, tienen los resultados más positivos.</a:t>
            </a:r>
          </a:p>
          <a:p>
            <a:pPr lvl="0"/>
            <a:r>
              <a:rPr lang="x-none" dirty="0" smtClean="0"/>
              <a:t>Las y los estudiantes de medicina pueden apoyar leyes y políticas más progresistas, llevar a cabo actividades de educación y participación comunitaria, y abogar por la inclusión del tema del aborto seguro en sus currículos y </a:t>
            </a:r>
            <a:r>
              <a:rPr lang="x-none" smtClean="0"/>
              <a:t>práctica clínica.</a:t>
            </a:r>
            <a:endParaRPr lang="x-none" dirty="0" smtClean="0"/>
          </a:p>
          <a:p>
            <a:endParaRPr lang="en-US" dirty="0" smtClean="0"/>
          </a:p>
        </p:txBody>
      </p:sp>
    </p:spTree>
    <p:extLst>
      <p:ext uri="{BB962C8B-B14F-4D97-AF65-F5344CB8AC3E}">
        <p14:creationId xmlns:p14="http://schemas.microsoft.com/office/powerpoint/2010/main" val="172951619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Referencias bibliográficas </a:t>
            </a:r>
            <a:endParaRPr lang="x-none" dirty="0"/>
          </a:p>
        </p:txBody>
      </p:sp>
      <p:sp>
        <p:nvSpPr>
          <p:cNvPr id="3" name="Content Placeholder 2"/>
          <p:cNvSpPr>
            <a:spLocks noGrp="1"/>
          </p:cNvSpPr>
          <p:nvPr>
            <p:ph idx="1"/>
          </p:nvPr>
        </p:nvSpPr>
        <p:spPr>
          <a:xfrm>
            <a:off x="457200" y="2286000"/>
            <a:ext cx="8229600" cy="1828800"/>
          </a:xfrm>
        </p:spPr>
        <p:txBody>
          <a:bodyPr>
            <a:normAutofit fontScale="92500"/>
          </a:bodyPr>
          <a:lstStyle/>
          <a:p>
            <a:pPr marL="0" indent="0">
              <a:buNone/>
            </a:pPr>
            <a:r>
              <a:rPr lang="x-none" sz="2600" dirty="0" smtClean="0"/>
              <a:t>Todas las citas textuales y recursos mencionados en esta presentación aparecen en las referencias bibliográficas de </a:t>
            </a:r>
            <a:r>
              <a:rPr lang="x-none" sz="2600" i="1" dirty="0" smtClean="0"/>
              <a:t>Jóvenes por el aborto seguro: guía de capacitación para profesionales de la salud en formación.</a:t>
            </a:r>
            <a:endParaRPr lang="x-none" sz="2600" dirty="0"/>
          </a:p>
        </p:txBody>
      </p:sp>
    </p:spTree>
    <p:extLst>
      <p:ext uri="{BB962C8B-B14F-4D97-AF65-F5344CB8AC3E}">
        <p14:creationId xmlns:p14="http://schemas.microsoft.com/office/powerpoint/2010/main" val="28654676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x-none" sz="5000" dirty="0" smtClean="0"/>
              <a:t>Barreras al aborto seguro y estrategias para abordarlas </a:t>
            </a:r>
            <a:endParaRPr lang="x-none" sz="5000" dirty="0"/>
          </a:p>
        </p:txBody>
      </p:sp>
      <p:sp>
        <p:nvSpPr>
          <p:cNvPr id="5" name="Subtitle 4"/>
          <p:cNvSpPr>
            <a:spLocks noGrp="1"/>
          </p:cNvSpPr>
          <p:nvPr>
            <p:ph type="subTitle" idx="1"/>
          </p:nvPr>
        </p:nvSpPr>
        <p:spPr/>
        <p:txBody>
          <a:bodyPr/>
          <a:lstStyle/>
          <a:p>
            <a:r>
              <a:rPr lang="x-none" dirty="0" smtClean="0"/>
              <a:t>MODULO 3</a:t>
            </a:r>
            <a:endParaRPr lang="x-none" dirty="0"/>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r="4648" b="6927"/>
          <a:stretch/>
        </p:blipFill>
        <p:spPr>
          <a:xfrm>
            <a:off x="4679054" y="2149992"/>
            <a:ext cx="4464946" cy="4708008"/>
          </a:xfrm>
          <a:prstGeom prst="rect">
            <a:avLst/>
          </a:prstGeom>
        </p:spPr>
      </p:pic>
    </p:spTree>
    <p:extLst>
      <p:ext uri="{BB962C8B-B14F-4D97-AF65-F5344CB8AC3E}">
        <p14:creationId xmlns:p14="http://schemas.microsoft.com/office/powerpoint/2010/main" val="718609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Módulo 3: objetivos de aprendizaje</a:t>
            </a:r>
            <a:endParaRPr lang="x-none" dirty="0"/>
          </a:p>
        </p:txBody>
      </p:sp>
      <p:sp>
        <p:nvSpPr>
          <p:cNvPr id="3" name="Content Placeholder 2"/>
          <p:cNvSpPr>
            <a:spLocks noGrp="1"/>
          </p:cNvSpPr>
          <p:nvPr>
            <p:ph idx="1"/>
          </p:nvPr>
        </p:nvSpPr>
        <p:spPr/>
        <p:txBody>
          <a:bodyPr/>
          <a:lstStyle/>
          <a:p>
            <a:pPr lvl="0"/>
            <a:r>
              <a:rPr lang="x-none" dirty="0" smtClean="0"/>
              <a:t>Describir las diferentes barreras que afectan el acceso de las mujeres y adolescentes a los servicios de aborto seguro </a:t>
            </a:r>
          </a:p>
          <a:p>
            <a:pPr lvl="0"/>
            <a:r>
              <a:rPr lang="x-none" dirty="0" smtClean="0"/>
              <a:t>Identificar diversas estrategias para mejorar el acceso a los servicios de aborto seguro y explicar cuáles de esas estrategias pueden ser aplicadas por estudiantes de medicina </a:t>
            </a:r>
            <a:endParaRPr lang="x-none" dirty="0"/>
          </a:p>
        </p:txBody>
      </p:sp>
    </p:spTree>
    <p:extLst>
      <p:ext uri="{BB962C8B-B14F-4D97-AF65-F5344CB8AC3E}">
        <p14:creationId xmlns:p14="http://schemas.microsoft.com/office/powerpoint/2010/main" val="19287850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Módulo 3: actividades</a:t>
            </a:r>
            <a:endParaRPr lang="x-none" dirty="0"/>
          </a:p>
        </p:txBody>
      </p:sp>
      <p:sp>
        <p:nvSpPr>
          <p:cNvPr id="3" name="Content Placeholder 2"/>
          <p:cNvSpPr>
            <a:spLocks noGrp="1"/>
          </p:cNvSpPr>
          <p:nvPr>
            <p:ph idx="1"/>
          </p:nvPr>
        </p:nvSpPr>
        <p:spPr/>
        <p:txBody>
          <a:bodyPr>
            <a:normAutofit/>
          </a:bodyPr>
          <a:lstStyle/>
          <a:p>
            <a:r>
              <a:rPr lang="x-none" sz="2300" dirty="0" smtClean="0"/>
              <a:t>3.A: Entender las leyes y políticas nacionales referentes al aborto</a:t>
            </a:r>
          </a:p>
          <a:p>
            <a:r>
              <a:rPr lang="x-none" sz="2300" dirty="0" smtClean="0"/>
              <a:t>3.B-I: La búsqueda de un aborto seguro, barreras</a:t>
            </a:r>
          </a:p>
          <a:p>
            <a:r>
              <a:rPr lang="x-none" sz="2300" dirty="0" smtClean="0"/>
              <a:t>3.B-II: La búsqueda de un aborto seguro, estrategias </a:t>
            </a:r>
          </a:p>
          <a:p>
            <a:r>
              <a:rPr lang="x-none" sz="2300" dirty="0" smtClean="0"/>
              <a:t>AVTA 3: El último aborto </a:t>
            </a:r>
          </a:p>
          <a:p>
            <a:pPr marL="0" indent="0">
              <a:buNone/>
            </a:pPr>
            <a:endParaRPr lang="x-none" sz="2300" dirty="0" smtClean="0"/>
          </a:p>
          <a:p>
            <a:pPr marL="0" indent="0" algn="r">
              <a:buNone/>
            </a:pPr>
            <a:r>
              <a:rPr lang="x-none" sz="2300" i="1" dirty="0" smtClean="0"/>
              <a:t>Total: 3 horas y 45 min</a:t>
            </a:r>
          </a:p>
        </p:txBody>
      </p:sp>
    </p:spTree>
    <p:extLst>
      <p:ext uri="{BB962C8B-B14F-4D97-AF65-F5344CB8AC3E}">
        <p14:creationId xmlns:p14="http://schemas.microsoft.com/office/powerpoint/2010/main" val="29804437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x-none" dirty="0" smtClean="0"/>
              <a:t>Entendiendo las leyes y políticas nacionales referentes al aborto</a:t>
            </a:r>
            <a:endParaRPr lang="x-none" dirty="0"/>
          </a:p>
        </p:txBody>
      </p:sp>
      <p:sp>
        <p:nvSpPr>
          <p:cNvPr id="5" name="Text Placeholder 4"/>
          <p:cNvSpPr>
            <a:spLocks noGrp="1"/>
          </p:cNvSpPr>
          <p:nvPr>
            <p:ph type="body" idx="1"/>
          </p:nvPr>
        </p:nvSpPr>
        <p:spPr/>
        <p:txBody>
          <a:bodyPr/>
          <a:lstStyle/>
          <a:p>
            <a:r>
              <a:rPr lang="x-none" dirty="0" smtClean="0"/>
              <a:t>Actividad 3.A</a:t>
            </a:r>
            <a:endParaRPr lang="x-none" dirty="0"/>
          </a:p>
        </p:txBody>
      </p:sp>
    </p:spTree>
    <p:extLst>
      <p:ext uri="{BB962C8B-B14F-4D97-AF65-F5344CB8AC3E}">
        <p14:creationId xmlns:p14="http://schemas.microsoft.com/office/powerpoint/2010/main" val="34036990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La búsqueda de un aborto seguro, barreras</a:t>
            </a:r>
            <a:endParaRPr lang="x-none" dirty="0"/>
          </a:p>
        </p:txBody>
      </p:sp>
      <p:sp>
        <p:nvSpPr>
          <p:cNvPr id="5" name="Text Placeholder 4"/>
          <p:cNvSpPr>
            <a:spLocks noGrp="1"/>
          </p:cNvSpPr>
          <p:nvPr>
            <p:ph type="body" idx="1"/>
          </p:nvPr>
        </p:nvSpPr>
        <p:spPr/>
        <p:txBody>
          <a:bodyPr/>
          <a:lstStyle/>
          <a:p>
            <a:r>
              <a:rPr lang="x-none" dirty="0" smtClean="0"/>
              <a:t>Actividad 3.B, Parte I</a:t>
            </a:r>
            <a:endParaRPr lang="x-none" dirty="0"/>
          </a:p>
        </p:txBody>
      </p:sp>
    </p:spTree>
    <p:extLst>
      <p:ext uri="{BB962C8B-B14F-4D97-AF65-F5344CB8AC3E}">
        <p14:creationId xmlns:p14="http://schemas.microsoft.com/office/powerpoint/2010/main" val="6854048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La búsqueda de un aborto seguro, </a:t>
            </a:r>
            <a:r>
              <a:rPr lang="x-none" dirty="0" smtClean="0"/>
              <a:t>estrategias</a:t>
            </a:r>
            <a:endParaRPr lang="en-US" dirty="0"/>
          </a:p>
        </p:txBody>
      </p:sp>
      <p:sp>
        <p:nvSpPr>
          <p:cNvPr id="3" name="Text Placeholder 2"/>
          <p:cNvSpPr>
            <a:spLocks noGrp="1"/>
          </p:cNvSpPr>
          <p:nvPr>
            <p:ph type="body" idx="1"/>
          </p:nvPr>
        </p:nvSpPr>
        <p:spPr/>
        <p:txBody>
          <a:bodyPr/>
          <a:lstStyle/>
          <a:p>
            <a:r>
              <a:rPr lang="x-none" dirty="0" smtClean="0"/>
              <a:t>Actividad 3.B, Parte II</a:t>
            </a:r>
            <a:endParaRPr lang="x-none" dirty="0"/>
          </a:p>
        </p:txBody>
      </p:sp>
    </p:spTree>
    <p:extLst>
      <p:ext uri="{BB962C8B-B14F-4D97-AF65-F5344CB8AC3E}">
        <p14:creationId xmlns:p14="http://schemas.microsoft.com/office/powerpoint/2010/main" val="236112840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Barreras al aborto seguro</a:t>
            </a:r>
            <a:endParaRPr lang="x-none" dirty="0"/>
          </a:p>
        </p:txBody>
      </p:sp>
      <p:sp>
        <p:nvSpPr>
          <p:cNvPr id="6" name="Content Placeholder 5"/>
          <p:cNvSpPr>
            <a:spLocks noGrp="1"/>
          </p:cNvSpPr>
          <p:nvPr>
            <p:ph sz="half" idx="1"/>
          </p:nvPr>
        </p:nvSpPr>
        <p:spPr>
          <a:xfrm>
            <a:off x="457200" y="1828800"/>
            <a:ext cx="4038600" cy="4419600"/>
          </a:xfrm>
        </p:spPr>
        <p:txBody>
          <a:bodyPr>
            <a:normAutofit fontScale="92500" lnSpcReduction="20000"/>
          </a:bodyPr>
          <a:lstStyle/>
          <a:p>
            <a:r>
              <a:rPr lang="x-none" sz="2400" dirty="0" smtClean="0"/>
              <a:t>Aplazan el acceso a servicios seguros</a:t>
            </a:r>
          </a:p>
          <a:p>
            <a:r>
              <a:rPr lang="x-none" sz="2400" dirty="0" smtClean="0"/>
              <a:t>Obligan a las mujeres a recurrir a abortos inseguros de alto riesgo </a:t>
            </a:r>
          </a:p>
          <a:p>
            <a:r>
              <a:rPr lang="x-none" sz="2400" dirty="0" smtClean="0"/>
              <a:t>Aplazan la búsqueda de ayuda para tratar las complicaciones </a:t>
            </a:r>
          </a:p>
          <a:p>
            <a:r>
              <a:rPr lang="x-none" sz="2400" dirty="0" smtClean="0"/>
              <a:t>Obligan a las mujeres a poner en riesgo su vida y su salud </a:t>
            </a:r>
          </a:p>
          <a:p>
            <a:r>
              <a:rPr lang="x-none" sz="2400" dirty="0" smtClean="0"/>
              <a:t>Obligan a las mujeres a ser madres en contra de su voluntad</a:t>
            </a:r>
            <a:endParaRPr lang="x-none" sz="2400" dirty="0"/>
          </a:p>
        </p:txBody>
      </p:sp>
      <p:pic>
        <p:nvPicPr>
          <p:cNvPr id="8" name="Content Placeholder 7" descr="Latina woman hugging teen, for screen or web use.">
            <a:hlinkClick r:id="rId3"/>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5213604" y="1837690"/>
            <a:ext cx="2907792" cy="4389120"/>
          </a:xfrm>
          <a:prstGeom prst="rect">
            <a:avLst/>
          </a:prstGeom>
          <a:noFill/>
          <a:ln>
            <a:solidFill>
              <a:schemeClr val="tx1"/>
            </a:solidFill>
          </a:ln>
        </p:spPr>
      </p:pic>
    </p:spTree>
    <p:extLst>
      <p:ext uri="{BB962C8B-B14F-4D97-AF65-F5344CB8AC3E}">
        <p14:creationId xmlns:p14="http://schemas.microsoft.com/office/powerpoint/2010/main" val="41572489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Barreras legislativas y políticas</a:t>
            </a:r>
            <a:endParaRPr lang="x-none" dirty="0"/>
          </a:p>
        </p:txBody>
      </p:sp>
      <p:sp>
        <p:nvSpPr>
          <p:cNvPr id="5" name="Content Placeholder 4"/>
          <p:cNvSpPr>
            <a:spLocks noGrp="1"/>
          </p:cNvSpPr>
          <p:nvPr>
            <p:ph idx="1"/>
          </p:nvPr>
        </p:nvSpPr>
        <p:spPr/>
        <p:txBody>
          <a:bodyPr/>
          <a:lstStyle/>
          <a:p>
            <a:r>
              <a:rPr lang="x-none" i="1" u="sng" dirty="0" smtClean="0"/>
              <a:t>Leyes restrictivas referentes al aborto</a:t>
            </a:r>
            <a:r>
              <a:rPr lang="x-none" i="1" dirty="0" smtClean="0"/>
              <a:t> </a:t>
            </a:r>
            <a:r>
              <a:rPr lang="x-none" dirty="0" smtClean="0"/>
              <a:t>con ninguna o pocas indicaciones para el aborto seguro y legal</a:t>
            </a:r>
          </a:p>
          <a:p>
            <a:r>
              <a:rPr lang="x-none" i="1" u="sng" dirty="0" smtClean="0"/>
              <a:t>Leyes que son vagas</a:t>
            </a:r>
            <a:r>
              <a:rPr lang="x-none" i="1" dirty="0" smtClean="0"/>
              <a:t> </a:t>
            </a:r>
            <a:r>
              <a:rPr lang="x-none" dirty="0" smtClean="0"/>
              <a:t>y/o están en conflicto con otras leyes, lo cual crea confusión y duda en cuanto a cuándo el aborto es legal y bajo qué condiciones</a:t>
            </a:r>
          </a:p>
          <a:p>
            <a:r>
              <a:rPr lang="x-none" i="1" u="sng" dirty="0" smtClean="0"/>
              <a:t>Políticas y directrices nacionales restrictivas</a:t>
            </a:r>
            <a:r>
              <a:rPr lang="x-none" dirty="0" smtClean="0"/>
              <a:t>:</a:t>
            </a:r>
          </a:p>
          <a:p>
            <a:pPr lvl="1"/>
            <a:r>
              <a:rPr lang="x-none" dirty="0" smtClean="0"/>
              <a:t>Limitan el tipo de profesionales de la salud que pueden realizar abortos</a:t>
            </a:r>
          </a:p>
          <a:p>
            <a:pPr lvl="1"/>
            <a:r>
              <a:rPr lang="x-none" dirty="0" smtClean="0"/>
              <a:t>Requieren las firmas de varios profesionales de la salud </a:t>
            </a:r>
          </a:p>
          <a:p>
            <a:pPr lvl="1"/>
            <a:r>
              <a:rPr lang="x-none" dirty="0" smtClean="0"/>
              <a:t>Exigen la participación de terceras partes </a:t>
            </a:r>
          </a:p>
          <a:p>
            <a:pPr lvl="1"/>
            <a:endParaRPr lang="en-US" dirty="0" smtClean="0"/>
          </a:p>
          <a:p>
            <a:endParaRPr lang="en-US" dirty="0"/>
          </a:p>
        </p:txBody>
      </p:sp>
    </p:spTree>
    <p:extLst>
      <p:ext uri="{BB962C8B-B14F-4D97-AF65-F5344CB8AC3E}">
        <p14:creationId xmlns:p14="http://schemas.microsoft.com/office/powerpoint/2010/main" val="160297945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YTG - Module 4">
      <a:dk1>
        <a:srgbClr val="000000"/>
      </a:dk1>
      <a:lt1>
        <a:sysClr val="window" lastClr="FFFFFF"/>
      </a:lt1>
      <a:dk2>
        <a:srgbClr val="F47B20"/>
      </a:dk2>
      <a:lt2>
        <a:srgbClr val="FFFFFF"/>
      </a:lt2>
      <a:accent1>
        <a:srgbClr val="00728F"/>
      </a:accent1>
      <a:accent2>
        <a:srgbClr val="EC098D"/>
      </a:accent2>
      <a:accent3>
        <a:srgbClr val="000000"/>
      </a:accent3>
      <a:accent4>
        <a:srgbClr val="560C70"/>
      </a:accent4>
      <a:accent5>
        <a:srgbClr val="F47B20"/>
      </a:accent5>
      <a:accent6>
        <a:srgbClr val="F8971D"/>
      </a:accent6>
      <a:hlink>
        <a:srgbClr val="EC098D"/>
      </a:hlink>
      <a:folHlink>
        <a:srgbClr val="7C6D63"/>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977197C3BE1D840893D879A672435E9" ma:contentTypeVersion="3" ma:contentTypeDescription="Create a new document." ma:contentTypeScope="" ma:versionID="6233250528ae30d166f58e40f21fc91e">
  <xsd:schema xmlns:xsd="http://www.w3.org/2001/XMLSchema" xmlns:xs="http://www.w3.org/2001/XMLSchema" xmlns:p="http://schemas.microsoft.com/office/2006/metadata/properties" xmlns:ns2="5672dcdf-8678-4a1d-8073-e7aa54413e2d" targetNamespace="http://schemas.microsoft.com/office/2006/metadata/properties" ma:root="true" ma:fieldsID="7005e817f6ee3ab479104c18a97a5609" ns2:_="">
    <xsd:import namespace="5672dcdf-8678-4a1d-8073-e7aa54413e2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72dcdf-8678-4a1d-8073-e7aa54413e2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5672dcdf-8678-4a1d-8073-e7aa54413e2d">HE3NP6AYHE2N-143-11232</_dlc_DocId>
    <_dlc_DocIdUrl xmlns="5672dcdf-8678-4a1d-8073-e7aa54413e2d">
      <Url>https://luna.ipas.org/Communications/_layouts/DocIdRedir.aspx?ID=HE3NP6AYHE2N-143-11232</Url>
      <Description>HE3NP6AYHE2N-143-11232</Description>
    </_dlc_DocIdUrl>
  </documentManagement>
</p:properties>
</file>

<file path=customXml/itemProps1.xml><?xml version="1.0" encoding="utf-8"?>
<ds:datastoreItem xmlns:ds="http://schemas.openxmlformats.org/officeDocument/2006/customXml" ds:itemID="{CD2BCBF7-AD41-4A5F-BDEB-237AFB2B0B18}">
  <ds:schemaRefs>
    <ds:schemaRef ds:uri="http://schemas.microsoft.com/sharepoint/events"/>
  </ds:schemaRefs>
</ds:datastoreItem>
</file>

<file path=customXml/itemProps2.xml><?xml version="1.0" encoding="utf-8"?>
<ds:datastoreItem xmlns:ds="http://schemas.openxmlformats.org/officeDocument/2006/customXml" ds:itemID="{48C4BF51-C675-49AC-8DAC-C14A1305D889}">
  <ds:schemaRefs>
    <ds:schemaRef ds:uri="http://schemas.microsoft.com/sharepoint/v3/contenttype/forms"/>
  </ds:schemaRefs>
</ds:datastoreItem>
</file>

<file path=customXml/itemProps3.xml><?xml version="1.0" encoding="utf-8"?>
<ds:datastoreItem xmlns:ds="http://schemas.openxmlformats.org/officeDocument/2006/customXml" ds:itemID="{F165B9BA-B6CC-4C71-87D3-3C3E0AAD39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72dcdf-8678-4a1d-8073-e7aa54413e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C5C559D-483F-4D84-ABEC-77EF41E66E66}">
  <ds:schemaRefs>
    <ds:schemaRef ds:uri="http://purl.org/dc/terms/"/>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purl.org/dc/elements/1.1/"/>
    <ds:schemaRef ds:uri="http://schemas.openxmlformats.org/package/2006/metadata/core-properties"/>
    <ds:schemaRef ds:uri="5672dcdf-8678-4a1d-8073-e7aa54413e2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Clarity</Template>
  <TotalTime>5110</TotalTime>
  <Words>2643</Words>
  <Application>Microsoft Macintosh PowerPoint</Application>
  <PresentationFormat>On-screen Show (4:3)</PresentationFormat>
  <Paragraphs>141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PowerPoint Presentation</vt:lpstr>
      <vt:lpstr>Barreras al aborto seguro y estrategias para abordarlas </vt:lpstr>
      <vt:lpstr>Módulo 3: objetivos de aprendizaje</vt:lpstr>
      <vt:lpstr>Módulo 3: actividades</vt:lpstr>
      <vt:lpstr>Entendiendo las leyes y políticas nacionales referentes al aborto</vt:lpstr>
      <vt:lpstr>La búsqueda de un aborto seguro, barreras</vt:lpstr>
      <vt:lpstr>La búsqueda de un aborto seguro, estrategias</vt:lpstr>
      <vt:lpstr>Barreras al aborto seguro</vt:lpstr>
      <vt:lpstr>Barreras legislativas y políticas</vt:lpstr>
      <vt:lpstr>Barreras sociales y culturales</vt:lpstr>
      <vt:lpstr>Estigma en torno al aborto</vt:lpstr>
      <vt:lpstr>Barreras de los sistemas de salud</vt:lpstr>
      <vt:lpstr>Obligaciones profesionales</vt:lpstr>
      <vt:lpstr>PowerPoint Presentation</vt:lpstr>
      <vt:lpstr>Abordando las barreras</vt:lpstr>
      <vt:lpstr>¿Qué funciona en los programas de aborto seguro?</vt:lpstr>
      <vt:lpstr>Estrategias para estudiantes de medicina</vt:lpstr>
      <vt:lpstr>Módulo 3: mensajes clave</vt:lpstr>
      <vt:lpstr>Referencias bibliográficas </vt:lpstr>
    </vt:vector>
  </TitlesOfParts>
  <Company>Ipas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Clarity</dc:title>
  <dc:creator>Nicole Crews</dc:creator>
  <cp:lastModifiedBy>Kristin Swanson</cp:lastModifiedBy>
  <cp:revision>563</cp:revision>
  <dcterms:created xsi:type="dcterms:W3CDTF">2012-10-24T16:37:07Z</dcterms:created>
  <dcterms:modified xsi:type="dcterms:W3CDTF">2015-05-29T20:30:22Z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0x010100B977197C3BE1D840893D879A672435E9</vt:lpwstr>
  </property>
  <property fmtid="{D5CDD505-2E9C-101B-9397-08002B2CF9AE}" pid="3" name="_dlc_DocIdItemGuid">
    <vt:lpwstr>2f33db41-9261-4799-b5ff-6c7e1f04f33b</vt:lpwstr>
  </property>
  <property fmtid="{D5CDD505-2E9C-101B-9397-08002B2CF9AE}" pid="4" name="Color Palette">
    <vt:lpwstr>2013 Version</vt:lpwstr>
  </property>
</Properties>
</file>