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5"/>
  </p:sldMasterIdLst>
  <p:notesMasterIdLst>
    <p:notesMasterId r:id="rId36"/>
  </p:notesMasterIdLst>
  <p:sldIdLst>
    <p:sldId id="256" r:id="rId6"/>
    <p:sldId id="281" r:id="rId7"/>
    <p:sldId id="280" r:id="rId8"/>
    <p:sldId id="300" r:id="rId9"/>
    <p:sldId id="299" r:id="rId10"/>
    <p:sldId id="298" r:id="rId11"/>
    <p:sldId id="330" r:id="rId12"/>
    <p:sldId id="383" r:id="rId13"/>
    <p:sldId id="324" r:id="rId14"/>
    <p:sldId id="328" r:id="rId15"/>
    <p:sldId id="332" r:id="rId16"/>
    <p:sldId id="331" r:id="rId17"/>
    <p:sldId id="333" r:id="rId18"/>
    <p:sldId id="323" r:id="rId19"/>
    <p:sldId id="402" r:id="rId20"/>
    <p:sldId id="325" r:id="rId21"/>
    <p:sldId id="321" r:id="rId22"/>
    <p:sldId id="384" r:id="rId23"/>
    <p:sldId id="320" r:id="rId24"/>
    <p:sldId id="403" r:id="rId25"/>
    <p:sldId id="385" r:id="rId26"/>
    <p:sldId id="334" r:id="rId27"/>
    <p:sldId id="404" r:id="rId28"/>
    <p:sldId id="319" r:id="rId29"/>
    <p:sldId id="318" r:id="rId30"/>
    <p:sldId id="386" r:id="rId31"/>
    <p:sldId id="336" r:id="rId32"/>
    <p:sldId id="335" r:id="rId33"/>
    <p:sldId id="327" r:id="rId34"/>
    <p:sldId id="26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30" autoAdjust="0"/>
  </p:normalViewPr>
  <p:slideViewPr>
    <p:cSldViewPr>
      <p:cViewPr varScale="1">
        <p:scale>
          <a:sx n="139" d="100"/>
          <a:sy n="139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665B8-B7D6-4F86-9533-51D34C93347D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C767C-6FD0-4ABC-914A-4B171EB8444D}">
      <dgm:prSet phldrT="[Text]" custT="1"/>
      <dgm:spPr/>
      <dgm:t>
        <a:bodyPr/>
        <a:lstStyle/>
        <a:p>
          <a:r>
            <a:rPr lang="en-US" sz="1600" dirty="0" err="1" smtClean="0"/>
            <a:t>Universalidad</a:t>
          </a:r>
          <a:endParaRPr lang="en-US" sz="1600" dirty="0"/>
        </a:p>
      </dgm:t>
    </dgm:pt>
    <dgm:pt modelId="{0DE93272-E9A7-4750-819D-6FF72215AFFE}" type="parTrans" cxnId="{CD194E79-04D3-426A-BD90-4AC6F25F8A6B}">
      <dgm:prSet/>
      <dgm:spPr/>
      <dgm:t>
        <a:bodyPr/>
        <a:lstStyle/>
        <a:p>
          <a:endParaRPr lang="en-US"/>
        </a:p>
      </dgm:t>
    </dgm:pt>
    <dgm:pt modelId="{0E3842FF-0544-46F1-878B-522B88CE11EB}" type="sibTrans" cxnId="{CD194E79-04D3-426A-BD90-4AC6F25F8A6B}">
      <dgm:prSet/>
      <dgm:spPr/>
      <dgm:t>
        <a:bodyPr/>
        <a:lstStyle/>
        <a:p>
          <a:endParaRPr lang="en-US"/>
        </a:p>
      </dgm:t>
    </dgm:pt>
    <dgm:pt modelId="{3A21379F-9078-40B4-A407-D264186FF8A1}">
      <dgm:prSet phldrT="[Text]" custT="1"/>
      <dgm:spPr/>
      <dgm:t>
        <a:bodyPr/>
        <a:lstStyle/>
        <a:p>
          <a:r>
            <a:rPr lang="en-US" sz="1600" dirty="0" err="1" smtClean="0"/>
            <a:t>Inalienabilidad</a:t>
          </a:r>
          <a:endParaRPr lang="en-US" sz="1600" dirty="0"/>
        </a:p>
      </dgm:t>
    </dgm:pt>
    <dgm:pt modelId="{B352F809-34E2-4DF4-BF74-B20E086C1F25}" type="parTrans" cxnId="{3C282D46-680E-43DA-9DD7-A09E869477A2}">
      <dgm:prSet/>
      <dgm:spPr/>
      <dgm:t>
        <a:bodyPr/>
        <a:lstStyle/>
        <a:p>
          <a:endParaRPr lang="en-US"/>
        </a:p>
      </dgm:t>
    </dgm:pt>
    <dgm:pt modelId="{7EDF3503-945B-4E04-B0D7-B2517A45F96D}" type="sibTrans" cxnId="{3C282D46-680E-43DA-9DD7-A09E869477A2}">
      <dgm:prSet/>
      <dgm:spPr/>
      <dgm:t>
        <a:bodyPr/>
        <a:lstStyle/>
        <a:p>
          <a:endParaRPr lang="en-US"/>
        </a:p>
      </dgm:t>
    </dgm:pt>
    <dgm:pt modelId="{380B4CF6-9B14-485D-8CED-B8663A489D85}">
      <dgm:prSet phldrT="[Text]" custT="1"/>
      <dgm:spPr/>
      <dgm:t>
        <a:bodyPr/>
        <a:lstStyle/>
        <a:p>
          <a:r>
            <a:rPr lang="en-US" sz="1600" dirty="0" smtClean="0"/>
            <a:t>No </a:t>
          </a:r>
          <a:r>
            <a:rPr lang="en-US" sz="1600" dirty="0" err="1" smtClean="0"/>
            <a:t>discriminación</a:t>
          </a:r>
          <a:endParaRPr lang="en-US" sz="1600" dirty="0"/>
        </a:p>
      </dgm:t>
    </dgm:pt>
    <dgm:pt modelId="{099520D4-EA11-4479-9B16-6DDCCE7DA823}" type="parTrans" cxnId="{2B5C1C4C-7F7F-4195-B5E8-2F881EE24734}">
      <dgm:prSet/>
      <dgm:spPr/>
      <dgm:t>
        <a:bodyPr/>
        <a:lstStyle/>
        <a:p>
          <a:endParaRPr lang="en-US"/>
        </a:p>
      </dgm:t>
    </dgm:pt>
    <dgm:pt modelId="{9324E4FF-5E3F-4D82-81D6-50CACF878AE4}" type="sibTrans" cxnId="{2B5C1C4C-7F7F-4195-B5E8-2F881EE24734}">
      <dgm:prSet/>
      <dgm:spPr/>
      <dgm:t>
        <a:bodyPr/>
        <a:lstStyle/>
        <a:p>
          <a:endParaRPr lang="en-US"/>
        </a:p>
      </dgm:t>
    </dgm:pt>
    <dgm:pt modelId="{46017830-AAEA-4023-9521-DC559D7B7751}">
      <dgm:prSet phldrT="[Text]" custT="1"/>
      <dgm:spPr/>
      <dgm:t>
        <a:bodyPr/>
        <a:lstStyle/>
        <a:p>
          <a:r>
            <a:rPr lang="en-US" sz="1600" dirty="0" err="1" smtClean="0"/>
            <a:t>Indivisibilidad</a:t>
          </a:r>
          <a:endParaRPr lang="en-US" sz="1600" dirty="0"/>
        </a:p>
      </dgm:t>
    </dgm:pt>
    <dgm:pt modelId="{EDE445C0-38AE-4DD8-8CE5-5A7CB2200244}" type="parTrans" cxnId="{880A0748-0A0B-490C-84A9-57F115F4372D}">
      <dgm:prSet/>
      <dgm:spPr/>
      <dgm:t>
        <a:bodyPr/>
        <a:lstStyle/>
        <a:p>
          <a:endParaRPr lang="en-US"/>
        </a:p>
      </dgm:t>
    </dgm:pt>
    <dgm:pt modelId="{F4D8E09A-EF50-40EC-A851-EBF92EBFF6AF}" type="sibTrans" cxnId="{880A0748-0A0B-490C-84A9-57F115F4372D}">
      <dgm:prSet/>
      <dgm:spPr/>
      <dgm:t>
        <a:bodyPr/>
        <a:lstStyle/>
        <a:p>
          <a:endParaRPr lang="en-US"/>
        </a:p>
      </dgm:t>
    </dgm:pt>
    <dgm:pt modelId="{0397987D-F639-4B24-BA04-C10067FF3CC2}">
      <dgm:prSet phldrT="[Text]" custT="1"/>
      <dgm:spPr/>
      <dgm:t>
        <a:bodyPr/>
        <a:lstStyle/>
        <a:p>
          <a:r>
            <a:rPr lang="en-US" sz="1600" dirty="0" err="1" smtClean="0"/>
            <a:t>Interdependencia</a:t>
          </a:r>
          <a:endParaRPr lang="en-US" sz="1600" dirty="0"/>
        </a:p>
      </dgm:t>
    </dgm:pt>
    <dgm:pt modelId="{AEC89EBD-4754-4467-BE2C-C8EBE8721E29}" type="parTrans" cxnId="{9AD05326-8607-41BA-B8FE-7E01D1DCF797}">
      <dgm:prSet/>
      <dgm:spPr/>
      <dgm:t>
        <a:bodyPr/>
        <a:lstStyle/>
        <a:p>
          <a:endParaRPr lang="en-US"/>
        </a:p>
      </dgm:t>
    </dgm:pt>
    <dgm:pt modelId="{91562B1B-E996-4A3E-A30D-A3B4A15CBB0D}" type="sibTrans" cxnId="{9AD05326-8607-41BA-B8FE-7E01D1DCF797}">
      <dgm:prSet/>
      <dgm:spPr/>
      <dgm:t>
        <a:bodyPr/>
        <a:lstStyle/>
        <a:p>
          <a:endParaRPr lang="en-US"/>
        </a:p>
      </dgm:t>
    </dgm:pt>
    <dgm:pt modelId="{76A9349D-60AF-4E5B-B0F8-DE0B6D00DEDD}" type="pres">
      <dgm:prSet presAssocID="{2CA665B8-B7D6-4F86-9533-51D34C9334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C8D289-C9D5-48C8-842B-AF47108768A6}" type="pres">
      <dgm:prSet presAssocID="{E5FC767C-6FD0-4ABC-914A-4B171EB844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DE4F-68AF-4601-A2AA-F5A6B8B8F06C}" type="pres">
      <dgm:prSet presAssocID="{E5FC767C-6FD0-4ABC-914A-4B171EB8444D}" presName="spNode" presStyleCnt="0"/>
      <dgm:spPr/>
    </dgm:pt>
    <dgm:pt modelId="{E50E0C97-E6EB-4F63-9F95-DB75B498F328}" type="pres">
      <dgm:prSet presAssocID="{0E3842FF-0544-46F1-878B-522B88CE11E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3356BCA-BE02-4BCB-874F-CC77F73ADC70}" type="pres">
      <dgm:prSet presAssocID="{3A21379F-9078-40B4-A407-D264186FF8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A85CB-026E-4114-BBFE-1266134C465D}" type="pres">
      <dgm:prSet presAssocID="{3A21379F-9078-40B4-A407-D264186FF8A1}" presName="spNode" presStyleCnt="0"/>
      <dgm:spPr/>
    </dgm:pt>
    <dgm:pt modelId="{510207AE-3232-4315-83E5-434ED515D5A1}" type="pres">
      <dgm:prSet presAssocID="{7EDF3503-945B-4E04-B0D7-B2517A45F96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64A7B56-D001-4F80-9811-8FC4A69C8439}" type="pres">
      <dgm:prSet presAssocID="{380B4CF6-9B14-485D-8CED-B8663A489D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64103-85F6-453D-B288-2321A07FE20B}" type="pres">
      <dgm:prSet presAssocID="{380B4CF6-9B14-485D-8CED-B8663A489D85}" presName="spNode" presStyleCnt="0"/>
      <dgm:spPr/>
    </dgm:pt>
    <dgm:pt modelId="{3699BDC9-A893-4BA2-ACB3-872E949D814E}" type="pres">
      <dgm:prSet presAssocID="{9324E4FF-5E3F-4D82-81D6-50CACF878AE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0952CFB-6EDD-48DA-9045-23686D998A96}" type="pres">
      <dgm:prSet presAssocID="{46017830-AAEA-4023-9521-DC559D7B77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59E63-2CBE-4978-BEAE-48EDED6DE294}" type="pres">
      <dgm:prSet presAssocID="{46017830-AAEA-4023-9521-DC559D7B7751}" presName="spNode" presStyleCnt="0"/>
      <dgm:spPr/>
    </dgm:pt>
    <dgm:pt modelId="{F696E00C-0675-4223-9789-D4905EFDEB57}" type="pres">
      <dgm:prSet presAssocID="{F4D8E09A-EF50-40EC-A851-EBF92EBFF6A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DCE29D9-7038-494D-B3C2-4B843E2020AE}" type="pres">
      <dgm:prSet presAssocID="{0397987D-F639-4B24-BA04-C10067FF3CC2}" presName="node" presStyleLbl="node1" presStyleIdx="4" presStyleCnt="5" custScaleX="124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B54FE-C7DC-4E85-8EDA-A01CBB96C9CA}" type="pres">
      <dgm:prSet presAssocID="{0397987D-F639-4B24-BA04-C10067FF3CC2}" presName="spNode" presStyleCnt="0"/>
      <dgm:spPr/>
    </dgm:pt>
    <dgm:pt modelId="{3648FF8B-C932-40BC-886E-15FEFC9402FB}" type="pres">
      <dgm:prSet presAssocID="{91562B1B-E996-4A3E-A30D-A3B4A15CBB0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40385EF-F79F-4233-8BCF-F7954CF778ED}" type="presOf" srcId="{9324E4FF-5E3F-4D82-81D6-50CACF878AE4}" destId="{3699BDC9-A893-4BA2-ACB3-872E949D814E}" srcOrd="0" destOrd="0" presId="urn:microsoft.com/office/officeart/2005/8/layout/cycle6"/>
    <dgm:cxn modelId="{2B5C1C4C-7F7F-4195-B5E8-2F881EE24734}" srcId="{2CA665B8-B7D6-4F86-9533-51D34C93347D}" destId="{380B4CF6-9B14-485D-8CED-B8663A489D85}" srcOrd="2" destOrd="0" parTransId="{099520D4-EA11-4479-9B16-6DDCCE7DA823}" sibTransId="{9324E4FF-5E3F-4D82-81D6-50CACF878AE4}"/>
    <dgm:cxn modelId="{2D6C548E-50B3-455F-AA06-525C10EA640D}" type="presOf" srcId="{380B4CF6-9B14-485D-8CED-B8663A489D85}" destId="{B64A7B56-D001-4F80-9811-8FC4A69C8439}" srcOrd="0" destOrd="0" presId="urn:microsoft.com/office/officeart/2005/8/layout/cycle6"/>
    <dgm:cxn modelId="{3C282D46-680E-43DA-9DD7-A09E869477A2}" srcId="{2CA665B8-B7D6-4F86-9533-51D34C93347D}" destId="{3A21379F-9078-40B4-A407-D264186FF8A1}" srcOrd="1" destOrd="0" parTransId="{B352F809-34E2-4DF4-BF74-B20E086C1F25}" sibTransId="{7EDF3503-945B-4E04-B0D7-B2517A45F96D}"/>
    <dgm:cxn modelId="{D7F76C39-EE3C-4CF5-B463-C5485BC581FF}" type="presOf" srcId="{E5FC767C-6FD0-4ABC-914A-4B171EB8444D}" destId="{0FC8D289-C9D5-48C8-842B-AF47108768A6}" srcOrd="0" destOrd="0" presId="urn:microsoft.com/office/officeart/2005/8/layout/cycle6"/>
    <dgm:cxn modelId="{A94DAA98-2465-4FF4-A127-44080723FA4E}" type="presOf" srcId="{0397987D-F639-4B24-BA04-C10067FF3CC2}" destId="{5DCE29D9-7038-494D-B3C2-4B843E2020AE}" srcOrd="0" destOrd="0" presId="urn:microsoft.com/office/officeart/2005/8/layout/cycle6"/>
    <dgm:cxn modelId="{E1CCCAC8-D849-4F9B-BE1A-556ABFAB4C0F}" type="presOf" srcId="{0E3842FF-0544-46F1-878B-522B88CE11EB}" destId="{E50E0C97-E6EB-4F63-9F95-DB75B498F328}" srcOrd="0" destOrd="0" presId="urn:microsoft.com/office/officeart/2005/8/layout/cycle6"/>
    <dgm:cxn modelId="{CD194E79-04D3-426A-BD90-4AC6F25F8A6B}" srcId="{2CA665B8-B7D6-4F86-9533-51D34C93347D}" destId="{E5FC767C-6FD0-4ABC-914A-4B171EB8444D}" srcOrd="0" destOrd="0" parTransId="{0DE93272-E9A7-4750-819D-6FF72215AFFE}" sibTransId="{0E3842FF-0544-46F1-878B-522B88CE11EB}"/>
    <dgm:cxn modelId="{2FA61B82-D3C2-4BD2-918F-BB325A5EA862}" type="presOf" srcId="{46017830-AAEA-4023-9521-DC559D7B7751}" destId="{B0952CFB-6EDD-48DA-9045-23686D998A96}" srcOrd="0" destOrd="0" presId="urn:microsoft.com/office/officeart/2005/8/layout/cycle6"/>
    <dgm:cxn modelId="{19853055-96DA-4C8A-922D-E22CB215C5D7}" type="presOf" srcId="{7EDF3503-945B-4E04-B0D7-B2517A45F96D}" destId="{510207AE-3232-4315-83E5-434ED515D5A1}" srcOrd="0" destOrd="0" presId="urn:microsoft.com/office/officeart/2005/8/layout/cycle6"/>
    <dgm:cxn modelId="{E16A9A1C-3C7D-4267-BE95-4A75209DDE56}" type="presOf" srcId="{2CA665B8-B7D6-4F86-9533-51D34C93347D}" destId="{76A9349D-60AF-4E5B-B0F8-DE0B6D00DEDD}" srcOrd="0" destOrd="0" presId="urn:microsoft.com/office/officeart/2005/8/layout/cycle6"/>
    <dgm:cxn modelId="{8904A468-7E8E-4726-B887-81CE1E95822E}" type="presOf" srcId="{F4D8E09A-EF50-40EC-A851-EBF92EBFF6AF}" destId="{F696E00C-0675-4223-9789-D4905EFDEB57}" srcOrd="0" destOrd="0" presId="urn:microsoft.com/office/officeart/2005/8/layout/cycle6"/>
    <dgm:cxn modelId="{9AD05326-8607-41BA-B8FE-7E01D1DCF797}" srcId="{2CA665B8-B7D6-4F86-9533-51D34C93347D}" destId="{0397987D-F639-4B24-BA04-C10067FF3CC2}" srcOrd="4" destOrd="0" parTransId="{AEC89EBD-4754-4467-BE2C-C8EBE8721E29}" sibTransId="{91562B1B-E996-4A3E-A30D-A3B4A15CBB0D}"/>
    <dgm:cxn modelId="{DDCC3FFB-C79D-48DC-AED3-9CCD5443D747}" type="presOf" srcId="{3A21379F-9078-40B4-A407-D264186FF8A1}" destId="{F3356BCA-BE02-4BCB-874F-CC77F73ADC70}" srcOrd="0" destOrd="0" presId="urn:microsoft.com/office/officeart/2005/8/layout/cycle6"/>
    <dgm:cxn modelId="{72E2C4B7-E896-4FBD-80F2-2E016E58B3B3}" type="presOf" srcId="{91562B1B-E996-4A3E-A30D-A3B4A15CBB0D}" destId="{3648FF8B-C932-40BC-886E-15FEFC9402FB}" srcOrd="0" destOrd="0" presId="urn:microsoft.com/office/officeart/2005/8/layout/cycle6"/>
    <dgm:cxn modelId="{880A0748-0A0B-490C-84A9-57F115F4372D}" srcId="{2CA665B8-B7D6-4F86-9533-51D34C93347D}" destId="{46017830-AAEA-4023-9521-DC559D7B7751}" srcOrd="3" destOrd="0" parTransId="{EDE445C0-38AE-4DD8-8CE5-5A7CB2200244}" sibTransId="{F4D8E09A-EF50-40EC-A851-EBF92EBFF6AF}"/>
    <dgm:cxn modelId="{C9AA63B2-6BF1-4ECB-B74E-663A2755063E}" type="presParOf" srcId="{76A9349D-60AF-4E5B-B0F8-DE0B6D00DEDD}" destId="{0FC8D289-C9D5-48C8-842B-AF47108768A6}" srcOrd="0" destOrd="0" presId="urn:microsoft.com/office/officeart/2005/8/layout/cycle6"/>
    <dgm:cxn modelId="{A00C9B45-C1D5-4465-9704-56AA8836A63A}" type="presParOf" srcId="{76A9349D-60AF-4E5B-B0F8-DE0B6D00DEDD}" destId="{4D25DE4F-68AF-4601-A2AA-F5A6B8B8F06C}" srcOrd="1" destOrd="0" presId="urn:microsoft.com/office/officeart/2005/8/layout/cycle6"/>
    <dgm:cxn modelId="{218648E6-EF2D-4090-9A6D-5A00E9C9D15C}" type="presParOf" srcId="{76A9349D-60AF-4E5B-B0F8-DE0B6D00DEDD}" destId="{E50E0C97-E6EB-4F63-9F95-DB75B498F328}" srcOrd="2" destOrd="0" presId="urn:microsoft.com/office/officeart/2005/8/layout/cycle6"/>
    <dgm:cxn modelId="{B5BBBA26-34F3-47A2-B3FA-DC362382E614}" type="presParOf" srcId="{76A9349D-60AF-4E5B-B0F8-DE0B6D00DEDD}" destId="{F3356BCA-BE02-4BCB-874F-CC77F73ADC70}" srcOrd="3" destOrd="0" presId="urn:microsoft.com/office/officeart/2005/8/layout/cycle6"/>
    <dgm:cxn modelId="{3CDA7624-478C-4121-B7DE-4074179BD312}" type="presParOf" srcId="{76A9349D-60AF-4E5B-B0F8-DE0B6D00DEDD}" destId="{CC1A85CB-026E-4114-BBFE-1266134C465D}" srcOrd="4" destOrd="0" presId="urn:microsoft.com/office/officeart/2005/8/layout/cycle6"/>
    <dgm:cxn modelId="{C7FA652A-F3D1-4B7C-9435-8CA2CA99DE50}" type="presParOf" srcId="{76A9349D-60AF-4E5B-B0F8-DE0B6D00DEDD}" destId="{510207AE-3232-4315-83E5-434ED515D5A1}" srcOrd="5" destOrd="0" presId="urn:microsoft.com/office/officeart/2005/8/layout/cycle6"/>
    <dgm:cxn modelId="{53B38782-F587-4E56-9648-557EDC9671E3}" type="presParOf" srcId="{76A9349D-60AF-4E5B-B0F8-DE0B6D00DEDD}" destId="{B64A7B56-D001-4F80-9811-8FC4A69C8439}" srcOrd="6" destOrd="0" presId="urn:microsoft.com/office/officeart/2005/8/layout/cycle6"/>
    <dgm:cxn modelId="{903AE835-2DD3-4060-B749-1DC77642F48F}" type="presParOf" srcId="{76A9349D-60AF-4E5B-B0F8-DE0B6D00DEDD}" destId="{3C164103-85F6-453D-B288-2321A07FE20B}" srcOrd="7" destOrd="0" presId="urn:microsoft.com/office/officeart/2005/8/layout/cycle6"/>
    <dgm:cxn modelId="{B295F7F3-06BE-4BDF-B192-390588A24058}" type="presParOf" srcId="{76A9349D-60AF-4E5B-B0F8-DE0B6D00DEDD}" destId="{3699BDC9-A893-4BA2-ACB3-872E949D814E}" srcOrd="8" destOrd="0" presId="urn:microsoft.com/office/officeart/2005/8/layout/cycle6"/>
    <dgm:cxn modelId="{E1A9FF35-E68D-47EE-A888-BD6269058DF9}" type="presParOf" srcId="{76A9349D-60AF-4E5B-B0F8-DE0B6D00DEDD}" destId="{B0952CFB-6EDD-48DA-9045-23686D998A96}" srcOrd="9" destOrd="0" presId="urn:microsoft.com/office/officeart/2005/8/layout/cycle6"/>
    <dgm:cxn modelId="{06059E8B-5489-45AB-A757-D1A1A94DC73B}" type="presParOf" srcId="{76A9349D-60AF-4E5B-B0F8-DE0B6D00DEDD}" destId="{F9C59E63-2CBE-4978-BEAE-48EDED6DE294}" srcOrd="10" destOrd="0" presId="urn:microsoft.com/office/officeart/2005/8/layout/cycle6"/>
    <dgm:cxn modelId="{AFC9CC0D-F407-41B8-B21D-F7FABC91B32C}" type="presParOf" srcId="{76A9349D-60AF-4E5B-B0F8-DE0B6D00DEDD}" destId="{F696E00C-0675-4223-9789-D4905EFDEB57}" srcOrd="11" destOrd="0" presId="urn:microsoft.com/office/officeart/2005/8/layout/cycle6"/>
    <dgm:cxn modelId="{E6F12883-ACFD-4A55-81D2-BA23E96F792B}" type="presParOf" srcId="{76A9349D-60AF-4E5B-B0F8-DE0B6D00DEDD}" destId="{5DCE29D9-7038-494D-B3C2-4B843E2020AE}" srcOrd="12" destOrd="0" presId="urn:microsoft.com/office/officeart/2005/8/layout/cycle6"/>
    <dgm:cxn modelId="{9D3C29BB-17A4-4B97-B70D-D8A552F51340}" type="presParOf" srcId="{76A9349D-60AF-4E5B-B0F8-DE0B6D00DEDD}" destId="{179B54FE-C7DC-4E85-8EDA-A01CBB96C9CA}" srcOrd="13" destOrd="0" presId="urn:microsoft.com/office/officeart/2005/8/layout/cycle6"/>
    <dgm:cxn modelId="{0496A298-6960-47AA-BC0D-A888D3E16B99}" type="presParOf" srcId="{76A9349D-60AF-4E5B-B0F8-DE0B6D00DEDD}" destId="{3648FF8B-C932-40BC-886E-15FEFC9402F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8D289-C9D5-48C8-842B-AF47108768A6}">
      <dsp:nvSpPr>
        <dsp:cNvPr id="0" name=""/>
        <dsp:cNvSpPr/>
      </dsp:nvSpPr>
      <dsp:spPr>
        <a:xfrm>
          <a:off x="3411141" y="3214"/>
          <a:ext cx="1601316" cy="1040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Universalidad</a:t>
          </a:r>
          <a:endParaRPr lang="en-US" sz="1600" kern="1200" dirty="0"/>
        </a:p>
      </dsp:txBody>
      <dsp:txXfrm>
        <a:off x="3461951" y="54024"/>
        <a:ext cx="1499696" cy="939235"/>
      </dsp:txXfrm>
    </dsp:sp>
    <dsp:sp modelId="{E50E0C97-E6EB-4F63-9F95-DB75B498F328}">
      <dsp:nvSpPr>
        <dsp:cNvPr id="0" name=""/>
        <dsp:cNvSpPr/>
      </dsp:nvSpPr>
      <dsp:spPr>
        <a:xfrm>
          <a:off x="2132907" y="523642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2890543" y="164991"/>
              </a:moveTo>
              <a:arcTo wR="2078892" hR="2078892" stAng="17578855" swAng="19607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56BCA-BE02-4BCB-874F-CC77F73ADC70}">
      <dsp:nvSpPr>
        <dsp:cNvPr id="0" name=""/>
        <dsp:cNvSpPr/>
      </dsp:nvSpPr>
      <dsp:spPr>
        <a:xfrm>
          <a:off x="5388286" y="1439693"/>
          <a:ext cx="1601316" cy="1040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Inalienabilidad</a:t>
          </a:r>
          <a:endParaRPr lang="en-US" sz="1600" kern="1200" dirty="0"/>
        </a:p>
      </dsp:txBody>
      <dsp:txXfrm>
        <a:off x="5439096" y="1490503"/>
        <a:ext cx="1499696" cy="939235"/>
      </dsp:txXfrm>
    </dsp:sp>
    <dsp:sp modelId="{510207AE-3232-4315-83E5-434ED515D5A1}">
      <dsp:nvSpPr>
        <dsp:cNvPr id="0" name=""/>
        <dsp:cNvSpPr/>
      </dsp:nvSpPr>
      <dsp:spPr>
        <a:xfrm>
          <a:off x="2132907" y="523642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4154941" y="1970192"/>
              </a:moveTo>
              <a:arcTo wR="2078892" hR="2078892" stAng="21420167" swAng="21956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A7B56-D001-4F80-9811-8FC4A69C8439}">
      <dsp:nvSpPr>
        <dsp:cNvPr id="0" name=""/>
        <dsp:cNvSpPr/>
      </dsp:nvSpPr>
      <dsp:spPr>
        <a:xfrm>
          <a:off x="4633084" y="3763966"/>
          <a:ext cx="1601316" cy="1040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</a:t>
          </a:r>
          <a:r>
            <a:rPr lang="en-US" sz="1600" kern="1200" dirty="0" err="1" smtClean="0"/>
            <a:t>discriminación</a:t>
          </a:r>
          <a:endParaRPr lang="en-US" sz="1600" kern="1200" dirty="0"/>
        </a:p>
      </dsp:txBody>
      <dsp:txXfrm>
        <a:off x="4683894" y="3814776"/>
        <a:ext cx="1499696" cy="939235"/>
      </dsp:txXfrm>
    </dsp:sp>
    <dsp:sp modelId="{3699BDC9-A893-4BA2-ACB3-872E949D814E}">
      <dsp:nvSpPr>
        <dsp:cNvPr id="0" name=""/>
        <dsp:cNvSpPr/>
      </dsp:nvSpPr>
      <dsp:spPr>
        <a:xfrm>
          <a:off x="2132907" y="523642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2491922" y="4116342"/>
              </a:moveTo>
              <a:arcTo wR="2078892" hR="2078892" stAng="4712421" swAng="13751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52CFB-6EDD-48DA-9045-23686D998A96}">
      <dsp:nvSpPr>
        <dsp:cNvPr id="0" name=""/>
        <dsp:cNvSpPr/>
      </dsp:nvSpPr>
      <dsp:spPr>
        <a:xfrm>
          <a:off x="2189199" y="3763966"/>
          <a:ext cx="1601316" cy="1040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Indivisibilidad</a:t>
          </a:r>
          <a:endParaRPr lang="en-US" sz="1600" kern="1200" dirty="0"/>
        </a:p>
      </dsp:txBody>
      <dsp:txXfrm>
        <a:off x="2240009" y="3814776"/>
        <a:ext cx="1499696" cy="939235"/>
      </dsp:txXfrm>
    </dsp:sp>
    <dsp:sp modelId="{F696E00C-0675-4223-9789-D4905EFDEB57}">
      <dsp:nvSpPr>
        <dsp:cNvPr id="0" name=""/>
        <dsp:cNvSpPr/>
      </dsp:nvSpPr>
      <dsp:spPr>
        <a:xfrm>
          <a:off x="2132907" y="523642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347292" y="3229265"/>
              </a:moveTo>
              <a:arcTo wR="2078892" hR="2078892" stAng="8784137" swAng="21956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E29D9-7038-494D-B3C2-4B843E2020AE}">
      <dsp:nvSpPr>
        <dsp:cNvPr id="0" name=""/>
        <dsp:cNvSpPr/>
      </dsp:nvSpPr>
      <dsp:spPr>
        <a:xfrm>
          <a:off x="1239997" y="1439693"/>
          <a:ext cx="1989315" cy="1040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Interdependencia</a:t>
          </a:r>
          <a:endParaRPr lang="en-US" sz="1600" kern="1200" dirty="0"/>
        </a:p>
      </dsp:txBody>
      <dsp:txXfrm>
        <a:off x="1290807" y="1490503"/>
        <a:ext cx="1887695" cy="939235"/>
      </dsp:txXfrm>
    </dsp:sp>
    <dsp:sp modelId="{3648FF8B-C932-40BC-886E-15FEFC9402FB}">
      <dsp:nvSpPr>
        <dsp:cNvPr id="0" name=""/>
        <dsp:cNvSpPr/>
      </dsp:nvSpPr>
      <dsp:spPr>
        <a:xfrm>
          <a:off x="2132907" y="523642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362340" y="906185"/>
              </a:moveTo>
              <a:arcTo wR="2078892" hR="2078892" stAng="12860397" swAng="19607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93A1-CB97-42DD-B09D-2B20DA74BE77}" type="datetimeFigureOut">
              <a:rPr lang="en-US" smtClean="0"/>
              <a:t>5/29/15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5C766-A2F8-4620-BD42-CB0D254F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Información para el/la facilitador/a</a:t>
            </a:r>
            <a:r>
              <a:rPr lang="x-none" baseline="0" noProof="0" dirty="0" smtClean="0"/>
              <a:t>: Esta presentación acompaña la publicación de </a:t>
            </a:r>
            <a:r>
              <a:rPr lang="x-none" baseline="0" noProof="0" dirty="0" err="1" smtClean="0"/>
              <a:t>Ipas</a:t>
            </a:r>
            <a:r>
              <a:rPr lang="x-none" baseline="0" noProof="0" dirty="0" smtClean="0"/>
              <a:t> titulada </a:t>
            </a:r>
            <a:r>
              <a:rPr lang="x-none" i="1" baseline="0" noProof="0" dirty="0" smtClean="0"/>
              <a:t>Jóvenes por el aborto seguro: guía de capacitación para profesionales de la salud en formación </a:t>
            </a:r>
            <a:r>
              <a:rPr lang="x-none" i="0" baseline="0" noProof="0" dirty="0" smtClean="0"/>
              <a:t>(</a:t>
            </a:r>
            <a:r>
              <a:rPr lang="x-none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Borjesson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2015)</a:t>
            </a:r>
            <a:r>
              <a:rPr lang="x-none" i="0" baseline="0" noProof="0" dirty="0" smtClean="0"/>
              <a:t>. Cubre el Mó</a:t>
            </a:r>
            <a:r>
              <a:rPr lang="x-none" i="0" u="none" baseline="0" noProof="0" dirty="0" smtClean="0"/>
              <a:t>dulo 2 de la guía y está diseñada para ayudar a facilitadoras y </a:t>
            </a:r>
            <a:r>
              <a:rPr lang="x-none" i="0" baseline="0" noProof="0" dirty="0" smtClean="0"/>
              <a:t>facilitadores con experiencia a dirigir talleres de manera eficiente. </a:t>
            </a:r>
            <a:r>
              <a:rPr lang="x-none" b="1" i="0" u="none" baseline="0" noProof="0" dirty="0" smtClean="0"/>
              <a:t>El orden de las diapositivas en esta presentación refleja el orden de las actividades en el Módulo 2 de la guía. </a:t>
            </a:r>
            <a:r>
              <a:rPr lang="x-none" b="0" i="0" u="none" baseline="0" noProof="0" dirty="0" smtClean="0"/>
              <a:t>Las diapositivas anaranjadas marcan el inicio de nuevas actividades y ese es un buen momento para consultar la guía para ver instrucciones detalladas para las actividades, las cuales indican cuándo debe presentar nuevas diapositivas. </a:t>
            </a:r>
            <a:r>
              <a:rPr lang="x-none" b="1" i="0" u="none" baseline="0" noProof="0" dirty="0" smtClean="0"/>
              <a:t>Posiblemente sea necesario modificar el orden de las diapositivas si cambia la agenda.</a:t>
            </a:r>
            <a:r>
              <a:rPr lang="x-none" b="0" i="0" u="none" baseline="0" noProof="0" dirty="0" smtClean="0"/>
              <a:t> Todas las</a:t>
            </a:r>
            <a:r>
              <a:rPr lang="x-none" i="0" u="none" baseline="0" noProof="0" dirty="0" smtClean="0"/>
              <a:t> citas textuales que aparecen en la presentación están disponibles en las referencias bibliográficas de la guía.</a:t>
            </a:r>
            <a:endParaRPr lang="x-none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6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</a:t>
            </a:r>
            <a:r>
              <a:rPr lang="x-none" baseline="0" noProof="0" dirty="0" smtClean="0"/>
              <a:t>Pida a las personas participantes que den ejemplos de cómo los derechos humanos y derechos sexuales y reproductivos pueden ser violados si las mujeres y adolescentes no tienen acceso a servicios de aborto seguro. Si desea, puede consultar la Tabla 2.1 ‘Derechos humanos y aborto’ en la guía para agregar ejemplos.</a:t>
            </a:r>
            <a:endParaRPr lang="x-none" noProof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Utilice las citas textuales en esta diapositiva y en la próxima para dar ejemplos de cómo los acuerdos internacionales y regionales de derechos h</a:t>
            </a:r>
            <a:r>
              <a:rPr lang="x-none" baseline="0" noProof="0" dirty="0" smtClean="0"/>
              <a:t>umanos abordan el tema del aborto, su seguridad y legalidad. </a:t>
            </a:r>
            <a:endParaRPr lang="x-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53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3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Discuta derechos</a:t>
            </a:r>
            <a:r>
              <a:rPr lang="x-none" baseline="0" noProof="0" dirty="0" smtClean="0"/>
              <a:t> importantes a los cuales las adolescentes tienen derecho. Si desea, puede decir: “</a:t>
            </a:r>
            <a:r>
              <a:rPr lang="x-none" sz="1200" i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a</a:t>
            </a:r>
            <a:r>
              <a:rPr lang="x-none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dolescentes tienen los mismos derechos humanos que las personas adultas. Además,</a:t>
            </a:r>
            <a:r>
              <a:rPr lang="x-none" sz="1200" i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tienen derecho a</a:t>
            </a:r>
            <a:r>
              <a:rPr lang="x-none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protecciones únicas, que se definen en la Convención sobre los Derechos del Niño (CRC). La</a:t>
            </a:r>
            <a:r>
              <a:rPr lang="x-none" sz="1200" i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CRC</a:t>
            </a:r>
            <a:r>
              <a:rPr lang="x-none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fue</a:t>
            </a:r>
            <a:r>
              <a:rPr lang="x-none" sz="1200" i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aprobada e</a:t>
            </a:r>
            <a:r>
              <a:rPr lang="x-none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1989 y ha sido ratificada por todos los país</a:t>
            </a:r>
            <a:r>
              <a:rPr lang="x-none" sz="1200" i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del mundo excepto dos (Somalia y Estados Unidos)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Explique de manera concisa cómo las protecciones mencionadas en la diapositiva pueden ser aplicadas al aborto:</a:t>
            </a:r>
          </a:p>
          <a:p>
            <a:endParaRPr lang="x-none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x-none" sz="1200" i="1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interés superior de la niña: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debe ser la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 preocupación en todas las acciones relacionadas con la niña (Artículo 3). Asegurar acceso a servicios de aborto seguro y legal para una adolescente que desea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interrumpir su embarazo, puede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proteger su vida y su salud y,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ende, ser su 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interés superior. </a:t>
            </a:r>
          </a:p>
          <a:p>
            <a:pPr lvl="0"/>
            <a:r>
              <a:rPr lang="x-none" sz="1200" i="1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principio de las capacidades evolutivas: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reconoce que los padres y tutores deben proporcionar dirección en consonancia con las capacidades de la niña (Artículo 5). A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medid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que evolucionan las capacidades de la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niña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sus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derechos y 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responsabilidades gradualmente reemplazan los de sus padres y tutores. Ninguna persona adulta debe intentar dirigir la toma de decisiones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una 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adolescente acerca del aborto si la adolescente tiene la capacidad para tomar la decisión. Las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leyes o prácticas n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acionales que restringen el derecho de las adolescentes a consentir en recibir servicios de aborto seguro en consonancia con sus capacidades pueden obligar a las adolescentes a buscar aborto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inseguros que ponen su vida en peligro.</a:t>
            </a:r>
            <a:endParaRPr lang="x-none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x-none" sz="1200" i="1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Confidencialidad: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Todos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servicios de salud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sexual y reproductiva, incluida la consejería, deben estar disponibles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adolescentes de una manera que respete su privacidad y confidencialidad.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29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</a:t>
            </a:r>
            <a:r>
              <a:rPr lang="x-none" sz="1200" noProof="0" dirty="0" smtClean="0"/>
              <a:t>Presente</a:t>
            </a:r>
            <a:r>
              <a:rPr lang="x-none" sz="1200" baseline="0" noProof="0" dirty="0" smtClean="0"/>
              <a:t> el concepto de Justicia Reproductiva y explique cómo puede ser aplicada al aborto. Para ver más ejemplos puede remitirse al Recuadro 2.2 ‘Justicia reproductiva y aborto’ en la guía. Explíqueles que “</a:t>
            </a:r>
            <a:r>
              <a:rPr lang="x-none" sz="1200" i="1" baseline="0" noProof="0" dirty="0" smtClean="0"/>
              <a:t>las mujeres a quienes les resulta difícil </a:t>
            </a:r>
            <a:r>
              <a:rPr lang="x-none" sz="1200" i="1" noProof="0" dirty="0" smtClean="0"/>
              <a:t>acceder a los servicios de aborto seguro, o que son arrestadas por cargos de aborto en lugares donde éste es restringido por la ley, a menudo son marginadas (mujeres pobres, jóvenes, indígenas, migrantes, indocumentadas,</a:t>
            </a:r>
            <a:r>
              <a:rPr lang="x-none" sz="1200" i="1" baseline="0" noProof="0" dirty="0" smtClean="0"/>
              <a:t> </a:t>
            </a:r>
            <a:r>
              <a:rPr lang="x-none" sz="1200" i="1" noProof="0" dirty="0" smtClean="0"/>
              <a:t>etc.) y</a:t>
            </a:r>
            <a:r>
              <a:rPr lang="x-none" sz="1200" i="1" baseline="0" noProof="0" dirty="0" smtClean="0"/>
              <a:t> carecen de</a:t>
            </a:r>
            <a:r>
              <a:rPr lang="x-none" sz="1200" i="1" noProof="0" dirty="0" smtClean="0"/>
              <a:t> representación jurídica</a:t>
            </a:r>
            <a:r>
              <a:rPr lang="x-none" sz="1200" noProof="0" dirty="0" smtClean="0"/>
              <a:t>”.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E</a:t>
            </a:r>
            <a:r>
              <a:rPr lang="x-none" baseline="0" noProof="0" dirty="0" smtClean="0"/>
              <a:t>xplique cómo el marco de Justicia Reproductiva puede ser aplicado al aborto. </a:t>
            </a:r>
            <a:endParaRPr lang="x-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01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Dirija</a:t>
            </a:r>
            <a:r>
              <a:rPr lang="x-none" baseline="0" noProof="0" dirty="0" smtClean="0"/>
              <a:t> al grupo d</a:t>
            </a:r>
            <a:r>
              <a:rPr lang="x-none" noProof="0" dirty="0" smtClean="0"/>
              <a:t>e participantes</a:t>
            </a:r>
            <a:r>
              <a:rPr lang="x-none" baseline="0" noProof="0" dirty="0" smtClean="0"/>
              <a:t> durante la actividad 2.B: Género y aborto, utilizando las instrucciones en la guía.</a:t>
            </a:r>
            <a:r>
              <a:rPr lang="x-none" u="none" baseline="0" noProof="0" dirty="0" smtClean="0"/>
              <a:t> </a:t>
            </a:r>
            <a:r>
              <a:rPr lang="x-none" b="1" u="none" baseline="0" noProof="0" dirty="0" smtClean="0"/>
              <a:t>Cuando se lo indiquen las instrucciones, presente y discuta las siguientes diapositivas. </a:t>
            </a:r>
            <a:r>
              <a:rPr lang="x-none" b="0" u="none" baseline="0" noProof="0" dirty="0" smtClean="0"/>
              <a:t>La sección del </a:t>
            </a:r>
            <a:r>
              <a:rPr lang="x-none" u="none" baseline="0" noProof="0" dirty="0" smtClean="0"/>
              <a:t>Módulo 2 ‘Derechos humanos, género y aborto’ proporciona más información sobre los temas en las diapositivas.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u="sng" noProof="0" dirty="0" smtClean="0"/>
              <a:t>Instrucciones  para el/la facilitador/a</a:t>
            </a:r>
            <a:r>
              <a:rPr lang="x-none" noProof="0" dirty="0" smtClean="0"/>
              <a:t>: Pida</a:t>
            </a:r>
            <a:r>
              <a:rPr lang="x-none" baseline="0" noProof="0" dirty="0" smtClean="0"/>
              <a:t> al grupo de </a:t>
            </a:r>
            <a:r>
              <a:rPr lang="x-none" noProof="0" dirty="0" smtClean="0"/>
              <a:t>participantes que</a:t>
            </a:r>
            <a:r>
              <a:rPr lang="x-none" baseline="0" noProof="0" dirty="0" smtClean="0"/>
              <a:t> discutan la diferencia entre género y sexo. Si desea, puede explicar:</a:t>
            </a:r>
          </a:p>
          <a:p>
            <a:endParaRPr lang="x-none" baseline="0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baseline="0" noProof="0" dirty="0" smtClean="0"/>
              <a:t>La diferencia entre identidad de género y orientación sexual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baseline="0" noProof="0" dirty="0" smtClean="0"/>
              <a:t>Que el género que una persona es asignada al nacer quizás no sea como esa persona se identifica en la actualidad. La identidad de género puede cambiar a lo largo de la vida.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x-none" noProof="0" dirty="0" smtClean="0"/>
              <a:t>Que</a:t>
            </a:r>
            <a:r>
              <a:rPr lang="x-none" baseline="0" noProof="0" dirty="0" smtClean="0"/>
              <a:t> las p</a:t>
            </a:r>
            <a:r>
              <a:rPr lang="x-none" noProof="0" dirty="0" smtClean="0"/>
              <a:t>ersonas empiezan</a:t>
            </a:r>
            <a:r>
              <a:rPr lang="x-none" baseline="0" noProof="0" dirty="0" smtClean="0"/>
              <a:t> a aprender e </a:t>
            </a:r>
            <a:r>
              <a:rPr lang="x-none" noProof="0" dirty="0" smtClean="0"/>
              <a:t>internalizar las normas comunitarias referentes al género desde que nacen.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x-none" baseline="0" noProof="0" dirty="0" smtClean="0"/>
              <a:t>Que las creencias </a:t>
            </a:r>
            <a:r>
              <a:rPr lang="x-none" noProof="0" dirty="0" smtClean="0"/>
              <a:t>sociales acerca del género pueden producir estereotipos, discriminación y violencia, los</a:t>
            </a:r>
            <a:r>
              <a:rPr lang="x-none" baseline="0" noProof="0" dirty="0" smtClean="0"/>
              <a:t> cuales afectan más a menudo a las mujeres, mujeres </a:t>
            </a:r>
            <a:r>
              <a:rPr lang="x-none" baseline="0" noProof="0" dirty="0" err="1" smtClean="0"/>
              <a:t>trans</a:t>
            </a:r>
            <a:r>
              <a:rPr lang="x-none" baseline="0" noProof="0" dirty="0" smtClean="0"/>
              <a:t> y hombres </a:t>
            </a:r>
            <a:r>
              <a:rPr lang="x-none" baseline="0" noProof="0" dirty="0" err="1" smtClean="0"/>
              <a:t>trans</a:t>
            </a:r>
            <a:endParaRPr lang="x-none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Discuta cómo las creencias sociales acerca del género afectan tanto a las mujeres como</a:t>
            </a:r>
            <a:r>
              <a:rPr lang="x-none" baseline="0" noProof="0" dirty="0" smtClean="0"/>
              <a:t> a los</a:t>
            </a:r>
            <a:r>
              <a:rPr lang="x-none" noProof="0" dirty="0" smtClean="0"/>
              <a:t> hombres. Por </a:t>
            </a:r>
            <a:r>
              <a:rPr lang="x-none" baseline="0" noProof="0" dirty="0" smtClean="0"/>
              <a:t>ejemplo: en culturas de híper-masculinidades, se espera que los hombres sean dominantes, poderosos y violentos, lo cual puede influir en su comportamiento.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noProof="0" dirty="0" smtClean="0"/>
              <a:t>Discuta y dé ejemplos de discriminación y violencia basadas en género. 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ejemplo: el acceso de las mujeres a una formación académica o informal, y su control de los bienes económicos, a menudo son restringidos según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condición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subordinada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sociedad.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noProof="0" dirty="0" smtClean="0"/>
              <a:t>Afirme que la igualdad de género –es decir, que todas las personas tienen el mismo valor y deben ser otorgadas igualdad de trato–</a:t>
            </a:r>
            <a:r>
              <a:rPr lang="x-none" baseline="0" noProof="0" dirty="0" smtClean="0"/>
              <a:t> e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derecho humano.</a:t>
            </a:r>
            <a:endParaRPr lang="x-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00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Discuta cómo los e</a:t>
            </a:r>
            <a:r>
              <a:rPr lang="x-none" baseline="0" noProof="0" dirty="0" smtClean="0"/>
              <a:t>stereotipos, discriminación y violencia basados en género afectan las experiencias de las mujeres con el embarazo no intencional.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Dé</a:t>
            </a:r>
            <a:r>
              <a:rPr lang="x-none" baseline="0" noProof="0" dirty="0" smtClean="0"/>
              <a:t> la bienvenida a las personas participantes al Módulo 2 y explique que este mó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dulo presenta los derechos humanos y expone argumentos basados en derechos a favor del acceso universal a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servicios de aborto seguro y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legal. Además, ayuda a cada participante a entender cómo las normas de género y la discriminación afectan las experiencias de las mujeres y adolescentes con el aborto. Este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módulo invita a cada 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cuestionar sus nociones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preconcebidas y desarrollar puntos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vista más críticos de las 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 sociedades en que vivimos. </a:t>
            </a:r>
            <a:endParaRPr lang="x-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Discuta cómo el ideal</a:t>
            </a:r>
            <a:r>
              <a:rPr lang="x-none" baseline="0" noProof="0" dirty="0" smtClean="0"/>
              <a:t> social de la condición de mujer afecta las experiencias de las mujeres con el embarazo no intencional y el aborto. Explique que “</a:t>
            </a:r>
            <a:r>
              <a:rPr lang="x-none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ideal social de la</a:t>
            </a:r>
            <a:r>
              <a:rPr lang="x-none" sz="1200" i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condición de mujer a menudo es equiparado con la maternidad, y para muchas mujeres mundialmente</a:t>
            </a:r>
            <a:r>
              <a:rPr lang="x-none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buscar un aborto cuestiona las creencias y actitudes arraigadas acerca de la condición</a:t>
            </a:r>
            <a:r>
              <a:rPr lang="x-none" sz="1200" i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mujer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x-none" baseline="0" noProof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43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Discuta cómo</a:t>
            </a:r>
            <a:r>
              <a:rPr lang="x-none" baseline="0" noProof="0" dirty="0" smtClean="0"/>
              <a:t> los estereotipos, discriminación y violencia basados en género afectan la toma de decisiones sobre el aborto. Recuérdeles que las mujeres tienen derecho a decidir si tener o no hijos, cuándo tenerlos y con quién, y que el aborto inducido siempre debe ser voluntario. Un aborto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voluntario es un aborto realizado deliberadamente, a petición de la mujer y bajo su libre elección. Ninguna mujer o adolescente debe ser presionada, coaccionada o f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orzada físicamente a tener u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aborto en contra de su voluntad o sin su consentimiento.</a:t>
            </a:r>
            <a:endParaRPr lang="x-none" baseline="0" noProof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68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Discuta cómo los</a:t>
            </a:r>
            <a:r>
              <a:rPr lang="x-none" baseline="0" noProof="0" dirty="0" smtClean="0"/>
              <a:t> estereotipos, discriminación y violencia basados en género afectan el acceso de las mujeres a los servicios de aborto seguro.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36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Discuta cómo los e</a:t>
            </a:r>
            <a:r>
              <a:rPr lang="x-none" baseline="0" noProof="0" dirty="0" smtClean="0"/>
              <a:t>stereotipos, discriminación y violencia basados en género pueden afectar la calidad de los servicios de aborto.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91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u="sng" noProof="0" dirty="0" smtClean="0"/>
              <a:t>Información sobre esta diapositiva</a:t>
            </a:r>
            <a:r>
              <a:rPr lang="x-none" baseline="0" noProof="0" dirty="0" smtClean="0"/>
              <a:t>: Explique que la 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promoción de la igualdad de género mejora el acceso de las mujeres a la información y los servicios de salud sexual y reproductiva (Grupo de Trabajo </a:t>
            </a:r>
            <a:r>
              <a:rPr lang="x-none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Interagencial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sobre Género 2010), incluidos los servicios de aborto. Por lo tanto, es importante que los programas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aborto seguro traten el tema de género. </a:t>
            </a:r>
            <a:endParaRPr lang="x-none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x-none" noProof="0" dirty="0" smtClean="0"/>
          </a:p>
          <a:p>
            <a:r>
              <a:rPr lang="x-none" noProof="0" dirty="0" smtClean="0"/>
              <a:t>[Imagen: Católicas por el Derecho a Decidir abogan por la restitución inmediata del aborto terapéutico en Nicaragua.]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Dirija</a:t>
            </a:r>
            <a:r>
              <a:rPr lang="x-none" baseline="0" noProof="0" dirty="0" smtClean="0"/>
              <a:t> al grupo de</a:t>
            </a:r>
            <a:r>
              <a:rPr lang="x-none" noProof="0" dirty="0" smtClean="0"/>
              <a:t> participantes</a:t>
            </a:r>
            <a:r>
              <a:rPr lang="x-none" baseline="0" noProof="0" dirty="0" smtClean="0"/>
              <a:t> durante la actividad 2.C: Aborto como asunto de hombres, utilizando las instrucciones en la guía.</a:t>
            </a:r>
            <a:r>
              <a:rPr lang="x-none" u="none" baseline="0" noProof="0" dirty="0" smtClean="0"/>
              <a:t> </a:t>
            </a:r>
            <a:r>
              <a:rPr lang="x-none" b="1" u="none" baseline="0" noProof="0" dirty="0" smtClean="0"/>
              <a:t>Cuando se lo indiquen las instrucciones, presente y discuta las siguientes diapositivas. </a:t>
            </a:r>
            <a:r>
              <a:rPr lang="x-none" b="0" u="none" baseline="0" noProof="0" dirty="0" smtClean="0"/>
              <a:t>La sección del Mó</a:t>
            </a:r>
            <a:r>
              <a:rPr lang="x-none" u="none" baseline="0" noProof="0" dirty="0" smtClean="0"/>
              <a:t>dulo 2 ‘Derechos humanos, género y aborto’ proporciona más información sobre los temas en las diapositivas.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Invite a las personas participantes a pensar en los roles en los que los hombres podrían experimentar el aborto, personal y </a:t>
            </a:r>
            <a:r>
              <a:rPr lang="x-none" noProof="0" dirty="0" err="1" smtClean="0"/>
              <a:t>professionalmente</a:t>
            </a:r>
            <a:r>
              <a:rPr lang="x-none" noProof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92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Explique que el embarazo no intencional y el </a:t>
            </a:r>
            <a:r>
              <a:rPr lang="x-none" sz="1200" noProof="0" dirty="0" smtClean="0"/>
              <a:t>aborto inseguro no puede ser abordados de manera eficaz si los reducimos</a:t>
            </a:r>
            <a:r>
              <a:rPr lang="x-none" sz="1200" baseline="0" noProof="0" dirty="0" smtClean="0"/>
              <a:t> a asuntos de mujeres que solo las mujeres tratan</a:t>
            </a:r>
            <a:r>
              <a:rPr lang="x-none" sz="1200" noProof="0" dirty="0" smtClean="0"/>
              <a:t>. Al igual que en la prevención de la violencia</a:t>
            </a:r>
            <a:r>
              <a:rPr lang="x-none" baseline="0" noProof="0" dirty="0" smtClean="0"/>
              <a:t> sexual, los hombres tienen importantes roles a desempeñar para reducir el embarazo no intencional y ampliar el acceso a los servicios de aborto seguro.</a:t>
            </a:r>
            <a:endParaRPr lang="x-none" sz="1200" noProof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25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Permita</a:t>
            </a:r>
            <a:r>
              <a:rPr lang="x-none" baseline="0" noProof="0" dirty="0" smtClean="0"/>
              <a:t> que cada participante lea la diapositiva e</a:t>
            </a:r>
            <a:r>
              <a:rPr lang="x-none" noProof="0" dirty="0" smtClean="0"/>
              <a:t>n silencio. Discuta cómo los hombres pueden brindar apoyo</a:t>
            </a:r>
            <a:r>
              <a:rPr lang="x-none" baseline="0" noProof="0" dirty="0" smtClean="0"/>
              <a:t> logístico y emocional a las mujeres que buscan servicios de aborto. Si desea, puede decirles:</a:t>
            </a:r>
            <a:r>
              <a:rPr lang="x-none" noProof="0" dirty="0" smtClean="0"/>
              <a:t> “</a:t>
            </a:r>
            <a:r>
              <a:rPr lang="x-none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x-none" sz="1200" i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hombre</a:t>
            </a:r>
            <a:r>
              <a:rPr lang="x-none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acompaña a una mujer durante el proceso de aborto, es posible que él esté preocupado</a:t>
            </a:r>
            <a:r>
              <a:rPr lang="x-none" sz="1200" i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ella y se pregunte cuál es la mejor manera de brindarle apoyo</a:t>
            </a:r>
            <a:r>
              <a:rPr lang="x-none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quizás él</a:t>
            </a:r>
            <a:r>
              <a:rPr lang="x-none" sz="1200" i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tenga sentimientos</a:t>
            </a:r>
            <a:r>
              <a:rPr lang="x-none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personales respecto al embarazo y la decisión de la mujer de interrumpirlo. Las y los profesionales de la salud pueden ofrecer información y consejería relacionadas con el aborto a los hombres también, aunque deb</a:t>
            </a:r>
            <a:r>
              <a:rPr lang="x-none" sz="1200" i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hacerlo solo con el consentimiento libre e informado de la mujer (si la mujer y el hombre las reciben de manera conjunta), o por separado sin que la mujer esté presente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endParaRPr lang="x-none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45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Al final del Módulo</a:t>
            </a:r>
            <a:r>
              <a:rPr lang="x-none" baseline="0" noProof="0" dirty="0" smtClean="0"/>
              <a:t> 2, resuma los mensajes clave. Pida a las personas</a:t>
            </a:r>
            <a:r>
              <a:rPr lang="x-none" noProof="0" dirty="0" smtClean="0"/>
              <a:t> participantes que</a:t>
            </a:r>
            <a:r>
              <a:rPr lang="x-none" baseline="0" noProof="0" dirty="0" smtClean="0"/>
              <a:t> lean en voz alta las viñetas que aparecen en esta diapositiva</a:t>
            </a:r>
            <a:r>
              <a:rPr lang="x-none" noProof="0" dirty="0" smtClean="0"/>
              <a:t>. Invíteles a compartir cualquier otro mensaje</a:t>
            </a:r>
            <a:r>
              <a:rPr lang="x-none" baseline="0" noProof="0" dirty="0" smtClean="0"/>
              <a:t> clave que recuerden del mó</a:t>
            </a:r>
            <a:r>
              <a:rPr lang="x-none" noProof="0" dirty="0" smtClean="0"/>
              <a:t>dulo.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Revise los objetivos de aprendizaje para el Módulo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Revise</a:t>
            </a:r>
            <a:r>
              <a:rPr lang="x-none" baseline="0" noProof="0" dirty="0" smtClean="0"/>
              <a:t> las actividades del Mó</a:t>
            </a:r>
            <a:r>
              <a:rPr lang="x-none" noProof="0" dirty="0" smtClean="0"/>
              <a:t>dulo 2 en las cuales </a:t>
            </a:r>
            <a:r>
              <a:rPr lang="x-none" baseline="0" noProof="0" dirty="0" smtClean="0"/>
              <a:t>participará el grupo.</a:t>
            </a:r>
            <a:endParaRPr lang="x-none" noProof="0" dirty="0" smtClean="0"/>
          </a:p>
          <a:p>
            <a:endParaRPr lang="x-none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i="1" u="sng" noProof="0" dirty="0" smtClean="0"/>
              <a:t>Acceso negado, derechos h</a:t>
            </a:r>
            <a:r>
              <a:rPr lang="x-none" i="1" u="sng" baseline="0" noProof="0" dirty="0" smtClean="0"/>
              <a:t>umanos y aborto</a:t>
            </a:r>
            <a:r>
              <a:rPr lang="x-none" baseline="0" noProof="0" dirty="0" smtClean="0"/>
              <a:t>: 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p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articipante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adquirirá más conocimientos sobre los derechos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humanos y los derechos sexuales y reproductivos, y examinará, por medio del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estudio de casos de la vida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real, cómo la falta de servicios de aborto seguro puede ser una violación de estos derechos. Además, el grupo de participantes discutirá cómo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condiciones en la comunidad de una mujer pueden afectar el ejercicio pleno de sus derechos. </a:t>
            </a:r>
          </a:p>
          <a:p>
            <a:r>
              <a:rPr lang="x-none" sz="1200" i="1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Género y aborto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Las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personas p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articipantes explorarán cómo las normas de género y creencias sociales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acerca de la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sexualidad afectan las experiencias de las mujeres con el aborto. Además,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discutirán cómo estas normas y creencias pueden afectar la calidad de los servicios de aborto. </a:t>
            </a:r>
          </a:p>
          <a:p>
            <a:r>
              <a:rPr lang="x-none" sz="1200" i="1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x-none" sz="1200" i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x-none" sz="1200" i="1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borto como asunto de hombres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El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grupo de p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articipantes identificará las razones por las cuales el aborto no es solo asunto de mujeres y discutirán cómo los hombres pueden afectar las experiencias de las mujeres con el aborto en diferentes maneras.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i="1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¿Por</a:t>
            </a:r>
            <a:r>
              <a:rPr lang="x-none" sz="1200" i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qué murió ella</a:t>
            </a:r>
            <a:r>
              <a:rPr lang="x-none" sz="1200" i="1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 actividad destaca un caso que resalta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contexto 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sociocultural en torno al embarazo no deseado de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mujer y su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decisión de tener un aborto. Las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personas p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articipantes son confrontadas con las trágicas consecuencias que pueden resultar cuando el acceso a los servicios de aborto seguro y legal es restringido; se les pide que expresen su responsabilidad personal o profesional de evitar muertes como ésta.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Dirija</a:t>
            </a:r>
            <a:r>
              <a:rPr lang="x-none" baseline="0" noProof="0" dirty="0" smtClean="0"/>
              <a:t> al grupo </a:t>
            </a:r>
            <a:r>
              <a:rPr lang="x-none" noProof="0" dirty="0" smtClean="0"/>
              <a:t>de participantes durante la</a:t>
            </a:r>
            <a:r>
              <a:rPr lang="x-none" baseline="0" noProof="0" dirty="0" smtClean="0"/>
              <a:t> actividad 2.A: Acceso negado: derechos humanos y aborto, utilizando las instrucciones en la guía. </a:t>
            </a:r>
            <a:r>
              <a:rPr lang="x-none" b="1" u="none" baseline="0" noProof="0" dirty="0" smtClean="0"/>
              <a:t>Cuando se lo indiquen las instrucciones, presente y discuta las siguientes diapositivas. </a:t>
            </a:r>
            <a:r>
              <a:rPr lang="x-none" b="0" u="none" baseline="0" noProof="0" dirty="0" smtClean="0"/>
              <a:t>La sección del Mó</a:t>
            </a:r>
            <a:r>
              <a:rPr lang="x-none" u="none" baseline="0" noProof="0" dirty="0" smtClean="0"/>
              <a:t>dulo 2 titulada ‘Derechos humanos, género y aborto’ proporciona más información sobre los temas en las diapositivas.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Pida</a:t>
            </a:r>
            <a:r>
              <a:rPr lang="x-none" baseline="0" noProof="0" dirty="0" smtClean="0"/>
              <a:t> al grupo de</a:t>
            </a:r>
            <a:r>
              <a:rPr lang="x-none" noProof="0" dirty="0" smtClean="0"/>
              <a:t> participantes que mencionen ejemplos de los derechos humanos que conocen. P</a:t>
            </a:r>
            <a:r>
              <a:rPr lang="x-none" baseline="0" noProof="0" dirty="0" smtClean="0"/>
              <a:t>or ejemplo: ig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ualdad de trato bajo la ley; derecho a una vida libre de discriminación, malos tratos y tortura; libertad de pensamiento, expresión y religión; acceso a albergue, alimentos y agua; y el derecho a la salud y servicios de salud, entre otros. </a:t>
            </a:r>
            <a:endParaRPr lang="x-none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Revise lo que significa cada uno de los</a:t>
            </a:r>
            <a:r>
              <a:rPr lang="x-none" baseline="0" noProof="0" dirty="0" smtClean="0"/>
              <a:t> principios. Antes de compartir la siguiente información, puede pedir a diferentes participantes que definan cada uno de los principios: </a:t>
            </a:r>
          </a:p>
          <a:p>
            <a:endParaRPr lang="x-none" baseline="0" noProof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x-none" i="1" u="sng" noProof="0" dirty="0" smtClean="0"/>
              <a:t>Universalidad</a:t>
            </a:r>
            <a:r>
              <a:rPr lang="x-none" noProof="0" dirty="0" smtClean="0"/>
              <a:t>: </a:t>
            </a:r>
            <a:r>
              <a:rPr lang="x-none" b="1" noProof="0" dirty="0" smtClean="0"/>
              <a:t>Todos</a:t>
            </a:r>
            <a:r>
              <a:rPr lang="x-none" b="1" baseline="0" noProof="0" dirty="0" smtClean="0"/>
              <a:t> </a:t>
            </a:r>
            <a:r>
              <a:rPr lang="x-none" b="0" baseline="0" noProof="0" dirty="0" smtClean="0"/>
              <a:t>los seres h</a:t>
            </a:r>
            <a:r>
              <a:rPr lang="x-none" noProof="0" dirty="0" smtClean="0"/>
              <a:t>umanos nacen con los mismos derechos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x-none" i="1" u="sng" noProof="0" dirty="0" smtClean="0"/>
              <a:t>Inalienabilidad</a:t>
            </a:r>
            <a:r>
              <a:rPr lang="x-none" noProof="0" dirty="0" smtClean="0"/>
              <a:t>:</a:t>
            </a:r>
            <a:r>
              <a:rPr lang="x-none" i="1" noProof="0" dirty="0" smtClean="0"/>
              <a:t> </a:t>
            </a:r>
            <a:r>
              <a:rPr lang="x-none" i="0" noProof="0" dirty="0" smtClean="0"/>
              <a:t>Los</a:t>
            </a:r>
            <a:r>
              <a:rPr lang="x-none" i="0" baseline="0" noProof="0" dirty="0" smtClean="0"/>
              <a:t> derechos son i</a:t>
            </a:r>
            <a:r>
              <a:rPr lang="x-none" noProof="0" dirty="0" smtClean="0"/>
              <a:t>ncondicionales y no pueden ser negados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x-none" i="1" u="sng" noProof="0" dirty="0" smtClean="0"/>
              <a:t>No discriminación</a:t>
            </a:r>
            <a:r>
              <a:rPr lang="x-none" noProof="0" dirty="0" smtClean="0"/>
              <a:t>: Toda</a:t>
            </a:r>
            <a:r>
              <a:rPr lang="x-none" baseline="0" noProof="0" dirty="0" smtClean="0"/>
              <a:t> persona tiene derecho a todo</a:t>
            </a:r>
            <a:r>
              <a:rPr lang="x-none" noProof="0" dirty="0" smtClean="0"/>
              <a:t>s</a:t>
            </a:r>
            <a:r>
              <a:rPr lang="x-none" baseline="0" noProof="0" dirty="0" smtClean="0"/>
              <a:t> los derechos, independientemente de sus</a:t>
            </a:r>
            <a:r>
              <a:rPr lang="x-none" noProof="0" dirty="0" smtClean="0"/>
              <a:t> diferencias personales, tales como sexo,</a:t>
            </a:r>
            <a:r>
              <a:rPr lang="x-none" baseline="0" noProof="0" dirty="0" smtClean="0"/>
              <a:t> género, identidad</a:t>
            </a:r>
            <a:r>
              <a:rPr lang="x-none" noProof="0" dirty="0" smtClean="0"/>
              <a:t> sexual, etnia, religión o afiliación política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x-none" i="1" u="sng" noProof="0" dirty="0" smtClean="0"/>
              <a:t>Indivisible</a:t>
            </a:r>
            <a:r>
              <a:rPr lang="x-none" noProof="0" dirty="0" smtClean="0"/>
              <a:t>: Todos</a:t>
            </a:r>
            <a:r>
              <a:rPr lang="x-none" baseline="0" noProof="0" dirty="0" smtClean="0"/>
              <a:t> los derechos son</a:t>
            </a:r>
            <a:r>
              <a:rPr lang="x-none" noProof="0" dirty="0" smtClean="0"/>
              <a:t> esenciales para</a:t>
            </a:r>
            <a:r>
              <a:rPr lang="x-none" baseline="0" noProof="0" dirty="0" smtClean="0"/>
              <a:t> la</a:t>
            </a:r>
            <a:r>
              <a:rPr lang="x-none" noProof="0" dirty="0" smtClean="0"/>
              <a:t> integridad de todo</a:t>
            </a:r>
            <a:r>
              <a:rPr lang="x-none" baseline="0" noProof="0" dirty="0" smtClean="0"/>
              <a:t> ser</a:t>
            </a:r>
            <a:r>
              <a:rPr lang="x-none" noProof="0" dirty="0" smtClean="0"/>
              <a:t> humano y no hay un derecho más importante</a:t>
            </a:r>
            <a:r>
              <a:rPr lang="x-none" baseline="0" noProof="0" dirty="0" smtClean="0"/>
              <a:t> que otro</a:t>
            </a:r>
            <a:endParaRPr lang="x-none" noProof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x-none" i="1" u="sng" noProof="0" dirty="0" smtClean="0"/>
              <a:t>Interdependencia</a:t>
            </a:r>
            <a:r>
              <a:rPr lang="x-none" noProof="0" dirty="0" smtClean="0"/>
              <a:t>: Cuando un derecho es promovido o violado, los otros derechos también</a:t>
            </a:r>
            <a:r>
              <a:rPr lang="x-none" baseline="0" noProof="0" dirty="0" smtClean="0"/>
              <a:t> son afectados</a:t>
            </a:r>
            <a:endParaRPr lang="x-none" noProof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42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u="sng" noProof="0" dirty="0" smtClean="0"/>
              <a:t>Instrucciones para el/la facilitador/a</a:t>
            </a:r>
            <a:r>
              <a:rPr lang="x-none" noProof="0" dirty="0" smtClean="0"/>
              <a:t>: Pida</a:t>
            </a:r>
            <a:r>
              <a:rPr lang="x-none" baseline="0" noProof="0" dirty="0" smtClean="0"/>
              <a:t> a las persona</a:t>
            </a:r>
            <a:r>
              <a:rPr lang="x-none" noProof="0" dirty="0" smtClean="0"/>
              <a:t>s participantes que mencionen ejemplos de los derechos sexuales y reproductivos que conocen</a:t>
            </a:r>
            <a:r>
              <a:rPr lang="x-none" baseline="0" noProof="0" dirty="0" smtClean="0"/>
              <a:t>. Por ejemplo: 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 de 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decisiones libres e informadas sobre la intimidad y las relaciones sexuales, relaciones a largo plazo,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matrimonio y crianza de los hijos. Si desea, puede explicar que la mayoría de los derechos humanos también pueden aplicarse a la esfera de sexualidad y reproducción humana. El</a:t>
            </a:r>
            <a:r>
              <a:rPr lang="x-non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derecho a una vida lib</a:t>
            </a:r>
            <a:r>
              <a:rPr lang="x-non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 de discriminación, malos tratos y tortura incluye una vida libre de discriminación basada en género o identidad sexual, y libre de violencia y abuso sexuales. El derecho a la salud necesita que todas las personas tengan acceso a insumos y servicios de atención integral a la salud reproductiva. </a:t>
            </a:r>
            <a:endParaRPr lang="x-none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766-A2F8-4620-BD42-CB0D254F80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28600" y="10668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8600" y="224028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47B2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28600" y="2133600"/>
            <a:ext cx="7848600" cy="1588"/>
          </a:xfrm>
          <a:prstGeom prst="line">
            <a:avLst/>
          </a:prstGeom>
          <a:ln w="1905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33400"/>
            <a:ext cx="8229600" cy="784225"/>
          </a:xfrm>
        </p:spPr>
        <p:txBody>
          <a:bodyPr anchor="b">
            <a:noAutofit/>
          </a:bodyPr>
          <a:lstStyle>
            <a:lvl1pPr algn="ctr"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x-none" sz="4800" dirty="0" smtClean="0"/>
              <a:t>Jóvenes por el </a:t>
            </a:r>
            <a:r>
              <a:rPr lang="x-none" sz="4800" cap="none" dirty="0" smtClean="0"/>
              <a:t>aborto seguro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219200"/>
            <a:ext cx="8229600" cy="533400"/>
          </a:xfrm>
        </p:spPr>
        <p:txBody>
          <a:bodyPr anchor="t"/>
          <a:lstStyle>
            <a:lvl1pPr marL="0" indent="0" algn="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Taller para profesionales de la salud en formación</a:t>
            </a:r>
            <a:endParaRPr lang="x-non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EC09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cover-photo-illo Fin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b="25185"/>
          <a:stretch/>
        </p:blipFill>
        <p:spPr>
          <a:xfrm>
            <a:off x="0" y="1706055"/>
            <a:ext cx="6390640" cy="5151945"/>
          </a:xfrm>
          <a:prstGeom prst="rect">
            <a:avLst/>
          </a:prstGeom>
        </p:spPr>
      </p:pic>
      <p:pic>
        <p:nvPicPr>
          <p:cNvPr id="2" name="Picture 1" descr="logo_tag_spanis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62600"/>
            <a:ext cx="2535936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7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4E40B51-84A9-49DA-B1CE-5688658EB1E9}" type="datetimeFigureOut">
              <a:rPr lang="en-US" smtClean="0"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676732B-1DBA-472D-A87E-F0D5866BB0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12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una.ipas.org/Communications/center/Image%20Library/NEP__B5C3407_tp13.jpg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una.ipas.org/Communications/center/Image%20Library/AFR_african_girl_UNDPI.jpg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una.ipas.org/Communications/center/Image%20Library/IND_Bihar_educate29_26284c_Lord09.jpg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una.ipas.org/Communications/center/Image%20Library/NIC_march_eliminate_violence_DSC06221_CRDN.jpg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una.ipas.org/Communications/center/Image%20Library/GHA_couple_27866w_Lord10.jpg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una.ipas.org/Communications/center/Image%20Library/BOL_group_women_smiling16818_Lord_07.jpg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una.ipas.org/Communications/center/Image%20Library/NIC_protest_woman_child2_Ipas_07.jp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33400"/>
            <a:ext cx="8229600" cy="784225"/>
          </a:xfrm>
        </p:spPr>
        <p:txBody>
          <a:bodyPr anchor="b">
            <a:noAutofit/>
          </a:bodyPr>
          <a:lstStyle>
            <a:lvl1pPr algn="ctr"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x-none" sz="4800" dirty="0" smtClean="0"/>
              <a:t>Jóvenes por el </a:t>
            </a:r>
            <a:r>
              <a:rPr lang="x-none" sz="4800" cap="none" dirty="0" smtClean="0"/>
              <a:t>aborto seguro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219200"/>
            <a:ext cx="8229600" cy="533400"/>
          </a:xfrm>
        </p:spPr>
        <p:txBody>
          <a:bodyPr anchor="t"/>
          <a:lstStyle>
            <a:lvl1pPr marL="0" indent="0" algn="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Taller para profesionales de la salud en formación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7901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¿El derecho al aborto? 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0" y="1752600"/>
            <a:ext cx="4038600" cy="4718304"/>
          </a:xfrm>
        </p:spPr>
        <p:txBody>
          <a:bodyPr>
            <a:normAutofit/>
          </a:bodyPr>
          <a:lstStyle/>
          <a:p>
            <a:r>
              <a:rPr lang="x-none" sz="2600" dirty="0" smtClean="0"/>
              <a:t>El acceso a servicios de aborto seguro protege varios derechos humanos y derechos sexuales y reproductivos.</a:t>
            </a:r>
          </a:p>
          <a:p>
            <a:r>
              <a:rPr lang="x-none" sz="2600" dirty="0" smtClean="0"/>
              <a:t>Cuando una mujer recurre a un aborto inseguro, estos derechos pueden ser violados.</a:t>
            </a:r>
            <a:endParaRPr lang="x-none" sz="2600" dirty="0"/>
          </a:p>
        </p:txBody>
      </p:sp>
      <p:pic>
        <p:nvPicPr>
          <p:cNvPr id="5" name="Content Placeholder 5" descr="Dr. Sheela Verma, Director, Paropakar Maternity and Women's Hospital&#10;&#10;from video Safe abortion in Nepal: A success story http://youtu.be/pHtgX8EElMM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038475" cy="4572000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1674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Aborto en los acuerdos internacionales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 lIns="182880" tIns="182880" rIns="182880" bIns="182880" anchor="ctr">
            <a:normAutofit lnSpcReduction="10000"/>
          </a:bodyPr>
          <a:lstStyle/>
          <a:p>
            <a:pPr marL="0" lvl="0" indent="0" algn="just">
              <a:buNone/>
            </a:pPr>
            <a:r>
              <a:rPr lang="x-none" dirty="0" smtClean="0"/>
              <a:t>“</a:t>
            </a:r>
            <a:r>
              <a:rPr lang="x-none" i="1" dirty="0"/>
              <a:t>E</a:t>
            </a:r>
            <a:r>
              <a:rPr lang="x-none" i="1" dirty="0" smtClean="0"/>
              <a:t>n los casos en que el aborto no es contrario a la ley, los abortos deben realizarse en condiciones adecuadas. En todos los casos, las mujeres deberían tener acceso a servicios de calidad para tratar las complicaciones derivadas de abortos”.</a:t>
            </a:r>
            <a:r>
              <a:rPr lang="x-none" dirty="0" smtClean="0"/>
              <a:t> </a:t>
            </a:r>
          </a:p>
          <a:p>
            <a:pPr marL="0" lvl="0" indent="0" algn="just">
              <a:buNone/>
            </a:pPr>
            <a:r>
              <a:rPr lang="x-none" sz="1800" dirty="0" smtClean="0"/>
              <a:t>(Conferencia Internacional sobre la Población y el Desarrollo 1994)</a:t>
            </a:r>
          </a:p>
          <a:p>
            <a:pPr marL="0" lvl="0" indent="0" algn="just">
              <a:buNone/>
            </a:pPr>
            <a:endParaRPr lang="x-none" sz="1800" dirty="0" smtClean="0"/>
          </a:p>
          <a:p>
            <a:pPr marL="0" lvl="0" indent="0" algn="just">
              <a:buNone/>
            </a:pPr>
            <a:r>
              <a:rPr lang="x-none" dirty="0" smtClean="0"/>
              <a:t>Los sistemas de salud deben </a:t>
            </a:r>
            <a:r>
              <a:rPr lang="x-none" i="1" dirty="0" smtClean="0"/>
              <a:t>“capacitar y equipar a quienes prestan servicios de salud y tomar otras medidas para asegurar que el aborto se realice en condiciones adecuadas y sea accesible [para todas las indicaciones por las cuales es legal].” </a:t>
            </a:r>
          </a:p>
          <a:p>
            <a:pPr marL="0" lvl="0" indent="0" algn="just">
              <a:buNone/>
            </a:pPr>
            <a:r>
              <a:rPr lang="x-none" sz="1800" dirty="0" smtClean="0"/>
              <a:t>(Sesión Especial de la Asamblea General de las Naciones Unidas 1999)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23494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ln>
            <a:solidFill>
              <a:schemeClr val="accent1"/>
            </a:solidFill>
          </a:ln>
        </p:spPr>
        <p:txBody>
          <a:bodyPr lIns="182880" tIns="182880" rIns="182880" bIns="182880" anchor="ctr">
            <a:normAutofit/>
          </a:bodyPr>
          <a:lstStyle/>
          <a:p>
            <a:pPr marL="0" lvl="0" indent="0" algn="just">
              <a:buNone/>
            </a:pPr>
            <a:r>
              <a:rPr lang="x-none" dirty="0" smtClean="0"/>
              <a:t>Los Estados deben “</a:t>
            </a:r>
            <a:r>
              <a:rPr lang="x-none" i="1" dirty="0" smtClean="0"/>
              <a:t>considerar la posibilidad de revisar las leyes que prevén medidas punitivas contra las mujeres que han tenido abortos ilegales</a:t>
            </a:r>
            <a:r>
              <a:rPr lang="x-none" dirty="0" smtClean="0"/>
              <a:t>”. </a:t>
            </a:r>
          </a:p>
          <a:p>
            <a:pPr marL="0" lvl="0" indent="0" algn="just">
              <a:buNone/>
            </a:pPr>
            <a:r>
              <a:rPr lang="x-none" sz="1800" dirty="0" smtClean="0"/>
              <a:t>(Cuarta Conferencia Mundial sobre la Mujer 1995)</a:t>
            </a:r>
          </a:p>
          <a:p>
            <a:pPr marL="0" indent="0">
              <a:buNone/>
            </a:pPr>
            <a:endParaRPr lang="x-none" dirty="0" smtClean="0"/>
          </a:p>
          <a:p>
            <a:pPr marL="0" lvl="0" indent="0" algn="just">
              <a:buNone/>
            </a:pPr>
            <a:r>
              <a:rPr lang="x-none" dirty="0" smtClean="0"/>
              <a:t>Los Estados deben “</a:t>
            </a:r>
            <a:r>
              <a:rPr lang="x-none" i="1" dirty="0" smtClean="0"/>
              <a:t>proteger los derechos reproductivos de las mujeres autorizando el aborto médico en casos de agresión sexual, violación, incesto y cuando la continua sucesión de embarazos ponga en peligro la salud mental y física de la madre o la vida de la madre o el feto</a:t>
            </a:r>
            <a:r>
              <a:rPr lang="x-none" dirty="0" smtClean="0"/>
              <a:t>”. </a:t>
            </a:r>
          </a:p>
          <a:p>
            <a:pPr marL="0" lvl="0" indent="0">
              <a:buNone/>
            </a:pPr>
            <a:r>
              <a:rPr lang="x-none" sz="1800" dirty="0" smtClean="0"/>
              <a:t>(Comisión Africana de Derechos Humanos y de los Pueblos 2003)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3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Protecciones para adolescentes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x-none" sz="2400" i="1" u="sng" dirty="0" smtClean="0"/>
              <a:t>El interés superior de la niña</a:t>
            </a:r>
            <a:r>
              <a:rPr lang="x-none" sz="2400" dirty="0" smtClean="0"/>
              <a:t> reemplaza otras consideraciones</a:t>
            </a:r>
          </a:p>
          <a:p>
            <a:r>
              <a:rPr lang="x-none" sz="2400" i="1" u="sng" dirty="0" smtClean="0"/>
              <a:t>El principio de las ‘capacidades evolutivas’</a:t>
            </a:r>
            <a:r>
              <a:rPr lang="x-none" sz="2400" dirty="0" smtClean="0"/>
              <a:t> promueve autonomía acorde a las capacidades de la niña</a:t>
            </a:r>
          </a:p>
          <a:p>
            <a:r>
              <a:rPr lang="x-none" sz="2400" i="1" u="sng" dirty="0" smtClean="0"/>
              <a:t>La confidencialidad</a:t>
            </a:r>
            <a:r>
              <a:rPr lang="x-none" sz="2400" dirty="0" smtClean="0"/>
              <a:t> asegura que los servicios de salud sean accesibles</a:t>
            </a:r>
          </a:p>
        </p:txBody>
      </p:sp>
      <p:pic>
        <p:nvPicPr>
          <p:cNvPr id="5" name="Content Placeholder 4" descr="African girl in scarf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87" y="1673225"/>
            <a:ext cx="3165025" cy="47180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0089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El marco de justicia reproductiva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x-none" sz="2200" dirty="0" smtClean="0"/>
              <a:t>Las mujeres tienen derecho a:</a:t>
            </a:r>
          </a:p>
          <a:p>
            <a:pPr lvl="2"/>
            <a:r>
              <a:rPr lang="x-none" sz="2000" dirty="0" smtClean="0"/>
              <a:t>Evitar el embarazo</a:t>
            </a:r>
          </a:p>
          <a:p>
            <a:pPr lvl="2"/>
            <a:r>
              <a:rPr lang="x-none" sz="2000" dirty="0" smtClean="0"/>
              <a:t>Continuar o interrumpir un embarazo </a:t>
            </a:r>
          </a:p>
          <a:p>
            <a:pPr lvl="2"/>
            <a:r>
              <a:rPr lang="x-none" sz="2000" dirty="0" smtClean="0"/>
              <a:t>Criar a sus hijos con apoyo social adecuado en entornos seguros</a:t>
            </a:r>
          </a:p>
          <a:p>
            <a:pPr lvl="1"/>
            <a:r>
              <a:rPr lang="x-none" sz="2200" dirty="0" smtClean="0"/>
              <a:t>La salud reproductiva de las mujeres está vinculada directamente con las condiciones en las comunidades donde viven</a:t>
            </a:r>
          </a:p>
          <a:p>
            <a:pPr lvl="1"/>
            <a:r>
              <a:rPr lang="x-none" sz="2400" dirty="0" smtClean="0"/>
              <a:t>El acceso a los servicios de aborto seguro es solo una de las numerosas prioridades para las mujeres marginadas</a:t>
            </a:r>
            <a:endParaRPr lang="x-none" sz="2200" dirty="0" smtClean="0"/>
          </a:p>
          <a:p>
            <a:pPr marL="548640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6019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Cómo aplicar el marco de ‘JR’</a:t>
            </a:r>
            <a:endParaRPr lang="x-non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x-none" sz="2400" dirty="0" smtClean="0"/>
              <a:t>Considere el aborto a través de múltiples lentes (discriminación basada en género y en edad, racismo, pobreza, migración, etc.) </a:t>
            </a:r>
          </a:p>
          <a:p>
            <a:pPr lvl="1"/>
            <a:r>
              <a:rPr lang="x-none" dirty="0" smtClean="0"/>
              <a:t>Trat</a:t>
            </a:r>
            <a:r>
              <a:rPr lang="x-none" sz="2400" dirty="0" smtClean="0"/>
              <a:t>e asuntos socioeconómicos interrelacionados</a:t>
            </a:r>
          </a:p>
          <a:p>
            <a:pPr lvl="1"/>
            <a:r>
              <a:rPr lang="x-none" dirty="0" smtClean="0"/>
              <a:t>Responda a las necesidades de manera holista</a:t>
            </a:r>
          </a:p>
          <a:p>
            <a:pPr lvl="1"/>
            <a:r>
              <a:rPr lang="x-none" dirty="0" smtClean="0"/>
              <a:t>Establezca alianzas con las mujeres más af</a:t>
            </a:r>
            <a:r>
              <a:rPr lang="x-none" sz="2400" dirty="0" smtClean="0"/>
              <a:t>ectadas</a:t>
            </a:r>
          </a:p>
          <a:p>
            <a:endParaRPr lang="en-US" dirty="0"/>
          </a:p>
        </p:txBody>
      </p:sp>
      <p:pic>
        <p:nvPicPr>
          <p:cNvPr id="11" name="Content Placeholder 10" descr="Picture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2851" y="1673225"/>
            <a:ext cx="3149298" cy="47180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4860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Género y aborto</a:t>
            </a:r>
            <a:endParaRPr lang="x-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 smtClean="0"/>
              <a:t>Actividad 2.B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5234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Introducción al género</a:t>
            </a:r>
            <a:endParaRPr 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x-none" sz="2200" b="1" dirty="0" smtClean="0"/>
              <a:t>Género</a:t>
            </a:r>
            <a:endParaRPr lang="x-none" sz="2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x-none" sz="2200" dirty="0" smtClean="0"/>
              <a:t>El </a:t>
            </a:r>
            <a:r>
              <a:rPr lang="x-none" sz="2200" i="1" u="sng" dirty="0" smtClean="0"/>
              <a:t>sentido interno de una persona de sí misma </a:t>
            </a:r>
            <a:r>
              <a:rPr lang="x-none" sz="2200" dirty="0" smtClean="0"/>
              <a:t>como hombre, mujer, ninguno de los dos, </a:t>
            </a:r>
            <a:r>
              <a:rPr lang="x-none" sz="2200" dirty="0" err="1" smtClean="0"/>
              <a:t>bigénero</a:t>
            </a:r>
            <a:r>
              <a:rPr lang="x-none" sz="2200" dirty="0" smtClean="0"/>
              <a:t>, </a:t>
            </a:r>
            <a:r>
              <a:rPr lang="x-none" sz="2200" dirty="0" err="1" smtClean="0"/>
              <a:t>trans</a:t>
            </a:r>
            <a:r>
              <a:rPr lang="x-none" sz="2200" dirty="0" smtClean="0"/>
              <a:t>, etc. </a:t>
            </a:r>
          </a:p>
          <a:p>
            <a:r>
              <a:rPr lang="x-none" sz="2200" dirty="0" smtClean="0"/>
              <a:t>Un </a:t>
            </a:r>
            <a:r>
              <a:rPr lang="x-none" sz="2200" i="1" u="sng" dirty="0" smtClean="0"/>
              <a:t>sistema social </a:t>
            </a:r>
            <a:r>
              <a:rPr lang="x-none" sz="2200" dirty="0" smtClean="0"/>
              <a:t>de categorizar a las personas basado en lo que es considerado femenino y masculino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x-none" sz="2200" b="1" dirty="0" smtClean="0"/>
              <a:t>Sexo</a:t>
            </a:r>
            <a:endParaRPr lang="x-none" sz="2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x-none" sz="2200" i="1" u="sng" dirty="0" smtClean="0"/>
              <a:t>Atributos biológicos</a:t>
            </a:r>
            <a:r>
              <a:rPr lang="x-none" sz="2200" dirty="0" smtClean="0"/>
              <a:t> que dividen a las personas en hombre, mujer o intersexual:</a:t>
            </a:r>
          </a:p>
          <a:p>
            <a:pPr lvl="1"/>
            <a:r>
              <a:rPr lang="x-none" dirty="0" smtClean="0"/>
              <a:t>Composición de los cromosomas</a:t>
            </a:r>
          </a:p>
          <a:p>
            <a:pPr lvl="1"/>
            <a:r>
              <a:rPr lang="x-none" dirty="0" smtClean="0"/>
              <a:t>Apariencia de los genitales</a:t>
            </a:r>
          </a:p>
          <a:p>
            <a:pPr lvl="1"/>
            <a:r>
              <a:rPr lang="x-none" dirty="0" smtClean="0"/>
              <a:t>Presencia de órganos reproductivos </a:t>
            </a:r>
          </a:p>
          <a:p>
            <a:pPr lvl="1"/>
            <a:r>
              <a:rPr lang="x-none" dirty="0" smtClean="0"/>
              <a:t>Función reproductiva</a:t>
            </a:r>
            <a:endParaRPr lang="x-none" b="1" dirty="0" smtClean="0"/>
          </a:p>
        </p:txBody>
      </p:sp>
    </p:spTree>
    <p:extLst>
      <p:ext uri="{BB962C8B-B14F-4D97-AF65-F5344CB8AC3E}">
        <p14:creationId xmlns:p14="http://schemas.microsoft.com/office/powerpoint/2010/main" val="10902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i="1" u="sng" dirty="0" smtClean="0"/>
          </a:p>
        </p:txBody>
      </p:sp>
      <p:sp>
        <p:nvSpPr>
          <p:cNvPr id="4" name="Oval 3"/>
          <p:cNvSpPr/>
          <p:nvPr/>
        </p:nvSpPr>
        <p:spPr>
          <a:xfrm>
            <a:off x="1600200" y="562303"/>
            <a:ext cx="6019800" cy="5943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x-none" sz="2400" i="1" u="sng" dirty="0" smtClean="0"/>
              <a:t>Violencia de género</a:t>
            </a:r>
            <a:r>
              <a:rPr lang="x-none" sz="2400" dirty="0" smtClean="0"/>
              <a:t>: </a:t>
            </a:r>
          </a:p>
          <a:p>
            <a:pPr algn="just">
              <a:lnSpc>
                <a:spcPct val="120000"/>
              </a:lnSpc>
            </a:pPr>
            <a:r>
              <a:rPr lang="x-none" sz="2200" dirty="0" smtClean="0"/>
              <a:t>Cualquier amenaza o acto de violencia contra personas que se identifican (o son percibidas) como que pertenecen a cierta categoría de género, lo cual lleva, o probablemente lleva, a sufrimiento o daños físicos, mentales o sexuales, ya sea que estos ocurran en un espacio público o privado</a:t>
            </a:r>
            <a:endParaRPr lang="x-none" sz="2200" dirty="0"/>
          </a:p>
        </p:txBody>
      </p:sp>
    </p:spTree>
    <p:extLst>
      <p:ext uri="{BB962C8B-B14F-4D97-AF65-F5344CB8AC3E}">
        <p14:creationId xmlns:p14="http://schemas.microsoft.com/office/powerpoint/2010/main" val="129699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Género y embarazo no intencional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Desigualdad de acceso a educación, bienes económicos y servicios de salud</a:t>
            </a:r>
          </a:p>
          <a:p>
            <a:r>
              <a:rPr lang="x-none" dirty="0" smtClean="0"/>
              <a:t>Menos control de su cuerpo y sus parejas sexuales </a:t>
            </a:r>
          </a:p>
          <a:p>
            <a:r>
              <a:rPr lang="x-none" dirty="0" smtClean="0"/>
              <a:t>Menos agencia para tomar decisiones sobre el uso de métodos anticonceptivos y la crianza de los hijos</a:t>
            </a:r>
          </a:p>
          <a:p>
            <a:r>
              <a:rPr lang="x-none" dirty="0" smtClean="0"/>
              <a:t>Más probabilidad de sufrir violencia sexual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102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dirty="0" smtClean="0"/>
              <a:t>Derechos humanos, género y aborto</a:t>
            </a:r>
            <a:endParaRPr lang="x-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x-none" dirty="0" smtClean="0"/>
              <a:t>MODULO 2</a:t>
            </a:r>
            <a:endParaRPr lang="x-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/>
        </p:blipFill>
        <p:spPr>
          <a:xfrm>
            <a:off x="2819400" y="1896760"/>
            <a:ext cx="6458657" cy="49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Ideal social de la condición de mujer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La sexualidad de la mujer es aceptada exclusivamente para la procreación.</a:t>
            </a:r>
          </a:p>
          <a:p>
            <a:r>
              <a:rPr lang="x-none" dirty="0" smtClean="0"/>
              <a:t>Se espera que todas las mujeres deseen ser madres.</a:t>
            </a:r>
          </a:p>
          <a:p>
            <a:r>
              <a:rPr lang="x-none" dirty="0" smtClean="0"/>
              <a:t>Las mujeres no son consideradas ‘mujeres de verdad’ hasta que tienen hijos.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3778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Género y toma de decisiones sobre el aborto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Limitada agencia y baja autoestima pueden afectar la capacidad de las mujeres para tomar una decisión</a:t>
            </a:r>
          </a:p>
          <a:p>
            <a:r>
              <a:rPr lang="x-none" dirty="0" smtClean="0"/>
              <a:t>La falta de respeto por la autonomía y las decisiones de las mujeres limita sus oportunidades de tomar una decisión</a:t>
            </a:r>
          </a:p>
          <a:p>
            <a:r>
              <a:rPr lang="x-none" dirty="0" smtClean="0"/>
              <a:t>La decisión de continuar o interrumpir un embarazo es controlada por el esposo, la suegra o los padres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3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Género y acceso a servicios seguros</a:t>
            </a:r>
            <a:endParaRPr lang="x-non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dirty="0"/>
              <a:t>F</a:t>
            </a:r>
            <a:r>
              <a:rPr lang="x-none" dirty="0" smtClean="0"/>
              <a:t>alta de información sobre la seguridad y legalidad del aborto a petición o bajo ciertas circunstancias</a:t>
            </a:r>
          </a:p>
          <a:p>
            <a:r>
              <a:rPr lang="x-none" dirty="0" smtClean="0"/>
              <a:t>Limitada libertad de movilidad para acceder a los puntos de entrega de servicios</a:t>
            </a:r>
          </a:p>
          <a:p>
            <a:r>
              <a:rPr lang="x-none" dirty="0" smtClean="0"/>
              <a:t>Limitado o ningún control de los bienes económicos afecta la capacidad para pagar por los servicios</a:t>
            </a:r>
          </a:p>
          <a:p>
            <a:r>
              <a:rPr lang="x-none" dirty="0" smtClean="0"/>
              <a:t>Requisitos de obtener la autorización del cónyuge para recibir servicios de salud, incluidos los servicios de aborto seguro y legal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983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Género y calidad de la atención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x-none" sz="2400" i="1" u="sng" dirty="0" smtClean="0"/>
              <a:t>¿Jóvenes y solteras?</a:t>
            </a:r>
            <a:r>
              <a:rPr lang="x-none" sz="2400" dirty="0" smtClean="0"/>
              <a:t> </a:t>
            </a:r>
          </a:p>
          <a:p>
            <a:pPr marL="0" indent="0">
              <a:buNone/>
            </a:pPr>
            <a:r>
              <a:rPr lang="x-none" sz="2400" dirty="0" smtClean="0"/>
              <a:t>Las y los profesionales de la salud que creen que las mujeres jóvenes y solteras han sido promiscuas, podrían:</a:t>
            </a:r>
          </a:p>
          <a:p>
            <a:endParaRPr lang="x-none" sz="2400" dirty="0" smtClean="0"/>
          </a:p>
          <a:p>
            <a:r>
              <a:rPr lang="x-none" sz="2000" dirty="0" smtClean="0"/>
              <a:t>Negarle medicamentos para el manejo del dolor durante el procedimiento de aborto</a:t>
            </a:r>
          </a:p>
          <a:p>
            <a:r>
              <a:rPr lang="x-none" sz="2000" dirty="0" smtClean="0"/>
              <a:t>Cobrar tarifas más altas o exigir ‘favores’ sexuales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x-none" sz="2400" i="1" u="sng" dirty="0" smtClean="0"/>
              <a:t>¿Casadas sin hijos?</a:t>
            </a:r>
            <a:r>
              <a:rPr lang="x-none" sz="2400" dirty="0" smtClean="0"/>
              <a:t> </a:t>
            </a:r>
          </a:p>
          <a:p>
            <a:pPr marL="0" indent="0">
              <a:buNone/>
            </a:pPr>
            <a:r>
              <a:rPr lang="x-none" sz="2400" dirty="0" smtClean="0"/>
              <a:t>Las y los profesionales de la salud que creen que las mujeres casadas deben continuar con el embarazo, podrían: </a:t>
            </a:r>
          </a:p>
          <a:p>
            <a:pPr marL="0" indent="0">
              <a:buNone/>
            </a:pPr>
            <a:endParaRPr lang="x-none" sz="2400" dirty="0" smtClean="0"/>
          </a:p>
          <a:p>
            <a:r>
              <a:rPr lang="x-none" sz="2000" dirty="0" smtClean="0"/>
              <a:t>Negarse a proporcionar servicios de aborto</a:t>
            </a:r>
          </a:p>
          <a:p>
            <a:r>
              <a:rPr lang="x-none" sz="2000" dirty="0" smtClean="0"/>
              <a:t>Violar la privacidad y confidencialidad de las mujeres, y exigir el consentimiento del cónyuge primero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83616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52600"/>
            <a:ext cx="4724400" cy="3581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4038600" cy="3810000"/>
          </a:xfrm>
        </p:spPr>
        <p:txBody>
          <a:bodyPr/>
          <a:lstStyle/>
          <a:p>
            <a:pPr marL="0" indent="0">
              <a:buNone/>
            </a:pPr>
            <a:r>
              <a:rPr lang="x-none" sz="2400" dirty="0" smtClean="0"/>
              <a:t>Los programas de aborto seguro deben:</a:t>
            </a:r>
            <a:endParaRPr lang="x-none" dirty="0" smtClean="0"/>
          </a:p>
          <a:p>
            <a:pPr marL="788670" lvl="1" indent="-514350">
              <a:buFont typeface="+mj-lt"/>
              <a:buAutoNum type="romanUcPeriod"/>
            </a:pPr>
            <a:r>
              <a:rPr lang="x-none" sz="2000" dirty="0" smtClean="0"/>
              <a:t>Examinar críticamente las normas de género</a:t>
            </a:r>
          </a:p>
          <a:p>
            <a:pPr marL="788670" lvl="1" indent="-514350">
              <a:buFont typeface="+mj-lt"/>
              <a:buAutoNum type="romanUcPeriod"/>
            </a:pPr>
            <a:r>
              <a:rPr lang="x-none" sz="2000" dirty="0" smtClean="0"/>
              <a:t>Procurar fortalecer las normas equitativas</a:t>
            </a:r>
          </a:p>
          <a:p>
            <a:pPr marL="788670" lvl="1" indent="-514350">
              <a:buFont typeface="+mj-lt"/>
              <a:buAutoNum type="romanUcPeriod"/>
            </a:pPr>
            <a:r>
              <a:rPr lang="x-none" sz="2000" dirty="0" smtClean="0"/>
              <a:t>Cuestionar la discriminación por género o crear mayor conciencia al respecto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51255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Aborto como asunto de hombres</a:t>
            </a:r>
            <a:endParaRPr lang="x-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 smtClean="0"/>
              <a:t>Actividad 2.C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6556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600" dirty="0" smtClean="0"/>
              <a:t>Aborto en la vida de los hombres</a:t>
            </a:r>
            <a:endParaRPr lang="x-none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3"/>
          <a:stretch/>
        </p:blipFill>
        <p:spPr>
          <a:xfrm>
            <a:off x="457200" y="2065647"/>
            <a:ext cx="4038600" cy="3310699"/>
          </a:xfrm>
          <a:ln>
            <a:solidFill>
              <a:srgbClr val="000000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334256"/>
          </a:xfrm>
        </p:spPr>
        <p:txBody>
          <a:bodyPr/>
          <a:lstStyle/>
          <a:p>
            <a:r>
              <a:rPr lang="x-none" sz="2600" dirty="0" smtClean="0"/>
              <a:t>Los hombres experimentan el aborto en su: </a:t>
            </a:r>
          </a:p>
          <a:p>
            <a:pPr lvl="1"/>
            <a:r>
              <a:rPr lang="x-none" sz="2200" i="1" u="sng" dirty="0"/>
              <a:t>v</a:t>
            </a:r>
            <a:r>
              <a:rPr lang="x-none" sz="2200" i="1" u="sng" dirty="0" smtClean="0"/>
              <a:t>ida personal</a:t>
            </a:r>
            <a:r>
              <a:rPr lang="x-none" sz="2200" i="1" dirty="0" smtClean="0"/>
              <a:t> </a:t>
            </a:r>
            <a:r>
              <a:rPr lang="x-none" sz="2200" dirty="0" smtClean="0"/>
              <a:t>como</a:t>
            </a:r>
            <a:r>
              <a:rPr lang="x-none" sz="2200" i="1" dirty="0" smtClean="0"/>
              <a:t> </a:t>
            </a:r>
            <a:r>
              <a:rPr lang="x-none" sz="2200" dirty="0" smtClean="0"/>
              <a:t>parejas, padres, hijos y amigos</a:t>
            </a:r>
          </a:p>
          <a:p>
            <a:pPr lvl="1"/>
            <a:r>
              <a:rPr lang="x-none" sz="2200" i="1" u="sng" dirty="0"/>
              <a:t>v</a:t>
            </a:r>
            <a:r>
              <a:rPr lang="x-none" sz="2200" i="1" u="sng" dirty="0" smtClean="0"/>
              <a:t>ida profesional</a:t>
            </a:r>
            <a:r>
              <a:rPr lang="x-none" sz="2200" dirty="0" smtClean="0"/>
              <a:t> como formuladores de políticas, abogados, jueces y profesionales de la salud</a:t>
            </a:r>
            <a:endParaRPr lang="x-none" sz="2200" dirty="0"/>
          </a:p>
        </p:txBody>
      </p:sp>
    </p:spTree>
    <p:extLst>
      <p:ext uri="{BB962C8B-B14F-4D97-AF65-F5344CB8AC3E}">
        <p14:creationId xmlns:p14="http://schemas.microsoft.com/office/powerpoint/2010/main" val="402279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¡Los hombres importan!</a:t>
            </a:r>
            <a:endParaRPr lang="x-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x-none" dirty="0" smtClean="0"/>
              <a:t>Los hombres pueden apoyar a las mujeres en su toma y puesta en práctica de decisiones sobre salud reproductiva:</a:t>
            </a:r>
          </a:p>
          <a:p>
            <a:pPr marL="0" indent="0">
              <a:buNone/>
            </a:pPr>
            <a:endParaRPr lang="x-none" dirty="0" smtClean="0"/>
          </a:p>
          <a:p>
            <a:pPr marL="788670" lvl="1" indent="-514350">
              <a:buFont typeface="+mj-lt"/>
              <a:buAutoNum type="romanUcPeriod"/>
            </a:pPr>
            <a:r>
              <a:rPr lang="x-none" i="1" u="sng" dirty="0" smtClean="0"/>
              <a:t>Conocer </a:t>
            </a:r>
            <a:r>
              <a:rPr lang="x-none" dirty="0" smtClean="0"/>
              <a:t>cómo la discriminación y desigualdad de género contribuyen al embarazo no intencional y el aborto inseguro</a:t>
            </a:r>
          </a:p>
          <a:p>
            <a:pPr marL="788670" lvl="1" indent="-514350">
              <a:buFont typeface="+mj-lt"/>
              <a:buAutoNum type="romanUcPeriod"/>
            </a:pPr>
            <a:r>
              <a:rPr lang="x-none" i="1" u="sng" dirty="0" smtClean="0"/>
              <a:t>Explorar</a:t>
            </a:r>
            <a:r>
              <a:rPr lang="x-none" dirty="0" smtClean="0"/>
              <a:t> cómo sus valores, creencias y prácticas personales afectan la salud reproductiva de las mujeres </a:t>
            </a:r>
          </a:p>
          <a:p>
            <a:pPr marL="788670" lvl="1" indent="-514350">
              <a:buFont typeface="+mj-lt"/>
              <a:buAutoNum type="romanUcPeriod"/>
            </a:pPr>
            <a:r>
              <a:rPr lang="x-none" i="1" u="sng" dirty="0" smtClean="0"/>
              <a:t>Asumir responsabilidad</a:t>
            </a:r>
            <a:r>
              <a:rPr lang="x-none" dirty="0" smtClean="0"/>
              <a:t> viviendo en relaciones saludables y mutuamente respetuosas</a:t>
            </a:r>
          </a:p>
          <a:p>
            <a:pPr marL="788670" lvl="1" indent="-514350">
              <a:buFont typeface="+mj-lt"/>
              <a:buAutoNum type="romanUcPeriod"/>
            </a:pPr>
            <a:r>
              <a:rPr lang="x-none" i="1" u="sng" dirty="0" smtClean="0"/>
              <a:t>Hablar</a:t>
            </a:r>
            <a:r>
              <a:rPr lang="x-none" dirty="0" smtClean="0"/>
              <a:t> con miembros de la familia y amistades acerca de las opciones reproductivas, y abogar por mejor acceso a servicios seguros </a:t>
            </a:r>
          </a:p>
          <a:p>
            <a:pPr marL="788670" lvl="1" indent="-514350">
              <a:buFont typeface="+mj-lt"/>
              <a:buAutoNum type="romanUcPeriod"/>
            </a:pPr>
            <a:r>
              <a:rPr lang="x-none" i="1" u="sng" dirty="0" smtClean="0"/>
              <a:t>Apoyar </a:t>
            </a:r>
            <a:r>
              <a:rPr lang="x-none" dirty="0" smtClean="0"/>
              <a:t>a las mujeres que necesitan ayuda para obtener servicios seguros, incluidos los servicios de aborto y anticoncepción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4957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">
            <a:hlinkClick r:id="rId3"/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89300" y="1885950"/>
            <a:ext cx="5080000" cy="33909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x-none" sz="2200" dirty="0" smtClean="0"/>
              <a:t>Muchos hombres brindan apoyo comprensivo, que a veces les cambia la vida, a las mujeres que buscan servicios de aborto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1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000000"/>
                </a:solidFill>
              </a:rPr>
              <a:t>Módulo 2: mensajes clave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x-none" sz="2300" dirty="0" smtClean="0"/>
              <a:t>Los derechos humanos son prerrogativas y protecciones básicas a las cuales todas las personas tienen derecho. Los derechos sexuales y reproductivos son derechos relacionados con el ejercicio y la expresión de la sexualidad y reproducción.</a:t>
            </a:r>
          </a:p>
          <a:p>
            <a:r>
              <a:rPr lang="x-none" sz="2300" dirty="0" smtClean="0"/>
              <a:t>El acceso a los servicios de aborto seguro protege varios de estos derechos. Por ejemplo: la libertad y seguridad de la persona, no discriminación, salud y si tener o no hijos y cuándo tenerlos</a:t>
            </a:r>
          </a:p>
          <a:p>
            <a:r>
              <a:rPr lang="x-none" sz="2300" dirty="0" smtClean="0"/>
              <a:t>La discriminación de género contribuye al embarazo no intencional, restringe la toma de decisiones autónoma de la mujer y limita el acceso a los servicios de aborto seguro </a:t>
            </a:r>
          </a:p>
          <a:p>
            <a:r>
              <a:rPr lang="x-none" sz="2300" dirty="0" smtClean="0"/>
              <a:t>Los hombres pueden asumir responsabilidad en sus relaciones, y abogar por que las mujeres tengan opciones en salud reproductiva en sus comunidades y más allá </a:t>
            </a:r>
          </a:p>
        </p:txBody>
      </p:sp>
    </p:spTree>
    <p:extLst>
      <p:ext uri="{BB962C8B-B14F-4D97-AF65-F5344CB8AC3E}">
        <p14:creationId xmlns:p14="http://schemas.microsoft.com/office/powerpoint/2010/main" val="77458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Módulo 2: objetivos de aprendizaje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 smtClean="0"/>
              <a:t>Expresar cómo los derechos humanos apoyan el acceso a los servicios de aborto seguro</a:t>
            </a:r>
          </a:p>
          <a:p>
            <a:pPr lvl="0"/>
            <a:r>
              <a:rPr lang="x-none" dirty="0" smtClean="0"/>
              <a:t>Describir la relación entre discriminación de género y aborto</a:t>
            </a:r>
          </a:p>
          <a:p>
            <a:pPr lvl="0"/>
            <a:r>
              <a:rPr lang="x-none" dirty="0" smtClean="0"/>
              <a:t>Explicar cómo los hombres pueden afectar las experiencias de las mujeres con el aborto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6149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Referencias bibliográficas 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828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x-none" sz="2600" dirty="0" smtClean="0"/>
              <a:t>Todas las citas y recursos mencionados en esta presentación aparecen en las referencias bibliográficas de </a:t>
            </a:r>
            <a:r>
              <a:rPr lang="x-none" sz="2600" i="1" dirty="0" smtClean="0"/>
              <a:t>Jóvenes por el aborto seguro: guía de capacitación </a:t>
            </a:r>
            <a:r>
              <a:rPr lang="x-none" sz="2600" i="1" smtClean="0"/>
              <a:t>para profesionales </a:t>
            </a:r>
            <a:r>
              <a:rPr lang="x-none" sz="2600" i="1" dirty="0" smtClean="0"/>
              <a:t>de la salud en formación.</a:t>
            </a:r>
            <a:endParaRPr lang="x-none" sz="2600" dirty="0"/>
          </a:p>
        </p:txBody>
      </p:sp>
    </p:spTree>
    <p:extLst>
      <p:ext uri="{BB962C8B-B14F-4D97-AF65-F5344CB8AC3E}">
        <p14:creationId xmlns:p14="http://schemas.microsoft.com/office/powerpoint/2010/main" val="286546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Módulo 2: actividades 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2.A: </a:t>
            </a:r>
            <a:r>
              <a:rPr lang="x-none" dirty="0" smtClean="0"/>
              <a:t>Acceso negado, derechos humanos y aborto</a:t>
            </a:r>
          </a:p>
          <a:p>
            <a:r>
              <a:rPr lang="x-none" dirty="0" smtClean="0"/>
              <a:t>2.B: Género y aborto</a:t>
            </a:r>
          </a:p>
          <a:p>
            <a:r>
              <a:rPr lang="x-none" dirty="0" smtClean="0"/>
              <a:t>2.C: Aborto como asunto de hombres</a:t>
            </a:r>
          </a:p>
          <a:p>
            <a:r>
              <a:rPr lang="x-none" dirty="0" smtClean="0"/>
              <a:t>AVTA 2: ¿Por qué murió ella? </a:t>
            </a:r>
          </a:p>
          <a:p>
            <a:pPr marL="0" indent="0">
              <a:buNone/>
            </a:pPr>
            <a:endParaRPr lang="x-none" dirty="0" smtClean="0"/>
          </a:p>
          <a:p>
            <a:pPr marL="0" indent="0" algn="r">
              <a:buNone/>
            </a:pPr>
            <a:r>
              <a:rPr lang="x-none" i="1" dirty="0" smtClean="0"/>
              <a:t>Total: 3 horas y 15 min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8317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Acceso negado: derechos humanos y aborto</a:t>
            </a:r>
            <a:endParaRPr lang="x-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 smtClean="0"/>
              <a:t>Actividad 2.A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1543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¿Qué son los derechos humanos?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62856"/>
          </a:xfrm>
        </p:spPr>
        <p:txBody>
          <a:bodyPr>
            <a:normAutofit lnSpcReduction="10000"/>
          </a:bodyPr>
          <a:lstStyle/>
          <a:p>
            <a:r>
              <a:rPr lang="x-none" sz="2600" i="1" u="sng" dirty="0" smtClean="0"/>
              <a:t>Prerrogativas</a:t>
            </a:r>
            <a:r>
              <a:rPr lang="x-none" sz="2600" dirty="0" smtClean="0"/>
              <a:t> y </a:t>
            </a:r>
            <a:r>
              <a:rPr lang="x-none" sz="2600" i="1" u="sng" dirty="0" smtClean="0"/>
              <a:t>protecciones</a:t>
            </a:r>
            <a:r>
              <a:rPr lang="x-none" sz="2600" dirty="0" smtClean="0"/>
              <a:t> básicas inherentes a todos los seres humanos</a:t>
            </a:r>
          </a:p>
          <a:p>
            <a:r>
              <a:rPr lang="x-none" sz="2600" i="1" u="sng" dirty="0" smtClean="0"/>
              <a:t>Obligaciones</a:t>
            </a:r>
            <a:r>
              <a:rPr lang="x-none" sz="2600" dirty="0" smtClean="0"/>
              <a:t> que los Estados deben garantizar</a:t>
            </a:r>
          </a:p>
          <a:p>
            <a:r>
              <a:rPr lang="x-none" sz="2600" i="1" u="sng" dirty="0" smtClean="0"/>
              <a:t>Guías</a:t>
            </a:r>
            <a:r>
              <a:rPr lang="x-none" sz="2600" dirty="0" smtClean="0"/>
              <a:t> sobre cómo vivir en formas que sean justas y respetuosas para todas las personas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 descr="Group of Bolivian women, four women and a baby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0" y="1837690"/>
            <a:ext cx="2926080" cy="43891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746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Principios de los derechos humanos</a:t>
            </a:r>
            <a:endParaRPr lang="x-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36830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097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Violaciones de los derechos humanos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Los derechos humanos a menudo son violados por los Estados y amenazados por instituciones y personas</a:t>
            </a:r>
          </a:p>
          <a:p>
            <a:r>
              <a:rPr lang="x-none" dirty="0" smtClean="0"/>
              <a:t>Las personas pueden presentar casos de violaciones ante el </a:t>
            </a:r>
            <a:r>
              <a:rPr lang="x-none" i="1" u="sng" dirty="0" smtClean="0"/>
              <a:t>sistema nacional de justicia</a:t>
            </a:r>
          </a:p>
          <a:p>
            <a:r>
              <a:rPr lang="x-none" dirty="0" smtClean="0"/>
              <a:t>Si el sistema nacional de justicia no trata el caso, quizás sea posible presentarlo ante una </a:t>
            </a:r>
            <a:r>
              <a:rPr lang="x-none" i="1" u="sng" dirty="0" smtClean="0"/>
              <a:t>corte regional</a:t>
            </a:r>
            <a:r>
              <a:rPr lang="x-none" dirty="0" smtClean="0"/>
              <a:t>:</a:t>
            </a:r>
          </a:p>
          <a:p>
            <a:pPr lvl="1"/>
            <a:r>
              <a:rPr lang="x-none" dirty="0" smtClean="0"/>
              <a:t>Corte Africana de Derechos Humanos</a:t>
            </a:r>
          </a:p>
          <a:p>
            <a:pPr lvl="1"/>
            <a:r>
              <a:rPr lang="x-none" dirty="0" smtClean="0"/>
              <a:t>Corte Europea de Derechos Humanos</a:t>
            </a:r>
          </a:p>
          <a:p>
            <a:pPr lvl="1"/>
            <a:r>
              <a:rPr lang="x-none" dirty="0" smtClean="0"/>
              <a:t>Corte Interamericana de Derechos Humanos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7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x-none" sz="3400" dirty="0" smtClean="0"/>
              <a:t>¿Qué son los derechos sexuales y reproductivos?</a:t>
            </a:r>
            <a:endParaRPr lang="x-none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2971800"/>
          </a:xfrm>
        </p:spPr>
        <p:txBody>
          <a:bodyPr>
            <a:normAutofit/>
          </a:bodyPr>
          <a:lstStyle/>
          <a:p>
            <a:r>
              <a:rPr lang="x-none" sz="2600" dirty="0" smtClean="0"/>
              <a:t>Prerrogativas y protecciones relacionadas con el ejercicio y la expresión de la sexualidad y reproducción humana</a:t>
            </a:r>
            <a:endParaRPr lang="x-none" sz="2600" dirty="0"/>
          </a:p>
        </p:txBody>
      </p:sp>
      <p:pic>
        <p:nvPicPr>
          <p:cNvPr id="8" name="Content Placeholder 7" descr="Nicaraguan woman and child at protest, 2/3">
            <a:hlinkClick r:id="rId3"/>
          </p:cNvPr>
          <p:cNvPicPr>
            <a:picLocks noGrp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r="1860"/>
          <a:stretch/>
        </p:blipFill>
        <p:spPr bwMode="auto">
          <a:xfrm>
            <a:off x="4648200" y="1950669"/>
            <a:ext cx="4495800" cy="416316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65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YTG - Module 2">
      <a:dk1>
        <a:srgbClr val="000000"/>
      </a:dk1>
      <a:lt1>
        <a:sysClr val="window" lastClr="FFFFFF"/>
      </a:lt1>
      <a:dk2>
        <a:srgbClr val="F47B20"/>
      </a:dk2>
      <a:lt2>
        <a:srgbClr val="FFFFFF"/>
      </a:lt2>
      <a:accent1>
        <a:srgbClr val="F68A33"/>
      </a:accent1>
      <a:accent2>
        <a:srgbClr val="EC098D"/>
      </a:accent2>
      <a:accent3>
        <a:srgbClr val="000000"/>
      </a:accent3>
      <a:accent4>
        <a:srgbClr val="560C70"/>
      </a:accent4>
      <a:accent5>
        <a:srgbClr val="F47B20"/>
      </a:accent5>
      <a:accent6>
        <a:srgbClr val="F8971D"/>
      </a:accent6>
      <a:hlink>
        <a:srgbClr val="EC098D"/>
      </a:hlink>
      <a:folHlink>
        <a:srgbClr val="7C6D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77197C3BE1D840893D879A672435E9" ma:contentTypeVersion="3" ma:contentTypeDescription="Create a new document." ma:contentTypeScope="" ma:versionID="6233250528ae30d166f58e40f21fc91e">
  <xsd:schema xmlns:xsd="http://www.w3.org/2001/XMLSchema" xmlns:xs="http://www.w3.org/2001/XMLSchema" xmlns:p="http://schemas.microsoft.com/office/2006/metadata/properties" xmlns:ns2="5672dcdf-8678-4a1d-8073-e7aa54413e2d" targetNamespace="http://schemas.microsoft.com/office/2006/metadata/properties" ma:root="true" ma:fieldsID="7005e817f6ee3ab479104c18a97a5609" ns2:_="">
    <xsd:import namespace="5672dcdf-8678-4a1d-8073-e7aa54413e2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2dcdf-8678-4a1d-8073-e7aa54413e2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672dcdf-8678-4a1d-8073-e7aa54413e2d">HE3NP6AYHE2N-143-11231</_dlc_DocId>
    <_dlc_DocIdUrl xmlns="5672dcdf-8678-4a1d-8073-e7aa54413e2d">
      <Url>https://luna.ipas.org/Communications/_layouts/DocIdRedir.aspx?ID=HE3NP6AYHE2N-143-11231</Url>
      <Description>HE3NP6AYHE2N-143-11231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3A41C93-993C-4682-9E20-10322DCDF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2dcdf-8678-4a1d-8073-e7aa54413e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C4BF51-C675-49AC-8DAC-C14A1305D8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5C559D-483F-4D84-ABEC-77EF41E66E66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5672dcdf-8678-4a1d-8073-e7aa54413e2d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CD2BCBF7-AD41-4A5F-BDEB-237AFB2B0B1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4529</TotalTime>
  <Words>4005</Words>
  <Application>Microsoft Macintosh PowerPoint</Application>
  <PresentationFormat>On-screen Show (4:3)</PresentationFormat>
  <Paragraphs>220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Jóvenes por el aborto seguro</vt:lpstr>
      <vt:lpstr>Derechos humanos, género y aborto</vt:lpstr>
      <vt:lpstr>Módulo 2: objetivos de aprendizaje</vt:lpstr>
      <vt:lpstr>Módulo 2: actividades </vt:lpstr>
      <vt:lpstr>Acceso negado: derechos humanos y aborto</vt:lpstr>
      <vt:lpstr>¿Qué son los derechos humanos?</vt:lpstr>
      <vt:lpstr>Principios de los derechos humanos</vt:lpstr>
      <vt:lpstr>Violaciones de los derechos humanos</vt:lpstr>
      <vt:lpstr>¿Qué son los derechos sexuales y reproductivos?</vt:lpstr>
      <vt:lpstr>¿El derecho al aborto? </vt:lpstr>
      <vt:lpstr>Aborto en los acuerdos internacionales</vt:lpstr>
      <vt:lpstr>PowerPoint Presentation</vt:lpstr>
      <vt:lpstr>Protecciones para adolescentes</vt:lpstr>
      <vt:lpstr>El marco de justicia reproductiva</vt:lpstr>
      <vt:lpstr>Cómo aplicar el marco de ‘JR’</vt:lpstr>
      <vt:lpstr>Género y aborto</vt:lpstr>
      <vt:lpstr>Introducción al género</vt:lpstr>
      <vt:lpstr>PowerPoint Presentation</vt:lpstr>
      <vt:lpstr>Género y embarazo no intencional</vt:lpstr>
      <vt:lpstr>Ideal social de la condición de mujer</vt:lpstr>
      <vt:lpstr>Género y toma de decisiones sobre el aborto</vt:lpstr>
      <vt:lpstr>Género y acceso a servicios seguros</vt:lpstr>
      <vt:lpstr>Género y calidad de la atención</vt:lpstr>
      <vt:lpstr>PowerPoint Presentation</vt:lpstr>
      <vt:lpstr>Aborto como asunto de hombres</vt:lpstr>
      <vt:lpstr>Aborto en la vida de los hombres</vt:lpstr>
      <vt:lpstr>¡Los hombres importan!</vt:lpstr>
      <vt:lpstr>PowerPoint Presentation</vt:lpstr>
      <vt:lpstr>Módulo 2: mensajes clave</vt:lpstr>
      <vt:lpstr>Referencias bibliográficas </vt:lpstr>
    </vt:vector>
  </TitlesOfParts>
  <Company>Ipas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Clarity</dc:title>
  <dc:creator>Nicole Crews</dc:creator>
  <cp:lastModifiedBy>Kristin Swanson</cp:lastModifiedBy>
  <cp:revision>566</cp:revision>
  <dcterms:created xsi:type="dcterms:W3CDTF">2012-10-24T16:37:07Z</dcterms:created>
  <dcterms:modified xsi:type="dcterms:W3CDTF">2015-05-29T19:58:32Z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0x010100B977197C3BE1D840893D879A672435E9</vt:lpwstr>
  </property>
  <property fmtid="{D5CDD505-2E9C-101B-9397-08002B2CF9AE}" pid="3" name="_dlc_DocIdItemGuid">
    <vt:lpwstr>8a25a1ea-a7c3-4392-8b7b-05693d3e0b33</vt:lpwstr>
  </property>
  <property fmtid="{D5CDD505-2E9C-101B-9397-08002B2CF9AE}" pid="4" name="Color Palette">
    <vt:lpwstr>2013 Version</vt:lpwstr>
  </property>
</Properties>
</file>