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5"/>
  </p:sldMasterIdLst>
  <p:notesMasterIdLst>
    <p:notesMasterId r:id="rId27"/>
  </p:notesMasterIdLst>
  <p:sldIdLst>
    <p:sldId id="256" r:id="rId6"/>
    <p:sldId id="257" r:id="rId7"/>
    <p:sldId id="342" r:id="rId8"/>
    <p:sldId id="282" r:id="rId9"/>
    <p:sldId id="259" r:id="rId10"/>
    <p:sldId id="273" r:id="rId11"/>
    <p:sldId id="272" r:id="rId12"/>
    <p:sldId id="271" r:id="rId13"/>
    <p:sldId id="378" r:id="rId14"/>
    <p:sldId id="380" r:id="rId15"/>
    <p:sldId id="381" r:id="rId16"/>
    <p:sldId id="406" r:id="rId17"/>
    <p:sldId id="407" r:id="rId18"/>
    <p:sldId id="313" r:id="rId19"/>
    <p:sldId id="312" r:id="rId20"/>
    <p:sldId id="314" r:id="rId21"/>
    <p:sldId id="408" r:id="rId22"/>
    <p:sldId id="401" r:id="rId23"/>
    <p:sldId id="315" r:id="rId24"/>
    <p:sldId id="310" r:id="rId25"/>
    <p:sldId id="26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30" autoAdjust="0"/>
  </p:normalViewPr>
  <p:slideViewPr>
    <p:cSldViewPr>
      <p:cViewPr varScale="1">
        <p:scale>
          <a:sx n="139" d="100"/>
          <a:sy n="139" d="100"/>
        </p:scale>
        <p:origin x="-1264"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x-none" noProof="0" dirty="0" smtClean="0"/>
              <a:t>Tasa</a:t>
            </a:r>
            <a:r>
              <a:rPr lang="x-none" baseline="0" noProof="0" dirty="0" smtClean="0"/>
              <a:t> de m</a:t>
            </a:r>
            <a:r>
              <a:rPr lang="x-none" noProof="0" dirty="0" smtClean="0"/>
              <a:t>ortalidad por cada 100,000</a:t>
            </a:r>
            <a:r>
              <a:rPr lang="x-none" baseline="0" noProof="0" dirty="0" smtClean="0"/>
              <a:t> abortos/nacimientos</a:t>
            </a:r>
            <a:endParaRPr lang="x-none" noProof="0" dirty="0"/>
          </a:p>
        </c:rich>
      </c:tx>
      <c:layout/>
      <c:overlay val="0"/>
    </c:title>
    <c:autoTitleDeleted val="0"/>
    <c:plotArea>
      <c:layout/>
      <c:barChart>
        <c:barDir val="col"/>
        <c:grouping val="stacked"/>
        <c:varyColors val="0"/>
        <c:ser>
          <c:idx val="0"/>
          <c:order val="0"/>
          <c:tx>
            <c:strRef>
              <c:f>Sheet1!$B$1</c:f>
              <c:strCache>
                <c:ptCount val="1"/>
                <c:pt idx="0">
                  <c:v>Mortality rate per 100,000 (U.S. data)</c:v>
                </c:pt>
              </c:strCache>
            </c:strRef>
          </c:tx>
          <c:invertIfNegative val="0"/>
          <c:cat>
            <c:strRef>
              <c:f>Sheet1!$A$2:$A$3</c:f>
              <c:strCache>
                <c:ptCount val="2"/>
                <c:pt idx="0">
                  <c:v>Safe abortion</c:v>
                </c:pt>
                <c:pt idx="1">
                  <c:v>Childbirth</c:v>
                </c:pt>
              </c:strCache>
            </c:strRef>
          </c:cat>
          <c:val>
            <c:numRef>
              <c:f>Sheet1!$B$2:$B$3</c:f>
              <c:numCache>
                <c:formatCode>General</c:formatCode>
                <c:ptCount val="2"/>
                <c:pt idx="0">
                  <c:v>0.6</c:v>
                </c:pt>
                <c:pt idx="1">
                  <c:v>17.8</c:v>
                </c:pt>
              </c:numCache>
            </c:numRef>
          </c:val>
        </c:ser>
        <c:dLbls>
          <c:showLegendKey val="0"/>
          <c:showVal val="0"/>
          <c:showCatName val="0"/>
          <c:showSerName val="0"/>
          <c:showPercent val="0"/>
          <c:showBubbleSize val="0"/>
        </c:dLbls>
        <c:gapWidth val="150"/>
        <c:overlap val="100"/>
        <c:axId val="2075001560"/>
        <c:axId val="-2086181736"/>
      </c:barChart>
      <c:catAx>
        <c:axId val="2075001560"/>
        <c:scaling>
          <c:orientation val="minMax"/>
        </c:scaling>
        <c:delete val="0"/>
        <c:axPos val="b"/>
        <c:numFmt formatCode="General" sourceLinked="1"/>
        <c:majorTickMark val="out"/>
        <c:minorTickMark val="none"/>
        <c:tickLblPos val="nextTo"/>
        <c:crossAx val="-2086181736"/>
        <c:crosses val="autoZero"/>
        <c:auto val="1"/>
        <c:lblAlgn val="ctr"/>
        <c:lblOffset val="100"/>
        <c:noMultiLvlLbl val="0"/>
      </c:catAx>
      <c:valAx>
        <c:axId val="-2086181736"/>
        <c:scaling>
          <c:orientation val="minMax"/>
        </c:scaling>
        <c:delete val="0"/>
        <c:axPos val="l"/>
        <c:majorGridlines/>
        <c:numFmt formatCode="General" sourceLinked="1"/>
        <c:majorTickMark val="out"/>
        <c:minorTickMark val="none"/>
        <c:tickLblPos val="nextTo"/>
        <c:crossAx val="20750015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x-none" noProof="0" dirty="0" smtClean="0"/>
              <a:t>Tasa</a:t>
            </a:r>
            <a:r>
              <a:rPr lang="x-none" baseline="0" noProof="0" dirty="0" smtClean="0"/>
              <a:t> de m</a:t>
            </a:r>
            <a:r>
              <a:rPr lang="x-none" noProof="0" dirty="0" smtClean="0"/>
              <a:t>ortalidad por cada 100,000 abortos inseguros</a:t>
            </a:r>
            <a:endParaRPr lang="x-none" noProof="0" dirty="0"/>
          </a:p>
        </c:rich>
      </c:tx>
      <c:layout/>
      <c:overlay val="0"/>
    </c:title>
    <c:autoTitleDeleted val="0"/>
    <c:plotArea>
      <c:layout/>
      <c:barChart>
        <c:barDir val="col"/>
        <c:grouping val="stacked"/>
        <c:varyColors val="0"/>
        <c:ser>
          <c:idx val="0"/>
          <c:order val="0"/>
          <c:tx>
            <c:strRef>
              <c:f>Sheet1!$B$1</c:f>
              <c:strCache>
                <c:ptCount val="1"/>
                <c:pt idx="0">
                  <c:v>Mortality rate per 100,000 unsafe abortions</c:v>
                </c:pt>
              </c:strCache>
            </c:strRef>
          </c:tx>
          <c:invertIfNegative val="0"/>
          <c:cat>
            <c:strRef>
              <c:f>Sheet1!$A$2:$A$3</c:f>
              <c:strCache>
                <c:ptCount val="2"/>
                <c:pt idx="0">
                  <c:v>Global</c:v>
                </c:pt>
                <c:pt idx="1">
                  <c:v>Sub-Saharan Africa</c:v>
                </c:pt>
              </c:strCache>
            </c:strRef>
          </c:cat>
          <c:val>
            <c:numRef>
              <c:f>Sheet1!$B$2:$B$3</c:f>
              <c:numCache>
                <c:formatCode>General</c:formatCode>
                <c:ptCount val="2"/>
                <c:pt idx="0">
                  <c:v>220.0</c:v>
                </c:pt>
                <c:pt idx="1">
                  <c:v>520.0</c:v>
                </c:pt>
              </c:numCache>
            </c:numRef>
          </c:val>
        </c:ser>
        <c:dLbls>
          <c:showLegendKey val="0"/>
          <c:showVal val="0"/>
          <c:showCatName val="0"/>
          <c:showSerName val="0"/>
          <c:showPercent val="0"/>
          <c:showBubbleSize val="0"/>
        </c:dLbls>
        <c:gapWidth val="150"/>
        <c:overlap val="100"/>
        <c:axId val="2075770616"/>
        <c:axId val="2075769240"/>
      </c:barChart>
      <c:catAx>
        <c:axId val="2075770616"/>
        <c:scaling>
          <c:orientation val="minMax"/>
        </c:scaling>
        <c:delete val="0"/>
        <c:axPos val="b"/>
        <c:numFmt formatCode="General" sourceLinked="0"/>
        <c:majorTickMark val="out"/>
        <c:minorTickMark val="none"/>
        <c:tickLblPos val="nextTo"/>
        <c:crossAx val="2075769240"/>
        <c:crosses val="autoZero"/>
        <c:auto val="1"/>
        <c:lblAlgn val="ctr"/>
        <c:lblOffset val="100"/>
        <c:noMultiLvlLbl val="0"/>
      </c:catAx>
      <c:valAx>
        <c:axId val="2075769240"/>
        <c:scaling>
          <c:orientation val="minMax"/>
        </c:scaling>
        <c:delete val="0"/>
        <c:axPos val="l"/>
        <c:majorGridlines/>
        <c:numFmt formatCode="General" sourceLinked="1"/>
        <c:majorTickMark val="out"/>
        <c:minorTickMark val="none"/>
        <c:tickLblPos val="nextTo"/>
        <c:crossAx val="207577061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E01019-4D50-4B2E-A59B-65C8B1A452D5}" type="doc">
      <dgm:prSet loTypeId="urn:microsoft.com/office/officeart/2005/8/layout/venn2" loCatId="relationship" qsTypeId="urn:microsoft.com/office/officeart/2005/8/quickstyle/simple3" qsCatId="simple" csTypeId="urn:microsoft.com/office/officeart/2005/8/colors/accent1_2" csCatId="accent1" phldr="1"/>
      <dgm:spPr/>
      <dgm:t>
        <a:bodyPr/>
        <a:lstStyle/>
        <a:p>
          <a:endParaRPr lang="en-US"/>
        </a:p>
      </dgm:t>
    </dgm:pt>
    <dgm:pt modelId="{2B55E76F-AB56-471F-A75D-58C00E6A9416}">
      <dgm:prSet phldrT="[Text]" custT="1"/>
      <dgm:spPr/>
      <dgm:t>
        <a:bodyPr/>
        <a:lstStyle/>
        <a:p>
          <a:pPr algn="ctr"/>
          <a:r>
            <a:rPr lang="en-US" sz="1800" dirty="0" smtClean="0"/>
            <a:t>22 </a:t>
          </a:r>
          <a:r>
            <a:rPr lang="en-US" sz="1800" dirty="0" err="1" smtClean="0"/>
            <a:t>millones</a:t>
          </a:r>
          <a:r>
            <a:rPr lang="en-US" sz="1800" dirty="0" smtClean="0"/>
            <a:t> de </a:t>
          </a:r>
          <a:r>
            <a:rPr lang="en-US" sz="1800" dirty="0" err="1" smtClean="0"/>
            <a:t>abortos</a:t>
          </a:r>
          <a:r>
            <a:rPr lang="en-US" sz="1800" dirty="0" smtClean="0"/>
            <a:t> </a:t>
          </a:r>
          <a:r>
            <a:rPr lang="en-US" sz="1800" dirty="0" err="1" smtClean="0"/>
            <a:t>inseguros</a:t>
          </a:r>
          <a:endParaRPr lang="en-US" sz="1800" dirty="0"/>
        </a:p>
      </dgm:t>
    </dgm:pt>
    <dgm:pt modelId="{931D3F37-207B-413B-8B69-5458252D4114}" type="parTrans" cxnId="{6803E825-5477-4D9F-B940-89BA78BC9ADF}">
      <dgm:prSet/>
      <dgm:spPr/>
      <dgm:t>
        <a:bodyPr/>
        <a:lstStyle/>
        <a:p>
          <a:endParaRPr lang="en-US"/>
        </a:p>
      </dgm:t>
    </dgm:pt>
    <dgm:pt modelId="{45D65810-9E2E-449C-8789-CA34A1BAE95E}" type="sibTrans" cxnId="{6803E825-5477-4D9F-B940-89BA78BC9ADF}">
      <dgm:prSet/>
      <dgm:spPr/>
      <dgm:t>
        <a:bodyPr/>
        <a:lstStyle/>
        <a:p>
          <a:endParaRPr lang="en-US"/>
        </a:p>
      </dgm:t>
    </dgm:pt>
    <dgm:pt modelId="{18605A1E-23C4-41C6-B225-C501B7BF2B72}">
      <dgm:prSet phldrT="[Text]" custT="1"/>
      <dgm:spPr/>
      <dgm:t>
        <a:bodyPr/>
        <a:lstStyle/>
        <a:p>
          <a:r>
            <a:rPr lang="en-US" sz="1800" dirty="0" smtClean="0"/>
            <a:t>5 </a:t>
          </a:r>
          <a:r>
            <a:rPr lang="en-US" sz="1800" dirty="0" err="1" smtClean="0"/>
            <a:t>millones</a:t>
          </a:r>
          <a:r>
            <a:rPr lang="en-US" sz="1800" dirty="0" smtClean="0"/>
            <a:t> de </a:t>
          </a:r>
          <a:r>
            <a:rPr lang="en-US" sz="1800" dirty="0" err="1" smtClean="0"/>
            <a:t>discapacidades</a:t>
          </a:r>
          <a:endParaRPr lang="en-US" sz="1800" dirty="0"/>
        </a:p>
      </dgm:t>
    </dgm:pt>
    <dgm:pt modelId="{F3109B8A-84A2-4437-A5D5-0753BBE07F38}" type="parTrans" cxnId="{B0D10E95-1763-44B2-91C0-9710BCC2235F}">
      <dgm:prSet/>
      <dgm:spPr/>
      <dgm:t>
        <a:bodyPr/>
        <a:lstStyle/>
        <a:p>
          <a:endParaRPr lang="en-US"/>
        </a:p>
      </dgm:t>
    </dgm:pt>
    <dgm:pt modelId="{5627A8F2-F589-41DB-8D66-708FCA9C3B14}" type="sibTrans" cxnId="{B0D10E95-1763-44B2-91C0-9710BCC2235F}">
      <dgm:prSet/>
      <dgm:spPr/>
      <dgm:t>
        <a:bodyPr/>
        <a:lstStyle/>
        <a:p>
          <a:endParaRPr lang="en-US"/>
        </a:p>
      </dgm:t>
    </dgm:pt>
    <dgm:pt modelId="{CBA57F9B-D4E3-40B5-B975-D3814A6E886C}">
      <dgm:prSet phldrT="[Text]" custT="1"/>
      <dgm:spPr/>
      <dgm:t>
        <a:bodyPr/>
        <a:lstStyle/>
        <a:p>
          <a:r>
            <a:rPr lang="en-US" sz="1800" dirty="0" smtClean="0"/>
            <a:t>47,000 </a:t>
          </a:r>
          <a:r>
            <a:rPr lang="en-US" sz="1800" dirty="0" err="1" smtClean="0"/>
            <a:t>muertes</a:t>
          </a:r>
          <a:endParaRPr lang="en-US" sz="1800" dirty="0"/>
        </a:p>
      </dgm:t>
    </dgm:pt>
    <dgm:pt modelId="{274706B8-1B25-4A01-B765-5E6F7194D29D}" type="parTrans" cxnId="{3FCB86F8-CCA5-40E9-9866-E265295A006F}">
      <dgm:prSet/>
      <dgm:spPr/>
      <dgm:t>
        <a:bodyPr/>
        <a:lstStyle/>
        <a:p>
          <a:endParaRPr lang="en-US"/>
        </a:p>
      </dgm:t>
    </dgm:pt>
    <dgm:pt modelId="{020240B4-C5A2-4851-B033-E8D523DAF5CA}" type="sibTrans" cxnId="{3FCB86F8-CCA5-40E9-9866-E265295A006F}">
      <dgm:prSet/>
      <dgm:spPr/>
      <dgm:t>
        <a:bodyPr/>
        <a:lstStyle/>
        <a:p>
          <a:endParaRPr lang="en-US"/>
        </a:p>
      </dgm:t>
    </dgm:pt>
    <dgm:pt modelId="{FACF261A-0220-47D9-B3CB-CE50485BA351}" type="pres">
      <dgm:prSet presAssocID="{27E01019-4D50-4B2E-A59B-65C8B1A452D5}" presName="Name0" presStyleCnt="0">
        <dgm:presLayoutVars>
          <dgm:chMax val="7"/>
          <dgm:resizeHandles val="exact"/>
        </dgm:presLayoutVars>
      </dgm:prSet>
      <dgm:spPr/>
      <dgm:t>
        <a:bodyPr/>
        <a:lstStyle/>
        <a:p>
          <a:endParaRPr lang="en-US"/>
        </a:p>
      </dgm:t>
    </dgm:pt>
    <dgm:pt modelId="{E9F7DA3C-2EE8-4892-B51C-EC09070BEDEF}" type="pres">
      <dgm:prSet presAssocID="{27E01019-4D50-4B2E-A59B-65C8B1A452D5}" presName="comp1" presStyleCnt="0"/>
      <dgm:spPr/>
    </dgm:pt>
    <dgm:pt modelId="{4C74F6D1-693B-41DD-ACE5-77C94641D0FF}" type="pres">
      <dgm:prSet presAssocID="{27E01019-4D50-4B2E-A59B-65C8B1A452D5}" presName="circle1" presStyleLbl="node1" presStyleIdx="0" presStyleCnt="3"/>
      <dgm:spPr/>
      <dgm:t>
        <a:bodyPr/>
        <a:lstStyle/>
        <a:p>
          <a:endParaRPr lang="en-US"/>
        </a:p>
      </dgm:t>
    </dgm:pt>
    <dgm:pt modelId="{798A065A-E784-4E97-8291-180DAE0520A3}" type="pres">
      <dgm:prSet presAssocID="{27E01019-4D50-4B2E-A59B-65C8B1A452D5}" presName="c1text" presStyleLbl="node1" presStyleIdx="0" presStyleCnt="3">
        <dgm:presLayoutVars>
          <dgm:bulletEnabled val="1"/>
        </dgm:presLayoutVars>
      </dgm:prSet>
      <dgm:spPr/>
      <dgm:t>
        <a:bodyPr/>
        <a:lstStyle/>
        <a:p>
          <a:endParaRPr lang="en-US"/>
        </a:p>
      </dgm:t>
    </dgm:pt>
    <dgm:pt modelId="{07639F55-E8CC-4C3A-9287-146656A14D99}" type="pres">
      <dgm:prSet presAssocID="{27E01019-4D50-4B2E-A59B-65C8B1A452D5}" presName="comp2" presStyleCnt="0"/>
      <dgm:spPr/>
    </dgm:pt>
    <dgm:pt modelId="{EEBF3B35-45ED-4462-8BCA-9F8C0715D356}" type="pres">
      <dgm:prSet presAssocID="{27E01019-4D50-4B2E-A59B-65C8B1A452D5}" presName="circle2" presStyleLbl="node1" presStyleIdx="1" presStyleCnt="3"/>
      <dgm:spPr/>
      <dgm:t>
        <a:bodyPr/>
        <a:lstStyle/>
        <a:p>
          <a:endParaRPr lang="en-US"/>
        </a:p>
      </dgm:t>
    </dgm:pt>
    <dgm:pt modelId="{A8C95391-68C3-4E72-8216-E83A21699A75}" type="pres">
      <dgm:prSet presAssocID="{27E01019-4D50-4B2E-A59B-65C8B1A452D5}" presName="c2text" presStyleLbl="node1" presStyleIdx="1" presStyleCnt="3">
        <dgm:presLayoutVars>
          <dgm:bulletEnabled val="1"/>
        </dgm:presLayoutVars>
      </dgm:prSet>
      <dgm:spPr/>
      <dgm:t>
        <a:bodyPr/>
        <a:lstStyle/>
        <a:p>
          <a:endParaRPr lang="en-US"/>
        </a:p>
      </dgm:t>
    </dgm:pt>
    <dgm:pt modelId="{52844927-E949-4C54-9F31-166193BA3659}" type="pres">
      <dgm:prSet presAssocID="{27E01019-4D50-4B2E-A59B-65C8B1A452D5}" presName="comp3" presStyleCnt="0"/>
      <dgm:spPr/>
    </dgm:pt>
    <dgm:pt modelId="{7892D2FC-A61A-4B93-9288-9F098B11D823}" type="pres">
      <dgm:prSet presAssocID="{27E01019-4D50-4B2E-A59B-65C8B1A452D5}" presName="circle3" presStyleLbl="node1" presStyleIdx="2" presStyleCnt="3"/>
      <dgm:spPr/>
      <dgm:t>
        <a:bodyPr/>
        <a:lstStyle/>
        <a:p>
          <a:endParaRPr lang="en-US"/>
        </a:p>
      </dgm:t>
    </dgm:pt>
    <dgm:pt modelId="{A6295492-E1AE-4032-B04C-9B8981ECB657}" type="pres">
      <dgm:prSet presAssocID="{27E01019-4D50-4B2E-A59B-65C8B1A452D5}" presName="c3text" presStyleLbl="node1" presStyleIdx="2" presStyleCnt="3">
        <dgm:presLayoutVars>
          <dgm:bulletEnabled val="1"/>
        </dgm:presLayoutVars>
      </dgm:prSet>
      <dgm:spPr/>
      <dgm:t>
        <a:bodyPr/>
        <a:lstStyle/>
        <a:p>
          <a:endParaRPr lang="en-US"/>
        </a:p>
      </dgm:t>
    </dgm:pt>
  </dgm:ptLst>
  <dgm:cxnLst>
    <dgm:cxn modelId="{6803E825-5477-4D9F-B940-89BA78BC9ADF}" srcId="{27E01019-4D50-4B2E-A59B-65C8B1A452D5}" destId="{2B55E76F-AB56-471F-A75D-58C00E6A9416}" srcOrd="0" destOrd="0" parTransId="{931D3F37-207B-413B-8B69-5458252D4114}" sibTransId="{45D65810-9E2E-449C-8789-CA34A1BAE95E}"/>
    <dgm:cxn modelId="{4EB5D23E-2512-4787-893C-39C0A3AC4E18}" type="presOf" srcId="{2B55E76F-AB56-471F-A75D-58C00E6A9416}" destId="{4C74F6D1-693B-41DD-ACE5-77C94641D0FF}" srcOrd="0" destOrd="0" presId="urn:microsoft.com/office/officeart/2005/8/layout/venn2"/>
    <dgm:cxn modelId="{75D029C7-D684-430F-BEE5-C4057AED973B}" type="presOf" srcId="{CBA57F9B-D4E3-40B5-B975-D3814A6E886C}" destId="{A6295492-E1AE-4032-B04C-9B8981ECB657}" srcOrd="1" destOrd="0" presId="urn:microsoft.com/office/officeart/2005/8/layout/venn2"/>
    <dgm:cxn modelId="{B0D10E95-1763-44B2-91C0-9710BCC2235F}" srcId="{27E01019-4D50-4B2E-A59B-65C8B1A452D5}" destId="{18605A1E-23C4-41C6-B225-C501B7BF2B72}" srcOrd="1" destOrd="0" parTransId="{F3109B8A-84A2-4437-A5D5-0753BBE07F38}" sibTransId="{5627A8F2-F589-41DB-8D66-708FCA9C3B14}"/>
    <dgm:cxn modelId="{3FCB86F8-CCA5-40E9-9866-E265295A006F}" srcId="{27E01019-4D50-4B2E-A59B-65C8B1A452D5}" destId="{CBA57F9B-D4E3-40B5-B975-D3814A6E886C}" srcOrd="2" destOrd="0" parTransId="{274706B8-1B25-4A01-B765-5E6F7194D29D}" sibTransId="{020240B4-C5A2-4851-B033-E8D523DAF5CA}"/>
    <dgm:cxn modelId="{43F821C9-DBA5-4A95-B95B-E2932CD1429B}" type="presOf" srcId="{27E01019-4D50-4B2E-A59B-65C8B1A452D5}" destId="{FACF261A-0220-47D9-B3CB-CE50485BA351}" srcOrd="0" destOrd="0" presId="urn:microsoft.com/office/officeart/2005/8/layout/venn2"/>
    <dgm:cxn modelId="{C3613E52-FEF0-4BF9-BDE2-71168C45ED40}" type="presOf" srcId="{CBA57F9B-D4E3-40B5-B975-D3814A6E886C}" destId="{7892D2FC-A61A-4B93-9288-9F098B11D823}" srcOrd="0" destOrd="0" presId="urn:microsoft.com/office/officeart/2005/8/layout/venn2"/>
    <dgm:cxn modelId="{AED8D0F9-9C16-4E31-8A00-1B63912431B2}" type="presOf" srcId="{2B55E76F-AB56-471F-A75D-58C00E6A9416}" destId="{798A065A-E784-4E97-8291-180DAE0520A3}" srcOrd="1" destOrd="0" presId="urn:microsoft.com/office/officeart/2005/8/layout/venn2"/>
    <dgm:cxn modelId="{D494E385-F387-488E-B5EE-4CDCD01FB4FC}" type="presOf" srcId="{18605A1E-23C4-41C6-B225-C501B7BF2B72}" destId="{EEBF3B35-45ED-4462-8BCA-9F8C0715D356}" srcOrd="0" destOrd="0" presId="urn:microsoft.com/office/officeart/2005/8/layout/venn2"/>
    <dgm:cxn modelId="{ECA3CA83-F3CB-4795-8245-F5E624F5F46A}" type="presOf" srcId="{18605A1E-23C4-41C6-B225-C501B7BF2B72}" destId="{A8C95391-68C3-4E72-8216-E83A21699A75}" srcOrd="1" destOrd="0" presId="urn:microsoft.com/office/officeart/2005/8/layout/venn2"/>
    <dgm:cxn modelId="{BAC8304B-5F2D-4CFF-9AE2-F29A365CBBDF}" type="presParOf" srcId="{FACF261A-0220-47D9-B3CB-CE50485BA351}" destId="{E9F7DA3C-2EE8-4892-B51C-EC09070BEDEF}" srcOrd="0" destOrd="0" presId="urn:microsoft.com/office/officeart/2005/8/layout/venn2"/>
    <dgm:cxn modelId="{60879281-C43F-4503-BD9C-C02339267B21}" type="presParOf" srcId="{E9F7DA3C-2EE8-4892-B51C-EC09070BEDEF}" destId="{4C74F6D1-693B-41DD-ACE5-77C94641D0FF}" srcOrd="0" destOrd="0" presId="urn:microsoft.com/office/officeart/2005/8/layout/venn2"/>
    <dgm:cxn modelId="{6E18DC2D-1725-4D2B-AEFE-39CC8C61C939}" type="presParOf" srcId="{E9F7DA3C-2EE8-4892-B51C-EC09070BEDEF}" destId="{798A065A-E784-4E97-8291-180DAE0520A3}" srcOrd="1" destOrd="0" presId="urn:microsoft.com/office/officeart/2005/8/layout/venn2"/>
    <dgm:cxn modelId="{3E54FE41-CD07-48A8-A925-F2E7DF21120A}" type="presParOf" srcId="{FACF261A-0220-47D9-B3CB-CE50485BA351}" destId="{07639F55-E8CC-4C3A-9287-146656A14D99}" srcOrd="1" destOrd="0" presId="urn:microsoft.com/office/officeart/2005/8/layout/venn2"/>
    <dgm:cxn modelId="{87925738-AE73-4FA4-835D-50E06C97CB2A}" type="presParOf" srcId="{07639F55-E8CC-4C3A-9287-146656A14D99}" destId="{EEBF3B35-45ED-4462-8BCA-9F8C0715D356}" srcOrd="0" destOrd="0" presId="urn:microsoft.com/office/officeart/2005/8/layout/venn2"/>
    <dgm:cxn modelId="{539BE58D-BC5F-4D00-9042-3486A1A74D63}" type="presParOf" srcId="{07639F55-E8CC-4C3A-9287-146656A14D99}" destId="{A8C95391-68C3-4E72-8216-E83A21699A75}" srcOrd="1" destOrd="0" presId="urn:microsoft.com/office/officeart/2005/8/layout/venn2"/>
    <dgm:cxn modelId="{E3698EEA-3ABD-4671-B073-59B90879846D}" type="presParOf" srcId="{FACF261A-0220-47D9-B3CB-CE50485BA351}" destId="{52844927-E949-4C54-9F31-166193BA3659}" srcOrd="2" destOrd="0" presId="urn:microsoft.com/office/officeart/2005/8/layout/venn2"/>
    <dgm:cxn modelId="{1393521C-DE71-49EB-8850-732096A32B02}" type="presParOf" srcId="{52844927-E949-4C54-9F31-166193BA3659}" destId="{7892D2FC-A61A-4B93-9288-9F098B11D823}" srcOrd="0" destOrd="0" presId="urn:microsoft.com/office/officeart/2005/8/layout/venn2"/>
    <dgm:cxn modelId="{982E9921-BE20-4EB2-9AEA-1F2CB2C879EB}" type="presParOf" srcId="{52844927-E949-4C54-9F31-166193BA3659}" destId="{A6295492-E1AE-4032-B04C-9B8981ECB657}"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4F6D1-693B-41DD-ACE5-77C94641D0FF}">
      <dsp:nvSpPr>
        <dsp:cNvPr id="0" name=""/>
        <dsp:cNvSpPr/>
      </dsp:nvSpPr>
      <dsp:spPr>
        <a:xfrm>
          <a:off x="952499" y="0"/>
          <a:ext cx="4876800" cy="4876800"/>
        </a:xfrm>
        <a:prstGeom prst="ellipse">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22 </a:t>
          </a:r>
          <a:r>
            <a:rPr lang="en-US" sz="1800" kern="1200" dirty="0" err="1" smtClean="0"/>
            <a:t>millones</a:t>
          </a:r>
          <a:r>
            <a:rPr lang="en-US" sz="1800" kern="1200" dirty="0" smtClean="0"/>
            <a:t> de </a:t>
          </a:r>
          <a:r>
            <a:rPr lang="en-US" sz="1800" kern="1200" dirty="0" err="1" smtClean="0"/>
            <a:t>abortos</a:t>
          </a:r>
          <a:r>
            <a:rPr lang="en-US" sz="1800" kern="1200" dirty="0" smtClean="0"/>
            <a:t> </a:t>
          </a:r>
          <a:r>
            <a:rPr lang="en-US" sz="1800" kern="1200" dirty="0" err="1" smtClean="0"/>
            <a:t>inseguros</a:t>
          </a:r>
          <a:endParaRPr lang="en-US" sz="1800" kern="1200" dirty="0"/>
        </a:p>
      </dsp:txBody>
      <dsp:txXfrm>
        <a:off x="2538679" y="243839"/>
        <a:ext cx="1704441" cy="731520"/>
      </dsp:txXfrm>
    </dsp:sp>
    <dsp:sp modelId="{EEBF3B35-45ED-4462-8BCA-9F8C0715D356}">
      <dsp:nvSpPr>
        <dsp:cNvPr id="0" name=""/>
        <dsp:cNvSpPr/>
      </dsp:nvSpPr>
      <dsp:spPr>
        <a:xfrm>
          <a:off x="1562099" y="1219199"/>
          <a:ext cx="3657600" cy="3657600"/>
        </a:xfrm>
        <a:prstGeom prst="ellipse">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5 </a:t>
          </a:r>
          <a:r>
            <a:rPr lang="en-US" sz="1800" kern="1200" dirty="0" err="1" smtClean="0"/>
            <a:t>millones</a:t>
          </a:r>
          <a:r>
            <a:rPr lang="en-US" sz="1800" kern="1200" dirty="0" smtClean="0"/>
            <a:t> de </a:t>
          </a:r>
          <a:r>
            <a:rPr lang="en-US" sz="1800" kern="1200" dirty="0" err="1" smtClean="0"/>
            <a:t>discapacidades</a:t>
          </a:r>
          <a:endParaRPr lang="en-US" sz="1800" kern="1200" dirty="0"/>
        </a:p>
      </dsp:txBody>
      <dsp:txXfrm>
        <a:off x="2538679" y="1447799"/>
        <a:ext cx="1704441" cy="685800"/>
      </dsp:txXfrm>
    </dsp:sp>
    <dsp:sp modelId="{7892D2FC-A61A-4B93-9288-9F098B11D823}">
      <dsp:nvSpPr>
        <dsp:cNvPr id="0" name=""/>
        <dsp:cNvSpPr/>
      </dsp:nvSpPr>
      <dsp:spPr>
        <a:xfrm>
          <a:off x="2171700" y="2438400"/>
          <a:ext cx="2438400" cy="2438400"/>
        </a:xfrm>
        <a:prstGeom prst="ellipse">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47,000 </a:t>
          </a:r>
          <a:r>
            <a:rPr lang="en-US" sz="1800" kern="1200" dirty="0" err="1" smtClean="0"/>
            <a:t>muertes</a:t>
          </a:r>
          <a:endParaRPr lang="en-US" sz="1800" kern="1200" dirty="0"/>
        </a:p>
      </dsp:txBody>
      <dsp:txXfrm>
        <a:off x="2528795" y="3048000"/>
        <a:ext cx="1724209" cy="121920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0.77778</cdr:x>
      <cdr:y>0.76563</cdr:y>
    </cdr:from>
    <cdr:to>
      <cdr:x>1</cdr:x>
      <cdr:y>1</cdr:y>
    </cdr:to>
    <cdr:sp macro="" textlink="">
      <cdr:nvSpPr>
        <cdr:cNvPr id="2" name="TextBox 1"/>
        <cdr:cNvSpPr txBox="1"/>
      </cdr:nvSpPr>
      <cdr:spPr>
        <a:xfrm xmlns:a="http://schemas.openxmlformats.org/drawingml/2006/main">
          <a:off x="6400800" y="3733800"/>
          <a:ext cx="1828800" cy="1143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(Bartlett et al. 2004; Center for Disease Control 2013; </a:t>
          </a:r>
          <a:r>
            <a:rPr lang="en-US" sz="1200" dirty="0" err="1" smtClean="0"/>
            <a:t>Pazol</a:t>
          </a:r>
          <a:r>
            <a:rPr lang="en-US" sz="1200" dirty="0" smtClean="0"/>
            <a:t> et al. 2012)</a:t>
          </a:r>
          <a:endParaRPr lang="en-US"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0.81481</cdr:x>
      <cdr:y>0.9432</cdr:y>
    </cdr:from>
    <cdr:to>
      <cdr:x>1</cdr:x>
      <cdr:y>1</cdr:y>
    </cdr:to>
    <cdr:sp macro="" textlink="">
      <cdr:nvSpPr>
        <cdr:cNvPr id="2" name="TextBox 4"/>
        <cdr:cNvSpPr txBox="1"/>
      </cdr:nvSpPr>
      <cdr:spPr>
        <a:xfrm xmlns:a="http://schemas.openxmlformats.org/drawingml/2006/main">
          <a:off x="7213600" y="5775153"/>
          <a:ext cx="15240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smtClean="0"/>
            <a:t>(OMS 2011)</a:t>
          </a:r>
          <a:endParaRPr lang="en-US"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0693A1-CB97-42DD-B09D-2B20DA74BE77}" type="datetimeFigureOut">
              <a:rPr lang="en-US" smtClean="0"/>
              <a:t>5/29/15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5C766-A2F8-4620-BD42-CB0D254F808D}" type="slidenum">
              <a:rPr lang="en-US" smtClean="0"/>
              <a:t>‹#›</a:t>
            </a:fld>
            <a:endParaRPr lang="en-US"/>
          </a:p>
        </p:txBody>
      </p:sp>
    </p:spTree>
    <p:extLst>
      <p:ext uri="{BB962C8B-B14F-4D97-AF65-F5344CB8AC3E}">
        <p14:creationId xmlns:p14="http://schemas.microsoft.com/office/powerpoint/2010/main" val="68817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u="sng" noProof="0" dirty="0" smtClean="0"/>
              <a:t>Información para el/la facilitador/a</a:t>
            </a:r>
            <a:r>
              <a:rPr lang="x-none" baseline="0" noProof="0" dirty="0" smtClean="0"/>
              <a:t>: Esta presentación acompaña la publicación de </a:t>
            </a:r>
            <a:r>
              <a:rPr lang="x-none" baseline="0" noProof="0" dirty="0" err="1" smtClean="0"/>
              <a:t>Ipas</a:t>
            </a:r>
            <a:r>
              <a:rPr lang="x-none" baseline="0" noProof="0" dirty="0" smtClean="0"/>
              <a:t> titulada </a:t>
            </a:r>
            <a:r>
              <a:rPr lang="x-none" i="1" baseline="0" noProof="0" dirty="0" smtClean="0"/>
              <a:t>Jóvenes por el aborto seguro: guía de capacitación para profesionales de la salud en formación </a:t>
            </a:r>
            <a:r>
              <a:rPr lang="x-none" i="0" baseline="0" noProof="0" dirty="0" smtClean="0"/>
              <a:t>(</a:t>
            </a:r>
            <a:r>
              <a:rPr lang="x-none" sz="1200" kern="1200" noProof="0" dirty="0" err="1" smtClean="0">
                <a:solidFill>
                  <a:schemeClr val="tx1"/>
                </a:solidFill>
                <a:effectLst/>
                <a:latin typeface="+mn-lt"/>
                <a:ea typeface="+mn-ea"/>
                <a:cs typeface="+mn-cs"/>
              </a:rPr>
              <a:t>Borjesson</a:t>
            </a:r>
            <a:r>
              <a:rPr lang="x-none" sz="1200" kern="1200" noProof="0" dirty="0" smtClean="0">
                <a:solidFill>
                  <a:schemeClr val="tx1"/>
                </a:solidFill>
                <a:effectLst/>
                <a:latin typeface="+mn-lt"/>
                <a:ea typeface="+mn-ea"/>
                <a:cs typeface="+mn-cs"/>
              </a:rPr>
              <a:t> et al., 2015)</a:t>
            </a:r>
            <a:r>
              <a:rPr lang="x-none" i="0" baseline="0" noProof="0" dirty="0" smtClean="0"/>
              <a:t>. Cubre el M</a:t>
            </a:r>
            <a:r>
              <a:rPr lang="x-none" i="0" u="none" baseline="0" noProof="0" dirty="0" smtClean="0"/>
              <a:t>ódulo 1 de la guía y está diseñada para ayudar a facilitadoras y facilitadores con</a:t>
            </a:r>
            <a:r>
              <a:rPr lang="x-none" i="0" baseline="0" noProof="0" dirty="0" smtClean="0"/>
              <a:t> experiencia a dirigir los talleres de manera eficiente. </a:t>
            </a:r>
            <a:r>
              <a:rPr lang="x-none" b="1" i="0" u="none" baseline="0" noProof="0" dirty="0" smtClean="0"/>
              <a:t>El orden de las diapositivas en esta presentación refleja el orden de las actividades en el Módulo 1 de la guía. </a:t>
            </a:r>
            <a:r>
              <a:rPr lang="x-none" b="0" i="0" u="none" baseline="0" noProof="0" dirty="0" smtClean="0"/>
              <a:t>Las diapositivas anaranjadas marcan el inicio de las nuevas actividades y ese es un buen momento para consultar la guía para ver las instrucciones detalladas para las actividades, las cuales indican cuándo debe presentar nuevas diapositivas. </a:t>
            </a:r>
            <a:r>
              <a:rPr lang="x-none" b="1" i="0" u="none" baseline="0" noProof="0" dirty="0" smtClean="0"/>
              <a:t>Posiblemente sea necesario modificar el orden de las diapositivas si cambia la agenda.</a:t>
            </a:r>
            <a:r>
              <a:rPr lang="x-none" b="0" i="0" u="none" baseline="0" noProof="0" dirty="0" smtClean="0"/>
              <a:t> Todas </a:t>
            </a:r>
            <a:r>
              <a:rPr lang="x-none" i="0" u="none" baseline="0" noProof="0" dirty="0" smtClean="0"/>
              <a:t>las citas textuales mencionadas en la presentación están disponibles en las referencias bibliográficas de la guía</a:t>
            </a:r>
            <a:r>
              <a:rPr lang="x-none" i="0" baseline="0" noProof="0" dirty="0" smtClean="0"/>
              <a:t>. </a:t>
            </a:r>
            <a:endParaRPr lang="x-none" noProof="0"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1</a:t>
            </a:fld>
            <a:endParaRPr lang="en-US"/>
          </a:p>
        </p:txBody>
      </p:sp>
    </p:spTree>
    <p:extLst>
      <p:ext uri="{BB962C8B-B14F-4D97-AF65-F5344CB8AC3E}">
        <p14:creationId xmlns:p14="http://schemas.microsoft.com/office/powerpoint/2010/main" val="273076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u="sng" noProof="0" dirty="0" smtClean="0"/>
              <a:t>Instrucciones para el/la facilitador/a</a:t>
            </a:r>
            <a:r>
              <a:rPr lang="x-none" noProof="0" dirty="0" smtClean="0"/>
              <a:t>: Utilizando la diapositiva e información en la guía y principales recursos,</a:t>
            </a:r>
            <a:r>
              <a:rPr lang="x-none" baseline="0" noProof="0" dirty="0" smtClean="0"/>
              <a:t> defina el aborto inducido. Explique las condiciones bajo las cuales es seguro. Si desea, puede decir: “</a:t>
            </a:r>
            <a:r>
              <a:rPr lang="x-none" sz="1200" i="1" kern="1200" baseline="0" noProof="0" dirty="0" smtClean="0">
                <a:solidFill>
                  <a:schemeClr val="tx1"/>
                </a:solidFill>
                <a:effectLst/>
                <a:latin typeface="+mn-lt"/>
                <a:ea typeface="+mn-ea"/>
                <a:cs typeface="+mn-cs"/>
              </a:rPr>
              <a:t>Cua</a:t>
            </a:r>
            <a:r>
              <a:rPr lang="x-none" sz="1200" i="1" kern="1200" noProof="0" dirty="0" smtClean="0">
                <a:solidFill>
                  <a:schemeClr val="tx1"/>
                </a:solidFill>
                <a:effectLst/>
                <a:latin typeface="+mn-lt"/>
                <a:ea typeface="+mn-ea"/>
                <a:cs typeface="+mn-cs"/>
              </a:rPr>
              <a:t>ndo es realizado en conformidad con los estándares médicos</a:t>
            </a:r>
            <a:r>
              <a:rPr lang="x-none" sz="1200" i="1" kern="1200" baseline="0" noProof="0" dirty="0" smtClean="0">
                <a:solidFill>
                  <a:schemeClr val="tx1"/>
                </a:solidFill>
                <a:effectLst/>
                <a:latin typeface="+mn-lt"/>
                <a:ea typeface="+mn-ea"/>
                <a:cs typeface="+mn-cs"/>
              </a:rPr>
              <a:t> mundiales recomendados</a:t>
            </a:r>
            <a:r>
              <a:rPr lang="x-none" sz="1200" i="1" kern="1200" noProof="0" dirty="0" smtClean="0">
                <a:solidFill>
                  <a:schemeClr val="tx1"/>
                </a:solidFill>
                <a:effectLst/>
                <a:latin typeface="+mn-lt"/>
                <a:ea typeface="+mn-ea"/>
                <a:cs typeface="+mn-cs"/>
              </a:rPr>
              <a:t>, el aborto es uno de los procedimientos médicos más seguros</a:t>
            </a:r>
            <a:r>
              <a:rPr lang="x-none" baseline="0" noProof="0" dirty="0" smtClean="0"/>
              <a:t>”. Además, puede pedir al grupo de participantes que discutan la diferencia entre el aborto legal, restringido por la ley e ilegal; no restringido y restringido; y el aborto voluntario vs. forzado. Antes de pasar a la próxima diapositiva</a:t>
            </a:r>
            <a:r>
              <a:rPr lang="x-none" noProof="0" dirty="0" smtClean="0"/>
              <a:t>, dígales a las personas participantes que en este taller utilizamos el término</a:t>
            </a:r>
            <a:r>
              <a:rPr lang="x-none" sz="1200" kern="1200" noProof="0" dirty="0" smtClean="0">
                <a:solidFill>
                  <a:schemeClr val="tx1"/>
                </a:solidFill>
                <a:effectLst/>
                <a:latin typeface="+mn-lt"/>
                <a:ea typeface="+mn-ea"/>
                <a:cs typeface="+mn-cs"/>
              </a:rPr>
              <a:t> aborto para referirnos</a:t>
            </a:r>
            <a:r>
              <a:rPr lang="x-none" sz="1200" kern="1200" baseline="0" noProof="0" dirty="0" smtClean="0">
                <a:solidFill>
                  <a:schemeClr val="tx1"/>
                </a:solidFill>
                <a:effectLst/>
                <a:latin typeface="+mn-lt"/>
                <a:ea typeface="+mn-ea"/>
                <a:cs typeface="+mn-cs"/>
              </a:rPr>
              <a:t> al aborto</a:t>
            </a:r>
            <a:r>
              <a:rPr lang="x-none" sz="1200" kern="1200" noProof="0" dirty="0" smtClean="0">
                <a:solidFill>
                  <a:schemeClr val="tx1"/>
                </a:solidFill>
                <a:effectLst/>
                <a:latin typeface="+mn-lt"/>
                <a:ea typeface="+mn-ea"/>
                <a:cs typeface="+mn-cs"/>
              </a:rPr>
              <a:t> inducido.</a:t>
            </a:r>
            <a:endParaRPr lang="x-none"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x-none" noProof="0" dirty="0"/>
          </a:p>
        </p:txBody>
      </p:sp>
      <p:sp>
        <p:nvSpPr>
          <p:cNvPr id="4" name="Slide Number Placeholder 3"/>
          <p:cNvSpPr>
            <a:spLocks noGrp="1"/>
          </p:cNvSpPr>
          <p:nvPr>
            <p:ph type="sldNum" sz="quarter" idx="10"/>
          </p:nvPr>
        </p:nvSpPr>
        <p:spPr/>
        <p:txBody>
          <a:bodyPr/>
          <a:lstStyle/>
          <a:p>
            <a:fld id="{76A5C766-A2F8-4620-BD42-CB0D254F808D}" type="slidenum">
              <a:rPr lang="en-US" smtClean="0"/>
              <a:t>10</a:t>
            </a:fld>
            <a:endParaRPr lang="en-US"/>
          </a:p>
        </p:txBody>
      </p:sp>
    </p:spTree>
    <p:extLst>
      <p:ext uri="{BB962C8B-B14F-4D97-AF65-F5344CB8AC3E}">
        <p14:creationId xmlns:p14="http://schemas.microsoft.com/office/powerpoint/2010/main" val="1254517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u="sng" noProof="0" dirty="0" smtClean="0"/>
              <a:t>Instrucciones para el/la facilitador/a</a:t>
            </a:r>
            <a:r>
              <a:rPr lang="x-none" noProof="0" dirty="0" smtClean="0"/>
              <a:t>: Utilizando la diapositiva e información en la guía y principales recursos,</a:t>
            </a:r>
            <a:r>
              <a:rPr lang="x-none" baseline="0" noProof="0" dirty="0" smtClean="0"/>
              <a:t> describa lo que es la regulación menstrual. </a:t>
            </a:r>
            <a:endParaRPr lang="x-none" noProof="0" dirty="0" smtClean="0"/>
          </a:p>
          <a:p>
            <a:endParaRPr lang="en-US" dirty="0"/>
          </a:p>
        </p:txBody>
      </p:sp>
      <p:sp>
        <p:nvSpPr>
          <p:cNvPr id="4" name="Slide Number Placeholder 3"/>
          <p:cNvSpPr>
            <a:spLocks noGrp="1"/>
          </p:cNvSpPr>
          <p:nvPr>
            <p:ph type="sldNum" sz="quarter" idx="10"/>
          </p:nvPr>
        </p:nvSpPr>
        <p:spPr/>
        <p:txBody>
          <a:bodyPr/>
          <a:lstStyle/>
          <a:p>
            <a:fld id="{76A5C766-A2F8-4620-BD42-CB0D254F808D}" type="slidenum">
              <a:rPr lang="en-US" smtClean="0"/>
              <a:t>11</a:t>
            </a:fld>
            <a:endParaRPr lang="en-US"/>
          </a:p>
        </p:txBody>
      </p:sp>
    </p:spTree>
    <p:extLst>
      <p:ext uri="{BB962C8B-B14F-4D97-AF65-F5344CB8AC3E}">
        <p14:creationId xmlns:p14="http://schemas.microsoft.com/office/powerpoint/2010/main" val="57280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u="sng" noProof="0" dirty="0" smtClean="0"/>
              <a:t>Instrucciones para el/la facilitador/a</a:t>
            </a:r>
            <a:r>
              <a:rPr lang="x-none" noProof="0" dirty="0" smtClean="0"/>
              <a:t>: Recuérdeles a las personas participantes</a:t>
            </a:r>
            <a:r>
              <a:rPr lang="x-none" baseline="0" noProof="0" dirty="0" smtClean="0"/>
              <a:t> que cuando es realizado en conformidad con los estándares médicos mundiales recomendados y basados en evidencia, el aborto es un procedimiento médico seguro con mínimos riesgos para la mujer. Comparta con el grupo de participantes algunos datos sobre la seguridad del aborto en comparación con el parto. Si desea, puede decir: </a:t>
            </a:r>
            <a:r>
              <a:rPr lang="x-none" i="1" baseline="0" noProof="0" dirty="0" smtClean="0"/>
              <a:t>“</a:t>
            </a:r>
            <a:r>
              <a:rPr lang="x-none" sz="1200" i="1" kern="1200" baseline="0" noProof="0" dirty="0" smtClean="0">
                <a:solidFill>
                  <a:schemeClr val="tx1"/>
                </a:solidFill>
                <a:effectLst/>
                <a:latin typeface="+mn-lt"/>
                <a:ea typeface="+mn-ea"/>
                <a:cs typeface="+mn-cs"/>
              </a:rPr>
              <a:t>E</a:t>
            </a:r>
            <a:r>
              <a:rPr lang="x-none" sz="1200" i="1" kern="1200" noProof="0" dirty="0" smtClean="0">
                <a:solidFill>
                  <a:schemeClr val="tx1"/>
                </a:solidFill>
                <a:effectLst/>
                <a:latin typeface="+mn-lt"/>
                <a:ea typeface="+mn-ea"/>
                <a:cs typeface="+mn-cs"/>
              </a:rPr>
              <a:t>n Estados Unidos, la</a:t>
            </a:r>
            <a:r>
              <a:rPr lang="x-none" sz="1200" i="1" kern="1200" baseline="0" noProof="0" dirty="0" smtClean="0">
                <a:solidFill>
                  <a:schemeClr val="tx1"/>
                </a:solidFill>
                <a:effectLst/>
                <a:latin typeface="+mn-lt"/>
                <a:ea typeface="+mn-ea"/>
                <a:cs typeface="+mn-cs"/>
              </a:rPr>
              <a:t> tasa d</a:t>
            </a:r>
            <a:r>
              <a:rPr lang="x-none" sz="1200" i="1" kern="1200" noProof="0" dirty="0" smtClean="0">
                <a:solidFill>
                  <a:schemeClr val="tx1"/>
                </a:solidFill>
                <a:effectLst/>
                <a:latin typeface="+mn-lt"/>
                <a:ea typeface="+mn-ea"/>
                <a:cs typeface="+mn-cs"/>
              </a:rPr>
              <a:t>e mortalidad a causa del aborto legal es de 0.6 muertes por cada 100,000 procedimientos. En las etapas iniciales del embarazo, es tan baja como 0.1 muertes por cada 100,000 procedimientos. El</a:t>
            </a:r>
            <a:r>
              <a:rPr lang="x-none" sz="1200" i="1" kern="1200" baseline="0" noProof="0" dirty="0" smtClean="0">
                <a:solidFill>
                  <a:schemeClr val="tx1"/>
                </a:solidFill>
                <a:effectLst/>
                <a:latin typeface="+mn-lt"/>
                <a:ea typeface="+mn-ea"/>
                <a:cs typeface="+mn-cs"/>
              </a:rPr>
              <a:t> parto conlleva riesgos considerablemente más altos. La tasa de</a:t>
            </a:r>
            <a:r>
              <a:rPr lang="x-none" sz="1200" i="1" kern="1200" noProof="0" dirty="0" smtClean="0">
                <a:solidFill>
                  <a:schemeClr val="tx1"/>
                </a:solidFill>
                <a:effectLst/>
                <a:latin typeface="+mn-lt"/>
                <a:ea typeface="+mn-ea"/>
                <a:cs typeface="+mn-cs"/>
              </a:rPr>
              <a:t> mortalidad a causa del parto en Estados Unidos es de 17.8 muertes por cada 100,000 partos.”</a:t>
            </a:r>
            <a:endParaRPr lang="x-none" i="1" noProof="0" dirty="0"/>
          </a:p>
        </p:txBody>
      </p:sp>
      <p:sp>
        <p:nvSpPr>
          <p:cNvPr id="4" name="Slide Number Placeholder 3"/>
          <p:cNvSpPr>
            <a:spLocks noGrp="1"/>
          </p:cNvSpPr>
          <p:nvPr>
            <p:ph type="sldNum" sz="quarter" idx="10"/>
          </p:nvPr>
        </p:nvSpPr>
        <p:spPr/>
        <p:txBody>
          <a:bodyPr/>
          <a:lstStyle/>
          <a:p>
            <a:fld id="{76A5C766-A2F8-4620-BD42-CB0D254F808D}" type="slidenum">
              <a:rPr lang="en-US" smtClean="0"/>
              <a:t>12</a:t>
            </a:fld>
            <a:endParaRPr lang="en-US"/>
          </a:p>
        </p:txBody>
      </p:sp>
    </p:spTree>
    <p:extLst>
      <p:ext uri="{BB962C8B-B14F-4D97-AF65-F5344CB8AC3E}">
        <p14:creationId xmlns:p14="http://schemas.microsoft.com/office/powerpoint/2010/main" val="113285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u="sng" noProof="0" dirty="0" smtClean="0"/>
              <a:t>Instrucciones para el/la facilitador/a</a:t>
            </a:r>
            <a:r>
              <a:rPr lang="x-none" noProof="0" dirty="0" smtClean="0"/>
              <a:t>: Recuérdeles a las personas participantes las características</a:t>
            </a:r>
            <a:r>
              <a:rPr lang="x-none" baseline="0" noProof="0" dirty="0" smtClean="0"/>
              <a:t> por las cuales un aborto es seguro o inseguro (discutido en la diapositiva 12). </a:t>
            </a:r>
          </a:p>
          <a:p>
            <a:pPr marL="0" marR="0" indent="0" algn="l" defTabSz="914400" rtl="0" eaLnBrk="1" fontAlgn="auto" latinLnBrk="0" hangingPunct="1">
              <a:lnSpc>
                <a:spcPct val="100000"/>
              </a:lnSpc>
              <a:spcBef>
                <a:spcPts val="0"/>
              </a:spcBef>
              <a:spcAft>
                <a:spcPts val="0"/>
              </a:spcAft>
              <a:buClrTx/>
              <a:buSzTx/>
              <a:buFontTx/>
              <a:buNone/>
              <a:tabLst/>
              <a:defRPr/>
            </a:pPr>
            <a:endParaRPr lang="x-none"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x-none" noProof="0" dirty="0" smtClean="0"/>
              <a:t>Comparta con</a:t>
            </a:r>
            <a:r>
              <a:rPr lang="x-none" baseline="0" noProof="0" dirty="0" smtClean="0"/>
              <a:t> el grupo de participantes algunos datos sobre la tasa de mortalidad por aborto inseguro. Compárela con el riesgo considerablemente más bajo del aborto seguro (0.6 muertes por cada 100,000 procedimientos). </a:t>
            </a:r>
            <a:endParaRPr lang="x-none" noProof="0" dirty="0"/>
          </a:p>
        </p:txBody>
      </p:sp>
      <p:sp>
        <p:nvSpPr>
          <p:cNvPr id="4" name="Slide Number Placeholder 3"/>
          <p:cNvSpPr>
            <a:spLocks noGrp="1"/>
          </p:cNvSpPr>
          <p:nvPr>
            <p:ph type="sldNum" sz="quarter" idx="10"/>
          </p:nvPr>
        </p:nvSpPr>
        <p:spPr/>
        <p:txBody>
          <a:bodyPr/>
          <a:lstStyle/>
          <a:p>
            <a:fld id="{76A5C766-A2F8-4620-BD42-CB0D254F808D}" type="slidenum">
              <a:rPr lang="en-US" smtClean="0"/>
              <a:t>13</a:t>
            </a:fld>
            <a:endParaRPr lang="en-US"/>
          </a:p>
        </p:txBody>
      </p:sp>
    </p:spTree>
    <p:extLst>
      <p:ext uri="{BB962C8B-B14F-4D97-AF65-F5344CB8AC3E}">
        <p14:creationId xmlns:p14="http://schemas.microsoft.com/office/powerpoint/2010/main" val="1924932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u="sng" noProof="0" dirty="0" smtClean="0"/>
              <a:t>Instrucciones para el/la facilitador/a</a:t>
            </a:r>
            <a:r>
              <a:rPr lang="x-none" noProof="0" dirty="0" smtClean="0"/>
              <a:t>:</a:t>
            </a:r>
            <a:r>
              <a:rPr lang="x-none" baseline="0" noProof="0" dirty="0" smtClean="0"/>
              <a:t> Re</a:t>
            </a:r>
            <a:r>
              <a:rPr lang="x-none" noProof="0" dirty="0" smtClean="0"/>
              <a:t>vise con el grupo de participantes la magnitud del</a:t>
            </a:r>
            <a:r>
              <a:rPr lang="x-none" baseline="0" noProof="0" dirty="0" smtClean="0"/>
              <a:t> aborto inseguro a nivel mundial. </a:t>
            </a:r>
            <a:r>
              <a:rPr lang="x-none" sz="1200" kern="1200" baseline="0" noProof="0" dirty="0" smtClean="0">
                <a:solidFill>
                  <a:schemeClr val="tx1"/>
                </a:solidFill>
                <a:effectLst/>
                <a:latin typeface="+mn-lt"/>
                <a:ea typeface="+mn-ea"/>
                <a:cs typeface="+mn-cs"/>
              </a:rPr>
              <a:t>Si desea, puede decir: “</a:t>
            </a:r>
            <a:r>
              <a:rPr lang="x-none" sz="1200" i="1" kern="1200" baseline="0" noProof="0" dirty="0" smtClean="0">
                <a:solidFill>
                  <a:schemeClr val="tx1"/>
                </a:solidFill>
                <a:effectLst/>
                <a:latin typeface="+mn-lt"/>
                <a:ea typeface="+mn-ea"/>
                <a:cs typeface="+mn-cs"/>
              </a:rPr>
              <a:t>A nivel mundial, las mujeres han manejado su fert</a:t>
            </a:r>
            <a:r>
              <a:rPr lang="x-none" sz="1200" i="1" noProof="0" dirty="0" smtClean="0"/>
              <a:t>ilidad durante milenios. Continúan haciéndolo en el siglo XXI, independientemente de que tenga o no acceso a opciones seguras de servicios de salud. </a:t>
            </a:r>
            <a:r>
              <a:rPr lang="x-none" sz="1200" i="1" kern="1200" noProof="0" dirty="0" smtClean="0">
                <a:solidFill>
                  <a:schemeClr val="tx1"/>
                </a:solidFill>
                <a:effectLst/>
                <a:latin typeface="+mn-lt"/>
                <a:ea typeface="+mn-ea"/>
                <a:cs typeface="+mn-cs"/>
              </a:rPr>
              <a:t>En los países en desarrollo, el aborto</a:t>
            </a:r>
            <a:r>
              <a:rPr lang="x-none" sz="1200" i="1" kern="1200" baseline="0" noProof="0" dirty="0" smtClean="0">
                <a:solidFill>
                  <a:schemeClr val="tx1"/>
                </a:solidFill>
                <a:effectLst/>
                <a:latin typeface="+mn-lt"/>
                <a:ea typeface="+mn-ea"/>
                <a:cs typeface="+mn-cs"/>
              </a:rPr>
              <a:t> inseguro es una de las principales </a:t>
            </a:r>
            <a:r>
              <a:rPr lang="x-none" sz="1200" i="1" kern="1200" noProof="0" dirty="0" smtClean="0">
                <a:solidFill>
                  <a:schemeClr val="tx1"/>
                </a:solidFill>
                <a:effectLst/>
                <a:latin typeface="+mn-lt"/>
                <a:ea typeface="+mn-ea"/>
                <a:cs typeface="+mn-cs"/>
              </a:rPr>
              <a:t>causas</a:t>
            </a:r>
            <a:r>
              <a:rPr lang="x-none" sz="1200" i="1" kern="1200" baseline="0" noProof="0" dirty="0" smtClean="0">
                <a:solidFill>
                  <a:schemeClr val="tx1"/>
                </a:solidFill>
                <a:effectLst/>
                <a:latin typeface="+mn-lt"/>
                <a:ea typeface="+mn-ea"/>
                <a:cs typeface="+mn-cs"/>
              </a:rPr>
              <a:t> de morbimortalidad materna</a:t>
            </a:r>
            <a:r>
              <a:rPr lang="x-none" sz="1200" i="1" kern="1200" noProof="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76A5C766-A2F8-4620-BD42-CB0D254F808D}" type="slidenum">
              <a:rPr lang="en-US" smtClean="0"/>
              <a:t>14</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u="sng" noProof="0" dirty="0" smtClean="0"/>
              <a:t>Instrucciones para el/la facilitador/a</a:t>
            </a:r>
            <a:r>
              <a:rPr lang="x-none" noProof="0" dirty="0" smtClean="0"/>
              <a:t>: Revise las diferentes maneras en las que el </a:t>
            </a:r>
            <a:r>
              <a:rPr lang="x-none" baseline="0" noProof="0" dirty="0" smtClean="0"/>
              <a:t>aborto inseguro afecta a las mujeres y sociedades. Pregunte a las personas participantes si se les ocurren otras cargas del aborto inseguro.</a:t>
            </a:r>
            <a:endParaRPr lang="x-none" noProof="0"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15</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u="sng" noProof="0" dirty="0" smtClean="0"/>
              <a:t>Instrucciones para el/la facilitador/a</a:t>
            </a:r>
            <a:r>
              <a:rPr lang="x-none" noProof="0" dirty="0" smtClean="0"/>
              <a:t>: Revise</a:t>
            </a:r>
            <a:r>
              <a:rPr lang="x-none" baseline="0" noProof="0" dirty="0" smtClean="0"/>
              <a:t> ejemplos de por qué y cómo las adolescentes enfrentan vulnerabilidades únicas. Si desea, puede decir:</a:t>
            </a:r>
          </a:p>
          <a:p>
            <a:endParaRPr lang="x-none" baseline="0" noProof="0" dirty="0" smtClean="0"/>
          </a:p>
          <a:p>
            <a:pPr marL="171450" indent="-171450">
              <a:buFont typeface="Arial" panose="020B0604020202020204" pitchFamily="34" charset="0"/>
              <a:buChar char="•"/>
            </a:pPr>
            <a:r>
              <a:rPr lang="x-none" sz="1200" kern="1200" noProof="0" dirty="0" smtClean="0">
                <a:solidFill>
                  <a:schemeClr val="tx1"/>
                </a:solidFill>
                <a:effectLst/>
                <a:latin typeface="+mn-lt"/>
                <a:ea typeface="+mn-ea"/>
                <a:cs typeface="+mn-cs"/>
              </a:rPr>
              <a:t>Aproximadamente 16 millones de adolescentes entre 15 y 19 años</a:t>
            </a:r>
            <a:r>
              <a:rPr lang="x-none" sz="1200" kern="1200" baseline="0" noProof="0" dirty="0" smtClean="0">
                <a:solidFill>
                  <a:schemeClr val="tx1"/>
                </a:solidFill>
                <a:effectLst/>
                <a:latin typeface="+mn-lt"/>
                <a:ea typeface="+mn-ea"/>
                <a:cs typeface="+mn-cs"/>
              </a:rPr>
              <a:t> de edad tienen un embarazo cada año</a:t>
            </a:r>
            <a:r>
              <a:rPr lang="x-none" sz="1200" kern="1200" noProof="0" dirty="0" smtClean="0">
                <a:solidFill>
                  <a:schemeClr val="tx1"/>
                </a:solidFill>
                <a:effectLst/>
                <a:latin typeface="+mn-lt"/>
                <a:ea typeface="+mn-ea"/>
                <a:cs typeface="+mn-cs"/>
              </a:rPr>
              <a:t> (OMS 2012a)</a:t>
            </a:r>
          </a:p>
          <a:p>
            <a:pPr marL="171450" indent="-171450">
              <a:buFont typeface="Arial" panose="020B0604020202020204" pitchFamily="34" charset="0"/>
              <a:buChar char="•"/>
            </a:pPr>
            <a:r>
              <a:rPr lang="x-none" sz="1200" kern="1200" noProof="0" dirty="0" smtClean="0">
                <a:solidFill>
                  <a:schemeClr val="tx1"/>
                </a:solidFill>
                <a:effectLst/>
                <a:latin typeface="+mn-lt"/>
                <a:ea typeface="+mn-ea"/>
                <a:cs typeface="+mn-cs"/>
              </a:rPr>
              <a:t>Las</a:t>
            </a:r>
            <a:r>
              <a:rPr lang="x-none" sz="1200" kern="1200" baseline="0" noProof="0" dirty="0" smtClean="0">
                <a:solidFill>
                  <a:schemeClr val="tx1"/>
                </a:solidFill>
                <a:effectLst/>
                <a:latin typeface="+mn-lt"/>
                <a:ea typeface="+mn-ea"/>
                <a:cs typeface="+mn-cs"/>
              </a:rPr>
              <a:t> muertes m</a:t>
            </a:r>
            <a:r>
              <a:rPr lang="x-none" sz="1200" kern="1200" noProof="0" dirty="0" smtClean="0">
                <a:solidFill>
                  <a:schemeClr val="tx1"/>
                </a:solidFill>
                <a:effectLst/>
                <a:latin typeface="+mn-lt"/>
                <a:ea typeface="+mn-ea"/>
                <a:cs typeface="+mn-cs"/>
              </a:rPr>
              <a:t>aternas son la principal causa de muerte y discapacidad entre esta población (</a:t>
            </a:r>
            <a:r>
              <a:rPr lang="x-none" sz="1200" kern="1200" noProof="0" dirty="0" err="1" smtClean="0">
                <a:solidFill>
                  <a:schemeClr val="tx1"/>
                </a:solidFill>
                <a:effectLst/>
                <a:latin typeface="+mn-lt"/>
                <a:ea typeface="+mn-ea"/>
                <a:cs typeface="+mn-cs"/>
              </a:rPr>
              <a:t>Patton</a:t>
            </a:r>
            <a:r>
              <a:rPr lang="x-none" sz="1200" kern="1200" noProof="0" dirty="0" smtClean="0">
                <a:solidFill>
                  <a:schemeClr val="tx1"/>
                </a:solidFill>
                <a:effectLst/>
                <a:latin typeface="+mn-lt"/>
                <a:ea typeface="+mn-ea"/>
                <a:cs typeface="+mn-cs"/>
              </a:rPr>
              <a:t> et al 2009)</a:t>
            </a:r>
          </a:p>
          <a:p>
            <a:pPr marL="171450" indent="-171450">
              <a:buFont typeface="Arial" panose="020B0604020202020204" pitchFamily="34" charset="0"/>
              <a:buChar char="•"/>
            </a:pPr>
            <a:r>
              <a:rPr lang="x-none" sz="1200" kern="1200" noProof="0" dirty="0" smtClean="0">
                <a:solidFill>
                  <a:schemeClr val="tx1"/>
                </a:solidFill>
                <a:effectLst/>
                <a:latin typeface="+mn-lt"/>
                <a:ea typeface="+mn-ea"/>
                <a:cs typeface="+mn-cs"/>
              </a:rPr>
              <a:t>A nivel mundial, más de la mitad de los actos de violencia sexual son perpetrados contra niñas menores de 16 años (ONU 2012)</a:t>
            </a:r>
          </a:p>
          <a:p>
            <a:pPr marL="171450" indent="-171450">
              <a:buFont typeface="Arial" panose="020B0604020202020204" pitchFamily="34" charset="0"/>
              <a:buChar char="•"/>
            </a:pPr>
            <a:r>
              <a:rPr lang="x-none" sz="1200" kern="1200" noProof="0" dirty="0" smtClean="0">
                <a:solidFill>
                  <a:schemeClr val="tx1"/>
                </a:solidFill>
                <a:effectLst/>
                <a:latin typeface="+mn-lt"/>
                <a:ea typeface="+mn-ea"/>
                <a:cs typeface="+mn-cs"/>
              </a:rPr>
              <a:t>En África subsahariana, las adolescentes constituyen un 70% de todas las hospitalizaciones por complicaciones relacionadas con el aborto inseguro (ONU 2004)</a:t>
            </a:r>
            <a:endParaRPr lang="x-none" noProof="0"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16</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u="sng" noProof="0" dirty="0" smtClean="0"/>
              <a:t>Instrucciones para el/la facilitador/a</a:t>
            </a:r>
            <a:r>
              <a:rPr lang="x-none" noProof="0" dirty="0" smtClean="0"/>
              <a:t>: Pida</a:t>
            </a:r>
            <a:r>
              <a:rPr lang="x-none" baseline="0" noProof="0" dirty="0" smtClean="0"/>
              <a:t> que un/</a:t>
            </a:r>
            <a:r>
              <a:rPr lang="x-none" noProof="0" dirty="0" smtClean="0"/>
              <a:t>a participante</a:t>
            </a:r>
            <a:r>
              <a:rPr lang="x-none" baseline="0" noProof="0" dirty="0" smtClean="0"/>
              <a:t> lea en voz alta la cita textual que aparece en la diapositiva. Concédales unos minutos para que reflexionen sobre por qué el aborto inseguro ocurre en la actualidad. Explique que las muertes y discapacidades relacionadas con el aborto inseguro son casi totalmente evitables. Puede decir: “</a:t>
            </a:r>
            <a:r>
              <a:rPr lang="x-none" sz="1200" i="1" kern="1200" baseline="0" noProof="0" dirty="0" smtClean="0">
                <a:solidFill>
                  <a:schemeClr val="tx1"/>
                </a:solidFill>
                <a:effectLst/>
                <a:latin typeface="+mn-lt"/>
                <a:ea typeface="+mn-ea"/>
                <a:cs typeface="+mn-cs"/>
              </a:rPr>
              <a:t>Ho</a:t>
            </a:r>
            <a:r>
              <a:rPr lang="x-none" sz="1200" i="1" kern="1200" noProof="0" dirty="0" smtClean="0">
                <a:solidFill>
                  <a:schemeClr val="tx1"/>
                </a:solidFill>
                <a:effectLst/>
                <a:latin typeface="+mn-lt"/>
                <a:ea typeface="+mn-ea"/>
                <a:cs typeface="+mn-cs"/>
              </a:rPr>
              <a:t>y en día existen métodos seguros</a:t>
            </a:r>
            <a:r>
              <a:rPr lang="x-none" sz="1200" i="1" kern="1200" baseline="0" noProof="0" dirty="0" smtClean="0">
                <a:solidFill>
                  <a:schemeClr val="tx1"/>
                </a:solidFill>
                <a:effectLst/>
                <a:latin typeface="+mn-lt"/>
                <a:ea typeface="+mn-ea"/>
                <a:cs typeface="+mn-cs"/>
              </a:rPr>
              <a:t> y eficaces para prevenir e interrumpir el embarazo</a:t>
            </a:r>
            <a:r>
              <a:rPr lang="x-none" sz="1200" i="1" kern="1200" noProof="0" dirty="0" smtClean="0">
                <a:solidFill>
                  <a:schemeClr val="tx1"/>
                </a:solidFill>
                <a:effectLst/>
                <a:latin typeface="+mn-lt"/>
                <a:ea typeface="+mn-ea"/>
                <a:cs typeface="+mn-cs"/>
              </a:rPr>
              <a:t>. A</a:t>
            </a:r>
            <a:r>
              <a:rPr lang="x-none" sz="1200" i="1" kern="1200" baseline="0" noProof="0" dirty="0" smtClean="0">
                <a:solidFill>
                  <a:schemeClr val="tx1"/>
                </a:solidFill>
                <a:effectLst/>
                <a:latin typeface="+mn-lt"/>
                <a:ea typeface="+mn-ea"/>
                <a:cs typeface="+mn-cs"/>
              </a:rPr>
              <a:t> pesar de estas tecnologías médicas modernas, el aborto inseguro continúa siendo una </a:t>
            </a:r>
            <a:r>
              <a:rPr lang="x-none" sz="1200" i="1" kern="1200" noProof="0" dirty="0" smtClean="0">
                <a:solidFill>
                  <a:schemeClr val="tx1"/>
                </a:solidFill>
                <a:effectLst/>
                <a:latin typeface="+mn-lt"/>
                <a:ea typeface="+mn-ea"/>
                <a:cs typeface="+mn-cs"/>
              </a:rPr>
              <a:t>pandemia, particularmente en el Sur</a:t>
            </a:r>
            <a:r>
              <a:rPr lang="x-none" sz="1200" i="1" kern="1200" baseline="0" noProof="0" dirty="0" smtClean="0">
                <a:solidFill>
                  <a:schemeClr val="tx1"/>
                </a:solidFill>
                <a:effectLst/>
                <a:latin typeface="+mn-lt"/>
                <a:ea typeface="+mn-ea"/>
                <a:cs typeface="+mn-cs"/>
              </a:rPr>
              <a:t> Global</a:t>
            </a:r>
            <a:r>
              <a:rPr lang="x-none" sz="1200" i="1" kern="1200" noProof="0" dirty="0" smtClean="0">
                <a:solidFill>
                  <a:schemeClr val="tx1"/>
                </a:solidFill>
                <a:effectLst/>
                <a:latin typeface="+mn-lt"/>
                <a:ea typeface="+mn-ea"/>
                <a:cs typeface="+mn-cs"/>
              </a:rPr>
              <a:t>.</a:t>
            </a:r>
            <a:r>
              <a:rPr lang="x-none" sz="1200" i="1" kern="1200" baseline="0" noProof="0" dirty="0" smtClean="0">
                <a:solidFill>
                  <a:schemeClr val="tx1"/>
                </a:solidFill>
                <a:effectLst/>
                <a:latin typeface="+mn-lt"/>
                <a:ea typeface="+mn-ea"/>
                <a:cs typeface="+mn-cs"/>
              </a:rPr>
              <a:t> ¿</a:t>
            </a:r>
            <a:r>
              <a:rPr lang="x-none" sz="1200" i="1" kern="1200" baseline="0" noProof="0" smtClean="0">
                <a:solidFill>
                  <a:schemeClr val="tx1"/>
                </a:solidFill>
                <a:effectLst/>
                <a:latin typeface="+mn-lt"/>
                <a:ea typeface="+mn-ea"/>
                <a:cs typeface="+mn-cs"/>
              </a:rPr>
              <a:t>Por qué?”</a:t>
            </a:r>
            <a:endParaRPr lang="x-none" i="1"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x-none"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x-none" noProof="0" dirty="0" smtClean="0"/>
              <a:t>Una</a:t>
            </a:r>
            <a:r>
              <a:rPr lang="x-none" baseline="0" noProof="0" dirty="0" smtClean="0"/>
              <a:t> v</a:t>
            </a:r>
            <a:r>
              <a:rPr lang="x-none" noProof="0" dirty="0" smtClean="0"/>
              <a:t>ez que las personas participantes hayan compartido algunas ideas, continúe</a:t>
            </a:r>
            <a:r>
              <a:rPr lang="x-none" baseline="0" noProof="0" dirty="0" smtClean="0"/>
              <a:t> con la próxima diapositiva.</a:t>
            </a:r>
            <a:endParaRPr lang="x-none" sz="1200" i="1" kern="1200" noProof="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A5C766-A2F8-4620-BD42-CB0D254F808D}" type="slidenum">
              <a:rPr lang="en-US" smtClean="0"/>
              <a:t>17</a:t>
            </a:fld>
            <a:endParaRPr lang="en-US"/>
          </a:p>
        </p:txBody>
      </p:sp>
    </p:spTree>
    <p:extLst>
      <p:ext uri="{BB962C8B-B14F-4D97-AF65-F5344CB8AC3E}">
        <p14:creationId xmlns:p14="http://schemas.microsoft.com/office/powerpoint/2010/main" val="3911710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u="sng" noProof="0" dirty="0" smtClean="0"/>
              <a:t>Instrucciones para el/la facilitador/a</a:t>
            </a:r>
            <a:r>
              <a:rPr lang="x-none" noProof="0" dirty="0" smtClean="0"/>
              <a:t>: Pida</a:t>
            </a:r>
            <a:r>
              <a:rPr lang="x-none" baseline="0" noProof="0" dirty="0" smtClean="0"/>
              <a:t> que un/a participante lea en voz alta la lista en la diapositiva. Agregue cualquier otra causa que hayan mencionado las personas participantes en la diapositiva anterior. </a:t>
            </a:r>
            <a:endParaRPr lang="x-none" sz="1200" i="1" kern="1200" noProof="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A5C766-A2F8-4620-BD42-CB0D254F808D}" type="slidenum">
              <a:rPr lang="en-US" smtClean="0"/>
              <a:t>18</a:t>
            </a:fld>
            <a:endParaRPr lang="en-US"/>
          </a:p>
        </p:txBody>
      </p:sp>
    </p:spTree>
    <p:extLst>
      <p:ext uri="{BB962C8B-B14F-4D97-AF65-F5344CB8AC3E}">
        <p14:creationId xmlns:p14="http://schemas.microsoft.com/office/powerpoint/2010/main" val="1504530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u="sng" noProof="0" dirty="0" smtClean="0"/>
              <a:t>Instrucciones para el/la facilitador/a</a:t>
            </a:r>
            <a:r>
              <a:rPr lang="x-none" noProof="0" dirty="0" smtClean="0"/>
              <a:t>: Al final del Módulo</a:t>
            </a:r>
            <a:r>
              <a:rPr lang="x-none" baseline="0" noProof="0" dirty="0" smtClean="0"/>
              <a:t> 1, resuma los mensajes clave. Pida a las personas</a:t>
            </a:r>
            <a:r>
              <a:rPr lang="x-none" noProof="0" dirty="0" smtClean="0"/>
              <a:t> participantes</a:t>
            </a:r>
            <a:r>
              <a:rPr lang="x-none" baseline="0" noProof="0" dirty="0" smtClean="0"/>
              <a:t> que lean en voz alta las viñetas que aparecen en esta diapositiva</a:t>
            </a:r>
            <a:r>
              <a:rPr lang="x-none" noProof="0" dirty="0" smtClean="0"/>
              <a:t>. Invíteles a compartir otros mensajes clave que recuerden del módulo. </a:t>
            </a:r>
            <a:r>
              <a:rPr lang="x-none" baseline="0" noProof="0" dirty="0" smtClean="0"/>
              <a:t> </a:t>
            </a:r>
            <a:endParaRPr lang="x-none" noProof="0" dirty="0" smtClean="0"/>
          </a:p>
          <a:p>
            <a:endParaRPr lang="x-none" noProof="0"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19</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u="sng" noProof="0" dirty="0" smtClean="0"/>
              <a:t>Instrucciones para el/la facilitador/a</a:t>
            </a:r>
            <a:r>
              <a:rPr lang="x-none" noProof="0" dirty="0" smtClean="0"/>
              <a:t>: </a:t>
            </a:r>
            <a:r>
              <a:rPr lang="x-none" b="1" noProof="0" dirty="0" smtClean="0"/>
              <a:t>Dé</a:t>
            </a:r>
            <a:r>
              <a:rPr lang="x-none" b="1" baseline="0" noProof="0" dirty="0" smtClean="0"/>
              <a:t> la bienvenida a todas las personas</a:t>
            </a:r>
            <a:r>
              <a:rPr lang="x-none" b="1" noProof="0" dirty="0" smtClean="0"/>
              <a:t> participantes al taller</a:t>
            </a:r>
            <a:r>
              <a:rPr lang="x-none" b="1" baseline="0" noProof="0" dirty="0" smtClean="0"/>
              <a:t> y revise la meta del taller.</a:t>
            </a:r>
            <a:r>
              <a:rPr lang="x-none" baseline="0" noProof="0" dirty="0" smtClean="0"/>
              <a:t> Si desea, puede informar al grupo de participantes que la meta de este taller es desarrollar la capacida</a:t>
            </a:r>
            <a:r>
              <a:rPr lang="x-none" sz="1200" i="0" kern="1200" noProof="0" dirty="0" smtClean="0">
                <a:solidFill>
                  <a:schemeClr val="tx1"/>
                </a:solidFill>
                <a:effectLst/>
                <a:latin typeface="+mn-lt"/>
                <a:ea typeface="+mn-ea"/>
                <a:cs typeface="+mn-cs"/>
              </a:rPr>
              <a:t>d y el compromiso de las personas participantes para ampliar el acceso a los servicios de aborto seguro, incluso por medio de actividades de promoción y defensa (</a:t>
            </a:r>
            <a:r>
              <a:rPr lang="x-none" sz="1200" i="1" kern="1200" noProof="0" dirty="0" err="1" smtClean="0">
                <a:solidFill>
                  <a:schemeClr val="tx1"/>
                </a:solidFill>
                <a:effectLst/>
                <a:latin typeface="+mn-lt"/>
                <a:ea typeface="+mn-ea"/>
                <a:cs typeface="+mn-cs"/>
              </a:rPr>
              <a:t>advocacy</a:t>
            </a:r>
            <a:r>
              <a:rPr lang="x-none" sz="1200" i="0" kern="1200" noProof="0" dirty="0" smtClean="0">
                <a:solidFill>
                  <a:schemeClr val="tx1"/>
                </a:solidFill>
                <a:effectLst/>
                <a:latin typeface="+mn-lt"/>
                <a:ea typeface="+mn-ea"/>
                <a:cs typeface="+mn-cs"/>
              </a:rPr>
              <a:t>), educación de pares y acompañamiento durante el aborto. El taller no prepara a cada participante para la prestación de servicios de aborto. Las personas que estén </a:t>
            </a:r>
            <a:r>
              <a:rPr lang="x-none" sz="1200" i="0" kern="1200" baseline="0" noProof="0" dirty="0" smtClean="0">
                <a:solidFill>
                  <a:schemeClr val="tx1"/>
                </a:solidFill>
                <a:effectLst/>
                <a:latin typeface="+mn-lt"/>
                <a:ea typeface="+mn-ea"/>
                <a:cs typeface="+mn-cs"/>
              </a:rPr>
              <a:t>interesadas en adquirir habilidades clínicas recibirán información sobre cómo acceder a los recursos clínicos y capacitación de pre-grado. </a:t>
            </a:r>
            <a:endParaRPr lang="x-none" sz="1200" i="0" kern="1200" noProof="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A5C766-A2F8-4620-BD42-CB0D254F808D}" type="slidenum">
              <a:rPr lang="en-US" smtClean="0"/>
              <a:t>2</a:t>
            </a:fld>
            <a:endParaRPr lang="en-US"/>
          </a:p>
        </p:txBody>
      </p:sp>
    </p:spTree>
    <p:extLst>
      <p:ext uri="{BB962C8B-B14F-4D97-AF65-F5344CB8AC3E}">
        <p14:creationId xmlns:p14="http://schemas.microsoft.com/office/powerpoint/2010/main" val="428218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u="sng" noProof="0" dirty="0" smtClean="0"/>
              <a:t>Instrucciones para el/la facilitador/a</a:t>
            </a:r>
            <a:r>
              <a:rPr lang="x-none" noProof="0" dirty="0" smtClean="0"/>
              <a:t>: Dirija</a:t>
            </a:r>
            <a:r>
              <a:rPr lang="x-none" baseline="0" noProof="0" dirty="0" smtClean="0"/>
              <a:t> al grupo d</a:t>
            </a:r>
            <a:r>
              <a:rPr lang="x-none" noProof="0" dirty="0" smtClean="0"/>
              <a:t>e participantes</a:t>
            </a:r>
            <a:r>
              <a:rPr lang="x-none" baseline="0" noProof="0" dirty="0" smtClean="0"/>
              <a:t> durante la actividad 1.C: El aborto y yo, utilizando las instrucciones en la guía. </a:t>
            </a:r>
            <a:r>
              <a:rPr lang="x-none" b="1" baseline="0" noProof="0" dirty="0" smtClean="0"/>
              <a:t>No </a:t>
            </a:r>
            <a:r>
              <a:rPr lang="x-none" b="0" baseline="0" noProof="0" dirty="0" smtClean="0"/>
              <a:t>hay diapositiva</a:t>
            </a:r>
            <a:r>
              <a:rPr lang="x-none" baseline="0" noProof="0" dirty="0" smtClean="0"/>
              <a:t>s para esta actividad. </a:t>
            </a:r>
            <a:endParaRPr lang="x-none" noProof="0"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20</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21</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u="sng" noProof="0" dirty="0" smtClean="0"/>
              <a:t>Instrucciones para el/la facilitador/a</a:t>
            </a:r>
            <a:r>
              <a:rPr lang="x-none" noProof="0" dirty="0" smtClean="0"/>
              <a:t>: R</a:t>
            </a:r>
            <a:r>
              <a:rPr lang="x-none" baseline="0" noProof="0" dirty="0" smtClean="0"/>
              <a:t>evise la </a:t>
            </a:r>
            <a:r>
              <a:rPr lang="x-none" b="1" baseline="0" noProof="0" dirty="0" smtClean="0"/>
              <a:t>agenda</a:t>
            </a:r>
            <a:r>
              <a:rPr lang="x-none" baseline="0" noProof="0" dirty="0" smtClean="0"/>
              <a:t> con las personas participantes y explique que el taller</a:t>
            </a:r>
            <a:r>
              <a:rPr lang="x-none" i="0" u="none" baseline="0" noProof="0" dirty="0" smtClean="0"/>
              <a:t> contiene cinco módulos. Cada módulo contiene varias actividades interactivas; algunas actividades utilizan las diapositivas de la presentación para compartir y resumir información.</a:t>
            </a:r>
            <a:r>
              <a:rPr lang="x-none" i="1" u="none" baseline="0" noProof="0" dirty="0" smtClean="0"/>
              <a:t> </a:t>
            </a:r>
            <a:r>
              <a:rPr lang="x-none" i="0" u="none" baseline="0" noProof="0" dirty="0" smtClean="0"/>
              <a:t>Antes de continuar con la próxima diapositiva e iniciar el</a:t>
            </a:r>
            <a:r>
              <a:rPr lang="x-none" baseline="0" noProof="0" dirty="0" smtClean="0"/>
              <a:t> Módulo 1, identifique las</a:t>
            </a:r>
            <a:r>
              <a:rPr lang="x-none" b="1" baseline="0" noProof="0" dirty="0" smtClean="0"/>
              <a:t> normas del grupo</a:t>
            </a:r>
            <a:r>
              <a:rPr lang="x-none" baseline="0" noProof="0" dirty="0" smtClean="0"/>
              <a:t>; proporcione al grupo de participantes</a:t>
            </a:r>
            <a:r>
              <a:rPr lang="x-none" b="1" baseline="0" noProof="0" dirty="0" smtClean="0"/>
              <a:t> información logística </a:t>
            </a:r>
            <a:r>
              <a:rPr lang="x-none" b="0" baseline="0" noProof="0" dirty="0" smtClean="0"/>
              <a:t>pertinente, tal como dónde se servirá el almuerzo y dónde se encuentran los baños</a:t>
            </a:r>
            <a:r>
              <a:rPr lang="x-none" baseline="0" noProof="0" dirty="0" smtClean="0"/>
              <a:t>; dirija las </a:t>
            </a:r>
            <a:r>
              <a:rPr lang="x-none" b="1" baseline="0" noProof="0" dirty="0" smtClean="0"/>
              <a:t>presentaciones</a:t>
            </a:r>
            <a:r>
              <a:rPr lang="x-none" baseline="0" noProof="0" dirty="0" smtClean="0"/>
              <a:t> de las personas participantes y un ejercicio de </a:t>
            </a:r>
            <a:r>
              <a:rPr lang="x-none" b="1" baseline="0" noProof="0" dirty="0" smtClean="0"/>
              <a:t>rompehielo</a:t>
            </a:r>
            <a:r>
              <a:rPr lang="x-none" baseline="0" noProof="0" dirty="0" smtClean="0"/>
              <a:t>; y solicite que cada participante conteste el </a:t>
            </a:r>
            <a:r>
              <a:rPr lang="x-none" b="1" baseline="0" noProof="0" dirty="0" smtClean="0"/>
              <a:t>test pre taller</a:t>
            </a:r>
            <a:r>
              <a:rPr lang="x-none" b="0" baseline="0" noProof="0" dirty="0" smtClean="0"/>
              <a:t>.</a:t>
            </a:r>
            <a:endParaRPr lang="x-none" baseline="0" noProof="0"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3</a:t>
            </a:fld>
            <a:endParaRPr lang="en-US"/>
          </a:p>
        </p:txBody>
      </p:sp>
    </p:spTree>
    <p:extLst>
      <p:ext uri="{BB962C8B-B14F-4D97-AF65-F5344CB8AC3E}">
        <p14:creationId xmlns:p14="http://schemas.microsoft.com/office/powerpoint/2010/main" val="2525762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u="sng" noProof="0" dirty="0" smtClean="0"/>
              <a:t>Instrucciones para el/la facilitador/a</a:t>
            </a:r>
            <a:r>
              <a:rPr lang="x-none" noProof="0" dirty="0" smtClean="0"/>
              <a:t>: Dé</a:t>
            </a:r>
            <a:r>
              <a:rPr lang="x-none" baseline="0" noProof="0" dirty="0" smtClean="0"/>
              <a:t> la bienvenida a las personas participantes al Módulo 1 y explique que este mó</a:t>
            </a:r>
            <a:r>
              <a:rPr lang="x-none" sz="1200" kern="1200" noProof="0" dirty="0" smtClean="0">
                <a:solidFill>
                  <a:schemeClr val="tx1"/>
                </a:solidFill>
                <a:effectLst/>
                <a:latin typeface="+mn-lt"/>
                <a:ea typeface="+mn-ea"/>
                <a:cs typeface="+mn-cs"/>
              </a:rPr>
              <a:t>dulo es una introducción al tema del</a:t>
            </a:r>
            <a:r>
              <a:rPr lang="x-none" sz="1200" kern="1200" baseline="0" noProof="0" dirty="0" smtClean="0">
                <a:solidFill>
                  <a:schemeClr val="tx1"/>
                </a:solidFill>
                <a:effectLst/>
                <a:latin typeface="+mn-lt"/>
                <a:ea typeface="+mn-ea"/>
                <a:cs typeface="+mn-cs"/>
              </a:rPr>
              <a:t> aborto</a:t>
            </a:r>
            <a:r>
              <a:rPr lang="x-none" sz="1200" kern="1200" noProof="0" dirty="0" smtClean="0">
                <a:solidFill>
                  <a:schemeClr val="tx1"/>
                </a:solidFill>
                <a:effectLst/>
                <a:latin typeface="+mn-lt"/>
                <a:ea typeface="+mn-ea"/>
                <a:cs typeface="+mn-cs"/>
              </a:rPr>
              <a:t>. Plantea el tema del aborto en el contexto más amplio de salud sexual y reproductiva, y ayuda a cada participante a adquirir conocimientos básicos sobre el aborto. Además,</a:t>
            </a:r>
            <a:r>
              <a:rPr lang="x-none" sz="1200" kern="1200" baseline="0" noProof="0" dirty="0" smtClean="0">
                <a:solidFill>
                  <a:schemeClr val="tx1"/>
                </a:solidFill>
                <a:effectLst/>
                <a:latin typeface="+mn-lt"/>
                <a:ea typeface="+mn-ea"/>
                <a:cs typeface="+mn-cs"/>
              </a:rPr>
              <a:t> el</a:t>
            </a:r>
            <a:r>
              <a:rPr lang="x-none" sz="1200" kern="1200" noProof="0" dirty="0" smtClean="0">
                <a:solidFill>
                  <a:schemeClr val="tx1"/>
                </a:solidFill>
                <a:effectLst/>
                <a:latin typeface="+mn-lt"/>
                <a:ea typeface="+mn-ea"/>
                <a:cs typeface="+mn-cs"/>
              </a:rPr>
              <a:t> módulo ayuda a entender cómo el aborto inseguro afecta a las mujeres y sociedades. Cada</a:t>
            </a:r>
            <a:r>
              <a:rPr lang="x-none" sz="1200" kern="1200" baseline="0" noProof="0" dirty="0" smtClean="0">
                <a:solidFill>
                  <a:schemeClr val="tx1"/>
                </a:solidFill>
                <a:effectLst/>
                <a:latin typeface="+mn-lt"/>
                <a:ea typeface="+mn-ea"/>
                <a:cs typeface="+mn-cs"/>
              </a:rPr>
              <a:t> p</a:t>
            </a:r>
            <a:r>
              <a:rPr lang="x-none" sz="1200" kern="1200" noProof="0" dirty="0" smtClean="0">
                <a:solidFill>
                  <a:schemeClr val="tx1"/>
                </a:solidFill>
                <a:effectLst/>
                <a:latin typeface="+mn-lt"/>
                <a:ea typeface="+mn-ea"/>
                <a:cs typeface="+mn-cs"/>
              </a:rPr>
              <a:t>articipante empezará a explorar sus valores y actitudes relacionados con</a:t>
            </a:r>
            <a:r>
              <a:rPr lang="x-none" sz="1200" kern="1200" baseline="0" noProof="0" dirty="0" smtClean="0">
                <a:solidFill>
                  <a:schemeClr val="tx1"/>
                </a:solidFill>
                <a:effectLst/>
                <a:latin typeface="+mn-lt"/>
                <a:ea typeface="+mn-ea"/>
                <a:cs typeface="+mn-cs"/>
              </a:rPr>
              <a:t> el</a:t>
            </a:r>
            <a:r>
              <a:rPr lang="x-none" sz="1200" kern="1200" noProof="0" dirty="0" smtClean="0">
                <a:solidFill>
                  <a:schemeClr val="tx1"/>
                </a:solidFill>
                <a:effectLst/>
                <a:latin typeface="+mn-lt"/>
                <a:ea typeface="+mn-ea"/>
                <a:cs typeface="+mn-cs"/>
              </a:rPr>
              <a:t> aborto, e identificar por qué este tema es relevante para él o ella. Prepara el escenario para módulos posteriores. </a:t>
            </a:r>
            <a:endParaRPr lang="x-none" b="1" noProof="0" dirty="0"/>
          </a:p>
        </p:txBody>
      </p:sp>
      <p:sp>
        <p:nvSpPr>
          <p:cNvPr id="4" name="Slide Number Placeholder 3"/>
          <p:cNvSpPr>
            <a:spLocks noGrp="1"/>
          </p:cNvSpPr>
          <p:nvPr>
            <p:ph type="sldNum" sz="quarter" idx="10"/>
          </p:nvPr>
        </p:nvSpPr>
        <p:spPr/>
        <p:txBody>
          <a:bodyPr/>
          <a:lstStyle/>
          <a:p>
            <a:fld id="{76A5C766-A2F8-4620-BD42-CB0D254F808D}" type="slidenum">
              <a:rPr lang="en-US" smtClean="0"/>
              <a:t>4</a:t>
            </a:fld>
            <a:endParaRPr lang="en-US"/>
          </a:p>
        </p:txBody>
      </p:sp>
    </p:spTree>
    <p:extLst>
      <p:ext uri="{BB962C8B-B14F-4D97-AF65-F5344CB8AC3E}">
        <p14:creationId xmlns:p14="http://schemas.microsoft.com/office/powerpoint/2010/main" val="2163063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x-none" u="sng" noProof="0" dirty="0" smtClean="0"/>
              <a:t>Instrucciones para el/la facilitador/a</a:t>
            </a:r>
            <a:r>
              <a:rPr lang="x-none" noProof="0" dirty="0" smtClean="0"/>
              <a:t>: Revise los objetivos de aprendizaje para el Módulo 1.</a:t>
            </a:r>
          </a:p>
        </p:txBody>
      </p:sp>
      <p:sp>
        <p:nvSpPr>
          <p:cNvPr id="4" name="Slide Number Placeholder 3"/>
          <p:cNvSpPr>
            <a:spLocks noGrp="1"/>
          </p:cNvSpPr>
          <p:nvPr>
            <p:ph type="sldNum" sz="quarter" idx="10"/>
          </p:nvPr>
        </p:nvSpPr>
        <p:spPr/>
        <p:txBody>
          <a:bodyPr/>
          <a:lstStyle/>
          <a:p>
            <a:fld id="{76A5C766-A2F8-4620-BD42-CB0D254F808D}" type="slidenum">
              <a:rPr lang="en-US" smtClean="0"/>
              <a:t>5</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u="sng" noProof="0" dirty="0" smtClean="0"/>
              <a:t>Instrucciones para el/la facilitador/a</a:t>
            </a:r>
            <a:r>
              <a:rPr lang="x-none" noProof="0" dirty="0" smtClean="0"/>
              <a:t>: Revise las actividades del Módulo 1</a:t>
            </a:r>
            <a:r>
              <a:rPr lang="x-none" baseline="0" noProof="0" dirty="0" smtClean="0"/>
              <a:t> en las cuales participará el grupo. </a:t>
            </a:r>
            <a:endParaRPr lang="x-none" noProof="0" dirty="0" smtClean="0"/>
          </a:p>
          <a:p>
            <a:endParaRPr lang="x-none" noProof="0" dirty="0" smtClean="0"/>
          </a:p>
          <a:p>
            <a:r>
              <a:rPr lang="x-none" i="1" u="sng" noProof="0" dirty="0" smtClean="0"/>
              <a:t>Motivo</a:t>
            </a:r>
            <a:r>
              <a:rPr lang="x-none" i="1" u="sng" baseline="0" noProof="0" dirty="0" smtClean="0"/>
              <a:t>s</a:t>
            </a:r>
            <a:r>
              <a:rPr lang="x-none" baseline="0" noProof="0" dirty="0" smtClean="0"/>
              <a:t>: </a:t>
            </a:r>
            <a:r>
              <a:rPr lang="x-none" sz="1200" kern="1200" baseline="0" noProof="0" dirty="0" smtClean="0">
                <a:solidFill>
                  <a:schemeClr val="tx1"/>
                </a:solidFill>
                <a:effectLst/>
                <a:latin typeface="+mn-lt"/>
                <a:ea typeface="+mn-ea"/>
                <a:cs typeface="+mn-cs"/>
              </a:rPr>
              <a:t>Las personas p</a:t>
            </a:r>
            <a:r>
              <a:rPr lang="x-none" sz="1200" kern="1200" noProof="0" dirty="0" smtClean="0">
                <a:solidFill>
                  <a:schemeClr val="tx1"/>
                </a:solidFill>
                <a:effectLst/>
                <a:latin typeface="+mn-lt"/>
                <a:ea typeface="+mn-ea"/>
                <a:cs typeface="+mn-cs"/>
              </a:rPr>
              <a:t>articipantes identificarán las diferentes necesidades de salud sexual y reproductiva de las mujeres y explorarán las razones por las cuales las mujeres y adolescentes quedan</a:t>
            </a:r>
            <a:r>
              <a:rPr lang="x-none" sz="1200" kern="1200" baseline="0" noProof="0" dirty="0" smtClean="0">
                <a:solidFill>
                  <a:schemeClr val="tx1"/>
                </a:solidFill>
                <a:effectLst/>
                <a:latin typeface="+mn-lt"/>
                <a:ea typeface="+mn-ea"/>
                <a:cs typeface="+mn-cs"/>
              </a:rPr>
              <a:t> embarazadas y tienen</a:t>
            </a:r>
            <a:r>
              <a:rPr lang="x-none" sz="1200" kern="1200" noProof="0" dirty="0" smtClean="0">
                <a:solidFill>
                  <a:schemeClr val="tx1"/>
                </a:solidFill>
                <a:effectLst/>
                <a:latin typeface="+mn-lt"/>
                <a:ea typeface="+mn-ea"/>
                <a:cs typeface="+mn-cs"/>
              </a:rPr>
              <a:t> abortos. Además, discutirán cómo las normas y creencias sociales sobre estas razones afectan la salud reproductiva</a:t>
            </a:r>
            <a:r>
              <a:rPr lang="x-none" sz="1200" kern="1200" baseline="0" noProof="0" dirty="0" smtClean="0">
                <a:solidFill>
                  <a:schemeClr val="tx1"/>
                </a:solidFill>
                <a:effectLst/>
                <a:latin typeface="+mn-lt"/>
                <a:ea typeface="+mn-ea"/>
                <a:cs typeface="+mn-cs"/>
              </a:rPr>
              <a:t> y el bienestar de las mujeres.</a:t>
            </a:r>
            <a:r>
              <a:rPr lang="x-none" sz="1200" kern="1200" noProof="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x-none" i="1" u="sng" noProof="0" dirty="0" smtClean="0"/>
              <a:t>Una</a:t>
            </a:r>
            <a:r>
              <a:rPr lang="x-none" i="1" u="sng" baseline="0" noProof="0" dirty="0" smtClean="0"/>
              <a:t> nueva</a:t>
            </a:r>
            <a:r>
              <a:rPr lang="x-none" i="1" u="sng" noProof="0" dirty="0" smtClean="0"/>
              <a:t> perspectiva sobre el</a:t>
            </a:r>
            <a:r>
              <a:rPr lang="x-none" i="1" u="sng" baseline="0" noProof="0" dirty="0" smtClean="0"/>
              <a:t> </a:t>
            </a:r>
            <a:r>
              <a:rPr lang="x-none" i="1" u="sng" noProof="0" dirty="0" smtClean="0"/>
              <a:t>aborto</a:t>
            </a:r>
            <a:r>
              <a:rPr lang="x-none" i="1" u="none" noProof="0" dirty="0" smtClean="0"/>
              <a:t>: </a:t>
            </a:r>
            <a:r>
              <a:rPr lang="x-none" sz="1200" i="0" u="none" kern="1200" noProof="0" dirty="0" smtClean="0">
                <a:solidFill>
                  <a:schemeClr val="tx1"/>
                </a:solidFill>
                <a:effectLst/>
                <a:latin typeface="+mn-lt"/>
                <a:ea typeface="+mn-ea"/>
                <a:cs typeface="+mn-cs"/>
              </a:rPr>
              <a:t>Cada</a:t>
            </a:r>
            <a:r>
              <a:rPr lang="x-none" sz="1200" i="0" u="none" kern="1200" baseline="0" noProof="0" dirty="0" smtClean="0">
                <a:solidFill>
                  <a:schemeClr val="tx1"/>
                </a:solidFill>
                <a:effectLst/>
                <a:latin typeface="+mn-lt"/>
                <a:ea typeface="+mn-ea"/>
                <a:cs typeface="+mn-cs"/>
              </a:rPr>
              <a:t> p</a:t>
            </a:r>
            <a:r>
              <a:rPr lang="x-none" sz="1200" kern="1200" noProof="0" dirty="0" smtClean="0">
                <a:solidFill>
                  <a:schemeClr val="tx1"/>
                </a:solidFill>
                <a:effectLst/>
                <a:latin typeface="+mn-lt"/>
                <a:ea typeface="+mn-ea"/>
                <a:cs typeface="+mn-cs"/>
              </a:rPr>
              <a:t>articipante adquirirá conocimientos básicos sobre el aborto, incluida la magnitud del aborto inseguro y cómo éste afecta a las mujeres y </a:t>
            </a:r>
            <a:r>
              <a:rPr lang="x-none" sz="1200" kern="1200" baseline="0" noProof="0" dirty="0" smtClean="0">
                <a:solidFill>
                  <a:schemeClr val="tx1"/>
                </a:solidFill>
                <a:effectLst/>
                <a:latin typeface="+mn-lt"/>
                <a:ea typeface="+mn-ea"/>
                <a:cs typeface="+mn-cs"/>
              </a:rPr>
              <a:t>sociedades</a:t>
            </a:r>
            <a:r>
              <a:rPr lang="x-none" sz="1200" kern="1200" noProof="0" dirty="0" smtClean="0">
                <a:solidFill>
                  <a:schemeClr val="tx1"/>
                </a:solidFill>
                <a:effectLst/>
                <a:latin typeface="+mn-lt"/>
                <a:ea typeface="+mn-ea"/>
                <a:cs typeface="+mn-cs"/>
              </a:rPr>
              <a:t>. Además,</a:t>
            </a:r>
            <a:r>
              <a:rPr lang="x-none" sz="1200" kern="1200" baseline="0" noProof="0" dirty="0" smtClean="0">
                <a:solidFill>
                  <a:schemeClr val="tx1"/>
                </a:solidFill>
                <a:effectLst/>
                <a:latin typeface="+mn-lt"/>
                <a:ea typeface="+mn-ea"/>
                <a:cs typeface="+mn-cs"/>
              </a:rPr>
              <a:t> empezarán a </a:t>
            </a:r>
            <a:r>
              <a:rPr lang="x-none" sz="1200" kern="1200" noProof="0" dirty="0" smtClean="0">
                <a:solidFill>
                  <a:schemeClr val="tx1"/>
                </a:solidFill>
                <a:effectLst/>
                <a:latin typeface="+mn-lt"/>
                <a:ea typeface="+mn-ea"/>
                <a:cs typeface="+mn-cs"/>
              </a:rPr>
              <a:t>explorar y ampliar sus perspectivas personales respecto al aborto.</a:t>
            </a:r>
          </a:p>
          <a:p>
            <a:r>
              <a:rPr lang="x-none" i="1" u="sng" noProof="0" dirty="0" smtClean="0"/>
              <a:t>El</a:t>
            </a:r>
            <a:r>
              <a:rPr lang="x-none" i="1" u="sng" baseline="0" noProof="0" dirty="0" smtClean="0"/>
              <a:t> a</a:t>
            </a:r>
            <a:r>
              <a:rPr lang="x-none" i="1" u="sng" noProof="0" dirty="0" smtClean="0"/>
              <a:t>borto y yo: </a:t>
            </a:r>
            <a:r>
              <a:rPr lang="x-none" sz="1200" i="0" u="none" kern="1200" noProof="0" dirty="0" smtClean="0">
                <a:solidFill>
                  <a:schemeClr val="tx1"/>
                </a:solidFill>
                <a:effectLst/>
                <a:latin typeface="+mn-lt"/>
                <a:ea typeface="+mn-ea"/>
                <a:cs typeface="+mn-cs"/>
              </a:rPr>
              <a:t>Cada</a:t>
            </a:r>
            <a:r>
              <a:rPr lang="x-none" sz="1200" i="0" u="none" kern="1200" baseline="0" noProof="0" dirty="0" smtClean="0">
                <a:solidFill>
                  <a:schemeClr val="tx1"/>
                </a:solidFill>
                <a:effectLst/>
                <a:latin typeface="+mn-lt"/>
                <a:ea typeface="+mn-ea"/>
                <a:cs typeface="+mn-cs"/>
              </a:rPr>
              <a:t> p</a:t>
            </a:r>
            <a:r>
              <a:rPr lang="x-none" sz="1200" kern="1200" noProof="0" dirty="0" smtClean="0">
                <a:solidFill>
                  <a:schemeClr val="tx1"/>
                </a:solidFill>
                <a:effectLst/>
                <a:latin typeface="+mn-lt"/>
                <a:ea typeface="+mn-ea"/>
                <a:cs typeface="+mn-cs"/>
              </a:rPr>
              <a:t>articipante explorará visualmente y se mostrará a sí mismo/a</a:t>
            </a:r>
            <a:r>
              <a:rPr lang="x-none" sz="1200" kern="1200" baseline="0" noProof="0" dirty="0" smtClean="0">
                <a:solidFill>
                  <a:schemeClr val="tx1"/>
                </a:solidFill>
                <a:effectLst/>
                <a:latin typeface="+mn-lt"/>
                <a:ea typeface="+mn-ea"/>
                <a:cs typeface="+mn-cs"/>
              </a:rPr>
              <a:t> y a las demás personas</a:t>
            </a:r>
            <a:r>
              <a:rPr lang="x-none" sz="1200" kern="1200" noProof="0" dirty="0" smtClean="0">
                <a:solidFill>
                  <a:schemeClr val="tx1"/>
                </a:solidFill>
                <a:effectLst/>
                <a:latin typeface="+mn-lt"/>
                <a:ea typeface="+mn-ea"/>
                <a:cs typeface="+mn-cs"/>
              </a:rPr>
              <a:t> participantes qué relación tienen con</a:t>
            </a:r>
            <a:r>
              <a:rPr lang="x-none" sz="1200" kern="1200" baseline="0" noProof="0" dirty="0" smtClean="0">
                <a:solidFill>
                  <a:schemeClr val="tx1"/>
                </a:solidFill>
                <a:effectLst/>
                <a:latin typeface="+mn-lt"/>
                <a:ea typeface="+mn-ea"/>
                <a:cs typeface="+mn-cs"/>
              </a:rPr>
              <a:t> el aborto</a:t>
            </a:r>
            <a:r>
              <a:rPr lang="x-none" sz="1200" kern="1200" noProof="0" dirty="0" smtClean="0">
                <a:solidFill>
                  <a:schemeClr val="tx1"/>
                </a:solidFill>
                <a:effectLst/>
                <a:latin typeface="+mn-lt"/>
                <a:ea typeface="+mn-ea"/>
                <a:cs typeface="+mn-cs"/>
              </a:rPr>
              <a:t>, o cómo ha sido afectado/a por el aborto. Fomenta</a:t>
            </a:r>
            <a:r>
              <a:rPr lang="x-none" sz="1200" kern="1200" baseline="0" noProof="0" dirty="0" smtClean="0">
                <a:solidFill>
                  <a:schemeClr val="tx1"/>
                </a:solidFill>
                <a:effectLst/>
                <a:latin typeface="+mn-lt"/>
                <a:ea typeface="+mn-ea"/>
                <a:cs typeface="+mn-cs"/>
              </a:rPr>
              <a:t> sinceridad por medio de la autor</a:t>
            </a:r>
            <a:r>
              <a:rPr lang="x-none" sz="1200" kern="1200" noProof="0" dirty="0" smtClean="0">
                <a:solidFill>
                  <a:schemeClr val="tx1"/>
                </a:solidFill>
                <a:effectLst/>
                <a:latin typeface="+mn-lt"/>
                <a:ea typeface="+mn-ea"/>
                <a:cs typeface="+mn-cs"/>
              </a:rPr>
              <a:t>reflexión y disuade a las persona participantes de imitar a otras personas.</a:t>
            </a:r>
          </a:p>
          <a:p>
            <a:pPr marL="0" marR="0" indent="0" algn="l" defTabSz="914400" rtl="0" eaLnBrk="1" fontAlgn="auto" latinLnBrk="0" hangingPunct="1">
              <a:lnSpc>
                <a:spcPct val="100000"/>
              </a:lnSpc>
              <a:spcBef>
                <a:spcPts val="0"/>
              </a:spcBef>
              <a:spcAft>
                <a:spcPts val="0"/>
              </a:spcAft>
              <a:buClrTx/>
              <a:buSzTx/>
              <a:buFontTx/>
              <a:buNone/>
              <a:tabLst/>
              <a:defRPr/>
            </a:pPr>
            <a:r>
              <a:rPr lang="x-none" sz="1200" i="1" u="sng" kern="1200" noProof="0" dirty="0" smtClean="0">
                <a:solidFill>
                  <a:schemeClr val="tx1"/>
                </a:solidFill>
                <a:effectLst/>
                <a:latin typeface="+mn-lt"/>
                <a:ea typeface="+mn-ea"/>
                <a:cs typeface="+mn-cs"/>
              </a:rPr>
              <a:t>Las</a:t>
            </a:r>
            <a:r>
              <a:rPr lang="x-none" sz="1200" i="1" u="sng" kern="1200" baseline="0" noProof="0" dirty="0" smtClean="0">
                <a:solidFill>
                  <a:schemeClr val="tx1"/>
                </a:solidFill>
                <a:effectLst/>
                <a:latin typeface="+mn-lt"/>
                <a:ea typeface="+mn-ea"/>
                <a:cs typeface="+mn-cs"/>
              </a:rPr>
              <a:t> cuat</a:t>
            </a:r>
            <a:r>
              <a:rPr lang="x-none" sz="1200" i="1" u="sng" kern="1200" noProof="0" dirty="0" smtClean="0">
                <a:solidFill>
                  <a:schemeClr val="tx1"/>
                </a:solidFill>
                <a:effectLst/>
                <a:latin typeface="+mn-lt"/>
                <a:ea typeface="+mn-ea"/>
                <a:cs typeface="+mn-cs"/>
              </a:rPr>
              <a:t>ro esquina</a:t>
            </a:r>
            <a:r>
              <a:rPr lang="x-none" sz="1200" i="1" u="sng" kern="1200" baseline="0" noProof="0" dirty="0" smtClean="0">
                <a:solidFill>
                  <a:schemeClr val="tx1"/>
                </a:solidFill>
                <a:effectLst/>
                <a:latin typeface="+mn-lt"/>
                <a:ea typeface="+mn-ea"/>
                <a:cs typeface="+mn-cs"/>
              </a:rPr>
              <a:t>s</a:t>
            </a:r>
            <a:r>
              <a:rPr lang="x-none" sz="1200" i="0" u="none" kern="1200" baseline="0" noProof="0" dirty="0" smtClean="0">
                <a:solidFill>
                  <a:schemeClr val="tx1"/>
                </a:solidFill>
                <a:effectLst/>
                <a:latin typeface="+mn-lt"/>
                <a:ea typeface="+mn-ea"/>
                <a:cs typeface="+mn-cs"/>
              </a:rPr>
              <a:t>: E</a:t>
            </a:r>
            <a:r>
              <a:rPr lang="x-none" sz="1200" kern="1200" noProof="0" dirty="0" smtClean="0">
                <a:solidFill>
                  <a:schemeClr val="tx1"/>
                </a:solidFill>
                <a:effectLst/>
                <a:latin typeface="+mn-lt"/>
                <a:ea typeface="+mn-ea"/>
                <a:cs typeface="+mn-cs"/>
              </a:rPr>
              <a:t>sta actividad ayuda a cada participante a entender mejor sus creencias y las creencias de otras personas acerca del aborto, sentir empatía por los valores implícitos que informan una gran variedad de creencias, y considerar cómo sus creencias afectan el estigma social en torno al aborto.</a:t>
            </a:r>
            <a:endParaRPr lang="x-none" sz="1200" i="1" u="sng" kern="1200" noProof="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A5C766-A2F8-4620-BD42-CB0D254F808D}" type="slidenum">
              <a:rPr lang="en-US" smtClean="0"/>
              <a:t>6</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u="sng" noProof="0" dirty="0" smtClean="0"/>
              <a:t>Instrucciones para el/la facilitador/a</a:t>
            </a:r>
            <a:r>
              <a:rPr lang="x-none" noProof="0" dirty="0" smtClean="0"/>
              <a:t>: Dirija</a:t>
            </a:r>
            <a:r>
              <a:rPr lang="x-none" baseline="0" noProof="0" dirty="0" smtClean="0"/>
              <a:t> al grupo d</a:t>
            </a:r>
            <a:r>
              <a:rPr lang="x-none" noProof="0" dirty="0" smtClean="0"/>
              <a:t>e participantes</a:t>
            </a:r>
            <a:r>
              <a:rPr lang="x-none" baseline="0" noProof="0" dirty="0" smtClean="0"/>
              <a:t> durante la actividad 1.A: Motivos, utilizando las instrucciones en la guía. </a:t>
            </a:r>
            <a:r>
              <a:rPr lang="x-none" b="1" baseline="0" noProof="0" dirty="0" smtClean="0"/>
              <a:t>No</a:t>
            </a:r>
            <a:r>
              <a:rPr lang="x-none" baseline="0" noProof="0" dirty="0" smtClean="0"/>
              <a:t> hay diapositivas para esta actividad.</a:t>
            </a:r>
            <a:endParaRPr lang="x-none" noProof="0"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7</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u="sng" noProof="0" dirty="0" smtClean="0"/>
              <a:t>Instrucciones para el/la facilitador/a</a:t>
            </a:r>
            <a:r>
              <a:rPr lang="x-none" noProof="0" dirty="0" smtClean="0"/>
              <a:t>: Dirija</a:t>
            </a:r>
            <a:r>
              <a:rPr lang="x-none" baseline="0" noProof="0" dirty="0" smtClean="0"/>
              <a:t> al grupo d</a:t>
            </a:r>
            <a:r>
              <a:rPr lang="x-none" noProof="0" dirty="0" smtClean="0"/>
              <a:t>e participantes</a:t>
            </a:r>
            <a:r>
              <a:rPr lang="x-none" baseline="0" noProof="0" dirty="0" smtClean="0"/>
              <a:t> durante la actividad 1.B: Una nueva perspectiva sobre el aborto, utilizando las instrucciones en la guía. </a:t>
            </a:r>
            <a:r>
              <a:rPr lang="x-none" b="1" u="none" baseline="0" noProof="0" dirty="0" smtClean="0"/>
              <a:t>Cuando se lo indiquen las instrucciones en la guía, presente y discuta las diapositivas a continuación. </a:t>
            </a:r>
            <a:r>
              <a:rPr lang="x-none" b="0" u="none" baseline="0" noProof="0" dirty="0" smtClean="0"/>
              <a:t>La sección del</a:t>
            </a:r>
            <a:r>
              <a:rPr lang="x-none" u="none" baseline="0" noProof="0" dirty="0" smtClean="0"/>
              <a:t> Módulo 1 ‘Introducción al aborto’ proporciona más información sobre los temas en las diapositivas. </a:t>
            </a:r>
          </a:p>
        </p:txBody>
      </p:sp>
      <p:sp>
        <p:nvSpPr>
          <p:cNvPr id="4" name="Slide Number Placeholder 3"/>
          <p:cNvSpPr>
            <a:spLocks noGrp="1"/>
          </p:cNvSpPr>
          <p:nvPr>
            <p:ph type="sldNum" sz="quarter" idx="10"/>
          </p:nvPr>
        </p:nvSpPr>
        <p:spPr/>
        <p:txBody>
          <a:bodyPr/>
          <a:lstStyle/>
          <a:p>
            <a:fld id="{76A5C766-A2F8-4620-BD42-CB0D254F808D}" type="slidenum">
              <a:rPr lang="en-US" smtClean="0"/>
              <a:t>8</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u="sng" noProof="0" dirty="0" smtClean="0"/>
              <a:t>Instrucciones para el/la facilitador/a</a:t>
            </a:r>
            <a:r>
              <a:rPr lang="x-none" noProof="0" dirty="0" smtClean="0"/>
              <a:t>: Utilizando la diapositiva e información en la guía y principales recursos,</a:t>
            </a:r>
            <a:r>
              <a:rPr lang="x-none" baseline="0" noProof="0" dirty="0" smtClean="0"/>
              <a:t> defina aborto.</a:t>
            </a:r>
            <a:endParaRPr lang="x-none" noProof="0" dirty="0"/>
          </a:p>
        </p:txBody>
      </p:sp>
      <p:sp>
        <p:nvSpPr>
          <p:cNvPr id="4" name="Slide Number Placeholder 3"/>
          <p:cNvSpPr>
            <a:spLocks noGrp="1"/>
          </p:cNvSpPr>
          <p:nvPr>
            <p:ph type="sldNum" sz="quarter" idx="10"/>
          </p:nvPr>
        </p:nvSpPr>
        <p:spPr/>
        <p:txBody>
          <a:bodyPr/>
          <a:lstStyle/>
          <a:p>
            <a:fld id="{76A5C766-A2F8-4620-BD42-CB0D254F808D}" type="slidenum">
              <a:rPr lang="en-US" smtClean="0"/>
              <a:t>9</a:t>
            </a:fld>
            <a:endParaRPr lang="en-US"/>
          </a:p>
        </p:txBody>
      </p:sp>
    </p:spTree>
    <p:extLst>
      <p:ext uri="{BB962C8B-B14F-4D97-AF65-F5344CB8AC3E}">
        <p14:creationId xmlns:p14="http://schemas.microsoft.com/office/powerpoint/2010/main" val="90186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685800" y="76200"/>
            <a:ext cx="7848600" cy="1927225"/>
          </a:xfrm>
        </p:spPr>
        <p:txBody>
          <a:bodyPr anchor="b">
            <a:noAutofit/>
          </a:bodyPr>
          <a:lstStyle>
            <a:lvl1pPr>
              <a:defRPr sz="5400" cap="none" baseline="0">
                <a:solidFill>
                  <a:schemeClr val="accent1"/>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685800" y="2209800"/>
            <a:ext cx="6400800" cy="533400"/>
          </a:xfrm>
          <a:noFill/>
        </p:spPr>
        <p:txBody>
          <a:bodyPr/>
          <a:lstStyle>
            <a:lvl1pPr marL="0" indent="0" algn="l">
              <a:buNone/>
              <a:defRPr baseline="0">
                <a:solidFill>
                  <a:srgbClr val="22BCB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Date Placeholder 3"/>
          <p:cNvSpPr>
            <a:spLocks noGrp="1"/>
          </p:cNvSpPr>
          <p:nvPr>
            <p:ph type="dt" sz="half" idx="10"/>
          </p:nvPr>
        </p:nvSpPr>
        <p:spPr>
          <a:xfrm>
            <a:off x="457200" y="18288"/>
            <a:ext cx="2895600" cy="329184"/>
          </a:xfrm>
        </p:spPr>
        <p:txBody>
          <a:bodyPr/>
          <a:lstStyle/>
          <a:p>
            <a:fld id="{34E40B51-84A9-49DA-B1CE-5688658EB1E9}" type="datetimeFigureOut">
              <a:rPr lang="en-US" smtClean="0"/>
              <a:t>5/29/15</a:t>
            </a:fld>
            <a:endParaRPr lang="en-US"/>
          </a:p>
        </p:txBody>
      </p:sp>
      <p:sp>
        <p:nvSpPr>
          <p:cNvPr id="12" name="Footer Placeholder 4"/>
          <p:cNvSpPr>
            <a:spLocks noGrp="1"/>
          </p:cNvSpPr>
          <p:nvPr>
            <p:ph type="ftr" sz="quarter" idx="11"/>
          </p:nvPr>
        </p:nvSpPr>
        <p:spPr>
          <a:xfrm>
            <a:off x="3429000" y="18288"/>
            <a:ext cx="4114800" cy="329184"/>
          </a:xfrm>
        </p:spPr>
        <p:txBody>
          <a:bodyPr/>
          <a:lstStyle/>
          <a:p>
            <a:endParaRPr lang="en-US"/>
          </a:p>
        </p:txBody>
      </p:sp>
      <p:sp>
        <p:nvSpPr>
          <p:cNvPr id="13" name="Slide Number Placeholder 5"/>
          <p:cNvSpPr>
            <a:spLocks noGrp="1"/>
          </p:cNvSpPr>
          <p:nvPr>
            <p:ph type="sldNum" sz="quarter" idx="12"/>
          </p:nvPr>
        </p:nvSpPr>
        <p:spPr>
          <a:xfrm>
            <a:off x="7620000" y="18288"/>
            <a:ext cx="1066800" cy="329184"/>
          </a:xfrm>
        </p:spPr>
        <p:txBody>
          <a:bodyPr/>
          <a:lstStyle/>
          <a:p>
            <a:fld id="{4676732B-1DBA-472D-A87E-F0D5866BB070}" type="slidenum">
              <a:rPr lang="en-US" smtClean="0"/>
              <a:t>‹#›</a:t>
            </a:fld>
            <a:endParaRPr lang="en-US"/>
          </a:p>
        </p:txBody>
      </p:sp>
      <p:cxnSp>
        <p:nvCxnSpPr>
          <p:cNvPr id="14" name="Straight Connector 13"/>
          <p:cNvCxnSpPr/>
          <p:nvPr userDrawn="1"/>
        </p:nvCxnSpPr>
        <p:spPr>
          <a:xfrm>
            <a:off x="685800" y="2103120"/>
            <a:ext cx="7848600" cy="1588"/>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E40B51-84A9-49DA-B1CE-5688658EB1E9}" type="datetimeFigureOut">
              <a:rPr lang="en-US" smtClean="0"/>
              <a:t>5/29/15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76732B-1DBA-472D-A87E-F0D5866BB0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40B51-84A9-49DA-B1CE-5688658EB1E9}" type="datetimeFigureOut">
              <a:rPr lang="en-US" smtClean="0"/>
              <a:t>5/29/15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6732B-1DBA-472D-A87E-F0D5866BB070}"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40B51-84A9-49DA-B1CE-5688658EB1E9}" type="datetimeFigureOut">
              <a:rPr lang="en-US" smtClean="0"/>
              <a:t>5/29/15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6732B-1DBA-472D-A87E-F0D5866BB07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E40B51-84A9-49DA-B1CE-5688658EB1E9}" type="datetimeFigureOut">
              <a:rPr lang="en-US" smtClean="0"/>
              <a:t>5/29/15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732B-1DBA-472D-A87E-F0D5866BB07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E40B51-84A9-49DA-B1CE-5688658EB1E9}" type="datetimeFigureOut">
              <a:rPr lang="en-US" smtClean="0"/>
              <a:t>5/29/15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732B-1DBA-472D-A87E-F0D5866BB0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_Title Slide">
    <p:spTree>
      <p:nvGrpSpPr>
        <p:cNvPr id="1" name=""/>
        <p:cNvGrpSpPr/>
        <p:nvPr/>
      </p:nvGrpSpPr>
      <p:grpSpPr>
        <a:xfrm>
          <a:off x="0" y="0"/>
          <a:ext cx="0" cy="0"/>
          <a:chOff x="0" y="0"/>
          <a:chExt cx="0" cy="0"/>
        </a:xfrm>
      </p:grpSpPr>
      <p:sp>
        <p:nvSpPr>
          <p:cNvPr id="16" name="Date Placeholder 3"/>
          <p:cNvSpPr>
            <a:spLocks noGrp="1"/>
          </p:cNvSpPr>
          <p:nvPr>
            <p:ph type="dt" sz="half" idx="10"/>
          </p:nvPr>
        </p:nvSpPr>
        <p:spPr>
          <a:xfrm>
            <a:off x="457200" y="18288"/>
            <a:ext cx="2895600" cy="329184"/>
          </a:xfrm>
        </p:spPr>
        <p:txBody>
          <a:bodyPr/>
          <a:lstStyle/>
          <a:p>
            <a:fld id="{34E40B51-84A9-49DA-B1CE-5688658EB1E9}" type="datetimeFigureOut">
              <a:rPr lang="en-US" smtClean="0"/>
              <a:t>5/29/15</a:t>
            </a:fld>
            <a:endParaRPr lang="en-US"/>
          </a:p>
        </p:txBody>
      </p:sp>
      <p:sp>
        <p:nvSpPr>
          <p:cNvPr id="17" name="Footer Placeholder 4"/>
          <p:cNvSpPr>
            <a:spLocks noGrp="1"/>
          </p:cNvSpPr>
          <p:nvPr>
            <p:ph type="ftr" sz="quarter" idx="11"/>
          </p:nvPr>
        </p:nvSpPr>
        <p:spPr>
          <a:xfrm>
            <a:off x="3429000" y="18288"/>
            <a:ext cx="4114800" cy="329184"/>
          </a:xfrm>
        </p:spPr>
        <p:txBody>
          <a:bodyPr/>
          <a:lstStyle/>
          <a:p>
            <a:endParaRPr lang="en-US"/>
          </a:p>
        </p:txBody>
      </p:sp>
      <p:sp>
        <p:nvSpPr>
          <p:cNvPr id="18" name="Slide Number Placeholder 5"/>
          <p:cNvSpPr>
            <a:spLocks noGrp="1"/>
          </p:cNvSpPr>
          <p:nvPr>
            <p:ph type="sldNum" sz="quarter" idx="12"/>
          </p:nvPr>
        </p:nvSpPr>
        <p:spPr>
          <a:xfrm>
            <a:off x="7620000" y="18288"/>
            <a:ext cx="1066800" cy="329184"/>
          </a:xfrm>
        </p:spPr>
        <p:txBody>
          <a:bodyPr/>
          <a:lstStyle/>
          <a:p>
            <a:fld id="{4676732B-1DBA-472D-A87E-F0D5866BB070}" type="slidenum">
              <a:rPr lang="en-US" smtClean="0"/>
              <a:t>‹#›</a:t>
            </a:fld>
            <a:endParaRPr lang="en-US"/>
          </a:p>
        </p:txBody>
      </p:sp>
      <p:sp>
        <p:nvSpPr>
          <p:cNvPr id="19" name="Rectangle 18"/>
          <p:cNvSpPr/>
          <p:nvPr userDrawn="1"/>
        </p:nvSpPr>
        <p:spPr>
          <a:xfrm>
            <a:off x="0" y="0"/>
            <a:ext cx="9144000" cy="365760"/>
          </a:xfrm>
          <a:prstGeom prst="rect">
            <a:avLst/>
          </a:prstGeom>
          <a:solidFill>
            <a:srgbClr val="EC09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cover-photo-illo Final.png"/>
          <p:cNvPicPr>
            <a:picLocks noChangeAspect="1"/>
          </p:cNvPicPr>
          <p:nvPr userDrawn="1"/>
        </p:nvPicPr>
        <p:blipFill rotWithShape="1">
          <a:blip r:embed="rId2">
            <a:extLst>
              <a:ext uri="{28A0092B-C50C-407E-A947-70E740481C1C}">
                <a14:useLocalDpi xmlns:a14="http://schemas.microsoft.com/office/drawing/2010/main" val="0"/>
              </a:ext>
            </a:extLst>
          </a:blip>
          <a:srcRect l="8103" b="25185"/>
          <a:stretch/>
        </p:blipFill>
        <p:spPr>
          <a:xfrm>
            <a:off x="0" y="1706055"/>
            <a:ext cx="6390640" cy="5151945"/>
          </a:xfrm>
          <a:prstGeom prst="rect">
            <a:avLst/>
          </a:prstGeom>
        </p:spPr>
      </p:pic>
      <p:pic>
        <p:nvPicPr>
          <p:cNvPr id="10" name="Picture 9" descr="logo_tag_spanis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3200" y="5574792"/>
            <a:ext cx="2535936" cy="1207008"/>
          </a:xfrm>
          <a:prstGeom prst="rect">
            <a:avLst/>
          </a:prstGeom>
        </p:spPr>
      </p:pic>
      <p:sp>
        <p:nvSpPr>
          <p:cNvPr id="11" name="Title 1"/>
          <p:cNvSpPr>
            <a:spLocks noGrp="1"/>
          </p:cNvSpPr>
          <p:nvPr>
            <p:ph type="ctrTitle" hasCustomPrompt="1"/>
          </p:nvPr>
        </p:nvSpPr>
        <p:spPr>
          <a:xfrm>
            <a:off x="457200" y="533400"/>
            <a:ext cx="8229600" cy="784225"/>
          </a:xfrm>
        </p:spPr>
        <p:txBody>
          <a:bodyPr anchor="b">
            <a:noAutofit/>
          </a:bodyPr>
          <a:lstStyle>
            <a:lvl1pPr algn="ctr">
              <a:defRPr sz="5400" cap="none" baseline="0">
                <a:solidFill>
                  <a:schemeClr val="accent2"/>
                </a:solidFill>
              </a:defRPr>
            </a:lvl1pPr>
          </a:lstStyle>
          <a:p>
            <a:r>
              <a:rPr lang="x-none" sz="4800" dirty="0" smtClean="0"/>
              <a:t>Jóvenes por el </a:t>
            </a:r>
            <a:r>
              <a:rPr lang="x-none" sz="4800" cap="none" dirty="0" smtClean="0"/>
              <a:t>aborto seguro</a:t>
            </a:r>
            <a:endParaRPr lang="en-US" dirty="0"/>
          </a:p>
        </p:txBody>
      </p:sp>
      <p:sp>
        <p:nvSpPr>
          <p:cNvPr id="12" name="Subtitle 2"/>
          <p:cNvSpPr>
            <a:spLocks noGrp="1"/>
          </p:cNvSpPr>
          <p:nvPr>
            <p:ph type="subTitle" idx="1" hasCustomPrompt="1"/>
          </p:nvPr>
        </p:nvSpPr>
        <p:spPr>
          <a:xfrm>
            <a:off x="457200" y="1219200"/>
            <a:ext cx="8229600" cy="533400"/>
          </a:xfrm>
        </p:spPr>
        <p:txBody>
          <a:bodyPr anchor="t"/>
          <a:lstStyle>
            <a:lvl1pPr marL="0" indent="0" algn="r">
              <a:buNone/>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smtClean="0"/>
              <a:t>Taller para profesionales de la salud en formación</a:t>
            </a:r>
            <a:endParaRPr lang="x-none" dirty="0"/>
          </a:p>
        </p:txBody>
      </p:sp>
    </p:spTree>
    <p:extLst>
      <p:ext uri="{BB962C8B-B14F-4D97-AF65-F5344CB8AC3E}">
        <p14:creationId xmlns:p14="http://schemas.microsoft.com/office/powerpoint/2010/main" val="66854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E40B51-84A9-49DA-B1CE-5688658EB1E9}" type="datetimeFigureOut">
              <a:rPr lang="en-US" smtClean="0"/>
              <a:t>5/29/15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732B-1DBA-472D-A87E-F0D5866BB07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TRO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E40B51-84A9-49DA-B1CE-5688658EB1E9}" type="datetimeFigureOut">
              <a:rPr lang="en-US" smtClean="0"/>
              <a:t>5/29/15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732B-1DBA-472D-A87E-F0D5866BB070}" type="slidenum">
              <a:rPr lang="en-US" smtClean="0"/>
              <a:t>‹#›</a:t>
            </a:fld>
            <a:endParaRPr lang="en-US"/>
          </a:p>
        </p:txBody>
      </p:sp>
      <p:sp>
        <p:nvSpPr>
          <p:cNvPr id="7" name="Rectangle 6"/>
          <p:cNvSpPr/>
          <p:nvPr userDrawn="1"/>
        </p:nvSpPr>
        <p:spPr>
          <a:xfrm>
            <a:off x="0" y="0"/>
            <a:ext cx="9144000" cy="365760"/>
          </a:xfrm>
          <a:prstGeom prst="rect">
            <a:avLst/>
          </a:prstGeom>
          <a:solidFill>
            <a:srgbClr val="EC09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928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E40B51-84A9-49DA-B1CE-5688658EB1E9}" type="datetimeFigureOut">
              <a:rPr lang="en-US" smtClean="0"/>
              <a:t>5/29/15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732B-1DBA-472D-A87E-F0D5866BB07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E40B51-84A9-49DA-B1CE-5688658EB1E9}" type="datetimeFigureOut">
              <a:rPr lang="en-US" smtClean="0"/>
              <a:t>5/29/15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6732B-1DBA-472D-A87E-F0D5866BB0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_Two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533400"/>
            <a:ext cx="8229600" cy="990600"/>
          </a:xfrm>
        </p:spPr>
        <p:txBody>
          <a:bodyPr/>
          <a:lstStyle>
            <a:lvl1pPr>
              <a:defRPr>
                <a:solidFill>
                  <a:srgbClr val="EC098D"/>
                </a:solidFill>
              </a:defRPr>
            </a:lvl1pPr>
          </a:lstStyle>
          <a:p>
            <a:r>
              <a:rPr lang="en-US" dirty="0" smtClean="0"/>
              <a:t>Click to edit Master title style</a:t>
            </a:r>
            <a:endParaRPr lang="en-US" dirty="0"/>
          </a:p>
        </p:txBody>
      </p:sp>
      <p:sp>
        <p:nvSpPr>
          <p:cNvPr id="9"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0"/>
            <a:ext cx="9144000" cy="365760"/>
          </a:xfrm>
          <a:prstGeom prst="rect">
            <a:avLst/>
          </a:prstGeom>
          <a:solidFill>
            <a:srgbClr val="EC09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90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E40B51-84A9-49DA-B1CE-5688658EB1E9}" type="datetimeFigureOut">
              <a:rPr lang="en-US" smtClean="0"/>
              <a:t>5/29/15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76732B-1DBA-472D-A87E-F0D5866BB070}"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E40B51-84A9-49DA-B1CE-5688658EB1E9}" type="datetimeFigureOut">
              <a:rPr lang="en-US" smtClean="0"/>
              <a:t>5/29/15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76732B-1DBA-472D-A87E-F0D5866BB07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4E40B51-84A9-49DA-B1CE-5688658EB1E9}" type="datetimeFigureOut">
              <a:rPr lang="en-US" smtClean="0"/>
              <a:t>5/29/15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676732B-1DBA-472D-A87E-F0D5866BB07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12" r:id="rId2"/>
    <p:sldLayoutId id="2147483902" r:id="rId3"/>
    <p:sldLayoutId id="2147483913" r:id="rId4"/>
    <p:sldLayoutId id="2147483903" r:id="rId5"/>
    <p:sldLayoutId id="2147483904" r:id="rId6"/>
    <p:sldLayoutId id="2147483914" r:id="rId7"/>
    <p:sldLayoutId id="2147483905" r:id="rId8"/>
    <p:sldLayoutId id="2147483906" r:id="rId9"/>
    <p:sldLayoutId id="2147483907" r:id="rId10"/>
    <p:sldLayoutId id="2147483908" r:id="rId11"/>
    <p:sldLayoutId id="2147483909" r:id="rId12"/>
    <p:sldLayoutId id="2147483910" r:id="rId13"/>
    <p:sldLayoutId id="2147483911" r:id="rId14"/>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s://luna.ipas.org/Communications/center/Image%20Library/BOL_teens_on_street29438_Lord_07.jpg" TargetMode="External"/><Relationship Id="rId4" Type="http://schemas.openxmlformats.org/officeDocument/2006/relationships/image" Target="../media/image7.jpe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s://luna.ipas.org/Communications/center/Image%20Library/NIC_med_students_workshop_IMG_9988_Porter12.jpg" TargetMode="External"/><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533400"/>
            <a:ext cx="8229600" cy="784225"/>
          </a:xfrm>
        </p:spPr>
        <p:txBody>
          <a:bodyPr anchor="b">
            <a:noAutofit/>
          </a:bodyPr>
          <a:lstStyle>
            <a:lvl1pPr algn="ctr">
              <a:defRPr sz="4000" cap="none" baseline="0">
                <a:solidFill>
                  <a:schemeClr val="accent2"/>
                </a:solidFill>
              </a:defRPr>
            </a:lvl1pPr>
          </a:lstStyle>
          <a:p>
            <a:r>
              <a:rPr lang="x-none" sz="4800" dirty="0" smtClean="0"/>
              <a:t>Jóvenes por el </a:t>
            </a:r>
            <a:r>
              <a:rPr lang="x-none" sz="4800" cap="none" dirty="0" smtClean="0"/>
              <a:t>aborto seguro</a:t>
            </a:r>
            <a:endParaRPr lang="en-US" dirty="0"/>
          </a:p>
        </p:txBody>
      </p:sp>
      <p:sp>
        <p:nvSpPr>
          <p:cNvPr id="9" name="Subtitle 2"/>
          <p:cNvSpPr>
            <a:spLocks noGrp="1"/>
          </p:cNvSpPr>
          <p:nvPr>
            <p:ph type="subTitle" idx="1" hasCustomPrompt="1"/>
          </p:nvPr>
        </p:nvSpPr>
        <p:spPr>
          <a:xfrm>
            <a:off x="457200" y="1219200"/>
            <a:ext cx="8229600" cy="533400"/>
          </a:xfrm>
        </p:spPr>
        <p:txBody>
          <a:bodyPr anchor="t"/>
          <a:lstStyle>
            <a:lvl1pPr marL="0" indent="0" algn="r">
              <a:buNone/>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smtClean="0"/>
              <a:t>Taller para profesionales de la salud en formación</a:t>
            </a:r>
            <a:endParaRPr lang="x-none" dirty="0"/>
          </a:p>
        </p:txBody>
      </p:sp>
    </p:spTree>
    <p:extLst>
      <p:ext uri="{BB962C8B-B14F-4D97-AF65-F5344CB8AC3E}">
        <p14:creationId xmlns:p14="http://schemas.microsoft.com/office/powerpoint/2010/main" val="34790175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Aborto inducido</a:t>
            </a:r>
            <a:endParaRPr lang="x-none" dirty="0"/>
          </a:p>
        </p:txBody>
      </p:sp>
      <p:sp>
        <p:nvSpPr>
          <p:cNvPr id="3" name="Content Placeholder 2"/>
          <p:cNvSpPr>
            <a:spLocks noGrp="1"/>
          </p:cNvSpPr>
          <p:nvPr>
            <p:ph idx="1"/>
          </p:nvPr>
        </p:nvSpPr>
        <p:spPr/>
        <p:txBody>
          <a:bodyPr>
            <a:normAutofit/>
          </a:bodyPr>
          <a:lstStyle/>
          <a:p>
            <a:r>
              <a:rPr lang="x-none" sz="2600" dirty="0" smtClean="0"/>
              <a:t>La </a:t>
            </a:r>
            <a:r>
              <a:rPr lang="x-none" sz="2600" i="1" u="sng" dirty="0" smtClean="0"/>
              <a:t>interrupción intencional</a:t>
            </a:r>
            <a:r>
              <a:rPr lang="x-none" sz="2600" dirty="0" smtClean="0"/>
              <a:t> de un embarazo confirmado</a:t>
            </a:r>
          </a:p>
          <a:p>
            <a:r>
              <a:rPr lang="x-none" sz="2600" dirty="0" smtClean="0"/>
              <a:t>Uno de los procedimientos médicos más seguros cuando es realizado por </a:t>
            </a:r>
            <a:r>
              <a:rPr lang="x-none" sz="2600" i="1" u="sng" dirty="0" smtClean="0"/>
              <a:t>personas con la capacidad y habilidades necesarias</a:t>
            </a:r>
            <a:r>
              <a:rPr lang="x-none" sz="2600" dirty="0" smtClean="0"/>
              <a:t> </a:t>
            </a:r>
            <a:r>
              <a:rPr lang="x-none" sz="2600" dirty="0"/>
              <a:t>e</a:t>
            </a:r>
            <a:r>
              <a:rPr lang="x-none" sz="2600" dirty="0" smtClean="0"/>
              <a:t>n un </a:t>
            </a:r>
            <a:r>
              <a:rPr lang="x-none" sz="2600" i="1" u="sng" dirty="0" smtClean="0"/>
              <a:t>entorno donde se cumple con un estándar médico mínimo</a:t>
            </a:r>
          </a:p>
          <a:p>
            <a:pPr marL="0" indent="0">
              <a:buNone/>
            </a:pPr>
            <a:endParaRPr lang="x-none" sz="1400" dirty="0" smtClean="0"/>
          </a:p>
          <a:p>
            <a:pPr marL="0" indent="0">
              <a:buNone/>
            </a:pPr>
            <a:endParaRPr lang="x-none" sz="1400" dirty="0" smtClean="0"/>
          </a:p>
          <a:p>
            <a:pPr marL="0" indent="0">
              <a:buNone/>
            </a:pPr>
            <a:endParaRPr lang="x-none" sz="1400" dirty="0" smtClean="0"/>
          </a:p>
          <a:p>
            <a:pPr marL="0" indent="0">
              <a:buNone/>
            </a:pPr>
            <a:endParaRPr lang="x-none" sz="1400" dirty="0" smtClean="0"/>
          </a:p>
          <a:p>
            <a:pPr marL="0" indent="0">
              <a:buNone/>
            </a:pPr>
            <a:endParaRPr lang="x-none" sz="1400" dirty="0" smtClean="0"/>
          </a:p>
          <a:p>
            <a:pPr marL="0" indent="0">
              <a:buNone/>
            </a:pPr>
            <a:endParaRPr lang="x-none" sz="1400" dirty="0" smtClean="0"/>
          </a:p>
          <a:p>
            <a:pPr marL="0" indent="0">
              <a:buNone/>
            </a:pPr>
            <a:endParaRPr lang="x-none" sz="1400" dirty="0" smtClean="0"/>
          </a:p>
          <a:p>
            <a:pPr marL="0" indent="0">
              <a:buNone/>
            </a:pPr>
            <a:endParaRPr lang="x-none" sz="1400" dirty="0" smtClean="0"/>
          </a:p>
          <a:p>
            <a:pPr marL="0" indent="0">
              <a:buNone/>
            </a:pPr>
            <a:endParaRPr lang="x-none" sz="1400" dirty="0" smtClean="0"/>
          </a:p>
          <a:p>
            <a:pPr marL="0" indent="0">
              <a:buNone/>
            </a:pPr>
            <a:endParaRPr lang="x-none" sz="1400" dirty="0"/>
          </a:p>
        </p:txBody>
      </p:sp>
      <p:sp>
        <p:nvSpPr>
          <p:cNvPr id="4" name="TextBox 3"/>
          <p:cNvSpPr txBox="1"/>
          <p:nvPr/>
        </p:nvSpPr>
        <p:spPr>
          <a:xfrm>
            <a:off x="6324600" y="5460124"/>
            <a:ext cx="2567152" cy="1015663"/>
          </a:xfrm>
          <a:prstGeom prst="rect">
            <a:avLst/>
          </a:prstGeom>
          <a:noFill/>
        </p:spPr>
        <p:txBody>
          <a:bodyPr wrap="square" rtlCol="0">
            <a:spAutoFit/>
          </a:bodyPr>
          <a:lstStyle/>
          <a:p>
            <a:r>
              <a:rPr lang="en-US" sz="1200" dirty="0" smtClean="0"/>
              <a:t>(Bartlett </a:t>
            </a:r>
            <a:r>
              <a:rPr lang="en-US" sz="1200" dirty="0"/>
              <a:t>et al. 2004; Hakim-</a:t>
            </a:r>
            <a:r>
              <a:rPr lang="en-US" sz="1200" dirty="0" err="1"/>
              <a:t>Elahi</a:t>
            </a:r>
            <a:r>
              <a:rPr lang="en-US" sz="1200" dirty="0"/>
              <a:t> et al. 1990; </a:t>
            </a:r>
            <a:r>
              <a:rPr lang="en-US" sz="1200" dirty="0" err="1"/>
              <a:t>Weitz</a:t>
            </a:r>
            <a:r>
              <a:rPr lang="en-US" sz="1200" dirty="0"/>
              <a:t> et al. 2013; Ipas 2013; IPPF 2004; </a:t>
            </a:r>
            <a:r>
              <a:rPr lang="en-US" sz="1200" dirty="0" err="1"/>
              <a:t>Jejeebhoy</a:t>
            </a:r>
            <a:r>
              <a:rPr lang="en-US" sz="1200" dirty="0"/>
              <a:t> et al. 2011; </a:t>
            </a:r>
            <a:r>
              <a:rPr lang="en-US" sz="1200" dirty="0" err="1"/>
              <a:t>Warriner</a:t>
            </a:r>
            <a:r>
              <a:rPr lang="en-US" sz="1200" dirty="0"/>
              <a:t> et al. 2006; </a:t>
            </a:r>
            <a:r>
              <a:rPr lang="en-US" sz="1200" dirty="0" smtClean="0"/>
              <a:t>OMS </a:t>
            </a:r>
            <a:r>
              <a:rPr lang="en-US" sz="1200" dirty="0"/>
              <a:t>2011; </a:t>
            </a:r>
            <a:r>
              <a:rPr lang="en-US" sz="1200" dirty="0" smtClean="0"/>
              <a:t>OMS 2012)</a:t>
            </a:r>
            <a:endParaRPr lang="en-US" sz="1200" dirty="0"/>
          </a:p>
        </p:txBody>
      </p:sp>
    </p:spTree>
    <p:extLst>
      <p:ext uri="{BB962C8B-B14F-4D97-AF65-F5344CB8AC3E}">
        <p14:creationId xmlns:p14="http://schemas.microsoft.com/office/powerpoint/2010/main" val="29729385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Regulación menstrual</a:t>
            </a:r>
            <a:endParaRPr lang="x-none" dirty="0"/>
          </a:p>
        </p:txBody>
      </p:sp>
      <p:sp>
        <p:nvSpPr>
          <p:cNvPr id="3" name="Content Placeholder 2"/>
          <p:cNvSpPr>
            <a:spLocks noGrp="1"/>
          </p:cNvSpPr>
          <p:nvPr>
            <p:ph sz="half" idx="1"/>
          </p:nvPr>
        </p:nvSpPr>
        <p:spPr/>
        <p:txBody>
          <a:bodyPr>
            <a:normAutofit/>
          </a:bodyPr>
          <a:lstStyle/>
          <a:p>
            <a:r>
              <a:rPr lang="x-none" sz="2400" i="1" u="sng" dirty="0" smtClean="0"/>
              <a:t>Evacuación intencional del útero sin confirmación del embarazo</a:t>
            </a:r>
            <a:r>
              <a:rPr lang="x-none" sz="2400" dirty="0" smtClean="0"/>
              <a:t> </a:t>
            </a:r>
          </a:p>
          <a:p>
            <a:r>
              <a:rPr lang="x-none" sz="2400" dirty="0"/>
              <a:t>E</a:t>
            </a:r>
            <a:r>
              <a:rPr lang="x-none" sz="2400" dirty="0" smtClean="0"/>
              <a:t>n algunos países, donde el aborto es restringido por la ley, la regulación menstrual está disponible para las mujeres que informan haber tenido un retraso menstrual recientemente.</a:t>
            </a:r>
          </a:p>
          <a:p>
            <a:endParaRPr lang="en-US" dirty="0"/>
          </a:p>
        </p:txBody>
      </p:sp>
      <p:pic>
        <p:nvPicPr>
          <p:cNvPr id="5" name="Content Placeholder 2"/>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5627"/>
          <a:stretch/>
        </p:blipFill>
        <p:spPr>
          <a:xfrm>
            <a:off x="4836758" y="1752600"/>
            <a:ext cx="4307242" cy="3651250"/>
          </a:xfrm>
        </p:spPr>
      </p:pic>
    </p:spTree>
    <p:extLst>
      <p:ext uri="{BB962C8B-B14F-4D97-AF65-F5344CB8AC3E}">
        <p14:creationId xmlns:p14="http://schemas.microsoft.com/office/powerpoint/2010/main" val="16344454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La seguridad del aborto</a:t>
            </a:r>
            <a:endParaRPr lang="x-non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591423"/>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17097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x-none" dirty="0" smtClean="0"/>
              <a:t>Tasa de mortalidad por aborto inseguro</a:t>
            </a:r>
            <a:endParaRPr lang="x-non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7553244"/>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70586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dirty="0" smtClean="0"/>
              <a:t>Magnitud del aborto inseguro (2008)</a:t>
            </a:r>
            <a:endParaRPr lang="x-none" dirty="0"/>
          </a:p>
        </p:txBody>
      </p:sp>
      <p:graphicFrame>
        <p:nvGraphicFramePr>
          <p:cNvPr id="3" name="Diagram 2"/>
          <p:cNvGraphicFramePr/>
          <p:nvPr>
            <p:extLst>
              <p:ext uri="{D42A27DB-BD31-4B8C-83A1-F6EECF244321}">
                <p14:modId xmlns:p14="http://schemas.microsoft.com/office/powerpoint/2010/main" val="4252094859"/>
              </p:ext>
            </p:extLst>
          </p:nvPr>
        </p:nvGraphicFramePr>
        <p:xfrm>
          <a:off x="990600" y="1600200"/>
          <a:ext cx="6781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457090" y="6248400"/>
            <a:ext cx="1524000" cy="276999"/>
          </a:xfrm>
          <a:prstGeom prst="rect">
            <a:avLst/>
          </a:prstGeom>
          <a:noFill/>
        </p:spPr>
        <p:txBody>
          <a:bodyPr wrap="square" rtlCol="0">
            <a:spAutoFit/>
          </a:bodyPr>
          <a:lstStyle/>
          <a:p>
            <a:r>
              <a:rPr lang="en-US" sz="1200" dirty="0" smtClean="0"/>
              <a:t>(OMS 2012)</a:t>
            </a:r>
            <a:endParaRPr lang="en-US" sz="1200" dirty="0"/>
          </a:p>
        </p:txBody>
      </p:sp>
    </p:spTree>
    <p:extLst>
      <p:ext uri="{BB962C8B-B14F-4D97-AF65-F5344CB8AC3E}">
        <p14:creationId xmlns:p14="http://schemas.microsoft.com/office/powerpoint/2010/main" val="17536947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Carga del aborto inseguro</a:t>
            </a:r>
            <a:endParaRPr lang="x-non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0061327"/>
              </p:ext>
            </p:extLst>
          </p:nvPr>
        </p:nvGraphicFramePr>
        <p:xfrm>
          <a:off x="609600" y="1600200"/>
          <a:ext cx="7848600" cy="3205480"/>
        </p:xfrm>
        <a:graphic>
          <a:graphicData uri="http://schemas.openxmlformats.org/drawingml/2006/table">
            <a:tbl>
              <a:tblPr firstRow="1" bandRow="1">
                <a:tableStyleId>{073A0DAA-6AF3-43AB-8588-CEC1D06C72B9}</a:tableStyleId>
              </a:tblPr>
              <a:tblGrid>
                <a:gridCol w="2362200"/>
                <a:gridCol w="2971800"/>
                <a:gridCol w="2514600"/>
              </a:tblGrid>
              <a:tr h="370840">
                <a:tc>
                  <a:txBody>
                    <a:bodyPr/>
                    <a:lstStyle/>
                    <a:p>
                      <a:r>
                        <a:rPr lang="x-none" noProof="0" dirty="0" smtClean="0"/>
                        <a:t>Mujeres</a:t>
                      </a:r>
                      <a:endParaRPr lang="x-none" noProof="0" dirty="0"/>
                    </a:p>
                  </a:txBody>
                  <a:tcPr/>
                </a:tc>
                <a:tc>
                  <a:txBody>
                    <a:bodyPr/>
                    <a:lstStyle/>
                    <a:p>
                      <a:r>
                        <a:rPr lang="x-none" noProof="0" dirty="0" smtClean="0"/>
                        <a:t>Sociedades</a:t>
                      </a:r>
                      <a:endParaRPr lang="x-none" noProof="0" dirty="0"/>
                    </a:p>
                  </a:txBody>
                  <a:tcPr/>
                </a:tc>
                <a:tc>
                  <a:txBody>
                    <a:bodyPr/>
                    <a:lstStyle/>
                    <a:p>
                      <a:r>
                        <a:rPr lang="x-none" noProof="0" dirty="0" smtClean="0"/>
                        <a:t>Sistemas de salud</a:t>
                      </a:r>
                      <a:endParaRPr lang="x-none" noProof="0" dirty="0"/>
                    </a:p>
                  </a:txBody>
                  <a:tcPr/>
                </a:tc>
              </a:tr>
              <a:tr h="370840">
                <a:tc>
                  <a:txBody>
                    <a:bodyPr/>
                    <a:lstStyle/>
                    <a:p>
                      <a:pPr marL="285750" indent="-285750">
                        <a:buFont typeface="Arial" panose="020B0604020202020204" pitchFamily="34" charset="0"/>
                        <a:buChar char="•"/>
                      </a:pPr>
                      <a:r>
                        <a:rPr lang="x-none" noProof="0" dirty="0" smtClean="0"/>
                        <a:t>Muertes</a:t>
                      </a:r>
                    </a:p>
                    <a:p>
                      <a:pPr marL="285750" indent="-285750">
                        <a:buFont typeface="Arial" panose="020B0604020202020204" pitchFamily="34" charset="0"/>
                        <a:buChar char="•"/>
                      </a:pPr>
                      <a:r>
                        <a:rPr lang="x-none" noProof="0" dirty="0" smtClean="0"/>
                        <a:t>Discapacidades</a:t>
                      </a:r>
                    </a:p>
                    <a:p>
                      <a:pPr marL="285750" indent="-285750">
                        <a:buFont typeface="Arial" panose="020B0604020202020204" pitchFamily="34" charset="0"/>
                        <a:buChar char="•"/>
                      </a:pPr>
                      <a:r>
                        <a:rPr lang="x-none" noProof="0" dirty="0" smtClean="0"/>
                        <a:t>Consecuencias</a:t>
                      </a:r>
                      <a:r>
                        <a:rPr lang="x-none" baseline="0" noProof="0" dirty="0" smtClean="0"/>
                        <a:t> psi</a:t>
                      </a:r>
                      <a:r>
                        <a:rPr lang="x-none" noProof="0" dirty="0" smtClean="0"/>
                        <a:t>cosocial</a:t>
                      </a:r>
                      <a:r>
                        <a:rPr lang="x-none" baseline="0" noProof="0" dirty="0" smtClean="0"/>
                        <a:t>es</a:t>
                      </a:r>
                      <a:endParaRPr lang="x-none" noProof="0" dirty="0"/>
                    </a:p>
                  </a:txBody>
                  <a:tcPr/>
                </a:tc>
                <a:tc>
                  <a:txBody>
                    <a:bodyPr/>
                    <a:lstStyle/>
                    <a:p>
                      <a:pPr marL="285750" indent="-285750">
                        <a:buFont typeface="Arial" panose="020B0604020202020204" pitchFamily="34" charset="0"/>
                        <a:buChar char="•"/>
                      </a:pPr>
                      <a:r>
                        <a:rPr lang="x-none" baseline="0" noProof="0" dirty="0" smtClean="0"/>
                        <a:t>Las niñas y los niños que pierden a su madre reciben menos cuidados sanitarios y sociales</a:t>
                      </a:r>
                    </a:p>
                    <a:p>
                      <a:pPr marL="285750" indent="-285750">
                        <a:buFont typeface="Arial" panose="020B0604020202020204" pitchFamily="34" charset="0"/>
                        <a:buChar char="•"/>
                      </a:pPr>
                      <a:r>
                        <a:rPr lang="x-none" baseline="0" noProof="0" dirty="0" smtClean="0"/>
                        <a:t>Las familias pierden a una madre, esposa, hija, hermana</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none" noProof="0" dirty="0" smtClean="0"/>
                        <a:t>Pérdida</a:t>
                      </a:r>
                      <a:r>
                        <a:rPr lang="x-none" baseline="0" noProof="0" dirty="0" smtClean="0"/>
                        <a:t> de p</a:t>
                      </a:r>
                      <a:r>
                        <a:rPr lang="x-none" noProof="0" dirty="0" smtClean="0"/>
                        <a:t>roductividad</a:t>
                      </a:r>
                      <a:r>
                        <a:rPr lang="x-none" baseline="0" noProof="0" dirty="0" smtClean="0"/>
                        <a:t> económica</a:t>
                      </a:r>
                    </a:p>
                  </a:txBody>
                  <a:tcPr/>
                </a:tc>
                <a:tc>
                  <a:txBody>
                    <a:bodyPr/>
                    <a:lstStyle/>
                    <a:p>
                      <a:pPr marL="285750" indent="-285750">
                        <a:buFont typeface="Arial" panose="020B0604020202020204" pitchFamily="34" charset="0"/>
                        <a:buChar char="•"/>
                      </a:pPr>
                      <a:r>
                        <a:rPr lang="x-none" noProof="0" dirty="0" smtClean="0"/>
                        <a:t>Agotamient</a:t>
                      </a:r>
                      <a:r>
                        <a:rPr lang="x-none" baseline="0" noProof="0" dirty="0" smtClean="0"/>
                        <a:t>o de escasos recursos de salud</a:t>
                      </a:r>
                      <a:endParaRPr lang="x-none" noProof="0" dirty="0"/>
                    </a:p>
                  </a:txBody>
                  <a:tcPr/>
                </a:tc>
              </a:tr>
            </a:tbl>
          </a:graphicData>
        </a:graphic>
      </p:graphicFrame>
      <p:sp>
        <p:nvSpPr>
          <p:cNvPr id="5" name="Rectangle 4"/>
          <p:cNvSpPr/>
          <p:nvPr/>
        </p:nvSpPr>
        <p:spPr>
          <a:xfrm>
            <a:off x="609600" y="4953000"/>
            <a:ext cx="7848600" cy="1600438"/>
          </a:xfrm>
          <a:prstGeom prst="rect">
            <a:avLst/>
          </a:prstGeom>
          <a:ln w="19050" cmpd="sng">
            <a:solidFill>
              <a:schemeClr val="tx1"/>
            </a:solidFill>
          </a:ln>
        </p:spPr>
        <p:txBody>
          <a:bodyPr wrap="square" lIns="182880" tIns="182880" rIns="182880" bIns="182880" anchor="ctr">
            <a:spAutoFit/>
          </a:bodyPr>
          <a:lstStyle/>
          <a:p>
            <a:pPr algn="just"/>
            <a:r>
              <a:rPr lang="x-none" sz="2000" dirty="0" smtClean="0">
                <a:solidFill>
                  <a:schemeClr val="accent5"/>
                </a:solidFill>
              </a:rPr>
              <a:t>Se estima que la atención postaborto ofrecida en hospitales terciarios les cuesta a los sistemas de salud </a:t>
            </a:r>
            <a:r>
              <a:rPr lang="x-none" sz="2000" b="1" u="sng" dirty="0" smtClean="0">
                <a:solidFill>
                  <a:schemeClr val="accent5"/>
                </a:solidFill>
              </a:rPr>
              <a:t>diez veces más</a:t>
            </a:r>
            <a:r>
              <a:rPr lang="x-none" sz="2000" dirty="0" smtClean="0">
                <a:solidFill>
                  <a:schemeClr val="accent5"/>
                </a:solidFill>
              </a:rPr>
              <a:t> que los servicios de aborto inducido ofrecidos en el primer nivel de atención (</a:t>
            </a:r>
            <a:r>
              <a:rPr lang="x-none" sz="2000" dirty="0" err="1" smtClean="0">
                <a:solidFill>
                  <a:schemeClr val="accent5"/>
                </a:solidFill>
              </a:rPr>
              <a:t>Grimes</a:t>
            </a:r>
            <a:r>
              <a:rPr lang="x-none" sz="2000" dirty="0" smtClean="0">
                <a:solidFill>
                  <a:schemeClr val="accent5"/>
                </a:solidFill>
              </a:rPr>
              <a:t> et al. 2006).</a:t>
            </a:r>
            <a:endParaRPr lang="x-none" sz="2000" dirty="0">
              <a:solidFill>
                <a:schemeClr val="accent5"/>
              </a:solidFill>
            </a:endParaRPr>
          </a:p>
        </p:txBody>
      </p:sp>
    </p:spTree>
    <p:extLst>
      <p:ext uri="{BB962C8B-B14F-4D97-AF65-F5344CB8AC3E}">
        <p14:creationId xmlns:p14="http://schemas.microsoft.com/office/powerpoint/2010/main" val="19660907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92480"/>
            <a:ext cx="3733800" cy="1493520"/>
          </a:xfrm>
        </p:spPr>
        <p:txBody>
          <a:bodyPr>
            <a:normAutofit fontScale="90000"/>
          </a:bodyPr>
          <a:lstStyle/>
          <a:p>
            <a:r>
              <a:rPr lang="x-none" sz="3100" b="1" dirty="0" smtClean="0"/>
              <a:t>Las adolescent</a:t>
            </a:r>
            <a:r>
              <a:rPr lang="x-none" sz="3100" b="1" dirty="0"/>
              <a:t>e</a:t>
            </a:r>
            <a:r>
              <a:rPr lang="x-none" sz="3100" b="1" dirty="0" smtClean="0"/>
              <a:t>s</a:t>
            </a:r>
            <a:r>
              <a:rPr lang="x-none" dirty="0" smtClean="0"/>
              <a:t> enfrentan vulnerabilidades debido a su edad y condición socioeconómica</a:t>
            </a:r>
            <a:endParaRPr lang="x-none" dirty="0"/>
          </a:p>
        </p:txBody>
      </p:sp>
      <p:sp>
        <p:nvSpPr>
          <p:cNvPr id="6" name="Text Placeholder 5"/>
          <p:cNvSpPr>
            <a:spLocks noGrp="1"/>
          </p:cNvSpPr>
          <p:nvPr>
            <p:ph type="body" sz="half" idx="2"/>
          </p:nvPr>
        </p:nvSpPr>
        <p:spPr>
          <a:xfrm>
            <a:off x="457200" y="2438400"/>
            <a:ext cx="3733800" cy="3938016"/>
          </a:xfrm>
        </p:spPr>
        <p:txBody>
          <a:bodyPr>
            <a:noAutofit/>
          </a:bodyPr>
          <a:lstStyle/>
          <a:p>
            <a:pPr marL="285750" indent="-285750">
              <a:buFont typeface="Arial" panose="020B0604020202020204" pitchFamily="34" charset="0"/>
              <a:buChar char="•"/>
            </a:pPr>
            <a:r>
              <a:rPr lang="x-none" sz="2100" dirty="0" smtClean="0"/>
              <a:t>Menor uso de anticonceptivos</a:t>
            </a:r>
          </a:p>
          <a:p>
            <a:pPr marL="285750" indent="-285750">
              <a:buFont typeface="Arial" panose="020B0604020202020204" pitchFamily="34" charset="0"/>
              <a:buChar char="•"/>
            </a:pPr>
            <a:r>
              <a:rPr lang="x-none" sz="2100" dirty="0" smtClean="0"/>
              <a:t>Mayor riesgo de violencia sexual </a:t>
            </a:r>
          </a:p>
          <a:p>
            <a:pPr marL="285750" indent="-285750">
              <a:buFont typeface="Arial" panose="020B0604020202020204" pitchFamily="34" charset="0"/>
              <a:buChar char="•"/>
            </a:pPr>
            <a:r>
              <a:rPr lang="x-none" sz="2100" dirty="0" smtClean="0"/>
              <a:t>Más propensas a recurrir a un aborto inseguro</a:t>
            </a:r>
          </a:p>
          <a:p>
            <a:pPr marL="285750" indent="-285750">
              <a:buFont typeface="Arial" panose="020B0604020202020204" pitchFamily="34" charset="0"/>
              <a:buChar char="•"/>
            </a:pPr>
            <a:r>
              <a:rPr lang="x-none" sz="2100" dirty="0" smtClean="0"/>
              <a:t>Más propensas a postergar la búsqueda de ayuda para tratar las complicaciones, y necesitar hospitalización</a:t>
            </a:r>
          </a:p>
        </p:txBody>
      </p:sp>
      <p:pic>
        <p:nvPicPr>
          <p:cNvPr id="8" name="Picture Placeholder 6">
            <a:hlinkClick r:id="rId3"/>
          </p:cNvPr>
          <p:cNvPicPr>
            <a:picLocks noGrp="1"/>
          </p:cNvPicPr>
          <p:nvPr>
            <p:ph type="pic" idx="1"/>
          </p:nvPr>
        </p:nvPicPr>
        <p:blipFill rotWithShape="1">
          <a:blip r:embed="rId4" cstate="print">
            <a:extLst>
              <a:ext uri="{28A0092B-C50C-407E-A947-70E740481C1C}">
                <a14:useLocalDpi xmlns:a14="http://schemas.microsoft.com/office/drawing/2010/main" val="0"/>
              </a:ext>
            </a:extLst>
          </a:blip>
          <a:srcRect l="12471" t="22147" r="14603" b="12380"/>
          <a:stretch/>
        </p:blipFill>
        <p:spPr bwMode="auto">
          <a:xfrm>
            <a:off x="4241800" y="838200"/>
            <a:ext cx="4084342" cy="5500456"/>
          </a:xfrm>
          <a:prstGeom prst="rect">
            <a:avLst/>
          </a:prstGeom>
          <a:noFill/>
          <a:ln w="3175">
            <a:solidFill>
              <a:schemeClr val="tx1"/>
            </a:solidFill>
          </a:ln>
        </p:spPr>
      </p:pic>
      <p:sp>
        <p:nvSpPr>
          <p:cNvPr id="9" name="TextBox 8"/>
          <p:cNvSpPr txBox="1"/>
          <p:nvPr/>
        </p:nvSpPr>
        <p:spPr>
          <a:xfrm rot="5400000">
            <a:off x="7773105" y="5637272"/>
            <a:ext cx="1296223" cy="230832"/>
          </a:xfrm>
          <a:prstGeom prst="rect">
            <a:avLst/>
          </a:prstGeom>
          <a:noFill/>
        </p:spPr>
        <p:txBody>
          <a:bodyPr wrap="none" rtlCol="0">
            <a:spAutoFit/>
          </a:bodyPr>
          <a:lstStyle/>
          <a:p>
            <a:r>
              <a:rPr lang="en-US" sz="900" dirty="0" smtClean="0"/>
              <a:t>Photo © Richard Lord</a:t>
            </a:r>
            <a:endParaRPr lang="en-US" sz="900" dirty="0"/>
          </a:p>
        </p:txBody>
      </p:sp>
    </p:spTree>
    <p:extLst>
      <p:ext uri="{BB962C8B-B14F-4D97-AF65-F5344CB8AC3E}">
        <p14:creationId xmlns:p14="http://schemas.microsoft.com/office/powerpoint/2010/main" val="21772845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3500" y="2023647"/>
            <a:ext cx="6477000" cy="2862322"/>
          </a:xfrm>
          <a:prstGeom prst="rect">
            <a:avLst/>
          </a:prstGeom>
          <a:ln>
            <a:solidFill>
              <a:schemeClr val="accent1"/>
            </a:solidFill>
          </a:ln>
        </p:spPr>
        <p:txBody>
          <a:bodyPr wrap="square" lIns="182880" tIns="182880" rIns="182880" bIns="182880" anchor="ctr">
            <a:spAutoFit/>
          </a:bodyPr>
          <a:lstStyle/>
          <a:p>
            <a:pPr algn="just"/>
            <a:r>
              <a:rPr lang="x-none" sz="2600" i="1" dirty="0" smtClean="0"/>
              <a:t>“Las mujeres no están muriendo por enfermedades que no podemos tratar. Mueren porque las sociedades aún no han tomado la decisión de que vale la pena salvarles la vida”. </a:t>
            </a:r>
            <a:endParaRPr lang="x-none" sz="2600" dirty="0" smtClean="0"/>
          </a:p>
          <a:p>
            <a:r>
              <a:rPr lang="x-none" sz="1600" dirty="0" smtClean="0"/>
              <a:t>- </a:t>
            </a:r>
            <a:r>
              <a:rPr lang="x-none" sz="1600" dirty="0" err="1" smtClean="0"/>
              <a:t>Mahmoud</a:t>
            </a:r>
            <a:r>
              <a:rPr lang="x-none" sz="1600" dirty="0" smtClean="0"/>
              <a:t> </a:t>
            </a:r>
            <a:r>
              <a:rPr lang="x-none" sz="1600" dirty="0" err="1" smtClean="0"/>
              <a:t>Fathalla</a:t>
            </a:r>
            <a:r>
              <a:rPr lang="x-none" sz="1600" dirty="0" smtClean="0"/>
              <a:t>, MD, PhD, antiguo presidente de la Federación Internacional de Ginecología y Obstetricia </a:t>
            </a:r>
            <a:endParaRPr lang="x-none" sz="1600" dirty="0"/>
          </a:p>
        </p:txBody>
      </p:sp>
    </p:spTree>
    <p:extLst>
      <p:ext uri="{BB962C8B-B14F-4D97-AF65-F5344CB8AC3E}">
        <p14:creationId xmlns:p14="http://schemas.microsoft.com/office/powerpoint/2010/main" val="23776847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x-none" sz="3200" dirty="0" smtClean="0"/>
              <a:t>Causas del aborto inseguro</a:t>
            </a:r>
            <a:endParaRPr lang="x-none" sz="3200" dirty="0"/>
          </a:p>
        </p:txBody>
      </p:sp>
      <p:sp>
        <p:nvSpPr>
          <p:cNvPr id="5" name="Content Placeholder 4"/>
          <p:cNvSpPr>
            <a:spLocks noGrp="1"/>
          </p:cNvSpPr>
          <p:nvPr>
            <p:ph idx="1"/>
          </p:nvPr>
        </p:nvSpPr>
        <p:spPr/>
        <p:txBody>
          <a:bodyPr>
            <a:normAutofit/>
          </a:bodyPr>
          <a:lstStyle/>
          <a:p>
            <a:pPr lvl="0"/>
            <a:r>
              <a:rPr lang="x-none" dirty="0" smtClean="0"/>
              <a:t>Pobreza</a:t>
            </a:r>
          </a:p>
          <a:p>
            <a:pPr lvl="0"/>
            <a:r>
              <a:rPr lang="x-none" dirty="0" smtClean="0"/>
              <a:t>Discriminación de género</a:t>
            </a:r>
          </a:p>
          <a:p>
            <a:pPr lvl="0"/>
            <a:r>
              <a:rPr lang="x-none" dirty="0" smtClean="0"/>
              <a:t>Ninguna o inadecuada educación sexual</a:t>
            </a:r>
          </a:p>
          <a:p>
            <a:pPr lvl="0"/>
            <a:r>
              <a:rPr lang="x-none" dirty="0" smtClean="0"/>
              <a:t>Violencia sexual </a:t>
            </a:r>
          </a:p>
          <a:p>
            <a:pPr lvl="0"/>
            <a:r>
              <a:rPr lang="x-none" dirty="0" smtClean="0"/>
              <a:t>Matrimonio temprano y forzado </a:t>
            </a:r>
          </a:p>
          <a:p>
            <a:pPr lvl="0"/>
            <a:r>
              <a:rPr lang="x-none" dirty="0" smtClean="0"/>
              <a:t>Necesidad insatisfecha de anticoncepción </a:t>
            </a:r>
          </a:p>
          <a:p>
            <a:pPr lvl="0"/>
            <a:r>
              <a:rPr lang="x-none" dirty="0" smtClean="0"/>
              <a:t>Embarazo no intencional </a:t>
            </a:r>
          </a:p>
          <a:p>
            <a:r>
              <a:rPr lang="x-none" sz="2800" b="1" dirty="0" smtClean="0"/>
              <a:t>Falta de </a:t>
            </a:r>
            <a:r>
              <a:rPr lang="x-none" dirty="0" smtClean="0"/>
              <a:t>opciones seguras de servicios de salud durante el embarazo, que incluyen </a:t>
            </a:r>
            <a:r>
              <a:rPr lang="x-none" sz="2800" b="1" dirty="0" smtClean="0"/>
              <a:t>aborto seguro,</a:t>
            </a:r>
            <a:r>
              <a:rPr lang="x-none" dirty="0" smtClean="0"/>
              <a:t> atención prenatal, asistencia capacitada durante el trabajo de parto y el parto, y atención posparto</a:t>
            </a:r>
          </a:p>
        </p:txBody>
      </p:sp>
    </p:spTree>
    <p:extLst>
      <p:ext uri="{BB962C8B-B14F-4D97-AF65-F5344CB8AC3E}">
        <p14:creationId xmlns:p14="http://schemas.microsoft.com/office/powerpoint/2010/main" val="26372625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solidFill>
                  <a:schemeClr val="tx1"/>
                </a:solidFill>
              </a:rPr>
              <a:t>Módulo 1: mensajes clave </a:t>
            </a:r>
            <a:endParaRPr lang="x-none" dirty="0">
              <a:solidFill>
                <a:schemeClr val="tx1"/>
              </a:solidFill>
            </a:endParaRPr>
          </a:p>
        </p:txBody>
      </p:sp>
      <p:sp>
        <p:nvSpPr>
          <p:cNvPr id="3" name="Content Placeholder 2"/>
          <p:cNvSpPr>
            <a:spLocks noGrp="1"/>
          </p:cNvSpPr>
          <p:nvPr>
            <p:ph idx="1"/>
          </p:nvPr>
        </p:nvSpPr>
        <p:spPr>
          <a:xfrm>
            <a:off x="457200" y="1600200"/>
            <a:ext cx="8229600" cy="4876800"/>
          </a:xfrm>
          <a:solidFill>
            <a:schemeClr val="bg1"/>
          </a:solidFill>
          <a:ln>
            <a:solidFill>
              <a:schemeClr val="accent1"/>
            </a:solidFill>
          </a:ln>
        </p:spPr>
        <p:txBody>
          <a:bodyPr lIns="182880" tIns="182880" rIns="182880" bIns="182880" anchor="ctr">
            <a:normAutofit/>
          </a:bodyPr>
          <a:lstStyle/>
          <a:p>
            <a:r>
              <a:rPr lang="x-none" dirty="0" smtClean="0"/>
              <a:t>El aborto es un asunto crítico, pero a menudo olvidado, de la salud y los derechos de las mujeres.</a:t>
            </a:r>
          </a:p>
          <a:p>
            <a:r>
              <a:rPr lang="x-none" dirty="0" smtClean="0"/>
              <a:t>El aborto inseguro continúa cobrando la vida de miles de mujeres cada año, y afecta a familias, sociedades y sistemas de salud. </a:t>
            </a:r>
          </a:p>
          <a:p>
            <a:r>
              <a:rPr lang="x-none" dirty="0" smtClean="0"/>
              <a:t>El acceso a servicios de aborto seguro es esencial para asegurar la salud reproductiva y el bienestar de las mujeres.</a:t>
            </a:r>
          </a:p>
          <a:p>
            <a:r>
              <a:rPr lang="x-none" dirty="0"/>
              <a:t>U</a:t>
            </a:r>
            <a:r>
              <a:rPr lang="x-none" dirty="0" smtClean="0"/>
              <a:t>n aborto es seguro cuando es realizado por personas con la capacidad y habilidades necesarias, en un entorno que cumple con un estándar médico mínimo.</a:t>
            </a:r>
            <a:endParaRPr lang="x-none" dirty="0"/>
          </a:p>
        </p:txBody>
      </p:sp>
    </p:spTree>
    <p:extLst>
      <p:ext uri="{BB962C8B-B14F-4D97-AF65-F5344CB8AC3E}">
        <p14:creationId xmlns:p14="http://schemas.microsoft.com/office/powerpoint/2010/main" val="9153837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rgbClr val="F47B20"/>
                </a:solidFill>
              </a:rPr>
              <a:t>Meta del taller</a:t>
            </a:r>
            <a:endParaRPr lang="en-US" dirty="0">
              <a:solidFill>
                <a:srgbClr val="F47B20"/>
              </a:solidFill>
            </a:endParaRPr>
          </a:p>
        </p:txBody>
      </p:sp>
      <p:sp>
        <p:nvSpPr>
          <p:cNvPr id="6" name="Content Placeholder 5"/>
          <p:cNvSpPr>
            <a:spLocks noGrp="1"/>
          </p:cNvSpPr>
          <p:nvPr>
            <p:ph sz="half" idx="1"/>
          </p:nvPr>
        </p:nvSpPr>
        <p:spPr>
          <a:xfrm>
            <a:off x="457200" y="2057400"/>
            <a:ext cx="4038600" cy="2743200"/>
          </a:xfrm>
        </p:spPr>
        <p:txBody>
          <a:bodyPr>
            <a:normAutofit/>
          </a:bodyPr>
          <a:lstStyle/>
          <a:p>
            <a:pPr marL="0" indent="0">
              <a:buNone/>
            </a:pPr>
            <a:r>
              <a:rPr lang="x-none" dirty="0" smtClean="0"/>
              <a:t>Desarrollar la </a:t>
            </a:r>
            <a:r>
              <a:rPr lang="x-none" i="1" u="sng" dirty="0" smtClean="0"/>
              <a:t>capacidad </a:t>
            </a:r>
            <a:r>
              <a:rPr lang="x-none" dirty="0" smtClean="0"/>
              <a:t> y el </a:t>
            </a:r>
            <a:r>
              <a:rPr lang="x-none" i="1" u="sng" dirty="0" smtClean="0"/>
              <a:t>compromiso</a:t>
            </a:r>
            <a:r>
              <a:rPr lang="x-none" dirty="0" smtClean="0"/>
              <a:t> de las personas participantes para tomar acción a favor del aborto seguro</a:t>
            </a:r>
          </a:p>
          <a:p>
            <a:pPr marL="0" indent="0">
              <a:buNone/>
            </a:pPr>
            <a:endParaRPr lang="en-US" dirty="0">
              <a:solidFill>
                <a:srgbClr val="000000"/>
              </a:solidFill>
            </a:endParaRPr>
          </a:p>
        </p:txBody>
      </p:sp>
      <p:pic>
        <p:nvPicPr>
          <p:cNvPr id="8" name="Content Placeholder 3" descr="Picture">
            <a:hlinkClick r:id="rId3"/>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084904"/>
            <a:ext cx="4038600" cy="2688193"/>
          </a:xfrm>
          <a:prstGeom prst="rect">
            <a:avLst/>
          </a:prstGeom>
          <a:noFill/>
          <a:ln>
            <a:solidFill>
              <a:schemeClr val="tx1"/>
            </a:solidFill>
          </a:ln>
        </p:spPr>
      </p:pic>
    </p:spTree>
    <p:extLst>
      <p:ext uri="{BB962C8B-B14F-4D97-AF65-F5344CB8AC3E}">
        <p14:creationId xmlns:p14="http://schemas.microsoft.com/office/powerpoint/2010/main" val="151913797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pc="0" dirty="0" smtClean="0"/>
              <a:t>El abo</a:t>
            </a:r>
            <a:r>
              <a:rPr lang="x-none" spc="300" dirty="0" smtClean="0"/>
              <a:t>r</a:t>
            </a:r>
            <a:r>
              <a:rPr lang="x-none" spc="0" dirty="0" smtClean="0"/>
              <a:t>to y yo</a:t>
            </a:r>
            <a:endParaRPr lang="x-none" spc="0" dirty="0"/>
          </a:p>
        </p:txBody>
      </p:sp>
      <p:sp>
        <p:nvSpPr>
          <p:cNvPr id="5" name="Text Placeholder 4"/>
          <p:cNvSpPr>
            <a:spLocks noGrp="1"/>
          </p:cNvSpPr>
          <p:nvPr>
            <p:ph type="body" idx="1"/>
          </p:nvPr>
        </p:nvSpPr>
        <p:spPr/>
        <p:txBody>
          <a:bodyPr/>
          <a:lstStyle/>
          <a:p>
            <a:r>
              <a:rPr lang="x-none" dirty="0" smtClean="0"/>
              <a:t>Actividad 1.C</a:t>
            </a:r>
            <a:endParaRPr lang="x-none" dirty="0"/>
          </a:p>
        </p:txBody>
      </p:sp>
    </p:spTree>
    <p:extLst>
      <p:ext uri="{BB962C8B-B14F-4D97-AF65-F5344CB8AC3E}">
        <p14:creationId xmlns:p14="http://schemas.microsoft.com/office/powerpoint/2010/main" val="196889410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Referencias bibliográficas </a:t>
            </a:r>
            <a:endParaRPr lang="x-none" dirty="0"/>
          </a:p>
        </p:txBody>
      </p:sp>
      <p:sp>
        <p:nvSpPr>
          <p:cNvPr id="3" name="Content Placeholder 2"/>
          <p:cNvSpPr>
            <a:spLocks noGrp="1"/>
          </p:cNvSpPr>
          <p:nvPr>
            <p:ph idx="1"/>
          </p:nvPr>
        </p:nvSpPr>
        <p:spPr>
          <a:xfrm>
            <a:off x="457200" y="2286000"/>
            <a:ext cx="8229600" cy="1828800"/>
          </a:xfrm>
        </p:spPr>
        <p:txBody>
          <a:bodyPr>
            <a:normAutofit fontScale="92500"/>
          </a:bodyPr>
          <a:lstStyle/>
          <a:p>
            <a:pPr marL="0" indent="0">
              <a:buNone/>
            </a:pPr>
            <a:r>
              <a:rPr lang="x-none" sz="2600" dirty="0" smtClean="0"/>
              <a:t>Todas las citas y recursos mencionados en esta presentación aparecen en las referencias bibliográficas de </a:t>
            </a:r>
            <a:r>
              <a:rPr lang="x-none" sz="2600" i="1" dirty="0" smtClean="0"/>
              <a:t>Jóvenes por el aborto seguro: guía de capacitación para profesionales de la salud en formación</a:t>
            </a:r>
            <a:endParaRPr lang="x-none" sz="2600" dirty="0"/>
          </a:p>
        </p:txBody>
      </p:sp>
    </p:spTree>
    <p:extLst>
      <p:ext uri="{BB962C8B-B14F-4D97-AF65-F5344CB8AC3E}">
        <p14:creationId xmlns:p14="http://schemas.microsoft.com/office/powerpoint/2010/main" val="28654676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 del taller</a:t>
            </a:r>
            <a:endParaRPr lang="en-US" dirty="0"/>
          </a:p>
        </p:txBody>
      </p:sp>
      <p:sp>
        <p:nvSpPr>
          <p:cNvPr id="6" name="Content Placeholder 5"/>
          <p:cNvSpPr>
            <a:spLocks noGrp="1"/>
          </p:cNvSpPr>
          <p:nvPr>
            <p:ph idx="1"/>
          </p:nvPr>
        </p:nvSpPr>
        <p:spPr/>
        <p:txBody>
          <a:bodyPr>
            <a:normAutofit/>
          </a:bodyPr>
          <a:lstStyle/>
          <a:p>
            <a:pPr marL="571500" indent="-571500">
              <a:buFont typeface="+mj-lt"/>
              <a:buAutoNum type="romanUcPeriod"/>
            </a:pPr>
            <a:r>
              <a:rPr lang="x-none" sz="2600" dirty="0" smtClean="0"/>
              <a:t>Introducción al aborto</a:t>
            </a:r>
          </a:p>
          <a:p>
            <a:pPr marL="571500" indent="-571500">
              <a:buFont typeface="+mj-lt"/>
              <a:buAutoNum type="romanUcPeriod"/>
            </a:pPr>
            <a:r>
              <a:rPr lang="x-none" sz="2600" dirty="0" smtClean="0"/>
              <a:t>Derechos humanos, género y aborto </a:t>
            </a:r>
          </a:p>
          <a:p>
            <a:pPr marL="571500" indent="-571500">
              <a:buFont typeface="+mj-lt"/>
              <a:buAutoNum type="romanUcPeriod"/>
            </a:pPr>
            <a:r>
              <a:rPr lang="x-none" sz="2600" dirty="0" smtClean="0"/>
              <a:t>Barreras al aborto seguro y estrategias para abordarlas</a:t>
            </a:r>
          </a:p>
          <a:p>
            <a:pPr marL="571500" indent="-571500">
              <a:buFont typeface="+mj-lt"/>
              <a:buAutoNum type="romanUcPeriod"/>
            </a:pPr>
            <a:r>
              <a:rPr lang="x-none" sz="2600" dirty="0" smtClean="0"/>
              <a:t>Atención integral del aborto</a:t>
            </a:r>
          </a:p>
          <a:p>
            <a:pPr marL="571500" indent="-571500">
              <a:buFont typeface="+mj-lt"/>
              <a:buAutoNum type="romanUcPeriod"/>
            </a:pPr>
            <a:r>
              <a:rPr lang="x-none" sz="2600" dirty="0" smtClean="0"/>
              <a:t>Jóvenes por el aborto seguro</a:t>
            </a:r>
            <a:endParaRPr lang="x-none" sz="2600" dirty="0"/>
          </a:p>
        </p:txBody>
      </p:sp>
    </p:spTree>
    <p:extLst>
      <p:ext uri="{BB962C8B-B14F-4D97-AF65-F5344CB8AC3E}">
        <p14:creationId xmlns:p14="http://schemas.microsoft.com/office/powerpoint/2010/main" val="17589950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dule1-photo-illo.png"/>
          <p:cNvPicPr>
            <a:picLocks noChangeAspect="1"/>
          </p:cNvPicPr>
          <p:nvPr/>
        </p:nvPicPr>
        <p:blipFill rotWithShape="1">
          <a:blip r:embed="rId3" cstate="print">
            <a:extLst>
              <a:ext uri="{28A0092B-C50C-407E-A947-70E740481C1C}">
                <a14:useLocalDpi xmlns:a14="http://schemas.microsoft.com/office/drawing/2010/main" val="0"/>
              </a:ext>
            </a:extLst>
          </a:blip>
          <a:srcRect b="10239"/>
          <a:stretch/>
        </p:blipFill>
        <p:spPr>
          <a:xfrm>
            <a:off x="3048000" y="2183817"/>
            <a:ext cx="6172200" cy="4674183"/>
          </a:xfrm>
          <a:prstGeom prst="rect">
            <a:avLst/>
          </a:prstGeom>
        </p:spPr>
      </p:pic>
      <p:sp>
        <p:nvSpPr>
          <p:cNvPr id="8" name="Title 5"/>
          <p:cNvSpPr txBox="1">
            <a:spLocks/>
          </p:cNvSpPr>
          <p:nvPr/>
        </p:nvSpPr>
        <p:spPr>
          <a:xfrm>
            <a:off x="685800" y="76200"/>
            <a:ext cx="7848600" cy="1927225"/>
          </a:xfrm>
          <a:prstGeom prst="rect">
            <a:avLst/>
          </a:prstGeom>
        </p:spPr>
        <p:txBody>
          <a:bodyPr vert="horz" lIns="91440" tIns="45720" rIns="91440" bIns="45720" rtlCol="0" anchor="b">
            <a:noAutofit/>
          </a:bodyPr>
          <a:lstStyle>
            <a:lvl1pPr algn="l" defTabSz="914400" rtl="0" eaLnBrk="1" latinLnBrk="0" hangingPunct="1">
              <a:spcBef>
                <a:spcPct val="0"/>
              </a:spcBef>
              <a:buNone/>
              <a:defRPr sz="5400" kern="1200" cap="none" spc="-100" baseline="0">
                <a:solidFill>
                  <a:schemeClr val="accent1"/>
                </a:solidFill>
                <a:latin typeface="+mj-lt"/>
                <a:ea typeface="+mj-ea"/>
                <a:cs typeface="+mj-cs"/>
              </a:defRPr>
            </a:lvl1pPr>
          </a:lstStyle>
          <a:p>
            <a:r>
              <a:rPr lang="x-none" dirty="0" smtClean="0"/>
              <a:t>Introducción al aborto</a:t>
            </a:r>
            <a:endParaRPr lang="x-none" dirty="0"/>
          </a:p>
        </p:txBody>
      </p:sp>
      <p:sp>
        <p:nvSpPr>
          <p:cNvPr id="9" name="Subtitle 6"/>
          <p:cNvSpPr>
            <a:spLocks noGrp="1"/>
          </p:cNvSpPr>
          <p:nvPr>
            <p:ph type="subTitle" idx="1"/>
          </p:nvPr>
        </p:nvSpPr>
        <p:spPr>
          <a:xfrm>
            <a:off x="685800" y="2209800"/>
            <a:ext cx="7543800" cy="533400"/>
          </a:xfrm>
          <a:noFill/>
        </p:spPr>
        <p:txBody>
          <a:bodyPr anchor="ctr"/>
          <a:lstStyle/>
          <a:p>
            <a:r>
              <a:rPr lang="x-none" dirty="0" smtClean="0">
                <a:solidFill>
                  <a:schemeClr val="accent1"/>
                </a:solidFill>
              </a:rPr>
              <a:t>MODULO 1</a:t>
            </a:r>
            <a:endParaRPr lang="x-none" dirty="0">
              <a:solidFill>
                <a:schemeClr val="accent1"/>
              </a:solidFill>
            </a:endParaRPr>
          </a:p>
        </p:txBody>
      </p:sp>
    </p:spTree>
    <p:extLst>
      <p:ext uri="{BB962C8B-B14F-4D97-AF65-F5344CB8AC3E}">
        <p14:creationId xmlns:p14="http://schemas.microsoft.com/office/powerpoint/2010/main" val="7728053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x-none" dirty="0" smtClean="0"/>
              <a:t>Objetivos de aprendizaje del Módulo 1</a:t>
            </a:r>
            <a:endParaRPr lang="x-none" dirty="0"/>
          </a:p>
        </p:txBody>
      </p:sp>
      <p:sp>
        <p:nvSpPr>
          <p:cNvPr id="4" name="Content Placeholder 3"/>
          <p:cNvSpPr>
            <a:spLocks noGrp="1"/>
          </p:cNvSpPr>
          <p:nvPr>
            <p:ph idx="1"/>
          </p:nvPr>
        </p:nvSpPr>
        <p:spPr/>
        <p:txBody>
          <a:bodyPr>
            <a:normAutofit/>
          </a:bodyPr>
          <a:lstStyle/>
          <a:p>
            <a:pPr lvl="0"/>
            <a:r>
              <a:rPr lang="x-none" dirty="0" smtClean="0"/>
              <a:t>Identificar el aborto como un tema crítico de salud sexual y reproductiva</a:t>
            </a:r>
          </a:p>
          <a:p>
            <a:pPr lvl="0"/>
            <a:r>
              <a:rPr lang="x-none" dirty="0" smtClean="0"/>
              <a:t>Definir el aborto y discutir su práctica a lo largo de la historia</a:t>
            </a:r>
          </a:p>
          <a:p>
            <a:pPr lvl="0"/>
            <a:r>
              <a:rPr lang="x-none" dirty="0" smtClean="0"/>
              <a:t>Describir cómo el aborto inseguro afecta a las mujeres y sociedades </a:t>
            </a:r>
          </a:p>
          <a:p>
            <a:pPr lvl="0"/>
            <a:r>
              <a:rPr lang="x-none" dirty="0" smtClean="0"/>
              <a:t>Expresar cómo sus percepciones y actitudes personales pueden afectar su trabajo relacionado con el aborto</a:t>
            </a:r>
            <a:endParaRPr lang="x-none" dirty="0"/>
          </a:p>
        </p:txBody>
      </p:sp>
    </p:spTree>
    <p:extLst>
      <p:ext uri="{BB962C8B-B14F-4D97-AF65-F5344CB8AC3E}">
        <p14:creationId xmlns:p14="http://schemas.microsoft.com/office/powerpoint/2010/main" val="13652397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Módulo 1: actividades</a:t>
            </a:r>
            <a:endParaRPr lang="x-none" dirty="0"/>
          </a:p>
        </p:txBody>
      </p:sp>
      <p:sp>
        <p:nvSpPr>
          <p:cNvPr id="3" name="Content Placeholder 2"/>
          <p:cNvSpPr>
            <a:spLocks noGrp="1"/>
          </p:cNvSpPr>
          <p:nvPr>
            <p:ph idx="1"/>
          </p:nvPr>
        </p:nvSpPr>
        <p:spPr/>
        <p:txBody>
          <a:bodyPr/>
          <a:lstStyle/>
          <a:p>
            <a:r>
              <a:rPr lang="x-none" dirty="0" smtClean="0"/>
              <a:t>1.A: Motivos</a:t>
            </a:r>
          </a:p>
          <a:p>
            <a:r>
              <a:rPr lang="x-none" dirty="0" smtClean="0"/>
              <a:t>1.B: Una nueva perspectiva sobre el aborto</a:t>
            </a:r>
          </a:p>
          <a:p>
            <a:r>
              <a:rPr lang="x-none" dirty="0" smtClean="0"/>
              <a:t>1.C: El aborto y yo</a:t>
            </a:r>
          </a:p>
          <a:p>
            <a:r>
              <a:rPr lang="x-none" dirty="0" smtClean="0"/>
              <a:t>VCAT 1: Las cuatro esquinas </a:t>
            </a:r>
          </a:p>
          <a:p>
            <a:pPr marL="0" indent="0">
              <a:buNone/>
            </a:pPr>
            <a:endParaRPr lang="x-none" dirty="0" smtClean="0"/>
          </a:p>
          <a:p>
            <a:pPr marL="0" indent="0">
              <a:buNone/>
            </a:pPr>
            <a:r>
              <a:rPr lang="x-none" dirty="0" smtClean="0"/>
              <a:t>						</a:t>
            </a:r>
            <a:r>
              <a:rPr lang="x-none" i="1" dirty="0" smtClean="0"/>
              <a:t>Total: 3 horas </a:t>
            </a:r>
            <a:endParaRPr lang="x-none" i="1" dirty="0"/>
          </a:p>
        </p:txBody>
      </p:sp>
    </p:spTree>
    <p:extLst>
      <p:ext uri="{BB962C8B-B14F-4D97-AF65-F5344CB8AC3E}">
        <p14:creationId xmlns:p14="http://schemas.microsoft.com/office/powerpoint/2010/main" val="33977161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Motivos</a:t>
            </a:r>
            <a:endParaRPr lang="x-none" dirty="0"/>
          </a:p>
        </p:txBody>
      </p:sp>
      <p:sp>
        <p:nvSpPr>
          <p:cNvPr id="5" name="Text Placeholder 4"/>
          <p:cNvSpPr>
            <a:spLocks noGrp="1"/>
          </p:cNvSpPr>
          <p:nvPr>
            <p:ph type="body" idx="1"/>
          </p:nvPr>
        </p:nvSpPr>
        <p:spPr/>
        <p:txBody>
          <a:bodyPr/>
          <a:lstStyle/>
          <a:p>
            <a:r>
              <a:rPr lang="x-none" dirty="0" smtClean="0"/>
              <a:t>Actividad 1.A</a:t>
            </a:r>
            <a:endParaRPr lang="x-none" dirty="0"/>
          </a:p>
        </p:txBody>
      </p:sp>
    </p:spTree>
    <p:extLst>
      <p:ext uri="{BB962C8B-B14F-4D97-AF65-F5344CB8AC3E}">
        <p14:creationId xmlns:p14="http://schemas.microsoft.com/office/powerpoint/2010/main" val="12957887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x-none" dirty="0" smtClean="0"/>
              <a:t>Una nueva perspectiva sobre el aborto</a:t>
            </a:r>
            <a:endParaRPr lang="x-none" dirty="0"/>
          </a:p>
        </p:txBody>
      </p:sp>
      <p:sp>
        <p:nvSpPr>
          <p:cNvPr id="5" name="Text Placeholder 4"/>
          <p:cNvSpPr>
            <a:spLocks noGrp="1"/>
          </p:cNvSpPr>
          <p:nvPr>
            <p:ph type="body" idx="1"/>
          </p:nvPr>
        </p:nvSpPr>
        <p:spPr/>
        <p:txBody>
          <a:bodyPr/>
          <a:lstStyle/>
          <a:p>
            <a:r>
              <a:rPr lang="en-US" dirty="0" err="1" smtClean="0"/>
              <a:t>Actividad</a:t>
            </a:r>
            <a:r>
              <a:rPr lang="en-US" dirty="0" smtClean="0"/>
              <a:t> 1.B</a:t>
            </a:r>
            <a:endParaRPr lang="en-US" dirty="0"/>
          </a:p>
        </p:txBody>
      </p:sp>
    </p:spTree>
    <p:extLst>
      <p:ext uri="{BB962C8B-B14F-4D97-AF65-F5344CB8AC3E}">
        <p14:creationId xmlns:p14="http://schemas.microsoft.com/office/powerpoint/2010/main" val="2279802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x-none" dirty="0" smtClean="0"/>
              <a:t>Definiendo el aborto</a:t>
            </a:r>
            <a:endParaRPr lang="x-none" dirty="0"/>
          </a:p>
        </p:txBody>
      </p:sp>
      <p:sp>
        <p:nvSpPr>
          <p:cNvPr id="6" name="Content Placeholder 5"/>
          <p:cNvSpPr>
            <a:spLocks noGrp="1"/>
          </p:cNvSpPr>
          <p:nvPr>
            <p:ph idx="1"/>
          </p:nvPr>
        </p:nvSpPr>
        <p:spPr/>
        <p:txBody>
          <a:bodyPr>
            <a:normAutofit/>
          </a:bodyPr>
          <a:lstStyle/>
          <a:p>
            <a:r>
              <a:rPr lang="x-none" sz="2600" dirty="0" smtClean="0"/>
              <a:t>El aborto es la </a:t>
            </a:r>
            <a:r>
              <a:rPr lang="x-none" sz="2600" i="1" u="sng" dirty="0" smtClean="0"/>
              <a:t>interrupción del embarazo</a:t>
            </a:r>
            <a:r>
              <a:rPr lang="x-none" sz="2600" dirty="0" smtClean="0"/>
              <a:t> antes de la viabilidad fetal.</a:t>
            </a:r>
          </a:p>
          <a:p>
            <a:pPr lvl="1"/>
            <a:r>
              <a:rPr lang="x-none" sz="2200" dirty="0" smtClean="0"/>
              <a:t>Ocurre cuando el contenido del útero es evacuado o expulsado.</a:t>
            </a:r>
          </a:p>
          <a:p>
            <a:pPr lvl="1"/>
            <a:r>
              <a:rPr lang="x-none" sz="2200" dirty="0" smtClean="0"/>
              <a:t>Puede ser </a:t>
            </a:r>
            <a:r>
              <a:rPr lang="x-none" sz="2200" i="1" u="sng" dirty="0" smtClean="0"/>
              <a:t>inducido</a:t>
            </a:r>
            <a:r>
              <a:rPr lang="x-none" sz="2200" dirty="0" smtClean="0"/>
              <a:t> o </a:t>
            </a:r>
            <a:r>
              <a:rPr lang="x-none" sz="2200" i="1" u="sng" dirty="0" smtClean="0"/>
              <a:t>espontáneo.</a:t>
            </a:r>
            <a:r>
              <a:rPr lang="x-none" sz="2200" dirty="0" smtClean="0"/>
              <a:t> </a:t>
            </a:r>
          </a:p>
          <a:p>
            <a:pPr lvl="1"/>
            <a:r>
              <a:rPr lang="x-none" sz="2200" dirty="0" smtClean="0"/>
              <a:t>El aborto espontáneo ocurre sin intervención y comúnmente es conocido como pérdida del embarazo. </a:t>
            </a:r>
          </a:p>
        </p:txBody>
      </p:sp>
    </p:spTree>
    <p:extLst>
      <p:ext uri="{BB962C8B-B14F-4D97-AF65-F5344CB8AC3E}">
        <p14:creationId xmlns:p14="http://schemas.microsoft.com/office/powerpoint/2010/main" val="66363163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YTG Module 1">
      <a:dk1>
        <a:srgbClr val="000000"/>
      </a:dk1>
      <a:lt1>
        <a:sysClr val="window" lastClr="FFFFFF"/>
      </a:lt1>
      <a:dk2>
        <a:srgbClr val="F47B20"/>
      </a:dk2>
      <a:lt2>
        <a:srgbClr val="FFFFFF"/>
      </a:lt2>
      <a:accent1>
        <a:srgbClr val="22BCB9"/>
      </a:accent1>
      <a:accent2>
        <a:srgbClr val="EC098D"/>
      </a:accent2>
      <a:accent3>
        <a:srgbClr val="000000"/>
      </a:accent3>
      <a:accent4>
        <a:srgbClr val="560C70"/>
      </a:accent4>
      <a:accent5>
        <a:srgbClr val="F47B20"/>
      </a:accent5>
      <a:accent6>
        <a:srgbClr val="F8971D"/>
      </a:accent6>
      <a:hlink>
        <a:srgbClr val="EC098D"/>
      </a:hlink>
      <a:folHlink>
        <a:srgbClr val="7C6D6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5672dcdf-8678-4a1d-8073-e7aa54413e2d">HE3NP6AYHE2N-143-11230</_dlc_DocId>
    <_dlc_DocIdUrl xmlns="5672dcdf-8678-4a1d-8073-e7aa54413e2d">
      <Url>https://luna.ipas.org/Communications/_layouts/DocIdRedir.aspx?ID=HE3NP6AYHE2N-143-11230</Url>
      <Description>HE3NP6AYHE2N-143-11230</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B977197C3BE1D840893D879A672435E9" ma:contentTypeVersion="3" ma:contentTypeDescription="Create a new document." ma:contentTypeScope="" ma:versionID="6233250528ae30d166f58e40f21fc91e">
  <xsd:schema xmlns:xsd="http://www.w3.org/2001/XMLSchema" xmlns:xs="http://www.w3.org/2001/XMLSchema" xmlns:p="http://schemas.microsoft.com/office/2006/metadata/properties" xmlns:ns2="5672dcdf-8678-4a1d-8073-e7aa54413e2d" targetNamespace="http://schemas.microsoft.com/office/2006/metadata/properties" ma:root="true" ma:fieldsID="7005e817f6ee3ab479104c18a97a5609" ns2:_="">
    <xsd:import namespace="5672dcdf-8678-4a1d-8073-e7aa54413e2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2dcdf-8678-4a1d-8073-e7aa54413e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C4BF51-C675-49AC-8DAC-C14A1305D889}">
  <ds:schemaRefs>
    <ds:schemaRef ds:uri="http://schemas.microsoft.com/sharepoint/v3/contenttype/forms"/>
  </ds:schemaRefs>
</ds:datastoreItem>
</file>

<file path=customXml/itemProps2.xml><?xml version="1.0" encoding="utf-8"?>
<ds:datastoreItem xmlns:ds="http://schemas.openxmlformats.org/officeDocument/2006/customXml" ds:itemID="{CD2BCBF7-AD41-4A5F-BDEB-237AFB2B0B18}">
  <ds:schemaRefs>
    <ds:schemaRef ds:uri="http://schemas.microsoft.com/sharepoint/events"/>
  </ds:schemaRefs>
</ds:datastoreItem>
</file>

<file path=customXml/itemProps3.xml><?xml version="1.0" encoding="utf-8"?>
<ds:datastoreItem xmlns:ds="http://schemas.openxmlformats.org/officeDocument/2006/customXml" ds:itemID="{5C5C559D-483F-4D84-ABEC-77EF41E66E66}">
  <ds:schemaRefs>
    <ds:schemaRef ds:uri="http://schemas.openxmlformats.org/package/2006/metadata/core-properties"/>
    <ds:schemaRef ds:uri="http://purl.org/dc/dcmitype/"/>
    <ds:schemaRef ds:uri="http://purl.org/dc/terms/"/>
    <ds:schemaRef ds:uri="http://www.w3.org/XML/1998/namespace"/>
    <ds:schemaRef ds:uri="5672dcdf-8678-4a1d-8073-e7aa54413e2d"/>
    <ds:schemaRef ds:uri="http://schemas.microsoft.com/office/2006/documentManagement/types"/>
    <ds:schemaRef ds:uri="http://purl.org/dc/elements/1.1/"/>
    <ds:schemaRef ds:uri="http://schemas.microsoft.com/office/infopath/2007/PartnerControls"/>
    <ds:schemaRef ds:uri="http://schemas.microsoft.com/office/2006/metadata/properties"/>
  </ds:schemaRefs>
</ds:datastoreItem>
</file>

<file path=customXml/itemProps4.xml><?xml version="1.0" encoding="utf-8"?>
<ds:datastoreItem xmlns:ds="http://schemas.openxmlformats.org/officeDocument/2006/customXml" ds:itemID="{6AE66BBD-2A1E-451A-A2E2-29A3D28884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2dcdf-8678-4a1d-8073-e7aa54413e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Clarity</Template>
  <TotalTime>4978</TotalTime>
  <Words>2479</Words>
  <Application>Microsoft Macintosh PowerPoint</Application>
  <PresentationFormat>On-screen Show (4:3)</PresentationFormat>
  <Paragraphs>152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Clarity</vt:lpstr>
      <vt:lpstr>Jóvenes por el aborto seguro</vt:lpstr>
      <vt:lpstr>Meta del taller</vt:lpstr>
      <vt:lpstr>Agenda del taller</vt:lpstr>
      <vt:lpstr>PowerPoint Presentation</vt:lpstr>
      <vt:lpstr>Objetivos de aprendizaje del Módulo 1</vt:lpstr>
      <vt:lpstr>Módulo 1: actividades</vt:lpstr>
      <vt:lpstr>Motivos</vt:lpstr>
      <vt:lpstr>Una nueva perspectiva sobre el aborto</vt:lpstr>
      <vt:lpstr>Definiendo el aborto</vt:lpstr>
      <vt:lpstr>Aborto inducido</vt:lpstr>
      <vt:lpstr>Regulación menstrual</vt:lpstr>
      <vt:lpstr>La seguridad del aborto</vt:lpstr>
      <vt:lpstr>Tasa de mortalidad por aborto inseguro</vt:lpstr>
      <vt:lpstr>Magnitud del aborto inseguro (2008)</vt:lpstr>
      <vt:lpstr>Carga del aborto inseguro</vt:lpstr>
      <vt:lpstr>Las adolescentes enfrentan vulnerabilidades debido a su edad y condición socioeconómica</vt:lpstr>
      <vt:lpstr>PowerPoint Presentation</vt:lpstr>
      <vt:lpstr>Causas del aborto inseguro</vt:lpstr>
      <vt:lpstr>Módulo 1: mensajes clave </vt:lpstr>
      <vt:lpstr>El aborto y yo</vt:lpstr>
      <vt:lpstr>Referencias bibliográficas </vt:lpstr>
    </vt:vector>
  </TitlesOfParts>
  <Company>Ipas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Clarity</dc:title>
  <dc:creator>Nicole Crews</dc:creator>
  <cp:lastModifiedBy>Kristin Swanson</cp:lastModifiedBy>
  <cp:revision>572</cp:revision>
  <dcterms:created xsi:type="dcterms:W3CDTF">2012-10-24T16:37:07Z</dcterms:created>
  <dcterms:modified xsi:type="dcterms:W3CDTF">2015-05-29T20:00:03Z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0x010100B977197C3BE1D840893D879A672435E9</vt:lpwstr>
  </property>
  <property fmtid="{D5CDD505-2E9C-101B-9397-08002B2CF9AE}" pid="3" name="_dlc_DocIdItemGuid">
    <vt:lpwstr>9ecd9094-e088-4b3b-bdde-dcd830b4255f</vt:lpwstr>
  </property>
  <property fmtid="{D5CDD505-2E9C-101B-9397-08002B2CF9AE}" pid="4" name="Color Palette">
    <vt:lpwstr>2013 Version</vt:lpwstr>
  </property>
</Properties>
</file>