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5"/>
  </p:sldMasterIdLst>
  <p:notesMasterIdLst>
    <p:notesMasterId r:id="rId49"/>
  </p:notesMasterIdLst>
  <p:sldIdLst>
    <p:sldId id="256" r:id="rId6"/>
    <p:sldId id="292" r:id="rId7"/>
    <p:sldId id="302" r:id="rId8"/>
    <p:sldId id="303" r:id="rId9"/>
    <p:sldId id="288" r:id="rId10"/>
    <p:sldId id="399" r:id="rId11"/>
    <p:sldId id="427" r:id="rId12"/>
    <p:sldId id="428" r:id="rId13"/>
    <p:sldId id="426" r:id="rId14"/>
    <p:sldId id="443" r:id="rId15"/>
    <p:sldId id="286" r:id="rId16"/>
    <p:sldId id="366" r:id="rId17"/>
    <p:sldId id="430" r:id="rId18"/>
    <p:sldId id="349" r:id="rId19"/>
    <p:sldId id="355" r:id="rId20"/>
    <p:sldId id="354" r:id="rId21"/>
    <p:sldId id="353" r:id="rId22"/>
    <p:sldId id="352" r:id="rId23"/>
    <p:sldId id="351" r:id="rId24"/>
    <p:sldId id="284" r:id="rId25"/>
    <p:sldId id="431" r:id="rId26"/>
    <p:sldId id="432" r:id="rId27"/>
    <p:sldId id="367" r:id="rId28"/>
    <p:sldId id="434" r:id="rId29"/>
    <p:sldId id="277" r:id="rId30"/>
    <p:sldId id="436" r:id="rId31"/>
    <p:sldId id="275" r:id="rId32"/>
    <p:sldId id="437" r:id="rId33"/>
    <p:sldId id="438" r:id="rId34"/>
    <p:sldId id="439" r:id="rId35"/>
    <p:sldId id="440" r:id="rId36"/>
    <p:sldId id="372" r:id="rId37"/>
    <p:sldId id="375" r:id="rId38"/>
    <p:sldId id="276" r:id="rId39"/>
    <p:sldId id="267" r:id="rId40"/>
    <p:sldId id="374" r:id="rId41"/>
    <p:sldId id="373" r:id="rId42"/>
    <p:sldId id="441" r:id="rId43"/>
    <p:sldId id="400" r:id="rId44"/>
    <p:sldId id="442" r:id="rId45"/>
    <p:sldId id="269" r:id="rId46"/>
    <p:sldId id="266" r:id="rId47"/>
    <p:sldId id="26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30" autoAdjust="0"/>
  </p:normalViewPr>
  <p:slideViewPr>
    <p:cSldViewPr>
      <p:cViewPr varScale="1">
        <p:scale>
          <a:sx n="129" d="100"/>
          <a:sy n="129" d="100"/>
        </p:scale>
        <p:origin x="-27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ata4.xml.rels><?xml version="1.0" encoding="UTF-8" standalone="yes"?>
<Relationships xmlns="http://schemas.openxmlformats.org/package/2006/relationships"><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1" Type="http://schemas.openxmlformats.org/officeDocument/2006/relationships/image" Target="../media/image13.png"/></Relationships>
</file>

<file path=ppt/diagrams/_rels/data7.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s>
</file>

<file path=ppt/diagrams/_rels/data8.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s>
</file>

<file path=ppt/diagrams/_rels/data9.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173D2-5334-48BA-9422-BA990F78853B}"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CF40D160-EB49-42D2-9D7B-9681DC474329}">
      <dgm:prSet phldrT="[Text]" custT="1"/>
      <dgm:spPr/>
      <dgm:t>
        <a:bodyPr/>
        <a:lstStyle/>
        <a:p>
          <a:r>
            <a:rPr lang="en-US" sz="2400" b="1" dirty="0" smtClean="0"/>
            <a:t>A political and social process</a:t>
          </a:r>
          <a:endParaRPr lang="en-US" sz="2400" b="1" dirty="0"/>
        </a:p>
      </dgm:t>
    </dgm:pt>
    <dgm:pt modelId="{AA46B0EE-DCD9-4B4B-8734-388736779B55}" type="parTrans" cxnId="{FBEE1901-B801-461F-A494-1872D4D38AD1}">
      <dgm:prSet/>
      <dgm:spPr/>
      <dgm:t>
        <a:bodyPr/>
        <a:lstStyle/>
        <a:p>
          <a:endParaRPr lang="en-US"/>
        </a:p>
      </dgm:t>
    </dgm:pt>
    <dgm:pt modelId="{180EAF19-FB80-49F1-BF8D-38F2830CBAE8}" type="sibTrans" cxnId="{FBEE1901-B801-461F-A494-1872D4D38AD1}">
      <dgm:prSet/>
      <dgm:spPr/>
      <dgm:t>
        <a:bodyPr/>
        <a:lstStyle/>
        <a:p>
          <a:endParaRPr lang="en-US"/>
        </a:p>
      </dgm:t>
    </dgm:pt>
    <dgm:pt modelId="{70F0DF40-957B-4C45-A76B-E5388AB63F0E}">
      <dgm:prSet phldrT="[Text]" custT="1"/>
      <dgm:spPr/>
      <dgm:t>
        <a:bodyPr/>
        <a:lstStyle/>
        <a:p>
          <a:r>
            <a:rPr lang="en-US" sz="2100" dirty="0" smtClean="0"/>
            <a:t>To </a:t>
          </a:r>
          <a:r>
            <a:rPr lang="en-US" sz="2100" b="0" i="1" u="sng" dirty="0" smtClean="0"/>
            <a:t>raise awareness </a:t>
          </a:r>
          <a:r>
            <a:rPr lang="en-US" sz="2100" dirty="0" smtClean="0"/>
            <a:t>of a defined issue</a:t>
          </a:r>
          <a:endParaRPr lang="en-US" sz="2100" dirty="0"/>
        </a:p>
      </dgm:t>
    </dgm:pt>
    <dgm:pt modelId="{574129ED-957A-46C3-AF85-BD37938AAFB9}" type="parTrans" cxnId="{E62575EC-D7B2-4839-B034-2DDF025AC4A6}">
      <dgm:prSet/>
      <dgm:spPr/>
      <dgm:t>
        <a:bodyPr/>
        <a:lstStyle/>
        <a:p>
          <a:endParaRPr lang="en-US"/>
        </a:p>
      </dgm:t>
    </dgm:pt>
    <dgm:pt modelId="{51D72E5F-F0AF-492B-BB46-FD47D27DDD30}" type="sibTrans" cxnId="{E62575EC-D7B2-4839-B034-2DDF025AC4A6}">
      <dgm:prSet/>
      <dgm:spPr/>
      <dgm:t>
        <a:bodyPr/>
        <a:lstStyle/>
        <a:p>
          <a:endParaRPr lang="en-US"/>
        </a:p>
      </dgm:t>
    </dgm:pt>
    <dgm:pt modelId="{991E342B-B4E5-400C-8563-B08CE2A8E088}">
      <dgm:prSet custT="1"/>
      <dgm:spPr/>
      <dgm:t>
        <a:bodyPr/>
        <a:lstStyle/>
        <a:p>
          <a:r>
            <a:rPr lang="en-US" sz="2100" dirty="0" smtClean="0"/>
            <a:t>To </a:t>
          </a:r>
          <a:r>
            <a:rPr lang="en-US" sz="2100" b="0" i="1" u="sng" dirty="0" smtClean="0"/>
            <a:t>influence</a:t>
          </a:r>
          <a:r>
            <a:rPr lang="en-US" sz="2100" dirty="0" smtClean="0"/>
            <a:t> capacity, commitment and resources to </a:t>
          </a:r>
          <a:r>
            <a:rPr lang="en-US" sz="2100" b="0" i="1" u="sng" dirty="0" smtClean="0"/>
            <a:t>transform</a:t>
          </a:r>
          <a:r>
            <a:rPr lang="en-US" sz="2100" dirty="0" smtClean="0"/>
            <a:t> that issue</a:t>
          </a:r>
        </a:p>
      </dgm:t>
    </dgm:pt>
    <dgm:pt modelId="{5D902539-0EEE-466F-8A7D-0B67D8701904}" type="parTrans" cxnId="{4A92CD24-CDF4-4442-8203-B1BCF11E00B0}">
      <dgm:prSet/>
      <dgm:spPr/>
      <dgm:t>
        <a:bodyPr/>
        <a:lstStyle/>
        <a:p>
          <a:endParaRPr lang="en-US"/>
        </a:p>
      </dgm:t>
    </dgm:pt>
    <dgm:pt modelId="{23F7E85C-5893-41DB-A141-E26593B45931}" type="sibTrans" cxnId="{4A92CD24-CDF4-4442-8203-B1BCF11E00B0}">
      <dgm:prSet/>
      <dgm:spPr/>
      <dgm:t>
        <a:bodyPr/>
        <a:lstStyle/>
        <a:p>
          <a:endParaRPr lang="en-US"/>
        </a:p>
      </dgm:t>
    </dgm:pt>
    <dgm:pt modelId="{A0042F86-E739-49C4-BA30-DCCA475E56AB}" type="pres">
      <dgm:prSet presAssocID="{1CD173D2-5334-48BA-9422-BA990F78853B}" presName="Name0" presStyleCnt="0">
        <dgm:presLayoutVars>
          <dgm:chMax/>
          <dgm:chPref/>
          <dgm:dir/>
          <dgm:animLvl val="lvl"/>
        </dgm:presLayoutVars>
      </dgm:prSet>
      <dgm:spPr/>
      <dgm:t>
        <a:bodyPr/>
        <a:lstStyle/>
        <a:p>
          <a:endParaRPr lang="en-US"/>
        </a:p>
      </dgm:t>
    </dgm:pt>
    <dgm:pt modelId="{B852A4F1-9668-4653-A0C0-71B3058D4457}" type="pres">
      <dgm:prSet presAssocID="{CF40D160-EB49-42D2-9D7B-9681DC474329}" presName="composite" presStyleCnt="0"/>
      <dgm:spPr/>
    </dgm:pt>
    <dgm:pt modelId="{67A7547A-941D-40F8-A80E-E0979FDA7466}" type="pres">
      <dgm:prSet presAssocID="{CF40D160-EB49-42D2-9D7B-9681DC474329}" presName="ParentAccentShape" presStyleLbl="trBgShp" presStyleIdx="0" presStyleCnt="2"/>
      <dgm:spPr>
        <a:solidFill>
          <a:schemeClr val="accent1">
            <a:alpha val="25000"/>
          </a:schemeClr>
        </a:solidFill>
      </dgm:spPr>
      <dgm:t>
        <a:bodyPr/>
        <a:lstStyle/>
        <a:p>
          <a:endParaRPr lang="en-US"/>
        </a:p>
      </dgm:t>
    </dgm:pt>
    <dgm:pt modelId="{D0E444FE-126F-4668-88AA-FCE93ECDBCE9}" type="pres">
      <dgm:prSet presAssocID="{CF40D160-EB49-42D2-9D7B-9681DC474329}" presName="ParentText" presStyleLbl="revTx" presStyleIdx="0" presStyleCnt="2" custScaleX="107014">
        <dgm:presLayoutVars>
          <dgm:chMax val="1"/>
          <dgm:chPref val="1"/>
          <dgm:bulletEnabled val="1"/>
        </dgm:presLayoutVars>
      </dgm:prSet>
      <dgm:spPr/>
      <dgm:t>
        <a:bodyPr/>
        <a:lstStyle/>
        <a:p>
          <a:endParaRPr lang="en-US"/>
        </a:p>
      </dgm:t>
    </dgm:pt>
    <dgm:pt modelId="{97C1EE6F-501E-4BAA-BF28-DD382410F97C}" type="pres">
      <dgm:prSet presAssocID="{CF40D160-EB49-42D2-9D7B-9681DC474329}" presName="ChildText" presStyleLbl="revTx" presStyleIdx="1" presStyleCnt="2">
        <dgm:presLayoutVars>
          <dgm:chMax val="0"/>
          <dgm:chPref val="0"/>
        </dgm:presLayoutVars>
      </dgm:prSet>
      <dgm:spPr/>
      <dgm:t>
        <a:bodyPr/>
        <a:lstStyle/>
        <a:p>
          <a:endParaRPr lang="en-US"/>
        </a:p>
      </dgm:t>
    </dgm:pt>
    <dgm:pt modelId="{C55DAE51-3C15-45A5-ADE6-C681417B563D}" type="pres">
      <dgm:prSet presAssocID="{CF40D160-EB49-42D2-9D7B-9681DC474329}" presName="ChildAccentShape" presStyleLbl="trBgShp" presStyleIdx="1" presStyleCnt="2"/>
      <dgm:spPr>
        <a:solidFill>
          <a:schemeClr val="accent1">
            <a:alpha val="25000"/>
          </a:schemeClr>
        </a:solidFill>
      </dgm:spPr>
      <dgm:t>
        <a:bodyPr/>
        <a:lstStyle/>
        <a:p>
          <a:endParaRPr lang="en-US"/>
        </a:p>
      </dgm:t>
    </dgm:pt>
    <dgm:pt modelId="{35FFCE25-1C0D-4304-8079-B55AC5FF3323}" type="pres">
      <dgm:prSet presAssocID="{CF40D160-EB49-42D2-9D7B-9681DC474329}" presName="Image" presStyleLbl="alignImgPlace1" presStyleIdx="0" presStyleCnt="1"/>
      <dgm:spPr>
        <a:blipFill rotWithShape="1">
          <a:blip xmlns:r="http://schemas.openxmlformats.org/officeDocument/2006/relationships" r:embed="rId1"/>
          <a:stretch>
            <a:fillRect/>
          </a:stretch>
        </a:blipFill>
      </dgm:spPr>
    </dgm:pt>
  </dgm:ptLst>
  <dgm:cxnLst>
    <dgm:cxn modelId="{FBEE1901-B801-461F-A494-1872D4D38AD1}" srcId="{1CD173D2-5334-48BA-9422-BA990F78853B}" destId="{CF40D160-EB49-42D2-9D7B-9681DC474329}" srcOrd="0" destOrd="0" parTransId="{AA46B0EE-DCD9-4B4B-8734-388736779B55}" sibTransId="{180EAF19-FB80-49F1-BF8D-38F2830CBAE8}"/>
    <dgm:cxn modelId="{3587ED05-70E3-41DE-BEE0-438840FDBF9A}" type="presOf" srcId="{1CD173D2-5334-48BA-9422-BA990F78853B}" destId="{A0042F86-E739-49C4-BA30-DCCA475E56AB}" srcOrd="0" destOrd="0" presId="urn:microsoft.com/office/officeart/2009/3/layout/SnapshotPictureList"/>
    <dgm:cxn modelId="{930D9DAB-F955-481B-A474-EA3EEAE83782}" type="presOf" srcId="{CF40D160-EB49-42D2-9D7B-9681DC474329}" destId="{D0E444FE-126F-4668-88AA-FCE93ECDBCE9}" srcOrd="0" destOrd="0" presId="urn:microsoft.com/office/officeart/2009/3/layout/SnapshotPictureList"/>
    <dgm:cxn modelId="{E62575EC-D7B2-4839-B034-2DDF025AC4A6}" srcId="{CF40D160-EB49-42D2-9D7B-9681DC474329}" destId="{70F0DF40-957B-4C45-A76B-E5388AB63F0E}" srcOrd="0" destOrd="0" parTransId="{574129ED-957A-46C3-AF85-BD37938AAFB9}" sibTransId="{51D72E5F-F0AF-492B-BB46-FD47D27DDD30}"/>
    <dgm:cxn modelId="{0D6B25A6-D19A-46B9-97BD-061F719226CD}" type="presOf" srcId="{70F0DF40-957B-4C45-A76B-E5388AB63F0E}" destId="{97C1EE6F-501E-4BAA-BF28-DD382410F97C}" srcOrd="0" destOrd="0" presId="urn:microsoft.com/office/officeart/2009/3/layout/SnapshotPictureList"/>
    <dgm:cxn modelId="{5482F15C-90EB-48A7-A314-45E2DCEC4C4D}" type="presOf" srcId="{991E342B-B4E5-400C-8563-B08CE2A8E088}" destId="{97C1EE6F-501E-4BAA-BF28-DD382410F97C}" srcOrd="0" destOrd="1" presId="urn:microsoft.com/office/officeart/2009/3/layout/SnapshotPictureList"/>
    <dgm:cxn modelId="{4A92CD24-CDF4-4442-8203-B1BCF11E00B0}" srcId="{CF40D160-EB49-42D2-9D7B-9681DC474329}" destId="{991E342B-B4E5-400C-8563-B08CE2A8E088}" srcOrd="1" destOrd="0" parTransId="{5D902539-0EEE-466F-8A7D-0B67D8701904}" sibTransId="{23F7E85C-5893-41DB-A141-E26593B45931}"/>
    <dgm:cxn modelId="{3707753E-6220-4565-927B-52434E5251A5}" type="presParOf" srcId="{A0042F86-E739-49C4-BA30-DCCA475E56AB}" destId="{B852A4F1-9668-4653-A0C0-71B3058D4457}" srcOrd="0" destOrd="0" presId="urn:microsoft.com/office/officeart/2009/3/layout/SnapshotPictureList"/>
    <dgm:cxn modelId="{7B793596-C028-4A7E-992C-128937067431}" type="presParOf" srcId="{B852A4F1-9668-4653-A0C0-71B3058D4457}" destId="{67A7547A-941D-40F8-A80E-E0979FDA7466}" srcOrd="0" destOrd="0" presId="urn:microsoft.com/office/officeart/2009/3/layout/SnapshotPictureList"/>
    <dgm:cxn modelId="{6EA7B0DD-327A-4490-B8FE-EEBB0A118214}" type="presParOf" srcId="{B852A4F1-9668-4653-A0C0-71B3058D4457}" destId="{D0E444FE-126F-4668-88AA-FCE93ECDBCE9}" srcOrd="1" destOrd="0" presId="urn:microsoft.com/office/officeart/2009/3/layout/SnapshotPictureList"/>
    <dgm:cxn modelId="{84EAFEAB-F374-4DAE-8E36-D7F54308A114}" type="presParOf" srcId="{B852A4F1-9668-4653-A0C0-71B3058D4457}" destId="{97C1EE6F-501E-4BAA-BF28-DD382410F97C}" srcOrd="2" destOrd="0" presId="urn:microsoft.com/office/officeart/2009/3/layout/SnapshotPictureList"/>
    <dgm:cxn modelId="{4D46D6D1-7125-4B08-8E57-64D36496CF14}" type="presParOf" srcId="{B852A4F1-9668-4653-A0C0-71B3058D4457}" destId="{C55DAE51-3C15-45A5-ADE6-C681417B563D}" srcOrd="3" destOrd="0" presId="urn:microsoft.com/office/officeart/2009/3/layout/SnapshotPictureList"/>
    <dgm:cxn modelId="{84D91120-3132-4FCA-8768-95C3F4A28365}" type="presParOf" srcId="{B852A4F1-9668-4653-A0C0-71B3058D4457}" destId="{35FFCE25-1C0D-4304-8079-B55AC5FF3323}"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818F286-C398-4077-A981-1E4498DAC60B}"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8028FFD7-50D9-428E-911B-E5680A93339C}">
      <dgm:prSet phldrT="[Text]" custT="1"/>
      <dgm:spPr/>
      <dgm:t>
        <a:bodyPr/>
        <a:lstStyle/>
        <a:p>
          <a:r>
            <a:rPr lang="en-US" sz="2600" i="1" u="sng" dirty="0" smtClean="0"/>
            <a:t>Build rapport</a:t>
          </a:r>
          <a:endParaRPr lang="en-US" sz="2600" i="1" u="sng" dirty="0"/>
        </a:p>
      </dgm:t>
    </dgm:pt>
    <dgm:pt modelId="{9E9BE57D-3C63-4D14-9B7B-3C9753632EBF}" type="parTrans" cxnId="{FCEC755A-A0BC-4218-A51E-91F90975C053}">
      <dgm:prSet/>
      <dgm:spPr/>
      <dgm:t>
        <a:bodyPr/>
        <a:lstStyle/>
        <a:p>
          <a:endParaRPr lang="en-US"/>
        </a:p>
      </dgm:t>
    </dgm:pt>
    <dgm:pt modelId="{B8DB3D63-0353-49F9-A03D-2C502D768EC0}" type="sibTrans" cxnId="{FCEC755A-A0BC-4218-A51E-91F90975C053}">
      <dgm:prSet/>
      <dgm:spPr/>
      <dgm:t>
        <a:bodyPr/>
        <a:lstStyle/>
        <a:p>
          <a:endParaRPr lang="en-US"/>
        </a:p>
      </dgm:t>
    </dgm:pt>
    <dgm:pt modelId="{326FB11B-4F62-4595-BE54-2366034559F1}">
      <dgm:prSet phldrT="[Text]" custT="1"/>
      <dgm:spPr/>
      <dgm:t>
        <a:bodyPr/>
        <a:lstStyle/>
        <a:p>
          <a:r>
            <a:rPr lang="en-US" sz="2100" dirty="0" smtClean="0"/>
            <a:t>Greet the woman</a:t>
          </a:r>
          <a:endParaRPr lang="en-US" sz="2100" dirty="0"/>
        </a:p>
      </dgm:t>
    </dgm:pt>
    <dgm:pt modelId="{5D3D1E63-2A22-4C38-8AD2-AE0250A6C6C1}" type="parTrans" cxnId="{FD6E5BB2-3103-4423-8FD6-3C6F75C56C97}">
      <dgm:prSet/>
      <dgm:spPr/>
      <dgm:t>
        <a:bodyPr/>
        <a:lstStyle/>
        <a:p>
          <a:endParaRPr lang="en-US"/>
        </a:p>
      </dgm:t>
    </dgm:pt>
    <dgm:pt modelId="{3E180244-19D9-4498-8D83-279590478161}" type="sibTrans" cxnId="{FD6E5BB2-3103-4423-8FD6-3C6F75C56C97}">
      <dgm:prSet/>
      <dgm:spPr/>
      <dgm:t>
        <a:bodyPr/>
        <a:lstStyle/>
        <a:p>
          <a:endParaRPr lang="en-US"/>
        </a:p>
      </dgm:t>
    </dgm:pt>
    <dgm:pt modelId="{8D1BFC5B-BC26-4BA8-B051-A1172EAE6730}">
      <dgm:prSet phldrT="[Text]" custT="1"/>
      <dgm:spPr/>
      <dgm:t>
        <a:bodyPr/>
        <a:lstStyle/>
        <a:p>
          <a:r>
            <a:rPr lang="en-US" sz="2600" i="1" u="sng" dirty="0" smtClean="0"/>
            <a:t>Provide emotional support</a:t>
          </a:r>
          <a:endParaRPr lang="en-US" sz="2600" i="1" u="sng" dirty="0"/>
        </a:p>
      </dgm:t>
    </dgm:pt>
    <dgm:pt modelId="{C47C8EFC-407B-4B72-A367-7281D405738D}" type="parTrans" cxnId="{DC1DF631-FDEC-49D3-8C58-4A1255E780EC}">
      <dgm:prSet/>
      <dgm:spPr/>
      <dgm:t>
        <a:bodyPr/>
        <a:lstStyle/>
        <a:p>
          <a:endParaRPr lang="en-US"/>
        </a:p>
      </dgm:t>
    </dgm:pt>
    <dgm:pt modelId="{6E02F007-8952-4352-8D11-0B54E6E2E351}" type="sibTrans" cxnId="{DC1DF631-FDEC-49D3-8C58-4A1255E780EC}">
      <dgm:prSet/>
      <dgm:spPr/>
      <dgm:t>
        <a:bodyPr/>
        <a:lstStyle/>
        <a:p>
          <a:endParaRPr lang="en-US"/>
        </a:p>
      </dgm:t>
    </dgm:pt>
    <dgm:pt modelId="{ED1A8FC7-26C8-4E15-B945-331AC1A431DC}">
      <dgm:prSet phldrT="[Text]" custT="1"/>
      <dgm:spPr/>
      <dgm:t>
        <a:bodyPr/>
        <a:lstStyle/>
        <a:p>
          <a:r>
            <a:rPr lang="en-US" sz="2100" dirty="0" smtClean="0"/>
            <a:t>Show respect and empathy</a:t>
          </a:r>
          <a:endParaRPr lang="en-US" sz="2100" dirty="0"/>
        </a:p>
      </dgm:t>
    </dgm:pt>
    <dgm:pt modelId="{7898F3A3-329B-4E71-B851-779ACDB4858D}" type="parTrans" cxnId="{C9C753FE-F4BF-4B33-8915-5A37F40E79A3}">
      <dgm:prSet/>
      <dgm:spPr/>
      <dgm:t>
        <a:bodyPr/>
        <a:lstStyle/>
        <a:p>
          <a:endParaRPr lang="en-US"/>
        </a:p>
      </dgm:t>
    </dgm:pt>
    <dgm:pt modelId="{04D390F9-C8EB-449D-A8D4-9948CE30F842}" type="sibTrans" cxnId="{C9C753FE-F4BF-4B33-8915-5A37F40E79A3}">
      <dgm:prSet/>
      <dgm:spPr/>
      <dgm:t>
        <a:bodyPr/>
        <a:lstStyle/>
        <a:p>
          <a:endParaRPr lang="en-US"/>
        </a:p>
      </dgm:t>
    </dgm:pt>
    <dgm:pt modelId="{E0EFAD7C-77BA-45FB-A91A-49820112C5EA}">
      <dgm:prSet phldrT="[Text]" custT="1"/>
      <dgm:spPr/>
      <dgm:t>
        <a:bodyPr/>
        <a:lstStyle/>
        <a:p>
          <a:r>
            <a:rPr lang="en-US" sz="2100" dirty="0" smtClean="0"/>
            <a:t>Validate her feelings and concerns</a:t>
          </a:r>
          <a:endParaRPr lang="en-US" sz="2100" dirty="0"/>
        </a:p>
      </dgm:t>
    </dgm:pt>
    <dgm:pt modelId="{BB120394-003A-4F32-B181-D97D2E6CF179}" type="parTrans" cxnId="{C6D759E9-DFAA-4768-8F97-31500C8471BF}">
      <dgm:prSet/>
      <dgm:spPr/>
      <dgm:t>
        <a:bodyPr/>
        <a:lstStyle/>
        <a:p>
          <a:endParaRPr lang="en-US"/>
        </a:p>
      </dgm:t>
    </dgm:pt>
    <dgm:pt modelId="{56691933-FB6B-4132-AAA6-25D6DEEF2387}" type="sibTrans" cxnId="{C6D759E9-DFAA-4768-8F97-31500C8471BF}">
      <dgm:prSet/>
      <dgm:spPr/>
      <dgm:t>
        <a:bodyPr/>
        <a:lstStyle/>
        <a:p>
          <a:endParaRPr lang="en-US"/>
        </a:p>
      </dgm:t>
    </dgm:pt>
    <dgm:pt modelId="{855BEDB1-3198-4549-B226-1FC66F94D1CD}">
      <dgm:prSet phldrT="[Text]" custT="1"/>
      <dgm:spPr/>
      <dgm:t>
        <a:bodyPr/>
        <a:lstStyle/>
        <a:p>
          <a:r>
            <a:rPr lang="en-US" sz="2600" i="1" u="sng" dirty="0" smtClean="0"/>
            <a:t>Encourage woman to speak freely</a:t>
          </a:r>
          <a:endParaRPr lang="en-US" sz="2600" i="1" u="sng" dirty="0"/>
        </a:p>
      </dgm:t>
    </dgm:pt>
    <dgm:pt modelId="{550EE62B-7ADF-424C-889A-2054CFBBAE60}" type="parTrans" cxnId="{B44DE11F-E655-4213-8113-8E36D0773F80}">
      <dgm:prSet/>
      <dgm:spPr/>
      <dgm:t>
        <a:bodyPr/>
        <a:lstStyle/>
        <a:p>
          <a:endParaRPr lang="en-US"/>
        </a:p>
      </dgm:t>
    </dgm:pt>
    <dgm:pt modelId="{97C80C02-217C-4BA4-87D9-BC40C679FD91}" type="sibTrans" cxnId="{B44DE11F-E655-4213-8113-8E36D0773F80}">
      <dgm:prSet/>
      <dgm:spPr/>
      <dgm:t>
        <a:bodyPr/>
        <a:lstStyle/>
        <a:p>
          <a:endParaRPr lang="en-US"/>
        </a:p>
      </dgm:t>
    </dgm:pt>
    <dgm:pt modelId="{EDBEFDC9-8542-4EB0-8DC8-D12892614B33}">
      <dgm:prSet phldrT="[Text]" custT="1"/>
      <dgm:spPr/>
      <dgm:t>
        <a:bodyPr/>
        <a:lstStyle/>
        <a:p>
          <a:r>
            <a:rPr lang="en-US" sz="2100" dirty="0" smtClean="0"/>
            <a:t>Listen actively and empathetically</a:t>
          </a:r>
          <a:endParaRPr lang="en-US" sz="2100" dirty="0"/>
        </a:p>
      </dgm:t>
    </dgm:pt>
    <dgm:pt modelId="{6701803D-F571-4522-B954-FEA4C330B7D4}" type="parTrans" cxnId="{74CE5AEB-3F41-43F2-891A-D6F38C36504A}">
      <dgm:prSet/>
      <dgm:spPr/>
      <dgm:t>
        <a:bodyPr/>
        <a:lstStyle/>
        <a:p>
          <a:endParaRPr lang="en-US"/>
        </a:p>
      </dgm:t>
    </dgm:pt>
    <dgm:pt modelId="{44E0513C-5A8D-4DF5-B212-058D4BB7E7AC}" type="sibTrans" cxnId="{74CE5AEB-3F41-43F2-891A-D6F38C36504A}">
      <dgm:prSet/>
      <dgm:spPr/>
      <dgm:t>
        <a:bodyPr/>
        <a:lstStyle/>
        <a:p>
          <a:endParaRPr lang="en-US"/>
        </a:p>
      </dgm:t>
    </dgm:pt>
    <dgm:pt modelId="{022745FC-A0AD-470C-B810-27C21395239D}">
      <dgm:prSet phldrT="[Text]" custT="1"/>
      <dgm:spPr/>
      <dgm:t>
        <a:bodyPr/>
        <a:lstStyle/>
        <a:p>
          <a:r>
            <a:rPr lang="en-US" sz="2100" dirty="0" smtClean="0"/>
            <a:t>Ask open-ended questions</a:t>
          </a:r>
          <a:endParaRPr lang="en-US" sz="2100" dirty="0"/>
        </a:p>
      </dgm:t>
    </dgm:pt>
    <dgm:pt modelId="{AB985C94-050A-475A-B35E-3F6DB94041A4}" type="parTrans" cxnId="{D8532CE3-552F-40BF-BBC9-1AA226A3E441}">
      <dgm:prSet/>
      <dgm:spPr/>
      <dgm:t>
        <a:bodyPr/>
        <a:lstStyle/>
        <a:p>
          <a:endParaRPr lang="en-US"/>
        </a:p>
      </dgm:t>
    </dgm:pt>
    <dgm:pt modelId="{6F8B083B-3DD4-4A0E-BA9B-7296A6CD11C0}" type="sibTrans" cxnId="{D8532CE3-552F-40BF-BBC9-1AA226A3E441}">
      <dgm:prSet/>
      <dgm:spPr/>
      <dgm:t>
        <a:bodyPr/>
        <a:lstStyle/>
        <a:p>
          <a:endParaRPr lang="en-US"/>
        </a:p>
      </dgm:t>
    </dgm:pt>
    <dgm:pt modelId="{95D4FE81-2A37-4587-AF06-1B3AB1D8D662}">
      <dgm:prSet phldrT="[Text]" custT="1"/>
      <dgm:spPr/>
      <dgm:t>
        <a:bodyPr/>
        <a:lstStyle/>
        <a:p>
          <a:r>
            <a:rPr lang="en-US" sz="2100" dirty="0" smtClean="0"/>
            <a:t>Help her relax and feel comfortable</a:t>
          </a:r>
          <a:endParaRPr lang="en-US" sz="2100" dirty="0"/>
        </a:p>
      </dgm:t>
    </dgm:pt>
    <dgm:pt modelId="{A54D02F6-8878-42F6-ACF0-5CF04FCE80F8}" type="parTrans" cxnId="{387506CE-2505-4E73-9A20-16D1E772F986}">
      <dgm:prSet/>
      <dgm:spPr/>
    </dgm:pt>
    <dgm:pt modelId="{54F77BDE-0A78-491B-8701-B91096760B82}" type="sibTrans" cxnId="{387506CE-2505-4E73-9A20-16D1E772F986}">
      <dgm:prSet/>
      <dgm:spPr/>
    </dgm:pt>
    <dgm:pt modelId="{BD6F43CC-FF61-4577-8F62-C5831A661A69}" type="pres">
      <dgm:prSet presAssocID="{9818F286-C398-4077-A981-1E4498DAC60B}" presName="Name0" presStyleCnt="0">
        <dgm:presLayoutVars>
          <dgm:dir/>
          <dgm:animLvl val="lvl"/>
          <dgm:resizeHandles val="exact"/>
        </dgm:presLayoutVars>
      </dgm:prSet>
      <dgm:spPr/>
      <dgm:t>
        <a:bodyPr/>
        <a:lstStyle/>
        <a:p>
          <a:endParaRPr lang="en-US"/>
        </a:p>
      </dgm:t>
    </dgm:pt>
    <dgm:pt modelId="{2E840186-3D6F-4AF0-AA48-572B1ABB936D}" type="pres">
      <dgm:prSet presAssocID="{8028FFD7-50D9-428E-911B-E5680A93339C}" presName="linNode" presStyleCnt="0"/>
      <dgm:spPr/>
    </dgm:pt>
    <dgm:pt modelId="{A35BF514-F08C-4B0E-96B3-70C89CC7D6DA}" type="pres">
      <dgm:prSet presAssocID="{8028FFD7-50D9-428E-911B-E5680A93339C}" presName="parentText" presStyleLbl="node1" presStyleIdx="0" presStyleCnt="3">
        <dgm:presLayoutVars>
          <dgm:chMax val="1"/>
          <dgm:bulletEnabled val="1"/>
        </dgm:presLayoutVars>
      </dgm:prSet>
      <dgm:spPr/>
      <dgm:t>
        <a:bodyPr/>
        <a:lstStyle/>
        <a:p>
          <a:endParaRPr lang="en-US"/>
        </a:p>
      </dgm:t>
    </dgm:pt>
    <dgm:pt modelId="{32F4FD6B-6570-4316-B124-A11E20D509A3}" type="pres">
      <dgm:prSet presAssocID="{8028FFD7-50D9-428E-911B-E5680A93339C}" presName="descendantText" presStyleLbl="alignAccFollowNode1" presStyleIdx="0" presStyleCnt="3">
        <dgm:presLayoutVars>
          <dgm:bulletEnabled val="1"/>
        </dgm:presLayoutVars>
      </dgm:prSet>
      <dgm:spPr/>
      <dgm:t>
        <a:bodyPr/>
        <a:lstStyle/>
        <a:p>
          <a:endParaRPr lang="en-US"/>
        </a:p>
      </dgm:t>
    </dgm:pt>
    <dgm:pt modelId="{61191C0C-9AF7-48A2-9776-A404352D7E2B}" type="pres">
      <dgm:prSet presAssocID="{B8DB3D63-0353-49F9-A03D-2C502D768EC0}" presName="sp" presStyleCnt="0"/>
      <dgm:spPr/>
    </dgm:pt>
    <dgm:pt modelId="{226E28FD-4C07-4054-BCCD-AFDB3DBA4882}" type="pres">
      <dgm:prSet presAssocID="{8D1BFC5B-BC26-4BA8-B051-A1172EAE6730}" presName="linNode" presStyleCnt="0"/>
      <dgm:spPr/>
    </dgm:pt>
    <dgm:pt modelId="{6A165E4F-F330-44C7-B4ED-05AFD99F8290}" type="pres">
      <dgm:prSet presAssocID="{8D1BFC5B-BC26-4BA8-B051-A1172EAE6730}" presName="parentText" presStyleLbl="node1" presStyleIdx="1" presStyleCnt="3">
        <dgm:presLayoutVars>
          <dgm:chMax val="1"/>
          <dgm:bulletEnabled val="1"/>
        </dgm:presLayoutVars>
      </dgm:prSet>
      <dgm:spPr/>
      <dgm:t>
        <a:bodyPr/>
        <a:lstStyle/>
        <a:p>
          <a:endParaRPr lang="en-US"/>
        </a:p>
      </dgm:t>
    </dgm:pt>
    <dgm:pt modelId="{0BB0074D-4061-4AA5-871D-D210B2C36C46}" type="pres">
      <dgm:prSet presAssocID="{8D1BFC5B-BC26-4BA8-B051-A1172EAE6730}" presName="descendantText" presStyleLbl="alignAccFollowNode1" presStyleIdx="1" presStyleCnt="3">
        <dgm:presLayoutVars>
          <dgm:bulletEnabled val="1"/>
        </dgm:presLayoutVars>
      </dgm:prSet>
      <dgm:spPr/>
      <dgm:t>
        <a:bodyPr/>
        <a:lstStyle/>
        <a:p>
          <a:endParaRPr lang="en-US"/>
        </a:p>
      </dgm:t>
    </dgm:pt>
    <dgm:pt modelId="{55B98DD7-5A7F-42B3-9A39-F671CAE0CD5D}" type="pres">
      <dgm:prSet presAssocID="{6E02F007-8952-4352-8D11-0B54E6E2E351}" presName="sp" presStyleCnt="0"/>
      <dgm:spPr/>
    </dgm:pt>
    <dgm:pt modelId="{C8E78588-3ACE-4B37-A3FA-5EE8182F6C15}" type="pres">
      <dgm:prSet presAssocID="{855BEDB1-3198-4549-B226-1FC66F94D1CD}" presName="linNode" presStyleCnt="0"/>
      <dgm:spPr/>
    </dgm:pt>
    <dgm:pt modelId="{8DD412FA-124F-496A-A584-E7BF45DB0630}" type="pres">
      <dgm:prSet presAssocID="{855BEDB1-3198-4549-B226-1FC66F94D1CD}" presName="parentText" presStyleLbl="node1" presStyleIdx="2" presStyleCnt="3">
        <dgm:presLayoutVars>
          <dgm:chMax val="1"/>
          <dgm:bulletEnabled val="1"/>
        </dgm:presLayoutVars>
      </dgm:prSet>
      <dgm:spPr/>
      <dgm:t>
        <a:bodyPr/>
        <a:lstStyle/>
        <a:p>
          <a:endParaRPr lang="en-US"/>
        </a:p>
      </dgm:t>
    </dgm:pt>
    <dgm:pt modelId="{4AC9DFFA-2A83-46CD-A180-A57EEACE3AA8}" type="pres">
      <dgm:prSet presAssocID="{855BEDB1-3198-4549-B226-1FC66F94D1CD}" presName="descendantText" presStyleLbl="alignAccFollowNode1" presStyleIdx="2" presStyleCnt="3">
        <dgm:presLayoutVars>
          <dgm:bulletEnabled val="1"/>
        </dgm:presLayoutVars>
      </dgm:prSet>
      <dgm:spPr/>
      <dgm:t>
        <a:bodyPr/>
        <a:lstStyle/>
        <a:p>
          <a:endParaRPr lang="en-US"/>
        </a:p>
      </dgm:t>
    </dgm:pt>
  </dgm:ptLst>
  <dgm:cxnLst>
    <dgm:cxn modelId="{5EE49305-24FB-44B6-A974-6B52A0F2F2CA}" type="presOf" srcId="{8028FFD7-50D9-428E-911B-E5680A93339C}" destId="{A35BF514-F08C-4B0E-96B3-70C89CC7D6DA}" srcOrd="0" destOrd="0" presId="urn:microsoft.com/office/officeart/2005/8/layout/vList5"/>
    <dgm:cxn modelId="{2FD0E631-54C7-49CE-8BF8-6246CFBC0C70}" type="presOf" srcId="{326FB11B-4F62-4595-BE54-2366034559F1}" destId="{32F4FD6B-6570-4316-B124-A11E20D509A3}" srcOrd="0" destOrd="0" presId="urn:microsoft.com/office/officeart/2005/8/layout/vList5"/>
    <dgm:cxn modelId="{FD6E5BB2-3103-4423-8FD6-3C6F75C56C97}" srcId="{8028FFD7-50D9-428E-911B-E5680A93339C}" destId="{326FB11B-4F62-4595-BE54-2366034559F1}" srcOrd="0" destOrd="0" parTransId="{5D3D1E63-2A22-4C38-8AD2-AE0250A6C6C1}" sibTransId="{3E180244-19D9-4498-8D83-279590478161}"/>
    <dgm:cxn modelId="{6C681CA4-2FB1-4CDC-8CD3-DFB1D2DB4C8E}" type="presOf" srcId="{E0EFAD7C-77BA-45FB-A91A-49820112C5EA}" destId="{0BB0074D-4061-4AA5-871D-D210B2C36C46}" srcOrd="0" destOrd="1" presId="urn:microsoft.com/office/officeart/2005/8/layout/vList5"/>
    <dgm:cxn modelId="{D333F1FC-72A4-4D28-9B9F-AB3FAC14F4CB}" type="presOf" srcId="{8D1BFC5B-BC26-4BA8-B051-A1172EAE6730}" destId="{6A165E4F-F330-44C7-B4ED-05AFD99F8290}" srcOrd="0" destOrd="0" presId="urn:microsoft.com/office/officeart/2005/8/layout/vList5"/>
    <dgm:cxn modelId="{CBC9F9F9-340C-4781-9F53-4A0EAADE80BF}" type="presOf" srcId="{EDBEFDC9-8542-4EB0-8DC8-D12892614B33}" destId="{4AC9DFFA-2A83-46CD-A180-A57EEACE3AA8}" srcOrd="0" destOrd="0" presId="urn:microsoft.com/office/officeart/2005/8/layout/vList5"/>
    <dgm:cxn modelId="{C9C753FE-F4BF-4B33-8915-5A37F40E79A3}" srcId="{8D1BFC5B-BC26-4BA8-B051-A1172EAE6730}" destId="{ED1A8FC7-26C8-4E15-B945-331AC1A431DC}" srcOrd="0" destOrd="0" parTransId="{7898F3A3-329B-4E71-B851-779ACDB4858D}" sibTransId="{04D390F9-C8EB-449D-A8D4-9948CE30F842}"/>
    <dgm:cxn modelId="{77543FEE-B810-4640-8E60-F060DFC38D84}" type="presOf" srcId="{95D4FE81-2A37-4587-AF06-1B3AB1D8D662}" destId="{32F4FD6B-6570-4316-B124-A11E20D509A3}" srcOrd="0" destOrd="1" presId="urn:microsoft.com/office/officeart/2005/8/layout/vList5"/>
    <dgm:cxn modelId="{B7B50172-8F9E-4D4F-B367-E3F31C9AD795}" type="presOf" srcId="{ED1A8FC7-26C8-4E15-B945-331AC1A431DC}" destId="{0BB0074D-4061-4AA5-871D-D210B2C36C46}" srcOrd="0" destOrd="0" presId="urn:microsoft.com/office/officeart/2005/8/layout/vList5"/>
    <dgm:cxn modelId="{36ABE967-07F3-4E4E-B331-3FC52116FA18}" type="presOf" srcId="{9818F286-C398-4077-A981-1E4498DAC60B}" destId="{BD6F43CC-FF61-4577-8F62-C5831A661A69}" srcOrd="0" destOrd="0" presId="urn:microsoft.com/office/officeart/2005/8/layout/vList5"/>
    <dgm:cxn modelId="{C6D759E9-DFAA-4768-8F97-31500C8471BF}" srcId="{8D1BFC5B-BC26-4BA8-B051-A1172EAE6730}" destId="{E0EFAD7C-77BA-45FB-A91A-49820112C5EA}" srcOrd="1" destOrd="0" parTransId="{BB120394-003A-4F32-B181-D97D2E6CF179}" sibTransId="{56691933-FB6B-4132-AAA6-25D6DEEF2387}"/>
    <dgm:cxn modelId="{DC1DF631-FDEC-49D3-8C58-4A1255E780EC}" srcId="{9818F286-C398-4077-A981-1E4498DAC60B}" destId="{8D1BFC5B-BC26-4BA8-B051-A1172EAE6730}" srcOrd="1" destOrd="0" parTransId="{C47C8EFC-407B-4B72-A367-7281D405738D}" sibTransId="{6E02F007-8952-4352-8D11-0B54E6E2E351}"/>
    <dgm:cxn modelId="{0F437FB0-D7A9-4C57-BAEC-8FD8E4B3F7F1}" type="presOf" srcId="{022745FC-A0AD-470C-B810-27C21395239D}" destId="{4AC9DFFA-2A83-46CD-A180-A57EEACE3AA8}" srcOrd="0" destOrd="1" presId="urn:microsoft.com/office/officeart/2005/8/layout/vList5"/>
    <dgm:cxn modelId="{211B91AF-BB40-40D9-BD46-8E131F8D22FB}" type="presOf" srcId="{855BEDB1-3198-4549-B226-1FC66F94D1CD}" destId="{8DD412FA-124F-496A-A584-E7BF45DB0630}" srcOrd="0" destOrd="0" presId="urn:microsoft.com/office/officeart/2005/8/layout/vList5"/>
    <dgm:cxn modelId="{FCEC755A-A0BC-4218-A51E-91F90975C053}" srcId="{9818F286-C398-4077-A981-1E4498DAC60B}" destId="{8028FFD7-50D9-428E-911B-E5680A93339C}" srcOrd="0" destOrd="0" parTransId="{9E9BE57D-3C63-4D14-9B7B-3C9753632EBF}" sibTransId="{B8DB3D63-0353-49F9-A03D-2C502D768EC0}"/>
    <dgm:cxn modelId="{D8532CE3-552F-40BF-BBC9-1AA226A3E441}" srcId="{855BEDB1-3198-4549-B226-1FC66F94D1CD}" destId="{022745FC-A0AD-470C-B810-27C21395239D}" srcOrd="1" destOrd="0" parTransId="{AB985C94-050A-475A-B35E-3F6DB94041A4}" sibTransId="{6F8B083B-3DD4-4A0E-BA9B-7296A6CD11C0}"/>
    <dgm:cxn modelId="{74CE5AEB-3F41-43F2-891A-D6F38C36504A}" srcId="{855BEDB1-3198-4549-B226-1FC66F94D1CD}" destId="{EDBEFDC9-8542-4EB0-8DC8-D12892614B33}" srcOrd="0" destOrd="0" parTransId="{6701803D-F571-4522-B954-FEA4C330B7D4}" sibTransId="{44E0513C-5A8D-4DF5-B212-058D4BB7E7AC}"/>
    <dgm:cxn modelId="{B44DE11F-E655-4213-8113-8E36D0773F80}" srcId="{9818F286-C398-4077-A981-1E4498DAC60B}" destId="{855BEDB1-3198-4549-B226-1FC66F94D1CD}" srcOrd="2" destOrd="0" parTransId="{550EE62B-7ADF-424C-889A-2054CFBBAE60}" sibTransId="{97C80C02-217C-4BA4-87D9-BC40C679FD91}"/>
    <dgm:cxn modelId="{387506CE-2505-4E73-9A20-16D1E772F986}" srcId="{8028FFD7-50D9-428E-911B-E5680A93339C}" destId="{95D4FE81-2A37-4587-AF06-1B3AB1D8D662}" srcOrd="1" destOrd="0" parTransId="{A54D02F6-8878-42F6-ACF0-5CF04FCE80F8}" sibTransId="{54F77BDE-0A78-491B-8701-B91096760B82}"/>
    <dgm:cxn modelId="{0BAF43EB-F45C-4286-8EBE-9E6264B183B8}" type="presParOf" srcId="{BD6F43CC-FF61-4577-8F62-C5831A661A69}" destId="{2E840186-3D6F-4AF0-AA48-572B1ABB936D}" srcOrd="0" destOrd="0" presId="urn:microsoft.com/office/officeart/2005/8/layout/vList5"/>
    <dgm:cxn modelId="{04089998-C3A8-4157-B25F-B6E92CA7D7F7}" type="presParOf" srcId="{2E840186-3D6F-4AF0-AA48-572B1ABB936D}" destId="{A35BF514-F08C-4B0E-96B3-70C89CC7D6DA}" srcOrd="0" destOrd="0" presId="urn:microsoft.com/office/officeart/2005/8/layout/vList5"/>
    <dgm:cxn modelId="{BC1D2A4A-AFF5-49F2-AAE1-99597EC207BE}" type="presParOf" srcId="{2E840186-3D6F-4AF0-AA48-572B1ABB936D}" destId="{32F4FD6B-6570-4316-B124-A11E20D509A3}" srcOrd="1" destOrd="0" presId="urn:microsoft.com/office/officeart/2005/8/layout/vList5"/>
    <dgm:cxn modelId="{B552BDA9-42A8-45B3-B104-BA11E0D0FF27}" type="presParOf" srcId="{BD6F43CC-FF61-4577-8F62-C5831A661A69}" destId="{61191C0C-9AF7-48A2-9776-A404352D7E2B}" srcOrd="1" destOrd="0" presId="urn:microsoft.com/office/officeart/2005/8/layout/vList5"/>
    <dgm:cxn modelId="{BE344B50-9DC7-4778-B5C8-AD69E5C37DC4}" type="presParOf" srcId="{BD6F43CC-FF61-4577-8F62-C5831A661A69}" destId="{226E28FD-4C07-4054-BCCD-AFDB3DBA4882}" srcOrd="2" destOrd="0" presId="urn:microsoft.com/office/officeart/2005/8/layout/vList5"/>
    <dgm:cxn modelId="{65857B3F-68C5-45BA-9FEE-AEED097C8742}" type="presParOf" srcId="{226E28FD-4C07-4054-BCCD-AFDB3DBA4882}" destId="{6A165E4F-F330-44C7-B4ED-05AFD99F8290}" srcOrd="0" destOrd="0" presId="urn:microsoft.com/office/officeart/2005/8/layout/vList5"/>
    <dgm:cxn modelId="{9E1B97B1-1089-46AA-B779-191E7E3EC25F}" type="presParOf" srcId="{226E28FD-4C07-4054-BCCD-AFDB3DBA4882}" destId="{0BB0074D-4061-4AA5-871D-D210B2C36C46}" srcOrd="1" destOrd="0" presId="urn:microsoft.com/office/officeart/2005/8/layout/vList5"/>
    <dgm:cxn modelId="{3FD32BF7-AECA-4760-AC0A-4FCE8151B4EA}" type="presParOf" srcId="{BD6F43CC-FF61-4577-8F62-C5831A661A69}" destId="{55B98DD7-5A7F-42B3-9A39-F671CAE0CD5D}" srcOrd="3" destOrd="0" presId="urn:microsoft.com/office/officeart/2005/8/layout/vList5"/>
    <dgm:cxn modelId="{8E4B272F-6C5A-4BED-AD71-0D3247837133}" type="presParOf" srcId="{BD6F43CC-FF61-4577-8F62-C5831A661A69}" destId="{C8E78588-3ACE-4B37-A3FA-5EE8182F6C15}" srcOrd="4" destOrd="0" presId="urn:microsoft.com/office/officeart/2005/8/layout/vList5"/>
    <dgm:cxn modelId="{D68E226C-D3EE-4D98-8645-A88FC2B0A8DD}" type="presParOf" srcId="{C8E78588-3ACE-4B37-A3FA-5EE8182F6C15}" destId="{8DD412FA-124F-496A-A584-E7BF45DB0630}" srcOrd="0" destOrd="0" presId="urn:microsoft.com/office/officeart/2005/8/layout/vList5"/>
    <dgm:cxn modelId="{D0F08EC5-EBF2-4DB4-B2DD-9BAD3BF4092B}" type="presParOf" srcId="{C8E78588-3ACE-4B37-A3FA-5EE8182F6C15}" destId="{4AC9DFFA-2A83-46CD-A180-A57EEACE3AA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261FDE-DE94-42D3-9C7E-B81537AD460C}"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2164A08B-9EB0-423E-8FC4-647CD1DFD755}">
      <dgm:prSet phldrT="[Text]" custT="1"/>
      <dgm:spPr/>
      <dgm:t>
        <a:bodyPr/>
        <a:lstStyle/>
        <a:p>
          <a:r>
            <a:rPr lang="en-US" sz="2600" i="1" u="sng" dirty="0" smtClean="0"/>
            <a:t>Evidence-based information</a:t>
          </a:r>
          <a:endParaRPr lang="en-US" sz="2600" i="1" u="sng" dirty="0"/>
        </a:p>
      </dgm:t>
    </dgm:pt>
    <dgm:pt modelId="{E5BE7CFF-425E-4ABA-9E64-0403121D3FD7}" type="parTrans" cxnId="{DB6BA2DA-4F97-4893-934A-73BB6035C220}">
      <dgm:prSet/>
      <dgm:spPr/>
      <dgm:t>
        <a:bodyPr/>
        <a:lstStyle/>
        <a:p>
          <a:endParaRPr lang="en-US"/>
        </a:p>
      </dgm:t>
    </dgm:pt>
    <dgm:pt modelId="{95C5E598-9B28-495C-9C7D-ABEDE70BF0A5}" type="sibTrans" cxnId="{DB6BA2DA-4F97-4893-934A-73BB6035C220}">
      <dgm:prSet/>
      <dgm:spPr/>
      <dgm:t>
        <a:bodyPr/>
        <a:lstStyle/>
        <a:p>
          <a:endParaRPr lang="en-US"/>
        </a:p>
      </dgm:t>
    </dgm:pt>
    <dgm:pt modelId="{64E19F1B-8048-455A-8F82-E11C3C962A9C}">
      <dgm:prSet phldrT="[Text]" custT="1"/>
      <dgm:spPr/>
      <dgm:t>
        <a:bodyPr/>
        <a:lstStyle/>
        <a:p>
          <a:r>
            <a:rPr lang="en-US" sz="2100" dirty="0" smtClean="0"/>
            <a:t>Share information relevant to the woman’s situation, in a non-judgmental way </a:t>
          </a:r>
          <a:endParaRPr lang="en-US" sz="2100" dirty="0"/>
        </a:p>
      </dgm:t>
    </dgm:pt>
    <dgm:pt modelId="{F7B6CC49-AAE4-4D55-B929-7F4039538669}" type="parTrans" cxnId="{7A743D55-3F57-4F7E-B5D8-A0A6CD0D07AA}">
      <dgm:prSet/>
      <dgm:spPr/>
      <dgm:t>
        <a:bodyPr/>
        <a:lstStyle/>
        <a:p>
          <a:endParaRPr lang="en-US"/>
        </a:p>
      </dgm:t>
    </dgm:pt>
    <dgm:pt modelId="{9CBDAEB2-FFCA-42A5-9B88-28C0A93E0581}" type="sibTrans" cxnId="{7A743D55-3F57-4F7E-B5D8-A0A6CD0D07AA}">
      <dgm:prSet/>
      <dgm:spPr/>
      <dgm:t>
        <a:bodyPr/>
        <a:lstStyle/>
        <a:p>
          <a:endParaRPr lang="en-US"/>
        </a:p>
      </dgm:t>
    </dgm:pt>
    <dgm:pt modelId="{BDB5863D-0EBF-466A-A25C-886BA8AAFA83}">
      <dgm:prSet phldrT="[Text]" custT="1"/>
      <dgm:spPr/>
      <dgm:t>
        <a:bodyPr/>
        <a:lstStyle/>
        <a:p>
          <a:r>
            <a:rPr lang="en-US" sz="2600" i="1" u="sng" dirty="0" smtClean="0"/>
            <a:t>Free decision-making</a:t>
          </a:r>
          <a:endParaRPr lang="en-US" sz="2600" i="1" u="sng" dirty="0"/>
        </a:p>
      </dgm:t>
    </dgm:pt>
    <dgm:pt modelId="{4B950718-BA9B-4571-AEF4-F4E01A42124E}" type="parTrans" cxnId="{BF0B17A7-6E14-48E4-A004-334D067582B8}">
      <dgm:prSet/>
      <dgm:spPr/>
      <dgm:t>
        <a:bodyPr/>
        <a:lstStyle/>
        <a:p>
          <a:endParaRPr lang="en-US"/>
        </a:p>
      </dgm:t>
    </dgm:pt>
    <dgm:pt modelId="{188B6E41-9634-4816-B486-1B99BEE872F9}" type="sibTrans" cxnId="{BF0B17A7-6E14-48E4-A004-334D067582B8}">
      <dgm:prSet/>
      <dgm:spPr/>
      <dgm:t>
        <a:bodyPr/>
        <a:lstStyle/>
        <a:p>
          <a:endParaRPr lang="en-US"/>
        </a:p>
      </dgm:t>
    </dgm:pt>
    <dgm:pt modelId="{CF826FFB-2B76-4BFD-8E04-498972C0A22A}">
      <dgm:prSet phldrT="[Text]" custT="1"/>
      <dgm:spPr/>
      <dgm:t>
        <a:bodyPr/>
        <a:lstStyle/>
        <a:p>
          <a:r>
            <a:rPr lang="en-US" sz="2100" dirty="0" smtClean="0"/>
            <a:t>Affirm the woman’s decision whether you agree with it or not</a:t>
          </a:r>
          <a:endParaRPr lang="en-US" sz="2100" dirty="0"/>
        </a:p>
      </dgm:t>
    </dgm:pt>
    <dgm:pt modelId="{DCC538DC-E168-408C-8228-657489AC6800}" type="parTrans" cxnId="{881046C7-CE6D-43F3-B545-60C0C40367AE}">
      <dgm:prSet/>
      <dgm:spPr/>
      <dgm:t>
        <a:bodyPr/>
        <a:lstStyle/>
        <a:p>
          <a:endParaRPr lang="en-US"/>
        </a:p>
      </dgm:t>
    </dgm:pt>
    <dgm:pt modelId="{C282D97D-43B6-48C2-B8B8-1EAA95F22A41}" type="sibTrans" cxnId="{881046C7-CE6D-43F3-B545-60C0C40367AE}">
      <dgm:prSet/>
      <dgm:spPr/>
      <dgm:t>
        <a:bodyPr/>
        <a:lstStyle/>
        <a:p>
          <a:endParaRPr lang="en-US"/>
        </a:p>
      </dgm:t>
    </dgm:pt>
    <dgm:pt modelId="{A3486C59-E4C9-4A1E-A702-A6FF65CD5EE2}">
      <dgm:prSet phldrT="[Text]" custT="1"/>
      <dgm:spPr/>
      <dgm:t>
        <a:bodyPr/>
        <a:lstStyle/>
        <a:p>
          <a:r>
            <a:rPr lang="en-US" sz="2600" i="1" u="sng" dirty="0" smtClean="0"/>
            <a:t>Referrals to services</a:t>
          </a:r>
          <a:endParaRPr lang="en-US" sz="2600" i="1" u="sng" dirty="0"/>
        </a:p>
      </dgm:t>
    </dgm:pt>
    <dgm:pt modelId="{4DD5CDA1-843D-4A5F-B3AA-EF31F95004D0}" type="parTrans" cxnId="{93F3F8C1-1801-4970-BF95-F524EA904025}">
      <dgm:prSet/>
      <dgm:spPr/>
      <dgm:t>
        <a:bodyPr/>
        <a:lstStyle/>
        <a:p>
          <a:endParaRPr lang="en-US"/>
        </a:p>
      </dgm:t>
    </dgm:pt>
    <dgm:pt modelId="{E5B6D1CB-432A-491B-8227-6254EF23CCC3}" type="sibTrans" cxnId="{93F3F8C1-1801-4970-BF95-F524EA904025}">
      <dgm:prSet/>
      <dgm:spPr/>
      <dgm:t>
        <a:bodyPr/>
        <a:lstStyle/>
        <a:p>
          <a:endParaRPr lang="en-US"/>
        </a:p>
      </dgm:t>
    </dgm:pt>
    <dgm:pt modelId="{AEB85F7C-B065-4224-A0AC-C7D5665B85A3}">
      <dgm:prSet phldrT="[Text]" custT="1"/>
      <dgm:spPr/>
      <dgm:t>
        <a:bodyPr/>
        <a:lstStyle/>
        <a:p>
          <a:r>
            <a:rPr lang="en-US" sz="2100" dirty="0" smtClean="0"/>
            <a:t>Make arrangements to refer or accompany the woman to services, including logistical support like appointments and travel</a:t>
          </a:r>
          <a:endParaRPr lang="en-US" sz="2100" dirty="0"/>
        </a:p>
      </dgm:t>
    </dgm:pt>
    <dgm:pt modelId="{78B1F5FF-7D25-41C7-AD32-4D67B792F630}" type="parTrans" cxnId="{1D2A4E04-3BC7-4317-A6F8-DF7F34780FB8}">
      <dgm:prSet/>
      <dgm:spPr/>
      <dgm:t>
        <a:bodyPr/>
        <a:lstStyle/>
        <a:p>
          <a:endParaRPr lang="en-US"/>
        </a:p>
      </dgm:t>
    </dgm:pt>
    <dgm:pt modelId="{65F12964-6BA5-449D-8DDB-6A665EE933A9}" type="sibTrans" cxnId="{1D2A4E04-3BC7-4317-A6F8-DF7F34780FB8}">
      <dgm:prSet/>
      <dgm:spPr/>
      <dgm:t>
        <a:bodyPr/>
        <a:lstStyle/>
        <a:p>
          <a:endParaRPr lang="en-US"/>
        </a:p>
      </dgm:t>
    </dgm:pt>
    <dgm:pt modelId="{785357C9-0041-48FF-B8BB-279780467DD2}" type="pres">
      <dgm:prSet presAssocID="{9F261FDE-DE94-42D3-9C7E-B81537AD460C}" presName="Name0" presStyleCnt="0">
        <dgm:presLayoutVars>
          <dgm:dir/>
          <dgm:animLvl val="lvl"/>
          <dgm:resizeHandles val="exact"/>
        </dgm:presLayoutVars>
      </dgm:prSet>
      <dgm:spPr/>
      <dgm:t>
        <a:bodyPr/>
        <a:lstStyle/>
        <a:p>
          <a:endParaRPr lang="en-US"/>
        </a:p>
      </dgm:t>
    </dgm:pt>
    <dgm:pt modelId="{7A6D1F75-BB1C-491C-A565-BE2E3A9A2E1E}" type="pres">
      <dgm:prSet presAssocID="{2164A08B-9EB0-423E-8FC4-647CD1DFD755}" presName="linNode" presStyleCnt="0"/>
      <dgm:spPr/>
    </dgm:pt>
    <dgm:pt modelId="{5CBAB50C-6229-4DDE-A0C2-4C6C5A287BB8}" type="pres">
      <dgm:prSet presAssocID="{2164A08B-9EB0-423E-8FC4-647CD1DFD755}" presName="parentText" presStyleLbl="node1" presStyleIdx="0" presStyleCnt="3">
        <dgm:presLayoutVars>
          <dgm:chMax val="1"/>
          <dgm:bulletEnabled val="1"/>
        </dgm:presLayoutVars>
      </dgm:prSet>
      <dgm:spPr/>
      <dgm:t>
        <a:bodyPr/>
        <a:lstStyle/>
        <a:p>
          <a:endParaRPr lang="en-US"/>
        </a:p>
      </dgm:t>
    </dgm:pt>
    <dgm:pt modelId="{507E113C-78BB-45C9-BE08-C7E7A508EE2C}" type="pres">
      <dgm:prSet presAssocID="{2164A08B-9EB0-423E-8FC4-647CD1DFD755}" presName="descendantText" presStyleLbl="alignAccFollowNode1" presStyleIdx="0" presStyleCnt="3">
        <dgm:presLayoutVars>
          <dgm:bulletEnabled val="1"/>
        </dgm:presLayoutVars>
      </dgm:prSet>
      <dgm:spPr/>
      <dgm:t>
        <a:bodyPr/>
        <a:lstStyle/>
        <a:p>
          <a:endParaRPr lang="en-US"/>
        </a:p>
      </dgm:t>
    </dgm:pt>
    <dgm:pt modelId="{AAC430ED-749C-4136-82D3-878005157FD7}" type="pres">
      <dgm:prSet presAssocID="{95C5E598-9B28-495C-9C7D-ABEDE70BF0A5}" presName="sp" presStyleCnt="0"/>
      <dgm:spPr/>
    </dgm:pt>
    <dgm:pt modelId="{5A722020-8594-4C5D-801C-B34EE0186059}" type="pres">
      <dgm:prSet presAssocID="{BDB5863D-0EBF-466A-A25C-886BA8AAFA83}" presName="linNode" presStyleCnt="0"/>
      <dgm:spPr/>
    </dgm:pt>
    <dgm:pt modelId="{49FCB4C1-80E0-42DA-A28A-0EB3302C186C}" type="pres">
      <dgm:prSet presAssocID="{BDB5863D-0EBF-466A-A25C-886BA8AAFA83}" presName="parentText" presStyleLbl="node1" presStyleIdx="1" presStyleCnt="3">
        <dgm:presLayoutVars>
          <dgm:chMax val="1"/>
          <dgm:bulletEnabled val="1"/>
        </dgm:presLayoutVars>
      </dgm:prSet>
      <dgm:spPr/>
      <dgm:t>
        <a:bodyPr/>
        <a:lstStyle/>
        <a:p>
          <a:endParaRPr lang="en-US"/>
        </a:p>
      </dgm:t>
    </dgm:pt>
    <dgm:pt modelId="{E64C7C7F-DC3E-42F1-AC4B-331D4EDDBB99}" type="pres">
      <dgm:prSet presAssocID="{BDB5863D-0EBF-466A-A25C-886BA8AAFA83}" presName="descendantText" presStyleLbl="alignAccFollowNode1" presStyleIdx="1" presStyleCnt="3">
        <dgm:presLayoutVars>
          <dgm:bulletEnabled val="1"/>
        </dgm:presLayoutVars>
      </dgm:prSet>
      <dgm:spPr/>
      <dgm:t>
        <a:bodyPr/>
        <a:lstStyle/>
        <a:p>
          <a:endParaRPr lang="en-US"/>
        </a:p>
      </dgm:t>
    </dgm:pt>
    <dgm:pt modelId="{B21542B3-415A-4DB6-BDB8-A8F64B658D35}" type="pres">
      <dgm:prSet presAssocID="{188B6E41-9634-4816-B486-1B99BEE872F9}" presName="sp" presStyleCnt="0"/>
      <dgm:spPr/>
    </dgm:pt>
    <dgm:pt modelId="{BA6293A4-571C-45A5-A737-5A81D97B4518}" type="pres">
      <dgm:prSet presAssocID="{A3486C59-E4C9-4A1E-A702-A6FF65CD5EE2}" presName="linNode" presStyleCnt="0"/>
      <dgm:spPr/>
    </dgm:pt>
    <dgm:pt modelId="{BFA9F742-A3B8-403E-B08C-769C1DED4EC3}" type="pres">
      <dgm:prSet presAssocID="{A3486C59-E4C9-4A1E-A702-A6FF65CD5EE2}" presName="parentText" presStyleLbl="node1" presStyleIdx="2" presStyleCnt="3">
        <dgm:presLayoutVars>
          <dgm:chMax val="1"/>
          <dgm:bulletEnabled val="1"/>
        </dgm:presLayoutVars>
      </dgm:prSet>
      <dgm:spPr/>
      <dgm:t>
        <a:bodyPr/>
        <a:lstStyle/>
        <a:p>
          <a:endParaRPr lang="en-US"/>
        </a:p>
      </dgm:t>
    </dgm:pt>
    <dgm:pt modelId="{45F1B29F-B076-4580-8C65-9AF2A7E6FC19}" type="pres">
      <dgm:prSet presAssocID="{A3486C59-E4C9-4A1E-A702-A6FF65CD5EE2}" presName="descendantText" presStyleLbl="alignAccFollowNode1" presStyleIdx="2" presStyleCnt="3">
        <dgm:presLayoutVars>
          <dgm:bulletEnabled val="1"/>
        </dgm:presLayoutVars>
      </dgm:prSet>
      <dgm:spPr/>
      <dgm:t>
        <a:bodyPr/>
        <a:lstStyle/>
        <a:p>
          <a:endParaRPr lang="en-US"/>
        </a:p>
      </dgm:t>
    </dgm:pt>
  </dgm:ptLst>
  <dgm:cxnLst>
    <dgm:cxn modelId="{7F63D0DB-D794-4A6F-A786-6E8FCFFA11AA}" type="presOf" srcId="{A3486C59-E4C9-4A1E-A702-A6FF65CD5EE2}" destId="{BFA9F742-A3B8-403E-B08C-769C1DED4EC3}" srcOrd="0" destOrd="0" presId="urn:microsoft.com/office/officeart/2005/8/layout/vList5"/>
    <dgm:cxn modelId="{EAFC4A49-84B8-469A-8520-89BB73F13E11}" type="presOf" srcId="{AEB85F7C-B065-4224-A0AC-C7D5665B85A3}" destId="{45F1B29F-B076-4580-8C65-9AF2A7E6FC19}" srcOrd="0" destOrd="0" presId="urn:microsoft.com/office/officeart/2005/8/layout/vList5"/>
    <dgm:cxn modelId="{93F3F8C1-1801-4970-BF95-F524EA904025}" srcId="{9F261FDE-DE94-42D3-9C7E-B81537AD460C}" destId="{A3486C59-E4C9-4A1E-A702-A6FF65CD5EE2}" srcOrd="2" destOrd="0" parTransId="{4DD5CDA1-843D-4A5F-B3AA-EF31F95004D0}" sibTransId="{E5B6D1CB-432A-491B-8227-6254EF23CCC3}"/>
    <dgm:cxn modelId="{7A743D55-3F57-4F7E-B5D8-A0A6CD0D07AA}" srcId="{2164A08B-9EB0-423E-8FC4-647CD1DFD755}" destId="{64E19F1B-8048-455A-8F82-E11C3C962A9C}" srcOrd="0" destOrd="0" parTransId="{F7B6CC49-AAE4-4D55-B929-7F4039538669}" sibTransId="{9CBDAEB2-FFCA-42A5-9B88-28C0A93E0581}"/>
    <dgm:cxn modelId="{BF0B17A7-6E14-48E4-A004-334D067582B8}" srcId="{9F261FDE-DE94-42D3-9C7E-B81537AD460C}" destId="{BDB5863D-0EBF-466A-A25C-886BA8AAFA83}" srcOrd="1" destOrd="0" parTransId="{4B950718-BA9B-4571-AEF4-F4E01A42124E}" sibTransId="{188B6E41-9634-4816-B486-1B99BEE872F9}"/>
    <dgm:cxn modelId="{F43AA200-29EB-42EA-9083-7855643A883E}" type="presOf" srcId="{BDB5863D-0EBF-466A-A25C-886BA8AAFA83}" destId="{49FCB4C1-80E0-42DA-A28A-0EB3302C186C}" srcOrd="0" destOrd="0" presId="urn:microsoft.com/office/officeart/2005/8/layout/vList5"/>
    <dgm:cxn modelId="{C4A13BF6-B124-4872-8AAC-4A8BAB3ED01A}" type="presOf" srcId="{2164A08B-9EB0-423E-8FC4-647CD1DFD755}" destId="{5CBAB50C-6229-4DDE-A0C2-4C6C5A287BB8}" srcOrd="0" destOrd="0" presId="urn:microsoft.com/office/officeart/2005/8/layout/vList5"/>
    <dgm:cxn modelId="{881046C7-CE6D-43F3-B545-60C0C40367AE}" srcId="{BDB5863D-0EBF-466A-A25C-886BA8AAFA83}" destId="{CF826FFB-2B76-4BFD-8E04-498972C0A22A}" srcOrd="0" destOrd="0" parTransId="{DCC538DC-E168-408C-8228-657489AC6800}" sibTransId="{C282D97D-43B6-48C2-B8B8-1EAA95F22A41}"/>
    <dgm:cxn modelId="{D378335B-8024-4D4E-99F7-EF3F808539FE}" type="presOf" srcId="{CF826FFB-2B76-4BFD-8E04-498972C0A22A}" destId="{E64C7C7F-DC3E-42F1-AC4B-331D4EDDBB99}" srcOrd="0" destOrd="0" presId="urn:microsoft.com/office/officeart/2005/8/layout/vList5"/>
    <dgm:cxn modelId="{DB6BA2DA-4F97-4893-934A-73BB6035C220}" srcId="{9F261FDE-DE94-42D3-9C7E-B81537AD460C}" destId="{2164A08B-9EB0-423E-8FC4-647CD1DFD755}" srcOrd="0" destOrd="0" parTransId="{E5BE7CFF-425E-4ABA-9E64-0403121D3FD7}" sibTransId="{95C5E598-9B28-495C-9C7D-ABEDE70BF0A5}"/>
    <dgm:cxn modelId="{B019B6F5-32B0-4147-B8F6-63629156D5EE}" type="presOf" srcId="{9F261FDE-DE94-42D3-9C7E-B81537AD460C}" destId="{785357C9-0041-48FF-B8BB-279780467DD2}" srcOrd="0" destOrd="0" presId="urn:microsoft.com/office/officeart/2005/8/layout/vList5"/>
    <dgm:cxn modelId="{1BE88541-D6DA-4E69-A5D0-67BBEBFC2C29}" type="presOf" srcId="{64E19F1B-8048-455A-8F82-E11C3C962A9C}" destId="{507E113C-78BB-45C9-BE08-C7E7A508EE2C}" srcOrd="0" destOrd="0" presId="urn:microsoft.com/office/officeart/2005/8/layout/vList5"/>
    <dgm:cxn modelId="{1D2A4E04-3BC7-4317-A6F8-DF7F34780FB8}" srcId="{A3486C59-E4C9-4A1E-A702-A6FF65CD5EE2}" destId="{AEB85F7C-B065-4224-A0AC-C7D5665B85A3}" srcOrd="0" destOrd="0" parTransId="{78B1F5FF-7D25-41C7-AD32-4D67B792F630}" sibTransId="{65F12964-6BA5-449D-8DDB-6A665EE933A9}"/>
    <dgm:cxn modelId="{6E042C9B-B444-43A7-B65C-305BF82ECB2E}" type="presParOf" srcId="{785357C9-0041-48FF-B8BB-279780467DD2}" destId="{7A6D1F75-BB1C-491C-A565-BE2E3A9A2E1E}" srcOrd="0" destOrd="0" presId="urn:microsoft.com/office/officeart/2005/8/layout/vList5"/>
    <dgm:cxn modelId="{535EAEDB-1740-4776-8CD0-18BAD9D81909}" type="presParOf" srcId="{7A6D1F75-BB1C-491C-A565-BE2E3A9A2E1E}" destId="{5CBAB50C-6229-4DDE-A0C2-4C6C5A287BB8}" srcOrd="0" destOrd="0" presId="urn:microsoft.com/office/officeart/2005/8/layout/vList5"/>
    <dgm:cxn modelId="{FF64F348-300B-4988-83FC-9999F7D0C7E1}" type="presParOf" srcId="{7A6D1F75-BB1C-491C-A565-BE2E3A9A2E1E}" destId="{507E113C-78BB-45C9-BE08-C7E7A508EE2C}" srcOrd="1" destOrd="0" presId="urn:microsoft.com/office/officeart/2005/8/layout/vList5"/>
    <dgm:cxn modelId="{A66F1402-53F5-4291-9200-59C210B46A07}" type="presParOf" srcId="{785357C9-0041-48FF-B8BB-279780467DD2}" destId="{AAC430ED-749C-4136-82D3-878005157FD7}" srcOrd="1" destOrd="0" presId="urn:microsoft.com/office/officeart/2005/8/layout/vList5"/>
    <dgm:cxn modelId="{5C8FF5F2-AD28-4A00-978E-7D92FA08C2E7}" type="presParOf" srcId="{785357C9-0041-48FF-B8BB-279780467DD2}" destId="{5A722020-8594-4C5D-801C-B34EE0186059}" srcOrd="2" destOrd="0" presId="urn:microsoft.com/office/officeart/2005/8/layout/vList5"/>
    <dgm:cxn modelId="{D9C6DB0D-E299-4270-93FD-7BA3AB52A57E}" type="presParOf" srcId="{5A722020-8594-4C5D-801C-B34EE0186059}" destId="{49FCB4C1-80E0-42DA-A28A-0EB3302C186C}" srcOrd="0" destOrd="0" presId="urn:microsoft.com/office/officeart/2005/8/layout/vList5"/>
    <dgm:cxn modelId="{52867A61-D00D-4BB1-810E-2AB84562A0B2}" type="presParOf" srcId="{5A722020-8594-4C5D-801C-B34EE0186059}" destId="{E64C7C7F-DC3E-42F1-AC4B-331D4EDDBB99}" srcOrd="1" destOrd="0" presId="urn:microsoft.com/office/officeart/2005/8/layout/vList5"/>
    <dgm:cxn modelId="{BF8FE269-D0D8-4A8A-AD7E-60E3A0C0EBAE}" type="presParOf" srcId="{785357C9-0041-48FF-B8BB-279780467DD2}" destId="{B21542B3-415A-4DB6-BDB8-A8F64B658D35}" srcOrd="3" destOrd="0" presId="urn:microsoft.com/office/officeart/2005/8/layout/vList5"/>
    <dgm:cxn modelId="{31325ECA-08DF-4EB2-937A-B0A809EFA014}" type="presParOf" srcId="{785357C9-0041-48FF-B8BB-279780467DD2}" destId="{BA6293A4-571C-45A5-A737-5A81D97B4518}" srcOrd="4" destOrd="0" presId="urn:microsoft.com/office/officeart/2005/8/layout/vList5"/>
    <dgm:cxn modelId="{B88B9ADA-8EA5-427E-92BC-0042B47E1D20}" type="presParOf" srcId="{BA6293A4-571C-45A5-A737-5A81D97B4518}" destId="{BFA9F742-A3B8-403E-B08C-769C1DED4EC3}" srcOrd="0" destOrd="0" presId="urn:microsoft.com/office/officeart/2005/8/layout/vList5"/>
    <dgm:cxn modelId="{95E1EB30-7FAB-4581-A3FA-22BD7BE406AC}" type="presParOf" srcId="{BA6293A4-571C-45A5-A737-5A81D97B4518}" destId="{45F1B29F-B076-4580-8C65-9AF2A7E6FC1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840B5D-AB0B-4C95-9193-A77359B02094}"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F12CC1D5-8E69-4C8B-A0C3-185E04CAA776}">
      <dgm:prSet phldrT="[Text]" custT="1"/>
      <dgm:spPr/>
      <dgm:t>
        <a:bodyPr/>
        <a:lstStyle/>
        <a:p>
          <a:r>
            <a:rPr lang="en-US" sz="2600" i="1" u="sng" dirty="0" smtClean="0"/>
            <a:t>Close the session</a:t>
          </a:r>
          <a:endParaRPr lang="en-US" sz="2600" i="1" u="sng" dirty="0"/>
        </a:p>
      </dgm:t>
    </dgm:pt>
    <dgm:pt modelId="{1E0BE7BC-B8F4-4036-AF37-11F508073C9D}" type="parTrans" cxnId="{5F5769B9-8748-4107-BDAA-3CBE4938958C}">
      <dgm:prSet/>
      <dgm:spPr/>
      <dgm:t>
        <a:bodyPr/>
        <a:lstStyle/>
        <a:p>
          <a:endParaRPr lang="en-US"/>
        </a:p>
      </dgm:t>
    </dgm:pt>
    <dgm:pt modelId="{C45CBA72-A769-4C5E-B41C-004783AF2792}" type="sibTrans" cxnId="{5F5769B9-8748-4107-BDAA-3CBE4938958C}">
      <dgm:prSet/>
      <dgm:spPr/>
      <dgm:t>
        <a:bodyPr/>
        <a:lstStyle/>
        <a:p>
          <a:endParaRPr lang="en-US"/>
        </a:p>
      </dgm:t>
    </dgm:pt>
    <dgm:pt modelId="{4B7FD9AD-780B-4676-94AE-CBE2D32A8958}">
      <dgm:prSet phldrT="[Text]" custT="1"/>
      <dgm:spPr/>
      <dgm:t>
        <a:bodyPr/>
        <a:lstStyle/>
        <a:p>
          <a:r>
            <a:rPr lang="en-US" sz="2100" dirty="0" smtClean="0"/>
            <a:t>Agree on next steps</a:t>
          </a:r>
          <a:endParaRPr lang="en-US" sz="2100" dirty="0"/>
        </a:p>
      </dgm:t>
    </dgm:pt>
    <dgm:pt modelId="{4078CFBC-96B9-4E01-9207-ED4BE3AA89D2}" type="parTrans" cxnId="{13C0B3D1-8FBB-4F6E-BC53-28C65972091D}">
      <dgm:prSet/>
      <dgm:spPr/>
      <dgm:t>
        <a:bodyPr/>
        <a:lstStyle/>
        <a:p>
          <a:endParaRPr lang="en-US"/>
        </a:p>
      </dgm:t>
    </dgm:pt>
    <dgm:pt modelId="{DD8A4AC4-30CC-43AA-A6C0-91601F85A713}" type="sibTrans" cxnId="{13C0B3D1-8FBB-4F6E-BC53-28C65972091D}">
      <dgm:prSet/>
      <dgm:spPr/>
      <dgm:t>
        <a:bodyPr/>
        <a:lstStyle/>
        <a:p>
          <a:endParaRPr lang="en-US"/>
        </a:p>
      </dgm:t>
    </dgm:pt>
    <dgm:pt modelId="{C0EE7E0A-F368-420F-B00D-A3843FA88759}">
      <dgm:prSet phldrT="[Text]" custT="1"/>
      <dgm:spPr/>
      <dgm:t>
        <a:bodyPr/>
        <a:lstStyle/>
        <a:p>
          <a:r>
            <a:rPr lang="en-US" sz="2100" dirty="0" smtClean="0"/>
            <a:t>Reassure the woman and affirm her positive actions</a:t>
          </a:r>
          <a:endParaRPr lang="en-US" sz="2100" dirty="0"/>
        </a:p>
      </dgm:t>
    </dgm:pt>
    <dgm:pt modelId="{EC31B6B3-B08C-449B-BE3E-0AE6443BABFB}" type="parTrans" cxnId="{562490F0-80A1-4293-94EE-A7160C1253E5}">
      <dgm:prSet/>
      <dgm:spPr/>
      <dgm:t>
        <a:bodyPr/>
        <a:lstStyle/>
        <a:p>
          <a:endParaRPr lang="en-US"/>
        </a:p>
      </dgm:t>
    </dgm:pt>
    <dgm:pt modelId="{4CC6AE90-FA63-42C3-A1FB-C53FE8ADC71B}" type="sibTrans" cxnId="{562490F0-80A1-4293-94EE-A7160C1253E5}">
      <dgm:prSet/>
      <dgm:spPr/>
      <dgm:t>
        <a:bodyPr/>
        <a:lstStyle/>
        <a:p>
          <a:endParaRPr lang="en-US"/>
        </a:p>
      </dgm:t>
    </dgm:pt>
    <dgm:pt modelId="{C5792CF4-125E-4001-9357-1CE063D62B22}">
      <dgm:prSet phldrT="[Text]" custT="1"/>
      <dgm:spPr/>
      <dgm:t>
        <a:bodyPr/>
        <a:lstStyle/>
        <a:p>
          <a:r>
            <a:rPr lang="en-US" sz="2100" dirty="0" smtClean="0"/>
            <a:t>Make a follow-up plan</a:t>
          </a:r>
          <a:endParaRPr lang="en-US" sz="2100" dirty="0"/>
        </a:p>
      </dgm:t>
    </dgm:pt>
    <dgm:pt modelId="{D3B3E81D-60C5-4C81-8CBB-E49F154EE736}" type="parTrans" cxnId="{21C765A0-D78C-465C-8DA3-88ACF5D9F3A0}">
      <dgm:prSet/>
      <dgm:spPr/>
      <dgm:t>
        <a:bodyPr/>
        <a:lstStyle/>
        <a:p>
          <a:endParaRPr lang="en-US"/>
        </a:p>
      </dgm:t>
    </dgm:pt>
    <dgm:pt modelId="{A868BBC2-80A2-4669-BC63-DCBD7311577A}" type="sibTrans" cxnId="{21C765A0-D78C-465C-8DA3-88ACF5D9F3A0}">
      <dgm:prSet/>
      <dgm:spPr/>
      <dgm:t>
        <a:bodyPr/>
        <a:lstStyle/>
        <a:p>
          <a:endParaRPr lang="en-US"/>
        </a:p>
      </dgm:t>
    </dgm:pt>
    <dgm:pt modelId="{084958D4-6D11-44D2-9B8F-C2E659B0AFE3}" type="pres">
      <dgm:prSet presAssocID="{AD840B5D-AB0B-4C95-9193-A77359B02094}" presName="Name0" presStyleCnt="0">
        <dgm:presLayoutVars>
          <dgm:dir/>
          <dgm:animLvl val="lvl"/>
          <dgm:resizeHandles val="exact"/>
        </dgm:presLayoutVars>
      </dgm:prSet>
      <dgm:spPr/>
      <dgm:t>
        <a:bodyPr/>
        <a:lstStyle/>
        <a:p>
          <a:endParaRPr lang="en-US"/>
        </a:p>
      </dgm:t>
    </dgm:pt>
    <dgm:pt modelId="{4A8B1DA0-A77F-4E4E-968C-0E6A3F126BCD}" type="pres">
      <dgm:prSet presAssocID="{F12CC1D5-8E69-4C8B-A0C3-185E04CAA776}" presName="linNode" presStyleCnt="0"/>
      <dgm:spPr/>
    </dgm:pt>
    <dgm:pt modelId="{D1B31BBC-416A-4B19-A53C-094158518EB7}" type="pres">
      <dgm:prSet presAssocID="{F12CC1D5-8E69-4C8B-A0C3-185E04CAA776}" presName="parentText" presStyleLbl="node1" presStyleIdx="0" presStyleCnt="1" custScaleY="34375">
        <dgm:presLayoutVars>
          <dgm:chMax val="1"/>
          <dgm:bulletEnabled val="1"/>
        </dgm:presLayoutVars>
      </dgm:prSet>
      <dgm:spPr/>
      <dgm:t>
        <a:bodyPr/>
        <a:lstStyle/>
        <a:p>
          <a:endParaRPr lang="en-US"/>
        </a:p>
      </dgm:t>
    </dgm:pt>
    <dgm:pt modelId="{77ED9ACA-36BC-4030-866F-3DA74C6239A1}" type="pres">
      <dgm:prSet presAssocID="{F12CC1D5-8E69-4C8B-A0C3-185E04CAA776}" presName="descendantText" presStyleLbl="alignAccFollowNode1" presStyleIdx="0" presStyleCnt="1" custScaleY="35156">
        <dgm:presLayoutVars>
          <dgm:bulletEnabled val="1"/>
        </dgm:presLayoutVars>
      </dgm:prSet>
      <dgm:spPr/>
      <dgm:t>
        <a:bodyPr/>
        <a:lstStyle/>
        <a:p>
          <a:endParaRPr lang="en-US"/>
        </a:p>
      </dgm:t>
    </dgm:pt>
  </dgm:ptLst>
  <dgm:cxnLst>
    <dgm:cxn modelId="{FB438333-2B2A-49E7-BD17-98EDA08D7B56}" type="presOf" srcId="{4B7FD9AD-780B-4676-94AE-CBE2D32A8958}" destId="{77ED9ACA-36BC-4030-866F-3DA74C6239A1}" srcOrd="0" destOrd="0" presId="urn:microsoft.com/office/officeart/2005/8/layout/vList5"/>
    <dgm:cxn modelId="{AFFB443A-F3AF-445D-8BF8-ACCC36FB9A94}" type="presOf" srcId="{C0EE7E0A-F368-420F-B00D-A3843FA88759}" destId="{77ED9ACA-36BC-4030-866F-3DA74C6239A1}" srcOrd="0" destOrd="2" presId="urn:microsoft.com/office/officeart/2005/8/layout/vList5"/>
    <dgm:cxn modelId="{21C765A0-D78C-465C-8DA3-88ACF5D9F3A0}" srcId="{F12CC1D5-8E69-4C8B-A0C3-185E04CAA776}" destId="{C5792CF4-125E-4001-9357-1CE063D62B22}" srcOrd="1" destOrd="0" parTransId="{D3B3E81D-60C5-4C81-8CBB-E49F154EE736}" sibTransId="{A868BBC2-80A2-4669-BC63-DCBD7311577A}"/>
    <dgm:cxn modelId="{D9D40078-32F3-4F51-B266-1DEB1A31E41D}" type="presOf" srcId="{C5792CF4-125E-4001-9357-1CE063D62B22}" destId="{77ED9ACA-36BC-4030-866F-3DA74C6239A1}" srcOrd="0" destOrd="1" presId="urn:microsoft.com/office/officeart/2005/8/layout/vList5"/>
    <dgm:cxn modelId="{955F3098-2DE4-4F35-9E66-697A8A9D13FA}" type="presOf" srcId="{AD840B5D-AB0B-4C95-9193-A77359B02094}" destId="{084958D4-6D11-44D2-9B8F-C2E659B0AFE3}" srcOrd="0" destOrd="0" presId="urn:microsoft.com/office/officeart/2005/8/layout/vList5"/>
    <dgm:cxn modelId="{562490F0-80A1-4293-94EE-A7160C1253E5}" srcId="{F12CC1D5-8E69-4C8B-A0C3-185E04CAA776}" destId="{C0EE7E0A-F368-420F-B00D-A3843FA88759}" srcOrd="2" destOrd="0" parTransId="{EC31B6B3-B08C-449B-BE3E-0AE6443BABFB}" sibTransId="{4CC6AE90-FA63-42C3-A1FB-C53FE8ADC71B}"/>
    <dgm:cxn modelId="{5F5769B9-8748-4107-BDAA-3CBE4938958C}" srcId="{AD840B5D-AB0B-4C95-9193-A77359B02094}" destId="{F12CC1D5-8E69-4C8B-A0C3-185E04CAA776}" srcOrd="0" destOrd="0" parTransId="{1E0BE7BC-B8F4-4036-AF37-11F508073C9D}" sibTransId="{C45CBA72-A769-4C5E-B41C-004783AF2792}"/>
    <dgm:cxn modelId="{9ECF33D0-DA57-4708-BFFF-7A3561DC6F34}" type="presOf" srcId="{F12CC1D5-8E69-4C8B-A0C3-185E04CAA776}" destId="{D1B31BBC-416A-4B19-A53C-094158518EB7}" srcOrd="0" destOrd="0" presId="urn:microsoft.com/office/officeart/2005/8/layout/vList5"/>
    <dgm:cxn modelId="{13C0B3D1-8FBB-4F6E-BC53-28C65972091D}" srcId="{F12CC1D5-8E69-4C8B-A0C3-185E04CAA776}" destId="{4B7FD9AD-780B-4676-94AE-CBE2D32A8958}" srcOrd="0" destOrd="0" parTransId="{4078CFBC-96B9-4E01-9207-ED4BE3AA89D2}" sibTransId="{DD8A4AC4-30CC-43AA-A6C0-91601F85A713}"/>
    <dgm:cxn modelId="{EA64DA6C-22F8-4CFE-98EB-03CC03E0D0D4}" type="presParOf" srcId="{084958D4-6D11-44D2-9B8F-C2E659B0AFE3}" destId="{4A8B1DA0-A77F-4E4E-968C-0E6A3F126BCD}" srcOrd="0" destOrd="0" presId="urn:microsoft.com/office/officeart/2005/8/layout/vList5"/>
    <dgm:cxn modelId="{7D3343E8-4D98-4B11-A80E-ED40D715224D}" type="presParOf" srcId="{4A8B1DA0-A77F-4E4E-968C-0E6A3F126BCD}" destId="{D1B31BBC-416A-4B19-A53C-094158518EB7}" srcOrd="0" destOrd="0" presId="urn:microsoft.com/office/officeart/2005/8/layout/vList5"/>
    <dgm:cxn modelId="{75DC634B-C948-4438-8AB6-9CC7285B981D}" type="presParOf" srcId="{4A8B1DA0-A77F-4E4E-968C-0E6A3F126BCD}" destId="{77ED9ACA-36BC-4030-866F-3DA74C6239A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23DEA7-FFA1-4E1C-9EC8-D9284AA83F14}"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1113465D-2A44-42A1-9E5F-8F0D78EA0970}">
      <dgm:prSet phldrT="[Text]" custT="1"/>
      <dgm:spPr/>
      <dgm:t>
        <a:bodyPr/>
        <a:lstStyle/>
        <a:p>
          <a:r>
            <a:rPr lang="en-US" sz="2400" b="1" dirty="0" smtClean="0"/>
            <a:t>A frame of mind</a:t>
          </a:r>
          <a:endParaRPr lang="en-US" sz="2400" b="1" dirty="0"/>
        </a:p>
      </dgm:t>
    </dgm:pt>
    <dgm:pt modelId="{62ECB7A1-5E5B-4684-B902-A9A3DED14089}" type="parTrans" cxnId="{03B10562-00D8-4B32-ACEE-96DC87BBAC58}">
      <dgm:prSet/>
      <dgm:spPr/>
      <dgm:t>
        <a:bodyPr/>
        <a:lstStyle/>
        <a:p>
          <a:endParaRPr lang="en-US"/>
        </a:p>
      </dgm:t>
    </dgm:pt>
    <dgm:pt modelId="{EDE88D15-8C12-4BA0-9971-BC69E6341B47}" type="sibTrans" cxnId="{03B10562-00D8-4B32-ACEE-96DC87BBAC58}">
      <dgm:prSet/>
      <dgm:spPr/>
      <dgm:t>
        <a:bodyPr/>
        <a:lstStyle/>
        <a:p>
          <a:endParaRPr lang="en-US"/>
        </a:p>
      </dgm:t>
    </dgm:pt>
    <dgm:pt modelId="{9EF52A7B-942E-48B6-8322-98BF9B0F46D2}">
      <dgm:prSet phldrT="[Text]" custT="1"/>
      <dgm:spPr/>
      <dgm:t>
        <a:bodyPr/>
        <a:lstStyle/>
        <a:p>
          <a:r>
            <a:rPr lang="en-US" sz="2100" dirty="0" smtClean="0"/>
            <a:t>To </a:t>
          </a:r>
          <a:r>
            <a:rPr lang="en-US" sz="2100" b="0" i="1" u="sng" dirty="0" smtClean="0"/>
            <a:t>see</a:t>
          </a:r>
          <a:r>
            <a:rPr lang="en-US" sz="2100" dirty="0" smtClean="0"/>
            <a:t> and </a:t>
          </a:r>
          <a:r>
            <a:rPr lang="en-US" sz="2100" b="0" i="1" u="sng" dirty="0" smtClean="0"/>
            <a:t>respond</a:t>
          </a:r>
          <a:r>
            <a:rPr lang="en-US" sz="2100" dirty="0" smtClean="0"/>
            <a:t> to diverse, everyday situations as potential opportunities for influencing change </a:t>
          </a:r>
          <a:endParaRPr lang="en-US" sz="2100" dirty="0"/>
        </a:p>
      </dgm:t>
    </dgm:pt>
    <dgm:pt modelId="{7BDC553F-134F-45F3-820B-8B1C2C482F0F}" type="parTrans" cxnId="{7BDAAF5E-6C3C-4466-8E18-354FEFD86600}">
      <dgm:prSet/>
      <dgm:spPr/>
      <dgm:t>
        <a:bodyPr/>
        <a:lstStyle/>
        <a:p>
          <a:endParaRPr lang="en-US"/>
        </a:p>
      </dgm:t>
    </dgm:pt>
    <dgm:pt modelId="{43300CA9-CD65-42F8-A372-BD67643E59B2}" type="sibTrans" cxnId="{7BDAAF5E-6C3C-4466-8E18-354FEFD86600}">
      <dgm:prSet/>
      <dgm:spPr/>
      <dgm:t>
        <a:bodyPr/>
        <a:lstStyle/>
        <a:p>
          <a:endParaRPr lang="en-US"/>
        </a:p>
      </dgm:t>
    </dgm:pt>
    <dgm:pt modelId="{F4A9C3AA-EA8A-43D7-A122-06932217F0D9}" type="pres">
      <dgm:prSet presAssocID="{BA23DEA7-FFA1-4E1C-9EC8-D9284AA83F14}" presName="Name0" presStyleCnt="0">
        <dgm:presLayoutVars>
          <dgm:chMax/>
          <dgm:chPref/>
          <dgm:dir/>
          <dgm:animLvl val="lvl"/>
        </dgm:presLayoutVars>
      </dgm:prSet>
      <dgm:spPr/>
      <dgm:t>
        <a:bodyPr/>
        <a:lstStyle/>
        <a:p>
          <a:endParaRPr lang="en-US"/>
        </a:p>
      </dgm:t>
    </dgm:pt>
    <dgm:pt modelId="{867DECA2-6BE3-402E-872C-92D1406DC1CE}" type="pres">
      <dgm:prSet presAssocID="{1113465D-2A44-42A1-9E5F-8F0D78EA0970}" presName="composite" presStyleCnt="0"/>
      <dgm:spPr/>
    </dgm:pt>
    <dgm:pt modelId="{4F558AC6-5800-4BAF-AB72-AC3A51818768}" type="pres">
      <dgm:prSet presAssocID="{1113465D-2A44-42A1-9E5F-8F0D78EA0970}" presName="ParentAccentShape" presStyleLbl="trBgShp" presStyleIdx="0" presStyleCnt="2"/>
      <dgm:spPr>
        <a:solidFill>
          <a:schemeClr val="accent1">
            <a:alpha val="25000"/>
          </a:schemeClr>
        </a:solidFill>
      </dgm:spPr>
      <dgm:t>
        <a:bodyPr/>
        <a:lstStyle/>
        <a:p>
          <a:endParaRPr lang="en-US"/>
        </a:p>
      </dgm:t>
    </dgm:pt>
    <dgm:pt modelId="{6D9F904D-A052-442E-BDB2-41898D0D8348}" type="pres">
      <dgm:prSet presAssocID="{1113465D-2A44-42A1-9E5F-8F0D78EA0970}" presName="ParentText" presStyleLbl="revTx" presStyleIdx="0" presStyleCnt="2">
        <dgm:presLayoutVars>
          <dgm:chMax val="1"/>
          <dgm:chPref val="1"/>
          <dgm:bulletEnabled val="1"/>
        </dgm:presLayoutVars>
      </dgm:prSet>
      <dgm:spPr/>
      <dgm:t>
        <a:bodyPr/>
        <a:lstStyle/>
        <a:p>
          <a:endParaRPr lang="en-US"/>
        </a:p>
      </dgm:t>
    </dgm:pt>
    <dgm:pt modelId="{EB524BAD-D646-4B7F-9078-E47029ABF324}" type="pres">
      <dgm:prSet presAssocID="{1113465D-2A44-42A1-9E5F-8F0D78EA0970}" presName="ChildText" presStyleLbl="revTx" presStyleIdx="1" presStyleCnt="2">
        <dgm:presLayoutVars>
          <dgm:chMax val="0"/>
          <dgm:chPref val="0"/>
        </dgm:presLayoutVars>
      </dgm:prSet>
      <dgm:spPr/>
      <dgm:t>
        <a:bodyPr/>
        <a:lstStyle/>
        <a:p>
          <a:endParaRPr lang="en-US"/>
        </a:p>
      </dgm:t>
    </dgm:pt>
    <dgm:pt modelId="{F7E47727-3E3E-4AAD-AFF5-6DCC5E4968DF}" type="pres">
      <dgm:prSet presAssocID="{1113465D-2A44-42A1-9E5F-8F0D78EA0970}" presName="ChildAccentShape" presStyleLbl="trBgShp" presStyleIdx="1" presStyleCnt="2"/>
      <dgm:spPr>
        <a:solidFill>
          <a:schemeClr val="accent1">
            <a:alpha val="25000"/>
          </a:schemeClr>
        </a:solidFill>
      </dgm:spPr>
      <dgm:t>
        <a:bodyPr/>
        <a:lstStyle/>
        <a:p>
          <a:endParaRPr lang="en-US"/>
        </a:p>
      </dgm:t>
    </dgm:pt>
    <dgm:pt modelId="{256C162D-C348-4283-96A6-CAB3E196A7DD}" type="pres">
      <dgm:prSet presAssocID="{1113465D-2A44-42A1-9E5F-8F0D78EA0970}" presName="Image" presStyleLbl="alignImgPlace1" presStyleIdx="0" presStyleCnt="1"/>
      <dgm:spPr>
        <a:blipFill rotWithShape="1">
          <a:blip xmlns:r="http://schemas.openxmlformats.org/officeDocument/2006/relationships" r:embed="rId1"/>
          <a:stretch>
            <a:fillRect/>
          </a:stretch>
        </a:blipFill>
      </dgm:spPr>
    </dgm:pt>
  </dgm:ptLst>
  <dgm:cxnLst>
    <dgm:cxn modelId="{03B10562-00D8-4B32-ACEE-96DC87BBAC58}" srcId="{BA23DEA7-FFA1-4E1C-9EC8-D9284AA83F14}" destId="{1113465D-2A44-42A1-9E5F-8F0D78EA0970}" srcOrd="0" destOrd="0" parTransId="{62ECB7A1-5E5B-4684-B902-A9A3DED14089}" sibTransId="{EDE88D15-8C12-4BA0-9971-BC69E6341B47}"/>
    <dgm:cxn modelId="{F733BD0E-8C2E-4607-B120-2D76DC4DAA04}" type="presOf" srcId="{1113465D-2A44-42A1-9E5F-8F0D78EA0970}" destId="{6D9F904D-A052-442E-BDB2-41898D0D8348}" srcOrd="0" destOrd="0" presId="urn:microsoft.com/office/officeart/2009/3/layout/SnapshotPictureList"/>
    <dgm:cxn modelId="{FF6FBF15-18E7-47B5-8EC0-210008152B23}" type="presOf" srcId="{9EF52A7B-942E-48B6-8322-98BF9B0F46D2}" destId="{EB524BAD-D646-4B7F-9078-E47029ABF324}" srcOrd="0" destOrd="0" presId="urn:microsoft.com/office/officeart/2009/3/layout/SnapshotPictureList"/>
    <dgm:cxn modelId="{1E58137C-1F67-40AF-B46B-D32648373FB3}" type="presOf" srcId="{BA23DEA7-FFA1-4E1C-9EC8-D9284AA83F14}" destId="{F4A9C3AA-EA8A-43D7-A122-06932217F0D9}" srcOrd="0" destOrd="0" presId="urn:microsoft.com/office/officeart/2009/3/layout/SnapshotPictureList"/>
    <dgm:cxn modelId="{7BDAAF5E-6C3C-4466-8E18-354FEFD86600}" srcId="{1113465D-2A44-42A1-9E5F-8F0D78EA0970}" destId="{9EF52A7B-942E-48B6-8322-98BF9B0F46D2}" srcOrd="0" destOrd="0" parTransId="{7BDC553F-134F-45F3-820B-8B1C2C482F0F}" sibTransId="{43300CA9-CD65-42F8-A372-BD67643E59B2}"/>
    <dgm:cxn modelId="{B034F19E-DDDE-450C-AC02-D4B0DF49C6B8}" type="presParOf" srcId="{F4A9C3AA-EA8A-43D7-A122-06932217F0D9}" destId="{867DECA2-6BE3-402E-872C-92D1406DC1CE}" srcOrd="0" destOrd="0" presId="urn:microsoft.com/office/officeart/2009/3/layout/SnapshotPictureList"/>
    <dgm:cxn modelId="{5E1905AC-6F23-452D-B820-A7DBCC7D3F73}" type="presParOf" srcId="{867DECA2-6BE3-402E-872C-92D1406DC1CE}" destId="{4F558AC6-5800-4BAF-AB72-AC3A51818768}" srcOrd="0" destOrd="0" presId="urn:microsoft.com/office/officeart/2009/3/layout/SnapshotPictureList"/>
    <dgm:cxn modelId="{E3BDC11C-DF19-46A2-9F11-0478913D704F}" type="presParOf" srcId="{867DECA2-6BE3-402E-872C-92D1406DC1CE}" destId="{6D9F904D-A052-442E-BDB2-41898D0D8348}" srcOrd="1" destOrd="0" presId="urn:microsoft.com/office/officeart/2009/3/layout/SnapshotPictureList"/>
    <dgm:cxn modelId="{AE423542-7F0D-4DB7-8B9D-2F52D22AE75D}" type="presParOf" srcId="{867DECA2-6BE3-402E-872C-92D1406DC1CE}" destId="{EB524BAD-D646-4B7F-9078-E47029ABF324}" srcOrd="2" destOrd="0" presId="urn:microsoft.com/office/officeart/2009/3/layout/SnapshotPictureList"/>
    <dgm:cxn modelId="{4D029ADC-EE6C-4833-BDD6-468915204560}" type="presParOf" srcId="{867DECA2-6BE3-402E-872C-92D1406DC1CE}" destId="{F7E47727-3E3E-4AAD-AFF5-6DCC5E4968DF}" srcOrd="3" destOrd="0" presId="urn:microsoft.com/office/officeart/2009/3/layout/SnapshotPictureList"/>
    <dgm:cxn modelId="{91BC07D1-E73B-4D8E-A470-D375F4FF1BA8}" type="presParOf" srcId="{867DECA2-6BE3-402E-872C-92D1406DC1CE}" destId="{256C162D-C348-4283-96A6-CAB3E196A7DD}"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818A54-F82A-4940-BA32-299620534598}"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F3F148F6-A7F0-4BA7-8BFE-5A0CAD08E795}">
      <dgm:prSet phldrT="[Text]" custT="1"/>
      <dgm:spPr/>
      <dgm:t>
        <a:bodyPr/>
        <a:lstStyle/>
        <a:p>
          <a:r>
            <a:rPr lang="en-US" sz="2400" dirty="0" smtClean="0"/>
            <a:t>Are in a formative time of learning</a:t>
          </a:r>
          <a:endParaRPr lang="en-US" sz="2400" dirty="0"/>
        </a:p>
      </dgm:t>
    </dgm:pt>
    <dgm:pt modelId="{8606437E-F07A-49D9-8A7A-808CA56DA885}" type="parTrans" cxnId="{7B703A7E-AD4B-4DD6-BFB3-2332ACB903EB}">
      <dgm:prSet/>
      <dgm:spPr/>
      <dgm:t>
        <a:bodyPr/>
        <a:lstStyle/>
        <a:p>
          <a:endParaRPr lang="en-US"/>
        </a:p>
      </dgm:t>
    </dgm:pt>
    <dgm:pt modelId="{58F9754E-B8D3-43FE-B507-181ADB5B7B30}" type="sibTrans" cxnId="{7B703A7E-AD4B-4DD6-BFB3-2332ACB903EB}">
      <dgm:prSet/>
      <dgm:spPr/>
      <dgm:t>
        <a:bodyPr/>
        <a:lstStyle/>
        <a:p>
          <a:endParaRPr lang="en-US"/>
        </a:p>
      </dgm:t>
    </dgm:pt>
    <dgm:pt modelId="{315EFF52-A52A-4EBE-908B-1C88185A6A81}">
      <dgm:prSet phldrT="[Text]" custT="1"/>
      <dgm:spPr/>
      <dgm:t>
        <a:bodyPr/>
        <a:lstStyle/>
        <a:p>
          <a:r>
            <a:rPr lang="en-US" sz="2400" dirty="0" smtClean="0"/>
            <a:t>Have access to evidence-based health information</a:t>
          </a:r>
          <a:endParaRPr lang="en-US" sz="2400" dirty="0"/>
        </a:p>
      </dgm:t>
    </dgm:pt>
    <dgm:pt modelId="{71344A9A-E2C2-4C20-A1EA-13485B03D1DA}" type="parTrans" cxnId="{F3BCAD1E-5677-4BF7-89C2-C0E03DB18F81}">
      <dgm:prSet/>
      <dgm:spPr/>
      <dgm:t>
        <a:bodyPr/>
        <a:lstStyle/>
        <a:p>
          <a:endParaRPr lang="en-US"/>
        </a:p>
      </dgm:t>
    </dgm:pt>
    <dgm:pt modelId="{43F2CF4D-3A89-4B0E-9999-1F5554786099}" type="sibTrans" cxnId="{F3BCAD1E-5677-4BF7-89C2-C0E03DB18F81}">
      <dgm:prSet/>
      <dgm:spPr/>
      <dgm:t>
        <a:bodyPr/>
        <a:lstStyle/>
        <a:p>
          <a:endParaRPr lang="en-US"/>
        </a:p>
      </dgm:t>
    </dgm:pt>
    <dgm:pt modelId="{9FB07135-FEB4-4570-AFCB-CD9017CDABF5}">
      <dgm:prSet phldrT="[Text]" custT="1"/>
      <dgm:spPr/>
      <dgm:t>
        <a:bodyPr/>
        <a:lstStyle/>
        <a:p>
          <a:r>
            <a:rPr lang="en-US" sz="2400" dirty="0" smtClean="0"/>
            <a:t>Can participate in established activism communities and associations</a:t>
          </a:r>
          <a:endParaRPr lang="en-US" sz="2400" dirty="0"/>
        </a:p>
      </dgm:t>
    </dgm:pt>
    <dgm:pt modelId="{FDC77D90-BF7A-40FF-9F39-20AA65A5CDE8}" type="parTrans" cxnId="{781668AF-FA88-4D38-9C34-2615F473E47D}">
      <dgm:prSet/>
      <dgm:spPr/>
      <dgm:t>
        <a:bodyPr/>
        <a:lstStyle/>
        <a:p>
          <a:endParaRPr lang="en-US"/>
        </a:p>
      </dgm:t>
    </dgm:pt>
    <dgm:pt modelId="{A835343A-6D6D-4498-B75F-C5DDAC067815}" type="sibTrans" cxnId="{781668AF-FA88-4D38-9C34-2615F473E47D}">
      <dgm:prSet/>
      <dgm:spPr/>
      <dgm:t>
        <a:bodyPr/>
        <a:lstStyle/>
        <a:p>
          <a:endParaRPr lang="en-US"/>
        </a:p>
      </dgm:t>
    </dgm:pt>
    <dgm:pt modelId="{67CA2722-B23E-4735-8DD7-7D6D1B00D9E2}">
      <dgm:prSet phldrT="[Text]" custT="1"/>
      <dgm:spPr/>
      <dgm:t>
        <a:bodyPr/>
        <a:lstStyle/>
        <a:p>
          <a:r>
            <a:rPr lang="en-US" sz="2400" dirty="0" smtClean="0"/>
            <a:t>May have experiences with unsafe abortion</a:t>
          </a:r>
          <a:endParaRPr lang="en-US" sz="2400" dirty="0"/>
        </a:p>
      </dgm:t>
    </dgm:pt>
    <dgm:pt modelId="{0E75C241-3331-4CFC-BAB9-40AC4596E4E1}" type="parTrans" cxnId="{CBF2199F-4213-4BF2-8FF4-FF92CF163A29}">
      <dgm:prSet/>
      <dgm:spPr/>
      <dgm:t>
        <a:bodyPr/>
        <a:lstStyle/>
        <a:p>
          <a:endParaRPr lang="en-US"/>
        </a:p>
      </dgm:t>
    </dgm:pt>
    <dgm:pt modelId="{E0927693-65EA-4EC9-B5D7-AD11148BAF94}" type="sibTrans" cxnId="{CBF2199F-4213-4BF2-8FF4-FF92CF163A29}">
      <dgm:prSet/>
      <dgm:spPr/>
      <dgm:t>
        <a:bodyPr/>
        <a:lstStyle/>
        <a:p>
          <a:endParaRPr lang="en-US"/>
        </a:p>
      </dgm:t>
    </dgm:pt>
    <dgm:pt modelId="{41402998-CB1C-4FB5-851E-3DEA446431FE}">
      <dgm:prSet custT="1"/>
      <dgm:spPr/>
      <dgm:t>
        <a:bodyPr/>
        <a:lstStyle/>
        <a:p>
          <a:r>
            <a:rPr lang="en-US" sz="2400" dirty="0" smtClean="0"/>
            <a:t>Enjoy social status as medical students</a:t>
          </a:r>
          <a:endParaRPr lang="en-US" sz="2400" dirty="0"/>
        </a:p>
      </dgm:t>
    </dgm:pt>
    <dgm:pt modelId="{E0006ED8-02FB-4009-9D80-F84E7AB874F8}" type="parTrans" cxnId="{A622EC1B-12E0-4C40-A7F6-E4ADEB906386}">
      <dgm:prSet/>
      <dgm:spPr/>
      <dgm:t>
        <a:bodyPr/>
        <a:lstStyle/>
        <a:p>
          <a:endParaRPr lang="en-US"/>
        </a:p>
      </dgm:t>
    </dgm:pt>
    <dgm:pt modelId="{47E383A5-A8B7-4204-94A5-B35C4F0FA14E}" type="sibTrans" cxnId="{A622EC1B-12E0-4C40-A7F6-E4ADEB906386}">
      <dgm:prSet/>
      <dgm:spPr/>
      <dgm:t>
        <a:bodyPr/>
        <a:lstStyle/>
        <a:p>
          <a:endParaRPr lang="en-US"/>
        </a:p>
      </dgm:t>
    </dgm:pt>
    <dgm:pt modelId="{37CE4E3B-888A-482B-9942-3830069A6BB9}" type="pres">
      <dgm:prSet presAssocID="{7F818A54-F82A-4940-BA32-299620534598}" presName="layout" presStyleCnt="0">
        <dgm:presLayoutVars>
          <dgm:chMax/>
          <dgm:chPref/>
          <dgm:dir/>
          <dgm:resizeHandles/>
        </dgm:presLayoutVars>
      </dgm:prSet>
      <dgm:spPr/>
      <dgm:t>
        <a:bodyPr/>
        <a:lstStyle/>
        <a:p>
          <a:endParaRPr lang="en-US"/>
        </a:p>
      </dgm:t>
    </dgm:pt>
    <dgm:pt modelId="{909434F0-EDAA-45A7-8814-CA380A689AFA}" type="pres">
      <dgm:prSet presAssocID="{F3F148F6-A7F0-4BA7-8BFE-5A0CAD08E795}" presName="root" presStyleCnt="0">
        <dgm:presLayoutVars>
          <dgm:chMax/>
          <dgm:chPref/>
        </dgm:presLayoutVars>
      </dgm:prSet>
      <dgm:spPr/>
    </dgm:pt>
    <dgm:pt modelId="{A8641DBB-ABC8-46C4-B7F4-0FFAFCC22239}" type="pres">
      <dgm:prSet presAssocID="{F3F148F6-A7F0-4BA7-8BFE-5A0CAD08E795}" presName="rootComposite" presStyleCnt="0">
        <dgm:presLayoutVars/>
      </dgm:prSet>
      <dgm:spPr/>
    </dgm:pt>
    <dgm:pt modelId="{326ACE53-23AB-4FD2-AFE2-94CD816A6DF5}" type="pres">
      <dgm:prSet presAssocID="{F3F148F6-A7F0-4BA7-8BFE-5A0CAD08E795}" presName="ParentAccent" presStyleLbl="alignNode1" presStyleIdx="0" presStyleCnt="1" custScaleX="136116" custLinFactY="-12160" custLinFactNeighborX="-19659" custLinFactNeighborY="-100000"/>
      <dgm:spPr>
        <a:solidFill>
          <a:schemeClr val="bg1"/>
        </a:solidFill>
        <a:ln>
          <a:solidFill>
            <a:schemeClr val="bg2"/>
          </a:solidFill>
        </a:ln>
      </dgm:spPr>
    </dgm:pt>
    <dgm:pt modelId="{90E80E13-DACF-4EBE-8707-638E680A1F83}" type="pres">
      <dgm:prSet presAssocID="{F3F148F6-A7F0-4BA7-8BFE-5A0CAD08E795}" presName="ParentSmallAccent" presStyleLbl="fgAcc1" presStyleIdx="0" presStyleCnt="1"/>
      <dgm:spPr>
        <a:solidFill>
          <a:schemeClr val="lt1">
            <a:hueOff val="0"/>
            <a:satOff val="0"/>
            <a:lumOff val="0"/>
            <a:alpha val="54000"/>
          </a:schemeClr>
        </a:solidFill>
        <a:ln>
          <a:noFill/>
        </a:ln>
      </dgm:spPr>
      <dgm:t>
        <a:bodyPr/>
        <a:lstStyle/>
        <a:p>
          <a:endParaRPr lang="en-US"/>
        </a:p>
      </dgm:t>
    </dgm:pt>
    <dgm:pt modelId="{322AD466-936A-4C58-B065-74CFBCFAD21F}" type="pres">
      <dgm:prSet presAssocID="{F3F148F6-A7F0-4BA7-8BFE-5A0CAD08E795}" presName="Parent" presStyleLbl="revTx" presStyleIdx="0" presStyleCnt="5" custScaleX="93181" custScaleY="58967" custLinFactNeighborX="6830" custLinFactNeighborY="91379">
        <dgm:presLayoutVars>
          <dgm:chMax/>
          <dgm:chPref val="4"/>
          <dgm:bulletEnabled val="1"/>
        </dgm:presLayoutVars>
      </dgm:prSet>
      <dgm:spPr/>
      <dgm:t>
        <a:bodyPr/>
        <a:lstStyle/>
        <a:p>
          <a:endParaRPr lang="en-US"/>
        </a:p>
      </dgm:t>
    </dgm:pt>
    <dgm:pt modelId="{F8D61942-9339-4435-91E5-967BEB3554B6}" type="pres">
      <dgm:prSet presAssocID="{F3F148F6-A7F0-4BA7-8BFE-5A0CAD08E795}" presName="childShape" presStyleCnt="0">
        <dgm:presLayoutVars>
          <dgm:chMax val="0"/>
          <dgm:chPref val="0"/>
        </dgm:presLayoutVars>
      </dgm:prSet>
      <dgm:spPr/>
    </dgm:pt>
    <dgm:pt modelId="{1B8D1094-EB73-4DFE-B23A-464E1653CE7A}" type="pres">
      <dgm:prSet presAssocID="{315EFF52-A52A-4EBE-908B-1C88185A6A81}" presName="childComposite" presStyleCnt="0">
        <dgm:presLayoutVars>
          <dgm:chMax val="0"/>
          <dgm:chPref val="0"/>
        </dgm:presLayoutVars>
      </dgm:prSet>
      <dgm:spPr/>
    </dgm:pt>
    <dgm:pt modelId="{7000118B-5866-4B0D-9248-182E4C82C2B1}" type="pres">
      <dgm:prSet presAssocID="{315EFF52-A52A-4EBE-908B-1C88185A6A81}" presName="ChildAccent" presStyleLbl="solidFgAcc1" presStyleIdx="0" presStyleCnt="4" custLinFactX="100000" custLinFactNeighborX="146021" custLinFactNeighborY="3864"/>
      <dgm:spPr>
        <a:ln>
          <a:noFill/>
        </a:ln>
      </dgm:spPr>
      <dgm:t>
        <a:bodyPr/>
        <a:lstStyle/>
        <a:p>
          <a:endParaRPr lang="en-US"/>
        </a:p>
      </dgm:t>
    </dgm:pt>
    <dgm:pt modelId="{214055E0-9AF1-4E20-8857-491BB3CF094D}" type="pres">
      <dgm:prSet presAssocID="{315EFF52-A52A-4EBE-908B-1C88185A6A81}" presName="Child" presStyleLbl="revTx" presStyleIdx="1" presStyleCnt="5" custLinFactNeighborX="20457" custLinFactNeighborY="3671">
        <dgm:presLayoutVars>
          <dgm:chMax val="0"/>
          <dgm:chPref val="0"/>
          <dgm:bulletEnabled val="1"/>
        </dgm:presLayoutVars>
      </dgm:prSet>
      <dgm:spPr/>
      <dgm:t>
        <a:bodyPr/>
        <a:lstStyle/>
        <a:p>
          <a:endParaRPr lang="en-US"/>
        </a:p>
      </dgm:t>
    </dgm:pt>
    <dgm:pt modelId="{3546B7F9-5704-4BA7-B993-61652B526483}" type="pres">
      <dgm:prSet presAssocID="{9FB07135-FEB4-4570-AFCB-CD9017CDABF5}" presName="childComposite" presStyleCnt="0">
        <dgm:presLayoutVars>
          <dgm:chMax val="0"/>
          <dgm:chPref val="0"/>
        </dgm:presLayoutVars>
      </dgm:prSet>
      <dgm:spPr/>
    </dgm:pt>
    <dgm:pt modelId="{5B0375F9-0AFA-4EDD-A3A5-71BB2215BD72}" type="pres">
      <dgm:prSet presAssocID="{9FB07135-FEB4-4570-AFCB-CD9017CDABF5}" presName="ChildAccent" presStyleLbl="solidFgAcc1" presStyleIdx="1" presStyleCnt="4" custLinFactX="100000" custLinFactNeighborX="146021" custLinFactNeighborY="2725"/>
      <dgm:spPr>
        <a:ln>
          <a:noFill/>
        </a:ln>
      </dgm:spPr>
      <dgm:t>
        <a:bodyPr/>
        <a:lstStyle/>
        <a:p>
          <a:endParaRPr lang="en-US"/>
        </a:p>
      </dgm:t>
    </dgm:pt>
    <dgm:pt modelId="{DE60A862-8E1C-4A49-9FAC-87A467B6F008}" type="pres">
      <dgm:prSet presAssocID="{9FB07135-FEB4-4570-AFCB-CD9017CDABF5}" presName="Child" presStyleLbl="revTx" presStyleIdx="2" presStyleCnt="5" custLinFactNeighborX="19236" custLinFactNeighborY="3183">
        <dgm:presLayoutVars>
          <dgm:chMax val="0"/>
          <dgm:chPref val="0"/>
          <dgm:bulletEnabled val="1"/>
        </dgm:presLayoutVars>
      </dgm:prSet>
      <dgm:spPr/>
      <dgm:t>
        <a:bodyPr/>
        <a:lstStyle/>
        <a:p>
          <a:endParaRPr lang="en-US"/>
        </a:p>
      </dgm:t>
    </dgm:pt>
    <dgm:pt modelId="{98CF6BF0-3765-4AA3-9481-8E06A91F6B95}" type="pres">
      <dgm:prSet presAssocID="{67CA2722-B23E-4735-8DD7-7D6D1B00D9E2}" presName="childComposite" presStyleCnt="0">
        <dgm:presLayoutVars>
          <dgm:chMax val="0"/>
          <dgm:chPref val="0"/>
        </dgm:presLayoutVars>
      </dgm:prSet>
      <dgm:spPr/>
    </dgm:pt>
    <dgm:pt modelId="{33D6EB1A-C3C0-463A-8586-AC5CE43CC0EE}" type="pres">
      <dgm:prSet presAssocID="{67CA2722-B23E-4735-8DD7-7D6D1B00D9E2}" presName="ChildAccent" presStyleLbl="solidFgAcc1" presStyleIdx="2" presStyleCnt="4" custLinFactX="100000" custLinFactNeighborX="146021" custLinFactNeighborY="1585"/>
      <dgm:spPr>
        <a:ln>
          <a:noFill/>
        </a:ln>
      </dgm:spPr>
      <dgm:t>
        <a:bodyPr/>
        <a:lstStyle/>
        <a:p>
          <a:endParaRPr lang="en-US"/>
        </a:p>
      </dgm:t>
    </dgm:pt>
    <dgm:pt modelId="{20A7418D-1431-4436-A682-097BA7A0F5F6}" type="pres">
      <dgm:prSet presAssocID="{67CA2722-B23E-4735-8DD7-7D6D1B00D9E2}" presName="Child" presStyleLbl="revTx" presStyleIdx="3" presStyleCnt="5" custLinFactNeighborX="19236" custLinFactNeighborY="2694">
        <dgm:presLayoutVars>
          <dgm:chMax val="0"/>
          <dgm:chPref val="0"/>
          <dgm:bulletEnabled val="1"/>
        </dgm:presLayoutVars>
      </dgm:prSet>
      <dgm:spPr/>
      <dgm:t>
        <a:bodyPr/>
        <a:lstStyle/>
        <a:p>
          <a:endParaRPr lang="en-US"/>
        </a:p>
      </dgm:t>
    </dgm:pt>
    <dgm:pt modelId="{522535B1-3DAF-4445-9300-A8B893A938CB}" type="pres">
      <dgm:prSet presAssocID="{41402998-CB1C-4FB5-851E-3DEA446431FE}" presName="childComposite" presStyleCnt="0">
        <dgm:presLayoutVars>
          <dgm:chMax val="0"/>
          <dgm:chPref val="0"/>
        </dgm:presLayoutVars>
      </dgm:prSet>
      <dgm:spPr/>
    </dgm:pt>
    <dgm:pt modelId="{F6ED62BA-2F64-45BB-9DA3-9C173FAFA6F8}" type="pres">
      <dgm:prSet presAssocID="{41402998-CB1C-4FB5-851E-3DEA446431FE}" presName="ChildAccent" presStyleLbl="solidFgAcc1" presStyleIdx="3" presStyleCnt="4" custLinFactX="100000" custLinFactNeighborX="146021" custLinFactNeighborY="446"/>
      <dgm:spPr>
        <a:ln>
          <a:noFill/>
        </a:ln>
      </dgm:spPr>
      <dgm:t>
        <a:bodyPr/>
        <a:lstStyle/>
        <a:p>
          <a:endParaRPr lang="en-US"/>
        </a:p>
      </dgm:t>
    </dgm:pt>
    <dgm:pt modelId="{ADFDF302-37EE-4762-8118-74D165CCE561}" type="pres">
      <dgm:prSet presAssocID="{41402998-CB1C-4FB5-851E-3DEA446431FE}" presName="Child" presStyleLbl="revTx" presStyleIdx="4" presStyleCnt="5" custLinFactNeighborX="19236" custLinFactNeighborY="1259">
        <dgm:presLayoutVars>
          <dgm:chMax val="0"/>
          <dgm:chPref val="0"/>
          <dgm:bulletEnabled val="1"/>
        </dgm:presLayoutVars>
      </dgm:prSet>
      <dgm:spPr/>
      <dgm:t>
        <a:bodyPr/>
        <a:lstStyle/>
        <a:p>
          <a:endParaRPr lang="en-US"/>
        </a:p>
      </dgm:t>
    </dgm:pt>
  </dgm:ptLst>
  <dgm:cxnLst>
    <dgm:cxn modelId="{E57EE8FB-A6A7-1748-81AF-310DA8DF29AC}" type="presOf" srcId="{315EFF52-A52A-4EBE-908B-1C88185A6A81}" destId="{214055E0-9AF1-4E20-8857-491BB3CF094D}" srcOrd="0" destOrd="0" presId="urn:microsoft.com/office/officeart/2008/layout/SquareAccentList"/>
    <dgm:cxn modelId="{4592BBB5-BB80-D546-82DD-10D08FDC16E6}" type="presOf" srcId="{9FB07135-FEB4-4570-AFCB-CD9017CDABF5}" destId="{DE60A862-8E1C-4A49-9FAC-87A467B6F008}" srcOrd="0" destOrd="0" presId="urn:microsoft.com/office/officeart/2008/layout/SquareAccentList"/>
    <dgm:cxn modelId="{CBF2199F-4213-4BF2-8FF4-FF92CF163A29}" srcId="{F3F148F6-A7F0-4BA7-8BFE-5A0CAD08E795}" destId="{67CA2722-B23E-4735-8DD7-7D6D1B00D9E2}" srcOrd="2" destOrd="0" parTransId="{0E75C241-3331-4CFC-BAB9-40AC4596E4E1}" sibTransId="{E0927693-65EA-4EC9-B5D7-AD11148BAF94}"/>
    <dgm:cxn modelId="{AB0F69F4-18E3-7148-A15E-39BBE5473598}" type="presOf" srcId="{67CA2722-B23E-4735-8DD7-7D6D1B00D9E2}" destId="{20A7418D-1431-4436-A682-097BA7A0F5F6}" srcOrd="0" destOrd="0" presId="urn:microsoft.com/office/officeart/2008/layout/SquareAccentList"/>
    <dgm:cxn modelId="{FFD52EB2-86BB-A24D-874B-318A451767AA}" type="presOf" srcId="{F3F148F6-A7F0-4BA7-8BFE-5A0CAD08E795}" destId="{322AD466-936A-4C58-B065-74CFBCFAD21F}" srcOrd="0" destOrd="0" presId="urn:microsoft.com/office/officeart/2008/layout/SquareAccentList"/>
    <dgm:cxn modelId="{9D8E58F9-4B31-8C42-88E1-CFCB95BB5220}" type="presOf" srcId="{41402998-CB1C-4FB5-851E-3DEA446431FE}" destId="{ADFDF302-37EE-4762-8118-74D165CCE561}" srcOrd="0" destOrd="0" presId="urn:microsoft.com/office/officeart/2008/layout/SquareAccentList"/>
    <dgm:cxn modelId="{7B703A7E-AD4B-4DD6-BFB3-2332ACB903EB}" srcId="{7F818A54-F82A-4940-BA32-299620534598}" destId="{F3F148F6-A7F0-4BA7-8BFE-5A0CAD08E795}" srcOrd="0" destOrd="0" parTransId="{8606437E-F07A-49D9-8A7A-808CA56DA885}" sibTransId="{58F9754E-B8D3-43FE-B507-181ADB5B7B30}"/>
    <dgm:cxn modelId="{0ADB418E-5597-FB42-82F9-5F5C6A3A07AA}" type="presOf" srcId="{7F818A54-F82A-4940-BA32-299620534598}" destId="{37CE4E3B-888A-482B-9942-3830069A6BB9}" srcOrd="0" destOrd="0" presId="urn:microsoft.com/office/officeart/2008/layout/SquareAccentList"/>
    <dgm:cxn modelId="{A622EC1B-12E0-4C40-A7F6-E4ADEB906386}" srcId="{F3F148F6-A7F0-4BA7-8BFE-5A0CAD08E795}" destId="{41402998-CB1C-4FB5-851E-3DEA446431FE}" srcOrd="3" destOrd="0" parTransId="{E0006ED8-02FB-4009-9D80-F84E7AB874F8}" sibTransId="{47E383A5-A8B7-4204-94A5-B35C4F0FA14E}"/>
    <dgm:cxn modelId="{F3BCAD1E-5677-4BF7-89C2-C0E03DB18F81}" srcId="{F3F148F6-A7F0-4BA7-8BFE-5A0CAD08E795}" destId="{315EFF52-A52A-4EBE-908B-1C88185A6A81}" srcOrd="0" destOrd="0" parTransId="{71344A9A-E2C2-4C20-A1EA-13485B03D1DA}" sibTransId="{43F2CF4D-3A89-4B0E-9999-1F5554786099}"/>
    <dgm:cxn modelId="{781668AF-FA88-4D38-9C34-2615F473E47D}" srcId="{F3F148F6-A7F0-4BA7-8BFE-5A0CAD08E795}" destId="{9FB07135-FEB4-4570-AFCB-CD9017CDABF5}" srcOrd="1" destOrd="0" parTransId="{FDC77D90-BF7A-40FF-9F39-20AA65A5CDE8}" sibTransId="{A835343A-6D6D-4498-B75F-C5DDAC067815}"/>
    <dgm:cxn modelId="{E57D6F83-9105-A24D-B323-1B72EBAD00B3}" type="presParOf" srcId="{37CE4E3B-888A-482B-9942-3830069A6BB9}" destId="{909434F0-EDAA-45A7-8814-CA380A689AFA}" srcOrd="0" destOrd="0" presId="urn:microsoft.com/office/officeart/2008/layout/SquareAccentList"/>
    <dgm:cxn modelId="{8DEC005B-AA24-F244-95F9-DE76EB39C407}" type="presParOf" srcId="{909434F0-EDAA-45A7-8814-CA380A689AFA}" destId="{A8641DBB-ABC8-46C4-B7F4-0FFAFCC22239}" srcOrd="0" destOrd="0" presId="urn:microsoft.com/office/officeart/2008/layout/SquareAccentList"/>
    <dgm:cxn modelId="{F4F2EE8C-05B6-794D-8020-32533B774348}" type="presParOf" srcId="{A8641DBB-ABC8-46C4-B7F4-0FFAFCC22239}" destId="{326ACE53-23AB-4FD2-AFE2-94CD816A6DF5}" srcOrd="0" destOrd="0" presId="urn:microsoft.com/office/officeart/2008/layout/SquareAccentList"/>
    <dgm:cxn modelId="{3556900C-1684-0843-ACCF-CA128495EDBB}" type="presParOf" srcId="{A8641DBB-ABC8-46C4-B7F4-0FFAFCC22239}" destId="{90E80E13-DACF-4EBE-8707-638E680A1F83}" srcOrd="1" destOrd="0" presId="urn:microsoft.com/office/officeart/2008/layout/SquareAccentList"/>
    <dgm:cxn modelId="{9C33B358-C8C7-1949-AC43-1B5321437044}" type="presParOf" srcId="{A8641DBB-ABC8-46C4-B7F4-0FFAFCC22239}" destId="{322AD466-936A-4C58-B065-74CFBCFAD21F}" srcOrd="2" destOrd="0" presId="urn:microsoft.com/office/officeart/2008/layout/SquareAccentList"/>
    <dgm:cxn modelId="{CF20FE3A-B48D-1B42-9A5F-E9AAE8C1C859}" type="presParOf" srcId="{909434F0-EDAA-45A7-8814-CA380A689AFA}" destId="{F8D61942-9339-4435-91E5-967BEB3554B6}" srcOrd="1" destOrd="0" presId="urn:microsoft.com/office/officeart/2008/layout/SquareAccentList"/>
    <dgm:cxn modelId="{A732C8C5-76FA-C54C-8BB5-820B6E22B123}" type="presParOf" srcId="{F8D61942-9339-4435-91E5-967BEB3554B6}" destId="{1B8D1094-EB73-4DFE-B23A-464E1653CE7A}" srcOrd="0" destOrd="0" presId="urn:microsoft.com/office/officeart/2008/layout/SquareAccentList"/>
    <dgm:cxn modelId="{8D9AEF80-A2BF-C94A-85B8-98A2D0D045B9}" type="presParOf" srcId="{1B8D1094-EB73-4DFE-B23A-464E1653CE7A}" destId="{7000118B-5866-4B0D-9248-182E4C82C2B1}" srcOrd="0" destOrd="0" presId="urn:microsoft.com/office/officeart/2008/layout/SquareAccentList"/>
    <dgm:cxn modelId="{DF3FF330-A6F9-7944-967E-1576950A996B}" type="presParOf" srcId="{1B8D1094-EB73-4DFE-B23A-464E1653CE7A}" destId="{214055E0-9AF1-4E20-8857-491BB3CF094D}" srcOrd="1" destOrd="0" presId="urn:microsoft.com/office/officeart/2008/layout/SquareAccentList"/>
    <dgm:cxn modelId="{E166BD0C-0D55-8C41-A4E5-19B5293C950F}" type="presParOf" srcId="{F8D61942-9339-4435-91E5-967BEB3554B6}" destId="{3546B7F9-5704-4BA7-B993-61652B526483}" srcOrd="1" destOrd="0" presId="urn:microsoft.com/office/officeart/2008/layout/SquareAccentList"/>
    <dgm:cxn modelId="{70B1B943-9166-9C44-83EC-F2A19482BE13}" type="presParOf" srcId="{3546B7F9-5704-4BA7-B993-61652B526483}" destId="{5B0375F9-0AFA-4EDD-A3A5-71BB2215BD72}" srcOrd="0" destOrd="0" presId="urn:microsoft.com/office/officeart/2008/layout/SquareAccentList"/>
    <dgm:cxn modelId="{A43AF5AA-12B0-204E-8D32-26C8329D5770}" type="presParOf" srcId="{3546B7F9-5704-4BA7-B993-61652B526483}" destId="{DE60A862-8E1C-4A49-9FAC-87A467B6F008}" srcOrd="1" destOrd="0" presId="urn:microsoft.com/office/officeart/2008/layout/SquareAccentList"/>
    <dgm:cxn modelId="{9A379EB2-875E-3041-AF39-896882FF6D4C}" type="presParOf" srcId="{F8D61942-9339-4435-91E5-967BEB3554B6}" destId="{98CF6BF0-3765-4AA3-9481-8E06A91F6B95}" srcOrd="2" destOrd="0" presId="urn:microsoft.com/office/officeart/2008/layout/SquareAccentList"/>
    <dgm:cxn modelId="{22940EBD-D5D7-1A4C-A278-363CC384349F}" type="presParOf" srcId="{98CF6BF0-3765-4AA3-9481-8E06A91F6B95}" destId="{33D6EB1A-C3C0-463A-8586-AC5CE43CC0EE}" srcOrd="0" destOrd="0" presId="urn:microsoft.com/office/officeart/2008/layout/SquareAccentList"/>
    <dgm:cxn modelId="{A9B3E6BE-6177-514D-841E-A809A015F85A}" type="presParOf" srcId="{98CF6BF0-3765-4AA3-9481-8E06A91F6B95}" destId="{20A7418D-1431-4436-A682-097BA7A0F5F6}" srcOrd="1" destOrd="0" presId="urn:microsoft.com/office/officeart/2008/layout/SquareAccentList"/>
    <dgm:cxn modelId="{E0AE96B1-0AB4-7041-A85E-1DF97AD85B73}" type="presParOf" srcId="{F8D61942-9339-4435-91E5-967BEB3554B6}" destId="{522535B1-3DAF-4445-9300-A8B893A938CB}" srcOrd="3" destOrd="0" presId="urn:microsoft.com/office/officeart/2008/layout/SquareAccentList"/>
    <dgm:cxn modelId="{A8E78186-5E13-614F-9468-965B5CED0699}" type="presParOf" srcId="{522535B1-3DAF-4445-9300-A8B893A938CB}" destId="{F6ED62BA-2F64-45BB-9DA3-9C173FAFA6F8}" srcOrd="0" destOrd="0" presId="urn:microsoft.com/office/officeart/2008/layout/SquareAccentList"/>
    <dgm:cxn modelId="{AED650AB-F93B-B847-B5C3-A34C40A1DBB0}" type="presParOf" srcId="{522535B1-3DAF-4445-9300-A8B893A938CB}" destId="{ADFDF302-37EE-4762-8118-74D165CCE561}"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23847E-1663-4139-B71A-CB6EF07F9451}"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7CF46C10-D64F-49CC-81CC-C6D8546D0823}">
      <dgm:prSet phldrT="[Text]" custT="1"/>
      <dgm:spPr/>
      <dgm:t>
        <a:bodyPr/>
        <a:lstStyle/>
        <a:p>
          <a:r>
            <a:rPr lang="en-US" sz="2400" b="1" dirty="0" smtClean="0"/>
            <a:t>A strategy </a:t>
          </a:r>
          <a:endParaRPr lang="en-US" sz="2400" b="1" dirty="0"/>
        </a:p>
      </dgm:t>
    </dgm:pt>
    <dgm:pt modelId="{FEA7437A-3529-4F0E-9002-CEB6256D066D}" type="parTrans" cxnId="{19AFDC78-1F49-4332-A217-9DEE0D756B25}">
      <dgm:prSet/>
      <dgm:spPr/>
      <dgm:t>
        <a:bodyPr/>
        <a:lstStyle/>
        <a:p>
          <a:endParaRPr lang="en-US"/>
        </a:p>
      </dgm:t>
    </dgm:pt>
    <dgm:pt modelId="{306FE342-4214-4BC3-9379-AC6566891725}" type="sibTrans" cxnId="{19AFDC78-1F49-4332-A217-9DEE0D756B25}">
      <dgm:prSet/>
      <dgm:spPr/>
      <dgm:t>
        <a:bodyPr/>
        <a:lstStyle/>
        <a:p>
          <a:endParaRPr lang="en-US"/>
        </a:p>
      </dgm:t>
    </dgm:pt>
    <dgm:pt modelId="{3305C5ED-3E97-4CCA-9AAA-2CBFEF4BD1F8}">
      <dgm:prSet phldrT="[Text]" custT="1"/>
      <dgm:spPr/>
      <dgm:t>
        <a:bodyPr/>
        <a:lstStyle/>
        <a:p>
          <a:r>
            <a:rPr lang="en-US" sz="2100" dirty="0" smtClean="0"/>
            <a:t>To </a:t>
          </a:r>
          <a:r>
            <a:rPr lang="en-US" sz="2100" b="0" i="1" u="sng" dirty="0" smtClean="0"/>
            <a:t>influence knowledge, attitudes and practices</a:t>
          </a:r>
          <a:r>
            <a:rPr lang="en-US" sz="2100" dirty="0" smtClean="0"/>
            <a:t> of members in a group, led by other members of that group (peers)</a:t>
          </a:r>
          <a:endParaRPr lang="en-US" sz="2100" dirty="0"/>
        </a:p>
      </dgm:t>
    </dgm:pt>
    <dgm:pt modelId="{F3871846-CC7D-4BAE-9517-705841491376}" type="parTrans" cxnId="{4F0BD9B8-99F4-46D2-9C14-0C29D12561F7}">
      <dgm:prSet/>
      <dgm:spPr/>
      <dgm:t>
        <a:bodyPr/>
        <a:lstStyle/>
        <a:p>
          <a:endParaRPr lang="en-US"/>
        </a:p>
      </dgm:t>
    </dgm:pt>
    <dgm:pt modelId="{AEE1B15B-D71E-4284-B62C-93A291EF39DD}" type="sibTrans" cxnId="{4F0BD9B8-99F4-46D2-9C14-0C29D12561F7}">
      <dgm:prSet/>
      <dgm:spPr/>
      <dgm:t>
        <a:bodyPr/>
        <a:lstStyle/>
        <a:p>
          <a:endParaRPr lang="en-US"/>
        </a:p>
      </dgm:t>
    </dgm:pt>
    <dgm:pt modelId="{06CEBF1E-D549-47CC-B141-7DDE13AB840E}" type="pres">
      <dgm:prSet presAssocID="{BB23847E-1663-4139-B71A-CB6EF07F9451}" presName="Name0" presStyleCnt="0">
        <dgm:presLayoutVars>
          <dgm:chMax/>
          <dgm:chPref/>
          <dgm:dir/>
          <dgm:animLvl val="lvl"/>
        </dgm:presLayoutVars>
      </dgm:prSet>
      <dgm:spPr/>
      <dgm:t>
        <a:bodyPr/>
        <a:lstStyle/>
        <a:p>
          <a:endParaRPr lang="en-US"/>
        </a:p>
      </dgm:t>
    </dgm:pt>
    <dgm:pt modelId="{DB87A739-F1B6-4529-8F71-1B8CDE85D851}" type="pres">
      <dgm:prSet presAssocID="{7CF46C10-D64F-49CC-81CC-C6D8546D0823}" presName="composite" presStyleCnt="0"/>
      <dgm:spPr/>
    </dgm:pt>
    <dgm:pt modelId="{3315BB2E-87FF-4C05-BDE8-DA6E4AB05A7B}" type="pres">
      <dgm:prSet presAssocID="{7CF46C10-D64F-49CC-81CC-C6D8546D0823}" presName="ParentAccentShape" presStyleLbl="trBgShp" presStyleIdx="0" presStyleCnt="2"/>
      <dgm:spPr>
        <a:solidFill>
          <a:schemeClr val="accent1">
            <a:alpha val="25000"/>
          </a:schemeClr>
        </a:solidFill>
      </dgm:spPr>
      <dgm:t>
        <a:bodyPr/>
        <a:lstStyle/>
        <a:p>
          <a:endParaRPr lang="en-US"/>
        </a:p>
      </dgm:t>
    </dgm:pt>
    <dgm:pt modelId="{AFF09C61-275F-43F3-8807-C9E5EFBA75B9}" type="pres">
      <dgm:prSet presAssocID="{7CF46C10-D64F-49CC-81CC-C6D8546D0823}" presName="ParentText" presStyleLbl="revTx" presStyleIdx="0" presStyleCnt="2">
        <dgm:presLayoutVars>
          <dgm:chMax val="1"/>
          <dgm:chPref val="1"/>
          <dgm:bulletEnabled val="1"/>
        </dgm:presLayoutVars>
      </dgm:prSet>
      <dgm:spPr/>
      <dgm:t>
        <a:bodyPr/>
        <a:lstStyle/>
        <a:p>
          <a:endParaRPr lang="en-US"/>
        </a:p>
      </dgm:t>
    </dgm:pt>
    <dgm:pt modelId="{036974C9-39FE-4739-B985-5D288E47119E}" type="pres">
      <dgm:prSet presAssocID="{7CF46C10-D64F-49CC-81CC-C6D8546D0823}" presName="ChildText" presStyleLbl="revTx" presStyleIdx="1" presStyleCnt="2">
        <dgm:presLayoutVars>
          <dgm:chMax val="0"/>
          <dgm:chPref val="0"/>
        </dgm:presLayoutVars>
      </dgm:prSet>
      <dgm:spPr/>
      <dgm:t>
        <a:bodyPr/>
        <a:lstStyle/>
        <a:p>
          <a:endParaRPr lang="en-US"/>
        </a:p>
      </dgm:t>
    </dgm:pt>
    <dgm:pt modelId="{F360057D-E799-482E-991B-9F913AE55059}" type="pres">
      <dgm:prSet presAssocID="{7CF46C10-D64F-49CC-81CC-C6D8546D0823}" presName="ChildAccentShape" presStyleLbl="trBgShp" presStyleIdx="1" presStyleCnt="2"/>
      <dgm:spPr>
        <a:solidFill>
          <a:schemeClr val="accent1">
            <a:alpha val="25000"/>
          </a:schemeClr>
        </a:solidFill>
      </dgm:spPr>
      <dgm:t>
        <a:bodyPr/>
        <a:lstStyle/>
        <a:p>
          <a:endParaRPr lang="en-US"/>
        </a:p>
      </dgm:t>
    </dgm:pt>
    <dgm:pt modelId="{9BEA9724-7500-4FDC-BEA8-E85745626294}" type="pres">
      <dgm:prSet presAssocID="{7CF46C10-D64F-49CC-81CC-C6D8546D0823}" presName="Image" presStyleLbl="alignImgPlace1" presStyleIdx="0" presStyleCnt="1"/>
      <dgm:spPr>
        <a:blipFill rotWithShape="1">
          <a:blip xmlns:r="http://schemas.openxmlformats.org/officeDocument/2006/relationships" r:embed="rId1"/>
          <a:stretch>
            <a:fillRect/>
          </a:stretch>
        </a:blipFill>
      </dgm:spPr>
    </dgm:pt>
  </dgm:ptLst>
  <dgm:cxnLst>
    <dgm:cxn modelId="{F33BE32F-EF58-439E-AF87-1342B668B71A}" type="presOf" srcId="{3305C5ED-3E97-4CCA-9AAA-2CBFEF4BD1F8}" destId="{036974C9-39FE-4739-B985-5D288E47119E}" srcOrd="0" destOrd="0" presId="urn:microsoft.com/office/officeart/2009/3/layout/SnapshotPictureList"/>
    <dgm:cxn modelId="{8EFD9AF2-7B23-4AE6-96A1-3C893B3A5C28}" type="presOf" srcId="{BB23847E-1663-4139-B71A-CB6EF07F9451}" destId="{06CEBF1E-D549-47CC-B141-7DDE13AB840E}" srcOrd="0" destOrd="0" presId="urn:microsoft.com/office/officeart/2009/3/layout/SnapshotPictureList"/>
    <dgm:cxn modelId="{19AFDC78-1F49-4332-A217-9DEE0D756B25}" srcId="{BB23847E-1663-4139-B71A-CB6EF07F9451}" destId="{7CF46C10-D64F-49CC-81CC-C6D8546D0823}" srcOrd="0" destOrd="0" parTransId="{FEA7437A-3529-4F0E-9002-CEB6256D066D}" sibTransId="{306FE342-4214-4BC3-9379-AC6566891725}"/>
    <dgm:cxn modelId="{DE416BAA-6E03-441A-BC18-C19E233F7DBE}" type="presOf" srcId="{7CF46C10-D64F-49CC-81CC-C6D8546D0823}" destId="{AFF09C61-275F-43F3-8807-C9E5EFBA75B9}" srcOrd="0" destOrd="0" presId="urn:microsoft.com/office/officeart/2009/3/layout/SnapshotPictureList"/>
    <dgm:cxn modelId="{4F0BD9B8-99F4-46D2-9C14-0C29D12561F7}" srcId="{7CF46C10-D64F-49CC-81CC-C6D8546D0823}" destId="{3305C5ED-3E97-4CCA-9AAA-2CBFEF4BD1F8}" srcOrd="0" destOrd="0" parTransId="{F3871846-CC7D-4BAE-9517-705841491376}" sibTransId="{AEE1B15B-D71E-4284-B62C-93A291EF39DD}"/>
    <dgm:cxn modelId="{1D02005C-0C1D-4D65-9551-490D7C088B97}" type="presParOf" srcId="{06CEBF1E-D549-47CC-B141-7DDE13AB840E}" destId="{DB87A739-F1B6-4529-8F71-1B8CDE85D851}" srcOrd="0" destOrd="0" presId="urn:microsoft.com/office/officeart/2009/3/layout/SnapshotPictureList"/>
    <dgm:cxn modelId="{81788DA9-B720-41E4-97A5-0C4E2F7DA7C5}" type="presParOf" srcId="{DB87A739-F1B6-4529-8F71-1B8CDE85D851}" destId="{3315BB2E-87FF-4C05-BDE8-DA6E4AB05A7B}" srcOrd="0" destOrd="0" presId="urn:microsoft.com/office/officeart/2009/3/layout/SnapshotPictureList"/>
    <dgm:cxn modelId="{F3088C3D-AD00-46C0-8356-5B66862A7CAC}" type="presParOf" srcId="{DB87A739-F1B6-4529-8F71-1B8CDE85D851}" destId="{AFF09C61-275F-43F3-8807-C9E5EFBA75B9}" srcOrd="1" destOrd="0" presId="urn:microsoft.com/office/officeart/2009/3/layout/SnapshotPictureList"/>
    <dgm:cxn modelId="{0BD805A4-B7E3-446A-8996-7A44C7C57425}" type="presParOf" srcId="{DB87A739-F1B6-4529-8F71-1B8CDE85D851}" destId="{036974C9-39FE-4739-B985-5D288E47119E}" srcOrd="2" destOrd="0" presId="urn:microsoft.com/office/officeart/2009/3/layout/SnapshotPictureList"/>
    <dgm:cxn modelId="{34D37D17-F64F-4042-B1AF-98B9551780CC}" type="presParOf" srcId="{DB87A739-F1B6-4529-8F71-1B8CDE85D851}" destId="{F360057D-E799-482E-991B-9F913AE55059}" srcOrd="3" destOrd="0" presId="urn:microsoft.com/office/officeart/2009/3/layout/SnapshotPictureList"/>
    <dgm:cxn modelId="{65F7CCD4-0825-451F-92CB-9861E7DC0457}" type="presParOf" srcId="{DB87A739-F1B6-4529-8F71-1B8CDE85D851}" destId="{9BEA9724-7500-4FDC-BEA8-E85745626294}"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8E8990-41B6-493A-B310-14C96883EE8B}" type="doc">
      <dgm:prSet loTypeId="urn:microsoft.com/office/officeart/2005/8/layout/cycle4" loCatId="relationship" qsTypeId="urn:microsoft.com/office/officeart/2005/8/quickstyle/simple3" qsCatId="simple" csTypeId="urn:microsoft.com/office/officeart/2005/8/colors/accent1_2" csCatId="accent1" phldr="1"/>
      <dgm:spPr/>
      <dgm:t>
        <a:bodyPr/>
        <a:lstStyle/>
        <a:p>
          <a:endParaRPr lang="en-US"/>
        </a:p>
      </dgm:t>
    </dgm:pt>
    <dgm:pt modelId="{A0D06739-91C5-491E-98E3-3E43314B37D2}">
      <dgm:prSet phldrT="[Text]"/>
      <dgm:spPr/>
      <dgm:t>
        <a:bodyPr/>
        <a:lstStyle/>
        <a:p>
          <a:r>
            <a:rPr lang="en-US" i="1" u="sng" dirty="0" smtClean="0"/>
            <a:t>Risk assessment</a:t>
          </a:r>
          <a:endParaRPr lang="en-US" i="1" u="sng" dirty="0"/>
        </a:p>
      </dgm:t>
    </dgm:pt>
    <dgm:pt modelId="{36ED8FAC-90BC-4517-97E8-33A4FA489269}" type="parTrans" cxnId="{37B1B1B9-F385-4962-9BFD-273F9316B016}">
      <dgm:prSet/>
      <dgm:spPr/>
      <dgm:t>
        <a:bodyPr/>
        <a:lstStyle/>
        <a:p>
          <a:endParaRPr lang="en-US"/>
        </a:p>
      </dgm:t>
    </dgm:pt>
    <dgm:pt modelId="{BE43BA42-D7C2-418B-8E86-F11D1C83B897}" type="sibTrans" cxnId="{37B1B1B9-F385-4962-9BFD-273F9316B016}">
      <dgm:prSet/>
      <dgm:spPr/>
      <dgm:t>
        <a:bodyPr/>
        <a:lstStyle/>
        <a:p>
          <a:endParaRPr lang="en-US"/>
        </a:p>
      </dgm:t>
    </dgm:pt>
    <dgm:pt modelId="{EA9F7D2B-8CF6-421B-8E1C-593B6E64AE0F}">
      <dgm:prSet phldrT="[Text]" custT="1"/>
      <dgm:spPr/>
      <dgm:t>
        <a:bodyPr/>
        <a:lstStyle/>
        <a:p>
          <a:r>
            <a:rPr lang="en-US" sz="2000" dirty="0" smtClean="0"/>
            <a:t>Identify potential risks and strategies for mitigating risks</a:t>
          </a:r>
          <a:endParaRPr lang="en-US" sz="2000" dirty="0"/>
        </a:p>
      </dgm:t>
    </dgm:pt>
    <dgm:pt modelId="{0247E00D-9F98-4059-B70E-08FB57745E51}" type="parTrans" cxnId="{65BBAD3D-A8D9-419F-B76D-37561E994841}">
      <dgm:prSet/>
      <dgm:spPr/>
      <dgm:t>
        <a:bodyPr/>
        <a:lstStyle/>
        <a:p>
          <a:endParaRPr lang="en-US"/>
        </a:p>
      </dgm:t>
    </dgm:pt>
    <dgm:pt modelId="{4EB847BC-4DC9-4DDC-BB4A-34CCEEE9826F}" type="sibTrans" cxnId="{65BBAD3D-A8D9-419F-B76D-37561E994841}">
      <dgm:prSet/>
      <dgm:spPr/>
      <dgm:t>
        <a:bodyPr/>
        <a:lstStyle/>
        <a:p>
          <a:endParaRPr lang="en-US"/>
        </a:p>
      </dgm:t>
    </dgm:pt>
    <dgm:pt modelId="{71294E37-1650-4B92-AF07-318048E76D00}">
      <dgm:prSet phldrT="[Text]"/>
      <dgm:spPr/>
      <dgm:t>
        <a:bodyPr/>
        <a:lstStyle/>
        <a:p>
          <a:r>
            <a:rPr lang="en-US" i="1" u="sng" dirty="0" smtClean="0"/>
            <a:t>Training and mentoring</a:t>
          </a:r>
          <a:endParaRPr lang="en-US" i="1" u="sng" dirty="0"/>
        </a:p>
      </dgm:t>
    </dgm:pt>
    <dgm:pt modelId="{2BB00F7C-6B9F-4601-9545-4F7401835927}" type="parTrans" cxnId="{CC41FDA6-D429-44A0-A186-B304102A1BE3}">
      <dgm:prSet/>
      <dgm:spPr/>
      <dgm:t>
        <a:bodyPr/>
        <a:lstStyle/>
        <a:p>
          <a:endParaRPr lang="en-US"/>
        </a:p>
      </dgm:t>
    </dgm:pt>
    <dgm:pt modelId="{98701369-349C-4C0F-9363-30A0B49224F1}" type="sibTrans" cxnId="{CC41FDA6-D429-44A0-A186-B304102A1BE3}">
      <dgm:prSet/>
      <dgm:spPr/>
      <dgm:t>
        <a:bodyPr/>
        <a:lstStyle/>
        <a:p>
          <a:endParaRPr lang="en-US"/>
        </a:p>
      </dgm:t>
    </dgm:pt>
    <dgm:pt modelId="{AC52F64C-E676-4213-8B1C-33C902815664}">
      <dgm:prSet phldrT="[Text]" custT="1"/>
      <dgm:spPr/>
      <dgm:t>
        <a:bodyPr/>
        <a:lstStyle/>
        <a:p>
          <a:pPr algn="l"/>
          <a:r>
            <a:rPr lang="en-US" sz="2000" dirty="0" smtClean="0"/>
            <a:t>Peer educators gain capacity and support to serve</a:t>
          </a:r>
          <a:endParaRPr lang="en-US" sz="2000" dirty="0"/>
        </a:p>
      </dgm:t>
    </dgm:pt>
    <dgm:pt modelId="{B9510650-D405-4749-AE3D-FB837E8A84C8}" type="parTrans" cxnId="{D8D1AF01-DF5C-4C81-8820-144EDCCE3F17}">
      <dgm:prSet/>
      <dgm:spPr/>
      <dgm:t>
        <a:bodyPr/>
        <a:lstStyle/>
        <a:p>
          <a:endParaRPr lang="en-US"/>
        </a:p>
      </dgm:t>
    </dgm:pt>
    <dgm:pt modelId="{6AAC89AF-6514-42CC-AA1A-6DE3774BF818}" type="sibTrans" cxnId="{D8D1AF01-DF5C-4C81-8820-144EDCCE3F17}">
      <dgm:prSet/>
      <dgm:spPr/>
      <dgm:t>
        <a:bodyPr/>
        <a:lstStyle/>
        <a:p>
          <a:endParaRPr lang="en-US"/>
        </a:p>
      </dgm:t>
    </dgm:pt>
    <dgm:pt modelId="{2E6591B8-D7CF-4FD7-94AF-90D255144170}">
      <dgm:prSet phldrT="[Text]"/>
      <dgm:spPr/>
      <dgm:t>
        <a:bodyPr/>
        <a:lstStyle/>
        <a:p>
          <a:r>
            <a:rPr lang="en-US" i="1" u="sng" dirty="0" smtClean="0"/>
            <a:t>Partnerships</a:t>
          </a:r>
          <a:endParaRPr lang="en-US" i="1" u="sng" dirty="0"/>
        </a:p>
      </dgm:t>
    </dgm:pt>
    <dgm:pt modelId="{778C0AB7-5ADE-41A9-A30E-47179EC0E939}" type="parTrans" cxnId="{54D2F584-EA37-4463-86FB-3700CA94D0DD}">
      <dgm:prSet/>
      <dgm:spPr/>
      <dgm:t>
        <a:bodyPr/>
        <a:lstStyle/>
        <a:p>
          <a:endParaRPr lang="en-US"/>
        </a:p>
      </dgm:t>
    </dgm:pt>
    <dgm:pt modelId="{B866DAC5-0A2B-458B-B9EA-675F988BE8E9}" type="sibTrans" cxnId="{54D2F584-EA37-4463-86FB-3700CA94D0DD}">
      <dgm:prSet/>
      <dgm:spPr/>
      <dgm:t>
        <a:bodyPr/>
        <a:lstStyle/>
        <a:p>
          <a:endParaRPr lang="en-US"/>
        </a:p>
      </dgm:t>
    </dgm:pt>
    <dgm:pt modelId="{9531691B-37D7-4759-B45E-4E6A117DE363}">
      <dgm:prSet phldrT="[Text]"/>
      <dgm:spPr/>
      <dgm:t>
        <a:bodyPr/>
        <a:lstStyle/>
        <a:p>
          <a:r>
            <a:rPr lang="en-US" i="1" u="sng" dirty="0" smtClean="0"/>
            <a:t>Outreach</a:t>
          </a:r>
          <a:endParaRPr lang="en-US" i="1" u="sng" dirty="0"/>
        </a:p>
      </dgm:t>
    </dgm:pt>
    <dgm:pt modelId="{E7E06DE2-1FF8-4513-9F36-B18870A8CE62}" type="parTrans" cxnId="{C9D50224-26DF-4A77-A23C-86A0A022C964}">
      <dgm:prSet/>
      <dgm:spPr/>
      <dgm:t>
        <a:bodyPr/>
        <a:lstStyle/>
        <a:p>
          <a:endParaRPr lang="en-US"/>
        </a:p>
      </dgm:t>
    </dgm:pt>
    <dgm:pt modelId="{4EF92CD2-3314-441A-9194-0E8312111E5F}" type="sibTrans" cxnId="{C9D50224-26DF-4A77-A23C-86A0A022C964}">
      <dgm:prSet/>
      <dgm:spPr/>
      <dgm:t>
        <a:bodyPr/>
        <a:lstStyle/>
        <a:p>
          <a:endParaRPr lang="en-US"/>
        </a:p>
      </dgm:t>
    </dgm:pt>
    <dgm:pt modelId="{824D080E-3530-4F97-AF19-2BFD28F141E2}">
      <dgm:prSet phldrT="[Text]" custT="1"/>
      <dgm:spPr/>
      <dgm:t>
        <a:bodyPr/>
        <a:lstStyle/>
        <a:p>
          <a:r>
            <a:rPr lang="en-US" sz="2000" dirty="0" smtClean="0"/>
            <a:t>Accurate information and referrals to services</a:t>
          </a:r>
          <a:endParaRPr lang="en-US" sz="1800" dirty="0"/>
        </a:p>
      </dgm:t>
    </dgm:pt>
    <dgm:pt modelId="{09CA8F26-BC98-4D48-89F4-075EDD9F54B2}" type="parTrans" cxnId="{4B340E77-FD1A-4F5E-9C7B-92BD42185D52}">
      <dgm:prSet/>
      <dgm:spPr/>
      <dgm:t>
        <a:bodyPr/>
        <a:lstStyle/>
        <a:p>
          <a:endParaRPr lang="en-US"/>
        </a:p>
      </dgm:t>
    </dgm:pt>
    <dgm:pt modelId="{FB19406C-504F-4275-B438-B531F67083E7}" type="sibTrans" cxnId="{4B340E77-FD1A-4F5E-9C7B-92BD42185D52}">
      <dgm:prSet/>
      <dgm:spPr/>
      <dgm:t>
        <a:bodyPr/>
        <a:lstStyle/>
        <a:p>
          <a:endParaRPr lang="en-US"/>
        </a:p>
      </dgm:t>
    </dgm:pt>
    <dgm:pt modelId="{B93CEF4C-22D3-440F-91D6-F97029A69647}">
      <dgm:prSet phldrT="[Text]" custT="1"/>
      <dgm:spPr/>
      <dgm:t>
        <a:bodyPr/>
        <a:lstStyle/>
        <a:p>
          <a:r>
            <a:rPr lang="en-US" sz="2000" dirty="0" smtClean="0"/>
            <a:t>Community connections to build social support </a:t>
          </a:r>
          <a:endParaRPr lang="en-US" sz="2000" dirty="0"/>
        </a:p>
      </dgm:t>
    </dgm:pt>
    <dgm:pt modelId="{CDE523AA-6C3C-4485-8756-FFBAADC4E1DD}" type="parTrans" cxnId="{4436A8A7-121C-479C-B964-329C6462A6C7}">
      <dgm:prSet/>
      <dgm:spPr/>
    </dgm:pt>
    <dgm:pt modelId="{ACBFD3C8-0DFE-49B5-8CB1-73E5A4C5F95B}" type="sibTrans" cxnId="{4436A8A7-121C-479C-B964-329C6462A6C7}">
      <dgm:prSet/>
      <dgm:spPr/>
    </dgm:pt>
    <dgm:pt modelId="{942864BC-D5C5-44B5-9DA5-877F20FEEDFD}" type="pres">
      <dgm:prSet presAssocID="{D38E8990-41B6-493A-B310-14C96883EE8B}" presName="cycleMatrixDiagram" presStyleCnt="0">
        <dgm:presLayoutVars>
          <dgm:chMax val="1"/>
          <dgm:dir/>
          <dgm:animLvl val="lvl"/>
          <dgm:resizeHandles val="exact"/>
        </dgm:presLayoutVars>
      </dgm:prSet>
      <dgm:spPr/>
      <dgm:t>
        <a:bodyPr/>
        <a:lstStyle/>
        <a:p>
          <a:endParaRPr lang="en-US"/>
        </a:p>
      </dgm:t>
    </dgm:pt>
    <dgm:pt modelId="{A36A6379-88FA-40C3-A4FB-2ECD4D127E74}" type="pres">
      <dgm:prSet presAssocID="{D38E8990-41B6-493A-B310-14C96883EE8B}" presName="children" presStyleCnt="0"/>
      <dgm:spPr/>
    </dgm:pt>
    <dgm:pt modelId="{5EDB34A6-6288-403B-A4A8-0CA2BA6635D6}" type="pres">
      <dgm:prSet presAssocID="{D38E8990-41B6-493A-B310-14C96883EE8B}" presName="child1group" presStyleCnt="0"/>
      <dgm:spPr/>
    </dgm:pt>
    <dgm:pt modelId="{3297FBF4-2759-4ABE-B31E-08AD7BBA977A}" type="pres">
      <dgm:prSet presAssocID="{D38E8990-41B6-493A-B310-14C96883EE8B}" presName="child1" presStyleLbl="bgAcc1" presStyleIdx="0" presStyleCnt="4" custScaleX="120862" custScaleY="69119" custLinFactNeighborX="5293" custLinFactNeighborY="-4411"/>
      <dgm:spPr/>
      <dgm:t>
        <a:bodyPr/>
        <a:lstStyle/>
        <a:p>
          <a:endParaRPr lang="en-US"/>
        </a:p>
      </dgm:t>
    </dgm:pt>
    <dgm:pt modelId="{BA35351F-58E0-4AD0-B4E1-BABBD3E88481}" type="pres">
      <dgm:prSet presAssocID="{D38E8990-41B6-493A-B310-14C96883EE8B}" presName="child1Text" presStyleLbl="bgAcc1" presStyleIdx="0" presStyleCnt="4">
        <dgm:presLayoutVars>
          <dgm:bulletEnabled val="1"/>
        </dgm:presLayoutVars>
      </dgm:prSet>
      <dgm:spPr/>
      <dgm:t>
        <a:bodyPr/>
        <a:lstStyle/>
        <a:p>
          <a:endParaRPr lang="en-US"/>
        </a:p>
      </dgm:t>
    </dgm:pt>
    <dgm:pt modelId="{36B181DA-EEAA-4476-8816-E4AB937D397D}" type="pres">
      <dgm:prSet presAssocID="{D38E8990-41B6-493A-B310-14C96883EE8B}" presName="child2group" presStyleCnt="0"/>
      <dgm:spPr/>
    </dgm:pt>
    <dgm:pt modelId="{92CEED35-363E-4F62-872D-70406FDD7101}" type="pres">
      <dgm:prSet presAssocID="{D38E8990-41B6-493A-B310-14C96883EE8B}" presName="child2" presStyleLbl="bgAcc1" presStyleIdx="1" presStyleCnt="4" custScaleX="120911" custScaleY="70589" custLinFactNeighborX="-4441" custLinFactNeighborY="-3676"/>
      <dgm:spPr/>
      <dgm:t>
        <a:bodyPr/>
        <a:lstStyle/>
        <a:p>
          <a:endParaRPr lang="en-US"/>
        </a:p>
      </dgm:t>
    </dgm:pt>
    <dgm:pt modelId="{B9F05DFD-4B5D-4132-91ED-DE79B4C15FAB}" type="pres">
      <dgm:prSet presAssocID="{D38E8990-41B6-493A-B310-14C96883EE8B}" presName="child2Text" presStyleLbl="bgAcc1" presStyleIdx="1" presStyleCnt="4">
        <dgm:presLayoutVars>
          <dgm:bulletEnabled val="1"/>
        </dgm:presLayoutVars>
      </dgm:prSet>
      <dgm:spPr/>
      <dgm:t>
        <a:bodyPr/>
        <a:lstStyle/>
        <a:p>
          <a:endParaRPr lang="en-US"/>
        </a:p>
      </dgm:t>
    </dgm:pt>
    <dgm:pt modelId="{6A12D764-CD34-43ED-8325-53226EE717A6}" type="pres">
      <dgm:prSet presAssocID="{D38E8990-41B6-493A-B310-14C96883EE8B}" presName="child3group" presStyleCnt="0"/>
      <dgm:spPr/>
    </dgm:pt>
    <dgm:pt modelId="{4FD9ED95-AF81-4557-A3C2-B0BD0C7805ED}" type="pres">
      <dgm:prSet presAssocID="{D38E8990-41B6-493A-B310-14C96883EE8B}" presName="child3" presStyleLbl="bgAcc1" presStyleIdx="2" presStyleCnt="4" custScaleX="123993" custScaleY="66580" custLinFactNeighborX="-4511" custLinFactNeighborY="6084"/>
      <dgm:spPr/>
      <dgm:t>
        <a:bodyPr/>
        <a:lstStyle/>
        <a:p>
          <a:endParaRPr lang="en-US"/>
        </a:p>
      </dgm:t>
    </dgm:pt>
    <dgm:pt modelId="{E3115B47-7DDA-44CF-94CB-B91FA5B4D557}" type="pres">
      <dgm:prSet presAssocID="{D38E8990-41B6-493A-B310-14C96883EE8B}" presName="child3Text" presStyleLbl="bgAcc1" presStyleIdx="2" presStyleCnt="4">
        <dgm:presLayoutVars>
          <dgm:bulletEnabled val="1"/>
        </dgm:presLayoutVars>
      </dgm:prSet>
      <dgm:spPr/>
      <dgm:t>
        <a:bodyPr/>
        <a:lstStyle/>
        <a:p>
          <a:endParaRPr lang="en-US"/>
        </a:p>
      </dgm:t>
    </dgm:pt>
    <dgm:pt modelId="{0C5FDD11-2F8A-4912-A6FF-3BBC6A1D35BA}" type="pres">
      <dgm:prSet presAssocID="{D38E8990-41B6-493A-B310-14C96883EE8B}" presName="child4group" presStyleCnt="0"/>
      <dgm:spPr/>
    </dgm:pt>
    <dgm:pt modelId="{FEB4FCB2-5B50-40C8-86D4-F5273FF26D37}" type="pres">
      <dgm:prSet presAssocID="{D38E8990-41B6-493A-B310-14C96883EE8B}" presName="child4" presStyleLbl="bgAcc1" presStyleIdx="3" presStyleCnt="4" custScaleX="120576" custScaleY="66836" custLinFactNeighborX="2626" custLinFactNeighborY="6212"/>
      <dgm:spPr/>
      <dgm:t>
        <a:bodyPr/>
        <a:lstStyle/>
        <a:p>
          <a:endParaRPr lang="en-US"/>
        </a:p>
      </dgm:t>
    </dgm:pt>
    <dgm:pt modelId="{7F7F3E1B-ECE4-4ACB-9588-756F9EAF2A38}" type="pres">
      <dgm:prSet presAssocID="{D38E8990-41B6-493A-B310-14C96883EE8B}" presName="child4Text" presStyleLbl="bgAcc1" presStyleIdx="3" presStyleCnt="4">
        <dgm:presLayoutVars>
          <dgm:bulletEnabled val="1"/>
        </dgm:presLayoutVars>
      </dgm:prSet>
      <dgm:spPr/>
      <dgm:t>
        <a:bodyPr/>
        <a:lstStyle/>
        <a:p>
          <a:endParaRPr lang="en-US"/>
        </a:p>
      </dgm:t>
    </dgm:pt>
    <dgm:pt modelId="{724F6051-E92F-4B3C-9BB0-BEDA39E302C8}" type="pres">
      <dgm:prSet presAssocID="{D38E8990-41B6-493A-B310-14C96883EE8B}" presName="childPlaceholder" presStyleCnt="0"/>
      <dgm:spPr/>
    </dgm:pt>
    <dgm:pt modelId="{2EEFD8BC-A731-414F-82A6-191D6A256A35}" type="pres">
      <dgm:prSet presAssocID="{D38E8990-41B6-493A-B310-14C96883EE8B}" presName="circle" presStyleCnt="0"/>
      <dgm:spPr/>
    </dgm:pt>
    <dgm:pt modelId="{17B90140-E8A0-41BF-A5DB-96FBFB591048}" type="pres">
      <dgm:prSet presAssocID="{D38E8990-41B6-493A-B310-14C96883EE8B}" presName="quadrant1" presStyleLbl="node1" presStyleIdx="0" presStyleCnt="4">
        <dgm:presLayoutVars>
          <dgm:chMax val="1"/>
          <dgm:bulletEnabled val="1"/>
        </dgm:presLayoutVars>
      </dgm:prSet>
      <dgm:spPr/>
      <dgm:t>
        <a:bodyPr/>
        <a:lstStyle/>
        <a:p>
          <a:endParaRPr lang="en-US"/>
        </a:p>
      </dgm:t>
    </dgm:pt>
    <dgm:pt modelId="{45092A94-3146-4A30-8AA8-A7D467C797BF}" type="pres">
      <dgm:prSet presAssocID="{D38E8990-41B6-493A-B310-14C96883EE8B}" presName="quadrant2" presStyleLbl="node1" presStyleIdx="1" presStyleCnt="4">
        <dgm:presLayoutVars>
          <dgm:chMax val="1"/>
          <dgm:bulletEnabled val="1"/>
        </dgm:presLayoutVars>
      </dgm:prSet>
      <dgm:spPr/>
      <dgm:t>
        <a:bodyPr/>
        <a:lstStyle/>
        <a:p>
          <a:endParaRPr lang="en-US"/>
        </a:p>
      </dgm:t>
    </dgm:pt>
    <dgm:pt modelId="{FE7BF860-20A2-49B6-85A3-DEDAF3FA5273}" type="pres">
      <dgm:prSet presAssocID="{D38E8990-41B6-493A-B310-14C96883EE8B}" presName="quadrant3" presStyleLbl="node1" presStyleIdx="2" presStyleCnt="4">
        <dgm:presLayoutVars>
          <dgm:chMax val="1"/>
          <dgm:bulletEnabled val="1"/>
        </dgm:presLayoutVars>
      </dgm:prSet>
      <dgm:spPr/>
      <dgm:t>
        <a:bodyPr/>
        <a:lstStyle/>
        <a:p>
          <a:endParaRPr lang="en-US"/>
        </a:p>
      </dgm:t>
    </dgm:pt>
    <dgm:pt modelId="{C3D1FF87-3838-4503-B942-482BE95179FC}" type="pres">
      <dgm:prSet presAssocID="{D38E8990-41B6-493A-B310-14C96883EE8B}" presName="quadrant4" presStyleLbl="node1" presStyleIdx="3" presStyleCnt="4">
        <dgm:presLayoutVars>
          <dgm:chMax val="1"/>
          <dgm:bulletEnabled val="1"/>
        </dgm:presLayoutVars>
      </dgm:prSet>
      <dgm:spPr/>
      <dgm:t>
        <a:bodyPr/>
        <a:lstStyle/>
        <a:p>
          <a:endParaRPr lang="en-US"/>
        </a:p>
      </dgm:t>
    </dgm:pt>
    <dgm:pt modelId="{20D5E578-3653-4EA7-9CCA-98CB5E962CC2}" type="pres">
      <dgm:prSet presAssocID="{D38E8990-41B6-493A-B310-14C96883EE8B}" presName="quadrantPlaceholder" presStyleCnt="0"/>
      <dgm:spPr/>
    </dgm:pt>
    <dgm:pt modelId="{6FA885B3-C5E0-4388-ACF8-73B9F9460934}" type="pres">
      <dgm:prSet presAssocID="{D38E8990-41B6-493A-B310-14C96883EE8B}" presName="center1" presStyleLbl="fgShp" presStyleIdx="0" presStyleCnt="2"/>
      <dgm:spPr/>
    </dgm:pt>
    <dgm:pt modelId="{61DFE225-65B6-4C23-8D81-AC372347F641}" type="pres">
      <dgm:prSet presAssocID="{D38E8990-41B6-493A-B310-14C96883EE8B}" presName="center2" presStyleLbl="fgShp" presStyleIdx="1" presStyleCnt="2"/>
      <dgm:spPr/>
    </dgm:pt>
  </dgm:ptLst>
  <dgm:cxnLst>
    <dgm:cxn modelId="{65BBAD3D-A8D9-419F-B76D-37561E994841}" srcId="{A0D06739-91C5-491E-98E3-3E43314B37D2}" destId="{EA9F7D2B-8CF6-421B-8E1C-593B6E64AE0F}" srcOrd="0" destOrd="0" parTransId="{0247E00D-9F98-4059-B70E-08FB57745E51}" sibTransId="{4EB847BC-4DC9-4DDC-BB4A-34CCEEE9826F}"/>
    <dgm:cxn modelId="{26379136-85EE-41FD-B705-51B48884DE47}" type="presOf" srcId="{B93CEF4C-22D3-440F-91D6-F97029A69647}" destId="{E3115B47-7DDA-44CF-94CB-B91FA5B4D557}" srcOrd="1" destOrd="0" presId="urn:microsoft.com/office/officeart/2005/8/layout/cycle4"/>
    <dgm:cxn modelId="{DD5F654A-FC8A-4778-8FD2-1182FF5B52F9}" type="presOf" srcId="{9531691B-37D7-4759-B45E-4E6A117DE363}" destId="{C3D1FF87-3838-4503-B942-482BE95179FC}" srcOrd="0" destOrd="0" presId="urn:microsoft.com/office/officeart/2005/8/layout/cycle4"/>
    <dgm:cxn modelId="{A326AE7E-A07D-4D29-B5B6-391291CEB8AE}" type="presOf" srcId="{AC52F64C-E676-4213-8B1C-33C902815664}" destId="{92CEED35-363E-4F62-872D-70406FDD7101}" srcOrd="0" destOrd="0" presId="urn:microsoft.com/office/officeart/2005/8/layout/cycle4"/>
    <dgm:cxn modelId="{4B340E77-FD1A-4F5E-9C7B-92BD42185D52}" srcId="{9531691B-37D7-4759-B45E-4E6A117DE363}" destId="{824D080E-3530-4F97-AF19-2BFD28F141E2}" srcOrd="0" destOrd="0" parTransId="{09CA8F26-BC98-4D48-89F4-075EDD9F54B2}" sibTransId="{FB19406C-504F-4275-B438-B531F67083E7}"/>
    <dgm:cxn modelId="{4436A8A7-121C-479C-B964-329C6462A6C7}" srcId="{2E6591B8-D7CF-4FD7-94AF-90D255144170}" destId="{B93CEF4C-22D3-440F-91D6-F97029A69647}" srcOrd="0" destOrd="0" parTransId="{CDE523AA-6C3C-4485-8756-FFBAADC4E1DD}" sibTransId="{ACBFD3C8-0DFE-49B5-8CB1-73E5A4C5F95B}"/>
    <dgm:cxn modelId="{E1A0DE81-AA72-4579-B817-8C02B14557E9}" type="presOf" srcId="{71294E37-1650-4B92-AF07-318048E76D00}" destId="{45092A94-3146-4A30-8AA8-A7D467C797BF}" srcOrd="0" destOrd="0" presId="urn:microsoft.com/office/officeart/2005/8/layout/cycle4"/>
    <dgm:cxn modelId="{54D2F584-EA37-4463-86FB-3700CA94D0DD}" srcId="{D38E8990-41B6-493A-B310-14C96883EE8B}" destId="{2E6591B8-D7CF-4FD7-94AF-90D255144170}" srcOrd="2" destOrd="0" parTransId="{778C0AB7-5ADE-41A9-A30E-47179EC0E939}" sibTransId="{B866DAC5-0A2B-458B-B9EA-675F988BE8E9}"/>
    <dgm:cxn modelId="{9F25F3AB-9C54-417B-8457-8945C85560DC}" type="presOf" srcId="{824D080E-3530-4F97-AF19-2BFD28F141E2}" destId="{FEB4FCB2-5B50-40C8-86D4-F5273FF26D37}" srcOrd="0" destOrd="0" presId="urn:microsoft.com/office/officeart/2005/8/layout/cycle4"/>
    <dgm:cxn modelId="{330C9C14-5B94-49BC-9EAB-79142077C85D}" type="presOf" srcId="{EA9F7D2B-8CF6-421B-8E1C-593B6E64AE0F}" destId="{BA35351F-58E0-4AD0-B4E1-BABBD3E88481}" srcOrd="1" destOrd="0" presId="urn:microsoft.com/office/officeart/2005/8/layout/cycle4"/>
    <dgm:cxn modelId="{C9D50224-26DF-4A77-A23C-86A0A022C964}" srcId="{D38E8990-41B6-493A-B310-14C96883EE8B}" destId="{9531691B-37D7-4759-B45E-4E6A117DE363}" srcOrd="3" destOrd="0" parTransId="{E7E06DE2-1FF8-4513-9F36-B18870A8CE62}" sibTransId="{4EF92CD2-3314-441A-9194-0E8312111E5F}"/>
    <dgm:cxn modelId="{1BDD3591-72AB-4EA6-905F-E4CFDEE7A1D4}" type="presOf" srcId="{824D080E-3530-4F97-AF19-2BFD28F141E2}" destId="{7F7F3E1B-ECE4-4ACB-9588-756F9EAF2A38}" srcOrd="1" destOrd="0" presId="urn:microsoft.com/office/officeart/2005/8/layout/cycle4"/>
    <dgm:cxn modelId="{9D8A7856-6C1B-481A-8B23-808E36762FF5}" type="presOf" srcId="{2E6591B8-D7CF-4FD7-94AF-90D255144170}" destId="{FE7BF860-20A2-49B6-85A3-DEDAF3FA5273}" srcOrd="0" destOrd="0" presId="urn:microsoft.com/office/officeart/2005/8/layout/cycle4"/>
    <dgm:cxn modelId="{F61B5C43-D971-4D60-9E00-B1EA118F01B7}" type="presOf" srcId="{B93CEF4C-22D3-440F-91D6-F97029A69647}" destId="{4FD9ED95-AF81-4557-A3C2-B0BD0C7805ED}" srcOrd="0" destOrd="0" presId="urn:microsoft.com/office/officeart/2005/8/layout/cycle4"/>
    <dgm:cxn modelId="{CC41FDA6-D429-44A0-A186-B304102A1BE3}" srcId="{D38E8990-41B6-493A-B310-14C96883EE8B}" destId="{71294E37-1650-4B92-AF07-318048E76D00}" srcOrd="1" destOrd="0" parTransId="{2BB00F7C-6B9F-4601-9545-4F7401835927}" sibTransId="{98701369-349C-4C0F-9363-30A0B49224F1}"/>
    <dgm:cxn modelId="{40229236-426F-4E1F-A7AA-1D3AD531221D}" type="presOf" srcId="{D38E8990-41B6-493A-B310-14C96883EE8B}" destId="{942864BC-D5C5-44B5-9DA5-877F20FEEDFD}" srcOrd="0" destOrd="0" presId="urn:microsoft.com/office/officeart/2005/8/layout/cycle4"/>
    <dgm:cxn modelId="{D8D1AF01-DF5C-4C81-8820-144EDCCE3F17}" srcId="{71294E37-1650-4B92-AF07-318048E76D00}" destId="{AC52F64C-E676-4213-8B1C-33C902815664}" srcOrd="0" destOrd="0" parTransId="{B9510650-D405-4749-AE3D-FB837E8A84C8}" sibTransId="{6AAC89AF-6514-42CC-AA1A-6DE3774BF818}"/>
    <dgm:cxn modelId="{78C7285D-9A65-497A-8B10-F5042FD117DF}" type="presOf" srcId="{A0D06739-91C5-491E-98E3-3E43314B37D2}" destId="{17B90140-E8A0-41BF-A5DB-96FBFB591048}" srcOrd="0" destOrd="0" presId="urn:microsoft.com/office/officeart/2005/8/layout/cycle4"/>
    <dgm:cxn modelId="{9322AFC5-4C7D-4A8E-8492-84447A15CEEF}" type="presOf" srcId="{AC52F64C-E676-4213-8B1C-33C902815664}" destId="{B9F05DFD-4B5D-4132-91ED-DE79B4C15FAB}" srcOrd="1" destOrd="0" presId="urn:microsoft.com/office/officeart/2005/8/layout/cycle4"/>
    <dgm:cxn modelId="{A1812F85-DE12-4F90-97C1-EA4CB64BA086}" type="presOf" srcId="{EA9F7D2B-8CF6-421B-8E1C-593B6E64AE0F}" destId="{3297FBF4-2759-4ABE-B31E-08AD7BBA977A}" srcOrd="0" destOrd="0" presId="urn:microsoft.com/office/officeart/2005/8/layout/cycle4"/>
    <dgm:cxn modelId="{37B1B1B9-F385-4962-9BFD-273F9316B016}" srcId="{D38E8990-41B6-493A-B310-14C96883EE8B}" destId="{A0D06739-91C5-491E-98E3-3E43314B37D2}" srcOrd="0" destOrd="0" parTransId="{36ED8FAC-90BC-4517-97E8-33A4FA489269}" sibTransId="{BE43BA42-D7C2-418B-8E86-F11D1C83B897}"/>
    <dgm:cxn modelId="{D96A16D8-3808-4D2D-B033-E7BBD4A5A629}" type="presParOf" srcId="{942864BC-D5C5-44B5-9DA5-877F20FEEDFD}" destId="{A36A6379-88FA-40C3-A4FB-2ECD4D127E74}" srcOrd="0" destOrd="0" presId="urn:microsoft.com/office/officeart/2005/8/layout/cycle4"/>
    <dgm:cxn modelId="{74CBC3F4-13D7-4E78-9B2F-2C57ED9E440B}" type="presParOf" srcId="{A36A6379-88FA-40C3-A4FB-2ECD4D127E74}" destId="{5EDB34A6-6288-403B-A4A8-0CA2BA6635D6}" srcOrd="0" destOrd="0" presId="urn:microsoft.com/office/officeart/2005/8/layout/cycle4"/>
    <dgm:cxn modelId="{95DF73DE-CD2B-45FA-9E2B-A5C370844AEE}" type="presParOf" srcId="{5EDB34A6-6288-403B-A4A8-0CA2BA6635D6}" destId="{3297FBF4-2759-4ABE-B31E-08AD7BBA977A}" srcOrd="0" destOrd="0" presId="urn:microsoft.com/office/officeart/2005/8/layout/cycle4"/>
    <dgm:cxn modelId="{EE744494-B6F3-488D-B975-1D272822CBA8}" type="presParOf" srcId="{5EDB34A6-6288-403B-A4A8-0CA2BA6635D6}" destId="{BA35351F-58E0-4AD0-B4E1-BABBD3E88481}" srcOrd="1" destOrd="0" presId="urn:microsoft.com/office/officeart/2005/8/layout/cycle4"/>
    <dgm:cxn modelId="{8EEAFE23-9B4B-4DD2-990B-57AC5526C4AA}" type="presParOf" srcId="{A36A6379-88FA-40C3-A4FB-2ECD4D127E74}" destId="{36B181DA-EEAA-4476-8816-E4AB937D397D}" srcOrd="1" destOrd="0" presId="urn:microsoft.com/office/officeart/2005/8/layout/cycle4"/>
    <dgm:cxn modelId="{9519DA37-08EF-4BBA-809E-FDEF3C0516B5}" type="presParOf" srcId="{36B181DA-EEAA-4476-8816-E4AB937D397D}" destId="{92CEED35-363E-4F62-872D-70406FDD7101}" srcOrd="0" destOrd="0" presId="urn:microsoft.com/office/officeart/2005/8/layout/cycle4"/>
    <dgm:cxn modelId="{076740B9-A7FE-4085-B77D-3C9B5E686505}" type="presParOf" srcId="{36B181DA-EEAA-4476-8816-E4AB937D397D}" destId="{B9F05DFD-4B5D-4132-91ED-DE79B4C15FAB}" srcOrd="1" destOrd="0" presId="urn:microsoft.com/office/officeart/2005/8/layout/cycle4"/>
    <dgm:cxn modelId="{DE272D05-C1FF-4C97-BCCC-88F59A7A099F}" type="presParOf" srcId="{A36A6379-88FA-40C3-A4FB-2ECD4D127E74}" destId="{6A12D764-CD34-43ED-8325-53226EE717A6}" srcOrd="2" destOrd="0" presId="urn:microsoft.com/office/officeart/2005/8/layout/cycle4"/>
    <dgm:cxn modelId="{951E8585-FDBE-4533-B6F3-42B8F568D745}" type="presParOf" srcId="{6A12D764-CD34-43ED-8325-53226EE717A6}" destId="{4FD9ED95-AF81-4557-A3C2-B0BD0C7805ED}" srcOrd="0" destOrd="0" presId="urn:microsoft.com/office/officeart/2005/8/layout/cycle4"/>
    <dgm:cxn modelId="{F6DEDA5D-9A52-4E92-8446-F6CA9347AA5F}" type="presParOf" srcId="{6A12D764-CD34-43ED-8325-53226EE717A6}" destId="{E3115B47-7DDA-44CF-94CB-B91FA5B4D557}" srcOrd="1" destOrd="0" presId="urn:microsoft.com/office/officeart/2005/8/layout/cycle4"/>
    <dgm:cxn modelId="{D598185B-A416-4812-A779-7991E86D09DB}" type="presParOf" srcId="{A36A6379-88FA-40C3-A4FB-2ECD4D127E74}" destId="{0C5FDD11-2F8A-4912-A6FF-3BBC6A1D35BA}" srcOrd="3" destOrd="0" presId="urn:microsoft.com/office/officeart/2005/8/layout/cycle4"/>
    <dgm:cxn modelId="{A19E576D-493E-452B-AB00-35684F42E624}" type="presParOf" srcId="{0C5FDD11-2F8A-4912-A6FF-3BBC6A1D35BA}" destId="{FEB4FCB2-5B50-40C8-86D4-F5273FF26D37}" srcOrd="0" destOrd="0" presId="urn:microsoft.com/office/officeart/2005/8/layout/cycle4"/>
    <dgm:cxn modelId="{D818065A-6B4A-4548-B8FC-D8A3FE2B6697}" type="presParOf" srcId="{0C5FDD11-2F8A-4912-A6FF-3BBC6A1D35BA}" destId="{7F7F3E1B-ECE4-4ACB-9588-756F9EAF2A38}" srcOrd="1" destOrd="0" presId="urn:microsoft.com/office/officeart/2005/8/layout/cycle4"/>
    <dgm:cxn modelId="{528601B3-59C6-4544-A898-2025BCD5FBE0}" type="presParOf" srcId="{A36A6379-88FA-40C3-A4FB-2ECD4D127E74}" destId="{724F6051-E92F-4B3C-9BB0-BEDA39E302C8}" srcOrd="4" destOrd="0" presId="urn:microsoft.com/office/officeart/2005/8/layout/cycle4"/>
    <dgm:cxn modelId="{26493504-8AF0-4B10-A931-AEB3D0F821FE}" type="presParOf" srcId="{942864BC-D5C5-44B5-9DA5-877F20FEEDFD}" destId="{2EEFD8BC-A731-414F-82A6-191D6A256A35}" srcOrd="1" destOrd="0" presId="urn:microsoft.com/office/officeart/2005/8/layout/cycle4"/>
    <dgm:cxn modelId="{394A622E-87DC-4D11-862F-1863BE2D6706}" type="presParOf" srcId="{2EEFD8BC-A731-414F-82A6-191D6A256A35}" destId="{17B90140-E8A0-41BF-A5DB-96FBFB591048}" srcOrd="0" destOrd="0" presId="urn:microsoft.com/office/officeart/2005/8/layout/cycle4"/>
    <dgm:cxn modelId="{4FE217F8-9CDD-4F36-9F37-8C05F98B7C5C}" type="presParOf" srcId="{2EEFD8BC-A731-414F-82A6-191D6A256A35}" destId="{45092A94-3146-4A30-8AA8-A7D467C797BF}" srcOrd="1" destOrd="0" presId="urn:microsoft.com/office/officeart/2005/8/layout/cycle4"/>
    <dgm:cxn modelId="{F004300C-3D71-4F28-B1FC-71E5F8FA0D00}" type="presParOf" srcId="{2EEFD8BC-A731-414F-82A6-191D6A256A35}" destId="{FE7BF860-20A2-49B6-85A3-DEDAF3FA5273}" srcOrd="2" destOrd="0" presId="urn:microsoft.com/office/officeart/2005/8/layout/cycle4"/>
    <dgm:cxn modelId="{45A95BB3-E99D-4A3E-B8AD-B1EF39BC772B}" type="presParOf" srcId="{2EEFD8BC-A731-414F-82A6-191D6A256A35}" destId="{C3D1FF87-3838-4503-B942-482BE95179FC}" srcOrd="3" destOrd="0" presId="urn:microsoft.com/office/officeart/2005/8/layout/cycle4"/>
    <dgm:cxn modelId="{CB1509E3-593D-4C17-A74A-62F1CE7A8419}" type="presParOf" srcId="{2EEFD8BC-A731-414F-82A6-191D6A256A35}" destId="{20D5E578-3653-4EA7-9CCA-98CB5E962CC2}" srcOrd="4" destOrd="0" presId="urn:microsoft.com/office/officeart/2005/8/layout/cycle4"/>
    <dgm:cxn modelId="{C3EFC253-B31E-47E5-8F39-DBDC40CB0624}" type="presParOf" srcId="{942864BC-D5C5-44B5-9DA5-877F20FEEDFD}" destId="{6FA885B3-C5E0-4388-ACF8-73B9F9460934}" srcOrd="2" destOrd="0" presId="urn:microsoft.com/office/officeart/2005/8/layout/cycle4"/>
    <dgm:cxn modelId="{BBA2EF2C-1FC2-4982-BE3D-8FE0D2FFCE6B}" type="presParOf" srcId="{942864BC-D5C5-44B5-9DA5-877F20FEEDFD}" destId="{61DFE225-65B6-4C23-8D81-AC372347F64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E1F6DD-3089-4085-8ED1-F8241B60A69F}"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4B6D263-9BE1-4927-B6D3-ECA2249D04A2}">
      <dgm:prSet phldrT="[Text]" custT="1"/>
      <dgm:spPr/>
      <dgm:t>
        <a:bodyPr/>
        <a:lstStyle/>
        <a:p>
          <a:r>
            <a:rPr lang="en-US" sz="2400" b="1" dirty="0" smtClean="0"/>
            <a:t>Overview</a:t>
          </a:r>
          <a:endParaRPr lang="en-US" sz="2400" b="1" dirty="0"/>
        </a:p>
      </dgm:t>
    </dgm:pt>
    <dgm:pt modelId="{A6332671-055C-4B2D-B962-0AC19C1DDC17}" type="parTrans" cxnId="{B3031ABA-32B9-40AC-9B37-1870645CBB06}">
      <dgm:prSet/>
      <dgm:spPr/>
      <dgm:t>
        <a:bodyPr/>
        <a:lstStyle/>
        <a:p>
          <a:endParaRPr lang="en-US"/>
        </a:p>
      </dgm:t>
    </dgm:pt>
    <dgm:pt modelId="{E0A0CACC-5385-46B7-8972-130D3D09291A}" type="sibTrans" cxnId="{B3031ABA-32B9-40AC-9B37-1870645CBB06}">
      <dgm:prSet/>
      <dgm:spPr/>
      <dgm:t>
        <a:bodyPr/>
        <a:lstStyle/>
        <a:p>
          <a:endParaRPr lang="en-US"/>
        </a:p>
      </dgm:t>
    </dgm:pt>
    <dgm:pt modelId="{386EDF9B-EAAE-46DF-B1D8-CE013B012B1D}">
      <dgm:prSet phldrT="[Text]" custT="1"/>
      <dgm:spPr/>
      <dgm:t>
        <a:bodyPr/>
        <a:lstStyle/>
        <a:p>
          <a:r>
            <a:rPr lang="en-US" sz="2200" i="1" u="sng" dirty="0" smtClean="0"/>
            <a:t>Emotional, physical and logistical support </a:t>
          </a:r>
          <a:r>
            <a:rPr lang="en-US" sz="2200" dirty="0" smtClean="0"/>
            <a:t>to women during their abortion experiences </a:t>
          </a:r>
          <a:endParaRPr lang="en-US" sz="2200" dirty="0"/>
        </a:p>
      </dgm:t>
    </dgm:pt>
    <dgm:pt modelId="{CBBCBE48-6F28-4E70-8D63-E4BD5BF13491}" type="parTrans" cxnId="{C7DA1A5A-6F50-4754-A727-0071C771209F}">
      <dgm:prSet/>
      <dgm:spPr/>
      <dgm:t>
        <a:bodyPr/>
        <a:lstStyle/>
        <a:p>
          <a:endParaRPr lang="en-US"/>
        </a:p>
      </dgm:t>
    </dgm:pt>
    <dgm:pt modelId="{59C9DE86-4673-4E09-9281-6DD4B718A0FB}" type="sibTrans" cxnId="{C7DA1A5A-6F50-4754-A727-0071C771209F}">
      <dgm:prSet/>
      <dgm:spPr/>
      <dgm:t>
        <a:bodyPr/>
        <a:lstStyle/>
        <a:p>
          <a:endParaRPr lang="en-US"/>
        </a:p>
      </dgm:t>
    </dgm:pt>
    <dgm:pt modelId="{45D13C22-F987-4640-BB94-8FE9F9154936}" type="pres">
      <dgm:prSet presAssocID="{0BE1F6DD-3089-4085-8ED1-F8241B60A69F}" presName="Name0" presStyleCnt="0">
        <dgm:presLayoutVars>
          <dgm:chMax/>
          <dgm:chPref/>
          <dgm:dir/>
          <dgm:animLvl val="lvl"/>
        </dgm:presLayoutVars>
      </dgm:prSet>
      <dgm:spPr/>
      <dgm:t>
        <a:bodyPr/>
        <a:lstStyle/>
        <a:p>
          <a:endParaRPr lang="en-US"/>
        </a:p>
      </dgm:t>
    </dgm:pt>
    <dgm:pt modelId="{80D1DA2F-9804-4C94-A979-0D96CBD70D97}" type="pres">
      <dgm:prSet presAssocID="{24B6D263-9BE1-4927-B6D3-ECA2249D04A2}" presName="composite" presStyleCnt="0"/>
      <dgm:spPr/>
    </dgm:pt>
    <dgm:pt modelId="{FAD4916B-2F56-4029-B2E1-64858F1BCA97}" type="pres">
      <dgm:prSet presAssocID="{24B6D263-9BE1-4927-B6D3-ECA2249D04A2}" presName="ParentAccentShape" presStyleLbl="trBgShp" presStyleIdx="0" presStyleCnt="2"/>
      <dgm:spPr>
        <a:solidFill>
          <a:schemeClr val="accent1">
            <a:alpha val="25000"/>
          </a:schemeClr>
        </a:solidFill>
      </dgm:spPr>
      <dgm:t>
        <a:bodyPr/>
        <a:lstStyle/>
        <a:p>
          <a:endParaRPr lang="en-US"/>
        </a:p>
      </dgm:t>
    </dgm:pt>
    <dgm:pt modelId="{A7BD5173-387A-4942-B1BC-46B87B1FA8AC}" type="pres">
      <dgm:prSet presAssocID="{24B6D263-9BE1-4927-B6D3-ECA2249D04A2}" presName="ParentText" presStyleLbl="revTx" presStyleIdx="0" presStyleCnt="2">
        <dgm:presLayoutVars>
          <dgm:chMax val="1"/>
          <dgm:chPref val="1"/>
          <dgm:bulletEnabled val="1"/>
        </dgm:presLayoutVars>
      </dgm:prSet>
      <dgm:spPr/>
      <dgm:t>
        <a:bodyPr/>
        <a:lstStyle/>
        <a:p>
          <a:endParaRPr lang="en-US"/>
        </a:p>
      </dgm:t>
    </dgm:pt>
    <dgm:pt modelId="{1B56965D-D40B-4E5F-87E8-55EAD0591FCB}" type="pres">
      <dgm:prSet presAssocID="{24B6D263-9BE1-4927-B6D3-ECA2249D04A2}" presName="ChildText" presStyleLbl="revTx" presStyleIdx="1" presStyleCnt="2">
        <dgm:presLayoutVars>
          <dgm:chMax val="0"/>
          <dgm:chPref val="0"/>
        </dgm:presLayoutVars>
      </dgm:prSet>
      <dgm:spPr/>
      <dgm:t>
        <a:bodyPr/>
        <a:lstStyle/>
        <a:p>
          <a:endParaRPr lang="en-US"/>
        </a:p>
      </dgm:t>
    </dgm:pt>
    <dgm:pt modelId="{BB106DD9-E6EB-4BF9-8825-C3826BAF3F35}" type="pres">
      <dgm:prSet presAssocID="{24B6D263-9BE1-4927-B6D3-ECA2249D04A2}" presName="ChildAccentShape" presStyleLbl="trBgShp" presStyleIdx="1" presStyleCnt="2"/>
      <dgm:spPr>
        <a:solidFill>
          <a:schemeClr val="accent1">
            <a:alpha val="25000"/>
          </a:schemeClr>
        </a:solidFill>
      </dgm:spPr>
      <dgm:t>
        <a:bodyPr/>
        <a:lstStyle/>
        <a:p>
          <a:endParaRPr lang="en-US"/>
        </a:p>
      </dgm:t>
    </dgm:pt>
    <dgm:pt modelId="{84C34815-F558-4FAF-B399-D0989F97268B}" type="pres">
      <dgm:prSet presAssocID="{24B6D263-9BE1-4927-B6D3-ECA2249D04A2}" presName="Image" presStyleLbl="alignImgPlace1" presStyleIdx="0" presStyleCnt="1"/>
      <dgm:spPr>
        <a:blipFill rotWithShape="1">
          <a:blip xmlns:r="http://schemas.openxmlformats.org/officeDocument/2006/relationships" r:embed="rId1"/>
          <a:stretch>
            <a:fillRect/>
          </a:stretch>
        </a:blipFill>
      </dgm:spPr>
    </dgm:pt>
  </dgm:ptLst>
  <dgm:cxnLst>
    <dgm:cxn modelId="{9E35059A-09B2-43DA-ABF5-1E1B7B1E2B24}" type="presOf" srcId="{386EDF9B-EAAE-46DF-B1D8-CE013B012B1D}" destId="{1B56965D-D40B-4E5F-87E8-55EAD0591FCB}" srcOrd="0" destOrd="0" presId="urn:microsoft.com/office/officeart/2009/3/layout/SnapshotPictureList"/>
    <dgm:cxn modelId="{9CEB4664-EF4B-492B-B4E7-A22DEB3DDCE2}" type="presOf" srcId="{0BE1F6DD-3089-4085-8ED1-F8241B60A69F}" destId="{45D13C22-F987-4640-BB94-8FE9F9154936}" srcOrd="0" destOrd="0" presId="urn:microsoft.com/office/officeart/2009/3/layout/SnapshotPictureList"/>
    <dgm:cxn modelId="{D9D46F0C-6B67-4409-AF0B-4AC5249BD93B}" type="presOf" srcId="{24B6D263-9BE1-4927-B6D3-ECA2249D04A2}" destId="{A7BD5173-387A-4942-B1BC-46B87B1FA8AC}" srcOrd="0" destOrd="0" presId="urn:microsoft.com/office/officeart/2009/3/layout/SnapshotPictureList"/>
    <dgm:cxn modelId="{C7DA1A5A-6F50-4754-A727-0071C771209F}" srcId="{24B6D263-9BE1-4927-B6D3-ECA2249D04A2}" destId="{386EDF9B-EAAE-46DF-B1D8-CE013B012B1D}" srcOrd="0" destOrd="0" parTransId="{CBBCBE48-6F28-4E70-8D63-E4BD5BF13491}" sibTransId="{59C9DE86-4673-4E09-9281-6DD4B718A0FB}"/>
    <dgm:cxn modelId="{B3031ABA-32B9-40AC-9B37-1870645CBB06}" srcId="{0BE1F6DD-3089-4085-8ED1-F8241B60A69F}" destId="{24B6D263-9BE1-4927-B6D3-ECA2249D04A2}" srcOrd="0" destOrd="0" parTransId="{A6332671-055C-4B2D-B962-0AC19C1DDC17}" sibTransId="{E0A0CACC-5385-46B7-8972-130D3D09291A}"/>
    <dgm:cxn modelId="{E5C7EAEF-FCFC-4176-B3E7-862B4C52DC48}" type="presParOf" srcId="{45D13C22-F987-4640-BB94-8FE9F9154936}" destId="{80D1DA2F-9804-4C94-A979-0D96CBD70D97}" srcOrd="0" destOrd="0" presId="urn:microsoft.com/office/officeart/2009/3/layout/SnapshotPictureList"/>
    <dgm:cxn modelId="{AC14FAB8-4E8D-4750-A6AB-209A59F5EDF1}" type="presParOf" srcId="{80D1DA2F-9804-4C94-A979-0D96CBD70D97}" destId="{FAD4916B-2F56-4029-B2E1-64858F1BCA97}" srcOrd="0" destOrd="0" presId="urn:microsoft.com/office/officeart/2009/3/layout/SnapshotPictureList"/>
    <dgm:cxn modelId="{3934F4CC-8667-458A-AD46-EB1ED1A10F0A}" type="presParOf" srcId="{80D1DA2F-9804-4C94-A979-0D96CBD70D97}" destId="{A7BD5173-387A-4942-B1BC-46B87B1FA8AC}" srcOrd="1" destOrd="0" presId="urn:microsoft.com/office/officeart/2009/3/layout/SnapshotPictureList"/>
    <dgm:cxn modelId="{FDF1DEDF-02DE-4881-9C70-862A5FF60D57}" type="presParOf" srcId="{80D1DA2F-9804-4C94-A979-0D96CBD70D97}" destId="{1B56965D-D40B-4E5F-87E8-55EAD0591FCB}" srcOrd="2" destOrd="0" presId="urn:microsoft.com/office/officeart/2009/3/layout/SnapshotPictureList"/>
    <dgm:cxn modelId="{A7A57886-2743-4AD7-83FD-628AABF48F1C}" type="presParOf" srcId="{80D1DA2F-9804-4C94-A979-0D96CBD70D97}" destId="{BB106DD9-E6EB-4BF9-8825-C3826BAF3F35}" srcOrd="3" destOrd="0" presId="urn:microsoft.com/office/officeart/2009/3/layout/SnapshotPictureList"/>
    <dgm:cxn modelId="{B145FEAC-3F91-476C-A608-1B64397A3E0D}" type="presParOf" srcId="{80D1DA2F-9804-4C94-A979-0D96CBD70D97}" destId="{84C34815-F558-4FAF-B399-D0989F97268B}"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7013AD-9A69-43C2-A890-0C6184652A3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29019BE6-4557-4A99-BE1D-B06673563207}">
      <dgm:prSet phldrT="[Text]" custT="1"/>
      <dgm:spPr/>
      <dgm:t>
        <a:bodyPr/>
        <a:lstStyle/>
        <a:p>
          <a:r>
            <a:rPr lang="en-US" sz="2400" dirty="0" smtClean="0"/>
            <a:t>Making referrals and scheduling appointments with providers of safe services</a:t>
          </a:r>
          <a:endParaRPr lang="en-US" sz="2400" dirty="0"/>
        </a:p>
      </dgm:t>
    </dgm:pt>
    <dgm:pt modelId="{16A9F92B-253A-478F-A80C-DB28B7DC8073}" type="parTrans" cxnId="{0DD78AC2-DCF8-4C9F-AA4F-0A887E549B6F}">
      <dgm:prSet/>
      <dgm:spPr/>
      <dgm:t>
        <a:bodyPr/>
        <a:lstStyle/>
        <a:p>
          <a:endParaRPr lang="en-US"/>
        </a:p>
      </dgm:t>
    </dgm:pt>
    <dgm:pt modelId="{EC488F89-76A2-46D7-9D78-9E723B9CDFA6}" type="sibTrans" cxnId="{0DD78AC2-DCF8-4C9F-AA4F-0A887E549B6F}">
      <dgm:prSet/>
      <dgm:spPr/>
      <dgm:t>
        <a:bodyPr/>
        <a:lstStyle/>
        <a:p>
          <a:endParaRPr lang="en-US"/>
        </a:p>
      </dgm:t>
    </dgm:pt>
    <dgm:pt modelId="{4D173093-8123-4B51-8820-69294E709E7D}">
      <dgm:prSet phldrT="[Text]" custT="1"/>
      <dgm:spPr/>
      <dgm:t>
        <a:bodyPr/>
        <a:lstStyle/>
        <a:p>
          <a:r>
            <a:rPr lang="en-US" sz="2400" dirty="0" smtClean="0"/>
            <a:t>Helping the woman access misoprostol for abortion </a:t>
          </a:r>
          <a:endParaRPr lang="en-US" sz="2400" dirty="0"/>
        </a:p>
      </dgm:t>
    </dgm:pt>
    <dgm:pt modelId="{9933C9CB-3D48-419E-AB83-291DF2C73D03}" type="parTrans" cxnId="{E1796EDC-649F-4777-890D-9517A3A6A494}">
      <dgm:prSet/>
      <dgm:spPr/>
      <dgm:t>
        <a:bodyPr/>
        <a:lstStyle/>
        <a:p>
          <a:endParaRPr lang="en-US"/>
        </a:p>
      </dgm:t>
    </dgm:pt>
    <dgm:pt modelId="{516DFF12-BF34-40DB-BF54-F81EAF842FA6}" type="sibTrans" cxnId="{E1796EDC-649F-4777-890D-9517A3A6A494}">
      <dgm:prSet/>
      <dgm:spPr/>
      <dgm:t>
        <a:bodyPr/>
        <a:lstStyle/>
        <a:p>
          <a:endParaRPr lang="en-US"/>
        </a:p>
      </dgm:t>
    </dgm:pt>
    <dgm:pt modelId="{812FFEC5-E9EF-491A-96A3-BE1B18C98ED3}" type="pres">
      <dgm:prSet presAssocID="{957013AD-9A69-43C2-A890-0C6184652A32}" presName="Name0" presStyleCnt="0">
        <dgm:presLayoutVars>
          <dgm:dir/>
          <dgm:resizeHandles val="exact"/>
        </dgm:presLayoutVars>
      </dgm:prSet>
      <dgm:spPr/>
      <dgm:t>
        <a:bodyPr/>
        <a:lstStyle/>
        <a:p>
          <a:endParaRPr lang="en-US"/>
        </a:p>
      </dgm:t>
    </dgm:pt>
    <dgm:pt modelId="{EAB4B41B-5782-4A24-ACF1-69CCEE846664}" type="pres">
      <dgm:prSet presAssocID="{29019BE6-4557-4A99-BE1D-B06673563207}" presName="composite" presStyleCnt="0"/>
      <dgm:spPr/>
    </dgm:pt>
    <dgm:pt modelId="{73B74CD3-7116-490B-8F97-0763A55A0B77}" type="pres">
      <dgm:prSet presAssocID="{29019BE6-4557-4A99-BE1D-B06673563207}" presName="rect1" presStyleLbl="trAlignAcc1" presStyleIdx="0" presStyleCnt="2" custScaleX="88204" custLinFactNeighborX="14214" custLinFactNeighborY="-370">
        <dgm:presLayoutVars>
          <dgm:bulletEnabled val="1"/>
        </dgm:presLayoutVars>
      </dgm:prSet>
      <dgm:spPr/>
      <dgm:t>
        <a:bodyPr/>
        <a:lstStyle/>
        <a:p>
          <a:endParaRPr lang="en-US"/>
        </a:p>
      </dgm:t>
    </dgm:pt>
    <dgm:pt modelId="{DF83C5C0-E2FD-497C-8D74-664298001016}" type="pres">
      <dgm:prSet presAssocID="{29019BE6-4557-4A99-BE1D-B06673563207}" presName="rect2" presStyleLbl="fgImgPlace1" presStyleIdx="0" presStyleCnt="2" custScaleX="218665" custScaleY="102331"/>
      <dgm:spPr>
        <a:blipFill rotWithShape="1">
          <a:blip xmlns:r="http://schemas.openxmlformats.org/officeDocument/2006/relationships" r:embed="rId1"/>
          <a:stretch>
            <a:fillRect/>
          </a:stretch>
        </a:blipFill>
      </dgm:spPr>
    </dgm:pt>
    <dgm:pt modelId="{E3C00094-DAC7-42E1-BDED-84343D5BDF45}" type="pres">
      <dgm:prSet presAssocID="{EC488F89-76A2-46D7-9D78-9E723B9CDFA6}" presName="sibTrans" presStyleCnt="0"/>
      <dgm:spPr/>
    </dgm:pt>
    <dgm:pt modelId="{0EF70EA1-BC27-496C-B498-8F592A71B5B6}" type="pres">
      <dgm:prSet presAssocID="{4D173093-8123-4B51-8820-69294E709E7D}" presName="composite" presStyleCnt="0"/>
      <dgm:spPr/>
    </dgm:pt>
    <dgm:pt modelId="{48250568-5DE2-4533-B775-BE663972C932}" type="pres">
      <dgm:prSet presAssocID="{4D173093-8123-4B51-8820-69294E709E7D}" presName="rect1" presStyleLbl="trAlignAcc1" presStyleIdx="1" presStyleCnt="2" custScaleX="87624" custLinFactNeighborX="12981" custLinFactNeighborY="2298">
        <dgm:presLayoutVars>
          <dgm:bulletEnabled val="1"/>
        </dgm:presLayoutVars>
      </dgm:prSet>
      <dgm:spPr/>
      <dgm:t>
        <a:bodyPr/>
        <a:lstStyle/>
        <a:p>
          <a:endParaRPr lang="en-US"/>
        </a:p>
      </dgm:t>
    </dgm:pt>
    <dgm:pt modelId="{334D265A-B772-4ADA-88D1-454082EBE2DA}" type="pres">
      <dgm:prSet presAssocID="{4D173093-8123-4B51-8820-69294E709E7D}" presName="rect2" presStyleLbl="fgImgPlace1" presStyleIdx="1" presStyleCnt="2" custScaleX="216865"/>
      <dgm:spPr>
        <a:blipFill rotWithShape="1">
          <a:blip xmlns:r="http://schemas.openxmlformats.org/officeDocument/2006/relationships" r:embed="rId2"/>
          <a:stretch>
            <a:fillRect/>
          </a:stretch>
        </a:blipFill>
      </dgm:spPr>
    </dgm:pt>
  </dgm:ptLst>
  <dgm:cxnLst>
    <dgm:cxn modelId="{E1796EDC-649F-4777-890D-9517A3A6A494}" srcId="{957013AD-9A69-43C2-A890-0C6184652A32}" destId="{4D173093-8123-4B51-8820-69294E709E7D}" srcOrd="1" destOrd="0" parTransId="{9933C9CB-3D48-419E-AB83-291DF2C73D03}" sibTransId="{516DFF12-BF34-40DB-BF54-F81EAF842FA6}"/>
    <dgm:cxn modelId="{0DD78AC2-DCF8-4C9F-AA4F-0A887E549B6F}" srcId="{957013AD-9A69-43C2-A890-0C6184652A32}" destId="{29019BE6-4557-4A99-BE1D-B06673563207}" srcOrd="0" destOrd="0" parTransId="{16A9F92B-253A-478F-A80C-DB28B7DC8073}" sibTransId="{EC488F89-76A2-46D7-9D78-9E723B9CDFA6}"/>
    <dgm:cxn modelId="{0D6B7DE4-AFBB-48F2-AFE8-B2349FD19CEE}" type="presOf" srcId="{29019BE6-4557-4A99-BE1D-B06673563207}" destId="{73B74CD3-7116-490B-8F97-0763A55A0B77}" srcOrd="0" destOrd="0" presId="urn:microsoft.com/office/officeart/2008/layout/PictureStrips"/>
    <dgm:cxn modelId="{BBCEDF2A-71F9-475F-BCE8-0EE30486E926}" type="presOf" srcId="{957013AD-9A69-43C2-A890-0C6184652A32}" destId="{812FFEC5-E9EF-491A-96A3-BE1B18C98ED3}" srcOrd="0" destOrd="0" presId="urn:microsoft.com/office/officeart/2008/layout/PictureStrips"/>
    <dgm:cxn modelId="{AC80B918-09BD-4AD6-ACC7-E6DFB1D4452E}" type="presOf" srcId="{4D173093-8123-4B51-8820-69294E709E7D}" destId="{48250568-5DE2-4533-B775-BE663972C932}" srcOrd="0" destOrd="0" presId="urn:microsoft.com/office/officeart/2008/layout/PictureStrips"/>
    <dgm:cxn modelId="{A6DF0236-88F9-49CC-943B-73977CA02904}" type="presParOf" srcId="{812FFEC5-E9EF-491A-96A3-BE1B18C98ED3}" destId="{EAB4B41B-5782-4A24-ACF1-69CCEE846664}" srcOrd="0" destOrd="0" presId="urn:microsoft.com/office/officeart/2008/layout/PictureStrips"/>
    <dgm:cxn modelId="{CC3B682C-DD27-4C90-A10D-E50071D07525}" type="presParOf" srcId="{EAB4B41B-5782-4A24-ACF1-69CCEE846664}" destId="{73B74CD3-7116-490B-8F97-0763A55A0B77}" srcOrd="0" destOrd="0" presId="urn:microsoft.com/office/officeart/2008/layout/PictureStrips"/>
    <dgm:cxn modelId="{53926FC2-1874-49E4-9C0C-4A1DFE7BC2D7}" type="presParOf" srcId="{EAB4B41B-5782-4A24-ACF1-69CCEE846664}" destId="{DF83C5C0-E2FD-497C-8D74-664298001016}" srcOrd="1" destOrd="0" presId="urn:microsoft.com/office/officeart/2008/layout/PictureStrips"/>
    <dgm:cxn modelId="{66C86AE1-761B-4B19-B768-B6557D7EB1EE}" type="presParOf" srcId="{812FFEC5-E9EF-491A-96A3-BE1B18C98ED3}" destId="{E3C00094-DAC7-42E1-BDED-84343D5BDF45}" srcOrd="1" destOrd="0" presId="urn:microsoft.com/office/officeart/2008/layout/PictureStrips"/>
    <dgm:cxn modelId="{CBE491AE-A30D-452D-A00A-F913DEBF46B1}" type="presParOf" srcId="{812FFEC5-E9EF-491A-96A3-BE1B18C98ED3}" destId="{0EF70EA1-BC27-496C-B498-8F592A71B5B6}" srcOrd="2" destOrd="0" presId="urn:microsoft.com/office/officeart/2008/layout/PictureStrips"/>
    <dgm:cxn modelId="{F572A01D-CA17-4015-BACF-B1F94346A4A6}" type="presParOf" srcId="{0EF70EA1-BC27-496C-B498-8F592A71B5B6}" destId="{48250568-5DE2-4533-B775-BE663972C932}" srcOrd="0" destOrd="0" presId="urn:microsoft.com/office/officeart/2008/layout/PictureStrips"/>
    <dgm:cxn modelId="{D96D0C41-1653-448B-8D31-FAF472EEF1A0}" type="presParOf" srcId="{0EF70EA1-BC27-496C-B498-8F592A71B5B6}" destId="{334D265A-B772-4ADA-88D1-454082EBE2D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A311D1-7CAB-48B9-B024-642CCF784447}" type="doc">
      <dgm:prSet loTypeId="urn:microsoft.com/office/officeart/2008/layout/PictureStrips" loCatId="picture" qsTypeId="urn:microsoft.com/office/officeart/2005/8/quickstyle/simple3" qsCatId="simple" csTypeId="urn:microsoft.com/office/officeart/2005/8/colors/accent1_2" csCatId="accent1" phldr="1"/>
      <dgm:spPr/>
      <dgm:t>
        <a:bodyPr/>
        <a:lstStyle/>
        <a:p>
          <a:endParaRPr lang="en-US"/>
        </a:p>
      </dgm:t>
    </dgm:pt>
    <dgm:pt modelId="{7678D28B-C9F3-434E-8BF2-C93782B1A481}">
      <dgm:prSet phldrT="[Text]" custT="1"/>
      <dgm:spPr/>
      <dgm:t>
        <a:bodyPr/>
        <a:lstStyle/>
        <a:p>
          <a:r>
            <a:rPr lang="en-US" sz="2400" dirty="0" smtClean="0"/>
            <a:t>Walking together</a:t>
          </a:r>
          <a:endParaRPr lang="en-US" sz="2400" dirty="0"/>
        </a:p>
      </dgm:t>
    </dgm:pt>
    <dgm:pt modelId="{ED807C78-BEF1-4D9C-ABF9-A3D4EC4B4723}" type="parTrans" cxnId="{803E9E78-3AC5-4AEC-85E1-CB785462F2AA}">
      <dgm:prSet/>
      <dgm:spPr/>
      <dgm:t>
        <a:bodyPr/>
        <a:lstStyle/>
        <a:p>
          <a:endParaRPr lang="en-US"/>
        </a:p>
      </dgm:t>
    </dgm:pt>
    <dgm:pt modelId="{725ABDEF-F055-48E1-94BB-33B6DDE0E032}" type="sibTrans" cxnId="{803E9E78-3AC5-4AEC-85E1-CB785462F2AA}">
      <dgm:prSet/>
      <dgm:spPr/>
      <dgm:t>
        <a:bodyPr/>
        <a:lstStyle/>
        <a:p>
          <a:endParaRPr lang="en-US"/>
        </a:p>
      </dgm:t>
    </dgm:pt>
    <dgm:pt modelId="{856E2165-835E-49A2-90F5-00A7B0676F22}">
      <dgm:prSet phldrT="[Text]" custT="1"/>
      <dgm:spPr/>
      <dgm:t>
        <a:bodyPr/>
        <a:lstStyle/>
        <a:p>
          <a:r>
            <a:rPr lang="en-US" sz="2400" dirty="0" smtClean="0"/>
            <a:t>Arranging local transportation</a:t>
          </a:r>
          <a:endParaRPr lang="en-US" sz="2400" dirty="0"/>
        </a:p>
      </dgm:t>
    </dgm:pt>
    <dgm:pt modelId="{7838301C-1E19-490C-857C-19C2B6869A1D}" type="parTrans" cxnId="{BCF60465-42C3-4BFF-AC44-5E2FEE8287BB}">
      <dgm:prSet/>
      <dgm:spPr/>
      <dgm:t>
        <a:bodyPr/>
        <a:lstStyle/>
        <a:p>
          <a:endParaRPr lang="en-US"/>
        </a:p>
      </dgm:t>
    </dgm:pt>
    <dgm:pt modelId="{61C4D360-CFD1-48B2-84A1-7B92C8CC5F47}" type="sibTrans" cxnId="{BCF60465-42C3-4BFF-AC44-5E2FEE8287BB}">
      <dgm:prSet/>
      <dgm:spPr/>
      <dgm:t>
        <a:bodyPr/>
        <a:lstStyle/>
        <a:p>
          <a:endParaRPr lang="en-US"/>
        </a:p>
      </dgm:t>
    </dgm:pt>
    <dgm:pt modelId="{6DCBA80C-5E30-4520-B27A-77181D2A107D}">
      <dgm:prSet phldrT="[Text]" custT="1"/>
      <dgm:spPr/>
      <dgm:t>
        <a:bodyPr/>
        <a:lstStyle/>
        <a:p>
          <a:r>
            <a:rPr lang="en-US" sz="2400" dirty="0" smtClean="0"/>
            <a:t>Helping with long-distance travel</a:t>
          </a:r>
          <a:endParaRPr lang="en-US" sz="2400" dirty="0"/>
        </a:p>
      </dgm:t>
    </dgm:pt>
    <dgm:pt modelId="{4C0D794F-13C4-41F5-839F-98DE4ECDFD12}" type="parTrans" cxnId="{4DDDC15D-57B6-4252-9444-1EF927D01250}">
      <dgm:prSet/>
      <dgm:spPr/>
      <dgm:t>
        <a:bodyPr/>
        <a:lstStyle/>
        <a:p>
          <a:endParaRPr lang="en-US"/>
        </a:p>
      </dgm:t>
    </dgm:pt>
    <dgm:pt modelId="{2DEEC793-BF54-4C45-8072-1157361D054B}" type="sibTrans" cxnId="{4DDDC15D-57B6-4252-9444-1EF927D01250}">
      <dgm:prSet/>
      <dgm:spPr/>
      <dgm:t>
        <a:bodyPr/>
        <a:lstStyle/>
        <a:p>
          <a:endParaRPr lang="en-US"/>
        </a:p>
      </dgm:t>
    </dgm:pt>
    <dgm:pt modelId="{AD263EC0-37DE-4070-AE49-02E41972882D}" type="pres">
      <dgm:prSet presAssocID="{B5A311D1-7CAB-48B9-B024-642CCF784447}" presName="Name0" presStyleCnt="0">
        <dgm:presLayoutVars>
          <dgm:dir/>
          <dgm:resizeHandles val="exact"/>
        </dgm:presLayoutVars>
      </dgm:prSet>
      <dgm:spPr/>
      <dgm:t>
        <a:bodyPr/>
        <a:lstStyle/>
        <a:p>
          <a:endParaRPr lang="en-US"/>
        </a:p>
      </dgm:t>
    </dgm:pt>
    <dgm:pt modelId="{A345F0EA-2CC6-4C2E-B5AB-4C1BBAF3500B}" type="pres">
      <dgm:prSet presAssocID="{7678D28B-C9F3-434E-8BF2-C93782B1A481}" presName="composite" presStyleCnt="0"/>
      <dgm:spPr/>
    </dgm:pt>
    <dgm:pt modelId="{141CEFFC-BB4F-4C02-A5AA-450ED1C41298}" type="pres">
      <dgm:prSet presAssocID="{7678D28B-C9F3-434E-8BF2-C93782B1A481}" presName="rect1" presStyleLbl="trAlignAcc1" presStyleIdx="0" presStyleCnt="3" custLinFactNeighborX="18188" custLinFactNeighborY="4760">
        <dgm:presLayoutVars>
          <dgm:bulletEnabled val="1"/>
        </dgm:presLayoutVars>
      </dgm:prSet>
      <dgm:spPr/>
      <dgm:t>
        <a:bodyPr/>
        <a:lstStyle/>
        <a:p>
          <a:endParaRPr lang="en-US"/>
        </a:p>
      </dgm:t>
    </dgm:pt>
    <dgm:pt modelId="{F2F3D0B3-EA4E-47A2-906B-62B9AAA5EBBC}" type="pres">
      <dgm:prSet presAssocID="{7678D28B-C9F3-434E-8BF2-C93782B1A481}" presName="rect2" presStyleLbl="fgImgPlace1" presStyleIdx="0" presStyleCnt="3" custScaleX="177053" custScaleY="150943" custLinFactNeighborX="43389"/>
      <dgm:spPr>
        <a:blipFill rotWithShape="1">
          <a:blip xmlns:r="http://schemas.openxmlformats.org/officeDocument/2006/relationships" r:embed="rId1"/>
          <a:stretch>
            <a:fillRect/>
          </a:stretch>
        </a:blipFill>
      </dgm:spPr>
    </dgm:pt>
    <dgm:pt modelId="{7B3E471E-9B89-4503-803D-E54FCE4B90C3}" type="pres">
      <dgm:prSet presAssocID="{725ABDEF-F055-48E1-94BB-33B6DDE0E032}" presName="sibTrans" presStyleCnt="0"/>
      <dgm:spPr/>
    </dgm:pt>
    <dgm:pt modelId="{E7119355-AC03-4097-A24A-799F89B706F7}" type="pres">
      <dgm:prSet presAssocID="{856E2165-835E-49A2-90F5-00A7B0676F22}" presName="composite" presStyleCnt="0"/>
      <dgm:spPr/>
    </dgm:pt>
    <dgm:pt modelId="{4C626F6F-B2F7-4B72-B34D-A9A3D657DD5E}" type="pres">
      <dgm:prSet presAssocID="{856E2165-835E-49A2-90F5-00A7B0676F22}" presName="rect1" presStyleLbl="trAlignAcc1" presStyleIdx="1" presStyleCnt="3" custLinFactNeighborX="14970" custLinFactNeighborY="-7579">
        <dgm:presLayoutVars>
          <dgm:bulletEnabled val="1"/>
        </dgm:presLayoutVars>
      </dgm:prSet>
      <dgm:spPr/>
      <dgm:t>
        <a:bodyPr/>
        <a:lstStyle/>
        <a:p>
          <a:endParaRPr lang="en-US"/>
        </a:p>
      </dgm:t>
    </dgm:pt>
    <dgm:pt modelId="{6A239E28-5CFA-4693-B617-2663D128CE32}" type="pres">
      <dgm:prSet presAssocID="{856E2165-835E-49A2-90F5-00A7B0676F22}" presName="rect2" presStyleLbl="fgImgPlace1" presStyleIdx="1" presStyleCnt="3" custScaleX="241005" custScaleY="110882"/>
      <dgm:spPr>
        <a:blipFill rotWithShape="1">
          <a:blip xmlns:r="http://schemas.openxmlformats.org/officeDocument/2006/relationships" r:embed="rId2"/>
          <a:stretch>
            <a:fillRect/>
          </a:stretch>
        </a:blipFill>
      </dgm:spPr>
    </dgm:pt>
    <dgm:pt modelId="{7713E9AA-C985-4A8A-A7DB-3F4B0D211B80}" type="pres">
      <dgm:prSet presAssocID="{61C4D360-CFD1-48B2-84A1-7B92C8CC5F47}" presName="sibTrans" presStyleCnt="0"/>
      <dgm:spPr/>
    </dgm:pt>
    <dgm:pt modelId="{8A9E4E1D-B683-4DDC-B90C-73874E30278B}" type="pres">
      <dgm:prSet presAssocID="{6DCBA80C-5E30-4520-B27A-77181D2A107D}" presName="composite" presStyleCnt="0"/>
      <dgm:spPr/>
    </dgm:pt>
    <dgm:pt modelId="{AB8F4C17-E669-4F77-B6A6-460BDB17B852}" type="pres">
      <dgm:prSet presAssocID="{6DCBA80C-5E30-4520-B27A-77181D2A107D}" presName="rect1" presStyleLbl="trAlignAcc1" presStyleIdx="2" presStyleCnt="3" custLinFactNeighborX="14970" custLinFactNeighborY="-9271">
        <dgm:presLayoutVars>
          <dgm:bulletEnabled val="1"/>
        </dgm:presLayoutVars>
      </dgm:prSet>
      <dgm:spPr/>
      <dgm:t>
        <a:bodyPr/>
        <a:lstStyle/>
        <a:p>
          <a:endParaRPr lang="en-US"/>
        </a:p>
      </dgm:t>
    </dgm:pt>
    <dgm:pt modelId="{D6E8FB59-2BA0-4E18-B93E-73B5DB975279}" type="pres">
      <dgm:prSet presAssocID="{6DCBA80C-5E30-4520-B27A-77181D2A107D}" presName="rect2" presStyleLbl="fgImgPlace1" presStyleIdx="2" presStyleCnt="3" custScaleX="244910" custScaleY="104789"/>
      <dgm:spPr>
        <a:blipFill rotWithShape="1">
          <a:blip xmlns:r="http://schemas.openxmlformats.org/officeDocument/2006/relationships" r:embed="rId3"/>
          <a:stretch>
            <a:fillRect/>
          </a:stretch>
        </a:blipFill>
      </dgm:spPr>
    </dgm:pt>
  </dgm:ptLst>
  <dgm:cxnLst>
    <dgm:cxn modelId="{BCF60465-42C3-4BFF-AC44-5E2FEE8287BB}" srcId="{B5A311D1-7CAB-48B9-B024-642CCF784447}" destId="{856E2165-835E-49A2-90F5-00A7B0676F22}" srcOrd="1" destOrd="0" parTransId="{7838301C-1E19-490C-857C-19C2B6869A1D}" sibTransId="{61C4D360-CFD1-48B2-84A1-7B92C8CC5F47}"/>
    <dgm:cxn modelId="{9EA841DE-8192-4D28-891A-6818F1509F02}" type="presOf" srcId="{6DCBA80C-5E30-4520-B27A-77181D2A107D}" destId="{AB8F4C17-E669-4F77-B6A6-460BDB17B852}" srcOrd="0" destOrd="0" presId="urn:microsoft.com/office/officeart/2008/layout/PictureStrips"/>
    <dgm:cxn modelId="{DA16C7DD-B443-4D05-8A5C-0CFD27F8349B}" type="presOf" srcId="{B5A311D1-7CAB-48B9-B024-642CCF784447}" destId="{AD263EC0-37DE-4070-AE49-02E41972882D}" srcOrd="0" destOrd="0" presId="urn:microsoft.com/office/officeart/2008/layout/PictureStrips"/>
    <dgm:cxn modelId="{803E9E78-3AC5-4AEC-85E1-CB785462F2AA}" srcId="{B5A311D1-7CAB-48B9-B024-642CCF784447}" destId="{7678D28B-C9F3-434E-8BF2-C93782B1A481}" srcOrd="0" destOrd="0" parTransId="{ED807C78-BEF1-4D9C-ABF9-A3D4EC4B4723}" sibTransId="{725ABDEF-F055-48E1-94BB-33B6DDE0E032}"/>
    <dgm:cxn modelId="{4DDDC15D-57B6-4252-9444-1EF927D01250}" srcId="{B5A311D1-7CAB-48B9-B024-642CCF784447}" destId="{6DCBA80C-5E30-4520-B27A-77181D2A107D}" srcOrd="2" destOrd="0" parTransId="{4C0D794F-13C4-41F5-839F-98DE4ECDFD12}" sibTransId="{2DEEC793-BF54-4C45-8072-1157361D054B}"/>
    <dgm:cxn modelId="{4BC1D843-4E12-4EEB-A065-B20259CDCAB5}" type="presOf" srcId="{856E2165-835E-49A2-90F5-00A7B0676F22}" destId="{4C626F6F-B2F7-4B72-B34D-A9A3D657DD5E}" srcOrd="0" destOrd="0" presId="urn:microsoft.com/office/officeart/2008/layout/PictureStrips"/>
    <dgm:cxn modelId="{14A073F8-BF13-4A74-A77F-CB14E5DD0C80}" type="presOf" srcId="{7678D28B-C9F3-434E-8BF2-C93782B1A481}" destId="{141CEFFC-BB4F-4C02-A5AA-450ED1C41298}" srcOrd="0" destOrd="0" presId="urn:microsoft.com/office/officeart/2008/layout/PictureStrips"/>
    <dgm:cxn modelId="{686BCAD8-62CF-4951-9E9C-F7619B0E8197}" type="presParOf" srcId="{AD263EC0-37DE-4070-AE49-02E41972882D}" destId="{A345F0EA-2CC6-4C2E-B5AB-4C1BBAF3500B}" srcOrd="0" destOrd="0" presId="urn:microsoft.com/office/officeart/2008/layout/PictureStrips"/>
    <dgm:cxn modelId="{404B303B-5AB0-48EA-A1FC-A091DC84CABC}" type="presParOf" srcId="{A345F0EA-2CC6-4C2E-B5AB-4C1BBAF3500B}" destId="{141CEFFC-BB4F-4C02-A5AA-450ED1C41298}" srcOrd="0" destOrd="0" presId="urn:microsoft.com/office/officeart/2008/layout/PictureStrips"/>
    <dgm:cxn modelId="{76E7A1A4-C223-4BC6-A990-85853C04B940}" type="presParOf" srcId="{A345F0EA-2CC6-4C2E-B5AB-4C1BBAF3500B}" destId="{F2F3D0B3-EA4E-47A2-906B-62B9AAA5EBBC}" srcOrd="1" destOrd="0" presId="urn:microsoft.com/office/officeart/2008/layout/PictureStrips"/>
    <dgm:cxn modelId="{E678BB89-6C78-486E-A5E0-6C2C0CDACCD4}" type="presParOf" srcId="{AD263EC0-37DE-4070-AE49-02E41972882D}" destId="{7B3E471E-9B89-4503-803D-E54FCE4B90C3}" srcOrd="1" destOrd="0" presId="urn:microsoft.com/office/officeart/2008/layout/PictureStrips"/>
    <dgm:cxn modelId="{A6F2A832-8D2B-4689-87DC-4512A31C68F9}" type="presParOf" srcId="{AD263EC0-37DE-4070-AE49-02E41972882D}" destId="{E7119355-AC03-4097-A24A-799F89B706F7}" srcOrd="2" destOrd="0" presId="urn:microsoft.com/office/officeart/2008/layout/PictureStrips"/>
    <dgm:cxn modelId="{DB394BB4-15BB-4F31-9A2D-96E31FC51580}" type="presParOf" srcId="{E7119355-AC03-4097-A24A-799F89B706F7}" destId="{4C626F6F-B2F7-4B72-B34D-A9A3D657DD5E}" srcOrd="0" destOrd="0" presId="urn:microsoft.com/office/officeart/2008/layout/PictureStrips"/>
    <dgm:cxn modelId="{E1615E6C-52F2-41DF-ABF8-20636E26794B}" type="presParOf" srcId="{E7119355-AC03-4097-A24A-799F89B706F7}" destId="{6A239E28-5CFA-4693-B617-2663D128CE32}" srcOrd="1" destOrd="0" presId="urn:microsoft.com/office/officeart/2008/layout/PictureStrips"/>
    <dgm:cxn modelId="{97F0AF7D-B2C0-4F9A-AAF9-6DFA9378BA29}" type="presParOf" srcId="{AD263EC0-37DE-4070-AE49-02E41972882D}" destId="{7713E9AA-C985-4A8A-A7DB-3F4B0D211B80}" srcOrd="3" destOrd="0" presId="urn:microsoft.com/office/officeart/2008/layout/PictureStrips"/>
    <dgm:cxn modelId="{9B93EBB7-9527-4CA1-BF49-68ABB97237D7}" type="presParOf" srcId="{AD263EC0-37DE-4070-AE49-02E41972882D}" destId="{8A9E4E1D-B683-4DDC-B90C-73874E30278B}" srcOrd="4" destOrd="0" presId="urn:microsoft.com/office/officeart/2008/layout/PictureStrips"/>
    <dgm:cxn modelId="{337C5740-2AD5-484F-BC57-84C325B2C34D}" type="presParOf" srcId="{8A9E4E1D-B683-4DDC-B90C-73874E30278B}" destId="{AB8F4C17-E669-4F77-B6A6-460BDB17B852}" srcOrd="0" destOrd="0" presId="urn:microsoft.com/office/officeart/2008/layout/PictureStrips"/>
    <dgm:cxn modelId="{2063792C-D121-4042-AA8B-61265333D3CE}" type="presParOf" srcId="{8A9E4E1D-B683-4DDC-B90C-73874E30278B}" destId="{D6E8FB59-2BA0-4E18-B93E-73B5DB9752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CDB1A0-43F0-46DD-A477-EA735339E86B}" type="doc">
      <dgm:prSet loTypeId="urn:microsoft.com/office/officeart/2008/layout/PictureStrips" loCatId="picture" qsTypeId="urn:microsoft.com/office/officeart/2005/8/quickstyle/simple3" qsCatId="simple" csTypeId="urn:microsoft.com/office/officeart/2005/8/colors/accent1_2" csCatId="accent1" phldr="1"/>
      <dgm:spPr/>
      <dgm:t>
        <a:bodyPr/>
        <a:lstStyle/>
        <a:p>
          <a:endParaRPr lang="en-US"/>
        </a:p>
      </dgm:t>
    </dgm:pt>
    <dgm:pt modelId="{3826C384-F3CE-468C-A5DD-1BADCAA0A1E8}">
      <dgm:prSet phldrT="[Text]" custT="1"/>
      <dgm:spPr/>
      <dgm:t>
        <a:bodyPr/>
        <a:lstStyle/>
        <a:p>
          <a:r>
            <a:rPr lang="en-US" sz="2100" dirty="0" smtClean="0"/>
            <a:t>Waiting together, helping the woman advocate for her choices </a:t>
          </a:r>
          <a:endParaRPr lang="en-US" sz="2100" dirty="0"/>
        </a:p>
      </dgm:t>
    </dgm:pt>
    <dgm:pt modelId="{3DD01599-E53E-49D3-94A8-91A47EFE4C83}" type="parTrans" cxnId="{B888B04B-38A6-404C-9684-99176AAF8CC7}">
      <dgm:prSet/>
      <dgm:spPr/>
      <dgm:t>
        <a:bodyPr/>
        <a:lstStyle/>
        <a:p>
          <a:endParaRPr lang="en-US"/>
        </a:p>
      </dgm:t>
    </dgm:pt>
    <dgm:pt modelId="{32B3FCB4-712E-46AA-B3C3-900147385C09}" type="sibTrans" cxnId="{B888B04B-38A6-404C-9684-99176AAF8CC7}">
      <dgm:prSet/>
      <dgm:spPr/>
      <dgm:t>
        <a:bodyPr/>
        <a:lstStyle/>
        <a:p>
          <a:endParaRPr lang="en-US"/>
        </a:p>
      </dgm:t>
    </dgm:pt>
    <dgm:pt modelId="{BB307003-D58F-40E2-AE73-0D94DE544043}">
      <dgm:prSet phldrT="[Text]"/>
      <dgm:spPr/>
      <dgm:t>
        <a:bodyPr/>
        <a:lstStyle/>
        <a:p>
          <a:r>
            <a:rPr lang="en-US" dirty="0" smtClean="0"/>
            <a:t>Staying with woman during the abortion, ensuring her needs are met</a:t>
          </a:r>
          <a:endParaRPr lang="en-US" dirty="0"/>
        </a:p>
      </dgm:t>
    </dgm:pt>
    <dgm:pt modelId="{A20EDBC4-48DE-4BA8-9A3D-E2460E194874}" type="parTrans" cxnId="{CF2B5D46-5758-4E75-86B8-87C167FBB2F2}">
      <dgm:prSet/>
      <dgm:spPr/>
      <dgm:t>
        <a:bodyPr/>
        <a:lstStyle/>
        <a:p>
          <a:endParaRPr lang="en-US"/>
        </a:p>
      </dgm:t>
    </dgm:pt>
    <dgm:pt modelId="{8FE70A33-E00E-4E22-B528-047D3A50880B}" type="sibTrans" cxnId="{CF2B5D46-5758-4E75-86B8-87C167FBB2F2}">
      <dgm:prSet/>
      <dgm:spPr/>
      <dgm:t>
        <a:bodyPr/>
        <a:lstStyle/>
        <a:p>
          <a:endParaRPr lang="en-US"/>
        </a:p>
      </dgm:t>
    </dgm:pt>
    <dgm:pt modelId="{AFCB0D65-A5ED-4CC4-BA93-E4AEDD3CD479}">
      <dgm:prSet phldrT="[Text]"/>
      <dgm:spPr/>
      <dgm:t>
        <a:bodyPr/>
        <a:lstStyle/>
        <a:p>
          <a:r>
            <a:rPr lang="en-US" dirty="0" smtClean="0"/>
            <a:t>Keeping her company in recovery</a:t>
          </a:r>
          <a:endParaRPr lang="en-US" dirty="0"/>
        </a:p>
      </dgm:t>
    </dgm:pt>
    <dgm:pt modelId="{7990BEC6-94D0-4D54-A98B-B156F2EE5081}" type="parTrans" cxnId="{A9D8BDFA-6B0A-4660-B3CC-7B8B201CC88F}">
      <dgm:prSet/>
      <dgm:spPr/>
      <dgm:t>
        <a:bodyPr/>
        <a:lstStyle/>
        <a:p>
          <a:endParaRPr lang="en-US"/>
        </a:p>
      </dgm:t>
    </dgm:pt>
    <dgm:pt modelId="{9F89FFF3-F85A-49F9-BCEF-7EC164403247}" type="sibTrans" cxnId="{A9D8BDFA-6B0A-4660-B3CC-7B8B201CC88F}">
      <dgm:prSet/>
      <dgm:spPr/>
      <dgm:t>
        <a:bodyPr/>
        <a:lstStyle/>
        <a:p>
          <a:endParaRPr lang="en-US"/>
        </a:p>
      </dgm:t>
    </dgm:pt>
    <dgm:pt modelId="{DEBCF7F2-1DB7-4033-820D-81CB0CF9F190}" type="pres">
      <dgm:prSet presAssocID="{02CDB1A0-43F0-46DD-A477-EA735339E86B}" presName="Name0" presStyleCnt="0">
        <dgm:presLayoutVars>
          <dgm:dir/>
          <dgm:resizeHandles val="exact"/>
        </dgm:presLayoutVars>
      </dgm:prSet>
      <dgm:spPr/>
      <dgm:t>
        <a:bodyPr/>
        <a:lstStyle/>
        <a:p>
          <a:endParaRPr lang="en-US"/>
        </a:p>
      </dgm:t>
    </dgm:pt>
    <dgm:pt modelId="{AD36260B-7DC0-4FCA-8CA7-1AFD44634BA3}" type="pres">
      <dgm:prSet presAssocID="{3826C384-F3CE-468C-A5DD-1BADCAA0A1E8}" presName="composite" presStyleCnt="0"/>
      <dgm:spPr/>
    </dgm:pt>
    <dgm:pt modelId="{771D49BE-1773-4C46-9F4A-9C99BE7B53C3}" type="pres">
      <dgm:prSet presAssocID="{3826C384-F3CE-468C-A5DD-1BADCAA0A1E8}" presName="rect1" presStyleLbl="trAlignAcc1" presStyleIdx="0" presStyleCnt="3" custLinFactNeighborX="17085" custLinFactNeighborY="3294">
        <dgm:presLayoutVars>
          <dgm:bulletEnabled val="1"/>
        </dgm:presLayoutVars>
      </dgm:prSet>
      <dgm:spPr/>
      <dgm:t>
        <a:bodyPr/>
        <a:lstStyle/>
        <a:p>
          <a:endParaRPr lang="en-US"/>
        </a:p>
      </dgm:t>
    </dgm:pt>
    <dgm:pt modelId="{6BB3A495-4F6A-4E7D-8848-B02D4F6AB5E0}" type="pres">
      <dgm:prSet presAssocID="{3826C384-F3CE-468C-A5DD-1BADCAA0A1E8}" presName="rect2" presStyleLbl="fgImgPlace1" presStyleIdx="0" presStyleCnt="3" custScaleX="134162" custScaleY="120920" custLinFactNeighborX="43616" custLinFactNeighborY="3815"/>
      <dgm:spPr>
        <a:blipFill rotWithShape="1">
          <a:blip xmlns:r="http://schemas.openxmlformats.org/officeDocument/2006/relationships" r:embed="rId1"/>
          <a:stretch>
            <a:fillRect/>
          </a:stretch>
        </a:blipFill>
      </dgm:spPr>
    </dgm:pt>
    <dgm:pt modelId="{4CA923DF-E7B9-4DDE-9A9F-E242D5D14C90}" type="pres">
      <dgm:prSet presAssocID="{32B3FCB4-712E-46AA-B3C3-900147385C09}" presName="sibTrans" presStyleCnt="0"/>
      <dgm:spPr/>
    </dgm:pt>
    <dgm:pt modelId="{07424F8B-80E5-40BA-AEAB-1744EB53AB36}" type="pres">
      <dgm:prSet presAssocID="{BB307003-D58F-40E2-AE73-0D94DE544043}" presName="composite" presStyleCnt="0"/>
      <dgm:spPr/>
    </dgm:pt>
    <dgm:pt modelId="{73C0A6D4-0F64-472D-8E29-D9B1D1ED41E6}" type="pres">
      <dgm:prSet presAssocID="{BB307003-D58F-40E2-AE73-0D94DE544043}" presName="rect1" presStyleLbl="trAlignAcc1" presStyleIdx="1" presStyleCnt="3" custLinFactNeighborX="14889" custLinFactNeighborY="877">
        <dgm:presLayoutVars>
          <dgm:bulletEnabled val="1"/>
        </dgm:presLayoutVars>
      </dgm:prSet>
      <dgm:spPr/>
      <dgm:t>
        <a:bodyPr/>
        <a:lstStyle/>
        <a:p>
          <a:endParaRPr lang="en-US"/>
        </a:p>
      </dgm:t>
    </dgm:pt>
    <dgm:pt modelId="{8388B224-7EC4-4439-9F16-079C36C1CFDD}" type="pres">
      <dgm:prSet presAssocID="{BB307003-D58F-40E2-AE73-0D94DE544043}" presName="rect2" presStyleLbl="fgImgPlace1" presStyleIdx="1" presStyleCnt="3" custScaleX="190873"/>
      <dgm:spPr>
        <a:blipFill rotWithShape="1">
          <a:blip xmlns:r="http://schemas.openxmlformats.org/officeDocument/2006/relationships" r:embed="rId2"/>
          <a:stretch>
            <a:fillRect/>
          </a:stretch>
        </a:blipFill>
      </dgm:spPr>
    </dgm:pt>
    <dgm:pt modelId="{59C86199-9135-46DE-BC9D-999D53EB2D25}" type="pres">
      <dgm:prSet presAssocID="{8FE70A33-E00E-4E22-B528-047D3A50880B}" presName="sibTrans" presStyleCnt="0"/>
      <dgm:spPr/>
    </dgm:pt>
    <dgm:pt modelId="{171D5988-ECD7-4DF5-8200-0C8F42AC243F}" type="pres">
      <dgm:prSet presAssocID="{AFCB0D65-A5ED-4CC4-BA93-E4AEDD3CD479}" presName="composite" presStyleCnt="0"/>
      <dgm:spPr/>
    </dgm:pt>
    <dgm:pt modelId="{5478AA84-1886-49D2-825E-C523BF4DA20A}" type="pres">
      <dgm:prSet presAssocID="{AFCB0D65-A5ED-4CC4-BA93-E4AEDD3CD479}" presName="rect1" presStyleLbl="trAlignAcc1" presStyleIdx="2" presStyleCnt="3" custLinFactNeighborX="14379" custLinFactNeighborY="690">
        <dgm:presLayoutVars>
          <dgm:bulletEnabled val="1"/>
        </dgm:presLayoutVars>
      </dgm:prSet>
      <dgm:spPr/>
      <dgm:t>
        <a:bodyPr/>
        <a:lstStyle/>
        <a:p>
          <a:endParaRPr lang="en-US"/>
        </a:p>
      </dgm:t>
    </dgm:pt>
    <dgm:pt modelId="{8981166C-9420-4D7F-A6D0-8BDF6DE84F63}" type="pres">
      <dgm:prSet presAssocID="{AFCB0D65-A5ED-4CC4-BA93-E4AEDD3CD479}" presName="rect2" presStyleLbl="fgImgPlace1" presStyleIdx="2" presStyleCnt="3" custScaleX="200187"/>
      <dgm:spPr>
        <a:blipFill rotWithShape="1">
          <a:blip xmlns:r="http://schemas.openxmlformats.org/officeDocument/2006/relationships" r:embed="rId3"/>
          <a:stretch>
            <a:fillRect/>
          </a:stretch>
        </a:blipFill>
      </dgm:spPr>
    </dgm:pt>
  </dgm:ptLst>
  <dgm:cxnLst>
    <dgm:cxn modelId="{DCE40C1C-CFF8-454D-9CDF-E6F8B4AD3C00}" type="presOf" srcId="{BB307003-D58F-40E2-AE73-0D94DE544043}" destId="{73C0A6D4-0F64-472D-8E29-D9B1D1ED41E6}" srcOrd="0" destOrd="0" presId="urn:microsoft.com/office/officeart/2008/layout/PictureStrips"/>
    <dgm:cxn modelId="{CF2B5D46-5758-4E75-86B8-87C167FBB2F2}" srcId="{02CDB1A0-43F0-46DD-A477-EA735339E86B}" destId="{BB307003-D58F-40E2-AE73-0D94DE544043}" srcOrd="1" destOrd="0" parTransId="{A20EDBC4-48DE-4BA8-9A3D-E2460E194874}" sibTransId="{8FE70A33-E00E-4E22-B528-047D3A50880B}"/>
    <dgm:cxn modelId="{B888B04B-38A6-404C-9684-99176AAF8CC7}" srcId="{02CDB1A0-43F0-46DD-A477-EA735339E86B}" destId="{3826C384-F3CE-468C-A5DD-1BADCAA0A1E8}" srcOrd="0" destOrd="0" parTransId="{3DD01599-E53E-49D3-94A8-91A47EFE4C83}" sibTransId="{32B3FCB4-712E-46AA-B3C3-900147385C09}"/>
    <dgm:cxn modelId="{6BFCACEB-5D93-481B-A4F2-F027D17F746D}" type="presOf" srcId="{AFCB0D65-A5ED-4CC4-BA93-E4AEDD3CD479}" destId="{5478AA84-1886-49D2-825E-C523BF4DA20A}" srcOrd="0" destOrd="0" presId="urn:microsoft.com/office/officeart/2008/layout/PictureStrips"/>
    <dgm:cxn modelId="{57C06B48-078F-4629-8CE1-4CA347C8209F}" type="presOf" srcId="{02CDB1A0-43F0-46DD-A477-EA735339E86B}" destId="{DEBCF7F2-1DB7-4033-820D-81CB0CF9F190}" srcOrd="0" destOrd="0" presId="urn:microsoft.com/office/officeart/2008/layout/PictureStrips"/>
    <dgm:cxn modelId="{A9D8BDFA-6B0A-4660-B3CC-7B8B201CC88F}" srcId="{02CDB1A0-43F0-46DD-A477-EA735339E86B}" destId="{AFCB0D65-A5ED-4CC4-BA93-E4AEDD3CD479}" srcOrd="2" destOrd="0" parTransId="{7990BEC6-94D0-4D54-A98B-B156F2EE5081}" sibTransId="{9F89FFF3-F85A-49F9-BCEF-7EC164403247}"/>
    <dgm:cxn modelId="{E6A01C7B-A686-48C0-B8CC-67250C7941B9}" type="presOf" srcId="{3826C384-F3CE-468C-A5DD-1BADCAA0A1E8}" destId="{771D49BE-1773-4C46-9F4A-9C99BE7B53C3}" srcOrd="0" destOrd="0" presId="urn:microsoft.com/office/officeart/2008/layout/PictureStrips"/>
    <dgm:cxn modelId="{54655F5F-E15B-4CC4-963D-8D4FCD553D0C}" type="presParOf" srcId="{DEBCF7F2-1DB7-4033-820D-81CB0CF9F190}" destId="{AD36260B-7DC0-4FCA-8CA7-1AFD44634BA3}" srcOrd="0" destOrd="0" presId="urn:microsoft.com/office/officeart/2008/layout/PictureStrips"/>
    <dgm:cxn modelId="{7E86C646-C942-44C1-9819-C519EB7388E5}" type="presParOf" srcId="{AD36260B-7DC0-4FCA-8CA7-1AFD44634BA3}" destId="{771D49BE-1773-4C46-9F4A-9C99BE7B53C3}" srcOrd="0" destOrd="0" presId="urn:microsoft.com/office/officeart/2008/layout/PictureStrips"/>
    <dgm:cxn modelId="{42F4EECF-FABB-486D-92EF-F050EEBFC8E6}" type="presParOf" srcId="{AD36260B-7DC0-4FCA-8CA7-1AFD44634BA3}" destId="{6BB3A495-4F6A-4E7D-8848-B02D4F6AB5E0}" srcOrd="1" destOrd="0" presId="urn:microsoft.com/office/officeart/2008/layout/PictureStrips"/>
    <dgm:cxn modelId="{7DEA9B95-92D8-4356-969C-BC51997EB4D8}" type="presParOf" srcId="{DEBCF7F2-1DB7-4033-820D-81CB0CF9F190}" destId="{4CA923DF-E7B9-4DDE-9A9F-E242D5D14C90}" srcOrd="1" destOrd="0" presId="urn:microsoft.com/office/officeart/2008/layout/PictureStrips"/>
    <dgm:cxn modelId="{9833983F-9A2E-420D-ABBF-EE7290673068}" type="presParOf" srcId="{DEBCF7F2-1DB7-4033-820D-81CB0CF9F190}" destId="{07424F8B-80E5-40BA-AEAB-1744EB53AB36}" srcOrd="2" destOrd="0" presId="urn:microsoft.com/office/officeart/2008/layout/PictureStrips"/>
    <dgm:cxn modelId="{5B0A8DB4-86C5-40AD-A670-EF0575C03C3C}" type="presParOf" srcId="{07424F8B-80E5-40BA-AEAB-1744EB53AB36}" destId="{73C0A6D4-0F64-472D-8E29-D9B1D1ED41E6}" srcOrd="0" destOrd="0" presId="urn:microsoft.com/office/officeart/2008/layout/PictureStrips"/>
    <dgm:cxn modelId="{77BF1829-E7CE-4980-80AE-864A75ADCB90}" type="presParOf" srcId="{07424F8B-80E5-40BA-AEAB-1744EB53AB36}" destId="{8388B224-7EC4-4439-9F16-079C36C1CFDD}" srcOrd="1" destOrd="0" presId="urn:microsoft.com/office/officeart/2008/layout/PictureStrips"/>
    <dgm:cxn modelId="{2201AC3F-209C-4FF2-ABE1-6E4FAB6CFB9D}" type="presParOf" srcId="{DEBCF7F2-1DB7-4033-820D-81CB0CF9F190}" destId="{59C86199-9135-46DE-BC9D-999D53EB2D25}" srcOrd="3" destOrd="0" presId="urn:microsoft.com/office/officeart/2008/layout/PictureStrips"/>
    <dgm:cxn modelId="{AF534833-F589-43AC-AAB0-CB61F891F1FE}" type="presParOf" srcId="{DEBCF7F2-1DB7-4033-820D-81CB0CF9F190}" destId="{171D5988-ECD7-4DF5-8200-0C8F42AC243F}" srcOrd="4" destOrd="0" presId="urn:microsoft.com/office/officeart/2008/layout/PictureStrips"/>
    <dgm:cxn modelId="{8FAC2CA5-9928-4592-B6AF-67D559060C1E}" type="presParOf" srcId="{171D5988-ECD7-4DF5-8200-0C8F42AC243F}" destId="{5478AA84-1886-49D2-825E-C523BF4DA20A}" srcOrd="0" destOrd="0" presId="urn:microsoft.com/office/officeart/2008/layout/PictureStrips"/>
    <dgm:cxn modelId="{A3649BFC-5913-4F62-B2AF-99411C6A9E42}" type="presParOf" srcId="{171D5988-ECD7-4DF5-8200-0C8F42AC243F}" destId="{8981166C-9420-4D7F-A6D0-8BDF6DE84F6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DAE51-3C15-45A5-ADE6-C681417B563D}">
      <dsp:nvSpPr>
        <dsp:cNvPr id="0" name=""/>
        <dsp:cNvSpPr/>
      </dsp:nvSpPr>
      <dsp:spPr>
        <a:xfrm>
          <a:off x="8029908" y="844617"/>
          <a:ext cx="195673" cy="3621494"/>
        </a:xfrm>
        <a:prstGeom prst="rect">
          <a:avLst/>
        </a:prstGeom>
        <a:solidFill>
          <a:schemeClr val="accent1">
            <a:alpha val="25000"/>
          </a:schemeClr>
        </a:solidFill>
        <a:ln>
          <a:noFill/>
        </a:ln>
        <a:effectLst/>
      </dsp:spPr>
      <dsp:style>
        <a:lnRef idx="0">
          <a:scrgbClr r="0" g="0" b="0"/>
        </a:lnRef>
        <a:fillRef idx="1">
          <a:scrgbClr r="0" g="0" b="0"/>
        </a:fillRef>
        <a:effectRef idx="0">
          <a:scrgbClr r="0" g="0" b="0"/>
        </a:effectRef>
        <a:fontRef idx="minor"/>
      </dsp:style>
    </dsp:sp>
    <dsp:sp modelId="{67A7547A-941D-40F8-A80E-E0979FDA7466}">
      <dsp:nvSpPr>
        <dsp:cNvPr id="0" name=""/>
        <dsp:cNvSpPr/>
      </dsp:nvSpPr>
      <dsp:spPr>
        <a:xfrm>
          <a:off x="199691" y="844617"/>
          <a:ext cx="5089147" cy="3621494"/>
        </a:xfrm>
        <a:prstGeom prst="frame">
          <a:avLst>
            <a:gd name="adj1" fmla="val 5450"/>
          </a:avLst>
        </a:prstGeom>
        <a:solidFill>
          <a:schemeClr val="accent1">
            <a:alpha val="25000"/>
          </a:schemeClr>
        </a:solidFill>
        <a:ln>
          <a:noFill/>
        </a:ln>
        <a:effectLst/>
      </dsp:spPr>
      <dsp:style>
        <a:lnRef idx="0">
          <a:scrgbClr r="0" g="0" b="0"/>
        </a:lnRef>
        <a:fillRef idx="1">
          <a:scrgbClr r="0" g="0" b="0"/>
        </a:fillRef>
        <a:effectRef idx="0">
          <a:scrgbClr r="0" g="0" b="0"/>
        </a:effectRef>
        <a:fontRef idx="minor"/>
      </dsp:style>
    </dsp:sp>
    <dsp:sp modelId="{35FFCE25-1C0D-4304-8079-B55AC5FF3323}">
      <dsp:nvSpPr>
        <dsp:cNvPr id="0" name=""/>
        <dsp:cNvSpPr/>
      </dsp:nvSpPr>
      <dsp:spPr>
        <a:xfrm>
          <a:off x="4018" y="410687"/>
          <a:ext cx="4893474" cy="3425617"/>
        </a:xfrm>
        <a:prstGeom prst="rect">
          <a:avLst/>
        </a:prstGeom>
        <a:blipFill rotWithShape="1">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444FE-126F-4668-88AA-FCE93ECDBCE9}">
      <dsp:nvSpPr>
        <dsp:cNvPr id="0" name=""/>
        <dsp:cNvSpPr/>
      </dsp:nvSpPr>
      <dsp:spPr>
        <a:xfrm>
          <a:off x="234016" y="3837521"/>
          <a:ext cx="5023785" cy="42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US" sz="2400" b="1" kern="1200" dirty="0" smtClean="0"/>
            <a:t>A political and social process</a:t>
          </a:r>
          <a:endParaRPr lang="en-US" sz="2400" b="1" kern="1200" dirty="0"/>
        </a:p>
      </dsp:txBody>
      <dsp:txXfrm>
        <a:off x="234016" y="3837521"/>
        <a:ext cx="5023785" cy="429875"/>
      </dsp:txXfrm>
    </dsp:sp>
    <dsp:sp modelId="{97C1EE6F-501E-4BAA-BF28-DD382410F97C}">
      <dsp:nvSpPr>
        <dsp:cNvPr id="0" name=""/>
        <dsp:cNvSpPr/>
      </dsp:nvSpPr>
      <dsp:spPr>
        <a:xfrm>
          <a:off x="5496022" y="844617"/>
          <a:ext cx="2326702" cy="362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33450">
            <a:lnSpc>
              <a:spcPct val="90000"/>
            </a:lnSpc>
            <a:spcBef>
              <a:spcPct val="0"/>
            </a:spcBef>
            <a:spcAft>
              <a:spcPct val="35000"/>
            </a:spcAft>
          </a:pPr>
          <a:r>
            <a:rPr lang="en-US" sz="2100" kern="1200" dirty="0" smtClean="0"/>
            <a:t>To </a:t>
          </a:r>
          <a:r>
            <a:rPr lang="en-US" sz="2100" b="0" i="1" u="sng" kern="1200" dirty="0" smtClean="0"/>
            <a:t>raise awareness </a:t>
          </a:r>
          <a:r>
            <a:rPr lang="en-US" sz="2100" kern="1200" dirty="0" smtClean="0"/>
            <a:t>of a defined issue</a:t>
          </a:r>
          <a:endParaRPr lang="en-US" sz="2100" kern="1200" dirty="0"/>
        </a:p>
        <a:p>
          <a:pPr lvl="0" algn="l" defTabSz="933450">
            <a:lnSpc>
              <a:spcPct val="90000"/>
            </a:lnSpc>
            <a:spcBef>
              <a:spcPct val="0"/>
            </a:spcBef>
            <a:spcAft>
              <a:spcPct val="35000"/>
            </a:spcAft>
          </a:pPr>
          <a:r>
            <a:rPr lang="en-US" sz="2100" kern="1200" dirty="0" smtClean="0"/>
            <a:t>To </a:t>
          </a:r>
          <a:r>
            <a:rPr lang="en-US" sz="2100" b="0" i="1" u="sng" kern="1200" dirty="0" smtClean="0"/>
            <a:t>influence</a:t>
          </a:r>
          <a:r>
            <a:rPr lang="en-US" sz="2100" kern="1200" dirty="0" smtClean="0"/>
            <a:t> capacity, commitment and resources to </a:t>
          </a:r>
          <a:r>
            <a:rPr lang="en-US" sz="2100" b="0" i="1" u="sng" kern="1200" dirty="0" smtClean="0"/>
            <a:t>transform</a:t>
          </a:r>
          <a:r>
            <a:rPr lang="en-US" sz="2100" kern="1200" dirty="0" smtClean="0"/>
            <a:t> that issue</a:t>
          </a:r>
        </a:p>
      </dsp:txBody>
      <dsp:txXfrm>
        <a:off x="5496022" y="844617"/>
        <a:ext cx="2326702" cy="36214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4FD6B-6570-4316-B124-A11E20D509A3}">
      <dsp:nvSpPr>
        <dsp:cNvPr id="0" name=""/>
        <dsp:cNvSpPr/>
      </dsp:nvSpPr>
      <dsp:spPr>
        <a:xfrm rot="5400000">
          <a:off x="4967478" y="-1845278"/>
          <a:ext cx="1257299"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Greet the woman</a:t>
          </a:r>
          <a:endParaRPr lang="en-US" sz="2100" kern="1200" dirty="0"/>
        </a:p>
        <a:p>
          <a:pPr marL="228600" lvl="1" indent="-228600" algn="l" defTabSz="933450">
            <a:lnSpc>
              <a:spcPct val="90000"/>
            </a:lnSpc>
            <a:spcBef>
              <a:spcPct val="0"/>
            </a:spcBef>
            <a:spcAft>
              <a:spcPct val="15000"/>
            </a:spcAft>
            <a:buChar char="••"/>
          </a:pPr>
          <a:r>
            <a:rPr lang="en-US" sz="2100" kern="1200" dirty="0" smtClean="0"/>
            <a:t>Help her relax and feel comfortable</a:t>
          </a:r>
          <a:endParaRPr lang="en-US" sz="2100" kern="1200" dirty="0"/>
        </a:p>
      </dsp:txBody>
      <dsp:txXfrm rot="-5400000">
        <a:off x="2962656" y="220920"/>
        <a:ext cx="5205568" cy="1134547"/>
      </dsp:txXfrm>
    </dsp:sp>
    <dsp:sp modelId="{A35BF514-F08C-4B0E-96B3-70C89CC7D6DA}">
      <dsp:nvSpPr>
        <dsp:cNvPr id="0" name=""/>
        <dsp:cNvSpPr/>
      </dsp:nvSpPr>
      <dsp:spPr>
        <a:xfrm>
          <a:off x="0" y="2381"/>
          <a:ext cx="2962656" cy="1571625"/>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i="1" u="sng" kern="1200" dirty="0" smtClean="0"/>
            <a:t>Build rapport</a:t>
          </a:r>
          <a:endParaRPr lang="en-US" sz="2600" i="1" u="sng" kern="1200" dirty="0"/>
        </a:p>
      </dsp:txBody>
      <dsp:txXfrm>
        <a:off x="76720" y="79101"/>
        <a:ext cx="2809216" cy="1418185"/>
      </dsp:txXfrm>
    </dsp:sp>
    <dsp:sp modelId="{0BB0074D-4061-4AA5-871D-D210B2C36C46}">
      <dsp:nvSpPr>
        <dsp:cNvPr id="0" name=""/>
        <dsp:cNvSpPr/>
      </dsp:nvSpPr>
      <dsp:spPr>
        <a:xfrm rot="5400000">
          <a:off x="4967478" y="-195072"/>
          <a:ext cx="1257299"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Show respect and empathy</a:t>
          </a:r>
          <a:endParaRPr lang="en-US" sz="2100" kern="1200" dirty="0"/>
        </a:p>
        <a:p>
          <a:pPr marL="228600" lvl="1" indent="-228600" algn="l" defTabSz="933450">
            <a:lnSpc>
              <a:spcPct val="90000"/>
            </a:lnSpc>
            <a:spcBef>
              <a:spcPct val="0"/>
            </a:spcBef>
            <a:spcAft>
              <a:spcPct val="15000"/>
            </a:spcAft>
            <a:buChar char="••"/>
          </a:pPr>
          <a:r>
            <a:rPr lang="en-US" sz="2100" kern="1200" dirty="0" smtClean="0"/>
            <a:t>Validate her feelings and concerns</a:t>
          </a:r>
          <a:endParaRPr lang="en-US" sz="2100" kern="1200" dirty="0"/>
        </a:p>
      </dsp:txBody>
      <dsp:txXfrm rot="-5400000">
        <a:off x="2962656" y="1871126"/>
        <a:ext cx="5205568" cy="1134547"/>
      </dsp:txXfrm>
    </dsp:sp>
    <dsp:sp modelId="{6A165E4F-F330-44C7-B4ED-05AFD99F8290}">
      <dsp:nvSpPr>
        <dsp:cNvPr id="0" name=""/>
        <dsp:cNvSpPr/>
      </dsp:nvSpPr>
      <dsp:spPr>
        <a:xfrm>
          <a:off x="0" y="1652587"/>
          <a:ext cx="2962656" cy="1571625"/>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i="1" u="sng" kern="1200" dirty="0" smtClean="0"/>
            <a:t>Provide emotional support</a:t>
          </a:r>
          <a:endParaRPr lang="en-US" sz="2600" i="1" u="sng" kern="1200" dirty="0"/>
        </a:p>
      </dsp:txBody>
      <dsp:txXfrm>
        <a:off x="76720" y="1729307"/>
        <a:ext cx="2809216" cy="1418185"/>
      </dsp:txXfrm>
    </dsp:sp>
    <dsp:sp modelId="{4AC9DFFA-2A83-46CD-A180-A57EEACE3AA8}">
      <dsp:nvSpPr>
        <dsp:cNvPr id="0" name=""/>
        <dsp:cNvSpPr/>
      </dsp:nvSpPr>
      <dsp:spPr>
        <a:xfrm rot="5400000">
          <a:off x="4967478" y="1455134"/>
          <a:ext cx="1257299"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Listen actively and empathetically</a:t>
          </a:r>
          <a:endParaRPr lang="en-US" sz="2100" kern="1200" dirty="0"/>
        </a:p>
        <a:p>
          <a:pPr marL="228600" lvl="1" indent="-228600" algn="l" defTabSz="933450">
            <a:lnSpc>
              <a:spcPct val="90000"/>
            </a:lnSpc>
            <a:spcBef>
              <a:spcPct val="0"/>
            </a:spcBef>
            <a:spcAft>
              <a:spcPct val="15000"/>
            </a:spcAft>
            <a:buChar char="••"/>
          </a:pPr>
          <a:r>
            <a:rPr lang="en-US" sz="2100" kern="1200" dirty="0" smtClean="0"/>
            <a:t>Ask open-ended questions</a:t>
          </a:r>
          <a:endParaRPr lang="en-US" sz="2100" kern="1200" dirty="0"/>
        </a:p>
      </dsp:txBody>
      <dsp:txXfrm rot="-5400000">
        <a:off x="2962656" y="3521332"/>
        <a:ext cx="5205568" cy="1134547"/>
      </dsp:txXfrm>
    </dsp:sp>
    <dsp:sp modelId="{8DD412FA-124F-496A-A584-E7BF45DB0630}">
      <dsp:nvSpPr>
        <dsp:cNvPr id="0" name=""/>
        <dsp:cNvSpPr/>
      </dsp:nvSpPr>
      <dsp:spPr>
        <a:xfrm>
          <a:off x="0" y="3302793"/>
          <a:ext cx="2962656" cy="1571625"/>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i="1" u="sng" kern="1200" dirty="0" smtClean="0"/>
            <a:t>Encourage woman to speak freely</a:t>
          </a:r>
          <a:endParaRPr lang="en-US" sz="2600" i="1" u="sng" kern="1200" dirty="0"/>
        </a:p>
      </dsp:txBody>
      <dsp:txXfrm>
        <a:off x="76720" y="3379513"/>
        <a:ext cx="2809216" cy="14181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E113C-78BB-45C9-BE08-C7E7A508EE2C}">
      <dsp:nvSpPr>
        <dsp:cNvPr id="0" name=""/>
        <dsp:cNvSpPr/>
      </dsp:nvSpPr>
      <dsp:spPr>
        <a:xfrm rot="5400000">
          <a:off x="4967478" y="-1845278"/>
          <a:ext cx="1257299"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Share information relevant to the woman’s situation, in a non-judgmental way </a:t>
          </a:r>
          <a:endParaRPr lang="en-US" sz="2100" kern="1200" dirty="0"/>
        </a:p>
      </dsp:txBody>
      <dsp:txXfrm rot="-5400000">
        <a:off x="2962656" y="220920"/>
        <a:ext cx="5205568" cy="1134547"/>
      </dsp:txXfrm>
    </dsp:sp>
    <dsp:sp modelId="{5CBAB50C-6229-4DDE-A0C2-4C6C5A287BB8}">
      <dsp:nvSpPr>
        <dsp:cNvPr id="0" name=""/>
        <dsp:cNvSpPr/>
      </dsp:nvSpPr>
      <dsp:spPr>
        <a:xfrm>
          <a:off x="0" y="2381"/>
          <a:ext cx="2962656" cy="1571625"/>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i="1" u="sng" kern="1200" dirty="0" smtClean="0"/>
            <a:t>Evidence-based information</a:t>
          </a:r>
          <a:endParaRPr lang="en-US" sz="2600" i="1" u="sng" kern="1200" dirty="0"/>
        </a:p>
      </dsp:txBody>
      <dsp:txXfrm>
        <a:off x="76720" y="79101"/>
        <a:ext cx="2809216" cy="1418185"/>
      </dsp:txXfrm>
    </dsp:sp>
    <dsp:sp modelId="{E64C7C7F-DC3E-42F1-AC4B-331D4EDDBB99}">
      <dsp:nvSpPr>
        <dsp:cNvPr id="0" name=""/>
        <dsp:cNvSpPr/>
      </dsp:nvSpPr>
      <dsp:spPr>
        <a:xfrm rot="5400000">
          <a:off x="4967478" y="-195072"/>
          <a:ext cx="1257299"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Affirm the woman’s decision whether you agree with it or not</a:t>
          </a:r>
          <a:endParaRPr lang="en-US" sz="2100" kern="1200" dirty="0"/>
        </a:p>
      </dsp:txBody>
      <dsp:txXfrm rot="-5400000">
        <a:off x="2962656" y="1871126"/>
        <a:ext cx="5205568" cy="1134547"/>
      </dsp:txXfrm>
    </dsp:sp>
    <dsp:sp modelId="{49FCB4C1-80E0-42DA-A28A-0EB3302C186C}">
      <dsp:nvSpPr>
        <dsp:cNvPr id="0" name=""/>
        <dsp:cNvSpPr/>
      </dsp:nvSpPr>
      <dsp:spPr>
        <a:xfrm>
          <a:off x="0" y="1652587"/>
          <a:ext cx="2962656" cy="1571625"/>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i="1" u="sng" kern="1200" dirty="0" smtClean="0"/>
            <a:t>Free decision-making</a:t>
          </a:r>
          <a:endParaRPr lang="en-US" sz="2600" i="1" u="sng" kern="1200" dirty="0"/>
        </a:p>
      </dsp:txBody>
      <dsp:txXfrm>
        <a:off x="76720" y="1729307"/>
        <a:ext cx="2809216" cy="1418185"/>
      </dsp:txXfrm>
    </dsp:sp>
    <dsp:sp modelId="{45F1B29F-B076-4580-8C65-9AF2A7E6FC19}">
      <dsp:nvSpPr>
        <dsp:cNvPr id="0" name=""/>
        <dsp:cNvSpPr/>
      </dsp:nvSpPr>
      <dsp:spPr>
        <a:xfrm rot="5400000">
          <a:off x="4967478" y="1455134"/>
          <a:ext cx="1257299"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Make arrangements to refer or accompany the woman to services, including logistical support like appointments and travel</a:t>
          </a:r>
          <a:endParaRPr lang="en-US" sz="2100" kern="1200" dirty="0"/>
        </a:p>
      </dsp:txBody>
      <dsp:txXfrm rot="-5400000">
        <a:off x="2962656" y="3521332"/>
        <a:ext cx="5205568" cy="1134547"/>
      </dsp:txXfrm>
    </dsp:sp>
    <dsp:sp modelId="{BFA9F742-A3B8-403E-B08C-769C1DED4EC3}">
      <dsp:nvSpPr>
        <dsp:cNvPr id="0" name=""/>
        <dsp:cNvSpPr/>
      </dsp:nvSpPr>
      <dsp:spPr>
        <a:xfrm>
          <a:off x="0" y="3302793"/>
          <a:ext cx="2962656" cy="1571625"/>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i="1" u="sng" kern="1200" dirty="0" smtClean="0"/>
            <a:t>Referrals to services</a:t>
          </a:r>
          <a:endParaRPr lang="en-US" sz="2600" i="1" u="sng" kern="1200" dirty="0"/>
        </a:p>
      </dsp:txBody>
      <dsp:txXfrm>
        <a:off x="76720" y="3379513"/>
        <a:ext cx="2809216" cy="14181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D9ACA-36BC-4030-866F-3DA74C6239A1}">
      <dsp:nvSpPr>
        <dsp:cNvPr id="0" name=""/>
        <dsp:cNvSpPr/>
      </dsp:nvSpPr>
      <dsp:spPr>
        <a:xfrm rot="5400000">
          <a:off x="4911002" y="-195072"/>
          <a:ext cx="1370250"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Agree on next steps</a:t>
          </a:r>
          <a:endParaRPr lang="en-US" sz="2100" kern="1200" dirty="0"/>
        </a:p>
        <a:p>
          <a:pPr marL="228600" lvl="1" indent="-228600" algn="l" defTabSz="933450">
            <a:lnSpc>
              <a:spcPct val="90000"/>
            </a:lnSpc>
            <a:spcBef>
              <a:spcPct val="0"/>
            </a:spcBef>
            <a:spcAft>
              <a:spcPct val="15000"/>
            </a:spcAft>
            <a:buChar char="••"/>
          </a:pPr>
          <a:r>
            <a:rPr lang="en-US" sz="2100" kern="1200" dirty="0" smtClean="0"/>
            <a:t>Make a follow-up plan</a:t>
          </a:r>
          <a:endParaRPr lang="en-US" sz="2100" kern="1200" dirty="0"/>
        </a:p>
        <a:p>
          <a:pPr marL="228600" lvl="1" indent="-228600" algn="l" defTabSz="933450">
            <a:lnSpc>
              <a:spcPct val="90000"/>
            </a:lnSpc>
            <a:spcBef>
              <a:spcPct val="0"/>
            </a:spcBef>
            <a:spcAft>
              <a:spcPct val="15000"/>
            </a:spcAft>
            <a:buChar char="••"/>
          </a:pPr>
          <a:r>
            <a:rPr lang="en-US" sz="2100" kern="1200" dirty="0" smtClean="0"/>
            <a:t>Reassure the woman and affirm her positive actions</a:t>
          </a:r>
          <a:endParaRPr lang="en-US" sz="2100" kern="1200" dirty="0"/>
        </a:p>
      </dsp:txBody>
      <dsp:txXfrm rot="-5400000">
        <a:off x="2962655" y="1820165"/>
        <a:ext cx="5200054" cy="1236470"/>
      </dsp:txXfrm>
    </dsp:sp>
    <dsp:sp modelId="{D1B31BBC-416A-4B19-A53C-094158518EB7}">
      <dsp:nvSpPr>
        <dsp:cNvPr id="0" name=""/>
        <dsp:cNvSpPr/>
      </dsp:nvSpPr>
      <dsp:spPr>
        <a:xfrm>
          <a:off x="0" y="1601018"/>
          <a:ext cx="2962656" cy="1674762"/>
        </a:xfrm>
        <a:prstGeom prst="roundRect">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i="1" u="sng" kern="1200" dirty="0" smtClean="0"/>
            <a:t>Close the session</a:t>
          </a:r>
          <a:endParaRPr lang="en-US" sz="2600" i="1" u="sng" kern="1200" dirty="0"/>
        </a:p>
      </dsp:txBody>
      <dsp:txXfrm>
        <a:off x="81755" y="1682773"/>
        <a:ext cx="2799146" cy="1511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47727-3E3E-4AAD-AFF5-6DCC5E4968DF}">
      <dsp:nvSpPr>
        <dsp:cNvPr id="0" name=""/>
        <dsp:cNvSpPr/>
      </dsp:nvSpPr>
      <dsp:spPr>
        <a:xfrm>
          <a:off x="8029908" y="844617"/>
          <a:ext cx="195673" cy="3621494"/>
        </a:xfrm>
        <a:prstGeom prst="rect">
          <a:avLst/>
        </a:prstGeom>
        <a:solidFill>
          <a:schemeClr val="accent1">
            <a:alpha val="25000"/>
          </a:schemeClr>
        </a:solidFill>
        <a:ln>
          <a:noFill/>
        </a:ln>
        <a:effectLst/>
      </dsp:spPr>
      <dsp:style>
        <a:lnRef idx="0">
          <a:scrgbClr r="0" g="0" b="0"/>
        </a:lnRef>
        <a:fillRef idx="1">
          <a:scrgbClr r="0" g="0" b="0"/>
        </a:fillRef>
        <a:effectRef idx="0">
          <a:scrgbClr r="0" g="0" b="0"/>
        </a:effectRef>
        <a:fontRef idx="minor"/>
      </dsp:style>
    </dsp:sp>
    <dsp:sp modelId="{4F558AC6-5800-4BAF-AB72-AC3A51818768}">
      <dsp:nvSpPr>
        <dsp:cNvPr id="0" name=""/>
        <dsp:cNvSpPr/>
      </dsp:nvSpPr>
      <dsp:spPr>
        <a:xfrm>
          <a:off x="199691" y="844617"/>
          <a:ext cx="5089147" cy="3621494"/>
        </a:xfrm>
        <a:prstGeom prst="frame">
          <a:avLst>
            <a:gd name="adj1" fmla="val 5450"/>
          </a:avLst>
        </a:prstGeom>
        <a:solidFill>
          <a:schemeClr val="accent1">
            <a:alpha val="25000"/>
          </a:schemeClr>
        </a:solidFill>
        <a:ln>
          <a:noFill/>
        </a:ln>
        <a:effectLst/>
      </dsp:spPr>
      <dsp:style>
        <a:lnRef idx="0">
          <a:scrgbClr r="0" g="0" b="0"/>
        </a:lnRef>
        <a:fillRef idx="1">
          <a:scrgbClr r="0" g="0" b="0"/>
        </a:fillRef>
        <a:effectRef idx="0">
          <a:scrgbClr r="0" g="0" b="0"/>
        </a:effectRef>
        <a:fontRef idx="minor"/>
      </dsp:style>
    </dsp:sp>
    <dsp:sp modelId="{256C162D-C348-4283-96A6-CAB3E196A7DD}">
      <dsp:nvSpPr>
        <dsp:cNvPr id="0" name=""/>
        <dsp:cNvSpPr/>
      </dsp:nvSpPr>
      <dsp:spPr>
        <a:xfrm>
          <a:off x="4018" y="410687"/>
          <a:ext cx="4893474" cy="3425617"/>
        </a:xfrm>
        <a:prstGeom prst="rect">
          <a:avLst/>
        </a:prstGeom>
        <a:blipFill rotWithShape="1">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9F904D-A052-442E-BDB2-41898D0D8348}">
      <dsp:nvSpPr>
        <dsp:cNvPr id="0" name=""/>
        <dsp:cNvSpPr/>
      </dsp:nvSpPr>
      <dsp:spPr>
        <a:xfrm>
          <a:off x="398653" y="3837521"/>
          <a:ext cx="4694512" cy="42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US" sz="2400" b="1" kern="1200" dirty="0" smtClean="0"/>
            <a:t>A frame of mind</a:t>
          </a:r>
          <a:endParaRPr lang="en-US" sz="2400" b="1" kern="1200" dirty="0"/>
        </a:p>
      </dsp:txBody>
      <dsp:txXfrm>
        <a:off x="398653" y="3837521"/>
        <a:ext cx="4694512" cy="429875"/>
      </dsp:txXfrm>
    </dsp:sp>
    <dsp:sp modelId="{EB524BAD-D646-4B7F-9078-E47029ABF324}">
      <dsp:nvSpPr>
        <dsp:cNvPr id="0" name=""/>
        <dsp:cNvSpPr/>
      </dsp:nvSpPr>
      <dsp:spPr>
        <a:xfrm>
          <a:off x="5496022" y="844617"/>
          <a:ext cx="2326702" cy="362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33450">
            <a:lnSpc>
              <a:spcPct val="90000"/>
            </a:lnSpc>
            <a:spcBef>
              <a:spcPct val="0"/>
            </a:spcBef>
            <a:spcAft>
              <a:spcPct val="35000"/>
            </a:spcAft>
          </a:pPr>
          <a:r>
            <a:rPr lang="en-US" sz="2100" kern="1200" dirty="0" smtClean="0"/>
            <a:t>To </a:t>
          </a:r>
          <a:r>
            <a:rPr lang="en-US" sz="2100" b="0" i="1" u="sng" kern="1200" dirty="0" smtClean="0"/>
            <a:t>see</a:t>
          </a:r>
          <a:r>
            <a:rPr lang="en-US" sz="2100" kern="1200" dirty="0" smtClean="0"/>
            <a:t> and </a:t>
          </a:r>
          <a:r>
            <a:rPr lang="en-US" sz="2100" b="0" i="1" u="sng" kern="1200" dirty="0" smtClean="0"/>
            <a:t>respond</a:t>
          </a:r>
          <a:r>
            <a:rPr lang="en-US" sz="2100" kern="1200" dirty="0" smtClean="0"/>
            <a:t> to diverse, everyday situations as potential opportunities for influencing change </a:t>
          </a:r>
          <a:endParaRPr lang="en-US" sz="2100" kern="1200" dirty="0"/>
        </a:p>
      </dsp:txBody>
      <dsp:txXfrm>
        <a:off x="5496022" y="844617"/>
        <a:ext cx="2326702" cy="3621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ACE53-23AB-4FD2-AFE2-94CD816A6DF5}">
      <dsp:nvSpPr>
        <dsp:cNvPr id="0" name=""/>
        <dsp:cNvSpPr/>
      </dsp:nvSpPr>
      <dsp:spPr>
        <a:xfrm>
          <a:off x="0" y="241678"/>
          <a:ext cx="9130163" cy="789133"/>
        </a:xfrm>
        <a:prstGeom prst="rect">
          <a:avLst/>
        </a:prstGeom>
        <a:solidFill>
          <a:schemeClr val="bg1"/>
        </a:solidFill>
        <a:ln w="2642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90E80E13-DACF-4EBE-8707-638E680A1F83}">
      <dsp:nvSpPr>
        <dsp:cNvPr id="0" name=""/>
        <dsp:cNvSpPr/>
      </dsp:nvSpPr>
      <dsp:spPr>
        <a:xfrm>
          <a:off x="1218182" y="1423136"/>
          <a:ext cx="492767" cy="492767"/>
        </a:xfrm>
        <a:prstGeom prst="rect">
          <a:avLst/>
        </a:prstGeom>
        <a:solidFill>
          <a:schemeClr val="lt1">
            <a:hueOff val="0"/>
            <a:satOff val="0"/>
            <a:lumOff val="0"/>
            <a:alpha val="54000"/>
          </a:schemeClr>
        </a:solidFill>
        <a:ln w="26425" cap="flat" cmpd="sng" algn="ctr">
          <a:noFill/>
          <a:prstDash val="solid"/>
        </a:ln>
        <a:effectLst/>
      </dsp:spPr>
      <dsp:style>
        <a:lnRef idx="2">
          <a:scrgbClr r="0" g="0" b="0"/>
        </a:lnRef>
        <a:fillRef idx="1">
          <a:scrgbClr r="0" g="0" b="0"/>
        </a:fillRef>
        <a:effectRef idx="0">
          <a:scrgbClr r="0" g="0" b="0"/>
        </a:effectRef>
        <a:fontRef idx="minor"/>
      </dsp:style>
    </dsp:sp>
    <dsp:sp modelId="{322AD466-936A-4C58-B065-74CFBCFAD21F}">
      <dsp:nvSpPr>
        <dsp:cNvPr id="0" name=""/>
        <dsp:cNvSpPr/>
      </dsp:nvSpPr>
      <dsp:spPr>
        <a:xfrm>
          <a:off x="1905011" y="1295402"/>
          <a:ext cx="6250240" cy="83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kern="1200" dirty="0" smtClean="0"/>
            <a:t>Are in a formative time of learning</a:t>
          </a:r>
          <a:endParaRPr lang="en-US" sz="2400" kern="1200" dirty="0"/>
        </a:p>
      </dsp:txBody>
      <dsp:txXfrm>
        <a:off x="1905011" y="1295402"/>
        <a:ext cx="6250240" cy="835925"/>
      </dsp:txXfrm>
    </dsp:sp>
    <dsp:sp modelId="{7000118B-5866-4B0D-9248-182E4C82C2B1}">
      <dsp:nvSpPr>
        <dsp:cNvPr id="0" name=""/>
        <dsp:cNvSpPr/>
      </dsp:nvSpPr>
      <dsp:spPr>
        <a:xfrm>
          <a:off x="1219198" y="2590801"/>
          <a:ext cx="492754" cy="492754"/>
        </a:xfrm>
        <a:prstGeom prst="rect">
          <a:avLst/>
        </a:prstGeom>
        <a:solidFill>
          <a:schemeClr val="lt1">
            <a:hueOff val="0"/>
            <a:satOff val="0"/>
            <a:lumOff val="0"/>
            <a:alphaOff val="0"/>
          </a:schemeClr>
        </a:solidFill>
        <a:ln w="26425" cap="flat" cmpd="sng" algn="ctr">
          <a:noFill/>
          <a:prstDash val="solid"/>
        </a:ln>
        <a:effectLst/>
      </dsp:spPr>
      <dsp:style>
        <a:lnRef idx="2">
          <a:scrgbClr r="0" g="0" b="0"/>
        </a:lnRef>
        <a:fillRef idx="1">
          <a:scrgbClr r="0" g="0" b="0"/>
        </a:fillRef>
        <a:effectRef idx="0">
          <a:scrgbClr r="0" g="0" b="0"/>
        </a:effectRef>
        <a:fontRef idx="minor"/>
      </dsp:style>
    </dsp:sp>
    <dsp:sp modelId="{214055E0-9AF1-4E20-8857-491BB3CF094D}">
      <dsp:nvSpPr>
        <dsp:cNvPr id="0" name=""/>
        <dsp:cNvSpPr/>
      </dsp:nvSpPr>
      <dsp:spPr>
        <a:xfrm>
          <a:off x="1752580" y="2285998"/>
          <a:ext cx="6238099" cy="1148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t>Have access to evidence-based health information</a:t>
          </a:r>
          <a:endParaRPr lang="en-US" sz="2400" kern="1200" dirty="0"/>
        </a:p>
      </dsp:txBody>
      <dsp:txXfrm>
        <a:off x="1752580" y="2285998"/>
        <a:ext cx="6238099" cy="1148612"/>
      </dsp:txXfrm>
    </dsp:sp>
    <dsp:sp modelId="{5B0375F9-0AFA-4EDD-A3A5-71BB2215BD72}">
      <dsp:nvSpPr>
        <dsp:cNvPr id="0" name=""/>
        <dsp:cNvSpPr/>
      </dsp:nvSpPr>
      <dsp:spPr>
        <a:xfrm>
          <a:off x="1219198" y="3733802"/>
          <a:ext cx="492754" cy="492754"/>
        </a:xfrm>
        <a:prstGeom prst="rect">
          <a:avLst/>
        </a:prstGeom>
        <a:solidFill>
          <a:schemeClr val="lt1">
            <a:hueOff val="0"/>
            <a:satOff val="0"/>
            <a:lumOff val="0"/>
            <a:alphaOff val="0"/>
          </a:schemeClr>
        </a:solidFill>
        <a:ln w="26425" cap="flat" cmpd="sng" algn="ctr">
          <a:noFill/>
          <a:prstDash val="solid"/>
        </a:ln>
        <a:effectLst/>
      </dsp:spPr>
      <dsp:style>
        <a:lnRef idx="2">
          <a:scrgbClr r="0" g="0" b="0"/>
        </a:lnRef>
        <a:fillRef idx="1">
          <a:scrgbClr r="0" g="0" b="0"/>
        </a:fillRef>
        <a:effectRef idx="0">
          <a:scrgbClr r="0" g="0" b="0"/>
        </a:effectRef>
        <a:fontRef idx="minor"/>
      </dsp:style>
    </dsp:sp>
    <dsp:sp modelId="{DE60A862-8E1C-4A49-9FAC-87A467B6F008}">
      <dsp:nvSpPr>
        <dsp:cNvPr id="0" name=""/>
        <dsp:cNvSpPr/>
      </dsp:nvSpPr>
      <dsp:spPr>
        <a:xfrm>
          <a:off x="1676413" y="3429006"/>
          <a:ext cx="6238099" cy="1148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t>Can participate in established activism communities and associations</a:t>
          </a:r>
          <a:endParaRPr lang="en-US" sz="2400" kern="1200" dirty="0"/>
        </a:p>
      </dsp:txBody>
      <dsp:txXfrm>
        <a:off x="1676413" y="3429006"/>
        <a:ext cx="6238099" cy="1148612"/>
      </dsp:txXfrm>
    </dsp:sp>
    <dsp:sp modelId="{33D6EB1A-C3C0-463A-8586-AC5CE43CC0EE}">
      <dsp:nvSpPr>
        <dsp:cNvPr id="0" name=""/>
        <dsp:cNvSpPr/>
      </dsp:nvSpPr>
      <dsp:spPr>
        <a:xfrm>
          <a:off x="1219198" y="4876797"/>
          <a:ext cx="492754" cy="492754"/>
        </a:xfrm>
        <a:prstGeom prst="rect">
          <a:avLst/>
        </a:prstGeom>
        <a:solidFill>
          <a:schemeClr val="lt1">
            <a:hueOff val="0"/>
            <a:satOff val="0"/>
            <a:lumOff val="0"/>
            <a:alphaOff val="0"/>
          </a:schemeClr>
        </a:solidFill>
        <a:ln w="26425" cap="flat" cmpd="sng" algn="ctr">
          <a:noFill/>
          <a:prstDash val="solid"/>
        </a:ln>
        <a:effectLst/>
      </dsp:spPr>
      <dsp:style>
        <a:lnRef idx="2">
          <a:scrgbClr r="0" g="0" b="0"/>
        </a:lnRef>
        <a:fillRef idx="1">
          <a:scrgbClr r="0" g="0" b="0"/>
        </a:fillRef>
        <a:effectRef idx="0">
          <a:scrgbClr r="0" g="0" b="0"/>
        </a:effectRef>
        <a:fontRef idx="minor"/>
      </dsp:style>
    </dsp:sp>
    <dsp:sp modelId="{20A7418D-1431-4436-A682-097BA7A0F5F6}">
      <dsp:nvSpPr>
        <dsp:cNvPr id="0" name=""/>
        <dsp:cNvSpPr/>
      </dsp:nvSpPr>
      <dsp:spPr>
        <a:xfrm>
          <a:off x="1676413" y="4572002"/>
          <a:ext cx="6238099" cy="1148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t>May have experiences with unsafe abortion</a:t>
          </a:r>
          <a:endParaRPr lang="en-US" sz="2400" kern="1200" dirty="0"/>
        </a:p>
      </dsp:txBody>
      <dsp:txXfrm>
        <a:off x="1676413" y="4572002"/>
        <a:ext cx="6238099" cy="1148612"/>
      </dsp:txXfrm>
    </dsp:sp>
    <dsp:sp modelId="{F6ED62BA-2F64-45BB-9DA3-9C173FAFA6F8}">
      <dsp:nvSpPr>
        <dsp:cNvPr id="0" name=""/>
        <dsp:cNvSpPr/>
      </dsp:nvSpPr>
      <dsp:spPr>
        <a:xfrm>
          <a:off x="1219198" y="6019798"/>
          <a:ext cx="492754" cy="492754"/>
        </a:xfrm>
        <a:prstGeom prst="rect">
          <a:avLst/>
        </a:prstGeom>
        <a:solidFill>
          <a:schemeClr val="lt1">
            <a:hueOff val="0"/>
            <a:satOff val="0"/>
            <a:lumOff val="0"/>
            <a:alphaOff val="0"/>
          </a:schemeClr>
        </a:solidFill>
        <a:ln w="26425" cap="flat" cmpd="sng" algn="ctr">
          <a:noFill/>
          <a:prstDash val="solid"/>
        </a:ln>
        <a:effectLst/>
      </dsp:spPr>
      <dsp:style>
        <a:lnRef idx="2">
          <a:scrgbClr r="0" g="0" b="0"/>
        </a:lnRef>
        <a:fillRef idx="1">
          <a:scrgbClr r="0" g="0" b="0"/>
        </a:fillRef>
        <a:effectRef idx="0">
          <a:scrgbClr r="0" g="0" b="0"/>
        </a:effectRef>
        <a:fontRef idx="minor"/>
      </dsp:style>
    </dsp:sp>
    <dsp:sp modelId="{ADFDF302-37EE-4762-8118-74D165CCE561}">
      <dsp:nvSpPr>
        <dsp:cNvPr id="0" name=""/>
        <dsp:cNvSpPr/>
      </dsp:nvSpPr>
      <dsp:spPr>
        <a:xfrm>
          <a:off x="1676413" y="5704132"/>
          <a:ext cx="6238099" cy="1148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t>Enjoy social status as medical students</a:t>
          </a:r>
          <a:endParaRPr lang="en-US" sz="2400" kern="1200" dirty="0"/>
        </a:p>
      </dsp:txBody>
      <dsp:txXfrm>
        <a:off x="1676413" y="5704132"/>
        <a:ext cx="6238099" cy="1148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0057D-E799-482E-991B-9F913AE55059}">
      <dsp:nvSpPr>
        <dsp:cNvPr id="0" name=""/>
        <dsp:cNvSpPr/>
      </dsp:nvSpPr>
      <dsp:spPr>
        <a:xfrm>
          <a:off x="8029908" y="844617"/>
          <a:ext cx="195673" cy="3621494"/>
        </a:xfrm>
        <a:prstGeom prst="rect">
          <a:avLst/>
        </a:prstGeom>
        <a:solidFill>
          <a:schemeClr val="accent1">
            <a:alpha val="25000"/>
          </a:schemeClr>
        </a:solidFill>
        <a:ln>
          <a:noFill/>
        </a:ln>
        <a:effectLst/>
      </dsp:spPr>
      <dsp:style>
        <a:lnRef idx="0">
          <a:scrgbClr r="0" g="0" b="0"/>
        </a:lnRef>
        <a:fillRef idx="1">
          <a:scrgbClr r="0" g="0" b="0"/>
        </a:fillRef>
        <a:effectRef idx="0">
          <a:scrgbClr r="0" g="0" b="0"/>
        </a:effectRef>
        <a:fontRef idx="minor"/>
      </dsp:style>
    </dsp:sp>
    <dsp:sp modelId="{3315BB2E-87FF-4C05-BDE8-DA6E4AB05A7B}">
      <dsp:nvSpPr>
        <dsp:cNvPr id="0" name=""/>
        <dsp:cNvSpPr/>
      </dsp:nvSpPr>
      <dsp:spPr>
        <a:xfrm>
          <a:off x="199691" y="844617"/>
          <a:ext cx="5089147" cy="3621494"/>
        </a:xfrm>
        <a:prstGeom prst="frame">
          <a:avLst>
            <a:gd name="adj1" fmla="val 5450"/>
          </a:avLst>
        </a:prstGeom>
        <a:solidFill>
          <a:schemeClr val="accent1">
            <a:alpha val="25000"/>
          </a:schemeClr>
        </a:solidFill>
        <a:ln>
          <a:noFill/>
        </a:ln>
        <a:effectLst/>
      </dsp:spPr>
      <dsp:style>
        <a:lnRef idx="0">
          <a:scrgbClr r="0" g="0" b="0"/>
        </a:lnRef>
        <a:fillRef idx="1">
          <a:scrgbClr r="0" g="0" b="0"/>
        </a:fillRef>
        <a:effectRef idx="0">
          <a:scrgbClr r="0" g="0" b="0"/>
        </a:effectRef>
        <a:fontRef idx="minor"/>
      </dsp:style>
    </dsp:sp>
    <dsp:sp modelId="{9BEA9724-7500-4FDC-BEA8-E85745626294}">
      <dsp:nvSpPr>
        <dsp:cNvPr id="0" name=""/>
        <dsp:cNvSpPr/>
      </dsp:nvSpPr>
      <dsp:spPr>
        <a:xfrm>
          <a:off x="4018" y="410687"/>
          <a:ext cx="4893474" cy="3425617"/>
        </a:xfrm>
        <a:prstGeom prst="rect">
          <a:avLst/>
        </a:prstGeom>
        <a:blipFill rotWithShape="1">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09C61-275F-43F3-8807-C9E5EFBA75B9}">
      <dsp:nvSpPr>
        <dsp:cNvPr id="0" name=""/>
        <dsp:cNvSpPr/>
      </dsp:nvSpPr>
      <dsp:spPr>
        <a:xfrm>
          <a:off x="398653" y="3837521"/>
          <a:ext cx="4694512" cy="42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US" sz="2400" b="1" kern="1200" dirty="0" smtClean="0"/>
            <a:t>A strategy </a:t>
          </a:r>
          <a:endParaRPr lang="en-US" sz="2400" b="1" kern="1200" dirty="0"/>
        </a:p>
      </dsp:txBody>
      <dsp:txXfrm>
        <a:off x="398653" y="3837521"/>
        <a:ext cx="4694512" cy="429875"/>
      </dsp:txXfrm>
    </dsp:sp>
    <dsp:sp modelId="{036974C9-39FE-4739-B985-5D288E47119E}">
      <dsp:nvSpPr>
        <dsp:cNvPr id="0" name=""/>
        <dsp:cNvSpPr/>
      </dsp:nvSpPr>
      <dsp:spPr>
        <a:xfrm>
          <a:off x="5496022" y="844617"/>
          <a:ext cx="2326702" cy="362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33450">
            <a:lnSpc>
              <a:spcPct val="90000"/>
            </a:lnSpc>
            <a:spcBef>
              <a:spcPct val="0"/>
            </a:spcBef>
            <a:spcAft>
              <a:spcPct val="35000"/>
            </a:spcAft>
          </a:pPr>
          <a:r>
            <a:rPr lang="en-US" sz="2100" kern="1200" dirty="0" smtClean="0"/>
            <a:t>To </a:t>
          </a:r>
          <a:r>
            <a:rPr lang="en-US" sz="2100" b="0" i="1" u="sng" kern="1200" dirty="0" smtClean="0"/>
            <a:t>influence knowledge, attitudes and practices</a:t>
          </a:r>
          <a:r>
            <a:rPr lang="en-US" sz="2100" kern="1200" dirty="0" smtClean="0"/>
            <a:t> of members in a group, led by other members of that group (peers)</a:t>
          </a:r>
          <a:endParaRPr lang="en-US" sz="2100" kern="1200" dirty="0"/>
        </a:p>
      </dsp:txBody>
      <dsp:txXfrm>
        <a:off x="5496022" y="844617"/>
        <a:ext cx="2326702" cy="36214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9ED95-AF81-4557-A3C2-B0BD0C7805ED}">
      <dsp:nvSpPr>
        <dsp:cNvPr id="0" name=""/>
        <dsp:cNvSpPr/>
      </dsp:nvSpPr>
      <dsp:spPr>
        <a:xfrm>
          <a:off x="5029186" y="4876797"/>
          <a:ext cx="3967327" cy="13799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Community connections to build social support </a:t>
          </a:r>
          <a:endParaRPr lang="en-US" sz="2000" kern="1200" dirty="0"/>
        </a:p>
      </dsp:txBody>
      <dsp:txXfrm>
        <a:off x="6249697" y="5252101"/>
        <a:ext cx="2716503" cy="974346"/>
      </dsp:txXfrm>
    </dsp:sp>
    <dsp:sp modelId="{FEB4FCB2-5B50-40C8-86D4-F5273FF26D37}">
      <dsp:nvSpPr>
        <dsp:cNvPr id="0" name=""/>
        <dsp:cNvSpPr/>
      </dsp:nvSpPr>
      <dsp:spPr>
        <a:xfrm>
          <a:off x="91748" y="4876797"/>
          <a:ext cx="3857995" cy="1385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Accurate information and referrals to services</a:t>
          </a:r>
          <a:endParaRPr lang="en-US" sz="1800" kern="1200" dirty="0"/>
        </a:p>
      </dsp:txBody>
      <dsp:txXfrm>
        <a:off x="122178" y="5253544"/>
        <a:ext cx="2639736" cy="978092"/>
      </dsp:txXfrm>
    </dsp:sp>
    <dsp:sp modelId="{92CEED35-363E-4F62-872D-70406FDD7101}">
      <dsp:nvSpPr>
        <dsp:cNvPr id="0" name=""/>
        <dsp:cNvSpPr/>
      </dsp:nvSpPr>
      <dsp:spPr>
        <a:xfrm>
          <a:off x="5080732" y="228601"/>
          <a:ext cx="3868714" cy="146305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Peer educators gain capacity and support to serve</a:t>
          </a:r>
          <a:endParaRPr lang="en-US" sz="2000" kern="1200" dirty="0"/>
        </a:p>
      </dsp:txBody>
      <dsp:txXfrm>
        <a:off x="6273486" y="260740"/>
        <a:ext cx="2643822" cy="1033013"/>
      </dsp:txXfrm>
    </dsp:sp>
    <dsp:sp modelId="{3297FBF4-2759-4ABE-B31E-08AD7BBA977A}">
      <dsp:nvSpPr>
        <dsp:cNvPr id="0" name=""/>
        <dsp:cNvSpPr/>
      </dsp:nvSpPr>
      <dsp:spPr>
        <a:xfrm>
          <a:off x="172507" y="228601"/>
          <a:ext cx="3867146" cy="14325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Identify potential risks and strategies for mitigating risks</a:t>
          </a:r>
          <a:endParaRPr lang="en-US" sz="2000" kern="1200" dirty="0"/>
        </a:p>
      </dsp:txBody>
      <dsp:txXfrm>
        <a:off x="203976" y="260070"/>
        <a:ext cx="2644064" cy="1011503"/>
      </dsp:txXfrm>
    </dsp:sp>
    <dsp:sp modelId="{17B90140-E8A0-41BF-A5DB-96FBFB591048}">
      <dsp:nvSpPr>
        <dsp:cNvPr id="0" name=""/>
        <dsp:cNvSpPr/>
      </dsp:nvSpPr>
      <dsp:spPr>
        <a:xfrm>
          <a:off x="1702688" y="369188"/>
          <a:ext cx="2804541" cy="2804541"/>
        </a:xfrm>
        <a:prstGeom prst="pieWedge">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i="1" u="sng" kern="1200" dirty="0" smtClean="0"/>
            <a:t>Risk assessment</a:t>
          </a:r>
          <a:endParaRPr lang="en-US" sz="2300" i="1" u="sng" kern="1200" dirty="0"/>
        </a:p>
      </dsp:txBody>
      <dsp:txXfrm>
        <a:off x="2524119" y="1190619"/>
        <a:ext cx="1983110" cy="1983110"/>
      </dsp:txXfrm>
    </dsp:sp>
    <dsp:sp modelId="{45092A94-3146-4A30-8AA8-A7D467C797BF}">
      <dsp:nvSpPr>
        <dsp:cNvPr id="0" name=""/>
        <dsp:cNvSpPr/>
      </dsp:nvSpPr>
      <dsp:spPr>
        <a:xfrm rot="5400000">
          <a:off x="4636770" y="369188"/>
          <a:ext cx="2804541" cy="2804541"/>
        </a:xfrm>
        <a:prstGeom prst="pieWedge">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i="1" u="sng" kern="1200" dirty="0" smtClean="0"/>
            <a:t>Training and mentoring</a:t>
          </a:r>
          <a:endParaRPr lang="en-US" sz="2300" i="1" u="sng" kern="1200" dirty="0"/>
        </a:p>
      </dsp:txBody>
      <dsp:txXfrm rot="-5400000">
        <a:off x="4636770" y="1190619"/>
        <a:ext cx="1983110" cy="1983110"/>
      </dsp:txXfrm>
    </dsp:sp>
    <dsp:sp modelId="{FE7BF860-20A2-49B6-85A3-DEDAF3FA5273}">
      <dsp:nvSpPr>
        <dsp:cNvPr id="0" name=""/>
        <dsp:cNvSpPr/>
      </dsp:nvSpPr>
      <dsp:spPr>
        <a:xfrm rot="10800000">
          <a:off x="4636770" y="3303269"/>
          <a:ext cx="2804541" cy="2804541"/>
        </a:xfrm>
        <a:prstGeom prst="pieWedge">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i="1" u="sng" kern="1200" dirty="0" smtClean="0"/>
            <a:t>Partnerships</a:t>
          </a:r>
          <a:endParaRPr lang="en-US" sz="2300" i="1" u="sng" kern="1200" dirty="0"/>
        </a:p>
      </dsp:txBody>
      <dsp:txXfrm rot="10800000">
        <a:off x="4636770" y="3303269"/>
        <a:ext cx="1983110" cy="1983110"/>
      </dsp:txXfrm>
    </dsp:sp>
    <dsp:sp modelId="{C3D1FF87-3838-4503-B942-482BE95179FC}">
      <dsp:nvSpPr>
        <dsp:cNvPr id="0" name=""/>
        <dsp:cNvSpPr/>
      </dsp:nvSpPr>
      <dsp:spPr>
        <a:xfrm rot="16200000">
          <a:off x="1702688" y="3303269"/>
          <a:ext cx="2804541" cy="2804541"/>
        </a:xfrm>
        <a:prstGeom prst="pieWedge">
          <a:avLst/>
        </a:prstGeom>
        <a:gradFill rotWithShape="0">
          <a:gsLst>
            <a:gs pos="0">
              <a:schemeClr val="accent1">
                <a:hueOff val="0"/>
                <a:satOff val="0"/>
                <a:lumOff val="0"/>
                <a:alphaOff val="0"/>
                <a:tint val="50000"/>
                <a:shade val="86000"/>
                <a:satMod val="140000"/>
              </a:schemeClr>
            </a:gs>
            <a:gs pos="45000">
              <a:schemeClr val="accent1">
                <a:hueOff val="0"/>
                <a:satOff val="0"/>
                <a:lumOff val="0"/>
                <a:alphaOff val="0"/>
                <a:tint val="48000"/>
                <a:satMod val="150000"/>
              </a:schemeClr>
            </a:gs>
            <a:gs pos="100000">
              <a:schemeClr val="accent1">
                <a:hueOff val="0"/>
                <a:satOff val="0"/>
                <a:lumOff val="0"/>
                <a:alphaOff val="0"/>
                <a:tint val="28000"/>
                <a:satMod val="16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i="1" u="sng" kern="1200" dirty="0" smtClean="0"/>
            <a:t>Outreach</a:t>
          </a:r>
          <a:endParaRPr lang="en-US" sz="2300" i="1" u="sng" kern="1200" dirty="0"/>
        </a:p>
      </dsp:txBody>
      <dsp:txXfrm rot="5400000">
        <a:off x="2524119" y="3303269"/>
        <a:ext cx="1983110" cy="1983110"/>
      </dsp:txXfrm>
    </dsp:sp>
    <dsp:sp modelId="{6FA885B3-C5E0-4388-ACF8-73B9F9460934}">
      <dsp:nvSpPr>
        <dsp:cNvPr id="0" name=""/>
        <dsp:cNvSpPr/>
      </dsp:nvSpPr>
      <dsp:spPr>
        <a:xfrm>
          <a:off x="4087844" y="2655570"/>
          <a:ext cx="968311" cy="842010"/>
        </a:xfrm>
        <a:prstGeom prst="circularArrow">
          <a:avLst/>
        </a:prstGeom>
        <a:gradFill rotWithShape="0">
          <a:gsLst>
            <a:gs pos="0">
              <a:schemeClr val="accent1">
                <a:tint val="60000"/>
                <a:hueOff val="0"/>
                <a:satOff val="0"/>
                <a:lumOff val="0"/>
                <a:alphaOff val="0"/>
                <a:tint val="50000"/>
                <a:shade val="86000"/>
                <a:satMod val="140000"/>
              </a:schemeClr>
            </a:gs>
            <a:gs pos="45000">
              <a:schemeClr val="accent1">
                <a:tint val="60000"/>
                <a:hueOff val="0"/>
                <a:satOff val="0"/>
                <a:lumOff val="0"/>
                <a:alphaOff val="0"/>
                <a:tint val="48000"/>
                <a:satMod val="150000"/>
              </a:schemeClr>
            </a:gs>
            <a:gs pos="100000">
              <a:schemeClr val="accent1">
                <a:tint val="60000"/>
                <a:hueOff val="0"/>
                <a:satOff val="0"/>
                <a:lumOff val="0"/>
                <a:alphaOff val="0"/>
                <a:tint val="28000"/>
                <a:satMod val="160000"/>
              </a:schemeClr>
            </a:gs>
          </a:gsLst>
          <a:path path="circle">
            <a:fillToRect l="100000" t="100000" r="100000" b="100000"/>
          </a:path>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61DFE225-65B6-4C23-8D81-AC372347F641}">
      <dsp:nvSpPr>
        <dsp:cNvPr id="0" name=""/>
        <dsp:cNvSpPr/>
      </dsp:nvSpPr>
      <dsp:spPr>
        <a:xfrm rot="10800000">
          <a:off x="4087844" y="2979419"/>
          <a:ext cx="968311" cy="842010"/>
        </a:xfrm>
        <a:prstGeom prst="circularArrow">
          <a:avLst/>
        </a:prstGeom>
        <a:gradFill rotWithShape="0">
          <a:gsLst>
            <a:gs pos="0">
              <a:schemeClr val="accent1">
                <a:tint val="60000"/>
                <a:hueOff val="0"/>
                <a:satOff val="0"/>
                <a:lumOff val="0"/>
                <a:alphaOff val="0"/>
                <a:tint val="50000"/>
                <a:shade val="86000"/>
                <a:satMod val="140000"/>
              </a:schemeClr>
            </a:gs>
            <a:gs pos="45000">
              <a:schemeClr val="accent1">
                <a:tint val="60000"/>
                <a:hueOff val="0"/>
                <a:satOff val="0"/>
                <a:lumOff val="0"/>
                <a:alphaOff val="0"/>
                <a:tint val="48000"/>
                <a:satMod val="150000"/>
              </a:schemeClr>
            </a:gs>
            <a:gs pos="100000">
              <a:schemeClr val="accent1">
                <a:tint val="60000"/>
                <a:hueOff val="0"/>
                <a:satOff val="0"/>
                <a:lumOff val="0"/>
                <a:alphaOff val="0"/>
                <a:tint val="28000"/>
                <a:satMod val="160000"/>
              </a:schemeClr>
            </a:gs>
          </a:gsLst>
          <a:path path="circle">
            <a:fillToRect l="100000" t="100000" r="100000" b="100000"/>
          </a:path>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06DD9-E6EB-4BF9-8825-C3826BAF3F35}">
      <dsp:nvSpPr>
        <dsp:cNvPr id="0" name=""/>
        <dsp:cNvSpPr/>
      </dsp:nvSpPr>
      <dsp:spPr>
        <a:xfrm>
          <a:off x="8029908" y="844617"/>
          <a:ext cx="195673" cy="3621494"/>
        </a:xfrm>
        <a:prstGeom prst="rect">
          <a:avLst/>
        </a:prstGeom>
        <a:solidFill>
          <a:schemeClr val="accent1">
            <a:alpha val="25000"/>
          </a:schemeClr>
        </a:solidFill>
        <a:ln>
          <a:noFill/>
        </a:ln>
        <a:effectLst/>
      </dsp:spPr>
      <dsp:style>
        <a:lnRef idx="0">
          <a:scrgbClr r="0" g="0" b="0"/>
        </a:lnRef>
        <a:fillRef idx="1">
          <a:scrgbClr r="0" g="0" b="0"/>
        </a:fillRef>
        <a:effectRef idx="0">
          <a:scrgbClr r="0" g="0" b="0"/>
        </a:effectRef>
        <a:fontRef idx="minor"/>
      </dsp:style>
    </dsp:sp>
    <dsp:sp modelId="{FAD4916B-2F56-4029-B2E1-64858F1BCA97}">
      <dsp:nvSpPr>
        <dsp:cNvPr id="0" name=""/>
        <dsp:cNvSpPr/>
      </dsp:nvSpPr>
      <dsp:spPr>
        <a:xfrm>
          <a:off x="199691" y="844617"/>
          <a:ext cx="5089147" cy="3621494"/>
        </a:xfrm>
        <a:prstGeom prst="frame">
          <a:avLst>
            <a:gd name="adj1" fmla="val 5450"/>
          </a:avLst>
        </a:prstGeom>
        <a:solidFill>
          <a:schemeClr val="accent1">
            <a:alpha val="25000"/>
          </a:schemeClr>
        </a:solidFill>
        <a:ln>
          <a:noFill/>
        </a:ln>
        <a:effectLst/>
      </dsp:spPr>
      <dsp:style>
        <a:lnRef idx="0">
          <a:scrgbClr r="0" g="0" b="0"/>
        </a:lnRef>
        <a:fillRef idx="1">
          <a:scrgbClr r="0" g="0" b="0"/>
        </a:fillRef>
        <a:effectRef idx="0">
          <a:scrgbClr r="0" g="0" b="0"/>
        </a:effectRef>
        <a:fontRef idx="minor"/>
      </dsp:style>
    </dsp:sp>
    <dsp:sp modelId="{84C34815-F558-4FAF-B399-D0989F97268B}">
      <dsp:nvSpPr>
        <dsp:cNvPr id="0" name=""/>
        <dsp:cNvSpPr/>
      </dsp:nvSpPr>
      <dsp:spPr>
        <a:xfrm>
          <a:off x="4018" y="410687"/>
          <a:ext cx="4893474" cy="3425617"/>
        </a:xfrm>
        <a:prstGeom prst="rect">
          <a:avLst/>
        </a:prstGeom>
        <a:blipFill rotWithShape="1">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BD5173-387A-4942-B1BC-46B87B1FA8AC}">
      <dsp:nvSpPr>
        <dsp:cNvPr id="0" name=""/>
        <dsp:cNvSpPr/>
      </dsp:nvSpPr>
      <dsp:spPr>
        <a:xfrm>
          <a:off x="398653" y="3837521"/>
          <a:ext cx="4694512" cy="42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US" sz="2400" b="1" kern="1200" dirty="0" smtClean="0"/>
            <a:t>Overview</a:t>
          </a:r>
          <a:endParaRPr lang="en-US" sz="2400" b="1" kern="1200" dirty="0"/>
        </a:p>
      </dsp:txBody>
      <dsp:txXfrm>
        <a:off x="398653" y="3837521"/>
        <a:ext cx="4694512" cy="429875"/>
      </dsp:txXfrm>
    </dsp:sp>
    <dsp:sp modelId="{1B56965D-D40B-4E5F-87E8-55EAD0591FCB}">
      <dsp:nvSpPr>
        <dsp:cNvPr id="0" name=""/>
        <dsp:cNvSpPr/>
      </dsp:nvSpPr>
      <dsp:spPr>
        <a:xfrm>
          <a:off x="5496022" y="844617"/>
          <a:ext cx="2326702" cy="362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77900">
            <a:lnSpc>
              <a:spcPct val="90000"/>
            </a:lnSpc>
            <a:spcBef>
              <a:spcPct val="0"/>
            </a:spcBef>
            <a:spcAft>
              <a:spcPct val="35000"/>
            </a:spcAft>
          </a:pPr>
          <a:r>
            <a:rPr lang="en-US" sz="2200" i="1" u="sng" kern="1200" dirty="0" smtClean="0"/>
            <a:t>Emotional, physical and logistical support </a:t>
          </a:r>
          <a:r>
            <a:rPr lang="en-US" sz="2200" kern="1200" dirty="0" smtClean="0"/>
            <a:t>to women during their abortion experiences </a:t>
          </a:r>
          <a:endParaRPr lang="en-US" sz="2200" kern="1200" dirty="0"/>
        </a:p>
      </dsp:txBody>
      <dsp:txXfrm>
        <a:off x="5496022" y="844617"/>
        <a:ext cx="2326702" cy="36214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4CD3-7116-490B-8F97-0763A55A0B77}">
      <dsp:nvSpPr>
        <dsp:cNvPr id="0" name=""/>
        <dsp:cNvSpPr/>
      </dsp:nvSpPr>
      <dsp:spPr>
        <a:xfrm>
          <a:off x="2724226" y="380993"/>
          <a:ext cx="5505373" cy="195051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21147"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Making referrals and scheduling appointments with providers of safe services</a:t>
          </a:r>
          <a:endParaRPr lang="en-US" sz="2400" kern="1200" dirty="0"/>
        </a:p>
      </dsp:txBody>
      <dsp:txXfrm>
        <a:off x="2724226" y="380993"/>
        <a:ext cx="5505373" cy="1950511"/>
      </dsp:txXfrm>
    </dsp:sp>
    <dsp:sp modelId="{DF83C5C0-E2FD-497C-8D74-664298001016}">
      <dsp:nvSpPr>
        <dsp:cNvPr id="0" name=""/>
        <dsp:cNvSpPr/>
      </dsp:nvSpPr>
      <dsp:spPr>
        <a:xfrm>
          <a:off x="642962" y="82600"/>
          <a:ext cx="2985560" cy="2095776"/>
        </a:xfrm>
        <a:prstGeom prst="rect">
          <a:avLst/>
        </a:prstGeom>
        <a:blipFill rotWithShape="1">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250568-5DE2-4533-B775-BE663972C932}">
      <dsp:nvSpPr>
        <dsp:cNvPr id="0" name=""/>
        <dsp:cNvSpPr/>
      </dsp:nvSpPr>
      <dsp:spPr>
        <a:xfrm>
          <a:off x="2760427" y="2888510"/>
          <a:ext cx="5469172" cy="195051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21147"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Helping the woman access misoprostol for abortion </a:t>
          </a:r>
          <a:endParaRPr lang="en-US" sz="2400" kern="1200" dirty="0"/>
        </a:p>
      </dsp:txBody>
      <dsp:txXfrm>
        <a:off x="2760427" y="2888510"/>
        <a:ext cx="5469172" cy="1950511"/>
      </dsp:txXfrm>
    </dsp:sp>
    <dsp:sp modelId="{334D265A-B772-4ADA-88D1-454082EBE2DA}">
      <dsp:nvSpPr>
        <dsp:cNvPr id="0" name=""/>
        <dsp:cNvSpPr/>
      </dsp:nvSpPr>
      <dsp:spPr>
        <a:xfrm>
          <a:off x="658157" y="2561947"/>
          <a:ext cx="2960983" cy="2048037"/>
        </a:xfrm>
        <a:prstGeom prst="rect">
          <a:avLst/>
        </a:prstGeom>
        <a:blipFill rotWithShape="1">
          <a:blip xmlns:r="http://schemas.openxmlformats.org/officeDocument/2006/relationships" r:embed="rId2"/>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CEFFC-BB4F-4C02-A5AA-450ED1C41298}">
      <dsp:nvSpPr>
        <dsp:cNvPr id="0" name=""/>
        <dsp:cNvSpPr/>
      </dsp:nvSpPr>
      <dsp:spPr>
        <a:xfrm>
          <a:off x="3235623" y="641910"/>
          <a:ext cx="3744396" cy="117012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2564"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Walking together</a:t>
          </a:r>
          <a:endParaRPr lang="en-US" sz="2400" kern="1200" dirty="0"/>
        </a:p>
      </dsp:txBody>
      <dsp:txXfrm>
        <a:off x="3235623" y="641910"/>
        <a:ext cx="3744396" cy="1170123"/>
      </dsp:txXfrm>
    </dsp:sp>
    <dsp:sp modelId="{F2F3D0B3-EA4E-47A2-906B-62B9AAA5EBBC}">
      <dsp:nvSpPr>
        <dsp:cNvPr id="0" name=""/>
        <dsp:cNvSpPr/>
      </dsp:nvSpPr>
      <dsp:spPr>
        <a:xfrm>
          <a:off x="2438404" y="104243"/>
          <a:ext cx="1450217" cy="1854531"/>
        </a:xfrm>
        <a:prstGeom prst="rect">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4C626F6F-B2F7-4B72-B34D-A9A3D657DD5E}">
      <dsp:nvSpPr>
        <dsp:cNvPr id="0" name=""/>
        <dsp:cNvSpPr/>
      </dsp:nvSpPr>
      <dsp:spPr>
        <a:xfrm>
          <a:off x="3246084" y="2239873"/>
          <a:ext cx="3744396" cy="117012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2564"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Arranging local transportation</a:t>
          </a:r>
          <a:endParaRPr lang="en-US" sz="2400" kern="1200" dirty="0"/>
        </a:p>
      </dsp:txBody>
      <dsp:txXfrm>
        <a:off x="3246084" y="2239873"/>
        <a:ext cx="3744396" cy="1170123"/>
      </dsp:txXfrm>
    </dsp:sp>
    <dsp:sp modelId="{6A239E28-5CFA-4693-B617-2663D128CE32}">
      <dsp:nvSpPr>
        <dsp:cNvPr id="0" name=""/>
        <dsp:cNvSpPr/>
      </dsp:nvSpPr>
      <dsp:spPr>
        <a:xfrm>
          <a:off x="1952055" y="2092689"/>
          <a:ext cx="1974040" cy="1362329"/>
        </a:xfrm>
        <a:prstGeom prst="rect">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AB8F4C17-E669-4F77-B6A6-460BDB17B852}">
      <dsp:nvSpPr>
        <dsp:cNvPr id="0" name=""/>
        <dsp:cNvSpPr/>
      </dsp:nvSpPr>
      <dsp:spPr>
        <a:xfrm>
          <a:off x="3254080" y="3722550"/>
          <a:ext cx="3744396" cy="117012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2564"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Helping with long-distance travel</a:t>
          </a:r>
          <a:endParaRPr lang="en-US" sz="2400" kern="1200" dirty="0"/>
        </a:p>
      </dsp:txBody>
      <dsp:txXfrm>
        <a:off x="3254080" y="3722550"/>
        <a:ext cx="3744396" cy="1170123"/>
      </dsp:txXfrm>
    </dsp:sp>
    <dsp:sp modelId="{D6E8FB59-2BA0-4E18-B93E-73B5DB975279}">
      <dsp:nvSpPr>
        <dsp:cNvPr id="0" name=""/>
        <dsp:cNvSpPr/>
      </dsp:nvSpPr>
      <dsp:spPr>
        <a:xfrm>
          <a:off x="1944058" y="3632594"/>
          <a:ext cx="2006025" cy="1287469"/>
        </a:xfrm>
        <a:prstGeom prst="rect">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D49BE-1773-4C46-9F4A-9C99BE7B53C3}">
      <dsp:nvSpPr>
        <dsp:cNvPr id="0" name=""/>
        <dsp:cNvSpPr/>
      </dsp:nvSpPr>
      <dsp:spPr>
        <a:xfrm>
          <a:off x="2971801" y="457203"/>
          <a:ext cx="3946350" cy="123323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5311"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t>Waiting together, helping the woman advocate for her choices </a:t>
          </a:r>
          <a:endParaRPr lang="en-US" sz="2100" kern="1200" dirty="0"/>
        </a:p>
      </dsp:txBody>
      <dsp:txXfrm>
        <a:off x="2971801" y="457203"/>
        <a:ext cx="3946350" cy="1233234"/>
      </dsp:txXfrm>
    </dsp:sp>
    <dsp:sp modelId="{6BB3A495-4F6A-4E7D-8848-B02D4F6AB5E0}">
      <dsp:nvSpPr>
        <dsp:cNvPr id="0" name=""/>
        <dsp:cNvSpPr/>
      </dsp:nvSpPr>
      <dsp:spPr>
        <a:xfrm>
          <a:off x="2362203" y="152400"/>
          <a:ext cx="1158172" cy="1565788"/>
        </a:xfrm>
        <a:prstGeom prst="rect">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73C0A6D4-0F64-472D-8E29-D9B1D1ED41E6}">
      <dsp:nvSpPr>
        <dsp:cNvPr id="0" name=""/>
        <dsp:cNvSpPr/>
      </dsp:nvSpPr>
      <dsp:spPr>
        <a:xfrm>
          <a:off x="3007531" y="1998875"/>
          <a:ext cx="3946350" cy="123323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5311"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Staying with woman during the abortion, ensuring her needs are met</a:t>
          </a:r>
          <a:endParaRPr lang="en-US" sz="2000" kern="1200" dirty="0"/>
        </a:p>
      </dsp:txBody>
      <dsp:txXfrm>
        <a:off x="3007531" y="1998875"/>
        <a:ext cx="3946350" cy="1233234"/>
      </dsp:txXfrm>
    </dsp:sp>
    <dsp:sp modelId="{8388B224-7EC4-4439-9F16-079C36C1CFDD}">
      <dsp:nvSpPr>
        <dsp:cNvPr id="0" name=""/>
        <dsp:cNvSpPr/>
      </dsp:nvSpPr>
      <dsp:spPr>
        <a:xfrm>
          <a:off x="1863290" y="1809925"/>
          <a:ext cx="1647738" cy="1294896"/>
        </a:xfrm>
        <a:prstGeom prst="rect">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5478AA84-1886-49D2-825E-C523BF4DA20A}">
      <dsp:nvSpPr>
        <dsp:cNvPr id="0" name=""/>
        <dsp:cNvSpPr/>
      </dsp:nvSpPr>
      <dsp:spPr>
        <a:xfrm>
          <a:off x="3007505" y="3549074"/>
          <a:ext cx="3946350" cy="123323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5311"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Keeping her company in recovery</a:t>
          </a:r>
          <a:endParaRPr lang="en-US" sz="2000" kern="1200" dirty="0"/>
        </a:p>
      </dsp:txBody>
      <dsp:txXfrm>
        <a:off x="3007505" y="3549074"/>
        <a:ext cx="3946350" cy="1233234"/>
      </dsp:txXfrm>
    </dsp:sp>
    <dsp:sp modelId="{8981166C-9420-4D7F-A6D0-8BDF6DE84F63}">
      <dsp:nvSpPr>
        <dsp:cNvPr id="0" name=""/>
        <dsp:cNvSpPr/>
      </dsp:nvSpPr>
      <dsp:spPr>
        <a:xfrm>
          <a:off x="1843189" y="3362431"/>
          <a:ext cx="1728142" cy="1294896"/>
        </a:xfrm>
        <a:prstGeom prst="rect">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693A1-CB97-42DD-B09D-2B20DA74BE77}" type="datetimeFigureOut">
              <a:rPr lang="en-US" smtClean="0"/>
              <a:t>9/25/14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A5C766-A2F8-4620-BD42-CB0D254F808D}" type="slidenum">
              <a:rPr lang="en-US" smtClean="0"/>
              <a:t>‹#›</a:t>
            </a:fld>
            <a:endParaRPr lang="en-US"/>
          </a:p>
        </p:txBody>
      </p:sp>
    </p:spTree>
    <p:extLst>
      <p:ext uri="{BB962C8B-B14F-4D97-AF65-F5344CB8AC3E}">
        <p14:creationId xmlns:p14="http://schemas.microsoft.com/office/powerpoint/2010/main" val="6881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www.womenonweb.org/en/i-need-an-aborti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Information for the facilitator</a:t>
            </a:r>
            <a:r>
              <a:rPr lang="en-US" baseline="0" dirty="0" smtClean="0"/>
              <a:t>: This presentation accompanies </a:t>
            </a:r>
            <a:r>
              <a:rPr lang="en-US" i="1" baseline="0" dirty="0" smtClean="0"/>
              <a:t>You</a:t>
            </a:r>
            <a:r>
              <a:rPr lang="en-US" i="1" baseline="30000" dirty="0" smtClean="0"/>
              <a:t>th</a:t>
            </a:r>
            <a:r>
              <a:rPr lang="en-US" i="1" baseline="0" dirty="0" smtClean="0"/>
              <a:t> act for safe abortion, a training guide for future </a:t>
            </a:r>
            <a:r>
              <a:rPr lang="en-US" i="1" baseline="0" smtClean="0"/>
              <a:t>health professionals </a:t>
            </a:r>
            <a:r>
              <a:rPr lang="en-US" i="0" baseline="0" smtClean="0"/>
              <a:t>(</a:t>
            </a:r>
            <a:r>
              <a:rPr lang="en-US" sz="1200" kern="1200" smtClean="0">
                <a:solidFill>
                  <a:schemeClr val="tx1"/>
                </a:solidFill>
                <a:effectLst/>
                <a:latin typeface="+mn-lt"/>
                <a:ea typeface="+mn-ea"/>
                <a:cs typeface="+mn-cs"/>
              </a:rPr>
              <a:t>Borjesson et al., 2014)</a:t>
            </a:r>
            <a:r>
              <a:rPr lang="en-US" i="0" baseline="0" smtClean="0"/>
              <a:t>. </a:t>
            </a:r>
            <a:r>
              <a:rPr lang="en-US" i="0" baseline="0" dirty="0" smtClean="0"/>
              <a:t>It covers </a:t>
            </a:r>
            <a:r>
              <a:rPr lang="en-US" i="0" u="none" baseline="0" dirty="0" smtClean="0"/>
              <a:t>module 5 of the guide </a:t>
            </a:r>
            <a:r>
              <a:rPr lang="en-US" i="0" baseline="0" dirty="0" smtClean="0"/>
              <a:t>and is designed to help experienced facilitators lead workshops effectively. </a:t>
            </a:r>
            <a:r>
              <a:rPr lang="en-US" b="1" i="0" u="none" baseline="0" dirty="0" smtClean="0"/>
              <a:t>The order of the slides in this presentation reflect the order of the activities in module 5 in the guide. </a:t>
            </a:r>
            <a:r>
              <a:rPr lang="en-US" b="0" i="0" u="none" baseline="0" dirty="0" smtClean="0"/>
              <a:t>Orange slides mark the start of new activities and that is a good time for you to refer to the guide for detailed activity instructions. The activity instructions tell you when it is time to present new slides. </a:t>
            </a:r>
            <a:r>
              <a:rPr lang="en-US" b="1" i="0" u="none" baseline="0" dirty="0" smtClean="0"/>
              <a:t>The order of the slides may need to be modified if you change the agenda.</a:t>
            </a:r>
            <a:r>
              <a:rPr lang="en-US" b="0" i="0" u="none" baseline="0" dirty="0" smtClean="0"/>
              <a:t> </a:t>
            </a:r>
            <a:r>
              <a:rPr lang="en-US" i="0" u="none" baseline="0" dirty="0" smtClean="0"/>
              <a:t>All citations listed in the presentation are available in the bibliography of the guide</a:t>
            </a:r>
            <a:r>
              <a:rPr lang="en-US" i="0" baseline="0" dirty="0" smtClean="0"/>
              <a:t>.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1</a:t>
            </a:fld>
            <a:endParaRPr lang="en-US"/>
          </a:p>
        </p:txBody>
      </p:sp>
    </p:spTree>
    <p:extLst>
      <p:ext uri="{BB962C8B-B14F-4D97-AF65-F5344CB8AC3E}">
        <p14:creationId xmlns:p14="http://schemas.microsoft.com/office/powerpoint/2010/main" val="27307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dirty="0" smtClean="0"/>
              <a:t>Instructions for the facilitator</a:t>
            </a:r>
            <a:r>
              <a:rPr lang="en-US" sz="1200" dirty="0" smtClean="0"/>
              <a:t>: Briefly discuss the</a:t>
            </a:r>
            <a:r>
              <a:rPr lang="en-US" sz="1200" baseline="0" dirty="0" smtClean="0"/>
              <a:t> different things that can make medical students powerful advocates for safe abortion. You can refer back to the discussion earlier in the activity when participants identified reasons why medical students are well-positioned to advocate for safe abortion. For example: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Medical school is a </a:t>
            </a:r>
            <a:r>
              <a:rPr lang="en-US" sz="1200" i="1" u="sng" dirty="0" smtClean="0"/>
              <a:t>formative time of learning</a:t>
            </a:r>
            <a:r>
              <a:rPr lang="en-US" sz="1200" dirty="0" smtClean="0"/>
              <a:t> and civic engagement.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They have access to and are perceived as bearers of </a:t>
            </a:r>
            <a:r>
              <a:rPr lang="en-US" sz="1200" i="1" u="sng" dirty="0" smtClean="0"/>
              <a:t>evidence-based health information.</a:t>
            </a:r>
            <a:r>
              <a:rPr lang="en-US" sz="1200" dirty="0" smtClean="0"/>
              <a:t>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They</a:t>
            </a:r>
            <a:r>
              <a:rPr lang="en-US" sz="1200" baseline="0" dirty="0" smtClean="0"/>
              <a:t> a</a:t>
            </a:r>
            <a:r>
              <a:rPr lang="en-US" sz="1200" dirty="0" smtClean="0"/>
              <a:t>re members of </a:t>
            </a:r>
            <a:r>
              <a:rPr lang="en-US" sz="1200" i="1" u="sng" dirty="0" smtClean="0"/>
              <a:t>activism communities</a:t>
            </a:r>
            <a:r>
              <a:rPr lang="en-US" sz="1200" dirty="0" smtClean="0"/>
              <a:t>, including different associations.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They</a:t>
            </a:r>
            <a:r>
              <a:rPr lang="en-US" sz="1200" baseline="0" dirty="0" smtClean="0"/>
              <a:t> e</a:t>
            </a:r>
            <a:r>
              <a:rPr lang="en-US" sz="1200" dirty="0" smtClean="0"/>
              <a:t>njoy </a:t>
            </a:r>
            <a:r>
              <a:rPr lang="en-US" sz="1200" i="1" u="sng" dirty="0" smtClean="0"/>
              <a:t>social status.</a:t>
            </a:r>
            <a:r>
              <a:rPr lang="en-US" sz="1200" dirty="0" smtClean="0"/>
              <a:t>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They</a:t>
            </a:r>
            <a:r>
              <a:rPr lang="en-US" sz="1200" baseline="0" dirty="0" smtClean="0"/>
              <a:t> h</a:t>
            </a:r>
            <a:r>
              <a:rPr lang="en-US" sz="1200" dirty="0" smtClean="0"/>
              <a:t>ave first-hand </a:t>
            </a:r>
            <a:r>
              <a:rPr lang="en-US" sz="1200" i="1" u="sng" dirty="0" smtClean="0"/>
              <a:t>experiences</a:t>
            </a:r>
            <a:r>
              <a:rPr lang="en-US" sz="1200" dirty="0" smtClean="0"/>
              <a:t> with unsafe abortion through their personal lives and professional practices.</a:t>
            </a:r>
          </a:p>
        </p:txBody>
      </p:sp>
      <p:sp>
        <p:nvSpPr>
          <p:cNvPr id="4" name="Slide Number Placeholder 3"/>
          <p:cNvSpPr>
            <a:spLocks noGrp="1"/>
          </p:cNvSpPr>
          <p:nvPr>
            <p:ph type="sldNum" sz="quarter" idx="10"/>
          </p:nvPr>
        </p:nvSpPr>
        <p:spPr/>
        <p:txBody>
          <a:bodyPr/>
          <a:lstStyle/>
          <a:p>
            <a:fld id="{76A5C766-A2F8-4620-BD42-CB0D254F808D}" type="slidenum">
              <a:rPr lang="en-US" smtClean="0"/>
              <a:t>10</a:t>
            </a:fld>
            <a:endParaRPr lang="en-US"/>
          </a:p>
        </p:txBody>
      </p:sp>
    </p:spTree>
    <p:extLst>
      <p:ext uri="{BB962C8B-B14F-4D97-AF65-F5344CB8AC3E}">
        <p14:creationId xmlns:p14="http://schemas.microsoft.com/office/powerpoint/2010/main" val="3287955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Briefly review some</a:t>
            </a:r>
            <a:r>
              <a:rPr lang="en-US" baseline="0" dirty="0" smtClean="0"/>
              <a:t> examples of advocacy for safe abortion. You can refer back to the discussion earlier in the activity when participants identified examples of advocacy for safe abortion.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11</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to the facilitator</a:t>
            </a:r>
            <a:r>
              <a:rPr lang="en-US" dirty="0" smtClean="0"/>
              <a:t>: Ask a participant to read the</a:t>
            </a:r>
            <a:r>
              <a:rPr lang="en-US" baseline="0" dirty="0" smtClean="0"/>
              <a:t> quote on the slide out loud. </a:t>
            </a:r>
          </a:p>
          <a:p>
            <a:endParaRPr lang="en-US" baseline="0" dirty="0" smtClean="0"/>
          </a:p>
          <a:p>
            <a:r>
              <a:rPr lang="en-US" baseline="0" dirty="0" smtClean="0"/>
              <a:t>Explain that: </a:t>
            </a:r>
            <a:r>
              <a:rPr lang="en-US" i="1" baseline="0" dirty="0" smtClean="0"/>
              <a:t>“</a:t>
            </a:r>
            <a:r>
              <a:rPr lang="en-US" sz="1200" i="1" kern="1200" dirty="0" smtClean="0">
                <a:solidFill>
                  <a:schemeClr val="tx1"/>
                </a:solidFill>
                <a:effectLst/>
                <a:latin typeface="+mn-lt"/>
                <a:ea typeface="+mn-ea"/>
                <a:cs typeface="+mn-cs"/>
              </a:rPr>
              <a:t>Many medical students believe that they, as future physicians, should be </a:t>
            </a:r>
            <a:r>
              <a:rPr lang="en-US" sz="1200" i="1" kern="1200" dirty="0" err="1" smtClean="0">
                <a:solidFill>
                  <a:schemeClr val="tx1"/>
                </a:solidFill>
                <a:effectLst/>
                <a:latin typeface="+mn-lt"/>
                <a:ea typeface="+mn-ea"/>
                <a:cs typeface="+mn-cs"/>
              </a:rPr>
              <a:t>taght</a:t>
            </a:r>
            <a:r>
              <a:rPr lang="en-US" sz="1200" i="1" kern="1200" dirty="0" smtClean="0">
                <a:solidFill>
                  <a:schemeClr val="tx1"/>
                </a:solidFill>
                <a:effectLst/>
                <a:latin typeface="+mn-lt"/>
                <a:ea typeface="+mn-ea"/>
                <a:cs typeface="+mn-cs"/>
              </a:rPr>
              <a:t> how to provide safe abortion and postabortion services and safely manage incomplete and missed spontaneous abortions.</a:t>
            </a:r>
            <a:r>
              <a:rPr lang="en-US" sz="1200" i="1" kern="1200" baseline="0" dirty="0" smtClean="0">
                <a:solidFill>
                  <a:schemeClr val="tx1"/>
                </a:solidFill>
                <a:effectLst/>
                <a:latin typeface="+mn-lt"/>
                <a:ea typeface="+mn-ea"/>
                <a:cs typeface="+mn-cs"/>
              </a:rPr>
              <a:t> Yet many students lack adequate opportunities to gain knowledge and skills in comprehensive reproductive health-care at their schools.” </a:t>
            </a:r>
          </a:p>
          <a:p>
            <a:endParaRPr lang="en-US" sz="1200" i="1" kern="1200" baseline="0" dirty="0" smtClean="0">
              <a:solidFill>
                <a:schemeClr val="tx1"/>
              </a:solidFill>
              <a:effectLst/>
              <a:latin typeface="+mn-lt"/>
              <a:ea typeface="+mn-ea"/>
              <a:cs typeface="+mn-cs"/>
            </a:endParaRPr>
          </a:p>
          <a:p>
            <a:r>
              <a:rPr lang="en-US" baseline="0" dirty="0" smtClean="0"/>
              <a:t>You can also explain that Medical Students for Choice </a:t>
            </a:r>
            <a:r>
              <a:rPr lang="en-US" i="1" baseline="0" dirty="0" smtClean="0"/>
              <a:t>“</a:t>
            </a:r>
            <a:r>
              <a:rPr lang="en-US" sz="1200" i="1" kern="1200" dirty="0" smtClean="0">
                <a:solidFill>
                  <a:schemeClr val="tx1"/>
                </a:solidFill>
                <a:effectLst/>
                <a:latin typeface="+mn-lt"/>
                <a:ea typeface="+mn-ea"/>
                <a:cs typeface="+mn-cs"/>
              </a:rPr>
              <a:t>is an international organization that works to make reproductive health-care, including contraception and safe abortion, a standard component of medical education and residency training. They also offer resources and mentoring by medical students for medical students.” </a:t>
            </a:r>
            <a:r>
              <a:rPr lang="en-US" sz="1200" i="0" kern="1200" dirty="0" smtClean="0">
                <a:solidFill>
                  <a:schemeClr val="tx1"/>
                </a:solidFill>
                <a:effectLst/>
                <a:latin typeface="+mn-lt"/>
                <a:ea typeface="+mn-ea"/>
                <a:cs typeface="+mn-cs"/>
              </a:rPr>
              <a:t>This</a:t>
            </a:r>
            <a:r>
              <a:rPr lang="en-US" sz="1200" i="0" kern="1200" baseline="0" dirty="0" smtClean="0">
                <a:solidFill>
                  <a:schemeClr val="tx1"/>
                </a:solidFill>
                <a:effectLst/>
                <a:latin typeface="+mn-lt"/>
                <a:ea typeface="+mn-ea"/>
                <a:cs typeface="+mn-cs"/>
              </a:rPr>
              <a:t> is an important example of advocacy for safe abortion, led by medical students!</a:t>
            </a:r>
            <a:endParaRPr lang="en-US" i="1" baseline="0"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12</a:t>
            </a:fld>
            <a:endParaRPr lang="en-US"/>
          </a:p>
        </p:txBody>
      </p:sp>
    </p:spTree>
    <p:extLst>
      <p:ext uri="{BB962C8B-B14F-4D97-AF65-F5344CB8AC3E}">
        <p14:creationId xmlns:p14="http://schemas.microsoft.com/office/powerpoint/2010/main" val="945425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to the facilitator</a:t>
            </a:r>
            <a:r>
              <a:rPr lang="en-US" dirty="0" smtClean="0"/>
              <a:t>: Review ways in which medical students can advocate</a:t>
            </a:r>
            <a:r>
              <a:rPr lang="en-US" baseline="0" dirty="0" smtClean="0"/>
              <a:t> for increased opportunities to gain knowledge and skills in abortion care.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13</a:t>
            </a:fld>
            <a:endParaRPr lang="en-US"/>
          </a:p>
        </p:txBody>
      </p:sp>
    </p:spTree>
    <p:extLst>
      <p:ext uri="{BB962C8B-B14F-4D97-AF65-F5344CB8AC3E}">
        <p14:creationId xmlns:p14="http://schemas.microsoft.com/office/powerpoint/2010/main" val="490761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a:t>
            </a:r>
            <a:r>
              <a:rPr lang="en-US" u="sng" baseline="0" dirty="0" smtClean="0"/>
              <a:t> to the facilitator</a:t>
            </a:r>
            <a:r>
              <a:rPr lang="en-US" baseline="0" dirty="0" smtClean="0"/>
              <a:t>: When prompted by the activity instructions in the guide, ask a participant to read the slide out loud.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14</a:t>
            </a:fld>
            <a:endParaRPr lang="en-US"/>
          </a:p>
        </p:txBody>
      </p:sp>
    </p:spTree>
    <p:extLst>
      <p:ext uri="{BB962C8B-B14F-4D97-AF65-F5344CB8AC3E}">
        <p14:creationId xmlns:p14="http://schemas.microsoft.com/office/powerpoint/2010/main" val="1628796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a:t>
            </a:r>
            <a:r>
              <a:rPr lang="en-US" u="sng" baseline="0" dirty="0" smtClean="0"/>
              <a:t> to the facilitator</a:t>
            </a:r>
            <a:r>
              <a:rPr lang="en-US" baseline="0" dirty="0" smtClean="0"/>
              <a:t>: Ask a participant to read the slide out loud. </a:t>
            </a:r>
            <a:endParaRPr lang="en-US" dirty="0" smtClean="0"/>
          </a:p>
          <a:p>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15</a:t>
            </a:fld>
            <a:endParaRPr lang="en-US"/>
          </a:p>
        </p:txBody>
      </p:sp>
    </p:spTree>
    <p:extLst>
      <p:ext uri="{BB962C8B-B14F-4D97-AF65-F5344CB8AC3E}">
        <p14:creationId xmlns:p14="http://schemas.microsoft.com/office/powerpoint/2010/main" val="2004381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a:t>
            </a:r>
            <a:r>
              <a:rPr lang="en-US" u="sng" baseline="0" dirty="0" smtClean="0"/>
              <a:t> to the facilitator</a:t>
            </a:r>
            <a:r>
              <a:rPr lang="en-US" baseline="0" dirty="0" smtClean="0"/>
              <a:t>: Ask a participant to read the slide out loud. </a:t>
            </a:r>
            <a:r>
              <a:rPr lang="en-US" sz="1200" kern="1200" dirty="0" smtClean="0">
                <a:solidFill>
                  <a:schemeClr val="tx1"/>
                </a:solidFill>
                <a:effectLst/>
                <a:latin typeface="+mn-lt"/>
                <a:ea typeface="+mn-ea"/>
                <a:cs typeface="+mn-cs"/>
              </a:rPr>
              <a:t>Ask participants to compare the responses of Doctor X and Doctor Y. You</a:t>
            </a:r>
            <a:r>
              <a:rPr lang="en-US" sz="1200" kern="1200" baseline="0" dirty="0" smtClean="0">
                <a:solidFill>
                  <a:schemeClr val="tx1"/>
                </a:solidFill>
                <a:effectLst/>
                <a:latin typeface="+mn-lt"/>
                <a:ea typeface="+mn-ea"/>
                <a:cs typeface="+mn-cs"/>
              </a:rPr>
              <a:t> can u</a:t>
            </a:r>
            <a:r>
              <a:rPr lang="en-US" sz="1200" kern="1200" dirty="0" smtClean="0">
                <a:solidFill>
                  <a:schemeClr val="tx1"/>
                </a:solidFill>
                <a:effectLst/>
                <a:latin typeface="+mn-lt"/>
                <a:ea typeface="+mn-ea"/>
                <a:cs typeface="+mn-cs"/>
              </a:rPr>
              <a:t>se</a:t>
            </a:r>
            <a:r>
              <a:rPr lang="en-US" sz="1200" kern="1200" baseline="0" dirty="0" smtClean="0">
                <a:solidFill>
                  <a:schemeClr val="tx1"/>
                </a:solidFill>
                <a:effectLst/>
                <a:latin typeface="+mn-lt"/>
                <a:ea typeface="+mn-ea"/>
                <a:cs typeface="+mn-cs"/>
              </a:rPr>
              <a:t> the discussion questions below (they are also available in instruction #7 in the guide):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Who has an advocacy perspective?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What do you perceive as the benefits and risks of Doctor X’s advocacy?</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What do you perceive as the benefits and risks of Doctor Y’s actions? </a:t>
            </a:r>
            <a:r>
              <a:rPr lang="en-US" sz="1200" kern="1200" baseline="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16</a:t>
            </a:fld>
            <a:endParaRPr lang="en-US"/>
          </a:p>
        </p:txBody>
      </p:sp>
    </p:spTree>
    <p:extLst>
      <p:ext uri="{BB962C8B-B14F-4D97-AF65-F5344CB8AC3E}">
        <p14:creationId xmlns:p14="http://schemas.microsoft.com/office/powerpoint/2010/main" val="1877259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a:t>
            </a:r>
            <a:r>
              <a:rPr lang="en-US" u="sng" baseline="0" dirty="0" smtClean="0"/>
              <a:t> to the facilitator</a:t>
            </a:r>
            <a:r>
              <a:rPr lang="en-US" baseline="0" dirty="0" smtClean="0"/>
              <a:t>: Ask a participant to read the slide out loud. Follow instruction #9 in the guide and ask participants to respond to their ‘Advocacy opportunity cards’ at this time. Complete this task and the large group discussion (using the discussion questions in the guide) </a:t>
            </a:r>
            <a:r>
              <a:rPr lang="en-US" i="1" u="sng" baseline="0" dirty="0" smtClean="0"/>
              <a:t>before</a:t>
            </a:r>
            <a:r>
              <a:rPr lang="en-US" baseline="0" dirty="0" smtClean="0"/>
              <a:t> moving onto the next slide.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17</a:t>
            </a:fld>
            <a:endParaRPr lang="en-US"/>
          </a:p>
        </p:txBody>
      </p:sp>
    </p:spTree>
    <p:extLst>
      <p:ext uri="{BB962C8B-B14F-4D97-AF65-F5344CB8AC3E}">
        <p14:creationId xmlns:p14="http://schemas.microsoft.com/office/powerpoint/2010/main" val="4194594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a:t>
            </a:r>
            <a:r>
              <a:rPr lang="en-US" u="sng" baseline="0" dirty="0" smtClean="0"/>
              <a:t> to the facilitator</a:t>
            </a:r>
            <a:r>
              <a:rPr lang="en-US" baseline="0" dirty="0" smtClean="0"/>
              <a:t>: Ask a participant to read the slide out loud. You can refer back to the discussion earlier in the activity when participants identified benefits of advocacy.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18</a:t>
            </a:fld>
            <a:endParaRPr lang="en-US"/>
          </a:p>
        </p:txBody>
      </p:sp>
    </p:spTree>
    <p:extLst>
      <p:ext uri="{BB962C8B-B14F-4D97-AF65-F5344CB8AC3E}">
        <p14:creationId xmlns:p14="http://schemas.microsoft.com/office/powerpoint/2010/main" val="685619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a:t>
            </a:r>
            <a:r>
              <a:rPr lang="en-US" u="sng" baseline="0" dirty="0" smtClean="0"/>
              <a:t> to the facilitator</a:t>
            </a:r>
            <a:r>
              <a:rPr lang="en-US" baseline="0" dirty="0" smtClean="0"/>
              <a:t>: Ask a participant to read the slide out loud. You can refer back to the discussion earlier in the activity when participants identified risks of advocacy. </a:t>
            </a:r>
          </a:p>
          <a:p>
            <a:endParaRPr lang="en-US" baseline="0" dirty="0" smtClean="0"/>
          </a:p>
          <a:p>
            <a:r>
              <a:rPr lang="en-US" baseline="0" dirty="0" smtClean="0"/>
              <a:t>You can also remind participants of activity 4.B Why I am an abortion provider and some of the quotes providers shared to explain why they provide abortion services despite personal and professional stigmatization, public harassment and threats of violence. For example: Believing that all women deserve access to safe health-care options and taking pride in saving women’s lives and health. </a:t>
            </a:r>
          </a:p>
        </p:txBody>
      </p:sp>
      <p:sp>
        <p:nvSpPr>
          <p:cNvPr id="4" name="Slide Number Placeholder 3"/>
          <p:cNvSpPr>
            <a:spLocks noGrp="1"/>
          </p:cNvSpPr>
          <p:nvPr>
            <p:ph type="sldNum" sz="quarter" idx="10"/>
          </p:nvPr>
        </p:nvSpPr>
        <p:spPr/>
        <p:txBody>
          <a:bodyPr/>
          <a:lstStyle/>
          <a:p>
            <a:fld id="{76A5C766-A2F8-4620-BD42-CB0D254F808D}" type="slidenum">
              <a:rPr lang="en-US" smtClean="0"/>
              <a:t>19</a:t>
            </a:fld>
            <a:endParaRPr lang="en-US"/>
          </a:p>
        </p:txBody>
      </p:sp>
    </p:spTree>
    <p:extLst>
      <p:ext uri="{BB962C8B-B14F-4D97-AF65-F5344CB8AC3E}">
        <p14:creationId xmlns:p14="http://schemas.microsoft.com/office/powerpoint/2010/main" val="607007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Welcome</a:t>
            </a:r>
            <a:r>
              <a:rPr lang="en-US" baseline="0" dirty="0" smtClean="0"/>
              <a:t> participants to Module 5, the last module of the workshop, and tell them that t</a:t>
            </a:r>
            <a:r>
              <a:rPr lang="en-US" sz="1200" kern="1200" dirty="0" smtClean="0">
                <a:solidFill>
                  <a:schemeClr val="tx1"/>
                </a:solidFill>
                <a:effectLst/>
                <a:latin typeface="+mn-lt"/>
                <a:ea typeface="+mn-ea"/>
                <a:cs typeface="+mn-cs"/>
              </a:rPr>
              <a:t>his module helps participants recognize the potential of student-led action for safe abortion.  Participants will learn about different strategies for advancing abortion rights and increasing women’s access to safe services, including advocacy, peer education and accompaniment, and develop practical skills in these areas.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2</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u="none" dirty="0" smtClean="0"/>
              <a:t>: </a:t>
            </a:r>
            <a:r>
              <a:rPr lang="en-US" dirty="0" smtClean="0"/>
              <a:t>Lead participants</a:t>
            </a:r>
            <a:r>
              <a:rPr lang="en-US" baseline="0" dirty="0" smtClean="0"/>
              <a:t> through activity 5.C: Peer education on abortion, using the instructions in the guide.</a:t>
            </a:r>
            <a:r>
              <a:rPr lang="en-US" u="none" baseline="0" dirty="0" smtClean="0"/>
              <a:t> </a:t>
            </a:r>
            <a:r>
              <a:rPr lang="en-US" b="1" u="none" baseline="0" dirty="0" smtClean="0"/>
              <a:t>When prompted by the instructions, present and discuss the slides below. </a:t>
            </a:r>
            <a:r>
              <a:rPr lang="en-US" u="none" baseline="0" dirty="0" smtClean="0"/>
              <a:t>The module 5 narrative ‘</a:t>
            </a:r>
            <a:r>
              <a:rPr lang="en-US" sz="1200" b="0" kern="1200" dirty="0" smtClean="0">
                <a:solidFill>
                  <a:schemeClr val="tx1"/>
                </a:solidFill>
                <a:effectLst/>
                <a:latin typeface="+mn-lt"/>
                <a:ea typeface="+mn-ea"/>
                <a:cs typeface="+mn-cs"/>
              </a:rPr>
              <a:t>You</a:t>
            </a:r>
            <a:r>
              <a:rPr lang="en-US" sz="1200" b="0" kern="1200" baseline="0" dirty="0" smtClean="0">
                <a:solidFill>
                  <a:schemeClr val="tx1"/>
                </a:solidFill>
                <a:effectLst/>
                <a:latin typeface="+mn-lt"/>
                <a:ea typeface="+mn-ea"/>
                <a:cs typeface="+mn-cs"/>
              </a:rPr>
              <a:t>th </a:t>
            </a:r>
            <a:r>
              <a:rPr lang="en-US" sz="1200" b="0" kern="1200" dirty="0" smtClean="0">
                <a:solidFill>
                  <a:schemeClr val="tx1"/>
                </a:solidFill>
                <a:effectLst/>
                <a:latin typeface="+mn-lt"/>
                <a:ea typeface="+mn-ea"/>
                <a:cs typeface="+mn-cs"/>
              </a:rPr>
              <a:t>act for safe abortion</a:t>
            </a:r>
            <a:r>
              <a:rPr lang="en-US" u="none" baseline="0" dirty="0" smtClean="0"/>
              <a:t>’ provides more information about the topics on the slides.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20</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Briefly identify who a peer</a:t>
            </a:r>
            <a:r>
              <a:rPr lang="en-US" baseline="0" dirty="0" smtClean="0"/>
              <a:t> is and </a:t>
            </a:r>
            <a:r>
              <a:rPr lang="en-US" dirty="0" smtClean="0"/>
              <a:t>describe </a:t>
            </a:r>
            <a:r>
              <a:rPr lang="en-US" baseline="0" dirty="0" smtClean="0"/>
              <a:t>peer education. You can refer back to the discussion earlier in the activity when participants identified both a peer and peer education. If participants are trained peer educators they are most likely familiar with these concepts already. You may not need to spend significant time explaining the concepts or, alternatively, you can let participants lead the conversation.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21</a:t>
            </a:fld>
            <a:endParaRPr lang="en-US"/>
          </a:p>
        </p:txBody>
      </p:sp>
    </p:spTree>
    <p:extLst>
      <p:ext uri="{BB962C8B-B14F-4D97-AF65-F5344CB8AC3E}">
        <p14:creationId xmlns:p14="http://schemas.microsoft.com/office/powerpoint/2010/main" val="2910100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Recognize the benefits and limitations of peer education on sexual and reproductive health among youth. For</a:t>
            </a:r>
            <a:r>
              <a:rPr lang="en-US" baseline="0" dirty="0" smtClean="0"/>
              <a:t> example: </a:t>
            </a:r>
            <a:r>
              <a:rPr lang="en-US" dirty="0" smtClean="0"/>
              <a:t> </a:t>
            </a:r>
          </a:p>
          <a:p>
            <a:endParaRPr lang="en-US"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Peer</a:t>
            </a:r>
            <a:r>
              <a:rPr lang="en-US" sz="1200" kern="1200" baseline="0" dirty="0" smtClean="0">
                <a:solidFill>
                  <a:schemeClr val="tx1"/>
                </a:solidFill>
                <a:effectLst/>
                <a:latin typeface="+mn-lt"/>
                <a:ea typeface="+mn-ea"/>
                <a:cs typeface="+mn-cs"/>
              </a:rPr>
              <a:t> education</a:t>
            </a:r>
            <a:r>
              <a:rPr lang="en-US" sz="1200" kern="1200" dirty="0" smtClean="0">
                <a:solidFill>
                  <a:schemeClr val="tx1"/>
                </a:solidFill>
                <a:effectLst/>
                <a:latin typeface="+mn-lt"/>
                <a:ea typeface="+mn-ea"/>
                <a:cs typeface="+mn-cs"/>
              </a:rPr>
              <a:t> has well-established, positive outcomes on the young people who are trained and serve as peer educators.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Data on its effectiveness on other youth participants is inconclusive.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Systematic reviews of peer education programs for HIV prevention found that they significantly increased knowledge, but did not change biological outcomes such as rate of sexually transmitted infections (Medley et al 2009).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Peer education programs can have more positive outcomes when they are part of larger projects (FHI360 2010), and aimed at strengthening social support and creating referrals to services (</a:t>
            </a:r>
            <a:r>
              <a:rPr lang="en-US" sz="1200" kern="1200" dirty="0" err="1" smtClean="0">
                <a:solidFill>
                  <a:schemeClr val="tx1"/>
                </a:solidFill>
                <a:effectLst/>
                <a:latin typeface="+mn-lt"/>
                <a:ea typeface="+mn-ea"/>
                <a:cs typeface="+mn-cs"/>
              </a:rPr>
              <a:t>Avahan</a:t>
            </a:r>
            <a:r>
              <a:rPr lang="en-US" sz="1200" kern="1200" dirty="0" smtClean="0">
                <a:solidFill>
                  <a:schemeClr val="tx1"/>
                </a:solidFill>
                <a:effectLst/>
                <a:latin typeface="+mn-lt"/>
                <a:ea typeface="+mn-ea"/>
                <a:cs typeface="+mn-cs"/>
              </a:rPr>
              <a:t>: India AIDS Initiative 2009). Tracking and follow-up on referrals is vital (</a:t>
            </a:r>
            <a:r>
              <a:rPr lang="en-US" sz="1200" kern="1200" dirty="0" err="1" smtClean="0">
                <a:solidFill>
                  <a:schemeClr val="tx1"/>
                </a:solidFill>
                <a:effectLst/>
                <a:latin typeface="+mn-lt"/>
                <a:ea typeface="+mn-ea"/>
                <a:cs typeface="+mn-cs"/>
              </a:rPr>
              <a:t>Rimal</a:t>
            </a:r>
            <a:r>
              <a:rPr lang="en-US" sz="1200" kern="1200" dirty="0" smtClean="0">
                <a:solidFill>
                  <a:schemeClr val="tx1"/>
                </a:solidFill>
                <a:effectLst/>
                <a:latin typeface="+mn-lt"/>
                <a:ea typeface="+mn-ea"/>
                <a:cs typeface="+mn-cs"/>
              </a:rPr>
              <a:t> and Shattuck 2010).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22</a:t>
            </a:fld>
            <a:endParaRPr lang="en-US"/>
          </a:p>
        </p:txBody>
      </p:sp>
    </p:spTree>
    <p:extLst>
      <p:ext uri="{BB962C8B-B14F-4D97-AF65-F5344CB8AC3E}">
        <p14:creationId xmlns:p14="http://schemas.microsoft.com/office/powerpoint/2010/main" val="387734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Explain to participants that there are a</a:t>
            </a:r>
            <a:r>
              <a:rPr lang="en-US" sz="1200" kern="1200" dirty="0" smtClean="0">
                <a:solidFill>
                  <a:schemeClr val="tx1"/>
                </a:solidFill>
                <a:effectLst/>
                <a:latin typeface="+mn-lt"/>
                <a:ea typeface="+mn-ea"/>
                <a:cs typeface="+mn-cs"/>
              </a:rPr>
              <a:t>lmost no peer education programs that cover safe abortion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that many peer educators lack training and skills related to abortion.</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Discuss</a:t>
            </a:r>
            <a:r>
              <a:rPr lang="en-US" sz="1200" kern="1200" baseline="0" dirty="0" smtClean="0">
                <a:solidFill>
                  <a:schemeClr val="tx1"/>
                </a:solidFill>
                <a:effectLst/>
                <a:latin typeface="+mn-lt"/>
                <a:ea typeface="+mn-ea"/>
                <a:cs typeface="+mn-cs"/>
              </a:rPr>
              <a:t> why it is so important that peer education programs integrate safe abortion: </a:t>
            </a:r>
            <a:r>
              <a:rPr lang="en-US" sz="1200" kern="1200" dirty="0" smtClean="0">
                <a:solidFill>
                  <a:schemeClr val="tx1"/>
                </a:solidFill>
                <a:effectLst/>
                <a:latin typeface="+mn-lt"/>
                <a:ea typeface="+mn-ea"/>
                <a:cs typeface="+mn-cs"/>
              </a:rPr>
              <a:t>Because adolescents and young women are disproportionately affected by unsafe abortion, peer education programs on sexual and reproductive health and rights should provide evidence-based information, social support and referrals to services related to abortion. </a:t>
            </a:r>
            <a:endParaRPr lang="en-US" dirty="0" smtClean="0">
              <a:effectLst/>
            </a:endParaRPr>
          </a:p>
        </p:txBody>
      </p:sp>
      <p:sp>
        <p:nvSpPr>
          <p:cNvPr id="4" name="Slide Number Placeholder 3"/>
          <p:cNvSpPr>
            <a:spLocks noGrp="1"/>
          </p:cNvSpPr>
          <p:nvPr>
            <p:ph type="sldNum" sz="quarter" idx="10"/>
          </p:nvPr>
        </p:nvSpPr>
        <p:spPr/>
        <p:txBody>
          <a:bodyPr/>
          <a:lstStyle/>
          <a:p>
            <a:fld id="{76A5C766-A2F8-4620-BD42-CB0D254F808D}" type="slidenum">
              <a:rPr lang="en-US" smtClean="0"/>
              <a:t>23</a:t>
            </a:fld>
            <a:endParaRPr lang="en-US"/>
          </a:p>
        </p:txBody>
      </p:sp>
    </p:spTree>
    <p:extLst>
      <p:ext uri="{BB962C8B-B14F-4D97-AF65-F5344CB8AC3E}">
        <p14:creationId xmlns:p14="http://schemas.microsoft.com/office/powerpoint/2010/main" val="1218919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Tell participants that the slide illustrates key</a:t>
            </a:r>
            <a:r>
              <a:rPr lang="en-US" baseline="0" dirty="0" smtClean="0"/>
              <a:t> considerations for peer education on abortion. Invite pa</a:t>
            </a:r>
            <a:r>
              <a:rPr lang="en-US" dirty="0" smtClean="0"/>
              <a:t>rticipants to review the graphic silently for a few</a:t>
            </a:r>
            <a:r>
              <a:rPr lang="en-US" baseline="0" dirty="0" smtClean="0"/>
              <a:t> moments</a:t>
            </a:r>
            <a:r>
              <a:rPr lang="en-US" dirty="0" smtClean="0"/>
              <a:t>. </a:t>
            </a:r>
            <a:r>
              <a:rPr lang="en-US" baseline="0" dirty="0" smtClean="0"/>
              <a:t>Ask</a:t>
            </a:r>
            <a:r>
              <a:rPr lang="en-US" dirty="0" smtClean="0"/>
              <a:t> participants to share reasons why these considerations</a:t>
            </a:r>
            <a:r>
              <a:rPr lang="en-US" baseline="0" dirty="0" smtClean="0"/>
              <a:t> are important for doing peer education on abortion. </a:t>
            </a:r>
            <a:r>
              <a:rPr lang="en-US" dirty="0" smtClean="0"/>
              <a:t>Review each consideration in more detail,</a:t>
            </a:r>
            <a:r>
              <a:rPr lang="en-US" baseline="0" dirty="0" smtClean="0"/>
              <a:t> using the information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lvl="0"/>
            <a:r>
              <a:rPr lang="en-US" sz="1200" i="1" u="sng" kern="1200" dirty="0" smtClean="0">
                <a:solidFill>
                  <a:schemeClr val="tx1"/>
                </a:solidFill>
                <a:effectLst/>
                <a:latin typeface="+mn-lt"/>
                <a:ea typeface="+mn-ea"/>
                <a:cs typeface="+mn-cs"/>
              </a:rPr>
              <a:t>Risk assessment</a:t>
            </a:r>
            <a:r>
              <a:rPr lang="en-US" sz="1200" kern="1200" dirty="0" smtClean="0">
                <a:solidFill>
                  <a:schemeClr val="tx1"/>
                </a:solidFill>
                <a:effectLst/>
                <a:latin typeface="+mn-lt"/>
                <a:ea typeface="+mn-ea"/>
                <a:cs typeface="+mn-cs"/>
              </a:rPr>
              <a:t>: An assessment should be done to identify potential risks of addressing abortion and strategies for how to mitigate those risks. The safety of peer educators and the people they work with, including women seeking abortion, is paramount. </a:t>
            </a:r>
          </a:p>
          <a:p>
            <a:pPr lvl="0"/>
            <a:r>
              <a:rPr lang="en-US" sz="1200" i="1" u="sng" kern="1200" dirty="0" smtClean="0">
                <a:solidFill>
                  <a:schemeClr val="tx1"/>
                </a:solidFill>
                <a:effectLst/>
                <a:latin typeface="+mn-lt"/>
                <a:ea typeface="+mn-ea"/>
                <a:cs typeface="+mn-cs"/>
              </a:rPr>
              <a:t>Training and mentoring</a:t>
            </a:r>
            <a:r>
              <a:rPr lang="en-US" sz="1200" kern="1200" dirty="0" smtClean="0">
                <a:solidFill>
                  <a:schemeClr val="tx1"/>
                </a:solidFill>
                <a:effectLst/>
                <a:latin typeface="+mn-lt"/>
                <a:ea typeface="+mn-ea"/>
                <a:cs typeface="+mn-cs"/>
              </a:rPr>
              <a:t>: Peer educators should receive training on abortion, including attitude transformation. Skills-building on how to talk about abortion with diverse groups of people can build comfort and commitment to address the issue. Mentoring throughout program implementation is an important extension of any initial capacity building. </a:t>
            </a:r>
          </a:p>
          <a:p>
            <a:pPr lvl="0"/>
            <a:r>
              <a:rPr lang="en-US" sz="1200" i="1" u="sng" kern="1200" dirty="0" smtClean="0">
                <a:solidFill>
                  <a:schemeClr val="tx1"/>
                </a:solidFill>
                <a:effectLst/>
                <a:latin typeface="+mn-lt"/>
                <a:ea typeface="+mn-ea"/>
                <a:cs typeface="+mn-cs"/>
              </a:rPr>
              <a:t>Partnerships</a:t>
            </a:r>
            <a:r>
              <a:rPr lang="en-US" sz="1200" kern="1200" dirty="0" smtClean="0">
                <a:solidFill>
                  <a:schemeClr val="tx1"/>
                </a:solidFill>
                <a:effectLst/>
                <a:latin typeface="+mn-lt"/>
                <a:ea typeface="+mn-ea"/>
                <a:cs typeface="+mn-cs"/>
              </a:rPr>
              <a:t>: Partnerships between peer educators, community leaders, providers and advocates for safe abortion can foster social support. Social support is important to mitigate effects of abortion stigma and opposition. Connections with local providers can also help peer educators make referrals to safe services. </a:t>
            </a:r>
          </a:p>
          <a:p>
            <a:pPr lvl="0"/>
            <a:r>
              <a:rPr lang="en-US" sz="1200" i="1" u="sng" kern="1200" dirty="0" smtClean="0">
                <a:solidFill>
                  <a:schemeClr val="tx1"/>
                </a:solidFill>
                <a:effectLst/>
                <a:latin typeface="+mn-lt"/>
                <a:ea typeface="+mn-ea"/>
                <a:cs typeface="+mn-cs"/>
              </a:rPr>
              <a:t>Outreach</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Information on abortion should be accurate and unbiased, and presented in a way that is accessible and appropriate for the audience. A lot of myths and misinformation about abortion exist, particularly among youth. </a:t>
            </a:r>
          </a:p>
        </p:txBody>
      </p:sp>
      <p:sp>
        <p:nvSpPr>
          <p:cNvPr id="4" name="Slide Number Placeholder 3"/>
          <p:cNvSpPr>
            <a:spLocks noGrp="1"/>
          </p:cNvSpPr>
          <p:nvPr>
            <p:ph type="sldNum" sz="quarter" idx="10"/>
          </p:nvPr>
        </p:nvSpPr>
        <p:spPr/>
        <p:txBody>
          <a:bodyPr/>
          <a:lstStyle/>
          <a:p>
            <a:fld id="{76A5C766-A2F8-4620-BD42-CB0D254F808D}" type="slidenum">
              <a:rPr lang="en-US" smtClean="0"/>
              <a:t>24</a:t>
            </a:fld>
            <a:endParaRPr lang="en-US"/>
          </a:p>
        </p:txBody>
      </p:sp>
    </p:spTree>
    <p:extLst>
      <p:ext uri="{BB962C8B-B14F-4D97-AF65-F5344CB8AC3E}">
        <p14:creationId xmlns:p14="http://schemas.microsoft.com/office/powerpoint/2010/main" val="1113241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u="none" dirty="0" smtClean="0"/>
              <a:t>: </a:t>
            </a:r>
            <a:r>
              <a:rPr lang="en-US" dirty="0" smtClean="0"/>
              <a:t>Lead participants</a:t>
            </a:r>
            <a:r>
              <a:rPr lang="en-US" baseline="0" dirty="0" smtClean="0"/>
              <a:t> through activity 5.D, Part I: </a:t>
            </a:r>
            <a:r>
              <a:rPr lang="en-US" dirty="0" smtClean="0"/>
              <a:t>Supporting women during their abortion experiences, Accompaniment</a:t>
            </a:r>
            <a:r>
              <a:rPr lang="en-US" baseline="0" dirty="0" smtClean="0"/>
              <a:t>, using the instructions in the guide.</a:t>
            </a:r>
            <a:r>
              <a:rPr lang="en-US" u="none" baseline="0" dirty="0" smtClean="0"/>
              <a:t> </a:t>
            </a:r>
            <a:r>
              <a:rPr lang="en-US" b="1" u="none" baseline="0" dirty="0" smtClean="0"/>
              <a:t>When prompted by the instructions, present and discuss the slides below. </a:t>
            </a:r>
            <a:r>
              <a:rPr lang="en-US" u="none" baseline="0" dirty="0" smtClean="0"/>
              <a:t>The Module 5 narrative ‘</a:t>
            </a:r>
            <a:r>
              <a:rPr lang="en-US" sz="1200" b="0" kern="1200" dirty="0" smtClean="0">
                <a:solidFill>
                  <a:schemeClr val="tx1"/>
                </a:solidFill>
                <a:effectLst/>
                <a:latin typeface="+mn-lt"/>
                <a:ea typeface="+mn-ea"/>
                <a:cs typeface="+mn-cs"/>
              </a:rPr>
              <a:t>You</a:t>
            </a:r>
            <a:r>
              <a:rPr lang="en-US" sz="1200" b="0" kern="1200" baseline="0" dirty="0" smtClean="0">
                <a:solidFill>
                  <a:schemeClr val="tx1"/>
                </a:solidFill>
                <a:effectLst/>
                <a:latin typeface="+mn-lt"/>
                <a:ea typeface="+mn-ea"/>
                <a:cs typeface="+mn-cs"/>
              </a:rPr>
              <a:t>th </a:t>
            </a:r>
            <a:r>
              <a:rPr lang="en-US" sz="1200" b="0" kern="1200" dirty="0" smtClean="0">
                <a:solidFill>
                  <a:schemeClr val="tx1"/>
                </a:solidFill>
                <a:effectLst/>
                <a:latin typeface="+mn-lt"/>
                <a:ea typeface="+mn-ea"/>
                <a:cs typeface="+mn-cs"/>
              </a:rPr>
              <a:t>act for safe abortion</a:t>
            </a:r>
            <a:r>
              <a:rPr lang="en-US" sz="1200" b="0" u="none" kern="1200" baseline="0" dirty="0" smtClean="0">
                <a:solidFill>
                  <a:schemeClr val="tx1"/>
                </a:solidFill>
                <a:effectLst/>
                <a:latin typeface="+mn-lt"/>
                <a:ea typeface="+mn-ea"/>
                <a:cs typeface="+mn-cs"/>
              </a:rPr>
              <a:t>’</a:t>
            </a:r>
            <a:r>
              <a:rPr lang="en-US" u="none" baseline="0" dirty="0" smtClean="0"/>
              <a:t> provides more information about the topics on the slides. </a:t>
            </a:r>
            <a:r>
              <a:rPr lang="en-US" u="sng" baseline="0" dirty="0" smtClean="0"/>
              <a:t>Make sure you present and discuss these slides with participants before they start Part II, Peer counseling</a:t>
            </a: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25</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Define abortion</a:t>
            </a:r>
            <a:r>
              <a:rPr lang="en-US" baseline="0" dirty="0" smtClean="0"/>
              <a:t> accompaniment with participants. You can refer back to the discussion earlier in the activity when participants described what abortion accompaniment means to them.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26</a:t>
            </a:fld>
            <a:endParaRPr lang="en-US"/>
          </a:p>
        </p:txBody>
      </p:sp>
    </p:spTree>
    <p:extLst>
      <p:ext uri="{BB962C8B-B14F-4D97-AF65-F5344CB8AC3E}">
        <p14:creationId xmlns:p14="http://schemas.microsoft.com/office/powerpoint/2010/main" val="3274901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Ask a participant to read the list of key components. Briefly</a:t>
            </a:r>
            <a:r>
              <a:rPr lang="en-US" baseline="0" dirty="0" smtClean="0"/>
              <a:t> review each component using the next couple of slides. </a:t>
            </a:r>
            <a:r>
              <a:rPr lang="en-US" sz="1200" i="0" u="none" kern="1200" baseline="0" dirty="0" smtClean="0">
                <a:solidFill>
                  <a:schemeClr val="tx1"/>
                </a:solidFill>
                <a:effectLst/>
                <a:latin typeface="+mn-lt"/>
                <a:ea typeface="+mn-ea"/>
                <a:cs typeface="+mn-cs"/>
              </a:rPr>
              <a:t>You can refer to section 5.3 ‘Abortion accompaniment’ in the guide. </a:t>
            </a:r>
            <a:r>
              <a:rPr lang="en-US" baseline="0" dirty="0" smtClean="0"/>
              <a:t>Tell participants that you will discuss peer counseling in more detail later in the activity.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27</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Review information about peer counseling, one component of accompaniment.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28</a:t>
            </a:fld>
            <a:endParaRPr lang="en-US"/>
          </a:p>
        </p:txBody>
      </p:sp>
    </p:spTree>
    <p:extLst>
      <p:ext uri="{BB962C8B-B14F-4D97-AF65-F5344CB8AC3E}">
        <p14:creationId xmlns:p14="http://schemas.microsoft.com/office/powerpoint/2010/main" val="2827884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sng" kern="1200" dirty="0" smtClean="0">
                <a:solidFill>
                  <a:schemeClr val="tx1"/>
                </a:solidFill>
                <a:effectLst/>
                <a:latin typeface="+mn-lt"/>
                <a:ea typeface="+mn-ea"/>
                <a:cs typeface="+mn-cs"/>
              </a:rPr>
              <a:t>Instructions for</a:t>
            </a:r>
            <a:r>
              <a:rPr lang="en-US" sz="1200" i="0" u="sng" kern="1200" baseline="0" dirty="0" smtClean="0">
                <a:solidFill>
                  <a:schemeClr val="tx1"/>
                </a:solidFill>
                <a:effectLst/>
                <a:latin typeface="+mn-lt"/>
                <a:ea typeface="+mn-ea"/>
                <a:cs typeface="+mn-cs"/>
              </a:rPr>
              <a:t> the facilitator</a:t>
            </a:r>
            <a:r>
              <a:rPr lang="en-US" sz="1200" i="0" u="none" kern="1200" baseline="0" dirty="0" smtClean="0">
                <a:solidFill>
                  <a:schemeClr val="tx1"/>
                </a:solidFill>
                <a:effectLst/>
                <a:latin typeface="+mn-lt"/>
                <a:ea typeface="+mn-ea"/>
                <a:cs typeface="+mn-cs"/>
              </a:rPr>
              <a:t>: </a:t>
            </a:r>
            <a:r>
              <a:rPr lang="en-US" dirty="0" smtClean="0"/>
              <a:t>Review information about identification of safe services, one component of accompaniment. </a:t>
            </a:r>
            <a:r>
              <a:rPr lang="en-US" sz="1200" kern="1200" dirty="0" smtClean="0">
                <a:solidFill>
                  <a:schemeClr val="tx1"/>
                </a:solidFill>
                <a:effectLst/>
                <a:latin typeface="+mn-lt"/>
                <a:ea typeface="+mn-ea"/>
                <a:cs typeface="+mn-cs"/>
              </a:rPr>
              <a:t>The accompanier should only make referrals to providers they know and have established referral procedures with. If there are no service delivery points accessible to the woman, another option may be to identify whether and how the woman can safely access and use misoprostol on her own.</a:t>
            </a:r>
            <a:endParaRPr lang="en-US" sz="1200" i="0" u="non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kern="1200" baseline="0" dirty="0" smtClean="0">
                <a:solidFill>
                  <a:schemeClr val="tx1"/>
                </a:solidFill>
                <a:effectLst/>
                <a:latin typeface="+mn-lt"/>
                <a:ea typeface="+mn-ea"/>
                <a:cs typeface="+mn-cs"/>
              </a:rPr>
              <a:t>Participants may have questions about helping the woman access misoprostol for abortion. Misoprostol for abortion can be used as a harm reduction approach in restrictive settings where women would otherwise resort to unsafe methods. Women need access to accurate information, misoprostol (or safe generics like </a:t>
            </a:r>
            <a:r>
              <a:rPr lang="en-US" sz="1200" i="0" u="none" kern="1200" baseline="0" dirty="0" err="1" smtClean="0">
                <a:solidFill>
                  <a:schemeClr val="tx1"/>
                </a:solidFill>
                <a:effectLst/>
                <a:latin typeface="+mn-lt"/>
                <a:ea typeface="+mn-ea"/>
                <a:cs typeface="+mn-cs"/>
              </a:rPr>
              <a:t>cytotec</a:t>
            </a:r>
            <a:r>
              <a:rPr lang="en-US" sz="1200" i="0" u="none" kern="1200" baseline="0" dirty="0" smtClean="0">
                <a:solidFill>
                  <a:schemeClr val="tx1"/>
                </a:solidFill>
                <a:effectLst/>
                <a:latin typeface="+mn-lt"/>
                <a:ea typeface="+mn-ea"/>
                <a:cs typeface="+mn-cs"/>
              </a:rPr>
              <a:t>) and access to emergency medical care. In some countries, misoprostol can be purchased over-the-counter at pharmacies. When misoprostol is not accessible locally, organizations like Women on Web provide physician-led counseling and medical abortion services online. </a:t>
            </a:r>
            <a:r>
              <a:rPr lang="en-US" dirty="0" smtClean="0">
                <a:hlinkClick r:id="rId3"/>
              </a:rPr>
              <a:t>https://www.womenonweb.org/en/i-need-an-abortion</a:t>
            </a:r>
            <a:endParaRPr lang="en-US" sz="1200" i="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A5C766-A2F8-4620-BD42-CB0D254F808D}" type="slidenum">
              <a:rPr lang="en-US" smtClean="0"/>
              <a:t>29</a:t>
            </a:fld>
            <a:endParaRPr lang="en-US"/>
          </a:p>
        </p:txBody>
      </p:sp>
    </p:spTree>
    <p:extLst>
      <p:ext uri="{BB962C8B-B14F-4D97-AF65-F5344CB8AC3E}">
        <p14:creationId xmlns:p14="http://schemas.microsoft.com/office/powerpoint/2010/main" val="114798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Review the learning objectives for Module 5.</a:t>
            </a:r>
          </a:p>
        </p:txBody>
      </p:sp>
      <p:sp>
        <p:nvSpPr>
          <p:cNvPr id="4" name="Slide Number Placeholder 3"/>
          <p:cNvSpPr>
            <a:spLocks noGrp="1"/>
          </p:cNvSpPr>
          <p:nvPr>
            <p:ph type="sldNum" sz="quarter" idx="10"/>
          </p:nvPr>
        </p:nvSpPr>
        <p:spPr/>
        <p:txBody>
          <a:bodyPr/>
          <a:lstStyle/>
          <a:p>
            <a:fld id="{76A5C766-A2F8-4620-BD42-CB0D254F808D}" type="slidenum">
              <a:rPr lang="en-US" smtClean="0"/>
              <a:t>3</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Review information about financial assistance, one component of accompaniment. Check</a:t>
            </a:r>
            <a:r>
              <a:rPr lang="en-US" baseline="0" dirty="0" smtClean="0"/>
              <a:t> whether participants are familiar with abortion access funds. If they are not, explain how abortion access funds operate:</a:t>
            </a:r>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Abortion access funds work to create the socioeconomic conditions necessary for women to make and act on reproductive health decisions more fully and safely. Specifically, they provide information, referrals and financial assistance to pay for safe abortion services. Some funds also offer accompaniment and transportation, or link women to safe sources for misoprostol. </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The MARIA Abortion Fund for Social Justice is an abortion access fund in Mexico. On its website, it explains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“Abortion in most states is a matter of social justice since wealthy women can pay for private providers or travel to [places where safe services are available] while poor women are forced to risk their health and lives in back-alley abortions. The MARIA Fund was founded in order to help these women.”</a:t>
            </a:r>
            <a:r>
              <a:rPr lang="en-US" sz="1200" kern="1200" dirty="0" smtClean="0">
                <a:solidFill>
                  <a:schemeClr val="tx1"/>
                </a:solidFill>
                <a:effectLst/>
                <a:latin typeface="+mn-lt"/>
                <a:ea typeface="+mn-ea"/>
                <a:cs typeface="+mn-cs"/>
              </a:rPr>
              <a:t> </a:t>
            </a:r>
            <a:endParaRPr lang="en-US" i="1"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30</a:t>
            </a:fld>
            <a:endParaRPr lang="en-US"/>
          </a:p>
        </p:txBody>
      </p:sp>
    </p:spTree>
    <p:extLst>
      <p:ext uri="{BB962C8B-B14F-4D97-AF65-F5344CB8AC3E}">
        <p14:creationId xmlns:p14="http://schemas.microsoft.com/office/powerpoint/2010/main" val="3048960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Review information about transportation, one component of accompaniment.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31</a:t>
            </a:fld>
            <a:endParaRPr lang="en-US"/>
          </a:p>
        </p:txBody>
      </p:sp>
    </p:spTree>
    <p:extLst>
      <p:ext uri="{BB962C8B-B14F-4D97-AF65-F5344CB8AC3E}">
        <p14:creationId xmlns:p14="http://schemas.microsoft.com/office/powerpoint/2010/main" val="1706879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Review information about support during the abortion procedure and recovery period, one component of accompaniment. </a:t>
            </a:r>
            <a:r>
              <a:rPr lang="en-US" sz="1200" kern="1200" dirty="0" smtClean="0">
                <a:solidFill>
                  <a:schemeClr val="tx1"/>
                </a:solidFill>
                <a:effectLst/>
                <a:latin typeface="+mn-lt"/>
                <a:ea typeface="+mn-ea"/>
                <a:cs typeface="+mn-cs"/>
              </a:rPr>
              <a:t>If the woman wants, and it is allowed by facility protocols, the accompanier can stay with the woman throughout the procedure and in recovery. This can give the woman confidence to self-advocate in a medical setting, and ensure her choices are respected. For medical abortion, the woman may wish to have company when she begins to bleed and as she expels the pregnancy.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32</a:t>
            </a:fld>
            <a:endParaRPr lang="en-US"/>
          </a:p>
        </p:txBody>
      </p:sp>
    </p:spTree>
    <p:extLst>
      <p:ext uri="{BB962C8B-B14F-4D97-AF65-F5344CB8AC3E}">
        <p14:creationId xmlns:p14="http://schemas.microsoft.com/office/powerpoint/2010/main" val="2589674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u="sng" dirty="0" smtClean="0"/>
              <a:t>Instructions for the facilitator</a:t>
            </a:r>
            <a:r>
              <a:rPr lang="en-US" dirty="0" smtClean="0"/>
              <a:t>: Review information about follow-up, one component of accompaniment. </a:t>
            </a:r>
            <a:endParaRPr lang="en-US" sz="1200" i="0" u="non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A5C766-A2F8-4620-BD42-CB0D254F808D}" type="slidenum">
              <a:rPr lang="en-US" smtClean="0"/>
              <a:t>33</a:t>
            </a:fld>
            <a:endParaRPr lang="en-US"/>
          </a:p>
        </p:txBody>
      </p:sp>
    </p:spTree>
    <p:extLst>
      <p:ext uri="{BB962C8B-B14F-4D97-AF65-F5344CB8AC3E}">
        <p14:creationId xmlns:p14="http://schemas.microsoft.com/office/powerpoint/2010/main" val="2589674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Review</a:t>
            </a:r>
            <a:r>
              <a:rPr lang="en-US" baseline="0" dirty="0" smtClean="0"/>
              <a:t> who can be an ‘accompanier’ and discuss the difference between informal and formal accompaniers. Highlight that </a:t>
            </a:r>
            <a:r>
              <a:rPr lang="en-US" sz="1200" kern="1200" dirty="0" smtClean="0">
                <a:solidFill>
                  <a:schemeClr val="tx1"/>
                </a:solidFill>
                <a:effectLst/>
                <a:latin typeface="+mn-lt"/>
                <a:ea typeface="+mn-ea"/>
                <a:cs typeface="+mn-cs"/>
              </a:rPr>
              <a:t>many women seek support from someone they know when faced with an unwanted pregnancy. Other women have to hide their pregnancies at all costs. For these women it can be difficult to confide in someone within their immediate social network, and they may be better served by trained</a:t>
            </a:r>
            <a:r>
              <a:rPr lang="en-US" sz="1200" kern="1200" baseline="0" dirty="0" smtClean="0">
                <a:solidFill>
                  <a:schemeClr val="tx1"/>
                </a:solidFill>
                <a:effectLst/>
                <a:latin typeface="+mn-lt"/>
                <a:ea typeface="+mn-ea"/>
                <a:cs typeface="+mn-cs"/>
              </a:rPr>
              <a:t> accompaniers</a:t>
            </a:r>
            <a:r>
              <a:rPr lang="en-US" sz="1200" kern="1200" dirty="0" smtClean="0">
                <a:solidFill>
                  <a:schemeClr val="tx1"/>
                </a:solidFill>
                <a:effectLst/>
                <a:latin typeface="+mn-lt"/>
                <a:ea typeface="+mn-ea"/>
                <a:cs typeface="+mn-cs"/>
              </a:rPr>
              <a:t>. </a:t>
            </a:r>
            <a:r>
              <a:rPr lang="en-US" baseline="0" dirty="0" smtClean="0"/>
              <a:t>You can refer back to the discussion earlier in the activity when participants identified who can provide accompaniment and what knowledge, skills and resources the accompanier should have.  </a:t>
            </a:r>
          </a:p>
        </p:txBody>
      </p:sp>
      <p:sp>
        <p:nvSpPr>
          <p:cNvPr id="4" name="Slide Number Placeholder 3"/>
          <p:cNvSpPr>
            <a:spLocks noGrp="1"/>
          </p:cNvSpPr>
          <p:nvPr>
            <p:ph type="sldNum" sz="quarter" idx="10"/>
          </p:nvPr>
        </p:nvSpPr>
        <p:spPr/>
        <p:txBody>
          <a:bodyPr/>
          <a:lstStyle/>
          <a:p>
            <a:fld id="{76A5C766-A2F8-4620-BD42-CB0D254F808D}" type="slidenum">
              <a:rPr lang="en-US" smtClean="0"/>
              <a:t>34</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Lead participants</a:t>
            </a:r>
            <a:r>
              <a:rPr lang="en-US" baseline="0" dirty="0" smtClean="0"/>
              <a:t> through activity 5.D, Part II: </a:t>
            </a:r>
            <a:r>
              <a:rPr lang="en-US" dirty="0" smtClean="0"/>
              <a:t>Supporting women during their abortion experiences, Peer counseling</a:t>
            </a:r>
            <a:r>
              <a:rPr lang="en-US" baseline="0" dirty="0" smtClean="0"/>
              <a:t>, using the instructions in the guide. </a:t>
            </a:r>
            <a:r>
              <a:rPr lang="en-US" b="1" u="none" baseline="0" dirty="0" smtClean="0"/>
              <a:t>When prompted by the instructions, present the slides below. </a:t>
            </a:r>
            <a:endParaRPr lang="en-US" b="1"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35</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to the facilitator</a:t>
            </a:r>
            <a:r>
              <a:rPr lang="en-US" dirty="0" smtClean="0"/>
              <a:t>: Review effective peer counseling</a:t>
            </a:r>
            <a:r>
              <a:rPr lang="en-US" baseline="0" dirty="0" smtClean="0"/>
              <a:t> skills with participants. You can refer back to the discussion earlier in the activity when participants discussed peer counseling. </a:t>
            </a:r>
          </a:p>
          <a:p>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36</a:t>
            </a:fld>
            <a:endParaRPr lang="en-US"/>
          </a:p>
        </p:txBody>
      </p:sp>
    </p:spTree>
    <p:extLst>
      <p:ext uri="{BB962C8B-B14F-4D97-AF65-F5344CB8AC3E}">
        <p14:creationId xmlns:p14="http://schemas.microsoft.com/office/powerpoint/2010/main" val="3480777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to the facilitator</a:t>
            </a:r>
            <a:r>
              <a:rPr lang="en-US" dirty="0" smtClean="0"/>
              <a:t>: Ask a participant</a:t>
            </a:r>
            <a:r>
              <a:rPr lang="en-US" baseline="0" dirty="0" smtClean="0"/>
              <a:t> to read the slide, including the feeling words. Explain that having a vocabulary to express feelings and emotions can be very helpful during peer counseling. Affirm that </a:t>
            </a:r>
            <a:r>
              <a:rPr lang="en-US" b="0" i="1" u="sng" baseline="0" dirty="0" smtClean="0"/>
              <a:t>there are no right or wrong feelings for a woman to have, and that whatever she is feeling is her lived experience and valid. </a:t>
            </a:r>
            <a:endParaRPr lang="en-US" b="0" i="1" u="sng" dirty="0"/>
          </a:p>
        </p:txBody>
      </p:sp>
      <p:sp>
        <p:nvSpPr>
          <p:cNvPr id="4" name="Slide Number Placeholder 3"/>
          <p:cNvSpPr>
            <a:spLocks noGrp="1"/>
          </p:cNvSpPr>
          <p:nvPr>
            <p:ph type="sldNum" sz="quarter" idx="10"/>
          </p:nvPr>
        </p:nvSpPr>
        <p:spPr/>
        <p:txBody>
          <a:bodyPr/>
          <a:lstStyle/>
          <a:p>
            <a:fld id="{76A5C766-A2F8-4620-BD42-CB0D254F808D}" type="slidenum">
              <a:rPr lang="en-US" smtClean="0"/>
              <a:t>37</a:t>
            </a:fld>
            <a:endParaRPr lang="en-US"/>
          </a:p>
        </p:txBody>
      </p:sp>
    </p:spTree>
    <p:extLst>
      <p:ext uri="{BB962C8B-B14F-4D97-AF65-F5344CB8AC3E}">
        <p14:creationId xmlns:p14="http://schemas.microsoft.com/office/powerpoint/2010/main" val="3270493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u="sng" dirty="0" smtClean="0"/>
              <a:t>Instructions to the facilitator</a:t>
            </a:r>
            <a:r>
              <a:rPr lang="en-US" dirty="0" smtClean="0"/>
              <a:t>: Continue</a:t>
            </a:r>
            <a:r>
              <a:rPr lang="en-US" baseline="0" dirty="0" smtClean="0"/>
              <a:t> r</a:t>
            </a:r>
            <a:r>
              <a:rPr lang="en-US" dirty="0" smtClean="0"/>
              <a:t>eviewing effective peer counseling</a:t>
            </a:r>
            <a:r>
              <a:rPr lang="en-US" baseline="0" dirty="0" smtClean="0"/>
              <a:t> skills with participants. </a:t>
            </a:r>
          </a:p>
          <a:p>
            <a:pPr lvl="0"/>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38</a:t>
            </a:fld>
            <a:endParaRPr lang="en-US"/>
          </a:p>
        </p:txBody>
      </p:sp>
    </p:spTree>
    <p:extLst>
      <p:ext uri="{BB962C8B-B14F-4D97-AF65-F5344CB8AC3E}">
        <p14:creationId xmlns:p14="http://schemas.microsoft.com/office/powerpoint/2010/main" val="2696102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to the facilitator</a:t>
            </a:r>
            <a:r>
              <a:rPr lang="en-US" dirty="0" smtClean="0"/>
              <a:t>: Give participants a moment to read the</a:t>
            </a:r>
            <a:r>
              <a:rPr lang="en-US" baseline="0" dirty="0" smtClean="0"/>
              <a:t> quote silently.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39</a:t>
            </a:fld>
            <a:endParaRPr lang="en-US"/>
          </a:p>
        </p:txBody>
      </p:sp>
    </p:spTree>
    <p:extLst>
      <p:ext uri="{BB962C8B-B14F-4D97-AF65-F5344CB8AC3E}">
        <p14:creationId xmlns:p14="http://schemas.microsoft.com/office/powerpoint/2010/main" val="209066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Review the Module 5 </a:t>
            </a:r>
            <a:r>
              <a:rPr lang="en-US" baseline="0" dirty="0" smtClean="0"/>
              <a:t>activities that the group will participate in. </a:t>
            </a:r>
            <a:endParaRPr lang="en-US" dirty="0" smtClean="0"/>
          </a:p>
          <a:p>
            <a:endParaRPr lang="en-US" dirty="0" smtClean="0"/>
          </a:p>
          <a:p>
            <a:r>
              <a:rPr lang="en-US" i="1" u="sng" dirty="0" smtClean="0"/>
              <a:t>A call to action!:</a:t>
            </a:r>
            <a:r>
              <a:rPr lang="en-US" i="0" u="none" dirty="0" smtClean="0"/>
              <a:t> </a:t>
            </a:r>
            <a:r>
              <a:rPr lang="en-US" sz="1200" kern="1200" dirty="0" smtClean="0">
                <a:solidFill>
                  <a:schemeClr val="tx1"/>
                </a:solidFill>
                <a:effectLst/>
                <a:latin typeface="+mn-lt"/>
                <a:ea typeface="+mn-ea"/>
                <a:cs typeface="+mn-cs"/>
              </a:rPr>
              <a:t>Participants will discuss why abortion matters to medical students and begin to identify ways in which they can take action for safe abortion.</a:t>
            </a:r>
          </a:p>
          <a:p>
            <a:r>
              <a:rPr lang="en-US" i="1" u="sng" dirty="0" smtClean="0"/>
              <a:t>Advocacy perspectives and messages:</a:t>
            </a:r>
            <a:r>
              <a:rPr lang="en-US" dirty="0" smtClean="0"/>
              <a:t> </a:t>
            </a:r>
            <a:r>
              <a:rPr lang="en-US" sz="1200" kern="1200" dirty="0" smtClean="0">
                <a:solidFill>
                  <a:schemeClr val="tx1"/>
                </a:solidFill>
                <a:effectLst/>
                <a:latin typeface="+mn-lt"/>
                <a:ea typeface="+mn-ea"/>
                <a:cs typeface="+mn-cs"/>
              </a:rPr>
              <a:t>Participants will be supported to adopt an advocacy perspective by identifying and responding to opportunities for advocacy in their everyday work and lives. We will also discuss and design effective advocacy messages on safe abortion. </a:t>
            </a:r>
          </a:p>
          <a:p>
            <a:r>
              <a:rPr lang="en-US" i="1" u="sng" dirty="0" smtClean="0"/>
              <a:t>Peer education on abortion:</a:t>
            </a:r>
            <a:r>
              <a:rPr lang="en-US" dirty="0" smtClean="0"/>
              <a:t> </a:t>
            </a:r>
            <a:r>
              <a:rPr lang="en-US" sz="1200" kern="1200" dirty="0" smtClean="0">
                <a:solidFill>
                  <a:schemeClr val="tx1"/>
                </a:solidFill>
                <a:effectLst/>
                <a:latin typeface="+mn-lt"/>
                <a:ea typeface="+mn-ea"/>
                <a:cs typeface="+mn-cs"/>
              </a:rPr>
              <a:t>Participants will</a:t>
            </a:r>
            <a:r>
              <a:rPr lang="en-US" sz="1200" b="1"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identify considerations that may be appropriate when doing peer education on abortion. We will also learn how to use a planning tool called ‘SWOT’ to identify what Strengths and Weaknesses, Opportunities and Threats affect medical students’ associations interested in doing peer education on abortion. This is one step in planning effective peer education programs, including on abortion. </a:t>
            </a:r>
          </a:p>
          <a:p>
            <a:r>
              <a:rPr lang="en-US" i="1" u="sng" dirty="0" smtClean="0"/>
              <a:t>Supporting women during their abortion experience:</a:t>
            </a:r>
            <a:r>
              <a:rPr lang="en-US" dirty="0" smtClean="0"/>
              <a:t> </a:t>
            </a:r>
            <a:r>
              <a:rPr lang="en-US" sz="1200" kern="1200" dirty="0" smtClean="0">
                <a:solidFill>
                  <a:schemeClr val="tx1"/>
                </a:solidFill>
                <a:effectLst/>
                <a:latin typeface="+mn-lt"/>
                <a:ea typeface="+mn-ea"/>
                <a:cs typeface="+mn-cs"/>
              </a:rPr>
              <a:t>Participants will gain knowledge on abortion accompaniment and build skills in peer counseling. The activity encourages participants to explore abortion from women’s points of view and discuss how to support women’s access to safe services.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A5C766-A2F8-4620-BD42-CB0D254F808D}" type="slidenum">
              <a:rPr lang="en-US" smtClean="0"/>
              <a:t>4</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to the facilitator</a:t>
            </a:r>
            <a:r>
              <a:rPr lang="en-US" dirty="0" smtClean="0"/>
              <a:t>: Continue</a:t>
            </a:r>
            <a:r>
              <a:rPr lang="en-US" baseline="0" dirty="0" smtClean="0"/>
              <a:t> r</a:t>
            </a:r>
            <a:r>
              <a:rPr lang="en-US" dirty="0" smtClean="0"/>
              <a:t>eviewing effective peer counseling</a:t>
            </a:r>
            <a:r>
              <a:rPr lang="en-US" baseline="0" dirty="0" smtClean="0"/>
              <a:t> skills with participants. </a:t>
            </a:r>
          </a:p>
        </p:txBody>
      </p:sp>
      <p:sp>
        <p:nvSpPr>
          <p:cNvPr id="4" name="Slide Number Placeholder 3"/>
          <p:cNvSpPr>
            <a:spLocks noGrp="1"/>
          </p:cNvSpPr>
          <p:nvPr>
            <p:ph type="sldNum" sz="quarter" idx="10"/>
          </p:nvPr>
        </p:nvSpPr>
        <p:spPr/>
        <p:txBody>
          <a:bodyPr/>
          <a:lstStyle/>
          <a:p>
            <a:fld id="{76A5C766-A2F8-4620-BD42-CB0D254F808D}" type="slidenum">
              <a:rPr lang="en-US" smtClean="0"/>
              <a:t>40</a:t>
            </a:fld>
            <a:endParaRPr lang="en-US"/>
          </a:p>
        </p:txBody>
      </p:sp>
    </p:spTree>
    <p:extLst>
      <p:ext uri="{BB962C8B-B14F-4D97-AF65-F5344CB8AC3E}">
        <p14:creationId xmlns:p14="http://schemas.microsoft.com/office/powerpoint/2010/main" val="1304680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Review information about the three scenarios</a:t>
            </a:r>
            <a:r>
              <a:rPr lang="en-US" baseline="0" dirty="0" smtClean="0"/>
              <a:t> before the role plays begin.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41</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At</a:t>
            </a:r>
            <a:r>
              <a:rPr lang="en-US" baseline="0" dirty="0" smtClean="0"/>
              <a:t> the end of Module 5, summarize key messages. </a:t>
            </a:r>
            <a:r>
              <a:rPr lang="en-US" dirty="0" smtClean="0"/>
              <a:t>Ask participants to read out loud the bullets listed on this slide. Invite them to share any additional key messages they can think of from the module. </a:t>
            </a:r>
          </a:p>
        </p:txBody>
      </p:sp>
      <p:sp>
        <p:nvSpPr>
          <p:cNvPr id="4" name="Slide Number Placeholder 3"/>
          <p:cNvSpPr>
            <a:spLocks noGrp="1"/>
          </p:cNvSpPr>
          <p:nvPr>
            <p:ph type="sldNum" sz="quarter" idx="10"/>
          </p:nvPr>
        </p:nvSpPr>
        <p:spPr/>
        <p:txBody>
          <a:bodyPr/>
          <a:lstStyle/>
          <a:p>
            <a:fld id="{76A5C766-A2F8-4620-BD42-CB0D254F808D}" type="slidenum">
              <a:rPr lang="en-US" smtClean="0"/>
              <a:t>42</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dirty="0" smtClean="0"/>
              <a:t>: </a:t>
            </a:r>
            <a:r>
              <a:rPr lang="en-US" baseline="0" dirty="0" smtClean="0"/>
              <a:t>Congratulate participants on completing all the activities of the workshop and continue to the workshop closing.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43</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u="none" dirty="0" smtClean="0"/>
              <a:t>: </a:t>
            </a:r>
            <a:r>
              <a:rPr lang="en-US" dirty="0" smtClean="0"/>
              <a:t>Lead participants</a:t>
            </a:r>
            <a:r>
              <a:rPr lang="en-US" baseline="0" dirty="0" smtClean="0"/>
              <a:t> through activity 5.A: A call to action!, using the instructions in the guide.</a:t>
            </a:r>
            <a:r>
              <a:rPr lang="en-US" u="none" baseline="0" dirty="0" smtClean="0"/>
              <a:t> There are </a:t>
            </a:r>
            <a:r>
              <a:rPr lang="en-US" b="1" u="none" baseline="0" dirty="0" smtClean="0"/>
              <a:t>no</a:t>
            </a:r>
            <a:r>
              <a:rPr lang="en-US" u="none" baseline="0" dirty="0" smtClean="0"/>
              <a:t> slides for this activity.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5</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for the facilitator</a:t>
            </a:r>
            <a:r>
              <a:rPr lang="en-US" u="none" dirty="0" smtClean="0"/>
              <a:t>: </a:t>
            </a:r>
            <a:r>
              <a:rPr lang="en-US" dirty="0" smtClean="0"/>
              <a:t>Lead participants</a:t>
            </a:r>
            <a:r>
              <a:rPr lang="en-US" baseline="0" dirty="0" smtClean="0"/>
              <a:t> through activity 5.B: Advocacy perspectives and messages, using the instructions in the guide.</a:t>
            </a:r>
            <a:r>
              <a:rPr lang="en-US" u="none" baseline="0" dirty="0" smtClean="0"/>
              <a:t> </a:t>
            </a:r>
            <a:r>
              <a:rPr lang="en-US" b="1" u="none" baseline="0" dirty="0" smtClean="0"/>
              <a:t>When prompted by the instructions, present and discuss the slides below. </a:t>
            </a:r>
            <a:r>
              <a:rPr lang="en-US" u="none" baseline="0" dirty="0" smtClean="0"/>
              <a:t>The Module 5 narrative ‘</a:t>
            </a:r>
            <a:r>
              <a:rPr lang="en-US" sz="1200" b="0" kern="1200" dirty="0" smtClean="0">
                <a:solidFill>
                  <a:schemeClr val="tx1"/>
                </a:solidFill>
                <a:effectLst/>
                <a:latin typeface="+mn-lt"/>
                <a:ea typeface="+mn-ea"/>
                <a:cs typeface="+mn-cs"/>
              </a:rPr>
              <a:t>You</a:t>
            </a:r>
            <a:r>
              <a:rPr lang="en-US" sz="1200" b="0" kern="1200" baseline="0" dirty="0" smtClean="0">
                <a:solidFill>
                  <a:schemeClr val="tx1"/>
                </a:solidFill>
                <a:effectLst/>
                <a:latin typeface="+mn-lt"/>
                <a:ea typeface="+mn-ea"/>
                <a:cs typeface="+mn-cs"/>
              </a:rPr>
              <a:t>th </a:t>
            </a:r>
            <a:r>
              <a:rPr lang="en-US" sz="1200" b="0" kern="1200" dirty="0" smtClean="0">
                <a:solidFill>
                  <a:schemeClr val="tx1"/>
                </a:solidFill>
                <a:effectLst/>
                <a:latin typeface="+mn-lt"/>
                <a:ea typeface="+mn-ea"/>
                <a:cs typeface="+mn-cs"/>
              </a:rPr>
              <a:t>act for safe abortion’</a:t>
            </a:r>
            <a:r>
              <a:rPr lang="en-US" u="none" baseline="0" dirty="0" smtClean="0"/>
              <a:t> provides more information about the topics on the slides.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NOTE: This activity was designed specifically with and for medical students. When it is implemented with participants of other health sciences, you may wish to adapt some of the slides or discuss with participants what similarities and/or differences exist between medical students and the participants’ health-care roles.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6</a:t>
            </a:fld>
            <a:endParaRPr lang="en-US"/>
          </a:p>
        </p:txBody>
      </p:sp>
    </p:spTree>
    <p:extLst>
      <p:ext uri="{BB962C8B-B14F-4D97-AF65-F5344CB8AC3E}">
        <p14:creationId xmlns:p14="http://schemas.microsoft.com/office/powerpoint/2010/main" val="340986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for the facilitator</a:t>
            </a:r>
            <a:r>
              <a:rPr lang="en-US" dirty="0" smtClean="0"/>
              <a:t>: C</a:t>
            </a:r>
            <a:r>
              <a:rPr lang="en-US" baseline="0" dirty="0" smtClean="0"/>
              <a:t>ompare the description of advocacy on the slide with participants’ ideas, which they shared earlier in this activity. Affirm that different people and organizations define advocacy slightly differently. Below are two quotes to illustrate this. </a:t>
            </a:r>
          </a:p>
          <a:p>
            <a:endParaRPr lang="en-US" sz="1200" i="1"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smtClean="0">
                <a:solidFill>
                  <a:schemeClr val="tx1"/>
                </a:solidFill>
                <a:effectLst/>
                <a:latin typeface="+mn-lt"/>
                <a:ea typeface="+mn-ea"/>
                <a:cs typeface="+mn-cs"/>
              </a:rPr>
              <a:t>“Advocacy is a process that involves a series of political actions conducted by organized citizens in order to transform power relations.”</a:t>
            </a:r>
            <a:r>
              <a:rPr lang="en-US" sz="1200" kern="1200" dirty="0" smtClean="0">
                <a:solidFill>
                  <a:schemeClr val="tx1"/>
                </a:solidFill>
                <a:effectLst/>
                <a:latin typeface="+mn-lt"/>
                <a:ea typeface="+mn-ea"/>
                <a:cs typeface="+mn-cs"/>
              </a:rPr>
              <a:t> (Arias Foundation) </a:t>
            </a:r>
          </a:p>
          <a:p>
            <a:pPr marL="171450" indent="-171450">
              <a:buFont typeface="Arial" panose="020B0604020202020204" pitchFamily="34" charset="0"/>
              <a:buChar char="•"/>
            </a:pPr>
            <a:r>
              <a:rPr lang="en-US" sz="1200" i="1" kern="1200" dirty="0" smtClean="0">
                <a:solidFill>
                  <a:schemeClr val="tx1"/>
                </a:solidFill>
                <a:effectLst/>
                <a:latin typeface="+mn-lt"/>
                <a:ea typeface="+mn-ea"/>
                <a:cs typeface="+mn-cs"/>
              </a:rPr>
              <a:t>“Advocacy is speaking up, drawing a community’s attention to an important issue, and directing decision makers toward a solution. Advocacy is working with other people and organizations to make a difference.”</a:t>
            </a:r>
            <a:r>
              <a:rPr lang="en-US" sz="1200" i="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Center for Development and Population Activities)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Briefly</a:t>
            </a:r>
            <a:r>
              <a:rPr lang="en-US" baseline="0" dirty="0" smtClean="0"/>
              <a:t> discuss the difference between formal advocacy and more informal advocacy. </a:t>
            </a:r>
            <a:r>
              <a:rPr lang="en-US" dirty="0" smtClean="0"/>
              <a:t>For example, speaking up for an issue we believe strongly in within our family, place of work or community.</a:t>
            </a:r>
            <a:r>
              <a:rPr lang="en-US" baseline="0" dirty="0" smtClean="0"/>
              <a:t>  </a:t>
            </a:r>
          </a:p>
        </p:txBody>
      </p:sp>
      <p:sp>
        <p:nvSpPr>
          <p:cNvPr id="4" name="Slide Number Placeholder 3"/>
          <p:cNvSpPr>
            <a:spLocks noGrp="1"/>
          </p:cNvSpPr>
          <p:nvPr>
            <p:ph type="sldNum" sz="quarter" idx="10"/>
          </p:nvPr>
        </p:nvSpPr>
        <p:spPr/>
        <p:txBody>
          <a:bodyPr/>
          <a:lstStyle/>
          <a:p>
            <a:fld id="{76A5C766-A2F8-4620-BD42-CB0D254F808D}" type="slidenum">
              <a:rPr lang="en-US" smtClean="0"/>
              <a:t>7</a:t>
            </a:fld>
            <a:endParaRPr lang="en-US"/>
          </a:p>
        </p:txBody>
      </p:sp>
    </p:spTree>
    <p:extLst>
      <p:ext uri="{BB962C8B-B14F-4D97-AF65-F5344CB8AC3E}">
        <p14:creationId xmlns:p14="http://schemas.microsoft.com/office/powerpoint/2010/main" val="157235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Instructions to facilitator</a:t>
            </a:r>
            <a:r>
              <a:rPr lang="en-US" dirty="0" smtClean="0"/>
              <a:t>: Ask a participant to read the slide out loud. </a:t>
            </a:r>
            <a:r>
              <a:rPr lang="en-US" baseline="0" dirty="0" smtClean="0"/>
              <a:t>Explain that having an advocacy perspective can help us identify and seize opportunities for advocacy in our daily lives. </a:t>
            </a:r>
            <a:endParaRPr lang="en-US" dirty="0" smtClean="0"/>
          </a:p>
        </p:txBody>
      </p:sp>
      <p:sp>
        <p:nvSpPr>
          <p:cNvPr id="4" name="Slide Number Placeholder 3"/>
          <p:cNvSpPr>
            <a:spLocks noGrp="1"/>
          </p:cNvSpPr>
          <p:nvPr>
            <p:ph type="sldNum" sz="quarter" idx="10"/>
          </p:nvPr>
        </p:nvSpPr>
        <p:spPr/>
        <p:txBody>
          <a:bodyPr/>
          <a:lstStyle/>
          <a:p>
            <a:fld id="{76A5C766-A2F8-4620-BD42-CB0D254F808D}" type="slidenum">
              <a:rPr lang="en-US" smtClean="0"/>
              <a:t>8</a:t>
            </a:fld>
            <a:endParaRPr lang="en-US"/>
          </a:p>
        </p:txBody>
      </p:sp>
    </p:spTree>
    <p:extLst>
      <p:ext uri="{BB962C8B-B14F-4D97-AF65-F5344CB8AC3E}">
        <p14:creationId xmlns:p14="http://schemas.microsoft.com/office/powerpoint/2010/main" val="24484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Instructions to facilitator</a:t>
            </a:r>
            <a:r>
              <a:rPr lang="en-US" dirty="0" smtClean="0"/>
              <a:t>: Allow participants</a:t>
            </a:r>
            <a:r>
              <a:rPr lang="en-US" baseline="0" dirty="0" smtClean="0"/>
              <a:t> a few moments to read the content on the slide in silence. You can refer back to the discussion earlier in the activity when participants identified what advocates need to be effective in their advocacy work. </a:t>
            </a:r>
            <a:endParaRPr lang="en-US" dirty="0"/>
          </a:p>
        </p:txBody>
      </p:sp>
      <p:sp>
        <p:nvSpPr>
          <p:cNvPr id="4" name="Slide Number Placeholder 3"/>
          <p:cNvSpPr>
            <a:spLocks noGrp="1"/>
          </p:cNvSpPr>
          <p:nvPr>
            <p:ph type="sldNum" sz="quarter" idx="10"/>
          </p:nvPr>
        </p:nvSpPr>
        <p:spPr/>
        <p:txBody>
          <a:bodyPr/>
          <a:lstStyle/>
          <a:p>
            <a:fld id="{76A5C766-A2F8-4620-BD42-CB0D254F808D}" type="slidenum">
              <a:rPr lang="en-US" smtClean="0"/>
              <a:t>9</a:t>
            </a:fld>
            <a:endParaRPr lang="en-US"/>
          </a:p>
        </p:txBody>
      </p:sp>
    </p:spTree>
    <p:extLst>
      <p:ext uri="{BB962C8B-B14F-4D97-AF65-F5344CB8AC3E}">
        <p14:creationId xmlns:p14="http://schemas.microsoft.com/office/powerpoint/2010/main" val="173964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76200"/>
            <a:ext cx="7848600" cy="1927225"/>
          </a:xfrm>
        </p:spPr>
        <p:txBody>
          <a:bodyPr anchor="b">
            <a:noAutofit/>
          </a:bodyPr>
          <a:lstStyle>
            <a:lvl1pPr>
              <a:defRPr sz="5400" cap="none" baseline="0">
                <a:solidFill>
                  <a:schemeClr val="accent1"/>
                </a:solidFill>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685800" y="2209800"/>
            <a:ext cx="6400800" cy="1752600"/>
          </a:xfrm>
        </p:spPr>
        <p:txBody>
          <a:bodyPr/>
          <a:lstStyle>
            <a:lvl1pPr marL="0" indent="0" algn="l">
              <a:buNone/>
              <a:defRPr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Date Placeholder 3"/>
          <p:cNvSpPr>
            <a:spLocks noGrp="1"/>
          </p:cNvSpPr>
          <p:nvPr>
            <p:ph type="dt" sz="half" idx="10"/>
          </p:nvPr>
        </p:nvSpPr>
        <p:spPr>
          <a:xfrm>
            <a:off x="457200" y="18288"/>
            <a:ext cx="2895600" cy="329184"/>
          </a:xfrm>
        </p:spPr>
        <p:txBody>
          <a:bodyPr/>
          <a:lstStyle/>
          <a:p>
            <a:fld id="{34E40B51-84A9-49DA-B1CE-5688658EB1E9}" type="datetimeFigureOut">
              <a:rPr lang="en-US" smtClean="0"/>
              <a:t>9/25/14</a:t>
            </a:fld>
            <a:endParaRPr lang="en-US"/>
          </a:p>
        </p:txBody>
      </p:sp>
      <p:sp>
        <p:nvSpPr>
          <p:cNvPr id="12" name="Footer Placeholder 4"/>
          <p:cNvSpPr>
            <a:spLocks noGrp="1"/>
          </p:cNvSpPr>
          <p:nvPr>
            <p:ph type="ftr" sz="quarter" idx="11"/>
          </p:nvPr>
        </p:nvSpPr>
        <p:spPr>
          <a:xfrm>
            <a:off x="3429000" y="18288"/>
            <a:ext cx="4114800" cy="329184"/>
          </a:xfrm>
        </p:spPr>
        <p:txBody>
          <a:bodyPr/>
          <a:lstStyle/>
          <a:p>
            <a:endParaRPr lang="en-US"/>
          </a:p>
        </p:txBody>
      </p:sp>
      <p:sp>
        <p:nvSpPr>
          <p:cNvPr id="13" name="Slide Number Placeholder 5"/>
          <p:cNvSpPr>
            <a:spLocks noGrp="1"/>
          </p:cNvSpPr>
          <p:nvPr>
            <p:ph type="sldNum" sz="quarter" idx="12"/>
          </p:nvPr>
        </p:nvSpPr>
        <p:spPr>
          <a:xfrm>
            <a:off x="7620000" y="18288"/>
            <a:ext cx="1066800" cy="329184"/>
          </a:xfrm>
        </p:spPr>
        <p:txBody>
          <a:bodyPr/>
          <a:lstStyle/>
          <a:p>
            <a:fld id="{4676732B-1DBA-472D-A87E-F0D5866BB070}" type="slidenum">
              <a:rPr lang="en-US" smtClean="0"/>
              <a:t>‹#›</a:t>
            </a:fld>
            <a:endParaRPr lang="en-US"/>
          </a:p>
        </p:txBody>
      </p:sp>
      <p:cxnSp>
        <p:nvCxnSpPr>
          <p:cNvPr id="14" name="Straight Connector 13"/>
          <p:cNvCxnSpPr/>
          <p:nvPr userDrawn="1"/>
        </p:nvCxnSpPr>
        <p:spPr>
          <a:xfrm>
            <a:off x="685800" y="2103120"/>
            <a:ext cx="7848600" cy="1588"/>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E40B51-84A9-49DA-B1CE-5688658EB1E9}" type="datetimeFigureOut">
              <a:rPr lang="en-US" smtClean="0"/>
              <a:t>9/25/14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732B-1DBA-472D-A87E-F0D5866BB0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40B51-84A9-49DA-B1CE-5688658EB1E9}" type="datetimeFigureOut">
              <a:rPr lang="en-US" smtClean="0"/>
              <a:t>9/25/14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732B-1DBA-472D-A87E-F0D5866BB07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E40B51-84A9-49DA-B1CE-5688658EB1E9}" type="datetimeFigureOut">
              <a:rPr lang="en-US" smtClean="0"/>
              <a:t>9/25/14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732B-1DBA-472D-A87E-F0D5866BB0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57200" y="587375"/>
            <a:ext cx="8229600" cy="784225"/>
          </a:xfrm>
        </p:spPr>
        <p:txBody>
          <a:bodyPr anchor="b">
            <a:noAutofit/>
          </a:bodyPr>
          <a:lstStyle>
            <a:lvl1pPr algn="ctr">
              <a:defRPr sz="5600" cap="none" baseline="0">
                <a:solidFill>
                  <a:schemeClr val="accent2"/>
                </a:solidFill>
              </a:defRPr>
            </a:lvl1pPr>
          </a:lstStyle>
          <a:p>
            <a:r>
              <a:rPr lang="en-US" cap="none" dirty="0" smtClean="0"/>
              <a:t>Youth act for safe abortion</a:t>
            </a:r>
            <a:endParaRPr lang="en-US" dirty="0"/>
          </a:p>
        </p:txBody>
      </p:sp>
      <p:sp>
        <p:nvSpPr>
          <p:cNvPr id="15" name="Subtitle 2"/>
          <p:cNvSpPr>
            <a:spLocks noGrp="1"/>
          </p:cNvSpPr>
          <p:nvPr>
            <p:ph type="subTitle" idx="1" hasCustomPrompt="1"/>
          </p:nvPr>
        </p:nvSpPr>
        <p:spPr>
          <a:xfrm>
            <a:off x="457200" y="1143000"/>
            <a:ext cx="8229600" cy="533400"/>
          </a:xfrm>
        </p:spPr>
        <p:txBody>
          <a:bodyPr anchor="t"/>
          <a:lstStyle>
            <a:lvl1pPr marL="0" indent="0" algn="r">
              <a:buNone/>
              <a:defRPr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r"/>
            <a:r>
              <a:rPr lang="en-US" dirty="0" smtClean="0"/>
              <a:t>A workshop for future health professionals</a:t>
            </a:r>
            <a:endParaRPr lang="en-US" dirty="0"/>
          </a:p>
        </p:txBody>
      </p:sp>
      <p:sp>
        <p:nvSpPr>
          <p:cNvPr id="16" name="Date Placeholder 3"/>
          <p:cNvSpPr>
            <a:spLocks noGrp="1"/>
          </p:cNvSpPr>
          <p:nvPr>
            <p:ph type="dt" sz="half" idx="10"/>
          </p:nvPr>
        </p:nvSpPr>
        <p:spPr>
          <a:xfrm>
            <a:off x="457200" y="18288"/>
            <a:ext cx="2895600" cy="329184"/>
          </a:xfrm>
        </p:spPr>
        <p:txBody>
          <a:bodyPr/>
          <a:lstStyle/>
          <a:p>
            <a:fld id="{34E40B51-84A9-49DA-B1CE-5688658EB1E9}" type="datetimeFigureOut">
              <a:rPr lang="en-US" smtClean="0"/>
              <a:t>9/25/14</a:t>
            </a:fld>
            <a:endParaRPr lang="en-US"/>
          </a:p>
        </p:txBody>
      </p:sp>
      <p:sp>
        <p:nvSpPr>
          <p:cNvPr id="17" name="Footer Placeholder 4"/>
          <p:cNvSpPr>
            <a:spLocks noGrp="1"/>
          </p:cNvSpPr>
          <p:nvPr>
            <p:ph type="ftr" sz="quarter" idx="11"/>
          </p:nvPr>
        </p:nvSpPr>
        <p:spPr>
          <a:xfrm>
            <a:off x="3429000" y="18288"/>
            <a:ext cx="4114800" cy="329184"/>
          </a:xfrm>
        </p:spPr>
        <p:txBody>
          <a:bodyPr/>
          <a:lstStyle/>
          <a:p>
            <a:endParaRPr lang="en-US"/>
          </a:p>
        </p:txBody>
      </p:sp>
      <p:sp>
        <p:nvSpPr>
          <p:cNvPr id="18" name="Slide Number Placeholder 5"/>
          <p:cNvSpPr>
            <a:spLocks noGrp="1"/>
          </p:cNvSpPr>
          <p:nvPr>
            <p:ph type="sldNum" sz="quarter" idx="12"/>
          </p:nvPr>
        </p:nvSpPr>
        <p:spPr>
          <a:xfrm>
            <a:off x="7620000" y="18288"/>
            <a:ext cx="1066800" cy="329184"/>
          </a:xfrm>
        </p:spPr>
        <p:txBody>
          <a:bodyPr/>
          <a:lstStyle/>
          <a:p>
            <a:fld id="{4676732B-1DBA-472D-A87E-F0D5866BB070}" type="slidenum">
              <a:rPr lang="en-US" smtClean="0"/>
              <a:t>‹#›</a:t>
            </a:fld>
            <a:endParaRPr lang="en-US"/>
          </a:p>
        </p:txBody>
      </p:sp>
      <p:sp>
        <p:nvSpPr>
          <p:cNvPr id="19" name="Rectangle 18"/>
          <p:cNvSpPr/>
          <p:nvPr userDrawn="1"/>
        </p:nvSpPr>
        <p:spPr>
          <a:xfrm>
            <a:off x="0" y="0"/>
            <a:ext cx="9144000" cy="365760"/>
          </a:xfrm>
          <a:prstGeom prst="rect">
            <a:avLst/>
          </a:prstGeom>
          <a:solidFill>
            <a:srgbClr val="EC09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5551844"/>
            <a:ext cx="2362200" cy="1202558"/>
          </a:xfrm>
          <a:prstGeom prst="rect">
            <a:avLst/>
          </a:prstGeom>
        </p:spPr>
      </p:pic>
      <p:pic>
        <p:nvPicPr>
          <p:cNvPr id="21" name="Picture 20" descr="cover-photo-illo Final.png"/>
          <p:cNvPicPr>
            <a:picLocks noChangeAspect="1"/>
          </p:cNvPicPr>
          <p:nvPr userDrawn="1"/>
        </p:nvPicPr>
        <p:blipFill rotWithShape="1">
          <a:blip r:embed="rId3">
            <a:extLst>
              <a:ext uri="{28A0092B-C50C-407E-A947-70E740481C1C}">
                <a14:useLocalDpi xmlns:a14="http://schemas.microsoft.com/office/drawing/2010/main" val="0"/>
              </a:ext>
            </a:extLst>
          </a:blip>
          <a:srcRect l="8103" b="25185"/>
          <a:stretch/>
        </p:blipFill>
        <p:spPr>
          <a:xfrm>
            <a:off x="0" y="1706055"/>
            <a:ext cx="6390640" cy="5151945"/>
          </a:xfrm>
          <a:prstGeom prst="rect">
            <a:avLst/>
          </a:prstGeom>
        </p:spPr>
      </p:pic>
    </p:spTree>
    <p:extLst>
      <p:ext uri="{BB962C8B-B14F-4D97-AF65-F5344CB8AC3E}">
        <p14:creationId xmlns:p14="http://schemas.microsoft.com/office/powerpoint/2010/main" val="212857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40B51-84A9-49DA-B1CE-5688658EB1E9}" type="datetimeFigureOut">
              <a:rPr lang="en-US" smtClean="0"/>
              <a:t>9/25/14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732B-1DBA-472D-A87E-F0D5866BB0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E40B51-84A9-49DA-B1CE-5688658EB1E9}" type="datetimeFigureOut">
              <a:rPr lang="en-US" smtClean="0"/>
              <a:t>9/25/14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732B-1DBA-472D-A87E-F0D5866BB070}"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E40B51-84A9-49DA-B1CE-5688658EB1E9}" type="datetimeFigureOut">
              <a:rPr lang="en-US" smtClean="0"/>
              <a:t>9/25/14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732B-1DBA-472D-A87E-F0D5866BB0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baseline="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E40B51-84A9-49DA-B1CE-5688658EB1E9}" type="datetimeFigureOut">
              <a:rPr lang="en-US" smtClean="0"/>
              <a:t>9/25/14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76732B-1DBA-472D-A87E-F0D5866BB070}"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E40B51-84A9-49DA-B1CE-5688658EB1E9}" type="datetimeFigureOut">
              <a:rPr lang="en-US" smtClean="0"/>
              <a:t>9/25/14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76732B-1DBA-472D-A87E-F0D5866BB0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40B51-84A9-49DA-B1CE-5688658EB1E9}" type="datetimeFigureOut">
              <a:rPr lang="en-US" smtClean="0"/>
              <a:t>9/25/14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76732B-1DBA-472D-A87E-F0D5866BB07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E40B51-84A9-49DA-B1CE-5688658EB1E9}" type="datetimeFigureOut">
              <a:rPr lang="en-US" smtClean="0"/>
              <a:t>9/25/14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732B-1DBA-472D-A87E-F0D5866BB070}"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34E40B51-84A9-49DA-B1CE-5688658EB1E9}" type="datetimeFigureOut">
              <a:rPr lang="en-US" smtClean="0"/>
              <a:t>9/25/14</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676732B-1DBA-472D-A87E-F0D5866BB07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01" r:id="rId1"/>
    <p:sldLayoutId id="2147483912"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luna.ipas.org/Communications/center/Image%20Library/ETH_2nd_Tri_Training_2032_Ipas10.jpg" TargetMode="External"/><Relationship Id="rId4" Type="http://schemas.openxmlformats.org/officeDocument/2006/relationships/image" Target="../media/image9.jpe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luna.ipas.org/Communications/center/Image%20Library/NEP__B5C3033_tp13.jpg" TargetMode="External"/><Relationship Id="rId4"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s://luna.ipas.org/Communications/center/Image%20Library/IND_Bihar_health_communicator06_26268c_Lord09.jpg" TargetMode="External"/><Relationship Id="rId4" Type="http://schemas.openxmlformats.org/officeDocument/2006/relationships/image" Target="../media/image22.jpe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luna.ipas.org/Communications/center/Image%20Library/ZMB_woman_portrait_29326c_Lord10.jpg" TargetMode="External"/><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cap="none" dirty="0" smtClean="0"/>
              <a:t>Youth act for safe abortion</a:t>
            </a:r>
            <a:endParaRPr lang="en-US" sz="5000" cap="none" dirty="0"/>
          </a:p>
        </p:txBody>
      </p:sp>
      <p:sp>
        <p:nvSpPr>
          <p:cNvPr id="3" name="Subtitle 2"/>
          <p:cNvSpPr>
            <a:spLocks noGrp="1"/>
          </p:cNvSpPr>
          <p:nvPr>
            <p:ph type="subTitle" idx="1"/>
          </p:nvPr>
        </p:nvSpPr>
        <p:spPr/>
        <p:txBody>
          <a:bodyPr/>
          <a:lstStyle/>
          <a:p>
            <a:r>
              <a:rPr lang="en-US" dirty="0" smtClean="0"/>
              <a:t>A </a:t>
            </a:r>
            <a:r>
              <a:rPr lang="en-US" dirty="0"/>
              <a:t>w</a:t>
            </a:r>
            <a:r>
              <a:rPr lang="en-US" dirty="0" smtClean="0"/>
              <a:t>orkshop for future health professionals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551844"/>
            <a:ext cx="2362200" cy="1202558"/>
          </a:xfrm>
          <a:prstGeom prst="rect">
            <a:avLst/>
          </a:prstGeom>
        </p:spPr>
      </p:pic>
    </p:spTree>
    <p:extLst>
      <p:ext uri="{BB962C8B-B14F-4D97-AF65-F5344CB8AC3E}">
        <p14:creationId xmlns:p14="http://schemas.microsoft.com/office/powerpoint/2010/main" val="34790175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Content Placeholder 5"/>
          <p:cNvGraphicFramePr>
            <a:graphicFrameLocks noGrp="1"/>
          </p:cNvGraphicFramePr>
          <p:nvPr>
            <p:ph idx="1"/>
            <p:extLst>
              <p:ext uri="{D42A27DB-BD31-4B8C-83A1-F6EECF244321}">
                <p14:modId xmlns:p14="http://schemas.microsoft.com/office/powerpoint/2010/main" val="375459273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0" y="304800"/>
            <a:ext cx="9144000" cy="523220"/>
          </a:xfrm>
          <a:prstGeom prst="rect">
            <a:avLst/>
          </a:prstGeom>
          <a:noFill/>
        </p:spPr>
        <p:txBody>
          <a:bodyPr wrap="square" rtlCol="0">
            <a:spAutoFit/>
          </a:bodyPr>
          <a:lstStyle/>
          <a:p>
            <a:r>
              <a:rPr lang="en-US" sz="2800" b="1" dirty="0" smtClean="0"/>
              <a:t>What makes medical students powerful advocates? </a:t>
            </a:r>
            <a:endParaRPr lang="en-US" sz="2800" b="1" dirty="0"/>
          </a:p>
        </p:txBody>
      </p:sp>
      <p:pic>
        <p:nvPicPr>
          <p:cNvPr id="45" name="Picture 44" descr="mod5-icon-check.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4876800"/>
            <a:ext cx="548640" cy="487990"/>
          </a:xfrm>
          <a:prstGeom prst="rect">
            <a:avLst/>
          </a:prstGeom>
        </p:spPr>
      </p:pic>
      <p:pic>
        <p:nvPicPr>
          <p:cNvPr id="46" name="Picture 45" descr="mod5-icon-check.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3581400"/>
            <a:ext cx="548640" cy="487990"/>
          </a:xfrm>
          <a:prstGeom prst="rect">
            <a:avLst/>
          </a:prstGeom>
        </p:spPr>
      </p:pic>
      <p:pic>
        <p:nvPicPr>
          <p:cNvPr id="47" name="Picture 46" descr="mod5-icon-check.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2407610"/>
            <a:ext cx="548640" cy="487990"/>
          </a:xfrm>
          <a:prstGeom prst="rect">
            <a:avLst/>
          </a:prstGeom>
        </p:spPr>
      </p:pic>
      <p:pic>
        <p:nvPicPr>
          <p:cNvPr id="48" name="Picture 47" descr="mod5-icon-check.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493210"/>
            <a:ext cx="548640" cy="487990"/>
          </a:xfrm>
          <a:prstGeom prst="rect">
            <a:avLst/>
          </a:prstGeom>
        </p:spPr>
      </p:pic>
      <p:pic>
        <p:nvPicPr>
          <p:cNvPr id="49" name="Picture 48" descr="mod5-icon-check.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0160" y="5989010"/>
            <a:ext cx="548640" cy="487990"/>
          </a:xfrm>
          <a:prstGeom prst="rect">
            <a:avLst/>
          </a:prstGeom>
        </p:spPr>
      </p:pic>
    </p:spTree>
    <p:extLst>
      <p:ext uri="{BB962C8B-B14F-4D97-AF65-F5344CB8AC3E}">
        <p14:creationId xmlns:p14="http://schemas.microsoft.com/office/powerpoint/2010/main" val="34916345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Ways to advocate for safe abortion</a:t>
            </a:r>
            <a:endParaRPr lang="en-US" dirty="0"/>
          </a:p>
        </p:txBody>
      </p:sp>
      <p:sp>
        <p:nvSpPr>
          <p:cNvPr id="3" name="Content Placeholder 2"/>
          <p:cNvSpPr>
            <a:spLocks noGrp="1"/>
          </p:cNvSpPr>
          <p:nvPr>
            <p:ph idx="1"/>
          </p:nvPr>
        </p:nvSpPr>
        <p:spPr/>
        <p:txBody>
          <a:bodyPr>
            <a:normAutofit/>
          </a:bodyPr>
          <a:lstStyle/>
          <a:p>
            <a:pPr lvl="0"/>
            <a:r>
              <a:rPr lang="en-US" i="1" u="sng" dirty="0"/>
              <a:t>Raising awareness</a:t>
            </a:r>
            <a:r>
              <a:rPr lang="en-US" dirty="0"/>
              <a:t> </a:t>
            </a:r>
            <a:r>
              <a:rPr lang="en-US" dirty="0" smtClean="0"/>
              <a:t>of </a:t>
            </a:r>
            <a:r>
              <a:rPr lang="en-US" dirty="0"/>
              <a:t>unsafe </a:t>
            </a:r>
            <a:r>
              <a:rPr lang="en-US" dirty="0" smtClean="0"/>
              <a:t>abortion </a:t>
            </a:r>
            <a:r>
              <a:rPr lang="en-US" dirty="0"/>
              <a:t>and </a:t>
            </a:r>
            <a:r>
              <a:rPr lang="en-US" dirty="0" smtClean="0"/>
              <a:t>the </a:t>
            </a:r>
            <a:r>
              <a:rPr lang="en-US" dirty="0"/>
              <a:t>circumstances in which safe abortion is already </a:t>
            </a:r>
            <a:r>
              <a:rPr lang="en-US" dirty="0" smtClean="0"/>
              <a:t>legal</a:t>
            </a:r>
          </a:p>
          <a:p>
            <a:pPr lvl="0"/>
            <a:r>
              <a:rPr lang="en-US" i="1" u="sng" dirty="0" smtClean="0"/>
              <a:t>Building </a:t>
            </a:r>
            <a:r>
              <a:rPr lang="en-US" i="1" u="sng" dirty="0"/>
              <a:t>support</a:t>
            </a:r>
            <a:r>
              <a:rPr lang="en-US" dirty="0"/>
              <a:t> for safe, legal abortion in communities and among professional </a:t>
            </a:r>
            <a:r>
              <a:rPr lang="en-US" dirty="0" smtClean="0"/>
              <a:t>associations</a:t>
            </a:r>
            <a:endParaRPr lang="en-US" dirty="0"/>
          </a:p>
          <a:p>
            <a:pPr lvl="0"/>
            <a:r>
              <a:rPr lang="en-US" i="1" u="sng" dirty="0" smtClean="0"/>
              <a:t>Lobbying</a:t>
            </a:r>
            <a:r>
              <a:rPr lang="en-US" dirty="0" smtClean="0"/>
              <a:t> for progressive laws </a:t>
            </a:r>
            <a:r>
              <a:rPr lang="en-US" dirty="0"/>
              <a:t>and policies </a:t>
            </a:r>
            <a:r>
              <a:rPr lang="en-US" dirty="0" smtClean="0"/>
              <a:t>(sensitizing policymakers</a:t>
            </a:r>
            <a:r>
              <a:rPr lang="en-US" dirty="0"/>
              <a:t>, testifying in legislative </a:t>
            </a:r>
            <a:r>
              <a:rPr lang="en-US" dirty="0" smtClean="0"/>
              <a:t>processes, </a:t>
            </a:r>
            <a:r>
              <a:rPr lang="en-US" dirty="0"/>
              <a:t>holding public </a:t>
            </a:r>
            <a:r>
              <a:rPr lang="en-US" dirty="0" smtClean="0"/>
              <a:t>demonstrations, etc.)</a:t>
            </a:r>
            <a:endParaRPr lang="en-US" dirty="0"/>
          </a:p>
          <a:p>
            <a:pPr lvl="0"/>
            <a:r>
              <a:rPr lang="en-US" i="1" u="sng" dirty="0"/>
              <a:t>Correcting </a:t>
            </a:r>
            <a:r>
              <a:rPr lang="en-US" i="1" u="sng" dirty="0" smtClean="0"/>
              <a:t>myths and misinformation</a:t>
            </a:r>
            <a:r>
              <a:rPr lang="en-US" dirty="0" smtClean="0"/>
              <a:t> about </a:t>
            </a:r>
            <a:r>
              <a:rPr lang="en-US" dirty="0"/>
              <a:t>abortion in our daily </a:t>
            </a:r>
            <a:r>
              <a:rPr lang="en-US" dirty="0" smtClean="0"/>
              <a:t>lives</a:t>
            </a:r>
            <a:endParaRPr lang="en-US" dirty="0"/>
          </a:p>
        </p:txBody>
      </p:sp>
    </p:spTree>
    <p:extLst>
      <p:ext uri="{BB962C8B-B14F-4D97-AF65-F5344CB8AC3E}">
        <p14:creationId xmlns:p14="http://schemas.microsoft.com/office/powerpoint/2010/main" val="26372349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Medical Students for Choice</a:t>
            </a:r>
            <a:endParaRPr lang="en-US" dirty="0"/>
          </a:p>
        </p:txBody>
      </p:sp>
      <p:sp>
        <p:nvSpPr>
          <p:cNvPr id="4" name="Content Placeholder 3"/>
          <p:cNvSpPr>
            <a:spLocks noGrp="1"/>
          </p:cNvSpPr>
          <p:nvPr>
            <p:ph sz="half" idx="1"/>
          </p:nvPr>
        </p:nvSpPr>
        <p:spPr>
          <a:xfrm>
            <a:off x="381000" y="2286000"/>
            <a:ext cx="4038600" cy="2971800"/>
          </a:xfrm>
        </p:spPr>
        <p:txBody>
          <a:bodyPr>
            <a:normAutofit/>
          </a:bodyPr>
          <a:lstStyle/>
          <a:p>
            <a:pPr marL="0" indent="0">
              <a:buNone/>
            </a:pPr>
            <a:r>
              <a:rPr lang="en-US" sz="2600" i="1" dirty="0"/>
              <a:t>“We encourage </a:t>
            </a:r>
            <a:r>
              <a:rPr lang="en-US" sz="2600" i="1" dirty="0" smtClean="0"/>
              <a:t>students </a:t>
            </a:r>
            <a:r>
              <a:rPr lang="en-US" sz="2600" i="1" dirty="0"/>
              <a:t>to take medical education reform into their own hands and advocate within their medical schools to affect </a:t>
            </a:r>
            <a:r>
              <a:rPr lang="en-US" sz="2600" i="1" dirty="0" smtClean="0"/>
              <a:t>change.” </a:t>
            </a:r>
          </a:p>
        </p:txBody>
      </p:sp>
      <p:pic>
        <p:nvPicPr>
          <p:cNvPr id="6" name="Content Placeholder 5" descr="Ethiopian 2nd Trimester Training:&#10;Drs. Mulat Adefris and Dawit Meresa papaya training">
            <a:hlinkClick r:id="rId3"/>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2133600"/>
            <a:ext cx="4495800" cy="3413125"/>
          </a:xfrm>
          <a:prstGeom prst="rect">
            <a:avLst/>
          </a:prstGeom>
          <a:noFill/>
          <a:ln>
            <a:solidFill>
              <a:srgbClr val="000000"/>
            </a:solidFill>
          </a:ln>
        </p:spPr>
      </p:pic>
    </p:spTree>
    <p:extLst>
      <p:ext uri="{BB962C8B-B14F-4D97-AF65-F5344CB8AC3E}">
        <p14:creationId xmlns:p14="http://schemas.microsoft.com/office/powerpoint/2010/main" val="40852109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Ways to advocate for abortion training</a:t>
            </a:r>
            <a:endParaRPr lang="en-US" dirty="0"/>
          </a:p>
        </p:txBody>
      </p:sp>
      <p:sp>
        <p:nvSpPr>
          <p:cNvPr id="6" name="Content Placeholder 5"/>
          <p:cNvSpPr>
            <a:spLocks noGrp="1"/>
          </p:cNvSpPr>
          <p:nvPr>
            <p:ph idx="1"/>
          </p:nvPr>
        </p:nvSpPr>
        <p:spPr/>
        <p:txBody>
          <a:bodyPr>
            <a:noAutofit/>
          </a:bodyPr>
          <a:lstStyle/>
          <a:p>
            <a:r>
              <a:rPr lang="en-US" sz="2300" dirty="0" smtClean="0"/>
              <a:t>Organize a Medical Students for Choice chapter at your school</a:t>
            </a:r>
          </a:p>
          <a:p>
            <a:r>
              <a:rPr lang="en-US" sz="2300" dirty="0" smtClean="0"/>
              <a:t>Assess </a:t>
            </a:r>
            <a:r>
              <a:rPr lang="en-US" sz="2300" dirty="0"/>
              <a:t>the current level of abortion training </a:t>
            </a:r>
            <a:r>
              <a:rPr lang="en-US" sz="2300" dirty="0" smtClean="0"/>
              <a:t>offered</a:t>
            </a:r>
            <a:endParaRPr lang="en-US" sz="2300" dirty="0"/>
          </a:p>
          <a:p>
            <a:r>
              <a:rPr lang="en-US" sz="2300" dirty="0" smtClean="0"/>
              <a:t>Conduct </a:t>
            </a:r>
            <a:r>
              <a:rPr lang="en-US" sz="2300" dirty="0"/>
              <a:t>elective training opportunities for </a:t>
            </a:r>
            <a:r>
              <a:rPr lang="en-US" sz="2300" dirty="0" smtClean="0"/>
              <a:t>fellow students</a:t>
            </a:r>
          </a:p>
          <a:p>
            <a:r>
              <a:rPr lang="en-US" sz="2300" dirty="0" smtClean="0"/>
              <a:t>Identify supportive </a:t>
            </a:r>
            <a:r>
              <a:rPr lang="en-US" sz="2300" dirty="0"/>
              <a:t>abortion care providers who are able to speak to </a:t>
            </a:r>
            <a:r>
              <a:rPr lang="en-US" sz="2300" dirty="0" smtClean="0"/>
              <a:t>and mentor students</a:t>
            </a:r>
          </a:p>
          <a:p>
            <a:r>
              <a:rPr lang="en-US" sz="2300" dirty="0" smtClean="0"/>
              <a:t>Arrange </a:t>
            </a:r>
            <a:r>
              <a:rPr lang="en-US" sz="2300" dirty="0"/>
              <a:t>‘externships’ </a:t>
            </a:r>
            <a:r>
              <a:rPr lang="en-US" sz="2300" dirty="0" smtClean="0"/>
              <a:t>for students to observe </a:t>
            </a:r>
            <a:r>
              <a:rPr lang="en-US" sz="2300" dirty="0"/>
              <a:t>abortion care </a:t>
            </a:r>
          </a:p>
          <a:p>
            <a:r>
              <a:rPr lang="en-US" sz="2300" dirty="0" smtClean="0"/>
              <a:t>Solicit pre-service </a:t>
            </a:r>
            <a:r>
              <a:rPr lang="en-US" sz="2300" dirty="0"/>
              <a:t>abortion training </a:t>
            </a:r>
            <a:r>
              <a:rPr lang="en-US" sz="2300" dirty="0" smtClean="0"/>
              <a:t>opportunities through organizations</a:t>
            </a:r>
            <a:endParaRPr lang="en-US" sz="2300" dirty="0"/>
          </a:p>
          <a:p>
            <a:r>
              <a:rPr lang="en-US" sz="2300" dirty="0" smtClean="0"/>
              <a:t>Implement </a:t>
            </a:r>
            <a:r>
              <a:rPr lang="en-US" sz="2300" dirty="0"/>
              <a:t>a training reform strategy </a:t>
            </a:r>
            <a:r>
              <a:rPr lang="en-US" sz="2300" dirty="0" smtClean="0"/>
              <a:t>to </a:t>
            </a:r>
            <a:r>
              <a:rPr lang="en-US" sz="2300" dirty="0"/>
              <a:t>integrate safe abortion in the school </a:t>
            </a:r>
            <a:r>
              <a:rPr lang="en-US" sz="2300" dirty="0" smtClean="0"/>
              <a:t>curriculum</a:t>
            </a:r>
            <a:endParaRPr lang="en-US" sz="2300" dirty="0"/>
          </a:p>
        </p:txBody>
      </p:sp>
    </p:spTree>
    <p:extLst>
      <p:ext uri="{BB962C8B-B14F-4D97-AF65-F5344CB8AC3E}">
        <p14:creationId xmlns:p14="http://schemas.microsoft.com/office/powerpoint/2010/main" val="42038669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r>
              <a:rPr lang="en-US" dirty="0"/>
              <a:t>case story</a:t>
            </a:r>
          </a:p>
        </p:txBody>
      </p:sp>
      <p:sp>
        <p:nvSpPr>
          <p:cNvPr id="3" name="Content Placeholder 2"/>
          <p:cNvSpPr>
            <a:spLocks noGrp="1"/>
          </p:cNvSpPr>
          <p:nvPr>
            <p:ph idx="1"/>
          </p:nvPr>
        </p:nvSpPr>
        <p:spPr/>
        <p:txBody>
          <a:bodyPr>
            <a:normAutofit/>
          </a:bodyPr>
          <a:lstStyle/>
          <a:p>
            <a:pPr marL="0" indent="0">
              <a:buNone/>
            </a:pPr>
            <a:r>
              <a:rPr lang="en-US" sz="2600" dirty="0"/>
              <a:t>A leading newspaper writes a </a:t>
            </a:r>
            <a:r>
              <a:rPr lang="en-US" sz="2600" dirty="0" smtClean="0"/>
              <a:t>front-page story </a:t>
            </a:r>
            <a:r>
              <a:rPr lang="en-US" sz="2600" dirty="0"/>
              <a:t>about the rise in the use of misoprostol </a:t>
            </a:r>
            <a:r>
              <a:rPr lang="en-US" sz="2600" dirty="0" smtClean="0"/>
              <a:t>for </a:t>
            </a:r>
            <a:r>
              <a:rPr lang="en-US" sz="2600" dirty="0"/>
              <a:t>abortion. The article contains </a:t>
            </a:r>
            <a:r>
              <a:rPr lang="en-US" sz="2600" dirty="0" smtClean="0"/>
              <a:t>incorrect information </a:t>
            </a:r>
            <a:r>
              <a:rPr lang="en-US" sz="2600" dirty="0"/>
              <a:t>about the safety and efficacy of misoprostol for </a:t>
            </a:r>
            <a:r>
              <a:rPr lang="en-US" sz="2600" dirty="0" smtClean="0"/>
              <a:t>abortion. It </a:t>
            </a:r>
            <a:r>
              <a:rPr lang="en-US" sz="2600" dirty="0"/>
              <a:t>warns readers of </a:t>
            </a:r>
            <a:r>
              <a:rPr lang="en-US" sz="2600" dirty="0" smtClean="0"/>
              <a:t>the “</a:t>
            </a:r>
            <a:r>
              <a:rPr lang="en-US" sz="2600" i="1" dirty="0" smtClean="0"/>
              <a:t>dangerous side effects of misoprostol</a:t>
            </a:r>
            <a:r>
              <a:rPr lang="en-US" sz="2600" dirty="0" smtClean="0"/>
              <a:t>” and claims that “</a:t>
            </a:r>
            <a:r>
              <a:rPr lang="en-US" sz="2600" i="1" dirty="0" smtClean="0"/>
              <a:t>increased access to misoprostol will result in promiscuity among women</a:t>
            </a:r>
            <a:r>
              <a:rPr lang="en-US" sz="2600" dirty="0" smtClean="0"/>
              <a:t>.”</a:t>
            </a:r>
            <a:endParaRPr lang="en-US" sz="2600" dirty="0"/>
          </a:p>
        </p:txBody>
      </p:sp>
    </p:spTree>
    <p:extLst>
      <p:ext uri="{BB962C8B-B14F-4D97-AF65-F5344CB8AC3E}">
        <p14:creationId xmlns:p14="http://schemas.microsoft.com/office/powerpoint/2010/main" val="37594437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 X’s response</a:t>
            </a:r>
            <a:endParaRPr lang="en-US" dirty="0"/>
          </a:p>
        </p:txBody>
      </p:sp>
      <p:sp>
        <p:nvSpPr>
          <p:cNvPr id="3" name="Content Placeholder 2"/>
          <p:cNvSpPr>
            <a:spLocks noGrp="1"/>
          </p:cNvSpPr>
          <p:nvPr>
            <p:ph idx="1"/>
          </p:nvPr>
        </p:nvSpPr>
        <p:spPr/>
        <p:txBody>
          <a:bodyPr/>
          <a:lstStyle/>
          <a:p>
            <a:r>
              <a:rPr lang="en-US" sz="2600" dirty="0" smtClean="0"/>
              <a:t>Doctor X </a:t>
            </a:r>
            <a:r>
              <a:rPr lang="en-US" sz="2600" dirty="0"/>
              <a:t>is a respected professor and </a:t>
            </a:r>
            <a:r>
              <a:rPr lang="en-US" sz="2600" dirty="0" smtClean="0"/>
              <a:t>obstetrician-gynecologist </a:t>
            </a:r>
            <a:r>
              <a:rPr lang="en-US" sz="2600" dirty="0"/>
              <a:t>at </a:t>
            </a:r>
            <a:r>
              <a:rPr lang="en-US" sz="2600" dirty="0" smtClean="0"/>
              <a:t>a university </a:t>
            </a:r>
            <a:r>
              <a:rPr lang="en-US" sz="2600" dirty="0"/>
              <a:t>teaching </a:t>
            </a:r>
            <a:r>
              <a:rPr lang="en-US" sz="2600" dirty="0" smtClean="0"/>
              <a:t>hospital. </a:t>
            </a:r>
          </a:p>
          <a:p>
            <a:r>
              <a:rPr lang="en-US" sz="2600" dirty="0" smtClean="0"/>
              <a:t>In her private practice, she </a:t>
            </a:r>
            <a:r>
              <a:rPr lang="en-US" sz="2600" dirty="0"/>
              <a:t>uses misoprostol for </a:t>
            </a:r>
            <a:r>
              <a:rPr lang="en-US" sz="2600" dirty="0" smtClean="0"/>
              <a:t>treatment of postpartum hemorrhage, induced abortion and </a:t>
            </a:r>
            <a:r>
              <a:rPr lang="en-US" sz="2600" dirty="0" err="1" smtClean="0"/>
              <a:t>postabortion</a:t>
            </a:r>
            <a:r>
              <a:rPr lang="en-US" sz="2600" dirty="0" smtClean="0"/>
              <a:t> care. </a:t>
            </a:r>
          </a:p>
          <a:p>
            <a:r>
              <a:rPr lang="en-US" sz="2600" dirty="0" smtClean="0"/>
              <a:t>She </a:t>
            </a:r>
            <a:r>
              <a:rPr lang="en-US" sz="2600" dirty="0"/>
              <a:t>writes a letter to the newspaper with correct information about the safety and efficacy of misoprostol for </a:t>
            </a:r>
            <a:r>
              <a:rPr lang="en-US" sz="2600" dirty="0" smtClean="0"/>
              <a:t>abortion. </a:t>
            </a:r>
            <a:endParaRPr lang="en-US" sz="2600" dirty="0"/>
          </a:p>
          <a:p>
            <a:pPr marL="0" indent="0">
              <a:buNone/>
            </a:pPr>
            <a:endParaRPr lang="en-US" dirty="0"/>
          </a:p>
        </p:txBody>
      </p:sp>
    </p:spTree>
    <p:extLst>
      <p:ext uri="{BB962C8B-B14F-4D97-AF65-F5344CB8AC3E}">
        <p14:creationId xmlns:p14="http://schemas.microsoft.com/office/powerpoint/2010/main" val="24530338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Doctor Y’s response</a:t>
            </a:r>
            <a:endParaRPr lang="en-US" dirty="0"/>
          </a:p>
        </p:txBody>
      </p:sp>
      <p:sp>
        <p:nvSpPr>
          <p:cNvPr id="3" name="Content Placeholder 2"/>
          <p:cNvSpPr>
            <a:spLocks noGrp="1"/>
          </p:cNvSpPr>
          <p:nvPr>
            <p:ph idx="1"/>
          </p:nvPr>
        </p:nvSpPr>
        <p:spPr/>
        <p:txBody>
          <a:bodyPr>
            <a:normAutofit/>
          </a:bodyPr>
          <a:lstStyle/>
          <a:p>
            <a:r>
              <a:rPr lang="en-US" sz="2600" dirty="0" smtClean="0"/>
              <a:t>Doctor Y is an obstetrician-gynecologist who has run a renowned private practice for over a decade.</a:t>
            </a:r>
          </a:p>
          <a:p>
            <a:r>
              <a:rPr lang="en-US" sz="2600" dirty="0" smtClean="0"/>
              <a:t>In his practice, Doctor Y </a:t>
            </a:r>
            <a:r>
              <a:rPr lang="en-US" sz="2600" dirty="0"/>
              <a:t>uses misoprostol </a:t>
            </a:r>
            <a:r>
              <a:rPr lang="en-US" sz="2600" dirty="0" smtClean="0"/>
              <a:t>for </a:t>
            </a:r>
            <a:r>
              <a:rPr lang="en-US" sz="2600" dirty="0"/>
              <a:t>treatment of </a:t>
            </a:r>
            <a:r>
              <a:rPr lang="en-US" sz="2600" dirty="0" smtClean="0"/>
              <a:t>postpartum </a:t>
            </a:r>
            <a:r>
              <a:rPr lang="en-US" sz="2600" dirty="0"/>
              <a:t>hemorrhage, induced abortion and postabortion </a:t>
            </a:r>
            <a:r>
              <a:rPr lang="en-US" sz="2600" dirty="0" smtClean="0"/>
              <a:t>care too. </a:t>
            </a:r>
          </a:p>
          <a:p>
            <a:r>
              <a:rPr lang="en-US" sz="2600" dirty="0" smtClean="0"/>
              <a:t>But in meetings </a:t>
            </a:r>
            <a:r>
              <a:rPr lang="en-US" sz="2600" dirty="0"/>
              <a:t>of the National Obstetrics and Gynecology Association, where he is a member, he has spoken about the </a:t>
            </a:r>
            <a:r>
              <a:rPr lang="en-US" sz="2600" dirty="0" smtClean="0"/>
              <a:t>“</a:t>
            </a:r>
            <a:r>
              <a:rPr lang="en-US" sz="2600" i="1" dirty="0" smtClean="0"/>
              <a:t>risks of misoprostol </a:t>
            </a:r>
            <a:r>
              <a:rPr lang="en-US" sz="2600" i="1" dirty="0"/>
              <a:t>for abortion</a:t>
            </a:r>
            <a:r>
              <a:rPr lang="en-US" sz="2600" dirty="0" smtClean="0"/>
              <a:t>” if the drug becomes readily accessible to women. </a:t>
            </a:r>
            <a:endParaRPr lang="en-US" sz="2600" dirty="0"/>
          </a:p>
        </p:txBody>
      </p:sp>
    </p:spTree>
    <p:extLst>
      <p:ext uri="{BB962C8B-B14F-4D97-AF65-F5344CB8AC3E}">
        <p14:creationId xmlns:p14="http://schemas.microsoft.com/office/powerpoint/2010/main" val="38784407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 opportunities</a:t>
            </a:r>
            <a:endParaRPr lang="en-US" dirty="0"/>
          </a:p>
        </p:txBody>
      </p:sp>
      <p:sp>
        <p:nvSpPr>
          <p:cNvPr id="3" name="Content Placeholder 2"/>
          <p:cNvSpPr>
            <a:spLocks noGrp="1"/>
          </p:cNvSpPr>
          <p:nvPr>
            <p:ph idx="1"/>
          </p:nvPr>
        </p:nvSpPr>
        <p:spPr/>
        <p:txBody>
          <a:bodyPr/>
          <a:lstStyle/>
          <a:p>
            <a:pPr lvl="0"/>
            <a:r>
              <a:rPr lang="en-US" dirty="0"/>
              <a:t>There are many opportunities for advocacy in our </a:t>
            </a:r>
            <a:r>
              <a:rPr lang="en-US" dirty="0" smtClean="0"/>
              <a:t>lives</a:t>
            </a:r>
            <a:endParaRPr lang="en-US" dirty="0"/>
          </a:p>
          <a:p>
            <a:pPr lvl="1"/>
            <a:r>
              <a:rPr lang="en-US" dirty="0"/>
              <a:t>Some situations are </a:t>
            </a:r>
            <a:r>
              <a:rPr lang="en-US" i="1" u="sng" dirty="0" smtClean="0"/>
              <a:t>personal</a:t>
            </a:r>
            <a:r>
              <a:rPr lang="en-US" dirty="0" smtClean="0"/>
              <a:t>, others are </a:t>
            </a:r>
            <a:r>
              <a:rPr lang="en-US" i="1" u="sng" dirty="0" smtClean="0"/>
              <a:t>professional</a:t>
            </a:r>
            <a:r>
              <a:rPr lang="en-US" dirty="0" smtClean="0"/>
              <a:t> </a:t>
            </a:r>
          </a:p>
          <a:p>
            <a:pPr lvl="1"/>
            <a:r>
              <a:rPr lang="en-US" dirty="0" smtClean="0"/>
              <a:t>Some </a:t>
            </a:r>
            <a:r>
              <a:rPr lang="en-US" dirty="0"/>
              <a:t>are </a:t>
            </a:r>
            <a:r>
              <a:rPr lang="en-US" i="1" u="sng" dirty="0" smtClean="0"/>
              <a:t>long-term strategies</a:t>
            </a:r>
            <a:r>
              <a:rPr lang="en-US" dirty="0" smtClean="0"/>
              <a:t> to address much bigger issues </a:t>
            </a:r>
          </a:p>
          <a:p>
            <a:pPr lvl="1"/>
            <a:r>
              <a:rPr lang="en-US" dirty="0" smtClean="0"/>
              <a:t>Others </a:t>
            </a:r>
            <a:r>
              <a:rPr lang="en-US" dirty="0"/>
              <a:t>are </a:t>
            </a:r>
            <a:r>
              <a:rPr lang="en-US" i="1" u="sng" dirty="0"/>
              <a:t>small occurrences</a:t>
            </a:r>
            <a:r>
              <a:rPr lang="en-US" dirty="0"/>
              <a:t> that happen in our classroom or at the dinner table at </a:t>
            </a:r>
            <a:r>
              <a:rPr lang="en-US" dirty="0" smtClean="0"/>
              <a:t>home </a:t>
            </a:r>
            <a:endParaRPr lang="en-US" dirty="0"/>
          </a:p>
          <a:p>
            <a:pPr lvl="0"/>
            <a:r>
              <a:rPr lang="en-US" dirty="0"/>
              <a:t>Different situations call for different </a:t>
            </a:r>
            <a:r>
              <a:rPr lang="en-US" dirty="0" smtClean="0"/>
              <a:t>approaches </a:t>
            </a:r>
            <a:endParaRPr lang="en-US" dirty="0"/>
          </a:p>
          <a:p>
            <a:pPr lvl="0"/>
            <a:r>
              <a:rPr lang="en-US" dirty="0"/>
              <a:t>There </a:t>
            </a:r>
            <a:r>
              <a:rPr lang="en-US" dirty="0" smtClean="0"/>
              <a:t>can be a </a:t>
            </a:r>
            <a:r>
              <a:rPr lang="en-US" dirty="0"/>
              <a:t>variety of ways to advocate in </a:t>
            </a:r>
            <a:r>
              <a:rPr lang="en-US" dirty="0" smtClean="0"/>
              <a:t>each situation </a:t>
            </a:r>
            <a:endParaRPr lang="en-US" dirty="0"/>
          </a:p>
          <a:p>
            <a:pPr marL="0" indent="0">
              <a:buNone/>
            </a:pPr>
            <a:endParaRPr lang="en-US" dirty="0"/>
          </a:p>
        </p:txBody>
      </p:sp>
    </p:spTree>
    <p:extLst>
      <p:ext uri="{BB962C8B-B14F-4D97-AF65-F5344CB8AC3E}">
        <p14:creationId xmlns:p14="http://schemas.microsoft.com/office/powerpoint/2010/main" val="25340721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advocacy</a:t>
            </a:r>
            <a:endParaRPr lang="en-US" dirty="0"/>
          </a:p>
        </p:txBody>
      </p:sp>
      <p:sp>
        <p:nvSpPr>
          <p:cNvPr id="3" name="Content Placeholder 2"/>
          <p:cNvSpPr>
            <a:spLocks noGrp="1"/>
          </p:cNvSpPr>
          <p:nvPr>
            <p:ph idx="1"/>
          </p:nvPr>
        </p:nvSpPr>
        <p:spPr>
          <a:xfrm>
            <a:off x="457200" y="1600200"/>
            <a:ext cx="4773359" cy="4442138"/>
          </a:xfrm>
        </p:spPr>
        <p:txBody>
          <a:bodyPr/>
          <a:lstStyle/>
          <a:p>
            <a:pPr lvl="0"/>
            <a:r>
              <a:rPr lang="en-US" dirty="0"/>
              <a:t>Improving women’s </a:t>
            </a:r>
            <a:r>
              <a:rPr lang="en-US" dirty="0" smtClean="0"/>
              <a:t>rights, health </a:t>
            </a:r>
            <a:r>
              <a:rPr lang="en-US" dirty="0"/>
              <a:t>and </a:t>
            </a:r>
            <a:r>
              <a:rPr lang="en-US" dirty="0" smtClean="0"/>
              <a:t>lives </a:t>
            </a:r>
          </a:p>
          <a:p>
            <a:pPr lvl="0"/>
            <a:r>
              <a:rPr lang="en-US" dirty="0" smtClean="0"/>
              <a:t>Learning new knowledge and skills, and building experience</a:t>
            </a:r>
          </a:p>
          <a:p>
            <a:r>
              <a:rPr lang="en-US" dirty="0" smtClean="0"/>
              <a:t>Gaining </a:t>
            </a:r>
            <a:r>
              <a:rPr lang="en-US" dirty="0"/>
              <a:t>respect from professors, colleagues and others</a:t>
            </a:r>
          </a:p>
          <a:p>
            <a:pPr lvl="0"/>
            <a:r>
              <a:rPr lang="en-US" dirty="0" smtClean="0"/>
              <a:t>Joining </a:t>
            </a:r>
            <a:r>
              <a:rPr lang="en-US" dirty="0"/>
              <a:t>a vibrant and committed community of advocates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22738"/>
            <a:ext cx="2944559" cy="4419600"/>
          </a:xfrm>
          <a:prstGeom prst="rect">
            <a:avLst/>
          </a:prstGeom>
          <a:ln>
            <a:solidFill>
              <a:srgbClr val="000000"/>
            </a:solidFill>
          </a:ln>
        </p:spPr>
      </p:pic>
    </p:spTree>
    <p:extLst>
      <p:ext uri="{BB962C8B-B14F-4D97-AF65-F5344CB8AC3E}">
        <p14:creationId xmlns:p14="http://schemas.microsoft.com/office/powerpoint/2010/main" val="38308392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of advocacy</a:t>
            </a:r>
            <a:endParaRPr lang="en-US" dirty="0"/>
          </a:p>
        </p:txBody>
      </p:sp>
      <p:sp>
        <p:nvSpPr>
          <p:cNvPr id="3" name="Content Placeholder 2"/>
          <p:cNvSpPr>
            <a:spLocks noGrp="1"/>
          </p:cNvSpPr>
          <p:nvPr>
            <p:ph idx="1"/>
          </p:nvPr>
        </p:nvSpPr>
        <p:spPr/>
        <p:txBody>
          <a:bodyPr/>
          <a:lstStyle/>
          <a:p>
            <a:pPr lvl="0"/>
            <a:r>
              <a:rPr lang="en-US" dirty="0" smtClean="0"/>
              <a:t>Personal burn-out and emotional depletion</a:t>
            </a:r>
          </a:p>
          <a:p>
            <a:pPr lvl="0"/>
            <a:r>
              <a:rPr lang="en-US" dirty="0" smtClean="0"/>
              <a:t>Personal and/ or professional stigmatization, including discrimination by professors or colleagues</a:t>
            </a:r>
            <a:endParaRPr lang="en-US" dirty="0"/>
          </a:p>
          <a:p>
            <a:pPr lvl="0"/>
            <a:r>
              <a:rPr lang="en-US" dirty="0" smtClean="0"/>
              <a:t>Public criticism, shaming and harassment</a:t>
            </a:r>
          </a:p>
          <a:p>
            <a:pPr lvl="0"/>
            <a:r>
              <a:rPr lang="en-US" dirty="0" smtClean="0"/>
              <a:t>Threats of violence or </a:t>
            </a:r>
            <a:r>
              <a:rPr lang="en-US" dirty="0"/>
              <a:t>violence against </a:t>
            </a:r>
            <a:r>
              <a:rPr lang="en-US" dirty="0" smtClean="0"/>
              <a:t>one’s </a:t>
            </a:r>
            <a:r>
              <a:rPr lang="en-US" dirty="0"/>
              <a:t>privacy, person or possessions </a:t>
            </a:r>
            <a:r>
              <a:rPr lang="en-US" dirty="0" smtClean="0"/>
              <a:t>by opponents to safe abortion</a:t>
            </a:r>
            <a:endParaRPr lang="en-US" dirty="0"/>
          </a:p>
        </p:txBody>
      </p:sp>
    </p:spTree>
    <p:extLst>
      <p:ext uri="{BB962C8B-B14F-4D97-AF65-F5344CB8AC3E}">
        <p14:creationId xmlns:p14="http://schemas.microsoft.com/office/powerpoint/2010/main" val="35184453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Youth act for safe abortion</a:t>
            </a:r>
            <a:endParaRPr lang="en-US" dirty="0"/>
          </a:p>
        </p:txBody>
      </p:sp>
      <p:sp>
        <p:nvSpPr>
          <p:cNvPr id="5" name="Subtitle 4"/>
          <p:cNvSpPr>
            <a:spLocks noGrp="1"/>
          </p:cNvSpPr>
          <p:nvPr>
            <p:ph type="subTitle" idx="1"/>
          </p:nvPr>
        </p:nvSpPr>
        <p:spPr/>
        <p:txBody>
          <a:bodyPr/>
          <a:lstStyle/>
          <a:p>
            <a:r>
              <a:rPr lang="en-US" dirty="0" smtClean="0"/>
              <a:t>MODULE 5</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821"/>
          <a:stretch/>
        </p:blipFill>
        <p:spPr>
          <a:xfrm>
            <a:off x="4912886" y="1938868"/>
            <a:ext cx="4451181" cy="5088466"/>
          </a:xfrm>
          <a:prstGeom prst="rect">
            <a:avLst/>
          </a:prstGeom>
        </p:spPr>
      </p:pic>
    </p:spTree>
    <p:extLst>
      <p:ext uri="{BB962C8B-B14F-4D97-AF65-F5344CB8AC3E}">
        <p14:creationId xmlns:p14="http://schemas.microsoft.com/office/powerpoint/2010/main" val="591590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Peer education on abortion</a:t>
            </a:r>
            <a:endParaRPr lang="en-US" dirty="0"/>
          </a:p>
        </p:txBody>
      </p:sp>
      <p:sp>
        <p:nvSpPr>
          <p:cNvPr id="5" name="Text Placeholder 4"/>
          <p:cNvSpPr>
            <a:spLocks noGrp="1"/>
          </p:cNvSpPr>
          <p:nvPr>
            <p:ph type="body" idx="1"/>
          </p:nvPr>
        </p:nvSpPr>
        <p:spPr/>
        <p:txBody>
          <a:bodyPr/>
          <a:lstStyle/>
          <a:p>
            <a:r>
              <a:rPr lang="en-US" dirty="0" smtClean="0"/>
              <a:t>Activity 5.C</a:t>
            </a:r>
            <a:endParaRPr lang="en-US" dirty="0"/>
          </a:p>
        </p:txBody>
      </p:sp>
    </p:spTree>
    <p:extLst>
      <p:ext uri="{BB962C8B-B14F-4D97-AF65-F5344CB8AC3E}">
        <p14:creationId xmlns:p14="http://schemas.microsoft.com/office/powerpoint/2010/main" val="5731761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peer education?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24688474"/>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p:cNvCxnSpPr/>
          <p:nvPr/>
        </p:nvCxnSpPr>
        <p:spPr>
          <a:xfrm>
            <a:off x="2743200" y="5638800"/>
            <a:ext cx="403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781800" y="4876800"/>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3516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When is peer education effective?</a:t>
            </a:r>
            <a:endParaRPr lang="en-US" dirty="0"/>
          </a:p>
        </p:txBody>
      </p:sp>
      <p:sp>
        <p:nvSpPr>
          <p:cNvPr id="5" name="Content Placeholder 4"/>
          <p:cNvSpPr>
            <a:spLocks noGrp="1"/>
          </p:cNvSpPr>
          <p:nvPr>
            <p:ph sz="half" idx="1"/>
          </p:nvPr>
        </p:nvSpPr>
        <p:spPr/>
        <p:txBody>
          <a:bodyPr>
            <a:normAutofit/>
          </a:bodyPr>
          <a:lstStyle/>
          <a:p>
            <a:r>
              <a:rPr lang="en-US" sz="2600" dirty="0" smtClean="0"/>
              <a:t>When it is part of a larger program and aimed at:</a:t>
            </a:r>
          </a:p>
          <a:p>
            <a:pPr lvl="1"/>
            <a:r>
              <a:rPr lang="en-US" sz="2100" dirty="0" smtClean="0"/>
              <a:t>Increasing knowledge</a:t>
            </a:r>
          </a:p>
          <a:p>
            <a:pPr lvl="1"/>
            <a:r>
              <a:rPr lang="en-US" sz="2100" dirty="0" smtClean="0"/>
              <a:t>Changing attitudes and strengthening social support </a:t>
            </a:r>
          </a:p>
          <a:p>
            <a:pPr lvl="1"/>
            <a:r>
              <a:rPr lang="en-US" sz="2100" dirty="0" smtClean="0"/>
              <a:t>Creating referrals to services </a:t>
            </a:r>
            <a:endParaRPr lang="en-US" sz="2100" dirty="0"/>
          </a:p>
        </p:txBody>
      </p:sp>
      <p:pic>
        <p:nvPicPr>
          <p:cNvPr id="7" name="webImgShrinked" descr="Picture">
            <a:hlinkClick r:id="rId3"/>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48262" y="1746250"/>
            <a:ext cx="3038475" cy="4572000"/>
          </a:xfrm>
          <a:prstGeom prst="rect">
            <a:avLst/>
          </a:prstGeom>
          <a:noFill/>
          <a:ln>
            <a:solidFill>
              <a:srgbClr val="000000"/>
            </a:solidFill>
          </a:ln>
        </p:spPr>
      </p:pic>
    </p:spTree>
    <p:extLst>
      <p:ext uri="{BB962C8B-B14F-4D97-AF65-F5344CB8AC3E}">
        <p14:creationId xmlns:p14="http://schemas.microsoft.com/office/powerpoint/2010/main" val="16456048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education on abortion</a:t>
            </a:r>
            <a:endParaRPr lang="en-US" dirty="0"/>
          </a:p>
        </p:txBody>
      </p:sp>
      <p:sp>
        <p:nvSpPr>
          <p:cNvPr id="4" name="Text Placeholder 3"/>
          <p:cNvSpPr>
            <a:spLocks noGrp="1"/>
          </p:cNvSpPr>
          <p:nvPr>
            <p:ph type="body" idx="1"/>
          </p:nvPr>
        </p:nvSpPr>
        <p:spPr/>
        <p:txBody>
          <a:bodyPr/>
          <a:lstStyle/>
          <a:p>
            <a:pPr algn="l"/>
            <a:r>
              <a:rPr lang="en-US" b="1" dirty="0" smtClean="0"/>
              <a:t>What we have</a:t>
            </a:r>
            <a:endParaRPr lang="en-US" b="1" dirty="0"/>
          </a:p>
        </p:txBody>
      </p:sp>
      <p:sp>
        <p:nvSpPr>
          <p:cNvPr id="3" name="Content Placeholder 2"/>
          <p:cNvSpPr>
            <a:spLocks noGrp="1"/>
          </p:cNvSpPr>
          <p:nvPr>
            <p:ph sz="half" idx="2"/>
          </p:nvPr>
        </p:nvSpPr>
        <p:spPr/>
        <p:txBody>
          <a:bodyPr>
            <a:normAutofit/>
          </a:bodyPr>
          <a:lstStyle/>
          <a:p>
            <a:r>
              <a:rPr lang="en-US" dirty="0" smtClean="0"/>
              <a:t>Globally, there are only a handful of peer education programs that address abortion </a:t>
            </a:r>
          </a:p>
          <a:p>
            <a:pPr marL="0" indent="0">
              <a:buNone/>
            </a:pPr>
            <a:endParaRPr lang="en-US" dirty="0" smtClean="0">
              <a:solidFill>
                <a:srgbClr val="FF0000"/>
              </a:solidFill>
            </a:endParaRPr>
          </a:p>
        </p:txBody>
      </p:sp>
      <p:sp>
        <p:nvSpPr>
          <p:cNvPr id="5" name="Text Placeholder 4"/>
          <p:cNvSpPr>
            <a:spLocks noGrp="1"/>
          </p:cNvSpPr>
          <p:nvPr>
            <p:ph type="body" sz="quarter" idx="3"/>
          </p:nvPr>
        </p:nvSpPr>
        <p:spPr/>
        <p:txBody>
          <a:bodyPr/>
          <a:lstStyle/>
          <a:p>
            <a:pPr algn="l"/>
            <a:r>
              <a:rPr lang="en-US" b="1" dirty="0" smtClean="0"/>
              <a:t>What we need</a:t>
            </a:r>
            <a:endParaRPr lang="en-US" b="1" dirty="0"/>
          </a:p>
        </p:txBody>
      </p:sp>
      <p:sp>
        <p:nvSpPr>
          <p:cNvPr id="6" name="Content Placeholder 5"/>
          <p:cNvSpPr>
            <a:spLocks noGrp="1"/>
          </p:cNvSpPr>
          <p:nvPr>
            <p:ph sz="quarter" idx="4"/>
          </p:nvPr>
        </p:nvSpPr>
        <p:spPr/>
        <p:txBody>
          <a:bodyPr/>
          <a:lstStyle/>
          <a:p>
            <a:r>
              <a:rPr lang="en-US" dirty="0"/>
              <a:t>Peer education programs that provide evidence-based information, social support and referrals to </a:t>
            </a:r>
            <a:r>
              <a:rPr lang="en-US" dirty="0" smtClean="0"/>
              <a:t>abortion-related services </a:t>
            </a:r>
            <a:endParaRPr lang="en-US" dirty="0"/>
          </a:p>
          <a:p>
            <a:pPr marL="0" indent="0">
              <a:buNone/>
            </a:pPr>
            <a:endParaRPr lang="en-US" dirty="0">
              <a:solidFill>
                <a:schemeClr val="accent6"/>
              </a:solidFill>
            </a:endParaRPr>
          </a:p>
          <a:p>
            <a:endParaRPr lang="en-US" dirty="0"/>
          </a:p>
        </p:txBody>
      </p:sp>
    </p:spTree>
    <p:extLst>
      <p:ext uri="{BB962C8B-B14F-4D97-AF65-F5344CB8AC3E}">
        <p14:creationId xmlns:p14="http://schemas.microsoft.com/office/powerpoint/2010/main" val="24813531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584974728"/>
              </p:ext>
            </p:extLst>
          </p:nvPr>
        </p:nvGraphicFramePr>
        <p:xfrm>
          <a:off x="0" y="381000"/>
          <a:ext cx="9144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4338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Supporting women during their abortion experiences, Accompaniment</a:t>
            </a:r>
            <a:endParaRPr lang="en-US" dirty="0"/>
          </a:p>
        </p:txBody>
      </p:sp>
      <p:sp>
        <p:nvSpPr>
          <p:cNvPr id="5" name="Text Placeholder 4"/>
          <p:cNvSpPr>
            <a:spLocks noGrp="1"/>
          </p:cNvSpPr>
          <p:nvPr>
            <p:ph type="body" idx="1"/>
          </p:nvPr>
        </p:nvSpPr>
        <p:spPr/>
        <p:txBody>
          <a:bodyPr/>
          <a:lstStyle/>
          <a:p>
            <a:r>
              <a:rPr lang="en-US" dirty="0" smtClean="0"/>
              <a:t>Activity 5.D, Part I</a:t>
            </a:r>
            <a:endParaRPr lang="en-US" dirty="0"/>
          </a:p>
        </p:txBody>
      </p:sp>
    </p:spTree>
    <p:extLst>
      <p:ext uri="{BB962C8B-B14F-4D97-AF65-F5344CB8AC3E}">
        <p14:creationId xmlns:p14="http://schemas.microsoft.com/office/powerpoint/2010/main" val="5048911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abortion accompaniment?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1631088"/>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a:off x="2667000" y="56388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858000" y="4267200"/>
            <a:ext cx="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4687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components</a:t>
            </a:r>
            <a:endParaRPr lang="en-US" dirty="0"/>
          </a:p>
        </p:txBody>
      </p:sp>
      <p:sp>
        <p:nvSpPr>
          <p:cNvPr id="3" name="Content Placeholder 2"/>
          <p:cNvSpPr>
            <a:spLocks noGrp="1"/>
          </p:cNvSpPr>
          <p:nvPr>
            <p:ph idx="1"/>
          </p:nvPr>
        </p:nvSpPr>
        <p:spPr/>
        <p:txBody>
          <a:bodyPr>
            <a:noAutofit/>
          </a:bodyPr>
          <a:lstStyle/>
          <a:p>
            <a:pPr marL="514350" lvl="0" indent="-514350">
              <a:buFont typeface="+mj-lt"/>
              <a:buAutoNum type="romanUcPeriod"/>
            </a:pPr>
            <a:r>
              <a:rPr lang="en-US" dirty="0"/>
              <a:t>Peer </a:t>
            </a:r>
            <a:r>
              <a:rPr lang="en-US" dirty="0" smtClean="0"/>
              <a:t>counseling</a:t>
            </a:r>
          </a:p>
          <a:p>
            <a:pPr marL="514350" lvl="0" indent="-514350">
              <a:buFont typeface="+mj-lt"/>
              <a:buAutoNum type="romanUcPeriod"/>
            </a:pPr>
            <a:r>
              <a:rPr lang="en-US" dirty="0" smtClean="0"/>
              <a:t>Identification </a:t>
            </a:r>
            <a:r>
              <a:rPr lang="en-US" dirty="0"/>
              <a:t>of </a:t>
            </a:r>
            <a:r>
              <a:rPr lang="en-US" dirty="0" smtClean="0"/>
              <a:t>safe (or safer) </a:t>
            </a:r>
            <a:r>
              <a:rPr lang="en-US" dirty="0"/>
              <a:t>abortion </a:t>
            </a:r>
            <a:r>
              <a:rPr lang="en-US" dirty="0" smtClean="0"/>
              <a:t>services</a:t>
            </a:r>
          </a:p>
          <a:p>
            <a:pPr marL="514350" lvl="0" indent="-514350">
              <a:buFont typeface="+mj-lt"/>
              <a:buAutoNum type="romanUcPeriod"/>
            </a:pPr>
            <a:r>
              <a:rPr lang="en-US" dirty="0" smtClean="0"/>
              <a:t>Financial assistance</a:t>
            </a:r>
          </a:p>
          <a:p>
            <a:pPr marL="514350" lvl="0" indent="-514350">
              <a:buFont typeface="+mj-lt"/>
              <a:buAutoNum type="romanUcPeriod"/>
            </a:pPr>
            <a:r>
              <a:rPr lang="en-US" dirty="0" smtClean="0"/>
              <a:t>Transportation </a:t>
            </a:r>
            <a:r>
              <a:rPr lang="en-US" dirty="0"/>
              <a:t>to and from </a:t>
            </a:r>
            <a:r>
              <a:rPr lang="en-US" dirty="0" smtClean="0"/>
              <a:t>services</a:t>
            </a:r>
          </a:p>
          <a:p>
            <a:pPr marL="514350" lvl="0" indent="-514350">
              <a:buFont typeface="+mj-lt"/>
              <a:buAutoNum type="romanUcPeriod"/>
            </a:pPr>
            <a:r>
              <a:rPr lang="en-US" dirty="0" smtClean="0"/>
              <a:t>Support </a:t>
            </a:r>
            <a:r>
              <a:rPr lang="en-US" dirty="0"/>
              <a:t>during the abortion procedure and recovery </a:t>
            </a:r>
            <a:r>
              <a:rPr lang="en-US" dirty="0" smtClean="0"/>
              <a:t>period</a:t>
            </a:r>
          </a:p>
          <a:p>
            <a:pPr marL="514350" lvl="0" indent="-514350">
              <a:buFont typeface="+mj-lt"/>
              <a:buAutoNum type="romanUcPeriod"/>
            </a:pPr>
            <a:r>
              <a:rPr lang="en-US" dirty="0" smtClean="0"/>
              <a:t>Follow-up</a:t>
            </a:r>
            <a:endParaRPr lang="en-US" dirty="0"/>
          </a:p>
        </p:txBody>
      </p:sp>
    </p:spTree>
    <p:extLst>
      <p:ext uri="{BB962C8B-B14F-4D97-AF65-F5344CB8AC3E}">
        <p14:creationId xmlns:p14="http://schemas.microsoft.com/office/powerpoint/2010/main" val="12240838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counseling</a:t>
            </a:r>
            <a:endParaRPr lang="en-US" dirty="0"/>
          </a:p>
        </p:txBody>
      </p:sp>
      <p:sp>
        <p:nvSpPr>
          <p:cNvPr id="3" name="Content Placeholder 2"/>
          <p:cNvSpPr>
            <a:spLocks noGrp="1"/>
          </p:cNvSpPr>
          <p:nvPr>
            <p:ph idx="1"/>
          </p:nvPr>
        </p:nvSpPr>
        <p:spPr/>
        <p:txBody>
          <a:bodyPr>
            <a:normAutofit/>
          </a:bodyPr>
          <a:lstStyle/>
          <a:p>
            <a:r>
              <a:rPr lang="en-US" dirty="0" smtClean="0"/>
              <a:t>Providing </a:t>
            </a:r>
            <a:r>
              <a:rPr lang="en-US" dirty="0"/>
              <a:t>emotional support and </a:t>
            </a:r>
            <a:r>
              <a:rPr lang="en-US" dirty="0" smtClean="0"/>
              <a:t>validating </a:t>
            </a:r>
            <a:r>
              <a:rPr lang="en-US" dirty="0"/>
              <a:t>the woman’s feelings </a:t>
            </a:r>
          </a:p>
          <a:p>
            <a:r>
              <a:rPr lang="en-US" dirty="0" smtClean="0"/>
              <a:t>Using </a:t>
            </a:r>
            <a:r>
              <a:rPr lang="en-US" dirty="0"/>
              <a:t>effective verbal and non-verbal communication </a:t>
            </a:r>
            <a:r>
              <a:rPr lang="en-US" dirty="0" smtClean="0"/>
              <a:t>to </a:t>
            </a:r>
            <a:r>
              <a:rPr lang="en-US" dirty="0"/>
              <a:t>learn about the woman’s situation</a:t>
            </a:r>
          </a:p>
          <a:p>
            <a:pPr lvl="1"/>
            <a:r>
              <a:rPr lang="en-US" dirty="0" smtClean="0"/>
              <a:t>Encouraging </a:t>
            </a:r>
            <a:r>
              <a:rPr lang="en-US" dirty="0"/>
              <a:t>her to speak freely </a:t>
            </a:r>
          </a:p>
          <a:p>
            <a:pPr lvl="1"/>
            <a:r>
              <a:rPr lang="en-US" dirty="0" smtClean="0"/>
              <a:t>Listening </a:t>
            </a:r>
            <a:r>
              <a:rPr lang="en-US" dirty="0"/>
              <a:t>empathetically </a:t>
            </a:r>
          </a:p>
          <a:p>
            <a:pPr lvl="1"/>
            <a:r>
              <a:rPr lang="en-US" dirty="0" smtClean="0"/>
              <a:t>Asking </a:t>
            </a:r>
            <a:r>
              <a:rPr lang="en-US" dirty="0"/>
              <a:t>open-ended questions </a:t>
            </a:r>
          </a:p>
          <a:p>
            <a:r>
              <a:rPr lang="en-US" dirty="0" smtClean="0"/>
              <a:t>Offering </a:t>
            </a:r>
            <a:r>
              <a:rPr lang="en-US" dirty="0"/>
              <a:t>evidence-based information that is relevant to the </a:t>
            </a:r>
            <a:r>
              <a:rPr lang="en-US" dirty="0" smtClean="0"/>
              <a:t>woman’s </a:t>
            </a:r>
            <a:r>
              <a:rPr lang="en-US" dirty="0"/>
              <a:t>situation</a:t>
            </a:r>
          </a:p>
          <a:p>
            <a:r>
              <a:rPr lang="en-US" dirty="0" smtClean="0"/>
              <a:t>Supporting </a:t>
            </a:r>
            <a:r>
              <a:rPr lang="en-US" dirty="0"/>
              <a:t>the woman to make free, informed decisions that reflect her reality </a:t>
            </a:r>
          </a:p>
        </p:txBody>
      </p:sp>
    </p:spTree>
    <p:extLst>
      <p:ext uri="{BB962C8B-B14F-4D97-AF65-F5344CB8AC3E}">
        <p14:creationId xmlns:p14="http://schemas.microsoft.com/office/powerpoint/2010/main" val="3364829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of safe services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4554454"/>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205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5 learning objectives</a:t>
            </a:r>
            <a:endParaRPr lang="en-US" dirty="0"/>
          </a:p>
        </p:txBody>
      </p:sp>
      <p:sp>
        <p:nvSpPr>
          <p:cNvPr id="3" name="Content Placeholder 2"/>
          <p:cNvSpPr>
            <a:spLocks noGrp="1"/>
          </p:cNvSpPr>
          <p:nvPr>
            <p:ph idx="1"/>
          </p:nvPr>
        </p:nvSpPr>
        <p:spPr/>
        <p:txBody>
          <a:bodyPr/>
          <a:lstStyle/>
          <a:p>
            <a:pPr lvl="0"/>
            <a:r>
              <a:rPr lang="en-US" dirty="0"/>
              <a:t>Describe examples of how medical students can advocate for safe </a:t>
            </a:r>
            <a:r>
              <a:rPr lang="en-US" dirty="0" smtClean="0"/>
              <a:t>abortion </a:t>
            </a:r>
            <a:r>
              <a:rPr lang="en-US" dirty="0"/>
              <a:t>and design advocacy messages for safe </a:t>
            </a:r>
            <a:r>
              <a:rPr lang="en-US" dirty="0" smtClean="0"/>
              <a:t>abortion </a:t>
            </a:r>
            <a:endParaRPr lang="en-US" dirty="0"/>
          </a:p>
          <a:p>
            <a:pPr lvl="0"/>
            <a:r>
              <a:rPr lang="en-US" dirty="0"/>
              <a:t>Explain what considerations may be appropriate when doing peer education on </a:t>
            </a:r>
            <a:r>
              <a:rPr lang="en-US" dirty="0" smtClean="0"/>
              <a:t>abortion </a:t>
            </a:r>
            <a:endParaRPr lang="en-US" dirty="0"/>
          </a:p>
          <a:p>
            <a:pPr lvl="0"/>
            <a:r>
              <a:rPr lang="en-US" dirty="0"/>
              <a:t>List common components of abortion accompaniment and how accompaniment helps women overcome barriers to safe abortion </a:t>
            </a:r>
            <a:r>
              <a:rPr lang="en-US" dirty="0" smtClean="0"/>
              <a:t>care</a:t>
            </a:r>
            <a:endParaRPr lang="en-US" dirty="0"/>
          </a:p>
        </p:txBody>
      </p:sp>
    </p:spTree>
    <p:extLst>
      <p:ext uri="{BB962C8B-B14F-4D97-AF65-F5344CB8AC3E}">
        <p14:creationId xmlns:p14="http://schemas.microsoft.com/office/powerpoint/2010/main" val="30023148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assistance</a:t>
            </a:r>
            <a:endParaRPr lang="en-US" dirty="0"/>
          </a:p>
        </p:txBody>
      </p:sp>
      <p:sp>
        <p:nvSpPr>
          <p:cNvPr id="3" name="Content Placeholder 2"/>
          <p:cNvSpPr>
            <a:spLocks noGrp="1"/>
          </p:cNvSpPr>
          <p:nvPr>
            <p:ph idx="1"/>
          </p:nvPr>
        </p:nvSpPr>
        <p:spPr/>
        <p:txBody>
          <a:bodyPr/>
          <a:lstStyle/>
          <a:p>
            <a:r>
              <a:rPr lang="en-US" dirty="0" smtClean="0"/>
              <a:t>Applying </a:t>
            </a:r>
            <a:r>
              <a:rPr lang="en-US" dirty="0"/>
              <a:t>for financial aid from an abortion access </a:t>
            </a:r>
            <a:r>
              <a:rPr lang="en-US" dirty="0" smtClean="0"/>
              <a:t>fund on behalf of the woman, or helping her apply</a:t>
            </a:r>
            <a:endParaRPr lang="en-US" dirty="0"/>
          </a:p>
          <a:p>
            <a:r>
              <a:rPr lang="en-US" dirty="0"/>
              <a:t>Identifying ways the woman can save or raise money</a:t>
            </a:r>
          </a:p>
          <a:p>
            <a:pPr marL="0" indent="0">
              <a:buNone/>
            </a:pPr>
            <a:endParaRPr lang="en-US" dirty="0"/>
          </a:p>
        </p:txBody>
      </p:sp>
    </p:spTree>
    <p:extLst>
      <p:ext uri="{BB962C8B-B14F-4D97-AF65-F5344CB8AC3E}">
        <p14:creationId xmlns:p14="http://schemas.microsoft.com/office/powerpoint/2010/main" val="39179067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5085534"/>
              </p:ext>
            </p:extLst>
          </p:nvPr>
        </p:nvGraphicFramePr>
        <p:xfrm>
          <a:off x="457200" y="1371600"/>
          <a:ext cx="8382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81892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during procedure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75730203"/>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16397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Follow-up</a:t>
            </a:r>
            <a:endParaRPr lang="en-US" dirty="0"/>
          </a:p>
        </p:txBody>
      </p:sp>
      <p:sp>
        <p:nvSpPr>
          <p:cNvPr id="4" name="Content Placeholder 3"/>
          <p:cNvSpPr>
            <a:spLocks noGrp="1"/>
          </p:cNvSpPr>
          <p:nvPr>
            <p:ph idx="1"/>
          </p:nvPr>
        </p:nvSpPr>
        <p:spPr/>
        <p:txBody>
          <a:bodyPr/>
          <a:lstStyle/>
          <a:p>
            <a:pPr lvl="0"/>
            <a:r>
              <a:rPr lang="en-US" dirty="0" smtClean="0"/>
              <a:t>Continuing </a:t>
            </a:r>
            <a:r>
              <a:rPr lang="en-US" dirty="0"/>
              <a:t>to give emotional support and </a:t>
            </a:r>
            <a:r>
              <a:rPr lang="en-US" dirty="0" smtClean="0"/>
              <a:t>remaining </a:t>
            </a:r>
            <a:r>
              <a:rPr lang="en-US" dirty="0"/>
              <a:t>in touch with the woman for as long as she desires </a:t>
            </a:r>
            <a:endParaRPr lang="en-US" dirty="0" smtClean="0"/>
          </a:p>
          <a:p>
            <a:pPr lvl="0"/>
            <a:r>
              <a:rPr lang="en-US" dirty="0" smtClean="0"/>
              <a:t>Learning </a:t>
            </a:r>
            <a:r>
              <a:rPr lang="en-US" dirty="0"/>
              <a:t>about the woman’s experiences and feelings </a:t>
            </a:r>
            <a:r>
              <a:rPr lang="en-US" dirty="0" smtClean="0"/>
              <a:t>to improve support to </a:t>
            </a:r>
            <a:r>
              <a:rPr lang="en-US" dirty="0"/>
              <a:t>other women </a:t>
            </a:r>
            <a:r>
              <a:rPr lang="en-US" dirty="0" smtClean="0"/>
              <a:t>in the future</a:t>
            </a:r>
            <a:endParaRPr lang="en-US" dirty="0"/>
          </a:p>
          <a:p>
            <a:pPr lvl="0"/>
            <a:r>
              <a:rPr lang="en-US" dirty="0" smtClean="0"/>
              <a:t>Giving </a:t>
            </a:r>
            <a:r>
              <a:rPr lang="en-US" dirty="0"/>
              <a:t>feedback to providers on the quality of </a:t>
            </a:r>
            <a:r>
              <a:rPr lang="en-US" dirty="0" smtClean="0"/>
              <a:t>care (anonymously or with the woman’s informed consent)</a:t>
            </a:r>
            <a:endParaRPr lang="en-US" dirty="0"/>
          </a:p>
          <a:p>
            <a:endParaRPr lang="en-US" dirty="0"/>
          </a:p>
        </p:txBody>
      </p:sp>
    </p:spTree>
    <p:extLst>
      <p:ext uri="{BB962C8B-B14F-4D97-AF65-F5344CB8AC3E}">
        <p14:creationId xmlns:p14="http://schemas.microsoft.com/office/powerpoint/2010/main" val="12546513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provides accompaniment?</a:t>
            </a:r>
            <a:endParaRPr lang="en-US" dirty="0"/>
          </a:p>
        </p:txBody>
      </p:sp>
      <p:sp>
        <p:nvSpPr>
          <p:cNvPr id="3" name="Content Placeholder 2"/>
          <p:cNvSpPr>
            <a:spLocks noGrp="1"/>
          </p:cNvSpPr>
          <p:nvPr>
            <p:ph idx="1"/>
          </p:nvPr>
        </p:nvSpPr>
        <p:spPr/>
        <p:txBody>
          <a:bodyPr/>
          <a:lstStyle/>
          <a:p>
            <a:r>
              <a:rPr lang="en-US" dirty="0" smtClean="0"/>
              <a:t>Informal accompaniment by a </a:t>
            </a:r>
            <a:r>
              <a:rPr lang="en-US" i="1" u="sng" dirty="0" smtClean="0"/>
              <a:t>trusted family member</a:t>
            </a:r>
            <a:r>
              <a:rPr lang="en-US" dirty="0" smtClean="0"/>
              <a:t> or </a:t>
            </a:r>
            <a:r>
              <a:rPr lang="en-US" i="1" u="sng" dirty="0" smtClean="0"/>
              <a:t>friend</a:t>
            </a:r>
          </a:p>
          <a:p>
            <a:r>
              <a:rPr lang="en-US" dirty="0" smtClean="0"/>
              <a:t>Formal accompaniment by </a:t>
            </a:r>
            <a:r>
              <a:rPr lang="en-US" i="1" u="sng" dirty="0" smtClean="0"/>
              <a:t>trained accompaniers</a:t>
            </a:r>
            <a:r>
              <a:rPr lang="en-US" dirty="0" smtClean="0"/>
              <a:t> (staff, volunteers and peer counselors) of women’s groups, abortion access funds and peer education programs</a:t>
            </a:r>
          </a:p>
        </p:txBody>
      </p:sp>
    </p:spTree>
    <p:extLst>
      <p:ext uri="{BB962C8B-B14F-4D97-AF65-F5344CB8AC3E}">
        <p14:creationId xmlns:p14="http://schemas.microsoft.com/office/powerpoint/2010/main" val="3329663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Supporting women during their abortion experiences, </a:t>
            </a:r>
            <a:r>
              <a:rPr lang="en-US" dirty="0" smtClean="0"/>
              <a:t>Peer counseling</a:t>
            </a:r>
            <a:endParaRPr lang="en-US" dirty="0"/>
          </a:p>
        </p:txBody>
      </p:sp>
      <p:sp>
        <p:nvSpPr>
          <p:cNvPr id="5" name="Text Placeholder 4"/>
          <p:cNvSpPr>
            <a:spLocks noGrp="1"/>
          </p:cNvSpPr>
          <p:nvPr>
            <p:ph type="body" idx="1"/>
          </p:nvPr>
        </p:nvSpPr>
        <p:spPr/>
        <p:txBody>
          <a:bodyPr/>
          <a:lstStyle/>
          <a:p>
            <a:r>
              <a:rPr lang="en-US" dirty="0" smtClean="0"/>
              <a:t>Activity 5.D, Part II</a:t>
            </a:r>
            <a:endParaRPr lang="en-US" dirty="0"/>
          </a:p>
        </p:txBody>
      </p:sp>
    </p:spTree>
    <p:extLst>
      <p:ext uri="{BB962C8B-B14F-4D97-AF65-F5344CB8AC3E}">
        <p14:creationId xmlns:p14="http://schemas.microsoft.com/office/powerpoint/2010/main" val="17498861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counseling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04973803"/>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06609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95497" y="1600200"/>
            <a:ext cx="4038600" cy="4413504"/>
          </a:xfrm>
        </p:spPr>
        <p:txBody>
          <a:bodyPr>
            <a:normAutofit/>
          </a:bodyPr>
          <a:lstStyle/>
          <a:p>
            <a:pPr marL="0" indent="0" algn="just">
              <a:lnSpc>
                <a:spcPct val="150000"/>
              </a:lnSpc>
              <a:buNone/>
            </a:pPr>
            <a:r>
              <a:rPr lang="en-US" sz="2000" dirty="0">
                <a:solidFill>
                  <a:schemeClr val="tx2"/>
                </a:solidFill>
              </a:rPr>
              <a:t>Afraid Anxious Ashamed Bitter Confused Defeated Depressed Devastated Lonely Mournful Powerless Resentful </a:t>
            </a:r>
            <a:endParaRPr lang="en-US" sz="2000" dirty="0" smtClean="0">
              <a:solidFill>
                <a:schemeClr val="tx2"/>
              </a:solidFill>
            </a:endParaRPr>
          </a:p>
          <a:p>
            <a:pPr marL="0" indent="0" algn="just">
              <a:lnSpc>
                <a:spcPct val="150000"/>
              </a:lnSpc>
              <a:buNone/>
            </a:pPr>
            <a:r>
              <a:rPr lang="en-US" sz="2000" dirty="0" smtClean="0">
                <a:solidFill>
                  <a:schemeClr val="accent2"/>
                </a:solidFill>
              </a:rPr>
              <a:t>Brave </a:t>
            </a:r>
            <a:r>
              <a:rPr lang="en-US" sz="2000" dirty="0">
                <a:solidFill>
                  <a:schemeClr val="accent2"/>
                </a:solidFill>
              </a:rPr>
              <a:t>Calm Competent Confident Empowered Encouraged Hopeful Liberated Relieved </a:t>
            </a:r>
            <a:r>
              <a:rPr lang="en-US" sz="2000" dirty="0" smtClean="0">
                <a:solidFill>
                  <a:schemeClr val="accent2"/>
                </a:solidFill>
              </a:rPr>
              <a:t>Secure Supported </a:t>
            </a:r>
            <a:r>
              <a:rPr lang="en-US" sz="2000" dirty="0">
                <a:solidFill>
                  <a:schemeClr val="accent2"/>
                </a:solidFill>
              </a:rPr>
              <a:t>Tough</a:t>
            </a:r>
            <a:r>
              <a:rPr lang="en-US" dirty="0">
                <a:solidFill>
                  <a:schemeClr val="accent2"/>
                </a:solidFill>
              </a:rPr>
              <a:t> </a:t>
            </a:r>
          </a:p>
          <a:p>
            <a:pPr marL="0" indent="0">
              <a:buNone/>
            </a:pPr>
            <a:endParaRPr lang="en-US" dirty="0"/>
          </a:p>
        </p:txBody>
      </p:sp>
      <p:sp>
        <p:nvSpPr>
          <p:cNvPr id="2" name="Content Placeholder 1"/>
          <p:cNvSpPr>
            <a:spLocks noGrp="1"/>
          </p:cNvSpPr>
          <p:nvPr>
            <p:ph sz="half" idx="1"/>
          </p:nvPr>
        </p:nvSpPr>
        <p:spPr/>
        <p:txBody>
          <a:bodyPr>
            <a:normAutofit/>
          </a:bodyPr>
          <a:lstStyle/>
          <a:p>
            <a:pPr marL="0" indent="0">
              <a:buNone/>
            </a:pPr>
            <a:r>
              <a:rPr lang="en-US" sz="2400" dirty="0"/>
              <a:t>If you keep a </a:t>
            </a:r>
            <a:r>
              <a:rPr lang="en-US" sz="2400" dirty="0" smtClean="0"/>
              <a:t>‘bank’ </a:t>
            </a:r>
            <a:r>
              <a:rPr lang="en-US" sz="2400" dirty="0"/>
              <a:t>of feeling words you can </a:t>
            </a:r>
            <a:r>
              <a:rPr lang="en-US" sz="2400" dirty="0" smtClean="0"/>
              <a:t>better help </a:t>
            </a:r>
            <a:r>
              <a:rPr lang="en-US" sz="2400" dirty="0"/>
              <a:t>the </a:t>
            </a:r>
            <a:r>
              <a:rPr lang="en-US" sz="2400" dirty="0" smtClean="0"/>
              <a:t>woman </a:t>
            </a:r>
            <a:r>
              <a:rPr lang="en-US" sz="2400" dirty="0"/>
              <a:t>clarify her feelings and validate them</a:t>
            </a:r>
          </a:p>
          <a:p>
            <a:pPr marL="0" indent="0">
              <a:buNone/>
            </a:pPr>
            <a:endParaRPr lang="en-US" dirty="0"/>
          </a:p>
        </p:txBody>
      </p:sp>
      <p:cxnSp>
        <p:nvCxnSpPr>
          <p:cNvPr id="4" name="Straight Arrow Connector 3"/>
          <p:cNvCxnSpPr/>
          <p:nvPr/>
        </p:nvCxnSpPr>
        <p:spPr>
          <a:xfrm>
            <a:off x="533400" y="3581400"/>
            <a:ext cx="3581400" cy="0"/>
          </a:xfrm>
          <a:prstGeom prst="straightConnector1">
            <a:avLst/>
          </a:prstGeom>
          <a:ln w="28575"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1523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51686407"/>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6488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pPr marL="0" marR="0" indent="0">
              <a:lnSpc>
                <a:spcPct val="115000"/>
              </a:lnSpc>
              <a:spcBef>
                <a:spcPts val="600"/>
              </a:spcBef>
              <a:spcAft>
                <a:spcPts val="1200"/>
              </a:spcAft>
              <a:buNone/>
            </a:pPr>
            <a:r>
              <a:rPr lang="en-US" sz="2600" i="1" dirty="0">
                <a:ea typeface="Cambria" panose="02040503050406030204" pitchFamily="18" charset="0"/>
                <a:cs typeface="Times New Roman" panose="02020603050405020304" pitchFamily="18" charset="0"/>
              </a:rPr>
              <a:t>"As activists [providing accompaniment], we need to understand clearly that the woman’s decision is not up to us.”</a:t>
            </a:r>
            <a:r>
              <a:rPr lang="en-US" sz="2600" dirty="0">
                <a:ea typeface="Cambria" panose="02040503050406030204" pitchFamily="18" charset="0"/>
                <a:cs typeface="Times New Roman" panose="02020603050405020304" pitchFamily="18" charset="0"/>
              </a:rPr>
              <a:t> </a:t>
            </a:r>
            <a:endParaRPr lang="en-US" sz="2600" dirty="0" smtClean="0">
              <a:ea typeface="Cambria" panose="02040503050406030204" pitchFamily="18" charset="0"/>
              <a:cs typeface="Times New Roman" panose="02020603050405020304" pitchFamily="18" charset="0"/>
            </a:endParaRPr>
          </a:p>
          <a:p>
            <a:pPr marL="0" marR="0" indent="0" algn="just">
              <a:lnSpc>
                <a:spcPct val="115000"/>
              </a:lnSpc>
              <a:spcBef>
                <a:spcPts val="600"/>
              </a:spcBef>
              <a:spcAft>
                <a:spcPts val="1200"/>
              </a:spcAft>
              <a:buNone/>
            </a:pPr>
            <a:r>
              <a:rPr lang="en-US" sz="1600" dirty="0" smtClean="0">
                <a:ea typeface="Cambria" panose="02040503050406030204" pitchFamily="18" charset="0"/>
                <a:cs typeface="Times New Roman" panose="02020603050405020304" pitchFamily="18" charset="0"/>
              </a:rPr>
              <a:t>- </a:t>
            </a:r>
            <a:r>
              <a:rPr lang="en-US" sz="1600" dirty="0" err="1" smtClean="0">
                <a:ea typeface="Cambria" panose="02040503050406030204" pitchFamily="18" charset="0"/>
                <a:cs typeface="Times New Roman" panose="02020603050405020304" pitchFamily="18" charset="0"/>
              </a:rPr>
              <a:t>Barcklow</a:t>
            </a:r>
            <a:r>
              <a:rPr lang="en-US" sz="1600" dirty="0" smtClean="0">
                <a:ea typeface="Cambria" panose="02040503050406030204" pitchFamily="18" charset="0"/>
                <a:cs typeface="Times New Roman" panose="02020603050405020304" pitchFamily="18" charset="0"/>
              </a:rPr>
              <a:t> </a:t>
            </a:r>
            <a:r>
              <a:rPr lang="en-US" sz="1600" dirty="0" err="1">
                <a:ea typeface="Cambria" panose="02040503050406030204" pitchFamily="18" charset="0"/>
                <a:cs typeface="Times New Roman" panose="02020603050405020304" pitchFamily="18" charset="0"/>
              </a:rPr>
              <a:t>D’Amica</a:t>
            </a:r>
            <a:r>
              <a:rPr lang="en-US" sz="1600" dirty="0">
                <a:ea typeface="Cambria" panose="02040503050406030204" pitchFamily="18" charset="0"/>
                <a:cs typeface="Times New Roman" panose="02020603050405020304" pitchFamily="18" charset="0"/>
              </a:rPr>
              <a:t> and Reyes Sánchez </a:t>
            </a:r>
            <a:r>
              <a:rPr lang="en-US" sz="1600" dirty="0" smtClean="0">
                <a:ea typeface="Cambria" panose="02040503050406030204" pitchFamily="18" charset="0"/>
                <a:cs typeface="Times New Roman" panose="02020603050405020304" pitchFamily="18" charset="0"/>
              </a:rPr>
              <a:t>2010</a:t>
            </a:r>
            <a:endParaRPr lang="en-US" sz="1600" dirty="0">
              <a:ea typeface="Cambria" panose="02040503050406030204" pitchFamily="18" charset="0"/>
              <a:cs typeface="Times New Roman" panose="02020603050405020304" pitchFamily="18" charset="0"/>
            </a:endParaRPr>
          </a:p>
          <a:p>
            <a:pPr marL="0" indent="0">
              <a:buNone/>
            </a:pPr>
            <a:endParaRPr lang="en-US" dirty="0"/>
          </a:p>
        </p:txBody>
      </p:sp>
      <p:pic>
        <p:nvPicPr>
          <p:cNvPr id="9" name="Content Placeholder 6" descr="Picture">
            <a:hlinkClick r:id="rId3"/>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92851" y="1673225"/>
            <a:ext cx="3149298" cy="4718050"/>
          </a:xfrm>
          <a:prstGeom prst="rect">
            <a:avLst/>
          </a:prstGeom>
          <a:noFill/>
          <a:ln>
            <a:solidFill>
              <a:srgbClr val="000000"/>
            </a:solidFill>
          </a:ln>
        </p:spPr>
      </p:pic>
    </p:spTree>
    <p:extLst>
      <p:ext uri="{BB962C8B-B14F-4D97-AF65-F5344CB8AC3E}">
        <p14:creationId xmlns:p14="http://schemas.microsoft.com/office/powerpoint/2010/main" val="36831945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5 activities</a:t>
            </a:r>
            <a:endParaRPr lang="en-US" dirty="0"/>
          </a:p>
        </p:txBody>
      </p:sp>
      <p:sp>
        <p:nvSpPr>
          <p:cNvPr id="3" name="Content Placeholder 2"/>
          <p:cNvSpPr>
            <a:spLocks noGrp="1"/>
          </p:cNvSpPr>
          <p:nvPr>
            <p:ph idx="1"/>
          </p:nvPr>
        </p:nvSpPr>
        <p:spPr/>
        <p:txBody>
          <a:bodyPr/>
          <a:lstStyle/>
          <a:p>
            <a:r>
              <a:rPr lang="en-US" dirty="0" smtClean="0"/>
              <a:t>5.A: A call to action! </a:t>
            </a:r>
          </a:p>
          <a:p>
            <a:r>
              <a:rPr lang="en-US" dirty="0" smtClean="0"/>
              <a:t>5.B: Advocacy perspectives and messages </a:t>
            </a:r>
          </a:p>
          <a:p>
            <a:r>
              <a:rPr lang="en-US" dirty="0" smtClean="0"/>
              <a:t>5.C: Peer education on abortion </a:t>
            </a:r>
          </a:p>
          <a:p>
            <a:r>
              <a:rPr lang="en-US" dirty="0" smtClean="0"/>
              <a:t>5.D-I: Supporting women during their abortion experience, Accompaniment</a:t>
            </a:r>
          </a:p>
          <a:p>
            <a:r>
              <a:rPr lang="en-US" dirty="0" smtClean="0"/>
              <a:t>5.D-II: Supporting </a:t>
            </a:r>
            <a:r>
              <a:rPr lang="en-US" dirty="0"/>
              <a:t>women during their abortion experience, </a:t>
            </a:r>
            <a:r>
              <a:rPr lang="en-US" dirty="0" smtClean="0"/>
              <a:t>Peer counseling</a:t>
            </a:r>
          </a:p>
          <a:p>
            <a:pPr marL="0" indent="0">
              <a:buNone/>
            </a:pPr>
            <a:endParaRPr lang="en-US" dirty="0"/>
          </a:p>
          <a:p>
            <a:pPr marL="0" indent="0" algn="r">
              <a:buNone/>
            </a:pPr>
            <a:r>
              <a:rPr lang="en-US" i="1" dirty="0" smtClean="0"/>
              <a:t>Total: 5 hours 15 min</a:t>
            </a:r>
          </a:p>
        </p:txBody>
      </p:sp>
    </p:spTree>
    <p:extLst>
      <p:ext uri="{BB962C8B-B14F-4D97-AF65-F5344CB8AC3E}">
        <p14:creationId xmlns:p14="http://schemas.microsoft.com/office/powerpoint/2010/main" val="1816980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27421592"/>
              </p:ext>
            </p:extLst>
          </p:nvPr>
        </p:nvGraphicFramePr>
        <p:xfrm>
          <a:off x="457200" y="1157193"/>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90155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play scenarios</a:t>
            </a:r>
            <a:endParaRPr lang="en-US" dirty="0"/>
          </a:p>
        </p:txBody>
      </p:sp>
      <p:sp>
        <p:nvSpPr>
          <p:cNvPr id="3" name="Content Placeholder 2"/>
          <p:cNvSpPr>
            <a:spLocks noGrp="1"/>
          </p:cNvSpPr>
          <p:nvPr>
            <p:ph idx="1"/>
          </p:nvPr>
        </p:nvSpPr>
        <p:spPr/>
        <p:txBody>
          <a:bodyPr>
            <a:normAutofit/>
          </a:bodyPr>
          <a:lstStyle/>
          <a:p>
            <a:r>
              <a:rPr lang="en-US" i="1" u="sng" dirty="0" smtClean="0"/>
              <a:t>Scenario A</a:t>
            </a:r>
            <a:r>
              <a:rPr lang="en-US" dirty="0" smtClean="0"/>
              <a:t>: A pregnant medical student contacts a campus counselor at her university</a:t>
            </a:r>
          </a:p>
          <a:p>
            <a:pPr marL="0" indent="0">
              <a:buNone/>
            </a:pPr>
            <a:endParaRPr lang="en-US" dirty="0" smtClean="0"/>
          </a:p>
          <a:p>
            <a:r>
              <a:rPr lang="en-US" i="1" u="sng" dirty="0" smtClean="0"/>
              <a:t>Scenario B</a:t>
            </a:r>
            <a:r>
              <a:rPr lang="en-US" dirty="0" smtClean="0"/>
              <a:t>:  A pregnant mother of four approaches a peer counselor after a street drama on women’s health in her rural town</a:t>
            </a:r>
          </a:p>
          <a:p>
            <a:pPr marL="0" indent="0">
              <a:buNone/>
            </a:pPr>
            <a:endParaRPr lang="en-US" dirty="0" smtClean="0"/>
          </a:p>
          <a:p>
            <a:r>
              <a:rPr lang="en-US" i="1" u="sng" dirty="0" smtClean="0"/>
              <a:t>Scenario C</a:t>
            </a:r>
            <a:r>
              <a:rPr lang="en-US" dirty="0" smtClean="0"/>
              <a:t>: A pregnant adolescent factory worker goes to the youth center in her city and meets a peer counselor there</a:t>
            </a:r>
            <a:endParaRPr lang="en-US" dirty="0"/>
          </a:p>
        </p:txBody>
      </p:sp>
    </p:spTree>
    <p:extLst>
      <p:ext uri="{BB962C8B-B14F-4D97-AF65-F5344CB8AC3E}">
        <p14:creationId xmlns:p14="http://schemas.microsoft.com/office/powerpoint/2010/main" val="14021816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Module 5 key messages </a:t>
            </a:r>
            <a:endParaRPr lang="en-US" dirty="0">
              <a:solidFill>
                <a:schemeClr val="tx1"/>
              </a:solidFill>
            </a:endParaRPr>
          </a:p>
        </p:txBody>
      </p:sp>
      <p:sp>
        <p:nvSpPr>
          <p:cNvPr id="5" name="Content Placeholder 2"/>
          <p:cNvSpPr>
            <a:spLocks noGrp="1"/>
          </p:cNvSpPr>
          <p:nvPr>
            <p:ph idx="1"/>
          </p:nvPr>
        </p:nvSpPr>
        <p:spPr>
          <a:xfrm>
            <a:off x="457200" y="1447800"/>
            <a:ext cx="8229600" cy="5181600"/>
          </a:xfrm>
          <a:solidFill>
            <a:schemeClr val="bg1"/>
          </a:solidFill>
          <a:ln>
            <a:solidFill>
              <a:schemeClr val="accent1"/>
            </a:solidFill>
          </a:ln>
        </p:spPr>
        <p:txBody>
          <a:bodyPr>
            <a:noAutofit/>
          </a:bodyPr>
          <a:lstStyle/>
          <a:p>
            <a:pPr lvl="0"/>
            <a:r>
              <a:rPr lang="en-US" sz="2100" dirty="0" smtClean="0"/>
              <a:t>Advocates </a:t>
            </a:r>
            <a:r>
              <a:rPr lang="en-US" sz="2100" dirty="0"/>
              <a:t>for safe abortion can raise awareness of </a:t>
            </a:r>
            <a:r>
              <a:rPr lang="en-US" sz="2100" dirty="0" smtClean="0"/>
              <a:t>unsafe abortion, </a:t>
            </a:r>
            <a:r>
              <a:rPr lang="en-US" sz="2100" dirty="0"/>
              <a:t>build support for reforming </a:t>
            </a:r>
            <a:r>
              <a:rPr lang="en-US" sz="2100" dirty="0" smtClean="0"/>
              <a:t>laws </a:t>
            </a:r>
            <a:r>
              <a:rPr lang="en-US" sz="2100" dirty="0"/>
              <a:t>and policies, and monitor implementation of those laws and policies. They can correct myths and misinformation about abortion in their daily lives. </a:t>
            </a:r>
            <a:endParaRPr lang="en-US" sz="2100" dirty="0" smtClean="0"/>
          </a:p>
          <a:p>
            <a:pPr lvl="0"/>
            <a:r>
              <a:rPr lang="en-US" sz="2100" dirty="0" smtClean="0"/>
              <a:t>Medical </a:t>
            </a:r>
            <a:r>
              <a:rPr lang="en-US" sz="2100" dirty="0"/>
              <a:t>students can also work to add safe abortion information to the training agenda at their schools, </a:t>
            </a:r>
            <a:r>
              <a:rPr lang="en-US" sz="2100" dirty="0" smtClean="0"/>
              <a:t>including curriculum. </a:t>
            </a:r>
            <a:endParaRPr lang="en-US" sz="2100" dirty="0"/>
          </a:p>
          <a:p>
            <a:pPr lvl="0"/>
            <a:r>
              <a:rPr lang="en-US" sz="2100" dirty="0"/>
              <a:t>Peer education programs can increase knowledge and skills on safe abortion among young people. Peer educators who work on abortion should receive training and mentoring, and be supported to act safely and in partnership with other advocates. </a:t>
            </a:r>
          </a:p>
          <a:p>
            <a:pPr lvl="0"/>
            <a:r>
              <a:rPr lang="en-US" sz="2100" dirty="0"/>
              <a:t>Abortion accompaniment addresses socioeconomic barriers to safe abortion services. An ‘accompanier’ provides women with emotional, physical and logistical support during their abortion </a:t>
            </a:r>
            <a:r>
              <a:rPr lang="en-US" sz="2100" dirty="0" smtClean="0"/>
              <a:t>experiences</a:t>
            </a:r>
            <a:r>
              <a:rPr lang="en-US" sz="2100" dirty="0"/>
              <a:t>.</a:t>
            </a:r>
          </a:p>
        </p:txBody>
      </p:sp>
    </p:spTree>
    <p:extLst>
      <p:ext uri="{BB962C8B-B14F-4D97-AF65-F5344CB8AC3E}">
        <p14:creationId xmlns:p14="http://schemas.microsoft.com/office/powerpoint/2010/main" val="30330433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a:xfrm>
            <a:off x="457200" y="2286000"/>
            <a:ext cx="8229600" cy="1828800"/>
          </a:xfrm>
        </p:spPr>
        <p:txBody>
          <a:bodyPr>
            <a:normAutofit/>
          </a:bodyPr>
          <a:lstStyle/>
          <a:p>
            <a:pPr marL="0" indent="0">
              <a:buNone/>
            </a:pPr>
            <a:r>
              <a:rPr lang="en-US" sz="2600" dirty="0" smtClean="0"/>
              <a:t>All citations and resources mentioned in this presentation are listed in the bibliography of </a:t>
            </a:r>
            <a:r>
              <a:rPr lang="en-US" sz="2600" i="1" dirty="0" smtClean="0"/>
              <a:t>Youth act for safe abortion, a training guide for future health professionals</a:t>
            </a:r>
            <a:endParaRPr lang="en-US" sz="2600" dirty="0"/>
          </a:p>
        </p:txBody>
      </p:sp>
    </p:spTree>
    <p:extLst>
      <p:ext uri="{BB962C8B-B14F-4D97-AF65-F5344CB8AC3E}">
        <p14:creationId xmlns:p14="http://schemas.microsoft.com/office/powerpoint/2010/main" val="28654676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call to action! </a:t>
            </a:r>
            <a:endParaRPr lang="en-US" dirty="0"/>
          </a:p>
        </p:txBody>
      </p:sp>
      <p:sp>
        <p:nvSpPr>
          <p:cNvPr id="5" name="Text Placeholder 4"/>
          <p:cNvSpPr>
            <a:spLocks noGrp="1"/>
          </p:cNvSpPr>
          <p:nvPr>
            <p:ph type="body" idx="1"/>
          </p:nvPr>
        </p:nvSpPr>
        <p:spPr/>
        <p:txBody>
          <a:bodyPr/>
          <a:lstStyle/>
          <a:p>
            <a:r>
              <a:rPr lang="en-US" dirty="0" smtClean="0"/>
              <a:t>Activity 5.A</a:t>
            </a:r>
            <a:endParaRPr lang="en-US" dirty="0"/>
          </a:p>
        </p:txBody>
      </p:sp>
    </p:spTree>
    <p:extLst>
      <p:ext uri="{BB962C8B-B14F-4D97-AF65-F5344CB8AC3E}">
        <p14:creationId xmlns:p14="http://schemas.microsoft.com/office/powerpoint/2010/main" val="20211668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Advocacy perspectives and messages</a:t>
            </a:r>
            <a:endParaRPr lang="en-US" dirty="0"/>
          </a:p>
        </p:txBody>
      </p:sp>
      <p:sp>
        <p:nvSpPr>
          <p:cNvPr id="5" name="Text Placeholder 4"/>
          <p:cNvSpPr>
            <a:spLocks noGrp="1"/>
          </p:cNvSpPr>
          <p:nvPr>
            <p:ph type="body" idx="1"/>
          </p:nvPr>
        </p:nvSpPr>
        <p:spPr/>
        <p:txBody>
          <a:bodyPr/>
          <a:lstStyle/>
          <a:p>
            <a:r>
              <a:rPr lang="en-US" dirty="0" smtClean="0"/>
              <a:t>Activity 5.B</a:t>
            </a:r>
            <a:endParaRPr lang="en-US" dirty="0"/>
          </a:p>
        </p:txBody>
      </p:sp>
    </p:spTree>
    <p:extLst>
      <p:ext uri="{BB962C8B-B14F-4D97-AF65-F5344CB8AC3E}">
        <p14:creationId xmlns:p14="http://schemas.microsoft.com/office/powerpoint/2010/main" val="39986167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advocacy?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8959791"/>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p:cNvCxnSpPr/>
          <p:nvPr/>
        </p:nvCxnSpPr>
        <p:spPr>
          <a:xfrm>
            <a:off x="5410200" y="5638800"/>
            <a:ext cx="144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858000" y="4648200"/>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2603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advocacy perspective?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7899025"/>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a:off x="3581400" y="5638800"/>
            <a:ext cx="342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010400" y="4267200"/>
            <a:ext cx="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4830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Who can advocate for safe abortion?</a:t>
            </a:r>
            <a:endParaRPr lang="en-US" dirty="0"/>
          </a:p>
        </p:txBody>
      </p:sp>
      <p:pic>
        <p:nvPicPr>
          <p:cNvPr id="7" name="Content Placeholder 6" descr="Picture">
            <a:hlinkClick r:id="rId3"/>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 y="1608083"/>
            <a:ext cx="6667500" cy="4724400"/>
          </a:xfrm>
          <a:prstGeom prst="rect">
            <a:avLst/>
          </a:prstGeom>
          <a:noFill/>
          <a:ln>
            <a:solidFill>
              <a:schemeClr val="accent1"/>
            </a:solidFill>
          </a:ln>
        </p:spPr>
      </p:pic>
      <p:sp>
        <p:nvSpPr>
          <p:cNvPr id="9" name="Rectangular Callout 8"/>
          <p:cNvSpPr/>
          <p:nvPr/>
        </p:nvSpPr>
        <p:spPr>
          <a:xfrm>
            <a:off x="6172200" y="1608083"/>
            <a:ext cx="2667000" cy="2667000"/>
          </a:xfrm>
          <a:prstGeom prst="wedgeRectCallout">
            <a:avLst>
              <a:gd name="adj1" fmla="val -67245"/>
              <a:gd name="adj2" fmla="val 19347"/>
            </a:avLst>
          </a:prstGeom>
          <a:ln w="3175"/>
        </p:spPr>
        <p:style>
          <a:lnRef idx="2">
            <a:schemeClr val="accent1"/>
          </a:lnRef>
          <a:fillRef idx="1">
            <a:schemeClr val="lt1"/>
          </a:fillRef>
          <a:effectRef idx="0">
            <a:schemeClr val="accent1"/>
          </a:effectRef>
          <a:fontRef idx="minor">
            <a:schemeClr val="dk1"/>
          </a:fontRef>
        </p:style>
        <p:txBody>
          <a:bodyPr rtlCol="0" anchor="ctr"/>
          <a:lstStyle/>
          <a:p>
            <a:pPr>
              <a:defRPr/>
            </a:pPr>
            <a:r>
              <a:rPr lang="en-US" sz="2100" i="1" u="sng" dirty="0"/>
              <a:t>ANYONE</a:t>
            </a:r>
            <a:r>
              <a:rPr lang="en-US" sz="2100" dirty="0"/>
              <a:t> who wants to advance women’s health and rights, particularly women’s access to abortion information and safe </a:t>
            </a:r>
            <a:r>
              <a:rPr lang="en-US" sz="2100" dirty="0" smtClean="0"/>
              <a:t>services!</a:t>
            </a:r>
            <a:endParaRPr lang="en-US" sz="2100" dirty="0"/>
          </a:p>
        </p:txBody>
      </p:sp>
    </p:spTree>
    <p:extLst>
      <p:ext uri="{BB962C8B-B14F-4D97-AF65-F5344CB8AC3E}">
        <p14:creationId xmlns:p14="http://schemas.microsoft.com/office/powerpoint/2010/main" val="412020233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YTG Module 5">
      <a:dk1>
        <a:srgbClr val="000000"/>
      </a:dk1>
      <a:lt1>
        <a:sysClr val="window" lastClr="FFFFFF"/>
      </a:lt1>
      <a:dk2>
        <a:srgbClr val="F47B20"/>
      </a:dk2>
      <a:lt2>
        <a:srgbClr val="FFFFFF"/>
      </a:lt2>
      <a:accent1>
        <a:srgbClr val="52247F"/>
      </a:accent1>
      <a:accent2>
        <a:srgbClr val="EC098D"/>
      </a:accent2>
      <a:accent3>
        <a:srgbClr val="000000"/>
      </a:accent3>
      <a:accent4>
        <a:srgbClr val="560C70"/>
      </a:accent4>
      <a:accent5>
        <a:srgbClr val="F47B20"/>
      </a:accent5>
      <a:accent6>
        <a:srgbClr val="F8971D"/>
      </a:accent6>
      <a:hlink>
        <a:srgbClr val="EC098D"/>
      </a:hlink>
      <a:folHlink>
        <a:srgbClr val="7C6D63"/>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5672dcdf-8678-4a1d-8073-e7aa54413e2d">HE3NP6AYHE2N-74-3643</_dlc_DocId>
    <_dlc_DocIdUrl xmlns="5672dcdf-8678-4a1d-8073-e7aa54413e2d">
      <Url>https://luna.ipas.org/Youth/_layouts/DocIdRedir.aspx?ID=HE3NP6AYHE2N-74-3643</Url>
      <Description>HE3NP6AYHE2N-74-3643</Description>
    </_dlc_DocIdUrl>
    <_Version xmlns="http://schemas.microsoft.com/sharepoint/v3/fields" xsi:nil="true"/>
    <IconOverlay xmlns="http://schemas.microsoft.com/sharepoint/v4" xsi:nil="true"/>
    <Check_x0020_In_x002f_Out xmlns="502fb720-cd3e-44c1-89f0-89c498e9104a"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92FC0681C7B7948A262CE310D7436C3" ma:contentTypeVersion="5" ma:contentTypeDescription="Create a new document." ma:contentTypeScope="" ma:versionID="60dfedc56255f3137b5a30a23dd654b6">
  <xsd:schema xmlns:xsd="http://www.w3.org/2001/XMLSchema" xmlns:xs="http://www.w3.org/2001/XMLSchema" xmlns:p="http://schemas.microsoft.com/office/2006/metadata/properties" xmlns:ns2="502fb720-cd3e-44c1-89f0-89c498e9104a" xmlns:ns3="5672dcdf-8678-4a1d-8073-e7aa54413e2d" xmlns:ns4="http://schemas.microsoft.com/sharepoint/v3/fields" xmlns:ns5="http://schemas.microsoft.com/sharepoint/v4" targetNamespace="http://schemas.microsoft.com/office/2006/metadata/properties" ma:root="true" ma:fieldsID="2aeac6ae9cf9ea3f7588fa0287f27f62" ns2:_="" ns3:_="" ns4:_="" ns5:_="">
    <xsd:import namespace="502fb720-cd3e-44c1-89f0-89c498e9104a"/>
    <xsd:import namespace="5672dcdf-8678-4a1d-8073-e7aa54413e2d"/>
    <xsd:import namespace="http://schemas.microsoft.com/sharepoint/v3/fields"/>
    <xsd:import namespace="http://schemas.microsoft.com/sharepoint/v4"/>
    <xsd:element name="properties">
      <xsd:complexType>
        <xsd:sequence>
          <xsd:element name="documentManagement">
            <xsd:complexType>
              <xsd:all>
                <xsd:element ref="ns2:Check_x0020_In_x002f_Out" minOccurs="0"/>
                <xsd:element ref="ns3:_dlc_DocId" minOccurs="0"/>
                <xsd:element ref="ns3:_dlc_DocIdUrl" minOccurs="0"/>
                <xsd:element ref="ns3:_dlc_DocIdPersistId" minOccurs="0"/>
                <xsd:element ref="ns4:_Version" minOccurs="0"/>
                <xsd:element ref="ns5: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fb720-cd3e-44c1-89f0-89c498e9104a" elementFormDefault="qualified">
    <xsd:import namespace="http://schemas.microsoft.com/office/2006/documentManagement/types"/>
    <xsd:import namespace="http://schemas.microsoft.com/office/infopath/2007/PartnerControls"/>
    <xsd:element name="Check_x0020_In_x002f_Out" ma:index="8" nillable="true" ma:displayName="Check In/Out" ma:internalName="Check_x0020_In_x002f_Ou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72dcdf-8678-4a1d-8073-e7aa54413e2d"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12" nillable="true" ma:displayName="Version" ma:description="Used in ME Form" ma:internalName="_Ver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C4BF51-C675-49AC-8DAC-C14A1305D889}"/>
</file>

<file path=customXml/itemProps2.xml><?xml version="1.0" encoding="utf-8"?>
<ds:datastoreItem xmlns:ds="http://schemas.openxmlformats.org/officeDocument/2006/customXml" ds:itemID="{CD2BCBF7-AD41-4A5F-BDEB-237AFB2B0B18}"/>
</file>

<file path=customXml/itemProps3.xml><?xml version="1.0" encoding="utf-8"?>
<ds:datastoreItem xmlns:ds="http://schemas.openxmlformats.org/officeDocument/2006/customXml" ds:itemID="{5C5C559D-483F-4D84-ABEC-77EF41E66E66}"/>
</file>

<file path=customXml/itemProps4.xml><?xml version="1.0" encoding="utf-8"?>
<ds:datastoreItem xmlns:ds="http://schemas.openxmlformats.org/officeDocument/2006/customXml" ds:itemID="{221F09BA-2BC1-478F-807D-DEE6AFEF3A30}"/>
</file>

<file path=docProps/app.xml><?xml version="1.0" encoding="utf-8"?>
<Properties xmlns="http://schemas.openxmlformats.org/officeDocument/2006/extended-properties" xmlns:vt="http://schemas.openxmlformats.org/officeDocument/2006/docPropsVTypes">
  <Template>Clarity</Template>
  <TotalTime>4043</TotalTime>
  <Words>4833</Words>
  <Application>Microsoft Macintosh PowerPoint</Application>
  <PresentationFormat>On-screen Show (4:3)</PresentationFormat>
  <Paragraphs>311</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Clarity</vt:lpstr>
      <vt:lpstr>Youth act for safe abortion</vt:lpstr>
      <vt:lpstr>Youth act for safe abortion</vt:lpstr>
      <vt:lpstr>Module 5 learning objectives</vt:lpstr>
      <vt:lpstr>Module 5 activities</vt:lpstr>
      <vt:lpstr>A call to action! </vt:lpstr>
      <vt:lpstr>Advocacy perspectives and messages</vt:lpstr>
      <vt:lpstr>What is advocacy?</vt:lpstr>
      <vt:lpstr>What is an advocacy perspective?</vt:lpstr>
      <vt:lpstr>Who can advocate for safe abortion?</vt:lpstr>
      <vt:lpstr>PowerPoint Presentation</vt:lpstr>
      <vt:lpstr>Ways to advocate for safe abortion</vt:lpstr>
      <vt:lpstr>Medical Students for Choice</vt:lpstr>
      <vt:lpstr>Ways to advocate for abortion training</vt:lpstr>
      <vt:lpstr>Activity case story</vt:lpstr>
      <vt:lpstr>Doctor X’s response</vt:lpstr>
      <vt:lpstr>Doctor Y’s response</vt:lpstr>
      <vt:lpstr>Advocacy opportunities</vt:lpstr>
      <vt:lpstr>Benefits of advocacy</vt:lpstr>
      <vt:lpstr>Risks of advocacy</vt:lpstr>
      <vt:lpstr>Peer education on abortion</vt:lpstr>
      <vt:lpstr>What is peer education? </vt:lpstr>
      <vt:lpstr>When is peer education effective?</vt:lpstr>
      <vt:lpstr>Peer education on abortion</vt:lpstr>
      <vt:lpstr>PowerPoint Presentation</vt:lpstr>
      <vt:lpstr>Supporting women during their abortion experiences, Accompaniment</vt:lpstr>
      <vt:lpstr>What is abortion accompaniment?</vt:lpstr>
      <vt:lpstr>Key components</vt:lpstr>
      <vt:lpstr>Peer counseling</vt:lpstr>
      <vt:lpstr>Identification of safe services</vt:lpstr>
      <vt:lpstr>Financial assistance</vt:lpstr>
      <vt:lpstr>Transportation</vt:lpstr>
      <vt:lpstr>Support during procedure</vt:lpstr>
      <vt:lpstr>Follow-up</vt:lpstr>
      <vt:lpstr>Who provides accompaniment?</vt:lpstr>
      <vt:lpstr>Supporting women during their abortion experiences, Peer counseling</vt:lpstr>
      <vt:lpstr>Peer counseling</vt:lpstr>
      <vt:lpstr>PowerPoint Presentation</vt:lpstr>
      <vt:lpstr>PowerPoint Presentation</vt:lpstr>
      <vt:lpstr>PowerPoint Presentation</vt:lpstr>
      <vt:lpstr>PowerPoint Presentation</vt:lpstr>
      <vt:lpstr>Role play scenarios</vt:lpstr>
      <vt:lpstr>Module 5 key messages </vt:lpstr>
      <vt:lpstr>References </vt:lpstr>
    </vt:vector>
  </TitlesOfParts>
  <Company>Ipas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Clarity</dc:title>
  <dc:creator>Nicole Crews</dc:creator>
  <cp:lastModifiedBy>Kristin Swanson</cp:lastModifiedBy>
  <cp:revision>533</cp:revision>
  <dcterms:created xsi:type="dcterms:W3CDTF">2012-10-24T16:37:07Z</dcterms:created>
  <dcterms:modified xsi:type="dcterms:W3CDTF">2014-09-25T22:15:13Z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0x010100092FC0681C7B7948A262CE310D7436C3</vt:lpwstr>
  </property>
  <property fmtid="{D5CDD505-2E9C-101B-9397-08002B2CF9AE}" pid="3" name="_dlc_DocIdItemGuid">
    <vt:lpwstr>913c469e-0edb-4d9d-a7ea-3bbe17a6c54a</vt:lpwstr>
  </property>
  <property fmtid="{D5CDD505-2E9C-101B-9397-08002B2CF9AE}" pid="4" name="Color Palette">
    <vt:lpwstr>2013 Version</vt:lpwstr>
  </property>
</Properties>
</file>