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5"/>
  </p:sldMasterIdLst>
  <p:notesMasterIdLst>
    <p:notesMasterId r:id="rId41"/>
  </p:notesMasterIdLst>
  <p:sldIdLst>
    <p:sldId id="256" r:id="rId6"/>
    <p:sldId id="308" r:id="rId7"/>
    <p:sldId id="301" r:id="rId8"/>
    <p:sldId id="304" r:id="rId9"/>
    <p:sldId id="294" r:id="rId10"/>
    <p:sldId id="293" r:id="rId11"/>
    <p:sldId id="291" r:id="rId12"/>
    <p:sldId id="410" r:id="rId13"/>
    <p:sldId id="413" r:id="rId14"/>
    <p:sldId id="411" r:id="rId15"/>
    <p:sldId id="290" r:id="rId16"/>
    <p:sldId id="362" r:id="rId17"/>
    <p:sldId id="361" r:id="rId18"/>
    <p:sldId id="414" r:id="rId19"/>
    <p:sldId id="392" r:id="rId20"/>
    <p:sldId id="360" r:id="rId21"/>
    <p:sldId id="415" r:id="rId22"/>
    <p:sldId id="395" r:id="rId23"/>
    <p:sldId id="388" r:id="rId24"/>
    <p:sldId id="396" r:id="rId25"/>
    <p:sldId id="416" r:id="rId26"/>
    <p:sldId id="426" r:id="rId27"/>
    <p:sldId id="418" r:id="rId28"/>
    <p:sldId id="424" r:id="rId29"/>
    <p:sldId id="419" r:id="rId30"/>
    <p:sldId id="417" r:id="rId31"/>
    <p:sldId id="358" r:id="rId32"/>
    <p:sldId id="357" r:id="rId33"/>
    <p:sldId id="425" r:id="rId34"/>
    <p:sldId id="391" r:id="rId35"/>
    <p:sldId id="420" r:id="rId36"/>
    <p:sldId id="421" r:id="rId37"/>
    <p:sldId id="422" r:id="rId38"/>
    <p:sldId id="289" r:id="rId39"/>
    <p:sldId id="26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p:cViewPr varScale="1">
        <p:scale>
          <a:sx n="127" d="100"/>
          <a:sy n="127" d="100"/>
        </p:scale>
        <p:origin x="-223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E6CB0-49F7-4644-AA0A-5D109B6CEDB5}" type="doc">
      <dgm:prSet loTypeId="urn:microsoft.com/office/officeart/2009/3/layout/IncreasingArrowsProcess" loCatId="process" qsTypeId="urn:microsoft.com/office/officeart/2005/8/quickstyle/simple3" qsCatId="simple" csTypeId="urn:microsoft.com/office/officeart/2005/8/colors/accent1_2" csCatId="accent1" phldr="1"/>
      <dgm:spPr/>
      <dgm:t>
        <a:bodyPr/>
        <a:lstStyle/>
        <a:p>
          <a:endParaRPr lang="en-US"/>
        </a:p>
      </dgm:t>
    </dgm:pt>
    <dgm:pt modelId="{5BAB2E6A-D07E-4E81-803C-E382B0441DAE}">
      <dgm:prSet phldrT="[Text]"/>
      <dgm:spPr/>
      <dgm:t>
        <a:bodyPr/>
        <a:lstStyle/>
        <a:p>
          <a:r>
            <a:rPr lang="en-US" dirty="0" smtClean="0"/>
            <a:t>Privacy and confidentiality</a:t>
          </a:r>
          <a:endParaRPr lang="en-US" dirty="0"/>
        </a:p>
      </dgm:t>
    </dgm:pt>
    <dgm:pt modelId="{7BE3AEA8-9CF6-460D-81BB-BED9FABEB5FB}" type="parTrans" cxnId="{BD99D173-D88F-4B2B-B985-9906920B8DBD}">
      <dgm:prSet/>
      <dgm:spPr/>
      <dgm:t>
        <a:bodyPr/>
        <a:lstStyle/>
        <a:p>
          <a:endParaRPr lang="en-US"/>
        </a:p>
      </dgm:t>
    </dgm:pt>
    <dgm:pt modelId="{08FA009C-EAFF-49FE-BD55-C5FAC01C57DE}" type="sibTrans" cxnId="{BD99D173-D88F-4B2B-B985-9906920B8DBD}">
      <dgm:prSet/>
      <dgm:spPr/>
      <dgm:t>
        <a:bodyPr/>
        <a:lstStyle/>
        <a:p>
          <a:endParaRPr lang="en-US"/>
        </a:p>
      </dgm:t>
    </dgm:pt>
    <dgm:pt modelId="{9A400091-6CDC-4EDC-B4D4-F5A16693CD99}">
      <dgm:prSet phldrT="[Text]"/>
      <dgm:spPr/>
      <dgm:t>
        <a:bodyPr/>
        <a:lstStyle/>
        <a:p>
          <a:r>
            <a:rPr lang="en-US" i="1" dirty="0" smtClean="0"/>
            <a:t>Explain and enforce privacy and confidentiality policies</a:t>
          </a:r>
          <a:endParaRPr lang="en-US" i="1" dirty="0"/>
        </a:p>
      </dgm:t>
    </dgm:pt>
    <dgm:pt modelId="{8D9B5D3A-2D74-4295-B4E1-97B3C39BACFB}" type="parTrans" cxnId="{8CDC646C-3461-40DF-BCD1-77EE68F3D2EA}">
      <dgm:prSet/>
      <dgm:spPr/>
      <dgm:t>
        <a:bodyPr/>
        <a:lstStyle/>
        <a:p>
          <a:endParaRPr lang="en-US"/>
        </a:p>
      </dgm:t>
    </dgm:pt>
    <dgm:pt modelId="{8A54151F-D5DE-4A07-BEC9-0B09A44EE3F0}" type="sibTrans" cxnId="{8CDC646C-3461-40DF-BCD1-77EE68F3D2EA}">
      <dgm:prSet/>
      <dgm:spPr/>
      <dgm:t>
        <a:bodyPr/>
        <a:lstStyle/>
        <a:p>
          <a:endParaRPr lang="en-US"/>
        </a:p>
      </dgm:t>
    </dgm:pt>
    <dgm:pt modelId="{E99F1DC2-9C79-45F4-A38F-5A7908114EC0}">
      <dgm:prSet phldrT="[Text]"/>
      <dgm:spPr/>
      <dgm:t>
        <a:bodyPr/>
        <a:lstStyle/>
        <a:p>
          <a:r>
            <a:rPr lang="en-US" dirty="0" smtClean="0"/>
            <a:t>Free </a:t>
          </a:r>
          <a:r>
            <a:rPr lang="en-US" dirty="0" err="1" smtClean="0"/>
            <a:t>decisionmaking</a:t>
          </a:r>
          <a:endParaRPr lang="en-US" dirty="0"/>
        </a:p>
      </dgm:t>
    </dgm:pt>
    <dgm:pt modelId="{65F77B77-A5A3-4FAF-8ADA-991FA5E4CC7B}" type="parTrans" cxnId="{944584DD-917D-493E-9221-D31BDC4E8908}">
      <dgm:prSet/>
      <dgm:spPr/>
      <dgm:t>
        <a:bodyPr/>
        <a:lstStyle/>
        <a:p>
          <a:endParaRPr lang="en-US"/>
        </a:p>
      </dgm:t>
    </dgm:pt>
    <dgm:pt modelId="{7B4E398D-3E2A-4CD8-BC7B-9A0119E0E56C}" type="sibTrans" cxnId="{944584DD-917D-493E-9221-D31BDC4E8908}">
      <dgm:prSet/>
      <dgm:spPr/>
      <dgm:t>
        <a:bodyPr/>
        <a:lstStyle/>
        <a:p>
          <a:endParaRPr lang="en-US"/>
        </a:p>
      </dgm:t>
    </dgm:pt>
    <dgm:pt modelId="{866895E6-9657-42CD-ADA3-60C2E2D40A41}">
      <dgm:prSet phldrT="[Text]"/>
      <dgm:spPr/>
      <dgm:t>
        <a:bodyPr/>
        <a:lstStyle/>
        <a:p>
          <a:r>
            <a:rPr lang="en-US" i="1" dirty="0" smtClean="0"/>
            <a:t>Respect woman’s  decision even if disagreeing with it</a:t>
          </a:r>
          <a:endParaRPr lang="en-US" i="1" dirty="0"/>
        </a:p>
      </dgm:t>
    </dgm:pt>
    <dgm:pt modelId="{32907352-982B-468A-ABDF-15F37F14F2EF}" type="parTrans" cxnId="{D57B6A1E-EA4E-4590-9717-F260DF56E272}">
      <dgm:prSet/>
      <dgm:spPr/>
      <dgm:t>
        <a:bodyPr/>
        <a:lstStyle/>
        <a:p>
          <a:endParaRPr lang="en-US"/>
        </a:p>
      </dgm:t>
    </dgm:pt>
    <dgm:pt modelId="{529755DE-2919-4604-B1C8-BF74413E318A}" type="sibTrans" cxnId="{D57B6A1E-EA4E-4590-9717-F260DF56E272}">
      <dgm:prSet/>
      <dgm:spPr/>
      <dgm:t>
        <a:bodyPr/>
        <a:lstStyle/>
        <a:p>
          <a:endParaRPr lang="en-US"/>
        </a:p>
      </dgm:t>
    </dgm:pt>
    <dgm:pt modelId="{81C9AE03-1D16-43E9-BEF8-851E5EF6CE64}">
      <dgm:prSet phldrT="[Text]"/>
      <dgm:spPr/>
      <dgm:t>
        <a:bodyPr/>
        <a:lstStyle/>
        <a:p>
          <a:r>
            <a:rPr lang="en-US" dirty="0" smtClean="0"/>
            <a:t>Referrals</a:t>
          </a:r>
          <a:endParaRPr lang="en-US" dirty="0"/>
        </a:p>
      </dgm:t>
    </dgm:pt>
    <dgm:pt modelId="{5B694134-23B3-4856-B5DF-A1751EDD00AF}" type="parTrans" cxnId="{B1AFFF33-D297-49B8-B6F8-BD9432FBD6D0}">
      <dgm:prSet/>
      <dgm:spPr/>
      <dgm:t>
        <a:bodyPr/>
        <a:lstStyle/>
        <a:p>
          <a:endParaRPr lang="en-US"/>
        </a:p>
      </dgm:t>
    </dgm:pt>
    <dgm:pt modelId="{504DB605-7DA2-4F9F-8683-B2D9287FDAA9}" type="sibTrans" cxnId="{B1AFFF33-D297-49B8-B6F8-BD9432FBD6D0}">
      <dgm:prSet/>
      <dgm:spPr/>
      <dgm:t>
        <a:bodyPr/>
        <a:lstStyle/>
        <a:p>
          <a:endParaRPr lang="en-US"/>
        </a:p>
      </dgm:t>
    </dgm:pt>
    <dgm:pt modelId="{0CA38505-BCDD-48DA-ADAD-1BBA435A57A5}">
      <dgm:prSet phldrT="[Text]"/>
      <dgm:spPr/>
      <dgm:t>
        <a:bodyPr/>
        <a:lstStyle/>
        <a:p>
          <a:r>
            <a:rPr lang="en-US" i="1" dirty="0" smtClean="0"/>
            <a:t>Provide timely referrals to services not offered</a:t>
          </a:r>
          <a:endParaRPr lang="en-US" i="1" dirty="0"/>
        </a:p>
      </dgm:t>
    </dgm:pt>
    <dgm:pt modelId="{E024F1B9-275D-45BC-8F7B-D96414C367AE}" type="parTrans" cxnId="{34BFD5B0-797C-40D1-85AD-7E60B2D401CD}">
      <dgm:prSet/>
      <dgm:spPr/>
      <dgm:t>
        <a:bodyPr/>
        <a:lstStyle/>
        <a:p>
          <a:endParaRPr lang="en-US"/>
        </a:p>
      </dgm:t>
    </dgm:pt>
    <dgm:pt modelId="{6956FD80-AC11-4AC4-A281-748752B27058}" type="sibTrans" cxnId="{34BFD5B0-797C-40D1-85AD-7E60B2D401CD}">
      <dgm:prSet/>
      <dgm:spPr/>
      <dgm:t>
        <a:bodyPr/>
        <a:lstStyle/>
        <a:p>
          <a:endParaRPr lang="en-US"/>
        </a:p>
      </dgm:t>
    </dgm:pt>
    <dgm:pt modelId="{20FD964E-2808-48B1-A1E1-69A8C103098B}">
      <dgm:prSet/>
      <dgm:spPr/>
      <dgm:t>
        <a:bodyPr/>
        <a:lstStyle/>
        <a:p>
          <a:r>
            <a:rPr lang="en-US" dirty="0" smtClean="0"/>
            <a:t>Emotional support and empathetic listening</a:t>
          </a:r>
          <a:endParaRPr lang="en-US" dirty="0"/>
        </a:p>
      </dgm:t>
    </dgm:pt>
    <dgm:pt modelId="{FBD61A79-F431-46EF-99FC-54D8DC5B3E38}" type="parTrans" cxnId="{C0C8AAB0-B58A-49D1-926C-BBC9DAFB02F6}">
      <dgm:prSet/>
      <dgm:spPr/>
      <dgm:t>
        <a:bodyPr/>
        <a:lstStyle/>
        <a:p>
          <a:endParaRPr lang="en-US"/>
        </a:p>
      </dgm:t>
    </dgm:pt>
    <dgm:pt modelId="{12D3E0F1-7109-4BA5-B1F4-78ADF5256648}" type="sibTrans" cxnId="{C0C8AAB0-B58A-49D1-926C-BBC9DAFB02F6}">
      <dgm:prSet/>
      <dgm:spPr/>
      <dgm:t>
        <a:bodyPr/>
        <a:lstStyle/>
        <a:p>
          <a:endParaRPr lang="en-US"/>
        </a:p>
      </dgm:t>
    </dgm:pt>
    <dgm:pt modelId="{082D2832-ECC2-48C2-A1B7-AC5E05A2E658}">
      <dgm:prSet/>
      <dgm:spPr/>
      <dgm:t>
        <a:bodyPr/>
        <a:lstStyle/>
        <a:p>
          <a:r>
            <a:rPr lang="en-US" dirty="0" smtClean="0"/>
            <a:t>Facilitated discussion</a:t>
          </a:r>
          <a:endParaRPr lang="en-US" dirty="0"/>
        </a:p>
      </dgm:t>
    </dgm:pt>
    <dgm:pt modelId="{8A0CD999-0FBC-4C85-9F04-C14249BE275B}" type="parTrans" cxnId="{B8B817B2-01CE-4CD0-B555-93D7DDF2BF16}">
      <dgm:prSet/>
      <dgm:spPr/>
      <dgm:t>
        <a:bodyPr/>
        <a:lstStyle/>
        <a:p>
          <a:endParaRPr lang="en-US"/>
        </a:p>
      </dgm:t>
    </dgm:pt>
    <dgm:pt modelId="{04060CF3-49FE-4798-8B8B-8AEDEEEECD91}" type="sibTrans" cxnId="{B8B817B2-01CE-4CD0-B555-93D7DDF2BF16}">
      <dgm:prSet/>
      <dgm:spPr/>
      <dgm:t>
        <a:bodyPr/>
        <a:lstStyle/>
        <a:p>
          <a:endParaRPr lang="en-US"/>
        </a:p>
      </dgm:t>
    </dgm:pt>
    <dgm:pt modelId="{783F2832-2B87-4D8E-85B4-00A2B2A6A8F3}">
      <dgm:prSet/>
      <dgm:spPr/>
      <dgm:t>
        <a:bodyPr/>
        <a:lstStyle/>
        <a:p>
          <a:endParaRPr lang="en-US" dirty="0"/>
        </a:p>
      </dgm:t>
    </dgm:pt>
    <dgm:pt modelId="{49D06E64-6883-4E29-B2BC-D156FB41A3E2}" type="parTrans" cxnId="{1B06CD33-013D-4C82-BCAE-EB263E94D3A6}">
      <dgm:prSet/>
      <dgm:spPr/>
      <dgm:t>
        <a:bodyPr/>
        <a:lstStyle/>
        <a:p>
          <a:endParaRPr lang="en-US"/>
        </a:p>
      </dgm:t>
    </dgm:pt>
    <dgm:pt modelId="{1C6E9AB7-89B2-4EE4-AF85-881EAB772BAF}" type="sibTrans" cxnId="{1B06CD33-013D-4C82-BCAE-EB263E94D3A6}">
      <dgm:prSet/>
      <dgm:spPr/>
      <dgm:t>
        <a:bodyPr/>
        <a:lstStyle/>
        <a:p>
          <a:endParaRPr lang="en-US"/>
        </a:p>
      </dgm:t>
    </dgm:pt>
    <dgm:pt modelId="{50C6AC07-1530-40D4-BCB3-A1ED68C95432}">
      <dgm:prSet/>
      <dgm:spPr/>
      <dgm:t>
        <a:bodyPr/>
        <a:lstStyle/>
        <a:p>
          <a:endParaRPr lang="en-US"/>
        </a:p>
      </dgm:t>
    </dgm:pt>
    <dgm:pt modelId="{7B0B6F7D-C007-4DAA-8F2C-895ED4EEF157}" type="parTrans" cxnId="{7B3553B1-4EE0-4CF7-ADB6-9F0D4E086CDB}">
      <dgm:prSet/>
      <dgm:spPr/>
      <dgm:t>
        <a:bodyPr/>
        <a:lstStyle/>
        <a:p>
          <a:endParaRPr lang="en-US"/>
        </a:p>
      </dgm:t>
    </dgm:pt>
    <dgm:pt modelId="{9C93556B-6AA6-4865-A3DE-2A23F5F09A56}" type="sibTrans" cxnId="{7B3553B1-4EE0-4CF7-ADB6-9F0D4E086CDB}">
      <dgm:prSet/>
      <dgm:spPr/>
      <dgm:t>
        <a:bodyPr/>
        <a:lstStyle/>
        <a:p>
          <a:endParaRPr lang="en-US"/>
        </a:p>
      </dgm:t>
    </dgm:pt>
    <dgm:pt modelId="{64C48C10-0294-440B-8E4F-7D697370D9BE}">
      <dgm:prSet/>
      <dgm:spPr/>
      <dgm:t>
        <a:bodyPr/>
        <a:lstStyle/>
        <a:p>
          <a:endParaRPr lang="en-US"/>
        </a:p>
      </dgm:t>
    </dgm:pt>
    <dgm:pt modelId="{A8F1BE99-4B95-4F79-B0AC-AD076268D604}" type="parTrans" cxnId="{39E50B5D-A91C-4365-9E92-4F5D783F4B18}">
      <dgm:prSet/>
      <dgm:spPr/>
      <dgm:t>
        <a:bodyPr/>
        <a:lstStyle/>
        <a:p>
          <a:endParaRPr lang="en-US"/>
        </a:p>
      </dgm:t>
    </dgm:pt>
    <dgm:pt modelId="{6DD7C8C7-11EB-46D4-A475-D704EC87D886}" type="sibTrans" cxnId="{39E50B5D-A91C-4365-9E92-4F5D783F4B18}">
      <dgm:prSet/>
      <dgm:spPr/>
      <dgm:t>
        <a:bodyPr/>
        <a:lstStyle/>
        <a:p>
          <a:endParaRPr lang="en-US"/>
        </a:p>
      </dgm:t>
    </dgm:pt>
    <dgm:pt modelId="{81890A0D-F15D-40A4-8E45-C6523157929E}">
      <dgm:prSet/>
      <dgm:spPr/>
      <dgm:t>
        <a:bodyPr/>
        <a:lstStyle/>
        <a:p>
          <a:r>
            <a:rPr lang="en-US" i="1" dirty="0" smtClean="0"/>
            <a:t>Build rapport, encourage woman to speak freely, and validate feelings</a:t>
          </a:r>
          <a:endParaRPr lang="en-US" i="1" dirty="0"/>
        </a:p>
      </dgm:t>
    </dgm:pt>
    <dgm:pt modelId="{73BFF582-575D-4F9D-AF32-C765352F191A}" type="parTrans" cxnId="{553CD11E-709A-407D-8350-83748B053E2E}">
      <dgm:prSet/>
      <dgm:spPr/>
    </dgm:pt>
    <dgm:pt modelId="{A9DEF945-A1F5-46EE-B49F-5523BB701812}" type="sibTrans" cxnId="{553CD11E-709A-407D-8350-83748B053E2E}">
      <dgm:prSet/>
      <dgm:spPr/>
    </dgm:pt>
    <dgm:pt modelId="{3FFF336A-44B4-49E1-8B0E-90CC50DD2F1C}">
      <dgm:prSet/>
      <dgm:spPr/>
      <dgm:t>
        <a:bodyPr/>
        <a:lstStyle/>
        <a:p>
          <a:r>
            <a:rPr lang="en-US" i="1" dirty="0" smtClean="0"/>
            <a:t>Offer unbiased information and support two-way dialogue </a:t>
          </a:r>
          <a:endParaRPr lang="en-US" i="1" dirty="0"/>
        </a:p>
      </dgm:t>
    </dgm:pt>
    <dgm:pt modelId="{FF40E16A-1614-4651-9A2A-FF41898811F6}" type="parTrans" cxnId="{21EA9B45-CDFA-488A-9417-6275413FAF2A}">
      <dgm:prSet/>
      <dgm:spPr/>
    </dgm:pt>
    <dgm:pt modelId="{7690661A-3538-4FD2-90D7-DAFD1DA89BF4}" type="sibTrans" cxnId="{21EA9B45-CDFA-488A-9417-6275413FAF2A}">
      <dgm:prSet/>
      <dgm:spPr/>
    </dgm:pt>
    <dgm:pt modelId="{F2851E96-C354-47ED-9D5D-A31190331903}" type="pres">
      <dgm:prSet presAssocID="{036E6CB0-49F7-4644-AA0A-5D109B6CEDB5}" presName="Name0" presStyleCnt="0">
        <dgm:presLayoutVars>
          <dgm:chMax val="5"/>
          <dgm:chPref val="5"/>
          <dgm:dir/>
          <dgm:animLvl val="lvl"/>
        </dgm:presLayoutVars>
      </dgm:prSet>
      <dgm:spPr/>
      <dgm:t>
        <a:bodyPr/>
        <a:lstStyle/>
        <a:p>
          <a:endParaRPr lang="en-US"/>
        </a:p>
      </dgm:t>
    </dgm:pt>
    <dgm:pt modelId="{A1EEAA21-D566-459F-A28D-E56D1453E6D8}" type="pres">
      <dgm:prSet presAssocID="{5BAB2E6A-D07E-4E81-803C-E382B0441DAE}" presName="parentText1" presStyleLbl="node1" presStyleIdx="0" presStyleCnt="5">
        <dgm:presLayoutVars>
          <dgm:chMax/>
          <dgm:chPref val="3"/>
          <dgm:bulletEnabled val="1"/>
        </dgm:presLayoutVars>
      </dgm:prSet>
      <dgm:spPr/>
      <dgm:t>
        <a:bodyPr/>
        <a:lstStyle/>
        <a:p>
          <a:endParaRPr lang="en-US"/>
        </a:p>
      </dgm:t>
    </dgm:pt>
    <dgm:pt modelId="{93780FD8-0247-4AE5-8C3D-618BEB5CB491}" type="pres">
      <dgm:prSet presAssocID="{5BAB2E6A-D07E-4E81-803C-E382B0441DAE}" presName="childText1" presStyleLbl="solidAlignAcc1" presStyleIdx="0" presStyleCnt="5">
        <dgm:presLayoutVars>
          <dgm:chMax val="0"/>
          <dgm:chPref val="0"/>
          <dgm:bulletEnabled val="1"/>
        </dgm:presLayoutVars>
      </dgm:prSet>
      <dgm:spPr/>
      <dgm:t>
        <a:bodyPr/>
        <a:lstStyle/>
        <a:p>
          <a:endParaRPr lang="en-US"/>
        </a:p>
      </dgm:t>
    </dgm:pt>
    <dgm:pt modelId="{2840A175-5FDC-45C3-B974-B2527C738C64}" type="pres">
      <dgm:prSet presAssocID="{20FD964E-2808-48B1-A1E1-69A8C103098B}" presName="parentText2" presStyleLbl="node1" presStyleIdx="1" presStyleCnt="5">
        <dgm:presLayoutVars>
          <dgm:chMax/>
          <dgm:chPref val="3"/>
          <dgm:bulletEnabled val="1"/>
        </dgm:presLayoutVars>
      </dgm:prSet>
      <dgm:spPr/>
      <dgm:t>
        <a:bodyPr/>
        <a:lstStyle/>
        <a:p>
          <a:endParaRPr lang="en-US"/>
        </a:p>
      </dgm:t>
    </dgm:pt>
    <dgm:pt modelId="{0329C278-56B2-46ED-91AD-3E6599375E0F}" type="pres">
      <dgm:prSet presAssocID="{20FD964E-2808-48B1-A1E1-69A8C103098B}" presName="childText2" presStyleLbl="solidAlignAcc1" presStyleIdx="1" presStyleCnt="5">
        <dgm:presLayoutVars>
          <dgm:chMax val="0"/>
          <dgm:chPref val="0"/>
          <dgm:bulletEnabled val="1"/>
        </dgm:presLayoutVars>
      </dgm:prSet>
      <dgm:spPr/>
      <dgm:t>
        <a:bodyPr/>
        <a:lstStyle/>
        <a:p>
          <a:endParaRPr lang="en-US"/>
        </a:p>
      </dgm:t>
    </dgm:pt>
    <dgm:pt modelId="{D2BBD10B-59E0-4708-B91D-A36A39E86A10}" type="pres">
      <dgm:prSet presAssocID="{082D2832-ECC2-48C2-A1B7-AC5E05A2E658}" presName="parentText3" presStyleLbl="node1" presStyleIdx="2" presStyleCnt="5">
        <dgm:presLayoutVars>
          <dgm:chMax/>
          <dgm:chPref val="3"/>
          <dgm:bulletEnabled val="1"/>
        </dgm:presLayoutVars>
      </dgm:prSet>
      <dgm:spPr/>
      <dgm:t>
        <a:bodyPr/>
        <a:lstStyle/>
        <a:p>
          <a:endParaRPr lang="en-US"/>
        </a:p>
      </dgm:t>
    </dgm:pt>
    <dgm:pt modelId="{68FFA084-0702-4A64-9F11-5A62D6DE1E0E}" type="pres">
      <dgm:prSet presAssocID="{082D2832-ECC2-48C2-A1B7-AC5E05A2E658}" presName="childText3" presStyleLbl="solidAlignAcc1" presStyleIdx="2" presStyleCnt="5">
        <dgm:presLayoutVars>
          <dgm:chMax val="0"/>
          <dgm:chPref val="0"/>
          <dgm:bulletEnabled val="1"/>
        </dgm:presLayoutVars>
      </dgm:prSet>
      <dgm:spPr/>
      <dgm:t>
        <a:bodyPr/>
        <a:lstStyle/>
        <a:p>
          <a:endParaRPr lang="en-US"/>
        </a:p>
      </dgm:t>
    </dgm:pt>
    <dgm:pt modelId="{326CB5DC-56E1-42DB-9389-D37EFB1CBF68}" type="pres">
      <dgm:prSet presAssocID="{E99F1DC2-9C79-45F4-A38F-5A7908114EC0}" presName="parentText4" presStyleLbl="node1" presStyleIdx="3" presStyleCnt="5">
        <dgm:presLayoutVars>
          <dgm:chMax/>
          <dgm:chPref val="3"/>
          <dgm:bulletEnabled val="1"/>
        </dgm:presLayoutVars>
      </dgm:prSet>
      <dgm:spPr/>
      <dgm:t>
        <a:bodyPr/>
        <a:lstStyle/>
        <a:p>
          <a:endParaRPr lang="en-US"/>
        </a:p>
      </dgm:t>
    </dgm:pt>
    <dgm:pt modelId="{5489CEF3-6759-4D8D-B800-0FC2D485FA03}" type="pres">
      <dgm:prSet presAssocID="{E99F1DC2-9C79-45F4-A38F-5A7908114EC0}" presName="childText4" presStyleLbl="solidAlignAcc1" presStyleIdx="3" presStyleCnt="5">
        <dgm:presLayoutVars>
          <dgm:chMax val="0"/>
          <dgm:chPref val="0"/>
          <dgm:bulletEnabled val="1"/>
        </dgm:presLayoutVars>
      </dgm:prSet>
      <dgm:spPr/>
      <dgm:t>
        <a:bodyPr/>
        <a:lstStyle/>
        <a:p>
          <a:endParaRPr lang="en-US"/>
        </a:p>
      </dgm:t>
    </dgm:pt>
    <dgm:pt modelId="{AD6C6E80-8AE1-4BBD-8DBC-4D5F39DE644D}" type="pres">
      <dgm:prSet presAssocID="{81C9AE03-1D16-43E9-BEF8-851E5EF6CE64}" presName="parentText5" presStyleLbl="node1" presStyleIdx="4" presStyleCnt="5">
        <dgm:presLayoutVars>
          <dgm:chMax/>
          <dgm:chPref val="3"/>
          <dgm:bulletEnabled val="1"/>
        </dgm:presLayoutVars>
      </dgm:prSet>
      <dgm:spPr/>
      <dgm:t>
        <a:bodyPr/>
        <a:lstStyle/>
        <a:p>
          <a:endParaRPr lang="en-US"/>
        </a:p>
      </dgm:t>
    </dgm:pt>
    <dgm:pt modelId="{1E47E0EC-0EBD-4204-B663-0B812639374A}" type="pres">
      <dgm:prSet presAssocID="{81C9AE03-1D16-43E9-BEF8-851E5EF6CE64}" presName="childText5" presStyleLbl="solidAlignAcc1" presStyleIdx="4" presStyleCnt="5">
        <dgm:presLayoutVars>
          <dgm:chMax val="0"/>
          <dgm:chPref val="0"/>
          <dgm:bulletEnabled val="1"/>
        </dgm:presLayoutVars>
      </dgm:prSet>
      <dgm:spPr/>
      <dgm:t>
        <a:bodyPr/>
        <a:lstStyle/>
        <a:p>
          <a:endParaRPr lang="en-US"/>
        </a:p>
      </dgm:t>
    </dgm:pt>
  </dgm:ptLst>
  <dgm:cxnLst>
    <dgm:cxn modelId="{21EA9B45-CDFA-488A-9417-6275413FAF2A}" srcId="{082D2832-ECC2-48C2-A1B7-AC5E05A2E658}" destId="{3FFF336A-44B4-49E1-8B0E-90CC50DD2F1C}" srcOrd="0" destOrd="0" parTransId="{FF40E16A-1614-4651-9A2A-FF41898811F6}" sibTransId="{7690661A-3538-4FD2-90D7-DAFD1DA89BF4}"/>
    <dgm:cxn modelId="{62023746-5979-40FC-A854-0B0A779705A7}" type="presOf" srcId="{866895E6-9657-42CD-ADA3-60C2E2D40A41}" destId="{5489CEF3-6759-4D8D-B800-0FC2D485FA03}" srcOrd="0" destOrd="0" presId="urn:microsoft.com/office/officeart/2009/3/layout/IncreasingArrowsProcess"/>
    <dgm:cxn modelId="{BD99D173-D88F-4B2B-B985-9906920B8DBD}" srcId="{036E6CB0-49F7-4644-AA0A-5D109B6CEDB5}" destId="{5BAB2E6A-D07E-4E81-803C-E382B0441DAE}" srcOrd="0" destOrd="0" parTransId="{7BE3AEA8-9CF6-460D-81BB-BED9FABEB5FB}" sibTransId="{08FA009C-EAFF-49FE-BD55-C5FAC01C57DE}"/>
    <dgm:cxn modelId="{C0C8AAB0-B58A-49D1-926C-BBC9DAFB02F6}" srcId="{036E6CB0-49F7-4644-AA0A-5D109B6CEDB5}" destId="{20FD964E-2808-48B1-A1E1-69A8C103098B}" srcOrd="1" destOrd="0" parTransId="{FBD61A79-F431-46EF-99FC-54D8DC5B3E38}" sibTransId="{12D3E0F1-7109-4BA5-B1F4-78ADF5256648}"/>
    <dgm:cxn modelId="{1B06CD33-013D-4C82-BCAE-EB263E94D3A6}" srcId="{5BAB2E6A-D07E-4E81-803C-E382B0441DAE}" destId="{783F2832-2B87-4D8E-85B4-00A2B2A6A8F3}" srcOrd="1" destOrd="0" parTransId="{49D06E64-6883-4E29-B2BC-D156FB41A3E2}" sibTransId="{1C6E9AB7-89B2-4EE4-AF85-881EAB772BAF}"/>
    <dgm:cxn modelId="{F53154DC-22FD-4332-B1FD-1D23614D63B4}" type="presOf" srcId="{036E6CB0-49F7-4644-AA0A-5D109B6CEDB5}" destId="{F2851E96-C354-47ED-9D5D-A31190331903}" srcOrd="0" destOrd="0" presId="urn:microsoft.com/office/officeart/2009/3/layout/IncreasingArrowsProcess"/>
    <dgm:cxn modelId="{16E0064B-8F0E-4FB6-A9D5-843C7F91751A}" type="presOf" srcId="{50C6AC07-1530-40D4-BCB3-A1ED68C95432}" destId="{93780FD8-0247-4AE5-8C3D-618BEB5CB491}" srcOrd="0" destOrd="2" presId="urn:microsoft.com/office/officeart/2009/3/layout/IncreasingArrowsProcess"/>
    <dgm:cxn modelId="{8CDC646C-3461-40DF-BCD1-77EE68F3D2EA}" srcId="{5BAB2E6A-D07E-4E81-803C-E382B0441DAE}" destId="{9A400091-6CDC-4EDC-B4D4-F5A16693CD99}" srcOrd="0" destOrd="0" parTransId="{8D9B5D3A-2D74-4295-B4E1-97B3C39BACFB}" sibTransId="{8A54151F-D5DE-4A07-BEC9-0B09A44EE3F0}"/>
    <dgm:cxn modelId="{34BFD5B0-797C-40D1-85AD-7E60B2D401CD}" srcId="{81C9AE03-1D16-43E9-BEF8-851E5EF6CE64}" destId="{0CA38505-BCDD-48DA-ADAD-1BBA435A57A5}" srcOrd="0" destOrd="0" parTransId="{E024F1B9-275D-45BC-8F7B-D96414C367AE}" sibTransId="{6956FD80-AC11-4AC4-A281-748752B27058}"/>
    <dgm:cxn modelId="{7B3553B1-4EE0-4CF7-ADB6-9F0D4E086CDB}" srcId="{5BAB2E6A-D07E-4E81-803C-E382B0441DAE}" destId="{50C6AC07-1530-40D4-BCB3-A1ED68C95432}" srcOrd="2" destOrd="0" parTransId="{7B0B6F7D-C007-4DAA-8F2C-895ED4EEF157}" sibTransId="{9C93556B-6AA6-4865-A3DE-2A23F5F09A56}"/>
    <dgm:cxn modelId="{39E50B5D-A91C-4365-9E92-4F5D783F4B18}" srcId="{5BAB2E6A-D07E-4E81-803C-E382B0441DAE}" destId="{64C48C10-0294-440B-8E4F-7D697370D9BE}" srcOrd="3" destOrd="0" parTransId="{A8F1BE99-4B95-4F79-B0AC-AD076268D604}" sibTransId="{6DD7C8C7-11EB-46D4-A475-D704EC87D886}"/>
    <dgm:cxn modelId="{ED0F9932-1E3C-46C3-B121-54CE63329425}" type="presOf" srcId="{E99F1DC2-9C79-45F4-A38F-5A7908114EC0}" destId="{326CB5DC-56E1-42DB-9389-D37EFB1CBF68}" srcOrd="0" destOrd="0" presId="urn:microsoft.com/office/officeart/2009/3/layout/IncreasingArrowsProcess"/>
    <dgm:cxn modelId="{0A1FFC59-0A03-43FB-9237-A1DA085A0900}" type="presOf" srcId="{81C9AE03-1D16-43E9-BEF8-851E5EF6CE64}" destId="{AD6C6E80-8AE1-4BBD-8DBC-4D5F39DE644D}" srcOrd="0" destOrd="0" presId="urn:microsoft.com/office/officeart/2009/3/layout/IncreasingArrowsProcess"/>
    <dgm:cxn modelId="{3757CEDB-CD82-4B0F-9B72-9591D418BD0E}" type="presOf" srcId="{20FD964E-2808-48B1-A1E1-69A8C103098B}" destId="{2840A175-5FDC-45C3-B974-B2527C738C64}" srcOrd="0" destOrd="0" presId="urn:microsoft.com/office/officeart/2009/3/layout/IncreasingArrowsProcess"/>
    <dgm:cxn modelId="{2A5AE08B-8164-4B9B-B959-F71848FED5FA}" type="presOf" srcId="{0CA38505-BCDD-48DA-ADAD-1BBA435A57A5}" destId="{1E47E0EC-0EBD-4204-B663-0B812639374A}" srcOrd="0" destOrd="0" presId="urn:microsoft.com/office/officeart/2009/3/layout/IncreasingArrowsProcess"/>
    <dgm:cxn modelId="{5DC39B22-0C98-454B-B934-CDE6CE6425F8}" type="presOf" srcId="{783F2832-2B87-4D8E-85B4-00A2B2A6A8F3}" destId="{93780FD8-0247-4AE5-8C3D-618BEB5CB491}" srcOrd="0" destOrd="1" presId="urn:microsoft.com/office/officeart/2009/3/layout/IncreasingArrowsProcess"/>
    <dgm:cxn modelId="{D154D696-A405-4292-BAA5-7415F7EAE1C8}" type="presOf" srcId="{3FFF336A-44B4-49E1-8B0E-90CC50DD2F1C}" destId="{68FFA084-0702-4A64-9F11-5A62D6DE1E0E}" srcOrd="0" destOrd="0" presId="urn:microsoft.com/office/officeart/2009/3/layout/IncreasingArrowsProcess"/>
    <dgm:cxn modelId="{C82E2BEC-43C2-4157-B2AC-0C934C6B65C5}" type="presOf" srcId="{082D2832-ECC2-48C2-A1B7-AC5E05A2E658}" destId="{D2BBD10B-59E0-4708-B91D-A36A39E86A10}" srcOrd="0" destOrd="0" presId="urn:microsoft.com/office/officeart/2009/3/layout/IncreasingArrowsProcess"/>
    <dgm:cxn modelId="{D57B6A1E-EA4E-4590-9717-F260DF56E272}" srcId="{E99F1DC2-9C79-45F4-A38F-5A7908114EC0}" destId="{866895E6-9657-42CD-ADA3-60C2E2D40A41}" srcOrd="0" destOrd="0" parTransId="{32907352-982B-468A-ABDF-15F37F14F2EF}" sibTransId="{529755DE-2919-4604-B1C8-BF74413E318A}"/>
    <dgm:cxn modelId="{3361EC2D-F28D-4265-A0A1-105FBC3476E2}" type="presOf" srcId="{9A400091-6CDC-4EDC-B4D4-F5A16693CD99}" destId="{93780FD8-0247-4AE5-8C3D-618BEB5CB491}" srcOrd="0" destOrd="0" presId="urn:microsoft.com/office/officeart/2009/3/layout/IncreasingArrowsProcess"/>
    <dgm:cxn modelId="{C8AF84CA-A433-46F9-9B85-67A162D48BF3}" type="presOf" srcId="{5BAB2E6A-D07E-4E81-803C-E382B0441DAE}" destId="{A1EEAA21-D566-459F-A28D-E56D1453E6D8}" srcOrd="0" destOrd="0" presId="urn:microsoft.com/office/officeart/2009/3/layout/IncreasingArrowsProcess"/>
    <dgm:cxn modelId="{B1AFFF33-D297-49B8-B6F8-BD9432FBD6D0}" srcId="{036E6CB0-49F7-4644-AA0A-5D109B6CEDB5}" destId="{81C9AE03-1D16-43E9-BEF8-851E5EF6CE64}" srcOrd="4" destOrd="0" parTransId="{5B694134-23B3-4856-B5DF-A1751EDD00AF}" sibTransId="{504DB605-7DA2-4F9F-8683-B2D9287FDAA9}"/>
    <dgm:cxn modelId="{553CD11E-709A-407D-8350-83748B053E2E}" srcId="{20FD964E-2808-48B1-A1E1-69A8C103098B}" destId="{81890A0D-F15D-40A4-8E45-C6523157929E}" srcOrd="0" destOrd="0" parTransId="{73BFF582-575D-4F9D-AF32-C765352F191A}" sibTransId="{A9DEF945-A1F5-46EE-B49F-5523BB701812}"/>
    <dgm:cxn modelId="{19B065F7-7605-4AF0-BD81-EF9884F9C091}" type="presOf" srcId="{64C48C10-0294-440B-8E4F-7D697370D9BE}" destId="{93780FD8-0247-4AE5-8C3D-618BEB5CB491}" srcOrd="0" destOrd="3" presId="urn:microsoft.com/office/officeart/2009/3/layout/IncreasingArrowsProcess"/>
    <dgm:cxn modelId="{944584DD-917D-493E-9221-D31BDC4E8908}" srcId="{036E6CB0-49F7-4644-AA0A-5D109B6CEDB5}" destId="{E99F1DC2-9C79-45F4-A38F-5A7908114EC0}" srcOrd="3" destOrd="0" parTransId="{65F77B77-A5A3-4FAF-8ADA-991FA5E4CC7B}" sibTransId="{7B4E398D-3E2A-4CD8-BC7B-9A0119E0E56C}"/>
    <dgm:cxn modelId="{03A42AB3-8AF9-4541-8665-E61CB7116EC2}" type="presOf" srcId="{81890A0D-F15D-40A4-8E45-C6523157929E}" destId="{0329C278-56B2-46ED-91AD-3E6599375E0F}" srcOrd="0" destOrd="0" presId="urn:microsoft.com/office/officeart/2009/3/layout/IncreasingArrowsProcess"/>
    <dgm:cxn modelId="{B8B817B2-01CE-4CD0-B555-93D7DDF2BF16}" srcId="{036E6CB0-49F7-4644-AA0A-5D109B6CEDB5}" destId="{082D2832-ECC2-48C2-A1B7-AC5E05A2E658}" srcOrd="2" destOrd="0" parTransId="{8A0CD999-0FBC-4C85-9F04-C14249BE275B}" sibTransId="{04060CF3-49FE-4798-8B8B-8AEDEEEECD91}"/>
    <dgm:cxn modelId="{125F9AFF-55C6-4293-9A2C-F0363083643F}" type="presParOf" srcId="{F2851E96-C354-47ED-9D5D-A31190331903}" destId="{A1EEAA21-D566-459F-A28D-E56D1453E6D8}" srcOrd="0" destOrd="0" presId="urn:microsoft.com/office/officeart/2009/3/layout/IncreasingArrowsProcess"/>
    <dgm:cxn modelId="{C041944B-DFCF-4D0B-BCE4-088F88BA9F74}" type="presParOf" srcId="{F2851E96-C354-47ED-9D5D-A31190331903}" destId="{93780FD8-0247-4AE5-8C3D-618BEB5CB491}" srcOrd="1" destOrd="0" presId="urn:microsoft.com/office/officeart/2009/3/layout/IncreasingArrowsProcess"/>
    <dgm:cxn modelId="{26DEA847-E480-4258-9E6A-3C87A9F962E2}" type="presParOf" srcId="{F2851E96-C354-47ED-9D5D-A31190331903}" destId="{2840A175-5FDC-45C3-B974-B2527C738C64}" srcOrd="2" destOrd="0" presId="urn:microsoft.com/office/officeart/2009/3/layout/IncreasingArrowsProcess"/>
    <dgm:cxn modelId="{9F57D942-FC23-43A2-96FF-247F18A0A54F}" type="presParOf" srcId="{F2851E96-C354-47ED-9D5D-A31190331903}" destId="{0329C278-56B2-46ED-91AD-3E6599375E0F}" srcOrd="3" destOrd="0" presId="urn:microsoft.com/office/officeart/2009/3/layout/IncreasingArrowsProcess"/>
    <dgm:cxn modelId="{27CDC9D8-E3B4-418C-AA39-B0A45E869C8C}" type="presParOf" srcId="{F2851E96-C354-47ED-9D5D-A31190331903}" destId="{D2BBD10B-59E0-4708-B91D-A36A39E86A10}" srcOrd="4" destOrd="0" presId="urn:microsoft.com/office/officeart/2009/3/layout/IncreasingArrowsProcess"/>
    <dgm:cxn modelId="{FBF1FE03-1707-4F29-B81F-AC183E15AC99}" type="presParOf" srcId="{F2851E96-C354-47ED-9D5D-A31190331903}" destId="{68FFA084-0702-4A64-9F11-5A62D6DE1E0E}" srcOrd="5" destOrd="0" presId="urn:microsoft.com/office/officeart/2009/3/layout/IncreasingArrowsProcess"/>
    <dgm:cxn modelId="{C9F823D6-1CC7-4F68-9380-C76C57FE54E3}" type="presParOf" srcId="{F2851E96-C354-47ED-9D5D-A31190331903}" destId="{326CB5DC-56E1-42DB-9389-D37EFB1CBF68}" srcOrd="6" destOrd="0" presId="urn:microsoft.com/office/officeart/2009/3/layout/IncreasingArrowsProcess"/>
    <dgm:cxn modelId="{A5D28706-6709-4311-9771-4FBF87C36E6C}" type="presParOf" srcId="{F2851E96-C354-47ED-9D5D-A31190331903}" destId="{5489CEF3-6759-4D8D-B800-0FC2D485FA03}" srcOrd="7" destOrd="0" presId="urn:microsoft.com/office/officeart/2009/3/layout/IncreasingArrowsProcess"/>
    <dgm:cxn modelId="{7D36C580-7C80-49F9-A431-8D8EAE39947D}" type="presParOf" srcId="{F2851E96-C354-47ED-9D5D-A31190331903}" destId="{AD6C6E80-8AE1-4BBD-8DBC-4D5F39DE644D}" srcOrd="8" destOrd="0" presId="urn:microsoft.com/office/officeart/2009/3/layout/IncreasingArrowsProcess"/>
    <dgm:cxn modelId="{1FCE3CAB-7A5A-4856-8152-4511794142E3}" type="presParOf" srcId="{F2851E96-C354-47ED-9D5D-A31190331903}" destId="{1E47E0EC-0EBD-4204-B663-0B812639374A}"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41C39-86B6-4EF2-BE04-05FD9D67944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2619E4D2-7825-484E-8BD4-D6BB28FEA1F4}">
      <dgm:prSet phldrT="[Text]"/>
      <dgm:spPr/>
      <dgm:t>
        <a:bodyPr/>
        <a:lstStyle/>
        <a:p>
          <a:r>
            <a:rPr lang="en-US" dirty="0" smtClean="0"/>
            <a:t>Right to private and confidential counseling</a:t>
          </a:r>
          <a:endParaRPr lang="en-US" dirty="0"/>
        </a:p>
      </dgm:t>
    </dgm:pt>
    <dgm:pt modelId="{181CD1C2-18B8-4247-B0BB-DBD0FC927DA8}" type="parTrans" cxnId="{315D74F2-2ADE-44E9-976E-739D73781F00}">
      <dgm:prSet/>
      <dgm:spPr/>
      <dgm:t>
        <a:bodyPr/>
        <a:lstStyle/>
        <a:p>
          <a:endParaRPr lang="en-US"/>
        </a:p>
      </dgm:t>
    </dgm:pt>
    <dgm:pt modelId="{2E1A7623-07AF-47AE-956B-3C66F0E02923}" type="sibTrans" cxnId="{315D74F2-2ADE-44E9-976E-739D73781F00}">
      <dgm:prSet/>
      <dgm:spPr/>
      <dgm:t>
        <a:bodyPr/>
        <a:lstStyle/>
        <a:p>
          <a:endParaRPr lang="en-US"/>
        </a:p>
      </dgm:t>
    </dgm:pt>
    <dgm:pt modelId="{1809D543-B036-4AA5-BF41-2F4C538F2E04}">
      <dgm:prSet phldrT="[Text]"/>
      <dgm:spPr/>
      <dgm:t>
        <a:bodyPr/>
        <a:lstStyle/>
        <a:p>
          <a:r>
            <a:rPr lang="en-US" dirty="0" smtClean="0"/>
            <a:t>Can compare risks and benefits of medical procedures</a:t>
          </a:r>
          <a:endParaRPr lang="en-US" dirty="0"/>
        </a:p>
      </dgm:t>
    </dgm:pt>
    <dgm:pt modelId="{4D4FF3F5-16A9-4AB9-8EE8-71C535100BA4}" type="parTrans" cxnId="{167167F1-EBF7-4A3C-85A1-2F9984489321}">
      <dgm:prSet/>
      <dgm:spPr/>
      <dgm:t>
        <a:bodyPr/>
        <a:lstStyle/>
        <a:p>
          <a:endParaRPr lang="en-US"/>
        </a:p>
      </dgm:t>
    </dgm:pt>
    <dgm:pt modelId="{3233D6A2-A3A1-4355-9D90-1A96AB7DB379}" type="sibTrans" cxnId="{167167F1-EBF7-4A3C-85A1-2F9984489321}">
      <dgm:prSet/>
      <dgm:spPr/>
      <dgm:t>
        <a:bodyPr/>
        <a:lstStyle/>
        <a:p>
          <a:endParaRPr lang="en-US"/>
        </a:p>
      </dgm:t>
    </dgm:pt>
    <dgm:pt modelId="{A7F0BBE5-65CB-42D5-8D7E-A26A94852EB1}">
      <dgm:prSet phldrT="[Text]"/>
      <dgm:spPr/>
      <dgm:t>
        <a:bodyPr/>
        <a:lstStyle/>
        <a:p>
          <a:r>
            <a:rPr lang="en-US" dirty="0" smtClean="0"/>
            <a:t>Ability and right to make decisions</a:t>
          </a:r>
          <a:endParaRPr lang="en-US" dirty="0"/>
        </a:p>
      </dgm:t>
    </dgm:pt>
    <dgm:pt modelId="{CE7524F4-316A-4557-B063-42CEF8938754}" type="parTrans" cxnId="{58EB42BF-A82C-4A80-BAA6-C74AB4BA22B4}">
      <dgm:prSet/>
      <dgm:spPr/>
      <dgm:t>
        <a:bodyPr/>
        <a:lstStyle/>
        <a:p>
          <a:endParaRPr lang="en-US"/>
        </a:p>
      </dgm:t>
    </dgm:pt>
    <dgm:pt modelId="{9421EEFF-E0D4-46B1-8FED-5E61EB32598C}" type="sibTrans" cxnId="{58EB42BF-A82C-4A80-BAA6-C74AB4BA22B4}">
      <dgm:prSet/>
      <dgm:spPr/>
      <dgm:t>
        <a:bodyPr/>
        <a:lstStyle/>
        <a:p>
          <a:endParaRPr lang="en-US"/>
        </a:p>
      </dgm:t>
    </dgm:pt>
    <dgm:pt modelId="{0E80D316-C124-4114-8371-EACB80BFF829}" type="pres">
      <dgm:prSet presAssocID="{78A41C39-86B6-4EF2-BE04-05FD9D679449}" presName="Name0" presStyleCnt="0">
        <dgm:presLayoutVars>
          <dgm:dir/>
          <dgm:resizeHandles val="exact"/>
        </dgm:presLayoutVars>
      </dgm:prSet>
      <dgm:spPr/>
      <dgm:t>
        <a:bodyPr/>
        <a:lstStyle/>
        <a:p>
          <a:endParaRPr lang="en-US"/>
        </a:p>
      </dgm:t>
    </dgm:pt>
    <dgm:pt modelId="{DE6CE70A-125D-4DFF-A2AB-E3B77462040A}" type="pres">
      <dgm:prSet presAssocID="{2619E4D2-7825-484E-8BD4-D6BB28FEA1F4}" presName="composite" presStyleCnt="0"/>
      <dgm:spPr/>
    </dgm:pt>
    <dgm:pt modelId="{6F9F2364-F116-4925-AFD5-AD40419DC1E3}" type="pres">
      <dgm:prSet presAssocID="{2619E4D2-7825-484E-8BD4-D6BB28FEA1F4}" presName="rect1" presStyleLbl="trAlignAcc1" presStyleIdx="0" presStyleCnt="3">
        <dgm:presLayoutVars>
          <dgm:bulletEnabled val="1"/>
        </dgm:presLayoutVars>
      </dgm:prSet>
      <dgm:spPr/>
      <dgm:t>
        <a:bodyPr/>
        <a:lstStyle/>
        <a:p>
          <a:endParaRPr lang="en-US"/>
        </a:p>
      </dgm:t>
    </dgm:pt>
    <dgm:pt modelId="{7B1A52ED-134B-448A-962A-8BACE09EF9F5}" type="pres">
      <dgm:prSet presAssocID="{2619E4D2-7825-484E-8BD4-D6BB28FEA1F4}" presName="rect2" presStyleLbl="fgImgPlace1" presStyleIdx="0" presStyleCnt="3"/>
      <dgm:spPr>
        <a:blipFill rotWithShape="1">
          <a:blip xmlns:r="http://schemas.openxmlformats.org/officeDocument/2006/relationships" r:embed="rId1"/>
          <a:stretch>
            <a:fillRect/>
          </a:stretch>
        </a:blipFill>
      </dgm:spPr>
    </dgm:pt>
    <dgm:pt modelId="{945FDDCB-9FE2-40E5-9C92-1E435974AF52}" type="pres">
      <dgm:prSet presAssocID="{2E1A7623-07AF-47AE-956B-3C66F0E02923}" presName="sibTrans" presStyleCnt="0"/>
      <dgm:spPr/>
    </dgm:pt>
    <dgm:pt modelId="{A2B8E923-FB9A-4E90-AAFE-0C2622B3EDA2}" type="pres">
      <dgm:prSet presAssocID="{1809D543-B036-4AA5-BF41-2F4C538F2E04}" presName="composite" presStyleCnt="0"/>
      <dgm:spPr/>
    </dgm:pt>
    <dgm:pt modelId="{7A2FEBC2-849F-4BEC-88A3-7EA4B890C75A}" type="pres">
      <dgm:prSet presAssocID="{1809D543-B036-4AA5-BF41-2F4C538F2E04}" presName="rect1" presStyleLbl="trAlignAcc1" presStyleIdx="1" presStyleCnt="3">
        <dgm:presLayoutVars>
          <dgm:bulletEnabled val="1"/>
        </dgm:presLayoutVars>
      </dgm:prSet>
      <dgm:spPr/>
      <dgm:t>
        <a:bodyPr/>
        <a:lstStyle/>
        <a:p>
          <a:endParaRPr lang="en-US"/>
        </a:p>
      </dgm:t>
    </dgm:pt>
    <dgm:pt modelId="{D8894BEA-20C8-4ECB-B65B-27405C18BCBD}" type="pres">
      <dgm:prSet presAssocID="{1809D543-B036-4AA5-BF41-2F4C538F2E04}" presName="rect2" presStyleLbl="fgImgPlace1" presStyleIdx="1" presStyleCnt="3"/>
      <dgm:spPr>
        <a:blipFill rotWithShape="1">
          <a:blip xmlns:r="http://schemas.openxmlformats.org/officeDocument/2006/relationships" r:embed="rId2"/>
          <a:stretch>
            <a:fillRect/>
          </a:stretch>
        </a:blipFill>
      </dgm:spPr>
    </dgm:pt>
    <dgm:pt modelId="{FED0C196-A2CF-445C-80AE-114242215DD7}" type="pres">
      <dgm:prSet presAssocID="{3233D6A2-A3A1-4355-9D90-1A96AB7DB379}" presName="sibTrans" presStyleCnt="0"/>
      <dgm:spPr/>
    </dgm:pt>
    <dgm:pt modelId="{D9300FD6-59B8-4753-A608-B1D07531C367}" type="pres">
      <dgm:prSet presAssocID="{A7F0BBE5-65CB-42D5-8D7E-A26A94852EB1}" presName="composite" presStyleCnt="0"/>
      <dgm:spPr/>
    </dgm:pt>
    <dgm:pt modelId="{84DAEC61-A242-48DB-B11C-2793BD1CB339}" type="pres">
      <dgm:prSet presAssocID="{A7F0BBE5-65CB-42D5-8D7E-A26A94852EB1}" presName="rect1" presStyleLbl="trAlignAcc1" presStyleIdx="2" presStyleCnt="3">
        <dgm:presLayoutVars>
          <dgm:bulletEnabled val="1"/>
        </dgm:presLayoutVars>
      </dgm:prSet>
      <dgm:spPr/>
      <dgm:t>
        <a:bodyPr/>
        <a:lstStyle/>
        <a:p>
          <a:endParaRPr lang="en-US"/>
        </a:p>
      </dgm:t>
    </dgm:pt>
    <dgm:pt modelId="{2F6B6DCD-91C1-47FB-BFAA-6A56F0423DC9}" type="pres">
      <dgm:prSet presAssocID="{A7F0BBE5-65CB-42D5-8D7E-A26A94852EB1}" presName="rect2" presStyleLbl="fgImgPlace1" presStyleIdx="2" presStyleCnt="3"/>
      <dgm:spPr>
        <a:blipFill rotWithShape="1">
          <a:blip xmlns:r="http://schemas.openxmlformats.org/officeDocument/2006/relationships" r:embed="rId3"/>
          <a:stretch>
            <a:fillRect/>
          </a:stretch>
        </a:blipFill>
      </dgm:spPr>
    </dgm:pt>
  </dgm:ptLst>
  <dgm:cxnLst>
    <dgm:cxn modelId="{167167F1-EBF7-4A3C-85A1-2F9984489321}" srcId="{78A41C39-86B6-4EF2-BE04-05FD9D679449}" destId="{1809D543-B036-4AA5-BF41-2F4C538F2E04}" srcOrd="1" destOrd="0" parTransId="{4D4FF3F5-16A9-4AB9-8EE8-71C535100BA4}" sibTransId="{3233D6A2-A3A1-4355-9D90-1A96AB7DB379}"/>
    <dgm:cxn modelId="{831E2113-528E-410F-8655-AC2BFD1B3FBC}" type="presOf" srcId="{A7F0BBE5-65CB-42D5-8D7E-A26A94852EB1}" destId="{84DAEC61-A242-48DB-B11C-2793BD1CB339}" srcOrd="0" destOrd="0" presId="urn:microsoft.com/office/officeart/2008/layout/PictureStrips"/>
    <dgm:cxn modelId="{AD2E8816-E5C2-4AD8-8C4D-5CD956D2A053}" type="presOf" srcId="{78A41C39-86B6-4EF2-BE04-05FD9D679449}" destId="{0E80D316-C124-4114-8371-EACB80BFF829}" srcOrd="0" destOrd="0" presId="urn:microsoft.com/office/officeart/2008/layout/PictureStrips"/>
    <dgm:cxn modelId="{315D74F2-2ADE-44E9-976E-739D73781F00}" srcId="{78A41C39-86B6-4EF2-BE04-05FD9D679449}" destId="{2619E4D2-7825-484E-8BD4-D6BB28FEA1F4}" srcOrd="0" destOrd="0" parTransId="{181CD1C2-18B8-4247-B0BB-DBD0FC927DA8}" sibTransId="{2E1A7623-07AF-47AE-956B-3C66F0E02923}"/>
    <dgm:cxn modelId="{4B87A7EB-EAB0-4434-97E6-BB058231A1D6}" type="presOf" srcId="{1809D543-B036-4AA5-BF41-2F4C538F2E04}" destId="{7A2FEBC2-849F-4BEC-88A3-7EA4B890C75A}" srcOrd="0" destOrd="0" presId="urn:microsoft.com/office/officeart/2008/layout/PictureStrips"/>
    <dgm:cxn modelId="{58EB42BF-A82C-4A80-BAA6-C74AB4BA22B4}" srcId="{78A41C39-86B6-4EF2-BE04-05FD9D679449}" destId="{A7F0BBE5-65CB-42D5-8D7E-A26A94852EB1}" srcOrd="2" destOrd="0" parTransId="{CE7524F4-316A-4557-B063-42CEF8938754}" sibTransId="{9421EEFF-E0D4-46B1-8FED-5E61EB32598C}"/>
    <dgm:cxn modelId="{EADE6338-6C51-4977-A29E-6A0981BAF84A}" type="presOf" srcId="{2619E4D2-7825-484E-8BD4-D6BB28FEA1F4}" destId="{6F9F2364-F116-4925-AFD5-AD40419DC1E3}" srcOrd="0" destOrd="0" presId="urn:microsoft.com/office/officeart/2008/layout/PictureStrips"/>
    <dgm:cxn modelId="{2DF24602-9F97-4E61-BE6F-90DD1CD1F913}" type="presParOf" srcId="{0E80D316-C124-4114-8371-EACB80BFF829}" destId="{DE6CE70A-125D-4DFF-A2AB-E3B77462040A}" srcOrd="0" destOrd="0" presId="urn:microsoft.com/office/officeart/2008/layout/PictureStrips"/>
    <dgm:cxn modelId="{D09CF66F-3AF3-4ADD-84FD-F9C4E34D64A9}" type="presParOf" srcId="{DE6CE70A-125D-4DFF-A2AB-E3B77462040A}" destId="{6F9F2364-F116-4925-AFD5-AD40419DC1E3}" srcOrd="0" destOrd="0" presId="urn:microsoft.com/office/officeart/2008/layout/PictureStrips"/>
    <dgm:cxn modelId="{A57BFD2E-4ED0-42A7-8F70-F6F21B8A2FF8}" type="presParOf" srcId="{DE6CE70A-125D-4DFF-A2AB-E3B77462040A}" destId="{7B1A52ED-134B-448A-962A-8BACE09EF9F5}" srcOrd="1" destOrd="0" presId="urn:microsoft.com/office/officeart/2008/layout/PictureStrips"/>
    <dgm:cxn modelId="{550A5274-AAE6-44CA-AAC7-7C917174D19F}" type="presParOf" srcId="{0E80D316-C124-4114-8371-EACB80BFF829}" destId="{945FDDCB-9FE2-40E5-9C92-1E435974AF52}" srcOrd="1" destOrd="0" presId="urn:microsoft.com/office/officeart/2008/layout/PictureStrips"/>
    <dgm:cxn modelId="{BC7D4C8B-A7F2-4603-930C-29E7E040B723}" type="presParOf" srcId="{0E80D316-C124-4114-8371-EACB80BFF829}" destId="{A2B8E923-FB9A-4E90-AAFE-0C2622B3EDA2}" srcOrd="2" destOrd="0" presId="urn:microsoft.com/office/officeart/2008/layout/PictureStrips"/>
    <dgm:cxn modelId="{E50D870A-43AD-4671-B401-AC2A255D2002}" type="presParOf" srcId="{A2B8E923-FB9A-4E90-AAFE-0C2622B3EDA2}" destId="{7A2FEBC2-849F-4BEC-88A3-7EA4B890C75A}" srcOrd="0" destOrd="0" presId="urn:microsoft.com/office/officeart/2008/layout/PictureStrips"/>
    <dgm:cxn modelId="{750D2C01-3AED-4A0C-AAA8-B49869F9CC40}" type="presParOf" srcId="{A2B8E923-FB9A-4E90-AAFE-0C2622B3EDA2}" destId="{D8894BEA-20C8-4ECB-B65B-27405C18BCBD}" srcOrd="1" destOrd="0" presId="urn:microsoft.com/office/officeart/2008/layout/PictureStrips"/>
    <dgm:cxn modelId="{52838EC2-A20D-46D6-9D34-89067189AB82}" type="presParOf" srcId="{0E80D316-C124-4114-8371-EACB80BFF829}" destId="{FED0C196-A2CF-445C-80AE-114242215DD7}" srcOrd="3" destOrd="0" presId="urn:microsoft.com/office/officeart/2008/layout/PictureStrips"/>
    <dgm:cxn modelId="{26E37C9A-B99C-4BE0-8420-1CFD90A98C21}" type="presParOf" srcId="{0E80D316-C124-4114-8371-EACB80BFF829}" destId="{D9300FD6-59B8-4753-A608-B1D07531C367}" srcOrd="4" destOrd="0" presId="urn:microsoft.com/office/officeart/2008/layout/PictureStrips"/>
    <dgm:cxn modelId="{CF30A282-1C44-4277-9B71-E3A4FA627C20}" type="presParOf" srcId="{D9300FD6-59B8-4753-A608-B1D07531C367}" destId="{84DAEC61-A242-48DB-B11C-2793BD1CB339}" srcOrd="0" destOrd="0" presId="urn:microsoft.com/office/officeart/2008/layout/PictureStrips"/>
    <dgm:cxn modelId="{4637BF88-BD74-41FA-BBEC-54160D937D24}" type="presParOf" srcId="{D9300FD6-59B8-4753-A608-B1D07531C367}" destId="{2F6B6DCD-91C1-47FB-BFAA-6A56F0423DC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AA1A1-FFE2-443D-8861-2DE9753772E7}"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51DF5705-A136-4B03-930F-DCF589520AC3}">
      <dgm:prSet phldrT="[Text]" custT="1"/>
      <dgm:spPr/>
      <dgm:t>
        <a:bodyPr/>
        <a:lstStyle/>
        <a:p>
          <a:r>
            <a:rPr lang="en-US" sz="2400" b="1" dirty="0" smtClean="0"/>
            <a:t>The procedure</a:t>
          </a:r>
          <a:endParaRPr lang="en-US" sz="2400" b="1" dirty="0"/>
        </a:p>
      </dgm:t>
    </dgm:pt>
    <dgm:pt modelId="{4AE2AAAA-C387-4E65-A203-9935B36F64C4}" type="parTrans" cxnId="{3C02C0D8-193D-4F9E-BA87-F6D2A7F3BF4C}">
      <dgm:prSet/>
      <dgm:spPr/>
      <dgm:t>
        <a:bodyPr/>
        <a:lstStyle/>
        <a:p>
          <a:endParaRPr lang="en-US"/>
        </a:p>
      </dgm:t>
    </dgm:pt>
    <dgm:pt modelId="{011F86CC-2C6A-4319-AF29-3CC65DC48AE7}" type="sibTrans" cxnId="{3C02C0D8-193D-4F9E-BA87-F6D2A7F3BF4C}">
      <dgm:prSet/>
      <dgm:spPr/>
      <dgm:t>
        <a:bodyPr/>
        <a:lstStyle/>
        <a:p>
          <a:endParaRPr lang="en-US"/>
        </a:p>
      </dgm:t>
    </dgm:pt>
    <dgm:pt modelId="{65C2DE92-C75D-434B-9BDE-9AA0B05384CB}">
      <dgm:prSet phldrT="[Text]" custT="1"/>
      <dgm:spPr/>
      <dgm:t>
        <a:bodyPr/>
        <a:lstStyle/>
        <a:p>
          <a:r>
            <a:rPr lang="en-US" sz="2400" dirty="0" smtClean="0"/>
            <a:t>Cervical dilation</a:t>
          </a:r>
        </a:p>
        <a:p>
          <a:r>
            <a:rPr lang="en-US" sz="2400" dirty="0" smtClean="0"/>
            <a:t>Inserting cannula</a:t>
          </a:r>
        </a:p>
        <a:p>
          <a:r>
            <a:rPr lang="en-US" sz="2400" dirty="0" smtClean="0"/>
            <a:t>Suctioning the uterine contents</a:t>
          </a:r>
        </a:p>
        <a:p>
          <a:r>
            <a:rPr lang="en-US" sz="2400" dirty="0" smtClean="0"/>
            <a:t>Usually takes &lt;10 minutes</a:t>
          </a:r>
          <a:endParaRPr lang="en-US" sz="2400" dirty="0"/>
        </a:p>
      </dgm:t>
    </dgm:pt>
    <dgm:pt modelId="{16852BC6-6701-492A-BF02-4176B528C46C}" type="parTrans" cxnId="{46AD2EC0-21E2-4722-94EE-BF415E5101A7}">
      <dgm:prSet/>
      <dgm:spPr/>
      <dgm:t>
        <a:bodyPr/>
        <a:lstStyle/>
        <a:p>
          <a:endParaRPr lang="en-US"/>
        </a:p>
      </dgm:t>
    </dgm:pt>
    <dgm:pt modelId="{3F44046D-3DDE-4CD8-A2FA-F491C2A59B67}" type="sibTrans" cxnId="{46AD2EC0-21E2-4722-94EE-BF415E5101A7}">
      <dgm:prSet/>
      <dgm:spPr/>
      <dgm:t>
        <a:bodyPr/>
        <a:lstStyle/>
        <a:p>
          <a:endParaRPr lang="en-US"/>
        </a:p>
      </dgm:t>
    </dgm:pt>
    <dgm:pt modelId="{92EDFA4C-E0DC-4771-8E8F-426E807D2D39}" type="pres">
      <dgm:prSet presAssocID="{218AA1A1-FFE2-443D-8861-2DE9753772E7}" presName="Name0" presStyleCnt="0">
        <dgm:presLayoutVars>
          <dgm:chMax/>
          <dgm:chPref/>
          <dgm:dir/>
          <dgm:animLvl val="lvl"/>
        </dgm:presLayoutVars>
      </dgm:prSet>
      <dgm:spPr/>
      <dgm:t>
        <a:bodyPr/>
        <a:lstStyle/>
        <a:p>
          <a:endParaRPr lang="en-US"/>
        </a:p>
      </dgm:t>
    </dgm:pt>
    <dgm:pt modelId="{B71E9172-199C-4686-B473-1DDC9021CB0C}" type="pres">
      <dgm:prSet presAssocID="{51DF5705-A136-4B03-930F-DCF589520AC3}" presName="composite" presStyleCnt="0"/>
      <dgm:spPr/>
    </dgm:pt>
    <dgm:pt modelId="{3B5AFF31-6961-418F-907C-C8AB009C9417}" type="pres">
      <dgm:prSet presAssocID="{51DF5705-A136-4B03-930F-DCF589520AC3}" presName="ParentAccentShape" presStyleLbl="trBgShp" presStyleIdx="0" presStyleCnt="2"/>
      <dgm:spPr/>
    </dgm:pt>
    <dgm:pt modelId="{80903651-E76C-4154-87BD-132C4490BC3E}" type="pres">
      <dgm:prSet presAssocID="{51DF5705-A136-4B03-930F-DCF589520AC3}" presName="ParentText" presStyleLbl="revTx" presStyleIdx="0" presStyleCnt="2">
        <dgm:presLayoutVars>
          <dgm:chMax val="1"/>
          <dgm:chPref val="1"/>
          <dgm:bulletEnabled val="1"/>
        </dgm:presLayoutVars>
      </dgm:prSet>
      <dgm:spPr/>
      <dgm:t>
        <a:bodyPr/>
        <a:lstStyle/>
        <a:p>
          <a:endParaRPr lang="en-US"/>
        </a:p>
      </dgm:t>
    </dgm:pt>
    <dgm:pt modelId="{16FC6923-00A3-4BD3-BA68-761DC1E7D0F8}" type="pres">
      <dgm:prSet presAssocID="{51DF5705-A136-4B03-930F-DCF589520AC3}" presName="ChildText" presStyleLbl="revTx" presStyleIdx="1" presStyleCnt="2">
        <dgm:presLayoutVars>
          <dgm:chMax val="0"/>
          <dgm:chPref val="0"/>
        </dgm:presLayoutVars>
      </dgm:prSet>
      <dgm:spPr/>
      <dgm:t>
        <a:bodyPr/>
        <a:lstStyle/>
        <a:p>
          <a:endParaRPr lang="en-US"/>
        </a:p>
      </dgm:t>
    </dgm:pt>
    <dgm:pt modelId="{F818A3F8-F806-481B-9FFB-DA99FB4420E8}" type="pres">
      <dgm:prSet presAssocID="{51DF5705-A136-4B03-930F-DCF589520AC3}" presName="ChildAccentShape" presStyleLbl="trBgShp" presStyleIdx="1" presStyleCnt="2"/>
      <dgm:spPr/>
    </dgm:pt>
    <dgm:pt modelId="{5414843E-A615-4613-A7A1-0A5A05A07012}" type="pres">
      <dgm:prSet presAssocID="{51DF5705-A136-4B03-930F-DCF589520AC3}" presName="Image" presStyleLbl="alignImgPlace1" presStyleIdx="0" presStyleCnt="1"/>
      <dgm:spPr>
        <a:blipFill rotWithShape="1">
          <a:blip xmlns:r="http://schemas.openxmlformats.org/officeDocument/2006/relationships" r:embed="rId1"/>
          <a:stretch>
            <a:fillRect/>
          </a:stretch>
        </a:blipFill>
      </dgm:spPr>
    </dgm:pt>
  </dgm:ptLst>
  <dgm:cxnLst>
    <dgm:cxn modelId="{2BE76701-DE85-4A8A-8482-8D015F618AE5}" type="presOf" srcId="{51DF5705-A136-4B03-930F-DCF589520AC3}" destId="{80903651-E76C-4154-87BD-132C4490BC3E}" srcOrd="0" destOrd="0" presId="urn:microsoft.com/office/officeart/2009/3/layout/SnapshotPictureList"/>
    <dgm:cxn modelId="{46AD2EC0-21E2-4722-94EE-BF415E5101A7}" srcId="{51DF5705-A136-4B03-930F-DCF589520AC3}" destId="{65C2DE92-C75D-434B-9BDE-9AA0B05384CB}" srcOrd="0" destOrd="0" parTransId="{16852BC6-6701-492A-BF02-4176B528C46C}" sibTransId="{3F44046D-3DDE-4CD8-A2FA-F491C2A59B67}"/>
    <dgm:cxn modelId="{3C02C0D8-193D-4F9E-BA87-F6D2A7F3BF4C}" srcId="{218AA1A1-FFE2-443D-8861-2DE9753772E7}" destId="{51DF5705-A136-4B03-930F-DCF589520AC3}" srcOrd="0" destOrd="0" parTransId="{4AE2AAAA-C387-4E65-A203-9935B36F64C4}" sibTransId="{011F86CC-2C6A-4319-AF29-3CC65DC48AE7}"/>
    <dgm:cxn modelId="{680044FC-BA67-46CB-A0DB-B103467DAC7F}" type="presOf" srcId="{218AA1A1-FFE2-443D-8861-2DE9753772E7}" destId="{92EDFA4C-E0DC-4771-8E8F-426E807D2D39}" srcOrd="0" destOrd="0" presId="urn:microsoft.com/office/officeart/2009/3/layout/SnapshotPictureList"/>
    <dgm:cxn modelId="{E151463B-8F3A-4E97-8716-416618C80682}" type="presOf" srcId="{65C2DE92-C75D-434B-9BDE-9AA0B05384CB}" destId="{16FC6923-00A3-4BD3-BA68-761DC1E7D0F8}" srcOrd="0" destOrd="0" presId="urn:microsoft.com/office/officeart/2009/3/layout/SnapshotPictureList"/>
    <dgm:cxn modelId="{5C2607BB-31DB-4C92-ACE3-8B9B68E06A73}" type="presParOf" srcId="{92EDFA4C-E0DC-4771-8E8F-426E807D2D39}" destId="{B71E9172-199C-4686-B473-1DDC9021CB0C}" srcOrd="0" destOrd="0" presId="urn:microsoft.com/office/officeart/2009/3/layout/SnapshotPictureList"/>
    <dgm:cxn modelId="{596A9816-AE31-4A89-B810-DC95E608A964}" type="presParOf" srcId="{B71E9172-199C-4686-B473-1DDC9021CB0C}" destId="{3B5AFF31-6961-418F-907C-C8AB009C9417}" srcOrd="0" destOrd="0" presId="urn:microsoft.com/office/officeart/2009/3/layout/SnapshotPictureList"/>
    <dgm:cxn modelId="{7D76C505-652F-492E-AB73-49326DA1612D}" type="presParOf" srcId="{B71E9172-199C-4686-B473-1DDC9021CB0C}" destId="{80903651-E76C-4154-87BD-132C4490BC3E}" srcOrd="1" destOrd="0" presId="urn:microsoft.com/office/officeart/2009/3/layout/SnapshotPictureList"/>
    <dgm:cxn modelId="{BA4A0F1A-DD97-4B5E-88A2-3A89F503E004}" type="presParOf" srcId="{B71E9172-199C-4686-B473-1DDC9021CB0C}" destId="{16FC6923-00A3-4BD3-BA68-761DC1E7D0F8}" srcOrd="2" destOrd="0" presId="urn:microsoft.com/office/officeart/2009/3/layout/SnapshotPictureList"/>
    <dgm:cxn modelId="{EEA96ED1-F2D9-47E2-8B88-137EB06EB781}" type="presParOf" srcId="{B71E9172-199C-4686-B473-1DDC9021CB0C}" destId="{F818A3F8-F806-481B-9FFB-DA99FB4420E8}" srcOrd="3" destOrd="0" presId="urn:microsoft.com/office/officeart/2009/3/layout/SnapshotPictureList"/>
    <dgm:cxn modelId="{9EDFAA6D-855D-4586-B94F-291112F65432}" type="presParOf" srcId="{B71E9172-199C-4686-B473-1DDC9021CB0C}" destId="{5414843E-A615-4613-A7A1-0A5A05A07012}"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AB7E0A-787D-4326-B4CE-E35990BE5BB0}"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B0F8DD66-6FB1-4A97-B41D-9E468159B3DD}">
      <dgm:prSet phldrT="[Text]" custT="1"/>
      <dgm:spPr/>
      <dgm:t>
        <a:bodyPr/>
        <a:lstStyle/>
        <a:p>
          <a:r>
            <a:rPr lang="en-US" sz="2400" b="1" dirty="0" smtClean="0"/>
            <a:t>The process</a:t>
          </a:r>
          <a:endParaRPr lang="en-US" sz="2400" b="1" dirty="0"/>
        </a:p>
      </dgm:t>
    </dgm:pt>
    <dgm:pt modelId="{F10B06E4-1A2A-4E85-9CAE-6260BEA784E1}" type="parTrans" cxnId="{F286EBF0-6CBA-4873-8922-1B46E5F75E0B}">
      <dgm:prSet/>
      <dgm:spPr/>
      <dgm:t>
        <a:bodyPr/>
        <a:lstStyle/>
        <a:p>
          <a:endParaRPr lang="en-US"/>
        </a:p>
      </dgm:t>
    </dgm:pt>
    <dgm:pt modelId="{EAA76FDF-D14E-4ACB-A6A2-2BF7D6834B5E}" type="sibTrans" cxnId="{F286EBF0-6CBA-4873-8922-1B46E5F75E0B}">
      <dgm:prSet/>
      <dgm:spPr/>
      <dgm:t>
        <a:bodyPr/>
        <a:lstStyle/>
        <a:p>
          <a:endParaRPr lang="en-US"/>
        </a:p>
      </dgm:t>
    </dgm:pt>
    <dgm:pt modelId="{9E9238CF-6DA6-4CD9-8769-874441E1C0FD}">
      <dgm:prSet phldrT="[Text]" custT="1"/>
      <dgm:spPr/>
      <dgm:t>
        <a:bodyPr/>
        <a:lstStyle/>
        <a:p>
          <a:r>
            <a:rPr lang="en-US" sz="2300" dirty="0" smtClean="0"/>
            <a:t>Mifepristone (</a:t>
          </a:r>
          <a:r>
            <a:rPr lang="en-US" sz="2300" smtClean="0"/>
            <a:t>if available) followed </a:t>
          </a:r>
          <a:r>
            <a:rPr lang="en-US" sz="2300" dirty="0" smtClean="0"/>
            <a:t>by misoprostol</a:t>
          </a:r>
        </a:p>
        <a:p>
          <a:r>
            <a:rPr lang="en-US" sz="2300" dirty="0" smtClean="0"/>
            <a:t>Expulsion usually takes place within a few hours to a day</a:t>
          </a:r>
          <a:endParaRPr lang="en-US" sz="2300" dirty="0"/>
        </a:p>
      </dgm:t>
    </dgm:pt>
    <dgm:pt modelId="{53D7D6A8-49F0-44E9-A6F0-7BAA7033FFA4}" type="parTrans" cxnId="{BB93A166-D396-4592-806F-9FB868B2D549}">
      <dgm:prSet/>
      <dgm:spPr/>
      <dgm:t>
        <a:bodyPr/>
        <a:lstStyle/>
        <a:p>
          <a:endParaRPr lang="en-US"/>
        </a:p>
      </dgm:t>
    </dgm:pt>
    <dgm:pt modelId="{987CEAC4-3DF0-4849-85C6-6C738D24D563}" type="sibTrans" cxnId="{BB93A166-D396-4592-806F-9FB868B2D549}">
      <dgm:prSet/>
      <dgm:spPr/>
      <dgm:t>
        <a:bodyPr/>
        <a:lstStyle/>
        <a:p>
          <a:endParaRPr lang="en-US"/>
        </a:p>
      </dgm:t>
    </dgm:pt>
    <dgm:pt modelId="{423172F2-5B5E-4D0A-A48C-162E972F2A50}">
      <dgm:prSet custT="1"/>
      <dgm:spPr/>
      <dgm:t>
        <a:bodyPr/>
        <a:lstStyle/>
        <a:p>
          <a:r>
            <a:rPr lang="en-US" sz="2300" dirty="0" smtClean="0"/>
            <a:t>Some bleeding may continue for weeks</a:t>
          </a:r>
          <a:endParaRPr lang="en-US" sz="2300" dirty="0"/>
        </a:p>
      </dgm:t>
    </dgm:pt>
    <dgm:pt modelId="{1BED4310-593B-4EB6-86C0-E7FED33C8F78}" type="parTrans" cxnId="{FD123DBD-00CF-4F55-ABAC-2D5F33CB0FE5}">
      <dgm:prSet/>
      <dgm:spPr/>
      <dgm:t>
        <a:bodyPr/>
        <a:lstStyle/>
        <a:p>
          <a:endParaRPr lang="en-US"/>
        </a:p>
      </dgm:t>
    </dgm:pt>
    <dgm:pt modelId="{34C0FCF2-C9F9-405E-9C5D-FF51E6EC338A}" type="sibTrans" cxnId="{FD123DBD-00CF-4F55-ABAC-2D5F33CB0FE5}">
      <dgm:prSet/>
      <dgm:spPr/>
      <dgm:t>
        <a:bodyPr/>
        <a:lstStyle/>
        <a:p>
          <a:endParaRPr lang="en-US"/>
        </a:p>
      </dgm:t>
    </dgm:pt>
    <dgm:pt modelId="{811E37BB-CE9F-407F-9030-02720B317F1B}" type="pres">
      <dgm:prSet presAssocID="{35AB7E0A-787D-4326-B4CE-E35990BE5BB0}" presName="Name0" presStyleCnt="0">
        <dgm:presLayoutVars>
          <dgm:chMax/>
          <dgm:chPref/>
          <dgm:dir/>
          <dgm:animLvl val="lvl"/>
        </dgm:presLayoutVars>
      </dgm:prSet>
      <dgm:spPr/>
      <dgm:t>
        <a:bodyPr/>
        <a:lstStyle/>
        <a:p>
          <a:endParaRPr lang="en-US"/>
        </a:p>
      </dgm:t>
    </dgm:pt>
    <dgm:pt modelId="{F3BF9571-907B-4E2E-8708-8C2249EFD33F}" type="pres">
      <dgm:prSet presAssocID="{B0F8DD66-6FB1-4A97-B41D-9E468159B3DD}" presName="composite" presStyleCnt="0"/>
      <dgm:spPr/>
    </dgm:pt>
    <dgm:pt modelId="{EAA903A8-762E-4A67-974A-2E8A7273ECDE}" type="pres">
      <dgm:prSet presAssocID="{B0F8DD66-6FB1-4A97-B41D-9E468159B3DD}" presName="ParentAccentShape" presStyleLbl="trBgShp" presStyleIdx="0" presStyleCnt="2"/>
      <dgm:spPr/>
    </dgm:pt>
    <dgm:pt modelId="{CE7DBF10-8AC1-4ACA-B54B-D9385729CE1A}" type="pres">
      <dgm:prSet presAssocID="{B0F8DD66-6FB1-4A97-B41D-9E468159B3DD}" presName="ParentText" presStyleLbl="revTx" presStyleIdx="0" presStyleCnt="2">
        <dgm:presLayoutVars>
          <dgm:chMax val="1"/>
          <dgm:chPref val="1"/>
          <dgm:bulletEnabled val="1"/>
        </dgm:presLayoutVars>
      </dgm:prSet>
      <dgm:spPr/>
      <dgm:t>
        <a:bodyPr/>
        <a:lstStyle/>
        <a:p>
          <a:endParaRPr lang="en-US"/>
        </a:p>
      </dgm:t>
    </dgm:pt>
    <dgm:pt modelId="{1B867AE7-C052-4C13-824C-CB9099891542}" type="pres">
      <dgm:prSet presAssocID="{B0F8DD66-6FB1-4A97-B41D-9E468159B3DD}" presName="ChildText" presStyleLbl="revTx" presStyleIdx="1" presStyleCnt="2">
        <dgm:presLayoutVars>
          <dgm:chMax val="0"/>
          <dgm:chPref val="0"/>
        </dgm:presLayoutVars>
      </dgm:prSet>
      <dgm:spPr/>
      <dgm:t>
        <a:bodyPr/>
        <a:lstStyle/>
        <a:p>
          <a:endParaRPr lang="en-US"/>
        </a:p>
      </dgm:t>
    </dgm:pt>
    <dgm:pt modelId="{99569649-1BBD-462F-8101-FB971EF49881}" type="pres">
      <dgm:prSet presAssocID="{B0F8DD66-6FB1-4A97-B41D-9E468159B3DD}" presName="ChildAccentShape" presStyleLbl="trBgShp" presStyleIdx="1" presStyleCnt="2"/>
      <dgm:spPr/>
    </dgm:pt>
    <dgm:pt modelId="{BFE421B4-5035-4BE5-B6E5-4B7BB17D002D}" type="pres">
      <dgm:prSet presAssocID="{B0F8DD66-6FB1-4A97-B41D-9E468159B3DD}" presName="Image" presStyleLbl="alignImgPlace1" presStyleIdx="0" presStyleCnt="1" custScaleX="91755"/>
      <dgm:spPr>
        <a:blipFill rotWithShape="1">
          <a:blip xmlns:r="http://schemas.openxmlformats.org/officeDocument/2006/relationships" r:embed="rId1"/>
          <a:stretch>
            <a:fillRect/>
          </a:stretch>
        </a:blipFill>
      </dgm:spPr>
      <dgm:t>
        <a:bodyPr/>
        <a:lstStyle/>
        <a:p>
          <a:endParaRPr lang="en-US"/>
        </a:p>
      </dgm:t>
    </dgm:pt>
  </dgm:ptLst>
  <dgm:cxnLst>
    <dgm:cxn modelId="{FD123DBD-00CF-4F55-ABAC-2D5F33CB0FE5}" srcId="{B0F8DD66-6FB1-4A97-B41D-9E468159B3DD}" destId="{423172F2-5B5E-4D0A-A48C-162E972F2A50}" srcOrd="1" destOrd="0" parTransId="{1BED4310-593B-4EB6-86C0-E7FED33C8F78}" sibTransId="{34C0FCF2-C9F9-405E-9C5D-FF51E6EC338A}"/>
    <dgm:cxn modelId="{F286EBF0-6CBA-4873-8922-1B46E5F75E0B}" srcId="{35AB7E0A-787D-4326-B4CE-E35990BE5BB0}" destId="{B0F8DD66-6FB1-4A97-B41D-9E468159B3DD}" srcOrd="0" destOrd="0" parTransId="{F10B06E4-1A2A-4E85-9CAE-6260BEA784E1}" sibTransId="{EAA76FDF-D14E-4ACB-A6A2-2BF7D6834B5E}"/>
    <dgm:cxn modelId="{67733E32-8F4F-4491-88A6-F50F64D14DC4}" type="presOf" srcId="{423172F2-5B5E-4D0A-A48C-162E972F2A50}" destId="{1B867AE7-C052-4C13-824C-CB9099891542}" srcOrd="0" destOrd="1" presId="urn:microsoft.com/office/officeart/2009/3/layout/SnapshotPictureList"/>
    <dgm:cxn modelId="{BB93A166-D396-4592-806F-9FB868B2D549}" srcId="{B0F8DD66-6FB1-4A97-B41D-9E468159B3DD}" destId="{9E9238CF-6DA6-4CD9-8769-874441E1C0FD}" srcOrd="0" destOrd="0" parTransId="{53D7D6A8-49F0-44E9-A6F0-7BAA7033FFA4}" sibTransId="{987CEAC4-3DF0-4849-85C6-6C738D24D563}"/>
    <dgm:cxn modelId="{CCC85780-B47E-4F57-A784-863138D2759E}" type="presOf" srcId="{35AB7E0A-787D-4326-B4CE-E35990BE5BB0}" destId="{811E37BB-CE9F-407F-9030-02720B317F1B}" srcOrd="0" destOrd="0" presId="urn:microsoft.com/office/officeart/2009/3/layout/SnapshotPictureList"/>
    <dgm:cxn modelId="{D95D2ACF-13E3-477C-AEDF-4A2E1876D065}" type="presOf" srcId="{9E9238CF-6DA6-4CD9-8769-874441E1C0FD}" destId="{1B867AE7-C052-4C13-824C-CB9099891542}" srcOrd="0" destOrd="0" presId="urn:microsoft.com/office/officeart/2009/3/layout/SnapshotPictureList"/>
    <dgm:cxn modelId="{98D0E0D8-5E21-4980-8D14-DC93D540EDEE}" type="presOf" srcId="{B0F8DD66-6FB1-4A97-B41D-9E468159B3DD}" destId="{CE7DBF10-8AC1-4ACA-B54B-D9385729CE1A}" srcOrd="0" destOrd="0" presId="urn:microsoft.com/office/officeart/2009/3/layout/SnapshotPictureList"/>
    <dgm:cxn modelId="{64DECAFC-720E-4EC6-9DD6-72A0F62DF074}" type="presParOf" srcId="{811E37BB-CE9F-407F-9030-02720B317F1B}" destId="{F3BF9571-907B-4E2E-8708-8C2249EFD33F}" srcOrd="0" destOrd="0" presId="urn:microsoft.com/office/officeart/2009/3/layout/SnapshotPictureList"/>
    <dgm:cxn modelId="{6430826C-DD93-428D-9197-A81AA37848BE}" type="presParOf" srcId="{F3BF9571-907B-4E2E-8708-8C2249EFD33F}" destId="{EAA903A8-762E-4A67-974A-2E8A7273ECDE}" srcOrd="0" destOrd="0" presId="urn:microsoft.com/office/officeart/2009/3/layout/SnapshotPictureList"/>
    <dgm:cxn modelId="{C537BF93-4C87-4D1B-8D1C-C16466ECF370}" type="presParOf" srcId="{F3BF9571-907B-4E2E-8708-8C2249EFD33F}" destId="{CE7DBF10-8AC1-4ACA-B54B-D9385729CE1A}" srcOrd="1" destOrd="0" presId="urn:microsoft.com/office/officeart/2009/3/layout/SnapshotPictureList"/>
    <dgm:cxn modelId="{E3D52139-F6CD-45B4-97D3-64F25AA738B9}" type="presParOf" srcId="{F3BF9571-907B-4E2E-8708-8C2249EFD33F}" destId="{1B867AE7-C052-4C13-824C-CB9099891542}" srcOrd="2" destOrd="0" presId="urn:microsoft.com/office/officeart/2009/3/layout/SnapshotPictureList"/>
    <dgm:cxn modelId="{1566F67B-26D2-414B-8F4C-B70135367D97}" type="presParOf" srcId="{F3BF9571-907B-4E2E-8708-8C2249EFD33F}" destId="{99569649-1BBD-462F-8101-FB971EF49881}" srcOrd="3" destOrd="0" presId="urn:microsoft.com/office/officeart/2009/3/layout/SnapshotPictureList"/>
    <dgm:cxn modelId="{3079CD2D-7BA8-4B21-94A3-FC72BC95E6DA}" type="presParOf" srcId="{F3BF9571-907B-4E2E-8708-8C2249EFD33F}" destId="{BFE421B4-5035-4BE5-B6E5-4B7BB17D002D}"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CFBA5F-5CB3-492D-B17B-72AEF9C77226}"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24FE8E6-A1C0-4017-9B47-599A9316523C}">
      <dgm:prSet phldrT="[Text]" custT="1"/>
      <dgm:spPr/>
      <dgm:t>
        <a:bodyPr/>
        <a:lstStyle/>
        <a:p>
          <a:r>
            <a:rPr lang="en-US" sz="2400" b="1" dirty="0" smtClean="0"/>
            <a:t>Overview</a:t>
          </a:r>
          <a:endParaRPr lang="en-US" sz="2400" b="1" dirty="0"/>
        </a:p>
      </dgm:t>
    </dgm:pt>
    <dgm:pt modelId="{45C94DD8-2018-4626-89DC-9819FFF480FE}" type="parTrans" cxnId="{C58E9EFD-CD8C-48B3-B6D0-A15C2CEE46D5}">
      <dgm:prSet/>
      <dgm:spPr/>
      <dgm:t>
        <a:bodyPr/>
        <a:lstStyle/>
        <a:p>
          <a:endParaRPr lang="en-US"/>
        </a:p>
      </dgm:t>
    </dgm:pt>
    <dgm:pt modelId="{CD6F605B-FCBA-4EC3-9798-D342F4F400C3}" type="sibTrans" cxnId="{C58E9EFD-CD8C-48B3-B6D0-A15C2CEE46D5}">
      <dgm:prSet/>
      <dgm:spPr/>
      <dgm:t>
        <a:bodyPr/>
        <a:lstStyle/>
        <a:p>
          <a:endParaRPr lang="en-US"/>
        </a:p>
      </dgm:t>
    </dgm:pt>
    <dgm:pt modelId="{1BB97A8B-515A-4D31-95F9-D3BFED009310}">
      <dgm:prSet phldrT="[Text]" custT="1"/>
      <dgm:spPr/>
      <dgm:t>
        <a:bodyPr/>
        <a:lstStyle/>
        <a:p>
          <a:r>
            <a:rPr lang="en-US" sz="2200" i="1" u="sng" dirty="0" smtClean="0"/>
            <a:t>Uses a combination of vacuum aspiration and forceps</a:t>
          </a:r>
        </a:p>
        <a:p>
          <a:r>
            <a:rPr lang="en-US" sz="2200" dirty="0" smtClean="0"/>
            <a:t>Cervical preparation is required </a:t>
          </a:r>
          <a:endParaRPr lang="en-US" sz="2200" dirty="0"/>
        </a:p>
      </dgm:t>
    </dgm:pt>
    <dgm:pt modelId="{B1914D60-1220-4D23-97BF-61521176C78E}" type="parTrans" cxnId="{9591BDAE-AB55-4414-B407-13D84C8A4E24}">
      <dgm:prSet/>
      <dgm:spPr/>
      <dgm:t>
        <a:bodyPr/>
        <a:lstStyle/>
        <a:p>
          <a:endParaRPr lang="en-US"/>
        </a:p>
      </dgm:t>
    </dgm:pt>
    <dgm:pt modelId="{6BBB95BB-9BD0-4AF4-9DB8-CDD63B2F2D32}" type="sibTrans" cxnId="{9591BDAE-AB55-4414-B407-13D84C8A4E24}">
      <dgm:prSet/>
      <dgm:spPr/>
      <dgm:t>
        <a:bodyPr/>
        <a:lstStyle/>
        <a:p>
          <a:endParaRPr lang="en-US"/>
        </a:p>
      </dgm:t>
    </dgm:pt>
    <dgm:pt modelId="{BBAB9AD2-CC3C-4ED3-B535-820F031DCA25}">
      <dgm:prSet custT="1"/>
      <dgm:spPr/>
      <dgm:t>
        <a:bodyPr/>
        <a:lstStyle/>
        <a:p>
          <a:r>
            <a:rPr lang="en-US" sz="2200" dirty="0" smtClean="0"/>
            <a:t>Providers need additional training and clinical skills</a:t>
          </a:r>
          <a:endParaRPr lang="en-US" sz="2200" dirty="0"/>
        </a:p>
      </dgm:t>
    </dgm:pt>
    <dgm:pt modelId="{79509A44-1814-420E-AE56-5C0F8A476C49}" type="parTrans" cxnId="{925E16AB-D70A-4A7F-B92A-1FC529547408}">
      <dgm:prSet/>
      <dgm:spPr/>
      <dgm:t>
        <a:bodyPr/>
        <a:lstStyle/>
        <a:p>
          <a:endParaRPr lang="en-US"/>
        </a:p>
      </dgm:t>
    </dgm:pt>
    <dgm:pt modelId="{F7AB31FA-F0E5-4037-BB9C-447181604361}" type="sibTrans" cxnId="{925E16AB-D70A-4A7F-B92A-1FC529547408}">
      <dgm:prSet/>
      <dgm:spPr/>
      <dgm:t>
        <a:bodyPr/>
        <a:lstStyle/>
        <a:p>
          <a:endParaRPr lang="en-US"/>
        </a:p>
      </dgm:t>
    </dgm:pt>
    <dgm:pt modelId="{3BD42A92-7CE7-4E4E-B981-0D250F34974D}" type="pres">
      <dgm:prSet presAssocID="{2BCFBA5F-5CB3-492D-B17B-72AEF9C77226}" presName="Name0" presStyleCnt="0">
        <dgm:presLayoutVars>
          <dgm:chMax/>
          <dgm:chPref/>
          <dgm:dir/>
          <dgm:animLvl val="lvl"/>
        </dgm:presLayoutVars>
      </dgm:prSet>
      <dgm:spPr/>
      <dgm:t>
        <a:bodyPr/>
        <a:lstStyle/>
        <a:p>
          <a:endParaRPr lang="en-US"/>
        </a:p>
      </dgm:t>
    </dgm:pt>
    <dgm:pt modelId="{EE713711-BCB6-44D6-809F-C19E46C303C5}" type="pres">
      <dgm:prSet presAssocID="{F24FE8E6-A1C0-4017-9B47-599A9316523C}" presName="composite" presStyleCnt="0"/>
      <dgm:spPr/>
    </dgm:pt>
    <dgm:pt modelId="{B890C474-7F89-42FA-B772-D77C43BBCE6A}" type="pres">
      <dgm:prSet presAssocID="{F24FE8E6-A1C0-4017-9B47-599A9316523C}" presName="ParentAccentShape" presStyleLbl="trBgShp" presStyleIdx="0" presStyleCnt="2"/>
      <dgm:spPr/>
    </dgm:pt>
    <dgm:pt modelId="{A68A8A26-8CF3-40A9-85E9-9449F735EFFE}" type="pres">
      <dgm:prSet presAssocID="{F24FE8E6-A1C0-4017-9B47-599A9316523C}" presName="ParentText" presStyleLbl="revTx" presStyleIdx="0" presStyleCnt="2">
        <dgm:presLayoutVars>
          <dgm:chMax val="1"/>
          <dgm:chPref val="1"/>
          <dgm:bulletEnabled val="1"/>
        </dgm:presLayoutVars>
      </dgm:prSet>
      <dgm:spPr/>
      <dgm:t>
        <a:bodyPr/>
        <a:lstStyle/>
        <a:p>
          <a:endParaRPr lang="en-US"/>
        </a:p>
      </dgm:t>
    </dgm:pt>
    <dgm:pt modelId="{C39023B2-F391-425F-8132-E56F49AEFE36}" type="pres">
      <dgm:prSet presAssocID="{F24FE8E6-A1C0-4017-9B47-599A9316523C}" presName="ChildText" presStyleLbl="revTx" presStyleIdx="1" presStyleCnt="2">
        <dgm:presLayoutVars>
          <dgm:chMax val="0"/>
          <dgm:chPref val="0"/>
        </dgm:presLayoutVars>
      </dgm:prSet>
      <dgm:spPr/>
      <dgm:t>
        <a:bodyPr/>
        <a:lstStyle/>
        <a:p>
          <a:endParaRPr lang="en-US"/>
        </a:p>
      </dgm:t>
    </dgm:pt>
    <dgm:pt modelId="{9C75A45A-25C7-4B75-83BF-B56566240523}" type="pres">
      <dgm:prSet presAssocID="{F24FE8E6-A1C0-4017-9B47-599A9316523C}" presName="ChildAccentShape" presStyleLbl="trBgShp" presStyleIdx="1" presStyleCnt="2"/>
      <dgm:spPr/>
    </dgm:pt>
    <dgm:pt modelId="{9C0AA827-D278-44B9-A51B-057949953FE2}" type="pres">
      <dgm:prSet presAssocID="{F24FE8E6-A1C0-4017-9B47-599A9316523C}" presName="Image" presStyleLbl="alignImgPlace1" presStyleIdx="0" presStyleCnt="1" custScaleX="61788"/>
      <dgm:spPr>
        <a:blipFill rotWithShape="1">
          <a:blip xmlns:r="http://schemas.openxmlformats.org/officeDocument/2006/relationships" r:embed="rId1"/>
          <a:stretch>
            <a:fillRect/>
          </a:stretch>
        </a:blipFill>
      </dgm:spPr>
    </dgm:pt>
  </dgm:ptLst>
  <dgm:cxnLst>
    <dgm:cxn modelId="{FA061608-126B-41E8-89C2-465892799A5F}" type="presOf" srcId="{BBAB9AD2-CC3C-4ED3-B535-820F031DCA25}" destId="{C39023B2-F391-425F-8132-E56F49AEFE36}" srcOrd="0" destOrd="1" presId="urn:microsoft.com/office/officeart/2009/3/layout/SnapshotPictureList"/>
    <dgm:cxn modelId="{9591BDAE-AB55-4414-B407-13D84C8A4E24}" srcId="{F24FE8E6-A1C0-4017-9B47-599A9316523C}" destId="{1BB97A8B-515A-4D31-95F9-D3BFED009310}" srcOrd="0" destOrd="0" parTransId="{B1914D60-1220-4D23-97BF-61521176C78E}" sibTransId="{6BBB95BB-9BD0-4AF4-9DB8-CDD63B2F2D32}"/>
    <dgm:cxn modelId="{44827D8D-4D7E-4F53-89B2-318182DCBAB6}" type="presOf" srcId="{2BCFBA5F-5CB3-492D-B17B-72AEF9C77226}" destId="{3BD42A92-7CE7-4E4E-B981-0D250F34974D}" srcOrd="0" destOrd="0" presId="urn:microsoft.com/office/officeart/2009/3/layout/SnapshotPictureList"/>
    <dgm:cxn modelId="{FCDB59D7-DF10-4A82-BA9B-5588F2243ECF}" type="presOf" srcId="{1BB97A8B-515A-4D31-95F9-D3BFED009310}" destId="{C39023B2-F391-425F-8132-E56F49AEFE36}" srcOrd="0" destOrd="0" presId="urn:microsoft.com/office/officeart/2009/3/layout/SnapshotPictureList"/>
    <dgm:cxn modelId="{C58E9EFD-CD8C-48B3-B6D0-A15C2CEE46D5}" srcId="{2BCFBA5F-5CB3-492D-B17B-72AEF9C77226}" destId="{F24FE8E6-A1C0-4017-9B47-599A9316523C}" srcOrd="0" destOrd="0" parTransId="{45C94DD8-2018-4626-89DC-9819FFF480FE}" sibTransId="{CD6F605B-FCBA-4EC3-9798-D342F4F400C3}"/>
    <dgm:cxn modelId="{C6E1A410-303C-424C-A5AE-02FB8C509DA4}" type="presOf" srcId="{F24FE8E6-A1C0-4017-9B47-599A9316523C}" destId="{A68A8A26-8CF3-40A9-85E9-9449F735EFFE}" srcOrd="0" destOrd="0" presId="urn:microsoft.com/office/officeart/2009/3/layout/SnapshotPictureList"/>
    <dgm:cxn modelId="{925E16AB-D70A-4A7F-B92A-1FC529547408}" srcId="{F24FE8E6-A1C0-4017-9B47-599A9316523C}" destId="{BBAB9AD2-CC3C-4ED3-B535-820F031DCA25}" srcOrd="1" destOrd="0" parTransId="{79509A44-1814-420E-AE56-5C0F8A476C49}" sibTransId="{F7AB31FA-F0E5-4037-BB9C-447181604361}"/>
    <dgm:cxn modelId="{16BFDC07-52FE-4651-B29A-9E15518F7977}" type="presParOf" srcId="{3BD42A92-7CE7-4E4E-B981-0D250F34974D}" destId="{EE713711-BCB6-44D6-809F-C19E46C303C5}" srcOrd="0" destOrd="0" presId="urn:microsoft.com/office/officeart/2009/3/layout/SnapshotPictureList"/>
    <dgm:cxn modelId="{D0BFF7F1-F799-4248-ACC6-9E0CCC52EBCA}" type="presParOf" srcId="{EE713711-BCB6-44D6-809F-C19E46C303C5}" destId="{B890C474-7F89-42FA-B772-D77C43BBCE6A}" srcOrd="0" destOrd="0" presId="urn:microsoft.com/office/officeart/2009/3/layout/SnapshotPictureList"/>
    <dgm:cxn modelId="{989B975D-ACAF-4E53-BCC0-7CD897E8E92B}" type="presParOf" srcId="{EE713711-BCB6-44D6-809F-C19E46C303C5}" destId="{A68A8A26-8CF3-40A9-85E9-9449F735EFFE}" srcOrd="1" destOrd="0" presId="urn:microsoft.com/office/officeart/2009/3/layout/SnapshotPictureList"/>
    <dgm:cxn modelId="{4B985C1D-39AC-4121-A724-B7B873ECEBFA}" type="presParOf" srcId="{EE713711-BCB6-44D6-809F-C19E46C303C5}" destId="{C39023B2-F391-425F-8132-E56F49AEFE36}" srcOrd="2" destOrd="0" presId="urn:microsoft.com/office/officeart/2009/3/layout/SnapshotPictureList"/>
    <dgm:cxn modelId="{11530EA2-5A25-4749-B4B1-E88F007BA42B}" type="presParOf" srcId="{EE713711-BCB6-44D6-809F-C19E46C303C5}" destId="{9C75A45A-25C7-4B75-83BF-B56566240523}" srcOrd="3" destOrd="0" presId="urn:microsoft.com/office/officeart/2009/3/layout/SnapshotPictureList"/>
    <dgm:cxn modelId="{514523F8-0673-4560-B2A7-73EFCE0BA4E5}" type="presParOf" srcId="{EE713711-BCB6-44D6-809F-C19E46C303C5}" destId="{9C0AA827-D278-44B9-A51B-057949953FE2}"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8F5768-9C73-48AD-B73D-7B3DF0AAE584}"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en-US"/>
        </a:p>
      </dgm:t>
    </dgm:pt>
    <dgm:pt modelId="{703377AC-1557-45C6-8ECE-43159A4D432B}">
      <dgm:prSet phldrT="[Text]" custT="1"/>
      <dgm:spPr/>
      <dgm:t>
        <a:bodyPr/>
        <a:lstStyle/>
        <a:p>
          <a:pPr algn="just"/>
          <a:r>
            <a:rPr lang="en-US" sz="2600" dirty="0" smtClean="0"/>
            <a:t>Most women experience some side effects. Providers should inform women of what side effects to expect. </a:t>
          </a:r>
          <a:endParaRPr lang="en-US" sz="2600" dirty="0"/>
        </a:p>
      </dgm:t>
    </dgm:pt>
    <dgm:pt modelId="{F04141D5-2810-4400-AF13-67CA51D7DC71}" type="parTrans" cxnId="{6E1D014D-AC66-4584-B579-660647498951}">
      <dgm:prSet/>
      <dgm:spPr/>
      <dgm:t>
        <a:bodyPr/>
        <a:lstStyle/>
        <a:p>
          <a:endParaRPr lang="en-US"/>
        </a:p>
      </dgm:t>
    </dgm:pt>
    <dgm:pt modelId="{1E7701B8-E4BB-48E7-8282-17FF40D76A56}" type="sibTrans" cxnId="{6E1D014D-AC66-4584-B579-660647498951}">
      <dgm:prSet/>
      <dgm:spPr/>
      <dgm:t>
        <a:bodyPr/>
        <a:lstStyle/>
        <a:p>
          <a:endParaRPr lang="en-US"/>
        </a:p>
      </dgm:t>
    </dgm:pt>
    <dgm:pt modelId="{D2B3C158-2D7E-433B-B9CE-578CDABAE9B6}">
      <dgm:prSet phldrT="[Text]"/>
      <dgm:spPr/>
      <dgm:t>
        <a:bodyPr/>
        <a:lstStyle/>
        <a:p>
          <a:r>
            <a:rPr lang="en-US" b="1" i="1" u="sng" dirty="0" smtClean="0"/>
            <a:t>Instrumented abortion</a:t>
          </a:r>
        </a:p>
        <a:p>
          <a:r>
            <a:rPr lang="en-US" dirty="0" smtClean="0"/>
            <a:t>Uterine cramping</a:t>
          </a:r>
        </a:p>
        <a:p>
          <a:r>
            <a:rPr lang="en-US" dirty="0" smtClean="0"/>
            <a:t>Menstrual-like bleeding</a:t>
          </a:r>
        </a:p>
        <a:p>
          <a:r>
            <a:rPr lang="en-US" dirty="0" smtClean="0"/>
            <a:t>Nausea</a:t>
          </a:r>
        </a:p>
        <a:p>
          <a:r>
            <a:rPr lang="en-US" dirty="0" smtClean="0"/>
            <a:t>Vomiting</a:t>
          </a:r>
          <a:endParaRPr lang="en-US" dirty="0"/>
        </a:p>
      </dgm:t>
    </dgm:pt>
    <dgm:pt modelId="{2F961004-D145-4868-9997-43DEFD78870A}" type="parTrans" cxnId="{9FCF30D1-04B7-4421-AD52-6C59324F9EFB}">
      <dgm:prSet/>
      <dgm:spPr/>
      <dgm:t>
        <a:bodyPr/>
        <a:lstStyle/>
        <a:p>
          <a:endParaRPr lang="en-US"/>
        </a:p>
      </dgm:t>
    </dgm:pt>
    <dgm:pt modelId="{82AB7936-956B-4A65-934C-7EE7F21E4057}" type="sibTrans" cxnId="{9FCF30D1-04B7-4421-AD52-6C59324F9EFB}">
      <dgm:prSet/>
      <dgm:spPr/>
      <dgm:t>
        <a:bodyPr/>
        <a:lstStyle/>
        <a:p>
          <a:endParaRPr lang="en-US"/>
        </a:p>
      </dgm:t>
    </dgm:pt>
    <dgm:pt modelId="{310BEA51-5376-4F07-9EC5-4B25585E218C}">
      <dgm:prSet phldrT="[Text]"/>
      <dgm:spPr/>
      <dgm:t>
        <a:bodyPr/>
        <a:lstStyle/>
        <a:p>
          <a:r>
            <a:rPr lang="en-US" b="1" i="1" u="sng" dirty="0" smtClean="0"/>
            <a:t>Medical abortion</a:t>
          </a:r>
        </a:p>
        <a:p>
          <a:r>
            <a:rPr lang="en-US" dirty="0" smtClean="0"/>
            <a:t>Nausea</a:t>
          </a:r>
        </a:p>
        <a:p>
          <a:r>
            <a:rPr lang="en-US" dirty="0" smtClean="0"/>
            <a:t>Vomiting</a:t>
          </a:r>
        </a:p>
        <a:p>
          <a:r>
            <a:rPr lang="en-US" dirty="0" smtClean="0"/>
            <a:t>Diarrhea</a:t>
          </a:r>
        </a:p>
        <a:p>
          <a:r>
            <a:rPr lang="en-US" dirty="0" smtClean="0"/>
            <a:t>Headache</a:t>
          </a:r>
        </a:p>
        <a:p>
          <a:r>
            <a:rPr lang="en-US" dirty="0" smtClean="0"/>
            <a:t>Dizziness</a:t>
          </a:r>
        </a:p>
        <a:p>
          <a:r>
            <a:rPr lang="en-US" dirty="0" smtClean="0"/>
            <a:t>Fever</a:t>
          </a:r>
          <a:endParaRPr lang="en-US" dirty="0"/>
        </a:p>
      </dgm:t>
    </dgm:pt>
    <dgm:pt modelId="{3DF493BE-F396-4E0E-9332-E3BF766D94A2}" type="parTrans" cxnId="{9A3BD6D6-FCD6-4D5E-917A-7E4059C52E0A}">
      <dgm:prSet/>
      <dgm:spPr/>
      <dgm:t>
        <a:bodyPr/>
        <a:lstStyle/>
        <a:p>
          <a:endParaRPr lang="en-US"/>
        </a:p>
      </dgm:t>
    </dgm:pt>
    <dgm:pt modelId="{6E5CF63F-F300-4DEF-875D-1AD3BAA03C2D}" type="sibTrans" cxnId="{9A3BD6D6-FCD6-4D5E-917A-7E4059C52E0A}">
      <dgm:prSet/>
      <dgm:spPr/>
      <dgm:t>
        <a:bodyPr/>
        <a:lstStyle/>
        <a:p>
          <a:endParaRPr lang="en-US"/>
        </a:p>
      </dgm:t>
    </dgm:pt>
    <dgm:pt modelId="{C8E83C25-8A48-4AE7-924B-A226203E7C94}" type="pres">
      <dgm:prSet presAssocID="{338F5768-9C73-48AD-B73D-7B3DF0AAE584}" presName="Name0" presStyleCnt="0">
        <dgm:presLayoutVars>
          <dgm:chPref val="1"/>
          <dgm:dir/>
          <dgm:animOne val="branch"/>
          <dgm:animLvl val="lvl"/>
          <dgm:resizeHandles/>
        </dgm:presLayoutVars>
      </dgm:prSet>
      <dgm:spPr/>
      <dgm:t>
        <a:bodyPr/>
        <a:lstStyle/>
        <a:p>
          <a:endParaRPr lang="en-US"/>
        </a:p>
      </dgm:t>
    </dgm:pt>
    <dgm:pt modelId="{B8D6FBF5-EC16-423E-A984-9DFD9BF7062B}" type="pres">
      <dgm:prSet presAssocID="{703377AC-1557-45C6-8ECE-43159A4D432B}" presName="vertOne" presStyleCnt="0"/>
      <dgm:spPr/>
    </dgm:pt>
    <dgm:pt modelId="{825B99D5-933F-4692-BC33-D688FBD85FBD}" type="pres">
      <dgm:prSet presAssocID="{703377AC-1557-45C6-8ECE-43159A4D432B}" presName="txOne" presStyleLbl="node0" presStyleIdx="0" presStyleCnt="1" custScaleY="57045">
        <dgm:presLayoutVars>
          <dgm:chPref val="3"/>
        </dgm:presLayoutVars>
      </dgm:prSet>
      <dgm:spPr/>
      <dgm:t>
        <a:bodyPr/>
        <a:lstStyle/>
        <a:p>
          <a:endParaRPr lang="en-US"/>
        </a:p>
      </dgm:t>
    </dgm:pt>
    <dgm:pt modelId="{58CE34C1-96B1-4C4D-A663-44EFE500A69B}" type="pres">
      <dgm:prSet presAssocID="{703377AC-1557-45C6-8ECE-43159A4D432B}" presName="parTransOne" presStyleCnt="0"/>
      <dgm:spPr/>
    </dgm:pt>
    <dgm:pt modelId="{A8FCEE71-8B75-48DA-8372-D91C3784BCD5}" type="pres">
      <dgm:prSet presAssocID="{703377AC-1557-45C6-8ECE-43159A4D432B}" presName="horzOne" presStyleCnt="0"/>
      <dgm:spPr/>
    </dgm:pt>
    <dgm:pt modelId="{B7C55172-104C-4B53-805D-963FC7EDF88C}" type="pres">
      <dgm:prSet presAssocID="{D2B3C158-2D7E-433B-B9CE-578CDABAE9B6}" presName="vertTwo" presStyleCnt="0"/>
      <dgm:spPr/>
    </dgm:pt>
    <dgm:pt modelId="{75267B91-0556-40BD-AEB6-48CA05DBF51E}" type="pres">
      <dgm:prSet presAssocID="{D2B3C158-2D7E-433B-B9CE-578CDABAE9B6}" presName="txTwo" presStyleLbl="node2" presStyleIdx="0" presStyleCnt="2">
        <dgm:presLayoutVars>
          <dgm:chPref val="3"/>
        </dgm:presLayoutVars>
      </dgm:prSet>
      <dgm:spPr/>
      <dgm:t>
        <a:bodyPr/>
        <a:lstStyle/>
        <a:p>
          <a:endParaRPr lang="en-US"/>
        </a:p>
      </dgm:t>
    </dgm:pt>
    <dgm:pt modelId="{8A17BEA2-E3AC-457B-9721-F3C91FA04C08}" type="pres">
      <dgm:prSet presAssocID="{D2B3C158-2D7E-433B-B9CE-578CDABAE9B6}" presName="horzTwo" presStyleCnt="0"/>
      <dgm:spPr/>
    </dgm:pt>
    <dgm:pt modelId="{CF81E9A1-2B29-44E4-AB89-C96379196E92}" type="pres">
      <dgm:prSet presAssocID="{82AB7936-956B-4A65-934C-7EE7F21E4057}" presName="sibSpaceTwo" presStyleCnt="0"/>
      <dgm:spPr/>
    </dgm:pt>
    <dgm:pt modelId="{AC81BAD6-C640-4ABE-A758-999BA94304CE}" type="pres">
      <dgm:prSet presAssocID="{310BEA51-5376-4F07-9EC5-4B25585E218C}" presName="vertTwo" presStyleCnt="0"/>
      <dgm:spPr/>
    </dgm:pt>
    <dgm:pt modelId="{BE5C6184-8539-48F6-83F8-52B1AA6CFB24}" type="pres">
      <dgm:prSet presAssocID="{310BEA51-5376-4F07-9EC5-4B25585E218C}" presName="txTwo" presStyleLbl="node2" presStyleIdx="1" presStyleCnt="2">
        <dgm:presLayoutVars>
          <dgm:chPref val="3"/>
        </dgm:presLayoutVars>
      </dgm:prSet>
      <dgm:spPr/>
      <dgm:t>
        <a:bodyPr/>
        <a:lstStyle/>
        <a:p>
          <a:endParaRPr lang="en-US"/>
        </a:p>
      </dgm:t>
    </dgm:pt>
    <dgm:pt modelId="{AA7DFEB0-CCC7-4E36-9800-8C1E66E79638}" type="pres">
      <dgm:prSet presAssocID="{310BEA51-5376-4F07-9EC5-4B25585E218C}" presName="horzTwo" presStyleCnt="0"/>
      <dgm:spPr/>
    </dgm:pt>
  </dgm:ptLst>
  <dgm:cxnLst>
    <dgm:cxn modelId="{3A9C2E9B-2784-4698-9E34-8EA923618963}" type="presOf" srcId="{D2B3C158-2D7E-433B-B9CE-578CDABAE9B6}" destId="{75267B91-0556-40BD-AEB6-48CA05DBF51E}" srcOrd="0" destOrd="0" presId="urn:microsoft.com/office/officeart/2005/8/layout/hierarchy4"/>
    <dgm:cxn modelId="{9B3FD359-C4BE-4F6B-A594-2CEA3F6C86D3}" type="presOf" srcId="{703377AC-1557-45C6-8ECE-43159A4D432B}" destId="{825B99D5-933F-4692-BC33-D688FBD85FBD}" srcOrd="0" destOrd="0" presId="urn:microsoft.com/office/officeart/2005/8/layout/hierarchy4"/>
    <dgm:cxn modelId="{9FCF30D1-04B7-4421-AD52-6C59324F9EFB}" srcId="{703377AC-1557-45C6-8ECE-43159A4D432B}" destId="{D2B3C158-2D7E-433B-B9CE-578CDABAE9B6}" srcOrd="0" destOrd="0" parTransId="{2F961004-D145-4868-9997-43DEFD78870A}" sibTransId="{82AB7936-956B-4A65-934C-7EE7F21E4057}"/>
    <dgm:cxn modelId="{87C66372-7A26-4F1B-8170-1ADEE6C0063D}" type="presOf" srcId="{338F5768-9C73-48AD-B73D-7B3DF0AAE584}" destId="{C8E83C25-8A48-4AE7-924B-A226203E7C94}" srcOrd="0" destOrd="0" presId="urn:microsoft.com/office/officeart/2005/8/layout/hierarchy4"/>
    <dgm:cxn modelId="{A4676AB7-AA3B-4422-ACB1-272CDAB806DA}" type="presOf" srcId="{310BEA51-5376-4F07-9EC5-4B25585E218C}" destId="{BE5C6184-8539-48F6-83F8-52B1AA6CFB24}" srcOrd="0" destOrd="0" presId="urn:microsoft.com/office/officeart/2005/8/layout/hierarchy4"/>
    <dgm:cxn modelId="{9A3BD6D6-FCD6-4D5E-917A-7E4059C52E0A}" srcId="{703377AC-1557-45C6-8ECE-43159A4D432B}" destId="{310BEA51-5376-4F07-9EC5-4B25585E218C}" srcOrd="1" destOrd="0" parTransId="{3DF493BE-F396-4E0E-9332-E3BF766D94A2}" sibTransId="{6E5CF63F-F300-4DEF-875D-1AD3BAA03C2D}"/>
    <dgm:cxn modelId="{6E1D014D-AC66-4584-B579-660647498951}" srcId="{338F5768-9C73-48AD-B73D-7B3DF0AAE584}" destId="{703377AC-1557-45C6-8ECE-43159A4D432B}" srcOrd="0" destOrd="0" parTransId="{F04141D5-2810-4400-AF13-67CA51D7DC71}" sibTransId="{1E7701B8-E4BB-48E7-8282-17FF40D76A56}"/>
    <dgm:cxn modelId="{FA25281B-B0C0-4A0A-AFFA-4EE985AE33DF}" type="presParOf" srcId="{C8E83C25-8A48-4AE7-924B-A226203E7C94}" destId="{B8D6FBF5-EC16-423E-A984-9DFD9BF7062B}" srcOrd="0" destOrd="0" presId="urn:microsoft.com/office/officeart/2005/8/layout/hierarchy4"/>
    <dgm:cxn modelId="{197AA4CC-2FA1-4D93-86F4-FF8732A6395C}" type="presParOf" srcId="{B8D6FBF5-EC16-423E-A984-9DFD9BF7062B}" destId="{825B99D5-933F-4692-BC33-D688FBD85FBD}" srcOrd="0" destOrd="0" presId="urn:microsoft.com/office/officeart/2005/8/layout/hierarchy4"/>
    <dgm:cxn modelId="{E212E209-F731-4531-BF4F-7B61B6B4B56A}" type="presParOf" srcId="{B8D6FBF5-EC16-423E-A984-9DFD9BF7062B}" destId="{58CE34C1-96B1-4C4D-A663-44EFE500A69B}" srcOrd="1" destOrd="0" presId="urn:microsoft.com/office/officeart/2005/8/layout/hierarchy4"/>
    <dgm:cxn modelId="{3448DF55-860E-4750-A592-1C9D3EDFE21F}" type="presParOf" srcId="{B8D6FBF5-EC16-423E-A984-9DFD9BF7062B}" destId="{A8FCEE71-8B75-48DA-8372-D91C3784BCD5}" srcOrd="2" destOrd="0" presId="urn:microsoft.com/office/officeart/2005/8/layout/hierarchy4"/>
    <dgm:cxn modelId="{13CE765B-2DA4-4246-B3C6-695C06DA18C9}" type="presParOf" srcId="{A8FCEE71-8B75-48DA-8372-D91C3784BCD5}" destId="{B7C55172-104C-4B53-805D-963FC7EDF88C}" srcOrd="0" destOrd="0" presId="urn:microsoft.com/office/officeart/2005/8/layout/hierarchy4"/>
    <dgm:cxn modelId="{6FD5D35B-F6F9-4939-8A94-72D5651AE50E}" type="presParOf" srcId="{B7C55172-104C-4B53-805D-963FC7EDF88C}" destId="{75267B91-0556-40BD-AEB6-48CA05DBF51E}" srcOrd="0" destOrd="0" presId="urn:microsoft.com/office/officeart/2005/8/layout/hierarchy4"/>
    <dgm:cxn modelId="{29C7C5C3-A917-468D-85E9-0E1178D73673}" type="presParOf" srcId="{B7C55172-104C-4B53-805D-963FC7EDF88C}" destId="{8A17BEA2-E3AC-457B-9721-F3C91FA04C08}" srcOrd="1" destOrd="0" presId="urn:microsoft.com/office/officeart/2005/8/layout/hierarchy4"/>
    <dgm:cxn modelId="{1C76A90A-36CF-46E6-90A7-7205E60B7F7C}" type="presParOf" srcId="{A8FCEE71-8B75-48DA-8372-D91C3784BCD5}" destId="{CF81E9A1-2B29-44E4-AB89-C96379196E92}" srcOrd="1" destOrd="0" presId="urn:microsoft.com/office/officeart/2005/8/layout/hierarchy4"/>
    <dgm:cxn modelId="{23F75866-16A8-4294-892E-824F5DE70DEF}" type="presParOf" srcId="{A8FCEE71-8B75-48DA-8372-D91C3784BCD5}" destId="{AC81BAD6-C640-4ABE-A758-999BA94304CE}" srcOrd="2" destOrd="0" presId="urn:microsoft.com/office/officeart/2005/8/layout/hierarchy4"/>
    <dgm:cxn modelId="{A07E8469-242E-4EFF-82F0-F818AE9D9A8A}" type="presParOf" srcId="{AC81BAD6-C640-4ABE-A758-999BA94304CE}" destId="{BE5C6184-8539-48F6-83F8-52B1AA6CFB24}" srcOrd="0" destOrd="0" presId="urn:microsoft.com/office/officeart/2005/8/layout/hierarchy4"/>
    <dgm:cxn modelId="{ECA65BFF-E975-4302-BBA1-B991D0DB569D}" type="presParOf" srcId="{AC81BAD6-C640-4ABE-A758-999BA94304CE}" destId="{AA7DFEB0-CCC7-4E36-9800-8C1E66E7963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AE6FEC-33F1-4F10-86B0-87ABFD8652FE}"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en-US"/>
        </a:p>
      </dgm:t>
    </dgm:pt>
    <dgm:pt modelId="{8281BF1E-8551-4A68-8DFB-614ED7C44378}">
      <dgm:prSet phldrT="[Text]" custT="1"/>
      <dgm:spPr/>
      <dgm:t>
        <a:bodyPr/>
        <a:lstStyle/>
        <a:p>
          <a:pPr algn="just"/>
          <a:r>
            <a:rPr lang="en-US" sz="2600" dirty="0" smtClean="0"/>
            <a:t>Most women experience some discomfort or pain. The provider and woman should agree on a pain management plan before the abortion.</a:t>
          </a:r>
          <a:endParaRPr lang="en-US" sz="2600" dirty="0"/>
        </a:p>
      </dgm:t>
    </dgm:pt>
    <dgm:pt modelId="{4E982E95-663C-4675-80E8-7BE3F66709CF}" type="parTrans" cxnId="{50FD688B-2A33-43D8-BAF2-297FDF12416B}">
      <dgm:prSet/>
      <dgm:spPr/>
      <dgm:t>
        <a:bodyPr/>
        <a:lstStyle/>
        <a:p>
          <a:endParaRPr lang="en-US"/>
        </a:p>
      </dgm:t>
    </dgm:pt>
    <dgm:pt modelId="{E9FDCAC0-0B74-4421-8666-694D3683DDAD}" type="sibTrans" cxnId="{50FD688B-2A33-43D8-BAF2-297FDF12416B}">
      <dgm:prSet/>
      <dgm:spPr/>
      <dgm:t>
        <a:bodyPr/>
        <a:lstStyle/>
        <a:p>
          <a:endParaRPr lang="en-US"/>
        </a:p>
      </dgm:t>
    </dgm:pt>
    <dgm:pt modelId="{FE262124-681A-42CC-850E-D7F0FAB4094B}">
      <dgm:prSet phldrT="[Text]" custT="1"/>
      <dgm:spPr/>
      <dgm:t>
        <a:bodyPr/>
        <a:lstStyle/>
        <a:p>
          <a:r>
            <a:rPr lang="en-US" sz="2000" b="1" i="1" u="sng" dirty="0" smtClean="0"/>
            <a:t>Instrumented abortion</a:t>
          </a:r>
        </a:p>
        <a:p>
          <a:r>
            <a:rPr lang="en-US" sz="2000" dirty="0" smtClean="0"/>
            <a:t>Verbal reassurance and support</a:t>
          </a:r>
        </a:p>
        <a:p>
          <a:r>
            <a:rPr lang="en-US" sz="2000" dirty="0" smtClean="0"/>
            <a:t>Calm environment</a:t>
          </a:r>
        </a:p>
        <a:p>
          <a:r>
            <a:rPr lang="en-US" sz="2000" dirty="0" smtClean="0"/>
            <a:t>Gentle clinical techniques</a:t>
          </a:r>
        </a:p>
        <a:p>
          <a:r>
            <a:rPr lang="en-US" sz="2000" dirty="0" smtClean="0"/>
            <a:t>Oral medications</a:t>
          </a:r>
        </a:p>
        <a:p>
          <a:r>
            <a:rPr lang="en-US" sz="2000" dirty="0" smtClean="0"/>
            <a:t>Local anesthesia</a:t>
          </a:r>
        </a:p>
        <a:p>
          <a:r>
            <a:rPr lang="en-US" sz="2000" dirty="0" smtClean="0"/>
            <a:t>General anesthesia</a:t>
          </a:r>
          <a:endParaRPr lang="en-US" sz="2000" dirty="0"/>
        </a:p>
      </dgm:t>
    </dgm:pt>
    <dgm:pt modelId="{0DCDE5E2-8357-409B-ACF0-9489123C2C18}" type="parTrans" cxnId="{48AFD6B9-3F95-4A94-A28C-B0208395A227}">
      <dgm:prSet/>
      <dgm:spPr/>
      <dgm:t>
        <a:bodyPr/>
        <a:lstStyle/>
        <a:p>
          <a:endParaRPr lang="en-US"/>
        </a:p>
      </dgm:t>
    </dgm:pt>
    <dgm:pt modelId="{B2A2283D-3A3E-45AF-BDE6-429DF6AD4DFE}" type="sibTrans" cxnId="{48AFD6B9-3F95-4A94-A28C-B0208395A227}">
      <dgm:prSet/>
      <dgm:spPr/>
      <dgm:t>
        <a:bodyPr/>
        <a:lstStyle/>
        <a:p>
          <a:endParaRPr lang="en-US"/>
        </a:p>
      </dgm:t>
    </dgm:pt>
    <dgm:pt modelId="{F8FC7E7A-788D-417A-A8B2-CADFA63428A0}">
      <dgm:prSet phldrT="[Text]" custT="1"/>
      <dgm:spPr/>
      <dgm:t>
        <a:bodyPr/>
        <a:lstStyle/>
        <a:p>
          <a:r>
            <a:rPr lang="en-US" sz="2000" b="1" i="1" u="sng" dirty="0" smtClean="0"/>
            <a:t>Medical abortion</a:t>
          </a:r>
        </a:p>
        <a:p>
          <a:r>
            <a:rPr lang="en-US" sz="2000" dirty="0" smtClean="0"/>
            <a:t>Verbal reassurance and support</a:t>
          </a:r>
        </a:p>
        <a:p>
          <a:r>
            <a:rPr lang="en-US" sz="2000" dirty="0" smtClean="0"/>
            <a:t>Calm environment</a:t>
          </a:r>
        </a:p>
        <a:p>
          <a:r>
            <a:rPr lang="en-US" sz="2000" dirty="0" smtClean="0"/>
            <a:t>Heating pad or hot water bottle</a:t>
          </a:r>
        </a:p>
        <a:p>
          <a:r>
            <a:rPr lang="en-US" sz="2000" dirty="0" smtClean="0"/>
            <a:t>Oral medications </a:t>
          </a:r>
          <a:endParaRPr lang="en-US" sz="2000" dirty="0"/>
        </a:p>
      </dgm:t>
    </dgm:pt>
    <dgm:pt modelId="{BE42CBAB-FBEE-46AF-A7B4-2B92775D7DE9}" type="parTrans" cxnId="{C56C3B8D-43E2-4E04-81EF-8CB9DFE35A10}">
      <dgm:prSet/>
      <dgm:spPr/>
      <dgm:t>
        <a:bodyPr/>
        <a:lstStyle/>
        <a:p>
          <a:endParaRPr lang="en-US"/>
        </a:p>
      </dgm:t>
    </dgm:pt>
    <dgm:pt modelId="{789E25AC-AA8D-4E7B-8A80-E547EE5B1A09}" type="sibTrans" cxnId="{C56C3B8D-43E2-4E04-81EF-8CB9DFE35A10}">
      <dgm:prSet/>
      <dgm:spPr/>
      <dgm:t>
        <a:bodyPr/>
        <a:lstStyle/>
        <a:p>
          <a:endParaRPr lang="en-US"/>
        </a:p>
      </dgm:t>
    </dgm:pt>
    <dgm:pt modelId="{30156577-D0EE-4BF2-8F8A-B7792681805A}" type="pres">
      <dgm:prSet presAssocID="{03AE6FEC-33F1-4F10-86B0-87ABFD8652FE}" presName="Name0" presStyleCnt="0">
        <dgm:presLayoutVars>
          <dgm:chPref val="1"/>
          <dgm:dir/>
          <dgm:animOne val="branch"/>
          <dgm:animLvl val="lvl"/>
          <dgm:resizeHandles/>
        </dgm:presLayoutVars>
      </dgm:prSet>
      <dgm:spPr/>
      <dgm:t>
        <a:bodyPr/>
        <a:lstStyle/>
        <a:p>
          <a:endParaRPr lang="en-US"/>
        </a:p>
      </dgm:t>
    </dgm:pt>
    <dgm:pt modelId="{C89324D9-EB47-4BA7-8841-4061165084FE}" type="pres">
      <dgm:prSet presAssocID="{8281BF1E-8551-4A68-8DFB-614ED7C44378}" presName="vertOne" presStyleCnt="0"/>
      <dgm:spPr/>
    </dgm:pt>
    <dgm:pt modelId="{C439248A-9208-40F2-BFFB-C3D5D9974CC2}" type="pres">
      <dgm:prSet presAssocID="{8281BF1E-8551-4A68-8DFB-614ED7C44378}" presName="txOne" presStyleLbl="node0" presStyleIdx="0" presStyleCnt="1" custScaleY="47696">
        <dgm:presLayoutVars>
          <dgm:chPref val="3"/>
        </dgm:presLayoutVars>
      </dgm:prSet>
      <dgm:spPr/>
      <dgm:t>
        <a:bodyPr/>
        <a:lstStyle/>
        <a:p>
          <a:endParaRPr lang="en-US"/>
        </a:p>
      </dgm:t>
    </dgm:pt>
    <dgm:pt modelId="{332EDB99-549D-4140-8A2D-358584881F9C}" type="pres">
      <dgm:prSet presAssocID="{8281BF1E-8551-4A68-8DFB-614ED7C44378}" presName="parTransOne" presStyleCnt="0"/>
      <dgm:spPr/>
    </dgm:pt>
    <dgm:pt modelId="{962C0CAA-A47A-409B-BF50-A75DC90F3456}" type="pres">
      <dgm:prSet presAssocID="{8281BF1E-8551-4A68-8DFB-614ED7C44378}" presName="horzOne" presStyleCnt="0"/>
      <dgm:spPr/>
    </dgm:pt>
    <dgm:pt modelId="{DB5FC85C-3169-46B4-A50C-A097CA44D241}" type="pres">
      <dgm:prSet presAssocID="{FE262124-681A-42CC-850E-D7F0FAB4094B}" presName="vertTwo" presStyleCnt="0"/>
      <dgm:spPr/>
    </dgm:pt>
    <dgm:pt modelId="{52E8F946-8103-4987-AA8C-1DFDE95A8340}" type="pres">
      <dgm:prSet presAssocID="{FE262124-681A-42CC-850E-D7F0FAB4094B}" presName="txTwo" presStyleLbl="node2" presStyleIdx="0" presStyleCnt="2">
        <dgm:presLayoutVars>
          <dgm:chPref val="3"/>
        </dgm:presLayoutVars>
      </dgm:prSet>
      <dgm:spPr/>
      <dgm:t>
        <a:bodyPr/>
        <a:lstStyle/>
        <a:p>
          <a:endParaRPr lang="en-US"/>
        </a:p>
      </dgm:t>
    </dgm:pt>
    <dgm:pt modelId="{8072ACD6-0E84-41C5-BDC2-3842FAB878B0}" type="pres">
      <dgm:prSet presAssocID="{FE262124-681A-42CC-850E-D7F0FAB4094B}" presName="horzTwo" presStyleCnt="0"/>
      <dgm:spPr/>
    </dgm:pt>
    <dgm:pt modelId="{5FB01470-AF32-4120-8AED-819366EB273A}" type="pres">
      <dgm:prSet presAssocID="{B2A2283D-3A3E-45AF-BDE6-429DF6AD4DFE}" presName="sibSpaceTwo" presStyleCnt="0"/>
      <dgm:spPr/>
    </dgm:pt>
    <dgm:pt modelId="{71CF791D-470F-49A2-BC3B-5051F9E156D4}" type="pres">
      <dgm:prSet presAssocID="{F8FC7E7A-788D-417A-A8B2-CADFA63428A0}" presName="vertTwo" presStyleCnt="0"/>
      <dgm:spPr/>
    </dgm:pt>
    <dgm:pt modelId="{CD198ACF-B570-4B3B-8F7D-00D2ECB49D1A}" type="pres">
      <dgm:prSet presAssocID="{F8FC7E7A-788D-417A-A8B2-CADFA63428A0}" presName="txTwo" presStyleLbl="node2" presStyleIdx="1" presStyleCnt="2">
        <dgm:presLayoutVars>
          <dgm:chPref val="3"/>
        </dgm:presLayoutVars>
      </dgm:prSet>
      <dgm:spPr/>
      <dgm:t>
        <a:bodyPr/>
        <a:lstStyle/>
        <a:p>
          <a:endParaRPr lang="en-US"/>
        </a:p>
      </dgm:t>
    </dgm:pt>
    <dgm:pt modelId="{F0130FF0-6204-4080-8750-C964D6B7C523}" type="pres">
      <dgm:prSet presAssocID="{F8FC7E7A-788D-417A-A8B2-CADFA63428A0}" presName="horzTwo" presStyleCnt="0"/>
      <dgm:spPr/>
    </dgm:pt>
  </dgm:ptLst>
  <dgm:cxnLst>
    <dgm:cxn modelId="{50FD688B-2A33-43D8-BAF2-297FDF12416B}" srcId="{03AE6FEC-33F1-4F10-86B0-87ABFD8652FE}" destId="{8281BF1E-8551-4A68-8DFB-614ED7C44378}" srcOrd="0" destOrd="0" parTransId="{4E982E95-663C-4675-80E8-7BE3F66709CF}" sibTransId="{E9FDCAC0-0B74-4421-8666-694D3683DDAD}"/>
    <dgm:cxn modelId="{BFE0669C-4CBA-4C6B-B867-75AA94B961AF}" type="presOf" srcId="{8281BF1E-8551-4A68-8DFB-614ED7C44378}" destId="{C439248A-9208-40F2-BFFB-C3D5D9974CC2}" srcOrd="0" destOrd="0" presId="urn:microsoft.com/office/officeart/2005/8/layout/hierarchy4"/>
    <dgm:cxn modelId="{48AFD6B9-3F95-4A94-A28C-B0208395A227}" srcId="{8281BF1E-8551-4A68-8DFB-614ED7C44378}" destId="{FE262124-681A-42CC-850E-D7F0FAB4094B}" srcOrd="0" destOrd="0" parTransId="{0DCDE5E2-8357-409B-ACF0-9489123C2C18}" sibTransId="{B2A2283D-3A3E-45AF-BDE6-429DF6AD4DFE}"/>
    <dgm:cxn modelId="{859B513C-8579-40B4-8091-4580F25C338F}" type="presOf" srcId="{03AE6FEC-33F1-4F10-86B0-87ABFD8652FE}" destId="{30156577-D0EE-4BF2-8F8A-B7792681805A}" srcOrd="0" destOrd="0" presId="urn:microsoft.com/office/officeart/2005/8/layout/hierarchy4"/>
    <dgm:cxn modelId="{DECFEA3B-096C-479F-8584-4B00BE06D680}" type="presOf" srcId="{F8FC7E7A-788D-417A-A8B2-CADFA63428A0}" destId="{CD198ACF-B570-4B3B-8F7D-00D2ECB49D1A}" srcOrd="0" destOrd="0" presId="urn:microsoft.com/office/officeart/2005/8/layout/hierarchy4"/>
    <dgm:cxn modelId="{D36E7BE2-0858-4805-A824-C5115FAB6C33}" type="presOf" srcId="{FE262124-681A-42CC-850E-D7F0FAB4094B}" destId="{52E8F946-8103-4987-AA8C-1DFDE95A8340}" srcOrd="0" destOrd="0" presId="urn:microsoft.com/office/officeart/2005/8/layout/hierarchy4"/>
    <dgm:cxn modelId="{C56C3B8D-43E2-4E04-81EF-8CB9DFE35A10}" srcId="{8281BF1E-8551-4A68-8DFB-614ED7C44378}" destId="{F8FC7E7A-788D-417A-A8B2-CADFA63428A0}" srcOrd="1" destOrd="0" parTransId="{BE42CBAB-FBEE-46AF-A7B4-2B92775D7DE9}" sibTransId="{789E25AC-AA8D-4E7B-8A80-E547EE5B1A09}"/>
    <dgm:cxn modelId="{803ACFB6-B188-4974-958B-286038A067DC}" type="presParOf" srcId="{30156577-D0EE-4BF2-8F8A-B7792681805A}" destId="{C89324D9-EB47-4BA7-8841-4061165084FE}" srcOrd="0" destOrd="0" presId="urn:microsoft.com/office/officeart/2005/8/layout/hierarchy4"/>
    <dgm:cxn modelId="{46EFFAA1-4507-4EEA-AC95-9CDE282D8218}" type="presParOf" srcId="{C89324D9-EB47-4BA7-8841-4061165084FE}" destId="{C439248A-9208-40F2-BFFB-C3D5D9974CC2}" srcOrd="0" destOrd="0" presId="urn:microsoft.com/office/officeart/2005/8/layout/hierarchy4"/>
    <dgm:cxn modelId="{36CC96D1-083F-42A4-A859-A50191E12ED6}" type="presParOf" srcId="{C89324D9-EB47-4BA7-8841-4061165084FE}" destId="{332EDB99-549D-4140-8A2D-358584881F9C}" srcOrd="1" destOrd="0" presId="urn:microsoft.com/office/officeart/2005/8/layout/hierarchy4"/>
    <dgm:cxn modelId="{E6805A20-1BD0-44B4-A9DA-075AC7FA8ED4}" type="presParOf" srcId="{C89324D9-EB47-4BA7-8841-4061165084FE}" destId="{962C0CAA-A47A-409B-BF50-A75DC90F3456}" srcOrd="2" destOrd="0" presId="urn:microsoft.com/office/officeart/2005/8/layout/hierarchy4"/>
    <dgm:cxn modelId="{2236ABD5-7FFD-4967-877F-4FBB2E582B28}" type="presParOf" srcId="{962C0CAA-A47A-409B-BF50-A75DC90F3456}" destId="{DB5FC85C-3169-46B4-A50C-A097CA44D241}" srcOrd="0" destOrd="0" presId="urn:microsoft.com/office/officeart/2005/8/layout/hierarchy4"/>
    <dgm:cxn modelId="{48AE06BF-BE03-4682-BB38-BBC83503FE92}" type="presParOf" srcId="{DB5FC85C-3169-46B4-A50C-A097CA44D241}" destId="{52E8F946-8103-4987-AA8C-1DFDE95A8340}" srcOrd="0" destOrd="0" presId="urn:microsoft.com/office/officeart/2005/8/layout/hierarchy4"/>
    <dgm:cxn modelId="{9EDFCD38-9CB6-4FFD-8522-9706F3F8BA50}" type="presParOf" srcId="{DB5FC85C-3169-46B4-A50C-A097CA44D241}" destId="{8072ACD6-0E84-41C5-BDC2-3842FAB878B0}" srcOrd="1" destOrd="0" presId="urn:microsoft.com/office/officeart/2005/8/layout/hierarchy4"/>
    <dgm:cxn modelId="{17AD046C-D809-41A8-A575-E8BAFDA5B771}" type="presParOf" srcId="{962C0CAA-A47A-409B-BF50-A75DC90F3456}" destId="{5FB01470-AF32-4120-8AED-819366EB273A}" srcOrd="1" destOrd="0" presId="urn:microsoft.com/office/officeart/2005/8/layout/hierarchy4"/>
    <dgm:cxn modelId="{3C3EF884-E618-4988-BD8C-AA3EDC3C1335}" type="presParOf" srcId="{962C0CAA-A47A-409B-BF50-A75DC90F3456}" destId="{71CF791D-470F-49A2-BC3B-5051F9E156D4}" srcOrd="2" destOrd="0" presId="urn:microsoft.com/office/officeart/2005/8/layout/hierarchy4"/>
    <dgm:cxn modelId="{2B8A82AC-4E3E-4F62-A37B-D5262FA3C7A9}" type="presParOf" srcId="{71CF791D-470F-49A2-BC3B-5051F9E156D4}" destId="{CD198ACF-B570-4B3B-8F7D-00D2ECB49D1A}" srcOrd="0" destOrd="0" presId="urn:microsoft.com/office/officeart/2005/8/layout/hierarchy4"/>
    <dgm:cxn modelId="{7571150C-266B-49C1-A1EA-F45D08D52766}" type="presParOf" srcId="{71CF791D-470F-49A2-BC3B-5051F9E156D4}" destId="{F0130FF0-6204-4080-8750-C964D6B7C52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BD10BE-BDDC-4BDD-855C-2F417C10D76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BEFE04C7-CA62-499E-AA97-A9FFB5B4CCFF}">
      <dgm:prSet phldrT="[Text]" custT="1"/>
      <dgm:spPr/>
      <dgm:t>
        <a:bodyPr/>
        <a:lstStyle/>
        <a:p>
          <a:r>
            <a:rPr lang="en-US" sz="2400" b="1" dirty="0" smtClean="0"/>
            <a:t>Overview</a:t>
          </a:r>
          <a:endParaRPr lang="en-US" sz="2400" b="1" dirty="0"/>
        </a:p>
      </dgm:t>
    </dgm:pt>
    <dgm:pt modelId="{DBDD5AA7-D215-4229-982C-98F8D3C41DD9}" type="parTrans" cxnId="{8894A138-66F5-4A30-9869-2933EB0CDAA2}">
      <dgm:prSet/>
      <dgm:spPr/>
      <dgm:t>
        <a:bodyPr/>
        <a:lstStyle/>
        <a:p>
          <a:endParaRPr lang="en-US"/>
        </a:p>
      </dgm:t>
    </dgm:pt>
    <dgm:pt modelId="{FAAE98DD-65DB-48F5-852E-53C214561ADF}" type="sibTrans" cxnId="{8894A138-66F5-4A30-9869-2933EB0CDAA2}">
      <dgm:prSet/>
      <dgm:spPr/>
      <dgm:t>
        <a:bodyPr/>
        <a:lstStyle/>
        <a:p>
          <a:endParaRPr lang="en-US"/>
        </a:p>
      </dgm:t>
    </dgm:pt>
    <dgm:pt modelId="{66514676-F6E6-4735-8EF8-6CD247F086E7}">
      <dgm:prSet phldrT="[Text]" custT="1"/>
      <dgm:spPr/>
      <dgm:t>
        <a:bodyPr/>
        <a:lstStyle/>
        <a:p>
          <a:r>
            <a:rPr lang="en-US" sz="2200" dirty="0" smtClean="0"/>
            <a:t>Treatment of incomplete and unsafe abortion and related complications</a:t>
          </a:r>
          <a:endParaRPr lang="en-US" sz="2200" dirty="0"/>
        </a:p>
      </dgm:t>
    </dgm:pt>
    <dgm:pt modelId="{FA082077-16B7-467A-AD44-D8544BA0E716}" type="parTrans" cxnId="{9873EAB6-3B5D-4E66-AC9A-0B12EE46E307}">
      <dgm:prSet/>
      <dgm:spPr/>
      <dgm:t>
        <a:bodyPr/>
        <a:lstStyle/>
        <a:p>
          <a:endParaRPr lang="en-US"/>
        </a:p>
      </dgm:t>
    </dgm:pt>
    <dgm:pt modelId="{4CFB3366-75A6-450B-AB47-9BC4AA096160}" type="sibTrans" cxnId="{9873EAB6-3B5D-4E66-AC9A-0B12EE46E307}">
      <dgm:prSet/>
      <dgm:spPr/>
      <dgm:t>
        <a:bodyPr/>
        <a:lstStyle/>
        <a:p>
          <a:endParaRPr lang="en-US"/>
        </a:p>
      </dgm:t>
    </dgm:pt>
    <dgm:pt modelId="{841DC3EF-6CEC-4196-BBCD-0A0548D34D49}">
      <dgm:prSet custT="1"/>
      <dgm:spPr/>
      <dgm:t>
        <a:bodyPr/>
        <a:lstStyle/>
        <a:p>
          <a:r>
            <a:rPr lang="en-US" sz="2200" dirty="0" smtClean="0"/>
            <a:t>A complete clinical assessment may be deferred until the woman is stabilized </a:t>
          </a:r>
        </a:p>
      </dgm:t>
    </dgm:pt>
    <dgm:pt modelId="{5C1A42E2-67C6-4784-B391-1B69F2EE13C8}" type="parTrans" cxnId="{86A5C868-541D-4B04-9A88-3E14A9B8C666}">
      <dgm:prSet/>
      <dgm:spPr/>
      <dgm:t>
        <a:bodyPr/>
        <a:lstStyle/>
        <a:p>
          <a:endParaRPr lang="en-US"/>
        </a:p>
      </dgm:t>
    </dgm:pt>
    <dgm:pt modelId="{0B93693A-5EFC-43BF-81E5-C8DC3712C023}" type="sibTrans" cxnId="{86A5C868-541D-4B04-9A88-3E14A9B8C666}">
      <dgm:prSet/>
      <dgm:spPr/>
      <dgm:t>
        <a:bodyPr/>
        <a:lstStyle/>
        <a:p>
          <a:endParaRPr lang="en-US"/>
        </a:p>
      </dgm:t>
    </dgm:pt>
    <dgm:pt modelId="{736A3B9E-7A9A-4CC8-A232-B92CEFF4698F}" type="pres">
      <dgm:prSet presAssocID="{F3BD10BE-BDDC-4BDD-855C-2F417C10D76A}" presName="Name0" presStyleCnt="0">
        <dgm:presLayoutVars>
          <dgm:chMax/>
          <dgm:chPref/>
          <dgm:dir/>
          <dgm:animLvl val="lvl"/>
        </dgm:presLayoutVars>
      </dgm:prSet>
      <dgm:spPr/>
      <dgm:t>
        <a:bodyPr/>
        <a:lstStyle/>
        <a:p>
          <a:endParaRPr lang="en-US"/>
        </a:p>
      </dgm:t>
    </dgm:pt>
    <dgm:pt modelId="{0648ADCE-2A11-43DB-8F95-52394D01492F}" type="pres">
      <dgm:prSet presAssocID="{BEFE04C7-CA62-499E-AA97-A9FFB5B4CCFF}" presName="composite" presStyleCnt="0"/>
      <dgm:spPr/>
    </dgm:pt>
    <dgm:pt modelId="{3A614BE4-5E08-4A0F-BD13-3403D9BDB9EF}" type="pres">
      <dgm:prSet presAssocID="{BEFE04C7-CA62-499E-AA97-A9FFB5B4CCFF}" presName="ParentAccentShape" presStyleLbl="trBgShp" presStyleIdx="0" presStyleCnt="2"/>
      <dgm:spPr/>
    </dgm:pt>
    <dgm:pt modelId="{195A5FBE-6C4D-4D08-951A-3130EBDC7BF2}" type="pres">
      <dgm:prSet presAssocID="{BEFE04C7-CA62-499E-AA97-A9FFB5B4CCFF}" presName="ParentText" presStyleLbl="revTx" presStyleIdx="0" presStyleCnt="2">
        <dgm:presLayoutVars>
          <dgm:chMax val="1"/>
          <dgm:chPref val="1"/>
          <dgm:bulletEnabled val="1"/>
        </dgm:presLayoutVars>
      </dgm:prSet>
      <dgm:spPr/>
      <dgm:t>
        <a:bodyPr/>
        <a:lstStyle/>
        <a:p>
          <a:endParaRPr lang="en-US"/>
        </a:p>
      </dgm:t>
    </dgm:pt>
    <dgm:pt modelId="{A66DFD82-9B95-42FD-9B37-4AF5AB60E745}" type="pres">
      <dgm:prSet presAssocID="{BEFE04C7-CA62-499E-AA97-A9FFB5B4CCFF}" presName="ChildText" presStyleLbl="revTx" presStyleIdx="1" presStyleCnt="2">
        <dgm:presLayoutVars>
          <dgm:chMax val="0"/>
          <dgm:chPref val="0"/>
        </dgm:presLayoutVars>
      </dgm:prSet>
      <dgm:spPr/>
      <dgm:t>
        <a:bodyPr/>
        <a:lstStyle/>
        <a:p>
          <a:endParaRPr lang="en-US"/>
        </a:p>
      </dgm:t>
    </dgm:pt>
    <dgm:pt modelId="{99EAFEDA-F2A7-4429-9F19-A6F039AD1A3B}" type="pres">
      <dgm:prSet presAssocID="{BEFE04C7-CA62-499E-AA97-A9FFB5B4CCFF}" presName="ChildAccentShape" presStyleLbl="trBgShp" presStyleIdx="1" presStyleCnt="2"/>
      <dgm:spPr/>
    </dgm:pt>
    <dgm:pt modelId="{4D15EF70-7E74-49DB-AC12-AA850459E2F1}" type="pres">
      <dgm:prSet presAssocID="{BEFE04C7-CA62-499E-AA97-A9FFB5B4CCFF}" presName="Image" presStyleLbl="alignImgPlace1" presStyleIdx="0" presStyleCnt="1"/>
      <dgm:spPr>
        <a:blipFill rotWithShape="1">
          <a:blip xmlns:r="http://schemas.openxmlformats.org/officeDocument/2006/relationships" r:embed="rId1"/>
          <a:stretch>
            <a:fillRect/>
          </a:stretch>
        </a:blipFill>
      </dgm:spPr>
    </dgm:pt>
  </dgm:ptLst>
  <dgm:cxnLst>
    <dgm:cxn modelId="{8894A138-66F5-4A30-9869-2933EB0CDAA2}" srcId="{F3BD10BE-BDDC-4BDD-855C-2F417C10D76A}" destId="{BEFE04C7-CA62-499E-AA97-A9FFB5B4CCFF}" srcOrd="0" destOrd="0" parTransId="{DBDD5AA7-D215-4229-982C-98F8D3C41DD9}" sibTransId="{FAAE98DD-65DB-48F5-852E-53C214561ADF}"/>
    <dgm:cxn modelId="{0DCBDA2B-3D18-46EF-BE14-EF56C64F0039}" type="presOf" srcId="{BEFE04C7-CA62-499E-AA97-A9FFB5B4CCFF}" destId="{195A5FBE-6C4D-4D08-951A-3130EBDC7BF2}" srcOrd="0" destOrd="0" presId="urn:microsoft.com/office/officeart/2009/3/layout/SnapshotPictureList"/>
    <dgm:cxn modelId="{CDAD6E45-991A-4B0B-AFA4-45B9E7F4915E}" type="presOf" srcId="{66514676-F6E6-4735-8EF8-6CD247F086E7}" destId="{A66DFD82-9B95-42FD-9B37-4AF5AB60E745}" srcOrd="0" destOrd="0" presId="urn:microsoft.com/office/officeart/2009/3/layout/SnapshotPictureList"/>
    <dgm:cxn modelId="{65BDE795-DF3E-4AB0-83D6-B3579C17656A}" type="presOf" srcId="{F3BD10BE-BDDC-4BDD-855C-2F417C10D76A}" destId="{736A3B9E-7A9A-4CC8-A232-B92CEFF4698F}" srcOrd="0" destOrd="0" presId="urn:microsoft.com/office/officeart/2009/3/layout/SnapshotPictureList"/>
    <dgm:cxn modelId="{86A5C868-541D-4B04-9A88-3E14A9B8C666}" srcId="{BEFE04C7-CA62-499E-AA97-A9FFB5B4CCFF}" destId="{841DC3EF-6CEC-4196-BBCD-0A0548D34D49}" srcOrd="1" destOrd="0" parTransId="{5C1A42E2-67C6-4784-B391-1B69F2EE13C8}" sibTransId="{0B93693A-5EFC-43BF-81E5-C8DC3712C023}"/>
    <dgm:cxn modelId="{9873EAB6-3B5D-4E66-AC9A-0B12EE46E307}" srcId="{BEFE04C7-CA62-499E-AA97-A9FFB5B4CCFF}" destId="{66514676-F6E6-4735-8EF8-6CD247F086E7}" srcOrd="0" destOrd="0" parTransId="{FA082077-16B7-467A-AD44-D8544BA0E716}" sibTransId="{4CFB3366-75A6-450B-AB47-9BC4AA096160}"/>
    <dgm:cxn modelId="{6E214038-87A7-4FA8-B844-D5F3BCD38685}" type="presOf" srcId="{841DC3EF-6CEC-4196-BBCD-0A0548D34D49}" destId="{A66DFD82-9B95-42FD-9B37-4AF5AB60E745}" srcOrd="0" destOrd="1" presId="urn:microsoft.com/office/officeart/2009/3/layout/SnapshotPictureList"/>
    <dgm:cxn modelId="{AD406578-88BD-4C92-B181-7BAD4B0731BC}" type="presParOf" srcId="{736A3B9E-7A9A-4CC8-A232-B92CEFF4698F}" destId="{0648ADCE-2A11-43DB-8F95-52394D01492F}" srcOrd="0" destOrd="0" presId="urn:microsoft.com/office/officeart/2009/3/layout/SnapshotPictureList"/>
    <dgm:cxn modelId="{2CBCB19F-6F01-4F76-B6F2-9E7857A184B7}" type="presParOf" srcId="{0648ADCE-2A11-43DB-8F95-52394D01492F}" destId="{3A614BE4-5E08-4A0F-BD13-3403D9BDB9EF}" srcOrd="0" destOrd="0" presId="urn:microsoft.com/office/officeart/2009/3/layout/SnapshotPictureList"/>
    <dgm:cxn modelId="{0809C03A-4077-4E82-9BE3-41F630BE5788}" type="presParOf" srcId="{0648ADCE-2A11-43DB-8F95-52394D01492F}" destId="{195A5FBE-6C4D-4D08-951A-3130EBDC7BF2}" srcOrd="1" destOrd="0" presId="urn:microsoft.com/office/officeart/2009/3/layout/SnapshotPictureList"/>
    <dgm:cxn modelId="{C7CEC40B-21B4-49D7-9ECD-1B2036F18EDE}" type="presParOf" srcId="{0648ADCE-2A11-43DB-8F95-52394D01492F}" destId="{A66DFD82-9B95-42FD-9B37-4AF5AB60E745}" srcOrd="2" destOrd="0" presId="urn:microsoft.com/office/officeart/2009/3/layout/SnapshotPictureList"/>
    <dgm:cxn modelId="{FCE74300-C697-49E8-BD0A-4C8EE8A7A112}" type="presParOf" srcId="{0648ADCE-2A11-43DB-8F95-52394D01492F}" destId="{99EAFEDA-F2A7-4429-9F19-A6F039AD1A3B}" srcOrd="3" destOrd="0" presId="urn:microsoft.com/office/officeart/2009/3/layout/SnapshotPictureList"/>
    <dgm:cxn modelId="{D44855A2-680A-42F2-A769-70CA7E475C93}" type="presParOf" srcId="{0648ADCE-2A11-43DB-8F95-52394D01492F}" destId="{4D15EF70-7E74-49DB-AC12-AA850459E2F1}"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EAA21-D566-459F-A28D-E56D1453E6D8}">
      <dsp:nvSpPr>
        <dsp:cNvPr id="0" name=""/>
        <dsp:cNvSpPr/>
      </dsp:nvSpPr>
      <dsp:spPr>
        <a:xfrm>
          <a:off x="0" y="80758"/>
          <a:ext cx="8229600" cy="1196814"/>
        </a:xfrm>
        <a:prstGeom prst="rightArrow">
          <a:avLst>
            <a:gd name="adj1" fmla="val 50000"/>
            <a:gd name="adj2" fmla="val 5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254000" bIns="189994" numCol="1" spcCol="1270" anchor="ctr" anchorCtr="0">
          <a:noAutofit/>
        </a:bodyPr>
        <a:lstStyle/>
        <a:p>
          <a:pPr lvl="0" algn="l" defTabSz="977900">
            <a:lnSpc>
              <a:spcPct val="90000"/>
            </a:lnSpc>
            <a:spcBef>
              <a:spcPct val="0"/>
            </a:spcBef>
            <a:spcAft>
              <a:spcPct val="35000"/>
            </a:spcAft>
          </a:pPr>
          <a:r>
            <a:rPr lang="en-US" sz="2200" kern="1200" dirty="0" smtClean="0"/>
            <a:t>Privacy and confidentiality</a:t>
          </a:r>
          <a:endParaRPr lang="en-US" sz="2200" kern="1200" dirty="0"/>
        </a:p>
      </dsp:txBody>
      <dsp:txXfrm>
        <a:off x="0" y="379962"/>
        <a:ext cx="7930397" cy="598407"/>
      </dsp:txXfrm>
    </dsp:sp>
    <dsp:sp modelId="{93780FD8-0247-4AE5-8C3D-618BEB5CB491}">
      <dsp:nvSpPr>
        <dsp:cNvPr id="0" name=""/>
        <dsp:cNvSpPr/>
      </dsp:nvSpPr>
      <dsp:spPr>
        <a:xfrm>
          <a:off x="0" y="1002130"/>
          <a:ext cx="1520994" cy="21975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i="1" kern="1200" dirty="0" smtClean="0"/>
            <a:t>Explain and enforce privacy and confidentiality policies</a:t>
          </a:r>
          <a:endParaRPr lang="en-US" sz="1600" i="1" kern="1200" dirty="0"/>
        </a:p>
        <a:p>
          <a:pPr lvl="0" algn="l" defTabSz="711200">
            <a:lnSpc>
              <a:spcPct val="90000"/>
            </a:lnSpc>
            <a:spcBef>
              <a:spcPct val="0"/>
            </a:spcBef>
            <a:spcAft>
              <a:spcPct val="35000"/>
            </a:spcAft>
          </a:pPr>
          <a:endParaRPr lang="en-US" sz="1600" kern="1200" dirty="0"/>
        </a:p>
        <a:p>
          <a:pPr lvl="0" algn="l" defTabSz="711200">
            <a:lnSpc>
              <a:spcPct val="90000"/>
            </a:lnSpc>
            <a:spcBef>
              <a:spcPct val="0"/>
            </a:spcBef>
            <a:spcAft>
              <a:spcPct val="35000"/>
            </a:spcAft>
          </a:pPr>
          <a:endParaRPr lang="en-US" sz="1600" kern="1200"/>
        </a:p>
        <a:p>
          <a:pPr lvl="0" algn="l" defTabSz="711200">
            <a:lnSpc>
              <a:spcPct val="90000"/>
            </a:lnSpc>
            <a:spcBef>
              <a:spcPct val="0"/>
            </a:spcBef>
            <a:spcAft>
              <a:spcPct val="35000"/>
            </a:spcAft>
          </a:pPr>
          <a:endParaRPr lang="en-US" sz="1600" kern="1200"/>
        </a:p>
      </dsp:txBody>
      <dsp:txXfrm>
        <a:off x="0" y="1002130"/>
        <a:ext cx="1520994" cy="2197543"/>
      </dsp:txXfrm>
    </dsp:sp>
    <dsp:sp modelId="{2840A175-5FDC-45C3-B974-B2527C738C64}">
      <dsp:nvSpPr>
        <dsp:cNvPr id="0" name=""/>
        <dsp:cNvSpPr/>
      </dsp:nvSpPr>
      <dsp:spPr>
        <a:xfrm>
          <a:off x="1520830" y="479850"/>
          <a:ext cx="6708769" cy="1196814"/>
        </a:xfrm>
        <a:prstGeom prst="rightArrow">
          <a:avLst>
            <a:gd name="adj1" fmla="val 50000"/>
            <a:gd name="adj2" fmla="val 5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254000" bIns="189994" numCol="1" spcCol="1270" anchor="ctr" anchorCtr="0">
          <a:noAutofit/>
        </a:bodyPr>
        <a:lstStyle/>
        <a:p>
          <a:pPr lvl="0" algn="l" defTabSz="977900">
            <a:lnSpc>
              <a:spcPct val="90000"/>
            </a:lnSpc>
            <a:spcBef>
              <a:spcPct val="0"/>
            </a:spcBef>
            <a:spcAft>
              <a:spcPct val="35000"/>
            </a:spcAft>
          </a:pPr>
          <a:r>
            <a:rPr lang="en-US" sz="2200" kern="1200" dirty="0" smtClean="0"/>
            <a:t>Emotional support and empathetic listening</a:t>
          </a:r>
          <a:endParaRPr lang="en-US" sz="2200" kern="1200" dirty="0"/>
        </a:p>
      </dsp:txBody>
      <dsp:txXfrm>
        <a:off x="1520830" y="779054"/>
        <a:ext cx="6409566" cy="598407"/>
      </dsp:txXfrm>
    </dsp:sp>
    <dsp:sp modelId="{0329C278-56B2-46ED-91AD-3E6599375E0F}">
      <dsp:nvSpPr>
        <dsp:cNvPr id="0" name=""/>
        <dsp:cNvSpPr/>
      </dsp:nvSpPr>
      <dsp:spPr>
        <a:xfrm>
          <a:off x="1520830" y="1401222"/>
          <a:ext cx="1520994" cy="21975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i="1" kern="1200" dirty="0" smtClean="0"/>
            <a:t>Build rapport, encourage woman to speak freely, and validate feelings</a:t>
          </a:r>
          <a:endParaRPr lang="en-US" sz="1600" i="1" kern="1200" dirty="0"/>
        </a:p>
      </dsp:txBody>
      <dsp:txXfrm>
        <a:off x="1520830" y="1401222"/>
        <a:ext cx="1520994" cy="2197543"/>
      </dsp:txXfrm>
    </dsp:sp>
    <dsp:sp modelId="{D2BBD10B-59E0-4708-B91D-A36A39E86A10}">
      <dsp:nvSpPr>
        <dsp:cNvPr id="0" name=""/>
        <dsp:cNvSpPr/>
      </dsp:nvSpPr>
      <dsp:spPr>
        <a:xfrm>
          <a:off x="3041660" y="878942"/>
          <a:ext cx="5187939" cy="1196814"/>
        </a:xfrm>
        <a:prstGeom prst="rightArrow">
          <a:avLst>
            <a:gd name="adj1" fmla="val 50000"/>
            <a:gd name="adj2" fmla="val 5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254000" bIns="189994" numCol="1" spcCol="1270" anchor="ctr" anchorCtr="0">
          <a:noAutofit/>
        </a:bodyPr>
        <a:lstStyle/>
        <a:p>
          <a:pPr lvl="0" algn="l" defTabSz="977900">
            <a:lnSpc>
              <a:spcPct val="90000"/>
            </a:lnSpc>
            <a:spcBef>
              <a:spcPct val="0"/>
            </a:spcBef>
            <a:spcAft>
              <a:spcPct val="35000"/>
            </a:spcAft>
          </a:pPr>
          <a:r>
            <a:rPr lang="en-US" sz="2200" kern="1200" dirty="0" smtClean="0"/>
            <a:t>Facilitated discussion</a:t>
          </a:r>
          <a:endParaRPr lang="en-US" sz="2200" kern="1200" dirty="0"/>
        </a:p>
      </dsp:txBody>
      <dsp:txXfrm>
        <a:off x="3041660" y="1178146"/>
        <a:ext cx="4888736" cy="598407"/>
      </dsp:txXfrm>
    </dsp:sp>
    <dsp:sp modelId="{68FFA084-0702-4A64-9F11-5A62D6DE1E0E}">
      <dsp:nvSpPr>
        <dsp:cNvPr id="0" name=""/>
        <dsp:cNvSpPr/>
      </dsp:nvSpPr>
      <dsp:spPr>
        <a:xfrm>
          <a:off x="3041660" y="1800314"/>
          <a:ext cx="1520994" cy="21975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i="1" kern="1200" dirty="0" smtClean="0"/>
            <a:t>Offer unbiased information and support two-way dialogue </a:t>
          </a:r>
          <a:endParaRPr lang="en-US" sz="1600" i="1" kern="1200" dirty="0"/>
        </a:p>
      </dsp:txBody>
      <dsp:txXfrm>
        <a:off x="3041660" y="1800314"/>
        <a:ext cx="1520994" cy="2197543"/>
      </dsp:txXfrm>
    </dsp:sp>
    <dsp:sp modelId="{326CB5DC-56E1-42DB-9389-D37EFB1CBF68}">
      <dsp:nvSpPr>
        <dsp:cNvPr id="0" name=""/>
        <dsp:cNvSpPr/>
      </dsp:nvSpPr>
      <dsp:spPr>
        <a:xfrm>
          <a:off x="4563313" y="1278034"/>
          <a:ext cx="3666286" cy="1196814"/>
        </a:xfrm>
        <a:prstGeom prst="rightArrow">
          <a:avLst>
            <a:gd name="adj1" fmla="val 50000"/>
            <a:gd name="adj2" fmla="val 5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254000" bIns="189994" numCol="1" spcCol="1270" anchor="ctr" anchorCtr="0">
          <a:noAutofit/>
        </a:bodyPr>
        <a:lstStyle/>
        <a:p>
          <a:pPr lvl="0" algn="l" defTabSz="977900">
            <a:lnSpc>
              <a:spcPct val="90000"/>
            </a:lnSpc>
            <a:spcBef>
              <a:spcPct val="0"/>
            </a:spcBef>
            <a:spcAft>
              <a:spcPct val="35000"/>
            </a:spcAft>
          </a:pPr>
          <a:r>
            <a:rPr lang="en-US" sz="2200" kern="1200" dirty="0" smtClean="0"/>
            <a:t>Free </a:t>
          </a:r>
          <a:r>
            <a:rPr lang="en-US" sz="2200" kern="1200" dirty="0" err="1" smtClean="0"/>
            <a:t>decisionmaking</a:t>
          </a:r>
          <a:endParaRPr lang="en-US" sz="2200" kern="1200" dirty="0"/>
        </a:p>
      </dsp:txBody>
      <dsp:txXfrm>
        <a:off x="4563313" y="1577238"/>
        <a:ext cx="3367083" cy="598407"/>
      </dsp:txXfrm>
    </dsp:sp>
    <dsp:sp modelId="{5489CEF3-6759-4D8D-B800-0FC2D485FA03}">
      <dsp:nvSpPr>
        <dsp:cNvPr id="0" name=""/>
        <dsp:cNvSpPr/>
      </dsp:nvSpPr>
      <dsp:spPr>
        <a:xfrm>
          <a:off x="4563313" y="2199406"/>
          <a:ext cx="1520994" cy="21975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i="1" kern="1200" dirty="0" smtClean="0"/>
            <a:t>Respect woman’s  decision even if disagreeing with it</a:t>
          </a:r>
          <a:endParaRPr lang="en-US" sz="1600" i="1" kern="1200" dirty="0"/>
        </a:p>
      </dsp:txBody>
      <dsp:txXfrm>
        <a:off x="4563313" y="2199406"/>
        <a:ext cx="1520994" cy="2197543"/>
      </dsp:txXfrm>
    </dsp:sp>
    <dsp:sp modelId="{AD6C6E80-8AE1-4BBD-8DBC-4D5F39DE644D}">
      <dsp:nvSpPr>
        <dsp:cNvPr id="0" name=""/>
        <dsp:cNvSpPr/>
      </dsp:nvSpPr>
      <dsp:spPr>
        <a:xfrm>
          <a:off x="6084143" y="1677126"/>
          <a:ext cx="2145456" cy="1196814"/>
        </a:xfrm>
        <a:prstGeom prst="rightArrow">
          <a:avLst>
            <a:gd name="adj1" fmla="val 50000"/>
            <a:gd name="adj2" fmla="val 5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254000" bIns="189994" numCol="1" spcCol="1270" anchor="ctr" anchorCtr="0">
          <a:noAutofit/>
        </a:bodyPr>
        <a:lstStyle/>
        <a:p>
          <a:pPr lvl="0" algn="l" defTabSz="977900">
            <a:lnSpc>
              <a:spcPct val="90000"/>
            </a:lnSpc>
            <a:spcBef>
              <a:spcPct val="0"/>
            </a:spcBef>
            <a:spcAft>
              <a:spcPct val="35000"/>
            </a:spcAft>
          </a:pPr>
          <a:r>
            <a:rPr lang="en-US" sz="2200" kern="1200" dirty="0" smtClean="0"/>
            <a:t>Referrals</a:t>
          </a:r>
          <a:endParaRPr lang="en-US" sz="2200" kern="1200" dirty="0"/>
        </a:p>
      </dsp:txBody>
      <dsp:txXfrm>
        <a:off x="6084143" y="1976330"/>
        <a:ext cx="1846253" cy="598407"/>
      </dsp:txXfrm>
    </dsp:sp>
    <dsp:sp modelId="{1E47E0EC-0EBD-4204-B663-0B812639374A}">
      <dsp:nvSpPr>
        <dsp:cNvPr id="0" name=""/>
        <dsp:cNvSpPr/>
      </dsp:nvSpPr>
      <dsp:spPr>
        <a:xfrm>
          <a:off x="6084143" y="2598498"/>
          <a:ext cx="1520994" cy="219754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i="1" kern="1200" dirty="0" smtClean="0"/>
            <a:t>Provide timely referrals to services not offered</a:t>
          </a:r>
          <a:endParaRPr lang="en-US" sz="1600" i="1" kern="1200" dirty="0"/>
        </a:p>
      </dsp:txBody>
      <dsp:txXfrm>
        <a:off x="6084143" y="2598498"/>
        <a:ext cx="1520994" cy="2197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F2364-F116-4925-AFD5-AD40419DC1E3}">
      <dsp:nvSpPr>
        <dsp:cNvPr id="0" name=""/>
        <dsp:cNvSpPr/>
      </dsp:nvSpPr>
      <dsp:spPr>
        <a:xfrm>
          <a:off x="2162841" y="291245"/>
          <a:ext cx="4073652" cy="12730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2256"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Right to private and confidential counseling</a:t>
          </a:r>
          <a:endParaRPr lang="en-US" sz="2500" kern="1200" dirty="0"/>
        </a:p>
      </dsp:txBody>
      <dsp:txXfrm>
        <a:off x="2162841" y="291245"/>
        <a:ext cx="4073652" cy="1273016"/>
      </dsp:txXfrm>
    </dsp:sp>
    <dsp:sp modelId="{7B1A52ED-134B-448A-962A-8BACE09EF9F5}">
      <dsp:nvSpPr>
        <dsp:cNvPr id="0" name=""/>
        <dsp:cNvSpPr/>
      </dsp:nvSpPr>
      <dsp:spPr>
        <a:xfrm>
          <a:off x="1993106" y="107365"/>
          <a:ext cx="891111" cy="1336667"/>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FEBC2-849F-4BEC-88A3-7EA4B890C75A}">
      <dsp:nvSpPr>
        <dsp:cNvPr id="0" name=""/>
        <dsp:cNvSpPr/>
      </dsp:nvSpPr>
      <dsp:spPr>
        <a:xfrm>
          <a:off x="2162841" y="1893831"/>
          <a:ext cx="4073652" cy="12730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2256"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Can compare risks and benefits of medical procedures</a:t>
          </a:r>
          <a:endParaRPr lang="en-US" sz="2500" kern="1200" dirty="0"/>
        </a:p>
      </dsp:txBody>
      <dsp:txXfrm>
        <a:off x="2162841" y="1893831"/>
        <a:ext cx="4073652" cy="1273016"/>
      </dsp:txXfrm>
    </dsp:sp>
    <dsp:sp modelId="{D8894BEA-20C8-4ECB-B65B-27405C18BCBD}">
      <dsp:nvSpPr>
        <dsp:cNvPr id="0" name=""/>
        <dsp:cNvSpPr/>
      </dsp:nvSpPr>
      <dsp:spPr>
        <a:xfrm>
          <a:off x="1993106" y="1709951"/>
          <a:ext cx="891111" cy="1336667"/>
        </a:xfrm>
        <a:prstGeom prst="rect">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AEC61-A242-48DB-B11C-2793BD1CB339}">
      <dsp:nvSpPr>
        <dsp:cNvPr id="0" name=""/>
        <dsp:cNvSpPr/>
      </dsp:nvSpPr>
      <dsp:spPr>
        <a:xfrm>
          <a:off x="2162841" y="3496417"/>
          <a:ext cx="4073652" cy="12730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2256"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Ability and right to make decisions</a:t>
          </a:r>
          <a:endParaRPr lang="en-US" sz="2500" kern="1200" dirty="0"/>
        </a:p>
      </dsp:txBody>
      <dsp:txXfrm>
        <a:off x="2162841" y="3496417"/>
        <a:ext cx="4073652" cy="1273016"/>
      </dsp:txXfrm>
    </dsp:sp>
    <dsp:sp modelId="{2F6B6DCD-91C1-47FB-BFAA-6A56F0423DC9}">
      <dsp:nvSpPr>
        <dsp:cNvPr id="0" name=""/>
        <dsp:cNvSpPr/>
      </dsp:nvSpPr>
      <dsp:spPr>
        <a:xfrm>
          <a:off x="1993106" y="3312537"/>
          <a:ext cx="891111" cy="1336667"/>
        </a:xfrm>
        <a:prstGeom prst="rect">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8A3F8-F806-481B-9FFB-DA99FB4420E8}">
      <dsp:nvSpPr>
        <dsp:cNvPr id="0" name=""/>
        <dsp:cNvSpPr/>
      </dsp:nvSpPr>
      <dsp:spPr>
        <a:xfrm>
          <a:off x="8922120" y="1658131"/>
          <a:ext cx="217414" cy="40238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AFF31-6961-418F-907C-C8AB009C9417}">
      <dsp:nvSpPr>
        <dsp:cNvPr id="0" name=""/>
        <dsp:cNvSpPr/>
      </dsp:nvSpPr>
      <dsp:spPr>
        <a:xfrm>
          <a:off x="221879" y="1658131"/>
          <a:ext cx="5654608" cy="402388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4843E-A615-4613-A7A1-0A5A05A07012}">
      <dsp:nvSpPr>
        <dsp:cNvPr id="0" name=""/>
        <dsp:cNvSpPr/>
      </dsp:nvSpPr>
      <dsp:spPr>
        <a:xfrm>
          <a:off x="4464" y="1175986"/>
          <a:ext cx="5437193" cy="3806241"/>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03651-E76C-4154-87BD-132C4490BC3E}">
      <dsp:nvSpPr>
        <dsp:cNvPr id="0" name=""/>
        <dsp:cNvSpPr/>
      </dsp:nvSpPr>
      <dsp:spPr>
        <a:xfrm>
          <a:off x="442948" y="4983579"/>
          <a:ext cx="5216125" cy="47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n-US" sz="2400" b="1" kern="1200" dirty="0" smtClean="0"/>
            <a:t>The procedure</a:t>
          </a:r>
          <a:endParaRPr lang="en-US" sz="2400" b="1" kern="1200" dirty="0"/>
        </a:p>
      </dsp:txBody>
      <dsp:txXfrm>
        <a:off x="442948" y="4983579"/>
        <a:ext cx="5216125" cy="477638"/>
      </dsp:txXfrm>
    </dsp:sp>
    <dsp:sp modelId="{16FC6923-00A3-4BD3-BA68-761DC1E7D0F8}">
      <dsp:nvSpPr>
        <dsp:cNvPr id="0" name=""/>
        <dsp:cNvSpPr/>
      </dsp:nvSpPr>
      <dsp:spPr>
        <a:xfrm>
          <a:off x="6106691" y="1658131"/>
          <a:ext cx="2585224" cy="402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US" sz="2400" kern="1200" dirty="0" smtClean="0"/>
            <a:t>Cervical dilation</a:t>
          </a:r>
        </a:p>
        <a:p>
          <a:pPr lvl="0" algn="l" defTabSz="1066800">
            <a:lnSpc>
              <a:spcPct val="90000"/>
            </a:lnSpc>
            <a:spcBef>
              <a:spcPct val="0"/>
            </a:spcBef>
            <a:spcAft>
              <a:spcPct val="35000"/>
            </a:spcAft>
          </a:pPr>
          <a:r>
            <a:rPr lang="en-US" sz="2400" kern="1200" dirty="0" smtClean="0"/>
            <a:t>Inserting cannula</a:t>
          </a:r>
        </a:p>
        <a:p>
          <a:pPr lvl="0" algn="l" defTabSz="1066800">
            <a:lnSpc>
              <a:spcPct val="90000"/>
            </a:lnSpc>
            <a:spcBef>
              <a:spcPct val="0"/>
            </a:spcBef>
            <a:spcAft>
              <a:spcPct val="35000"/>
            </a:spcAft>
          </a:pPr>
          <a:r>
            <a:rPr lang="en-US" sz="2400" kern="1200" dirty="0" smtClean="0"/>
            <a:t>Suctioning the uterine contents</a:t>
          </a:r>
        </a:p>
        <a:p>
          <a:pPr lvl="0" algn="l" defTabSz="1066800">
            <a:lnSpc>
              <a:spcPct val="90000"/>
            </a:lnSpc>
            <a:spcBef>
              <a:spcPct val="0"/>
            </a:spcBef>
            <a:spcAft>
              <a:spcPct val="35000"/>
            </a:spcAft>
          </a:pPr>
          <a:r>
            <a:rPr lang="en-US" sz="2400" kern="1200" dirty="0" smtClean="0"/>
            <a:t>Usually takes &lt;10 minutes</a:t>
          </a:r>
          <a:endParaRPr lang="en-US" sz="2400" kern="1200" dirty="0"/>
        </a:p>
      </dsp:txBody>
      <dsp:txXfrm>
        <a:off x="6106691" y="1658131"/>
        <a:ext cx="2585224" cy="4023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69649-1BBD-462F-8101-FB971EF49881}">
      <dsp:nvSpPr>
        <dsp:cNvPr id="0" name=""/>
        <dsp:cNvSpPr/>
      </dsp:nvSpPr>
      <dsp:spPr>
        <a:xfrm>
          <a:off x="8813413" y="1467631"/>
          <a:ext cx="217414" cy="40238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903A8-762E-4A67-974A-2E8A7273ECDE}">
      <dsp:nvSpPr>
        <dsp:cNvPr id="0" name=""/>
        <dsp:cNvSpPr/>
      </dsp:nvSpPr>
      <dsp:spPr>
        <a:xfrm>
          <a:off x="113172" y="1467631"/>
          <a:ext cx="5654608" cy="402388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421B4-5035-4BE5-B6E5-4B7BB17D002D}">
      <dsp:nvSpPr>
        <dsp:cNvPr id="0" name=""/>
        <dsp:cNvSpPr/>
      </dsp:nvSpPr>
      <dsp:spPr>
        <a:xfrm>
          <a:off x="119905" y="985486"/>
          <a:ext cx="4988897" cy="3806241"/>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DBF10-8AC1-4ACA-B54B-D9385729CE1A}">
      <dsp:nvSpPr>
        <dsp:cNvPr id="0" name=""/>
        <dsp:cNvSpPr/>
      </dsp:nvSpPr>
      <dsp:spPr>
        <a:xfrm>
          <a:off x="334240" y="4793079"/>
          <a:ext cx="5216125" cy="47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n-US" sz="2400" b="1" kern="1200" dirty="0" smtClean="0"/>
            <a:t>The process</a:t>
          </a:r>
          <a:endParaRPr lang="en-US" sz="2400" b="1" kern="1200" dirty="0"/>
        </a:p>
      </dsp:txBody>
      <dsp:txXfrm>
        <a:off x="334240" y="4793079"/>
        <a:ext cx="5216125" cy="477638"/>
      </dsp:txXfrm>
    </dsp:sp>
    <dsp:sp modelId="{1B867AE7-C052-4C13-824C-CB9099891542}">
      <dsp:nvSpPr>
        <dsp:cNvPr id="0" name=""/>
        <dsp:cNvSpPr/>
      </dsp:nvSpPr>
      <dsp:spPr>
        <a:xfrm>
          <a:off x="5997984" y="1467631"/>
          <a:ext cx="2585224" cy="402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22350">
            <a:lnSpc>
              <a:spcPct val="90000"/>
            </a:lnSpc>
            <a:spcBef>
              <a:spcPct val="0"/>
            </a:spcBef>
            <a:spcAft>
              <a:spcPct val="35000"/>
            </a:spcAft>
          </a:pPr>
          <a:r>
            <a:rPr lang="en-US" sz="2300" kern="1200" dirty="0" smtClean="0"/>
            <a:t>Mifepristone (</a:t>
          </a:r>
          <a:r>
            <a:rPr lang="en-US" sz="2300" kern="1200" smtClean="0"/>
            <a:t>if available) followed </a:t>
          </a:r>
          <a:r>
            <a:rPr lang="en-US" sz="2300" kern="1200" dirty="0" smtClean="0"/>
            <a:t>by misoprostol</a:t>
          </a:r>
        </a:p>
        <a:p>
          <a:pPr lvl="0" algn="l" defTabSz="1022350">
            <a:lnSpc>
              <a:spcPct val="90000"/>
            </a:lnSpc>
            <a:spcBef>
              <a:spcPct val="0"/>
            </a:spcBef>
            <a:spcAft>
              <a:spcPct val="35000"/>
            </a:spcAft>
          </a:pPr>
          <a:r>
            <a:rPr lang="en-US" sz="2300" kern="1200" dirty="0" smtClean="0"/>
            <a:t>Expulsion usually takes place within a few hours to a day</a:t>
          </a:r>
          <a:endParaRPr lang="en-US" sz="2300" kern="1200" dirty="0"/>
        </a:p>
        <a:p>
          <a:pPr lvl="0" algn="l" defTabSz="1022350">
            <a:lnSpc>
              <a:spcPct val="90000"/>
            </a:lnSpc>
            <a:spcBef>
              <a:spcPct val="0"/>
            </a:spcBef>
            <a:spcAft>
              <a:spcPct val="35000"/>
            </a:spcAft>
          </a:pPr>
          <a:r>
            <a:rPr lang="en-US" sz="2300" kern="1200" dirty="0" smtClean="0"/>
            <a:t>Some bleeding may continue for weeks</a:t>
          </a:r>
          <a:endParaRPr lang="en-US" sz="2300" kern="1200" dirty="0"/>
        </a:p>
      </dsp:txBody>
      <dsp:txXfrm>
        <a:off x="5997984" y="1467631"/>
        <a:ext cx="2585224" cy="4023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5A45A-25C7-4B75-83BF-B56566240523}">
      <dsp:nvSpPr>
        <dsp:cNvPr id="0" name=""/>
        <dsp:cNvSpPr/>
      </dsp:nvSpPr>
      <dsp:spPr>
        <a:xfrm>
          <a:off x="8813413" y="1010431"/>
          <a:ext cx="217414" cy="40238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0C474-7F89-42FA-B772-D77C43BBCE6A}">
      <dsp:nvSpPr>
        <dsp:cNvPr id="0" name=""/>
        <dsp:cNvSpPr/>
      </dsp:nvSpPr>
      <dsp:spPr>
        <a:xfrm>
          <a:off x="113172" y="1010431"/>
          <a:ext cx="5654608" cy="402388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AA827-D278-44B9-A51B-057949953FE2}">
      <dsp:nvSpPr>
        <dsp:cNvPr id="0" name=""/>
        <dsp:cNvSpPr/>
      </dsp:nvSpPr>
      <dsp:spPr>
        <a:xfrm>
          <a:off x="934587" y="528286"/>
          <a:ext cx="3359533" cy="3806241"/>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A8A26-8CF3-40A9-85E9-9449F735EFFE}">
      <dsp:nvSpPr>
        <dsp:cNvPr id="0" name=""/>
        <dsp:cNvSpPr/>
      </dsp:nvSpPr>
      <dsp:spPr>
        <a:xfrm>
          <a:off x="334240" y="4335879"/>
          <a:ext cx="5216125" cy="47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n-US" sz="2400" b="1" kern="1200" dirty="0" smtClean="0"/>
            <a:t>Overview</a:t>
          </a:r>
          <a:endParaRPr lang="en-US" sz="2400" b="1" kern="1200" dirty="0"/>
        </a:p>
      </dsp:txBody>
      <dsp:txXfrm>
        <a:off x="334240" y="4335879"/>
        <a:ext cx="5216125" cy="477638"/>
      </dsp:txXfrm>
    </dsp:sp>
    <dsp:sp modelId="{C39023B2-F391-425F-8132-E56F49AEFE36}">
      <dsp:nvSpPr>
        <dsp:cNvPr id="0" name=""/>
        <dsp:cNvSpPr/>
      </dsp:nvSpPr>
      <dsp:spPr>
        <a:xfrm>
          <a:off x="5997984" y="1010431"/>
          <a:ext cx="2585224" cy="402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n-US" sz="2200" i="1" u="sng" kern="1200" dirty="0" smtClean="0"/>
            <a:t>Uses a combination of vacuum aspiration and forceps</a:t>
          </a:r>
        </a:p>
        <a:p>
          <a:pPr lvl="0" algn="l" defTabSz="977900">
            <a:lnSpc>
              <a:spcPct val="90000"/>
            </a:lnSpc>
            <a:spcBef>
              <a:spcPct val="0"/>
            </a:spcBef>
            <a:spcAft>
              <a:spcPct val="35000"/>
            </a:spcAft>
          </a:pPr>
          <a:r>
            <a:rPr lang="en-US" sz="2200" kern="1200" dirty="0" smtClean="0"/>
            <a:t>Cervical preparation is required </a:t>
          </a:r>
          <a:endParaRPr lang="en-US" sz="2200" kern="1200" dirty="0"/>
        </a:p>
        <a:p>
          <a:pPr lvl="0" algn="l" defTabSz="977900">
            <a:lnSpc>
              <a:spcPct val="90000"/>
            </a:lnSpc>
            <a:spcBef>
              <a:spcPct val="0"/>
            </a:spcBef>
            <a:spcAft>
              <a:spcPct val="35000"/>
            </a:spcAft>
          </a:pPr>
          <a:r>
            <a:rPr lang="en-US" sz="2200" kern="1200" dirty="0" smtClean="0"/>
            <a:t>Providers need additional training and clinical skills</a:t>
          </a:r>
          <a:endParaRPr lang="en-US" sz="2200" kern="1200" dirty="0"/>
        </a:p>
      </dsp:txBody>
      <dsp:txXfrm>
        <a:off x="5997984" y="1010431"/>
        <a:ext cx="2585224" cy="4023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B99D5-933F-4692-BC33-D688FBD85FBD}">
      <dsp:nvSpPr>
        <dsp:cNvPr id="0" name=""/>
        <dsp:cNvSpPr/>
      </dsp:nvSpPr>
      <dsp:spPr>
        <a:xfrm>
          <a:off x="3037" y="132"/>
          <a:ext cx="8223524" cy="1670812"/>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kern="1200" dirty="0" smtClean="0"/>
            <a:t>Most women experience some side effects. Providers should inform women of what side effects to expect. </a:t>
          </a:r>
          <a:endParaRPr lang="en-US" sz="2600" kern="1200" dirty="0"/>
        </a:p>
      </dsp:txBody>
      <dsp:txXfrm>
        <a:off x="51973" y="49068"/>
        <a:ext cx="8125652" cy="1572940"/>
      </dsp:txXfrm>
    </dsp:sp>
    <dsp:sp modelId="{75267B91-0556-40BD-AEB6-48CA05DBF51E}">
      <dsp:nvSpPr>
        <dsp:cNvPr id="0" name=""/>
        <dsp:cNvSpPr/>
      </dsp:nvSpPr>
      <dsp:spPr>
        <a:xfrm>
          <a:off x="3037" y="1947729"/>
          <a:ext cx="3946028" cy="2928937"/>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u="sng" kern="1200" dirty="0" smtClean="0"/>
            <a:t>Instrumented abortion</a:t>
          </a:r>
        </a:p>
        <a:p>
          <a:pPr lvl="0" algn="ctr" defTabSz="889000">
            <a:lnSpc>
              <a:spcPct val="90000"/>
            </a:lnSpc>
            <a:spcBef>
              <a:spcPct val="0"/>
            </a:spcBef>
            <a:spcAft>
              <a:spcPct val="35000"/>
            </a:spcAft>
          </a:pPr>
          <a:r>
            <a:rPr lang="en-US" sz="2000" kern="1200" dirty="0" smtClean="0"/>
            <a:t>Uterine cramping</a:t>
          </a:r>
        </a:p>
        <a:p>
          <a:pPr lvl="0" algn="ctr" defTabSz="889000">
            <a:lnSpc>
              <a:spcPct val="90000"/>
            </a:lnSpc>
            <a:spcBef>
              <a:spcPct val="0"/>
            </a:spcBef>
            <a:spcAft>
              <a:spcPct val="35000"/>
            </a:spcAft>
          </a:pPr>
          <a:r>
            <a:rPr lang="en-US" sz="2000" kern="1200" dirty="0" smtClean="0"/>
            <a:t>Menstrual-like bleeding</a:t>
          </a:r>
        </a:p>
        <a:p>
          <a:pPr lvl="0" algn="ctr" defTabSz="889000">
            <a:lnSpc>
              <a:spcPct val="90000"/>
            </a:lnSpc>
            <a:spcBef>
              <a:spcPct val="0"/>
            </a:spcBef>
            <a:spcAft>
              <a:spcPct val="35000"/>
            </a:spcAft>
          </a:pPr>
          <a:r>
            <a:rPr lang="en-US" sz="2000" kern="1200" dirty="0" smtClean="0"/>
            <a:t>Nausea</a:t>
          </a:r>
        </a:p>
        <a:p>
          <a:pPr lvl="0" algn="ctr" defTabSz="889000">
            <a:lnSpc>
              <a:spcPct val="90000"/>
            </a:lnSpc>
            <a:spcBef>
              <a:spcPct val="0"/>
            </a:spcBef>
            <a:spcAft>
              <a:spcPct val="35000"/>
            </a:spcAft>
          </a:pPr>
          <a:r>
            <a:rPr lang="en-US" sz="2000" kern="1200" dirty="0" smtClean="0"/>
            <a:t>Vomiting</a:t>
          </a:r>
          <a:endParaRPr lang="en-US" sz="2000" kern="1200" dirty="0"/>
        </a:p>
      </dsp:txBody>
      <dsp:txXfrm>
        <a:off x="88823" y="2033515"/>
        <a:ext cx="3774456" cy="2757365"/>
      </dsp:txXfrm>
    </dsp:sp>
    <dsp:sp modelId="{BE5C6184-8539-48F6-83F8-52B1AA6CFB24}">
      <dsp:nvSpPr>
        <dsp:cNvPr id="0" name=""/>
        <dsp:cNvSpPr/>
      </dsp:nvSpPr>
      <dsp:spPr>
        <a:xfrm>
          <a:off x="4280533" y="1947729"/>
          <a:ext cx="3946028" cy="2928937"/>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u="sng" kern="1200" dirty="0" smtClean="0"/>
            <a:t>Medical abortion</a:t>
          </a:r>
        </a:p>
        <a:p>
          <a:pPr lvl="0" algn="ctr" defTabSz="889000">
            <a:lnSpc>
              <a:spcPct val="90000"/>
            </a:lnSpc>
            <a:spcBef>
              <a:spcPct val="0"/>
            </a:spcBef>
            <a:spcAft>
              <a:spcPct val="35000"/>
            </a:spcAft>
          </a:pPr>
          <a:r>
            <a:rPr lang="en-US" sz="2000" kern="1200" dirty="0" smtClean="0"/>
            <a:t>Nausea</a:t>
          </a:r>
        </a:p>
        <a:p>
          <a:pPr lvl="0" algn="ctr" defTabSz="889000">
            <a:lnSpc>
              <a:spcPct val="90000"/>
            </a:lnSpc>
            <a:spcBef>
              <a:spcPct val="0"/>
            </a:spcBef>
            <a:spcAft>
              <a:spcPct val="35000"/>
            </a:spcAft>
          </a:pPr>
          <a:r>
            <a:rPr lang="en-US" sz="2000" kern="1200" dirty="0" smtClean="0"/>
            <a:t>Vomiting</a:t>
          </a:r>
        </a:p>
        <a:p>
          <a:pPr lvl="0" algn="ctr" defTabSz="889000">
            <a:lnSpc>
              <a:spcPct val="90000"/>
            </a:lnSpc>
            <a:spcBef>
              <a:spcPct val="0"/>
            </a:spcBef>
            <a:spcAft>
              <a:spcPct val="35000"/>
            </a:spcAft>
          </a:pPr>
          <a:r>
            <a:rPr lang="en-US" sz="2000" kern="1200" dirty="0" smtClean="0"/>
            <a:t>Diarrhea</a:t>
          </a:r>
        </a:p>
        <a:p>
          <a:pPr lvl="0" algn="ctr" defTabSz="889000">
            <a:lnSpc>
              <a:spcPct val="90000"/>
            </a:lnSpc>
            <a:spcBef>
              <a:spcPct val="0"/>
            </a:spcBef>
            <a:spcAft>
              <a:spcPct val="35000"/>
            </a:spcAft>
          </a:pPr>
          <a:r>
            <a:rPr lang="en-US" sz="2000" kern="1200" dirty="0" smtClean="0"/>
            <a:t>Headache</a:t>
          </a:r>
        </a:p>
        <a:p>
          <a:pPr lvl="0" algn="ctr" defTabSz="889000">
            <a:lnSpc>
              <a:spcPct val="90000"/>
            </a:lnSpc>
            <a:spcBef>
              <a:spcPct val="0"/>
            </a:spcBef>
            <a:spcAft>
              <a:spcPct val="35000"/>
            </a:spcAft>
          </a:pPr>
          <a:r>
            <a:rPr lang="en-US" sz="2000" kern="1200" dirty="0" smtClean="0"/>
            <a:t>Dizziness</a:t>
          </a:r>
        </a:p>
        <a:p>
          <a:pPr lvl="0" algn="ctr" defTabSz="889000">
            <a:lnSpc>
              <a:spcPct val="90000"/>
            </a:lnSpc>
            <a:spcBef>
              <a:spcPct val="0"/>
            </a:spcBef>
            <a:spcAft>
              <a:spcPct val="35000"/>
            </a:spcAft>
          </a:pPr>
          <a:r>
            <a:rPr lang="en-US" sz="2000" kern="1200" dirty="0" smtClean="0"/>
            <a:t>Fever</a:t>
          </a:r>
          <a:endParaRPr lang="en-US" sz="2000" kern="1200" dirty="0"/>
        </a:p>
      </dsp:txBody>
      <dsp:txXfrm>
        <a:off x="4366319" y="2033515"/>
        <a:ext cx="3774456" cy="2757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9248A-9208-40F2-BFFB-C3D5D9974CC2}">
      <dsp:nvSpPr>
        <dsp:cNvPr id="0" name=""/>
        <dsp:cNvSpPr/>
      </dsp:nvSpPr>
      <dsp:spPr>
        <a:xfrm>
          <a:off x="3037" y="2332"/>
          <a:ext cx="8223524" cy="1478760"/>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kern="1200" dirty="0" smtClean="0"/>
            <a:t>Most women experience some discomfort or pain. The provider and woman should agree on a pain management plan before the abortion.</a:t>
          </a:r>
          <a:endParaRPr lang="en-US" sz="2600" kern="1200" dirty="0"/>
        </a:p>
      </dsp:txBody>
      <dsp:txXfrm>
        <a:off x="46348" y="45643"/>
        <a:ext cx="8136902" cy="1392138"/>
      </dsp:txXfrm>
    </dsp:sp>
    <dsp:sp modelId="{52E8F946-8103-4987-AA8C-1DFDE95A8340}">
      <dsp:nvSpPr>
        <dsp:cNvPr id="0" name=""/>
        <dsp:cNvSpPr/>
      </dsp:nvSpPr>
      <dsp:spPr>
        <a:xfrm>
          <a:off x="3037" y="1774079"/>
          <a:ext cx="3946028" cy="3100387"/>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u="sng" kern="1200" dirty="0" smtClean="0"/>
            <a:t>Instrumented abortion</a:t>
          </a:r>
        </a:p>
        <a:p>
          <a:pPr lvl="0" algn="ctr" defTabSz="889000">
            <a:lnSpc>
              <a:spcPct val="90000"/>
            </a:lnSpc>
            <a:spcBef>
              <a:spcPct val="0"/>
            </a:spcBef>
            <a:spcAft>
              <a:spcPct val="35000"/>
            </a:spcAft>
          </a:pPr>
          <a:r>
            <a:rPr lang="en-US" sz="2000" kern="1200" dirty="0" smtClean="0"/>
            <a:t>Verbal reassurance and support</a:t>
          </a:r>
        </a:p>
        <a:p>
          <a:pPr lvl="0" algn="ctr" defTabSz="889000">
            <a:lnSpc>
              <a:spcPct val="90000"/>
            </a:lnSpc>
            <a:spcBef>
              <a:spcPct val="0"/>
            </a:spcBef>
            <a:spcAft>
              <a:spcPct val="35000"/>
            </a:spcAft>
          </a:pPr>
          <a:r>
            <a:rPr lang="en-US" sz="2000" kern="1200" dirty="0" smtClean="0"/>
            <a:t>Calm environment</a:t>
          </a:r>
        </a:p>
        <a:p>
          <a:pPr lvl="0" algn="ctr" defTabSz="889000">
            <a:lnSpc>
              <a:spcPct val="90000"/>
            </a:lnSpc>
            <a:spcBef>
              <a:spcPct val="0"/>
            </a:spcBef>
            <a:spcAft>
              <a:spcPct val="35000"/>
            </a:spcAft>
          </a:pPr>
          <a:r>
            <a:rPr lang="en-US" sz="2000" kern="1200" dirty="0" smtClean="0"/>
            <a:t>Gentle clinical techniques</a:t>
          </a:r>
        </a:p>
        <a:p>
          <a:pPr lvl="0" algn="ctr" defTabSz="889000">
            <a:lnSpc>
              <a:spcPct val="90000"/>
            </a:lnSpc>
            <a:spcBef>
              <a:spcPct val="0"/>
            </a:spcBef>
            <a:spcAft>
              <a:spcPct val="35000"/>
            </a:spcAft>
          </a:pPr>
          <a:r>
            <a:rPr lang="en-US" sz="2000" kern="1200" dirty="0" smtClean="0"/>
            <a:t>Oral medications</a:t>
          </a:r>
        </a:p>
        <a:p>
          <a:pPr lvl="0" algn="ctr" defTabSz="889000">
            <a:lnSpc>
              <a:spcPct val="90000"/>
            </a:lnSpc>
            <a:spcBef>
              <a:spcPct val="0"/>
            </a:spcBef>
            <a:spcAft>
              <a:spcPct val="35000"/>
            </a:spcAft>
          </a:pPr>
          <a:r>
            <a:rPr lang="en-US" sz="2000" kern="1200" dirty="0" smtClean="0"/>
            <a:t>Local anesthesia</a:t>
          </a:r>
        </a:p>
        <a:p>
          <a:pPr lvl="0" algn="ctr" defTabSz="889000">
            <a:lnSpc>
              <a:spcPct val="90000"/>
            </a:lnSpc>
            <a:spcBef>
              <a:spcPct val="0"/>
            </a:spcBef>
            <a:spcAft>
              <a:spcPct val="35000"/>
            </a:spcAft>
          </a:pPr>
          <a:r>
            <a:rPr lang="en-US" sz="2000" kern="1200" dirty="0" smtClean="0"/>
            <a:t>General anesthesia</a:t>
          </a:r>
          <a:endParaRPr lang="en-US" sz="2000" kern="1200" dirty="0"/>
        </a:p>
      </dsp:txBody>
      <dsp:txXfrm>
        <a:off x="93844" y="1864886"/>
        <a:ext cx="3764414" cy="2918773"/>
      </dsp:txXfrm>
    </dsp:sp>
    <dsp:sp modelId="{CD198ACF-B570-4B3B-8F7D-00D2ECB49D1A}">
      <dsp:nvSpPr>
        <dsp:cNvPr id="0" name=""/>
        <dsp:cNvSpPr/>
      </dsp:nvSpPr>
      <dsp:spPr>
        <a:xfrm>
          <a:off x="4280533" y="1774079"/>
          <a:ext cx="3946028" cy="3100387"/>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u="sng" kern="1200" dirty="0" smtClean="0"/>
            <a:t>Medical abortion</a:t>
          </a:r>
        </a:p>
        <a:p>
          <a:pPr lvl="0" algn="ctr" defTabSz="889000">
            <a:lnSpc>
              <a:spcPct val="90000"/>
            </a:lnSpc>
            <a:spcBef>
              <a:spcPct val="0"/>
            </a:spcBef>
            <a:spcAft>
              <a:spcPct val="35000"/>
            </a:spcAft>
          </a:pPr>
          <a:r>
            <a:rPr lang="en-US" sz="2000" kern="1200" dirty="0" smtClean="0"/>
            <a:t>Verbal reassurance and support</a:t>
          </a:r>
        </a:p>
        <a:p>
          <a:pPr lvl="0" algn="ctr" defTabSz="889000">
            <a:lnSpc>
              <a:spcPct val="90000"/>
            </a:lnSpc>
            <a:spcBef>
              <a:spcPct val="0"/>
            </a:spcBef>
            <a:spcAft>
              <a:spcPct val="35000"/>
            </a:spcAft>
          </a:pPr>
          <a:r>
            <a:rPr lang="en-US" sz="2000" kern="1200" dirty="0" smtClean="0"/>
            <a:t>Calm environment</a:t>
          </a:r>
        </a:p>
        <a:p>
          <a:pPr lvl="0" algn="ctr" defTabSz="889000">
            <a:lnSpc>
              <a:spcPct val="90000"/>
            </a:lnSpc>
            <a:spcBef>
              <a:spcPct val="0"/>
            </a:spcBef>
            <a:spcAft>
              <a:spcPct val="35000"/>
            </a:spcAft>
          </a:pPr>
          <a:r>
            <a:rPr lang="en-US" sz="2000" kern="1200" dirty="0" smtClean="0"/>
            <a:t>Heating pad or hot water bottle</a:t>
          </a:r>
        </a:p>
        <a:p>
          <a:pPr lvl="0" algn="ctr" defTabSz="889000">
            <a:lnSpc>
              <a:spcPct val="90000"/>
            </a:lnSpc>
            <a:spcBef>
              <a:spcPct val="0"/>
            </a:spcBef>
            <a:spcAft>
              <a:spcPct val="35000"/>
            </a:spcAft>
          </a:pPr>
          <a:r>
            <a:rPr lang="en-US" sz="2000" kern="1200" dirty="0" smtClean="0"/>
            <a:t>Oral medications </a:t>
          </a:r>
          <a:endParaRPr lang="en-US" sz="2000" kern="1200" dirty="0"/>
        </a:p>
      </dsp:txBody>
      <dsp:txXfrm>
        <a:off x="4371340" y="1864886"/>
        <a:ext cx="3764414" cy="2918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AFEDA-F2A7-4429-9F19-A6F039AD1A3B}">
      <dsp:nvSpPr>
        <dsp:cNvPr id="0" name=""/>
        <dsp:cNvSpPr/>
      </dsp:nvSpPr>
      <dsp:spPr>
        <a:xfrm>
          <a:off x="8922120" y="1010431"/>
          <a:ext cx="217414" cy="40238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14BE4-5E08-4A0F-BD13-3403D9BDB9EF}">
      <dsp:nvSpPr>
        <dsp:cNvPr id="0" name=""/>
        <dsp:cNvSpPr/>
      </dsp:nvSpPr>
      <dsp:spPr>
        <a:xfrm>
          <a:off x="221879" y="1010431"/>
          <a:ext cx="5654608" cy="402388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5EF70-7E74-49DB-AC12-AA850459E2F1}">
      <dsp:nvSpPr>
        <dsp:cNvPr id="0" name=""/>
        <dsp:cNvSpPr/>
      </dsp:nvSpPr>
      <dsp:spPr>
        <a:xfrm>
          <a:off x="4464" y="528286"/>
          <a:ext cx="5437193" cy="3806241"/>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5A5FBE-6C4D-4D08-951A-3130EBDC7BF2}">
      <dsp:nvSpPr>
        <dsp:cNvPr id="0" name=""/>
        <dsp:cNvSpPr/>
      </dsp:nvSpPr>
      <dsp:spPr>
        <a:xfrm>
          <a:off x="442948" y="4335879"/>
          <a:ext cx="5216125" cy="47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n-US" sz="2400" b="1" kern="1200" dirty="0" smtClean="0"/>
            <a:t>Overview</a:t>
          </a:r>
          <a:endParaRPr lang="en-US" sz="2400" b="1" kern="1200" dirty="0"/>
        </a:p>
      </dsp:txBody>
      <dsp:txXfrm>
        <a:off x="442948" y="4335879"/>
        <a:ext cx="5216125" cy="477638"/>
      </dsp:txXfrm>
    </dsp:sp>
    <dsp:sp modelId="{A66DFD82-9B95-42FD-9B37-4AF5AB60E745}">
      <dsp:nvSpPr>
        <dsp:cNvPr id="0" name=""/>
        <dsp:cNvSpPr/>
      </dsp:nvSpPr>
      <dsp:spPr>
        <a:xfrm>
          <a:off x="6106691" y="1010431"/>
          <a:ext cx="2585224" cy="402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n-US" sz="2200" kern="1200" dirty="0" smtClean="0"/>
            <a:t>Treatment of incomplete and unsafe abortion and related complications</a:t>
          </a:r>
          <a:endParaRPr lang="en-US" sz="2200" kern="1200" dirty="0"/>
        </a:p>
        <a:p>
          <a:pPr lvl="0" algn="l" defTabSz="977900">
            <a:lnSpc>
              <a:spcPct val="90000"/>
            </a:lnSpc>
            <a:spcBef>
              <a:spcPct val="0"/>
            </a:spcBef>
            <a:spcAft>
              <a:spcPct val="35000"/>
            </a:spcAft>
          </a:pPr>
          <a:r>
            <a:rPr lang="en-US" sz="2200" kern="1200" dirty="0" smtClean="0"/>
            <a:t>A complete clinical assessment may be deferred until the woman is stabilized </a:t>
          </a:r>
        </a:p>
      </dsp:txBody>
      <dsp:txXfrm>
        <a:off x="6106691" y="1010431"/>
        <a:ext cx="2585224" cy="402388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693A1-CB97-42DD-B09D-2B20DA74BE77}" type="datetimeFigureOut">
              <a:rPr lang="en-US" smtClean="0"/>
              <a:t>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5C766-A2F8-4620-BD42-CB0D254F808D}" type="slidenum">
              <a:rPr lang="en-US" smtClean="0"/>
              <a:t>‹#›</a:t>
            </a:fld>
            <a:endParaRPr lang="en-US"/>
          </a:p>
        </p:txBody>
      </p:sp>
    </p:spTree>
    <p:extLst>
      <p:ext uri="{BB962C8B-B14F-4D97-AF65-F5344CB8AC3E}">
        <p14:creationId xmlns:p14="http://schemas.microsoft.com/office/powerpoint/2010/main" val="6881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ipasu.org/" TargetMode="External"/><Relationship Id="rId4" Type="http://schemas.openxmlformats.org/officeDocument/2006/relationships/hyperlink" Target="http://www.msfc.org/"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www.youtube.com/watch?v=a1H1m365ZC4"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Information for the facilitator</a:t>
            </a:r>
            <a:r>
              <a:rPr lang="en-US" baseline="0" dirty="0" smtClean="0"/>
              <a:t>: This presentation accompanies </a:t>
            </a:r>
            <a:r>
              <a:rPr lang="en-US" i="1" baseline="0" dirty="0" smtClean="0"/>
              <a:t>Youth act for safe abortion, a training guide for future </a:t>
            </a:r>
            <a:r>
              <a:rPr lang="en-US" i="1" baseline="0" smtClean="0"/>
              <a:t>health professionals </a:t>
            </a:r>
            <a:r>
              <a:rPr lang="en-US" i="0" baseline="0" smtClean="0"/>
              <a:t>(</a:t>
            </a:r>
            <a:r>
              <a:rPr lang="en-US" sz="1200" kern="1200" smtClean="0">
                <a:solidFill>
                  <a:schemeClr val="tx1"/>
                </a:solidFill>
                <a:effectLst/>
                <a:latin typeface="+mn-lt"/>
                <a:ea typeface="+mn-ea"/>
                <a:cs typeface="+mn-cs"/>
              </a:rPr>
              <a:t>Borjesson et al., 2014)</a:t>
            </a:r>
            <a:r>
              <a:rPr lang="en-US" i="0" baseline="0" smtClean="0"/>
              <a:t>. </a:t>
            </a:r>
            <a:r>
              <a:rPr lang="en-US" i="0" baseline="0" dirty="0" smtClean="0"/>
              <a:t>It covers </a:t>
            </a:r>
            <a:r>
              <a:rPr lang="en-US" i="0" u="none" baseline="0" dirty="0" smtClean="0"/>
              <a:t>Module 4 of the guide </a:t>
            </a:r>
            <a:r>
              <a:rPr lang="en-US" i="0" baseline="0" dirty="0" smtClean="0"/>
              <a:t>and is designed to help experienced facilitators lead workshops effectively</a:t>
            </a:r>
            <a:r>
              <a:rPr lang="en-US" i="0" u="none" baseline="0" dirty="0" smtClean="0"/>
              <a:t>. </a:t>
            </a:r>
            <a:r>
              <a:rPr lang="en-US" b="1" i="0" u="none" baseline="0" dirty="0" smtClean="0"/>
              <a:t>The order of the slides in this presentation reflect the order of the activities in Module 4 in the guide. </a:t>
            </a:r>
            <a:r>
              <a:rPr lang="en-US" b="0" i="0" u="none" baseline="0" dirty="0" smtClean="0"/>
              <a:t>Orange slides mark the start of new activities and that is a good time for you to refer to the guide for detailed activity instructions. The activity instructions tell you when it is time to present new slides. </a:t>
            </a:r>
            <a:r>
              <a:rPr lang="en-US" b="1" i="0" u="none" baseline="0" dirty="0" smtClean="0"/>
              <a:t>The order of the slides may need to be modified if you change the agenda.</a:t>
            </a:r>
            <a:r>
              <a:rPr lang="en-US" b="0" i="0" u="none" baseline="0" dirty="0" smtClean="0"/>
              <a:t> </a:t>
            </a:r>
            <a:r>
              <a:rPr lang="en-US" i="0" u="none" baseline="0" dirty="0" smtClean="0"/>
              <a:t>All citations listed in the presentation are available in the bibliography of the guide</a:t>
            </a:r>
            <a:r>
              <a:rPr lang="en-US" i="0" baseline="0" dirty="0" smtClean="0"/>
              <a:t>.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a:t>
            </a:fld>
            <a:endParaRPr lang="en-US"/>
          </a:p>
        </p:txBody>
      </p:sp>
    </p:spTree>
    <p:extLst>
      <p:ext uri="{BB962C8B-B14F-4D97-AF65-F5344CB8AC3E}">
        <p14:creationId xmlns:p14="http://schemas.microsoft.com/office/powerpoint/2010/main" val="27307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Discuss the principle of capability with participants,</a:t>
            </a:r>
            <a:r>
              <a:rPr lang="en-US" baseline="0" dirty="0" smtClean="0"/>
              <a:t> and how it can be applied to abortion: </a:t>
            </a:r>
          </a:p>
          <a:p>
            <a:endParaRPr lang="en-US" dirty="0" smtClean="0"/>
          </a:p>
          <a:p>
            <a:r>
              <a:rPr lang="en-US" sz="1200" kern="1200" dirty="0" smtClean="0">
                <a:solidFill>
                  <a:schemeClr val="tx1"/>
                </a:solidFill>
                <a:effectLst/>
                <a:latin typeface="+mn-lt"/>
                <a:ea typeface="+mn-ea"/>
                <a:cs typeface="+mn-cs"/>
              </a:rPr>
              <a:t>An adolescent who has 1) identified that she is pregnant, 2) decided that she wants to terminate the pregnancy, and 3) sought safe abortion care, can be presumed capable of freely consenting to abortion services (Turner et al. 2011).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10</a:t>
            </a:fld>
            <a:endParaRPr lang="en-US"/>
          </a:p>
        </p:txBody>
      </p:sp>
    </p:spTree>
    <p:extLst>
      <p:ext uri="{BB962C8B-B14F-4D97-AF65-F5344CB8AC3E}">
        <p14:creationId xmlns:p14="http://schemas.microsoft.com/office/powerpoint/2010/main" val="422263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Inform participants that now you will look</a:t>
            </a:r>
            <a:r>
              <a:rPr lang="en-US" baseline="0" dirty="0" smtClean="0"/>
              <a:t> at three different topics commonly covered during counseling: </a:t>
            </a:r>
            <a:r>
              <a:rPr lang="en-US" i="1" u="sng" baseline="0" dirty="0" smtClean="0"/>
              <a:t>pregnancy options</a:t>
            </a:r>
            <a:r>
              <a:rPr lang="en-US" baseline="0" dirty="0" smtClean="0"/>
              <a:t>, </a:t>
            </a:r>
            <a:r>
              <a:rPr lang="en-US" i="1" u="sng" baseline="0" dirty="0" smtClean="0"/>
              <a:t>abortion methods</a:t>
            </a:r>
            <a:r>
              <a:rPr lang="en-US" baseline="0" dirty="0" smtClean="0"/>
              <a:t> and </a:t>
            </a:r>
            <a:r>
              <a:rPr lang="en-US" i="1" u="sng" baseline="0" dirty="0" smtClean="0"/>
              <a:t>postabortion contraception</a:t>
            </a:r>
            <a:r>
              <a:rPr lang="en-US" baseline="0" dirty="0" smtClean="0"/>
              <a:t>. Review the information about pregnancy options on the slide.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11</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
            </a:r>
            <a:r>
              <a:rPr lang="en-US" baseline="0" dirty="0" smtClean="0"/>
              <a:t>Next, tell participants that </a:t>
            </a:r>
            <a:r>
              <a:rPr lang="en-US" sz="1200" kern="1200" dirty="0" smtClean="0">
                <a:solidFill>
                  <a:schemeClr val="tx1"/>
                </a:solidFill>
                <a:effectLst/>
                <a:latin typeface="+mn-lt"/>
                <a:ea typeface="+mn-ea"/>
                <a:cs typeface="+mn-cs"/>
              </a:rPr>
              <a:t>if the woman decides to terminate the pregnancy, the provider should shared evidence-based, unbiased information about the different safe abortion methods and determine the woman’s clinical eligibility. The methods listed on the slide are recommended by the World Health Organization, and we’ll discuss each of them</a:t>
            </a:r>
            <a:r>
              <a:rPr lang="en-US" sz="1200" kern="1200" baseline="0" dirty="0" smtClean="0">
                <a:solidFill>
                  <a:schemeClr val="tx1"/>
                </a:solidFill>
                <a:effectLst/>
                <a:latin typeface="+mn-lt"/>
                <a:ea typeface="+mn-ea"/>
                <a:cs typeface="+mn-cs"/>
              </a:rPr>
              <a:t> in more detail shortly</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woman has a right to give informed consent to the abortion procedure. </a:t>
            </a:r>
            <a:r>
              <a:rPr lang="en-US" sz="1200" b="1" kern="1200" dirty="0" smtClean="0">
                <a:solidFill>
                  <a:schemeClr val="tx1"/>
                </a:solidFill>
                <a:effectLst/>
                <a:latin typeface="+mn-lt"/>
                <a:ea typeface="+mn-ea"/>
                <a:cs typeface="+mn-cs"/>
              </a:rPr>
              <a:t>When the woman is clinically eligible she should be supported to choose her preferred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Note about this slide</a:t>
            </a:r>
            <a:r>
              <a:rPr lang="en-US" sz="1200" kern="1200" dirty="0" smtClean="0">
                <a:solidFill>
                  <a:schemeClr val="tx1"/>
                </a:solidFill>
                <a:effectLst/>
                <a:latin typeface="+mn-lt"/>
                <a:ea typeface="+mn-ea"/>
                <a:cs typeface="+mn-cs"/>
              </a:rPr>
              <a:t>: Sharp curettage, also known as dilation and curettage (D&amp;C), is an outdated method. It is no longer recommended and</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carries higher risks compared to the methods listed on the slide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12</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Instructions for the facilitator</a:t>
            </a:r>
            <a:r>
              <a:rPr lang="en-US" dirty="0" smtClean="0"/>
              <a:t>: Ask participants if anyone knows how soon after an</a:t>
            </a:r>
            <a:r>
              <a:rPr lang="en-US" baseline="0" dirty="0" smtClean="0"/>
              <a:t> abortion a woman may become pregnant. If no one knows, tell participants </a:t>
            </a:r>
            <a:r>
              <a:rPr lang="en-US" dirty="0" smtClean="0"/>
              <a:t>that </a:t>
            </a:r>
            <a:r>
              <a:rPr lang="en-US" sz="1200" kern="1200" dirty="0" smtClean="0">
                <a:solidFill>
                  <a:schemeClr val="tx1"/>
                </a:solidFill>
                <a:effectLst/>
                <a:latin typeface="+mn-lt"/>
                <a:ea typeface="+mn-ea"/>
                <a:cs typeface="+mn-cs"/>
              </a:rPr>
              <a:t>a woman may become pregnant as early as eight days after an abortion (Schreiber et al. 2011).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that during counseling on </a:t>
            </a:r>
            <a:r>
              <a:rPr lang="en-US" sz="1200" kern="1200" dirty="0" err="1" smtClean="0">
                <a:solidFill>
                  <a:schemeClr val="tx1"/>
                </a:solidFill>
                <a:effectLst/>
                <a:latin typeface="+mn-lt"/>
                <a:ea typeface="+mn-ea"/>
                <a:cs typeface="+mn-cs"/>
              </a:rPr>
              <a:t>postabortion</a:t>
            </a:r>
            <a:r>
              <a:rPr lang="en-US" sz="1200" kern="1200" dirty="0" smtClean="0">
                <a:solidFill>
                  <a:schemeClr val="tx1"/>
                </a:solidFill>
                <a:effectLst/>
                <a:latin typeface="+mn-lt"/>
                <a:ea typeface="+mn-ea"/>
                <a:cs typeface="+mn-cs"/>
              </a:rPr>
              <a:t> contraception, </a:t>
            </a:r>
            <a:r>
              <a:rPr lang="en-US" sz="1200" i="1" kern="1200" dirty="0" smtClean="0">
                <a:solidFill>
                  <a:schemeClr val="tx1"/>
                </a:solidFill>
                <a:effectLst/>
                <a:latin typeface="+mn-lt"/>
                <a:ea typeface="+mn-ea"/>
                <a:cs typeface="+mn-cs"/>
              </a:rPr>
              <a:t>“the provider should support the woman to clarify and express any need or desire to prevent future pregnancy (Ipas 2013c). If the woman wants contraception, she and the provider should identify what method best meets her medical needs and personal circumstances. After a successful abortion most contraceptive methods can be used immediately (Ipas 2013c; WHO 2010). After medical abortion, intrauterine devices (IUDs) and sterilization can be used once it can reasonably be ascertained that the woman is no longer pregnant (Ipas 2013c). Natural methods, such as fertility awareness, can be used once the woman has had one postabortion menses (Ipas 2013c) and if her menstrual cycles are regular (WHO 2012b). </a:t>
            </a:r>
            <a:r>
              <a:rPr lang="en-US" sz="1200" b="0" i="1" kern="1200" dirty="0" smtClean="0">
                <a:solidFill>
                  <a:schemeClr val="tx1"/>
                </a:solidFill>
                <a:effectLst/>
                <a:latin typeface="+mn-lt"/>
                <a:ea typeface="+mn-ea"/>
                <a:cs typeface="+mn-cs"/>
              </a:rPr>
              <a:t>Accepting postabortion contraception should never be a condition for abortion services </a:t>
            </a:r>
            <a:r>
              <a:rPr lang="en-US" sz="1200" i="1" kern="1200" dirty="0" smtClean="0">
                <a:solidFill>
                  <a:schemeClr val="tx1"/>
                </a:solidFill>
                <a:effectLst/>
                <a:latin typeface="+mn-lt"/>
                <a:ea typeface="+mn-ea"/>
                <a:cs typeface="+mn-cs"/>
              </a:rPr>
              <a:t>(Turner et al. 2011).”</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13</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Transition from discussing counseling to abortion services, including mechanics, processes, side effects and pain management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14</a:t>
            </a:fld>
            <a:endParaRPr lang="en-US"/>
          </a:p>
        </p:txBody>
      </p:sp>
    </p:spTree>
    <p:extLst>
      <p:ext uri="{BB962C8B-B14F-4D97-AF65-F5344CB8AC3E}">
        <p14:creationId xmlns:p14="http://schemas.microsoft.com/office/powerpoint/2010/main" val="20374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Affirm that gestational dating is a component of comprehensive abortion care, and</a:t>
            </a:r>
            <a:r>
              <a:rPr lang="en-US" baseline="0" dirty="0" smtClean="0"/>
              <a:t> should be done during the clinical assessment. Ultrasound, however, is not routinely required for abortion. Ultrasound can be helpful in identifying suspected ectopic pregnancies and during second-trimester abortions.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15</a:t>
            </a:fld>
            <a:endParaRPr lang="en-US"/>
          </a:p>
        </p:txBody>
      </p:sp>
    </p:spTree>
    <p:extLst>
      <p:ext uri="{BB962C8B-B14F-4D97-AF65-F5344CB8AC3E}">
        <p14:creationId xmlns:p14="http://schemas.microsoft.com/office/powerpoint/2010/main" val="376477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Instructions for the facilitator</a:t>
            </a:r>
            <a:r>
              <a:rPr lang="en-US" u="none" baseline="0" dirty="0" smtClean="0"/>
              <a:t>: Give participants an overview of vacuum aspiration, which is used in the first trimester. Use the information in section 4.2 ‘Abortion in the first trimester’ as well as the core resources to give more information about vacuum aspiration.</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Instructions for the facilitator</a:t>
            </a:r>
            <a:r>
              <a:rPr lang="en-US" u="none" baseline="0" dirty="0" smtClean="0"/>
              <a:t>: Briefly explain the vacuum aspiration procedure.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u="none" baseline="0" dirty="0" smtClean="0"/>
              <a:t>You may wish to add that you will next show animations of inserting the cannula and suctioning the uterine contents.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17</a:t>
            </a:fld>
            <a:endParaRPr lang="en-US"/>
          </a:p>
        </p:txBody>
      </p:sp>
    </p:spTree>
    <p:extLst>
      <p:ext uri="{BB962C8B-B14F-4D97-AF65-F5344CB8AC3E}">
        <p14:creationId xmlns:p14="http://schemas.microsoft.com/office/powerpoint/2010/main" val="224104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If participants are interested in seeing</a:t>
            </a:r>
            <a:r>
              <a:rPr lang="en-US" baseline="0" dirty="0" smtClean="0"/>
              <a:t> an animation of how the cannula is inserted, you can minimize the window with the presentation and open the Internet. Use this web link to access the animation: http://www.ipasu.org/courses/IPU-UEwMVA-Zeta/005_UE_MVA_3_10.swf  </a:t>
            </a:r>
          </a:p>
          <a:p>
            <a:endParaRPr lang="en-US" baseline="0" dirty="0" smtClean="0"/>
          </a:p>
          <a:p>
            <a:r>
              <a:rPr lang="en-US" baseline="0" dirty="0" smtClean="0"/>
              <a:t>If you select “Play all” the animation will show all three steps in sequential order. </a:t>
            </a:r>
          </a:p>
        </p:txBody>
      </p:sp>
      <p:sp>
        <p:nvSpPr>
          <p:cNvPr id="4" name="Slide Number Placeholder 3"/>
          <p:cNvSpPr>
            <a:spLocks noGrp="1"/>
          </p:cNvSpPr>
          <p:nvPr>
            <p:ph type="sldNum" sz="quarter" idx="10"/>
          </p:nvPr>
        </p:nvSpPr>
        <p:spPr/>
        <p:txBody>
          <a:bodyPr/>
          <a:lstStyle/>
          <a:p>
            <a:fld id="{76A5C766-A2F8-4620-BD42-CB0D254F808D}" type="slidenum">
              <a:rPr lang="en-US" smtClean="0"/>
              <a:t>18</a:t>
            </a:fld>
            <a:endParaRPr lang="en-US"/>
          </a:p>
        </p:txBody>
      </p:sp>
    </p:spTree>
    <p:extLst>
      <p:ext uri="{BB962C8B-B14F-4D97-AF65-F5344CB8AC3E}">
        <p14:creationId xmlns:p14="http://schemas.microsoft.com/office/powerpoint/2010/main" val="71028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If participants are interested in seeing</a:t>
            </a:r>
            <a:r>
              <a:rPr lang="en-US" baseline="0" dirty="0" smtClean="0"/>
              <a:t> an animation of how to suction uterine contents, you can minimize the window with the presentation and open the Internet. Use this web link to access the animation: http://www.ipasu.org/courses/IPU-UEwMVA-Zeta/005_UE_MVA_3_013.swf </a:t>
            </a:r>
          </a:p>
          <a:p>
            <a:endParaRPr lang="en-US" baseline="0" dirty="0" smtClean="0"/>
          </a:p>
          <a:p>
            <a:r>
              <a:rPr lang="en-US" baseline="0" dirty="0" smtClean="0"/>
              <a:t>If you select “Play all” the animation will show all seven steps in sequential order. </a:t>
            </a:r>
          </a:p>
        </p:txBody>
      </p:sp>
      <p:sp>
        <p:nvSpPr>
          <p:cNvPr id="4" name="Slide Number Placeholder 3"/>
          <p:cNvSpPr>
            <a:spLocks noGrp="1"/>
          </p:cNvSpPr>
          <p:nvPr>
            <p:ph type="sldNum" sz="quarter" idx="10"/>
          </p:nvPr>
        </p:nvSpPr>
        <p:spPr/>
        <p:txBody>
          <a:bodyPr/>
          <a:lstStyle/>
          <a:p>
            <a:fld id="{76A5C766-A2F8-4620-BD42-CB0D254F808D}" type="slidenum">
              <a:rPr lang="en-US" smtClean="0"/>
              <a:t>19</a:t>
            </a:fld>
            <a:endParaRPr lang="en-US"/>
          </a:p>
        </p:txBody>
      </p:sp>
    </p:spTree>
    <p:extLst>
      <p:ext uri="{BB962C8B-B14F-4D97-AF65-F5344CB8AC3E}">
        <p14:creationId xmlns:p14="http://schemas.microsoft.com/office/powerpoint/2010/main" val="186410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Welcome</a:t>
            </a:r>
            <a:r>
              <a:rPr lang="en-US" baseline="0" dirty="0" smtClean="0"/>
              <a:t> participants to module 4 and tell them that </a:t>
            </a:r>
            <a:r>
              <a:rPr lang="en-US" sz="1200" kern="1200" dirty="0" smtClean="0">
                <a:solidFill>
                  <a:schemeClr val="tx1"/>
                </a:solidFill>
                <a:effectLst/>
                <a:latin typeface="+mn-lt"/>
                <a:ea typeface="+mn-ea"/>
                <a:cs typeface="+mn-cs"/>
              </a:rPr>
              <a:t>this module introduces participants to essential elements of Woman-Centered Comprehensive Abortion Care (CAC), including counseling and safe methods for abortion. Knowledge of what safe abortion entails can help demystify the process and procedure, and counter myths and misinformation that participants may have come across in media. The module also helps participants identify signs of abortion-related complications. While this module discusses clinical aspects of safe abortion, it does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prepare participants for abortion service delivery. </a:t>
            </a:r>
            <a:endParaRPr lang="en-US" b="1" dirty="0"/>
          </a:p>
        </p:txBody>
      </p:sp>
      <p:sp>
        <p:nvSpPr>
          <p:cNvPr id="4" name="Slide Number Placeholder 3"/>
          <p:cNvSpPr>
            <a:spLocks noGrp="1"/>
          </p:cNvSpPr>
          <p:nvPr>
            <p:ph type="sldNum" sz="quarter" idx="10"/>
          </p:nvPr>
        </p:nvSpPr>
        <p:spPr/>
        <p:txBody>
          <a:bodyPr/>
          <a:lstStyle/>
          <a:p>
            <a:fld id="{76A5C766-A2F8-4620-BD42-CB0D254F808D}" type="slidenum">
              <a:rPr lang="en-US" smtClean="0"/>
              <a:t>2</a:t>
            </a:fld>
            <a:endParaRPr lang="en-US"/>
          </a:p>
        </p:txBody>
      </p:sp>
    </p:spTree>
    <p:extLst>
      <p:ext uri="{BB962C8B-B14F-4D97-AF65-F5344CB8AC3E}">
        <p14:creationId xmlns:p14="http://schemas.microsoft.com/office/powerpoint/2010/main" val="391489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Instructions for the facilitator</a:t>
            </a:r>
            <a:r>
              <a:rPr lang="en-US" u="none" baseline="0" dirty="0" smtClean="0"/>
              <a:t>: Give participants an overview of medical abortion, which is used in both the first and second trimesters. Use the information in sections 4.2 ‘Abortion in the first trimester’ and 4.3 ‘Abortion in the second trimester’ as well as the core resources to give more information about medical abortion. Identify important differences between </a:t>
            </a:r>
            <a:r>
              <a:rPr lang="en-US" i="1" u="sng" baseline="0" dirty="0" smtClean="0"/>
              <a:t>mifepristone and misoprostol</a:t>
            </a:r>
            <a:r>
              <a:rPr lang="en-US" u="none" baseline="0" dirty="0" smtClean="0"/>
              <a:t> and </a:t>
            </a:r>
            <a:r>
              <a:rPr lang="en-US" i="1" u="sng" baseline="0" dirty="0" smtClean="0"/>
              <a:t>misoprostol only</a:t>
            </a:r>
            <a:r>
              <a:rPr lang="en-US" i="0" u="none" baseline="0" dirty="0" smtClean="0"/>
              <a:t>,</a:t>
            </a:r>
            <a:r>
              <a:rPr lang="en-US" u="none" baseline="0" dirty="0" smtClean="0"/>
              <a:t> and </a:t>
            </a:r>
            <a:r>
              <a:rPr lang="en-US" i="1" u="sng" baseline="0" dirty="0" smtClean="0"/>
              <a:t>first-</a:t>
            </a:r>
            <a:r>
              <a:rPr lang="en-US" u="none" baseline="0" dirty="0" smtClean="0"/>
              <a:t> and </a:t>
            </a:r>
            <a:r>
              <a:rPr lang="en-US" i="1" u="sng" baseline="0" dirty="0" smtClean="0"/>
              <a:t>second-trimester medical abortion</a:t>
            </a:r>
            <a:r>
              <a:rPr lang="en-US" u="none" baseline="0" dirty="0" smtClean="0"/>
              <a:t>. For example:</a:t>
            </a:r>
          </a:p>
          <a:p>
            <a:endParaRPr lang="en-US" u="non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same medicines are used </a:t>
            </a:r>
            <a:r>
              <a:rPr lang="en-US" sz="1200" kern="1200" baseline="0" dirty="0" smtClean="0">
                <a:solidFill>
                  <a:schemeClr val="tx1"/>
                </a:solidFill>
                <a:effectLst/>
                <a:latin typeface="+mn-lt"/>
                <a:ea typeface="+mn-ea"/>
                <a:cs typeface="+mn-cs"/>
              </a:rPr>
              <a:t>in both </a:t>
            </a: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and second-</a:t>
            </a:r>
            <a:r>
              <a:rPr lang="en-US" sz="1200" kern="1200" dirty="0" smtClean="0">
                <a:solidFill>
                  <a:schemeClr val="tx1"/>
                </a:solidFill>
                <a:effectLst/>
                <a:latin typeface="+mn-lt"/>
                <a:ea typeface="+mn-ea"/>
                <a:cs typeface="+mn-cs"/>
              </a:rPr>
              <a:t>trimester abortions, but the clinical protocols and doses differ.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Medical</a:t>
            </a:r>
            <a:r>
              <a:rPr lang="en-US" sz="1200" kern="1200" baseline="0" dirty="0" smtClean="0">
                <a:solidFill>
                  <a:schemeClr val="tx1"/>
                </a:solidFill>
                <a:effectLst/>
                <a:latin typeface="+mn-lt"/>
                <a:ea typeface="+mn-ea"/>
                <a:cs typeface="+mn-cs"/>
              </a:rPr>
              <a:t> abortion should be available as an outpatient procedure until nine weeks gestation, making it possible for women to take misoprostol in a private, safe setting like her home. In the second trimester </a:t>
            </a:r>
            <a:r>
              <a:rPr lang="en-US" sz="1200" kern="1200" dirty="0" smtClean="0">
                <a:solidFill>
                  <a:schemeClr val="tx1"/>
                </a:solidFill>
                <a:effectLst/>
                <a:latin typeface="+mn-lt"/>
                <a:ea typeface="+mn-ea"/>
                <a:cs typeface="+mn-cs"/>
              </a:rPr>
              <a:t>women are typically admitted to hospital until the pregnancy has expelled, which may take a few hours to two days. </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mifepristone and misoprostol regimen is more efficient (98% success rate in the first trimester) than misoprostol only (85% success rate in the first trimester).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With the mifepristone and misoprostol regimen, routine follow-up is not required in the first trimester. Routine follow-up is recommended for the misoprostol only regimen because of its lower efficacy rate. Routine follow-up is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recommended for second-trimester abortion, regardless of the</a:t>
            </a:r>
            <a:r>
              <a:rPr lang="en-US" sz="1200" kern="1200" baseline="0" dirty="0" smtClean="0">
                <a:solidFill>
                  <a:schemeClr val="tx1"/>
                </a:solidFill>
                <a:effectLst/>
                <a:latin typeface="+mn-lt"/>
                <a:ea typeface="+mn-ea"/>
                <a:cs typeface="+mn-cs"/>
              </a:rPr>
              <a:t> regimen used</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In countries where mifepristone is not approved or available, the misoprostol only regimen offers an important, low-cost alternative that can reduce unsafe abortion rates.</a:t>
            </a:r>
          </a:p>
        </p:txBody>
      </p:sp>
      <p:sp>
        <p:nvSpPr>
          <p:cNvPr id="4" name="Slide Number Placeholder 3"/>
          <p:cNvSpPr>
            <a:spLocks noGrp="1"/>
          </p:cNvSpPr>
          <p:nvPr>
            <p:ph type="sldNum" sz="quarter" idx="10"/>
          </p:nvPr>
        </p:nvSpPr>
        <p:spPr/>
        <p:txBody>
          <a:bodyPr/>
          <a:lstStyle/>
          <a:p>
            <a:fld id="{76A5C766-A2F8-4620-BD42-CB0D254F808D}" type="slidenum">
              <a:rPr lang="en-US" smtClean="0"/>
              <a:t>20</a:t>
            </a:fld>
            <a:endParaRPr lang="en-US"/>
          </a:p>
        </p:txBody>
      </p:sp>
    </p:spTree>
    <p:extLst>
      <p:ext uri="{BB962C8B-B14F-4D97-AF65-F5344CB8AC3E}">
        <p14:creationId xmlns:p14="http://schemas.microsoft.com/office/powerpoint/2010/main" val="394707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information about medical abortion process. </a:t>
            </a:r>
            <a:r>
              <a:rPr lang="en-US" u="none" baseline="0" dirty="0" smtClean="0"/>
              <a:t>Specify that </a:t>
            </a:r>
            <a:r>
              <a:rPr lang="en-US" sz="1200" kern="1200" dirty="0" smtClean="0">
                <a:solidFill>
                  <a:schemeClr val="tx1"/>
                </a:solidFill>
                <a:effectLst/>
                <a:latin typeface="+mn-lt"/>
                <a:ea typeface="+mn-ea"/>
                <a:cs typeface="+mn-cs"/>
              </a:rPr>
              <a:t>mifepristone blocks progesterone and interferes with the continuation of the pregnancy (WHO 2012), and misoprostol causes cervical ripening and uterine contractions (Ipas 2013). With the misoprostol only regimen,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cervical ripening and uterine contractions are</a:t>
            </a:r>
            <a:r>
              <a:rPr lang="en-US" sz="1200" kern="1200" baseline="0" dirty="0" smtClean="0">
                <a:solidFill>
                  <a:schemeClr val="tx1"/>
                </a:solidFill>
                <a:effectLst/>
                <a:latin typeface="+mn-lt"/>
                <a:ea typeface="+mn-ea"/>
                <a:cs typeface="+mn-cs"/>
              </a:rPr>
              <a:t> most often sufficient to expel the pregnancy.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You may wish to add that you will show an animation of the medical abortion process next.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21</a:t>
            </a:fld>
            <a:endParaRPr lang="en-US"/>
          </a:p>
        </p:txBody>
      </p:sp>
    </p:spTree>
    <p:extLst>
      <p:ext uri="{BB962C8B-B14F-4D97-AF65-F5344CB8AC3E}">
        <p14:creationId xmlns:p14="http://schemas.microsoft.com/office/powerpoint/2010/main" val="3405372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
            </a:r>
            <a:r>
              <a:rPr lang="en-US" u="none" baseline="0" dirty="0" smtClean="0"/>
              <a:t>Play the embedded video (which is about 1 minute long). </a:t>
            </a: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22</a:t>
            </a:fld>
            <a:endParaRPr lang="en-US"/>
          </a:p>
        </p:txBody>
      </p:sp>
    </p:spTree>
    <p:extLst>
      <p:ext uri="{BB962C8B-B14F-4D97-AF65-F5344CB8AC3E}">
        <p14:creationId xmlns:p14="http://schemas.microsoft.com/office/powerpoint/2010/main" val="421957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a:t>
            </a:r>
            <a:r>
              <a:rPr lang="en-US" u="sng" baseline="0" dirty="0" smtClean="0"/>
              <a:t> the facilitator</a:t>
            </a:r>
            <a:r>
              <a:rPr lang="en-US" baseline="0" dirty="0" smtClean="0"/>
              <a:t>: Give participants a minute or two to silently review the information on the slide. </a:t>
            </a:r>
            <a:r>
              <a:rPr lang="en-US" b="1" baseline="0" dirty="0" smtClean="0"/>
              <a:t>Remind them that clinical evidence and guidance change, and advise them to check Ipas’s website, especially the publication </a:t>
            </a:r>
            <a:r>
              <a:rPr lang="en-US" b="1" i="1" baseline="0" dirty="0" smtClean="0"/>
              <a:t>Clinical updates in reproductive health</a:t>
            </a:r>
            <a:r>
              <a:rPr lang="en-US" b="1" i="0" baseline="0" dirty="0" smtClean="0"/>
              <a:t>, regularly for any updates to this and other clinical information. </a:t>
            </a:r>
            <a:endParaRPr lang="en-US" b="1" i="0" dirty="0"/>
          </a:p>
        </p:txBody>
      </p:sp>
      <p:sp>
        <p:nvSpPr>
          <p:cNvPr id="4" name="Slide Number Placeholder 3"/>
          <p:cNvSpPr>
            <a:spLocks noGrp="1"/>
          </p:cNvSpPr>
          <p:nvPr>
            <p:ph type="sldNum" sz="quarter" idx="10"/>
          </p:nvPr>
        </p:nvSpPr>
        <p:spPr/>
        <p:txBody>
          <a:bodyPr/>
          <a:lstStyle/>
          <a:p>
            <a:fld id="{76A5C766-A2F8-4620-BD42-CB0D254F808D}" type="slidenum">
              <a:rPr lang="en-US" smtClean="0"/>
              <a:t>23</a:t>
            </a:fld>
            <a:endParaRPr lang="en-US"/>
          </a:p>
        </p:txBody>
      </p:sp>
    </p:spTree>
    <p:extLst>
      <p:ext uri="{BB962C8B-B14F-4D97-AF65-F5344CB8AC3E}">
        <p14:creationId xmlns:p14="http://schemas.microsoft.com/office/powerpoint/2010/main" val="2893092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Briefly discuss dilation and evacuation, which is used in the second trimester</a:t>
            </a:r>
            <a:r>
              <a:rPr lang="en-US" baseline="0" dirty="0" smtClean="0"/>
              <a:t>. </a:t>
            </a:r>
            <a:r>
              <a:rPr lang="en-US" u="none" baseline="0" dirty="0" smtClean="0"/>
              <a:t>Use the information in section 4.3 ‘Abortion in the second trimester’ as well as the core resources to give more information about dilation and evacuation.</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24</a:t>
            </a:fld>
            <a:endParaRPr lang="en-US"/>
          </a:p>
        </p:txBody>
      </p:sp>
    </p:spTree>
    <p:extLst>
      <p:ext uri="{BB962C8B-B14F-4D97-AF65-F5344CB8AC3E}">
        <p14:creationId xmlns:p14="http://schemas.microsoft.com/office/powerpoint/2010/main" val="165306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a:t>
            </a:r>
            <a:r>
              <a:rPr lang="en-US" u="sng" baseline="0" dirty="0" smtClean="0"/>
              <a:t> the facilitator</a:t>
            </a:r>
            <a:r>
              <a:rPr lang="en-US" baseline="0" dirty="0" smtClean="0"/>
              <a:t>: You may wish to ask participants the following discussion questions to review side effects of vacuum aspiration and medical abortion:</a:t>
            </a:r>
          </a:p>
          <a:p>
            <a:endParaRPr lang="en-US" baseline="0" dirty="0" smtClean="0"/>
          </a:p>
          <a:p>
            <a:pPr marL="171450" indent="-171450">
              <a:buFont typeface="Arial" panose="020B0604020202020204" pitchFamily="34" charset="0"/>
              <a:buChar char="•"/>
            </a:pPr>
            <a:r>
              <a:rPr lang="en-US" b="0" i="1" u="sng" baseline="0" dirty="0" smtClean="0"/>
              <a:t>What similarities and differences do you notice between side effects of the methods?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u="sng" baseline="0" dirty="0" smtClean="0"/>
              <a:t>Why are cramping and bleeding not listed as side effects of medical abortion? </a:t>
            </a:r>
            <a:r>
              <a:rPr lang="en-US" baseline="0" dirty="0" smtClean="0"/>
              <a:t>Use this question to clarify the differences between necessary (expected) outcomes and side effects. In medical abortion, misoprostol causes cramping and bleeding and this is what expels the contents of the uterus.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u="sng" baseline="0" dirty="0" smtClean="0"/>
              <a:t>Why do you think many women and adolescents prefer medical abortion despite a few more side effects?</a:t>
            </a:r>
            <a:r>
              <a:rPr lang="en-US" i="0" baseline="0" dirty="0" smtClean="0"/>
              <a:t> Encourage participants to recall some advantages of medical abortion. For example: </a:t>
            </a:r>
            <a:r>
              <a:rPr lang="en-US" sz="1200" kern="1200" dirty="0" smtClean="0">
                <a:solidFill>
                  <a:schemeClr val="tx1"/>
                </a:solidFill>
                <a:effectLst/>
                <a:latin typeface="+mn-lt"/>
                <a:ea typeface="+mn-ea"/>
                <a:cs typeface="+mn-cs"/>
              </a:rPr>
              <a:t>Feels more natural; appears to others as a spontaneous abortion; no instruments and less invasive; can be used in private setting (e.g. home), misoprostol is</a:t>
            </a:r>
            <a:r>
              <a:rPr lang="en-US" sz="1200" kern="1200" baseline="0" dirty="0" smtClean="0">
                <a:solidFill>
                  <a:schemeClr val="tx1"/>
                </a:solidFill>
                <a:effectLst/>
                <a:latin typeface="+mn-lt"/>
                <a:ea typeface="+mn-ea"/>
                <a:cs typeface="+mn-cs"/>
              </a:rPr>
              <a:t> a low-cost medicine</a:t>
            </a:r>
            <a:r>
              <a:rPr lang="en-US" sz="1200" kern="1200" dirty="0" smtClean="0">
                <a:solidFill>
                  <a:schemeClr val="tx1"/>
                </a:solidFill>
                <a:effectLst/>
                <a:latin typeface="+mn-lt"/>
                <a:ea typeface="+mn-ea"/>
                <a:cs typeface="+mn-cs"/>
              </a:rPr>
              <a:t>.</a:t>
            </a:r>
            <a:r>
              <a:rPr lang="en-US" i="0" baseline="0" dirty="0" smtClean="0"/>
              <a:t> </a:t>
            </a:r>
          </a:p>
        </p:txBody>
      </p:sp>
      <p:sp>
        <p:nvSpPr>
          <p:cNvPr id="4" name="Slide Number Placeholder 3"/>
          <p:cNvSpPr>
            <a:spLocks noGrp="1"/>
          </p:cNvSpPr>
          <p:nvPr>
            <p:ph type="sldNum" sz="quarter" idx="10"/>
          </p:nvPr>
        </p:nvSpPr>
        <p:spPr/>
        <p:txBody>
          <a:bodyPr/>
          <a:lstStyle/>
          <a:p>
            <a:fld id="{76A5C766-A2F8-4620-BD42-CB0D254F808D}" type="slidenum">
              <a:rPr lang="en-US" smtClean="0"/>
              <a:t>25</a:t>
            </a:fld>
            <a:endParaRPr lang="en-US"/>
          </a:p>
        </p:txBody>
      </p:sp>
    </p:spTree>
    <p:extLst>
      <p:ext uri="{BB962C8B-B14F-4D97-AF65-F5344CB8AC3E}">
        <p14:creationId xmlns:p14="http://schemas.microsoft.com/office/powerpoint/2010/main" val="1898769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information about pain management</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26</a:t>
            </a:fld>
            <a:endParaRPr lang="en-US"/>
          </a:p>
        </p:txBody>
      </p:sp>
    </p:spTree>
    <p:extLst>
      <p:ext uri="{BB962C8B-B14F-4D97-AF65-F5344CB8AC3E}">
        <p14:creationId xmlns:p14="http://schemas.microsoft.com/office/powerpoint/2010/main" val="381749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Take a few minutes to discuss </a:t>
            </a:r>
            <a:r>
              <a:rPr lang="en-US" baseline="0" dirty="0" smtClean="0"/>
              <a:t>why women may have no choice but to seek abortion in the second trimester. Make sure the following reasons are mentioned:</a:t>
            </a:r>
          </a:p>
          <a:p>
            <a:endParaRPr lang="en-US" baseline="0" dirty="0" smtClean="0"/>
          </a:p>
          <a:p>
            <a:pPr marL="171450" indent="-171450">
              <a:buFont typeface="Arial" panose="020B0604020202020204" pitchFamily="34" charset="0"/>
              <a:buChar char="•"/>
            </a:pPr>
            <a:r>
              <a:rPr lang="en-US" dirty="0" smtClean="0"/>
              <a:t>Access to safe, legal abortion in the first trimester may be restricted by barriers, and this can delay service provision,</a:t>
            </a:r>
            <a:r>
              <a:rPr lang="en-US" baseline="0" dirty="0" smtClean="0"/>
              <a:t> particularly for</a:t>
            </a:r>
            <a:r>
              <a:rPr lang="en-US" dirty="0" smtClean="0"/>
              <a:t> marginalized women, including young, poor, migrant and indigenous</a:t>
            </a:r>
            <a:r>
              <a:rPr lang="en-US" baseline="0" dirty="0" smtClean="0"/>
              <a:t> women. For example: cost of services may require the woman to save money for a long time. </a:t>
            </a:r>
            <a:endParaRPr lang="en-US" dirty="0" smtClean="0"/>
          </a:p>
          <a:p>
            <a:pPr marL="171450" indent="-171450">
              <a:buFont typeface="Arial" panose="020B0604020202020204" pitchFamily="34" charset="0"/>
              <a:buChar char="•"/>
            </a:pPr>
            <a:r>
              <a:rPr lang="en-US" dirty="0" smtClean="0"/>
              <a:t>Medical conditions that affect the woman, the fetus, or both, sometimes present later in pregnancy.</a:t>
            </a:r>
          </a:p>
          <a:p>
            <a:pPr marL="171450" indent="-171450">
              <a:buFont typeface="Arial" panose="020B0604020202020204" pitchFamily="34" charset="0"/>
              <a:buChar char="•"/>
            </a:pPr>
            <a:r>
              <a:rPr lang="en-US" dirty="0" smtClean="0"/>
              <a:t>A woman may be</a:t>
            </a:r>
            <a:r>
              <a:rPr lang="en-US" baseline="0" dirty="0" smtClean="0"/>
              <a:t> u</a:t>
            </a:r>
            <a:r>
              <a:rPr lang="en-US" dirty="0" smtClean="0"/>
              <a:t>naware that she is pregnant early in the pregnancy. </a:t>
            </a:r>
          </a:p>
          <a:p>
            <a:pPr marL="171450" indent="-171450">
              <a:buFont typeface="Arial" panose="020B0604020202020204" pitchFamily="34" charset="0"/>
              <a:buChar char="•"/>
            </a:pPr>
            <a:endParaRPr lang="en-US" baseline="0" dirty="0" smtClean="0"/>
          </a:p>
          <a:p>
            <a:r>
              <a:rPr lang="en-US" baseline="0" dirty="0" smtClean="0"/>
              <a:t>You can explain to participants that </a:t>
            </a:r>
            <a:r>
              <a:rPr lang="en-US" i="1" baseline="0" dirty="0" smtClean="0"/>
              <a:t>“i</a:t>
            </a:r>
            <a:r>
              <a:rPr lang="en-US" sz="1200" i="1" kern="1200" dirty="0" smtClean="0">
                <a:solidFill>
                  <a:schemeClr val="tx1"/>
                </a:solidFill>
                <a:effectLst/>
                <a:latin typeface="+mn-lt"/>
                <a:ea typeface="+mn-ea"/>
                <a:cs typeface="+mn-cs"/>
              </a:rPr>
              <a:t>n many countries, complications from unsafe second-trimester abortion cause the majority of abortion-related mortality. Conversely, complications from safe, legal abortion, especially in early pregnancy, are very rare. It is important to remove as many barriers to safe first-trimester abortion as possible because a delay in inducing abortion increases the risk of complications.”</a:t>
            </a:r>
            <a:endParaRPr lang="en-US" i="1"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Ask participants what</a:t>
            </a:r>
            <a:r>
              <a:rPr lang="en-US" baseline="0" dirty="0" smtClean="0"/>
              <a:t> abortion-related </a:t>
            </a:r>
            <a:r>
              <a:rPr lang="en-US" b="0" i="1" u="sng" dirty="0" smtClean="0"/>
              <a:t>complications</a:t>
            </a:r>
            <a:r>
              <a:rPr lang="en-US" dirty="0" smtClean="0"/>
              <a:t> they are familiar with. Ensure the following complications are mentioned</a:t>
            </a:r>
            <a:r>
              <a:rPr lang="en-US" baseline="0" dirty="0" smtClean="0"/>
              <a:t>: </a:t>
            </a:r>
          </a:p>
          <a:p>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ncomplete or failed abortion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Cervical or uterine injury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Sepsis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Hemorrhage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Allergic reactions to medicines used for abortion or pain management </a:t>
            </a:r>
          </a:p>
          <a:p>
            <a:pPr marL="0" indent="0">
              <a:buFont typeface="Arial" panose="020B0604020202020204" pitchFamily="34" charset="0"/>
              <a:buNone/>
            </a:pPr>
            <a:endParaRPr lang="en-US" sz="1200" u="sng" kern="1200" dirty="0" smtClean="0">
              <a:solidFill>
                <a:schemeClr val="tx1"/>
              </a:solidFill>
              <a:effectLst/>
              <a:latin typeface="+mn-lt"/>
              <a:ea typeface="+mn-ea"/>
              <a:cs typeface="+mn-cs"/>
            </a:endParaRPr>
          </a:p>
          <a:p>
            <a:pPr marL="0" indent="0">
              <a:buFont typeface="Arial" panose="020B0604020202020204" pitchFamily="34" charset="0"/>
              <a:buNone/>
            </a:pPr>
            <a:r>
              <a:rPr lang="en-US" sz="1200" u="sng" kern="1200" dirty="0" smtClean="0">
                <a:solidFill>
                  <a:schemeClr val="tx1"/>
                </a:solidFill>
                <a:effectLst/>
                <a:latin typeface="+mn-lt"/>
                <a:ea typeface="+mn-ea"/>
                <a:cs typeface="+mn-cs"/>
              </a:rPr>
              <a:t>Remind participants that these complications are very rare from safe, legal</a:t>
            </a:r>
            <a:r>
              <a:rPr lang="en-US" sz="1200" u="sng" kern="1200" baseline="0" dirty="0" smtClean="0">
                <a:solidFill>
                  <a:schemeClr val="tx1"/>
                </a:solidFill>
                <a:effectLst/>
                <a:latin typeface="+mn-lt"/>
                <a:ea typeface="+mn-ea"/>
                <a:cs typeface="+mn-cs"/>
              </a:rPr>
              <a:t> abortion</a:t>
            </a:r>
            <a:r>
              <a:rPr lang="en-US" sz="1200" kern="1200" baseline="0" dirty="0" smtClean="0">
                <a:solidFill>
                  <a:schemeClr val="tx1"/>
                </a:solidFill>
                <a:effectLst/>
                <a:latin typeface="+mn-lt"/>
                <a:ea typeface="+mn-ea"/>
                <a:cs typeface="+mn-cs"/>
              </a:rPr>
              <a:t>. Conversely, </a:t>
            </a:r>
            <a:r>
              <a:rPr lang="en-US" dirty="0" smtClean="0"/>
              <a:t>the risk for complications from unsafe abortion is very</a:t>
            </a:r>
            <a:r>
              <a:rPr lang="en-US" baseline="0" dirty="0" smtClean="0"/>
              <a:t> </a:t>
            </a:r>
            <a:r>
              <a:rPr lang="en-US" dirty="0" smtClean="0"/>
              <a:t>high.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Ask a participant</a:t>
            </a:r>
            <a:r>
              <a:rPr lang="en-US" baseline="0" dirty="0" smtClean="0"/>
              <a:t> to read the</a:t>
            </a:r>
            <a:r>
              <a:rPr lang="en-US" dirty="0" smtClean="0"/>
              <a:t> </a:t>
            </a:r>
            <a:r>
              <a:rPr lang="en-US" b="0" i="1" u="sng" dirty="0" smtClean="0"/>
              <a:t>warning signs</a:t>
            </a:r>
            <a:r>
              <a:rPr lang="en-US" b="0" i="0" u="none" dirty="0" smtClean="0"/>
              <a:t> </a:t>
            </a:r>
            <a:r>
              <a:rPr lang="en-US" dirty="0" smtClean="0"/>
              <a:t>listed on the slide. </a:t>
            </a:r>
            <a:r>
              <a:rPr lang="en-US" baseline="0" dirty="0" smtClean="0"/>
              <a:t>Use Textbox 4.3 ‘Warning signs of abortion-related complications’ in the guide to provide more in-depth information about the different warning signs. For example: Specify that excessive bleeding means soaking more than two sanitary pads per hour for two consecutive hours.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28</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Share information with participants</a:t>
            </a:r>
            <a:r>
              <a:rPr lang="en-US" baseline="0" dirty="0" smtClean="0"/>
              <a:t> about postabortion care. Explain that p</a:t>
            </a:r>
            <a:r>
              <a:rPr lang="en-US" sz="1200" kern="1200" dirty="0" smtClean="0">
                <a:solidFill>
                  <a:schemeClr val="tx1"/>
                </a:solidFill>
                <a:effectLst/>
                <a:latin typeface="+mn-lt"/>
                <a:ea typeface="+mn-ea"/>
                <a:cs typeface="+mn-cs"/>
              </a:rPr>
              <a:t>ostabortion care includes medical treatment of incomplete and unsafe abortion and related complications, as well as counseling, contraceptive services, and provision of or referrals to other reproductive health-care services. In life-threatening situations, a complete clinical assessment and informed consent may be deferred until after the woman is stabilized (Ipas 2013c).Vacuum aspiration and misoprostol only are both recommended methods for postabortion care (Ipas 2013c). Timely access to postabortion care for all women who need it reduces abortion-related mortality and morbidity. </a:t>
            </a:r>
          </a:p>
        </p:txBody>
      </p:sp>
      <p:sp>
        <p:nvSpPr>
          <p:cNvPr id="4" name="Slide Number Placeholder 3"/>
          <p:cNvSpPr>
            <a:spLocks noGrp="1"/>
          </p:cNvSpPr>
          <p:nvPr>
            <p:ph type="sldNum" sz="quarter" idx="10"/>
          </p:nvPr>
        </p:nvSpPr>
        <p:spPr/>
        <p:txBody>
          <a:bodyPr/>
          <a:lstStyle/>
          <a:p>
            <a:fld id="{76A5C766-A2F8-4620-BD42-CB0D254F808D}" type="slidenum">
              <a:rPr lang="en-US" smtClean="0"/>
              <a:t>29</a:t>
            </a:fld>
            <a:endParaRPr lang="en-US"/>
          </a:p>
        </p:txBody>
      </p:sp>
    </p:spTree>
    <p:extLst>
      <p:ext uri="{BB962C8B-B14F-4D97-AF65-F5344CB8AC3E}">
        <p14:creationId xmlns:p14="http://schemas.microsoft.com/office/powerpoint/2010/main" val="384717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the learning objectives for Module 4.</a:t>
            </a:r>
          </a:p>
        </p:txBody>
      </p:sp>
      <p:sp>
        <p:nvSpPr>
          <p:cNvPr id="4" name="Slide Number Placeholder 3"/>
          <p:cNvSpPr>
            <a:spLocks noGrp="1"/>
          </p:cNvSpPr>
          <p:nvPr>
            <p:ph type="sldNum" sz="quarter" idx="10"/>
          </p:nvPr>
        </p:nvSpPr>
        <p:spPr/>
        <p:txBody>
          <a:bodyPr/>
          <a:lstStyle/>
          <a:p>
            <a:fld id="{76A5C766-A2F8-4620-BD42-CB0D254F808D}" type="slidenum">
              <a:rPr lang="en-US" smtClean="0"/>
              <a:t>3</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Remind participants that</a:t>
            </a:r>
            <a:r>
              <a:rPr lang="en-US" baseline="0" dirty="0" smtClean="0"/>
              <a:t> </a:t>
            </a:r>
            <a:r>
              <a:rPr lang="en-US" sz="1200" kern="1200" dirty="0" smtClean="0">
                <a:solidFill>
                  <a:schemeClr val="tx1"/>
                </a:solidFill>
                <a:effectLst/>
                <a:latin typeface="+mn-lt"/>
                <a:ea typeface="+mn-ea"/>
                <a:cs typeface="+mn-cs"/>
              </a:rPr>
              <a:t>this module only introduces</a:t>
            </a:r>
            <a:r>
              <a:rPr lang="en-US" sz="1200" kern="1200" baseline="0" dirty="0" smtClean="0">
                <a:solidFill>
                  <a:schemeClr val="tx1"/>
                </a:solidFill>
                <a:effectLst/>
                <a:latin typeface="+mn-lt"/>
                <a:ea typeface="+mn-ea"/>
                <a:cs typeface="+mn-cs"/>
              </a:rPr>
              <a:t> them to comprehensive abortion care. I</a:t>
            </a:r>
            <a:r>
              <a:rPr lang="en-US" sz="1200" kern="1200" dirty="0" smtClean="0">
                <a:solidFill>
                  <a:schemeClr val="tx1"/>
                </a:solidFill>
                <a:effectLst/>
                <a:latin typeface="+mn-lt"/>
                <a:ea typeface="+mn-ea"/>
                <a:cs typeface="+mn-cs"/>
              </a:rPr>
              <a:t>t does not prepare participants for abortion service delivery. Participants who are interested in developing clinical skills are encouraged to contact Ipas for information about its national-level, pre-service training programs. Ipas has several resources on CAC.</a:t>
            </a:r>
            <a:r>
              <a:rPr lang="en-US" sz="1200" kern="1200" baseline="0" dirty="0" smtClean="0">
                <a:solidFill>
                  <a:schemeClr val="tx1"/>
                </a:solidFill>
                <a:effectLst/>
                <a:latin typeface="+mn-lt"/>
                <a:ea typeface="+mn-ea"/>
                <a:cs typeface="+mn-cs"/>
              </a:rPr>
              <a:t> Participants can </a:t>
            </a:r>
            <a:r>
              <a:rPr lang="en-US" sz="1200" kern="1200" dirty="0" smtClean="0">
                <a:solidFill>
                  <a:schemeClr val="tx1"/>
                </a:solidFill>
                <a:effectLst/>
                <a:latin typeface="+mn-lt"/>
                <a:ea typeface="+mn-ea"/>
                <a:cs typeface="+mn-cs"/>
              </a:rPr>
              <a:t>also register to take free, online courses on Ipas University at </a:t>
            </a:r>
            <a:r>
              <a:rPr lang="en-US" sz="1200" u="sng" kern="1200" dirty="0" smtClean="0">
                <a:solidFill>
                  <a:schemeClr val="tx1"/>
                </a:solidFill>
                <a:effectLst/>
                <a:latin typeface="+mn-lt"/>
                <a:ea typeface="+mn-ea"/>
                <a:cs typeface="+mn-cs"/>
                <a:hlinkClick r:id="rId3"/>
              </a:rPr>
              <a:t>www.ipasu.org</a:t>
            </a:r>
            <a:r>
              <a:rPr lang="en-US" sz="1200" kern="1200" dirty="0" smtClean="0">
                <a:solidFill>
                  <a:schemeClr val="tx1"/>
                </a:solidFill>
                <a:effectLst/>
                <a:latin typeface="+mn-lt"/>
                <a:ea typeface="+mn-ea"/>
                <a:cs typeface="+mn-cs"/>
              </a:rPr>
              <a:t>. Medical Students for Choice offers another avenue for medical students to advocate for and gain access to clinical training on abortion at </a:t>
            </a:r>
            <a:r>
              <a:rPr lang="en-US" sz="1200" u="sng" kern="1200" dirty="0" smtClean="0">
                <a:solidFill>
                  <a:schemeClr val="tx1"/>
                </a:solidFill>
                <a:effectLst/>
                <a:latin typeface="+mn-lt"/>
                <a:ea typeface="+mn-ea"/>
                <a:cs typeface="+mn-cs"/>
                <a:hlinkClick r:id="rId4"/>
              </a:rPr>
              <a:t>www.msfc.org</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30</a:t>
            </a:fld>
            <a:endParaRPr lang="en-US"/>
          </a:p>
        </p:txBody>
      </p:sp>
    </p:spTree>
    <p:extLst>
      <p:ext uri="{BB962C8B-B14F-4D97-AF65-F5344CB8AC3E}">
        <p14:creationId xmlns:p14="http://schemas.microsoft.com/office/powerpoint/2010/main" val="419471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u="none" dirty="0" smtClean="0"/>
              <a:t>: </a:t>
            </a:r>
            <a:r>
              <a:rPr lang="en-US" dirty="0" smtClean="0"/>
              <a:t>Lead participants</a:t>
            </a:r>
            <a:r>
              <a:rPr lang="en-US" baseline="0" dirty="0" smtClean="0"/>
              <a:t> through activity 4.B: Why I am an abortion provider, using the instructions in the guide.</a:t>
            </a:r>
            <a:r>
              <a:rPr lang="en-US" u="none" baseline="0" dirty="0" smtClean="0"/>
              <a:t> </a:t>
            </a:r>
            <a:r>
              <a:rPr lang="en-US" b="1" u="none" baseline="0" dirty="0" smtClean="0"/>
              <a:t>When prompted by the instructions, present and discuss the slides below. </a:t>
            </a:r>
            <a:r>
              <a:rPr lang="en-US" u="none" baseline="0" dirty="0" smtClean="0"/>
              <a:t>The Module 4 narrative ‘</a:t>
            </a:r>
            <a:r>
              <a:rPr lang="en-US" sz="1200" b="0" kern="1200" dirty="0" smtClean="0">
                <a:solidFill>
                  <a:schemeClr val="tx1"/>
                </a:solidFill>
                <a:effectLst/>
                <a:latin typeface="+mn-lt"/>
                <a:ea typeface="+mn-ea"/>
                <a:cs typeface="+mn-cs"/>
              </a:rPr>
              <a:t>Comprehensive</a:t>
            </a:r>
            <a:r>
              <a:rPr lang="en-US" sz="1200" b="0" kern="1200" baseline="0" dirty="0" smtClean="0">
                <a:solidFill>
                  <a:schemeClr val="tx1"/>
                </a:solidFill>
                <a:effectLst/>
                <a:latin typeface="+mn-lt"/>
                <a:ea typeface="+mn-ea"/>
                <a:cs typeface="+mn-cs"/>
              </a:rPr>
              <a:t> Abortion Care</a:t>
            </a:r>
            <a:r>
              <a:rPr lang="en-US" u="none" baseline="0" dirty="0" smtClean="0"/>
              <a:t>’ provides more information about the topics on the slides. </a:t>
            </a:r>
            <a:r>
              <a:rPr lang="en-US" baseline="0" dirty="0" smtClean="0"/>
              <a:t>During this activity, you also need to minimize the presentation file in order to open the video that you should have downloaded as part of your preparations for this activity. The video </a:t>
            </a:r>
            <a:r>
              <a:rPr lang="en-US" sz="1200" i="1" kern="1200" dirty="0" smtClean="0">
                <a:solidFill>
                  <a:schemeClr val="tx1"/>
                </a:solidFill>
                <a:effectLst/>
                <a:latin typeface="+mn-lt"/>
                <a:ea typeface="+mn-ea"/>
                <a:cs typeface="+mn-cs"/>
              </a:rPr>
              <a:t>Dr. </a:t>
            </a:r>
            <a:r>
              <a:rPr lang="en-US" sz="1200" i="1" kern="1200" dirty="0" err="1" smtClean="0">
                <a:solidFill>
                  <a:schemeClr val="tx1"/>
                </a:solidFill>
                <a:effectLst/>
                <a:latin typeface="+mn-lt"/>
                <a:ea typeface="+mn-ea"/>
                <a:cs typeface="+mn-cs"/>
              </a:rPr>
              <a:t>Nozer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Sheriar</a:t>
            </a:r>
            <a:r>
              <a:rPr lang="en-US" sz="1200" i="1" kern="1200" dirty="0" smtClean="0">
                <a:solidFill>
                  <a:schemeClr val="tx1"/>
                </a:solidFill>
                <a:effectLst/>
                <a:latin typeface="+mn-lt"/>
                <a:ea typeface="+mn-ea"/>
                <a:cs typeface="+mn-cs"/>
              </a:rPr>
              <a:t>: Why I’m an abortion provider</a:t>
            </a:r>
            <a:r>
              <a:rPr lang="en-US" baseline="0" dirty="0" smtClean="0"/>
              <a:t> is available here: </a:t>
            </a:r>
            <a:r>
              <a:rPr lang="en-US" sz="1200" u="sng" kern="1200" dirty="0" smtClean="0">
                <a:solidFill>
                  <a:schemeClr val="bg1"/>
                </a:solidFill>
                <a:effectLst/>
                <a:latin typeface="+mn-lt"/>
                <a:ea typeface="+mn-ea"/>
                <a:cs typeface="+mn-cs"/>
                <a:hlinkClick r:id="rId3"/>
              </a:rPr>
              <a:t>https://www.youtube.com/watch?v=a1H1m365ZC4</a:t>
            </a:r>
            <a:r>
              <a:rPr lang="en-US" sz="1200" b="1" i="1" kern="1200" dirty="0" smtClean="0">
                <a:solidFill>
                  <a:schemeClr val="bg1"/>
                </a:solidFill>
                <a:effectLst/>
                <a:latin typeface="+mn-lt"/>
                <a:ea typeface="+mn-ea"/>
                <a:cs typeface="+mn-cs"/>
              </a:rPr>
              <a:t>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31</a:t>
            </a:fld>
            <a:endParaRPr lang="en-US"/>
          </a:p>
        </p:txBody>
      </p:sp>
    </p:spTree>
    <p:extLst>
      <p:ext uri="{BB962C8B-B14F-4D97-AF65-F5344CB8AC3E}">
        <p14:creationId xmlns:p14="http://schemas.microsoft.com/office/powerpoint/2010/main" val="276313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u="none" dirty="0" smtClean="0"/>
              <a:t>: </a:t>
            </a:r>
            <a:r>
              <a:rPr lang="en-US" sz="1200" u="none" kern="1200" dirty="0" smtClean="0">
                <a:solidFill>
                  <a:schemeClr val="tx1"/>
                </a:solidFill>
                <a:effectLst/>
                <a:latin typeface="+mn-lt"/>
                <a:ea typeface="+mn-ea"/>
                <a:cs typeface="+mn-cs"/>
              </a:rPr>
              <a:t>Before</a:t>
            </a:r>
            <a:r>
              <a:rPr lang="en-US" sz="1200" u="none" kern="1200" baseline="0" dirty="0" smtClean="0">
                <a:solidFill>
                  <a:schemeClr val="tx1"/>
                </a:solidFill>
                <a:effectLst/>
                <a:latin typeface="+mn-lt"/>
                <a:ea typeface="+mn-ea"/>
                <a:cs typeface="+mn-cs"/>
              </a:rPr>
              <a:t> starting the activity, y</a:t>
            </a:r>
            <a:r>
              <a:rPr lang="en-US" sz="1200" u="none" kern="1200" dirty="0" smtClean="0">
                <a:solidFill>
                  <a:schemeClr val="tx1"/>
                </a:solidFill>
                <a:effectLst/>
                <a:latin typeface="+mn-lt"/>
                <a:ea typeface="+mn-ea"/>
                <a:cs typeface="+mn-cs"/>
              </a:rPr>
              <a:t>ou can adapt this slide and replace the quote with a supportive and illustrative quote from a provider in your region. </a:t>
            </a:r>
            <a:endParaRPr lang="en-US" u="none" dirty="0"/>
          </a:p>
        </p:txBody>
      </p:sp>
      <p:sp>
        <p:nvSpPr>
          <p:cNvPr id="4" name="Slide Number Placeholder 3"/>
          <p:cNvSpPr>
            <a:spLocks noGrp="1"/>
          </p:cNvSpPr>
          <p:nvPr>
            <p:ph type="sldNum" sz="quarter" idx="10"/>
          </p:nvPr>
        </p:nvSpPr>
        <p:spPr/>
        <p:txBody>
          <a:bodyPr/>
          <a:lstStyle/>
          <a:p>
            <a:fld id="{76A5C766-A2F8-4620-BD42-CB0D254F808D}" type="slidenum">
              <a:rPr lang="en-US" smtClean="0"/>
              <a:t>32</a:t>
            </a:fld>
            <a:endParaRPr lang="en-US"/>
          </a:p>
        </p:txBody>
      </p:sp>
    </p:spTree>
    <p:extLst>
      <p:ext uri="{BB962C8B-B14F-4D97-AF65-F5344CB8AC3E}">
        <p14:creationId xmlns:p14="http://schemas.microsoft.com/office/powerpoint/2010/main" val="2989076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u="none" dirty="0" smtClean="0"/>
              <a:t>: </a:t>
            </a:r>
            <a:r>
              <a:rPr lang="en-US" sz="1200" u="none" kern="1200" dirty="0" smtClean="0">
                <a:solidFill>
                  <a:schemeClr val="tx1"/>
                </a:solidFill>
                <a:effectLst/>
                <a:latin typeface="+mn-lt"/>
                <a:ea typeface="+mn-ea"/>
                <a:cs typeface="+mn-cs"/>
              </a:rPr>
              <a:t>Before</a:t>
            </a:r>
            <a:r>
              <a:rPr lang="en-US" sz="1200" u="none" kern="1200" baseline="0" dirty="0" smtClean="0">
                <a:solidFill>
                  <a:schemeClr val="tx1"/>
                </a:solidFill>
                <a:effectLst/>
                <a:latin typeface="+mn-lt"/>
                <a:ea typeface="+mn-ea"/>
                <a:cs typeface="+mn-cs"/>
              </a:rPr>
              <a:t> starting the activity, y</a:t>
            </a:r>
            <a:r>
              <a:rPr lang="en-US" sz="1200" u="none" kern="1200" dirty="0" smtClean="0">
                <a:solidFill>
                  <a:schemeClr val="tx1"/>
                </a:solidFill>
                <a:effectLst/>
                <a:latin typeface="+mn-lt"/>
                <a:ea typeface="+mn-ea"/>
                <a:cs typeface="+mn-cs"/>
              </a:rPr>
              <a:t>ou can adapt this slide and replace the quote with a supportive and illustrative quote from a provider in your region. </a:t>
            </a:r>
            <a:endParaRPr lang="en-US" u="none"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33</a:t>
            </a:fld>
            <a:endParaRPr lang="en-US"/>
          </a:p>
        </p:txBody>
      </p:sp>
    </p:spTree>
    <p:extLst>
      <p:ext uri="{BB962C8B-B14F-4D97-AF65-F5344CB8AC3E}">
        <p14:creationId xmlns:p14="http://schemas.microsoft.com/office/powerpoint/2010/main" val="3505490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a:t>
            </a:r>
            <a:r>
              <a:rPr lang="en-US" baseline="0" dirty="0" smtClean="0"/>
              <a:t> the end of Module 4, summarize key messages. </a:t>
            </a:r>
            <a:r>
              <a:rPr lang="en-US" dirty="0" smtClean="0"/>
              <a:t>Ask participants to read out loud the bullets listed on this slide. Invite them to share any additional key messages they can think of from the module.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the Module 4 </a:t>
            </a:r>
            <a:r>
              <a:rPr lang="en-US" baseline="0" dirty="0" smtClean="0"/>
              <a:t>activities that the group will participate in. </a:t>
            </a:r>
            <a:endParaRPr lang="en-US" dirty="0" smtClean="0"/>
          </a:p>
          <a:p>
            <a:endParaRPr lang="en-US" dirty="0" smtClean="0"/>
          </a:p>
          <a:p>
            <a:r>
              <a:rPr lang="en-US" i="1" u="sng" dirty="0" smtClean="0"/>
              <a:t>Comprehensive abortion care crossword puzzle:</a:t>
            </a:r>
            <a:r>
              <a:rPr lang="en-US" dirty="0" smtClean="0"/>
              <a:t> </a:t>
            </a:r>
            <a:r>
              <a:rPr lang="en-US" sz="1200" kern="1200" dirty="0" smtClean="0">
                <a:solidFill>
                  <a:schemeClr val="tx1"/>
                </a:solidFill>
                <a:effectLst/>
                <a:latin typeface="+mn-lt"/>
                <a:ea typeface="+mn-ea"/>
                <a:cs typeface="+mn-cs"/>
              </a:rPr>
              <a:t>Participants will learn about comprehensive abortion care, including safe and effective abortion methods. Participants will also discuss warning signs of abortion-related complications.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rPr>
              <a:t>Why I am an abortion provider: </a:t>
            </a:r>
            <a:r>
              <a:rPr lang="en-US" sz="1200" kern="1200" dirty="0" smtClean="0">
                <a:solidFill>
                  <a:schemeClr val="tx1"/>
                </a:solidFill>
                <a:effectLst/>
                <a:latin typeface="+mn-lt"/>
                <a:ea typeface="+mn-ea"/>
                <a:cs typeface="+mn-cs"/>
              </a:rPr>
              <a:t>During Module 4, participants may become interested in learning more about what motivates health-care professionals to provide comprehensive abortion care, and explore their own feelings about providing abortion services in the future. In this activity, participants will identify reasons why health-care professionals provide abortion services and briefly discuss what it means to be an abortion provider. </a:t>
            </a:r>
          </a:p>
        </p:txBody>
      </p:sp>
      <p:sp>
        <p:nvSpPr>
          <p:cNvPr id="4" name="Slide Number Placeholder 3"/>
          <p:cNvSpPr>
            <a:spLocks noGrp="1"/>
          </p:cNvSpPr>
          <p:nvPr>
            <p:ph type="sldNum" sz="quarter" idx="10"/>
          </p:nvPr>
        </p:nvSpPr>
        <p:spPr/>
        <p:txBody>
          <a:bodyPr/>
          <a:lstStyle/>
          <a:p>
            <a:fld id="{76A5C766-A2F8-4620-BD42-CB0D254F808D}" type="slidenum">
              <a:rPr lang="en-US" smtClean="0"/>
              <a:t>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u="none" dirty="0" smtClean="0"/>
              <a:t>: </a:t>
            </a:r>
            <a:r>
              <a:rPr lang="en-US" dirty="0" smtClean="0"/>
              <a:t>Lead participants</a:t>
            </a:r>
            <a:r>
              <a:rPr lang="en-US" baseline="0" dirty="0" smtClean="0"/>
              <a:t> through activity 4.A: Comprehensive abortion care crossword puzzle, using the instructions in the guide.</a:t>
            </a:r>
            <a:r>
              <a:rPr lang="en-US" u="none" baseline="0" dirty="0" smtClean="0"/>
              <a:t> </a:t>
            </a:r>
            <a:r>
              <a:rPr lang="en-US" b="1" u="none" baseline="0" dirty="0" smtClean="0"/>
              <a:t>When prompted by the instructions, present and discuss the slides below. </a:t>
            </a:r>
            <a:r>
              <a:rPr lang="en-US" u="none" baseline="0" dirty="0" smtClean="0"/>
              <a:t>The Module 4 narrative ‘</a:t>
            </a:r>
            <a:r>
              <a:rPr lang="en-US" sz="1200" b="0" kern="1200" dirty="0" smtClean="0">
                <a:solidFill>
                  <a:schemeClr val="tx1"/>
                </a:solidFill>
                <a:effectLst/>
                <a:latin typeface="+mn-lt"/>
                <a:ea typeface="+mn-ea"/>
                <a:cs typeface="+mn-cs"/>
              </a:rPr>
              <a:t>Comprehensive</a:t>
            </a:r>
            <a:r>
              <a:rPr lang="en-US" sz="1200" b="0" kern="1200" baseline="0" dirty="0" smtClean="0">
                <a:solidFill>
                  <a:schemeClr val="tx1"/>
                </a:solidFill>
                <a:effectLst/>
                <a:latin typeface="+mn-lt"/>
                <a:ea typeface="+mn-ea"/>
                <a:cs typeface="+mn-cs"/>
              </a:rPr>
              <a:t> Abortion Care</a:t>
            </a:r>
            <a:r>
              <a:rPr lang="en-US" u="none" baseline="0" dirty="0" smtClean="0"/>
              <a:t>’ provides more information about the topics on the slides. </a:t>
            </a: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u="none" dirty="0" smtClean="0"/>
              <a:t>: Introduce</a:t>
            </a:r>
            <a:r>
              <a:rPr lang="en-US" u="none" baseline="0" dirty="0" smtClean="0"/>
              <a:t> comprehensive abortion care to participants. You can say: </a:t>
            </a:r>
            <a:r>
              <a:rPr lang="en-US" i="1" u="none" baseline="0" dirty="0" smtClean="0"/>
              <a:t>“</a:t>
            </a:r>
            <a:r>
              <a:rPr lang="en-US" i="1" u="none" dirty="0" smtClean="0"/>
              <a:t>W</a:t>
            </a:r>
            <a:r>
              <a:rPr lang="en-US" sz="1200" i="1" kern="1200" dirty="0" smtClean="0">
                <a:solidFill>
                  <a:schemeClr val="tx1"/>
                </a:solidFill>
                <a:effectLst/>
                <a:latin typeface="+mn-lt"/>
                <a:ea typeface="+mn-ea"/>
                <a:cs typeface="+mn-cs"/>
              </a:rPr>
              <a:t>oman-centered comprehensive abortion care (CAC) is a holistic model of care which includes a range of medical services, tailored to each woman’s circumstances and physical and emotional health needs.”</a:t>
            </a:r>
            <a:r>
              <a:rPr lang="en-US" sz="1200" kern="1200" dirty="0" smtClean="0">
                <a:solidFill>
                  <a:schemeClr val="tx1"/>
                </a:solidFill>
                <a:effectLst/>
                <a:latin typeface="+mn-lt"/>
                <a:ea typeface="+mn-ea"/>
                <a:cs typeface="+mn-cs"/>
              </a:rPr>
              <a:t> </a:t>
            </a:r>
          </a:p>
          <a:p>
            <a:endParaRPr lang="en-US" sz="1200" u="none" kern="1200" dirty="0" smtClean="0">
              <a:solidFill>
                <a:schemeClr val="tx1"/>
              </a:solidFill>
              <a:effectLst/>
              <a:latin typeface="+mn-lt"/>
              <a:ea typeface="+mn-ea"/>
              <a:cs typeface="+mn-cs"/>
            </a:endParaRPr>
          </a:p>
          <a:p>
            <a:r>
              <a:rPr lang="en-US" u="none" dirty="0" smtClean="0"/>
              <a:t>List the main components of comprehensive</a:t>
            </a:r>
            <a:r>
              <a:rPr lang="en-US" u="none" baseline="0" dirty="0" smtClean="0"/>
              <a:t> abortion care (on the slide). You may wish to add that you will discuss counseling and abortion in more detail in the next several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Explain </a:t>
            </a:r>
            <a:r>
              <a:rPr lang="en-US" baseline="0" dirty="0" smtClean="0"/>
              <a:t>that</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ounseling is an important component of comprehensive abortion care. </a:t>
            </a:r>
            <a:r>
              <a:rPr lang="en-US" sz="1200" kern="1200" baseline="0" dirty="0" smtClean="0">
                <a:solidFill>
                  <a:schemeClr val="tx1"/>
                </a:solidFill>
                <a:effectLst/>
                <a:latin typeface="+mn-lt"/>
                <a:ea typeface="+mn-ea"/>
                <a:cs typeface="+mn-cs"/>
              </a:rPr>
              <a:t>Ask participants to briefly describe what counseling is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Then transition to the next slide to review key components of counseling. </a:t>
            </a:r>
          </a:p>
        </p:txBody>
      </p:sp>
      <p:sp>
        <p:nvSpPr>
          <p:cNvPr id="4" name="Slide Number Placeholder 3"/>
          <p:cNvSpPr>
            <a:spLocks noGrp="1"/>
          </p:cNvSpPr>
          <p:nvPr>
            <p:ph type="sldNum" sz="quarter" idx="10"/>
          </p:nvPr>
        </p:nvSpPr>
        <p:spPr/>
        <p:txBody>
          <a:bodyPr/>
          <a:lstStyle/>
          <a:p>
            <a:fld id="{76A5C766-A2F8-4620-BD42-CB0D254F808D}" type="slidenum">
              <a:rPr lang="en-US" smtClean="0"/>
              <a:t>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
            </a:r>
            <a:r>
              <a:rPr lang="en-US" sz="1200" kern="1200" baseline="0" dirty="0" smtClean="0">
                <a:solidFill>
                  <a:schemeClr val="tx1"/>
                </a:solidFill>
                <a:effectLst/>
                <a:latin typeface="+mn-lt"/>
                <a:ea typeface="+mn-ea"/>
                <a:cs typeface="+mn-cs"/>
              </a:rPr>
              <a:t>Review the key components of counseling listed on the slide. Note any similarities or differences between the key components and how participants described counseling. You can use the information in section 4.1 ‘Counseling’ to discuss each component in more detail.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can also explain that: </a:t>
            </a:r>
            <a:r>
              <a:rPr lang="en-US" sz="1200" i="1" kern="1200" baseline="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 provider’s attitudes, verbal and non-verbal communication skills, and professionalism contribute to the quality of counseling.”</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8</a:t>
            </a:fld>
            <a:endParaRPr lang="en-US"/>
          </a:p>
        </p:txBody>
      </p:sp>
    </p:spTree>
    <p:extLst>
      <p:ext uri="{BB962C8B-B14F-4D97-AF65-F5344CB8AC3E}">
        <p14:creationId xmlns:p14="http://schemas.microsoft.com/office/powerpoint/2010/main" val="201430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counseling considerations for adolescents. You can introduce the slide by saying: </a:t>
            </a:r>
            <a:r>
              <a:rPr lang="en-US" i="1" dirty="0" smtClean="0"/>
              <a:t>“</a:t>
            </a:r>
            <a:r>
              <a:rPr lang="en-US" sz="1200" i="1" kern="1200" dirty="0" smtClean="0">
                <a:solidFill>
                  <a:schemeClr val="tx1"/>
                </a:solidFill>
                <a:effectLst/>
                <a:latin typeface="+mn-lt"/>
                <a:ea typeface="+mn-ea"/>
                <a:cs typeface="+mn-cs"/>
              </a:rPr>
              <a:t>Counseling should consider the special rights and protections that adolescents are entitled to per the Convention on the Rights of the Child,</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unique barriers adolescents may face to access safe services, as well as the adolescent’s individual needs and wishes.”</a:t>
            </a:r>
            <a:r>
              <a:rPr lang="en-US" sz="1200" i="1" kern="1200" baseline="0" dirty="0" smtClean="0">
                <a:solidFill>
                  <a:schemeClr val="tx1"/>
                </a:solidFill>
                <a:effectLst/>
                <a:latin typeface="+mn-lt"/>
                <a:ea typeface="+mn-ea"/>
                <a:cs typeface="+mn-cs"/>
              </a:rPr>
              <a:t> </a:t>
            </a:r>
            <a:r>
              <a:rPr lang="en-US" dirty="0" smtClean="0"/>
              <a:t>Explain</a:t>
            </a:r>
            <a:r>
              <a:rPr lang="en-US" baseline="0" dirty="0" smtClean="0"/>
              <a:t> these concepts to participants: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smtClean="0">
                <a:solidFill>
                  <a:schemeClr val="tx1"/>
                </a:solidFill>
                <a:effectLst/>
                <a:latin typeface="+mn-lt"/>
                <a:ea typeface="+mn-ea"/>
                <a:cs typeface="+mn-cs"/>
              </a:rPr>
              <a:t>Confidential medical counseling:</a:t>
            </a:r>
            <a:r>
              <a:rPr lang="en-US" sz="1200" kern="1200" dirty="0" smtClean="0">
                <a:solidFill>
                  <a:schemeClr val="tx1"/>
                </a:solidFill>
                <a:effectLst/>
                <a:latin typeface="+mn-lt"/>
                <a:ea typeface="+mn-ea"/>
                <a:cs typeface="+mn-cs"/>
              </a:rPr>
              <a:t> Adolescents have the right to confidential medical counseling (CRC, Article 16). If an adolescent is accompanied by someone, the provider should ask the adolescent in private whether she wants that person present during counseling (Turner et al. 2011).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smtClean="0">
                <a:solidFill>
                  <a:schemeClr val="tx1"/>
                </a:solidFill>
                <a:effectLst/>
                <a:latin typeface="+mn-lt"/>
                <a:ea typeface="+mn-ea"/>
                <a:cs typeface="+mn-cs"/>
              </a:rPr>
              <a:t>Autonomous </a:t>
            </a:r>
            <a:r>
              <a:rPr lang="en-US" sz="1200" i="1" u="sng" kern="1200" dirty="0" err="1" smtClean="0">
                <a:solidFill>
                  <a:schemeClr val="tx1"/>
                </a:solidFill>
                <a:effectLst/>
                <a:latin typeface="+mn-lt"/>
                <a:ea typeface="+mn-ea"/>
                <a:cs typeface="+mn-cs"/>
              </a:rPr>
              <a:t>decisionmaking</a:t>
            </a:r>
            <a:r>
              <a:rPr lang="en-US" sz="1200" i="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Adolescents have the right to make decisions on their own when they are able to (CRC, Article 5). In structured situations, such as health-care service provision, many adolescents can compare the risks and benefits of different medical procedures and make decisions about their care as well as adults can (</a:t>
            </a:r>
            <a:r>
              <a:rPr lang="en-US" sz="1200" kern="1200" dirty="0" err="1" smtClean="0">
                <a:solidFill>
                  <a:schemeClr val="tx1"/>
                </a:solidFill>
                <a:effectLst/>
                <a:latin typeface="+mn-lt"/>
                <a:ea typeface="+mn-ea"/>
                <a:cs typeface="+mn-cs"/>
              </a:rPr>
              <a:t>Dobkin</a:t>
            </a:r>
            <a:r>
              <a:rPr lang="en-US" sz="1200" kern="1200" dirty="0" smtClean="0">
                <a:solidFill>
                  <a:schemeClr val="tx1"/>
                </a:solidFill>
                <a:effectLst/>
                <a:latin typeface="+mn-lt"/>
                <a:ea typeface="+mn-ea"/>
                <a:cs typeface="+mn-cs"/>
              </a:rPr>
              <a:t> et al. 2013; Ehrlich 2003; IPPF 2011; Steinberg et al. 2009; </a:t>
            </a:r>
            <a:r>
              <a:rPr lang="en-US" sz="1200" kern="1200" dirty="0" err="1" smtClean="0">
                <a:solidFill>
                  <a:schemeClr val="tx1"/>
                </a:solidFill>
                <a:effectLst/>
                <a:latin typeface="+mn-lt"/>
                <a:ea typeface="+mn-ea"/>
                <a:cs typeface="+mn-cs"/>
              </a:rPr>
              <a:t>Tillett</a:t>
            </a:r>
            <a:r>
              <a:rPr lang="en-US" sz="1200" kern="1200" dirty="0" smtClean="0">
                <a:solidFill>
                  <a:schemeClr val="tx1"/>
                </a:solidFill>
                <a:effectLst/>
                <a:latin typeface="+mn-lt"/>
                <a:ea typeface="+mn-ea"/>
                <a:cs typeface="+mn-cs"/>
              </a:rPr>
              <a:t> 2005). Providers should be aware that adolescents often feel or are pressured to make certain decisions about their pregnancy (Brady et al 2008; WHO 2012a).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u="sng" kern="1200" dirty="0" smtClean="0">
                <a:solidFill>
                  <a:schemeClr val="tx1"/>
                </a:solidFill>
                <a:effectLst/>
                <a:latin typeface="+mn-lt"/>
                <a:ea typeface="+mn-ea"/>
                <a:cs typeface="+mn-cs"/>
              </a:rPr>
              <a:t>Confidential medical services</a:t>
            </a:r>
            <a:r>
              <a:rPr lang="en-US" sz="1200" kern="1200" dirty="0" smtClean="0">
                <a:solidFill>
                  <a:schemeClr val="tx1"/>
                </a:solidFill>
                <a:effectLst/>
                <a:latin typeface="+mn-lt"/>
                <a:ea typeface="+mn-ea"/>
                <a:cs typeface="+mn-cs"/>
              </a:rPr>
              <a:t>: When an adolescent is capable of autonomous </a:t>
            </a:r>
            <a:r>
              <a:rPr lang="en-US" sz="1200" kern="1200" dirty="0" err="1" smtClean="0">
                <a:solidFill>
                  <a:schemeClr val="tx1"/>
                </a:solidFill>
                <a:effectLst/>
                <a:latin typeface="+mn-lt"/>
                <a:ea typeface="+mn-ea"/>
                <a:cs typeface="+mn-cs"/>
              </a:rPr>
              <a:t>decisionmaking</a:t>
            </a:r>
            <a:r>
              <a:rPr lang="en-US" sz="1200" kern="1200" dirty="0" smtClean="0">
                <a:solidFill>
                  <a:schemeClr val="tx1"/>
                </a:solidFill>
                <a:effectLst/>
                <a:latin typeface="+mn-lt"/>
                <a:ea typeface="+mn-ea"/>
                <a:cs typeface="+mn-cs"/>
              </a:rPr>
              <a:t>, she may request confidential medical treatment (UN 2003). The provider should consider the adolescent’s best interests, health and safety, and support service provision to the fullest extent of the law. </a:t>
            </a:r>
          </a:p>
        </p:txBody>
      </p:sp>
      <p:sp>
        <p:nvSpPr>
          <p:cNvPr id="4" name="Slide Number Placeholder 3"/>
          <p:cNvSpPr>
            <a:spLocks noGrp="1"/>
          </p:cNvSpPr>
          <p:nvPr>
            <p:ph type="sldNum" sz="quarter" idx="10"/>
          </p:nvPr>
        </p:nvSpPr>
        <p:spPr/>
        <p:txBody>
          <a:bodyPr/>
          <a:lstStyle/>
          <a:p>
            <a:fld id="{76A5C766-A2F8-4620-BD42-CB0D254F808D}" type="slidenum">
              <a:rPr lang="en-US" smtClean="0"/>
              <a:t>9</a:t>
            </a:fld>
            <a:endParaRPr lang="en-US"/>
          </a:p>
        </p:txBody>
      </p:sp>
    </p:spTree>
    <p:extLst>
      <p:ext uri="{BB962C8B-B14F-4D97-AF65-F5344CB8AC3E}">
        <p14:creationId xmlns:p14="http://schemas.microsoft.com/office/powerpoint/2010/main" val="232135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85800" y="76200"/>
            <a:ext cx="7848600" cy="1927225"/>
          </a:xfrm>
        </p:spPr>
        <p:txBody>
          <a:bodyPr anchor="b">
            <a:noAutofit/>
          </a:bodyPr>
          <a:lstStyle>
            <a:lvl1pPr>
              <a:defRPr sz="5400" cap="none" baseline="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85800" y="2209800"/>
            <a:ext cx="6400800" cy="1752600"/>
          </a:xfrm>
        </p:spPr>
        <p:txBody>
          <a:bodyPr/>
          <a:lstStyle>
            <a:lvl1pPr marL="0" indent="0" algn="l">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10/1/14</a:t>
            </a:fld>
            <a:endParaRPr lang="en-US"/>
          </a:p>
        </p:txBody>
      </p:sp>
      <p:sp>
        <p:nvSpPr>
          <p:cNvPr id="12" name="Footer Placeholder 4"/>
          <p:cNvSpPr>
            <a:spLocks noGrp="1"/>
          </p:cNvSpPr>
          <p:nvPr>
            <p:ph type="ftr" sz="quarter" idx="11"/>
          </p:nvPr>
        </p:nvSpPr>
        <p:spPr>
          <a:xfrm>
            <a:off x="3429000" y="18288"/>
            <a:ext cx="4114800" cy="329184"/>
          </a:xfrm>
        </p:spPr>
        <p:txBody>
          <a:bodyPr/>
          <a:lstStyle/>
          <a:p>
            <a:endParaRPr lang="en-US"/>
          </a:p>
        </p:txBody>
      </p:sp>
      <p:sp>
        <p:nvSpPr>
          <p:cNvPr id="13"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cxnSp>
        <p:nvCxnSpPr>
          <p:cNvPr id="14" name="Straight Connector 13"/>
          <p:cNvCxnSpPr/>
          <p:nvPr userDrawn="1"/>
        </p:nvCxnSpPr>
        <p:spPr>
          <a:xfrm>
            <a:off x="685800" y="2103120"/>
            <a:ext cx="7848600" cy="1588"/>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40B51-84A9-49DA-B1CE-5688658EB1E9}"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587375"/>
            <a:ext cx="8229600" cy="784225"/>
          </a:xfrm>
        </p:spPr>
        <p:txBody>
          <a:bodyPr anchor="b">
            <a:noAutofit/>
          </a:bodyPr>
          <a:lstStyle>
            <a:lvl1pPr algn="ctr">
              <a:defRPr sz="5600" cap="none" baseline="0">
                <a:solidFill>
                  <a:schemeClr val="accent2"/>
                </a:solidFill>
              </a:defRPr>
            </a:lvl1pPr>
          </a:lstStyle>
          <a:p>
            <a:r>
              <a:rPr lang="en-US" cap="none" dirty="0" smtClean="0"/>
              <a:t>Youth act for safe abortion</a:t>
            </a:r>
            <a:endParaRPr lang="en-US" dirty="0"/>
          </a:p>
        </p:txBody>
      </p:sp>
      <p:sp>
        <p:nvSpPr>
          <p:cNvPr id="15" name="Subtitle 2"/>
          <p:cNvSpPr>
            <a:spLocks noGrp="1"/>
          </p:cNvSpPr>
          <p:nvPr>
            <p:ph type="subTitle" idx="1" hasCustomPrompt="1"/>
          </p:nvPr>
        </p:nvSpPr>
        <p:spPr>
          <a:xfrm>
            <a:off x="457200" y="11430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dirty="0" smtClean="0"/>
              <a:t>A workshop for future health professionals</a:t>
            </a:r>
            <a:endParaRPr lang="en-US" dirty="0"/>
          </a:p>
        </p:txBody>
      </p:sp>
      <p:sp>
        <p:nvSpPr>
          <p:cNvPr id="16"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10/1/14</a:t>
            </a:fld>
            <a:endParaRPr lang="en-US"/>
          </a:p>
        </p:txBody>
      </p:sp>
      <p:sp>
        <p:nvSpPr>
          <p:cNvPr id="17" name="Footer Placeholder 4"/>
          <p:cNvSpPr>
            <a:spLocks noGrp="1"/>
          </p:cNvSpPr>
          <p:nvPr>
            <p:ph type="ftr" sz="quarter" idx="11"/>
          </p:nvPr>
        </p:nvSpPr>
        <p:spPr>
          <a:xfrm>
            <a:off x="3429000" y="18288"/>
            <a:ext cx="4114800" cy="329184"/>
          </a:xfrm>
        </p:spPr>
        <p:txBody>
          <a:bodyPr/>
          <a:lstStyle/>
          <a:p>
            <a:endParaRPr lang="en-US"/>
          </a:p>
        </p:txBody>
      </p:sp>
      <p:sp>
        <p:nvSpPr>
          <p:cNvPr id="18"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sp>
        <p:nvSpPr>
          <p:cNvPr id="19" name="Rectangle 18"/>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pic>
        <p:nvPicPr>
          <p:cNvPr id="21" name="Picture 20" descr="cover-photo-illo Final.png"/>
          <p:cNvPicPr>
            <a:picLocks noChangeAspect="1"/>
          </p:cNvPicPr>
          <p:nvPr userDrawn="1"/>
        </p:nvPicPr>
        <p:blipFill rotWithShape="1">
          <a:blip r:embed="rId3">
            <a:extLst>
              <a:ext uri="{28A0092B-C50C-407E-A947-70E740481C1C}">
                <a14:useLocalDpi xmlns:a14="http://schemas.microsoft.com/office/drawing/2010/main" val="0"/>
              </a:ext>
            </a:extLst>
          </a:blip>
          <a:srcRect l="8103" b="25185"/>
          <a:stretch/>
        </p:blipFill>
        <p:spPr>
          <a:xfrm>
            <a:off x="0" y="1706055"/>
            <a:ext cx="6390640" cy="5151945"/>
          </a:xfrm>
          <a:prstGeom prst="rect">
            <a:avLst/>
          </a:prstGeom>
        </p:spPr>
      </p:pic>
    </p:spTree>
    <p:extLst>
      <p:ext uri="{BB962C8B-B14F-4D97-AF65-F5344CB8AC3E}">
        <p14:creationId xmlns:p14="http://schemas.microsoft.com/office/powerpoint/2010/main" val="164996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40B51-84A9-49DA-B1CE-5688658EB1E9}"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40B51-84A9-49DA-B1CE-5688658EB1E9}"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40B51-84A9-49DA-B1CE-5688658EB1E9}" type="datetimeFigureOut">
              <a:rPr lang="en-US" smtClean="0"/>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732B-1DBA-472D-A87E-F0D5866BB07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40B51-84A9-49DA-B1CE-5688658EB1E9}" type="datetimeFigureOut">
              <a:rPr lang="en-US" smtClean="0"/>
              <a:t>10/1/14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40B51-84A9-49DA-B1CE-5688658EB1E9}" type="datetimeFigureOut">
              <a:rPr lang="en-US" smtClean="0"/>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E40B51-84A9-49DA-B1CE-5688658EB1E9}" type="datetimeFigureOut">
              <a:rPr lang="en-US" smtClean="0"/>
              <a:t>10/1/14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76732B-1DBA-472D-A87E-F0D5866BB0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12"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luna.ipas.org/Communications/center/Image%20Library/UGA_33080c_Lord12.jpg" TargetMode="External"/><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luna.ipas.org/Communications/center/Image%20Library/NIC_woman_scrubs_smiles3_Ipas_08.jpg" TargetMode="External"/><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4.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5.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5" Type="http://schemas.openxmlformats.org/officeDocument/2006/relationships/image" Target="../media/image17.png"/><Relationship Id="rId1" Type="http://schemas.microsoft.com/office/2007/relationships/media" Target="../media/media1.mp4"/><Relationship Id="rId2" Type="http://schemas.openxmlformats.org/officeDocument/2006/relationships/video" Target="../media/media1.mp4"/></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luna.ipas.org/Communications/center/Image%20Library/UGA_33047c_Lord12.jpg" TargetMode="External"/><Relationship Id="rId4" Type="http://schemas.openxmlformats.org/officeDocument/2006/relationships/image" Target="../media/image19.jpeg"/><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luna.ipas.org/Communications/center/Image%20Library/ETH_nurse_port_Lord_04_09.jpg" TargetMode="External"/><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luna.ipas.org/Communications/center/Image%20Library/MEX_travel%20fp_Packard.jpg" TargetMode="External"/><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Youth act for safe abortion</a:t>
            </a:r>
            <a:endParaRPr lang="en-US" cap="none" dirty="0"/>
          </a:p>
        </p:txBody>
      </p:sp>
      <p:sp>
        <p:nvSpPr>
          <p:cNvPr id="3" name="Subtitle 2"/>
          <p:cNvSpPr>
            <a:spLocks noGrp="1"/>
          </p:cNvSpPr>
          <p:nvPr>
            <p:ph type="subTitle" idx="1"/>
          </p:nvPr>
        </p:nvSpPr>
        <p:spPr/>
        <p:txBody>
          <a:bodyPr/>
          <a:lstStyle/>
          <a:p>
            <a:r>
              <a:rPr lang="en-US" dirty="0" smtClean="0"/>
              <a:t>A </a:t>
            </a:r>
            <a:r>
              <a:rPr lang="en-US" dirty="0"/>
              <a:t>w</a:t>
            </a:r>
            <a:r>
              <a:rPr lang="en-US" dirty="0" smtClean="0"/>
              <a:t>orkshop for future health professionals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spTree>
    <p:extLst>
      <p:ext uri="{BB962C8B-B14F-4D97-AF65-F5344CB8AC3E}">
        <p14:creationId xmlns:p14="http://schemas.microsoft.com/office/powerpoint/2010/main" val="3479017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capability</a:t>
            </a:r>
            <a:endParaRPr lang="en-US" dirty="0"/>
          </a:p>
        </p:txBody>
      </p:sp>
      <p:sp>
        <p:nvSpPr>
          <p:cNvPr id="4" name="Content Placeholder 3"/>
          <p:cNvSpPr txBox="1">
            <a:spLocks noGrp="1"/>
          </p:cNvSpPr>
          <p:nvPr>
            <p:ph idx="1"/>
          </p:nvPr>
        </p:nvSpPr>
        <p:spPr>
          <a:xfrm>
            <a:off x="457200" y="1461701"/>
            <a:ext cx="8229600" cy="2665345"/>
          </a:xfrm>
          <a:prstGeom prst="rect">
            <a:avLst/>
          </a:prstGeom>
          <a:noFill/>
          <a:ln>
            <a:solidFill>
              <a:schemeClr val="accent1"/>
            </a:solidFill>
          </a:ln>
        </p:spPr>
        <p:txBody>
          <a:bodyPr wrap="square" lIns="182880" tIns="182880" rIns="182880" bIns="182880" rtlCol="0" anchor="ctr">
            <a:spAutoFit/>
          </a:bodyPr>
          <a:lstStyle/>
          <a:p>
            <a:pPr marL="0" indent="0" algn="just">
              <a:buNone/>
            </a:pPr>
            <a:r>
              <a:rPr lang="en-US" sz="2600" i="1" dirty="0" smtClean="0"/>
              <a:t>“An </a:t>
            </a:r>
            <a:r>
              <a:rPr lang="en-US" sz="2600" i="1" dirty="0"/>
              <a:t>adolescent who understands the need to protect their reproductive health and who </a:t>
            </a:r>
            <a:r>
              <a:rPr lang="en-US" sz="2600" i="1" dirty="0" smtClean="0"/>
              <a:t>requests </a:t>
            </a:r>
            <a:r>
              <a:rPr lang="en-US" sz="2600" i="1" dirty="0"/>
              <a:t>health-care services to that end can be considered capable of consenting to those services without </a:t>
            </a:r>
            <a:r>
              <a:rPr lang="en-US" sz="2600" i="1" dirty="0" smtClean="0"/>
              <a:t>parental oversight.”</a:t>
            </a:r>
            <a:r>
              <a:rPr lang="en-US" sz="2600" b="1" i="1" dirty="0" smtClean="0"/>
              <a:t> </a:t>
            </a:r>
            <a:endParaRPr lang="en-US" sz="2600" dirty="0"/>
          </a:p>
          <a:p>
            <a:pPr marL="0" indent="0" algn="just">
              <a:buNone/>
            </a:pPr>
            <a:r>
              <a:rPr lang="en-US" sz="1600" dirty="0" smtClean="0"/>
              <a:t>- Cook </a:t>
            </a:r>
            <a:r>
              <a:rPr lang="en-US" sz="1600" dirty="0"/>
              <a:t>and Dickens </a:t>
            </a:r>
            <a:r>
              <a:rPr lang="en-US" sz="1600" dirty="0" smtClean="0"/>
              <a:t>2000</a:t>
            </a:r>
            <a:endParaRPr lang="en-US" dirty="0"/>
          </a:p>
        </p:txBody>
      </p:sp>
    </p:spTree>
    <p:extLst>
      <p:ext uri="{BB962C8B-B14F-4D97-AF65-F5344CB8AC3E}">
        <p14:creationId xmlns:p14="http://schemas.microsoft.com/office/powerpoint/2010/main" val="10864834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options counseling</a:t>
            </a:r>
            <a:endParaRPr lang="en-US" dirty="0"/>
          </a:p>
        </p:txBody>
      </p:sp>
      <p:sp>
        <p:nvSpPr>
          <p:cNvPr id="6" name="Content Placeholder 5"/>
          <p:cNvSpPr>
            <a:spLocks noGrp="1"/>
          </p:cNvSpPr>
          <p:nvPr>
            <p:ph idx="1"/>
          </p:nvPr>
        </p:nvSpPr>
        <p:spPr/>
        <p:txBody>
          <a:bodyPr>
            <a:normAutofit/>
          </a:bodyPr>
          <a:lstStyle/>
          <a:p>
            <a:r>
              <a:rPr lang="en-US" sz="2400" dirty="0" smtClean="0"/>
              <a:t>A pregnant woman has different options:</a:t>
            </a:r>
          </a:p>
          <a:p>
            <a:pPr lvl="1"/>
            <a:r>
              <a:rPr lang="en-US" sz="2000" dirty="0" smtClean="0"/>
              <a:t>Carry the pregnancy to term, either to parent or release the child for adoption</a:t>
            </a:r>
          </a:p>
          <a:p>
            <a:pPr lvl="1"/>
            <a:r>
              <a:rPr lang="en-US" dirty="0" smtClean="0"/>
              <a:t>Terminate the pregnancy</a:t>
            </a:r>
            <a:endParaRPr lang="en-US" sz="2000" dirty="0" smtClean="0"/>
          </a:p>
          <a:p>
            <a:r>
              <a:rPr lang="en-US" sz="2400" dirty="0" smtClean="0"/>
              <a:t>A woman who has made a decision about her pregnancy already does NOT need pregnancy options counseling</a:t>
            </a:r>
            <a:endParaRPr lang="en-US" sz="2400" dirty="0"/>
          </a:p>
        </p:txBody>
      </p:sp>
    </p:spTree>
    <p:extLst>
      <p:ext uri="{BB962C8B-B14F-4D97-AF65-F5344CB8AC3E}">
        <p14:creationId xmlns:p14="http://schemas.microsoft.com/office/powerpoint/2010/main" val="862718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 methods counseling</a:t>
            </a:r>
            <a:endParaRPr lang="en-US" dirty="0"/>
          </a:p>
        </p:txBody>
      </p:sp>
      <p:sp>
        <p:nvSpPr>
          <p:cNvPr id="4" name="Content Placeholder 3"/>
          <p:cNvSpPr>
            <a:spLocks noGrp="1"/>
          </p:cNvSpPr>
          <p:nvPr>
            <p:ph sz="half" idx="1"/>
          </p:nvPr>
        </p:nvSpPr>
        <p:spPr/>
        <p:txBody>
          <a:bodyPr>
            <a:normAutofit/>
          </a:bodyPr>
          <a:lstStyle/>
          <a:p>
            <a:r>
              <a:rPr lang="en-US" dirty="0" smtClean="0"/>
              <a:t>First trimester</a:t>
            </a:r>
            <a:endParaRPr lang="en-US" dirty="0"/>
          </a:p>
          <a:p>
            <a:pPr lvl="1"/>
            <a:r>
              <a:rPr lang="en-US" i="1" u="sng" dirty="0"/>
              <a:t>Vacuum aspiration</a:t>
            </a:r>
            <a:r>
              <a:rPr lang="en-US" dirty="0"/>
              <a:t> </a:t>
            </a:r>
            <a:endParaRPr lang="en-US" dirty="0" smtClean="0"/>
          </a:p>
          <a:p>
            <a:pPr lvl="1"/>
            <a:r>
              <a:rPr lang="en-US" i="1" u="sng" dirty="0" smtClean="0"/>
              <a:t>Medical abortion</a:t>
            </a:r>
            <a:r>
              <a:rPr lang="en-US" dirty="0" smtClean="0"/>
              <a:t>	</a:t>
            </a:r>
            <a:endParaRPr lang="en-US" dirty="0"/>
          </a:p>
        </p:txBody>
      </p:sp>
      <p:sp>
        <p:nvSpPr>
          <p:cNvPr id="5" name="Content Placeholder 4"/>
          <p:cNvSpPr>
            <a:spLocks noGrp="1"/>
          </p:cNvSpPr>
          <p:nvPr>
            <p:ph sz="half" idx="2"/>
          </p:nvPr>
        </p:nvSpPr>
        <p:spPr/>
        <p:txBody>
          <a:bodyPr>
            <a:normAutofit/>
          </a:bodyPr>
          <a:lstStyle/>
          <a:p>
            <a:r>
              <a:rPr lang="en-US" dirty="0" smtClean="0"/>
              <a:t>Second trimester</a:t>
            </a:r>
          </a:p>
          <a:p>
            <a:pPr lvl="1"/>
            <a:r>
              <a:rPr lang="en-US" i="1" u="sng" dirty="0" smtClean="0"/>
              <a:t>Dilation and evacuation</a:t>
            </a:r>
          </a:p>
          <a:p>
            <a:pPr lvl="1"/>
            <a:r>
              <a:rPr lang="en-US" i="1" u="sng" dirty="0" smtClean="0"/>
              <a:t>Medical abortion</a:t>
            </a:r>
            <a:r>
              <a:rPr lang="en-US" dirty="0" smtClean="0"/>
              <a:t> </a:t>
            </a:r>
          </a:p>
          <a:p>
            <a:pPr marL="274320" lvl="1" indent="0">
              <a:buNone/>
            </a:pPr>
            <a:r>
              <a:rPr lang="en-US" dirty="0" smtClean="0"/>
              <a:t>	</a:t>
            </a:r>
            <a:endParaRPr lang="en-US" dirty="0"/>
          </a:p>
        </p:txBody>
      </p:sp>
    </p:spTree>
    <p:extLst>
      <p:ext uri="{BB962C8B-B14F-4D97-AF65-F5344CB8AC3E}">
        <p14:creationId xmlns:p14="http://schemas.microsoft.com/office/powerpoint/2010/main" val="194365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Postabortion contraception counseling</a:t>
            </a:r>
            <a:endParaRPr lang="en-US" dirty="0"/>
          </a:p>
        </p:txBody>
      </p:sp>
      <p:sp>
        <p:nvSpPr>
          <p:cNvPr id="7" name="Content Placeholder 6"/>
          <p:cNvSpPr>
            <a:spLocks noGrp="1"/>
          </p:cNvSpPr>
          <p:nvPr>
            <p:ph sz="half" idx="2"/>
          </p:nvPr>
        </p:nvSpPr>
        <p:spPr>
          <a:xfrm>
            <a:off x="4648200" y="2362200"/>
            <a:ext cx="4038600" cy="4029456"/>
          </a:xfrm>
        </p:spPr>
        <p:txBody>
          <a:bodyPr>
            <a:normAutofit/>
          </a:bodyPr>
          <a:lstStyle/>
          <a:p>
            <a:pPr marL="0" indent="0">
              <a:buNone/>
            </a:pPr>
            <a:r>
              <a:rPr lang="en-US" sz="2400" i="1" u="sng" dirty="0" smtClean="0"/>
              <a:t>After a successful abortion most methods can be used immediately</a:t>
            </a:r>
          </a:p>
          <a:p>
            <a:pPr marL="0" indent="0">
              <a:buNone/>
            </a:pPr>
            <a:endParaRPr lang="en-US" sz="2400" i="1" u="sng" dirty="0" smtClean="0"/>
          </a:p>
          <a:p>
            <a:r>
              <a:rPr lang="en-US" sz="2400" dirty="0" smtClean="0"/>
              <a:t>Special considerations:</a:t>
            </a:r>
          </a:p>
          <a:p>
            <a:pPr lvl="1"/>
            <a:r>
              <a:rPr lang="en-US" sz="2100" dirty="0" smtClean="0"/>
              <a:t>Intrauterine devices and sterilization</a:t>
            </a:r>
          </a:p>
          <a:p>
            <a:pPr lvl="1"/>
            <a:r>
              <a:rPr lang="en-US" sz="2100" dirty="0" smtClean="0"/>
              <a:t>Natural methods </a:t>
            </a:r>
            <a:endParaRPr lang="en-US" sz="2100" dirty="0"/>
          </a:p>
        </p:txBody>
      </p:sp>
      <p:pic>
        <p:nvPicPr>
          <p:cNvPr id="8" name="Content Placeholder 5" descr="Picture">
            <a:hlinkClick r:id="rId3"/>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0" y="2362200"/>
            <a:ext cx="4648200" cy="3450193"/>
          </a:xfrm>
          <a:prstGeom prst="rect">
            <a:avLst/>
          </a:prstGeom>
          <a:noFill/>
          <a:ln>
            <a:solidFill>
              <a:srgbClr val="000000"/>
            </a:solidFill>
          </a:ln>
        </p:spPr>
      </p:pic>
    </p:spTree>
    <p:extLst>
      <p:ext uri="{BB962C8B-B14F-4D97-AF65-F5344CB8AC3E}">
        <p14:creationId xmlns:p14="http://schemas.microsoft.com/office/powerpoint/2010/main" val="7228225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Abortion services</a:t>
            </a:r>
            <a:endParaRPr lang="en-US" dirty="0"/>
          </a:p>
        </p:txBody>
      </p:sp>
      <p:pic>
        <p:nvPicPr>
          <p:cNvPr id="7" name="Content Placeholder 6" descr="Smiling Nicaraguan woman in scrubs, 3/3">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50492" y="1844040"/>
            <a:ext cx="5843016" cy="4389120"/>
          </a:xfrm>
          <a:prstGeom prst="rect">
            <a:avLst/>
          </a:prstGeom>
          <a:noFill/>
          <a:ln>
            <a:solidFill>
              <a:srgbClr val="000000"/>
            </a:solidFill>
          </a:ln>
        </p:spPr>
      </p:pic>
    </p:spTree>
    <p:extLst>
      <p:ext uri="{BB962C8B-B14F-4D97-AF65-F5344CB8AC3E}">
        <p14:creationId xmlns:p14="http://schemas.microsoft.com/office/powerpoint/2010/main" val="71521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Gestational dating</a:t>
            </a:r>
            <a:endParaRPr lang="en-US" dirty="0"/>
          </a:p>
        </p:txBody>
      </p:sp>
      <p:sp>
        <p:nvSpPr>
          <p:cNvPr id="6" name="Content Placeholder 5"/>
          <p:cNvSpPr>
            <a:spLocks noGrp="1"/>
          </p:cNvSpPr>
          <p:nvPr>
            <p:ph sz="half" idx="1"/>
          </p:nvPr>
        </p:nvSpPr>
        <p:spPr>
          <a:xfrm>
            <a:off x="457200" y="2209800"/>
            <a:ext cx="4038600" cy="3810000"/>
          </a:xfrm>
        </p:spPr>
        <p:txBody>
          <a:bodyPr/>
          <a:lstStyle/>
          <a:p>
            <a:r>
              <a:rPr lang="en-US" sz="2400" dirty="0" smtClean="0"/>
              <a:t>Can </a:t>
            </a:r>
            <a:r>
              <a:rPr lang="en-US" sz="2400" dirty="0"/>
              <a:t>be established through </a:t>
            </a:r>
            <a:r>
              <a:rPr lang="en-US" sz="2400" i="1" u="sng" dirty="0"/>
              <a:t>patient history</a:t>
            </a:r>
            <a:r>
              <a:rPr lang="en-US" sz="2400" dirty="0"/>
              <a:t> and </a:t>
            </a:r>
            <a:r>
              <a:rPr lang="en-US" sz="2400" i="1" u="sng" dirty="0"/>
              <a:t>physical examination</a:t>
            </a:r>
            <a:r>
              <a:rPr lang="en-US" sz="2400" dirty="0"/>
              <a:t> by a person with the necessary training and </a:t>
            </a:r>
            <a:r>
              <a:rPr lang="en-US" sz="2400" dirty="0" smtClean="0"/>
              <a:t>skills</a:t>
            </a:r>
          </a:p>
          <a:p>
            <a:r>
              <a:rPr lang="en-US" sz="2400" dirty="0" smtClean="0"/>
              <a:t>Ultrasound </a:t>
            </a:r>
            <a:r>
              <a:rPr lang="en-US" sz="2400" dirty="0"/>
              <a:t>is not routinely required for </a:t>
            </a:r>
            <a:r>
              <a:rPr lang="en-US" sz="2400" dirty="0" smtClean="0"/>
              <a:t>abortion</a:t>
            </a:r>
            <a:endParaRPr lang="en-US" b="1"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050471"/>
            <a:ext cx="4191000" cy="3824486"/>
          </a:xfrm>
        </p:spPr>
      </p:pic>
      <p:sp>
        <p:nvSpPr>
          <p:cNvPr id="2" name="TextBox 1"/>
          <p:cNvSpPr txBox="1"/>
          <p:nvPr/>
        </p:nvSpPr>
        <p:spPr>
          <a:xfrm>
            <a:off x="7620000" y="6248400"/>
            <a:ext cx="1371600" cy="276999"/>
          </a:xfrm>
          <a:prstGeom prst="rect">
            <a:avLst/>
          </a:prstGeom>
          <a:noFill/>
        </p:spPr>
        <p:txBody>
          <a:bodyPr wrap="square" rtlCol="0">
            <a:spAutoFit/>
          </a:bodyPr>
          <a:lstStyle/>
          <a:p>
            <a:r>
              <a:rPr lang="en-US" sz="1200" dirty="0" smtClean="0"/>
              <a:t>(WHO 2012)</a:t>
            </a:r>
            <a:endParaRPr lang="en-US" sz="1200" dirty="0"/>
          </a:p>
        </p:txBody>
      </p:sp>
    </p:spTree>
    <p:extLst>
      <p:ext uri="{BB962C8B-B14F-4D97-AF65-F5344CB8AC3E}">
        <p14:creationId xmlns:p14="http://schemas.microsoft.com/office/powerpoint/2010/main" val="32144087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aspiration</a:t>
            </a:r>
            <a:endParaRPr lang="en-US" dirty="0"/>
          </a:p>
        </p:txBody>
      </p:sp>
      <p:sp>
        <p:nvSpPr>
          <p:cNvPr id="3" name="Text Placeholder 2"/>
          <p:cNvSpPr>
            <a:spLocks noGrp="1"/>
          </p:cNvSpPr>
          <p:nvPr>
            <p:ph type="body" idx="1"/>
          </p:nvPr>
        </p:nvSpPr>
        <p:spPr/>
        <p:txBody>
          <a:bodyPr/>
          <a:lstStyle/>
          <a:p>
            <a:pPr algn="l"/>
            <a:r>
              <a:rPr lang="en-US" b="1" dirty="0" smtClean="0"/>
              <a:t>Mechanics</a:t>
            </a:r>
            <a:endParaRPr lang="en-US" b="1" dirty="0"/>
          </a:p>
        </p:txBody>
      </p:sp>
      <p:sp>
        <p:nvSpPr>
          <p:cNvPr id="4" name="Content Placeholder 3"/>
          <p:cNvSpPr>
            <a:spLocks noGrp="1"/>
          </p:cNvSpPr>
          <p:nvPr>
            <p:ph sz="half" idx="2"/>
          </p:nvPr>
        </p:nvSpPr>
        <p:spPr/>
        <p:txBody>
          <a:bodyPr>
            <a:normAutofit/>
          </a:bodyPr>
          <a:lstStyle/>
          <a:p>
            <a:r>
              <a:rPr lang="en-US" i="1" u="sng" dirty="0" smtClean="0"/>
              <a:t>Uses suction</a:t>
            </a:r>
            <a:r>
              <a:rPr lang="en-US" dirty="0" smtClean="0"/>
              <a:t> to evacuate the contents of the uterus</a:t>
            </a:r>
          </a:p>
          <a:p>
            <a:pPr lvl="1"/>
            <a:r>
              <a:rPr lang="en-US" dirty="0" smtClean="0"/>
              <a:t>Manual aspirator or electric pump</a:t>
            </a:r>
          </a:p>
          <a:p>
            <a:pPr lvl="1"/>
            <a:r>
              <a:rPr lang="en-US" dirty="0" smtClean="0"/>
              <a:t>Different-sized cannulas</a:t>
            </a:r>
          </a:p>
          <a:p>
            <a:endParaRPr lang="en-US" sz="2200" dirty="0" smtClean="0"/>
          </a:p>
        </p:txBody>
      </p:sp>
      <p:sp>
        <p:nvSpPr>
          <p:cNvPr id="8" name="Text Placeholder 7"/>
          <p:cNvSpPr>
            <a:spLocks noGrp="1"/>
          </p:cNvSpPr>
          <p:nvPr>
            <p:ph type="body" sz="quarter" idx="3"/>
          </p:nvPr>
        </p:nvSpPr>
        <p:spPr/>
        <p:txBody>
          <a:bodyPr/>
          <a:lstStyle/>
          <a:p>
            <a:pPr algn="l"/>
            <a:r>
              <a:rPr lang="en-US" b="1" dirty="0" smtClean="0"/>
              <a:t>Advantages</a:t>
            </a:r>
            <a:endParaRPr lang="en-US" b="1" dirty="0"/>
          </a:p>
        </p:txBody>
      </p:sp>
      <p:sp>
        <p:nvSpPr>
          <p:cNvPr id="9" name="Content Placeholder 8"/>
          <p:cNvSpPr>
            <a:spLocks noGrp="1"/>
          </p:cNvSpPr>
          <p:nvPr>
            <p:ph sz="quarter" idx="4"/>
          </p:nvPr>
        </p:nvSpPr>
        <p:spPr/>
        <p:txBody>
          <a:bodyPr/>
          <a:lstStyle/>
          <a:p>
            <a:r>
              <a:rPr lang="en-US" dirty="0"/>
              <a:t>Very safe and effective (</a:t>
            </a:r>
            <a:r>
              <a:rPr lang="en-US" dirty="0" smtClean="0"/>
              <a:t>99-100 % success rate)</a:t>
            </a:r>
            <a:endParaRPr lang="en-US" dirty="0"/>
          </a:p>
          <a:p>
            <a:r>
              <a:rPr lang="en-US" dirty="0" smtClean="0"/>
              <a:t>Predictable process</a:t>
            </a:r>
          </a:p>
          <a:p>
            <a:r>
              <a:rPr lang="en-US" dirty="0" smtClean="0"/>
              <a:t>Reassurance that </a:t>
            </a:r>
            <a:r>
              <a:rPr lang="en-US" dirty="0"/>
              <a:t>the pregnancy is terminated before leaving the </a:t>
            </a:r>
            <a:r>
              <a:rPr lang="en-US" dirty="0" smtClean="0"/>
              <a:t>facility</a:t>
            </a:r>
            <a:endParaRPr lang="en-US" dirty="0"/>
          </a:p>
        </p:txBody>
      </p:sp>
    </p:spTree>
    <p:extLst>
      <p:ext uri="{BB962C8B-B14F-4D97-AF65-F5344CB8AC3E}">
        <p14:creationId xmlns:p14="http://schemas.microsoft.com/office/powerpoint/2010/main" val="37949053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800472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p:cNvCxnSpPr/>
          <p:nvPr/>
        </p:nvCxnSpPr>
        <p:spPr>
          <a:xfrm>
            <a:off x="3048000" y="51816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39000" y="39624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0663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ttp://www.ipasu.org/courses/IPU-UEwMVA-Zeta/005_UE_MVA_3_10.swf - Internet Explorer, enhanced for Bing and MSN"/>
          <p:cNvPicPr>
            <a:picLocks noChangeAspect="1"/>
          </p:cNvPicPr>
          <p:nvPr/>
        </p:nvPicPr>
        <p:blipFill rotWithShape="1">
          <a:blip r:embed="rId3">
            <a:extLst>
              <a:ext uri="{28A0092B-C50C-407E-A947-70E740481C1C}">
                <a14:useLocalDpi xmlns:a14="http://schemas.microsoft.com/office/drawing/2010/main" val="0"/>
              </a:ext>
            </a:extLst>
          </a:blip>
          <a:srcRect l="5862" t="14931" r="6380" b="5645"/>
          <a:stretch/>
        </p:blipFill>
        <p:spPr>
          <a:xfrm>
            <a:off x="145442" y="1376855"/>
            <a:ext cx="8914476" cy="4343400"/>
          </a:xfrm>
          <a:prstGeom prst="rect">
            <a:avLst/>
          </a:prstGeom>
        </p:spPr>
      </p:pic>
    </p:spTree>
    <p:extLst>
      <p:ext uri="{BB962C8B-B14F-4D97-AF65-F5344CB8AC3E}">
        <p14:creationId xmlns:p14="http://schemas.microsoft.com/office/powerpoint/2010/main" val="2436383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http://www.ipasu.org/courses/IPU-UEwMVA-Zeta/005_UE_MVA_3_013.swf - Internet Explorer, enhanced for Bing and MSN"/>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5263" t="14676" r="16050" b="13806"/>
          <a:stretch/>
        </p:blipFill>
        <p:spPr>
          <a:xfrm>
            <a:off x="362607" y="1182413"/>
            <a:ext cx="8466084" cy="4745421"/>
          </a:xfrm>
        </p:spPr>
      </p:pic>
    </p:spTree>
    <p:extLst>
      <p:ext uri="{BB962C8B-B14F-4D97-AF65-F5344CB8AC3E}">
        <p14:creationId xmlns:p14="http://schemas.microsoft.com/office/powerpoint/2010/main" val="2974047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Comprehensive </a:t>
            </a:r>
            <a:br>
              <a:rPr lang="en-US" dirty="0" smtClean="0"/>
            </a:br>
            <a:r>
              <a:rPr lang="en-US" dirty="0" smtClean="0"/>
              <a:t>abortion </a:t>
            </a:r>
            <a:r>
              <a:rPr lang="en-US" dirty="0"/>
              <a:t>c</a:t>
            </a:r>
            <a:r>
              <a:rPr lang="en-US" dirty="0" smtClean="0"/>
              <a:t>are</a:t>
            </a:r>
            <a:endParaRPr lang="en-US" dirty="0"/>
          </a:p>
        </p:txBody>
      </p:sp>
      <p:sp>
        <p:nvSpPr>
          <p:cNvPr id="5" name="Subtitle 4"/>
          <p:cNvSpPr>
            <a:spLocks noGrp="1"/>
          </p:cNvSpPr>
          <p:nvPr>
            <p:ph type="subTitle" idx="1"/>
          </p:nvPr>
        </p:nvSpPr>
        <p:spPr/>
        <p:txBody>
          <a:bodyPr/>
          <a:lstStyle/>
          <a:p>
            <a:r>
              <a:rPr lang="en-US" dirty="0" smtClean="0"/>
              <a:t>MODULE 4</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142" r="12141"/>
          <a:stretch/>
        </p:blipFill>
        <p:spPr>
          <a:xfrm>
            <a:off x="2666999" y="1470616"/>
            <a:ext cx="6477001" cy="5387384"/>
          </a:xfrm>
          <a:prstGeom prst="rect">
            <a:avLst/>
          </a:prstGeom>
        </p:spPr>
      </p:pic>
    </p:spTree>
    <p:extLst>
      <p:ext uri="{BB962C8B-B14F-4D97-AF65-F5344CB8AC3E}">
        <p14:creationId xmlns:p14="http://schemas.microsoft.com/office/powerpoint/2010/main" val="3176141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abortion</a:t>
            </a:r>
            <a:endParaRPr lang="en-US" dirty="0"/>
          </a:p>
        </p:txBody>
      </p:sp>
      <p:sp>
        <p:nvSpPr>
          <p:cNvPr id="3" name="Text Placeholder 2"/>
          <p:cNvSpPr>
            <a:spLocks noGrp="1"/>
          </p:cNvSpPr>
          <p:nvPr>
            <p:ph type="body" idx="1"/>
          </p:nvPr>
        </p:nvSpPr>
        <p:spPr/>
        <p:txBody>
          <a:bodyPr/>
          <a:lstStyle/>
          <a:p>
            <a:pPr algn="l"/>
            <a:r>
              <a:rPr lang="en-US" b="1" dirty="0" smtClean="0"/>
              <a:t>Mechanics</a:t>
            </a:r>
            <a:endParaRPr lang="en-US" b="1" dirty="0"/>
          </a:p>
        </p:txBody>
      </p:sp>
      <p:sp>
        <p:nvSpPr>
          <p:cNvPr id="5" name="Content Placeholder 4"/>
          <p:cNvSpPr>
            <a:spLocks noGrp="1"/>
          </p:cNvSpPr>
          <p:nvPr>
            <p:ph sz="half" idx="2"/>
          </p:nvPr>
        </p:nvSpPr>
        <p:spPr/>
        <p:txBody>
          <a:bodyPr>
            <a:normAutofit/>
          </a:bodyPr>
          <a:lstStyle/>
          <a:p>
            <a:r>
              <a:rPr lang="en-US" i="1" u="sng" dirty="0"/>
              <a:t>Uses medicines</a:t>
            </a:r>
            <a:r>
              <a:rPr lang="en-US" dirty="0"/>
              <a:t> </a:t>
            </a:r>
            <a:r>
              <a:rPr lang="en-US" dirty="0" smtClean="0"/>
              <a:t>to expel the contents of the uterus</a:t>
            </a:r>
          </a:p>
          <a:p>
            <a:pPr lvl="1"/>
            <a:r>
              <a:rPr lang="en-US" i="1" u="sng" dirty="0" smtClean="0"/>
              <a:t>Mifepristone </a:t>
            </a:r>
            <a:r>
              <a:rPr lang="en-US" i="1" u="sng" dirty="0"/>
              <a:t>and </a:t>
            </a:r>
            <a:r>
              <a:rPr lang="en-US" i="1" u="sng" dirty="0" smtClean="0"/>
              <a:t>misoprostol</a:t>
            </a:r>
            <a:r>
              <a:rPr lang="en-US" i="1" dirty="0" smtClean="0"/>
              <a:t> </a:t>
            </a:r>
            <a:r>
              <a:rPr lang="en-US" dirty="0" smtClean="0"/>
              <a:t>combined regimen </a:t>
            </a:r>
            <a:r>
              <a:rPr lang="en-US" i="1" u="sng" dirty="0" smtClean="0"/>
              <a:t>Misoprostol only</a:t>
            </a:r>
            <a:r>
              <a:rPr lang="en-US" dirty="0"/>
              <a:t> </a:t>
            </a:r>
            <a:r>
              <a:rPr lang="en-US" dirty="0" smtClean="0"/>
              <a:t>regimen</a:t>
            </a:r>
            <a:endParaRPr lang="en-US" dirty="0"/>
          </a:p>
          <a:p>
            <a:pPr marL="0" indent="0">
              <a:buNone/>
            </a:pPr>
            <a:endParaRPr lang="en-US" dirty="0" smtClean="0"/>
          </a:p>
        </p:txBody>
      </p:sp>
      <p:sp>
        <p:nvSpPr>
          <p:cNvPr id="4" name="Text Placeholder 3"/>
          <p:cNvSpPr>
            <a:spLocks noGrp="1"/>
          </p:cNvSpPr>
          <p:nvPr>
            <p:ph type="body" sz="quarter" idx="3"/>
          </p:nvPr>
        </p:nvSpPr>
        <p:spPr/>
        <p:txBody>
          <a:bodyPr/>
          <a:lstStyle/>
          <a:p>
            <a:pPr algn="l"/>
            <a:r>
              <a:rPr lang="en-US" b="1" dirty="0" smtClean="0"/>
              <a:t>Advantages</a:t>
            </a:r>
            <a:endParaRPr lang="en-US" b="1" dirty="0"/>
          </a:p>
        </p:txBody>
      </p:sp>
      <p:sp>
        <p:nvSpPr>
          <p:cNvPr id="6" name="Content Placeholder 5"/>
          <p:cNvSpPr>
            <a:spLocks noGrp="1"/>
          </p:cNvSpPr>
          <p:nvPr>
            <p:ph sz="quarter" idx="4"/>
          </p:nvPr>
        </p:nvSpPr>
        <p:spPr/>
        <p:txBody>
          <a:bodyPr/>
          <a:lstStyle/>
          <a:p>
            <a:r>
              <a:rPr lang="en-US" dirty="0" smtClean="0"/>
              <a:t>Very safe and effective </a:t>
            </a:r>
          </a:p>
          <a:p>
            <a:r>
              <a:rPr lang="en-US" dirty="0" smtClean="0"/>
              <a:t>Can be used in both first and second trimester</a:t>
            </a:r>
          </a:p>
          <a:p>
            <a:r>
              <a:rPr lang="en-US" dirty="0" smtClean="0"/>
              <a:t>Available in an outpatient settings until nine weeks gestation</a:t>
            </a:r>
          </a:p>
          <a:p>
            <a:r>
              <a:rPr lang="en-US" dirty="0" smtClean="0"/>
              <a:t>Feels </a:t>
            </a:r>
            <a:r>
              <a:rPr lang="en-US" dirty="0"/>
              <a:t>natural and appears like a spontaneous abortion</a:t>
            </a:r>
          </a:p>
          <a:p>
            <a:pPr marL="0" indent="0">
              <a:buNone/>
            </a:pPr>
            <a:endParaRPr lang="en-US" dirty="0"/>
          </a:p>
        </p:txBody>
      </p:sp>
    </p:spTree>
    <p:extLst>
      <p:ext uri="{BB962C8B-B14F-4D97-AF65-F5344CB8AC3E}">
        <p14:creationId xmlns:p14="http://schemas.microsoft.com/office/powerpoint/2010/main" val="21358277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04202485"/>
              </p:ext>
            </p:extLst>
          </p:nvPr>
        </p:nvGraphicFramePr>
        <p:xfrm>
          <a:off x="0" y="3810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2590800" y="54102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162800" y="46482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3214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pill_noaudiotex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422310477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32155610"/>
              </p:ext>
            </p:extLst>
          </p:nvPr>
        </p:nvGraphicFramePr>
        <p:xfrm>
          <a:off x="0" y="1"/>
          <a:ext cx="9144000" cy="7004748"/>
        </p:xfrm>
        <a:graphic>
          <a:graphicData uri="http://schemas.openxmlformats.org/drawingml/2006/table">
            <a:tbl>
              <a:tblPr firstRow="1" firstCol="1" bandRow="1">
                <a:tableStyleId>{D7AC3CCA-C797-4891-BE02-D94E43425B78}</a:tableStyleId>
              </a:tblPr>
              <a:tblGrid>
                <a:gridCol w="4724400"/>
                <a:gridCol w="4419600"/>
              </a:tblGrid>
              <a:tr h="665234">
                <a:tc>
                  <a:txBody>
                    <a:bodyPr/>
                    <a:lstStyle/>
                    <a:p>
                      <a:pPr marL="0" marR="0" algn="l">
                        <a:lnSpc>
                          <a:spcPct val="115000"/>
                        </a:lnSpc>
                        <a:spcBef>
                          <a:spcPts val="600"/>
                        </a:spcBef>
                        <a:spcAft>
                          <a:spcPts val="1200"/>
                        </a:spcAft>
                      </a:pPr>
                      <a:r>
                        <a:rPr lang="en-US" sz="1900" dirty="0" smtClean="0">
                          <a:effectLst/>
                        </a:rPr>
                        <a:t>Doses:</a:t>
                      </a:r>
                      <a:r>
                        <a:rPr lang="en-US" sz="1900" baseline="0" dirty="0" smtClean="0">
                          <a:effectLst/>
                        </a:rPr>
                        <a:t> </a:t>
                      </a:r>
                      <a:r>
                        <a:rPr lang="en-US" sz="1900" dirty="0" smtClean="0">
                          <a:effectLst/>
                        </a:rPr>
                        <a:t>Mifepristone </a:t>
                      </a:r>
                      <a:r>
                        <a:rPr lang="en-US" sz="1900" dirty="0">
                          <a:effectLst/>
                        </a:rPr>
                        <a:t>and misoprostol</a:t>
                      </a:r>
                      <a:endParaRPr lang="en-US" sz="1900" dirty="0">
                        <a:effectLst/>
                        <a:latin typeface="Cambria"/>
                        <a:ea typeface="Cambria"/>
                        <a:cs typeface="Times New Roman"/>
                      </a:endParaRPr>
                    </a:p>
                  </a:txBody>
                  <a:tcPr marL="68580" marR="68580" marT="0" marB="0"/>
                </a:tc>
                <a:tc>
                  <a:txBody>
                    <a:bodyPr/>
                    <a:lstStyle/>
                    <a:p>
                      <a:pPr marL="0" marR="0" algn="just">
                        <a:lnSpc>
                          <a:spcPct val="115000"/>
                        </a:lnSpc>
                        <a:spcBef>
                          <a:spcPts val="600"/>
                        </a:spcBef>
                        <a:spcAft>
                          <a:spcPts val="1200"/>
                        </a:spcAft>
                      </a:pPr>
                      <a:r>
                        <a:rPr lang="en-US" sz="1900" dirty="0" smtClean="0">
                          <a:effectLst/>
                        </a:rPr>
                        <a:t>Doses: Misoprostol </a:t>
                      </a:r>
                      <a:r>
                        <a:rPr lang="en-US" sz="1900" dirty="0">
                          <a:effectLst/>
                        </a:rPr>
                        <a:t>only</a:t>
                      </a:r>
                      <a:endParaRPr lang="en-US" sz="1900" dirty="0">
                        <a:effectLst/>
                        <a:latin typeface="Cambria"/>
                        <a:ea typeface="Cambria"/>
                        <a:cs typeface="Times New Roman"/>
                      </a:endParaRPr>
                    </a:p>
                  </a:txBody>
                  <a:tcPr marL="68580" marR="68580" marT="0" marB="0"/>
                </a:tc>
              </a:tr>
              <a:tr h="6339514">
                <a:tc>
                  <a:txBody>
                    <a:bodyPr/>
                    <a:lstStyle/>
                    <a:p>
                      <a:pPr marL="0" marR="0" algn="just">
                        <a:lnSpc>
                          <a:spcPct val="115000"/>
                        </a:lnSpc>
                        <a:spcBef>
                          <a:spcPts val="600"/>
                        </a:spcBef>
                        <a:spcAft>
                          <a:spcPts val="1200"/>
                        </a:spcAft>
                      </a:pPr>
                      <a:r>
                        <a:rPr lang="en-US" sz="1900" b="0" i="1" u="sng" dirty="0">
                          <a:effectLst/>
                        </a:rPr>
                        <a:t>Up to nine weeks gestation:</a:t>
                      </a:r>
                      <a:r>
                        <a:rPr lang="en-US" sz="1900" b="0" i="1" u="none" dirty="0">
                          <a:effectLst/>
                        </a:rPr>
                        <a:t> </a:t>
                      </a:r>
                      <a:r>
                        <a:rPr lang="en-US" sz="1900" b="0" dirty="0" err="1" smtClean="0">
                          <a:effectLst/>
                        </a:rPr>
                        <a:t>Mife</a:t>
                      </a:r>
                      <a:r>
                        <a:rPr lang="en-US" sz="1900" b="0" dirty="0" smtClean="0">
                          <a:effectLst/>
                        </a:rPr>
                        <a:t> 200mg </a:t>
                      </a:r>
                      <a:r>
                        <a:rPr lang="en-US" sz="1900" b="0" dirty="0">
                          <a:effectLst/>
                        </a:rPr>
                        <a:t>orally followed 24-48 hours later by </a:t>
                      </a:r>
                      <a:r>
                        <a:rPr lang="en-US" sz="1900" b="0" dirty="0" smtClean="0">
                          <a:effectLst/>
                        </a:rPr>
                        <a:t>miso 800mcg </a:t>
                      </a:r>
                      <a:r>
                        <a:rPr lang="en-US" sz="1900" b="0" dirty="0" err="1">
                          <a:effectLst/>
                        </a:rPr>
                        <a:t>buccally</a:t>
                      </a:r>
                      <a:r>
                        <a:rPr lang="en-US" sz="1900" b="0" dirty="0">
                          <a:effectLst/>
                        </a:rPr>
                        <a:t>, sublingually or vaginally </a:t>
                      </a:r>
                      <a:endParaRPr lang="en-US" sz="1900" b="0" dirty="0" smtClean="0">
                        <a:effectLst/>
                      </a:endParaRPr>
                    </a:p>
                    <a:p>
                      <a:pPr marL="0" marR="0" algn="just">
                        <a:lnSpc>
                          <a:spcPct val="115000"/>
                        </a:lnSpc>
                        <a:spcBef>
                          <a:spcPts val="600"/>
                        </a:spcBef>
                        <a:spcAft>
                          <a:spcPts val="1200"/>
                        </a:spcAft>
                      </a:pPr>
                      <a:r>
                        <a:rPr lang="en-US" sz="1900" b="0" i="1" u="sng" dirty="0" smtClean="0">
                          <a:effectLst/>
                        </a:rPr>
                        <a:t>Nine </a:t>
                      </a:r>
                      <a:r>
                        <a:rPr lang="en-US" sz="1900" b="0" i="1" u="sng" dirty="0">
                          <a:effectLst/>
                        </a:rPr>
                        <a:t>to ten weeks gestation:</a:t>
                      </a:r>
                      <a:r>
                        <a:rPr lang="en-US" sz="1900" b="0" dirty="0">
                          <a:effectLst/>
                        </a:rPr>
                        <a:t> </a:t>
                      </a:r>
                      <a:r>
                        <a:rPr lang="en-US" sz="1900" b="0" dirty="0" err="1" smtClean="0">
                          <a:effectLst/>
                        </a:rPr>
                        <a:t>Mife</a:t>
                      </a:r>
                      <a:r>
                        <a:rPr lang="en-US" sz="1900" b="0" dirty="0" smtClean="0">
                          <a:effectLst/>
                        </a:rPr>
                        <a:t> 200mg </a:t>
                      </a:r>
                      <a:r>
                        <a:rPr lang="en-US" sz="1900" b="0" dirty="0">
                          <a:effectLst/>
                        </a:rPr>
                        <a:t>orally followed 24-48 hours later by </a:t>
                      </a:r>
                      <a:r>
                        <a:rPr lang="en-US" sz="1900" b="0" dirty="0" smtClean="0">
                          <a:effectLst/>
                        </a:rPr>
                        <a:t>miso 800mcg </a:t>
                      </a:r>
                      <a:r>
                        <a:rPr lang="en-US" sz="1900" b="0" dirty="0" err="1">
                          <a:effectLst/>
                        </a:rPr>
                        <a:t>buccally</a:t>
                      </a:r>
                      <a:r>
                        <a:rPr lang="en-US" sz="1900" b="0" dirty="0">
                          <a:effectLst/>
                        </a:rPr>
                        <a:t> </a:t>
                      </a:r>
                      <a:endParaRPr lang="en-US" sz="1900" b="0" dirty="0" smtClean="0">
                        <a:effectLst/>
                      </a:endParaRPr>
                    </a:p>
                    <a:p>
                      <a:pPr marL="0" marR="0" algn="just">
                        <a:lnSpc>
                          <a:spcPct val="115000"/>
                        </a:lnSpc>
                        <a:spcBef>
                          <a:spcPts val="600"/>
                        </a:spcBef>
                        <a:spcAft>
                          <a:spcPts val="1200"/>
                        </a:spcAft>
                      </a:pPr>
                      <a:r>
                        <a:rPr lang="en-US" sz="1900" b="0" i="1" u="sng" dirty="0" smtClean="0">
                          <a:effectLst/>
                        </a:rPr>
                        <a:t>Ten </a:t>
                      </a:r>
                      <a:r>
                        <a:rPr lang="en-US" sz="1900" b="0" i="1" u="sng" dirty="0">
                          <a:effectLst/>
                        </a:rPr>
                        <a:t>to 13 weeks gestation:</a:t>
                      </a:r>
                      <a:r>
                        <a:rPr lang="en-US" sz="1900" b="0" dirty="0">
                          <a:effectLst/>
                        </a:rPr>
                        <a:t> </a:t>
                      </a:r>
                      <a:r>
                        <a:rPr lang="en-US" sz="1900" b="0" dirty="0" err="1" smtClean="0">
                          <a:effectLst/>
                        </a:rPr>
                        <a:t>Mife</a:t>
                      </a:r>
                      <a:r>
                        <a:rPr lang="en-US" sz="1900" b="0" dirty="0" smtClean="0">
                          <a:effectLst/>
                        </a:rPr>
                        <a:t> 200mg </a:t>
                      </a:r>
                      <a:r>
                        <a:rPr lang="en-US" sz="1900" b="0" dirty="0">
                          <a:effectLst/>
                        </a:rPr>
                        <a:t>orally followed 36-48 hours later by </a:t>
                      </a:r>
                      <a:r>
                        <a:rPr lang="en-US" sz="1900" b="0" dirty="0" smtClean="0">
                          <a:effectLst/>
                        </a:rPr>
                        <a:t>miso 800mcg vaginally, </a:t>
                      </a:r>
                      <a:r>
                        <a:rPr lang="en-US" sz="1900" b="0" dirty="0">
                          <a:effectLst/>
                        </a:rPr>
                        <a:t>then </a:t>
                      </a:r>
                      <a:r>
                        <a:rPr lang="en-US" sz="1900" b="0" dirty="0" smtClean="0">
                          <a:effectLst/>
                        </a:rPr>
                        <a:t>400mcg </a:t>
                      </a:r>
                      <a:r>
                        <a:rPr lang="en-US" sz="1900" b="0" dirty="0">
                          <a:effectLst/>
                        </a:rPr>
                        <a:t>vaginally or sublingually every </a:t>
                      </a:r>
                      <a:r>
                        <a:rPr lang="en-US" sz="1900" b="0" dirty="0" smtClean="0">
                          <a:effectLst/>
                        </a:rPr>
                        <a:t>3 </a:t>
                      </a:r>
                      <a:r>
                        <a:rPr lang="en-US" sz="1900" b="0" dirty="0">
                          <a:effectLst/>
                        </a:rPr>
                        <a:t>hours for a maximum of </a:t>
                      </a:r>
                      <a:r>
                        <a:rPr lang="en-US" sz="1900" b="0" dirty="0" smtClean="0">
                          <a:effectLst/>
                        </a:rPr>
                        <a:t>5 </a:t>
                      </a:r>
                      <a:r>
                        <a:rPr lang="en-US" sz="1900" b="0" dirty="0">
                          <a:effectLst/>
                        </a:rPr>
                        <a:t>doses </a:t>
                      </a:r>
                      <a:endParaRPr lang="en-US" sz="1900" b="0" dirty="0" smtClean="0">
                        <a:effectLst/>
                      </a:endParaRPr>
                    </a:p>
                    <a:p>
                      <a:pPr marL="0" marR="0" algn="just">
                        <a:lnSpc>
                          <a:spcPct val="115000"/>
                        </a:lnSpc>
                        <a:spcBef>
                          <a:spcPts val="600"/>
                        </a:spcBef>
                        <a:spcAft>
                          <a:spcPts val="1200"/>
                        </a:spcAft>
                      </a:pPr>
                      <a:r>
                        <a:rPr lang="en-US" sz="1900" b="0" i="1" u="sng" dirty="0" smtClean="0">
                          <a:effectLst/>
                        </a:rPr>
                        <a:t>13 </a:t>
                      </a:r>
                      <a:r>
                        <a:rPr lang="en-US" sz="1900" b="0" i="1" u="sng" dirty="0">
                          <a:effectLst/>
                        </a:rPr>
                        <a:t>to 24 weeks gestation:</a:t>
                      </a:r>
                      <a:r>
                        <a:rPr lang="en-US" sz="1900" b="0" dirty="0">
                          <a:effectLst/>
                        </a:rPr>
                        <a:t> </a:t>
                      </a:r>
                      <a:r>
                        <a:rPr lang="en-US" sz="1900" b="0" dirty="0" err="1" smtClean="0">
                          <a:effectLst/>
                        </a:rPr>
                        <a:t>Mife</a:t>
                      </a:r>
                      <a:r>
                        <a:rPr lang="en-US" sz="1900" b="0" dirty="0" smtClean="0">
                          <a:effectLst/>
                        </a:rPr>
                        <a:t> 200mg </a:t>
                      </a:r>
                      <a:r>
                        <a:rPr lang="en-US" sz="1900" b="0" dirty="0">
                          <a:effectLst/>
                        </a:rPr>
                        <a:t>by mouth followed 36-48 hours later by </a:t>
                      </a:r>
                      <a:r>
                        <a:rPr lang="en-US" sz="1900" b="0" dirty="0" smtClean="0">
                          <a:effectLst/>
                        </a:rPr>
                        <a:t>miso 800mcg </a:t>
                      </a:r>
                      <a:r>
                        <a:rPr lang="en-US" sz="1900" b="0" dirty="0">
                          <a:effectLst/>
                        </a:rPr>
                        <a:t>vaginally for </a:t>
                      </a:r>
                      <a:r>
                        <a:rPr lang="en-US" sz="1900" b="0" dirty="0" smtClean="0">
                          <a:effectLst/>
                        </a:rPr>
                        <a:t>1 dose, </a:t>
                      </a:r>
                      <a:r>
                        <a:rPr lang="en-US" sz="1900" b="0" dirty="0">
                          <a:effectLst/>
                        </a:rPr>
                        <a:t>then </a:t>
                      </a:r>
                      <a:r>
                        <a:rPr lang="en-US" sz="1900" b="0" dirty="0" smtClean="0">
                          <a:effectLst/>
                        </a:rPr>
                        <a:t>400mcg </a:t>
                      </a:r>
                      <a:r>
                        <a:rPr lang="en-US" sz="1900" b="0" dirty="0">
                          <a:effectLst/>
                        </a:rPr>
                        <a:t>vaginally or sublingually every </a:t>
                      </a:r>
                      <a:r>
                        <a:rPr lang="en-US" sz="1900" b="0" dirty="0" smtClean="0">
                          <a:effectLst/>
                        </a:rPr>
                        <a:t>3 </a:t>
                      </a:r>
                      <a:r>
                        <a:rPr lang="en-US" sz="1900" b="0" dirty="0">
                          <a:effectLst/>
                        </a:rPr>
                        <a:t>hours for </a:t>
                      </a:r>
                      <a:r>
                        <a:rPr lang="en-US" sz="1900" b="0" dirty="0" smtClean="0">
                          <a:effectLst/>
                        </a:rPr>
                        <a:t>4 </a:t>
                      </a:r>
                      <a:r>
                        <a:rPr lang="en-US" sz="1900" b="0" dirty="0">
                          <a:effectLst/>
                        </a:rPr>
                        <a:t>more </a:t>
                      </a:r>
                      <a:r>
                        <a:rPr lang="en-US" sz="1900" b="0" dirty="0" smtClean="0">
                          <a:effectLst/>
                        </a:rPr>
                        <a:t>doses</a:t>
                      </a:r>
                      <a:endParaRPr lang="en-US" sz="1900" b="0" dirty="0">
                        <a:effectLst/>
                        <a:latin typeface="Cambria"/>
                        <a:ea typeface="Cambria"/>
                        <a:cs typeface="Times New Roman"/>
                      </a:endParaRPr>
                    </a:p>
                  </a:txBody>
                  <a:tcPr marL="68580" marR="68580" marT="0" marB="0"/>
                </a:tc>
                <a:tc>
                  <a:txBody>
                    <a:bodyPr/>
                    <a:lstStyle/>
                    <a:p>
                      <a:pPr marL="0" marR="0" algn="just">
                        <a:lnSpc>
                          <a:spcPct val="115000"/>
                        </a:lnSpc>
                        <a:spcBef>
                          <a:spcPts val="600"/>
                        </a:spcBef>
                        <a:spcAft>
                          <a:spcPts val="1200"/>
                        </a:spcAft>
                      </a:pPr>
                      <a:r>
                        <a:rPr lang="en-US" sz="1900" i="1" u="sng" dirty="0">
                          <a:effectLst/>
                        </a:rPr>
                        <a:t>Up to 13 weeks gestation:</a:t>
                      </a:r>
                      <a:r>
                        <a:rPr lang="en-US" sz="1900" dirty="0">
                          <a:effectLst/>
                        </a:rPr>
                        <a:t> </a:t>
                      </a:r>
                      <a:r>
                        <a:rPr lang="en-US" sz="1900" dirty="0" smtClean="0">
                          <a:effectLst/>
                        </a:rPr>
                        <a:t>Miso 800mcg </a:t>
                      </a:r>
                      <a:r>
                        <a:rPr lang="en-US" sz="1900" dirty="0">
                          <a:effectLst/>
                        </a:rPr>
                        <a:t>vaginally every </a:t>
                      </a:r>
                      <a:r>
                        <a:rPr lang="en-US" sz="1900" dirty="0" smtClean="0">
                          <a:effectLst/>
                        </a:rPr>
                        <a:t>3-12 </a:t>
                      </a:r>
                      <a:r>
                        <a:rPr lang="en-US" sz="1900" dirty="0">
                          <a:effectLst/>
                        </a:rPr>
                        <a:t>hours for a maximum of </a:t>
                      </a:r>
                      <a:r>
                        <a:rPr lang="en-US" sz="1900" dirty="0" smtClean="0">
                          <a:effectLst/>
                        </a:rPr>
                        <a:t>3 doses</a:t>
                      </a:r>
                      <a:r>
                        <a:rPr lang="en-US" sz="1900" baseline="0" dirty="0" smtClean="0">
                          <a:effectLst/>
                        </a:rPr>
                        <a:t> OR </a:t>
                      </a:r>
                      <a:r>
                        <a:rPr lang="en-US" sz="1900" dirty="0" smtClean="0">
                          <a:effectLst/>
                        </a:rPr>
                        <a:t>miso 800mcg </a:t>
                      </a:r>
                      <a:r>
                        <a:rPr lang="en-US" sz="1900" dirty="0">
                          <a:effectLst/>
                        </a:rPr>
                        <a:t>sublingually every </a:t>
                      </a:r>
                      <a:r>
                        <a:rPr lang="en-US" sz="1900" dirty="0" smtClean="0">
                          <a:effectLst/>
                        </a:rPr>
                        <a:t>3 </a:t>
                      </a:r>
                      <a:r>
                        <a:rPr lang="en-US" sz="1900" dirty="0">
                          <a:effectLst/>
                        </a:rPr>
                        <a:t>hours for a maximum of </a:t>
                      </a:r>
                      <a:r>
                        <a:rPr lang="en-US" sz="1900" dirty="0" smtClean="0">
                          <a:effectLst/>
                        </a:rPr>
                        <a:t>3 </a:t>
                      </a:r>
                      <a:r>
                        <a:rPr lang="en-US" sz="1900" dirty="0">
                          <a:effectLst/>
                        </a:rPr>
                        <a:t>doses </a:t>
                      </a:r>
                      <a:endParaRPr lang="en-US" sz="1900" dirty="0" smtClean="0">
                        <a:effectLst/>
                      </a:endParaRPr>
                    </a:p>
                    <a:p>
                      <a:pPr marL="0" marR="0" algn="just">
                        <a:lnSpc>
                          <a:spcPct val="115000"/>
                        </a:lnSpc>
                        <a:spcBef>
                          <a:spcPts val="600"/>
                        </a:spcBef>
                        <a:spcAft>
                          <a:spcPts val="1200"/>
                        </a:spcAft>
                      </a:pPr>
                      <a:r>
                        <a:rPr lang="en-US" sz="1900" i="1" u="sng" dirty="0" smtClean="0">
                          <a:effectLst/>
                        </a:rPr>
                        <a:t>13 </a:t>
                      </a:r>
                      <a:r>
                        <a:rPr lang="en-US" sz="1900" i="1" u="sng" dirty="0">
                          <a:effectLst/>
                        </a:rPr>
                        <a:t>to 24 weeks gestation:</a:t>
                      </a:r>
                      <a:r>
                        <a:rPr lang="en-US" sz="1900" dirty="0">
                          <a:effectLst/>
                        </a:rPr>
                        <a:t> </a:t>
                      </a:r>
                      <a:r>
                        <a:rPr lang="en-US" sz="1900" dirty="0" smtClean="0">
                          <a:effectLst/>
                        </a:rPr>
                        <a:t>Miso</a:t>
                      </a:r>
                      <a:r>
                        <a:rPr lang="en-US" sz="1900" baseline="0" dirty="0" smtClean="0">
                          <a:effectLst/>
                        </a:rPr>
                        <a:t> </a:t>
                      </a:r>
                      <a:r>
                        <a:rPr lang="en-US" sz="1900" dirty="0" smtClean="0">
                          <a:effectLst/>
                        </a:rPr>
                        <a:t>400mcg </a:t>
                      </a:r>
                      <a:r>
                        <a:rPr lang="en-US" sz="1900" dirty="0">
                          <a:effectLst/>
                        </a:rPr>
                        <a:t>vaginally or sublingually every </a:t>
                      </a:r>
                      <a:r>
                        <a:rPr lang="en-US" sz="1900" dirty="0" smtClean="0">
                          <a:effectLst/>
                        </a:rPr>
                        <a:t>3 </a:t>
                      </a:r>
                      <a:r>
                        <a:rPr lang="en-US" sz="1900" dirty="0">
                          <a:effectLst/>
                        </a:rPr>
                        <a:t>hours for up to </a:t>
                      </a:r>
                      <a:r>
                        <a:rPr lang="en-US" sz="1900" dirty="0" smtClean="0">
                          <a:effectLst/>
                        </a:rPr>
                        <a:t>5 doses</a:t>
                      </a:r>
                      <a:endParaRPr lang="en-US" sz="1900" dirty="0">
                        <a:effectLst/>
                        <a:latin typeface="Cambria"/>
                        <a:ea typeface="Cambria"/>
                        <a:cs typeface="Times New Roman"/>
                      </a:endParaRPr>
                    </a:p>
                  </a:txBody>
                  <a:tcPr marL="68580" marR="68580" marT="0" marB="0"/>
                </a:tc>
              </a:tr>
            </a:tbl>
          </a:graphicData>
        </a:graphic>
      </p:graphicFrame>
      <p:sp>
        <p:nvSpPr>
          <p:cNvPr id="5" name="TextBox 4"/>
          <p:cNvSpPr txBox="1"/>
          <p:nvPr/>
        </p:nvSpPr>
        <p:spPr>
          <a:xfrm>
            <a:off x="6957849" y="6165502"/>
            <a:ext cx="2057400" cy="461665"/>
          </a:xfrm>
          <a:prstGeom prst="rect">
            <a:avLst/>
          </a:prstGeom>
          <a:noFill/>
        </p:spPr>
        <p:txBody>
          <a:bodyPr wrap="square" rtlCol="0">
            <a:spAutoFit/>
          </a:bodyPr>
          <a:lstStyle/>
          <a:p>
            <a:r>
              <a:rPr lang="en-US" sz="1200" dirty="0" smtClean="0"/>
              <a:t>(Ipas 2014; von </a:t>
            </a:r>
            <a:r>
              <a:rPr lang="en-US" sz="1200" dirty="0" err="1" smtClean="0"/>
              <a:t>Hertzen</a:t>
            </a:r>
            <a:r>
              <a:rPr lang="en-US" sz="1200" dirty="0" smtClean="0"/>
              <a:t> et al. 2007; WHO 2012)</a:t>
            </a:r>
            <a:endParaRPr lang="en-US" sz="1200" dirty="0"/>
          </a:p>
        </p:txBody>
      </p:sp>
    </p:spTree>
    <p:extLst>
      <p:ext uri="{BB962C8B-B14F-4D97-AF65-F5344CB8AC3E}">
        <p14:creationId xmlns:p14="http://schemas.microsoft.com/office/powerpoint/2010/main" val="6108207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Dilation and evacuation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843467"/>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2133600" y="58674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162800" y="50292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639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07833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0498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431430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884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5">
            <a:hlinkClick r:id="rId3"/>
          </p:cNvPr>
          <p:cNvPicPr>
            <a:picLocks/>
          </p:cNvPicPr>
          <p:nvPr/>
        </p:nvPicPr>
        <p:blipFill rotWithShape="1">
          <a:blip r:embed="rId4" cstate="print">
            <a:extLst>
              <a:ext uri="{28A0092B-C50C-407E-A947-70E740481C1C}">
                <a14:useLocalDpi xmlns:a14="http://schemas.microsoft.com/office/drawing/2010/main" val="0"/>
              </a:ext>
            </a:extLst>
          </a:blip>
          <a:srcRect l="2582" t="22499" r="-136" b="18119"/>
          <a:stretch/>
        </p:blipFill>
        <p:spPr bwMode="auto">
          <a:xfrm>
            <a:off x="1580748" y="952558"/>
            <a:ext cx="5982504" cy="5462529"/>
          </a:xfrm>
          <a:prstGeom prst="rect">
            <a:avLst/>
          </a:prstGeom>
          <a:noFill/>
          <a:ln>
            <a:solidFill>
              <a:schemeClr val="bg2"/>
            </a:solidFill>
          </a:ln>
        </p:spPr>
      </p:pic>
      <p:sp>
        <p:nvSpPr>
          <p:cNvPr id="5" name="TextBox 4"/>
          <p:cNvSpPr txBox="1"/>
          <p:nvPr/>
        </p:nvSpPr>
        <p:spPr>
          <a:xfrm>
            <a:off x="1752600" y="5410200"/>
            <a:ext cx="5638800" cy="830997"/>
          </a:xfrm>
          <a:prstGeom prst="rect">
            <a:avLst/>
          </a:prstGeom>
          <a:solidFill>
            <a:schemeClr val="bg1"/>
          </a:solidFill>
        </p:spPr>
        <p:txBody>
          <a:bodyPr wrap="square" rtlCol="0">
            <a:spAutoFit/>
          </a:bodyPr>
          <a:lstStyle/>
          <a:p>
            <a:r>
              <a:rPr lang="en-US" sz="2400" b="1" dirty="0" smtClean="0"/>
              <a:t>Discussion: Why do women have abortions in the second trimester?</a:t>
            </a:r>
            <a:endParaRPr lang="en-US" sz="2400" b="1" dirty="0"/>
          </a:p>
        </p:txBody>
      </p:sp>
      <p:sp>
        <p:nvSpPr>
          <p:cNvPr id="7" name="TextBox 6"/>
          <p:cNvSpPr txBox="1"/>
          <p:nvPr/>
        </p:nvSpPr>
        <p:spPr>
          <a:xfrm>
            <a:off x="1600200" y="914400"/>
            <a:ext cx="789681" cy="200055"/>
          </a:xfrm>
          <a:prstGeom prst="rect">
            <a:avLst/>
          </a:prstGeom>
          <a:noFill/>
        </p:spPr>
        <p:txBody>
          <a:bodyPr wrap="none" rtlCol="0">
            <a:spAutoFit/>
          </a:bodyPr>
          <a:lstStyle/>
          <a:p>
            <a:r>
              <a:rPr lang="en-US" sz="700" dirty="0" smtClean="0"/>
              <a:t>© Richard Lord</a:t>
            </a:r>
            <a:endParaRPr lang="en-US" sz="700" dirty="0"/>
          </a:p>
        </p:txBody>
      </p:sp>
    </p:spTree>
    <p:extLst>
      <p:ext uri="{BB962C8B-B14F-4D97-AF65-F5344CB8AC3E}">
        <p14:creationId xmlns:p14="http://schemas.microsoft.com/office/powerpoint/2010/main" val="35763101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igns of complications</a:t>
            </a:r>
            <a:endParaRPr lang="en-US" dirty="0"/>
          </a:p>
        </p:txBody>
      </p:sp>
      <p:sp>
        <p:nvSpPr>
          <p:cNvPr id="5" name="Content Placeholder 4"/>
          <p:cNvSpPr>
            <a:spLocks noGrp="1"/>
          </p:cNvSpPr>
          <p:nvPr>
            <p:ph idx="1"/>
          </p:nvPr>
        </p:nvSpPr>
        <p:spPr>
          <a:ln>
            <a:solidFill>
              <a:schemeClr val="bg1"/>
            </a:solidFill>
          </a:ln>
        </p:spPr>
        <p:txBody>
          <a:bodyPr>
            <a:normAutofit/>
          </a:bodyPr>
          <a:lstStyle/>
          <a:p>
            <a:r>
              <a:rPr lang="en-US" dirty="0" smtClean="0"/>
              <a:t>Excessive bleeding</a:t>
            </a:r>
          </a:p>
          <a:p>
            <a:r>
              <a:rPr lang="en-US" dirty="0" smtClean="0"/>
              <a:t>Unusual </a:t>
            </a:r>
            <a:r>
              <a:rPr lang="en-US" dirty="0"/>
              <a:t>or bad-smelling </a:t>
            </a:r>
            <a:r>
              <a:rPr lang="en-US" dirty="0" smtClean="0"/>
              <a:t>vaginal discharge</a:t>
            </a:r>
          </a:p>
          <a:p>
            <a:r>
              <a:rPr lang="en-US" dirty="0" smtClean="0"/>
              <a:t>Persistent </a:t>
            </a:r>
            <a:r>
              <a:rPr lang="en-US" dirty="0"/>
              <a:t>and severe nausea and </a:t>
            </a:r>
            <a:r>
              <a:rPr lang="en-US" dirty="0" smtClean="0"/>
              <a:t>vomiting</a:t>
            </a:r>
          </a:p>
          <a:p>
            <a:r>
              <a:rPr lang="en-US" dirty="0"/>
              <a:t>Severe abdominal </a:t>
            </a:r>
            <a:r>
              <a:rPr lang="en-US" dirty="0" smtClean="0"/>
              <a:t>pain any day after misoprostol is used or vacuum aspiration completed</a:t>
            </a:r>
            <a:endParaRPr lang="en-US" dirty="0"/>
          </a:p>
          <a:p>
            <a:r>
              <a:rPr lang="en-US" dirty="0" smtClean="0"/>
              <a:t>Fever </a:t>
            </a:r>
            <a:r>
              <a:rPr lang="en-US" dirty="0"/>
              <a:t>any day after misoprostol is used</a:t>
            </a:r>
            <a:r>
              <a:rPr lang="en-US" i="1" dirty="0"/>
              <a:t> </a:t>
            </a:r>
            <a:endParaRPr lang="en-US" i="1" dirty="0" smtClean="0"/>
          </a:p>
          <a:p>
            <a:r>
              <a:rPr lang="en-US" dirty="0" smtClean="0"/>
              <a:t>Feeling very sick and weak, unable to get out of bed</a:t>
            </a:r>
          </a:p>
          <a:p>
            <a:pPr marL="0" indent="0">
              <a:buNone/>
            </a:pPr>
            <a:endParaRPr lang="en-US" i="1" dirty="0" smtClean="0"/>
          </a:p>
          <a:p>
            <a:pPr marL="0" indent="0" algn="ctr">
              <a:buNone/>
            </a:pPr>
            <a:r>
              <a:rPr lang="en-US" sz="2200" b="1" i="1" u="sng" dirty="0" smtClean="0">
                <a:solidFill>
                  <a:schemeClr val="tx2"/>
                </a:solidFill>
              </a:rPr>
              <a:t>A woman experiencing signs of complications should seek medical care promptly.</a:t>
            </a:r>
            <a:endParaRPr lang="en-US" sz="2200" b="1" i="1" u="sng" dirty="0">
              <a:solidFill>
                <a:schemeClr val="tx2"/>
              </a:solidFill>
            </a:endParaRPr>
          </a:p>
        </p:txBody>
      </p:sp>
    </p:spTree>
    <p:extLst>
      <p:ext uri="{BB962C8B-B14F-4D97-AF65-F5344CB8AC3E}">
        <p14:creationId xmlns:p14="http://schemas.microsoft.com/office/powerpoint/2010/main" val="38520913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Postabortion care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8380419"/>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2286000" y="5867400"/>
            <a:ext cx="495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239000" y="51054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005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learning objectives</a:t>
            </a:r>
            <a:endParaRPr lang="en-US" dirty="0"/>
          </a:p>
        </p:txBody>
      </p:sp>
      <p:sp>
        <p:nvSpPr>
          <p:cNvPr id="3" name="Content Placeholder 2"/>
          <p:cNvSpPr>
            <a:spLocks noGrp="1"/>
          </p:cNvSpPr>
          <p:nvPr>
            <p:ph idx="1"/>
          </p:nvPr>
        </p:nvSpPr>
        <p:spPr/>
        <p:txBody>
          <a:bodyPr/>
          <a:lstStyle/>
          <a:p>
            <a:pPr lvl="0"/>
            <a:r>
              <a:rPr lang="en-US" dirty="0"/>
              <a:t>Describe essential elements of </a:t>
            </a:r>
            <a:r>
              <a:rPr lang="en-US" dirty="0" smtClean="0"/>
              <a:t>woman-centered </a:t>
            </a:r>
            <a:r>
              <a:rPr lang="en-US" dirty="0"/>
              <a:t>c</a:t>
            </a:r>
            <a:r>
              <a:rPr lang="en-US" dirty="0" smtClean="0"/>
              <a:t>omprehensive </a:t>
            </a:r>
            <a:r>
              <a:rPr lang="en-US" dirty="0"/>
              <a:t>a</a:t>
            </a:r>
            <a:r>
              <a:rPr lang="en-US" dirty="0" smtClean="0"/>
              <a:t>bortion </a:t>
            </a:r>
            <a:r>
              <a:rPr lang="en-US" dirty="0"/>
              <a:t>c</a:t>
            </a:r>
            <a:r>
              <a:rPr lang="en-US" dirty="0" smtClean="0"/>
              <a:t>are</a:t>
            </a:r>
            <a:r>
              <a:rPr lang="en-US" dirty="0"/>
              <a:t>, including counseling and safe methods for </a:t>
            </a:r>
            <a:r>
              <a:rPr lang="en-US" dirty="0" smtClean="0"/>
              <a:t>abortion</a:t>
            </a:r>
            <a:endParaRPr lang="en-US" dirty="0"/>
          </a:p>
          <a:p>
            <a:pPr lvl="0"/>
            <a:r>
              <a:rPr lang="en-US" dirty="0"/>
              <a:t>Identify signs of abortion-related </a:t>
            </a:r>
            <a:r>
              <a:rPr lang="en-US" dirty="0" smtClean="0"/>
              <a:t>complications </a:t>
            </a:r>
            <a:endParaRPr lang="en-US" dirty="0"/>
          </a:p>
        </p:txBody>
      </p:sp>
    </p:spTree>
    <p:extLst>
      <p:ext uri="{BB962C8B-B14F-4D97-AF65-F5344CB8AC3E}">
        <p14:creationId xmlns:p14="http://schemas.microsoft.com/office/powerpoint/2010/main" val="582759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training </a:t>
            </a:r>
            <a:endParaRPr lang="en-US" dirty="0"/>
          </a:p>
        </p:txBody>
      </p:sp>
      <p:sp>
        <p:nvSpPr>
          <p:cNvPr id="3" name="Content Placeholder 2"/>
          <p:cNvSpPr>
            <a:spLocks noGrp="1"/>
          </p:cNvSpPr>
          <p:nvPr>
            <p:ph idx="1"/>
          </p:nvPr>
        </p:nvSpPr>
        <p:spPr/>
        <p:txBody>
          <a:bodyPr/>
          <a:lstStyle/>
          <a:p>
            <a:r>
              <a:rPr lang="en-US" dirty="0" smtClean="0"/>
              <a:t>Study Ipas clinical resources, including:</a:t>
            </a:r>
          </a:p>
          <a:p>
            <a:pPr lvl="1"/>
            <a:r>
              <a:rPr lang="en-US" i="1" dirty="0"/>
              <a:t>Medical abortion: Study guide </a:t>
            </a:r>
            <a:endParaRPr lang="en-US" dirty="0"/>
          </a:p>
          <a:p>
            <a:pPr lvl="1"/>
            <a:r>
              <a:rPr lang="en-US" i="1" dirty="0" smtClean="0"/>
              <a:t>Woman-centered </a:t>
            </a:r>
            <a:r>
              <a:rPr lang="en-US" i="1" dirty="0"/>
              <a:t>comprehensive abortion care: Reference </a:t>
            </a:r>
            <a:r>
              <a:rPr lang="en-US" i="1" dirty="0" smtClean="0"/>
              <a:t>manual</a:t>
            </a:r>
          </a:p>
          <a:p>
            <a:pPr lvl="1"/>
            <a:r>
              <a:rPr lang="en-US" i="1" dirty="0" smtClean="0"/>
              <a:t>Woman-centered</a:t>
            </a:r>
            <a:r>
              <a:rPr lang="en-US" i="1" dirty="0"/>
              <a:t>, comprehensive postabortion care: Reference manual </a:t>
            </a:r>
            <a:endParaRPr lang="en-US" dirty="0"/>
          </a:p>
          <a:p>
            <a:pPr marL="182880" lvl="1"/>
            <a:r>
              <a:rPr lang="en-US" sz="2400" dirty="0" smtClean="0"/>
              <a:t>Enroll </a:t>
            </a:r>
            <a:r>
              <a:rPr lang="en-US" sz="2400" dirty="0"/>
              <a:t>and take free, online courses at Ipas University at </a:t>
            </a:r>
            <a:r>
              <a:rPr lang="en-US" sz="2400" u="sng" dirty="0">
                <a:solidFill>
                  <a:schemeClr val="accent1"/>
                </a:solidFill>
              </a:rPr>
              <a:t>www.ipasu.org</a:t>
            </a:r>
            <a:r>
              <a:rPr lang="en-US" sz="2400" dirty="0"/>
              <a:t> </a:t>
            </a:r>
          </a:p>
          <a:p>
            <a:pPr marL="182880" lvl="1"/>
            <a:r>
              <a:rPr lang="en-US" sz="2400" dirty="0"/>
              <a:t>Contact Ipas about its national-level, pre-service programs at </a:t>
            </a:r>
            <a:r>
              <a:rPr lang="en-US" sz="2400" u="sng" dirty="0">
                <a:solidFill>
                  <a:schemeClr val="accent1"/>
                </a:solidFill>
              </a:rPr>
              <a:t>training@ipas.org</a:t>
            </a:r>
            <a:r>
              <a:rPr lang="en-US" sz="2400" dirty="0"/>
              <a:t> </a:t>
            </a:r>
          </a:p>
          <a:p>
            <a:r>
              <a:rPr lang="en-US" dirty="0" smtClean="0"/>
              <a:t>Join Medical Students for Choice at </a:t>
            </a:r>
            <a:r>
              <a:rPr lang="en-US" u="sng" dirty="0" smtClean="0">
                <a:solidFill>
                  <a:schemeClr val="accent1"/>
                </a:solidFill>
              </a:rPr>
              <a:t>www.msfc.org</a:t>
            </a:r>
            <a:endParaRPr lang="en-US" dirty="0" smtClean="0"/>
          </a:p>
        </p:txBody>
      </p:sp>
    </p:spTree>
    <p:extLst>
      <p:ext uri="{BB962C8B-B14F-4D97-AF65-F5344CB8AC3E}">
        <p14:creationId xmlns:p14="http://schemas.microsoft.com/office/powerpoint/2010/main" val="15141834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 am an abortion provider</a:t>
            </a:r>
            <a:endParaRPr lang="en-US" dirty="0"/>
          </a:p>
        </p:txBody>
      </p:sp>
      <p:sp>
        <p:nvSpPr>
          <p:cNvPr id="5" name="Text Placeholder 4"/>
          <p:cNvSpPr>
            <a:spLocks noGrp="1"/>
          </p:cNvSpPr>
          <p:nvPr>
            <p:ph type="body" idx="1"/>
          </p:nvPr>
        </p:nvSpPr>
        <p:spPr/>
        <p:txBody>
          <a:bodyPr/>
          <a:lstStyle/>
          <a:p>
            <a:r>
              <a:rPr lang="en-US" dirty="0" smtClean="0"/>
              <a:t>Activity 4.B</a:t>
            </a:r>
            <a:endParaRPr lang="en-US" dirty="0"/>
          </a:p>
        </p:txBody>
      </p:sp>
    </p:spTree>
    <p:extLst>
      <p:ext uri="{BB962C8B-B14F-4D97-AF65-F5344CB8AC3E}">
        <p14:creationId xmlns:p14="http://schemas.microsoft.com/office/powerpoint/2010/main" val="8132258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4038600"/>
          </a:xfrm>
          <a:ln>
            <a:solidFill>
              <a:schemeClr val="accent1"/>
            </a:solidFill>
          </a:ln>
        </p:spPr>
        <p:txBody>
          <a:bodyPr lIns="182880" tIns="182880" rIns="182880" bIns="182880" anchor="ctr">
            <a:normAutofit lnSpcReduction="10000"/>
          </a:bodyPr>
          <a:lstStyle/>
          <a:p>
            <a:pPr marL="0" indent="0">
              <a:buNone/>
            </a:pPr>
            <a:r>
              <a:rPr lang="en-US" sz="2600" i="1" dirty="0"/>
              <a:t>“I want to provide complete </a:t>
            </a:r>
            <a:r>
              <a:rPr lang="en-US" sz="2600" i="1" dirty="0" smtClean="0"/>
              <a:t>health care</a:t>
            </a:r>
            <a:r>
              <a:rPr lang="en-US" sz="2600" i="1" dirty="0"/>
              <a:t>, which is what a family doctor does. Complete is not carving out a little bit here, or carving out a little bit there, within my physical and mental ability to provide. I don’t want to say I’m going to help you during your pregnancy and during your delivery, but I’m not going to help you if you don’t want to be pregnant. That’s incomplete care. I want to treat the whole woman, psychologically, emotionally and physically.” </a:t>
            </a:r>
          </a:p>
          <a:p>
            <a:pPr marL="0" indent="0">
              <a:buNone/>
            </a:pPr>
            <a:r>
              <a:rPr lang="en-US" sz="1600" dirty="0"/>
              <a:t>– Dr. Perrin, United States (Physicians for Reproductive Choice and Health </a:t>
            </a:r>
            <a:r>
              <a:rPr lang="en-US" sz="1600" dirty="0" smtClean="0"/>
              <a:t>2005)</a:t>
            </a:r>
            <a:endParaRPr lang="en-US" dirty="0"/>
          </a:p>
        </p:txBody>
      </p:sp>
    </p:spTree>
    <p:extLst>
      <p:ext uri="{BB962C8B-B14F-4D97-AF65-F5344CB8AC3E}">
        <p14:creationId xmlns:p14="http://schemas.microsoft.com/office/powerpoint/2010/main" val="13700570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3484" y="952500"/>
            <a:ext cx="8257032" cy="4953000"/>
          </a:xfrm>
          <a:ln>
            <a:solidFill>
              <a:schemeClr val="accent1"/>
            </a:solidFill>
          </a:ln>
        </p:spPr>
        <p:txBody>
          <a:bodyPr lIns="182880" tIns="182880" rIns="182880" bIns="182880" anchor="ctr">
            <a:normAutofit/>
          </a:bodyPr>
          <a:lstStyle/>
          <a:p>
            <a:pPr marL="0" indent="0">
              <a:buNone/>
            </a:pPr>
            <a:r>
              <a:rPr lang="en-US" i="1" dirty="0"/>
              <a:t>“I receive more heartfelt thank-you notes from patients who have undergone pregnancy terminations, often in crisis situations or with serious fetal or maternal complications, than from patients with healthy babies after uncomplicated deliveries. That is professionally rewarding…The need for qualified, compassionate and skilled abortion providers is high. Patients deserve the best care. These are a few of the reasons that have motivated me to continue to be an abortion provider ... If we stopped, the world would not be safer for women.” </a:t>
            </a:r>
          </a:p>
          <a:p>
            <a:pPr marL="0" indent="0">
              <a:buNone/>
            </a:pPr>
            <a:r>
              <a:rPr lang="en-US" sz="1600" dirty="0"/>
              <a:t>– Dr. </a:t>
            </a:r>
            <a:r>
              <a:rPr lang="en-US" sz="1600" dirty="0" err="1"/>
              <a:t>Broekhuizen</a:t>
            </a:r>
            <a:r>
              <a:rPr lang="en-US" sz="1600" dirty="0"/>
              <a:t>, United States (Physicians for Reproductive Choice and Health 2005)</a:t>
            </a:r>
          </a:p>
          <a:p>
            <a:endParaRPr lang="en-US" dirty="0"/>
          </a:p>
        </p:txBody>
      </p:sp>
    </p:spTree>
    <p:extLst>
      <p:ext uri="{BB962C8B-B14F-4D97-AF65-F5344CB8AC3E}">
        <p14:creationId xmlns:p14="http://schemas.microsoft.com/office/powerpoint/2010/main" val="37849944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Module 4 key messages</a:t>
            </a:r>
            <a:endParaRPr lang="en-US" dirty="0">
              <a:solidFill>
                <a:schemeClr val="tx1"/>
              </a:solidFill>
            </a:endParaRPr>
          </a:p>
        </p:txBody>
      </p:sp>
      <p:sp>
        <p:nvSpPr>
          <p:cNvPr id="3" name="Content Placeholder 2"/>
          <p:cNvSpPr>
            <a:spLocks noGrp="1"/>
          </p:cNvSpPr>
          <p:nvPr>
            <p:ph idx="1"/>
          </p:nvPr>
        </p:nvSpPr>
        <p:spPr>
          <a:solidFill>
            <a:schemeClr val="bg1"/>
          </a:solidFill>
          <a:ln>
            <a:solidFill>
              <a:schemeClr val="accent1"/>
            </a:solidFill>
          </a:ln>
        </p:spPr>
        <p:txBody>
          <a:bodyPr>
            <a:noAutofit/>
          </a:bodyPr>
          <a:lstStyle/>
          <a:p>
            <a:pPr lvl="0"/>
            <a:r>
              <a:rPr lang="en-US" sz="2100" dirty="0" smtClean="0"/>
              <a:t>Essential </a:t>
            </a:r>
            <a:r>
              <a:rPr lang="en-US" sz="2100" dirty="0"/>
              <a:t>elements of </a:t>
            </a:r>
            <a:r>
              <a:rPr lang="en-US" sz="2100" dirty="0" smtClean="0"/>
              <a:t>CAC include </a:t>
            </a:r>
            <a:r>
              <a:rPr lang="en-US" sz="2100" dirty="0"/>
              <a:t>counseling; induced abortion; treatment of incomplete or unsafe abortion; contraceptive </a:t>
            </a:r>
            <a:r>
              <a:rPr lang="en-US" sz="2100" dirty="0" smtClean="0"/>
              <a:t>services; and provision of or referrals </a:t>
            </a:r>
            <a:r>
              <a:rPr lang="en-US" sz="2100" dirty="0"/>
              <a:t>to other </a:t>
            </a:r>
            <a:r>
              <a:rPr lang="en-US" sz="2100" dirty="0" smtClean="0"/>
              <a:t>services </a:t>
            </a:r>
          </a:p>
          <a:p>
            <a:pPr lvl="0"/>
            <a:r>
              <a:rPr lang="en-US" sz="2100" dirty="0" smtClean="0"/>
              <a:t>There are two safe, effective methods for first-trimester abortion. Vacuum </a:t>
            </a:r>
            <a:r>
              <a:rPr lang="en-US" sz="2100" dirty="0"/>
              <a:t>aspiration uses suction to evacuate the contents of the uterus. Medical abortion uses medicines to detach and expel the pregnancy. </a:t>
            </a:r>
            <a:endParaRPr lang="en-US" sz="2100" dirty="0" smtClean="0"/>
          </a:p>
          <a:p>
            <a:pPr lvl="0"/>
            <a:r>
              <a:rPr lang="en-US" sz="2100" dirty="0" smtClean="0"/>
              <a:t>A woman has </a:t>
            </a:r>
            <a:r>
              <a:rPr lang="en-US" sz="2100" dirty="0"/>
              <a:t>the right to give informed consent for the abortion </a:t>
            </a:r>
            <a:r>
              <a:rPr lang="en-US" sz="2100" dirty="0" smtClean="0"/>
              <a:t>procedure and to decide which </a:t>
            </a:r>
            <a:r>
              <a:rPr lang="en-US" sz="2100" dirty="0"/>
              <a:t>method she </a:t>
            </a:r>
            <a:r>
              <a:rPr lang="en-US" sz="2100" dirty="0" smtClean="0"/>
              <a:t>prefers.</a:t>
            </a:r>
            <a:endParaRPr lang="en-US" sz="2100" dirty="0"/>
          </a:p>
          <a:p>
            <a:pPr lvl="0"/>
            <a:r>
              <a:rPr lang="en-US" sz="2100" dirty="0"/>
              <a:t>Complications from safe, legal abortion are extremely rare. </a:t>
            </a:r>
            <a:r>
              <a:rPr lang="en-US" sz="2100" dirty="0" smtClean="0"/>
              <a:t>Warning </a:t>
            </a:r>
            <a:r>
              <a:rPr lang="en-US" sz="2100" dirty="0"/>
              <a:t>signs include excessive </a:t>
            </a:r>
            <a:r>
              <a:rPr lang="en-US" sz="2100" dirty="0" smtClean="0"/>
              <a:t>bleeding</a:t>
            </a:r>
            <a:r>
              <a:rPr lang="en-US" sz="2100" dirty="0"/>
              <a:t>, unusual or bad-smelling vaginal discharge, severe abdominal pain, persistent nausea and vomiting, and feeling very sick</a:t>
            </a:r>
            <a:r>
              <a:rPr lang="en-US" sz="2100" dirty="0" smtClean="0"/>
              <a:t>.</a:t>
            </a:r>
            <a:r>
              <a:rPr lang="en-US" sz="2100" dirty="0"/>
              <a:t> A woman who displays warning signs </a:t>
            </a:r>
            <a:r>
              <a:rPr lang="en-US" sz="2100" dirty="0" smtClean="0"/>
              <a:t>should </a:t>
            </a:r>
            <a:r>
              <a:rPr lang="en-US" sz="2100" dirty="0"/>
              <a:t>seek postabortion care without delay. </a:t>
            </a:r>
          </a:p>
        </p:txBody>
      </p:sp>
    </p:spTree>
    <p:extLst>
      <p:ext uri="{BB962C8B-B14F-4D97-AF65-F5344CB8AC3E}">
        <p14:creationId xmlns:p14="http://schemas.microsoft.com/office/powerpoint/2010/main" val="3408978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2286000"/>
            <a:ext cx="8229600" cy="1828800"/>
          </a:xfrm>
        </p:spPr>
        <p:txBody>
          <a:bodyPr>
            <a:normAutofit/>
          </a:bodyPr>
          <a:lstStyle/>
          <a:p>
            <a:pPr marL="0" indent="0">
              <a:buNone/>
            </a:pPr>
            <a:r>
              <a:rPr lang="en-US" sz="2600" dirty="0" smtClean="0"/>
              <a:t>All citations and resources mentioned in this presentation are listed in the bibliography of </a:t>
            </a:r>
            <a:r>
              <a:rPr lang="en-US" sz="2600" i="1" dirty="0" smtClean="0"/>
              <a:t>Youth act for safe abortion, a training guide for health professionals</a:t>
            </a:r>
            <a:endParaRPr lang="en-US" sz="2600" dirty="0"/>
          </a:p>
        </p:txBody>
      </p:sp>
    </p:spTree>
    <p:extLst>
      <p:ext uri="{BB962C8B-B14F-4D97-AF65-F5344CB8AC3E}">
        <p14:creationId xmlns:p14="http://schemas.microsoft.com/office/powerpoint/2010/main" val="2865467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activities</a:t>
            </a:r>
            <a:endParaRPr lang="en-US" dirty="0"/>
          </a:p>
        </p:txBody>
      </p:sp>
      <p:sp>
        <p:nvSpPr>
          <p:cNvPr id="3" name="Content Placeholder 2"/>
          <p:cNvSpPr>
            <a:spLocks noGrp="1"/>
          </p:cNvSpPr>
          <p:nvPr>
            <p:ph idx="1"/>
          </p:nvPr>
        </p:nvSpPr>
        <p:spPr/>
        <p:txBody>
          <a:bodyPr/>
          <a:lstStyle/>
          <a:p>
            <a:r>
              <a:rPr lang="en-US" dirty="0" smtClean="0"/>
              <a:t>4.A: Comprehensive abortion </a:t>
            </a:r>
            <a:r>
              <a:rPr lang="en-US" dirty="0"/>
              <a:t>c</a:t>
            </a:r>
            <a:r>
              <a:rPr lang="en-US" dirty="0" smtClean="0"/>
              <a:t>are crossword puzzle</a:t>
            </a:r>
          </a:p>
          <a:p>
            <a:r>
              <a:rPr lang="en-US" dirty="0" smtClean="0"/>
              <a:t>4.B: Why I am an abortion provider</a:t>
            </a:r>
          </a:p>
          <a:p>
            <a:pPr marL="0" indent="0">
              <a:buNone/>
            </a:pPr>
            <a:endParaRPr lang="en-US" dirty="0"/>
          </a:p>
          <a:p>
            <a:pPr marL="0" indent="0" algn="r">
              <a:buNone/>
            </a:pPr>
            <a:r>
              <a:rPr lang="en-US" i="1" dirty="0" smtClean="0"/>
              <a:t>Total: 1 hour and 30 min</a:t>
            </a:r>
            <a:endParaRPr lang="en-US" i="1" dirty="0"/>
          </a:p>
        </p:txBody>
      </p:sp>
    </p:spTree>
    <p:extLst>
      <p:ext uri="{BB962C8B-B14F-4D97-AF65-F5344CB8AC3E}">
        <p14:creationId xmlns:p14="http://schemas.microsoft.com/office/powerpoint/2010/main" val="31139896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Comprehensive abortion </a:t>
            </a:r>
            <a:r>
              <a:rPr lang="en-US" dirty="0"/>
              <a:t>c</a:t>
            </a:r>
            <a:r>
              <a:rPr lang="en-US" dirty="0" smtClean="0"/>
              <a:t>are crossword puzzle</a:t>
            </a:r>
            <a:endParaRPr lang="en-US" dirty="0"/>
          </a:p>
        </p:txBody>
      </p:sp>
      <p:sp>
        <p:nvSpPr>
          <p:cNvPr id="5" name="Text Placeholder 4"/>
          <p:cNvSpPr>
            <a:spLocks noGrp="1"/>
          </p:cNvSpPr>
          <p:nvPr>
            <p:ph type="body" idx="1"/>
          </p:nvPr>
        </p:nvSpPr>
        <p:spPr/>
        <p:txBody>
          <a:bodyPr/>
          <a:lstStyle/>
          <a:p>
            <a:r>
              <a:rPr lang="en-US" dirty="0" smtClean="0"/>
              <a:t>Activity 4.A</a:t>
            </a:r>
            <a:endParaRPr lang="en-US" dirty="0"/>
          </a:p>
        </p:txBody>
      </p:sp>
    </p:spTree>
    <p:extLst>
      <p:ext uri="{BB962C8B-B14F-4D97-AF65-F5344CB8AC3E}">
        <p14:creationId xmlns:p14="http://schemas.microsoft.com/office/powerpoint/2010/main" val="2869456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abortion </a:t>
            </a:r>
            <a:r>
              <a:rPr lang="en-US" dirty="0"/>
              <a:t>c</a:t>
            </a:r>
            <a:r>
              <a:rPr lang="en-US" dirty="0" smtClean="0"/>
              <a:t>are</a:t>
            </a:r>
            <a:endParaRPr lang="en-US" dirty="0"/>
          </a:p>
        </p:txBody>
      </p:sp>
      <p:sp>
        <p:nvSpPr>
          <p:cNvPr id="4" name="Content Placeholder 3"/>
          <p:cNvSpPr>
            <a:spLocks noGrp="1"/>
          </p:cNvSpPr>
          <p:nvPr>
            <p:ph sz="half" idx="1"/>
          </p:nvPr>
        </p:nvSpPr>
        <p:spPr>
          <a:xfrm>
            <a:off x="457200" y="1828800"/>
            <a:ext cx="4038600" cy="4562856"/>
          </a:xfrm>
        </p:spPr>
        <p:txBody>
          <a:bodyPr>
            <a:normAutofit/>
          </a:bodyPr>
          <a:lstStyle/>
          <a:p>
            <a:r>
              <a:rPr lang="en-US" sz="2400" dirty="0" smtClean="0"/>
              <a:t>Counseling</a:t>
            </a:r>
          </a:p>
          <a:p>
            <a:r>
              <a:rPr lang="en-US" sz="2400" dirty="0" smtClean="0"/>
              <a:t>Abortion </a:t>
            </a:r>
          </a:p>
          <a:p>
            <a:r>
              <a:rPr lang="en-US" sz="2400" dirty="0" smtClean="0"/>
              <a:t>Treatment of incomplete abortion or unsafe abortion</a:t>
            </a:r>
          </a:p>
          <a:p>
            <a:r>
              <a:rPr lang="en-US" sz="2400" dirty="0" smtClean="0"/>
              <a:t>Contraceptive services</a:t>
            </a:r>
          </a:p>
          <a:p>
            <a:r>
              <a:rPr lang="en-US" sz="2400" dirty="0" smtClean="0"/>
              <a:t>Provision of or referrals to other reproductive health-care services</a:t>
            </a:r>
          </a:p>
        </p:txBody>
      </p:sp>
      <p:pic>
        <p:nvPicPr>
          <p:cNvPr id="6" name="Content Placeholder 5" descr="Portrait of an Ethiopian nurse">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04460" y="1837690"/>
            <a:ext cx="2926080" cy="4389120"/>
          </a:xfrm>
          <a:prstGeom prst="rect">
            <a:avLst/>
          </a:prstGeom>
          <a:noFill/>
          <a:ln>
            <a:solidFill>
              <a:srgbClr val="000000"/>
            </a:solidFill>
          </a:ln>
        </p:spPr>
      </p:pic>
    </p:spTree>
    <p:extLst>
      <p:ext uri="{BB962C8B-B14F-4D97-AF65-F5344CB8AC3E}">
        <p14:creationId xmlns:p14="http://schemas.microsoft.com/office/powerpoint/2010/main" val="14640997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pic>
        <p:nvPicPr>
          <p:cNvPr id="5" name="Content Placeholder 6" descr="Traveling family planning clinic in Mexico">
            <a:hlinkClick r:id="rId3"/>
          </p:cNvPr>
          <p:cNvPicPr>
            <a:picLocks/>
          </p:cNvPicPr>
          <p:nvPr/>
        </p:nvPicPr>
        <p:blipFill rotWithShape="1">
          <a:blip r:embed="rId4">
            <a:extLst>
              <a:ext uri="{28A0092B-C50C-407E-A947-70E740481C1C}">
                <a14:useLocalDpi xmlns:a14="http://schemas.microsoft.com/office/drawing/2010/main" val="0"/>
              </a:ext>
            </a:extLst>
          </a:blip>
          <a:srcRect t="1429"/>
          <a:stretch/>
        </p:blipFill>
        <p:spPr bwMode="auto">
          <a:xfrm>
            <a:off x="1511300" y="1813202"/>
            <a:ext cx="6121400" cy="4181197"/>
          </a:xfrm>
          <a:prstGeom prst="rect">
            <a:avLst/>
          </a:prstGeom>
          <a:noFill/>
          <a:ln>
            <a:solidFill>
              <a:srgbClr val="000000"/>
            </a:solidFill>
          </a:ln>
        </p:spPr>
      </p:pic>
    </p:spTree>
    <p:extLst>
      <p:ext uri="{BB962C8B-B14F-4D97-AF65-F5344CB8AC3E}">
        <p14:creationId xmlns:p14="http://schemas.microsoft.com/office/powerpoint/2010/main" val="318994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counseling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308257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3572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adolescents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27384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5264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YTG Module 4 green">
      <a:dk1>
        <a:srgbClr val="000000"/>
      </a:dk1>
      <a:lt1>
        <a:sysClr val="window" lastClr="FFFFFF"/>
      </a:lt1>
      <a:dk2>
        <a:srgbClr val="F47B20"/>
      </a:dk2>
      <a:lt2>
        <a:srgbClr val="FFFFFF"/>
      </a:lt2>
      <a:accent1>
        <a:srgbClr val="73C167"/>
      </a:accent1>
      <a:accent2>
        <a:srgbClr val="EC098D"/>
      </a:accent2>
      <a:accent3>
        <a:srgbClr val="000000"/>
      </a:accent3>
      <a:accent4>
        <a:srgbClr val="560C70"/>
      </a:accent4>
      <a:accent5>
        <a:srgbClr val="F47B20"/>
      </a:accent5>
      <a:accent6>
        <a:srgbClr val="F8971D"/>
      </a:accent6>
      <a:hlink>
        <a:srgbClr val="EC098D"/>
      </a:hlink>
      <a:folHlink>
        <a:srgbClr val="7C6D6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2FC0681C7B7948A262CE310D7436C3" ma:contentTypeVersion="5" ma:contentTypeDescription="Create a new document." ma:contentTypeScope="" ma:versionID="60dfedc56255f3137b5a30a23dd654b6">
  <xsd:schema xmlns:xsd="http://www.w3.org/2001/XMLSchema" xmlns:xs="http://www.w3.org/2001/XMLSchema" xmlns:p="http://schemas.microsoft.com/office/2006/metadata/properties" xmlns:ns2="502fb720-cd3e-44c1-89f0-89c498e9104a" xmlns:ns3="5672dcdf-8678-4a1d-8073-e7aa54413e2d" xmlns:ns4="http://schemas.microsoft.com/sharepoint/v3/fields" xmlns:ns5="http://schemas.microsoft.com/sharepoint/v4" targetNamespace="http://schemas.microsoft.com/office/2006/metadata/properties" ma:root="true" ma:fieldsID="2aeac6ae9cf9ea3f7588fa0287f27f62" ns2:_="" ns3:_="" ns4:_="" ns5:_="">
    <xsd:import namespace="502fb720-cd3e-44c1-89f0-89c498e9104a"/>
    <xsd:import namespace="5672dcdf-8678-4a1d-8073-e7aa54413e2d"/>
    <xsd:import namespace="http://schemas.microsoft.com/sharepoint/v3/fields"/>
    <xsd:import namespace="http://schemas.microsoft.com/sharepoint/v4"/>
    <xsd:element name="properties">
      <xsd:complexType>
        <xsd:sequence>
          <xsd:element name="documentManagement">
            <xsd:complexType>
              <xsd:all>
                <xsd:element ref="ns2:Check_x0020_In_x002f_Out" minOccurs="0"/>
                <xsd:element ref="ns3:_dlc_DocId" minOccurs="0"/>
                <xsd:element ref="ns3:_dlc_DocIdUrl" minOccurs="0"/>
                <xsd:element ref="ns3:_dlc_DocIdPersistId" minOccurs="0"/>
                <xsd:element ref="ns4:_Version"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fb720-cd3e-44c1-89f0-89c498e9104a" elementFormDefault="qualified">
    <xsd:import namespace="http://schemas.microsoft.com/office/2006/documentManagement/types"/>
    <xsd:import namespace="http://schemas.microsoft.com/office/infopath/2007/PartnerControls"/>
    <xsd:element name="Check_x0020_In_x002f_Out" ma:index="8" nillable="true" ma:displayName="Check In/Out" ma:internalName="Check_x0020_In_x002f_Ou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2dcdf-8678-4a1d-8073-e7aa54413e2d"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2" nillable="true" ma:displayName="Version" ma:description="Used in ME Form"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672dcdf-8678-4a1d-8073-e7aa54413e2d">HE3NP6AYHE2N-74-3642</_dlc_DocId>
    <_dlc_DocIdUrl xmlns="5672dcdf-8678-4a1d-8073-e7aa54413e2d">
      <Url>https://luna.ipas.org/Youth/_layouts/DocIdRedir.aspx?ID=HE3NP6AYHE2N-74-3642</Url>
      <Description>HE3NP6AYHE2N-74-3642</Description>
    </_dlc_DocIdUrl>
    <_Version xmlns="http://schemas.microsoft.com/sharepoint/v3/fields" xsi:nil="true"/>
    <IconOverlay xmlns="http://schemas.microsoft.com/sharepoint/v4" xsi:nil="true"/>
    <Check_x0020_In_x002f_Out xmlns="502fb720-cd3e-44c1-89f0-89c498e9104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F09BA-2BC1-478F-807D-DEE6AFEF3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2fb720-cd3e-44c1-89f0-89c498e9104a"/>
    <ds:schemaRef ds:uri="5672dcdf-8678-4a1d-8073-e7aa54413e2d"/>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2BCBF7-AD41-4A5F-BDEB-237AFB2B0B18}">
  <ds:schemaRefs>
    <ds:schemaRef ds:uri="http://schemas.microsoft.com/sharepoint/events"/>
  </ds:schemaRefs>
</ds:datastoreItem>
</file>

<file path=customXml/itemProps3.xml><?xml version="1.0" encoding="utf-8"?>
<ds:datastoreItem xmlns:ds="http://schemas.openxmlformats.org/officeDocument/2006/customXml" ds:itemID="{5C5C559D-483F-4D84-ABEC-77EF41E66E66}">
  <ds:schemaRefs>
    <ds:schemaRef ds:uri="http://schemas.microsoft.com/office/2006/documentManagement/types"/>
    <ds:schemaRef ds:uri="http://www.w3.org/XML/1998/namespace"/>
    <ds:schemaRef ds:uri="http://purl.org/dc/elements/1.1/"/>
    <ds:schemaRef ds:uri="http://schemas.microsoft.com/sharepoint/v4"/>
    <ds:schemaRef ds:uri="http://schemas.microsoft.com/sharepoint/v3/fields"/>
    <ds:schemaRef ds:uri="http://schemas.microsoft.com/office/2006/metadata/properties"/>
    <ds:schemaRef ds:uri="5672dcdf-8678-4a1d-8073-e7aa54413e2d"/>
    <ds:schemaRef ds:uri="502fb720-cd3e-44c1-89f0-89c498e9104a"/>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48C4BF51-C675-49AC-8DAC-C14A1305D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3984</TotalTime>
  <Words>4525</Words>
  <Application>Microsoft Macintosh PowerPoint</Application>
  <PresentationFormat>On-screen Show (4:3)</PresentationFormat>
  <Paragraphs>290</Paragraphs>
  <Slides>35</Slides>
  <Notes>35</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Youth act for safe abortion</vt:lpstr>
      <vt:lpstr>Comprehensive  abortion care</vt:lpstr>
      <vt:lpstr>Module 4 learning objectives</vt:lpstr>
      <vt:lpstr>Module 4 activities</vt:lpstr>
      <vt:lpstr>Comprehensive abortion care crossword puzzle</vt:lpstr>
      <vt:lpstr>Comprehensive abortion care</vt:lpstr>
      <vt:lpstr>Counseling</vt:lpstr>
      <vt:lpstr>Components of counseling</vt:lpstr>
      <vt:lpstr>Considerations for adolescents</vt:lpstr>
      <vt:lpstr>Principle of capability</vt:lpstr>
      <vt:lpstr>Pregnancy options counseling</vt:lpstr>
      <vt:lpstr>Abortion methods counseling</vt:lpstr>
      <vt:lpstr>Postabortion contraception counseling</vt:lpstr>
      <vt:lpstr>Abortion services</vt:lpstr>
      <vt:lpstr>Gestational dating</vt:lpstr>
      <vt:lpstr>Vacuum aspiration</vt:lpstr>
      <vt:lpstr>PowerPoint Presentation</vt:lpstr>
      <vt:lpstr>PowerPoint Presentation</vt:lpstr>
      <vt:lpstr>PowerPoint Presentation</vt:lpstr>
      <vt:lpstr>Medical abortion</vt:lpstr>
      <vt:lpstr>PowerPoint Presentation</vt:lpstr>
      <vt:lpstr>PowerPoint Presentation</vt:lpstr>
      <vt:lpstr>PowerPoint Presentation</vt:lpstr>
      <vt:lpstr>Dilation and evacuation</vt:lpstr>
      <vt:lpstr>Side effects</vt:lpstr>
      <vt:lpstr>Pain management</vt:lpstr>
      <vt:lpstr>PowerPoint Presentation</vt:lpstr>
      <vt:lpstr>Signs of complications</vt:lpstr>
      <vt:lpstr>Postabortion care </vt:lpstr>
      <vt:lpstr>Clinical training </vt:lpstr>
      <vt:lpstr>Why I am an abortion provider</vt:lpstr>
      <vt:lpstr>PowerPoint Presentation</vt:lpstr>
      <vt:lpstr>PowerPoint Presentation</vt:lpstr>
      <vt:lpstr>Module 4 key messages</vt:lpstr>
      <vt:lpstr>References </vt:lpstr>
    </vt:vector>
  </TitlesOfParts>
  <Company>Ipas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Clarity</dc:title>
  <dc:creator>Nicole Crews</dc:creator>
  <cp:lastModifiedBy>Kristin Swanson</cp:lastModifiedBy>
  <cp:revision>539</cp:revision>
  <dcterms:created xsi:type="dcterms:W3CDTF">2012-10-24T16:37:07Z</dcterms:created>
  <dcterms:modified xsi:type="dcterms:W3CDTF">2014-10-01T13:33:55Z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0x010100092FC0681C7B7948A262CE310D7436C3</vt:lpwstr>
  </property>
  <property fmtid="{D5CDD505-2E9C-101B-9397-08002B2CF9AE}" pid="3" name="_dlc_DocIdItemGuid">
    <vt:lpwstr>992e30bd-db6b-4d6f-90fa-43aca018e99e</vt:lpwstr>
  </property>
  <property fmtid="{D5CDD505-2E9C-101B-9397-08002B2CF9AE}" pid="4" name="Color Palette">
    <vt:lpwstr>2013 Version</vt:lpwstr>
  </property>
</Properties>
</file>