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5"/>
  </p:sldMasterIdLst>
  <p:notesMasterIdLst>
    <p:notesMasterId r:id="rId25"/>
  </p:notesMasterIdLst>
  <p:sldIdLst>
    <p:sldId id="256" r:id="rId6"/>
    <p:sldId id="297" r:id="rId7"/>
    <p:sldId id="296" r:id="rId8"/>
    <p:sldId id="295" r:id="rId9"/>
    <p:sldId id="306" r:id="rId10"/>
    <p:sldId id="307" r:id="rId11"/>
    <p:sldId id="338" r:id="rId12"/>
    <p:sldId id="340" r:id="rId13"/>
    <p:sldId id="341" r:id="rId14"/>
    <p:sldId id="347" r:id="rId15"/>
    <p:sldId id="346" r:id="rId16"/>
    <p:sldId id="345" r:id="rId17"/>
    <p:sldId id="387" r:id="rId18"/>
    <p:sldId id="337" r:id="rId19"/>
    <p:sldId id="344" r:id="rId20"/>
    <p:sldId id="405" r:id="rId21"/>
    <p:sldId id="348" r:id="rId22"/>
    <p:sldId id="343" r:id="rId23"/>
    <p:sldId id="26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330" autoAdjust="0"/>
  </p:normalViewPr>
  <p:slideViewPr>
    <p:cSldViewPr>
      <p:cViewPr varScale="1">
        <p:scale>
          <a:sx n="132" d="100"/>
          <a:sy n="132" d="100"/>
        </p:scale>
        <p:origin x="-18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0693A1-CB97-42DD-B09D-2B20DA74BE77}" type="datetimeFigureOut">
              <a:rPr lang="en-US" smtClean="0"/>
              <a:t>9/25/14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A5C766-A2F8-4620-BD42-CB0D254F808D}" type="slidenum">
              <a:rPr lang="en-US" smtClean="0"/>
              <a:t>‹#›</a:t>
            </a:fld>
            <a:endParaRPr lang="en-US"/>
          </a:p>
        </p:txBody>
      </p:sp>
    </p:spTree>
    <p:extLst>
      <p:ext uri="{BB962C8B-B14F-4D97-AF65-F5344CB8AC3E}">
        <p14:creationId xmlns:p14="http://schemas.microsoft.com/office/powerpoint/2010/main" val="6881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www.youtube.com/watch?v=58GR0RuIJbA"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Information for the facilitator</a:t>
            </a:r>
            <a:r>
              <a:rPr lang="en-US" baseline="0" dirty="0" smtClean="0"/>
              <a:t>: This presentation accompanies </a:t>
            </a:r>
            <a:r>
              <a:rPr lang="en-US" i="1" baseline="0" dirty="0" smtClean="0"/>
              <a:t>Youth act for safe abortion, a training guide for future </a:t>
            </a:r>
            <a:r>
              <a:rPr lang="en-US" i="1" baseline="0" smtClean="0"/>
              <a:t>health professionals </a:t>
            </a:r>
            <a:r>
              <a:rPr lang="en-US" i="0" baseline="0" smtClean="0"/>
              <a:t>(</a:t>
            </a:r>
            <a:r>
              <a:rPr lang="en-US" sz="1200" kern="1200" smtClean="0">
                <a:solidFill>
                  <a:schemeClr val="tx1"/>
                </a:solidFill>
                <a:effectLst/>
                <a:latin typeface="+mn-lt"/>
                <a:ea typeface="+mn-ea"/>
                <a:cs typeface="+mn-cs"/>
              </a:rPr>
              <a:t>Borjesson et al., 2014)</a:t>
            </a:r>
            <a:r>
              <a:rPr lang="en-US" i="0" baseline="0" smtClean="0"/>
              <a:t>. </a:t>
            </a:r>
            <a:r>
              <a:rPr lang="en-US" i="0" baseline="0" dirty="0" smtClean="0"/>
              <a:t>It covers </a:t>
            </a:r>
            <a:r>
              <a:rPr lang="en-US" i="0" u="none" baseline="0" dirty="0" smtClean="0"/>
              <a:t>Module 3 of the guide </a:t>
            </a:r>
            <a:r>
              <a:rPr lang="en-US" i="0" baseline="0" dirty="0" smtClean="0"/>
              <a:t>and is designed to help experienced facilitators lead workshops </a:t>
            </a:r>
            <a:r>
              <a:rPr lang="en-US" i="0" u="none" baseline="0" dirty="0" smtClean="0"/>
              <a:t>effectively. </a:t>
            </a:r>
            <a:r>
              <a:rPr lang="en-US" b="1" i="0" u="none" baseline="0" dirty="0" smtClean="0"/>
              <a:t>The order of the slides in this presentation reflect the order of the activities in Module 3 in the guide. </a:t>
            </a:r>
            <a:r>
              <a:rPr lang="en-US" b="0" i="0" u="none" baseline="0" dirty="0" smtClean="0"/>
              <a:t>Orange slides mark the start of new activities and that is a good time for you to refer to the guide for detailed activity instructions. The activity instructions tell you when it is time to present new slides. </a:t>
            </a:r>
            <a:r>
              <a:rPr lang="en-US" b="1" i="0" u="none" baseline="0" dirty="0" smtClean="0"/>
              <a:t>The order of the slides may need to be modified if you change the agenda.</a:t>
            </a:r>
            <a:r>
              <a:rPr lang="en-US" b="0" i="0" u="none" baseline="0" dirty="0" smtClean="0"/>
              <a:t> </a:t>
            </a:r>
            <a:r>
              <a:rPr lang="en-US" i="0" u="none" baseline="0" dirty="0" smtClean="0"/>
              <a:t>All citations listed in the presentation are available in the bibliography of the guide</a:t>
            </a:r>
            <a:r>
              <a:rPr lang="en-US" i="0" baseline="0" dirty="0" smtClean="0"/>
              <a:t>. </a:t>
            </a:r>
            <a:endParaRPr lang="en-US" dirty="0" smtClean="0"/>
          </a:p>
        </p:txBody>
      </p:sp>
      <p:sp>
        <p:nvSpPr>
          <p:cNvPr id="4" name="Slide Number Placeholder 3"/>
          <p:cNvSpPr>
            <a:spLocks noGrp="1"/>
          </p:cNvSpPr>
          <p:nvPr>
            <p:ph type="sldNum" sz="quarter" idx="10"/>
          </p:nvPr>
        </p:nvSpPr>
        <p:spPr/>
        <p:txBody>
          <a:bodyPr/>
          <a:lstStyle/>
          <a:p>
            <a:fld id="{76A5C766-A2F8-4620-BD42-CB0D254F808D}" type="slidenum">
              <a:rPr lang="en-US" smtClean="0"/>
              <a:t>1</a:t>
            </a:fld>
            <a:endParaRPr lang="en-US"/>
          </a:p>
        </p:txBody>
      </p:sp>
    </p:spTree>
    <p:extLst>
      <p:ext uri="{BB962C8B-B14F-4D97-AF65-F5344CB8AC3E}">
        <p14:creationId xmlns:p14="http://schemas.microsoft.com/office/powerpoint/2010/main" val="273076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Instructions for the facilitator</a:t>
            </a:r>
            <a:r>
              <a:rPr lang="en-US" dirty="0" smtClean="0"/>
              <a:t>:</a:t>
            </a:r>
            <a:r>
              <a:rPr lang="en-US" baseline="0" dirty="0" smtClean="0"/>
              <a:t> Review social and cultural barriers with the participants. You can use section 3.2 ‘Social and cultural barriers’ in the guide for more information, and highlight the social and cultural barriers participants identified during Part I of this activity. </a:t>
            </a:r>
            <a:endParaRPr lang="en-US" dirty="0" smtClean="0"/>
          </a:p>
          <a:p>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10</a:t>
            </a:fld>
            <a:endParaRPr lang="en-US"/>
          </a:p>
        </p:txBody>
      </p:sp>
    </p:spTree>
    <p:extLst>
      <p:ext uri="{BB962C8B-B14F-4D97-AF65-F5344CB8AC3E}">
        <p14:creationId xmlns:p14="http://schemas.microsoft.com/office/powerpoint/2010/main" val="1475081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Instructions for the facilitator</a:t>
            </a:r>
            <a:r>
              <a:rPr lang="en-US" dirty="0" smtClean="0"/>
              <a:t>:</a:t>
            </a:r>
            <a:r>
              <a:rPr lang="en-US" baseline="0" dirty="0" smtClean="0"/>
              <a:t> Before moving onto health systems barriers, ensure that participants are familiar with the concept of stigma and how abortion stigma affects access to safe abortion. </a:t>
            </a:r>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11</a:t>
            </a:fld>
            <a:endParaRPr lang="en-US"/>
          </a:p>
        </p:txBody>
      </p:sp>
    </p:spTree>
    <p:extLst>
      <p:ext uri="{BB962C8B-B14F-4D97-AF65-F5344CB8AC3E}">
        <p14:creationId xmlns:p14="http://schemas.microsoft.com/office/powerpoint/2010/main" val="14750812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Instructions for the facilitator</a:t>
            </a:r>
            <a:r>
              <a:rPr lang="en-US" dirty="0" smtClean="0"/>
              <a:t>:</a:t>
            </a:r>
            <a:r>
              <a:rPr lang="en-US" baseline="0" dirty="0" smtClean="0"/>
              <a:t> Review health systems barriers with the participants. You can use section 3.3 ‘Health systems’ in the guide for more information, and highlight the health systems barriers participants identified during Part I of this activity. </a:t>
            </a:r>
            <a:endParaRPr lang="en-US" dirty="0" smtClean="0"/>
          </a:p>
          <a:p>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12</a:t>
            </a:fld>
            <a:endParaRPr lang="en-US"/>
          </a:p>
        </p:txBody>
      </p:sp>
    </p:spTree>
    <p:extLst>
      <p:ext uri="{BB962C8B-B14F-4D97-AF65-F5344CB8AC3E}">
        <p14:creationId xmlns:p14="http://schemas.microsoft.com/office/powerpoint/2010/main" val="14750812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Instructions for the facilitator</a:t>
            </a:r>
            <a:r>
              <a:rPr lang="en-US" dirty="0" smtClean="0"/>
              <a:t>: Ask if anyone is familiar with FIGO’s position statement on conscientious objection, and let a participant explain</a:t>
            </a:r>
            <a:r>
              <a:rPr lang="en-US" baseline="0" dirty="0" smtClean="0"/>
              <a:t> what it means. Ensure that participants are familiar with their professional obligations as providers. You can e</a:t>
            </a:r>
            <a:r>
              <a:rPr lang="en-US" dirty="0" smtClean="0"/>
              <a:t>xplain</a:t>
            </a:r>
            <a:r>
              <a:rPr lang="en-US" baseline="0" dirty="0" smtClean="0"/>
              <a:t> to participants that: </a:t>
            </a:r>
            <a:r>
              <a:rPr lang="en-US" i="1" baseline="0" dirty="0" smtClean="0"/>
              <a:t>“</a:t>
            </a:r>
            <a:r>
              <a:rPr lang="en-US" sz="1200" i="1" kern="1200" dirty="0" smtClean="0">
                <a:solidFill>
                  <a:schemeClr val="tx1"/>
                </a:solidFill>
                <a:effectLst/>
                <a:latin typeface="+mn-lt"/>
                <a:ea typeface="+mn-ea"/>
                <a:cs typeface="+mn-cs"/>
              </a:rPr>
              <a:t>Health-care professionals who are authorized to perform abortion services can refuse to perform such services based on conscientious convictions only under certain circumstances. In other words, there are limits on a provider’s right to conscientious refusal.</a:t>
            </a:r>
            <a:r>
              <a:rPr lang="en-US" sz="1200" i="1" kern="1200" baseline="0" dirty="0" smtClean="0">
                <a:solidFill>
                  <a:schemeClr val="tx1"/>
                </a:solidFill>
                <a:effectLst/>
                <a:latin typeface="+mn-lt"/>
                <a:ea typeface="+mn-ea"/>
                <a:cs typeface="+mn-cs"/>
              </a:rPr>
              <a:t> R</a:t>
            </a:r>
            <a:r>
              <a:rPr lang="en-US" sz="1200" i="1" kern="1200" dirty="0" smtClean="0">
                <a:solidFill>
                  <a:schemeClr val="tx1"/>
                </a:solidFill>
                <a:effectLst/>
                <a:latin typeface="+mn-lt"/>
                <a:ea typeface="+mn-ea"/>
                <a:cs typeface="+mn-cs"/>
              </a:rPr>
              <a:t>egardless of a provider’s personal</a:t>
            </a:r>
            <a:r>
              <a:rPr lang="en-US" sz="1200" i="1" kern="1200" baseline="0" dirty="0" smtClean="0">
                <a:solidFill>
                  <a:schemeClr val="tx1"/>
                </a:solidFill>
                <a:effectLst/>
                <a:latin typeface="+mn-lt"/>
                <a:ea typeface="+mn-ea"/>
                <a:cs typeface="+mn-cs"/>
              </a:rPr>
              <a:t> convictions the provider must meet the obligations listed on the slide.”</a:t>
            </a:r>
            <a:r>
              <a:rPr lang="en-US" sz="1200" i="1" kern="1200" dirty="0" smtClean="0">
                <a:solidFill>
                  <a:schemeClr val="tx1"/>
                </a:solidFill>
                <a:effectLst/>
                <a:latin typeface="+mn-lt"/>
                <a:ea typeface="+mn-ea"/>
                <a:cs typeface="+mn-cs"/>
              </a:rPr>
              <a:t> </a:t>
            </a:r>
            <a:r>
              <a:rPr lang="en-US" i="1" baseline="0" dirty="0" smtClean="0"/>
              <a:t> </a:t>
            </a:r>
            <a:r>
              <a:rPr lang="en-US" i="0" baseline="0" dirty="0" smtClean="0"/>
              <a:t>Invite participants to reflect on how conscientious refusal adds an additional health system barrier, especially in areas where there are already shortages of trained providers. </a:t>
            </a:r>
            <a:endParaRPr lang="en-US" i="1" baseline="0" dirty="0" smtClean="0"/>
          </a:p>
        </p:txBody>
      </p:sp>
      <p:sp>
        <p:nvSpPr>
          <p:cNvPr id="4" name="Slide Number Placeholder 3"/>
          <p:cNvSpPr>
            <a:spLocks noGrp="1"/>
          </p:cNvSpPr>
          <p:nvPr>
            <p:ph type="sldNum" sz="quarter" idx="10"/>
          </p:nvPr>
        </p:nvSpPr>
        <p:spPr/>
        <p:txBody>
          <a:bodyPr/>
          <a:lstStyle/>
          <a:p>
            <a:fld id="{76A5C766-A2F8-4620-BD42-CB0D254F808D}" type="slidenum">
              <a:rPr lang="en-US" smtClean="0"/>
              <a:t>13</a:t>
            </a:fld>
            <a:endParaRPr lang="en-US"/>
          </a:p>
        </p:txBody>
      </p:sp>
    </p:spTree>
    <p:extLst>
      <p:ext uri="{BB962C8B-B14F-4D97-AF65-F5344CB8AC3E}">
        <p14:creationId xmlns:p14="http://schemas.microsoft.com/office/powerpoint/2010/main" val="25883217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Instructions to the</a:t>
            </a:r>
            <a:r>
              <a:rPr lang="en-US" u="sng" baseline="0" dirty="0" smtClean="0"/>
              <a:t> facilitator</a:t>
            </a:r>
            <a:r>
              <a:rPr lang="en-US" baseline="0" dirty="0" smtClean="0"/>
              <a:t>: Ask a participant to read the quote on the slide out loud. Use this quote to identify ways in which barriers to safe abortion are linked and reinforce each other. You can also share some other examples:</a:t>
            </a:r>
          </a:p>
          <a:p>
            <a:r>
              <a:rPr lang="en-US" baseline="0" dirty="0" smtClean="0"/>
              <a:t>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Gender discrimination and policymakers’ conscientious convictions affect both design and enforcement of abortion laws and policies.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Abortion stigma may make </a:t>
            </a:r>
            <a:r>
              <a:rPr lang="en-US" sz="1200" kern="1200" dirty="0" err="1" smtClean="0">
                <a:solidFill>
                  <a:schemeClr val="tx1"/>
                </a:solidFill>
                <a:effectLst/>
                <a:latin typeface="+mn-lt"/>
                <a:ea typeface="+mn-ea"/>
                <a:cs typeface="+mn-cs"/>
              </a:rPr>
              <a:t>decisionmakers</a:t>
            </a:r>
            <a:r>
              <a:rPr lang="en-US" sz="1200" kern="1200" dirty="0" smtClean="0">
                <a:solidFill>
                  <a:schemeClr val="tx1"/>
                </a:solidFill>
                <a:effectLst/>
                <a:latin typeface="+mn-lt"/>
                <a:ea typeface="+mn-ea"/>
                <a:cs typeface="+mn-cs"/>
              </a:rPr>
              <a:t> in medical schools unwilling to integrate abortion into the curriculum, which maintains the status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quo of an ill-prepared and unsupported workforce. </a:t>
            </a:r>
          </a:p>
          <a:p>
            <a:pPr marL="0" indent="0">
              <a:buFont typeface="Arial" panose="020B0604020202020204" pitchFamily="34" charset="0"/>
              <a:buNone/>
            </a:pPr>
            <a:endParaRPr lang="en-US" sz="1200" kern="1200" dirty="0" smtClean="0">
              <a:solidFill>
                <a:schemeClr val="tx1"/>
              </a:solidFill>
              <a:effectLst/>
              <a:latin typeface="+mn-lt"/>
              <a:ea typeface="+mn-ea"/>
              <a:cs typeface="+mn-cs"/>
            </a:endParaRPr>
          </a:p>
          <a:p>
            <a:pPr marL="0" indent="0">
              <a:buFont typeface="Arial" panose="020B0604020202020204" pitchFamily="34" charset="0"/>
              <a:buNone/>
            </a:pPr>
            <a:r>
              <a:rPr lang="en-US" sz="1200" kern="1200" dirty="0" smtClean="0">
                <a:solidFill>
                  <a:schemeClr val="tx1"/>
                </a:solidFill>
                <a:effectLst/>
                <a:latin typeface="+mn-lt"/>
                <a:ea typeface="+mn-ea"/>
                <a:cs typeface="+mn-cs"/>
              </a:rPr>
              <a:t>All of these barriers lead to perceptions that abortion is outside the scope of legitimate sexual and reproductive health</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care. </a:t>
            </a:r>
            <a:endParaRPr lang="en-US" i="1" dirty="0"/>
          </a:p>
        </p:txBody>
      </p:sp>
      <p:sp>
        <p:nvSpPr>
          <p:cNvPr id="4" name="Slide Number Placeholder 3"/>
          <p:cNvSpPr>
            <a:spLocks noGrp="1"/>
          </p:cNvSpPr>
          <p:nvPr>
            <p:ph type="sldNum" sz="quarter" idx="10"/>
          </p:nvPr>
        </p:nvSpPr>
        <p:spPr/>
        <p:txBody>
          <a:bodyPr/>
          <a:lstStyle/>
          <a:p>
            <a:fld id="{76A5C766-A2F8-4620-BD42-CB0D254F808D}" type="slidenum">
              <a:rPr lang="en-US" smtClean="0"/>
              <a:t>14</a:t>
            </a:fld>
            <a:endParaRPr lang="en-US"/>
          </a:p>
        </p:txBody>
      </p:sp>
    </p:spTree>
    <p:extLst>
      <p:ext uri="{BB962C8B-B14F-4D97-AF65-F5344CB8AC3E}">
        <p14:creationId xmlns:p14="http://schemas.microsoft.com/office/powerpoint/2010/main" val="2181681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Instructions for the facilitator</a:t>
            </a:r>
            <a:r>
              <a:rPr lang="en-US" dirty="0" smtClean="0"/>
              <a:t>:</a:t>
            </a:r>
            <a:r>
              <a:rPr lang="en-US" baseline="0" dirty="0" smtClean="0"/>
              <a:t> Recognize that it can be difficult to reduce barriers to safe abortion because it often involves examining and addressing deep-rooted sociocultural beliefs and practices like gender discrimination, and because of the complex, often sensitive context surrounding abortion. Explain that learning more about abortion practices in the community and garnering community support for change can lay a good foundation for any program addressing access to abortion. </a:t>
            </a:r>
          </a:p>
        </p:txBody>
      </p:sp>
      <p:sp>
        <p:nvSpPr>
          <p:cNvPr id="4" name="Slide Number Placeholder 3"/>
          <p:cNvSpPr>
            <a:spLocks noGrp="1"/>
          </p:cNvSpPr>
          <p:nvPr>
            <p:ph type="sldNum" sz="quarter" idx="10"/>
          </p:nvPr>
        </p:nvSpPr>
        <p:spPr/>
        <p:txBody>
          <a:bodyPr/>
          <a:lstStyle/>
          <a:p>
            <a:fld id="{76A5C766-A2F8-4620-BD42-CB0D254F808D}" type="slidenum">
              <a:rPr lang="en-US" smtClean="0"/>
              <a:t>15</a:t>
            </a:fld>
            <a:endParaRPr lang="en-US"/>
          </a:p>
        </p:txBody>
      </p:sp>
    </p:spTree>
    <p:extLst>
      <p:ext uri="{BB962C8B-B14F-4D97-AF65-F5344CB8AC3E}">
        <p14:creationId xmlns:p14="http://schemas.microsoft.com/office/powerpoint/2010/main" val="14750812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Instructions for the facilitator</a:t>
            </a:r>
            <a:r>
              <a:rPr lang="en-US" dirty="0" smtClean="0"/>
              <a:t>:</a:t>
            </a:r>
            <a:r>
              <a:rPr lang="en-US" baseline="0" dirty="0" smtClean="0"/>
              <a:t> Highlight that there are approaches that work in safe abortion programming, and that there are organizations, like Ipas, dedicated to this important mission. </a:t>
            </a:r>
            <a:endParaRPr lang="en-US" dirty="0" smtClean="0"/>
          </a:p>
          <a:p>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16</a:t>
            </a:fld>
            <a:endParaRPr lang="en-US"/>
          </a:p>
        </p:txBody>
      </p:sp>
    </p:spTree>
    <p:extLst>
      <p:ext uri="{BB962C8B-B14F-4D97-AF65-F5344CB8AC3E}">
        <p14:creationId xmlns:p14="http://schemas.microsoft.com/office/powerpoint/2010/main" val="3842845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Instructions for the</a:t>
            </a:r>
            <a:r>
              <a:rPr lang="en-US" u="sng" baseline="0" dirty="0" smtClean="0"/>
              <a:t> </a:t>
            </a:r>
            <a:r>
              <a:rPr lang="en-US" u="sng" dirty="0" smtClean="0"/>
              <a:t>facilitator</a:t>
            </a:r>
            <a:r>
              <a:rPr lang="en-US" dirty="0" smtClean="0"/>
              <a:t>:</a:t>
            </a:r>
            <a:r>
              <a:rPr lang="en-US" baseline="0" dirty="0" smtClean="0"/>
              <a:t> Review examples of strategies to increase access to safe abortion. Use examples from Table 3.1 ‘Examples of strategies to address barriers to safe abortion care’ in the guide. Focus on strategies that may be more effective, relevant and/ or realistic for medical students to implement (shown on this slide). Inform participants that the next step in Activity 3.B, Part II is for them to discuss these and other strategies in more detail.  </a:t>
            </a:r>
          </a:p>
        </p:txBody>
      </p:sp>
      <p:sp>
        <p:nvSpPr>
          <p:cNvPr id="4" name="Slide Number Placeholder 3"/>
          <p:cNvSpPr>
            <a:spLocks noGrp="1"/>
          </p:cNvSpPr>
          <p:nvPr>
            <p:ph type="sldNum" sz="quarter" idx="10"/>
          </p:nvPr>
        </p:nvSpPr>
        <p:spPr/>
        <p:txBody>
          <a:bodyPr/>
          <a:lstStyle/>
          <a:p>
            <a:fld id="{76A5C766-A2F8-4620-BD42-CB0D254F808D}" type="slidenum">
              <a:rPr lang="en-US" smtClean="0"/>
              <a:t>17</a:t>
            </a:fld>
            <a:endParaRPr lang="en-US"/>
          </a:p>
        </p:txBody>
      </p:sp>
    </p:spTree>
    <p:extLst>
      <p:ext uri="{BB962C8B-B14F-4D97-AF65-F5344CB8AC3E}">
        <p14:creationId xmlns:p14="http://schemas.microsoft.com/office/powerpoint/2010/main" val="14750812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Instructions for the facilitator</a:t>
            </a:r>
            <a:r>
              <a:rPr lang="en-US" dirty="0" smtClean="0"/>
              <a:t>: At</a:t>
            </a:r>
            <a:r>
              <a:rPr lang="en-US" baseline="0" dirty="0" smtClean="0"/>
              <a:t> the end of module 3, summarize key messages. </a:t>
            </a:r>
            <a:r>
              <a:rPr lang="en-US" dirty="0" smtClean="0"/>
              <a:t>Ask participants to read out loud the bullets listed on this slide. Invite them to share any additional key messages they can think of from the module. </a:t>
            </a:r>
            <a:r>
              <a:rPr lang="en-US" baseline="0" dirty="0" smtClean="0"/>
              <a:t> </a:t>
            </a:r>
            <a:endParaRPr lang="en-US" dirty="0" smtClean="0"/>
          </a:p>
        </p:txBody>
      </p:sp>
      <p:sp>
        <p:nvSpPr>
          <p:cNvPr id="4" name="Slide Number Placeholder 3"/>
          <p:cNvSpPr>
            <a:spLocks noGrp="1"/>
          </p:cNvSpPr>
          <p:nvPr>
            <p:ph type="sldNum" sz="quarter" idx="10"/>
          </p:nvPr>
        </p:nvSpPr>
        <p:spPr/>
        <p:txBody>
          <a:bodyPr/>
          <a:lstStyle/>
          <a:p>
            <a:fld id="{76A5C766-A2F8-4620-BD42-CB0D254F808D}" type="slidenum">
              <a:rPr lang="en-US" smtClean="0"/>
              <a:t>18</a:t>
            </a:fld>
            <a:endParaRPr lang="en-US"/>
          </a:p>
        </p:txBody>
      </p:sp>
    </p:spTree>
    <p:extLst>
      <p:ext uri="{BB962C8B-B14F-4D97-AF65-F5344CB8AC3E}">
        <p14:creationId xmlns:p14="http://schemas.microsoft.com/office/powerpoint/2010/main" val="14750812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76A5C766-A2F8-4620-BD42-CB0D254F808D}" type="slidenum">
              <a:rPr lang="en-US" smtClean="0"/>
              <a:t>19</a:t>
            </a:fld>
            <a:endParaRPr lang="en-US"/>
          </a:p>
        </p:txBody>
      </p:sp>
    </p:spTree>
    <p:extLst>
      <p:ext uri="{BB962C8B-B14F-4D97-AF65-F5344CB8AC3E}">
        <p14:creationId xmlns:p14="http://schemas.microsoft.com/office/powerpoint/2010/main" val="3409865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Instructions for the facilitator</a:t>
            </a:r>
            <a:r>
              <a:rPr lang="en-US" dirty="0" smtClean="0"/>
              <a:t>: Welcome</a:t>
            </a:r>
            <a:r>
              <a:rPr lang="en-US" baseline="0" dirty="0" smtClean="0"/>
              <a:t> participants to Module 3 and  tell them that t</a:t>
            </a:r>
            <a:r>
              <a:rPr lang="en-US" sz="1200" kern="1200" dirty="0" smtClean="0">
                <a:solidFill>
                  <a:schemeClr val="tx1"/>
                </a:solidFill>
                <a:effectLst/>
                <a:latin typeface="+mn-lt"/>
                <a:ea typeface="+mn-ea"/>
                <a:cs typeface="+mn-cs"/>
              </a:rPr>
              <a:t>his module increases participants’ understanding of barriers that women and adolescents encounter seeking safe abortion and helps them to identify strategies to address those barriers. It encourages participants to explore the role of medical students and health-care professionals in increasing access to safe abortion services. </a:t>
            </a:r>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2</a:t>
            </a:fld>
            <a:endParaRPr lang="en-US"/>
          </a:p>
        </p:txBody>
      </p:sp>
    </p:spTree>
    <p:extLst>
      <p:ext uri="{BB962C8B-B14F-4D97-AF65-F5344CB8AC3E}">
        <p14:creationId xmlns:p14="http://schemas.microsoft.com/office/powerpoint/2010/main" val="3409865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Instructions for the facilitator</a:t>
            </a:r>
            <a:r>
              <a:rPr lang="en-US" dirty="0" smtClean="0"/>
              <a:t>: Review the learning objectives for Module 3.</a:t>
            </a:r>
          </a:p>
        </p:txBody>
      </p:sp>
      <p:sp>
        <p:nvSpPr>
          <p:cNvPr id="4" name="Slide Number Placeholder 3"/>
          <p:cNvSpPr>
            <a:spLocks noGrp="1"/>
          </p:cNvSpPr>
          <p:nvPr>
            <p:ph type="sldNum" sz="quarter" idx="10"/>
          </p:nvPr>
        </p:nvSpPr>
        <p:spPr/>
        <p:txBody>
          <a:bodyPr/>
          <a:lstStyle/>
          <a:p>
            <a:fld id="{76A5C766-A2F8-4620-BD42-CB0D254F808D}" type="slidenum">
              <a:rPr lang="en-US" smtClean="0"/>
              <a:t>3</a:t>
            </a:fld>
            <a:endParaRPr lang="en-US"/>
          </a:p>
        </p:txBody>
      </p:sp>
    </p:spTree>
    <p:extLst>
      <p:ext uri="{BB962C8B-B14F-4D97-AF65-F5344CB8AC3E}">
        <p14:creationId xmlns:p14="http://schemas.microsoft.com/office/powerpoint/2010/main" val="3409865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Instructions for the facilitator</a:t>
            </a:r>
            <a:r>
              <a:rPr lang="en-US" dirty="0" smtClean="0"/>
              <a:t>: Review the Module 3 </a:t>
            </a:r>
            <a:r>
              <a:rPr lang="en-US" baseline="0" dirty="0" smtClean="0"/>
              <a:t>activities that the group will participate in. </a:t>
            </a:r>
            <a:endParaRPr lang="en-US" dirty="0" smtClean="0"/>
          </a:p>
          <a:p>
            <a:endParaRPr lang="en-US" dirty="0" smtClean="0"/>
          </a:p>
          <a:p>
            <a:r>
              <a:rPr lang="en-US" i="1" u="sng" dirty="0" smtClean="0"/>
              <a:t>Understanding national abortion laws and policies</a:t>
            </a:r>
            <a:r>
              <a:rPr lang="en-US" dirty="0" smtClean="0"/>
              <a:t>: </a:t>
            </a:r>
            <a:r>
              <a:rPr lang="en-US" sz="1200" kern="1200" dirty="0" smtClean="0">
                <a:solidFill>
                  <a:schemeClr val="tx1"/>
                </a:solidFill>
                <a:effectLst/>
                <a:latin typeface="+mn-lt"/>
                <a:ea typeface="+mn-ea"/>
                <a:cs typeface="+mn-cs"/>
              </a:rPr>
              <a:t>Participants will</a:t>
            </a:r>
            <a:r>
              <a:rPr lang="en-US" sz="1200" b="1"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increase their understanding of national abortion laws and policies and how they are interpreted and implemented. In-depth understanding of laws and policies provides an important basis for addressing barriers to safe abortion care.</a:t>
            </a:r>
            <a:endParaRPr lang="en-US" dirty="0" smtClean="0"/>
          </a:p>
          <a:p>
            <a:r>
              <a:rPr lang="en-US" i="1" u="sng" dirty="0" smtClean="0"/>
              <a:t>The quest for safe abortion: Barriers and strategies to overcome them</a:t>
            </a:r>
            <a:r>
              <a:rPr lang="en-US" dirty="0" smtClean="0"/>
              <a:t>: </a:t>
            </a:r>
            <a:r>
              <a:rPr lang="en-US" sz="1200" kern="1200" dirty="0" smtClean="0">
                <a:solidFill>
                  <a:schemeClr val="tx1"/>
                </a:solidFill>
                <a:effectLst/>
                <a:latin typeface="+mn-lt"/>
                <a:ea typeface="+mn-ea"/>
                <a:cs typeface="+mn-cs"/>
              </a:rPr>
              <a:t>Participants will understand different barriers women, particularly adolescents, encounter when seeking safe abortion care. They will learn different strategies to address those barriers, particularly strategies that can be implemented by medical students.</a:t>
            </a:r>
          </a:p>
          <a:p>
            <a:r>
              <a:rPr lang="en-US" i="1" u="sng" dirty="0" smtClean="0"/>
              <a:t>The last abortion</a:t>
            </a:r>
            <a:r>
              <a:rPr lang="en-US" dirty="0" smtClean="0"/>
              <a:t>: </a:t>
            </a:r>
            <a:r>
              <a:rPr lang="en-US" sz="1200" kern="1200" dirty="0" smtClean="0">
                <a:solidFill>
                  <a:schemeClr val="tx1"/>
                </a:solidFill>
                <a:effectLst/>
                <a:latin typeface="+mn-lt"/>
                <a:ea typeface="+mn-ea"/>
                <a:cs typeface="+mn-cs"/>
              </a:rPr>
              <a:t>This activity highlights the complex circumstances surrounding a woman’s decision to seek an abortion. Participants are encouraged to examine and challenge their biases against certain pregnant women or certain circumstances, as well as their beliefs about abortion laws and policies that restrict access to safe abortion. This activity illustrates the difficulty and dangers of valuing one woman’s reasons for abortion over another woman’s reasons.</a:t>
            </a:r>
          </a:p>
        </p:txBody>
      </p:sp>
      <p:sp>
        <p:nvSpPr>
          <p:cNvPr id="4" name="Slide Number Placeholder 3"/>
          <p:cNvSpPr>
            <a:spLocks noGrp="1"/>
          </p:cNvSpPr>
          <p:nvPr>
            <p:ph type="sldNum" sz="quarter" idx="10"/>
          </p:nvPr>
        </p:nvSpPr>
        <p:spPr/>
        <p:txBody>
          <a:bodyPr/>
          <a:lstStyle/>
          <a:p>
            <a:fld id="{76A5C766-A2F8-4620-BD42-CB0D254F808D}" type="slidenum">
              <a:rPr lang="en-US" smtClean="0"/>
              <a:t>4</a:t>
            </a:fld>
            <a:endParaRPr lang="en-US"/>
          </a:p>
        </p:txBody>
      </p:sp>
    </p:spTree>
    <p:extLst>
      <p:ext uri="{BB962C8B-B14F-4D97-AF65-F5344CB8AC3E}">
        <p14:creationId xmlns:p14="http://schemas.microsoft.com/office/powerpoint/2010/main" val="3409865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Instructions for the facilitator</a:t>
            </a:r>
            <a:r>
              <a:rPr lang="en-US" dirty="0" smtClean="0"/>
              <a:t>: Lead participants</a:t>
            </a:r>
            <a:r>
              <a:rPr lang="en-US" baseline="0" dirty="0" smtClean="0"/>
              <a:t> through activity 3.A: Understanding national abortion laws and policies, using the instructions in the guide.</a:t>
            </a:r>
            <a:r>
              <a:rPr lang="en-US" u="none" baseline="0" dirty="0" smtClean="0"/>
              <a:t> There are </a:t>
            </a:r>
            <a:r>
              <a:rPr lang="en-US" b="1" u="none" baseline="0" dirty="0" smtClean="0"/>
              <a:t>no</a:t>
            </a:r>
            <a:r>
              <a:rPr lang="en-US" u="none" baseline="0" dirty="0" smtClean="0"/>
              <a:t> slides for this activity. </a:t>
            </a:r>
            <a:r>
              <a:rPr lang="en-US" baseline="0" dirty="0" smtClean="0"/>
              <a:t>During this activity, you need to minimize the presentation file in order to open the video that you should have downloaded as part of your preparations for this activity. The video </a:t>
            </a:r>
            <a:r>
              <a:rPr lang="en-US" i="1" baseline="0" dirty="0" smtClean="0"/>
              <a:t>Death of woman denied abortion in Ireland causes outrage</a:t>
            </a:r>
            <a:r>
              <a:rPr lang="en-US" baseline="0" dirty="0" smtClean="0"/>
              <a:t> is available here: </a:t>
            </a:r>
            <a:r>
              <a:rPr lang="en-US" sz="1200" u="sng" kern="1200" dirty="0" smtClean="0">
                <a:solidFill>
                  <a:schemeClr val="tx1"/>
                </a:solidFill>
                <a:effectLst/>
                <a:latin typeface="+mn-lt"/>
                <a:ea typeface="+mn-ea"/>
                <a:cs typeface="+mn-cs"/>
                <a:hlinkClick r:id="rId3"/>
              </a:rPr>
              <a:t>http://www.youtube.com/watch?v=58GR0RuIJbA</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5</a:t>
            </a:fld>
            <a:endParaRPr lang="en-US"/>
          </a:p>
        </p:txBody>
      </p:sp>
    </p:spTree>
    <p:extLst>
      <p:ext uri="{BB962C8B-B14F-4D97-AF65-F5344CB8AC3E}">
        <p14:creationId xmlns:p14="http://schemas.microsoft.com/office/powerpoint/2010/main" val="1472496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Instructions for the facilitator</a:t>
            </a:r>
            <a:r>
              <a:rPr lang="en-US" dirty="0" smtClean="0"/>
              <a:t>: Lead participants</a:t>
            </a:r>
            <a:r>
              <a:rPr lang="en-US" baseline="0" dirty="0" smtClean="0"/>
              <a:t> through activity 3.B: The quest for safe abortion, Barriers, using the instructions in the guide.</a:t>
            </a:r>
            <a:r>
              <a:rPr lang="en-US" u="none" baseline="0" dirty="0" smtClean="0"/>
              <a:t> There are </a:t>
            </a:r>
            <a:r>
              <a:rPr lang="en-US" b="1" u="none" baseline="0" dirty="0" smtClean="0"/>
              <a:t>no</a:t>
            </a:r>
            <a:r>
              <a:rPr lang="en-US" u="none" baseline="0" dirty="0" smtClean="0"/>
              <a:t> slides for this activity. </a:t>
            </a:r>
            <a:endParaRPr lang="en-US" dirty="0" smtClean="0"/>
          </a:p>
          <a:p>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6</a:t>
            </a:fld>
            <a:endParaRPr lang="en-US"/>
          </a:p>
        </p:txBody>
      </p:sp>
    </p:spTree>
    <p:extLst>
      <p:ext uri="{BB962C8B-B14F-4D97-AF65-F5344CB8AC3E}">
        <p14:creationId xmlns:p14="http://schemas.microsoft.com/office/powerpoint/2010/main" val="3610646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Instructions for the facilitator</a:t>
            </a:r>
            <a:r>
              <a:rPr lang="en-US" dirty="0" smtClean="0"/>
              <a:t>: Lead participants</a:t>
            </a:r>
            <a:r>
              <a:rPr lang="en-US" baseline="0" dirty="0" smtClean="0"/>
              <a:t> through activity 3.B Part II: The quest for safe abortion, Strategies, using the instructions in the guide.</a:t>
            </a:r>
            <a:r>
              <a:rPr lang="en-US" u="none" baseline="0" dirty="0" smtClean="0"/>
              <a:t> </a:t>
            </a:r>
            <a:r>
              <a:rPr lang="en-US" b="1" u="none" baseline="0" dirty="0" smtClean="0"/>
              <a:t>When prompted by the instructions, present and discuss the slides below. </a:t>
            </a:r>
            <a:r>
              <a:rPr lang="en-US" u="none" baseline="0" dirty="0" smtClean="0"/>
              <a:t>The Module 3 narrative ‘</a:t>
            </a:r>
            <a:r>
              <a:rPr lang="en-US" sz="1200" b="0" kern="1200" dirty="0" smtClean="0">
                <a:solidFill>
                  <a:schemeClr val="tx1"/>
                </a:solidFill>
                <a:effectLst/>
                <a:latin typeface="+mn-lt"/>
                <a:ea typeface="+mn-ea"/>
                <a:cs typeface="+mn-cs"/>
              </a:rPr>
              <a:t>Barriers to safe abortion care and strategies to address them</a:t>
            </a:r>
            <a:r>
              <a:rPr lang="en-US" u="none" baseline="0" dirty="0" smtClean="0"/>
              <a:t>’ provides more information about the topics on the slides. </a:t>
            </a:r>
            <a:r>
              <a:rPr lang="en-US" baseline="0" dirty="0" smtClean="0"/>
              <a:t>Remember that participants identified different barriers during Part I and they may be able to review this information quickly and/ or have ideas to add.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7</a:t>
            </a:fld>
            <a:endParaRPr lang="en-US"/>
          </a:p>
        </p:txBody>
      </p:sp>
    </p:spTree>
    <p:extLst>
      <p:ext uri="{BB962C8B-B14F-4D97-AF65-F5344CB8AC3E}">
        <p14:creationId xmlns:p14="http://schemas.microsoft.com/office/powerpoint/2010/main" val="4150060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Instructions for the facilitator</a:t>
            </a:r>
            <a:r>
              <a:rPr lang="en-US" dirty="0" smtClean="0"/>
              <a:t>:</a:t>
            </a:r>
            <a:r>
              <a:rPr lang="en-US" baseline="0" dirty="0" smtClean="0"/>
              <a:t> Use this slide to remind participants of some of the consequences when safe abortion is not accessible. You can also ask participants to think back to Module 1 and ask them to verbally recount the magnitude and burden of unsafe abortion. </a:t>
            </a:r>
            <a:endParaRPr lang="en-US" i="1" baseline="0" dirty="0" smtClean="0"/>
          </a:p>
        </p:txBody>
      </p:sp>
      <p:sp>
        <p:nvSpPr>
          <p:cNvPr id="4" name="Slide Number Placeholder 3"/>
          <p:cNvSpPr>
            <a:spLocks noGrp="1"/>
          </p:cNvSpPr>
          <p:nvPr>
            <p:ph type="sldNum" sz="quarter" idx="10"/>
          </p:nvPr>
        </p:nvSpPr>
        <p:spPr/>
        <p:txBody>
          <a:bodyPr/>
          <a:lstStyle/>
          <a:p>
            <a:fld id="{76A5C766-A2F8-4620-BD42-CB0D254F808D}" type="slidenum">
              <a:rPr lang="en-US" smtClean="0"/>
              <a:t>8</a:t>
            </a:fld>
            <a:endParaRPr lang="en-US"/>
          </a:p>
        </p:txBody>
      </p:sp>
    </p:spTree>
    <p:extLst>
      <p:ext uri="{BB962C8B-B14F-4D97-AF65-F5344CB8AC3E}">
        <p14:creationId xmlns:p14="http://schemas.microsoft.com/office/powerpoint/2010/main" val="1852539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Instructions for the facilitator</a:t>
            </a:r>
            <a:r>
              <a:rPr lang="en-US" dirty="0" smtClean="0"/>
              <a:t>:</a:t>
            </a:r>
            <a:r>
              <a:rPr lang="en-US" baseline="0" dirty="0" smtClean="0"/>
              <a:t> Review legal and policy barriers with the participants. You can use section 3.1 ‘Legal and policy barriers’ in the guide for more information, and highlight the legal and policy barriers participants identified during Part I of this activity. </a:t>
            </a:r>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9</a:t>
            </a:fld>
            <a:endParaRPr lang="en-US"/>
          </a:p>
        </p:txBody>
      </p:sp>
    </p:spTree>
    <p:extLst>
      <p:ext uri="{BB962C8B-B14F-4D97-AF65-F5344CB8AC3E}">
        <p14:creationId xmlns:p14="http://schemas.microsoft.com/office/powerpoint/2010/main" val="1475081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Title 1"/>
          <p:cNvSpPr>
            <a:spLocks noGrp="1"/>
          </p:cNvSpPr>
          <p:nvPr>
            <p:ph type="ctrTitle"/>
          </p:nvPr>
        </p:nvSpPr>
        <p:spPr>
          <a:xfrm>
            <a:off x="685800" y="76200"/>
            <a:ext cx="7848600" cy="1927225"/>
          </a:xfrm>
        </p:spPr>
        <p:txBody>
          <a:bodyPr anchor="b">
            <a:noAutofit/>
          </a:bodyPr>
          <a:lstStyle>
            <a:lvl1pPr>
              <a:defRPr sz="5400" cap="none" baseline="0">
                <a:solidFill>
                  <a:schemeClr val="accent1"/>
                </a:solidFill>
              </a:defRPr>
            </a:lvl1pPr>
          </a:lstStyle>
          <a:p>
            <a:r>
              <a:rPr lang="en-US" dirty="0" smtClean="0"/>
              <a:t>Click to edit Master title style</a:t>
            </a:r>
            <a:endParaRPr lang="en-US" dirty="0"/>
          </a:p>
        </p:txBody>
      </p:sp>
      <p:sp>
        <p:nvSpPr>
          <p:cNvPr id="10" name="Subtitle 2"/>
          <p:cNvSpPr>
            <a:spLocks noGrp="1"/>
          </p:cNvSpPr>
          <p:nvPr>
            <p:ph type="subTitle" idx="1"/>
          </p:nvPr>
        </p:nvSpPr>
        <p:spPr>
          <a:xfrm>
            <a:off x="685800" y="2209800"/>
            <a:ext cx="6400800" cy="1752600"/>
          </a:xfrm>
        </p:spPr>
        <p:txBody>
          <a:bodyPr/>
          <a:lstStyle>
            <a:lvl1pPr marL="0" indent="0" algn="l">
              <a:buNone/>
              <a:defRPr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1" name="Date Placeholder 3"/>
          <p:cNvSpPr>
            <a:spLocks noGrp="1"/>
          </p:cNvSpPr>
          <p:nvPr>
            <p:ph type="dt" sz="half" idx="10"/>
          </p:nvPr>
        </p:nvSpPr>
        <p:spPr>
          <a:xfrm>
            <a:off x="457200" y="18288"/>
            <a:ext cx="2895600" cy="329184"/>
          </a:xfrm>
        </p:spPr>
        <p:txBody>
          <a:bodyPr/>
          <a:lstStyle/>
          <a:p>
            <a:fld id="{34E40B51-84A9-49DA-B1CE-5688658EB1E9}" type="datetimeFigureOut">
              <a:rPr lang="en-US" smtClean="0"/>
              <a:t>9/25/14</a:t>
            </a:fld>
            <a:endParaRPr lang="en-US"/>
          </a:p>
        </p:txBody>
      </p:sp>
      <p:sp>
        <p:nvSpPr>
          <p:cNvPr id="12" name="Footer Placeholder 4"/>
          <p:cNvSpPr>
            <a:spLocks noGrp="1"/>
          </p:cNvSpPr>
          <p:nvPr>
            <p:ph type="ftr" sz="quarter" idx="11"/>
          </p:nvPr>
        </p:nvSpPr>
        <p:spPr>
          <a:xfrm>
            <a:off x="3429000" y="18288"/>
            <a:ext cx="4114800" cy="329184"/>
          </a:xfrm>
        </p:spPr>
        <p:txBody>
          <a:bodyPr/>
          <a:lstStyle/>
          <a:p>
            <a:endParaRPr lang="en-US"/>
          </a:p>
        </p:txBody>
      </p:sp>
      <p:sp>
        <p:nvSpPr>
          <p:cNvPr id="13" name="Slide Number Placeholder 5"/>
          <p:cNvSpPr>
            <a:spLocks noGrp="1"/>
          </p:cNvSpPr>
          <p:nvPr>
            <p:ph type="sldNum" sz="quarter" idx="12"/>
          </p:nvPr>
        </p:nvSpPr>
        <p:spPr>
          <a:xfrm>
            <a:off x="7620000" y="18288"/>
            <a:ext cx="1066800" cy="329184"/>
          </a:xfrm>
        </p:spPr>
        <p:txBody>
          <a:bodyPr/>
          <a:lstStyle/>
          <a:p>
            <a:fld id="{4676732B-1DBA-472D-A87E-F0D5866BB070}" type="slidenum">
              <a:rPr lang="en-US" smtClean="0"/>
              <a:t>‹#›</a:t>
            </a:fld>
            <a:endParaRPr lang="en-US"/>
          </a:p>
        </p:txBody>
      </p:sp>
      <p:cxnSp>
        <p:nvCxnSpPr>
          <p:cNvPr id="14" name="Straight Connector 13"/>
          <p:cNvCxnSpPr/>
          <p:nvPr userDrawn="1"/>
        </p:nvCxnSpPr>
        <p:spPr>
          <a:xfrm>
            <a:off x="685800" y="2103120"/>
            <a:ext cx="7848600" cy="1588"/>
          </a:xfrm>
          <a:prstGeom prst="line">
            <a:avLst/>
          </a:prstGeom>
          <a:ln w="1905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E40B51-84A9-49DA-B1CE-5688658EB1E9}" type="datetimeFigureOut">
              <a:rPr lang="en-US" smtClean="0"/>
              <a:t>9/25/14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E40B51-84A9-49DA-B1CE-5688658EB1E9}"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E40B51-84A9-49DA-B1CE-5688658EB1E9}"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57200" y="587375"/>
            <a:ext cx="8229600" cy="784225"/>
          </a:xfrm>
        </p:spPr>
        <p:txBody>
          <a:bodyPr anchor="b">
            <a:noAutofit/>
          </a:bodyPr>
          <a:lstStyle>
            <a:lvl1pPr algn="ctr">
              <a:defRPr sz="5600" cap="none" baseline="0">
                <a:solidFill>
                  <a:schemeClr val="accent2"/>
                </a:solidFill>
              </a:defRPr>
            </a:lvl1pPr>
          </a:lstStyle>
          <a:p>
            <a:r>
              <a:rPr lang="en-US" cap="none" dirty="0" smtClean="0"/>
              <a:t>Youth act for safe abortion</a:t>
            </a:r>
            <a:endParaRPr lang="en-US" dirty="0"/>
          </a:p>
        </p:txBody>
      </p:sp>
      <p:sp>
        <p:nvSpPr>
          <p:cNvPr id="15" name="Subtitle 2"/>
          <p:cNvSpPr>
            <a:spLocks noGrp="1"/>
          </p:cNvSpPr>
          <p:nvPr>
            <p:ph type="subTitle" idx="1" hasCustomPrompt="1"/>
          </p:nvPr>
        </p:nvSpPr>
        <p:spPr>
          <a:xfrm>
            <a:off x="457200" y="1143000"/>
            <a:ext cx="8229600" cy="533400"/>
          </a:xfrm>
        </p:spPr>
        <p:txBody>
          <a:bodyPr anchor="t"/>
          <a:lstStyle>
            <a:lvl1pPr marL="0" indent="0" algn="r">
              <a:buNone/>
              <a:defRPr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r"/>
            <a:r>
              <a:rPr lang="en-US" dirty="0" smtClean="0"/>
              <a:t>A workshop for future health professionals</a:t>
            </a:r>
            <a:endParaRPr lang="en-US" dirty="0"/>
          </a:p>
        </p:txBody>
      </p:sp>
      <p:sp>
        <p:nvSpPr>
          <p:cNvPr id="16" name="Date Placeholder 3"/>
          <p:cNvSpPr>
            <a:spLocks noGrp="1"/>
          </p:cNvSpPr>
          <p:nvPr>
            <p:ph type="dt" sz="half" idx="10"/>
          </p:nvPr>
        </p:nvSpPr>
        <p:spPr>
          <a:xfrm>
            <a:off x="457200" y="18288"/>
            <a:ext cx="2895600" cy="329184"/>
          </a:xfrm>
        </p:spPr>
        <p:txBody>
          <a:bodyPr/>
          <a:lstStyle/>
          <a:p>
            <a:fld id="{34E40B51-84A9-49DA-B1CE-5688658EB1E9}" type="datetimeFigureOut">
              <a:rPr lang="en-US" smtClean="0"/>
              <a:t>9/25/14</a:t>
            </a:fld>
            <a:endParaRPr lang="en-US"/>
          </a:p>
        </p:txBody>
      </p:sp>
      <p:sp>
        <p:nvSpPr>
          <p:cNvPr id="17" name="Footer Placeholder 4"/>
          <p:cNvSpPr>
            <a:spLocks noGrp="1"/>
          </p:cNvSpPr>
          <p:nvPr>
            <p:ph type="ftr" sz="quarter" idx="11"/>
          </p:nvPr>
        </p:nvSpPr>
        <p:spPr>
          <a:xfrm>
            <a:off x="3429000" y="18288"/>
            <a:ext cx="4114800" cy="329184"/>
          </a:xfrm>
        </p:spPr>
        <p:txBody>
          <a:bodyPr/>
          <a:lstStyle/>
          <a:p>
            <a:endParaRPr lang="en-US"/>
          </a:p>
        </p:txBody>
      </p:sp>
      <p:sp>
        <p:nvSpPr>
          <p:cNvPr id="18" name="Slide Number Placeholder 5"/>
          <p:cNvSpPr>
            <a:spLocks noGrp="1"/>
          </p:cNvSpPr>
          <p:nvPr>
            <p:ph type="sldNum" sz="quarter" idx="12"/>
          </p:nvPr>
        </p:nvSpPr>
        <p:spPr>
          <a:xfrm>
            <a:off x="7620000" y="18288"/>
            <a:ext cx="1066800" cy="329184"/>
          </a:xfrm>
        </p:spPr>
        <p:txBody>
          <a:bodyPr/>
          <a:lstStyle/>
          <a:p>
            <a:fld id="{4676732B-1DBA-472D-A87E-F0D5866BB070}" type="slidenum">
              <a:rPr lang="en-US" smtClean="0"/>
              <a:t>‹#›</a:t>
            </a:fld>
            <a:endParaRPr lang="en-US"/>
          </a:p>
        </p:txBody>
      </p:sp>
      <p:sp>
        <p:nvSpPr>
          <p:cNvPr id="19" name="Rectangle 18"/>
          <p:cNvSpPr/>
          <p:nvPr userDrawn="1"/>
        </p:nvSpPr>
        <p:spPr>
          <a:xfrm>
            <a:off x="0" y="0"/>
            <a:ext cx="9144000" cy="365760"/>
          </a:xfrm>
          <a:prstGeom prst="rect">
            <a:avLst/>
          </a:prstGeom>
          <a:solidFill>
            <a:srgbClr val="EC09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5600" y="5551844"/>
            <a:ext cx="2362200" cy="1202558"/>
          </a:xfrm>
          <a:prstGeom prst="rect">
            <a:avLst/>
          </a:prstGeom>
        </p:spPr>
      </p:pic>
      <p:pic>
        <p:nvPicPr>
          <p:cNvPr id="21" name="Picture 20" descr="cover-photo-illo Final.png"/>
          <p:cNvPicPr>
            <a:picLocks noChangeAspect="1"/>
          </p:cNvPicPr>
          <p:nvPr userDrawn="1"/>
        </p:nvPicPr>
        <p:blipFill rotWithShape="1">
          <a:blip r:embed="rId3">
            <a:extLst>
              <a:ext uri="{28A0092B-C50C-407E-A947-70E740481C1C}">
                <a14:useLocalDpi xmlns:a14="http://schemas.microsoft.com/office/drawing/2010/main" val="0"/>
              </a:ext>
            </a:extLst>
          </a:blip>
          <a:srcRect l="8103" b="25185"/>
          <a:stretch/>
        </p:blipFill>
        <p:spPr>
          <a:xfrm>
            <a:off x="0" y="1706055"/>
            <a:ext cx="6390640" cy="5151945"/>
          </a:xfrm>
          <a:prstGeom prst="rect">
            <a:avLst/>
          </a:prstGeom>
        </p:spPr>
      </p:pic>
    </p:spTree>
    <p:extLst>
      <p:ext uri="{BB962C8B-B14F-4D97-AF65-F5344CB8AC3E}">
        <p14:creationId xmlns:p14="http://schemas.microsoft.com/office/powerpoint/2010/main" val="2163976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E40B51-84A9-49DA-B1CE-5688658EB1E9}"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E40B51-84A9-49DA-B1CE-5688658EB1E9}"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6732B-1DBA-472D-A87E-F0D5866BB070}"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E40B51-84A9-49DA-B1CE-5688658EB1E9}" type="datetimeFigureOut">
              <a:rPr lang="en-US" smtClean="0"/>
              <a:t>9/25/14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baseline="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E40B51-84A9-49DA-B1CE-5688658EB1E9}" type="datetimeFigureOut">
              <a:rPr lang="en-US" smtClean="0"/>
              <a:t>9/25/14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76732B-1DBA-472D-A87E-F0D5866BB070}"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E40B51-84A9-49DA-B1CE-5688658EB1E9}" type="datetimeFigureOut">
              <a:rPr lang="en-US" smtClean="0"/>
              <a:t>9/25/14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40B51-84A9-49DA-B1CE-5688658EB1E9}" type="datetimeFigureOut">
              <a:rPr lang="en-US" smtClean="0"/>
              <a:t>9/25/14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E40B51-84A9-49DA-B1CE-5688658EB1E9}" type="datetimeFigureOut">
              <a:rPr lang="en-US" smtClean="0"/>
              <a:t>9/25/14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76732B-1DBA-472D-A87E-F0D5866BB070}"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4E40B51-84A9-49DA-B1CE-5688658EB1E9}" type="datetimeFigureOut">
              <a:rPr lang="en-US" smtClean="0"/>
              <a:t>9/25/14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676732B-1DBA-472D-A87E-F0D5866BB07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12"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luna.ipas.org/Communications/center/Image%20Library/MAL_35226c_Lord13.jpg" TargetMode="External"/><Relationship Id="rId4" Type="http://schemas.openxmlformats.org/officeDocument/2006/relationships/image" Target="../media/image6.jpeg"/><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luna.ipas.org/Communications/center/Image%20Library/ETH_pre_abor_consult13_Lord_03_09.jpg" TargetMode="External"/><Relationship Id="rId4" Type="http://schemas.openxmlformats.org/officeDocument/2006/relationships/image" Target="../media/image7.jpeg"/><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hyperlink" Target="https://luna.ipas.org/Communications/center/Image%20Library/NEP__B5C2303_tp13.jpg" TargetMode="External"/><Relationship Id="rId4" Type="http://schemas.openxmlformats.org/officeDocument/2006/relationships/image" Target="../media/image8.jpeg"/><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luna.ipas.org/Communications/center/Image%20Library/US_woman_hugging_teen_girl_Ipas_08.jpg" TargetMode="External"/><Relationship Id="rId4" Type="http://schemas.openxmlformats.org/officeDocument/2006/relationships/image" Target="../media/image5.jpeg"/><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cap="none" dirty="0" smtClean="0"/>
              <a:t>You</a:t>
            </a:r>
            <a:r>
              <a:rPr lang="en-US" dirty="0" smtClean="0"/>
              <a:t>th</a:t>
            </a:r>
            <a:r>
              <a:rPr lang="en-US" cap="none" dirty="0" smtClean="0"/>
              <a:t> act for safe abortion</a:t>
            </a:r>
            <a:endParaRPr lang="en-US" cap="none" dirty="0"/>
          </a:p>
        </p:txBody>
      </p:sp>
      <p:sp>
        <p:nvSpPr>
          <p:cNvPr id="3" name="Subtitle 2"/>
          <p:cNvSpPr>
            <a:spLocks noGrp="1"/>
          </p:cNvSpPr>
          <p:nvPr>
            <p:ph type="subTitle" idx="1"/>
          </p:nvPr>
        </p:nvSpPr>
        <p:spPr>
          <a:xfrm>
            <a:off x="381000" y="1143000"/>
            <a:ext cx="8229600" cy="533400"/>
          </a:xfrm>
        </p:spPr>
        <p:txBody>
          <a:bodyPr/>
          <a:lstStyle/>
          <a:p>
            <a:r>
              <a:rPr lang="en-US" dirty="0" smtClean="0"/>
              <a:t>A </a:t>
            </a:r>
            <a:r>
              <a:rPr lang="en-US" dirty="0"/>
              <a:t>w</a:t>
            </a:r>
            <a:r>
              <a:rPr lang="en-US" dirty="0" smtClean="0"/>
              <a:t>orkshop for future health professionals</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05600" y="5551844"/>
            <a:ext cx="2362200" cy="1202558"/>
          </a:xfrm>
          <a:prstGeom prst="rect">
            <a:avLst/>
          </a:prstGeom>
        </p:spPr>
      </p:pic>
    </p:spTree>
    <p:extLst>
      <p:ext uri="{BB962C8B-B14F-4D97-AF65-F5344CB8AC3E}">
        <p14:creationId xmlns:p14="http://schemas.microsoft.com/office/powerpoint/2010/main" val="347901755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Social and cultural barriers</a:t>
            </a:r>
            <a:endParaRPr lang="en-US" dirty="0"/>
          </a:p>
        </p:txBody>
      </p:sp>
      <p:sp>
        <p:nvSpPr>
          <p:cNvPr id="2" name="Content Placeholder 1"/>
          <p:cNvSpPr>
            <a:spLocks noGrp="1"/>
          </p:cNvSpPr>
          <p:nvPr>
            <p:ph sz="half" idx="1"/>
          </p:nvPr>
        </p:nvSpPr>
        <p:spPr/>
        <p:txBody>
          <a:bodyPr>
            <a:normAutofit/>
          </a:bodyPr>
          <a:lstStyle/>
          <a:p>
            <a:r>
              <a:rPr lang="en-US" sz="2400" i="1" u="sng" dirty="0" smtClean="0"/>
              <a:t>Gender discrimination</a:t>
            </a:r>
            <a:r>
              <a:rPr lang="en-US" sz="2400" dirty="0" smtClean="0"/>
              <a:t> and violence</a:t>
            </a:r>
          </a:p>
          <a:p>
            <a:r>
              <a:rPr lang="en-US" sz="2400" i="1" u="sng" dirty="0" smtClean="0"/>
              <a:t>Poverty</a:t>
            </a:r>
            <a:r>
              <a:rPr lang="en-US" sz="2400" dirty="0" smtClean="0"/>
              <a:t> and unequal control of financial resources</a:t>
            </a:r>
            <a:endParaRPr lang="en-US" sz="2400" dirty="0"/>
          </a:p>
          <a:p>
            <a:r>
              <a:rPr lang="en-US" sz="2400" i="1" u="sng" dirty="0" smtClean="0"/>
              <a:t>Religious institutions</a:t>
            </a:r>
            <a:r>
              <a:rPr lang="en-US" sz="2400" i="1" dirty="0" smtClean="0"/>
              <a:t> </a:t>
            </a:r>
            <a:r>
              <a:rPr lang="en-US" sz="2400" dirty="0" smtClean="0"/>
              <a:t>that oppose safe abortion</a:t>
            </a:r>
          </a:p>
          <a:p>
            <a:r>
              <a:rPr lang="en-US" sz="2400" i="1" u="sng" dirty="0" smtClean="0"/>
              <a:t>Abortion stigma </a:t>
            </a:r>
          </a:p>
          <a:p>
            <a:r>
              <a:rPr lang="en-US" sz="2400" i="1" u="sng" dirty="0" smtClean="0"/>
              <a:t>Lack of social support</a:t>
            </a:r>
          </a:p>
          <a:p>
            <a:r>
              <a:rPr lang="en-US" sz="2400" i="1" u="sng" dirty="0" smtClean="0"/>
              <a:t>Lack of accurate information</a:t>
            </a:r>
          </a:p>
          <a:p>
            <a:endParaRPr lang="en-US" dirty="0"/>
          </a:p>
        </p:txBody>
      </p:sp>
      <p:pic>
        <p:nvPicPr>
          <p:cNvPr id="6" name="Content Placeholder 5" descr="Lilongwe, Malawi, Crazmatic Secondary School, female with mobile phone">
            <a:hlinkClick r:id="rId3"/>
          </p:cNvPr>
          <p:cNvPicPr>
            <a:picLocks noGrp="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5148262" y="1746250"/>
            <a:ext cx="3038475" cy="4572000"/>
          </a:xfrm>
          <a:prstGeom prst="rect">
            <a:avLst/>
          </a:prstGeom>
          <a:noFill/>
          <a:ln>
            <a:solidFill>
              <a:srgbClr val="000000"/>
            </a:solidFill>
          </a:ln>
        </p:spPr>
      </p:pic>
    </p:spTree>
    <p:extLst>
      <p:ext uri="{BB962C8B-B14F-4D97-AF65-F5344CB8AC3E}">
        <p14:creationId xmlns:p14="http://schemas.microsoft.com/office/powerpoint/2010/main" val="173825270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Abortion stigma</a:t>
            </a:r>
            <a:endParaRPr lang="en-US" dirty="0"/>
          </a:p>
        </p:txBody>
      </p:sp>
      <p:sp>
        <p:nvSpPr>
          <p:cNvPr id="5" name="Content Placeholder 4"/>
          <p:cNvSpPr>
            <a:spLocks noGrp="1"/>
          </p:cNvSpPr>
          <p:nvPr>
            <p:ph idx="1"/>
          </p:nvPr>
        </p:nvSpPr>
        <p:spPr/>
        <p:txBody>
          <a:bodyPr>
            <a:normAutofit lnSpcReduction="10000"/>
          </a:bodyPr>
          <a:lstStyle/>
          <a:p>
            <a:endParaRPr lang="en-US" sz="2200" dirty="0" smtClean="0"/>
          </a:p>
          <a:p>
            <a:endParaRPr lang="en-US" sz="2200" dirty="0"/>
          </a:p>
          <a:p>
            <a:endParaRPr lang="en-US" sz="2200" dirty="0" smtClean="0"/>
          </a:p>
          <a:p>
            <a:endParaRPr lang="en-US" sz="2200" dirty="0"/>
          </a:p>
          <a:p>
            <a:pPr marL="0" indent="0">
              <a:buNone/>
            </a:pPr>
            <a:endParaRPr lang="en-US" sz="2200" dirty="0" smtClean="0"/>
          </a:p>
          <a:p>
            <a:r>
              <a:rPr lang="en-US" dirty="0" smtClean="0"/>
              <a:t>Implies that women who seek or have abortions are inferior </a:t>
            </a:r>
          </a:p>
          <a:p>
            <a:r>
              <a:rPr lang="en-US" dirty="0" smtClean="0"/>
              <a:t>Make women resort to unsafe abortion and/or hide their abortion</a:t>
            </a:r>
          </a:p>
          <a:p>
            <a:r>
              <a:rPr lang="en-US" dirty="0" smtClean="0"/>
              <a:t>Can make providers unwilling to offer safe abortion </a:t>
            </a:r>
          </a:p>
          <a:p>
            <a:r>
              <a:rPr lang="en-US" dirty="0" smtClean="0"/>
              <a:t>Can make providers of safe abortion feel stigmatized while they also feel proud to be saving women’s lives</a:t>
            </a:r>
            <a:endParaRPr lang="en-US" dirty="0"/>
          </a:p>
        </p:txBody>
      </p:sp>
      <p:sp>
        <p:nvSpPr>
          <p:cNvPr id="2" name="TextBox 1"/>
          <p:cNvSpPr txBox="1"/>
          <p:nvPr/>
        </p:nvSpPr>
        <p:spPr>
          <a:xfrm>
            <a:off x="4267200" y="1461701"/>
            <a:ext cx="4114800" cy="1292662"/>
          </a:xfrm>
          <a:prstGeom prst="rect">
            <a:avLst/>
          </a:prstGeom>
          <a:noFill/>
          <a:ln>
            <a:solidFill>
              <a:schemeClr val="accent1"/>
            </a:solidFill>
          </a:ln>
        </p:spPr>
        <p:txBody>
          <a:bodyPr wrap="square" lIns="182880" tIns="182880" rIns="182880" bIns="182880" rtlCol="0" anchor="ctr">
            <a:spAutoFit/>
          </a:bodyPr>
          <a:lstStyle/>
          <a:p>
            <a:r>
              <a:rPr lang="en-US" sz="2000" i="1" dirty="0" smtClean="0"/>
              <a:t>Components of stigma include labeling, stereotyping and separation, and status loss.</a:t>
            </a:r>
            <a:endParaRPr lang="en-US" sz="2000" i="1" dirty="0"/>
          </a:p>
        </p:txBody>
      </p:sp>
      <p:cxnSp>
        <p:nvCxnSpPr>
          <p:cNvPr id="6" name="Straight Arrow Connector 5"/>
          <p:cNvCxnSpPr/>
          <p:nvPr/>
        </p:nvCxnSpPr>
        <p:spPr>
          <a:xfrm>
            <a:off x="2438400" y="1377863"/>
            <a:ext cx="0" cy="2133600"/>
          </a:xfrm>
          <a:prstGeom prst="straightConnector1">
            <a:avLst/>
          </a:prstGeom>
          <a:ln w="28575" cmpd="sng">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105941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Health systems barriers</a:t>
            </a:r>
            <a:endParaRPr lang="en-US" dirty="0"/>
          </a:p>
        </p:txBody>
      </p:sp>
      <p:sp>
        <p:nvSpPr>
          <p:cNvPr id="3" name="Content Placeholder 2"/>
          <p:cNvSpPr>
            <a:spLocks noGrp="1"/>
          </p:cNvSpPr>
          <p:nvPr>
            <p:ph sz="half" idx="2"/>
          </p:nvPr>
        </p:nvSpPr>
        <p:spPr>
          <a:xfrm>
            <a:off x="4648200" y="1981200"/>
            <a:ext cx="4038600" cy="4718304"/>
          </a:xfrm>
        </p:spPr>
        <p:txBody>
          <a:bodyPr>
            <a:normAutofit/>
          </a:bodyPr>
          <a:lstStyle/>
          <a:p>
            <a:r>
              <a:rPr lang="en-US" sz="2400" i="1" u="sng" dirty="0" smtClean="0"/>
              <a:t>Lack of facilities </a:t>
            </a:r>
            <a:r>
              <a:rPr lang="en-US" sz="2400" dirty="0" smtClean="0"/>
              <a:t>offering safe abortion</a:t>
            </a:r>
          </a:p>
          <a:p>
            <a:r>
              <a:rPr lang="en-US" sz="2400" i="1" u="sng" dirty="0" smtClean="0"/>
              <a:t>Lack of trained providers</a:t>
            </a:r>
            <a:r>
              <a:rPr lang="en-US" sz="2400" dirty="0" smtClean="0"/>
              <a:t> who are supportive of safe abortion</a:t>
            </a:r>
          </a:p>
          <a:p>
            <a:r>
              <a:rPr lang="en-US" sz="2400" i="1" u="sng" dirty="0" smtClean="0"/>
              <a:t>Low quality of care</a:t>
            </a:r>
            <a:r>
              <a:rPr lang="en-US" sz="2400" dirty="0" smtClean="0"/>
              <a:t>, including lack of privacy and judgmental provider attitudes</a:t>
            </a:r>
          </a:p>
          <a:p>
            <a:r>
              <a:rPr lang="en-US" sz="2400" i="1" u="sng" dirty="0" smtClean="0"/>
              <a:t>Cost of services</a:t>
            </a:r>
            <a:endParaRPr lang="en-US" sz="2400" i="1" u="sng" dirty="0"/>
          </a:p>
        </p:txBody>
      </p:sp>
      <p:pic>
        <p:nvPicPr>
          <p:cNvPr id="6" name="Content Placeholder 5" descr="Picture">
            <a:hlinkClick r:id="rId3"/>
          </p:cNvPr>
          <p:cNvPicPr>
            <a:picLocks noGrp="1"/>
          </p:cNvPicPr>
          <p:nvPr>
            <p:ph sz="half" idx="1"/>
          </p:nvPr>
        </p:nvPicPr>
        <p:blipFill rotWithShape="1">
          <a:blip r:embed="rId4">
            <a:extLst>
              <a:ext uri="{28A0092B-C50C-407E-A947-70E740481C1C}">
                <a14:useLocalDpi xmlns:a14="http://schemas.microsoft.com/office/drawing/2010/main" val="0"/>
              </a:ext>
            </a:extLst>
          </a:blip>
          <a:srcRect l="19899"/>
          <a:stretch/>
        </p:blipFill>
        <p:spPr bwMode="auto">
          <a:xfrm>
            <a:off x="0" y="2164282"/>
            <a:ext cx="4495800" cy="3735936"/>
          </a:xfrm>
          <a:prstGeom prst="rect">
            <a:avLst/>
          </a:prstGeom>
          <a:noFill/>
          <a:ln>
            <a:solidFill>
              <a:srgbClr val="000000"/>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2077526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Professional obligations</a:t>
            </a:r>
            <a:endParaRPr lang="en-US" dirty="0"/>
          </a:p>
        </p:txBody>
      </p:sp>
      <p:sp>
        <p:nvSpPr>
          <p:cNvPr id="3" name="Content Placeholder 2"/>
          <p:cNvSpPr>
            <a:spLocks noGrp="1"/>
          </p:cNvSpPr>
          <p:nvPr>
            <p:ph idx="1"/>
          </p:nvPr>
        </p:nvSpPr>
        <p:spPr/>
        <p:txBody>
          <a:bodyPr>
            <a:normAutofit/>
          </a:bodyPr>
          <a:lstStyle/>
          <a:p>
            <a:pPr lvl="0"/>
            <a:r>
              <a:rPr lang="en-US" sz="2600" dirty="0"/>
              <a:t>Inform a pregnant woman of all possible health-care </a:t>
            </a:r>
            <a:r>
              <a:rPr lang="en-US" sz="2600" dirty="0" smtClean="0"/>
              <a:t>options </a:t>
            </a:r>
            <a:r>
              <a:rPr lang="en-US" sz="2600" dirty="0"/>
              <a:t>and respect her </a:t>
            </a:r>
            <a:r>
              <a:rPr lang="en-US" sz="2600" dirty="0" smtClean="0"/>
              <a:t>choice </a:t>
            </a:r>
          </a:p>
          <a:p>
            <a:pPr lvl="0"/>
            <a:r>
              <a:rPr lang="en-US" sz="2600" dirty="0" smtClean="0"/>
              <a:t>Clearly </a:t>
            </a:r>
            <a:r>
              <a:rPr lang="en-US" sz="2600" dirty="0"/>
              <a:t>state what services </a:t>
            </a:r>
            <a:r>
              <a:rPr lang="en-US" sz="2600" dirty="0" smtClean="0"/>
              <a:t>the provider refuses </a:t>
            </a:r>
            <a:r>
              <a:rPr lang="en-US" sz="2600" dirty="0"/>
              <a:t>to provide, and refer women to </a:t>
            </a:r>
            <a:r>
              <a:rPr lang="en-US" sz="2600" dirty="0" smtClean="0"/>
              <a:t>another, </a:t>
            </a:r>
            <a:r>
              <a:rPr lang="en-US" sz="2600" dirty="0"/>
              <a:t>nearby provider who offers those </a:t>
            </a:r>
            <a:r>
              <a:rPr lang="en-US" sz="2600" dirty="0" smtClean="0"/>
              <a:t>services</a:t>
            </a:r>
            <a:endParaRPr lang="en-US" sz="2600" dirty="0"/>
          </a:p>
          <a:p>
            <a:pPr lvl="0"/>
            <a:r>
              <a:rPr lang="en-US" sz="2600" dirty="0"/>
              <a:t>When a referral </a:t>
            </a:r>
            <a:r>
              <a:rPr lang="en-US" sz="2600" dirty="0" smtClean="0"/>
              <a:t>might cause delays or put </a:t>
            </a:r>
            <a:r>
              <a:rPr lang="en-US" sz="2600" dirty="0"/>
              <a:t>the woman’s health </a:t>
            </a:r>
            <a:r>
              <a:rPr lang="en-US" sz="2600" dirty="0" smtClean="0"/>
              <a:t>or life at </a:t>
            </a:r>
            <a:r>
              <a:rPr lang="en-US" sz="2600" dirty="0"/>
              <a:t>risk, provide timely abortion services regardless of personal objections </a:t>
            </a:r>
            <a:endParaRPr lang="en-US" sz="2600" dirty="0" smtClean="0"/>
          </a:p>
          <a:p>
            <a:r>
              <a:rPr lang="en-US" sz="2600" dirty="0" smtClean="0"/>
              <a:t>Provide </a:t>
            </a:r>
            <a:r>
              <a:rPr lang="en-US" sz="2600" dirty="0"/>
              <a:t>life-saving postabortion care without </a:t>
            </a:r>
            <a:r>
              <a:rPr lang="en-US" sz="2600" dirty="0" smtClean="0"/>
              <a:t>delay</a:t>
            </a:r>
            <a:endParaRPr lang="en-US" sz="2600" dirty="0"/>
          </a:p>
        </p:txBody>
      </p:sp>
    </p:spTree>
    <p:extLst>
      <p:ext uri="{BB962C8B-B14F-4D97-AF65-F5344CB8AC3E}">
        <p14:creationId xmlns:p14="http://schemas.microsoft.com/office/powerpoint/2010/main" val="7861612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6300" y="1174537"/>
            <a:ext cx="7391400" cy="4508926"/>
          </a:xfrm>
          <a:prstGeom prst="rect">
            <a:avLst/>
          </a:prstGeom>
          <a:ln>
            <a:solidFill>
              <a:schemeClr val="accent1"/>
            </a:solidFill>
          </a:ln>
        </p:spPr>
        <p:txBody>
          <a:bodyPr wrap="square" lIns="182880" tIns="182880" rIns="182880" bIns="182880" anchor="ctr">
            <a:spAutoFit/>
          </a:bodyPr>
          <a:lstStyle/>
          <a:p>
            <a:pPr algn="just">
              <a:lnSpc>
                <a:spcPct val="150000"/>
              </a:lnSpc>
            </a:pPr>
            <a:r>
              <a:rPr lang="en-US" sz="2200" i="1" dirty="0" smtClean="0"/>
              <a:t>“</a:t>
            </a:r>
            <a:r>
              <a:rPr lang="en-US" sz="2200" i="1" dirty="0"/>
              <a:t>We do not have access to contraception. We are stigmatized if we have a child before marriage. We do not have the right to abortion. What a dilemma! How can we not die if we are exposed to risky [unsafe] abortions? How can we not resort to abortion if a child before marriage is a sacrilege? How can we avoid having children when there are no contraceptive services</a:t>
            </a:r>
            <a:r>
              <a:rPr lang="en-US" sz="2200" i="1" dirty="0" smtClean="0"/>
              <a:t>?”  </a:t>
            </a:r>
          </a:p>
          <a:p>
            <a:pPr algn="just"/>
            <a:endParaRPr lang="en-US" sz="2200" i="1" dirty="0" smtClean="0"/>
          </a:p>
          <a:p>
            <a:pPr marL="285750" indent="-285750">
              <a:buFontTx/>
              <a:buChar char="-"/>
            </a:pPr>
            <a:r>
              <a:rPr lang="en-US" sz="1600" dirty="0" smtClean="0"/>
              <a:t>Young </a:t>
            </a:r>
            <a:r>
              <a:rPr lang="en-US" sz="1600" dirty="0"/>
              <a:t>woman, Democratic Republic of the Congo (Greene et al. 2010)  </a:t>
            </a:r>
          </a:p>
        </p:txBody>
      </p:sp>
    </p:spTree>
    <p:extLst>
      <p:ext uri="{BB962C8B-B14F-4D97-AF65-F5344CB8AC3E}">
        <p14:creationId xmlns:p14="http://schemas.microsoft.com/office/powerpoint/2010/main" val="129630896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Addressing the barriers</a:t>
            </a:r>
            <a:endParaRPr lang="en-US" dirty="0"/>
          </a:p>
        </p:txBody>
      </p:sp>
      <p:sp>
        <p:nvSpPr>
          <p:cNvPr id="5" name="Content Placeholder 4"/>
          <p:cNvSpPr>
            <a:spLocks noGrp="1"/>
          </p:cNvSpPr>
          <p:nvPr>
            <p:ph idx="1"/>
          </p:nvPr>
        </p:nvSpPr>
        <p:spPr/>
        <p:txBody>
          <a:bodyPr>
            <a:normAutofit/>
          </a:bodyPr>
          <a:lstStyle/>
          <a:p>
            <a:pPr marL="0" indent="0">
              <a:buNone/>
            </a:pPr>
            <a:r>
              <a:rPr lang="en-US" b="1" i="1" dirty="0" smtClean="0"/>
              <a:t>Where to start?!...</a:t>
            </a:r>
          </a:p>
          <a:p>
            <a:pPr marL="0" indent="0">
              <a:buNone/>
            </a:pPr>
            <a:endParaRPr lang="en-US" i="1" u="sng" dirty="0"/>
          </a:p>
          <a:p>
            <a:r>
              <a:rPr lang="en-US" dirty="0"/>
              <a:t>Gather </a:t>
            </a:r>
            <a:r>
              <a:rPr lang="en-US" i="1" u="sng" dirty="0" smtClean="0"/>
              <a:t>reproductive </a:t>
            </a:r>
            <a:r>
              <a:rPr lang="en-US" i="1" u="sng" dirty="0"/>
              <a:t>health and abortion data</a:t>
            </a:r>
            <a:r>
              <a:rPr lang="en-US" dirty="0"/>
              <a:t> to identify magnitude of problem and service access points</a:t>
            </a:r>
          </a:p>
          <a:p>
            <a:r>
              <a:rPr lang="en-US" dirty="0" smtClean="0"/>
              <a:t>Conduct a </a:t>
            </a:r>
            <a:r>
              <a:rPr lang="en-US" i="1" u="sng" dirty="0" smtClean="0"/>
              <a:t>community assessment</a:t>
            </a:r>
            <a:r>
              <a:rPr lang="en-US" dirty="0" smtClean="0"/>
              <a:t> to identify women’s holistic needs and recommendations for change</a:t>
            </a:r>
          </a:p>
          <a:p>
            <a:r>
              <a:rPr lang="en-US" dirty="0" smtClean="0"/>
              <a:t>Partner with </a:t>
            </a:r>
            <a:r>
              <a:rPr lang="en-US" i="1" u="sng" dirty="0" smtClean="0"/>
              <a:t>local stakeholders</a:t>
            </a:r>
            <a:r>
              <a:rPr lang="en-US" dirty="0" smtClean="0"/>
              <a:t> and support community ownership</a:t>
            </a:r>
          </a:p>
        </p:txBody>
      </p:sp>
    </p:spTree>
    <p:extLst>
      <p:ext uri="{BB962C8B-B14F-4D97-AF65-F5344CB8AC3E}">
        <p14:creationId xmlns:p14="http://schemas.microsoft.com/office/powerpoint/2010/main" val="30491495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What works in safe abortion programming</a:t>
            </a:r>
            <a:endParaRPr lang="en-US" dirty="0"/>
          </a:p>
        </p:txBody>
      </p:sp>
      <p:sp>
        <p:nvSpPr>
          <p:cNvPr id="8" name="Content Placeholder 7"/>
          <p:cNvSpPr>
            <a:spLocks noGrp="1"/>
          </p:cNvSpPr>
          <p:nvPr>
            <p:ph sz="half" idx="1"/>
          </p:nvPr>
        </p:nvSpPr>
        <p:spPr/>
        <p:txBody>
          <a:bodyPr>
            <a:normAutofit/>
          </a:bodyPr>
          <a:lstStyle/>
          <a:p>
            <a:r>
              <a:rPr lang="en-US" sz="2400" dirty="0" smtClean="0"/>
              <a:t>Culturally </a:t>
            </a:r>
            <a:r>
              <a:rPr lang="en-US" sz="2400" dirty="0"/>
              <a:t>relevant and participatory approaches </a:t>
            </a:r>
          </a:p>
          <a:p>
            <a:r>
              <a:rPr lang="en-US" sz="2400" dirty="0" smtClean="0"/>
              <a:t>Gender equality promotion</a:t>
            </a:r>
            <a:endParaRPr lang="en-US" sz="2400" dirty="0"/>
          </a:p>
          <a:p>
            <a:r>
              <a:rPr lang="en-US" sz="2400" dirty="0" smtClean="0"/>
              <a:t>Community </a:t>
            </a:r>
            <a:r>
              <a:rPr lang="en-US" sz="2400" dirty="0"/>
              <a:t>and youth-generated solutions</a:t>
            </a:r>
          </a:p>
          <a:p>
            <a:r>
              <a:rPr lang="en-US" sz="2400" dirty="0" smtClean="0"/>
              <a:t>Programs </a:t>
            </a:r>
            <a:r>
              <a:rPr lang="en-US" sz="2400" dirty="0"/>
              <a:t>at multiple levels (policy, community and health systems) </a:t>
            </a:r>
          </a:p>
          <a:p>
            <a:endParaRPr lang="en-US" dirty="0"/>
          </a:p>
        </p:txBody>
      </p:sp>
      <p:pic>
        <p:nvPicPr>
          <p:cNvPr id="10" name="Content Placeholder 9" descr="Buddha Laxmi Lama - Female Community Health Volunteer&#10;from video Safe abortion in Nepal: A success story http://youtu.be/pHtgX8EElMM">
            <a:hlinkClick r:id="rId3"/>
          </p:cNvPr>
          <p:cNvPicPr>
            <a:picLocks noGrp="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5148262" y="1746250"/>
            <a:ext cx="3038475" cy="4572000"/>
          </a:xfrm>
          <a:prstGeom prst="rect">
            <a:avLst/>
          </a:prstGeom>
          <a:noFill/>
          <a:ln>
            <a:solidFill>
              <a:srgbClr val="000000"/>
            </a:solidFill>
          </a:ln>
        </p:spPr>
      </p:pic>
    </p:spTree>
    <p:extLst>
      <p:ext uri="{BB962C8B-B14F-4D97-AF65-F5344CB8AC3E}">
        <p14:creationId xmlns:p14="http://schemas.microsoft.com/office/powerpoint/2010/main" val="18820778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Strategies for medical students</a:t>
            </a:r>
            <a:endParaRPr lang="en-US"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94975488"/>
              </p:ext>
            </p:extLst>
          </p:nvPr>
        </p:nvGraphicFramePr>
        <p:xfrm>
          <a:off x="609600" y="1524000"/>
          <a:ext cx="8001000" cy="4876800"/>
        </p:xfrm>
        <a:graphic>
          <a:graphicData uri="http://schemas.openxmlformats.org/drawingml/2006/table">
            <a:tbl>
              <a:tblPr firstRow="1" firstCol="1" bandRow="1">
                <a:tableStyleId>{284E427A-3D55-4303-BF80-6455036E1DE7}</a:tableStyleId>
              </a:tblPr>
              <a:tblGrid>
                <a:gridCol w="2419215"/>
                <a:gridCol w="3099618"/>
                <a:gridCol w="2482167"/>
              </a:tblGrid>
              <a:tr h="615215">
                <a:tc>
                  <a:txBody>
                    <a:bodyPr/>
                    <a:lstStyle/>
                    <a:p>
                      <a:pPr marL="0" marR="0" algn="l">
                        <a:lnSpc>
                          <a:spcPct val="115000"/>
                        </a:lnSpc>
                        <a:spcBef>
                          <a:spcPts val="600"/>
                        </a:spcBef>
                        <a:spcAft>
                          <a:spcPts val="1200"/>
                        </a:spcAft>
                      </a:pPr>
                      <a:r>
                        <a:rPr lang="en-US" sz="1600" dirty="0">
                          <a:effectLst/>
                        </a:rPr>
                        <a:t>Legal and </a:t>
                      </a:r>
                      <a:r>
                        <a:rPr lang="en-US" sz="1600" dirty="0" smtClean="0">
                          <a:effectLst/>
                        </a:rPr>
                        <a:t>policy</a:t>
                      </a:r>
                      <a:endParaRPr lang="en-US" sz="1600" dirty="0">
                        <a:effectLst/>
                        <a:latin typeface="Cambria"/>
                        <a:ea typeface="Cambria"/>
                        <a:cs typeface="Times New Roman"/>
                      </a:endParaRPr>
                    </a:p>
                  </a:txBody>
                  <a:tcPr marL="68580" marR="68580" marT="0" marB="0"/>
                </a:tc>
                <a:tc>
                  <a:txBody>
                    <a:bodyPr/>
                    <a:lstStyle/>
                    <a:p>
                      <a:pPr marL="0" marR="0" algn="l">
                        <a:lnSpc>
                          <a:spcPct val="115000"/>
                        </a:lnSpc>
                        <a:spcBef>
                          <a:spcPts val="600"/>
                        </a:spcBef>
                        <a:spcAft>
                          <a:spcPts val="1200"/>
                        </a:spcAft>
                      </a:pPr>
                      <a:r>
                        <a:rPr lang="en-US" sz="1600" dirty="0" smtClean="0">
                          <a:effectLst/>
                        </a:rPr>
                        <a:t>Community</a:t>
                      </a:r>
                      <a:endParaRPr lang="en-US" sz="1600" dirty="0">
                        <a:effectLst/>
                        <a:latin typeface="Cambria"/>
                        <a:ea typeface="Cambria"/>
                        <a:cs typeface="Times New Roman"/>
                      </a:endParaRPr>
                    </a:p>
                  </a:txBody>
                  <a:tcPr marL="68580" marR="68580" marT="0" marB="0"/>
                </a:tc>
                <a:tc>
                  <a:txBody>
                    <a:bodyPr/>
                    <a:lstStyle/>
                    <a:p>
                      <a:pPr marL="0" marR="0" algn="l">
                        <a:lnSpc>
                          <a:spcPct val="115000"/>
                        </a:lnSpc>
                        <a:spcBef>
                          <a:spcPts val="600"/>
                        </a:spcBef>
                        <a:spcAft>
                          <a:spcPts val="1200"/>
                        </a:spcAft>
                      </a:pPr>
                      <a:r>
                        <a:rPr lang="en-US" sz="1600" dirty="0">
                          <a:effectLst/>
                        </a:rPr>
                        <a:t>Health </a:t>
                      </a:r>
                      <a:r>
                        <a:rPr lang="en-US" sz="1600" dirty="0" smtClean="0">
                          <a:effectLst/>
                        </a:rPr>
                        <a:t>systems</a:t>
                      </a:r>
                      <a:endParaRPr lang="en-US" sz="1600" dirty="0">
                        <a:effectLst/>
                        <a:latin typeface="Cambria"/>
                        <a:ea typeface="Cambria"/>
                        <a:cs typeface="Times New Roman"/>
                      </a:endParaRPr>
                    </a:p>
                  </a:txBody>
                  <a:tcPr marL="68580" marR="68580" marT="0" marB="0"/>
                </a:tc>
              </a:tr>
              <a:tr h="4261585">
                <a:tc>
                  <a:txBody>
                    <a:bodyPr/>
                    <a:lstStyle/>
                    <a:p>
                      <a:pPr marL="285750" marR="0" lvl="0" indent="-285750">
                        <a:lnSpc>
                          <a:spcPct val="115000"/>
                        </a:lnSpc>
                        <a:spcBef>
                          <a:spcPts val="0"/>
                        </a:spcBef>
                        <a:spcAft>
                          <a:spcPts val="1200"/>
                        </a:spcAft>
                        <a:buFont typeface="Arial" panose="020B0604020202020204" pitchFamily="34" charset="0"/>
                        <a:buChar char="•"/>
                      </a:pPr>
                      <a:r>
                        <a:rPr lang="en-US" sz="1600" b="0" dirty="0">
                          <a:effectLst/>
                        </a:rPr>
                        <a:t>Seek to influence the legal and policy frameworks by making consensus documents and lobbying policymakers, testifying in legislative hearings and conducting media outreach</a:t>
                      </a:r>
                      <a:endParaRPr lang="en-US" sz="1600" b="0" dirty="0">
                        <a:effectLst/>
                        <a:latin typeface="Cambria"/>
                        <a:ea typeface="Cambria"/>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bg1">
                        <a:lumMod val="95000"/>
                        <a:alpha val="40000"/>
                      </a:schemeClr>
                    </a:solidFill>
                  </a:tcPr>
                </a:tc>
                <a:tc>
                  <a:txBody>
                    <a:bodyPr/>
                    <a:lstStyle/>
                    <a:p>
                      <a:pPr marL="285750" lvl="0" indent="-285750">
                        <a:buFont typeface="Arial" panose="020B0604020202020204" pitchFamily="34" charset="0"/>
                        <a:buChar char="•"/>
                      </a:pPr>
                      <a:r>
                        <a:rPr lang="en-US" sz="1600" kern="1200" dirty="0" smtClean="0">
                          <a:solidFill>
                            <a:schemeClr val="dk1"/>
                          </a:solidFill>
                          <a:effectLst/>
                          <a:latin typeface="+mn-lt"/>
                          <a:ea typeface="+mn-ea"/>
                          <a:cs typeface="+mn-cs"/>
                        </a:rPr>
                        <a:t>Raise community awareness of unsafe abortion and/ or existing abortion law</a:t>
                      </a:r>
                    </a:p>
                    <a:p>
                      <a:pPr marL="0" lvl="0" indent="0">
                        <a:buFont typeface="Arial" panose="020B0604020202020204" pitchFamily="34" charset="0"/>
                        <a:buNone/>
                      </a:pPr>
                      <a:endParaRPr lang="en-US" sz="1600" kern="1200" dirty="0" smtClean="0">
                        <a:solidFill>
                          <a:schemeClr val="dk1"/>
                        </a:solidFill>
                        <a:effectLst/>
                        <a:latin typeface="+mn-lt"/>
                        <a:ea typeface="+mn-ea"/>
                        <a:cs typeface="+mn-cs"/>
                      </a:endParaRPr>
                    </a:p>
                    <a:p>
                      <a:pPr marL="285750" lvl="0" indent="-285750">
                        <a:buFont typeface="Arial" panose="020B0604020202020204" pitchFamily="34" charset="0"/>
                        <a:buChar char="•"/>
                      </a:pPr>
                      <a:r>
                        <a:rPr lang="en-US" sz="1600" kern="1200" dirty="0" smtClean="0">
                          <a:solidFill>
                            <a:schemeClr val="dk1"/>
                          </a:solidFill>
                          <a:effectLst/>
                          <a:latin typeface="+mn-lt"/>
                          <a:ea typeface="+mn-ea"/>
                          <a:cs typeface="+mn-cs"/>
                        </a:rPr>
                        <a:t>Sensitize community and religious leaders, and support champions for safe abortion</a:t>
                      </a:r>
                    </a:p>
                    <a:p>
                      <a:pPr marL="0" lvl="0" indent="0">
                        <a:buFont typeface="Arial" panose="020B0604020202020204" pitchFamily="34" charset="0"/>
                        <a:buNone/>
                      </a:pPr>
                      <a:endParaRPr lang="en-US" sz="1600" kern="1200" dirty="0" smtClean="0">
                        <a:solidFill>
                          <a:schemeClr val="dk1"/>
                        </a:solidFill>
                        <a:effectLst/>
                        <a:latin typeface="+mn-lt"/>
                        <a:ea typeface="+mn-ea"/>
                        <a:cs typeface="+mn-cs"/>
                      </a:endParaRPr>
                    </a:p>
                    <a:p>
                      <a:pPr marL="285750" lvl="0" indent="-285750">
                        <a:buFont typeface="Arial" panose="020B0604020202020204" pitchFamily="34" charset="0"/>
                        <a:buChar char="•"/>
                      </a:pPr>
                      <a:r>
                        <a:rPr lang="en-US" sz="1600" kern="1200" dirty="0" smtClean="0">
                          <a:solidFill>
                            <a:schemeClr val="dk1"/>
                          </a:solidFill>
                          <a:effectLst/>
                          <a:latin typeface="+mn-lt"/>
                          <a:ea typeface="+mn-ea"/>
                          <a:cs typeface="+mn-cs"/>
                        </a:rPr>
                        <a:t>Train peer educators and do peer education on abortion</a:t>
                      </a:r>
                    </a:p>
                    <a:p>
                      <a:pPr marL="0" lvl="0" indent="0">
                        <a:buFont typeface="Arial" panose="020B0604020202020204" pitchFamily="34" charset="0"/>
                        <a:buNone/>
                      </a:pPr>
                      <a:endParaRPr lang="en-US" sz="160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en-US" sz="1600" kern="1200" dirty="0" smtClean="0">
                          <a:solidFill>
                            <a:schemeClr val="dk1"/>
                          </a:solidFill>
                          <a:effectLst/>
                          <a:latin typeface="+mn-lt"/>
                          <a:ea typeface="+mn-ea"/>
                          <a:cs typeface="+mn-cs"/>
                        </a:rPr>
                        <a:t>Run social networks that provide safe abortion accompaniment </a:t>
                      </a:r>
                      <a:endParaRPr lang="en-US" sz="1600" dirty="0">
                        <a:effectLst/>
                        <a:latin typeface="Cambria"/>
                        <a:ea typeface="Cambria"/>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alpha val="40000"/>
                      </a:schemeClr>
                    </a:solidFill>
                  </a:tcPr>
                </a:tc>
                <a:tc>
                  <a:txBody>
                    <a:bodyPr/>
                    <a:lstStyle/>
                    <a:p>
                      <a:pPr marL="285750" marR="0" lvl="0" indent="-285750">
                        <a:lnSpc>
                          <a:spcPct val="115000"/>
                        </a:lnSpc>
                        <a:spcBef>
                          <a:spcPts val="600"/>
                        </a:spcBef>
                        <a:spcAft>
                          <a:spcPts val="1200"/>
                        </a:spcAft>
                        <a:buFont typeface="Arial" panose="020B0604020202020204" pitchFamily="34" charset="0"/>
                        <a:buChar char="•"/>
                      </a:pPr>
                      <a:r>
                        <a:rPr lang="en-US" sz="1600" kern="1200" dirty="0" smtClean="0">
                          <a:solidFill>
                            <a:schemeClr val="dk1"/>
                          </a:solidFill>
                          <a:effectLst/>
                          <a:latin typeface="+mn-lt"/>
                          <a:ea typeface="+mn-ea"/>
                          <a:cs typeface="+mn-cs"/>
                        </a:rPr>
                        <a:t>Advocate for the inclusion of safe abortion in health sciences curricula and ensure clinical training opportunities to build capacity and commitment of future providers</a:t>
                      </a:r>
                      <a:endParaRPr lang="en-US" sz="1600" dirty="0">
                        <a:effectLst/>
                        <a:latin typeface="Cambria"/>
                        <a:ea typeface="Cambria"/>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bg1">
                        <a:lumMod val="95000"/>
                        <a:alpha val="40000"/>
                      </a:schemeClr>
                    </a:solidFill>
                  </a:tcPr>
                </a:tc>
              </a:tr>
            </a:tbl>
          </a:graphicData>
        </a:graphic>
      </p:graphicFrame>
    </p:spTree>
    <p:extLst>
      <p:ext uri="{BB962C8B-B14F-4D97-AF65-F5344CB8AC3E}">
        <p14:creationId xmlns:p14="http://schemas.microsoft.com/office/powerpoint/2010/main" val="346200454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0000"/>
                </a:solidFill>
              </a:rPr>
              <a:t>Module 3 key messages</a:t>
            </a:r>
            <a:endParaRPr lang="en-US" dirty="0">
              <a:solidFill>
                <a:srgbClr val="000000"/>
              </a:solidFill>
            </a:endParaRPr>
          </a:p>
        </p:txBody>
      </p:sp>
      <p:sp>
        <p:nvSpPr>
          <p:cNvPr id="5" name="Content Placeholder 4"/>
          <p:cNvSpPr>
            <a:spLocks noGrp="1"/>
          </p:cNvSpPr>
          <p:nvPr>
            <p:ph idx="1"/>
          </p:nvPr>
        </p:nvSpPr>
        <p:spPr>
          <a:solidFill>
            <a:schemeClr val="bg1"/>
          </a:solidFill>
          <a:ln>
            <a:solidFill>
              <a:schemeClr val="accent1"/>
            </a:solidFill>
          </a:ln>
        </p:spPr>
        <p:txBody>
          <a:bodyPr>
            <a:normAutofit lnSpcReduction="10000"/>
          </a:bodyPr>
          <a:lstStyle/>
          <a:p>
            <a:r>
              <a:rPr lang="en-US" dirty="0"/>
              <a:t>Women </a:t>
            </a:r>
            <a:r>
              <a:rPr lang="en-US" dirty="0" smtClean="0"/>
              <a:t>who seek safe abortion face a myriad of legal and policy, sociocultural, and health systems barriers</a:t>
            </a:r>
          </a:p>
          <a:p>
            <a:r>
              <a:rPr lang="en-US" dirty="0" smtClean="0"/>
              <a:t>These barriers can drive women to resort to unsafe abortion and risk their lives and health</a:t>
            </a:r>
          </a:p>
          <a:p>
            <a:r>
              <a:rPr lang="en-US" dirty="0"/>
              <a:t>A </a:t>
            </a:r>
            <a:r>
              <a:rPr lang="en-US" dirty="0" smtClean="0"/>
              <a:t>community </a:t>
            </a:r>
            <a:r>
              <a:rPr lang="en-US" dirty="0"/>
              <a:t>assessment of women’s </a:t>
            </a:r>
            <a:r>
              <a:rPr lang="en-US" dirty="0" smtClean="0"/>
              <a:t>needs and </a:t>
            </a:r>
            <a:r>
              <a:rPr lang="en-US" dirty="0"/>
              <a:t>recommendations </a:t>
            </a:r>
            <a:r>
              <a:rPr lang="en-US" dirty="0" smtClean="0"/>
              <a:t>informs program </a:t>
            </a:r>
            <a:r>
              <a:rPr lang="en-US" dirty="0"/>
              <a:t>design </a:t>
            </a:r>
            <a:endParaRPr lang="en-US" dirty="0" smtClean="0"/>
          </a:p>
          <a:p>
            <a:r>
              <a:rPr lang="en-US" dirty="0" smtClean="0"/>
              <a:t>Programs </a:t>
            </a:r>
            <a:r>
              <a:rPr lang="en-US" dirty="0"/>
              <a:t>that </a:t>
            </a:r>
            <a:r>
              <a:rPr lang="en-US" dirty="0" smtClean="0"/>
              <a:t>are culturally relevant, participatory, and work at the policy</a:t>
            </a:r>
            <a:r>
              <a:rPr lang="en-US" dirty="0"/>
              <a:t>, community </a:t>
            </a:r>
            <a:r>
              <a:rPr lang="en-US" i="1" dirty="0"/>
              <a:t>and</a:t>
            </a:r>
            <a:r>
              <a:rPr lang="en-US" dirty="0"/>
              <a:t> health </a:t>
            </a:r>
            <a:r>
              <a:rPr lang="en-US" dirty="0" smtClean="0"/>
              <a:t>systems levels have </a:t>
            </a:r>
            <a:r>
              <a:rPr lang="en-US" dirty="0"/>
              <a:t>the most positive </a:t>
            </a:r>
            <a:r>
              <a:rPr lang="en-US" dirty="0" smtClean="0"/>
              <a:t>outcomes</a:t>
            </a:r>
          </a:p>
          <a:p>
            <a:pPr lvl="0"/>
            <a:r>
              <a:rPr lang="en-US" dirty="0"/>
              <a:t>Medical students can </a:t>
            </a:r>
            <a:r>
              <a:rPr lang="en-US" dirty="0" smtClean="0"/>
              <a:t>support more </a:t>
            </a:r>
            <a:r>
              <a:rPr lang="en-US" dirty="0"/>
              <a:t>progressive laws and policies, conduct community education and engagement activities, and advocate for </a:t>
            </a:r>
            <a:r>
              <a:rPr lang="en-US" dirty="0" smtClean="0"/>
              <a:t>safe </a:t>
            </a:r>
            <a:r>
              <a:rPr lang="en-US" dirty="0"/>
              <a:t>abortion in their curricula and clinical </a:t>
            </a:r>
            <a:r>
              <a:rPr lang="en-US" dirty="0" smtClean="0"/>
              <a:t>practice</a:t>
            </a:r>
          </a:p>
          <a:p>
            <a:endParaRPr lang="en-US" dirty="0" smtClean="0"/>
          </a:p>
        </p:txBody>
      </p:sp>
    </p:spTree>
    <p:extLst>
      <p:ext uri="{BB962C8B-B14F-4D97-AF65-F5344CB8AC3E}">
        <p14:creationId xmlns:p14="http://schemas.microsoft.com/office/powerpoint/2010/main" val="172951619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a:xfrm>
            <a:off x="457200" y="2286000"/>
            <a:ext cx="8229600" cy="1828800"/>
          </a:xfrm>
        </p:spPr>
        <p:txBody>
          <a:bodyPr>
            <a:normAutofit/>
          </a:bodyPr>
          <a:lstStyle/>
          <a:p>
            <a:pPr marL="0" indent="0">
              <a:buNone/>
            </a:pPr>
            <a:r>
              <a:rPr lang="en-US" sz="2600" dirty="0" smtClean="0"/>
              <a:t>All citations and resources mentioned in this presentation are listed in the bibliography </a:t>
            </a:r>
            <a:r>
              <a:rPr lang="en-US" sz="2600" smtClean="0"/>
              <a:t>of </a:t>
            </a:r>
            <a:r>
              <a:rPr lang="en-US" sz="2600" i="1" smtClean="0"/>
              <a:t>Youth </a:t>
            </a:r>
            <a:r>
              <a:rPr lang="en-US" sz="2600" i="1" dirty="0" smtClean="0"/>
              <a:t>act for safe abortion, a training guide for health professionals</a:t>
            </a:r>
            <a:endParaRPr lang="en-US" sz="2600" dirty="0"/>
          </a:p>
        </p:txBody>
      </p:sp>
    </p:spTree>
    <p:extLst>
      <p:ext uri="{BB962C8B-B14F-4D97-AF65-F5344CB8AC3E}">
        <p14:creationId xmlns:p14="http://schemas.microsoft.com/office/powerpoint/2010/main" val="286546762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000" dirty="0" smtClean="0"/>
              <a:t>Barriers to safe abortion and strategies to address them</a:t>
            </a:r>
            <a:endParaRPr lang="en-US" sz="5000" dirty="0"/>
          </a:p>
        </p:txBody>
      </p:sp>
      <p:sp>
        <p:nvSpPr>
          <p:cNvPr id="5" name="Subtitle 4"/>
          <p:cNvSpPr>
            <a:spLocks noGrp="1"/>
          </p:cNvSpPr>
          <p:nvPr>
            <p:ph type="subTitle" idx="1"/>
          </p:nvPr>
        </p:nvSpPr>
        <p:spPr/>
        <p:txBody>
          <a:bodyPr/>
          <a:lstStyle/>
          <a:p>
            <a:r>
              <a:rPr lang="en-US" dirty="0" smtClean="0"/>
              <a:t>MODULE 3</a:t>
            </a:r>
            <a:endParaRPr lang="en-US" dirty="0"/>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r="4648" b="6927"/>
          <a:stretch/>
        </p:blipFill>
        <p:spPr>
          <a:xfrm>
            <a:off x="4679054" y="2149992"/>
            <a:ext cx="4464946" cy="4708008"/>
          </a:xfrm>
          <a:prstGeom prst="rect">
            <a:avLst/>
          </a:prstGeom>
        </p:spPr>
      </p:pic>
    </p:spTree>
    <p:extLst>
      <p:ext uri="{BB962C8B-B14F-4D97-AF65-F5344CB8AC3E}">
        <p14:creationId xmlns:p14="http://schemas.microsoft.com/office/powerpoint/2010/main" val="718609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3 learning objectives</a:t>
            </a:r>
            <a:endParaRPr lang="en-US" dirty="0"/>
          </a:p>
        </p:txBody>
      </p:sp>
      <p:sp>
        <p:nvSpPr>
          <p:cNvPr id="3" name="Content Placeholder 2"/>
          <p:cNvSpPr>
            <a:spLocks noGrp="1"/>
          </p:cNvSpPr>
          <p:nvPr>
            <p:ph idx="1"/>
          </p:nvPr>
        </p:nvSpPr>
        <p:spPr/>
        <p:txBody>
          <a:bodyPr/>
          <a:lstStyle/>
          <a:p>
            <a:pPr lvl="0"/>
            <a:r>
              <a:rPr lang="en-US" dirty="0"/>
              <a:t>Describe different barriers that affect women’s and adolescents’ access to safe abortion </a:t>
            </a:r>
            <a:r>
              <a:rPr lang="en-US" dirty="0" smtClean="0"/>
              <a:t>care </a:t>
            </a:r>
            <a:endParaRPr lang="en-US" dirty="0"/>
          </a:p>
          <a:p>
            <a:pPr lvl="0"/>
            <a:r>
              <a:rPr lang="en-US" dirty="0"/>
              <a:t>Identify different strategies to improve access to safe abortion care, and explain which of these strategies medical students are well-suited to </a:t>
            </a:r>
            <a:r>
              <a:rPr lang="en-US" dirty="0" smtClean="0"/>
              <a:t>implement </a:t>
            </a:r>
            <a:endParaRPr lang="en-US" dirty="0"/>
          </a:p>
        </p:txBody>
      </p:sp>
    </p:spTree>
    <p:extLst>
      <p:ext uri="{BB962C8B-B14F-4D97-AF65-F5344CB8AC3E}">
        <p14:creationId xmlns:p14="http://schemas.microsoft.com/office/powerpoint/2010/main" val="192878501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3 activities</a:t>
            </a:r>
            <a:endParaRPr lang="en-US" dirty="0"/>
          </a:p>
        </p:txBody>
      </p:sp>
      <p:sp>
        <p:nvSpPr>
          <p:cNvPr id="3" name="Content Placeholder 2"/>
          <p:cNvSpPr>
            <a:spLocks noGrp="1"/>
          </p:cNvSpPr>
          <p:nvPr>
            <p:ph idx="1"/>
          </p:nvPr>
        </p:nvSpPr>
        <p:spPr/>
        <p:txBody>
          <a:bodyPr>
            <a:normAutofit/>
          </a:bodyPr>
          <a:lstStyle/>
          <a:p>
            <a:r>
              <a:rPr lang="en-US" sz="2300" dirty="0" smtClean="0"/>
              <a:t>3.A: Understanding </a:t>
            </a:r>
            <a:r>
              <a:rPr lang="en-US" sz="2300" dirty="0"/>
              <a:t>national abortion laws and policies </a:t>
            </a:r>
            <a:endParaRPr lang="en-US" sz="2300" dirty="0" smtClean="0"/>
          </a:p>
          <a:p>
            <a:r>
              <a:rPr lang="en-US" sz="2300" dirty="0" smtClean="0"/>
              <a:t>3.B-I: The </a:t>
            </a:r>
            <a:r>
              <a:rPr lang="en-US" sz="2300" dirty="0"/>
              <a:t>quest for safe </a:t>
            </a:r>
            <a:r>
              <a:rPr lang="en-US" sz="2300" dirty="0" smtClean="0"/>
              <a:t>abortion, Barriers</a:t>
            </a:r>
          </a:p>
          <a:p>
            <a:r>
              <a:rPr lang="en-US" sz="2300" dirty="0" smtClean="0"/>
              <a:t>3.B-II: The quest for safe abortion</a:t>
            </a:r>
            <a:r>
              <a:rPr lang="en-US" sz="2300" dirty="0"/>
              <a:t>,</a:t>
            </a:r>
            <a:r>
              <a:rPr lang="en-US" sz="2300" dirty="0" smtClean="0"/>
              <a:t> Strategies </a:t>
            </a:r>
            <a:endParaRPr lang="en-US" sz="2300" dirty="0"/>
          </a:p>
          <a:p>
            <a:r>
              <a:rPr lang="en-US" sz="2300" dirty="0" smtClean="0"/>
              <a:t>VCAT 3: The </a:t>
            </a:r>
            <a:r>
              <a:rPr lang="en-US" sz="2300" dirty="0"/>
              <a:t>last abortion </a:t>
            </a:r>
            <a:endParaRPr lang="en-US" sz="2300" dirty="0" smtClean="0"/>
          </a:p>
          <a:p>
            <a:pPr marL="0" indent="0">
              <a:buNone/>
            </a:pPr>
            <a:endParaRPr lang="en-US" sz="2300" dirty="0"/>
          </a:p>
          <a:p>
            <a:pPr marL="0" indent="0" algn="r">
              <a:buNone/>
            </a:pPr>
            <a:r>
              <a:rPr lang="en-US" sz="2300" i="1" dirty="0" smtClean="0"/>
              <a:t>Total: 3 hours and 45 min</a:t>
            </a:r>
          </a:p>
        </p:txBody>
      </p:sp>
    </p:spTree>
    <p:extLst>
      <p:ext uri="{BB962C8B-B14F-4D97-AF65-F5344CB8AC3E}">
        <p14:creationId xmlns:p14="http://schemas.microsoft.com/office/powerpoint/2010/main" val="298044377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Understanding national abortion laws and policies</a:t>
            </a:r>
            <a:endParaRPr lang="en-US" dirty="0"/>
          </a:p>
        </p:txBody>
      </p:sp>
      <p:sp>
        <p:nvSpPr>
          <p:cNvPr id="5" name="Text Placeholder 4"/>
          <p:cNvSpPr>
            <a:spLocks noGrp="1"/>
          </p:cNvSpPr>
          <p:nvPr>
            <p:ph type="body" idx="1"/>
          </p:nvPr>
        </p:nvSpPr>
        <p:spPr/>
        <p:txBody>
          <a:bodyPr/>
          <a:lstStyle/>
          <a:p>
            <a:r>
              <a:rPr lang="en-US" dirty="0" smtClean="0"/>
              <a:t>Activity 3.A</a:t>
            </a:r>
            <a:endParaRPr lang="en-US" dirty="0"/>
          </a:p>
        </p:txBody>
      </p:sp>
    </p:spTree>
    <p:extLst>
      <p:ext uri="{BB962C8B-B14F-4D97-AF65-F5344CB8AC3E}">
        <p14:creationId xmlns:p14="http://schemas.microsoft.com/office/powerpoint/2010/main" val="340369909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quest for safe abortion, Barriers</a:t>
            </a:r>
            <a:endParaRPr lang="en-US" dirty="0"/>
          </a:p>
        </p:txBody>
      </p:sp>
      <p:sp>
        <p:nvSpPr>
          <p:cNvPr id="5" name="Text Placeholder 4"/>
          <p:cNvSpPr>
            <a:spLocks noGrp="1"/>
          </p:cNvSpPr>
          <p:nvPr>
            <p:ph type="body" idx="1"/>
          </p:nvPr>
        </p:nvSpPr>
        <p:spPr/>
        <p:txBody>
          <a:bodyPr/>
          <a:lstStyle/>
          <a:p>
            <a:r>
              <a:rPr lang="en-US" dirty="0" smtClean="0"/>
              <a:t>Activity 3.B, Part I</a:t>
            </a:r>
            <a:endParaRPr lang="en-US" dirty="0"/>
          </a:p>
        </p:txBody>
      </p:sp>
    </p:spTree>
    <p:extLst>
      <p:ext uri="{BB962C8B-B14F-4D97-AF65-F5344CB8AC3E}">
        <p14:creationId xmlns:p14="http://schemas.microsoft.com/office/powerpoint/2010/main" val="68540482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 for safe abortion, Strategies</a:t>
            </a:r>
            <a:endParaRPr lang="en-US" dirty="0"/>
          </a:p>
        </p:txBody>
      </p:sp>
      <p:sp>
        <p:nvSpPr>
          <p:cNvPr id="3" name="Text Placeholder 2"/>
          <p:cNvSpPr>
            <a:spLocks noGrp="1"/>
          </p:cNvSpPr>
          <p:nvPr>
            <p:ph type="body" idx="1"/>
          </p:nvPr>
        </p:nvSpPr>
        <p:spPr/>
        <p:txBody>
          <a:bodyPr/>
          <a:lstStyle/>
          <a:p>
            <a:r>
              <a:rPr lang="en-US" dirty="0" smtClean="0"/>
              <a:t>Activity 3.B, Part II</a:t>
            </a:r>
            <a:endParaRPr lang="en-US" dirty="0"/>
          </a:p>
        </p:txBody>
      </p:sp>
    </p:spTree>
    <p:extLst>
      <p:ext uri="{BB962C8B-B14F-4D97-AF65-F5344CB8AC3E}">
        <p14:creationId xmlns:p14="http://schemas.microsoft.com/office/powerpoint/2010/main" val="236112840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Barriers to safe abortion</a:t>
            </a:r>
            <a:endParaRPr lang="en-US" dirty="0"/>
          </a:p>
        </p:txBody>
      </p:sp>
      <p:sp>
        <p:nvSpPr>
          <p:cNvPr id="6" name="Content Placeholder 5"/>
          <p:cNvSpPr>
            <a:spLocks noGrp="1"/>
          </p:cNvSpPr>
          <p:nvPr>
            <p:ph sz="half" idx="1"/>
          </p:nvPr>
        </p:nvSpPr>
        <p:spPr>
          <a:xfrm>
            <a:off x="457200" y="1828800"/>
            <a:ext cx="4038600" cy="4419600"/>
          </a:xfrm>
        </p:spPr>
        <p:txBody>
          <a:bodyPr>
            <a:normAutofit/>
          </a:bodyPr>
          <a:lstStyle/>
          <a:p>
            <a:r>
              <a:rPr lang="en-US" sz="2400" dirty="0" smtClean="0"/>
              <a:t>Delay access to safe services</a:t>
            </a:r>
            <a:endParaRPr lang="en-US" sz="2400" dirty="0"/>
          </a:p>
          <a:p>
            <a:r>
              <a:rPr lang="en-US" sz="2400" dirty="0" smtClean="0"/>
              <a:t>Drive women to high-risk, unsafe abortions </a:t>
            </a:r>
          </a:p>
          <a:p>
            <a:r>
              <a:rPr lang="en-US" sz="2400" dirty="0" smtClean="0"/>
              <a:t>Delay care-seeking for complications </a:t>
            </a:r>
          </a:p>
          <a:p>
            <a:r>
              <a:rPr lang="en-US" sz="2400" dirty="0" smtClean="0"/>
              <a:t>Force women to risk their life and health</a:t>
            </a:r>
          </a:p>
          <a:p>
            <a:r>
              <a:rPr lang="en-US" sz="2400" dirty="0" smtClean="0"/>
              <a:t>Force women to become mothers against their will</a:t>
            </a:r>
            <a:endParaRPr lang="en-US" sz="2400" dirty="0"/>
          </a:p>
        </p:txBody>
      </p:sp>
      <p:pic>
        <p:nvPicPr>
          <p:cNvPr id="8" name="Content Placeholder 7" descr="Latina woman hugging teen, for screen or web use.">
            <a:hlinkClick r:id="rId3"/>
          </p:cNvPr>
          <p:cNvPicPr>
            <a:picLocks noGrp="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5213604" y="1837690"/>
            <a:ext cx="2907792" cy="4389120"/>
          </a:xfrm>
          <a:prstGeom prst="rect">
            <a:avLst/>
          </a:prstGeom>
          <a:noFill/>
          <a:ln>
            <a:solidFill>
              <a:schemeClr val="tx1"/>
            </a:solidFill>
          </a:ln>
        </p:spPr>
      </p:pic>
    </p:spTree>
    <p:extLst>
      <p:ext uri="{BB962C8B-B14F-4D97-AF65-F5344CB8AC3E}">
        <p14:creationId xmlns:p14="http://schemas.microsoft.com/office/powerpoint/2010/main" val="41572489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Legal and policy barriers</a:t>
            </a:r>
            <a:endParaRPr lang="en-US" dirty="0"/>
          </a:p>
        </p:txBody>
      </p:sp>
      <p:sp>
        <p:nvSpPr>
          <p:cNvPr id="5" name="Content Placeholder 4"/>
          <p:cNvSpPr>
            <a:spLocks noGrp="1"/>
          </p:cNvSpPr>
          <p:nvPr>
            <p:ph idx="1"/>
          </p:nvPr>
        </p:nvSpPr>
        <p:spPr/>
        <p:txBody>
          <a:bodyPr/>
          <a:lstStyle/>
          <a:p>
            <a:r>
              <a:rPr lang="en-US" i="1" u="sng" dirty="0" smtClean="0"/>
              <a:t>Restrictive abortion laws</a:t>
            </a:r>
            <a:r>
              <a:rPr lang="en-US" i="1" dirty="0" smtClean="0"/>
              <a:t> </a:t>
            </a:r>
            <a:r>
              <a:rPr lang="en-US" dirty="0" smtClean="0"/>
              <a:t>with no or few indications for safe, legal abortion</a:t>
            </a:r>
          </a:p>
          <a:p>
            <a:r>
              <a:rPr lang="en-US" i="1" u="sng" dirty="0"/>
              <a:t>L</a:t>
            </a:r>
            <a:r>
              <a:rPr lang="en-US" i="1" u="sng" dirty="0" smtClean="0"/>
              <a:t>aws that are vague</a:t>
            </a:r>
            <a:r>
              <a:rPr lang="en-US" i="1" dirty="0" smtClean="0"/>
              <a:t> </a:t>
            </a:r>
            <a:r>
              <a:rPr lang="en-US" dirty="0" smtClean="0"/>
              <a:t>and/or in conflict with other laws, creating confusion and doubt about when abortion is legal and under what conditions</a:t>
            </a:r>
          </a:p>
          <a:p>
            <a:r>
              <a:rPr lang="en-US" i="1" u="sng" dirty="0" smtClean="0"/>
              <a:t>Restrictive national policies and guidelines</a:t>
            </a:r>
            <a:r>
              <a:rPr lang="en-US" dirty="0" smtClean="0"/>
              <a:t>:</a:t>
            </a:r>
          </a:p>
          <a:p>
            <a:pPr lvl="1"/>
            <a:r>
              <a:rPr lang="en-US" dirty="0" smtClean="0"/>
              <a:t>Limiting types of providers who can perform abortion</a:t>
            </a:r>
          </a:p>
          <a:p>
            <a:pPr lvl="1"/>
            <a:r>
              <a:rPr lang="en-US" dirty="0" smtClean="0"/>
              <a:t>Requiring signatures by multiple providers </a:t>
            </a:r>
          </a:p>
          <a:p>
            <a:pPr lvl="1"/>
            <a:r>
              <a:rPr lang="en-US" dirty="0" smtClean="0"/>
              <a:t>Mandating third-party involvement </a:t>
            </a:r>
          </a:p>
          <a:p>
            <a:pPr lvl="1"/>
            <a:endParaRPr lang="en-US" dirty="0" smtClean="0"/>
          </a:p>
          <a:p>
            <a:endParaRPr lang="en-US" dirty="0"/>
          </a:p>
        </p:txBody>
      </p:sp>
    </p:spTree>
    <p:extLst>
      <p:ext uri="{BB962C8B-B14F-4D97-AF65-F5344CB8AC3E}">
        <p14:creationId xmlns:p14="http://schemas.microsoft.com/office/powerpoint/2010/main" val="160297945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YTG - Module 4">
      <a:dk1>
        <a:srgbClr val="000000"/>
      </a:dk1>
      <a:lt1>
        <a:sysClr val="window" lastClr="FFFFFF"/>
      </a:lt1>
      <a:dk2>
        <a:srgbClr val="F47B20"/>
      </a:dk2>
      <a:lt2>
        <a:srgbClr val="FFFFFF"/>
      </a:lt2>
      <a:accent1>
        <a:srgbClr val="00728F"/>
      </a:accent1>
      <a:accent2>
        <a:srgbClr val="EC098D"/>
      </a:accent2>
      <a:accent3>
        <a:srgbClr val="000000"/>
      </a:accent3>
      <a:accent4>
        <a:srgbClr val="560C70"/>
      </a:accent4>
      <a:accent5>
        <a:srgbClr val="F47B20"/>
      </a:accent5>
      <a:accent6>
        <a:srgbClr val="F8971D"/>
      </a:accent6>
      <a:hlink>
        <a:srgbClr val="EC098D"/>
      </a:hlink>
      <a:folHlink>
        <a:srgbClr val="7C6D63"/>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2FC0681C7B7948A262CE310D7436C3" ma:contentTypeVersion="5" ma:contentTypeDescription="Create a new document." ma:contentTypeScope="" ma:versionID="60dfedc56255f3137b5a30a23dd654b6">
  <xsd:schema xmlns:xsd="http://www.w3.org/2001/XMLSchema" xmlns:xs="http://www.w3.org/2001/XMLSchema" xmlns:p="http://schemas.microsoft.com/office/2006/metadata/properties" xmlns:ns2="502fb720-cd3e-44c1-89f0-89c498e9104a" xmlns:ns3="5672dcdf-8678-4a1d-8073-e7aa54413e2d" xmlns:ns4="http://schemas.microsoft.com/sharepoint/v3/fields" xmlns:ns5="http://schemas.microsoft.com/sharepoint/v4" targetNamespace="http://schemas.microsoft.com/office/2006/metadata/properties" ma:root="true" ma:fieldsID="2aeac6ae9cf9ea3f7588fa0287f27f62" ns2:_="" ns3:_="" ns4:_="" ns5:_="">
    <xsd:import namespace="502fb720-cd3e-44c1-89f0-89c498e9104a"/>
    <xsd:import namespace="5672dcdf-8678-4a1d-8073-e7aa54413e2d"/>
    <xsd:import namespace="http://schemas.microsoft.com/sharepoint/v3/fields"/>
    <xsd:import namespace="http://schemas.microsoft.com/sharepoint/v4"/>
    <xsd:element name="properties">
      <xsd:complexType>
        <xsd:sequence>
          <xsd:element name="documentManagement">
            <xsd:complexType>
              <xsd:all>
                <xsd:element ref="ns2:Check_x0020_In_x002f_Out" minOccurs="0"/>
                <xsd:element ref="ns3:_dlc_DocId" minOccurs="0"/>
                <xsd:element ref="ns3:_dlc_DocIdUrl" minOccurs="0"/>
                <xsd:element ref="ns3:_dlc_DocIdPersistId" minOccurs="0"/>
                <xsd:element ref="ns4:_Version"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2fb720-cd3e-44c1-89f0-89c498e9104a" elementFormDefault="qualified">
    <xsd:import namespace="http://schemas.microsoft.com/office/2006/documentManagement/types"/>
    <xsd:import namespace="http://schemas.microsoft.com/office/infopath/2007/PartnerControls"/>
    <xsd:element name="Check_x0020_In_x002f_Out" ma:index="8" nillable="true" ma:displayName="Check In/Out" ma:internalName="Check_x0020_In_x002f_Out">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672dcdf-8678-4a1d-8073-e7aa54413e2d"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12" nillable="true" ma:displayName="Version" ma:description="Used in ME Form" ma:internalName="_Vers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3"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5672dcdf-8678-4a1d-8073-e7aa54413e2d">HE3NP6AYHE2N-74-3641</_dlc_DocId>
    <_dlc_DocIdUrl xmlns="5672dcdf-8678-4a1d-8073-e7aa54413e2d">
      <Url>https://luna.ipas.org/Youth/_layouts/DocIdRedir.aspx?ID=HE3NP6AYHE2N-74-3641</Url>
      <Description>HE3NP6AYHE2N-74-3641</Description>
    </_dlc_DocIdUrl>
    <_Version xmlns="http://schemas.microsoft.com/sharepoint/v3/fields" xsi:nil="true"/>
    <IconOverlay xmlns="http://schemas.microsoft.com/sharepoint/v4" xsi:nil="true"/>
    <Check_x0020_In_x002f_Out xmlns="502fb720-cd3e-44c1-89f0-89c498e9104a"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1F09BA-2BC1-478F-807D-DEE6AFEF3A30}"/>
</file>

<file path=customXml/itemProps2.xml><?xml version="1.0" encoding="utf-8"?>
<ds:datastoreItem xmlns:ds="http://schemas.openxmlformats.org/officeDocument/2006/customXml" ds:itemID="{CD2BCBF7-AD41-4A5F-BDEB-237AFB2B0B18}"/>
</file>

<file path=customXml/itemProps3.xml><?xml version="1.0" encoding="utf-8"?>
<ds:datastoreItem xmlns:ds="http://schemas.openxmlformats.org/officeDocument/2006/customXml" ds:itemID="{5C5C559D-483F-4D84-ABEC-77EF41E66E66}"/>
</file>

<file path=customXml/itemProps4.xml><?xml version="1.0" encoding="utf-8"?>
<ds:datastoreItem xmlns:ds="http://schemas.openxmlformats.org/officeDocument/2006/customXml" ds:itemID="{48C4BF51-C675-49AC-8DAC-C14A1305D889}"/>
</file>

<file path=docProps/app.xml><?xml version="1.0" encoding="utf-8"?>
<Properties xmlns="http://schemas.openxmlformats.org/officeDocument/2006/extended-properties" xmlns:vt="http://schemas.openxmlformats.org/officeDocument/2006/docPropsVTypes">
  <Template>Clarity</Template>
  <TotalTime>4070</TotalTime>
  <Words>2220</Words>
  <Application>Microsoft Macintosh PowerPoint</Application>
  <PresentationFormat>On-screen Show (4:3)</PresentationFormat>
  <Paragraphs>142</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Clarity</vt:lpstr>
      <vt:lpstr>Youth act for safe abortion</vt:lpstr>
      <vt:lpstr>Barriers to safe abortion and strategies to address them</vt:lpstr>
      <vt:lpstr>Module 3 learning objectives</vt:lpstr>
      <vt:lpstr>Module 3 activities</vt:lpstr>
      <vt:lpstr>Understanding national abortion laws and policies</vt:lpstr>
      <vt:lpstr>The quest for safe abortion, Barriers</vt:lpstr>
      <vt:lpstr>The quest for safe abortion, Strategies</vt:lpstr>
      <vt:lpstr>Barriers to safe abortion</vt:lpstr>
      <vt:lpstr>Legal and policy barriers</vt:lpstr>
      <vt:lpstr>Social and cultural barriers</vt:lpstr>
      <vt:lpstr>Abortion stigma</vt:lpstr>
      <vt:lpstr>Health systems barriers</vt:lpstr>
      <vt:lpstr>Professional obligations</vt:lpstr>
      <vt:lpstr>PowerPoint Presentation</vt:lpstr>
      <vt:lpstr>Addressing the barriers</vt:lpstr>
      <vt:lpstr>What works in safe abortion programming</vt:lpstr>
      <vt:lpstr>Strategies for medical students</vt:lpstr>
      <vt:lpstr>Module 3 key messages</vt:lpstr>
      <vt:lpstr>References </vt:lpstr>
    </vt:vector>
  </TitlesOfParts>
  <Company>Ipas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Clarity</dc:title>
  <dc:creator>Nicole Crews</dc:creator>
  <cp:lastModifiedBy>Kristin Swanson</cp:lastModifiedBy>
  <cp:revision>533</cp:revision>
  <dcterms:created xsi:type="dcterms:W3CDTF">2012-10-24T16:37:07Z</dcterms:created>
  <dcterms:modified xsi:type="dcterms:W3CDTF">2014-09-25T22:19:03Z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0x010100092FC0681C7B7948A262CE310D7436C3</vt:lpwstr>
  </property>
  <property fmtid="{D5CDD505-2E9C-101B-9397-08002B2CF9AE}" pid="3" name="_dlc_DocIdItemGuid">
    <vt:lpwstr>4413d439-9ea6-4f5d-afa8-c4926bad1e6b</vt:lpwstr>
  </property>
  <property fmtid="{D5CDD505-2E9C-101B-9397-08002B2CF9AE}" pid="4" name="Color Palette">
    <vt:lpwstr>2013 Version</vt:lpwstr>
  </property>
</Properties>
</file>