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5"/>
  </p:sldMasterIdLst>
  <p:notesMasterIdLst>
    <p:notesMasterId r:id="rId36"/>
  </p:notesMasterIdLst>
  <p:sldIdLst>
    <p:sldId id="256" r:id="rId6"/>
    <p:sldId id="281" r:id="rId7"/>
    <p:sldId id="280" r:id="rId8"/>
    <p:sldId id="300" r:id="rId9"/>
    <p:sldId id="299" r:id="rId10"/>
    <p:sldId id="298" r:id="rId11"/>
    <p:sldId id="330" r:id="rId12"/>
    <p:sldId id="383" r:id="rId13"/>
    <p:sldId id="324" r:id="rId14"/>
    <p:sldId id="328" r:id="rId15"/>
    <p:sldId id="332" r:id="rId16"/>
    <p:sldId id="331" r:id="rId17"/>
    <p:sldId id="333" r:id="rId18"/>
    <p:sldId id="323" r:id="rId19"/>
    <p:sldId id="402" r:id="rId20"/>
    <p:sldId id="325" r:id="rId21"/>
    <p:sldId id="321" r:id="rId22"/>
    <p:sldId id="384" r:id="rId23"/>
    <p:sldId id="320" r:id="rId24"/>
    <p:sldId id="403" r:id="rId25"/>
    <p:sldId id="385" r:id="rId26"/>
    <p:sldId id="334" r:id="rId27"/>
    <p:sldId id="404" r:id="rId28"/>
    <p:sldId id="319" r:id="rId29"/>
    <p:sldId id="318" r:id="rId30"/>
    <p:sldId id="386" r:id="rId31"/>
    <p:sldId id="336" r:id="rId32"/>
    <p:sldId id="335" r:id="rId33"/>
    <p:sldId id="327" r:id="rId34"/>
    <p:sldId id="26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30" autoAdjust="0"/>
  </p:normalViewPr>
  <p:slideViewPr>
    <p:cSldViewPr>
      <p:cViewPr varScale="1">
        <p:scale>
          <a:sx n="129" d="100"/>
          <a:sy n="129" d="100"/>
        </p:scale>
        <p:origin x="-27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notesMaster" Target="notesMasters/notesMaster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A665B8-B7D6-4F86-9533-51D34C93347D}" type="doc">
      <dgm:prSet loTypeId="urn:microsoft.com/office/officeart/2005/8/layout/cycle6" loCatId="cycle" qsTypeId="urn:microsoft.com/office/officeart/2005/8/quickstyle/simple3" qsCatId="simple" csTypeId="urn:microsoft.com/office/officeart/2005/8/colors/accent1_2" csCatId="accent1" phldr="1"/>
      <dgm:spPr/>
      <dgm:t>
        <a:bodyPr/>
        <a:lstStyle/>
        <a:p>
          <a:endParaRPr lang="en-US"/>
        </a:p>
      </dgm:t>
    </dgm:pt>
    <dgm:pt modelId="{E5FC767C-6FD0-4ABC-914A-4B171EB8444D}">
      <dgm:prSet phldrT="[Text]" custT="1"/>
      <dgm:spPr/>
      <dgm:t>
        <a:bodyPr/>
        <a:lstStyle/>
        <a:p>
          <a:r>
            <a:rPr lang="en-US" sz="1600" dirty="0" smtClean="0"/>
            <a:t>Universality</a:t>
          </a:r>
          <a:endParaRPr lang="en-US" sz="1600" dirty="0"/>
        </a:p>
      </dgm:t>
    </dgm:pt>
    <dgm:pt modelId="{0DE93272-E9A7-4750-819D-6FF72215AFFE}" type="parTrans" cxnId="{CD194E79-04D3-426A-BD90-4AC6F25F8A6B}">
      <dgm:prSet/>
      <dgm:spPr/>
      <dgm:t>
        <a:bodyPr/>
        <a:lstStyle/>
        <a:p>
          <a:endParaRPr lang="en-US"/>
        </a:p>
      </dgm:t>
    </dgm:pt>
    <dgm:pt modelId="{0E3842FF-0544-46F1-878B-522B88CE11EB}" type="sibTrans" cxnId="{CD194E79-04D3-426A-BD90-4AC6F25F8A6B}">
      <dgm:prSet/>
      <dgm:spPr/>
      <dgm:t>
        <a:bodyPr/>
        <a:lstStyle/>
        <a:p>
          <a:endParaRPr lang="en-US"/>
        </a:p>
      </dgm:t>
    </dgm:pt>
    <dgm:pt modelId="{3A21379F-9078-40B4-A407-D264186FF8A1}">
      <dgm:prSet phldrT="[Text]" custT="1"/>
      <dgm:spPr/>
      <dgm:t>
        <a:bodyPr/>
        <a:lstStyle/>
        <a:p>
          <a:r>
            <a:rPr lang="en-US" sz="1600" dirty="0" smtClean="0"/>
            <a:t>Inalienability</a:t>
          </a:r>
          <a:endParaRPr lang="en-US" sz="1600" dirty="0"/>
        </a:p>
      </dgm:t>
    </dgm:pt>
    <dgm:pt modelId="{B352F809-34E2-4DF4-BF74-B20E086C1F25}" type="parTrans" cxnId="{3C282D46-680E-43DA-9DD7-A09E869477A2}">
      <dgm:prSet/>
      <dgm:spPr/>
      <dgm:t>
        <a:bodyPr/>
        <a:lstStyle/>
        <a:p>
          <a:endParaRPr lang="en-US"/>
        </a:p>
      </dgm:t>
    </dgm:pt>
    <dgm:pt modelId="{7EDF3503-945B-4E04-B0D7-B2517A45F96D}" type="sibTrans" cxnId="{3C282D46-680E-43DA-9DD7-A09E869477A2}">
      <dgm:prSet/>
      <dgm:spPr/>
      <dgm:t>
        <a:bodyPr/>
        <a:lstStyle/>
        <a:p>
          <a:endParaRPr lang="en-US"/>
        </a:p>
      </dgm:t>
    </dgm:pt>
    <dgm:pt modelId="{380B4CF6-9B14-485D-8CED-B8663A489D85}">
      <dgm:prSet phldrT="[Text]" custT="1"/>
      <dgm:spPr/>
      <dgm:t>
        <a:bodyPr/>
        <a:lstStyle/>
        <a:p>
          <a:r>
            <a:rPr lang="en-US" sz="1600" dirty="0" smtClean="0"/>
            <a:t>Non-discrimination</a:t>
          </a:r>
          <a:endParaRPr lang="en-US" sz="1600" dirty="0"/>
        </a:p>
      </dgm:t>
    </dgm:pt>
    <dgm:pt modelId="{099520D4-EA11-4479-9B16-6DDCCE7DA823}" type="parTrans" cxnId="{2B5C1C4C-7F7F-4195-B5E8-2F881EE24734}">
      <dgm:prSet/>
      <dgm:spPr/>
      <dgm:t>
        <a:bodyPr/>
        <a:lstStyle/>
        <a:p>
          <a:endParaRPr lang="en-US"/>
        </a:p>
      </dgm:t>
    </dgm:pt>
    <dgm:pt modelId="{9324E4FF-5E3F-4D82-81D6-50CACF878AE4}" type="sibTrans" cxnId="{2B5C1C4C-7F7F-4195-B5E8-2F881EE24734}">
      <dgm:prSet/>
      <dgm:spPr/>
      <dgm:t>
        <a:bodyPr/>
        <a:lstStyle/>
        <a:p>
          <a:endParaRPr lang="en-US"/>
        </a:p>
      </dgm:t>
    </dgm:pt>
    <dgm:pt modelId="{46017830-AAEA-4023-9521-DC559D7B7751}">
      <dgm:prSet phldrT="[Text]" custT="1"/>
      <dgm:spPr/>
      <dgm:t>
        <a:bodyPr/>
        <a:lstStyle/>
        <a:p>
          <a:r>
            <a:rPr lang="en-US" sz="1600" dirty="0" smtClean="0"/>
            <a:t>Indivisibility</a:t>
          </a:r>
          <a:endParaRPr lang="en-US" sz="1600" dirty="0"/>
        </a:p>
      </dgm:t>
    </dgm:pt>
    <dgm:pt modelId="{EDE445C0-38AE-4DD8-8CE5-5A7CB2200244}" type="parTrans" cxnId="{880A0748-0A0B-490C-84A9-57F115F4372D}">
      <dgm:prSet/>
      <dgm:spPr/>
      <dgm:t>
        <a:bodyPr/>
        <a:lstStyle/>
        <a:p>
          <a:endParaRPr lang="en-US"/>
        </a:p>
      </dgm:t>
    </dgm:pt>
    <dgm:pt modelId="{F4D8E09A-EF50-40EC-A851-EBF92EBFF6AF}" type="sibTrans" cxnId="{880A0748-0A0B-490C-84A9-57F115F4372D}">
      <dgm:prSet/>
      <dgm:spPr/>
      <dgm:t>
        <a:bodyPr/>
        <a:lstStyle/>
        <a:p>
          <a:endParaRPr lang="en-US"/>
        </a:p>
      </dgm:t>
    </dgm:pt>
    <dgm:pt modelId="{0397987D-F639-4B24-BA04-C10067FF3CC2}">
      <dgm:prSet phldrT="[Text]" custT="1"/>
      <dgm:spPr/>
      <dgm:t>
        <a:bodyPr/>
        <a:lstStyle/>
        <a:p>
          <a:r>
            <a:rPr lang="en-US" sz="1600" dirty="0" smtClean="0"/>
            <a:t>Interdependency</a:t>
          </a:r>
          <a:endParaRPr lang="en-US" sz="1600" dirty="0"/>
        </a:p>
      </dgm:t>
    </dgm:pt>
    <dgm:pt modelId="{AEC89EBD-4754-4467-BE2C-C8EBE8721E29}" type="parTrans" cxnId="{9AD05326-8607-41BA-B8FE-7E01D1DCF797}">
      <dgm:prSet/>
      <dgm:spPr/>
      <dgm:t>
        <a:bodyPr/>
        <a:lstStyle/>
        <a:p>
          <a:endParaRPr lang="en-US"/>
        </a:p>
      </dgm:t>
    </dgm:pt>
    <dgm:pt modelId="{91562B1B-E996-4A3E-A30D-A3B4A15CBB0D}" type="sibTrans" cxnId="{9AD05326-8607-41BA-B8FE-7E01D1DCF797}">
      <dgm:prSet/>
      <dgm:spPr/>
      <dgm:t>
        <a:bodyPr/>
        <a:lstStyle/>
        <a:p>
          <a:endParaRPr lang="en-US"/>
        </a:p>
      </dgm:t>
    </dgm:pt>
    <dgm:pt modelId="{76A9349D-60AF-4E5B-B0F8-DE0B6D00DEDD}" type="pres">
      <dgm:prSet presAssocID="{2CA665B8-B7D6-4F86-9533-51D34C93347D}" presName="cycle" presStyleCnt="0">
        <dgm:presLayoutVars>
          <dgm:dir/>
          <dgm:resizeHandles val="exact"/>
        </dgm:presLayoutVars>
      </dgm:prSet>
      <dgm:spPr/>
      <dgm:t>
        <a:bodyPr/>
        <a:lstStyle/>
        <a:p>
          <a:endParaRPr lang="en-US"/>
        </a:p>
      </dgm:t>
    </dgm:pt>
    <dgm:pt modelId="{0FC8D289-C9D5-48C8-842B-AF47108768A6}" type="pres">
      <dgm:prSet presAssocID="{E5FC767C-6FD0-4ABC-914A-4B171EB8444D}" presName="node" presStyleLbl="node1" presStyleIdx="0" presStyleCnt="5">
        <dgm:presLayoutVars>
          <dgm:bulletEnabled val="1"/>
        </dgm:presLayoutVars>
      </dgm:prSet>
      <dgm:spPr/>
      <dgm:t>
        <a:bodyPr/>
        <a:lstStyle/>
        <a:p>
          <a:endParaRPr lang="en-US"/>
        </a:p>
      </dgm:t>
    </dgm:pt>
    <dgm:pt modelId="{4D25DE4F-68AF-4601-A2AA-F5A6B8B8F06C}" type="pres">
      <dgm:prSet presAssocID="{E5FC767C-6FD0-4ABC-914A-4B171EB8444D}" presName="spNode" presStyleCnt="0"/>
      <dgm:spPr/>
    </dgm:pt>
    <dgm:pt modelId="{E50E0C97-E6EB-4F63-9F95-DB75B498F328}" type="pres">
      <dgm:prSet presAssocID="{0E3842FF-0544-46F1-878B-522B88CE11EB}" presName="sibTrans" presStyleLbl="sibTrans1D1" presStyleIdx="0" presStyleCnt="5"/>
      <dgm:spPr/>
      <dgm:t>
        <a:bodyPr/>
        <a:lstStyle/>
        <a:p>
          <a:endParaRPr lang="en-US"/>
        </a:p>
      </dgm:t>
    </dgm:pt>
    <dgm:pt modelId="{F3356BCA-BE02-4BCB-874F-CC77F73ADC70}" type="pres">
      <dgm:prSet presAssocID="{3A21379F-9078-40B4-A407-D264186FF8A1}" presName="node" presStyleLbl="node1" presStyleIdx="1" presStyleCnt="5">
        <dgm:presLayoutVars>
          <dgm:bulletEnabled val="1"/>
        </dgm:presLayoutVars>
      </dgm:prSet>
      <dgm:spPr/>
      <dgm:t>
        <a:bodyPr/>
        <a:lstStyle/>
        <a:p>
          <a:endParaRPr lang="en-US"/>
        </a:p>
      </dgm:t>
    </dgm:pt>
    <dgm:pt modelId="{CC1A85CB-026E-4114-BBFE-1266134C465D}" type="pres">
      <dgm:prSet presAssocID="{3A21379F-9078-40B4-A407-D264186FF8A1}" presName="spNode" presStyleCnt="0"/>
      <dgm:spPr/>
    </dgm:pt>
    <dgm:pt modelId="{510207AE-3232-4315-83E5-434ED515D5A1}" type="pres">
      <dgm:prSet presAssocID="{7EDF3503-945B-4E04-B0D7-B2517A45F96D}" presName="sibTrans" presStyleLbl="sibTrans1D1" presStyleIdx="1" presStyleCnt="5"/>
      <dgm:spPr/>
      <dgm:t>
        <a:bodyPr/>
        <a:lstStyle/>
        <a:p>
          <a:endParaRPr lang="en-US"/>
        </a:p>
      </dgm:t>
    </dgm:pt>
    <dgm:pt modelId="{B64A7B56-D001-4F80-9811-8FC4A69C8439}" type="pres">
      <dgm:prSet presAssocID="{380B4CF6-9B14-485D-8CED-B8663A489D85}" presName="node" presStyleLbl="node1" presStyleIdx="2" presStyleCnt="5">
        <dgm:presLayoutVars>
          <dgm:bulletEnabled val="1"/>
        </dgm:presLayoutVars>
      </dgm:prSet>
      <dgm:spPr/>
      <dgm:t>
        <a:bodyPr/>
        <a:lstStyle/>
        <a:p>
          <a:endParaRPr lang="en-US"/>
        </a:p>
      </dgm:t>
    </dgm:pt>
    <dgm:pt modelId="{3C164103-85F6-453D-B288-2321A07FE20B}" type="pres">
      <dgm:prSet presAssocID="{380B4CF6-9B14-485D-8CED-B8663A489D85}" presName="spNode" presStyleCnt="0"/>
      <dgm:spPr/>
    </dgm:pt>
    <dgm:pt modelId="{3699BDC9-A893-4BA2-ACB3-872E949D814E}" type="pres">
      <dgm:prSet presAssocID="{9324E4FF-5E3F-4D82-81D6-50CACF878AE4}" presName="sibTrans" presStyleLbl="sibTrans1D1" presStyleIdx="2" presStyleCnt="5"/>
      <dgm:spPr/>
      <dgm:t>
        <a:bodyPr/>
        <a:lstStyle/>
        <a:p>
          <a:endParaRPr lang="en-US"/>
        </a:p>
      </dgm:t>
    </dgm:pt>
    <dgm:pt modelId="{B0952CFB-6EDD-48DA-9045-23686D998A96}" type="pres">
      <dgm:prSet presAssocID="{46017830-AAEA-4023-9521-DC559D7B7751}" presName="node" presStyleLbl="node1" presStyleIdx="3" presStyleCnt="5">
        <dgm:presLayoutVars>
          <dgm:bulletEnabled val="1"/>
        </dgm:presLayoutVars>
      </dgm:prSet>
      <dgm:spPr/>
      <dgm:t>
        <a:bodyPr/>
        <a:lstStyle/>
        <a:p>
          <a:endParaRPr lang="en-US"/>
        </a:p>
      </dgm:t>
    </dgm:pt>
    <dgm:pt modelId="{F9C59E63-2CBE-4978-BEAE-48EDED6DE294}" type="pres">
      <dgm:prSet presAssocID="{46017830-AAEA-4023-9521-DC559D7B7751}" presName="spNode" presStyleCnt="0"/>
      <dgm:spPr/>
    </dgm:pt>
    <dgm:pt modelId="{F696E00C-0675-4223-9789-D4905EFDEB57}" type="pres">
      <dgm:prSet presAssocID="{F4D8E09A-EF50-40EC-A851-EBF92EBFF6AF}" presName="sibTrans" presStyleLbl="sibTrans1D1" presStyleIdx="3" presStyleCnt="5"/>
      <dgm:spPr/>
      <dgm:t>
        <a:bodyPr/>
        <a:lstStyle/>
        <a:p>
          <a:endParaRPr lang="en-US"/>
        </a:p>
      </dgm:t>
    </dgm:pt>
    <dgm:pt modelId="{5DCE29D9-7038-494D-B3C2-4B843E2020AE}" type="pres">
      <dgm:prSet presAssocID="{0397987D-F639-4B24-BA04-C10067FF3CC2}" presName="node" presStyleLbl="node1" presStyleIdx="4" presStyleCnt="5" custScaleX="124230">
        <dgm:presLayoutVars>
          <dgm:bulletEnabled val="1"/>
        </dgm:presLayoutVars>
      </dgm:prSet>
      <dgm:spPr/>
      <dgm:t>
        <a:bodyPr/>
        <a:lstStyle/>
        <a:p>
          <a:endParaRPr lang="en-US"/>
        </a:p>
      </dgm:t>
    </dgm:pt>
    <dgm:pt modelId="{179B54FE-C7DC-4E85-8EDA-A01CBB96C9CA}" type="pres">
      <dgm:prSet presAssocID="{0397987D-F639-4B24-BA04-C10067FF3CC2}" presName="spNode" presStyleCnt="0"/>
      <dgm:spPr/>
    </dgm:pt>
    <dgm:pt modelId="{3648FF8B-C932-40BC-886E-15FEFC9402FB}" type="pres">
      <dgm:prSet presAssocID="{91562B1B-E996-4A3E-A30D-A3B4A15CBB0D}" presName="sibTrans" presStyleLbl="sibTrans1D1" presStyleIdx="4" presStyleCnt="5"/>
      <dgm:spPr/>
      <dgm:t>
        <a:bodyPr/>
        <a:lstStyle/>
        <a:p>
          <a:endParaRPr lang="en-US"/>
        </a:p>
      </dgm:t>
    </dgm:pt>
  </dgm:ptLst>
  <dgm:cxnLst>
    <dgm:cxn modelId="{440385EF-F79F-4233-8BCF-F7954CF778ED}" type="presOf" srcId="{9324E4FF-5E3F-4D82-81D6-50CACF878AE4}" destId="{3699BDC9-A893-4BA2-ACB3-872E949D814E}" srcOrd="0" destOrd="0" presId="urn:microsoft.com/office/officeart/2005/8/layout/cycle6"/>
    <dgm:cxn modelId="{2B5C1C4C-7F7F-4195-B5E8-2F881EE24734}" srcId="{2CA665B8-B7D6-4F86-9533-51D34C93347D}" destId="{380B4CF6-9B14-485D-8CED-B8663A489D85}" srcOrd="2" destOrd="0" parTransId="{099520D4-EA11-4479-9B16-6DDCCE7DA823}" sibTransId="{9324E4FF-5E3F-4D82-81D6-50CACF878AE4}"/>
    <dgm:cxn modelId="{2D6C548E-50B3-455F-AA06-525C10EA640D}" type="presOf" srcId="{380B4CF6-9B14-485D-8CED-B8663A489D85}" destId="{B64A7B56-D001-4F80-9811-8FC4A69C8439}" srcOrd="0" destOrd="0" presId="urn:microsoft.com/office/officeart/2005/8/layout/cycle6"/>
    <dgm:cxn modelId="{3C282D46-680E-43DA-9DD7-A09E869477A2}" srcId="{2CA665B8-B7D6-4F86-9533-51D34C93347D}" destId="{3A21379F-9078-40B4-A407-D264186FF8A1}" srcOrd="1" destOrd="0" parTransId="{B352F809-34E2-4DF4-BF74-B20E086C1F25}" sibTransId="{7EDF3503-945B-4E04-B0D7-B2517A45F96D}"/>
    <dgm:cxn modelId="{D7F76C39-EE3C-4CF5-B463-C5485BC581FF}" type="presOf" srcId="{E5FC767C-6FD0-4ABC-914A-4B171EB8444D}" destId="{0FC8D289-C9D5-48C8-842B-AF47108768A6}" srcOrd="0" destOrd="0" presId="urn:microsoft.com/office/officeart/2005/8/layout/cycle6"/>
    <dgm:cxn modelId="{A94DAA98-2465-4FF4-A127-44080723FA4E}" type="presOf" srcId="{0397987D-F639-4B24-BA04-C10067FF3CC2}" destId="{5DCE29D9-7038-494D-B3C2-4B843E2020AE}" srcOrd="0" destOrd="0" presId="urn:microsoft.com/office/officeart/2005/8/layout/cycle6"/>
    <dgm:cxn modelId="{E1CCCAC8-D849-4F9B-BE1A-556ABFAB4C0F}" type="presOf" srcId="{0E3842FF-0544-46F1-878B-522B88CE11EB}" destId="{E50E0C97-E6EB-4F63-9F95-DB75B498F328}" srcOrd="0" destOrd="0" presId="urn:microsoft.com/office/officeart/2005/8/layout/cycle6"/>
    <dgm:cxn modelId="{CD194E79-04D3-426A-BD90-4AC6F25F8A6B}" srcId="{2CA665B8-B7D6-4F86-9533-51D34C93347D}" destId="{E5FC767C-6FD0-4ABC-914A-4B171EB8444D}" srcOrd="0" destOrd="0" parTransId="{0DE93272-E9A7-4750-819D-6FF72215AFFE}" sibTransId="{0E3842FF-0544-46F1-878B-522B88CE11EB}"/>
    <dgm:cxn modelId="{2FA61B82-D3C2-4BD2-918F-BB325A5EA862}" type="presOf" srcId="{46017830-AAEA-4023-9521-DC559D7B7751}" destId="{B0952CFB-6EDD-48DA-9045-23686D998A96}" srcOrd="0" destOrd="0" presId="urn:microsoft.com/office/officeart/2005/8/layout/cycle6"/>
    <dgm:cxn modelId="{19853055-96DA-4C8A-922D-E22CB215C5D7}" type="presOf" srcId="{7EDF3503-945B-4E04-B0D7-B2517A45F96D}" destId="{510207AE-3232-4315-83E5-434ED515D5A1}" srcOrd="0" destOrd="0" presId="urn:microsoft.com/office/officeart/2005/8/layout/cycle6"/>
    <dgm:cxn modelId="{E16A9A1C-3C7D-4267-BE95-4A75209DDE56}" type="presOf" srcId="{2CA665B8-B7D6-4F86-9533-51D34C93347D}" destId="{76A9349D-60AF-4E5B-B0F8-DE0B6D00DEDD}" srcOrd="0" destOrd="0" presId="urn:microsoft.com/office/officeart/2005/8/layout/cycle6"/>
    <dgm:cxn modelId="{8904A468-7E8E-4726-B887-81CE1E95822E}" type="presOf" srcId="{F4D8E09A-EF50-40EC-A851-EBF92EBFF6AF}" destId="{F696E00C-0675-4223-9789-D4905EFDEB57}" srcOrd="0" destOrd="0" presId="urn:microsoft.com/office/officeart/2005/8/layout/cycle6"/>
    <dgm:cxn modelId="{9AD05326-8607-41BA-B8FE-7E01D1DCF797}" srcId="{2CA665B8-B7D6-4F86-9533-51D34C93347D}" destId="{0397987D-F639-4B24-BA04-C10067FF3CC2}" srcOrd="4" destOrd="0" parTransId="{AEC89EBD-4754-4467-BE2C-C8EBE8721E29}" sibTransId="{91562B1B-E996-4A3E-A30D-A3B4A15CBB0D}"/>
    <dgm:cxn modelId="{DDCC3FFB-C79D-48DC-AED3-9CCD5443D747}" type="presOf" srcId="{3A21379F-9078-40B4-A407-D264186FF8A1}" destId="{F3356BCA-BE02-4BCB-874F-CC77F73ADC70}" srcOrd="0" destOrd="0" presId="urn:microsoft.com/office/officeart/2005/8/layout/cycle6"/>
    <dgm:cxn modelId="{72E2C4B7-E896-4FBD-80F2-2E016E58B3B3}" type="presOf" srcId="{91562B1B-E996-4A3E-A30D-A3B4A15CBB0D}" destId="{3648FF8B-C932-40BC-886E-15FEFC9402FB}" srcOrd="0" destOrd="0" presId="urn:microsoft.com/office/officeart/2005/8/layout/cycle6"/>
    <dgm:cxn modelId="{880A0748-0A0B-490C-84A9-57F115F4372D}" srcId="{2CA665B8-B7D6-4F86-9533-51D34C93347D}" destId="{46017830-AAEA-4023-9521-DC559D7B7751}" srcOrd="3" destOrd="0" parTransId="{EDE445C0-38AE-4DD8-8CE5-5A7CB2200244}" sibTransId="{F4D8E09A-EF50-40EC-A851-EBF92EBFF6AF}"/>
    <dgm:cxn modelId="{C9AA63B2-6BF1-4ECB-B74E-663A2755063E}" type="presParOf" srcId="{76A9349D-60AF-4E5B-B0F8-DE0B6D00DEDD}" destId="{0FC8D289-C9D5-48C8-842B-AF47108768A6}" srcOrd="0" destOrd="0" presId="urn:microsoft.com/office/officeart/2005/8/layout/cycle6"/>
    <dgm:cxn modelId="{A00C9B45-C1D5-4465-9704-56AA8836A63A}" type="presParOf" srcId="{76A9349D-60AF-4E5B-B0F8-DE0B6D00DEDD}" destId="{4D25DE4F-68AF-4601-A2AA-F5A6B8B8F06C}" srcOrd="1" destOrd="0" presId="urn:microsoft.com/office/officeart/2005/8/layout/cycle6"/>
    <dgm:cxn modelId="{218648E6-EF2D-4090-9A6D-5A00E9C9D15C}" type="presParOf" srcId="{76A9349D-60AF-4E5B-B0F8-DE0B6D00DEDD}" destId="{E50E0C97-E6EB-4F63-9F95-DB75B498F328}" srcOrd="2" destOrd="0" presId="urn:microsoft.com/office/officeart/2005/8/layout/cycle6"/>
    <dgm:cxn modelId="{B5BBBA26-34F3-47A2-B3FA-DC362382E614}" type="presParOf" srcId="{76A9349D-60AF-4E5B-B0F8-DE0B6D00DEDD}" destId="{F3356BCA-BE02-4BCB-874F-CC77F73ADC70}" srcOrd="3" destOrd="0" presId="urn:microsoft.com/office/officeart/2005/8/layout/cycle6"/>
    <dgm:cxn modelId="{3CDA7624-478C-4121-B7DE-4074179BD312}" type="presParOf" srcId="{76A9349D-60AF-4E5B-B0F8-DE0B6D00DEDD}" destId="{CC1A85CB-026E-4114-BBFE-1266134C465D}" srcOrd="4" destOrd="0" presId="urn:microsoft.com/office/officeart/2005/8/layout/cycle6"/>
    <dgm:cxn modelId="{C7FA652A-F3D1-4B7C-9435-8CA2CA99DE50}" type="presParOf" srcId="{76A9349D-60AF-4E5B-B0F8-DE0B6D00DEDD}" destId="{510207AE-3232-4315-83E5-434ED515D5A1}" srcOrd="5" destOrd="0" presId="urn:microsoft.com/office/officeart/2005/8/layout/cycle6"/>
    <dgm:cxn modelId="{53B38782-F587-4E56-9648-557EDC9671E3}" type="presParOf" srcId="{76A9349D-60AF-4E5B-B0F8-DE0B6D00DEDD}" destId="{B64A7B56-D001-4F80-9811-8FC4A69C8439}" srcOrd="6" destOrd="0" presId="urn:microsoft.com/office/officeart/2005/8/layout/cycle6"/>
    <dgm:cxn modelId="{903AE835-2DD3-4060-B749-1DC77642F48F}" type="presParOf" srcId="{76A9349D-60AF-4E5B-B0F8-DE0B6D00DEDD}" destId="{3C164103-85F6-453D-B288-2321A07FE20B}" srcOrd="7" destOrd="0" presId="urn:microsoft.com/office/officeart/2005/8/layout/cycle6"/>
    <dgm:cxn modelId="{B295F7F3-06BE-4BDF-B192-390588A24058}" type="presParOf" srcId="{76A9349D-60AF-4E5B-B0F8-DE0B6D00DEDD}" destId="{3699BDC9-A893-4BA2-ACB3-872E949D814E}" srcOrd="8" destOrd="0" presId="urn:microsoft.com/office/officeart/2005/8/layout/cycle6"/>
    <dgm:cxn modelId="{E1A9FF35-E68D-47EE-A888-BD6269058DF9}" type="presParOf" srcId="{76A9349D-60AF-4E5B-B0F8-DE0B6D00DEDD}" destId="{B0952CFB-6EDD-48DA-9045-23686D998A96}" srcOrd="9" destOrd="0" presId="urn:microsoft.com/office/officeart/2005/8/layout/cycle6"/>
    <dgm:cxn modelId="{06059E8B-5489-45AB-A757-D1A1A94DC73B}" type="presParOf" srcId="{76A9349D-60AF-4E5B-B0F8-DE0B6D00DEDD}" destId="{F9C59E63-2CBE-4978-BEAE-48EDED6DE294}" srcOrd="10" destOrd="0" presId="urn:microsoft.com/office/officeart/2005/8/layout/cycle6"/>
    <dgm:cxn modelId="{AFC9CC0D-F407-41B8-B21D-F7FABC91B32C}" type="presParOf" srcId="{76A9349D-60AF-4E5B-B0F8-DE0B6D00DEDD}" destId="{F696E00C-0675-4223-9789-D4905EFDEB57}" srcOrd="11" destOrd="0" presId="urn:microsoft.com/office/officeart/2005/8/layout/cycle6"/>
    <dgm:cxn modelId="{E6F12883-ACFD-4A55-81D2-BA23E96F792B}" type="presParOf" srcId="{76A9349D-60AF-4E5B-B0F8-DE0B6D00DEDD}" destId="{5DCE29D9-7038-494D-B3C2-4B843E2020AE}" srcOrd="12" destOrd="0" presId="urn:microsoft.com/office/officeart/2005/8/layout/cycle6"/>
    <dgm:cxn modelId="{9D3C29BB-17A4-4B97-B70D-D8A552F51340}" type="presParOf" srcId="{76A9349D-60AF-4E5B-B0F8-DE0B6D00DEDD}" destId="{179B54FE-C7DC-4E85-8EDA-A01CBB96C9CA}" srcOrd="13" destOrd="0" presId="urn:microsoft.com/office/officeart/2005/8/layout/cycle6"/>
    <dgm:cxn modelId="{0496A298-6960-47AA-BC0D-A888D3E16B99}" type="presParOf" srcId="{76A9349D-60AF-4E5B-B0F8-DE0B6D00DEDD}" destId="{3648FF8B-C932-40BC-886E-15FEFC9402FB}"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8D289-C9D5-48C8-842B-AF47108768A6}">
      <dsp:nvSpPr>
        <dsp:cNvPr id="0" name=""/>
        <dsp:cNvSpPr/>
      </dsp:nvSpPr>
      <dsp:spPr>
        <a:xfrm>
          <a:off x="3411141" y="3214"/>
          <a:ext cx="1601316" cy="1040855"/>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Universality</a:t>
          </a:r>
          <a:endParaRPr lang="en-US" sz="1600" kern="1200" dirty="0"/>
        </a:p>
      </dsp:txBody>
      <dsp:txXfrm>
        <a:off x="3461951" y="54024"/>
        <a:ext cx="1499696" cy="939235"/>
      </dsp:txXfrm>
    </dsp:sp>
    <dsp:sp modelId="{E50E0C97-E6EB-4F63-9F95-DB75B498F328}">
      <dsp:nvSpPr>
        <dsp:cNvPr id="0" name=""/>
        <dsp:cNvSpPr/>
      </dsp:nvSpPr>
      <dsp:spPr>
        <a:xfrm>
          <a:off x="2132907" y="523642"/>
          <a:ext cx="4157785" cy="4157785"/>
        </a:xfrm>
        <a:custGeom>
          <a:avLst/>
          <a:gdLst/>
          <a:ahLst/>
          <a:cxnLst/>
          <a:rect l="0" t="0" r="0" b="0"/>
          <a:pathLst>
            <a:path>
              <a:moveTo>
                <a:pt x="2890543" y="164991"/>
              </a:moveTo>
              <a:arcTo wR="2078892" hR="2078892" stAng="17578855" swAng="19607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356BCA-BE02-4BCB-874F-CC77F73ADC70}">
      <dsp:nvSpPr>
        <dsp:cNvPr id="0" name=""/>
        <dsp:cNvSpPr/>
      </dsp:nvSpPr>
      <dsp:spPr>
        <a:xfrm>
          <a:off x="5388286" y="1439693"/>
          <a:ext cx="1601316" cy="1040855"/>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Inalienability</a:t>
          </a:r>
          <a:endParaRPr lang="en-US" sz="1600" kern="1200" dirty="0"/>
        </a:p>
      </dsp:txBody>
      <dsp:txXfrm>
        <a:off x="5439096" y="1490503"/>
        <a:ext cx="1499696" cy="939235"/>
      </dsp:txXfrm>
    </dsp:sp>
    <dsp:sp modelId="{510207AE-3232-4315-83E5-434ED515D5A1}">
      <dsp:nvSpPr>
        <dsp:cNvPr id="0" name=""/>
        <dsp:cNvSpPr/>
      </dsp:nvSpPr>
      <dsp:spPr>
        <a:xfrm>
          <a:off x="2132907" y="523642"/>
          <a:ext cx="4157785" cy="4157785"/>
        </a:xfrm>
        <a:custGeom>
          <a:avLst/>
          <a:gdLst/>
          <a:ahLst/>
          <a:cxnLst/>
          <a:rect l="0" t="0" r="0" b="0"/>
          <a:pathLst>
            <a:path>
              <a:moveTo>
                <a:pt x="4154941" y="1970192"/>
              </a:moveTo>
              <a:arcTo wR="2078892" hR="2078892" stAng="21420167" swAng="21956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4A7B56-D001-4F80-9811-8FC4A69C8439}">
      <dsp:nvSpPr>
        <dsp:cNvPr id="0" name=""/>
        <dsp:cNvSpPr/>
      </dsp:nvSpPr>
      <dsp:spPr>
        <a:xfrm>
          <a:off x="4633084" y="3763966"/>
          <a:ext cx="1601316" cy="1040855"/>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Non-discrimination</a:t>
          </a:r>
          <a:endParaRPr lang="en-US" sz="1600" kern="1200" dirty="0"/>
        </a:p>
      </dsp:txBody>
      <dsp:txXfrm>
        <a:off x="4683894" y="3814776"/>
        <a:ext cx="1499696" cy="939235"/>
      </dsp:txXfrm>
    </dsp:sp>
    <dsp:sp modelId="{3699BDC9-A893-4BA2-ACB3-872E949D814E}">
      <dsp:nvSpPr>
        <dsp:cNvPr id="0" name=""/>
        <dsp:cNvSpPr/>
      </dsp:nvSpPr>
      <dsp:spPr>
        <a:xfrm>
          <a:off x="2132907" y="523642"/>
          <a:ext cx="4157785" cy="4157785"/>
        </a:xfrm>
        <a:custGeom>
          <a:avLst/>
          <a:gdLst/>
          <a:ahLst/>
          <a:cxnLst/>
          <a:rect l="0" t="0" r="0" b="0"/>
          <a:pathLst>
            <a:path>
              <a:moveTo>
                <a:pt x="2491922" y="4116342"/>
              </a:moveTo>
              <a:arcTo wR="2078892" hR="2078892" stAng="4712421" swAng="137515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952CFB-6EDD-48DA-9045-23686D998A96}">
      <dsp:nvSpPr>
        <dsp:cNvPr id="0" name=""/>
        <dsp:cNvSpPr/>
      </dsp:nvSpPr>
      <dsp:spPr>
        <a:xfrm>
          <a:off x="2189199" y="3763966"/>
          <a:ext cx="1601316" cy="1040855"/>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Indivisibility</a:t>
          </a:r>
          <a:endParaRPr lang="en-US" sz="1600" kern="1200" dirty="0"/>
        </a:p>
      </dsp:txBody>
      <dsp:txXfrm>
        <a:off x="2240009" y="3814776"/>
        <a:ext cx="1499696" cy="939235"/>
      </dsp:txXfrm>
    </dsp:sp>
    <dsp:sp modelId="{F696E00C-0675-4223-9789-D4905EFDEB57}">
      <dsp:nvSpPr>
        <dsp:cNvPr id="0" name=""/>
        <dsp:cNvSpPr/>
      </dsp:nvSpPr>
      <dsp:spPr>
        <a:xfrm>
          <a:off x="2132907" y="523642"/>
          <a:ext cx="4157785" cy="4157785"/>
        </a:xfrm>
        <a:custGeom>
          <a:avLst/>
          <a:gdLst/>
          <a:ahLst/>
          <a:cxnLst/>
          <a:rect l="0" t="0" r="0" b="0"/>
          <a:pathLst>
            <a:path>
              <a:moveTo>
                <a:pt x="347292" y="3229265"/>
              </a:moveTo>
              <a:arcTo wR="2078892" hR="2078892" stAng="8784137" swAng="21956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CE29D9-7038-494D-B3C2-4B843E2020AE}">
      <dsp:nvSpPr>
        <dsp:cNvPr id="0" name=""/>
        <dsp:cNvSpPr/>
      </dsp:nvSpPr>
      <dsp:spPr>
        <a:xfrm>
          <a:off x="1239997" y="1439693"/>
          <a:ext cx="1989315" cy="1040855"/>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Interdependency</a:t>
          </a:r>
          <a:endParaRPr lang="en-US" sz="1600" kern="1200" dirty="0"/>
        </a:p>
      </dsp:txBody>
      <dsp:txXfrm>
        <a:off x="1290807" y="1490503"/>
        <a:ext cx="1887695" cy="939235"/>
      </dsp:txXfrm>
    </dsp:sp>
    <dsp:sp modelId="{3648FF8B-C932-40BC-886E-15FEFC9402FB}">
      <dsp:nvSpPr>
        <dsp:cNvPr id="0" name=""/>
        <dsp:cNvSpPr/>
      </dsp:nvSpPr>
      <dsp:spPr>
        <a:xfrm>
          <a:off x="2132907" y="523642"/>
          <a:ext cx="4157785" cy="4157785"/>
        </a:xfrm>
        <a:custGeom>
          <a:avLst/>
          <a:gdLst/>
          <a:ahLst/>
          <a:cxnLst/>
          <a:rect l="0" t="0" r="0" b="0"/>
          <a:pathLst>
            <a:path>
              <a:moveTo>
                <a:pt x="362340" y="906185"/>
              </a:moveTo>
              <a:arcTo wR="2078892" hR="2078892" stAng="12860397" swAng="19607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693A1-CB97-42DD-B09D-2B20DA74BE77}" type="datetimeFigureOut">
              <a:rPr lang="en-US" smtClean="0"/>
              <a:t>9/25/14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5C766-A2F8-4620-BD42-CB0D254F808D}" type="slidenum">
              <a:rPr lang="en-US" smtClean="0"/>
              <a:t>‹#›</a:t>
            </a:fld>
            <a:endParaRPr lang="en-US"/>
          </a:p>
        </p:txBody>
      </p:sp>
    </p:spTree>
    <p:extLst>
      <p:ext uri="{BB962C8B-B14F-4D97-AF65-F5344CB8AC3E}">
        <p14:creationId xmlns:p14="http://schemas.microsoft.com/office/powerpoint/2010/main" val="6881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Information for the facilitator</a:t>
            </a:r>
            <a:r>
              <a:rPr lang="en-US" baseline="0" dirty="0" smtClean="0"/>
              <a:t>: This presentation accompanies </a:t>
            </a:r>
            <a:r>
              <a:rPr lang="en-US" i="1" baseline="0" dirty="0" smtClean="0"/>
              <a:t>Youth act for safe abortion, a training guide for future </a:t>
            </a:r>
            <a:r>
              <a:rPr lang="en-US" i="1" baseline="0" smtClean="0"/>
              <a:t>health professionals </a:t>
            </a:r>
            <a:r>
              <a:rPr lang="en-US" i="0" baseline="0" smtClean="0"/>
              <a:t>(</a:t>
            </a:r>
            <a:r>
              <a:rPr lang="en-US" sz="1200" kern="1200" smtClean="0">
                <a:solidFill>
                  <a:schemeClr val="tx1"/>
                </a:solidFill>
                <a:effectLst/>
                <a:latin typeface="+mn-lt"/>
                <a:ea typeface="+mn-ea"/>
                <a:cs typeface="+mn-cs"/>
              </a:rPr>
              <a:t>Borjesson et al., 2014)</a:t>
            </a:r>
            <a:r>
              <a:rPr lang="en-US" i="0" baseline="0" smtClean="0"/>
              <a:t>. </a:t>
            </a:r>
            <a:r>
              <a:rPr lang="en-US" i="0" baseline="0" dirty="0" smtClean="0"/>
              <a:t>It covers </a:t>
            </a:r>
            <a:r>
              <a:rPr lang="en-US" i="0" u="none" baseline="0" dirty="0" smtClean="0"/>
              <a:t>Module 2 of the guide </a:t>
            </a:r>
            <a:r>
              <a:rPr lang="en-US" i="0" baseline="0" dirty="0" smtClean="0"/>
              <a:t>and is designed to help experienced facilitators lead workshops effectively. </a:t>
            </a:r>
            <a:r>
              <a:rPr lang="en-US" b="1" i="0" u="none" baseline="0" dirty="0" smtClean="0"/>
              <a:t>The order of the slides in this presentation reflect the order of the activities in Module 2 in the guide. </a:t>
            </a:r>
            <a:r>
              <a:rPr lang="en-US" b="0" i="0" u="none" baseline="0" dirty="0" smtClean="0"/>
              <a:t>Orange slides mark the start of new activities and that is a good time for you to refer to the guide for detailed activity instructions. The activity instructions tell you when it is time to present new slides. </a:t>
            </a:r>
            <a:r>
              <a:rPr lang="en-US" b="1" i="0" u="none" baseline="0" dirty="0" smtClean="0"/>
              <a:t>The order of the slides may need to be modified if you change the agenda.</a:t>
            </a:r>
            <a:r>
              <a:rPr lang="en-US" b="0" i="0" u="none" baseline="0" dirty="0" smtClean="0"/>
              <a:t> </a:t>
            </a:r>
            <a:r>
              <a:rPr lang="en-US" i="0" u="none" baseline="0" dirty="0" smtClean="0"/>
              <a:t>All citations listed in the presentation are available in the bibliography of the </a:t>
            </a:r>
            <a:r>
              <a:rPr lang="en-US" i="0" baseline="0" dirty="0" smtClean="0"/>
              <a:t>guide. </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1</a:t>
            </a:fld>
            <a:endParaRPr lang="en-US"/>
          </a:p>
        </p:txBody>
      </p:sp>
    </p:spTree>
    <p:extLst>
      <p:ext uri="{BB962C8B-B14F-4D97-AF65-F5344CB8AC3E}">
        <p14:creationId xmlns:p14="http://schemas.microsoft.com/office/powerpoint/2010/main" val="27307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a:t>
            </a:r>
            <a:r>
              <a:rPr lang="en-US" baseline="0" dirty="0" smtClean="0"/>
              <a:t>Ask participants to share examples of which human rights and sexual and reproductive rights may be violated if women and adolescents do not have access to safe abortion. You may wish to refer to Table 2.1 ‘Human Rights and abortion’ in the guide to add examples.</a:t>
            </a:r>
            <a:endParaRPr lang="en-US" dirty="0" smtClean="0"/>
          </a:p>
          <a:p>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10</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Use the quotes on this and the next slide</a:t>
            </a:r>
            <a:r>
              <a:rPr lang="en-US" baseline="0" dirty="0" smtClean="0"/>
              <a:t> to share</a:t>
            </a:r>
            <a:r>
              <a:rPr lang="en-US" dirty="0" smtClean="0"/>
              <a:t> examples of how international and regional</a:t>
            </a:r>
            <a:r>
              <a:rPr lang="en-US" baseline="0" dirty="0" smtClean="0"/>
              <a:t> Human Rights’ agreements address abortion, including its safety and legality. </a:t>
            </a:r>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11</a:t>
            </a:fld>
            <a:endParaRPr lang="en-US"/>
          </a:p>
        </p:txBody>
      </p:sp>
    </p:spTree>
    <p:extLst>
      <p:ext uri="{BB962C8B-B14F-4D97-AF65-F5344CB8AC3E}">
        <p14:creationId xmlns:p14="http://schemas.microsoft.com/office/powerpoint/2010/main" val="1610853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12</a:t>
            </a:fld>
            <a:endParaRPr lang="en-US"/>
          </a:p>
        </p:txBody>
      </p:sp>
    </p:spTree>
    <p:extLst>
      <p:ext uri="{BB962C8B-B14F-4D97-AF65-F5344CB8AC3E}">
        <p14:creationId xmlns:p14="http://schemas.microsoft.com/office/powerpoint/2010/main" val="3046533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Discuss</a:t>
            </a:r>
            <a:r>
              <a:rPr lang="en-US" baseline="0" dirty="0" smtClean="0"/>
              <a:t> important rights that adolescents are entitled to. You may wish to say: “</a:t>
            </a:r>
            <a:r>
              <a:rPr lang="en-US" sz="1200" i="1" kern="1200" dirty="0" smtClean="0">
                <a:solidFill>
                  <a:schemeClr val="tx1"/>
                </a:solidFill>
                <a:effectLst/>
                <a:latin typeface="+mn-lt"/>
                <a:ea typeface="+mn-ea"/>
                <a:cs typeface="+mn-cs"/>
              </a:rPr>
              <a:t>Adolescents have the same Human Rights as adults. They are also entitled to unique protections, which are outlined in the Convention on the Rights of the Child (CRC). The</a:t>
            </a:r>
            <a:r>
              <a:rPr lang="en-US" sz="1200" i="1" kern="1200" baseline="0" dirty="0" smtClean="0">
                <a:solidFill>
                  <a:schemeClr val="tx1"/>
                </a:solidFill>
                <a:effectLst/>
                <a:latin typeface="+mn-lt"/>
                <a:ea typeface="+mn-ea"/>
                <a:cs typeface="+mn-cs"/>
              </a:rPr>
              <a:t> CRC</a:t>
            </a:r>
            <a:r>
              <a:rPr lang="en-US" sz="1200" i="1" kern="1200" dirty="0" smtClean="0">
                <a:solidFill>
                  <a:schemeClr val="tx1"/>
                </a:solidFill>
                <a:effectLst/>
                <a:latin typeface="+mn-lt"/>
                <a:ea typeface="+mn-ea"/>
                <a:cs typeface="+mn-cs"/>
              </a:rPr>
              <a:t> was passed in 1989 and has been ratified by</a:t>
            </a:r>
            <a:r>
              <a:rPr lang="en-US" sz="1200" i="1" kern="1200" baseline="0" dirty="0" smtClean="0">
                <a:solidFill>
                  <a:schemeClr val="tx1"/>
                </a:solidFill>
                <a:effectLst/>
                <a:latin typeface="+mn-lt"/>
                <a:ea typeface="+mn-ea"/>
                <a:cs typeface="+mn-cs"/>
              </a:rPr>
              <a:t> all countries in the world except two (Somalia and the United States)</a:t>
            </a:r>
            <a:r>
              <a:rPr lang="en-US" sz="1200" kern="1200" baseline="0" dirty="0" smtClean="0">
                <a:solidFill>
                  <a:schemeClr val="tx1"/>
                </a:solidFill>
                <a:effectLst/>
                <a:latin typeface="+mn-lt"/>
                <a:ea typeface="+mn-ea"/>
                <a:cs typeface="+mn-cs"/>
              </a:rPr>
              <a:t>.” Briefly explain how the protections listed on the slide can be applied to abortion: </a:t>
            </a:r>
          </a:p>
          <a:p>
            <a:endParaRPr lang="en-US" sz="1200" kern="1200" baseline="0" dirty="0" smtClean="0">
              <a:solidFill>
                <a:schemeClr val="tx1"/>
              </a:solidFill>
              <a:effectLst/>
              <a:latin typeface="+mn-lt"/>
              <a:ea typeface="+mn-ea"/>
              <a:cs typeface="+mn-cs"/>
            </a:endParaRPr>
          </a:p>
          <a:p>
            <a:pPr lvl="0"/>
            <a:r>
              <a:rPr lang="en-US" sz="1200" i="1" u="sng" kern="1200" dirty="0" smtClean="0">
                <a:solidFill>
                  <a:schemeClr val="tx1"/>
                </a:solidFill>
                <a:effectLst/>
                <a:latin typeface="+mn-lt"/>
                <a:ea typeface="+mn-ea"/>
                <a:cs typeface="+mn-cs"/>
              </a:rPr>
              <a:t>The child’s best interests:</a:t>
            </a:r>
            <a:r>
              <a:rPr lang="en-US" sz="1200" kern="1200" dirty="0" smtClean="0">
                <a:solidFill>
                  <a:schemeClr val="tx1"/>
                </a:solidFill>
                <a:effectLst/>
                <a:latin typeface="+mn-lt"/>
                <a:ea typeface="+mn-ea"/>
                <a:cs typeface="+mn-cs"/>
              </a:rPr>
              <a:t> must be the primary concern in all actions concerning the child (Article 3). Ensuring access to safe, legal abortion for an adolescent who wishes to terminate a pregnancy can protect her life and health, and thus be in her best interest. </a:t>
            </a:r>
          </a:p>
          <a:p>
            <a:pPr lvl="0"/>
            <a:r>
              <a:rPr lang="en-US" sz="1200" i="1" u="sng" kern="1200" dirty="0" smtClean="0">
                <a:solidFill>
                  <a:schemeClr val="tx1"/>
                </a:solidFill>
                <a:effectLst/>
                <a:latin typeface="+mn-lt"/>
                <a:ea typeface="+mn-ea"/>
                <a:cs typeface="+mn-cs"/>
              </a:rPr>
              <a:t>The principle of evolving capacities:</a:t>
            </a:r>
            <a:r>
              <a:rPr lang="en-US" sz="1200" kern="1200" dirty="0" smtClean="0">
                <a:solidFill>
                  <a:schemeClr val="tx1"/>
                </a:solidFill>
                <a:effectLst/>
                <a:latin typeface="+mn-lt"/>
                <a:ea typeface="+mn-ea"/>
                <a:cs typeface="+mn-cs"/>
              </a:rPr>
              <a:t> recognizes that parents and caregivers should provide direction in a manner consistent with the child’s capacities (Article 5). As a child’s capacities evolve, her rights and responsibilities gradually supersede those of her parents and caregivers. No adult should attempt to direct an adolescent’s abortion decision-making if the adolescent has the capacity to make the decision. National laws or practices that restrict adolescents’ right to consent to safe abortion services in accordance with their capacities can drive adolescents to seek life-threatening, unsafe abortions instead.</a:t>
            </a:r>
          </a:p>
          <a:p>
            <a:pPr lvl="0"/>
            <a:r>
              <a:rPr lang="en-US" sz="1200" i="1" u="sng" kern="1200" dirty="0" smtClean="0">
                <a:solidFill>
                  <a:schemeClr val="tx1"/>
                </a:solidFill>
                <a:effectLst/>
                <a:latin typeface="+mn-lt"/>
                <a:ea typeface="+mn-ea"/>
                <a:cs typeface="+mn-cs"/>
              </a:rPr>
              <a:t>Confidentiality:</a:t>
            </a:r>
            <a:r>
              <a:rPr lang="en-US" sz="1200" kern="1200" dirty="0" smtClean="0">
                <a:solidFill>
                  <a:schemeClr val="tx1"/>
                </a:solidFill>
                <a:effectLst/>
                <a:latin typeface="+mn-lt"/>
                <a:ea typeface="+mn-ea"/>
                <a:cs typeface="+mn-cs"/>
              </a:rPr>
              <a:t> All sexual and reproductive health-care services, including counseling, should be made available to adolescents on a basis that respects their privacy and confidentiality.</a:t>
            </a:r>
          </a:p>
        </p:txBody>
      </p:sp>
      <p:sp>
        <p:nvSpPr>
          <p:cNvPr id="4" name="Slide Number Placeholder 3"/>
          <p:cNvSpPr>
            <a:spLocks noGrp="1"/>
          </p:cNvSpPr>
          <p:nvPr>
            <p:ph type="sldNum" sz="quarter" idx="10"/>
          </p:nvPr>
        </p:nvSpPr>
        <p:spPr/>
        <p:txBody>
          <a:bodyPr/>
          <a:lstStyle/>
          <a:p>
            <a:fld id="{76A5C766-A2F8-4620-BD42-CB0D254F808D}" type="slidenum">
              <a:rPr lang="en-US" smtClean="0"/>
              <a:t>13</a:t>
            </a:fld>
            <a:endParaRPr lang="en-US"/>
          </a:p>
        </p:txBody>
      </p:sp>
    </p:spTree>
    <p:extLst>
      <p:ext uri="{BB962C8B-B14F-4D97-AF65-F5344CB8AC3E}">
        <p14:creationId xmlns:p14="http://schemas.microsoft.com/office/powerpoint/2010/main" val="445429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a:t>
            </a:r>
            <a:r>
              <a:rPr lang="en-US" sz="1200" dirty="0" smtClean="0"/>
              <a:t>Introduce </a:t>
            </a:r>
            <a:r>
              <a:rPr lang="en-US" sz="1200" baseline="0" dirty="0" smtClean="0"/>
              <a:t>participants to the concept of Reproductive Justice and explain how it can be applied to abortion. You can refer to Textbox 2.2 ‘Reproductive Justice and abortion’ in the guide for more examples. Explain to participants that “</a:t>
            </a:r>
            <a:r>
              <a:rPr lang="en-US" sz="1200" i="1" dirty="0" smtClean="0"/>
              <a:t>women who struggle to access safe abortion, or are arrested on charges of abortion in places where it is legally restricted, are often marginalized (poor, young, indigenous, migrants, undocumented,</a:t>
            </a:r>
            <a:r>
              <a:rPr lang="en-US" sz="1200" i="1" baseline="0" dirty="0" smtClean="0"/>
              <a:t> </a:t>
            </a:r>
            <a:r>
              <a:rPr lang="en-US" sz="1200" i="1" dirty="0" smtClean="0"/>
              <a:t>etc.) and lacking legal representation</a:t>
            </a: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A5C766-A2F8-4620-BD42-CB0D254F808D}" type="slidenum">
              <a:rPr lang="en-US" smtClean="0"/>
              <a:t>14</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E</a:t>
            </a:r>
            <a:r>
              <a:rPr lang="en-US" baseline="0" dirty="0" smtClean="0"/>
              <a:t>xplain how the Reproductive Justice framework can be applied to abortion. </a:t>
            </a:r>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15</a:t>
            </a:fld>
            <a:endParaRPr lang="en-US"/>
          </a:p>
        </p:txBody>
      </p:sp>
    </p:spTree>
    <p:extLst>
      <p:ext uri="{BB962C8B-B14F-4D97-AF65-F5344CB8AC3E}">
        <p14:creationId xmlns:p14="http://schemas.microsoft.com/office/powerpoint/2010/main" val="2566701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Lead participants</a:t>
            </a:r>
            <a:r>
              <a:rPr lang="en-US" baseline="0" dirty="0" smtClean="0"/>
              <a:t> through activity 2.B: Gender and abortion, using the instructions in the guide.</a:t>
            </a:r>
            <a:r>
              <a:rPr lang="en-US" u="none" baseline="0" dirty="0" smtClean="0"/>
              <a:t> </a:t>
            </a:r>
            <a:r>
              <a:rPr lang="en-US" b="1" u="none" baseline="0" dirty="0" smtClean="0"/>
              <a:t>When prompted by the instructions, present and discuss the slides below. </a:t>
            </a:r>
            <a:r>
              <a:rPr lang="en-US" u="none" baseline="0" dirty="0" smtClean="0"/>
              <a:t>The Module 2 narrative ‘Human rights, gender and abortion’ provides more information about the topics on the slides. </a:t>
            </a:r>
          </a:p>
        </p:txBody>
      </p:sp>
      <p:sp>
        <p:nvSpPr>
          <p:cNvPr id="4" name="Slide Number Placeholder 3"/>
          <p:cNvSpPr>
            <a:spLocks noGrp="1"/>
          </p:cNvSpPr>
          <p:nvPr>
            <p:ph type="sldNum" sz="quarter" idx="10"/>
          </p:nvPr>
        </p:nvSpPr>
        <p:spPr/>
        <p:txBody>
          <a:bodyPr/>
          <a:lstStyle/>
          <a:p>
            <a:fld id="{76A5C766-A2F8-4620-BD42-CB0D254F808D}" type="slidenum">
              <a:rPr lang="en-US" smtClean="0"/>
              <a:t>16</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Ask participants</a:t>
            </a:r>
            <a:r>
              <a:rPr lang="en-US" baseline="0" dirty="0" smtClean="0"/>
              <a:t> to discuss the difference between gender and sex. You may also wish to explain:</a:t>
            </a:r>
          </a:p>
          <a:p>
            <a:endParaRPr lang="en-US" baseline="0" dirty="0" smtClean="0"/>
          </a:p>
          <a:p>
            <a:pPr marL="171450" indent="-171450">
              <a:buFont typeface="Arial" panose="020B0604020202020204" pitchFamily="34" charset="0"/>
              <a:buChar char="•"/>
            </a:pPr>
            <a:r>
              <a:rPr lang="en-US" baseline="0" dirty="0" smtClean="0"/>
              <a:t>The difference between gender identity and sexual orientation</a:t>
            </a:r>
          </a:p>
          <a:p>
            <a:pPr marL="171450" indent="-171450">
              <a:buFont typeface="Arial" panose="020B0604020202020204" pitchFamily="34" charset="0"/>
              <a:buChar char="•"/>
            </a:pPr>
            <a:r>
              <a:rPr lang="en-US" baseline="0" dirty="0" smtClean="0"/>
              <a:t>That the gender a person is assigned at birth may not be how they identify now. Gender identity can change throughout life.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That</a:t>
            </a:r>
            <a:r>
              <a:rPr lang="en-US" baseline="0" dirty="0" smtClean="0"/>
              <a:t> p</a:t>
            </a:r>
            <a:r>
              <a:rPr lang="en-US" dirty="0" smtClean="0"/>
              <a:t>eople begin to learn and internalize their community’s gender norms at birth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That </a:t>
            </a:r>
            <a:r>
              <a:rPr lang="en-US" dirty="0" smtClean="0"/>
              <a:t>social beliefs about gender can lead to stereotyping, discrimination and violence, which more</a:t>
            </a:r>
            <a:r>
              <a:rPr lang="en-US" baseline="0" dirty="0" smtClean="0"/>
              <a:t> often affect women, transwomen and transmen</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17</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Discuss how social beliefs about gender affect both women and men. For </a:t>
            </a:r>
            <a:r>
              <a:rPr lang="en-US" baseline="0" dirty="0" smtClean="0"/>
              <a:t>example: in cultures of hyper-masculinities men are expected to be dominant, powerful and violent, which can influence their behavior.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and give examples of gender-based discrimination and violence. </a:t>
            </a:r>
            <a:r>
              <a:rPr lang="en-US" sz="1200" kern="1200" dirty="0" smtClean="0">
                <a:solidFill>
                  <a:schemeClr val="tx1"/>
                </a:solidFill>
                <a:effectLst/>
                <a:latin typeface="+mn-lt"/>
                <a:ea typeface="+mn-ea"/>
                <a:cs typeface="+mn-cs"/>
              </a:rPr>
              <a:t>For example: women’s access to formal and informal education, and their control of economic assets, is often restricted based on their subordinate status in society.</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Affirm that gender equality - that all people </a:t>
            </a:r>
            <a:r>
              <a:rPr lang="en-US" sz="1200" kern="1200" dirty="0" smtClean="0">
                <a:solidFill>
                  <a:schemeClr val="tx1"/>
                </a:solidFill>
                <a:effectLst/>
                <a:latin typeface="+mn-lt"/>
                <a:ea typeface="+mn-ea"/>
                <a:cs typeface="+mn-cs"/>
              </a:rPr>
              <a:t>have equal value and should be accorded equal treatment - is</a:t>
            </a:r>
            <a:r>
              <a:rPr lang="en-US" sz="1200" kern="1200" baseline="0" dirty="0" smtClean="0">
                <a:solidFill>
                  <a:schemeClr val="tx1"/>
                </a:solidFill>
                <a:effectLst/>
                <a:latin typeface="+mn-lt"/>
                <a:ea typeface="+mn-ea"/>
                <a:cs typeface="+mn-cs"/>
              </a:rPr>
              <a:t> a Human Right. </a:t>
            </a:r>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18</a:t>
            </a:fld>
            <a:endParaRPr lang="en-US"/>
          </a:p>
        </p:txBody>
      </p:sp>
    </p:spTree>
    <p:extLst>
      <p:ext uri="{BB962C8B-B14F-4D97-AF65-F5344CB8AC3E}">
        <p14:creationId xmlns:p14="http://schemas.microsoft.com/office/powerpoint/2010/main" val="2719900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Discuss how</a:t>
            </a:r>
            <a:r>
              <a:rPr lang="en-US" baseline="0" dirty="0" smtClean="0"/>
              <a:t> gender stereotypes, discrimination and violence affect women’s experiences with unintended pregnancy. </a:t>
            </a:r>
          </a:p>
        </p:txBody>
      </p:sp>
      <p:sp>
        <p:nvSpPr>
          <p:cNvPr id="4" name="Slide Number Placeholder 3"/>
          <p:cNvSpPr>
            <a:spLocks noGrp="1"/>
          </p:cNvSpPr>
          <p:nvPr>
            <p:ph type="sldNum" sz="quarter" idx="10"/>
          </p:nvPr>
        </p:nvSpPr>
        <p:spPr/>
        <p:txBody>
          <a:bodyPr/>
          <a:lstStyle/>
          <a:p>
            <a:fld id="{76A5C766-A2F8-4620-BD42-CB0D254F808D}" type="slidenum">
              <a:rPr lang="en-US" smtClean="0"/>
              <a:t>19</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Welcome</a:t>
            </a:r>
            <a:r>
              <a:rPr lang="en-US" baseline="0" dirty="0" smtClean="0"/>
              <a:t> participants to Module 2 and explain that t</a:t>
            </a:r>
            <a:r>
              <a:rPr lang="en-US" sz="1200" kern="1200" dirty="0" smtClean="0">
                <a:solidFill>
                  <a:schemeClr val="tx1"/>
                </a:solidFill>
                <a:effectLst/>
                <a:latin typeface="+mn-lt"/>
                <a:ea typeface="+mn-ea"/>
                <a:cs typeface="+mn-cs"/>
              </a:rPr>
              <a:t>his module introduces participants to Human Rights and provides rights-based arguments for universal access to safe, legal abortion. It also helps participants understand how gender norms and discrimination affect women’s and adolescents’ experiences with abortion. This module encourages participants to challenge preconceived notions and develop more critical perspectives of the different societies we live in. </a:t>
            </a:r>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2</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Discuss how</a:t>
            </a:r>
            <a:r>
              <a:rPr lang="en-US" baseline="0" dirty="0" smtClean="0"/>
              <a:t> the social ideal of womanhood affect women’s experiences with unintended pregnancy and abortion. Explain to participants that “</a:t>
            </a:r>
            <a:r>
              <a:rPr lang="en-US" sz="1200" i="1" kern="1200" dirty="0" smtClean="0">
                <a:solidFill>
                  <a:schemeClr val="tx1"/>
                </a:solidFill>
                <a:effectLst/>
                <a:latin typeface="+mn-lt"/>
                <a:ea typeface="+mn-ea"/>
                <a:cs typeface="+mn-cs"/>
              </a:rPr>
              <a:t>the social ideal of womanhood is often equated with motherhood, and for many women worldwide, seeking abortion challenges deep-rooted beliefs and attitudes about womanhood</a:t>
            </a:r>
            <a:r>
              <a:rPr lang="en-US" sz="1200" kern="1200" dirty="0" smtClean="0">
                <a:solidFill>
                  <a:schemeClr val="tx1"/>
                </a:solidFill>
                <a:effectLst/>
                <a:latin typeface="+mn-lt"/>
                <a:ea typeface="+mn-ea"/>
                <a:cs typeface="+mn-cs"/>
              </a:rPr>
              <a:t>.” </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20</a:t>
            </a:fld>
            <a:endParaRPr lang="en-US"/>
          </a:p>
        </p:txBody>
      </p:sp>
    </p:spTree>
    <p:extLst>
      <p:ext uri="{BB962C8B-B14F-4D97-AF65-F5344CB8AC3E}">
        <p14:creationId xmlns:p14="http://schemas.microsoft.com/office/powerpoint/2010/main" val="1261543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Discuss how</a:t>
            </a:r>
            <a:r>
              <a:rPr lang="en-US" baseline="0" dirty="0" smtClean="0"/>
              <a:t> gender stereotypes, discrimination and violence affect abortion decision-making. Remind participants that women have the right to decide whether, when and with whom to have children, and that induced abortion should always be voluntary. </a:t>
            </a:r>
            <a:r>
              <a:rPr lang="en-US" sz="1200" kern="1200" dirty="0" smtClean="0">
                <a:solidFill>
                  <a:schemeClr val="tx1"/>
                </a:solidFill>
                <a:effectLst/>
                <a:latin typeface="+mn-lt"/>
                <a:ea typeface="+mn-ea"/>
                <a:cs typeface="+mn-cs"/>
              </a:rPr>
              <a:t>A voluntary abortion </a:t>
            </a:r>
            <a:r>
              <a:rPr lang="en-CA" sz="1200" kern="1200" dirty="0" smtClean="0">
                <a:solidFill>
                  <a:schemeClr val="tx1"/>
                </a:solidFill>
                <a:effectLst/>
                <a:latin typeface="+mn-lt"/>
                <a:ea typeface="+mn-ea"/>
                <a:cs typeface="+mn-cs"/>
              </a:rPr>
              <a:t>is one that is done deliberately, under the woman’s petition and by her free choice. No woman or adolescent should be pressured, coerced</a:t>
            </a:r>
            <a:r>
              <a:rPr lang="en-CA" sz="1200" kern="1200" baseline="0" dirty="0" smtClean="0">
                <a:solidFill>
                  <a:schemeClr val="tx1"/>
                </a:solidFill>
                <a:effectLst/>
                <a:latin typeface="+mn-lt"/>
                <a:ea typeface="+mn-ea"/>
                <a:cs typeface="+mn-cs"/>
              </a:rPr>
              <a:t> or physically forced</a:t>
            </a:r>
            <a:r>
              <a:rPr lang="en-CA" sz="1200" kern="1200" dirty="0" smtClean="0">
                <a:solidFill>
                  <a:schemeClr val="tx1"/>
                </a:solidFill>
                <a:effectLst/>
                <a:latin typeface="+mn-lt"/>
                <a:ea typeface="+mn-ea"/>
                <a:cs typeface="+mn-cs"/>
              </a:rPr>
              <a:t> to undergo an abortion against her will or without her consent.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21</a:t>
            </a:fld>
            <a:endParaRPr lang="en-US"/>
          </a:p>
        </p:txBody>
      </p:sp>
    </p:spTree>
    <p:extLst>
      <p:ext uri="{BB962C8B-B14F-4D97-AF65-F5344CB8AC3E}">
        <p14:creationId xmlns:p14="http://schemas.microsoft.com/office/powerpoint/2010/main" val="2255568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Discuss how</a:t>
            </a:r>
            <a:r>
              <a:rPr lang="en-US" baseline="0" dirty="0" smtClean="0"/>
              <a:t> gender stereotypes, discrimination and violence affect women’s access to safe abortion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22</a:t>
            </a:fld>
            <a:endParaRPr lang="en-US"/>
          </a:p>
        </p:txBody>
      </p:sp>
    </p:spTree>
    <p:extLst>
      <p:ext uri="{BB962C8B-B14F-4D97-AF65-F5344CB8AC3E}">
        <p14:creationId xmlns:p14="http://schemas.microsoft.com/office/powerpoint/2010/main" val="682336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Discuss how</a:t>
            </a:r>
            <a:r>
              <a:rPr lang="en-US" baseline="0" dirty="0" smtClean="0"/>
              <a:t> gender stereotypes, discrimination and violence can affect quality of abortion care. </a:t>
            </a:r>
          </a:p>
          <a:p>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23</a:t>
            </a:fld>
            <a:endParaRPr lang="en-US"/>
          </a:p>
        </p:txBody>
      </p:sp>
    </p:spTree>
    <p:extLst>
      <p:ext uri="{BB962C8B-B14F-4D97-AF65-F5344CB8AC3E}">
        <p14:creationId xmlns:p14="http://schemas.microsoft.com/office/powerpoint/2010/main" val="1880691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Information about</a:t>
            </a:r>
            <a:r>
              <a:rPr lang="en-US" u="sng" baseline="0" dirty="0" smtClean="0"/>
              <a:t> this slide</a:t>
            </a:r>
            <a:r>
              <a:rPr lang="en-US" baseline="0" dirty="0" smtClean="0"/>
              <a:t>: Explain to participants that </a:t>
            </a:r>
            <a:r>
              <a:rPr lang="en-US" sz="1200" kern="1200" dirty="0" smtClean="0">
                <a:solidFill>
                  <a:schemeClr val="tx1"/>
                </a:solidFill>
                <a:effectLst/>
                <a:latin typeface="+mn-lt"/>
                <a:ea typeface="+mn-ea"/>
                <a:cs typeface="+mn-cs"/>
              </a:rPr>
              <a:t>promotion of gender equality improves women’s access to sexual and reproductive health information and care (Interagency Gender Working Group 2010), including abortion. Therefore it is important that programs</a:t>
            </a:r>
            <a:r>
              <a:rPr lang="en-US" sz="1200" kern="1200" baseline="0" dirty="0" smtClean="0">
                <a:solidFill>
                  <a:schemeClr val="tx1"/>
                </a:solidFill>
                <a:effectLst/>
                <a:latin typeface="+mn-lt"/>
                <a:ea typeface="+mn-ea"/>
                <a:cs typeface="+mn-cs"/>
              </a:rPr>
              <a:t> for safe abortion address gender. </a:t>
            </a:r>
            <a:endParaRPr lang="en-US" sz="1200" kern="1200" dirty="0" smtClean="0">
              <a:solidFill>
                <a:schemeClr val="tx1"/>
              </a:solidFill>
              <a:effectLst/>
              <a:latin typeface="+mn-lt"/>
              <a:ea typeface="+mn-ea"/>
              <a:cs typeface="+mn-cs"/>
            </a:endParaRPr>
          </a:p>
          <a:p>
            <a:endParaRPr lang="en-US" dirty="0" smtClean="0"/>
          </a:p>
          <a:p>
            <a:r>
              <a:rPr lang="en-US" dirty="0" smtClean="0"/>
              <a:t>[Image: Catholics for the Right to Decide advocate for the immediate reinstatement of therapeutic abortion in Nicaragua.]</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A5C766-A2F8-4620-BD42-CB0D254F808D}" type="slidenum">
              <a:rPr lang="en-US" smtClean="0"/>
              <a:t>24</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Lead participants</a:t>
            </a:r>
            <a:r>
              <a:rPr lang="en-US" baseline="0" dirty="0" smtClean="0"/>
              <a:t> through activity 2.C: Abortion as a men’s issue, using the instructions in the guide.</a:t>
            </a:r>
            <a:r>
              <a:rPr lang="en-US" u="none" baseline="0" dirty="0" smtClean="0"/>
              <a:t> </a:t>
            </a:r>
            <a:r>
              <a:rPr lang="en-US" b="1" u="none" baseline="0" dirty="0" smtClean="0"/>
              <a:t>When prompted by the instructions, present and discuss the slides below. </a:t>
            </a:r>
            <a:r>
              <a:rPr lang="en-US" u="none" baseline="0" dirty="0" smtClean="0"/>
              <a:t>The Module 2 narrative ‘Human rights, gender and abortion’ provides more information about the topics on the slides.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25</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Invite participants to think of roles in which men may experience abortion, both personally and professionally. </a:t>
            </a:r>
          </a:p>
        </p:txBody>
      </p:sp>
      <p:sp>
        <p:nvSpPr>
          <p:cNvPr id="4" name="Slide Number Placeholder 3"/>
          <p:cNvSpPr>
            <a:spLocks noGrp="1"/>
          </p:cNvSpPr>
          <p:nvPr>
            <p:ph type="sldNum" sz="quarter" idx="10"/>
          </p:nvPr>
        </p:nvSpPr>
        <p:spPr/>
        <p:txBody>
          <a:bodyPr/>
          <a:lstStyle/>
          <a:p>
            <a:fld id="{76A5C766-A2F8-4620-BD42-CB0D254F808D}" type="slidenum">
              <a:rPr lang="en-US" smtClean="0"/>
              <a:t>26</a:t>
            </a:fld>
            <a:endParaRPr lang="en-US"/>
          </a:p>
        </p:txBody>
      </p:sp>
    </p:spTree>
    <p:extLst>
      <p:ext uri="{BB962C8B-B14F-4D97-AF65-F5344CB8AC3E}">
        <p14:creationId xmlns:p14="http://schemas.microsoft.com/office/powerpoint/2010/main" val="3520092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Explain to participants that </a:t>
            </a:r>
            <a:r>
              <a:rPr lang="en-US" sz="1200" dirty="0" smtClean="0"/>
              <a:t>unintended pregnancy and unsafe abortion cannot be addressed effectively if we reduce them to women’s issues that only women work on. </a:t>
            </a:r>
            <a:r>
              <a:rPr lang="en-US" baseline="0" dirty="0" smtClean="0"/>
              <a:t>Like in sexual violence prevention, men have important roles to play in reducing unintended pregnancy and increasing access to safe abortion.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27</a:t>
            </a:fld>
            <a:endParaRPr lang="en-US"/>
          </a:p>
        </p:txBody>
      </p:sp>
    </p:spTree>
    <p:extLst>
      <p:ext uri="{BB962C8B-B14F-4D97-AF65-F5344CB8AC3E}">
        <p14:creationId xmlns:p14="http://schemas.microsoft.com/office/powerpoint/2010/main" val="7674259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Allow</a:t>
            </a:r>
            <a:r>
              <a:rPr lang="en-US" baseline="0" dirty="0" smtClean="0"/>
              <a:t> participants</a:t>
            </a:r>
            <a:r>
              <a:rPr lang="en-US" dirty="0" smtClean="0"/>
              <a:t> to read the slide in silence. Briefly discuss how</a:t>
            </a:r>
            <a:r>
              <a:rPr lang="en-US" baseline="0" dirty="0" smtClean="0"/>
              <a:t> men can provide logistical and emotional support to women who seek abortion. </a:t>
            </a:r>
            <a:r>
              <a:rPr lang="en-US" dirty="0" smtClean="0"/>
              <a:t>You may wish to tell participants that “</a:t>
            </a:r>
            <a:r>
              <a:rPr lang="en-US" sz="1200" i="1" kern="1200" dirty="0" smtClean="0">
                <a:solidFill>
                  <a:schemeClr val="tx1"/>
                </a:solidFill>
                <a:effectLst/>
                <a:latin typeface="+mn-lt"/>
                <a:ea typeface="+mn-ea"/>
                <a:cs typeface="+mn-cs"/>
              </a:rPr>
              <a:t>when a man accompanies a woman through an abortion process, he may feel concern for her and wonder how he can best support her, or he may have personal feelings about the pregnancy and the woman’s decision to terminate it. Health-care professionals can offer abortion related information and counseling to men too,</a:t>
            </a:r>
            <a:r>
              <a:rPr lang="en-US" sz="1200" i="1" kern="1200" baseline="0" dirty="0" smtClean="0">
                <a:solidFill>
                  <a:schemeClr val="tx1"/>
                </a:solidFill>
                <a:effectLst/>
                <a:latin typeface="+mn-lt"/>
                <a:ea typeface="+mn-ea"/>
                <a:cs typeface="+mn-cs"/>
              </a:rPr>
              <a:t> although it should be done only with the woman’s free, informed consent (if jointly), or separate from the woman</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28</a:t>
            </a:fld>
            <a:endParaRPr lang="en-US"/>
          </a:p>
        </p:txBody>
      </p:sp>
    </p:spTree>
    <p:extLst>
      <p:ext uri="{BB962C8B-B14F-4D97-AF65-F5344CB8AC3E}">
        <p14:creationId xmlns:p14="http://schemas.microsoft.com/office/powerpoint/2010/main" val="1395245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At</a:t>
            </a:r>
            <a:r>
              <a:rPr lang="en-US" baseline="0" dirty="0" smtClean="0"/>
              <a:t> the end of Module 2, summarize key messages. </a:t>
            </a:r>
            <a:r>
              <a:rPr lang="en-US" dirty="0" smtClean="0"/>
              <a:t>Ask participants to read out loud the bullets listed on this slide. Invite them to share any additional key messages they can think of from the module. </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29</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Review the learning objectives for Module 2.</a:t>
            </a:r>
          </a:p>
        </p:txBody>
      </p:sp>
      <p:sp>
        <p:nvSpPr>
          <p:cNvPr id="4" name="Slide Number Placeholder 3"/>
          <p:cNvSpPr>
            <a:spLocks noGrp="1"/>
          </p:cNvSpPr>
          <p:nvPr>
            <p:ph type="sldNum" sz="quarter" idx="10"/>
          </p:nvPr>
        </p:nvSpPr>
        <p:spPr/>
        <p:txBody>
          <a:bodyPr/>
          <a:lstStyle/>
          <a:p>
            <a:fld id="{76A5C766-A2F8-4620-BD42-CB0D254F808D}" type="slidenum">
              <a:rPr lang="en-US" smtClean="0"/>
              <a:t>3</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30</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Review the Module 2 </a:t>
            </a:r>
            <a:r>
              <a:rPr lang="en-US" baseline="0" dirty="0" smtClean="0"/>
              <a:t>activities that the group will participate in.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u="sng" dirty="0" smtClean="0"/>
              <a:t>Access denied,</a:t>
            </a:r>
            <a:r>
              <a:rPr lang="en-US" i="1" u="sng" baseline="0" dirty="0" smtClean="0"/>
              <a:t> Human Rights and abortion</a:t>
            </a:r>
            <a:r>
              <a:rPr lang="en-US" baseline="0" dirty="0" smtClean="0"/>
              <a:t>: </a:t>
            </a:r>
            <a:r>
              <a:rPr lang="en-US" sz="1200" kern="1200" dirty="0" smtClean="0">
                <a:solidFill>
                  <a:schemeClr val="tx1"/>
                </a:solidFill>
                <a:effectLst/>
                <a:latin typeface="+mn-lt"/>
                <a:ea typeface="+mn-ea"/>
                <a:cs typeface="+mn-cs"/>
              </a:rPr>
              <a:t>Participants will</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increase their understanding of human rights and sexual and reproductive rights and examine, through real-life case studies, how a lack of safe abortion care can be a violation of these rights. Participants will also discuss how conditions in a woman’s community can affect whether or not her rights are fully realized. </a:t>
            </a:r>
          </a:p>
          <a:p>
            <a:r>
              <a:rPr lang="en-US" sz="1200" i="1" u="sng" kern="1200" dirty="0" smtClean="0">
                <a:solidFill>
                  <a:schemeClr val="tx1"/>
                </a:solidFill>
                <a:effectLst/>
                <a:latin typeface="+mn-lt"/>
                <a:ea typeface="+mn-ea"/>
                <a:cs typeface="+mn-cs"/>
              </a:rPr>
              <a:t>Gender and abortion</a:t>
            </a:r>
            <a:r>
              <a:rPr lang="en-US" sz="1200" kern="1200" dirty="0" smtClean="0">
                <a:solidFill>
                  <a:schemeClr val="tx1"/>
                </a:solidFill>
                <a:effectLst/>
                <a:latin typeface="+mn-lt"/>
                <a:ea typeface="+mn-ea"/>
                <a:cs typeface="+mn-cs"/>
              </a:rPr>
              <a:t>: Participants will explore how gender norms and social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beliefs about sexuality affect women’s experiences with abortion. Participants will also discuss how these norms and beliefs can affect quality of abortion care. </a:t>
            </a:r>
          </a:p>
          <a:p>
            <a:r>
              <a:rPr lang="en-US" sz="1200" i="1" u="sng" kern="1200" dirty="0" smtClean="0">
                <a:solidFill>
                  <a:schemeClr val="tx1"/>
                </a:solidFill>
                <a:effectLst/>
                <a:latin typeface="+mn-lt"/>
                <a:ea typeface="+mn-ea"/>
                <a:cs typeface="+mn-cs"/>
              </a:rPr>
              <a:t>Abortion is a men’s issue</a:t>
            </a:r>
            <a:r>
              <a:rPr lang="en-US" sz="1200" kern="1200" dirty="0" smtClean="0">
                <a:solidFill>
                  <a:schemeClr val="tx1"/>
                </a:solidFill>
                <a:effectLst/>
                <a:latin typeface="+mn-lt"/>
                <a:ea typeface="+mn-ea"/>
                <a:cs typeface="+mn-cs"/>
              </a:rPr>
              <a:t>: Participants will identify reasons why abortion is not just a women’s issue and discuss how men can affect women’s experiences with abortion in different ways.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u="sng" kern="1200" dirty="0" smtClean="0">
                <a:solidFill>
                  <a:schemeClr val="tx1"/>
                </a:solidFill>
                <a:effectLst/>
                <a:latin typeface="+mn-lt"/>
                <a:ea typeface="+mn-ea"/>
                <a:cs typeface="+mn-cs"/>
              </a:rPr>
              <a:t>Why did she die?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activity features a case study that highlights the sociocultural context around a woman’s unwanted pregnancy and abortion decision. Participants are confronted with the tragic consequences that can result when access to safe, legal abortion services is restricted and are asked to articulate their personal or professional responsibility to prevent deaths such as this one. </a:t>
            </a:r>
          </a:p>
        </p:txBody>
      </p:sp>
      <p:sp>
        <p:nvSpPr>
          <p:cNvPr id="4" name="Slide Number Placeholder 3"/>
          <p:cNvSpPr>
            <a:spLocks noGrp="1"/>
          </p:cNvSpPr>
          <p:nvPr>
            <p:ph type="sldNum" sz="quarter" idx="10"/>
          </p:nvPr>
        </p:nvSpPr>
        <p:spPr/>
        <p:txBody>
          <a:bodyPr/>
          <a:lstStyle/>
          <a:p>
            <a:fld id="{76A5C766-A2F8-4620-BD42-CB0D254F808D}" type="slidenum">
              <a:rPr lang="en-US" smtClean="0"/>
              <a:t>4</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Lead participants</a:t>
            </a:r>
            <a:r>
              <a:rPr lang="en-US" baseline="0" dirty="0" smtClean="0"/>
              <a:t> through activity 2.A: Access denied, human rights and abortion, using the instructions in the guide. </a:t>
            </a:r>
            <a:r>
              <a:rPr lang="en-US" b="1" u="none" baseline="0" dirty="0" smtClean="0"/>
              <a:t>When prompted by the instructions, present and discuss the slides below. </a:t>
            </a:r>
            <a:r>
              <a:rPr lang="en-US" u="none" baseline="0" dirty="0" smtClean="0"/>
              <a:t>The Module 2 narrative ‘Human rights, gender and abortion’ provides more information about the topics on the slides.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5</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Ask participants to mention examples of human</a:t>
            </a:r>
            <a:r>
              <a:rPr lang="en-US" baseline="0" dirty="0" smtClean="0"/>
              <a:t> rights that they know of. For example: </a:t>
            </a:r>
            <a:r>
              <a:rPr lang="en-US" sz="1200" kern="1200" dirty="0" smtClean="0">
                <a:solidFill>
                  <a:schemeClr val="tx1"/>
                </a:solidFill>
                <a:effectLst/>
                <a:latin typeface="+mn-lt"/>
                <a:ea typeface="+mn-ea"/>
                <a:cs typeface="+mn-cs"/>
              </a:rPr>
              <a:t>equal treatment under the law; freedom from discrimination, ill-treatment and torture; freedom of thought, expression and religion; access to shelter, food, and water, and; the right to health and health-care, among others. </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6</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Review</a:t>
            </a:r>
            <a:r>
              <a:rPr lang="en-US" baseline="0" dirty="0" smtClean="0"/>
              <a:t> what each of the principles mean. Before you share the information below, you can ask different participants to define each of the principles: </a:t>
            </a:r>
          </a:p>
          <a:p>
            <a:endParaRPr lang="en-US" baseline="0" dirty="0" smtClean="0"/>
          </a:p>
          <a:p>
            <a:pPr marL="171450" lvl="0" indent="-171450">
              <a:buFont typeface="Arial" panose="020B0604020202020204" pitchFamily="34" charset="0"/>
              <a:buChar char="•"/>
            </a:pPr>
            <a:r>
              <a:rPr lang="en-US" i="1" u="sng" dirty="0" smtClean="0"/>
              <a:t>Universality</a:t>
            </a:r>
            <a:r>
              <a:rPr lang="en-US" dirty="0" smtClean="0"/>
              <a:t>: </a:t>
            </a:r>
            <a:r>
              <a:rPr lang="en-US" b="1" dirty="0" smtClean="0"/>
              <a:t>All</a:t>
            </a:r>
            <a:r>
              <a:rPr lang="en-US" dirty="0" smtClean="0"/>
              <a:t> humans are born with the same rights </a:t>
            </a:r>
          </a:p>
          <a:p>
            <a:pPr marL="171450" lvl="0" indent="-171450">
              <a:buFont typeface="Arial" panose="020B0604020202020204" pitchFamily="34" charset="0"/>
              <a:buChar char="•"/>
            </a:pPr>
            <a:r>
              <a:rPr lang="en-US" i="1" u="sng" dirty="0" smtClean="0"/>
              <a:t>Inalienability</a:t>
            </a:r>
            <a:r>
              <a:rPr lang="en-US" dirty="0" smtClean="0"/>
              <a:t>:</a:t>
            </a:r>
            <a:r>
              <a:rPr lang="en-US" i="1" dirty="0" smtClean="0"/>
              <a:t> </a:t>
            </a:r>
            <a:r>
              <a:rPr lang="en-US" i="0" dirty="0" smtClean="0"/>
              <a:t>The</a:t>
            </a:r>
            <a:r>
              <a:rPr lang="en-US" i="0" baseline="0" dirty="0" smtClean="0"/>
              <a:t> rights a</a:t>
            </a:r>
            <a:r>
              <a:rPr lang="en-US" dirty="0" smtClean="0"/>
              <a:t>re unconditional and cannot be taken away</a:t>
            </a:r>
          </a:p>
          <a:p>
            <a:pPr marL="171450" lvl="0" indent="-171450">
              <a:buFont typeface="Arial" panose="020B0604020202020204" pitchFamily="34" charset="0"/>
              <a:buChar char="•"/>
            </a:pPr>
            <a:r>
              <a:rPr lang="en-US" i="1" u="sng" dirty="0" smtClean="0"/>
              <a:t>Non-discrimination</a:t>
            </a:r>
            <a:r>
              <a:rPr lang="en-US" dirty="0" smtClean="0"/>
              <a:t>: All</a:t>
            </a:r>
            <a:r>
              <a:rPr lang="en-US" baseline="0" dirty="0" smtClean="0"/>
              <a:t> the rights a</a:t>
            </a:r>
            <a:r>
              <a:rPr lang="en-US" dirty="0" smtClean="0"/>
              <a:t>pply regardless of people’s differences, such as sex, gender, sexual identity, ethnicity, religion or political affiliation </a:t>
            </a:r>
          </a:p>
          <a:p>
            <a:pPr marL="171450" lvl="0" indent="-171450">
              <a:buFont typeface="Arial" panose="020B0604020202020204" pitchFamily="34" charset="0"/>
              <a:buChar char="•"/>
            </a:pPr>
            <a:r>
              <a:rPr lang="en-US" i="1" u="sng" dirty="0" smtClean="0"/>
              <a:t>Indivisible</a:t>
            </a:r>
            <a:r>
              <a:rPr lang="en-US" dirty="0" smtClean="0"/>
              <a:t>: All the rights are essential to the integrity of every human being, and no right is more important than another right</a:t>
            </a:r>
          </a:p>
          <a:p>
            <a:pPr marL="171450" lvl="0" indent="-171450">
              <a:buFont typeface="Arial" panose="020B0604020202020204" pitchFamily="34" charset="0"/>
              <a:buChar char="•"/>
            </a:pPr>
            <a:r>
              <a:rPr lang="en-US" i="1" u="sng" dirty="0" smtClean="0"/>
              <a:t>Interdependency</a:t>
            </a:r>
            <a:r>
              <a:rPr lang="en-US" dirty="0" smtClean="0"/>
              <a:t>: When one right is advanced or violated, other rights are affected as well</a:t>
            </a:r>
          </a:p>
          <a:p>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7</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8</a:t>
            </a:fld>
            <a:endParaRPr lang="en-US"/>
          </a:p>
        </p:txBody>
      </p:sp>
    </p:spTree>
    <p:extLst>
      <p:ext uri="{BB962C8B-B14F-4D97-AF65-F5344CB8AC3E}">
        <p14:creationId xmlns:p14="http://schemas.microsoft.com/office/powerpoint/2010/main" val="832442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Ask participants to mention examples of sexual and reproductive</a:t>
            </a:r>
            <a:r>
              <a:rPr lang="en-US" baseline="0" dirty="0" smtClean="0"/>
              <a:t> rights that they know of. For example: </a:t>
            </a:r>
            <a:r>
              <a:rPr lang="en-US" sz="1200" kern="1200" dirty="0" smtClean="0">
                <a:solidFill>
                  <a:schemeClr val="tx1"/>
                </a:solidFill>
                <a:effectLst/>
                <a:latin typeface="+mn-lt"/>
                <a:ea typeface="+mn-ea"/>
                <a:cs typeface="+mn-cs"/>
              </a:rPr>
              <a:t>Free and informed decision-making about intimacy and sex, long-term relationships and marriage, and childbearing. You may wish to explain that most human rights can be applied to the sphere of sexuality and human reproduction too. Freedom from discrimination, ill-treatment and torture includes freedom from discrimination based on one’s gender or sexual identity and from sexual violence and abuse. The right to health necessitates that all people have access to comprehensive reproductive health-care services and commodities. </a:t>
            </a:r>
            <a:endParaRPr lang="en-US" baseline="0"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9</a:t>
            </a:fld>
            <a:endParaRPr lang="en-US"/>
          </a:p>
        </p:txBody>
      </p:sp>
    </p:spTree>
    <p:extLst>
      <p:ext uri="{BB962C8B-B14F-4D97-AF65-F5344CB8AC3E}">
        <p14:creationId xmlns:p14="http://schemas.microsoft.com/office/powerpoint/2010/main" val="340986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
          <p:cNvSpPr>
            <a:spLocks noGrp="1"/>
          </p:cNvSpPr>
          <p:nvPr>
            <p:ph type="ctrTitle"/>
          </p:nvPr>
        </p:nvSpPr>
        <p:spPr>
          <a:xfrm>
            <a:off x="228600" y="106680"/>
            <a:ext cx="7848600" cy="1927225"/>
          </a:xfrm>
        </p:spPr>
        <p:txBody>
          <a:bodyPr anchor="b">
            <a:noAutofit/>
          </a:bodyPr>
          <a:lstStyle>
            <a:lvl1pPr>
              <a:defRPr sz="5400" cap="none" baseline="0"/>
            </a:lvl1pPr>
          </a:lstStyle>
          <a:p>
            <a:r>
              <a:rPr lang="en-US" dirty="0" smtClean="0"/>
              <a:t>Click to edit Master title style</a:t>
            </a:r>
            <a:endParaRPr lang="en-US" dirty="0"/>
          </a:p>
        </p:txBody>
      </p:sp>
      <p:sp>
        <p:nvSpPr>
          <p:cNvPr id="15" name="Subtitle 2"/>
          <p:cNvSpPr>
            <a:spLocks noGrp="1"/>
          </p:cNvSpPr>
          <p:nvPr>
            <p:ph type="subTitle" idx="1"/>
          </p:nvPr>
        </p:nvSpPr>
        <p:spPr>
          <a:xfrm>
            <a:off x="228600" y="2240280"/>
            <a:ext cx="6400800" cy="1752600"/>
          </a:xfrm>
        </p:spPr>
        <p:txBody>
          <a:bodyPr/>
          <a:lstStyle>
            <a:lvl1pPr marL="0" indent="0" algn="l">
              <a:buNone/>
              <a:defRPr baseline="0">
                <a:solidFill>
                  <a:srgbClr val="F47B2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Date Placeholder 3"/>
          <p:cNvSpPr>
            <a:spLocks noGrp="1"/>
          </p:cNvSpPr>
          <p:nvPr>
            <p:ph type="dt" sz="half" idx="10"/>
          </p:nvPr>
        </p:nvSpPr>
        <p:spPr>
          <a:xfrm>
            <a:off x="457200" y="18288"/>
            <a:ext cx="2895600" cy="329184"/>
          </a:xfrm>
        </p:spPr>
        <p:txBody>
          <a:bodyPr/>
          <a:lstStyle/>
          <a:p>
            <a:fld id="{34E40B51-84A9-49DA-B1CE-5688658EB1E9}" type="datetimeFigureOut">
              <a:rPr lang="en-US" smtClean="0"/>
              <a:t>9/25/14</a:t>
            </a:fld>
            <a:endParaRPr lang="en-US"/>
          </a:p>
        </p:txBody>
      </p:sp>
      <p:sp>
        <p:nvSpPr>
          <p:cNvPr id="17" name="Footer Placeholder 4"/>
          <p:cNvSpPr>
            <a:spLocks noGrp="1"/>
          </p:cNvSpPr>
          <p:nvPr>
            <p:ph type="ftr" sz="quarter" idx="11"/>
          </p:nvPr>
        </p:nvSpPr>
        <p:spPr>
          <a:xfrm>
            <a:off x="3429000" y="18288"/>
            <a:ext cx="4114800" cy="329184"/>
          </a:xfrm>
        </p:spPr>
        <p:txBody>
          <a:bodyPr/>
          <a:lstStyle/>
          <a:p>
            <a:endParaRPr lang="en-US"/>
          </a:p>
        </p:txBody>
      </p:sp>
      <p:sp>
        <p:nvSpPr>
          <p:cNvPr id="18" name="Slide Number Placeholder 5"/>
          <p:cNvSpPr>
            <a:spLocks noGrp="1"/>
          </p:cNvSpPr>
          <p:nvPr>
            <p:ph type="sldNum" sz="quarter" idx="12"/>
          </p:nvPr>
        </p:nvSpPr>
        <p:spPr>
          <a:xfrm>
            <a:off x="7620000" y="18288"/>
            <a:ext cx="1066800" cy="329184"/>
          </a:xfrm>
        </p:spPr>
        <p:txBody>
          <a:bodyPr/>
          <a:lstStyle/>
          <a:p>
            <a:fld id="{4676732B-1DBA-472D-A87E-F0D5866BB070}" type="slidenum">
              <a:rPr lang="en-US" smtClean="0"/>
              <a:t>‹#›</a:t>
            </a:fld>
            <a:endParaRPr lang="en-US"/>
          </a:p>
        </p:txBody>
      </p:sp>
      <p:cxnSp>
        <p:nvCxnSpPr>
          <p:cNvPr id="19" name="Straight Connector 18"/>
          <p:cNvCxnSpPr/>
          <p:nvPr userDrawn="1"/>
        </p:nvCxnSpPr>
        <p:spPr>
          <a:xfrm>
            <a:off x="228600" y="2133600"/>
            <a:ext cx="7848600" cy="1588"/>
          </a:xfrm>
          <a:prstGeom prst="line">
            <a:avLst/>
          </a:prstGeom>
          <a:ln w="1905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40B51-84A9-49DA-B1CE-5688658EB1E9}"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40B51-84A9-49DA-B1CE-5688658EB1E9}"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E40B51-84A9-49DA-B1CE-5688658EB1E9}"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57200" y="587375"/>
            <a:ext cx="8229600" cy="784225"/>
          </a:xfrm>
        </p:spPr>
        <p:txBody>
          <a:bodyPr anchor="b">
            <a:noAutofit/>
          </a:bodyPr>
          <a:lstStyle>
            <a:lvl1pPr algn="ctr">
              <a:defRPr sz="5600" cap="none" baseline="0">
                <a:solidFill>
                  <a:schemeClr val="accent2"/>
                </a:solidFill>
              </a:defRPr>
            </a:lvl1pPr>
          </a:lstStyle>
          <a:p>
            <a:r>
              <a:rPr lang="en-US" cap="none" dirty="0" smtClean="0"/>
              <a:t>Youth act for safe abortion</a:t>
            </a:r>
            <a:endParaRPr lang="en-US" dirty="0"/>
          </a:p>
        </p:txBody>
      </p:sp>
      <p:sp>
        <p:nvSpPr>
          <p:cNvPr id="9" name="Subtitle 2"/>
          <p:cNvSpPr>
            <a:spLocks noGrp="1"/>
          </p:cNvSpPr>
          <p:nvPr>
            <p:ph type="subTitle" idx="1" hasCustomPrompt="1"/>
          </p:nvPr>
        </p:nvSpPr>
        <p:spPr>
          <a:xfrm>
            <a:off x="457200" y="1143000"/>
            <a:ext cx="8229600" cy="533400"/>
          </a:xfrm>
        </p:spPr>
        <p:txBody>
          <a:bodyPr anchor="t"/>
          <a:lstStyle>
            <a:lvl1pPr marL="0" indent="0" algn="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a:r>
              <a:rPr lang="en-US" dirty="0" smtClean="0"/>
              <a:t>A workshop for future health professionals</a:t>
            </a:r>
            <a:endParaRPr lang="en-US" dirty="0"/>
          </a:p>
        </p:txBody>
      </p:sp>
      <p:sp>
        <p:nvSpPr>
          <p:cNvPr id="10" name="Date Placeholder 3"/>
          <p:cNvSpPr>
            <a:spLocks noGrp="1"/>
          </p:cNvSpPr>
          <p:nvPr>
            <p:ph type="dt" sz="half" idx="10"/>
          </p:nvPr>
        </p:nvSpPr>
        <p:spPr>
          <a:xfrm>
            <a:off x="457200" y="18288"/>
            <a:ext cx="2895600" cy="329184"/>
          </a:xfrm>
        </p:spPr>
        <p:txBody>
          <a:bodyPr/>
          <a:lstStyle/>
          <a:p>
            <a:fld id="{34E40B51-84A9-49DA-B1CE-5688658EB1E9}" type="datetimeFigureOut">
              <a:rPr lang="en-US" smtClean="0"/>
              <a:t>9/25/14</a:t>
            </a:fld>
            <a:endParaRPr lang="en-US"/>
          </a:p>
        </p:txBody>
      </p:sp>
      <p:sp>
        <p:nvSpPr>
          <p:cNvPr id="11" name="Footer Placeholder 4"/>
          <p:cNvSpPr>
            <a:spLocks noGrp="1"/>
          </p:cNvSpPr>
          <p:nvPr>
            <p:ph type="ftr" sz="quarter" idx="11"/>
          </p:nvPr>
        </p:nvSpPr>
        <p:spPr>
          <a:xfrm>
            <a:off x="3429000" y="18288"/>
            <a:ext cx="4114800" cy="329184"/>
          </a:xfrm>
        </p:spPr>
        <p:txBody>
          <a:bodyPr/>
          <a:lstStyle/>
          <a:p>
            <a:endParaRPr lang="en-US"/>
          </a:p>
        </p:txBody>
      </p:sp>
      <p:sp>
        <p:nvSpPr>
          <p:cNvPr id="12" name="Slide Number Placeholder 5"/>
          <p:cNvSpPr>
            <a:spLocks noGrp="1"/>
          </p:cNvSpPr>
          <p:nvPr>
            <p:ph type="sldNum" sz="quarter" idx="12"/>
          </p:nvPr>
        </p:nvSpPr>
        <p:spPr>
          <a:xfrm>
            <a:off x="7620000" y="18288"/>
            <a:ext cx="1066800" cy="329184"/>
          </a:xfrm>
        </p:spPr>
        <p:txBody>
          <a:bodyPr/>
          <a:lstStyle/>
          <a:p>
            <a:fld id="{4676732B-1DBA-472D-A87E-F0D5866BB070}" type="slidenum">
              <a:rPr lang="en-US" smtClean="0"/>
              <a:t>‹#›</a:t>
            </a:fld>
            <a:endParaRPr lang="en-US"/>
          </a:p>
        </p:txBody>
      </p:sp>
      <p:sp>
        <p:nvSpPr>
          <p:cNvPr id="13" name="Rectangle 12"/>
          <p:cNvSpPr/>
          <p:nvPr userDrawn="1"/>
        </p:nvSpPr>
        <p:spPr>
          <a:xfrm>
            <a:off x="0" y="0"/>
            <a:ext cx="9144000" cy="365760"/>
          </a:xfrm>
          <a:prstGeom prst="rect">
            <a:avLst/>
          </a:prstGeom>
          <a:solidFill>
            <a:srgbClr val="EC09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5600" y="5551844"/>
            <a:ext cx="2362200" cy="1202558"/>
          </a:xfrm>
          <a:prstGeom prst="rect">
            <a:avLst/>
          </a:prstGeom>
        </p:spPr>
      </p:pic>
      <p:pic>
        <p:nvPicPr>
          <p:cNvPr id="21" name="Picture 20" descr="cover-photo-illo Final.png"/>
          <p:cNvPicPr>
            <a:picLocks noChangeAspect="1"/>
          </p:cNvPicPr>
          <p:nvPr userDrawn="1"/>
        </p:nvPicPr>
        <p:blipFill rotWithShape="1">
          <a:blip r:embed="rId3">
            <a:extLst>
              <a:ext uri="{28A0092B-C50C-407E-A947-70E740481C1C}">
                <a14:useLocalDpi xmlns:a14="http://schemas.microsoft.com/office/drawing/2010/main" val="0"/>
              </a:ext>
            </a:extLst>
          </a:blip>
          <a:srcRect l="8103" b="25185"/>
          <a:stretch/>
        </p:blipFill>
        <p:spPr>
          <a:xfrm>
            <a:off x="0" y="1706055"/>
            <a:ext cx="6390640" cy="5151945"/>
          </a:xfrm>
          <a:prstGeom prst="rect">
            <a:avLst/>
          </a:prstGeom>
        </p:spPr>
      </p:pic>
    </p:spTree>
    <p:extLst>
      <p:ext uri="{BB962C8B-B14F-4D97-AF65-F5344CB8AC3E}">
        <p14:creationId xmlns:p14="http://schemas.microsoft.com/office/powerpoint/2010/main" val="147377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40B51-84A9-49DA-B1CE-5688658EB1E9}"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40B51-84A9-49DA-B1CE-5688658EB1E9}"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E40B51-84A9-49DA-B1CE-5688658EB1E9}"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E40B51-84A9-49DA-B1CE-5688658EB1E9}" type="datetimeFigureOut">
              <a:rPr lang="en-US" smtClean="0"/>
              <a:t>9/25/14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6732B-1DBA-472D-A87E-F0D5866BB07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E40B51-84A9-49DA-B1CE-5688658EB1E9}" type="datetimeFigureOut">
              <a:rPr lang="en-US" smtClean="0"/>
              <a:t>9/25/14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40B51-84A9-49DA-B1CE-5688658EB1E9}" type="datetimeFigureOut">
              <a:rPr lang="en-US" smtClean="0"/>
              <a:t>9/25/14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40B51-84A9-49DA-B1CE-5688658EB1E9}"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732B-1DBA-472D-A87E-F0D5866BB07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4E40B51-84A9-49DA-B1CE-5688658EB1E9}" type="datetimeFigureOut">
              <a:rPr lang="en-US" smtClean="0"/>
              <a:t>9/25/14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676732B-1DBA-472D-A87E-F0D5866BB0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12"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una.ipas.org/Communications/center/Image%20Library/NEP__B5C3407_tp13.jpg" TargetMode="External"/><Relationship Id="rId4" Type="http://schemas.openxmlformats.org/officeDocument/2006/relationships/image" Target="../media/image7.jpe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luna.ipas.org/Communications/center/Image%20Library/AFR_african_girl_UNDPI.jpg" TargetMode="External"/><Relationship Id="rId4" Type="http://schemas.openxmlformats.org/officeDocument/2006/relationships/image" Target="../media/image8.jpe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luna.ipas.org/Communications/center/Image%20Library/IND_Bihar_educate29_26284c_Lord09.jpg" TargetMode="External"/><Relationship Id="rId4" Type="http://schemas.openxmlformats.org/officeDocument/2006/relationships/image" Target="../media/image9.jpe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s://luna.ipas.org/Communications/center/Image%20Library/NIC_march_eliminate_violence_DSC06221_CRDN.jpg" TargetMode="External"/><Relationship Id="rId4" Type="http://schemas.openxmlformats.org/officeDocument/2006/relationships/image" Target="../media/image10.jpeg"/><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s://luna.ipas.org/Communications/center/Image%20Library/GHA_couple_27866w_Lord10.jpg" TargetMode="External"/><Relationship Id="rId4" Type="http://schemas.openxmlformats.org/officeDocument/2006/relationships/image" Target="../media/image12.jpeg"/><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luna.ipas.org/Communications/center/Image%20Library/BOL_group_women_smiling16818_Lord_07.jpg" TargetMode="External"/><Relationship Id="rId4" Type="http://schemas.openxmlformats.org/officeDocument/2006/relationships/image" Target="../media/image5.jpe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luna.ipas.org/Communications/center/Image%20Library/NIC_protest_woman_child2_Ipas_07.jpg" TargetMode="External"/><Relationship Id="rId4" Type="http://schemas.openxmlformats.org/officeDocument/2006/relationships/image" Target="../media/image6.jpe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551844"/>
            <a:ext cx="2362200" cy="1202558"/>
          </a:xfrm>
          <a:prstGeom prst="rect">
            <a:avLst/>
          </a:prstGeom>
        </p:spPr>
      </p:pic>
      <p:sp>
        <p:nvSpPr>
          <p:cNvPr id="8" name="Title 1"/>
          <p:cNvSpPr>
            <a:spLocks noGrp="1"/>
          </p:cNvSpPr>
          <p:nvPr>
            <p:ph type="ctrTitle"/>
          </p:nvPr>
        </p:nvSpPr>
        <p:spPr>
          <a:xfrm>
            <a:off x="457200" y="587375"/>
            <a:ext cx="8229600" cy="784225"/>
          </a:xfrm>
        </p:spPr>
        <p:txBody>
          <a:bodyPr/>
          <a:lstStyle/>
          <a:p>
            <a:r>
              <a:rPr lang="en-US" cap="none" dirty="0" smtClean="0"/>
              <a:t>Youth act for safe abortion</a:t>
            </a:r>
            <a:endParaRPr lang="en-US" cap="none" dirty="0"/>
          </a:p>
        </p:txBody>
      </p:sp>
      <p:sp>
        <p:nvSpPr>
          <p:cNvPr id="9" name="Subtitle 2"/>
          <p:cNvSpPr>
            <a:spLocks noGrp="1"/>
          </p:cNvSpPr>
          <p:nvPr>
            <p:ph type="subTitle" idx="1"/>
          </p:nvPr>
        </p:nvSpPr>
        <p:spPr>
          <a:xfrm>
            <a:off x="457200" y="1143000"/>
            <a:ext cx="8229600" cy="533400"/>
          </a:xfrm>
        </p:spPr>
        <p:txBody>
          <a:bodyPr/>
          <a:lstStyle/>
          <a:p>
            <a:r>
              <a:rPr lang="en-US" dirty="0" smtClean="0"/>
              <a:t>A </a:t>
            </a:r>
            <a:r>
              <a:rPr lang="en-US" dirty="0"/>
              <a:t>w</a:t>
            </a:r>
            <a:r>
              <a:rPr lang="en-US" dirty="0" smtClean="0"/>
              <a:t>orkshop for future health professionals</a:t>
            </a:r>
            <a:endParaRPr lang="en-US" dirty="0"/>
          </a:p>
        </p:txBody>
      </p:sp>
    </p:spTree>
    <p:extLst>
      <p:ext uri="{BB962C8B-B14F-4D97-AF65-F5344CB8AC3E}">
        <p14:creationId xmlns:p14="http://schemas.microsoft.com/office/powerpoint/2010/main" val="34790175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right to abortion? </a:t>
            </a:r>
            <a:endParaRPr lang="en-US" dirty="0"/>
          </a:p>
        </p:txBody>
      </p:sp>
      <p:sp>
        <p:nvSpPr>
          <p:cNvPr id="3" name="Content Placeholder 2"/>
          <p:cNvSpPr>
            <a:spLocks noGrp="1"/>
          </p:cNvSpPr>
          <p:nvPr>
            <p:ph sz="half" idx="1"/>
          </p:nvPr>
        </p:nvSpPr>
        <p:spPr>
          <a:xfrm>
            <a:off x="4038600" y="1752600"/>
            <a:ext cx="4038600" cy="4718304"/>
          </a:xfrm>
        </p:spPr>
        <p:txBody>
          <a:bodyPr>
            <a:normAutofit/>
          </a:bodyPr>
          <a:lstStyle/>
          <a:p>
            <a:r>
              <a:rPr lang="en-US" sz="2600" dirty="0" smtClean="0"/>
              <a:t>Access to safe abortion protects several human rights and sexual and reproductive rights</a:t>
            </a:r>
          </a:p>
          <a:p>
            <a:r>
              <a:rPr lang="en-US" sz="2600" dirty="0" smtClean="0"/>
              <a:t>When a woman resorts to unsafe abortion these same rights can be violated</a:t>
            </a:r>
            <a:endParaRPr lang="en-US" sz="2600" dirty="0"/>
          </a:p>
        </p:txBody>
      </p:sp>
      <p:pic>
        <p:nvPicPr>
          <p:cNvPr id="5" name="Content Placeholder 5" descr="Dr. Sheela Verma, Director, Paropakar Maternity and Women's Hospital&#10;&#10;from video Safe abortion in Nepal: A success story http://youtu.be/pHtgX8EElMM">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3038475" cy="4572000"/>
          </a:xfrm>
          <a:prstGeom prst="rect">
            <a:avLst/>
          </a:prstGeom>
          <a:noFill/>
          <a:ln w="3175">
            <a:solidFill>
              <a:srgbClr val="000000"/>
            </a:solidFill>
          </a:ln>
        </p:spPr>
      </p:pic>
    </p:spTree>
    <p:extLst>
      <p:ext uri="{BB962C8B-B14F-4D97-AF65-F5344CB8AC3E}">
        <p14:creationId xmlns:p14="http://schemas.microsoft.com/office/powerpoint/2010/main" val="17167487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Abortion in international agreements</a:t>
            </a:r>
            <a:endParaRPr lang="en-US" dirty="0"/>
          </a:p>
        </p:txBody>
      </p:sp>
      <p:sp>
        <p:nvSpPr>
          <p:cNvPr id="3" name="Content Placeholder 2"/>
          <p:cNvSpPr>
            <a:spLocks noGrp="1"/>
          </p:cNvSpPr>
          <p:nvPr>
            <p:ph idx="1"/>
          </p:nvPr>
        </p:nvSpPr>
        <p:spPr>
          <a:ln>
            <a:solidFill>
              <a:schemeClr val="accent1"/>
            </a:solidFill>
          </a:ln>
        </p:spPr>
        <p:txBody>
          <a:bodyPr lIns="182880" tIns="182880" rIns="182880" bIns="182880" anchor="ctr"/>
          <a:lstStyle/>
          <a:p>
            <a:pPr marL="0" lvl="0" indent="0" algn="just">
              <a:buNone/>
            </a:pPr>
            <a:r>
              <a:rPr lang="en-US" dirty="0"/>
              <a:t>“</a:t>
            </a:r>
            <a:r>
              <a:rPr lang="en-US" i="1" dirty="0"/>
              <a:t>In circumstances where abortion is not against the law, such abortion should be safe. In all cases, women should have access to quality services for the management of complications arising from abortion.”</a:t>
            </a:r>
            <a:r>
              <a:rPr lang="en-US" dirty="0"/>
              <a:t> </a:t>
            </a:r>
          </a:p>
          <a:p>
            <a:pPr marL="0" lvl="0" indent="0" algn="just">
              <a:buNone/>
            </a:pPr>
            <a:r>
              <a:rPr lang="en-US" sz="1800" dirty="0"/>
              <a:t>(</a:t>
            </a:r>
            <a:r>
              <a:rPr lang="en-US" sz="1800" dirty="0" smtClean="0"/>
              <a:t>International Conference on Population and Development </a:t>
            </a:r>
            <a:r>
              <a:rPr lang="en-US" sz="1800" dirty="0"/>
              <a:t>1994</a:t>
            </a:r>
            <a:r>
              <a:rPr lang="en-US" sz="1800" dirty="0" smtClean="0"/>
              <a:t>)</a:t>
            </a:r>
          </a:p>
          <a:p>
            <a:pPr marL="0" lvl="0" indent="0" algn="just">
              <a:buNone/>
            </a:pPr>
            <a:endParaRPr lang="en-US" sz="1800" dirty="0"/>
          </a:p>
          <a:p>
            <a:pPr marL="0" lvl="0" indent="0" algn="just">
              <a:buNone/>
            </a:pPr>
            <a:r>
              <a:rPr lang="en-US" dirty="0" smtClean="0"/>
              <a:t>Health </a:t>
            </a:r>
            <a:r>
              <a:rPr lang="en-US" dirty="0"/>
              <a:t>systems should </a:t>
            </a:r>
            <a:r>
              <a:rPr lang="en-US" i="1" dirty="0" smtClean="0"/>
              <a:t>“train </a:t>
            </a:r>
            <a:r>
              <a:rPr lang="en-US" i="1" dirty="0"/>
              <a:t>and equip health-service providers and take other measures to ensure that abortion is safe and accessible [for all indications for which it is legal].” </a:t>
            </a:r>
            <a:endParaRPr lang="en-US" i="1" dirty="0" smtClean="0"/>
          </a:p>
          <a:p>
            <a:pPr marL="0" lvl="0" indent="0" algn="just">
              <a:buNone/>
            </a:pPr>
            <a:r>
              <a:rPr lang="en-US" sz="1800" dirty="0" smtClean="0"/>
              <a:t>(Special Session of the UN General Assembly </a:t>
            </a:r>
            <a:r>
              <a:rPr lang="en-US" sz="1800" dirty="0"/>
              <a:t>1999</a:t>
            </a:r>
            <a:r>
              <a:rPr lang="en-US" sz="1800" dirty="0" smtClean="0"/>
              <a:t>)</a:t>
            </a:r>
            <a:endParaRPr lang="en-US" sz="1800" dirty="0"/>
          </a:p>
        </p:txBody>
      </p:sp>
    </p:spTree>
    <p:extLst>
      <p:ext uri="{BB962C8B-B14F-4D97-AF65-F5344CB8AC3E}">
        <p14:creationId xmlns:p14="http://schemas.microsoft.com/office/powerpoint/2010/main" val="2349473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a:ln>
            <a:solidFill>
              <a:schemeClr val="accent1"/>
            </a:solidFill>
          </a:ln>
        </p:spPr>
        <p:txBody>
          <a:bodyPr lIns="182880" tIns="182880" rIns="182880" bIns="182880" anchor="ctr"/>
          <a:lstStyle/>
          <a:p>
            <a:pPr marL="0" lvl="0" indent="0" algn="just">
              <a:buNone/>
            </a:pPr>
            <a:r>
              <a:rPr lang="en-US" dirty="0" smtClean="0"/>
              <a:t>States should “</a:t>
            </a:r>
            <a:r>
              <a:rPr lang="en-US" i="1" dirty="0" smtClean="0"/>
              <a:t>consider </a:t>
            </a:r>
            <a:r>
              <a:rPr lang="en-US" i="1" dirty="0"/>
              <a:t>reviewing laws containing punitive measures against women who have undergone illegal </a:t>
            </a:r>
            <a:r>
              <a:rPr lang="en-US" i="1" dirty="0" smtClean="0"/>
              <a:t>abortions.</a:t>
            </a:r>
            <a:r>
              <a:rPr lang="en-US" dirty="0" smtClean="0"/>
              <a:t>” </a:t>
            </a:r>
          </a:p>
          <a:p>
            <a:pPr marL="0" lvl="0" indent="0" algn="just">
              <a:buNone/>
            </a:pPr>
            <a:r>
              <a:rPr lang="en-US" sz="1800" dirty="0" smtClean="0"/>
              <a:t>(</a:t>
            </a:r>
            <a:r>
              <a:rPr lang="en-US" sz="1800" dirty="0"/>
              <a:t>Fourth World Conference on Women 1995)</a:t>
            </a:r>
          </a:p>
          <a:p>
            <a:pPr marL="0" indent="0">
              <a:buNone/>
            </a:pPr>
            <a:endParaRPr lang="en-US" dirty="0" smtClean="0"/>
          </a:p>
          <a:p>
            <a:pPr marL="0" lvl="0" indent="0" algn="just">
              <a:buNone/>
            </a:pPr>
            <a:r>
              <a:rPr lang="en-GB" dirty="0"/>
              <a:t>States shall “</a:t>
            </a:r>
            <a:r>
              <a:rPr lang="en-GB" i="1" dirty="0"/>
              <a:t>protect the reproductive rights of women by authorizing medical abortion in cases of sexual assault, rape, incest, and where the continued pregnancy endangers the mental and physical health of the mother or the life of the mother or the foetus</a:t>
            </a:r>
            <a:r>
              <a:rPr lang="en-GB" dirty="0"/>
              <a:t>” </a:t>
            </a:r>
            <a:endParaRPr lang="en-GB" dirty="0" smtClean="0"/>
          </a:p>
          <a:p>
            <a:pPr marL="0" lvl="0" indent="0">
              <a:buNone/>
            </a:pPr>
            <a:r>
              <a:rPr lang="en-GB" sz="1800" dirty="0" smtClean="0"/>
              <a:t>(</a:t>
            </a:r>
            <a:r>
              <a:rPr lang="en-GB" sz="1800" dirty="0"/>
              <a:t>African Commission on Human and People’s Rights 2003</a:t>
            </a:r>
            <a:r>
              <a:rPr lang="en-GB" sz="1800" dirty="0" smtClean="0"/>
              <a:t>) </a:t>
            </a:r>
            <a:endParaRPr lang="en-US" sz="1800" dirty="0"/>
          </a:p>
          <a:p>
            <a:pPr marL="0" indent="0">
              <a:buNone/>
            </a:pPr>
            <a:endParaRPr lang="en-US" dirty="0"/>
          </a:p>
        </p:txBody>
      </p:sp>
    </p:spTree>
    <p:extLst>
      <p:ext uri="{BB962C8B-B14F-4D97-AF65-F5344CB8AC3E}">
        <p14:creationId xmlns:p14="http://schemas.microsoft.com/office/powerpoint/2010/main" val="11725395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Protections for adolescents</a:t>
            </a:r>
            <a:endParaRPr lang="en-US" dirty="0"/>
          </a:p>
        </p:txBody>
      </p:sp>
      <p:sp>
        <p:nvSpPr>
          <p:cNvPr id="3" name="Content Placeholder 2"/>
          <p:cNvSpPr>
            <a:spLocks noGrp="1"/>
          </p:cNvSpPr>
          <p:nvPr>
            <p:ph sz="half" idx="1"/>
          </p:nvPr>
        </p:nvSpPr>
        <p:spPr/>
        <p:txBody>
          <a:bodyPr>
            <a:normAutofit/>
          </a:bodyPr>
          <a:lstStyle/>
          <a:p>
            <a:r>
              <a:rPr lang="en-US" sz="2400" i="1" u="sng" dirty="0" smtClean="0"/>
              <a:t>The child’s best interests</a:t>
            </a:r>
            <a:r>
              <a:rPr lang="en-US" sz="2400" dirty="0" smtClean="0"/>
              <a:t> supersede other considerations</a:t>
            </a:r>
          </a:p>
          <a:p>
            <a:r>
              <a:rPr lang="en-US" sz="2400" i="1" u="sng" dirty="0" smtClean="0"/>
              <a:t>‘Evolving capacities’</a:t>
            </a:r>
            <a:r>
              <a:rPr lang="en-US" sz="2400" dirty="0" smtClean="0"/>
              <a:t> promotes autonomy in accordance with </a:t>
            </a:r>
            <a:r>
              <a:rPr lang="en-US" sz="2400" dirty="0"/>
              <a:t>the child’s </a:t>
            </a:r>
            <a:r>
              <a:rPr lang="en-US" sz="2400" dirty="0" smtClean="0"/>
              <a:t>abilities</a:t>
            </a:r>
          </a:p>
          <a:p>
            <a:r>
              <a:rPr lang="en-US" sz="2400" i="1" u="sng" dirty="0" smtClean="0"/>
              <a:t>Confidentiality</a:t>
            </a:r>
            <a:r>
              <a:rPr lang="en-US" sz="2400" dirty="0" smtClean="0"/>
              <a:t> ensures </a:t>
            </a:r>
            <a:r>
              <a:rPr lang="en-US" sz="2400" dirty="0"/>
              <a:t>that health-care services are </a:t>
            </a:r>
            <a:r>
              <a:rPr lang="en-US" sz="2400" dirty="0" smtClean="0"/>
              <a:t>accessible</a:t>
            </a:r>
          </a:p>
        </p:txBody>
      </p:sp>
      <p:pic>
        <p:nvPicPr>
          <p:cNvPr id="5" name="Content Placeholder 4" descr="African girl in scarf">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084987" y="1673225"/>
            <a:ext cx="3165025" cy="4718050"/>
          </a:xfrm>
          <a:prstGeom prst="rect">
            <a:avLst/>
          </a:prstGeom>
          <a:noFill/>
          <a:ln>
            <a:solidFill>
              <a:srgbClr val="000000"/>
            </a:solidFill>
          </a:ln>
        </p:spPr>
      </p:pic>
    </p:spTree>
    <p:extLst>
      <p:ext uri="{BB962C8B-B14F-4D97-AF65-F5344CB8AC3E}">
        <p14:creationId xmlns:p14="http://schemas.microsoft.com/office/powerpoint/2010/main" val="37008901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Reproductive Justice framework</a:t>
            </a:r>
            <a:endParaRPr lang="en-US" dirty="0"/>
          </a:p>
        </p:txBody>
      </p:sp>
      <p:sp>
        <p:nvSpPr>
          <p:cNvPr id="3" name="Content Placeholder 2"/>
          <p:cNvSpPr>
            <a:spLocks noGrp="1"/>
          </p:cNvSpPr>
          <p:nvPr>
            <p:ph idx="1"/>
          </p:nvPr>
        </p:nvSpPr>
        <p:spPr/>
        <p:txBody>
          <a:bodyPr>
            <a:normAutofit/>
          </a:bodyPr>
          <a:lstStyle/>
          <a:p>
            <a:pPr lvl="1"/>
            <a:r>
              <a:rPr lang="en-US" sz="2200" dirty="0" smtClean="0"/>
              <a:t>Women </a:t>
            </a:r>
            <a:r>
              <a:rPr lang="en-US" sz="2200" dirty="0"/>
              <a:t>have the right to:</a:t>
            </a:r>
          </a:p>
          <a:p>
            <a:pPr lvl="2"/>
            <a:r>
              <a:rPr lang="en-US" sz="2000" dirty="0"/>
              <a:t>Prevent pregnancy</a:t>
            </a:r>
          </a:p>
          <a:p>
            <a:pPr lvl="2"/>
            <a:r>
              <a:rPr lang="en-US" sz="2000" dirty="0"/>
              <a:t>Continue or terminate a pregnancy </a:t>
            </a:r>
          </a:p>
          <a:p>
            <a:pPr lvl="2"/>
            <a:r>
              <a:rPr lang="en-US" sz="2000" dirty="0" smtClean="0"/>
              <a:t>Parent </a:t>
            </a:r>
            <a:r>
              <a:rPr lang="en-US" sz="2000" dirty="0"/>
              <a:t>their children with </a:t>
            </a:r>
            <a:r>
              <a:rPr lang="en-US" sz="2000" dirty="0" smtClean="0"/>
              <a:t>adequate social support </a:t>
            </a:r>
            <a:r>
              <a:rPr lang="en-US" sz="2000" dirty="0"/>
              <a:t>in safe environments</a:t>
            </a:r>
          </a:p>
          <a:p>
            <a:pPr lvl="1"/>
            <a:r>
              <a:rPr lang="en-US" sz="2200" dirty="0" smtClean="0"/>
              <a:t>Women’s reproductive health is directly linked to </a:t>
            </a:r>
            <a:r>
              <a:rPr lang="en-US" sz="2200" dirty="0"/>
              <a:t>conditions in </a:t>
            </a:r>
            <a:r>
              <a:rPr lang="en-US" sz="2200" dirty="0" smtClean="0"/>
              <a:t>communities where they live</a:t>
            </a:r>
          </a:p>
          <a:p>
            <a:pPr lvl="1"/>
            <a:r>
              <a:rPr lang="en-US" sz="2400" dirty="0"/>
              <a:t>Access to safe abortion is just one of many priorities for women who are marginalized</a:t>
            </a:r>
            <a:endParaRPr lang="en-US" sz="2200" dirty="0"/>
          </a:p>
          <a:p>
            <a:pPr marL="548640" lvl="2" indent="0">
              <a:buNone/>
            </a:pPr>
            <a:endParaRPr lang="en-US" sz="2000" dirty="0" smtClean="0"/>
          </a:p>
        </p:txBody>
      </p:sp>
    </p:spTree>
    <p:extLst>
      <p:ext uri="{BB962C8B-B14F-4D97-AF65-F5344CB8AC3E}">
        <p14:creationId xmlns:p14="http://schemas.microsoft.com/office/powerpoint/2010/main" val="11601989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‘RJ’ framework</a:t>
            </a:r>
            <a:endParaRPr lang="en-US" dirty="0"/>
          </a:p>
        </p:txBody>
      </p:sp>
      <p:sp>
        <p:nvSpPr>
          <p:cNvPr id="8" name="Content Placeholder 7"/>
          <p:cNvSpPr>
            <a:spLocks noGrp="1"/>
          </p:cNvSpPr>
          <p:nvPr>
            <p:ph sz="half" idx="1"/>
          </p:nvPr>
        </p:nvSpPr>
        <p:spPr/>
        <p:txBody>
          <a:bodyPr>
            <a:normAutofit/>
          </a:bodyPr>
          <a:lstStyle/>
          <a:p>
            <a:pPr lvl="1"/>
            <a:r>
              <a:rPr lang="en-US" sz="2400" dirty="0"/>
              <a:t>Consider abortion through multiple lenses (</a:t>
            </a:r>
            <a:r>
              <a:rPr lang="en-US" sz="2400" dirty="0" smtClean="0"/>
              <a:t>gender- and age-based discrimination, </a:t>
            </a:r>
            <a:r>
              <a:rPr lang="en-US" sz="2400" dirty="0"/>
              <a:t>racism, poverty, migration, etc.) </a:t>
            </a:r>
          </a:p>
          <a:p>
            <a:pPr lvl="1"/>
            <a:r>
              <a:rPr lang="en-US" sz="2400" dirty="0" smtClean="0"/>
              <a:t>Address </a:t>
            </a:r>
            <a:r>
              <a:rPr lang="en-US" sz="2400" dirty="0"/>
              <a:t>interrelated socioeconomic issues</a:t>
            </a:r>
          </a:p>
          <a:p>
            <a:pPr lvl="1"/>
            <a:r>
              <a:rPr lang="en-US" dirty="0"/>
              <a:t>Respond to women’s needs holistically</a:t>
            </a:r>
          </a:p>
          <a:p>
            <a:pPr lvl="1"/>
            <a:r>
              <a:rPr lang="en-US" sz="2400" dirty="0" smtClean="0"/>
              <a:t>Partner </a:t>
            </a:r>
            <a:r>
              <a:rPr lang="en-US" sz="2400" dirty="0"/>
              <a:t>with </a:t>
            </a:r>
            <a:r>
              <a:rPr lang="en-US" sz="2400" dirty="0" smtClean="0"/>
              <a:t>the most </a:t>
            </a:r>
            <a:r>
              <a:rPr lang="en-US" sz="2400" dirty="0"/>
              <a:t>affected women</a:t>
            </a:r>
          </a:p>
          <a:p>
            <a:endParaRPr lang="en-US" dirty="0"/>
          </a:p>
        </p:txBody>
      </p:sp>
      <p:pic>
        <p:nvPicPr>
          <p:cNvPr id="11" name="Content Placeholder 10" descr="Picture">
            <a:hlinkClick r:id="rId3"/>
          </p:cNvPr>
          <p:cNvPicPr>
            <a:picLocks noGrp="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5092851" y="1673225"/>
            <a:ext cx="3149298" cy="4718050"/>
          </a:xfrm>
          <a:prstGeom prst="rect">
            <a:avLst/>
          </a:prstGeom>
          <a:noFill/>
          <a:ln>
            <a:solidFill>
              <a:srgbClr val="000000"/>
            </a:solidFill>
          </a:ln>
        </p:spPr>
      </p:pic>
    </p:spTree>
    <p:extLst>
      <p:ext uri="{BB962C8B-B14F-4D97-AF65-F5344CB8AC3E}">
        <p14:creationId xmlns:p14="http://schemas.microsoft.com/office/powerpoint/2010/main" val="15486010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Gender and abortion</a:t>
            </a:r>
            <a:endParaRPr lang="en-US" dirty="0"/>
          </a:p>
        </p:txBody>
      </p:sp>
      <p:sp>
        <p:nvSpPr>
          <p:cNvPr id="5" name="Text Placeholder 4"/>
          <p:cNvSpPr>
            <a:spLocks noGrp="1"/>
          </p:cNvSpPr>
          <p:nvPr>
            <p:ph type="body" idx="1"/>
          </p:nvPr>
        </p:nvSpPr>
        <p:spPr/>
        <p:txBody>
          <a:bodyPr/>
          <a:lstStyle/>
          <a:p>
            <a:r>
              <a:rPr lang="en-US" dirty="0" smtClean="0"/>
              <a:t>Activity 2.B</a:t>
            </a:r>
            <a:endParaRPr lang="en-US" dirty="0"/>
          </a:p>
        </p:txBody>
      </p:sp>
    </p:spTree>
    <p:extLst>
      <p:ext uri="{BB962C8B-B14F-4D97-AF65-F5344CB8AC3E}">
        <p14:creationId xmlns:p14="http://schemas.microsoft.com/office/powerpoint/2010/main" val="6523445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gender</a:t>
            </a:r>
            <a:endParaRPr lang="en-US" dirty="0"/>
          </a:p>
        </p:txBody>
      </p:sp>
      <p:sp>
        <p:nvSpPr>
          <p:cNvPr id="4" name="Text Placeholder 3"/>
          <p:cNvSpPr>
            <a:spLocks noGrp="1"/>
          </p:cNvSpPr>
          <p:nvPr>
            <p:ph type="body" idx="1"/>
          </p:nvPr>
        </p:nvSpPr>
        <p:spPr/>
        <p:txBody>
          <a:bodyPr>
            <a:normAutofit/>
          </a:bodyPr>
          <a:lstStyle/>
          <a:p>
            <a:r>
              <a:rPr lang="en-US" sz="2200" b="1" dirty="0" smtClean="0"/>
              <a:t>Gender</a:t>
            </a:r>
            <a:endParaRPr lang="en-US" sz="2200" b="1" dirty="0"/>
          </a:p>
        </p:txBody>
      </p:sp>
      <p:sp>
        <p:nvSpPr>
          <p:cNvPr id="5" name="Content Placeholder 4"/>
          <p:cNvSpPr>
            <a:spLocks noGrp="1"/>
          </p:cNvSpPr>
          <p:nvPr>
            <p:ph sz="half" idx="2"/>
          </p:nvPr>
        </p:nvSpPr>
        <p:spPr/>
        <p:txBody>
          <a:bodyPr>
            <a:normAutofit/>
          </a:bodyPr>
          <a:lstStyle/>
          <a:p>
            <a:r>
              <a:rPr lang="en-US" sz="2200" dirty="0"/>
              <a:t>A person’s </a:t>
            </a:r>
            <a:r>
              <a:rPr lang="en-US" sz="2200" i="1" u="sng" dirty="0"/>
              <a:t>internal sense of self</a:t>
            </a:r>
            <a:r>
              <a:rPr lang="en-US" sz="2200" dirty="0"/>
              <a:t> </a:t>
            </a:r>
            <a:r>
              <a:rPr lang="en-US" sz="2200" dirty="0" smtClean="0"/>
              <a:t>as </a:t>
            </a:r>
            <a:r>
              <a:rPr lang="en-US" sz="2200" dirty="0"/>
              <a:t>a man, woman, neither, </a:t>
            </a:r>
            <a:r>
              <a:rPr lang="en-US" sz="2200" dirty="0" err="1"/>
              <a:t>bigender</a:t>
            </a:r>
            <a:r>
              <a:rPr lang="en-US" sz="2200" dirty="0"/>
              <a:t>, trans, etc</a:t>
            </a:r>
            <a:r>
              <a:rPr lang="en-US" sz="2200" dirty="0" smtClean="0"/>
              <a:t>. </a:t>
            </a:r>
            <a:endParaRPr lang="en-US" sz="2200" dirty="0"/>
          </a:p>
          <a:p>
            <a:r>
              <a:rPr lang="en-US" sz="2200" dirty="0" smtClean="0"/>
              <a:t>A </a:t>
            </a:r>
            <a:r>
              <a:rPr lang="en-US" sz="2200" i="1" u="sng" dirty="0" smtClean="0"/>
              <a:t>social system </a:t>
            </a:r>
            <a:r>
              <a:rPr lang="en-US" sz="2200" dirty="0" smtClean="0"/>
              <a:t>of categorizing people based on what is considered feminine and masculine</a:t>
            </a:r>
          </a:p>
          <a:p>
            <a:endParaRPr lang="en-US" dirty="0" smtClean="0"/>
          </a:p>
        </p:txBody>
      </p:sp>
      <p:sp>
        <p:nvSpPr>
          <p:cNvPr id="6" name="Text Placeholder 5"/>
          <p:cNvSpPr>
            <a:spLocks noGrp="1"/>
          </p:cNvSpPr>
          <p:nvPr>
            <p:ph type="body" sz="quarter" idx="3"/>
          </p:nvPr>
        </p:nvSpPr>
        <p:spPr/>
        <p:txBody>
          <a:bodyPr>
            <a:normAutofit/>
          </a:bodyPr>
          <a:lstStyle/>
          <a:p>
            <a:r>
              <a:rPr lang="en-US" sz="2200" b="1" dirty="0" smtClean="0"/>
              <a:t>Sex</a:t>
            </a:r>
            <a:endParaRPr lang="en-US" sz="2200" b="1" dirty="0"/>
          </a:p>
        </p:txBody>
      </p:sp>
      <p:sp>
        <p:nvSpPr>
          <p:cNvPr id="7" name="Content Placeholder 6"/>
          <p:cNvSpPr>
            <a:spLocks noGrp="1"/>
          </p:cNvSpPr>
          <p:nvPr>
            <p:ph sz="quarter" idx="4"/>
          </p:nvPr>
        </p:nvSpPr>
        <p:spPr/>
        <p:txBody>
          <a:bodyPr>
            <a:normAutofit/>
          </a:bodyPr>
          <a:lstStyle/>
          <a:p>
            <a:r>
              <a:rPr lang="en-US" sz="2200" i="1" u="sng" dirty="0" smtClean="0"/>
              <a:t>Biological attributes</a:t>
            </a:r>
            <a:r>
              <a:rPr lang="en-US" sz="2200" dirty="0" smtClean="0"/>
              <a:t> that divide people into male, female or intersex:</a:t>
            </a:r>
          </a:p>
          <a:p>
            <a:pPr lvl="1"/>
            <a:r>
              <a:rPr lang="en-US" dirty="0" smtClean="0"/>
              <a:t>Chromosome composition</a:t>
            </a:r>
          </a:p>
          <a:p>
            <a:pPr lvl="1"/>
            <a:r>
              <a:rPr lang="en-US" dirty="0" smtClean="0"/>
              <a:t>Appearance of genitalia</a:t>
            </a:r>
          </a:p>
          <a:p>
            <a:pPr lvl="1"/>
            <a:r>
              <a:rPr lang="en-US" dirty="0" smtClean="0"/>
              <a:t>Presence of reproductive organs </a:t>
            </a:r>
          </a:p>
          <a:p>
            <a:pPr lvl="1"/>
            <a:r>
              <a:rPr lang="en-US" dirty="0" smtClean="0"/>
              <a:t>Reproductive function</a:t>
            </a:r>
            <a:endParaRPr lang="en-US" b="1" dirty="0" smtClean="0"/>
          </a:p>
        </p:txBody>
      </p:sp>
    </p:spTree>
    <p:extLst>
      <p:ext uri="{BB962C8B-B14F-4D97-AF65-F5344CB8AC3E}">
        <p14:creationId xmlns:p14="http://schemas.microsoft.com/office/powerpoint/2010/main" val="1090219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en-US" dirty="0" smtClean="0"/>
              <a:t> </a:t>
            </a:r>
          </a:p>
          <a:p>
            <a:pPr marL="0" indent="0">
              <a:buNone/>
            </a:pPr>
            <a:endParaRPr lang="en-US" dirty="0"/>
          </a:p>
          <a:p>
            <a:pPr marL="0" indent="0" algn="just">
              <a:buNone/>
            </a:pPr>
            <a:endParaRPr lang="en-US" i="1" u="sng" dirty="0" smtClean="0"/>
          </a:p>
        </p:txBody>
      </p:sp>
      <p:sp>
        <p:nvSpPr>
          <p:cNvPr id="4" name="Oval 3"/>
          <p:cNvSpPr/>
          <p:nvPr/>
        </p:nvSpPr>
        <p:spPr>
          <a:xfrm>
            <a:off x="1600200" y="562303"/>
            <a:ext cx="6019800" cy="5943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20000"/>
              </a:lnSpc>
            </a:pPr>
            <a:r>
              <a:rPr lang="en-US" sz="2400" i="1" u="sng" dirty="0"/>
              <a:t>Gender-based violence</a:t>
            </a:r>
            <a:r>
              <a:rPr lang="en-US" sz="2400" dirty="0"/>
              <a:t>: </a:t>
            </a:r>
            <a:endParaRPr lang="en-US" sz="2400" dirty="0" smtClean="0"/>
          </a:p>
          <a:p>
            <a:pPr algn="just">
              <a:lnSpc>
                <a:spcPct val="120000"/>
              </a:lnSpc>
            </a:pPr>
            <a:r>
              <a:rPr lang="en-US" sz="2200" dirty="0" smtClean="0"/>
              <a:t>Any </a:t>
            </a:r>
            <a:r>
              <a:rPr lang="en-US" sz="2200" dirty="0"/>
              <a:t>threat or act of violence against persons who identify as (or are perceived to belong to) a certain gender, which results in, or is likely to result in, mental, physical or sexual harm or suffering, whether occurring in public or private life  </a:t>
            </a:r>
          </a:p>
        </p:txBody>
      </p:sp>
    </p:spTree>
    <p:extLst>
      <p:ext uri="{BB962C8B-B14F-4D97-AF65-F5344CB8AC3E}">
        <p14:creationId xmlns:p14="http://schemas.microsoft.com/office/powerpoint/2010/main" val="12969960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Gender and unintended pregnancy</a:t>
            </a:r>
            <a:endParaRPr lang="en-US" dirty="0"/>
          </a:p>
        </p:txBody>
      </p:sp>
      <p:sp>
        <p:nvSpPr>
          <p:cNvPr id="3" name="Content Placeholder 2"/>
          <p:cNvSpPr>
            <a:spLocks noGrp="1"/>
          </p:cNvSpPr>
          <p:nvPr>
            <p:ph idx="1"/>
          </p:nvPr>
        </p:nvSpPr>
        <p:spPr/>
        <p:txBody>
          <a:bodyPr/>
          <a:lstStyle/>
          <a:p>
            <a:r>
              <a:rPr lang="en-US" dirty="0" smtClean="0"/>
              <a:t>Unequal access to education, economic assets and health-care</a:t>
            </a:r>
          </a:p>
          <a:p>
            <a:r>
              <a:rPr lang="en-US" dirty="0" smtClean="0"/>
              <a:t>Less control over own body and sexual relationships </a:t>
            </a:r>
          </a:p>
          <a:p>
            <a:r>
              <a:rPr lang="en-US" dirty="0" smtClean="0"/>
              <a:t>Less agency to make decisions about contraceptive use and childbearing </a:t>
            </a:r>
          </a:p>
          <a:p>
            <a:r>
              <a:rPr lang="en-US" dirty="0" smtClean="0"/>
              <a:t>More </a:t>
            </a:r>
            <a:r>
              <a:rPr lang="en-US" dirty="0"/>
              <a:t>likely to experience sexual violence</a:t>
            </a:r>
          </a:p>
          <a:p>
            <a:pPr marL="0" indent="0">
              <a:buNone/>
            </a:pPr>
            <a:endParaRPr lang="en-US" dirty="0" smtClean="0"/>
          </a:p>
        </p:txBody>
      </p:sp>
    </p:spTree>
    <p:extLst>
      <p:ext uri="{BB962C8B-B14F-4D97-AF65-F5344CB8AC3E}">
        <p14:creationId xmlns:p14="http://schemas.microsoft.com/office/powerpoint/2010/main" val="35910291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Human rights, gender and abortion</a:t>
            </a:r>
            <a:endParaRPr lang="en-US" dirty="0"/>
          </a:p>
        </p:txBody>
      </p:sp>
      <p:sp>
        <p:nvSpPr>
          <p:cNvPr id="5" name="Subtitle 4"/>
          <p:cNvSpPr>
            <a:spLocks noGrp="1"/>
          </p:cNvSpPr>
          <p:nvPr>
            <p:ph type="subTitle" idx="1"/>
          </p:nvPr>
        </p:nvSpPr>
        <p:spPr/>
        <p:txBody>
          <a:bodyPr/>
          <a:lstStyle/>
          <a:p>
            <a:r>
              <a:rPr lang="en-US" dirty="0" smtClean="0"/>
              <a:t>MODULE 2</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8149"/>
          <a:stretch/>
        </p:blipFill>
        <p:spPr>
          <a:xfrm>
            <a:off x="2819400" y="1896760"/>
            <a:ext cx="6458657" cy="4995011"/>
          </a:xfrm>
          <a:prstGeom prst="rect">
            <a:avLst/>
          </a:prstGeom>
        </p:spPr>
      </p:pic>
    </p:spTree>
    <p:extLst>
      <p:ext uri="{BB962C8B-B14F-4D97-AF65-F5344CB8AC3E}">
        <p14:creationId xmlns:p14="http://schemas.microsoft.com/office/powerpoint/2010/main" val="8636244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ideal of womanhood</a:t>
            </a:r>
            <a:endParaRPr lang="en-US" dirty="0"/>
          </a:p>
        </p:txBody>
      </p:sp>
      <p:sp>
        <p:nvSpPr>
          <p:cNvPr id="3" name="Content Placeholder 2"/>
          <p:cNvSpPr>
            <a:spLocks noGrp="1"/>
          </p:cNvSpPr>
          <p:nvPr>
            <p:ph idx="1"/>
          </p:nvPr>
        </p:nvSpPr>
        <p:spPr/>
        <p:txBody>
          <a:bodyPr/>
          <a:lstStyle/>
          <a:p>
            <a:r>
              <a:rPr lang="en-US" dirty="0"/>
              <a:t>Female sexuality is accepted solely for the purpose of </a:t>
            </a:r>
            <a:r>
              <a:rPr lang="en-US" dirty="0" smtClean="0"/>
              <a:t>reproduction</a:t>
            </a:r>
          </a:p>
          <a:p>
            <a:r>
              <a:rPr lang="en-US" dirty="0"/>
              <a:t>A</a:t>
            </a:r>
            <a:r>
              <a:rPr lang="en-US" dirty="0" smtClean="0"/>
              <a:t>ll </a:t>
            </a:r>
            <a:r>
              <a:rPr lang="en-US" dirty="0"/>
              <a:t>women are expected to want to become </a:t>
            </a:r>
            <a:r>
              <a:rPr lang="en-US" dirty="0" smtClean="0"/>
              <a:t>mothers</a:t>
            </a:r>
          </a:p>
          <a:p>
            <a:r>
              <a:rPr lang="en-US" dirty="0" smtClean="0"/>
              <a:t>Women </a:t>
            </a:r>
            <a:r>
              <a:rPr lang="en-US" dirty="0"/>
              <a:t>are not seen as ‘real women’ until they have children</a:t>
            </a:r>
          </a:p>
        </p:txBody>
      </p:sp>
    </p:spTree>
    <p:extLst>
      <p:ext uri="{BB962C8B-B14F-4D97-AF65-F5344CB8AC3E}">
        <p14:creationId xmlns:p14="http://schemas.microsoft.com/office/powerpoint/2010/main" val="22377818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Gender and abortion decision-making</a:t>
            </a:r>
            <a:endParaRPr lang="en-US" dirty="0"/>
          </a:p>
        </p:txBody>
      </p:sp>
      <p:sp>
        <p:nvSpPr>
          <p:cNvPr id="3" name="Content Placeholder 2"/>
          <p:cNvSpPr>
            <a:spLocks noGrp="1"/>
          </p:cNvSpPr>
          <p:nvPr>
            <p:ph idx="1"/>
          </p:nvPr>
        </p:nvSpPr>
        <p:spPr/>
        <p:txBody>
          <a:bodyPr>
            <a:normAutofit/>
          </a:bodyPr>
          <a:lstStyle/>
          <a:p>
            <a:r>
              <a:rPr lang="en-US" dirty="0" smtClean="0"/>
              <a:t>Limited agency and low self-esteem can affect women’s ability to make decision</a:t>
            </a:r>
          </a:p>
          <a:p>
            <a:r>
              <a:rPr lang="en-US" dirty="0" smtClean="0"/>
              <a:t>Lack of respect for women’s autonomy and choices limit women’s opportunities to make decision</a:t>
            </a:r>
          </a:p>
          <a:p>
            <a:r>
              <a:rPr lang="en-US" dirty="0" smtClean="0"/>
              <a:t>Decision whether to continue or end a pregnancy controlled </a:t>
            </a:r>
            <a:r>
              <a:rPr lang="en-US" dirty="0"/>
              <a:t>by </a:t>
            </a:r>
            <a:r>
              <a:rPr lang="en-US" dirty="0" smtClean="0"/>
              <a:t>husband</a:t>
            </a:r>
            <a:r>
              <a:rPr lang="en-US" dirty="0"/>
              <a:t>, mother-in-law or parents</a:t>
            </a:r>
          </a:p>
          <a:p>
            <a:pPr marL="0" indent="0">
              <a:buNone/>
            </a:pPr>
            <a:endParaRPr lang="en-US" dirty="0" smtClean="0"/>
          </a:p>
          <a:p>
            <a:endParaRPr lang="en-US" dirty="0"/>
          </a:p>
        </p:txBody>
      </p:sp>
    </p:spTree>
    <p:extLst>
      <p:ext uri="{BB962C8B-B14F-4D97-AF65-F5344CB8AC3E}">
        <p14:creationId xmlns:p14="http://schemas.microsoft.com/office/powerpoint/2010/main" val="38286308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Gender and access to safe services</a:t>
            </a:r>
            <a:endParaRPr lang="en-US" dirty="0"/>
          </a:p>
        </p:txBody>
      </p:sp>
      <p:sp>
        <p:nvSpPr>
          <p:cNvPr id="4" name="Content Placeholder 3"/>
          <p:cNvSpPr>
            <a:spLocks noGrp="1"/>
          </p:cNvSpPr>
          <p:nvPr>
            <p:ph idx="1"/>
          </p:nvPr>
        </p:nvSpPr>
        <p:spPr/>
        <p:txBody>
          <a:bodyPr>
            <a:normAutofit/>
          </a:bodyPr>
          <a:lstStyle/>
          <a:p>
            <a:r>
              <a:rPr lang="en-US" dirty="0" smtClean="0"/>
              <a:t>Lack of information that safe abortion is legal on demand or in certain circumstances</a:t>
            </a:r>
          </a:p>
          <a:p>
            <a:r>
              <a:rPr lang="en-US" dirty="0" smtClean="0"/>
              <a:t>Limited freedom of mobility to access service points</a:t>
            </a:r>
          </a:p>
          <a:p>
            <a:r>
              <a:rPr lang="en-US" dirty="0" smtClean="0"/>
              <a:t>No or restricted control of economic assets affect ability to pay for services</a:t>
            </a:r>
            <a:endParaRPr lang="en-US" dirty="0"/>
          </a:p>
          <a:p>
            <a:r>
              <a:rPr lang="en-US" dirty="0" smtClean="0"/>
              <a:t>Spousal consent requirements for health-care services, including safe, legal abortion</a:t>
            </a:r>
          </a:p>
          <a:p>
            <a:pPr marL="274320" lvl="1" indent="0">
              <a:buNone/>
            </a:pPr>
            <a:endParaRPr lang="en-US" dirty="0" smtClean="0"/>
          </a:p>
        </p:txBody>
      </p:sp>
    </p:spTree>
    <p:extLst>
      <p:ext uri="{BB962C8B-B14F-4D97-AF65-F5344CB8AC3E}">
        <p14:creationId xmlns:p14="http://schemas.microsoft.com/office/powerpoint/2010/main" val="40298313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quality of care</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i="1" u="sng" dirty="0" smtClean="0"/>
              <a:t>Young and unmarried?</a:t>
            </a:r>
            <a:r>
              <a:rPr lang="en-US" sz="2400" dirty="0" smtClean="0"/>
              <a:t> </a:t>
            </a:r>
          </a:p>
          <a:p>
            <a:pPr marL="0" indent="0">
              <a:buNone/>
            </a:pPr>
            <a:r>
              <a:rPr lang="en-US" sz="2400" dirty="0" smtClean="0"/>
              <a:t>Providers who believe young, unmarried women have been promiscuous, may:</a:t>
            </a:r>
            <a:endParaRPr lang="en-US" sz="2400" dirty="0"/>
          </a:p>
          <a:p>
            <a:endParaRPr lang="en-US" sz="2400" dirty="0" smtClean="0"/>
          </a:p>
          <a:p>
            <a:r>
              <a:rPr lang="en-US" sz="2000" dirty="0" smtClean="0"/>
              <a:t>Withhold </a:t>
            </a:r>
            <a:r>
              <a:rPr lang="en-US" sz="2000" dirty="0"/>
              <a:t>pain management </a:t>
            </a:r>
            <a:r>
              <a:rPr lang="en-US" sz="2000" dirty="0" smtClean="0"/>
              <a:t>during the abortion procedure</a:t>
            </a:r>
          </a:p>
          <a:p>
            <a:r>
              <a:rPr lang="en-US" sz="2000" dirty="0" smtClean="0"/>
              <a:t>Charge higher fees or demand sexual ‘favors’</a:t>
            </a:r>
          </a:p>
        </p:txBody>
      </p:sp>
      <p:sp>
        <p:nvSpPr>
          <p:cNvPr id="4" name="Content Placeholder 3"/>
          <p:cNvSpPr>
            <a:spLocks noGrp="1"/>
          </p:cNvSpPr>
          <p:nvPr>
            <p:ph sz="half" idx="2"/>
          </p:nvPr>
        </p:nvSpPr>
        <p:spPr/>
        <p:txBody>
          <a:bodyPr>
            <a:normAutofit/>
          </a:bodyPr>
          <a:lstStyle/>
          <a:p>
            <a:pPr marL="0" indent="0">
              <a:buNone/>
            </a:pPr>
            <a:r>
              <a:rPr lang="en-US" sz="2400" i="1" u="sng" dirty="0"/>
              <a:t>Married without children</a:t>
            </a:r>
            <a:r>
              <a:rPr lang="en-US" sz="2400" i="1" u="sng" dirty="0" smtClean="0"/>
              <a:t>?</a:t>
            </a:r>
            <a:r>
              <a:rPr lang="en-US" sz="2400" dirty="0" smtClean="0"/>
              <a:t> </a:t>
            </a:r>
          </a:p>
          <a:p>
            <a:pPr marL="0" indent="0">
              <a:buNone/>
            </a:pPr>
            <a:r>
              <a:rPr lang="en-US" sz="2400" dirty="0"/>
              <a:t>P</a:t>
            </a:r>
            <a:r>
              <a:rPr lang="en-US" sz="2400" dirty="0" smtClean="0"/>
              <a:t>roviders who believe married woman without children should continue the pregnancy may: </a:t>
            </a:r>
          </a:p>
          <a:p>
            <a:pPr marL="0" indent="0">
              <a:buNone/>
            </a:pPr>
            <a:endParaRPr lang="en-US" sz="2400" dirty="0" smtClean="0"/>
          </a:p>
          <a:p>
            <a:r>
              <a:rPr lang="en-US" sz="2000" dirty="0" smtClean="0"/>
              <a:t>Refuse </a:t>
            </a:r>
            <a:r>
              <a:rPr lang="en-US" sz="2000" dirty="0"/>
              <a:t>to provide abortion </a:t>
            </a:r>
            <a:r>
              <a:rPr lang="en-US" sz="2000" dirty="0" smtClean="0"/>
              <a:t>services</a:t>
            </a:r>
          </a:p>
          <a:p>
            <a:r>
              <a:rPr lang="en-US" sz="2000" dirty="0" smtClean="0"/>
              <a:t>Break women’s privacy and confidentiality, and demand spousal consent first</a:t>
            </a:r>
            <a:endParaRPr lang="en-US" sz="2000" dirty="0"/>
          </a:p>
        </p:txBody>
      </p:sp>
    </p:spTree>
    <p:extLst>
      <p:ext uri="{BB962C8B-B14F-4D97-AF65-F5344CB8AC3E}">
        <p14:creationId xmlns:p14="http://schemas.microsoft.com/office/powerpoint/2010/main" val="38361614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cture">
            <a:hlinkClick r:id="rId3"/>
          </p:cNvPr>
          <p:cNvPicPr>
            <a:picLocks noGrp="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0" y="1752600"/>
            <a:ext cx="4724400" cy="3581400"/>
          </a:xfrm>
          <a:prstGeom prst="rect">
            <a:avLst/>
          </a:prstGeom>
          <a:noFill/>
          <a:ln>
            <a:solidFill>
              <a:srgbClr val="000000"/>
            </a:solidFill>
          </a:ln>
        </p:spPr>
      </p:pic>
      <p:sp>
        <p:nvSpPr>
          <p:cNvPr id="5" name="Content Placeholder 4"/>
          <p:cNvSpPr>
            <a:spLocks noGrp="1"/>
          </p:cNvSpPr>
          <p:nvPr>
            <p:ph sz="half" idx="2"/>
          </p:nvPr>
        </p:nvSpPr>
        <p:spPr>
          <a:xfrm>
            <a:off x="4800600" y="1828800"/>
            <a:ext cx="4038600" cy="3810000"/>
          </a:xfrm>
        </p:spPr>
        <p:txBody>
          <a:bodyPr/>
          <a:lstStyle/>
          <a:p>
            <a:pPr marL="0" indent="0">
              <a:buNone/>
            </a:pPr>
            <a:r>
              <a:rPr lang="en-US" sz="2400" dirty="0" smtClean="0"/>
              <a:t>Safe abortion programs should:</a:t>
            </a:r>
            <a:endParaRPr lang="en-US" dirty="0" smtClean="0"/>
          </a:p>
          <a:p>
            <a:pPr marL="788670" lvl="1" indent="-514350">
              <a:buFont typeface="+mj-lt"/>
              <a:buAutoNum type="romanUcPeriod"/>
            </a:pPr>
            <a:r>
              <a:rPr lang="en-US" sz="2000" dirty="0" smtClean="0"/>
              <a:t>Critically examine gender norms</a:t>
            </a:r>
          </a:p>
          <a:p>
            <a:pPr marL="788670" lvl="1" indent="-514350">
              <a:buFont typeface="+mj-lt"/>
              <a:buAutoNum type="romanUcPeriod"/>
            </a:pPr>
            <a:r>
              <a:rPr lang="en-US" sz="2000" dirty="0" smtClean="0"/>
              <a:t>Strive to strengthen already equitable norms</a:t>
            </a:r>
          </a:p>
          <a:p>
            <a:pPr marL="788670" lvl="1" indent="-514350">
              <a:buFont typeface="+mj-lt"/>
              <a:buAutoNum type="romanUcPeriod"/>
            </a:pPr>
            <a:r>
              <a:rPr lang="en-US" sz="2000" dirty="0" smtClean="0"/>
              <a:t>Challenge gender discrimination or raise awareness of it</a:t>
            </a:r>
            <a:endParaRPr lang="en-US" sz="2000" dirty="0"/>
          </a:p>
        </p:txBody>
      </p:sp>
    </p:spTree>
    <p:extLst>
      <p:ext uri="{BB962C8B-B14F-4D97-AF65-F5344CB8AC3E}">
        <p14:creationId xmlns:p14="http://schemas.microsoft.com/office/powerpoint/2010/main" val="35125538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Abortion as a men’s issue</a:t>
            </a:r>
            <a:endParaRPr lang="en-US" dirty="0"/>
          </a:p>
        </p:txBody>
      </p:sp>
      <p:sp>
        <p:nvSpPr>
          <p:cNvPr id="5" name="Text Placeholder 4"/>
          <p:cNvSpPr>
            <a:spLocks noGrp="1"/>
          </p:cNvSpPr>
          <p:nvPr>
            <p:ph type="body" idx="1"/>
          </p:nvPr>
        </p:nvSpPr>
        <p:spPr/>
        <p:txBody>
          <a:bodyPr/>
          <a:lstStyle/>
          <a:p>
            <a:r>
              <a:rPr lang="en-US" dirty="0" smtClean="0"/>
              <a:t>Activity 2.C</a:t>
            </a:r>
            <a:endParaRPr lang="en-US" dirty="0"/>
          </a:p>
        </p:txBody>
      </p:sp>
    </p:spTree>
    <p:extLst>
      <p:ext uri="{BB962C8B-B14F-4D97-AF65-F5344CB8AC3E}">
        <p14:creationId xmlns:p14="http://schemas.microsoft.com/office/powerpoint/2010/main" val="35655627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Abortion in the lives of men</a:t>
            </a:r>
            <a:endParaRPr lang="en-US" sz="3600" dirty="0"/>
          </a:p>
        </p:txBody>
      </p:sp>
      <p:pic>
        <p:nvPicPr>
          <p:cNvPr id="7" name="Content Placeholder 6"/>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8803"/>
          <a:stretch/>
        </p:blipFill>
        <p:spPr>
          <a:xfrm>
            <a:off x="457200" y="2065647"/>
            <a:ext cx="4038600" cy="3310699"/>
          </a:xfrm>
          <a:ln>
            <a:solidFill>
              <a:srgbClr val="000000"/>
            </a:solidFill>
          </a:ln>
        </p:spPr>
      </p:pic>
      <p:sp>
        <p:nvSpPr>
          <p:cNvPr id="5" name="Content Placeholder 4"/>
          <p:cNvSpPr>
            <a:spLocks noGrp="1"/>
          </p:cNvSpPr>
          <p:nvPr>
            <p:ph sz="half" idx="2"/>
          </p:nvPr>
        </p:nvSpPr>
        <p:spPr>
          <a:xfrm>
            <a:off x="4648200" y="2057400"/>
            <a:ext cx="4038600" cy="4334256"/>
          </a:xfrm>
        </p:spPr>
        <p:txBody>
          <a:bodyPr/>
          <a:lstStyle/>
          <a:p>
            <a:r>
              <a:rPr lang="en-US" sz="2600" dirty="0"/>
              <a:t>Men experience abortion in </a:t>
            </a:r>
            <a:r>
              <a:rPr lang="en-US" sz="2600" dirty="0" smtClean="0"/>
              <a:t>their: </a:t>
            </a:r>
          </a:p>
          <a:p>
            <a:pPr lvl="1"/>
            <a:r>
              <a:rPr lang="en-US" sz="2200" i="1" u="sng" dirty="0" smtClean="0"/>
              <a:t>personal </a:t>
            </a:r>
            <a:r>
              <a:rPr lang="en-US" sz="2200" i="1" u="sng" dirty="0"/>
              <a:t>lives</a:t>
            </a:r>
            <a:r>
              <a:rPr lang="en-US" sz="2200" i="1" dirty="0"/>
              <a:t> </a:t>
            </a:r>
            <a:r>
              <a:rPr lang="en-US" sz="2200" dirty="0" smtClean="0"/>
              <a:t>as</a:t>
            </a:r>
            <a:r>
              <a:rPr lang="en-US" sz="2200" i="1" dirty="0" smtClean="0"/>
              <a:t> </a:t>
            </a:r>
            <a:r>
              <a:rPr lang="en-US" sz="2200" dirty="0" smtClean="0"/>
              <a:t>partners, fathers</a:t>
            </a:r>
            <a:r>
              <a:rPr lang="en-US" sz="2200" dirty="0"/>
              <a:t>, </a:t>
            </a:r>
            <a:r>
              <a:rPr lang="en-US" sz="2200" dirty="0" smtClean="0"/>
              <a:t>sons and friends</a:t>
            </a:r>
          </a:p>
          <a:p>
            <a:pPr lvl="1"/>
            <a:r>
              <a:rPr lang="en-US" sz="2200" i="1" u="sng" dirty="0" smtClean="0"/>
              <a:t>professional </a:t>
            </a:r>
            <a:r>
              <a:rPr lang="en-US" sz="2200" i="1" u="sng" dirty="0"/>
              <a:t>lives</a:t>
            </a:r>
            <a:r>
              <a:rPr lang="en-US" sz="2200" dirty="0"/>
              <a:t> as policymakers, lawyers and judges, and health-care professionals</a:t>
            </a:r>
          </a:p>
        </p:txBody>
      </p:sp>
    </p:spTree>
    <p:extLst>
      <p:ext uri="{BB962C8B-B14F-4D97-AF65-F5344CB8AC3E}">
        <p14:creationId xmlns:p14="http://schemas.microsoft.com/office/powerpoint/2010/main" val="40227984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 matter!</a:t>
            </a:r>
            <a:endParaRPr lang="en-US" dirty="0"/>
          </a:p>
        </p:txBody>
      </p:sp>
      <p:sp>
        <p:nvSpPr>
          <p:cNvPr id="6" name="Content Placeholder 5"/>
          <p:cNvSpPr>
            <a:spLocks noGrp="1"/>
          </p:cNvSpPr>
          <p:nvPr>
            <p:ph idx="1"/>
          </p:nvPr>
        </p:nvSpPr>
        <p:spPr/>
        <p:txBody>
          <a:bodyPr>
            <a:normAutofit/>
          </a:bodyPr>
          <a:lstStyle/>
          <a:p>
            <a:pPr marL="0" indent="0">
              <a:buNone/>
            </a:pPr>
            <a:r>
              <a:rPr lang="en-US" dirty="0"/>
              <a:t>Men can support women in making and acting on reproductive health </a:t>
            </a:r>
            <a:r>
              <a:rPr lang="en-US" dirty="0" smtClean="0"/>
              <a:t>decisions:</a:t>
            </a:r>
          </a:p>
          <a:p>
            <a:pPr marL="0" indent="0">
              <a:buNone/>
            </a:pPr>
            <a:endParaRPr lang="en-US" dirty="0" smtClean="0"/>
          </a:p>
          <a:p>
            <a:pPr marL="788670" lvl="1" indent="-514350">
              <a:buFont typeface="+mj-lt"/>
              <a:buAutoNum type="romanUcPeriod"/>
            </a:pPr>
            <a:r>
              <a:rPr lang="en-US" i="1" u="sng" dirty="0" smtClean="0"/>
              <a:t>Learn</a:t>
            </a:r>
            <a:r>
              <a:rPr lang="en-US" dirty="0" smtClean="0"/>
              <a:t> how gender discrimination and inequality contribute to unintended pregnancy and </a:t>
            </a:r>
            <a:r>
              <a:rPr lang="en-US" dirty="0"/>
              <a:t>unsafe abortion</a:t>
            </a:r>
          </a:p>
          <a:p>
            <a:pPr marL="788670" lvl="1" indent="-514350">
              <a:buFont typeface="+mj-lt"/>
              <a:buAutoNum type="romanUcPeriod"/>
            </a:pPr>
            <a:r>
              <a:rPr lang="en-US" i="1" u="sng" dirty="0" smtClean="0"/>
              <a:t>Explore</a:t>
            </a:r>
            <a:r>
              <a:rPr lang="en-US" dirty="0" smtClean="0"/>
              <a:t> </a:t>
            </a:r>
            <a:r>
              <a:rPr lang="en-US" dirty="0"/>
              <a:t>how their </a:t>
            </a:r>
            <a:r>
              <a:rPr lang="en-US" dirty="0" smtClean="0"/>
              <a:t>own personal </a:t>
            </a:r>
            <a:r>
              <a:rPr lang="en-US" dirty="0"/>
              <a:t>values, beliefs and practices affect women’s reproductive health </a:t>
            </a:r>
          </a:p>
          <a:p>
            <a:pPr marL="788670" lvl="1" indent="-514350">
              <a:buFont typeface="+mj-lt"/>
              <a:buAutoNum type="romanUcPeriod"/>
            </a:pPr>
            <a:r>
              <a:rPr lang="en-US" i="1" u="sng" dirty="0" smtClean="0"/>
              <a:t>Take responsibility</a:t>
            </a:r>
            <a:r>
              <a:rPr lang="en-US" dirty="0" smtClean="0"/>
              <a:t> by living in mutually respectful, healthy relationships</a:t>
            </a:r>
          </a:p>
          <a:p>
            <a:pPr marL="788670" lvl="1" indent="-514350">
              <a:buFont typeface="+mj-lt"/>
              <a:buAutoNum type="romanUcPeriod"/>
            </a:pPr>
            <a:r>
              <a:rPr lang="en-US" i="1" u="sng" dirty="0" smtClean="0"/>
              <a:t>Talk</a:t>
            </a:r>
            <a:r>
              <a:rPr lang="en-US" dirty="0" smtClean="0"/>
              <a:t> to family members and friends about reproductive choice</a:t>
            </a:r>
            <a:r>
              <a:rPr lang="en-US" dirty="0"/>
              <a:t>, </a:t>
            </a:r>
            <a:r>
              <a:rPr lang="en-US" dirty="0" smtClean="0"/>
              <a:t>and advocate </a:t>
            </a:r>
            <a:r>
              <a:rPr lang="en-US" dirty="0"/>
              <a:t>for improved access to safe </a:t>
            </a:r>
            <a:r>
              <a:rPr lang="en-US" dirty="0" smtClean="0"/>
              <a:t>services </a:t>
            </a:r>
            <a:endParaRPr lang="en-US" dirty="0"/>
          </a:p>
          <a:p>
            <a:pPr marL="788670" lvl="1" indent="-514350">
              <a:buFont typeface="+mj-lt"/>
              <a:buAutoNum type="romanUcPeriod"/>
            </a:pPr>
            <a:r>
              <a:rPr lang="en-US" i="1" u="sng" dirty="0" smtClean="0"/>
              <a:t>Support</a:t>
            </a:r>
            <a:r>
              <a:rPr lang="en-US" dirty="0" smtClean="0"/>
              <a:t> </a:t>
            </a:r>
            <a:r>
              <a:rPr lang="en-US" dirty="0"/>
              <a:t>women who need help to access safe </a:t>
            </a:r>
            <a:r>
              <a:rPr lang="en-US" dirty="0" smtClean="0"/>
              <a:t>services</a:t>
            </a:r>
            <a:r>
              <a:rPr lang="en-US" dirty="0"/>
              <a:t>, including contraception and </a:t>
            </a:r>
            <a:r>
              <a:rPr lang="en-US" dirty="0" smtClean="0"/>
              <a:t>abortion</a:t>
            </a:r>
            <a:endParaRPr lang="en-US" dirty="0"/>
          </a:p>
        </p:txBody>
      </p:sp>
    </p:spTree>
    <p:extLst>
      <p:ext uri="{BB962C8B-B14F-4D97-AF65-F5344CB8AC3E}">
        <p14:creationId xmlns:p14="http://schemas.microsoft.com/office/powerpoint/2010/main" val="15495711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cture">
            <a:hlinkClick r:id="rId3"/>
          </p:cNvPr>
          <p:cNvPicPr>
            <a:picLocks noGrp="1"/>
          </p:cNvPicPr>
          <p:nvPr>
            <p:ph idx="1"/>
          </p:nvPr>
        </p:nvPicPr>
        <p:blipFill rotWithShape="1">
          <a:blip r:embed="rId4">
            <a:extLst>
              <a:ext uri="{28A0092B-C50C-407E-A947-70E740481C1C}">
                <a14:useLocalDpi xmlns:a14="http://schemas.microsoft.com/office/drawing/2010/main" val="0"/>
              </a:ext>
            </a:extLst>
          </a:blip>
          <a:stretch/>
        </p:blipFill>
        <p:spPr bwMode="auto">
          <a:xfrm>
            <a:off x="3289300" y="1885950"/>
            <a:ext cx="5080000" cy="3390900"/>
          </a:xfrm>
          <a:prstGeom prst="rect">
            <a:avLst/>
          </a:prstGeom>
          <a:noFill/>
          <a:ln>
            <a:solidFill>
              <a:srgbClr val="000000"/>
            </a:solidFill>
          </a:ln>
          <a:extLst>
            <a:ext uri="{53640926-AAD7-44d8-BBD7-CCE9431645EC}">
              <a14:shadowObscured xmlns:a14="http://schemas.microsoft.com/office/drawing/2010/main"/>
            </a:ext>
          </a:extLst>
        </p:spPr>
      </p:pic>
      <p:sp>
        <p:nvSpPr>
          <p:cNvPr id="3" name="Text Placeholder 2"/>
          <p:cNvSpPr>
            <a:spLocks noGrp="1"/>
          </p:cNvSpPr>
          <p:nvPr>
            <p:ph type="body" sz="half" idx="2"/>
          </p:nvPr>
        </p:nvSpPr>
        <p:spPr/>
        <p:txBody>
          <a:bodyPr/>
          <a:lstStyle/>
          <a:p>
            <a:r>
              <a:rPr lang="en-US" sz="2200" dirty="0"/>
              <a:t>Many men provide </a:t>
            </a:r>
            <a:r>
              <a:rPr lang="en-US" sz="2200" dirty="0" smtClean="0"/>
              <a:t>compassionate - </a:t>
            </a:r>
            <a:r>
              <a:rPr lang="en-US" sz="2200" dirty="0"/>
              <a:t>sometimes </a:t>
            </a:r>
            <a:r>
              <a:rPr lang="en-US" sz="2200" dirty="0" smtClean="0"/>
              <a:t>life-changing - </a:t>
            </a:r>
            <a:r>
              <a:rPr lang="en-US" sz="2200" dirty="0"/>
              <a:t>support to women who seek abortion</a:t>
            </a:r>
          </a:p>
          <a:p>
            <a:endParaRPr lang="en-US" dirty="0"/>
          </a:p>
        </p:txBody>
      </p:sp>
    </p:spTree>
    <p:extLst>
      <p:ext uri="{BB962C8B-B14F-4D97-AF65-F5344CB8AC3E}">
        <p14:creationId xmlns:p14="http://schemas.microsoft.com/office/powerpoint/2010/main" val="20179118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Module 2 key messages</a:t>
            </a:r>
            <a:endParaRPr lang="en-US" dirty="0">
              <a:solidFill>
                <a:srgbClr val="000000"/>
              </a:solidFill>
            </a:endParaRPr>
          </a:p>
        </p:txBody>
      </p:sp>
      <p:sp>
        <p:nvSpPr>
          <p:cNvPr id="3" name="Content Placeholder 2"/>
          <p:cNvSpPr>
            <a:spLocks noGrp="1"/>
          </p:cNvSpPr>
          <p:nvPr>
            <p:ph idx="1"/>
          </p:nvPr>
        </p:nvSpPr>
        <p:spPr>
          <a:solidFill>
            <a:schemeClr val="bg1"/>
          </a:solidFill>
          <a:ln>
            <a:solidFill>
              <a:schemeClr val="accent1"/>
            </a:solidFill>
          </a:ln>
        </p:spPr>
        <p:txBody>
          <a:bodyPr>
            <a:normAutofit/>
          </a:bodyPr>
          <a:lstStyle/>
          <a:p>
            <a:r>
              <a:rPr lang="en-US" sz="2300" dirty="0" smtClean="0"/>
              <a:t>Human rights </a:t>
            </a:r>
            <a:r>
              <a:rPr lang="en-US" sz="2300" dirty="0"/>
              <a:t>are </a:t>
            </a:r>
            <a:r>
              <a:rPr lang="en-US" sz="2300" dirty="0" smtClean="0"/>
              <a:t>basic prerogatives </a:t>
            </a:r>
            <a:r>
              <a:rPr lang="en-US" sz="2300" dirty="0"/>
              <a:t>and protections, which all people are entitled </a:t>
            </a:r>
            <a:r>
              <a:rPr lang="en-US" sz="2300" dirty="0" smtClean="0"/>
              <a:t>to. Sexual </a:t>
            </a:r>
            <a:r>
              <a:rPr lang="en-US" sz="2300" dirty="0"/>
              <a:t>and </a:t>
            </a:r>
            <a:r>
              <a:rPr lang="en-US" sz="2300" dirty="0" smtClean="0"/>
              <a:t>reproductive rights relate </a:t>
            </a:r>
            <a:r>
              <a:rPr lang="en-US" sz="2300" dirty="0"/>
              <a:t>to the exercise and expression of sexuality and </a:t>
            </a:r>
            <a:r>
              <a:rPr lang="en-US" sz="2300" dirty="0" smtClean="0"/>
              <a:t>reproduction.</a:t>
            </a:r>
          </a:p>
          <a:p>
            <a:r>
              <a:rPr lang="en-US" sz="2300" dirty="0" smtClean="0"/>
              <a:t>Access </a:t>
            </a:r>
            <a:r>
              <a:rPr lang="en-US" sz="2300" dirty="0"/>
              <a:t>to safe abortion </a:t>
            </a:r>
            <a:r>
              <a:rPr lang="en-US" sz="2300" dirty="0" smtClean="0"/>
              <a:t>protects </a:t>
            </a:r>
            <a:r>
              <a:rPr lang="en-US" sz="2300" dirty="0"/>
              <a:t>several of </a:t>
            </a:r>
            <a:r>
              <a:rPr lang="en-US" sz="2300" dirty="0" smtClean="0"/>
              <a:t>these rights. For example: liberty </a:t>
            </a:r>
            <a:r>
              <a:rPr lang="en-US" sz="2300" dirty="0"/>
              <a:t>and security of person, non-discrimination, </a:t>
            </a:r>
            <a:r>
              <a:rPr lang="en-US" sz="2300" dirty="0" smtClean="0"/>
              <a:t>health, and whether and when to have children</a:t>
            </a:r>
          </a:p>
          <a:p>
            <a:r>
              <a:rPr lang="en-US" sz="2300" dirty="0"/>
              <a:t>Gender discrimination </a:t>
            </a:r>
            <a:r>
              <a:rPr lang="en-US" sz="2300" dirty="0" smtClean="0"/>
              <a:t>contributes to unintended </a:t>
            </a:r>
            <a:r>
              <a:rPr lang="en-US" sz="2300" dirty="0"/>
              <a:t>pregnancy, </a:t>
            </a:r>
            <a:r>
              <a:rPr lang="en-US" sz="2300" dirty="0" smtClean="0"/>
              <a:t>restricts women’s </a:t>
            </a:r>
            <a:r>
              <a:rPr lang="en-US" sz="2300" dirty="0"/>
              <a:t>autonomous decision-making, and </a:t>
            </a:r>
            <a:r>
              <a:rPr lang="en-US" sz="2300" dirty="0" smtClean="0"/>
              <a:t>limits </a:t>
            </a:r>
            <a:r>
              <a:rPr lang="en-US" sz="2300" dirty="0"/>
              <a:t>access to safe abortion </a:t>
            </a:r>
            <a:r>
              <a:rPr lang="en-US" sz="2300" dirty="0" smtClean="0"/>
              <a:t>services </a:t>
            </a:r>
          </a:p>
          <a:p>
            <a:r>
              <a:rPr lang="en-US" sz="2300" dirty="0" smtClean="0"/>
              <a:t>Men </a:t>
            </a:r>
            <a:r>
              <a:rPr lang="en-US" sz="2300" dirty="0"/>
              <a:t>can </a:t>
            </a:r>
            <a:r>
              <a:rPr lang="en-US" sz="2300" dirty="0" smtClean="0"/>
              <a:t>take </a:t>
            </a:r>
            <a:r>
              <a:rPr lang="en-US" sz="2300" dirty="0"/>
              <a:t>responsibility </a:t>
            </a:r>
            <a:r>
              <a:rPr lang="en-US" sz="2300" dirty="0" smtClean="0"/>
              <a:t>in </a:t>
            </a:r>
            <a:r>
              <a:rPr lang="en-US" sz="2300" dirty="0"/>
              <a:t>their own relationships, and </a:t>
            </a:r>
            <a:r>
              <a:rPr lang="en-US" sz="2300" dirty="0" smtClean="0"/>
              <a:t>advocate </a:t>
            </a:r>
            <a:r>
              <a:rPr lang="en-US" sz="2300" dirty="0"/>
              <a:t>for women’s reproductive choices </a:t>
            </a:r>
            <a:r>
              <a:rPr lang="en-US" sz="2300" dirty="0" smtClean="0"/>
              <a:t>in </a:t>
            </a:r>
            <a:r>
              <a:rPr lang="en-US" sz="2300" dirty="0"/>
              <a:t>their communities and </a:t>
            </a:r>
            <a:r>
              <a:rPr lang="en-US" sz="2300" dirty="0" smtClean="0"/>
              <a:t>beyond </a:t>
            </a:r>
          </a:p>
        </p:txBody>
      </p:sp>
    </p:spTree>
    <p:extLst>
      <p:ext uri="{BB962C8B-B14F-4D97-AF65-F5344CB8AC3E}">
        <p14:creationId xmlns:p14="http://schemas.microsoft.com/office/powerpoint/2010/main" val="774584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2 learning objectives</a:t>
            </a:r>
            <a:endParaRPr lang="en-US" dirty="0"/>
          </a:p>
        </p:txBody>
      </p:sp>
      <p:sp>
        <p:nvSpPr>
          <p:cNvPr id="3" name="Content Placeholder 2"/>
          <p:cNvSpPr>
            <a:spLocks noGrp="1"/>
          </p:cNvSpPr>
          <p:nvPr>
            <p:ph idx="1"/>
          </p:nvPr>
        </p:nvSpPr>
        <p:spPr/>
        <p:txBody>
          <a:bodyPr/>
          <a:lstStyle/>
          <a:p>
            <a:pPr lvl="0"/>
            <a:r>
              <a:rPr lang="en-US" dirty="0"/>
              <a:t>Articulate how </a:t>
            </a:r>
            <a:r>
              <a:rPr lang="en-US" dirty="0" smtClean="0"/>
              <a:t>human rights </a:t>
            </a:r>
            <a:r>
              <a:rPr lang="en-US" dirty="0"/>
              <a:t>support access to safe </a:t>
            </a:r>
            <a:r>
              <a:rPr lang="en-US" dirty="0" smtClean="0"/>
              <a:t>abortion</a:t>
            </a:r>
            <a:endParaRPr lang="en-US" dirty="0"/>
          </a:p>
          <a:p>
            <a:pPr lvl="0"/>
            <a:r>
              <a:rPr lang="en-US" dirty="0"/>
              <a:t>Describe the relationship between gender discrimination and </a:t>
            </a:r>
            <a:r>
              <a:rPr lang="en-US" dirty="0" smtClean="0"/>
              <a:t>abortion</a:t>
            </a:r>
            <a:endParaRPr lang="en-US" dirty="0"/>
          </a:p>
          <a:p>
            <a:pPr lvl="0"/>
            <a:r>
              <a:rPr lang="en-US" dirty="0"/>
              <a:t>Explain how men can affect women’s experiences with </a:t>
            </a:r>
            <a:r>
              <a:rPr lang="en-US" dirty="0" smtClean="0"/>
              <a:t>abortion</a:t>
            </a:r>
            <a:endParaRPr lang="en-US" dirty="0"/>
          </a:p>
        </p:txBody>
      </p:sp>
    </p:spTree>
    <p:extLst>
      <p:ext uri="{BB962C8B-B14F-4D97-AF65-F5344CB8AC3E}">
        <p14:creationId xmlns:p14="http://schemas.microsoft.com/office/powerpoint/2010/main" val="36614928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457200" y="2286000"/>
            <a:ext cx="8229600" cy="1828800"/>
          </a:xfrm>
        </p:spPr>
        <p:txBody>
          <a:bodyPr>
            <a:normAutofit/>
          </a:bodyPr>
          <a:lstStyle/>
          <a:p>
            <a:pPr marL="0" indent="0">
              <a:buNone/>
            </a:pPr>
            <a:r>
              <a:rPr lang="en-US" sz="2600" dirty="0" smtClean="0"/>
              <a:t>All citations and resources mentioned in this presentation are listed in the bibliography of </a:t>
            </a:r>
            <a:r>
              <a:rPr lang="en-US" sz="2600" i="1" dirty="0" smtClean="0"/>
              <a:t>Youth act for safe abortion, a training guide for future health professionals</a:t>
            </a:r>
            <a:endParaRPr lang="en-US" sz="2600" dirty="0"/>
          </a:p>
        </p:txBody>
      </p:sp>
    </p:spTree>
    <p:extLst>
      <p:ext uri="{BB962C8B-B14F-4D97-AF65-F5344CB8AC3E}">
        <p14:creationId xmlns:p14="http://schemas.microsoft.com/office/powerpoint/2010/main" val="28654676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2 activities </a:t>
            </a:r>
            <a:endParaRPr lang="en-US" dirty="0"/>
          </a:p>
        </p:txBody>
      </p:sp>
      <p:sp>
        <p:nvSpPr>
          <p:cNvPr id="3" name="Content Placeholder 2"/>
          <p:cNvSpPr>
            <a:spLocks noGrp="1"/>
          </p:cNvSpPr>
          <p:nvPr>
            <p:ph idx="1"/>
          </p:nvPr>
        </p:nvSpPr>
        <p:spPr/>
        <p:txBody>
          <a:bodyPr/>
          <a:lstStyle/>
          <a:p>
            <a:r>
              <a:rPr lang="en-US" dirty="0" smtClean="0"/>
              <a:t>2.A: Access denied, human rights and abortion </a:t>
            </a:r>
            <a:endParaRPr lang="en-US" dirty="0"/>
          </a:p>
          <a:p>
            <a:r>
              <a:rPr lang="en-US" dirty="0" smtClean="0"/>
              <a:t>2.B: Gender and abortion </a:t>
            </a:r>
          </a:p>
          <a:p>
            <a:r>
              <a:rPr lang="en-US" dirty="0" smtClean="0"/>
              <a:t>2.C: Abortion as a men’s issue</a:t>
            </a:r>
          </a:p>
          <a:p>
            <a:r>
              <a:rPr lang="en-US" dirty="0" smtClean="0"/>
              <a:t>VCAT 2: Why </a:t>
            </a:r>
            <a:r>
              <a:rPr lang="en-US" dirty="0"/>
              <a:t>did she die? </a:t>
            </a:r>
            <a:endParaRPr lang="en-US" dirty="0" smtClean="0"/>
          </a:p>
          <a:p>
            <a:pPr marL="0" indent="0">
              <a:buNone/>
            </a:pPr>
            <a:endParaRPr lang="en-US" dirty="0" smtClean="0"/>
          </a:p>
          <a:p>
            <a:pPr marL="0" indent="0" algn="r">
              <a:buNone/>
            </a:pPr>
            <a:r>
              <a:rPr lang="en-US" i="1" dirty="0" smtClean="0"/>
              <a:t>Total: 3 hours and 15 min</a:t>
            </a:r>
          </a:p>
          <a:p>
            <a:endParaRPr lang="en-US" dirty="0"/>
          </a:p>
        </p:txBody>
      </p:sp>
    </p:spTree>
    <p:extLst>
      <p:ext uri="{BB962C8B-B14F-4D97-AF65-F5344CB8AC3E}">
        <p14:creationId xmlns:p14="http://schemas.microsoft.com/office/powerpoint/2010/main" val="41831782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Access denied: Human rights </a:t>
            </a:r>
            <a:r>
              <a:rPr lang="en-US" dirty="0" smtClean="0"/>
              <a:t>and abortion</a:t>
            </a:r>
            <a:endParaRPr lang="en-US" dirty="0"/>
          </a:p>
        </p:txBody>
      </p:sp>
      <p:sp>
        <p:nvSpPr>
          <p:cNvPr id="5" name="Text Placeholder 4"/>
          <p:cNvSpPr>
            <a:spLocks noGrp="1"/>
          </p:cNvSpPr>
          <p:nvPr>
            <p:ph type="body" idx="1"/>
          </p:nvPr>
        </p:nvSpPr>
        <p:spPr/>
        <p:txBody>
          <a:bodyPr/>
          <a:lstStyle/>
          <a:p>
            <a:r>
              <a:rPr lang="en-US" dirty="0" smtClean="0"/>
              <a:t>Activity 2.A</a:t>
            </a:r>
            <a:endParaRPr lang="en-US" dirty="0"/>
          </a:p>
        </p:txBody>
      </p:sp>
    </p:spTree>
    <p:extLst>
      <p:ext uri="{BB962C8B-B14F-4D97-AF65-F5344CB8AC3E}">
        <p14:creationId xmlns:p14="http://schemas.microsoft.com/office/powerpoint/2010/main" val="19154345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human rights?</a:t>
            </a:r>
            <a:endParaRPr lang="en-US" dirty="0"/>
          </a:p>
        </p:txBody>
      </p:sp>
      <p:sp>
        <p:nvSpPr>
          <p:cNvPr id="3" name="Content Placeholder 2"/>
          <p:cNvSpPr>
            <a:spLocks noGrp="1"/>
          </p:cNvSpPr>
          <p:nvPr>
            <p:ph sz="half" idx="1"/>
          </p:nvPr>
        </p:nvSpPr>
        <p:spPr>
          <a:xfrm>
            <a:off x="457200" y="1828800"/>
            <a:ext cx="4038600" cy="4562856"/>
          </a:xfrm>
        </p:spPr>
        <p:txBody>
          <a:bodyPr>
            <a:normAutofit/>
          </a:bodyPr>
          <a:lstStyle/>
          <a:p>
            <a:r>
              <a:rPr lang="en-US" sz="2600" dirty="0" smtClean="0"/>
              <a:t>Basic </a:t>
            </a:r>
            <a:r>
              <a:rPr lang="en-US" sz="2600" i="1" u="sng" dirty="0" smtClean="0"/>
              <a:t>prerogatives</a:t>
            </a:r>
            <a:r>
              <a:rPr lang="en-US" sz="2600" dirty="0" smtClean="0"/>
              <a:t> and </a:t>
            </a:r>
            <a:r>
              <a:rPr lang="en-US" sz="2600" i="1" u="sng" dirty="0" smtClean="0"/>
              <a:t>protections</a:t>
            </a:r>
            <a:r>
              <a:rPr lang="en-US" sz="2600" dirty="0" smtClean="0"/>
              <a:t> that all humans are entitled to</a:t>
            </a:r>
          </a:p>
          <a:p>
            <a:r>
              <a:rPr lang="en-US" sz="2600" i="1" u="sng" dirty="0" smtClean="0"/>
              <a:t>Obligations</a:t>
            </a:r>
            <a:r>
              <a:rPr lang="en-US" sz="2600" dirty="0" smtClean="0"/>
              <a:t> that States should guarantee</a:t>
            </a:r>
          </a:p>
          <a:p>
            <a:r>
              <a:rPr lang="en-US" sz="2600" i="1" u="sng" dirty="0" smtClean="0"/>
              <a:t>Guides</a:t>
            </a:r>
            <a:r>
              <a:rPr lang="en-US" sz="2600" dirty="0" smtClean="0"/>
              <a:t> for how to live in ways </a:t>
            </a:r>
            <a:r>
              <a:rPr lang="en-US" sz="2600" dirty="0"/>
              <a:t>that </a:t>
            </a:r>
            <a:r>
              <a:rPr lang="en-US" sz="2600" dirty="0" smtClean="0"/>
              <a:t>are fair and </a:t>
            </a:r>
            <a:r>
              <a:rPr lang="en-US" sz="2600" dirty="0"/>
              <a:t>respectful for all </a:t>
            </a:r>
            <a:r>
              <a:rPr lang="en-US" sz="2600" dirty="0" smtClean="0"/>
              <a:t>people</a:t>
            </a:r>
            <a:endParaRPr lang="en-US" sz="2600" dirty="0"/>
          </a:p>
          <a:p>
            <a:pPr marL="0" indent="0">
              <a:buNone/>
            </a:pPr>
            <a:endParaRPr lang="en-US" dirty="0" smtClean="0"/>
          </a:p>
        </p:txBody>
      </p:sp>
      <p:pic>
        <p:nvPicPr>
          <p:cNvPr id="5" name="Content Placeholder 4" descr="Group of Bolivian women, four women and a baby">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04460" y="1837690"/>
            <a:ext cx="2926080" cy="4389120"/>
          </a:xfrm>
          <a:prstGeom prst="rect">
            <a:avLst/>
          </a:prstGeom>
          <a:noFill/>
          <a:ln w="3175">
            <a:solidFill>
              <a:schemeClr val="tx1"/>
            </a:solidFill>
          </a:ln>
        </p:spPr>
      </p:pic>
    </p:spTree>
    <p:extLst>
      <p:ext uri="{BB962C8B-B14F-4D97-AF65-F5344CB8AC3E}">
        <p14:creationId xmlns:p14="http://schemas.microsoft.com/office/powerpoint/2010/main" val="8774601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human </a:t>
            </a:r>
            <a:r>
              <a:rPr lang="en-US" dirty="0"/>
              <a:t>r</a:t>
            </a:r>
            <a:r>
              <a:rPr lang="en-US" dirty="0" smtClean="0"/>
              <a:t>ights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691782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09717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Violations of human </a:t>
            </a:r>
            <a:r>
              <a:rPr lang="en-US" dirty="0"/>
              <a:t>r</a:t>
            </a:r>
            <a:r>
              <a:rPr lang="en-US" dirty="0" smtClean="0"/>
              <a:t>ights</a:t>
            </a:r>
            <a:endParaRPr lang="en-US" dirty="0"/>
          </a:p>
        </p:txBody>
      </p:sp>
      <p:sp>
        <p:nvSpPr>
          <p:cNvPr id="3" name="Content Placeholder 2"/>
          <p:cNvSpPr>
            <a:spLocks noGrp="1"/>
          </p:cNvSpPr>
          <p:nvPr>
            <p:ph idx="1"/>
          </p:nvPr>
        </p:nvSpPr>
        <p:spPr/>
        <p:txBody>
          <a:bodyPr/>
          <a:lstStyle/>
          <a:p>
            <a:r>
              <a:rPr lang="en-US" dirty="0" smtClean="0"/>
              <a:t>Human rights are often violated by States and threatened by institutions and individuals</a:t>
            </a:r>
          </a:p>
          <a:p>
            <a:r>
              <a:rPr lang="en-US" dirty="0" smtClean="0"/>
              <a:t>Individuals can bring cases of violations to their </a:t>
            </a:r>
            <a:r>
              <a:rPr lang="en-US" i="1" u="sng" dirty="0" smtClean="0"/>
              <a:t>national justice system</a:t>
            </a:r>
          </a:p>
          <a:p>
            <a:r>
              <a:rPr lang="en-US" dirty="0" smtClean="0"/>
              <a:t>If the national justice system fails to address the case, it may be possible to try it in a </a:t>
            </a:r>
            <a:r>
              <a:rPr lang="en-US" i="1" u="sng" dirty="0" smtClean="0"/>
              <a:t>regional court</a:t>
            </a:r>
            <a:r>
              <a:rPr lang="en-US" dirty="0" smtClean="0"/>
              <a:t>:</a:t>
            </a:r>
          </a:p>
          <a:p>
            <a:pPr lvl="1"/>
            <a:r>
              <a:rPr lang="en-US" dirty="0" smtClean="0"/>
              <a:t>African Court on Human Rights</a:t>
            </a:r>
          </a:p>
          <a:p>
            <a:pPr lvl="1"/>
            <a:r>
              <a:rPr lang="en-US" dirty="0" smtClean="0"/>
              <a:t>European Court on Human Rights</a:t>
            </a:r>
          </a:p>
          <a:p>
            <a:pPr lvl="1"/>
            <a:r>
              <a:rPr lang="en-US" dirty="0" smtClean="0"/>
              <a:t>Inter-American Human Rights Court</a:t>
            </a:r>
          </a:p>
          <a:p>
            <a:pPr lvl="1"/>
            <a:endParaRPr lang="en-US" dirty="0"/>
          </a:p>
        </p:txBody>
      </p:sp>
    </p:spTree>
    <p:extLst>
      <p:ext uri="{BB962C8B-B14F-4D97-AF65-F5344CB8AC3E}">
        <p14:creationId xmlns:p14="http://schemas.microsoft.com/office/powerpoint/2010/main" val="26925790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What are sexual and reproductive rights?</a:t>
            </a:r>
            <a:endParaRPr lang="en-US" sz="3400" dirty="0"/>
          </a:p>
        </p:txBody>
      </p:sp>
      <p:sp>
        <p:nvSpPr>
          <p:cNvPr id="4" name="Content Placeholder 3"/>
          <p:cNvSpPr>
            <a:spLocks noGrp="1"/>
          </p:cNvSpPr>
          <p:nvPr>
            <p:ph sz="half" idx="1"/>
          </p:nvPr>
        </p:nvSpPr>
        <p:spPr>
          <a:xfrm>
            <a:off x="457200" y="1905000"/>
            <a:ext cx="4038600" cy="2971800"/>
          </a:xfrm>
        </p:spPr>
        <p:txBody>
          <a:bodyPr>
            <a:normAutofit/>
          </a:bodyPr>
          <a:lstStyle/>
          <a:p>
            <a:r>
              <a:rPr lang="en-US" sz="2600" dirty="0" smtClean="0"/>
              <a:t>Prerogatives </a:t>
            </a:r>
            <a:r>
              <a:rPr lang="en-US" sz="2600" dirty="0"/>
              <a:t>and protections related to the exercise and expression of sexuality and human </a:t>
            </a:r>
            <a:r>
              <a:rPr lang="en-US" sz="2600" dirty="0" smtClean="0"/>
              <a:t>reproduction</a:t>
            </a:r>
            <a:endParaRPr lang="en-US" sz="2600" dirty="0"/>
          </a:p>
        </p:txBody>
      </p:sp>
      <p:pic>
        <p:nvPicPr>
          <p:cNvPr id="8" name="Content Placeholder 7" descr="Nicaraguan woman and child at protest, 2/3">
            <a:hlinkClick r:id="rId3"/>
          </p:cNvPr>
          <p:cNvPicPr>
            <a:picLocks noGrp="1"/>
          </p:cNvPicPr>
          <p:nvPr>
            <p:ph sz="half" idx="2"/>
          </p:nvPr>
        </p:nvPicPr>
        <p:blipFill rotWithShape="1">
          <a:blip r:embed="rId4">
            <a:extLst>
              <a:ext uri="{28A0092B-C50C-407E-A947-70E740481C1C}">
                <a14:useLocalDpi xmlns:a14="http://schemas.microsoft.com/office/drawing/2010/main" val="0"/>
              </a:ext>
            </a:extLst>
          </a:blip>
          <a:srcRect l="17148" r="1860"/>
          <a:stretch/>
        </p:blipFill>
        <p:spPr bwMode="auto">
          <a:xfrm>
            <a:off x="4648200" y="1950669"/>
            <a:ext cx="4495800" cy="4163161"/>
          </a:xfrm>
          <a:prstGeom prst="rect">
            <a:avLst/>
          </a:prstGeom>
          <a:noFill/>
          <a:ln>
            <a:solidFill>
              <a:srgbClr val="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36562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YTG - Module 2">
      <a:dk1>
        <a:srgbClr val="000000"/>
      </a:dk1>
      <a:lt1>
        <a:sysClr val="window" lastClr="FFFFFF"/>
      </a:lt1>
      <a:dk2>
        <a:srgbClr val="F47B20"/>
      </a:dk2>
      <a:lt2>
        <a:srgbClr val="FFFFFF"/>
      </a:lt2>
      <a:accent1>
        <a:srgbClr val="F68A33"/>
      </a:accent1>
      <a:accent2>
        <a:srgbClr val="EC098D"/>
      </a:accent2>
      <a:accent3>
        <a:srgbClr val="000000"/>
      </a:accent3>
      <a:accent4>
        <a:srgbClr val="560C70"/>
      </a:accent4>
      <a:accent5>
        <a:srgbClr val="F47B20"/>
      </a:accent5>
      <a:accent6>
        <a:srgbClr val="F8971D"/>
      </a:accent6>
      <a:hlink>
        <a:srgbClr val="EC098D"/>
      </a:hlink>
      <a:folHlink>
        <a:srgbClr val="7C6D6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2FC0681C7B7948A262CE310D7436C3" ma:contentTypeVersion="5" ma:contentTypeDescription="Create a new document." ma:contentTypeScope="" ma:versionID="60dfedc56255f3137b5a30a23dd654b6">
  <xsd:schema xmlns:xsd="http://www.w3.org/2001/XMLSchema" xmlns:xs="http://www.w3.org/2001/XMLSchema" xmlns:p="http://schemas.microsoft.com/office/2006/metadata/properties" xmlns:ns2="502fb720-cd3e-44c1-89f0-89c498e9104a" xmlns:ns3="5672dcdf-8678-4a1d-8073-e7aa54413e2d" xmlns:ns4="http://schemas.microsoft.com/sharepoint/v3/fields" xmlns:ns5="http://schemas.microsoft.com/sharepoint/v4" targetNamespace="http://schemas.microsoft.com/office/2006/metadata/properties" ma:root="true" ma:fieldsID="2aeac6ae9cf9ea3f7588fa0287f27f62" ns2:_="" ns3:_="" ns4:_="" ns5:_="">
    <xsd:import namespace="502fb720-cd3e-44c1-89f0-89c498e9104a"/>
    <xsd:import namespace="5672dcdf-8678-4a1d-8073-e7aa54413e2d"/>
    <xsd:import namespace="http://schemas.microsoft.com/sharepoint/v3/fields"/>
    <xsd:import namespace="http://schemas.microsoft.com/sharepoint/v4"/>
    <xsd:element name="properties">
      <xsd:complexType>
        <xsd:sequence>
          <xsd:element name="documentManagement">
            <xsd:complexType>
              <xsd:all>
                <xsd:element ref="ns2:Check_x0020_In_x002f_Out" minOccurs="0"/>
                <xsd:element ref="ns3:_dlc_DocId" minOccurs="0"/>
                <xsd:element ref="ns3:_dlc_DocIdUrl" minOccurs="0"/>
                <xsd:element ref="ns3:_dlc_DocIdPersistId" minOccurs="0"/>
                <xsd:element ref="ns4:_Version"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2fb720-cd3e-44c1-89f0-89c498e9104a" elementFormDefault="qualified">
    <xsd:import namespace="http://schemas.microsoft.com/office/2006/documentManagement/types"/>
    <xsd:import namespace="http://schemas.microsoft.com/office/infopath/2007/PartnerControls"/>
    <xsd:element name="Check_x0020_In_x002f_Out" ma:index="8" nillable="true" ma:displayName="Check In/Out" ma:internalName="Check_x0020_In_x002f_Ou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72dcdf-8678-4a1d-8073-e7aa54413e2d"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2" nillable="true" ma:displayName="Version" ma:description="Used in ME Form" ma:internalName="_Vers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5672dcdf-8678-4a1d-8073-e7aa54413e2d">HE3NP6AYHE2N-74-3640</_dlc_DocId>
    <_dlc_DocIdUrl xmlns="5672dcdf-8678-4a1d-8073-e7aa54413e2d">
      <Url>https://luna.ipas.org/Youth/_layouts/DocIdRedir.aspx?ID=HE3NP6AYHE2N-74-3640</Url>
      <Description>HE3NP6AYHE2N-74-3640</Description>
    </_dlc_DocIdUrl>
    <_Version xmlns="http://schemas.microsoft.com/sharepoint/v3/fields" xsi:nil="true"/>
    <IconOverlay xmlns="http://schemas.microsoft.com/sharepoint/v4" xsi:nil="true"/>
    <Check_x0020_In_x002f_Out xmlns="502fb720-cd3e-44c1-89f0-89c498e9104a" xsi:nil="true"/>
  </documentManagement>
</p:properties>
</file>

<file path=customXml/itemProps1.xml><?xml version="1.0" encoding="utf-8"?>
<ds:datastoreItem xmlns:ds="http://schemas.openxmlformats.org/officeDocument/2006/customXml" ds:itemID="{48C4BF51-C675-49AC-8DAC-C14A1305D889}"/>
</file>

<file path=customXml/itemProps2.xml><?xml version="1.0" encoding="utf-8"?>
<ds:datastoreItem xmlns:ds="http://schemas.openxmlformats.org/officeDocument/2006/customXml" ds:itemID="{221F09BA-2BC1-478F-807D-DEE6AFEF3A30}"/>
</file>

<file path=customXml/itemProps3.xml><?xml version="1.0" encoding="utf-8"?>
<ds:datastoreItem xmlns:ds="http://schemas.openxmlformats.org/officeDocument/2006/customXml" ds:itemID="{CD2BCBF7-AD41-4A5F-BDEB-237AFB2B0B18}"/>
</file>

<file path=customXml/itemProps4.xml><?xml version="1.0" encoding="utf-8"?>
<ds:datastoreItem xmlns:ds="http://schemas.openxmlformats.org/officeDocument/2006/customXml" ds:itemID="{5C5C559D-483F-4D84-ABEC-77EF41E66E66}"/>
</file>

<file path=docProps/app.xml><?xml version="1.0" encoding="utf-8"?>
<Properties xmlns="http://schemas.openxmlformats.org/officeDocument/2006/extended-properties" xmlns:vt="http://schemas.openxmlformats.org/officeDocument/2006/docPropsVTypes">
  <Template>Clarity</Template>
  <TotalTime>4039</TotalTime>
  <Words>3419</Words>
  <Application>Microsoft Macintosh PowerPoint</Application>
  <PresentationFormat>On-screen Show (4:3)</PresentationFormat>
  <Paragraphs>220</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Clarity</vt:lpstr>
      <vt:lpstr>Youth act for safe abortion</vt:lpstr>
      <vt:lpstr>Human rights, gender and abortion</vt:lpstr>
      <vt:lpstr>Module 2 learning objectives</vt:lpstr>
      <vt:lpstr>Module 2 activities </vt:lpstr>
      <vt:lpstr>Access denied: Human rights and abortion</vt:lpstr>
      <vt:lpstr>What are human rights?</vt:lpstr>
      <vt:lpstr>Principles of human rights</vt:lpstr>
      <vt:lpstr>Violations of human rights</vt:lpstr>
      <vt:lpstr>What are sexual and reproductive rights?</vt:lpstr>
      <vt:lpstr>A right to abortion? </vt:lpstr>
      <vt:lpstr>Abortion in international agreements</vt:lpstr>
      <vt:lpstr>PowerPoint Presentation</vt:lpstr>
      <vt:lpstr>Protections for adolescents</vt:lpstr>
      <vt:lpstr>The Reproductive Justice framework</vt:lpstr>
      <vt:lpstr>Applying the ‘RJ’ framework</vt:lpstr>
      <vt:lpstr>Gender and abortion</vt:lpstr>
      <vt:lpstr>Introduction to gender</vt:lpstr>
      <vt:lpstr>PowerPoint Presentation</vt:lpstr>
      <vt:lpstr>Gender and unintended pregnancy</vt:lpstr>
      <vt:lpstr>Social ideal of womanhood</vt:lpstr>
      <vt:lpstr>Gender and abortion decision-making</vt:lpstr>
      <vt:lpstr>Gender and access to safe services</vt:lpstr>
      <vt:lpstr>Gender and quality of care</vt:lpstr>
      <vt:lpstr>PowerPoint Presentation</vt:lpstr>
      <vt:lpstr>Abortion as a men’s issue</vt:lpstr>
      <vt:lpstr>Abortion in the lives of men</vt:lpstr>
      <vt:lpstr>Men matter!</vt:lpstr>
      <vt:lpstr>PowerPoint Presentation</vt:lpstr>
      <vt:lpstr>Module 2 key messages</vt:lpstr>
      <vt:lpstr>References </vt:lpstr>
    </vt:vector>
  </TitlesOfParts>
  <Company>Ipas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Clarity</dc:title>
  <dc:creator>Nicole Crews</dc:creator>
  <cp:lastModifiedBy>Kristin Swanson</cp:lastModifiedBy>
  <cp:revision>528</cp:revision>
  <dcterms:created xsi:type="dcterms:W3CDTF">2012-10-24T16:37:07Z</dcterms:created>
  <dcterms:modified xsi:type="dcterms:W3CDTF">2014-09-25T22:20:05Z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0x010100092FC0681C7B7948A262CE310D7436C3</vt:lpwstr>
  </property>
  <property fmtid="{D5CDD505-2E9C-101B-9397-08002B2CF9AE}" pid="3" name="_dlc_DocIdItemGuid">
    <vt:lpwstr>47a5aa20-c694-48b3-8db0-a1e479bb7607</vt:lpwstr>
  </property>
  <property fmtid="{D5CDD505-2E9C-101B-9397-08002B2CF9AE}" pid="4" name="Color Palette">
    <vt:lpwstr>2013 Version</vt:lpwstr>
  </property>
</Properties>
</file>