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5"/>
  </p:sldMasterIdLst>
  <p:notesMasterIdLst>
    <p:notesMasterId r:id="rId27"/>
  </p:notesMasterIdLst>
  <p:sldIdLst>
    <p:sldId id="256" r:id="rId6"/>
    <p:sldId id="257" r:id="rId7"/>
    <p:sldId id="342" r:id="rId8"/>
    <p:sldId id="282" r:id="rId9"/>
    <p:sldId id="259" r:id="rId10"/>
    <p:sldId id="273" r:id="rId11"/>
    <p:sldId id="272" r:id="rId12"/>
    <p:sldId id="271" r:id="rId13"/>
    <p:sldId id="378" r:id="rId14"/>
    <p:sldId id="380" r:id="rId15"/>
    <p:sldId id="381" r:id="rId16"/>
    <p:sldId id="406" r:id="rId17"/>
    <p:sldId id="407" r:id="rId18"/>
    <p:sldId id="313" r:id="rId19"/>
    <p:sldId id="312" r:id="rId20"/>
    <p:sldId id="314" r:id="rId21"/>
    <p:sldId id="408" r:id="rId22"/>
    <p:sldId id="401" r:id="rId23"/>
    <p:sldId id="315" r:id="rId24"/>
    <p:sldId id="310"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330" autoAdjust="0"/>
  </p:normalViewPr>
  <p:slideViewPr>
    <p:cSldViewPr>
      <p:cViewPr>
        <p:scale>
          <a:sx n="130" d="100"/>
          <a:sy n="130" d="100"/>
        </p:scale>
        <p:origin x="-240" y="-1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Mortality rate per </a:t>
            </a:r>
            <a:r>
              <a:rPr lang="en-US" dirty="0" smtClean="0"/>
              <a:t>100,000</a:t>
            </a:r>
            <a:r>
              <a:rPr lang="en-US" baseline="0" dirty="0" smtClean="0"/>
              <a:t> abortions/ births</a:t>
            </a:r>
            <a:endParaRPr lang="en-US" dirty="0"/>
          </a:p>
        </c:rich>
      </c:tx>
      <c:layout/>
      <c:overlay val="0"/>
    </c:title>
    <c:autoTitleDeleted val="0"/>
    <c:plotArea>
      <c:layout/>
      <c:barChart>
        <c:barDir val="col"/>
        <c:grouping val="stacked"/>
        <c:varyColors val="0"/>
        <c:ser>
          <c:idx val="0"/>
          <c:order val="0"/>
          <c:tx>
            <c:strRef>
              <c:f>Sheet1!$B$1</c:f>
              <c:strCache>
                <c:ptCount val="1"/>
                <c:pt idx="0">
                  <c:v>Mortality rate per 100,000 (U.S. data)</c:v>
                </c:pt>
              </c:strCache>
            </c:strRef>
          </c:tx>
          <c:invertIfNegative val="0"/>
          <c:cat>
            <c:strRef>
              <c:f>Sheet1!$A$2:$A$3</c:f>
              <c:strCache>
                <c:ptCount val="2"/>
                <c:pt idx="0">
                  <c:v>Safe abortion</c:v>
                </c:pt>
                <c:pt idx="1">
                  <c:v>Childbirth</c:v>
                </c:pt>
              </c:strCache>
            </c:strRef>
          </c:cat>
          <c:val>
            <c:numRef>
              <c:f>Sheet1!$B$2:$B$3</c:f>
              <c:numCache>
                <c:formatCode>General</c:formatCode>
                <c:ptCount val="2"/>
                <c:pt idx="0">
                  <c:v>0.6</c:v>
                </c:pt>
                <c:pt idx="1">
                  <c:v>17.8</c:v>
                </c:pt>
              </c:numCache>
            </c:numRef>
          </c:val>
        </c:ser>
        <c:dLbls>
          <c:showLegendKey val="0"/>
          <c:showVal val="0"/>
          <c:showCatName val="0"/>
          <c:showSerName val="0"/>
          <c:showPercent val="0"/>
          <c:showBubbleSize val="0"/>
        </c:dLbls>
        <c:gapWidth val="150"/>
        <c:overlap val="100"/>
        <c:axId val="-2089088360"/>
        <c:axId val="-2089085416"/>
      </c:barChart>
      <c:catAx>
        <c:axId val="-2089088360"/>
        <c:scaling>
          <c:orientation val="minMax"/>
        </c:scaling>
        <c:delete val="0"/>
        <c:axPos val="b"/>
        <c:numFmt formatCode="General" sourceLinked="1"/>
        <c:majorTickMark val="out"/>
        <c:minorTickMark val="none"/>
        <c:tickLblPos val="nextTo"/>
        <c:crossAx val="-2089085416"/>
        <c:crosses val="autoZero"/>
        <c:auto val="1"/>
        <c:lblAlgn val="ctr"/>
        <c:lblOffset val="100"/>
        <c:noMultiLvlLbl val="0"/>
      </c:catAx>
      <c:valAx>
        <c:axId val="-2089085416"/>
        <c:scaling>
          <c:orientation val="minMax"/>
        </c:scaling>
        <c:delete val="0"/>
        <c:axPos val="l"/>
        <c:majorGridlines/>
        <c:numFmt formatCode="General" sourceLinked="1"/>
        <c:majorTickMark val="out"/>
        <c:minorTickMark val="none"/>
        <c:tickLblPos val="nextTo"/>
        <c:crossAx val="-20890883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stacked"/>
        <c:varyColors val="0"/>
        <c:ser>
          <c:idx val="0"/>
          <c:order val="0"/>
          <c:tx>
            <c:strRef>
              <c:f>Sheet1!$B$1</c:f>
              <c:strCache>
                <c:ptCount val="1"/>
                <c:pt idx="0">
                  <c:v>Mortality rate per 100,000 unsafe abortions</c:v>
                </c:pt>
              </c:strCache>
            </c:strRef>
          </c:tx>
          <c:invertIfNegative val="0"/>
          <c:cat>
            <c:strRef>
              <c:f>Sheet1!$A$2:$A$3</c:f>
              <c:strCache>
                <c:ptCount val="2"/>
                <c:pt idx="0">
                  <c:v>Global</c:v>
                </c:pt>
                <c:pt idx="1">
                  <c:v>Sub-Saharan Africa</c:v>
                </c:pt>
              </c:strCache>
            </c:strRef>
          </c:cat>
          <c:val>
            <c:numRef>
              <c:f>Sheet1!$B$2:$B$3</c:f>
              <c:numCache>
                <c:formatCode>General</c:formatCode>
                <c:ptCount val="2"/>
                <c:pt idx="0">
                  <c:v>220.0</c:v>
                </c:pt>
                <c:pt idx="1">
                  <c:v>520.0</c:v>
                </c:pt>
              </c:numCache>
            </c:numRef>
          </c:val>
        </c:ser>
        <c:dLbls>
          <c:showLegendKey val="0"/>
          <c:showVal val="0"/>
          <c:showCatName val="0"/>
          <c:showSerName val="0"/>
          <c:showPercent val="0"/>
          <c:showBubbleSize val="0"/>
        </c:dLbls>
        <c:gapWidth val="150"/>
        <c:overlap val="100"/>
        <c:axId val="-2089006568"/>
        <c:axId val="-2089003624"/>
      </c:barChart>
      <c:catAx>
        <c:axId val="-2089006568"/>
        <c:scaling>
          <c:orientation val="minMax"/>
        </c:scaling>
        <c:delete val="0"/>
        <c:axPos val="b"/>
        <c:numFmt formatCode="General" sourceLinked="0"/>
        <c:majorTickMark val="out"/>
        <c:minorTickMark val="none"/>
        <c:tickLblPos val="nextTo"/>
        <c:crossAx val="-2089003624"/>
        <c:crosses val="autoZero"/>
        <c:auto val="1"/>
        <c:lblAlgn val="ctr"/>
        <c:lblOffset val="100"/>
        <c:noMultiLvlLbl val="0"/>
      </c:catAx>
      <c:valAx>
        <c:axId val="-2089003624"/>
        <c:scaling>
          <c:orientation val="minMax"/>
        </c:scaling>
        <c:delete val="0"/>
        <c:axPos val="l"/>
        <c:majorGridlines/>
        <c:numFmt formatCode="General" sourceLinked="1"/>
        <c:majorTickMark val="out"/>
        <c:minorTickMark val="none"/>
        <c:tickLblPos val="nextTo"/>
        <c:crossAx val="-20890065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01019-4D50-4B2E-A59B-65C8B1A452D5}" type="doc">
      <dgm:prSet loTypeId="urn:microsoft.com/office/officeart/2005/8/layout/venn2" loCatId="relationship" qsTypeId="urn:microsoft.com/office/officeart/2005/8/quickstyle/simple3" qsCatId="simple" csTypeId="urn:microsoft.com/office/officeart/2005/8/colors/accent1_2" csCatId="accent1" phldr="1"/>
      <dgm:spPr/>
      <dgm:t>
        <a:bodyPr/>
        <a:lstStyle/>
        <a:p>
          <a:endParaRPr lang="en-US"/>
        </a:p>
      </dgm:t>
    </dgm:pt>
    <dgm:pt modelId="{2B55E76F-AB56-471F-A75D-58C00E6A9416}">
      <dgm:prSet phldrT="[Text]" custT="1"/>
      <dgm:spPr/>
      <dgm:t>
        <a:bodyPr/>
        <a:lstStyle/>
        <a:p>
          <a:pPr algn="ctr"/>
          <a:r>
            <a:rPr lang="en-US" sz="1800" dirty="0" smtClean="0"/>
            <a:t>22 million unsafe abortions</a:t>
          </a:r>
          <a:endParaRPr lang="en-US" sz="1800" dirty="0"/>
        </a:p>
      </dgm:t>
    </dgm:pt>
    <dgm:pt modelId="{931D3F37-207B-413B-8B69-5458252D4114}" type="parTrans" cxnId="{6803E825-5477-4D9F-B940-89BA78BC9ADF}">
      <dgm:prSet/>
      <dgm:spPr/>
      <dgm:t>
        <a:bodyPr/>
        <a:lstStyle/>
        <a:p>
          <a:endParaRPr lang="en-US"/>
        </a:p>
      </dgm:t>
    </dgm:pt>
    <dgm:pt modelId="{45D65810-9E2E-449C-8789-CA34A1BAE95E}" type="sibTrans" cxnId="{6803E825-5477-4D9F-B940-89BA78BC9ADF}">
      <dgm:prSet/>
      <dgm:spPr/>
      <dgm:t>
        <a:bodyPr/>
        <a:lstStyle/>
        <a:p>
          <a:endParaRPr lang="en-US"/>
        </a:p>
      </dgm:t>
    </dgm:pt>
    <dgm:pt modelId="{18605A1E-23C4-41C6-B225-C501B7BF2B72}">
      <dgm:prSet phldrT="[Text]" custT="1"/>
      <dgm:spPr/>
      <dgm:t>
        <a:bodyPr/>
        <a:lstStyle/>
        <a:p>
          <a:r>
            <a:rPr lang="en-US" sz="1800" dirty="0" smtClean="0"/>
            <a:t>5 million disabilities</a:t>
          </a:r>
          <a:endParaRPr lang="en-US" sz="1800" dirty="0"/>
        </a:p>
      </dgm:t>
    </dgm:pt>
    <dgm:pt modelId="{F3109B8A-84A2-4437-A5D5-0753BBE07F38}" type="parTrans" cxnId="{B0D10E95-1763-44B2-91C0-9710BCC2235F}">
      <dgm:prSet/>
      <dgm:spPr/>
      <dgm:t>
        <a:bodyPr/>
        <a:lstStyle/>
        <a:p>
          <a:endParaRPr lang="en-US"/>
        </a:p>
      </dgm:t>
    </dgm:pt>
    <dgm:pt modelId="{5627A8F2-F589-41DB-8D66-708FCA9C3B14}" type="sibTrans" cxnId="{B0D10E95-1763-44B2-91C0-9710BCC2235F}">
      <dgm:prSet/>
      <dgm:spPr/>
      <dgm:t>
        <a:bodyPr/>
        <a:lstStyle/>
        <a:p>
          <a:endParaRPr lang="en-US"/>
        </a:p>
      </dgm:t>
    </dgm:pt>
    <dgm:pt modelId="{CBA57F9B-D4E3-40B5-B975-D3814A6E886C}">
      <dgm:prSet phldrT="[Text]" custT="1"/>
      <dgm:spPr/>
      <dgm:t>
        <a:bodyPr/>
        <a:lstStyle/>
        <a:p>
          <a:r>
            <a:rPr lang="en-US" sz="1800" dirty="0" smtClean="0"/>
            <a:t>47,000 deaths</a:t>
          </a:r>
          <a:endParaRPr lang="en-US" sz="1800" dirty="0"/>
        </a:p>
      </dgm:t>
    </dgm:pt>
    <dgm:pt modelId="{274706B8-1B25-4A01-B765-5E6F7194D29D}" type="parTrans" cxnId="{3FCB86F8-CCA5-40E9-9866-E265295A006F}">
      <dgm:prSet/>
      <dgm:spPr/>
      <dgm:t>
        <a:bodyPr/>
        <a:lstStyle/>
        <a:p>
          <a:endParaRPr lang="en-US"/>
        </a:p>
      </dgm:t>
    </dgm:pt>
    <dgm:pt modelId="{020240B4-C5A2-4851-B033-E8D523DAF5CA}" type="sibTrans" cxnId="{3FCB86F8-CCA5-40E9-9866-E265295A006F}">
      <dgm:prSet/>
      <dgm:spPr/>
      <dgm:t>
        <a:bodyPr/>
        <a:lstStyle/>
        <a:p>
          <a:endParaRPr lang="en-US"/>
        </a:p>
      </dgm:t>
    </dgm:pt>
    <dgm:pt modelId="{FACF261A-0220-47D9-B3CB-CE50485BA351}" type="pres">
      <dgm:prSet presAssocID="{27E01019-4D50-4B2E-A59B-65C8B1A452D5}" presName="Name0" presStyleCnt="0">
        <dgm:presLayoutVars>
          <dgm:chMax val="7"/>
          <dgm:resizeHandles val="exact"/>
        </dgm:presLayoutVars>
      </dgm:prSet>
      <dgm:spPr/>
      <dgm:t>
        <a:bodyPr/>
        <a:lstStyle/>
        <a:p>
          <a:endParaRPr lang="en-US"/>
        </a:p>
      </dgm:t>
    </dgm:pt>
    <dgm:pt modelId="{E9F7DA3C-2EE8-4892-B51C-EC09070BEDEF}" type="pres">
      <dgm:prSet presAssocID="{27E01019-4D50-4B2E-A59B-65C8B1A452D5}" presName="comp1" presStyleCnt="0"/>
      <dgm:spPr/>
    </dgm:pt>
    <dgm:pt modelId="{4C74F6D1-693B-41DD-ACE5-77C94641D0FF}" type="pres">
      <dgm:prSet presAssocID="{27E01019-4D50-4B2E-A59B-65C8B1A452D5}" presName="circle1" presStyleLbl="node1" presStyleIdx="0" presStyleCnt="3"/>
      <dgm:spPr/>
      <dgm:t>
        <a:bodyPr/>
        <a:lstStyle/>
        <a:p>
          <a:endParaRPr lang="en-US"/>
        </a:p>
      </dgm:t>
    </dgm:pt>
    <dgm:pt modelId="{798A065A-E784-4E97-8291-180DAE0520A3}" type="pres">
      <dgm:prSet presAssocID="{27E01019-4D50-4B2E-A59B-65C8B1A452D5}" presName="c1text" presStyleLbl="node1" presStyleIdx="0" presStyleCnt="3">
        <dgm:presLayoutVars>
          <dgm:bulletEnabled val="1"/>
        </dgm:presLayoutVars>
      </dgm:prSet>
      <dgm:spPr/>
      <dgm:t>
        <a:bodyPr/>
        <a:lstStyle/>
        <a:p>
          <a:endParaRPr lang="en-US"/>
        </a:p>
      </dgm:t>
    </dgm:pt>
    <dgm:pt modelId="{07639F55-E8CC-4C3A-9287-146656A14D99}" type="pres">
      <dgm:prSet presAssocID="{27E01019-4D50-4B2E-A59B-65C8B1A452D5}" presName="comp2" presStyleCnt="0"/>
      <dgm:spPr/>
    </dgm:pt>
    <dgm:pt modelId="{EEBF3B35-45ED-4462-8BCA-9F8C0715D356}" type="pres">
      <dgm:prSet presAssocID="{27E01019-4D50-4B2E-A59B-65C8B1A452D5}" presName="circle2" presStyleLbl="node1" presStyleIdx="1" presStyleCnt="3"/>
      <dgm:spPr/>
      <dgm:t>
        <a:bodyPr/>
        <a:lstStyle/>
        <a:p>
          <a:endParaRPr lang="en-US"/>
        </a:p>
      </dgm:t>
    </dgm:pt>
    <dgm:pt modelId="{A8C95391-68C3-4E72-8216-E83A21699A75}" type="pres">
      <dgm:prSet presAssocID="{27E01019-4D50-4B2E-A59B-65C8B1A452D5}" presName="c2text" presStyleLbl="node1" presStyleIdx="1" presStyleCnt="3">
        <dgm:presLayoutVars>
          <dgm:bulletEnabled val="1"/>
        </dgm:presLayoutVars>
      </dgm:prSet>
      <dgm:spPr/>
      <dgm:t>
        <a:bodyPr/>
        <a:lstStyle/>
        <a:p>
          <a:endParaRPr lang="en-US"/>
        </a:p>
      </dgm:t>
    </dgm:pt>
    <dgm:pt modelId="{52844927-E949-4C54-9F31-166193BA3659}" type="pres">
      <dgm:prSet presAssocID="{27E01019-4D50-4B2E-A59B-65C8B1A452D5}" presName="comp3" presStyleCnt="0"/>
      <dgm:spPr/>
    </dgm:pt>
    <dgm:pt modelId="{7892D2FC-A61A-4B93-9288-9F098B11D823}" type="pres">
      <dgm:prSet presAssocID="{27E01019-4D50-4B2E-A59B-65C8B1A452D5}" presName="circle3" presStyleLbl="node1" presStyleIdx="2" presStyleCnt="3"/>
      <dgm:spPr/>
      <dgm:t>
        <a:bodyPr/>
        <a:lstStyle/>
        <a:p>
          <a:endParaRPr lang="en-US"/>
        </a:p>
      </dgm:t>
    </dgm:pt>
    <dgm:pt modelId="{A6295492-E1AE-4032-B04C-9B8981ECB657}" type="pres">
      <dgm:prSet presAssocID="{27E01019-4D50-4B2E-A59B-65C8B1A452D5}" presName="c3text" presStyleLbl="node1" presStyleIdx="2" presStyleCnt="3">
        <dgm:presLayoutVars>
          <dgm:bulletEnabled val="1"/>
        </dgm:presLayoutVars>
      </dgm:prSet>
      <dgm:spPr/>
      <dgm:t>
        <a:bodyPr/>
        <a:lstStyle/>
        <a:p>
          <a:endParaRPr lang="en-US"/>
        </a:p>
      </dgm:t>
    </dgm:pt>
  </dgm:ptLst>
  <dgm:cxnLst>
    <dgm:cxn modelId="{6803E825-5477-4D9F-B940-89BA78BC9ADF}" srcId="{27E01019-4D50-4B2E-A59B-65C8B1A452D5}" destId="{2B55E76F-AB56-471F-A75D-58C00E6A9416}" srcOrd="0" destOrd="0" parTransId="{931D3F37-207B-413B-8B69-5458252D4114}" sibTransId="{45D65810-9E2E-449C-8789-CA34A1BAE95E}"/>
    <dgm:cxn modelId="{4EB5D23E-2512-4787-893C-39C0A3AC4E18}" type="presOf" srcId="{2B55E76F-AB56-471F-A75D-58C00E6A9416}" destId="{4C74F6D1-693B-41DD-ACE5-77C94641D0FF}" srcOrd="0" destOrd="0" presId="urn:microsoft.com/office/officeart/2005/8/layout/venn2"/>
    <dgm:cxn modelId="{75D029C7-D684-430F-BEE5-C4057AED973B}" type="presOf" srcId="{CBA57F9B-D4E3-40B5-B975-D3814A6E886C}" destId="{A6295492-E1AE-4032-B04C-9B8981ECB657}" srcOrd="1" destOrd="0" presId="urn:microsoft.com/office/officeart/2005/8/layout/venn2"/>
    <dgm:cxn modelId="{B0D10E95-1763-44B2-91C0-9710BCC2235F}" srcId="{27E01019-4D50-4B2E-A59B-65C8B1A452D5}" destId="{18605A1E-23C4-41C6-B225-C501B7BF2B72}" srcOrd="1" destOrd="0" parTransId="{F3109B8A-84A2-4437-A5D5-0753BBE07F38}" sibTransId="{5627A8F2-F589-41DB-8D66-708FCA9C3B14}"/>
    <dgm:cxn modelId="{3FCB86F8-CCA5-40E9-9866-E265295A006F}" srcId="{27E01019-4D50-4B2E-A59B-65C8B1A452D5}" destId="{CBA57F9B-D4E3-40B5-B975-D3814A6E886C}" srcOrd="2" destOrd="0" parTransId="{274706B8-1B25-4A01-B765-5E6F7194D29D}" sibTransId="{020240B4-C5A2-4851-B033-E8D523DAF5CA}"/>
    <dgm:cxn modelId="{43F821C9-DBA5-4A95-B95B-E2932CD1429B}" type="presOf" srcId="{27E01019-4D50-4B2E-A59B-65C8B1A452D5}" destId="{FACF261A-0220-47D9-B3CB-CE50485BA351}" srcOrd="0" destOrd="0" presId="urn:microsoft.com/office/officeart/2005/8/layout/venn2"/>
    <dgm:cxn modelId="{C3613E52-FEF0-4BF9-BDE2-71168C45ED40}" type="presOf" srcId="{CBA57F9B-D4E3-40B5-B975-D3814A6E886C}" destId="{7892D2FC-A61A-4B93-9288-9F098B11D823}" srcOrd="0" destOrd="0" presId="urn:microsoft.com/office/officeart/2005/8/layout/venn2"/>
    <dgm:cxn modelId="{AED8D0F9-9C16-4E31-8A00-1B63912431B2}" type="presOf" srcId="{2B55E76F-AB56-471F-A75D-58C00E6A9416}" destId="{798A065A-E784-4E97-8291-180DAE0520A3}" srcOrd="1" destOrd="0" presId="urn:microsoft.com/office/officeart/2005/8/layout/venn2"/>
    <dgm:cxn modelId="{D494E385-F387-488E-B5EE-4CDCD01FB4FC}" type="presOf" srcId="{18605A1E-23C4-41C6-B225-C501B7BF2B72}" destId="{EEBF3B35-45ED-4462-8BCA-9F8C0715D356}" srcOrd="0" destOrd="0" presId="urn:microsoft.com/office/officeart/2005/8/layout/venn2"/>
    <dgm:cxn modelId="{ECA3CA83-F3CB-4795-8245-F5E624F5F46A}" type="presOf" srcId="{18605A1E-23C4-41C6-B225-C501B7BF2B72}" destId="{A8C95391-68C3-4E72-8216-E83A21699A75}" srcOrd="1" destOrd="0" presId="urn:microsoft.com/office/officeart/2005/8/layout/venn2"/>
    <dgm:cxn modelId="{BAC8304B-5F2D-4CFF-9AE2-F29A365CBBDF}" type="presParOf" srcId="{FACF261A-0220-47D9-B3CB-CE50485BA351}" destId="{E9F7DA3C-2EE8-4892-B51C-EC09070BEDEF}" srcOrd="0" destOrd="0" presId="urn:microsoft.com/office/officeart/2005/8/layout/venn2"/>
    <dgm:cxn modelId="{60879281-C43F-4503-BD9C-C02339267B21}" type="presParOf" srcId="{E9F7DA3C-2EE8-4892-B51C-EC09070BEDEF}" destId="{4C74F6D1-693B-41DD-ACE5-77C94641D0FF}" srcOrd="0" destOrd="0" presId="urn:microsoft.com/office/officeart/2005/8/layout/venn2"/>
    <dgm:cxn modelId="{6E18DC2D-1725-4D2B-AEFE-39CC8C61C939}" type="presParOf" srcId="{E9F7DA3C-2EE8-4892-B51C-EC09070BEDEF}" destId="{798A065A-E784-4E97-8291-180DAE0520A3}" srcOrd="1" destOrd="0" presId="urn:microsoft.com/office/officeart/2005/8/layout/venn2"/>
    <dgm:cxn modelId="{3E54FE41-CD07-48A8-A925-F2E7DF21120A}" type="presParOf" srcId="{FACF261A-0220-47D9-B3CB-CE50485BA351}" destId="{07639F55-E8CC-4C3A-9287-146656A14D99}" srcOrd="1" destOrd="0" presId="urn:microsoft.com/office/officeart/2005/8/layout/venn2"/>
    <dgm:cxn modelId="{87925738-AE73-4FA4-835D-50E06C97CB2A}" type="presParOf" srcId="{07639F55-E8CC-4C3A-9287-146656A14D99}" destId="{EEBF3B35-45ED-4462-8BCA-9F8C0715D356}" srcOrd="0" destOrd="0" presId="urn:microsoft.com/office/officeart/2005/8/layout/venn2"/>
    <dgm:cxn modelId="{539BE58D-BC5F-4D00-9042-3486A1A74D63}" type="presParOf" srcId="{07639F55-E8CC-4C3A-9287-146656A14D99}" destId="{A8C95391-68C3-4E72-8216-E83A21699A75}" srcOrd="1" destOrd="0" presId="urn:microsoft.com/office/officeart/2005/8/layout/venn2"/>
    <dgm:cxn modelId="{E3698EEA-3ABD-4671-B073-59B90879846D}" type="presParOf" srcId="{FACF261A-0220-47D9-B3CB-CE50485BA351}" destId="{52844927-E949-4C54-9F31-166193BA3659}" srcOrd="2" destOrd="0" presId="urn:microsoft.com/office/officeart/2005/8/layout/venn2"/>
    <dgm:cxn modelId="{1393521C-DE71-49EB-8850-732096A32B02}" type="presParOf" srcId="{52844927-E949-4C54-9F31-166193BA3659}" destId="{7892D2FC-A61A-4B93-9288-9F098B11D823}" srcOrd="0" destOrd="0" presId="urn:microsoft.com/office/officeart/2005/8/layout/venn2"/>
    <dgm:cxn modelId="{982E9921-BE20-4EB2-9AEA-1F2CB2C879EB}" type="presParOf" srcId="{52844927-E949-4C54-9F31-166193BA3659}" destId="{A6295492-E1AE-4032-B04C-9B8981ECB657}"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4F6D1-693B-41DD-ACE5-77C94641D0FF}">
      <dsp:nvSpPr>
        <dsp:cNvPr id="0" name=""/>
        <dsp:cNvSpPr/>
      </dsp:nvSpPr>
      <dsp:spPr>
        <a:xfrm>
          <a:off x="952499" y="0"/>
          <a:ext cx="4876800" cy="4876800"/>
        </a:xfrm>
        <a:prstGeom prst="ellipse">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22 million unsafe abortions</a:t>
          </a:r>
          <a:endParaRPr lang="en-US" sz="1800" kern="1200" dirty="0"/>
        </a:p>
      </dsp:txBody>
      <dsp:txXfrm>
        <a:off x="2538679" y="243839"/>
        <a:ext cx="1704441" cy="731520"/>
      </dsp:txXfrm>
    </dsp:sp>
    <dsp:sp modelId="{EEBF3B35-45ED-4462-8BCA-9F8C0715D356}">
      <dsp:nvSpPr>
        <dsp:cNvPr id="0" name=""/>
        <dsp:cNvSpPr/>
      </dsp:nvSpPr>
      <dsp:spPr>
        <a:xfrm>
          <a:off x="1562099" y="1219199"/>
          <a:ext cx="3657600" cy="3657600"/>
        </a:xfrm>
        <a:prstGeom prst="ellipse">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5 million disabilities</a:t>
          </a:r>
          <a:endParaRPr lang="en-US" sz="1800" kern="1200" dirty="0"/>
        </a:p>
      </dsp:txBody>
      <dsp:txXfrm>
        <a:off x="2538679" y="1447799"/>
        <a:ext cx="1704441" cy="685800"/>
      </dsp:txXfrm>
    </dsp:sp>
    <dsp:sp modelId="{7892D2FC-A61A-4B93-9288-9F098B11D823}">
      <dsp:nvSpPr>
        <dsp:cNvPr id="0" name=""/>
        <dsp:cNvSpPr/>
      </dsp:nvSpPr>
      <dsp:spPr>
        <a:xfrm>
          <a:off x="2171700" y="2438400"/>
          <a:ext cx="2438400" cy="2438400"/>
        </a:xfrm>
        <a:prstGeom prst="ellipse">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47,000 deaths</a:t>
          </a:r>
          <a:endParaRPr lang="en-US" sz="1800" kern="1200" dirty="0"/>
        </a:p>
      </dsp:txBody>
      <dsp:txXfrm>
        <a:off x="2528795" y="3048000"/>
        <a:ext cx="1724209" cy="12192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0.77778</cdr:x>
      <cdr:y>0.76563</cdr:y>
    </cdr:from>
    <cdr:to>
      <cdr:x>1</cdr:x>
      <cdr:y>1</cdr:y>
    </cdr:to>
    <cdr:sp macro="" textlink="">
      <cdr:nvSpPr>
        <cdr:cNvPr id="2" name="TextBox 1"/>
        <cdr:cNvSpPr txBox="1"/>
      </cdr:nvSpPr>
      <cdr:spPr>
        <a:xfrm xmlns:a="http://schemas.openxmlformats.org/drawingml/2006/main">
          <a:off x="6400800" y="3733800"/>
          <a:ext cx="1828800" cy="1143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smtClean="0"/>
            <a:t>(Bartlett et al. 2004; Center for Disease Control 2013; </a:t>
          </a:r>
          <a:r>
            <a:rPr lang="en-US" sz="1200" dirty="0" err="1" smtClean="0"/>
            <a:t>Pazol</a:t>
          </a:r>
          <a:r>
            <a:rPr lang="en-US" sz="1200" dirty="0" smtClean="0"/>
            <a:t> et al. 2012)</a:t>
          </a:r>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0.81481</cdr:x>
      <cdr:y>0.9432</cdr:y>
    </cdr:from>
    <cdr:to>
      <cdr:x>1</cdr:x>
      <cdr:y>1</cdr:y>
    </cdr:to>
    <cdr:sp macro="" textlink="">
      <cdr:nvSpPr>
        <cdr:cNvPr id="2" name="TextBox 4"/>
        <cdr:cNvSpPr txBox="1"/>
      </cdr:nvSpPr>
      <cdr:spPr>
        <a:xfrm xmlns:a="http://schemas.openxmlformats.org/drawingml/2006/main">
          <a:off x="7213600" y="5775153"/>
          <a:ext cx="15240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(WHO 2011)</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693A1-CB97-42DD-B09D-2B20DA74BE77}" type="datetimeFigureOut">
              <a:rPr lang="en-US" smtClean="0"/>
              <a:t>9/26/14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5C766-A2F8-4620-BD42-CB0D254F808D}" type="slidenum">
              <a:rPr lang="en-US" smtClean="0"/>
              <a:t>‹#›</a:t>
            </a:fld>
            <a:endParaRPr lang="en-US"/>
          </a:p>
        </p:txBody>
      </p:sp>
    </p:spTree>
    <p:extLst>
      <p:ext uri="{BB962C8B-B14F-4D97-AF65-F5344CB8AC3E}">
        <p14:creationId xmlns:p14="http://schemas.microsoft.com/office/powerpoint/2010/main" val="6881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Information for the facilitator</a:t>
            </a:r>
            <a:r>
              <a:rPr lang="en-US" baseline="0" dirty="0" smtClean="0"/>
              <a:t>: This presentation accompanies </a:t>
            </a:r>
            <a:r>
              <a:rPr lang="en-US" i="1" baseline="0" dirty="0" smtClean="0"/>
              <a:t>Youth act for safe abortion: A training guide for future health professionals </a:t>
            </a:r>
            <a:r>
              <a:rPr lang="en-US" i="0" baseline="0" dirty="0" smtClean="0"/>
              <a:t>(</a:t>
            </a:r>
            <a:r>
              <a:rPr lang="en-US" sz="1200" kern="1200" dirty="0" smtClean="0">
                <a:solidFill>
                  <a:schemeClr val="tx1"/>
                </a:solidFill>
                <a:effectLst/>
                <a:latin typeface="+mn-lt"/>
                <a:ea typeface="+mn-ea"/>
                <a:cs typeface="+mn-cs"/>
              </a:rPr>
              <a:t>Borjesson et al., 2014)</a:t>
            </a:r>
            <a:r>
              <a:rPr lang="en-US" i="0" baseline="0" dirty="0" smtClean="0"/>
              <a:t>. It covers </a:t>
            </a:r>
            <a:r>
              <a:rPr lang="en-US" i="0" u="none" baseline="0" dirty="0" smtClean="0"/>
              <a:t>module 1 of the guide </a:t>
            </a:r>
            <a:r>
              <a:rPr lang="en-US" i="0" baseline="0" dirty="0" smtClean="0"/>
              <a:t>and is designed to help experienced facilitators lead workshops effectively. </a:t>
            </a:r>
            <a:r>
              <a:rPr lang="en-US" b="1" i="0" u="none" baseline="0" dirty="0" smtClean="0"/>
              <a:t>The order of the slides in this presentation reflect the order of the activities in Module 1 in the guide. </a:t>
            </a:r>
            <a:r>
              <a:rPr lang="en-US" b="0" i="0" u="none" baseline="0" dirty="0" smtClean="0"/>
              <a:t>Orange slides mark the start of new activities and that is a good time for you to refer to the guide for detailed activity instructions. The activity instructions tell you when it is time to present new slides. </a:t>
            </a:r>
            <a:r>
              <a:rPr lang="en-US" b="1" i="0" u="none" baseline="0" dirty="0" smtClean="0"/>
              <a:t>The order of the slides may need to be modified if you change the agenda.</a:t>
            </a:r>
            <a:r>
              <a:rPr lang="en-US" b="0" i="0" u="none" baseline="0" dirty="0" smtClean="0"/>
              <a:t> </a:t>
            </a:r>
            <a:r>
              <a:rPr lang="en-US" i="0" u="none" baseline="0" dirty="0" smtClean="0"/>
              <a:t>All citations listed in the presentation are available in the bibliography of the </a:t>
            </a:r>
            <a:r>
              <a:rPr lang="en-US" i="0" baseline="0" dirty="0" smtClean="0"/>
              <a:t>guide.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a:t>
            </a:fld>
            <a:endParaRPr lang="en-US"/>
          </a:p>
        </p:txBody>
      </p:sp>
    </p:spTree>
    <p:extLst>
      <p:ext uri="{BB962C8B-B14F-4D97-AF65-F5344CB8AC3E}">
        <p14:creationId xmlns:p14="http://schemas.microsoft.com/office/powerpoint/2010/main" val="27307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Using the slide and information in the guide and core resources,</a:t>
            </a:r>
            <a:r>
              <a:rPr lang="en-US" baseline="0" dirty="0" smtClean="0"/>
              <a:t> define induced abortion. Explain conditions in which it is safe. You may wish to say that: “</a:t>
            </a:r>
            <a:r>
              <a:rPr lang="en-US" sz="1200" i="1" kern="1200" dirty="0" smtClean="0">
                <a:solidFill>
                  <a:schemeClr val="tx1"/>
                </a:solidFill>
                <a:effectLst/>
                <a:latin typeface="+mn-lt"/>
                <a:ea typeface="+mn-ea"/>
                <a:cs typeface="+mn-cs"/>
              </a:rPr>
              <a:t>When performed in accordance with recommended global medical standards, abortion is one of the safest medical procedures</a:t>
            </a:r>
            <a:r>
              <a:rPr lang="en-US" i="1" baseline="0" dirty="0" smtClean="0"/>
              <a:t>.</a:t>
            </a:r>
            <a:r>
              <a:rPr lang="en-US" baseline="0" dirty="0" smtClean="0"/>
              <a:t>” You can also ask participants to discuss the difference between legal, legally restricted and illegal abortion; unrestricted and restricted abortion, and; voluntary and forced abortion. </a:t>
            </a:r>
            <a:r>
              <a:rPr lang="en-US" dirty="0" smtClean="0"/>
              <a:t>Before moving on to the next</a:t>
            </a:r>
            <a:r>
              <a:rPr lang="en-US" baseline="0" dirty="0" smtClean="0"/>
              <a:t> slide</a:t>
            </a:r>
            <a:r>
              <a:rPr lang="en-US" dirty="0" smtClean="0"/>
              <a:t>, tell participants that in this workshop</a:t>
            </a:r>
            <a:r>
              <a:rPr lang="en-US" sz="1200" kern="1200" dirty="0" smtClean="0">
                <a:solidFill>
                  <a:schemeClr val="tx1"/>
                </a:solidFill>
                <a:effectLst/>
                <a:latin typeface="+mn-lt"/>
                <a:ea typeface="+mn-ea"/>
                <a:cs typeface="+mn-cs"/>
              </a:rPr>
              <a:t> we use the term abortion to refer to induced abortion.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10</a:t>
            </a:fld>
            <a:endParaRPr lang="en-US"/>
          </a:p>
        </p:txBody>
      </p:sp>
    </p:spTree>
    <p:extLst>
      <p:ext uri="{BB962C8B-B14F-4D97-AF65-F5344CB8AC3E}">
        <p14:creationId xmlns:p14="http://schemas.microsoft.com/office/powerpoint/2010/main" val="125451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Using the slide and information in the guide and core resources,</a:t>
            </a:r>
            <a:r>
              <a:rPr lang="en-US" baseline="0" dirty="0" smtClean="0"/>
              <a:t> describe what menstrual regulation is. </a:t>
            </a:r>
            <a:endParaRPr lang="en-US" dirty="0" smtClean="0"/>
          </a:p>
          <a:p>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11</a:t>
            </a:fld>
            <a:endParaRPr lang="en-US"/>
          </a:p>
        </p:txBody>
      </p:sp>
    </p:spTree>
    <p:extLst>
      <p:ext uri="{BB962C8B-B14F-4D97-AF65-F5344CB8AC3E}">
        <p14:creationId xmlns:p14="http://schemas.microsoft.com/office/powerpoint/2010/main" val="572808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Remind participants</a:t>
            </a:r>
            <a:r>
              <a:rPr lang="en-US" baseline="0" dirty="0" smtClean="0"/>
              <a:t> that when conducted in accordance with evidence-based, recommended global standards abortion is a safe medical procedure with minimal risks to the woman. </a:t>
            </a:r>
            <a:r>
              <a:rPr lang="en-US" dirty="0" smtClean="0"/>
              <a:t>Share some</a:t>
            </a:r>
            <a:r>
              <a:rPr lang="en-US" baseline="0" dirty="0" smtClean="0"/>
              <a:t> data with participants about the safety of abortion in comparison to childbirth. You may wish to say: </a:t>
            </a:r>
            <a:r>
              <a:rPr lang="en-US" i="1" baseline="0" dirty="0" smtClean="0"/>
              <a:t>“</a:t>
            </a:r>
            <a:r>
              <a:rPr lang="en-US" sz="1200" i="1" kern="1200" dirty="0" smtClean="0">
                <a:solidFill>
                  <a:schemeClr val="tx1"/>
                </a:solidFill>
                <a:effectLst/>
                <a:latin typeface="+mn-lt"/>
                <a:ea typeface="+mn-ea"/>
                <a:cs typeface="+mn-cs"/>
              </a:rPr>
              <a:t>In the United States, the mortality rate from legal abortion is 0.6 deaths per 100,000 procedures. In early pregnancy, it is as low as 0.1 deaths per 100,000 procedures. Childbirth carries significantly higher risks. The mortality rate from childbirth in the United States is 17.8 deaths per 100,000 births.”</a:t>
            </a:r>
            <a:endParaRPr lang="en-US" i="1" dirty="0"/>
          </a:p>
        </p:txBody>
      </p:sp>
      <p:sp>
        <p:nvSpPr>
          <p:cNvPr id="4" name="Slide Number Placeholder 3"/>
          <p:cNvSpPr>
            <a:spLocks noGrp="1"/>
          </p:cNvSpPr>
          <p:nvPr>
            <p:ph type="sldNum" sz="quarter" idx="10"/>
          </p:nvPr>
        </p:nvSpPr>
        <p:spPr/>
        <p:txBody>
          <a:bodyPr/>
          <a:lstStyle/>
          <a:p>
            <a:fld id="{76A5C766-A2F8-4620-BD42-CB0D254F808D}" type="slidenum">
              <a:rPr lang="en-US" smtClean="0"/>
              <a:t>12</a:t>
            </a:fld>
            <a:endParaRPr lang="en-US"/>
          </a:p>
        </p:txBody>
      </p:sp>
    </p:spTree>
    <p:extLst>
      <p:ext uri="{BB962C8B-B14F-4D97-AF65-F5344CB8AC3E}">
        <p14:creationId xmlns:p14="http://schemas.microsoft.com/office/powerpoint/2010/main" val="11328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Remind participants of the characteristics</a:t>
            </a:r>
            <a:r>
              <a:rPr lang="en-US" baseline="0" dirty="0" smtClean="0"/>
              <a:t> that make an abortion safe or unsafe (discussed on slide #12).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Share some</a:t>
            </a:r>
            <a:r>
              <a:rPr lang="en-US" baseline="0" dirty="0" smtClean="0"/>
              <a:t> data with participants about the mortality rate of unsafe abortion. Contrast it with the significantly lower risk of safe abortion (0.6 deaths per 100,000 procedures). </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13</a:t>
            </a:fld>
            <a:endParaRPr lang="en-US"/>
          </a:p>
        </p:txBody>
      </p:sp>
    </p:spTree>
    <p:extLst>
      <p:ext uri="{BB962C8B-B14F-4D97-AF65-F5344CB8AC3E}">
        <p14:creationId xmlns:p14="http://schemas.microsoft.com/office/powerpoint/2010/main" val="1924932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a:t>
            </a:r>
            <a:r>
              <a:rPr lang="en-US" baseline="0" dirty="0" smtClean="0"/>
              <a:t> Re</a:t>
            </a:r>
            <a:r>
              <a:rPr lang="en-US" dirty="0" smtClean="0"/>
              <a:t>view the magnitude</a:t>
            </a:r>
            <a:r>
              <a:rPr lang="en-US" baseline="0" dirty="0" smtClean="0"/>
              <a:t> of unsafe abortion globally with participants. </a:t>
            </a:r>
            <a:r>
              <a:rPr lang="en-US" sz="1200" kern="1200" baseline="0" dirty="0" smtClean="0">
                <a:solidFill>
                  <a:schemeClr val="tx1"/>
                </a:solidFill>
                <a:effectLst/>
                <a:latin typeface="+mn-lt"/>
                <a:ea typeface="+mn-ea"/>
                <a:cs typeface="+mn-cs"/>
              </a:rPr>
              <a:t>You may wish to say: “</a:t>
            </a:r>
            <a:r>
              <a:rPr lang="en-US" sz="1200" i="1" dirty="0" smtClean="0"/>
              <a:t>Around the world, women have managed their fertility for millennia. They continue to do so in the 21</a:t>
            </a:r>
            <a:r>
              <a:rPr lang="en-US" sz="1200" i="1" baseline="30000" dirty="0" smtClean="0"/>
              <a:t>st</a:t>
            </a:r>
            <a:r>
              <a:rPr lang="en-US" sz="1200" i="1" dirty="0" smtClean="0"/>
              <a:t> century, whether they have access to safe health-care options or not. </a:t>
            </a:r>
            <a:r>
              <a:rPr lang="en-US" sz="1200" i="1" kern="1200" dirty="0" smtClean="0">
                <a:solidFill>
                  <a:schemeClr val="tx1"/>
                </a:solidFill>
                <a:effectLst/>
                <a:latin typeface="+mn-lt"/>
                <a:ea typeface="+mn-ea"/>
                <a:cs typeface="+mn-cs"/>
              </a:rPr>
              <a:t>In developing countries, unsafe abortion is one of the leading causes</a:t>
            </a:r>
            <a:r>
              <a:rPr lang="en-US" sz="1200" i="1" kern="1200" baseline="0" dirty="0" smtClean="0">
                <a:solidFill>
                  <a:schemeClr val="tx1"/>
                </a:solidFill>
                <a:effectLst/>
                <a:latin typeface="+mn-lt"/>
                <a:ea typeface="+mn-ea"/>
                <a:cs typeface="+mn-cs"/>
              </a:rPr>
              <a:t> of maternal mortality and morbidity.</a:t>
            </a:r>
            <a:r>
              <a:rPr lang="en-US" sz="1200" i="1"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6A5C766-A2F8-4620-BD42-CB0D254F808D}" type="slidenum">
              <a:rPr lang="en-US" smtClean="0"/>
              <a:t>14</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Review the different</a:t>
            </a:r>
            <a:r>
              <a:rPr lang="en-US" baseline="0" dirty="0" smtClean="0"/>
              <a:t> ways in which unsafe abortion affects women and societies. Ask participants if they can think of other burdens of unsafe abortion.</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15</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Review</a:t>
            </a:r>
            <a:r>
              <a:rPr lang="en-US" baseline="0" dirty="0" smtClean="0"/>
              <a:t> examples of why and how adolescents face unique vulnerabilities. You may wish to share that:</a:t>
            </a:r>
          </a:p>
          <a:p>
            <a:endParaRPr lang="en-US" baseline="0" dirty="0" smtClean="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About 16 million adolescents 15-19 years old experience pregnancy each year (WHO 2012a)</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Maternal deaths are the leading cause of death and disability among this population (Patton et al 2009)</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Globally, over half of sexual violence acts are committed against girls below the age of 16 (UN 2012)</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In Sub-Saharan Africa, adolescent girls account for about 70 percent of all hospitalizations from unsafe abortion-related complications (UN 2004)</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16</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Ask a participant</a:t>
            </a:r>
            <a:r>
              <a:rPr lang="en-US" baseline="0" dirty="0" smtClean="0"/>
              <a:t> to read the quote on the slide out loud. </a:t>
            </a:r>
            <a:r>
              <a:rPr lang="en-US" dirty="0" smtClean="0"/>
              <a:t>Take a moment</a:t>
            </a:r>
            <a:r>
              <a:rPr lang="en-US" baseline="0" dirty="0" smtClean="0"/>
              <a:t> to let participants reflect on why unsafe abortion happens in our time. Explain that unsafe abortion-related deaths and disabilities are almost entirely preventable. You can say: “</a:t>
            </a:r>
            <a:r>
              <a:rPr lang="en-US" sz="1200" i="1" kern="1200" dirty="0" smtClean="0">
                <a:solidFill>
                  <a:schemeClr val="tx1"/>
                </a:solidFill>
                <a:effectLst/>
                <a:latin typeface="+mn-lt"/>
                <a:ea typeface="+mn-ea"/>
                <a:cs typeface="+mn-cs"/>
              </a:rPr>
              <a:t>Today, safe and effective methods for preventing and terminating pregnancy exist. Despite these modern medical technologies, unsafe abortion remains a pandemic, particularly in the</a:t>
            </a:r>
            <a:r>
              <a:rPr lang="en-US" sz="1200" i="1" kern="1200" baseline="0" dirty="0" smtClean="0">
                <a:solidFill>
                  <a:schemeClr val="tx1"/>
                </a:solidFill>
                <a:effectLst/>
                <a:latin typeface="+mn-lt"/>
                <a:ea typeface="+mn-ea"/>
                <a:cs typeface="+mn-cs"/>
              </a:rPr>
              <a:t> Global South</a:t>
            </a:r>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Why?”</a:t>
            </a: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participants have shared some ideas, move onto the next slide. </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17</a:t>
            </a:fld>
            <a:endParaRPr lang="en-US"/>
          </a:p>
        </p:txBody>
      </p:sp>
    </p:spTree>
    <p:extLst>
      <p:ext uri="{BB962C8B-B14F-4D97-AF65-F5344CB8AC3E}">
        <p14:creationId xmlns:p14="http://schemas.microsoft.com/office/powerpoint/2010/main" val="3911710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Ask</a:t>
            </a:r>
            <a:r>
              <a:rPr lang="en-US" baseline="0" dirty="0" smtClean="0"/>
              <a:t> a participants to read the list on the slide out loud. Add any other causes participants mentioned in the previous slide. </a:t>
            </a:r>
            <a:endParaRPr lang="en-US" sz="1200" i="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18</a:t>
            </a:fld>
            <a:endParaRPr lang="en-US"/>
          </a:p>
        </p:txBody>
      </p:sp>
    </p:spTree>
    <p:extLst>
      <p:ext uri="{BB962C8B-B14F-4D97-AF65-F5344CB8AC3E}">
        <p14:creationId xmlns:p14="http://schemas.microsoft.com/office/powerpoint/2010/main" val="150453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At</a:t>
            </a:r>
            <a:r>
              <a:rPr lang="en-US" baseline="0" dirty="0" smtClean="0"/>
              <a:t> the end of Module 1, summarize key messages. </a:t>
            </a:r>
            <a:r>
              <a:rPr lang="en-US" dirty="0" smtClean="0"/>
              <a:t>Ask participants to read out loud the bullets listed on this slide. Invite them to share any additional key messages they can think of from the module. </a:t>
            </a:r>
            <a:r>
              <a:rPr lang="en-US" baseline="0" dirty="0" smtClean="0"/>
              <a:t>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19</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a:t>
            </a:r>
            <a:r>
              <a:rPr lang="en-US" b="1" dirty="0" smtClean="0"/>
              <a:t>Welcome all the participants to the workshop</a:t>
            </a:r>
            <a:r>
              <a:rPr lang="en-US" b="1" baseline="0" dirty="0" smtClean="0"/>
              <a:t> and review the workshop goal.</a:t>
            </a:r>
            <a:r>
              <a:rPr lang="en-US" baseline="0" dirty="0" smtClean="0"/>
              <a:t> You may wish to tell participants that </a:t>
            </a:r>
            <a:r>
              <a:rPr lang="en-US" i="0" baseline="0" dirty="0" smtClean="0"/>
              <a:t>t</a:t>
            </a:r>
            <a:r>
              <a:rPr lang="en-US" sz="1200" i="0" kern="1200" dirty="0" smtClean="0">
                <a:solidFill>
                  <a:schemeClr val="tx1"/>
                </a:solidFill>
                <a:effectLst/>
                <a:latin typeface="+mn-lt"/>
                <a:ea typeface="+mn-ea"/>
                <a:cs typeface="+mn-cs"/>
              </a:rPr>
              <a:t>he goal of this workshop is to build participants’ capacity and commitment to increase access to safe abortion, including through advocacy, peer education and abortion accompaniment. The workshop does not prepare participants for abortion service delivery. Participants who are</a:t>
            </a:r>
            <a:r>
              <a:rPr lang="en-US" sz="1200" i="0" kern="1200" baseline="0" dirty="0" smtClean="0">
                <a:solidFill>
                  <a:schemeClr val="tx1"/>
                </a:solidFill>
                <a:effectLst/>
                <a:latin typeface="+mn-lt"/>
                <a:ea typeface="+mn-ea"/>
                <a:cs typeface="+mn-cs"/>
              </a:rPr>
              <a:t> interested in gaining clinical skills will get information on accessing clinical resources and pre-service training. </a:t>
            </a:r>
            <a:endParaRPr lang="en-US" sz="120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2</a:t>
            </a:fld>
            <a:endParaRPr lang="en-US"/>
          </a:p>
        </p:txBody>
      </p:sp>
    </p:spTree>
    <p:extLst>
      <p:ext uri="{BB962C8B-B14F-4D97-AF65-F5344CB8AC3E}">
        <p14:creationId xmlns:p14="http://schemas.microsoft.com/office/powerpoint/2010/main" val="428218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Lead participants</a:t>
            </a:r>
            <a:r>
              <a:rPr lang="en-US" baseline="0" dirty="0" smtClean="0"/>
              <a:t> through activity 1.C: Abortion and me, using the instructions in the guide. There are </a:t>
            </a:r>
            <a:r>
              <a:rPr lang="en-US" b="1" baseline="0" dirty="0" smtClean="0"/>
              <a:t>no </a:t>
            </a:r>
            <a:r>
              <a:rPr lang="en-US" baseline="0" dirty="0" smtClean="0"/>
              <a:t>slides for this activity.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20</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21</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R</a:t>
            </a:r>
            <a:r>
              <a:rPr lang="en-US" baseline="0" dirty="0" smtClean="0"/>
              <a:t>eview the </a:t>
            </a:r>
            <a:r>
              <a:rPr lang="en-US" b="1" baseline="0" dirty="0" smtClean="0"/>
              <a:t>agenda</a:t>
            </a:r>
            <a:r>
              <a:rPr lang="en-US" baseline="0" dirty="0" smtClean="0"/>
              <a:t> with participants and explain that </a:t>
            </a:r>
            <a:r>
              <a:rPr lang="en-US" i="0" u="none" baseline="0" dirty="0" smtClean="0"/>
              <a:t>the workshop contains five modules. Each module is comprised of several interactive activities, and some activities utilizes presentation slides to share and summarize information.</a:t>
            </a:r>
            <a:r>
              <a:rPr lang="en-US" i="1" u="none" baseline="0" dirty="0" smtClean="0"/>
              <a:t> </a:t>
            </a:r>
            <a:r>
              <a:rPr lang="en-US" baseline="0" dirty="0" smtClean="0"/>
              <a:t>Before you move onto the next slide and start Module 1 identify </a:t>
            </a:r>
            <a:r>
              <a:rPr lang="en-US" b="1" baseline="0" dirty="0" smtClean="0"/>
              <a:t>group norms</a:t>
            </a:r>
            <a:r>
              <a:rPr lang="en-US" baseline="0" dirty="0" smtClean="0"/>
              <a:t>; give participants relevant </a:t>
            </a:r>
            <a:r>
              <a:rPr lang="en-US" b="1" baseline="0" dirty="0" smtClean="0"/>
              <a:t>logistical information </a:t>
            </a:r>
            <a:r>
              <a:rPr lang="en-US" baseline="0" dirty="0" smtClean="0"/>
              <a:t>such as where lunch is served and the bathrooms are; lead participants’ </a:t>
            </a:r>
            <a:r>
              <a:rPr lang="en-US" b="1" baseline="0" dirty="0" smtClean="0"/>
              <a:t>introductions</a:t>
            </a:r>
            <a:r>
              <a:rPr lang="en-US" baseline="0" dirty="0" smtClean="0"/>
              <a:t> and an </a:t>
            </a:r>
            <a:r>
              <a:rPr lang="en-US" b="1" baseline="0" dirty="0" smtClean="0"/>
              <a:t>icebreaker</a:t>
            </a:r>
            <a:r>
              <a:rPr lang="en-US" baseline="0" dirty="0" smtClean="0"/>
              <a:t>, and; instruct participants to complete the </a:t>
            </a:r>
            <a:r>
              <a:rPr lang="en-US" b="1" baseline="0" dirty="0" smtClean="0"/>
              <a:t>pre-workshop assessment</a:t>
            </a:r>
            <a:r>
              <a:rPr lang="en-US" b="0"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3</a:t>
            </a:fld>
            <a:endParaRPr lang="en-US"/>
          </a:p>
        </p:txBody>
      </p:sp>
    </p:spTree>
    <p:extLst>
      <p:ext uri="{BB962C8B-B14F-4D97-AF65-F5344CB8AC3E}">
        <p14:creationId xmlns:p14="http://schemas.microsoft.com/office/powerpoint/2010/main" val="2525762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Welcome</a:t>
            </a:r>
            <a:r>
              <a:rPr lang="en-US" baseline="0" dirty="0" smtClean="0"/>
              <a:t> participants to Module 1 and explain that t</a:t>
            </a:r>
            <a:r>
              <a:rPr lang="en-US" sz="1200" kern="1200" dirty="0" smtClean="0">
                <a:solidFill>
                  <a:schemeClr val="tx1"/>
                </a:solidFill>
                <a:effectLst/>
                <a:latin typeface="+mn-lt"/>
                <a:ea typeface="+mn-ea"/>
                <a:cs typeface="+mn-cs"/>
              </a:rPr>
              <a:t>his module is an introduction to</a:t>
            </a:r>
            <a:r>
              <a:rPr lang="en-US" sz="1200" kern="1200" baseline="0" dirty="0" smtClean="0">
                <a:solidFill>
                  <a:schemeClr val="tx1"/>
                </a:solidFill>
                <a:effectLst/>
                <a:latin typeface="+mn-lt"/>
                <a:ea typeface="+mn-ea"/>
                <a:cs typeface="+mn-cs"/>
              </a:rPr>
              <a:t> the topic of abortion</a:t>
            </a:r>
            <a:r>
              <a:rPr lang="en-US" sz="1200" kern="1200" dirty="0" smtClean="0">
                <a:solidFill>
                  <a:schemeClr val="tx1"/>
                </a:solidFill>
                <a:effectLst/>
                <a:latin typeface="+mn-lt"/>
                <a:ea typeface="+mn-ea"/>
                <a:cs typeface="+mn-cs"/>
              </a:rPr>
              <a:t>. It places abortion in the broader context of sexual and reproductive health and helps participants learn basic information about abortion. The module also builds understanding of how unsafe abortion affects women and societies. Participants will begin to explore their own values and attitudes related to abortion, and identify why the issue is relevant to them. It sets the stage for subsequent modules. </a:t>
            </a:r>
            <a:endParaRPr lang="en-US" b="1" dirty="0"/>
          </a:p>
        </p:txBody>
      </p:sp>
      <p:sp>
        <p:nvSpPr>
          <p:cNvPr id="4" name="Slide Number Placeholder 3"/>
          <p:cNvSpPr>
            <a:spLocks noGrp="1"/>
          </p:cNvSpPr>
          <p:nvPr>
            <p:ph type="sldNum" sz="quarter" idx="10"/>
          </p:nvPr>
        </p:nvSpPr>
        <p:spPr/>
        <p:txBody>
          <a:bodyPr/>
          <a:lstStyle/>
          <a:p>
            <a:fld id="{76A5C766-A2F8-4620-BD42-CB0D254F808D}" type="slidenum">
              <a:rPr lang="en-US" smtClean="0"/>
              <a:t>4</a:t>
            </a:fld>
            <a:endParaRPr lang="en-US"/>
          </a:p>
        </p:txBody>
      </p:sp>
    </p:spTree>
    <p:extLst>
      <p:ext uri="{BB962C8B-B14F-4D97-AF65-F5344CB8AC3E}">
        <p14:creationId xmlns:p14="http://schemas.microsoft.com/office/powerpoint/2010/main" val="2163063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u="sng" dirty="0" smtClean="0"/>
              <a:t>Instructions for the facilitator</a:t>
            </a:r>
            <a:r>
              <a:rPr lang="en-US" dirty="0" smtClean="0"/>
              <a:t>: Review the learning objectives for Module 1.</a:t>
            </a:r>
          </a:p>
        </p:txBody>
      </p:sp>
      <p:sp>
        <p:nvSpPr>
          <p:cNvPr id="4" name="Slide Number Placeholder 3"/>
          <p:cNvSpPr>
            <a:spLocks noGrp="1"/>
          </p:cNvSpPr>
          <p:nvPr>
            <p:ph type="sldNum" sz="quarter" idx="10"/>
          </p:nvPr>
        </p:nvSpPr>
        <p:spPr/>
        <p:txBody>
          <a:bodyPr/>
          <a:lstStyle/>
          <a:p>
            <a:fld id="{76A5C766-A2F8-4620-BD42-CB0D254F808D}" type="slidenum">
              <a:rPr lang="en-US" smtClean="0"/>
              <a:t>5</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Review the Module 1 </a:t>
            </a:r>
            <a:r>
              <a:rPr lang="en-US" baseline="0" dirty="0" smtClean="0"/>
              <a:t>activities that the group will participate in. </a:t>
            </a:r>
            <a:endParaRPr lang="en-US" dirty="0" smtClean="0"/>
          </a:p>
          <a:p>
            <a:endParaRPr lang="en-US" dirty="0" smtClean="0"/>
          </a:p>
          <a:p>
            <a:r>
              <a:rPr lang="en-US" i="1" u="sng" dirty="0" smtClean="0"/>
              <a:t>The</a:t>
            </a:r>
            <a:r>
              <a:rPr lang="en-US" i="1" u="sng" baseline="0" dirty="0" smtClean="0"/>
              <a:t> reasons why</a:t>
            </a:r>
            <a:r>
              <a:rPr lang="en-US" baseline="0" dirty="0" smtClean="0"/>
              <a:t>: </a:t>
            </a:r>
            <a:r>
              <a:rPr lang="en-US" sz="1200" kern="1200" dirty="0" smtClean="0">
                <a:solidFill>
                  <a:schemeClr val="tx1"/>
                </a:solidFill>
                <a:effectLst/>
                <a:latin typeface="+mn-lt"/>
                <a:ea typeface="+mn-ea"/>
                <a:cs typeface="+mn-cs"/>
              </a:rPr>
              <a:t>Participants will identify different women’s sexual and reproductive health needs, and explore reasons women and adolescents get pregnant and have abortions. They will also discuss how social norms and beliefs about these reasons affect women’s reproductive health and well-being. </a:t>
            </a:r>
          </a:p>
          <a:p>
            <a:pPr marL="0" marR="0" indent="0" algn="l" defTabSz="914400" rtl="0" eaLnBrk="1" fontAlgn="auto" latinLnBrk="0" hangingPunct="1">
              <a:lnSpc>
                <a:spcPct val="100000"/>
              </a:lnSpc>
              <a:spcBef>
                <a:spcPts val="0"/>
              </a:spcBef>
              <a:spcAft>
                <a:spcPts val="0"/>
              </a:spcAft>
              <a:buClrTx/>
              <a:buSzTx/>
              <a:buFontTx/>
              <a:buNone/>
              <a:tabLst/>
              <a:defRPr/>
            </a:pPr>
            <a:r>
              <a:rPr lang="en-US" i="1" u="sng" dirty="0" smtClean="0"/>
              <a:t>A new perspective on</a:t>
            </a:r>
            <a:r>
              <a:rPr lang="en-US" i="1" u="sng" baseline="0" dirty="0" smtClean="0"/>
              <a:t> </a:t>
            </a:r>
            <a:r>
              <a:rPr lang="en-US" i="1" u="sng" dirty="0" smtClean="0"/>
              <a:t>abortion</a:t>
            </a:r>
            <a:r>
              <a:rPr lang="en-US" i="1" u="none" dirty="0" smtClean="0"/>
              <a:t>: </a:t>
            </a:r>
            <a:r>
              <a:rPr lang="en-US" sz="1200" kern="1200" dirty="0" smtClean="0">
                <a:solidFill>
                  <a:schemeClr val="tx1"/>
                </a:solidFill>
                <a:effectLst/>
                <a:latin typeface="+mn-lt"/>
                <a:ea typeface="+mn-ea"/>
                <a:cs typeface="+mn-cs"/>
              </a:rPr>
              <a:t>Participants will learn basic information about abortion, including the magnitude of unsafe abortion and how it affects women</a:t>
            </a:r>
            <a:r>
              <a:rPr lang="en-US" sz="1200" kern="1200" baseline="0" dirty="0" smtClean="0">
                <a:solidFill>
                  <a:schemeClr val="tx1"/>
                </a:solidFill>
                <a:effectLst/>
                <a:latin typeface="+mn-lt"/>
                <a:ea typeface="+mn-ea"/>
                <a:cs typeface="+mn-cs"/>
              </a:rPr>
              <a:t> and societies</a:t>
            </a:r>
            <a:r>
              <a:rPr lang="en-US" sz="1200" kern="1200" dirty="0" smtClean="0">
                <a:solidFill>
                  <a:schemeClr val="tx1"/>
                </a:solidFill>
                <a:effectLst/>
                <a:latin typeface="+mn-lt"/>
                <a:ea typeface="+mn-ea"/>
                <a:cs typeface="+mn-cs"/>
              </a:rPr>
              <a:t>. They will also begin to explore and broaden their own personal perspectives on abortion.</a:t>
            </a:r>
          </a:p>
          <a:p>
            <a:r>
              <a:rPr lang="en-US" i="1" u="sng" dirty="0" smtClean="0"/>
              <a:t>Abortion and me: </a:t>
            </a:r>
            <a:r>
              <a:rPr lang="en-US" sz="1200" kern="1200" dirty="0" smtClean="0">
                <a:solidFill>
                  <a:schemeClr val="tx1"/>
                </a:solidFill>
                <a:effectLst/>
                <a:latin typeface="+mn-lt"/>
                <a:ea typeface="+mn-ea"/>
                <a:cs typeface="+mn-cs"/>
              </a:rPr>
              <a:t>Participants will visually explore and show themselves, and other participants, how they relate to, or have been affected by abortion. It encourages honesty through self-reflection and discourages participants from mimicking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u="sng" kern="1200" dirty="0" smtClean="0">
                <a:solidFill>
                  <a:schemeClr val="tx1"/>
                </a:solidFill>
                <a:effectLst/>
                <a:latin typeface="+mn-lt"/>
                <a:ea typeface="+mn-ea"/>
                <a:cs typeface="+mn-cs"/>
              </a:rPr>
              <a:t>Four</a:t>
            </a:r>
            <a:r>
              <a:rPr lang="en-US" sz="1200" i="1" u="sng" kern="1200" baseline="0" dirty="0" smtClean="0">
                <a:solidFill>
                  <a:schemeClr val="tx1"/>
                </a:solidFill>
                <a:effectLst/>
                <a:latin typeface="+mn-lt"/>
                <a:ea typeface="+mn-ea"/>
                <a:cs typeface="+mn-cs"/>
              </a:rPr>
              <a:t> corners</a:t>
            </a:r>
            <a:r>
              <a:rPr lang="en-US" sz="1200" i="0" u="non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This activity helps participants come to a deeper understanding about their own and others’ beliefs about abortion, empathize with the underlying values that inform a range of beliefs, and consider how their beliefs affect social stigma on abortion.</a:t>
            </a:r>
            <a:endParaRPr lang="en-US" sz="1200" i="1" u="sng"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A5C766-A2F8-4620-BD42-CB0D254F808D}" type="slidenum">
              <a:rPr lang="en-US" smtClean="0"/>
              <a:t>6</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Lead participants</a:t>
            </a:r>
            <a:r>
              <a:rPr lang="en-US" baseline="0" dirty="0" smtClean="0"/>
              <a:t> through activity 1.A: The reasons why, using the instructions in the guide. There are </a:t>
            </a:r>
            <a:r>
              <a:rPr lang="en-US" b="1" baseline="0" dirty="0" smtClean="0"/>
              <a:t>no</a:t>
            </a:r>
            <a:r>
              <a:rPr lang="en-US" baseline="0" dirty="0" smtClean="0"/>
              <a:t> slides for this activity. </a:t>
            </a:r>
            <a:endParaRPr lang="en-US" dirty="0" smtClean="0"/>
          </a:p>
        </p:txBody>
      </p:sp>
      <p:sp>
        <p:nvSpPr>
          <p:cNvPr id="4" name="Slide Number Placeholder 3"/>
          <p:cNvSpPr>
            <a:spLocks noGrp="1"/>
          </p:cNvSpPr>
          <p:nvPr>
            <p:ph type="sldNum" sz="quarter" idx="10"/>
          </p:nvPr>
        </p:nvSpPr>
        <p:spPr/>
        <p:txBody>
          <a:bodyPr/>
          <a:lstStyle/>
          <a:p>
            <a:fld id="{76A5C766-A2F8-4620-BD42-CB0D254F808D}" type="slidenum">
              <a:rPr lang="en-US" smtClean="0"/>
              <a:t>7</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Instructions for the facilitator</a:t>
            </a:r>
            <a:r>
              <a:rPr lang="en-US" dirty="0" smtClean="0"/>
              <a:t>: Lead participants</a:t>
            </a:r>
            <a:r>
              <a:rPr lang="en-US" baseline="0" dirty="0" smtClean="0"/>
              <a:t> through activity 1.B: A new perspective on abortion, using the instructions in the guide. </a:t>
            </a:r>
            <a:r>
              <a:rPr lang="en-US" b="1" u="none" baseline="0" dirty="0" smtClean="0"/>
              <a:t>When prompted by the instructions in the guide, present and discuss the slides below. </a:t>
            </a:r>
            <a:r>
              <a:rPr lang="en-US" u="none" baseline="0" dirty="0" smtClean="0"/>
              <a:t>The Module 1 narrative ‘Introduction to abortion’ provides more information about the topics on the slides. </a:t>
            </a:r>
          </a:p>
        </p:txBody>
      </p:sp>
      <p:sp>
        <p:nvSpPr>
          <p:cNvPr id="4" name="Slide Number Placeholder 3"/>
          <p:cNvSpPr>
            <a:spLocks noGrp="1"/>
          </p:cNvSpPr>
          <p:nvPr>
            <p:ph type="sldNum" sz="quarter" idx="10"/>
          </p:nvPr>
        </p:nvSpPr>
        <p:spPr/>
        <p:txBody>
          <a:bodyPr/>
          <a:lstStyle/>
          <a:p>
            <a:fld id="{76A5C766-A2F8-4620-BD42-CB0D254F808D}" type="slidenum">
              <a:rPr lang="en-US" smtClean="0"/>
              <a:t>8</a:t>
            </a:fld>
            <a:endParaRPr lang="en-US"/>
          </a:p>
        </p:txBody>
      </p:sp>
    </p:spTree>
    <p:extLst>
      <p:ext uri="{BB962C8B-B14F-4D97-AF65-F5344CB8AC3E}">
        <p14:creationId xmlns:p14="http://schemas.microsoft.com/office/powerpoint/2010/main" val="3409865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Instructions for the facilitator</a:t>
            </a:r>
            <a:r>
              <a:rPr lang="en-US" dirty="0" smtClean="0"/>
              <a:t>: Using the slide and information in the guide and core resources,</a:t>
            </a:r>
            <a:r>
              <a:rPr lang="en-US" baseline="0" dirty="0" smtClean="0"/>
              <a:t> define abortion. </a:t>
            </a:r>
            <a:endParaRPr lang="en-US" dirty="0"/>
          </a:p>
        </p:txBody>
      </p:sp>
      <p:sp>
        <p:nvSpPr>
          <p:cNvPr id="4" name="Slide Number Placeholder 3"/>
          <p:cNvSpPr>
            <a:spLocks noGrp="1"/>
          </p:cNvSpPr>
          <p:nvPr>
            <p:ph type="sldNum" sz="quarter" idx="10"/>
          </p:nvPr>
        </p:nvSpPr>
        <p:spPr/>
        <p:txBody>
          <a:bodyPr/>
          <a:lstStyle/>
          <a:p>
            <a:fld id="{76A5C766-A2F8-4620-BD42-CB0D254F808D}" type="slidenum">
              <a:rPr lang="en-US" smtClean="0"/>
              <a:t>9</a:t>
            </a:fld>
            <a:endParaRPr lang="en-US"/>
          </a:p>
        </p:txBody>
      </p:sp>
    </p:spTree>
    <p:extLst>
      <p:ext uri="{BB962C8B-B14F-4D97-AF65-F5344CB8AC3E}">
        <p14:creationId xmlns:p14="http://schemas.microsoft.com/office/powerpoint/2010/main" val="90186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685800" y="76200"/>
            <a:ext cx="7848600" cy="1927225"/>
          </a:xfrm>
        </p:spPr>
        <p:txBody>
          <a:bodyPr anchor="b">
            <a:noAutofit/>
          </a:bodyPr>
          <a:lstStyle>
            <a:lvl1pPr>
              <a:defRPr sz="5400" cap="none" baseline="0">
                <a:solidFill>
                  <a:schemeClr val="accent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685800" y="2209800"/>
            <a:ext cx="6400800" cy="533400"/>
          </a:xfrm>
          <a:noFill/>
        </p:spPr>
        <p:txBody>
          <a:bodyPr/>
          <a:lstStyle>
            <a:lvl1pPr marL="0" indent="0" algn="l">
              <a:buNone/>
              <a:defRPr baseline="0">
                <a:solidFill>
                  <a:srgbClr val="22BCB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Date Placeholder 3"/>
          <p:cNvSpPr>
            <a:spLocks noGrp="1"/>
          </p:cNvSpPr>
          <p:nvPr>
            <p:ph type="dt" sz="half" idx="10"/>
          </p:nvPr>
        </p:nvSpPr>
        <p:spPr>
          <a:xfrm>
            <a:off x="457200" y="18288"/>
            <a:ext cx="2895600" cy="329184"/>
          </a:xfrm>
        </p:spPr>
        <p:txBody>
          <a:bodyPr/>
          <a:lstStyle/>
          <a:p>
            <a:fld id="{34E40B51-84A9-49DA-B1CE-5688658EB1E9}" type="datetimeFigureOut">
              <a:rPr lang="en-US" smtClean="0"/>
              <a:t>9/26/14</a:t>
            </a:fld>
            <a:endParaRPr lang="en-US"/>
          </a:p>
        </p:txBody>
      </p:sp>
      <p:sp>
        <p:nvSpPr>
          <p:cNvPr id="12" name="Footer Placeholder 4"/>
          <p:cNvSpPr>
            <a:spLocks noGrp="1"/>
          </p:cNvSpPr>
          <p:nvPr>
            <p:ph type="ftr" sz="quarter" idx="11"/>
          </p:nvPr>
        </p:nvSpPr>
        <p:spPr>
          <a:xfrm>
            <a:off x="3429000" y="18288"/>
            <a:ext cx="4114800" cy="329184"/>
          </a:xfrm>
        </p:spPr>
        <p:txBody>
          <a:bodyPr/>
          <a:lstStyle/>
          <a:p>
            <a:endParaRPr lang="en-US"/>
          </a:p>
        </p:txBody>
      </p:sp>
      <p:sp>
        <p:nvSpPr>
          <p:cNvPr id="13" name="Slide Number Placeholder 5"/>
          <p:cNvSpPr>
            <a:spLocks noGrp="1"/>
          </p:cNvSpPr>
          <p:nvPr>
            <p:ph type="sldNum" sz="quarter" idx="12"/>
          </p:nvPr>
        </p:nvSpPr>
        <p:spPr>
          <a:xfrm>
            <a:off x="7620000" y="18288"/>
            <a:ext cx="1066800" cy="329184"/>
          </a:xfrm>
        </p:spPr>
        <p:txBody>
          <a:bodyPr/>
          <a:lstStyle/>
          <a:p>
            <a:fld id="{4676732B-1DBA-472D-A87E-F0D5866BB070}" type="slidenum">
              <a:rPr lang="en-US" smtClean="0"/>
              <a:t>‹#›</a:t>
            </a:fld>
            <a:endParaRPr lang="en-US"/>
          </a:p>
        </p:txBody>
      </p:sp>
      <p:cxnSp>
        <p:nvCxnSpPr>
          <p:cNvPr id="14" name="Straight Connector 13"/>
          <p:cNvCxnSpPr/>
          <p:nvPr userDrawn="1"/>
        </p:nvCxnSpPr>
        <p:spPr>
          <a:xfrm>
            <a:off x="685800" y="2103120"/>
            <a:ext cx="7848600" cy="1588"/>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40B51-84A9-49DA-B1CE-5688658EB1E9}" type="datetimeFigureOut">
              <a:rPr lang="en-US" smtClean="0"/>
              <a:t>9/26/14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40B51-84A9-49DA-B1CE-5688658EB1E9}"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40B51-84A9-49DA-B1CE-5688658EB1E9}"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E40B51-84A9-49DA-B1CE-5688658EB1E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_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57200" y="587375"/>
            <a:ext cx="8229600" cy="784225"/>
          </a:xfrm>
        </p:spPr>
        <p:txBody>
          <a:bodyPr anchor="b">
            <a:noAutofit/>
          </a:bodyPr>
          <a:lstStyle>
            <a:lvl1pPr algn="ctr">
              <a:defRPr sz="5600" cap="none" baseline="0">
                <a:solidFill>
                  <a:schemeClr val="accent2"/>
                </a:solidFill>
              </a:defRPr>
            </a:lvl1pPr>
          </a:lstStyle>
          <a:p>
            <a:r>
              <a:rPr lang="en-US" cap="none" dirty="0" smtClean="0"/>
              <a:t>Youth act for safe abortion</a:t>
            </a:r>
            <a:endParaRPr lang="en-US" dirty="0"/>
          </a:p>
        </p:txBody>
      </p:sp>
      <p:sp>
        <p:nvSpPr>
          <p:cNvPr id="15" name="Subtitle 2"/>
          <p:cNvSpPr>
            <a:spLocks noGrp="1"/>
          </p:cNvSpPr>
          <p:nvPr>
            <p:ph type="subTitle" idx="1" hasCustomPrompt="1"/>
          </p:nvPr>
        </p:nvSpPr>
        <p:spPr>
          <a:xfrm>
            <a:off x="457200" y="1143000"/>
            <a:ext cx="8229600" cy="533400"/>
          </a:xfrm>
        </p:spPr>
        <p:txBody>
          <a:bodyPr anchor="t"/>
          <a:lstStyle>
            <a:lvl1pPr marL="0" indent="0" algn="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r>
              <a:rPr lang="en-US" dirty="0" smtClean="0"/>
              <a:t>A workshop for future health professionals</a:t>
            </a:r>
            <a:endParaRPr lang="en-US" dirty="0"/>
          </a:p>
        </p:txBody>
      </p:sp>
      <p:sp>
        <p:nvSpPr>
          <p:cNvPr id="16" name="Date Placeholder 3"/>
          <p:cNvSpPr>
            <a:spLocks noGrp="1"/>
          </p:cNvSpPr>
          <p:nvPr>
            <p:ph type="dt" sz="half" idx="10"/>
          </p:nvPr>
        </p:nvSpPr>
        <p:spPr>
          <a:xfrm>
            <a:off x="457200" y="18288"/>
            <a:ext cx="2895600" cy="329184"/>
          </a:xfrm>
        </p:spPr>
        <p:txBody>
          <a:bodyPr/>
          <a:lstStyle/>
          <a:p>
            <a:fld id="{34E40B51-84A9-49DA-B1CE-5688658EB1E9}" type="datetimeFigureOut">
              <a:rPr lang="en-US" smtClean="0"/>
              <a:t>9/26/14</a:t>
            </a:fld>
            <a:endParaRPr lang="en-US"/>
          </a:p>
        </p:txBody>
      </p:sp>
      <p:sp>
        <p:nvSpPr>
          <p:cNvPr id="17" name="Footer Placeholder 4"/>
          <p:cNvSpPr>
            <a:spLocks noGrp="1"/>
          </p:cNvSpPr>
          <p:nvPr>
            <p:ph type="ftr" sz="quarter" idx="11"/>
          </p:nvPr>
        </p:nvSpPr>
        <p:spPr>
          <a:xfrm>
            <a:off x="3429000" y="18288"/>
            <a:ext cx="4114800" cy="329184"/>
          </a:xfrm>
        </p:spPr>
        <p:txBody>
          <a:bodyPr/>
          <a:lstStyle/>
          <a:p>
            <a:endParaRPr lang="en-US"/>
          </a:p>
        </p:txBody>
      </p:sp>
      <p:sp>
        <p:nvSpPr>
          <p:cNvPr id="18" name="Slide Number Placeholder 5"/>
          <p:cNvSpPr>
            <a:spLocks noGrp="1"/>
          </p:cNvSpPr>
          <p:nvPr>
            <p:ph type="sldNum" sz="quarter" idx="12"/>
          </p:nvPr>
        </p:nvSpPr>
        <p:spPr>
          <a:xfrm>
            <a:off x="7620000" y="18288"/>
            <a:ext cx="1066800" cy="329184"/>
          </a:xfrm>
        </p:spPr>
        <p:txBody>
          <a:bodyPr/>
          <a:lstStyle/>
          <a:p>
            <a:fld id="{4676732B-1DBA-472D-A87E-F0D5866BB070}" type="slidenum">
              <a:rPr lang="en-US" smtClean="0"/>
              <a:t>‹#›</a:t>
            </a:fld>
            <a:endParaRPr lang="en-US"/>
          </a:p>
        </p:txBody>
      </p:sp>
      <p:sp>
        <p:nvSpPr>
          <p:cNvPr id="19" name="Rectangle 18"/>
          <p:cNvSpPr/>
          <p:nvPr userDrawn="1"/>
        </p:nvSpPr>
        <p:spPr>
          <a:xfrm>
            <a:off x="0" y="0"/>
            <a:ext cx="9144000" cy="365760"/>
          </a:xfrm>
          <a:prstGeom prst="rect">
            <a:avLst/>
          </a:prstGeom>
          <a:solidFill>
            <a:srgbClr val="EC09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05600" y="5551844"/>
            <a:ext cx="2362200" cy="1202558"/>
          </a:xfrm>
          <a:prstGeom prst="rect">
            <a:avLst/>
          </a:prstGeom>
        </p:spPr>
      </p:pic>
      <p:pic>
        <p:nvPicPr>
          <p:cNvPr id="21" name="Picture 20" descr="cover-photo-illo Final.png"/>
          <p:cNvPicPr>
            <a:picLocks noChangeAspect="1"/>
          </p:cNvPicPr>
          <p:nvPr userDrawn="1"/>
        </p:nvPicPr>
        <p:blipFill rotWithShape="1">
          <a:blip r:embed="rId3">
            <a:extLst>
              <a:ext uri="{28A0092B-C50C-407E-A947-70E740481C1C}">
                <a14:useLocalDpi xmlns:a14="http://schemas.microsoft.com/office/drawing/2010/main" val="0"/>
              </a:ext>
            </a:extLst>
          </a:blip>
          <a:srcRect l="8103" b="25185"/>
          <a:stretch/>
        </p:blipFill>
        <p:spPr>
          <a:xfrm>
            <a:off x="0" y="1706055"/>
            <a:ext cx="6390640" cy="5151945"/>
          </a:xfrm>
          <a:prstGeom prst="rect">
            <a:avLst/>
          </a:prstGeom>
        </p:spPr>
      </p:pic>
    </p:spTree>
    <p:extLst>
      <p:ext uri="{BB962C8B-B14F-4D97-AF65-F5344CB8AC3E}">
        <p14:creationId xmlns:p14="http://schemas.microsoft.com/office/powerpoint/2010/main" val="66854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TRO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40B51-84A9-49DA-B1CE-5688658EB1E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sp>
        <p:nvSpPr>
          <p:cNvPr id="7" name="Rectangle 6"/>
          <p:cNvSpPr/>
          <p:nvPr userDrawn="1"/>
        </p:nvSpPr>
        <p:spPr>
          <a:xfrm>
            <a:off x="0" y="0"/>
            <a:ext cx="9144000" cy="365760"/>
          </a:xfrm>
          <a:prstGeom prst="rect">
            <a:avLst/>
          </a:prstGeom>
          <a:solidFill>
            <a:srgbClr val="EC09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6928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40B51-84A9-49DA-B1CE-5688658EB1E9}" type="datetimeFigureOut">
              <a:rPr lang="en-US" smtClean="0"/>
              <a:t>9/26/14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6732B-1DBA-472D-A87E-F0D5866BB07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E40B51-84A9-49DA-B1CE-5688658EB1E9}" type="datetimeFigureOut">
              <a:rPr lang="en-US" smtClean="0"/>
              <a:t>9/26/14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_Two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533400"/>
            <a:ext cx="8229600" cy="990600"/>
          </a:xfrm>
        </p:spPr>
        <p:txBody>
          <a:bodyPr/>
          <a:lstStyle>
            <a:lvl1pPr>
              <a:defRPr>
                <a:solidFill>
                  <a:srgbClr val="EC098D"/>
                </a:solidFill>
              </a:defRPr>
            </a:lvl1pPr>
          </a:lstStyle>
          <a:p>
            <a:r>
              <a:rPr lang="en-US" dirty="0" smtClean="0"/>
              <a:t>Click to edit Master title style</a:t>
            </a:r>
            <a:endParaRPr lang="en-US" dirty="0"/>
          </a:p>
        </p:txBody>
      </p:sp>
      <p:sp>
        <p:nvSpPr>
          <p:cNvPr id="9"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userDrawn="1"/>
        </p:nvSpPr>
        <p:spPr>
          <a:xfrm>
            <a:off x="0" y="0"/>
            <a:ext cx="9144000" cy="365760"/>
          </a:xfrm>
          <a:prstGeom prst="rect">
            <a:avLst/>
          </a:prstGeom>
          <a:solidFill>
            <a:srgbClr val="EC09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90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E40B51-84A9-49DA-B1CE-5688658EB1E9}" type="datetimeFigureOut">
              <a:rPr lang="en-US" smtClean="0"/>
              <a:t>9/26/14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6732B-1DBA-472D-A87E-F0D5866BB070}"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40B51-84A9-49DA-B1CE-5688658EB1E9}" type="datetimeFigureOut">
              <a:rPr lang="en-US" smtClean="0"/>
              <a:t>9/26/14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6732B-1DBA-472D-A87E-F0D5866BB0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4E40B51-84A9-49DA-B1CE-5688658EB1E9}" type="datetimeFigureOut">
              <a:rPr lang="en-US" smtClean="0"/>
              <a:t>9/26/14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4676732B-1DBA-472D-A87E-F0D5866BB0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12" r:id="rId2"/>
    <p:sldLayoutId id="2147483902" r:id="rId3"/>
    <p:sldLayoutId id="2147483913" r:id="rId4"/>
    <p:sldLayoutId id="2147483903" r:id="rId5"/>
    <p:sldLayoutId id="2147483904" r:id="rId6"/>
    <p:sldLayoutId id="2147483914" r:id="rId7"/>
    <p:sldLayoutId id="2147483905" r:id="rId8"/>
    <p:sldLayoutId id="2147483906" r:id="rId9"/>
    <p:sldLayoutId id="2147483907" r:id="rId10"/>
    <p:sldLayoutId id="2147483908" r:id="rId11"/>
    <p:sldLayoutId id="2147483909" r:id="rId12"/>
    <p:sldLayoutId id="2147483910" r:id="rId13"/>
    <p:sldLayoutId id="2147483911" r:id="rId14"/>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s://luna.ipas.org/Communications/center/Image%20Library/BOL_teens_on_street29438_Lord_07.jpg" TargetMode="External"/><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s://luna.ipas.org/Communications/center/Image%20Library/NIC_med_students_workshop_IMG_9988_Porter12.jpg" TargetMode="External"/><Relationship Id="rId4"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551844"/>
            <a:ext cx="2362200" cy="1202558"/>
          </a:xfrm>
          <a:prstGeom prst="rect">
            <a:avLst/>
          </a:prstGeom>
        </p:spPr>
      </p:pic>
      <p:sp>
        <p:nvSpPr>
          <p:cNvPr id="7" name="Title 1"/>
          <p:cNvSpPr>
            <a:spLocks noGrp="1"/>
          </p:cNvSpPr>
          <p:nvPr>
            <p:ph type="ctrTitle"/>
          </p:nvPr>
        </p:nvSpPr>
        <p:spPr>
          <a:xfrm>
            <a:off x="457200" y="587375"/>
            <a:ext cx="8229600" cy="784225"/>
          </a:xfrm>
        </p:spPr>
        <p:txBody>
          <a:bodyPr anchor="b">
            <a:noAutofit/>
          </a:bodyPr>
          <a:lstStyle>
            <a:lvl1pPr algn="ctr">
              <a:defRPr sz="5600" cap="none" baseline="0">
                <a:solidFill>
                  <a:schemeClr val="accent2"/>
                </a:solidFill>
              </a:defRPr>
            </a:lvl1pPr>
          </a:lstStyle>
          <a:p>
            <a:r>
              <a:rPr lang="en-US" cap="none" dirty="0" smtClean="0"/>
              <a:t>Youth act for safe abortion</a:t>
            </a:r>
            <a:endParaRPr lang="en-US" dirty="0"/>
          </a:p>
        </p:txBody>
      </p:sp>
      <p:sp>
        <p:nvSpPr>
          <p:cNvPr id="8" name="Subtitle 2"/>
          <p:cNvSpPr>
            <a:spLocks noGrp="1"/>
          </p:cNvSpPr>
          <p:nvPr>
            <p:ph type="subTitle" idx="1"/>
          </p:nvPr>
        </p:nvSpPr>
        <p:spPr>
          <a:xfrm>
            <a:off x="381000" y="1143000"/>
            <a:ext cx="8229600" cy="533400"/>
          </a:xfrm>
        </p:spPr>
        <p:txBody>
          <a:bodyPr anchor="t"/>
          <a:lstStyle>
            <a:lvl1pPr marL="0" indent="0" algn="r">
              <a:buNone/>
              <a:defRPr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a:r>
              <a:rPr lang="en-US" dirty="0" smtClean="0"/>
              <a:t>A workshop for future health professionals</a:t>
            </a:r>
            <a:endParaRPr lang="en-US" dirty="0"/>
          </a:p>
        </p:txBody>
      </p:sp>
    </p:spTree>
    <p:extLst>
      <p:ext uri="{BB962C8B-B14F-4D97-AF65-F5344CB8AC3E}">
        <p14:creationId xmlns:p14="http://schemas.microsoft.com/office/powerpoint/2010/main" val="3479017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Induced abortion </a:t>
            </a:r>
            <a:endParaRPr lang="en-US" dirty="0"/>
          </a:p>
        </p:txBody>
      </p:sp>
      <p:sp>
        <p:nvSpPr>
          <p:cNvPr id="3" name="Content Placeholder 2"/>
          <p:cNvSpPr>
            <a:spLocks noGrp="1"/>
          </p:cNvSpPr>
          <p:nvPr>
            <p:ph idx="1"/>
          </p:nvPr>
        </p:nvSpPr>
        <p:spPr/>
        <p:txBody>
          <a:bodyPr>
            <a:normAutofit/>
          </a:bodyPr>
          <a:lstStyle/>
          <a:p>
            <a:r>
              <a:rPr lang="en-US" sz="2600" dirty="0" smtClean="0"/>
              <a:t>The </a:t>
            </a:r>
            <a:r>
              <a:rPr lang="en-US" sz="2600" i="1" u="sng" dirty="0" smtClean="0"/>
              <a:t>intentional</a:t>
            </a:r>
            <a:r>
              <a:rPr lang="en-US" sz="2600" dirty="0" smtClean="0"/>
              <a:t> termination of a confirmed pregnancy</a:t>
            </a:r>
          </a:p>
          <a:p>
            <a:r>
              <a:rPr lang="en-US" sz="2600" dirty="0" smtClean="0"/>
              <a:t>One of the safest medical procedures when performed by </a:t>
            </a:r>
            <a:r>
              <a:rPr lang="en-US" sz="2600" i="1" u="sng" dirty="0" smtClean="0"/>
              <a:t>persons with the necessary training and skills</a:t>
            </a:r>
            <a:r>
              <a:rPr lang="en-US" sz="2600" dirty="0" smtClean="0"/>
              <a:t> in an </a:t>
            </a:r>
            <a:r>
              <a:rPr lang="en-US" sz="2600" i="1" u="sng" dirty="0" smtClean="0"/>
              <a:t>environment that meets minimal medical standards</a:t>
            </a:r>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smtClean="0"/>
          </a:p>
          <a:p>
            <a:pPr marL="0" indent="0">
              <a:buNone/>
            </a:pPr>
            <a:endParaRPr lang="en-US" sz="1400" dirty="0"/>
          </a:p>
          <a:p>
            <a:pPr marL="0" indent="0">
              <a:buNone/>
            </a:pPr>
            <a:endParaRPr lang="en-US" sz="1400" dirty="0"/>
          </a:p>
        </p:txBody>
      </p:sp>
      <p:sp>
        <p:nvSpPr>
          <p:cNvPr id="4" name="TextBox 3"/>
          <p:cNvSpPr txBox="1"/>
          <p:nvPr/>
        </p:nvSpPr>
        <p:spPr>
          <a:xfrm>
            <a:off x="6324600" y="5460124"/>
            <a:ext cx="2567152" cy="1015663"/>
          </a:xfrm>
          <a:prstGeom prst="rect">
            <a:avLst/>
          </a:prstGeom>
          <a:noFill/>
        </p:spPr>
        <p:txBody>
          <a:bodyPr wrap="square" rtlCol="0">
            <a:spAutoFit/>
          </a:bodyPr>
          <a:lstStyle/>
          <a:p>
            <a:r>
              <a:rPr lang="en-US" sz="1200" dirty="0" smtClean="0"/>
              <a:t>(Bartlett </a:t>
            </a:r>
            <a:r>
              <a:rPr lang="en-US" sz="1200" dirty="0"/>
              <a:t>et al. 2004; Hakim-</a:t>
            </a:r>
            <a:r>
              <a:rPr lang="en-US" sz="1200" dirty="0" err="1"/>
              <a:t>Elahi</a:t>
            </a:r>
            <a:r>
              <a:rPr lang="en-US" sz="1200" dirty="0"/>
              <a:t> et al. 1990; </a:t>
            </a:r>
            <a:r>
              <a:rPr lang="en-US" sz="1200" dirty="0" err="1"/>
              <a:t>Weitz</a:t>
            </a:r>
            <a:r>
              <a:rPr lang="en-US" sz="1200" dirty="0"/>
              <a:t> et al. 2013; Ipas 2013; IPPF 2004; </a:t>
            </a:r>
            <a:r>
              <a:rPr lang="en-US" sz="1200" dirty="0" err="1"/>
              <a:t>Jejeebhoy</a:t>
            </a:r>
            <a:r>
              <a:rPr lang="en-US" sz="1200" dirty="0"/>
              <a:t> et al. 2011; </a:t>
            </a:r>
            <a:r>
              <a:rPr lang="en-US" sz="1200" dirty="0" err="1"/>
              <a:t>Warriner</a:t>
            </a:r>
            <a:r>
              <a:rPr lang="en-US" sz="1200" dirty="0"/>
              <a:t> et al. 2006; WHO 2011; WHO </a:t>
            </a:r>
            <a:r>
              <a:rPr lang="en-US" sz="1200" dirty="0" smtClean="0"/>
              <a:t>2012)</a:t>
            </a:r>
            <a:endParaRPr lang="en-US" sz="1200" dirty="0"/>
          </a:p>
        </p:txBody>
      </p:sp>
    </p:spTree>
    <p:extLst>
      <p:ext uri="{BB962C8B-B14F-4D97-AF65-F5344CB8AC3E}">
        <p14:creationId xmlns:p14="http://schemas.microsoft.com/office/powerpoint/2010/main" val="29729385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Menstrual regulation</a:t>
            </a:r>
            <a:endParaRPr lang="en-US" dirty="0"/>
          </a:p>
        </p:txBody>
      </p:sp>
      <p:sp>
        <p:nvSpPr>
          <p:cNvPr id="3" name="Content Placeholder 2"/>
          <p:cNvSpPr>
            <a:spLocks noGrp="1"/>
          </p:cNvSpPr>
          <p:nvPr>
            <p:ph sz="half" idx="1"/>
          </p:nvPr>
        </p:nvSpPr>
        <p:spPr/>
        <p:txBody>
          <a:bodyPr>
            <a:normAutofit/>
          </a:bodyPr>
          <a:lstStyle/>
          <a:p>
            <a:r>
              <a:rPr lang="en-US" sz="2400" i="1" u="sng" dirty="0" smtClean="0"/>
              <a:t>Intentional evacuation of the uterus without </a:t>
            </a:r>
            <a:r>
              <a:rPr lang="en-US" sz="2400" i="1" u="sng" dirty="0"/>
              <a:t>confirmation of </a:t>
            </a:r>
            <a:r>
              <a:rPr lang="en-US" sz="2400" i="1" u="sng" dirty="0" smtClean="0"/>
              <a:t>pregnancy</a:t>
            </a:r>
            <a:r>
              <a:rPr lang="en-US" sz="2400" dirty="0" smtClean="0"/>
              <a:t> </a:t>
            </a:r>
          </a:p>
          <a:p>
            <a:r>
              <a:rPr lang="en-US" sz="2400" dirty="0" smtClean="0"/>
              <a:t>In some countries, where abortion is legally restricted, menstrual regulation is available to </a:t>
            </a:r>
            <a:r>
              <a:rPr lang="en-US" sz="2400" dirty="0"/>
              <a:t>women who report recent delayed menses</a:t>
            </a:r>
          </a:p>
          <a:p>
            <a:endParaRPr lang="en-US" dirty="0"/>
          </a:p>
        </p:txBody>
      </p:sp>
      <p:pic>
        <p:nvPicPr>
          <p:cNvPr id="5" name="Content Placeholder 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5627"/>
          <a:stretch/>
        </p:blipFill>
        <p:spPr>
          <a:xfrm>
            <a:off x="4836758" y="1752600"/>
            <a:ext cx="4307242" cy="3651250"/>
          </a:xfrm>
        </p:spPr>
      </p:pic>
    </p:spTree>
    <p:extLst>
      <p:ext uri="{BB962C8B-B14F-4D97-AF65-F5344CB8AC3E}">
        <p14:creationId xmlns:p14="http://schemas.microsoft.com/office/powerpoint/2010/main" val="163444540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safety of abortion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4215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17097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 rate for unsafe abortion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609961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70586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Magnitude of unsafe abortion (2008)</a:t>
            </a:r>
            <a:endParaRPr lang="en-US" dirty="0"/>
          </a:p>
        </p:txBody>
      </p:sp>
      <p:graphicFrame>
        <p:nvGraphicFramePr>
          <p:cNvPr id="3" name="Diagram 2"/>
          <p:cNvGraphicFramePr/>
          <p:nvPr>
            <p:extLst>
              <p:ext uri="{D42A27DB-BD31-4B8C-83A1-F6EECF244321}">
                <p14:modId xmlns:p14="http://schemas.microsoft.com/office/powerpoint/2010/main" val="19314165"/>
              </p:ext>
            </p:extLst>
          </p:nvPr>
        </p:nvGraphicFramePr>
        <p:xfrm>
          <a:off x="990600" y="1600200"/>
          <a:ext cx="6781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457090" y="6248400"/>
            <a:ext cx="1524000" cy="276999"/>
          </a:xfrm>
          <a:prstGeom prst="rect">
            <a:avLst/>
          </a:prstGeom>
          <a:noFill/>
        </p:spPr>
        <p:txBody>
          <a:bodyPr wrap="square" rtlCol="0">
            <a:spAutoFit/>
          </a:bodyPr>
          <a:lstStyle/>
          <a:p>
            <a:r>
              <a:rPr lang="en-US" sz="1200" dirty="0" smtClean="0"/>
              <a:t>(WHO 2012)</a:t>
            </a:r>
            <a:endParaRPr lang="en-US" sz="1200" dirty="0"/>
          </a:p>
        </p:txBody>
      </p:sp>
    </p:spTree>
    <p:extLst>
      <p:ext uri="{BB962C8B-B14F-4D97-AF65-F5344CB8AC3E}">
        <p14:creationId xmlns:p14="http://schemas.microsoft.com/office/powerpoint/2010/main" val="17536947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lang="en-US" dirty="0" smtClean="0"/>
              <a:t>urden of unsafe abortion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5808824"/>
              </p:ext>
            </p:extLst>
          </p:nvPr>
        </p:nvGraphicFramePr>
        <p:xfrm>
          <a:off x="609600" y="1600200"/>
          <a:ext cx="7848600" cy="2656840"/>
        </p:xfrm>
        <a:graphic>
          <a:graphicData uri="http://schemas.openxmlformats.org/drawingml/2006/table">
            <a:tbl>
              <a:tblPr firstRow="1" bandRow="1">
                <a:tableStyleId>{073A0DAA-6AF3-43AB-8588-CEC1D06C72B9}</a:tableStyleId>
              </a:tblPr>
              <a:tblGrid>
                <a:gridCol w="2362200"/>
                <a:gridCol w="2971800"/>
                <a:gridCol w="2514600"/>
              </a:tblGrid>
              <a:tr h="370840">
                <a:tc>
                  <a:txBody>
                    <a:bodyPr/>
                    <a:lstStyle/>
                    <a:p>
                      <a:r>
                        <a:rPr lang="en-US" dirty="0" smtClean="0"/>
                        <a:t>Women</a:t>
                      </a:r>
                      <a:endParaRPr lang="en-US" dirty="0"/>
                    </a:p>
                  </a:txBody>
                  <a:tcPr/>
                </a:tc>
                <a:tc>
                  <a:txBody>
                    <a:bodyPr/>
                    <a:lstStyle/>
                    <a:p>
                      <a:r>
                        <a:rPr lang="en-US" dirty="0" smtClean="0"/>
                        <a:t>Societies</a:t>
                      </a:r>
                      <a:endParaRPr lang="en-US" dirty="0"/>
                    </a:p>
                  </a:txBody>
                  <a:tcPr/>
                </a:tc>
                <a:tc>
                  <a:txBody>
                    <a:bodyPr/>
                    <a:lstStyle/>
                    <a:p>
                      <a:r>
                        <a:rPr lang="en-US" dirty="0" smtClean="0"/>
                        <a:t>Health systems</a:t>
                      </a:r>
                      <a:endParaRPr lang="en-US" dirty="0"/>
                    </a:p>
                  </a:txBody>
                  <a:tcPr/>
                </a:tc>
              </a:tr>
              <a:tr h="370840">
                <a:tc>
                  <a:txBody>
                    <a:bodyPr/>
                    <a:lstStyle/>
                    <a:p>
                      <a:pPr marL="285750" indent="-285750">
                        <a:buFont typeface="Arial" panose="020B0604020202020204" pitchFamily="34" charset="0"/>
                        <a:buChar char="•"/>
                      </a:pPr>
                      <a:r>
                        <a:rPr lang="en-US" dirty="0" smtClean="0"/>
                        <a:t>Deaths</a:t>
                      </a:r>
                    </a:p>
                    <a:p>
                      <a:pPr marL="285750" indent="-285750">
                        <a:buFont typeface="Arial" panose="020B0604020202020204" pitchFamily="34" charset="0"/>
                        <a:buChar char="•"/>
                      </a:pPr>
                      <a:r>
                        <a:rPr lang="en-US" dirty="0" smtClean="0"/>
                        <a:t>Disabilities</a:t>
                      </a:r>
                    </a:p>
                    <a:p>
                      <a:pPr marL="285750" indent="-285750">
                        <a:buFont typeface="Arial" panose="020B0604020202020204" pitchFamily="34" charset="0"/>
                        <a:buChar char="•"/>
                      </a:pPr>
                      <a:r>
                        <a:rPr lang="en-US" dirty="0" smtClean="0"/>
                        <a:t>Psychosocial</a:t>
                      </a:r>
                      <a:r>
                        <a:rPr lang="en-US" baseline="0" dirty="0" smtClean="0"/>
                        <a:t> consequences</a:t>
                      </a:r>
                      <a:endParaRPr lang="en-US" dirty="0"/>
                    </a:p>
                  </a:txBody>
                  <a:tcPr/>
                </a:tc>
                <a:tc>
                  <a:txBody>
                    <a:bodyPr/>
                    <a:lstStyle/>
                    <a:p>
                      <a:pPr marL="285750" indent="-285750">
                        <a:buFont typeface="Arial" panose="020B0604020202020204" pitchFamily="34" charset="0"/>
                        <a:buChar char="•"/>
                      </a:pPr>
                      <a:r>
                        <a:rPr lang="en-US" baseline="0" dirty="0" smtClean="0"/>
                        <a:t>Children who lose their mothers receive less health- and social care</a:t>
                      </a:r>
                    </a:p>
                    <a:p>
                      <a:pPr marL="285750" indent="-285750">
                        <a:buFont typeface="Arial" panose="020B0604020202020204" pitchFamily="34" charset="0"/>
                        <a:buChar char="•"/>
                      </a:pPr>
                      <a:r>
                        <a:rPr lang="en-US" baseline="0" dirty="0" smtClean="0"/>
                        <a:t>Families lose a mother, wife, daughter, sister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Loss of economic productivity</a:t>
                      </a:r>
                      <a:endParaRPr lang="en-US" baseline="0" dirty="0" smtClean="0"/>
                    </a:p>
                    <a:p>
                      <a:pPr marL="0" indent="0">
                        <a:buFont typeface="Arial" panose="020B0604020202020204" pitchFamily="34" charset="0"/>
                        <a:buNone/>
                      </a:pPr>
                      <a:endParaRPr lang="en-US" dirty="0"/>
                    </a:p>
                  </a:txBody>
                  <a:tcPr/>
                </a:tc>
                <a:tc>
                  <a:txBody>
                    <a:bodyPr/>
                    <a:lstStyle/>
                    <a:p>
                      <a:pPr marL="285750" indent="-285750">
                        <a:buFont typeface="Arial" panose="020B0604020202020204" pitchFamily="34" charset="0"/>
                        <a:buChar char="•"/>
                      </a:pPr>
                      <a:r>
                        <a:rPr lang="en-US" dirty="0" smtClean="0"/>
                        <a:t>Drain</a:t>
                      </a:r>
                      <a:r>
                        <a:rPr lang="en-US" baseline="0" dirty="0" smtClean="0"/>
                        <a:t> on already stressed health-care resources</a:t>
                      </a:r>
                      <a:endParaRPr lang="en-US" dirty="0"/>
                    </a:p>
                  </a:txBody>
                  <a:tcPr/>
                </a:tc>
              </a:tr>
            </a:tbl>
          </a:graphicData>
        </a:graphic>
      </p:graphicFrame>
      <p:sp>
        <p:nvSpPr>
          <p:cNvPr id="5" name="Rectangle 4"/>
          <p:cNvSpPr/>
          <p:nvPr/>
        </p:nvSpPr>
        <p:spPr>
          <a:xfrm>
            <a:off x="609600" y="4717424"/>
            <a:ext cx="7848600" cy="1292662"/>
          </a:xfrm>
          <a:prstGeom prst="rect">
            <a:avLst/>
          </a:prstGeom>
          <a:ln>
            <a:solidFill>
              <a:schemeClr val="tx1"/>
            </a:solidFill>
          </a:ln>
        </p:spPr>
        <p:txBody>
          <a:bodyPr wrap="square" lIns="182880" tIns="182880" rIns="182880" bIns="182880" anchor="ctr">
            <a:spAutoFit/>
          </a:bodyPr>
          <a:lstStyle/>
          <a:p>
            <a:pPr algn="just"/>
            <a:r>
              <a:rPr lang="en-US" sz="2000" dirty="0">
                <a:solidFill>
                  <a:schemeClr val="accent5"/>
                </a:solidFill>
              </a:rPr>
              <a:t>Postabortion care offered in tertiary hospitals </a:t>
            </a:r>
            <a:r>
              <a:rPr lang="en-US" sz="2000" dirty="0" smtClean="0">
                <a:solidFill>
                  <a:schemeClr val="accent5"/>
                </a:solidFill>
              </a:rPr>
              <a:t>is </a:t>
            </a:r>
            <a:r>
              <a:rPr lang="en-US" sz="2000" dirty="0">
                <a:solidFill>
                  <a:schemeClr val="accent5"/>
                </a:solidFill>
              </a:rPr>
              <a:t>estimated to cost health systems </a:t>
            </a:r>
            <a:r>
              <a:rPr lang="en-US" sz="2000" b="1" u="sng" dirty="0">
                <a:solidFill>
                  <a:schemeClr val="accent5"/>
                </a:solidFill>
              </a:rPr>
              <a:t>ten times more</a:t>
            </a:r>
            <a:r>
              <a:rPr lang="en-US" sz="2000" dirty="0">
                <a:solidFill>
                  <a:schemeClr val="accent5"/>
                </a:solidFill>
              </a:rPr>
              <a:t> than </a:t>
            </a:r>
            <a:r>
              <a:rPr lang="en-US" sz="2000" dirty="0" smtClean="0">
                <a:solidFill>
                  <a:schemeClr val="accent5"/>
                </a:solidFill>
              </a:rPr>
              <a:t>induced </a:t>
            </a:r>
            <a:r>
              <a:rPr lang="en-US" sz="2000" dirty="0">
                <a:solidFill>
                  <a:schemeClr val="accent5"/>
                </a:solidFill>
              </a:rPr>
              <a:t>abortion services offered </a:t>
            </a:r>
            <a:r>
              <a:rPr lang="en-US" sz="2000" dirty="0" smtClean="0">
                <a:solidFill>
                  <a:schemeClr val="accent5"/>
                </a:solidFill>
              </a:rPr>
              <a:t>in </a:t>
            </a:r>
            <a:r>
              <a:rPr lang="en-US" sz="2000" dirty="0">
                <a:solidFill>
                  <a:schemeClr val="accent5"/>
                </a:solidFill>
              </a:rPr>
              <a:t>primary care (Grimes et al. 2006).</a:t>
            </a:r>
          </a:p>
        </p:txBody>
      </p:sp>
    </p:spTree>
    <p:extLst>
      <p:ext uri="{BB962C8B-B14F-4D97-AF65-F5344CB8AC3E}">
        <p14:creationId xmlns:p14="http://schemas.microsoft.com/office/powerpoint/2010/main" val="19660907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2480"/>
            <a:ext cx="3733800" cy="1493520"/>
          </a:xfrm>
        </p:spPr>
        <p:txBody>
          <a:bodyPr>
            <a:normAutofit fontScale="90000"/>
          </a:bodyPr>
          <a:lstStyle/>
          <a:p>
            <a:r>
              <a:rPr lang="en-US" sz="3100" b="1" dirty="0" smtClean="0"/>
              <a:t>Adolescent girls</a:t>
            </a:r>
            <a:r>
              <a:rPr lang="en-US" dirty="0" smtClean="0"/>
              <a:t> face vulnerabilities due to their age and socioeconomic status</a:t>
            </a:r>
            <a:endParaRPr lang="en-US" dirty="0"/>
          </a:p>
        </p:txBody>
      </p:sp>
      <p:sp>
        <p:nvSpPr>
          <p:cNvPr id="6" name="Text Placeholder 5"/>
          <p:cNvSpPr>
            <a:spLocks noGrp="1"/>
          </p:cNvSpPr>
          <p:nvPr>
            <p:ph type="body" sz="half" idx="2"/>
          </p:nvPr>
        </p:nvSpPr>
        <p:spPr>
          <a:xfrm>
            <a:off x="457200" y="2438400"/>
            <a:ext cx="3733800" cy="3938016"/>
          </a:xfrm>
        </p:spPr>
        <p:txBody>
          <a:bodyPr>
            <a:noAutofit/>
          </a:bodyPr>
          <a:lstStyle/>
          <a:p>
            <a:pPr marL="285750" indent="-285750">
              <a:buFont typeface="Arial" panose="020B0604020202020204" pitchFamily="34" charset="0"/>
              <a:buChar char="•"/>
            </a:pPr>
            <a:r>
              <a:rPr lang="en-US" sz="2100" dirty="0" smtClean="0"/>
              <a:t>Lower contraceptive use</a:t>
            </a:r>
          </a:p>
          <a:p>
            <a:pPr marL="285750" indent="-285750">
              <a:buFont typeface="Arial" panose="020B0604020202020204" pitchFamily="34" charset="0"/>
              <a:buChar char="•"/>
            </a:pPr>
            <a:r>
              <a:rPr lang="en-US" sz="2100" dirty="0"/>
              <a:t>Higher risk of </a:t>
            </a:r>
            <a:r>
              <a:rPr lang="en-US" sz="2100" dirty="0" smtClean="0"/>
              <a:t>sexual </a:t>
            </a:r>
            <a:r>
              <a:rPr lang="en-US" sz="2100" dirty="0"/>
              <a:t>violence </a:t>
            </a:r>
          </a:p>
          <a:p>
            <a:pPr marL="285750" indent="-285750">
              <a:buFont typeface="Arial" panose="020B0604020202020204" pitchFamily="34" charset="0"/>
              <a:buChar char="•"/>
            </a:pPr>
            <a:r>
              <a:rPr lang="en-US" sz="2100" dirty="0" smtClean="0"/>
              <a:t>More likely to resort to unsafe abortion </a:t>
            </a:r>
          </a:p>
          <a:p>
            <a:pPr marL="285750" indent="-285750">
              <a:buFont typeface="Arial" panose="020B0604020202020204" pitchFamily="34" charset="0"/>
              <a:buChar char="•"/>
            </a:pPr>
            <a:r>
              <a:rPr lang="en-US" sz="2100" dirty="0" smtClean="0"/>
              <a:t>More likely to delay seeking care for complications, and need hospitalization</a:t>
            </a:r>
          </a:p>
        </p:txBody>
      </p:sp>
      <p:pic>
        <p:nvPicPr>
          <p:cNvPr id="8" name="Picture Placeholder 6">
            <a:hlinkClick r:id="rId3"/>
          </p:cNvPr>
          <p:cNvPicPr>
            <a:picLocks noGrp="1"/>
          </p:cNvPicPr>
          <p:nvPr>
            <p:ph type="pic" idx="1"/>
          </p:nvPr>
        </p:nvPicPr>
        <p:blipFill rotWithShape="1">
          <a:blip r:embed="rId4" cstate="print">
            <a:extLst>
              <a:ext uri="{28A0092B-C50C-407E-A947-70E740481C1C}">
                <a14:useLocalDpi xmlns:a14="http://schemas.microsoft.com/office/drawing/2010/main" val="0"/>
              </a:ext>
            </a:extLst>
          </a:blip>
          <a:srcRect l="12471" t="22147" r="14603" b="12380"/>
          <a:stretch/>
        </p:blipFill>
        <p:spPr bwMode="auto">
          <a:xfrm>
            <a:off x="4241800" y="838200"/>
            <a:ext cx="4084342" cy="5500456"/>
          </a:xfrm>
          <a:prstGeom prst="rect">
            <a:avLst/>
          </a:prstGeom>
          <a:noFill/>
          <a:ln w="3175">
            <a:solidFill>
              <a:schemeClr val="tx1"/>
            </a:solidFill>
          </a:ln>
        </p:spPr>
      </p:pic>
      <p:sp>
        <p:nvSpPr>
          <p:cNvPr id="9" name="TextBox 8"/>
          <p:cNvSpPr txBox="1"/>
          <p:nvPr/>
        </p:nvSpPr>
        <p:spPr>
          <a:xfrm rot="5400000">
            <a:off x="7773105" y="5637272"/>
            <a:ext cx="1296223" cy="230832"/>
          </a:xfrm>
          <a:prstGeom prst="rect">
            <a:avLst/>
          </a:prstGeom>
          <a:noFill/>
        </p:spPr>
        <p:txBody>
          <a:bodyPr wrap="none" rtlCol="0">
            <a:spAutoFit/>
          </a:bodyPr>
          <a:lstStyle/>
          <a:p>
            <a:r>
              <a:rPr lang="en-US" sz="900" dirty="0" smtClean="0"/>
              <a:t>Photo © Richard Lord</a:t>
            </a:r>
            <a:endParaRPr lang="en-US" sz="900" dirty="0"/>
          </a:p>
        </p:txBody>
      </p:sp>
    </p:spTree>
    <p:extLst>
      <p:ext uri="{BB962C8B-B14F-4D97-AF65-F5344CB8AC3E}">
        <p14:creationId xmlns:p14="http://schemas.microsoft.com/office/powerpoint/2010/main" val="21772845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33500" y="2223701"/>
            <a:ext cx="6477000" cy="2462213"/>
          </a:xfrm>
          <a:prstGeom prst="rect">
            <a:avLst/>
          </a:prstGeom>
          <a:ln>
            <a:solidFill>
              <a:schemeClr val="accent1"/>
            </a:solidFill>
          </a:ln>
        </p:spPr>
        <p:txBody>
          <a:bodyPr wrap="square" lIns="182880" tIns="182880" rIns="182880" bIns="182880" anchor="ctr">
            <a:spAutoFit/>
          </a:bodyPr>
          <a:lstStyle/>
          <a:p>
            <a:pPr algn="just"/>
            <a:r>
              <a:rPr lang="en-US" sz="2600" i="1" dirty="0"/>
              <a:t>“Women are not dying because of diseases we cannot treat. They are dying because societies have yet to make the decision that their lives are worth saving.” </a:t>
            </a:r>
            <a:endParaRPr lang="en-US" sz="2600" dirty="0"/>
          </a:p>
          <a:p>
            <a:r>
              <a:rPr lang="en-US" sz="1600" dirty="0"/>
              <a:t>- Mahmoud </a:t>
            </a:r>
            <a:r>
              <a:rPr lang="en-US" sz="1600" dirty="0" err="1"/>
              <a:t>Fathalla</a:t>
            </a:r>
            <a:r>
              <a:rPr lang="en-US" sz="1600" dirty="0"/>
              <a:t>, MD, PhD, past president of the International Federation of Obstetricians and Gynecologists </a:t>
            </a:r>
          </a:p>
        </p:txBody>
      </p:sp>
    </p:spTree>
    <p:extLst>
      <p:ext uri="{BB962C8B-B14F-4D97-AF65-F5344CB8AC3E}">
        <p14:creationId xmlns:p14="http://schemas.microsoft.com/office/powerpoint/2010/main" val="23776847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Causes of unsafe abortion</a:t>
            </a:r>
            <a:endParaRPr lang="en-US" sz="3200" dirty="0"/>
          </a:p>
        </p:txBody>
      </p:sp>
      <p:sp>
        <p:nvSpPr>
          <p:cNvPr id="5" name="Content Placeholder 4"/>
          <p:cNvSpPr>
            <a:spLocks noGrp="1"/>
          </p:cNvSpPr>
          <p:nvPr>
            <p:ph idx="1"/>
          </p:nvPr>
        </p:nvSpPr>
        <p:spPr/>
        <p:txBody>
          <a:bodyPr/>
          <a:lstStyle/>
          <a:p>
            <a:pPr lvl="0"/>
            <a:r>
              <a:rPr lang="en-US" dirty="0" smtClean="0"/>
              <a:t>Poverty</a:t>
            </a:r>
          </a:p>
          <a:p>
            <a:pPr lvl="0"/>
            <a:r>
              <a:rPr lang="en-US" dirty="0" smtClean="0"/>
              <a:t>Gender discrimination</a:t>
            </a:r>
          </a:p>
          <a:p>
            <a:pPr lvl="0"/>
            <a:r>
              <a:rPr lang="en-US" dirty="0" smtClean="0"/>
              <a:t>No </a:t>
            </a:r>
            <a:r>
              <a:rPr lang="en-US" dirty="0"/>
              <a:t>or inadequate sexuality </a:t>
            </a:r>
            <a:r>
              <a:rPr lang="en-US" dirty="0" smtClean="0"/>
              <a:t>education</a:t>
            </a:r>
            <a:endParaRPr lang="en-US" dirty="0"/>
          </a:p>
          <a:p>
            <a:pPr lvl="0"/>
            <a:r>
              <a:rPr lang="en-US" dirty="0"/>
              <a:t>Sexual </a:t>
            </a:r>
            <a:r>
              <a:rPr lang="en-US" dirty="0" smtClean="0"/>
              <a:t>violence</a:t>
            </a:r>
            <a:r>
              <a:rPr lang="en-US" dirty="0"/>
              <a:t> </a:t>
            </a:r>
            <a:endParaRPr lang="en-US" dirty="0" smtClean="0"/>
          </a:p>
          <a:p>
            <a:pPr lvl="0"/>
            <a:r>
              <a:rPr lang="en-US" dirty="0" smtClean="0"/>
              <a:t>Early </a:t>
            </a:r>
            <a:r>
              <a:rPr lang="en-US" dirty="0"/>
              <a:t>and forced </a:t>
            </a:r>
            <a:r>
              <a:rPr lang="en-US" dirty="0" smtClean="0"/>
              <a:t>marriage </a:t>
            </a:r>
            <a:endParaRPr lang="en-US" dirty="0"/>
          </a:p>
          <a:p>
            <a:pPr lvl="0"/>
            <a:r>
              <a:rPr lang="en-US" dirty="0" smtClean="0"/>
              <a:t>Unmet </a:t>
            </a:r>
            <a:r>
              <a:rPr lang="en-US" dirty="0"/>
              <a:t>need for </a:t>
            </a:r>
            <a:r>
              <a:rPr lang="en-US" dirty="0" smtClean="0"/>
              <a:t>contraception </a:t>
            </a:r>
            <a:endParaRPr lang="en-US" dirty="0"/>
          </a:p>
          <a:p>
            <a:pPr lvl="0"/>
            <a:r>
              <a:rPr lang="en-US" dirty="0"/>
              <a:t>Unintended </a:t>
            </a:r>
            <a:r>
              <a:rPr lang="en-US" dirty="0" smtClean="0"/>
              <a:t>pregnancy </a:t>
            </a:r>
            <a:endParaRPr lang="en-US" dirty="0"/>
          </a:p>
          <a:p>
            <a:r>
              <a:rPr lang="en-US" sz="2800" b="1" dirty="0"/>
              <a:t>A lack of </a:t>
            </a:r>
            <a:r>
              <a:rPr lang="en-US" dirty="0"/>
              <a:t>safe health-care options during pregnancy, including </a:t>
            </a:r>
            <a:r>
              <a:rPr lang="en-US" sz="2800" b="1" dirty="0"/>
              <a:t>safe abortion,</a:t>
            </a:r>
            <a:r>
              <a:rPr lang="en-US" dirty="0"/>
              <a:t> antenatal care, trained assistance during labor and birth, and postpartum </a:t>
            </a:r>
            <a:r>
              <a:rPr lang="en-US" dirty="0" smtClean="0"/>
              <a:t>care</a:t>
            </a:r>
          </a:p>
        </p:txBody>
      </p:sp>
    </p:spTree>
    <p:extLst>
      <p:ext uri="{BB962C8B-B14F-4D97-AF65-F5344CB8AC3E}">
        <p14:creationId xmlns:p14="http://schemas.microsoft.com/office/powerpoint/2010/main" val="26372625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Module 1 key messages </a:t>
            </a:r>
            <a:endParaRPr lang="en-US" dirty="0">
              <a:solidFill>
                <a:schemeClr val="tx1"/>
              </a:solidFill>
            </a:endParaRPr>
          </a:p>
        </p:txBody>
      </p:sp>
      <p:sp>
        <p:nvSpPr>
          <p:cNvPr id="3" name="Content Placeholder 2"/>
          <p:cNvSpPr>
            <a:spLocks noGrp="1"/>
          </p:cNvSpPr>
          <p:nvPr>
            <p:ph idx="1"/>
          </p:nvPr>
        </p:nvSpPr>
        <p:spPr>
          <a:xfrm>
            <a:off x="457200" y="1600200"/>
            <a:ext cx="8229600" cy="4876800"/>
          </a:xfrm>
          <a:solidFill>
            <a:schemeClr val="bg1"/>
          </a:solidFill>
          <a:ln>
            <a:solidFill>
              <a:schemeClr val="accent1"/>
            </a:solidFill>
          </a:ln>
        </p:spPr>
        <p:txBody>
          <a:bodyPr lIns="182880" tIns="182880" rIns="182880" bIns="182880" anchor="ctr">
            <a:normAutofit/>
          </a:bodyPr>
          <a:lstStyle/>
          <a:p>
            <a:r>
              <a:rPr lang="en-US" dirty="0"/>
              <a:t>Abortion is a critical, but often neglected, women’s health and rights issue</a:t>
            </a:r>
          </a:p>
          <a:p>
            <a:r>
              <a:rPr lang="en-US" dirty="0" smtClean="0"/>
              <a:t>Unsafe </a:t>
            </a:r>
            <a:r>
              <a:rPr lang="en-US" dirty="0"/>
              <a:t>abortion continues to claim the lives of thousands of women each year, and affects families, societies and health systems </a:t>
            </a:r>
          </a:p>
          <a:p>
            <a:r>
              <a:rPr lang="en-US" dirty="0" smtClean="0"/>
              <a:t>Access </a:t>
            </a:r>
            <a:r>
              <a:rPr lang="en-US" dirty="0"/>
              <a:t>to safe abortion is essential to ensure women’s reproductive health and well-being</a:t>
            </a:r>
          </a:p>
          <a:p>
            <a:r>
              <a:rPr lang="en-US" dirty="0" smtClean="0"/>
              <a:t>An </a:t>
            </a:r>
            <a:r>
              <a:rPr lang="en-US" dirty="0"/>
              <a:t>abortion is safe when performed by persons with the necessary training and skills, in an environment meeting minimal medical </a:t>
            </a:r>
            <a:r>
              <a:rPr lang="en-US" dirty="0" smtClean="0"/>
              <a:t>standards</a:t>
            </a:r>
            <a:endParaRPr lang="en-US" dirty="0"/>
          </a:p>
        </p:txBody>
      </p:sp>
    </p:spTree>
    <p:extLst>
      <p:ext uri="{BB962C8B-B14F-4D97-AF65-F5344CB8AC3E}">
        <p14:creationId xmlns:p14="http://schemas.microsoft.com/office/powerpoint/2010/main" val="91538378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rgbClr val="F47B20"/>
                </a:solidFill>
              </a:rPr>
              <a:t>Workshop goal</a:t>
            </a:r>
            <a:endParaRPr lang="en-US" dirty="0">
              <a:solidFill>
                <a:srgbClr val="F47B20"/>
              </a:solidFill>
            </a:endParaRPr>
          </a:p>
        </p:txBody>
      </p:sp>
      <p:sp>
        <p:nvSpPr>
          <p:cNvPr id="6" name="Content Placeholder 5"/>
          <p:cNvSpPr>
            <a:spLocks noGrp="1"/>
          </p:cNvSpPr>
          <p:nvPr>
            <p:ph sz="half" idx="1"/>
          </p:nvPr>
        </p:nvSpPr>
        <p:spPr>
          <a:xfrm>
            <a:off x="457200" y="2057400"/>
            <a:ext cx="4038600" cy="2743200"/>
          </a:xfrm>
        </p:spPr>
        <p:txBody>
          <a:bodyPr>
            <a:normAutofit/>
          </a:bodyPr>
          <a:lstStyle/>
          <a:p>
            <a:pPr marL="0" indent="0">
              <a:buNone/>
            </a:pPr>
            <a:r>
              <a:rPr lang="en-US" dirty="0" smtClean="0"/>
              <a:t>To build participants’ </a:t>
            </a:r>
            <a:r>
              <a:rPr lang="en-US" i="1" u="sng" dirty="0" smtClean="0"/>
              <a:t>capacity</a:t>
            </a:r>
            <a:r>
              <a:rPr lang="en-US" dirty="0" smtClean="0"/>
              <a:t> and </a:t>
            </a:r>
            <a:r>
              <a:rPr lang="en-US" i="1" u="sng" dirty="0"/>
              <a:t>commitment</a:t>
            </a:r>
            <a:r>
              <a:rPr lang="en-US" dirty="0"/>
              <a:t> </a:t>
            </a:r>
            <a:r>
              <a:rPr lang="en-US" dirty="0" smtClean="0"/>
              <a:t>to take action for safe abortion</a:t>
            </a:r>
            <a:endParaRPr lang="en-US" dirty="0"/>
          </a:p>
          <a:p>
            <a:pPr marL="0" indent="0">
              <a:buNone/>
            </a:pPr>
            <a:endParaRPr lang="en-US" dirty="0">
              <a:solidFill>
                <a:srgbClr val="000000"/>
              </a:solidFill>
            </a:endParaRPr>
          </a:p>
        </p:txBody>
      </p:sp>
      <p:pic>
        <p:nvPicPr>
          <p:cNvPr id="8" name="Content Placeholder 3" descr="Picture">
            <a:hlinkClick r:id="rId3"/>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084904"/>
            <a:ext cx="4038600" cy="2688193"/>
          </a:xfrm>
          <a:prstGeom prst="rect">
            <a:avLst/>
          </a:prstGeom>
          <a:noFill/>
          <a:ln>
            <a:solidFill>
              <a:schemeClr val="tx1"/>
            </a:solidFill>
          </a:ln>
        </p:spPr>
      </p:pic>
    </p:spTree>
    <p:extLst>
      <p:ext uri="{BB962C8B-B14F-4D97-AF65-F5344CB8AC3E}">
        <p14:creationId xmlns:p14="http://schemas.microsoft.com/office/powerpoint/2010/main" val="15191379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t>Abo</a:t>
            </a:r>
            <a:r>
              <a:rPr lang="en-US" spc="300" dirty="0" smtClean="0"/>
              <a:t>r</a:t>
            </a:r>
            <a:r>
              <a:rPr lang="en-US" spc="0" dirty="0" smtClean="0"/>
              <a:t>tion and me</a:t>
            </a:r>
            <a:endParaRPr lang="en-US" spc="0" dirty="0"/>
          </a:p>
        </p:txBody>
      </p:sp>
      <p:sp>
        <p:nvSpPr>
          <p:cNvPr id="5" name="Text Placeholder 4"/>
          <p:cNvSpPr>
            <a:spLocks noGrp="1"/>
          </p:cNvSpPr>
          <p:nvPr>
            <p:ph type="body" idx="1"/>
          </p:nvPr>
        </p:nvSpPr>
        <p:spPr/>
        <p:txBody>
          <a:bodyPr/>
          <a:lstStyle/>
          <a:p>
            <a:r>
              <a:rPr lang="en-US" dirty="0" smtClean="0"/>
              <a:t>Activity 1.C</a:t>
            </a:r>
            <a:endParaRPr lang="en-US" dirty="0"/>
          </a:p>
        </p:txBody>
      </p:sp>
    </p:spTree>
    <p:extLst>
      <p:ext uri="{BB962C8B-B14F-4D97-AF65-F5344CB8AC3E}">
        <p14:creationId xmlns:p14="http://schemas.microsoft.com/office/powerpoint/2010/main" val="19688941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a:xfrm>
            <a:off x="457200" y="2286000"/>
            <a:ext cx="8229600" cy="1828800"/>
          </a:xfrm>
        </p:spPr>
        <p:txBody>
          <a:bodyPr>
            <a:normAutofit/>
          </a:bodyPr>
          <a:lstStyle/>
          <a:p>
            <a:pPr marL="0" indent="0">
              <a:buNone/>
            </a:pPr>
            <a:r>
              <a:rPr lang="en-US" sz="2600" dirty="0" smtClean="0"/>
              <a:t>All citations and resources mentioned in this presentation are listed in the bibliography </a:t>
            </a:r>
            <a:r>
              <a:rPr lang="en-US" sz="2600" smtClean="0"/>
              <a:t>of </a:t>
            </a:r>
            <a:r>
              <a:rPr lang="en-US" sz="2600" i="1" smtClean="0"/>
              <a:t>Youth </a:t>
            </a:r>
            <a:r>
              <a:rPr lang="en-US" sz="2600" i="1" dirty="0" smtClean="0"/>
              <a:t>act for safe abortion, a training guide for future health professionals</a:t>
            </a:r>
            <a:endParaRPr lang="en-US" sz="2600" dirty="0"/>
          </a:p>
        </p:txBody>
      </p:sp>
    </p:spTree>
    <p:extLst>
      <p:ext uri="{BB962C8B-B14F-4D97-AF65-F5344CB8AC3E}">
        <p14:creationId xmlns:p14="http://schemas.microsoft.com/office/powerpoint/2010/main" val="28654676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Workshop agenda</a:t>
            </a:r>
            <a:endParaRPr lang="en-US" dirty="0"/>
          </a:p>
        </p:txBody>
      </p:sp>
      <p:sp>
        <p:nvSpPr>
          <p:cNvPr id="6" name="Content Placeholder 5"/>
          <p:cNvSpPr>
            <a:spLocks noGrp="1"/>
          </p:cNvSpPr>
          <p:nvPr>
            <p:ph idx="1"/>
          </p:nvPr>
        </p:nvSpPr>
        <p:spPr/>
        <p:txBody>
          <a:bodyPr>
            <a:normAutofit/>
          </a:bodyPr>
          <a:lstStyle/>
          <a:p>
            <a:pPr marL="571500" indent="-571500">
              <a:buFont typeface="+mj-lt"/>
              <a:buAutoNum type="romanUcPeriod"/>
            </a:pPr>
            <a:r>
              <a:rPr lang="en-US" sz="2600" dirty="0" smtClean="0"/>
              <a:t>Introduction to abortion</a:t>
            </a:r>
          </a:p>
          <a:p>
            <a:pPr marL="571500" indent="-571500">
              <a:buFont typeface="+mj-lt"/>
              <a:buAutoNum type="romanUcPeriod"/>
            </a:pPr>
            <a:r>
              <a:rPr lang="en-US" sz="2600" dirty="0" smtClean="0"/>
              <a:t>Human rights, gender and abortion </a:t>
            </a:r>
          </a:p>
          <a:p>
            <a:pPr marL="571500" indent="-571500">
              <a:buFont typeface="+mj-lt"/>
              <a:buAutoNum type="romanUcPeriod"/>
            </a:pPr>
            <a:r>
              <a:rPr lang="en-US" sz="2600" dirty="0" smtClean="0"/>
              <a:t>Barriers to safe abortion and strategies to address them</a:t>
            </a:r>
          </a:p>
          <a:p>
            <a:pPr marL="571500" indent="-571500">
              <a:buFont typeface="+mj-lt"/>
              <a:buAutoNum type="romanUcPeriod"/>
            </a:pPr>
            <a:r>
              <a:rPr lang="en-US" sz="2600" dirty="0" smtClean="0"/>
              <a:t>Comprehensive abortion </a:t>
            </a:r>
            <a:r>
              <a:rPr lang="en-US" sz="2600" dirty="0"/>
              <a:t>c</a:t>
            </a:r>
            <a:r>
              <a:rPr lang="en-US" sz="2600" dirty="0" smtClean="0"/>
              <a:t>are</a:t>
            </a:r>
          </a:p>
          <a:p>
            <a:pPr marL="571500" indent="-571500">
              <a:buFont typeface="+mj-lt"/>
              <a:buAutoNum type="romanUcPeriod"/>
            </a:pPr>
            <a:r>
              <a:rPr lang="en-US" sz="2600" dirty="0" smtClean="0"/>
              <a:t>Youth act for safe abortion</a:t>
            </a:r>
            <a:endParaRPr lang="en-US" sz="2600" dirty="0"/>
          </a:p>
        </p:txBody>
      </p:sp>
    </p:spTree>
    <p:extLst>
      <p:ext uri="{BB962C8B-B14F-4D97-AF65-F5344CB8AC3E}">
        <p14:creationId xmlns:p14="http://schemas.microsoft.com/office/powerpoint/2010/main" val="17589950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dule1-photo-illo.png"/>
          <p:cNvPicPr>
            <a:picLocks noChangeAspect="1"/>
          </p:cNvPicPr>
          <p:nvPr/>
        </p:nvPicPr>
        <p:blipFill rotWithShape="1">
          <a:blip r:embed="rId3" cstate="print">
            <a:extLst>
              <a:ext uri="{28A0092B-C50C-407E-A947-70E740481C1C}">
                <a14:useLocalDpi xmlns:a14="http://schemas.microsoft.com/office/drawing/2010/main" val="0"/>
              </a:ext>
            </a:extLst>
          </a:blip>
          <a:srcRect b="10239"/>
          <a:stretch/>
        </p:blipFill>
        <p:spPr>
          <a:xfrm>
            <a:off x="3048000" y="2183817"/>
            <a:ext cx="6172200" cy="4674183"/>
          </a:xfrm>
          <a:prstGeom prst="rect">
            <a:avLst/>
          </a:prstGeom>
        </p:spPr>
      </p:pic>
      <p:sp>
        <p:nvSpPr>
          <p:cNvPr id="8" name="Title 5"/>
          <p:cNvSpPr txBox="1">
            <a:spLocks/>
          </p:cNvSpPr>
          <p:nvPr/>
        </p:nvSpPr>
        <p:spPr>
          <a:xfrm>
            <a:off x="685800" y="76200"/>
            <a:ext cx="7848600" cy="1927225"/>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none" spc="-100" baseline="0">
                <a:solidFill>
                  <a:schemeClr val="accent1"/>
                </a:solidFill>
                <a:latin typeface="+mj-lt"/>
                <a:ea typeface="+mj-ea"/>
                <a:cs typeface="+mj-cs"/>
              </a:defRPr>
            </a:lvl1pPr>
          </a:lstStyle>
          <a:p>
            <a:r>
              <a:rPr lang="en-US" dirty="0"/>
              <a:t>Introduction to abortion</a:t>
            </a:r>
          </a:p>
        </p:txBody>
      </p:sp>
      <p:sp>
        <p:nvSpPr>
          <p:cNvPr id="9" name="Subtitle 6"/>
          <p:cNvSpPr>
            <a:spLocks noGrp="1"/>
          </p:cNvSpPr>
          <p:nvPr>
            <p:ph type="subTitle" idx="1"/>
          </p:nvPr>
        </p:nvSpPr>
        <p:spPr>
          <a:xfrm>
            <a:off x="685800" y="2209800"/>
            <a:ext cx="7543800" cy="533400"/>
          </a:xfrm>
          <a:noFill/>
        </p:spPr>
        <p:txBody>
          <a:bodyPr anchor="ctr"/>
          <a:lstStyle/>
          <a:p>
            <a:r>
              <a:rPr lang="en-US" dirty="0" smtClean="0">
                <a:solidFill>
                  <a:schemeClr val="accent1"/>
                </a:solidFill>
              </a:rPr>
              <a:t>MODULE 1</a:t>
            </a:r>
            <a:endParaRPr lang="en-US" dirty="0">
              <a:solidFill>
                <a:schemeClr val="accent1"/>
              </a:solidFill>
            </a:endParaRPr>
          </a:p>
        </p:txBody>
      </p:sp>
    </p:spTree>
    <p:extLst>
      <p:ext uri="{BB962C8B-B14F-4D97-AF65-F5344CB8AC3E}">
        <p14:creationId xmlns:p14="http://schemas.microsoft.com/office/powerpoint/2010/main" val="7728053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learning objectives</a:t>
            </a:r>
            <a:endParaRPr lang="en-US" dirty="0"/>
          </a:p>
        </p:txBody>
      </p:sp>
      <p:sp>
        <p:nvSpPr>
          <p:cNvPr id="4" name="Content Placeholder 3"/>
          <p:cNvSpPr>
            <a:spLocks noGrp="1"/>
          </p:cNvSpPr>
          <p:nvPr>
            <p:ph idx="1"/>
          </p:nvPr>
        </p:nvSpPr>
        <p:spPr/>
        <p:txBody>
          <a:bodyPr>
            <a:normAutofit/>
          </a:bodyPr>
          <a:lstStyle/>
          <a:p>
            <a:pPr lvl="0"/>
            <a:r>
              <a:rPr lang="en-US" dirty="0"/>
              <a:t>Identify abortion as a critical </a:t>
            </a:r>
            <a:r>
              <a:rPr lang="en-US" dirty="0" smtClean="0"/>
              <a:t>sexual </a:t>
            </a:r>
            <a:r>
              <a:rPr lang="en-US" dirty="0"/>
              <a:t>and </a:t>
            </a:r>
            <a:r>
              <a:rPr lang="en-US" dirty="0" smtClean="0"/>
              <a:t>reproductive </a:t>
            </a:r>
            <a:r>
              <a:rPr lang="en-US" dirty="0"/>
              <a:t>h</a:t>
            </a:r>
            <a:r>
              <a:rPr lang="en-US" dirty="0" smtClean="0"/>
              <a:t>ealth issue</a:t>
            </a:r>
            <a:endParaRPr lang="en-US" dirty="0"/>
          </a:p>
          <a:p>
            <a:pPr lvl="0"/>
            <a:r>
              <a:rPr lang="en-US" dirty="0"/>
              <a:t>Define abortion and discuss its practice throughout </a:t>
            </a:r>
            <a:r>
              <a:rPr lang="en-US" dirty="0" smtClean="0"/>
              <a:t>history </a:t>
            </a:r>
            <a:endParaRPr lang="en-US" dirty="0"/>
          </a:p>
          <a:p>
            <a:pPr lvl="0"/>
            <a:r>
              <a:rPr lang="en-US" dirty="0"/>
              <a:t>Describe how unsafe abortion affects women and </a:t>
            </a:r>
            <a:r>
              <a:rPr lang="en-US" dirty="0" smtClean="0"/>
              <a:t>societies </a:t>
            </a:r>
            <a:endParaRPr lang="en-US" dirty="0"/>
          </a:p>
          <a:p>
            <a:pPr lvl="0"/>
            <a:r>
              <a:rPr lang="en-US" dirty="0"/>
              <a:t>Articulate how their own personal perceptions and attitudes may affect their work on </a:t>
            </a:r>
            <a:r>
              <a:rPr lang="en-US" dirty="0" smtClean="0"/>
              <a:t>abortion </a:t>
            </a:r>
            <a:endParaRPr lang="en-US" dirty="0"/>
          </a:p>
        </p:txBody>
      </p:sp>
    </p:spTree>
    <p:extLst>
      <p:ext uri="{BB962C8B-B14F-4D97-AF65-F5344CB8AC3E}">
        <p14:creationId xmlns:p14="http://schemas.microsoft.com/office/powerpoint/2010/main" val="13652397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1 activities </a:t>
            </a:r>
            <a:endParaRPr lang="en-US" dirty="0"/>
          </a:p>
        </p:txBody>
      </p:sp>
      <p:sp>
        <p:nvSpPr>
          <p:cNvPr id="3" name="Content Placeholder 2"/>
          <p:cNvSpPr>
            <a:spLocks noGrp="1"/>
          </p:cNvSpPr>
          <p:nvPr>
            <p:ph idx="1"/>
          </p:nvPr>
        </p:nvSpPr>
        <p:spPr/>
        <p:txBody>
          <a:bodyPr/>
          <a:lstStyle/>
          <a:p>
            <a:r>
              <a:rPr lang="en-US" dirty="0" smtClean="0"/>
              <a:t>1.A: The reasons why </a:t>
            </a:r>
          </a:p>
          <a:p>
            <a:r>
              <a:rPr lang="en-US" dirty="0" smtClean="0"/>
              <a:t>1.B: A new perspective on abortion </a:t>
            </a:r>
            <a:endParaRPr lang="en-US" dirty="0"/>
          </a:p>
          <a:p>
            <a:r>
              <a:rPr lang="en-US" dirty="0" smtClean="0"/>
              <a:t>1.C: Abortion and me</a:t>
            </a:r>
          </a:p>
          <a:p>
            <a:r>
              <a:rPr lang="en-US" dirty="0" smtClean="0"/>
              <a:t>VCAT 1: Four </a:t>
            </a:r>
            <a:r>
              <a:rPr lang="en-US" dirty="0"/>
              <a:t>corners </a:t>
            </a:r>
            <a:endParaRPr lang="en-US" dirty="0" smtClean="0"/>
          </a:p>
          <a:p>
            <a:pPr marL="0" indent="0">
              <a:buNone/>
            </a:pPr>
            <a:endParaRPr lang="en-US" dirty="0"/>
          </a:p>
          <a:p>
            <a:pPr marL="0" indent="0">
              <a:buNone/>
            </a:pPr>
            <a:r>
              <a:rPr lang="en-US" dirty="0" smtClean="0"/>
              <a:t>						</a:t>
            </a:r>
            <a:r>
              <a:rPr lang="en-US" i="1" dirty="0" smtClean="0"/>
              <a:t>Total: 3 hours </a:t>
            </a:r>
            <a:endParaRPr lang="en-US" i="1" dirty="0"/>
          </a:p>
        </p:txBody>
      </p:sp>
    </p:spTree>
    <p:extLst>
      <p:ext uri="{BB962C8B-B14F-4D97-AF65-F5344CB8AC3E}">
        <p14:creationId xmlns:p14="http://schemas.microsoft.com/office/powerpoint/2010/main" val="33977161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reasons why</a:t>
            </a:r>
            <a:endParaRPr lang="en-US" dirty="0"/>
          </a:p>
        </p:txBody>
      </p:sp>
      <p:sp>
        <p:nvSpPr>
          <p:cNvPr id="5" name="Text Placeholder 4"/>
          <p:cNvSpPr>
            <a:spLocks noGrp="1"/>
          </p:cNvSpPr>
          <p:nvPr>
            <p:ph type="body" idx="1"/>
          </p:nvPr>
        </p:nvSpPr>
        <p:spPr/>
        <p:txBody>
          <a:bodyPr/>
          <a:lstStyle/>
          <a:p>
            <a:r>
              <a:rPr lang="en-US" dirty="0" smtClean="0"/>
              <a:t>Activity 1.A</a:t>
            </a:r>
            <a:endParaRPr lang="en-US" dirty="0"/>
          </a:p>
        </p:txBody>
      </p:sp>
    </p:spTree>
    <p:extLst>
      <p:ext uri="{BB962C8B-B14F-4D97-AF65-F5344CB8AC3E}">
        <p14:creationId xmlns:p14="http://schemas.microsoft.com/office/powerpoint/2010/main" val="12957887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 new perspective on abortion</a:t>
            </a:r>
            <a:endParaRPr lang="en-US" dirty="0"/>
          </a:p>
        </p:txBody>
      </p:sp>
      <p:sp>
        <p:nvSpPr>
          <p:cNvPr id="5" name="Text Placeholder 4"/>
          <p:cNvSpPr>
            <a:spLocks noGrp="1"/>
          </p:cNvSpPr>
          <p:nvPr>
            <p:ph type="body" idx="1"/>
          </p:nvPr>
        </p:nvSpPr>
        <p:spPr/>
        <p:txBody>
          <a:bodyPr/>
          <a:lstStyle/>
          <a:p>
            <a:r>
              <a:rPr lang="en-US" dirty="0" smtClean="0"/>
              <a:t>Activity 1.B</a:t>
            </a:r>
            <a:endParaRPr lang="en-US" dirty="0"/>
          </a:p>
        </p:txBody>
      </p:sp>
    </p:spTree>
    <p:extLst>
      <p:ext uri="{BB962C8B-B14F-4D97-AF65-F5344CB8AC3E}">
        <p14:creationId xmlns:p14="http://schemas.microsoft.com/office/powerpoint/2010/main" val="2279802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Defining abortion</a:t>
            </a:r>
            <a:endParaRPr lang="en-US" dirty="0"/>
          </a:p>
        </p:txBody>
      </p:sp>
      <p:sp>
        <p:nvSpPr>
          <p:cNvPr id="6" name="Content Placeholder 5"/>
          <p:cNvSpPr>
            <a:spLocks noGrp="1"/>
          </p:cNvSpPr>
          <p:nvPr>
            <p:ph idx="1"/>
          </p:nvPr>
        </p:nvSpPr>
        <p:spPr/>
        <p:txBody>
          <a:bodyPr>
            <a:normAutofit/>
          </a:bodyPr>
          <a:lstStyle/>
          <a:p>
            <a:r>
              <a:rPr lang="en-US" sz="2600" dirty="0" smtClean="0"/>
              <a:t>Abortion is the </a:t>
            </a:r>
            <a:r>
              <a:rPr lang="en-US" sz="2600" i="1" u="sng" dirty="0" smtClean="0"/>
              <a:t>termination of pregnancy</a:t>
            </a:r>
            <a:r>
              <a:rPr lang="en-US" sz="2600" dirty="0" smtClean="0"/>
              <a:t> before fetal viability</a:t>
            </a:r>
          </a:p>
          <a:p>
            <a:pPr lvl="1"/>
            <a:r>
              <a:rPr lang="en-US" sz="2200" dirty="0" smtClean="0"/>
              <a:t>Occurs when the contents of the uterus are evacuated or expelled</a:t>
            </a:r>
          </a:p>
          <a:p>
            <a:pPr lvl="1"/>
            <a:r>
              <a:rPr lang="en-US" sz="2200" dirty="0" smtClean="0"/>
              <a:t>Can be </a:t>
            </a:r>
            <a:r>
              <a:rPr lang="en-US" sz="2200" i="1" u="sng" dirty="0" smtClean="0"/>
              <a:t>induced</a:t>
            </a:r>
            <a:r>
              <a:rPr lang="en-US" sz="2200" dirty="0" smtClean="0"/>
              <a:t> or </a:t>
            </a:r>
            <a:r>
              <a:rPr lang="en-US" sz="2200" i="1" u="sng" dirty="0" smtClean="0"/>
              <a:t>spontaneous</a:t>
            </a:r>
            <a:r>
              <a:rPr lang="en-US" sz="2200" dirty="0" smtClean="0"/>
              <a:t> </a:t>
            </a:r>
          </a:p>
          <a:p>
            <a:pPr lvl="1"/>
            <a:r>
              <a:rPr lang="en-US" sz="2200" dirty="0" smtClean="0"/>
              <a:t>Spontaneous abortion happens without any intervention, and is more often called pregnancy loss or miscarriage </a:t>
            </a:r>
          </a:p>
        </p:txBody>
      </p:sp>
    </p:spTree>
    <p:extLst>
      <p:ext uri="{BB962C8B-B14F-4D97-AF65-F5344CB8AC3E}">
        <p14:creationId xmlns:p14="http://schemas.microsoft.com/office/powerpoint/2010/main" val="66363163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YTG Module 1">
      <a:dk1>
        <a:srgbClr val="000000"/>
      </a:dk1>
      <a:lt1>
        <a:sysClr val="window" lastClr="FFFFFF"/>
      </a:lt1>
      <a:dk2>
        <a:srgbClr val="F47B20"/>
      </a:dk2>
      <a:lt2>
        <a:srgbClr val="FFFFFF"/>
      </a:lt2>
      <a:accent1>
        <a:srgbClr val="22BCB9"/>
      </a:accent1>
      <a:accent2>
        <a:srgbClr val="EC098D"/>
      </a:accent2>
      <a:accent3>
        <a:srgbClr val="000000"/>
      </a:accent3>
      <a:accent4>
        <a:srgbClr val="560C70"/>
      </a:accent4>
      <a:accent5>
        <a:srgbClr val="F47B20"/>
      </a:accent5>
      <a:accent6>
        <a:srgbClr val="F8971D"/>
      </a:accent6>
      <a:hlink>
        <a:srgbClr val="EC098D"/>
      </a:hlink>
      <a:folHlink>
        <a:srgbClr val="7C6D6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5672dcdf-8678-4a1d-8073-e7aa54413e2d">HE3NP6AYHE2N-74-3365</_dlc_DocId>
    <_dlc_DocIdUrl xmlns="5672dcdf-8678-4a1d-8073-e7aa54413e2d">
      <Url>https://luna.ipas.org/Youth/_layouts/DocIdRedir.aspx?ID=HE3NP6AYHE2N-74-3365</Url>
      <Description>HE3NP6AYHE2N-74-3365</Description>
    </_dlc_DocIdUrl>
    <_Version xmlns="http://schemas.microsoft.com/sharepoint/v3/fields" xsi:nil="true"/>
    <IconOverlay xmlns="http://schemas.microsoft.com/sharepoint/v4" xsi:nil="true"/>
    <Check_x0020_In_x002f_Out xmlns="502fb720-cd3e-44c1-89f0-89c498e910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2FC0681C7B7948A262CE310D7436C3" ma:contentTypeVersion="5" ma:contentTypeDescription="Create a new document." ma:contentTypeScope="" ma:versionID="60dfedc56255f3137b5a30a23dd654b6">
  <xsd:schema xmlns:xsd="http://www.w3.org/2001/XMLSchema" xmlns:xs="http://www.w3.org/2001/XMLSchema" xmlns:p="http://schemas.microsoft.com/office/2006/metadata/properties" xmlns:ns2="502fb720-cd3e-44c1-89f0-89c498e9104a" xmlns:ns3="5672dcdf-8678-4a1d-8073-e7aa54413e2d" xmlns:ns4="http://schemas.microsoft.com/sharepoint/v3/fields" xmlns:ns5="http://schemas.microsoft.com/sharepoint/v4" targetNamespace="http://schemas.microsoft.com/office/2006/metadata/properties" ma:root="true" ma:fieldsID="2aeac6ae9cf9ea3f7588fa0287f27f62" ns2:_="" ns3:_="" ns4:_="" ns5:_="">
    <xsd:import namespace="502fb720-cd3e-44c1-89f0-89c498e9104a"/>
    <xsd:import namespace="5672dcdf-8678-4a1d-8073-e7aa54413e2d"/>
    <xsd:import namespace="http://schemas.microsoft.com/sharepoint/v3/fields"/>
    <xsd:import namespace="http://schemas.microsoft.com/sharepoint/v4"/>
    <xsd:element name="properties">
      <xsd:complexType>
        <xsd:sequence>
          <xsd:element name="documentManagement">
            <xsd:complexType>
              <xsd:all>
                <xsd:element ref="ns2:Check_x0020_In_x002f_Out" minOccurs="0"/>
                <xsd:element ref="ns3:_dlc_DocId" minOccurs="0"/>
                <xsd:element ref="ns3:_dlc_DocIdUrl" minOccurs="0"/>
                <xsd:element ref="ns3:_dlc_DocIdPersistId" minOccurs="0"/>
                <xsd:element ref="ns4:_Version"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2fb720-cd3e-44c1-89f0-89c498e9104a" elementFormDefault="qualified">
    <xsd:import namespace="http://schemas.microsoft.com/office/2006/documentManagement/types"/>
    <xsd:import namespace="http://schemas.microsoft.com/office/infopath/2007/PartnerControls"/>
    <xsd:element name="Check_x0020_In_x002f_Out" ma:index="8" nillable="true" ma:displayName="Check In/Out" ma:internalName="Check_x0020_In_x002f_Ou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72dcdf-8678-4a1d-8073-e7aa54413e2d"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2" nillable="true" ma:displayName="Version" ma:description="Used in ME Form" ma:internalName="_Vers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2BCBF7-AD41-4A5F-BDEB-237AFB2B0B18}"/>
</file>

<file path=customXml/itemProps2.xml><?xml version="1.0" encoding="utf-8"?>
<ds:datastoreItem xmlns:ds="http://schemas.openxmlformats.org/officeDocument/2006/customXml" ds:itemID="{5C5C559D-483F-4D84-ABEC-77EF41E66E66}"/>
</file>

<file path=customXml/itemProps3.xml><?xml version="1.0" encoding="utf-8"?>
<ds:datastoreItem xmlns:ds="http://schemas.openxmlformats.org/officeDocument/2006/customXml" ds:itemID="{221F09BA-2BC1-478F-807D-DEE6AFEF3A30}"/>
</file>

<file path=customXml/itemProps4.xml><?xml version="1.0" encoding="utf-8"?>
<ds:datastoreItem xmlns:ds="http://schemas.openxmlformats.org/officeDocument/2006/customXml" ds:itemID="{48C4BF51-C675-49AC-8DAC-C14A1305D889}"/>
</file>

<file path=docProps/app.xml><?xml version="1.0" encoding="utf-8"?>
<Properties xmlns="http://schemas.openxmlformats.org/officeDocument/2006/extended-properties" xmlns:vt="http://schemas.openxmlformats.org/officeDocument/2006/docPropsVTypes">
  <Template>Clarity</Template>
  <TotalTime>4467</TotalTime>
  <Words>2172</Words>
  <Application>Microsoft Macintosh PowerPoint</Application>
  <PresentationFormat>On-screen Show (4:3)</PresentationFormat>
  <Paragraphs>152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Clarity</vt:lpstr>
      <vt:lpstr>Youth act for safe abortion</vt:lpstr>
      <vt:lpstr>Workshop goal</vt:lpstr>
      <vt:lpstr>Workshop agenda</vt:lpstr>
      <vt:lpstr>PowerPoint Presentation</vt:lpstr>
      <vt:lpstr>Module 1 learning objectives</vt:lpstr>
      <vt:lpstr>Module 1 activities </vt:lpstr>
      <vt:lpstr>The reasons why</vt:lpstr>
      <vt:lpstr>A new perspective on abortion</vt:lpstr>
      <vt:lpstr>Defining abortion</vt:lpstr>
      <vt:lpstr>Induced abortion </vt:lpstr>
      <vt:lpstr>Menstrual regulation</vt:lpstr>
      <vt:lpstr>The safety of abortion</vt:lpstr>
      <vt:lpstr>Mortality rate for unsafe abortion</vt:lpstr>
      <vt:lpstr>Magnitude of unsafe abortion (2008)</vt:lpstr>
      <vt:lpstr>Burden of unsafe abortion</vt:lpstr>
      <vt:lpstr>Adolescent girls face vulnerabilities due to their age and socioeconomic status</vt:lpstr>
      <vt:lpstr>PowerPoint Presentation</vt:lpstr>
      <vt:lpstr>Causes of unsafe abortion</vt:lpstr>
      <vt:lpstr>Module 1 key messages </vt:lpstr>
      <vt:lpstr>Abortion and me</vt:lpstr>
      <vt:lpstr>References </vt:lpstr>
    </vt:vector>
  </TitlesOfParts>
  <Company>Ipas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Clarity</dc:title>
  <dc:creator>Nicole Crews</dc:creator>
  <cp:lastModifiedBy>Kristin Swanson</cp:lastModifiedBy>
  <cp:revision>538</cp:revision>
  <dcterms:created xsi:type="dcterms:W3CDTF">2012-10-24T16:37:07Z</dcterms:created>
  <dcterms:modified xsi:type="dcterms:W3CDTF">2014-09-26T15:21:19Z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0x010100092FC0681C7B7948A262CE310D7436C3</vt:lpwstr>
  </property>
  <property fmtid="{D5CDD505-2E9C-101B-9397-08002B2CF9AE}" pid="3" name="_dlc_DocIdItemGuid">
    <vt:lpwstr>8dfb57ac-deea-432d-becf-154a9807a9ac</vt:lpwstr>
  </property>
  <property fmtid="{D5CDD505-2E9C-101B-9397-08002B2CF9AE}" pid="4" name="Color Palette">
    <vt:lpwstr>2013 Version</vt:lpwstr>
  </property>
</Properties>
</file>