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1" r:id="rId5"/>
    <p:sldId id="267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81905" autoAdjust="0"/>
  </p:normalViewPr>
  <p:slideViewPr>
    <p:cSldViewPr>
      <p:cViewPr varScale="1">
        <p:scale>
          <a:sx n="60" d="100"/>
          <a:sy n="60" d="100"/>
        </p:scale>
        <p:origin x="137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977EF-BCE4-4F1B-B1AB-552634086171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2E162-0A57-43B2-BD51-0D1E805B5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86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baseline="0" noProof="0" dirty="0"/>
              <a:t>Utilice esta diapositiva para discutir algunas de las consecuencias de que los servicios de aborto seguro no sean accesibles.</a:t>
            </a:r>
            <a:endParaRPr lang="es-419" i="1" baseline="0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Existen justificaciones reconocidas desde el punto</a:t>
            </a:r>
            <a:r>
              <a:rPr lang="es-419" baseline="0" noProof="0" dirty="0"/>
              <a:t> de vista de salud pú</a:t>
            </a:r>
            <a:r>
              <a:rPr lang="es-419" noProof="0" dirty="0"/>
              <a:t>blica y derechos humanos para evitar el aborto</a:t>
            </a:r>
            <a:r>
              <a:rPr lang="es-419" baseline="0" noProof="0" dirty="0"/>
              <a:t> inseguro.</a:t>
            </a:r>
            <a:r>
              <a:rPr lang="es-419" noProof="0" dirty="0"/>
              <a:t> </a:t>
            </a:r>
          </a:p>
          <a:p>
            <a:endParaRPr lang="es-419" noProof="0" dirty="0"/>
          </a:p>
          <a:p>
            <a:r>
              <a:rPr lang="es-419" noProof="0" dirty="0"/>
              <a:t>Aunque ambas son importantes, una u otra resuenen mejor con diferentes públicos. Es importante ser consciente de ambas. </a:t>
            </a:r>
          </a:p>
          <a:p>
            <a:endParaRPr lang="es-419" noProof="0" dirty="0"/>
          </a:p>
          <a:p>
            <a:r>
              <a:rPr lang="es-419" noProof="0" dirty="0"/>
              <a:t>La justificación lógica desde el punto de vista de salud pública para evitar el aborto inseguro es clara… la morbimortalidad causada por el aborto</a:t>
            </a:r>
            <a:r>
              <a:rPr lang="es-419" baseline="0" noProof="0" dirty="0"/>
              <a:t> inseguro es totalmente evi</a:t>
            </a:r>
            <a:r>
              <a:rPr lang="es-419" noProof="0" dirty="0"/>
              <a:t>table con acceso a servicios de aborto inseguro y anticoncepción,</a:t>
            </a:r>
            <a:r>
              <a:rPr lang="es-419" baseline="0" noProof="0" dirty="0"/>
              <a:t> y por supuesto con la </a:t>
            </a:r>
            <a:r>
              <a:rPr lang="es-419" noProof="0" dirty="0"/>
              <a:t>prestación de servicios de atención postaborto</a:t>
            </a:r>
            <a:r>
              <a:rPr lang="es-419" baseline="0" noProof="0" dirty="0"/>
              <a:t> para tratar las</a:t>
            </a:r>
            <a:r>
              <a:rPr lang="es-419" noProof="0" dirty="0"/>
              <a:t> complicaciones del aborto inseguro donde</a:t>
            </a:r>
            <a:r>
              <a:rPr lang="es-419" baseline="0" noProof="0" dirty="0"/>
              <a:t> sea necesario, independientemente de las leyes sobre</a:t>
            </a:r>
            <a:r>
              <a:rPr lang="es-419" noProof="0" dirty="0"/>
              <a:t> aborto.</a:t>
            </a:r>
          </a:p>
          <a:p>
            <a:endParaRPr lang="es-419" noProof="0" dirty="0"/>
          </a:p>
          <a:p>
            <a:r>
              <a:rPr lang="es-419" noProof="0" dirty="0"/>
              <a:t>El derecho internacional de los derechos humanos dispone que la penalización del aborto y las altas tasas de aborto inseguro violan el derecho de las mujeres a la salud. </a:t>
            </a:r>
          </a:p>
          <a:p>
            <a:endParaRPr lang="es-419" noProof="0" dirty="0"/>
          </a:p>
          <a:p>
            <a:r>
              <a:rPr lang="es-419" noProof="0" dirty="0"/>
              <a:t>Además, los comités de la ONU han vinculado el derecho al aborto con los derechos humanos a la vida, a la igualdad y la no discriminación,</a:t>
            </a:r>
            <a:r>
              <a:rPr lang="es-419" baseline="0" noProof="0" dirty="0"/>
              <a:t> </a:t>
            </a:r>
            <a:r>
              <a:rPr lang="es-419" noProof="0" dirty="0"/>
              <a:t>a la autodeterminación y a determinar el número y espaciamiento de hijos.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*Hacer</a:t>
            </a:r>
            <a:r>
              <a:rPr lang="es-419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s-419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 para la animación*</a:t>
            </a:r>
          </a:p>
          <a:p>
            <a:endParaRPr lang="es-419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año ocurren 56 millones de abortos a</a:t>
            </a:r>
            <a:r>
              <a:rPr lang="es-419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nivel mundial.</a:t>
            </a:r>
            <a:endParaRPr lang="es-419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419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esos, 25 millones son abortos</a:t>
            </a:r>
            <a:r>
              <a:rPr lang="es-419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inseguros.</a:t>
            </a:r>
            <a:endParaRPr lang="es-419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419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3EADC-4D5C-4D48-AE55-6B84D06EC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4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REVISAR</a:t>
            </a:r>
            <a:r>
              <a:rPr lang="en-US" baseline="0" dirty="0"/>
              <a:t> ALGUNAS DE LAS ESTADISTICAS</a:t>
            </a:r>
            <a:r>
              <a:rPr lang="en-US" dirty="0"/>
              <a:t>…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noProof="0" dirty="0"/>
              <a:t>Los</a:t>
            </a:r>
            <a:r>
              <a:rPr lang="es-419" baseline="0" noProof="0" dirty="0"/>
              <a:t> datos mundiales indican claramente que en todos los países ocurren abortos inseguros, independientemente del contexto legislativo</a:t>
            </a:r>
            <a:r>
              <a:rPr lang="es-419" noProof="0" dirty="0"/>
              <a:t> o social, porque en</a:t>
            </a:r>
            <a:r>
              <a:rPr lang="es-419" baseline="0" noProof="0" dirty="0"/>
              <a:t> todas partes del mundo</a:t>
            </a:r>
            <a:r>
              <a:rPr lang="es-419" noProof="0" dirty="0"/>
              <a:t> las mujeres tienen embarazos no</a:t>
            </a:r>
            <a:r>
              <a:rPr lang="es-419" baseline="0" noProof="0" dirty="0"/>
              <a:t> deseados y muchas muje</a:t>
            </a:r>
            <a:r>
              <a:rPr lang="es-419" noProof="0" dirty="0"/>
              <a:t>res están determinadas</a:t>
            </a:r>
            <a:r>
              <a:rPr lang="es-419" baseline="0" noProof="0" dirty="0"/>
              <a:t> a interrumpirlos. Por las razones mencionadas en esta diapositiva, la necesidad de servicios de aborto seguro </a:t>
            </a:r>
            <a:r>
              <a:rPr lang="es-419" b="1" baseline="0" noProof="0" dirty="0"/>
              <a:t>probablemente aumenta </a:t>
            </a:r>
            <a:r>
              <a:rPr lang="es-419" b="0" baseline="0" noProof="0" dirty="0"/>
              <a:t>e</a:t>
            </a:r>
            <a:r>
              <a:rPr lang="es-419" baseline="0" noProof="0" dirty="0"/>
              <a:t>n entornos humanitarios.</a:t>
            </a:r>
          </a:p>
          <a:p>
            <a:endParaRPr lang="es-419" alt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b="1" noProof="0" dirty="0"/>
              <a:t>Foto </a:t>
            </a:r>
            <a:r>
              <a:rPr lang="es-419" noProof="0" dirty="0" err="1"/>
              <a:t>Sushavan</a:t>
            </a:r>
            <a:r>
              <a:rPr lang="es-419" noProof="0" dirty="0"/>
              <a:t> </a:t>
            </a:r>
            <a:r>
              <a:rPr lang="es-419" noProof="0" dirty="0" err="1"/>
              <a:t>Nandy</a:t>
            </a:r>
            <a:r>
              <a:rPr lang="es-419" noProof="0" dirty="0"/>
              <a:t>/</a:t>
            </a:r>
            <a:r>
              <a:rPr lang="es-419" noProof="0" dirty="0" err="1"/>
              <a:t>NurPhoto</a:t>
            </a:r>
            <a:r>
              <a:rPr lang="es-419" noProof="0" dirty="0"/>
              <a:t>/</a:t>
            </a:r>
            <a:r>
              <a:rPr lang="es-419" noProof="0" dirty="0" err="1"/>
              <a:t>Getty</a:t>
            </a:r>
            <a:r>
              <a:rPr lang="es-419" noProof="0" dirty="0"/>
              <a:t> </a:t>
            </a:r>
            <a:r>
              <a:rPr lang="es-419" noProof="0" dirty="0" err="1"/>
              <a:t>Images</a:t>
            </a:r>
            <a:endParaRPr lang="es-419" noProof="0" dirty="0"/>
          </a:p>
          <a:p>
            <a:endParaRPr lang="es-419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*Hacer</a:t>
            </a:r>
            <a:r>
              <a:rPr lang="es-419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s-419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 para la animación*</a:t>
            </a:r>
          </a:p>
          <a:p>
            <a:endParaRPr lang="es-419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419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8% al 18% de las muertes maternas</a:t>
            </a:r>
            <a:r>
              <a:rPr lang="es-419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nivel mundial son causadas por el</a:t>
            </a:r>
            <a:r>
              <a:rPr lang="es-419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aborto</a:t>
            </a:r>
            <a:r>
              <a:rPr lang="es-419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inseguro.</a:t>
            </a:r>
            <a:endParaRPr lang="es-419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419" dirty="0"/>
          </a:p>
          <a:p>
            <a:endParaRPr lang="es-419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419" dirty="0"/>
              <a:t>Ignoramos la magnitud de las muertes maternas a causa del aborto inseguro en entornos humanitarios.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3EADC-4D5C-4D48-AE55-6B84D06EC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2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Las leyes restrictivas no detienen a las mujeres y niñas de tener abortos. Es más, las tasas de aborto tienden a</a:t>
            </a:r>
            <a:r>
              <a:rPr lang="es-419" baseline="0" noProof="0" dirty="0"/>
              <a:t> ser mayores en paíse</a:t>
            </a:r>
            <a:r>
              <a:rPr lang="es-419" noProof="0" dirty="0"/>
              <a:t>s con leyes restrictivas relativas al aborto.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El porcentaje de abortos inseguros es mucho más alto en países donde</a:t>
            </a:r>
            <a:r>
              <a:rPr lang="es-419" baseline="0" noProof="0" dirty="0"/>
              <a:t> las leye</a:t>
            </a:r>
            <a:r>
              <a:rPr lang="es-419" noProof="0" dirty="0"/>
              <a:t>s son más restrictivas.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Barreras a los servicios en los países en desarrollo: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Barreras legislativas y políticas, tales como leyes restrictivas</a:t>
            </a:r>
            <a:r>
              <a:rPr lang="es-419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vagas.</a:t>
            </a:r>
            <a:endParaRPr lang="es-419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Barreras sociales y culturales,</a:t>
            </a:r>
            <a:r>
              <a:rPr lang="es-419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tales como </a:t>
            </a:r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discriminación de género, pobreza, estigma del aborto o falta de apoyo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Barreras</a:t>
            </a:r>
            <a:r>
              <a:rPr lang="es-419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los sistemas de salud, tales como falta de unidades de salud o de prestadores de servicios capacitados</a:t>
            </a:r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servicios</a:t>
            </a:r>
            <a:r>
              <a:rPr lang="es-419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baja calidad o altos precios por los</a:t>
            </a:r>
            <a:r>
              <a:rPr lang="es-419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Las mujeres que viven en países de bajos ingresos son más propensas a tener un aborto inseguro y, por consiguiente, particularmente propensas a sufrir</a:t>
            </a:r>
            <a:r>
              <a:rPr lang="es-419" baseline="0" noProof="0" dirty="0"/>
              <a:t> </a:t>
            </a:r>
            <a:r>
              <a:rPr lang="es-419" noProof="0" dirty="0"/>
              <a:t>complicaciones del aborto. Más aún, en los países de bajos ingresos, las mujeres más pobres tienen el menor acceso a los servicios</a:t>
            </a:r>
            <a:r>
              <a:rPr lang="es-419" baseline="0" noProof="0" dirty="0"/>
              <a:t> d</a:t>
            </a:r>
            <a:r>
              <a:rPr lang="es-419" noProof="0" dirty="0"/>
              <a:t>e aborto seguro y son más propensas a morir a causa del aborto</a:t>
            </a:r>
            <a:r>
              <a:rPr lang="es-419" baseline="0" noProof="0" dirty="0"/>
              <a:t> inseguro.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962178"/>
            <a:ext cx="17088486" cy="13849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254875"/>
            <a:ext cx="1407287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650" y="1087949"/>
            <a:ext cx="4114800" cy="19512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2133600" y="3825875"/>
            <a:ext cx="2743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680450" y="3825875"/>
            <a:ext cx="2743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62000" y="4206875"/>
            <a:ext cx="5486400" cy="3810000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3088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233650" y="3825875"/>
            <a:ext cx="2743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38620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0" y="1213629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088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38620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854075"/>
            <a:ext cx="1024128" cy="68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50" y="9693275"/>
            <a:ext cx="1024128" cy="68275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1536827"/>
            <a:ext cx="15316200" cy="8156447"/>
          </a:xfrm>
          <a:ln>
            <a:noFill/>
          </a:ln>
        </p:spPr>
        <p:txBody>
          <a:bodyPr anchor="ctr"/>
          <a:lstStyle>
            <a:lvl1pPr algn="ctr">
              <a:defRPr sz="72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Quote placeholder, align to the center and middle</a:t>
            </a:r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2835275"/>
            <a:ext cx="15316200" cy="1477328"/>
          </a:xfrm>
          <a:ln>
            <a:noFill/>
          </a:ln>
        </p:spPr>
        <p:txBody>
          <a:bodyPr anchor="ctr"/>
          <a:lstStyle>
            <a:lvl1pPr algn="ctr">
              <a:defRPr sz="96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3501" y="8601344"/>
            <a:ext cx="2677098" cy="1269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6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0"/>
          <a:stretch/>
        </p:blipFill>
        <p:spPr>
          <a:xfrm>
            <a:off x="0" y="0"/>
            <a:ext cx="20111654" cy="7864475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289050" y="8397875"/>
            <a:ext cx="1708848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VERSION ONE</a:t>
            </a:r>
          </a:p>
        </p:txBody>
      </p:sp>
    </p:spTree>
    <p:extLst>
      <p:ext uri="{BB962C8B-B14F-4D97-AF65-F5344CB8AC3E}">
        <p14:creationId xmlns:p14="http://schemas.microsoft.com/office/powerpoint/2010/main" val="5305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/>
          <a:stretch/>
        </p:blipFill>
        <p:spPr>
          <a:xfrm>
            <a:off x="10052050" y="0"/>
            <a:ext cx="10059604" cy="11309350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0433050" y="3992682"/>
            <a:ext cx="9296400" cy="33239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VERSION TWO:</a:t>
            </a:r>
            <a:br>
              <a:rPr lang="en-US" dirty="0"/>
            </a:br>
            <a:r>
              <a:rPr lang="en-US" dirty="0"/>
              <a:t>WITH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1507807" y="473075"/>
            <a:ext cx="1708848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9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3201154"/>
            <a:ext cx="14630400" cy="7482721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Holder 2"/>
          <p:cNvSpPr>
            <a:spLocks noGrp="1"/>
          </p:cNvSpPr>
          <p:nvPr>
            <p:ph type="ctrTitle" hasCustomPrompt="1"/>
          </p:nvPr>
        </p:nvSpPr>
        <p:spPr>
          <a:xfrm>
            <a:off x="2736850" y="7366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831850" y="3192953"/>
            <a:ext cx="11125200" cy="6943897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321761" y="3187410"/>
            <a:ext cx="6949440" cy="694944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2301875"/>
            <a:ext cx="14630400" cy="807720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736850" y="5842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ctrTitle"/>
          </p:nvPr>
        </p:nvSpPr>
        <p:spPr>
          <a:xfrm>
            <a:off x="924339" y="584279"/>
            <a:ext cx="18439351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24339" y="2530475"/>
            <a:ext cx="11125200" cy="694944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414250" y="2530475"/>
            <a:ext cx="6949440" cy="6949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585968" y="3521075"/>
            <a:ext cx="5486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118975" y="3521075"/>
            <a:ext cx="54864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7168" y="3902075"/>
            <a:ext cx="9144000" cy="5486400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0175" y="3917331"/>
            <a:ext cx="9144000" cy="5471144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7238" y="1708642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90175" y="1732984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6850" y="845912"/>
            <a:ext cx="14630400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00AFD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6850" y="2632285"/>
            <a:ext cx="14630400" cy="7770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US_woman_hugging_teen_girl_Ipas_08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1507807" y="3577184"/>
            <a:ext cx="17088486" cy="2769989"/>
          </a:xfrm>
        </p:spPr>
        <p:txBody>
          <a:bodyPr/>
          <a:lstStyle/>
          <a:p>
            <a:r>
              <a:rPr lang="es-419" dirty="0"/>
              <a:t>Visión general del aborto inseguro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AF2AAD-F483-7347-8C1E-D5541359A2BB}"/>
              </a:ext>
            </a:extLst>
          </p:cNvPr>
          <p:cNvCxnSpPr/>
          <p:nvPr/>
        </p:nvCxnSpPr>
        <p:spPr>
          <a:xfrm>
            <a:off x="7994650" y="6721475"/>
            <a:ext cx="411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0B23F8-BF29-4C2D-8373-35B9D412AD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850" y="3140373"/>
            <a:ext cx="12954000" cy="7848302"/>
          </a:xfrm>
        </p:spPr>
        <p:txBody>
          <a:bodyPr/>
          <a:lstStyle/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Enfrentan demoras para acceder a servicios seguros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Recurren a buscar abortos inseguros de alto riesgo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Retrasan la búsqueda de atención para complicaciones del aborto inseguro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Se ven obligadas a poner su vida y su salud en riesgo para interrumpir su embarazo 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Se ven obligadas a ser madres en contra de su voluntad</a:t>
            </a:r>
          </a:p>
          <a:p>
            <a:endParaRPr lang="en-US" sz="4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6D93A5-B60C-4D8C-B225-BAB38812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51" y="396875"/>
            <a:ext cx="19812000" cy="1846659"/>
          </a:xfrm>
        </p:spPr>
        <p:txBody>
          <a:bodyPr/>
          <a:lstStyle/>
          <a:p>
            <a:r>
              <a:rPr lang="es-419" sz="6000" dirty="0"/>
              <a:t>Cuando no hay servicios de aborto seguro disponibles, las mujeres: </a:t>
            </a:r>
          </a:p>
        </p:txBody>
      </p:sp>
      <p:pic>
        <p:nvPicPr>
          <p:cNvPr id="6" name="Content Placeholder 7" descr="Latina woman hugging teen, for screen or web use.">
            <a:hlinkClick r:id="rId3"/>
            <a:extLst>
              <a:ext uri="{FF2B5EF4-FFF2-40B4-BE49-F238E27FC236}">
                <a16:creationId xmlns:a16="http://schemas.microsoft.com/office/drawing/2014/main" id="{953B14A8-5632-E64B-814D-6032923E4DD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 r="5870" b="3216"/>
          <a:stretch/>
        </p:blipFill>
        <p:spPr>
          <a:xfrm>
            <a:off x="14547850" y="3063875"/>
            <a:ext cx="5029200" cy="7591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EA570-9BA2-2A44-AA36-92F9F248C478}"/>
              </a:ext>
            </a:extLst>
          </p:cNvPr>
          <p:cNvSpPr txBox="1"/>
          <p:nvPr/>
        </p:nvSpPr>
        <p:spPr>
          <a:xfrm>
            <a:off x="16224250" y="10836275"/>
            <a:ext cx="3360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Helvetica" pitchFamily="2" charset="0"/>
              </a:rPr>
              <a:t>Foto</a:t>
            </a:r>
            <a:r>
              <a:rPr lang="en-US" sz="1600" b="1" dirty="0">
                <a:latin typeface="Helvetica" pitchFamily="2" charset="0"/>
              </a:rPr>
              <a:t> © Sara Gómez, Ipas 2008</a:t>
            </a:r>
          </a:p>
        </p:txBody>
      </p:sp>
    </p:spTree>
    <p:extLst>
      <p:ext uri="{BB962C8B-B14F-4D97-AF65-F5344CB8AC3E}">
        <p14:creationId xmlns:p14="http://schemas.microsoft.com/office/powerpoint/2010/main" val="109993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91C00BF-965E-46CB-B5E0-E6492E1635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6650" y="2835275"/>
            <a:ext cx="8382000" cy="7171194"/>
          </a:xfrm>
        </p:spPr>
        <p:txBody>
          <a:bodyPr/>
          <a:lstStyle/>
          <a:p>
            <a:r>
              <a:rPr lang="es-419" b="1" dirty="0">
                <a:solidFill>
                  <a:schemeClr val="accent1"/>
                </a:solidFill>
              </a:rPr>
              <a:t>Salud pública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El aborto inseguro es una de las principales causas de mortalidad materna en los países en desarrollo a nivel mundial.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Las muertes y lesiones atribuibles al aborto inseguro son totalmente  evitables.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C23F08-0262-4CF5-BF26-5E2C90DA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829012"/>
            <a:ext cx="18364200" cy="923330"/>
          </a:xfrm>
        </p:spPr>
        <p:txBody>
          <a:bodyPr/>
          <a:lstStyle/>
          <a:p>
            <a:pPr algn="ctr"/>
            <a:r>
              <a:rPr lang="es-419" sz="6000" dirty="0"/>
              <a:t>Justificación para evitar el ab</a:t>
            </a:r>
            <a:r>
              <a:rPr lang="en-US" sz="6000" dirty="0" err="1"/>
              <a:t>orto</a:t>
            </a:r>
            <a:r>
              <a:rPr lang="en-US" sz="6000" dirty="0"/>
              <a:t> </a:t>
            </a:r>
            <a:r>
              <a:rPr lang="en-US" sz="6000" dirty="0" err="1"/>
              <a:t>inseguro</a:t>
            </a:r>
            <a:endParaRPr lang="en-US" sz="6000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07A390A9-0529-48D5-A447-26EC4B833AD6}"/>
              </a:ext>
            </a:extLst>
          </p:cNvPr>
          <p:cNvSpPr txBox="1">
            <a:spLocks/>
          </p:cNvSpPr>
          <p:nvPr/>
        </p:nvSpPr>
        <p:spPr>
          <a:xfrm>
            <a:off x="10737850" y="2835275"/>
            <a:ext cx="8305800" cy="8125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spcAft>
                <a:spcPts val="3600"/>
              </a:spcAft>
              <a:defRPr sz="4800"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-419" b="1" kern="0" dirty="0">
                <a:solidFill>
                  <a:schemeClr val="accent1"/>
                </a:solidFill>
              </a:rPr>
              <a:t>Derechos humanos</a:t>
            </a:r>
          </a:p>
          <a:p>
            <a:r>
              <a:rPr lang="es-419" sz="4000" dirty="0"/>
              <a:t>La penalización del aborto y las altas tasas de aborto inseguro violan el derecho de las mujeres a la salud. </a:t>
            </a:r>
          </a:p>
          <a:p>
            <a:pPr>
              <a:spcAft>
                <a:spcPts val="1200"/>
              </a:spcAft>
            </a:pPr>
            <a:r>
              <a:rPr lang="es-419" sz="4000" dirty="0"/>
              <a:t>Además, esto viola el derecho de las mujeres a: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4000" dirty="0"/>
              <a:t>la vida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4000" dirty="0"/>
              <a:t>la igualdad y no discriminación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4000" dirty="0"/>
              <a:t>la autodeterminación y a determinar el número y espaciamiento de sus hijos</a:t>
            </a:r>
          </a:p>
        </p:txBody>
      </p:sp>
    </p:spTree>
    <p:extLst>
      <p:ext uri="{BB962C8B-B14F-4D97-AF65-F5344CB8AC3E}">
        <p14:creationId xmlns:p14="http://schemas.microsoft.com/office/powerpoint/2010/main" val="403738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20866-579A-4D84-85D3-C2B4D4ED9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23514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F331A-E94A-1C48-A697-F572EA429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" y="795"/>
            <a:ext cx="20102688" cy="11307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0E45D-9850-7E43-80D2-60246AE91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" y="795"/>
            <a:ext cx="20102688" cy="113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B2982-7A3C-4D82-9068-791060023F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3250" y="2987675"/>
            <a:ext cx="11125200" cy="8925520"/>
          </a:xfrm>
        </p:spPr>
        <p:txBody>
          <a:bodyPr/>
          <a:lstStyle/>
          <a:p>
            <a:pPr marL="45720" indent="0">
              <a:buNone/>
            </a:pPr>
            <a:r>
              <a:rPr lang="es-419" sz="4000" dirty="0"/>
              <a:t>De aproximadamente 25 millones de mujeres que tienen abortos inseguros anualmente: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el 98% vive en países en desarrollo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6.9 millones son tratadas por complicaciones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el 40% nunca recibe tratamiento 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7 millones sufren discapacidad a largo plazo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s-419" sz="4000" dirty="0"/>
              <a:t>aprox. 44,000 mueren, el 91% de esas muertes ocurren en África y en Asia Meridional-Central</a:t>
            </a:r>
          </a:p>
          <a:p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3F73B-E8C1-4259-B4A6-6073DBD0C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923330"/>
          </a:xfrm>
        </p:spPr>
        <p:txBody>
          <a:bodyPr/>
          <a:lstStyle/>
          <a:p>
            <a:r>
              <a:rPr lang="es-419" sz="6000" dirty="0"/>
              <a:t>El aborto en regiones en desarrollo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01774-2664-0A4D-A7DC-DA2B2F8F5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2" r="-208" b="6822"/>
          <a:stretch/>
        </p:blipFill>
        <p:spPr>
          <a:xfrm>
            <a:off x="11880850" y="5199097"/>
            <a:ext cx="7496918" cy="5343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7F9E3-1B37-7D4C-B460-0E3269E8EA45}"/>
              </a:ext>
            </a:extLst>
          </p:cNvPr>
          <p:cNvSpPr txBox="1"/>
          <p:nvPr/>
        </p:nvSpPr>
        <p:spPr>
          <a:xfrm>
            <a:off x="15081250" y="10607675"/>
            <a:ext cx="4351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latin typeface="Helvetica" pitchFamily="2" charset="0"/>
              </a:rPr>
              <a:t>Foto</a:t>
            </a:r>
            <a:r>
              <a:rPr lang="en-US" sz="1600" b="1" dirty="0">
                <a:latin typeface="Helvetica" pitchFamily="2" charset="0"/>
              </a:rPr>
              <a:t> © Ipas</a:t>
            </a:r>
          </a:p>
        </p:txBody>
      </p:sp>
    </p:spTree>
    <p:extLst>
      <p:ext uri="{BB962C8B-B14F-4D97-AF65-F5344CB8AC3E}">
        <p14:creationId xmlns:p14="http://schemas.microsoft.com/office/powerpoint/2010/main" val="256151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50EF6-B2ED-4781-84B0-F66A9CDA9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0450" y="3201154"/>
            <a:ext cx="10058400" cy="8694688"/>
          </a:xfrm>
        </p:spPr>
        <p:txBody>
          <a:bodyPr/>
          <a:lstStyle/>
          <a:p>
            <a:r>
              <a:rPr lang="es-419" altLang="en-US" sz="4000" dirty="0"/>
              <a:t>El colapso de los sistemas de salud significa menor acceso a: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altLang="en-US" sz="4000" dirty="0">
                <a:solidFill>
                  <a:schemeClr val="tx1"/>
                </a:solidFill>
              </a:rPr>
              <a:t>Cuidados obstétricos de emergencia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altLang="en-US" sz="4000" dirty="0">
                <a:solidFill>
                  <a:schemeClr val="tx1"/>
                </a:solidFill>
              </a:rPr>
              <a:t>Planificación familiar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altLang="en-US" sz="4000" dirty="0">
                <a:solidFill>
                  <a:schemeClr val="tx1"/>
                </a:solidFill>
              </a:rPr>
              <a:t>Atención postaborto (tratamiento por complicaciones del aborto inseguro)</a:t>
            </a:r>
          </a:p>
          <a:p>
            <a:br>
              <a:rPr lang="es-419" altLang="en-US" sz="4000" dirty="0"/>
            </a:br>
            <a:r>
              <a:rPr lang="es-419" altLang="en-US" sz="4000" dirty="0"/>
              <a:t>Las mujeres corren mayor riesgo de sufrir violencia sexual, que puede producir más: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altLang="en-US" sz="4000" dirty="0">
                <a:solidFill>
                  <a:schemeClr val="tx1"/>
                </a:solidFill>
              </a:rPr>
              <a:t>embarazos no deseados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altLang="en-US" sz="4000" dirty="0">
                <a:solidFill>
                  <a:schemeClr val="tx1"/>
                </a:solidFill>
              </a:rPr>
              <a:t>abortos inseguros</a:t>
            </a:r>
          </a:p>
          <a:p>
            <a:endParaRPr lang="en-US" sz="4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D63364-6B66-422D-ADEF-C9A0CC3F6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829012"/>
            <a:ext cx="14630400" cy="923330"/>
          </a:xfrm>
        </p:spPr>
        <p:txBody>
          <a:bodyPr/>
          <a:lstStyle/>
          <a:p>
            <a:r>
              <a:rPr lang="es-419" sz="6000" dirty="0"/>
              <a:t>El aborto en entornos humanitarios</a:t>
            </a:r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A25351F7-63D6-F048-B0B9-20FEAFF8C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9" t="19124" b="394"/>
          <a:stretch/>
        </p:blipFill>
        <p:spPr>
          <a:xfrm>
            <a:off x="11957050" y="3170085"/>
            <a:ext cx="8147050" cy="7178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CE16D-91B2-3B46-9180-5D0C0E29440D}"/>
              </a:ext>
            </a:extLst>
          </p:cNvPr>
          <p:cNvSpPr txBox="1"/>
          <p:nvPr/>
        </p:nvSpPr>
        <p:spPr>
          <a:xfrm>
            <a:off x="14928850" y="10531475"/>
            <a:ext cx="5189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Helvetica" pitchFamily="2" charset="0"/>
              </a:rPr>
              <a:t>Foto</a:t>
            </a:r>
            <a:r>
              <a:rPr lang="en-US" sz="1600" b="1" dirty="0">
                <a:latin typeface="Helvetica" pitchFamily="2" charset="0"/>
              </a:rPr>
              <a:t>: </a:t>
            </a:r>
            <a:r>
              <a:rPr lang="en-US" sz="1600" b="1" dirty="0" err="1">
                <a:latin typeface="Helvetica" pitchFamily="2" charset="0"/>
              </a:rPr>
              <a:t>Sushavan</a:t>
            </a:r>
            <a:r>
              <a:rPr lang="en-US" sz="1600" b="1" dirty="0">
                <a:latin typeface="Helvetica" pitchFamily="2" charset="0"/>
              </a:rPr>
              <a:t> </a:t>
            </a:r>
            <a:r>
              <a:rPr lang="en-US" sz="1600" b="1" dirty="0" err="1">
                <a:latin typeface="Helvetica" pitchFamily="2" charset="0"/>
              </a:rPr>
              <a:t>Nandy</a:t>
            </a:r>
            <a:r>
              <a:rPr lang="en-US" sz="1600" b="1" dirty="0">
                <a:latin typeface="Helvetica" pitchFamily="2" charset="0"/>
              </a:rPr>
              <a:t>/</a:t>
            </a:r>
            <a:r>
              <a:rPr lang="en-US" sz="1600" b="1" dirty="0" err="1">
                <a:latin typeface="Helvetica" pitchFamily="2" charset="0"/>
              </a:rPr>
              <a:t>NurPhoto</a:t>
            </a:r>
            <a:r>
              <a:rPr lang="en-US" sz="1600" b="1" dirty="0">
                <a:latin typeface="Helvetica" pitchFamily="2" charset="0"/>
              </a:rPr>
              <a:t>/Getty Images</a:t>
            </a:r>
          </a:p>
        </p:txBody>
      </p:sp>
    </p:spTree>
    <p:extLst>
      <p:ext uri="{BB962C8B-B14F-4D97-AF65-F5344CB8AC3E}">
        <p14:creationId xmlns:p14="http://schemas.microsoft.com/office/powerpoint/2010/main" val="303839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E605E1-F2C1-B048-A2F2-1F2C9BE4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" y="795"/>
            <a:ext cx="20102688" cy="11307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61F5F-BA42-BF41-B7F2-5BFC3ED3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" y="795"/>
            <a:ext cx="20102688" cy="113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6C7D5-2B42-4A0C-89C3-4B3F92D2B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367348"/>
            <a:ext cx="14630400" cy="1846659"/>
          </a:xfrm>
        </p:spPr>
        <p:txBody>
          <a:bodyPr/>
          <a:lstStyle/>
          <a:p>
            <a:r>
              <a:rPr lang="es-419" sz="6000" dirty="0"/>
              <a:t>Las restricciones al aborto NO reducen la incidencia de aborto</a:t>
            </a:r>
          </a:p>
        </p:txBody>
      </p:sp>
      <p:pic>
        <p:nvPicPr>
          <p:cNvPr id="4" name="Content Placeholder 3" descr="worldwideincidencerestrictive.pdf">
            <a:extLst>
              <a:ext uri="{FF2B5EF4-FFF2-40B4-BE49-F238E27FC236}">
                <a16:creationId xmlns:a16="http://schemas.microsoft.com/office/drawing/2014/main" id="{6E1F004A-8149-4FFA-BA35-DB3123715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5"/>
          <a:stretch/>
        </p:blipFill>
        <p:spPr>
          <a:xfrm>
            <a:off x="3460750" y="3216275"/>
            <a:ext cx="13182600" cy="74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75883-076B-4455-B7BA-9F1B44B99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373538"/>
            <a:ext cx="14630400" cy="1846659"/>
          </a:xfrm>
        </p:spPr>
        <p:txBody>
          <a:bodyPr/>
          <a:lstStyle/>
          <a:p>
            <a:r>
              <a:rPr lang="es-419" sz="6000" dirty="0"/>
              <a:t>Las restricciones al aborto SI aumentan el porcentaje de abortos inseguros</a:t>
            </a:r>
          </a:p>
        </p:txBody>
      </p:sp>
      <p:pic>
        <p:nvPicPr>
          <p:cNvPr id="4" name="Picture 3" descr="440.aww_1.pdf">
            <a:extLst>
              <a:ext uri="{FF2B5EF4-FFF2-40B4-BE49-F238E27FC236}">
                <a16:creationId xmlns:a16="http://schemas.microsoft.com/office/drawing/2014/main" id="{423DC0EE-AE1D-436F-A312-9DDBE136E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/>
          <a:stretch/>
        </p:blipFill>
        <p:spPr>
          <a:xfrm>
            <a:off x="3422650" y="3063875"/>
            <a:ext cx="13361465" cy="76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0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EA760A-089A-4ACD-ABB3-7E61BC2514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0450" y="5273675"/>
            <a:ext cx="9753600" cy="3662541"/>
          </a:xfrm>
        </p:spPr>
        <p:txBody>
          <a:bodyPr/>
          <a:lstStyle/>
          <a:p>
            <a:r>
              <a:rPr lang="es-419" sz="4000" dirty="0"/>
              <a:t>Las mujeres y niñas pobres, jóvenes, rurales, discapacitadas, o que viven en barrios bajos urbanos son más propensas a sufrir abortos inseguros.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7C7DC9-9A8B-411D-8F4D-EBF4C267E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923330"/>
          </a:xfrm>
        </p:spPr>
        <p:txBody>
          <a:bodyPr/>
          <a:lstStyle/>
          <a:p>
            <a:r>
              <a:rPr lang="es-419" sz="6000" dirty="0"/>
              <a:t>El aborto en los países en desarrollo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6134E-9BEB-7A4A-BB1D-5EFEEE8F4D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9" b="9859"/>
          <a:stretch/>
        </p:blipFill>
        <p:spPr>
          <a:xfrm>
            <a:off x="10700426" y="2568102"/>
            <a:ext cx="9403674" cy="8741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159C2-ED8D-4A46-B55C-440487EBBD6A}"/>
              </a:ext>
            </a:extLst>
          </p:cNvPr>
          <p:cNvSpPr txBox="1"/>
          <p:nvPr/>
        </p:nvSpPr>
        <p:spPr>
          <a:xfrm>
            <a:off x="17489140" y="10836275"/>
            <a:ext cx="2598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Helvetica" pitchFamily="2" charset="0"/>
              </a:rPr>
              <a:t>Foto</a:t>
            </a:r>
            <a:r>
              <a:rPr lang="en-US" sz="1600" b="1" dirty="0">
                <a:latin typeface="Helvetica" pitchFamily="2" charset="0"/>
              </a:rPr>
              <a:t> © Richard Lord</a:t>
            </a:r>
          </a:p>
        </p:txBody>
      </p:sp>
    </p:spTree>
    <p:extLst>
      <p:ext uri="{BB962C8B-B14F-4D97-AF65-F5344CB8AC3E}">
        <p14:creationId xmlns:p14="http://schemas.microsoft.com/office/powerpoint/2010/main" val="17591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5FA037-D6C7-488A-A20A-9F5D170AD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459681"/>
            <a:ext cx="18135600" cy="1661993"/>
          </a:xfrm>
        </p:spPr>
        <p:txBody>
          <a:bodyPr/>
          <a:lstStyle/>
          <a:p>
            <a:r>
              <a:rPr lang="es-419" sz="5400" dirty="0"/>
              <a:t>Las mujeres y niñas pobres son más propensas a tener un aborto inseguro y presentar complicaciones</a:t>
            </a:r>
          </a:p>
        </p:txBody>
      </p:sp>
      <p:pic>
        <p:nvPicPr>
          <p:cNvPr id="4" name="Picture 3" descr="440.aww_3.pdf">
            <a:extLst>
              <a:ext uri="{FF2B5EF4-FFF2-40B4-BE49-F238E27FC236}">
                <a16:creationId xmlns:a16="http://schemas.microsoft.com/office/drawing/2014/main" id="{D30EEFDB-44D4-42C3-B3AB-D1A9B14DA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8"/>
          <a:stretch/>
        </p:blipFill>
        <p:spPr>
          <a:xfrm>
            <a:off x="3803650" y="3063875"/>
            <a:ext cx="12725400" cy="76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Color Palette">
      <a:dk1>
        <a:srgbClr val="414041"/>
      </a:dk1>
      <a:lt1>
        <a:srgbClr val="FFFFFF"/>
      </a:lt1>
      <a:dk2>
        <a:srgbClr val="00718F"/>
      </a:dk2>
      <a:lt2>
        <a:srgbClr val="EEECE1"/>
      </a:lt2>
      <a:accent1>
        <a:srgbClr val="00AFDB"/>
      </a:accent1>
      <a:accent2>
        <a:srgbClr val="F37B20"/>
      </a:accent2>
      <a:accent3>
        <a:srgbClr val="73C167"/>
      </a:accent3>
      <a:accent4>
        <a:srgbClr val="0069AA"/>
      </a:accent4>
      <a:accent5>
        <a:srgbClr val="22BCB9"/>
      </a:accent5>
      <a:accent6>
        <a:srgbClr val="EC098D"/>
      </a:accent6>
      <a:hlink>
        <a:srgbClr val="F37B20"/>
      </a:hlink>
      <a:folHlink>
        <a:srgbClr val="BCBE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CC06567AFF142B249F573033A2E09" ma:contentTypeVersion="10" ma:contentTypeDescription="Create a new document." ma:contentTypeScope="" ma:versionID="a715cf1df199f47329547a68d6cd0753">
  <xsd:schema xmlns:xsd="http://www.w3.org/2001/XMLSchema" xmlns:xs="http://www.w3.org/2001/XMLSchema" xmlns:p="http://schemas.microsoft.com/office/2006/metadata/properties" xmlns:ns2="eaabc42c-abff-4e10-a1d4-30dd7a9c0116" xmlns:ns3="512b72d9-5c28-4ffa-9aff-e3fde56bbcf5" targetNamespace="http://schemas.microsoft.com/office/2006/metadata/properties" ma:root="true" ma:fieldsID="4a2902fb80033fdb26066bf131e885b3" ns2:_="" ns3:_="">
    <xsd:import namespace="eaabc42c-abff-4e10-a1d4-30dd7a9c0116"/>
    <xsd:import namespace="512b72d9-5c28-4ffa-9aff-e3fde56bb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bc42c-abff-4e10-a1d4-30dd7a9c01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b72d9-5c28-4ffa-9aff-e3fde56bb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F787A9-621D-4A2C-8AAA-9FE6B1A48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bc42c-abff-4e10-a1d4-30dd7a9c0116"/>
    <ds:schemaRef ds:uri="512b72d9-5c28-4ffa-9aff-e3fde56bb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902152-29C6-41D6-8A0B-1B0553242CD2}">
  <ds:schemaRefs>
    <ds:schemaRef ds:uri="eaabc42c-abff-4e10-a1d4-30dd7a9c0116"/>
    <ds:schemaRef ds:uri="512b72d9-5c28-4ffa-9aff-e3fde56bbcf5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5D4C7F-FA77-4853-878B-1289C931E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10655</TotalTime>
  <Words>929</Words>
  <Application>Microsoft Macintosh PowerPoint</Application>
  <PresentationFormat>Custom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Helvetica</vt:lpstr>
      <vt:lpstr>Wingdings</vt:lpstr>
      <vt:lpstr>Office Theme</vt:lpstr>
      <vt:lpstr>Visión general del aborto inseguro</vt:lpstr>
      <vt:lpstr>PowerPoint Presentation</vt:lpstr>
      <vt:lpstr>El aborto en regiones en desarrollo</vt:lpstr>
      <vt:lpstr>El aborto en entornos humanitarios</vt:lpstr>
      <vt:lpstr>PowerPoint Presentation</vt:lpstr>
      <vt:lpstr>Las restricciones al aborto NO reducen la incidencia de aborto</vt:lpstr>
      <vt:lpstr>Las restricciones al aborto SI aumentan el porcentaje de abortos inseguros</vt:lpstr>
      <vt:lpstr>El aborto en los países en desarrollo</vt:lpstr>
      <vt:lpstr>Las mujeres y niñas pobres son más propensas a tener un aborto inseguro y presentar complicaciones</vt:lpstr>
      <vt:lpstr>Cuando no hay servicios de aborto seguro disponibles, las mujeres: </vt:lpstr>
      <vt:lpstr>Justificación para evitar el aborto inseguro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templates</dc:title>
  <dc:creator>Jennifer Colletti</dc:creator>
  <cp:lastModifiedBy>Kristin Swanson</cp:lastModifiedBy>
  <cp:revision>72</cp:revision>
  <dcterms:created xsi:type="dcterms:W3CDTF">2017-08-10T14:53:04Z</dcterms:created>
  <dcterms:modified xsi:type="dcterms:W3CDTF">2021-01-29T02:43:21Z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2017-08-10T00:00:00Z</vt:filetime>
  </property>
  <property fmtid="{D5CDD505-2E9C-101B-9397-08002B2CF9AE}" pid="5" name="ContentTypeId">
    <vt:lpwstr>0x0101008A5CC06567AFF142B249F573033A2E09</vt:lpwstr>
  </property>
</Properties>
</file>