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1" r:id="rId5"/>
    <p:sldId id="264" r:id="rId6"/>
    <p:sldId id="262" r:id="rId7"/>
    <p:sldId id="263" r:id="rId8"/>
    <p:sldId id="265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83129" autoAdjust="0"/>
  </p:normalViewPr>
  <p:slideViewPr>
    <p:cSldViewPr>
      <p:cViewPr varScale="1">
        <p:scale>
          <a:sx n="61" d="100"/>
          <a:sy n="61" d="100"/>
        </p:scale>
        <p:origin x="1160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580D-CADA-42AF-97B7-C323792C800D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6A2D-9776-4C62-808B-60719088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Modificar esta diapositiva con las tareas que usted desea que haga cada participante mientras esperan a</a:t>
            </a:r>
            <a:r>
              <a:rPr lang="es-419" baseline="0" noProof="0" dirty="0"/>
              <a:t> que inicie el taller</a:t>
            </a:r>
            <a:r>
              <a:rPr lang="es-419" noProof="0" dirty="0"/>
              <a:t>. Quizás utilice la evaluación pre- y post-taller, o quizás no;</a:t>
            </a:r>
            <a:r>
              <a:rPr lang="es-419" baseline="0" noProof="0" dirty="0"/>
              <a:t> puede optar por agregar</a:t>
            </a:r>
            <a:r>
              <a:rPr lang="es-419" noProof="0" dirty="0"/>
              <a:t> instrucciones para prepararse para una actividad</a:t>
            </a:r>
            <a:r>
              <a:rPr lang="es-419" baseline="0" noProof="0" dirty="0"/>
              <a:t> rompehielo.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Por</a:t>
            </a:r>
            <a:r>
              <a:rPr lang="es-419" baseline="0" noProof="0" dirty="0"/>
              <a:t> favor</a:t>
            </a:r>
            <a:r>
              <a:rPr lang="es-419" noProof="0" dirty="0"/>
              <a:t> modifique esta diapositiva conforme</a:t>
            </a:r>
            <a:r>
              <a:rPr lang="es-419" baseline="0" noProof="0" dirty="0"/>
              <a:t> a la sesión</a:t>
            </a:r>
            <a:r>
              <a:rPr lang="es-419" noProof="0" dirty="0"/>
              <a:t> de cierre,</a:t>
            </a:r>
            <a:r>
              <a:rPr lang="es-419" baseline="0" noProof="0" dirty="0"/>
              <a:t> tomando en cuenta si pedirá que cada </a:t>
            </a:r>
            <a:r>
              <a:rPr lang="es-419" noProof="0" dirty="0"/>
              <a:t>participante conteste el formulario de retroalimentación sobre el taller y/o la evaluación post-taller.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2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Aquí puede agregar cosas específicas que usted desea que cada participante mencione,</a:t>
            </a:r>
            <a:r>
              <a:rPr lang="es-419" baseline="0" noProof="0" dirty="0"/>
              <a:t> como </a:t>
            </a:r>
            <a:r>
              <a:rPr lang="es-419" noProof="0"/>
              <a:t>experiencia anterior </a:t>
            </a:r>
            <a:r>
              <a:rPr lang="es-419" noProof="0" dirty="0"/>
              <a:t>con servicios de aborto, o una esperanza y/o duda sobre el taller.</a:t>
            </a:r>
          </a:p>
          <a:p>
            <a:endParaRPr lang="es-419" noProof="0" dirty="0"/>
          </a:p>
          <a:p>
            <a:r>
              <a:rPr lang="es-419" noProof="0" dirty="0"/>
              <a:t>Además,</a:t>
            </a:r>
            <a:r>
              <a:rPr lang="es-419" baseline="0" noProof="0" dirty="0"/>
              <a:t> cada f</a:t>
            </a:r>
            <a:r>
              <a:rPr lang="es-419" noProof="0" dirty="0"/>
              <a:t>acilitador/a puede incluir su información personal</a:t>
            </a:r>
            <a:r>
              <a:rPr lang="es-419" baseline="0" noProof="0" dirty="0"/>
              <a:t> aquí.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Para esta presentación,</a:t>
            </a:r>
            <a:r>
              <a:rPr lang="es-419" baseline="0" noProof="0" dirty="0"/>
              <a:t> remít</a:t>
            </a:r>
            <a:r>
              <a:rPr lang="es-419" noProof="0" dirty="0"/>
              <a:t>ase a</a:t>
            </a:r>
            <a:r>
              <a:rPr lang="es-419" baseline="0" noProof="0" dirty="0"/>
              <a:t>l otro conjun</a:t>
            </a:r>
            <a:r>
              <a:rPr lang="es-419" noProof="0" dirty="0"/>
              <a:t>to de diapositivas incluido en el juego de herramientas del taller.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Para esta presentación,</a:t>
            </a:r>
            <a:r>
              <a:rPr lang="es-419" baseline="0" noProof="0" dirty="0"/>
              <a:t> remít</a:t>
            </a:r>
            <a:r>
              <a:rPr lang="es-419" noProof="0" dirty="0"/>
              <a:t>ase a</a:t>
            </a:r>
            <a:r>
              <a:rPr lang="es-419" baseline="0" noProof="0" dirty="0"/>
              <a:t>l otro conjun</a:t>
            </a:r>
            <a:r>
              <a:rPr lang="es-419" noProof="0" dirty="0"/>
              <a:t>to de diapositivas incluido en el juego de herramientas del taller.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</a:t>
            </a:r>
            <a:r>
              <a:rPr lang="es-419" baseline="0" noProof="0" dirty="0"/>
              <a:t> esta </a:t>
            </a:r>
            <a:r>
              <a:rPr lang="es-419" noProof="0" dirty="0"/>
              <a:t>actividad, por favor adapte o agregue</a:t>
            </a:r>
            <a:r>
              <a:rPr lang="es-419" baseline="0" noProof="0" dirty="0"/>
              <a:t> otras diapositivas, si desea</a:t>
            </a:r>
            <a:r>
              <a:rPr lang="es-419" noProof="0" dirty="0"/>
              <a:t> incluir instrucciones específicas o preguntas para la discusión, conforme a</a:t>
            </a:r>
            <a:r>
              <a:rPr lang="es-419" baseline="0" noProof="0" dirty="0"/>
              <a:t> la guía del</a:t>
            </a:r>
            <a:r>
              <a:rPr lang="es-419" noProof="0" dirty="0"/>
              <a:t> facilitador. Algunos facilitadores, y algunos grupos de participantes, prefieren y utilizan más ayudas visuales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962178"/>
            <a:ext cx="17088486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254875"/>
            <a:ext cx="1407287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650" y="1087949"/>
            <a:ext cx="4114800" cy="195121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994650" y="6721475"/>
            <a:ext cx="411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133600" y="3825875"/>
            <a:ext cx="2743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680450" y="3825875"/>
            <a:ext cx="2743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62000" y="4206875"/>
            <a:ext cx="5486400" cy="3810000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3088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233650" y="3825875"/>
            <a:ext cx="2743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38620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0" y="1213629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088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38620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854075"/>
            <a:ext cx="1024128" cy="6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50" y="9693275"/>
            <a:ext cx="1024128" cy="68275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1536827"/>
            <a:ext cx="15316200" cy="8156447"/>
          </a:xfrm>
          <a:ln>
            <a:noFill/>
          </a:ln>
        </p:spPr>
        <p:txBody>
          <a:bodyPr anchor="ctr"/>
          <a:lstStyle>
            <a:lvl1pPr algn="ctr">
              <a:defRPr sz="72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Quote placeholder, align to the center and middle</a:t>
            </a:r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2835275"/>
            <a:ext cx="15316200" cy="1477328"/>
          </a:xfrm>
          <a:ln>
            <a:noFill/>
          </a:ln>
        </p:spPr>
        <p:txBody>
          <a:bodyPr anchor="ctr"/>
          <a:lstStyle>
            <a:lvl1pPr algn="ctr">
              <a:defRPr sz="96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3501" y="8601344"/>
            <a:ext cx="2677098" cy="1269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6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0"/>
          <a:stretch/>
        </p:blipFill>
        <p:spPr>
          <a:xfrm>
            <a:off x="0" y="0"/>
            <a:ext cx="20111654" cy="7864475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289050" y="8397875"/>
            <a:ext cx="1708848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VERSION ONE</a:t>
            </a:r>
          </a:p>
        </p:txBody>
      </p:sp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/>
          <a:stretch/>
        </p:blipFill>
        <p:spPr>
          <a:xfrm>
            <a:off x="10052050" y="0"/>
            <a:ext cx="10059604" cy="11309350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0433050" y="3992682"/>
            <a:ext cx="9296400" cy="33239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VERSION TWO:</a:t>
            </a:r>
            <a:br>
              <a:rPr lang="en-US" dirty="0"/>
            </a:br>
            <a:r>
              <a:rPr lang="en-US" dirty="0"/>
              <a:t>WITH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1507807" y="473075"/>
            <a:ext cx="1708848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9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3201154"/>
            <a:ext cx="14630400" cy="7482721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Holder 2"/>
          <p:cNvSpPr>
            <a:spLocks noGrp="1"/>
          </p:cNvSpPr>
          <p:nvPr>
            <p:ph type="ctrTitle" hasCustomPrompt="1"/>
          </p:nvPr>
        </p:nvSpPr>
        <p:spPr>
          <a:xfrm>
            <a:off x="2736850" y="7366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831850" y="3192953"/>
            <a:ext cx="11125200" cy="6943897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321761" y="3187410"/>
            <a:ext cx="6949440" cy="694944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2301875"/>
            <a:ext cx="14630400" cy="807720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736850" y="5842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ctrTitle"/>
          </p:nvPr>
        </p:nvSpPr>
        <p:spPr>
          <a:xfrm>
            <a:off x="924339" y="584279"/>
            <a:ext cx="18439351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24339" y="2530475"/>
            <a:ext cx="11125200" cy="694944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414250" y="2530475"/>
            <a:ext cx="6949440" cy="6949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585968" y="3521075"/>
            <a:ext cx="5486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18975" y="3521075"/>
            <a:ext cx="54864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7168" y="3902075"/>
            <a:ext cx="9144000" cy="5486400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0175" y="3917331"/>
            <a:ext cx="9144000" cy="5471144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7238" y="1708642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0175" y="1732984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6850" y="845912"/>
            <a:ext cx="14630400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AFD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6850" y="2632285"/>
            <a:ext cx="14630400" cy="7770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527050" y="3577184"/>
            <a:ext cx="19049999" cy="2769989"/>
          </a:xfrm>
        </p:spPr>
        <p:txBody>
          <a:bodyPr/>
          <a:lstStyle/>
          <a:p>
            <a:r>
              <a:rPr lang="es-419" dirty="0"/>
              <a:t>Transformación de actitudes respecto al aborto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4"/>
          </p:nvPr>
        </p:nvSpPr>
        <p:spPr>
          <a:xfrm>
            <a:off x="2127250" y="7788275"/>
            <a:ext cx="15925800" cy="990600"/>
          </a:xfrm>
        </p:spPr>
        <p:txBody>
          <a:bodyPr/>
          <a:lstStyle/>
          <a:p>
            <a:r>
              <a:rPr lang="es-419" sz="4800" dirty="0"/>
              <a:t>Taller de aclaración de valores para públicos humanitarios</a:t>
            </a:r>
          </a:p>
        </p:txBody>
      </p:sp>
    </p:spTree>
    <p:extLst>
      <p:ext uri="{BB962C8B-B14F-4D97-AF65-F5344CB8AC3E}">
        <p14:creationId xmlns:p14="http://schemas.microsoft.com/office/powerpoint/2010/main" val="5067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15094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Cruzar la línea</a:t>
            </a:r>
          </a:p>
        </p:txBody>
      </p:sp>
    </p:spTree>
    <p:extLst>
      <p:ext uri="{BB962C8B-B14F-4D97-AF65-F5344CB8AC3E}">
        <p14:creationId xmlns:p14="http://schemas.microsoft.com/office/powerpoint/2010/main" val="187556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¿Por qué murió ella?</a:t>
            </a:r>
          </a:p>
        </p:txBody>
      </p:sp>
    </p:spTree>
    <p:extLst>
      <p:ext uri="{BB962C8B-B14F-4D97-AF65-F5344CB8AC3E}">
        <p14:creationId xmlns:p14="http://schemas.microsoft.com/office/powerpoint/2010/main" val="390526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275494-034A-4437-BC5A-A37EECF8797B}"/>
              </a:ext>
            </a:extLst>
          </p:cNvPr>
          <p:cNvSpPr txBox="1">
            <a:spLocks/>
          </p:cNvSpPr>
          <p:nvPr/>
        </p:nvSpPr>
        <p:spPr>
          <a:xfrm>
            <a:off x="0" y="6035675"/>
            <a:ext cx="20104100" cy="4191000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800" b="1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Almuerzo</a:t>
            </a:r>
            <a:r>
              <a:rPr lang="en-US" sz="20500" kern="0" dirty="0">
                <a:solidFill>
                  <a:schemeClr val="bg1"/>
                </a:solidFill>
              </a:rPr>
              <a:t> </a:t>
            </a:r>
            <a:r>
              <a:rPr lang="en-US" sz="16600" kern="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BF7218-A159-D94A-A29F-22DC750AFEE1}"/>
              </a:ext>
            </a:extLst>
          </p:cNvPr>
          <p:cNvSpPr/>
          <p:nvPr/>
        </p:nvSpPr>
        <p:spPr>
          <a:xfrm>
            <a:off x="782637" y="5021395"/>
            <a:ext cx="6035675" cy="6035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s://my.uvawise.edu/ICS/icsfs/lunch_icon.png?target=35b95b82-84aa-49b2-a75b-11896bee24f7">
            <a:extLst>
              <a:ext uri="{FF2B5EF4-FFF2-40B4-BE49-F238E27FC236}">
                <a16:creationId xmlns:a16="http://schemas.microsoft.com/office/drawing/2014/main" id="{72517649-F2A1-463A-BDB6-AB63A9AB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708791"/>
            <a:ext cx="6394450" cy="6660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79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850" y="899854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Las cuatro esquinas</a:t>
            </a:r>
          </a:p>
        </p:txBody>
      </p:sp>
    </p:spTree>
    <p:extLst>
      <p:ext uri="{BB962C8B-B14F-4D97-AF65-F5344CB8AC3E}">
        <p14:creationId xmlns:p14="http://schemas.microsoft.com/office/powerpoint/2010/main" val="133365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7474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El último aborto</a:t>
            </a:r>
          </a:p>
        </p:txBody>
      </p:sp>
    </p:spTree>
    <p:extLst>
      <p:ext uri="{BB962C8B-B14F-4D97-AF65-F5344CB8AC3E}">
        <p14:creationId xmlns:p14="http://schemas.microsoft.com/office/powerpoint/2010/main" val="255520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2EAEA-09CF-4F38-A266-B071D08AA3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1850" y="3924697"/>
            <a:ext cx="14325600" cy="4924425"/>
          </a:xfrm>
        </p:spPr>
        <p:txBody>
          <a:bodyPr/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4000" dirty="0"/>
              <a:t>¿Preguntas finales?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4000" dirty="0"/>
              <a:t>Por favor contesten: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s-419" sz="4000" dirty="0"/>
              <a:t>El formulario de retroalimentación sobre el taller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s-419" sz="4000" dirty="0"/>
              <a:t>La evaluación post-taller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F3ABD-8CF7-4524-A18F-FE96A0B6C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650" y="736679"/>
            <a:ext cx="14630400" cy="1107996"/>
          </a:xfrm>
        </p:spPr>
        <p:txBody>
          <a:bodyPr/>
          <a:lstStyle/>
          <a:p>
            <a:r>
              <a:rPr lang="es-419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159196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85B73-0DDC-468E-88B6-E5C9C4652E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2650" y="3924697"/>
            <a:ext cx="14630400" cy="4924425"/>
          </a:xfrm>
        </p:spPr>
        <p:txBody>
          <a:bodyPr/>
          <a:lstStyle/>
          <a:p>
            <a:r>
              <a:rPr lang="es-419" sz="4000" dirty="0"/>
              <a:t>Antes del inicio del taller, por favor hagan las siguientes tareas: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4000" dirty="0"/>
              <a:t>Firmen la hoja de registro de participantes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4000" dirty="0"/>
              <a:t>Creen su gafete con su nombre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4000" dirty="0"/>
              <a:t>Contesten la evaluación pre-taller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B438A-9496-4D52-BC3D-606872F8F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36679"/>
            <a:ext cx="14630400" cy="1107996"/>
          </a:xfrm>
        </p:spPr>
        <p:txBody>
          <a:bodyPr/>
          <a:lstStyle/>
          <a:p>
            <a:r>
              <a:rPr lang="en-US" dirty="0"/>
              <a:t>Bienvenida</a:t>
            </a:r>
          </a:p>
        </p:txBody>
      </p:sp>
    </p:spTree>
    <p:extLst>
      <p:ext uri="{BB962C8B-B14F-4D97-AF65-F5344CB8AC3E}">
        <p14:creationId xmlns:p14="http://schemas.microsoft.com/office/powerpoint/2010/main" val="94599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E603-5EA8-4FC9-B42B-1BE4EBC247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46250" y="3201154"/>
            <a:ext cx="16535400" cy="8248412"/>
          </a:xfrm>
        </p:spPr>
        <p:txBody>
          <a:bodyPr/>
          <a:lstStyle/>
          <a:p>
            <a:r>
              <a:rPr lang="es-419" sz="4000" dirty="0"/>
              <a:t>Al final del taller, cada participante podrá: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4000" dirty="0"/>
              <a:t>Expresar sus valores, creencias y actitudes, así como los de otras personas, con relación al aborto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419" sz="4000" dirty="0"/>
              <a:t>Explicar el problema del embarazo no deseado y el aborto inseguro y cómo el acceso a los servicios de aborto seguro ayuda a reducir la morbimortalidad materna</a:t>
            </a:r>
          </a:p>
          <a:p>
            <a:pPr marL="685800" lvl="0" indent="-685800">
              <a:buFont typeface="Courier New" panose="02070309020205020404" pitchFamily="49" charset="0"/>
              <a:buChar char="o"/>
            </a:pPr>
            <a:r>
              <a:rPr lang="es-419" sz="4000" dirty="0"/>
              <a:t>Describir su responsabilidad profesional de prevenir muertes maternas y sufrimiento relacionados con embarazos no deseados y abortos inseguros, como parte de su rol en su institución</a:t>
            </a:r>
          </a:p>
          <a:p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D20491-30E9-43E3-88B7-314B0D936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36679"/>
            <a:ext cx="14630400" cy="1107996"/>
          </a:xfrm>
        </p:spPr>
        <p:txBody>
          <a:bodyPr/>
          <a:lstStyle/>
          <a:p>
            <a:r>
              <a:rPr lang="es-419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65615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F8C0C-6AAF-42C5-819B-79D476F0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36679"/>
            <a:ext cx="14630400" cy="110799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5B1497-5145-4638-A887-DEF4D0C28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73093"/>
              </p:ext>
            </p:extLst>
          </p:nvPr>
        </p:nvGraphicFramePr>
        <p:xfrm>
          <a:off x="2889250" y="2835275"/>
          <a:ext cx="14249399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876">
                  <a:extLst>
                    <a:ext uri="{9D8B030D-6E8A-4147-A177-3AD203B41FA5}">
                      <a16:colId xmlns:a16="http://schemas.microsoft.com/office/drawing/2014/main" val="583570142"/>
                    </a:ext>
                  </a:extLst>
                </a:gridCol>
                <a:gridCol w="8586523">
                  <a:extLst>
                    <a:ext uri="{9D8B030D-6E8A-4147-A177-3AD203B41FA5}">
                      <a16:colId xmlns:a16="http://schemas.microsoft.com/office/drawing/2014/main" val="394300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3600" noProof="0" dirty="0"/>
                        <a:t>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3600" noProof="0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5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9:00am a 9:30am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Objetivos, agenda, presentaciones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9:30am a 9:45am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Visión general del aborto</a:t>
                      </a:r>
                      <a:r>
                        <a:rPr lang="es-419" sz="3600" baseline="0" noProof="0" dirty="0"/>
                        <a:t> inseguro</a:t>
                      </a:r>
                      <a:endParaRPr lang="es-419" sz="3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2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9:45am a 10:45am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Motivos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10:45am a 11:00am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b="1" noProof="0" dirty="0"/>
                        <a:t>Receso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11:00am a 11:30am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Abogando</a:t>
                      </a:r>
                      <a:r>
                        <a:rPr lang="es-419" sz="3600" baseline="0" noProof="0" dirty="0"/>
                        <a:t> por servicios de </a:t>
                      </a:r>
                      <a:r>
                        <a:rPr lang="es-419" sz="3600" noProof="0" dirty="0"/>
                        <a:t>aborto seguro en entornos humanitarios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1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11:30am a</a:t>
                      </a:r>
                      <a:r>
                        <a:rPr lang="es-419" sz="3600" baseline="0" noProof="0" dirty="0"/>
                        <a:t> </a:t>
                      </a:r>
                      <a:r>
                        <a:rPr lang="es-419" sz="3600" noProof="0" dirty="0"/>
                        <a:t>12:30pm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Cruzar la línea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5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12:30pm a 1:15pm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¿Por</a:t>
                      </a:r>
                      <a:r>
                        <a:rPr lang="es-419" sz="3600" baseline="0" noProof="0" dirty="0"/>
                        <a:t> qué murió ella</a:t>
                      </a:r>
                      <a:r>
                        <a:rPr lang="es-419" sz="3600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1:15pm</a:t>
                      </a:r>
                      <a:r>
                        <a:rPr lang="es-419" sz="3600" baseline="0" noProof="0" dirty="0"/>
                        <a:t> a </a:t>
                      </a:r>
                      <a:r>
                        <a:rPr lang="es-419" sz="3600" noProof="0" dirty="0"/>
                        <a:t>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b="1" noProof="0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9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2:15pm</a:t>
                      </a:r>
                      <a:r>
                        <a:rPr lang="es-419" sz="3600" baseline="0" noProof="0" dirty="0"/>
                        <a:t> a </a:t>
                      </a:r>
                      <a:r>
                        <a:rPr lang="es-419" sz="3600" noProof="0" dirty="0"/>
                        <a:t>3:15pm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Las cuatro esquinas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3:15pm</a:t>
                      </a:r>
                      <a:r>
                        <a:rPr lang="es-419" sz="3600" baseline="0" noProof="0" dirty="0"/>
                        <a:t> a </a:t>
                      </a:r>
                      <a:r>
                        <a:rPr lang="es-419" sz="3600" noProof="0" dirty="0"/>
                        <a:t>4:15pm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El último aborto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4:15pm</a:t>
                      </a:r>
                      <a:r>
                        <a:rPr lang="es-419" sz="3600" baseline="0" noProof="0" dirty="0"/>
                        <a:t> a </a:t>
                      </a:r>
                      <a:r>
                        <a:rPr lang="es-419" sz="3600" noProof="0" dirty="0"/>
                        <a:t>4:45pm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Cierre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9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9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B2991E-1D90-43EF-BC81-B14171352F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3850" y="5678011"/>
            <a:ext cx="16916400" cy="830997"/>
          </a:xfrm>
        </p:spPr>
        <p:txBody>
          <a:bodyPr/>
          <a:lstStyle/>
          <a:p>
            <a:pPr algn="ctr"/>
            <a:r>
              <a:rPr lang="es-419" sz="5400" dirty="0"/>
              <a:t>Por favor preséntense al grupo de manera concisa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CF05F-3DC3-4077-ABCF-60F35064C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36679"/>
            <a:ext cx="14630400" cy="1107996"/>
          </a:xfrm>
        </p:spPr>
        <p:txBody>
          <a:bodyPr/>
          <a:lstStyle/>
          <a:p>
            <a:r>
              <a:rPr lang="es-419" dirty="0"/>
              <a:t>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50205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250" y="8998545"/>
            <a:ext cx="18821400" cy="1107996"/>
          </a:xfrm>
        </p:spPr>
        <p:txBody>
          <a:bodyPr/>
          <a:lstStyle/>
          <a:p>
            <a:pPr algn="ctr"/>
            <a:r>
              <a:rPr lang="es-419" dirty="0"/>
              <a:t>Visión general del aborto inseguro</a:t>
            </a:r>
          </a:p>
        </p:txBody>
      </p:sp>
    </p:spTree>
    <p:extLst>
      <p:ext uri="{BB962C8B-B14F-4D97-AF65-F5344CB8AC3E}">
        <p14:creationId xmlns:p14="http://schemas.microsoft.com/office/powerpoint/2010/main" val="136044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150945"/>
            <a:ext cx="17088486" cy="1107996"/>
          </a:xfrm>
        </p:spPr>
        <p:txBody>
          <a:bodyPr/>
          <a:lstStyle/>
          <a:p>
            <a:pPr algn="ctr"/>
            <a:r>
              <a:rPr lang="es-419" dirty="0"/>
              <a:t>Motivos</a:t>
            </a:r>
          </a:p>
        </p:txBody>
      </p:sp>
    </p:spTree>
    <p:extLst>
      <p:ext uri="{BB962C8B-B14F-4D97-AF65-F5344CB8AC3E}">
        <p14:creationId xmlns:p14="http://schemas.microsoft.com/office/powerpoint/2010/main" val="9560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BB4D34-A4F7-4A3B-8137-61CBBBCEA8E0}"/>
              </a:ext>
            </a:extLst>
          </p:cNvPr>
          <p:cNvSpPr txBox="1">
            <a:spLocks/>
          </p:cNvSpPr>
          <p:nvPr/>
        </p:nvSpPr>
        <p:spPr>
          <a:xfrm>
            <a:off x="0" y="6340475"/>
            <a:ext cx="20104100" cy="3886200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9800" b="1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Receso</a:t>
            </a:r>
            <a:r>
              <a:rPr lang="es-419" sz="20500" kern="0" dirty="0">
                <a:solidFill>
                  <a:schemeClr val="bg1"/>
                </a:solidFill>
              </a:rPr>
              <a:t> </a:t>
            </a:r>
            <a:r>
              <a:rPr lang="es-419" sz="16600" kern="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Picture 2" descr="http://static.tumblr.com/9d8c9fdadc8b6ec339dec1e404effe7d/etirrky/P6Gnixvjy/tumblr_static_2zeqg2x7ct6o4sccgowg8040g.png">
            <a:extLst>
              <a:ext uri="{FF2B5EF4-FFF2-40B4-BE49-F238E27FC236}">
                <a16:creationId xmlns:a16="http://schemas.microsoft.com/office/drawing/2014/main" id="{3CC83C78-EC38-4BE2-8DE4-11ADEFFE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3798558"/>
            <a:ext cx="9906000" cy="84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2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50" y="8474075"/>
            <a:ext cx="18821400" cy="2215991"/>
          </a:xfrm>
        </p:spPr>
        <p:txBody>
          <a:bodyPr/>
          <a:lstStyle/>
          <a:p>
            <a:pPr algn="ctr"/>
            <a:r>
              <a:rPr lang="es-419" dirty="0"/>
              <a:t>Abogando por servicios de aborto seguro en entornos humanitarios</a:t>
            </a:r>
          </a:p>
        </p:txBody>
      </p:sp>
    </p:spTree>
    <p:extLst>
      <p:ext uri="{BB962C8B-B14F-4D97-AF65-F5344CB8AC3E}">
        <p14:creationId xmlns:p14="http://schemas.microsoft.com/office/powerpoint/2010/main" val="49091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Color Palette">
      <a:dk1>
        <a:srgbClr val="414041"/>
      </a:dk1>
      <a:lt1>
        <a:srgbClr val="FFFFFF"/>
      </a:lt1>
      <a:dk2>
        <a:srgbClr val="00718F"/>
      </a:dk2>
      <a:lt2>
        <a:srgbClr val="EEECE1"/>
      </a:lt2>
      <a:accent1>
        <a:srgbClr val="00AFDB"/>
      </a:accent1>
      <a:accent2>
        <a:srgbClr val="F37B20"/>
      </a:accent2>
      <a:accent3>
        <a:srgbClr val="73C167"/>
      </a:accent3>
      <a:accent4>
        <a:srgbClr val="0069AA"/>
      </a:accent4>
      <a:accent5>
        <a:srgbClr val="22BCB9"/>
      </a:accent5>
      <a:accent6>
        <a:srgbClr val="EC098D"/>
      </a:accent6>
      <a:hlink>
        <a:srgbClr val="F37B20"/>
      </a:hlink>
      <a:folHlink>
        <a:srgbClr val="BCBE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CC06567AFF142B249F573033A2E09" ma:contentTypeVersion="10" ma:contentTypeDescription="Create a new document." ma:contentTypeScope="" ma:versionID="a715cf1df199f47329547a68d6cd0753">
  <xsd:schema xmlns:xsd="http://www.w3.org/2001/XMLSchema" xmlns:xs="http://www.w3.org/2001/XMLSchema" xmlns:p="http://schemas.microsoft.com/office/2006/metadata/properties" xmlns:ns2="eaabc42c-abff-4e10-a1d4-30dd7a9c0116" xmlns:ns3="512b72d9-5c28-4ffa-9aff-e3fde56bbcf5" targetNamespace="http://schemas.microsoft.com/office/2006/metadata/properties" ma:root="true" ma:fieldsID="4a2902fb80033fdb26066bf131e885b3" ns2:_="" ns3:_="">
    <xsd:import namespace="eaabc42c-abff-4e10-a1d4-30dd7a9c0116"/>
    <xsd:import namespace="512b72d9-5c28-4ffa-9aff-e3fde56bb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bc42c-abff-4e10-a1d4-30dd7a9c01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b72d9-5c28-4ffa-9aff-e3fde56bb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D4C7F-FA77-4853-878B-1289C931E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02152-29C6-41D6-8A0B-1B0553242CD2}">
  <ds:schemaRefs>
    <ds:schemaRef ds:uri="http://schemas.microsoft.com/office/2006/documentManagement/types"/>
    <ds:schemaRef ds:uri="http://purl.org/dc/dcmitype/"/>
    <ds:schemaRef ds:uri="http://purl.org/dc/terms/"/>
    <ds:schemaRef ds:uri="512b72d9-5c28-4ffa-9aff-e3fde56bbcf5"/>
    <ds:schemaRef ds:uri="eaabc42c-abff-4e10-a1d4-30dd7a9c011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BB294AC-48E1-46A4-9A7B-5F8F2BF3B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bc42c-abff-4e10-a1d4-30dd7a9c0116"/>
    <ds:schemaRef ds:uri="512b72d9-5c28-4ffa-9aff-e3fde56bb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692</Words>
  <Application>Microsoft Macintosh PowerPoint</Application>
  <PresentationFormat>Custom</PresentationFormat>
  <Paragraphs>77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Wingdings</vt:lpstr>
      <vt:lpstr>Office Theme</vt:lpstr>
      <vt:lpstr>Transformación de actitudes respecto al aborto</vt:lpstr>
      <vt:lpstr>Bienvenida</vt:lpstr>
      <vt:lpstr>Objetivos</vt:lpstr>
      <vt:lpstr>Agenda</vt:lpstr>
      <vt:lpstr>Presentaciones</vt:lpstr>
      <vt:lpstr>Visión general del aborto inseguro</vt:lpstr>
      <vt:lpstr>Motivos</vt:lpstr>
      <vt:lpstr>PowerPoint Presentation</vt:lpstr>
      <vt:lpstr>Abogando por servicios de aborto seguro en entornos humanitarios</vt:lpstr>
      <vt:lpstr>Cruzar la línea</vt:lpstr>
      <vt:lpstr>¿Por qué murió ella?</vt:lpstr>
      <vt:lpstr>PowerPoint Presentation</vt:lpstr>
      <vt:lpstr>Las cuatro esquinas</vt:lpstr>
      <vt:lpstr>El último aborto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templates</dc:title>
  <dc:creator>Jennifer Colletti</dc:creator>
  <cp:lastModifiedBy>Kristin Swanson</cp:lastModifiedBy>
  <cp:revision>68</cp:revision>
  <dcterms:created xsi:type="dcterms:W3CDTF">2017-08-10T14:53:04Z</dcterms:created>
  <dcterms:modified xsi:type="dcterms:W3CDTF">2021-01-29T02:45:22Z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2017-08-10T00:00:00Z</vt:filetime>
  </property>
  <property fmtid="{D5CDD505-2E9C-101B-9397-08002B2CF9AE}" pid="5" name="ContentTypeId">
    <vt:lpwstr>0x0101008A5CC06567AFF142B249F573033A2E09</vt:lpwstr>
  </property>
</Properties>
</file>