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sldIdLst>
    <p:sldId id="261" r:id="rId5"/>
    <p:sldId id="264" r:id="rId6"/>
    <p:sldId id="262" r:id="rId7"/>
    <p:sldId id="263" r:id="rId8"/>
    <p:sldId id="265" r:id="rId9"/>
    <p:sldId id="266" r:id="rId10"/>
    <p:sldId id="277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8" r:id="rId19"/>
    <p:sldId id="279" r:id="rId20"/>
    <p:sldId id="280" r:id="rId21"/>
    <p:sldId id="281" r:id="rId22"/>
    <p:sldId id="276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75" r:id="rId33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29"/>
    <p:restoredTop sz="80544" autoAdjust="0"/>
  </p:normalViewPr>
  <p:slideViewPr>
    <p:cSldViewPr>
      <p:cViewPr varScale="1">
        <p:scale>
          <a:sx n="59" d="100"/>
          <a:sy n="59" d="100"/>
        </p:scale>
        <p:origin x="1248" y="2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7580D-CADA-42AF-97B7-C323792C800D}" type="datetimeFigureOut">
              <a:rPr lang="en-US" smtClean="0"/>
              <a:t>1/28/21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76A2D-9776-4C62-808B-60719088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61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noProof="0" dirty="0"/>
              <a:t>Modificar esta diapositiva con las tareas que usted desea que haga cada participante mientras esperan a</a:t>
            </a:r>
            <a:r>
              <a:rPr lang="es-419" baseline="0" noProof="0" dirty="0"/>
              <a:t> que inicie el taller</a:t>
            </a:r>
            <a:r>
              <a:rPr lang="es-419" noProof="0" dirty="0"/>
              <a:t>. Quizás utilice la evaluación pre- y post-taller, o quizás no;</a:t>
            </a:r>
            <a:r>
              <a:rPr lang="es-419" baseline="0" noProof="0" dirty="0"/>
              <a:t> puede optar por agregar</a:t>
            </a:r>
            <a:r>
              <a:rPr lang="es-419" noProof="0" dirty="0"/>
              <a:t> instrucciones para prepararse para una actividad</a:t>
            </a:r>
            <a:r>
              <a:rPr lang="es-419" baseline="0" noProof="0" dirty="0"/>
              <a:t> rompehielo además del rompehielo </a:t>
            </a:r>
            <a:r>
              <a:rPr lang="es-419" dirty="0"/>
              <a:t>“Esperanzas y dudas” incluido en esta agenda.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76A2D-9776-4C62-808B-6071908824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12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noProof="0" dirty="0"/>
              <a:t>Para</a:t>
            </a:r>
            <a:r>
              <a:rPr lang="es-419" baseline="0" noProof="0" dirty="0"/>
              <a:t> esta </a:t>
            </a:r>
            <a:r>
              <a:rPr lang="es-419" noProof="0" dirty="0"/>
              <a:t>actividad, por favor adapte o agregue</a:t>
            </a:r>
            <a:r>
              <a:rPr lang="es-419" baseline="0" noProof="0" dirty="0"/>
              <a:t> otras diapositivas, si desea</a:t>
            </a:r>
            <a:r>
              <a:rPr lang="es-419" noProof="0" dirty="0"/>
              <a:t> incluir instrucciones específicas o preguntas para la discusión, conforme a</a:t>
            </a:r>
            <a:r>
              <a:rPr lang="es-419" baseline="0" noProof="0" dirty="0"/>
              <a:t> la guía del</a:t>
            </a:r>
            <a:r>
              <a:rPr lang="es-419" noProof="0" dirty="0"/>
              <a:t> facilitador. Algunos facilitadores, y algunos grupos de participantes, prefieren y utilizan más ayudas visuales durante las actividades que otros.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76A2D-9776-4C62-808B-6071908824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17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noProof="0" dirty="0"/>
              <a:t>Para</a:t>
            </a:r>
            <a:r>
              <a:rPr lang="es-419" baseline="0" noProof="0" dirty="0"/>
              <a:t> esta </a:t>
            </a:r>
            <a:r>
              <a:rPr lang="es-419" noProof="0" dirty="0"/>
              <a:t>actividad, por favor adapte o agregue</a:t>
            </a:r>
            <a:r>
              <a:rPr lang="es-419" baseline="0" noProof="0" dirty="0"/>
              <a:t> otras diapositivas, si desea</a:t>
            </a:r>
            <a:r>
              <a:rPr lang="es-419" noProof="0" dirty="0"/>
              <a:t> incluir instrucciones específicas o preguntas para la discusión, conforme a</a:t>
            </a:r>
            <a:r>
              <a:rPr lang="es-419" baseline="0" noProof="0" dirty="0"/>
              <a:t> la guía del</a:t>
            </a:r>
            <a:r>
              <a:rPr lang="es-419" noProof="0" dirty="0"/>
              <a:t> facilitador. Algunos facilitadores, y algunos grupos de participantes, prefieren y utilizan más ayudas visuales durante las actividades que otros.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76A2D-9776-4C62-808B-60719088244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94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noProof="0" dirty="0"/>
              <a:t>Para</a:t>
            </a:r>
            <a:r>
              <a:rPr lang="es-419" baseline="0" noProof="0" dirty="0"/>
              <a:t> esta </a:t>
            </a:r>
            <a:r>
              <a:rPr lang="es-419" noProof="0" dirty="0"/>
              <a:t>actividad, por favor adapte o agregue</a:t>
            </a:r>
            <a:r>
              <a:rPr lang="es-419" baseline="0" noProof="0" dirty="0"/>
              <a:t> otras diapositivas, si desea</a:t>
            </a:r>
            <a:r>
              <a:rPr lang="es-419" noProof="0" dirty="0"/>
              <a:t> incluir instrucciones específicas o preguntas para la discusión, conforme a</a:t>
            </a:r>
            <a:r>
              <a:rPr lang="es-419" baseline="0" noProof="0" dirty="0"/>
              <a:t> la guía del</a:t>
            </a:r>
            <a:r>
              <a:rPr lang="es-419" noProof="0" dirty="0"/>
              <a:t> facilitador. Algunos facilitadores, y algunos grupos de participantes, prefieren y utilizan más ayudas visuales durante las actividades que otros.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76A2D-9776-4C62-808B-60719088244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597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noProof="0" dirty="0"/>
              <a:t>Para</a:t>
            </a:r>
            <a:r>
              <a:rPr lang="es-419" baseline="0" noProof="0" dirty="0"/>
              <a:t> esta </a:t>
            </a:r>
            <a:r>
              <a:rPr lang="es-419" noProof="0" dirty="0"/>
              <a:t>actividad, por favor adapte o agregue</a:t>
            </a:r>
            <a:r>
              <a:rPr lang="es-419" baseline="0" noProof="0" dirty="0"/>
              <a:t> otras diapositivas, si desea</a:t>
            </a:r>
            <a:r>
              <a:rPr lang="es-419" noProof="0" dirty="0"/>
              <a:t> incluir instrucciones específicas o preguntas para la discusión, conforme a</a:t>
            </a:r>
            <a:r>
              <a:rPr lang="es-419" baseline="0" noProof="0" dirty="0"/>
              <a:t> la guía del</a:t>
            </a:r>
            <a:r>
              <a:rPr lang="es-419" noProof="0" dirty="0"/>
              <a:t> facilitador. Algunos facilitadores, y algunos grupos de participantes, prefieren y utilizan más ayudas visuales durante las actividades que otros.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76A2D-9776-4C62-808B-60719088244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1021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76A2D-9776-4C62-808B-60719088244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7818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76A2D-9776-4C62-808B-60719088244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106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noProof="0" dirty="0"/>
              <a:t>Para</a:t>
            </a:r>
            <a:r>
              <a:rPr lang="es-419" baseline="0" noProof="0" dirty="0"/>
              <a:t> esta </a:t>
            </a:r>
            <a:r>
              <a:rPr lang="es-419" noProof="0" dirty="0"/>
              <a:t>actividad, por favor adapte o agregue</a:t>
            </a:r>
            <a:r>
              <a:rPr lang="es-419" baseline="0" noProof="0" dirty="0"/>
              <a:t> otras diapositivas, si desea</a:t>
            </a:r>
            <a:r>
              <a:rPr lang="es-419" noProof="0" dirty="0"/>
              <a:t> incluir instrucciones específicas o preguntas para la discusión, conforme a</a:t>
            </a:r>
            <a:r>
              <a:rPr lang="es-419" baseline="0" noProof="0" dirty="0"/>
              <a:t> la guía del</a:t>
            </a:r>
            <a:r>
              <a:rPr lang="es-419" noProof="0" dirty="0"/>
              <a:t> facilitador. Algunos facilitadores, y algunos grupos de participantes, prefieren y utilizan más ayudas visuales durante las actividades que otros.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76A2D-9776-4C62-808B-60719088244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648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noProof="0" dirty="0"/>
              <a:t>Para</a:t>
            </a:r>
            <a:r>
              <a:rPr lang="es-419" baseline="0" noProof="0" dirty="0"/>
              <a:t> esta </a:t>
            </a:r>
            <a:r>
              <a:rPr lang="es-419" noProof="0" dirty="0"/>
              <a:t>actividad, por favor adapte o agregue</a:t>
            </a:r>
            <a:r>
              <a:rPr lang="es-419" baseline="0" noProof="0" dirty="0"/>
              <a:t> otras diapositivas, si desea</a:t>
            </a:r>
            <a:r>
              <a:rPr lang="es-419" noProof="0" dirty="0"/>
              <a:t> incluir instrucciones específicas o preguntas para la discusión, conforme a</a:t>
            </a:r>
            <a:r>
              <a:rPr lang="es-419" baseline="0" noProof="0" dirty="0"/>
              <a:t> la guía del</a:t>
            </a:r>
            <a:r>
              <a:rPr lang="es-419" noProof="0" dirty="0"/>
              <a:t> facilitador. Algunos facilitadores, y algunos grupos de participantes, prefieren y utilizan más ayudas visuales durante las actividades que otros.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76A2D-9776-4C62-808B-60719088244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07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noProof="0" dirty="0"/>
              <a:t>Para</a:t>
            </a:r>
            <a:r>
              <a:rPr lang="es-419" baseline="0" noProof="0" dirty="0"/>
              <a:t> esta </a:t>
            </a:r>
            <a:r>
              <a:rPr lang="es-419" noProof="0" dirty="0"/>
              <a:t>actividad, por favor adapte o agregue</a:t>
            </a:r>
            <a:r>
              <a:rPr lang="es-419" baseline="0" noProof="0" dirty="0"/>
              <a:t> otras diapositivas, si desea</a:t>
            </a:r>
            <a:r>
              <a:rPr lang="es-419" noProof="0" dirty="0"/>
              <a:t> incluir instrucciones específicas o preguntas para la discusión, conforme a</a:t>
            </a:r>
            <a:r>
              <a:rPr lang="es-419" baseline="0" noProof="0" dirty="0"/>
              <a:t> la guía del</a:t>
            </a:r>
            <a:r>
              <a:rPr lang="es-419" noProof="0" dirty="0"/>
              <a:t> facilitador. Algunos facilitadores, y algunos grupos de participantes, prefieren y utilizan más ayudas visuales durante las actividades que otros.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76A2D-9776-4C62-808B-60719088244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891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noProof="0" dirty="0"/>
              <a:t>Para</a:t>
            </a:r>
            <a:r>
              <a:rPr lang="es-419" baseline="0" noProof="0" dirty="0"/>
              <a:t> esta </a:t>
            </a:r>
            <a:r>
              <a:rPr lang="es-419" noProof="0" dirty="0"/>
              <a:t>actividad, por favor adapte o agregue</a:t>
            </a:r>
            <a:r>
              <a:rPr lang="es-419" baseline="0" noProof="0" dirty="0"/>
              <a:t> otras diapositivas, si desea</a:t>
            </a:r>
            <a:r>
              <a:rPr lang="es-419" noProof="0" dirty="0"/>
              <a:t> incluir instrucciones específicas o preguntas para la discusión, conforme a</a:t>
            </a:r>
            <a:r>
              <a:rPr lang="es-419" baseline="0" noProof="0" dirty="0"/>
              <a:t> la guía del</a:t>
            </a:r>
            <a:r>
              <a:rPr lang="es-419" noProof="0" dirty="0"/>
              <a:t> facilitador. Algunos facilitadores, y algunos grupos de participantes, prefieren y utilizan más ayudas visuales durante las actividades que otros.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76A2D-9776-4C62-808B-60719088244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93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76A2D-9776-4C62-808B-6071908824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049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noProof="0" dirty="0"/>
              <a:t>Para</a:t>
            </a:r>
            <a:r>
              <a:rPr lang="es-419" baseline="0" noProof="0" dirty="0"/>
              <a:t> esta </a:t>
            </a:r>
            <a:r>
              <a:rPr lang="es-419" noProof="0" dirty="0"/>
              <a:t>actividad, por favor adapte o agregue</a:t>
            </a:r>
            <a:r>
              <a:rPr lang="es-419" baseline="0" noProof="0" dirty="0"/>
              <a:t> otras diapositivas, si desea</a:t>
            </a:r>
            <a:r>
              <a:rPr lang="es-419" noProof="0" dirty="0"/>
              <a:t> incluir instrucciones específicas o preguntas para la discusión, conforme a</a:t>
            </a:r>
            <a:r>
              <a:rPr lang="es-419" baseline="0" noProof="0" dirty="0"/>
              <a:t> la guía del</a:t>
            </a:r>
            <a:r>
              <a:rPr lang="es-419" noProof="0" dirty="0"/>
              <a:t> facilitador. Algunos facilitadores, y algunos grupos de participantes, prefieren y utilizan más ayudas visuales durante las actividades que otros.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76A2D-9776-4C62-808B-60719088244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008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noProof="0" dirty="0"/>
              <a:t>Para</a:t>
            </a:r>
            <a:r>
              <a:rPr lang="es-419" baseline="0" noProof="0" dirty="0"/>
              <a:t> esta </a:t>
            </a:r>
            <a:r>
              <a:rPr lang="es-419" noProof="0" dirty="0"/>
              <a:t>actividad, por favor adapte o agregue</a:t>
            </a:r>
            <a:r>
              <a:rPr lang="es-419" baseline="0" noProof="0" dirty="0"/>
              <a:t> otras diapositivas, si desea</a:t>
            </a:r>
            <a:r>
              <a:rPr lang="es-419" noProof="0" dirty="0"/>
              <a:t> incluir instrucciones específicas o preguntas para la discusión, conforme a</a:t>
            </a:r>
            <a:r>
              <a:rPr lang="es-419" baseline="0" noProof="0" dirty="0"/>
              <a:t> la guía del</a:t>
            </a:r>
            <a:r>
              <a:rPr lang="es-419" noProof="0" dirty="0"/>
              <a:t> facilitador. Algunos facilitadores, y algunos grupos de participantes, prefieren y utilizan más ayudas visuales durante las actividades que otros.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76A2D-9776-4C62-808B-60719088244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032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noProof="0" dirty="0"/>
              <a:t>Por</a:t>
            </a:r>
            <a:r>
              <a:rPr lang="es-419" baseline="0" noProof="0" dirty="0"/>
              <a:t> favor</a:t>
            </a:r>
            <a:r>
              <a:rPr lang="es-419" noProof="0" dirty="0"/>
              <a:t> modifique esta diapositiva conforme</a:t>
            </a:r>
            <a:r>
              <a:rPr lang="es-419" baseline="0" noProof="0" dirty="0"/>
              <a:t> a la sesión</a:t>
            </a:r>
            <a:r>
              <a:rPr lang="es-419" noProof="0" dirty="0"/>
              <a:t> de cierre,</a:t>
            </a:r>
            <a:r>
              <a:rPr lang="es-419" baseline="0" noProof="0" dirty="0"/>
              <a:t> tomando en cuenta si pedirá que cada </a:t>
            </a:r>
            <a:r>
              <a:rPr lang="es-419" noProof="0" dirty="0"/>
              <a:t>participante conteste el formulario de retroalimentación sobre el taller y/o la evaluación post-taller.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76A2D-9776-4C62-808B-60719088244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25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76A2D-9776-4C62-808B-6071908824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noProof="0" dirty="0"/>
              <a:t>Aquí puede agregar cosas específicas que usted desea que cada participante mencione,</a:t>
            </a:r>
            <a:r>
              <a:rPr lang="es-419" baseline="0" noProof="0" dirty="0"/>
              <a:t> como </a:t>
            </a:r>
            <a:r>
              <a:rPr lang="es-419" noProof="0" dirty="0"/>
              <a:t>experiencia anterior con servicios de aborto. También podría</a:t>
            </a:r>
            <a:r>
              <a:rPr lang="es-419" baseline="0" noProof="0" dirty="0"/>
              <a:t> incluir el </a:t>
            </a:r>
            <a:r>
              <a:rPr lang="es-419" baseline="0" noProof="0" dirty="0" err="1"/>
              <a:t>romp</a:t>
            </a:r>
            <a:r>
              <a:rPr lang="es-419" dirty="0" err="1"/>
              <a:t>ehielo</a:t>
            </a:r>
            <a:r>
              <a:rPr lang="es-419" dirty="0"/>
              <a:t> recomendado (Esperanzas y dudas) en la sesión de presentaciones.</a:t>
            </a:r>
          </a:p>
          <a:p>
            <a:endParaRPr lang="es-419" noProof="0" dirty="0"/>
          </a:p>
          <a:p>
            <a:endParaRPr lang="es-419" noProof="0" dirty="0"/>
          </a:p>
          <a:p>
            <a:r>
              <a:rPr lang="es-419" noProof="0" dirty="0"/>
              <a:t>Además,</a:t>
            </a:r>
            <a:r>
              <a:rPr lang="es-419" baseline="0" noProof="0" dirty="0"/>
              <a:t> cada f</a:t>
            </a:r>
            <a:r>
              <a:rPr lang="es-419" noProof="0" dirty="0"/>
              <a:t>acilitador/a puede incluir su información personal</a:t>
            </a:r>
            <a:r>
              <a:rPr lang="es-419" baseline="0" noProof="0" dirty="0"/>
              <a:t> aquí.</a:t>
            </a:r>
            <a:endParaRPr lang="es-419" noProof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76A2D-9776-4C62-808B-6071908824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114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noProof="0" dirty="0"/>
              <a:t>Para</a:t>
            </a:r>
            <a:r>
              <a:rPr lang="es-419" baseline="0" noProof="0" dirty="0"/>
              <a:t> esta </a:t>
            </a:r>
            <a:r>
              <a:rPr lang="es-419" noProof="0" dirty="0"/>
              <a:t>actividad, por favor adapte o agregue</a:t>
            </a:r>
            <a:r>
              <a:rPr lang="es-419" baseline="0" noProof="0" dirty="0"/>
              <a:t> otras diapositivas, si desea</a:t>
            </a:r>
            <a:r>
              <a:rPr lang="es-419" noProof="0" dirty="0"/>
              <a:t> incluir instrucciones específicas o preguntas para la discusión, conforme a</a:t>
            </a:r>
            <a:r>
              <a:rPr lang="es-419" baseline="0" noProof="0" dirty="0"/>
              <a:t> la guía del</a:t>
            </a:r>
            <a:r>
              <a:rPr lang="es-419" noProof="0" dirty="0"/>
              <a:t> facilitador. Algunos facilitadores, y algunos grupos de participantes, prefieren y utilizan más ayudas visuales durante las actividades que otros.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76A2D-9776-4C62-808B-6071908824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604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noProof="0" dirty="0"/>
              <a:t>También podría incluir la declaración de postura de su institución, si está</a:t>
            </a:r>
            <a:r>
              <a:rPr lang="es-419" baseline="0" noProof="0" dirty="0"/>
              <a:t> disponible</a:t>
            </a:r>
            <a:r>
              <a:rPr lang="es-419" noProof="0" dirty="0"/>
              <a:t> en otra</a:t>
            </a:r>
            <a:r>
              <a:rPr lang="es-419" baseline="0" noProof="0" dirty="0"/>
              <a:t> diapositiva.</a:t>
            </a:r>
            <a:endParaRPr lang="es-419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76A2D-9776-4C62-808B-6071908824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89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noProof="0" dirty="0"/>
              <a:t>Para esta presentación,</a:t>
            </a:r>
            <a:r>
              <a:rPr lang="es-419" baseline="0" noProof="0" dirty="0"/>
              <a:t> remít</a:t>
            </a:r>
            <a:r>
              <a:rPr lang="es-419" noProof="0" dirty="0"/>
              <a:t>ase a</a:t>
            </a:r>
            <a:r>
              <a:rPr lang="es-419" baseline="0" noProof="0" dirty="0"/>
              <a:t>l otro conjun</a:t>
            </a:r>
            <a:r>
              <a:rPr lang="es-419" noProof="0" dirty="0"/>
              <a:t>to de diapositivas incluido en el juego de herramientas del taller.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76A2D-9776-4C62-808B-6071908824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12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noProof="0" dirty="0"/>
              <a:t>Para</a:t>
            </a:r>
            <a:r>
              <a:rPr lang="es-419" baseline="0" noProof="0" dirty="0"/>
              <a:t> esta </a:t>
            </a:r>
            <a:r>
              <a:rPr lang="es-419" noProof="0" dirty="0"/>
              <a:t>actividad, por favor adapte o agregue</a:t>
            </a:r>
            <a:r>
              <a:rPr lang="es-419" baseline="0" noProof="0" dirty="0"/>
              <a:t> otras diapositivas, si desea</a:t>
            </a:r>
            <a:r>
              <a:rPr lang="es-419" noProof="0" dirty="0"/>
              <a:t> incluir instrucciones específicas o preguntas para la discusión, conforme a</a:t>
            </a:r>
            <a:r>
              <a:rPr lang="es-419" baseline="0" noProof="0" dirty="0"/>
              <a:t> la guía del</a:t>
            </a:r>
            <a:r>
              <a:rPr lang="es-419" noProof="0" dirty="0"/>
              <a:t> facilitador. Algunos facilitadores, y algunos grupos de participantes, prefieren y utilizan más ayudas visuales durante las actividades que otros.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76A2D-9776-4C62-808B-6071908824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84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noProof="0" dirty="0"/>
              <a:t>Para esta presentación,</a:t>
            </a:r>
            <a:r>
              <a:rPr lang="es-419" baseline="0" noProof="0" dirty="0"/>
              <a:t> remít</a:t>
            </a:r>
            <a:r>
              <a:rPr lang="es-419" noProof="0" dirty="0"/>
              <a:t>ase a</a:t>
            </a:r>
            <a:r>
              <a:rPr lang="es-419" baseline="0" noProof="0" dirty="0"/>
              <a:t>l otro conjun</a:t>
            </a:r>
            <a:r>
              <a:rPr lang="es-419" noProof="0" dirty="0"/>
              <a:t>to de diapositivas incluido en el juego de herramientas del taller.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76A2D-9776-4C62-808B-6071908824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17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962178"/>
            <a:ext cx="17088486" cy="1384995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ctr">
              <a:defRPr sz="9000">
                <a:solidFill>
                  <a:schemeClr val="bg1"/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254875"/>
            <a:ext cx="1407287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94650" y="1087949"/>
            <a:ext cx="4114800" cy="1951211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7994650" y="6721475"/>
            <a:ext cx="41148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e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 userDrawn="1"/>
        </p:nvCxnSpPr>
        <p:spPr>
          <a:xfrm>
            <a:off x="2133600" y="3825875"/>
            <a:ext cx="27432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8680450" y="3825875"/>
            <a:ext cx="27432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762000" y="4206875"/>
            <a:ext cx="5486400" cy="3810000"/>
          </a:xfrm>
        </p:spPr>
        <p:txBody>
          <a:bodyPr/>
          <a:lstStyle>
            <a:lvl1pPr algn="ctr">
              <a:defRPr sz="48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7308850" y="4222131"/>
            <a:ext cx="5486400" cy="3794744"/>
          </a:xfrm>
        </p:spPr>
        <p:txBody>
          <a:bodyPr/>
          <a:lstStyle>
            <a:lvl1pPr algn="ctr">
              <a:defRPr sz="48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15233650" y="3825875"/>
            <a:ext cx="27432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13862050" y="4222131"/>
            <a:ext cx="5486400" cy="3794744"/>
          </a:xfrm>
        </p:spPr>
        <p:txBody>
          <a:bodyPr/>
          <a:lstStyle>
            <a:lvl1pPr algn="ctr">
              <a:defRPr sz="48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762000" y="1213629"/>
            <a:ext cx="5486400" cy="2215991"/>
          </a:xfrm>
        </p:spPr>
        <p:txBody>
          <a:bodyPr anchor="b"/>
          <a:lstStyle>
            <a:lvl1pPr algn="ctr">
              <a:defRPr sz="4800" b="1" cap="all" baseline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7308850" y="1228885"/>
            <a:ext cx="5486400" cy="2215991"/>
          </a:xfrm>
        </p:spPr>
        <p:txBody>
          <a:bodyPr anchor="b"/>
          <a:lstStyle>
            <a:lvl1pPr algn="ctr">
              <a:defRPr sz="4800" b="1" cap="all" baseline="0">
                <a:solidFill>
                  <a:schemeClr val="accent4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13862050" y="1228885"/>
            <a:ext cx="5486400" cy="2215991"/>
          </a:xfrm>
        </p:spPr>
        <p:txBody>
          <a:bodyPr anchor="b"/>
          <a:lstStyle>
            <a:lvl1pPr algn="ctr">
              <a:defRPr sz="4800" b="1" cap="all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" y="854075"/>
            <a:ext cx="1024128" cy="682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6850" y="9693275"/>
            <a:ext cx="1024128" cy="682752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393950" y="1536827"/>
            <a:ext cx="15316200" cy="8156447"/>
          </a:xfrm>
          <a:ln>
            <a:noFill/>
          </a:ln>
        </p:spPr>
        <p:txBody>
          <a:bodyPr anchor="ctr"/>
          <a:lstStyle>
            <a:lvl1pPr algn="ctr">
              <a:defRPr sz="7200" b="0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algn="ctr">
              <a:defRPr sz="48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algn="ctr">
              <a:defRPr sz="48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algn="ctr">
              <a:defRPr sz="48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algn="ctr">
              <a:defRPr sz="48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Quote placeholder, align to the center and middle</a:t>
            </a:r>
          </a:p>
        </p:txBody>
      </p:sp>
    </p:spTree>
    <p:extLst>
      <p:ext uri="{BB962C8B-B14F-4D97-AF65-F5344CB8AC3E}">
        <p14:creationId xmlns:p14="http://schemas.microsoft.com/office/powerpoint/2010/main" val="750597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104100" cy="113093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35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393950" y="2835275"/>
            <a:ext cx="15316200" cy="1477328"/>
          </a:xfrm>
          <a:ln>
            <a:noFill/>
          </a:ln>
        </p:spPr>
        <p:txBody>
          <a:bodyPr anchor="ctr"/>
          <a:lstStyle>
            <a:lvl1pPr algn="ctr">
              <a:defRPr sz="9600" b="0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algn="ctr">
              <a:defRPr sz="48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algn="ctr">
              <a:defRPr sz="48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algn="ctr">
              <a:defRPr sz="48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algn="ctr">
              <a:defRPr sz="48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Thank you!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13501" y="8601344"/>
            <a:ext cx="2677098" cy="12694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1962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60"/>
          <a:stretch/>
        </p:blipFill>
        <p:spPr>
          <a:xfrm>
            <a:off x="0" y="0"/>
            <a:ext cx="20111654" cy="7864475"/>
          </a:xfrm>
          <a:prstGeom prst="rect">
            <a:avLst/>
          </a:prstGeom>
        </p:spPr>
      </p:pic>
      <p:sp>
        <p:nvSpPr>
          <p:cNvPr id="7" name="Holder 2"/>
          <p:cNvSpPr>
            <a:spLocks noGrp="1"/>
          </p:cNvSpPr>
          <p:nvPr>
            <p:ph type="ctrTitle" hasCustomPrompt="1"/>
          </p:nvPr>
        </p:nvSpPr>
        <p:spPr>
          <a:xfrm>
            <a:off x="1289050" y="8397875"/>
            <a:ext cx="17088486" cy="110799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 VERSION ONE</a:t>
            </a:r>
          </a:p>
        </p:txBody>
      </p:sp>
    </p:spTree>
    <p:extLst>
      <p:ext uri="{BB962C8B-B14F-4D97-AF65-F5344CB8AC3E}">
        <p14:creationId xmlns:p14="http://schemas.microsoft.com/office/powerpoint/2010/main" val="530511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81"/>
          <a:stretch/>
        </p:blipFill>
        <p:spPr>
          <a:xfrm>
            <a:off x="10052050" y="0"/>
            <a:ext cx="10059604" cy="11309350"/>
          </a:xfrm>
          <a:prstGeom prst="rect">
            <a:avLst/>
          </a:prstGeom>
        </p:spPr>
      </p:pic>
      <p:sp>
        <p:nvSpPr>
          <p:cNvPr id="7" name="Holder 2"/>
          <p:cNvSpPr>
            <a:spLocks noGrp="1"/>
          </p:cNvSpPr>
          <p:nvPr>
            <p:ph type="ctrTitle" hasCustomPrompt="1"/>
          </p:nvPr>
        </p:nvSpPr>
        <p:spPr>
          <a:xfrm>
            <a:off x="10433050" y="3992682"/>
            <a:ext cx="9296400" cy="33239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 VERSION TWO:</a:t>
            </a:r>
            <a:br>
              <a:rPr lang="en-US" dirty="0"/>
            </a:br>
            <a:r>
              <a:rPr lang="en-US" dirty="0"/>
              <a:t>WITH 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052050" cy="113093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2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lder 2"/>
          <p:cNvSpPr>
            <a:spLocks noGrp="1"/>
          </p:cNvSpPr>
          <p:nvPr>
            <p:ph type="ctrTitle"/>
          </p:nvPr>
        </p:nvSpPr>
        <p:spPr>
          <a:xfrm>
            <a:off x="1507807" y="473075"/>
            <a:ext cx="17088486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900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/>
          <p:nvPr userDrawn="1"/>
        </p:nvSpPr>
        <p:spPr>
          <a:xfrm>
            <a:off x="0" y="0"/>
            <a:ext cx="20104099" cy="25884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2736850" y="3201154"/>
            <a:ext cx="14630400" cy="7482721"/>
          </a:xfrm>
        </p:spPr>
        <p:txBody>
          <a:bodyPr/>
          <a:lstStyle>
            <a:lvl1pPr marL="0">
              <a:spcAft>
                <a:spcPts val="3600"/>
              </a:spcAft>
              <a:defRPr sz="4800">
                <a:latin typeface="Helvetica" charset="0"/>
                <a:ea typeface="Helvetica" charset="0"/>
                <a:cs typeface="Helvetica" charset="0"/>
              </a:defRPr>
            </a:lvl1pPr>
            <a:lvl2pPr marL="685800" indent="-685800">
              <a:spcAft>
                <a:spcPts val="3600"/>
              </a:spcAft>
              <a:buClr>
                <a:schemeClr val="accent2"/>
              </a:buClr>
              <a:buFont typeface="Arial" charset="0"/>
              <a:buChar char="•"/>
              <a:defRPr sz="4800">
                <a:latin typeface="Helvetica" charset="0"/>
                <a:ea typeface="Helvetica" charset="0"/>
                <a:cs typeface="Helvetica" charset="0"/>
              </a:defRPr>
            </a:lvl2pPr>
            <a:lvl3pPr marL="1371600" indent="-685800">
              <a:spcAft>
                <a:spcPts val="3600"/>
              </a:spcAft>
              <a:buClr>
                <a:schemeClr val="accent2"/>
              </a:buClr>
              <a:buFont typeface="Wingdings" charset="2"/>
              <a:buChar char="§"/>
              <a:defRPr sz="4800">
                <a:latin typeface="Helvetica" charset="0"/>
                <a:ea typeface="Helvetica" charset="0"/>
                <a:cs typeface="Helvetica" charset="0"/>
              </a:defRPr>
            </a:lvl3pPr>
            <a:lvl4pPr marL="0">
              <a:spcAft>
                <a:spcPts val="1200"/>
              </a:spcAft>
              <a:defRPr sz="4800">
                <a:latin typeface="Helvetica" charset="0"/>
                <a:ea typeface="Helvetica" charset="0"/>
                <a:cs typeface="Helvetica" charset="0"/>
              </a:defRPr>
            </a:lvl4pPr>
            <a:lvl5pPr marL="0">
              <a:spcAft>
                <a:spcPts val="1200"/>
              </a:spcAft>
              <a:defRPr sz="480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Holder 2"/>
          <p:cNvSpPr>
            <a:spLocks noGrp="1"/>
          </p:cNvSpPr>
          <p:nvPr>
            <p:ph type="ctrTitle" hasCustomPrompt="1"/>
          </p:nvPr>
        </p:nvSpPr>
        <p:spPr>
          <a:xfrm>
            <a:off x="2736850" y="736679"/>
            <a:ext cx="14630400" cy="11079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a title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0"/>
          <p:cNvSpPr>
            <a:spLocks noGrp="1"/>
          </p:cNvSpPr>
          <p:nvPr>
            <p:ph sz="quarter" idx="10"/>
          </p:nvPr>
        </p:nvSpPr>
        <p:spPr>
          <a:xfrm>
            <a:off x="831850" y="3192953"/>
            <a:ext cx="11125200" cy="6943897"/>
          </a:xfrm>
        </p:spPr>
        <p:txBody>
          <a:bodyPr/>
          <a:lstStyle>
            <a:lvl1pPr marL="0">
              <a:spcAft>
                <a:spcPts val="3600"/>
              </a:spcAft>
              <a:defRPr sz="4800">
                <a:latin typeface="Helvetica" charset="0"/>
                <a:ea typeface="Helvetica" charset="0"/>
                <a:cs typeface="Helvetica" charset="0"/>
              </a:defRPr>
            </a:lvl1pPr>
            <a:lvl2pPr marL="685800" indent="-685800">
              <a:spcAft>
                <a:spcPts val="3600"/>
              </a:spcAft>
              <a:buClr>
                <a:schemeClr val="accent2"/>
              </a:buClr>
              <a:buFont typeface="Arial" charset="0"/>
              <a:buChar char="•"/>
              <a:defRPr sz="4800">
                <a:latin typeface="Helvetica" charset="0"/>
                <a:ea typeface="Helvetica" charset="0"/>
                <a:cs typeface="Helvetica" charset="0"/>
              </a:defRPr>
            </a:lvl2pPr>
            <a:lvl3pPr marL="1371600" indent="-685800">
              <a:spcAft>
                <a:spcPts val="3600"/>
              </a:spcAft>
              <a:buClr>
                <a:schemeClr val="accent2"/>
              </a:buClr>
              <a:buFont typeface="Wingdings" charset="2"/>
              <a:buChar char="§"/>
              <a:defRPr sz="4800">
                <a:latin typeface="Helvetica" charset="0"/>
                <a:ea typeface="Helvetica" charset="0"/>
                <a:cs typeface="Helvetica" charset="0"/>
              </a:defRPr>
            </a:lvl3pPr>
            <a:lvl4pPr marL="0">
              <a:spcAft>
                <a:spcPts val="1200"/>
              </a:spcAft>
              <a:defRPr sz="4800">
                <a:latin typeface="Helvetica" charset="0"/>
                <a:ea typeface="Helvetica" charset="0"/>
                <a:cs typeface="Helvetica" charset="0"/>
              </a:defRPr>
            </a:lvl4pPr>
            <a:lvl5pPr marL="0">
              <a:spcAft>
                <a:spcPts val="1200"/>
              </a:spcAft>
              <a:defRPr sz="480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2321761" y="3187410"/>
            <a:ext cx="6949440" cy="694944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object 2"/>
          <p:cNvSpPr/>
          <p:nvPr userDrawn="1"/>
        </p:nvSpPr>
        <p:spPr>
          <a:xfrm>
            <a:off x="0" y="0"/>
            <a:ext cx="20104099" cy="25884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endParaRPr/>
          </a:p>
        </p:txBody>
      </p:sp>
      <p:sp>
        <p:nvSpPr>
          <p:cNvPr id="13" name="Holder 2"/>
          <p:cNvSpPr>
            <a:spLocks noGrp="1"/>
          </p:cNvSpPr>
          <p:nvPr>
            <p:ph type="ctrTitle"/>
          </p:nvPr>
        </p:nvSpPr>
        <p:spPr>
          <a:xfrm>
            <a:off x="831849" y="736679"/>
            <a:ext cx="18439351" cy="110799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0"/>
          <p:cNvSpPr>
            <a:spLocks noGrp="1"/>
          </p:cNvSpPr>
          <p:nvPr>
            <p:ph sz="quarter" idx="10"/>
          </p:nvPr>
        </p:nvSpPr>
        <p:spPr>
          <a:xfrm>
            <a:off x="2736850" y="2301875"/>
            <a:ext cx="14630400" cy="8077200"/>
          </a:xfrm>
        </p:spPr>
        <p:txBody>
          <a:bodyPr/>
          <a:lstStyle>
            <a:lvl1pPr marL="0">
              <a:spcAft>
                <a:spcPts val="3600"/>
              </a:spcAft>
              <a:defRPr sz="4800">
                <a:latin typeface="Helvetica" charset="0"/>
                <a:ea typeface="Helvetica" charset="0"/>
                <a:cs typeface="Helvetica" charset="0"/>
              </a:defRPr>
            </a:lvl1pPr>
            <a:lvl2pPr marL="685800" indent="-685800">
              <a:spcAft>
                <a:spcPts val="3600"/>
              </a:spcAft>
              <a:buClr>
                <a:schemeClr val="accent2"/>
              </a:buClr>
              <a:buFont typeface="Arial" charset="0"/>
              <a:buChar char="•"/>
              <a:defRPr sz="4800">
                <a:latin typeface="Helvetica" charset="0"/>
                <a:ea typeface="Helvetica" charset="0"/>
                <a:cs typeface="Helvetica" charset="0"/>
              </a:defRPr>
            </a:lvl2pPr>
            <a:lvl3pPr marL="1371600" indent="-685800">
              <a:spcAft>
                <a:spcPts val="3600"/>
              </a:spcAft>
              <a:buClr>
                <a:schemeClr val="accent2"/>
              </a:buClr>
              <a:buFont typeface="Wingdings" charset="2"/>
              <a:buChar char="§"/>
              <a:defRPr sz="4800">
                <a:latin typeface="Helvetica" charset="0"/>
                <a:ea typeface="Helvetica" charset="0"/>
                <a:cs typeface="Helvetica" charset="0"/>
              </a:defRPr>
            </a:lvl3pPr>
            <a:lvl4pPr marL="0">
              <a:spcAft>
                <a:spcPts val="1200"/>
              </a:spcAft>
              <a:defRPr sz="4800">
                <a:latin typeface="Helvetica" charset="0"/>
                <a:ea typeface="Helvetica" charset="0"/>
                <a:cs typeface="Helvetica" charset="0"/>
              </a:defRPr>
            </a:lvl4pPr>
            <a:lvl5pPr marL="0">
              <a:spcAft>
                <a:spcPts val="1200"/>
              </a:spcAft>
              <a:defRPr sz="480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Holder 2"/>
          <p:cNvSpPr>
            <a:spLocks noGrp="1"/>
          </p:cNvSpPr>
          <p:nvPr>
            <p:ph type="ctrTitle"/>
          </p:nvPr>
        </p:nvSpPr>
        <p:spPr>
          <a:xfrm>
            <a:off x="2736850" y="584279"/>
            <a:ext cx="14630400" cy="11079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>
              <a:defRPr sz="7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2"/>
          <p:cNvSpPr>
            <a:spLocks noGrp="1"/>
          </p:cNvSpPr>
          <p:nvPr>
            <p:ph type="ctrTitle"/>
          </p:nvPr>
        </p:nvSpPr>
        <p:spPr>
          <a:xfrm>
            <a:off x="924339" y="584279"/>
            <a:ext cx="18439351" cy="11079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>
              <a:defRPr sz="7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924339" y="2530475"/>
            <a:ext cx="11125200" cy="6949440"/>
          </a:xfrm>
        </p:spPr>
        <p:txBody>
          <a:bodyPr/>
          <a:lstStyle>
            <a:lvl1pPr marL="0">
              <a:spcAft>
                <a:spcPts val="3600"/>
              </a:spcAft>
              <a:defRPr sz="4800">
                <a:latin typeface="Helvetica" charset="0"/>
                <a:ea typeface="Helvetica" charset="0"/>
                <a:cs typeface="Helvetica" charset="0"/>
              </a:defRPr>
            </a:lvl1pPr>
            <a:lvl2pPr marL="685800" indent="-685800">
              <a:spcAft>
                <a:spcPts val="3600"/>
              </a:spcAft>
              <a:buClr>
                <a:schemeClr val="accent2"/>
              </a:buClr>
              <a:buFont typeface="Arial" charset="0"/>
              <a:buChar char="•"/>
              <a:defRPr sz="4800">
                <a:latin typeface="Helvetica" charset="0"/>
                <a:ea typeface="Helvetica" charset="0"/>
                <a:cs typeface="Helvetica" charset="0"/>
              </a:defRPr>
            </a:lvl2pPr>
            <a:lvl3pPr marL="1371600" indent="-685800">
              <a:spcAft>
                <a:spcPts val="3600"/>
              </a:spcAft>
              <a:buClr>
                <a:schemeClr val="accent2"/>
              </a:buClr>
              <a:buFont typeface="Wingdings" charset="2"/>
              <a:buChar char="§"/>
              <a:defRPr sz="4800">
                <a:latin typeface="Helvetica" charset="0"/>
                <a:ea typeface="Helvetica" charset="0"/>
                <a:cs typeface="Helvetica" charset="0"/>
              </a:defRPr>
            </a:lvl3pPr>
            <a:lvl4pPr marL="0">
              <a:spcAft>
                <a:spcPts val="1200"/>
              </a:spcAft>
              <a:defRPr sz="4800">
                <a:latin typeface="Helvetica" charset="0"/>
                <a:ea typeface="Helvetica" charset="0"/>
                <a:cs typeface="Helvetica" charset="0"/>
              </a:defRPr>
            </a:lvl4pPr>
            <a:lvl5pPr marL="0">
              <a:spcAft>
                <a:spcPts val="1200"/>
              </a:spcAft>
              <a:defRPr sz="480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2414250" y="2530475"/>
            <a:ext cx="6949440" cy="694944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e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2585968" y="3521075"/>
            <a:ext cx="54864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12118975" y="3521075"/>
            <a:ext cx="54864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757168" y="3902075"/>
            <a:ext cx="9144000" cy="5486400"/>
          </a:xfrm>
          <a:ln>
            <a:noFill/>
          </a:ln>
        </p:spPr>
        <p:txBody>
          <a:bodyPr/>
          <a:lstStyle>
            <a:lvl1pPr algn="ctr">
              <a:defRPr sz="48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0290175" y="3917331"/>
            <a:ext cx="9144000" cy="5471144"/>
          </a:xfrm>
          <a:ln>
            <a:noFill/>
          </a:ln>
        </p:spPr>
        <p:txBody>
          <a:bodyPr/>
          <a:lstStyle>
            <a:lvl1pPr algn="ctr">
              <a:defRPr sz="48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57238" y="1708642"/>
            <a:ext cx="9144000" cy="1477328"/>
          </a:xfrm>
        </p:spPr>
        <p:txBody>
          <a:bodyPr anchor="b"/>
          <a:lstStyle>
            <a:lvl1pPr algn="ctr">
              <a:defRPr sz="4800" b="1" cap="all" baseline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0290175" y="1732984"/>
            <a:ext cx="9144000" cy="1477328"/>
          </a:xfrm>
        </p:spPr>
        <p:txBody>
          <a:bodyPr anchor="b"/>
          <a:lstStyle>
            <a:lvl1pPr algn="ctr">
              <a:defRPr sz="4800" b="1" cap="all" baseline="0">
                <a:solidFill>
                  <a:schemeClr val="accent4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5859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36850" y="845912"/>
            <a:ext cx="14630400" cy="930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00" b="1" i="0">
                <a:solidFill>
                  <a:srgbClr val="00AFDB"/>
                </a:solidFill>
                <a:latin typeface="Helvetica"/>
                <a:cs typeface="Helvetic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36850" y="2632285"/>
            <a:ext cx="14630400" cy="77703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7" r:id="rId3"/>
    <p:sldLayoutId id="2147483662" r:id="rId4"/>
    <p:sldLayoutId id="2147483663" r:id="rId5"/>
    <p:sldLayoutId id="2147483664" r:id="rId6"/>
    <p:sldLayoutId id="2147483665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ctrTitle"/>
          </p:nvPr>
        </p:nvSpPr>
        <p:spPr>
          <a:xfrm>
            <a:off x="527050" y="3577184"/>
            <a:ext cx="19049999" cy="2769989"/>
          </a:xfrm>
        </p:spPr>
        <p:txBody>
          <a:bodyPr/>
          <a:lstStyle/>
          <a:p>
            <a:r>
              <a:rPr lang="es-419" dirty="0"/>
              <a:t>Transformación de actitudes respecto al aborto</a:t>
            </a:r>
            <a:endParaRPr lang="en-US" dirty="0"/>
          </a:p>
        </p:txBody>
      </p:sp>
      <p:sp>
        <p:nvSpPr>
          <p:cNvPr id="19" name="Subtitle 18"/>
          <p:cNvSpPr>
            <a:spLocks noGrp="1"/>
          </p:cNvSpPr>
          <p:nvPr>
            <p:ph type="subTitle" idx="4"/>
          </p:nvPr>
        </p:nvSpPr>
        <p:spPr>
          <a:xfrm>
            <a:off x="2051050" y="7606347"/>
            <a:ext cx="15925800" cy="1477328"/>
          </a:xfrm>
        </p:spPr>
        <p:txBody>
          <a:bodyPr/>
          <a:lstStyle/>
          <a:p>
            <a:r>
              <a:rPr lang="es-419" sz="4800" dirty="0"/>
              <a:t>Taller de aclaración de valores para públicos humanitarios</a:t>
            </a:r>
          </a:p>
        </p:txBody>
      </p:sp>
    </p:spTree>
    <p:extLst>
      <p:ext uri="{BB962C8B-B14F-4D97-AF65-F5344CB8AC3E}">
        <p14:creationId xmlns:p14="http://schemas.microsoft.com/office/powerpoint/2010/main" val="506760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F9623-E6FF-4D1A-8774-3FDA9DB0D2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050" y="8890079"/>
            <a:ext cx="17088486" cy="1107996"/>
          </a:xfrm>
        </p:spPr>
        <p:txBody>
          <a:bodyPr/>
          <a:lstStyle/>
          <a:p>
            <a:pPr algn="ctr"/>
            <a:r>
              <a:rPr lang="en-US" dirty="0" err="1"/>
              <a:t>Motivos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564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F9623-E6FF-4D1A-8774-3FDA9DB0D2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050" y="8467884"/>
            <a:ext cx="17088486" cy="2215991"/>
          </a:xfrm>
        </p:spPr>
        <p:txBody>
          <a:bodyPr/>
          <a:lstStyle/>
          <a:p>
            <a:pPr algn="ctr"/>
            <a:r>
              <a:rPr lang="es-419" dirty="0"/>
              <a:t>Información básica sobre los servicios de aborto</a:t>
            </a:r>
          </a:p>
        </p:txBody>
      </p:sp>
    </p:spTree>
    <p:extLst>
      <p:ext uri="{BB962C8B-B14F-4D97-AF65-F5344CB8AC3E}">
        <p14:creationId xmlns:p14="http://schemas.microsoft.com/office/powerpoint/2010/main" val="3905266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5F1BDEA-79A6-1D4F-A1B7-713B0EC5CE21}"/>
              </a:ext>
            </a:extLst>
          </p:cNvPr>
          <p:cNvSpPr txBox="1">
            <a:spLocks/>
          </p:cNvSpPr>
          <p:nvPr/>
        </p:nvSpPr>
        <p:spPr>
          <a:xfrm>
            <a:off x="0" y="6035675"/>
            <a:ext cx="20104100" cy="4191000"/>
          </a:xfrm>
          <a:prstGeom prst="rect">
            <a:avLst/>
          </a:prstGeom>
          <a:solidFill>
            <a:srgbClr val="4D4D4D">
              <a:alpha val="50196"/>
            </a:srgbClr>
          </a:solidFill>
        </p:spPr>
        <p:txBody>
          <a:bodyPr anchor="ctr">
            <a:normAutofit fontScale="97500"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800" b="1" kern="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Almuerzo</a:t>
            </a:r>
            <a:r>
              <a:rPr lang="en-US" sz="20500" kern="0" dirty="0">
                <a:solidFill>
                  <a:schemeClr val="bg1"/>
                </a:solidFill>
              </a:rPr>
              <a:t> </a:t>
            </a:r>
            <a:r>
              <a:rPr lang="en-US" sz="16600" kern="0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7AC2DE2-92C9-F34C-A3A9-82A9D476B6B1}"/>
              </a:ext>
            </a:extLst>
          </p:cNvPr>
          <p:cNvSpPr/>
          <p:nvPr/>
        </p:nvSpPr>
        <p:spPr>
          <a:xfrm>
            <a:off x="782637" y="5021395"/>
            <a:ext cx="6035675" cy="60356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https://my.uvawise.edu/ICS/icsfs/lunch_icon.png?target=35b95b82-84aa-49b2-a75b-11896bee24f7">
            <a:extLst>
              <a:ext uri="{FF2B5EF4-FFF2-40B4-BE49-F238E27FC236}">
                <a16:creationId xmlns:a16="http://schemas.microsoft.com/office/drawing/2014/main" id="{B77C7791-2EBB-AC43-8DB8-8EC644B3D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4708791"/>
            <a:ext cx="6394450" cy="66608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0792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F9623-E6FF-4D1A-8774-3FDA9DB0D2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5564" y="8931275"/>
            <a:ext cx="17088486" cy="1107996"/>
          </a:xfrm>
        </p:spPr>
        <p:txBody>
          <a:bodyPr/>
          <a:lstStyle/>
          <a:p>
            <a:pPr algn="ctr"/>
            <a:r>
              <a:rPr lang="es-419" dirty="0"/>
              <a:t>Cruzar la línea</a:t>
            </a:r>
          </a:p>
        </p:txBody>
      </p:sp>
    </p:spTree>
    <p:extLst>
      <p:ext uri="{BB962C8B-B14F-4D97-AF65-F5344CB8AC3E}">
        <p14:creationId xmlns:p14="http://schemas.microsoft.com/office/powerpoint/2010/main" val="1333654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F9623-E6FF-4D1A-8774-3FDA9DB0D2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4164" y="9042479"/>
            <a:ext cx="17088486" cy="1107996"/>
          </a:xfrm>
        </p:spPr>
        <p:txBody>
          <a:bodyPr/>
          <a:lstStyle/>
          <a:p>
            <a:pPr algn="ctr"/>
            <a:r>
              <a:rPr lang="es-419" dirty="0"/>
              <a:t>Reflexionando sobre mis valores</a:t>
            </a:r>
          </a:p>
        </p:txBody>
      </p:sp>
    </p:spTree>
    <p:extLst>
      <p:ext uri="{BB962C8B-B14F-4D97-AF65-F5344CB8AC3E}">
        <p14:creationId xmlns:p14="http://schemas.microsoft.com/office/powerpoint/2010/main" val="2555207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F9623-E6FF-4D1A-8774-3FDA9DB0D2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5564" y="8966279"/>
            <a:ext cx="17088486" cy="1107996"/>
          </a:xfrm>
        </p:spPr>
        <p:txBody>
          <a:bodyPr/>
          <a:lstStyle/>
          <a:p>
            <a:pPr algn="ctr"/>
            <a:r>
              <a:rPr lang="es-419" dirty="0"/>
              <a:t>¿Por qué murió ella?</a:t>
            </a:r>
          </a:p>
        </p:txBody>
      </p:sp>
    </p:spTree>
    <p:extLst>
      <p:ext uri="{BB962C8B-B14F-4D97-AF65-F5344CB8AC3E}">
        <p14:creationId xmlns:p14="http://schemas.microsoft.com/office/powerpoint/2010/main" val="3253099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F9623-E6FF-4D1A-8774-3FDA9DB0D2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1764" y="8966279"/>
            <a:ext cx="17088486" cy="1107996"/>
          </a:xfrm>
        </p:spPr>
        <p:txBody>
          <a:bodyPr/>
          <a:lstStyle/>
          <a:p>
            <a:pPr algn="ctr"/>
            <a:r>
              <a:rPr lang="es-419" dirty="0"/>
              <a:t>Cierre de fin de día</a:t>
            </a:r>
          </a:p>
        </p:txBody>
      </p:sp>
    </p:spTree>
    <p:extLst>
      <p:ext uri="{BB962C8B-B14F-4D97-AF65-F5344CB8AC3E}">
        <p14:creationId xmlns:p14="http://schemas.microsoft.com/office/powerpoint/2010/main" val="2862848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69ABF-28BB-4DA0-B851-CDB002D306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Día</a:t>
            </a:r>
            <a:r>
              <a:rPr lang="en-US" dirty="0"/>
              <a:t>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146C68-D27E-424D-8116-9485E85CC26D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212850" y="7530147"/>
            <a:ext cx="17916843" cy="1477328"/>
          </a:xfrm>
        </p:spPr>
        <p:txBody>
          <a:bodyPr/>
          <a:lstStyle/>
          <a:p>
            <a:r>
              <a:rPr lang="es-419" sz="4800" dirty="0"/>
              <a:t>Taller de aclaración de valores para públicos humanitarios</a:t>
            </a:r>
          </a:p>
        </p:txBody>
      </p:sp>
    </p:spTree>
    <p:extLst>
      <p:ext uri="{BB962C8B-B14F-4D97-AF65-F5344CB8AC3E}">
        <p14:creationId xmlns:p14="http://schemas.microsoft.com/office/powerpoint/2010/main" val="74256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259B68-72BA-4599-88C2-15071AD27EE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051050" y="5484416"/>
            <a:ext cx="16002000" cy="830997"/>
          </a:xfrm>
        </p:spPr>
        <p:txBody>
          <a:bodyPr/>
          <a:lstStyle/>
          <a:p>
            <a:r>
              <a:rPr lang="es-419" sz="5400" dirty="0"/>
              <a:t>¿Preguntas o comentarios antes que empecemos?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A193A6-6CC9-4D4B-A469-7B9BAEC91C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419" dirty="0"/>
              <a:t>Bienvenida de regreso</a:t>
            </a:r>
          </a:p>
        </p:txBody>
      </p:sp>
    </p:spTree>
    <p:extLst>
      <p:ext uri="{BB962C8B-B14F-4D97-AF65-F5344CB8AC3E}">
        <p14:creationId xmlns:p14="http://schemas.microsoft.com/office/powerpoint/2010/main" val="956488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FF8C0C-6AAF-42C5-819B-79D476F029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Agenda: </a:t>
            </a:r>
            <a:r>
              <a:rPr lang="en-US" dirty="0" err="1"/>
              <a:t>Día</a:t>
            </a:r>
            <a:r>
              <a:rPr lang="en-US" dirty="0"/>
              <a:t> 2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25B1497-5145-4638-A887-DEF4D0C28E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81044"/>
              </p:ext>
            </p:extLst>
          </p:nvPr>
        </p:nvGraphicFramePr>
        <p:xfrm>
          <a:off x="3041650" y="3063875"/>
          <a:ext cx="13944600" cy="752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9401">
                  <a:extLst>
                    <a:ext uri="{9D8B030D-6E8A-4147-A177-3AD203B41FA5}">
                      <a16:colId xmlns:a16="http://schemas.microsoft.com/office/drawing/2014/main" val="583570142"/>
                    </a:ext>
                  </a:extLst>
                </a:gridCol>
                <a:gridCol w="10235199">
                  <a:extLst>
                    <a:ext uri="{9D8B030D-6E8A-4147-A177-3AD203B41FA5}">
                      <a16:colId xmlns:a16="http://schemas.microsoft.com/office/drawing/2014/main" val="39430051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419" sz="3200" noProof="0" dirty="0"/>
                        <a:t>Tiempo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3200" noProof="0" dirty="0"/>
                        <a:t>Actividad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954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419" sz="3200" noProof="0" dirty="0"/>
                        <a:t>9:00am a 9:15am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3200" noProof="0" dirty="0"/>
                        <a:t>Bienvenida de regreso, preguntas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52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419" sz="3200" noProof="0" dirty="0"/>
                        <a:t>9:15am a 10:00am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3200" noProof="0" dirty="0"/>
                        <a:t>Rompehielo: Continuum de comodidad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8425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419" sz="3200" noProof="0" dirty="0"/>
                        <a:t>10:00am a 10:15am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3200" b="1" noProof="0" dirty="0"/>
                        <a:t>Receso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063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419" sz="3200" noProof="0" dirty="0"/>
                        <a:t>10:15am a 11:15am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3200" noProof="0" dirty="0"/>
                        <a:t>Creencias personales</a:t>
                      </a:r>
                      <a:r>
                        <a:rPr lang="es-419" sz="3200" baseline="0" noProof="0" dirty="0"/>
                        <a:t> y responsabilidades</a:t>
                      </a:r>
                      <a:r>
                        <a:rPr lang="es-419" sz="3200" noProof="0" dirty="0"/>
                        <a:t> profesionales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056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419" sz="3200" noProof="0" dirty="0"/>
                        <a:t>11:15am a 12:15pm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3200" noProof="0" dirty="0"/>
                        <a:t>Las cuatro esquinas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410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419" sz="3200" noProof="0" dirty="0"/>
                        <a:t>12:15pm a 1:15pm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3200" b="1" noProof="0" dirty="0"/>
                        <a:t>Almuerzo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855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419" sz="3200" noProof="0" dirty="0"/>
                        <a:t>1:15pm a 2:15pm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3200" b="0" noProof="0" dirty="0"/>
                        <a:t>Hablando sobre el aborto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00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419" sz="3200" noProof="0" dirty="0"/>
                        <a:t>2:15pm a 3:15pm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3200" noProof="0" dirty="0"/>
                        <a:t>El último aborto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596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419" sz="3200" noProof="0" dirty="0"/>
                        <a:t>3:15pm a 3:30pm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3200" b="1" noProof="0" dirty="0"/>
                        <a:t>Receso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362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419" sz="3200" noProof="0" dirty="0"/>
                        <a:t>3:30pm a 4:00pm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3200" noProof="0" dirty="0"/>
                        <a:t>Reflexiones finales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00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419" sz="3200" noProof="0" dirty="0"/>
                        <a:t>4:00pm a 4:45pm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3200" noProof="0" dirty="0"/>
                        <a:t>Cierre del taller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899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419" sz="3200" noProof="0" dirty="0"/>
                        <a:t>4:45pm a 5:15pm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3200" noProof="0" dirty="0"/>
                        <a:t>Evaluación</a:t>
                      </a:r>
                      <a:r>
                        <a:rPr lang="es-419" sz="3200" baseline="0" noProof="0" dirty="0"/>
                        <a:t> por f</a:t>
                      </a:r>
                      <a:r>
                        <a:rPr lang="es-419" sz="3200" noProof="0" dirty="0"/>
                        <a:t>acilitadores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46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4323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885B73-0DDC-468E-88B6-E5C9C4652E3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813050" y="3222526"/>
            <a:ext cx="14630400" cy="6740307"/>
          </a:xfrm>
        </p:spPr>
        <p:txBody>
          <a:bodyPr/>
          <a:lstStyle/>
          <a:p>
            <a:r>
              <a:rPr lang="es-419" sz="3600" dirty="0"/>
              <a:t>Antes del inicio del taller, por favor hagan las siguientes tareas:</a:t>
            </a:r>
          </a:p>
          <a:p>
            <a:pPr marL="685800" indent="-685800">
              <a:buFont typeface="Courier New" panose="02070309020205020404" pitchFamily="49" charset="0"/>
              <a:buChar char="o"/>
            </a:pPr>
            <a:r>
              <a:rPr lang="es-419" sz="3600" dirty="0"/>
              <a:t>Firmen la hoja de registro de participantes</a:t>
            </a:r>
          </a:p>
          <a:p>
            <a:pPr marL="685800" indent="-685800">
              <a:buFont typeface="Courier New" panose="02070309020205020404" pitchFamily="49" charset="0"/>
              <a:buChar char="o"/>
            </a:pPr>
            <a:r>
              <a:rPr lang="es-419" sz="3600" dirty="0"/>
              <a:t>Creen su gafete con su nombre</a:t>
            </a:r>
          </a:p>
          <a:p>
            <a:pPr marL="685800" indent="-685800">
              <a:buFont typeface="Courier New" panose="02070309020205020404" pitchFamily="49" charset="0"/>
              <a:buChar char="o"/>
            </a:pPr>
            <a:r>
              <a:rPr lang="es-419" sz="3600" dirty="0"/>
              <a:t>Contesten la evaluación pre-taller</a:t>
            </a:r>
          </a:p>
          <a:p>
            <a:pPr marL="685800" indent="-685800">
              <a:buFont typeface="Courier New" panose="02070309020205020404" pitchFamily="49" charset="0"/>
              <a:buChar char="o"/>
            </a:pPr>
            <a:r>
              <a:rPr lang="es-419" sz="3600" dirty="0"/>
              <a:t>En tarjetas por separado, escriban </a:t>
            </a:r>
            <a:r>
              <a:rPr lang="es-419" sz="3600" b="1" dirty="0"/>
              <a:t>1 esperanza </a:t>
            </a:r>
            <a:r>
              <a:rPr lang="es-419" sz="3600" dirty="0"/>
              <a:t>y </a:t>
            </a:r>
            <a:br>
              <a:rPr lang="es-419" sz="3600" dirty="0"/>
            </a:br>
            <a:r>
              <a:rPr lang="es-419" sz="3600" b="1" dirty="0"/>
              <a:t>1 duda </a:t>
            </a:r>
            <a:r>
              <a:rPr lang="es-419" sz="3600" dirty="0"/>
              <a:t>que tienen sobre su participación en este taller, más </a:t>
            </a:r>
            <a:r>
              <a:rPr lang="es-419" sz="3600" b="1" dirty="0"/>
              <a:t>1 motivación </a:t>
            </a:r>
            <a:r>
              <a:rPr lang="es-419" sz="3600" dirty="0"/>
              <a:t>para trabajar con su institución</a:t>
            </a:r>
          </a:p>
          <a:p>
            <a:pPr marL="685800" indent="-685800">
              <a:buFont typeface="Courier New" panose="02070309020205020404" pitchFamily="49" charset="0"/>
              <a:buChar char="o"/>
            </a:pPr>
            <a:endParaRPr lang="en-US" sz="3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6B438A-9496-4D52-BC3D-606872F8FB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8250" y="736679"/>
            <a:ext cx="14630400" cy="1107996"/>
          </a:xfrm>
        </p:spPr>
        <p:txBody>
          <a:bodyPr/>
          <a:lstStyle/>
          <a:p>
            <a:r>
              <a:rPr lang="en-US" dirty="0"/>
              <a:t>Bienvenida</a:t>
            </a:r>
          </a:p>
        </p:txBody>
      </p:sp>
    </p:spTree>
    <p:extLst>
      <p:ext uri="{BB962C8B-B14F-4D97-AF65-F5344CB8AC3E}">
        <p14:creationId xmlns:p14="http://schemas.microsoft.com/office/powerpoint/2010/main" val="945997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F9623-E6FF-4D1A-8774-3FDA9DB0D2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1764" y="8890079"/>
            <a:ext cx="17088486" cy="1107996"/>
          </a:xfrm>
        </p:spPr>
        <p:txBody>
          <a:bodyPr/>
          <a:lstStyle/>
          <a:p>
            <a:pPr algn="ctr"/>
            <a:r>
              <a:rPr lang="es-419" dirty="0"/>
              <a:t>Rompehielo: Continuum de comodidad</a:t>
            </a:r>
          </a:p>
        </p:txBody>
      </p:sp>
    </p:spTree>
    <p:extLst>
      <p:ext uri="{BB962C8B-B14F-4D97-AF65-F5344CB8AC3E}">
        <p14:creationId xmlns:p14="http://schemas.microsoft.com/office/powerpoint/2010/main" val="2930489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E7755B4-BF57-BF40-8B90-DA11144B1F75}"/>
              </a:ext>
            </a:extLst>
          </p:cNvPr>
          <p:cNvSpPr txBox="1">
            <a:spLocks/>
          </p:cNvSpPr>
          <p:nvPr/>
        </p:nvSpPr>
        <p:spPr>
          <a:xfrm>
            <a:off x="0" y="6340475"/>
            <a:ext cx="20104100" cy="3886200"/>
          </a:xfrm>
          <a:prstGeom prst="rect">
            <a:avLst/>
          </a:prstGeom>
          <a:solidFill>
            <a:srgbClr val="4D4D4D">
              <a:alpha val="50196"/>
            </a:srgbClr>
          </a:solidFill>
        </p:spPr>
        <p:txBody>
          <a:bodyPr anchor="ctr">
            <a:normAutofit fontScale="97500"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9800" b="1" kern="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Receso</a:t>
            </a:r>
            <a:r>
              <a:rPr lang="es-419" sz="20500" kern="0" dirty="0">
                <a:solidFill>
                  <a:schemeClr val="bg1"/>
                </a:solidFill>
              </a:rPr>
              <a:t> </a:t>
            </a:r>
            <a:r>
              <a:rPr lang="es-419" sz="16600" kern="0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6" name="Picture 2" descr="http://static.tumblr.com/9d8c9fdadc8b6ec339dec1e404effe7d/etirrky/P6Gnixvjy/tumblr_static_2zeqg2x7ct6o4sccgowg8040g.png">
            <a:extLst>
              <a:ext uri="{FF2B5EF4-FFF2-40B4-BE49-F238E27FC236}">
                <a16:creationId xmlns:a16="http://schemas.microsoft.com/office/drawing/2014/main" id="{3DF2405D-600C-7E44-AC96-BC0B33CDA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750" y="3798558"/>
            <a:ext cx="9906000" cy="848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3403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F9623-E6FF-4D1A-8774-3FDA9DB0D2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850" y="8397875"/>
            <a:ext cx="19050000" cy="2215991"/>
          </a:xfrm>
        </p:spPr>
        <p:txBody>
          <a:bodyPr/>
          <a:lstStyle/>
          <a:p>
            <a:pPr algn="ctr"/>
            <a:r>
              <a:rPr lang="es-419" dirty="0"/>
              <a:t>Creencias personales y</a:t>
            </a:r>
            <a:br>
              <a:rPr lang="es-419" dirty="0"/>
            </a:br>
            <a:r>
              <a:rPr lang="es-419" dirty="0"/>
              <a:t>responsabilidades profesionales</a:t>
            </a:r>
          </a:p>
        </p:txBody>
      </p:sp>
    </p:spTree>
    <p:extLst>
      <p:ext uri="{BB962C8B-B14F-4D97-AF65-F5344CB8AC3E}">
        <p14:creationId xmlns:p14="http://schemas.microsoft.com/office/powerpoint/2010/main" val="3794592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F9623-E6FF-4D1A-8774-3FDA9DB0D2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050" y="8966279"/>
            <a:ext cx="17088486" cy="1107996"/>
          </a:xfrm>
        </p:spPr>
        <p:txBody>
          <a:bodyPr/>
          <a:lstStyle/>
          <a:p>
            <a:pPr algn="ctr"/>
            <a:r>
              <a:rPr lang="es-419" dirty="0"/>
              <a:t>Las cuatro esquinas</a:t>
            </a:r>
          </a:p>
        </p:txBody>
      </p:sp>
    </p:spTree>
    <p:extLst>
      <p:ext uri="{BB962C8B-B14F-4D97-AF65-F5344CB8AC3E}">
        <p14:creationId xmlns:p14="http://schemas.microsoft.com/office/powerpoint/2010/main" val="7494684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49566AE-0DEE-4E45-9B17-718649D8AF92}"/>
              </a:ext>
            </a:extLst>
          </p:cNvPr>
          <p:cNvSpPr txBox="1">
            <a:spLocks/>
          </p:cNvSpPr>
          <p:nvPr/>
        </p:nvSpPr>
        <p:spPr>
          <a:xfrm>
            <a:off x="0" y="6035675"/>
            <a:ext cx="20104100" cy="4191000"/>
          </a:xfrm>
          <a:prstGeom prst="rect">
            <a:avLst/>
          </a:prstGeom>
          <a:solidFill>
            <a:srgbClr val="4D4D4D">
              <a:alpha val="50196"/>
            </a:srgbClr>
          </a:solidFill>
        </p:spPr>
        <p:txBody>
          <a:bodyPr anchor="ctr">
            <a:normAutofit fontScale="97500"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800" b="1" kern="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Almuerzo</a:t>
            </a:r>
            <a:r>
              <a:rPr lang="en-US" sz="20500" kern="0" dirty="0">
                <a:solidFill>
                  <a:schemeClr val="bg1"/>
                </a:solidFill>
              </a:rPr>
              <a:t> </a:t>
            </a:r>
            <a:r>
              <a:rPr lang="en-US" sz="16600" kern="0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ACA5DDE-6216-F941-8687-7B5A8F6A720C}"/>
              </a:ext>
            </a:extLst>
          </p:cNvPr>
          <p:cNvSpPr/>
          <p:nvPr/>
        </p:nvSpPr>
        <p:spPr>
          <a:xfrm>
            <a:off x="782637" y="5021395"/>
            <a:ext cx="6035675" cy="60356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https://my.uvawise.edu/ICS/icsfs/lunch_icon.png?target=35b95b82-84aa-49b2-a75b-11896bee24f7">
            <a:extLst>
              <a:ext uri="{FF2B5EF4-FFF2-40B4-BE49-F238E27FC236}">
                <a16:creationId xmlns:a16="http://schemas.microsoft.com/office/drawing/2014/main" id="{C880D884-1CD0-0140-90E3-5A8BBA7DA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4708791"/>
            <a:ext cx="6394450" cy="66608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67772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F9623-E6FF-4D1A-8774-3FDA9DB0D2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050" y="9007475"/>
            <a:ext cx="17088486" cy="1107996"/>
          </a:xfrm>
        </p:spPr>
        <p:txBody>
          <a:bodyPr/>
          <a:lstStyle/>
          <a:p>
            <a:pPr algn="ctr"/>
            <a:r>
              <a:rPr lang="es-419" dirty="0"/>
              <a:t>Hablando sobre el aborto</a:t>
            </a:r>
          </a:p>
        </p:txBody>
      </p:sp>
    </p:spTree>
    <p:extLst>
      <p:ext uri="{BB962C8B-B14F-4D97-AF65-F5344CB8AC3E}">
        <p14:creationId xmlns:p14="http://schemas.microsoft.com/office/powerpoint/2010/main" val="37363806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F9623-E6FF-4D1A-8774-3FDA9DB0D2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050" y="9007475"/>
            <a:ext cx="17088486" cy="1107996"/>
          </a:xfrm>
        </p:spPr>
        <p:txBody>
          <a:bodyPr/>
          <a:lstStyle/>
          <a:p>
            <a:pPr algn="ctr"/>
            <a:r>
              <a:rPr lang="es-419" dirty="0"/>
              <a:t>El último aborto</a:t>
            </a:r>
          </a:p>
        </p:txBody>
      </p:sp>
    </p:spTree>
    <p:extLst>
      <p:ext uri="{BB962C8B-B14F-4D97-AF65-F5344CB8AC3E}">
        <p14:creationId xmlns:p14="http://schemas.microsoft.com/office/powerpoint/2010/main" val="10478079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A8A9792-53B3-E44A-97AE-5B859F3F1E62}"/>
              </a:ext>
            </a:extLst>
          </p:cNvPr>
          <p:cNvSpPr txBox="1">
            <a:spLocks/>
          </p:cNvSpPr>
          <p:nvPr/>
        </p:nvSpPr>
        <p:spPr>
          <a:xfrm>
            <a:off x="0" y="6340475"/>
            <a:ext cx="20104100" cy="3886200"/>
          </a:xfrm>
          <a:prstGeom prst="rect">
            <a:avLst/>
          </a:prstGeom>
          <a:solidFill>
            <a:srgbClr val="4D4D4D">
              <a:alpha val="50196"/>
            </a:srgbClr>
          </a:solidFill>
        </p:spPr>
        <p:txBody>
          <a:bodyPr anchor="ctr">
            <a:normAutofit fontScale="97500"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9800" b="1" kern="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Receso</a:t>
            </a:r>
            <a:r>
              <a:rPr lang="es-419" sz="20500" kern="0" dirty="0">
                <a:solidFill>
                  <a:schemeClr val="bg1"/>
                </a:solidFill>
              </a:rPr>
              <a:t> </a:t>
            </a:r>
            <a:r>
              <a:rPr lang="es-419" sz="16600" kern="0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6" name="Picture 2" descr="http://static.tumblr.com/9d8c9fdadc8b6ec339dec1e404effe7d/etirrky/P6Gnixvjy/tumblr_static_2zeqg2x7ct6o4sccgowg8040g.png">
            <a:extLst>
              <a:ext uri="{FF2B5EF4-FFF2-40B4-BE49-F238E27FC236}">
                <a16:creationId xmlns:a16="http://schemas.microsoft.com/office/drawing/2014/main" id="{BBF8BB0C-E4FA-AE47-8F5E-B4579C7FF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750" y="3798558"/>
            <a:ext cx="9906000" cy="848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5237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F9623-E6FF-4D1A-8774-3FDA9DB0D2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050" y="8966279"/>
            <a:ext cx="17088486" cy="1107996"/>
          </a:xfrm>
        </p:spPr>
        <p:txBody>
          <a:bodyPr/>
          <a:lstStyle/>
          <a:p>
            <a:pPr algn="ctr"/>
            <a:r>
              <a:rPr lang="es-419" dirty="0"/>
              <a:t>Reflexiones finales</a:t>
            </a:r>
          </a:p>
        </p:txBody>
      </p:sp>
    </p:spTree>
    <p:extLst>
      <p:ext uri="{BB962C8B-B14F-4D97-AF65-F5344CB8AC3E}">
        <p14:creationId xmlns:p14="http://schemas.microsoft.com/office/powerpoint/2010/main" val="36513428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B2EAEA-09CF-4F38-A266-B071D08AA32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03650" y="3933627"/>
            <a:ext cx="14325600" cy="4616648"/>
          </a:xfrm>
        </p:spPr>
        <p:txBody>
          <a:bodyPr/>
          <a:lstStyle/>
          <a:p>
            <a:pPr marL="685800" indent="-685800">
              <a:buFont typeface="Courier New" panose="02070309020205020404" pitchFamily="49" charset="0"/>
              <a:buChar char="o"/>
            </a:pPr>
            <a:r>
              <a:rPr lang="es-419" sz="3600" dirty="0"/>
              <a:t>¿Preguntas finales?</a:t>
            </a:r>
          </a:p>
          <a:p>
            <a:pPr marL="685800" indent="-685800">
              <a:buFont typeface="Courier New" panose="02070309020205020404" pitchFamily="49" charset="0"/>
              <a:buChar char="o"/>
            </a:pPr>
            <a:r>
              <a:rPr lang="es-419" sz="3600" dirty="0"/>
              <a:t>Por favor contesten:</a:t>
            </a:r>
          </a:p>
          <a:p>
            <a:pPr marL="1371600" lvl="1">
              <a:buFont typeface="Courier New" panose="02070309020205020404" pitchFamily="49" charset="0"/>
              <a:buChar char="o"/>
            </a:pPr>
            <a:r>
              <a:rPr lang="es-419" sz="3600" dirty="0">
                <a:solidFill>
                  <a:schemeClr val="tx1"/>
                </a:solidFill>
              </a:rPr>
              <a:t>el formulario de retroalimentación sobre el taller</a:t>
            </a:r>
          </a:p>
          <a:p>
            <a:pPr marL="1371600" lvl="1">
              <a:buFont typeface="Courier New" panose="02070309020205020404" pitchFamily="49" charset="0"/>
              <a:buChar char="o"/>
            </a:pPr>
            <a:r>
              <a:rPr lang="es-419" sz="3600" dirty="0">
                <a:solidFill>
                  <a:schemeClr val="tx1"/>
                </a:solidFill>
              </a:rPr>
              <a:t>la evaluación post-taller</a:t>
            </a:r>
          </a:p>
          <a:p>
            <a:pPr marL="685800" indent="-685800">
              <a:buFont typeface="Courier New" panose="02070309020205020404" pitchFamily="49" charset="0"/>
              <a:buChar char="o"/>
            </a:pPr>
            <a:r>
              <a:rPr lang="es-419" sz="3600" dirty="0"/>
              <a:t>¡Certificados de finalización para todas las personas!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2F3ABD-8CF7-4524-A18F-FE96A0B6CD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419" dirty="0"/>
              <a:t>Cierre del taller</a:t>
            </a:r>
          </a:p>
        </p:txBody>
      </p:sp>
    </p:spTree>
    <p:extLst>
      <p:ext uri="{BB962C8B-B14F-4D97-AF65-F5344CB8AC3E}">
        <p14:creationId xmlns:p14="http://schemas.microsoft.com/office/powerpoint/2010/main" val="1591967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CEE603-5EA8-4FC9-B42B-1BE4EBC2475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84250" y="2911476"/>
            <a:ext cx="17449800" cy="9417963"/>
          </a:xfrm>
        </p:spPr>
        <p:txBody>
          <a:bodyPr/>
          <a:lstStyle/>
          <a:p>
            <a:r>
              <a:rPr lang="es-419" sz="3600" dirty="0"/>
              <a:t>Al final del taller, cada participante podrá:</a:t>
            </a:r>
          </a:p>
          <a:p>
            <a:pPr marL="685800" indent="-685800">
              <a:buFont typeface="Courier New" panose="02070309020205020404" pitchFamily="49" charset="0"/>
              <a:buChar char="o"/>
            </a:pPr>
            <a:r>
              <a:rPr lang="es-419" sz="3600" dirty="0"/>
              <a:t>Expresar sus valores, creencias y actitudes, así como los de otras personas, con relación al aborto</a:t>
            </a:r>
          </a:p>
          <a:p>
            <a:pPr marL="685800" indent="-685800">
              <a:buFont typeface="Courier New" panose="02070309020205020404" pitchFamily="49" charset="0"/>
              <a:buChar char="o"/>
            </a:pPr>
            <a:r>
              <a:rPr lang="es-419" sz="3600" dirty="0"/>
              <a:t>Explicar el problema del embarazo no deseado y el aborto inseguro y cómo el acceso a los servicios de aborto seguro ayuda a reducir la morbimortalidad materna</a:t>
            </a:r>
          </a:p>
          <a:p>
            <a:pPr marL="685800" lvl="0" indent="-685800">
              <a:buFont typeface="Courier New" panose="02070309020205020404" pitchFamily="49" charset="0"/>
              <a:buChar char="o"/>
            </a:pPr>
            <a:r>
              <a:rPr lang="es-419" sz="3600" dirty="0"/>
              <a:t>Describir su responsabilidad profesional de prevenir muertes maternas y sufrimiento relacionados con embarazos no deseados y abortos inseguros, como parte de su rol en su institución</a:t>
            </a:r>
          </a:p>
          <a:p>
            <a:pPr marL="685800" indent="-685800">
              <a:buFont typeface="Courier New" panose="02070309020205020404" pitchFamily="49" charset="0"/>
              <a:buChar char="o"/>
            </a:pPr>
            <a:r>
              <a:rPr lang="es-419" sz="3600" dirty="0"/>
              <a:t>Adquirir compromisos relacionados con sus contribuciones personales a la prestación de servicios de aborto seguro en proyectos pertinentes de su institución</a:t>
            </a:r>
          </a:p>
          <a:p>
            <a:pPr marL="685800" lvl="0" indent="-685800">
              <a:buFont typeface="Courier New" panose="02070309020205020404" pitchFamily="49" charset="0"/>
              <a:buChar char="o"/>
            </a:pPr>
            <a:endParaRPr lang="en-US" sz="3600" dirty="0"/>
          </a:p>
          <a:p>
            <a:endParaRPr lang="en-US" sz="3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D20491-30E9-43E3-88B7-314B0D936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6850" y="736679"/>
            <a:ext cx="14630400" cy="1107996"/>
          </a:xfrm>
        </p:spPr>
        <p:txBody>
          <a:bodyPr/>
          <a:lstStyle/>
          <a:p>
            <a:r>
              <a:rPr lang="es-419" dirty="0"/>
              <a:t>Objetivos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152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FF8C0C-6AAF-42C5-819B-79D476F029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6850" y="736680"/>
            <a:ext cx="14630400" cy="1107996"/>
          </a:xfrm>
        </p:spPr>
        <p:txBody>
          <a:bodyPr/>
          <a:lstStyle/>
          <a:p>
            <a:r>
              <a:rPr lang="en-US" dirty="0"/>
              <a:t>Agenda: </a:t>
            </a:r>
            <a:r>
              <a:rPr lang="en-US" dirty="0" err="1"/>
              <a:t>Día</a:t>
            </a:r>
            <a:r>
              <a:rPr lang="en-US" dirty="0"/>
              <a:t> 1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25B1497-5145-4638-A887-DEF4D0C28E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50221"/>
              </p:ext>
            </p:extLst>
          </p:nvPr>
        </p:nvGraphicFramePr>
        <p:xfrm>
          <a:off x="2736850" y="2911475"/>
          <a:ext cx="16078199" cy="801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5607">
                  <a:extLst>
                    <a:ext uri="{9D8B030D-6E8A-4147-A177-3AD203B41FA5}">
                      <a16:colId xmlns:a16="http://schemas.microsoft.com/office/drawing/2014/main" val="583570142"/>
                    </a:ext>
                  </a:extLst>
                </a:gridCol>
                <a:gridCol w="11752592">
                  <a:extLst>
                    <a:ext uri="{9D8B030D-6E8A-4147-A177-3AD203B41FA5}">
                      <a16:colId xmlns:a16="http://schemas.microsoft.com/office/drawing/2014/main" val="39430051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419" sz="3200" noProof="0" dirty="0"/>
                        <a:t>Tiempo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3200" noProof="0" dirty="0"/>
                        <a:t>Actividad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954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419" sz="3200" noProof="0" dirty="0"/>
                        <a:t>9:00am a 10:00am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3200" noProof="0" dirty="0"/>
                        <a:t>Evaluación</a:t>
                      </a:r>
                      <a:r>
                        <a:rPr lang="es-419" sz="3200" baseline="0" noProof="0" dirty="0"/>
                        <a:t> p</a:t>
                      </a:r>
                      <a:r>
                        <a:rPr lang="es-419" sz="3200" noProof="0" dirty="0"/>
                        <a:t>re-taller, bienvenida y presentaciones, objetivos, agenda </a:t>
                      </a:r>
                    </a:p>
                    <a:p>
                      <a:r>
                        <a:rPr lang="es-419" sz="3200" noProof="0" dirty="0"/>
                        <a:t>Rompehielo: esperanzas y dudas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52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419" sz="3200" noProof="0" dirty="0"/>
                        <a:t>10:00am a 10:30am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3200" noProof="0" dirty="0"/>
                        <a:t>¿Por</a:t>
                      </a:r>
                      <a:r>
                        <a:rPr lang="es-419" sz="3200" baseline="0" noProof="0" dirty="0"/>
                        <a:t> qué estamos aquí</a:t>
                      </a:r>
                      <a:r>
                        <a:rPr lang="es-419" sz="3200" noProof="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8425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419" sz="3200" noProof="0" dirty="0"/>
                        <a:t>10:30am a 10:45am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3200" b="1" noProof="0" dirty="0"/>
                        <a:t>Receso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063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419" sz="3200" noProof="0" dirty="0"/>
                        <a:t>10:45am a 11:00am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3200" noProof="0" dirty="0"/>
                        <a:t>Visión general del aborto</a:t>
                      </a:r>
                      <a:r>
                        <a:rPr lang="es-419" sz="3200" baseline="0" noProof="0" dirty="0"/>
                        <a:t> inseguro</a:t>
                      </a:r>
                      <a:endParaRPr lang="es-419" sz="3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056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419" sz="3200" noProof="0" dirty="0"/>
                        <a:t>11:00am a 12:00pm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3200" noProof="0" dirty="0"/>
                        <a:t>Motivos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410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419" sz="3200" noProof="0" dirty="0"/>
                        <a:t>12:00pm a 12:30pm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3200" noProof="0" dirty="0"/>
                        <a:t>Información</a:t>
                      </a:r>
                      <a:r>
                        <a:rPr lang="es-419" sz="3200" baseline="0" noProof="0" dirty="0"/>
                        <a:t> básica sobre los servicios de a</a:t>
                      </a:r>
                      <a:r>
                        <a:rPr lang="es-419" sz="3200" noProof="0" dirty="0"/>
                        <a:t>borto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855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419" sz="3200" noProof="0" dirty="0"/>
                        <a:t>12:30pm a 1:30pm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3200" b="1" noProof="0" dirty="0"/>
                        <a:t>Almuerzo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00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419" sz="3200" noProof="0" dirty="0"/>
                        <a:t>1:30pm a 2:30pm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3200" noProof="0" dirty="0"/>
                        <a:t>Cruzar la línea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596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419" sz="3200" noProof="0" dirty="0"/>
                        <a:t>2:30pm a 3:30pm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3200" noProof="0" dirty="0"/>
                        <a:t>Reflexionando sobre mis valores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362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419" sz="3200" noProof="0" dirty="0"/>
                        <a:t>3:30pm a 4:15pm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3200" noProof="0" dirty="0"/>
                        <a:t>¿Por</a:t>
                      </a:r>
                      <a:r>
                        <a:rPr lang="es-419" sz="3200" baseline="0" noProof="0" dirty="0"/>
                        <a:t> qué murió ella</a:t>
                      </a:r>
                      <a:r>
                        <a:rPr lang="es-419" sz="3200" noProof="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00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419" sz="3200" noProof="0" dirty="0"/>
                        <a:t>4:15pm a 4:30pm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3200" noProof="0" dirty="0"/>
                        <a:t>Cierre de</a:t>
                      </a:r>
                      <a:r>
                        <a:rPr lang="es-419" sz="3200" baseline="0" noProof="0" dirty="0"/>
                        <a:t> fin de día</a:t>
                      </a:r>
                      <a:endParaRPr lang="es-419" sz="3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899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419" sz="3200" noProof="0" dirty="0"/>
                        <a:t>4:30pm a 5:00pm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3200" noProof="0" dirty="0"/>
                        <a:t>Evaluación</a:t>
                      </a:r>
                      <a:r>
                        <a:rPr lang="es-419" sz="3200" baseline="0" noProof="0" dirty="0"/>
                        <a:t> por f</a:t>
                      </a:r>
                      <a:r>
                        <a:rPr lang="es-419" sz="3200" noProof="0" dirty="0"/>
                        <a:t>acilitadores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46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4699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B2991E-1D90-43EF-BC81-B14171352F0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93850" y="5678011"/>
            <a:ext cx="16916400" cy="830997"/>
          </a:xfrm>
        </p:spPr>
        <p:txBody>
          <a:bodyPr/>
          <a:lstStyle/>
          <a:p>
            <a:pPr algn="ctr"/>
            <a:r>
              <a:rPr lang="es-419" sz="5400" dirty="0"/>
              <a:t>Por favor preséntense al grupo de manera concisa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FCF05F-3DC3-4077-ABCF-60F35064CD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6850" y="736679"/>
            <a:ext cx="14630400" cy="1107996"/>
          </a:xfrm>
        </p:spPr>
        <p:txBody>
          <a:bodyPr/>
          <a:lstStyle/>
          <a:p>
            <a:r>
              <a:rPr lang="en-US" dirty="0" err="1"/>
              <a:t>Presentaciones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059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F9623-E6FF-4D1A-8774-3FDA9DB0D2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050" y="8890079"/>
            <a:ext cx="17088486" cy="1107996"/>
          </a:xfrm>
        </p:spPr>
        <p:txBody>
          <a:bodyPr/>
          <a:lstStyle/>
          <a:p>
            <a:pPr algn="ctr"/>
            <a:r>
              <a:rPr lang="es-419" dirty="0"/>
              <a:t>Rompehielo: Esperanzas y dudas</a:t>
            </a:r>
          </a:p>
        </p:txBody>
      </p:sp>
    </p:spTree>
    <p:extLst>
      <p:ext uri="{BB962C8B-B14F-4D97-AF65-F5344CB8AC3E}">
        <p14:creationId xmlns:p14="http://schemas.microsoft.com/office/powerpoint/2010/main" val="956064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F9623-E6FF-4D1A-8774-3FDA9DB0D2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050" y="8890079"/>
            <a:ext cx="17088486" cy="1107996"/>
          </a:xfrm>
        </p:spPr>
        <p:txBody>
          <a:bodyPr/>
          <a:lstStyle/>
          <a:p>
            <a:pPr algn="ctr"/>
            <a:r>
              <a:rPr lang="es-419" dirty="0"/>
              <a:t>¿Por qué estamos aquí?</a:t>
            </a:r>
          </a:p>
        </p:txBody>
      </p:sp>
    </p:spTree>
    <p:extLst>
      <p:ext uri="{BB962C8B-B14F-4D97-AF65-F5344CB8AC3E}">
        <p14:creationId xmlns:p14="http://schemas.microsoft.com/office/powerpoint/2010/main" val="3016964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97F00FE-98E7-8344-9016-B4BD6B9C993A}"/>
              </a:ext>
            </a:extLst>
          </p:cNvPr>
          <p:cNvSpPr txBox="1">
            <a:spLocks/>
          </p:cNvSpPr>
          <p:nvPr/>
        </p:nvSpPr>
        <p:spPr>
          <a:xfrm>
            <a:off x="0" y="6340475"/>
            <a:ext cx="20104100" cy="3886200"/>
          </a:xfrm>
          <a:prstGeom prst="rect">
            <a:avLst/>
          </a:prstGeom>
          <a:solidFill>
            <a:srgbClr val="4D4D4D">
              <a:alpha val="50196"/>
            </a:srgbClr>
          </a:solidFill>
        </p:spPr>
        <p:txBody>
          <a:bodyPr anchor="ctr">
            <a:normAutofit fontScale="97500"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9800" b="1" kern="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Receso</a:t>
            </a:r>
            <a:r>
              <a:rPr lang="es-419" sz="20500" kern="0" dirty="0">
                <a:solidFill>
                  <a:schemeClr val="bg1"/>
                </a:solidFill>
              </a:rPr>
              <a:t> </a:t>
            </a:r>
            <a:r>
              <a:rPr lang="es-419" sz="16600" kern="0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8" name="Picture 2" descr="http://static.tumblr.com/9d8c9fdadc8b6ec339dec1e404effe7d/etirrky/P6Gnixvjy/tumblr_static_2zeqg2x7ct6o4sccgowg8040g.png">
            <a:extLst>
              <a:ext uri="{FF2B5EF4-FFF2-40B4-BE49-F238E27FC236}">
                <a16:creationId xmlns:a16="http://schemas.microsoft.com/office/drawing/2014/main" id="{05175FC3-87D3-1245-A176-BC1BEC283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750" y="3798558"/>
            <a:ext cx="9906000" cy="848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329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F9623-E6FF-4D1A-8774-3FDA9DB0D2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250" y="9042479"/>
            <a:ext cx="18821400" cy="1107996"/>
          </a:xfrm>
        </p:spPr>
        <p:txBody>
          <a:bodyPr/>
          <a:lstStyle/>
          <a:p>
            <a:pPr algn="ctr"/>
            <a:r>
              <a:rPr lang="es-419" dirty="0"/>
              <a:t>Visión general del aborto inseguro</a:t>
            </a:r>
          </a:p>
        </p:txBody>
      </p:sp>
    </p:spTree>
    <p:extLst>
      <p:ext uri="{BB962C8B-B14F-4D97-AF65-F5344CB8AC3E}">
        <p14:creationId xmlns:p14="http://schemas.microsoft.com/office/powerpoint/2010/main" val="490912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pas Color Palette">
      <a:dk1>
        <a:srgbClr val="414041"/>
      </a:dk1>
      <a:lt1>
        <a:srgbClr val="FFFFFF"/>
      </a:lt1>
      <a:dk2>
        <a:srgbClr val="00718F"/>
      </a:dk2>
      <a:lt2>
        <a:srgbClr val="EEECE1"/>
      </a:lt2>
      <a:accent1>
        <a:srgbClr val="00AFDB"/>
      </a:accent1>
      <a:accent2>
        <a:srgbClr val="F37B20"/>
      </a:accent2>
      <a:accent3>
        <a:srgbClr val="73C167"/>
      </a:accent3>
      <a:accent4>
        <a:srgbClr val="0069AA"/>
      </a:accent4>
      <a:accent5>
        <a:srgbClr val="22BCB9"/>
      </a:accent5>
      <a:accent6>
        <a:srgbClr val="EC098D"/>
      </a:accent6>
      <a:hlink>
        <a:srgbClr val="F37B20"/>
      </a:hlink>
      <a:folHlink>
        <a:srgbClr val="BCBE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5CC06567AFF142B249F573033A2E09" ma:contentTypeVersion="10" ma:contentTypeDescription="Create a new document." ma:contentTypeScope="" ma:versionID="a715cf1df199f47329547a68d6cd0753">
  <xsd:schema xmlns:xsd="http://www.w3.org/2001/XMLSchema" xmlns:xs="http://www.w3.org/2001/XMLSchema" xmlns:p="http://schemas.microsoft.com/office/2006/metadata/properties" xmlns:ns2="eaabc42c-abff-4e10-a1d4-30dd7a9c0116" xmlns:ns3="512b72d9-5c28-4ffa-9aff-e3fde56bbcf5" targetNamespace="http://schemas.microsoft.com/office/2006/metadata/properties" ma:root="true" ma:fieldsID="4a2902fb80033fdb26066bf131e885b3" ns2:_="" ns3:_="">
    <xsd:import namespace="eaabc42c-abff-4e10-a1d4-30dd7a9c0116"/>
    <xsd:import namespace="512b72d9-5c28-4ffa-9aff-e3fde56bbc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abc42c-abff-4e10-a1d4-30dd7a9c011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2b72d9-5c28-4ffa-9aff-e3fde56bbc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902152-29C6-41D6-8A0B-1B0553242CD2}">
  <ds:schemaRefs>
    <ds:schemaRef ds:uri="http://schemas.microsoft.com/office/2006/metadata/properties"/>
    <ds:schemaRef ds:uri="http://purl.org/dc/dcmitype/"/>
    <ds:schemaRef ds:uri="http://purl.org/dc/elements/1.1/"/>
    <ds:schemaRef ds:uri="512b72d9-5c28-4ffa-9aff-e3fde56bbcf5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eaabc42c-abff-4e10-a1d4-30dd7a9c011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95D4C7F-FA77-4853-878B-1289C931E2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1CB25B-0E65-43BB-ADB3-0A8B41B471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abc42c-abff-4e10-a1d4-30dd7a9c0116"/>
    <ds:schemaRef ds:uri="512b72d9-5c28-4ffa-9aff-e3fde56bbc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643</TotalTime>
  <Words>1318</Words>
  <Application>Microsoft Macintosh PowerPoint</Application>
  <PresentationFormat>Custom</PresentationFormat>
  <Paragraphs>144</Paragraphs>
  <Slides>29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Courier New</vt:lpstr>
      <vt:lpstr>Helvetica</vt:lpstr>
      <vt:lpstr>Wingdings</vt:lpstr>
      <vt:lpstr>Office Theme</vt:lpstr>
      <vt:lpstr>Transformación de actitudes respecto al aborto</vt:lpstr>
      <vt:lpstr>Bienvenida</vt:lpstr>
      <vt:lpstr>Objetivos</vt:lpstr>
      <vt:lpstr>Agenda: Día 1</vt:lpstr>
      <vt:lpstr>Presentaciones</vt:lpstr>
      <vt:lpstr>Rompehielo: Esperanzas y dudas</vt:lpstr>
      <vt:lpstr>¿Por qué estamos aquí?</vt:lpstr>
      <vt:lpstr>PowerPoint Presentation</vt:lpstr>
      <vt:lpstr>Visión general del aborto inseguro</vt:lpstr>
      <vt:lpstr>Motivos</vt:lpstr>
      <vt:lpstr>Información básica sobre los servicios de aborto</vt:lpstr>
      <vt:lpstr>PowerPoint Presentation</vt:lpstr>
      <vt:lpstr>Cruzar la línea</vt:lpstr>
      <vt:lpstr>Reflexionando sobre mis valores</vt:lpstr>
      <vt:lpstr>¿Por qué murió ella?</vt:lpstr>
      <vt:lpstr>Cierre de fin de día</vt:lpstr>
      <vt:lpstr>Día 2</vt:lpstr>
      <vt:lpstr>Bienvenida de regreso</vt:lpstr>
      <vt:lpstr>Agenda: Día 2</vt:lpstr>
      <vt:lpstr>Rompehielo: Continuum de comodidad</vt:lpstr>
      <vt:lpstr>PowerPoint Presentation</vt:lpstr>
      <vt:lpstr>Creencias personales y responsabilidades profesionales</vt:lpstr>
      <vt:lpstr>Las cuatro esquinas</vt:lpstr>
      <vt:lpstr>PowerPoint Presentation</vt:lpstr>
      <vt:lpstr>Hablando sobre el aborto</vt:lpstr>
      <vt:lpstr>El último aborto</vt:lpstr>
      <vt:lpstr>PowerPoint Presentation</vt:lpstr>
      <vt:lpstr>Reflexiones finales</vt:lpstr>
      <vt:lpstr>Cierre del taller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templates</dc:title>
  <dc:creator>Jennifer Colletti</dc:creator>
  <cp:lastModifiedBy>Kristin Swanson</cp:lastModifiedBy>
  <cp:revision>68</cp:revision>
  <dcterms:created xsi:type="dcterms:W3CDTF">2017-08-10T14:53:04Z</dcterms:created>
  <dcterms:modified xsi:type="dcterms:W3CDTF">2021-01-29T02:45:42Z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2017-08-10T00:00:00Z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2017-08-10T00:00:00Z</vt:filetime>
  </property>
  <property fmtid="{D5CDD505-2E9C-101B-9397-08002B2CF9AE}" pid="5" name="ContentTypeId">
    <vt:lpwstr>0x0101008A5CC06567AFF142B249F573033A2E09</vt:lpwstr>
  </property>
</Properties>
</file>